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12" r:id="rId2"/>
    <p:sldId id="313" r:id="rId3"/>
    <p:sldId id="316" r:id="rId4"/>
    <p:sldId id="317" r:id="rId5"/>
    <p:sldId id="318" r:id="rId6"/>
    <p:sldId id="320" r:id="rId7"/>
    <p:sldId id="321" r:id="rId8"/>
    <p:sldId id="319" r:id="rId9"/>
    <p:sldId id="315" r:id="rId10"/>
  </p:sldIdLst>
  <p:sldSz cx="9144000" cy="6858000" type="screen4x3"/>
  <p:notesSz cx="6781800" cy="98552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7D"/>
    <a:srgbClr val="E1F4FF"/>
    <a:srgbClr val="B7FFB7"/>
    <a:srgbClr val="9BFF9B"/>
    <a:srgbClr val="87FF87"/>
    <a:srgbClr val="000066"/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7" autoAdjust="0"/>
    <p:restoredTop sz="82625" autoAdjust="0"/>
  </p:normalViewPr>
  <p:slideViewPr>
    <p:cSldViewPr snapToGrid="0">
      <p:cViewPr>
        <p:scale>
          <a:sx n="66" d="100"/>
          <a:sy n="66" d="100"/>
        </p:scale>
        <p:origin x="-426" y="-72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50" d="100"/>
          <a:sy n="50" d="100"/>
        </p:scale>
        <p:origin x="-1398" y="-156"/>
      </p:cViewPr>
      <p:guideLst>
        <p:guide orient="horz" pos="3104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103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3363" y="106363"/>
            <a:ext cx="22812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7" tIns="45164" rIns="90327" bIns="45164" numCol="1" anchor="t" anchorCtr="0" compatLnSpc="1">
            <a:prstTxWarp prst="textNoShape">
              <a:avLst/>
            </a:prstTxWarp>
          </a:bodyPr>
          <a:lstStyle>
            <a:lvl1pPr defTabSz="903288">
              <a:lnSpc>
                <a:spcPct val="90000"/>
              </a:lnSpc>
              <a:spcAft>
                <a:spcPct val="30000"/>
              </a:spcAft>
              <a:defRPr sz="1200"/>
            </a:lvl1pPr>
          </a:lstStyle>
          <a:p>
            <a:pPr>
              <a:defRPr/>
            </a:pPr>
            <a:r>
              <a:rPr lang="en-US"/>
              <a:t>MSc (Eng) in Railway Systems Engineering and Integration</a:t>
            </a:r>
            <a:endParaRPr lang="en-GB"/>
          </a:p>
          <a:p>
            <a:pPr>
              <a:defRPr/>
            </a:pPr>
            <a:r>
              <a:rPr lang="en-GB"/>
              <a:t>University of </a:t>
            </a:r>
            <a:r>
              <a:rPr lang="en-US"/>
              <a:t>Birmingham</a:t>
            </a:r>
            <a:endParaRPr lang="en-GB"/>
          </a:p>
          <a:p>
            <a:pPr>
              <a:defRPr/>
            </a:pPr>
            <a:r>
              <a:rPr lang="en-US"/>
              <a:t>23-30</a:t>
            </a:r>
            <a:r>
              <a:rPr lang="en-GB"/>
              <a:t> </a:t>
            </a:r>
            <a:r>
              <a:rPr lang="en-US"/>
              <a:t>September </a:t>
            </a:r>
            <a:r>
              <a:rPr lang="en-GB"/>
              <a:t>200</a:t>
            </a:r>
            <a:r>
              <a:rPr lang="en-US"/>
              <a:t>5</a:t>
            </a:r>
            <a:endParaRPr lang="en-GB"/>
          </a:p>
        </p:txBody>
      </p:sp>
      <p:sp>
        <p:nvSpPr>
          <p:cNvPr id="15367" name="Rectangle 103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343400" y="107950"/>
            <a:ext cx="224948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7" tIns="45164" rIns="90327" bIns="45164" numCol="1" anchor="t" anchorCtr="0" compatLnSpc="1">
            <a:prstTxWarp prst="textNoShape">
              <a:avLst/>
            </a:prstTxWarp>
          </a:bodyPr>
          <a:lstStyle>
            <a:lvl1pPr algn="r" defTabSz="903288">
              <a:defRPr sz="1100">
                <a:solidFill>
                  <a:srgbClr val="0000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Systems Engineering Principles and Railway Applications</a:t>
            </a:r>
          </a:p>
        </p:txBody>
      </p:sp>
      <p:sp>
        <p:nvSpPr>
          <p:cNvPr id="15368" name="Rectangle 103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68713" y="9134475"/>
            <a:ext cx="2768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27" tIns="45164" rIns="90327" bIns="45164" numCol="1" anchor="b" anchorCtr="0" compatLnSpc="1">
            <a:prstTxWarp prst="textNoShape">
              <a:avLst/>
            </a:prstTxWarp>
          </a:bodyPr>
          <a:lstStyle>
            <a:lvl1pPr algn="r" defTabSz="903288">
              <a:defRPr sz="1100"/>
            </a:lvl1pPr>
          </a:lstStyle>
          <a:p>
            <a:pPr>
              <a:defRPr/>
            </a:pPr>
            <a:r>
              <a:rPr lang="en-GB"/>
              <a:t>Page </a:t>
            </a:r>
            <a:fld id="{6E46AE47-EC82-4796-A590-8C006F485F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8197" name="Picture 1039" descr="wordmarque_burgundy"/>
          <p:cNvPicPr>
            <a:picLocks noChangeAspect="1" noChangeArrowheads="1"/>
          </p:cNvPicPr>
          <p:nvPr/>
        </p:nvPicPr>
        <p:blipFill>
          <a:blip r:embed="rId2" cstate="print"/>
          <a:srcRect r="3793" b="22716"/>
          <a:stretch>
            <a:fillRect/>
          </a:stretch>
        </p:blipFill>
        <p:spPr bwMode="auto">
          <a:xfrm>
            <a:off x="155575" y="8988425"/>
            <a:ext cx="2151063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2" tIns="45801" rIns="91602" bIns="45801" numCol="1" anchor="t" anchorCtr="0" compatLnSpc="1">
            <a:prstTxWarp prst="textNoShape">
              <a:avLst/>
            </a:prstTxWarp>
          </a:bodyPr>
          <a:lstStyle>
            <a:lvl1pPr defTabSz="915988">
              <a:defRPr sz="1100">
                <a:latin typeface="FuturaA Hv BT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9850" y="0"/>
            <a:ext cx="286861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2" tIns="45801" rIns="91602" bIns="4580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100">
                <a:latin typeface="FuturaA Hv BT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75" y="763588"/>
            <a:ext cx="4887913" cy="36655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4659313"/>
            <a:ext cx="4964113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2" tIns="45801" rIns="91602" bIns="458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3238"/>
            <a:ext cx="294798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2" tIns="45801" rIns="91602" bIns="45801" numCol="1" anchor="b" anchorCtr="0" compatLnSpc="1">
            <a:prstTxWarp prst="textNoShape">
              <a:avLst/>
            </a:prstTxWarp>
          </a:bodyPr>
          <a:lstStyle>
            <a:lvl1pPr defTabSz="915988">
              <a:defRPr sz="1100">
                <a:latin typeface="FuturaA Hv BT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9850" y="9393238"/>
            <a:ext cx="2868613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02" tIns="45801" rIns="91602" bIns="4580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100">
                <a:latin typeface="FuturaA Hv BT" pitchFamily="34" charset="0"/>
              </a:defRPr>
            </a:lvl1pPr>
          </a:lstStyle>
          <a:p>
            <a:pPr>
              <a:defRPr/>
            </a:pPr>
            <a:fld id="{489CFD03-F257-4667-AB60-C57395F74CB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A Hv BT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A Hv BT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A Hv BT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A Hv BT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FuturaA Hv BT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CFD03-F257-4667-AB60-C57395F74CB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9" descr="ub_burgundy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763"/>
            <a:ext cx="9148763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234238" y="6375400"/>
            <a:ext cx="1754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r" defTabSz="762000">
              <a:defRPr/>
            </a:pPr>
            <a:r>
              <a:rPr lang="en-GB" sz="1400"/>
              <a:t>Slide No: </a:t>
            </a:r>
            <a:fld id="{C2B7AB70-54F6-4E7D-B60C-6EAC6C833C5B}" type="slidenum">
              <a:rPr lang="en-GB" sz="1400"/>
              <a:pPr algn="r" defTabSz="762000">
                <a:defRPr/>
              </a:pPr>
              <a:t>‹#›</a:t>
            </a:fld>
            <a:endParaRPr lang="en-GB" sz="140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50925" y="5011738"/>
            <a:ext cx="6962775" cy="1490662"/>
          </a:xfrm>
        </p:spPr>
        <p:txBody>
          <a:bodyPr/>
          <a:lstStyle>
            <a:lvl1pPr marL="0" indent="0" algn="ctr">
              <a:buFontTx/>
              <a:buNone/>
              <a:defRPr sz="30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90226" name="Rectangle 50"/>
          <p:cNvSpPr>
            <a:spLocks noGrp="1" noChangeArrowheads="1"/>
          </p:cNvSpPr>
          <p:nvPr>
            <p:ph type="ctrTitle"/>
          </p:nvPr>
        </p:nvSpPr>
        <p:spPr>
          <a:xfrm>
            <a:off x="2097088" y="2478088"/>
            <a:ext cx="5218112" cy="1908175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609600"/>
            <a:ext cx="2105025" cy="5595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609600"/>
            <a:ext cx="6167438" cy="5595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609600"/>
            <a:ext cx="8424863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79413" y="1430338"/>
            <a:ext cx="8385175" cy="47752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9413" y="1430338"/>
            <a:ext cx="4116387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0338"/>
            <a:ext cx="4116388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CE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7" descr="wordmarque_burgundy"/>
          <p:cNvPicPr>
            <a:picLocks noChangeAspect="1" noChangeArrowheads="1"/>
          </p:cNvPicPr>
          <p:nvPr userDrawn="1"/>
        </p:nvPicPr>
        <p:blipFill>
          <a:blip r:embed="rId14" cstate="print"/>
          <a:srcRect r="3793" b="22716"/>
          <a:stretch>
            <a:fillRect/>
          </a:stretch>
        </p:blipFill>
        <p:spPr bwMode="auto">
          <a:xfrm>
            <a:off x="7031038" y="6026150"/>
            <a:ext cx="2112962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7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9413" y="1430338"/>
            <a:ext cx="8385175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First level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174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609600"/>
            <a:ext cx="84248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Slide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C0128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97088" y="3032036"/>
            <a:ext cx="5218112" cy="1200329"/>
          </a:xfrm>
        </p:spPr>
        <p:txBody>
          <a:bodyPr/>
          <a:lstStyle/>
          <a:p>
            <a:r>
              <a:rPr lang="en-GB" sz="3600" dirty="0" smtClean="0"/>
              <a:t>Extenuating Circumstances and Plagiarism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Mike </a:t>
            </a:r>
            <a:r>
              <a:rPr lang="en-GB" dirty="0" smtClean="0"/>
              <a:t>Spann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Extenuating Circumstances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important if something happens that affects your academic performance</a:t>
            </a:r>
          </a:p>
          <a:p>
            <a:pPr lvl="1"/>
            <a:r>
              <a:rPr lang="en-GB" dirty="0" smtClean="0"/>
              <a:t>e.g. illness, bereavement, etc.</a:t>
            </a:r>
          </a:p>
          <a:p>
            <a:r>
              <a:rPr lang="en-GB" sz="2400" b="1" dirty="0" smtClean="0">
                <a:latin typeface="+mj-lt"/>
                <a:cs typeface="Arial" pitchFamily="34" charset="0"/>
              </a:rPr>
              <a:t>What should I do? </a:t>
            </a:r>
            <a:endParaRPr lang="en-GB" sz="2400" dirty="0" smtClean="0">
              <a:latin typeface="+mj-lt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+mj-lt"/>
                <a:cs typeface="Arial" pitchFamily="34" charset="0"/>
              </a:rPr>
              <a:t>You must inform your School Office and your Extenuating Circumstances Officer, Dr P A Childs (email; p.a.childs@bham.ac.uk, </a:t>
            </a:r>
            <a:r>
              <a:rPr lang="en-GB" sz="2000" dirty="0" err="1" smtClean="0">
                <a:latin typeface="+mj-lt"/>
                <a:cs typeface="Arial" pitchFamily="34" charset="0"/>
              </a:rPr>
              <a:t>tel</a:t>
            </a:r>
            <a:r>
              <a:rPr lang="en-GB" sz="2000" dirty="0" smtClean="0">
                <a:latin typeface="+mj-lt"/>
                <a:cs typeface="Arial" pitchFamily="34" charset="0"/>
              </a:rPr>
              <a:t>: 44344, room: 513).</a:t>
            </a:r>
            <a:endParaRPr lang="en-GB" sz="2400" b="1" dirty="0" smtClean="0">
              <a:latin typeface="+mj-lt"/>
              <a:cs typeface="Arial" pitchFamily="34" charset="0"/>
            </a:endParaRPr>
          </a:p>
          <a:p>
            <a:endParaRPr lang="en-GB" dirty="0" smtClean="0"/>
          </a:p>
          <a:p>
            <a:pPr>
              <a:buFontTx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Extenuating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>
                <a:cs typeface="Arial" pitchFamily="34" charset="0"/>
              </a:rPr>
              <a:t>How should I do this? </a:t>
            </a:r>
            <a:endParaRPr lang="en-GB" sz="2400" dirty="0" smtClean="0">
              <a:cs typeface="Times New Roman" pitchFamily="18" charset="0"/>
            </a:endParaRPr>
          </a:p>
          <a:p>
            <a:pPr lvl="1"/>
            <a:r>
              <a:rPr lang="en-GB" sz="2000" dirty="0" smtClean="0">
                <a:cs typeface="Arial" pitchFamily="34" charset="0"/>
              </a:rPr>
              <a:t>By completing the </a:t>
            </a:r>
            <a:r>
              <a:rPr lang="en-GB" sz="2000" dirty="0" smtClean="0">
                <a:solidFill>
                  <a:srgbClr val="FF0000"/>
                </a:solidFill>
                <a:cs typeface="Arial" pitchFamily="34" charset="0"/>
              </a:rPr>
              <a:t>Notification of Extenuating Circumstances Form</a:t>
            </a:r>
            <a:r>
              <a:rPr lang="en-GB" sz="2000" dirty="0" smtClean="0">
                <a:cs typeface="Arial" pitchFamily="34" charset="0"/>
              </a:rPr>
              <a:t>, including precise details of the module(s), examinations or other assessed work that you believe may be affected. Informing your Personal Tutor or the Welfare Tutor is not sufficient. </a:t>
            </a:r>
            <a:r>
              <a:rPr lang="en-GB" sz="2000" b="1" dirty="0" smtClean="0">
                <a:cs typeface="Arial" pitchFamily="34" charset="0"/>
              </a:rPr>
              <a:t>You must report it officially using a </a:t>
            </a:r>
            <a:r>
              <a:rPr lang="en-GB" sz="2000" b="1" dirty="0" smtClean="0">
                <a:solidFill>
                  <a:srgbClr val="FF0000"/>
                </a:solidFill>
                <a:cs typeface="Arial" pitchFamily="34" charset="0"/>
              </a:rPr>
              <a:t>Notification of Extenuating Circumstances Form</a:t>
            </a:r>
            <a:r>
              <a:rPr lang="en-GB" sz="2000" dirty="0" smtClean="0">
                <a:cs typeface="Arial" pitchFamily="34" charset="0"/>
              </a:rPr>
              <a:t>:</a:t>
            </a:r>
            <a:r>
              <a:rPr lang="en-GB" sz="2000" dirty="0" smtClean="0">
                <a:cs typeface="Times New Roman" pitchFamily="18" charset="0"/>
              </a:rPr>
              <a:t> </a:t>
            </a:r>
            <a:r>
              <a:rPr lang="en-GB" sz="2400" dirty="0" smtClean="0">
                <a:cs typeface="Arial" pitchFamily="34" charset="0"/>
              </a:rPr>
              <a:t> </a:t>
            </a:r>
            <a:r>
              <a:rPr lang="en-GB" sz="2000" dirty="0" smtClean="0">
                <a:cs typeface="Arial" pitchFamily="34" charset="0"/>
              </a:rPr>
              <a:t>http://www.as.bham.ac.uk/sca/extcirc/</a:t>
            </a:r>
            <a:r>
              <a:rPr lang="en-GB" sz="2400" dirty="0" smtClean="0">
                <a:cs typeface="Arial" pitchFamily="34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319314"/>
            <a:ext cx="8424863" cy="609600"/>
          </a:xfrm>
        </p:spPr>
        <p:txBody>
          <a:bodyPr/>
          <a:lstStyle/>
          <a:p>
            <a:r>
              <a:rPr lang="en-GB" dirty="0" smtClean="0"/>
              <a:t>Extenuating Circumstances</a:t>
            </a:r>
            <a:endParaRPr lang="en-US" dirty="0"/>
          </a:p>
        </p:txBody>
      </p:sp>
      <p:graphicFrame>
        <p:nvGraphicFramePr>
          <p:cNvPr id="4" name="Group 41"/>
          <p:cNvGraphicFramePr>
            <a:graphicFrameLocks noGrp="1"/>
          </p:cNvGraphicFramePr>
          <p:nvPr/>
        </p:nvGraphicFramePr>
        <p:xfrm>
          <a:off x="457200" y="1080406"/>
          <a:ext cx="8229600" cy="553085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 include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normally considered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Significant illness, accident or injury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Minor illnesses (such as coughs and colds)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The death or serious illness of a close family member or dependent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Minor computer problems or inadequate planning preventing</a:t>
                      </a:r>
                    </a:p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completion or submission of coursework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Absence caused by paternity leave and jury service (deferral of</a:t>
                      </a:r>
                    </a:p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which has been denied by the Court)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Stress and panic attacks caused by examinations that are not diagnosed as an illness or documented in a Student Support Agreement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Family crisis directly affecting the student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Assessments or examinations scheduled close together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+mn-cs"/>
                        </a:rPr>
                        <a:t>Exceptional and unforeseen financial hardship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Extenuating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Option 1: Coursework or in-year assessment - Extensions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Extenuating Circumstances impacting on coursework or in-year</a:t>
            </a:r>
          </a:p>
          <a:p>
            <a:pPr lvl="1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  assessment will normally be dealt with by an extension being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granted where appropriate to the date for submission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or</a:t>
            </a:r>
          </a:p>
          <a:p>
            <a:pPr lvl="1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  completion of the piece(s) of work affected.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Option 2: Coursework or in-year assessments – Other</a:t>
            </a:r>
          </a:p>
          <a:p>
            <a:pPr>
              <a:buNone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    Action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e.g. allow a small element of coursework or in-year assessments</a:t>
            </a:r>
          </a:p>
          <a:p>
            <a:pPr lvl="1"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  to be disregarded.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Extenuating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Option 3: Deferral of Examinations - Fit to Sit Procedure</a:t>
            </a: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Students must submit requests for deferral under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           the Fit to Sit Procedure 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before the examination takes place</a:t>
            </a:r>
          </a:p>
          <a:p>
            <a:pPr>
              <a:buNone/>
            </a:pPr>
            <a:endParaRPr lang="en-GB" sz="2000" dirty="0" smtClean="0"/>
          </a:p>
          <a:p>
            <a:pPr lvl="1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By being present at an examination, a Registered Student is   deemed to declare him/herself ‘Fit to Sit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’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GB" sz="1600" dirty="0" smtClean="0">
                <a:latin typeface="Arial" pitchFamily="34" charset="0"/>
                <a:cs typeface="Arial" pitchFamily="34" charset="0"/>
              </a:rPr>
              <a:t>A subsequent request for deferral or other action by reason of Extenuating Circumstances will not normally be accepted</a:t>
            </a:r>
          </a:p>
          <a:p>
            <a:endParaRPr lang="en-GB" sz="2000" dirty="0" smtClean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Extenuating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b="1" dirty="0" smtClean="0">
                <a:latin typeface="Arial" pitchFamily="34" charset="0"/>
                <a:cs typeface="Arial" pitchFamily="34" charset="0"/>
              </a:rPr>
              <a:t>Option 4: Extenuating Circumstances Panel Consideration</a:t>
            </a: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Only in exceptional circumstances should a Student submit a case for consideration by the Extenuating Circumstances Panel (ECP)</a:t>
            </a:r>
          </a:p>
          <a:p>
            <a:pPr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The panel meeting just before the exam board meeting in June</a:t>
            </a:r>
          </a:p>
          <a:p>
            <a:pPr lvl="1"/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More details and guidance about this will follow in due course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Extenuating Circumstances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Do I need to provide supporting evidence?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Yes, for example, medical certificates where illness is involved. Documentary, independent third party evidence for other events must be provided.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000" b="1" dirty="0" smtClean="0">
                <a:latin typeface="Arial" pitchFamily="34" charset="0"/>
                <a:cs typeface="Arial" pitchFamily="34" charset="0"/>
              </a:rPr>
              <a:t>When do I need to submit the form and evidence? 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sz="2000" dirty="0" smtClean="0">
                <a:latin typeface="Arial" pitchFamily="34" charset="0"/>
                <a:cs typeface="Arial" pitchFamily="34" charset="0"/>
              </a:rPr>
              <a:t>Further details of the Extenuating Circumstances and Fit to Sit procedure will provided in the near future.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Plagiarism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EE1G1 you will consider plagiarism</a:t>
            </a:r>
          </a:p>
          <a:p>
            <a:r>
              <a:rPr lang="en-GB" dirty="0" smtClean="0"/>
              <a:t>It is important that you understand the University regulations in this regard</a:t>
            </a:r>
          </a:p>
          <a:p>
            <a:r>
              <a:rPr lang="en-GB" dirty="0" smtClean="0"/>
              <a:t>You must not:</a:t>
            </a:r>
          </a:p>
          <a:p>
            <a:pPr lvl="1"/>
            <a:r>
              <a:rPr lang="en-US" sz="2400" dirty="0" smtClean="0"/>
              <a:t>cut/copy and pasted material from the Web; </a:t>
            </a:r>
          </a:p>
          <a:p>
            <a:pPr lvl="1"/>
            <a:r>
              <a:rPr lang="en-US" sz="2400" dirty="0" smtClean="0"/>
              <a:t>copying the work of another student (past or present), including essay material, laboratory data or computer source code; </a:t>
            </a:r>
          </a:p>
          <a:p>
            <a:pPr lvl="1"/>
            <a:r>
              <a:rPr lang="en-US" sz="2400" dirty="0" smtClean="0"/>
              <a:t>copying course material or lecture notes; </a:t>
            </a:r>
          </a:p>
          <a:p>
            <a:pPr lvl="1"/>
            <a:r>
              <a:rPr lang="en-US" sz="2400" dirty="0" smtClean="0"/>
              <a:t>copying material out of a textbook or journal. 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2_unique">
  <a:themeElements>
    <a:clrScheme name="02_uniq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2_uniqu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2_uniq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uniqu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2_uniqu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uniqu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uniqu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uniqu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_uniqu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D:\fxwork\rsch\teaching\bechtel\lectures4\02_unique.ppt</Template>
  <TotalTime>9342</TotalTime>
  <Words>523</Words>
  <Application>Microsoft Office PowerPoint</Application>
  <PresentationFormat>On-screen Show (4:3)</PresentationFormat>
  <Paragraphs>62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02_unique</vt:lpstr>
      <vt:lpstr>Extenuating Circumstances and Plagiarism</vt:lpstr>
      <vt:lpstr>Extenuating Circumstances</vt:lpstr>
      <vt:lpstr>Extenuating Circumstances</vt:lpstr>
      <vt:lpstr>Extenuating Circumstances</vt:lpstr>
      <vt:lpstr>Extenuating Circumstances</vt:lpstr>
      <vt:lpstr>Extenuating Circumstances</vt:lpstr>
      <vt:lpstr>Extenuating Circumstances</vt:lpstr>
      <vt:lpstr>Extenuating Circumstances</vt:lpstr>
      <vt:lpstr>Plagiarism</vt:lpstr>
    </vt:vector>
  </TitlesOfParts>
  <Company>ALSTOM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MENDEZ</dc:creator>
  <cp:lastModifiedBy>spannm</cp:lastModifiedBy>
  <cp:revision>210</cp:revision>
  <cp:lastPrinted>2001-09-20T15:04:48Z</cp:lastPrinted>
  <dcterms:created xsi:type="dcterms:W3CDTF">1999-12-13T10:15:35Z</dcterms:created>
  <dcterms:modified xsi:type="dcterms:W3CDTF">2011-09-28T14:04:41Z</dcterms:modified>
</cp:coreProperties>
</file>