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8" r:id="rId3"/>
    <p:sldId id="353" r:id="rId4"/>
    <p:sldId id="356" r:id="rId5"/>
    <p:sldId id="351" r:id="rId6"/>
    <p:sldId id="357" r:id="rId7"/>
    <p:sldId id="360" r:id="rId8"/>
    <p:sldId id="361" r:id="rId9"/>
    <p:sldId id="352" r:id="rId10"/>
    <p:sldId id="363" r:id="rId11"/>
    <p:sldId id="364" r:id="rId12"/>
    <p:sldId id="370" r:id="rId13"/>
    <p:sldId id="349" r:id="rId14"/>
    <p:sldId id="362" r:id="rId15"/>
    <p:sldId id="365" r:id="rId16"/>
    <p:sldId id="366" r:id="rId17"/>
    <p:sldId id="368" r:id="rId18"/>
    <p:sldId id="369" r:id="rId19"/>
    <p:sldId id="367" r:id="rId20"/>
    <p:sldId id="359" r:id="rId21"/>
    <p:sldId id="350" r:id="rId22"/>
    <p:sldId id="354" r:id="rId23"/>
    <p:sldId id="355" r:id="rId24"/>
    <p:sldId id="358" r:id="rId25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4" autoAdjust="0"/>
    <p:restoredTop sz="90459" autoAdjust="0"/>
  </p:normalViewPr>
  <p:slideViewPr>
    <p:cSldViewPr snapToObjects="1">
      <p:cViewPr>
        <p:scale>
          <a:sx n="125" d="100"/>
          <a:sy n="125" d="100"/>
        </p:scale>
        <p:origin x="-1224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notesViewPr>
    <p:cSldViewPr snapToObjects="1">
      <p:cViewPr varScale="1">
        <p:scale>
          <a:sx n="39" d="100"/>
          <a:sy n="39" d="100"/>
        </p:scale>
        <p:origin x="-1572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2F2C13-F9FA-4B2C-AAE8-ED077ABC5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7276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4DEA31-6D7D-4A5E-8347-5B334FAFA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24565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1E8A-2A88-4BF0-9DA8-F7873D74A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B369-90E4-456B-B1CB-7B164C42F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6F07-5D6A-4A66-A75D-405FFF2AC0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1B8B-0F72-43A3-A11E-502360E7E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7E33-81CE-45FD-8BF7-ABCC5EA8DA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1E9E-1773-4F12-AF07-D3A6ADA85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935C-F216-43F4-B461-34B97A5D2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FED5-3464-4A09-A0B3-F700943000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102E-3DE9-4082-8B32-9274B8CEF9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3134-BBE7-4DFB-AFB1-70DAF7F14F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B82E-E9FC-4E0E-B36C-9C330E460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018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DABD04A-86D3-4B68-BEE7-82602F126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5018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36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7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ms118@bha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-hull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D-Sparse Algorithm</a:t>
            </a:r>
            <a:endParaRPr lang="en-GB" dirty="0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1040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GB" sz="2200" dirty="0" smtClean="0"/>
              <a:t>Computer Vision</a:t>
            </a:r>
          </a:p>
          <a:p>
            <a:pPr marR="0" eaLnBrk="1" hangingPunct="1">
              <a:lnSpc>
                <a:spcPct val="80000"/>
              </a:lnSpc>
            </a:pPr>
            <a:r>
              <a:rPr lang="en-GB" sz="2200" dirty="0" smtClean="0"/>
              <a:t>Lewis Spencer</a:t>
            </a:r>
          </a:p>
          <a:p>
            <a:pPr marR="0" eaLnBrk="1" hangingPunct="1">
              <a:lnSpc>
                <a:spcPct val="80000"/>
              </a:lnSpc>
            </a:pPr>
            <a:r>
              <a:rPr lang="en-GB" sz="2200" dirty="0" smtClean="0">
                <a:hlinkClick r:id="rId3"/>
              </a:rPr>
              <a:t>lms118@bham.ac.uk</a:t>
            </a: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Delaunay Triangulation cont.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82" y="2204864"/>
            <a:ext cx="3160014" cy="3384376"/>
          </a:xfrm>
        </p:spPr>
      </p:pic>
      <p:sp>
        <p:nvSpPr>
          <p:cNvPr id="5" name="TextBox 4"/>
          <p:cNvSpPr txBox="1"/>
          <p:nvPr/>
        </p:nvSpPr>
        <p:spPr>
          <a:xfrm>
            <a:off x="457200" y="1847850"/>
            <a:ext cx="49051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600" dirty="0" smtClean="0">
                <a:latin typeface="+mj-lt"/>
              </a:rPr>
              <a:t>Given a set of nodes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latin typeface="+mj-lt"/>
              </a:rPr>
              <a:t>Based on the Delaunay condition: </a:t>
            </a:r>
          </a:p>
          <a:p>
            <a:pPr lvl="1">
              <a:buFont typeface="Arial" pitchFamily="34" charset="0"/>
              <a:buChar char="•"/>
            </a:pPr>
            <a:r>
              <a:rPr lang="en-GB" sz="2600" dirty="0" smtClean="0">
                <a:latin typeface="+mj-lt"/>
              </a:rPr>
              <a:t>That the circumcircle of each vertex does not contain any other nodes</a:t>
            </a:r>
          </a:p>
          <a:p>
            <a:pPr marL="0" lvl="1">
              <a:buFont typeface="Arial" pitchFamily="34" charset="0"/>
              <a:buChar char="•"/>
            </a:pPr>
            <a:r>
              <a:rPr lang="en-GB" sz="2600" dirty="0" smtClean="0">
                <a:latin typeface="+mj-lt"/>
              </a:rPr>
              <a:t>Can work at any dimension, but we only need to consider a 2D solution</a:t>
            </a:r>
          </a:p>
          <a:p>
            <a:pPr marL="0" lvl="1">
              <a:buFont typeface="Arial" pitchFamily="34" charset="0"/>
              <a:buChar char="•"/>
            </a:pPr>
            <a:r>
              <a:rPr lang="en-GB" sz="2600" dirty="0" smtClean="0">
                <a:latin typeface="+mj-lt"/>
              </a:rPr>
              <a:t>Create a super-triangle that covers all nodes add to set </a:t>
            </a:r>
            <a:r>
              <a:rPr lang="en-GB" sz="2600" i="1" dirty="0" smtClean="0">
                <a:latin typeface="+mj-lt"/>
              </a:rPr>
              <a:t>O</a:t>
            </a:r>
          </a:p>
          <a:p>
            <a:endParaRPr lang="en-GB" sz="2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2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Pseudo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For each node in the </a:t>
            </a:r>
            <a:r>
              <a:rPr lang="en-GB" i="1" dirty="0" smtClean="0">
                <a:latin typeface="+mj-lt"/>
              </a:rPr>
              <a:t>N</a:t>
            </a:r>
            <a:r>
              <a:rPr lang="en-GB" dirty="0" smtClean="0">
                <a:latin typeface="+mj-lt"/>
              </a:rPr>
              <a:t> set until |</a:t>
            </a:r>
            <a:r>
              <a:rPr lang="en-GB" i="1" dirty="0" smtClean="0">
                <a:latin typeface="+mj-lt"/>
              </a:rPr>
              <a:t>N</a:t>
            </a:r>
            <a:r>
              <a:rPr lang="en-GB" dirty="0" smtClean="0">
                <a:latin typeface="+mj-lt"/>
              </a:rPr>
              <a:t>| = 0</a:t>
            </a:r>
          </a:p>
          <a:p>
            <a:pPr lvl="1"/>
            <a:r>
              <a:rPr lang="en-GB" dirty="0" smtClean="0">
                <a:latin typeface="+mj-lt"/>
              </a:rPr>
              <a:t>Check each triangle is complete w.r.t. each node N</a:t>
            </a:r>
          </a:p>
          <a:p>
            <a:pPr lvl="1"/>
            <a:r>
              <a:rPr lang="en-GB" dirty="0" smtClean="0">
                <a:latin typeface="+mj-lt"/>
              </a:rPr>
              <a:t>Pass completed triangles to the Output buffer</a:t>
            </a:r>
          </a:p>
          <a:p>
            <a:pPr lvl="1"/>
            <a:r>
              <a:rPr lang="en-GB" dirty="0" smtClean="0">
                <a:latin typeface="+mj-lt"/>
              </a:rPr>
              <a:t>Check each node is in the circumcircle of each triangle</a:t>
            </a:r>
          </a:p>
          <a:p>
            <a:pPr lvl="2"/>
            <a:r>
              <a:rPr lang="en-GB" dirty="0" smtClean="0">
                <a:latin typeface="+mj-lt"/>
              </a:rPr>
              <a:t>If true covert the triangle to the edge buffer</a:t>
            </a:r>
          </a:p>
          <a:p>
            <a:pPr lvl="1"/>
            <a:r>
              <a:rPr lang="en-GB" dirty="0" smtClean="0">
                <a:latin typeface="+mj-lt"/>
              </a:rPr>
              <a:t>Clear up triangle buffer</a:t>
            </a:r>
          </a:p>
          <a:p>
            <a:pPr lvl="1"/>
            <a:r>
              <a:rPr lang="en-GB" dirty="0" smtClean="0">
                <a:latin typeface="+mj-lt"/>
              </a:rPr>
              <a:t>Remove duplicate edges from edge buffer</a:t>
            </a:r>
          </a:p>
          <a:p>
            <a:pPr lvl="1"/>
            <a:r>
              <a:rPr lang="en-GB" dirty="0" smtClean="0">
                <a:latin typeface="+mj-lt"/>
              </a:rPr>
              <a:t>Add edge and node to triangle buffer</a:t>
            </a:r>
          </a:p>
          <a:p>
            <a:pPr lvl="1"/>
            <a:r>
              <a:rPr lang="en-GB" dirty="0" smtClean="0">
                <a:latin typeface="+mj-lt"/>
              </a:rPr>
              <a:t>Clear edge buffer</a:t>
            </a:r>
          </a:p>
          <a:p>
            <a:pPr lvl="1"/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Delaunay Triangulation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Breakdown of the Delaunay circumcircle check:</a:t>
            </a:r>
          </a:p>
          <a:p>
            <a:pPr lvl="1"/>
            <a:r>
              <a:rPr lang="en-GB" dirty="0" smtClean="0">
                <a:latin typeface="+mj-lt"/>
              </a:rPr>
              <a:t>Given a node n, for each triangle in the triangle buffer</a:t>
            </a:r>
          </a:p>
          <a:p>
            <a:pPr lvl="2"/>
            <a:r>
              <a:rPr lang="en-GB" dirty="0" smtClean="0">
                <a:latin typeface="+mj-lt"/>
              </a:rPr>
              <a:t>Perform the circumcircle check </a:t>
            </a:r>
          </a:p>
          <a:p>
            <a:pPr lvl="2"/>
            <a:r>
              <a:rPr lang="en-GB" dirty="0" smtClean="0">
                <a:latin typeface="+mj-lt"/>
              </a:rPr>
              <a:t>Calculate the centre of the circumcircle </a:t>
            </a:r>
          </a:p>
          <a:p>
            <a:pPr lvl="2"/>
            <a:r>
              <a:rPr lang="en-GB" dirty="0" smtClean="0">
                <a:latin typeface="+mj-lt"/>
              </a:rPr>
              <a:t>If the distance between centre and node is less than the radius</a:t>
            </a:r>
          </a:p>
          <a:p>
            <a:pPr lvl="3"/>
            <a:r>
              <a:rPr lang="en-GB" dirty="0" smtClean="0">
                <a:latin typeface="+mj-lt"/>
              </a:rPr>
              <a:t>Test passed</a:t>
            </a:r>
          </a:p>
          <a:p>
            <a:pPr lvl="3"/>
            <a:r>
              <a:rPr lang="en-GB" dirty="0" smtClean="0">
                <a:latin typeface="+mj-lt"/>
              </a:rPr>
              <a:t>Else failed</a:t>
            </a:r>
          </a:p>
          <a:p>
            <a:pPr lvl="3">
              <a:buNone/>
            </a:pPr>
            <a:endParaRPr lang="en-GB" dirty="0">
              <a:latin typeface="+mj-lt"/>
            </a:endParaRPr>
          </a:p>
        </p:txBody>
      </p:sp>
      <p:pic>
        <p:nvPicPr>
          <p:cNvPr id="4" name="Picture 3" descr="Delaunay_circumcirc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149080"/>
            <a:ext cx="2629267" cy="23911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Overview</a:t>
            </a:r>
            <a:endParaRPr lang="en-GB" dirty="0"/>
          </a:p>
        </p:txBody>
      </p:sp>
      <p:pic>
        <p:nvPicPr>
          <p:cNvPr id="4" name="Content Placeholder 3" descr="dparse-al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56942"/>
            <a:ext cx="5112568" cy="47347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 Refinement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Mesh refinement is a based on the planar hypothesis and confidence measure of each individual triangle</a:t>
            </a:r>
          </a:p>
          <a:p>
            <a:r>
              <a:rPr lang="en-GB" dirty="0" smtClean="0">
                <a:latin typeface="+mj-lt"/>
              </a:rPr>
              <a:t>Loop for all </a:t>
            </a:r>
            <a:r>
              <a:rPr lang="en-GB" b="1" dirty="0" smtClean="0">
                <a:latin typeface="+mj-lt"/>
              </a:rPr>
              <a:t>m </a:t>
            </a:r>
            <a:r>
              <a:rPr lang="en-GB" dirty="0" smtClean="0">
                <a:latin typeface="+mj-lt"/>
              </a:rPr>
              <a:t>in </a:t>
            </a:r>
            <a:r>
              <a:rPr lang="en-GB" i="1" dirty="0" smtClean="0">
                <a:latin typeface="+mj-lt"/>
              </a:rPr>
              <a:t>M </a:t>
            </a:r>
            <a:r>
              <a:rPr lang="en-GB" dirty="0" smtClean="0">
                <a:latin typeface="+mj-lt"/>
              </a:rPr>
              <a:t>(all triangle in the OPEN buffer)</a:t>
            </a:r>
          </a:p>
          <a:p>
            <a:r>
              <a:rPr lang="en-GB" dirty="0" smtClean="0">
                <a:latin typeface="+mj-lt"/>
              </a:rPr>
              <a:t>First calculate the interpolated centre point of the triangle:</a:t>
            </a: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7525248" cy="958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48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 Refinement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Planar Hypothesis:</a:t>
            </a:r>
          </a:p>
          <a:p>
            <a:pPr lvl="1"/>
            <a:r>
              <a:rPr lang="en-GB" dirty="0" smtClean="0">
                <a:latin typeface="+mj-lt"/>
              </a:rPr>
              <a:t>For each triangle we make the hypothesis that the triangle is mapping a planar surface in the disparity space</a:t>
            </a:r>
          </a:p>
          <a:p>
            <a:pPr lvl="1"/>
            <a:r>
              <a:rPr lang="en-GB" dirty="0" smtClean="0">
                <a:latin typeface="+mj-lt"/>
              </a:rPr>
              <a:t>We test the planar hypothesis by thresholding the absolute difference between the interpolated disparity and the calculated disparity:</a:t>
            </a:r>
          </a:p>
          <a:p>
            <a:pPr lvl="1"/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Makes a few key assumptions on the disparity space:</a:t>
            </a:r>
          </a:p>
          <a:p>
            <a:pPr lvl="2"/>
            <a:r>
              <a:rPr lang="en-GB" dirty="0" smtClean="0">
                <a:latin typeface="+mj-lt"/>
              </a:rPr>
              <a:t>That non-planar surfaces would have a large difference between the interpolated and calculated </a:t>
            </a:r>
            <a:r>
              <a:rPr lang="en-GB" dirty="0" smtClean="0">
                <a:latin typeface="+mj-lt"/>
              </a:rPr>
              <a:t>disparity</a:t>
            </a:r>
            <a:endParaRPr lang="en-GB" dirty="0" smtClean="0">
              <a:latin typeface="+mj-lt"/>
            </a:endParaRPr>
          </a:p>
          <a:p>
            <a:pPr lvl="2"/>
            <a:endParaRPr lang="en-GB" dirty="0" smtClean="0">
              <a:latin typeface="+mj-lt"/>
            </a:endParaRPr>
          </a:p>
        </p:txBody>
      </p:sp>
      <p:pic>
        <p:nvPicPr>
          <p:cNvPr id="5" name="Picture 4" descr="eq_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365104"/>
            <a:ext cx="2895238" cy="457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 Refinement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Triangle confidence</a:t>
            </a:r>
          </a:p>
          <a:p>
            <a:pPr lvl="1"/>
            <a:r>
              <a:rPr lang="en-GB" dirty="0" smtClean="0">
                <a:latin typeface="+mj-lt"/>
              </a:rPr>
              <a:t>The planar hypothesis is not the only measure of the systems certainty in a triangles representation of the disparity space</a:t>
            </a:r>
          </a:p>
          <a:p>
            <a:pPr lvl="1"/>
            <a:r>
              <a:rPr lang="en-GB" dirty="0" smtClean="0">
                <a:latin typeface="+mj-lt"/>
              </a:rPr>
              <a:t>The use of a triangle confidence allows for a 2</a:t>
            </a:r>
            <a:r>
              <a:rPr lang="en-GB" baseline="30000" dirty="0" smtClean="0">
                <a:latin typeface="+mj-lt"/>
              </a:rPr>
              <a:t>nd</a:t>
            </a:r>
            <a:r>
              <a:rPr lang="en-GB" dirty="0" smtClean="0">
                <a:latin typeface="+mj-lt"/>
              </a:rPr>
              <a:t> stage of testing system</a:t>
            </a:r>
          </a:p>
          <a:p>
            <a:pPr lvl="2"/>
            <a:r>
              <a:rPr lang="en-GB" dirty="0" smtClean="0">
                <a:latin typeface="+mj-lt"/>
              </a:rPr>
              <a:t>The triangle confidence measure is a combination of the planar hypothesis, the mid point mean score measure and the absolute difference in the triangles disparity</a:t>
            </a:r>
          </a:p>
          <a:p>
            <a:pPr lvl="2"/>
            <a:r>
              <a:rPr lang="en-GB" dirty="0" smtClean="0">
                <a:latin typeface="+mj-lt"/>
              </a:rPr>
              <a:t>Each part is weighted</a:t>
            </a:r>
          </a:p>
          <a:p>
            <a:pPr lvl="2"/>
            <a:endParaRPr lang="en-GB" dirty="0">
              <a:latin typeface="+mj-lt"/>
            </a:endParaRPr>
          </a:p>
        </p:txBody>
      </p:sp>
      <p:pic>
        <p:nvPicPr>
          <p:cNvPr id="5" name="Picture 4" descr="eq_con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801948"/>
            <a:ext cx="8460432" cy="5226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 Refinement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If the triangle pass both the planar hypothesis (</a:t>
            </a:r>
            <a:r>
              <a:rPr lang="en-GB" i="1" dirty="0" smtClean="0">
                <a:latin typeface="+mj-lt"/>
              </a:rPr>
              <a:t>PH</a:t>
            </a:r>
            <a:r>
              <a:rPr lang="en-GB" dirty="0" smtClean="0">
                <a:latin typeface="+mj-lt"/>
              </a:rPr>
              <a:t>) and the triangle confidence (</a:t>
            </a:r>
            <a:r>
              <a:rPr lang="en-GB" i="1" dirty="0" smtClean="0">
                <a:latin typeface="+mj-lt"/>
              </a:rPr>
              <a:t>m</a:t>
            </a:r>
            <a:r>
              <a:rPr lang="en-GB" i="1" baseline="-25000" dirty="0" smtClean="0">
                <a:latin typeface="+mj-lt"/>
              </a:rPr>
              <a:t>c</a:t>
            </a:r>
            <a:r>
              <a:rPr lang="en-GB" dirty="0" smtClean="0">
                <a:latin typeface="+mj-lt"/>
              </a:rPr>
              <a:t>) measure:</a:t>
            </a:r>
          </a:p>
          <a:p>
            <a:pPr lvl="1"/>
            <a:r>
              <a:rPr lang="en-GB" dirty="0" smtClean="0">
                <a:latin typeface="+mj-lt"/>
              </a:rPr>
              <a:t>The triangle is pass to the CLOSED buffer (</a:t>
            </a:r>
            <a:r>
              <a:rPr lang="en-GB" i="1" dirty="0" smtClean="0">
                <a:latin typeface="+mj-lt"/>
              </a:rPr>
              <a:t>O</a:t>
            </a:r>
            <a:r>
              <a:rPr lang="en-GB" dirty="0" smtClean="0">
                <a:latin typeface="+mj-lt"/>
              </a:rPr>
              <a:t>)</a:t>
            </a:r>
          </a:p>
          <a:p>
            <a:pPr lvl="1"/>
            <a:r>
              <a:rPr lang="en-GB" dirty="0" smtClean="0">
                <a:latin typeface="+mj-lt"/>
              </a:rPr>
              <a:t>Else if the PH is failed the triangle is sub divided into three new triangles add to the M set</a:t>
            </a:r>
          </a:p>
          <a:p>
            <a:pPr lvl="1"/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There is a limit to the new triangles minimum area:</a:t>
            </a:r>
          </a:p>
          <a:p>
            <a:pPr lvl="1"/>
            <a:endParaRPr lang="en-GB" dirty="0" smtClean="0">
              <a:latin typeface="+mj-lt"/>
            </a:endParaRPr>
          </a:p>
          <a:p>
            <a:pPr lvl="1">
              <a:buNone/>
            </a:pPr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Else if the </a:t>
            </a:r>
            <a:r>
              <a:rPr lang="en-GB" i="1" dirty="0" smtClean="0">
                <a:latin typeface="+mj-lt"/>
              </a:rPr>
              <a:t>m</a:t>
            </a:r>
            <a:r>
              <a:rPr lang="en-GB" i="1" baseline="-25000" dirty="0" smtClean="0">
                <a:latin typeface="+mj-lt"/>
              </a:rPr>
              <a:t>c</a:t>
            </a:r>
            <a:r>
              <a:rPr lang="en-GB" dirty="0" smtClean="0">
                <a:latin typeface="+mj-lt"/>
              </a:rPr>
              <a:t> is passed then the triangle </a:t>
            </a:r>
            <a:r>
              <a:rPr lang="en-GB" b="1" i="1" dirty="0" smtClean="0">
                <a:latin typeface="+mj-lt"/>
              </a:rPr>
              <a:t>m</a:t>
            </a:r>
            <a:r>
              <a:rPr lang="en-GB" dirty="0" smtClean="0">
                <a:latin typeface="+mj-lt"/>
              </a:rPr>
              <a:t> is passed to </a:t>
            </a:r>
            <a:r>
              <a:rPr lang="en-GB" i="1" dirty="0" smtClean="0">
                <a:latin typeface="+mj-lt"/>
              </a:rPr>
              <a:t>O</a:t>
            </a:r>
          </a:p>
          <a:p>
            <a:pPr lvl="1">
              <a:buNone/>
            </a:pPr>
            <a:endParaRPr lang="en-GB" dirty="0" smtClean="0">
              <a:latin typeface="+mj-lt"/>
            </a:endParaRPr>
          </a:p>
          <a:p>
            <a:pPr lvl="2">
              <a:buNone/>
            </a:pPr>
            <a:endParaRPr lang="en-GB" dirty="0" smtClean="0">
              <a:latin typeface="+mj-lt"/>
            </a:endParaRPr>
          </a:p>
        </p:txBody>
      </p:sp>
      <p:pic>
        <p:nvPicPr>
          <p:cNvPr id="4" name="Picture 3" descr="eq_new_t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3138"/>
            <a:ext cx="7211144" cy="412939"/>
          </a:xfrm>
          <a:prstGeom prst="rect">
            <a:avLst/>
          </a:prstGeom>
        </p:spPr>
      </p:pic>
      <p:pic>
        <p:nvPicPr>
          <p:cNvPr id="6" name="Picture 5" descr="eq_ar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013176"/>
            <a:ext cx="5328592" cy="865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 Refinement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If the triangle </a:t>
            </a:r>
            <a:r>
              <a:rPr lang="en-GB" b="1" i="1" dirty="0" smtClean="0">
                <a:latin typeface="+mj-lt"/>
              </a:rPr>
              <a:t>m</a:t>
            </a:r>
            <a:r>
              <a:rPr lang="en-GB" dirty="0" smtClean="0">
                <a:latin typeface="+mj-lt"/>
              </a:rPr>
              <a:t> pass the </a:t>
            </a:r>
            <a:r>
              <a:rPr lang="en-GB" i="1" dirty="0" smtClean="0">
                <a:latin typeface="+mj-lt"/>
              </a:rPr>
              <a:t>PH</a:t>
            </a:r>
            <a:r>
              <a:rPr lang="en-GB" dirty="0" smtClean="0">
                <a:latin typeface="+mj-lt"/>
              </a:rPr>
              <a:t> test but fails </a:t>
            </a:r>
            <a:r>
              <a:rPr lang="en-GB" i="1" dirty="0" smtClean="0">
                <a:latin typeface="+mj-lt"/>
              </a:rPr>
              <a:t>m</a:t>
            </a:r>
            <a:r>
              <a:rPr lang="en-GB" i="1" baseline="-25000" dirty="0" smtClean="0">
                <a:latin typeface="+mj-lt"/>
              </a:rPr>
              <a:t>c </a:t>
            </a:r>
            <a:r>
              <a:rPr lang="en-GB" dirty="0" smtClean="0">
                <a:latin typeface="+mj-lt"/>
              </a:rPr>
              <a:t>then the triangle is sub-divided if it passes the area test else the triangle </a:t>
            </a:r>
            <a:r>
              <a:rPr lang="en-GB" b="1" i="1" dirty="0" smtClean="0">
                <a:latin typeface="+mj-lt"/>
              </a:rPr>
              <a:t>m</a:t>
            </a:r>
            <a:r>
              <a:rPr lang="en-GB" i="1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is removed from the </a:t>
            </a:r>
            <a:r>
              <a:rPr lang="en-GB" i="1" dirty="0" smtClean="0">
                <a:latin typeface="+mj-lt"/>
              </a:rPr>
              <a:t>M</a:t>
            </a:r>
            <a:r>
              <a:rPr lang="en-GB" dirty="0" smtClean="0">
                <a:latin typeface="+mj-lt"/>
              </a:rPr>
              <a:t> set </a:t>
            </a:r>
          </a:p>
          <a:p>
            <a:r>
              <a:rPr lang="en-GB" dirty="0" smtClean="0">
                <a:latin typeface="+mj-lt"/>
              </a:rPr>
              <a:t>Mesh refinement loops around until the set </a:t>
            </a:r>
            <a:r>
              <a:rPr lang="en-GB" i="1" dirty="0" smtClean="0">
                <a:latin typeface="+mj-lt"/>
              </a:rPr>
              <a:t>M</a:t>
            </a:r>
            <a:r>
              <a:rPr lang="en-GB" dirty="0" smtClean="0">
                <a:latin typeface="+mj-lt"/>
              </a:rPr>
              <a:t> is of size 0 or until an external event ask for the results</a:t>
            </a:r>
          </a:p>
          <a:p>
            <a:pPr lvl="1"/>
            <a:r>
              <a:rPr lang="en-GB" dirty="0" smtClean="0">
                <a:latin typeface="+mj-lt"/>
              </a:rPr>
              <a:t>This gives the algorithm near-anytime properties</a:t>
            </a:r>
          </a:p>
          <a:p>
            <a:pPr lvl="1"/>
            <a:r>
              <a:rPr lang="en-GB" dirty="0" smtClean="0">
                <a:latin typeface="+mj-lt"/>
              </a:rPr>
              <a:t>Final output of the algorithm is the </a:t>
            </a:r>
            <a:r>
              <a:rPr lang="en-GB" i="1" dirty="0" smtClean="0">
                <a:latin typeface="+mj-lt"/>
              </a:rPr>
              <a:t>O</a:t>
            </a:r>
            <a:r>
              <a:rPr lang="en-GB" dirty="0" smtClean="0">
                <a:latin typeface="+mj-lt"/>
              </a:rPr>
              <a:t> set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Multi-Threaded Optimisation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The way the algorithm is designed is to allow the for multiple threads to be used to compute the mesh refinement</a:t>
            </a:r>
          </a:p>
          <a:p>
            <a:pPr lvl="1"/>
            <a:r>
              <a:rPr lang="en-GB" dirty="0" smtClean="0">
                <a:latin typeface="+mj-lt"/>
              </a:rPr>
              <a:t>The triangle mesh is split into equal parts for the number of concurrent threads being run</a:t>
            </a:r>
          </a:p>
          <a:p>
            <a:pPr lvl="1"/>
            <a:r>
              <a:rPr lang="en-GB" dirty="0" smtClean="0">
                <a:latin typeface="+mj-lt"/>
              </a:rPr>
              <a:t>The only part of the memory that need to be handled with mutexes to ensure data is not corrupted is the </a:t>
            </a:r>
            <a:r>
              <a:rPr lang="en-GB" i="1" dirty="0" smtClean="0">
                <a:latin typeface="+mj-lt"/>
              </a:rPr>
              <a:t>O</a:t>
            </a:r>
            <a:r>
              <a:rPr lang="en-GB" dirty="0" smtClean="0">
                <a:latin typeface="+mj-lt"/>
              </a:rPr>
              <a:t> set</a:t>
            </a:r>
          </a:p>
          <a:p>
            <a:pPr lvl="1"/>
            <a:r>
              <a:rPr lang="en-GB" dirty="0" smtClean="0">
                <a:latin typeface="+mj-lt"/>
              </a:rPr>
              <a:t>Multi-threading the nodal generation provides no performance increase due to the amount of </a:t>
            </a:r>
            <a:r>
              <a:rPr lang="en-GB" dirty="0" err="1" smtClean="0">
                <a:latin typeface="+mj-lt"/>
              </a:rPr>
              <a:t>mutexes</a:t>
            </a:r>
            <a:r>
              <a:rPr lang="en-GB" dirty="0" smtClean="0">
                <a:latin typeface="+mj-lt"/>
              </a:rPr>
              <a:t>/semaphores needed to handle the information.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		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+mj-lt"/>
              </a:rPr>
              <a:t>The aim of this lecture is to discuss my personal research that I have been doing into real-time stereoscopic algorithms for robotic vision/navigation</a:t>
            </a:r>
          </a:p>
          <a:p>
            <a:pPr eaLnBrk="1" hangingPunct="1"/>
            <a:r>
              <a:rPr lang="en-GB" dirty="0" smtClean="0">
                <a:latin typeface="+mj-lt"/>
              </a:rPr>
              <a:t>What we will cover</a:t>
            </a:r>
          </a:p>
          <a:p>
            <a:pPr lvl="1" eaLnBrk="1" hangingPunct="1"/>
            <a:r>
              <a:rPr lang="en-GB" dirty="0" smtClean="0">
                <a:latin typeface="+mj-lt"/>
              </a:rPr>
              <a:t>Algorithm overview</a:t>
            </a:r>
          </a:p>
          <a:p>
            <a:pPr lvl="2" eaLnBrk="1" hangingPunct="1"/>
            <a:r>
              <a:rPr lang="en-GB" dirty="0" smtClean="0">
                <a:latin typeface="+mj-lt"/>
              </a:rPr>
              <a:t>Nodal generation</a:t>
            </a:r>
          </a:p>
          <a:p>
            <a:pPr lvl="2" eaLnBrk="1" hangingPunct="1"/>
            <a:r>
              <a:rPr lang="en-GB" dirty="0" smtClean="0">
                <a:latin typeface="+mj-lt"/>
              </a:rPr>
              <a:t>Nodal list to Triangle mesh</a:t>
            </a:r>
          </a:p>
          <a:p>
            <a:pPr lvl="2" eaLnBrk="1" hangingPunct="1"/>
            <a:r>
              <a:rPr lang="en-GB" dirty="0" smtClean="0">
                <a:latin typeface="+mj-lt"/>
              </a:rPr>
              <a:t>Mesh Refinement</a:t>
            </a:r>
          </a:p>
          <a:p>
            <a:pPr lvl="1" eaLnBrk="1" hangingPunct="1"/>
            <a:r>
              <a:rPr lang="en-GB" dirty="0" smtClean="0">
                <a:latin typeface="+mj-lt"/>
              </a:rPr>
              <a:t>Results</a:t>
            </a:r>
          </a:p>
          <a:p>
            <a:pPr lvl="1" eaLnBrk="1" hangingPunct="1"/>
            <a:r>
              <a:rPr lang="en-GB" dirty="0" smtClean="0">
                <a:latin typeface="+mj-lt"/>
              </a:rPr>
              <a:t>Discussion</a:t>
            </a:r>
          </a:p>
          <a:p>
            <a:pPr lvl="1" eaLnBrk="1" hangingPunct="1"/>
            <a:endParaRPr lang="en-GB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Middlebury Set</a:t>
            </a:r>
            <a:endParaRPr lang="en-GB" dirty="0"/>
          </a:p>
        </p:txBody>
      </p:sp>
      <p:pic>
        <p:nvPicPr>
          <p:cNvPr id="6" name="Content Placeholder 5" descr="dspar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9804" y="1847850"/>
            <a:ext cx="5264391" cy="4389437"/>
          </a:xfrm>
        </p:spPr>
      </p:pic>
    </p:spTree>
    <p:extLst>
      <p:ext uri="{BB962C8B-B14F-4D97-AF65-F5344CB8AC3E}">
        <p14:creationId xmlns="" xmlns:p14="http://schemas.microsoft.com/office/powerpoint/2010/main" val="1123311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Tables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26523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Computation done on a Intel 2500k with 4Gb of RAM </a:t>
            </a:r>
            <a:endParaRPr lang="en-GB" sz="1400" dirty="0"/>
          </a:p>
        </p:txBody>
      </p:sp>
      <p:pic>
        <p:nvPicPr>
          <p:cNvPr id="7" name="Content Placeholder 6" descr="tab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8229600" cy="1050433"/>
          </a:xfrm>
        </p:spPr>
      </p:pic>
      <p:pic>
        <p:nvPicPr>
          <p:cNvPr id="8" name="Picture 7" descr="tabl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431" y="3933056"/>
            <a:ext cx="8344369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Performance:</a:t>
            </a:r>
          </a:p>
          <a:p>
            <a:pPr lvl="1"/>
            <a:r>
              <a:rPr lang="en-GB" dirty="0" smtClean="0">
                <a:latin typeface="+mj-lt"/>
              </a:rPr>
              <a:t>Fast 10 </a:t>
            </a:r>
            <a:r>
              <a:rPr lang="en-GB" dirty="0" smtClean="0">
                <a:latin typeface="+mj-lt"/>
              </a:rPr>
              <a:t>Fps at </a:t>
            </a:r>
            <a:r>
              <a:rPr lang="en-GB" dirty="0" smtClean="0">
                <a:latin typeface="+mj-lt"/>
              </a:rPr>
              <a:t>434*383 with 20 disparity </a:t>
            </a:r>
            <a:r>
              <a:rPr lang="en-GB" dirty="0" smtClean="0">
                <a:latin typeface="+mj-lt"/>
              </a:rPr>
              <a:t>levels</a:t>
            </a:r>
          </a:p>
          <a:p>
            <a:pPr lvl="1"/>
            <a:r>
              <a:rPr lang="en-GB" dirty="0" smtClean="0">
                <a:latin typeface="+mj-lt"/>
              </a:rPr>
              <a:t>95% </a:t>
            </a:r>
            <a:r>
              <a:rPr lang="en-GB" dirty="0" smtClean="0">
                <a:latin typeface="+mj-lt"/>
              </a:rPr>
              <a:t>accuracy with a coverage of the disparity space &gt; </a:t>
            </a:r>
            <a:r>
              <a:rPr lang="en-GB" dirty="0" smtClean="0">
                <a:latin typeface="+mj-lt"/>
              </a:rPr>
              <a:t>67%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Comparison</a:t>
            </a:r>
          </a:p>
          <a:p>
            <a:pPr lvl="1"/>
            <a:r>
              <a:rPr lang="en-GB" dirty="0" smtClean="0">
                <a:latin typeface="+mj-lt"/>
              </a:rPr>
              <a:t>Outperforms other real-time algorithms on a CPU in run time, with a max PDS of </a:t>
            </a:r>
            <a:r>
              <a:rPr lang="en-GB" dirty="0" smtClean="0">
                <a:latin typeface="+mj-lt"/>
              </a:rPr>
              <a:t>29 vs</a:t>
            </a:r>
            <a:r>
              <a:rPr lang="en-GB" dirty="0" smtClean="0">
                <a:latin typeface="+mj-lt"/>
              </a:rPr>
              <a:t>. </a:t>
            </a:r>
            <a:r>
              <a:rPr lang="en-GB" dirty="0" smtClean="0">
                <a:latin typeface="+mj-lt"/>
                <a:cs typeface="Arial"/>
              </a:rPr>
              <a:t>≈ 4, even beats some GPU/CPU set ups</a:t>
            </a:r>
          </a:p>
          <a:p>
            <a:pPr lvl="1"/>
            <a:r>
              <a:rPr lang="en-GB" dirty="0" smtClean="0">
                <a:latin typeface="+mj-lt"/>
                <a:cs typeface="Arial"/>
              </a:rPr>
              <a:t>Accuracy is comparable to existing real-time algorithms</a:t>
            </a:r>
          </a:p>
          <a:p>
            <a:pPr lvl="1"/>
            <a:r>
              <a:rPr lang="en-GB" dirty="0" smtClean="0">
                <a:latin typeface="+mj-lt"/>
              </a:rPr>
              <a:t>Similar performance with "Tsukuba" and "Venus" data sets, dramatically outperforms with the "Teddy" and "Cones" images</a:t>
            </a:r>
          </a:p>
          <a:p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Further work:</a:t>
            </a:r>
          </a:p>
          <a:p>
            <a:pPr lvl="1"/>
            <a:r>
              <a:rPr lang="en-GB" dirty="0" smtClean="0">
                <a:latin typeface="+mj-lt"/>
              </a:rPr>
              <a:t>Increase coverage</a:t>
            </a:r>
          </a:p>
          <a:p>
            <a:pPr lvl="2"/>
            <a:r>
              <a:rPr lang="en-GB" dirty="0" smtClean="0">
                <a:latin typeface="+mj-lt"/>
              </a:rPr>
              <a:t>System prone to removing triangles due to the edge boarder </a:t>
            </a:r>
            <a:r>
              <a:rPr lang="en-GB" dirty="0" smtClean="0">
                <a:latin typeface="+mj-lt"/>
              </a:rPr>
              <a:t>problem</a:t>
            </a:r>
          </a:p>
          <a:p>
            <a:pPr lvl="2"/>
            <a:r>
              <a:rPr lang="en-GB" dirty="0" smtClean="0">
                <a:latin typeface="+mj-lt"/>
              </a:rPr>
              <a:t>Variance minimisation of each triangle:</a:t>
            </a:r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Improve speed</a:t>
            </a:r>
          </a:p>
          <a:p>
            <a:pPr lvl="2"/>
            <a:r>
              <a:rPr lang="en-GB" dirty="0" smtClean="0">
                <a:latin typeface="+mj-lt"/>
              </a:rPr>
              <a:t>Optimisations</a:t>
            </a:r>
          </a:p>
          <a:p>
            <a:pPr lvl="2"/>
            <a:r>
              <a:rPr lang="en-GB" dirty="0" smtClean="0">
                <a:latin typeface="+mj-lt"/>
              </a:rPr>
              <a:t>GPU/CUDA or FPGA implementation</a:t>
            </a:r>
          </a:p>
          <a:p>
            <a:pPr lvl="1"/>
            <a:r>
              <a:rPr lang="en-GB" dirty="0" smtClean="0">
                <a:latin typeface="+mj-lt"/>
              </a:rPr>
              <a:t>Improve accuracy</a:t>
            </a:r>
          </a:p>
          <a:p>
            <a:pPr lvl="2"/>
            <a:r>
              <a:rPr lang="en-GB" dirty="0" smtClean="0">
                <a:latin typeface="+mj-lt"/>
              </a:rPr>
              <a:t>Improve local matching score measure used</a:t>
            </a:r>
          </a:p>
          <a:p>
            <a:pPr lvl="2"/>
            <a:r>
              <a:rPr lang="en-GB" dirty="0" smtClean="0">
                <a:latin typeface="+mj-lt"/>
              </a:rPr>
              <a:t>Reduce the hyper-dimensionality in tuning the algorithm</a:t>
            </a:r>
          </a:p>
          <a:p>
            <a:pPr lvl="2">
              <a:buNone/>
            </a:pPr>
            <a:endParaRPr lang="en-GB" dirty="0" smtClean="0">
              <a:latin typeface="+mj-lt"/>
            </a:endParaRPr>
          </a:p>
          <a:p>
            <a:pPr lvl="2">
              <a:buNone/>
            </a:pPr>
            <a:endParaRPr lang="en-GB" dirty="0" smtClean="0">
              <a:latin typeface="+mj-lt"/>
            </a:endParaRPr>
          </a:p>
          <a:p>
            <a:pPr lvl="2"/>
            <a:endParaRPr lang="en-GB" dirty="0" smtClean="0">
              <a:latin typeface="+mj-lt"/>
            </a:endParaRPr>
          </a:p>
          <a:p>
            <a:pPr lvl="1">
              <a:buNone/>
            </a:pPr>
            <a:r>
              <a:rPr lang="en-GB" dirty="0" smtClean="0">
                <a:latin typeface="+mj-lt"/>
              </a:rPr>
              <a:t>	</a:t>
            </a:r>
            <a:endParaRPr lang="en-GB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96136" y="3573016"/>
          <a:ext cx="2169841" cy="576064"/>
        </p:xfrm>
        <a:graphic>
          <a:graphicData uri="http://schemas.openxmlformats.org/presentationml/2006/ole">
            <p:oleObj spid="_x0000_s635906" name="Equation" r:id="rId3" imgW="1434960" imgH="38088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System allows for real time computation on a standard </a:t>
            </a:r>
            <a:r>
              <a:rPr lang="en-GB" dirty="0" smtClean="0">
                <a:latin typeface="+mj-lt"/>
              </a:rPr>
              <a:t>CPU</a:t>
            </a:r>
          </a:p>
          <a:p>
            <a:r>
              <a:rPr lang="en-GB" dirty="0" smtClean="0">
                <a:latin typeface="+mj-lt"/>
              </a:rPr>
              <a:t>Information is reduced by 8 – 14 times compared to a dense pixel match. 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Produces a reduce data size that makes path planning for robotics simpler</a:t>
            </a:r>
          </a:p>
          <a:p>
            <a:r>
              <a:rPr lang="en-GB" dirty="0" smtClean="0">
                <a:latin typeface="+mj-lt"/>
              </a:rPr>
              <a:t>High accuracy at the cost of reduced coverage</a:t>
            </a:r>
          </a:p>
          <a:p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D-Sparse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Aim of the algorithm</a:t>
            </a:r>
          </a:p>
          <a:p>
            <a:pPr lvl="1"/>
            <a:r>
              <a:rPr lang="en-GB" dirty="0" smtClean="0">
                <a:latin typeface="+mj-lt"/>
              </a:rPr>
              <a:t>To enable real-time process of stereo data on a standard CPU</a:t>
            </a:r>
          </a:p>
          <a:p>
            <a:pPr lvl="1"/>
            <a:r>
              <a:rPr lang="en-GB" dirty="0" smtClean="0">
                <a:latin typeface="+mj-lt"/>
              </a:rPr>
              <a:t>To reduce the information need to be computed to make path planning decisions</a:t>
            </a:r>
          </a:p>
          <a:p>
            <a:pPr lvl="1"/>
            <a:r>
              <a:rPr lang="en-GB" dirty="0" smtClean="0">
                <a:latin typeface="+mj-lt"/>
              </a:rPr>
              <a:t>To allow dynamic sparse generation of a disparity map, where more computation is given to non-</a:t>
            </a:r>
            <a:r>
              <a:rPr lang="en-GB" dirty="0" err="1" smtClean="0">
                <a:latin typeface="+mj-lt"/>
              </a:rPr>
              <a:t>fronto</a:t>
            </a:r>
            <a:r>
              <a:rPr lang="en-GB" dirty="0" smtClean="0">
                <a:latin typeface="+mj-lt"/>
              </a:rPr>
              <a:t> parallel objects</a:t>
            </a:r>
          </a:p>
          <a:p>
            <a:pPr lvl="1">
              <a:buNone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D-Sparse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Based on a iterative triangulation that makes a rough estimate of the disparity map and then refines the map based on a guided search</a:t>
            </a:r>
          </a:p>
          <a:p>
            <a:r>
              <a:rPr lang="en-GB" dirty="0" smtClean="0">
                <a:latin typeface="+mj-lt"/>
              </a:rPr>
              <a:t>Use of a planar hypothesis and triangle confidence measure to access areas of the mesh that need further refinement</a:t>
            </a:r>
          </a:p>
          <a:p>
            <a:r>
              <a:rPr lang="en-GB" dirty="0" smtClean="0">
                <a:latin typeface="+mj-lt"/>
              </a:rPr>
              <a:t>2 main stages:</a:t>
            </a:r>
          </a:p>
          <a:p>
            <a:pPr lvl="1"/>
            <a:r>
              <a:rPr lang="en-GB" dirty="0" smtClean="0">
                <a:latin typeface="+mj-lt"/>
              </a:rPr>
              <a:t>The initial triangle mesh generation</a:t>
            </a:r>
          </a:p>
          <a:p>
            <a:pPr lvl="1"/>
            <a:r>
              <a:rPr lang="en-GB" dirty="0" smtClean="0">
                <a:latin typeface="+mj-lt"/>
              </a:rPr>
              <a:t>The triangle mesh refinement</a:t>
            </a:r>
          </a:p>
          <a:p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Nodal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Assumed that the algorithm is presented with two gray-scale image that have been rectified for the epipolar constraint (I</a:t>
            </a:r>
            <a:r>
              <a:rPr lang="en-GB" baseline="-25000" dirty="0" smtClean="0">
                <a:latin typeface="+mj-lt"/>
              </a:rPr>
              <a:t>l</a:t>
            </a:r>
            <a:r>
              <a:rPr lang="en-GB" dirty="0" smtClean="0">
                <a:latin typeface="+mj-lt"/>
              </a:rPr>
              <a:t> and </a:t>
            </a:r>
            <a:r>
              <a:rPr lang="en-GB" dirty="0" err="1" smtClean="0">
                <a:latin typeface="+mj-lt"/>
              </a:rPr>
              <a:t>I</a:t>
            </a:r>
            <a:r>
              <a:rPr lang="en-GB" baseline="-25000" dirty="0" err="1" smtClean="0">
                <a:latin typeface="+mj-lt"/>
              </a:rPr>
              <a:t>r</a:t>
            </a:r>
            <a:r>
              <a:rPr lang="en-GB" dirty="0" smtClean="0">
                <a:latin typeface="+mj-lt"/>
              </a:rPr>
              <a:t>)</a:t>
            </a:r>
          </a:p>
          <a:p>
            <a:r>
              <a:rPr lang="en-GB" dirty="0" smtClean="0">
                <a:latin typeface="+mj-lt"/>
              </a:rPr>
              <a:t>First step is to apply a Sobel template convolution to the left hand image I</a:t>
            </a:r>
            <a:r>
              <a:rPr lang="en-GB" baseline="-25000" dirty="0" smtClean="0">
                <a:latin typeface="+mj-lt"/>
              </a:rPr>
              <a:t>l </a:t>
            </a:r>
            <a:r>
              <a:rPr lang="en-GB" dirty="0" smtClean="0">
                <a:latin typeface="+mj-lt"/>
              </a:rPr>
              <a:t>to create a binary image of the edges </a:t>
            </a:r>
            <a:endParaRPr lang="en-GB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71599" y="4509120"/>
          <a:ext cx="1789913" cy="1152128"/>
        </p:xfrm>
        <a:graphic>
          <a:graphicData uri="http://schemas.openxmlformats.org/presentationml/2006/ole">
            <p:oleObj spid="_x0000_s614411" name="Equation" r:id="rId3" imgW="1104900" imgH="711200" progId="Equation.3">
              <p:embed/>
            </p:oleObj>
          </a:graphicData>
        </a:graphic>
      </p:graphicFrame>
      <p:graphicFrame>
        <p:nvGraphicFramePr>
          <p:cNvPr id="614403" name="Object 3"/>
          <p:cNvGraphicFramePr>
            <a:graphicFrameLocks noChangeAspect="1"/>
          </p:cNvGraphicFramePr>
          <p:nvPr/>
        </p:nvGraphicFramePr>
        <p:xfrm>
          <a:off x="2987824" y="4509120"/>
          <a:ext cx="2071687" cy="1158875"/>
        </p:xfrm>
        <a:graphic>
          <a:graphicData uri="http://schemas.openxmlformats.org/presentationml/2006/ole">
            <p:oleObj spid="_x0000_s614412" name="Equation" r:id="rId4" imgW="1269449" imgH="710891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08104" y="4509120"/>
          <a:ext cx="2776537" cy="1900238"/>
        </p:xfrm>
        <a:graphic>
          <a:graphicData uri="http://schemas.openxmlformats.org/presentationml/2006/ole">
            <p:oleObj spid="_x0000_s614413" name="Equation" r:id="rId5" imgW="1447800" imgH="990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Nodal Generation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In fact we use the optimised 1D Sobel convolution to compute the result faster, so:</a:t>
            </a: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Once the binary image is compute we apply a </a:t>
            </a:r>
            <a:r>
              <a:rPr lang="en-GB" dirty="0">
                <a:latin typeface="+mj-lt"/>
              </a:rPr>
              <a:t>morphological </a:t>
            </a:r>
            <a:r>
              <a:rPr lang="en-GB" dirty="0" smtClean="0">
                <a:latin typeface="+mj-lt"/>
              </a:rPr>
              <a:t>filter “clean” filter, that is any </a:t>
            </a:r>
            <a:r>
              <a:rPr lang="en-GB" dirty="0">
                <a:latin typeface="+mj-lt"/>
              </a:rPr>
              <a:t>defined as individual 1s </a:t>
            </a:r>
            <a:r>
              <a:rPr lang="en-GB" dirty="0" smtClean="0">
                <a:latin typeface="+mj-lt"/>
              </a:rPr>
              <a:t>which are </a:t>
            </a:r>
            <a:r>
              <a:rPr lang="en-GB" dirty="0">
                <a:latin typeface="+mj-lt"/>
              </a:rPr>
              <a:t>surrounded by </a:t>
            </a:r>
            <a:r>
              <a:rPr lang="en-GB" dirty="0" smtClean="0">
                <a:latin typeface="+mj-lt"/>
              </a:rPr>
              <a:t>0s</a:t>
            </a:r>
          </a:p>
          <a:p>
            <a:r>
              <a:rPr lang="en-GB" dirty="0">
                <a:latin typeface="+mj-lt"/>
              </a:rPr>
              <a:t>Then a random selection of </a:t>
            </a:r>
            <a:r>
              <a:rPr lang="en-GB" dirty="0" smtClean="0">
                <a:latin typeface="+mj-lt"/>
              </a:rPr>
              <a:t>nodes is </a:t>
            </a:r>
            <a:r>
              <a:rPr lang="en-GB" dirty="0">
                <a:latin typeface="+mj-lt"/>
              </a:rPr>
              <a:t>made up to a set amount (</a:t>
            </a:r>
            <a:r>
              <a:rPr lang="en-GB" dirty="0" err="1">
                <a:latin typeface="+mj-lt"/>
              </a:rPr>
              <a:t>T</a:t>
            </a:r>
            <a:r>
              <a:rPr lang="en-GB" baseline="-25000" dirty="0" err="1">
                <a:latin typeface="+mj-lt"/>
              </a:rPr>
              <a:t>points</a:t>
            </a:r>
            <a:r>
              <a:rPr lang="en-GB" dirty="0" smtClean="0">
                <a:latin typeface="+mj-lt"/>
              </a:rPr>
              <a:t>).</a:t>
            </a: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graphicFrame>
        <p:nvGraphicFramePr>
          <p:cNvPr id="615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1219515"/>
              </p:ext>
            </p:extLst>
          </p:nvPr>
        </p:nvGraphicFramePr>
        <p:xfrm>
          <a:off x="2555776" y="2996952"/>
          <a:ext cx="3395662" cy="1152525"/>
        </p:xfrm>
        <a:graphic>
          <a:graphicData uri="http://schemas.openxmlformats.org/presentationml/2006/ole">
            <p:oleObj spid="_x0000_s615430" name="Equation" r:id="rId3" imgW="2095500" imgH="71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Nodal Generation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Calculate the disparity for each node using the Zero Mean Sum of the Squared Difference (ZSSD) and refine using sub-pixel parabolic fitting.</a:t>
            </a: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58238"/>
            <a:ext cx="5678547" cy="159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6605232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144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Nodal Generation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Filter poor matching based on the confidence measure of the confidence measure, use the mean score measure (in this case that is the ZSSD matching cost) </a:t>
            </a:r>
          </a:p>
          <a:p>
            <a:endParaRPr lang="en-GB" dirty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We now have our final nodal list we need to covert it to a triangle mesh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4187984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84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Delaunay Triangulation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Is a method to find the minimum amount of triangles need to represent a set of nodes (</a:t>
            </a:r>
            <a:r>
              <a:rPr lang="en-GB" i="1" dirty="0" smtClean="0">
                <a:latin typeface="+mj-lt"/>
              </a:rPr>
              <a:t>N</a:t>
            </a:r>
            <a:r>
              <a:rPr lang="en-GB" dirty="0" smtClean="0">
                <a:latin typeface="+mj-lt"/>
              </a:rPr>
              <a:t>) </a:t>
            </a:r>
          </a:p>
          <a:p>
            <a:r>
              <a:rPr lang="en-GB" dirty="0" smtClean="0">
                <a:latin typeface="+mj-lt"/>
              </a:rPr>
              <a:t>For the d-sparse algorithm we use the state of the art s-hull </a:t>
            </a:r>
            <a:r>
              <a:rPr lang="en-GB" dirty="0">
                <a:latin typeface="+mj-lt"/>
              </a:rPr>
              <a:t>algorithm </a:t>
            </a:r>
            <a:r>
              <a:rPr lang="en-GB" dirty="0">
                <a:latin typeface="+mj-lt"/>
                <a:hlinkClick r:id="rId2"/>
              </a:rPr>
              <a:t>http://www.s-hull.org</a:t>
            </a:r>
            <a:r>
              <a:rPr lang="en-GB" dirty="0" smtClean="0">
                <a:latin typeface="+mj-lt"/>
                <a:hlinkClick r:id="rId2"/>
              </a:rPr>
              <a:t>/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We are going to discuss the implementations of one of simplest Delaunay algorithms.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69531</TotalTime>
  <Words>1181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Flow</vt:lpstr>
      <vt:lpstr>Equation</vt:lpstr>
      <vt:lpstr>Microsoft Equation 3.0</vt:lpstr>
      <vt:lpstr>D-Sparse Algorithm</vt:lpstr>
      <vt:lpstr>Introduction  </vt:lpstr>
      <vt:lpstr>D-Sparse Algorithm</vt:lpstr>
      <vt:lpstr>D-Sparse Algorithm</vt:lpstr>
      <vt:lpstr>Nodal Generation</vt:lpstr>
      <vt:lpstr>Nodal Generation cont.</vt:lpstr>
      <vt:lpstr>Nodal Generation cont.</vt:lpstr>
      <vt:lpstr>Nodal Generation cont.</vt:lpstr>
      <vt:lpstr>Delaunay Triangulation</vt:lpstr>
      <vt:lpstr>Delaunay Triangulation cont.</vt:lpstr>
      <vt:lpstr>Pseudo Code</vt:lpstr>
      <vt:lpstr>Delaunay Triangulation</vt:lpstr>
      <vt:lpstr>Algorithm Overview</vt:lpstr>
      <vt:lpstr>Mesh Refinement</vt:lpstr>
      <vt:lpstr>Mesh Refinement cont.</vt:lpstr>
      <vt:lpstr>Mesh Refinement cont.</vt:lpstr>
      <vt:lpstr>Mesh Refinement cont.</vt:lpstr>
      <vt:lpstr>Mesh Refinement cont.</vt:lpstr>
      <vt:lpstr>Multi-Threaded Optimisation</vt:lpstr>
      <vt:lpstr>Results – Middlebury Set</vt:lpstr>
      <vt:lpstr>Results - Tables</vt:lpstr>
      <vt:lpstr>Results</vt:lpstr>
      <vt:lpstr>Discussion</vt:lpstr>
      <vt:lpstr>Conclusion</vt:lpstr>
    </vt:vector>
  </TitlesOfParts>
  <Company>University of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and Stereo</dc:title>
  <dc:creator>Spann</dc:creator>
  <cp:lastModifiedBy>Lewis Spencer</cp:lastModifiedBy>
  <cp:revision>3895</cp:revision>
  <dcterms:created xsi:type="dcterms:W3CDTF">2006-12-11T15:50:52Z</dcterms:created>
  <dcterms:modified xsi:type="dcterms:W3CDTF">2013-01-31T11:46:56Z</dcterms:modified>
</cp:coreProperties>
</file>