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3"/>
  </p:notesMasterIdLst>
  <p:handoutMasterIdLst>
    <p:handoutMasterId r:id="rId104"/>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369" r:id="rId15"/>
    <p:sldId id="368" r:id="rId16"/>
    <p:sldId id="370"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4" r:id="rId31"/>
    <p:sldId id="366" r:id="rId32"/>
    <p:sldId id="365" r:id="rId33"/>
    <p:sldId id="367" r:id="rId34"/>
    <p:sldId id="371" r:id="rId35"/>
    <p:sldId id="372" r:id="rId36"/>
    <p:sldId id="374" r:id="rId37"/>
    <p:sldId id="375" r:id="rId38"/>
    <p:sldId id="373" r:id="rId39"/>
    <p:sldId id="269" r:id="rId40"/>
    <p:sldId id="270" r:id="rId41"/>
    <p:sldId id="272" r:id="rId42"/>
    <p:sldId id="273" r:id="rId43"/>
    <p:sldId id="275" r:id="rId44"/>
    <p:sldId id="274"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4" r:id="rId63"/>
    <p:sldId id="295" r:id="rId64"/>
    <p:sldId id="296" r:id="rId65"/>
    <p:sldId id="297" r:id="rId66"/>
    <p:sldId id="298" r:id="rId67"/>
    <p:sldId id="318" r:id="rId68"/>
    <p:sldId id="300" r:id="rId69"/>
    <p:sldId id="301" r:id="rId70"/>
    <p:sldId id="302" r:id="rId71"/>
    <p:sldId id="305" r:id="rId72"/>
    <p:sldId id="306" r:id="rId73"/>
    <p:sldId id="307" r:id="rId74"/>
    <p:sldId id="308" r:id="rId75"/>
    <p:sldId id="309" r:id="rId76"/>
    <p:sldId id="310" r:id="rId77"/>
    <p:sldId id="312" r:id="rId78"/>
    <p:sldId id="311" r:id="rId79"/>
    <p:sldId id="303" r:id="rId80"/>
    <p:sldId id="304" r:id="rId81"/>
    <p:sldId id="313" r:id="rId82"/>
    <p:sldId id="314" r:id="rId83"/>
    <p:sldId id="315" r:id="rId84"/>
    <p:sldId id="316" r:id="rId85"/>
    <p:sldId id="317" r:id="rId86"/>
    <p:sldId id="319" r:id="rId87"/>
    <p:sldId id="320" r:id="rId88"/>
    <p:sldId id="321" r:id="rId89"/>
    <p:sldId id="322" r:id="rId90"/>
    <p:sldId id="323" r:id="rId91"/>
    <p:sldId id="324" r:id="rId92"/>
    <p:sldId id="325" r:id="rId93"/>
    <p:sldId id="326" r:id="rId94"/>
    <p:sldId id="327" r:id="rId95"/>
    <p:sldId id="328" r:id="rId96"/>
    <p:sldId id="329" r:id="rId97"/>
    <p:sldId id="330" r:id="rId98"/>
    <p:sldId id="331" r:id="rId99"/>
    <p:sldId id="332" r:id="rId100"/>
    <p:sldId id="333" r:id="rId101"/>
    <p:sldId id="348" r:id="rId102"/>
  </p:sldIdLst>
  <p:sldSz cx="9144000" cy="6858000" type="screen4x3"/>
  <p:notesSz cx="6794500" cy="9906000"/>
  <p:defaultTextStyle>
    <a:defPPr>
      <a:defRPr lang="en-GB"/>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Objects="1">
      <p:cViewPr varScale="1">
        <p:scale>
          <a:sx n="97" d="100"/>
          <a:sy n="97" d="100"/>
        </p:scale>
        <p:origin x="-9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2"/>
    </p:cViewPr>
  </p:sorterViewPr>
  <p:notesViewPr>
    <p:cSldViewPr snapToObjects="1">
      <p:cViewPr varScale="1">
        <p:scale>
          <a:sx n="39" d="100"/>
          <a:sy n="39" d="100"/>
        </p:scale>
        <p:origin x="-1572"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50.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4.wmf"/><Relationship Id="rId4" Type="http://schemas.openxmlformats.org/officeDocument/2006/relationships/image" Target="../media/image7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4.wmf"/><Relationship Id="rId4" Type="http://schemas.openxmlformats.org/officeDocument/2006/relationships/image" Target="../media/image12.wmf"/><Relationship Id="rId9"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6.wmf"/><Relationship Id="rId7" Type="http://schemas.openxmlformats.org/officeDocument/2006/relationships/image" Target="../media/image4.wmf"/><Relationship Id="rId2" Type="http://schemas.openxmlformats.org/officeDocument/2006/relationships/image" Target="../media/image5.wmf"/><Relationship Id="rId1" Type="http://schemas.openxmlformats.org/officeDocument/2006/relationships/image" Target="../media/image3.wmf"/><Relationship Id="rId6" Type="http://schemas.openxmlformats.org/officeDocument/2006/relationships/image" Target="../media/image2.wmf"/><Relationship Id="rId5" Type="http://schemas.openxmlformats.org/officeDocument/2006/relationships/image" Target="../media/image8.wmf"/><Relationship Id="rId4"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9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21.wmf"/><Relationship Id="rId2" Type="http://schemas.openxmlformats.org/officeDocument/2006/relationships/image" Target="../media/image5.wmf"/><Relationship Id="rId1" Type="http://schemas.openxmlformats.org/officeDocument/2006/relationships/image" Target="../media/image3.wmf"/><Relationship Id="rId6" Type="http://schemas.openxmlformats.org/officeDocument/2006/relationships/image" Target="../media/image120.wmf"/><Relationship Id="rId5" Type="http://schemas.openxmlformats.org/officeDocument/2006/relationships/image" Target="../media/image8.wmf"/><Relationship Id="rId4" Type="http://schemas.openxmlformats.org/officeDocument/2006/relationships/image" Target="../media/image7.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2.wmf"/><Relationship Id="rId4"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24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024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24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2F2C13-F9FA-4B2C-AAE8-ED077ABC5B9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2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93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3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4DEA31-6D7D-4A5E-8347-5B334FAFAE1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Rot="1" noChangeAspect="1" noChangeArrowheads="1" noTextEdit="1"/>
          </p:cNvSpPr>
          <p:nvPr>
            <p:ph type="sldImg"/>
          </p:nvPr>
        </p:nvSpPr>
        <p:spPr>
          <a:ln/>
        </p:spPr>
      </p:sp>
      <p:sp>
        <p:nvSpPr>
          <p:cNvPr id="124931"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Rot="1" noChangeAspect="1" noChangeArrowheads="1" noTextEdit="1"/>
          </p:cNvSpPr>
          <p:nvPr>
            <p:ph type="sldImg"/>
          </p:nvPr>
        </p:nvSpPr>
        <p:spPr>
          <a:ln/>
        </p:spPr>
      </p:sp>
      <p:sp>
        <p:nvSpPr>
          <p:cNvPr id="125955"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655B1E8A-2A88-4BF0-9DA8-F7873D74AF5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BE5B369-90E4-456B-B1CB-7B164C42F05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51E6F07-5D6A-4A66-A75D-405FFF2AC08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pPr>
              <a:defRPr/>
            </a:pPr>
            <a:fld id="{750B15CB-5DAE-4CD0-A013-8CC028F4DBD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70B1B8B-0F72-43A3-A11E-502360E7E90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347E33-81CE-45FD-8BF7-ABCC5EA8DAD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A21E9E-1773-4F12-AF07-D3A6ADA85B7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28BF935C-F216-43F4-B461-34B97A5D20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563FED5-3464-4A09-A0B3-F700943000E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5E7102E-3DE9-4082-8B32-9274B8CEF98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5B93134-BBE7-4DFB-AFB1-70DAF7F14F0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670B82E-E9FC-4E0E-B36C-9C330E46077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01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01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DABD04A-86D3-4B68-BEE7-82602F126005}" type="slidenum">
              <a:rPr lang="en-GB"/>
              <a:pPr>
                <a:defRPr/>
              </a:pPr>
              <a:t>‹#›</a:t>
            </a:fld>
            <a:endParaRPr lang="en-GB"/>
          </a:p>
        </p:txBody>
      </p:sp>
      <p:grpSp>
        <p:nvGrpSpPr>
          <p:cNvPr id="501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35" r:id="rId1"/>
    <p:sldLayoutId id="2147483727" r:id="rId2"/>
    <p:sldLayoutId id="2147483736" r:id="rId3"/>
    <p:sldLayoutId id="2147483728" r:id="rId4"/>
    <p:sldLayoutId id="2147483729" r:id="rId5"/>
    <p:sldLayoutId id="2147483730" r:id="rId6"/>
    <p:sldLayoutId id="2147483731" r:id="rId7"/>
    <p:sldLayoutId id="2147483732" r:id="rId8"/>
    <p:sldLayoutId id="2147483737" r:id="rId9"/>
    <p:sldLayoutId id="2147483733" r:id="rId10"/>
    <p:sldLayoutId id="2147483734" r:id="rId11"/>
    <p:sldLayoutId id="2147483738"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pann@bh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ee.bham.ac.uk/spann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4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0.xml"/><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 Id="rId9" Type="http://schemas.openxmlformats.org/officeDocument/2006/relationships/oleObject" Target="../embeddings/oleObject5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23.xml"/><Relationship Id="rId7" Type="http://schemas.openxmlformats.org/officeDocument/2006/relationships/oleObject" Target="../embeddings/oleObject66.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7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8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8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95.bin"/><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10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06.png"/><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oleObject" Target="../embeddings/oleObject108.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oleObject" Target="../embeddings/oleObject109.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11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11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oleObject" Target="../embeddings/oleObject11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oleObject" Target="../embeddings/oleObject113.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118.png"/><Relationship Id="rId4" Type="http://schemas.openxmlformats.org/officeDocument/2006/relationships/image" Target="../media/image117.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oleObject" Target="../embeddings/oleObject114.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notesSlide" Target="../notesSlides/notesSlide72.xml"/><Relationship Id="rId7" Type="http://schemas.openxmlformats.org/officeDocument/2006/relationships/oleObject" Target="../embeddings/oleObject118.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117.bin"/><Relationship Id="rId5" Type="http://schemas.openxmlformats.org/officeDocument/2006/relationships/oleObject" Target="../embeddings/oleObject116.bin"/><Relationship Id="rId10" Type="http://schemas.openxmlformats.org/officeDocument/2006/relationships/oleObject" Target="../embeddings/oleObject121.bin"/><Relationship Id="rId4" Type="http://schemas.openxmlformats.org/officeDocument/2006/relationships/oleObject" Target="../embeddings/oleObject115.bin"/><Relationship Id="rId9" Type="http://schemas.openxmlformats.org/officeDocument/2006/relationships/oleObject" Target="../embeddings/oleObject12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oleObject" Target="../embeddings/oleObject123.bin"/><Relationship Id="rId4" Type="http://schemas.openxmlformats.org/officeDocument/2006/relationships/oleObject" Target="../embeddings/oleObject12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oleObject" Target="../embeddings/oleObject125.bin"/><Relationship Id="rId4" Type="http://schemas.openxmlformats.org/officeDocument/2006/relationships/oleObject" Target="../embeddings/oleObject1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fontAlgn="auto" hangingPunct="1">
              <a:spcAft>
                <a:spcPts val="0"/>
              </a:spcAft>
              <a:defRPr/>
            </a:pPr>
            <a:r>
              <a:rPr lang="en-GB" dirty="0"/>
              <a:t>Motion and Stereo</a:t>
            </a:r>
          </a:p>
        </p:txBody>
      </p:sp>
      <p:sp>
        <p:nvSpPr>
          <p:cNvPr id="55299" name="Rectangle 4"/>
          <p:cNvSpPr>
            <a:spLocks noGrp="1" noChangeArrowheads="1"/>
          </p:cNvSpPr>
          <p:nvPr>
            <p:ph type="subTitle" idx="1"/>
          </p:nvPr>
        </p:nvSpPr>
        <p:spPr>
          <a:xfrm>
            <a:off x="1371600" y="3886200"/>
            <a:ext cx="7010400" cy="1752600"/>
          </a:xfrm>
        </p:spPr>
        <p:txBody>
          <a:bodyPr/>
          <a:lstStyle/>
          <a:p>
            <a:pPr marR="0" eaLnBrk="1" hangingPunct="1">
              <a:lnSpc>
                <a:spcPct val="80000"/>
              </a:lnSpc>
            </a:pPr>
            <a:r>
              <a:rPr lang="en-GB" sz="2200" smtClean="0"/>
              <a:t>EE4H, M.Sc </a:t>
            </a:r>
            <a:r>
              <a:rPr lang="en-GB" sz="2200" smtClean="0">
                <a:solidFill>
                  <a:srgbClr val="000000"/>
                </a:solidFill>
                <a:latin typeface="Arial" charset="0"/>
                <a:cs typeface="Times New Roman" pitchFamily="18" charset="0"/>
              </a:rPr>
              <a:t>0407191</a:t>
            </a:r>
            <a:r>
              <a:rPr lang="en-GB" sz="2200" smtClean="0">
                <a:solidFill>
                  <a:srgbClr val="000000"/>
                </a:solidFill>
                <a:cs typeface="Times New Roman" pitchFamily="18" charset="0"/>
              </a:rPr>
              <a:t> </a:t>
            </a:r>
            <a:r>
              <a:rPr lang="en-GB" sz="2200" smtClean="0"/>
              <a:t> </a:t>
            </a:r>
          </a:p>
          <a:p>
            <a:pPr marR="0" eaLnBrk="1" hangingPunct="1">
              <a:lnSpc>
                <a:spcPct val="80000"/>
              </a:lnSpc>
            </a:pPr>
            <a:r>
              <a:rPr lang="en-GB" sz="2200" smtClean="0"/>
              <a:t>Computer Vision</a:t>
            </a:r>
          </a:p>
          <a:p>
            <a:pPr marR="0" eaLnBrk="1" hangingPunct="1">
              <a:lnSpc>
                <a:spcPct val="80000"/>
              </a:lnSpc>
            </a:pPr>
            <a:r>
              <a:rPr lang="en-GB" sz="2200" smtClean="0"/>
              <a:t>Dr. Mike Spann</a:t>
            </a:r>
          </a:p>
          <a:p>
            <a:pPr marR="0" eaLnBrk="1" hangingPunct="1">
              <a:lnSpc>
                <a:spcPct val="80000"/>
              </a:lnSpc>
            </a:pPr>
            <a:r>
              <a:rPr lang="en-GB" sz="2200" smtClean="0">
                <a:hlinkClick r:id="rId3"/>
              </a:rPr>
              <a:t>m.spann@bham.ac.uk</a:t>
            </a:r>
            <a:endParaRPr lang="en-GB" sz="2200" smtClean="0"/>
          </a:p>
          <a:p>
            <a:pPr marR="0" eaLnBrk="1" hangingPunct="1">
              <a:lnSpc>
                <a:spcPct val="80000"/>
              </a:lnSpc>
            </a:pPr>
            <a:r>
              <a:rPr lang="en-GB" sz="2200" smtClean="0">
                <a:hlinkClick r:id="rId4"/>
              </a:rPr>
              <a:t>http://www.eee.bham.ac.uk/spannm</a:t>
            </a:r>
            <a:endParaRPr lang="en-GB" sz="2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61443" name="Rectangle 3"/>
          <p:cNvSpPr>
            <a:spLocks noGrp="1" noChangeArrowheads="1"/>
          </p:cNvSpPr>
          <p:nvPr>
            <p:ph idx="1"/>
          </p:nvPr>
        </p:nvSpPr>
        <p:spPr/>
        <p:txBody>
          <a:bodyPr/>
          <a:lstStyle/>
          <a:p>
            <a:pPr eaLnBrk="1" hangingPunct="1"/>
            <a:r>
              <a:rPr lang="en-GB" smtClean="0"/>
              <a:t>In the case of stereo imaging, we assume 2 cameras separated by some distance </a:t>
            </a:r>
            <a:r>
              <a:rPr lang="en-GB" i="1" smtClean="0"/>
              <a:t>b</a:t>
            </a:r>
          </a:p>
          <a:p>
            <a:pPr eaLnBrk="1" hangingPunct="1"/>
            <a:r>
              <a:rPr lang="en-GB" smtClean="0"/>
              <a:t>The measurement of disparity allows us to infer </a:t>
            </a:r>
            <a:r>
              <a:rPr lang="en-GB" i="1" smtClean="0"/>
              <a:t>depth</a:t>
            </a:r>
            <a:r>
              <a:rPr lang="en-GB" smtClean="0"/>
              <a:t> </a:t>
            </a:r>
          </a:p>
          <a:p>
            <a:pPr lvl="1" eaLnBrk="1" hangingPunct="1"/>
            <a:r>
              <a:rPr lang="en-GB" smtClean="0"/>
              <a:t>The distance along the camera viewing axis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92163" name="Rectangle 3"/>
          <p:cNvSpPr>
            <a:spLocks noGrp="1" noChangeArrowheads="1"/>
          </p:cNvSpPr>
          <p:nvPr>
            <p:ph idx="1"/>
          </p:nvPr>
        </p:nvSpPr>
        <p:spPr/>
        <p:txBody>
          <a:bodyPr/>
          <a:lstStyle/>
          <a:p>
            <a:pPr eaLnBrk="1" hangingPunct="1"/>
            <a:r>
              <a:rPr lang="en-GB" smtClean="0">
                <a:cs typeface="Times New Roman" pitchFamily="18" charset="0"/>
              </a:rPr>
              <a:t>The position of the FOE and the time to impact can be found using least-squares techniques based on measurements of the optical flow at a number of image points  </a:t>
            </a:r>
          </a:p>
          <a:p>
            <a:pPr lvl="1" eaLnBrk="1" hangingPunct="1"/>
            <a:r>
              <a:rPr lang="en-GB" smtClean="0">
                <a:cs typeface="Times New Roman" pitchFamily="18" charset="0"/>
              </a:rPr>
              <a:t>See Haralick &amp; Shapiro, Robot Vision vol 2, pp. 191</a:t>
            </a:r>
            <a:r>
              <a:rPr lang="en-GB" smtClean="0"/>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mtClean="0"/>
              <a:t>Conclusion		</a:t>
            </a:r>
          </a:p>
        </p:txBody>
      </p:sp>
      <p:sp>
        <p:nvSpPr>
          <p:cNvPr id="98307" name="Rectangle 3"/>
          <p:cNvSpPr>
            <a:spLocks noGrp="1" noChangeArrowheads="1"/>
          </p:cNvSpPr>
          <p:nvPr>
            <p:ph idx="1"/>
          </p:nvPr>
        </p:nvSpPr>
        <p:spPr/>
        <p:txBody>
          <a:bodyPr/>
          <a:lstStyle/>
          <a:p>
            <a:pPr eaLnBrk="1" hangingPunct="1"/>
            <a:r>
              <a:rPr lang="en-GB" dirty="0" smtClean="0"/>
              <a:t>We have looked at the following topics</a:t>
            </a:r>
          </a:p>
          <a:p>
            <a:pPr lvl="1" eaLnBrk="1" hangingPunct="1"/>
            <a:r>
              <a:rPr lang="en-GB" smtClean="0"/>
              <a:t>The geometry </a:t>
            </a:r>
            <a:r>
              <a:rPr lang="en-GB" dirty="0" smtClean="0"/>
              <a:t>of motion and stereo analysis</a:t>
            </a:r>
          </a:p>
          <a:p>
            <a:pPr lvl="1" eaLnBrk="1" hangingPunct="1"/>
            <a:r>
              <a:rPr lang="en-GB" dirty="0" smtClean="0"/>
              <a:t>An algorithm to compute optical flow</a:t>
            </a:r>
          </a:p>
          <a:p>
            <a:pPr lvl="1" eaLnBrk="1" hangingPunct="1"/>
            <a:r>
              <a:rPr lang="en-GB" dirty="0" smtClean="0"/>
              <a:t>An algorithm to compute 3D motion and structure from an optical flow field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4107" name="Line 28"/>
          <p:cNvSpPr>
            <a:spLocks noChangeShapeType="1"/>
          </p:cNvSpPr>
          <p:nvPr/>
        </p:nvSpPr>
        <p:spPr bwMode="auto">
          <a:xfrm flipV="1">
            <a:off x="3200400" y="2286000"/>
            <a:ext cx="0" cy="1905000"/>
          </a:xfrm>
          <a:prstGeom prst="line">
            <a:avLst/>
          </a:prstGeom>
          <a:noFill/>
          <a:ln w="9525">
            <a:solidFill>
              <a:schemeClr val="tx1"/>
            </a:solidFill>
            <a:miter lim="800000"/>
            <a:headEnd/>
            <a:tailEnd type="triangle" w="med" len="med"/>
          </a:ln>
        </p:spPr>
        <p:txBody>
          <a:bodyPr wrap="none"/>
          <a:lstStyle/>
          <a:p>
            <a:endParaRPr lang="en-US"/>
          </a:p>
        </p:txBody>
      </p:sp>
      <p:sp>
        <p:nvSpPr>
          <p:cNvPr id="4108" name="Line 29"/>
          <p:cNvSpPr>
            <a:spLocks noChangeShapeType="1"/>
          </p:cNvSpPr>
          <p:nvPr/>
        </p:nvSpPr>
        <p:spPr bwMode="auto">
          <a:xfrm>
            <a:off x="3200400" y="4191000"/>
            <a:ext cx="2667000" cy="0"/>
          </a:xfrm>
          <a:prstGeom prst="line">
            <a:avLst/>
          </a:prstGeom>
          <a:noFill/>
          <a:ln w="9525">
            <a:solidFill>
              <a:schemeClr val="tx1"/>
            </a:solidFill>
            <a:miter lim="800000"/>
            <a:headEnd/>
            <a:tailEnd type="triangle" w="med" len="med"/>
          </a:ln>
        </p:spPr>
        <p:txBody>
          <a:bodyPr wrap="none"/>
          <a:lstStyle/>
          <a:p>
            <a:endParaRPr lang="en-US"/>
          </a:p>
        </p:txBody>
      </p:sp>
      <p:sp>
        <p:nvSpPr>
          <p:cNvPr id="4109" name="Line 30"/>
          <p:cNvSpPr>
            <a:spLocks noChangeShapeType="1"/>
          </p:cNvSpPr>
          <p:nvPr/>
        </p:nvSpPr>
        <p:spPr bwMode="auto">
          <a:xfrm flipH="1">
            <a:off x="1828800" y="4191000"/>
            <a:ext cx="1371600" cy="1371600"/>
          </a:xfrm>
          <a:prstGeom prst="line">
            <a:avLst/>
          </a:prstGeom>
          <a:noFill/>
          <a:ln w="9525">
            <a:solidFill>
              <a:schemeClr val="tx1"/>
            </a:solidFill>
            <a:miter lim="800000"/>
            <a:headEnd/>
            <a:tailEnd type="triangle" w="med" len="med"/>
          </a:ln>
        </p:spPr>
        <p:txBody>
          <a:bodyPr wrap="none"/>
          <a:lstStyle/>
          <a:p>
            <a:endParaRPr lang="en-US"/>
          </a:p>
        </p:txBody>
      </p:sp>
      <p:grpSp>
        <p:nvGrpSpPr>
          <p:cNvPr id="4110" name="Group 31"/>
          <p:cNvGrpSpPr>
            <a:grpSpLocks/>
          </p:cNvGrpSpPr>
          <p:nvPr/>
        </p:nvGrpSpPr>
        <p:grpSpPr bwMode="auto">
          <a:xfrm>
            <a:off x="2057400" y="2895600"/>
            <a:ext cx="3124200" cy="901700"/>
            <a:chOff x="1" y="0"/>
            <a:chExt cx="19999" cy="20011"/>
          </a:xfrm>
        </p:grpSpPr>
        <p:sp>
          <p:nvSpPr>
            <p:cNvPr id="4120" name="Line 32"/>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4121" name="Line 33"/>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4122" name="Line 34"/>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4123" name="Line 35"/>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4111" name="Line 36"/>
          <p:cNvSpPr>
            <a:spLocks noChangeShapeType="1"/>
          </p:cNvSpPr>
          <p:nvPr/>
        </p:nvSpPr>
        <p:spPr bwMode="auto">
          <a:xfrm flipV="1">
            <a:off x="3200400" y="3810000"/>
            <a:ext cx="381000" cy="381000"/>
          </a:xfrm>
          <a:prstGeom prst="line">
            <a:avLst/>
          </a:prstGeom>
          <a:noFill/>
          <a:ln w="9525">
            <a:solidFill>
              <a:schemeClr val="tx1"/>
            </a:solidFill>
            <a:prstDash val="sysDot"/>
            <a:miter lim="800000"/>
            <a:headEnd/>
            <a:tailEnd/>
          </a:ln>
        </p:spPr>
        <p:txBody>
          <a:bodyPr wrap="none"/>
          <a:lstStyle/>
          <a:p>
            <a:endParaRPr lang="en-US"/>
          </a:p>
        </p:txBody>
      </p:sp>
      <p:sp>
        <p:nvSpPr>
          <p:cNvPr id="4112" name="Line 37"/>
          <p:cNvSpPr>
            <a:spLocks noChangeShapeType="1"/>
          </p:cNvSpPr>
          <p:nvPr/>
        </p:nvSpPr>
        <p:spPr bwMode="auto">
          <a:xfrm flipV="1">
            <a:off x="3962400" y="2133600"/>
            <a:ext cx="1219200" cy="1219200"/>
          </a:xfrm>
          <a:prstGeom prst="line">
            <a:avLst/>
          </a:prstGeom>
          <a:noFill/>
          <a:ln w="9525">
            <a:solidFill>
              <a:schemeClr val="tx1"/>
            </a:solidFill>
            <a:prstDash val="sysDot"/>
            <a:miter lim="800000"/>
            <a:headEnd/>
            <a:tailEnd/>
          </a:ln>
        </p:spPr>
        <p:txBody>
          <a:bodyPr wrap="none"/>
          <a:lstStyle/>
          <a:p>
            <a:endParaRPr lang="en-US"/>
          </a:p>
        </p:txBody>
      </p:sp>
      <p:graphicFrame>
        <p:nvGraphicFramePr>
          <p:cNvPr id="4098" name="Object 38"/>
          <p:cNvGraphicFramePr>
            <a:graphicFrameLocks noChangeAspect="1"/>
          </p:cNvGraphicFramePr>
          <p:nvPr/>
        </p:nvGraphicFramePr>
        <p:xfrm>
          <a:off x="3208338" y="2057400"/>
          <a:ext cx="249237" cy="276225"/>
        </p:xfrm>
        <a:graphic>
          <a:graphicData uri="http://schemas.openxmlformats.org/presentationml/2006/ole">
            <p:oleObj spid="_x0000_s4098" r:id="rId4" imgW="139639" imgH="152334" progId="Equation.3">
              <p:embed/>
            </p:oleObj>
          </a:graphicData>
        </a:graphic>
      </p:graphicFrame>
      <p:graphicFrame>
        <p:nvGraphicFramePr>
          <p:cNvPr id="4099" name="Object 40"/>
          <p:cNvGraphicFramePr>
            <a:graphicFrameLocks noChangeAspect="1"/>
          </p:cNvGraphicFramePr>
          <p:nvPr/>
        </p:nvGraphicFramePr>
        <p:xfrm>
          <a:off x="5943600" y="4048125"/>
          <a:ext cx="304800" cy="266700"/>
        </p:xfrm>
        <a:graphic>
          <a:graphicData uri="http://schemas.openxmlformats.org/presentationml/2006/ole">
            <p:oleObj spid="_x0000_s4099" r:id="rId5" imgW="177569" imgH="152202" progId="Equation.3">
              <p:embed/>
            </p:oleObj>
          </a:graphicData>
        </a:graphic>
      </p:graphicFrame>
      <p:graphicFrame>
        <p:nvGraphicFramePr>
          <p:cNvPr id="4100" name="Object 41"/>
          <p:cNvGraphicFramePr>
            <a:graphicFrameLocks noChangeAspect="1"/>
          </p:cNvGraphicFramePr>
          <p:nvPr/>
        </p:nvGraphicFramePr>
        <p:xfrm>
          <a:off x="1981200" y="5562600"/>
          <a:ext cx="276225" cy="304800"/>
        </p:xfrm>
        <a:graphic>
          <a:graphicData uri="http://schemas.openxmlformats.org/presentationml/2006/ole">
            <p:oleObj spid="_x0000_s4100" r:id="rId6" imgW="139639" imgH="152334" progId="Equation.3">
              <p:embed/>
            </p:oleObj>
          </a:graphicData>
        </a:graphic>
      </p:graphicFrame>
      <p:sp>
        <p:nvSpPr>
          <p:cNvPr id="4113" name="Line 42"/>
          <p:cNvSpPr>
            <a:spLocks noChangeShapeType="1"/>
          </p:cNvSpPr>
          <p:nvPr/>
        </p:nvSpPr>
        <p:spPr bwMode="auto">
          <a:xfrm>
            <a:off x="3048000" y="3810000"/>
            <a:ext cx="0" cy="341313"/>
          </a:xfrm>
          <a:prstGeom prst="line">
            <a:avLst/>
          </a:prstGeom>
          <a:noFill/>
          <a:ln w="9525">
            <a:solidFill>
              <a:srgbClr val="000000"/>
            </a:solidFill>
            <a:round/>
            <a:headEnd type="triangle" w="sm" len="sm"/>
            <a:tailEnd type="triangle" w="sm" len="sm"/>
          </a:ln>
        </p:spPr>
        <p:txBody>
          <a:bodyPr/>
          <a:lstStyle/>
          <a:p>
            <a:endParaRPr lang="en-US"/>
          </a:p>
        </p:txBody>
      </p:sp>
      <p:graphicFrame>
        <p:nvGraphicFramePr>
          <p:cNvPr id="4101" name="Object 43"/>
          <p:cNvGraphicFramePr>
            <a:graphicFrameLocks noChangeAspect="1"/>
          </p:cNvGraphicFramePr>
          <p:nvPr/>
        </p:nvGraphicFramePr>
        <p:xfrm>
          <a:off x="2819400" y="3886200"/>
          <a:ext cx="200025" cy="266700"/>
        </p:xfrm>
        <a:graphic>
          <a:graphicData uri="http://schemas.openxmlformats.org/presentationml/2006/ole">
            <p:oleObj spid="_x0000_s4101" r:id="rId7" imgW="152268" imgH="203024" progId="Equation.3">
              <p:embed/>
            </p:oleObj>
          </a:graphicData>
        </a:graphic>
      </p:graphicFrame>
      <p:graphicFrame>
        <p:nvGraphicFramePr>
          <p:cNvPr id="4102" name="Object 44"/>
          <p:cNvGraphicFramePr>
            <a:graphicFrameLocks noChangeAspect="1"/>
          </p:cNvGraphicFramePr>
          <p:nvPr/>
        </p:nvGraphicFramePr>
        <p:xfrm>
          <a:off x="3200400" y="4267200"/>
          <a:ext cx="228600" cy="228600"/>
        </p:xfrm>
        <a:graphic>
          <a:graphicData uri="http://schemas.openxmlformats.org/presentationml/2006/ole">
            <p:oleObj spid="_x0000_s4102" r:id="rId8" imgW="152268" imgH="152268" progId="Equation.3">
              <p:embed/>
            </p:oleObj>
          </a:graphicData>
        </a:graphic>
      </p:graphicFrame>
      <p:sp>
        <p:nvSpPr>
          <p:cNvPr id="4114" name="Oval 45"/>
          <p:cNvSpPr>
            <a:spLocks noChangeArrowheads="1"/>
          </p:cNvSpPr>
          <p:nvPr/>
        </p:nvSpPr>
        <p:spPr bwMode="auto">
          <a:xfrm>
            <a:off x="5181600" y="20574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4115" name="Oval 46"/>
          <p:cNvSpPr>
            <a:spLocks noChangeArrowheads="1"/>
          </p:cNvSpPr>
          <p:nvPr/>
        </p:nvSpPr>
        <p:spPr bwMode="auto">
          <a:xfrm>
            <a:off x="3886200" y="33528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4116" name="Rectangle 54"/>
          <p:cNvSpPr>
            <a:spLocks noChangeArrowheads="1"/>
          </p:cNvSpPr>
          <p:nvPr/>
        </p:nvSpPr>
        <p:spPr bwMode="auto">
          <a:xfrm>
            <a:off x="4114800" y="3314700"/>
            <a:ext cx="9144000" cy="0"/>
          </a:xfrm>
          <a:prstGeom prst="rect">
            <a:avLst/>
          </a:prstGeom>
          <a:noFill/>
          <a:ln w="9525">
            <a:noFill/>
            <a:miter lim="800000"/>
            <a:headEnd/>
            <a:tailEnd/>
          </a:ln>
        </p:spPr>
        <p:txBody>
          <a:bodyPr>
            <a:spAutoFit/>
          </a:bodyPr>
          <a:lstStyle/>
          <a:p>
            <a:endParaRPr lang="en-US"/>
          </a:p>
        </p:txBody>
      </p:sp>
      <p:graphicFrame>
        <p:nvGraphicFramePr>
          <p:cNvPr id="4103" name="Object 53"/>
          <p:cNvGraphicFramePr>
            <a:graphicFrameLocks noChangeAspect="1"/>
          </p:cNvGraphicFramePr>
          <p:nvPr/>
        </p:nvGraphicFramePr>
        <p:xfrm>
          <a:off x="5334000" y="1924050"/>
          <a:ext cx="1143000" cy="285750"/>
        </p:xfrm>
        <a:graphic>
          <a:graphicData uri="http://schemas.openxmlformats.org/presentationml/2006/ole">
            <p:oleObj spid="_x0000_s4103" r:id="rId9" imgW="698197" imgH="177723" progId="Equation.3">
              <p:embed/>
            </p:oleObj>
          </a:graphicData>
        </a:graphic>
      </p:graphicFrame>
      <p:sp>
        <p:nvSpPr>
          <p:cNvPr id="4117" name="Rectangle 56"/>
          <p:cNvSpPr>
            <a:spLocks noChangeArrowheads="1"/>
          </p:cNvSpPr>
          <p:nvPr/>
        </p:nvSpPr>
        <p:spPr bwMode="auto">
          <a:xfrm>
            <a:off x="4262438" y="3305175"/>
            <a:ext cx="9144000" cy="0"/>
          </a:xfrm>
          <a:prstGeom prst="rect">
            <a:avLst/>
          </a:prstGeom>
          <a:noFill/>
          <a:ln w="9525">
            <a:noFill/>
            <a:miter lim="800000"/>
            <a:headEnd/>
            <a:tailEnd/>
          </a:ln>
        </p:spPr>
        <p:txBody>
          <a:bodyPr>
            <a:spAutoFit/>
          </a:bodyPr>
          <a:lstStyle/>
          <a:p>
            <a:endParaRPr lang="en-US"/>
          </a:p>
        </p:txBody>
      </p:sp>
      <p:graphicFrame>
        <p:nvGraphicFramePr>
          <p:cNvPr id="4104" name="Object 55"/>
          <p:cNvGraphicFramePr>
            <a:graphicFrameLocks noChangeAspect="1"/>
          </p:cNvGraphicFramePr>
          <p:nvPr/>
        </p:nvGraphicFramePr>
        <p:xfrm>
          <a:off x="3429000" y="3048000"/>
          <a:ext cx="619125" cy="247650"/>
        </p:xfrm>
        <a:graphic>
          <a:graphicData uri="http://schemas.openxmlformats.org/presentationml/2006/ole">
            <p:oleObj spid="_x0000_s4104" r:id="rId10" imgW="469696" imgH="190417" progId="Equation.3">
              <p:embed/>
            </p:oleObj>
          </a:graphicData>
        </a:graphic>
      </p:graphicFrame>
      <p:sp>
        <p:nvSpPr>
          <p:cNvPr id="4118" name="Rectangle 58"/>
          <p:cNvSpPr>
            <a:spLocks noChangeArrowheads="1"/>
          </p:cNvSpPr>
          <p:nvPr/>
        </p:nvSpPr>
        <p:spPr bwMode="auto">
          <a:xfrm>
            <a:off x="4119563" y="3295650"/>
            <a:ext cx="9144000" cy="0"/>
          </a:xfrm>
          <a:prstGeom prst="rect">
            <a:avLst/>
          </a:prstGeom>
          <a:noFill/>
          <a:ln w="9525">
            <a:noFill/>
            <a:miter lim="800000"/>
            <a:headEnd/>
            <a:tailEnd/>
          </a:ln>
        </p:spPr>
        <p:txBody>
          <a:bodyPr>
            <a:spAutoFit/>
          </a:bodyPr>
          <a:lstStyle/>
          <a:p>
            <a:endParaRPr lang="en-US"/>
          </a:p>
        </p:txBody>
      </p:sp>
      <p:graphicFrame>
        <p:nvGraphicFramePr>
          <p:cNvPr id="4105" name="Object 57"/>
          <p:cNvGraphicFramePr>
            <a:graphicFrameLocks noChangeAspect="1"/>
          </p:cNvGraphicFramePr>
          <p:nvPr/>
        </p:nvGraphicFramePr>
        <p:xfrm>
          <a:off x="5334000" y="2978150"/>
          <a:ext cx="1143000" cy="336550"/>
        </p:xfrm>
        <a:graphic>
          <a:graphicData uri="http://schemas.openxmlformats.org/presentationml/2006/ole">
            <p:oleObj spid="_x0000_s4105" r:id="rId11" imgW="685800" imgH="203200" progId="Equation.3">
              <p:embed/>
            </p:oleObj>
          </a:graphicData>
        </a:graphic>
      </p:graphicFrame>
      <p:sp>
        <p:nvSpPr>
          <p:cNvPr id="4119" name="Line 60"/>
          <p:cNvSpPr>
            <a:spLocks noChangeShapeType="1"/>
          </p:cNvSpPr>
          <p:nvPr/>
        </p:nvSpPr>
        <p:spPr bwMode="auto">
          <a:xfrm>
            <a:off x="5181600" y="2133600"/>
            <a:ext cx="0" cy="2057400"/>
          </a:xfrm>
          <a:prstGeom prst="line">
            <a:avLst/>
          </a:prstGeom>
          <a:noFill/>
          <a:ln w="9525">
            <a:solidFill>
              <a:schemeClr val="tx1"/>
            </a:solidFill>
            <a:miter lim="800000"/>
            <a:headEnd type="triangle" w="med" len="me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5127" name="Line 4"/>
          <p:cNvSpPr>
            <a:spLocks noChangeShapeType="1"/>
          </p:cNvSpPr>
          <p:nvPr/>
        </p:nvSpPr>
        <p:spPr bwMode="auto">
          <a:xfrm>
            <a:off x="5638800" y="5562600"/>
            <a:ext cx="2286000" cy="0"/>
          </a:xfrm>
          <a:prstGeom prst="line">
            <a:avLst/>
          </a:prstGeom>
          <a:noFill/>
          <a:ln w="9525">
            <a:solidFill>
              <a:schemeClr val="tx1"/>
            </a:solidFill>
            <a:miter lim="800000"/>
            <a:headEnd/>
            <a:tailEnd/>
          </a:ln>
        </p:spPr>
        <p:txBody>
          <a:bodyPr wrap="none"/>
          <a:lstStyle/>
          <a:p>
            <a:endParaRPr lang="en-US"/>
          </a:p>
        </p:txBody>
      </p:sp>
      <p:graphicFrame>
        <p:nvGraphicFramePr>
          <p:cNvPr id="5122" name="Object 5"/>
          <p:cNvGraphicFramePr>
            <a:graphicFrameLocks noChangeAspect="1"/>
          </p:cNvGraphicFramePr>
          <p:nvPr/>
        </p:nvGraphicFramePr>
        <p:xfrm>
          <a:off x="6934200" y="1828800"/>
          <a:ext cx="1143000" cy="285750"/>
        </p:xfrm>
        <a:graphic>
          <a:graphicData uri="http://schemas.openxmlformats.org/presentationml/2006/ole">
            <p:oleObj spid="_x0000_s5122" r:id="rId4" imgW="698197" imgH="177723" progId="Equation.3">
              <p:embed/>
            </p:oleObj>
          </a:graphicData>
        </a:graphic>
      </p:graphicFrame>
      <p:sp>
        <p:nvSpPr>
          <p:cNvPr id="5128" name="Line 7"/>
          <p:cNvSpPr>
            <a:spLocks noChangeShapeType="1"/>
          </p:cNvSpPr>
          <p:nvPr/>
        </p:nvSpPr>
        <p:spPr bwMode="auto">
          <a:xfrm>
            <a:off x="4191000" y="2514600"/>
            <a:ext cx="0" cy="4038600"/>
          </a:xfrm>
          <a:prstGeom prst="line">
            <a:avLst/>
          </a:prstGeom>
          <a:noFill/>
          <a:ln w="9525">
            <a:solidFill>
              <a:schemeClr val="tx1"/>
            </a:solidFill>
            <a:prstDash val="sysDot"/>
            <a:miter lim="800000"/>
            <a:headEnd/>
            <a:tailEnd/>
          </a:ln>
        </p:spPr>
        <p:txBody>
          <a:bodyPr wrap="none"/>
          <a:lstStyle/>
          <a:p>
            <a:endParaRPr lang="en-US"/>
          </a:p>
        </p:txBody>
      </p:sp>
      <p:sp>
        <p:nvSpPr>
          <p:cNvPr id="5129" name="Line 8"/>
          <p:cNvSpPr>
            <a:spLocks noChangeShapeType="1"/>
          </p:cNvSpPr>
          <p:nvPr/>
        </p:nvSpPr>
        <p:spPr bwMode="auto">
          <a:xfrm>
            <a:off x="6781800" y="2438400"/>
            <a:ext cx="0" cy="4038600"/>
          </a:xfrm>
          <a:prstGeom prst="line">
            <a:avLst/>
          </a:prstGeom>
          <a:noFill/>
          <a:ln w="9525">
            <a:solidFill>
              <a:schemeClr val="tx1"/>
            </a:solidFill>
            <a:prstDash val="sysDot"/>
            <a:miter lim="800000"/>
            <a:headEnd/>
            <a:tailEnd/>
          </a:ln>
        </p:spPr>
        <p:txBody>
          <a:bodyPr wrap="none"/>
          <a:lstStyle/>
          <a:p>
            <a:endParaRPr lang="en-US"/>
          </a:p>
        </p:txBody>
      </p:sp>
      <p:sp>
        <p:nvSpPr>
          <p:cNvPr id="5130" name="Line 9"/>
          <p:cNvSpPr>
            <a:spLocks noChangeShapeType="1"/>
          </p:cNvSpPr>
          <p:nvPr/>
        </p:nvSpPr>
        <p:spPr bwMode="auto">
          <a:xfrm>
            <a:off x="2971800" y="5562600"/>
            <a:ext cx="2286000" cy="0"/>
          </a:xfrm>
          <a:prstGeom prst="line">
            <a:avLst/>
          </a:prstGeom>
          <a:noFill/>
          <a:ln w="9525">
            <a:solidFill>
              <a:schemeClr val="tx1"/>
            </a:solidFill>
            <a:miter lim="800000"/>
            <a:headEnd/>
            <a:tailEnd/>
          </a:ln>
        </p:spPr>
        <p:txBody>
          <a:bodyPr wrap="none"/>
          <a:lstStyle/>
          <a:p>
            <a:endParaRPr lang="en-US"/>
          </a:p>
        </p:txBody>
      </p:sp>
      <p:sp>
        <p:nvSpPr>
          <p:cNvPr id="5131" name="Line 10"/>
          <p:cNvSpPr>
            <a:spLocks noChangeShapeType="1"/>
          </p:cNvSpPr>
          <p:nvPr/>
        </p:nvSpPr>
        <p:spPr bwMode="auto">
          <a:xfrm flipH="1">
            <a:off x="6781800" y="2133600"/>
            <a:ext cx="457200" cy="4267200"/>
          </a:xfrm>
          <a:prstGeom prst="line">
            <a:avLst/>
          </a:prstGeom>
          <a:noFill/>
          <a:ln w="9525">
            <a:solidFill>
              <a:schemeClr val="tx1"/>
            </a:solidFill>
            <a:miter lim="800000"/>
            <a:headEnd/>
            <a:tailEnd/>
          </a:ln>
        </p:spPr>
        <p:txBody>
          <a:bodyPr wrap="none"/>
          <a:lstStyle/>
          <a:p>
            <a:endParaRPr lang="en-US"/>
          </a:p>
        </p:txBody>
      </p:sp>
      <p:sp>
        <p:nvSpPr>
          <p:cNvPr id="5132" name="Line 11"/>
          <p:cNvSpPr>
            <a:spLocks noChangeShapeType="1"/>
          </p:cNvSpPr>
          <p:nvPr/>
        </p:nvSpPr>
        <p:spPr bwMode="auto">
          <a:xfrm>
            <a:off x="7467600" y="2133600"/>
            <a:ext cx="0" cy="4267200"/>
          </a:xfrm>
          <a:prstGeom prst="line">
            <a:avLst/>
          </a:prstGeom>
          <a:noFill/>
          <a:ln w="9525">
            <a:solidFill>
              <a:schemeClr val="tx1"/>
            </a:solidFill>
            <a:miter lim="800000"/>
            <a:headEnd type="triangle" w="med" len="med"/>
            <a:tailEnd type="triangle" w="med" len="med"/>
          </a:ln>
        </p:spPr>
        <p:txBody>
          <a:bodyPr wrap="none"/>
          <a:lstStyle/>
          <a:p>
            <a:endParaRPr lang="en-US"/>
          </a:p>
        </p:txBody>
      </p:sp>
      <p:graphicFrame>
        <p:nvGraphicFramePr>
          <p:cNvPr id="5123" name="Object 12"/>
          <p:cNvGraphicFramePr>
            <a:graphicFrameLocks noChangeAspect="1"/>
          </p:cNvGraphicFramePr>
          <p:nvPr/>
        </p:nvGraphicFramePr>
        <p:xfrm>
          <a:off x="7696200" y="3733800"/>
          <a:ext cx="304800" cy="304800"/>
        </p:xfrm>
        <a:graphic>
          <a:graphicData uri="http://schemas.openxmlformats.org/presentationml/2006/ole">
            <p:oleObj spid="_x0000_s5123" r:id="rId5" imgW="152268" imgH="152268" progId="Equation.3">
              <p:embed/>
            </p:oleObj>
          </a:graphicData>
        </a:graphic>
      </p:graphicFrame>
      <p:sp>
        <p:nvSpPr>
          <p:cNvPr id="5133" name="Line 14"/>
          <p:cNvSpPr>
            <a:spLocks noChangeShapeType="1"/>
          </p:cNvSpPr>
          <p:nvPr/>
        </p:nvSpPr>
        <p:spPr bwMode="auto">
          <a:xfrm flipH="1">
            <a:off x="4191000" y="2133600"/>
            <a:ext cx="3048000" cy="3962400"/>
          </a:xfrm>
          <a:prstGeom prst="line">
            <a:avLst/>
          </a:prstGeom>
          <a:noFill/>
          <a:ln w="9525">
            <a:solidFill>
              <a:schemeClr val="tx1"/>
            </a:solidFill>
            <a:miter lim="800000"/>
            <a:headEnd/>
            <a:tailEnd/>
          </a:ln>
        </p:spPr>
        <p:txBody>
          <a:bodyPr wrap="none"/>
          <a:lstStyle/>
          <a:p>
            <a:endParaRPr lang="en-US"/>
          </a:p>
        </p:txBody>
      </p:sp>
      <p:sp>
        <p:nvSpPr>
          <p:cNvPr id="5134" name="Line 15"/>
          <p:cNvSpPr>
            <a:spLocks noChangeShapeType="1"/>
          </p:cNvSpPr>
          <p:nvPr/>
        </p:nvSpPr>
        <p:spPr bwMode="auto">
          <a:xfrm flipH="1">
            <a:off x="4191000" y="2819400"/>
            <a:ext cx="2971800" cy="3276600"/>
          </a:xfrm>
          <a:prstGeom prst="line">
            <a:avLst/>
          </a:prstGeom>
          <a:noFill/>
          <a:ln w="9525">
            <a:solidFill>
              <a:schemeClr val="tx1"/>
            </a:solidFill>
            <a:miter lim="800000"/>
            <a:headEnd/>
            <a:tailEnd/>
          </a:ln>
        </p:spPr>
        <p:txBody>
          <a:bodyPr wrap="none"/>
          <a:lstStyle/>
          <a:p>
            <a:endParaRPr lang="en-US"/>
          </a:p>
        </p:txBody>
      </p:sp>
      <p:sp>
        <p:nvSpPr>
          <p:cNvPr id="5135" name="Line 16"/>
          <p:cNvSpPr>
            <a:spLocks noChangeShapeType="1"/>
          </p:cNvSpPr>
          <p:nvPr/>
        </p:nvSpPr>
        <p:spPr bwMode="auto">
          <a:xfrm flipH="1">
            <a:off x="4191000" y="3429000"/>
            <a:ext cx="2895600" cy="2667000"/>
          </a:xfrm>
          <a:prstGeom prst="line">
            <a:avLst/>
          </a:prstGeom>
          <a:noFill/>
          <a:ln w="9525">
            <a:solidFill>
              <a:schemeClr val="tx1"/>
            </a:solidFill>
            <a:miter lim="800000"/>
            <a:headEnd/>
            <a:tailEnd/>
          </a:ln>
        </p:spPr>
        <p:txBody>
          <a:bodyPr wrap="none"/>
          <a:lstStyle/>
          <a:p>
            <a:endParaRPr lang="en-US"/>
          </a:p>
        </p:txBody>
      </p:sp>
      <p:sp>
        <p:nvSpPr>
          <p:cNvPr id="5136" name="Rectangle 18"/>
          <p:cNvSpPr>
            <a:spLocks noChangeArrowheads="1"/>
          </p:cNvSpPr>
          <p:nvPr/>
        </p:nvSpPr>
        <p:spPr bwMode="auto">
          <a:xfrm>
            <a:off x="4448175" y="3295650"/>
            <a:ext cx="9144000" cy="0"/>
          </a:xfrm>
          <a:prstGeom prst="rect">
            <a:avLst/>
          </a:prstGeom>
          <a:noFill/>
          <a:ln w="9525">
            <a:noFill/>
            <a:miter lim="800000"/>
            <a:headEnd/>
            <a:tailEnd/>
          </a:ln>
        </p:spPr>
        <p:txBody>
          <a:bodyPr>
            <a:spAutoFit/>
          </a:bodyPr>
          <a:lstStyle/>
          <a:p>
            <a:endParaRPr lang="en-US"/>
          </a:p>
        </p:txBody>
      </p:sp>
      <p:graphicFrame>
        <p:nvGraphicFramePr>
          <p:cNvPr id="5124" name="Object 17"/>
          <p:cNvGraphicFramePr>
            <a:graphicFrameLocks noChangeAspect="1"/>
          </p:cNvGraphicFramePr>
          <p:nvPr/>
        </p:nvGraphicFramePr>
        <p:xfrm>
          <a:off x="6858000" y="5562600"/>
          <a:ext cx="319088" cy="342900"/>
        </p:xfrm>
        <a:graphic>
          <a:graphicData uri="http://schemas.openxmlformats.org/presentationml/2006/ole">
            <p:oleObj spid="_x0000_s5124" r:id="rId6" imgW="190417" imgH="203112" progId="Equation.3">
              <p:embed/>
            </p:oleObj>
          </a:graphicData>
        </a:graphic>
      </p:graphicFrame>
      <p:sp>
        <p:nvSpPr>
          <p:cNvPr id="5137" name="Line 20"/>
          <p:cNvSpPr>
            <a:spLocks noChangeShapeType="1"/>
          </p:cNvSpPr>
          <p:nvPr/>
        </p:nvSpPr>
        <p:spPr bwMode="auto">
          <a:xfrm>
            <a:off x="4191000" y="5486400"/>
            <a:ext cx="457200" cy="0"/>
          </a:xfrm>
          <a:prstGeom prst="line">
            <a:avLst/>
          </a:prstGeom>
          <a:noFill/>
          <a:ln w="9525">
            <a:solidFill>
              <a:schemeClr val="tx1"/>
            </a:solidFill>
            <a:miter lim="800000"/>
            <a:headEnd type="triangle" w="med" len="med"/>
            <a:tailEnd type="triangle" w="med" len="med"/>
          </a:ln>
        </p:spPr>
        <p:txBody>
          <a:bodyPr wrap="none"/>
          <a:lstStyle/>
          <a:p>
            <a:endParaRPr lang="en-US"/>
          </a:p>
        </p:txBody>
      </p:sp>
      <p:sp>
        <p:nvSpPr>
          <p:cNvPr id="5138" name="Rectangle 22"/>
          <p:cNvSpPr>
            <a:spLocks noChangeArrowheads="1"/>
          </p:cNvSpPr>
          <p:nvPr/>
        </p:nvSpPr>
        <p:spPr bwMode="auto">
          <a:xfrm>
            <a:off x="4457700" y="3295650"/>
            <a:ext cx="9144000" cy="0"/>
          </a:xfrm>
          <a:prstGeom prst="rect">
            <a:avLst/>
          </a:prstGeom>
          <a:noFill/>
          <a:ln w="9525">
            <a:noFill/>
            <a:miter lim="800000"/>
            <a:headEnd/>
            <a:tailEnd/>
          </a:ln>
        </p:spPr>
        <p:txBody>
          <a:bodyPr>
            <a:spAutoFit/>
          </a:bodyPr>
          <a:lstStyle/>
          <a:p>
            <a:endParaRPr lang="en-US"/>
          </a:p>
        </p:txBody>
      </p:sp>
      <p:graphicFrame>
        <p:nvGraphicFramePr>
          <p:cNvPr id="5125" name="Object 21"/>
          <p:cNvGraphicFramePr>
            <a:graphicFrameLocks noChangeAspect="1"/>
          </p:cNvGraphicFramePr>
          <p:nvPr/>
        </p:nvGraphicFramePr>
        <p:xfrm>
          <a:off x="4267200" y="5105400"/>
          <a:ext cx="293688" cy="342900"/>
        </p:xfrm>
        <a:graphic>
          <a:graphicData uri="http://schemas.openxmlformats.org/presentationml/2006/ole">
            <p:oleObj spid="_x0000_s5125" r:id="rId7" imgW="177569" imgH="202936"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a:t>The geometry of motion and stereo</a:t>
            </a:r>
          </a:p>
        </p:txBody>
      </p:sp>
      <p:sp>
        <p:nvSpPr>
          <p:cNvPr id="62467" name="Rectangle 3"/>
          <p:cNvSpPr>
            <a:spLocks noGrp="1" noChangeArrowheads="1"/>
          </p:cNvSpPr>
          <p:nvPr>
            <p:ph idx="1"/>
          </p:nvPr>
        </p:nvSpPr>
        <p:spPr/>
        <p:txBody>
          <a:bodyPr/>
          <a:lstStyle/>
          <a:p>
            <a:pPr eaLnBrk="1" hangingPunct="1"/>
            <a:r>
              <a:rPr lang="en-GB" dirty="0" smtClean="0">
                <a:cs typeface="Times New Roman" pitchFamily="18" charset="0"/>
              </a:rPr>
              <a:t>The disparity is the difference between the projected co-ordinates in the left and right stereo images</a:t>
            </a:r>
            <a:r>
              <a:rPr lang="en-GB" dirty="0" smtClean="0"/>
              <a:t> </a:t>
            </a:r>
            <a:r>
              <a:rPr lang="en-GB" i="1" dirty="0" err="1" smtClean="0"/>
              <a:t>x</a:t>
            </a:r>
            <a:r>
              <a:rPr lang="en-GB" i="1" baseline="-25000" dirty="0" err="1" smtClean="0"/>
              <a:t>L</a:t>
            </a:r>
            <a:r>
              <a:rPr lang="en-GB" i="1" dirty="0" smtClean="0"/>
              <a:t>- </a:t>
            </a:r>
            <a:r>
              <a:rPr lang="en-GB" i="1" dirty="0" err="1" smtClean="0"/>
              <a:t>x</a:t>
            </a:r>
            <a:r>
              <a:rPr lang="en-GB" i="1" baseline="-25000" dirty="0" err="1" smtClean="0"/>
              <a:t>R</a:t>
            </a:r>
            <a:endParaRPr lang="en-GB" i="1" baseline="-25000" dirty="0" smtClean="0"/>
          </a:p>
          <a:p>
            <a:pPr eaLnBrk="1" hangingPunct="1"/>
            <a:r>
              <a:rPr lang="en-GB" dirty="0" smtClean="0"/>
              <a:t>Gives a measure of the depth</a:t>
            </a:r>
          </a:p>
          <a:p>
            <a:pPr lvl="1" eaLnBrk="1" hangingPunct="1"/>
            <a:r>
              <a:rPr lang="en-GB" dirty="0" smtClean="0"/>
              <a:t>The greater the disparity, the lower the depth</a:t>
            </a:r>
          </a:p>
          <a:p>
            <a:pPr eaLnBrk="1" hangingPunct="1"/>
            <a:r>
              <a:rPr lang="en-GB" dirty="0" smtClean="0"/>
              <a:t>The key task of stereo imaging is to establish a </a:t>
            </a:r>
            <a:r>
              <a:rPr lang="en-GB" i="1" dirty="0" smtClean="0"/>
              <a:t>correspondence </a:t>
            </a:r>
            <a:r>
              <a:rPr lang="en-GB" dirty="0" smtClean="0"/>
              <a:t>between image locations in the left and right camera image of an object point</a:t>
            </a:r>
          </a:p>
          <a:p>
            <a:pPr lvl="1" eaLnBrk="1" hangingPunct="1"/>
            <a:r>
              <a:rPr lang="en-GB" dirty="0" smtClean="0"/>
              <a:t>This allows the depth of the imaged point to be computed either using the disparity or through </a:t>
            </a:r>
            <a:r>
              <a:rPr lang="en-GB" i="1" dirty="0" smtClean="0"/>
              <a:t>triangulation</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motion and stereo</a:t>
            </a:r>
            <a:endParaRPr lang="en-US" dirty="0"/>
          </a:p>
        </p:txBody>
      </p:sp>
      <p:sp>
        <p:nvSpPr>
          <p:cNvPr id="3" name="Content Placeholder 2"/>
          <p:cNvSpPr>
            <a:spLocks noGrp="1"/>
          </p:cNvSpPr>
          <p:nvPr>
            <p:ph idx="1"/>
          </p:nvPr>
        </p:nvSpPr>
        <p:spPr/>
        <p:txBody>
          <a:bodyPr/>
          <a:lstStyle/>
          <a:p>
            <a:r>
              <a:rPr lang="en-GB" dirty="0" smtClean="0"/>
              <a:t>Triangulation enables the depth of an object point to be found given its image point in each camera </a:t>
            </a:r>
            <a:endParaRPr lang="en-US" dirty="0"/>
          </a:p>
        </p:txBody>
      </p:sp>
      <p:pic>
        <p:nvPicPr>
          <p:cNvPr id="238593" name="Picture 1" descr="\begin{figure}&#10;\par&#10;\centerline{&#10;\psfig {figure=figure1.ps}&#10;}&#10;\par\end{figure}"/>
          <p:cNvPicPr>
            <a:picLocks noChangeAspect="1" noChangeArrowheads="1"/>
          </p:cNvPicPr>
          <p:nvPr/>
        </p:nvPicPr>
        <p:blipFill>
          <a:blip r:embed="rId2" cstate="print"/>
          <a:srcRect/>
          <a:stretch>
            <a:fillRect/>
          </a:stretch>
        </p:blipFill>
        <p:spPr bwMode="auto">
          <a:xfrm>
            <a:off x="2051720" y="3429000"/>
            <a:ext cx="4953000" cy="30956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motion and stereo</a:t>
            </a:r>
            <a:endParaRPr lang="en-US" dirty="0"/>
          </a:p>
        </p:txBody>
      </p:sp>
      <p:sp>
        <p:nvSpPr>
          <p:cNvPr id="3" name="Content Placeholder 2"/>
          <p:cNvSpPr>
            <a:spLocks noGrp="1"/>
          </p:cNvSpPr>
          <p:nvPr>
            <p:ph idx="1"/>
          </p:nvPr>
        </p:nvSpPr>
        <p:spPr>
          <a:xfrm>
            <a:off x="457200" y="2277269"/>
            <a:ext cx="8229600" cy="4389437"/>
          </a:xfrm>
        </p:spPr>
        <p:txBody>
          <a:bodyPr/>
          <a:lstStyle/>
          <a:p>
            <a:r>
              <a:rPr lang="en-GB" dirty="0" smtClean="0"/>
              <a:t>The geometry of stereo imaging is based on the </a:t>
            </a:r>
            <a:r>
              <a:rPr lang="en-GB" i="1" dirty="0" smtClean="0"/>
              <a:t>epipolar constraint</a:t>
            </a:r>
            <a:r>
              <a:rPr lang="en-GB" dirty="0" smtClean="0"/>
              <a:t> and the </a:t>
            </a:r>
            <a:r>
              <a:rPr lang="en-GB" i="1" dirty="0" smtClean="0"/>
              <a:t>epipolar plane</a:t>
            </a:r>
            <a:endParaRPr lang="en-US" dirty="0"/>
          </a:p>
        </p:txBody>
      </p:sp>
      <p:sp>
        <p:nvSpPr>
          <p:cNvPr id="219167" name="Rectangle 31"/>
          <p:cNvSpPr>
            <a:spLocks noChangeArrowheads="1"/>
          </p:cNvSpPr>
          <p:nvPr/>
        </p:nvSpPr>
        <p:spPr bwMode="auto">
          <a:xfrm>
            <a:off x="0" y="0"/>
            <a:ext cx="9144000" cy="45720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endParaRPr lang="en-US"/>
          </a:p>
        </p:txBody>
      </p:sp>
      <p:sp>
        <p:nvSpPr>
          <p:cNvPr id="219168" name="Rectangle 32"/>
          <p:cNvSpPr>
            <a:spLocks noChangeArrowheads="1"/>
          </p:cNvSpPr>
          <p:nvPr/>
        </p:nvSpPr>
        <p:spPr bwMode="auto">
          <a:xfrm>
            <a:off x="0" y="457200"/>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69" name="Rectangle 33"/>
          <p:cNvSpPr>
            <a:spLocks noChangeArrowheads="1"/>
          </p:cNvSpPr>
          <p:nvPr/>
        </p:nvSpPr>
        <p:spPr bwMode="auto">
          <a:xfrm>
            <a:off x="0" y="723900"/>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0" name="Rectangle 34"/>
          <p:cNvSpPr>
            <a:spLocks noChangeArrowheads="1"/>
          </p:cNvSpPr>
          <p:nvPr/>
        </p:nvSpPr>
        <p:spPr bwMode="auto">
          <a:xfrm>
            <a:off x="0" y="9239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1" name="Rectangle 35"/>
          <p:cNvSpPr>
            <a:spLocks noChangeArrowheads="1"/>
          </p:cNvSpPr>
          <p:nvPr/>
        </p:nvSpPr>
        <p:spPr bwMode="auto">
          <a:xfrm>
            <a:off x="0" y="11906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2" name="Rectangle 36"/>
          <p:cNvSpPr>
            <a:spLocks noChangeArrowheads="1"/>
          </p:cNvSpPr>
          <p:nvPr/>
        </p:nvSpPr>
        <p:spPr bwMode="auto">
          <a:xfrm>
            <a:off x="0" y="14573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3" name="Rectangle 37"/>
          <p:cNvSpPr>
            <a:spLocks noChangeArrowheads="1"/>
          </p:cNvSpPr>
          <p:nvPr/>
        </p:nvSpPr>
        <p:spPr bwMode="auto">
          <a:xfrm>
            <a:off x="0" y="1724025"/>
            <a:ext cx="0" cy="0"/>
          </a:xfrm>
          <a:prstGeom prst="rect">
            <a:avLst/>
          </a:prstGeom>
          <a:solidFill>
            <a:schemeClr val="accent1"/>
          </a:solidFill>
          <a:ln w="9525" cap="flat" cmpd="sng">
            <a:solidFill>
              <a:schemeClr val="tx1"/>
            </a:solidFill>
            <a:prstDash val="solid"/>
            <a:miter lim="800000"/>
            <a:headEnd type="none" w="med" len="med"/>
            <a:tailEnd type="none" w="med" len="med"/>
          </a:ln>
          <a:effectLst/>
        </p:spPr>
        <p:txBody>
          <a:bodyPr vert="horz" wrap="none" lIns="91440" tIns="45720" rIns="91440" bIns="45720" numCol="1" anchor="t" anchorCtr="0" compatLnSpc="1">
            <a:prstTxWarp prst="textNoShape">
              <a:avLst/>
            </a:prstTxWarp>
          </a:bodyPr>
          <a:lstStyle/>
          <a:p>
            <a:endParaRPr lang="en-US"/>
          </a:p>
        </p:txBody>
      </p:sp>
      <p:sp>
        <p:nvSpPr>
          <p:cNvPr id="219174" name="Rectangle 38"/>
          <p:cNvSpPr>
            <a:spLocks noChangeArrowheads="1"/>
          </p:cNvSpPr>
          <p:nvPr/>
        </p:nvSpPr>
        <p:spPr bwMode="auto">
          <a:xfrm>
            <a:off x="0" y="1990725"/>
            <a:ext cx="9144000" cy="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ahoma" pitchFamily="34" charset="0"/>
                <a:ea typeface="Times New Roman" pitchFamily="18" charset="0"/>
              </a:rPr>
              <a:t/>
            </a:r>
            <a:br>
              <a:rPr kumimoji="0" lang="en-GB" sz="1600" b="1" i="0" u="none" strike="noStrike" cap="none" normalizeH="0" baseline="0" smtClean="0">
                <a:ln>
                  <a:noFill/>
                </a:ln>
                <a:solidFill>
                  <a:schemeClr val="tx1"/>
                </a:solidFill>
                <a:effectLst/>
                <a:latin typeface="Tahoma" pitchFamily="34" charset="0"/>
                <a:ea typeface="Times New Roman" pitchFamily="18" charset="0"/>
              </a:rPr>
            </a:br>
            <a:endParaRPr kumimoji="0" lang="en-GB" sz="2800" b="0" i="0" u="none" strike="noStrike" cap="none" normalizeH="0" baseline="0" smtClean="0">
              <a:ln>
                <a:noFill/>
              </a:ln>
              <a:solidFill>
                <a:schemeClr val="tx1"/>
              </a:solidFill>
              <a:effectLst/>
              <a:latin typeface="Tahoma" pitchFamily="34" charset="0"/>
            </a:endParaRPr>
          </a:p>
        </p:txBody>
      </p:sp>
      <p:pic>
        <p:nvPicPr>
          <p:cNvPr id="219175" name="Picture 39" descr="$\bf x$"/>
          <p:cNvPicPr>
            <a:picLocks noChangeAspect="1" noChangeArrowheads="1"/>
          </p:cNvPicPr>
          <p:nvPr/>
        </p:nvPicPr>
        <p:blipFill>
          <a:blip r:embed="rId2" cstate="print"/>
          <a:srcRect/>
          <a:stretch>
            <a:fillRect/>
          </a:stretch>
        </p:blipFill>
        <p:spPr bwMode="auto">
          <a:xfrm>
            <a:off x="0" y="0"/>
            <a:ext cx="133350" cy="142875"/>
          </a:xfrm>
          <a:prstGeom prst="rect">
            <a:avLst/>
          </a:prstGeom>
          <a:noFill/>
        </p:spPr>
      </p:pic>
      <p:pic>
        <p:nvPicPr>
          <p:cNvPr id="219176" name="Picture 40" descr="\begin{figure}&#10;\par&#10;\centerline{&#10;\psfig {figure=figure3.ps}&#10;}&#10;\par\end{figure}"/>
          <p:cNvPicPr>
            <a:picLocks noChangeAspect="1" noChangeArrowheads="1"/>
          </p:cNvPicPr>
          <p:nvPr/>
        </p:nvPicPr>
        <p:blipFill>
          <a:blip r:embed="rId3" cstate="print"/>
          <a:srcRect/>
          <a:stretch>
            <a:fillRect/>
          </a:stretch>
        </p:blipFill>
        <p:spPr bwMode="auto">
          <a:xfrm>
            <a:off x="1907704" y="3429000"/>
            <a:ext cx="5343525" cy="2990850"/>
          </a:xfrm>
          <a:prstGeom prst="rect">
            <a:avLst/>
          </a:prstGeom>
          <a:noFill/>
        </p:spPr>
      </p:pic>
      <p:sp>
        <p:nvSpPr>
          <p:cNvPr id="44" name="TextBox 43"/>
          <p:cNvSpPr txBox="1"/>
          <p:nvPr/>
        </p:nvSpPr>
        <p:spPr>
          <a:xfrm>
            <a:off x="1907704" y="6281350"/>
            <a:ext cx="360040" cy="276999"/>
          </a:xfrm>
          <a:prstGeom prst="rect">
            <a:avLst/>
          </a:prstGeom>
          <a:noFill/>
        </p:spPr>
        <p:txBody>
          <a:bodyPr wrap="square" rtlCol="0">
            <a:spAutoFit/>
          </a:bodyPr>
          <a:lstStyle/>
          <a:p>
            <a:r>
              <a:rPr lang="en-GB" sz="1200" b="1" dirty="0" smtClean="0"/>
              <a:t>C</a:t>
            </a:r>
            <a:endParaRPr lang="en-US" sz="1200" b="1" dirty="0"/>
          </a:p>
        </p:txBody>
      </p:sp>
      <p:sp>
        <p:nvSpPr>
          <p:cNvPr id="45" name="TextBox 44"/>
          <p:cNvSpPr txBox="1"/>
          <p:nvPr/>
        </p:nvSpPr>
        <p:spPr>
          <a:xfrm>
            <a:off x="6048164" y="6281350"/>
            <a:ext cx="360040" cy="276999"/>
          </a:xfrm>
          <a:prstGeom prst="rect">
            <a:avLst/>
          </a:prstGeom>
          <a:noFill/>
        </p:spPr>
        <p:txBody>
          <a:bodyPr wrap="square" rtlCol="0">
            <a:spAutoFit/>
          </a:bodyPr>
          <a:lstStyle/>
          <a:p>
            <a:r>
              <a:rPr lang="en-GB" sz="1200" b="1" dirty="0" smtClean="0"/>
              <a:t>C’</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geometry of motion and stereo</a:t>
            </a:r>
            <a:endParaRPr lang="en-US" dirty="0"/>
          </a:p>
        </p:txBody>
      </p:sp>
      <p:sp>
        <p:nvSpPr>
          <p:cNvPr id="3" name="Content Placeholder 2"/>
          <p:cNvSpPr>
            <a:spLocks noGrp="1"/>
          </p:cNvSpPr>
          <p:nvPr>
            <p:ph idx="1"/>
          </p:nvPr>
        </p:nvSpPr>
        <p:spPr/>
        <p:txBody>
          <a:bodyPr/>
          <a:lstStyle/>
          <a:p>
            <a:r>
              <a:rPr lang="en-GB" dirty="0" smtClean="0"/>
              <a:t>The epipolar line limits the search for a corresponding image point to one dimension</a:t>
            </a:r>
          </a:p>
          <a:p>
            <a:r>
              <a:rPr lang="en-GB" dirty="0" smtClean="0"/>
              <a:t>If the camera calibration parameters are known (intrinsic and extrinsic), the epipolar line for an image point in one camera can be computed</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detection/estimation</a:t>
            </a:r>
            <a:endParaRPr lang="en-US" dirty="0"/>
          </a:p>
        </p:txBody>
      </p:sp>
      <p:sp>
        <p:nvSpPr>
          <p:cNvPr id="3" name="Content Placeholder 2"/>
          <p:cNvSpPr>
            <a:spLocks noGrp="1"/>
          </p:cNvSpPr>
          <p:nvPr>
            <p:ph idx="1"/>
          </p:nvPr>
        </p:nvSpPr>
        <p:spPr/>
        <p:txBody>
          <a:bodyPr/>
          <a:lstStyle/>
          <a:p>
            <a:r>
              <a:rPr lang="en-GB" dirty="0" smtClean="0"/>
              <a:t>Motion detection aims to highlight areas of motion in an image</a:t>
            </a:r>
          </a:p>
          <a:p>
            <a:pPr lvl="1"/>
            <a:r>
              <a:rPr lang="en-GB" dirty="0" smtClean="0"/>
              <a:t>Motion areas can be defined by a binary ‘motion mask’</a:t>
            </a:r>
            <a:endParaRPr lang="en-US" dirty="0"/>
          </a:p>
        </p:txBody>
      </p:sp>
      <p:pic>
        <p:nvPicPr>
          <p:cNvPr id="206850" name="Picture 2"/>
          <p:cNvPicPr>
            <a:picLocks noChangeAspect="1" noChangeArrowheads="1"/>
          </p:cNvPicPr>
          <p:nvPr/>
        </p:nvPicPr>
        <p:blipFill>
          <a:blip r:embed="rId2" cstate="print"/>
          <a:srcRect/>
          <a:stretch>
            <a:fillRect/>
          </a:stretch>
        </p:blipFill>
        <p:spPr bwMode="auto">
          <a:xfrm>
            <a:off x="2051720" y="3501009"/>
            <a:ext cx="4321825" cy="2823592"/>
          </a:xfrm>
          <a:prstGeom prst="rect">
            <a:avLst/>
          </a:prstGeom>
          <a:noFill/>
          <a:ln w="9525" cap="flat" cmpd="sng">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detection/estimation</a:t>
            </a:r>
            <a:endParaRPr lang="en-US" dirty="0"/>
          </a:p>
        </p:txBody>
      </p:sp>
      <p:sp>
        <p:nvSpPr>
          <p:cNvPr id="3" name="Content Placeholder 2"/>
          <p:cNvSpPr>
            <a:spLocks noGrp="1"/>
          </p:cNvSpPr>
          <p:nvPr>
            <p:ph idx="1"/>
          </p:nvPr>
        </p:nvSpPr>
        <p:spPr/>
        <p:txBody>
          <a:bodyPr/>
          <a:lstStyle/>
          <a:p>
            <a:r>
              <a:rPr lang="en-GB" dirty="0" smtClean="0"/>
              <a:t>Motion estimation </a:t>
            </a:r>
          </a:p>
          <a:p>
            <a:pPr lvl="1"/>
            <a:r>
              <a:rPr lang="en-GB" dirty="0" smtClean="0"/>
              <a:t>Assigns a motion vector </a:t>
            </a:r>
            <a:r>
              <a:rPr lang="en-GB" b="1" dirty="0" smtClean="0"/>
              <a:t>v</a:t>
            </a:r>
            <a:r>
              <a:rPr lang="en-GB" dirty="0" smtClean="0"/>
              <a:t>(</a:t>
            </a:r>
            <a:r>
              <a:rPr lang="en-GB" i="1" dirty="0" err="1" smtClean="0"/>
              <a:t>x,y</a:t>
            </a:r>
            <a:r>
              <a:rPr lang="en-GB" dirty="0" smtClean="0"/>
              <a:t>)</a:t>
            </a:r>
            <a:r>
              <a:rPr lang="en-GB" i="1" dirty="0" smtClean="0"/>
              <a:t> </a:t>
            </a:r>
            <a:r>
              <a:rPr lang="en-GB" dirty="0" smtClean="0"/>
              <a:t>to each image pixel </a:t>
            </a:r>
          </a:p>
          <a:p>
            <a:pPr lvl="1"/>
            <a:r>
              <a:rPr lang="en-GB" dirty="0" smtClean="0"/>
              <a:t>Optical flow</a:t>
            </a:r>
            <a:endParaRPr lang="en-US" dirty="0"/>
          </a:p>
        </p:txBody>
      </p:sp>
      <p:pic>
        <p:nvPicPr>
          <p:cNvPr id="207874" name="Picture 2"/>
          <p:cNvPicPr>
            <a:picLocks noChangeAspect="1" noChangeArrowheads="1"/>
          </p:cNvPicPr>
          <p:nvPr/>
        </p:nvPicPr>
        <p:blipFill>
          <a:blip r:embed="rId2" cstate="print"/>
          <a:srcRect/>
          <a:stretch>
            <a:fillRect/>
          </a:stretch>
        </p:blipFill>
        <p:spPr bwMode="auto">
          <a:xfrm>
            <a:off x="1331640" y="3773558"/>
            <a:ext cx="2160240" cy="1608440"/>
          </a:xfrm>
          <a:prstGeom prst="rect">
            <a:avLst/>
          </a:prstGeom>
          <a:noFill/>
          <a:ln w="9525">
            <a:noFill/>
            <a:miter lim="800000"/>
            <a:headEnd/>
            <a:tailEnd/>
          </a:ln>
        </p:spPr>
      </p:pic>
      <p:pic>
        <p:nvPicPr>
          <p:cNvPr id="207875" name="Picture 3"/>
          <p:cNvPicPr>
            <a:picLocks noChangeAspect="1" noChangeArrowheads="1"/>
          </p:cNvPicPr>
          <p:nvPr/>
        </p:nvPicPr>
        <p:blipFill>
          <a:blip r:embed="rId3" cstate="print"/>
          <a:srcRect/>
          <a:stretch>
            <a:fillRect/>
          </a:stretch>
        </p:blipFill>
        <p:spPr bwMode="auto">
          <a:xfrm>
            <a:off x="4644007" y="3773558"/>
            <a:ext cx="2160241" cy="16084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Let the current frame be  </a:t>
            </a:r>
            <a:r>
              <a:rPr lang="en-GB" i="1" dirty="0" smtClean="0"/>
              <a:t>f </a:t>
            </a:r>
            <a:r>
              <a:rPr lang="en-GB" dirty="0" smtClean="0"/>
              <a:t>(</a:t>
            </a:r>
            <a:r>
              <a:rPr lang="en-GB" i="1" dirty="0" smtClean="0"/>
              <a:t>x, y, t)</a:t>
            </a:r>
          </a:p>
          <a:p>
            <a:r>
              <a:rPr lang="en-GB" dirty="0" smtClean="0"/>
              <a:t>Let </a:t>
            </a:r>
            <a:r>
              <a:rPr lang="en-GB" i="1" dirty="0" smtClean="0"/>
              <a:t>f </a:t>
            </a:r>
            <a:r>
              <a:rPr lang="en-GB" i="1" baseline="-25000" dirty="0" smtClean="0"/>
              <a:t>r</a:t>
            </a:r>
            <a:r>
              <a:rPr lang="en-GB" dirty="0" smtClean="0"/>
              <a:t>(</a:t>
            </a:r>
            <a:r>
              <a:rPr lang="en-GB" i="1" dirty="0" smtClean="0"/>
              <a:t>x, y, t) </a:t>
            </a:r>
            <a:r>
              <a:rPr lang="en-GB" dirty="0" smtClean="0"/>
              <a:t>be a reference frame</a:t>
            </a:r>
          </a:p>
          <a:p>
            <a:r>
              <a:rPr lang="en-GB" i="1" dirty="0" smtClean="0"/>
              <a:t>d(x , y, t) </a:t>
            </a:r>
            <a:r>
              <a:rPr lang="en-GB" dirty="0" smtClean="0"/>
              <a:t>highlights regions of large change relative to the reference frame</a:t>
            </a:r>
          </a:p>
          <a:p>
            <a:endParaRPr lang="en-GB" dirty="0" smtClean="0"/>
          </a:p>
          <a:p>
            <a:endParaRPr lang="en-GB" dirty="0" smtClean="0"/>
          </a:p>
          <a:p>
            <a:r>
              <a:rPr lang="en-GB" dirty="0" smtClean="0"/>
              <a:t>Normal to threshold </a:t>
            </a:r>
            <a:r>
              <a:rPr lang="en-GB" i="1" dirty="0" smtClean="0"/>
              <a:t>d(x , y, t) </a:t>
            </a:r>
            <a:r>
              <a:rPr lang="en-GB" dirty="0" smtClean="0"/>
              <a:t> to produce a binary motion mask </a:t>
            </a:r>
            <a:r>
              <a:rPr lang="en-GB" i="1" dirty="0" smtClean="0"/>
              <a:t>m(x, y, t) </a:t>
            </a:r>
            <a:r>
              <a:rPr lang="en-GB" dirty="0" smtClean="0"/>
              <a:t>and suppress noise</a:t>
            </a:r>
            <a:endParaRPr lang="en-GB" i="1" dirty="0" smtClean="0"/>
          </a:p>
          <a:p>
            <a:endParaRPr lang="en-GB" i="1" dirty="0" smtClean="0"/>
          </a:p>
          <a:p>
            <a:endParaRPr lang="en-GB" i="1" dirty="0" smtClean="0"/>
          </a:p>
          <a:p>
            <a:endParaRPr lang="en-GB" i="1" dirty="0" smtClean="0"/>
          </a:p>
          <a:p>
            <a:pPr>
              <a:buNone/>
            </a:pPr>
            <a:endParaRPr lang="en-US" dirty="0"/>
          </a:p>
        </p:txBody>
      </p:sp>
      <p:graphicFrame>
        <p:nvGraphicFramePr>
          <p:cNvPr id="208898" name="Object 18"/>
          <p:cNvGraphicFramePr>
            <a:graphicFrameLocks noChangeAspect="1"/>
          </p:cNvGraphicFramePr>
          <p:nvPr/>
        </p:nvGraphicFramePr>
        <p:xfrm>
          <a:off x="1907704" y="3867721"/>
          <a:ext cx="4627870" cy="589408"/>
        </p:xfrm>
        <a:graphic>
          <a:graphicData uri="http://schemas.openxmlformats.org/presentationml/2006/ole">
            <p:oleObj spid="_x0000_s208898" name="Equation" r:id="rId3" imgW="1688760" imgH="215640" progId="Equation.3">
              <p:embed/>
            </p:oleObj>
          </a:graphicData>
        </a:graphic>
      </p:graphicFrame>
      <p:graphicFrame>
        <p:nvGraphicFramePr>
          <p:cNvPr id="208901" name="Object 18"/>
          <p:cNvGraphicFramePr>
            <a:graphicFrameLocks noChangeAspect="1"/>
          </p:cNvGraphicFramePr>
          <p:nvPr/>
        </p:nvGraphicFramePr>
        <p:xfrm>
          <a:off x="1236663" y="5803900"/>
          <a:ext cx="6400800" cy="520700"/>
        </p:xfrm>
        <a:graphic>
          <a:graphicData uri="http://schemas.openxmlformats.org/presentationml/2006/ole">
            <p:oleObj spid="_x0000_s208901" name="Equation" r:id="rId4" imgW="2336760" imgH="1904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Introduction</a:t>
            </a:r>
          </a:p>
        </p:txBody>
      </p:sp>
      <p:sp>
        <p:nvSpPr>
          <p:cNvPr id="56323" name="Rectangle 3"/>
          <p:cNvSpPr>
            <a:spLocks noGrp="1" noChangeArrowheads="1"/>
          </p:cNvSpPr>
          <p:nvPr>
            <p:ph idx="1"/>
          </p:nvPr>
        </p:nvSpPr>
        <p:spPr/>
        <p:txBody>
          <a:bodyPr/>
          <a:lstStyle/>
          <a:p>
            <a:pPr eaLnBrk="1" hangingPunct="1">
              <a:lnSpc>
                <a:spcPct val="90000"/>
              </a:lnSpc>
            </a:pPr>
            <a:r>
              <a:rPr lang="en-GB" sz="2800" smtClean="0">
                <a:cs typeface="Times New Roman" pitchFamily="18" charset="0"/>
              </a:rPr>
              <a:t>Computer vision involves the interpreting the time varying information on the 2D image plane in order to understand the position, shape and motion of objects in the 3D world</a:t>
            </a:r>
            <a:r>
              <a:rPr lang="en-GB" sz="2800" smtClean="0"/>
              <a:t> </a:t>
            </a:r>
          </a:p>
          <a:p>
            <a:pPr eaLnBrk="1" hangingPunct="1">
              <a:lnSpc>
                <a:spcPct val="90000"/>
              </a:lnSpc>
            </a:pPr>
            <a:r>
              <a:rPr lang="en-GB" sz="2800" smtClean="0">
                <a:cs typeface="Times New Roman" pitchFamily="18" charset="0"/>
              </a:rPr>
              <a:t>Through measurements of the </a:t>
            </a:r>
            <a:r>
              <a:rPr lang="en-GB" sz="2800" i="1" smtClean="0">
                <a:cs typeface="Times New Roman" pitchFamily="18" charset="0"/>
              </a:rPr>
              <a:t>optical flow</a:t>
            </a:r>
            <a:r>
              <a:rPr lang="en-GB" sz="2800" smtClean="0">
                <a:cs typeface="Times New Roman" pitchFamily="18" charset="0"/>
              </a:rPr>
              <a:t>, made using sequences of time varying images, or through measurements of </a:t>
            </a:r>
            <a:r>
              <a:rPr lang="en-GB" sz="2800" i="1" smtClean="0">
                <a:cs typeface="Times New Roman" pitchFamily="18" charset="0"/>
              </a:rPr>
              <a:t>disparity</a:t>
            </a:r>
            <a:r>
              <a:rPr lang="en-GB" sz="2800" smtClean="0">
                <a:cs typeface="Times New Roman" pitchFamily="18" charset="0"/>
              </a:rPr>
              <a:t> using a pair of images in a stereo image pair, we can infer 3D motion and position information from 2D images</a:t>
            </a:r>
            <a:r>
              <a:rPr lang="en-GB" sz="28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i="1" dirty="0" smtClean="0"/>
              <a:t>2 </a:t>
            </a:r>
            <a:r>
              <a:rPr lang="en-GB" dirty="0" smtClean="0"/>
              <a:t>usual cases</a:t>
            </a:r>
          </a:p>
          <a:p>
            <a:pPr lvl="1"/>
            <a:r>
              <a:rPr lang="en-GB" dirty="0" smtClean="0"/>
              <a:t>Frame differencing</a:t>
            </a:r>
          </a:p>
          <a:p>
            <a:pPr lvl="1"/>
            <a:endParaRPr lang="en-GB" dirty="0" smtClean="0"/>
          </a:p>
          <a:p>
            <a:pPr lvl="1"/>
            <a:endParaRPr lang="en-GB" dirty="0" smtClean="0"/>
          </a:p>
          <a:p>
            <a:pPr lvl="2"/>
            <a:r>
              <a:rPr lang="en-GB" dirty="0" smtClean="0"/>
              <a:t>Simple implementation but prone to noise and artefacts</a:t>
            </a:r>
          </a:p>
          <a:p>
            <a:pPr lvl="1"/>
            <a:endParaRPr lang="en-GB" dirty="0" smtClean="0"/>
          </a:p>
          <a:p>
            <a:pPr lvl="1"/>
            <a:r>
              <a:rPr lang="en-GB" dirty="0" smtClean="0"/>
              <a:t>Background subtraction</a:t>
            </a:r>
          </a:p>
          <a:p>
            <a:pPr lvl="1"/>
            <a:endParaRPr lang="en-GB" dirty="0" smtClean="0"/>
          </a:p>
          <a:p>
            <a:pPr lvl="1"/>
            <a:endParaRPr lang="en-GB" dirty="0" smtClean="0"/>
          </a:p>
          <a:p>
            <a:pPr lvl="2"/>
            <a:r>
              <a:rPr lang="en-GB" i="1" dirty="0" smtClean="0"/>
              <a:t>b(x, y, t) </a:t>
            </a:r>
            <a:r>
              <a:rPr lang="en-GB" dirty="0" smtClean="0"/>
              <a:t>estimate of the (stationary) background at time </a:t>
            </a:r>
            <a:r>
              <a:rPr lang="en-GB" i="1" dirty="0" smtClean="0"/>
              <a:t>t</a:t>
            </a:r>
          </a:p>
          <a:p>
            <a:pPr lvl="2"/>
            <a:r>
              <a:rPr lang="en-GB" dirty="0" smtClean="0"/>
              <a:t>More complex but yields a ‘cleaner’ motion mask</a:t>
            </a:r>
          </a:p>
          <a:p>
            <a:endParaRPr lang="en-GB" i="1" dirty="0" smtClean="0"/>
          </a:p>
          <a:p>
            <a:endParaRPr lang="en-US" dirty="0"/>
          </a:p>
        </p:txBody>
      </p:sp>
      <p:graphicFrame>
        <p:nvGraphicFramePr>
          <p:cNvPr id="209922" name="Object 18"/>
          <p:cNvGraphicFramePr>
            <a:graphicFrameLocks noChangeAspect="1"/>
          </p:cNvGraphicFramePr>
          <p:nvPr/>
        </p:nvGraphicFramePr>
        <p:xfrm>
          <a:off x="2411760" y="2996952"/>
          <a:ext cx="3444875" cy="520700"/>
        </p:xfrm>
        <a:graphic>
          <a:graphicData uri="http://schemas.openxmlformats.org/presentationml/2006/ole">
            <p:oleObj spid="_x0000_s209922" name="Equation" r:id="rId3" imgW="1257120" imgH="190440" progId="Equation.3">
              <p:embed/>
            </p:oleObj>
          </a:graphicData>
        </a:graphic>
      </p:graphicFrame>
      <p:graphicFrame>
        <p:nvGraphicFramePr>
          <p:cNvPr id="209923" name="Object 18"/>
          <p:cNvGraphicFramePr>
            <a:graphicFrameLocks noChangeAspect="1"/>
          </p:cNvGraphicFramePr>
          <p:nvPr/>
        </p:nvGraphicFramePr>
        <p:xfrm>
          <a:off x="2627784" y="5084763"/>
          <a:ext cx="2957513" cy="520700"/>
        </p:xfrm>
        <a:graphic>
          <a:graphicData uri="http://schemas.openxmlformats.org/presentationml/2006/ole">
            <p:oleObj spid="_x0000_s209923" name="Equation" r:id="rId4" imgW="1079280" imgH="1904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Fame differencing</a:t>
            </a:r>
          </a:p>
          <a:p>
            <a:pPr lvl="1"/>
            <a:r>
              <a:rPr lang="en-GB" dirty="0" smtClean="0"/>
              <a:t>Simple concept</a:t>
            </a:r>
          </a:p>
          <a:p>
            <a:pPr lvl="1"/>
            <a:r>
              <a:rPr lang="en-GB" dirty="0" smtClean="0"/>
              <a:t>Produces artefacts</a:t>
            </a:r>
          </a:p>
          <a:p>
            <a:pPr lvl="2"/>
            <a:r>
              <a:rPr lang="en-GB" dirty="0" smtClean="0"/>
              <a:t>Covered (occluded) and uncovered (disoccluded) regions highlighted whose size depends on the speed of the object relative to the video sampling rate</a:t>
            </a:r>
          </a:p>
          <a:p>
            <a:pPr lvl="2"/>
            <a:r>
              <a:rPr lang="en-GB" dirty="0" smtClean="0"/>
              <a:t>Very susceptible to inter-frame noise and illumination changes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cxnSp>
        <p:nvCxnSpPr>
          <p:cNvPr id="7" name="Straight Arrow Connector 6"/>
          <p:cNvCxnSpPr/>
          <p:nvPr/>
        </p:nvCxnSpPr>
        <p:spPr>
          <a:xfrm>
            <a:off x="5328084" y="3068960"/>
            <a:ext cx="6480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10946" name="Object 18"/>
          <p:cNvGraphicFramePr>
            <a:graphicFrameLocks noChangeAspect="1"/>
          </p:cNvGraphicFramePr>
          <p:nvPr/>
        </p:nvGraphicFramePr>
        <p:xfrm>
          <a:off x="1609043" y="2808288"/>
          <a:ext cx="1774825" cy="520700"/>
        </p:xfrm>
        <a:graphic>
          <a:graphicData uri="http://schemas.openxmlformats.org/presentationml/2006/ole">
            <p:oleObj spid="_x0000_s210946" name="Equation" r:id="rId3" imgW="647640" imgH="190440" progId="Equation.3">
              <p:embed/>
            </p:oleObj>
          </a:graphicData>
        </a:graphic>
      </p:graphicFrame>
      <p:graphicFrame>
        <p:nvGraphicFramePr>
          <p:cNvPr id="210947" name="Object 18"/>
          <p:cNvGraphicFramePr>
            <a:graphicFrameLocks noChangeAspect="1"/>
          </p:cNvGraphicFramePr>
          <p:nvPr/>
        </p:nvGraphicFramePr>
        <p:xfrm>
          <a:off x="2789238" y="4149725"/>
          <a:ext cx="1357312" cy="520700"/>
        </p:xfrm>
        <a:graphic>
          <a:graphicData uri="http://schemas.openxmlformats.org/presentationml/2006/ole">
            <p:oleObj spid="_x0000_s210947" name="Equation" r:id="rId4" imgW="495000" imgH="190440" progId="Equation.3">
              <p:embed/>
            </p:oleObj>
          </a:graphicData>
        </a:graphic>
      </p:graphicFrame>
      <p:graphicFrame>
        <p:nvGraphicFramePr>
          <p:cNvPr id="210948" name="Object 4"/>
          <p:cNvGraphicFramePr>
            <a:graphicFrameLocks noChangeAspect="1"/>
          </p:cNvGraphicFramePr>
          <p:nvPr/>
        </p:nvGraphicFramePr>
        <p:xfrm>
          <a:off x="1852613" y="5534025"/>
          <a:ext cx="1322387" cy="520700"/>
        </p:xfrm>
        <a:graphic>
          <a:graphicData uri="http://schemas.openxmlformats.org/presentationml/2006/ole">
            <p:oleObj spid="_x0000_s210948" name="Equation" r:id="rId5" imgW="482400" imgH="190440" progId="Equation.3">
              <p:embed/>
            </p:oleObj>
          </a:graphicData>
        </a:graphic>
      </p:graphicFrame>
      <p:sp>
        <p:nvSpPr>
          <p:cNvPr id="15" name="Rectangle 14"/>
          <p:cNvSpPr/>
          <p:nvPr/>
        </p:nvSpPr>
        <p:spPr>
          <a:xfrm>
            <a:off x="3473878" y="2808288"/>
            <a:ext cx="1764196" cy="69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11960" y="3977705"/>
            <a:ext cx="1764196" cy="69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83868" y="5534025"/>
            <a:ext cx="828092" cy="719931"/>
          </a:xfrm>
          <a:prstGeom prst="rect">
            <a:avLst/>
          </a:prstGeom>
          <a:solidFill>
            <a:schemeClr val="accent5">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38074" y="5534025"/>
            <a:ext cx="846094" cy="719931"/>
          </a:xfrm>
          <a:prstGeom prst="rect">
            <a:avLst/>
          </a:prstGeom>
          <a:solidFill>
            <a:schemeClr val="accent5">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11960" y="5534025"/>
            <a:ext cx="1026114" cy="719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Background subtraction</a:t>
            </a:r>
          </a:p>
          <a:p>
            <a:pPr lvl="1"/>
            <a:r>
              <a:rPr lang="en-GB" dirty="0" smtClean="0"/>
              <a:t>A ‘background’ image </a:t>
            </a:r>
            <a:r>
              <a:rPr lang="en-GB" i="1" dirty="0" smtClean="0"/>
              <a:t>b(x ,y ,t) </a:t>
            </a:r>
            <a:r>
              <a:rPr lang="en-GB" dirty="0" smtClean="0"/>
              <a:t>is computed which (hopefully!) is the stationary image over which objects move</a:t>
            </a:r>
          </a:p>
          <a:p>
            <a:pPr lvl="1"/>
            <a:r>
              <a:rPr lang="en-GB" dirty="0" smtClean="0"/>
              <a:t>The most simplistic approach is to average a number of previous frames</a:t>
            </a:r>
          </a:p>
          <a:p>
            <a:pPr lvl="1"/>
            <a:endParaRPr lang="en-GB" dirty="0" smtClean="0"/>
          </a:p>
          <a:p>
            <a:pPr lvl="1"/>
            <a:endParaRPr lang="en-GB" dirty="0" smtClean="0"/>
          </a:p>
          <a:p>
            <a:pPr lvl="1"/>
            <a:r>
              <a:rPr lang="en-GB" dirty="0" smtClean="0"/>
              <a:t>Or slightly more robust is to compute a weighted average</a:t>
            </a:r>
            <a:endParaRPr lang="en-US" dirty="0"/>
          </a:p>
        </p:txBody>
      </p:sp>
      <p:graphicFrame>
        <p:nvGraphicFramePr>
          <p:cNvPr id="211970" name="Object 2"/>
          <p:cNvGraphicFramePr>
            <a:graphicFrameLocks noChangeAspect="1"/>
          </p:cNvGraphicFramePr>
          <p:nvPr/>
        </p:nvGraphicFramePr>
        <p:xfrm>
          <a:off x="2017713" y="4221088"/>
          <a:ext cx="4176712" cy="1041400"/>
        </p:xfrm>
        <a:graphic>
          <a:graphicData uri="http://schemas.openxmlformats.org/presentationml/2006/ole">
            <p:oleObj spid="_x0000_s211970" name="Equation" r:id="rId3" imgW="1523880" imgH="380880" progId="Equation.3">
              <p:embed/>
            </p:oleObj>
          </a:graphicData>
        </a:graphic>
      </p:graphicFrame>
      <p:graphicFrame>
        <p:nvGraphicFramePr>
          <p:cNvPr id="211971" name="Object 3"/>
          <p:cNvGraphicFramePr>
            <a:graphicFrameLocks noChangeAspect="1"/>
          </p:cNvGraphicFramePr>
          <p:nvPr/>
        </p:nvGraphicFramePr>
        <p:xfrm>
          <a:off x="1403648" y="5921375"/>
          <a:ext cx="6370638" cy="520700"/>
        </p:xfrm>
        <a:graphic>
          <a:graphicData uri="http://schemas.openxmlformats.org/presentationml/2006/ole">
            <p:oleObj spid="_x0000_s211971" name="Equation" r:id="rId4" imgW="2323800" imgH="1904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Both approaches lead to a background image that contain moving (foreground) objects</a:t>
            </a:r>
          </a:p>
          <a:p>
            <a:r>
              <a:rPr lang="en-GB" dirty="0" smtClean="0"/>
              <a:t>A better approach is to use a median filter</a:t>
            </a:r>
          </a:p>
          <a:p>
            <a:endParaRPr lang="en-GB" dirty="0" smtClean="0"/>
          </a:p>
          <a:p>
            <a:endParaRPr lang="en-GB" dirty="0" smtClean="0"/>
          </a:p>
          <a:p>
            <a:pPr lvl="1"/>
            <a:r>
              <a:rPr lang="en-GB" dirty="0" smtClean="0"/>
              <a:t>If the moving object is small enough such that it doesn’t overlap pixel (</a:t>
            </a:r>
            <a:r>
              <a:rPr lang="en-GB" i="1" dirty="0" err="1" smtClean="0"/>
              <a:t>x,y</a:t>
            </a:r>
            <a:r>
              <a:rPr lang="en-GB" dirty="0" smtClean="0"/>
              <a:t>) for more than </a:t>
            </a:r>
            <a:r>
              <a:rPr lang="en-GB" i="1" dirty="0" smtClean="0"/>
              <a:t>T/2</a:t>
            </a:r>
            <a:r>
              <a:rPr lang="en-GB" dirty="0" smtClean="0"/>
              <a:t> frames it won’t appear in the background image</a:t>
            </a:r>
          </a:p>
          <a:p>
            <a:pPr lvl="1"/>
            <a:r>
              <a:rPr lang="en-GB" dirty="0" smtClean="0"/>
              <a:t>But, more susceptible to noise as it is not averaged out</a:t>
            </a:r>
          </a:p>
          <a:p>
            <a:endParaRPr lang="en-GB" dirty="0" smtClean="0"/>
          </a:p>
          <a:p>
            <a:endParaRPr lang="en-GB" dirty="0" smtClean="0"/>
          </a:p>
          <a:p>
            <a:endParaRPr lang="en-GB" dirty="0" smtClean="0"/>
          </a:p>
          <a:p>
            <a:pPr>
              <a:buNone/>
            </a:pPr>
            <a:endParaRPr lang="en-US" dirty="0"/>
          </a:p>
        </p:txBody>
      </p:sp>
      <p:graphicFrame>
        <p:nvGraphicFramePr>
          <p:cNvPr id="212994" name="Object 2"/>
          <p:cNvGraphicFramePr>
            <a:graphicFrameLocks noChangeAspect="1"/>
          </p:cNvGraphicFramePr>
          <p:nvPr/>
        </p:nvGraphicFramePr>
        <p:xfrm>
          <a:off x="1547813" y="3617913"/>
          <a:ext cx="5116512" cy="520700"/>
        </p:xfrm>
        <a:graphic>
          <a:graphicData uri="http://schemas.openxmlformats.org/presentationml/2006/ole">
            <p:oleObj spid="_x0000_s212994" name="Equation" r:id="rId3" imgW="1866600" imgH="1904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Practical requirements:</a:t>
            </a:r>
          </a:p>
          <a:p>
            <a:pPr lvl="1"/>
            <a:r>
              <a:rPr lang="en-GB" dirty="0" smtClean="0"/>
              <a:t>The difference image is subtracted to compute a binary motion mask</a:t>
            </a:r>
          </a:p>
          <a:p>
            <a:pPr lvl="1"/>
            <a:r>
              <a:rPr lang="en-GB" dirty="0" smtClean="0"/>
              <a:t>Post </a:t>
            </a:r>
            <a:r>
              <a:rPr lang="en-GB" dirty="0" err="1" smtClean="0"/>
              <a:t>thresholding</a:t>
            </a:r>
            <a:r>
              <a:rPr lang="en-GB" dirty="0" smtClean="0"/>
              <a:t> enhancement</a:t>
            </a:r>
          </a:p>
          <a:p>
            <a:pPr lvl="2"/>
            <a:r>
              <a:rPr lang="en-GB" dirty="0" smtClean="0"/>
              <a:t>Morphological closing and opening to remove artefacts</a:t>
            </a:r>
          </a:p>
          <a:p>
            <a:pPr lvl="3"/>
            <a:r>
              <a:rPr lang="en-US" dirty="0" smtClean="0"/>
              <a:t>Opening removes small objects, while closing removes small holes</a:t>
            </a:r>
            <a:endParaRPr lang="en-GB" dirty="0" smtClean="0"/>
          </a:p>
          <a:p>
            <a:pPr lvl="3"/>
            <a:r>
              <a:rPr lang="en-GB" dirty="0" smtClean="0"/>
              <a:t>Closing (I) = Erode(Dilate(I))</a:t>
            </a:r>
          </a:p>
          <a:p>
            <a:pPr lvl="3"/>
            <a:r>
              <a:rPr lang="en-GB" dirty="0" smtClean="0"/>
              <a:t>Opening (I) = Dilate(Erode(I))</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For improved performance in scenes that contain noise, illumination change and shadow effects more sophisticated methods are required</a:t>
            </a:r>
          </a:p>
          <a:p>
            <a:pPr lvl="1"/>
            <a:r>
              <a:rPr lang="en-GB" dirty="0" smtClean="0"/>
              <a:t>Statistical modelling of the background image</a:t>
            </a:r>
          </a:p>
          <a:p>
            <a:pPr lvl="2"/>
            <a:r>
              <a:rPr lang="en-GB" dirty="0" smtClean="0"/>
              <a:t>Simple greylevel intensity thresholds</a:t>
            </a:r>
          </a:p>
          <a:p>
            <a:pPr lvl="3"/>
            <a:r>
              <a:rPr lang="en-GB" dirty="0" smtClean="0"/>
              <a:t>W4 system</a:t>
            </a:r>
          </a:p>
          <a:p>
            <a:pPr lvl="2"/>
            <a:r>
              <a:rPr lang="en-GB" dirty="0" smtClean="0"/>
              <a:t>Gaussian models </a:t>
            </a:r>
          </a:p>
          <a:p>
            <a:pPr lvl="3"/>
            <a:r>
              <a:rPr lang="en-GB" dirty="0" smtClean="0"/>
              <a:t>Single Gaussian</a:t>
            </a:r>
          </a:p>
          <a:p>
            <a:pPr lvl="3"/>
            <a:r>
              <a:rPr lang="en-GB" dirty="0" smtClean="0"/>
              <a:t>Gaussian mixture models (GMM’s)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W4 system</a:t>
            </a:r>
          </a:p>
          <a:p>
            <a:pPr lvl="1"/>
            <a:r>
              <a:rPr lang="en-GB" dirty="0" smtClean="0"/>
              <a:t>Uses a training sequence containing only background (no moving objects)</a:t>
            </a:r>
          </a:p>
          <a:p>
            <a:pPr lvl="1"/>
            <a:r>
              <a:rPr lang="en-GB" dirty="0" smtClean="0"/>
              <a:t>Determine minimum </a:t>
            </a:r>
            <a:r>
              <a:rPr lang="en-GB" i="1" dirty="0" smtClean="0"/>
              <a:t>Min</a:t>
            </a:r>
            <a:r>
              <a:rPr lang="en-GB" dirty="0" smtClean="0"/>
              <a:t>(</a:t>
            </a:r>
            <a:r>
              <a:rPr lang="en-GB" i="1" dirty="0" err="1" smtClean="0"/>
              <a:t>x,y</a:t>
            </a:r>
            <a:r>
              <a:rPr lang="en-GB" dirty="0" smtClean="0"/>
              <a:t>)</a:t>
            </a:r>
            <a:r>
              <a:rPr lang="en-GB" i="1" dirty="0" smtClean="0"/>
              <a:t> </a:t>
            </a:r>
            <a:r>
              <a:rPr lang="en-GB" dirty="0" smtClean="0"/>
              <a:t>and maximum </a:t>
            </a:r>
            <a:r>
              <a:rPr lang="en-GB" i="1" dirty="0" smtClean="0"/>
              <a:t>Max</a:t>
            </a:r>
            <a:r>
              <a:rPr lang="en-GB" dirty="0" smtClean="0"/>
              <a:t>(</a:t>
            </a:r>
            <a:r>
              <a:rPr lang="en-GB" i="1" dirty="0" err="1" smtClean="0"/>
              <a:t>x,y</a:t>
            </a:r>
            <a:r>
              <a:rPr lang="en-GB" dirty="0" smtClean="0"/>
              <a:t>) intensity of background pixels</a:t>
            </a:r>
          </a:p>
          <a:p>
            <a:pPr lvl="1"/>
            <a:r>
              <a:rPr lang="en-GB" dirty="0" smtClean="0"/>
              <a:t>Determine the maximum difference between consecutive frames </a:t>
            </a:r>
            <a:r>
              <a:rPr lang="en-GB" i="1" dirty="0" smtClean="0"/>
              <a:t>D</a:t>
            </a:r>
            <a:r>
              <a:rPr lang="en-GB" dirty="0" smtClean="0"/>
              <a:t>(</a:t>
            </a:r>
            <a:r>
              <a:rPr lang="en-GB" i="1" dirty="0" smtClean="0"/>
              <a:t>x, y</a:t>
            </a:r>
            <a:r>
              <a:rPr lang="en-GB" dirty="0" smtClean="0"/>
              <a:t>)</a:t>
            </a:r>
          </a:p>
          <a:p>
            <a:pPr lvl="1"/>
            <a:r>
              <a:rPr lang="en-GB" dirty="0" err="1" smtClean="0"/>
              <a:t>Thresholding</a:t>
            </a:r>
            <a:r>
              <a:rPr lang="en-GB" dirty="0" smtClean="0"/>
              <a:t> – </a:t>
            </a:r>
            <a:r>
              <a:rPr lang="en-GB" i="1" dirty="0" smtClean="0"/>
              <a:t>f </a:t>
            </a:r>
            <a:r>
              <a:rPr lang="en-GB" dirty="0" smtClean="0"/>
              <a:t>(</a:t>
            </a:r>
            <a:r>
              <a:rPr lang="en-GB" i="1" dirty="0" err="1" smtClean="0"/>
              <a:t>x,y,t</a:t>
            </a:r>
            <a:r>
              <a:rPr lang="en-GB" dirty="0" smtClean="0"/>
              <a:t>) foreground pixel if:</a:t>
            </a:r>
            <a:endParaRPr lang="en-US" dirty="0"/>
          </a:p>
        </p:txBody>
      </p:sp>
      <p:graphicFrame>
        <p:nvGraphicFramePr>
          <p:cNvPr id="214018" name="Object 2"/>
          <p:cNvGraphicFramePr>
            <a:graphicFrameLocks noChangeAspect="1"/>
          </p:cNvGraphicFramePr>
          <p:nvPr/>
        </p:nvGraphicFramePr>
        <p:xfrm>
          <a:off x="1115616" y="5517232"/>
          <a:ext cx="6856412" cy="1146175"/>
        </p:xfrm>
        <a:graphic>
          <a:graphicData uri="http://schemas.openxmlformats.org/presentationml/2006/ole">
            <p:oleObj spid="_x0000_s214018" name="Equation" r:id="rId3" imgW="2501640" imgH="41904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Complete W4 system is as follows:</a:t>
            </a:r>
            <a:endParaRPr lang="en-US" dirty="0"/>
          </a:p>
        </p:txBody>
      </p:sp>
      <p:sp>
        <p:nvSpPr>
          <p:cNvPr id="4" name="Rounded Rectangle 3"/>
          <p:cNvSpPr/>
          <p:nvPr/>
        </p:nvSpPr>
        <p:spPr>
          <a:xfrm>
            <a:off x="2607096" y="2866003"/>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2248" y="2861647"/>
            <a:ext cx="1368152" cy="584775"/>
          </a:xfrm>
          <a:prstGeom prst="rect">
            <a:avLst/>
          </a:prstGeom>
          <a:noFill/>
          <a:ln>
            <a:solidFill>
              <a:schemeClr val="bg1"/>
            </a:solidFill>
          </a:ln>
        </p:spPr>
        <p:txBody>
          <a:bodyPr wrap="square" rtlCol="0">
            <a:spAutoFit/>
          </a:bodyPr>
          <a:lstStyle/>
          <a:p>
            <a:r>
              <a:rPr lang="en-GB" sz="1600" dirty="0" smtClean="0"/>
              <a:t>Background sequence</a:t>
            </a:r>
            <a:endParaRPr lang="en-US" sz="1600" dirty="0"/>
          </a:p>
        </p:txBody>
      </p:sp>
      <p:cxnSp>
        <p:nvCxnSpPr>
          <p:cNvPr id="7" name="Straight Arrow Connector 6"/>
          <p:cNvCxnSpPr/>
          <p:nvPr/>
        </p:nvCxnSpPr>
        <p:spPr>
          <a:xfrm>
            <a:off x="1825352" y="3154035"/>
            <a:ext cx="6737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128" y="3010019"/>
            <a:ext cx="1404156" cy="338554"/>
          </a:xfrm>
          <a:prstGeom prst="rect">
            <a:avLst/>
          </a:prstGeom>
          <a:noFill/>
        </p:spPr>
        <p:txBody>
          <a:bodyPr wrap="square" rtlCol="0">
            <a:spAutoFit/>
          </a:bodyPr>
          <a:lstStyle/>
          <a:p>
            <a:r>
              <a:rPr lang="en-GB" sz="1600" dirty="0" smtClean="0"/>
              <a:t>Training</a:t>
            </a:r>
            <a:endParaRPr lang="en-US" sz="1600" dirty="0"/>
          </a:p>
        </p:txBody>
      </p:sp>
      <p:cxnSp>
        <p:nvCxnSpPr>
          <p:cNvPr id="10" name="Straight Arrow Connector 9"/>
          <p:cNvCxnSpPr/>
          <p:nvPr/>
        </p:nvCxnSpPr>
        <p:spPr>
          <a:xfrm rot="5400000">
            <a:off x="3073301" y="3900830"/>
            <a:ext cx="7719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30932" y="3711517"/>
            <a:ext cx="2376264" cy="307777"/>
          </a:xfrm>
          <a:prstGeom prst="rect">
            <a:avLst/>
          </a:prstGeom>
          <a:noFill/>
        </p:spPr>
        <p:txBody>
          <a:bodyPr wrap="square" rtlCol="0">
            <a:spAutoFit/>
          </a:bodyPr>
          <a:lstStyle/>
          <a:p>
            <a:r>
              <a:rPr lang="en-GB" sz="1400" i="1" dirty="0" smtClean="0"/>
              <a:t>Min</a:t>
            </a:r>
            <a:r>
              <a:rPr lang="en-GB" sz="1400" dirty="0" smtClean="0"/>
              <a:t>(</a:t>
            </a:r>
            <a:r>
              <a:rPr lang="en-GB" sz="1400" i="1" dirty="0" err="1" smtClean="0"/>
              <a:t>x,y</a:t>
            </a:r>
            <a:r>
              <a:rPr lang="en-GB" sz="1400" dirty="0" smtClean="0"/>
              <a:t>),</a:t>
            </a:r>
            <a:r>
              <a:rPr lang="en-GB" sz="1400" i="1" dirty="0" smtClean="0"/>
              <a:t> Max</a:t>
            </a:r>
            <a:r>
              <a:rPr lang="en-GB" sz="1400" dirty="0" smtClean="0"/>
              <a:t>(</a:t>
            </a:r>
            <a:r>
              <a:rPr lang="en-GB" sz="1400" i="1" dirty="0" err="1" smtClean="0"/>
              <a:t>x,y</a:t>
            </a:r>
            <a:r>
              <a:rPr lang="en-GB" sz="1400" dirty="0" smtClean="0"/>
              <a:t>),</a:t>
            </a:r>
            <a:r>
              <a:rPr lang="en-GB" sz="1400" i="1" dirty="0"/>
              <a:t> </a:t>
            </a:r>
            <a:r>
              <a:rPr lang="en-GB" sz="1400" i="1" dirty="0" smtClean="0"/>
              <a:t>D</a:t>
            </a:r>
            <a:r>
              <a:rPr lang="en-GB" sz="1400" dirty="0" smtClean="0"/>
              <a:t>(</a:t>
            </a:r>
            <a:r>
              <a:rPr lang="en-GB" sz="1400" dirty="0" err="1" smtClean="0"/>
              <a:t>x,y</a:t>
            </a:r>
            <a:r>
              <a:rPr lang="en-GB" sz="1400" dirty="0" smtClean="0"/>
              <a:t>)</a:t>
            </a:r>
            <a:endParaRPr lang="en-US" sz="1400" dirty="0"/>
          </a:p>
        </p:txBody>
      </p:sp>
      <p:sp>
        <p:nvSpPr>
          <p:cNvPr id="14" name="Rounded Rectangle 13"/>
          <p:cNvSpPr/>
          <p:nvPr/>
        </p:nvSpPr>
        <p:spPr>
          <a:xfrm>
            <a:off x="2607096" y="4286788"/>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59564" y="4406413"/>
            <a:ext cx="1404156" cy="338554"/>
          </a:xfrm>
          <a:prstGeom prst="rect">
            <a:avLst/>
          </a:prstGeom>
          <a:noFill/>
        </p:spPr>
        <p:txBody>
          <a:bodyPr wrap="square" rtlCol="0">
            <a:spAutoFit/>
          </a:bodyPr>
          <a:lstStyle/>
          <a:p>
            <a:r>
              <a:rPr lang="en-GB" sz="1600" dirty="0" err="1" smtClean="0"/>
              <a:t>Thresholding</a:t>
            </a:r>
            <a:endParaRPr lang="en-US" sz="1600" dirty="0"/>
          </a:p>
        </p:txBody>
      </p:sp>
      <p:sp>
        <p:nvSpPr>
          <p:cNvPr id="17" name="TextBox 16"/>
          <p:cNvSpPr txBox="1"/>
          <p:nvPr/>
        </p:nvSpPr>
        <p:spPr>
          <a:xfrm>
            <a:off x="1115616" y="4466808"/>
            <a:ext cx="884784" cy="307777"/>
          </a:xfrm>
          <a:prstGeom prst="rect">
            <a:avLst/>
          </a:prstGeom>
          <a:noFill/>
        </p:spPr>
        <p:txBody>
          <a:bodyPr wrap="square" rtlCol="0">
            <a:spAutoFit/>
          </a:bodyPr>
          <a:lstStyle/>
          <a:p>
            <a:r>
              <a:rPr lang="en-GB" sz="1400" i="1" dirty="0" smtClean="0"/>
              <a:t>f(</a:t>
            </a:r>
            <a:r>
              <a:rPr lang="en-GB" sz="1400" i="1" dirty="0" err="1" smtClean="0"/>
              <a:t>x,y,t</a:t>
            </a:r>
            <a:r>
              <a:rPr lang="en-GB" sz="1400" i="1" dirty="0" smtClean="0"/>
              <a:t>)</a:t>
            </a:r>
            <a:endParaRPr lang="en-US" sz="1400" i="1" dirty="0"/>
          </a:p>
        </p:txBody>
      </p:sp>
      <p:cxnSp>
        <p:nvCxnSpPr>
          <p:cNvPr id="19" name="Straight Arrow Connector 18"/>
          <p:cNvCxnSpPr/>
          <p:nvPr/>
        </p:nvCxnSpPr>
        <p:spPr>
          <a:xfrm flipV="1">
            <a:off x="1825352" y="4620697"/>
            <a:ext cx="781744" cy="9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132314" y="5259422"/>
            <a:ext cx="64912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99084" y="5100651"/>
            <a:ext cx="1008112" cy="307777"/>
          </a:xfrm>
          <a:prstGeom prst="rect">
            <a:avLst/>
          </a:prstGeom>
          <a:noFill/>
        </p:spPr>
        <p:txBody>
          <a:bodyPr wrap="square" rtlCol="0">
            <a:spAutoFit/>
          </a:bodyPr>
          <a:lstStyle/>
          <a:p>
            <a:r>
              <a:rPr lang="en-GB" sz="1400" i="1" dirty="0" err="1" smtClean="0"/>
              <a:t>f</a:t>
            </a:r>
            <a:r>
              <a:rPr lang="en-GB" sz="1400" i="1" baseline="-25000" dirty="0" err="1" smtClean="0"/>
              <a:t>b</a:t>
            </a:r>
            <a:r>
              <a:rPr lang="en-GB" sz="1400" i="1" dirty="0" smtClean="0"/>
              <a:t>(</a:t>
            </a:r>
            <a:r>
              <a:rPr lang="en-GB" sz="1400" i="1" dirty="0" err="1" smtClean="0"/>
              <a:t>x,y,t</a:t>
            </a:r>
            <a:r>
              <a:rPr lang="en-GB" sz="1400" i="1" dirty="0" smtClean="0"/>
              <a:t>)</a:t>
            </a:r>
            <a:endParaRPr lang="en-US" sz="1400" i="1" dirty="0"/>
          </a:p>
        </p:txBody>
      </p:sp>
      <p:sp>
        <p:nvSpPr>
          <p:cNvPr id="26" name="Rounded Rectangle 25"/>
          <p:cNvSpPr/>
          <p:nvPr/>
        </p:nvSpPr>
        <p:spPr>
          <a:xfrm>
            <a:off x="2607096" y="5583983"/>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51552" y="5754130"/>
            <a:ext cx="1512168" cy="307777"/>
          </a:xfrm>
          <a:prstGeom prst="rect">
            <a:avLst/>
          </a:prstGeom>
          <a:noFill/>
        </p:spPr>
        <p:txBody>
          <a:bodyPr wrap="square" rtlCol="0">
            <a:spAutoFit/>
          </a:bodyPr>
          <a:lstStyle/>
          <a:p>
            <a:r>
              <a:rPr lang="en-GB" sz="1400" dirty="0" err="1" smtClean="0"/>
              <a:t>Opening,Closing</a:t>
            </a:r>
            <a:endParaRPr lang="en-US" sz="1400" dirty="0"/>
          </a:p>
        </p:txBody>
      </p:sp>
      <p:cxnSp>
        <p:nvCxnSpPr>
          <p:cNvPr id="31" name="Straight Arrow Connector 30"/>
          <p:cNvCxnSpPr/>
          <p:nvPr/>
        </p:nvCxnSpPr>
        <p:spPr>
          <a:xfrm>
            <a:off x="4119264" y="5909607"/>
            <a:ext cx="7560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875348" y="5585571"/>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092280" y="5585571"/>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004048" y="5647997"/>
            <a:ext cx="1584176" cy="523220"/>
          </a:xfrm>
          <a:prstGeom prst="rect">
            <a:avLst/>
          </a:prstGeom>
          <a:noFill/>
        </p:spPr>
        <p:txBody>
          <a:bodyPr wrap="square" rtlCol="0">
            <a:spAutoFit/>
          </a:bodyPr>
          <a:lstStyle/>
          <a:p>
            <a:r>
              <a:rPr lang="en-GB" sz="1400" dirty="0" smtClean="0"/>
              <a:t>Component analysis</a:t>
            </a:r>
            <a:endParaRPr lang="en-US" sz="1400" dirty="0"/>
          </a:p>
        </p:txBody>
      </p:sp>
      <p:cxnSp>
        <p:nvCxnSpPr>
          <p:cNvPr id="37" name="Straight Arrow Connector 36"/>
          <p:cNvCxnSpPr>
            <a:endCxn id="33" idx="1"/>
          </p:cNvCxnSpPr>
          <p:nvPr/>
        </p:nvCxnSpPr>
        <p:spPr>
          <a:xfrm flipV="1">
            <a:off x="6387516" y="5909607"/>
            <a:ext cx="7047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02624" y="5646409"/>
            <a:ext cx="1584176" cy="523220"/>
          </a:xfrm>
          <a:prstGeom prst="rect">
            <a:avLst/>
          </a:prstGeom>
          <a:noFill/>
        </p:spPr>
        <p:txBody>
          <a:bodyPr wrap="square" rtlCol="0">
            <a:spAutoFit/>
          </a:bodyPr>
          <a:lstStyle/>
          <a:p>
            <a:r>
              <a:rPr lang="en-GB" sz="1400" dirty="0" smtClean="0"/>
              <a:t>Small region elimination</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Gaussian models </a:t>
            </a:r>
          </a:p>
          <a:p>
            <a:pPr lvl="1"/>
            <a:r>
              <a:rPr lang="en-US" dirty="0" smtClean="0"/>
              <a:t>Scalar grey-level or vector colour pixels</a:t>
            </a:r>
            <a:endParaRPr lang="en-GB" dirty="0" smtClean="0"/>
          </a:p>
          <a:p>
            <a:pPr lvl="1"/>
            <a:r>
              <a:rPr lang="en-GB" dirty="0" smtClean="0"/>
              <a:t>Single Gaussian model statistically models either the greyscale or colour of background pixels using a Gaussian distribution</a:t>
            </a:r>
          </a:p>
          <a:p>
            <a:pPr lvl="2"/>
            <a:r>
              <a:rPr lang="en-GB" dirty="0" smtClean="0"/>
              <a:t>Each background pixel (</a:t>
            </a:r>
            <a:r>
              <a:rPr lang="en-GB" i="1" dirty="0" err="1" smtClean="0"/>
              <a:t>x,y</a:t>
            </a:r>
            <a:r>
              <a:rPr lang="en-GB" dirty="0" smtClean="0"/>
              <a:t>) has its own Gaussian model represented by a mean </a:t>
            </a:r>
            <a:r>
              <a:rPr lang="en-GB" i="1" dirty="0" smtClean="0"/>
              <a:t>µ</a:t>
            </a:r>
            <a:r>
              <a:rPr lang="en-GB" dirty="0" smtClean="0"/>
              <a:t>(</a:t>
            </a:r>
            <a:r>
              <a:rPr lang="en-GB" i="1" dirty="0" err="1" smtClean="0"/>
              <a:t>x,y</a:t>
            </a:r>
            <a:r>
              <a:rPr lang="en-GB" dirty="0" smtClean="0"/>
              <a:t>) and standard deviation </a:t>
            </a:r>
            <a:r>
              <a:rPr lang="el-GR" i="1" dirty="0" smtClean="0"/>
              <a:t>σ</a:t>
            </a:r>
            <a:r>
              <a:rPr lang="en-GB" dirty="0" smtClean="0"/>
              <a:t>(</a:t>
            </a:r>
            <a:r>
              <a:rPr lang="en-GB" i="1" dirty="0" err="1" smtClean="0"/>
              <a:t>x,y</a:t>
            </a:r>
            <a:r>
              <a:rPr lang="en-GB" dirty="0" smtClean="0"/>
              <a:t>) for the case of greyscale images</a:t>
            </a:r>
          </a:p>
          <a:p>
            <a:pPr lvl="2"/>
            <a:r>
              <a:rPr lang="en-GB" dirty="0" smtClean="0"/>
              <a:t>For colour these become vectors and 3x3 matrices </a:t>
            </a:r>
          </a:p>
          <a:p>
            <a:pPr lvl="2"/>
            <a:r>
              <a:rPr lang="en-GB" dirty="0" smtClean="0"/>
              <a:t>For each frame, the mean and standard deviation images can be updated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t>Introduction</a:t>
            </a:r>
          </a:p>
        </p:txBody>
      </p:sp>
      <p:sp>
        <p:nvSpPr>
          <p:cNvPr id="57347" name="Rectangle 3"/>
          <p:cNvSpPr>
            <a:spLocks noGrp="1" noChangeArrowheads="1"/>
          </p:cNvSpPr>
          <p:nvPr>
            <p:ph idx="1"/>
          </p:nvPr>
        </p:nvSpPr>
        <p:spPr>
          <a:xfrm>
            <a:off x="1182688" y="2017713"/>
            <a:ext cx="7772400" cy="4840287"/>
          </a:xfrm>
        </p:spPr>
        <p:txBody>
          <a:bodyPr/>
          <a:lstStyle/>
          <a:p>
            <a:pPr eaLnBrk="1" hangingPunct="1">
              <a:lnSpc>
                <a:spcPct val="90000"/>
              </a:lnSpc>
            </a:pPr>
            <a:r>
              <a:rPr lang="en-GB" dirty="0" smtClean="0"/>
              <a:t>The topics we will consider are</a:t>
            </a:r>
          </a:p>
          <a:p>
            <a:pPr lvl="1" eaLnBrk="1" hangingPunct="1">
              <a:lnSpc>
                <a:spcPct val="90000"/>
              </a:lnSpc>
            </a:pPr>
            <a:r>
              <a:rPr lang="en-GB" dirty="0" smtClean="0">
                <a:cs typeface="Times New Roman" pitchFamily="18" charset="0"/>
              </a:rPr>
              <a:t>The geometry of stereo and motion analysis</a:t>
            </a:r>
          </a:p>
          <a:p>
            <a:pPr lvl="1" eaLnBrk="1" hangingPunct="1">
              <a:lnSpc>
                <a:spcPct val="90000"/>
              </a:lnSpc>
            </a:pPr>
            <a:r>
              <a:rPr lang="en-GB" dirty="0" smtClean="0">
                <a:cs typeface="Times New Roman" pitchFamily="18" charset="0"/>
              </a:rPr>
              <a:t>Motion detection</a:t>
            </a:r>
          </a:p>
          <a:p>
            <a:pPr lvl="2" eaLnBrk="1" hangingPunct="1">
              <a:lnSpc>
                <a:spcPct val="90000"/>
              </a:lnSpc>
            </a:pPr>
            <a:r>
              <a:rPr lang="en-GB" dirty="0" smtClean="0">
                <a:cs typeface="Times New Roman" pitchFamily="18" charset="0"/>
              </a:rPr>
              <a:t>Background subtraction</a:t>
            </a:r>
          </a:p>
          <a:p>
            <a:pPr lvl="1" eaLnBrk="1" hangingPunct="1">
              <a:lnSpc>
                <a:spcPct val="90000"/>
              </a:lnSpc>
            </a:pPr>
            <a:r>
              <a:rPr lang="en-GB" dirty="0" smtClean="0">
                <a:cs typeface="Times New Roman" pitchFamily="18" charset="0"/>
              </a:rPr>
              <a:t>Motion estimation</a:t>
            </a:r>
          </a:p>
          <a:p>
            <a:pPr lvl="2" eaLnBrk="1" hangingPunct="1">
              <a:lnSpc>
                <a:spcPct val="90000"/>
              </a:lnSpc>
            </a:pPr>
            <a:r>
              <a:rPr lang="en-GB" dirty="0" smtClean="0">
                <a:cs typeface="Times New Roman" pitchFamily="18" charset="0"/>
              </a:rPr>
              <a:t>Optical flow</a:t>
            </a:r>
            <a:endParaRPr lang="en-GB" dirty="0" smtClean="0"/>
          </a:p>
          <a:p>
            <a:pPr lvl="1" eaLnBrk="1" hangingPunct="1">
              <a:lnSpc>
                <a:spcPct val="90000"/>
              </a:lnSpc>
            </a:pPr>
            <a:r>
              <a:rPr lang="en-GB" dirty="0" smtClean="0">
                <a:cs typeface="Times New Roman" pitchFamily="18" charset="0"/>
              </a:rPr>
              <a:t>3D motion and structure determination from image sequences</a:t>
            </a:r>
            <a:r>
              <a:rPr lang="en-GB" dirty="0" smtClean="0"/>
              <a:t> </a:t>
            </a:r>
          </a:p>
          <a:p>
            <a:pPr eaLnBrk="1" hangingPunct="1">
              <a:lnSpc>
                <a:spcPct val="90000"/>
              </a:lnSpc>
            </a:pPr>
            <a:r>
              <a:rPr lang="en-GB" dirty="0" smtClean="0"/>
              <a:t>I will not cover feature point matching for stereo disparity determination as time is limited and motion analysis has more application</a:t>
            </a:r>
          </a:p>
          <a:p>
            <a:pPr eaLnBrk="1" hangingPunct="1">
              <a:lnSpc>
                <a:spcPct val="90000"/>
              </a:lnSpc>
            </a:pP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Mean/standard deviation update</a:t>
            </a:r>
          </a:p>
          <a:p>
            <a:endParaRPr lang="en-GB" dirty="0" smtClean="0"/>
          </a:p>
          <a:p>
            <a:endParaRPr lang="en-GB" dirty="0" smtClean="0"/>
          </a:p>
          <a:p>
            <a:pPr>
              <a:buNone/>
            </a:pPr>
            <a:endParaRPr lang="en-GB" dirty="0" smtClean="0"/>
          </a:p>
          <a:p>
            <a:endParaRPr lang="en-GB" dirty="0" smtClean="0"/>
          </a:p>
          <a:p>
            <a:r>
              <a:rPr lang="en-GB" dirty="0" smtClean="0"/>
              <a:t>A simple foreground/background classification based on a log-likelihood function </a:t>
            </a:r>
            <a:r>
              <a:rPr lang="en-GB" i="1" dirty="0" smtClean="0"/>
              <a:t>L</a:t>
            </a:r>
            <a:r>
              <a:rPr lang="en-GB" dirty="0" smtClean="0"/>
              <a:t>(</a:t>
            </a:r>
            <a:r>
              <a:rPr lang="en-GB" i="1" dirty="0" smtClean="0"/>
              <a:t>x, y, t</a:t>
            </a:r>
            <a:r>
              <a:rPr lang="en-GB" dirty="0" smtClean="0"/>
              <a:t>)</a:t>
            </a:r>
          </a:p>
          <a:p>
            <a:pPr>
              <a:buNone/>
            </a:pPr>
            <a:endParaRPr lang="en-US" dirty="0"/>
          </a:p>
        </p:txBody>
      </p:sp>
      <p:graphicFrame>
        <p:nvGraphicFramePr>
          <p:cNvPr id="216066" name="Object 2"/>
          <p:cNvGraphicFramePr>
            <a:graphicFrameLocks noChangeAspect="1"/>
          </p:cNvGraphicFramePr>
          <p:nvPr/>
        </p:nvGraphicFramePr>
        <p:xfrm>
          <a:off x="471488" y="2852936"/>
          <a:ext cx="8178800" cy="1077913"/>
        </p:xfrm>
        <a:graphic>
          <a:graphicData uri="http://schemas.openxmlformats.org/presentationml/2006/ole">
            <p:oleObj spid="_x0000_s216066" name="Equation" r:id="rId3" imgW="2984400" imgH="393480" progId="Equation.3">
              <p:embed/>
            </p:oleObj>
          </a:graphicData>
        </a:graphic>
      </p:graphicFrame>
      <p:graphicFrame>
        <p:nvGraphicFramePr>
          <p:cNvPr id="216067" name="Object 3"/>
          <p:cNvGraphicFramePr>
            <a:graphicFrameLocks noChangeAspect="1"/>
          </p:cNvGraphicFramePr>
          <p:nvPr/>
        </p:nvGraphicFramePr>
        <p:xfrm>
          <a:off x="196850" y="5301208"/>
          <a:ext cx="8947150" cy="1217612"/>
        </p:xfrm>
        <a:graphic>
          <a:graphicData uri="http://schemas.openxmlformats.org/presentationml/2006/ole">
            <p:oleObj spid="_x0000_s216067" name="Equation" r:id="rId4" imgW="3454200" imgH="4698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Threshold </a:t>
            </a:r>
            <a:r>
              <a:rPr lang="en-GB" i="1" dirty="0" smtClean="0"/>
              <a:t>t</a:t>
            </a:r>
            <a:r>
              <a:rPr lang="en-GB" dirty="0" smtClean="0"/>
              <a:t> determines whether a pixel is a background pixel</a:t>
            </a:r>
          </a:p>
          <a:p>
            <a:endParaRPr lang="en-GB" dirty="0" smtClean="0"/>
          </a:p>
          <a:p>
            <a:endParaRPr lang="en-GB" dirty="0" smtClean="0"/>
          </a:p>
          <a:p>
            <a:endParaRPr lang="en-GB" dirty="0" smtClean="0"/>
          </a:p>
          <a:p>
            <a:pPr>
              <a:buNone/>
            </a:pPr>
            <a:endParaRPr lang="en-GB" dirty="0" smtClean="0"/>
          </a:p>
          <a:p>
            <a:r>
              <a:rPr lang="en-GB" dirty="0" smtClean="0"/>
              <a:t>The size of the threshold is a trade-off between false negative and false positive background pixels</a:t>
            </a:r>
          </a:p>
          <a:p>
            <a:pPr lvl="1"/>
            <a:r>
              <a:rPr lang="en-GB" dirty="0" smtClean="0"/>
              <a:t>Essentially the same as a background filter (with the background image being the mean and the threshold depending on the standard deviation)</a:t>
            </a:r>
            <a:endParaRPr lang="en-US" dirty="0"/>
          </a:p>
        </p:txBody>
      </p:sp>
      <p:graphicFrame>
        <p:nvGraphicFramePr>
          <p:cNvPr id="217090" name="Object 2"/>
          <p:cNvGraphicFramePr>
            <a:graphicFrameLocks noChangeAspect="1"/>
          </p:cNvGraphicFramePr>
          <p:nvPr/>
        </p:nvGraphicFramePr>
        <p:xfrm>
          <a:off x="107504" y="2996952"/>
          <a:ext cx="8751888" cy="1019175"/>
        </p:xfrm>
        <a:graphic>
          <a:graphicData uri="http://schemas.openxmlformats.org/presentationml/2006/ole">
            <p:oleObj spid="_x0000_s217090" name="Equation" r:id="rId3" imgW="3377880" imgH="393480" progId="Equation.3">
              <p:embed/>
            </p:oleObj>
          </a:graphicData>
        </a:graphic>
      </p:graphicFrame>
      <p:graphicFrame>
        <p:nvGraphicFramePr>
          <p:cNvPr id="217091" name="Object 3"/>
          <p:cNvGraphicFramePr>
            <a:graphicFrameLocks noChangeAspect="1"/>
          </p:cNvGraphicFramePr>
          <p:nvPr/>
        </p:nvGraphicFramePr>
        <p:xfrm>
          <a:off x="1547664" y="4016127"/>
          <a:ext cx="5230812" cy="493712"/>
        </p:xfrm>
        <a:graphic>
          <a:graphicData uri="http://schemas.openxmlformats.org/presentationml/2006/ole">
            <p:oleObj spid="_x0000_s217091" name="Equation" r:id="rId4" imgW="2019240" imgH="1904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Gaussian Mixture Model (GMM)</a:t>
            </a:r>
          </a:p>
          <a:p>
            <a:pPr lvl="1"/>
            <a:r>
              <a:rPr lang="en-US" dirty="0" smtClean="0"/>
              <a:t>Scalar greylevel or vector colour pixels</a:t>
            </a:r>
          </a:p>
          <a:p>
            <a:pPr lvl="1"/>
            <a:r>
              <a:rPr lang="en-US" dirty="0" smtClean="0"/>
              <a:t>A single Gaussian distribution cannot characterize an image with:</a:t>
            </a:r>
          </a:p>
          <a:p>
            <a:pPr lvl="2">
              <a:spcBef>
                <a:spcPts val="0"/>
              </a:spcBef>
            </a:pPr>
            <a:r>
              <a:rPr lang="en-US" dirty="0" smtClean="0"/>
              <a:t>Noise</a:t>
            </a:r>
          </a:p>
          <a:p>
            <a:pPr lvl="2">
              <a:spcBef>
                <a:spcPts val="0"/>
              </a:spcBef>
            </a:pPr>
            <a:r>
              <a:rPr lang="en-US" dirty="0" smtClean="0"/>
              <a:t>None uniform illumination</a:t>
            </a:r>
          </a:p>
          <a:p>
            <a:pPr lvl="2">
              <a:spcBef>
                <a:spcPts val="0"/>
              </a:spcBef>
            </a:pPr>
            <a:r>
              <a:rPr lang="en-US" dirty="0" smtClean="0"/>
              <a:t>Complex scene content</a:t>
            </a:r>
          </a:p>
          <a:p>
            <a:pPr lvl="2">
              <a:spcBef>
                <a:spcPts val="0"/>
              </a:spcBef>
            </a:pPr>
            <a:r>
              <a:rPr lang="en-US" dirty="0" smtClean="0"/>
              <a:t>Variation in light illumination</a:t>
            </a:r>
          </a:p>
          <a:p>
            <a:pPr lvl="1">
              <a:spcBef>
                <a:spcPts val="0"/>
              </a:spcBef>
            </a:pPr>
            <a:r>
              <a:rPr lang="en-US" dirty="0" smtClean="0"/>
              <a:t>A GMM has been shown to represent more faithfully the variation in greylevel or colour at each background pixel</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The GMM models the probability distribution of each pixel as a mixture of </a:t>
            </a:r>
            <a:r>
              <a:rPr lang="en-GB" i="1" dirty="0" smtClean="0"/>
              <a:t>N </a:t>
            </a:r>
            <a:r>
              <a:rPr lang="en-GB" dirty="0" smtClean="0"/>
              <a:t>(typically  3) Gaussian distributions</a:t>
            </a:r>
            <a:endParaRPr lang="en-US" dirty="0"/>
          </a:p>
        </p:txBody>
      </p:sp>
      <p:graphicFrame>
        <p:nvGraphicFramePr>
          <p:cNvPr id="218114" name="Object 2"/>
          <p:cNvGraphicFramePr>
            <a:graphicFrameLocks noChangeAspect="1"/>
          </p:cNvGraphicFramePr>
          <p:nvPr/>
        </p:nvGraphicFramePr>
        <p:xfrm>
          <a:off x="866775" y="3307258"/>
          <a:ext cx="7235825" cy="985838"/>
        </p:xfrm>
        <a:graphic>
          <a:graphicData uri="http://schemas.openxmlformats.org/presentationml/2006/ole">
            <p:oleObj spid="_x0000_s218114" name="Equation" r:id="rId3" imgW="2793960" imgH="380880" progId="Equation.3">
              <p:embed/>
            </p:oleObj>
          </a:graphicData>
        </a:graphic>
      </p:graphicFrame>
      <p:graphicFrame>
        <p:nvGraphicFramePr>
          <p:cNvPr id="218115" name="Object 3"/>
          <p:cNvGraphicFramePr>
            <a:graphicFrameLocks noChangeAspect="1"/>
          </p:cNvGraphicFramePr>
          <p:nvPr/>
        </p:nvGraphicFramePr>
        <p:xfrm>
          <a:off x="251520" y="4653136"/>
          <a:ext cx="8592195" cy="1043791"/>
        </p:xfrm>
        <a:graphic>
          <a:graphicData uri="http://schemas.openxmlformats.org/presentationml/2006/ole">
            <p:oleObj spid="_x0000_s218115" name="Equation" r:id="rId4" imgW="3657600" imgH="44424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Mixture model dynamically updated</a:t>
            </a:r>
          </a:p>
          <a:p>
            <a:pPr lvl="1"/>
            <a:r>
              <a:rPr lang="en-GB" dirty="0" smtClean="0"/>
              <a:t>If a pixel </a:t>
            </a:r>
            <a:r>
              <a:rPr lang="en-GB" i="1" dirty="0" smtClean="0"/>
              <a:t>f(</a:t>
            </a:r>
            <a:r>
              <a:rPr lang="en-GB" i="1" dirty="0" err="1" smtClean="0"/>
              <a:t>x,y,t</a:t>
            </a:r>
            <a:r>
              <a:rPr lang="en-GB" i="1" dirty="0" smtClean="0"/>
              <a:t>) </a:t>
            </a:r>
            <a:r>
              <a:rPr lang="en-GB" dirty="0" smtClean="0"/>
              <a:t>within 2.5 standard deviations of the </a:t>
            </a:r>
            <a:r>
              <a:rPr lang="en-GB" i="1" dirty="0" err="1" smtClean="0"/>
              <a:t>kth</a:t>
            </a:r>
            <a:r>
              <a:rPr lang="en-GB" i="1" dirty="0" smtClean="0"/>
              <a:t> </a:t>
            </a:r>
            <a:r>
              <a:rPr lang="en-GB" dirty="0" smtClean="0"/>
              <a:t>mode, the parameters of that mode are updated:</a:t>
            </a:r>
            <a:endParaRPr lang="en-US" dirty="0"/>
          </a:p>
        </p:txBody>
      </p:sp>
      <p:graphicFrame>
        <p:nvGraphicFramePr>
          <p:cNvPr id="239618" name="Object 2"/>
          <p:cNvGraphicFramePr>
            <a:graphicFrameLocks noChangeAspect="1"/>
          </p:cNvGraphicFramePr>
          <p:nvPr/>
        </p:nvGraphicFramePr>
        <p:xfrm>
          <a:off x="827584" y="3429000"/>
          <a:ext cx="8142287" cy="2255837"/>
        </p:xfrm>
        <a:graphic>
          <a:graphicData uri="http://schemas.openxmlformats.org/presentationml/2006/ole">
            <p:oleObj spid="_x0000_s239618" name="Equation" r:id="rId3" imgW="3619440" imgH="100296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Detection of Foreground / Background</a:t>
            </a:r>
          </a:p>
          <a:p>
            <a:pPr lvl="1">
              <a:spcBef>
                <a:spcPts val="0"/>
              </a:spcBef>
            </a:pPr>
            <a:r>
              <a:rPr lang="en-GB" dirty="0" smtClean="0"/>
              <a:t>Compute </a:t>
            </a:r>
            <a:r>
              <a:rPr lang="en-GB" i="1" dirty="0" smtClean="0">
                <a:latin typeface="Times New Roman" pitchFamily="18" charset="0"/>
                <a:cs typeface="Times New Roman" pitchFamily="18" charset="0"/>
              </a:rPr>
              <a:t>w</a:t>
            </a:r>
            <a:r>
              <a:rPr lang="en-GB" dirty="0" smtClean="0"/>
              <a:t>/</a:t>
            </a:r>
            <a:r>
              <a:rPr lang="en-GB" dirty="0" smtClean="0">
                <a:latin typeface="Symbol" pitchFamily="18" charset="2"/>
              </a:rPr>
              <a:t>s</a:t>
            </a:r>
            <a:r>
              <a:rPr lang="en-GB" dirty="0" smtClean="0">
                <a:cs typeface="Arial" pitchFamily="34" charset="0"/>
              </a:rPr>
              <a:t> for each distribution</a:t>
            </a:r>
          </a:p>
          <a:p>
            <a:pPr lvl="1">
              <a:spcBef>
                <a:spcPts val="0"/>
              </a:spcBef>
            </a:pPr>
            <a:r>
              <a:rPr lang="en-GB" dirty="0" smtClean="0">
                <a:cs typeface="Arial" pitchFamily="34" charset="0"/>
              </a:rPr>
              <a:t>Sort in descending order of  </a:t>
            </a:r>
            <a:r>
              <a:rPr lang="en-GB" i="1" dirty="0" smtClean="0">
                <a:latin typeface="Times New Roman" pitchFamily="18" charset="0"/>
                <a:cs typeface="Times New Roman" pitchFamily="18" charset="0"/>
              </a:rPr>
              <a:t>w</a:t>
            </a:r>
            <a:r>
              <a:rPr lang="en-GB" dirty="0" smtClean="0"/>
              <a:t>/</a:t>
            </a:r>
            <a:r>
              <a:rPr lang="en-GB" dirty="0" smtClean="0">
                <a:latin typeface="Symbol" pitchFamily="18" charset="2"/>
              </a:rPr>
              <a:t>s</a:t>
            </a:r>
            <a:r>
              <a:rPr lang="en-GB" dirty="0" smtClean="0">
                <a:cs typeface="Arial" pitchFamily="34" charset="0"/>
              </a:rPr>
              <a:t> </a:t>
            </a:r>
          </a:p>
          <a:p>
            <a:pPr lvl="1">
              <a:spcBef>
                <a:spcPts val="0"/>
              </a:spcBef>
            </a:pPr>
            <a:r>
              <a:rPr lang="en-GB" dirty="0" smtClean="0">
                <a:cs typeface="Arial" pitchFamily="34" charset="0"/>
              </a:rPr>
              <a:t>First </a:t>
            </a:r>
            <a:r>
              <a:rPr lang="en-GB" i="1" dirty="0" smtClean="0">
                <a:cs typeface="Arial" pitchFamily="34" charset="0"/>
              </a:rPr>
              <a:t>B </a:t>
            </a:r>
            <a:r>
              <a:rPr lang="en-GB" dirty="0" smtClean="0">
                <a:cs typeface="Arial" pitchFamily="34" charset="0"/>
              </a:rPr>
              <a:t>Gaussian modes represent the background:</a:t>
            </a:r>
            <a:endParaRPr lang="en-US" dirty="0"/>
          </a:p>
        </p:txBody>
      </p:sp>
      <p:graphicFrame>
        <p:nvGraphicFramePr>
          <p:cNvPr id="363522" name="Object 2"/>
          <p:cNvGraphicFramePr>
            <a:graphicFrameLocks noChangeAspect="1"/>
          </p:cNvGraphicFramePr>
          <p:nvPr/>
        </p:nvGraphicFramePr>
        <p:xfrm>
          <a:off x="1547664" y="3573016"/>
          <a:ext cx="6845300" cy="1790700"/>
        </p:xfrm>
        <a:graphic>
          <a:graphicData uri="http://schemas.openxmlformats.org/presentationml/2006/ole">
            <p:oleObj spid="_x0000_s363522" name="Equation" r:id="rId3" imgW="3251200" imgH="850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wipe(left)">
                                      <p:cBhvr>
                                        <p:cTn id="7" dur="500"/>
                                        <p:tgtEl>
                                          <p:spTgt spid="363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sz="2400" dirty="0" smtClean="0"/>
              <a:t>The final method combines a simple frame differencing method with relaxation labelling to reduce noise</a:t>
            </a:r>
          </a:p>
          <a:p>
            <a:endParaRPr lang="en-GB" sz="2400" dirty="0" smtClean="0"/>
          </a:p>
          <a:p>
            <a:endParaRPr lang="en-GB" sz="2400" dirty="0" smtClean="0"/>
          </a:p>
          <a:p>
            <a:pPr lvl="1"/>
            <a:r>
              <a:rPr lang="en-GB" dirty="0" smtClean="0"/>
              <a:t>Use </a:t>
            </a:r>
            <a:r>
              <a:rPr lang="en-GB" i="1" dirty="0" err="1" smtClean="0"/>
              <a:t>p</a:t>
            </a:r>
            <a:r>
              <a:rPr lang="en-GB" i="1" baseline="-25000" dirty="0" err="1" smtClean="0"/>
              <a:t>foreground</a:t>
            </a:r>
            <a:r>
              <a:rPr lang="en-GB" dirty="0" smtClean="0"/>
              <a:t>  for neighbouring pixels in space to update the probabilities and exploit the spatial continuity of moving objects</a:t>
            </a:r>
          </a:p>
          <a:p>
            <a:pPr lvl="1"/>
            <a:r>
              <a:rPr lang="en-GB" dirty="0" smtClean="0"/>
              <a:t>Doesn’t have the problem of ‘ghosting’ that background subtraction has</a:t>
            </a:r>
          </a:p>
          <a:p>
            <a:pPr lvl="1"/>
            <a:r>
              <a:rPr lang="en-GB" dirty="0" smtClean="0"/>
              <a:t>Can implement the simple iterative relaxation labelling algorithm efficiently for close to normal frame rate performance</a:t>
            </a:r>
            <a:endParaRPr lang="en-US" dirty="0"/>
          </a:p>
        </p:txBody>
      </p:sp>
      <p:graphicFrame>
        <p:nvGraphicFramePr>
          <p:cNvPr id="488450" name="Object 18"/>
          <p:cNvGraphicFramePr>
            <a:graphicFrameLocks noChangeAspect="1"/>
          </p:cNvGraphicFramePr>
          <p:nvPr/>
        </p:nvGraphicFramePr>
        <p:xfrm>
          <a:off x="1475656" y="2679399"/>
          <a:ext cx="5274270" cy="923138"/>
        </p:xfrm>
        <a:graphic>
          <a:graphicData uri="http://schemas.openxmlformats.org/presentationml/2006/ole">
            <p:oleObj spid="_x0000_s488450" name="Equation" r:id="rId3" imgW="2171520" imgH="38088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detection</a:t>
            </a:r>
            <a:endParaRPr lang="en-US" dirty="0"/>
          </a:p>
        </p:txBody>
      </p:sp>
      <p:sp>
        <p:nvSpPr>
          <p:cNvPr id="3" name="Content Placeholder 2"/>
          <p:cNvSpPr>
            <a:spLocks noGrp="1"/>
          </p:cNvSpPr>
          <p:nvPr>
            <p:ph idx="1"/>
          </p:nvPr>
        </p:nvSpPr>
        <p:spPr/>
        <p:txBody>
          <a:bodyPr/>
          <a:lstStyle/>
          <a:p>
            <a:r>
              <a:rPr lang="en-GB" dirty="0" smtClean="0"/>
              <a:t>Demo</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Motion estimation – Optical flow</a:t>
            </a:r>
            <a:endParaRPr lang="en-US" dirty="0"/>
          </a:p>
        </p:txBody>
      </p:sp>
      <p:sp>
        <p:nvSpPr>
          <p:cNvPr id="3" name="Content Placeholder 2"/>
          <p:cNvSpPr>
            <a:spLocks noGrp="1"/>
          </p:cNvSpPr>
          <p:nvPr>
            <p:ph idx="1"/>
          </p:nvPr>
        </p:nvSpPr>
        <p:spPr/>
        <p:txBody>
          <a:bodyPr/>
          <a:lstStyle/>
          <a:p>
            <a:r>
              <a:rPr lang="en-GB" dirty="0" smtClean="0"/>
              <a:t>Background subtraction algorithms detect motion but don’t give us an estimate of the motion </a:t>
            </a:r>
          </a:p>
          <a:p>
            <a:r>
              <a:rPr lang="en-GB" dirty="0" smtClean="0"/>
              <a:t>Many applications in 3D vision require an estimate of the motion (pixels/second) – see later!</a:t>
            </a:r>
          </a:p>
          <a:p>
            <a:r>
              <a:rPr lang="en-GB" dirty="0" smtClean="0"/>
              <a:t>Also background subtraction algorithms require a static background</a:t>
            </a:r>
          </a:p>
          <a:p>
            <a:pPr lvl="1"/>
            <a:r>
              <a:rPr lang="en-GB" dirty="0" smtClean="0"/>
              <a:t>More difficult (but not impossible) when the camera is moving</a:t>
            </a:r>
          </a:p>
          <a:p>
            <a:r>
              <a:rPr lang="en-GB" dirty="0" smtClean="0"/>
              <a:t>The main difficulty with optical flow is computing it robustly!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dirty="0" smtClean="0"/>
              <a:t>Motion estimation – Optical flow</a:t>
            </a:r>
          </a:p>
        </p:txBody>
      </p:sp>
      <p:sp>
        <p:nvSpPr>
          <p:cNvPr id="63491" name="Rectangle 3"/>
          <p:cNvSpPr>
            <a:spLocks noGrp="1" noChangeArrowheads="1"/>
          </p:cNvSpPr>
          <p:nvPr>
            <p:ph idx="1"/>
          </p:nvPr>
        </p:nvSpPr>
        <p:spPr>
          <a:xfrm>
            <a:off x="611560" y="2017713"/>
            <a:ext cx="8208912" cy="4611687"/>
          </a:xfrm>
        </p:spPr>
        <p:txBody>
          <a:bodyPr/>
          <a:lstStyle/>
          <a:p>
            <a:r>
              <a:rPr lang="en-GB" dirty="0" smtClean="0"/>
              <a:t>Optical flow is a pixel-wise estimate of the motion </a:t>
            </a:r>
          </a:p>
          <a:p>
            <a:pPr lvl="1"/>
            <a:r>
              <a:rPr lang="en-GB" dirty="0" smtClean="0"/>
              <a:t>It relates to the real 3D velocities which are projected onto the image plane</a:t>
            </a:r>
          </a:p>
          <a:p>
            <a:pPr lvl="1" eaLnBrk="1" hangingPunct="1">
              <a:lnSpc>
                <a:spcPct val="90000"/>
              </a:lnSpc>
            </a:pPr>
            <a:r>
              <a:rPr lang="en-GB" dirty="0" smtClean="0"/>
              <a:t>A displacement </a:t>
            </a:r>
            <a:r>
              <a:rPr lang="en-GB" b="1" dirty="0" smtClean="0"/>
              <a:t>V</a:t>
            </a:r>
            <a:r>
              <a:rPr lang="en-GB" dirty="0" smtClean="0"/>
              <a:t>(X</a:t>
            </a:r>
            <a:r>
              <a:rPr lang="en-GB" i="1" dirty="0" smtClean="0"/>
              <a:t>,Y,Z </a:t>
            </a:r>
            <a:r>
              <a:rPr lang="en-GB" dirty="0" smtClean="0"/>
              <a:t>)</a:t>
            </a:r>
            <a:r>
              <a:rPr lang="en-GB" i="1" dirty="0" smtClean="0">
                <a:sym typeface="Symbol" pitchFamily="18" charset="2"/>
              </a:rPr>
              <a:t>t  </a:t>
            </a:r>
            <a:r>
              <a:rPr lang="en-GB" dirty="0" smtClean="0">
                <a:sym typeface="Symbol" pitchFamily="18" charset="2"/>
              </a:rPr>
              <a:t>in 3D</a:t>
            </a:r>
            <a:r>
              <a:rPr lang="en-GB" i="1" dirty="0" smtClean="0">
                <a:sym typeface="Symbol" pitchFamily="18" charset="2"/>
              </a:rPr>
              <a:t> </a:t>
            </a:r>
            <a:r>
              <a:rPr lang="en-GB" dirty="0" smtClean="0">
                <a:sym typeface="Symbol" pitchFamily="18" charset="2"/>
              </a:rPr>
              <a:t>projects to a displacement </a:t>
            </a:r>
            <a:r>
              <a:rPr lang="en-GB" b="1" dirty="0" smtClean="0">
                <a:sym typeface="Symbol" pitchFamily="18" charset="2"/>
              </a:rPr>
              <a:t>v</a:t>
            </a:r>
            <a:r>
              <a:rPr lang="en-GB" dirty="0" smtClean="0">
                <a:sym typeface="Symbol" pitchFamily="18" charset="2"/>
              </a:rPr>
              <a:t>(</a:t>
            </a:r>
            <a:r>
              <a:rPr lang="en-GB" i="1" dirty="0" err="1" smtClean="0">
                <a:sym typeface="Symbol" pitchFamily="18" charset="2"/>
              </a:rPr>
              <a:t>x,y</a:t>
            </a:r>
            <a:r>
              <a:rPr lang="en-GB" dirty="0" smtClean="0">
                <a:sym typeface="Symbol" pitchFamily="18" charset="2"/>
              </a:rPr>
              <a:t>)</a:t>
            </a:r>
            <a:r>
              <a:rPr lang="en-GB" i="1" dirty="0" smtClean="0">
                <a:sym typeface="Symbol" pitchFamily="18" charset="2"/>
              </a:rPr>
              <a:t> t </a:t>
            </a:r>
            <a:r>
              <a:rPr lang="en-GB" dirty="0" smtClean="0">
                <a:sym typeface="Symbol" pitchFamily="18" charset="2"/>
              </a:rPr>
              <a:t> in the image plane</a:t>
            </a:r>
          </a:p>
          <a:p>
            <a:pPr lvl="2" eaLnBrk="1" hangingPunct="1">
              <a:lnSpc>
                <a:spcPct val="90000"/>
              </a:lnSpc>
            </a:pPr>
            <a:r>
              <a:rPr lang="en-GB" b="1" dirty="0" smtClean="0">
                <a:sym typeface="Symbol" pitchFamily="18" charset="2"/>
              </a:rPr>
              <a:t>v</a:t>
            </a:r>
            <a:r>
              <a:rPr lang="en-GB" dirty="0" smtClean="0">
                <a:sym typeface="Symbol" pitchFamily="18" charset="2"/>
              </a:rPr>
              <a:t>(</a:t>
            </a:r>
            <a:r>
              <a:rPr lang="en-GB" i="1" dirty="0" err="1" smtClean="0">
                <a:sym typeface="Symbol" pitchFamily="18" charset="2"/>
              </a:rPr>
              <a:t>x,y</a:t>
            </a:r>
            <a:r>
              <a:rPr lang="en-GB" dirty="0" smtClean="0">
                <a:sym typeface="Symbol" pitchFamily="18" charset="2"/>
              </a:rPr>
              <a:t>)</a:t>
            </a:r>
            <a:r>
              <a:rPr lang="en-GB" i="1" dirty="0" smtClean="0">
                <a:sym typeface="Symbol" pitchFamily="18" charset="2"/>
              </a:rPr>
              <a:t> t</a:t>
            </a:r>
            <a:r>
              <a:rPr lang="en-GB" dirty="0" smtClean="0">
                <a:sym typeface="Symbol" pitchFamily="18" charset="2"/>
              </a:rPr>
              <a:t> is called the displacement</a:t>
            </a:r>
          </a:p>
          <a:p>
            <a:pPr lvl="2" eaLnBrk="1" hangingPunct="1">
              <a:lnSpc>
                <a:spcPct val="90000"/>
              </a:lnSpc>
            </a:pPr>
            <a:r>
              <a:rPr lang="en-GB" b="1" dirty="0" smtClean="0">
                <a:sym typeface="Symbol" pitchFamily="18" charset="2"/>
              </a:rPr>
              <a:t>v</a:t>
            </a:r>
            <a:r>
              <a:rPr lang="en-GB" dirty="0" smtClean="0">
                <a:sym typeface="Symbol" pitchFamily="18" charset="2"/>
              </a:rPr>
              <a:t>(</a:t>
            </a:r>
            <a:r>
              <a:rPr lang="en-GB" i="1" dirty="0" err="1" smtClean="0">
                <a:sym typeface="Symbol" pitchFamily="18" charset="2"/>
              </a:rPr>
              <a:t>x,y</a:t>
            </a:r>
            <a:r>
              <a:rPr lang="en-GB" dirty="0" smtClean="0">
                <a:sym typeface="Symbol" pitchFamily="18" charset="2"/>
              </a:rPr>
              <a:t>)</a:t>
            </a:r>
            <a:r>
              <a:rPr lang="en-GB" i="1" dirty="0" smtClean="0">
                <a:sym typeface="Symbol" pitchFamily="18" charset="2"/>
              </a:rPr>
              <a:t> is </a:t>
            </a:r>
            <a:r>
              <a:rPr lang="en-GB" dirty="0" smtClean="0">
                <a:sym typeface="Symbol" pitchFamily="18" charset="2"/>
              </a:rPr>
              <a:t>called the optical flow</a:t>
            </a:r>
          </a:p>
          <a:p>
            <a:pPr eaLnBrk="1" hangingPunct="1">
              <a:lnSpc>
                <a:spcPct val="90000"/>
              </a:lnSpc>
            </a:pPr>
            <a:r>
              <a:rPr lang="en-GB" dirty="0" smtClean="0">
                <a:sym typeface="Symbol" pitchFamily="18" charset="2"/>
              </a:rPr>
              <a:t>2 approaches to computing flow</a:t>
            </a:r>
          </a:p>
          <a:p>
            <a:pPr lvl="1" eaLnBrk="1" hangingPunct="1">
              <a:lnSpc>
                <a:spcPct val="90000"/>
              </a:lnSpc>
            </a:pPr>
            <a:r>
              <a:rPr lang="en-GB" dirty="0" smtClean="0">
                <a:sym typeface="Symbol" pitchFamily="18" charset="2"/>
              </a:rPr>
              <a:t>Feature matching</a:t>
            </a:r>
          </a:p>
          <a:p>
            <a:pPr lvl="1" eaLnBrk="1" hangingPunct="1">
              <a:lnSpc>
                <a:spcPct val="90000"/>
              </a:lnSpc>
            </a:pPr>
            <a:r>
              <a:rPr lang="en-GB" dirty="0" smtClean="0">
                <a:sym typeface="Symbol" pitchFamily="18" charset="2"/>
              </a:rPr>
              <a:t>Gradient based methods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58371" name="Rectangle 3"/>
          <p:cNvSpPr>
            <a:spLocks noGrp="1" noChangeArrowheads="1"/>
          </p:cNvSpPr>
          <p:nvPr>
            <p:ph idx="1"/>
          </p:nvPr>
        </p:nvSpPr>
        <p:spPr/>
        <p:txBody>
          <a:bodyPr/>
          <a:lstStyle/>
          <a:p>
            <a:pPr eaLnBrk="1" hangingPunct="1"/>
            <a:r>
              <a:rPr lang="en-GB" smtClean="0">
                <a:cs typeface="Times New Roman" pitchFamily="18" charset="0"/>
              </a:rPr>
              <a:t>Consider a point </a:t>
            </a:r>
            <a:r>
              <a:rPr lang="en-GB" i="1" smtClean="0">
                <a:cs typeface="Times New Roman" pitchFamily="18" charset="0"/>
              </a:rPr>
              <a:t>P</a:t>
            </a:r>
            <a:r>
              <a:rPr lang="en-GB" smtClean="0">
                <a:cs typeface="Times New Roman" pitchFamily="18" charset="0"/>
              </a:rPr>
              <a:t>  with  co-ordinates (</a:t>
            </a:r>
            <a:r>
              <a:rPr lang="en-GB" i="1" smtClean="0">
                <a:cs typeface="Times New Roman" pitchFamily="18" charset="0"/>
              </a:rPr>
              <a:t>X,Y,Z)</a:t>
            </a:r>
            <a:r>
              <a:rPr lang="en-GB" smtClean="0">
                <a:cs typeface="Times New Roman" pitchFamily="18" charset="0"/>
              </a:rPr>
              <a:t> relative to a camera-centred co-ordinate system</a:t>
            </a:r>
            <a:r>
              <a:rPr lang="en-GB" smtClean="0"/>
              <a:t> </a:t>
            </a:r>
          </a:p>
          <a:p>
            <a:pPr lvl="1" eaLnBrk="1" hangingPunct="1"/>
            <a:r>
              <a:rPr lang="en-GB" smtClean="0"/>
              <a:t>The </a:t>
            </a:r>
            <a:r>
              <a:rPr lang="en-GB" i="1" smtClean="0"/>
              <a:t>Z </a:t>
            </a:r>
            <a:r>
              <a:rPr lang="en-GB" smtClean="0"/>
              <a:t>axis is </a:t>
            </a:r>
            <a:r>
              <a:rPr lang="en-GB" smtClean="0">
                <a:cs typeface="Times New Roman" pitchFamily="18" charset="0"/>
              </a:rPr>
              <a:t>oriented so that the axis points along the camera optical axis</a:t>
            </a:r>
            <a:r>
              <a:rPr lang="en-GB" smtClean="0"/>
              <a:t> </a:t>
            </a:r>
          </a:p>
          <a:p>
            <a:pPr lvl="1" eaLnBrk="1" hangingPunct="1"/>
            <a:r>
              <a:rPr lang="en-GB" smtClean="0"/>
              <a:t>Point </a:t>
            </a:r>
            <a:r>
              <a:rPr lang="en-GB" i="1" smtClean="0"/>
              <a:t>P</a:t>
            </a:r>
            <a:r>
              <a:rPr lang="en-GB" smtClean="0"/>
              <a:t> projects to point </a:t>
            </a:r>
            <a:r>
              <a:rPr lang="en-GB" i="1" smtClean="0"/>
              <a:t>p(x,y)</a:t>
            </a:r>
            <a:r>
              <a:rPr lang="en-GB" smtClean="0"/>
              <a:t> in the image plane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mtClean="0"/>
              <a:t>Computing optical flow</a:t>
            </a:r>
          </a:p>
        </p:txBody>
      </p:sp>
      <p:sp>
        <p:nvSpPr>
          <p:cNvPr id="64515" name="Rectangle 3"/>
          <p:cNvSpPr>
            <a:spLocks noGrp="1" noChangeArrowheads="1"/>
          </p:cNvSpPr>
          <p:nvPr>
            <p:ph idx="1"/>
          </p:nvPr>
        </p:nvSpPr>
        <p:spPr/>
        <p:txBody>
          <a:bodyPr/>
          <a:lstStyle/>
          <a:p>
            <a:pPr eaLnBrk="1" hangingPunct="1">
              <a:lnSpc>
                <a:spcPct val="90000"/>
              </a:lnSpc>
            </a:pPr>
            <a:r>
              <a:rPr lang="en-GB" smtClean="0"/>
              <a:t>Feature matching involves matching some small image region between successive frames in an image sequence or between stereo pairs</a:t>
            </a:r>
          </a:p>
          <a:p>
            <a:pPr lvl="1" eaLnBrk="1" hangingPunct="1">
              <a:lnSpc>
                <a:spcPct val="90000"/>
              </a:lnSpc>
            </a:pPr>
            <a:r>
              <a:rPr lang="en-GB" smtClean="0"/>
              <a:t>Leads to a sparse flow field </a:t>
            </a:r>
            <a:r>
              <a:rPr lang="en-GB" b="1" smtClean="0">
                <a:sym typeface="Symbol" pitchFamily="18" charset="2"/>
              </a:rPr>
              <a:t>v</a:t>
            </a:r>
            <a:r>
              <a:rPr lang="en-GB" smtClean="0">
                <a:sym typeface="Symbol" pitchFamily="18" charset="2"/>
              </a:rPr>
              <a:t>(</a:t>
            </a:r>
            <a:r>
              <a:rPr lang="en-GB" i="1" smtClean="0">
                <a:sym typeface="Symbol" pitchFamily="18" charset="2"/>
              </a:rPr>
              <a:t>x,y</a:t>
            </a:r>
            <a:r>
              <a:rPr lang="en-GB" smtClean="0">
                <a:sym typeface="Symbol" pitchFamily="18" charset="2"/>
              </a:rPr>
              <a:t>)</a:t>
            </a:r>
            <a:r>
              <a:rPr lang="en-GB" i="1" smtClean="0">
                <a:sym typeface="Symbol" pitchFamily="18" charset="2"/>
              </a:rPr>
              <a:t> </a:t>
            </a:r>
          </a:p>
          <a:p>
            <a:pPr lvl="1" eaLnBrk="1" hangingPunct="1">
              <a:lnSpc>
                <a:spcPct val="90000"/>
              </a:lnSpc>
            </a:pPr>
            <a:r>
              <a:rPr lang="en-GB" smtClean="0">
                <a:sym typeface="Symbol" pitchFamily="18" charset="2"/>
              </a:rPr>
              <a:t>Usually involves matching corner points or other ‘interesting’ regions</a:t>
            </a:r>
          </a:p>
          <a:p>
            <a:pPr lvl="1" eaLnBrk="1" hangingPunct="1">
              <a:lnSpc>
                <a:spcPct val="90000"/>
              </a:lnSpc>
            </a:pPr>
            <a:r>
              <a:rPr lang="en-GB" smtClean="0">
                <a:sym typeface="Symbol" pitchFamily="18" charset="2"/>
              </a:rPr>
              <a:t>Involves detecting suitable features and assigning correct correspondences</a:t>
            </a:r>
          </a:p>
          <a:p>
            <a:pPr lvl="1" eaLnBrk="1" hangingPunct="1">
              <a:lnSpc>
                <a:spcPct val="90000"/>
              </a:lnSpc>
              <a:buFont typeface="Wingdings" pitchFamily="2" charset="2"/>
              <a:buNone/>
            </a:pPr>
            <a:endParaRPr lang="en-GB" i="1" u="sng" smtClean="0">
              <a:sym typeface="Symbol" pitchFamily="18" charset="2"/>
            </a:endParaRPr>
          </a:p>
          <a:p>
            <a:pPr lvl="2"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GB"/>
              <a:t>Computing optical flow</a:t>
            </a:r>
          </a:p>
        </p:txBody>
      </p:sp>
      <p:pic>
        <p:nvPicPr>
          <p:cNvPr id="65539" name="Picture 5" descr="corridor_l_original"/>
          <p:cNvPicPr>
            <a:picLocks noChangeAspect="1" noChangeArrowheads="1"/>
          </p:cNvPicPr>
          <p:nvPr/>
        </p:nvPicPr>
        <p:blipFill>
          <a:blip r:embed="rId3" cstate="print"/>
          <a:srcRect/>
          <a:stretch>
            <a:fillRect/>
          </a:stretch>
        </p:blipFill>
        <p:spPr bwMode="auto">
          <a:xfrm>
            <a:off x="1447800" y="2209800"/>
            <a:ext cx="2925763" cy="2925763"/>
          </a:xfrm>
          <a:prstGeom prst="rect">
            <a:avLst/>
          </a:prstGeom>
          <a:noFill/>
          <a:ln w="9525">
            <a:noFill/>
            <a:miter lim="800000"/>
            <a:headEnd/>
            <a:tailEnd/>
          </a:ln>
        </p:spPr>
      </p:pic>
      <p:pic>
        <p:nvPicPr>
          <p:cNvPr id="65540" name="Picture 6" descr="corridor_r_original"/>
          <p:cNvPicPr>
            <a:picLocks noChangeAspect="1" noChangeArrowheads="1"/>
          </p:cNvPicPr>
          <p:nvPr/>
        </p:nvPicPr>
        <p:blipFill>
          <a:blip r:embed="rId4" cstate="print"/>
          <a:srcRect/>
          <a:stretch>
            <a:fillRect/>
          </a:stretch>
        </p:blipFill>
        <p:spPr bwMode="auto">
          <a:xfrm>
            <a:off x="4876800" y="2209800"/>
            <a:ext cx="2925763" cy="2925763"/>
          </a:xfrm>
          <a:prstGeom prst="rect">
            <a:avLst/>
          </a:prstGeom>
          <a:noFill/>
          <a:ln w="9525">
            <a:noFill/>
            <a:miter lim="800000"/>
            <a:headEnd/>
            <a:tailEnd/>
          </a:ln>
        </p:spPr>
      </p:pic>
      <p:sp>
        <p:nvSpPr>
          <p:cNvPr id="65541" name="Text Box 7"/>
          <p:cNvSpPr txBox="1">
            <a:spLocks noChangeArrowheads="1"/>
          </p:cNvSpPr>
          <p:nvPr/>
        </p:nvSpPr>
        <p:spPr bwMode="auto">
          <a:xfrm>
            <a:off x="2209800" y="5334000"/>
            <a:ext cx="1828800" cy="457200"/>
          </a:xfrm>
          <a:prstGeom prst="rect">
            <a:avLst/>
          </a:prstGeom>
          <a:noFill/>
          <a:ln w="9525">
            <a:noFill/>
            <a:miter lim="800000"/>
            <a:headEnd/>
            <a:tailEnd/>
          </a:ln>
        </p:spPr>
        <p:txBody>
          <a:bodyPr>
            <a:spAutoFit/>
          </a:bodyPr>
          <a:lstStyle/>
          <a:p>
            <a:pPr>
              <a:spcBef>
                <a:spcPct val="50000"/>
              </a:spcBef>
            </a:pPr>
            <a:r>
              <a:rPr lang="en-GB" sz="2400"/>
              <a:t>Left</a:t>
            </a:r>
          </a:p>
        </p:txBody>
      </p:sp>
      <p:sp>
        <p:nvSpPr>
          <p:cNvPr id="65542" name="Text Box 8"/>
          <p:cNvSpPr txBox="1">
            <a:spLocks noChangeArrowheads="1"/>
          </p:cNvSpPr>
          <p:nvPr/>
        </p:nvSpPr>
        <p:spPr bwMode="auto">
          <a:xfrm>
            <a:off x="5334000" y="5334000"/>
            <a:ext cx="1828800" cy="457200"/>
          </a:xfrm>
          <a:prstGeom prst="rect">
            <a:avLst/>
          </a:prstGeom>
          <a:noFill/>
          <a:ln w="9525">
            <a:noFill/>
            <a:miter lim="800000"/>
            <a:headEnd/>
            <a:tailEnd/>
          </a:ln>
        </p:spPr>
        <p:txBody>
          <a:bodyPr>
            <a:spAutoFit/>
          </a:bodyPr>
          <a:lstStyle/>
          <a:p>
            <a:pPr>
              <a:spcBef>
                <a:spcPct val="50000"/>
              </a:spcBef>
            </a:pPr>
            <a:r>
              <a:rPr lang="en-GB" sz="2400"/>
              <a:t>Right</a:t>
            </a:r>
          </a:p>
        </p:txBody>
      </p:sp>
      <p:sp>
        <p:nvSpPr>
          <p:cNvPr id="65543" name="Line 11"/>
          <p:cNvSpPr>
            <a:spLocks noChangeShapeType="1"/>
          </p:cNvSpPr>
          <p:nvPr/>
        </p:nvSpPr>
        <p:spPr bwMode="auto">
          <a:xfrm>
            <a:off x="2590800" y="3962400"/>
            <a:ext cx="3352800" cy="0"/>
          </a:xfrm>
          <a:prstGeom prst="line">
            <a:avLst/>
          </a:prstGeom>
          <a:noFill/>
          <a:ln w="28575">
            <a:solidFill>
              <a:schemeClr val="bg1"/>
            </a:solidFill>
            <a:miter lim="800000"/>
            <a:headEnd/>
            <a:tailEnd type="triangle" w="med" len="med"/>
          </a:ln>
        </p:spPr>
        <p:txBody>
          <a:bodyPr wrap="none"/>
          <a:lstStyle/>
          <a:p>
            <a:endParaRPr lang="en-US"/>
          </a:p>
        </p:txBody>
      </p:sp>
      <p:sp>
        <p:nvSpPr>
          <p:cNvPr id="65544" name="Line 12"/>
          <p:cNvSpPr>
            <a:spLocks noChangeShapeType="1"/>
          </p:cNvSpPr>
          <p:nvPr/>
        </p:nvSpPr>
        <p:spPr bwMode="auto">
          <a:xfrm>
            <a:off x="2438400" y="4724400"/>
            <a:ext cx="3352800" cy="0"/>
          </a:xfrm>
          <a:prstGeom prst="line">
            <a:avLst/>
          </a:prstGeom>
          <a:noFill/>
          <a:ln w="28575">
            <a:solidFill>
              <a:schemeClr val="bg1"/>
            </a:solidFill>
            <a:miter lim="800000"/>
            <a:headEnd/>
            <a:tailEnd type="triangle" w="med" len="med"/>
          </a:ln>
        </p:spPr>
        <p:txBody>
          <a:bodyPr wrap="none"/>
          <a:lstStyle/>
          <a:p>
            <a:endParaRPr lang="en-US"/>
          </a:p>
        </p:txBody>
      </p:sp>
      <p:sp>
        <p:nvSpPr>
          <p:cNvPr id="65545" name="Line 13"/>
          <p:cNvSpPr>
            <a:spLocks noChangeShapeType="1"/>
          </p:cNvSpPr>
          <p:nvPr/>
        </p:nvSpPr>
        <p:spPr bwMode="auto">
          <a:xfrm>
            <a:off x="2057400" y="2895600"/>
            <a:ext cx="3276600" cy="0"/>
          </a:xfrm>
          <a:prstGeom prst="line">
            <a:avLst/>
          </a:prstGeom>
          <a:noFill/>
          <a:ln w="28575">
            <a:solidFill>
              <a:schemeClr val="bg1"/>
            </a:solidFill>
            <a:miter lim="800000"/>
            <a:headEnd/>
            <a:tailEnd type="triangle" w="med" len="med"/>
          </a:ln>
        </p:spPr>
        <p:txBody>
          <a:bodyPr wrap="none"/>
          <a:lstStyle/>
          <a:p>
            <a:endParaRPr lang="en-US"/>
          </a:p>
        </p:txBody>
      </p:sp>
      <p:sp>
        <p:nvSpPr>
          <p:cNvPr id="65546" name="Line 14"/>
          <p:cNvSpPr>
            <a:spLocks noChangeShapeType="1"/>
          </p:cNvSpPr>
          <p:nvPr/>
        </p:nvSpPr>
        <p:spPr bwMode="auto">
          <a:xfrm>
            <a:off x="4114800" y="3581400"/>
            <a:ext cx="3352800" cy="76200"/>
          </a:xfrm>
          <a:prstGeom prst="line">
            <a:avLst/>
          </a:prstGeom>
          <a:noFill/>
          <a:ln w="28575">
            <a:solidFill>
              <a:schemeClr val="bg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mtClean="0"/>
              <a:t>Computing optical flow</a:t>
            </a:r>
          </a:p>
        </p:txBody>
      </p:sp>
      <p:sp>
        <p:nvSpPr>
          <p:cNvPr id="66563" name="Rectangle 3"/>
          <p:cNvSpPr>
            <a:spLocks noGrp="1" noChangeArrowheads="1"/>
          </p:cNvSpPr>
          <p:nvPr>
            <p:ph idx="1"/>
          </p:nvPr>
        </p:nvSpPr>
        <p:spPr/>
        <p:txBody>
          <a:bodyPr/>
          <a:lstStyle/>
          <a:p>
            <a:pPr eaLnBrk="1" hangingPunct="1">
              <a:lnSpc>
                <a:spcPct val="90000"/>
              </a:lnSpc>
            </a:pPr>
            <a:r>
              <a:rPr lang="en-GB" smtClean="0">
                <a:cs typeface="Times New Roman" pitchFamily="18" charset="0"/>
              </a:rPr>
              <a:t>In gradient-based methods, the greylevel profile is assumed to be locally linear which can be matched in the image pair</a:t>
            </a:r>
          </a:p>
          <a:p>
            <a:pPr lvl="1" eaLnBrk="1" hangingPunct="1">
              <a:lnSpc>
                <a:spcPct val="90000"/>
              </a:lnSpc>
            </a:pPr>
            <a:r>
              <a:rPr lang="en-GB" smtClean="0">
                <a:cs typeface="Times New Roman" pitchFamily="18" charset="0"/>
              </a:rPr>
              <a:t>The implied assumption is that the local displacement between images is small</a:t>
            </a:r>
            <a:r>
              <a:rPr lang="en-GB" smtClean="0"/>
              <a:t> </a:t>
            </a:r>
          </a:p>
          <a:p>
            <a:pPr lvl="1" eaLnBrk="1" hangingPunct="1">
              <a:lnSpc>
                <a:spcPct val="90000"/>
              </a:lnSpc>
            </a:pPr>
            <a:r>
              <a:rPr lang="en-GB" smtClean="0">
                <a:cs typeface="Times New Roman" pitchFamily="18" charset="0"/>
              </a:rPr>
              <a:t>This is the normal approach to the estimation of a dense optical flow</a:t>
            </a:r>
            <a:r>
              <a:rPr lang="en-GB" smtClean="0"/>
              <a:t> field in image sequences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mtClean="0"/>
              <a:t>Computing optical flow</a:t>
            </a:r>
          </a:p>
        </p:txBody>
      </p:sp>
      <p:sp>
        <p:nvSpPr>
          <p:cNvPr id="67587" name="Rectangle 3"/>
          <p:cNvSpPr>
            <a:spLocks noGrp="1" noChangeArrowheads="1"/>
          </p:cNvSpPr>
          <p:nvPr>
            <p:ph idx="1"/>
          </p:nvPr>
        </p:nvSpPr>
        <p:spPr/>
        <p:txBody>
          <a:bodyPr/>
          <a:lstStyle/>
          <a:p>
            <a:pPr eaLnBrk="1" hangingPunct="1"/>
            <a:r>
              <a:rPr lang="en-GB" smtClean="0"/>
              <a:t>Gradient-based methods assume a linear-ramped greylevel edge is displaced by </a:t>
            </a:r>
            <a:r>
              <a:rPr lang="en-GB" i="1" smtClean="0"/>
              <a:t>v</a:t>
            </a:r>
            <a:r>
              <a:rPr lang="en-GB" i="1" smtClean="0">
                <a:sym typeface="Symbol" pitchFamily="18" charset="2"/>
              </a:rPr>
              <a:t>t </a:t>
            </a:r>
            <a:r>
              <a:rPr lang="en-GB" smtClean="0">
                <a:sym typeface="Symbol" pitchFamily="18" charset="2"/>
              </a:rPr>
              <a:t>between 2 successive frame</a:t>
            </a:r>
          </a:p>
          <a:p>
            <a:pPr lvl="1" eaLnBrk="1" hangingPunct="1"/>
            <a:r>
              <a:rPr lang="en-GB" smtClean="0">
                <a:sym typeface="Symbol" pitchFamily="18" charset="2"/>
              </a:rPr>
              <a:t>Easy to relate the change in greylevel to the gradient and optical flow </a:t>
            </a:r>
            <a:r>
              <a:rPr lang="en-GB" i="1" smtClean="0">
                <a:sym typeface="Symbol" pitchFamily="18" charset="2"/>
              </a:rPr>
              <a:t>v</a:t>
            </a:r>
          </a:p>
          <a:p>
            <a:pPr lvl="1" eaLnBrk="1" hangingPunct="1"/>
            <a:r>
              <a:rPr lang="en-GB" smtClean="0">
                <a:sym typeface="Symbol" pitchFamily="18" charset="2"/>
              </a:rPr>
              <a:t>We will look in detail at an algorithm later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GB"/>
              <a:t>Computing optical flow</a:t>
            </a:r>
          </a:p>
        </p:txBody>
      </p:sp>
      <p:sp>
        <p:nvSpPr>
          <p:cNvPr id="68611" name="Line 3"/>
          <p:cNvSpPr>
            <a:spLocks noChangeShapeType="1"/>
          </p:cNvSpPr>
          <p:nvPr/>
        </p:nvSpPr>
        <p:spPr bwMode="auto">
          <a:xfrm>
            <a:off x="3924300" y="3338513"/>
            <a:ext cx="2324100" cy="0"/>
          </a:xfrm>
          <a:prstGeom prst="line">
            <a:avLst/>
          </a:prstGeom>
          <a:noFill/>
          <a:ln w="12700">
            <a:solidFill>
              <a:srgbClr val="000000"/>
            </a:solidFill>
            <a:round/>
            <a:headEnd type="none" w="sm" len="sm"/>
            <a:tailEnd type="none" w="sm" len="sm"/>
          </a:ln>
        </p:spPr>
        <p:txBody>
          <a:bodyPr/>
          <a:lstStyle/>
          <a:p>
            <a:endParaRPr lang="en-US"/>
          </a:p>
        </p:txBody>
      </p:sp>
      <p:sp>
        <p:nvSpPr>
          <p:cNvPr id="68612" name="Line 4"/>
          <p:cNvSpPr>
            <a:spLocks noChangeShapeType="1"/>
          </p:cNvSpPr>
          <p:nvPr/>
        </p:nvSpPr>
        <p:spPr bwMode="auto">
          <a:xfrm>
            <a:off x="4133850" y="3476625"/>
            <a:ext cx="2324100" cy="0"/>
          </a:xfrm>
          <a:prstGeom prst="line">
            <a:avLst/>
          </a:prstGeom>
          <a:noFill/>
          <a:ln w="12700">
            <a:solidFill>
              <a:srgbClr val="000000"/>
            </a:solidFill>
            <a:round/>
            <a:headEnd type="none" w="sm" len="sm"/>
            <a:tailEnd type="none" w="sm" len="sm"/>
          </a:ln>
        </p:spPr>
        <p:txBody>
          <a:bodyPr/>
          <a:lstStyle/>
          <a:p>
            <a:endParaRPr lang="en-US"/>
          </a:p>
        </p:txBody>
      </p:sp>
      <p:sp>
        <p:nvSpPr>
          <p:cNvPr id="68613" name="Rectangle 5"/>
          <p:cNvSpPr>
            <a:spLocks noChangeArrowheads="1"/>
          </p:cNvSpPr>
          <p:nvPr/>
        </p:nvSpPr>
        <p:spPr bwMode="auto">
          <a:xfrm>
            <a:off x="6203950" y="3597275"/>
            <a:ext cx="241300" cy="276225"/>
          </a:xfrm>
          <a:prstGeom prst="rect">
            <a:avLst/>
          </a:prstGeom>
          <a:noFill/>
          <a:ln w="9525">
            <a:noFill/>
            <a:miter lim="800000"/>
            <a:headEnd/>
            <a:tailEnd/>
          </a:ln>
        </p:spPr>
        <p:txBody>
          <a:bodyPr lIns="12700" tIns="12700" rIns="12700" bIns="12700"/>
          <a:lstStyle/>
          <a:p>
            <a:pPr eaLnBrk="0" hangingPunct="0"/>
            <a:endParaRPr lang="en-US" sz="1200">
              <a:latin typeface="Times New Roman" pitchFamily="18" charset="0"/>
            </a:endParaRPr>
          </a:p>
        </p:txBody>
      </p:sp>
      <p:sp>
        <p:nvSpPr>
          <p:cNvPr id="68614" name="Line 6"/>
          <p:cNvSpPr>
            <a:spLocks noChangeShapeType="1"/>
          </p:cNvSpPr>
          <p:nvPr/>
        </p:nvSpPr>
        <p:spPr bwMode="auto">
          <a:xfrm flipV="1">
            <a:off x="2952750" y="3338513"/>
            <a:ext cx="971550" cy="1066800"/>
          </a:xfrm>
          <a:prstGeom prst="line">
            <a:avLst/>
          </a:prstGeom>
          <a:noFill/>
          <a:ln w="12700">
            <a:solidFill>
              <a:srgbClr val="000000"/>
            </a:solidFill>
            <a:round/>
            <a:headEnd type="none" w="sm" len="sm"/>
            <a:tailEnd type="none" w="sm" len="sm"/>
          </a:ln>
        </p:spPr>
        <p:txBody>
          <a:bodyPr/>
          <a:lstStyle/>
          <a:p>
            <a:endParaRPr lang="en-US"/>
          </a:p>
        </p:txBody>
      </p:sp>
      <p:sp>
        <p:nvSpPr>
          <p:cNvPr id="68615" name="Line 7"/>
          <p:cNvSpPr>
            <a:spLocks noChangeShapeType="1"/>
          </p:cNvSpPr>
          <p:nvPr/>
        </p:nvSpPr>
        <p:spPr bwMode="auto">
          <a:xfrm flipV="1">
            <a:off x="3152775" y="3479800"/>
            <a:ext cx="971550" cy="1066800"/>
          </a:xfrm>
          <a:prstGeom prst="line">
            <a:avLst/>
          </a:prstGeom>
          <a:noFill/>
          <a:ln w="12700">
            <a:solidFill>
              <a:srgbClr val="000000"/>
            </a:solidFill>
            <a:round/>
            <a:headEnd type="none" w="sm" len="sm"/>
            <a:tailEnd type="none" w="sm" len="sm"/>
          </a:ln>
        </p:spPr>
        <p:txBody>
          <a:bodyPr/>
          <a:lstStyle/>
          <a:p>
            <a:endParaRPr lang="en-US"/>
          </a:p>
        </p:txBody>
      </p:sp>
      <p:sp>
        <p:nvSpPr>
          <p:cNvPr id="68616" name="Line 8"/>
          <p:cNvSpPr>
            <a:spLocks noChangeShapeType="1"/>
          </p:cNvSpPr>
          <p:nvPr/>
        </p:nvSpPr>
        <p:spPr bwMode="auto">
          <a:xfrm>
            <a:off x="3457575" y="3849688"/>
            <a:ext cx="0" cy="801687"/>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8617" name="Line 9"/>
          <p:cNvSpPr>
            <a:spLocks noChangeShapeType="1"/>
          </p:cNvSpPr>
          <p:nvPr/>
        </p:nvSpPr>
        <p:spPr bwMode="auto">
          <a:xfrm>
            <a:off x="3638550" y="4011613"/>
            <a:ext cx="0" cy="649287"/>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8618" name="Rectangle 10"/>
          <p:cNvSpPr>
            <a:spLocks noChangeArrowheads="1"/>
          </p:cNvSpPr>
          <p:nvPr/>
        </p:nvSpPr>
        <p:spPr bwMode="auto">
          <a:xfrm>
            <a:off x="3222625" y="4614863"/>
            <a:ext cx="192088" cy="192087"/>
          </a:xfrm>
          <a:prstGeom prst="rect">
            <a:avLst/>
          </a:prstGeom>
          <a:noFill/>
          <a:ln w="9525">
            <a:noFill/>
            <a:miter lim="800000"/>
            <a:headEnd/>
            <a:tailEnd/>
          </a:ln>
        </p:spPr>
        <p:txBody>
          <a:bodyPr lIns="12700" tIns="12700" rIns="12700" bIns="12700"/>
          <a:lstStyle/>
          <a:p>
            <a:pPr eaLnBrk="0" hangingPunct="0"/>
            <a:endParaRPr lang="en-US" sz="1200">
              <a:latin typeface="Times New Roman" pitchFamily="18" charset="0"/>
            </a:endParaRPr>
          </a:p>
        </p:txBody>
      </p:sp>
      <p:sp>
        <p:nvSpPr>
          <p:cNvPr id="68619" name="Line 11"/>
          <p:cNvSpPr>
            <a:spLocks noChangeShapeType="1"/>
          </p:cNvSpPr>
          <p:nvPr/>
        </p:nvSpPr>
        <p:spPr bwMode="auto">
          <a:xfrm flipH="1">
            <a:off x="1371600" y="4572000"/>
            <a:ext cx="1752600" cy="0"/>
          </a:xfrm>
          <a:prstGeom prst="line">
            <a:avLst/>
          </a:prstGeom>
          <a:noFill/>
          <a:ln w="9525">
            <a:solidFill>
              <a:schemeClr val="tx1"/>
            </a:solidFill>
            <a:miter lim="800000"/>
            <a:headEnd/>
            <a:tailEnd/>
          </a:ln>
        </p:spPr>
        <p:txBody>
          <a:bodyPr wrap="none"/>
          <a:lstStyle/>
          <a:p>
            <a:endParaRPr lang="en-US"/>
          </a:p>
        </p:txBody>
      </p:sp>
      <p:sp>
        <p:nvSpPr>
          <p:cNvPr id="68620" name="Line 12"/>
          <p:cNvSpPr>
            <a:spLocks noChangeShapeType="1"/>
          </p:cNvSpPr>
          <p:nvPr/>
        </p:nvSpPr>
        <p:spPr bwMode="auto">
          <a:xfrm flipH="1">
            <a:off x="1371600" y="4419600"/>
            <a:ext cx="1600200" cy="0"/>
          </a:xfrm>
          <a:prstGeom prst="line">
            <a:avLst/>
          </a:prstGeom>
          <a:noFill/>
          <a:ln w="9525">
            <a:solidFill>
              <a:schemeClr val="tx1"/>
            </a:solidFill>
            <a:miter lim="800000"/>
            <a:headEnd/>
            <a:tailEnd/>
          </a:ln>
        </p:spPr>
        <p:txBody>
          <a:bodyPr wrap="none"/>
          <a:lstStyle/>
          <a:p>
            <a:endParaRPr lang="en-US"/>
          </a:p>
        </p:txBody>
      </p:sp>
      <p:sp>
        <p:nvSpPr>
          <p:cNvPr id="68621" name="Text Box 13"/>
          <p:cNvSpPr txBox="1">
            <a:spLocks noChangeArrowheads="1"/>
          </p:cNvSpPr>
          <p:nvPr/>
        </p:nvSpPr>
        <p:spPr bwMode="auto">
          <a:xfrm>
            <a:off x="4800600" y="2819400"/>
            <a:ext cx="533400" cy="457200"/>
          </a:xfrm>
          <a:prstGeom prst="rect">
            <a:avLst/>
          </a:prstGeom>
          <a:noFill/>
          <a:ln w="9525">
            <a:noFill/>
            <a:miter lim="800000"/>
            <a:headEnd/>
            <a:tailEnd/>
          </a:ln>
        </p:spPr>
        <p:txBody>
          <a:bodyPr>
            <a:spAutoFit/>
          </a:bodyPr>
          <a:lstStyle/>
          <a:p>
            <a:pPr>
              <a:spcBef>
                <a:spcPct val="50000"/>
              </a:spcBef>
            </a:pPr>
            <a:r>
              <a:rPr lang="en-GB" sz="2400" i="1"/>
              <a:t>t</a:t>
            </a:r>
          </a:p>
        </p:txBody>
      </p:sp>
      <p:sp>
        <p:nvSpPr>
          <p:cNvPr id="68622" name="Text Box 14"/>
          <p:cNvSpPr txBox="1">
            <a:spLocks noChangeArrowheads="1"/>
          </p:cNvSpPr>
          <p:nvPr/>
        </p:nvSpPr>
        <p:spPr bwMode="auto">
          <a:xfrm>
            <a:off x="4800600" y="3505200"/>
            <a:ext cx="1219200" cy="457200"/>
          </a:xfrm>
          <a:prstGeom prst="rect">
            <a:avLst/>
          </a:prstGeom>
          <a:noFill/>
          <a:ln w="9525">
            <a:noFill/>
            <a:miter lim="800000"/>
            <a:headEnd/>
            <a:tailEnd/>
          </a:ln>
        </p:spPr>
        <p:txBody>
          <a:bodyPr>
            <a:spAutoFit/>
          </a:bodyPr>
          <a:lstStyle/>
          <a:p>
            <a:pPr>
              <a:spcBef>
                <a:spcPct val="50000"/>
              </a:spcBef>
            </a:pPr>
            <a:r>
              <a:rPr lang="en-GB" sz="2400" i="1"/>
              <a:t>t+</a:t>
            </a:r>
            <a:r>
              <a:rPr lang="en-GB" sz="2400" i="1">
                <a:sym typeface="Symbol" pitchFamily="18" charset="2"/>
              </a:rPr>
              <a:t>t</a:t>
            </a:r>
            <a:endParaRPr lang="en-GB" sz="2400" i="1"/>
          </a:p>
        </p:txBody>
      </p:sp>
      <p:sp>
        <p:nvSpPr>
          <p:cNvPr id="68623" name="Text Box 15"/>
          <p:cNvSpPr txBox="1">
            <a:spLocks noChangeArrowheads="1"/>
          </p:cNvSpPr>
          <p:nvPr/>
        </p:nvSpPr>
        <p:spPr bwMode="auto">
          <a:xfrm>
            <a:off x="3657600" y="4495800"/>
            <a:ext cx="914400" cy="457200"/>
          </a:xfrm>
          <a:prstGeom prst="rect">
            <a:avLst/>
          </a:prstGeom>
          <a:noFill/>
          <a:ln w="9525">
            <a:noFill/>
            <a:miter lim="800000"/>
            <a:headEnd/>
            <a:tailEnd/>
          </a:ln>
        </p:spPr>
        <p:txBody>
          <a:bodyPr>
            <a:spAutoFit/>
          </a:bodyPr>
          <a:lstStyle/>
          <a:p>
            <a:pPr>
              <a:spcBef>
                <a:spcPct val="50000"/>
              </a:spcBef>
            </a:pPr>
            <a:r>
              <a:rPr lang="en-GB" sz="2400" i="1"/>
              <a:t>x+</a:t>
            </a:r>
            <a:r>
              <a:rPr lang="en-GB" sz="2400" i="1">
                <a:sym typeface="Symbol" pitchFamily="18" charset="2"/>
              </a:rPr>
              <a:t></a:t>
            </a:r>
            <a:r>
              <a:rPr lang="en-GB" sz="2400">
                <a:sym typeface="Symbol" pitchFamily="18" charset="2"/>
              </a:rPr>
              <a:t>x</a:t>
            </a:r>
            <a:endParaRPr lang="en-GB" sz="2400" i="1"/>
          </a:p>
        </p:txBody>
      </p:sp>
      <p:sp>
        <p:nvSpPr>
          <p:cNvPr id="68624" name="Text Box 16"/>
          <p:cNvSpPr txBox="1">
            <a:spLocks noChangeArrowheads="1"/>
          </p:cNvSpPr>
          <p:nvPr/>
        </p:nvSpPr>
        <p:spPr bwMode="auto">
          <a:xfrm>
            <a:off x="3124200" y="4495800"/>
            <a:ext cx="533400" cy="457200"/>
          </a:xfrm>
          <a:prstGeom prst="rect">
            <a:avLst/>
          </a:prstGeom>
          <a:noFill/>
          <a:ln w="9525">
            <a:noFill/>
            <a:miter lim="800000"/>
            <a:headEnd/>
            <a:tailEnd/>
          </a:ln>
        </p:spPr>
        <p:txBody>
          <a:bodyPr>
            <a:spAutoFit/>
          </a:bodyPr>
          <a:lstStyle/>
          <a:p>
            <a:pPr>
              <a:spcBef>
                <a:spcPct val="50000"/>
              </a:spcBef>
            </a:pPr>
            <a:r>
              <a:rPr lang="en-GB" sz="2400" i="1"/>
              <a:t>x</a:t>
            </a:r>
          </a:p>
        </p:txBody>
      </p:sp>
      <p:sp>
        <p:nvSpPr>
          <p:cNvPr id="68625" name="Line 17"/>
          <p:cNvSpPr>
            <a:spLocks noChangeShapeType="1"/>
          </p:cNvSpPr>
          <p:nvPr/>
        </p:nvSpPr>
        <p:spPr bwMode="auto">
          <a:xfrm>
            <a:off x="3657600" y="3657600"/>
            <a:ext cx="304800" cy="0"/>
          </a:xfrm>
          <a:prstGeom prst="line">
            <a:avLst/>
          </a:prstGeom>
          <a:noFill/>
          <a:ln w="9525">
            <a:solidFill>
              <a:schemeClr val="tx1"/>
            </a:solidFill>
            <a:miter lim="800000"/>
            <a:headEnd type="triangle" w="med" len="med"/>
            <a:tailEnd type="triangle" w="med" len="med"/>
          </a:ln>
        </p:spPr>
        <p:txBody>
          <a:bodyPr wrap="none"/>
          <a:lstStyle/>
          <a:p>
            <a:endParaRPr lang="en-US"/>
          </a:p>
        </p:txBody>
      </p:sp>
      <p:sp>
        <p:nvSpPr>
          <p:cNvPr id="68626" name="Line 19"/>
          <p:cNvSpPr>
            <a:spLocks noChangeShapeType="1"/>
          </p:cNvSpPr>
          <p:nvPr/>
        </p:nvSpPr>
        <p:spPr bwMode="auto">
          <a:xfrm>
            <a:off x="3352800" y="2743200"/>
            <a:ext cx="533400" cy="838200"/>
          </a:xfrm>
          <a:prstGeom prst="line">
            <a:avLst/>
          </a:prstGeom>
          <a:noFill/>
          <a:ln w="9525">
            <a:solidFill>
              <a:schemeClr val="tx1"/>
            </a:solidFill>
            <a:miter lim="800000"/>
            <a:headEnd/>
            <a:tailEnd type="triangle" w="med" len="med"/>
          </a:ln>
        </p:spPr>
        <p:txBody>
          <a:bodyPr wrap="none"/>
          <a:lstStyle/>
          <a:p>
            <a:endParaRPr lang="en-US"/>
          </a:p>
        </p:txBody>
      </p:sp>
      <p:sp>
        <p:nvSpPr>
          <p:cNvPr id="68627" name="Text Box 20"/>
          <p:cNvSpPr txBox="1">
            <a:spLocks noChangeArrowheads="1"/>
          </p:cNvSpPr>
          <p:nvPr/>
        </p:nvSpPr>
        <p:spPr bwMode="auto">
          <a:xfrm>
            <a:off x="2971800" y="2286000"/>
            <a:ext cx="1219200" cy="457200"/>
          </a:xfrm>
          <a:prstGeom prst="rect">
            <a:avLst/>
          </a:prstGeom>
          <a:noFill/>
          <a:ln w="9525">
            <a:noFill/>
            <a:miter lim="800000"/>
            <a:headEnd/>
            <a:tailEnd/>
          </a:ln>
        </p:spPr>
        <p:txBody>
          <a:bodyPr>
            <a:spAutoFit/>
          </a:bodyPr>
          <a:lstStyle/>
          <a:p>
            <a:pPr>
              <a:spcBef>
                <a:spcPct val="50000"/>
              </a:spcBef>
            </a:pPr>
            <a:r>
              <a:rPr lang="en-GB" sz="2400" i="1"/>
              <a:t>v</a:t>
            </a:r>
            <a:r>
              <a:rPr lang="en-GB" sz="2400" i="1">
                <a:sym typeface="Symbol" pitchFamily="18" charset="2"/>
              </a:rPr>
              <a:t>t</a:t>
            </a:r>
            <a:endParaRPr lang="en-GB" sz="2400" i="1"/>
          </a:p>
        </p:txBody>
      </p:sp>
      <p:sp>
        <p:nvSpPr>
          <p:cNvPr id="68628" name="AutoShape 21"/>
          <p:cNvSpPr>
            <a:spLocks noChangeArrowheads="1"/>
          </p:cNvSpPr>
          <p:nvPr/>
        </p:nvSpPr>
        <p:spPr bwMode="auto">
          <a:xfrm>
            <a:off x="6400800" y="3200400"/>
            <a:ext cx="1143000" cy="152400"/>
          </a:xfrm>
          <a:prstGeom prst="rightArrow">
            <a:avLst>
              <a:gd name="adj1" fmla="val 50000"/>
              <a:gd name="adj2" fmla="val 187500"/>
            </a:avLst>
          </a:prstGeom>
          <a:noFill/>
          <a:ln w="9525">
            <a:solidFill>
              <a:schemeClr val="tx1"/>
            </a:solidFill>
            <a:miter lim="800000"/>
            <a:headEnd/>
            <a:tailEnd/>
          </a:ln>
        </p:spPr>
        <p:txBody>
          <a:bodyPr wrap="none" anchor="ctr"/>
          <a:lstStyle/>
          <a:p>
            <a:endParaRPr lang="en-US"/>
          </a:p>
        </p:txBody>
      </p:sp>
      <p:sp>
        <p:nvSpPr>
          <p:cNvPr id="68629" name="Text Box 22"/>
          <p:cNvSpPr txBox="1">
            <a:spLocks noChangeArrowheads="1"/>
          </p:cNvSpPr>
          <p:nvPr/>
        </p:nvSpPr>
        <p:spPr bwMode="auto">
          <a:xfrm>
            <a:off x="6553200" y="2743200"/>
            <a:ext cx="1219200" cy="457200"/>
          </a:xfrm>
          <a:prstGeom prst="rect">
            <a:avLst/>
          </a:prstGeom>
          <a:noFill/>
          <a:ln w="9525">
            <a:noFill/>
            <a:miter lim="800000"/>
            <a:headEnd/>
            <a:tailEnd/>
          </a:ln>
        </p:spPr>
        <p:txBody>
          <a:bodyPr>
            <a:spAutoFit/>
          </a:bodyPr>
          <a:lstStyle/>
          <a:p>
            <a:pPr>
              <a:spcBef>
                <a:spcPct val="50000"/>
              </a:spcBef>
            </a:pPr>
            <a:r>
              <a:rPr lang="en-GB" sz="2400" i="1"/>
              <a:t>v</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p:txBody>
          <a:bodyPr/>
          <a:lstStyle/>
          <a:p>
            <a:pPr eaLnBrk="1" hangingPunct="1"/>
            <a:r>
              <a:rPr lang="en-GB" smtClean="0"/>
              <a:t>Computing optical flow</a:t>
            </a:r>
          </a:p>
        </p:txBody>
      </p:sp>
      <p:sp>
        <p:nvSpPr>
          <p:cNvPr id="6153" name="Rectangle 3"/>
          <p:cNvSpPr>
            <a:spLocks noGrp="1" noChangeArrowheads="1"/>
          </p:cNvSpPr>
          <p:nvPr>
            <p:ph idx="1"/>
          </p:nvPr>
        </p:nvSpPr>
        <p:spPr>
          <a:xfrm>
            <a:off x="312738" y="1909763"/>
            <a:ext cx="8229600" cy="4389437"/>
          </a:xfrm>
        </p:spPr>
        <p:txBody>
          <a:bodyPr/>
          <a:lstStyle/>
          <a:p>
            <a:pPr eaLnBrk="1" hangingPunct="1"/>
            <a:r>
              <a:rPr lang="en-GB" smtClean="0"/>
              <a:t>We can derive a simple expression for optical flow by considering a 1D greylevel ramp moving with a speed of  in the </a:t>
            </a:r>
            <a:r>
              <a:rPr lang="en-GB" i="1" smtClean="0"/>
              <a:t>x </a:t>
            </a:r>
            <a:r>
              <a:rPr lang="en-GB" smtClean="0"/>
              <a:t>direction </a:t>
            </a:r>
          </a:p>
        </p:txBody>
      </p:sp>
      <p:grpSp>
        <p:nvGrpSpPr>
          <p:cNvPr id="6154" name="Group 4"/>
          <p:cNvGrpSpPr>
            <a:grpSpLocks/>
          </p:cNvGrpSpPr>
          <p:nvPr/>
        </p:nvGrpSpPr>
        <p:grpSpPr bwMode="auto">
          <a:xfrm>
            <a:off x="2603500" y="3732213"/>
            <a:ext cx="3648075" cy="2397125"/>
            <a:chOff x="3720" y="4876"/>
            <a:chExt cx="5746" cy="3775"/>
          </a:xfrm>
        </p:grpSpPr>
        <p:sp>
          <p:nvSpPr>
            <p:cNvPr id="6161" name="Line 5"/>
            <p:cNvSpPr>
              <a:spLocks noChangeShapeType="1"/>
            </p:cNvSpPr>
            <p:nvPr/>
          </p:nvSpPr>
          <p:spPr bwMode="auto">
            <a:xfrm>
              <a:off x="3720" y="4876"/>
              <a:ext cx="1" cy="3331"/>
            </a:xfrm>
            <a:prstGeom prst="line">
              <a:avLst/>
            </a:prstGeom>
            <a:noFill/>
            <a:ln w="9525">
              <a:solidFill>
                <a:srgbClr val="000000"/>
              </a:solidFill>
              <a:round/>
              <a:headEnd type="triangle" w="sm" len="sm"/>
              <a:tailEnd type="none" w="sm" len="sm"/>
            </a:ln>
          </p:spPr>
          <p:txBody>
            <a:bodyPr/>
            <a:lstStyle/>
            <a:p>
              <a:endParaRPr lang="en-US"/>
            </a:p>
          </p:txBody>
        </p:sp>
        <p:sp>
          <p:nvSpPr>
            <p:cNvPr id="6162" name="Line 6"/>
            <p:cNvSpPr>
              <a:spLocks noChangeShapeType="1"/>
            </p:cNvSpPr>
            <p:nvPr/>
          </p:nvSpPr>
          <p:spPr bwMode="auto">
            <a:xfrm>
              <a:off x="3720" y="8205"/>
              <a:ext cx="4636" cy="1"/>
            </a:xfrm>
            <a:prstGeom prst="line">
              <a:avLst/>
            </a:prstGeom>
            <a:noFill/>
            <a:ln w="9525">
              <a:solidFill>
                <a:srgbClr val="000000"/>
              </a:solidFill>
              <a:round/>
              <a:headEnd type="none" w="sm" len="sm"/>
              <a:tailEnd type="triangle" w="sm" len="sm"/>
            </a:ln>
          </p:spPr>
          <p:txBody>
            <a:bodyPr/>
            <a:lstStyle/>
            <a:p>
              <a:endParaRPr lang="en-US"/>
            </a:p>
          </p:txBody>
        </p:sp>
        <p:sp>
          <p:nvSpPr>
            <p:cNvPr id="6163" name="Line 7"/>
            <p:cNvSpPr>
              <a:spLocks noChangeShapeType="1"/>
            </p:cNvSpPr>
            <p:nvPr/>
          </p:nvSpPr>
          <p:spPr bwMode="auto">
            <a:xfrm flipV="1">
              <a:off x="4365" y="5820"/>
              <a:ext cx="3436" cy="2371"/>
            </a:xfrm>
            <a:prstGeom prst="line">
              <a:avLst/>
            </a:prstGeom>
            <a:noFill/>
            <a:ln w="12700">
              <a:solidFill>
                <a:srgbClr val="000000"/>
              </a:solidFill>
              <a:round/>
              <a:headEnd type="none" w="sm" len="sm"/>
              <a:tailEnd type="none" w="sm" len="sm"/>
            </a:ln>
          </p:spPr>
          <p:txBody>
            <a:bodyPr/>
            <a:lstStyle/>
            <a:p>
              <a:endParaRPr lang="en-US"/>
            </a:p>
          </p:txBody>
        </p:sp>
        <p:sp>
          <p:nvSpPr>
            <p:cNvPr id="6164" name="Line 8"/>
            <p:cNvSpPr>
              <a:spLocks noChangeShapeType="1"/>
            </p:cNvSpPr>
            <p:nvPr/>
          </p:nvSpPr>
          <p:spPr bwMode="auto">
            <a:xfrm>
              <a:off x="5610" y="7336"/>
              <a:ext cx="1651" cy="1"/>
            </a:xfrm>
            <a:prstGeom prst="line">
              <a:avLst/>
            </a:prstGeom>
            <a:noFill/>
            <a:ln w="12700">
              <a:solidFill>
                <a:srgbClr val="000000"/>
              </a:solidFill>
              <a:round/>
              <a:headEnd type="none" w="sm" len="sm"/>
              <a:tailEnd type="none" w="sm" len="sm"/>
            </a:ln>
          </p:spPr>
          <p:txBody>
            <a:bodyPr/>
            <a:lstStyle/>
            <a:p>
              <a:endParaRPr lang="en-US"/>
            </a:p>
          </p:txBody>
        </p:sp>
        <p:sp>
          <p:nvSpPr>
            <p:cNvPr id="6165" name="Line 9"/>
            <p:cNvSpPr>
              <a:spLocks noChangeShapeType="1"/>
            </p:cNvSpPr>
            <p:nvPr/>
          </p:nvSpPr>
          <p:spPr bwMode="auto">
            <a:xfrm flipV="1">
              <a:off x="6030" y="5820"/>
              <a:ext cx="3436" cy="2371"/>
            </a:xfrm>
            <a:prstGeom prst="line">
              <a:avLst/>
            </a:prstGeom>
            <a:noFill/>
            <a:ln w="6350">
              <a:solidFill>
                <a:srgbClr val="000000"/>
              </a:solidFill>
              <a:prstDash val="sysDot"/>
              <a:round/>
              <a:headEnd type="none" w="sm" len="sm"/>
              <a:tailEnd type="none" w="sm" len="sm"/>
            </a:ln>
          </p:spPr>
          <p:txBody>
            <a:bodyPr/>
            <a:lstStyle/>
            <a:p>
              <a:endParaRPr lang="en-US"/>
            </a:p>
          </p:txBody>
        </p:sp>
        <p:sp>
          <p:nvSpPr>
            <p:cNvPr id="6166" name="Line 10"/>
            <p:cNvSpPr>
              <a:spLocks noChangeShapeType="1"/>
            </p:cNvSpPr>
            <p:nvPr/>
          </p:nvSpPr>
          <p:spPr bwMode="auto">
            <a:xfrm flipV="1">
              <a:off x="7260" y="6195"/>
              <a:ext cx="1" cy="1141"/>
            </a:xfrm>
            <a:prstGeom prst="line">
              <a:avLst/>
            </a:prstGeom>
            <a:noFill/>
            <a:ln w="12700">
              <a:solidFill>
                <a:srgbClr val="000000"/>
              </a:solidFill>
              <a:round/>
              <a:headEnd type="none" w="sm" len="sm"/>
              <a:tailEnd type="none" w="sm" len="sm"/>
            </a:ln>
          </p:spPr>
          <p:txBody>
            <a:bodyPr/>
            <a:lstStyle/>
            <a:p>
              <a:endParaRPr lang="en-US"/>
            </a:p>
          </p:txBody>
        </p:sp>
        <p:sp>
          <p:nvSpPr>
            <p:cNvPr id="6167" name="Rectangle 11"/>
            <p:cNvSpPr>
              <a:spLocks noChangeArrowheads="1"/>
            </p:cNvSpPr>
            <p:nvPr/>
          </p:nvSpPr>
          <p:spPr bwMode="auto">
            <a:xfrm>
              <a:off x="6394" y="5616"/>
              <a:ext cx="1012" cy="460"/>
            </a:xfrm>
            <a:prstGeom prst="rect">
              <a:avLst/>
            </a:prstGeom>
            <a:noFill/>
            <a:ln w="9525">
              <a:noFill/>
              <a:miter lim="800000"/>
              <a:headEnd/>
              <a:tailEnd/>
            </a:ln>
          </p:spPr>
          <p:txBody>
            <a:bodyPr lIns="12700" tIns="12700" rIns="12700" bIns="12700"/>
            <a:lstStyle/>
            <a:p>
              <a:endParaRPr lang="en-US" sz="2400"/>
            </a:p>
          </p:txBody>
        </p:sp>
        <p:sp>
          <p:nvSpPr>
            <p:cNvPr id="6168" name="Line 12"/>
            <p:cNvSpPr>
              <a:spLocks noChangeShapeType="1"/>
            </p:cNvSpPr>
            <p:nvPr/>
          </p:nvSpPr>
          <p:spPr bwMode="auto">
            <a:xfrm>
              <a:off x="7260" y="7336"/>
              <a:ext cx="1" cy="864"/>
            </a:xfrm>
            <a:prstGeom prst="line">
              <a:avLst/>
            </a:prstGeom>
            <a:noFill/>
            <a:ln w="12700">
              <a:solidFill>
                <a:srgbClr val="000000"/>
              </a:solidFill>
              <a:round/>
              <a:headEnd type="none" w="sm" len="sm"/>
              <a:tailEnd type="none" w="sm" len="sm"/>
            </a:ln>
          </p:spPr>
          <p:txBody>
            <a:bodyPr/>
            <a:lstStyle/>
            <a:p>
              <a:endParaRPr lang="en-US"/>
            </a:p>
          </p:txBody>
        </p:sp>
        <p:sp>
          <p:nvSpPr>
            <p:cNvPr id="6169" name="Rectangle 13"/>
            <p:cNvSpPr>
              <a:spLocks noChangeArrowheads="1"/>
            </p:cNvSpPr>
            <p:nvPr/>
          </p:nvSpPr>
          <p:spPr bwMode="auto">
            <a:xfrm>
              <a:off x="7399" y="7311"/>
              <a:ext cx="1616" cy="460"/>
            </a:xfrm>
            <a:prstGeom prst="rect">
              <a:avLst/>
            </a:prstGeom>
            <a:noFill/>
            <a:ln w="9525">
              <a:noFill/>
              <a:miter lim="800000"/>
              <a:headEnd/>
              <a:tailEnd/>
            </a:ln>
          </p:spPr>
          <p:txBody>
            <a:bodyPr lIns="12700" tIns="12700" rIns="12700" bIns="12700"/>
            <a:lstStyle/>
            <a:p>
              <a:endParaRPr lang="en-US" sz="2400"/>
            </a:p>
          </p:txBody>
        </p:sp>
        <p:sp>
          <p:nvSpPr>
            <p:cNvPr id="6170" name="Line 14"/>
            <p:cNvSpPr>
              <a:spLocks noChangeShapeType="1"/>
            </p:cNvSpPr>
            <p:nvPr/>
          </p:nvSpPr>
          <p:spPr bwMode="auto">
            <a:xfrm>
              <a:off x="5610" y="7336"/>
              <a:ext cx="1" cy="864"/>
            </a:xfrm>
            <a:prstGeom prst="line">
              <a:avLst/>
            </a:prstGeom>
            <a:noFill/>
            <a:ln w="12700">
              <a:solidFill>
                <a:srgbClr val="000000"/>
              </a:solidFill>
              <a:round/>
              <a:headEnd type="none" w="sm" len="sm"/>
              <a:tailEnd type="none" w="sm" len="sm"/>
            </a:ln>
          </p:spPr>
          <p:txBody>
            <a:bodyPr/>
            <a:lstStyle/>
            <a:p>
              <a:endParaRPr lang="en-US"/>
            </a:p>
          </p:txBody>
        </p:sp>
        <p:sp>
          <p:nvSpPr>
            <p:cNvPr id="6171" name="Rectangle 15"/>
            <p:cNvSpPr>
              <a:spLocks noChangeArrowheads="1"/>
            </p:cNvSpPr>
            <p:nvPr/>
          </p:nvSpPr>
          <p:spPr bwMode="auto">
            <a:xfrm>
              <a:off x="7129" y="8335"/>
              <a:ext cx="303" cy="303"/>
            </a:xfrm>
            <a:prstGeom prst="rect">
              <a:avLst/>
            </a:prstGeom>
            <a:noFill/>
            <a:ln w="9525">
              <a:noFill/>
              <a:miter lim="800000"/>
              <a:headEnd/>
              <a:tailEnd/>
            </a:ln>
          </p:spPr>
          <p:txBody>
            <a:bodyPr lIns="12700" tIns="12700" rIns="12700" bIns="12700"/>
            <a:lstStyle/>
            <a:p>
              <a:endParaRPr lang="en-US" sz="2400"/>
            </a:p>
          </p:txBody>
        </p:sp>
        <p:sp>
          <p:nvSpPr>
            <p:cNvPr id="6172" name="Rectangle 16"/>
            <p:cNvSpPr>
              <a:spLocks noChangeArrowheads="1"/>
            </p:cNvSpPr>
            <p:nvPr/>
          </p:nvSpPr>
          <p:spPr bwMode="auto">
            <a:xfrm>
              <a:off x="5344" y="8270"/>
              <a:ext cx="959" cy="381"/>
            </a:xfrm>
            <a:prstGeom prst="rect">
              <a:avLst/>
            </a:prstGeom>
            <a:noFill/>
            <a:ln w="9525">
              <a:noFill/>
              <a:miter lim="800000"/>
              <a:headEnd/>
              <a:tailEnd/>
            </a:ln>
          </p:spPr>
          <p:txBody>
            <a:bodyPr lIns="12700" tIns="12700" rIns="12700" bIns="12700"/>
            <a:lstStyle/>
            <a:p>
              <a:endParaRPr lang="en-US" sz="2400"/>
            </a:p>
          </p:txBody>
        </p:sp>
        <p:sp>
          <p:nvSpPr>
            <p:cNvPr id="6173" name="Rectangle 17"/>
            <p:cNvSpPr>
              <a:spLocks noChangeArrowheads="1"/>
            </p:cNvSpPr>
            <p:nvPr/>
          </p:nvSpPr>
          <p:spPr bwMode="auto">
            <a:xfrm>
              <a:off x="3934" y="6857"/>
              <a:ext cx="1668" cy="460"/>
            </a:xfrm>
            <a:prstGeom prst="rect">
              <a:avLst/>
            </a:prstGeom>
            <a:noFill/>
            <a:ln w="9525">
              <a:noFill/>
              <a:miter lim="800000"/>
              <a:headEnd/>
              <a:tailEnd/>
            </a:ln>
          </p:spPr>
          <p:txBody>
            <a:bodyPr lIns="12700" tIns="12700" rIns="12700" bIns="12700"/>
            <a:lstStyle/>
            <a:p>
              <a:endParaRPr lang="en-US" sz="2400"/>
            </a:p>
          </p:txBody>
        </p:sp>
        <p:sp>
          <p:nvSpPr>
            <p:cNvPr id="6174" name="Line 18"/>
            <p:cNvSpPr>
              <a:spLocks noChangeShapeType="1"/>
            </p:cNvSpPr>
            <p:nvPr/>
          </p:nvSpPr>
          <p:spPr bwMode="auto">
            <a:xfrm>
              <a:off x="7635" y="5940"/>
              <a:ext cx="1636" cy="1"/>
            </a:xfrm>
            <a:prstGeom prst="line">
              <a:avLst/>
            </a:prstGeom>
            <a:noFill/>
            <a:ln w="9525">
              <a:solidFill>
                <a:srgbClr val="000000"/>
              </a:solidFill>
              <a:round/>
              <a:headEnd type="triangle" w="sm" len="sm"/>
              <a:tailEnd type="triangle" w="sm" len="sm"/>
            </a:ln>
          </p:spPr>
          <p:txBody>
            <a:bodyPr/>
            <a:lstStyle/>
            <a:p>
              <a:endParaRPr lang="en-US"/>
            </a:p>
          </p:txBody>
        </p:sp>
        <p:sp>
          <p:nvSpPr>
            <p:cNvPr id="6175" name="Rectangle 19"/>
            <p:cNvSpPr>
              <a:spLocks noChangeArrowheads="1"/>
            </p:cNvSpPr>
            <p:nvPr/>
          </p:nvSpPr>
          <p:spPr bwMode="auto">
            <a:xfrm>
              <a:off x="8239" y="5455"/>
              <a:ext cx="591" cy="381"/>
            </a:xfrm>
            <a:prstGeom prst="rect">
              <a:avLst/>
            </a:prstGeom>
            <a:noFill/>
            <a:ln w="9525">
              <a:noFill/>
              <a:miter lim="800000"/>
              <a:headEnd/>
              <a:tailEnd/>
            </a:ln>
          </p:spPr>
          <p:txBody>
            <a:bodyPr lIns="12700" tIns="12700" rIns="12700" bIns="12700"/>
            <a:lstStyle/>
            <a:p>
              <a:endParaRPr lang="en-US" sz="2400"/>
            </a:p>
          </p:txBody>
        </p:sp>
      </p:grpSp>
      <p:sp>
        <p:nvSpPr>
          <p:cNvPr id="6155" name="Rectangle 21"/>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20"/>
          <p:cNvGraphicFramePr>
            <a:graphicFrameLocks noChangeAspect="1"/>
          </p:cNvGraphicFramePr>
          <p:nvPr/>
        </p:nvGraphicFramePr>
        <p:xfrm>
          <a:off x="3108325" y="4932363"/>
          <a:ext cx="1038225" cy="266700"/>
        </p:xfrm>
        <a:graphic>
          <a:graphicData uri="http://schemas.openxmlformats.org/presentationml/2006/ole">
            <p:oleObj spid="_x0000_s6146" name="Equation" r:id="rId4" imgW="787058" imgH="203112" progId="Equation.3">
              <p:embed/>
            </p:oleObj>
          </a:graphicData>
        </a:graphic>
      </p:graphicFrame>
      <p:sp>
        <p:nvSpPr>
          <p:cNvPr id="6156" name="Rectangle 23"/>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7" name="Object 22"/>
          <p:cNvGraphicFramePr>
            <a:graphicFrameLocks noChangeAspect="1"/>
          </p:cNvGraphicFramePr>
          <p:nvPr/>
        </p:nvGraphicFramePr>
        <p:xfrm>
          <a:off x="4403725" y="4284663"/>
          <a:ext cx="619125" cy="266700"/>
        </p:xfrm>
        <a:graphic>
          <a:graphicData uri="http://schemas.openxmlformats.org/presentationml/2006/ole">
            <p:oleObj spid="_x0000_s6147" name="Equation" r:id="rId5" imgW="469696" imgH="203112" progId="Equation.3">
              <p:embed/>
            </p:oleObj>
          </a:graphicData>
        </a:graphic>
      </p:graphicFrame>
      <p:sp>
        <p:nvSpPr>
          <p:cNvPr id="6157" name="Rectangle 25"/>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8" name="Object 24"/>
          <p:cNvGraphicFramePr>
            <a:graphicFrameLocks noChangeAspect="1"/>
          </p:cNvGraphicFramePr>
          <p:nvPr/>
        </p:nvGraphicFramePr>
        <p:xfrm>
          <a:off x="5411788" y="4068763"/>
          <a:ext cx="352425" cy="219075"/>
        </p:xfrm>
        <a:graphic>
          <a:graphicData uri="http://schemas.openxmlformats.org/presentationml/2006/ole">
            <p:oleObj spid="_x0000_s6148" name="Equation" r:id="rId6" imgW="266353" imgH="164885" progId="Equation.3">
              <p:embed/>
            </p:oleObj>
          </a:graphicData>
        </a:graphic>
      </p:graphicFrame>
      <p:sp>
        <p:nvSpPr>
          <p:cNvPr id="6158" name="Rectangle 27"/>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9" name="Object 26"/>
          <p:cNvGraphicFramePr>
            <a:graphicFrameLocks noChangeAspect="1"/>
          </p:cNvGraphicFramePr>
          <p:nvPr/>
        </p:nvGraphicFramePr>
        <p:xfrm>
          <a:off x="5124450" y="5076825"/>
          <a:ext cx="1000125" cy="266700"/>
        </p:xfrm>
        <a:graphic>
          <a:graphicData uri="http://schemas.openxmlformats.org/presentationml/2006/ole">
            <p:oleObj spid="_x0000_s6149" name="Equation" r:id="rId7" imgW="761669" imgH="203112" progId="Equation.3">
              <p:embed/>
            </p:oleObj>
          </a:graphicData>
        </a:graphic>
      </p:graphicFrame>
      <p:sp>
        <p:nvSpPr>
          <p:cNvPr id="6159" name="Rectangle 29"/>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6150" name="Object 28"/>
          <p:cNvGraphicFramePr>
            <a:graphicFrameLocks noChangeAspect="1"/>
          </p:cNvGraphicFramePr>
          <p:nvPr/>
        </p:nvGraphicFramePr>
        <p:xfrm>
          <a:off x="3468688" y="5910263"/>
          <a:ext cx="581025" cy="219075"/>
        </p:xfrm>
        <a:graphic>
          <a:graphicData uri="http://schemas.openxmlformats.org/presentationml/2006/ole">
            <p:oleObj spid="_x0000_s6150" name="Equation" r:id="rId8" imgW="444114" imgH="164957" progId="Equation.3">
              <p:embed/>
            </p:oleObj>
          </a:graphicData>
        </a:graphic>
      </p:graphicFrame>
      <p:sp>
        <p:nvSpPr>
          <p:cNvPr id="6160" name="Rectangle 31"/>
          <p:cNvSpPr>
            <a:spLocks noChangeArrowheads="1"/>
          </p:cNvSpPr>
          <p:nvPr/>
        </p:nvSpPr>
        <p:spPr bwMode="auto">
          <a:xfrm>
            <a:off x="0" y="3343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6151" name="Object 30"/>
          <p:cNvGraphicFramePr>
            <a:graphicFrameLocks noChangeAspect="1"/>
          </p:cNvGraphicFramePr>
          <p:nvPr/>
        </p:nvGraphicFramePr>
        <p:xfrm>
          <a:off x="4764088" y="5957888"/>
          <a:ext cx="171450" cy="171450"/>
        </p:xfrm>
        <a:graphic>
          <a:graphicData uri="http://schemas.openxmlformats.org/presentationml/2006/ole">
            <p:oleObj spid="_x0000_s6151" name="Equation" r:id="rId9" imgW="126725" imgH="126725"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GB" smtClean="0"/>
              <a:t>Computing optical flow</a:t>
            </a:r>
          </a:p>
        </p:txBody>
      </p:sp>
      <p:grpSp>
        <p:nvGrpSpPr>
          <p:cNvPr id="7174" name="Group 4"/>
          <p:cNvGrpSpPr>
            <a:grpSpLocks/>
          </p:cNvGrpSpPr>
          <p:nvPr/>
        </p:nvGrpSpPr>
        <p:grpSpPr bwMode="auto">
          <a:xfrm>
            <a:off x="2124075" y="2276475"/>
            <a:ext cx="4298950" cy="1941513"/>
            <a:chOff x="2854" y="1585"/>
            <a:chExt cx="6771" cy="3057"/>
          </a:xfrm>
        </p:grpSpPr>
        <p:sp>
          <p:nvSpPr>
            <p:cNvPr id="7178" name="Line 5"/>
            <p:cNvSpPr>
              <a:spLocks noChangeShapeType="1"/>
            </p:cNvSpPr>
            <p:nvPr/>
          </p:nvSpPr>
          <p:spPr bwMode="auto">
            <a:xfrm flipV="1">
              <a:off x="4110" y="4074"/>
              <a:ext cx="4366" cy="3"/>
            </a:xfrm>
            <a:prstGeom prst="line">
              <a:avLst/>
            </a:prstGeom>
            <a:noFill/>
            <a:ln w="12700">
              <a:solidFill>
                <a:srgbClr val="000000"/>
              </a:solidFill>
              <a:round/>
              <a:headEnd type="none" w="sm" len="sm"/>
              <a:tailEnd type="none" w="sm" len="sm"/>
            </a:ln>
          </p:spPr>
          <p:txBody>
            <a:bodyPr/>
            <a:lstStyle/>
            <a:p>
              <a:endParaRPr lang="en-US"/>
            </a:p>
          </p:txBody>
        </p:sp>
        <p:sp>
          <p:nvSpPr>
            <p:cNvPr id="7179" name="Line 6"/>
            <p:cNvSpPr>
              <a:spLocks noChangeShapeType="1"/>
            </p:cNvSpPr>
            <p:nvPr/>
          </p:nvSpPr>
          <p:spPr bwMode="auto">
            <a:xfrm flipV="1">
              <a:off x="8475" y="2036"/>
              <a:ext cx="1" cy="2039"/>
            </a:xfrm>
            <a:prstGeom prst="line">
              <a:avLst/>
            </a:prstGeom>
            <a:noFill/>
            <a:ln w="12700">
              <a:solidFill>
                <a:srgbClr val="000000"/>
              </a:solidFill>
              <a:round/>
              <a:headEnd type="none" w="sm" len="sm"/>
              <a:tailEnd type="none" w="sm" len="sm"/>
            </a:ln>
          </p:spPr>
          <p:txBody>
            <a:bodyPr/>
            <a:lstStyle/>
            <a:p>
              <a:endParaRPr lang="en-US"/>
            </a:p>
          </p:txBody>
        </p:sp>
        <p:sp>
          <p:nvSpPr>
            <p:cNvPr id="7180" name="Line 7"/>
            <p:cNvSpPr>
              <a:spLocks noChangeShapeType="1"/>
            </p:cNvSpPr>
            <p:nvPr/>
          </p:nvSpPr>
          <p:spPr bwMode="auto">
            <a:xfrm flipV="1">
              <a:off x="4118" y="2034"/>
              <a:ext cx="4358" cy="2026"/>
            </a:xfrm>
            <a:prstGeom prst="line">
              <a:avLst/>
            </a:prstGeom>
            <a:noFill/>
            <a:ln w="12700">
              <a:solidFill>
                <a:srgbClr val="000000"/>
              </a:solidFill>
              <a:round/>
              <a:headEnd type="none" w="sm" len="sm"/>
              <a:tailEnd type="none" w="sm" len="sm"/>
            </a:ln>
          </p:spPr>
          <p:txBody>
            <a:bodyPr/>
            <a:lstStyle/>
            <a:p>
              <a:endParaRPr lang="en-US"/>
            </a:p>
          </p:txBody>
        </p:sp>
        <p:sp>
          <p:nvSpPr>
            <p:cNvPr id="7181" name="Rectangle 8"/>
            <p:cNvSpPr>
              <a:spLocks noChangeArrowheads="1"/>
            </p:cNvSpPr>
            <p:nvPr/>
          </p:nvSpPr>
          <p:spPr bwMode="auto">
            <a:xfrm>
              <a:off x="2854" y="4182"/>
              <a:ext cx="1668" cy="460"/>
            </a:xfrm>
            <a:prstGeom prst="rect">
              <a:avLst/>
            </a:prstGeom>
            <a:noFill/>
            <a:ln w="9525">
              <a:noFill/>
              <a:miter lim="800000"/>
              <a:headEnd/>
              <a:tailEnd/>
            </a:ln>
          </p:spPr>
          <p:txBody>
            <a:bodyPr lIns="12700" tIns="12700" rIns="12700" bIns="12700"/>
            <a:lstStyle/>
            <a:p>
              <a:endParaRPr lang="en-US" sz="2400"/>
            </a:p>
          </p:txBody>
        </p:sp>
      </p:grpSp>
      <p:sp>
        <p:nvSpPr>
          <p:cNvPr id="7175" name="Rectangle 1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0" name="Object 9"/>
          <p:cNvGraphicFramePr>
            <a:graphicFrameLocks noChangeAspect="1"/>
          </p:cNvGraphicFramePr>
          <p:nvPr/>
        </p:nvGraphicFramePr>
        <p:xfrm>
          <a:off x="5651500" y="2139950"/>
          <a:ext cx="936625" cy="403225"/>
        </p:xfrm>
        <a:graphic>
          <a:graphicData uri="http://schemas.openxmlformats.org/presentationml/2006/ole">
            <p:oleObj spid="_x0000_s7170" name="Equation" r:id="rId4" imgW="469696" imgH="203112" progId="Equation.3">
              <p:embed/>
            </p:oleObj>
          </a:graphicData>
        </a:graphic>
      </p:graphicFrame>
      <p:sp>
        <p:nvSpPr>
          <p:cNvPr id="7176" name="Rectangle 12"/>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1" name="Object 11"/>
          <p:cNvGraphicFramePr>
            <a:graphicFrameLocks noChangeAspect="1"/>
          </p:cNvGraphicFramePr>
          <p:nvPr/>
        </p:nvGraphicFramePr>
        <p:xfrm>
          <a:off x="5219700" y="3860800"/>
          <a:ext cx="1511300" cy="403225"/>
        </p:xfrm>
        <a:graphic>
          <a:graphicData uri="http://schemas.openxmlformats.org/presentationml/2006/ole">
            <p:oleObj spid="_x0000_s7171" name="Equation" r:id="rId5" imgW="761669" imgH="203112" progId="Equation.3">
              <p:embed/>
            </p:oleObj>
          </a:graphicData>
        </a:graphic>
      </p:graphicFrame>
      <p:sp>
        <p:nvSpPr>
          <p:cNvPr id="7177" name="Rectangle 14"/>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2" name="Object 13"/>
          <p:cNvGraphicFramePr>
            <a:graphicFrameLocks noChangeAspect="1"/>
          </p:cNvGraphicFramePr>
          <p:nvPr/>
        </p:nvGraphicFramePr>
        <p:xfrm>
          <a:off x="1979613" y="3954463"/>
          <a:ext cx="1512887" cy="388937"/>
        </p:xfrm>
        <a:graphic>
          <a:graphicData uri="http://schemas.openxmlformats.org/presentationml/2006/ole">
            <p:oleObj spid="_x0000_s7172" name="Equation" r:id="rId6" imgW="787058" imgH="203112"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GB" smtClean="0"/>
              <a:t>Computing optical flow</a:t>
            </a:r>
          </a:p>
        </p:txBody>
      </p:sp>
      <p:graphicFrame>
        <p:nvGraphicFramePr>
          <p:cNvPr id="8194" name="Object 24"/>
          <p:cNvGraphicFramePr>
            <a:graphicFrameLocks noChangeAspect="1"/>
          </p:cNvGraphicFramePr>
          <p:nvPr>
            <p:ph idx="1"/>
          </p:nvPr>
        </p:nvGraphicFramePr>
        <p:xfrm>
          <a:off x="2795588" y="4076700"/>
          <a:ext cx="2689225" cy="750888"/>
        </p:xfrm>
        <a:graphic>
          <a:graphicData uri="http://schemas.openxmlformats.org/presentationml/2006/ole">
            <p:oleObj spid="_x0000_s8194" name="Equation" r:id="rId4" imgW="1409400" imgH="393480" progId="Equation.3">
              <p:embed/>
            </p:oleObj>
          </a:graphicData>
        </a:graphic>
      </p:graphicFrame>
      <p:sp>
        <p:nvSpPr>
          <p:cNvPr id="8198" name="Rectangle 5"/>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sp>
        <p:nvSpPr>
          <p:cNvPr id="8199" name="Rectangle 8"/>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5" name="Object 7"/>
          <p:cNvGraphicFramePr>
            <a:graphicFrameLocks noChangeAspect="1"/>
          </p:cNvGraphicFramePr>
          <p:nvPr/>
        </p:nvGraphicFramePr>
        <p:xfrm>
          <a:off x="3779838" y="2133600"/>
          <a:ext cx="3571875" cy="695325"/>
        </p:xfrm>
        <a:graphic>
          <a:graphicData uri="http://schemas.openxmlformats.org/presentationml/2006/ole">
            <p:oleObj spid="_x0000_s8195" name="Equation" r:id="rId5" imgW="2019300" imgH="393700" progId="Equation.3">
              <p:embed/>
            </p:oleObj>
          </a:graphicData>
        </a:graphic>
      </p:graphicFrame>
      <p:sp>
        <p:nvSpPr>
          <p:cNvPr id="8200" name="Text Box 9"/>
          <p:cNvSpPr txBox="1">
            <a:spLocks noChangeArrowheads="1"/>
          </p:cNvSpPr>
          <p:nvPr/>
        </p:nvSpPr>
        <p:spPr bwMode="auto">
          <a:xfrm>
            <a:off x="900113" y="2276475"/>
            <a:ext cx="3095625" cy="457200"/>
          </a:xfrm>
          <a:prstGeom prst="rect">
            <a:avLst/>
          </a:prstGeom>
          <a:noFill/>
          <a:ln w="9525">
            <a:noFill/>
            <a:miter lim="800000"/>
            <a:headEnd/>
            <a:tailEnd/>
          </a:ln>
        </p:spPr>
        <p:txBody>
          <a:bodyPr>
            <a:spAutoFit/>
          </a:bodyPr>
          <a:lstStyle/>
          <a:p>
            <a:pPr>
              <a:spcBef>
                <a:spcPct val="50000"/>
              </a:spcBef>
            </a:pPr>
            <a:r>
              <a:rPr lang="en-GB" sz="2400"/>
              <a:t>Gradient of ramp =</a:t>
            </a:r>
          </a:p>
        </p:txBody>
      </p:sp>
      <p:sp>
        <p:nvSpPr>
          <p:cNvPr id="8201" name="Rectangle 11"/>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6" name="Object 10"/>
          <p:cNvGraphicFramePr>
            <a:graphicFrameLocks noChangeAspect="1"/>
          </p:cNvGraphicFramePr>
          <p:nvPr/>
        </p:nvGraphicFramePr>
        <p:xfrm>
          <a:off x="1547813" y="3141663"/>
          <a:ext cx="5095875" cy="695325"/>
        </p:xfrm>
        <a:graphic>
          <a:graphicData uri="http://schemas.openxmlformats.org/presentationml/2006/ole">
            <p:oleObj spid="_x0000_s8196" name="Equation" r:id="rId6" imgW="2882900" imgH="393700" progId="Equation.3">
              <p:embed/>
            </p:oleObj>
          </a:graphicData>
        </a:graphic>
      </p:graphicFrame>
      <p:sp>
        <p:nvSpPr>
          <p:cNvPr id="8202" name="Rectangle 13"/>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en-US"/>
          </a:p>
        </p:txBody>
      </p:sp>
      <p:sp>
        <p:nvSpPr>
          <p:cNvPr id="8203" name="Text Box 14"/>
          <p:cNvSpPr txBox="1">
            <a:spLocks noChangeArrowheads="1"/>
          </p:cNvSpPr>
          <p:nvPr/>
        </p:nvSpPr>
        <p:spPr bwMode="auto">
          <a:xfrm>
            <a:off x="1835150" y="5734050"/>
            <a:ext cx="3600450" cy="457200"/>
          </a:xfrm>
          <a:prstGeom prst="rect">
            <a:avLst/>
          </a:prstGeom>
          <a:noFill/>
          <a:ln w="9525">
            <a:noFill/>
            <a:miter lim="800000"/>
            <a:headEnd/>
            <a:tailEnd/>
          </a:ln>
        </p:spPr>
        <p:txBody>
          <a:bodyPr>
            <a:spAutoFit/>
          </a:bodyPr>
          <a:lstStyle/>
          <a:p>
            <a:pPr>
              <a:spcBef>
                <a:spcPct val="50000"/>
              </a:spcBef>
            </a:pPr>
            <a:endParaRPr lang="en-US" sz="2400"/>
          </a:p>
        </p:txBody>
      </p:sp>
      <p:sp>
        <p:nvSpPr>
          <p:cNvPr id="8204" name="Text Box 15"/>
          <p:cNvSpPr txBox="1">
            <a:spLocks noChangeArrowheads="1"/>
          </p:cNvSpPr>
          <p:nvPr/>
        </p:nvSpPr>
        <p:spPr bwMode="auto">
          <a:xfrm>
            <a:off x="1763713" y="5300663"/>
            <a:ext cx="3671887" cy="457200"/>
          </a:xfrm>
          <a:prstGeom prst="rect">
            <a:avLst/>
          </a:prstGeom>
          <a:noFill/>
          <a:ln w="9525">
            <a:noFill/>
            <a:miter lim="800000"/>
            <a:headEnd/>
            <a:tailEnd/>
          </a:ln>
        </p:spPr>
        <p:txBody>
          <a:bodyPr>
            <a:spAutoFit/>
          </a:bodyPr>
          <a:lstStyle/>
          <a:p>
            <a:pPr>
              <a:spcBef>
                <a:spcPct val="50000"/>
              </a:spcBef>
            </a:pPr>
            <a:endParaRPr lang="en-US" sz="2400"/>
          </a:p>
        </p:txBody>
      </p:sp>
      <p:sp>
        <p:nvSpPr>
          <p:cNvPr id="820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06" name="Text Box 18"/>
          <p:cNvSpPr txBox="1">
            <a:spLocks noChangeArrowheads="1"/>
          </p:cNvSpPr>
          <p:nvPr/>
        </p:nvSpPr>
        <p:spPr bwMode="auto">
          <a:xfrm>
            <a:off x="2268538" y="4508500"/>
            <a:ext cx="4248150" cy="457200"/>
          </a:xfrm>
          <a:prstGeom prst="rect">
            <a:avLst/>
          </a:prstGeom>
          <a:noFill/>
          <a:ln w="9525">
            <a:noFill/>
            <a:miter lim="800000"/>
            <a:headEnd/>
            <a:tailEnd/>
          </a:ln>
        </p:spPr>
        <p:txBody>
          <a:bodyPr>
            <a:spAutoFit/>
          </a:bodyPr>
          <a:lstStyle/>
          <a:p>
            <a:pPr>
              <a:spcBef>
                <a:spcPct val="50000"/>
              </a:spcBef>
            </a:pPr>
            <a:endParaRPr lang="en-US" sz="2400"/>
          </a:p>
        </p:txBody>
      </p:sp>
      <p:sp>
        <p:nvSpPr>
          <p:cNvPr id="8207" name="Text Box 21"/>
          <p:cNvSpPr txBox="1">
            <a:spLocks noChangeArrowheads="1"/>
          </p:cNvSpPr>
          <p:nvPr/>
        </p:nvSpPr>
        <p:spPr bwMode="auto">
          <a:xfrm>
            <a:off x="2051050" y="5229225"/>
            <a:ext cx="4681538" cy="457200"/>
          </a:xfrm>
          <a:prstGeom prst="rect">
            <a:avLst/>
          </a:prstGeom>
          <a:noFill/>
          <a:ln w="9525">
            <a:noFill/>
            <a:miter lim="800000"/>
            <a:headEnd/>
            <a:tailEnd/>
          </a:ln>
        </p:spPr>
        <p:txBody>
          <a:bodyPr>
            <a:spAutoFit/>
          </a:bodyPr>
          <a:lstStyle/>
          <a:p>
            <a:pPr>
              <a:spcBef>
                <a:spcPct val="50000"/>
              </a:spcBef>
            </a:pPr>
            <a:r>
              <a:rPr lang="en-GB" sz="2400" i="1"/>
              <a:t>Greylevel conservation equation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p:txBody>
          <a:bodyPr/>
          <a:lstStyle/>
          <a:p>
            <a:pPr eaLnBrk="1" hangingPunct="1"/>
            <a:r>
              <a:rPr lang="en-GB" smtClean="0"/>
              <a:t>Computing optical flow</a:t>
            </a:r>
          </a:p>
        </p:txBody>
      </p:sp>
      <p:sp>
        <p:nvSpPr>
          <p:cNvPr id="9224" name="Rectangle 3"/>
          <p:cNvSpPr>
            <a:spLocks noGrp="1" noChangeArrowheads="1"/>
          </p:cNvSpPr>
          <p:nvPr>
            <p:ph type="body" sz="half" idx="1"/>
          </p:nvPr>
        </p:nvSpPr>
        <p:spPr>
          <a:xfrm>
            <a:off x="1182688" y="2017713"/>
            <a:ext cx="7566025" cy="4114800"/>
          </a:xfrm>
        </p:spPr>
        <p:txBody>
          <a:bodyPr/>
          <a:lstStyle/>
          <a:p>
            <a:pPr eaLnBrk="1" hangingPunct="1"/>
            <a:r>
              <a:rPr lang="en-GB" sz="2800" smtClean="0"/>
              <a:t>In 2D we have a planar surface translating with velocity </a:t>
            </a:r>
            <a:r>
              <a:rPr lang="en-GB" sz="2800" i="1" smtClean="0"/>
              <a:t>(v</a:t>
            </a:r>
            <a:r>
              <a:rPr lang="en-GB" sz="2800" i="1" baseline="-25000" smtClean="0"/>
              <a:t>x</a:t>
            </a:r>
            <a:r>
              <a:rPr lang="en-GB" sz="2800" i="1" smtClean="0"/>
              <a:t>,v</a:t>
            </a:r>
            <a:r>
              <a:rPr lang="en-GB" sz="2800" i="1" baseline="-25000" smtClean="0"/>
              <a:t>y</a:t>
            </a:r>
            <a:r>
              <a:rPr lang="en-GB" sz="2800" i="1" smtClean="0"/>
              <a:t>)</a:t>
            </a:r>
          </a:p>
        </p:txBody>
      </p:sp>
      <p:grpSp>
        <p:nvGrpSpPr>
          <p:cNvPr id="9225" name="Group 6"/>
          <p:cNvGrpSpPr>
            <a:grpSpLocks/>
          </p:cNvGrpSpPr>
          <p:nvPr/>
        </p:nvGrpSpPr>
        <p:grpSpPr bwMode="auto">
          <a:xfrm>
            <a:off x="2195513" y="3573463"/>
            <a:ext cx="4159250" cy="1881187"/>
            <a:chOff x="2745" y="2689"/>
            <a:chExt cx="6551" cy="2961"/>
          </a:xfrm>
        </p:grpSpPr>
        <p:sp>
          <p:nvSpPr>
            <p:cNvPr id="9234" name="Line 7"/>
            <p:cNvSpPr>
              <a:spLocks noChangeShapeType="1"/>
            </p:cNvSpPr>
            <p:nvPr/>
          </p:nvSpPr>
          <p:spPr bwMode="auto">
            <a:xfrm flipV="1">
              <a:off x="3082" y="3571"/>
              <a:ext cx="2476" cy="1126"/>
            </a:xfrm>
            <a:prstGeom prst="line">
              <a:avLst/>
            </a:prstGeom>
            <a:noFill/>
            <a:ln w="12700">
              <a:solidFill>
                <a:srgbClr val="000000"/>
              </a:solidFill>
              <a:round/>
              <a:headEnd type="none" w="sm" len="sm"/>
              <a:tailEnd type="none" w="sm" len="sm"/>
            </a:ln>
          </p:spPr>
          <p:txBody>
            <a:bodyPr/>
            <a:lstStyle/>
            <a:p>
              <a:endParaRPr lang="en-US"/>
            </a:p>
          </p:txBody>
        </p:sp>
        <p:sp>
          <p:nvSpPr>
            <p:cNvPr id="9235" name="Line 8"/>
            <p:cNvSpPr>
              <a:spLocks noChangeShapeType="1"/>
            </p:cNvSpPr>
            <p:nvPr/>
          </p:nvSpPr>
          <p:spPr bwMode="auto">
            <a:xfrm>
              <a:off x="5580" y="3571"/>
              <a:ext cx="211" cy="1666"/>
            </a:xfrm>
            <a:prstGeom prst="line">
              <a:avLst/>
            </a:prstGeom>
            <a:noFill/>
            <a:ln w="12700">
              <a:solidFill>
                <a:srgbClr val="000000"/>
              </a:solidFill>
              <a:round/>
              <a:headEnd type="none" w="sm" len="sm"/>
              <a:tailEnd type="none" w="sm" len="sm"/>
            </a:ln>
          </p:spPr>
          <p:txBody>
            <a:bodyPr/>
            <a:lstStyle/>
            <a:p>
              <a:endParaRPr lang="en-US"/>
            </a:p>
          </p:txBody>
        </p:sp>
        <p:sp>
          <p:nvSpPr>
            <p:cNvPr id="9236" name="Line 9"/>
            <p:cNvSpPr>
              <a:spLocks noChangeShapeType="1"/>
            </p:cNvSpPr>
            <p:nvPr/>
          </p:nvSpPr>
          <p:spPr bwMode="auto">
            <a:xfrm flipH="1">
              <a:off x="3382" y="5244"/>
              <a:ext cx="2401" cy="406"/>
            </a:xfrm>
            <a:prstGeom prst="line">
              <a:avLst/>
            </a:prstGeom>
            <a:noFill/>
            <a:ln w="12700">
              <a:solidFill>
                <a:srgbClr val="000000"/>
              </a:solidFill>
              <a:round/>
              <a:headEnd type="none" w="sm" len="sm"/>
              <a:tailEnd type="none" w="sm" len="sm"/>
            </a:ln>
          </p:spPr>
          <p:txBody>
            <a:bodyPr/>
            <a:lstStyle/>
            <a:p>
              <a:endParaRPr lang="en-US"/>
            </a:p>
          </p:txBody>
        </p:sp>
        <p:sp>
          <p:nvSpPr>
            <p:cNvPr id="9237" name="Line 10"/>
            <p:cNvSpPr>
              <a:spLocks noChangeShapeType="1"/>
            </p:cNvSpPr>
            <p:nvPr/>
          </p:nvSpPr>
          <p:spPr bwMode="auto">
            <a:xfrm>
              <a:off x="5025" y="4860"/>
              <a:ext cx="2476" cy="226"/>
            </a:xfrm>
            <a:prstGeom prst="line">
              <a:avLst/>
            </a:prstGeom>
            <a:noFill/>
            <a:ln w="9525">
              <a:solidFill>
                <a:srgbClr val="000000"/>
              </a:solidFill>
              <a:round/>
              <a:headEnd type="none" w="sm" len="sm"/>
              <a:tailEnd type="triangle" w="sm" len="sm"/>
            </a:ln>
          </p:spPr>
          <p:txBody>
            <a:bodyPr/>
            <a:lstStyle/>
            <a:p>
              <a:endParaRPr lang="en-US"/>
            </a:p>
          </p:txBody>
        </p:sp>
        <p:sp>
          <p:nvSpPr>
            <p:cNvPr id="9238" name="Rectangle 11"/>
            <p:cNvSpPr>
              <a:spLocks noChangeArrowheads="1"/>
            </p:cNvSpPr>
            <p:nvPr/>
          </p:nvSpPr>
          <p:spPr bwMode="auto">
            <a:xfrm>
              <a:off x="7609" y="4945"/>
              <a:ext cx="303" cy="303"/>
            </a:xfrm>
            <a:prstGeom prst="rect">
              <a:avLst/>
            </a:prstGeom>
            <a:noFill/>
            <a:ln w="9525">
              <a:noFill/>
              <a:miter lim="800000"/>
              <a:headEnd/>
              <a:tailEnd/>
            </a:ln>
          </p:spPr>
          <p:txBody>
            <a:bodyPr lIns="12700" tIns="12700" rIns="12700" bIns="12700"/>
            <a:lstStyle/>
            <a:p>
              <a:endParaRPr lang="en-US" sz="2400"/>
            </a:p>
          </p:txBody>
        </p:sp>
        <p:sp>
          <p:nvSpPr>
            <p:cNvPr id="9239" name="Line 12"/>
            <p:cNvSpPr>
              <a:spLocks noChangeShapeType="1"/>
            </p:cNvSpPr>
            <p:nvPr/>
          </p:nvSpPr>
          <p:spPr bwMode="auto">
            <a:xfrm flipV="1">
              <a:off x="4545" y="4171"/>
              <a:ext cx="3601" cy="541"/>
            </a:xfrm>
            <a:prstGeom prst="line">
              <a:avLst/>
            </a:prstGeom>
            <a:noFill/>
            <a:ln w="9525">
              <a:solidFill>
                <a:srgbClr val="000000"/>
              </a:solidFill>
              <a:round/>
              <a:headEnd type="none" w="sm" len="sm"/>
              <a:tailEnd type="triangle" w="sm" len="sm"/>
            </a:ln>
          </p:spPr>
          <p:txBody>
            <a:bodyPr/>
            <a:lstStyle/>
            <a:p>
              <a:endParaRPr lang="en-US"/>
            </a:p>
          </p:txBody>
        </p:sp>
        <p:sp>
          <p:nvSpPr>
            <p:cNvPr id="9240" name="Rectangle 13"/>
            <p:cNvSpPr>
              <a:spLocks noChangeArrowheads="1"/>
            </p:cNvSpPr>
            <p:nvPr/>
          </p:nvSpPr>
          <p:spPr bwMode="auto">
            <a:xfrm>
              <a:off x="7864" y="3538"/>
              <a:ext cx="1432" cy="460"/>
            </a:xfrm>
            <a:prstGeom prst="rect">
              <a:avLst/>
            </a:prstGeom>
            <a:noFill/>
            <a:ln w="9525">
              <a:noFill/>
              <a:miter lim="800000"/>
              <a:headEnd/>
              <a:tailEnd/>
            </a:ln>
          </p:spPr>
          <p:txBody>
            <a:bodyPr lIns="12700" tIns="12700" rIns="12700" bIns="12700"/>
            <a:lstStyle/>
            <a:p>
              <a:endParaRPr lang="en-US" sz="2400"/>
            </a:p>
          </p:txBody>
        </p:sp>
        <p:sp>
          <p:nvSpPr>
            <p:cNvPr id="9241" name="Line 14"/>
            <p:cNvSpPr>
              <a:spLocks noChangeShapeType="1"/>
            </p:cNvSpPr>
            <p:nvPr/>
          </p:nvSpPr>
          <p:spPr bwMode="auto">
            <a:xfrm>
              <a:off x="2745" y="3045"/>
              <a:ext cx="1" cy="916"/>
            </a:xfrm>
            <a:prstGeom prst="line">
              <a:avLst/>
            </a:prstGeom>
            <a:noFill/>
            <a:ln w="9525">
              <a:solidFill>
                <a:srgbClr val="000000"/>
              </a:solidFill>
              <a:round/>
              <a:headEnd type="triangle" w="sm" len="sm"/>
              <a:tailEnd type="none" w="sm" len="sm"/>
            </a:ln>
          </p:spPr>
          <p:txBody>
            <a:bodyPr/>
            <a:lstStyle/>
            <a:p>
              <a:endParaRPr lang="en-US"/>
            </a:p>
          </p:txBody>
        </p:sp>
        <p:sp>
          <p:nvSpPr>
            <p:cNvPr id="9242" name="Line 15"/>
            <p:cNvSpPr>
              <a:spLocks noChangeShapeType="1"/>
            </p:cNvSpPr>
            <p:nvPr/>
          </p:nvSpPr>
          <p:spPr bwMode="auto">
            <a:xfrm>
              <a:off x="2745" y="3961"/>
              <a:ext cx="931" cy="1"/>
            </a:xfrm>
            <a:prstGeom prst="line">
              <a:avLst/>
            </a:prstGeom>
            <a:noFill/>
            <a:ln w="9525">
              <a:solidFill>
                <a:srgbClr val="000000"/>
              </a:solidFill>
              <a:round/>
              <a:headEnd type="none" w="sm" len="sm"/>
              <a:tailEnd type="triangle" w="sm" len="sm"/>
            </a:ln>
          </p:spPr>
          <p:txBody>
            <a:bodyPr/>
            <a:lstStyle/>
            <a:p>
              <a:endParaRPr lang="en-US"/>
            </a:p>
          </p:txBody>
        </p:sp>
        <p:sp>
          <p:nvSpPr>
            <p:cNvPr id="9243" name="Rectangle 16"/>
            <p:cNvSpPr>
              <a:spLocks noChangeArrowheads="1"/>
            </p:cNvSpPr>
            <p:nvPr/>
          </p:nvSpPr>
          <p:spPr bwMode="auto">
            <a:xfrm>
              <a:off x="2764" y="2689"/>
              <a:ext cx="303" cy="381"/>
            </a:xfrm>
            <a:prstGeom prst="rect">
              <a:avLst/>
            </a:prstGeom>
            <a:noFill/>
            <a:ln w="9525">
              <a:noFill/>
              <a:miter lim="800000"/>
              <a:headEnd/>
              <a:tailEnd/>
            </a:ln>
          </p:spPr>
          <p:txBody>
            <a:bodyPr lIns="12700" tIns="12700" rIns="12700" bIns="12700"/>
            <a:lstStyle/>
            <a:p>
              <a:endParaRPr lang="en-US" sz="2400"/>
            </a:p>
          </p:txBody>
        </p:sp>
        <p:sp>
          <p:nvSpPr>
            <p:cNvPr id="9244" name="Rectangle 17"/>
            <p:cNvSpPr>
              <a:spLocks noChangeArrowheads="1"/>
            </p:cNvSpPr>
            <p:nvPr/>
          </p:nvSpPr>
          <p:spPr bwMode="auto">
            <a:xfrm>
              <a:off x="3634" y="3586"/>
              <a:ext cx="303" cy="303"/>
            </a:xfrm>
            <a:prstGeom prst="rect">
              <a:avLst/>
            </a:prstGeom>
            <a:noFill/>
            <a:ln w="9525">
              <a:noFill/>
              <a:miter lim="800000"/>
              <a:headEnd/>
              <a:tailEnd/>
            </a:ln>
          </p:spPr>
          <p:txBody>
            <a:bodyPr lIns="12700" tIns="12700" rIns="12700" bIns="12700"/>
            <a:lstStyle/>
            <a:p>
              <a:endParaRPr lang="en-US" sz="2400"/>
            </a:p>
          </p:txBody>
        </p:sp>
      </p:grpSp>
      <p:sp>
        <p:nvSpPr>
          <p:cNvPr id="9226" name="Rectangle 19"/>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8" name="Object 18"/>
          <p:cNvGraphicFramePr>
            <a:graphicFrameLocks noChangeAspect="1"/>
          </p:cNvGraphicFramePr>
          <p:nvPr/>
        </p:nvGraphicFramePr>
        <p:xfrm>
          <a:off x="5160963" y="3910013"/>
          <a:ext cx="1412875" cy="433387"/>
        </p:xfrm>
        <a:graphic>
          <a:graphicData uri="http://schemas.openxmlformats.org/presentationml/2006/ole">
            <p:oleObj spid="_x0000_s9218" name="Equation" r:id="rId4" imgW="660240" imgH="203040" progId="Equation.3">
              <p:embed/>
            </p:oleObj>
          </a:graphicData>
        </a:graphic>
      </p:graphicFrame>
      <p:sp>
        <p:nvSpPr>
          <p:cNvPr id="9227" name="Rectangle 21"/>
          <p:cNvSpPr>
            <a:spLocks noChangeArrowheads="1"/>
          </p:cNvSpPr>
          <p:nvPr/>
        </p:nvSpPr>
        <p:spPr bwMode="auto">
          <a:xfrm>
            <a:off x="0" y="3343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9" name="Object 20"/>
          <p:cNvGraphicFramePr>
            <a:graphicFrameLocks noChangeAspect="1"/>
          </p:cNvGraphicFramePr>
          <p:nvPr/>
        </p:nvGraphicFramePr>
        <p:xfrm>
          <a:off x="5292725" y="4826000"/>
          <a:ext cx="358775" cy="358775"/>
        </p:xfrm>
        <a:graphic>
          <a:graphicData uri="http://schemas.openxmlformats.org/presentationml/2006/ole">
            <p:oleObj spid="_x0000_s9219" name="Equation" r:id="rId5" imgW="126725" imgH="126725" progId="Equation.3">
              <p:embed/>
            </p:oleObj>
          </a:graphicData>
        </a:graphic>
      </p:graphicFrame>
      <p:sp>
        <p:nvSpPr>
          <p:cNvPr id="9228" name="Rectangle 23"/>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22"/>
          <p:cNvGraphicFramePr>
            <a:graphicFrameLocks noChangeAspect="1"/>
          </p:cNvGraphicFramePr>
          <p:nvPr/>
        </p:nvGraphicFramePr>
        <p:xfrm>
          <a:off x="1908175" y="3429000"/>
          <a:ext cx="284163" cy="363538"/>
        </p:xfrm>
        <a:graphic>
          <a:graphicData uri="http://schemas.openxmlformats.org/presentationml/2006/ole">
            <p:oleObj spid="_x0000_s9220" name="Equation" r:id="rId6" imgW="126780" imgH="164814" progId="Equation.3">
              <p:embed/>
            </p:oleObj>
          </a:graphicData>
        </a:graphic>
      </p:graphicFrame>
      <p:sp>
        <p:nvSpPr>
          <p:cNvPr id="9229" name="Rectangle 25"/>
          <p:cNvSpPr>
            <a:spLocks noChangeArrowheads="1"/>
          </p:cNvSpPr>
          <p:nvPr/>
        </p:nvSpPr>
        <p:spPr bwMode="auto">
          <a:xfrm>
            <a:off x="0" y="3343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1" name="Object 24"/>
          <p:cNvGraphicFramePr>
            <a:graphicFrameLocks noChangeAspect="1"/>
          </p:cNvGraphicFramePr>
          <p:nvPr/>
        </p:nvGraphicFramePr>
        <p:xfrm>
          <a:off x="2771775" y="4149725"/>
          <a:ext cx="288925" cy="288925"/>
        </p:xfrm>
        <a:graphic>
          <a:graphicData uri="http://schemas.openxmlformats.org/presentationml/2006/ole">
            <p:oleObj spid="_x0000_s9221" name="Equation" r:id="rId7" imgW="126725" imgH="126725" progId="Equation.3">
              <p:embed/>
            </p:oleObj>
          </a:graphicData>
        </a:graphic>
      </p:graphicFrame>
      <p:sp>
        <p:nvSpPr>
          <p:cNvPr id="9230" name="Text Box 26"/>
          <p:cNvSpPr txBox="1">
            <a:spLocks noChangeArrowheads="1"/>
          </p:cNvSpPr>
          <p:nvPr/>
        </p:nvSpPr>
        <p:spPr bwMode="auto">
          <a:xfrm>
            <a:off x="3635375" y="5876925"/>
            <a:ext cx="4968875" cy="457200"/>
          </a:xfrm>
          <a:prstGeom prst="rect">
            <a:avLst/>
          </a:prstGeom>
          <a:noFill/>
          <a:ln w="9525">
            <a:noFill/>
            <a:miter lim="800000"/>
            <a:headEnd/>
            <a:tailEnd/>
          </a:ln>
        </p:spPr>
        <p:txBody>
          <a:bodyPr>
            <a:spAutoFit/>
          </a:bodyPr>
          <a:lstStyle/>
          <a:p>
            <a:pPr>
              <a:spcBef>
                <a:spcPct val="50000"/>
              </a:spcBef>
            </a:pPr>
            <a:endParaRPr lang="en-US" sz="2400"/>
          </a:p>
        </p:txBody>
      </p:sp>
      <p:sp>
        <p:nvSpPr>
          <p:cNvPr id="923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32" name="Text Box 29"/>
          <p:cNvSpPr txBox="1">
            <a:spLocks noChangeArrowheads="1"/>
          </p:cNvSpPr>
          <p:nvPr/>
        </p:nvSpPr>
        <p:spPr bwMode="auto">
          <a:xfrm>
            <a:off x="4643438" y="5876925"/>
            <a:ext cx="4176712" cy="457200"/>
          </a:xfrm>
          <a:prstGeom prst="rect">
            <a:avLst/>
          </a:prstGeom>
          <a:noFill/>
          <a:ln w="9525">
            <a:noFill/>
            <a:miter lim="800000"/>
            <a:headEnd/>
            <a:tailEnd/>
          </a:ln>
        </p:spPr>
        <p:txBody>
          <a:bodyPr>
            <a:spAutoFit/>
          </a:bodyPr>
          <a:lstStyle/>
          <a:p>
            <a:pPr>
              <a:spcBef>
                <a:spcPct val="50000"/>
              </a:spcBef>
            </a:pPr>
            <a:r>
              <a:rPr lang="en-GB" sz="2400"/>
              <a:t>Greylevel gradient vector</a:t>
            </a:r>
          </a:p>
        </p:txBody>
      </p:sp>
      <p:sp>
        <p:nvSpPr>
          <p:cNvPr id="9233" name="Rectangle 34"/>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2" name="Object 33"/>
          <p:cNvGraphicFramePr>
            <a:graphicFrameLocks noChangeAspect="1"/>
          </p:cNvGraphicFramePr>
          <p:nvPr/>
        </p:nvGraphicFramePr>
        <p:xfrm>
          <a:off x="0" y="5661025"/>
          <a:ext cx="4519613" cy="906463"/>
        </p:xfrm>
        <a:graphic>
          <a:graphicData uri="http://schemas.openxmlformats.org/presentationml/2006/ole">
            <p:oleObj spid="_x0000_s9222" name="Equation" r:id="rId8" imgW="2234880" imgH="45720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GB" smtClean="0"/>
              <a:t>Computing optical flow</a:t>
            </a:r>
          </a:p>
        </p:txBody>
      </p:sp>
      <p:sp>
        <p:nvSpPr>
          <p:cNvPr id="10245" name="Rectangle 3"/>
          <p:cNvSpPr>
            <a:spLocks noGrp="1" noChangeArrowheads="1"/>
          </p:cNvSpPr>
          <p:nvPr>
            <p:ph type="body" sz="half" idx="1"/>
          </p:nvPr>
        </p:nvSpPr>
        <p:spPr>
          <a:xfrm>
            <a:off x="1182688" y="2017713"/>
            <a:ext cx="7205662" cy="4114800"/>
          </a:xfrm>
        </p:spPr>
        <p:txBody>
          <a:bodyPr/>
          <a:lstStyle/>
          <a:p>
            <a:pPr eaLnBrk="1" hangingPunct="1"/>
            <a:r>
              <a:rPr lang="en-GB" sz="2800" smtClean="0"/>
              <a:t>In 2D, the greylevel conservation equation becomes :</a:t>
            </a:r>
          </a:p>
          <a:p>
            <a:pPr eaLnBrk="1" hangingPunct="1"/>
            <a:endParaRPr lang="en-GB" sz="2800" smtClean="0"/>
          </a:p>
          <a:p>
            <a:pPr eaLnBrk="1" hangingPunct="1"/>
            <a:endParaRPr lang="en-GB" sz="2800" smtClean="0"/>
          </a:p>
          <a:p>
            <a:pPr eaLnBrk="1" hangingPunct="1"/>
            <a:endParaRPr lang="en-GB" sz="2800" smtClean="0"/>
          </a:p>
          <a:p>
            <a:pPr eaLnBrk="1" hangingPunct="1"/>
            <a:r>
              <a:rPr lang="en-GB" sz="2800" smtClean="0"/>
              <a:t>Or in vector notation</a:t>
            </a:r>
          </a:p>
        </p:txBody>
      </p:sp>
      <p:graphicFrame>
        <p:nvGraphicFramePr>
          <p:cNvPr id="10242" name="Object 4"/>
          <p:cNvGraphicFramePr>
            <a:graphicFrameLocks noChangeAspect="1"/>
          </p:cNvGraphicFramePr>
          <p:nvPr>
            <p:ph sz="half" idx="2"/>
          </p:nvPr>
        </p:nvGraphicFramePr>
        <p:xfrm>
          <a:off x="1979613" y="3284538"/>
          <a:ext cx="5327650" cy="841375"/>
        </p:xfrm>
        <a:graphic>
          <a:graphicData uri="http://schemas.openxmlformats.org/presentationml/2006/ole">
            <p:oleObj spid="_x0000_s10242" name="Equation" r:id="rId4" imgW="2654280" imgH="419040" progId="Equation.3">
              <p:embed/>
            </p:oleObj>
          </a:graphicData>
        </a:graphic>
      </p:graphicFrame>
      <p:sp>
        <p:nvSpPr>
          <p:cNvPr id="10246" name="Rectangle 7"/>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3" name="Object 6"/>
          <p:cNvGraphicFramePr>
            <a:graphicFrameLocks noChangeAspect="1"/>
          </p:cNvGraphicFramePr>
          <p:nvPr/>
        </p:nvGraphicFramePr>
        <p:xfrm>
          <a:off x="2851150" y="5084763"/>
          <a:ext cx="3441700" cy="815975"/>
        </p:xfrm>
        <a:graphic>
          <a:graphicData uri="http://schemas.openxmlformats.org/presentationml/2006/ole">
            <p:oleObj spid="_x0000_s10243" name="Equation" r:id="rId5" imgW="1650960" imgH="39348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1034" name="Line 4"/>
          <p:cNvSpPr>
            <a:spLocks noChangeShapeType="1"/>
          </p:cNvSpPr>
          <p:nvPr/>
        </p:nvSpPr>
        <p:spPr bwMode="auto">
          <a:xfrm flipV="1">
            <a:off x="3200400" y="2286000"/>
            <a:ext cx="0" cy="1905000"/>
          </a:xfrm>
          <a:prstGeom prst="line">
            <a:avLst/>
          </a:prstGeom>
          <a:noFill/>
          <a:ln w="9525">
            <a:solidFill>
              <a:schemeClr val="tx1"/>
            </a:solidFill>
            <a:miter lim="800000"/>
            <a:headEnd/>
            <a:tailEnd type="triangle" w="med" len="med"/>
          </a:ln>
        </p:spPr>
        <p:txBody>
          <a:bodyPr wrap="none"/>
          <a:lstStyle/>
          <a:p>
            <a:endParaRPr lang="en-US"/>
          </a:p>
        </p:txBody>
      </p:sp>
      <p:sp>
        <p:nvSpPr>
          <p:cNvPr id="1035" name="Line 5"/>
          <p:cNvSpPr>
            <a:spLocks noChangeShapeType="1"/>
          </p:cNvSpPr>
          <p:nvPr/>
        </p:nvSpPr>
        <p:spPr bwMode="auto">
          <a:xfrm>
            <a:off x="3200400" y="4191000"/>
            <a:ext cx="2667000" cy="0"/>
          </a:xfrm>
          <a:prstGeom prst="line">
            <a:avLst/>
          </a:prstGeom>
          <a:noFill/>
          <a:ln w="9525">
            <a:solidFill>
              <a:schemeClr val="tx1"/>
            </a:solidFill>
            <a:miter lim="800000"/>
            <a:headEnd/>
            <a:tailEnd type="triangle" w="med" len="med"/>
          </a:ln>
        </p:spPr>
        <p:txBody>
          <a:bodyPr wrap="none"/>
          <a:lstStyle/>
          <a:p>
            <a:endParaRPr lang="en-US"/>
          </a:p>
        </p:txBody>
      </p:sp>
      <p:sp>
        <p:nvSpPr>
          <p:cNvPr id="1036" name="Line 6"/>
          <p:cNvSpPr>
            <a:spLocks noChangeShapeType="1"/>
          </p:cNvSpPr>
          <p:nvPr/>
        </p:nvSpPr>
        <p:spPr bwMode="auto">
          <a:xfrm flipH="1">
            <a:off x="1828800" y="4191000"/>
            <a:ext cx="1371600" cy="1371600"/>
          </a:xfrm>
          <a:prstGeom prst="line">
            <a:avLst/>
          </a:prstGeom>
          <a:noFill/>
          <a:ln w="9525">
            <a:solidFill>
              <a:schemeClr val="tx1"/>
            </a:solidFill>
            <a:miter lim="800000"/>
            <a:headEnd/>
            <a:tailEnd type="triangle" w="med" len="med"/>
          </a:ln>
        </p:spPr>
        <p:txBody>
          <a:bodyPr wrap="none"/>
          <a:lstStyle/>
          <a:p>
            <a:endParaRPr lang="en-US"/>
          </a:p>
        </p:txBody>
      </p:sp>
      <p:grpSp>
        <p:nvGrpSpPr>
          <p:cNvPr id="1037" name="Group 7"/>
          <p:cNvGrpSpPr>
            <a:grpSpLocks/>
          </p:cNvGrpSpPr>
          <p:nvPr/>
        </p:nvGrpSpPr>
        <p:grpSpPr bwMode="auto">
          <a:xfrm>
            <a:off x="2057400" y="2895600"/>
            <a:ext cx="2706688" cy="901700"/>
            <a:chOff x="1" y="0"/>
            <a:chExt cx="19999" cy="20011"/>
          </a:xfrm>
        </p:grpSpPr>
        <p:sp>
          <p:nvSpPr>
            <p:cNvPr id="1050" name="Line 8"/>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1051" name="Line 9"/>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1052" name="Line 10"/>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1053" name="Line 11"/>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1038" name="Line 12"/>
          <p:cNvSpPr>
            <a:spLocks noChangeShapeType="1"/>
          </p:cNvSpPr>
          <p:nvPr/>
        </p:nvSpPr>
        <p:spPr bwMode="auto">
          <a:xfrm flipV="1">
            <a:off x="3200400" y="3810000"/>
            <a:ext cx="381000" cy="381000"/>
          </a:xfrm>
          <a:prstGeom prst="line">
            <a:avLst/>
          </a:prstGeom>
          <a:noFill/>
          <a:ln w="9525">
            <a:solidFill>
              <a:schemeClr val="tx1"/>
            </a:solidFill>
            <a:prstDash val="sysDot"/>
            <a:miter lim="800000"/>
            <a:headEnd/>
            <a:tailEnd/>
          </a:ln>
        </p:spPr>
        <p:txBody>
          <a:bodyPr wrap="none"/>
          <a:lstStyle/>
          <a:p>
            <a:endParaRPr lang="en-US"/>
          </a:p>
        </p:txBody>
      </p:sp>
      <p:sp>
        <p:nvSpPr>
          <p:cNvPr id="1039" name="Line 13"/>
          <p:cNvSpPr>
            <a:spLocks noChangeShapeType="1"/>
          </p:cNvSpPr>
          <p:nvPr/>
        </p:nvSpPr>
        <p:spPr bwMode="auto">
          <a:xfrm flipV="1">
            <a:off x="3962400" y="2133600"/>
            <a:ext cx="1219200" cy="1219200"/>
          </a:xfrm>
          <a:prstGeom prst="line">
            <a:avLst/>
          </a:prstGeom>
          <a:noFill/>
          <a:ln w="9525">
            <a:solidFill>
              <a:schemeClr val="tx1"/>
            </a:solidFill>
            <a:prstDash val="sysDot"/>
            <a:miter lim="800000"/>
            <a:headEnd/>
            <a:tailEnd/>
          </a:ln>
        </p:spPr>
        <p:txBody>
          <a:bodyPr wrap="none"/>
          <a:lstStyle/>
          <a:p>
            <a:endParaRPr lang="en-US"/>
          </a:p>
        </p:txBody>
      </p:sp>
      <p:sp>
        <p:nvSpPr>
          <p:cNvPr id="1040" name="Rectangle 15"/>
          <p:cNvSpPr>
            <a:spLocks noChangeArrowheads="1"/>
          </p:cNvSpPr>
          <p:nvPr/>
        </p:nvSpPr>
        <p:spPr bwMode="auto">
          <a:xfrm>
            <a:off x="4114800" y="3314700"/>
            <a:ext cx="9144000" cy="0"/>
          </a:xfrm>
          <a:prstGeom prst="rect">
            <a:avLst/>
          </a:prstGeom>
          <a:noFill/>
          <a:ln w="9525">
            <a:noFill/>
            <a:miter lim="800000"/>
            <a:headEnd/>
            <a:tailEnd/>
          </a:ln>
        </p:spPr>
        <p:txBody>
          <a:bodyPr>
            <a:spAutoFit/>
          </a:bodyPr>
          <a:lstStyle/>
          <a:p>
            <a:endParaRPr lang="en-US"/>
          </a:p>
        </p:txBody>
      </p:sp>
      <p:graphicFrame>
        <p:nvGraphicFramePr>
          <p:cNvPr id="1026" name="Object 2"/>
          <p:cNvGraphicFramePr>
            <a:graphicFrameLocks noChangeAspect="1"/>
          </p:cNvGraphicFramePr>
          <p:nvPr/>
        </p:nvGraphicFramePr>
        <p:xfrm>
          <a:off x="5257800" y="1905000"/>
          <a:ext cx="1295400" cy="323850"/>
        </p:xfrm>
        <a:graphic>
          <a:graphicData uri="http://schemas.openxmlformats.org/presentationml/2006/ole">
            <p:oleObj spid="_x0000_s1026" r:id="rId4" imgW="698197" imgH="177723" progId="Equation.3">
              <p:embed/>
            </p:oleObj>
          </a:graphicData>
        </a:graphic>
      </p:graphicFrame>
      <p:sp>
        <p:nvSpPr>
          <p:cNvPr id="1041" name="Rectangle 17"/>
          <p:cNvSpPr>
            <a:spLocks noChangeArrowheads="1"/>
          </p:cNvSpPr>
          <p:nvPr/>
        </p:nvSpPr>
        <p:spPr bwMode="auto">
          <a:xfrm>
            <a:off x="4481513" y="3328988"/>
            <a:ext cx="9144000" cy="0"/>
          </a:xfrm>
          <a:prstGeom prst="rect">
            <a:avLst/>
          </a:prstGeom>
          <a:noFill/>
          <a:ln w="9525">
            <a:noFill/>
            <a:miter lim="800000"/>
            <a:headEnd/>
            <a:tailEnd/>
          </a:ln>
        </p:spPr>
        <p:txBody>
          <a:bodyPr>
            <a:spAutoFit/>
          </a:bodyPr>
          <a:lstStyle/>
          <a:p>
            <a:endParaRPr lang="en-US"/>
          </a:p>
        </p:txBody>
      </p:sp>
      <p:graphicFrame>
        <p:nvGraphicFramePr>
          <p:cNvPr id="1027" name="Object 3"/>
          <p:cNvGraphicFramePr>
            <a:graphicFrameLocks noChangeAspect="1"/>
          </p:cNvGraphicFramePr>
          <p:nvPr/>
        </p:nvGraphicFramePr>
        <p:xfrm>
          <a:off x="3208338" y="2057400"/>
          <a:ext cx="249237" cy="276225"/>
        </p:xfrm>
        <a:graphic>
          <a:graphicData uri="http://schemas.openxmlformats.org/presentationml/2006/ole">
            <p:oleObj spid="_x0000_s1027" r:id="rId5" imgW="139639" imgH="152334" progId="Equation.3">
              <p:embed/>
            </p:oleObj>
          </a:graphicData>
        </a:graphic>
      </p:graphicFrame>
      <p:sp>
        <p:nvSpPr>
          <p:cNvPr id="1042" name="Rectangle 19"/>
          <p:cNvSpPr>
            <a:spLocks noChangeArrowheads="1"/>
          </p:cNvSpPr>
          <p:nvPr/>
        </p:nvSpPr>
        <p:spPr bwMode="auto">
          <a:xfrm>
            <a:off x="4262438" y="3305175"/>
            <a:ext cx="9144000" cy="0"/>
          </a:xfrm>
          <a:prstGeom prst="rect">
            <a:avLst/>
          </a:prstGeom>
          <a:noFill/>
          <a:ln w="9525">
            <a:noFill/>
            <a:miter lim="800000"/>
            <a:headEnd/>
            <a:tailEnd/>
          </a:ln>
        </p:spPr>
        <p:txBody>
          <a:bodyPr>
            <a:spAutoFit/>
          </a:bodyPr>
          <a:lstStyle/>
          <a:p>
            <a:endParaRPr lang="en-US"/>
          </a:p>
        </p:txBody>
      </p:sp>
      <p:graphicFrame>
        <p:nvGraphicFramePr>
          <p:cNvPr id="1028" name="Object 4"/>
          <p:cNvGraphicFramePr>
            <a:graphicFrameLocks noChangeAspect="1"/>
          </p:cNvGraphicFramePr>
          <p:nvPr/>
        </p:nvGraphicFramePr>
        <p:xfrm>
          <a:off x="3352800" y="3124200"/>
          <a:ext cx="619125" cy="247650"/>
        </p:xfrm>
        <a:graphic>
          <a:graphicData uri="http://schemas.openxmlformats.org/presentationml/2006/ole">
            <p:oleObj spid="_x0000_s1028" r:id="rId6" imgW="469696" imgH="190417" progId="Equation.3">
              <p:embed/>
            </p:oleObj>
          </a:graphicData>
        </a:graphic>
      </p:graphicFrame>
      <p:sp>
        <p:nvSpPr>
          <p:cNvPr id="1043" name="Rectangle 21"/>
          <p:cNvSpPr>
            <a:spLocks noChangeArrowheads="1"/>
          </p:cNvSpPr>
          <p:nvPr/>
        </p:nvSpPr>
        <p:spPr bwMode="auto">
          <a:xfrm>
            <a:off x="4457700" y="3328988"/>
            <a:ext cx="9144000" cy="0"/>
          </a:xfrm>
          <a:prstGeom prst="rect">
            <a:avLst/>
          </a:prstGeom>
          <a:noFill/>
          <a:ln w="9525">
            <a:noFill/>
            <a:miter lim="800000"/>
            <a:headEnd/>
            <a:tailEnd/>
          </a:ln>
        </p:spPr>
        <p:txBody>
          <a:bodyPr>
            <a:spAutoFit/>
          </a:bodyPr>
          <a:lstStyle/>
          <a:p>
            <a:endParaRPr lang="en-US"/>
          </a:p>
        </p:txBody>
      </p:sp>
      <p:graphicFrame>
        <p:nvGraphicFramePr>
          <p:cNvPr id="1029" name="Object 5"/>
          <p:cNvGraphicFramePr>
            <a:graphicFrameLocks noChangeAspect="1"/>
          </p:cNvGraphicFramePr>
          <p:nvPr/>
        </p:nvGraphicFramePr>
        <p:xfrm>
          <a:off x="5943600" y="4048125"/>
          <a:ext cx="304800" cy="266700"/>
        </p:xfrm>
        <a:graphic>
          <a:graphicData uri="http://schemas.openxmlformats.org/presentationml/2006/ole">
            <p:oleObj spid="_x0000_s1029" r:id="rId7" imgW="177569" imgH="152202" progId="Equation.3">
              <p:embed/>
            </p:oleObj>
          </a:graphicData>
        </a:graphic>
      </p:graphicFrame>
      <p:sp>
        <p:nvSpPr>
          <p:cNvPr id="1044" name="Rectangle 23"/>
          <p:cNvSpPr>
            <a:spLocks noChangeArrowheads="1"/>
          </p:cNvSpPr>
          <p:nvPr/>
        </p:nvSpPr>
        <p:spPr bwMode="auto">
          <a:xfrm>
            <a:off x="4481513" y="3328988"/>
            <a:ext cx="9144000" cy="0"/>
          </a:xfrm>
          <a:prstGeom prst="rect">
            <a:avLst/>
          </a:prstGeom>
          <a:noFill/>
          <a:ln w="9525">
            <a:noFill/>
            <a:miter lim="800000"/>
            <a:headEnd/>
            <a:tailEnd/>
          </a:ln>
        </p:spPr>
        <p:txBody>
          <a:bodyPr>
            <a:spAutoFit/>
          </a:bodyPr>
          <a:lstStyle/>
          <a:p>
            <a:endParaRPr lang="en-US"/>
          </a:p>
        </p:txBody>
      </p:sp>
      <p:graphicFrame>
        <p:nvGraphicFramePr>
          <p:cNvPr id="1030" name="Object 6"/>
          <p:cNvGraphicFramePr>
            <a:graphicFrameLocks noChangeAspect="1"/>
          </p:cNvGraphicFramePr>
          <p:nvPr/>
        </p:nvGraphicFramePr>
        <p:xfrm>
          <a:off x="1981200" y="5562600"/>
          <a:ext cx="276225" cy="304800"/>
        </p:xfrm>
        <a:graphic>
          <a:graphicData uri="http://schemas.openxmlformats.org/presentationml/2006/ole">
            <p:oleObj spid="_x0000_s1030" r:id="rId8" imgW="139639" imgH="152334" progId="Equation.3">
              <p:embed/>
            </p:oleObj>
          </a:graphicData>
        </a:graphic>
      </p:graphicFrame>
      <p:sp>
        <p:nvSpPr>
          <p:cNvPr id="1045" name="Line 24"/>
          <p:cNvSpPr>
            <a:spLocks noChangeShapeType="1"/>
          </p:cNvSpPr>
          <p:nvPr/>
        </p:nvSpPr>
        <p:spPr bwMode="auto">
          <a:xfrm>
            <a:off x="3048000" y="3810000"/>
            <a:ext cx="0" cy="341313"/>
          </a:xfrm>
          <a:prstGeom prst="line">
            <a:avLst/>
          </a:prstGeom>
          <a:noFill/>
          <a:ln w="9525">
            <a:solidFill>
              <a:srgbClr val="000000"/>
            </a:solidFill>
            <a:round/>
            <a:headEnd type="triangle" w="sm" len="sm"/>
            <a:tailEnd type="triangle" w="sm" len="sm"/>
          </a:ln>
        </p:spPr>
        <p:txBody>
          <a:bodyPr/>
          <a:lstStyle/>
          <a:p>
            <a:endParaRPr lang="en-US"/>
          </a:p>
        </p:txBody>
      </p:sp>
      <p:sp>
        <p:nvSpPr>
          <p:cNvPr id="1046" name="Rectangle 26"/>
          <p:cNvSpPr>
            <a:spLocks noChangeArrowheads="1"/>
          </p:cNvSpPr>
          <p:nvPr/>
        </p:nvSpPr>
        <p:spPr bwMode="auto">
          <a:xfrm>
            <a:off x="4471988" y="3295650"/>
            <a:ext cx="9144000" cy="0"/>
          </a:xfrm>
          <a:prstGeom prst="rect">
            <a:avLst/>
          </a:prstGeom>
          <a:noFill/>
          <a:ln w="9525">
            <a:noFill/>
            <a:miter lim="800000"/>
            <a:headEnd/>
            <a:tailEnd/>
          </a:ln>
        </p:spPr>
        <p:txBody>
          <a:bodyPr>
            <a:spAutoFit/>
          </a:bodyPr>
          <a:lstStyle/>
          <a:p>
            <a:endParaRPr lang="en-US"/>
          </a:p>
        </p:txBody>
      </p:sp>
      <p:graphicFrame>
        <p:nvGraphicFramePr>
          <p:cNvPr id="1031" name="Object 7"/>
          <p:cNvGraphicFramePr>
            <a:graphicFrameLocks noChangeAspect="1"/>
          </p:cNvGraphicFramePr>
          <p:nvPr/>
        </p:nvGraphicFramePr>
        <p:xfrm>
          <a:off x="2819400" y="3886200"/>
          <a:ext cx="200025" cy="266700"/>
        </p:xfrm>
        <a:graphic>
          <a:graphicData uri="http://schemas.openxmlformats.org/presentationml/2006/ole">
            <p:oleObj spid="_x0000_s1031" r:id="rId9" imgW="152268" imgH="203024" progId="Equation.3">
              <p:embed/>
            </p:oleObj>
          </a:graphicData>
        </a:graphic>
      </p:graphicFrame>
      <p:sp>
        <p:nvSpPr>
          <p:cNvPr id="1047" name="Rectangle 28"/>
          <p:cNvSpPr>
            <a:spLocks noChangeArrowheads="1"/>
          </p:cNvSpPr>
          <p:nvPr/>
        </p:nvSpPr>
        <p:spPr bwMode="auto">
          <a:xfrm>
            <a:off x="4471988" y="3328988"/>
            <a:ext cx="9144000" cy="0"/>
          </a:xfrm>
          <a:prstGeom prst="rect">
            <a:avLst/>
          </a:prstGeom>
          <a:noFill/>
          <a:ln w="9525">
            <a:noFill/>
            <a:miter lim="800000"/>
            <a:headEnd/>
            <a:tailEnd/>
          </a:ln>
        </p:spPr>
        <p:txBody>
          <a:bodyPr>
            <a:spAutoFit/>
          </a:bodyPr>
          <a:lstStyle/>
          <a:p>
            <a:endParaRPr lang="en-US"/>
          </a:p>
        </p:txBody>
      </p:sp>
      <p:graphicFrame>
        <p:nvGraphicFramePr>
          <p:cNvPr id="1032" name="Object 8"/>
          <p:cNvGraphicFramePr>
            <a:graphicFrameLocks noChangeAspect="1"/>
          </p:cNvGraphicFramePr>
          <p:nvPr/>
        </p:nvGraphicFramePr>
        <p:xfrm>
          <a:off x="3200400" y="4267200"/>
          <a:ext cx="228600" cy="228600"/>
        </p:xfrm>
        <a:graphic>
          <a:graphicData uri="http://schemas.openxmlformats.org/presentationml/2006/ole">
            <p:oleObj spid="_x0000_s1032" r:id="rId10" imgW="152268" imgH="152268" progId="Equation.3">
              <p:embed/>
            </p:oleObj>
          </a:graphicData>
        </a:graphic>
      </p:graphicFrame>
      <p:sp>
        <p:nvSpPr>
          <p:cNvPr id="1048" name="Oval 29"/>
          <p:cNvSpPr>
            <a:spLocks noChangeArrowheads="1"/>
          </p:cNvSpPr>
          <p:nvPr/>
        </p:nvSpPr>
        <p:spPr bwMode="auto">
          <a:xfrm>
            <a:off x="5181600" y="20574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049" name="Oval 30"/>
          <p:cNvSpPr>
            <a:spLocks noChangeArrowheads="1"/>
          </p:cNvSpPr>
          <p:nvPr/>
        </p:nvSpPr>
        <p:spPr bwMode="auto">
          <a:xfrm>
            <a:off x="3886200" y="33528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mtClean="0"/>
              <a:t>Computing optical flow</a:t>
            </a:r>
          </a:p>
        </p:txBody>
      </p:sp>
      <p:sp>
        <p:nvSpPr>
          <p:cNvPr id="69635" name="Rectangle 3"/>
          <p:cNvSpPr>
            <a:spLocks noGrp="1" noChangeArrowheads="1"/>
          </p:cNvSpPr>
          <p:nvPr>
            <p:ph idx="1"/>
          </p:nvPr>
        </p:nvSpPr>
        <p:spPr/>
        <p:txBody>
          <a:bodyPr/>
          <a:lstStyle/>
          <a:p>
            <a:pPr eaLnBrk="1" hangingPunct="1"/>
            <a:r>
              <a:rPr lang="en-GB" smtClean="0"/>
              <a:t>We can explicitly derive the 2D conservation equation by considering a 2D greylevel patch moving with velocity </a:t>
            </a:r>
            <a:r>
              <a:rPr lang="en-GB" b="1" smtClean="0"/>
              <a:t>v</a:t>
            </a:r>
            <a:r>
              <a:rPr lang="en-GB" b="1" i="1" smtClean="0"/>
              <a:t> </a:t>
            </a:r>
            <a:r>
              <a:rPr lang="en-GB" smtClean="0"/>
              <a:t>= (</a:t>
            </a:r>
            <a:r>
              <a:rPr lang="en-GB" i="1" smtClean="0"/>
              <a:t>v</a:t>
            </a:r>
            <a:r>
              <a:rPr lang="en-GB" sz="2800" i="1" baseline="-18000" smtClean="0"/>
              <a:t>x</a:t>
            </a:r>
            <a:r>
              <a:rPr lang="en-GB" i="1" baseline="-25000" smtClean="0"/>
              <a:t> </a:t>
            </a:r>
            <a:r>
              <a:rPr lang="en-GB" i="1" smtClean="0"/>
              <a:t>,v</a:t>
            </a:r>
            <a:r>
              <a:rPr lang="en-GB" sz="2800" i="1" baseline="-18000" smtClean="0"/>
              <a:t>y</a:t>
            </a:r>
            <a:r>
              <a:rPr lang="en-GB" smtClean="0"/>
              <a:t>)</a:t>
            </a:r>
          </a:p>
        </p:txBody>
      </p:sp>
      <p:pic>
        <p:nvPicPr>
          <p:cNvPr id="69636" name="Picture 4" descr="conservation"/>
          <p:cNvPicPr>
            <a:picLocks noChangeAspect="1" noChangeArrowheads="1"/>
          </p:cNvPicPr>
          <p:nvPr/>
        </p:nvPicPr>
        <p:blipFill>
          <a:blip r:embed="rId3" cstate="print"/>
          <a:srcRect/>
          <a:stretch>
            <a:fillRect/>
          </a:stretch>
        </p:blipFill>
        <p:spPr bwMode="auto">
          <a:xfrm>
            <a:off x="2268538" y="4365625"/>
            <a:ext cx="4560887"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Grp="1" noChangeArrowheads="1"/>
          </p:cNvSpPr>
          <p:nvPr>
            <p:ph type="title"/>
          </p:nvPr>
        </p:nvSpPr>
        <p:spPr/>
        <p:txBody>
          <a:bodyPr/>
          <a:lstStyle/>
          <a:p>
            <a:pPr eaLnBrk="1" hangingPunct="1"/>
            <a:r>
              <a:rPr lang="en-GB" smtClean="0"/>
              <a:t>Computing optical flow</a:t>
            </a:r>
          </a:p>
        </p:txBody>
      </p:sp>
      <p:sp>
        <p:nvSpPr>
          <p:cNvPr id="11270" name="Rectangle 8"/>
          <p:cNvSpPr>
            <a:spLocks noGrp="1" noChangeArrowheads="1"/>
          </p:cNvSpPr>
          <p:nvPr>
            <p:ph idx="1"/>
          </p:nvPr>
        </p:nvSpPr>
        <p:spPr/>
        <p:txBody>
          <a:bodyPr/>
          <a:lstStyle/>
          <a:p>
            <a:pPr eaLnBrk="1" hangingPunct="1"/>
            <a:r>
              <a:rPr lang="en-GB" smtClean="0"/>
              <a:t>Greylevel conservation</a:t>
            </a:r>
          </a:p>
          <a:p>
            <a:pPr eaLnBrk="1" hangingPunct="1"/>
            <a:endParaRPr lang="en-GB" smtClean="0"/>
          </a:p>
          <a:p>
            <a:pPr eaLnBrk="1" hangingPunct="1"/>
            <a:endParaRPr lang="en-GB" smtClean="0"/>
          </a:p>
          <a:p>
            <a:pPr eaLnBrk="1" hangingPunct="1"/>
            <a:r>
              <a:rPr lang="en-GB" smtClean="0"/>
              <a:t>But</a:t>
            </a:r>
          </a:p>
          <a:p>
            <a:pPr eaLnBrk="1" hangingPunct="1"/>
            <a:endParaRPr lang="en-GB" smtClean="0"/>
          </a:p>
          <a:p>
            <a:pPr eaLnBrk="1" hangingPunct="1"/>
            <a:r>
              <a:rPr lang="en-GB" smtClean="0"/>
              <a:t>Hence</a:t>
            </a:r>
          </a:p>
        </p:txBody>
      </p:sp>
      <p:sp>
        <p:nvSpPr>
          <p:cNvPr id="11271" name="Rectangle 7"/>
          <p:cNvSpPr>
            <a:spLocks noChangeArrowheads="1"/>
          </p:cNvSpPr>
          <p:nvPr/>
        </p:nvSpPr>
        <p:spPr bwMode="auto">
          <a:xfrm>
            <a:off x="0" y="3248025"/>
            <a:ext cx="9144000" cy="0"/>
          </a:xfrm>
          <a:prstGeom prst="rect">
            <a:avLst/>
          </a:prstGeom>
          <a:noFill/>
          <a:ln w="9525">
            <a:noFill/>
            <a:miter lim="800000"/>
            <a:headEnd/>
            <a:tailEnd/>
          </a:ln>
        </p:spPr>
        <p:txBody>
          <a:bodyPr wrap="none" anchor="ctr">
            <a:spAutoFit/>
          </a:bodyPr>
          <a:lstStyle/>
          <a:p>
            <a:endParaRPr lang="en-US"/>
          </a:p>
        </p:txBody>
      </p:sp>
      <p:sp>
        <p:nvSpPr>
          <p:cNvPr id="11272" name="Rectangle 10"/>
          <p:cNvSpPr>
            <a:spLocks noChangeArrowheads="1"/>
          </p:cNvSpPr>
          <p:nvPr/>
        </p:nvSpPr>
        <p:spPr bwMode="auto">
          <a:xfrm>
            <a:off x="0" y="32480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1024"/>
          <p:cNvGraphicFramePr>
            <a:graphicFrameLocks noChangeAspect="1"/>
          </p:cNvGraphicFramePr>
          <p:nvPr/>
        </p:nvGraphicFramePr>
        <p:xfrm>
          <a:off x="1619250" y="2852738"/>
          <a:ext cx="6048375" cy="557212"/>
        </p:xfrm>
        <a:graphic>
          <a:graphicData uri="http://schemas.openxmlformats.org/presentationml/2006/ole">
            <p:oleObj spid="_x0000_s11266" name="Equation" r:id="rId4" imgW="2184400" imgH="203200" progId="Equation.3">
              <p:embed/>
            </p:oleObj>
          </a:graphicData>
        </a:graphic>
      </p:graphicFrame>
      <p:sp>
        <p:nvSpPr>
          <p:cNvPr id="11273" name="Rectangle 12"/>
          <p:cNvSpPr>
            <a:spLocks noChangeArrowheads="1"/>
          </p:cNvSpPr>
          <p:nvPr/>
        </p:nvSpPr>
        <p:spPr bwMode="auto">
          <a:xfrm>
            <a:off x="0" y="32623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7" name="Object 1025"/>
          <p:cNvGraphicFramePr>
            <a:graphicFrameLocks noChangeAspect="1"/>
          </p:cNvGraphicFramePr>
          <p:nvPr/>
        </p:nvGraphicFramePr>
        <p:xfrm>
          <a:off x="2555875" y="4365625"/>
          <a:ext cx="3673475" cy="636588"/>
        </p:xfrm>
        <a:graphic>
          <a:graphicData uri="http://schemas.openxmlformats.org/presentationml/2006/ole">
            <p:oleObj spid="_x0000_s11267" name="Equation" r:id="rId5" imgW="1282700" imgH="228600" progId="Equation.3">
              <p:embed/>
            </p:oleObj>
          </a:graphicData>
        </a:graphic>
      </p:graphicFrame>
      <p:sp>
        <p:nvSpPr>
          <p:cNvPr id="11274" name="Rectangle 14"/>
          <p:cNvSpPr>
            <a:spLocks noChangeArrowheads="1"/>
          </p:cNvSpPr>
          <p:nvPr/>
        </p:nvSpPr>
        <p:spPr bwMode="auto">
          <a:xfrm>
            <a:off x="0" y="32289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8" name="Object 1026"/>
          <p:cNvGraphicFramePr>
            <a:graphicFrameLocks noChangeAspect="1"/>
          </p:cNvGraphicFramePr>
          <p:nvPr/>
        </p:nvGraphicFramePr>
        <p:xfrm>
          <a:off x="1979613" y="5661025"/>
          <a:ext cx="6191250" cy="573088"/>
        </p:xfrm>
        <a:graphic>
          <a:graphicData uri="http://schemas.openxmlformats.org/presentationml/2006/ole">
            <p:oleObj spid="_x0000_s11268" name="Equation" r:id="rId6" imgW="2400300" imgH="22860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GB" smtClean="0"/>
              <a:t>Computing optical flow</a:t>
            </a:r>
          </a:p>
        </p:txBody>
      </p:sp>
      <p:sp>
        <p:nvSpPr>
          <p:cNvPr id="12293" name="Rectangle 3"/>
          <p:cNvSpPr>
            <a:spLocks noGrp="1" noChangeArrowheads="1"/>
          </p:cNvSpPr>
          <p:nvPr>
            <p:ph idx="1"/>
          </p:nvPr>
        </p:nvSpPr>
        <p:spPr/>
        <p:txBody>
          <a:bodyPr/>
          <a:lstStyle/>
          <a:p>
            <a:pPr eaLnBrk="1" hangingPunct="1"/>
            <a:r>
              <a:rPr lang="en-GB" sz="2800" smtClean="0"/>
              <a:t>We can take a Taylor expansion of the right hand side</a:t>
            </a:r>
          </a:p>
          <a:p>
            <a:pPr eaLnBrk="1" hangingPunct="1"/>
            <a:endParaRPr lang="en-GB" sz="2800" smtClean="0"/>
          </a:p>
          <a:p>
            <a:pPr eaLnBrk="1" hangingPunct="1"/>
            <a:endParaRPr lang="en-GB" smtClean="0"/>
          </a:p>
          <a:p>
            <a:pPr eaLnBrk="1" hangingPunct="1"/>
            <a:endParaRPr lang="en-GB" smtClean="0"/>
          </a:p>
          <a:p>
            <a:pPr eaLnBrk="1" hangingPunct="1"/>
            <a:endParaRPr lang="en-GB" sz="2400" smtClean="0"/>
          </a:p>
          <a:p>
            <a:pPr eaLnBrk="1" hangingPunct="1"/>
            <a:r>
              <a:rPr lang="en-GB" sz="2400" smtClean="0"/>
              <a:t>This leaves us with the 2D conservation equation</a:t>
            </a:r>
          </a:p>
        </p:txBody>
      </p:sp>
      <p:sp>
        <p:nvSpPr>
          <p:cNvPr id="12294" name="Rectangle 5"/>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1024"/>
          <p:cNvGraphicFramePr>
            <a:graphicFrameLocks noChangeAspect="1"/>
          </p:cNvGraphicFramePr>
          <p:nvPr/>
        </p:nvGraphicFramePr>
        <p:xfrm>
          <a:off x="1908175" y="2852738"/>
          <a:ext cx="5843588" cy="1858962"/>
        </p:xfrm>
        <a:graphic>
          <a:graphicData uri="http://schemas.openxmlformats.org/presentationml/2006/ole">
            <p:oleObj spid="_x0000_s12290" name="Equation" r:id="rId4" imgW="2577960" imgH="838080" progId="Equation.3">
              <p:embed/>
            </p:oleObj>
          </a:graphicData>
        </a:graphic>
      </p:graphicFrame>
      <p:sp>
        <p:nvSpPr>
          <p:cNvPr id="12295" name="Rectangle 7"/>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1" name="Object 1025"/>
          <p:cNvGraphicFramePr>
            <a:graphicFrameLocks noChangeAspect="1"/>
          </p:cNvGraphicFramePr>
          <p:nvPr/>
        </p:nvGraphicFramePr>
        <p:xfrm>
          <a:off x="2051050" y="5661025"/>
          <a:ext cx="5956300" cy="933450"/>
        </p:xfrm>
        <a:graphic>
          <a:graphicData uri="http://schemas.openxmlformats.org/presentationml/2006/ole">
            <p:oleObj spid="_x0000_s12291" name="Equation" r:id="rId5" imgW="2654280" imgH="41904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smtClean="0"/>
              <a:t>Computing optical flow</a:t>
            </a:r>
          </a:p>
        </p:txBody>
      </p:sp>
      <p:sp>
        <p:nvSpPr>
          <p:cNvPr id="70659" name="Rectangle 3"/>
          <p:cNvSpPr>
            <a:spLocks noGrp="1" noChangeArrowheads="1"/>
          </p:cNvSpPr>
          <p:nvPr>
            <p:ph idx="1"/>
          </p:nvPr>
        </p:nvSpPr>
        <p:spPr>
          <a:xfrm>
            <a:off x="1182688" y="2017713"/>
            <a:ext cx="7772400" cy="4579937"/>
          </a:xfrm>
        </p:spPr>
        <p:txBody>
          <a:bodyPr/>
          <a:lstStyle/>
          <a:p>
            <a:pPr eaLnBrk="1" hangingPunct="1"/>
            <a:r>
              <a:rPr lang="en-GB" smtClean="0"/>
              <a:t>The conservation equation is almost universally used but we have to recognise its limitations and validity </a:t>
            </a:r>
          </a:p>
          <a:p>
            <a:pPr lvl="1" eaLnBrk="1" hangingPunct="1"/>
            <a:r>
              <a:rPr lang="en-GB" b="1" smtClean="0">
                <a:sym typeface="Symbol" pitchFamily="18" charset="2"/>
              </a:rPr>
              <a:t></a:t>
            </a:r>
            <a:r>
              <a:rPr lang="en-GB" i="1" smtClean="0">
                <a:sym typeface="Symbol" pitchFamily="18" charset="2"/>
              </a:rPr>
              <a:t>f </a:t>
            </a:r>
            <a:r>
              <a:rPr lang="en-GB" smtClean="0">
                <a:sym typeface="Symbol" pitchFamily="18" charset="2"/>
              </a:rPr>
              <a:t>(</a:t>
            </a:r>
            <a:r>
              <a:rPr lang="en-GB" i="1" smtClean="0">
                <a:sym typeface="Symbol" pitchFamily="18" charset="2"/>
              </a:rPr>
              <a:t>x,y,t </a:t>
            </a:r>
            <a:r>
              <a:rPr lang="en-GB" smtClean="0">
                <a:sym typeface="Symbol" pitchFamily="18" charset="2"/>
              </a:rPr>
              <a:t>)</a:t>
            </a:r>
            <a:r>
              <a:rPr lang="en-GB" i="1" baseline="30000" smtClean="0">
                <a:sym typeface="Symbol" pitchFamily="18" charset="2"/>
              </a:rPr>
              <a:t>T</a:t>
            </a:r>
            <a:r>
              <a:rPr lang="en-GB" b="1" smtClean="0">
                <a:sym typeface="Symbol" pitchFamily="18" charset="2"/>
              </a:rPr>
              <a:t>v</a:t>
            </a:r>
            <a:r>
              <a:rPr lang="en-GB" smtClean="0"/>
              <a:t> is the component (up to a scaling factor) of v in the direction of the greylevel gradient vector </a:t>
            </a:r>
            <a:r>
              <a:rPr lang="en-GB" b="1" smtClean="0">
                <a:sym typeface="Symbol" pitchFamily="18" charset="2"/>
              </a:rPr>
              <a:t></a:t>
            </a:r>
            <a:r>
              <a:rPr lang="en-GB" i="1" smtClean="0">
                <a:sym typeface="Symbol" pitchFamily="18" charset="2"/>
              </a:rPr>
              <a:t>f </a:t>
            </a:r>
            <a:r>
              <a:rPr lang="en-GB" smtClean="0">
                <a:sym typeface="Symbol" pitchFamily="18" charset="2"/>
              </a:rPr>
              <a:t>(</a:t>
            </a:r>
            <a:r>
              <a:rPr lang="en-GB" i="1" smtClean="0">
                <a:sym typeface="Symbol" pitchFamily="18" charset="2"/>
              </a:rPr>
              <a:t>x,y,t </a:t>
            </a:r>
            <a:r>
              <a:rPr lang="en-GB" smtClean="0">
                <a:sym typeface="Symbol" pitchFamily="18" charset="2"/>
              </a:rPr>
              <a:t>)</a:t>
            </a:r>
          </a:p>
          <a:p>
            <a:pPr lvl="1" eaLnBrk="1" hangingPunct="1"/>
            <a:r>
              <a:rPr lang="en-GB" smtClean="0">
                <a:sym typeface="Symbol" pitchFamily="18" charset="2"/>
              </a:rPr>
              <a:t>Only this component is determined by the 2D conservation equation – the aperture problem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smtClean="0"/>
              <a:t>Computing optical flow</a:t>
            </a:r>
          </a:p>
        </p:txBody>
      </p:sp>
      <p:pic>
        <p:nvPicPr>
          <p:cNvPr id="71683" name="Picture 4" descr="aperture"/>
          <p:cNvPicPr>
            <a:picLocks noChangeAspect="1" noChangeArrowheads="1"/>
          </p:cNvPicPr>
          <p:nvPr/>
        </p:nvPicPr>
        <p:blipFill>
          <a:blip r:embed="rId3" cstate="print"/>
          <a:srcRect/>
          <a:stretch>
            <a:fillRect/>
          </a:stretch>
        </p:blipFill>
        <p:spPr bwMode="auto">
          <a:xfrm>
            <a:off x="1476375" y="2492375"/>
            <a:ext cx="6534150" cy="303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GB" smtClean="0"/>
              <a:t>Computing optical flow</a:t>
            </a:r>
          </a:p>
        </p:txBody>
      </p:sp>
      <p:sp>
        <p:nvSpPr>
          <p:cNvPr id="72707" name="Rectangle 3"/>
          <p:cNvSpPr>
            <a:spLocks noGrp="1" noChangeArrowheads="1"/>
          </p:cNvSpPr>
          <p:nvPr>
            <p:ph idx="1"/>
          </p:nvPr>
        </p:nvSpPr>
        <p:spPr>
          <a:xfrm>
            <a:off x="914400" y="2017713"/>
            <a:ext cx="8040688" cy="4611687"/>
          </a:xfrm>
        </p:spPr>
        <p:txBody>
          <a:bodyPr/>
          <a:lstStyle/>
          <a:p>
            <a:pPr eaLnBrk="1" hangingPunct="1">
              <a:lnSpc>
                <a:spcPct val="90000"/>
              </a:lnSpc>
            </a:pPr>
            <a:r>
              <a:rPr lang="en-GB" smtClean="0"/>
              <a:t>Other limitations of the conservation equation are :</a:t>
            </a:r>
          </a:p>
          <a:p>
            <a:pPr lvl="1" eaLnBrk="1" hangingPunct="1">
              <a:lnSpc>
                <a:spcPct val="90000"/>
              </a:lnSpc>
            </a:pPr>
            <a:r>
              <a:rPr lang="en-GB" smtClean="0">
                <a:cs typeface="Times New Roman" pitchFamily="18" charset="0"/>
              </a:rPr>
              <a:t>Greylevel conservation doesn’t hold at occlusions as  object surfaces disappear or re-appear</a:t>
            </a:r>
            <a:r>
              <a:rPr lang="en-GB" smtClean="0"/>
              <a:t> </a:t>
            </a:r>
          </a:p>
          <a:p>
            <a:pPr lvl="1" eaLnBrk="1" hangingPunct="1">
              <a:lnSpc>
                <a:spcPct val="90000"/>
              </a:lnSpc>
            </a:pPr>
            <a:r>
              <a:rPr lang="en-GB" smtClean="0">
                <a:cs typeface="Times New Roman" pitchFamily="18" charset="0"/>
              </a:rPr>
              <a:t>As objects move, the relative orientation of a surface patch relative to the illumination and camera changes and the observed intensity will change. Thus greylevel conservation is an approximation which is only really valid for planar objects and/or small motions</a:t>
            </a:r>
            <a:r>
              <a:rPr lang="en-GB"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mtClean="0"/>
              <a:t>Computing optical flow</a:t>
            </a:r>
          </a:p>
        </p:txBody>
      </p:sp>
      <p:sp>
        <p:nvSpPr>
          <p:cNvPr id="73731" name="Rectangle 3"/>
          <p:cNvSpPr>
            <a:spLocks noGrp="1" noChangeArrowheads="1"/>
          </p:cNvSpPr>
          <p:nvPr>
            <p:ph idx="1"/>
          </p:nvPr>
        </p:nvSpPr>
        <p:spPr>
          <a:xfrm>
            <a:off x="685800" y="2017713"/>
            <a:ext cx="8269288" cy="4535487"/>
          </a:xfrm>
        </p:spPr>
        <p:txBody>
          <a:bodyPr/>
          <a:lstStyle/>
          <a:p>
            <a:pPr eaLnBrk="1" hangingPunct="1">
              <a:lnSpc>
                <a:spcPct val="90000"/>
              </a:lnSpc>
            </a:pPr>
            <a:r>
              <a:rPr lang="en-GB" smtClean="0"/>
              <a:t>An nice way of looking at the aperture problem is through the </a:t>
            </a:r>
            <a:r>
              <a:rPr lang="en-GB" i="1" smtClean="0"/>
              <a:t>velocity constraint line</a:t>
            </a:r>
            <a:endParaRPr lang="en-GB" smtClean="0"/>
          </a:p>
          <a:p>
            <a:pPr eaLnBrk="1" hangingPunct="1">
              <a:lnSpc>
                <a:spcPct val="90000"/>
              </a:lnSpc>
            </a:pPr>
            <a:r>
              <a:rPr lang="en-GB" smtClean="0"/>
              <a:t>In 2D the greylevel conservation equation is a linear equation in the velocity components </a:t>
            </a:r>
            <a:r>
              <a:rPr lang="en-GB" i="1" smtClean="0"/>
              <a:t>v</a:t>
            </a:r>
            <a:r>
              <a:rPr lang="en-GB" i="1" baseline="-25000" smtClean="0"/>
              <a:t>x </a:t>
            </a:r>
            <a:r>
              <a:rPr lang="en-GB" i="1" smtClean="0"/>
              <a:t> </a:t>
            </a:r>
            <a:r>
              <a:rPr lang="en-GB" smtClean="0"/>
              <a:t>and</a:t>
            </a:r>
            <a:r>
              <a:rPr lang="en-GB" i="1" smtClean="0"/>
              <a:t> v</a:t>
            </a:r>
            <a:r>
              <a:rPr lang="en-GB" i="1" baseline="-25000" smtClean="0"/>
              <a:t>y</a:t>
            </a:r>
          </a:p>
          <a:p>
            <a:pPr eaLnBrk="1" hangingPunct="1">
              <a:lnSpc>
                <a:spcPct val="90000"/>
              </a:lnSpc>
            </a:pPr>
            <a:r>
              <a:rPr lang="en-GB" smtClean="0"/>
              <a:t>The true flow can lie anywhere on this line</a:t>
            </a:r>
          </a:p>
          <a:p>
            <a:pPr lvl="1" eaLnBrk="1" hangingPunct="1">
              <a:lnSpc>
                <a:spcPct val="90000"/>
              </a:lnSpc>
            </a:pPr>
            <a:r>
              <a:rPr lang="en-GB" smtClean="0"/>
              <a:t>Only the component along the gradient vector direction is determined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fontAlgn="auto" hangingPunct="1">
              <a:spcAft>
                <a:spcPts val="0"/>
              </a:spcAft>
              <a:defRPr/>
            </a:pPr>
            <a:r>
              <a:rPr lang="en-GB"/>
              <a:t>Computing optical flow</a:t>
            </a:r>
          </a:p>
        </p:txBody>
      </p:sp>
      <p:pic>
        <p:nvPicPr>
          <p:cNvPr id="74755" name="Picture 3" descr="constraint"/>
          <p:cNvPicPr>
            <a:picLocks noChangeAspect="1" noChangeArrowheads="1"/>
          </p:cNvPicPr>
          <p:nvPr/>
        </p:nvPicPr>
        <p:blipFill>
          <a:blip r:embed="rId3" cstate="print"/>
          <a:srcRect/>
          <a:stretch>
            <a:fillRect/>
          </a:stretch>
        </p:blipFill>
        <p:spPr bwMode="auto">
          <a:xfrm>
            <a:off x="2209800" y="2306638"/>
            <a:ext cx="4800600"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GB" smtClean="0"/>
              <a:t>Computing optical flow</a:t>
            </a:r>
          </a:p>
        </p:txBody>
      </p:sp>
      <p:sp>
        <p:nvSpPr>
          <p:cNvPr id="13317" name="Rectangle 3"/>
          <p:cNvSpPr>
            <a:spLocks noGrp="1" noChangeArrowheads="1"/>
          </p:cNvSpPr>
          <p:nvPr>
            <p:ph idx="1"/>
          </p:nvPr>
        </p:nvSpPr>
        <p:spPr/>
        <p:txBody>
          <a:bodyPr/>
          <a:lstStyle/>
          <a:p>
            <a:pPr eaLnBrk="1" hangingPunct="1"/>
            <a:r>
              <a:rPr lang="en-GB" smtClean="0"/>
              <a:t>The 2D conservation equation is :</a:t>
            </a:r>
          </a:p>
          <a:p>
            <a:pPr eaLnBrk="1" hangingPunct="1"/>
            <a:endParaRPr lang="en-GB" smtClean="0"/>
          </a:p>
          <a:p>
            <a:pPr eaLnBrk="1" hangingPunct="1"/>
            <a:endParaRPr lang="en-GB" smtClean="0"/>
          </a:p>
          <a:p>
            <a:pPr eaLnBrk="1" hangingPunct="1"/>
            <a:r>
              <a:rPr lang="en-GB" smtClean="0"/>
              <a:t>Distance  </a:t>
            </a:r>
            <a:r>
              <a:rPr lang="en-GB" i="1" smtClean="0"/>
              <a:t>d</a:t>
            </a:r>
            <a:r>
              <a:rPr lang="en-GB" smtClean="0"/>
              <a:t> is given by :</a:t>
            </a:r>
          </a:p>
        </p:txBody>
      </p:sp>
      <p:sp>
        <p:nvSpPr>
          <p:cNvPr id="13318" name="Rectangle 5"/>
          <p:cNvSpPr>
            <a:spLocks noChangeArrowheads="1"/>
          </p:cNvSpPr>
          <p:nvPr/>
        </p:nvSpPr>
        <p:spPr bwMode="auto">
          <a:xfrm>
            <a:off x="2085975" y="3062288"/>
            <a:ext cx="9144000" cy="0"/>
          </a:xfrm>
          <a:prstGeom prst="rect">
            <a:avLst/>
          </a:prstGeom>
          <a:noFill/>
          <a:ln w="9525">
            <a:noFill/>
            <a:miter lim="800000"/>
            <a:headEnd/>
            <a:tailEnd/>
          </a:ln>
        </p:spPr>
        <p:txBody>
          <a:bodyPr>
            <a:spAutoFit/>
          </a:bodyPr>
          <a:lstStyle/>
          <a:p>
            <a:endParaRPr lang="en-US"/>
          </a:p>
        </p:txBody>
      </p:sp>
      <p:graphicFrame>
        <p:nvGraphicFramePr>
          <p:cNvPr id="13314" name="Object 1024"/>
          <p:cNvGraphicFramePr>
            <a:graphicFrameLocks noChangeAspect="1"/>
          </p:cNvGraphicFramePr>
          <p:nvPr/>
        </p:nvGraphicFramePr>
        <p:xfrm>
          <a:off x="1428750" y="2500313"/>
          <a:ext cx="6524625" cy="962025"/>
        </p:xfrm>
        <a:graphic>
          <a:graphicData uri="http://schemas.openxmlformats.org/presentationml/2006/ole">
            <p:oleObj spid="_x0000_s13314" r:id="rId4" imgW="2819400" imgH="419100" progId="Equation.3">
              <p:embed/>
            </p:oleObj>
          </a:graphicData>
        </a:graphic>
      </p:graphicFrame>
      <p:sp>
        <p:nvSpPr>
          <p:cNvPr id="13319" name="Rectangle 7"/>
          <p:cNvSpPr>
            <a:spLocks noChangeArrowheads="1"/>
          </p:cNvSpPr>
          <p:nvPr/>
        </p:nvSpPr>
        <p:spPr bwMode="auto">
          <a:xfrm>
            <a:off x="3476625" y="2981325"/>
            <a:ext cx="9144000" cy="0"/>
          </a:xfrm>
          <a:prstGeom prst="rect">
            <a:avLst/>
          </a:prstGeom>
          <a:noFill/>
          <a:ln w="9525">
            <a:noFill/>
            <a:miter lim="800000"/>
            <a:headEnd/>
            <a:tailEnd/>
          </a:ln>
        </p:spPr>
        <p:txBody>
          <a:bodyPr>
            <a:spAutoFit/>
          </a:bodyPr>
          <a:lstStyle/>
          <a:p>
            <a:endParaRPr lang="en-US"/>
          </a:p>
        </p:txBody>
      </p:sp>
      <p:graphicFrame>
        <p:nvGraphicFramePr>
          <p:cNvPr id="13315" name="Object 1025"/>
          <p:cNvGraphicFramePr>
            <a:graphicFrameLocks noChangeAspect="1"/>
          </p:cNvGraphicFramePr>
          <p:nvPr/>
        </p:nvGraphicFramePr>
        <p:xfrm>
          <a:off x="3048000" y="4056063"/>
          <a:ext cx="2895600" cy="1184275"/>
        </p:xfrm>
        <a:graphic>
          <a:graphicData uri="http://schemas.openxmlformats.org/presentationml/2006/ole">
            <p:oleObj spid="_x0000_s13315" r:id="rId5" imgW="1244600" imgH="508000" progId="Equation.3">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smtClean="0"/>
              <a:t>Computing optical flow</a:t>
            </a:r>
          </a:p>
        </p:txBody>
      </p:sp>
      <p:sp>
        <p:nvSpPr>
          <p:cNvPr id="75779" name="Rectangle 3"/>
          <p:cNvSpPr>
            <a:spLocks noGrp="1" noChangeArrowheads="1"/>
          </p:cNvSpPr>
          <p:nvPr>
            <p:ph idx="1"/>
          </p:nvPr>
        </p:nvSpPr>
        <p:spPr>
          <a:xfrm>
            <a:off x="1182688" y="2017713"/>
            <a:ext cx="7772400" cy="4535487"/>
          </a:xfrm>
        </p:spPr>
        <p:txBody>
          <a:bodyPr/>
          <a:lstStyle/>
          <a:p>
            <a:pPr eaLnBrk="1" hangingPunct="1"/>
            <a:r>
              <a:rPr lang="en-GB" sz="2800" smtClean="0"/>
              <a:t>In order to solve the aperture problem, optical flow algorithms make simple assumptions</a:t>
            </a:r>
          </a:p>
          <a:p>
            <a:pPr eaLnBrk="1" hangingPunct="1"/>
            <a:r>
              <a:rPr lang="en-GB" sz="2800" b="1" smtClean="0">
                <a:cs typeface="Times New Roman" pitchFamily="18" charset="0"/>
              </a:rPr>
              <a:t>v</a:t>
            </a:r>
            <a:r>
              <a:rPr lang="en-GB" sz="2800" smtClean="0">
                <a:cs typeface="Times New Roman" pitchFamily="18" charset="0"/>
              </a:rPr>
              <a:t>(</a:t>
            </a:r>
            <a:r>
              <a:rPr lang="en-GB" sz="2800" i="1" smtClean="0">
                <a:cs typeface="Times New Roman" pitchFamily="18" charset="0"/>
              </a:rPr>
              <a:t>x,y</a:t>
            </a:r>
            <a:r>
              <a:rPr lang="en-GB" sz="2800" smtClean="0">
                <a:cs typeface="Times New Roman" pitchFamily="18" charset="0"/>
              </a:rPr>
              <a:t>)</a:t>
            </a:r>
            <a:r>
              <a:rPr lang="en-GB" sz="2800" i="1" smtClean="0">
                <a:cs typeface="Times New Roman" pitchFamily="18" charset="0"/>
              </a:rPr>
              <a:t> </a:t>
            </a:r>
            <a:r>
              <a:rPr lang="en-GB" sz="2800" smtClean="0">
                <a:cs typeface="Times New Roman" pitchFamily="18" charset="0"/>
              </a:rPr>
              <a:t>is smooth (Horn &amp; Shunck’s  algorithm). This takes account of the fact that most real surfaces are smooth and do not have depth or orientation discontinuities</a:t>
            </a:r>
            <a:r>
              <a:rPr lang="en-GB" sz="2800" smtClean="0"/>
              <a:t> </a:t>
            </a:r>
          </a:p>
          <a:p>
            <a:pPr lvl="1" eaLnBrk="1" hangingPunct="1"/>
            <a:r>
              <a:rPr lang="en-GB" b="1" smtClean="0">
                <a:cs typeface="Times New Roman" pitchFamily="18" charset="0"/>
              </a:rPr>
              <a:t>The smoothness assumption is not valid at object boundaries</a:t>
            </a:r>
            <a:r>
              <a:rPr lang="en-GB"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2052" name="Rectangle 3"/>
          <p:cNvSpPr>
            <a:spLocks noGrp="1" noChangeArrowheads="1"/>
          </p:cNvSpPr>
          <p:nvPr>
            <p:ph idx="1"/>
          </p:nvPr>
        </p:nvSpPr>
        <p:spPr/>
        <p:txBody>
          <a:bodyPr/>
          <a:lstStyle/>
          <a:p>
            <a:pPr eaLnBrk="1" hangingPunct="1"/>
            <a:r>
              <a:rPr lang="en-GB" smtClean="0"/>
              <a:t>The projected coordinates on the image plane (</a:t>
            </a:r>
            <a:r>
              <a:rPr lang="en-GB" i="1" smtClean="0"/>
              <a:t>x,y</a:t>
            </a:r>
            <a:r>
              <a:rPr lang="en-GB" smtClean="0"/>
              <a:t>) are defined in terms of the perspective projection equation</a:t>
            </a:r>
          </a:p>
          <a:p>
            <a:pPr eaLnBrk="1" hangingPunct="1"/>
            <a:endParaRPr lang="en-GB" smtClean="0"/>
          </a:p>
          <a:p>
            <a:pPr eaLnBrk="1" hangingPunct="1"/>
            <a:endParaRPr lang="en-GB" smtClean="0"/>
          </a:p>
          <a:p>
            <a:pPr eaLnBrk="1" hangingPunct="1"/>
            <a:endParaRPr lang="en-GB" smtClean="0"/>
          </a:p>
          <a:p>
            <a:pPr lvl="1" eaLnBrk="1" hangingPunct="1"/>
            <a:r>
              <a:rPr lang="en-GB" i="1" smtClean="0"/>
              <a:t>f</a:t>
            </a:r>
            <a:r>
              <a:rPr lang="en-GB" smtClean="0"/>
              <a:t> is the camera focal length</a:t>
            </a:r>
            <a:endParaRPr lang="en-GB" i="1" smtClean="0"/>
          </a:p>
        </p:txBody>
      </p:sp>
      <p:sp>
        <p:nvSpPr>
          <p:cNvPr id="2053" name="Rectangle 5"/>
          <p:cNvSpPr>
            <a:spLocks noChangeArrowheads="1"/>
          </p:cNvSpPr>
          <p:nvPr/>
        </p:nvSpPr>
        <p:spPr bwMode="auto">
          <a:xfrm>
            <a:off x="3776663" y="3086100"/>
            <a:ext cx="9144000" cy="0"/>
          </a:xfrm>
          <a:prstGeom prst="rect">
            <a:avLst/>
          </a:prstGeom>
          <a:noFill/>
          <a:ln w="9525">
            <a:noFill/>
            <a:miter lim="800000"/>
            <a:headEnd/>
            <a:tailEnd/>
          </a:ln>
        </p:spPr>
        <p:txBody>
          <a:bodyPr>
            <a:spAutoFit/>
          </a:bodyPr>
          <a:lstStyle/>
          <a:p>
            <a:endParaRPr lang="en-US"/>
          </a:p>
        </p:txBody>
      </p:sp>
      <p:graphicFrame>
        <p:nvGraphicFramePr>
          <p:cNvPr id="2050" name="Object 32"/>
          <p:cNvGraphicFramePr>
            <a:graphicFrameLocks noChangeAspect="1"/>
          </p:cNvGraphicFramePr>
          <p:nvPr/>
        </p:nvGraphicFramePr>
        <p:xfrm>
          <a:off x="3357563" y="3448050"/>
          <a:ext cx="2209800" cy="952500"/>
        </p:xfrm>
        <a:graphic>
          <a:graphicData uri="http://schemas.openxmlformats.org/presentationml/2006/ole">
            <p:oleObj spid="_x0000_s2050" r:id="rId4" imgW="901309" imgH="393529" progId="Equation.3">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mtClean="0"/>
              <a:t>Computing optical flow</a:t>
            </a:r>
          </a:p>
        </p:txBody>
      </p:sp>
      <p:sp>
        <p:nvSpPr>
          <p:cNvPr id="76803" name="Rectangle 3"/>
          <p:cNvSpPr>
            <a:spLocks noGrp="1" noChangeArrowheads="1"/>
          </p:cNvSpPr>
          <p:nvPr>
            <p:ph idx="1"/>
          </p:nvPr>
        </p:nvSpPr>
        <p:spPr/>
        <p:txBody>
          <a:bodyPr/>
          <a:lstStyle/>
          <a:p>
            <a:pPr eaLnBrk="1" hangingPunct="1">
              <a:lnSpc>
                <a:spcPct val="90000"/>
              </a:lnSpc>
            </a:pPr>
            <a:r>
              <a:rPr lang="en-GB" sz="2800" b="1" smtClean="0">
                <a:cs typeface="Times New Roman" pitchFamily="18" charset="0"/>
              </a:rPr>
              <a:t>v</a:t>
            </a:r>
            <a:r>
              <a:rPr lang="en-GB" sz="2800" smtClean="0">
                <a:cs typeface="Times New Roman" pitchFamily="18" charset="0"/>
              </a:rPr>
              <a:t>(</a:t>
            </a:r>
            <a:r>
              <a:rPr lang="en-GB" sz="2800" i="1" smtClean="0">
                <a:cs typeface="Times New Roman" pitchFamily="18" charset="0"/>
              </a:rPr>
              <a:t>x,y</a:t>
            </a:r>
            <a:r>
              <a:rPr lang="en-GB" sz="2800" smtClean="0">
                <a:cs typeface="Times New Roman" pitchFamily="18" charset="0"/>
              </a:rPr>
              <a:t>)</a:t>
            </a:r>
            <a:r>
              <a:rPr lang="en-GB" sz="2800" i="1" smtClean="0">
                <a:cs typeface="Times New Roman" pitchFamily="18" charset="0"/>
              </a:rPr>
              <a:t> </a:t>
            </a:r>
            <a:r>
              <a:rPr lang="en-GB" sz="2800" smtClean="0">
                <a:cs typeface="Times New Roman" pitchFamily="18" charset="0"/>
              </a:rPr>
              <a:t>is locally piecewise constant or linear (Lucas and Kanade’s algorithm).</a:t>
            </a:r>
          </a:p>
          <a:p>
            <a:pPr lvl="1" eaLnBrk="1" hangingPunct="1">
              <a:lnSpc>
                <a:spcPct val="90000"/>
              </a:lnSpc>
            </a:pPr>
            <a:r>
              <a:rPr lang="en-GB" smtClean="0">
                <a:cs typeface="Times New Roman" pitchFamily="18" charset="0"/>
              </a:rPr>
              <a:t>Locally constant flow fields tend to be used for motion compensation algorithms for video compression applications</a:t>
            </a:r>
            <a:r>
              <a:rPr lang="en-GB" smtClean="0"/>
              <a:t> </a:t>
            </a:r>
          </a:p>
          <a:p>
            <a:pPr lvl="1" eaLnBrk="1" hangingPunct="1">
              <a:lnSpc>
                <a:spcPct val="90000"/>
              </a:lnSpc>
            </a:pPr>
            <a:r>
              <a:rPr lang="en-GB" smtClean="0">
                <a:cs typeface="Times New Roman" pitchFamily="18" charset="0"/>
              </a:rPr>
              <a:t>Locally linear flow fields more realistically model projected 3D motions</a:t>
            </a:r>
            <a:r>
              <a:rPr lang="en-GB" smtClean="0"/>
              <a:t> </a:t>
            </a:r>
          </a:p>
          <a:p>
            <a:pPr algn="just" eaLnBrk="1" hangingPunct="1">
              <a:lnSpc>
                <a:spcPct val="90000"/>
              </a:lnSpc>
            </a:pPr>
            <a:r>
              <a:rPr lang="en-GB" sz="2800" smtClean="0">
                <a:cs typeface="Times New Roman" pitchFamily="18" charset="0"/>
              </a:rPr>
              <a:t>We will now look in detail at Lucas and Kanade’s algorithm which is based on the local constant flow field assumption. (Haralick &amp; Shapiro, pp. 322).</a:t>
            </a:r>
          </a:p>
          <a:p>
            <a:pPr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mtClean="0"/>
              <a:t>Computing optical flow</a:t>
            </a:r>
          </a:p>
        </p:txBody>
      </p:sp>
      <p:sp>
        <p:nvSpPr>
          <p:cNvPr id="77827" name="Rectangle 3"/>
          <p:cNvSpPr>
            <a:spLocks noGrp="1" noChangeArrowheads="1"/>
          </p:cNvSpPr>
          <p:nvPr>
            <p:ph idx="1"/>
          </p:nvPr>
        </p:nvSpPr>
        <p:spPr>
          <a:xfrm>
            <a:off x="1182688" y="2017713"/>
            <a:ext cx="7772400" cy="4459287"/>
          </a:xfrm>
        </p:spPr>
        <p:txBody>
          <a:bodyPr/>
          <a:lstStyle/>
          <a:p>
            <a:pPr algn="just" eaLnBrk="1" hangingPunct="1"/>
            <a:r>
              <a:rPr lang="en-GB" sz="2400" smtClean="0">
                <a:cs typeface="Times New Roman" pitchFamily="18" charset="0"/>
              </a:rPr>
              <a:t>Lucas and Kanade’s algorithm that allows us to compute both an estimate of the optical flow field for each position </a:t>
            </a:r>
            <a:r>
              <a:rPr lang="en-GB" sz="2400" b="1" smtClean="0">
                <a:cs typeface="Times New Roman" pitchFamily="18" charset="0"/>
              </a:rPr>
              <a:t>v</a:t>
            </a:r>
            <a:r>
              <a:rPr lang="en-GB" sz="2400" smtClean="0">
                <a:cs typeface="Times New Roman" pitchFamily="18" charset="0"/>
              </a:rPr>
              <a:t>(</a:t>
            </a:r>
            <a:r>
              <a:rPr lang="en-GB" sz="2400" i="1" smtClean="0">
                <a:cs typeface="Times New Roman" pitchFamily="18" charset="0"/>
              </a:rPr>
              <a:t>x,y</a:t>
            </a:r>
            <a:r>
              <a:rPr lang="en-GB" sz="2400" smtClean="0">
                <a:cs typeface="Times New Roman" pitchFamily="18" charset="0"/>
              </a:rPr>
              <a:t>)</a:t>
            </a:r>
            <a:r>
              <a:rPr lang="en-GB" sz="2400" i="1" smtClean="0">
                <a:cs typeface="Times New Roman" pitchFamily="18" charset="0"/>
              </a:rPr>
              <a:t> </a:t>
            </a:r>
            <a:r>
              <a:rPr lang="en-GB" sz="2400" u="sng" smtClean="0">
                <a:cs typeface="Times New Roman" pitchFamily="18" charset="0"/>
              </a:rPr>
              <a:t>and</a:t>
            </a:r>
            <a:r>
              <a:rPr lang="en-GB" sz="2400" smtClean="0">
                <a:cs typeface="Times New Roman" pitchFamily="18" charset="0"/>
              </a:rPr>
              <a:t> the statistical certainty of the estimate as expressed by the covariance matrix</a:t>
            </a:r>
            <a:r>
              <a:rPr lang="en-GB" sz="2400" b="1" smtClean="0">
                <a:cs typeface="Times New Roman" pitchFamily="18" charset="0"/>
              </a:rPr>
              <a:t> </a:t>
            </a:r>
            <a:r>
              <a:rPr lang="en-GB" sz="2400" smtClean="0">
                <a:cs typeface="Times New Roman" pitchFamily="18" charset="0"/>
              </a:rPr>
              <a:t>C</a:t>
            </a:r>
            <a:r>
              <a:rPr lang="en-GB" sz="2400" baseline="-25000" smtClean="0">
                <a:cs typeface="Times New Roman" pitchFamily="18" charset="0"/>
              </a:rPr>
              <a:t>v</a:t>
            </a:r>
            <a:endParaRPr lang="en-GB" sz="2400" b="1" smtClean="0">
              <a:cs typeface="Times New Roman" pitchFamily="18" charset="0"/>
            </a:endParaRPr>
          </a:p>
          <a:p>
            <a:pPr algn="just" eaLnBrk="1" hangingPunct="1"/>
            <a:r>
              <a:rPr lang="en-GB" sz="2400" smtClean="0">
                <a:cs typeface="Times New Roman" pitchFamily="18" charset="0"/>
              </a:rPr>
              <a:t>The algorithm assumes that, in the neighbourhood around</a:t>
            </a:r>
            <a:r>
              <a:rPr lang="en-GB" sz="2800" smtClean="0">
                <a:cs typeface="Times New Roman" pitchFamily="18" charset="0"/>
              </a:rPr>
              <a:t> </a:t>
            </a:r>
            <a:r>
              <a:rPr lang="en-GB" sz="2400" smtClean="0">
                <a:cs typeface="Times New Roman" pitchFamily="18" charset="0"/>
              </a:rPr>
              <a:t>some point , the optical flow is constant</a:t>
            </a:r>
            <a:r>
              <a:rPr lang="en-GB" sz="2400" b="1" smtClean="0">
                <a:cs typeface="Times New Roman" pitchFamily="18" charset="0"/>
              </a:rPr>
              <a:t> </a:t>
            </a:r>
            <a:endParaRPr lang="en-GB" sz="2400" smtClean="0">
              <a:cs typeface="Times New Roman" pitchFamily="18" charset="0"/>
            </a:endParaRPr>
          </a:p>
          <a:p>
            <a:pPr eaLnBrk="1" hangingPunct="1"/>
            <a:endParaRPr lang="en-GB" sz="2400" smtClean="0"/>
          </a:p>
        </p:txBody>
      </p:sp>
      <p:pic>
        <p:nvPicPr>
          <p:cNvPr id="77828" name="Picture 4" descr="locallyconstant"/>
          <p:cNvPicPr>
            <a:picLocks noChangeAspect="1" noChangeArrowheads="1"/>
          </p:cNvPicPr>
          <p:nvPr/>
        </p:nvPicPr>
        <p:blipFill>
          <a:blip r:embed="rId3" cstate="print"/>
          <a:srcRect/>
          <a:stretch>
            <a:fillRect/>
          </a:stretch>
        </p:blipFill>
        <p:spPr bwMode="auto">
          <a:xfrm>
            <a:off x="3276600" y="5046663"/>
            <a:ext cx="3468688" cy="181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GB" smtClean="0"/>
              <a:t>Computing optical flow</a:t>
            </a:r>
          </a:p>
        </p:txBody>
      </p:sp>
      <p:sp>
        <p:nvSpPr>
          <p:cNvPr id="14340" name="Rectangle 3"/>
          <p:cNvSpPr>
            <a:spLocks noGrp="1" noChangeArrowheads="1"/>
          </p:cNvSpPr>
          <p:nvPr>
            <p:ph idx="1"/>
          </p:nvPr>
        </p:nvSpPr>
        <p:spPr/>
        <p:txBody>
          <a:bodyPr/>
          <a:lstStyle/>
          <a:p>
            <a:pPr eaLnBrk="1" hangingPunct="1">
              <a:lnSpc>
                <a:spcPct val="90000"/>
              </a:lnSpc>
            </a:pPr>
            <a:r>
              <a:rPr lang="en-GB" sz="2800" smtClean="0">
                <a:cs typeface="Times New Roman" pitchFamily="18" charset="0"/>
              </a:rPr>
              <a:t>We must also assume that the current frame           </a:t>
            </a:r>
            <a:r>
              <a:rPr lang="en-GB" sz="2800" i="1" smtClean="0">
                <a:cs typeface="Times New Roman" pitchFamily="18" charset="0"/>
              </a:rPr>
              <a:t>f </a:t>
            </a:r>
            <a:r>
              <a:rPr lang="en-GB" sz="2800" smtClean="0">
                <a:cs typeface="Times New Roman" pitchFamily="18" charset="0"/>
              </a:rPr>
              <a:t>(</a:t>
            </a:r>
            <a:r>
              <a:rPr lang="en-GB" sz="2800" i="1" smtClean="0">
                <a:cs typeface="Times New Roman" pitchFamily="18" charset="0"/>
              </a:rPr>
              <a:t>x,y,t </a:t>
            </a:r>
            <a:r>
              <a:rPr lang="en-GB" sz="2800" smtClean="0">
                <a:cs typeface="Times New Roman" pitchFamily="18" charset="0"/>
              </a:rPr>
              <a:t>)</a:t>
            </a:r>
            <a:r>
              <a:rPr lang="en-GB" sz="2800" i="1" smtClean="0">
                <a:cs typeface="Times New Roman" pitchFamily="18" charset="0"/>
              </a:rPr>
              <a:t> </a:t>
            </a:r>
            <a:r>
              <a:rPr lang="en-GB" sz="2800" smtClean="0">
                <a:cs typeface="Times New Roman" pitchFamily="18" charset="0"/>
              </a:rPr>
              <a:t> is corrupted with inter-frame noise and so we can only observe the noisy greylevels</a:t>
            </a:r>
            <a:r>
              <a:rPr lang="en-GB" sz="2800" smtClean="0"/>
              <a:t> </a:t>
            </a:r>
          </a:p>
          <a:p>
            <a:pPr eaLnBrk="1" hangingPunct="1">
              <a:lnSpc>
                <a:spcPct val="90000"/>
              </a:lnSpc>
            </a:pPr>
            <a:r>
              <a:rPr lang="en-GB" sz="2800" smtClean="0"/>
              <a:t>Our model becomes :</a:t>
            </a:r>
          </a:p>
          <a:p>
            <a:pPr eaLnBrk="1" hangingPunct="1">
              <a:lnSpc>
                <a:spcPct val="90000"/>
              </a:lnSpc>
            </a:pPr>
            <a:endParaRPr lang="en-GB" sz="2800" smtClean="0"/>
          </a:p>
          <a:p>
            <a:pPr eaLnBrk="1" hangingPunct="1">
              <a:lnSpc>
                <a:spcPct val="90000"/>
              </a:lnSpc>
            </a:pPr>
            <a:endParaRPr lang="en-GB" sz="2800" smtClean="0"/>
          </a:p>
          <a:p>
            <a:pPr eaLnBrk="1" hangingPunct="1">
              <a:lnSpc>
                <a:spcPct val="90000"/>
              </a:lnSpc>
            </a:pPr>
            <a:r>
              <a:rPr lang="en-GB" sz="2800" smtClean="0"/>
              <a:t>This model is valid within some small </a:t>
            </a:r>
            <a:r>
              <a:rPr lang="en-GB" sz="2800" i="1" smtClean="0"/>
              <a:t>m</a:t>
            </a:r>
            <a:r>
              <a:rPr lang="en-GB" sz="2800" smtClean="0"/>
              <a:t> point neighbourhood </a:t>
            </a:r>
            <a:r>
              <a:rPr lang="en-GB" sz="2800" i="1" smtClean="0"/>
              <a:t>N</a:t>
            </a:r>
            <a:r>
              <a:rPr lang="en-GB" sz="2800" i="1" baseline="-25000" smtClean="0"/>
              <a:t>m</a:t>
            </a:r>
            <a:r>
              <a:rPr lang="en-GB" sz="2800" i="1" smtClean="0"/>
              <a:t> </a:t>
            </a:r>
            <a:r>
              <a:rPr lang="en-GB" sz="2800" smtClean="0"/>
              <a:t>where the optical flow is assumed constant</a:t>
            </a:r>
          </a:p>
        </p:txBody>
      </p:sp>
      <p:graphicFrame>
        <p:nvGraphicFramePr>
          <p:cNvPr id="14338" name="Object 1024"/>
          <p:cNvGraphicFramePr>
            <a:graphicFrameLocks noChangeAspect="1"/>
          </p:cNvGraphicFramePr>
          <p:nvPr/>
        </p:nvGraphicFramePr>
        <p:xfrm>
          <a:off x="1439863" y="3786188"/>
          <a:ext cx="7170737" cy="585787"/>
        </p:xfrm>
        <a:graphic>
          <a:graphicData uri="http://schemas.openxmlformats.org/presentationml/2006/ole">
            <p:oleObj spid="_x0000_s14338" name="Equation" r:id="rId4" imgW="2755900" imgH="2286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GB" smtClean="0"/>
              <a:t>Computing optical flow</a:t>
            </a:r>
          </a:p>
        </p:txBody>
      </p:sp>
      <p:sp>
        <p:nvSpPr>
          <p:cNvPr id="15365" name="Rectangle 3"/>
          <p:cNvSpPr>
            <a:spLocks noGrp="1" noChangeArrowheads="1"/>
          </p:cNvSpPr>
          <p:nvPr>
            <p:ph idx="1"/>
          </p:nvPr>
        </p:nvSpPr>
        <p:spPr/>
        <p:txBody>
          <a:bodyPr/>
          <a:lstStyle/>
          <a:p>
            <a:pPr eaLnBrk="1" hangingPunct="1"/>
            <a:r>
              <a:rPr lang="en-US" i="1" smtClean="0"/>
              <a:t>n(x,y,t </a:t>
            </a:r>
            <a:r>
              <a:rPr lang="en-US" smtClean="0"/>
              <a:t>) is noise corrupting the true greylevel values and is assumed zero-mean and spatially uncorrelated</a:t>
            </a:r>
            <a:endParaRPr lang="en-GB" smtClean="0"/>
          </a:p>
        </p:txBody>
      </p:sp>
      <p:graphicFrame>
        <p:nvGraphicFramePr>
          <p:cNvPr id="15362" name="Object 1024"/>
          <p:cNvGraphicFramePr>
            <a:graphicFrameLocks noChangeAspect="1"/>
          </p:cNvGraphicFramePr>
          <p:nvPr/>
        </p:nvGraphicFramePr>
        <p:xfrm>
          <a:off x="2484438" y="3141663"/>
          <a:ext cx="3276600" cy="534987"/>
        </p:xfrm>
        <a:graphic>
          <a:graphicData uri="http://schemas.openxmlformats.org/presentationml/2006/ole">
            <p:oleObj spid="_x0000_s15362" name="Equation" r:id="rId4" imgW="1104840" imgH="203040" progId="Equation.3">
              <p:embed/>
            </p:oleObj>
          </a:graphicData>
        </a:graphic>
      </p:graphicFrame>
      <p:graphicFrame>
        <p:nvGraphicFramePr>
          <p:cNvPr id="15363" name="Object 1025"/>
          <p:cNvGraphicFramePr>
            <a:graphicFrameLocks noChangeAspect="1"/>
          </p:cNvGraphicFramePr>
          <p:nvPr/>
        </p:nvGraphicFramePr>
        <p:xfrm>
          <a:off x="1692275" y="3860800"/>
          <a:ext cx="5329238" cy="665163"/>
        </p:xfrm>
        <a:graphic>
          <a:graphicData uri="http://schemas.openxmlformats.org/presentationml/2006/ole">
            <p:oleObj spid="_x0000_s15363" name="Equation" r:id="rId5" imgW="2057400" imgH="25400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p:txBody>
          <a:bodyPr/>
          <a:lstStyle/>
          <a:p>
            <a:pPr eaLnBrk="1" hangingPunct="1"/>
            <a:r>
              <a:rPr lang="en-GB" smtClean="0"/>
              <a:t>Computing optical flow</a:t>
            </a:r>
          </a:p>
        </p:txBody>
      </p:sp>
      <p:sp>
        <p:nvSpPr>
          <p:cNvPr id="16391" name="Rectangle 3"/>
          <p:cNvSpPr>
            <a:spLocks noGrp="1" noChangeArrowheads="1"/>
          </p:cNvSpPr>
          <p:nvPr>
            <p:ph idx="1"/>
          </p:nvPr>
        </p:nvSpPr>
        <p:spPr/>
        <p:txBody>
          <a:bodyPr/>
          <a:lstStyle/>
          <a:p>
            <a:pPr eaLnBrk="1" hangingPunct="1"/>
            <a:r>
              <a:rPr lang="en-GB" smtClean="0"/>
              <a:t>We can linearise our model by taking a Taylor expansion :</a:t>
            </a:r>
          </a:p>
          <a:p>
            <a:pPr eaLnBrk="1" hangingPunct="1"/>
            <a:endParaRPr lang="en-GB" smtClean="0"/>
          </a:p>
          <a:p>
            <a:pPr eaLnBrk="1" hangingPunct="1"/>
            <a:endParaRPr lang="en-GB" smtClean="0"/>
          </a:p>
          <a:p>
            <a:pPr eaLnBrk="1" hangingPunct="1"/>
            <a:endParaRPr lang="en-GB" smtClean="0"/>
          </a:p>
          <a:p>
            <a:pPr lvl="1" eaLnBrk="1" hangingPunct="1"/>
            <a:endParaRPr lang="en-GB" smtClean="0"/>
          </a:p>
          <a:p>
            <a:pPr lvl="1" eaLnBrk="1" hangingPunct="1"/>
            <a:endParaRPr lang="en-GB" smtClean="0"/>
          </a:p>
          <a:p>
            <a:pPr lvl="1" eaLnBrk="1" hangingPunct="1"/>
            <a:r>
              <a:rPr lang="en-GB" smtClean="0"/>
              <a:t>Where :</a:t>
            </a:r>
          </a:p>
        </p:txBody>
      </p:sp>
      <p:graphicFrame>
        <p:nvGraphicFramePr>
          <p:cNvPr id="16386" name="Object 1024"/>
          <p:cNvGraphicFramePr>
            <a:graphicFrameLocks noChangeAspect="1"/>
          </p:cNvGraphicFramePr>
          <p:nvPr/>
        </p:nvGraphicFramePr>
        <p:xfrm>
          <a:off x="1219200" y="3124200"/>
          <a:ext cx="6626225" cy="539750"/>
        </p:xfrm>
        <a:graphic>
          <a:graphicData uri="http://schemas.openxmlformats.org/presentationml/2006/ole">
            <p:oleObj spid="_x0000_s16386" name="Equation" r:id="rId4" imgW="2755900" imgH="228600" progId="Equation.3">
              <p:embed/>
            </p:oleObj>
          </a:graphicData>
        </a:graphic>
      </p:graphicFrame>
      <p:graphicFrame>
        <p:nvGraphicFramePr>
          <p:cNvPr id="16387" name="Object 1025"/>
          <p:cNvGraphicFramePr>
            <a:graphicFrameLocks noChangeAspect="1"/>
          </p:cNvGraphicFramePr>
          <p:nvPr/>
        </p:nvGraphicFramePr>
        <p:xfrm>
          <a:off x="1219200" y="3657600"/>
          <a:ext cx="7777163" cy="515938"/>
        </p:xfrm>
        <a:graphic>
          <a:graphicData uri="http://schemas.openxmlformats.org/presentationml/2006/ole">
            <p:oleObj spid="_x0000_s16387" name="Equation" r:id="rId5" imgW="3340100" imgH="228600" progId="Equation.3">
              <p:embed/>
            </p:oleObj>
          </a:graphicData>
        </a:graphic>
      </p:graphicFrame>
      <p:graphicFrame>
        <p:nvGraphicFramePr>
          <p:cNvPr id="16388" name="Object 1026"/>
          <p:cNvGraphicFramePr>
            <a:graphicFrameLocks noChangeAspect="1"/>
          </p:cNvGraphicFramePr>
          <p:nvPr/>
        </p:nvGraphicFramePr>
        <p:xfrm>
          <a:off x="1219200" y="4191000"/>
          <a:ext cx="6486525" cy="554038"/>
        </p:xfrm>
        <a:graphic>
          <a:graphicData uri="http://schemas.openxmlformats.org/presentationml/2006/ole">
            <p:oleObj spid="_x0000_s16388" name="Equation" r:id="rId6" imgW="2603500" imgH="228600" progId="Equation.3">
              <p:embed/>
            </p:oleObj>
          </a:graphicData>
        </a:graphic>
      </p:graphicFrame>
      <p:graphicFrame>
        <p:nvGraphicFramePr>
          <p:cNvPr id="16389" name="Object 1027"/>
          <p:cNvGraphicFramePr>
            <a:graphicFrameLocks noChangeAspect="1"/>
          </p:cNvGraphicFramePr>
          <p:nvPr/>
        </p:nvGraphicFramePr>
        <p:xfrm>
          <a:off x="2286000" y="5575300"/>
          <a:ext cx="5791200" cy="503238"/>
        </p:xfrm>
        <a:graphic>
          <a:graphicData uri="http://schemas.openxmlformats.org/presentationml/2006/ole">
            <p:oleObj spid="_x0000_s16389" name="Equation" r:id="rId7" imgW="2324100" imgH="2032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GB" smtClean="0"/>
              <a:t>Computing optical flow</a:t>
            </a:r>
          </a:p>
        </p:txBody>
      </p:sp>
      <p:sp>
        <p:nvSpPr>
          <p:cNvPr id="17413" name="Rectangle 3"/>
          <p:cNvSpPr>
            <a:spLocks noGrp="1" noChangeArrowheads="1"/>
          </p:cNvSpPr>
          <p:nvPr>
            <p:ph idx="1"/>
          </p:nvPr>
        </p:nvSpPr>
        <p:spPr/>
        <p:txBody>
          <a:bodyPr/>
          <a:lstStyle/>
          <a:p>
            <a:pPr eaLnBrk="1" hangingPunct="1"/>
            <a:r>
              <a:rPr lang="en-GB" smtClean="0"/>
              <a:t>For each point we have an equation :</a:t>
            </a:r>
          </a:p>
          <a:p>
            <a:pPr eaLnBrk="1" hangingPunct="1"/>
            <a:endParaRPr lang="en-GB" smtClean="0"/>
          </a:p>
          <a:p>
            <a:pPr eaLnBrk="1" hangingPunct="1"/>
            <a:endParaRPr lang="en-GB" smtClean="0"/>
          </a:p>
          <a:p>
            <a:pPr algn="just" eaLnBrk="1" hangingPunct="1"/>
            <a:r>
              <a:rPr lang="en-GB" smtClean="0">
                <a:cs typeface="Times New Roman" pitchFamily="18" charset="0"/>
              </a:rPr>
              <a:t>We can write this equation in matrix form as follows :</a:t>
            </a:r>
          </a:p>
          <a:p>
            <a:pPr eaLnBrk="1" hangingPunct="1"/>
            <a:endParaRPr lang="en-GB" smtClean="0"/>
          </a:p>
          <a:p>
            <a:pPr eaLnBrk="1" hangingPunct="1"/>
            <a:endParaRPr lang="en-GB" smtClean="0"/>
          </a:p>
        </p:txBody>
      </p:sp>
      <p:sp>
        <p:nvSpPr>
          <p:cNvPr id="17414" name="Rectangle 5"/>
          <p:cNvSpPr>
            <a:spLocks noChangeArrowheads="1"/>
          </p:cNvSpPr>
          <p:nvPr/>
        </p:nvSpPr>
        <p:spPr bwMode="auto">
          <a:xfrm>
            <a:off x="1690688" y="3128963"/>
            <a:ext cx="9144000" cy="0"/>
          </a:xfrm>
          <a:prstGeom prst="rect">
            <a:avLst/>
          </a:prstGeom>
          <a:noFill/>
          <a:ln w="9525">
            <a:noFill/>
            <a:miter lim="800000"/>
            <a:headEnd/>
            <a:tailEnd/>
          </a:ln>
        </p:spPr>
        <p:txBody>
          <a:bodyPr>
            <a:spAutoFit/>
          </a:bodyPr>
          <a:lstStyle/>
          <a:p>
            <a:endParaRPr lang="en-US"/>
          </a:p>
        </p:txBody>
      </p:sp>
      <p:graphicFrame>
        <p:nvGraphicFramePr>
          <p:cNvPr id="17410" name="Object 1024"/>
          <p:cNvGraphicFramePr>
            <a:graphicFrameLocks noChangeAspect="1"/>
          </p:cNvGraphicFramePr>
          <p:nvPr/>
        </p:nvGraphicFramePr>
        <p:xfrm>
          <a:off x="381000" y="2438400"/>
          <a:ext cx="8763000" cy="912813"/>
        </p:xfrm>
        <a:graphic>
          <a:graphicData uri="http://schemas.openxmlformats.org/presentationml/2006/ole">
            <p:oleObj spid="_x0000_s17410" r:id="rId4" imgW="4013200" imgH="419100" progId="Equation.3">
              <p:embed/>
            </p:oleObj>
          </a:graphicData>
        </a:graphic>
      </p:graphicFrame>
      <p:sp>
        <p:nvSpPr>
          <p:cNvPr id="17415" name="Rectangle 7"/>
          <p:cNvSpPr>
            <a:spLocks noChangeArrowheads="1"/>
          </p:cNvSpPr>
          <p:nvPr/>
        </p:nvSpPr>
        <p:spPr bwMode="auto">
          <a:xfrm>
            <a:off x="3948113" y="3271838"/>
            <a:ext cx="9144000" cy="0"/>
          </a:xfrm>
          <a:prstGeom prst="rect">
            <a:avLst/>
          </a:prstGeom>
          <a:noFill/>
          <a:ln w="9525">
            <a:noFill/>
            <a:miter lim="800000"/>
            <a:headEnd/>
            <a:tailEnd/>
          </a:ln>
        </p:spPr>
        <p:txBody>
          <a:bodyPr>
            <a:spAutoFit/>
          </a:bodyPr>
          <a:lstStyle/>
          <a:p>
            <a:endParaRPr lang="en-US"/>
          </a:p>
        </p:txBody>
      </p:sp>
      <p:graphicFrame>
        <p:nvGraphicFramePr>
          <p:cNvPr id="17411" name="Object 1025"/>
          <p:cNvGraphicFramePr>
            <a:graphicFrameLocks noChangeAspect="1"/>
          </p:cNvGraphicFramePr>
          <p:nvPr/>
        </p:nvGraphicFramePr>
        <p:xfrm>
          <a:off x="3124200" y="4286250"/>
          <a:ext cx="2133600" cy="538163"/>
        </p:xfrm>
        <a:graphic>
          <a:graphicData uri="http://schemas.openxmlformats.org/presentationml/2006/ole">
            <p:oleObj spid="_x0000_s17411" r:id="rId5" imgW="698197" imgH="177723" progId="Equation.3">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GB" smtClean="0"/>
              <a:t>Computing optical flow</a:t>
            </a:r>
          </a:p>
        </p:txBody>
      </p:sp>
      <p:sp>
        <p:nvSpPr>
          <p:cNvPr id="18436" name="Rectangle 5"/>
          <p:cNvSpPr>
            <a:spLocks noChangeArrowheads="1"/>
          </p:cNvSpPr>
          <p:nvPr/>
        </p:nvSpPr>
        <p:spPr bwMode="auto">
          <a:xfrm>
            <a:off x="2947988" y="2409825"/>
            <a:ext cx="9144000" cy="0"/>
          </a:xfrm>
          <a:prstGeom prst="rect">
            <a:avLst/>
          </a:prstGeom>
          <a:noFill/>
          <a:ln w="9525">
            <a:noFill/>
            <a:miter lim="800000"/>
            <a:headEnd/>
            <a:tailEnd/>
          </a:ln>
        </p:spPr>
        <p:txBody>
          <a:bodyPr>
            <a:spAutoFit/>
          </a:bodyPr>
          <a:lstStyle/>
          <a:p>
            <a:endParaRPr lang="en-US"/>
          </a:p>
        </p:txBody>
      </p:sp>
      <p:graphicFrame>
        <p:nvGraphicFramePr>
          <p:cNvPr id="18434" name="Object 1024"/>
          <p:cNvGraphicFramePr>
            <a:graphicFrameLocks noChangeAspect="1"/>
          </p:cNvGraphicFramePr>
          <p:nvPr/>
        </p:nvGraphicFramePr>
        <p:xfrm>
          <a:off x="2133600" y="2438400"/>
          <a:ext cx="4267200" cy="2678113"/>
        </p:xfrm>
        <a:graphic>
          <a:graphicData uri="http://schemas.openxmlformats.org/presentationml/2006/ole">
            <p:oleObj spid="_x0000_s18434" r:id="rId4" imgW="1841500" imgH="1155700" progId="Equation.3">
              <p:embed/>
            </p:oleObj>
          </a:graphicData>
        </a:graphic>
      </p:graphicFrame>
      <p:sp>
        <p:nvSpPr>
          <p:cNvPr id="18437" name="Rectangle 7"/>
          <p:cNvSpPr>
            <a:spLocks noChangeArrowheads="1"/>
          </p:cNvSpPr>
          <p:nvPr/>
        </p:nvSpPr>
        <p:spPr bwMode="auto">
          <a:xfrm>
            <a:off x="2090738" y="1004888"/>
            <a:ext cx="9144000" cy="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r>
              <a:rPr lang="en-GB" sz="4400">
                <a:solidFill>
                  <a:schemeClr val="tx2"/>
                </a:solidFill>
              </a:rPr>
              <a:t>Computing optical flow</a:t>
            </a:r>
          </a:p>
        </p:txBody>
      </p:sp>
      <p:graphicFrame>
        <p:nvGraphicFramePr>
          <p:cNvPr id="19458" name="Object 1024"/>
          <p:cNvGraphicFramePr>
            <a:graphicFrameLocks noChangeAspect="1"/>
          </p:cNvGraphicFramePr>
          <p:nvPr/>
        </p:nvGraphicFramePr>
        <p:xfrm>
          <a:off x="1905000" y="2009775"/>
          <a:ext cx="4962525" cy="4848225"/>
        </p:xfrm>
        <a:graphic>
          <a:graphicData uri="http://schemas.openxmlformats.org/presentationml/2006/ole">
            <p:oleObj spid="_x0000_s19458" r:id="rId4" imgW="2832100" imgH="276860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GB" smtClean="0"/>
              <a:t>Computing optical flow</a:t>
            </a:r>
          </a:p>
        </p:txBody>
      </p:sp>
      <p:sp>
        <p:nvSpPr>
          <p:cNvPr id="20486" name="Rectangle 3"/>
          <p:cNvSpPr>
            <a:spLocks noGrp="1" noChangeArrowheads="1"/>
          </p:cNvSpPr>
          <p:nvPr>
            <p:ph idx="1"/>
          </p:nvPr>
        </p:nvSpPr>
        <p:spPr>
          <a:xfrm>
            <a:off x="838200" y="2133600"/>
            <a:ext cx="7772400" cy="4114800"/>
          </a:xfrm>
        </p:spPr>
        <p:txBody>
          <a:bodyPr/>
          <a:lstStyle/>
          <a:p>
            <a:pPr eaLnBrk="1" hangingPunct="1"/>
            <a:r>
              <a:rPr lang="en-GB" smtClean="0"/>
              <a:t>We can solve for the flow estimate   using a least squares technique :</a:t>
            </a:r>
          </a:p>
          <a:p>
            <a:pPr eaLnBrk="1" hangingPunct="1"/>
            <a:endParaRPr lang="en-GB" smtClean="0"/>
          </a:p>
          <a:p>
            <a:pPr eaLnBrk="1" hangingPunct="1"/>
            <a:endParaRPr lang="en-GB" smtClean="0"/>
          </a:p>
          <a:p>
            <a:pPr eaLnBrk="1" hangingPunct="1"/>
            <a:r>
              <a:rPr lang="en-GB" smtClean="0">
                <a:cs typeface="Times New Roman" pitchFamily="18" charset="0"/>
              </a:rPr>
              <a:t>The result is as follows :</a:t>
            </a:r>
            <a:r>
              <a:rPr lang="en-GB" smtClean="0"/>
              <a:t> </a:t>
            </a:r>
          </a:p>
        </p:txBody>
      </p:sp>
      <p:graphicFrame>
        <p:nvGraphicFramePr>
          <p:cNvPr id="20482" name="Object 1024"/>
          <p:cNvGraphicFramePr>
            <a:graphicFrameLocks noChangeAspect="1"/>
          </p:cNvGraphicFramePr>
          <p:nvPr/>
        </p:nvGraphicFramePr>
        <p:xfrm>
          <a:off x="7620000" y="2209800"/>
          <a:ext cx="307975" cy="431800"/>
        </p:xfrm>
        <a:graphic>
          <a:graphicData uri="http://schemas.openxmlformats.org/presentationml/2006/ole">
            <p:oleObj spid="_x0000_s20482" name="Equation" r:id="rId4" imgW="126720" imgH="177480" progId="Equation.3">
              <p:embed/>
            </p:oleObj>
          </a:graphicData>
        </a:graphic>
      </p:graphicFrame>
      <p:sp>
        <p:nvSpPr>
          <p:cNvPr id="20487" name="Rectangle 6"/>
          <p:cNvSpPr>
            <a:spLocks noChangeArrowheads="1"/>
          </p:cNvSpPr>
          <p:nvPr/>
        </p:nvSpPr>
        <p:spPr bwMode="auto">
          <a:xfrm>
            <a:off x="1981200" y="3214688"/>
            <a:ext cx="9144000" cy="0"/>
          </a:xfrm>
          <a:prstGeom prst="rect">
            <a:avLst/>
          </a:prstGeom>
          <a:noFill/>
          <a:ln w="9525">
            <a:noFill/>
            <a:miter lim="800000"/>
            <a:headEnd/>
            <a:tailEnd/>
          </a:ln>
        </p:spPr>
        <p:txBody>
          <a:bodyPr>
            <a:spAutoFit/>
          </a:bodyPr>
          <a:lstStyle/>
          <a:p>
            <a:endParaRPr lang="en-US"/>
          </a:p>
        </p:txBody>
      </p:sp>
      <p:graphicFrame>
        <p:nvGraphicFramePr>
          <p:cNvPr id="20483" name="Object 1025"/>
          <p:cNvGraphicFramePr>
            <a:graphicFrameLocks noChangeAspect="1"/>
          </p:cNvGraphicFramePr>
          <p:nvPr/>
        </p:nvGraphicFramePr>
        <p:xfrm>
          <a:off x="1143000" y="3287713"/>
          <a:ext cx="7086600" cy="587375"/>
        </p:xfrm>
        <a:graphic>
          <a:graphicData uri="http://schemas.openxmlformats.org/presentationml/2006/ole">
            <p:oleObj spid="_x0000_s20483" r:id="rId5" imgW="2895600" imgH="241300" progId="Equation.3">
              <p:embed/>
            </p:oleObj>
          </a:graphicData>
        </a:graphic>
      </p:graphicFrame>
      <p:sp>
        <p:nvSpPr>
          <p:cNvPr id="20488" name="Rectangle 8"/>
          <p:cNvSpPr>
            <a:spLocks noChangeArrowheads="1"/>
          </p:cNvSpPr>
          <p:nvPr/>
        </p:nvSpPr>
        <p:spPr bwMode="auto">
          <a:xfrm>
            <a:off x="3571875" y="3171825"/>
            <a:ext cx="9144000" cy="0"/>
          </a:xfrm>
          <a:prstGeom prst="rect">
            <a:avLst/>
          </a:prstGeom>
          <a:noFill/>
          <a:ln w="9525">
            <a:noFill/>
            <a:miter lim="800000"/>
            <a:headEnd/>
            <a:tailEnd/>
          </a:ln>
        </p:spPr>
        <p:txBody>
          <a:bodyPr>
            <a:spAutoFit/>
          </a:bodyPr>
          <a:lstStyle/>
          <a:p>
            <a:endParaRPr lang="en-US"/>
          </a:p>
        </p:txBody>
      </p:sp>
      <p:graphicFrame>
        <p:nvGraphicFramePr>
          <p:cNvPr id="20484" name="Object 1026"/>
          <p:cNvGraphicFramePr>
            <a:graphicFrameLocks noChangeAspect="1"/>
          </p:cNvGraphicFramePr>
          <p:nvPr/>
        </p:nvGraphicFramePr>
        <p:xfrm>
          <a:off x="2500313" y="4865688"/>
          <a:ext cx="3048000" cy="784225"/>
        </p:xfrm>
        <a:graphic>
          <a:graphicData uri="http://schemas.openxmlformats.org/presentationml/2006/ole">
            <p:oleObj spid="_x0000_s20484" r:id="rId6" imgW="1117600" imgH="292100" progId="Equation.3">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GB" smtClean="0"/>
              <a:t>Computing optical flow</a:t>
            </a:r>
          </a:p>
        </p:txBody>
      </p:sp>
      <p:sp>
        <p:nvSpPr>
          <p:cNvPr id="21509" name="Rectangle 5"/>
          <p:cNvSpPr>
            <a:spLocks noChangeArrowheads="1"/>
          </p:cNvSpPr>
          <p:nvPr/>
        </p:nvSpPr>
        <p:spPr bwMode="auto">
          <a:xfrm>
            <a:off x="1619250" y="2886075"/>
            <a:ext cx="9144000" cy="0"/>
          </a:xfrm>
          <a:prstGeom prst="rect">
            <a:avLst/>
          </a:prstGeom>
          <a:noFill/>
          <a:ln w="9525">
            <a:noFill/>
            <a:miter lim="800000"/>
            <a:headEnd/>
            <a:tailEnd/>
          </a:ln>
        </p:spPr>
        <p:txBody>
          <a:bodyPr>
            <a:spAutoFit/>
          </a:bodyPr>
          <a:lstStyle/>
          <a:p>
            <a:endParaRPr lang="en-US"/>
          </a:p>
        </p:txBody>
      </p:sp>
      <p:graphicFrame>
        <p:nvGraphicFramePr>
          <p:cNvPr id="21506" name="Object 1024"/>
          <p:cNvGraphicFramePr>
            <a:graphicFrameLocks noChangeAspect="1"/>
          </p:cNvGraphicFramePr>
          <p:nvPr/>
        </p:nvGraphicFramePr>
        <p:xfrm>
          <a:off x="304800" y="2600325"/>
          <a:ext cx="8458200" cy="1555750"/>
        </p:xfrm>
        <a:graphic>
          <a:graphicData uri="http://schemas.openxmlformats.org/presentationml/2006/ole">
            <p:oleObj spid="_x0000_s21506" r:id="rId4" imgW="4762500" imgH="876300" progId="Equation.3">
              <p:embed/>
            </p:oleObj>
          </a:graphicData>
        </a:graphic>
      </p:graphicFrame>
      <p:sp>
        <p:nvSpPr>
          <p:cNvPr id="21510" name="Rectangle 7"/>
          <p:cNvSpPr>
            <a:spLocks noChangeArrowheads="1"/>
          </p:cNvSpPr>
          <p:nvPr/>
        </p:nvSpPr>
        <p:spPr bwMode="auto">
          <a:xfrm>
            <a:off x="2871788" y="2890838"/>
            <a:ext cx="9144000" cy="0"/>
          </a:xfrm>
          <a:prstGeom prst="rect">
            <a:avLst/>
          </a:prstGeom>
          <a:noFill/>
          <a:ln w="9525">
            <a:noFill/>
            <a:miter lim="800000"/>
            <a:headEnd/>
            <a:tailEnd/>
          </a:ln>
        </p:spPr>
        <p:txBody>
          <a:bodyPr>
            <a:spAutoFit/>
          </a:bodyPr>
          <a:lstStyle/>
          <a:p>
            <a:endParaRPr lang="en-US"/>
          </a:p>
        </p:txBody>
      </p:sp>
      <p:graphicFrame>
        <p:nvGraphicFramePr>
          <p:cNvPr id="21507" name="Object 1025"/>
          <p:cNvGraphicFramePr>
            <a:graphicFrameLocks noChangeAspect="1"/>
          </p:cNvGraphicFramePr>
          <p:nvPr/>
        </p:nvGraphicFramePr>
        <p:xfrm>
          <a:off x="2286000" y="4762500"/>
          <a:ext cx="4724400" cy="1495425"/>
        </p:xfrm>
        <a:graphic>
          <a:graphicData uri="http://schemas.openxmlformats.org/presentationml/2006/ole">
            <p:oleObj spid="_x0000_s21507" r:id="rId5" imgW="2527300" imgH="8001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59395" name="Rectangle 3"/>
          <p:cNvSpPr>
            <a:spLocks noGrp="1" noChangeArrowheads="1"/>
          </p:cNvSpPr>
          <p:nvPr>
            <p:ph idx="1"/>
          </p:nvPr>
        </p:nvSpPr>
        <p:spPr/>
        <p:txBody>
          <a:bodyPr/>
          <a:lstStyle/>
          <a:p>
            <a:pPr eaLnBrk="1" hangingPunct="1"/>
            <a:r>
              <a:rPr lang="en-GB" smtClean="0"/>
              <a:t>Suppose point P is moving with some velocity </a:t>
            </a:r>
            <a:r>
              <a:rPr lang="en-GB" i="1" smtClean="0"/>
              <a:t>V</a:t>
            </a:r>
            <a:r>
              <a:rPr lang="en-GB" smtClean="0"/>
              <a:t> </a:t>
            </a:r>
          </a:p>
          <a:p>
            <a:pPr lvl="1" eaLnBrk="1" hangingPunct="1"/>
            <a:r>
              <a:rPr lang="en-GB" smtClean="0"/>
              <a:t>This projects to a velocity </a:t>
            </a:r>
            <a:r>
              <a:rPr lang="en-GB" i="1" smtClean="0"/>
              <a:t>v</a:t>
            </a:r>
            <a:r>
              <a:rPr lang="en-GB" smtClean="0"/>
              <a:t> on the image plane</a:t>
            </a:r>
          </a:p>
          <a:p>
            <a:pPr lvl="1" eaLnBrk="1" hangingPunct="1"/>
            <a:r>
              <a:rPr lang="en-GB" smtClean="0"/>
              <a:t>This projected velocity is sometimes known as the </a:t>
            </a:r>
            <a:r>
              <a:rPr lang="en-GB" i="1" smtClean="0"/>
              <a:t>optical flow</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GB" smtClean="0"/>
              <a:t>Computing optical flow</a:t>
            </a:r>
          </a:p>
        </p:txBody>
      </p:sp>
      <p:sp>
        <p:nvSpPr>
          <p:cNvPr id="22534" name="Rectangle 3"/>
          <p:cNvSpPr>
            <a:spLocks noGrp="1" noChangeArrowheads="1"/>
          </p:cNvSpPr>
          <p:nvPr>
            <p:ph idx="1"/>
          </p:nvPr>
        </p:nvSpPr>
        <p:spPr/>
        <p:txBody>
          <a:bodyPr/>
          <a:lstStyle/>
          <a:p>
            <a:pPr eaLnBrk="1" hangingPunct="1"/>
            <a:r>
              <a:rPr lang="en-GB" smtClean="0">
                <a:cs typeface="Times New Roman" pitchFamily="18" charset="0"/>
              </a:rPr>
              <a:t>We can then easily solve for    by inverting the 2x2 matrix</a:t>
            </a:r>
            <a:r>
              <a:rPr lang="en-GB" smtClean="0"/>
              <a:t> </a:t>
            </a:r>
          </a:p>
        </p:txBody>
      </p:sp>
      <p:graphicFrame>
        <p:nvGraphicFramePr>
          <p:cNvPr id="22530" name="Object 1024"/>
          <p:cNvGraphicFramePr>
            <a:graphicFrameLocks noChangeAspect="1"/>
          </p:cNvGraphicFramePr>
          <p:nvPr/>
        </p:nvGraphicFramePr>
        <p:xfrm>
          <a:off x="4716463" y="2006600"/>
          <a:ext cx="254000" cy="357188"/>
        </p:xfrm>
        <a:graphic>
          <a:graphicData uri="http://schemas.openxmlformats.org/presentationml/2006/ole">
            <p:oleObj spid="_x0000_s22530" name="Equation" r:id="rId4" imgW="126720" imgH="177480" progId="Equation.3">
              <p:embed/>
            </p:oleObj>
          </a:graphicData>
        </a:graphic>
      </p:graphicFrame>
      <p:sp>
        <p:nvSpPr>
          <p:cNvPr id="22535" name="Rectangle 6"/>
          <p:cNvSpPr>
            <a:spLocks noChangeArrowheads="1"/>
          </p:cNvSpPr>
          <p:nvPr/>
        </p:nvSpPr>
        <p:spPr bwMode="auto">
          <a:xfrm>
            <a:off x="3443288" y="3028950"/>
            <a:ext cx="9144000" cy="0"/>
          </a:xfrm>
          <a:prstGeom prst="rect">
            <a:avLst/>
          </a:prstGeom>
          <a:noFill/>
          <a:ln w="9525">
            <a:noFill/>
            <a:miter lim="800000"/>
            <a:headEnd/>
            <a:tailEnd/>
          </a:ln>
        </p:spPr>
        <p:txBody>
          <a:bodyPr>
            <a:spAutoFit/>
          </a:bodyPr>
          <a:lstStyle/>
          <a:p>
            <a:endParaRPr lang="en-US"/>
          </a:p>
        </p:txBody>
      </p:sp>
      <p:graphicFrame>
        <p:nvGraphicFramePr>
          <p:cNvPr id="22531" name="Object 1025"/>
          <p:cNvGraphicFramePr>
            <a:graphicFrameLocks noChangeAspect="1"/>
          </p:cNvGraphicFramePr>
          <p:nvPr/>
        </p:nvGraphicFramePr>
        <p:xfrm>
          <a:off x="2771775" y="3028950"/>
          <a:ext cx="2895600" cy="1025525"/>
        </p:xfrm>
        <a:graphic>
          <a:graphicData uri="http://schemas.openxmlformats.org/presentationml/2006/ole">
            <p:oleObj spid="_x0000_s22531" r:id="rId5" imgW="1282700" imgH="457200" progId="Equation.3">
              <p:embed/>
            </p:oleObj>
          </a:graphicData>
        </a:graphic>
      </p:graphicFrame>
      <p:sp>
        <p:nvSpPr>
          <p:cNvPr id="22536" name="Rectangle 8"/>
          <p:cNvSpPr>
            <a:spLocks noChangeArrowheads="1"/>
          </p:cNvSpPr>
          <p:nvPr/>
        </p:nvSpPr>
        <p:spPr bwMode="auto">
          <a:xfrm>
            <a:off x="2266950" y="3014663"/>
            <a:ext cx="9144000" cy="0"/>
          </a:xfrm>
          <a:prstGeom prst="rect">
            <a:avLst/>
          </a:prstGeom>
          <a:noFill/>
          <a:ln w="9525">
            <a:noFill/>
            <a:miter lim="800000"/>
            <a:headEnd/>
            <a:tailEnd/>
          </a:ln>
        </p:spPr>
        <p:txBody>
          <a:bodyPr>
            <a:spAutoFit/>
          </a:bodyPr>
          <a:lstStyle/>
          <a:p>
            <a:endParaRPr lang="en-US"/>
          </a:p>
        </p:txBody>
      </p:sp>
      <p:graphicFrame>
        <p:nvGraphicFramePr>
          <p:cNvPr id="22532" name="Object 1026"/>
          <p:cNvGraphicFramePr>
            <a:graphicFrameLocks noChangeAspect="1"/>
          </p:cNvGraphicFramePr>
          <p:nvPr/>
        </p:nvGraphicFramePr>
        <p:xfrm>
          <a:off x="1835150" y="4508500"/>
          <a:ext cx="5715000" cy="1027113"/>
        </p:xfrm>
        <a:graphic>
          <a:graphicData uri="http://schemas.openxmlformats.org/presentationml/2006/ole">
            <p:oleObj spid="_x0000_s22532" r:id="rId6" imgW="2616200" imgH="469900"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mtClean="0"/>
              <a:t>Computing optical flow</a:t>
            </a:r>
          </a:p>
        </p:txBody>
      </p:sp>
      <p:sp>
        <p:nvSpPr>
          <p:cNvPr id="23558" name="Rectangle 3"/>
          <p:cNvSpPr>
            <a:spLocks noGrp="1" noChangeArrowheads="1"/>
          </p:cNvSpPr>
          <p:nvPr>
            <p:ph idx="1"/>
          </p:nvPr>
        </p:nvSpPr>
        <p:spPr/>
        <p:txBody>
          <a:bodyPr/>
          <a:lstStyle/>
          <a:p>
            <a:pPr eaLnBrk="1" hangingPunct="1"/>
            <a:r>
              <a:rPr lang="en-GB" sz="2800" smtClean="0"/>
              <a:t>We are also interested in the quality of the estimate as measured by the covariance matrix </a:t>
            </a:r>
          </a:p>
          <a:p>
            <a:pPr eaLnBrk="1" hangingPunct="1">
              <a:buFont typeface="Wingdings 2" pitchFamily="18" charset="2"/>
              <a:buNone/>
            </a:pPr>
            <a:r>
              <a:rPr lang="en-GB" sz="2800" smtClean="0"/>
              <a:t>    of       :</a:t>
            </a:r>
          </a:p>
          <a:p>
            <a:pPr eaLnBrk="1" hangingPunct="1"/>
            <a:endParaRPr lang="en-GB" sz="2800" smtClean="0">
              <a:cs typeface="Times New Roman" pitchFamily="18" charset="0"/>
            </a:endParaRPr>
          </a:p>
          <a:p>
            <a:pPr eaLnBrk="1" hangingPunct="1"/>
            <a:endParaRPr lang="en-GB" sz="2800" smtClean="0">
              <a:cs typeface="Times New Roman" pitchFamily="18" charset="0"/>
            </a:endParaRPr>
          </a:p>
          <a:p>
            <a:pPr lvl="1" eaLnBrk="1" hangingPunct="1"/>
            <a:r>
              <a:rPr lang="en-GB" smtClean="0">
                <a:cs typeface="Times New Roman" pitchFamily="18" charset="0"/>
              </a:rPr>
              <a:t>It can be show that :</a:t>
            </a:r>
          </a:p>
        </p:txBody>
      </p:sp>
      <p:graphicFrame>
        <p:nvGraphicFramePr>
          <p:cNvPr id="23554" name="Object 1024"/>
          <p:cNvGraphicFramePr>
            <a:graphicFrameLocks noChangeAspect="1"/>
          </p:cNvGraphicFramePr>
          <p:nvPr/>
        </p:nvGraphicFramePr>
        <p:xfrm>
          <a:off x="1335088" y="2928938"/>
          <a:ext cx="242887" cy="323850"/>
        </p:xfrm>
        <a:graphic>
          <a:graphicData uri="http://schemas.openxmlformats.org/presentationml/2006/ole">
            <p:oleObj spid="_x0000_s23554" r:id="rId4" imgW="126780" imgH="164814" progId="Equation.3">
              <p:embed/>
            </p:oleObj>
          </a:graphicData>
        </a:graphic>
      </p:graphicFrame>
      <p:graphicFrame>
        <p:nvGraphicFramePr>
          <p:cNvPr id="23555" name="Object 1025"/>
          <p:cNvGraphicFramePr>
            <a:graphicFrameLocks noChangeAspect="1"/>
          </p:cNvGraphicFramePr>
          <p:nvPr/>
        </p:nvGraphicFramePr>
        <p:xfrm>
          <a:off x="2057400" y="3429000"/>
          <a:ext cx="4953000" cy="708025"/>
        </p:xfrm>
        <a:graphic>
          <a:graphicData uri="http://schemas.openxmlformats.org/presentationml/2006/ole">
            <p:oleObj spid="_x0000_s23555" r:id="rId5" imgW="1943100" imgH="279400" progId="Equation.3">
              <p:embed/>
            </p:oleObj>
          </a:graphicData>
        </a:graphic>
      </p:graphicFrame>
      <p:sp>
        <p:nvSpPr>
          <p:cNvPr id="23559" name="Rectangle 9"/>
          <p:cNvSpPr>
            <a:spLocks noChangeArrowheads="1"/>
          </p:cNvSpPr>
          <p:nvPr/>
        </p:nvSpPr>
        <p:spPr bwMode="auto">
          <a:xfrm>
            <a:off x="2633663" y="2795588"/>
            <a:ext cx="9144000" cy="0"/>
          </a:xfrm>
          <a:prstGeom prst="rect">
            <a:avLst/>
          </a:prstGeom>
          <a:noFill/>
          <a:ln w="9525">
            <a:noFill/>
            <a:miter lim="800000"/>
            <a:headEnd/>
            <a:tailEnd/>
          </a:ln>
        </p:spPr>
        <p:txBody>
          <a:bodyPr>
            <a:spAutoFit/>
          </a:bodyPr>
          <a:lstStyle/>
          <a:p>
            <a:endParaRPr lang="en-US"/>
          </a:p>
        </p:txBody>
      </p:sp>
      <p:graphicFrame>
        <p:nvGraphicFramePr>
          <p:cNvPr id="23556" name="Object 1026"/>
          <p:cNvGraphicFramePr>
            <a:graphicFrameLocks noChangeAspect="1"/>
          </p:cNvGraphicFramePr>
          <p:nvPr/>
        </p:nvGraphicFramePr>
        <p:xfrm>
          <a:off x="2362200" y="5065713"/>
          <a:ext cx="5486400" cy="1792287"/>
        </p:xfrm>
        <a:graphic>
          <a:graphicData uri="http://schemas.openxmlformats.org/presentationml/2006/ole">
            <p:oleObj spid="_x0000_s23556" r:id="rId6" imgW="2324100" imgH="762000" progId="Equation.3">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GB" smtClean="0"/>
              <a:t>Computing optical flow</a:t>
            </a:r>
          </a:p>
        </p:txBody>
      </p:sp>
      <p:sp>
        <p:nvSpPr>
          <p:cNvPr id="24581" name="Rectangle 3"/>
          <p:cNvSpPr>
            <a:spLocks noGrp="1" noChangeArrowheads="1"/>
          </p:cNvSpPr>
          <p:nvPr>
            <p:ph idx="1"/>
          </p:nvPr>
        </p:nvSpPr>
        <p:spPr/>
        <p:txBody>
          <a:bodyPr/>
          <a:lstStyle/>
          <a:p>
            <a:pPr eaLnBrk="1" hangingPunct="1"/>
            <a:r>
              <a:rPr lang="en-GB" smtClean="0">
                <a:cs typeface="Times New Roman" pitchFamily="18" charset="0"/>
              </a:rPr>
              <a:t>Thus, we can determine the variances of the estimates of the optical flow components</a:t>
            </a:r>
            <a:r>
              <a:rPr lang="en-GB" b="1" smtClean="0">
                <a:cs typeface="Times New Roman" pitchFamily="18" charset="0"/>
              </a:rPr>
              <a:t> </a:t>
            </a:r>
            <a:r>
              <a:rPr lang="en-GB" i="1" smtClean="0">
                <a:cs typeface="Times New Roman" pitchFamily="18" charset="0"/>
              </a:rPr>
              <a:t>v</a:t>
            </a:r>
            <a:r>
              <a:rPr lang="en-GB" sz="2800" i="1" baseline="-25000" smtClean="0">
                <a:cs typeface="Times New Roman" pitchFamily="18" charset="0"/>
              </a:rPr>
              <a:t>x</a:t>
            </a:r>
            <a:r>
              <a:rPr lang="en-GB" smtClean="0">
                <a:cs typeface="Times New Roman" pitchFamily="18" charset="0"/>
              </a:rPr>
              <a:t> and </a:t>
            </a:r>
            <a:r>
              <a:rPr lang="en-GB" i="1" smtClean="0">
                <a:cs typeface="Times New Roman" pitchFamily="18" charset="0"/>
              </a:rPr>
              <a:t>v</a:t>
            </a:r>
            <a:r>
              <a:rPr lang="en-GB" sz="2800" i="1" baseline="-18000" smtClean="0">
                <a:cs typeface="Times New Roman" pitchFamily="18" charset="0"/>
              </a:rPr>
              <a:t>y</a:t>
            </a:r>
            <a:r>
              <a:rPr lang="en-GB" smtClean="0">
                <a:cs typeface="Times New Roman" pitchFamily="18" charset="0"/>
              </a:rPr>
              <a:t> :</a:t>
            </a:r>
          </a:p>
        </p:txBody>
      </p:sp>
      <p:sp>
        <p:nvSpPr>
          <p:cNvPr id="24582" name="Rectangle 5"/>
          <p:cNvSpPr>
            <a:spLocks noChangeArrowheads="1"/>
          </p:cNvSpPr>
          <p:nvPr/>
        </p:nvSpPr>
        <p:spPr bwMode="auto">
          <a:xfrm>
            <a:off x="3281363" y="3052763"/>
            <a:ext cx="9144000" cy="0"/>
          </a:xfrm>
          <a:prstGeom prst="rect">
            <a:avLst/>
          </a:prstGeom>
          <a:noFill/>
          <a:ln w="9525">
            <a:noFill/>
            <a:miter lim="800000"/>
            <a:headEnd/>
            <a:tailEnd/>
          </a:ln>
        </p:spPr>
        <p:txBody>
          <a:bodyPr>
            <a:spAutoFit/>
          </a:bodyPr>
          <a:lstStyle/>
          <a:p>
            <a:endParaRPr lang="en-US"/>
          </a:p>
        </p:txBody>
      </p:sp>
      <p:graphicFrame>
        <p:nvGraphicFramePr>
          <p:cNvPr id="24578" name="Object 1024"/>
          <p:cNvGraphicFramePr>
            <a:graphicFrameLocks noChangeAspect="1"/>
          </p:cNvGraphicFramePr>
          <p:nvPr/>
        </p:nvGraphicFramePr>
        <p:xfrm>
          <a:off x="2438400" y="3733800"/>
          <a:ext cx="3429000" cy="1000125"/>
        </p:xfrm>
        <a:graphic>
          <a:graphicData uri="http://schemas.openxmlformats.org/presentationml/2006/ole">
            <p:oleObj spid="_x0000_s24578" r:id="rId4" imgW="1485900" imgH="431800" progId="Equation.3">
              <p:embed/>
            </p:oleObj>
          </a:graphicData>
        </a:graphic>
      </p:graphicFrame>
      <p:graphicFrame>
        <p:nvGraphicFramePr>
          <p:cNvPr id="24579" name="Object 1025"/>
          <p:cNvGraphicFramePr>
            <a:graphicFrameLocks noChangeAspect="1"/>
          </p:cNvGraphicFramePr>
          <p:nvPr/>
        </p:nvGraphicFramePr>
        <p:xfrm>
          <a:off x="2540000" y="5181600"/>
          <a:ext cx="3224213" cy="1000125"/>
        </p:xfrm>
        <a:graphic>
          <a:graphicData uri="http://schemas.openxmlformats.org/presentationml/2006/ole">
            <p:oleObj spid="_x0000_s24579" name="Equation" r:id="rId5" imgW="1396800" imgH="43164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GB" smtClean="0"/>
              <a:t>Computing optical flow</a:t>
            </a:r>
          </a:p>
        </p:txBody>
      </p:sp>
      <p:sp>
        <p:nvSpPr>
          <p:cNvPr id="25605" name="Rectangle 3"/>
          <p:cNvSpPr>
            <a:spLocks noGrp="1" noChangeArrowheads="1"/>
          </p:cNvSpPr>
          <p:nvPr>
            <p:ph idx="1"/>
          </p:nvPr>
        </p:nvSpPr>
        <p:spPr/>
        <p:txBody>
          <a:bodyPr/>
          <a:lstStyle/>
          <a:p>
            <a:pPr eaLnBrk="1" hangingPunct="1">
              <a:lnSpc>
                <a:spcPct val="90000"/>
              </a:lnSpc>
            </a:pPr>
            <a:r>
              <a:rPr lang="en-GB" sz="2800" smtClean="0">
                <a:cs typeface="Times New Roman" pitchFamily="18" charset="0"/>
              </a:rPr>
              <a:t>We can estimate the noise variance       as follows :</a:t>
            </a:r>
          </a:p>
          <a:p>
            <a:pPr eaLnBrk="1" hangingPunct="1">
              <a:lnSpc>
                <a:spcPct val="90000"/>
              </a:lnSpc>
              <a:buFont typeface="Wingdings" pitchFamily="2" charset="2"/>
              <a:buNone/>
            </a:pPr>
            <a:endParaRPr lang="en-GB" sz="2800" smtClean="0">
              <a:cs typeface="Times New Roman" pitchFamily="18" charset="0"/>
            </a:endParaRPr>
          </a:p>
          <a:p>
            <a:pPr eaLnBrk="1" hangingPunct="1">
              <a:lnSpc>
                <a:spcPct val="90000"/>
              </a:lnSpc>
            </a:pPr>
            <a:endParaRPr lang="en-GB" sz="2800" smtClean="0">
              <a:cs typeface="Times New Roman" pitchFamily="18" charset="0"/>
            </a:endParaRPr>
          </a:p>
          <a:p>
            <a:pPr eaLnBrk="1" hangingPunct="1">
              <a:lnSpc>
                <a:spcPct val="90000"/>
              </a:lnSpc>
            </a:pPr>
            <a:endParaRPr lang="en-GB" sz="2800" smtClean="0">
              <a:cs typeface="Times New Roman" pitchFamily="18" charset="0"/>
            </a:endParaRPr>
          </a:p>
          <a:p>
            <a:pPr eaLnBrk="1" hangingPunct="1">
              <a:lnSpc>
                <a:spcPct val="90000"/>
              </a:lnSpc>
            </a:pPr>
            <a:r>
              <a:rPr lang="en-GB" sz="2800" smtClean="0">
                <a:cs typeface="Times New Roman" pitchFamily="18" charset="0"/>
              </a:rPr>
              <a:t>We now have a complete algorithm, involving simple matrix-vector computations, which enable us to compute the optical flow in an image and also determine the locations where the flow estimates will be reliable  </a:t>
            </a:r>
          </a:p>
          <a:p>
            <a:pPr eaLnBrk="1" hangingPunct="1">
              <a:lnSpc>
                <a:spcPct val="90000"/>
              </a:lnSpc>
              <a:buFont typeface="Wingdings" pitchFamily="2" charset="2"/>
              <a:buNone/>
            </a:pPr>
            <a:r>
              <a:rPr lang="en-GB" sz="2800" smtClean="0">
                <a:cs typeface="Times New Roman" pitchFamily="18" charset="0"/>
              </a:rPr>
              <a:t>	</a:t>
            </a:r>
          </a:p>
          <a:p>
            <a:pPr eaLnBrk="1" hangingPunct="1">
              <a:lnSpc>
                <a:spcPct val="90000"/>
              </a:lnSpc>
              <a:buFont typeface="Wingdings" pitchFamily="2" charset="2"/>
              <a:buNone/>
            </a:pPr>
            <a:endParaRPr lang="en-GB" sz="2800" smtClean="0">
              <a:cs typeface="Times New Roman" pitchFamily="18" charset="0"/>
            </a:endParaRPr>
          </a:p>
          <a:p>
            <a:pPr eaLnBrk="1" hangingPunct="1">
              <a:lnSpc>
                <a:spcPct val="90000"/>
              </a:lnSpc>
              <a:buFont typeface="Wingdings" pitchFamily="2" charset="2"/>
              <a:buNone/>
            </a:pPr>
            <a:endParaRPr lang="en-GB" sz="2800" smtClean="0">
              <a:cs typeface="Times New Roman" pitchFamily="18" charset="0"/>
            </a:endParaRPr>
          </a:p>
          <a:p>
            <a:pPr eaLnBrk="1" hangingPunct="1">
              <a:lnSpc>
                <a:spcPct val="90000"/>
              </a:lnSpc>
              <a:buFont typeface="Wingdings" pitchFamily="2" charset="2"/>
              <a:buNone/>
            </a:pPr>
            <a:endParaRPr lang="en-GB" sz="2800" smtClean="0">
              <a:cs typeface="Times New Roman" pitchFamily="18" charset="0"/>
            </a:endParaRPr>
          </a:p>
        </p:txBody>
      </p:sp>
      <p:sp>
        <p:nvSpPr>
          <p:cNvPr id="25606" name="Rectangle 5"/>
          <p:cNvSpPr>
            <a:spLocks noChangeArrowheads="1"/>
          </p:cNvSpPr>
          <p:nvPr/>
        </p:nvSpPr>
        <p:spPr bwMode="auto">
          <a:xfrm>
            <a:off x="4457700" y="3295650"/>
            <a:ext cx="9144000" cy="0"/>
          </a:xfrm>
          <a:prstGeom prst="rect">
            <a:avLst/>
          </a:prstGeom>
          <a:noFill/>
          <a:ln w="9525">
            <a:noFill/>
            <a:miter lim="800000"/>
            <a:headEnd/>
            <a:tailEnd/>
          </a:ln>
        </p:spPr>
        <p:txBody>
          <a:bodyPr>
            <a:spAutoFit/>
          </a:bodyPr>
          <a:lstStyle/>
          <a:p>
            <a:endParaRPr lang="en-US"/>
          </a:p>
        </p:txBody>
      </p:sp>
      <p:graphicFrame>
        <p:nvGraphicFramePr>
          <p:cNvPr id="25602" name="Object 1024"/>
          <p:cNvGraphicFramePr>
            <a:graphicFrameLocks noChangeAspect="1"/>
          </p:cNvGraphicFramePr>
          <p:nvPr/>
        </p:nvGraphicFramePr>
        <p:xfrm>
          <a:off x="6228184" y="1847850"/>
          <a:ext cx="441325" cy="514350"/>
        </p:xfrm>
        <a:graphic>
          <a:graphicData uri="http://schemas.openxmlformats.org/presentationml/2006/ole">
            <p:oleObj spid="_x0000_s25602" r:id="rId4" imgW="190500" imgH="228600" progId="Equation.3">
              <p:embed/>
            </p:oleObj>
          </a:graphicData>
        </a:graphic>
      </p:graphicFrame>
      <p:sp>
        <p:nvSpPr>
          <p:cNvPr id="25607" name="Rectangle 7"/>
          <p:cNvSpPr>
            <a:spLocks noChangeArrowheads="1"/>
          </p:cNvSpPr>
          <p:nvPr/>
        </p:nvSpPr>
        <p:spPr bwMode="auto">
          <a:xfrm>
            <a:off x="1647825" y="3090863"/>
            <a:ext cx="9144000" cy="0"/>
          </a:xfrm>
          <a:prstGeom prst="rect">
            <a:avLst/>
          </a:prstGeom>
          <a:noFill/>
          <a:ln w="9525">
            <a:noFill/>
            <a:miter lim="800000"/>
            <a:headEnd/>
            <a:tailEnd/>
          </a:ln>
        </p:spPr>
        <p:txBody>
          <a:bodyPr>
            <a:spAutoFit/>
          </a:bodyPr>
          <a:lstStyle/>
          <a:p>
            <a:endParaRPr lang="en-US"/>
          </a:p>
        </p:txBody>
      </p:sp>
      <p:graphicFrame>
        <p:nvGraphicFramePr>
          <p:cNvPr id="25603" name="Object 1025"/>
          <p:cNvGraphicFramePr>
            <a:graphicFrameLocks noChangeAspect="1"/>
          </p:cNvGraphicFramePr>
          <p:nvPr/>
        </p:nvGraphicFramePr>
        <p:xfrm>
          <a:off x="1219200" y="2668588"/>
          <a:ext cx="7315200" cy="846137"/>
        </p:xfrm>
        <a:graphic>
          <a:graphicData uri="http://schemas.openxmlformats.org/presentationml/2006/ole">
            <p:oleObj spid="_x0000_s25603" r:id="rId5" imgW="3327400" imgH="393700" progId="Equation.3">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smtClean="0"/>
              <a:t>Computing optical flow</a:t>
            </a:r>
          </a:p>
        </p:txBody>
      </p:sp>
      <p:sp>
        <p:nvSpPr>
          <p:cNvPr id="26628" name="Rectangle 3"/>
          <p:cNvSpPr>
            <a:spLocks noGrp="1" noChangeArrowheads="1"/>
          </p:cNvSpPr>
          <p:nvPr>
            <p:ph idx="1"/>
          </p:nvPr>
        </p:nvSpPr>
        <p:spPr/>
        <p:txBody>
          <a:bodyPr/>
          <a:lstStyle/>
          <a:p>
            <a:pPr eaLnBrk="1" hangingPunct="1"/>
            <a:r>
              <a:rPr lang="en-GB" smtClean="0"/>
              <a:t>In order to get good flow estimates, a number of implementational issues must be borne in mind</a:t>
            </a:r>
          </a:p>
          <a:p>
            <a:pPr eaLnBrk="1" hangingPunct="1"/>
            <a:r>
              <a:rPr lang="en-GB" smtClean="0">
                <a:cs typeface="Times New Roman" pitchFamily="18" charset="0"/>
              </a:rPr>
              <a:t>Computation of the derivatives</a:t>
            </a:r>
            <a:r>
              <a:rPr lang="en-GB" smtClean="0"/>
              <a:t> </a:t>
            </a:r>
          </a:p>
          <a:p>
            <a:pPr lvl="1" eaLnBrk="1" hangingPunct="1"/>
            <a:r>
              <a:rPr lang="en-GB" smtClean="0">
                <a:cs typeface="Times New Roman" pitchFamily="18" charset="0"/>
              </a:rPr>
              <a:t>Derivatives are approximated by a central difference</a:t>
            </a:r>
            <a:r>
              <a:rPr lang="en-GB" b="1" smtClean="0">
                <a:cs typeface="Times New Roman" pitchFamily="18" charset="0"/>
              </a:rPr>
              <a:t> </a:t>
            </a:r>
          </a:p>
        </p:txBody>
      </p:sp>
      <p:sp>
        <p:nvSpPr>
          <p:cNvPr id="26629" name="Rectangle 5"/>
          <p:cNvSpPr>
            <a:spLocks noChangeArrowheads="1"/>
          </p:cNvSpPr>
          <p:nvPr/>
        </p:nvSpPr>
        <p:spPr bwMode="auto">
          <a:xfrm>
            <a:off x="2328863" y="2695575"/>
            <a:ext cx="9144000" cy="0"/>
          </a:xfrm>
          <a:prstGeom prst="rect">
            <a:avLst/>
          </a:prstGeom>
          <a:noFill/>
          <a:ln w="9525">
            <a:noFill/>
            <a:miter lim="800000"/>
            <a:headEnd/>
            <a:tailEnd/>
          </a:ln>
        </p:spPr>
        <p:txBody>
          <a:bodyPr>
            <a:spAutoFit/>
          </a:bodyPr>
          <a:lstStyle/>
          <a:p>
            <a:endParaRPr lang="en-US"/>
          </a:p>
        </p:txBody>
      </p:sp>
      <p:graphicFrame>
        <p:nvGraphicFramePr>
          <p:cNvPr id="26626" name="Object 1024"/>
          <p:cNvGraphicFramePr>
            <a:graphicFrameLocks noChangeAspect="1"/>
          </p:cNvGraphicFramePr>
          <p:nvPr/>
        </p:nvGraphicFramePr>
        <p:xfrm>
          <a:off x="2071688" y="4000500"/>
          <a:ext cx="5181600" cy="1693863"/>
        </p:xfrm>
        <a:graphic>
          <a:graphicData uri="http://schemas.openxmlformats.org/presentationml/2006/ole">
            <p:oleObj spid="_x0000_s26626" r:id="rId4" imgW="2552700" imgH="838200" progId="Equation.3">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GB" smtClean="0"/>
              <a:t>Computing optical flow</a:t>
            </a:r>
          </a:p>
        </p:txBody>
      </p:sp>
      <p:sp>
        <p:nvSpPr>
          <p:cNvPr id="27653" name="Rectangle 3"/>
          <p:cNvSpPr>
            <a:spLocks noGrp="1" noChangeArrowheads="1"/>
          </p:cNvSpPr>
          <p:nvPr>
            <p:ph idx="1"/>
          </p:nvPr>
        </p:nvSpPr>
        <p:spPr>
          <a:xfrm>
            <a:off x="1182688" y="2017713"/>
            <a:ext cx="7772400" cy="4535487"/>
          </a:xfrm>
        </p:spPr>
        <p:txBody>
          <a:bodyPr/>
          <a:lstStyle/>
          <a:p>
            <a:pPr eaLnBrk="1" hangingPunct="1">
              <a:lnSpc>
                <a:spcPct val="90000"/>
              </a:lnSpc>
            </a:pPr>
            <a:r>
              <a:rPr lang="en-GB" smtClean="0">
                <a:cs typeface="Times New Roman" pitchFamily="18" charset="0"/>
              </a:rPr>
              <a:t>Pre-smoothing</a:t>
            </a:r>
            <a:r>
              <a:rPr lang="en-GB" smtClean="0"/>
              <a:t> </a:t>
            </a:r>
          </a:p>
          <a:p>
            <a:pPr lvl="1" eaLnBrk="1" hangingPunct="1">
              <a:lnSpc>
                <a:spcPct val="90000"/>
              </a:lnSpc>
            </a:pPr>
            <a:r>
              <a:rPr lang="en-GB" smtClean="0">
                <a:cs typeface="Times New Roman" pitchFamily="18" charset="0"/>
              </a:rPr>
              <a:t>This is usually necessary in stabilising the derivative estimation which is susceptible to noise. Usually a spatio-temporal Gaussian filter is used</a:t>
            </a:r>
            <a:r>
              <a:rPr lang="en-GB" smtClean="0"/>
              <a:t> :</a:t>
            </a:r>
          </a:p>
          <a:p>
            <a:pPr lvl="1" eaLnBrk="1" hangingPunct="1">
              <a:lnSpc>
                <a:spcPct val="90000"/>
              </a:lnSpc>
            </a:pPr>
            <a:endParaRPr lang="en-GB" smtClean="0"/>
          </a:p>
          <a:p>
            <a:pPr lvl="1" eaLnBrk="1" hangingPunct="1">
              <a:lnSpc>
                <a:spcPct val="90000"/>
              </a:lnSpc>
            </a:pPr>
            <a:endParaRPr lang="en-GB" smtClean="0"/>
          </a:p>
          <a:p>
            <a:pPr lvl="1" eaLnBrk="1" hangingPunct="1">
              <a:lnSpc>
                <a:spcPct val="90000"/>
              </a:lnSpc>
            </a:pPr>
            <a:endParaRPr lang="en-GB" smtClean="0">
              <a:cs typeface="Times New Roman" pitchFamily="18" charset="0"/>
            </a:endParaRPr>
          </a:p>
          <a:p>
            <a:pPr lvl="1" eaLnBrk="1" hangingPunct="1">
              <a:lnSpc>
                <a:spcPct val="90000"/>
              </a:lnSpc>
            </a:pPr>
            <a:endParaRPr lang="en-GB" smtClean="0">
              <a:cs typeface="Times New Roman" pitchFamily="18" charset="0"/>
            </a:endParaRPr>
          </a:p>
          <a:p>
            <a:pPr lvl="1" eaLnBrk="1" hangingPunct="1">
              <a:lnSpc>
                <a:spcPct val="90000"/>
              </a:lnSpc>
            </a:pPr>
            <a:r>
              <a:rPr lang="en-GB" smtClean="0">
                <a:cs typeface="Times New Roman" pitchFamily="18" charset="0"/>
              </a:rPr>
              <a:t>The filter widths                     are chosen in an </a:t>
            </a:r>
            <a:r>
              <a:rPr lang="en-GB" i="1" smtClean="0">
                <a:cs typeface="Times New Roman" pitchFamily="18" charset="0"/>
              </a:rPr>
              <a:t>ad-hoc</a:t>
            </a:r>
            <a:r>
              <a:rPr lang="en-GB" smtClean="0">
                <a:cs typeface="Times New Roman" pitchFamily="18" charset="0"/>
              </a:rPr>
              <a:t> fashion</a:t>
            </a:r>
            <a:r>
              <a:rPr lang="en-GB" smtClean="0"/>
              <a:t> </a:t>
            </a:r>
          </a:p>
        </p:txBody>
      </p:sp>
      <p:sp>
        <p:nvSpPr>
          <p:cNvPr id="27654" name="Rectangle 5"/>
          <p:cNvSpPr>
            <a:spLocks noChangeArrowheads="1"/>
          </p:cNvSpPr>
          <p:nvPr/>
        </p:nvSpPr>
        <p:spPr bwMode="auto">
          <a:xfrm>
            <a:off x="2457450" y="2971800"/>
            <a:ext cx="9144000" cy="0"/>
          </a:xfrm>
          <a:prstGeom prst="rect">
            <a:avLst/>
          </a:prstGeom>
          <a:noFill/>
          <a:ln w="9525">
            <a:noFill/>
            <a:miter lim="800000"/>
            <a:headEnd/>
            <a:tailEnd/>
          </a:ln>
        </p:spPr>
        <p:txBody>
          <a:bodyPr>
            <a:spAutoFit/>
          </a:bodyPr>
          <a:lstStyle/>
          <a:p>
            <a:endParaRPr lang="en-US"/>
          </a:p>
        </p:txBody>
      </p:sp>
      <p:graphicFrame>
        <p:nvGraphicFramePr>
          <p:cNvPr id="27650" name="Object 1024"/>
          <p:cNvGraphicFramePr>
            <a:graphicFrameLocks noChangeAspect="1"/>
          </p:cNvGraphicFramePr>
          <p:nvPr/>
        </p:nvGraphicFramePr>
        <p:xfrm>
          <a:off x="2176463" y="3748088"/>
          <a:ext cx="5429250" cy="1189037"/>
        </p:xfrm>
        <a:graphic>
          <a:graphicData uri="http://schemas.openxmlformats.org/presentationml/2006/ole">
            <p:oleObj spid="_x0000_s27650" name="Equation" r:id="rId4" imgW="2298600" imgH="507960" progId="Equation.3">
              <p:embed/>
            </p:oleObj>
          </a:graphicData>
        </a:graphic>
      </p:graphicFrame>
      <p:sp>
        <p:nvSpPr>
          <p:cNvPr id="27655" name="Rectangle 7"/>
          <p:cNvSpPr>
            <a:spLocks noChangeArrowheads="1"/>
          </p:cNvSpPr>
          <p:nvPr/>
        </p:nvSpPr>
        <p:spPr bwMode="auto">
          <a:xfrm>
            <a:off x="4157663" y="3281363"/>
            <a:ext cx="9144000" cy="0"/>
          </a:xfrm>
          <a:prstGeom prst="rect">
            <a:avLst/>
          </a:prstGeom>
          <a:noFill/>
          <a:ln w="9525">
            <a:noFill/>
            <a:miter lim="800000"/>
            <a:headEnd/>
            <a:tailEnd/>
          </a:ln>
        </p:spPr>
        <p:txBody>
          <a:bodyPr>
            <a:spAutoFit/>
          </a:bodyPr>
          <a:lstStyle/>
          <a:p>
            <a:endParaRPr lang="en-US"/>
          </a:p>
        </p:txBody>
      </p:sp>
      <p:graphicFrame>
        <p:nvGraphicFramePr>
          <p:cNvPr id="27651" name="Object 1025"/>
          <p:cNvGraphicFramePr>
            <a:graphicFrameLocks noChangeAspect="1"/>
          </p:cNvGraphicFramePr>
          <p:nvPr/>
        </p:nvGraphicFramePr>
        <p:xfrm>
          <a:off x="4157663" y="5072063"/>
          <a:ext cx="1447800" cy="515937"/>
        </p:xfrm>
        <a:graphic>
          <a:graphicData uri="http://schemas.openxmlformats.org/presentationml/2006/ole">
            <p:oleObj spid="_x0000_s27651" r:id="rId5" imgW="634725" imgH="228501"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GB" smtClean="0"/>
              <a:t>Computing optical flow</a:t>
            </a:r>
          </a:p>
        </p:txBody>
      </p:sp>
      <p:sp>
        <p:nvSpPr>
          <p:cNvPr id="28677" name="Rectangle 3"/>
          <p:cNvSpPr>
            <a:spLocks noGrp="1" noChangeArrowheads="1"/>
          </p:cNvSpPr>
          <p:nvPr>
            <p:ph idx="1"/>
          </p:nvPr>
        </p:nvSpPr>
        <p:spPr>
          <a:xfrm>
            <a:off x="1182688" y="2017713"/>
            <a:ext cx="7772400" cy="4535487"/>
          </a:xfrm>
        </p:spPr>
        <p:txBody>
          <a:bodyPr/>
          <a:lstStyle/>
          <a:p>
            <a:pPr eaLnBrk="1" hangingPunct="1"/>
            <a:r>
              <a:rPr lang="en-GB" smtClean="0">
                <a:cs typeface="Times New Roman" pitchFamily="18" charset="0"/>
              </a:rPr>
              <a:t>Confidence measure</a:t>
            </a:r>
            <a:r>
              <a:rPr lang="en-GB" smtClean="0"/>
              <a:t> </a:t>
            </a:r>
          </a:p>
          <a:p>
            <a:pPr lvl="1" eaLnBrk="1" hangingPunct="1"/>
            <a:r>
              <a:rPr lang="en-GB" smtClean="0">
                <a:cs typeface="Times New Roman" pitchFamily="18" charset="0"/>
              </a:rPr>
              <a:t>From the covariance matrix ,  it can be seen that the optical flow estimate accuracy depends on</a:t>
            </a:r>
            <a:r>
              <a:rPr lang="en-GB" b="1" smtClean="0">
                <a:cs typeface="Times New Roman" pitchFamily="18" charset="0"/>
              </a:rPr>
              <a:t> :</a:t>
            </a:r>
          </a:p>
          <a:p>
            <a:pPr lvl="2" eaLnBrk="1" hangingPunct="1"/>
            <a:r>
              <a:rPr lang="en-GB" b="1" smtClean="0">
                <a:cs typeface="Times New Roman" pitchFamily="18" charset="0"/>
              </a:rPr>
              <a:t>The number of points in the neighbourhood</a:t>
            </a:r>
          </a:p>
          <a:p>
            <a:pPr lvl="2" eaLnBrk="1" hangingPunct="1"/>
            <a:r>
              <a:rPr lang="en-GB" b="1" smtClean="0">
                <a:cs typeface="Times New Roman" pitchFamily="18" charset="0"/>
              </a:rPr>
              <a:t>The noise variance  </a:t>
            </a:r>
          </a:p>
          <a:p>
            <a:pPr lvl="2" eaLnBrk="1" hangingPunct="1"/>
            <a:r>
              <a:rPr lang="en-GB" b="1" smtClean="0">
                <a:cs typeface="Times New Roman" pitchFamily="18" charset="0"/>
              </a:rPr>
              <a:t>Local edge busyness’ as measured by : </a:t>
            </a:r>
          </a:p>
        </p:txBody>
      </p:sp>
      <p:graphicFrame>
        <p:nvGraphicFramePr>
          <p:cNvPr id="28674" name="Object 1024"/>
          <p:cNvGraphicFramePr>
            <a:graphicFrameLocks noChangeAspect="1"/>
          </p:cNvGraphicFramePr>
          <p:nvPr/>
        </p:nvGraphicFramePr>
        <p:xfrm>
          <a:off x="4572000" y="3643313"/>
          <a:ext cx="441325" cy="514350"/>
        </p:xfrm>
        <a:graphic>
          <a:graphicData uri="http://schemas.openxmlformats.org/presentationml/2006/ole">
            <p:oleObj spid="_x0000_s28674" r:id="rId4" imgW="190500" imgH="228600" progId="Equation.3">
              <p:embed/>
            </p:oleObj>
          </a:graphicData>
        </a:graphic>
      </p:graphicFrame>
      <p:sp>
        <p:nvSpPr>
          <p:cNvPr id="28678" name="Rectangle 6"/>
          <p:cNvSpPr>
            <a:spLocks noChangeArrowheads="1"/>
          </p:cNvSpPr>
          <p:nvPr/>
        </p:nvSpPr>
        <p:spPr bwMode="auto">
          <a:xfrm>
            <a:off x="3762375" y="3195638"/>
            <a:ext cx="9144000" cy="0"/>
          </a:xfrm>
          <a:prstGeom prst="rect">
            <a:avLst/>
          </a:prstGeom>
          <a:noFill/>
          <a:ln w="9525">
            <a:noFill/>
            <a:miter lim="800000"/>
            <a:headEnd/>
            <a:tailEnd/>
          </a:ln>
        </p:spPr>
        <p:txBody>
          <a:bodyPr>
            <a:spAutoFit/>
          </a:bodyPr>
          <a:lstStyle/>
          <a:p>
            <a:endParaRPr lang="en-US"/>
          </a:p>
        </p:txBody>
      </p:sp>
      <p:graphicFrame>
        <p:nvGraphicFramePr>
          <p:cNvPr id="28675" name="Object 1025"/>
          <p:cNvGraphicFramePr>
            <a:graphicFrameLocks noChangeAspect="1"/>
          </p:cNvGraphicFramePr>
          <p:nvPr/>
        </p:nvGraphicFramePr>
        <p:xfrm>
          <a:off x="3286125" y="4467225"/>
          <a:ext cx="3048000" cy="881063"/>
        </p:xfrm>
        <a:graphic>
          <a:graphicData uri="http://schemas.openxmlformats.org/presentationml/2006/ole">
            <p:oleObj spid="_x0000_s28675" r:id="rId5" imgW="1548728" imgH="444307" progId="Equation.3">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smtClean="0"/>
              <a:t>Computing optical flow</a:t>
            </a:r>
          </a:p>
        </p:txBody>
      </p:sp>
      <p:sp>
        <p:nvSpPr>
          <p:cNvPr id="78851" name="Rectangle 3"/>
          <p:cNvSpPr>
            <a:spLocks noGrp="1" noChangeArrowheads="1"/>
          </p:cNvSpPr>
          <p:nvPr>
            <p:ph idx="1"/>
          </p:nvPr>
        </p:nvSpPr>
        <p:spPr>
          <a:xfrm>
            <a:off x="1371600" y="1828800"/>
            <a:ext cx="7772400" cy="4840288"/>
          </a:xfrm>
        </p:spPr>
        <p:txBody>
          <a:bodyPr/>
          <a:lstStyle/>
          <a:p>
            <a:pPr eaLnBrk="1" hangingPunct="1"/>
            <a:r>
              <a:rPr lang="en-GB" sz="2800" smtClean="0">
                <a:cs typeface="Times New Roman" pitchFamily="18" charset="0"/>
              </a:rPr>
              <a:t>Confidence ellipse</a:t>
            </a:r>
          </a:p>
          <a:p>
            <a:pPr lvl="1" eaLnBrk="1" hangingPunct="1"/>
            <a:r>
              <a:rPr lang="en-GB" smtClean="0">
                <a:cs typeface="Times New Roman" pitchFamily="18" charset="0"/>
              </a:rPr>
              <a:t>Around each point (</a:t>
            </a:r>
            <a:r>
              <a:rPr lang="en-GB" i="1" smtClean="0">
                <a:cs typeface="Times New Roman" pitchFamily="18" charset="0"/>
              </a:rPr>
              <a:t>x,y</a:t>
            </a:r>
            <a:r>
              <a:rPr lang="en-GB" smtClean="0">
                <a:cs typeface="Times New Roman" pitchFamily="18" charset="0"/>
              </a:rPr>
              <a:t>), we can draw an ellipse which tells us with a certain probability (eg. 99%)  that the flow lies in this ellipse with the flow estimate at the centre of the ellipse</a:t>
            </a:r>
            <a:r>
              <a:rPr lang="en-GB" smtClean="0"/>
              <a:t> </a:t>
            </a:r>
          </a:p>
          <a:p>
            <a:pPr lvl="1" eaLnBrk="1" hangingPunct="1"/>
            <a:r>
              <a:rPr lang="en-GB" smtClean="0">
                <a:cs typeface="Times New Roman" pitchFamily="18" charset="0"/>
              </a:rPr>
              <a:t>The major and minor axes of the ellipse are proportional to the eigenvalues of the covariance matrix</a:t>
            </a:r>
            <a:r>
              <a:rPr lang="en-GB" smtClean="0"/>
              <a:t> </a:t>
            </a:r>
          </a:p>
          <a:p>
            <a:pPr lvl="1" eaLnBrk="1" hangingPunct="1"/>
            <a:r>
              <a:rPr lang="en-GB" smtClean="0">
                <a:cs typeface="Times New Roman" pitchFamily="18" charset="0"/>
              </a:rPr>
              <a:t>Lucas and Kanade’s algorithm only accepts the flow estimate  if the corresponding largest eigenvalue of the covariance matrix is below some threshold value</a:t>
            </a:r>
            <a:r>
              <a:rPr lang="en-GB"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GB"/>
              <a:t>Computing optical flow</a:t>
            </a:r>
          </a:p>
        </p:txBody>
      </p:sp>
      <p:grpSp>
        <p:nvGrpSpPr>
          <p:cNvPr id="79875" name="Group 14"/>
          <p:cNvGrpSpPr>
            <a:grpSpLocks/>
          </p:cNvGrpSpPr>
          <p:nvPr/>
        </p:nvGrpSpPr>
        <p:grpSpPr bwMode="auto">
          <a:xfrm>
            <a:off x="2405063" y="1719263"/>
            <a:ext cx="0" cy="0"/>
            <a:chOff x="0" y="0"/>
            <a:chExt cx="0" cy="0"/>
          </a:xfrm>
        </p:grpSpPr>
        <p:sp>
          <p:nvSpPr>
            <p:cNvPr id="79877" name="Rectangle 12"/>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79878" name="Rectangle 13"/>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grpSp>
      <p:pic>
        <p:nvPicPr>
          <p:cNvPr id="79876" name="Picture 15" descr="confEllipese"/>
          <p:cNvPicPr>
            <a:picLocks noChangeAspect="1" noChangeArrowheads="1"/>
          </p:cNvPicPr>
          <p:nvPr/>
        </p:nvPicPr>
        <p:blipFill>
          <a:blip r:embed="rId3" cstate="print"/>
          <a:srcRect/>
          <a:stretch>
            <a:fillRect/>
          </a:stretch>
        </p:blipFill>
        <p:spPr bwMode="auto">
          <a:xfrm>
            <a:off x="2209800" y="1981200"/>
            <a:ext cx="5105400" cy="424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GB" smtClean="0"/>
              <a:t>Computing optical flow</a:t>
            </a:r>
          </a:p>
        </p:txBody>
      </p:sp>
      <p:sp>
        <p:nvSpPr>
          <p:cNvPr id="80899" name="Rectangle 3"/>
          <p:cNvSpPr>
            <a:spLocks noGrp="1" noChangeArrowheads="1"/>
          </p:cNvSpPr>
          <p:nvPr>
            <p:ph idx="1"/>
          </p:nvPr>
        </p:nvSpPr>
        <p:spPr/>
        <p:txBody>
          <a:bodyPr/>
          <a:lstStyle/>
          <a:p>
            <a:pPr eaLnBrk="1" hangingPunct="1"/>
            <a:r>
              <a:rPr lang="en-GB" smtClean="0"/>
              <a:t>Example results</a:t>
            </a:r>
          </a:p>
          <a:p>
            <a:pPr lvl="1" eaLnBrk="1" hangingPunct="1"/>
            <a:r>
              <a:rPr lang="en-GB" i="1" smtClean="0">
                <a:cs typeface="Times New Roman" pitchFamily="18" charset="0"/>
              </a:rPr>
              <a:t>Yosemite</a:t>
            </a:r>
            <a:r>
              <a:rPr lang="en-GB" smtClean="0">
                <a:cs typeface="Times New Roman" pitchFamily="18" charset="0"/>
              </a:rPr>
              <a:t> sequence. The true optical flow, and the flow before and after confidence thresholding</a:t>
            </a:r>
          </a:p>
          <a:p>
            <a:pPr lvl="1" eaLnBrk="1" hangingPunct="1"/>
            <a:r>
              <a:rPr lang="en-GB" smtClean="0">
                <a:cs typeface="Times New Roman" pitchFamily="18" charset="0"/>
              </a:rPr>
              <a:t>Confidence thresholding produces a more accurate but sparser flow field</a:t>
            </a:r>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graphicFrame>
        <p:nvGraphicFramePr>
          <p:cNvPr id="3074" name="Object 5"/>
          <p:cNvGraphicFramePr>
            <a:graphicFrameLocks noChangeAspect="1"/>
          </p:cNvGraphicFramePr>
          <p:nvPr/>
        </p:nvGraphicFramePr>
        <p:xfrm>
          <a:off x="4648200" y="1828800"/>
          <a:ext cx="565150" cy="371475"/>
        </p:xfrm>
        <a:graphic>
          <a:graphicData uri="http://schemas.openxmlformats.org/presentationml/2006/ole">
            <p:oleObj spid="_x0000_s3074" name="Equation" r:id="rId4" imgW="304560" imgH="203040" progId="Equation.3">
              <p:embed/>
            </p:oleObj>
          </a:graphicData>
        </a:graphic>
      </p:graphicFrame>
      <p:sp>
        <p:nvSpPr>
          <p:cNvPr id="3085" name="Rectangle 25"/>
          <p:cNvSpPr>
            <a:spLocks noChangeArrowheads="1"/>
          </p:cNvSpPr>
          <p:nvPr/>
        </p:nvSpPr>
        <p:spPr bwMode="auto">
          <a:xfrm>
            <a:off x="4157663" y="3305175"/>
            <a:ext cx="9144000" cy="0"/>
          </a:xfrm>
          <a:prstGeom prst="rect">
            <a:avLst/>
          </a:prstGeom>
          <a:noFill/>
          <a:ln w="9525">
            <a:noFill/>
            <a:miter lim="800000"/>
            <a:headEnd/>
            <a:tailEnd/>
          </a:ln>
        </p:spPr>
        <p:txBody>
          <a:bodyPr>
            <a:spAutoFit/>
          </a:bodyPr>
          <a:lstStyle/>
          <a:p>
            <a:endParaRPr lang="en-US"/>
          </a:p>
        </p:txBody>
      </p:sp>
      <p:grpSp>
        <p:nvGrpSpPr>
          <p:cNvPr id="3086" name="Group 2"/>
          <p:cNvGrpSpPr>
            <a:grpSpLocks/>
          </p:cNvGrpSpPr>
          <p:nvPr/>
        </p:nvGrpSpPr>
        <p:grpSpPr bwMode="auto">
          <a:xfrm>
            <a:off x="1828800" y="2057400"/>
            <a:ext cx="5257800" cy="3810000"/>
            <a:chOff x="1152" y="1296"/>
            <a:chExt cx="3312" cy="2400"/>
          </a:xfrm>
        </p:grpSpPr>
        <p:sp>
          <p:nvSpPr>
            <p:cNvPr id="3089" name="Line 3"/>
            <p:cNvSpPr>
              <a:spLocks noChangeShapeType="1"/>
            </p:cNvSpPr>
            <p:nvPr/>
          </p:nvSpPr>
          <p:spPr bwMode="auto">
            <a:xfrm flipV="1">
              <a:off x="2016" y="1440"/>
              <a:ext cx="0" cy="1200"/>
            </a:xfrm>
            <a:prstGeom prst="line">
              <a:avLst/>
            </a:prstGeom>
            <a:noFill/>
            <a:ln w="9525">
              <a:solidFill>
                <a:schemeClr val="tx1"/>
              </a:solidFill>
              <a:miter lim="800000"/>
              <a:headEnd/>
              <a:tailEnd type="triangle" w="med" len="med"/>
            </a:ln>
          </p:spPr>
          <p:txBody>
            <a:bodyPr wrap="none"/>
            <a:lstStyle/>
            <a:p>
              <a:endParaRPr lang="en-US"/>
            </a:p>
          </p:txBody>
        </p:sp>
        <p:sp>
          <p:nvSpPr>
            <p:cNvPr id="3090" name="Line 4"/>
            <p:cNvSpPr>
              <a:spLocks noChangeShapeType="1"/>
            </p:cNvSpPr>
            <p:nvPr/>
          </p:nvSpPr>
          <p:spPr bwMode="auto">
            <a:xfrm>
              <a:off x="2016" y="2640"/>
              <a:ext cx="1680" cy="0"/>
            </a:xfrm>
            <a:prstGeom prst="line">
              <a:avLst/>
            </a:prstGeom>
            <a:noFill/>
            <a:ln w="9525">
              <a:solidFill>
                <a:schemeClr val="tx1"/>
              </a:solidFill>
              <a:miter lim="800000"/>
              <a:headEnd/>
              <a:tailEnd type="triangle" w="med" len="med"/>
            </a:ln>
          </p:spPr>
          <p:txBody>
            <a:bodyPr wrap="none"/>
            <a:lstStyle/>
            <a:p>
              <a:endParaRPr lang="en-US"/>
            </a:p>
          </p:txBody>
        </p:sp>
        <p:sp>
          <p:nvSpPr>
            <p:cNvPr id="3091" name="Line 5"/>
            <p:cNvSpPr>
              <a:spLocks noChangeShapeType="1"/>
            </p:cNvSpPr>
            <p:nvPr/>
          </p:nvSpPr>
          <p:spPr bwMode="auto">
            <a:xfrm flipH="1">
              <a:off x="1152" y="2640"/>
              <a:ext cx="864" cy="864"/>
            </a:xfrm>
            <a:prstGeom prst="line">
              <a:avLst/>
            </a:prstGeom>
            <a:noFill/>
            <a:ln w="9525">
              <a:solidFill>
                <a:schemeClr val="tx1"/>
              </a:solidFill>
              <a:miter lim="800000"/>
              <a:headEnd/>
              <a:tailEnd type="triangle" w="med" len="med"/>
            </a:ln>
          </p:spPr>
          <p:txBody>
            <a:bodyPr wrap="none"/>
            <a:lstStyle/>
            <a:p>
              <a:endParaRPr lang="en-US"/>
            </a:p>
          </p:txBody>
        </p:sp>
        <p:grpSp>
          <p:nvGrpSpPr>
            <p:cNvPr id="3092" name="Group 6"/>
            <p:cNvGrpSpPr>
              <a:grpSpLocks/>
            </p:cNvGrpSpPr>
            <p:nvPr/>
          </p:nvGrpSpPr>
          <p:grpSpPr bwMode="auto">
            <a:xfrm>
              <a:off x="1296" y="1824"/>
              <a:ext cx="1968" cy="568"/>
              <a:chOff x="1" y="0"/>
              <a:chExt cx="19999" cy="20011"/>
            </a:xfrm>
          </p:grpSpPr>
          <p:sp>
            <p:nvSpPr>
              <p:cNvPr id="3102" name="Line 7"/>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3103" name="Line 8"/>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3104" name="Line 9"/>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3105" name="Line 10"/>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3093" name="Line 11"/>
            <p:cNvSpPr>
              <a:spLocks noChangeShapeType="1"/>
            </p:cNvSpPr>
            <p:nvPr/>
          </p:nvSpPr>
          <p:spPr bwMode="auto">
            <a:xfrm flipV="1">
              <a:off x="2016" y="2400"/>
              <a:ext cx="240" cy="240"/>
            </a:xfrm>
            <a:prstGeom prst="line">
              <a:avLst/>
            </a:prstGeom>
            <a:noFill/>
            <a:ln w="9525">
              <a:solidFill>
                <a:schemeClr val="tx1"/>
              </a:solidFill>
              <a:prstDash val="sysDot"/>
              <a:miter lim="800000"/>
              <a:headEnd/>
              <a:tailEnd/>
            </a:ln>
          </p:spPr>
          <p:txBody>
            <a:bodyPr wrap="none"/>
            <a:lstStyle/>
            <a:p>
              <a:endParaRPr lang="en-US"/>
            </a:p>
          </p:txBody>
        </p:sp>
        <p:sp>
          <p:nvSpPr>
            <p:cNvPr id="3094" name="Line 12"/>
            <p:cNvSpPr>
              <a:spLocks noChangeShapeType="1"/>
            </p:cNvSpPr>
            <p:nvPr/>
          </p:nvSpPr>
          <p:spPr bwMode="auto">
            <a:xfrm flipV="1">
              <a:off x="2496" y="1344"/>
              <a:ext cx="768" cy="768"/>
            </a:xfrm>
            <a:prstGeom prst="line">
              <a:avLst/>
            </a:prstGeom>
            <a:noFill/>
            <a:ln w="9525">
              <a:solidFill>
                <a:schemeClr val="tx1"/>
              </a:solidFill>
              <a:prstDash val="sysDot"/>
              <a:miter lim="800000"/>
              <a:headEnd/>
              <a:tailEnd/>
            </a:ln>
          </p:spPr>
          <p:txBody>
            <a:bodyPr wrap="none"/>
            <a:lstStyle/>
            <a:p>
              <a:endParaRPr lang="en-US"/>
            </a:p>
          </p:txBody>
        </p:sp>
        <p:graphicFrame>
          <p:nvGraphicFramePr>
            <p:cNvPr id="3076" name="Object 7"/>
            <p:cNvGraphicFramePr>
              <a:graphicFrameLocks noChangeAspect="1"/>
            </p:cNvGraphicFramePr>
            <p:nvPr/>
          </p:nvGraphicFramePr>
          <p:xfrm>
            <a:off x="2021" y="1296"/>
            <a:ext cx="157" cy="174"/>
          </p:xfrm>
          <a:graphic>
            <a:graphicData uri="http://schemas.openxmlformats.org/presentationml/2006/ole">
              <p:oleObj spid="_x0000_s3076" r:id="rId5" imgW="139639" imgH="152334" progId="Equation.3">
                <p:embed/>
              </p:oleObj>
            </a:graphicData>
          </a:graphic>
        </p:graphicFrame>
        <p:graphicFrame>
          <p:nvGraphicFramePr>
            <p:cNvPr id="3077" name="Object 8"/>
            <p:cNvGraphicFramePr>
              <a:graphicFrameLocks noChangeAspect="1"/>
            </p:cNvGraphicFramePr>
            <p:nvPr/>
          </p:nvGraphicFramePr>
          <p:xfrm>
            <a:off x="2180" y="1963"/>
            <a:ext cx="253" cy="167"/>
          </p:xfrm>
          <a:graphic>
            <a:graphicData uri="http://schemas.openxmlformats.org/presentationml/2006/ole">
              <p:oleObj spid="_x0000_s3077" name="Equation" r:id="rId6" imgW="304560" imgH="203040" progId="Equation.3">
                <p:embed/>
              </p:oleObj>
            </a:graphicData>
          </a:graphic>
        </p:graphicFrame>
        <p:graphicFrame>
          <p:nvGraphicFramePr>
            <p:cNvPr id="3078" name="Object 9"/>
            <p:cNvGraphicFramePr>
              <a:graphicFrameLocks noChangeAspect="1"/>
            </p:cNvGraphicFramePr>
            <p:nvPr/>
          </p:nvGraphicFramePr>
          <p:xfrm>
            <a:off x="3744" y="2550"/>
            <a:ext cx="192" cy="168"/>
          </p:xfrm>
          <a:graphic>
            <a:graphicData uri="http://schemas.openxmlformats.org/presentationml/2006/ole">
              <p:oleObj spid="_x0000_s3078" r:id="rId7" imgW="177569" imgH="152202" progId="Equation.3">
                <p:embed/>
              </p:oleObj>
            </a:graphicData>
          </a:graphic>
        </p:graphicFrame>
        <p:graphicFrame>
          <p:nvGraphicFramePr>
            <p:cNvPr id="3079" name="Object 10"/>
            <p:cNvGraphicFramePr>
              <a:graphicFrameLocks noChangeAspect="1"/>
            </p:cNvGraphicFramePr>
            <p:nvPr/>
          </p:nvGraphicFramePr>
          <p:xfrm>
            <a:off x="1248" y="3504"/>
            <a:ext cx="174" cy="192"/>
          </p:xfrm>
          <a:graphic>
            <a:graphicData uri="http://schemas.openxmlformats.org/presentationml/2006/ole">
              <p:oleObj spid="_x0000_s3079" r:id="rId8" imgW="139639" imgH="152334" progId="Equation.3">
                <p:embed/>
              </p:oleObj>
            </a:graphicData>
          </a:graphic>
        </p:graphicFrame>
        <p:sp>
          <p:nvSpPr>
            <p:cNvPr id="3095" name="Line 18"/>
            <p:cNvSpPr>
              <a:spLocks noChangeShapeType="1"/>
            </p:cNvSpPr>
            <p:nvPr/>
          </p:nvSpPr>
          <p:spPr bwMode="auto">
            <a:xfrm>
              <a:off x="1920" y="2400"/>
              <a:ext cx="0" cy="215"/>
            </a:xfrm>
            <a:prstGeom prst="line">
              <a:avLst/>
            </a:prstGeom>
            <a:noFill/>
            <a:ln w="9525">
              <a:solidFill>
                <a:srgbClr val="000000"/>
              </a:solidFill>
              <a:round/>
              <a:headEnd type="triangle" w="sm" len="sm"/>
              <a:tailEnd type="triangle" w="sm" len="sm"/>
            </a:ln>
          </p:spPr>
          <p:txBody>
            <a:bodyPr/>
            <a:lstStyle/>
            <a:p>
              <a:endParaRPr lang="en-US"/>
            </a:p>
          </p:txBody>
        </p:sp>
        <p:graphicFrame>
          <p:nvGraphicFramePr>
            <p:cNvPr id="3080" name="Object 11"/>
            <p:cNvGraphicFramePr>
              <a:graphicFrameLocks noChangeAspect="1"/>
            </p:cNvGraphicFramePr>
            <p:nvPr/>
          </p:nvGraphicFramePr>
          <p:xfrm>
            <a:off x="1776" y="2448"/>
            <a:ext cx="126" cy="168"/>
          </p:xfrm>
          <a:graphic>
            <a:graphicData uri="http://schemas.openxmlformats.org/presentationml/2006/ole">
              <p:oleObj spid="_x0000_s3080" r:id="rId9" imgW="152268" imgH="203024" progId="Equation.3">
                <p:embed/>
              </p:oleObj>
            </a:graphicData>
          </a:graphic>
        </p:graphicFrame>
        <p:graphicFrame>
          <p:nvGraphicFramePr>
            <p:cNvPr id="3081" name="Object 12"/>
            <p:cNvGraphicFramePr>
              <a:graphicFrameLocks noChangeAspect="1"/>
            </p:cNvGraphicFramePr>
            <p:nvPr/>
          </p:nvGraphicFramePr>
          <p:xfrm>
            <a:off x="2016" y="2688"/>
            <a:ext cx="144" cy="144"/>
          </p:xfrm>
          <a:graphic>
            <a:graphicData uri="http://schemas.openxmlformats.org/presentationml/2006/ole">
              <p:oleObj spid="_x0000_s3081" r:id="rId10" imgW="152268" imgH="152268" progId="Equation.3">
                <p:embed/>
              </p:oleObj>
            </a:graphicData>
          </a:graphic>
        </p:graphicFrame>
        <p:sp>
          <p:nvSpPr>
            <p:cNvPr id="3096" name="Oval 21"/>
            <p:cNvSpPr>
              <a:spLocks noChangeArrowheads="1"/>
            </p:cNvSpPr>
            <p:nvPr/>
          </p:nvSpPr>
          <p:spPr bwMode="auto">
            <a:xfrm>
              <a:off x="3264" y="1296"/>
              <a:ext cx="48" cy="48"/>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3097" name="Oval 22"/>
            <p:cNvSpPr>
              <a:spLocks noChangeArrowheads="1"/>
            </p:cNvSpPr>
            <p:nvPr/>
          </p:nvSpPr>
          <p:spPr bwMode="auto">
            <a:xfrm>
              <a:off x="2448" y="2112"/>
              <a:ext cx="48" cy="48"/>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3098" name="Line 23"/>
            <p:cNvSpPr>
              <a:spLocks noChangeShapeType="1"/>
            </p:cNvSpPr>
            <p:nvPr/>
          </p:nvSpPr>
          <p:spPr bwMode="auto">
            <a:xfrm>
              <a:off x="3312" y="1344"/>
              <a:ext cx="336" cy="144"/>
            </a:xfrm>
            <a:prstGeom prst="line">
              <a:avLst/>
            </a:prstGeom>
            <a:noFill/>
            <a:ln w="9525">
              <a:solidFill>
                <a:schemeClr val="tx1"/>
              </a:solidFill>
              <a:miter lim="800000"/>
              <a:headEnd/>
              <a:tailEnd type="triangle" w="med" len="med"/>
            </a:ln>
          </p:spPr>
          <p:txBody>
            <a:bodyPr wrap="none"/>
            <a:lstStyle/>
            <a:p>
              <a:endParaRPr lang="en-US"/>
            </a:p>
          </p:txBody>
        </p:sp>
        <p:graphicFrame>
          <p:nvGraphicFramePr>
            <p:cNvPr id="3082" name="Object 13"/>
            <p:cNvGraphicFramePr>
              <a:graphicFrameLocks noChangeAspect="1"/>
            </p:cNvGraphicFramePr>
            <p:nvPr/>
          </p:nvGraphicFramePr>
          <p:xfrm>
            <a:off x="3696" y="1414"/>
            <a:ext cx="768" cy="230"/>
          </p:xfrm>
          <a:graphic>
            <a:graphicData uri="http://schemas.openxmlformats.org/presentationml/2006/ole">
              <p:oleObj spid="_x0000_s3082" r:id="rId11" imgW="634725" imgH="190417" progId="Equation.3">
                <p:embed/>
              </p:oleObj>
            </a:graphicData>
          </a:graphic>
        </p:graphicFrame>
        <p:sp>
          <p:nvSpPr>
            <p:cNvPr id="3099" name="Line 26"/>
            <p:cNvSpPr>
              <a:spLocks noChangeShapeType="1"/>
            </p:cNvSpPr>
            <p:nvPr/>
          </p:nvSpPr>
          <p:spPr bwMode="auto">
            <a:xfrm flipV="1">
              <a:off x="2016" y="2400"/>
              <a:ext cx="384" cy="240"/>
            </a:xfrm>
            <a:prstGeom prst="line">
              <a:avLst/>
            </a:prstGeom>
            <a:noFill/>
            <a:ln w="9525" cap="rnd">
              <a:solidFill>
                <a:schemeClr val="tx1"/>
              </a:solidFill>
              <a:prstDash val="sysDot"/>
              <a:miter lim="800000"/>
              <a:headEnd/>
              <a:tailEnd/>
            </a:ln>
          </p:spPr>
          <p:txBody>
            <a:bodyPr wrap="none"/>
            <a:lstStyle/>
            <a:p>
              <a:endParaRPr lang="en-US"/>
            </a:p>
          </p:txBody>
        </p:sp>
        <p:sp>
          <p:nvSpPr>
            <p:cNvPr id="3100" name="Line 27"/>
            <p:cNvSpPr>
              <a:spLocks noChangeShapeType="1"/>
            </p:cNvSpPr>
            <p:nvPr/>
          </p:nvSpPr>
          <p:spPr bwMode="auto">
            <a:xfrm flipV="1">
              <a:off x="2736" y="1488"/>
              <a:ext cx="864" cy="672"/>
            </a:xfrm>
            <a:prstGeom prst="line">
              <a:avLst/>
            </a:prstGeom>
            <a:noFill/>
            <a:ln w="9525" cap="rnd">
              <a:solidFill>
                <a:schemeClr val="tx1"/>
              </a:solidFill>
              <a:prstDash val="sysDot"/>
              <a:miter lim="800000"/>
              <a:headEnd/>
              <a:tailEnd/>
            </a:ln>
          </p:spPr>
          <p:txBody>
            <a:bodyPr wrap="none"/>
            <a:lstStyle/>
            <a:p>
              <a:endParaRPr lang="en-US"/>
            </a:p>
          </p:txBody>
        </p:sp>
        <p:graphicFrame>
          <p:nvGraphicFramePr>
            <p:cNvPr id="3083" name="Object 14"/>
            <p:cNvGraphicFramePr>
              <a:graphicFrameLocks noChangeAspect="1"/>
            </p:cNvGraphicFramePr>
            <p:nvPr/>
          </p:nvGraphicFramePr>
          <p:xfrm>
            <a:off x="2832" y="2208"/>
            <a:ext cx="485" cy="167"/>
          </p:xfrm>
          <a:graphic>
            <a:graphicData uri="http://schemas.openxmlformats.org/presentationml/2006/ole">
              <p:oleObj spid="_x0000_s3083" name="Equation" r:id="rId12" imgW="583920" imgH="203040" progId="Equation.3">
                <p:embed/>
              </p:oleObj>
            </a:graphicData>
          </a:graphic>
        </p:graphicFrame>
        <p:sp>
          <p:nvSpPr>
            <p:cNvPr id="3101" name="Oval 29"/>
            <p:cNvSpPr>
              <a:spLocks noChangeArrowheads="1"/>
            </p:cNvSpPr>
            <p:nvPr/>
          </p:nvSpPr>
          <p:spPr bwMode="auto">
            <a:xfrm>
              <a:off x="2688" y="2160"/>
              <a:ext cx="48" cy="48"/>
            </a:xfrm>
            <a:prstGeom prst="ellipse">
              <a:avLst/>
            </a:prstGeom>
            <a:solidFill>
              <a:schemeClr val="tx1"/>
            </a:solidFill>
            <a:ln w="9525">
              <a:solidFill>
                <a:schemeClr val="tx1"/>
              </a:solidFill>
              <a:miter lim="800000"/>
              <a:headEnd/>
              <a:tailEnd/>
            </a:ln>
          </p:spPr>
          <p:txBody>
            <a:bodyPr wrap="none" anchor="ctr"/>
            <a:lstStyle/>
            <a:p>
              <a:endParaRPr lang="en-US"/>
            </a:p>
          </p:txBody>
        </p:sp>
      </p:grpSp>
      <p:sp>
        <p:nvSpPr>
          <p:cNvPr id="3087" name="Rectangle 31"/>
          <p:cNvSpPr>
            <a:spLocks noChangeArrowheads="1"/>
          </p:cNvSpPr>
          <p:nvPr/>
        </p:nvSpPr>
        <p:spPr bwMode="auto">
          <a:xfrm>
            <a:off x="4371975" y="3319463"/>
            <a:ext cx="9144000" cy="0"/>
          </a:xfrm>
          <a:prstGeom prst="rect">
            <a:avLst/>
          </a:prstGeom>
          <a:noFill/>
          <a:ln w="9525">
            <a:noFill/>
            <a:miter lim="800000"/>
            <a:headEnd/>
            <a:tailEnd/>
          </a:ln>
        </p:spPr>
        <p:txBody>
          <a:bodyPr>
            <a:spAutoFit/>
          </a:bodyPr>
          <a:lstStyle/>
          <a:p>
            <a:endParaRPr lang="en-US"/>
          </a:p>
        </p:txBody>
      </p:sp>
      <p:graphicFrame>
        <p:nvGraphicFramePr>
          <p:cNvPr id="3075" name="Object 6"/>
          <p:cNvGraphicFramePr>
            <a:graphicFrameLocks noChangeAspect="1"/>
          </p:cNvGraphicFramePr>
          <p:nvPr/>
        </p:nvGraphicFramePr>
        <p:xfrm>
          <a:off x="5410200" y="1908175"/>
          <a:ext cx="533400" cy="292100"/>
        </p:xfrm>
        <a:graphic>
          <a:graphicData uri="http://schemas.openxmlformats.org/presentationml/2006/ole">
            <p:oleObj spid="_x0000_s3075" r:id="rId13" imgW="304536" imgH="164957" progId="Equation.3">
              <p:embed/>
            </p:oleObj>
          </a:graphicData>
        </a:graphic>
      </p:graphicFrame>
      <p:sp>
        <p:nvSpPr>
          <p:cNvPr id="3088" name="Line 4"/>
          <p:cNvSpPr>
            <a:spLocks noChangeShapeType="1"/>
          </p:cNvSpPr>
          <p:nvPr/>
        </p:nvSpPr>
        <p:spPr bwMode="auto">
          <a:xfrm>
            <a:off x="3962400" y="3381375"/>
            <a:ext cx="280988" cy="47625"/>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fontAlgn="auto" hangingPunct="1">
              <a:spcAft>
                <a:spcPts val="0"/>
              </a:spcAft>
              <a:defRPr/>
            </a:pPr>
            <a:r>
              <a:rPr lang="en-GB"/>
              <a:t>Computing optical flow</a:t>
            </a:r>
          </a:p>
        </p:txBody>
      </p:sp>
      <p:sp>
        <p:nvSpPr>
          <p:cNvPr id="29700" name="Rectangle 4"/>
          <p:cNvSpPr>
            <a:spLocks noChangeArrowheads="1"/>
          </p:cNvSpPr>
          <p:nvPr/>
        </p:nvSpPr>
        <p:spPr bwMode="auto">
          <a:xfrm>
            <a:off x="3133725" y="2281238"/>
            <a:ext cx="9144000" cy="0"/>
          </a:xfrm>
          <a:prstGeom prst="rect">
            <a:avLst/>
          </a:prstGeom>
          <a:noFill/>
          <a:ln w="9525">
            <a:noFill/>
            <a:miter lim="800000"/>
            <a:headEnd/>
            <a:tailEnd/>
          </a:ln>
        </p:spPr>
        <p:txBody>
          <a:bodyPr>
            <a:spAutoFit/>
          </a:bodyPr>
          <a:lstStyle/>
          <a:p>
            <a:endParaRPr lang="en-US"/>
          </a:p>
        </p:txBody>
      </p:sp>
      <p:graphicFrame>
        <p:nvGraphicFramePr>
          <p:cNvPr id="29698" name="Object 1024"/>
          <p:cNvGraphicFramePr>
            <a:graphicFrameLocks noChangeAspect="1"/>
          </p:cNvGraphicFramePr>
          <p:nvPr/>
        </p:nvGraphicFramePr>
        <p:xfrm>
          <a:off x="1447800" y="1905000"/>
          <a:ext cx="2876550" cy="2295525"/>
        </p:xfrm>
        <a:graphic>
          <a:graphicData uri="http://schemas.openxmlformats.org/presentationml/2006/ole">
            <p:oleObj spid="_x0000_s29698" r:id="rId4" imgW="2880360" imgH="2298192" progId="Word.Picture.8">
              <p:embed/>
            </p:oleObj>
          </a:graphicData>
        </a:graphic>
      </p:graphicFrame>
      <p:sp>
        <p:nvSpPr>
          <p:cNvPr id="29701" name="Rectangle 6"/>
          <p:cNvSpPr>
            <a:spLocks noChangeArrowheads="1"/>
          </p:cNvSpPr>
          <p:nvPr/>
        </p:nvSpPr>
        <p:spPr bwMode="auto">
          <a:xfrm>
            <a:off x="3128963" y="2276475"/>
            <a:ext cx="9144000" cy="0"/>
          </a:xfrm>
          <a:prstGeom prst="rect">
            <a:avLst/>
          </a:prstGeom>
          <a:noFill/>
          <a:ln w="9525">
            <a:noFill/>
            <a:miter lim="800000"/>
            <a:headEnd/>
            <a:tailEnd/>
          </a:ln>
        </p:spPr>
        <p:txBody>
          <a:bodyPr>
            <a:spAutoFit/>
          </a:bodyPr>
          <a:lstStyle/>
          <a:p>
            <a:endParaRPr lang="en-US"/>
          </a:p>
        </p:txBody>
      </p:sp>
      <p:pic>
        <p:nvPicPr>
          <p:cNvPr id="29702" name="Picture 5"/>
          <p:cNvPicPr>
            <a:picLocks noChangeAspect="1" noChangeArrowheads="1"/>
          </p:cNvPicPr>
          <p:nvPr/>
        </p:nvPicPr>
        <p:blipFill>
          <a:blip r:embed="rId5" cstate="print"/>
          <a:srcRect/>
          <a:stretch>
            <a:fillRect/>
          </a:stretch>
        </p:blipFill>
        <p:spPr bwMode="auto">
          <a:xfrm>
            <a:off x="4572000" y="1905000"/>
            <a:ext cx="2886075" cy="2305050"/>
          </a:xfrm>
          <a:prstGeom prst="rect">
            <a:avLst/>
          </a:prstGeom>
          <a:noFill/>
          <a:ln w="9525">
            <a:noFill/>
            <a:miter lim="800000"/>
            <a:headEnd/>
            <a:tailEnd/>
          </a:ln>
        </p:spPr>
      </p:pic>
      <p:sp>
        <p:nvSpPr>
          <p:cNvPr id="29703" name="Rectangle 8"/>
          <p:cNvSpPr>
            <a:spLocks noChangeArrowheads="1"/>
          </p:cNvSpPr>
          <p:nvPr/>
        </p:nvSpPr>
        <p:spPr bwMode="auto">
          <a:xfrm>
            <a:off x="3128963" y="2276475"/>
            <a:ext cx="9144000" cy="0"/>
          </a:xfrm>
          <a:prstGeom prst="rect">
            <a:avLst/>
          </a:prstGeom>
          <a:noFill/>
          <a:ln w="9525">
            <a:noFill/>
            <a:miter lim="800000"/>
            <a:headEnd/>
            <a:tailEnd/>
          </a:ln>
        </p:spPr>
        <p:txBody>
          <a:bodyPr>
            <a:spAutoFit/>
          </a:bodyPr>
          <a:lstStyle/>
          <a:p>
            <a:endParaRPr lang="en-US"/>
          </a:p>
        </p:txBody>
      </p:sp>
      <p:pic>
        <p:nvPicPr>
          <p:cNvPr id="29704" name="Picture 7"/>
          <p:cNvPicPr>
            <a:picLocks noChangeAspect="1" noChangeArrowheads="1"/>
          </p:cNvPicPr>
          <p:nvPr/>
        </p:nvPicPr>
        <p:blipFill>
          <a:blip r:embed="rId6" cstate="print"/>
          <a:srcRect/>
          <a:stretch>
            <a:fillRect/>
          </a:stretch>
        </p:blipFill>
        <p:spPr bwMode="auto">
          <a:xfrm>
            <a:off x="1295400" y="4343400"/>
            <a:ext cx="2886075" cy="2305050"/>
          </a:xfrm>
          <a:prstGeom prst="rect">
            <a:avLst/>
          </a:prstGeom>
          <a:noFill/>
          <a:ln w="9525">
            <a:noFill/>
            <a:miter lim="800000"/>
            <a:headEnd/>
            <a:tailEnd/>
          </a:ln>
        </p:spPr>
      </p:pic>
      <p:sp>
        <p:nvSpPr>
          <p:cNvPr id="29705" name="Rectangle 10"/>
          <p:cNvSpPr>
            <a:spLocks noChangeArrowheads="1"/>
          </p:cNvSpPr>
          <p:nvPr/>
        </p:nvSpPr>
        <p:spPr bwMode="auto">
          <a:xfrm>
            <a:off x="3128963" y="2276475"/>
            <a:ext cx="9144000" cy="0"/>
          </a:xfrm>
          <a:prstGeom prst="rect">
            <a:avLst/>
          </a:prstGeom>
          <a:noFill/>
          <a:ln w="9525">
            <a:noFill/>
            <a:miter lim="800000"/>
            <a:headEnd/>
            <a:tailEnd/>
          </a:ln>
        </p:spPr>
        <p:txBody>
          <a:bodyPr>
            <a:spAutoFit/>
          </a:bodyPr>
          <a:lstStyle/>
          <a:p>
            <a:endParaRPr lang="en-US"/>
          </a:p>
        </p:txBody>
      </p:sp>
      <p:pic>
        <p:nvPicPr>
          <p:cNvPr id="29706" name="Picture 9"/>
          <p:cNvPicPr>
            <a:picLocks noChangeAspect="1" noChangeArrowheads="1"/>
          </p:cNvPicPr>
          <p:nvPr/>
        </p:nvPicPr>
        <p:blipFill>
          <a:blip r:embed="rId7" cstate="print"/>
          <a:srcRect/>
          <a:stretch>
            <a:fillRect/>
          </a:stretch>
        </p:blipFill>
        <p:spPr bwMode="auto">
          <a:xfrm>
            <a:off x="4495800" y="4343400"/>
            <a:ext cx="2886075" cy="2305050"/>
          </a:xfrm>
          <a:prstGeom prst="rect">
            <a:avLst/>
          </a:prstGeom>
          <a:noFill/>
          <a:ln w="9525">
            <a:noFill/>
            <a:miter lim="800000"/>
            <a:headEnd/>
            <a:tailEnd/>
          </a:ln>
        </p:spPr>
      </p:pic>
      <p:sp>
        <p:nvSpPr>
          <p:cNvPr id="29707" name="Text Box 11"/>
          <p:cNvSpPr txBox="1">
            <a:spLocks noChangeArrowheads="1"/>
          </p:cNvSpPr>
          <p:nvPr/>
        </p:nvSpPr>
        <p:spPr bwMode="auto">
          <a:xfrm>
            <a:off x="0" y="2667000"/>
            <a:ext cx="1447800" cy="396875"/>
          </a:xfrm>
          <a:prstGeom prst="rect">
            <a:avLst/>
          </a:prstGeom>
          <a:noFill/>
          <a:ln w="9525">
            <a:noFill/>
            <a:miter lim="800000"/>
            <a:headEnd/>
            <a:tailEnd/>
          </a:ln>
        </p:spPr>
        <p:txBody>
          <a:bodyPr>
            <a:spAutoFit/>
          </a:bodyPr>
          <a:lstStyle/>
          <a:p>
            <a:pPr>
              <a:spcBef>
                <a:spcPct val="50000"/>
              </a:spcBef>
            </a:pPr>
            <a:r>
              <a:rPr lang="en-GB" sz="2000"/>
              <a:t>Yosemite</a:t>
            </a:r>
          </a:p>
        </p:txBody>
      </p:sp>
      <p:sp>
        <p:nvSpPr>
          <p:cNvPr id="29708" name="Text Box 12"/>
          <p:cNvSpPr txBox="1">
            <a:spLocks noChangeArrowheads="1"/>
          </p:cNvSpPr>
          <p:nvPr/>
        </p:nvSpPr>
        <p:spPr bwMode="auto">
          <a:xfrm>
            <a:off x="7696200" y="2590800"/>
            <a:ext cx="1447800" cy="701675"/>
          </a:xfrm>
          <a:prstGeom prst="rect">
            <a:avLst/>
          </a:prstGeom>
          <a:noFill/>
          <a:ln w="9525">
            <a:noFill/>
            <a:miter lim="800000"/>
            <a:headEnd/>
            <a:tailEnd/>
          </a:ln>
        </p:spPr>
        <p:txBody>
          <a:bodyPr>
            <a:spAutoFit/>
          </a:bodyPr>
          <a:lstStyle/>
          <a:p>
            <a:pPr>
              <a:spcBef>
                <a:spcPct val="50000"/>
              </a:spcBef>
            </a:pPr>
            <a:r>
              <a:rPr lang="en-GB" sz="2000"/>
              <a:t>True flow field</a:t>
            </a:r>
          </a:p>
        </p:txBody>
      </p:sp>
      <p:sp>
        <p:nvSpPr>
          <p:cNvPr id="29709" name="Text Box 13"/>
          <p:cNvSpPr txBox="1">
            <a:spLocks noChangeArrowheads="1"/>
          </p:cNvSpPr>
          <p:nvPr/>
        </p:nvSpPr>
        <p:spPr bwMode="auto">
          <a:xfrm>
            <a:off x="0" y="5105400"/>
            <a:ext cx="1447800" cy="701675"/>
          </a:xfrm>
          <a:prstGeom prst="rect">
            <a:avLst/>
          </a:prstGeom>
          <a:noFill/>
          <a:ln w="9525">
            <a:noFill/>
            <a:miter lim="800000"/>
            <a:headEnd/>
            <a:tailEnd/>
          </a:ln>
        </p:spPr>
        <p:txBody>
          <a:bodyPr>
            <a:spAutoFit/>
          </a:bodyPr>
          <a:lstStyle/>
          <a:p>
            <a:pPr>
              <a:spcBef>
                <a:spcPct val="50000"/>
              </a:spcBef>
            </a:pPr>
            <a:r>
              <a:rPr lang="en-GB" sz="2000"/>
              <a:t>L&amp;K flow field</a:t>
            </a:r>
          </a:p>
        </p:txBody>
      </p:sp>
      <p:sp>
        <p:nvSpPr>
          <p:cNvPr id="29710" name="Text Box 14"/>
          <p:cNvSpPr txBox="1">
            <a:spLocks noChangeArrowheads="1"/>
          </p:cNvSpPr>
          <p:nvPr/>
        </p:nvSpPr>
        <p:spPr bwMode="auto">
          <a:xfrm>
            <a:off x="7391400" y="4876800"/>
            <a:ext cx="1752600" cy="1311275"/>
          </a:xfrm>
          <a:prstGeom prst="rect">
            <a:avLst/>
          </a:prstGeom>
          <a:noFill/>
          <a:ln w="9525">
            <a:noFill/>
            <a:miter lim="800000"/>
            <a:headEnd/>
            <a:tailEnd/>
          </a:ln>
        </p:spPr>
        <p:txBody>
          <a:bodyPr>
            <a:spAutoFit/>
          </a:bodyPr>
          <a:lstStyle/>
          <a:p>
            <a:pPr>
              <a:spcBef>
                <a:spcPct val="50000"/>
              </a:spcBef>
            </a:pPr>
            <a:r>
              <a:rPr lang="en-GB" sz="2000"/>
              <a:t>L&amp;K flow field. Confidence thresholded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r>
              <a:rPr lang="en-GB"/>
              <a:t> </a:t>
            </a:r>
          </a:p>
        </p:txBody>
      </p:sp>
      <p:sp>
        <p:nvSpPr>
          <p:cNvPr id="81923" name="Rectangle 3"/>
          <p:cNvSpPr>
            <a:spLocks noGrp="1" noChangeArrowheads="1"/>
          </p:cNvSpPr>
          <p:nvPr>
            <p:ph idx="1"/>
          </p:nvPr>
        </p:nvSpPr>
        <p:spPr/>
        <p:txBody>
          <a:bodyPr/>
          <a:lstStyle/>
          <a:p>
            <a:pPr eaLnBrk="1" hangingPunct="1"/>
            <a:r>
              <a:rPr lang="en-GB" sz="2800" smtClean="0"/>
              <a:t>We have looked in detail at an algorithm to compute optical flow</a:t>
            </a:r>
          </a:p>
          <a:p>
            <a:pPr eaLnBrk="1" hangingPunct="1"/>
            <a:r>
              <a:rPr lang="en-GB" sz="2800" smtClean="0">
                <a:cs typeface="Times New Roman" pitchFamily="18" charset="0"/>
              </a:rPr>
              <a:t>An important area of computer vision research is to look at ways to reconstruct the structure of the imaged 3D environment and the 3D motion of objects in the scene from optical flow measurements made on a sequence of images</a:t>
            </a:r>
            <a:r>
              <a:rPr lang="en-GB" sz="2800" smtClean="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82947" name="Rectangle 3"/>
          <p:cNvSpPr>
            <a:spLocks noGrp="1" noChangeArrowheads="1"/>
          </p:cNvSpPr>
          <p:nvPr>
            <p:ph idx="1"/>
          </p:nvPr>
        </p:nvSpPr>
        <p:spPr/>
        <p:txBody>
          <a:bodyPr/>
          <a:lstStyle/>
          <a:p>
            <a:pPr eaLnBrk="1" hangingPunct="1"/>
            <a:r>
              <a:rPr lang="en-GB" smtClean="0">
                <a:cs typeface="Times New Roman" pitchFamily="18" charset="0"/>
              </a:rPr>
              <a:t>Applications include autonomous vehicle navigation and robot assembly</a:t>
            </a:r>
            <a:r>
              <a:rPr lang="en-GB" smtClean="0"/>
              <a:t> </a:t>
            </a:r>
          </a:p>
          <a:p>
            <a:pPr lvl="1" eaLnBrk="1" hangingPunct="1"/>
            <a:r>
              <a:rPr lang="en-GB" smtClean="0">
                <a:cs typeface="Times New Roman" pitchFamily="18" charset="0"/>
              </a:rPr>
              <a:t>Typically a video camera (or more than one camera for stereo measurements) are attached to a mobile robot</a:t>
            </a:r>
          </a:p>
          <a:p>
            <a:pPr lvl="1" eaLnBrk="1" hangingPunct="1"/>
            <a:r>
              <a:rPr lang="en-GB" smtClean="0">
                <a:cs typeface="Times New Roman" pitchFamily="18" charset="0"/>
              </a:rPr>
              <a:t>As the robot moves, it can build up a 3D model of the objects in its environment </a:t>
            </a:r>
            <a:r>
              <a:rPr lang="en-GB"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83971" name="Rectangle 4"/>
          <p:cNvSpPr>
            <a:spLocks noChangeArrowheads="1"/>
          </p:cNvSpPr>
          <p:nvPr/>
        </p:nvSpPr>
        <p:spPr bwMode="auto">
          <a:xfrm>
            <a:off x="2724150" y="2071688"/>
            <a:ext cx="9144000" cy="0"/>
          </a:xfrm>
          <a:prstGeom prst="rect">
            <a:avLst/>
          </a:prstGeom>
          <a:noFill/>
          <a:ln w="9525">
            <a:noFill/>
            <a:miter lim="800000"/>
            <a:headEnd/>
            <a:tailEnd/>
          </a:ln>
        </p:spPr>
        <p:txBody>
          <a:bodyPr>
            <a:spAutoFit/>
          </a:bodyPr>
          <a:lstStyle/>
          <a:p>
            <a:endParaRPr lang="en-US"/>
          </a:p>
        </p:txBody>
      </p:sp>
      <p:pic>
        <p:nvPicPr>
          <p:cNvPr id="83972" name="Picture 3"/>
          <p:cNvPicPr>
            <a:picLocks noChangeAspect="1" noChangeArrowheads="1"/>
          </p:cNvPicPr>
          <p:nvPr/>
        </p:nvPicPr>
        <p:blipFill>
          <a:blip r:embed="rId3" cstate="print"/>
          <a:srcRect/>
          <a:stretch>
            <a:fillRect/>
          </a:stretch>
        </p:blipFill>
        <p:spPr bwMode="auto">
          <a:xfrm>
            <a:off x="1905000" y="1981200"/>
            <a:ext cx="4876800" cy="358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066800" y="533400"/>
            <a:ext cx="7793038" cy="1143000"/>
          </a:xfrm>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84995" name="Rectangle 3"/>
          <p:cNvSpPr>
            <a:spLocks noGrp="1" noChangeArrowheads="1"/>
          </p:cNvSpPr>
          <p:nvPr>
            <p:ph idx="1"/>
          </p:nvPr>
        </p:nvSpPr>
        <p:spPr/>
        <p:txBody>
          <a:bodyPr/>
          <a:lstStyle/>
          <a:p>
            <a:pPr eaLnBrk="1" hangingPunct="1"/>
            <a:r>
              <a:rPr lang="en-GB" smtClean="0"/>
              <a:t>As we saw previously, the relationship between image plane motion and the 3D motion that it describes is summed up by the perspective projection</a:t>
            </a:r>
          </a:p>
          <a:p>
            <a:pPr lvl="1" eaLnBrk="1" hangingPunct="1"/>
            <a:r>
              <a:rPr lang="en-GB" smtClean="0">
                <a:cs typeface="Times New Roman" pitchFamily="18" charset="0"/>
              </a:rPr>
              <a:t>We assume that the object has a rigid body translational motion of </a:t>
            </a:r>
            <a:r>
              <a:rPr lang="en-GB" b="1" smtClean="0">
                <a:cs typeface="Times New Roman" pitchFamily="18" charset="0"/>
              </a:rPr>
              <a:t>V</a:t>
            </a:r>
            <a:r>
              <a:rPr lang="en-GB" smtClean="0">
                <a:cs typeface="Times New Roman" pitchFamily="18" charset="0"/>
              </a:rPr>
              <a:t>=</a:t>
            </a:r>
            <a:r>
              <a:rPr lang="en-GB" i="1" smtClean="0">
                <a:cs typeface="Times New Roman" pitchFamily="18" charset="0"/>
              </a:rPr>
              <a:t>(V</a:t>
            </a:r>
            <a:r>
              <a:rPr lang="en-GB" i="1" baseline="-18000" smtClean="0">
                <a:cs typeface="Times New Roman" pitchFamily="18" charset="0"/>
              </a:rPr>
              <a:t>X</a:t>
            </a:r>
            <a:r>
              <a:rPr lang="en-GB" i="1" baseline="-25000" smtClean="0">
                <a:cs typeface="Times New Roman" pitchFamily="18" charset="0"/>
              </a:rPr>
              <a:t> </a:t>
            </a:r>
            <a:r>
              <a:rPr lang="en-GB" i="1" smtClean="0">
                <a:cs typeface="Times New Roman" pitchFamily="18" charset="0"/>
              </a:rPr>
              <a:t>,V</a:t>
            </a:r>
            <a:r>
              <a:rPr lang="en-GB" i="1" baseline="-18000" smtClean="0">
                <a:cs typeface="Times New Roman" pitchFamily="18" charset="0"/>
              </a:rPr>
              <a:t>Y</a:t>
            </a:r>
            <a:r>
              <a:rPr lang="en-GB" i="1" baseline="-25000" smtClean="0">
                <a:cs typeface="Times New Roman" pitchFamily="18" charset="0"/>
              </a:rPr>
              <a:t> </a:t>
            </a:r>
            <a:r>
              <a:rPr lang="en-GB" i="1" smtClean="0">
                <a:cs typeface="Times New Roman" pitchFamily="18" charset="0"/>
              </a:rPr>
              <a:t>,V</a:t>
            </a:r>
            <a:r>
              <a:rPr lang="en-GB" i="1" baseline="-18000" smtClean="0">
                <a:cs typeface="Times New Roman" pitchFamily="18" charset="0"/>
              </a:rPr>
              <a:t>Z</a:t>
            </a:r>
            <a:r>
              <a:rPr lang="en-GB" i="1" smtClean="0">
                <a:cs typeface="Times New Roman" pitchFamily="18" charset="0"/>
              </a:rPr>
              <a:t>)</a:t>
            </a:r>
            <a:r>
              <a:rPr lang="en-GB" smtClean="0">
                <a:cs typeface="Times New Roman" pitchFamily="18" charset="0"/>
              </a:rPr>
              <a:t> relative to a camera centred co-ordinate system</a:t>
            </a:r>
            <a:r>
              <a:rPr lang="en-GB" b="1" smtClean="0">
                <a:cs typeface="Times New Roman" pitchFamily="18" charset="0"/>
              </a:rPr>
              <a:t> </a:t>
            </a:r>
            <a:r>
              <a:rPr lang="en-GB" smtClean="0">
                <a:cs typeface="Times New Roman" pitchFamily="18" charset="0"/>
              </a:rPr>
              <a:t>(X,Y,Z)</a:t>
            </a:r>
            <a:endParaRPr lang="en-GB"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pic>
        <p:nvPicPr>
          <p:cNvPr id="86019" name="Picture 3" descr="motionpersproj"/>
          <p:cNvPicPr>
            <a:picLocks noChangeAspect="1" noChangeArrowheads="1"/>
          </p:cNvPicPr>
          <p:nvPr/>
        </p:nvPicPr>
        <p:blipFill>
          <a:blip r:embed="rId3" cstate="print"/>
          <a:srcRect/>
          <a:stretch>
            <a:fillRect/>
          </a:stretch>
        </p:blipFill>
        <p:spPr bwMode="auto">
          <a:xfrm>
            <a:off x="2133600" y="2133600"/>
            <a:ext cx="4978400" cy="433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0724" name="Rectangle 3"/>
          <p:cNvSpPr>
            <a:spLocks noGrp="1" noChangeArrowheads="1"/>
          </p:cNvSpPr>
          <p:nvPr>
            <p:ph idx="1"/>
          </p:nvPr>
        </p:nvSpPr>
        <p:spPr/>
        <p:txBody>
          <a:bodyPr/>
          <a:lstStyle/>
          <a:p>
            <a:pPr eaLnBrk="1" hangingPunct="1"/>
            <a:r>
              <a:rPr lang="en-GB" smtClean="0">
                <a:cs typeface="Times New Roman" pitchFamily="18" charset="0"/>
              </a:rPr>
              <a:t>The equations for perspective projection are :</a:t>
            </a:r>
            <a:r>
              <a:rPr lang="en-GB" smtClean="0"/>
              <a:t> </a:t>
            </a:r>
          </a:p>
          <a:p>
            <a:pPr eaLnBrk="1" hangingPunct="1"/>
            <a:endParaRPr lang="en-GB" smtClean="0"/>
          </a:p>
          <a:p>
            <a:pPr eaLnBrk="1" hangingPunct="1"/>
            <a:endParaRPr lang="en-GB" smtClean="0"/>
          </a:p>
          <a:p>
            <a:pPr eaLnBrk="1" hangingPunct="1"/>
            <a:endParaRPr lang="en-GB" smtClean="0"/>
          </a:p>
          <a:p>
            <a:pPr lvl="1" eaLnBrk="1" hangingPunct="1"/>
            <a:r>
              <a:rPr lang="en-GB" i="1" smtClean="0">
                <a:cs typeface="Times New Roman" pitchFamily="18" charset="0"/>
              </a:rPr>
              <a:t>Z(x,y)</a:t>
            </a:r>
            <a:r>
              <a:rPr lang="en-GB" smtClean="0">
                <a:cs typeface="Times New Roman" pitchFamily="18" charset="0"/>
              </a:rPr>
              <a:t> is the depth with projects to point </a:t>
            </a:r>
            <a:r>
              <a:rPr lang="en-GB" i="1" smtClean="0">
                <a:cs typeface="Times New Roman" pitchFamily="18" charset="0"/>
              </a:rPr>
              <a:t>(x,y)</a:t>
            </a:r>
            <a:r>
              <a:rPr lang="en-GB" smtClean="0">
                <a:cs typeface="Times New Roman" pitchFamily="18" charset="0"/>
              </a:rPr>
              <a:t> in the image plane</a:t>
            </a:r>
            <a:r>
              <a:rPr lang="en-GB" smtClean="0"/>
              <a:t> </a:t>
            </a:r>
          </a:p>
        </p:txBody>
      </p:sp>
      <p:sp>
        <p:nvSpPr>
          <p:cNvPr id="30725" name="Rectangle 5"/>
          <p:cNvSpPr>
            <a:spLocks noChangeArrowheads="1"/>
          </p:cNvSpPr>
          <p:nvPr/>
        </p:nvSpPr>
        <p:spPr bwMode="auto">
          <a:xfrm>
            <a:off x="3462338" y="3009900"/>
            <a:ext cx="9144000" cy="0"/>
          </a:xfrm>
          <a:prstGeom prst="rect">
            <a:avLst/>
          </a:prstGeom>
          <a:noFill/>
          <a:ln w="9525">
            <a:noFill/>
            <a:miter lim="800000"/>
            <a:headEnd/>
            <a:tailEnd/>
          </a:ln>
        </p:spPr>
        <p:txBody>
          <a:bodyPr>
            <a:spAutoFit/>
          </a:bodyPr>
          <a:lstStyle/>
          <a:p>
            <a:endParaRPr lang="en-US"/>
          </a:p>
        </p:txBody>
      </p:sp>
      <p:graphicFrame>
        <p:nvGraphicFramePr>
          <p:cNvPr id="30722" name="Object 0"/>
          <p:cNvGraphicFramePr>
            <a:graphicFrameLocks noChangeAspect="1"/>
          </p:cNvGraphicFramePr>
          <p:nvPr/>
        </p:nvGraphicFramePr>
        <p:xfrm>
          <a:off x="2786063" y="2449513"/>
          <a:ext cx="2971800" cy="1120775"/>
        </p:xfrm>
        <a:graphic>
          <a:graphicData uri="http://schemas.openxmlformats.org/presentationml/2006/ole">
            <p:oleObj spid="_x0000_s30722" r:id="rId4" imgW="1244600" imgH="469900" progId="Equation.3">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1748" name="Rectangle 3"/>
          <p:cNvSpPr>
            <a:spLocks noGrp="1" noChangeArrowheads="1"/>
          </p:cNvSpPr>
          <p:nvPr>
            <p:ph idx="1"/>
          </p:nvPr>
        </p:nvSpPr>
        <p:spPr/>
        <p:txBody>
          <a:bodyPr/>
          <a:lstStyle/>
          <a:p>
            <a:pPr eaLnBrk="1" hangingPunct="1"/>
            <a:r>
              <a:rPr lang="en-GB" smtClean="0"/>
              <a:t>Differentiating with respect to time :</a:t>
            </a:r>
          </a:p>
        </p:txBody>
      </p:sp>
      <p:sp>
        <p:nvSpPr>
          <p:cNvPr id="31749" name="Rectangle 5"/>
          <p:cNvSpPr>
            <a:spLocks noChangeArrowheads="1"/>
          </p:cNvSpPr>
          <p:nvPr/>
        </p:nvSpPr>
        <p:spPr bwMode="auto">
          <a:xfrm>
            <a:off x="2657475" y="2290763"/>
            <a:ext cx="9144000" cy="0"/>
          </a:xfrm>
          <a:prstGeom prst="rect">
            <a:avLst/>
          </a:prstGeom>
          <a:noFill/>
          <a:ln w="9525">
            <a:noFill/>
            <a:miter lim="800000"/>
            <a:headEnd/>
            <a:tailEnd/>
          </a:ln>
        </p:spPr>
        <p:txBody>
          <a:bodyPr>
            <a:spAutoFit/>
          </a:bodyPr>
          <a:lstStyle/>
          <a:p>
            <a:endParaRPr lang="en-US"/>
          </a:p>
        </p:txBody>
      </p:sp>
      <p:graphicFrame>
        <p:nvGraphicFramePr>
          <p:cNvPr id="31746" name="Object 0"/>
          <p:cNvGraphicFramePr>
            <a:graphicFrameLocks noChangeAspect="1"/>
          </p:cNvGraphicFramePr>
          <p:nvPr/>
        </p:nvGraphicFramePr>
        <p:xfrm>
          <a:off x="2286000" y="2819400"/>
          <a:ext cx="5029200" cy="2989263"/>
        </p:xfrm>
        <a:graphic>
          <a:graphicData uri="http://schemas.openxmlformats.org/presentationml/2006/ole">
            <p:oleObj spid="_x0000_s31746" r:id="rId4" imgW="2146300" imgH="1282700" progId="Equation.3">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2772" name="Rectangle 3"/>
          <p:cNvSpPr>
            <a:spLocks noGrp="1" noChangeArrowheads="1"/>
          </p:cNvSpPr>
          <p:nvPr>
            <p:ph idx="1"/>
          </p:nvPr>
        </p:nvSpPr>
        <p:spPr/>
        <p:txBody>
          <a:bodyPr/>
          <a:lstStyle/>
          <a:p>
            <a:pPr algn="just" eaLnBrk="1" hangingPunct="1"/>
            <a:r>
              <a:rPr lang="en-GB" smtClean="0">
                <a:cs typeface="Times New Roman" pitchFamily="18" charset="0"/>
              </a:rPr>
              <a:t>Substituting in the perspective projection equations, this simplifies to :</a:t>
            </a:r>
          </a:p>
          <a:p>
            <a:pPr algn="just" eaLnBrk="1" hangingPunct="1"/>
            <a:endParaRPr lang="en-GB" smtClean="0">
              <a:cs typeface="Times New Roman" pitchFamily="18" charset="0"/>
            </a:endParaRPr>
          </a:p>
          <a:p>
            <a:pPr algn="just" eaLnBrk="1" hangingPunct="1"/>
            <a:endParaRPr lang="en-GB" sz="2800" smtClean="0">
              <a:cs typeface="Times New Roman" pitchFamily="18" charset="0"/>
            </a:endParaRPr>
          </a:p>
          <a:p>
            <a:pPr eaLnBrk="1" hangingPunct="1"/>
            <a:endParaRPr lang="en-GB" smtClean="0"/>
          </a:p>
        </p:txBody>
      </p:sp>
      <p:sp>
        <p:nvSpPr>
          <p:cNvPr id="32773" name="Rectangle 5"/>
          <p:cNvSpPr>
            <a:spLocks noChangeArrowheads="1"/>
          </p:cNvSpPr>
          <p:nvPr/>
        </p:nvSpPr>
        <p:spPr bwMode="auto">
          <a:xfrm>
            <a:off x="1943100" y="2786063"/>
            <a:ext cx="9144000" cy="0"/>
          </a:xfrm>
          <a:prstGeom prst="rect">
            <a:avLst/>
          </a:prstGeom>
          <a:noFill/>
          <a:ln w="9525">
            <a:noFill/>
            <a:miter lim="800000"/>
            <a:headEnd/>
            <a:tailEnd/>
          </a:ln>
        </p:spPr>
        <p:txBody>
          <a:bodyPr>
            <a:spAutoFit/>
          </a:bodyPr>
          <a:lstStyle/>
          <a:p>
            <a:endParaRPr lang="en-US"/>
          </a:p>
        </p:txBody>
      </p:sp>
      <p:graphicFrame>
        <p:nvGraphicFramePr>
          <p:cNvPr id="32770" name="Object 0"/>
          <p:cNvGraphicFramePr>
            <a:graphicFrameLocks noChangeAspect="1"/>
          </p:cNvGraphicFramePr>
          <p:nvPr/>
        </p:nvGraphicFramePr>
        <p:xfrm>
          <a:off x="1042988" y="2997200"/>
          <a:ext cx="6934200" cy="1695450"/>
        </p:xfrm>
        <a:graphic>
          <a:graphicData uri="http://schemas.openxmlformats.org/presentationml/2006/ole">
            <p:oleObj spid="_x0000_s32770" r:id="rId4" imgW="2946400" imgH="723900" progId="Equation.3">
              <p:embed/>
            </p:oleObj>
          </a:graphicData>
        </a:graphic>
      </p:graphicFrame>
      <p:sp>
        <p:nvSpPr>
          <p:cNvPr id="32774" name="Rectangle 7"/>
          <p:cNvSpPr>
            <a:spLocks noChangeArrowheads="1"/>
          </p:cNvSpPr>
          <p:nvPr/>
        </p:nvSpPr>
        <p:spPr bwMode="auto">
          <a:xfrm>
            <a:off x="3248025" y="2795588"/>
            <a:ext cx="9144000" cy="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3796" name="Rectangle 3"/>
          <p:cNvSpPr>
            <a:spLocks noGrp="1" noChangeArrowheads="1"/>
          </p:cNvSpPr>
          <p:nvPr>
            <p:ph idx="1"/>
          </p:nvPr>
        </p:nvSpPr>
        <p:spPr>
          <a:xfrm>
            <a:off x="1182688" y="2017713"/>
            <a:ext cx="7772400" cy="4840287"/>
          </a:xfrm>
        </p:spPr>
        <p:txBody>
          <a:bodyPr/>
          <a:lstStyle/>
          <a:p>
            <a:pPr algn="just" eaLnBrk="1" hangingPunct="1"/>
            <a:r>
              <a:rPr lang="en-GB" smtClean="0">
                <a:cs typeface="Times New Roman" pitchFamily="18" charset="0"/>
              </a:rPr>
              <a:t>We can invert this equation by solving for</a:t>
            </a:r>
            <a:r>
              <a:rPr lang="en-GB" b="1" smtClean="0">
                <a:cs typeface="Times New Roman" pitchFamily="18" charset="0"/>
              </a:rPr>
              <a:t>   </a:t>
            </a:r>
            <a:r>
              <a:rPr lang="en-GB" i="1" smtClean="0">
                <a:cs typeface="Times New Roman" pitchFamily="18" charset="0"/>
              </a:rPr>
              <a:t>(V</a:t>
            </a:r>
            <a:r>
              <a:rPr lang="en-GB" i="1" baseline="-18000" smtClean="0">
                <a:cs typeface="Times New Roman" pitchFamily="18" charset="0"/>
              </a:rPr>
              <a:t>X</a:t>
            </a:r>
            <a:r>
              <a:rPr lang="en-GB" i="1" baseline="-25000" smtClean="0">
                <a:cs typeface="Times New Roman" pitchFamily="18" charset="0"/>
              </a:rPr>
              <a:t> </a:t>
            </a:r>
            <a:r>
              <a:rPr lang="en-GB" i="1" smtClean="0">
                <a:cs typeface="Times New Roman" pitchFamily="18" charset="0"/>
              </a:rPr>
              <a:t>,V</a:t>
            </a:r>
            <a:r>
              <a:rPr lang="en-GB" i="1" baseline="-18000" smtClean="0">
                <a:cs typeface="Times New Roman" pitchFamily="18" charset="0"/>
              </a:rPr>
              <a:t>Y</a:t>
            </a:r>
            <a:r>
              <a:rPr lang="en-GB" i="1" baseline="-25000" smtClean="0">
                <a:cs typeface="Times New Roman" pitchFamily="18" charset="0"/>
              </a:rPr>
              <a:t> </a:t>
            </a:r>
            <a:r>
              <a:rPr lang="en-GB" i="1" smtClean="0">
                <a:cs typeface="Times New Roman" pitchFamily="18" charset="0"/>
              </a:rPr>
              <a:t>,V</a:t>
            </a:r>
            <a:r>
              <a:rPr lang="en-GB" i="1" baseline="-18000" smtClean="0">
                <a:cs typeface="Times New Roman" pitchFamily="18" charset="0"/>
              </a:rPr>
              <a:t>Z</a:t>
            </a:r>
            <a:r>
              <a:rPr lang="en-GB" i="1" smtClean="0">
                <a:cs typeface="Times New Roman" pitchFamily="18" charset="0"/>
              </a:rPr>
              <a:t>)</a:t>
            </a:r>
            <a:r>
              <a:rPr lang="en-GB" smtClean="0">
                <a:cs typeface="Times New Roman" pitchFamily="18" charset="0"/>
              </a:rPr>
              <a:t> :</a:t>
            </a:r>
          </a:p>
          <a:p>
            <a:pPr algn="just" eaLnBrk="1" hangingPunct="1"/>
            <a:endParaRPr lang="en-GB" smtClean="0">
              <a:cs typeface="Times New Roman" pitchFamily="18" charset="0"/>
            </a:endParaRPr>
          </a:p>
          <a:p>
            <a:pPr algn="just" eaLnBrk="1" hangingPunct="1"/>
            <a:endParaRPr lang="en-GB" smtClean="0">
              <a:cs typeface="Times New Roman" pitchFamily="18" charset="0"/>
            </a:endParaRPr>
          </a:p>
          <a:p>
            <a:pPr algn="just" eaLnBrk="1" hangingPunct="1"/>
            <a:endParaRPr lang="en-GB" smtClean="0">
              <a:cs typeface="Times New Roman" pitchFamily="18" charset="0"/>
            </a:endParaRPr>
          </a:p>
          <a:p>
            <a:pPr algn="just" eaLnBrk="1" hangingPunct="1"/>
            <a:endParaRPr lang="en-GB" smtClean="0">
              <a:cs typeface="Times New Roman" pitchFamily="18" charset="0"/>
            </a:endParaRPr>
          </a:p>
          <a:p>
            <a:pPr lvl="1" algn="just" eaLnBrk="1" hangingPunct="1"/>
            <a:r>
              <a:rPr lang="en-GB" smtClean="0">
                <a:cs typeface="Times New Roman" pitchFamily="18" charset="0"/>
              </a:rPr>
              <a:t>This consists of a component parallel to the image plane and an unobservable component along the line of sight </a:t>
            </a:r>
          </a:p>
          <a:p>
            <a:pPr eaLnBrk="1" hangingPunct="1"/>
            <a:endParaRPr lang="en-GB" smtClean="0"/>
          </a:p>
        </p:txBody>
      </p:sp>
      <p:graphicFrame>
        <p:nvGraphicFramePr>
          <p:cNvPr id="33794" name="Object 0"/>
          <p:cNvGraphicFramePr>
            <a:graphicFrameLocks noChangeAspect="1"/>
          </p:cNvGraphicFramePr>
          <p:nvPr/>
        </p:nvGraphicFramePr>
        <p:xfrm>
          <a:off x="2895600" y="2857500"/>
          <a:ext cx="3657600" cy="1751013"/>
        </p:xfrm>
        <a:graphic>
          <a:graphicData uri="http://schemas.openxmlformats.org/presentationml/2006/ole">
            <p:oleObj spid="_x0000_s33794" r:id="rId4" imgW="1511300" imgH="7239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n-GB"/>
              <a:t>The geometry of motion and stereo</a:t>
            </a:r>
          </a:p>
        </p:txBody>
      </p:sp>
      <p:sp>
        <p:nvSpPr>
          <p:cNvPr id="60419" name="Rectangle 3"/>
          <p:cNvSpPr>
            <a:spLocks noGrp="1" noChangeArrowheads="1"/>
          </p:cNvSpPr>
          <p:nvPr>
            <p:ph idx="1"/>
          </p:nvPr>
        </p:nvSpPr>
        <p:spPr/>
        <p:txBody>
          <a:bodyPr/>
          <a:lstStyle/>
          <a:p>
            <a:pPr eaLnBrk="1" hangingPunct="1"/>
            <a:r>
              <a:rPr lang="en-GB" smtClean="0">
                <a:cs typeface="Times New Roman" pitchFamily="18" charset="0"/>
              </a:rPr>
              <a:t>Optical flow is measurable from a set of frames of a video sequence</a:t>
            </a:r>
            <a:r>
              <a:rPr lang="en-GB" smtClean="0"/>
              <a:t> </a:t>
            </a:r>
          </a:p>
          <a:p>
            <a:pPr eaLnBrk="1" hangingPunct="1"/>
            <a:r>
              <a:rPr lang="en-GB" smtClean="0">
                <a:cs typeface="Times New Roman" pitchFamily="18" charset="0"/>
              </a:rPr>
              <a:t>Using optical flow vectors measured at a large number of image locations, we can infer information about the 3D motion and object shape</a:t>
            </a:r>
            <a:r>
              <a:rPr lang="en-GB" smtClean="0"/>
              <a:t> </a:t>
            </a:r>
          </a:p>
          <a:p>
            <a:pPr lvl="1" eaLnBrk="1" hangingPunct="1"/>
            <a:r>
              <a:rPr lang="en-GB" smtClean="0"/>
              <a:t>Requires assumptions about the underlying 3D motion and surface shape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pic>
        <p:nvPicPr>
          <p:cNvPr id="87043" name="Picture 3" descr="motionComponents"/>
          <p:cNvPicPr>
            <a:picLocks noChangeAspect="1" noChangeArrowheads="1"/>
          </p:cNvPicPr>
          <p:nvPr/>
        </p:nvPicPr>
        <p:blipFill>
          <a:blip r:embed="rId3" cstate="print"/>
          <a:srcRect/>
          <a:stretch>
            <a:fillRect/>
          </a:stretch>
        </p:blipFill>
        <p:spPr bwMode="auto">
          <a:xfrm>
            <a:off x="1752600" y="2043113"/>
            <a:ext cx="5486400" cy="471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4820" name="Rectangle 3"/>
          <p:cNvSpPr>
            <a:spLocks noGrp="1" noChangeArrowheads="1"/>
          </p:cNvSpPr>
          <p:nvPr>
            <p:ph idx="1"/>
          </p:nvPr>
        </p:nvSpPr>
        <p:spPr/>
        <p:txBody>
          <a:bodyPr/>
          <a:lstStyle/>
          <a:p>
            <a:pPr eaLnBrk="1" hangingPunct="1"/>
            <a:r>
              <a:rPr lang="en-GB" sz="2800" smtClean="0"/>
              <a:t>The optical flow field produced by rigid body motion can be interpreted in terms of a </a:t>
            </a:r>
            <a:r>
              <a:rPr lang="en-GB" sz="2800" i="1" smtClean="0"/>
              <a:t>focus of expansion</a:t>
            </a:r>
          </a:p>
          <a:p>
            <a:pPr lvl="1" eaLnBrk="1" hangingPunct="1"/>
            <a:r>
              <a:rPr lang="en-GB" smtClean="0"/>
              <a:t>We can rewrite the optical flow equations as follows :</a:t>
            </a:r>
          </a:p>
        </p:txBody>
      </p:sp>
      <p:sp>
        <p:nvSpPr>
          <p:cNvPr id="34821" name="Rectangle 5"/>
          <p:cNvSpPr>
            <a:spLocks noChangeArrowheads="1"/>
          </p:cNvSpPr>
          <p:nvPr/>
        </p:nvSpPr>
        <p:spPr bwMode="auto">
          <a:xfrm>
            <a:off x="2371725" y="2243138"/>
            <a:ext cx="9144000" cy="0"/>
          </a:xfrm>
          <a:prstGeom prst="rect">
            <a:avLst/>
          </a:prstGeom>
          <a:noFill/>
          <a:ln w="9525">
            <a:noFill/>
            <a:miter lim="800000"/>
            <a:headEnd/>
            <a:tailEnd/>
          </a:ln>
        </p:spPr>
        <p:txBody>
          <a:bodyPr>
            <a:spAutoFit/>
          </a:bodyPr>
          <a:lstStyle/>
          <a:p>
            <a:endParaRPr lang="en-US"/>
          </a:p>
        </p:txBody>
      </p:sp>
      <p:graphicFrame>
        <p:nvGraphicFramePr>
          <p:cNvPr id="34818" name="Object 0"/>
          <p:cNvGraphicFramePr>
            <a:graphicFrameLocks noChangeAspect="1"/>
          </p:cNvGraphicFramePr>
          <p:nvPr/>
        </p:nvGraphicFramePr>
        <p:xfrm>
          <a:off x="2819400" y="4148138"/>
          <a:ext cx="5029200" cy="2709862"/>
        </p:xfrm>
        <a:graphic>
          <a:graphicData uri="http://schemas.openxmlformats.org/presentationml/2006/ole">
            <p:oleObj spid="_x0000_s34818" r:id="rId4" imgW="2463800" imgH="1333500" progId="Equation.3">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88067" name="Rectangle 3"/>
          <p:cNvSpPr>
            <a:spLocks noGrp="1" noChangeArrowheads="1"/>
          </p:cNvSpPr>
          <p:nvPr>
            <p:ph idx="1"/>
          </p:nvPr>
        </p:nvSpPr>
        <p:spPr/>
        <p:txBody>
          <a:bodyPr/>
          <a:lstStyle/>
          <a:p>
            <a:pPr eaLnBrk="1" hangingPunct="1"/>
            <a:r>
              <a:rPr lang="en-GB" i="1" smtClean="0">
                <a:cs typeface="Times New Roman" pitchFamily="18" charset="0"/>
              </a:rPr>
              <a:t>(x</a:t>
            </a:r>
            <a:r>
              <a:rPr lang="en-GB" i="1" baseline="-25000" smtClean="0">
                <a:cs typeface="Times New Roman" pitchFamily="18" charset="0"/>
              </a:rPr>
              <a:t>0 </a:t>
            </a:r>
            <a:r>
              <a:rPr lang="en-GB" i="1" smtClean="0">
                <a:cs typeface="Times New Roman" pitchFamily="18" charset="0"/>
              </a:rPr>
              <a:t>,y</a:t>
            </a:r>
            <a:r>
              <a:rPr lang="en-GB" i="1" baseline="-25000" smtClean="0">
                <a:cs typeface="Times New Roman" pitchFamily="18" charset="0"/>
              </a:rPr>
              <a:t>0</a:t>
            </a:r>
            <a:r>
              <a:rPr lang="en-GB" i="1" smtClean="0">
                <a:cs typeface="Times New Roman" pitchFamily="18" charset="0"/>
              </a:rPr>
              <a:t>) </a:t>
            </a:r>
            <a:r>
              <a:rPr lang="en-GB" smtClean="0">
                <a:cs typeface="Times New Roman" pitchFamily="18" charset="0"/>
              </a:rPr>
              <a:t>is called the focus of expansion (FOE)</a:t>
            </a:r>
          </a:p>
          <a:p>
            <a:pPr lvl="1" eaLnBrk="1" hangingPunct="1"/>
            <a:r>
              <a:rPr lang="en-GB" smtClean="0">
                <a:cs typeface="Times New Roman" pitchFamily="18" charset="0"/>
              </a:rPr>
              <a:t>For </a:t>
            </a:r>
            <a:r>
              <a:rPr lang="en-GB" i="1" smtClean="0">
                <a:cs typeface="Times New Roman" pitchFamily="18" charset="0"/>
              </a:rPr>
              <a:t>V</a:t>
            </a:r>
            <a:r>
              <a:rPr lang="en-GB" i="1" baseline="-18000" smtClean="0">
                <a:cs typeface="Times New Roman" pitchFamily="18" charset="0"/>
              </a:rPr>
              <a:t>Z</a:t>
            </a:r>
            <a:r>
              <a:rPr lang="en-GB" smtClean="0">
                <a:cs typeface="Times New Roman" pitchFamily="18" charset="0"/>
              </a:rPr>
              <a:t> towards the camera (negative), the flow vectors point away from the FOE (expansion) and for </a:t>
            </a:r>
            <a:r>
              <a:rPr lang="en-GB" i="1" smtClean="0">
                <a:cs typeface="Times New Roman" pitchFamily="18" charset="0"/>
              </a:rPr>
              <a:t>V</a:t>
            </a:r>
            <a:r>
              <a:rPr lang="en-GB" i="1" baseline="-18000" smtClean="0">
                <a:cs typeface="Times New Roman" pitchFamily="18" charset="0"/>
              </a:rPr>
              <a:t>Z</a:t>
            </a:r>
            <a:r>
              <a:rPr lang="en-GB" smtClean="0">
                <a:cs typeface="Times New Roman" pitchFamily="18" charset="0"/>
              </a:rPr>
              <a:t> away from the camera, the flow vectors point towards the FOE (contraction)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pic>
        <p:nvPicPr>
          <p:cNvPr id="89091" name="Picture 3" descr="foe"/>
          <p:cNvPicPr>
            <a:picLocks noChangeAspect="1" noChangeArrowheads="1"/>
          </p:cNvPicPr>
          <p:nvPr/>
        </p:nvPicPr>
        <p:blipFill>
          <a:blip r:embed="rId3" cstate="print"/>
          <a:srcRect/>
          <a:stretch>
            <a:fillRect/>
          </a:stretch>
        </p:blipFill>
        <p:spPr bwMode="auto">
          <a:xfrm>
            <a:off x="2895600" y="2505075"/>
            <a:ext cx="4038600" cy="287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90115" name="Rectangle 3"/>
          <p:cNvSpPr>
            <a:spLocks noGrp="1" noChangeArrowheads="1"/>
          </p:cNvSpPr>
          <p:nvPr>
            <p:ph idx="1"/>
          </p:nvPr>
        </p:nvSpPr>
        <p:spPr/>
        <p:txBody>
          <a:bodyPr/>
          <a:lstStyle/>
          <a:p>
            <a:pPr eaLnBrk="1" hangingPunct="1"/>
            <a:r>
              <a:rPr lang="en-GB" smtClean="0"/>
              <a:t>Example – several frames from the </a:t>
            </a:r>
            <a:r>
              <a:rPr lang="en-GB" i="1" smtClean="0"/>
              <a:t>Diverging Tree  </a:t>
            </a:r>
            <a:r>
              <a:rPr lang="en-GB" smtClean="0"/>
              <a:t>sequence and the optical flow field</a:t>
            </a:r>
          </a:p>
          <a:p>
            <a:pPr lvl="1" eaLnBrk="1" hangingPunct="1"/>
            <a:r>
              <a:rPr lang="en-GB" smtClean="0"/>
              <a:t>The divergent nature of the flow is evident as the camera moves into the image plane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91139" name="Rectangle 4"/>
          <p:cNvSpPr>
            <a:spLocks noChangeArrowheads="1"/>
          </p:cNvSpPr>
          <p:nvPr/>
        </p:nvSpPr>
        <p:spPr bwMode="auto">
          <a:xfrm>
            <a:off x="3857625" y="2714625"/>
            <a:ext cx="9144000" cy="0"/>
          </a:xfrm>
          <a:prstGeom prst="rect">
            <a:avLst/>
          </a:prstGeom>
          <a:noFill/>
          <a:ln w="9525">
            <a:noFill/>
            <a:miter lim="800000"/>
            <a:headEnd/>
            <a:tailEnd/>
          </a:ln>
        </p:spPr>
        <p:txBody>
          <a:bodyPr>
            <a:spAutoFit/>
          </a:bodyPr>
          <a:lstStyle/>
          <a:p>
            <a:endParaRPr lang="en-US"/>
          </a:p>
        </p:txBody>
      </p:sp>
      <p:pic>
        <p:nvPicPr>
          <p:cNvPr id="91140" name="Picture 3"/>
          <p:cNvPicPr>
            <a:picLocks noChangeAspect="1" noChangeArrowheads="1"/>
          </p:cNvPicPr>
          <p:nvPr/>
        </p:nvPicPr>
        <p:blipFill>
          <a:blip r:embed="rId3" cstate="print"/>
          <a:srcRect/>
          <a:stretch>
            <a:fillRect/>
          </a:stretch>
        </p:blipFill>
        <p:spPr bwMode="auto">
          <a:xfrm>
            <a:off x="1828800" y="2209800"/>
            <a:ext cx="1828800" cy="1828800"/>
          </a:xfrm>
          <a:prstGeom prst="rect">
            <a:avLst/>
          </a:prstGeom>
          <a:noFill/>
          <a:ln w="9525">
            <a:noFill/>
            <a:miter lim="800000"/>
            <a:headEnd/>
            <a:tailEnd/>
          </a:ln>
        </p:spPr>
      </p:pic>
      <p:sp>
        <p:nvSpPr>
          <p:cNvPr id="91141" name="Rectangle 6"/>
          <p:cNvSpPr>
            <a:spLocks noChangeArrowheads="1"/>
          </p:cNvSpPr>
          <p:nvPr/>
        </p:nvSpPr>
        <p:spPr bwMode="auto">
          <a:xfrm>
            <a:off x="3857625" y="2714625"/>
            <a:ext cx="9144000" cy="0"/>
          </a:xfrm>
          <a:prstGeom prst="rect">
            <a:avLst/>
          </a:prstGeom>
          <a:noFill/>
          <a:ln w="9525">
            <a:noFill/>
            <a:miter lim="800000"/>
            <a:headEnd/>
            <a:tailEnd/>
          </a:ln>
        </p:spPr>
        <p:txBody>
          <a:bodyPr>
            <a:spAutoFit/>
          </a:bodyPr>
          <a:lstStyle/>
          <a:p>
            <a:endParaRPr lang="en-US"/>
          </a:p>
        </p:txBody>
      </p:sp>
      <p:pic>
        <p:nvPicPr>
          <p:cNvPr id="91142" name="Picture 5"/>
          <p:cNvPicPr>
            <a:picLocks noChangeAspect="1" noChangeArrowheads="1"/>
          </p:cNvPicPr>
          <p:nvPr/>
        </p:nvPicPr>
        <p:blipFill>
          <a:blip r:embed="rId4" cstate="print"/>
          <a:srcRect/>
          <a:stretch>
            <a:fillRect/>
          </a:stretch>
        </p:blipFill>
        <p:spPr bwMode="auto">
          <a:xfrm>
            <a:off x="4876800" y="2209800"/>
            <a:ext cx="1857375" cy="1857375"/>
          </a:xfrm>
          <a:prstGeom prst="rect">
            <a:avLst/>
          </a:prstGeom>
          <a:noFill/>
          <a:ln w="9525">
            <a:noFill/>
            <a:miter lim="800000"/>
            <a:headEnd/>
            <a:tailEnd/>
          </a:ln>
        </p:spPr>
      </p:pic>
      <p:sp>
        <p:nvSpPr>
          <p:cNvPr id="91143" name="Rectangle 8"/>
          <p:cNvSpPr>
            <a:spLocks noChangeArrowheads="1"/>
          </p:cNvSpPr>
          <p:nvPr/>
        </p:nvSpPr>
        <p:spPr bwMode="auto">
          <a:xfrm>
            <a:off x="3886200" y="2743200"/>
            <a:ext cx="9144000" cy="0"/>
          </a:xfrm>
          <a:prstGeom prst="rect">
            <a:avLst/>
          </a:prstGeom>
          <a:noFill/>
          <a:ln w="9525">
            <a:noFill/>
            <a:miter lim="800000"/>
            <a:headEnd/>
            <a:tailEnd/>
          </a:ln>
        </p:spPr>
        <p:txBody>
          <a:bodyPr>
            <a:spAutoFit/>
          </a:bodyPr>
          <a:lstStyle/>
          <a:p>
            <a:endParaRPr lang="en-US"/>
          </a:p>
        </p:txBody>
      </p:sp>
      <p:pic>
        <p:nvPicPr>
          <p:cNvPr id="91144" name="Picture 7"/>
          <p:cNvPicPr>
            <a:picLocks noChangeAspect="1" noChangeArrowheads="1"/>
          </p:cNvPicPr>
          <p:nvPr/>
        </p:nvPicPr>
        <p:blipFill>
          <a:blip r:embed="rId5" cstate="print"/>
          <a:srcRect/>
          <a:stretch>
            <a:fillRect/>
          </a:stretch>
        </p:blipFill>
        <p:spPr bwMode="auto">
          <a:xfrm>
            <a:off x="3581400" y="44958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5844" name="Rectangle 3"/>
          <p:cNvSpPr>
            <a:spLocks noGrp="1" noChangeArrowheads="1"/>
          </p:cNvSpPr>
          <p:nvPr>
            <p:ph idx="1"/>
          </p:nvPr>
        </p:nvSpPr>
        <p:spPr/>
        <p:txBody>
          <a:bodyPr/>
          <a:lstStyle/>
          <a:p>
            <a:pPr algn="just" eaLnBrk="1" hangingPunct="1">
              <a:lnSpc>
                <a:spcPct val="90000"/>
              </a:lnSpc>
            </a:pPr>
            <a:r>
              <a:rPr lang="en-GB" smtClean="0">
                <a:cs typeface="Times New Roman" pitchFamily="18" charset="0"/>
              </a:rPr>
              <a:t>What 3D information does the FOE provide?</a:t>
            </a:r>
          </a:p>
          <a:p>
            <a:pPr algn="just" eaLnBrk="1" hangingPunct="1">
              <a:lnSpc>
                <a:spcPct val="90000"/>
              </a:lnSpc>
            </a:pPr>
            <a:endParaRPr lang="en-GB" smtClean="0">
              <a:cs typeface="Times New Roman" pitchFamily="18" charset="0"/>
            </a:endParaRPr>
          </a:p>
          <a:p>
            <a:pPr algn="just" eaLnBrk="1" hangingPunct="1">
              <a:lnSpc>
                <a:spcPct val="90000"/>
              </a:lnSpc>
            </a:pPr>
            <a:endParaRPr lang="en-GB" smtClean="0">
              <a:cs typeface="Times New Roman" pitchFamily="18" charset="0"/>
            </a:endParaRPr>
          </a:p>
          <a:p>
            <a:pPr algn="just" eaLnBrk="1" hangingPunct="1">
              <a:lnSpc>
                <a:spcPct val="90000"/>
              </a:lnSpc>
            </a:pPr>
            <a:endParaRPr lang="en-GB" smtClean="0">
              <a:cs typeface="Times New Roman" pitchFamily="18" charset="0"/>
            </a:endParaRPr>
          </a:p>
          <a:p>
            <a:pPr algn="just" eaLnBrk="1" hangingPunct="1">
              <a:lnSpc>
                <a:spcPct val="90000"/>
              </a:lnSpc>
            </a:pPr>
            <a:r>
              <a:rPr lang="en-GB" smtClean="0">
                <a:cs typeface="Times New Roman" pitchFamily="18" charset="0"/>
              </a:rPr>
              <a:t>Thus, the direction of translational motion  can be determined by the FOE position </a:t>
            </a:r>
          </a:p>
          <a:p>
            <a:pPr lvl="1" algn="just" eaLnBrk="1" hangingPunct="1">
              <a:lnSpc>
                <a:spcPct val="90000"/>
              </a:lnSpc>
            </a:pPr>
            <a:endParaRPr lang="en-GB" smtClean="0">
              <a:cs typeface="Times New Roman" pitchFamily="18" charset="0"/>
            </a:endParaRPr>
          </a:p>
          <a:p>
            <a:pPr eaLnBrk="1" hangingPunct="1">
              <a:lnSpc>
                <a:spcPct val="90000"/>
              </a:lnSpc>
            </a:pPr>
            <a:endParaRPr lang="en-GB" smtClean="0"/>
          </a:p>
        </p:txBody>
      </p:sp>
      <p:sp>
        <p:nvSpPr>
          <p:cNvPr id="35845" name="Rectangle 5"/>
          <p:cNvSpPr>
            <a:spLocks noChangeArrowheads="1"/>
          </p:cNvSpPr>
          <p:nvPr/>
        </p:nvSpPr>
        <p:spPr bwMode="auto">
          <a:xfrm>
            <a:off x="2076450" y="3048000"/>
            <a:ext cx="9144000" cy="0"/>
          </a:xfrm>
          <a:prstGeom prst="rect">
            <a:avLst/>
          </a:prstGeom>
          <a:noFill/>
          <a:ln w="9525">
            <a:noFill/>
            <a:miter lim="800000"/>
            <a:headEnd/>
            <a:tailEnd/>
          </a:ln>
        </p:spPr>
        <p:txBody>
          <a:bodyPr>
            <a:spAutoFit/>
          </a:bodyPr>
          <a:lstStyle/>
          <a:p>
            <a:endParaRPr lang="en-US"/>
          </a:p>
        </p:txBody>
      </p:sp>
      <p:graphicFrame>
        <p:nvGraphicFramePr>
          <p:cNvPr id="35842" name="Object 0"/>
          <p:cNvGraphicFramePr>
            <a:graphicFrameLocks noChangeAspect="1"/>
          </p:cNvGraphicFramePr>
          <p:nvPr/>
        </p:nvGraphicFramePr>
        <p:xfrm>
          <a:off x="1357313" y="2570163"/>
          <a:ext cx="6248400" cy="955675"/>
        </p:xfrm>
        <a:graphic>
          <a:graphicData uri="http://schemas.openxmlformats.org/presentationml/2006/ole">
            <p:oleObj spid="_x0000_s35842" r:id="rId4" imgW="2819400" imgH="431800" progId="Equation.3">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Oval 32"/>
          <p:cNvSpPr>
            <a:spLocks noChangeArrowheads="1"/>
          </p:cNvSpPr>
          <p:nvPr/>
        </p:nvSpPr>
        <p:spPr bwMode="auto">
          <a:xfrm>
            <a:off x="4724400" y="2590800"/>
            <a:ext cx="866775" cy="228600"/>
          </a:xfrm>
          <a:prstGeom prst="ellipse">
            <a:avLst/>
          </a:prstGeom>
          <a:solidFill>
            <a:srgbClr val="E5E5E5"/>
          </a:solidFill>
          <a:ln w="9525">
            <a:solidFill>
              <a:srgbClr val="000000"/>
            </a:solidFill>
            <a:round/>
            <a:headEnd/>
            <a:tailEnd/>
          </a:ln>
        </p:spPr>
        <p:txBody>
          <a:bodyPr/>
          <a:lstStyle/>
          <a:p>
            <a:endParaRPr lang="en-US"/>
          </a:p>
        </p:txBody>
      </p:sp>
      <p:sp>
        <p:nvSpPr>
          <p:cNvPr id="165890"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6875" name="Line 5"/>
          <p:cNvSpPr>
            <a:spLocks noChangeShapeType="1"/>
          </p:cNvSpPr>
          <p:nvPr/>
        </p:nvSpPr>
        <p:spPr bwMode="auto">
          <a:xfrm flipV="1">
            <a:off x="3200400" y="2895600"/>
            <a:ext cx="0" cy="1905000"/>
          </a:xfrm>
          <a:prstGeom prst="line">
            <a:avLst/>
          </a:prstGeom>
          <a:noFill/>
          <a:ln w="9525">
            <a:solidFill>
              <a:schemeClr val="tx1"/>
            </a:solidFill>
            <a:miter lim="800000"/>
            <a:headEnd/>
            <a:tailEnd type="triangle" w="med" len="med"/>
          </a:ln>
        </p:spPr>
        <p:txBody>
          <a:bodyPr wrap="none"/>
          <a:lstStyle/>
          <a:p>
            <a:endParaRPr lang="en-US"/>
          </a:p>
        </p:txBody>
      </p:sp>
      <p:sp>
        <p:nvSpPr>
          <p:cNvPr id="36876" name="Line 6"/>
          <p:cNvSpPr>
            <a:spLocks noChangeShapeType="1"/>
          </p:cNvSpPr>
          <p:nvPr/>
        </p:nvSpPr>
        <p:spPr bwMode="auto">
          <a:xfrm>
            <a:off x="3200400" y="4800600"/>
            <a:ext cx="2667000" cy="0"/>
          </a:xfrm>
          <a:prstGeom prst="line">
            <a:avLst/>
          </a:prstGeom>
          <a:noFill/>
          <a:ln w="9525">
            <a:solidFill>
              <a:schemeClr val="tx1"/>
            </a:solidFill>
            <a:miter lim="800000"/>
            <a:headEnd/>
            <a:tailEnd type="triangle" w="med" len="med"/>
          </a:ln>
        </p:spPr>
        <p:txBody>
          <a:bodyPr wrap="none"/>
          <a:lstStyle/>
          <a:p>
            <a:endParaRPr lang="en-US"/>
          </a:p>
        </p:txBody>
      </p:sp>
      <p:sp>
        <p:nvSpPr>
          <p:cNvPr id="36877" name="Line 7"/>
          <p:cNvSpPr>
            <a:spLocks noChangeShapeType="1"/>
          </p:cNvSpPr>
          <p:nvPr/>
        </p:nvSpPr>
        <p:spPr bwMode="auto">
          <a:xfrm flipH="1">
            <a:off x="1828800" y="4800600"/>
            <a:ext cx="1371600" cy="1371600"/>
          </a:xfrm>
          <a:prstGeom prst="line">
            <a:avLst/>
          </a:prstGeom>
          <a:noFill/>
          <a:ln w="9525">
            <a:solidFill>
              <a:schemeClr val="tx1"/>
            </a:solidFill>
            <a:miter lim="800000"/>
            <a:headEnd/>
            <a:tailEnd type="triangle" w="med" len="med"/>
          </a:ln>
        </p:spPr>
        <p:txBody>
          <a:bodyPr wrap="none"/>
          <a:lstStyle/>
          <a:p>
            <a:endParaRPr lang="en-US"/>
          </a:p>
        </p:txBody>
      </p:sp>
      <p:grpSp>
        <p:nvGrpSpPr>
          <p:cNvPr id="36878" name="Group 8"/>
          <p:cNvGrpSpPr>
            <a:grpSpLocks/>
          </p:cNvGrpSpPr>
          <p:nvPr/>
        </p:nvGrpSpPr>
        <p:grpSpPr bwMode="auto">
          <a:xfrm>
            <a:off x="2057400" y="3505200"/>
            <a:ext cx="3124200" cy="901700"/>
            <a:chOff x="1" y="0"/>
            <a:chExt cx="19999" cy="20011"/>
          </a:xfrm>
        </p:grpSpPr>
        <p:sp>
          <p:nvSpPr>
            <p:cNvPr id="36886" name="Line 9"/>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36887" name="Line 10"/>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36888" name="Line 11"/>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36889" name="Line 12"/>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36879" name="Line 13"/>
          <p:cNvSpPr>
            <a:spLocks noChangeShapeType="1"/>
          </p:cNvSpPr>
          <p:nvPr/>
        </p:nvSpPr>
        <p:spPr bwMode="auto">
          <a:xfrm flipV="1">
            <a:off x="3200400" y="4419600"/>
            <a:ext cx="381000" cy="381000"/>
          </a:xfrm>
          <a:prstGeom prst="line">
            <a:avLst/>
          </a:prstGeom>
          <a:noFill/>
          <a:ln w="9525">
            <a:solidFill>
              <a:schemeClr val="tx1"/>
            </a:solidFill>
            <a:prstDash val="sysDot"/>
            <a:miter lim="800000"/>
            <a:headEnd/>
            <a:tailEnd/>
          </a:ln>
        </p:spPr>
        <p:txBody>
          <a:bodyPr wrap="none"/>
          <a:lstStyle/>
          <a:p>
            <a:endParaRPr lang="en-US"/>
          </a:p>
        </p:txBody>
      </p:sp>
      <p:sp>
        <p:nvSpPr>
          <p:cNvPr id="36880" name="Line 14"/>
          <p:cNvSpPr>
            <a:spLocks noChangeShapeType="1"/>
          </p:cNvSpPr>
          <p:nvPr/>
        </p:nvSpPr>
        <p:spPr bwMode="auto">
          <a:xfrm flipV="1">
            <a:off x="3962400" y="2743200"/>
            <a:ext cx="1219200" cy="1219200"/>
          </a:xfrm>
          <a:prstGeom prst="line">
            <a:avLst/>
          </a:prstGeom>
          <a:noFill/>
          <a:ln w="9525">
            <a:solidFill>
              <a:schemeClr val="tx1"/>
            </a:solidFill>
            <a:prstDash val="sysDot"/>
            <a:miter lim="800000"/>
            <a:headEnd/>
            <a:tailEnd/>
          </a:ln>
        </p:spPr>
        <p:txBody>
          <a:bodyPr wrap="none"/>
          <a:lstStyle/>
          <a:p>
            <a:endParaRPr lang="en-US"/>
          </a:p>
        </p:txBody>
      </p:sp>
      <p:graphicFrame>
        <p:nvGraphicFramePr>
          <p:cNvPr id="36866" name="Object 0"/>
          <p:cNvGraphicFramePr>
            <a:graphicFrameLocks noChangeAspect="1"/>
          </p:cNvGraphicFramePr>
          <p:nvPr/>
        </p:nvGraphicFramePr>
        <p:xfrm>
          <a:off x="3208338" y="2667000"/>
          <a:ext cx="249237" cy="276225"/>
        </p:xfrm>
        <a:graphic>
          <a:graphicData uri="http://schemas.openxmlformats.org/presentationml/2006/ole">
            <p:oleObj spid="_x0000_s36866" r:id="rId4" imgW="139639" imgH="152334" progId="Equation.3">
              <p:embed/>
            </p:oleObj>
          </a:graphicData>
        </a:graphic>
      </p:graphicFrame>
      <p:graphicFrame>
        <p:nvGraphicFramePr>
          <p:cNvPr id="36867" name="Object 1"/>
          <p:cNvGraphicFramePr>
            <a:graphicFrameLocks noChangeAspect="1"/>
          </p:cNvGraphicFramePr>
          <p:nvPr/>
        </p:nvGraphicFramePr>
        <p:xfrm>
          <a:off x="5943600" y="4048125"/>
          <a:ext cx="304800" cy="266700"/>
        </p:xfrm>
        <a:graphic>
          <a:graphicData uri="http://schemas.openxmlformats.org/presentationml/2006/ole">
            <p:oleObj spid="_x0000_s36867" r:id="rId5" imgW="177569" imgH="152202" progId="Equation.3">
              <p:embed/>
            </p:oleObj>
          </a:graphicData>
        </a:graphic>
      </p:graphicFrame>
      <p:graphicFrame>
        <p:nvGraphicFramePr>
          <p:cNvPr id="36868" name="Object 2"/>
          <p:cNvGraphicFramePr>
            <a:graphicFrameLocks noChangeAspect="1"/>
          </p:cNvGraphicFramePr>
          <p:nvPr/>
        </p:nvGraphicFramePr>
        <p:xfrm>
          <a:off x="1981200" y="6172200"/>
          <a:ext cx="276225" cy="304800"/>
        </p:xfrm>
        <a:graphic>
          <a:graphicData uri="http://schemas.openxmlformats.org/presentationml/2006/ole">
            <p:oleObj spid="_x0000_s36868" r:id="rId6" imgW="139639" imgH="152334" progId="Equation.3">
              <p:embed/>
            </p:oleObj>
          </a:graphicData>
        </a:graphic>
      </p:graphicFrame>
      <p:sp>
        <p:nvSpPr>
          <p:cNvPr id="36881" name="Line 19"/>
          <p:cNvSpPr>
            <a:spLocks noChangeShapeType="1"/>
          </p:cNvSpPr>
          <p:nvPr/>
        </p:nvSpPr>
        <p:spPr bwMode="auto">
          <a:xfrm>
            <a:off x="3048000" y="4419600"/>
            <a:ext cx="0" cy="341313"/>
          </a:xfrm>
          <a:prstGeom prst="line">
            <a:avLst/>
          </a:prstGeom>
          <a:noFill/>
          <a:ln w="9525">
            <a:solidFill>
              <a:srgbClr val="000000"/>
            </a:solidFill>
            <a:round/>
            <a:headEnd type="triangle" w="sm" len="sm"/>
            <a:tailEnd type="triangle" w="sm" len="sm"/>
          </a:ln>
        </p:spPr>
        <p:txBody>
          <a:bodyPr/>
          <a:lstStyle/>
          <a:p>
            <a:endParaRPr lang="en-US"/>
          </a:p>
        </p:txBody>
      </p:sp>
      <p:graphicFrame>
        <p:nvGraphicFramePr>
          <p:cNvPr id="36869" name="Object 3"/>
          <p:cNvGraphicFramePr>
            <a:graphicFrameLocks noChangeAspect="1"/>
          </p:cNvGraphicFramePr>
          <p:nvPr/>
        </p:nvGraphicFramePr>
        <p:xfrm>
          <a:off x="2819400" y="4495800"/>
          <a:ext cx="200025" cy="266700"/>
        </p:xfrm>
        <a:graphic>
          <a:graphicData uri="http://schemas.openxmlformats.org/presentationml/2006/ole">
            <p:oleObj spid="_x0000_s36869" r:id="rId7" imgW="152268" imgH="203024" progId="Equation.3">
              <p:embed/>
            </p:oleObj>
          </a:graphicData>
        </a:graphic>
      </p:graphicFrame>
      <p:graphicFrame>
        <p:nvGraphicFramePr>
          <p:cNvPr id="36870" name="Object 4"/>
          <p:cNvGraphicFramePr>
            <a:graphicFrameLocks noChangeAspect="1"/>
          </p:cNvGraphicFramePr>
          <p:nvPr/>
        </p:nvGraphicFramePr>
        <p:xfrm>
          <a:off x="3200400" y="4876800"/>
          <a:ext cx="228600" cy="228600"/>
        </p:xfrm>
        <a:graphic>
          <a:graphicData uri="http://schemas.openxmlformats.org/presentationml/2006/ole">
            <p:oleObj spid="_x0000_s36870" r:id="rId8" imgW="152268" imgH="152268" progId="Equation.3">
              <p:embed/>
            </p:oleObj>
          </a:graphicData>
        </a:graphic>
      </p:graphicFrame>
      <p:sp>
        <p:nvSpPr>
          <p:cNvPr id="36882" name="Oval 23"/>
          <p:cNvSpPr>
            <a:spLocks noChangeArrowheads="1"/>
          </p:cNvSpPr>
          <p:nvPr/>
        </p:nvSpPr>
        <p:spPr bwMode="auto">
          <a:xfrm>
            <a:off x="3886200" y="39624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36883" name="Rectangle 31"/>
          <p:cNvSpPr>
            <a:spLocks noChangeArrowheads="1"/>
          </p:cNvSpPr>
          <p:nvPr/>
        </p:nvSpPr>
        <p:spPr bwMode="auto">
          <a:xfrm>
            <a:off x="4129088" y="3295650"/>
            <a:ext cx="9144000" cy="0"/>
          </a:xfrm>
          <a:prstGeom prst="rect">
            <a:avLst/>
          </a:prstGeom>
          <a:noFill/>
          <a:ln w="9525">
            <a:noFill/>
            <a:miter lim="800000"/>
            <a:headEnd/>
            <a:tailEnd/>
          </a:ln>
        </p:spPr>
        <p:txBody>
          <a:bodyPr>
            <a:spAutoFit/>
          </a:bodyPr>
          <a:lstStyle/>
          <a:p>
            <a:endParaRPr lang="en-US"/>
          </a:p>
        </p:txBody>
      </p:sp>
      <p:graphicFrame>
        <p:nvGraphicFramePr>
          <p:cNvPr id="36871" name="Object 5"/>
          <p:cNvGraphicFramePr>
            <a:graphicFrameLocks noChangeAspect="1"/>
          </p:cNvGraphicFramePr>
          <p:nvPr/>
        </p:nvGraphicFramePr>
        <p:xfrm>
          <a:off x="3276600" y="3657600"/>
          <a:ext cx="885825" cy="266700"/>
        </p:xfrm>
        <a:graphic>
          <a:graphicData uri="http://schemas.openxmlformats.org/presentationml/2006/ole">
            <p:oleObj spid="_x0000_s36871" r:id="rId9" imgW="672808" imgH="203112" progId="Equation.3">
              <p:embed/>
            </p:oleObj>
          </a:graphicData>
        </a:graphic>
      </p:graphicFrame>
      <p:sp>
        <p:nvSpPr>
          <p:cNvPr id="36884" name="Oval 33"/>
          <p:cNvSpPr>
            <a:spLocks noChangeArrowheads="1"/>
          </p:cNvSpPr>
          <p:nvPr/>
        </p:nvSpPr>
        <p:spPr bwMode="auto">
          <a:xfrm>
            <a:off x="5105400" y="26670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graphicFrame>
        <p:nvGraphicFramePr>
          <p:cNvPr id="36872" name="Object 6"/>
          <p:cNvGraphicFramePr>
            <a:graphicFrameLocks noChangeAspect="1"/>
          </p:cNvGraphicFramePr>
          <p:nvPr/>
        </p:nvGraphicFramePr>
        <p:xfrm>
          <a:off x="5486400" y="2362200"/>
          <a:ext cx="304800" cy="277813"/>
        </p:xfrm>
        <a:graphic>
          <a:graphicData uri="http://schemas.openxmlformats.org/presentationml/2006/ole">
            <p:oleObj spid="_x0000_s36872" r:id="rId10" imgW="164957" imgH="152268" progId="Equation.3">
              <p:embed/>
            </p:oleObj>
          </a:graphicData>
        </a:graphic>
      </p:graphicFrame>
      <p:sp>
        <p:nvSpPr>
          <p:cNvPr id="36885" name="Line 36"/>
          <p:cNvSpPr>
            <a:spLocks noChangeShapeType="1"/>
          </p:cNvSpPr>
          <p:nvPr/>
        </p:nvSpPr>
        <p:spPr bwMode="auto">
          <a:xfrm flipV="1">
            <a:off x="5181600" y="2286000"/>
            <a:ext cx="381000" cy="404813"/>
          </a:xfrm>
          <a:prstGeom prst="line">
            <a:avLst/>
          </a:prstGeom>
          <a:noFill/>
          <a:ln w="9525">
            <a:solidFill>
              <a:srgbClr val="000000"/>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7893" name="Rectangle 3"/>
          <p:cNvSpPr>
            <a:spLocks noGrp="1" noChangeArrowheads="1"/>
          </p:cNvSpPr>
          <p:nvPr>
            <p:ph idx="1"/>
          </p:nvPr>
        </p:nvSpPr>
        <p:spPr/>
        <p:txBody>
          <a:bodyPr/>
          <a:lstStyle/>
          <a:p>
            <a:pPr eaLnBrk="1" hangingPunct="1"/>
            <a:r>
              <a:rPr lang="en-GB" smtClean="0">
                <a:cs typeface="Times New Roman" pitchFamily="18" charset="0"/>
              </a:rPr>
              <a:t>We can also determine the </a:t>
            </a:r>
            <a:r>
              <a:rPr lang="en-GB" i="1" smtClean="0">
                <a:cs typeface="Times New Roman" pitchFamily="18" charset="0"/>
              </a:rPr>
              <a:t>time to impact</a:t>
            </a:r>
            <a:r>
              <a:rPr lang="en-GB" smtClean="0">
                <a:cs typeface="Times New Roman" pitchFamily="18" charset="0"/>
              </a:rPr>
              <a:t> from the optical flow measurements close to the FOE</a:t>
            </a:r>
            <a:r>
              <a:rPr lang="en-GB" smtClean="0"/>
              <a:t> </a:t>
            </a:r>
          </a:p>
        </p:txBody>
      </p:sp>
      <p:sp>
        <p:nvSpPr>
          <p:cNvPr id="37894" name="Rectangle 5"/>
          <p:cNvSpPr>
            <a:spLocks noChangeArrowheads="1"/>
          </p:cNvSpPr>
          <p:nvPr/>
        </p:nvSpPr>
        <p:spPr bwMode="auto">
          <a:xfrm>
            <a:off x="3471863" y="3000375"/>
            <a:ext cx="9144000" cy="0"/>
          </a:xfrm>
          <a:prstGeom prst="rect">
            <a:avLst/>
          </a:prstGeom>
          <a:noFill/>
          <a:ln w="9525">
            <a:noFill/>
            <a:miter lim="800000"/>
            <a:headEnd/>
            <a:tailEnd/>
          </a:ln>
        </p:spPr>
        <p:txBody>
          <a:bodyPr>
            <a:spAutoFit/>
          </a:bodyPr>
          <a:lstStyle/>
          <a:p>
            <a:endParaRPr lang="en-US"/>
          </a:p>
        </p:txBody>
      </p:sp>
      <p:graphicFrame>
        <p:nvGraphicFramePr>
          <p:cNvPr id="37890" name="Object 0"/>
          <p:cNvGraphicFramePr>
            <a:graphicFrameLocks noChangeAspect="1"/>
          </p:cNvGraphicFramePr>
          <p:nvPr/>
        </p:nvGraphicFramePr>
        <p:xfrm>
          <a:off x="2916238" y="3429000"/>
          <a:ext cx="2743200" cy="1068388"/>
        </p:xfrm>
        <a:graphic>
          <a:graphicData uri="http://schemas.openxmlformats.org/presentationml/2006/ole">
            <p:oleObj spid="_x0000_s37890" r:id="rId4" imgW="1231366" imgH="482391" progId="Equation.3">
              <p:embed/>
            </p:oleObj>
          </a:graphicData>
        </a:graphic>
      </p:graphicFrame>
      <p:sp>
        <p:nvSpPr>
          <p:cNvPr id="37895" name="Rectangle 7"/>
          <p:cNvSpPr>
            <a:spLocks noChangeArrowheads="1"/>
          </p:cNvSpPr>
          <p:nvPr/>
        </p:nvSpPr>
        <p:spPr bwMode="auto">
          <a:xfrm>
            <a:off x="4133850" y="3081338"/>
            <a:ext cx="9144000" cy="0"/>
          </a:xfrm>
          <a:prstGeom prst="rect">
            <a:avLst/>
          </a:prstGeom>
          <a:noFill/>
          <a:ln w="9525">
            <a:noFill/>
            <a:miter lim="800000"/>
            <a:headEnd/>
            <a:tailEnd/>
          </a:ln>
        </p:spPr>
        <p:txBody>
          <a:bodyPr>
            <a:spAutoFit/>
          </a:bodyPr>
          <a:lstStyle/>
          <a:p>
            <a:endParaRPr lang="en-US"/>
          </a:p>
        </p:txBody>
      </p:sp>
      <p:graphicFrame>
        <p:nvGraphicFramePr>
          <p:cNvPr id="37891" name="Object 1"/>
          <p:cNvGraphicFramePr>
            <a:graphicFrameLocks noChangeAspect="1"/>
          </p:cNvGraphicFramePr>
          <p:nvPr/>
        </p:nvGraphicFramePr>
        <p:xfrm>
          <a:off x="3733800" y="4797425"/>
          <a:ext cx="1143000" cy="906463"/>
        </p:xfrm>
        <a:graphic>
          <a:graphicData uri="http://schemas.openxmlformats.org/presentationml/2006/ole">
            <p:oleObj spid="_x0000_s37891" r:id="rId5" imgW="495085" imgH="393529" progId="Equation.3">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ChangeArrowheads="1"/>
          </p:cNvSpPr>
          <p:nvPr/>
        </p:nvSpPr>
        <p:spPr bwMode="auto">
          <a:xfrm>
            <a:off x="4876800" y="4419600"/>
            <a:ext cx="152400" cy="371475"/>
          </a:xfrm>
          <a:prstGeom prst="rect">
            <a:avLst/>
          </a:prstGeom>
          <a:solidFill>
            <a:srgbClr val="E5E5E5"/>
          </a:solidFill>
          <a:ln w="9525">
            <a:solidFill>
              <a:srgbClr val="000000"/>
            </a:solidFill>
            <a:miter lim="800000"/>
            <a:headEnd/>
            <a:tailEnd/>
          </a:ln>
        </p:spPr>
        <p:txBody>
          <a:bodyPr/>
          <a:lstStyle/>
          <a:p>
            <a:endParaRPr lang="en-US"/>
          </a:p>
        </p:txBody>
      </p:sp>
      <p:sp>
        <p:nvSpPr>
          <p:cNvPr id="38917" name="Oval 5"/>
          <p:cNvSpPr>
            <a:spLocks noChangeArrowheads="1"/>
          </p:cNvSpPr>
          <p:nvPr/>
        </p:nvSpPr>
        <p:spPr bwMode="auto">
          <a:xfrm>
            <a:off x="4343400" y="5410200"/>
            <a:ext cx="685800" cy="581025"/>
          </a:xfrm>
          <a:prstGeom prst="ellipse">
            <a:avLst/>
          </a:prstGeom>
          <a:solidFill>
            <a:srgbClr val="E5E5E5"/>
          </a:solidFill>
          <a:ln w="9525">
            <a:solidFill>
              <a:srgbClr val="000000"/>
            </a:solidFill>
            <a:round/>
            <a:headEnd/>
            <a:tailEnd/>
          </a:ln>
        </p:spPr>
        <p:txBody>
          <a:bodyPr/>
          <a:lstStyle/>
          <a:p>
            <a:endParaRPr lang="en-US"/>
          </a:p>
        </p:txBody>
      </p:sp>
      <p:sp>
        <p:nvSpPr>
          <p:cNvPr id="38918" name="Oval 6"/>
          <p:cNvSpPr>
            <a:spLocks noChangeArrowheads="1"/>
          </p:cNvSpPr>
          <p:nvPr/>
        </p:nvSpPr>
        <p:spPr bwMode="auto">
          <a:xfrm>
            <a:off x="3352800" y="5410200"/>
            <a:ext cx="628650" cy="600075"/>
          </a:xfrm>
          <a:prstGeom prst="ellipse">
            <a:avLst/>
          </a:prstGeom>
          <a:solidFill>
            <a:srgbClr val="E5E5E5"/>
          </a:solidFill>
          <a:ln w="9525">
            <a:solidFill>
              <a:srgbClr val="000000"/>
            </a:solidFill>
            <a:round/>
            <a:headEnd/>
            <a:tailEnd/>
          </a:ln>
        </p:spPr>
        <p:txBody>
          <a:bodyPr/>
          <a:lstStyle/>
          <a:p>
            <a:endParaRPr lang="en-US"/>
          </a:p>
        </p:txBody>
      </p:sp>
      <p:sp>
        <p:nvSpPr>
          <p:cNvPr id="167938" name="Rectangle 2"/>
          <p:cNvSpPr>
            <a:spLocks noGrp="1" noChangeArrowheads="1"/>
          </p:cNvSpPr>
          <p:nvPr>
            <p:ph type="title"/>
          </p:nvPr>
        </p:nvSpPr>
        <p:spPr/>
        <p:txBody>
          <a:bodyPr>
            <a:normAutofit fontScale="90000"/>
          </a:bodyPr>
          <a:lstStyle/>
          <a:p>
            <a:pPr eaLnBrk="1" fontAlgn="auto" hangingPunct="1">
              <a:spcAft>
                <a:spcPts val="0"/>
              </a:spcAft>
              <a:defRPr/>
            </a:pPr>
            <a:r>
              <a:rPr lang="en-GB">
                <a:cs typeface="Times New Roman" pitchFamily="18" charset="0"/>
              </a:rPr>
              <a:t>Motion and 3D structure from optical flow</a:t>
            </a:r>
          </a:p>
        </p:txBody>
      </p:sp>
      <p:sp>
        <p:nvSpPr>
          <p:cNvPr id="38920" name="Rectangle 3"/>
          <p:cNvSpPr>
            <a:spLocks noGrp="1" noChangeArrowheads="1"/>
          </p:cNvSpPr>
          <p:nvPr>
            <p:ph idx="1"/>
          </p:nvPr>
        </p:nvSpPr>
        <p:spPr/>
        <p:txBody>
          <a:bodyPr/>
          <a:lstStyle/>
          <a:p>
            <a:pPr eaLnBrk="1" hangingPunct="1"/>
            <a:r>
              <a:rPr lang="en-GB" b="1" smtClean="0">
                <a:cs typeface="Times New Roman" pitchFamily="18" charset="0"/>
              </a:rPr>
              <a:t> </a:t>
            </a:r>
            <a:r>
              <a:rPr lang="en-GB" b="1" smtClean="0">
                <a:cs typeface="Times New Roman" pitchFamily="18" charset="0"/>
                <a:sym typeface="Symbol" pitchFamily="18" charset="2"/>
              </a:rPr>
              <a:t> </a:t>
            </a:r>
            <a:r>
              <a:rPr lang="en-GB" smtClean="0">
                <a:cs typeface="Times New Roman" pitchFamily="18" charset="0"/>
              </a:rPr>
              <a:t>is the </a:t>
            </a:r>
            <a:r>
              <a:rPr lang="en-GB" i="1" smtClean="0">
                <a:cs typeface="Times New Roman" pitchFamily="18" charset="0"/>
              </a:rPr>
              <a:t>time to impact</a:t>
            </a:r>
            <a:r>
              <a:rPr lang="en-GB" smtClean="0">
                <a:cs typeface="Times New Roman" pitchFamily="18" charset="0"/>
              </a:rPr>
              <a:t>, an important quantity for both mobile robots and biological vision systems!</a:t>
            </a:r>
            <a:r>
              <a:rPr lang="en-GB" smtClean="0"/>
              <a:t> </a:t>
            </a:r>
          </a:p>
        </p:txBody>
      </p:sp>
      <p:sp>
        <p:nvSpPr>
          <p:cNvPr id="38921" name="Rectangle 4"/>
          <p:cNvSpPr>
            <a:spLocks noChangeArrowheads="1"/>
          </p:cNvSpPr>
          <p:nvPr/>
        </p:nvSpPr>
        <p:spPr bwMode="auto">
          <a:xfrm>
            <a:off x="3124200" y="4724400"/>
            <a:ext cx="2209800" cy="895350"/>
          </a:xfrm>
          <a:prstGeom prst="rect">
            <a:avLst/>
          </a:prstGeom>
          <a:solidFill>
            <a:srgbClr val="E5E5E5"/>
          </a:solidFill>
          <a:ln w="9525">
            <a:solidFill>
              <a:srgbClr val="000000"/>
            </a:solidFill>
            <a:miter lim="800000"/>
            <a:headEnd/>
            <a:tailEnd/>
          </a:ln>
        </p:spPr>
        <p:txBody>
          <a:bodyPr/>
          <a:lstStyle/>
          <a:p>
            <a:endParaRPr lang="en-US"/>
          </a:p>
        </p:txBody>
      </p:sp>
      <p:sp>
        <p:nvSpPr>
          <p:cNvPr id="38922" name="Rectangle 8"/>
          <p:cNvSpPr>
            <a:spLocks noChangeArrowheads="1"/>
          </p:cNvSpPr>
          <p:nvPr/>
        </p:nvSpPr>
        <p:spPr bwMode="auto">
          <a:xfrm>
            <a:off x="4762500" y="4257675"/>
            <a:ext cx="552450" cy="163513"/>
          </a:xfrm>
          <a:prstGeom prst="rect">
            <a:avLst/>
          </a:prstGeom>
          <a:solidFill>
            <a:srgbClr val="E5E5E5"/>
          </a:solidFill>
          <a:ln w="9525">
            <a:solidFill>
              <a:srgbClr val="000000"/>
            </a:solidFill>
            <a:miter lim="800000"/>
            <a:headEnd/>
            <a:tailEnd/>
          </a:ln>
        </p:spPr>
        <p:txBody>
          <a:bodyPr/>
          <a:lstStyle/>
          <a:p>
            <a:endParaRPr lang="en-US"/>
          </a:p>
        </p:txBody>
      </p:sp>
      <p:sp>
        <p:nvSpPr>
          <p:cNvPr id="38923" name="Rectangle 9"/>
          <p:cNvSpPr>
            <a:spLocks noChangeArrowheads="1"/>
          </p:cNvSpPr>
          <p:nvPr/>
        </p:nvSpPr>
        <p:spPr bwMode="auto">
          <a:xfrm>
            <a:off x="5324475" y="4314825"/>
            <a:ext cx="76200" cy="66675"/>
          </a:xfrm>
          <a:prstGeom prst="rect">
            <a:avLst/>
          </a:prstGeom>
          <a:solidFill>
            <a:srgbClr val="E5E5E5"/>
          </a:solidFill>
          <a:ln w="9525">
            <a:solidFill>
              <a:srgbClr val="000000"/>
            </a:solidFill>
            <a:miter lim="800000"/>
            <a:headEnd/>
            <a:tailEnd/>
          </a:ln>
        </p:spPr>
        <p:txBody>
          <a:bodyPr/>
          <a:lstStyle/>
          <a:p>
            <a:endParaRPr lang="en-US"/>
          </a:p>
        </p:txBody>
      </p:sp>
      <p:sp>
        <p:nvSpPr>
          <p:cNvPr id="38924" name="Line 10"/>
          <p:cNvSpPr>
            <a:spLocks noChangeShapeType="1"/>
          </p:cNvSpPr>
          <p:nvPr/>
        </p:nvSpPr>
        <p:spPr bwMode="auto">
          <a:xfrm>
            <a:off x="7010400" y="3810000"/>
            <a:ext cx="0" cy="2238375"/>
          </a:xfrm>
          <a:prstGeom prst="line">
            <a:avLst/>
          </a:prstGeom>
          <a:noFill/>
          <a:ln w="12700">
            <a:solidFill>
              <a:srgbClr val="000000"/>
            </a:solidFill>
            <a:round/>
            <a:headEnd type="none" w="sm" len="sm"/>
            <a:tailEnd type="none" w="sm" len="sm"/>
          </a:ln>
        </p:spPr>
        <p:txBody>
          <a:bodyPr/>
          <a:lstStyle/>
          <a:p>
            <a:endParaRPr lang="en-US"/>
          </a:p>
        </p:txBody>
      </p:sp>
      <p:sp>
        <p:nvSpPr>
          <p:cNvPr id="38925" name="Line 11"/>
          <p:cNvSpPr>
            <a:spLocks noChangeShapeType="1"/>
          </p:cNvSpPr>
          <p:nvPr/>
        </p:nvSpPr>
        <p:spPr bwMode="auto">
          <a:xfrm flipV="1">
            <a:off x="7010400" y="3881438"/>
            <a:ext cx="152400" cy="133350"/>
          </a:xfrm>
          <a:prstGeom prst="line">
            <a:avLst/>
          </a:prstGeom>
          <a:noFill/>
          <a:ln w="12700">
            <a:solidFill>
              <a:srgbClr val="000000"/>
            </a:solidFill>
            <a:round/>
            <a:headEnd type="none" w="sm" len="sm"/>
            <a:tailEnd type="none" w="sm" len="sm"/>
          </a:ln>
        </p:spPr>
        <p:txBody>
          <a:bodyPr/>
          <a:lstStyle/>
          <a:p>
            <a:endParaRPr lang="en-US"/>
          </a:p>
        </p:txBody>
      </p:sp>
      <p:sp>
        <p:nvSpPr>
          <p:cNvPr id="38926" name="Line 12"/>
          <p:cNvSpPr>
            <a:spLocks noChangeShapeType="1"/>
          </p:cNvSpPr>
          <p:nvPr/>
        </p:nvSpPr>
        <p:spPr bwMode="auto">
          <a:xfrm flipV="1">
            <a:off x="7010400" y="4119563"/>
            <a:ext cx="152400" cy="133350"/>
          </a:xfrm>
          <a:prstGeom prst="line">
            <a:avLst/>
          </a:prstGeom>
          <a:noFill/>
          <a:ln w="12700">
            <a:solidFill>
              <a:srgbClr val="000000"/>
            </a:solidFill>
            <a:round/>
            <a:headEnd type="none" w="sm" len="sm"/>
            <a:tailEnd type="none" w="sm" len="sm"/>
          </a:ln>
        </p:spPr>
        <p:txBody>
          <a:bodyPr/>
          <a:lstStyle/>
          <a:p>
            <a:endParaRPr lang="en-US"/>
          </a:p>
        </p:txBody>
      </p:sp>
      <p:sp>
        <p:nvSpPr>
          <p:cNvPr id="38927" name="Line 13"/>
          <p:cNvSpPr>
            <a:spLocks noChangeShapeType="1"/>
          </p:cNvSpPr>
          <p:nvPr/>
        </p:nvSpPr>
        <p:spPr bwMode="auto">
          <a:xfrm flipV="1">
            <a:off x="7019925" y="4322763"/>
            <a:ext cx="152400" cy="134937"/>
          </a:xfrm>
          <a:prstGeom prst="line">
            <a:avLst/>
          </a:prstGeom>
          <a:noFill/>
          <a:ln w="12700">
            <a:solidFill>
              <a:srgbClr val="000000"/>
            </a:solidFill>
            <a:round/>
            <a:headEnd type="none" w="sm" len="sm"/>
            <a:tailEnd type="none" w="sm" len="sm"/>
          </a:ln>
        </p:spPr>
        <p:txBody>
          <a:bodyPr/>
          <a:lstStyle/>
          <a:p>
            <a:endParaRPr lang="en-US"/>
          </a:p>
        </p:txBody>
      </p:sp>
      <p:sp>
        <p:nvSpPr>
          <p:cNvPr id="38928" name="Line 14"/>
          <p:cNvSpPr>
            <a:spLocks noChangeShapeType="1"/>
          </p:cNvSpPr>
          <p:nvPr/>
        </p:nvSpPr>
        <p:spPr bwMode="auto">
          <a:xfrm flipV="1">
            <a:off x="7010400" y="4560888"/>
            <a:ext cx="152400" cy="133350"/>
          </a:xfrm>
          <a:prstGeom prst="line">
            <a:avLst/>
          </a:prstGeom>
          <a:noFill/>
          <a:ln w="12700">
            <a:solidFill>
              <a:srgbClr val="000000"/>
            </a:solidFill>
            <a:round/>
            <a:headEnd type="none" w="sm" len="sm"/>
            <a:tailEnd type="none" w="sm" len="sm"/>
          </a:ln>
        </p:spPr>
        <p:txBody>
          <a:bodyPr/>
          <a:lstStyle/>
          <a:p>
            <a:endParaRPr lang="en-US"/>
          </a:p>
        </p:txBody>
      </p:sp>
      <p:sp>
        <p:nvSpPr>
          <p:cNvPr id="38929" name="Line 15"/>
          <p:cNvSpPr>
            <a:spLocks noChangeShapeType="1"/>
          </p:cNvSpPr>
          <p:nvPr/>
        </p:nvSpPr>
        <p:spPr bwMode="auto">
          <a:xfrm flipV="1">
            <a:off x="7010400" y="4808538"/>
            <a:ext cx="152400" cy="134937"/>
          </a:xfrm>
          <a:prstGeom prst="line">
            <a:avLst/>
          </a:prstGeom>
          <a:noFill/>
          <a:ln w="12700">
            <a:solidFill>
              <a:srgbClr val="000000"/>
            </a:solidFill>
            <a:round/>
            <a:headEnd type="none" w="sm" len="sm"/>
            <a:tailEnd type="none" w="sm" len="sm"/>
          </a:ln>
        </p:spPr>
        <p:txBody>
          <a:bodyPr/>
          <a:lstStyle/>
          <a:p>
            <a:endParaRPr lang="en-US"/>
          </a:p>
        </p:txBody>
      </p:sp>
      <p:sp>
        <p:nvSpPr>
          <p:cNvPr id="38930" name="Line 16"/>
          <p:cNvSpPr>
            <a:spLocks noChangeShapeType="1"/>
          </p:cNvSpPr>
          <p:nvPr/>
        </p:nvSpPr>
        <p:spPr bwMode="auto">
          <a:xfrm flipV="1">
            <a:off x="7010400" y="5029200"/>
            <a:ext cx="152400" cy="134938"/>
          </a:xfrm>
          <a:prstGeom prst="line">
            <a:avLst/>
          </a:prstGeom>
          <a:noFill/>
          <a:ln w="12700">
            <a:solidFill>
              <a:srgbClr val="000000"/>
            </a:solidFill>
            <a:round/>
            <a:headEnd type="none" w="sm" len="sm"/>
            <a:tailEnd type="none" w="sm" len="sm"/>
          </a:ln>
        </p:spPr>
        <p:txBody>
          <a:bodyPr/>
          <a:lstStyle/>
          <a:p>
            <a:endParaRPr lang="en-US"/>
          </a:p>
        </p:txBody>
      </p:sp>
      <p:sp>
        <p:nvSpPr>
          <p:cNvPr id="38931" name="Line 17"/>
          <p:cNvSpPr>
            <a:spLocks noChangeShapeType="1"/>
          </p:cNvSpPr>
          <p:nvPr/>
        </p:nvSpPr>
        <p:spPr bwMode="auto">
          <a:xfrm flipV="1">
            <a:off x="7010400" y="5237163"/>
            <a:ext cx="152400" cy="133350"/>
          </a:xfrm>
          <a:prstGeom prst="line">
            <a:avLst/>
          </a:prstGeom>
          <a:noFill/>
          <a:ln w="12700">
            <a:solidFill>
              <a:srgbClr val="000000"/>
            </a:solidFill>
            <a:round/>
            <a:headEnd type="none" w="sm" len="sm"/>
            <a:tailEnd type="none" w="sm" len="sm"/>
          </a:ln>
        </p:spPr>
        <p:txBody>
          <a:bodyPr/>
          <a:lstStyle/>
          <a:p>
            <a:endParaRPr lang="en-US"/>
          </a:p>
        </p:txBody>
      </p:sp>
      <p:sp>
        <p:nvSpPr>
          <p:cNvPr id="38932" name="Line 18"/>
          <p:cNvSpPr>
            <a:spLocks noChangeShapeType="1"/>
          </p:cNvSpPr>
          <p:nvPr/>
        </p:nvSpPr>
        <p:spPr bwMode="auto">
          <a:xfrm flipV="1">
            <a:off x="7019925" y="5448300"/>
            <a:ext cx="152400" cy="133350"/>
          </a:xfrm>
          <a:prstGeom prst="line">
            <a:avLst/>
          </a:prstGeom>
          <a:noFill/>
          <a:ln w="12700">
            <a:solidFill>
              <a:srgbClr val="000000"/>
            </a:solidFill>
            <a:round/>
            <a:headEnd type="none" w="sm" len="sm"/>
            <a:tailEnd type="none" w="sm" len="sm"/>
          </a:ln>
        </p:spPr>
        <p:txBody>
          <a:bodyPr/>
          <a:lstStyle/>
          <a:p>
            <a:endParaRPr lang="en-US"/>
          </a:p>
        </p:txBody>
      </p:sp>
      <p:sp>
        <p:nvSpPr>
          <p:cNvPr id="38933" name="Line 19"/>
          <p:cNvSpPr>
            <a:spLocks noChangeShapeType="1"/>
          </p:cNvSpPr>
          <p:nvPr/>
        </p:nvSpPr>
        <p:spPr bwMode="auto">
          <a:xfrm flipV="1">
            <a:off x="7010400" y="5562600"/>
            <a:ext cx="152400" cy="134938"/>
          </a:xfrm>
          <a:prstGeom prst="line">
            <a:avLst/>
          </a:prstGeom>
          <a:noFill/>
          <a:ln w="12700">
            <a:solidFill>
              <a:srgbClr val="000000"/>
            </a:solidFill>
            <a:round/>
            <a:headEnd type="none" w="sm" len="sm"/>
            <a:tailEnd type="none" w="sm" len="sm"/>
          </a:ln>
        </p:spPr>
        <p:txBody>
          <a:bodyPr/>
          <a:lstStyle/>
          <a:p>
            <a:endParaRPr lang="en-US"/>
          </a:p>
        </p:txBody>
      </p:sp>
      <p:sp>
        <p:nvSpPr>
          <p:cNvPr id="38934" name="Line 20"/>
          <p:cNvSpPr>
            <a:spLocks noChangeShapeType="1"/>
          </p:cNvSpPr>
          <p:nvPr/>
        </p:nvSpPr>
        <p:spPr bwMode="auto">
          <a:xfrm>
            <a:off x="1447800" y="6019800"/>
            <a:ext cx="6400800" cy="0"/>
          </a:xfrm>
          <a:prstGeom prst="line">
            <a:avLst/>
          </a:prstGeom>
          <a:noFill/>
          <a:ln w="9525">
            <a:solidFill>
              <a:schemeClr val="tx1"/>
            </a:solidFill>
            <a:miter lim="800000"/>
            <a:headEnd/>
            <a:tailEnd/>
          </a:ln>
        </p:spPr>
        <p:txBody>
          <a:bodyPr wrap="none"/>
          <a:lstStyle/>
          <a:p>
            <a:endParaRPr lang="en-US"/>
          </a:p>
        </p:txBody>
      </p:sp>
      <p:sp>
        <p:nvSpPr>
          <p:cNvPr id="38935" name="Line 21"/>
          <p:cNvSpPr>
            <a:spLocks noChangeShapeType="1"/>
          </p:cNvSpPr>
          <p:nvPr/>
        </p:nvSpPr>
        <p:spPr bwMode="auto">
          <a:xfrm>
            <a:off x="5410200" y="4343400"/>
            <a:ext cx="1600200" cy="0"/>
          </a:xfrm>
          <a:prstGeom prst="line">
            <a:avLst/>
          </a:prstGeom>
          <a:noFill/>
          <a:ln w="9525">
            <a:solidFill>
              <a:srgbClr val="000000"/>
            </a:solidFill>
            <a:round/>
            <a:headEnd type="triangle" w="sm" len="sm"/>
            <a:tailEnd type="triangle" w="sm" len="sm"/>
          </a:ln>
        </p:spPr>
        <p:txBody>
          <a:bodyPr/>
          <a:lstStyle/>
          <a:p>
            <a:endParaRPr lang="en-US"/>
          </a:p>
        </p:txBody>
      </p:sp>
      <p:sp>
        <p:nvSpPr>
          <p:cNvPr id="38936" name="Rectangle 23"/>
          <p:cNvSpPr>
            <a:spLocks noChangeArrowheads="1"/>
          </p:cNvSpPr>
          <p:nvPr/>
        </p:nvSpPr>
        <p:spPr bwMode="auto">
          <a:xfrm>
            <a:off x="4471988" y="3328988"/>
            <a:ext cx="9144000" cy="0"/>
          </a:xfrm>
          <a:prstGeom prst="rect">
            <a:avLst/>
          </a:prstGeom>
          <a:noFill/>
          <a:ln w="9525">
            <a:noFill/>
            <a:miter lim="800000"/>
            <a:headEnd/>
            <a:tailEnd/>
          </a:ln>
        </p:spPr>
        <p:txBody>
          <a:bodyPr>
            <a:spAutoFit/>
          </a:bodyPr>
          <a:lstStyle/>
          <a:p>
            <a:endParaRPr lang="en-US"/>
          </a:p>
        </p:txBody>
      </p:sp>
      <p:graphicFrame>
        <p:nvGraphicFramePr>
          <p:cNvPr id="38914" name="Object 0"/>
          <p:cNvGraphicFramePr>
            <a:graphicFrameLocks noChangeAspect="1"/>
          </p:cNvGraphicFramePr>
          <p:nvPr/>
        </p:nvGraphicFramePr>
        <p:xfrm>
          <a:off x="5943600" y="4419600"/>
          <a:ext cx="304800" cy="304800"/>
        </p:xfrm>
        <a:graphic>
          <a:graphicData uri="http://schemas.openxmlformats.org/presentationml/2006/ole">
            <p:oleObj spid="_x0000_s38914" r:id="rId4" imgW="152268" imgH="152268" progId="Equation.3">
              <p:embed/>
            </p:oleObj>
          </a:graphicData>
        </a:graphic>
      </p:graphicFrame>
      <p:sp>
        <p:nvSpPr>
          <p:cNvPr id="38937" name="Line 24"/>
          <p:cNvSpPr>
            <a:spLocks noChangeShapeType="1"/>
          </p:cNvSpPr>
          <p:nvPr/>
        </p:nvSpPr>
        <p:spPr bwMode="auto">
          <a:xfrm>
            <a:off x="5334000" y="5105400"/>
            <a:ext cx="1047750" cy="0"/>
          </a:xfrm>
          <a:prstGeom prst="line">
            <a:avLst/>
          </a:prstGeom>
          <a:noFill/>
          <a:ln w="25400">
            <a:solidFill>
              <a:srgbClr val="000000"/>
            </a:solidFill>
            <a:round/>
            <a:headEnd type="none" w="sm" len="sm"/>
            <a:tailEnd type="triangle" w="sm" len="sm"/>
          </a:ln>
        </p:spPr>
        <p:txBody>
          <a:bodyPr/>
          <a:lstStyle/>
          <a:p>
            <a:endParaRPr lang="en-US"/>
          </a:p>
        </p:txBody>
      </p:sp>
      <p:sp>
        <p:nvSpPr>
          <p:cNvPr id="38938" name="Rectangle 26"/>
          <p:cNvSpPr>
            <a:spLocks noChangeArrowheads="1"/>
          </p:cNvSpPr>
          <p:nvPr/>
        </p:nvSpPr>
        <p:spPr bwMode="auto">
          <a:xfrm>
            <a:off x="4457700" y="3295650"/>
            <a:ext cx="9144000" cy="0"/>
          </a:xfrm>
          <a:prstGeom prst="rect">
            <a:avLst/>
          </a:prstGeom>
          <a:noFill/>
          <a:ln w="9525">
            <a:noFill/>
            <a:miter lim="800000"/>
            <a:headEnd/>
            <a:tailEnd/>
          </a:ln>
        </p:spPr>
        <p:txBody>
          <a:bodyPr>
            <a:spAutoFit/>
          </a:bodyPr>
          <a:lstStyle/>
          <a:p>
            <a:endParaRPr lang="en-US"/>
          </a:p>
        </p:txBody>
      </p:sp>
      <p:graphicFrame>
        <p:nvGraphicFramePr>
          <p:cNvPr id="38915" name="Object 1"/>
          <p:cNvGraphicFramePr>
            <a:graphicFrameLocks noChangeAspect="1"/>
          </p:cNvGraphicFramePr>
          <p:nvPr/>
        </p:nvGraphicFramePr>
        <p:xfrm>
          <a:off x="6248400" y="5181600"/>
          <a:ext cx="327025" cy="381000"/>
        </p:xfrm>
        <a:graphic>
          <a:graphicData uri="http://schemas.openxmlformats.org/presentationml/2006/ole">
            <p:oleObj spid="_x0000_s38915" r:id="rId5" imgW="177569" imgH="202936" progId="Equation.3">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68719</TotalTime>
  <Words>3308</Words>
  <Application>Microsoft Office PowerPoint</Application>
  <PresentationFormat>On-screen Show (4:3)</PresentationFormat>
  <Paragraphs>436</Paragraphs>
  <Slides>101</Slides>
  <Notes>76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05" baseType="lpstr">
      <vt:lpstr>Flow</vt:lpstr>
      <vt:lpstr>Microsoft Equation 3.0</vt:lpstr>
      <vt:lpstr>Equation</vt:lpstr>
      <vt:lpstr>Microsoft Word Picture</vt:lpstr>
      <vt:lpstr>Motion and Stereo</vt:lpstr>
      <vt:lpstr>Introduction</vt:lpstr>
      <vt:lpstr>Introduction</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The geometry of motion and stereo</vt:lpstr>
      <vt:lpstr>Motion detection/estimation</vt:lpstr>
      <vt:lpstr>Motion detection/estimation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detection</vt:lpstr>
      <vt:lpstr>Motion estimation – Optical flow</vt:lpstr>
      <vt:lpstr>Motion estimation –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Slide 67</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Computing optical flow</vt:lpstr>
      <vt:lpstr>Motion and 3D structure from optical flow </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Motion and 3D structure from optical flow</vt:lpstr>
      <vt:lpstr>Conclusion  </vt:lpstr>
    </vt:vector>
  </TitlesOfParts>
  <Company>University of Birmingham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and Stereo</dc:title>
  <dc:creator>Spann</dc:creator>
  <cp:lastModifiedBy>spannm</cp:lastModifiedBy>
  <cp:revision>3830</cp:revision>
  <dcterms:created xsi:type="dcterms:W3CDTF">2006-12-11T15:50:52Z</dcterms:created>
  <dcterms:modified xsi:type="dcterms:W3CDTF">2012-01-26T13:11:19Z</dcterms:modified>
</cp:coreProperties>
</file>