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1"/>
  </p:notesMasterIdLst>
  <p:handoutMasterIdLst>
    <p:handoutMasterId r:id="rId62"/>
  </p:handoutMasterIdLst>
  <p:sldIdLst>
    <p:sldId id="256" r:id="rId2"/>
    <p:sldId id="257" r:id="rId3"/>
    <p:sldId id="258" r:id="rId4"/>
    <p:sldId id="371" r:id="rId5"/>
    <p:sldId id="259" r:id="rId6"/>
    <p:sldId id="266" r:id="rId7"/>
    <p:sldId id="261" r:id="rId8"/>
    <p:sldId id="267" r:id="rId9"/>
    <p:sldId id="268" r:id="rId10"/>
    <p:sldId id="369" r:id="rId11"/>
    <p:sldId id="368" r:id="rId12"/>
    <p:sldId id="370" r:id="rId13"/>
    <p:sldId id="372" r:id="rId14"/>
    <p:sldId id="373" r:id="rId15"/>
    <p:sldId id="394" r:id="rId16"/>
    <p:sldId id="413" r:id="rId17"/>
    <p:sldId id="414" r:id="rId18"/>
    <p:sldId id="417" r:id="rId19"/>
    <p:sldId id="418" r:id="rId20"/>
    <p:sldId id="395" r:id="rId21"/>
    <p:sldId id="416" r:id="rId22"/>
    <p:sldId id="419" r:id="rId23"/>
    <p:sldId id="374" r:id="rId24"/>
    <p:sldId id="375" r:id="rId25"/>
    <p:sldId id="376" r:id="rId26"/>
    <p:sldId id="379" r:id="rId27"/>
    <p:sldId id="393" r:id="rId28"/>
    <p:sldId id="377" r:id="rId29"/>
    <p:sldId id="378" r:id="rId30"/>
    <p:sldId id="380" r:id="rId31"/>
    <p:sldId id="385" r:id="rId32"/>
    <p:sldId id="386" r:id="rId33"/>
    <p:sldId id="412" r:id="rId34"/>
    <p:sldId id="388" r:id="rId35"/>
    <p:sldId id="389" r:id="rId36"/>
    <p:sldId id="392" r:id="rId37"/>
    <p:sldId id="381" r:id="rId38"/>
    <p:sldId id="382" r:id="rId39"/>
    <p:sldId id="383" r:id="rId40"/>
    <p:sldId id="384" r:id="rId41"/>
    <p:sldId id="387" r:id="rId42"/>
    <p:sldId id="390" r:id="rId43"/>
    <p:sldId id="391" r:id="rId44"/>
    <p:sldId id="396" r:id="rId45"/>
    <p:sldId id="397" r:id="rId46"/>
    <p:sldId id="398" r:id="rId47"/>
    <p:sldId id="399" r:id="rId48"/>
    <p:sldId id="400" r:id="rId49"/>
    <p:sldId id="401" r:id="rId50"/>
    <p:sldId id="402" r:id="rId51"/>
    <p:sldId id="404" r:id="rId52"/>
    <p:sldId id="405" r:id="rId53"/>
    <p:sldId id="406" r:id="rId54"/>
    <p:sldId id="403" r:id="rId55"/>
    <p:sldId id="407" r:id="rId56"/>
    <p:sldId id="409" r:id="rId57"/>
    <p:sldId id="410" r:id="rId58"/>
    <p:sldId id="411" r:id="rId59"/>
    <p:sldId id="415" r:id="rId60"/>
  </p:sldIdLst>
  <p:sldSz cx="9144000" cy="6858000" type="screen4x3"/>
  <p:notesSz cx="6794500" cy="9906000"/>
  <p:defaultTextStyle>
    <a:defPPr>
      <a:defRPr lang="en-GB"/>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Objects="1">
      <p:cViewPr varScale="1">
        <p:scale>
          <a:sx n="97" d="100"/>
          <a:sy n="97"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2"/>
    </p:cViewPr>
  </p:sorterViewPr>
  <p:notesViewPr>
    <p:cSldViewPr snapToObjects="1">
      <p:cViewPr varScale="1">
        <p:scale>
          <a:sx n="39" d="100"/>
          <a:sy n="39" d="100"/>
        </p:scale>
        <p:origin x="-1572"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7.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0243"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0244"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0245"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02F2C13-F9FA-4B2C-AAE8-ED077ABC5B96}" type="slidenum">
              <a:rPr lang="en-GB"/>
              <a:pPr>
                <a:defRPr/>
              </a:pPr>
              <a:t>‹#›</a:t>
            </a:fld>
            <a:endParaRPr lang="en-GB"/>
          </a:p>
        </p:txBody>
      </p:sp>
    </p:spTree>
    <p:extLst>
      <p:ext uri="{BB962C8B-B14F-4D97-AF65-F5344CB8AC3E}">
        <p14:creationId xmlns:p14="http://schemas.microsoft.com/office/powerpoint/2010/main" val="740618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02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993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03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4DEA31-6D7D-4A5E-8347-5B334FAFAE1B}" type="slidenum">
              <a:rPr lang="en-GB"/>
              <a:pPr>
                <a:defRPr/>
              </a:pPr>
              <a:t>‹#›</a:t>
            </a:fld>
            <a:endParaRPr lang="en-GB"/>
          </a:p>
        </p:txBody>
      </p:sp>
    </p:spTree>
    <p:extLst>
      <p:ext uri="{BB962C8B-B14F-4D97-AF65-F5344CB8AC3E}">
        <p14:creationId xmlns:p14="http://schemas.microsoft.com/office/powerpoint/2010/main" val="660654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655B1E8A-2A88-4BF0-9DA8-F7873D74AF5A}"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CBE5B369-90E4-456B-B1CB-7B164C42F05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51E6F07-5D6A-4A66-A75D-405FFF2AC08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470B1B8B-0F72-43A3-A11E-502360E7E90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5347E33-81CE-45FD-8BF7-ABCC5EA8DADB}"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7A21E9E-1773-4F12-AF07-D3A6ADA85B7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28BF935C-F216-43F4-B461-34B97A5D200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A563FED5-3464-4A09-A0B3-F700943000E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D5E7102E-3DE9-4082-8B32-9274B8CEF98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25B93134-BBE7-4DFB-AFB1-70DAF7F14F0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670B82E-E9FC-4E0E-B36C-9C330E46077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5018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018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DABD04A-86D3-4B68-BEE7-82602F126005}" type="slidenum">
              <a:rPr lang="en-GB"/>
              <a:pPr>
                <a:defRPr/>
              </a:pPr>
              <a:t>‹#›</a:t>
            </a:fld>
            <a:endParaRPr lang="en-GB"/>
          </a:p>
        </p:txBody>
      </p:sp>
      <p:grpSp>
        <p:nvGrpSpPr>
          <p:cNvPr id="5018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35" r:id="rId1"/>
    <p:sldLayoutId id="2147483727" r:id="rId2"/>
    <p:sldLayoutId id="2147483736" r:id="rId3"/>
    <p:sldLayoutId id="2147483728" r:id="rId4"/>
    <p:sldLayoutId id="2147483729" r:id="rId5"/>
    <p:sldLayoutId id="2147483730" r:id="rId6"/>
    <p:sldLayoutId id="2147483731" r:id="rId7"/>
    <p:sldLayoutId id="2147483732" r:id="rId8"/>
    <p:sldLayoutId id="2147483737" r:id="rId9"/>
    <p:sldLayoutId id="2147483733" r:id="rId10"/>
    <p:sldLayoutId id="214748373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ms118@bham.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2" Type="http://schemas.openxmlformats.org/officeDocument/2006/relationships/hyperlink" Target="http://www.vision.caltech.edu/bouguetj/calib_do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19.bin"/><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22.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vision.middlebury.edu/stere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2.wmf"/><Relationship Id="rId5" Type="http://schemas.openxmlformats.org/officeDocument/2006/relationships/oleObject" Target="../embeddings/oleObject30.bin"/><Relationship Id="rId4" Type="http://schemas.openxmlformats.org/officeDocument/2006/relationships/image" Target="../media/image5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5.wmf"/><Relationship Id="rId5" Type="http://schemas.openxmlformats.org/officeDocument/2006/relationships/oleObject" Target="../embeddings/oleObject33.bin"/><Relationship Id="rId4" Type="http://schemas.openxmlformats.org/officeDocument/2006/relationships/image" Target="../media/image54.wmf"/></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9.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0.wmf"/></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3.wmf"/><Relationship Id="rId5" Type="http://schemas.openxmlformats.org/officeDocument/2006/relationships/oleObject" Target="../embeddings/oleObject39.bin"/><Relationship Id="rId4" Type="http://schemas.openxmlformats.org/officeDocument/2006/relationships/image" Target="../media/image62.wmf"/></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8.wmf"/><Relationship Id="rId5" Type="http://schemas.openxmlformats.org/officeDocument/2006/relationships/oleObject" Target="../embeddings/oleObject41.bin"/><Relationship Id="rId4" Type="http://schemas.openxmlformats.org/officeDocument/2006/relationships/image" Target="../media/image67.wmf"/></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4.bin"/><Relationship Id="rId5" Type="http://schemas.openxmlformats.org/officeDocument/2006/relationships/image" Target="../media/image70.wmf"/><Relationship Id="rId4" Type="http://schemas.openxmlformats.org/officeDocument/2006/relationships/oleObject" Target="../embeddings/oleObject43.bin"/></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6.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eaLnBrk="1" fontAlgn="auto" hangingPunct="1">
              <a:spcAft>
                <a:spcPts val="0"/>
              </a:spcAft>
              <a:defRPr/>
            </a:pPr>
            <a:r>
              <a:rPr lang="en-GB" dirty="0" smtClean="0"/>
              <a:t>Stereo Vision </a:t>
            </a:r>
            <a:endParaRPr lang="en-GB" dirty="0"/>
          </a:p>
        </p:txBody>
      </p:sp>
      <p:sp>
        <p:nvSpPr>
          <p:cNvPr id="55299" name="Rectangle 4"/>
          <p:cNvSpPr>
            <a:spLocks noGrp="1" noChangeArrowheads="1"/>
          </p:cNvSpPr>
          <p:nvPr>
            <p:ph type="subTitle" idx="1"/>
          </p:nvPr>
        </p:nvSpPr>
        <p:spPr>
          <a:xfrm>
            <a:off x="1371600" y="3886200"/>
            <a:ext cx="7010400" cy="1752600"/>
          </a:xfrm>
        </p:spPr>
        <p:txBody>
          <a:bodyPr/>
          <a:lstStyle/>
          <a:p>
            <a:pPr marR="0" eaLnBrk="1" hangingPunct="1">
              <a:lnSpc>
                <a:spcPct val="80000"/>
              </a:lnSpc>
            </a:pPr>
            <a:r>
              <a:rPr lang="en-GB" sz="2200" dirty="0" smtClean="0"/>
              <a:t>EE4H, </a:t>
            </a:r>
            <a:r>
              <a:rPr lang="en-GB" sz="2200" dirty="0" err="1" smtClean="0"/>
              <a:t>M.Sc</a:t>
            </a:r>
            <a:r>
              <a:rPr lang="en-GB" sz="2200" dirty="0" smtClean="0"/>
              <a:t> </a:t>
            </a:r>
            <a:r>
              <a:rPr lang="en-GB" sz="2200" dirty="0" smtClean="0">
                <a:solidFill>
                  <a:srgbClr val="000000"/>
                </a:solidFill>
                <a:latin typeface="Arial" charset="0"/>
                <a:cs typeface="Times New Roman" pitchFamily="18" charset="0"/>
              </a:rPr>
              <a:t>0407191</a:t>
            </a:r>
            <a:r>
              <a:rPr lang="en-GB" sz="2200" dirty="0" smtClean="0">
                <a:solidFill>
                  <a:srgbClr val="000000"/>
                </a:solidFill>
                <a:cs typeface="Times New Roman" pitchFamily="18" charset="0"/>
              </a:rPr>
              <a:t> </a:t>
            </a:r>
            <a:r>
              <a:rPr lang="en-GB" sz="2200" dirty="0" smtClean="0"/>
              <a:t> </a:t>
            </a:r>
          </a:p>
          <a:p>
            <a:pPr marR="0" eaLnBrk="1" hangingPunct="1">
              <a:lnSpc>
                <a:spcPct val="80000"/>
              </a:lnSpc>
            </a:pPr>
            <a:r>
              <a:rPr lang="en-GB" sz="2200" dirty="0" smtClean="0"/>
              <a:t>Computer Vision</a:t>
            </a:r>
          </a:p>
          <a:p>
            <a:pPr marR="0" eaLnBrk="1" hangingPunct="1">
              <a:lnSpc>
                <a:spcPct val="80000"/>
              </a:lnSpc>
            </a:pPr>
            <a:r>
              <a:rPr lang="en-GB" sz="2200" dirty="0" smtClean="0"/>
              <a:t>Lewis Spencer</a:t>
            </a:r>
          </a:p>
          <a:p>
            <a:pPr marR="0" eaLnBrk="1" hangingPunct="1">
              <a:lnSpc>
                <a:spcPct val="80000"/>
              </a:lnSpc>
            </a:pPr>
            <a:r>
              <a:rPr lang="en-GB" sz="2200" dirty="0" smtClean="0">
                <a:hlinkClick r:id="rId3"/>
              </a:rPr>
              <a:t>lms118@bham.ac.uk</a:t>
            </a:r>
            <a:endParaRPr lang="en-GB" sz="2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geometry of stereo</a:t>
            </a:r>
            <a:endParaRPr lang="en-US" dirty="0"/>
          </a:p>
        </p:txBody>
      </p:sp>
      <p:sp>
        <p:nvSpPr>
          <p:cNvPr id="3" name="Content Placeholder 2"/>
          <p:cNvSpPr>
            <a:spLocks noGrp="1"/>
          </p:cNvSpPr>
          <p:nvPr>
            <p:ph idx="1"/>
          </p:nvPr>
        </p:nvSpPr>
        <p:spPr/>
        <p:txBody>
          <a:bodyPr/>
          <a:lstStyle/>
          <a:p>
            <a:r>
              <a:rPr lang="en-GB" dirty="0" smtClean="0">
                <a:latin typeface="+mj-lt"/>
              </a:rPr>
              <a:t>Triangulation enables the depth of an object point to be found given its image point in each camera </a:t>
            </a:r>
            <a:endParaRPr lang="en-US" dirty="0">
              <a:latin typeface="+mj-lt"/>
            </a:endParaRPr>
          </a:p>
        </p:txBody>
      </p:sp>
      <p:pic>
        <p:nvPicPr>
          <p:cNvPr id="238593" name="Picture 1" descr="\begin{figure}&#10;\par&#10;\centerline{&#10;\psfig {figure=figure1.ps}&#10;}&#10;\par\end{figure}"/>
          <p:cNvPicPr>
            <a:picLocks noChangeAspect="1" noChangeArrowheads="1"/>
          </p:cNvPicPr>
          <p:nvPr/>
        </p:nvPicPr>
        <p:blipFill>
          <a:blip r:embed="rId2" cstate="print"/>
          <a:srcRect/>
          <a:stretch>
            <a:fillRect/>
          </a:stretch>
        </p:blipFill>
        <p:spPr bwMode="auto">
          <a:xfrm>
            <a:off x="2051720" y="3429000"/>
            <a:ext cx="4953000" cy="30956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geometry of stereo</a:t>
            </a:r>
            <a:endParaRPr lang="en-US" dirty="0"/>
          </a:p>
        </p:txBody>
      </p:sp>
      <p:sp>
        <p:nvSpPr>
          <p:cNvPr id="3" name="Content Placeholder 2"/>
          <p:cNvSpPr>
            <a:spLocks noGrp="1"/>
          </p:cNvSpPr>
          <p:nvPr>
            <p:ph idx="1"/>
          </p:nvPr>
        </p:nvSpPr>
        <p:spPr>
          <a:xfrm>
            <a:off x="457200" y="1891913"/>
            <a:ext cx="8229600" cy="4389437"/>
          </a:xfrm>
        </p:spPr>
        <p:txBody>
          <a:bodyPr/>
          <a:lstStyle/>
          <a:p>
            <a:r>
              <a:rPr lang="en-GB" dirty="0" smtClean="0">
                <a:latin typeface="+mj-lt"/>
              </a:rPr>
              <a:t>The geometry of stereo imaging is based on the </a:t>
            </a:r>
            <a:r>
              <a:rPr lang="en-GB" i="1" dirty="0" smtClean="0">
                <a:latin typeface="+mj-lt"/>
              </a:rPr>
              <a:t>epipolar constraint</a:t>
            </a:r>
            <a:r>
              <a:rPr lang="en-GB" dirty="0" smtClean="0">
                <a:latin typeface="+mj-lt"/>
              </a:rPr>
              <a:t> and the </a:t>
            </a:r>
            <a:r>
              <a:rPr lang="en-GB" i="1" dirty="0" smtClean="0">
                <a:latin typeface="+mj-lt"/>
              </a:rPr>
              <a:t>epipolar plane</a:t>
            </a:r>
            <a:r>
              <a:rPr lang="en-GB" dirty="0" smtClean="0">
                <a:latin typeface="+mj-lt"/>
              </a:rPr>
              <a:t>, where </a:t>
            </a:r>
            <a:r>
              <a:rPr lang="en-GB" b="1" i="1" dirty="0" smtClean="0">
                <a:latin typeface="+mj-lt"/>
              </a:rPr>
              <a:t>B </a:t>
            </a:r>
            <a:r>
              <a:rPr lang="en-GB" dirty="0" smtClean="0">
                <a:latin typeface="+mj-lt"/>
              </a:rPr>
              <a:t>is the baseline between the two optical centres </a:t>
            </a:r>
            <a:r>
              <a:rPr lang="en-GB" b="1" i="1" dirty="0" smtClean="0">
                <a:latin typeface="+mj-lt"/>
              </a:rPr>
              <a:t>C</a:t>
            </a:r>
            <a:r>
              <a:rPr lang="en-GB" dirty="0" smtClean="0">
                <a:latin typeface="+mj-lt"/>
              </a:rPr>
              <a:t> and </a:t>
            </a:r>
            <a:r>
              <a:rPr lang="en-GB" b="1" i="1" dirty="0" smtClean="0">
                <a:latin typeface="+mj-lt"/>
              </a:rPr>
              <a:t>C’</a:t>
            </a:r>
            <a:endParaRPr lang="en-US" b="1" i="1" dirty="0">
              <a:latin typeface="+mj-lt"/>
            </a:endParaRPr>
          </a:p>
        </p:txBody>
      </p:sp>
      <p:sp>
        <p:nvSpPr>
          <p:cNvPr id="219167" name="Rectangle 31"/>
          <p:cNvSpPr>
            <a:spLocks noChangeArrowheads="1"/>
          </p:cNvSpPr>
          <p:nvPr/>
        </p:nvSpPr>
        <p:spPr bwMode="auto">
          <a:xfrm>
            <a:off x="0" y="0"/>
            <a:ext cx="9144000" cy="457200"/>
          </a:xfrm>
          <a:prstGeom prst="rect">
            <a:avLst/>
          </a:prstGeom>
          <a:noFill/>
          <a:ln w="9525"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endParaRPr lang="en-US"/>
          </a:p>
        </p:txBody>
      </p:sp>
      <p:sp>
        <p:nvSpPr>
          <p:cNvPr id="219168" name="Rectangle 32"/>
          <p:cNvSpPr>
            <a:spLocks noChangeArrowheads="1"/>
          </p:cNvSpPr>
          <p:nvPr/>
        </p:nvSpPr>
        <p:spPr bwMode="auto">
          <a:xfrm>
            <a:off x="0" y="457200"/>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69" name="Rectangle 33"/>
          <p:cNvSpPr>
            <a:spLocks noChangeArrowheads="1"/>
          </p:cNvSpPr>
          <p:nvPr/>
        </p:nvSpPr>
        <p:spPr bwMode="auto">
          <a:xfrm>
            <a:off x="0" y="723900"/>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0" name="Rectangle 34"/>
          <p:cNvSpPr>
            <a:spLocks noChangeArrowheads="1"/>
          </p:cNvSpPr>
          <p:nvPr/>
        </p:nvSpPr>
        <p:spPr bwMode="auto">
          <a:xfrm>
            <a:off x="0" y="923925"/>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1" name="Rectangle 35"/>
          <p:cNvSpPr>
            <a:spLocks noChangeArrowheads="1"/>
          </p:cNvSpPr>
          <p:nvPr/>
        </p:nvSpPr>
        <p:spPr bwMode="auto">
          <a:xfrm>
            <a:off x="0" y="1190625"/>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2" name="Rectangle 36"/>
          <p:cNvSpPr>
            <a:spLocks noChangeArrowheads="1"/>
          </p:cNvSpPr>
          <p:nvPr/>
        </p:nvSpPr>
        <p:spPr bwMode="auto">
          <a:xfrm>
            <a:off x="0" y="1457325"/>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3" name="Rectangle 37"/>
          <p:cNvSpPr>
            <a:spLocks noChangeArrowheads="1"/>
          </p:cNvSpPr>
          <p:nvPr/>
        </p:nvSpPr>
        <p:spPr bwMode="auto">
          <a:xfrm>
            <a:off x="0" y="1724025"/>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4" name="Rectangle 38"/>
          <p:cNvSpPr>
            <a:spLocks noChangeArrowheads="1"/>
          </p:cNvSpPr>
          <p:nvPr/>
        </p:nvSpPr>
        <p:spPr bwMode="auto">
          <a:xfrm>
            <a:off x="0" y="1990725"/>
            <a:ext cx="9144000" cy="0"/>
          </a:xfrm>
          <a:prstGeom prst="rect">
            <a:avLst/>
          </a:prstGeom>
          <a:noFill/>
          <a:ln w="9525"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ahoma" pitchFamily="34" charset="0"/>
                <a:ea typeface="Times New Roman" pitchFamily="18" charset="0"/>
              </a:rPr>
              <a:t/>
            </a:r>
            <a:br>
              <a:rPr kumimoji="0" lang="en-GB" sz="1600" b="1" i="0" u="none" strike="noStrike" cap="none" normalizeH="0" baseline="0" smtClean="0">
                <a:ln>
                  <a:noFill/>
                </a:ln>
                <a:solidFill>
                  <a:schemeClr val="tx1"/>
                </a:solidFill>
                <a:effectLst/>
                <a:latin typeface="Tahoma" pitchFamily="34" charset="0"/>
                <a:ea typeface="Times New Roman" pitchFamily="18" charset="0"/>
              </a:rPr>
            </a:br>
            <a:endParaRPr kumimoji="0" lang="en-GB" sz="2800" b="0" i="0" u="none" strike="noStrike" cap="none" normalizeH="0" baseline="0" smtClean="0">
              <a:ln>
                <a:noFill/>
              </a:ln>
              <a:solidFill>
                <a:schemeClr val="tx1"/>
              </a:solidFill>
              <a:effectLst/>
              <a:latin typeface="Tahoma" pitchFamily="34" charset="0"/>
            </a:endParaRPr>
          </a:p>
        </p:txBody>
      </p:sp>
      <p:pic>
        <p:nvPicPr>
          <p:cNvPr id="219175" name="Picture 39" descr="$\bf x$"/>
          <p:cNvPicPr>
            <a:picLocks noChangeAspect="1" noChangeArrowheads="1"/>
          </p:cNvPicPr>
          <p:nvPr/>
        </p:nvPicPr>
        <p:blipFill>
          <a:blip r:embed="rId2" cstate="print"/>
          <a:srcRect/>
          <a:stretch>
            <a:fillRect/>
          </a:stretch>
        </p:blipFill>
        <p:spPr bwMode="auto">
          <a:xfrm>
            <a:off x="0" y="0"/>
            <a:ext cx="133350" cy="142875"/>
          </a:xfrm>
          <a:prstGeom prst="rect">
            <a:avLst/>
          </a:prstGeom>
          <a:noFill/>
        </p:spPr>
      </p:pic>
      <p:pic>
        <p:nvPicPr>
          <p:cNvPr id="219176" name="Picture 40" descr="\begin{figure}&#10;\par&#10;\centerline{&#10;\psfig {figure=figure3.ps}&#10;}&#10;\par\end{figure}"/>
          <p:cNvPicPr>
            <a:picLocks noChangeAspect="1" noChangeArrowheads="1"/>
          </p:cNvPicPr>
          <p:nvPr/>
        </p:nvPicPr>
        <p:blipFill>
          <a:blip r:embed="rId3" cstate="print"/>
          <a:srcRect/>
          <a:stretch>
            <a:fillRect/>
          </a:stretch>
        </p:blipFill>
        <p:spPr bwMode="auto">
          <a:xfrm>
            <a:off x="1907704" y="3429000"/>
            <a:ext cx="5343525" cy="2990850"/>
          </a:xfrm>
          <a:prstGeom prst="rect">
            <a:avLst/>
          </a:prstGeom>
          <a:noFill/>
        </p:spPr>
      </p:pic>
      <p:sp>
        <p:nvSpPr>
          <p:cNvPr id="44" name="TextBox 43"/>
          <p:cNvSpPr txBox="1"/>
          <p:nvPr/>
        </p:nvSpPr>
        <p:spPr>
          <a:xfrm>
            <a:off x="1907704" y="6281350"/>
            <a:ext cx="360040" cy="276999"/>
          </a:xfrm>
          <a:prstGeom prst="rect">
            <a:avLst/>
          </a:prstGeom>
          <a:noFill/>
        </p:spPr>
        <p:txBody>
          <a:bodyPr wrap="square" rtlCol="0">
            <a:spAutoFit/>
          </a:bodyPr>
          <a:lstStyle/>
          <a:p>
            <a:r>
              <a:rPr lang="en-GB" sz="1200" b="1" dirty="0" smtClean="0"/>
              <a:t>C</a:t>
            </a:r>
            <a:endParaRPr lang="en-US" sz="1200" b="1" dirty="0"/>
          </a:p>
        </p:txBody>
      </p:sp>
      <p:sp>
        <p:nvSpPr>
          <p:cNvPr id="45" name="TextBox 44"/>
          <p:cNvSpPr txBox="1"/>
          <p:nvPr/>
        </p:nvSpPr>
        <p:spPr>
          <a:xfrm>
            <a:off x="6048164" y="6281350"/>
            <a:ext cx="360040" cy="276999"/>
          </a:xfrm>
          <a:prstGeom prst="rect">
            <a:avLst/>
          </a:prstGeom>
          <a:noFill/>
        </p:spPr>
        <p:txBody>
          <a:bodyPr wrap="square" rtlCol="0">
            <a:spAutoFit/>
          </a:bodyPr>
          <a:lstStyle/>
          <a:p>
            <a:r>
              <a:rPr lang="en-GB" sz="1200" b="1" dirty="0" smtClean="0"/>
              <a:t>C’</a:t>
            </a:r>
            <a:endParaRPr lang="en-US" sz="1200" b="1" dirty="0"/>
          </a:p>
        </p:txBody>
      </p:sp>
      <p:sp>
        <p:nvSpPr>
          <p:cNvPr id="16" name="TextBox 15"/>
          <p:cNvSpPr txBox="1"/>
          <p:nvPr/>
        </p:nvSpPr>
        <p:spPr>
          <a:xfrm>
            <a:off x="4067944" y="5949280"/>
            <a:ext cx="288032" cy="261610"/>
          </a:xfrm>
          <a:prstGeom prst="rect">
            <a:avLst/>
          </a:prstGeom>
          <a:noFill/>
        </p:spPr>
        <p:txBody>
          <a:bodyPr wrap="square" rtlCol="0">
            <a:spAutoFit/>
          </a:bodyPr>
          <a:lstStyle/>
          <a:p>
            <a:r>
              <a:rPr lang="en-GB" sz="1100" b="1" dirty="0" smtClean="0"/>
              <a:t>B</a:t>
            </a:r>
            <a:endParaRPr lang="en-GB" sz="11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geometry of stereo</a:t>
            </a:r>
            <a:endParaRPr lang="en-US" dirty="0"/>
          </a:p>
        </p:txBody>
      </p:sp>
      <p:sp>
        <p:nvSpPr>
          <p:cNvPr id="3" name="Content Placeholder 2"/>
          <p:cNvSpPr>
            <a:spLocks noGrp="1"/>
          </p:cNvSpPr>
          <p:nvPr>
            <p:ph idx="1"/>
          </p:nvPr>
        </p:nvSpPr>
        <p:spPr/>
        <p:txBody>
          <a:bodyPr/>
          <a:lstStyle/>
          <a:p>
            <a:r>
              <a:rPr lang="en-GB" dirty="0" smtClean="0">
                <a:latin typeface="+mj-lt"/>
              </a:rPr>
              <a:t>The epipolar line limits the search for a corresponding image point to one dimension</a:t>
            </a:r>
          </a:p>
          <a:p>
            <a:r>
              <a:rPr lang="en-GB" dirty="0" smtClean="0">
                <a:latin typeface="+mj-lt"/>
              </a:rPr>
              <a:t>If the camera calibration parameters are known (intrinsic and extrinsic), the epipolar line for an image point in one camera can be computed</a:t>
            </a:r>
          </a:p>
          <a:p>
            <a:r>
              <a:rPr lang="en-GB" dirty="0" smtClean="0">
                <a:latin typeface="+mj-lt"/>
              </a:rPr>
              <a:t>Normally the image is pre-rectified before stereo matching to allow for the use of the epipolar constraint.</a:t>
            </a:r>
          </a:p>
          <a:p>
            <a:r>
              <a:rPr lang="en-GB" dirty="0" smtClean="0">
                <a:latin typeface="+mj-lt"/>
              </a:rPr>
              <a:t>Given that for P(</a:t>
            </a:r>
            <a:r>
              <a:rPr lang="en-GB" dirty="0" err="1" smtClean="0">
                <a:latin typeface="+mj-lt"/>
              </a:rPr>
              <a:t>x,y,z</a:t>
            </a:r>
            <a:r>
              <a:rPr lang="en-GB" dirty="0" smtClean="0">
                <a:latin typeface="+mj-lt"/>
              </a:rPr>
              <a:t>) in 3D space, based on the pinhole camera model: </a:t>
            </a:r>
          </a:p>
          <a:p>
            <a:pPr lvl="1">
              <a:buNone/>
            </a:pPr>
            <a:r>
              <a:rPr lang="en-US" dirty="0" smtClean="0">
                <a:latin typeface="+mj-lt"/>
              </a:rPr>
              <a:t>	</a:t>
            </a:r>
            <a:endParaRPr lang="en-US" dirty="0">
              <a:latin typeface="+mj-lt"/>
            </a:endParaRPr>
          </a:p>
        </p:txBody>
      </p:sp>
      <p:graphicFrame>
        <p:nvGraphicFramePr>
          <p:cNvPr id="4" name="Object 3"/>
          <p:cNvGraphicFramePr>
            <a:graphicFrameLocks noChangeAspect="1"/>
          </p:cNvGraphicFramePr>
          <p:nvPr/>
        </p:nvGraphicFramePr>
        <p:xfrm>
          <a:off x="3203848" y="5517232"/>
          <a:ext cx="5111328" cy="1082399"/>
        </p:xfrm>
        <a:graphic>
          <a:graphicData uri="http://schemas.openxmlformats.org/presentationml/2006/ole">
            <mc:AlternateContent xmlns:mc="http://schemas.openxmlformats.org/markup-compatibility/2006">
              <mc:Choice xmlns:v="urn:schemas-microsoft-com:vml" Requires="v">
                <p:oleObj spid="_x0000_s622597" name="Equation" r:id="rId3" imgW="2159000" imgH="457200" progId="Equation.3">
                  <p:embed/>
                </p:oleObj>
              </mc:Choice>
              <mc:Fallback>
                <p:oleObj name="Equation" r:id="rId3" imgW="2159000" imgH="457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517232"/>
                        <a:ext cx="5111328" cy="1082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Camera Calibration</a:t>
            </a:r>
            <a:endParaRPr lang="en-GB" dirty="0"/>
          </a:p>
        </p:txBody>
      </p:sp>
      <p:sp>
        <p:nvSpPr>
          <p:cNvPr id="3" name="Content Placeholder 2"/>
          <p:cNvSpPr>
            <a:spLocks noGrp="1"/>
          </p:cNvSpPr>
          <p:nvPr>
            <p:ph idx="1"/>
          </p:nvPr>
        </p:nvSpPr>
        <p:spPr/>
        <p:txBody>
          <a:bodyPr/>
          <a:lstStyle/>
          <a:p>
            <a:r>
              <a:rPr lang="en-GB" dirty="0" smtClean="0">
                <a:latin typeface="+mj-lt"/>
              </a:rPr>
              <a:t>Camera does not act like a pinhole model therefore we need to calibrate the camera and rectify the image to make it match up with our model</a:t>
            </a:r>
          </a:p>
          <a:p>
            <a:r>
              <a:rPr lang="en-GB" dirty="0" smtClean="0">
                <a:latin typeface="+mj-lt"/>
              </a:rPr>
              <a:t>Distortions cause issues with the output image:</a:t>
            </a:r>
          </a:p>
          <a:p>
            <a:pPr lvl="1"/>
            <a:r>
              <a:rPr lang="en-GB" dirty="0" smtClean="0">
                <a:latin typeface="+mj-lt"/>
              </a:rPr>
              <a:t>Radial distortions = variations in the angular magnification with respect to the angle of incidence</a:t>
            </a:r>
          </a:p>
          <a:p>
            <a:pPr lvl="2"/>
            <a:r>
              <a:rPr lang="en-GB" dirty="0" smtClean="0">
                <a:latin typeface="+mj-lt"/>
              </a:rPr>
              <a:t>Cause </a:t>
            </a:r>
            <a:r>
              <a:rPr lang="en-GB" dirty="0">
                <a:latin typeface="+mj-lt"/>
              </a:rPr>
              <a:t>barrel and pincushion </a:t>
            </a:r>
            <a:r>
              <a:rPr lang="en-GB" dirty="0" smtClean="0">
                <a:latin typeface="+mj-lt"/>
              </a:rPr>
              <a:t>distortions</a:t>
            </a:r>
          </a:p>
          <a:p>
            <a:pPr lvl="1"/>
            <a:r>
              <a:rPr lang="en-GB" dirty="0" smtClean="0">
                <a:latin typeface="+mj-lt"/>
              </a:rPr>
              <a:t>Tangential distortions = is displacement of a point in an image caused by the misalignment of the components of the lens</a:t>
            </a:r>
          </a:p>
          <a:p>
            <a:pPr marL="393700" lvl="1" indent="0">
              <a:buNone/>
            </a:pPr>
            <a:endParaRPr lang="en-GB" dirty="0" smtClean="0">
              <a:latin typeface="+mj-lt"/>
            </a:endParaRPr>
          </a:p>
          <a:p>
            <a:pPr marL="393700" lvl="1" indent="0">
              <a:buNone/>
            </a:pPr>
            <a:endParaRPr lang="en-GB"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Camera Calibration</a:t>
            </a:r>
            <a:endParaRPr lang="en-GB" dirty="0"/>
          </a:p>
        </p:txBody>
      </p:sp>
      <p:pic>
        <p:nvPicPr>
          <p:cNvPr id="4" name="Picture 3" descr="DistortionRendering.jpg"/>
          <p:cNvPicPr>
            <a:picLocks noChangeAspect="1"/>
          </p:cNvPicPr>
          <p:nvPr/>
        </p:nvPicPr>
        <p:blipFill>
          <a:blip r:embed="rId2" cstate="print"/>
          <a:stretch>
            <a:fillRect/>
          </a:stretch>
        </p:blipFill>
        <p:spPr>
          <a:xfrm>
            <a:off x="4355976" y="2235170"/>
            <a:ext cx="4437200" cy="2751584"/>
          </a:xfrm>
          <a:prstGeom prst="rect">
            <a:avLst/>
          </a:prstGeom>
        </p:spPr>
      </p:pic>
      <p:sp>
        <p:nvSpPr>
          <p:cNvPr id="5" name="TextBox 4"/>
          <p:cNvSpPr txBox="1"/>
          <p:nvPr/>
        </p:nvSpPr>
        <p:spPr>
          <a:xfrm>
            <a:off x="5076056" y="5240143"/>
            <a:ext cx="3336328" cy="523220"/>
          </a:xfrm>
          <a:prstGeom prst="rect">
            <a:avLst/>
          </a:prstGeom>
          <a:noFill/>
        </p:spPr>
        <p:txBody>
          <a:bodyPr wrap="square" rtlCol="0">
            <a:spAutoFit/>
          </a:bodyPr>
          <a:lstStyle/>
          <a:p>
            <a:r>
              <a:rPr lang="en-GB" dirty="0" smtClean="0"/>
              <a:t>Radial Distortions</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420888"/>
            <a:ext cx="3842896" cy="2699373"/>
          </a:xfrm>
          <a:prstGeom prst="rect">
            <a:avLst/>
          </a:prstGeom>
        </p:spPr>
      </p:pic>
      <p:sp>
        <p:nvSpPr>
          <p:cNvPr id="8" name="TextBox 7"/>
          <p:cNvSpPr txBox="1"/>
          <p:nvPr/>
        </p:nvSpPr>
        <p:spPr>
          <a:xfrm>
            <a:off x="669483" y="5259706"/>
            <a:ext cx="3589612" cy="523220"/>
          </a:xfrm>
          <a:prstGeom prst="rect">
            <a:avLst/>
          </a:prstGeom>
          <a:noFill/>
        </p:spPr>
        <p:txBody>
          <a:bodyPr wrap="square" rtlCol="0">
            <a:spAutoFit/>
          </a:bodyPr>
          <a:lstStyle/>
          <a:p>
            <a:r>
              <a:rPr lang="en-GB" dirty="0" smtClean="0"/>
              <a:t>Tangential Distortion</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Camera Calibration</a:t>
            </a:r>
            <a:endParaRPr lang="en-GB" dirty="0"/>
          </a:p>
        </p:txBody>
      </p:sp>
      <p:sp>
        <p:nvSpPr>
          <p:cNvPr id="3" name="Content Placeholder 2"/>
          <p:cNvSpPr>
            <a:spLocks noGrp="1"/>
          </p:cNvSpPr>
          <p:nvPr>
            <p:ph idx="1"/>
          </p:nvPr>
        </p:nvSpPr>
        <p:spPr/>
        <p:txBody>
          <a:bodyPr/>
          <a:lstStyle/>
          <a:p>
            <a:r>
              <a:rPr lang="en-GB" dirty="0" smtClean="0">
                <a:latin typeface="+mj-lt"/>
              </a:rPr>
              <a:t>Camera matrix:</a:t>
            </a:r>
          </a:p>
          <a:p>
            <a:pPr lvl="1"/>
            <a:r>
              <a:rPr lang="en-GB" b="1" dirty="0" smtClean="0">
                <a:latin typeface="+mj-lt"/>
              </a:rPr>
              <a:t>p ~ CP </a:t>
            </a:r>
            <a:r>
              <a:rPr lang="en-GB" dirty="0" smtClean="0">
                <a:latin typeface="+mj-lt"/>
              </a:rPr>
              <a:t>where </a:t>
            </a:r>
            <a:r>
              <a:rPr lang="en-GB" b="1" dirty="0" smtClean="0">
                <a:latin typeface="+mj-lt"/>
              </a:rPr>
              <a:t>P</a:t>
            </a:r>
            <a:r>
              <a:rPr lang="en-GB" dirty="0" smtClean="0">
                <a:latin typeface="+mj-lt"/>
              </a:rPr>
              <a:t> = homogeneous </a:t>
            </a:r>
            <a:r>
              <a:rPr lang="en-GB" dirty="0" err="1" smtClean="0">
                <a:latin typeface="+mj-lt"/>
              </a:rPr>
              <a:t>coord</a:t>
            </a:r>
            <a:r>
              <a:rPr lang="en-GB" dirty="0" smtClean="0">
                <a:latin typeface="+mj-lt"/>
              </a:rPr>
              <a:t> in 3d space = [</a:t>
            </a:r>
            <a:r>
              <a:rPr lang="en-GB" dirty="0" err="1" smtClean="0">
                <a:latin typeface="+mj-lt"/>
              </a:rPr>
              <a:t>x,y,z,s</a:t>
            </a:r>
            <a:r>
              <a:rPr lang="en-GB" dirty="0" smtClean="0">
                <a:latin typeface="+mj-lt"/>
              </a:rPr>
              <a:t>]</a:t>
            </a:r>
            <a:r>
              <a:rPr lang="en-GB" baseline="30000" dirty="0" smtClean="0">
                <a:latin typeface="+mj-lt"/>
              </a:rPr>
              <a:t>-1 </a:t>
            </a:r>
            <a:r>
              <a:rPr lang="en-GB" dirty="0" smtClean="0">
                <a:latin typeface="+mj-lt"/>
              </a:rPr>
              <a:t>, s = scale = 1. </a:t>
            </a:r>
            <a:r>
              <a:rPr lang="en-GB" b="1" dirty="0" smtClean="0">
                <a:latin typeface="+mj-lt"/>
              </a:rPr>
              <a:t>p </a:t>
            </a:r>
            <a:r>
              <a:rPr lang="en-GB" dirty="0" smtClean="0">
                <a:latin typeface="+mj-lt"/>
              </a:rPr>
              <a:t>= the homologous point to </a:t>
            </a:r>
            <a:r>
              <a:rPr lang="en-GB" b="1" dirty="0" smtClean="0">
                <a:latin typeface="+mj-lt"/>
              </a:rPr>
              <a:t>P </a:t>
            </a:r>
            <a:r>
              <a:rPr lang="en-GB" dirty="0" smtClean="0">
                <a:latin typeface="+mj-lt"/>
              </a:rPr>
              <a:t>in the image plane =</a:t>
            </a:r>
            <a:r>
              <a:rPr lang="en-GB" dirty="0">
                <a:latin typeface="+mj-lt"/>
              </a:rPr>
              <a:t> </a:t>
            </a:r>
            <a:r>
              <a:rPr lang="en-GB" dirty="0" smtClean="0">
                <a:latin typeface="+mj-lt"/>
              </a:rPr>
              <a:t>[</a:t>
            </a:r>
            <a:r>
              <a:rPr lang="en-GB" dirty="0" err="1" smtClean="0">
                <a:latin typeface="+mj-lt"/>
              </a:rPr>
              <a:t>u,v,s</a:t>
            </a:r>
            <a:r>
              <a:rPr lang="en-GB" dirty="0" smtClean="0">
                <a:latin typeface="+mj-lt"/>
              </a:rPr>
              <a:t>]</a:t>
            </a:r>
            <a:r>
              <a:rPr lang="en-GB" baseline="30000" dirty="0" smtClean="0">
                <a:latin typeface="+mj-lt"/>
              </a:rPr>
              <a:t>-</a:t>
            </a:r>
            <a:r>
              <a:rPr lang="en-GB" baseline="30000" dirty="0">
                <a:latin typeface="+mj-lt"/>
              </a:rPr>
              <a:t>1 </a:t>
            </a:r>
            <a:endParaRPr lang="en-GB" dirty="0" smtClean="0">
              <a:latin typeface="+mj-lt"/>
            </a:endParaRPr>
          </a:p>
          <a:p>
            <a:pPr lvl="1"/>
            <a:r>
              <a:rPr lang="en-GB" b="1" dirty="0" smtClean="0">
                <a:latin typeface="+mj-lt"/>
              </a:rPr>
              <a:t>C </a:t>
            </a:r>
            <a:r>
              <a:rPr lang="en-GB" dirty="0" smtClean="0">
                <a:latin typeface="+mj-lt"/>
              </a:rPr>
              <a:t>= camera matrix (often called the fundamental matrix) maps </a:t>
            </a:r>
            <a:r>
              <a:rPr lang="en-GB" b="1" dirty="0" smtClean="0">
                <a:latin typeface="+mj-lt"/>
              </a:rPr>
              <a:t>p</a:t>
            </a:r>
            <a:r>
              <a:rPr lang="en-GB" dirty="0" smtClean="0">
                <a:latin typeface="+mj-lt"/>
              </a:rPr>
              <a:t> to </a:t>
            </a:r>
            <a:r>
              <a:rPr lang="en-GB" b="1" dirty="0" smtClean="0">
                <a:latin typeface="+mj-lt"/>
              </a:rPr>
              <a:t>P</a:t>
            </a:r>
          </a:p>
        </p:txBody>
      </p:sp>
      <p:pic>
        <p:nvPicPr>
          <p:cNvPr id="6" name="Picture 5" descr="2000px-Pinhole2.svg.png"/>
          <p:cNvPicPr>
            <a:picLocks noChangeAspect="1"/>
          </p:cNvPicPr>
          <p:nvPr/>
        </p:nvPicPr>
        <p:blipFill>
          <a:blip r:embed="rId3" cstate="print"/>
          <a:stretch>
            <a:fillRect/>
          </a:stretch>
        </p:blipFill>
        <p:spPr>
          <a:xfrm>
            <a:off x="3851919" y="4086971"/>
            <a:ext cx="4987339" cy="2366365"/>
          </a:xfrm>
          <a:prstGeom prst="rect">
            <a:avLst/>
          </a:prstGeom>
        </p:spPr>
      </p:pic>
      <p:graphicFrame>
        <p:nvGraphicFramePr>
          <p:cNvPr id="7" name="Object 6"/>
          <p:cNvGraphicFramePr>
            <a:graphicFrameLocks noChangeAspect="1"/>
          </p:cNvGraphicFramePr>
          <p:nvPr/>
        </p:nvGraphicFramePr>
        <p:xfrm>
          <a:off x="1403648" y="4725144"/>
          <a:ext cx="2100233" cy="1080120"/>
        </p:xfrm>
        <a:graphic>
          <a:graphicData uri="http://schemas.openxmlformats.org/presentationml/2006/ole">
            <mc:AlternateContent xmlns:mc="http://schemas.openxmlformats.org/markup-compatibility/2006">
              <mc:Choice xmlns:v="urn:schemas-microsoft-com:vml" Requires="v">
                <p:oleObj spid="_x0000_s634882" name="Equation" r:id="rId4" imgW="888840" imgH="457200" progId="Equation.3">
                  <p:embed/>
                </p:oleObj>
              </mc:Choice>
              <mc:Fallback>
                <p:oleObj name="Equation" r:id="rId4" imgW="888840" imgH="4572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725144"/>
                        <a:ext cx="2100233"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3915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Camera Matrix</a:t>
            </a:r>
            <a:endParaRPr lang="en-GB" dirty="0"/>
          </a:p>
        </p:txBody>
      </p:sp>
      <p:sp>
        <p:nvSpPr>
          <p:cNvPr id="3" name="Content Placeholder 2"/>
          <p:cNvSpPr>
            <a:spLocks noGrp="1"/>
          </p:cNvSpPr>
          <p:nvPr>
            <p:ph idx="1"/>
          </p:nvPr>
        </p:nvSpPr>
        <p:spPr>
          <a:xfrm>
            <a:off x="457200" y="1847850"/>
            <a:ext cx="8229600" cy="4389437"/>
          </a:xfrm>
        </p:spPr>
        <p:txBody>
          <a:bodyPr/>
          <a:lstStyle/>
          <a:p>
            <a:r>
              <a:rPr lang="en-GB" dirty="0" smtClean="0">
                <a:latin typeface="+mj-lt"/>
              </a:rPr>
              <a:t>Composed of the intrinsic and extrinsic parameters:</a:t>
            </a:r>
          </a:p>
          <a:p>
            <a:endParaRPr lang="en-GB" dirty="0" smtClean="0">
              <a:latin typeface="+mj-lt"/>
            </a:endParaRPr>
          </a:p>
          <a:p>
            <a:r>
              <a:rPr lang="en-GB" dirty="0" smtClean="0">
                <a:latin typeface="+mj-lt"/>
              </a:rPr>
              <a:t>Intrinsic parameters are fundamentally defined by the camera given in </a:t>
            </a:r>
            <a:r>
              <a:rPr lang="en-GB" b="1" dirty="0" smtClean="0">
                <a:latin typeface="+mj-lt"/>
              </a:rPr>
              <a:t>A</a:t>
            </a:r>
            <a:r>
              <a:rPr lang="en-GB" dirty="0" smtClean="0">
                <a:latin typeface="+mj-lt"/>
              </a:rPr>
              <a:t> matrix:</a:t>
            </a:r>
          </a:p>
          <a:p>
            <a:endParaRPr lang="en-GB" dirty="0" smtClean="0">
              <a:latin typeface="+mj-lt"/>
            </a:endParaRPr>
          </a:p>
          <a:p>
            <a:r>
              <a:rPr lang="el-GR" dirty="0" smtClean="0">
                <a:latin typeface="+mj-lt"/>
              </a:rPr>
              <a:t>α</a:t>
            </a:r>
            <a:r>
              <a:rPr lang="en-GB" baseline="-25000" dirty="0" smtClean="0">
                <a:latin typeface="+mj-lt"/>
              </a:rPr>
              <a:t>x</a:t>
            </a:r>
            <a:r>
              <a:rPr lang="en-GB" dirty="0" smtClean="0">
                <a:latin typeface="+mj-lt"/>
              </a:rPr>
              <a:t>=f.m</a:t>
            </a:r>
            <a:r>
              <a:rPr lang="en-GB" baseline="-25000" dirty="0" smtClean="0">
                <a:latin typeface="+mj-lt"/>
              </a:rPr>
              <a:t>x</a:t>
            </a:r>
            <a:r>
              <a:rPr lang="en-GB" dirty="0" smtClean="0">
                <a:latin typeface="+mj-lt"/>
              </a:rPr>
              <a:t> and </a:t>
            </a:r>
            <a:r>
              <a:rPr lang="el-GR" dirty="0" smtClean="0">
                <a:latin typeface="+mj-lt"/>
              </a:rPr>
              <a:t>α</a:t>
            </a:r>
            <a:r>
              <a:rPr lang="en-GB" baseline="-25000" dirty="0" smtClean="0">
                <a:latin typeface="+mj-lt"/>
              </a:rPr>
              <a:t>y</a:t>
            </a:r>
            <a:r>
              <a:rPr lang="en-GB" dirty="0" smtClean="0">
                <a:latin typeface="+mj-lt"/>
              </a:rPr>
              <a:t>=</a:t>
            </a:r>
            <a:r>
              <a:rPr lang="en-GB" dirty="0" err="1" smtClean="0">
                <a:latin typeface="+mj-lt"/>
              </a:rPr>
              <a:t>f.m</a:t>
            </a:r>
            <a:r>
              <a:rPr lang="en-GB" baseline="-25000" dirty="0" err="1" smtClean="0">
                <a:latin typeface="+mj-lt"/>
              </a:rPr>
              <a:t>y</a:t>
            </a:r>
            <a:r>
              <a:rPr lang="en-GB" baseline="-25000" dirty="0" smtClean="0">
                <a:latin typeface="+mj-lt"/>
              </a:rPr>
              <a:t> </a:t>
            </a:r>
            <a:r>
              <a:rPr lang="en-GB" dirty="0" smtClean="0">
                <a:latin typeface="+mj-lt"/>
              </a:rPr>
              <a:t>represents the focal length in terms of pixels, </a:t>
            </a:r>
            <a:r>
              <a:rPr lang="el-GR" dirty="0" smtClean="0">
                <a:latin typeface="+mj-lt"/>
                <a:cs typeface="Arial"/>
              </a:rPr>
              <a:t>γ</a:t>
            </a:r>
            <a:r>
              <a:rPr lang="en-GB" dirty="0" smtClean="0">
                <a:latin typeface="+mj-lt"/>
                <a:cs typeface="Arial"/>
              </a:rPr>
              <a:t> = skew factor (often 0) and u0 and v0 are the co-ordinates of the principal point</a:t>
            </a:r>
          </a:p>
          <a:p>
            <a:r>
              <a:rPr lang="en-GB" dirty="0" smtClean="0">
                <a:latin typeface="+mj-lt"/>
                <a:cs typeface="Arial"/>
              </a:rPr>
              <a:t>The focal length is measured to the principal point which is in the centre of a thin double convex lens but changes position in more complex configurations</a:t>
            </a:r>
            <a:endParaRPr lang="en-GB" baseline="-25000" dirty="0" smtClean="0">
              <a:latin typeface="+mj-lt"/>
            </a:endParaRPr>
          </a:p>
          <a:p>
            <a:endParaRPr lang="en-GB" dirty="0" smtClean="0">
              <a:latin typeface="+mj-lt"/>
            </a:endParaRPr>
          </a:p>
          <a:p>
            <a:endParaRPr lang="en-GB" dirty="0" smtClean="0">
              <a:latin typeface="+mj-lt"/>
            </a:endParaRPr>
          </a:p>
          <a:p>
            <a:pPr>
              <a:buNone/>
            </a:pPr>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pPr>
              <a:buNone/>
            </a:pPr>
            <a:endParaRPr lang="en-GB" dirty="0">
              <a:latin typeface="+mj-lt"/>
            </a:endParaRPr>
          </a:p>
        </p:txBody>
      </p:sp>
      <p:graphicFrame>
        <p:nvGraphicFramePr>
          <p:cNvPr id="4" name="Object 3"/>
          <p:cNvGraphicFramePr>
            <a:graphicFrameLocks noChangeAspect="1"/>
          </p:cNvGraphicFramePr>
          <p:nvPr/>
        </p:nvGraphicFramePr>
        <p:xfrm>
          <a:off x="3851920" y="2348880"/>
          <a:ext cx="1584176" cy="408045"/>
        </p:xfrm>
        <a:graphic>
          <a:graphicData uri="http://schemas.openxmlformats.org/presentationml/2006/ole">
            <mc:AlternateContent xmlns:mc="http://schemas.openxmlformats.org/markup-compatibility/2006">
              <mc:Choice xmlns:v="urn:schemas-microsoft-com:vml" Requires="v">
                <p:oleObj spid="_x0000_s654340" name="Equation" r:id="rId3" imgW="838080" imgH="215640" progId="Equation.3">
                  <p:embed/>
                </p:oleObj>
              </mc:Choice>
              <mc:Fallback>
                <p:oleObj name="Equation" r:id="rId3" imgW="83808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348880"/>
                        <a:ext cx="1584176" cy="40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283968" y="3284984"/>
          <a:ext cx="1663055" cy="1000948"/>
        </p:xfrm>
        <a:graphic>
          <a:graphicData uri="http://schemas.openxmlformats.org/presentationml/2006/ole">
            <mc:AlternateContent xmlns:mc="http://schemas.openxmlformats.org/markup-compatibility/2006">
              <mc:Choice xmlns:v="urn:schemas-microsoft-com:vml" Requires="v">
                <p:oleObj spid="_x0000_s654341" name="Equation" r:id="rId5" imgW="1180800" imgH="711000" progId="Equation.3">
                  <p:embed/>
                </p:oleObj>
              </mc:Choice>
              <mc:Fallback>
                <p:oleObj name="Equation" r:id="rId5" imgW="1180800" imgH="71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3284984"/>
                        <a:ext cx="1663055" cy="1000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Camera Matrix</a:t>
            </a:r>
            <a:endParaRPr lang="en-GB" dirty="0"/>
          </a:p>
        </p:txBody>
      </p:sp>
      <p:sp>
        <p:nvSpPr>
          <p:cNvPr id="3" name="Content Placeholder 2"/>
          <p:cNvSpPr>
            <a:spLocks noGrp="1"/>
          </p:cNvSpPr>
          <p:nvPr>
            <p:ph idx="1"/>
          </p:nvPr>
        </p:nvSpPr>
        <p:spPr/>
        <p:txBody>
          <a:bodyPr/>
          <a:lstStyle/>
          <a:p>
            <a:r>
              <a:rPr lang="en-GB" dirty="0" smtClean="0">
                <a:latin typeface="+mj-lt"/>
              </a:rPr>
              <a:t>Extrinsic parameters are use to map the camera co-ordinates to the real world co-ordinates : T= translation vector and R is the </a:t>
            </a:r>
            <a:r>
              <a:rPr lang="en-GB" dirty="0" err="1" smtClean="0">
                <a:latin typeface="+mj-lt"/>
              </a:rPr>
              <a:t>rotaion</a:t>
            </a:r>
            <a:r>
              <a:rPr lang="en-GB" dirty="0" smtClean="0">
                <a:latin typeface="+mj-lt"/>
              </a:rPr>
              <a:t> matrix (3x3)</a:t>
            </a:r>
          </a:p>
          <a:p>
            <a:r>
              <a:rPr lang="en-GB" dirty="0" smtClean="0">
                <a:latin typeface="+mj-lt"/>
              </a:rPr>
              <a:t>Finding the C matrix is a complicated method and we don’t have enough time to go into the details. </a:t>
            </a:r>
          </a:p>
          <a:p>
            <a:pPr lvl="1"/>
            <a:r>
              <a:rPr lang="en-GB" dirty="0" smtClean="0">
                <a:latin typeface="+mj-lt"/>
              </a:rPr>
              <a:t>Often solving the eight-point pose problem is done to find the matrix</a:t>
            </a:r>
          </a:p>
          <a:p>
            <a:r>
              <a:rPr lang="en-GB" dirty="0" err="1" smtClean="0">
                <a:latin typeface="+mj-lt"/>
              </a:rPr>
              <a:t>Bouguet</a:t>
            </a:r>
            <a:r>
              <a:rPr lang="en-GB" dirty="0" smtClean="0">
                <a:latin typeface="+mj-lt"/>
              </a:rPr>
              <a:t>, J. </a:t>
            </a:r>
            <a:r>
              <a:rPr lang="en-GB" i="1" dirty="0" smtClean="0">
                <a:latin typeface="+mj-lt"/>
              </a:rPr>
              <a:t>Camera Calibration Toolbox for </a:t>
            </a:r>
            <a:r>
              <a:rPr lang="en-GB" i="1" dirty="0" err="1" smtClean="0">
                <a:latin typeface="+mj-lt"/>
              </a:rPr>
              <a:t>Matlab</a:t>
            </a:r>
            <a:r>
              <a:rPr lang="en-GB" dirty="0" smtClean="0">
                <a:latin typeface="+mj-lt"/>
              </a:rPr>
              <a:t>.  2010; Available from: </a:t>
            </a:r>
            <a:r>
              <a:rPr lang="en-GB" u="sng" dirty="0" smtClean="0">
                <a:latin typeface="+mj-lt"/>
                <a:hlinkClick r:id="rId2"/>
              </a:rPr>
              <a:t>http://www.vision.caltech.edu/bouguetj/calib_doc/</a:t>
            </a:r>
            <a:r>
              <a:rPr lang="en-GB" dirty="0" smtClean="0">
                <a:latin typeface="+mj-lt"/>
              </a:rPr>
              <a:t>.</a:t>
            </a:r>
            <a:endParaRPr lang="en-GB"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Homogenous Transforms </a:t>
            </a:r>
            <a:endParaRPr lang="en-GB" dirty="0"/>
          </a:p>
        </p:txBody>
      </p:sp>
      <p:sp>
        <p:nvSpPr>
          <p:cNvPr id="3" name="Content Placeholder 2"/>
          <p:cNvSpPr>
            <a:spLocks noGrp="1"/>
          </p:cNvSpPr>
          <p:nvPr>
            <p:ph idx="1"/>
          </p:nvPr>
        </p:nvSpPr>
        <p:spPr/>
        <p:txBody>
          <a:bodyPr/>
          <a:lstStyle/>
          <a:p>
            <a:r>
              <a:rPr lang="en-GB" dirty="0" smtClean="0">
                <a:latin typeface="+mj-lt"/>
              </a:rPr>
              <a:t>Effectively the C matrix performs the same as a homogenous transform to convert from one co-ordinate system to another</a:t>
            </a:r>
          </a:p>
          <a:p>
            <a:r>
              <a:rPr lang="en-GB" dirty="0" smtClean="0">
                <a:latin typeface="+mj-lt"/>
              </a:rPr>
              <a:t>Point </a:t>
            </a:r>
            <a:r>
              <a:rPr lang="en-GB" b="1" dirty="0" smtClean="0">
                <a:latin typeface="+mj-lt"/>
              </a:rPr>
              <a:t>p</a:t>
            </a:r>
            <a:r>
              <a:rPr lang="en-GB" dirty="0" smtClean="0">
                <a:latin typeface="+mj-lt"/>
              </a:rPr>
              <a:t> relative to frame {b} transformed by a rotation and translation relative to {a} is:</a:t>
            </a:r>
          </a:p>
          <a:p>
            <a:endParaRPr lang="en-GB" dirty="0" smtClean="0">
              <a:latin typeface="+mj-lt"/>
            </a:endParaRPr>
          </a:p>
          <a:p>
            <a:r>
              <a:rPr lang="en-GB" dirty="0" smtClean="0">
                <a:latin typeface="+mj-lt"/>
              </a:rPr>
              <a:t>Transform can be represented by homogenous matrix, which is composed of a 3x3 rotation matrix and a 1x3 translation vector</a:t>
            </a:r>
            <a:endParaRPr lang="en-GB" dirty="0">
              <a:latin typeface="+mj-lt"/>
            </a:endParaRPr>
          </a:p>
        </p:txBody>
      </p:sp>
      <p:pic>
        <p:nvPicPr>
          <p:cNvPr id="4" name="Picture 3" descr="homogenous.png"/>
          <p:cNvPicPr>
            <a:picLocks noChangeAspect="1"/>
          </p:cNvPicPr>
          <p:nvPr/>
        </p:nvPicPr>
        <p:blipFill>
          <a:blip r:embed="rId2" cstate="print"/>
          <a:stretch>
            <a:fillRect/>
          </a:stretch>
        </p:blipFill>
        <p:spPr>
          <a:xfrm>
            <a:off x="3707904" y="4165912"/>
            <a:ext cx="2390509" cy="366545"/>
          </a:xfrm>
          <a:prstGeom prst="rect">
            <a:avLst/>
          </a:prstGeom>
        </p:spPr>
      </p:pic>
      <p:pic>
        <p:nvPicPr>
          <p:cNvPr id="5" name="Picture 4" descr="H_matrix.png"/>
          <p:cNvPicPr>
            <a:picLocks noChangeAspect="1"/>
          </p:cNvPicPr>
          <p:nvPr/>
        </p:nvPicPr>
        <p:blipFill>
          <a:blip r:embed="rId3" cstate="print"/>
          <a:stretch>
            <a:fillRect/>
          </a:stretch>
        </p:blipFill>
        <p:spPr>
          <a:xfrm>
            <a:off x="3491880" y="5579368"/>
            <a:ext cx="2794620" cy="74523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Homogenous Transform </a:t>
            </a:r>
            <a:endParaRPr lang="en-GB" dirty="0"/>
          </a:p>
        </p:txBody>
      </p:sp>
      <p:pic>
        <p:nvPicPr>
          <p:cNvPr id="4" name="Content Placeholder 3" descr="rot_matrix.PNG"/>
          <p:cNvPicPr>
            <a:picLocks noGrp="1" noChangeAspect="1"/>
          </p:cNvPicPr>
          <p:nvPr>
            <p:ph idx="1"/>
          </p:nvPr>
        </p:nvPicPr>
        <p:blipFill>
          <a:blip r:embed="rId2" cstate="print"/>
          <a:stretch>
            <a:fillRect/>
          </a:stretch>
        </p:blipFill>
        <p:spPr>
          <a:xfrm>
            <a:off x="5436096" y="3789040"/>
            <a:ext cx="3565043" cy="2962947"/>
          </a:xfrm>
        </p:spPr>
      </p:pic>
      <p:sp>
        <p:nvSpPr>
          <p:cNvPr id="6" name="TextBox 5"/>
          <p:cNvSpPr txBox="1"/>
          <p:nvPr/>
        </p:nvSpPr>
        <p:spPr>
          <a:xfrm>
            <a:off x="457199" y="1847850"/>
            <a:ext cx="5915001" cy="5262979"/>
          </a:xfrm>
          <a:prstGeom prst="rect">
            <a:avLst/>
          </a:prstGeom>
          <a:noFill/>
        </p:spPr>
        <p:txBody>
          <a:bodyPr wrap="square" rtlCol="0">
            <a:spAutoFit/>
          </a:bodyPr>
          <a:lstStyle/>
          <a:p>
            <a:pPr>
              <a:buFont typeface="Arial" pitchFamily="34" charset="0"/>
              <a:buChar char="•"/>
            </a:pPr>
            <a:r>
              <a:rPr lang="en-GB" dirty="0" smtClean="0">
                <a:latin typeface="+mj-lt"/>
              </a:rPr>
              <a:t>Rotation matrix can be  composed of three individual rotation matrix for the X, Y and Z</a:t>
            </a:r>
          </a:p>
          <a:p>
            <a:pPr>
              <a:buFont typeface="Arial" pitchFamily="34" charset="0"/>
              <a:buChar char="•"/>
            </a:pPr>
            <a:r>
              <a:rPr lang="en-GB" dirty="0" smtClean="0">
                <a:latin typeface="+mj-lt"/>
              </a:rPr>
              <a:t>Standardly we use Z-Y-X Euler angle combination to generate the rotation matrix</a:t>
            </a:r>
          </a:p>
          <a:p>
            <a:pPr>
              <a:buFont typeface="Arial" pitchFamily="34" charset="0"/>
              <a:buChar char="•"/>
            </a:pPr>
            <a:endParaRPr lang="en-GB" dirty="0" smtClean="0">
              <a:latin typeface="+mj-lt"/>
            </a:endParaRPr>
          </a:p>
          <a:p>
            <a:pPr>
              <a:buFont typeface="Arial" pitchFamily="34" charset="0"/>
              <a:buChar char="•"/>
            </a:pPr>
            <a:r>
              <a:rPr lang="en-GB" dirty="0" smtClean="0">
                <a:latin typeface="+mj-lt"/>
              </a:rPr>
              <a:t>Homogenous transforms can be combined to allow for finding the vector for any point relative to any reference frame.</a:t>
            </a:r>
          </a:p>
          <a:p>
            <a:pPr>
              <a:buFont typeface="Arial" pitchFamily="34" charset="0"/>
              <a:buChar char="•"/>
            </a:pPr>
            <a:endParaRPr lang="en-GB" dirty="0">
              <a:latin typeface="+mj-lt"/>
            </a:endParaRPr>
          </a:p>
        </p:txBody>
      </p:sp>
      <p:pic>
        <p:nvPicPr>
          <p:cNvPr id="7" name="Picture 6" descr="eq_rot.PNG"/>
          <p:cNvPicPr>
            <a:picLocks noChangeAspect="1"/>
          </p:cNvPicPr>
          <p:nvPr/>
        </p:nvPicPr>
        <p:blipFill>
          <a:blip r:embed="rId3" cstate="print"/>
          <a:stretch>
            <a:fillRect/>
          </a:stretch>
        </p:blipFill>
        <p:spPr>
          <a:xfrm>
            <a:off x="1835696" y="4392818"/>
            <a:ext cx="1728192" cy="3978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Introduction</a:t>
            </a:r>
          </a:p>
        </p:txBody>
      </p:sp>
      <p:sp>
        <p:nvSpPr>
          <p:cNvPr id="56323" name="Rectangle 3"/>
          <p:cNvSpPr>
            <a:spLocks noGrp="1" noChangeArrowheads="1"/>
          </p:cNvSpPr>
          <p:nvPr>
            <p:ph idx="1"/>
          </p:nvPr>
        </p:nvSpPr>
        <p:spPr/>
        <p:txBody>
          <a:bodyPr/>
          <a:lstStyle/>
          <a:p>
            <a:pPr eaLnBrk="1" hangingPunct="1">
              <a:lnSpc>
                <a:spcPct val="90000"/>
              </a:lnSpc>
            </a:pPr>
            <a:r>
              <a:rPr lang="en-GB" sz="2800" dirty="0" smtClean="0">
                <a:latin typeface="+mj-lt"/>
                <a:cs typeface="Times New Roman" pitchFamily="18" charset="0"/>
              </a:rPr>
              <a:t>Stereo vision is to find an answer to the </a:t>
            </a:r>
            <a:r>
              <a:rPr lang="en-GB" sz="2800" i="1" dirty="0" smtClean="0">
                <a:latin typeface="+mj-lt"/>
                <a:cs typeface="Times New Roman" pitchFamily="18" charset="0"/>
              </a:rPr>
              <a:t>correspondence problem </a:t>
            </a:r>
            <a:r>
              <a:rPr lang="en-GB" sz="2800" dirty="0" smtClean="0">
                <a:latin typeface="+mj-lt"/>
                <a:cs typeface="Times New Roman" pitchFamily="18" charset="0"/>
              </a:rPr>
              <a:t>such that we can calculate the </a:t>
            </a:r>
            <a:r>
              <a:rPr lang="en-GB" sz="2800" i="1" dirty="0" smtClean="0">
                <a:latin typeface="+mj-lt"/>
                <a:cs typeface="Times New Roman" pitchFamily="18" charset="0"/>
              </a:rPr>
              <a:t>disparity </a:t>
            </a:r>
            <a:r>
              <a:rPr lang="en-GB" sz="2800" dirty="0" smtClean="0">
                <a:latin typeface="+mj-lt"/>
                <a:cs typeface="Times New Roman" pitchFamily="18" charset="0"/>
              </a:rPr>
              <a:t>of two points between a minimum of two </a:t>
            </a:r>
            <a:r>
              <a:rPr lang="en-GB" sz="2800" i="1" dirty="0" smtClean="0">
                <a:latin typeface="+mj-lt"/>
                <a:cs typeface="Times New Roman" pitchFamily="18" charset="0"/>
              </a:rPr>
              <a:t>homogenous</a:t>
            </a:r>
            <a:r>
              <a:rPr lang="en-GB" sz="2800" dirty="0" smtClean="0">
                <a:latin typeface="+mj-lt"/>
                <a:cs typeface="Times New Roman" pitchFamily="18" charset="0"/>
              </a:rPr>
              <a:t> images so that we can derive the matching </a:t>
            </a:r>
            <a:r>
              <a:rPr lang="en-GB" sz="2800" i="1" dirty="0" smtClean="0">
                <a:latin typeface="+mj-lt"/>
                <a:cs typeface="Times New Roman" pitchFamily="18" charset="0"/>
              </a:rPr>
              <a:t>homogenous </a:t>
            </a:r>
            <a:r>
              <a:rPr lang="en-GB" sz="2800" dirty="0" smtClean="0">
                <a:latin typeface="+mj-lt"/>
                <a:cs typeface="Times New Roman" pitchFamily="18" charset="0"/>
              </a:rPr>
              <a:t>point in 3D space.</a:t>
            </a:r>
          </a:p>
          <a:p>
            <a:pPr eaLnBrk="1" hangingPunct="1">
              <a:lnSpc>
                <a:spcPct val="90000"/>
              </a:lnSpc>
            </a:pPr>
            <a:r>
              <a:rPr lang="en-GB" sz="2800" dirty="0" smtClean="0">
                <a:latin typeface="+mj-lt"/>
                <a:cs typeface="Times New Roman" pitchFamily="18" charset="0"/>
              </a:rPr>
              <a:t>Stereo vision is one of the major components to human depth perception as well as other monocular and binocular clues.</a:t>
            </a:r>
          </a:p>
          <a:p>
            <a:pPr eaLnBrk="1" hangingPunct="1">
              <a:lnSpc>
                <a:spcPct val="90000"/>
              </a:lnSpc>
            </a:pPr>
            <a:r>
              <a:rPr lang="en-GB" sz="2800" dirty="0" smtClean="0">
                <a:latin typeface="+mj-lt"/>
                <a:cs typeface="Times New Roman" pitchFamily="18" charset="0"/>
              </a:rPr>
              <a:t>Uses range from robotics to mapping.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Rectification</a:t>
            </a:r>
            <a:endParaRPr lang="en-GB" dirty="0"/>
          </a:p>
        </p:txBody>
      </p:sp>
      <p:sp>
        <p:nvSpPr>
          <p:cNvPr id="3" name="Content Placeholder 2"/>
          <p:cNvSpPr>
            <a:spLocks noGrp="1"/>
          </p:cNvSpPr>
          <p:nvPr>
            <p:ph idx="1"/>
          </p:nvPr>
        </p:nvSpPr>
        <p:spPr>
          <a:xfrm>
            <a:off x="457200" y="1847850"/>
            <a:ext cx="8229600" cy="5010150"/>
          </a:xfrm>
        </p:spPr>
        <p:txBody>
          <a:bodyPr/>
          <a:lstStyle/>
          <a:p>
            <a:r>
              <a:rPr lang="en-GB" dirty="0" smtClean="0">
                <a:latin typeface="+mj-lt"/>
              </a:rPr>
              <a:t>Once we know the C matrix we can rectify the images to apply the epipolar constraint</a:t>
            </a:r>
          </a:p>
          <a:p>
            <a:r>
              <a:rPr lang="en-GB" dirty="0" smtClean="0">
                <a:latin typeface="+mj-lt"/>
              </a:rPr>
              <a:t>Normally this is done via the use of bilinear interpolation: </a:t>
            </a:r>
          </a:p>
          <a:p>
            <a:pPr lvl="1"/>
            <a:r>
              <a:rPr lang="en-GB" sz="1800" dirty="0" smtClean="0">
                <a:latin typeface="+mj-lt"/>
              </a:rPr>
              <a:t>1</a:t>
            </a:r>
            <a:r>
              <a:rPr lang="en-GB" sz="2000" dirty="0" smtClean="0">
                <a:latin typeface="+mj-lt"/>
              </a:rPr>
              <a:t>) Subtract principal point, and divide by the focal length:</a:t>
            </a:r>
          </a:p>
          <a:p>
            <a:pPr lvl="1">
              <a:buNone/>
            </a:pPr>
            <a:r>
              <a:rPr lang="en-GB" sz="2000" dirty="0" smtClean="0">
                <a:latin typeface="+mj-lt"/>
              </a:rPr>
              <a:t>		</a:t>
            </a:r>
            <a:r>
              <a:rPr lang="en-GB" sz="2000" dirty="0" err="1" smtClean="0">
                <a:latin typeface="+mj-lt"/>
              </a:rPr>
              <a:t>p</a:t>
            </a:r>
            <a:r>
              <a:rPr lang="en-GB" sz="2000" baseline="-25000" dirty="0" err="1" smtClean="0">
                <a:latin typeface="+mj-lt"/>
              </a:rPr>
              <a:t>distort</a:t>
            </a:r>
            <a:r>
              <a:rPr lang="en-GB" sz="2000" dirty="0" smtClean="0">
                <a:latin typeface="+mj-lt"/>
              </a:rPr>
              <a:t>(</a:t>
            </a:r>
            <a:r>
              <a:rPr lang="en-GB" sz="2000" dirty="0" err="1" smtClean="0">
                <a:latin typeface="+mj-lt"/>
              </a:rPr>
              <a:t>u,v</a:t>
            </a:r>
            <a:r>
              <a:rPr lang="en-GB" sz="2000" dirty="0" smtClean="0">
                <a:latin typeface="+mj-lt"/>
              </a:rPr>
              <a:t>) = [(u - u</a:t>
            </a:r>
            <a:r>
              <a:rPr lang="en-GB" sz="2000" baseline="-25000" dirty="0" smtClean="0">
                <a:latin typeface="+mj-lt"/>
              </a:rPr>
              <a:t>0</a:t>
            </a:r>
            <a:r>
              <a:rPr lang="en-GB" sz="2000" dirty="0" smtClean="0">
                <a:latin typeface="+mj-lt"/>
              </a:rPr>
              <a:t>)/</a:t>
            </a:r>
            <a:r>
              <a:rPr lang="el-GR" sz="2000" dirty="0" smtClean="0">
                <a:latin typeface="+mj-lt"/>
              </a:rPr>
              <a:t>α</a:t>
            </a:r>
            <a:r>
              <a:rPr lang="en-GB" sz="2000" baseline="-25000" dirty="0" smtClean="0">
                <a:latin typeface="+mj-lt"/>
              </a:rPr>
              <a:t>x</a:t>
            </a:r>
            <a:r>
              <a:rPr lang="en-GB" sz="2000" dirty="0" smtClean="0">
                <a:latin typeface="+mj-lt"/>
              </a:rPr>
              <a:t> , (v - v</a:t>
            </a:r>
            <a:r>
              <a:rPr lang="en-GB" sz="2000" baseline="-25000" dirty="0" smtClean="0">
                <a:latin typeface="+mj-lt"/>
              </a:rPr>
              <a:t>0</a:t>
            </a:r>
            <a:r>
              <a:rPr lang="en-GB" sz="2000" dirty="0" smtClean="0">
                <a:latin typeface="+mj-lt"/>
              </a:rPr>
              <a:t>)/</a:t>
            </a:r>
            <a:r>
              <a:rPr lang="el-GR" sz="2000" dirty="0" smtClean="0">
                <a:latin typeface="+mj-lt"/>
              </a:rPr>
              <a:t>α</a:t>
            </a:r>
            <a:r>
              <a:rPr lang="en-GB" sz="2000" baseline="-25000" dirty="0" smtClean="0">
                <a:latin typeface="+mj-lt"/>
              </a:rPr>
              <a:t>y</a:t>
            </a:r>
            <a:r>
              <a:rPr lang="en-GB" sz="2000" dirty="0" smtClean="0">
                <a:latin typeface="+mj-lt"/>
              </a:rPr>
              <a:t>]</a:t>
            </a:r>
          </a:p>
          <a:p>
            <a:pPr lvl="1"/>
            <a:r>
              <a:rPr lang="en-GB" sz="2000" dirty="0" smtClean="0">
                <a:latin typeface="+mj-lt"/>
              </a:rPr>
              <a:t>2) Remove skew:</a:t>
            </a:r>
          </a:p>
          <a:p>
            <a:pPr lvl="1">
              <a:buNone/>
            </a:pPr>
            <a:r>
              <a:rPr lang="en-GB" sz="2000" dirty="0" smtClean="0">
                <a:latin typeface="+mj-lt"/>
              </a:rPr>
              <a:t>		</a:t>
            </a:r>
            <a:r>
              <a:rPr lang="en-GB" sz="2000" dirty="0" err="1" smtClean="0">
                <a:latin typeface="+mj-lt"/>
              </a:rPr>
              <a:t>u</a:t>
            </a:r>
            <a:r>
              <a:rPr lang="en-GB" sz="2000" baseline="-25000" dirty="0" err="1" smtClean="0">
                <a:latin typeface="+mj-lt"/>
              </a:rPr>
              <a:t>distort</a:t>
            </a:r>
            <a:r>
              <a:rPr lang="en-GB" sz="2000" dirty="0" smtClean="0">
                <a:latin typeface="+mj-lt"/>
              </a:rPr>
              <a:t>= </a:t>
            </a:r>
            <a:r>
              <a:rPr lang="en-GB" sz="2000" dirty="0" err="1" smtClean="0">
                <a:latin typeface="+mj-lt"/>
              </a:rPr>
              <a:t>u</a:t>
            </a:r>
            <a:r>
              <a:rPr lang="en-GB" sz="2000" baseline="-25000" dirty="0" err="1" smtClean="0">
                <a:latin typeface="+mj-lt"/>
              </a:rPr>
              <a:t>distort</a:t>
            </a:r>
            <a:r>
              <a:rPr lang="en-GB" sz="2000" dirty="0" smtClean="0">
                <a:latin typeface="+mj-lt"/>
              </a:rPr>
              <a:t>- </a:t>
            </a:r>
            <a:r>
              <a:rPr lang="el-GR" sz="2000" dirty="0" smtClean="0">
                <a:latin typeface="+mj-lt"/>
                <a:cs typeface="Arial"/>
              </a:rPr>
              <a:t>γ</a:t>
            </a:r>
            <a:r>
              <a:rPr lang="en-GB" sz="2000" dirty="0" smtClean="0">
                <a:latin typeface="+mj-lt"/>
              </a:rPr>
              <a:t>* </a:t>
            </a:r>
            <a:r>
              <a:rPr lang="en-GB" sz="2000" dirty="0" err="1" smtClean="0">
                <a:latin typeface="+mj-lt"/>
              </a:rPr>
              <a:t>v</a:t>
            </a:r>
            <a:r>
              <a:rPr lang="en-GB" sz="2000" baseline="-25000" dirty="0" err="1" smtClean="0">
                <a:latin typeface="+mj-lt"/>
              </a:rPr>
              <a:t>distort</a:t>
            </a:r>
            <a:endParaRPr lang="en-GB" sz="2000" dirty="0" smtClean="0">
              <a:latin typeface="+mj-lt"/>
            </a:endParaRPr>
          </a:p>
          <a:p>
            <a:pPr lvl="1"/>
            <a:r>
              <a:rPr lang="en-GB" sz="2000" dirty="0" smtClean="0">
                <a:latin typeface="+mj-lt"/>
              </a:rPr>
              <a:t>3) Compensate for lens distortion given the </a:t>
            </a:r>
            <a:r>
              <a:rPr lang="en-GB" sz="2000" dirty="0" err="1" smtClean="0">
                <a:latin typeface="+mj-lt"/>
              </a:rPr>
              <a:t>k</a:t>
            </a:r>
            <a:r>
              <a:rPr lang="en-GB" sz="2000" baseline="-25000" dirty="0" err="1" smtClean="0">
                <a:latin typeface="+mj-lt"/>
              </a:rPr>
              <a:t>c</a:t>
            </a:r>
            <a:r>
              <a:rPr lang="en-GB" sz="2000" dirty="0" smtClean="0">
                <a:latin typeface="+mj-lt"/>
              </a:rPr>
              <a:t> 4x1 vector that represents radial and tangential distortions:	</a:t>
            </a:r>
          </a:p>
          <a:p>
            <a:pPr lvl="2"/>
            <a:r>
              <a:rPr lang="en-GB" sz="2000" dirty="0" smtClean="0">
                <a:latin typeface="+mj-lt"/>
              </a:rPr>
              <a:t>See next slide</a:t>
            </a:r>
          </a:p>
          <a:p>
            <a:pPr lvl="1">
              <a:buNone/>
            </a:pPr>
            <a:r>
              <a:rPr lang="en-GB" sz="1800" dirty="0" smtClean="0">
                <a:latin typeface="+mj-lt"/>
              </a:rPr>
              <a:t>	</a:t>
            </a:r>
            <a:r>
              <a:rPr lang="en-GB" sz="1600" dirty="0" smtClean="0">
                <a:latin typeface="+mj-lt"/>
              </a:rPr>
              <a:t>	</a:t>
            </a:r>
          </a:p>
          <a:p>
            <a:pPr lvl="1">
              <a:buNone/>
            </a:pPr>
            <a:r>
              <a:rPr lang="en-GB" sz="1600" dirty="0" smtClean="0">
                <a:latin typeface="+mj-lt"/>
              </a:rPr>
              <a:t>		</a:t>
            </a:r>
            <a:endParaRPr lang="en-GB" sz="1600" dirty="0">
              <a:latin typeface="+mj-lt"/>
            </a:endParaRPr>
          </a:p>
        </p:txBody>
      </p:sp>
    </p:spTree>
    <p:extLst>
      <p:ext uri="{BB962C8B-B14F-4D97-AF65-F5344CB8AC3E}">
        <p14:creationId xmlns:p14="http://schemas.microsoft.com/office/powerpoint/2010/main" val="2159815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Rectification cont.</a:t>
            </a:r>
            <a:endParaRPr lang="en-GB" dirty="0"/>
          </a:p>
        </p:txBody>
      </p:sp>
      <p:sp>
        <p:nvSpPr>
          <p:cNvPr id="3" name="Content Placeholder 2"/>
          <p:cNvSpPr>
            <a:spLocks noGrp="1"/>
          </p:cNvSpPr>
          <p:nvPr>
            <p:ph idx="1"/>
          </p:nvPr>
        </p:nvSpPr>
        <p:spPr>
          <a:xfrm>
            <a:off x="0" y="1935163"/>
            <a:ext cx="8686800" cy="4389437"/>
          </a:xfrm>
        </p:spPr>
        <p:txBody>
          <a:bodyPr/>
          <a:lstStyle/>
          <a:p>
            <a:pPr lvl="1"/>
            <a:r>
              <a:rPr lang="en-GB" dirty="0" smtClean="0">
                <a:latin typeface="+mj-lt"/>
              </a:rPr>
              <a:t>Oulu university method to remove tangential and radial distortion:</a:t>
            </a:r>
          </a:p>
          <a:p>
            <a:pPr lvl="1">
              <a:buNone/>
            </a:pPr>
            <a:endParaRPr lang="en-GB" sz="2000" dirty="0" smtClean="0">
              <a:latin typeface="Consolas" pitchFamily="49" charset="0"/>
              <a:cs typeface="Consolas" pitchFamily="49" charset="0"/>
            </a:endParaRPr>
          </a:p>
          <a:p>
            <a:pPr lvl="1">
              <a:buNone/>
            </a:pPr>
            <a:r>
              <a:rPr lang="en-GB" sz="1800" dirty="0" smtClean="0">
                <a:latin typeface="Consolas" pitchFamily="49" charset="0"/>
                <a:cs typeface="Consolas" pitchFamily="49" charset="0"/>
              </a:rPr>
              <a:t>	p = </a:t>
            </a:r>
            <a:r>
              <a:rPr lang="en-GB" sz="1800" dirty="0" err="1" smtClean="0">
                <a:latin typeface="Consolas" pitchFamily="49" charset="0"/>
                <a:cs typeface="Consolas" pitchFamily="49" charset="0"/>
              </a:rPr>
              <a:t>p</a:t>
            </a:r>
            <a:r>
              <a:rPr lang="en-GB" sz="1800" baseline="-25000" dirty="0" err="1" smtClean="0">
                <a:latin typeface="Consolas" pitchFamily="49" charset="0"/>
                <a:cs typeface="Consolas" pitchFamily="49" charset="0"/>
              </a:rPr>
              <a:t>distort</a:t>
            </a:r>
            <a:endParaRPr lang="en-GB" sz="1800" baseline="-25000" dirty="0" smtClean="0">
              <a:latin typeface="Consolas" pitchFamily="49" charset="0"/>
              <a:cs typeface="Consolas" pitchFamily="49" charset="0"/>
            </a:endParaRPr>
          </a:p>
          <a:p>
            <a:pPr lvl="1">
              <a:buNone/>
            </a:pPr>
            <a:r>
              <a:rPr lang="en-GB" sz="1800" dirty="0" smtClean="0">
                <a:latin typeface="Consolas" pitchFamily="49" charset="0"/>
                <a:cs typeface="Consolas" pitchFamily="49" charset="0"/>
              </a:rPr>
              <a:t>	Do 20 times</a:t>
            </a:r>
          </a:p>
          <a:p>
            <a:pPr lvl="1">
              <a:buNone/>
            </a:pPr>
            <a:r>
              <a:rPr lang="en-GB" sz="1800" dirty="0" smtClean="0">
                <a:latin typeface="Consolas" pitchFamily="49" charset="0"/>
                <a:cs typeface="Consolas" pitchFamily="49" charset="0"/>
              </a:rPr>
              <a:t>		r</a:t>
            </a:r>
            <a:r>
              <a:rPr lang="en-GB" sz="1800" baseline="-25000" dirty="0" smtClean="0">
                <a:latin typeface="Consolas" pitchFamily="49" charset="0"/>
                <a:cs typeface="Consolas" pitchFamily="49" charset="0"/>
              </a:rPr>
              <a:t>2</a:t>
            </a:r>
            <a:r>
              <a:rPr lang="en-GB" sz="1800" dirty="0" smtClean="0">
                <a:latin typeface="Consolas" pitchFamily="49" charset="0"/>
                <a:cs typeface="Consolas" pitchFamily="49" charset="0"/>
              </a:rPr>
              <a:t>= u</a:t>
            </a:r>
            <a:r>
              <a:rPr lang="en-GB" sz="1800" baseline="-25000" dirty="0" smtClean="0">
                <a:latin typeface="Consolas" pitchFamily="49" charset="0"/>
                <a:cs typeface="Consolas" pitchFamily="49" charset="0"/>
              </a:rPr>
              <a:t>distort</a:t>
            </a:r>
            <a:r>
              <a:rPr lang="en-GB" sz="1800" baseline="30000" dirty="0" smtClean="0">
                <a:latin typeface="Consolas" pitchFamily="49" charset="0"/>
                <a:cs typeface="Consolas" pitchFamily="49" charset="0"/>
              </a:rPr>
              <a:t>2</a:t>
            </a:r>
            <a:r>
              <a:rPr lang="en-GB" sz="1800" dirty="0" smtClean="0">
                <a:latin typeface="Consolas" pitchFamily="49" charset="0"/>
                <a:cs typeface="Consolas" pitchFamily="49" charset="0"/>
              </a:rPr>
              <a:t> + v</a:t>
            </a:r>
            <a:r>
              <a:rPr lang="en-GB" sz="1800" baseline="-25000" dirty="0" smtClean="0">
                <a:latin typeface="Consolas" pitchFamily="49" charset="0"/>
                <a:cs typeface="Consolas" pitchFamily="49" charset="0"/>
              </a:rPr>
              <a:t>distort</a:t>
            </a:r>
            <a:r>
              <a:rPr lang="en-GB" sz="1800" baseline="30000" dirty="0" smtClean="0">
                <a:latin typeface="Consolas" pitchFamily="49" charset="0"/>
                <a:cs typeface="Consolas" pitchFamily="49" charset="0"/>
              </a:rPr>
              <a:t>2</a:t>
            </a:r>
          </a:p>
          <a:p>
            <a:pPr lvl="1">
              <a:buNone/>
            </a:pPr>
            <a:r>
              <a:rPr lang="pt-BR" sz="1800" dirty="0" smtClean="0">
                <a:latin typeface="Consolas" pitchFamily="49" charset="0"/>
                <a:cs typeface="Consolas" pitchFamily="49" charset="0"/>
              </a:rPr>
              <a:t>		k</a:t>
            </a:r>
            <a:r>
              <a:rPr lang="pt-BR" sz="1800" baseline="-25000" dirty="0" smtClean="0">
                <a:latin typeface="Consolas" pitchFamily="49" charset="0"/>
                <a:cs typeface="Consolas" pitchFamily="49" charset="0"/>
              </a:rPr>
              <a:t>radial</a:t>
            </a:r>
            <a:r>
              <a:rPr lang="pt-BR" sz="1800" dirty="0" smtClean="0">
                <a:latin typeface="Consolas" pitchFamily="49" charset="0"/>
                <a:cs typeface="Consolas" pitchFamily="49" charset="0"/>
              </a:rPr>
              <a:t> =  1 + </a:t>
            </a:r>
            <a:r>
              <a:rPr lang="en-GB" sz="1800" dirty="0" err="1" smtClean="0">
                <a:latin typeface="Consolas" pitchFamily="49" charset="0"/>
                <a:cs typeface="Consolas" pitchFamily="49" charset="0"/>
              </a:rPr>
              <a:t>k</a:t>
            </a:r>
            <a:r>
              <a:rPr lang="en-GB" sz="1800" baseline="-25000" dirty="0" err="1" smtClean="0">
                <a:latin typeface="Consolas" pitchFamily="49" charset="0"/>
                <a:cs typeface="Consolas" pitchFamily="49" charset="0"/>
              </a:rPr>
              <a:t>c</a:t>
            </a:r>
            <a:r>
              <a:rPr lang="en-GB" sz="1800" dirty="0" smtClean="0">
                <a:latin typeface="Consolas" pitchFamily="49" charset="0"/>
                <a:cs typeface="Consolas" pitchFamily="49" charset="0"/>
              </a:rPr>
              <a:t>(1)</a:t>
            </a:r>
            <a:r>
              <a:rPr lang="pt-BR" sz="1800" dirty="0" smtClean="0">
                <a:latin typeface="Consolas" pitchFamily="49" charset="0"/>
                <a:cs typeface="Consolas" pitchFamily="49" charset="0"/>
              </a:rPr>
              <a:t> * </a:t>
            </a:r>
            <a:r>
              <a:rPr lang="en-GB" sz="1800" dirty="0" smtClean="0">
                <a:latin typeface="Consolas" pitchFamily="49" charset="0"/>
                <a:cs typeface="Consolas" pitchFamily="49" charset="0"/>
              </a:rPr>
              <a:t>r</a:t>
            </a:r>
            <a:r>
              <a:rPr lang="en-GB" sz="1800" baseline="-25000" dirty="0" smtClean="0">
                <a:latin typeface="Consolas" pitchFamily="49" charset="0"/>
                <a:cs typeface="Consolas" pitchFamily="49" charset="0"/>
              </a:rPr>
              <a:t>2 </a:t>
            </a:r>
            <a:r>
              <a:rPr lang="pt-BR" sz="1800" dirty="0" smtClean="0">
                <a:latin typeface="Consolas" pitchFamily="49" charset="0"/>
                <a:cs typeface="Consolas" pitchFamily="49" charset="0"/>
              </a:rPr>
              <a:t>+ </a:t>
            </a:r>
            <a:r>
              <a:rPr lang="en-GB" sz="1800" dirty="0" err="1" smtClean="0">
                <a:latin typeface="Consolas" pitchFamily="49" charset="0"/>
                <a:cs typeface="Consolas" pitchFamily="49" charset="0"/>
              </a:rPr>
              <a:t>k</a:t>
            </a:r>
            <a:r>
              <a:rPr lang="en-GB" sz="1800" baseline="-25000" dirty="0" err="1" smtClean="0">
                <a:latin typeface="Consolas" pitchFamily="49" charset="0"/>
                <a:cs typeface="Consolas" pitchFamily="49" charset="0"/>
              </a:rPr>
              <a:t>c</a:t>
            </a:r>
            <a:r>
              <a:rPr lang="en-GB" sz="1800" dirty="0" smtClean="0">
                <a:latin typeface="Consolas" pitchFamily="49" charset="0"/>
                <a:cs typeface="Consolas" pitchFamily="49" charset="0"/>
              </a:rPr>
              <a:t>(2) </a:t>
            </a:r>
            <a:r>
              <a:rPr lang="pt-BR" sz="1800" dirty="0" smtClean="0">
                <a:latin typeface="Consolas" pitchFamily="49" charset="0"/>
                <a:cs typeface="Consolas" pitchFamily="49" charset="0"/>
              </a:rPr>
              <a:t>* </a:t>
            </a:r>
            <a:r>
              <a:rPr lang="en-GB" sz="1800" dirty="0" smtClean="0">
                <a:latin typeface="Consolas" pitchFamily="49" charset="0"/>
                <a:cs typeface="Consolas" pitchFamily="49" charset="0"/>
              </a:rPr>
              <a:t>r</a:t>
            </a:r>
            <a:r>
              <a:rPr lang="en-GB" sz="1800" baseline="-25000" dirty="0" smtClean="0">
                <a:latin typeface="Consolas" pitchFamily="49" charset="0"/>
                <a:cs typeface="Consolas" pitchFamily="49" charset="0"/>
              </a:rPr>
              <a:t>2</a:t>
            </a:r>
            <a:r>
              <a:rPr lang="pt-BR" sz="1800" baseline="30000" dirty="0" smtClean="0">
                <a:latin typeface="Consolas" pitchFamily="49" charset="0"/>
                <a:cs typeface="Consolas" pitchFamily="49" charset="0"/>
              </a:rPr>
              <a:t>2 </a:t>
            </a:r>
            <a:r>
              <a:rPr lang="pt-BR" sz="1800" dirty="0" smtClean="0">
                <a:latin typeface="Consolas" pitchFamily="49" charset="0"/>
                <a:cs typeface="Consolas" pitchFamily="49" charset="0"/>
              </a:rPr>
              <a:t>+ </a:t>
            </a:r>
            <a:r>
              <a:rPr lang="en-GB" sz="1800" dirty="0" err="1" smtClean="0">
                <a:latin typeface="Consolas" pitchFamily="49" charset="0"/>
                <a:cs typeface="Consolas" pitchFamily="49" charset="0"/>
              </a:rPr>
              <a:t>k</a:t>
            </a:r>
            <a:r>
              <a:rPr lang="en-GB" sz="1800" baseline="-25000" dirty="0" err="1" smtClean="0">
                <a:latin typeface="Consolas" pitchFamily="49" charset="0"/>
                <a:cs typeface="Consolas" pitchFamily="49" charset="0"/>
              </a:rPr>
              <a:t>c</a:t>
            </a:r>
            <a:r>
              <a:rPr lang="en-GB" sz="1800" dirty="0" smtClean="0">
                <a:latin typeface="Consolas" pitchFamily="49" charset="0"/>
                <a:cs typeface="Consolas" pitchFamily="49" charset="0"/>
              </a:rPr>
              <a:t>(5) </a:t>
            </a:r>
            <a:r>
              <a:rPr lang="pt-BR" sz="1800" dirty="0" smtClean="0">
                <a:latin typeface="Consolas" pitchFamily="49" charset="0"/>
                <a:cs typeface="Consolas" pitchFamily="49" charset="0"/>
              </a:rPr>
              <a:t>* </a:t>
            </a:r>
            <a:r>
              <a:rPr lang="en-GB" sz="1800" dirty="0" smtClean="0">
                <a:latin typeface="Consolas" pitchFamily="49" charset="0"/>
                <a:cs typeface="Consolas" pitchFamily="49" charset="0"/>
              </a:rPr>
              <a:t>r</a:t>
            </a:r>
            <a:r>
              <a:rPr lang="en-GB" sz="1800" baseline="-25000" dirty="0" smtClean="0">
                <a:latin typeface="Consolas" pitchFamily="49" charset="0"/>
                <a:cs typeface="Consolas" pitchFamily="49" charset="0"/>
              </a:rPr>
              <a:t>2</a:t>
            </a:r>
            <a:r>
              <a:rPr lang="pt-BR" sz="1800" baseline="30000" dirty="0" smtClean="0">
                <a:latin typeface="Consolas" pitchFamily="49" charset="0"/>
                <a:cs typeface="Consolas" pitchFamily="49" charset="0"/>
              </a:rPr>
              <a:t>3</a:t>
            </a:r>
          </a:p>
          <a:p>
            <a:pPr lvl="1">
              <a:buNone/>
            </a:pPr>
            <a:r>
              <a:rPr lang="en-GB" sz="1800" dirty="0" smtClean="0">
                <a:latin typeface="Consolas" pitchFamily="49" charset="0"/>
                <a:cs typeface="Consolas" pitchFamily="49" charset="0"/>
              </a:rPr>
              <a:t>		</a:t>
            </a:r>
            <a:r>
              <a:rPr lang="el-GR" sz="1800" dirty="0" smtClean="0">
                <a:latin typeface="Consolas" pitchFamily="49" charset="0"/>
                <a:cs typeface="Consolas" pitchFamily="49" charset="0"/>
              </a:rPr>
              <a:t>Δ</a:t>
            </a:r>
            <a:r>
              <a:rPr lang="en-GB" sz="1800" dirty="0" smtClean="0">
                <a:latin typeface="Consolas" pitchFamily="49" charset="0"/>
                <a:cs typeface="Consolas" pitchFamily="49" charset="0"/>
              </a:rPr>
              <a:t>p = [2.k</a:t>
            </a:r>
            <a:r>
              <a:rPr lang="en-GB" sz="1800" baseline="-25000" dirty="0" smtClean="0">
                <a:latin typeface="Consolas" pitchFamily="49" charset="0"/>
                <a:cs typeface="Consolas" pitchFamily="49" charset="0"/>
              </a:rPr>
              <a:t>c</a:t>
            </a:r>
            <a:r>
              <a:rPr lang="en-GB" sz="1800" dirty="0" smtClean="0">
                <a:latin typeface="Consolas" pitchFamily="49" charset="0"/>
                <a:cs typeface="Consolas" pitchFamily="49" charset="0"/>
              </a:rPr>
              <a:t>(3). p(1).p(2) + </a:t>
            </a:r>
            <a:r>
              <a:rPr lang="en-GB" sz="1800" dirty="0" err="1" smtClean="0">
                <a:latin typeface="Consolas" pitchFamily="49" charset="0"/>
                <a:cs typeface="Consolas" pitchFamily="49" charset="0"/>
              </a:rPr>
              <a:t>k</a:t>
            </a:r>
            <a:r>
              <a:rPr lang="en-GB" sz="1800" baseline="-25000" dirty="0" err="1" smtClean="0">
                <a:latin typeface="Consolas" pitchFamily="49" charset="0"/>
                <a:cs typeface="Consolas" pitchFamily="49" charset="0"/>
              </a:rPr>
              <a:t>c</a:t>
            </a:r>
            <a:r>
              <a:rPr lang="en-GB" sz="1800" dirty="0" smtClean="0">
                <a:latin typeface="Consolas" pitchFamily="49" charset="0"/>
                <a:cs typeface="Consolas" pitchFamily="49" charset="0"/>
              </a:rPr>
              <a:t>(4).(r</a:t>
            </a:r>
            <a:r>
              <a:rPr lang="en-GB" sz="1800" baseline="-25000" dirty="0" smtClean="0">
                <a:latin typeface="Consolas" pitchFamily="49" charset="0"/>
                <a:cs typeface="Consolas" pitchFamily="49" charset="0"/>
              </a:rPr>
              <a:t>2 </a:t>
            </a:r>
            <a:r>
              <a:rPr lang="en-GB" sz="1800" dirty="0" smtClean="0">
                <a:latin typeface="Consolas" pitchFamily="49" charset="0"/>
                <a:cs typeface="Consolas" pitchFamily="49" charset="0"/>
              </a:rPr>
              <a:t>+ 2.p(1)</a:t>
            </a:r>
            <a:r>
              <a:rPr lang="en-GB" sz="1800" baseline="30000" dirty="0" smtClean="0">
                <a:latin typeface="Consolas" pitchFamily="49" charset="0"/>
                <a:cs typeface="Consolas" pitchFamily="49" charset="0"/>
              </a:rPr>
              <a:t>2</a:t>
            </a:r>
            <a:r>
              <a:rPr lang="en-GB" sz="1800" dirty="0" smtClean="0">
                <a:latin typeface="Consolas" pitchFamily="49" charset="0"/>
                <a:cs typeface="Consolas" pitchFamily="49" charset="0"/>
              </a:rPr>
              <a:t>) ,</a:t>
            </a:r>
          </a:p>
          <a:p>
            <a:pPr lvl="1">
              <a:buNone/>
            </a:pPr>
            <a:r>
              <a:rPr lang="en-GB" sz="1800" dirty="0" smtClean="0">
                <a:latin typeface="Consolas" pitchFamily="49" charset="0"/>
                <a:cs typeface="Consolas" pitchFamily="49" charset="0"/>
              </a:rPr>
              <a:t>		</a:t>
            </a:r>
            <a:r>
              <a:rPr lang="en-GB" sz="1800" dirty="0" err="1" smtClean="0">
                <a:latin typeface="Consolas" pitchFamily="49" charset="0"/>
                <a:cs typeface="Consolas" pitchFamily="49" charset="0"/>
              </a:rPr>
              <a:t>k</a:t>
            </a:r>
            <a:r>
              <a:rPr lang="en-GB" sz="1800" baseline="-25000" dirty="0" err="1" smtClean="0">
                <a:latin typeface="Consolas" pitchFamily="49" charset="0"/>
                <a:cs typeface="Consolas" pitchFamily="49" charset="0"/>
              </a:rPr>
              <a:t>c</a:t>
            </a:r>
            <a:r>
              <a:rPr lang="en-GB" sz="1800" dirty="0" smtClean="0">
                <a:latin typeface="Consolas" pitchFamily="49" charset="0"/>
                <a:cs typeface="Consolas" pitchFamily="49" charset="0"/>
              </a:rPr>
              <a:t>(3).(r</a:t>
            </a:r>
            <a:r>
              <a:rPr lang="en-GB" sz="1800" baseline="-25000" dirty="0" smtClean="0">
                <a:latin typeface="Consolas" pitchFamily="49" charset="0"/>
                <a:cs typeface="Consolas" pitchFamily="49" charset="0"/>
              </a:rPr>
              <a:t>2</a:t>
            </a:r>
            <a:r>
              <a:rPr lang="en-GB" sz="1800" dirty="0" smtClean="0">
                <a:latin typeface="Consolas" pitchFamily="49" charset="0"/>
                <a:cs typeface="Consolas" pitchFamily="49" charset="0"/>
              </a:rPr>
              <a:t> + 2.p(2)</a:t>
            </a:r>
            <a:r>
              <a:rPr lang="en-GB" sz="1800" baseline="30000" dirty="0" smtClean="0">
                <a:latin typeface="Consolas" pitchFamily="49" charset="0"/>
                <a:cs typeface="Consolas" pitchFamily="49" charset="0"/>
              </a:rPr>
              <a:t>2</a:t>
            </a:r>
            <a:r>
              <a:rPr lang="en-GB" sz="1800" dirty="0" smtClean="0">
                <a:latin typeface="Consolas" pitchFamily="49" charset="0"/>
                <a:cs typeface="Consolas" pitchFamily="49" charset="0"/>
              </a:rPr>
              <a:t>)+2.k</a:t>
            </a:r>
            <a:r>
              <a:rPr lang="en-GB" sz="1800" baseline="-25000" dirty="0" smtClean="0">
                <a:latin typeface="Consolas" pitchFamily="49" charset="0"/>
                <a:cs typeface="Consolas" pitchFamily="49" charset="0"/>
              </a:rPr>
              <a:t>c</a:t>
            </a:r>
            <a:r>
              <a:rPr lang="en-GB" sz="1800" dirty="0" smtClean="0">
                <a:latin typeface="Consolas" pitchFamily="49" charset="0"/>
                <a:cs typeface="Consolas" pitchFamily="49" charset="0"/>
              </a:rPr>
              <a:t>(4).p(1).p(2)]     </a:t>
            </a:r>
          </a:p>
          <a:p>
            <a:pPr lvl="1">
              <a:buNone/>
            </a:pPr>
            <a:r>
              <a:rPr lang="en-GB" sz="1800" dirty="0" smtClean="0">
                <a:latin typeface="Consolas" pitchFamily="49" charset="0"/>
                <a:cs typeface="Consolas" pitchFamily="49" charset="0"/>
              </a:rPr>
              <a:t>		p</a:t>
            </a:r>
            <a:r>
              <a:rPr lang="en-GB" sz="1800" baseline="-25000" dirty="0" smtClean="0">
                <a:latin typeface="Consolas" pitchFamily="49" charset="0"/>
                <a:cs typeface="Consolas" pitchFamily="49" charset="0"/>
              </a:rPr>
              <a:t>out</a:t>
            </a:r>
            <a:r>
              <a:rPr lang="en-GB" sz="1800" dirty="0" smtClean="0">
                <a:latin typeface="Consolas" pitchFamily="49" charset="0"/>
                <a:cs typeface="Consolas" pitchFamily="49" charset="0"/>
              </a:rPr>
              <a:t>(</a:t>
            </a:r>
            <a:r>
              <a:rPr lang="en-GB" sz="1800" dirty="0" err="1" smtClean="0">
                <a:latin typeface="Consolas" pitchFamily="49" charset="0"/>
                <a:cs typeface="Consolas" pitchFamily="49" charset="0"/>
              </a:rPr>
              <a:t>u,v</a:t>
            </a:r>
            <a:r>
              <a:rPr lang="en-GB" sz="1800" dirty="0" smtClean="0">
                <a:latin typeface="Consolas" pitchFamily="49" charset="0"/>
                <a:cs typeface="Consolas" pitchFamily="49" charset="0"/>
              </a:rPr>
              <a:t>) = (</a:t>
            </a:r>
            <a:r>
              <a:rPr lang="en-GB" sz="1800" dirty="0" err="1" smtClean="0">
                <a:latin typeface="Consolas" pitchFamily="49" charset="0"/>
                <a:cs typeface="Consolas" pitchFamily="49" charset="0"/>
              </a:rPr>
              <a:t>p</a:t>
            </a:r>
            <a:r>
              <a:rPr lang="en-GB" sz="1800" baseline="-25000" dirty="0" err="1" smtClean="0">
                <a:latin typeface="Consolas" pitchFamily="49" charset="0"/>
                <a:cs typeface="Consolas" pitchFamily="49" charset="0"/>
              </a:rPr>
              <a:t>distort</a:t>
            </a:r>
            <a:r>
              <a:rPr lang="en-GB" sz="1800" dirty="0" smtClean="0">
                <a:latin typeface="Consolas" pitchFamily="49" charset="0"/>
                <a:cs typeface="Consolas" pitchFamily="49" charset="0"/>
              </a:rPr>
              <a:t>- </a:t>
            </a:r>
            <a:r>
              <a:rPr lang="el-GR" sz="1800" dirty="0" smtClean="0">
                <a:latin typeface="Consolas" pitchFamily="49" charset="0"/>
                <a:cs typeface="Consolas" pitchFamily="49" charset="0"/>
              </a:rPr>
              <a:t>Δ</a:t>
            </a:r>
            <a:r>
              <a:rPr lang="en-GB" sz="1800" dirty="0" smtClean="0">
                <a:latin typeface="Consolas" pitchFamily="49" charset="0"/>
                <a:cs typeface="Consolas" pitchFamily="49" charset="0"/>
              </a:rPr>
              <a:t>p )./(ones(2,1)*</a:t>
            </a:r>
            <a:r>
              <a:rPr lang="pt-BR" sz="1800" dirty="0" smtClean="0">
                <a:latin typeface="Consolas" pitchFamily="49" charset="0"/>
                <a:cs typeface="Consolas" pitchFamily="49" charset="0"/>
              </a:rPr>
              <a:t> k</a:t>
            </a:r>
            <a:r>
              <a:rPr lang="pt-BR" sz="1800" baseline="-25000" dirty="0" smtClean="0">
                <a:latin typeface="Consolas" pitchFamily="49" charset="0"/>
                <a:cs typeface="Consolas" pitchFamily="49" charset="0"/>
              </a:rPr>
              <a:t>radial</a:t>
            </a:r>
            <a:r>
              <a:rPr lang="en-GB" sz="1800" dirty="0" smtClean="0">
                <a:latin typeface="Consolas" pitchFamily="49" charset="0"/>
                <a:cs typeface="Consolas" pitchFamily="49" charset="0"/>
              </a:rPr>
              <a:t>)</a:t>
            </a:r>
          </a:p>
          <a:p>
            <a:pPr lvl="1">
              <a:buNone/>
            </a:pPr>
            <a:r>
              <a:rPr lang="en-GB" sz="1800" dirty="0" smtClean="0">
                <a:latin typeface="Consolas" pitchFamily="49" charset="0"/>
                <a:cs typeface="Consolas" pitchFamily="49" charset="0"/>
              </a:rPr>
              <a:t>	end</a:t>
            </a:r>
            <a:endParaRPr lang="en-GB" sz="1800" dirty="0">
              <a:latin typeface="Consolas" pitchFamily="49" charset="0"/>
              <a:cs typeface="Consolas" pitchFamily="49"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Rectification Results</a:t>
            </a:r>
            <a:endParaRPr lang="en-GB" dirty="0"/>
          </a:p>
        </p:txBody>
      </p:sp>
      <p:pic>
        <p:nvPicPr>
          <p:cNvPr id="4" name="Content Placeholder 3" descr="Left1.jpg"/>
          <p:cNvPicPr>
            <a:picLocks noGrp="1" noChangeAspect="1"/>
          </p:cNvPicPr>
          <p:nvPr>
            <p:ph idx="1"/>
          </p:nvPr>
        </p:nvPicPr>
        <p:blipFill>
          <a:blip r:embed="rId2" cstate="print"/>
          <a:stretch>
            <a:fillRect/>
          </a:stretch>
        </p:blipFill>
        <p:spPr>
          <a:xfrm>
            <a:off x="611560" y="2564904"/>
            <a:ext cx="3912096" cy="2934072"/>
          </a:xfrm>
        </p:spPr>
      </p:pic>
      <p:pic>
        <p:nvPicPr>
          <p:cNvPr id="5" name="Picture 4" descr="Left_rectified1.bmp"/>
          <p:cNvPicPr>
            <a:picLocks noChangeAspect="1"/>
          </p:cNvPicPr>
          <p:nvPr/>
        </p:nvPicPr>
        <p:blipFill>
          <a:blip r:embed="rId3" cstate="print"/>
          <a:stretch>
            <a:fillRect/>
          </a:stretch>
        </p:blipFill>
        <p:spPr>
          <a:xfrm>
            <a:off x="4644008" y="2564904"/>
            <a:ext cx="3912096" cy="29340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Stereo Algorithms</a:t>
            </a:r>
            <a:endParaRPr lang="en-GB" dirty="0"/>
          </a:p>
        </p:txBody>
      </p:sp>
      <p:sp>
        <p:nvSpPr>
          <p:cNvPr id="3" name="Content Placeholder 2"/>
          <p:cNvSpPr>
            <a:spLocks noGrp="1"/>
          </p:cNvSpPr>
          <p:nvPr>
            <p:ph idx="1"/>
          </p:nvPr>
        </p:nvSpPr>
        <p:spPr>
          <a:xfrm>
            <a:off x="457200" y="1847850"/>
            <a:ext cx="8229600" cy="4389437"/>
          </a:xfrm>
        </p:spPr>
        <p:txBody>
          <a:bodyPr/>
          <a:lstStyle/>
          <a:p>
            <a:r>
              <a:rPr lang="en-GB" dirty="0" smtClean="0">
                <a:latin typeface="+mj-lt"/>
              </a:rPr>
              <a:t>Local algorithms are based on information in a support window around a given pixel being tested.</a:t>
            </a:r>
          </a:p>
          <a:p>
            <a:r>
              <a:rPr lang="en-GB" dirty="0" smtClean="0">
                <a:latin typeface="+mj-lt"/>
              </a:rPr>
              <a:t>Global algorithms utilise information in the entire image, normally via the use of an energy minimisation strategy.</a:t>
            </a:r>
          </a:p>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r>
              <a:rPr lang="en-GB" dirty="0" smtClean="0">
                <a:latin typeface="+mj-lt"/>
              </a:rPr>
              <a:t>Will only be covering local matching algorithms in these lectures</a:t>
            </a:r>
            <a:endParaRPr lang="en-GB" dirty="0">
              <a:latin typeface="+mj-lt"/>
            </a:endParaRPr>
          </a:p>
        </p:txBody>
      </p:sp>
      <p:graphicFrame>
        <p:nvGraphicFramePr>
          <p:cNvPr id="4" name="Table 3"/>
          <p:cNvGraphicFramePr>
            <a:graphicFrameLocks noGrp="1"/>
          </p:cNvGraphicFramePr>
          <p:nvPr/>
        </p:nvGraphicFramePr>
        <p:xfrm>
          <a:off x="827584" y="3645024"/>
          <a:ext cx="7272807" cy="1800201"/>
        </p:xfrm>
        <a:graphic>
          <a:graphicData uri="http://schemas.openxmlformats.org/drawingml/2006/table">
            <a:tbl>
              <a:tblPr firstRow="1" bandRow="1">
                <a:tableStyleId>{BC89EF96-8CEA-46FF-86C4-4CE0E7609802}</a:tableStyleId>
              </a:tblPr>
              <a:tblGrid>
                <a:gridCol w="2424269"/>
                <a:gridCol w="2424269"/>
                <a:gridCol w="2424269"/>
              </a:tblGrid>
              <a:tr h="558650">
                <a:tc>
                  <a:txBody>
                    <a:bodyPr/>
                    <a:lstStyle/>
                    <a:p>
                      <a:endParaRPr lang="en-GB" dirty="0"/>
                    </a:p>
                  </a:txBody>
                  <a:tcPr/>
                </a:tc>
                <a:tc>
                  <a:txBody>
                    <a:bodyPr/>
                    <a:lstStyle/>
                    <a:p>
                      <a:r>
                        <a:rPr lang="en-GB" dirty="0" smtClean="0"/>
                        <a:t>Local Algorithms</a:t>
                      </a:r>
                      <a:endParaRPr lang="en-GB" dirty="0"/>
                    </a:p>
                  </a:txBody>
                  <a:tcPr/>
                </a:tc>
                <a:tc>
                  <a:txBody>
                    <a:bodyPr/>
                    <a:lstStyle/>
                    <a:p>
                      <a:r>
                        <a:rPr lang="en-GB" dirty="0" smtClean="0"/>
                        <a:t>Global</a:t>
                      </a:r>
                      <a:r>
                        <a:rPr lang="en-GB" baseline="0" dirty="0" smtClean="0"/>
                        <a:t> Algorithms</a:t>
                      </a:r>
                      <a:endParaRPr lang="en-GB" dirty="0"/>
                    </a:p>
                  </a:txBody>
                  <a:tcPr/>
                </a:tc>
              </a:tr>
              <a:tr h="682901">
                <a:tc>
                  <a:txBody>
                    <a:bodyPr/>
                    <a:lstStyle/>
                    <a:p>
                      <a:r>
                        <a:rPr lang="en-GB" dirty="0" smtClean="0"/>
                        <a:t>Dense</a:t>
                      </a:r>
                      <a:r>
                        <a:rPr lang="en-GB" baseline="0" dirty="0" smtClean="0"/>
                        <a:t> Output</a:t>
                      </a:r>
                      <a:endParaRPr lang="en-GB" dirty="0"/>
                    </a:p>
                  </a:txBody>
                  <a:tcPr/>
                </a:tc>
                <a:tc>
                  <a:txBody>
                    <a:bodyPr/>
                    <a:lstStyle/>
                    <a:p>
                      <a:r>
                        <a:rPr lang="en-GB" dirty="0" smtClean="0"/>
                        <a:t>SAD, SSD,</a:t>
                      </a:r>
                      <a:r>
                        <a:rPr lang="en-GB" baseline="0" dirty="0" smtClean="0"/>
                        <a:t> NCC, ASW</a:t>
                      </a:r>
                      <a:endParaRPr lang="en-GB" dirty="0"/>
                    </a:p>
                  </a:txBody>
                  <a:tcPr/>
                </a:tc>
                <a:tc>
                  <a:txBody>
                    <a:bodyPr/>
                    <a:lstStyle/>
                    <a:p>
                      <a:r>
                        <a:rPr lang="en-GB" dirty="0" smtClean="0"/>
                        <a:t>Graph Cut,</a:t>
                      </a:r>
                      <a:r>
                        <a:rPr lang="en-GB" baseline="0" dirty="0" smtClean="0"/>
                        <a:t> Belief Propagation</a:t>
                      </a:r>
                      <a:endParaRPr lang="en-GB" dirty="0"/>
                    </a:p>
                  </a:txBody>
                  <a:tcPr/>
                </a:tc>
              </a:tr>
              <a:tr h="558650">
                <a:tc>
                  <a:txBody>
                    <a:bodyPr/>
                    <a:lstStyle/>
                    <a:p>
                      <a:r>
                        <a:rPr lang="en-GB" dirty="0" smtClean="0"/>
                        <a:t>Sparse</a:t>
                      </a:r>
                      <a:r>
                        <a:rPr lang="en-GB" baseline="0" dirty="0" smtClean="0"/>
                        <a:t> Output</a:t>
                      </a:r>
                      <a:endParaRPr lang="en-GB" dirty="0"/>
                    </a:p>
                  </a:txBody>
                  <a:tcPr/>
                </a:tc>
                <a:tc>
                  <a:txBody>
                    <a:bodyPr/>
                    <a:lstStyle/>
                    <a:p>
                      <a:r>
                        <a:rPr lang="en-GB" dirty="0" smtClean="0"/>
                        <a:t>D-Sparse</a:t>
                      </a:r>
                      <a:endParaRPr lang="en-GB" dirty="0"/>
                    </a:p>
                  </a:txBody>
                  <a:tcPr/>
                </a:tc>
                <a:tc>
                  <a:txBody>
                    <a:bodyPr/>
                    <a:lstStyle/>
                    <a:p>
                      <a:endParaRPr lang="en-GB"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Matching </a:t>
            </a:r>
            <a:endParaRPr lang="en-GB" dirty="0"/>
          </a:p>
        </p:txBody>
      </p:sp>
      <p:sp>
        <p:nvSpPr>
          <p:cNvPr id="3" name="Content Placeholder 2"/>
          <p:cNvSpPr>
            <a:spLocks noGrp="1"/>
          </p:cNvSpPr>
          <p:nvPr>
            <p:ph idx="1"/>
          </p:nvPr>
        </p:nvSpPr>
        <p:spPr/>
        <p:txBody>
          <a:bodyPr/>
          <a:lstStyle/>
          <a:p>
            <a:r>
              <a:rPr lang="en-GB" dirty="0" smtClean="0">
                <a:latin typeface="+mj-lt"/>
              </a:rPr>
              <a:t>Local matching compares a pixel (normally in the left hand side image </a:t>
            </a:r>
            <a:r>
              <a:rPr lang="en-GB" i="1" dirty="0" smtClean="0">
                <a:latin typeface="+mj-lt"/>
              </a:rPr>
              <a:t>I</a:t>
            </a:r>
            <a:r>
              <a:rPr lang="en-GB" i="1" baseline="-25000" dirty="0" smtClean="0">
                <a:latin typeface="+mj-lt"/>
              </a:rPr>
              <a:t>L</a:t>
            </a:r>
            <a:r>
              <a:rPr lang="en-GB" dirty="0" smtClean="0">
                <a:latin typeface="+mj-lt"/>
              </a:rPr>
              <a:t> but it doesn’t have to be) and its surrounding support window </a:t>
            </a:r>
            <a:r>
              <a:rPr lang="en-GB" i="1" dirty="0" smtClean="0">
                <a:latin typeface="+mj-lt"/>
              </a:rPr>
              <a:t>W </a:t>
            </a:r>
            <a:r>
              <a:rPr lang="en-GB" dirty="0" smtClean="0">
                <a:latin typeface="+mj-lt"/>
              </a:rPr>
              <a:t>where </a:t>
            </a:r>
            <a:r>
              <a:rPr lang="en-GB" i="1" dirty="0" smtClean="0">
                <a:latin typeface="+mj-lt"/>
              </a:rPr>
              <a:t>(</a:t>
            </a:r>
            <a:r>
              <a:rPr lang="en-GB" i="1" dirty="0" err="1" smtClean="0">
                <a:latin typeface="+mj-lt"/>
              </a:rPr>
              <a:t>i,j</a:t>
            </a:r>
            <a:r>
              <a:rPr lang="en-GB" i="1" dirty="0" smtClean="0">
                <a:latin typeface="+mj-lt"/>
              </a:rPr>
              <a:t>) </a:t>
            </a:r>
            <a:r>
              <a:rPr lang="el-GR" i="1" dirty="0" smtClean="0">
                <a:latin typeface="+mj-lt"/>
                <a:cs typeface="Arial"/>
              </a:rPr>
              <a:t>ϵ</a:t>
            </a:r>
            <a:r>
              <a:rPr lang="en-GB" i="1" dirty="0" smtClean="0">
                <a:latin typeface="+mj-lt"/>
                <a:cs typeface="Arial"/>
              </a:rPr>
              <a:t> W </a:t>
            </a:r>
            <a:r>
              <a:rPr lang="en-GB" dirty="0" smtClean="0">
                <a:latin typeface="+mj-lt"/>
                <a:cs typeface="Arial"/>
              </a:rPr>
              <a:t>to set of potentially matching pixels and there support windows in the opposite image (</a:t>
            </a:r>
            <a:r>
              <a:rPr lang="en-GB" i="1" dirty="0" smtClean="0">
                <a:latin typeface="+mj-lt"/>
                <a:cs typeface="Arial"/>
              </a:rPr>
              <a:t>I</a:t>
            </a:r>
            <a:r>
              <a:rPr lang="en-GB" i="1" baseline="-25000" dirty="0" smtClean="0">
                <a:latin typeface="+mj-lt"/>
                <a:cs typeface="Arial"/>
              </a:rPr>
              <a:t>R</a:t>
            </a:r>
            <a:r>
              <a:rPr lang="en-GB" dirty="0" smtClean="0">
                <a:latin typeface="+mj-lt"/>
                <a:cs typeface="Arial"/>
              </a:rPr>
              <a:t>) that lie on the epipolar constraint</a:t>
            </a:r>
          </a:p>
          <a:p>
            <a:r>
              <a:rPr lang="en-GB" dirty="0" smtClean="0">
                <a:latin typeface="+mj-lt"/>
                <a:cs typeface="Arial"/>
              </a:rPr>
              <a:t>We don’t need to search the entire epipolar line, since our matches will lie between two constraints (</a:t>
            </a:r>
            <a:r>
              <a:rPr lang="en-GB" i="1" dirty="0" err="1" smtClean="0">
                <a:latin typeface="+mj-lt"/>
                <a:cs typeface="Arial"/>
              </a:rPr>
              <a:t>d</a:t>
            </a:r>
            <a:r>
              <a:rPr lang="en-GB" i="1" baseline="-25000" dirty="0" err="1" smtClean="0">
                <a:latin typeface="+mj-lt"/>
                <a:cs typeface="Arial"/>
              </a:rPr>
              <a:t>min</a:t>
            </a:r>
            <a:r>
              <a:rPr lang="en-GB" dirty="0" smtClean="0">
                <a:latin typeface="+mj-lt"/>
                <a:cs typeface="Arial"/>
              </a:rPr>
              <a:t> , </a:t>
            </a:r>
            <a:r>
              <a:rPr lang="en-GB" i="1" dirty="0" err="1" smtClean="0">
                <a:latin typeface="+mj-lt"/>
                <a:cs typeface="Arial"/>
              </a:rPr>
              <a:t>d</a:t>
            </a:r>
            <a:r>
              <a:rPr lang="en-GB" i="1" baseline="-25000" dirty="0" err="1" smtClean="0">
                <a:latin typeface="+mj-lt"/>
                <a:cs typeface="Arial"/>
              </a:rPr>
              <a:t>max</a:t>
            </a:r>
            <a:r>
              <a:rPr lang="en-GB" dirty="0" smtClean="0">
                <a:latin typeface="+mj-lt"/>
                <a:cs typeface="Arial"/>
              </a:rPr>
              <a:t>) where:</a:t>
            </a:r>
          </a:p>
          <a:p>
            <a:pPr>
              <a:buNone/>
            </a:pPr>
            <a:r>
              <a:rPr lang="en-GB" dirty="0" smtClean="0">
                <a:latin typeface="+mj-lt"/>
                <a:cs typeface="Arial"/>
              </a:rPr>
              <a:t>				 </a:t>
            </a:r>
            <a:r>
              <a:rPr lang="en-GB" i="1" dirty="0" err="1" smtClean="0">
                <a:latin typeface="+mj-lt"/>
                <a:cs typeface="Arial"/>
              </a:rPr>
              <a:t>d</a:t>
            </a:r>
            <a:r>
              <a:rPr lang="en-GB" i="1" baseline="-25000" dirty="0" err="1" smtClean="0">
                <a:latin typeface="+mj-lt"/>
                <a:cs typeface="Arial"/>
              </a:rPr>
              <a:t>range</a:t>
            </a:r>
            <a:r>
              <a:rPr lang="en-GB" i="1" dirty="0" smtClean="0">
                <a:latin typeface="+mj-lt"/>
                <a:cs typeface="Arial"/>
              </a:rPr>
              <a:t> = </a:t>
            </a:r>
            <a:r>
              <a:rPr lang="en-GB" i="1" dirty="0" err="1" smtClean="0">
                <a:cs typeface="Arial"/>
              </a:rPr>
              <a:t>d</a:t>
            </a:r>
            <a:r>
              <a:rPr lang="en-GB" i="1" baseline="-25000" dirty="0" err="1" smtClean="0">
                <a:cs typeface="Arial"/>
              </a:rPr>
              <a:t>max</a:t>
            </a:r>
            <a:r>
              <a:rPr lang="en-GB" i="1" dirty="0" smtClean="0">
                <a:latin typeface="+mj-lt"/>
                <a:cs typeface="Arial"/>
              </a:rPr>
              <a:t> - </a:t>
            </a:r>
            <a:r>
              <a:rPr lang="en-GB" i="1" dirty="0" err="1" smtClean="0">
                <a:cs typeface="Arial"/>
              </a:rPr>
              <a:t>d</a:t>
            </a:r>
            <a:r>
              <a:rPr lang="en-GB" i="1" baseline="-25000" dirty="0" err="1" smtClean="0">
                <a:cs typeface="Arial"/>
              </a:rPr>
              <a:t>min</a:t>
            </a:r>
            <a:r>
              <a:rPr lang="en-GB" i="1" dirty="0" smtClean="0">
                <a:cs typeface="Arial"/>
              </a:rPr>
              <a:t> +1</a:t>
            </a:r>
            <a:endParaRPr lang="en-GB" i="1" baseline="-25000"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Matching</a:t>
            </a:r>
            <a:endParaRPr lang="en-GB" dirty="0"/>
          </a:p>
        </p:txBody>
      </p:sp>
      <p:pic>
        <p:nvPicPr>
          <p:cNvPr id="4" name="Content Placeholder 3" descr="local_match.png"/>
          <p:cNvPicPr>
            <a:picLocks noGrp="1" noChangeAspect="1"/>
          </p:cNvPicPr>
          <p:nvPr>
            <p:ph idx="1"/>
          </p:nvPr>
        </p:nvPicPr>
        <p:blipFill>
          <a:blip r:embed="rId2" cstate="print"/>
          <a:stretch>
            <a:fillRect/>
          </a:stretch>
        </p:blipFill>
        <p:spPr>
          <a:xfrm>
            <a:off x="1115616" y="2420888"/>
            <a:ext cx="6696744" cy="37669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with Local Matching</a:t>
            </a:r>
            <a:endParaRPr lang="en-GB" dirty="0"/>
          </a:p>
        </p:txBody>
      </p:sp>
      <p:sp>
        <p:nvSpPr>
          <p:cNvPr id="3" name="Content Placeholder 2"/>
          <p:cNvSpPr>
            <a:spLocks noGrp="1"/>
          </p:cNvSpPr>
          <p:nvPr>
            <p:ph idx="1"/>
          </p:nvPr>
        </p:nvSpPr>
        <p:spPr/>
        <p:txBody>
          <a:bodyPr/>
          <a:lstStyle/>
          <a:p>
            <a:r>
              <a:rPr lang="en-GB" dirty="0" smtClean="0">
                <a:latin typeface="+mj-lt"/>
              </a:rPr>
              <a:t>Issues include:</a:t>
            </a:r>
          </a:p>
          <a:p>
            <a:pPr lvl="1"/>
            <a:r>
              <a:rPr lang="en-GB" dirty="0" smtClean="0">
                <a:latin typeface="+mj-lt"/>
              </a:rPr>
              <a:t>Texture-less regions</a:t>
            </a:r>
          </a:p>
          <a:p>
            <a:pPr lvl="1"/>
            <a:r>
              <a:rPr lang="en-GB" dirty="0" smtClean="0">
                <a:latin typeface="+mj-lt"/>
              </a:rPr>
              <a:t>Occlusions</a:t>
            </a:r>
          </a:p>
          <a:p>
            <a:pPr lvl="1"/>
            <a:r>
              <a:rPr lang="en-GB" dirty="0" smtClean="0">
                <a:latin typeface="+mj-lt"/>
              </a:rPr>
              <a:t>Object boundaries</a:t>
            </a:r>
          </a:p>
          <a:p>
            <a:pPr lvl="1"/>
            <a:r>
              <a:rPr lang="en-GB" dirty="0" smtClean="0">
                <a:latin typeface="+mj-lt"/>
              </a:rPr>
              <a:t>Reflections</a:t>
            </a:r>
            <a:endParaRPr lang="en-GB" dirty="0">
              <a:latin typeface="+mj-lt"/>
            </a:endParaRPr>
          </a:p>
        </p:txBody>
      </p:sp>
      <p:pic>
        <p:nvPicPr>
          <p:cNvPr id="5" name="Picture 4" descr="occulsion.PNG"/>
          <p:cNvPicPr>
            <a:picLocks noChangeAspect="1"/>
          </p:cNvPicPr>
          <p:nvPr/>
        </p:nvPicPr>
        <p:blipFill>
          <a:blip r:embed="rId2" cstate="print"/>
          <a:stretch>
            <a:fillRect/>
          </a:stretch>
        </p:blipFill>
        <p:spPr>
          <a:xfrm>
            <a:off x="4716016" y="1935163"/>
            <a:ext cx="2927208" cy="4547718"/>
          </a:xfrm>
          <a:prstGeom prst="rect">
            <a:avLst/>
          </a:prstGeom>
        </p:spPr>
      </p:pic>
      <p:sp>
        <p:nvSpPr>
          <p:cNvPr id="6" name="Rectangle 5"/>
          <p:cNvSpPr/>
          <p:nvPr/>
        </p:nvSpPr>
        <p:spPr>
          <a:xfrm>
            <a:off x="457200" y="4913221"/>
            <a:ext cx="4258816" cy="1569660"/>
          </a:xfrm>
          <a:prstGeom prst="rect">
            <a:avLst/>
          </a:prstGeom>
        </p:spPr>
        <p:txBody>
          <a:bodyPr wrap="square">
            <a:spAutoFit/>
          </a:bodyPr>
          <a:lstStyle/>
          <a:p>
            <a:r>
              <a:rPr lang="en-GB" sz="1600" dirty="0" smtClean="0"/>
              <a:t>Zhao, J. and J. </a:t>
            </a:r>
            <a:r>
              <a:rPr lang="en-GB" sz="1600" dirty="0" err="1" smtClean="0"/>
              <a:t>Katupitiya</a:t>
            </a:r>
            <a:r>
              <a:rPr lang="en-GB" sz="1600" dirty="0" smtClean="0"/>
              <a:t>, </a:t>
            </a:r>
            <a:r>
              <a:rPr lang="en-GB" sz="1600" i="1" dirty="0" smtClean="0"/>
              <a:t>A fast stereo vision algorithm with improved performance at object borders</a:t>
            </a:r>
            <a:r>
              <a:rPr lang="en-GB" sz="1600" dirty="0" smtClean="0"/>
              <a:t>, in </a:t>
            </a:r>
            <a:r>
              <a:rPr lang="en-GB" sz="1600" i="1" dirty="0" smtClean="0"/>
              <a:t>2006 IEEE/RSJ International Conference on Intelligent Robots and Systems</a:t>
            </a:r>
            <a:r>
              <a:rPr lang="en-GB" sz="1600" dirty="0" smtClean="0"/>
              <a:t>. 2006, IEEE: New York. p. 5309-5314.</a:t>
            </a:r>
            <a:endParaRPr lang="en-GB"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Pre-Processing</a:t>
            </a:r>
            <a:endParaRPr lang="en-GB" dirty="0"/>
          </a:p>
        </p:txBody>
      </p:sp>
      <p:sp>
        <p:nvSpPr>
          <p:cNvPr id="3" name="Content Placeholder 2"/>
          <p:cNvSpPr>
            <a:spLocks noGrp="1"/>
          </p:cNvSpPr>
          <p:nvPr>
            <p:ph idx="1"/>
          </p:nvPr>
        </p:nvSpPr>
        <p:spPr/>
        <p:txBody>
          <a:bodyPr/>
          <a:lstStyle/>
          <a:p>
            <a:r>
              <a:rPr lang="en-GB" dirty="0" smtClean="0">
                <a:latin typeface="+mj-lt"/>
              </a:rPr>
              <a:t>Use of filters to aid matching score performance</a:t>
            </a:r>
          </a:p>
          <a:p>
            <a:pPr lvl="1"/>
            <a:r>
              <a:rPr lang="en-GB" dirty="0">
                <a:latin typeface="+mj-lt"/>
              </a:rPr>
              <a:t>Medium/Gaussian  </a:t>
            </a:r>
            <a:r>
              <a:rPr lang="en-GB" dirty="0" smtClean="0">
                <a:latin typeface="+mj-lt"/>
              </a:rPr>
              <a:t>filters used to remove noise.</a:t>
            </a:r>
          </a:p>
          <a:p>
            <a:pPr lvl="1"/>
            <a:r>
              <a:rPr lang="en-GB" dirty="0" smtClean="0">
                <a:latin typeface="+mj-lt"/>
              </a:rPr>
              <a:t>Normalise the intensity/colour space to improve local matching.</a:t>
            </a:r>
          </a:p>
          <a:p>
            <a:pPr lvl="1"/>
            <a:r>
              <a:rPr lang="en-GB" dirty="0" smtClean="0">
                <a:latin typeface="+mj-lt"/>
              </a:rPr>
              <a:t>Laplacian filters used to increase edge sharpness, useful in a number of stereo algorithms.</a:t>
            </a:r>
          </a:p>
          <a:p>
            <a:pPr lvl="1">
              <a:buNone/>
            </a:pPr>
            <a:endParaRPr lang="en-GB" dirty="0" smtClean="0">
              <a:latin typeface="+mj-lt"/>
            </a:endParaRPr>
          </a:p>
          <a:p>
            <a:pPr lvl="1"/>
            <a:endParaRPr lang="en-GB" dirty="0" smtClean="0">
              <a:latin typeface="+mj-lt"/>
            </a:endParaRPr>
          </a:p>
          <a:p>
            <a:pPr lvl="1"/>
            <a:endParaRPr lang="en-GB" dirty="0" smtClean="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Matching Scores</a:t>
            </a:r>
            <a:endParaRPr lang="en-GB" dirty="0"/>
          </a:p>
        </p:txBody>
      </p:sp>
      <p:sp>
        <p:nvSpPr>
          <p:cNvPr id="3" name="Content Placeholder 2"/>
          <p:cNvSpPr>
            <a:spLocks noGrp="1"/>
          </p:cNvSpPr>
          <p:nvPr>
            <p:ph idx="1"/>
          </p:nvPr>
        </p:nvSpPr>
        <p:spPr/>
        <p:txBody>
          <a:bodyPr/>
          <a:lstStyle/>
          <a:p>
            <a:r>
              <a:rPr lang="en-GB" dirty="0" smtClean="0">
                <a:latin typeface="+mj-lt"/>
              </a:rPr>
              <a:t>Normally work in intensity space (gray-scale) over colour space </a:t>
            </a:r>
          </a:p>
          <a:p>
            <a:r>
              <a:rPr lang="en-GB" dirty="0" smtClean="0">
                <a:latin typeface="+mj-lt"/>
              </a:rPr>
              <a:t>Both SAD and SSD measure the dissimilarity between support windows, therefore a lower score = a better match</a:t>
            </a:r>
          </a:p>
          <a:p>
            <a:r>
              <a:rPr lang="en-GB" dirty="0" smtClean="0">
                <a:latin typeface="+mj-lt"/>
              </a:rPr>
              <a:t>Sum of the Absolute Difference (SAD):</a:t>
            </a:r>
          </a:p>
          <a:p>
            <a:endParaRPr lang="en-GB" dirty="0" smtClean="0">
              <a:latin typeface="+mj-lt"/>
            </a:endParaRPr>
          </a:p>
          <a:p>
            <a:endParaRPr lang="en-GB" dirty="0" smtClean="0">
              <a:latin typeface="+mj-lt"/>
            </a:endParaRPr>
          </a:p>
          <a:p>
            <a:r>
              <a:rPr lang="en-GB" dirty="0" smtClean="0">
                <a:latin typeface="+mj-lt"/>
              </a:rPr>
              <a:t>Sum of Squared Difference (SSD):</a:t>
            </a:r>
          </a:p>
          <a:p>
            <a:pPr>
              <a:buNone/>
            </a:pPr>
            <a:endParaRPr lang="en-GB" dirty="0" smtClean="0">
              <a:latin typeface="+mj-lt"/>
            </a:endParaRPr>
          </a:p>
          <a:p>
            <a:pPr>
              <a:buNone/>
            </a:pPr>
            <a:endParaRPr lang="en-GB" dirty="0">
              <a:latin typeface="+mj-lt"/>
            </a:endParaRPr>
          </a:p>
        </p:txBody>
      </p:sp>
      <p:graphicFrame>
        <p:nvGraphicFramePr>
          <p:cNvPr id="5" name="Object 4"/>
          <p:cNvGraphicFramePr>
            <a:graphicFrameLocks noChangeAspect="1"/>
          </p:cNvGraphicFramePr>
          <p:nvPr/>
        </p:nvGraphicFramePr>
        <p:xfrm>
          <a:off x="1043608" y="4653136"/>
          <a:ext cx="7200800" cy="612834"/>
        </p:xfrm>
        <a:graphic>
          <a:graphicData uri="http://schemas.openxmlformats.org/presentationml/2006/ole">
            <mc:AlternateContent xmlns:mc="http://schemas.openxmlformats.org/markup-compatibility/2006">
              <mc:Choice xmlns:v="urn:schemas-microsoft-com:vml" Requires="v">
                <p:oleObj spid="_x0000_s615435" name="Equation" r:id="rId3" imgW="3581400" imgH="304800" progId="Equation.3">
                  <p:embed/>
                </p:oleObj>
              </mc:Choice>
              <mc:Fallback>
                <p:oleObj name="Equation" r:id="rId3" imgW="3581400" imgH="3048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653136"/>
                        <a:ext cx="7200800" cy="612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428" name="Object 4"/>
          <p:cNvGraphicFramePr>
            <a:graphicFrameLocks noChangeAspect="1"/>
          </p:cNvGraphicFramePr>
          <p:nvPr/>
        </p:nvGraphicFramePr>
        <p:xfrm>
          <a:off x="1043608" y="5980112"/>
          <a:ext cx="7405687" cy="688975"/>
        </p:xfrm>
        <a:graphic>
          <a:graphicData uri="http://schemas.openxmlformats.org/presentationml/2006/ole">
            <mc:AlternateContent xmlns:mc="http://schemas.openxmlformats.org/markup-compatibility/2006">
              <mc:Choice xmlns:v="urn:schemas-microsoft-com:vml" Requires="v">
                <p:oleObj spid="_x0000_s615436" name="Equation" r:id="rId5" imgW="3683000" imgH="342900" progId="Equation.3">
                  <p:embed/>
                </p:oleObj>
              </mc:Choice>
              <mc:Fallback>
                <p:oleObj name="Equation" r:id="rId5" imgW="3683000" imgH="34290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5980112"/>
                        <a:ext cx="7405687"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Matching Scores</a:t>
            </a:r>
            <a:endParaRPr lang="en-GB" dirty="0"/>
          </a:p>
        </p:txBody>
      </p:sp>
      <p:sp>
        <p:nvSpPr>
          <p:cNvPr id="3" name="Content Placeholder 2"/>
          <p:cNvSpPr>
            <a:spLocks noGrp="1"/>
          </p:cNvSpPr>
          <p:nvPr>
            <p:ph idx="1"/>
          </p:nvPr>
        </p:nvSpPr>
        <p:spPr/>
        <p:txBody>
          <a:bodyPr/>
          <a:lstStyle/>
          <a:p>
            <a:r>
              <a:rPr lang="en-GB" dirty="0" smtClean="0">
                <a:latin typeface="+mj-lt"/>
              </a:rPr>
              <a:t>Normalised Cross Correspondence (NCC):</a:t>
            </a:r>
          </a:p>
          <a:p>
            <a:endParaRPr lang="en-GB" dirty="0" smtClean="0">
              <a:latin typeface="+mj-lt"/>
            </a:endParaRPr>
          </a:p>
          <a:p>
            <a:endParaRPr lang="en-GB" dirty="0" smtClean="0">
              <a:latin typeface="+mj-lt"/>
            </a:endParaRPr>
          </a:p>
          <a:p>
            <a:endParaRPr lang="en-GB" dirty="0" smtClean="0">
              <a:latin typeface="+mj-lt"/>
            </a:endParaRPr>
          </a:p>
          <a:p>
            <a:endParaRPr lang="en-GB" dirty="0" smtClean="0">
              <a:latin typeface="+mj-lt"/>
            </a:endParaRPr>
          </a:p>
          <a:p>
            <a:r>
              <a:rPr lang="en-GB" dirty="0" smtClean="0">
                <a:latin typeface="+mj-lt"/>
              </a:rPr>
              <a:t>NCC measures the similarity instead of the dissimilarity, therefore we want to maximise the score</a:t>
            </a:r>
            <a:endParaRPr lang="en-GB" dirty="0">
              <a:latin typeface="+mj-lt"/>
            </a:endParaRPr>
          </a:p>
        </p:txBody>
      </p:sp>
      <p:graphicFrame>
        <p:nvGraphicFramePr>
          <p:cNvPr id="4" name="Object 3"/>
          <p:cNvGraphicFramePr>
            <a:graphicFrameLocks noChangeAspect="1"/>
          </p:cNvGraphicFramePr>
          <p:nvPr/>
        </p:nvGraphicFramePr>
        <p:xfrm>
          <a:off x="899592" y="2636912"/>
          <a:ext cx="7250460" cy="1440160"/>
        </p:xfrm>
        <a:graphic>
          <a:graphicData uri="http://schemas.openxmlformats.org/presentationml/2006/ole">
            <mc:AlternateContent xmlns:mc="http://schemas.openxmlformats.org/markup-compatibility/2006">
              <mc:Choice xmlns:v="urn:schemas-microsoft-com:vml" Requires="v">
                <p:oleObj spid="_x0000_s616454" name="Equation" r:id="rId3" imgW="3708400" imgH="736600" progId="Equation.3">
                  <p:embed/>
                </p:oleObj>
              </mc:Choice>
              <mc:Fallback>
                <p:oleObj name="Equation" r:id="rId3" imgW="3708400" imgH="736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636912"/>
                        <a:ext cx="7250460"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mtClean="0"/>
              <a:t>Introduction</a:t>
            </a:r>
          </a:p>
        </p:txBody>
      </p:sp>
      <p:sp>
        <p:nvSpPr>
          <p:cNvPr id="57347" name="Rectangle 3"/>
          <p:cNvSpPr>
            <a:spLocks noGrp="1" noChangeArrowheads="1"/>
          </p:cNvSpPr>
          <p:nvPr>
            <p:ph idx="1"/>
          </p:nvPr>
        </p:nvSpPr>
        <p:spPr>
          <a:xfrm>
            <a:off x="611560" y="1847850"/>
            <a:ext cx="7772400" cy="4840287"/>
          </a:xfrm>
        </p:spPr>
        <p:txBody>
          <a:bodyPr/>
          <a:lstStyle/>
          <a:p>
            <a:pPr eaLnBrk="1" hangingPunct="1">
              <a:lnSpc>
                <a:spcPct val="90000"/>
              </a:lnSpc>
            </a:pPr>
            <a:r>
              <a:rPr lang="en-GB" dirty="0" smtClean="0">
                <a:latin typeface="+mj-lt"/>
              </a:rPr>
              <a:t>The topics we will consider are:</a:t>
            </a:r>
          </a:p>
          <a:p>
            <a:pPr lvl="1" eaLnBrk="1" hangingPunct="1">
              <a:lnSpc>
                <a:spcPct val="90000"/>
              </a:lnSpc>
            </a:pPr>
            <a:r>
              <a:rPr lang="en-GB" dirty="0" smtClean="0">
                <a:latin typeface="+mj-lt"/>
                <a:cs typeface="Times New Roman" pitchFamily="18" charset="0"/>
              </a:rPr>
              <a:t>The geometry and optics of stereo</a:t>
            </a:r>
          </a:p>
          <a:p>
            <a:pPr lvl="1" eaLnBrk="1" hangingPunct="1">
              <a:lnSpc>
                <a:spcPct val="90000"/>
              </a:lnSpc>
            </a:pPr>
            <a:r>
              <a:rPr lang="en-GB" dirty="0" smtClean="0">
                <a:latin typeface="+mj-lt"/>
                <a:cs typeface="Times New Roman" pitchFamily="18" charset="0"/>
              </a:rPr>
              <a:t>Epipolar constraint and camera calibration</a:t>
            </a:r>
          </a:p>
          <a:p>
            <a:pPr lvl="1" eaLnBrk="1" hangingPunct="1">
              <a:lnSpc>
                <a:spcPct val="90000"/>
              </a:lnSpc>
            </a:pPr>
            <a:r>
              <a:rPr lang="en-GB" dirty="0" smtClean="0">
                <a:latin typeface="+mj-lt"/>
                <a:cs typeface="Times New Roman" pitchFamily="18" charset="0"/>
              </a:rPr>
              <a:t>Homogenous Transforms</a:t>
            </a:r>
          </a:p>
          <a:p>
            <a:pPr lvl="1" eaLnBrk="1" hangingPunct="1">
              <a:lnSpc>
                <a:spcPct val="90000"/>
              </a:lnSpc>
            </a:pPr>
            <a:r>
              <a:rPr lang="en-GB" dirty="0" smtClean="0">
                <a:latin typeface="+mj-lt"/>
                <a:cs typeface="Times New Roman" pitchFamily="18" charset="0"/>
              </a:rPr>
              <a:t>Division of stereoscopic algorithms</a:t>
            </a:r>
          </a:p>
          <a:p>
            <a:pPr lvl="1" eaLnBrk="1" hangingPunct="1">
              <a:lnSpc>
                <a:spcPct val="90000"/>
              </a:lnSpc>
            </a:pPr>
            <a:r>
              <a:rPr lang="en-GB" dirty="0" smtClean="0">
                <a:latin typeface="+mj-lt"/>
                <a:cs typeface="Times New Roman" pitchFamily="18" charset="0"/>
              </a:rPr>
              <a:t>Issues with stereo matching</a:t>
            </a:r>
          </a:p>
          <a:p>
            <a:pPr lvl="1" eaLnBrk="1" hangingPunct="1">
              <a:lnSpc>
                <a:spcPct val="90000"/>
              </a:lnSpc>
            </a:pPr>
            <a:r>
              <a:rPr lang="en-GB" dirty="0" smtClean="0">
                <a:latin typeface="+mj-lt"/>
                <a:cs typeface="Times New Roman" pitchFamily="18" charset="0"/>
              </a:rPr>
              <a:t>Local matching</a:t>
            </a:r>
          </a:p>
          <a:p>
            <a:pPr lvl="1" eaLnBrk="1" hangingPunct="1">
              <a:lnSpc>
                <a:spcPct val="90000"/>
              </a:lnSpc>
            </a:pPr>
            <a:r>
              <a:rPr lang="en-GB" dirty="0" smtClean="0">
                <a:latin typeface="+mj-lt"/>
                <a:cs typeface="Times New Roman" pitchFamily="18" charset="0"/>
              </a:rPr>
              <a:t>Confidence measures</a:t>
            </a:r>
          </a:p>
          <a:p>
            <a:pPr lvl="1" eaLnBrk="1" hangingPunct="1">
              <a:lnSpc>
                <a:spcPct val="90000"/>
              </a:lnSpc>
            </a:pPr>
            <a:r>
              <a:rPr lang="en-GB" dirty="0" smtClean="0">
                <a:latin typeface="+mj-lt"/>
                <a:cs typeface="Times New Roman" pitchFamily="18" charset="0"/>
              </a:rPr>
              <a:t>Sub-pixel refinement</a:t>
            </a:r>
          </a:p>
          <a:p>
            <a:pPr lvl="1" eaLnBrk="1" hangingPunct="1">
              <a:lnSpc>
                <a:spcPct val="90000"/>
              </a:lnSpc>
            </a:pPr>
            <a:r>
              <a:rPr lang="en-GB" dirty="0" smtClean="0">
                <a:latin typeface="+mj-lt"/>
                <a:cs typeface="Times New Roman" pitchFamily="18" charset="0"/>
              </a:rPr>
              <a:t>Metrics and analysis</a:t>
            </a:r>
          </a:p>
          <a:p>
            <a:pPr lvl="1" eaLnBrk="1" hangingPunct="1">
              <a:lnSpc>
                <a:spcPct val="90000"/>
              </a:lnSpc>
            </a:pPr>
            <a:r>
              <a:rPr lang="en-GB" dirty="0" smtClean="0">
                <a:latin typeface="+mj-lt"/>
                <a:cs typeface="Times New Roman" pitchFamily="18" charset="0"/>
              </a:rPr>
              <a:t>Advanced local matching algorithms</a:t>
            </a:r>
          </a:p>
          <a:p>
            <a:pPr lvl="1" eaLnBrk="1" hangingPunct="1">
              <a:lnSpc>
                <a:spcPct val="90000"/>
              </a:lnSpc>
            </a:pPr>
            <a:r>
              <a:rPr lang="en-GB" dirty="0" smtClean="0">
                <a:latin typeface="+mj-lt"/>
                <a:cs typeface="Times New Roman" pitchFamily="18" charset="0"/>
              </a:rPr>
              <a:t>My personal research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Disparity Selection</a:t>
            </a:r>
            <a:endParaRPr lang="en-GB" dirty="0"/>
          </a:p>
        </p:txBody>
      </p:sp>
      <p:sp>
        <p:nvSpPr>
          <p:cNvPr id="3" name="Content Placeholder 2"/>
          <p:cNvSpPr>
            <a:spLocks noGrp="1"/>
          </p:cNvSpPr>
          <p:nvPr>
            <p:ph idx="1"/>
          </p:nvPr>
        </p:nvSpPr>
        <p:spPr/>
        <p:txBody>
          <a:bodyPr/>
          <a:lstStyle/>
          <a:p>
            <a:r>
              <a:rPr lang="en-GB" dirty="0" smtClean="0">
                <a:latin typeface="+mj-lt"/>
              </a:rPr>
              <a:t>Winner-Takes-All (WTA) approach where the best match is always used</a:t>
            </a:r>
          </a:p>
          <a:p>
            <a:r>
              <a:rPr lang="en-GB" dirty="0" smtClean="0">
                <a:latin typeface="+mj-lt"/>
              </a:rPr>
              <a:t>For SAD and SSD:</a:t>
            </a:r>
          </a:p>
          <a:p>
            <a:endParaRPr lang="en-GB" dirty="0" smtClean="0">
              <a:latin typeface="+mj-lt"/>
            </a:endParaRPr>
          </a:p>
          <a:p>
            <a:endParaRPr lang="en-GB" dirty="0" smtClean="0">
              <a:latin typeface="+mj-lt"/>
            </a:endParaRPr>
          </a:p>
          <a:p>
            <a:r>
              <a:rPr lang="en-GB" dirty="0" smtClean="0">
                <a:latin typeface="+mj-lt"/>
              </a:rPr>
              <a:t>For NCC:</a:t>
            </a:r>
          </a:p>
          <a:p>
            <a:endParaRPr lang="en-GB" dirty="0" smtClean="0">
              <a:latin typeface="+mj-lt"/>
            </a:endParaRPr>
          </a:p>
          <a:p>
            <a:endParaRPr lang="en-GB" dirty="0" smtClean="0">
              <a:latin typeface="+mj-lt"/>
            </a:endParaRPr>
          </a:p>
          <a:p>
            <a:r>
              <a:rPr lang="en-GB" dirty="0" smtClean="0">
                <a:latin typeface="+mj-lt"/>
              </a:rPr>
              <a:t>Where </a:t>
            </a:r>
          </a:p>
          <a:p>
            <a:pPr>
              <a:buNone/>
            </a:pPr>
            <a:endParaRPr lang="en-GB" dirty="0" smtClean="0">
              <a:latin typeface="+mj-lt"/>
            </a:endParaRPr>
          </a:p>
        </p:txBody>
      </p:sp>
      <p:graphicFrame>
        <p:nvGraphicFramePr>
          <p:cNvPr id="4" name="Object 3"/>
          <p:cNvGraphicFramePr>
            <a:graphicFrameLocks noChangeAspect="1"/>
          </p:cNvGraphicFramePr>
          <p:nvPr/>
        </p:nvGraphicFramePr>
        <p:xfrm>
          <a:off x="1277938" y="3429000"/>
          <a:ext cx="3440112" cy="611188"/>
        </p:xfrm>
        <a:graphic>
          <a:graphicData uri="http://schemas.openxmlformats.org/presentationml/2006/ole">
            <mc:AlternateContent xmlns:mc="http://schemas.openxmlformats.org/markup-compatibility/2006">
              <mc:Choice xmlns:v="urn:schemas-microsoft-com:vml" Requires="v">
                <p:oleObj spid="_x0000_s617490" name="Equation" r:id="rId3" imgW="1574800" imgH="279400" progId="Equation.3">
                  <p:embed/>
                </p:oleObj>
              </mc:Choice>
              <mc:Fallback>
                <p:oleObj name="Equation" r:id="rId3" imgW="1574800" imgH="279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3429000"/>
                        <a:ext cx="3440112"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475" name="Object 3"/>
          <p:cNvGraphicFramePr>
            <a:graphicFrameLocks noChangeAspect="1"/>
          </p:cNvGraphicFramePr>
          <p:nvPr/>
        </p:nvGraphicFramePr>
        <p:xfrm>
          <a:off x="4773613" y="3416300"/>
          <a:ext cx="3403600" cy="623888"/>
        </p:xfrm>
        <a:graphic>
          <a:graphicData uri="http://schemas.openxmlformats.org/presentationml/2006/ole">
            <mc:AlternateContent xmlns:mc="http://schemas.openxmlformats.org/markup-compatibility/2006">
              <mc:Choice xmlns:v="urn:schemas-microsoft-com:vml" Requires="v">
                <p:oleObj spid="_x0000_s617491" name="Equation" r:id="rId5" imgW="1524000" imgH="279400" progId="Equation.3">
                  <p:embed/>
                </p:oleObj>
              </mc:Choice>
              <mc:Fallback>
                <p:oleObj name="Equation" r:id="rId5" imgW="1524000" imgH="279400"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3613" y="3416300"/>
                        <a:ext cx="3403600"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476" name="Object 4"/>
          <p:cNvGraphicFramePr>
            <a:graphicFrameLocks noChangeAspect="1"/>
          </p:cNvGraphicFramePr>
          <p:nvPr/>
        </p:nvGraphicFramePr>
        <p:xfrm>
          <a:off x="1277938" y="4797425"/>
          <a:ext cx="3495675" cy="611188"/>
        </p:xfrm>
        <a:graphic>
          <a:graphicData uri="http://schemas.openxmlformats.org/presentationml/2006/ole">
            <mc:AlternateContent xmlns:mc="http://schemas.openxmlformats.org/markup-compatibility/2006">
              <mc:Choice xmlns:v="urn:schemas-microsoft-com:vml" Requires="v">
                <p:oleObj spid="_x0000_s617492" name="Equation" r:id="rId7" imgW="1600200" imgH="279400" progId="Equation.3">
                  <p:embed/>
                </p:oleObj>
              </mc:Choice>
              <mc:Fallback>
                <p:oleObj name="Equation" r:id="rId7" imgW="1600200" imgH="279400" progId="Equation.3">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7938" y="4797425"/>
                        <a:ext cx="349567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835696" y="5661248"/>
          <a:ext cx="3384377" cy="525162"/>
        </p:xfrm>
        <a:graphic>
          <a:graphicData uri="http://schemas.openxmlformats.org/presentationml/2006/ole">
            <mc:AlternateContent xmlns:mc="http://schemas.openxmlformats.org/markup-compatibility/2006">
              <mc:Choice xmlns:v="urn:schemas-microsoft-com:vml" Requires="v">
                <p:oleObj spid="_x0000_s617493" name="Equation" r:id="rId9" imgW="1473200" imgH="228600" progId="Equation.3">
                  <p:embed/>
                </p:oleObj>
              </mc:Choice>
              <mc:Fallback>
                <p:oleObj name="Equation" r:id="rId9" imgW="1473200" imgH="228600" progId="Equation.3">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696" y="5661248"/>
                        <a:ext cx="3384377" cy="52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pic>
        <p:nvPicPr>
          <p:cNvPr id="4" name="Picture 3" descr="tsukubaLeft.png"/>
          <p:cNvPicPr>
            <a:picLocks noChangeAspect="1"/>
          </p:cNvPicPr>
          <p:nvPr/>
        </p:nvPicPr>
        <p:blipFill>
          <a:blip r:embed="rId2" cstate="print"/>
          <a:stretch>
            <a:fillRect/>
          </a:stretch>
        </p:blipFill>
        <p:spPr>
          <a:xfrm>
            <a:off x="549896" y="2118302"/>
            <a:ext cx="3816424" cy="2862318"/>
          </a:xfrm>
          <a:prstGeom prst="rect">
            <a:avLst/>
          </a:prstGeom>
        </p:spPr>
      </p:pic>
      <p:pic>
        <p:nvPicPr>
          <p:cNvPr id="5" name="Picture 4" descr="tsukubaRight.png"/>
          <p:cNvPicPr>
            <a:picLocks noChangeAspect="1"/>
          </p:cNvPicPr>
          <p:nvPr/>
        </p:nvPicPr>
        <p:blipFill>
          <a:blip r:embed="rId3" cstate="print"/>
          <a:stretch>
            <a:fillRect/>
          </a:stretch>
        </p:blipFill>
        <p:spPr>
          <a:xfrm>
            <a:off x="4644008" y="2118302"/>
            <a:ext cx="3816424" cy="2862318"/>
          </a:xfrm>
          <a:prstGeom prst="rect">
            <a:avLst/>
          </a:prstGeom>
        </p:spPr>
      </p:pic>
      <p:sp>
        <p:nvSpPr>
          <p:cNvPr id="6" name="Rectangle 5"/>
          <p:cNvSpPr/>
          <p:nvPr/>
        </p:nvSpPr>
        <p:spPr>
          <a:xfrm>
            <a:off x="755576" y="5301208"/>
            <a:ext cx="7534672" cy="1200329"/>
          </a:xfrm>
          <a:prstGeom prst="rect">
            <a:avLst/>
          </a:prstGeom>
        </p:spPr>
        <p:txBody>
          <a:bodyPr wrap="square">
            <a:spAutoFit/>
          </a:bodyPr>
          <a:lstStyle/>
          <a:p>
            <a:r>
              <a:rPr lang="en-GB" sz="2400" dirty="0" smtClean="0"/>
              <a:t>Image taken form: Scharstein, D. and R. Szeliski. </a:t>
            </a:r>
            <a:r>
              <a:rPr lang="en-GB" sz="2400" i="1" dirty="0" smtClean="0"/>
              <a:t>Middlebury Stereo Dataset.</a:t>
            </a:r>
            <a:r>
              <a:rPr lang="en-GB" sz="2400" dirty="0" smtClean="0"/>
              <a:t>  2012; Available from: </a:t>
            </a:r>
            <a:r>
              <a:rPr lang="en-GB" sz="2400" u="sng" dirty="0" smtClean="0">
                <a:hlinkClick r:id="rId4"/>
              </a:rPr>
              <a:t>http://vision.middlebury.edu/stereo/</a:t>
            </a:r>
            <a:r>
              <a:rPr lang="en-GB" sz="2400" dirty="0" smtClean="0"/>
              <a:t>.</a:t>
            </a:r>
            <a:endParaRPr lang="en-GB"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620688"/>
            <a:ext cx="8229600" cy="1143000"/>
          </a:xfrm>
        </p:spPr>
        <p:txBody>
          <a:bodyPr/>
          <a:lstStyle/>
          <a:p>
            <a:r>
              <a:rPr lang="en-GB" dirty="0" smtClean="0"/>
              <a:t>Results</a:t>
            </a:r>
            <a:endParaRPr lang="en-GB" dirty="0"/>
          </a:p>
        </p:txBody>
      </p:sp>
      <p:pic>
        <p:nvPicPr>
          <p:cNvPr id="4" name="Picture 3" descr="sad.PNG"/>
          <p:cNvPicPr>
            <a:picLocks noChangeAspect="1"/>
          </p:cNvPicPr>
          <p:nvPr/>
        </p:nvPicPr>
        <p:blipFill>
          <a:blip r:embed="rId2" cstate="print"/>
          <a:stretch>
            <a:fillRect/>
          </a:stretch>
        </p:blipFill>
        <p:spPr>
          <a:xfrm>
            <a:off x="5003686" y="476672"/>
            <a:ext cx="3755122" cy="2927970"/>
          </a:xfrm>
          <a:prstGeom prst="rect">
            <a:avLst/>
          </a:prstGeom>
        </p:spPr>
      </p:pic>
      <p:pic>
        <p:nvPicPr>
          <p:cNvPr id="5" name="Picture 4" descr="ssd.PNG"/>
          <p:cNvPicPr>
            <a:picLocks noChangeAspect="1"/>
          </p:cNvPicPr>
          <p:nvPr/>
        </p:nvPicPr>
        <p:blipFill>
          <a:blip r:embed="rId3" cstate="print"/>
          <a:stretch>
            <a:fillRect/>
          </a:stretch>
        </p:blipFill>
        <p:spPr>
          <a:xfrm>
            <a:off x="529208" y="1940657"/>
            <a:ext cx="3730154" cy="2927970"/>
          </a:xfrm>
          <a:prstGeom prst="rect">
            <a:avLst/>
          </a:prstGeom>
        </p:spPr>
      </p:pic>
      <p:pic>
        <p:nvPicPr>
          <p:cNvPr id="6" name="Picture 5" descr="ncc.PNG"/>
          <p:cNvPicPr>
            <a:picLocks noChangeAspect="1"/>
          </p:cNvPicPr>
          <p:nvPr/>
        </p:nvPicPr>
        <p:blipFill>
          <a:blip r:embed="rId4" cstate="print"/>
          <a:stretch>
            <a:fillRect/>
          </a:stretch>
        </p:blipFill>
        <p:spPr>
          <a:xfrm>
            <a:off x="5003687" y="3632820"/>
            <a:ext cx="3755121" cy="2940845"/>
          </a:xfrm>
          <a:prstGeom prst="rect">
            <a:avLst/>
          </a:prstGeom>
        </p:spPr>
      </p:pic>
      <p:sp>
        <p:nvSpPr>
          <p:cNvPr id="7" name="TextBox 6"/>
          <p:cNvSpPr txBox="1"/>
          <p:nvPr/>
        </p:nvSpPr>
        <p:spPr>
          <a:xfrm>
            <a:off x="4021880" y="1240468"/>
            <a:ext cx="841064" cy="523220"/>
          </a:xfrm>
          <a:prstGeom prst="rect">
            <a:avLst/>
          </a:prstGeom>
          <a:noFill/>
        </p:spPr>
        <p:txBody>
          <a:bodyPr wrap="none" rtlCol="0">
            <a:spAutoFit/>
          </a:bodyPr>
          <a:lstStyle/>
          <a:p>
            <a:r>
              <a:rPr lang="en-GB" dirty="0" smtClean="0"/>
              <a:t>SAD</a:t>
            </a:r>
            <a:endParaRPr lang="en-GB" dirty="0"/>
          </a:p>
        </p:txBody>
      </p:sp>
      <p:sp>
        <p:nvSpPr>
          <p:cNvPr id="8" name="TextBox 7"/>
          <p:cNvSpPr txBox="1"/>
          <p:nvPr/>
        </p:nvSpPr>
        <p:spPr>
          <a:xfrm>
            <a:off x="1835696" y="4868627"/>
            <a:ext cx="864096" cy="523220"/>
          </a:xfrm>
          <a:prstGeom prst="rect">
            <a:avLst/>
          </a:prstGeom>
          <a:noFill/>
        </p:spPr>
        <p:txBody>
          <a:bodyPr wrap="square" rtlCol="0">
            <a:spAutoFit/>
          </a:bodyPr>
          <a:lstStyle/>
          <a:p>
            <a:r>
              <a:rPr lang="en-GB" dirty="0" smtClean="0"/>
              <a:t>SSD</a:t>
            </a:r>
            <a:endParaRPr lang="en-GB" dirty="0"/>
          </a:p>
        </p:txBody>
      </p:sp>
      <p:sp>
        <p:nvSpPr>
          <p:cNvPr id="9" name="TextBox 8"/>
          <p:cNvSpPr txBox="1"/>
          <p:nvPr/>
        </p:nvSpPr>
        <p:spPr>
          <a:xfrm>
            <a:off x="4021880" y="5087248"/>
            <a:ext cx="936104" cy="523220"/>
          </a:xfrm>
          <a:prstGeom prst="rect">
            <a:avLst/>
          </a:prstGeom>
          <a:noFill/>
        </p:spPr>
        <p:txBody>
          <a:bodyPr wrap="square" rtlCol="0">
            <a:spAutoFit/>
          </a:bodyPr>
          <a:lstStyle/>
          <a:p>
            <a:r>
              <a:rPr lang="en-GB" dirty="0" smtClean="0"/>
              <a:t>NCC</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Ground Truth</a:t>
            </a:r>
            <a:endParaRPr lang="en-GB" dirty="0"/>
          </a:p>
        </p:txBody>
      </p:sp>
      <p:pic>
        <p:nvPicPr>
          <p:cNvPr id="4" name="Content Placeholder 3" descr="gnd_truth.PNG"/>
          <p:cNvPicPr>
            <a:picLocks noGrp="1" noChangeAspect="1"/>
          </p:cNvPicPr>
          <p:nvPr>
            <p:ph idx="1"/>
          </p:nvPr>
        </p:nvPicPr>
        <p:blipFill>
          <a:blip r:embed="rId2" cstate="print"/>
          <a:stretch>
            <a:fillRect/>
          </a:stretch>
        </p:blipFill>
        <p:spPr>
          <a:xfrm>
            <a:off x="1734099" y="1935163"/>
            <a:ext cx="5675801" cy="4389437"/>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Disparity Selection</a:t>
            </a:r>
            <a:endParaRPr lang="en-GB" dirty="0"/>
          </a:p>
        </p:txBody>
      </p:sp>
      <p:sp>
        <p:nvSpPr>
          <p:cNvPr id="3" name="Content Placeholder 2"/>
          <p:cNvSpPr>
            <a:spLocks noGrp="1"/>
          </p:cNvSpPr>
          <p:nvPr>
            <p:ph idx="1"/>
          </p:nvPr>
        </p:nvSpPr>
        <p:spPr/>
        <p:txBody>
          <a:bodyPr/>
          <a:lstStyle/>
          <a:p>
            <a:r>
              <a:rPr lang="en-GB" dirty="0" smtClean="0">
                <a:latin typeface="+mj-lt"/>
              </a:rPr>
              <a:t>Alternative methods to WTA can be used because of the matching issue. That is the multiple pixels in the reference image match to the same pixel in the matching image (many to one).</a:t>
            </a:r>
            <a:endParaRPr lang="en-GB" dirty="0">
              <a:latin typeface="+mj-lt"/>
            </a:endParaRPr>
          </a:p>
        </p:txBody>
      </p:sp>
      <p:pic>
        <p:nvPicPr>
          <p:cNvPr id="4" name="Picture 3" descr="match_issue.PNG"/>
          <p:cNvPicPr>
            <a:picLocks noChangeAspect="1"/>
          </p:cNvPicPr>
          <p:nvPr/>
        </p:nvPicPr>
        <p:blipFill>
          <a:blip r:embed="rId2" cstate="print"/>
          <a:stretch>
            <a:fillRect/>
          </a:stretch>
        </p:blipFill>
        <p:spPr>
          <a:xfrm>
            <a:off x="1619672" y="3606452"/>
            <a:ext cx="6192688" cy="30629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Disparity Selection</a:t>
            </a:r>
            <a:endParaRPr lang="en-GB" dirty="0"/>
          </a:p>
        </p:txBody>
      </p:sp>
      <p:sp>
        <p:nvSpPr>
          <p:cNvPr id="3" name="Content Placeholder 2"/>
          <p:cNvSpPr>
            <a:spLocks noGrp="1"/>
          </p:cNvSpPr>
          <p:nvPr>
            <p:ph idx="1"/>
          </p:nvPr>
        </p:nvSpPr>
        <p:spPr/>
        <p:txBody>
          <a:bodyPr/>
          <a:lstStyle/>
          <a:p>
            <a:r>
              <a:rPr lang="en-GB" dirty="0" smtClean="0">
                <a:latin typeface="+mj-lt"/>
              </a:rPr>
              <a:t>Left-Right Consistence Check</a:t>
            </a:r>
          </a:p>
          <a:p>
            <a:pPr lvl="1"/>
            <a:r>
              <a:rPr lang="en-GB" dirty="0" smtClean="0">
                <a:latin typeface="+mj-lt"/>
              </a:rPr>
              <a:t>Only accept matches if the same disparity for the pixel is matched in left-to-right matching as right-to-left matching</a:t>
            </a:r>
          </a:p>
          <a:p>
            <a:pPr lvl="1"/>
            <a:endParaRPr lang="en-GB" dirty="0" smtClean="0">
              <a:latin typeface="+mj-lt"/>
            </a:endParaRPr>
          </a:p>
          <a:p>
            <a:pPr lvl="1"/>
            <a:endParaRPr lang="en-GB" dirty="0" smtClean="0">
              <a:latin typeface="+mj-lt"/>
            </a:endParaRPr>
          </a:p>
          <a:p>
            <a:pPr lvl="1"/>
            <a:r>
              <a:rPr lang="en-GB" dirty="0" smtClean="0">
                <a:latin typeface="+mj-lt"/>
              </a:rPr>
              <a:t>Requires double the computation since each disparity has to be checked twice.</a:t>
            </a:r>
          </a:p>
          <a:p>
            <a:pPr lvl="1"/>
            <a:r>
              <a:rPr lang="en-GB" dirty="0" smtClean="0">
                <a:latin typeface="+mj-lt"/>
              </a:rPr>
              <a:t>Output generated is sparse in nature.</a:t>
            </a:r>
          </a:p>
          <a:p>
            <a:pPr lvl="1"/>
            <a:endParaRPr lang="en-GB" dirty="0" smtClean="0">
              <a:latin typeface="+mj-lt"/>
            </a:endParaRPr>
          </a:p>
          <a:p>
            <a:endParaRPr lang="en-GB" dirty="0">
              <a:latin typeface="+mj-lt"/>
            </a:endParaRPr>
          </a:p>
        </p:txBody>
      </p:sp>
      <p:graphicFrame>
        <p:nvGraphicFramePr>
          <p:cNvPr id="630786" name="Object 2"/>
          <p:cNvGraphicFramePr>
            <a:graphicFrameLocks noChangeAspect="1"/>
          </p:cNvGraphicFramePr>
          <p:nvPr/>
        </p:nvGraphicFramePr>
        <p:xfrm>
          <a:off x="736600" y="3346450"/>
          <a:ext cx="7900988" cy="776288"/>
        </p:xfrm>
        <a:graphic>
          <a:graphicData uri="http://schemas.openxmlformats.org/presentationml/2006/ole">
            <mc:AlternateContent xmlns:mc="http://schemas.openxmlformats.org/markup-compatibility/2006">
              <mc:Choice xmlns:v="urn:schemas-microsoft-com:vml" Requires="v">
                <p:oleObj spid="_x0000_s630790" name="Equation" r:id="rId3" imgW="3619440" imgH="355320" progId="Equation.3">
                  <p:embed/>
                </p:oleObj>
              </mc:Choice>
              <mc:Fallback>
                <p:oleObj name="Equation" r:id="rId3" imgW="3619440" imgH="35532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3346450"/>
                        <a:ext cx="7900988"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Disparity Selection</a:t>
            </a:r>
            <a:endParaRPr lang="en-GB" dirty="0"/>
          </a:p>
        </p:txBody>
      </p:sp>
      <p:sp>
        <p:nvSpPr>
          <p:cNvPr id="3" name="Content Placeholder 2"/>
          <p:cNvSpPr>
            <a:spLocks noGrp="1"/>
          </p:cNvSpPr>
          <p:nvPr>
            <p:ph idx="1"/>
          </p:nvPr>
        </p:nvSpPr>
        <p:spPr/>
        <p:txBody>
          <a:bodyPr/>
          <a:lstStyle/>
          <a:p>
            <a:r>
              <a:rPr lang="en-GB" dirty="0" smtClean="0">
                <a:latin typeface="+mj-lt"/>
              </a:rPr>
              <a:t>Uniqueness Constraint:</a:t>
            </a:r>
          </a:p>
          <a:p>
            <a:pPr lvl="1"/>
            <a:r>
              <a:rPr lang="en-GB" dirty="0" smtClean="0">
                <a:latin typeface="+mj-lt"/>
              </a:rPr>
              <a:t>States that a 3D point can be projected to at most 1 point in each image of the stereo pair.</a:t>
            </a:r>
          </a:p>
          <a:p>
            <a:pPr lvl="1"/>
            <a:r>
              <a:rPr lang="en-GB" dirty="0" smtClean="0">
                <a:latin typeface="+mj-lt"/>
              </a:rPr>
              <a:t>Takes the minimum/maximum matching score that matches to a particular pixel in the in the matching image.</a:t>
            </a:r>
          </a:p>
          <a:p>
            <a:pPr lvl="1"/>
            <a:r>
              <a:rPr lang="en-GB" dirty="0" smtClean="0">
                <a:latin typeface="+mj-lt"/>
              </a:rPr>
              <a:t>Therefore:</a:t>
            </a:r>
          </a:p>
          <a:p>
            <a:pPr lvl="1"/>
            <a:endParaRPr lang="en-GB" dirty="0" smtClean="0">
              <a:latin typeface="+mj-lt"/>
            </a:endParaRPr>
          </a:p>
          <a:p>
            <a:pPr lvl="1"/>
            <a:endParaRPr lang="en-GB" dirty="0" smtClean="0">
              <a:latin typeface="+mj-lt"/>
            </a:endParaRPr>
          </a:p>
          <a:p>
            <a:pPr lvl="1"/>
            <a:r>
              <a:rPr lang="en-GB" dirty="0" smtClean="0">
                <a:latin typeface="+mj-lt"/>
              </a:rPr>
              <a:t>Means that it does not require computation from both left-to-right and right-to-left matching. But the S vector is required to be kept. </a:t>
            </a:r>
          </a:p>
          <a:p>
            <a:pPr lvl="1">
              <a:buNone/>
            </a:pPr>
            <a:r>
              <a:rPr lang="en-GB" dirty="0" smtClean="0">
                <a:latin typeface="+mj-lt"/>
              </a:rPr>
              <a:t>	</a:t>
            </a:r>
            <a:endParaRPr lang="en-GB" dirty="0">
              <a:latin typeface="+mj-lt"/>
            </a:endParaRPr>
          </a:p>
        </p:txBody>
      </p:sp>
      <p:graphicFrame>
        <p:nvGraphicFramePr>
          <p:cNvPr id="641026" name="Object 2"/>
          <p:cNvGraphicFramePr>
            <a:graphicFrameLocks noChangeAspect="1"/>
          </p:cNvGraphicFramePr>
          <p:nvPr/>
        </p:nvGraphicFramePr>
        <p:xfrm>
          <a:off x="2990850" y="4652963"/>
          <a:ext cx="3411538" cy="609600"/>
        </p:xfrm>
        <a:graphic>
          <a:graphicData uri="http://schemas.openxmlformats.org/presentationml/2006/ole">
            <mc:AlternateContent xmlns:mc="http://schemas.openxmlformats.org/markup-compatibility/2006">
              <mc:Choice xmlns:v="urn:schemas-microsoft-com:vml" Requires="v">
                <p:oleObj spid="_x0000_s641030" name="Equation" r:id="rId3" imgW="1562100" imgH="279400" progId="Equation.3">
                  <p:embed/>
                </p:oleObj>
              </mc:Choice>
              <mc:Fallback>
                <p:oleObj name="Equation" r:id="rId3" imgW="1562100" imgH="2794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4652963"/>
                        <a:ext cx="341153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Sub-Pixel Refinement</a:t>
            </a:r>
            <a:endParaRPr lang="en-GB" dirty="0"/>
          </a:p>
        </p:txBody>
      </p:sp>
      <p:sp>
        <p:nvSpPr>
          <p:cNvPr id="3" name="Content Placeholder 2"/>
          <p:cNvSpPr>
            <a:spLocks noGrp="1"/>
          </p:cNvSpPr>
          <p:nvPr>
            <p:ph idx="1"/>
          </p:nvPr>
        </p:nvSpPr>
        <p:spPr/>
        <p:txBody>
          <a:bodyPr/>
          <a:lstStyle/>
          <a:p>
            <a:r>
              <a:rPr lang="en-GB" dirty="0" smtClean="0">
                <a:latin typeface="+mj-lt"/>
              </a:rPr>
              <a:t>Issue with stereo matching is that disparity is measured in a incremental manor which is defined by the pixel size.</a:t>
            </a:r>
          </a:p>
          <a:p>
            <a:r>
              <a:rPr lang="en-GB" dirty="0" smtClean="0">
                <a:latin typeface="+mj-lt"/>
              </a:rPr>
              <a:t>One method is to increase the image resolution and therefore increase the amount of disparity values that need to checked, but increases the depth resolution. Also the window size needs to increase proportionally. </a:t>
            </a:r>
          </a:p>
          <a:p>
            <a:r>
              <a:rPr lang="en-GB" dirty="0" smtClean="0">
                <a:latin typeface="+mj-lt"/>
              </a:rPr>
              <a:t>The other is too use a sub-pixel refinement stage:</a:t>
            </a:r>
          </a:p>
          <a:p>
            <a:pPr>
              <a:buNone/>
            </a:pPr>
            <a:r>
              <a:rPr lang="en-GB" dirty="0" smtClean="0">
                <a:latin typeface="+mj-lt"/>
              </a:rPr>
              <a:t>	</a:t>
            </a:r>
            <a:endParaRPr lang="en-GB" dirty="0">
              <a:latin typeface="+mj-lt"/>
            </a:endParaRPr>
          </a:p>
        </p:txBody>
      </p:sp>
      <p:graphicFrame>
        <p:nvGraphicFramePr>
          <p:cNvPr id="4" name="Object 3"/>
          <p:cNvGraphicFramePr>
            <a:graphicFrameLocks noChangeAspect="1"/>
          </p:cNvGraphicFramePr>
          <p:nvPr/>
        </p:nvGraphicFramePr>
        <p:xfrm>
          <a:off x="2493963" y="5016500"/>
          <a:ext cx="3929062" cy="558800"/>
        </p:xfrm>
        <a:graphic>
          <a:graphicData uri="http://schemas.openxmlformats.org/presentationml/2006/ole">
            <mc:AlternateContent xmlns:mc="http://schemas.openxmlformats.org/markup-compatibility/2006">
              <mc:Choice xmlns:v="urn:schemas-microsoft-com:vml" Requires="v">
                <p:oleObj spid="_x0000_s618502" name="Equation" r:id="rId3" imgW="1663560" imgH="241200" progId="Equation.3">
                  <p:embed/>
                </p:oleObj>
              </mc:Choice>
              <mc:Fallback>
                <p:oleObj name="Equation" r:id="rId3" imgW="1663560" imgH="2412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963" y="5016500"/>
                        <a:ext cx="3929062"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Sub-Pixel Refinement</a:t>
            </a:r>
            <a:endParaRPr lang="en-GB" dirty="0"/>
          </a:p>
        </p:txBody>
      </p:sp>
      <p:sp>
        <p:nvSpPr>
          <p:cNvPr id="3" name="Content Placeholder 2"/>
          <p:cNvSpPr>
            <a:spLocks noGrp="1"/>
          </p:cNvSpPr>
          <p:nvPr>
            <p:ph idx="1"/>
          </p:nvPr>
        </p:nvSpPr>
        <p:spPr/>
        <p:txBody>
          <a:bodyPr/>
          <a:lstStyle/>
          <a:p>
            <a:r>
              <a:rPr lang="en-GB" dirty="0" smtClean="0">
                <a:latin typeface="+mj-lt"/>
              </a:rPr>
              <a:t>Parabolic Fitting – assumes that the matching score graph can be assumed to be a parabolic shape.</a:t>
            </a:r>
            <a:endParaRPr lang="en-GB" dirty="0">
              <a:latin typeface="+mj-lt"/>
            </a:endParaRPr>
          </a:p>
        </p:txBody>
      </p:sp>
      <p:pic>
        <p:nvPicPr>
          <p:cNvPr id="4" name="Picture 3" descr="SubPixel.png"/>
          <p:cNvPicPr>
            <a:picLocks noChangeAspect="1"/>
          </p:cNvPicPr>
          <p:nvPr/>
        </p:nvPicPr>
        <p:blipFill>
          <a:blip r:embed="rId2" cstate="print"/>
          <a:stretch>
            <a:fillRect/>
          </a:stretch>
        </p:blipFill>
        <p:spPr>
          <a:xfrm>
            <a:off x="1835696" y="3057600"/>
            <a:ext cx="5668200" cy="3267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Sub-Pixel Refinement</a:t>
            </a:r>
            <a:endParaRPr lang="en-GB" dirty="0"/>
          </a:p>
        </p:txBody>
      </p:sp>
      <p:sp>
        <p:nvSpPr>
          <p:cNvPr id="3" name="Content Placeholder 2"/>
          <p:cNvSpPr>
            <a:spLocks noGrp="1"/>
          </p:cNvSpPr>
          <p:nvPr>
            <p:ph idx="1"/>
          </p:nvPr>
        </p:nvSpPr>
        <p:spPr/>
        <p:txBody>
          <a:bodyPr/>
          <a:lstStyle/>
          <a:p>
            <a:r>
              <a:rPr lang="en-GB" dirty="0" smtClean="0">
                <a:latin typeface="+mj-lt"/>
              </a:rPr>
              <a:t>Parabolic Fitting:</a:t>
            </a:r>
          </a:p>
          <a:p>
            <a:pPr>
              <a:buNone/>
            </a:pPr>
            <a:r>
              <a:rPr lang="en-GB" dirty="0" smtClean="0">
                <a:latin typeface="+mj-lt"/>
              </a:rPr>
              <a:t>	Y = [S(</a:t>
            </a:r>
            <a:r>
              <a:rPr lang="en-GB" dirty="0" err="1" smtClean="0">
                <a:latin typeface="+mj-lt"/>
              </a:rPr>
              <a:t>d</a:t>
            </a:r>
            <a:r>
              <a:rPr lang="en-GB" baseline="-25000" dirty="0" err="1" smtClean="0">
                <a:latin typeface="+mj-lt"/>
              </a:rPr>
              <a:t>match</a:t>
            </a:r>
            <a:r>
              <a:rPr lang="en-GB" dirty="0" smtClean="0">
                <a:latin typeface="+mj-lt"/>
              </a:rPr>
              <a:t> -1), S(</a:t>
            </a:r>
            <a:r>
              <a:rPr lang="en-GB" dirty="0" err="1" smtClean="0">
                <a:latin typeface="+mj-lt"/>
              </a:rPr>
              <a:t>d</a:t>
            </a:r>
            <a:r>
              <a:rPr lang="en-GB" baseline="-25000" dirty="0" err="1" smtClean="0">
                <a:latin typeface="+mj-lt"/>
              </a:rPr>
              <a:t>match</a:t>
            </a:r>
            <a:r>
              <a:rPr lang="en-GB" dirty="0" smtClean="0">
                <a:latin typeface="+mj-lt"/>
              </a:rPr>
              <a:t>), S(</a:t>
            </a:r>
            <a:r>
              <a:rPr lang="en-GB" dirty="0" err="1" smtClean="0">
                <a:latin typeface="+mj-lt"/>
              </a:rPr>
              <a:t>d</a:t>
            </a:r>
            <a:r>
              <a:rPr lang="en-GB" baseline="-25000" dirty="0" err="1" smtClean="0">
                <a:latin typeface="+mj-lt"/>
              </a:rPr>
              <a:t>match</a:t>
            </a:r>
            <a:r>
              <a:rPr lang="en-GB" dirty="0" smtClean="0">
                <a:latin typeface="+mj-lt"/>
              </a:rPr>
              <a:t> +1)]</a:t>
            </a:r>
          </a:p>
          <a:p>
            <a:pPr>
              <a:buNone/>
            </a:pPr>
            <a:r>
              <a:rPr lang="en-GB" dirty="0" smtClean="0">
                <a:latin typeface="+mj-lt"/>
              </a:rPr>
              <a:t>	X = [</a:t>
            </a:r>
            <a:r>
              <a:rPr lang="en-GB" dirty="0" err="1" smtClean="0">
                <a:latin typeface="+mj-lt"/>
              </a:rPr>
              <a:t>d</a:t>
            </a:r>
            <a:r>
              <a:rPr lang="en-GB" baseline="-25000" dirty="0" err="1" smtClean="0">
                <a:latin typeface="+mj-lt"/>
              </a:rPr>
              <a:t>match</a:t>
            </a:r>
            <a:r>
              <a:rPr lang="en-GB" dirty="0" smtClean="0">
                <a:latin typeface="+mj-lt"/>
              </a:rPr>
              <a:t> -1, </a:t>
            </a:r>
            <a:r>
              <a:rPr lang="en-GB" dirty="0" err="1" smtClean="0">
                <a:latin typeface="+mj-lt"/>
              </a:rPr>
              <a:t>d</a:t>
            </a:r>
            <a:r>
              <a:rPr lang="en-GB" baseline="-25000" dirty="0" err="1" smtClean="0">
                <a:latin typeface="+mj-lt"/>
              </a:rPr>
              <a:t>match</a:t>
            </a:r>
            <a:r>
              <a:rPr lang="en-GB" dirty="0" smtClean="0">
                <a:latin typeface="+mj-lt"/>
              </a:rPr>
              <a:t>, </a:t>
            </a:r>
            <a:r>
              <a:rPr lang="en-GB" dirty="0" err="1" smtClean="0">
                <a:latin typeface="+mj-lt"/>
              </a:rPr>
              <a:t>d</a:t>
            </a:r>
            <a:r>
              <a:rPr lang="en-GB" baseline="-25000" dirty="0" err="1" smtClean="0">
                <a:latin typeface="+mj-lt"/>
              </a:rPr>
              <a:t>match</a:t>
            </a:r>
            <a:r>
              <a:rPr lang="en-GB" dirty="0" smtClean="0">
                <a:latin typeface="+mj-lt"/>
              </a:rPr>
              <a:t> +1]</a:t>
            </a:r>
          </a:p>
          <a:p>
            <a:pPr>
              <a:buNone/>
            </a:pPr>
            <a:r>
              <a:rPr lang="en-GB" dirty="0" smtClean="0">
                <a:latin typeface="+mj-lt"/>
              </a:rPr>
              <a:t>	d</a:t>
            </a:r>
            <a:r>
              <a:rPr lang="en-GB" baseline="-25000" dirty="0" smtClean="0">
                <a:latin typeface="+mj-lt"/>
              </a:rPr>
              <a:t>1</a:t>
            </a:r>
            <a:r>
              <a:rPr lang="en-GB" dirty="0" smtClean="0">
                <a:latin typeface="+mj-lt"/>
              </a:rPr>
              <a:t> = (X(3) – X(2)). (Y(1) – Y(2))</a:t>
            </a:r>
          </a:p>
          <a:p>
            <a:pPr>
              <a:buNone/>
            </a:pPr>
            <a:r>
              <a:rPr lang="en-GB" dirty="0" smtClean="0">
                <a:latin typeface="+mj-lt"/>
              </a:rPr>
              <a:t>	d</a:t>
            </a:r>
            <a:r>
              <a:rPr lang="en-GB" baseline="-25000" dirty="0" smtClean="0">
                <a:latin typeface="+mj-lt"/>
              </a:rPr>
              <a:t>2</a:t>
            </a:r>
            <a:r>
              <a:rPr lang="en-GB" dirty="0" smtClean="0">
                <a:latin typeface="+mj-lt"/>
              </a:rPr>
              <a:t> = (X(2) – X(1)).(Y(3) – Y(2))</a:t>
            </a:r>
          </a:p>
          <a:p>
            <a:pPr>
              <a:buNone/>
            </a:pPr>
            <a:endParaRPr lang="en-GB" dirty="0" smtClean="0">
              <a:latin typeface="+mj-lt"/>
            </a:endParaRPr>
          </a:p>
        </p:txBody>
      </p:sp>
      <p:graphicFrame>
        <p:nvGraphicFramePr>
          <p:cNvPr id="4" name="Object 3"/>
          <p:cNvGraphicFramePr>
            <a:graphicFrameLocks noChangeAspect="1"/>
          </p:cNvGraphicFramePr>
          <p:nvPr/>
        </p:nvGraphicFramePr>
        <p:xfrm>
          <a:off x="755576" y="4581128"/>
          <a:ext cx="5594001" cy="935856"/>
        </p:xfrm>
        <a:graphic>
          <a:graphicData uri="http://schemas.openxmlformats.org/presentationml/2006/ole">
            <mc:AlternateContent xmlns:mc="http://schemas.openxmlformats.org/markup-compatibility/2006">
              <mc:Choice xmlns:v="urn:schemas-microsoft-com:vml" Requires="v">
                <p:oleObj spid="_x0000_s619526" name="Equation" r:id="rId3" imgW="2514600" imgH="431800" progId="Equation.3">
                  <p:embed/>
                </p:oleObj>
              </mc:Choice>
              <mc:Fallback>
                <p:oleObj name="Equation" r:id="rId3" imgW="2514600" imgH="4318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581128"/>
                        <a:ext cx="5594001" cy="935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755576" y="5661248"/>
            <a:ext cx="7272808" cy="923330"/>
          </a:xfrm>
          <a:prstGeom prst="rect">
            <a:avLst/>
          </a:prstGeom>
        </p:spPr>
        <p:txBody>
          <a:bodyPr wrap="square">
            <a:spAutoFit/>
          </a:bodyPr>
          <a:lstStyle/>
          <a:p>
            <a:r>
              <a:rPr lang="en-GB" sz="1800" dirty="0" err="1" smtClean="0"/>
              <a:t>Tian</a:t>
            </a:r>
            <a:r>
              <a:rPr lang="en-GB" sz="1800" dirty="0" smtClean="0"/>
              <a:t>, Q. and M.N. </a:t>
            </a:r>
            <a:r>
              <a:rPr lang="en-GB" sz="1800" dirty="0" err="1" smtClean="0"/>
              <a:t>Huhns</a:t>
            </a:r>
            <a:r>
              <a:rPr lang="en-GB" sz="1800" dirty="0" smtClean="0"/>
              <a:t>, </a:t>
            </a:r>
            <a:r>
              <a:rPr lang="en-GB" sz="1800" i="1" dirty="0" err="1" smtClean="0"/>
              <a:t>Alogrithms</a:t>
            </a:r>
            <a:r>
              <a:rPr lang="en-GB" sz="1800" i="1" dirty="0" smtClean="0"/>
              <a:t> for </a:t>
            </a:r>
            <a:r>
              <a:rPr lang="en-GB" sz="1800" i="1" dirty="0" err="1" smtClean="0"/>
              <a:t>Subpixel</a:t>
            </a:r>
            <a:r>
              <a:rPr lang="en-GB" sz="1800" i="1" dirty="0" smtClean="0"/>
              <a:t> Registration.</a:t>
            </a:r>
            <a:r>
              <a:rPr lang="en-GB" sz="1800" dirty="0" smtClean="0"/>
              <a:t> Computer Vision Graphics and Image Processing, 1986. </a:t>
            </a:r>
            <a:r>
              <a:rPr lang="en-GB" sz="1800" b="1" dirty="0" smtClean="0"/>
              <a:t>35</a:t>
            </a:r>
            <a:r>
              <a:rPr lang="en-GB" sz="1800" dirty="0" smtClean="0"/>
              <a:t>(2): p. 220-233.</a:t>
            </a:r>
            <a:endParaRPr lang="en-GB"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Reading</a:t>
            </a:r>
            <a:endParaRPr lang="en-GB" dirty="0"/>
          </a:p>
        </p:txBody>
      </p:sp>
      <p:sp>
        <p:nvSpPr>
          <p:cNvPr id="3" name="Content Placeholder 2"/>
          <p:cNvSpPr>
            <a:spLocks noGrp="1"/>
          </p:cNvSpPr>
          <p:nvPr>
            <p:ph idx="1"/>
          </p:nvPr>
        </p:nvSpPr>
        <p:spPr/>
        <p:txBody>
          <a:bodyPr/>
          <a:lstStyle/>
          <a:p>
            <a:r>
              <a:rPr lang="en-GB" dirty="0" smtClean="0">
                <a:latin typeface="+mj-lt"/>
              </a:rPr>
              <a:t>Davies, E.R., </a:t>
            </a:r>
            <a:r>
              <a:rPr lang="en-GB" i="1" dirty="0" smtClean="0">
                <a:latin typeface="+mj-lt"/>
              </a:rPr>
              <a:t>Machine Vision: Theory, Algorithms, Practicalities</a:t>
            </a:r>
            <a:r>
              <a:rPr lang="en-GB" dirty="0" smtClean="0">
                <a:latin typeface="+mj-lt"/>
              </a:rPr>
              <a:t>. Microelectronics and Signal Processing, ed. P.G. Farrell and J.R. Forrest. 2012, London: Academic Press. </a:t>
            </a:r>
            <a:r>
              <a:rPr lang="en-GB" i="1" dirty="0" smtClean="0">
                <a:latin typeface="+mj-lt"/>
              </a:rPr>
              <a:t>4</a:t>
            </a:r>
            <a:r>
              <a:rPr lang="en-GB" i="1" baseline="30000" dirty="0" smtClean="0">
                <a:latin typeface="+mj-lt"/>
              </a:rPr>
              <a:t>th</a:t>
            </a:r>
            <a:r>
              <a:rPr lang="en-GB" i="1" dirty="0" smtClean="0">
                <a:latin typeface="+mj-lt"/>
              </a:rPr>
              <a:t> Edition</a:t>
            </a:r>
            <a:endParaRPr lang="en-GB" b="1" dirty="0" smtClean="0">
              <a:latin typeface="+mj-lt"/>
            </a:endParaRPr>
          </a:p>
          <a:p>
            <a:r>
              <a:rPr lang="en-GB" dirty="0" smtClean="0">
                <a:latin typeface="+mj-lt"/>
              </a:rPr>
              <a:t> </a:t>
            </a:r>
            <a:r>
              <a:rPr lang="en-GB" dirty="0" err="1" smtClean="0">
                <a:latin typeface="+mj-lt"/>
              </a:rPr>
              <a:t>Dhond</a:t>
            </a:r>
            <a:r>
              <a:rPr lang="en-GB" dirty="0" smtClean="0">
                <a:latin typeface="+mj-lt"/>
              </a:rPr>
              <a:t>, U.R. and J.K. </a:t>
            </a:r>
            <a:r>
              <a:rPr lang="en-GB" dirty="0" err="1" smtClean="0">
                <a:latin typeface="+mj-lt"/>
              </a:rPr>
              <a:t>Aggarwal</a:t>
            </a:r>
            <a:r>
              <a:rPr lang="en-GB" dirty="0" smtClean="0">
                <a:latin typeface="+mj-lt"/>
              </a:rPr>
              <a:t>, </a:t>
            </a:r>
            <a:r>
              <a:rPr lang="en-GB" i="1" dirty="0" smtClean="0">
                <a:latin typeface="+mj-lt"/>
              </a:rPr>
              <a:t>Structure from Stereo - A Review.</a:t>
            </a:r>
            <a:r>
              <a:rPr lang="en-GB" dirty="0" smtClean="0">
                <a:latin typeface="+mj-lt"/>
              </a:rPr>
              <a:t> IEEE Transactions on Systems Man and Cybernetics, 1989. </a:t>
            </a:r>
            <a:r>
              <a:rPr lang="en-GB" b="1" dirty="0" smtClean="0">
                <a:latin typeface="+mj-lt"/>
              </a:rPr>
              <a:t>19</a:t>
            </a:r>
            <a:r>
              <a:rPr lang="en-GB" dirty="0" smtClean="0">
                <a:latin typeface="+mj-lt"/>
              </a:rPr>
              <a:t>(6): p. 1489-1510.</a:t>
            </a:r>
          </a:p>
          <a:p>
            <a:r>
              <a:rPr lang="en-GB" dirty="0" smtClean="0">
                <a:latin typeface="+mj-lt"/>
              </a:rPr>
              <a:t>Scharstein, D. and R. Szeliski, </a:t>
            </a:r>
            <a:r>
              <a:rPr lang="en-GB" i="1" dirty="0" smtClean="0">
                <a:latin typeface="+mj-lt"/>
              </a:rPr>
              <a:t>A Taxonomy and Evaluation of Dense Two-Frame Stereo Correspondence Algorithms.</a:t>
            </a:r>
            <a:r>
              <a:rPr lang="en-GB" dirty="0" smtClean="0">
                <a:latin typeface="+mj-lt"/>
              </a:rPr>
              <a:t> Int. J. </a:t>
            </a:r>
            <a:r>
              <a:rPr lang="en-GB" dirty="0" err="1" smtClean="0">
                <a:latin typeface="+mj-lt"/>
              </a:rPr>
              <a:t>Comput</a:t>
            </a:r>
            <a:r>
              <a:rPr lang="en-GB" dirty="0" smtClean="0">
                <a:latin typeface="+mj-lt"/>
              </a:rPr>
              <a:t>. Vision, 2002. </a:t>
            </a:r>
            <a:r>
              <a:rPr lang="en-GB" b="1" dirty="0" smtClean="0">
                <a:latin typeface="+mj-lt"/>
              </a:rPr>
              <a:t>47</a:t>
            </a:r>
            <a:r>
              <a:rPr lang="en-GB" dirty="0" smtClean="0">
                <a:latin typeface="+mj-lt"/>
              </a:rPr>
              <a:t>(1-3): p. 7-42.</a:t>
            </a:r>
          </a:p>
          <a:p>
            <a:endParaRPr lang="en-GB" dirty="0" smtClean="0">
              <a:latin typeface="+mj-lt"/>
            </a:endParaRPr>
          </a:p>
          <a:p>
            <a:endParaRPr lang="en-GB"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Metrics</a:t>
            </a:r>
            <a:endParaRPr lang="en-GB" dirty="0"/>
          </a:p>
        </p:txBody>
      </p:sp>
      <p:sp>
        <p:nvSpPr>
          <p:cNvPr id="3" name="Content Placeholder 2"/>
          <p:cNvSpPr>
            <a:spLocks noGrp="1"/>
          </p:cNvSpPr>
          <p:nvPr>
            <p:ph idx="1"/>
          </p:nvPr>
        </p:nvSpPr>
        <p:spPr/>
        <p:txBody>
          <a:bodyPr/>
          <a:lstStyle/>
          <a:p>
            <a:r>
              <a:rPr lang="en-GB" dirty="0" smtClean="0">
                <a:latin typeface="+mj-lt"/>
              </a:rPr>
              <a:t>Need methods to prove the accuracy and performance of stereo algorithms</a:t>
            </a:r>
          </a:p>
          <a:p>
            <a:r>
              <a:rPr lang="en-GB" dirty="0" smtClean="0">
                <a:latin typeface="+mj-lt"/>
              </a:rPr>
              <a:t>Accuracy – Compare results versus ground truth (g)</a:t>
            </a:r>
          </a:p>
          <a:p>
            <a:pPr lvl="1"/>
            <a:r>
              <a:rPr lang="en-GB" dirty="0" smtClean="0">
                <a:latin typeface="+mj-lt"/>
              </a:rPr>
              <a:t>Root Mean Squared Error (RMSE):</a:t>
            </a:r>
          </a:p>
          <a:p>
            <a:pPr lvl="1"/>
            <a:endParaRPr lang="en-GB" dirty="0" smtClean="0">
              <a:latin typeface="+mj-lt"/>
            </a:endParaRPr>
          </a:p>
          <a:p>
            <a:pPr lvl="1"/>
            <a:endParaRPr lang="en-GB" dirty="0" smtClean="0">
              <a:latin typeface="+mj-lt"/>
            </a:endParaRPr>
          </a:p>
          <a:p>
            <a:pPr lvl="1"/>
            <a:endParaRPr lang="en-GB" dirty="0" smtClean="0">
              <a:latin typeface="+mj-lt"/>
            </a:endParaRPr>
          </a:p>
          <a:p>
            <a:pPr lvl="1"/>
            <a:r>
              <a:rPr lang="en-GB" dirty="0" smtClean="0">
                <a:latin typeface="+mj-lt"/>
              </a:rPr>
              <a:t>Pixel Error Percentage (T often = 1):</a:t>
            </a:r>
          </a:p>
          <a:p>
            <a:pPr lvl="1">
              <a:buNone/>
            </a:pPr>
            <a:r>
              <a:rPr lang="en-GB" dirty="0" smtClean="0">
                <a:latin typeface="+mj-lt"/>
              </a:rPr>
              <a:t>		</a:t>
            </a:r>
            <a:endParaRPr lang="en-GB" dirty="0">
              <a:latin typeface="+mj-lt"/>
            </a:endParaRPr>
          </a:p>
        </p:txBody>
      </p:sp>
      <p:graphicFrame>
        <p:nvGraphicFramePr>
          <p:cNvPr id="4" name="Object 3"/>
          <p:cNvGraphicFramePr>
            <a:graphicFrameLocks noChangeAspect="1"/>
          </p:cNvGraphicFramePr>
          <p:nvPr/>
        </p:nvGraphicFramePr>
        <p:xfrm>
          <a:off x="2483768" y="3789040"/>
          <a:ext cx="4245814" cy="1113656"/>
        </p:xfrm>
        <a:graphic>
          <a:graphicData uri="http://schemas.openxmlformats.org/presentationml/2006/ole">
            <mc:AlternateContent xmlns:mc="http://schemas.openxmlformats.org/markup-compatibility/2006">
              <mc:Choice xmlns:v="urn:schemas-microsoft-com:vml" Requires="v">
                <p:oleObj spid="_x0000_s620554" name="Equation" r:id="rId3" imgW="2324100" imgH="609600" progId="Equation.3">
                  <p:embed/>
                </p:oleObj>
              </mc:Choice>
              <mc:Fallback>
                <p:oleObj name="Equation" r:id="rId3" imgW="2324100" imgH="6096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789040"/>
                        <a:ext cx="4245814" cy="1113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835696" y="5517232"/>
          <a:ext cx="5672499" cy="1139056"/>
        </p:xfrm>
        <a:graphic>
          <a:graphicData uri="http://schemas.openxmlformats.org/presentationml/2006/ole">
            <mc:AlternateContent xmlns:mc="http://schemas.openxmlformats.org/markup-compatibility/2006">
              <mc:Choice xmlns:v="urn:schemas-microsoft-com:vml" Requires="v">
                <p:oleObj spid="_x0000_s620555" name="Equation" r:id="rId5" imgW="3162300" imgH="635000" progId="Equation.3">
                  <p:embed/>
                </p:oleObj>
              </mc:Choice>
              <mc:Fallback>
                <p:oleObj name="Equation" r:id="rId5" imgW="3162300" imgH="6350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5517232"/>
                        <a:ext cx="5672499" cy="1139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Metrics</a:t>
            </a:r>
            <a:endParaRPr lang="en-GB" dirty="0"/>
          </a:p>
        </p:txBody>
      </p:sp>
      <p:sp>
        <p:nvSpPr>
          <p:cNvPr id="3" name="Content Placeholder 2"/>
          <p:cNvSpPr>
            <a:spLocks noGrp="1"/>
          </p:cNvSpPr>
          <p:nvPr>
            <p:ph idx="1"/>
          </p:nvPr>
        </p:nvSpPr>
        <p:spPr/>
        <p:txBody>
          <a:bodyPr/>
          <a:lstStyle/>
          <a:p>
            <a:r>
              <a:rPr lang="en-GB" dirty="0" smtClean="0">
                <a:latin typeface="+mj-lt"/>
              </a:rPr>
              <a:t>Run Time Performance</a:t>
            </a:r>
          </a:p>
          <a:p>
            <a:pPr lvl="1"/>
            <a:r>
              <a:rPr lang="en-GB" dirty="0" smtClean="0">
                <a:latin typeface="+mj-lt"/>
              </a:rPr>
              <a:t>Run-time – issues with varying image size and disparity levels</a:t>
            </a:r>
          </a:p>
          <a:p>
            <a:pPr lvl="1"/>
            <a:r>
              <a:rPr lang="en-GB" dirty="0" smtClean="0">
                <a:latin typeface="+mj-lt"/>
              </a:rPr>
              <a:t>PDS = point disparity per second = (</a:t>
            </a:r>
            <a:r>
              <a:rPr lang="en-GB" dirty="0" err="1" smtClean="0">
                <a:latin typeface="+mj-lt"/>
              </a:rPr>
              <a:t>d</a:t>
            </a:r>
            <a:r>
              <a:rPr lang="en-GB" baseline="-25000" dirty="0" err="1" smtClean="0">
                <a:latin typeface="+mj-lt"/>
              </a:rPr>
              <a:t>range</a:t>
            </a:r>
            <a:r>
              <a:rPr lang="en-GB" dirty="0" err="1" smtClean="0">
                <a:latin typeface="+mj-lt"/>
              </a:rPr>
              <a:t>.I</a:t>
            </a:r>
            <a:r>
              <a:rPr lang="en-GB" baseline="-25000" dirty="0" err="1" smtClean="0">
                <a:latin typeface="+mj-lt"/>
              </a:rPr>
              <a:t>width</a:t>
            </a:r>
            <a:r>
              <a:rPr lang="en-GB" dirty="0" err="1" smtClean="0">
                <a:latin typeface="+mj-lt"/>
              </a:rPr>
              <a:t>.I</a:t>
            </a:r>
            <a:r>
              <a:rPr lang="en-GB" baseline="-25000" dirty="0" err="1" smtClean="0">
                <a:latin typeface="+mj-lt"/>
              </a:rPr>
              <a:t>height</a:t>
            </a:r>
            <a:r>
              <a:rPr lang="en-GB" dirty="0" err="1" smtClean="0">
                <a:latin typeface="+mj-lt"/>
              </a:rPr>
              <a:t>.FPS</a:t>
            </a:r>
            <a:r>
              <a:rPr lang="en-GB" dirty="0" smtClean="0">
                <a:latin typeface="+mj-lt"/>
              </a:rPr>
              <a:t> ) Normally stated in terms of 10^6</a:t>
            </a:r>
          </a:p>
          <a:p>
            <a:pPr lvl="1"/>
            <a:r>
              <a:rPr lang="en-GB" dirty="0" smtClean="0">
                <a:latin typeface="+mj-lt"/>
              </a:rPr>
              <a:t>Have to take into account differences in hardware when comparing these measures </a:t>
            </a:r>
            <a:endParaRPr lang="en-GB" dirty="0">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Computation Time</a:t>
            </a:r>
            <a:endParaRPr lang="en-GB" dirty="0"/>
          </a:p>
        </p:txBody>
      </p:sp>
      <p:sp>
        <p:nvSpPr>
          <p:cNvPr id="3" name="Content Placeholder 2"/>
          <p:cNvSpPr>
            <a:spLocks noGrp="1"/>
          </p:cNvSpPr>
          <p:nvPr>
            <p:ph idx="1"/>
          </p:nvPr>
        </p:nvSpPr>
        <p:spPr/>
        <p:txBody>
          <a:bodyPr/>
          <a:lstStyle/>
          <a:p>
            <a:r>
              <a:rPr lang="en-GB" dirty="0" smtClean="0">
                <a:latin typeface="+mj-lt"/>
              </a:rPr>
              <a:t>Amount of computations needed:</a:t>
            </a:r>
          </a:p>
          <a:p>
            <a:endParaRPr lang="en-GB" dirty="0" smtClean="0">
              <a:latin typeface="+mj-lt"/>
            </a:endParaRPr>
          </a:p>
          <a:p>
            <a:endParaRPr lang="en-GB" dirty="0" smtClean="0">
              <a:latin typeface="+mj-lt"/>
            </a:endParaRPr>
          </a:p>
          <a:p>
            <a:r>
              <a:rPr lang="en-GB" dirty="0" smtClean="0">
                <a:latin typeface="+mj-lt"/>
              </a:rPr>
              <a:t>Run-time = SAD &lt; SSD &lt; NCC </a:t>
            </a:r>
          </a:p>
          <a:p>
            <a:r>
              <a:rPr lang="en-GB" dirty="0" smtClean="0">
                <a:latin typeface="+mj-lt"/>
              </a:rPr>
              <a:t>Improve run-time using custom hardware DSPs, GPUs, FPGAs</a:t>
            </a:r>
          </a:p>
          <a:p>
            <a:r>
              <a:rPr lang="en-GB" dirty="0" smtClean="0">
                <a:latin typeface="+mj-lt"/>
              </a:rPr>
              <a:t>Alternatively we can optimise our matching.</a:t>
            </a:r>
            <a:endParaRPr lang="en-GB" dirty="0">
              <a:latin typeface="+mj-lt"/>
            </a:endParaRPr>
          </a:p>
        </p:txBody>
      </p:sp>
      <p:graphicFrame>
        <p:nvGraphicFramePr>
          <p:cNvPr id="4" name="Object 3"/>
          <p:cNvGraphicFramePr>
            <a:graphicFrameLocks noChangeAspect="1"/>
          </p:cNvGraphicFramePr>
          <p:nvPr/>
        </p:nvGraphicFramePr>
        <p:xfrm>
          <a:off x="3131840" y="2636912"/>
          <a:ext cx="2924399" cy="509758"/>
        </p:xfrm>
        <a:graphic>
          <a:graphicData uri="http://schemas.openxmlformats.org/presentationml/2006/ole">
            <mc:AlternateContent xmlns:mc="http://schemas.openxmlformats.org/markup-compatibility/2006">
              <mc:Choice xmlns:v="urn:schemas-microsoft-com:vml" Requires="v">
                <p:oleObj spid="_x0000_s621574" name="Equation" r:id="rId3" imgW="1384300" imgH="241300" progId="Equation.3">
                  <p:embed/>
                </p:oleObj>
              </mc:Choice>
              <mc:Fallback>
                <p:oleObj name="Equation" r:id="rId3" imgW="1384300" imgH="2413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636912"/>
                        <a:ext cx="2924399" cy="509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Optimised Local Matching </a:t>
            </a:r>
            <a:endParaRPr lang="en-GB" dirty="0"/>
          </a:p>
        </p:txBody>
      </p:sp>
      <p:sp>
        <p:nvSpPr>
          <p:cNvPr id="3" name="Content Placeholder 2"/>
          <p:cNvSpPr>
            <a:spLocks noGrp="1"/>
          </p:cNvSpPr>
          <p:nvPr>
            <p:ph idx="1"/>
          </p:nvPr>
        </p:nvSpPr>
        <p:spPr/>
        <p:txBody>
          <a:bodyPr/>
          <a:lstStyle/>
          <a:p>
            <a:r>
              <a:rPr lang="en-GB" dirty="0" smtClean="0">
                <a:latin typeface="+mj-lt"/>
              </a:rPr>
              <a:t>Di Stefano, L., et al., </a:t>
            </a:r>
            <a:r>
              <a:rPr lang="en-GB" i="1" dirty="0" smtClean="0">
                <a:latin typeface="+mj-lt"/>
              </a:rPr>
              <a:t>A Fast Area-Based Stereo Matching Algorithm.</a:t>
            </a:r>
            <a:r>
              <a:rPr lang="en-GB" dirty="0" smtClean="0">
                <a:latin typeface="+mj-lt"/>
              </a:rPr>
              <a:t> Image and Vision Computing, 2004. </a:t>
            </a:r>
            <a:r>
              <a:rPr lang="en-GB" b="1" dirty="0" smtClean="0">
                <a:latin typeface="+mj-lt"/>
              </a:rPr>
              <a:t>22</a:t>
            </a:r>
            <a:r>
              <a:rPr lang="en-GB" dirty="0" smtClean="0">
                <a:latin typeface="+mj-lt"/>
              </a:rPr>
              <a:t>(12): p. 983-1005.</a:t>
            </a:r>
          </a:p>
          <a:p>
            <a:r>
              <a:rPr lang="en-GB" dirty="0" smtClean="0">
                <a:latin typeface="+mj-lt"/>
              </a:rPr>
              <a:t>Optimise by reduction of redundant calculations:</a:t>
            </a:r>
          </a:p>
          <a:p>
            <a:pPr lvl="1"/>
            <a:r>
              <a:rPr lang="en-GB" dirty="0" smtClean="0">
                <a:latin typeface="+mj-lt"/>
              </a:rPr>
              <a:t>Example given is done using the SAD matching cost, but the principal can be applied to any local matching cost when a dense match is generated</a:t>
            </a:r>
          </a:p>
          <a:p>
            <a:pPr lvl="1"/>
            <a:r>
              <a:rPr lang="en-GB" dirty="0" smtClean="0">
                <a:latin typeface="+mj-lt"/>
              </a:rPr>
              <a:t>Method used is highly memory intensive</a:t>
            </a:r>
            <a:endParaRPr lang="en-GB"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Optimised Local Matching</a:t>
            </a:r>
            <a:endParaRPr lang="en-GB" dirty="0"/>
          </a:p>
        </p:txBody>
      </p:sp>
      <p:sp>
        <p:nvSpPr>
          <p:cNvPr id="3" name="Content Placeholder 2"/>
          <p:cNvSpPr>
            <a:spLocks noGrp="1"/>
          </p:cNvSpPr>
          <p:nvPr>
            <p:ph idx="1"/>
          </p:nvPr>
        </p:nvSpPr>
        <p:spPr/>
        <p:txBody>
          <a:bodyPr/>
          <a:lstStyle/>
          <a:p>
            <a:r>
              <a:rPr lang="en-GB" dirty="0" smtClean="0">
                <a:latin typeface="+mj-lt"/>
              </a:rPr>
              <a:t>Given that the window </a:t>
            </a:r>
            <a:r>
              <a:rPr lang="en-GB" i="1" dirty="0" smtClean="0">
                <a:latin typeface="+mj-lt"/>
              </a:rPr>
              <a:t>W </a:t>
            </a:r>
            <a:r>
              <a:rPr lang="en-GB" dirty="0" smtClean="0">
                <a:latin typeface="+mj-lt"/>
              </a:rPr>
              <a:t>is of size </a:t>
            </a:r>
            <a:r>
              <a:rPr lang="en-GB" i="1" dirty="0" smtClean="0">
                <a:latin typeface="+mj-lt"/>
              </a:rPr>
              <a:t>(2n+1).(2n+1) </a:t>
            </a:r>
            <a:r>
              <a:rPr lang="en-GB" dirty="0" smtClean="0">
                <a:latin typeface="+mj-lt"/>
              </a:rPr>
              <a:t>centred at the co-ordinate </a:t>
            </a:r>
            <a:r>
              <a:rPr lang="en-GB" i="1" dirty="0" smtClean="0">
                <a:latin typeface="+mj-lt"/>
              </a:rPr>
              <a:t>L(</a:t>
            </a:r>
            <a:r>
              <a:rPr lang="en-GB" i="1" dirty="0" err="1" smtClean="0">
                <a:latin typeface="+mj-lt"/>
              </a:rPr>
              <a:t>x,y</a:t>
            </a:r>
            <a:r>
              <a:rPr lang="en-GB" i="1" dirty="0" smtClean="0">
                <a:latin typeface="+mj-lt"/>
              </a:rPr>
              <a:t>)</a:t>
            </a:r>
            <a:r>
              <a:rPr lang="en-GB" dirty="0" smtClean="0">
                <a:latin typeface="+mj-lt"/>
              </a:rPr>
              <a:t> (in the left hand image) and </a:t>
            </a:r>
            <a:r>
              <a:rPr lang="en-GB" i="1" dirty="0" smtClean="0">
                <a:latin typeface="+mj-lt"/>
              </a:rPr>
              <a:t>R(</a:t>
            </a:r>
            <a:r>
              <a:rPr lang="en-GB" i="1" dirty="0" err="1" smtClean="0">
                <a:latin typeface="+mj-lt"/>
              </a:rPr>
              <a:t>x+d,y</a:t>
            </a:r>
            <a:r>
              <a:rPr lang="en-GB" i="1" dirty="0" smtClean="0">
                <a:latin typeface="+mj-lt"/>
              </a:rPr>
              <a:t>)</a:t>
            </a:r>
            <a:r>
              <a:rPr lang="en-GB" dirty="0" smtClean="0">
                <a:latin typeface="+mj-lt"/>
              </a:rPr>
              <a:t> (in the right hand image) </a:t>
            </a:r>
          </a:p>
          <a:p>
            <a:pPr lvl="1"/>
            <a:r>
              <a:rPr lang="en-GB" dirty="0" smtClean="0">
                <a:latin typeface="+mj-lt"/>
              </a:rPr>
              <a:t>We can rewrite are SAD equation as:</a:t>
            </a:r>
          </a:p>
          <a:p>
            <a:pPr lvl="1"/>
            <a:endParaRPr lang="en-GB" dirty="0" smtClean="0">
              <a:latin typeface="+mj-lt"/>
            </a:endParaRPr>
          </a:p>
          <a:p>
            <a:pPr lvl="1"/>
            <a:endParaRPr lang="en-GB" dirty="0" smtClean="0">
              <a:latin typeface="+mj-lt"/>
            </a:endParaRPr>
          </a:p>
          <a:p>
            <a:pPr lvl="1"/>
            <a:r>
              <a:rPr lang="en-GB" dirty="0" smtClean="0">
                <a:latin typeface="+mj-lt"/>
              </a:rPr>
              <a:t>Therefore to calculate </a:t>
            </a:r>
            <a:r>
              <a:rPr lang="en-GB" i="1" dirty="0" smtClean="0">
                <a:latin typeface="+mj-lt"/>
              </a:rPr>
              <a:t>SAD(x,y+1,d)</a:t>
            </a:r>
            <a:r>
              <a:rPr lang="en-GB" dirty="0" smtClean="0">
                <a:latin typeface="+mj-lt"/>
              </a:rPr>
              <a:t> we can represent it as the difference of the two.</a:t>
            </a:r>
          </a:p>
          <a:p>
            <a:pPr lvl="1"/>
            <a:endParaRPr lang="en-GB" dirty="0" smtClean="0">
              <a:latin typeface="+mj-lt"/>
            </a:endParaRPr>
          </a:p>
          <a:p>
            <a:pPr lvl="1"/>
            <a:r>
              <a:rPr lang="en-GB" dirty="0" smtClean="0">
                <a:latin typeface="+mj-lt"/>
              </a:rPr>
              <a:t>Where </a:t>
            </a:r>
            <a:r>
              <a:rPr lang="en-GB" i="1" dirty="0" smtClean="0">
                <a:latin typeface="+mj-lt"/>
              </a:rPr>
              <a:t>U(x,y+1,d)</a:t>
            </a:r>
            <a:r>
              <a:rPr lang="en-GB" dirty="0" smtClean="0">
                <a:latin typeface="+mj-lt"/>
              </a:rPr>
              <a:t> represents the difference between the upper most and lower most rows</a:t>
            </a:r>
          </a:p>
          <a:p>
            <a:pPr lvl="1">
              <a:buNone/>
            </a:pPr>
            <a:endParaRPr lang="en-GB" dirty="0" smtClean="0">
              <a:latin typeface="+mj-lt"/>
            </a:endParaRPr>
          </a:p>
        </p:txBody>
      </p:sp>
      <p:graphicFrame>
        <p:nvGraphicFramePr>
          <p:cNvPr id="4" name="Object 3"/>
          <p:cNvGraphicFramePr>
            <a:graphicFrameLocks noChangeAspect="1"/>
          </p:cNvGraphicFramePr>
          <p:nvPr/>
        </p:nvGraphicFramePr>
        <p:xfrm>
          <a:off x="1233488" y="3687763"/>
          <a:ext cx="6605587" cy="906462"/>
        </p:xfrm>
        <a:graphic>
          <a:graphicData uri="http://schemas.openxmlformats.org/presentationml/2006/ole">
            <mc:AlternateContent xmlns:mc="http://schemas.openxmlformats.org/markup-compatibility/2006">
              <mc:Choice xmlns:v="urn:schemas-microsoft-com:vml" Requires="v">
                <p:oleObj spid="_x0000_s645124" name="Equation" r:id="rId3" imgW="3238200" imgH="444240" progId="Equation.3">
                  <p:embed/>
                </p:oleObj>
              </mc:Choice>
              <mc:Fallback>
                <p:oleObj name="Equation" r:id="rId3" imgW="323820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88" y="3687763"/>
                        <a:ext cx="6605587"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246188" y="5324475"/>
          <a:ext cx="5930900" cy="427038"/>
        </p:xfrm>
        <a:graphic>
          <a:graphicData uri="http://schemas.openxmlformats.org/presentationml/2006/ole">
            <mc:AlternateContent xmlns:mc="http://schemas.openxmlformats.org/markup-compatibility/2006">
              <mc:Choice xmlns:v="urn:schemas-microsoft-com:vml" Requires="v">
                <p:oleObj spid="_x0000_s645125" name="Equation" r:id="rId5" imgW="2819160" imgH="203040" progId="Equation.3">
                  <p:embed/>
                </p:oleObj>
              </mc:Choice>
              <mc:Fallback>
                <p:oleObj name="Equation" r:id="rId5" imgW="281916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188" y="5324475"/>
                        <a:ext cx="59309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Optimised Local Matching</a:t>
            </a:r>
            <a:endParaRPr lang="en-GB" dirty="0"/>
          </a:p>
        </p:txBody>
      </p:sp>
      <p:pic>
        <p:nvPicPr>
          <p:cNvPr id="4" name="Content Placeholder 3" descr="optimise_sad.PNG"/>
          <p:cNvPicPr>
            <a:picLocks noGrp="1" noChangeAspect="1"/>
          </p:cNvPicPr>
          <p:nvPr>
            <p:ph idx="1"/>
          </p:nvPr>
        </p:nvPicPr>
        <p:blipFill>
          <a:blip r:embed="rId2" cstate="print"/>
          <a:stretch>
            <a:fillRect/>
          </a:stretch>
        </p:blipFill>
        <p:spPr>
          <a:xfrm>
            <a:off x="323528" y="2060849"/>
            <a:ext cx="8582865" cy="397448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Optimised Local Matching</a:t>
            </a:r>
            <a:endParaRPr lang="en-GB" dirty="0"/>
          </a:p>
        </p:txBody>
      </p:sp>
      <p:sp>
        <p:nvSpPr>
          <p:cNvPr id="3" name="Content Placeholder 2"/>
          <p:cNvSpPr>
            <a:spLocks noGrp="1"/>
          </p:cNvSpPr>
          <p:nvPr>
            <p:ph idx="1"/>
          </p:nvPr>
        </p:nvSpPr>
        <p:spPr/>
        <p:txBody>
          <a:bodyPr/>
          <a:lstStyle/>
          <a:p>
            <a:r>
              <a:rPr lang="en-GB" i="1" dirty="0" smtClean="0">
                <a:latin typeface="+mj-lt"/>
              </a:rPr>
              <a:t>U(x,y+1,d) </a:t>
            </a:r>
            <a:r>
              <a:rPr lang="en-GB" dirty="0" smtClean="0">
                <a:latin typeface="+mj-lt"/>
              </a:rPr>
              <a:t>the difference between the upper most and lower most rows is defined as:</a:t>
            </a:r>
          </a:p>
          <a:p>
            <a:endParaRPr lang="en-GB" dirty="0" smtClean="0">
              <a:latin typeface="+mj-lt"/>
            </a:endParaRPr>
          </a:p>
          <a:p>
            <a:endParaRPr lang="en-GB" dirty="0" smtClean="0">
              <a:latin typeface="+mj-lt"/>
            </a:endParaRPr>
          </a:p>
          <a:p>
            <a:pPr>
              <a:buNone/>
            </a:pPr>
            <a:endParaRPr lang="en-GB" dirty="0" smtClean="0">
              <a:latin typeface="+mj-lt"/>
            </a:endParaRPr>
          </a:p>
          <a:p>
            <a:r>
              <a:rPr lang="en-GB" dirty="0" smtClean="0">
                <a:latin typeface="+mj-lt"/>
              </a:rPr>
              <a:t>Currently if we apply this level of optimisation we need to recalculate the lower-most row each time .: we have to perform 2n+1 comparisons. </a:t>
            </a:r>
          </a:p>
          <a:p>
            <a:r>
              <a:rPr lang="en-GB" dirty="0" smtClean="0">
                <a:latin typeface="+mj-lt"/>
              </a:rPr>
              <a:t>Also we have to recomputed the initial matching box for every column</a:t>
            </a:r>
          </a:p>
          <a:p>
            <a:endParaRPr lang="en-GB" dirty="0"/>
          </a:p>
        </p:txBody>
      </p:sp>
      <p:graphicFrame>
        <p:nvGraphicFramePr>
          <p:cNvPr id="4" name="Object 3"/>
          <p:cNvGraphicFramePr>
            <a:graphicFrameLocks noChangeAspect="1"/>
          </p:cNvGraphicFramePr>
          <p:nvPr/>
        </p:nvGraphicFramePr>
        <p:xfrm>
          <a:off x="827584" y="2702796"/>
          <a:ext cx="7211144" cy="1592305"/>
        </p:xfrm>
        <a:graphic>
          <a:graphicData uri="http://schemas.openxmlformats.org/presentationml/2006/ole">
            <mc:AlternateContent xmlns:mc="http://schemas.openxmlformats.org/markup-compatibility/2006">
              <mc:Choice xmlns:v="urn:schemas-microsoft-com:vml" Requires="v">
                <p:oleObj spid="_x0000_s646147" name="Equation" r:id="rId3" imgW="3657600" imgH="914400" progId="Equation.3">
                  <p:embed/>
                </p:oleObj>
              </mc:Choice>
              <mc:Fallback>
                <p:oleObj name="Equation" r:id="rId3" imgW="36576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702796"/>
                        <a:ext cx="7211144" cy="1592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Optimised Local Matching </a:t>
            </a:r>
            <a:endParaRPr lang="en-GB" dirty="0"/>
          </a:p>
        </p:txBody>
      </p:sp>
      <p:sp>
        <p:nvSpPr>
          <p:cNvPr id="3" name="Content Placeholder 2"/>
          <p:cNvSpPr>
            <a:spLocks noGrp="1"/>
          </p:cNvSpPr>
          <p:nvPr>
            <p:ph idx="1"/>
          </p:nvPr>
        </p:nvSpPr>
        <p:spPr/>
        <p:txBody>
          <a:bodyPr/>
          <a:lstStyle/>
          <a:p>
            <a:r>
              <a:rPr lang="en-GB" dirty="0" smtClean="0">
                <a:latin typeface="+mj-lt"/>
              </a:rPr>
              <a:t>Furthermore we can compute </a:t>
            </a:r>
            <a:r>
              <a:rPr lang="en-GB" i="1" dirty="0" smtClean="0">
                <a:latin typeface="+mj-lt"/>
              </a:rPr>
              <a:t>U(x,y+1,d) </a:t>
            </a:r>
            <a:r>
              <a:rPr lang="en-GB" dirty="0" smtClean="0">
                <a:latin typeface="+mj-lt"/>
              </a:rPr>
              <a:t>from </a:t>
            </a:r>
            <a:r>
              <a:rPr lang="en-GB" i="1" dirty="0" smtClean="0">
                <a:latin typeface="+mj-lt"/>
              </a:rPr>
              <a:t>U(x-1,y+1,d)</a:t>
            </a:r>
            <a:r>
              <a:rPr lang="en-GB" dirty="0" smtClean="0">
                <a:latin typeface="+mj-lt"/>
              </a:rPr>
              <a:t> </a:t>
            </a:r>
            <a:endParaRPr lang="en-GB" dirty="0">
              <a:latin typeface="+mj-lt"/>
            </a:endParaRPr>
          </a:p>
        </p:txBody>
      </p:sp>
      <p:graphicFrame>
        <p:nvGraphicFramePr>
          <p:cNvPr id="4" name="Object 3"/>
          <p:cNvGraphicFramePr>
            <a:graphicFrameLocks noChangeAspect="1"/>
          </p:cNvGraphicFramePr>
          <p:nvPr/>
        </p:nvGraphicFramePr>
        <p:xfrm>
          <a:off x="899592" y="2924944"/>
          <a:ext cx="6984776" cy="2823014"/>
        </p:xfrm>
        <a:graphic>
          <a:graphicData uri="http://schemas.openxmlformats.org/presentationml/2006/ole">
            <mc:AlternateContent xmlns:mc="http://schemas.openxmlformats.org/markup-compatibility/2006">
              <mc:Choice xmlns:v="urn:schemas-microsoft-com:vml" Requires="v">
                <p:oleObj spid="_x0000_s647171" name="Equation" r:id="rId3" imgW="3047760" imgH="1231560" progId="Equation.3">
                  <p:embed/>
                </p:oleObj>
              </mc:Choice>
              <mc:Fallback>
                <p:oleObj name="Equation" r:id="rId3" imgW="3047760" imgH="1231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924944"/>
                        <a:ext cx="6984776" cy="2823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Optimised Local Matching</a:t>
            </a:r>
            <a:endParaRPr lang="en-GB" dirty="0"/>
          </a:p>
        </p:txBody>
      </p:sp>
      <p:sp>
        <p:nvSpPr>
          <p:cNvPr id="3" name="Content Placeholder 2"/>
          <p:cNvSpPr>
            <a:spLocks noGrp="1"/>
          </p:cNvSpPr>
          <p:nvPr>
            <p:ph idx="1"/>
          </p:nvPr>
        </p:nvSpPr>
        <p:spPr/>
        <p:txBody>
          <a:bodyPr/>
          <a:lstStyle/>
          <a:p>
            <a:r>
              <a:rPr lang="en-GB" dirty="0" smtClean="0">
                <a:latin typeface="+mj-lt"/>
              </a:rPr>
              <a:t>Now we only need to compare 4 pixels to calculate the matching score. This means that this optimisation is invariant to the size of the matching window </a:t>
            </a:r>
            <a:r>
              <a:rPr lang="en-GB" i="1" dirty="0" smtClean="0">
                <a:latin typeface="+mj-lt"/>
              </a:rPr>
              <a:t>W.</a:t>
            </a:r>
          </a:p>
          <a:p>
            <a:endParaRPr lang="en-GB" i="1" dirty="0" smtClean="0">
              <a:latin typeface="+mj-lt"/>
            </a:endParaRPr>
          </a:p>
          <a:p>
            <a:endParaRPr lang="en-GB" i="1" dirty="0" smtClean="0">
              <a:latin typeface="+mj-lt"/>
            </a:endParaRPr>
          </a:p>
          <a:p>
            <a:r>
              <a:rPr lang="en-GB" dirty="0" smtClean="0">
                <a:latin typeface="+mj-lt"/>
              </a:rPr>
              <a:t>Remember that you need to compute the first row for each disparity level normally or via the row optimised method to infer all the other matching scores</a:t>
            </a:r>
          </a:p>
          <a:p>
            <a:endParaRPr lang="en-GB" i="1" dirty="0">
              <a:latin typeface="+mj-lt"/>
            </a:endParaRPr>
          </a:p>
        </p:txBody>
      </p:sp>
      <p:graphicFrame>
        <p:nvGraphicFramePr>
          <p:cNvPr id="648194" name="Object 2"/>
          <p:cNvGraphicFramePr>
            <a:graphicFrameLocks noChangeAspect="1"/>
          </p:cNvGraphicFramePr>
          <p:nvPr/>
        </p:nvGraphicFramePr>
        <p:xfrm>
          <a:off x="3178175" y="3357563"/>
          <a:ext cx="2813050" cy="508000"/>
        </p:xfrm>
        <a:graphic>
          <a:graphicData uri="http://schemas.openxmlformats.org/presentationml/2006/ole">
            <mc:AlternateContent xmlns:mc="http://schemas.openxmlformats.org/markup-compatibility/2006">
              <mc:Choice xmlns:v="urn:schemas-microsoft-com:vml" Requires="v">
                <p:oleObj spid="_x0000_s648195" name="Equation" r:id="rId3" imgW="1333440" imgH="241200" progId="Equation.3">
                  <p:embed/>
                </p:oleObj>
              </mc:Choice>
              <mc:Fallback>
                <p:oleObj name="Equation" r:id="rId3" imgW="13334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175" y="3357563"/>
                        <a:ext cx="28130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State-of-the-art Local Matching</a:t>
            </a:r>
            <a:endParaRPr lang="en-GB" dirty="0"/>
          </a:p>
        </p:txBody>
      </p:sp>
      <p:sp>
        <p:nvSpPr>
          <p:cNvPr id="3" name="Content Placeholder 2"/>
          <p:cNvSpPr>
            <a:spLocks noGrp="1"/>
          </p:cNvSpPr>
          <p:nvPr>
            <p:ph idx="1"/>
          </p:nvPr>
        </p:nvSpPr>
        <p:spPr/>
        <p:txBody>
          <a:bodyPr/>
          <a:lstStyle/>
          <a:p>
            <a:r>
              <a:rPr lang="en-GB" dirty="0" smtClean="0">
                <a:latin typeface="+mj-lt"/>
              </a:rPr>
              <a:t>So far we have looked at the basic SAD, SSD and NCC matching cost in the intensity space only. </a:t>
            </a:r>
          </a:p>
          <a:p>
            <a:r>
              <a:rPr lang="en-GB" dirty="0" smtClean="0">
                <a:latin typeface="+mj-lt"/>
              </a:rPr>
              <a:t>Issues that local matching costs suffer are still a problem</a:t>
            </a:r>
          </a:p>
          <a:p>
            <a:r>
              <a:rPr lang="en-GB" dirty="0" smtClean="0">
                <a:latin typeface="+mj-lt"/>
              </a:rPr>
              <a:t>We are going to look at some of the more recent developments in stereo matching, but we can cover them all in the course of these lectures so we are going to look at adaptive support weight (ASW) aggregation.</a:t>
            </a:r>
            <a:endParaRPr lang="en-GB"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en-GB" dirty="0"/>
              <a:t>T</a:t>
            </a:r>
            <a:r>
              <a:rPr lang="en-GB" dirty="0" smtClean="0"/>
              <a:t>he </a:t>
            </a:r>
            <a:r>
              <a:rPr lang="en-GB" dirty="0"/>
              <a:t>geometry of </a:t>
            </a:r>
            <a:r>
              <a:rPr lang="en-GB" dirty="0" smtClean="0"/>
              <a:t>stereo</a:t>
            </a:r>
            <a:endParaRPr lang="en-GB" dirty="0"/>
          </a:p>
        </p:txBody>
      </p:sp>
      <p:sp>
        <p:nvSpPr>
          <p:cNvPr id="58371" name="Rectangle 3"/>
          <p:cNvSpPr>
            <a:spLocks noGrp="1" noChangeArrowheads="1"/>
          </p:cNvSpPr>
          <p:nvPr>
            <p:ph idx="1"/>
          </p:nvPr>
        </p:nvSpPr>
        <p:spPr/>
        <p:txBody>
          <a:bodyPr/>
          <a:lstStyle/>
          <a:p>
            <a:pPr eaLnBrk="1" hangingPunct="1"/>
            <a:r>
              <a:rPr lang="en-GB" dirty="0" smtClean="0">
                <a:latin typeface="+mj-lt"/>
                <a:cs typeface="Times New Roman" pitchFamily="18" charset="0"/>
              </a:rPr>
              <a:t>Consider a point </a:t>
            </a:r>
            <a:r>
              <a:rPr lang="en-GB" i="1" dirty="0" smtClean="0">
                <a:latin typeface="+mj-lt"/>
                <a:cs typeface="Times New Roman" pitchFamily="18" charset="0"/>
              </a:rPr>
              <a:t>P</a:t>
            </a:r>
            <a:r>
              <a:rPr lang="en-GB" dirty="0" smtClean="0">
                <a:latin typeface="+mj-lt"/>
                <a:cs typeface="Times New Roman" pitchFamily="18" charset="0"/>
              </a:rPr>
              <a:t>  with  co-ordinates (</a:t>
            </a:r>
            <a:r>
              <a:rPr lang="en-GB" i="1" dirty="0" smtClean="0">
                <a:latin typeface="+mj-lt"/>
                <a:cs typeface="Times New Roman" pitchFamily="18" charset="0"/>
              </a:rPr>
              <a:t>X,Y,Z)</a:t>
            </a:r>
            <a:r>
              <a:rPr lang="en-GB" dirty="0" smtClean="0">
                <a:latin typeface="+mj-lt"/>
                <a:cs typeface="Times New Roman" pitchFamily="18" charset="0"/>
              </a:rPr>
              <a:t> relative to a camera co-ordinate (CCC) system</a:t>
            </a:r>
            <a:r>
              <a:rPr lang="en-GB" dirty="0" smtClean="0">
                <a:latin typeface="+mj-lt"/>
              </a:rPr>
              <a:t> </a:t>
            </a:r>
          </a:p>
          <a:p>
            <a:pPr lvl="1" eaLnBrk="1" hangingPunct="1"/>
            <a:r>
              <a:rPr lang="en-GB" dirty="0" smtClean="0">
                <a:latin typeface="+mj-lt"/>
              </a:rPr>
              <a:t>The </a:t>
            </a:r>
            <a:r>
              <a:rPr lang="en-GB" i="1" dirty="0" smtClean="0">
                <a:latin typeface="+mj-lt"/>
              </a:rPr>
              <a:t>Z </a:t>
            </a:r>
            <a:r>
              <a:rPr lang="en-GB" dirty="0" smtClean="0">
                <a:latin typeface="+mj-lt"/>
              </a:rPr>
              <a:t>axis is </a:t>
            </a:r>
            <a:r>
              <a:rPr lang="en-GB" dirty="0" smtClean="0">
                <a:latin typeface="+mj-lt"/>
                <a:cs typeface="Times New Roman" pitchFamily="18" charset="0"/>
              </a:rPr>
              <a:t>oriented so that the axis points along the camera optical axis</a:t>
            </a:r>
            <a:r>
              <a:rPr lang="en-GB" dirty="0" smtClean="0">
                <a:latin typeface="+mj-lt"/>
              </a:rPr>
              <a:t> </a:t>
            </a:r>
          </a:p>
          <a:p>
            <a:pPr lvl="1" eaLnBrk="1" hangingPunct="1"/>
            <a:r>
              <a:rPr lang="en-GB" dirty="0" smtClean="0">
                <a:latin typeface="+mj-lt"/>
              </a:rPr>
              <a:t>Point </a:t>
            </a:r>
            <a:r>
              <a:rPr lang="en-GB" i="1" dirty="0" smtClean="0">
                <a:latin typeface="+mj-lt"/>
              </a:rPr>
              <a:t>P</a:t>
            </a:r>
            <a:r>
              <a:rPr lang="en-GB" dirty="0" smtClean="0">
                <a:latin typeface="+mj-lt"/>
              </a:rPr>
              <a:t> projects to point </a:t>
            </a:r>
            <a:r>
              <a:rPr lang="en-GB" i="1" dirty="0" smtClean="0">
                <a:latin typeface="+mj-lt"/>
              </a:rPr>
              <a:t>p(</a:t>
            </a:r>
            <a:r>
              <a:rPr lang="en-GB" i="1" dirty="0" err="1" smtClean="0">
                <a:latin typeface="+mj-lt"/>
              </a:rPr>
              <a:t>x,y</a:t>
            </a:r>
            <a:r>
              <a:rPr lang="en-GB" i="1" dirty="0" smtClean="0">
                <a:latin typeface="+mj-lt"/>
              </a:rPr>
              <a:t>)</a:t>
            </a:r>
            <a:r>
              <a:rPr lang="en-GB" dirty="0" smtClean="0">
                <a:latin typeface="+mj-lt"/>
              </a:rPr>
              <a:t> in the image plane</a:t>
            </a:r>
          </a:p>
          <a:p>
            <a:pPr lvl="1" eaLnBrk="1" hangingPunct="1"/>
            <a:r>
              <a:rPr lang="en-GB" dirty="0" smtClean="0">
                <a:latin typeface="+mj-lt"/>
              </a:rPr>
              <a:t>Point </a:t>
            </a:r>
            <a:r>
              <a:rPr lang="en-GB" i="1" dirty="0" smtClean="0">
                <a:latin typeface="+mj-lt"/>
              </a:rPr>
              <a:t>O</a:t>
            </a:r>
            <a:r>
              <a:rPr lang="en-GB" dirty="0" smtClean="0">
                <a:latin typeface="+mj-lt"/>
              </a:rPr>
              <a:t> is the optical centre (or centre of projection) of the camera</a:t>
            </a:r>
          </a:p>
          <a:p>
            <a:pPr lvl="1" eaLnBrk="1" hangingPunct="1"/>
            <a:r>
              <a:rPr lang="en-GB" i="1" dirty="0" smtClean="0">
                <a:latin typeface="+mj-lt"/>
              </a:rPr>
              <a:t>f </a:t>
            </a:r>
            <a:r>
              <a:rPr lang="en-GB" dirty="0" smtClean="0">
                <a:latin typeface="+mj-lt"/>
              </a:rPr>
              <a:t>is the focal length of the camera</a:t>
            </a:r>
            <a:endParaRPr lang="en-GB" i="1" dirty="0" smtClean="0">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Adaptive Support Weight</a:t>
            </a:r>
            <a:endParaRPr lang="en-GB" dirty="0"/>
          </a:p>
        </p:txBody>
      </p:sp>
      <p:sp>
        <p:nvSpPr>
          <p:cNvPr id="3" name="Content Placeholder 2"/>
          <p:cNvSpPr>
            <a:spLocks noGrp="1"/>
          </p:cNvSpPr>
          <p:nvPr>
            <p:ph idx="1"/>
          </p:nvPr>
        </p:nvSpPr>
        <p:spPr/>
        <p:txBody>
          <a:bodyPr/>
          <a:lstStyle/>
          <a:p>
            <a:r>
              <a:rPr lang="en-GB" dirty="0" smtClean="0">
                <a:latin typeface="+mj-lt"/>
              </a:rPr>
              <a:t>Initially purpose by Yoon and </a:t>
            </a:r>
            <a:r>
              <a:rPr lang="en-GB" dirty="0" err="1" smtClean="0">
                <a:latin typeface="+mj-lt"/>
              </a:rPr>
              <a:t>Kweon</a:t>
            </a:r>
            <a:r>
              <a:rPr lang="en-GB" dirty="0" smtClean="0">
                <a:latin typeface="+mj-lt"/>
              </a:rPr>
              <a:t> :</a:t>
            </a:r>
            <a:r>
              <a:rPr lang="en-GB" sz="1800" dirty="0" smtClean="0">
                <a:latin typeface="+mj-lt"/>
              </a:rPr>
              <a:t> Yoon, K.J. and I.S. </a:t>
            </a:r>
            <a:r>
              <a:rPr lang="en-GB" sz="1800" dirty="0" err="1" smtClean="0">
                <a:latin typeface="+mj-lt"/>
              </a:rPr>
              <a:t>Kweon</a:t>
            </a:r>
            <a:r>
              <a:rPr lang="en-GB" sz="1800" dirty="0" smtClean="0">
                <a:latin typeface="+mj-lt"/>
              </a:rPr>
              <a:t>. </a:t>
            </a:r>
            <a:r>
              <a:rPr lang="en-GB" sz="1800" i="1" dirty="0" smtClean="0">
                <a:latin typeface="+mj-lt"/>
              </a:rPr>
              <a:t>Locally adaptive support-weight approach for visual correspondence search</a:t>
            </a:r>
            <a:r>
              <a:rPr lang="en-GB" sz="1800" dirty="0" smtClean="0">
                <a:latin typeface="+mj-lt"/>
              </a:rPr>
              <a:t>. in </a:t>
            </a:r>
            <a:r>
              <a:rPr lang="en-GB" sz="1800" i="1" dirty="0" smtClean="0">
                <a:latin typeface="+mj-lt"/>
              </a:rPr>
              <a:t>Computer Vision and Pattern Recognition, 2005. CVPR 2005. IEEE Computer Society Conference on</a:t>
            </a:r>
            <a:r>
              <a:rPr lang="en-GB" sz="1800" dirty="0" smtClean="0">
                <a:latin typeface="+mj-lt"/>
              </a:rPr>
              <a:t>. 2005.</a:t>
            </a:r>
          </a:p>
          <a:p>
            <a:r>
              <a:rPr lang="en-GB" dirty="0" smtClean="0">
                <a:latin typeface="+mj-lt"/>
              </a:rPr>
              <a:t>Many recent algorithms try to alter the size/shape of the support window to over come issues at boarder/texture-less regions.</a:t>
            </a:r>
          </a:p>
          <a:p>
            <a:r>
              <a:rPr lang="en-GB" dirty="0" smtClean="0">
                <a:latin typeface="+mj-lt"/>
              </a:rPr>
              <a:t> This is hard to tune so Yoon purposed altering the weight given to each match in the support window (you can think of the weight for previous algorithms </a:t>
            </a:r>
            <a:r>
              <a:rPr lang="en-GB" dirty="0" smtClean="0">
                <a:latin typeface="+mj-lt"/>
              </a:rPr>
              <a:t>shown </a:t>
            </a:r>
            <a:r>
              <a:rPr lang="en-GB" dirty="0" smtClean="0">
                <a:latin typeface="+mj-lt"/>
              </a:rPr>
              <a:t>as 1)</a:t>
            </a:r>
            <a:endParaRPr lang="en-GB" dirty="0">
              <a:latin typeface="+mj-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Adaptive Support Weight</a:t>
            </a:r>
            <a:endParaRPr lang="en-GB" dirty="0"/>
          </a:p>
        </p:txBody>
      </p:sp>
      <p:sp>
        <p:nvSpPr>
          <p:cNvPr id="3" name="Content Placeholder 2"/>
          <p:cNvSpPr>
            <a:spLocks noGrp="1"/>
          </p:cNvSpPr>
          <p:nvPr>
            <p:ph idx="1"/>
          </p:nvPr>
        </p:nvSpPr>
        <p:spPr/>
        <p:txBody>
          <a:bodyPr/>
          <a:lstStyle/>
          <a:p>
            <a:r>
              <a:rPr lang="en-GB" dirty="0" smtClean="0">
                <a:latin typeface="+mj-lt"/>
              </a:rPr>
              <a:t>Pixel weight based on the photometric and geometric relationship between that pixel and the pixel under consideration</a:t>
            </a:r>
          </a:p>
          <a:p>
            <a:r>
              <a:rPr lang="en-GB" dirty="0" smtClean="0">
                <a:latin typeface="+mj-lt"/>
              </a:rPr>
              <a:t>Assumption in local matching algorithms is that the support region pixels are of the same depth, otherwise the matching cost is incorrect</a:t>
            </a:r>
          </a:p>
          <a:p>
            <a:r>
              <a:rPr lang="en-GB" dirty="0" smtClean="0">
                <a:latin typeface="+mj-lt"/>
              </a:rPr>
              <a:t>Therefore the support weight should be proportional to the probability that the pixel in the support window are of the same depth.</a:t>
            </a:r>
          </a:p>
          <a:p>
            <a:r>
              <a:rPr lang="en-GB" dirty="0" smtClean="0">
                <a:latin typeface="+mj-lt"/>
              </a:rPr>
              <a:t>w = weight, p = pixel under consideration, q = pixel in support region</a:t>
            </a:r>
            <a:endParaRPr lang="en-GB" dirty="0">
              <a:latin typeface="+mj-lt"/>
            </a:endParaRPr>
          </a:p>
        </p:txBody>
      </p:sp>
      <p:graphicFrame>
        <p:nvGraphicFramePr>
          <p:cNvPr id="4" name="Object 3"/>
          <p:cNvGraphicFramePr>
            <a:graphicFrameLocks noChangeAspect="1"/>
          </p:cNvGraphicFramePr>
          <p:nvPr/>
        </p:nvGraphicFramePr>
        <p:xfrm>
          <a:off x="3491880" y="5301208"/>
          <a:ext cx="3096344" cy="511200"/>
        </p:xfrm>
        <a:graphic>
          <a:graphicData uri="http://schemas.openxmlformats.org/presentationml/2006/ole">
            <mc:AlternateContent xmlns:mc="http://schemas.openxmlformats.org/markup-compatibility/2006">
              <mc:Choice xmlns:v="urn:schemas-microsoft-com:vml" Requires="v">
                <p:oleObj spid="_x0000_s649219" name="Equation" r:id="rId3" imgW="1371600" imgH="241200" progId="Equation.3">
                  <p:embed/>
                </p:oleObj>
              </mc:Choice>
              <mc:Fallback>
                <p:oleObj name="Equation" r:id="rId3" imgW="13716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5301208"/>
                        <a:ext cx="3096344" cy="5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Adaptive Support Weight</a:t>
            </a:r>
            <a:endParaRPr lang="en-GB" dirty="0"/>
          </a:p>
        </p:txBody>
      </p:sp>
      <p:sp>
        <p:nvSpPr>
          <p:cNvPr id="3" name="Content Placeholder 2"/>
          <p:cNvSpPr>
            <a:spLocks noGrp="1"/>
          </p:cNvSpPr>
          <p:nvPr>
            <p:ph idx="1"/>
          </p:nvPr>
        </p:nvSpPr>
        <p:spPr/>
        <p:txBody>
          <a:bodyPr/>
          <a:lstStyle/>
          <a:p>
            <a:r>
              <a:rPr lang="en-GB" dirty="0" smtClean="0">
                <a:latin typeface="+mj-lt"/>
              </a:rPr>
              <a:t>How do we calculate Pr(</a:t>
            </a:r>
            <a:r>
              <a:rPr lang="en-GB" dirty="0" err="1" smtClean="0">
                <a:latin typeface="+mj-lt"/>
              </a:rPr>
              <a:t>d</a:t>
            </a:r>
            <a:r>
              <a:rPr lang="en-GB" baseline="-25000" dirty="0" err="1" smtClean="0">
                <a:latin typeface="+mj-lt"/>
              </a:rPr>
              <a:t>p</a:t>
            </a:r>
            <a:r>
              <a:rPr lang="en-GB" dirty="0" smtClean="0">
                <a:latin typeface="+mj-lt"/>
              </a:rPr>
              <a:t>=</a:t>
            </a:r>
            <a:r>
              <a:rPr lang="en-GB" dirty="0" err="1" smtClean="0">
                <a:latin typeface="+mj-lt"/>
              </a:rPr>
              <a:t>d</a:t>
            </a:r>
            <a:r>
              <a:rPr lang="en-GB" baseline="-25000" dirty="0" err="1" smtClean="0">
                <a:latin typeface="+mj-lt"/>
              </a:rPr>
              <a:t>q</a:t>
            </a:r>
            <a:r>
              <a:rPr lang="en-GB" dirty="0" smtClean="0">
                <a:latin typeface="+mj-lt"/>
              </a:rPr>
              <a:t>) if we don’t already know the disparity levels?</a:t>
            </a:r>
          </a:p>
          <a:p>
            <a:r>
              <a:rPr lang="en-GB" dirty="0" smtClean="0">
                <a:latin typeface="+mj-lt"/>
              </a:rPr>
              <a:t>Gestalt principles: </a:t>
            </a:r>
          </a:p>
          <a:p>
            <a:pPr lvl="1">
              <a:buNone/>
            </a:pPr>
            <a:r>
              <a:rPr lang="en-GB" dirty="0" smtClean="0">
                <a:latin typeface="+mj-lt"/>
              </a:rPr>
              <a:t>- Some objects (</a:t>
            </a:r>
            <a:r>
              <a:rPr lang="en-GB" i="1" dirty="0" smtClean="0">
                <a:latin typeface="+mj-lt"/>
              </a:rPr>
              <a:t>figures</a:t>
            </a:r>
            <a:r>
              <a:rPr lang="en-GB" dirty="0" smtClean="0">
                <a:latin typeface="+mj-lt"/>
              </a:rPr>
              <a:t>) </a:t>
            </a:r>
          </a:p>
          <a:p>
            <a:pPr lvl="1">
              <a:buNone/>
            </a:pPr>
            <a:r>
              <a:rPr lang="en-GB" dirty="0" smtClean="0">
                <a:latin typeface="+mj-lt"/>
              </a:rPr>
              <a:t>  seem more prominent</a:t>
            </a:r>
          </a:p>
          <a:p>
            <a:pPr lvl="1">
              <a:buNone/>
            </a:pPr>
            <a:r>
              <a:rPr lang="en-GB" dirty="0" smtClean="0">
                <a:latin typeface="+mj-lt"/>
              </a:rPr>
              <a:t>  than others aspects </a:t>
            </a:r>
          </a:p>
          <a:p>
            <a:pPr lvl="1">
              <a:buNone/>
            </a:pPr>
            <a:r>
              <a:rPr lang="en-GB" dirty="0" smtClean="0">
                <a:latin typeface="+mj-lt"/>
              </a:rPr>
              <a:t>  recede into the background (</a:t>
            </a:r>
            <a:r>
              <a:rPr lang="en-GB" i="1" dirty="0" smtClean="0">
                <a:latin typeface="+mj-lt"/>
              </a:rPr>
              <a:t>ground</a:t>
            </a:r>
            <a:r>
              <a:rPr lang="en-GB" dirty="0" smtClean="0">
                <a:latin typeface="+mj-lt"/>
              </a:rPr>
              <a:t>)</a:t>
            </a:r>
          </a:p>
          <a:p>
            <a:pPr lvl="1"/>
            <a:r>
              <a:rPr lang="en-GB" dirty="0" smtClean="0">
                <a:latin typeface="+mj-lt"/>
              </a:rPr>
              <a:t>Object changing in the background make little impact on the correspondence problem</a:t>
            </a:r>
            <a:endParaRPr lang="en-GB" dirty="0">
              <a:latin typeface="+mj-lt"/>
            </a:endParaRPr>
          </a:p>
        </p:txBody>
      </p:sp>
      <p:pic>
        <p:nvPicPr>
          <p:cNvPr id="4" name="Picture 3" descr="gestaltPrinciples1.jpg"/>
          <p:cNvPicPr>
            <a:picLocks noChangeAspect="1"/>
          </p:cNvPicPr>
          <p:nvPr/>
        </p:nvPicPr>
        <p:blipFill>
          <a:blip r:embed="rId2" cstate="print"/>
          <a:stretch>
            <a:fillRect/>
          </a:stretch>
        </p:blipFill>
        <p:spPr>
          <a:xfrm>
            <a:off x="3923928" y="2564904"/>
            <a:ext cx="4447351" cy="208823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Adaptive Support Weight</a:t>
            </a:r>
            <a:endParaRPr lang="en-GB" dirty="0"/>
          </a:p>
        </p:txBody>
      </p:sp>
      <p:sp>
        <p:nvSpPr>
          <p:cNvPr id="3" name="Content Placeholder 2"/>
          <p:cNvSpPr>
            <a:spLocks noGrp="1"/>
          </p:cNvSpPr>
          <p:nvPr>
            <p:ph idx="1"/>
          </p:nvPr>
        </p:nvSpPr>
        <p:spPr/>
        <p:txBody>
          <a:bodyPr/>
          <a:lstStyle/>
          <a:p>
            <a:r>
              <a:rPr lang="en-GB" dirty="0" smtClean="0"/>
              <a:t>Based on similarity and proximity:</a:t>
            </a:r>
          </a:p>
          <a:p>
            <a:pPr lvl="1"/>
            <a:endParaRPr lang="en-GB" dirty="0" smtClean="0">
              <a:latin typeface="Arial"/>
              <a:cs typeface="Arial"/>
            </a:endParaRPr>
          </a:p>
          <a:p>
            <a:pPr lvl="1"/>
            <a:r>
              <a:rPr lang="el-GR" dirty="0" smtClean="0">
                <a:latin typeface="Arial"/>
                <a:cs typeface="Arial"/>
              </a:rPr>
              <a:t>Δ</a:t>
            </a:r>
            <a:r>
              <a:rPr lang="en-GB" dirty="0" err="1" smtClean="0"/>
              <a:t>c</a:t>
            </a:r>
            <a:r>
              <a:rPr lang="en-GB" baseline="-25000" dirty="0" err="1" smtClean="0"/>
              <a:t>pq</a:t>
            </a:r>
            <a:r>
              <a:rPr lang="en-GB" dirty="0" smtClean="0"/>
              <a:t> is the </a:t>
            </a:r>
            <a:r>
              <a:rPr lang="en-GB" dirty="0" smtClean="0"/>
              <a:t>colour </a:t>
            </a:r>
            <a:r>
              <a:rPr lang="en-GB" dirty="0" smtClean="0"/>
              <a:t>difference and </a:t>
            </a:r>
            <a:r>
              <a:rPr lang="el-GR" dirty="0" smtClean="0">
                <a:latin typeface="Arial"/>
                <a:cs typeface="Arial"/>
              </a:rPr>
              <a:t>Δ </a:t>
            </a:r>
            <a:r>
              <a:rPr lang="en-GB" dirty="0" err="1" smtClean="0"/>
              <a:t>g</a:t>
            </a:r>
            <a:r>
              <a:rPr lang="en-GB" baseline="-25000" dirty="0" err="1" smtClean="0"/>
              <a:t>pq</a:t>
            </a:r>
            <a:r>
              <a:rPr lang="en-GB" dirty="0" smtClean="0"/>
              <a:t> is the spatial difference, k is a constant, </a:t>
            </a:r>
            <a:r>
              <a:rPr lang="en-GB" dirty="0" err="1" smtClean="0"/>
              <a:t>f</a:t>
            </a:r>
            <a:r>
              <a:rPr lang="en-GB" baseline="-25000" dirty="0" err="1" smtClean="0"/>
              <a:t>s</a:t>
            </a:r>
            <a:r>
              <a:rPr lang="en-GB" dirty="0" smtClean="0"/>
              <a:t>(</a:t>
            </a:r>
            <a:r>
              <a:rPr lang="el-GR" dirty="0" smtClean="0">
                <a:latin typeface="Arial"/>
                <a:cs typeface="Arial"/>
              </a:rPr>
              <a:t>Δ</a:t>
            </a:r>
            <a:r>
              <a:rPr lang="en-GB" dirty="0" err="1" smtClean="0"/>
              <a:t>c</a:t>
            </a:r>
            <a:r>
              <a:rPr lang="en-GB" baseline="-25000" dirty="0" err="1" smtClean="0"/>
              <a:t>pq</a:t>
            </a:r>
            <a:r>
              <a:rPr lang="en-GB" dirty="0" smtClean="0"/>
              <a:t> ) and </a:t>
            </a:r>
            <a:r>
              <a:rPr lang="en-GB" dirty="0" err="1" smtClean="0"/>
              <a:t>f</a:t>
            </a:r>
            <a:r>
              <a:rPr lang="en-GB" baseline="-25000" dirty="0" err="1" smtClean="0"/>
              <a:t>p</a:t>
            </a:r>
            <a:r>
              <a:rPr lang="en-GB" dirty="0" smtClean="0"/>
              <a:t>(</a:t>
            </a:r>
            <a:r>
              <a:rPr lang="el-GR" dirty="0" smtClean="0">
                <a:latin typeface="Arial"/>
                <a:cs typeface="Arial"/>
              </a:rPr>
              <a:t>Δ </a:t>
            </a:r>
            <a:r>
              <a:rPr lang="en-GB" dirty="0" err="1" smtClean="0"/>
              <a:t>g</a:t>
            </a:r>
            <a:r>
              <a:rPr lang="en-GB" baseline="-25000" dirty="0" err="1" smtClean="0"/>
              <a:t>pq</a:t>
            </a:r>
            <a:r>
              <a:rPr lang="en-GB" dirty="0" smtClean="0"/>
              <a:t> ) is the function representing the strength based on the respective difference</a:t>
            </a:r>
          </a:p>
          <a:p>
            <a:pPr lvl="1"/>
            <a:r>
              <a:rPr lang="en-GB" dirty="0" smtClean="0"/>
              <a:t>Colour difference is the </a:t>
            </a:r>
            <a:r>
              <a:rPr lang="en-GB" dirty="0"/>
              <a:t>E</a:t>
            </a:r>
            <a:r>
              <a:rPr lang="en-GB" dirty="0" smtClean="0"/>
              <a:t>uclidean </a:t>
            </a:r>
            <a:r>
              <a:rPr lang="en-GB" dirty="0" smtClean="0"/>
              <a:t>distance between p and q in the </a:t>
            </a:r>
            <a:r>
              <a:rPr lang="en-GB" dirty="0" err="1" smtClean="0"/>
              <a:t>CIELab</a:t>
            </a:r>
            <a:r>
              <a:rPr lang="en-GB" dirty="0" smtClean="0"/>
              <a:t> colour space (see next slide)</a:t>
            </a:r>
          </a:p>
          <a:p>
            <a:pPr lvl="1">
              <a:buNone/>
            </a:pPr>
            <a:endParaRPr lang="en-GB" dirty="0"/>
          </a:p>
        </p:txBody>
      </p:sp>
      <p:graphicFrame>
        <p:nvGraphicFramePr>
          <p:cNvPr id="4" name="Object 3"/>
          <p:cNvGraphicFramePr>
            <a:graphicFrameLocks noChangeAspect="1"/>
          </p:cNvGraphicFramePr>
          <p:nvPr/>
        </p:nvGraphicFramePr>
        <p:xfrm>
          <a:off x="1290637" y="2462213"/>
          <a:ext cx="4071938" cy="527050"/>
        </p:xfrm>
        <a:graphic>
          <a:graphicData uri="http://schemas.openxmlformats.org/presentationml/2006/ole">
            <mc:AlternateContent xmlns:mc="http://schemas.openxmlformats.org/markup-compatibility/2006">
              <mc:Choice xmlns:v="urn:schemas-microsoft-com:vml" Requires="v">
                <p:oleObj spid="_x0000_s650244" name="Equation" r:id="rId3" imgW="1866600" imgH="241200" progId="Equation.3">
                  <p:embed/>
                </p:oleObj>
              </mc:Choice>
              <mc:Fallback>
                <p:oleObj name="Equation" r:id="rId3" imgW="18666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7" y="2462213"/>
                        <a:ext cx="4071938"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1691680" y="5373216"/>
          <a:ext cx="5670630" cy="648072"/>
        </p:xfrm>
        <a:graphic>
          <a:graphicData uri="http://schemas.openxmlformats.org/presentationml/2006/ole">
            <mc:AlternateContent xmlns:mc="http://schemas.openxmlformats.org/markup-compatibility/2006">
              <mc:Choice xmlns:v="urn:schemas-microsoft-com:vml" Requires="v">
                <p:oleObj spid="_x0000_s650245" name="Equation" r:id="rId5" imgW="2666880" imgH="304560" progId="Equation.3">
                  <p:embed/>
                </p:oleObj>
              </mc:Choice>
              <mc:Fallback>
                <p:oleObj name="Equation" r:id="rId5" imgW="266688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5373216"/>
                        <a:ext cx="5670630"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colour space</a:t>
            </a:r>
            <a:endParaRPr lang="en-GB" dirty="0"/>
          </a:p>
        </p:txBody>
      </p:sp>
      <p:sp>
        <p:nvSpPr>
          <p:cNvPr id="3" name="Content Placeholder 2"/>
          <p:cNvSpPr>
            <a:spLocks noGrp="1"/>
          </p:cNvSpPr>
          <p:nvPr>
            <p:ph idx="1"/>
          </p:nvPr>
        </p:nvSpPr>
        <p:spPr/>
        <p:txBody>
          <a:bodyPr/>
          <a:lstStyle/>
          <a:p>
            <a:r>
              <a:rPr lang="en-GB" dirty="0" smtClean="0">
                <a:latin typeface="+mj-lt"/>
              </a:rPr>
              <a:t>LAB space is a different means to of mapping colours compared to the more familiar RGB space. It is designed to mimic human perception</a:t>
            </a:r>
          </a:p>
          <a:p>
            <a:pPr lvl="1"/>
            <a:r>
              <a:rPr lang="en-GB" dirty="0" smtClean="0">
                <a:latin typeface="+mj-lt"/>
              </a:rPr>
              <a:t>It is based on three values L = luminosity , a = green to magenta scale and b = blue to yellow scale.</a:t>
            </a:r>
          </a:p>
          <a:p>
            <a:pPr lvl="1"/>
            <a:r>
              <a:rPr lang="en-GB" dirty="0" smtClean="0">
                <a:latin typeface="+mj-lt"/>
              </a:rPr>
              <a:t>Large changes in Euclidean distance = large visual change, small distances = small visual change</a:t>
            </a:r>
          </a:p>
          <a:p>
            <a:pPr lvl="1"/>
            <a:r>
              <a:rPr lang="en-GB" dirty="0" smtClean="0">
                <a:latin typeface="+mj-lt"/>
              </a:rPr>
              <a:t>Forward transform (for RGB (0-1 scale)) first transform to XYZ space:</a:t>
            </a:r>
          </a:p>
          <a:p>
            <a:pPr lvl="1">
              <a:buNone/>
            </a:pPr>
            <a:endParaRPr lang="en-GB" dirty="0"/>
          </a:p>
        </p:txBody>
      </p:sp>
      <p:pic>
        <p:nvPicPr>
          <p:cNvPr id="4" name="Picture 3" descr="RBGtoXYZ.png"/>
          <p:cNvPicPr>
            <a:picLocks noChangeAspect="1"/>
          </p:cNvPicPr>
          <p:nvPr/>
        </p:nvPicPr>
        <p:blipFill>
          <a:blip r:embed="rId2" cstate="print"/>
          <a:stretch>
            <a:fillRect/>
          </a:stretch>
        </p:blipFill>
        <p:spPr>
          <a:xfrm>
            <a:off x="971600" y="5733256"/>
            <a:ext cx="7416095" cy="83934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space cont.</a:t>
            </a:r>
            <a:endParaRPr lang="en-GB" dirty="0"/>
          </a:p>
        </p:txBody>
      </p:sp>
      <p:pic>
        <p:nvPicPr>
          <p:cNvPr id="4" name="Content Placeholder 3" descr="XXYtoLAB.png"/>
          <p:cNvPicPr>
            <a:picLocks noGrp="1" noChangeAspect="1"/>
          </p:cNvPicPr>
          <p:nvPr>
            <p:ph idx="1"/>
          </p:nvPr>
        </p:nvPicPr>
        <p:blipFill>
          <a:blip r:embed="rId2" cstate="print"/>
          <a:stretch>
            <a:fillRect/>
          </a:stretch>
        </p:blipFill>
        <p:spPr>
          <a:xfrm>
            <a:off x="457200" y="2060848"/>
            <a:ext cx="3490308" cy="1040507"/>
          </a:xfrm>
        </p:spPr>
      </p:pic>
      <p:pic>
        <p:nvPicPr>
          <p:cNvPr id="5" name="Picture 4" descr="labcont.png"/>
          <p:cNvPicPr>
            <a:picLocks noChangeAspect="1"/>
          </p:cNvPicPr>
          <p:nvPr/>
        </p:nvPicPr>
        <p:blipFill>
          <a:blip r:embed="rId3" cstate="print"/>
          <a:stretch>
            <a:fillRect/>
          </a:stretch>
        </p:blipFill>
        <p:spPr>
          <a:xfrm>
            <a:off x="4355975" y="2241823"/>
            <a:ext cx="4269009" cy="859532"/>
          </a:xfrm>
          <a:prstGeom prst="rect">
            <a:avLst/>
          </a:prstGeom>
        </p:spPr>
      </p:pic>
      <p:sp>
        <p:nvSpPr>
          <p:cNvPr id="6" name="TextBox 5"/>
          <p:cNvSpPr txBox="1"/>
          <p:nvPr/>
        </p:nvSpPr>
        <p:spPr>
          <a:xfrm>
            <a:off x="457200" y="3284984"/>
            <a:ext cx="8229600" cy="1815882"/>
          </a:xfrm>
          <a:prstGeom prst="rect">
            <a:avLst/>
          </a:prstGeom>
          <a:noFill/>
        </p:spPr>
        <p:txBody>
          <a:bodyPr wrap="square" rtlCol="0">
            <a:spAutoFit/>
          </a:bodyPr>
          <a:lstStyle/>
          <a:p>
            <a:pPr>
              <a:buFont typeface="Arial" pitchFamily="34" charset="0"/>
              <a:buChar char="•"/>
            </a:pPr>
            <a:r>
              <a:rPr lang="en-GB" dirty="0" smtClean="0">
                <a:latin typeface="+mj-lt"/>
              </a:rPr>
              <a:t> Where </a:t>
            </a:r>
            <a:r>
              <a:rPr lang="en-GB" dirty="0" err="1" smtClean="0">
                <a:latin typeface="+mj-lt"/>
              </a:rPr>
              <a:t>Y</a:t>
            </a:r>
            <a:r>
              <a:rPr lang="en-GB" baseline="-25000" dirty="0" err="1" smtClean="0">
                <a:latin typeface="+mj-lt"/>
              </a:rPr>
              <a:t>n</a:t>
            </a:r>
            <a:r>
              <a:rPr lang="en-GB" dirty="0" smtClean="0">
                <a:latin typeface="+mj-lt"/>
              </a:rPr>
              <a:t>, </a:t>
            </a:r>
            <a:r>
              <a:rPr lang="en-GB" dirty="0" err="1" smtClean="0">
                <a:latin typeface="+mj-lt"/>
              </a:rPr>
              <a:t>X</a:t>
            </a:r>
            <a:r>
              <a:rPr lang="en-GB" baseline="-25000" dirty="0" err="1" smtClean="0">
                <a:latin typeface="+mj-lt"/>
              </a:rPr>
              <a:t>n</a:t>
            </a:r>
            <a:r>
              <a:rPr lang="en-GB" dirty="0" smtClean="0">
                <a:latin typeface="+mj-lt"/>
              </a:rPr>
              <a:t> and Z</a:t>
            </a:r>
            <a:r>
              <a:rPr lang="en-GB" baseline="-25000" dirty="0" smtClean="0">
                <a:latin typeface="+mj-lt"/>
              </a:rPr>
              <a:t>n</a:t>
            </a:r>
            <a:r>
              <a:rPr lang="en-GB" dirty="0" smtClean="0">
                <a:latin typeface="+mj-lt"/>
              </a:rPr>
              <a:t> are the reference white point calculated via a normalization process</a:t>
            </a:r>
          </a:p>
          <a:p>
            <a:pPr>
              <a:buFont typeface="Arial" pitchFamily="34" charset="0"/>
              <a:buChar char="•"/>
            </a:pPr>
            <a:r>
              <a:rPr lang="en-GB" dirty="0" smtClean="0">
                <a:latin typeface="+mj-lt"/>
              </a:rPr>
              <a:t> Reverse transform is a similar process but not need to understand the workings of AWS</a:t>
            </a:r>
            <a:endParaRPr lang="en-GB"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ASW cont.</a:t>
            </a:r>
            <a:endParaRPr lang="en-GB" dirty="0"/>
          </a:p>
        </p:txBody>
      </p:sp>
      <p:sp>
        <p:nvSpPr>
          <p:cNvPr id="3" name="Content Placeholder 2"/>
          <p:cNvSpPr>
            <a:spLocks noGrp="1"/>
          </p:cNvSpPr>
          <p:nvPr>
            <p:ph idx="1"/>
          </p:nvPr>
        </p:nvSpPr>
        <p:spPr/>
        <p:txBody>
          <a:bodyPr/>
          <a:lstStyle/>
          <a:p>
            <a:r>
              <a:rPr lang="en-GB" dirty="0" smtClean="0">
                <a:latin typeface="+mj-lt"/>
              </a:rPr>
              <a:t>The proximity change is given by:</a:t>
            </a:r>
          </a:p>
          <a:p>
            <a:endParaRPr lang="en-GB" dirty="0" smtClean="0">
              <a:latin typeface="+mj-lt"/>
            </a:endParaRPr>
          </a:p>
          <a:p>
            <a:endParaRPr lang="en-GB" dirty="0" smtClean="0">
              <a:latin typeface="+mj-lt"/>
            </a:endParaRPr>
          </a:p>
          <a:p>
            <a:r>
              <a:rPr lang="en-GB" dirty="0" smtClean="0">
                <a:latin typeface="+mj-lt"/>
              </a:rPr>
              <a:t>The strength functions </a:t>
            </a:r>
            <a:r>
              <a:rPr lang="en-GB" dirty="0" err="1" smtClean="0">
                <a:latin typeface="+mj-lt"/>
              </a:rPr>
              <a:t>f</a:t>
            </a:r>
            <a:r>
              <a:rPr lang="en-GB" baseline="-25000" dirty="0" err="1" smtClean="0">
                <a:latin typeface="+mj-lt"/>
              </a:rPr>
              <a:t>s</a:t>
            </a:r>
            <a:r>
              <a:rPr lang="en-GB" dirty="0" smtClean="0">
                <a:latin typeface="+mj-lt"/>
              </a:rPr>
              <a:t> and </a:t>
            </a:r>
            <a:r>
              <a:rPr lang="en-GB" dirty="0" err="1" smtClean="0">
                <a:latin typeface="+mj-lt"/>
              </a:rPr>
              <a:t>f</a:t>
            </a:r>
            <a:r>
              <a:rPr lang="en-GB" baseline="-25000" dirty="0" err="1" smtClean="0">
                <a:latin typeface="+mj-lt"/>
              </a:rPr>
              <a:t>p</a:t>
            </a:r>
            <a:r>
              <a:rPr lang="en-GB" dirty="0" smtClean="0">
                <a:latin typeface="+mj-lt"/>
              </a:rPr>
              <a:t> are based on a Laplacian kernel so:</a:t>
            </a:r>
          </a:p>
          <a:p>
            <a:endParaRPr lang="en-GB" dirty="0" smtClean="0">
              <a:latin typeface="+mj-lt"/>
            </a:endParaRPr>
          </a:p>
          <a:p>
            <a:endParaRPr lang="en-GB" dirty="0" smtClean="0">
              <a:latin typeface="+mj-lt"/>
            </a:endParaRPr>
          </a:p>
          <a:p>
            <a:r>
              <a:rPr lang="el-GR" dirty="0" smtClean="0">
                <a:latin typeface="+mj-lt"/>
                <a:cs typeface="Arial"/>
              </a:rPr>
              <a:t>γ</a:t>
            </a:r>
            <a:r>
              <a:rPr lang="en-GB" baseline="-25000" dirty="0" smtClean="0">
                <a:latin typeface="+mj-lt"/>
                <a:cs typeface="Arial"/>
              </a:rPr>
              <a:t>c</a:t>
            </a:r>
            <a:r>
              <a:rPr lang="en-GB" dirty="0" smtClean="0">
                <a:latin typeface="+mj-lt"/>
                <a:cs typeface="Arial"/>
              </a:rPr>
              <a:t> = 7 and </a:t>
            </a:r>
            <a:r>
              <a:rPr lang="en-GB" dirty="0" err="1" smtClean="0">
                <a:latin typeface="+mj-lt"/>
                <a:cs typeface="Arial"/>
              </a:rPr>
              <a:t>y</a:t>
            </a:r>
            <a:r>
              <a:rPr lang="en-GB" baseline="-25000" dirty="0" err="1" smtClean="0">
                <a:latin typeface="+mj-lt"/>
                <a:cs typeface="Arial"/>
              </a:rPr>
              <a:t>p</a:t>
            </a:r>
            <a:r>
              <a:rPr lang="en-GB" dirty="0" smtClean="0">
                <a:latin typeface="+mj-lt"/>
                <a:cs typeface="Arial"/>
              </a:rPr>
              <a:t> =36</a:t>
            </a:r>
            <a:endParaRPr lang="en-GB" baseline="-25000" dirty="0">
              <a:latin typeface="+mj-lt"/>
            </a:endParaRPr>
          </a:p>
        </p:txBody>
      </p:sp>
      <p:graphicFrame>
        <p:nvGraphicFramePr>
          <p:cNvPr id="652290" name="Content Placeholder 3"/>
          <p:cNvGraphicFramePr>
            <a:graphicFrameLocks noChangeAspect="1"/>
          </p:cNvGraphicFramePr>
          <p:nvPr/>
        </p:nvGraphicFramePr>
        <p:xfrm>
          <a:off x="1115617" y="2551377"/>
          <a:ext cx="4536504" cy="692406"/>
        </p:xfrm>
        <a:graphic>
          <a:graphicData uri="http://schemas.openxmlformats.org/presentationml/2006/ole">
            <mc:AlternateContent xmlns:mc="http://schemas.openxmlformats.org/markup-compatibility/2006">
              <mc:Choice xmlns:v="urn:schemas-microsoft-com:vml" Requires="v">
                <p:oleObj spid="_x0000_s652293" name="Equation" r:id="rId3" imgW="1993680" imgH="304560" progId="Equation.3">
                  <p:embed/>
                </p:oleObj>
              </mc:Choice>
              <mc:Fallback>
                <p:oleObj name="Equation" r:id="rId3" imgW="1993680" imgH="30456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7" y="2551377"/>
                        <a:ext cx="4536504" cy="692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619672" y="4263719"/>
          <a:ext cx="2664296" cy="834041"/>
        </p:xfrm>
        <a:graphic>
          <a:graphicData uri="http://schemas.openxmlformats.org/presentationml/2006/ole">
            <mc:AlternateContent xmlns:mc="http://schemas.openxmlformats.org/markup-compatibility/2006">
              <mc:Choice xmlns:v="urn:schemas-microsoft-com:vml" Requires="v">
                <p:oleObj spid="_x0000_s652294" name="Equation" r:id="rId5" imgW="1460160" imgH="457200" progId="Equation.3">
                  <p:embed/>
                </p:oleObj>
              </mc:Choice>
              <mc:Fallback>
                <p:oleObj name="Equation" r:id="rId5" imgW="146016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4263719"/>
                        <a:ext cx="2664296" cy="834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2292" name="Object 4"/>
          <p:cNvGraphicFramePr>
            <a:graphicFrameLocks noChangeAspect="1"/>
          </p:cNvGraphicFramePr>
          <p:nvPr/>
        </p:nvGraphicFramePr>
        <p:xfrm>
          <a:off x="4656138" y="4252913"/>
          <a:ext cx="2757487" cy="855662"/>
        </p:xfrm>
        <a:graphic>
          <a:graphicData uri="http://schemas.openxmlformats.org/presentationml/2006/ole">
            <mc:AlternateContent xmlns:mc="http://schemas.openxmlformats.org/markup-compatibility/2006">
              <mc:Choice xmlns:v="urn:schemas-microsoft-com:vml" Requires="v">
                <p:oleObj spid="_x0000_s652295" name="Equation" r:id="rId7" imgW="1511280" imgH="469800" progId="Equation.3">
                  <p:embed/>
                </p:oleObj>
              </mc:Choice>
              <mc:Fallback>
                <p:oleObj name="Equation" r:id="rId7" imgW="1511280" imgH="469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6138" y="4252913"/>
                        <a:ext cx="2757487"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ASW cont.</a:t>
            </a:r>
            <a:endParaRPr lang="en-GB" dirty="0"/>
          </a:p>
        </p:txBody>
      </p:sp>
      <p:sp>
        <p:nvSpPr>
          <p:cNvPr id="3" name="Content Placeholder 2"/>
          <p:cNvSpPr>
            <a:spLocks noGrp="1"/>
          </p:cNvSpPr>
          <p:nvPr>
            <p:ph idx="1"/>
          </p:nvPr>
        </p:nvSpPr>
        <p:spPr>
          <a:xfrm>
            <a:off x="457200" y="1847850"/>
            <a:ext cx="8229600" cy="4389437"/>
          </a:xfrm>
        </p:spPr>
        <p:txBody>
          <a:bodyPr/>
          <a:lstStyle/>
          <a:p>
            <a:r>
              <a:rPr lang="en-GB" dirty="0" smtClean="0"/>
              <a:t>Matching cost is then calculate as a combination of the weight of the pixel in the reference image, the weight of the pixel in the matching image and the absolute difference (AD) of the two pixels in RGB space.</a:t>
            </a:r>
          </a:p>
          <a:p>
            <a:endParaRPr lang="en-GB" dirty="0" smtClean="0"/>
          </a:p>
          <a:p>
            <a:endParaRPr lang="en-GB" dirty="0" smtClean="0"/>
          </a:p>
          <a:p>
            <a:endParaRPr lang="en-GB" dirty="0" smtClean="0"/>
          </a:p>
          <a:p>
            <a:endParaRPr lang="en-GB" dirty="0" smtClean="0"/>
          </a:p>
          <a:p>
            <a:endParaRPr lang="en-GB" dirty="0" smtClean="0"/>
          </a:p>
          <a:p>
            <a:r>
              <a:rPr lang="en-GB" dirty="0" smtClean="0"/>
              <a:t>WTA approach used to select</a:t>
            </a:r>
          </a:p>
          <a:p>
            <a:pPr>
              <a:buNone/>
            </a:pPr>
            <a:r>
              <a:rPr lang="en-GB" dirty="0" smtClean="0"/>
              <a:t>disparity </a:t>
            </a:r>
            <a:endParaRPr lang="en-GB" dirty="0"/>
          </a:p>
        </p:txBody>
      </p:sp>
      <p:pic>
        <p:nvPicPr>
          <p:cNvPr id="5" name="Picture 4" descr="asw.PNG"/>
          <p:cNvPicPr>
            <a:picLocks noChangeAspect="1"/>
          </p:cNvPicPr>
          <p:nvPr/>
        </p:nvPicPr>
        <p:blipFill>
          <a:blip r:embed="rId3" cstate="print"/>
          <a:stretch>
            <a:fillRect/>
          </a:stretch>
        </p:blipFill>
        <p:spPr>
          <a:xfrm>
            <a:off x="5073075" y="3573016"/>
            <a:ext cx="4070925" cy="3024336"/>
          </a:xfrm>
          <a:prstGeom prst="rect">
            <a:avLst/>
          </a:prstGeom>
        </p:spPr>
      </p:pic>
      <p:graphicFrame>
        <p:nvGraphicFramePr>
          <p:cNvPr id="6" name="Object 5"/>
          <p:cNvGraphicFramePr>
            <a:graphicFrameLocks noChangeAspect="1"/>
          </p:cNvGraphicFramePr>
          <p:nvPr/>
        </p:nvGraphicFramePr>
        <p:xfrm>
          <a:off x="457200" y="3573016"/>
          <a:ext cx="4685233" cy="1287884"/>
        </p:xfrm>
        <a:graphic>
          <a:graphicData uri="http://schemas.openxmlformats.org/presentationml/2006/ole">
            <mc:AlternateContent xmlns:mc="http://schemas.openxmlformats.org/markup-compatibility/2006">
              <mc:Choice xmlns:v="urn:schemas-microsoft-com:vml" Requires="v">
                <p:oleObj spid="_x0000_s653316" name="Equation" r:id="rId4" imgW="2679480" imgH="736560" progId="Equation.3">
                  <p:embed/>
                </p:oleObj>
              </mc:Choice>
              <mc:Fallback>
                <p:oleObj name="Equation" r:id="rId4" imgW="2679480" imgH="7365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73016"/>
                        <a:ext cx="4685233" cy="1287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809750" y="5085184"/>
          <a:ext cx="2960196" cy="571624"/>
        </p:xfrm>
        <a:graphic>
          <a:graphicData uri="http://schemas.openxmlformats.org/presentationml/2006/ole">
            <mc:AlternateContent xmlns:mc="http://schemas.openxmlformats.org/markup-compatibility/2006">
              <mc:Choice xmlns:v="urn:schemas-microsoft-com:vml" Requires="v">
                <p:oleObj spid="_x0000_s653317" name="Equation" r:id="rId6" imgW="1841400" imgH="355320" progId="Equation.3">
                  <p:embed/>
                </p:oleObj>
              </mc:Choice>
              <mc:Fallback>
                <p:oleObj name="Equation" r:id="rId6" imgW="1841400" imgH="3553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0" y="5085184"/>
                        <a:ext cx="2960196" cy="571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ASW Results</a:t>
            </a:r>
            <a:endParaRPr lang="en-GB" dirty="0"/>
          </a:p>
        </p:txBody>
      </p:sp>
      <p:pic>
        <p:nvPicPr>
          <p:cNvPr id="4" name="Content Placeholder 3" descr="asw_result.PNG"/>
          <p:cNvPicPr>
            <a:picLocks noGrp="1" noChangeAspect="1"/>
          </p:cNvPicPr>
          <p:nvPr>
            <p:ph idx="1"/>
          </p:nvPr>
        </p:nvPicPr>
        <p:blipFill>
          <a:blip r:embed="rId2" cstate="print"/>
          <a:stretch>
            <a:fillRect/>
          </a:stretch>
        </p:blipFill>
        <p:spPr>
          <a:xfrm>
            <a:off x="2051720" y="1847850"/>
            <a:ext cx="5914320" cy="4606238"/>
          </a:xfrm>
        </p:spPr>
      </p:pic>
      <p:sp>
        <p:nvSpPr>
          <p:cNvPr id="5" name="TextBox 4"/>
          <p:cNvSpPr txBox="1"/>
          <p:nvPr/>
        </p:nvSpPr>
        <p:spPr>
          <a:xfrm>
            <a:off x="251520" y="2132856"/>
            <a:ext cx="1584176" cy="1200329"/>
          </a:xfrm>
          <a:prstGeom prst="rect">
            <a:avLst/>
          </a:prstGeom>
          <a:noFill/>
        </p:spPr>
        <p:txBody>
          <a:bodyPr wrap="square" rtlCol="0">
            <a:spAutoFit/>
          </a:bodyPr>
          <a:lstStyle/>
          <a:p>
            <a:r>
              <a:rPr lang="en-GB" sz="2400" dirty="0" smtClean="0"/>
              <a:t>Window size =33x33</a:t>
            </a:r>
            <a:endParaRPr lang="en-GB"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latin typeface="+mj-lt"/>
              </a:rPr>
              <a:t>Applications</a:t>
            </a:r>
          </a:p>
          <a:p>
            <a:pPr lvl="1"/>
            <a:r>
              <a:rPr lang="en-GB" dirty="0" smtClean="0">
                <a:latin typeface="+mj-lt"/>
              </a:rPr>
              <a:t>Robotic vision</a:t>
            </a:r>
          </a:p>
          <a:p>
            <a:pPr lvl="1"/>
            <a:r>
              <a:rPr lang="en-GB" dirty="0" smtClean="0">
                <a:latin typeface="+mj-lt"/>
              </a:rPr>
              <a:t>Mapping environments</a:t>
            </a:r>
          </a:p>
          <a:p>
            <a:r>
              <a:rPr lang="en-GB" dirty="0" smtClean="0">
                <a:latin typeface="+mj-lt"/>
              </a:rPr>
              <a:t>Issues – 4 main problems</a:t>
            </a:r>
          </a:p>
          <a:p>
            <a:r>
              <a:rPr lang="en-GB" dirty="0" smtClean="0">
                <a:latin typeface="+mj-lt"/>
              </a:rPr>
              <a:t>Optimisations </a:t>
            </a:r>
          </a:p>
          <a:p>
            <a:pPr lvl="1"/>
            <a:r>
              <a:rPr lang="en-GB" dirty="0" smtClean="0">
                <a:latin typeface="+mj-lt"/>
              </a:rPr>
              <a:t>Can reduce the computational costs</a:t>
            </a:r>
          </a:p>
          <a:p>
            <a:pPr>
              <a:buNone/>
            </a:pPr>
            <a:endParaRPr lang="en-GB" dirty="0" smtClean="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fontAlgn="auto" hangingPunct="1">
              <a:spcAft>
                <a:spcPts val="0"/>
              </a:spcAft>
              <a:defRPr/>
            </a:pPr>
            <a:r>
              <a:rPr lang="en-GB" dirty="0"/>
              <a:t>The geometry of </a:t>
            </a:r>
            <a:r>
              <a:rPr lang="en-GB" dirty="0" smtClean="0"/>
              <a:t>stereo</a:t>
            </a:r>
            <a:endParaRPr lang="en-GB" dirty="0"/>
          </a:p>
        </p:txBody>
      </p:sp>
      <p:sp>
        <p:nvSpPr>
          <p:cNvPr id="4107" name="Line 28"/>
          <p:cNvSpPr>
            <a:spLocks noChangeShapeType="1"/>
          </p:cNvSpPr>
          <p:nvPr/>
        </p:nvSpPr>
        <p:spPr bwMode="auto">
          <a:xfrm flipV="1">
            <a:off x="3200400" y="2286000"/>
            <a:ext cx="0" cy="1905000"/>
          </a:xfrm>
          <a:prstGeom prst="line">
            <a:avLst/>
          </a:prstGeom>
          <a:noFill/>
          <a:ln w="9525">
            <a:solidFill>
              <a:schemeClr val="tx1"/>
            </a:solidFill>
            <a:miter lim="800000"/>
            <a:headEnd/>
            <a:tailEnd type="triangle" w="med" len="med"/>
          </a:ln>
        </p:spPr>
        <p:txBody>
          <a:bodyPr wrap="none"/>
          <a:lstStyle/>
          <a:p>
            <a:endParaRPr lang="en-US"/>
          </a:p>
        </p:txBody>
      </p:sp>
      <p:sp>
        <p:nvSpPr>
          <p:cNvPr id="4108" name="Line 29"/>
          <p:cNvSpPr>
            <a:spLocks noChangeShapeType="1"/>
          </p:cNvSpPr>
          <p:nvPr/>
        </p:nvSpPr>
        <p:spPr bwMode="auto">
          <a:xfrm>
            <a:off x="3200400" y="4191000"/>
            <a:ext cx="2667000" cy="0"/>
          </a:xfrm>
          <a:prstGeom prst="line">
            <a:avLst/>
          </a:prstGeom>
          <a:noFill/>
          <a:ln w="9525">
            <a:solidFill>
              <a:schemeClr val="tx1"/>
            </a:solidFill>
            <a:miter lim="800000"/>
            <a:headEnd/>
            <a:tailEnd type="triangle" w="med" len="med"/>
          </a:ln>
        </p:spPr>
        <p:txBody>
          <a:bodyPr wrap="none"/>
          <a:lstStyle/>
          <a:p>
            <a:endParaRPr lang="en-US"/>
          </a:p>
        </p:txBody>
      </p:sp>
      <p:sp>
        <p:nvSpPr>
          <p:cNvPr id="4109" name="Line 30"/>
          <p:cNvSpPr>
            <a:spLocks noChangeShapeType="1"/>
          </p:cNvSpPr>
          <p:nvPr/>
        </p:nvSpPr>
        <p:spPr bwMode="auto">
          <a:xfrm flipH="1">
            <a:off x="1828800" y="4191000"/>
            <a:ext cx="1371600" cy="1371600"/>
          </a:xfrm>
          <a:prstGeom prst="line">
            <a:avLst/>
          </a:prstGeom>
          <a:noFill/>
          <a:ln w="9525">
            <a:solidFill>
              <a:schemeClr val="tx1"/>
            </a:solidFill>
            <a:miter lim="800000"/>
            <a:headEnd/>
            <a:tailEnd type="triangle" w="med" len="med"/>
          </a:ln>
        </p:spPr>
        <p:txBody>
          <a:bodyPr wrap="none"/>
          <a:lstStyle/>
          <a:p>
            <a:endParaRPr lang="en-US"/>
          </a:p>
        </p:txBody>
      </p:sp>
      <p:grpSp>
        <p:nvGrpSpPr>
          <p:cNvPr id="4110" name="Group 31"/>
          <p:cNvGrpSpPr>
            <a:grpSpLocks/>
          </p:cNvGrpSpPr>
          <p:nvPr/>
        </p:nvGrpSpPr>
        <p:grpSpPr bwMode="auto">
          <a:xfrm>
            <a:off x="2057400" y="2895600"/>
            <a:ext cx="3124200" cy="901700"/>
            <a:chOff x="1" y="0"/>
            <a:chExt cx="19999" cy="20011"/>
          </a:xfrm>
        </p:grpSpPr>
        <p:sp>
          <p:nvSpPr>
            <p:cNvPr id="4120" name="Line 32"/>
            <p:cNvSpPr>
              <a:spLocks noChangeShapeType="1"/>
            </p:cNvSpPr>
            <p:nvPr/>
          </p:nvSpPr>
          <p:spPr bwMode="auto">
            <a:xfrm>
              <a:off x="5999" y="0"/>
              <a:ext cx="14001" cy="14"/>
            </a:xfrm>
            <a:prstGeom prst="line">
              <a:avLst/>
            </a:prstGeom>
            <a:noFill/>
            <a:ln w="12700">
              <a:solidFill>
                <a:srgbClr val="000000"/>
              </a:solidFill>
              <a:round/>
              <a:headEnd type="none" w="sm" len="sm"/>
              <a:tailEnd type="none" w="sm" len="sm"/>
            </a:ln>
          </p:spPr>
          <p:txBody>
            <a:bodyPr/>
            <a:lstStyle/>
            <a:p>
              <a:endParaRPr lang="en-US"/>
            </a:p>
          </p:txBody>
        </p:sp>
        <p:sp>
          <p:nvSpPr>
            <p:cNvPr id="4121" name="Line 33"/>
            <p:cNvSpPr>
              <a:spLocks noChangeShapeType="1"/>
            </p:cNvSpPr>
            <p:nvPr/>
          </p:nvSpPr>
          <p:spPr bwMode="auto">
            <a:xfrm flipH="1">
              <a:off x="1"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4122" name="Line 34"/>
            <p:cNvSpPr>
              <a:spLocks noChangeShapeType="1"/>
            </p:cNvSpPr>
            <p:nvPr/>
          </p:nvSpPr>
          <p:spPr bwMode="auto">
            <a:xfrm flipH="1">
              <a:off x="13997"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4123" name="Line 35"/>
            <p:cNvSpPr>
              <a:spLocks noChangeShapeType="1"/>
            </p:cNvSpPr>
            <p:nvPr/>
          </p:nvSpPr>
          <p:spPr bwMode="auto">
            <a:xfrm>
              <a:off x="1" y="19997"/>
              <a:ext cx="14001" cy="14"/>
            </a:xfrm>
            <a:prstGeom prst="line">
              <a:avLst/>
            </a:prstGeom>
            <a:noFill/>
            <a:ln w="12700">
              <a:solidFill>
                <a:srgbClr val="000000"/>
              </a:solidFill>
              <a:round/>
              <a:headEnd type="none" w="sm" len="sm"/>
              <a:tailEnd type="none" w="sm" len="sm"/>
            </a:ln>
          </p:spPr>
          <p:txBody>
            <a:bodyPr/>
            <a:lstStyle/>
            <a:p>
              <a:endParaRPr lang="en-US"/>
            </a:p>
          </p:txBody>
        </p:sp>
      </p:grpSp>
      <p:sp>
        <p:nvSpPr>
          <p:cNvPr id="4111" name="Line 36"/>
          <p:cNvSpPr>
            <a:spLocks noChangeShapeType="1"/>
          </p:cNvSpPr>
          <p:nvPr/>
        </p:nvSpPr>
        <p:spPr bwMode="auto">
          <a:xfrm flipV="1">
            <a:off x="3200400" y="3810000"/>
            <a:ext cx="381000" cy="381000"/>
          </a:xfrm>
          <a:prstGeom prst="line">
            <a:avLst/>
          </a:prstGeom>
          <a:noFill/>
          <a:ln w="9525">
            <a:solidFill>
              <a:schemeClr val="tx1"/>
            </a:solidFill>
            <a:prstDash val="sysDot"/>
            <a:miter lim="800000"/>
            <a:headEnd/>
            <a:tailEnd/>
          </a:ln>
        </p:spPr>
        <p:txBody>
          <a:bodyPr wrap="none"/>
          <a:lstStyle/>
          <a:p>
            <a:endParaRPr lang="en-US"/>
          </a:p>
        </p:txBody>
      </p:sp>
      <p:sp>
        <p:nvSpPr>
          <p:cNvPr id="4112" name="Line 37"/>
          <p:cNvSpPr>
            <a:spLocks noChangeShapeType="1"/>
          </p:cNvSpPr>
          <p:nvPr/>
        </p:nvSpPr>
        <p:spPr bwMode="auto">
          <a:xfrm flipV="1">
            <a:off x="3962400" y="2133600"/>
            <a:ext cx="1219200" cy="1219200"/>
          </a:xfrm>
          <a:prstGeom prst="line">
            <a:avLst/>
          </a:prstGeom>
          <a:noFill/>
          <a:ln w="9525">
            <a:solidFill>
              <a:schemeClr val="tx1"/>
            </a:solidFill>
            <a:prstDash val="sysDot"/>
            <a:miter lim="800000"/>
            <a:headEnd/>
            <a:tailEnd/>
          </a:ln>
        </p:spPr>
        <p:txBody>
          <a:bodyPr wrap="none"/>
          <a:lstStyle/>
          <a:p>
            <a:endParaRPr lang="en-US"/>
          </a:p>
        </p:txBody>
      </p:sp>
      <p:graphicFrame>
        <p:nvGraphicFramePr>
          <p:cNvPr id="4098" name="Object 38"/>
          <p:cNvGraphicFramePr>
            <a:graphicFrameLocks noChangeAspect="1"/>
          </p:cNvGraphicFramePr>
          <p:nvPr/>
        </p:nvGraphicFramePr>
        <p:xfrm>
          <a:off x="3208338" y="2057400"/>
          <a:ext cx="249237" cy="276225"/>
        </p:xfrm>
        <a:graphic>
          <a:graphicData uri="http://schemas.openxmlformats.org/presentationml/2006/ole">
            <mc:AlternateContent xmlns:mc="http://schemas.openxmlformats.org/markup-compatibility/2006">
              <mc:Choice xmlns:v="urn:schemas-microsoft-com:vml" Requires="v">
                <p:oleObj spid="_x0000_s4130" r:id="rId4" imgW="139639" imgH="152334" progId="Equation.3">
                  <p:embed/>
                </p:oleObj>
              </mc:Choice>
              <mc:Fallback>
                <p:oleObj r:id="rId4" imgW="139639" imgH="152334" progId="Equation.3">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338" y="2057400"/>
                        <a:ext cx="249237"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0"/>
          <p:cNvGraphicFramePr>
            <a:graphicFrameLocks noChangeAspect="1"/>
          </p:cNvGraphicFramePr>
          <p:nvPr/>
        </p:nvGraphicFramePr>
        <p:xfrm>
          <a:off x="5943600" y="4048125"/>
          <a:ext cx="304800" cy="266700"/>
        </p:xfrm>
        <a:graphic>
          <a:graphicData uri="http://schemas.openxmlformats.org/presentationml/2006/ole">
            <mc:AlternateContent xmlns:mc="http://schemas.openxmlformats.org/markup-compatibility/2006">
              <mc:Choice xmlns:v="urn:schemas-microsoft-com:vml" Requires="v">
                <p:oleObj spid="_x0000_s4131" r:id="rId6" imgW="177569" imgH="152202" progId="Equation.3">
                  <p:embed/>
                </p:oleObj>
              </mc:Choice>
              <mc:Fallback>
                <p:oleObj r:id="rId6" imgW="177569" imgH="152202" progId="Equation.3">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048125"/>
                        <a:ext cx="3048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1"/>
          <p:cNvGraphicFramePr>
            <a:graphicFrameLocks noChangeAspect="1"/>
          </p:cNvGraphicFramePr>
          <p:nvPr/>
        </p:nvGraphicFramePr>
        <p:xfrm>
          <a:off x="1981200" y="5562600"/>
          <a:ext cx="276225" cy="304800"/>
        </p:xfrm>
        <a:graphic>
          <a:graphicData uri="http://schemas.openxmlformats.org/presentationml/2006/ole">
            <mc:AlternateContent xmlns:mc="http://schemas.openxmlformats.org/markup-compatibility/2006">
              <mc:Choice xmlns:v="urn:schemas-microsoft-com:vml" Requires="v">
                <p:oleObj spid="_x0000_s4132" r:id="rId8" imgW="139639" imgH="152334" progId="Equation.3">
                  <p:embed/>
                </p:oleObj>
              </mc:Choice>
              <mc:Fallback>
                <p:oleObj r:id="rId8" imgW="139639" imgH="152334" progId="Equation.3">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5562600"/>
                        <a:ext cx="2762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3" name="Line 42"/>
          <p:cNvSpPr>
            <a:spLocks noChangeShapeType="1"/>
          </p:cNvSpPr>
          <p:nvPr/>
        </p:nvSpPr>
        <p:spPr bwMode="auto">
          <a:xfrm>
            <a:off x="3048000" y="3810000"/>
            <a:ext cx="0" cy="341313"/>
          </a:xfrm>
          <a:prstGeom prst="line">
            <a:avLst/>
          </a:prstGeom>
          <a:noFill/>
          <a:ln w="9525">
            <a:solidFill>
              <a:srgbClr val="000000"/>
            </a:solidFill>
            <a:round/>
            <a:headEnd type="triangle" w="sm" len="sm"/>
            <a:tailEnd type="triangle" w="sm" len="sm"/>
          </a:ln>
        </p:spPr>
        <p:txBody>
          <a:bodyPr/>
          <a:lstStyle/>
          <a:p>
            <a:endParaRPr lang="en-US"/>
          </a:p>
        </p:txBody>
      </p:sp>
      <p:graphicFrame>
        <p:nvGraphicFramePr>
          <p:cNvPr id="4101" name="Object 43"/>
          <p:cNvGraphicFramePr>
            <a:graphicFrameLocks noChangeAspect="1"/>
          </p:cNvGraphicFramePr>
          <p:nvPr/>
        </p:nvGraphicFramePr>
        <p:xfrm>
          <a:off x="2819400" y="3886200"/>
          <a:ext cx="200025" cy="266700"/>
        </p:xfrm>
        <a:graphic>
          <a:graphicData uri="http://schemas.openxmlformats.org/presentationml/2006/ole">
            <mc:AlternateContent xmlns:mc="http://schemas.openxmlformats.org/markup-compatibility/2006">
              <mc:Choice xmlns:v="urn:schemas-microsoft-com:vml" Requires="v">
                <p:oleObj spid="_x0000_s4133" r:id="rId10" imgW="152268" imgH="203024" progId="Equation.3">
                  <p:embed/>
                </p:oleObj>
              </mc:Choice>
              <mc:Fallback>
                <p:oleObj r:id="rId10" imgW="152268" imgH="203024" progId="Equation.3">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3886200"/>
                        <a:ext cx="2000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44"/>
          <p:cNvGraphicFramePr>
            <a:graphicFrameLocks noChangeAspect="1"/>
          </p:cNvGraphicFramePr>
          <p:nvPr/>
        </p:nvGraphicFramePr>
        <p:xfrm>
          <a:off x="3200400" y="4267200"/>
          <a:ext cx="228600" cy="228600"/>
        </p:xfrm>
        <a:graphic>
          <a:graphicData uri="http://schemas.openxmlformats.org/presentationml/2006/ole">
            <mc:AlternateContent xmlns:mc="http://schemas.openxmlformats.org/markup-compatibility/2006">
              <mc:Choice xmlns:v="urn:schemas-microsoft-com:vml" Requires="v">
                <p:oleObj spid="_x0000_s4134" r:id="rId12" imgW="152268" imgH="152268" progId="Equation.3">
                  <p:embed/>
                </p:oleObj>
              </mc:Choice>
              <mc:Fallback>
                <p:oleObj r:id="rId12" imgW="152268" imgH="152268" progId="Equation.3">
                  <p:embed/>
                  <p:pic>
                    <p:nvPicPr>
                      <p:cNvPr id="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4267200"/>
                        <a:ext cx="2286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4" name="Oval 45"/>
          <p:cNvSpPr>
            <a:spLocks noChangeArrowheads="1"/>
          </p:cNvSpPr>
          <p:nvPr/>
        </p:nvSpPr>
        <p:spPr bwMode="auto">
          <a:xfrm>
            <a:off x="5181600" y="20574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4115" name="Oval 46"/>
          <p:cNvSpPr>
            <a:spLocks noChangeArrowheads="1"/>
          </p:cNvSpPr>
          <p:nvPr/>
        </p:nvSpPr>
        <p:spPr bwMode="auto">
          <a:xfrm>
            <a:off x="3886200" y="33528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4116" name="Rectangle 54"/>
          <p:cNvSpPr>
            <a:spLocks noChangeArrowheads="1"/>
          </p:cNvSpPr>
          <p:nvPr/>
        </p:nvSpPr>
        <p:spPr bwMode="auto">
          <a:xfrm>
            <a:off x="4114800" y="3314700"/>
            <a:ext cx="9144000" cy="0"/>
          </a:xfrm>
          <a:prstGeom prst="rect">
            <a:avLst/>
          </a:prstGeom>
          <a:noFill/>
          <a:ln w="9525">
            <a:noFill/>
            <a:miter lim="800000"/>
            <a:headEnd/>
            <a:tailEnd/>
          </a:ln>
        </p:spPr>
        <p:txBody>
          <a:bodyPr>
            <a:spAutoFit/>
          </a:bodyPr>
          <a:lstStyle/>
          <a:p>
            <a:endParaRPr lang="en-US"/>
          </a:p>
        </p:txBody>
      </p:sp>
      <p:graphicFrame>
        <p:nvGraphicFramePr>
          <p:cNvPr id="4103" name="Object 53"/>
          <p:cNvGraphicFramePr>
            <a:graphicFrameLocks noChangeAspect="1"/>
          </p:cNvGraphicFramePr>
          <p:nvPr/>
        </p:nvGraphicFramePr>
        <p:xfrm>
          <a:off x="5334000" y="1924050"/>
          <a:ext cx="1143000" cy="285750"/>
        </p:xfrm>
        <a:graphic>
          <a:graphicData uri="http://schemas.openxmlformats.org/presentationml/2006/ole">
            <mc:AlternateContent xmlns:mc="http://schemas.openxmlformats.org/markup-compatibility/2006">
              <mc:Choice xmlns:v="urn:schemas-microsoft-com:vml" Requires="v">
                <p:oleObj spid="_x0000_s4135" r:id="rId14" imgW="698197" imgH="177723" progId="Equation.3">
                  <p:embed/>
                </p:oleObj>
              </mc:Choice>
              <mc:Fallback>
                <p:oleObj r:id="rId14" imgW="698197" imgH="177723" progId="Equation.3">
                  <p:embed/>
                  <p:pic>
                    <p:nvPicPr>
                      <p:cNvPr id="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1924050"/>
                        <a:ext cx="11430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7" name="Rectangle 56"/>
          <p:cNvSpPr>
            <a:spLocks noChangeArrowheads="1"/>
          </p:cNvSpPr>
          <p:nvPr/>
        </p:nvSpPr>
        <p:spPr bwMode="auto">
          <a:xfrm>
            <a:off x="4262438" y="3305175"/>
            <a:ext cx="9144000" cy="0"/>
          </a:xfrm>
          <a:prstGeom prst="rect">
            <a:avLst/>
          </a:prstGeom>
          <a:noFill/>
          <a:ln w="9525">
            <a:noFill/>
            <a:miter lim="800000"/>
            <a:headEnd/>
            <a:tailEnd/>
          </a:ln>
        </p:spPr>
        <p:txBody>
          <a:bodyPr>
            <a:spAutoFit/>
          </a:bodyPr>
          <a:lstStyle/>
          <a:p>
            <a:endParaRPr lang="en-US"/>
          </a:p>
        </p:txBody>
      </p:sp>
      <p:graphicFrame>
        <p:nvGraphicFramePr>
          <p:cNvPr id="4104" name="Object 55"/>
          <p:cNvGraphicFramePr>
            <a:graphicFrameLocks noChangeAspect="1"/>
          </p:cNvGraphicFramePr>
          <p:nvPr/>
        </p:nvGraphicFramePr>
        <p:xfrm>
          <a:off x="3429000" y="3048000"/>
          <a:ext cx="619125" cy="247650"/>
        </p:xfrm>
        <a:graphic>
          <a:graphicData uri="http://schemas.openxmlformats.org/presentationml/2006/ole">
            <mc:AlternateContent xmlns:mc="http://schemas.openxmlformats.org/markup-compatibility/2006">
              <mc:Choice xmlns:v="urn:schemas-microsoft-com:vml" Requires="v">
                <p:oleObj spid="_x0000_s4136" r:id="rId16" imgW="469696" imgH="190417" progId="Equation.3">
                  <p:embed/>
                </p:oleObj>
              </mc:Choice>
              <mc:Fallback>
                <p:oleObj r:id="rId16" imgW="469696" imgH="190417" progId="Equation.3">
                  <p:embed/>
                  <p:pic>
                    <p:nvPicPr>
                      <p:cNvPr id="0" name="Picture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000" y="3048000"/>
                        <a:ext cx="6191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Rectangle 58"/>
          <p:cNvSpPr>
            <a:spLocks noChangeArrowheads="1"/>
          </p:cNvSpPr>
          <p:nvPr/>
        </p:nvSpPr>
        <p:spPr bwMode="auto">
          <a:xfrm>
            <a:off x="4119563" y="3295650"/>
            <a:ext cx="9144000" cy="0"/>
          </a:xfrm>
          <a:prstGeom prst="rect">
            <a:avLst/>
          </a:prstGeom>
          <a:noFill/>
          <a:ln w="9525">
            <a:noFill/>
            <a:miter lim="800000"/>
            <a:headEnd/>
            <a:tailEnd/>
          </a:ln>
        </p:spPr>
        <p:txBody>
          <a:bodyPr>
            <a:spAutoFit/>
          </a:bodyPr>
          <a:lstStyle/>
          <a:p>
            <a:endParaRPr lang="en-US"/>
          </a:p>
        </p:txBody>
      </p:sp>
      <p:graphicFrame>
        <p:nvGraphicFramePr>
          <p:cNvPr id="4105" name="Object 57"/>
          <p:cNvGraphicFramePr>
            <a:graphicFrameLocks noChangeAspect="1"/>
          </p:cNvGraphicFramePr>
          <p:nvPr/>
        </p:nvGraphicFramePr>
        <p:xfrm>
          <a:off x="5334000" y="2978150"/>
          <a:ext cx="1143000" cy="336550"/>
        </p:xfrm>
        <a:graphic>
          <a:graphicData uri="http://schemas.openxmlformats.org/presentationml/2006/ole">
            <mc:AlternateContent xmlns:mc="http://schemas.openxmlformats.org/markup-compatibility/2006">
              <mc:Choice xmlns:v="urn:schemas-microsoft-com:vml" Requires="v">
                <p:oleObj spid="_x0000_s4137" r:id="rId18" imgW="685800" imgH="203200" progId="Equation.3">
                  <p:embed/>
                </p:oleObj>
              </mc:Choice>
              <mc:Fallback>
                <p:oleObj r:id="rId18" imgW="685800" imgH="203200" progId="Equation.3">
                  <p:embed/>
                  <p:pic>
                    <p:nvPicPr>
                      <p:cNvPr id="0" name="Picture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34000" y="2978150"/>
                        <a:ext cx="11430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9" name="Line 60"/>
          <p:cNvSpPr>
            <a:spLocks noChangeShapeType="1"/>
          </p:cNvSpPr>
          <p:nvPr/>
        </p:nvSpPr>
        <p:spPr bwMode="auto">
          <a:xfrm>
            <a:off x="5181600" y="2133600"/>
            <a:ext cx="0" cy="2057400"/>
          </a:xfrm>
          <a:prstGeom prst="line">
            <a:avLst/>
          </a:prstGeom>
          <a:noFill/>
          <a:ln w="9525">
            <a:solidFill>
              <a:schemeClr val="tx1"/>
            </a:solidFill>
            <a:miter lim="800000"/>
            <a:headEnd type="triangle" w="med" len="me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fontAlgn="auto" hangingPunct="1">
              <a:spcAft>
                <a:spcPts val="0"/>
              </a:spcAft>
              <a:defRPr/>
            </a:pPr>
            <a:r>
              <a:rPr lang="en-GB" dirty="0"/>
              <a:t>The geometry of </a:t>
            </a:r>
            <a:r>
              <a:rPr lang="en-GB" dirty="0" smtClean="0"/>
              <a:t>stereo</a:t>
            </a:r>
            <a:endParaRPr lang="en-GB" dirty="0"/>
          </a:p>
        </p:txBody>
      </p:sp>
      <p:sp>
        <p:nvSpPr>
          <p:cNvPr id="2052" name="Rectangle 3"/>
          <p:cNvSpPr>
            <a:spLocks noGrp="1" noChangeArrowheads="1"/>
          </p:cNvSpPr>
          <p:nvPr>
            <p:ph idx="1"/>
          </p:nvPr>
        </p:nvSpPr>
        <p:spPr/>
        <p:txBody>
          <a:bodyPr/>
          <a:lstStyle/>
          <a:p>
            <a:pPr eaLnBrk="1" hangingPunct="1"/>
            <a:r>
              <a:rPr lang="en-GB" dirty="0" smtClean="0">
                <a:latin typeface="+mj-lt"/>
              </a:rPr>
              <a:t>The projected coordinates on the image plane (</a:t>
            </a:r>
            <a:r>
              <a:rPr lang="en-GB" i="1" dirty="0" err="1" smtClean="0">
                <a:latin typeface="+mj-lt"/>
              </a:rPr>
              <a:t>x,y</a:t>
            </a:r>
            <a:r>
              <a:rPr lang="en-GB" dirty="0" smtClean="0">
                <a:latin typeface="+mj-lt"/>
              </a:rPr>
              <a:t>) are defined in terms of the perspective projection equation</a:t>
            </a:r>
          </a:p>
          <a:p>
            <a:pPr eaLnBrk="1" hangingPunct="1"/>
            <a:endParaRPr lang="en-GB" dirty="0" smtClean="0">
              <a:latin typeface="+mj-lt"/>
            </a:endParaRPr>
          </a:p>
          <a:p>
            <a:pPr eaLnBrk="1" hangingPunct="1"/>
            <a:endParaRPr lang="en-GB" dirty="0" smtClean="0">
              <a:latin typeface="+mj-lt"/>
            </a:endParaRPr>
          </a:p>
          <a:p>
            <a:pPr eaLnBrk="1" hangingPunct="1"/>
            <a:endParaRPr lang="en-GB" dirty="0" smtClean="0">
              <a:latin typeface="+mj-lt"/>
            </a:endParaRPr>
          </a:p>
          <a:p>
            <a:pPr lvl="1" eaLnBrk="1" hangingPunct="1"/>
            <a:r>
              <a:rPr lang="en-GB" i="1" dirty="0" smtClean="0">
                <a:latin typeface="+mj-lt"/>
              </a:rPr>
              <a:t>f</a:t>
            </a:r>
            <a:r>
              <a:rPr lang="en-GB" dirty="0" smtClean="0">
                <a:latin typeface="+mj-lt"/>
              </a:rPr>
              <a:t> is the camera focal length</a:t>
            </a:r>
            <a:endParaRPr lang="en-GB" i="1" dirty="0" smtClean="0">
              <a:latin typeface="+mj-lt"/>
            </a:endParaRPr>
          </a:p>
        </p:txBody>
      </p:sp>
      <p:sp>
        <p:nvSpPr>
          <p:cNvPr id="2053" name="Rectangle 5"/>
          <p:cNvSpPr>
            <a:spLocks noChangeArrowheads="1"/>
          </p:cNvSpPr>
          <p:nvPr/>
        </p:nvSpPr>
        <p:spPr bwMode="auto">
          <a:xfrm>
            <a:off x="3776663" y="3086100"/>
            <a:ext cx="9144000" cy="0"/>
          </a:xfrm>
          <a:prstGeom prst="rect">
            <a:avLst/>
          </a:prstGeom>
          <a:noFill/>
          <a:ln w="9525">
            <a:noFill/>
            <a:miter lim="800000"/>
            <a:headEnd/>
            <a:tailEnd/>
          </a:ln>
        </p:spPr>
        <p:txBody>
          <a:bodyPr>
            <a:spAutoFit/>
          </a:bodyPr>
          <a:lstStyle/>
          <a:p>
            <a:endParaRPr lang="en-US"/>
          </a:p>
        </p:txBody>
      </p:sp>
      <p:graphicFrame>
        <p:nvGraphicFramePr>
          <p:cNvPr id="2050" name="Object 32"/>
          <p:cNvGraphicFramePr>
            <a:graphicFrameLocks noChangeAspect="1"/>
          </p:cNvGraphicFramePr>
          <p:nvPr/>
        </p:nvGraphicFramePr>
        <p:xfrm>
          <a:off x="3357563" y="3212976"/>
          <a:ext cx="2209800" cy="952500"/>
        </p:xfrm>
        <a:graphic>
          <a:graphicData uri="http://schemas.openxmlformats.org/presentationml/2006/ole">
            <mc:AlternateContent xmlns:mc="http://schemas.openxmlformats.org/markup-compatibility/2006">
              <mc:Choice xmlns:v="urn:schemas-microsoft-com:vml" Requires="v">
                <p:oleObj spid="_x0000_s2054" r:id="rId4" imgW="901309" imgH="393529" progId="Equation.3">
                  <p:embed/>
                </p:oleObj>
              </mc:Choice>
              <mc:Fallback>
                <p:oleObj r:id="rId4" imgW="901309" imgH="393529"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3212976"/>
                        <a:ext cx="2209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fontAlgn="auto" hangingPunct="1">
              <a:spcAft>
                <a:spcPts val="0"/>
              </a:spcAft>
              <a:defRPr/>
            </a:pPr>
            <a:r>
              <a:rPr lang="en-GB" dirty="0"/>
              <a:t>The geometry of </a:t>
            </a:r>
            <a:r>
              <a:rPr lang="en-GB" dirty="0" smtClean="0"/>
              <a:t>stereo</a:t>
            </a:r>
            <a:endParaRPr lang="en-GB" dirty="0"/>
          </a:p>
        </p:txBody>
      </p:sp>
      <p:sp>
        <p:nvSpPr>
          <p:cNvPr id="5136" name="Rectangle 18"/>
          <p:cNvSpPr>
            <a:spLocks noChangeArrowheads="1"/>
          </p:cNvSpPr>
          <p:nvPr/>
        </p:nvSpPr>
        <p:spPr bwMode="auto">
          <a:xfrm>
            <a:off x="4448175" y="3295650"/>
            <a:ext cx="9144000" cy="0"/>
          </a:xfrm>
          <a:prstGeom prst="rect">
            <a:avLst/>
          </a:prstGeom>
          <a:noFill/>
          <a:ln w="9525">
            <a:noFill/>
            <a:miter lim="800000"/>
            <a:headEnd/>
            <a:tailEnd/>
          </a:ln>
        </p:spPr>
        <p:txBody>
          <a:bodyPr>
            <a:spAutoFit/>
          </a:bodyPr>
          <a:lstStyle/>
          <a:p>
            <a:endParaRPr lang="en-US"/>
          </a:p>
        </p:txBody>
      </p:sp>
      <p:sp>
        <p:nvSpPr>
          <p:cNvPr id="5138" name="Rectangle 22"/>
          <p:cNvSpPr>
            <a:spLocks noChangeArrowheads="1"/>
          </p:cNvSpPr>
          <p:nvPr/>
        </p:nvSpPr>
        <p:spPr bwMode="auto">
          <a:xfrm>
            <a:off x="4457700" y="3295650"/>
            <a:ext cx="9144000" cy="0"/>
          </a:xfrm>
          <a:prstGeom prst="rect">
            <a:avLst/>
          </a:prstGeom>
          <a:noFill/>
          <a:ln w="9525">
            <a:noFill/>
            <a:miter lim="800000"/>
            <a:headEnd/>
            <a:tailEnd/>
          </a:ln>
        </p:spPr>
        <p:txBody>
          <a:bodyPr>
            <a:spAutoFit/>
          </a:bodyPr>
          <a:lstStyle/>
          <a:p>
            <a:endParaRPr lang="en-US"/>
          </a:p>
        </p:txBody>
      </p:sp>
      <p:grpSp>
        <p:nvGrpSpPr>
          <p:cNvPr id="19" name="Group 18"/>
          <p:cNvGrpSpPr/>
          <p:nvPr/>
        </p:nvGrpSpPr>
        <p:grpSpPr>
          <a:xfrm>
            <a:off x="1828800" y="1847088"/>
            <a:ext cx="5105400" cy="4724400"/>
            <a:chOff x="2971800" y="1828800"/>
            <a:chExt cx="5105400" cy="4724400"/>
          </a:xfrm>
        </p:grpSpPr>
        <p:sp>
          <p:nvSpPr>
            <p:cNvPr id="5127" name="Line 4"/>
            <p:cNvSpPr>
              <a:spLocks noChangeShapeType="1"/>
            </p:cNvSpPr>
            <p:nvPr/>
          </p:nvSpPr>
          <p:spPr bwMode="auto">
            <a:xfrm>
              <a:off x="5638800" y="5562600"/>
              <a:ext cx="2286000" cy="0"/>
            </a:xfrm>
            <a:prstGeom prst="line">
              <a:avLst/>
            </a:prstGeom>
            <a:noFill/>
            <a:ln w="9525">
              <a:solidFill>
                <a:schemeClr val="tx1"/>
              </a:solidFill>
              <a:miter lim="800000"/>
              <a:headEnd/>
              <a:tailEnd/>
            </a:ln>
          </p:spPr>
          <p:txBody>
            <a:bodyPr wrap="none"/>
            <a:lstStyle/>
            <a:p>
              <a:endParaRPr lang="en-US"/>
            </a:p>
          </p:txBody>
        </p:sp>
        <p:graphicFrame>
          <p:nvGraphicFramePr>
            <p:cNvPr id="5122" name="Object 5"/>
            <p:cNvGraphicFramePr>
              <a:graphicFrameLocks noChangeAspect="1"/>
            </p:cNvGraphicFramePr>
            <p:nvPr/>
          </p:nvGraphicFramePr>
          <p:xfrm>
            <a:off x="6934200" y="1828800"/>
            <a:ext cx="1143000" cy="285750"/>
          </p:xfrm>
          <a:graphic>
            <a:graphicData uri="http://schemas.openxmlformats.org/presentationml/2006/ole">
              <mc:AlternateContent xmlns:mc="http://schemas.openxmlformats.org/markup-compatibility/2006">
                <mc:Choice xmlns:v="urn:schemas-microsoft-com:vml" Requires="v">
                  <p:oleObj spid="_x0000_s5138" r:id="rId4" imgW="698197" imgH="177723" progId="Equation.3">
                    <p:embed/>
                  </p:oleObj>
                </mc:Choice>
                <mc:Fallback>
                  <p:oleObj r:id="rId4" imgW="698197" imgH="177723"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828800"/>
                          <a:ext cx="11430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Line 7"/>
            <p:cNvSpPr>
              <a:spLocks noChangeShapeType="1"/>
            </p:cNvSpPr>
            <p:nvPr/>
          </p:nvSpPr>
          <p:spPr bwMode="auto">
            <a:xfrm>
              <a:off x="4191000" y="2514600"/>
              <a:ext cx="0" cy="4038600"/>
            </a:xfrm>
            <a:prstGeom prst="line">
              <a:avLst/>
            </a:prstGeom>
            <a:noFill/>
            <a:ln w="9525">
              <a:solidFill>
                <a:schemeClr val="tx1"/>
              </a:solidFill>
              <a:prstDash val="sysDot"/>
              <a:miter lim="800000"/>
              <a:headEnd/>
              <a:tailEnd/>
            </a:ln>
          </p:spPr>
          <p:txBody>
            <a:bodyPr wrap="none"/>
            <a:lstStyle/>
            <a:p>
              <a:endParaRPr lang="en-US"/>
            </a:p>
          </p:txBody>
        </p:sp>
        <p:sp>
          <p:nvSpPr>
            <p:cNvPr id="5129" name="Line 8"/>
            <p:cNvSpPr>
              <a:spLocks noChangeShapeType="1"/>
            </p:cNvSpPr>
            <p:nvPr/>
          </p:nvSpPr>
          <p:spPr bwMode="auto">
            <a:xfrm>
              <a:off x="6781800" y="2438400"/>
              <a:ext cx="0" cy="4038600"/>
            </a:xfrm>
            <a:prstGeom prst="line">
              <a:avLst/>
            </a:prstGeom>
            <a:noFill/>
            <a:ln w="9525">
              <a:solidFill>
                <a:schemeClr val="tx1"/>
              </a:solidFill>
              <a:prstDash val="sysDot"/>
              <a:miter lim="800000"/>
              <a:headEnd/>
              <a:tailEnd/>
            </a:ln>
          </p:spPr>
          <p:txBody>
            <a:bodyPr wrap="none"/>
            <a:lstStyle/>
            <a:p>
              <a:endParaRPr lang="en-US"/>
            </a:p>
          </p:txBody>
        </p:sp>
        <p:sp>
          <p:nvSpPr>
            <p:cNvPr id="5130" name="Line 9"/>
            <p:cNvSpPr>
              <a:spLocks noChangeShapeType="1"/>
            </p:cNvSpPr>
            <p:nvPr/>
          </p:nvSpPr>
          <p:spPr bwMode="auto">
            <a:xfrm>
              <a:off x="2971800" y="5562600"/>
              <a:ext cx="2286000" cy="0"/>
            </a:xfrm>
            <a:prstGeom prst="line">
              <a:avLst/>
            </a:prstGeom>
            <a:noFill/>
            <a:ln w="9525">
              <a:solidFill>
                <a:schemeClr val="tx1"/>
              </a:solidFill>
              <a:miter lim="800000"/>
              <a:headEnd/>
              <a:tailEnd/>
            </a:ln>
          </p:spPr>
          <p:txBody>
            <a:bodyPr wrap="none"/>
            <a:lstStyle/>
            <a:p>
              <a:endParaRPr lang="en-US"/>
            </a:p>
          </p:txBody>
        </p:sp>
        <p:sp>
          <p:nvSpPr>
            <p:cNvPr id="5131" name="Line 10"/>
            <p:cNvSpPr>
              <a:spLocks noChangeShapeType="1"/>
            </p:cNvSpPr>
            <p:nvPr/>
          </p:nvSpPr>
          <p:spPr bwMode="auto">
            <a:xfrm flipH="1">
              <a:off x="6781800" y="2133600"/>
              <a:ext cx="457200" cy="4267200"/>
            </a:xfrm>
            <a:prstGeom prst="line">
              <a:avLst/>
            </a:prstGeom>
            <a:noFill/>
            <a:ln w="9525">
              <a:solidFill>
                <a:schemeClr val="tx1"/>
              </a:solidFill>
              <a:miter lim="800000"/>
              <a:headEnd/>
              <a:tailEnd/>
            </a:ln>
          </p:spPr>
          <p:txBody>
            <a:bodyPr wrap="none"/>
            <a:lstStyle/>
            <a:p>
              <a:endParaRPr lang="en-US"/>
            </a:p>
          </p:txBody>
        </p:sp>
        <p:sp>
          <p:nvSpPr>
            <p:cNvPr id="5132" name="Line 11"/>
            <p:cNvSpPr>
              <a:spLocks noChangeShapeType="1"/>
            </p:cNvSpPr>
            <p:nvPr/>
          </p:nvSpPr>
          <p:spPr bwMode="auto">
            <a:xfrm>
              <a:off x="7467600" y="2133600"/>
              <a:ext cx="0" cy="4267200"/>
            </a:xfrm>
            <a:prstGeom prst="line">
              <a:avLst/>
            </a:prstGeom>
            <a:noFill/>
            <a:ln w="9525">
              <a:solidFill>
                <a:schemeClr val="tx1"/>
              </a:solidFill>
              <a:miter lim="800000"/>
              <a:headEnd type="triangle" w="med" len="med"/>
              <a:tailEnd type="triangle" w="med" len="med"/>
            </a:ln>
          </p:spPr>
          <p:txBody>
            <a:bodyPr wrap="none"/>
            <a:lstStyle/>
            <a:p>
              <a:endParaRPr lang="en-US"/>
            </a:p>
          </p:txBody>
        </p:sp>
        <p:graphicFrame>
          <p:nvGraphicFramePr>
            <p:cNvPr id="5123" name="Object 12"/>
            <p:cNvGraphicFramePr>
              <a:graphicFrameLocks noChangeAspect="1"/>
            </p:cNvGraphicFramePr>
            <p:nvPr/>
          </p:nvGraphicFramePr>
          <p:xfrm>
            <a:off x="7696200" y="3733800"/>
            <a:ext cx="304800" cy="304800"/>
          </p:xfrm>
          <a:graphic>
            <a:graphicData uri="http://schemas.openxmlformats.org/presentationml/2006/ole">
              <mc:AlternateContent xmlns:mc="http://schemas.openxmlformats.org/markup-compatibility/2006">
                <mc:Choice xmlns:v="urn:schemas-microsoft-com:vml" Requires="v">
                  <p:oleObj spid="_x0000_s5139" r:id="rId6" imgW="152268" imgH="152268" progId="Equation.3">
                    <p:embed/>
                  </p:oleObj>
                </mc:Choice>
                <mc:Fallback>
                  <p:oleObj r:id="rId6" imgW="152268" imgH="152268"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3733800"/>
                          <a:ext cx="304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3" name="Line 14"/>
            <p:cNvSpPr>
              <a:spLocks noChangeShapeType="1"/>
            </p:cNvSpPr>
            <p:nvPr/>
          </p:nvSpPr>
          <p:spPr bwMode="auto">
            <a:xfrm flipH="1">
              <a:off x="4191000" y="2133600"/>
              <a:ext cx="3048000" cy="3962400"/>
            </a:xfrm>
            <a:prstGeom prst="line">
              <a:avLst/>
            </a:prstGeom>
            <a:noFill/>
            <a:ln w="9525">
              <a:solidFill>
                <a:schemeClr val="tx1"/>
              </a:solidFill>
              <a:miter lim="800000"/>
              <a:headEnd/>
              <a:tailEnd/>
            </a:ln>
          </p:spPr>
          <p:txBody>
            <a:bodyPr wrap="none"/>
            <a:lstStyle/>
            <a:p>
              <a:endParaRPr lang="en-US"/>
            </a:p>
          </p:txBody>
        </p:sp>
        <p:sp>
          <p:nvSpPr>
            <p:cNvPr id="5134" name="Line 15"/>
            <p:cNvSpPr>
              <a:spLocks noChangeShapeType="1"/>
            </p:cNvSpPr>
            <p:nvPr/>
          </p:nvSpPr>
          <p:spPr bwMode="auto">
            <a:xfrm flipH="1">
              <a:off x="4191000" y="2819400"/>
              <a:ext cx="2971800" cy="3276600"/>
            </a:xfrm>
            <a:prstGeom prst="line">
              <a:avLst/>
            </a:prstGeom>
            <a:noFill/>
            <a:ln w="9525">
              <a:solidFill>
                <a:schemeClr val="tx1"/>
              </a:solidFill>
              <a:miter lim="800000"/>
              <a:headEnd/>
              <a:tailEnd/>
            </a:ln>
          </p:spPr>
          <p:txBody>
            <a:bodyPr wrap="none"/>
            <a:lstStyle/>
            <a:p>
              <a:endParaRPr lang="en-US"/>
            </a:p>
          </p:txBody>
        </p:sp>
        <p:sp>
          <p:nvSpPr>
            <p:cNvPr id="5135" name="Line 16"/>
            <p:cNvSpPr>
              <a:spLocks noChangeShapeType="1"/>
            </p:cNvSpPr>
            <p:nvPr/>
          </p:nvSpPr>
          <p:spPr bwMode="auto">
            <a:xfrm flipH="1">
              <a:off x="4191000" y="3429000"/>
              <a:ext cx="2895600" cy="2667000"/>
            </a:xfrm>
            <a:prstGeom prst="line">
              <a:avLst/>
            </a:prstGeom>
            <a:noFill/>
            <a:ln w="9525">
              <a:solidFill>
                <a:schemeClr val="tx1"/>
              </a:solidFill>
              <a:miter lim="800000"/>
              <a:headEnd/>
              <a:tailEnd/>
            </a:ln>
          </p:spPr>
          <p:txBody>
            <a:bodyPr wrap="none"/>
            <a:lstStyle/>
            <a:p>
              <a:endParaRPr lang="en-US"/>
            </a:p>
          </p:txBody>
        </p:sp>
        <p:graphicFrame>
          <p:nvGraphicFramePr>
            <p:cNvPr id="5124" name="Object 17"/>
            <p:cNvGraphicFramePr>
              <a:graphicFrameLocks noChangeAspect="1"/>
            </p:cNvGraphicFramePr>
            <p:nvPr/>
          </p:nvGraphicFramePr>
          <p:xfrm>
            <a:off x="6858000" y="5562600"/>
            <a:ext cx="319088" cy="342900"/>
          </p:xfrm>
          <a:graphic>
            <a:graphicData uri="http://schemas.openxmlformats.org/presentationml/2006/ole">
              <mc:AlternateContent xmlns:mc="http://schemas.openxmlformats.org/markup-compatibility/2006">
                <mc:Choice xmlns:v="urn:schemas-microsoft-com:vml" Requires="v">
                  <p:oleObj spid="_x0000_s5140" r:id="rId8" imgW="190417" imgH="203112" progId="Equation.3">
                    <p:embed/>
                  </p:oleObj>
                </mc:Choice>
                <mc:Fallback>
                  <p:oleObj r:id="rId8" imgW="190417" imgH="203112"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562600"/>
                          <a:ext cx="31908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7" name="Line 20"/>
            <p:cNvSpPr>
              <a:spLocks noChangeShapeType="1"/>
            </p:cNvSpPr>
            <p:nvPr/>
          </p:nvSpPr>
          <p:spPr bwMode="auto">
            <a:xfrm>
              <a:off x="4191000" y="5486400"/>
              <a:ext cx="457200" cy="0"/>
            </a:xfrm>
            <a:prstGeom prst="line">
              <a:avLst/>
            </a:prstGeom>
            <a:noFill/>
            <a:ln w="9525">
              <a:solidFill>
                <a:schemeClr val="tx1"/>
              </a:solidFill>
              <a:miter lim="800000"/>
              <a:headEnd type="triangle" w="med" len="med"/>
              <a:tailEnd type="triangle" w="med" len="med"/>
            </a:ln>
          </p:spPr>
          <p:txBody>
            <a:bodyPr wrap="none"/>
            <a:lstStyle/>
            <a:p>
              <a:endParaRPr lang="en-US"/>
            </a:p>
          </p:txBody>
        </p:sp>
        <p:graphicFrame>
          <p:nvGraphicFramePr>
            <p:cNvPr id="5125" name="Object 21"/>
            <p:cNvGraphicFramePr>
              <a:graphicFrameLocks noChangeAspect="1"/>
            </p:cNvGraphicFramePr>
            <p:nvPr/>
          </p:nvGraphicFramePr>
          <p:xfrm>
            <a:off x="4267200" y="5105400"/>
            <a:ext cx="293688" cy="342900"/>
          </p:xfrm>
          <a:graphic>
            <a:graphicData uri="http://schemas.openxmlformats.org/presentationml/2006/ole">
              <mc:AlternateContent xmlns:mc="http://schemas.openxmlformats.org/markup-compatibility/2006">
                <mc:Choice xmlns:v="urn:schemas-microsoft-com:vml" Requires="v">
                  <p:oleObj spid="_x0000_s5141" r:id="rId10" imgW="177569" imgH="202936" progId="Equation.3">
                    <p:embed/>
                  </p:oleObj>
                </mc:Choice>
                <mc:Fallback>
                  <p:oleObj r:id="rId10" imgW="177569" imgH="202936" progId="Equation.3">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5105400"/>
                          <a:ext cx="29368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fontAlgn="auto" hangingPunct="1">
              <a:spcAft>
                <a:spcPts val="0"/>
              </a:spcAft>
              <a:defRPr/>
            </a:pPr>
            <a:r>
              <a:rPr lang="en-GB" dirty="0"/>
              <a:t>The geometry of </a:t>
            </a:r>
            <a:r>
              <a:rPr lang="en-GB" dirty="0" smtClean="0"/>
              <a:t>stereo</a:t>
            </a:r>
            <a:endParaRPr lang="en-GB" dirty="0"/>
          </a:p>
        </p:txBody>
      </p:sp>
      <p:sp>
        <p:nvSpPr>
          <p:cNvPr id="62467" name="Rectangle 3"/>
          <p:cNvSpPr>
            <a:spLocks noGrp="1" noChangeArrowheads="1"/>
          </p:cNvSpPr>
          <p:nvPr>
            <p:ph idx="1"/>
          </p:nvPr>
        </p:nvSpPr>
        <p:spPr/>
        <p:txBody>
          <a:bodyPr/>
          <a:lstStyle/>
          <a:p>
            <a:pPr eaLnBrk="1" hangingPunct="1"/>
            <a:r>
              <a:rPr lang="en-GB" dirty="0" smtClean="0">
                <a:latin typeface="+mj-lt"/>
                <a:cs typeface="Times New Roman" pitchFamily="18" charset="0"/>
              </a:rPr>
              <a:t>The disparity </a:t>
            </a:r>
            <a:r>
              <a:rPr lang="en-GB" i="1" dirty="0" smtClean="0">
                <a:latin typeface="+mj-lt"/>
                <a:cs typeface="Times New Roman" pitchFamily="18" charset="0"/>
              </a:rPr>
              <a:t>d</a:t>
            </a:r>
            <a:r>
              <a:rPr lang="en-GB" dirty="0" smtClean="0">
                <a:latin typeface="+mj-lt"/>
                <a:cs typeface="Times New Roman" pitchFamily="18" charset="0"/>
              </a:rPr>
              <a:t> is the difference between the projected co-ordinates in the left and right stereo images</a:t>
            </a:r>
            <a:r>
              <a:rPr lang="en-GB" dirty="0" smtClean="0">
                <a:latin typeface="+mj-lt"/>
              </a:rPr>
              <a:t> </a:t>
            </a:r>
            <a:r>
              <a:rPr lang="en-GB" i="1" dirty="0" err="1" smtClean="0">
                <a:latin typeface="+mj-lt"/>
              </a:rPr>
              <a:t>x</a:t>
            </a:r>
            <a:r>
              <a:rPr lang="en-GB" i="1" baseline="-25000" dirty="0" err="1" smtClean="0">
                <a:latin typeface="+mj-lt"/>
              </a:rPr>
              <a:t>L</a:t>
            </a:r>
            <a:r>
              <a:rPr lang="en-GB" i="1" dirty="0" smtClean="0">
                <a:latin typeface="+mj-lt"/>
              </a:rPr>
              <a:t>- </a:t>
            </a:r>
            <a:r>
              <a:rPr lang="en-GB" i="1" dirty="0" err="1" smtClean="0">
                <a:latin typeface="+mj-lt"/>
              </a:rPr>
              <a:t>x</a:t>
            </a:r>
            <a:r>
              <a:rPr lang="en-GB" i="1" baseline="-25000" dirty="0" err="1" smtClean="0">
                <a:latin typeface="+mj-lt"/>
              </a:rPr>
              <a:t>R</a:t>
            </a:r>
            <a:endParaRPr lang="en-GB" i="1" baseline="-25000" dirty="0" smtClean="0">
              <a:latin typeface="+mj-lt"/>
            </a:endParaRPr>
          </a:p>
          <a:p>
            <a:pPr eaLnBrk="1" hangingPunct="1"/>
            <a:r>
              <a:rPr lang="en-GB" dirty="0" smtClean="0">
                <a:latin typeface="+mj-lt"/>
              </a:rPr>
              <a:t>Gives a measure of the depth</a:t>
            </a:r>
          </a:p>
          <a:p>
            <a:pPr lvl="1" eaLnBrk="1" hangingPunct="1"/>
            <a:r>
              <a:rPr lang="en-GB" dirty="0" smtClean="0">
                <a:latin typeface="+mj-lt"/>
              </a:rPr>
              <a:t>The greater the disparity, the lower the depth (i.e. the object is closer)</a:t>
            </a:r>
          </a:p>
          <a:p>
            <a:pPr lvl="1" eaLnBrk="1" hangingPunct="1"/>
            <a:r>
              <a:rPr lang="en-GB" dirty="0" smtClean="0">
                <a:latin typeface="+mj-lt"/>
              </a:rPr>
              <a:t>As objects tend to ∞ disparity tends to 0</a:t>
            </a:r>
          </a:p>
          <a:p>
            <a:pPr eaLnBrk="1" hangingPunct="1"/>
            <a:r>
              <a:rPr lang="en-GB" dirty="0" smtClean="0">
                <a:latin typeface="+mj-lt"/>
              </a:rPr>
              <a:t>The key task of stereo imaging is to establish a </a:t>
            </a:r>
            <a:r>
              <a:rPr lang="en-GB" i="1" dirty="0" smtClean="0">
                <a:latin typeface="+mj-lt"/>
              </a:rPr>
              <a:t>correspondence </a:t>
            </a:r>
            <a:r>
              <a:rPr lang="en-GB" dirty="0" smtClean="0">
                <a:latin typeface="+mj-lt"/>
              </a:rPr>
              <a:t>between image locations in the left and right camera image of an object point allowing the depth of the imaged point to be computed through </a:t>
            </a:r>
            <a:r>
              <a:rPr lang="en-GB" i="1" dirty="0" smtClean="0">
                <a:latin typeface="+mj-lt"/>
              </a:rPr>
              <a:t>triangulation</a:t>
            </a:r>
            <a:endParaRPr lang="en-GB" dirty="0" smtClean="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71056</TotalTime>
  <Words>2637</Words>
  <Application>Microsoft Office PowerPoint</Application>
  <PresentationFormat>On-screen Show (4:3)</PresentationFormat>
  <Paragraphs>327</Paragraphs>
  <Slides>59</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Flow</vt:lpstr>
      <vt:lpstr>Microsoft Equation 3.0</vt:lpstr>
      <vt:lpstr>Equation</vt:lpstr>
      <vt:lpstr>Stereo Vision </vt:lpstr>
      <vt:lpstr>Introduction</vt:lpstr>
      <vt:lpstr>Introduction</vt:lpstr>
      <vt:lpstr>Additional Reading</vt:lpstr>
      <vt:lpstr>The geometry of stereo</vt:lpstr>
      <vt:lpstr>The geometry of stereo</vt:lpstr>
      <vt:lpstr>The geometry of stereo</vt:lpstr>
      <vt:lpstr>The geometry of stereo</vt:lpstr>
      <vt:lpstr>The geometry of stereo</vt:lpstr>
      <vt:lpstr>The geometry of stereo</vt:lpstr>
      <vt:lpstr>The geometry of stereo</vt:lpstr>
      <vt:lpstr>The geometry of stereo</vt:lpstr>
      <vt:lpstr>Camera Calibration</vt:lpstr>
      <vt:lpstr>Camera Calibration</vt:lpstr>
      <vt:lpstr>Camera Calibration</vt:lpstr>
      <vt:lpstr>Camera Matrix</vt:lpstr>
      <vt:lpstr>Camera Matrix</vt:lpstr>
      <vt:lpstr>Homogenous Transforms </vt:lpstr>
      <vt:lpstr>Homogenous Transform </vt:lpstr>
      <vt:lpstr>Image Rectification</vt:lpstr>
      <vt:lpstr>Image Rectification cont.</vt:lpstr>
      <vt:lpstr>Image Rectification Results</vt:lpstr>
      <vt:lpstr>Types of Stereo Algorithms</vt:lpstr>
      <vt:lpstr>Local Matching </vt:lpstr>
      <vt:lpstr>Local Matching</vt:lpstr>
      <vt:lpstr>Issues with Local Matching</vt:lpstr>
      <vt:lpstr>Pre-Processing</vt:lpstr>
      <vt:lpstr>Matching Scores</vt:lpstr>
      <vt:lpstr>Matching Scores</vt:lpstr>
      <vt:lpstr>Disparity Selection</vt:lpstr>
      <vt:lpstr>Results</vt:lpstr>
      <vt:lpstr>Results</vt:lpstr>
      <vt:lpstr>Ground Truth</vt:lpstr>
      <vt:lpstr>Disparity Selection</vt:lpstr>
      <vt:lpstr>Disparity Selection</vt:lpstr>
      <vt:lpstr>Disparity Selection</vt:lpstr>
      <vt:lpstr>Sub-Pixel Refinement</vt:lpstr>
      <vt:lpstr>Sub-Pixel Refinement</vt:lpstr>
      <vt:lpstr>Sub-Pixel Refinement</vt:lpstr>
      <vt:lpstr>Metrics</vt:lpstr>
      <vt:lpstr>Metrics</vt:lpstr>
      <vt:lpstr>Computation Time</vt:lpstr>
      <vt:lpstr>Optimised Local Matching </vt:lpstr>
      <vt:lpstr>Optimised Local Matching</vt:lpstr>
      <vt:lpstr>Optimised Local Matching</vt:lpstr>
      <vt:lpstr>Optimised Local Matching</vt:lpstr>
      <vt:lpstr>Optimised Local Matching </vt:lpstr>
      <vt:lpstr>Optimised Local Matching</vt:lpstr>
      <vt:lpstr>State-of-the-art Local Matching</vt:lpstr>
      <vt:lpstr>Adaptive Support Weight</vt:lpstr>
      <vt:lpstr>Adaptive Support Weight</vt:lpstr>
      <vt:lpstr>Adaptive Support Weight</vt:lpstr>
      <vt:lpstr>Adaptive Support Weight</vt:lpstr>
      <vt:lpstr>LAB colour space</vt:lpstr>
      <vt:lpstr>LAB space cont.</vt:lpstr>
      <vt:lpstr>ASW cont.</vt:lpstr>
      <vt:lpstr>ASW cont.</vt:lpstr>
      <vt:lpstr>ASW Results</vt:lpstr>
      <vt:lpstr>Conclusion</vt:lpstr>
    </vt:vector>
  </TitlesOfParts>
  <Company>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and Stereo</dc:title>
  <dc:creator>Spann</dc:creator>
  <cp:lastModifiedBy>Mike Spann</cp:lastModifiedBy>
  <cp:revision>4000</cp:revision>
  <dcterms:created xsi:type="dcterms:W3CDTF">2006-12-11T15:50:52Z</dcterms:created>
  <dcterms:modified xsi:type="dcterms:W3CDTF">2013-03-20T10:34:57Z</dcterms:modified>
</cp:coreProperties>
</file>