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70" r:id="rId2"/>
    <p:sldId id="337" r:id="rId3"/>
    <p:sldId id="36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38" r:id="rId14"/>
    <p:sldId id="340" r:id="rId15"/>
    <p:sldId id="341" r:id="rId16"/>
    <p:sldId id="343" r:id="rId17"/>
    <p:sldId id="346" r:id="rId18"/>
    <p:sldId id="345" r:id="rId19"/>
    <p:sldId id="344" r:id="rId20"/>
    <p:sldId id="382" r:id="rId21"/>
    <p:sldId id="347" r:id="rId22"/>
    <p:sldId id="349" r:id="rId23"/>
    <p:sldId id="365" r:id="rId24"/>
    <p:sldId id="351" r:id="rId25"/>
    <p:sldId id="364" r:id="rId26"/>
    <p:sldId id="350" r:id="rId27"/>
    <p:sldId id="361" r:id="rId28"/>
    <p:sldId id="353" r:id="rId29"/>
    <p:sldId id="368" r:id="rId30"/>
    <p:sldId id="366" r:id="rId31"/>
    <p:sldId id="355" r:id="rId32"/>
    <p:sldId id="356" r:id="rId33"/>
    <p:sldId id="380" r:id="rId34"/>
    <p:sldId id="359" r:id="rId35"/>
    <p:sldId id="392" r:id="rId36"/>
    <p:sldId id="398" r:id="rId37"/>
    <p:sldId id="399" r:id="rId38"/>
    <p:sldId id="400" r:id="rId39"/>
    <p:sldId id="378" r:id="rId40"/>
  </p:sldIdLst>
  <p:sldSz cx="9144000" cy="6858000" type="screen4x3"/>
  <p:notesSz cx="7315200" cy="9601200"/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8C8C8"/>
    <a:srgbClr val="DDDDDD"/>
    <a:srgbClr val="FF0000"/>
    <a:srgbClr val="FFFF00"/>
    <a:srgbClr val="33CC33"/>
    <a:srgbClr val="FF9900"/>
    <a:srgbClr val="0066FF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>
      <p:cViewPr varScale="1">
        <p:scale>
          <a:sx n="72" d="100"/>
          <a:sy n="72" d="100"/>
        </p:scale>
        <p:origin x="-2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8.xml"/><Relationship Id="rId3" Type="http://schemas.openxmlformats.org/officeDocument/2006/relationships/slide" Target="slides/slide16.xml"/><Relationship Id="rId7" Type="http://schemas.openxmlformats.org/officeDocument/2006/relationships/slide" Target="slides/slide26.xml"/><Relationship Id="rId2" Type="http://schemas.openxmlformats.org/officeDocument/2006/relationships/slide" Target="slides/slide15.xml"/><Relationship Id="rId1" Type="http://schemas.openxmlformats.org/officeDocument/2006/relationships/slide" Target="slides/slide13.xml"/><Relationship Id="rId6" Type="http://schemas.openxmlformats.org/officeDocument/2006/relationships/slide" Target="slides/slide23.xml"/><Relationship Id="rId5" Type="http://schemas.openxmlformats.org/officeDocument/2006/relationships/slide" Target="slides/slide22.xml"/><Relationship Id="rId10" Type="http://schemas.openxmlformats.org/officeDocument/2006/relationships/slide" Target="slides/slide30.xml"/><Relationship Id="rId4" Type="http://schemas.openxmlformats.org/officeDocument/2006/relationships/slide" Target="slides/slide21.xml"/><Relationship Id="rId9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t" anchorCtr="0" compatLnSpc="1">
            <a:prstTxWarp prst="textNoShape">
              <a:avLst/>
            </a:prstTxWarp>
          </a:bodyPr>
          <a:lstStyle>
            <a:lvl1pPr defTabSz="954088">
              <a:defRPr sz="1200"/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7975" y="0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200"/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9875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b" anchorCtr="0" compatLnSpc="1">
            <a:prstTxWarp prst="textNoShape">
              <a:avLst/>
            </a:prstTxWarp>
          </a:bodyPr>
          <a:lstStyle>
            <a:lvl1pPr defTabSz="954088">
              <a:defRPr sz="1200"/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7975" y="9159875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200"/>
            </a:lvl1pPr>
          </a:lstStyle>
          <a:p>
            <a:fld id="{4C77CC48-41CA-40F2-AF0F-70175B32EC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t" anchorCtr="0" compatLnSpc="1">
            <a:prstTxWarp prst="textNoShape">
              <a:avLst/>
            </a:prstTxWarp>
          </a:bodyPr>
          <a:lstStyle>
            <a:lvl1pPr defTabSz="954088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7975" y="0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2538" y="717550"/>
            <a:ext cx="4779962" cy="3584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325" y="4540250"/>
            <a:ext cx="5384800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9875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b" anchorCtr="0" compatLnSpc="1">
            <a:prstTxWarp prst="textNoShape">
              <a:avLst/>
            </a:prstTxWarp>
          </a:bodyPr>
          <a:lstStyle>
            <a:lvl1pPr defTabSz="954088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7975" y="9159875"/>
            <a:ext cx="316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3" tIns="47661" rIns="95323" bIns="4766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200"/>
            </a:lvl1pPr>
          </a:lstStyle>
          <a:p>
            <a:fld id="{0CCC1040-05CE-48A3-8C5D-36D24621EF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3E740-7DFE-4E3C-97FA-0E8AC37CCB09}" type="slidenum">
              <a:rPr lang="en-US"/>
              <a:pPr/>
              <a:t>14</a:t>
            </a:fld>
            <a:endParaRPr lang="en-US"/>
          </a:p>
        </p:txBody>
      </p:sp>
      <p:sp>
        <p:nvSpPr>
          <p:cNvPr id="546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A:  H(x,y) = I(x+u, y+v)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89A36-5311-494B-8296-AB06577E528F}" type="slidenum">
              <a:rPr lang="en-US"/>
              <a:pPr/>
              <a:t>16</a:t>
            </a:fld>
            <a:endParaRPr lang="en-US"/>
          </a:p>
        </p:txBody>
      </p:sp>
      <p:sp>
        <p:nvSpPr>
          <p:cNvPr id="54579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A:  u and v are unknown, 1 equation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BA9FB-2B12-4ACF-B998-E193A7D564B8}" type="slidenum">
              <a:rPr lang="en-US"/>
              <a:pPr/>
              <a:t>23</a:t>
            </a:fld>
            <a:endParaRPr lang="en-US"/>
          </a:p>
        </p:txBody>
      </p:sp>
      <p:sp>
        <p:nvSpPr>
          <p:cNvPr id="54374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Suppose M = vv^T .  What are the eigenvectors and eigenvalues?  Start by considering Mv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9A72F-0416-4E50-9F86-3E17DE0B05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3D139-52A0-49B5-91B6-A9619C4AA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BF9BD-0198-4020-8D72-BABCD1546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DB4C1-78AB-4E26-B4E2-89241D0264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5F5D0-3837-44BF-B1E8-F342B32D34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95D72-9EB4-4E33-BDC3-559B70B1FE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375BB-6117-41DD-8F54-21C2B6A6B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8553D-E537-435F-B489-9D22340B6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D2B96-4971-493C-A318-B2ABC26C6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DE11C-F43B-4BDF-9ED4-4668A05B7B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869C0-2908-4207-BA7D-FF28372CA3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4B76CC-3B65-415E-8723-13008F863E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Khurram\Documents\CAP5415%20Computer%20Vision%20(Sp03)\flower_out.mpg" TargetMode="External"/><Relationship Id="rId1" Type="http://schemas.openxmlformats.org/officeDocument/2006/relationships/video" Target="file:///C:\Khurram\Documents\CAP5415%20Computer%20Vision%20(Sp03)\flower.mp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6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19.png"/><Relationship Id="rId2" Type="http://schemas.openxmlformats.org/officeDocument/2006/relationships/tags" Target="../tags/tag5.xml"/><Relationship Id="rId16" Type="http://schemas.openxmlformats.org/officeDocument/2006/relationships/image" Target="../media/image21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18.png"/><Relationship Id="rId5" Type="http://schemas.openxmlformats.org/officeDocument/2006/relationships/tags" Target="../tags/tag8.xml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tags" Target="../tags/tag7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6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2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4.png"/><Relationship Id="rId5" Type="http://schemas.openxmlformats.org/officeDocument/2006/relationships/tags" Target="../tags/tag15.xml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tags" Target="../tags/tag14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3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tags" Target="../tags/tag20.xml"/><Relationship Id="rId16" Type="http://schemas.openxmlformats.org/officeDocument/2006/relationships/image" Target="../media/image36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31.png"/><Relationship Id="rId5" Type="http://schemas.openxmlformats.org/officeDocument/2006/relationships/tags" Target="../tags/tag23.xml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6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33.png"/><Relationship Id="rId17" Type="http://schemas.openxmlformats.org/officeDocument/2006/relationships/image" Target="../media/image41.png"/><Relationship Id="rId2" Type="http://schemas.openxmlformats.org/officeDocument/2006/relationships/tags" Target="../tags/tag28.xml"/><Relationship Id="rId16" Type="http://schemas.openxmlformats.org/officeDocument/2006/relationships/image" Target="../media/image40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32.png"/><Relationship Id="rId5" Type="http://schemas.openxmlformats.org/officeDocument/2006/relationships/tags" Target="../tags/tag31.xml"/><Relationship Id="rId15" Type="http://schemas.openxmlformats.org/officeDocument/2006/relationships/image" Target="../media/image39.png"/><Relationship Id="rId10" Type="http://schemas.openxmlformats.org/officeDocument/2006/relationships/image" Target="../media/image31.png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6.png"/><Relationship Id="rId3" Type="http://schemas.openxmlformats.org/officeDocument/2006/relationships/tags" Target="../tags/tag37.xml"/><Relationship Id="rId21" Type="http://schemas.openxmlformats.org/officeDocument/2006/relationships/image" Target="../media/image49.pn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image" Target="../media/image45.png"/><Relationship Id="rId2" Type="http://schemas.openxmlformats.org/officeDocument/2006/relationships/tags" Target="../tags/tag36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tags" Target="../tags/tag44.xml"/><Relationship Id="rId19" Type="http://schemas.openxmlformats.org/officeDocument/2006/relationships/image" Target="../media/image47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49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5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54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53.png"/><Relationship Id="rId5" Type="http://schemas.openxmlformats.org/officeDocument/2006/relationships/tags" Target="../tags/tag54.xml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tags" Target="../tags/tag53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6" Type="http://schemas.openxmlformats.org/officeDocument/2006/relationships/image" Target="../media/image61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61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68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gif"/><Relationship Id="rId4" Type="http://schemas.openxmlformats.org/officeDocument/2006/relationships/image" Target="../media/image72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Motion Estimation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 Segmentation</a:t>
            </a:r>
          </a:p>
        </p:txBody>
      </p:sp>
      <p:pic>
        <p:nvPicPr>
          <p:cNvPr id="561155" name="flower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438400"/>
            <a:ext cx="3656013" cy="2208213"/>
          </a:xfrm>
          <a:prstGeom prst="rect">
            <a:avLst/>
          </a:prstGeom>
          <a:noFill/>
        </p:spPr>
      </p:pic>
      <p:pic>
        <p:nvPicPr>
          <p:cNvPr id="561156" name="flower_out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438400"/>
            <a:ext cx="3656013" cy="2436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1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61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115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6115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1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61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115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6115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From Motion</a:t>
            </a:r>
          </a:p>
        </p:txBody>
      </p:sp>
      <p:pic>
        <p:nvPicPr>
          <p:cNvPr id="562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2505075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2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19200"/>
            <a:ext cx="2505075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21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62400"/>
            <a:ext cx="2505075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flow</a:t>
            </a:r>
          </a:p>
        </p:txBody>
      </p:sp>
      <p:pic>
        <p:nvPicPr>
          <p:cNvPr id="564227" name="Picture 3" descr="_8196_figure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2498725"/>
            <a:ext cx="4251325" cy="1920875"/>
          </a:xfrm>
          <a:prstGeom prst="rect">
            <a:avLst/>
          </a:prstGeom>
          <a:noFill/>
        </p:spPr>
      </p:pic>
      <p:pic>
        <p:nvPicPr>
          <p:cNvPr id="564228" name="Picture 4" descr="_8196_figure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1600200"/>
            <a:ext cx="4057650" cy="3794125"/>
          </a:xfrm>
          <a:prstGeom prst="rect">
            <a:avLst/>
          </a:prstGeom>
          <a:noFill/>
        </p:spPr>
      </p:pic>
      <p:sp>
        <p:nvSpPr>
          <p:cNvPr id="564229" name="Text Box 5"/>
          <p:cNvSpPr txBox="1">
            <a:spLocks noChangeArrowheads="1"/>
          </p:cNvSpPr>
          <p:nvPr/>
        </p:nvSpPr>
        <p:spPr bwMode="auto">
          <a:xfrm>
            <a:off x="2117725" y="879475"/>
            <a:ext cx="484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Measurement of motion at every pixel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definition:  optical flow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81400"/>
            <a:ext cx="7772400" cy="990600"/>
          </a:xfrm>
        </p:spPr>
        <p:txBody>
          <a:bodyPr/>
          <a:lstStyle/>
          <a:p>
            <a:r>
              <a:rPr lang="en-US"/>
              <a:t>How to estimate pixel motion from image H to image I?</a:t>
            </a:r>
          </a:p>
        </p:txBody>
      </p:sp>
      <p:sp>
        <p:nvSpPr>
          <p:cNvPr id="497668" name="Rectangle 4"/>
          <p:cNvSpPr>
            <a:spLocks noChangeArrowheads="1"/>
          </p:cNvSpPr>
          <p:nvPr/>
        </p:nvSpPr>
        <p:spPr bwMode="auto">
          <a:xfrm>
            <a:off x="17526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69" name="Oval 5"/>
          <p:cNvSpPr>
            <a:spLocks noChangeArrowheads="1"/>
          </p:cNvSpPr>
          <p:nvPr/>
        </p:nvSpPr>
        <p:spPr bwMode="auto">
          <a:xfrm>
            <a:off x="2286000" y="175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70" name="Oval 6"/>
          <p:cNvSpPr>
            <a:spLocks noChangeArrowheads="1"/>
          </p:cNvSpPr>
          <p:nvPr/>
        </p:nvSpPr>
        <p:spPr bwMode="auto">
          <a:xfrm>
            <a:off x="3200400" y="175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71" name="Oval 7"/>
          <p:cNvSpPr>
            <a:spLocks noChangeArrowheads="1"/>
          </p:cNvSpPr>
          <p:nvPr/>
        </p:nvSpPr>
        <p:spPr bwMode="auto">
          <a:xfrm>
            <a:off x="2286000" y="2286000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73" name="Oval 9"/>
          <p:cNvSpPr>
            <a:spLocks noChangeArrowheads="1"/>
          </p:cNvSpPr>
          <p:nvPr/>
        </p:nvSpPr>
        <p:spPr bwMode="auto">
          <a:xfrm>
            <a:off x="3200400" y="2286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7707" name="Group 43"/>
          <p:cNvGrpSpPr>
            <a:grpSpLocks/>
          </p:cNvGrpSpPr>
          <p:nvPr/>
        </p:nvGrpSpPr>
        <p:grpSpPr bwMode="auto">
          <a:xfrm>
            <a:off x="2362200" y="1600200"/>
            <a:ext cx="1066800" cy="968375"/>
            <a:chOff x="1488" y="1008"/>
            <a:chExt cx="672" cy="610"/>
          </a:xfrm>
        </p:grpSpPr>
        <p:sp>
          <p:nvSpPr>
            <p:cNvPr id="497686" name="Line 22"/>
            <p:cNvSpPr>
              <a:spLocks noChangeShapeType="1"/>
            </p:cNvSpPr>
            <p:nvPr/>
          </p:nvSpPr>
          <p:spPr bwMode="auto">
            <a:xfrm flipV="1">
              <a:off x="1488" y="10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7687" name="Line 23"/>
            <p:cNvSpPr>
              <a:spLocks noChangeShapeType="1"/>
            </p:cNvSpPr>
            <p:nvPr/>
          </p:nvSpPr>
          <p:spPr bwMode="auto">
            <a:xfrm>
              <a:off x="1488" y="146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7688" name="Line 24"/>
            <p:cNvSpPr>
              <a:spLocks noChangeShapeType="1"/>
            </p:cNvSpPr>
            <p:nvPr/>
          </p:nvSpPr>
          <p:spPr bwMode="auto">
            <a:xfrm>
              <a:off x="2063" y="1152"/>
              <a:ext cx="97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7689" name="Line 25"/>
            <p:cNvSpPr>
              <a:spLocks noChangeShapeType="1"/>
            </p:cNvSpPr>
            <p:nvPr/>
          </p:nvSpPr>
          <p:spPr bwMode="auto">
            <a:xfrm flipH="1">
              <a:off x="2043" y="1495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7690" name="Rectangle 26"/>
          <p:cNvSpPr>
            <a:spLocks noChangeArrowheads="1"/>
          </p:cNvSpPr>
          <p:nvPr/>
        </p:nvSpPr>
        <p:spPr bwMode="auto">
          <a:xfrm>
            <a:off x="51054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95" name="Oval 31"/>
          <p:cNvSpPr>
            <a:spLocks noChangeArrowheads="1"/>
          </p:cNvSpPr>
          <p:nvPr/>
        </p:nvSpPr>
        <p:spPr bwMode="auto">
          <a:xfrm>
            <a:off x="5867400" y="15621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96" name="Oval 32"/>
          <p:cNvSpPr>
            <a:spLocks noChangeArrowheads="1"/>
          </p:cNvSpPr>
          <p:nvPr/>
        </p:nvSpPr>
        <p:spPr bwMode="auto">
          <a:xfrm>
            <a:off x="6781800" y="1943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97" name="Oval 33"/>
          <p:cNvSpPr>
            <a:spLocks noChangeArrowheads="1"/>
          </p:cNvSpPr>
          <p:nvPr/>
        </p:nvSpPr>
        <p:spPr bwMode="auto">
          <a:xfrm>
            <a:off x="5943600" y="2281238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98" name="Oval 34"/>
          <p:cNvSpPr>
            <a:spLocks noChangeArrowheads="1"/>
          </p:cNvSpPr>
          <p:nvPr/>
        </p:nvSpPr>
        <p:spPr bwMode="auto">
          <a:xfrm>
            <a:off x="6629400" y="2481263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705" name="Rectangle 41"/>
          <p:cNvSpPr>
            <a:spLocks noChangeArrowheads="1"/>
          </p:cNvSpPr>
          <p:nvPr/>
        </p:nvSpPr>
        <p:spPr bwMode="auto">
          <a:xfrm>
            <a:off x="685800" y="403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Solve pixel correspondence problem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1600">
                <a:latin typeface="Arial" charset="0"/>
              </a:rPr>
              <a:t>given a pixel in H, look for nearby pixels of the same color in I</a:t>
            </a:r>
          </a:p>
        </p:txBody>
      </p:sp>
      <p:pic>
        <p:nvPicPr>
          <p:cNvPr id="497712" name="Picture 4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1713" y="2965450"/>
            <a:ext cx="10906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7713" name="Picture 4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2775" y="2984500"/>
            <a:ext cx="9588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97717" name="Group 53"/>
          <p:cNvGrpSpPr>
            <a:grpSpLocks/>
          </p:cNvGrpSpPr>
          <p:nvPr/>
        </p:nvGrpSpPr>
        <p:grpSpPr bwMode="auto">
          <a:xfrm>
            <a:off x="685800" y="4419600"/>
            <a:ext cx="7772400" cy="2209800"/>
            <a:chOff x="432" y="2784"/>
            <a:chExt cx="4896" cy="1392"/>
          </a:xfrm>
        </p:grpSpPr>
        <p:sp>
          <p:nvSpPr>
            <p:cNvPr id="497703" name="Rectangle 39"/>
            <p:cNvSpPr>
              <a:spLocks noChangeArrowheads="1"/>
            </p:cNvSpPr>
            <p:nvPr/>
          </p:nvSpPr>
          <p:spPr bwMode="auto">
            <a:xfrm>
              <a:off x="432" y="3024"/>
              <a:ext cx="4896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>
                  <a:latin typeface="Arial" charset="0"/>
                </a:rPr>
                <a:t>Key assumptions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sz="2000" b="1">
                  <a:solidFill>
                    <a:schemeClr val="hlink"/>
                  </a:solidFill>
                  <a:latin typeface="Arial" charset="0"/>
                </a:rPr>
                <a:t>color constancy</a:t>
              </a:r>
              <a:r>
                <a:rPr lang="en-US" sz="2000" b="1">
                  <a:latin typeface="Arial" charset="0"/>
                </a:rPr>
                <a:t>:  </a:t>
              </a:r>
              <a:r>
                <a:rPr lang="en-US" sz="2000">
                  <a:latin typeface="Arial" charset="0"/>
                </a:rPr>
                <a:t>a point in H looks the same in I</a:t>
              </a:r>
            </a:p>
            <a:p>
              <a:pPr marL="1143000" lvl="2" indent="-228600">
                <a:spcBef>
                  <a:spcPct val="20000"/>
                </a:spcBef>
                <a:buFontTx/>
                <a:buChar char="–"/>
              </a:pPr>
              <a:r>
                <a:rPr lang="en-US" sz="1800">
                  <a:latin typeface="Arial" charset="0"/>
                </a:rPr>
                <a:t>For grayscale images, this is </a:t>
              </a:r>
              <a:r>
                <a:rPr lang="en-US" sz="1800" b="1">
                  <a:latin typeface="Arial" charset="0"/>
                </a:rPr>
                <a:t>brightness constancy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small motion</a:t>
              </a:r>
              <a:r>
                <a:rPr lang="en-US" sz="2000">
                  <a:latin typeface="Arial" charset="0"/>
                </a:rPr>
                <a:t>:  points do not move very far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>
                  <a:latin typeface="Arial" charset="0"/>
                </a:rPr>
                <a:t>This is called the </a:t>
              </a:r>
              <a:r>
                <a:rPr lang="en-US" b="1">
                  <a:latin typeface="Arial" charset="0"/>
                </a:rPr>
                <a:t>optical flow</a:t>
              </a:r>
              <a:r>
                <a:rPr lang="en-US">
                  <a:latin typeface="Arial" charset="0"/>
                </a:rPr>
                <a:t> problem</a:t>
              </a:r>
            </a:p>
          </p:txBody>
        </p:sp>
        <p:grpSp>
          <p:nvGrpSpPr>
            <p:cNvPr id="497716" name="Group 52"/>
            <p:cNvGrpSpPr>
              <a:grpSpLocks/>
            </p:cNvGrpSpPr>
            <p:nvPr/>
          </p:nvGrpSpPr>
          <p:grpSpPr bwMode="auto">
            <a:xfrm>
              <a:off x="2688" y="2784"/>
              <a:ext cx="1776" cy="144"/>
              <a:chOff x="2688" y="2784"/>
              <a:chExt cx="1776" cy="144"/>
            </a:xfrm>
          </p:grpSpPr>
          <p:sp>
            <p:nvSpPr>
              <p:cNvPr id="497714" name="Rectangle 50"/>
              <p:cNvSpPr>
                <a:spLocks noChangeArrowheads="1"/>
              </p:cNvSpPr>
              <p:nvPr/>
            </p:nvSpPr>
            <p:spPr bwMode="auto">
              <a:xfrm>
                <a:off x="2688" y="2784"/>
                <a:ext cx="432" cy="14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715" name="Rectangle 51"/>
              <p:cNvSpPr>
                <a:spLocks noChangeArrowheads="1"/>
              </p:cNvSpPr>
              <p:nvPr/>
            </p:nvSpPr>
            <p:spPr bwMode="auto">
              <a:xfrm>
                <a:off x="3840" y="2784"/>
                <a:ext cx="624" cy="144"/>
              </a:xfrm>
              <a:prstGeom prst="rect">
                <a:avLst/>
              </a:prstGeom>
              <a:noFill/>
              <a:ln w="28575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70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flow constraints </a:t>
            </a:r>
            <a:r>
              <a:rPr lang="en-US" sz="2800"/>
              <a:t>(grayscale images)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81400"/>
            <a:ext cx="7772400" cy="890588"/>
          </a:xfrm>
        </p:spPr>
        <p:txBody>
          <a:bodyPr/>
          <a:lstStyle/>
          <a:p>
            <a:r>
              <a:rPr lang="en-US"/>
              <a:t>Let’s look at these constraints more closely</a:t>
            </a:r>
          </a:p>
        </p:txBody>
      </p:sp>
      <p:sp>
        <p:nvSpPr>
          <p:cNvPr id="499716" name="Rectangle 4"/>
          <p:cNvSpPr>
            <a:spLocks noChangeArrowheads="1"/>
          </p:cNvSpPr>
          <p:nvPr/>
        </p:nvSpPr>
        <p:spPr bwMode="auto">
          <a:xfrm>
            <a:off x="17526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9718" name="Oval 6"/>
          <p:cNvSpPr>
            <a:spLocks noChangeArrowheads="1"/>
          </p:cNvSpPr>
          <p:nvPr/>
        </p:nvSpPr>
        <p:spPr bwMode="auto">
          <a:xfrm>
            <a:off x="2286000" y="1600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9725" name="Line 13"/>
          <p:cNvSpPr>
            <a:spLocks noChangeShapeType="1"/>
          </p:cNvSpPr>
          <p:nvPr/>
        </p:nvSpPr>
        <p:spPr bwMode="auto">
          <a:xfrm>
            <a:off x="2360613" y="1676400"/>
            <a:ext cx="306387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9733" name="Rectangle 21"/>
          <p:cNvSpPr>
            <a:spLocks noChangeArrowheads="1"/>
          </p:cNvSpPr>
          <p:nvPr/>
        </p:nvSpPr>
        <p:spPr bwMode="auto">
          <a:xfrm>
            <a:off x="685800" y="403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brightness constancy:   Q:  what’s the equation?</a:t>
            </a:r>
          </a:p>
        </p:txBody>
      </p:sp>
      <p:sp>
        <p:nvSpPr>
          <p:cNvPr id="499737" name="Rectangle 25"/>
          <p:cNvSpPr>
            <a:spLocks noChangeArrowheads="1"/>
          </p:cNvSpPr>
          <p:nvPr/>
        </p:nvSpPr>
        <p:spPr bwMode="auto">
          <a:xfrm>
            <a:off x="51054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9740" name="Oval 28"/>
          <p:cNvSpPr>
            <a:spLocks noChangeArrowheads="1"/>
          </p:cNvSpPr>
          <p:nvPr/>
        </p:nvSpPr>
        <p:spPr bwMode="auto">
          <a:xfrm>
            <a:off x="6019800" y="1905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99741" name="Picture 2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1188" y="1981200"/>
            <a:ext cx="1243012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9742" name="Picture 3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25" y="1401763"/>
            <a:ext cx="4635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9745" name="Picture 33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82863" y="1676400"/>
            <a:ext cx="20653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9753" name="Picture 41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92775" y="2997200"/>
            <a:ext cx="9588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9759" name="Picture 47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79650" y="2973388"/>
            <a:ext cx="10906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9732" name="Rectangle 20"/>
          <p:cNvSpPr>
            <a:spLocks noChangeArrowheads="1"/>
          </p:cNvSpPr>
          <p:nvPr/>
        </p:nvSpPr>
        <p:spPr bwMode="auto">
          <a:xfrm>
            <a:off x="685800" y="4876800"/>
            <a:ext cx="7772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small motion:  (u and v are less than 1 pixel)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1800">
                <a:latin typeface="Arial" charset="0"/>
              </a:rPr>
              <a:t>suppose we take the Taylor series expansion of I:</a:t>
            </a:r>
          </a:p>
        </p:txBody>
      </p:sp>
      <p:pic>
        <p:nvPicPr>
          <p:cNvPr id="499773" name="Picture 61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44575" y="5646738"/>
            <a:ext cx="7005638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9774" name="Picture 62" descr="Editte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95600" y="6172200"/>
            <a:ext cx="292258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3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flow equation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606425"/>
          </a:xfrm>
        </p:spPr>
        <p:txBody>
          <a:bodyPr/>
          <a:lstStyle/>
          <a:p>
            <a:r>
              <a:rPr lang="en-US"/>
              <a:t>Combining these two equations</a:t>
            </a:r>
          </a:p>
        </p:txBody>
      </p:sp>
      <p:pic>
        <p:nvPicPr>
          <p:cNvPr id="500745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50" y="1520825"/>
            <a:ext cx="39751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0751" name="Rectangle 15"/>
          <p:cNvSpPr>
            <a:spLocks noChangeArrowheads="1"/>
          </p:cNvSpPr>
          <p:nvPr/>
        </p:nvSpPr>
        <p:spPr bwMode="auto">
          <a:xfrm>
            <a:off x="685800" y="4191000"/>
            <a:ext cx="7772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" charset="0"/>
              </a:rPr>
              <a:t>In the limit as u and v go to zero, this becomes exact</a:t>
            </a:r>
          </a:p>
          <a:p>
            <a:pPr marL="742950" lvl="1" indent="-285750">
              <a:spcBef>
                <a:spcPct val="20000"/>
              </a:spcBef>
            </a:pPr>
            <a:endParaRPr lang="en-US" sz="2000">
              <a:latin typeface="Arial" charset="0"/>
            </a:endParaRPr>
          </a:p>
        </p:txBody>
      </p:sp>
      <p:pic>
        <p:nvPicPr>
          <p:cNvPr id="500754" name="Picture 18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0700" y="2036763"/>
            <a:ext cx="41751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0755" name="Picture 19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09750" y="2578100"/>
            <a:ext cx="44735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0758" name="Picture 22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57925" y="1271588"/>
            <a:ext cx="26574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0760" name="Picture 24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28800" y="3135313"/>
            <a:ext cx="21939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0765" name="Picture 29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28800" y="3621088"/>
            <a:ext cx="21494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0767" name="Picture 31" descr="Editte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63688" y="4679950"/>
            <a:ext cx="27559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flow equation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685800"/>
          </a:xfrm>
        </p:spPr>
        <p:txBody>
          <a:bodyPr/>
          <a:lstStyle/>
          <a:p>
            <a:r>
              <a:rPr lang="en-US"/>
              <a:t>Q:  how many unknowns and equations per pixel?</a:t>
            </a:r>
          </a:p>
        </p:txBody>
      </p:sp>
      <p:pic>
        <p:nvPicPr>
          <p:cNvPr id="502789" name="Picture 5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4225" y="1219200"/>
            <a:ext cx="26876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2790" name="Rectangle 6"/>
          <p:cNvSpPr>
            <a:spLocks noChangeArrowheads="1"/>
          </p:cNvSpPr>
          <p:nvPr/>
        </p:nvSpPr>
        <p:spPr bwMode="auto">
          <a:xfrm>
            <a:off x="685800" y="2133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>
              <a:latin typeface="Arial" charset="0"/>
            </a:endParaRPr>
          </a:p>
        </p:txBody>
      </p:sp>
      <p:sp>
        <p:nvSpPr>
          <p:cNvPr id="502792" name="Rectangle 8"/>
          <p:cNvSpPr>
            <a:spLocks noChangeArrowheads="1"/>
          </p:cNvSpPr>
          <p:nvPr/>
        </p:nvSpPr>
        <p:spPr bwMode="auto">
          <a:xfrm>
            <a:off x="685800" y="2667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" charset="0"/>
              </a:rPr>
              <a:t>Intuitively, what does this constraint mean?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>
              <a:latin typeface="Arial" charset="0"/>
            </a:endParaRPr>
          </a:p>
        </p:txBody>
      </p:sp>
      <p:sp>
        <p:nvSpPr>
          <p:cNvPr id="502793" name="Rectangle 9"/>
          <p:cNvSpPr>
            <a:spLocks noChangeArrowheads="1"/>
          </p:cNvSpPr>
          <p:nvPr/>
        </p:nvSpPr>
        <p:spPr bwMode="auto">
          <a:xfrm>
            <a:off x="685800" y="31242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The component of the flow in the gradient direction is determined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The component of the flow parallel to an edge is unknown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0" grpId="0" build="p" autoUpdateAnimBg="0"/>
      <p:bldP spid="502792" grpId="0" build="p" autoUpdateAnimBg="0"/>
      <p:bldP spid="50279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Freeform 1026"/>
          <p:cNvSpPr>
            <a:spLocks/>
          </p:cNvSpPr>
          <p:nvPr/>
        </p:nvSpPr>
        <p:spPr bwMode="auto">
          <a:xfrm rot="-1470704">
            <a:off x="2894013" y="2263775"/>
            <a:ext cx="1677987" cy="3181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7" y="138"/>
              </a:cxn>
              <a:cxn ang="0">
                <a:pos x="722" y="819"/>
              </a:cxn>
            </a:cxnLst>
            <a:rect l="0" t="0" r="r" b="b"/>
            <a:pathLst>
              <a:path w="722" h="819">
                <a:moveTo>
                  <a:pt x="0" y="0"/>
                </a:moveTo>
                <a:lnTo>
                  <a:pt x="487" y="138"/>
                </a:lnTo>
                <a:lnTo>
                  <a:pt x="722" y="819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5859" name="Freeform 1027"/>
          <p:cNvSpPr>
            <a:spLocks/>
          </p:cNvSpPr>
          <p:nvPr/>
        </p:nvSpPr>
        <p:spPr bwMode="auto">
          <a:xfrm rot="-1470704">
            <a:off x="3922713" y="2403475"/>
            <a:ext cx="1677987" cy="3181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7" y="138"/>
              </a:cxn>
              <a:cxn ang="0">
                <a:pos x="722" y="819"/>
              </a:cxn>
            </a:cxnLst>
            <a:rect l="0" t="0" r="r" b="b"/>
            <a:pathLst>
              <a:path w="722" h="819">
                <a:moveTo>
                  <a:pt x="0" y="0"/>
                </a:moveTo>
                <a:lnTo>
                  <a:pt x="487" y="138"/>
                </a:lnTo>
                <a:lnTo>
                  <a:pt x="722" y="819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5861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Aperture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8" grpId="0" animBg="1"/>
      <p:bldP spid="5058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5" name="Freeform 3"/>
          <p:cNvSpPr>
            <a:spLocks/>
          </p:cNvSpPr>
          <p:nvPr/>
        </p:nvSpPr>
        <p:spPr bwMode="auto">
          <a:xfrm rot="-1470704">
            <a:off x="2894013" y="2263775"/>
            <a:ext cx="1677987" cy="3181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7" y="138"/>
              </a:cxn>
              <a:cxn ang="0">
                <a:pos x="722" y="819"/>
              </a:cxn>
            </a:cxnLst>
            <a:rect l="0" t="0" r="r" b="b"/>
            <a:pathLst>
              <a:path w="722" h="819">
                <a:moveTo>
                  <a:pt x="0" y="0"/>
                </a:moveTo>
                <a:lnTo>
                  <a:pt x="487" y="138"/>
                </a:lnTo>
                <a:lnTo>
                  <a:pt x="722" y="819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4836" name="Freeform 4"/>
          <p:cNvSpPr>
            <a:spLocks/>
          </p:cNvSpPr>
          <p:nvPr/>
        </p:nvSpPr>
        <p:spPr bwMode="auto">
          <a:xfrm rot="-1470704">
            <a:off x="3922713" y="2403475"/>
            <a:ext cx="1677987" cy="3181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7" y="138"/>
              </a:cxn>
              <a:cxn ang="0">
                <a:pos x="722" y="819"/>
              </a:cxn>
            </a:cxnLst>
            <a:rect l="0" t="0" r="r" b="b"/>
            <a:pathLst>
              <a:path w="722" h="819">
                <a:moveTo>
                  <a:pt x="0" y="0"/>
                </a:moveTo>
                <a:lnTo>
                  <a:pt x="487" y="138"/>
                </a:lnTo>
                <a:lnTo>
                  <a:pt x="722" y="819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4837" name="AutoShape 5"/>
          <p:cNvSpPr>
            <a:spLocks noChangeArrowheads="1"/>
          </p:cNvSpPr>
          <p:nvPr/>
        </p:nvSpPr>
        <p:spPr bwMode="auto">
          <a:xfrm>
            <a:off x="1790700" y="1295400"/>
            <a:ext cx="5346700" cy="5067300"/>
          </a:xfrm>
          <a:custGeom>
            <a:avLst/>
            <a:gdLst>
              <a:gd name="G0" fmla="+- 7041 0 0"/>
              <a:gd name="G1" fmla="+- 21600 0 7041"/>
              <a:gd name="G2" fmla="+- 21600 0 704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041" y="10800"/>
                </a:moveTo>
                <a:cubicBezTo>
                  <a:pt x="7041" y="12876"/>
                  <a:pt x="8724" y="14559"/>
                  <a:pt x="10800" y="14559"/>
                </a:cubicBezTo>
                <a:cubicBezTo>
                  <a:pt x="12876" y="14559"/>
                  <a:pt x="14559" y="12876"/>
                  <a:pt x="14559" y="10800"/>
                </a:cubicBezTo>
                <a:cubicBezTo>
                  <a:pt x="14559" y="8724"/>
                  <a:pt x="12876" y="7041"/>
                  <a:pt x="10800" y="7041"/>
                </a:cubicBezTo>
                <a:cubicBezTo>
                  <a:pt x="8724" y="7041"/>
                  <a:pt x="7041" y="8724"/>
                  <a:pt x="7041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Aperture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animBg="1"/>
      <p:bldP spid="5048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the aperture problem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How to get more equations for a pixel?</a:t>
            </a:r>
          </a:p>
          <a:p>
            <a:pPr lvl="1"/>
            <a:r>
              <a:rPr lang="en-US" sz="1800"/>
              <a:t>Basic idea:  impose additional constraints</a:t>
            </a:r>
          </a:p>
          <a:p>
            <a:pPr lvl="2"/>
            <a:r>
              <a:rPr lang="en-US" sz="1600"/>
              <a:t>most common is to assume that the flow field is smooth locally</a:t>
            </a:r>
          </a:p>
          <a:p>
            <a:pPr lvl="2"/>
            <a:r>
              <a:rPr lang="en-US" sz="1600"/>
              <a:t>one method:  pretend the pixel’s neighbors have the same (u,v)</a:t>
            </a:r>
          </a:p>
          <a:p>
            <a:pPr lvl="3"/>
            <a:r>
              <a:rPr lang="en-US" sz="1400"/>
              <a:t>If we use a 5x5 window, that gives us 25 equations per pixel!</a:t>
            </a:r>
          </a:p>
        </p:txBody>
      </p:sp>
      <p:pic>
        <p:nvPicPr>
          <p:cNvPr id="503825" name="Picture 1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44763" y="2646363"/>
            <a:ext cx="298926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3849" name="Group 41"/>
          <p:cNvGrpSpPr>
            <a:grpSpLocks/>
          </p:cNvGrpSpPr>
          <p:nvPr/>
        </p:nvGrpSpPr>
        <p:grpSpPr bwMode="auto">
          <a:xfrm>
            <a:off x="1408113" y="3403600"/>
            <a:ext cx="6130925" cy="2082800"/>
            <a:chOff x="887" y="1952"/>
            <a:chExt cx="3862" cy="1312"/>
          </a:xfrm>
        </p:grpSpPr>
        <p:pic>
          <p:nvPicPr>
            <p:cNvPr id="503828" name="Picture 20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05" y="3004"/>
              <a:ext cx="179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3831" name="Picture 23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57" y="3005"/>
              <a:ext cx="12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3833" name="Picture 25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36" y="3005"/>
              <a:ext cx="7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3841" name="Picture 33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592" y="3185"/>
              <a:ext cx="34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3845" name="Picture 37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94" y="3187"/>
              <a:ext cx="33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3846" name="Picture 38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882" y="3185"/>
              <a:ext cx="2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3848" name="Picture 40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87" y="1952"/>
              <a:ext cx="3862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estimate motion?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Lots of uses</a:t>
            </a:r>
          </a:p>
          <a:p>
            <a:pPr lvl="1"/>
            <a:r>
              <a:rPr lang="en-US"/>
              <a:t>Motion Detection</a:t>
            </a:r>
          </a:p>
          <a:p>
            <a:pPr lvl="1"/>
            <a:r>
              <a:rPr lang="en-US"/>
              <a:t>Track object behavior</a:t>
            </a:r>
          </a:p>
          <a:p>
            <a:pPr lvl="1"/>
            <a:r>
              <a:rPr lang="en-US"/>
              <a:t>Correct for camera jitter (stabilization)</a:t>
            </a:r>
          </a:p>
          <a:p>
            <a:pPr lvl="1"/>
            <a:r>
              <a:rPr lang="en-US"/>
              <a:t>Align images (mosaics)</a:t>
            </a:r>
          </a:p>
          <a:p>
            <a:pPr lvl="1"/>
            <a:r>
              <a:rPr lang="en-US"/>
              <a:t>3D shape reconstruction</a:t>
            </a:r>
          </a:p>
          <a:p>
            <a:pPr lvl="1"/>
            <a:r>
              <a:rPr lang="en-US"/>
              <a:t>Video 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RGB version</a:t>
            </a:r>
          </a:p>
        </p:txBody>
      </p:sp>
      <p:sp>
        <p:nvSpPr>
          <p:cNvPr id="55193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How to get more equations for a pixel?</a:t>
            </a:r>
          </a:p>
          <a:p>
            <a:pPr lvl="1"/>
            <a:r>
              <a:rPr lang="en-US" sz="1800"/>
              <a:t>Basic idea:  impose additional constraints</a:t>
            </a:r>
          </a:p>
          <a:p>
            <a:pPr lvl="2"/>
            <a:r>
              <a:rPr lang="en-US" sz="1600"/>
              <a:t>most common is to assume that the flow field is smooth locally</a:t>
            </a:r>
          </a:p>
          <a:p>
            <a:pPr lvl="2"/>
            <a:r>
              <a:rPr lang="en-US" sz="1600"/>
              <a:t>one method:  pretend the pixel’s neighbors have the same (u,v)</a:t>
            </a:r>
          </a:p>
          <a:p>
            <a:pPr lvl="3"/>
            <a:r>
              <a:rPr lang="en-US" sz="1400"/>
              <a:t>If we use a 5x5 window, that gives us 25*3 equations per pixel!</a:t>
            </a:r>
          </a:p>
        </p:txBody>
      </p:sp>
      <p:grpSp>
        <p:nvGrpSpPr>
          <p:cNvPr id="551955" name="Group 2067"/>
          <p:cNvGrpSpPr>
            <a:grpSpLocks/>
          </p:cNvGrpSpPr>
          <p:nvPr/>
        </p:nvGrpSpPr>
        <p:grpSpPr bwMode="auto">
          <a:xfrm>
            <a:off x="1103313" y="3197225"/>
            <a:ext cx="6511925" cy="2957513"/>
            <a:chOff x="695" y="2014"/>
            <a:chExt cx="4102" cy="1863"/>
          </a:xfrm>
        </p:grpSpPr>
        <p:pic>
          <p:nvPicPr>
            <p:cNvPr id="551942" name="Picture 2054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05" y="3600"/>
              <a:ext cx="179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51943" name="Picture 2055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57" y="3601"/>
              <a:ext cx="12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51944" name="Picture 2056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36" y="3601"/>
              <a:ext cx="7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51948" name="Picture 2060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882" y="3781"/>
              <a:ext cx="2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51950" name="Picture 2062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590" y="3767"/>
              <a:ext cx="34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51951" name="Picture 2063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96" y="3769"/>
              <a:ext cx="333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51953" name="Picture 2065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95" y="2014"/>
              <a:ext cx="4102" cy="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51957" name="Picture 206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57400" y="2652713"/>
            <a:ext cx="46482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Lukas-Kanade flow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06413"/>
          </a:xfrm>
        </p:spPr>
        <p:txBody>
          <a:bodyPr/>
          <a:lstStyle/>
          <a:p>
            <a:r>
              <a:rPr lang="en-US" sz="2000"/>
              <a:t>Prob:  we have more equations than unknowns</a:t>
            </a:r>
          </a:p>
        </p:txBody>
      </p:sp>
      <p:grpSp>
        <p:nvGrpSpPr>
          <p:cNvPr id="506916" name="Group 36"/>
          <p:cNvGrpSpPr>
            <a:grpSpLocks/>
          </p:cNvGrpSpPr>
          <p:nvPr/>
        </p:nvGrpSpPr>
        <p:grpSpPr bwMode="auto">
          <a:xfrm>
            <a:off x="1524000" y="1420813"/>
            <a:ext cx="1592263" cy="484187"/>
            <a:chOff x="1680" y="945"/>
            <a:chExt cx="1003" cy="305"/>
          </a:xfrm>
        </p:grpSpPr>
        <p:pic>
          <p:nvPicPr>
            <p:cNvPr id="506903" name="Picture 23" descr="Edittex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680" y="1155"/>
              <a:ext cx="29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6904" name="Picture 24" descr="Edittex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786" y="945"/>
              <a:ext cx="7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6906" name="Picture 26" descr="Edittex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064" y="1152"/>
              <a:ext cx="21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6908" name="Picture 28" descr="Edittex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397" y="1157"/>
              <a:ext cx="28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06917" name="Group 37"/>
          <p:cNvGrpSpPr>
            <a:grpSpLocks/>
          </p:cNvGrpSpPr>
          <p:nvPr/>
        </p:nvGrpSpPr>
        <p:grpSpPr bwMode="auto">
          <a:xfrm>
            <a:off x="2571750" y="3213100"/>
            <a:ext cx="1866900" cy="139700"/>
            <a:chOff x="1620" y="2024"/>
            <a:chExt cx="1176" cy="88"/>
          </a:xfrm>
        </p:grpSpPr>
        <p:pic>
          <p:nvPicPr>
            <p:cNvPr id="506910" name="Picture 30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620" y="2024"/>
              <a:ext cx="21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6911" name="Picture 31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093" y="2025"/>
              <a:ext cx="21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6914" name="Picture 34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585" y="2024"/>
              <a:ext cx="21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06927" name="Group 47"/>
          <p:cNvGrpSpPr>
            <a:grpSpLocks/>
          </p:cNvGrpSpPr>
          <p:nvPr/>
        </p:nvGrpSpPr>
        <p:grpSpPr bwMode="auto">
          <a:xfrm>
            <a:off x="685800" y="3960813"/>
            <a:ext cx="8001000" cy="2592387"/>
            <a:chOff x="432" y="2495"/>
            <a:chExt cx="5040" cy="1633"/>
          </a:xfrm>
        </p:grpSpPr>
        <p:grpSp>
          <p:nvGrpSpPr>
            <p:cNvPr id="506900" name="Group 20"/>
            <p:cNvGrpSpPr>
              <a:grpSpLocks/>
            </p:cNvGrpSpPr>
            <p:nvPr/>
          </p:nvGrpSpPr>
          <p:grpSpPr bwMode="auto">
            <a:xfrm>
              <a:off x="769" y="2495"/>
              <a:ext cx="3503" cy="817"/>
              <a:chOff x="769" y="1919"/>
              <a:chExt cx="3503" cy="817"/>
            </a:xfrm>
          </p:grpSpPr>
          <p:pic>
            <p:nvPicPr>
              <p:cNvPr id="506895" name="Picture 15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769" y="1919"/>
                <a:ext cx="3503" cy="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06897" name="Picture 17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440" y="2547"/>
                <a:ext cx="427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06899" name="Picture 19" descr="Edittex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3677" y="2542"/>
                <a:ext cx="3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506918" name="Rectangle 38"/>
            <p:cNvSpPr>
              <a:spLocks noChangeArrowheads="1"/>
            </p:cNvSpPr>
            <p:nvPr/>
          </p:nvSpPr>
          <p:spPr bwMode="auto">
            <a:xfrm>
              <a:off x="432" y="3504"/>
              <a:ext cx="504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sz="2000">
                  <a:latin typeface="Arial" charset="0"/>
                </a:rPr>
                <a:t>The summations are over all pixels in the K x K window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sz="2000">
                  <a:latin typeface="Arial" charset="0"/>
                </a:rPr>
                <a:t>This technique was first proposed by Lukas &amp; Kanade (1981)</a:t>
              </a:r>
            </a:p>
            <a:p>
              <a:pPr marL="1143000" lvl="2" indent="-228600">
                <a:spcBef>
                  <a:spcPct val="20000"/>
                </a:spcBef>
                <a:buFontTx/>
                <a:buChar char="–"/>
              </a:pPr>
              <a:r>
                <a:rPr lang="en-US" sz="1800">
                  <a:latin typeface="Arial" charset="0"/>
                </a:rPr>
                <a:t>described in Trucco &amp; Verri reading</a:t>
              </a:r>
            </a:p>
          </p:txBody>
        </p:sp>
      </p:grpSp>
      <p:grpSp>
        <p:nvGrpSpPr>
          <p:cNvPr id="506924" name="Group 44"/>
          <p:cNvGrpSpPr>
            <a:grpSpLocks/>
          </p:cNvGrpSpPr>
          <p:nvPr/>
        </p:nvGrpSpPr>
        <p:grpSpPr bwMode="auto">
          <a:xfrm>
            <a:off x="685800" y="1374775"/>
            <a:ext cx="7772400" cy="1139825"/>
            <a:chOff x="432" y="866"/>
            <a:chExt cx="4896" cy="718"/>
          </a:xfrm>
        </p:grpSpPr>
        <p:pic>
          <p:nvPicPr>
            <p:cNvPr id="506921" name="Picture 41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020" y="866"/>
              <a:ext cx="182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6922" name="Line 42"/>
            <p:cNvSpPr>
              <a:spLocks noChangeShapeType="1"/>
            </p:cNvSpPr>
            <p:nvPr/>
          </p:nvSpPr>
          <p:spPr bwMode="auto">
            <a:xfrm>
              <a:off x="2208" y="1008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6923" name="Rectangle 43"/>
            <p:cNvSpPr>
              <a:spLocks noChangeArrowheads="1"/>
            </p:cNvSpPr>
            <p:nvPr/>
          </p:nvSpPr>
          <p:spPr bwMode="auto">
            <a:xfrm>
              <a:off x="432" y="1287"/>
              <a:ext cx="489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>
                  <a:latin typeface="Arial" charset="0"/>
                </a:rPr>
                <a:t>Solution:  solve least squares problem</a:t>
              </a:r>
            </a:p>
          </p:txBody>
        </p:sp>
      </p:grpSp>
      <p:grpSp>
        <p:nvGrpSpPr>
          <p:cNvPr id="506926" name="Group 46"/>
          <p:cNvGrpSpPr>
            <a:grpSpLocks/>
          </p:cNvGrpSpPr>
          <p:nvPr/>
        </p:nvGrpSpPr>
        <p:grpSpPr bwMode="auto">
          <a:xfrm>
            <a:off x="685800" y="2389188"/>
            <a:ext cx="7772400" cy="758825"/>
            <a:chOff x="432" y="1505"/>
            <a:chExt cx="4896" cy="478"/>
          </a:xfrm>
        </p:grpSpPr>
        <p:pic>
          <p:nvPicPr>
            <p:cNvPr id="506912" name="Picture 32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447" y="1761"/>
              <a:ext cx="145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6925" name="Rectangle 45"/>
            <p:cNvSpPr>
              <a:spLocks noChangeArrowheads="1"/>
            </p:cNvSpPr>
            <p:nvPr/>
          </p:nvSpPr>
          <p:spPr bwMode="auto">
            <a:xfrm>
              <a:off x="432" y="1505"/>
              <a:ext cx="4896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sz="1800">
                  <a:latin typeface="Arial" charset="0"/>
                </a:rPr>
                <a:t>minimum least squares solution given by solution (in d) of: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Conditions for solvability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838200"/>
          </a:xfrm>
        </p:spPr>
        <p:txBody>
          <a:bodyPr/>
          <a:lstStyle/>
          <a:p>
            <a:pPr lvl="1"/>
            <a:r>
              <a:rPr lang="en-US"/>
              <a:t>Optimal (u, v) satisfies Lucas-Kanade equation</a:t>
            </a:r>
          </a:p>
        </p:txBody>
      </p:sp>
      <p:sp>
        <p:nvSpPr>
          <p:cNvPr id="508933" name="Rectangle 5"/>
          <p:cNvSpPr>
            <a:spLocks noChangeArrowheads="1"/>
          </p:cNvSpPr>
          <p:nvPr/>
        </p:nvSpPr>
        <p:spPr bwMode="auto">
          <a:xfrm>
            <a:off x="685800" y="3352800"/>
            <a:ext cx="777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Arial" charset="0"/>
              </a:rPr>
              <a:t>When is This Solvable?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Arial" charset="0"/>
              </a:rPr>
              <a:t>A</a:t>
            </a:r>
            <a:r>
              <a:rPr lang="en-US" sz="2000" b="1" baseline="30000">
                <a:latin typeface="Arial" charset="0"/>
              </a:rPr>
              <a:t>T</a:t>
            </a:r>
            <a:r>
              <a:rPr lang="en-US" sz="2000" b="1">
                <a:latin typeface="Arial" charset="0"/>
              </a:rPr>
              <a:t>A</a:t>
            </a:r>
            <a:r>
              <a:rPr lang="en-US" sz="2000">
                <a:latin typeface="Arial" charset="0"/>
              </a:rPr>
              <a:t> should be invertible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Arial" charset="0"/>
              </a:rPr>
              <a:t>A</a:t>
            </a:r>
            <a:r>
              <a:rPr lang="en-US" sz="2000" b="1" baseline="30000">
                <a:latin typeface="Arial" charset="0"/>
              </a:rPr>
              <a:t>T</a:t>
            </a:r>
            <a:r>
              <a:rPr lang="en-US" sz="2000" b="1">
                <a:latin typeface="Arial" charset="0"/>
              </a:rPr>
              <a:t>A</a:t>
            </a:r>
            <a:r>
              <a:rPr lang="en-US" sz="2000">
                <a:latin typeface="Arial" charset="0"/>
              </a:rPr>
              <a:t> should not be too small due to noise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latin typeface="Arial" charset="0"/>
              </a:rPr>
              <a:t>eigenvalues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>
                <a:latin typeface="Arial" charset="0"/>
              </a:rPr>
              <a:t>1</a:t>
            </a:r>
            <a:r>
              <a:rPr lang="en-US" sz="2000">
                <a:latin typeface="Arial" charset="0"/>
              </a:rPr>
              <a:t> and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>
                <a:latin typeface="Arial" charset="0"/>
              </a:rPr>
              <a:t>2</a:t>
            </a:r>
            <a:r>
              <a:rPr lang="en-US" sz="2000">
                <a:latin typeface="Arial" charset="0"/>
              </a:rPr>
              <a:t> of </a:t>
            </a:r>
            <a:r>
              <a:rPr lang="en-US" sz="2000" b="1">
                <a:latin typeface="Arial" charset="0"/>
              </a:rPr>
              <a:t>A</a:t>
            </a:r>
            <a:r>
              <a:rPr lang="en-US" sz="2000" b="1" baseline="30000">
                <a:latin typeface="Arial" charset="0"/>
              </a:rPr>
              <a:t>T</a:t>
            </a:r>
            <a:r>
              <a:rPr lang="en-US" sz="2000" b="1">
                <a:latin typeface="Arial" charset="0"/>
              </a:rPr>
              <a:t>A</a:t>
            </a:r>
            <a:r>
              <a:rPr lang="en-US" sz="2000">
                <a:latin typeface="Arial" charset="0"/>
              </a:rPr>
              <a:t> should not be too small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Arial" charset="0"/>
              </a:rPr>
              <a:t>A</a:t>
            </a:r>
            <a:r>
              <a:rPr lang="en-US" sz="2000" b="1" baseline="30000">
                <a:latin typeface="Arial" charset="0"/>
              </a:rPr>
              <a:t>T</a:t>
            </a:r>
            <a:r>
              <a:rPr lang="en-US" sz="2000" b="1">
                <a:latin typeface="Arial" charset="0"/>
              </a:rPr>
              <a:t>A</a:t>
            </a:r>
            <a:r>
              <a:rPr lang="en-US" sz="2000">
                <a:latin typeface="Arial" charset="0"/>
              </a:rPr>
              <a:t> should be well-conditioned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latin typeface="Arial" charset="0"/>
              </a:rPr>
              <a:t> 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>
                <a:latin typeface="Arial" charset="0"/>
              </a:rPr>
              <a:t>1</a:t>
            </a:r>
            <a:r>
              <a:rPr lang="en-US" sz="2000">
                <a:latin typeface="Arial" charset="0"/>
              </a:rPr>
              <a:t>/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>
                <a:latin typeface="Arial" charset="0"/>
              </a:rPr>
              <a:t>2</a:t>
            </a:r>
            <a:r>
              <a:rPr lang="en-US" sz="2000">
                <a:latin typeface="Arial" charset="0"/>
              </a:rPr>
              <a:t> should not be too large (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>
                <a:latin typeface="Arial" charset="0"/>
              </a:rPr>
              <a:t>1</a:t>
            </a:r>
            <a:r>
              <a:rPr lang="en-US" sz="2000">
                <a:latin typeface="Arial" charset="0"/>
              </a:rPr>
              <a:t> = larger eigenvalue)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000">
              <a:latin typeface="Arial" charset="0"/>
            </a:endParaRPr>
          </a:p>
        </p:txBody>
      </p:sp>
      <p:grpSp>
        <p:nvGrpSpPr>
          <p:cNvPr id="508938" name="Group 10"/>
          <p:cNvGrpSpPr>
            <a:grpSpLocks/>
          </p:cNvGrpSpPr>
          <p:nvPr/>
        </p:nvGrpSpPr>
        <p:grpSpPr bwMode="auto">
          <a:xfrm>
            <a:off x="1220788" y="1600200"/>
            <a:ext cx="5561012" cy="1296988"/>
            <a:chOff x="769" y="1919"/>
            <a:chExt cx="3503" cy="817"/>
          </a:xfrm>
        </p:grpSpPr>
        <p:pic>
          <p:nvPicPr>
            <p:cNvPr id="508939" name="Picture 11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9" y="1919"/>
              <a:ext cx="3503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8940" name="Picture 12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0" y="2547"/>
              <a:ext cx="42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8941" name="Picture 13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77" y="2542"/>
              <a:ext cx="35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Eigenvectors of A</a:t>
            </a:r>
            <a:r>
              <a:rPr lang="en-US" baseline="30000"/>
              <a:t>T</a:t>
            </a:r>
            <a:r>
              <a:rPr lang="en-US"/>
              <a:t>A</a:t>
            </a:r>
          </a:p>
        </p:txBody>
      </p:sp>
      <p:grpSp>
        <p:nvGrpSpPr>
          <p:cNvPr id="528410" name="Group 1050"/>
          <p:cNvGrpSpPr>
            <a:grpSpLocks/>
          </p:cNvGrpSpPr>
          <p:nvPr/>
        </p:nvGrpSpPr>
        <p:grpSpPr bwMode="auto">
          <a:xfrm>
            <a:off x="685800" y="2057400"/>
            <a:ext cx="7772400" cy="4572000"/>
            <a:chOff x="432" y="1296"/>
            <a:chExt cx="4896" cy="2880"/>
          </a:xfrm>
        </p:grpSpPr>
        <p:sp>
          <p:nvSpPr>
            <p:cNvPr id="528406" name="Rectangle 1046"/>
            <p:cNvSpPr>
              <a:spLocks noChangeArrowheads="1"/>
            </p:cNvSpPr>
            <p:nvPr/>
          </p:nvSpPr>
          <p:spPr bwMode="auto">
            <a:xfrm>
              <a:off x="432" y="1296"/>
              <a:ext cx="4896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en-US">
                <a:latin typeface="Arial" charset="0"/>
              </a:endParaRPr>
            </a:p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sz="2000">
                  <a:latin typeface="Arial" charset="0"/>
                </a:rPr>
                <a:t>gradients along edge all point the same direction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sz="2000">
                  <a:latin typeface="Arial" charset="0"/>
                </a:rPr>
                <a:t>gradients away from edge have small magnitude</a:t>
              </a:r>
            </a:p>
            <a:p>
              <a:pPr marL="342900" indent="-342900">
                <a:spcBef>
                  <a:spcPct val="20000"/>
                </a:spcBef>
              </a:pPr>
              <a:endParaRPr lang="en-US">
                <a:latin typeface="Arial" charset="0"/>
              </a:endParaRPr>
            </a:p>
            <a:p>
              <a:pPr marL="342900" indent="-342900">
                <a:spcBef>
                  <a:spcPct val="20000"/>
                </a:spcBef>
              </a:pPr>
              <a:endParaRPr lang="en-US">
                <a:latin typeface="Arial" charset="0"/>
              </a:endParaRPr>
            </a:p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sz="2000">
                  <a:latin typeface="Arial" charset="0"/>
                </a:rPr>
                <a:t>     is an eigenvector with eigenvalue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sz="2000">
                  <a:latin typeface="Arial" charset="0"/>
                </a:rPr>
                <a:t>What’s the other eigenvector of A</a:t>
              </a:r>
              <a:r>
                <a:rPr lang="en-US" sz="2000" baseline="30000">
                  <a:latin typeface="Arial" charset="0"/>
                </a:rPr>
                <a:t>T</a:t>
              </a:r>
              <a:r>
                <a:rPr lang="en-US" sz="2000">
                  <a:latin typeface="Arial" charset="0"/>
                </a:rPr>
                <a:t>A?</a:t>
              </a:r>
            </a:p>
            <a:p>
              <a:pPr marL="1143000" lvl="2" indent="-228600">
                <a:spcBef>
                  <a:spcPct val="20000"/>
                </a:spcBef>
                <a:buFontTx/>
                <a:buChar char="–"/>
              </a:pPr>
              <a:r>
                <a:rPr lang="en-US" sz="1800">
                  <a:latin typeface="Arial" charset="0"/>
                </a:rPr>
                <a:t>let N be perpendicular to </a:t>
              </a:r>
            </a:p>
            <a:p>
              <a:pPr marL="1143000" lvl="2" indent="-228600">
                <a:spcBef>
                  <a:spcPct val="20000"/>
                </a:spcBef>
                <a:buFontTx/>
                <a:buChar char="–"/>
              </a:pPr>
              <a:endParaRPr lang="en-US" sz="1800">
                <a:latin typeface="Arial" charset="0"/>
              </a:endParaRPr>
            </a:p>
            <a:p>
              <a:pPr marL="1143000" lvl="2" indent="-228600">
                <a:spcBef>
                  <a:spcPct val="20000"/>
                </a:spcBef>
                <a:buFontTx/>
                <a:buChar char="–"/>
              </a:pPr>
              <a:endParaRPr lang="en-US" sz="1800">
                <a:latin typeface="Arial" charset="0"/>
              </a:endParaRPr>
            </a:p>
            <a:p>
              <a:pPr marL="1143000" lvl="2" indent="-228600">
                <a:spcBef>
                  <a:spcPct val="20000"/>
                </a:spcBef>
                <a:buFontTx/>
                <a:buChar char="–"/>
              </a:pPr>
              <a:r>
                <a:rPr lang="en-US" sz="1800">
                  <a:latin typeface="Arial" charset="0"/>
                </a:rPr>
                <a:t>N is the second eigenvector with eigenvalue 0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000">
                  <a:latin typeface="Arial" charset="0"/>
                </a:rPr>
                <a:t>The eigenvectors of A</a:t>
              </a:r>
              <a:r>
                <a:rPr lang="en-US" sz="2000" baseline="30000">
                  <a:latin typeface="Arial" charset="0"/>
                </a:rPr>
                <a:t>T</a:t>
              </a:r>
              <a:r>
                <a:rPr lang="en-US" sz="2000">
                  <a:latin typeface="Arial" charset="0"/>
                </a:rPr>
                <a:t>A relate to edge direction and magnitude </a:t>
              </a:r>
            </a:p>
          </p:txBody>
        </p:sp>
        <p:pic>
          <p:nvPicPr>
            <p:cNvPr id="528394" name="Picture 1034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76" y="2067"/>
              <a:ext cx="1866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8396" name="Picture 103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39" y="2640"/>
              <a:ext cx="213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8399" name="Picture 1039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73" y="2352"/>
              <a:ext cx="218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8400" name="Picture 1040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48" y="2625"/>
              <a:ext cx="442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8401" name="Picture 1041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11" y="3102"/>
              <a:ext cx="213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8404" name="Picture 1044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474" y="3360"/>
              <a:ext cx="1530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28405" name="Picture 1045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14400" y="1143000"/>
            <a:ext cx="74310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8409" name="Rectangle 1049"/>
          <p:cNvSpPr>
            <a:spLocks noChangeArrowheads="1"/>
          </p:cNvSpPr>
          <p:nvPr/>
        </p:nvSpPr>
        <p:spPr bwMode="auto">
          <a:xfrm>
            <a:off x="685800" y="2057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" charset="0"/>
              </a:rPr>
              <a:t>Suppose (x,y) is on an edge.  What is A</a:t>
            </a:r>
            <a:r>
              <a:rPr lang="en-US" baseline="30000">
                <a:latin typeface="Arial" charset="0"/>
              </a:rPr>
              <a:t>T</a:t>
            </a:r>
            <a:r>
              <a:rPr lang="en-US">
                <a:latin typeface="Arial" charset="0"/>
              </a:rPr>
              <a:t>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</a:t>
            </a:r>
          </a:p>
        </p:txBody>
      </p:sp>
      <p:pic>
        <p:nvPicPr>
          <p:cNvPr id="510979" name="Picture 3" descr="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5638800" cy="4227513"/>
          </a:xfrm>
          <a:prstGeom prst="rect">
            <a:avLst/>
          </a:prstGeom>
          <a:noFill/>
        </p:spPr>
      </p:pic>
      <p:pic>
        <p:nvPicPr>
          <p:cNvPr id="510980" name="Picture 4" descr="zoom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0713" y="1447800"/>
            <a:ext cx="2514600" cy="1885950"/>
          </a:xfrm>
          <a:prstGeom prst="rect">
            <a:avLst/>
          </a:prstGeom>
          <a:noFill/>
        </p:spPr>
      </p:pic>
      <p:pic>
        <p:nvPicPr>
          <p:cNvPr id="510981" name="Picture 5" descr="sur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3838" y="3590925"/>
            <a:ext cx="3382962" cy="2536825"/>
          </a:xfrm>
          <a:prstGeom prst="rect">
            <a:avLst/>
          </a:prstGeom>
          <a:noFill/>
        </p:spPr>
      </p:pic>
      <p:sp>
        <p:nvSpPr>
          <p:cNvPr id="510982" name="Line 6"/>
          <p:cNvSpPr>
            <a:spLocks noChangeShapeType="1"/>
          </p:cNvSpPr>
          <p:nvPr/>
        </p:nvSpPr>
        <p:spPr bwMode="auto">
          <a:xfrm flipH="1">
            <a:off x="4832350" y="211137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0984" name="Rectangle 8"/>
          <p:cNvSpPr>
            <a:spLocks noChangeArrowheads="1"/>
          </p:cNvSpPr>
          <p:nvPr/>
        </p:nvSpPr>
        <p:spPr bwMode="auto">
          <a:xfrm>
            <a:off x="4616450" y="2057400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0985" name="Rectangle 9"/>
          <p:cNvSpPr>
            <a:spLocks noChangeArrowheads="1"/>
          </p:cNvSpPr>
          <p:nvPr/>
        </p:nvSpPr>
        <p:spPr bwMode="auto">
          <a:xfrm>
            <a:off x="1295400" y="5611813"/>
            <a:ext cx="36258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large gradients, all the same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latin typeface="Arial" charset="0"/>
              </a:rPr>
              <a:t> large</a:t>
            </a:r>
            <a:r>
              <a:rPr lang="en-US" sz="2000">
                <a:latin typeface="Symbol" pitchFamily="18" charset="2"/>
              </a:rPr>
              <a:t> l</a:t>
            </a:r>
            <a:r>
              <a:rPr lang="en-US" sz="2000" baseline="-25000">
                <a:latin typeface="Arial" charset="0"/>
              </a:rPr>
              <a:t>1</a:t>
            </a:r>
            <a:r>
              <a:rPr lang="en-US" sz="2000">
                <a:latin typeface="Arial" charset="0"/>
              </a:rPr>
              <a:t>, small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>
                <a:latin typeface="Arial" charset="0"/>
              </a:rPr>
              <a:t>2</a:t>
            </a:r>
          </a:p>
        </p:txBody>
      </p:sp>
      <p:pic>
        <p:nvPicPr>
          <p:cNvPr id="510986" name="Picture 1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5257800"/>
            <a:ext cx="1790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362" name="Picture 1026" descr="su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838" y="3543300"/>
            <a:ext cx="3382962" cy="2536825"/>
          </a:xfrm>
          <a:prstGeom prst="rect">
            <a:avLst/>
          </a:prstGeom>
          <a:noFill/>
        </p:spPr>
      </p:pic>
      <p:pic>
        <p:nvPicPr>
          <p:cNvPr id="527363" name="Picture 1027" descr="zoom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0238" y="1447800"/>
            <a:ext cx="2514600" cy="1885950"/>
          </a:xfrm>
          <a:prstGeom prst="rect">
            <a:avLst/>
          </a:prstGeom>
          <a:noFill/>
        </p:spPr>
      </p:pic>
      <p:pic>
        <p:nvPicPr>
          <p:cNvPr id="527364" name="Picture 1028" descr="im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90600"/>
            <a:ext cx="5621338" cy="4214813"/>
          </a:xfrm>
          <a:prstGeom prst="rect">
            <a:avLst/>
          </a:prstGeom>
          <a:noFill/>
        </p:spPr>
      </p:pic>
      <p:sp>
        <p:nvSpPr>
          <p:cNvPr id="527365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 texture region</a:t>
            </a:r>
          </a:p>
        </p:txBody>
      </p:sp>
      <p:sp>
        <p:nvSpPr>
          <p:cNvPr id="527366" name="Line 1030"/>
          <p:cNvSpPr>
            <a:spLocks noChangeShapeType="1"/>
          </p:cNvSpPr>
          <p:nvPr/>
        </p:nvSpPr>
        <p:spPr bwMode="auto">
          <a:xfrm flipH="1">
            <a:off x="1446213" y="2732088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7367" name="Rectangle 1031"/>
          <p:cNvSpPr>
            <a:spLocks noChangeArrowheads="1"/>
          </p:cNvSpPr>
          <p:nvPr/>
        </p:nvSpPr>
        <p:spPr bwMode="auto">
          <a:xfrm>
            <a:off x="1295400" y="5611813"/>
            <a:ext cx="40227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gradients have small magnitude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latin typeface="Arial" charset="0"/>
              </a:rPr>
              <a:t> small</a:t>
            </a:r>
            <a:r>
              <a:rPr lang="en-US" sz="2000">
                <a:latin typeface="Symbol" pitchFamily="18" charset="2"/>
              </a:rPr>
              <a:t> l</a:t>
            </a:r>
            <a:r>
              <a:rPr lang="en-US" sz="2000" baseline="-25000">
                <a:latin typeface="Arial" charset="0"/>
              </a:rPr>
              <a:t>1</a:t>
            </a:r>
            <a:r>
              <a:rPr lang="en-US" sz="2000">
                <a:latin typeface="Arial" charset="0"/>
              </a:rPr>
              <a:t>, small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>
                <a:latin typeface="Arial" charset="0"/>
              </a:rPr>
              <a:t>2</a:t>
            </a:r>
          </a:p>
        </p:txBody>
      </p:sp>
      <p:pic>
        <p:nvPicPr>
          <p:cNvPr id="527373" name="Picture 103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5257800"/>
            <a:ext cx="1790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7374" name="Rectangle 1038"/>
          <p:cNvSpPr>
            <a:spLocks noChangeArrowheads="1"/>
          </p:cNvSpPr>
          <p:nvPr/>
        </p:nvSpPr>
        <p:spPr bwMode="auto">
          <a:xfrm>
            <a:off x="1262063" y="265588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textured region</a:t>
            </a:r>
          </a:p>
        </p:txBody>
      </p:sp>
      <p:pic>
        <p:nvPicPr>
          <p:cNvPr id="509955" name="Picture 3" descr="zoo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9600" y="1452563"/>
            <a:ext cx="2514600" cy="1884362"/>
          </a:xfrm>
          <a:prstGeom prst="rect">
            <a:avLst/>
          </a:prstGeom>
          <a:noFill/>
        </p:spPr>
      </p:pic>
      <p:pic>
        <p:nvPicPr>
          <p:cNvPr id="509956" name="Picture 4" descr="sur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562350"/>
            <a:ext cx="3378200" cy="2533650"/>
          </a:xfrm>
          <a:prstGeom prst="rect">
            <a:avLst/>
          </a:prstGeom>
          <a:noFill/>
        </p:spPr>
      </p:pic>
      <p:sp>
        <p:nvSpPr>
          <p:cNvPr id="509957" name="Rectangle 5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09958" name="Picture 6" descr="im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90600"/>
            <a:ext cx="562133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9959" name="Line 7"/>
          <p:cNvSpPr>
            <a:spLocks noChangeShapeType="1"/>
          </p:cNvSpPr>
          <p:nvPr/>
        </p:nvSpPr>
        <p:spPr bwMode="auto">
          <a:xfrm flipH="1">
            <a:off x="4527550" y="390842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9961" name="Rectangle 9"/>
          <p:cNvSpPr>
            <a:spLocks noChangeArrowheads="1"/>
          </p:cNvSpPr>
          <p:nvPr/>
        </p:nvSpPr>
        <p:spPr bwMode="auto">
          <a:xfrm>
            <a:off x="4354513" y="384333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62" name="Rectangle 10"/>
          <p:cNvSpPr>
            <a:spLocks noChangeArrowheads="1"/>
          </p:cNvSpPr>
          <p:nvPr/>
        </p:nvSpPr>
        <p:spPr bwMode="auto">
          <a:xfrm>
            <a:off x="1295400" y="5611813"/>
            <a:ext cx="499268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gradients are different, large magnitudes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latin typeface="Arial" charset="0"/>
              </a:rPr>
              <a:t> large</a:t>
            </a:r>
            <a:r>
              <a:rPr lang="en-US" sz="2000">
                <a:latin typeface="Symbol" pitchFamily="18" charset="2"/>
              </a:rPr>
              <a:t> l</a:t>
            </a:r>
            <a:r>
              <a:rPr lang="en-US" sz="2000" baseline="-25000">
                <a:latin typeface="Arial" charset="0"/>
              </a:rPr>
              <a:t>1</a:t>
            </a:r>
            <a:r>
              <a:rPr lang="en-US" sz="2000">
                <a:latin typeface="Arial" charset="0"/>
              </a:rPr>
              <a:t>, large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>
                <a:latin typeface="Arial" charset="0"/>
              </a:rPr>
              <a:t>2</a:t>
            </a:r>
          </a:p>
        </p:txBody>
      </p:sp>
      <p:pic>
        <p:nvPicPr>
          <p:cNvPr id="509963" name="Picture 1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5257800"/>
            <a:ext cx="1790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</a:t>
            </a:r>
          </a:p>
        </p:txBody>
      </p:sp>
      <p:sp>
        <p:nvSpPr>
          <p:cNvPr id="5242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 two image problem BUT</a:t>
            </a:r>
          </a:p>
          <a:p>
            <a:pPr lvl="1"/>
            <a:r>
              <a:rPr lang="en-US" sz="1800"/>
              <a:t>Can measure sensitivity by just looking at one of the images!</a:t>
            </a:r>
          </a:p>
          <a:p>
            <a:pPr lvl="1"/>
            <a:r>
              <a:rPr lang="en-US" sz="1800"/>
              <a:t>This tells us which pixels are easy to track, which are hard</a:t>
            </a:r>
          </a:p>
          <a:p>
            <a:pPr lvl="2"/>
            <a:r>
              <a:rPr lang="en-US" sz="1600"/>
              <a:t>very useful later on when we do feature tracking...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Errors in Lukas-Kanade</a:t>
            </a:r>
          </a:p>
        </p:txBody>
      </p:sp>
      <p:sp>
        <p:nvSpPr>
          <p:cNvPr id="5130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77200" cy="1371600"/>
          </a:xfrm>
        </p:spPr>
        <p:txBody>
          <a:bodyPr/>
          <a:lstStyle/>
          <a:p>
            <a:r>
              <a:rPr lang="en-US"/>
              <a:t>What are the potential causes of errors in this procedure?</a:t>
            </a:r>
          </a:p>
          <a:p>
            <a:pPr lvl="1"/>
            <a:r>
              <a:rPr lang="en-US"/>
              <a:t>Suppose A</a:t>
            </a:r>
            <a:r>
              <a:rPr lang="en-US" baseline="30000"/>
              <a:t>T</a:t>
            </a:r>
            <a:r>
              <a:rPr lang="en-US"/>
              <a:t>A is easily invertible</a:t>
            </a:r>
          </a:p>
          <a:p>
            <a:pPr lvl="1"/>
            <a:r>
              <a:rPr lang="en-US"/>
              <a:t>Suppose there is not much noise in the image</a:t>
            </a:r>
          </a:p>
          <a:p>
            <a:endParaRPr lang="en-US"/>
          </a:p>
        </p:txBody>
      </p:sp>
      <p:sp>
        <p:nvSpPr>
          <p:cNvPr id="513030" name="Rectangle 1030"/>
          <p:cNvSpPr>
            <a:spLocks noChangeArrowheads="1"/>
          </p:cNvSpPr>
          <p:nvPr/>
        </p:nvSpPr>
        <p:spPr bwMode="auto">
          <a:xfrm>
            <a:off x="685800" y="2133600"/>
            <a:ext cx="8077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" charset="0"/>
              </a:rPr>
              <a:t>When our assumptions are violated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Brightness constancy is </a:t>
            </a:r>
            <a:r>
              <a:rPr lang="en-US" sz="2000" b="1">
                <a:latin typeface="Arial" charset="0"/>
              </a:rPr>
              <a:t>not</a:t>
            </a:r>
            <a:r>
              <a:rPr lang="en-US" sz="2000">
                <a:latin typeface="Arial" charset="0"/>
              </a:rPr>
              <a:t> satisfied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The motion is </a:t>
            </a:r>
            <a:r>
              <a:rPr lang="en-US" sz="2000" b="1">
                <a:latin typeface="Arial" charset="0"/>
              </a:rPr>
              <a:t>not</a:t>
            </a:r>
            <a:r>
              <a:rPr lang="en-US" sz="2000">
                <a:latin typeface="Arial" charset="0"/>
              </a:rPr>
              <a:t> small</a:t>
            </a:r>
            <a:endParaRPr lang="en-US" sz="2000" b="1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A point does </a:t>
            </a:r>
            <a:r>
              <a:rPr lang="en-US" sz="2000" b="1">
                <a:latin typeface="Arial" charset="0"/>
              </a:rPr>
              <a:t>not</a:t>
            </a:r>
            <a:r>
              <a:rPr lang="en-US" sz="2000">
                <a:latin typeface="Arial" charset="0"/>
              </a:rPr>
              <a:t> move like its neighbors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1800">
                <a:latin typeface="Arial" charset="0"/>
              </a:rPr>
              <a:t>window size is too large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1800">
                <a:latin typeface="Arial" charset="0"/>
              </a:rPr>
              <a:t>what is the ideal window size?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30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69" name="Rectangle 1037"/>
          <p:cNvSpPr>
            <a:spLocks noChangeArrowheads="1"/>
          </p:cNvSpPr>
          <p:nvPr/>
        </p:nvSpPr>
        <p:spPr bwMode="auto">
          <a:xfrm>
            <a:off x="685800" y="3813175"/>
            <a:ext cx="80772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Can solve using </a:t>
            </a:r>
            <a:r>
              <a:rPr lang="en-US" sz="2000" b="1">
                <a:latin typeface="Arial" charset="0"/>
              </a:rPr>
              <a:t>Newton’s method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1800">
                <a:latin typeface="Arial" charset="0"/>
              </a:rPr>
              <a:t>Also known as </a:t>
            </a:r>
            <a:r>
              <a:rPr lang="en-US" sz="1800" b="1">
                <a:latin typeface="Arial" charset="0"/>
              </a:rPr>
              <a:t>Newton-Raphson</a:t>
            </a:r>
            <a:r>
              <a:rPr lang="en-US" sz="1800">
                <a:latin typeface="Arial" charset="0"/>
              </a:rPr>
              <a:t> method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Lukas-Kanade method does one iteration of Newton’s method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1800">
                <a:latin typeface="Arial" charset="0"/>
              </a:rPr>
              <a:t>Better results are obtained via more iterations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endParaRPr lang="en-US" sz="1400">
              <a:latin typeface="Arial" charset="0"/>
            </a:endParaRPr>
          </a:p>
        </p:txBody>
      </p:sp>
      <p:sp>
        <p:nvSpPr>
          <p:cNvPr id="531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Improving accuracy</a:t>
            </a:r>
          </a:p>
        </p:txBody>
      </p:sp>
      <p:sp>
        <p:nvSpPr>
          <p:cNvPr id="531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606425"/>
          </a:xfrm>
        </p:spPr>
        <p:txBody>
          <a:bodyPr/>
          <a:lstStyle/>
          <a:p>
            <a:r>
              <a:rPr lang="en-US"/>
              <a:t>Recall our small motion assumption</a:t>
            </a:r>
          </a:p>
        </p:txBody>
      </p:sp>
      <p:pic>
        <p:nvPicPr>
          <p:cNvPr id="531460" name="Picture 102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0" y="1520825"/>
            <a:ext cx="39751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1461" name="Picture 102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2036763"/>
            <a:ext cx="41751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1462" name="Rectangle 1030"/>
          <p:cNvSpPr>
            <a:spLocks noChangeArrowheads="1"/>
          </p:cNvSpPr>
          <p:nvPr/>
        </p:nvSpPr>
        <p:spPr bwMode="auto">
          <a:xfrm>
            <a:off x="685800" y="2365375"/>
            <a:ext cx="7772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" charset="0"/>
              </a:rPr>
              <a:t>This is not exact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To do better, we need to add higher order terms back in:</a:t>
            </a:r>
          </a:p>
        </p:txBody>
      </p:sp>
      <p:pic>
        <p:nvPicPr>
          <p:cNvPr id="531467" name="Picture 1035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0213" y="3351213"/>
            <a:ext cx="64531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1468" name="Rectangle 1036"/>
          <p:cNvSpPr>
            <a:spLocks noChangeArrowheads="1"/>
          </p:cNvSpPr>
          <p:nvPr/>
        </p:nvSpPr>
        <p:spPr bwMode="auto">
          <a:xfrm>
            <a:off x="685800" y="3736975"/>
            <a:ext cx="7772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" charset="0"/>
              </a:rPr>
              <a:t>This is a polynomial root finding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flow</a:t>
            </a:r>
          </a:p>
        </p:txBody>
      </p:sp>
      <p:pic>
        <p:nvPicPr>
          <p:cNvPr id="525315" name="Picture 3" descr="_8196_figure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2498725"/>
            <a:ext cx="4251325" cy="1920875"/>
          </a:xfrm>
          <a:prstGeom prst="rect">
            <a:avLst/>
          </a:prstGeom>
          <a:noFill/>
        </p:spPr>
      </p:pic>
      <p:pic>
        <p:nvPicPr>
          <p:cNvPr id="525316" name="Picture 4" descr="_8196_figure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1600200"/>
            <a:ext cx="4057650" cy="3794125"/>
          </a:xfrm>
          <a:prstGeom prst="rect">
            <a:avLst/>
          </a:prstGeom>
          <a:noFill/>
        </p:spPr>
      </p:pic>
      <p:sp>
        <p:nvSpPr>
          <p:cNvPr id="525318" name="Text Box 6"/>
          <p:cNvSpPr txBox="1">
            <a:spLocks noChangeArrowheads="1"/>
          </p:cNvSpPr>
          <p:nvPr/>
        </p:nvSpPr>
        <p:spPr bwMode="auto">
          <a:xfrm>
            <a:off x="2117725" y="879475"/>
            <a:ext cx="484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Measurement of motion at every pixel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Refinement</a:t>
            </a:r>
          </a:p>
        </p:txBody>
      </p:sp>
      <p:sp>
        <p:nvSpPr>
          <p:cNvPr id="529412" name="Rectangle 4"/>
          <p:cNvSpPr>
            <a:spLocks noChangeArrowheads="1"/>
          </p:cNvSpPr>
          <p:nvPr/>
        </p:nvSpPr>
        <p:spPr bwMode="auto">
          <a:xfrm>
            <a:off x="685800" y="914400"/>
            <a:ext cx="800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>
                <a:latin typeface="Arial" charset="0"/>
              </a:rPr>
              <a:t>Iterative Lukas-Kanade Algorithm</a:t>
            </a:r>
          </a:p>
          <a:p>
            <a:pPr marL="838200" lvl="1" indent="-381000">
              <a:spcBef>
                <a:spcPct val="20000"/>
              </a:spcBef>
              <a:buFontTx/>
              <a:buAutoNum type="arabicPeriod"/>
            </a:pPr>
            <a:r>
              <a:rPr lang="en-US" sz="1800">
                <a:latin typeface="Arial" charset="0"/>
              </a:rPr>
              <a:t>Estimate velocity at each pixel by solving Lucas-Kanade equations</a:t>
            </a:r>
          </a:p>
          <a:p>
            <a:pPr marL="838200" lvl="1" indent="-381000">
              <a:spcBef>
                <a:spcPct val="20000"/>
              </a:spcBef>
              <a:buFontTx/>
              <a:buAutoNum type="arabicPeriod"/>
            </a:pPr>
            <a:r>
              <a:rPr lang="en-US" sz="1800">
                <a:latin typeface="Arial" charset="0"/>
              </a:rPr>
              <a:t>Warp H towards I using the estimated flow field</a:t>
            </a:r>
          </a:p>
          <a:p>
            <a:pPr marL="1257300" lvl="2" indent="-342900">
              <a:spcBef>
                <a:spcPct val="20000"/>
              </a:spcBef>
            </a:pPr>
            <a:r>
              <a:rPr lang="en-US" sz="1600" i="1">
                <a:latin typeface="Arial" charset="0"/>
              </a:rPr>
              <a:t>- use image warping techniques</a:t>
            </a:r>
          </a:p>
          <a:p>
            <a:pPr marL="838200" lvl="1" indent="-381000">
              <a:spcBef>
                <a:spcPct val="20000"/>
              </a:spcBef>
              <a:buFontTx/>
              <a:buAutoNum type="arabicPeriod"/>
            </a:pPr>
            <a:r>
              <a:rPr lang="en-US" sz="1800">
                <a:latin typeface="Arial" charset="0"/>
              </a:rPr>
              <a:t>Repeat until convergence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2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098" name="Picture 2" descr="garden_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6032500" cy="4113213"/>
          </a:xfrm>
          <a:prstGeom prst="rect">
            <a:avLst/>
          </a:prstGeom>
          <a:noFill/>
        </p:spPr>
      </p:pic>
      <p:sp>
        <p:nvSpPr>
          <p:cNvPr id="516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Revisiting the small motion assumption</a:t>
            </a:r>
          </a:p>
        </p:txBody>
      </p:sp>
      <p:sp>
        <p:nvSpPr>
          <p:cNvPr id="516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484813"/>
            <a:ext cx="8229600" cy="1220787"/>
          </a:xfrm>
        </p:spPr>
        <p:txBody>
          <a:bodyPr/>
          <a:lstStyle/>
          <a:p>
            <a:r>
              <a:rPr lang="en-US" sz="2000"/>
              <a:t>Is this motion small enough?</a:t>
            </a:r>
          </a:p>
          <a:p>
            <a:pPr lvl="1"/>
            <a:r>
              <a:rPr lang="en-US" sz="1800"/>
              <a:t>Probably not—it’s much larger than one pixel (2</a:t>
            </a:r>
            <a:r>
              <a:rPr lang="en-US" sz="1800" baseline="30000"/>
              <a:t>nd</a:t>
            </a:r>
            <a:r>
              <a:rPr lang="en-US" sz="1800"/>
              <a:t> order terms dominate)</a:t>
            </a:r>
          </a:p>
          <a:p>
            <a:pPr lvl="1"/>
            <a:r>
              <a:rPr lang="en-US" sz="1800"/>
              <a:t>How might we solve this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0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Reduce the resolution!</a:t>
            </a:r>
          </a:p>
        </p:txBody>
      </p:sp>
      <p:pic>
        <p:nvPicPr>
          <p:cNvPr id="517123" name="Picture 3" descr="garden_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1725" y="3659188"/>
            <a:ext cx="3656013" cy="2741612"/>
          </a:xfrm>
          <a:prstGeom prst="rect">
            <a:avLst/>
          </a:prstGeom>
          <a:noFill/>
        </p:spPr>
      </p:pic>
      <p:pic>
        <p:nvPicPr>
          <p:cNvPr id="517124" name="Picture 4" descr="garden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325" y="990600"/>
            <a:ext cx="3656013" cy="2743200"/>
          </a:xfrm>
          <a:prstGeom prst="rect">
            <a:avLst/>
          </a:prstGeom>
          <a:noFill/>
        </p:spPr>
      </p:pic>
      <p:pic>
        <p:nvPicPr>
          <p:cNvPr id="517125" name="Picture 5" descr="garden_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5" y="990600"/>
            <a:ext cx="3656013" cy="2741613"/>
          </a:xfrm>
          <a:prstGeom prst="rect">
            <a:avLst/>
          </a:prstGeom>
          <a:noFill/>
        </p:spPr>
      </p:pic>
      <p:pic>
        <p:nvPicPr>
          <p:cNvPr id="517126" name="Picture 6" descr="garden_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8525" y="3595688"/>
            <a:ext cx="3656013" cy="274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866" name="Group 2"/>
          <p:cNvGrpSpPr>
            <a:grpSpLocks/>
          </p:cNvGrpSpPr>
          <p:nvPr/>
        </p:nvGrpSpPr>
        <p:grpSpPr bwMode="auto">
          <a:xfrm>
            <a:off x="5221288" y="5195888"/>
            <a:ext cx="3609975" cy="1203325"/>
            <a:chOff x="3289" y="3273"/>
            <a:chExt cx="2274" cy="758"/>
          </a:xfrm>
        </p:grpSpPr>
        <p:sp>
          <p:nvSpPr>
            <p:cNvPr id="548867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68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/>
                <a:t>image I</a:t>
              </a:r>
            </a:p>
          </p:txBody>
        </p:sp>
      </p:grpSp>
      <p:grpSp>
        <p:nvGrpSpPr>
          <p:cNvPr id="548869" name="Group 5"/>
          <p:cNvGrpSpPr>
            <a:grpSpLocks/>
          </p:cNvGrpSpPr>
          <p:nvPr/>
        </p:nvGrpSpPr>
        <p:grpSpPr bwMode="auto">
          <a:xfrm>
            <a:off x="177800" y="5216525"/>
            <a:ext cx="3606800" cy="1203325"/>
            <a:chOff x="112" y="3286"/>
            <a:chExt cx="2272" cy="758"/>
          </a:xfrm>
        </p:grpSpPr>
        <p:sp>
          <p:nvSpPr>
            <p:cNvPr id="548870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1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6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/>
                <a:t>image H</a:t>
              </a:r>
            </a:p>
          </p:txBody>
        </p:sp>
      </p:grpSp>
      <p:grpSp>
        <p:nvGrpSpPr>
          <p:cNvPr id="548872" name="Group 8"/>
          <p:cNvGrpSpPr>
            <a:grpSpLocks/>
          </p:cNvGrpSpPr>
          <p:nvPr/>
        </p:nvGrpSpPr>
        <p:grpSpPr bwMode="auto">
          <a:xfrm>
            <a:off x="177800" y="1452563"/>
            <a:ext cx="8701088" cy="5329237"/>
            <a:chOff x="112" y="916"/>
            <a:chExt cx="5481" cy="3357"/>
          </a:xfrm>
        </p:grpSpPr>
        <p:grpSp>
          <p:nvGrpSpPr>
            <p:cNvPr id="548873" name="Group 9"/>
            <p:cNvGrpSpPr>
              <a:grpSpLocks/>
            </p:cNvGrpSpPr>
            <p:nvPr/>
          </p:nvGrpSpPr>
          <p:grpSpPr bwMode="auto">
            <a:xfrm>
              <a:off x="112" y="916"/>
              <a:ext cx="5481" cy="3357"/>
              <a:chOff x="112" y="916"/>
              <a:chExt cx="5481" cy="3357"/>
            </a:xfrm>
          </p:grpSpPr>
          <p:grpSp>
            <p:nvGrpSpPr>
              <p:cNvPr id="548874" name="Group 10"/>
              <p:cNvGrpSpPr>
                <a:grpSpLocks/>
              </p:cNvGrpSpPr>
              <p:nvPr/>
            </p:nvGrpSpPr>
            <p:grpSpPr bwMode="auto">
              <a:xfrm>
                <a:off x="112" y="931"/>
                <a:ext cx="2374" cy="3342"/>
                <a:chOff x="112" y="931"/>
                <a:chExt cx="2374" cy="3342"/>
              </a:xfrm>
            </p:grpSpPr>
            <p:grpSp>
              <p:nvGrpSpPr>
                <p:cNvPr id="548875" name="Group 11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548876" name="Line 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8877" name="Line 1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8878" name="Line 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8879" name="AutoShap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8880" name="AutoShap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8881" name="AutoShap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8882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8883" name="Line 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4888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6" y="4062"/>
                  <a:ext cx="2250" cy="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200" b="1"/>
                    <a:t>Gaussian pyramid of image H</a:t>
                  </a:r>
                </a:p>
              </p:txBody>
            </p:sp>
          </p:grpSp>
          <p:grpSp>
            <p:nvGrpSpPr>
              <p:cNvPr id="548885" name="Group 21"/>
              <p:cNvGrpSpPr>
                <a:grpSpLocks/>
              </p:cNvGrpSpPr>
              <p:nvPr/>
            </p:nvGrpSpPr>
            <p:grpSpPr bwMode="auto">
              <a:xfrm>
                <a:off x="3289" y="916"/>
                <a:ext cx="2304" cy="3357"/>
                <a:chOff x="3289" y="916"/>
                <a:chExt cx="2304" cy="3357"/>
              </a:xfrm>
            </p:grpSpPr>
            <p:grpSp>
              <p:nvGrpSpPr>
                <p:cNvPr id="548886" name="Group 22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548887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8888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8889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8890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8891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8892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8893" name="AutoShap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8894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4889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412" y="4062"/>
                  <a:ext cx="2181" cy="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200" b="1"/>
                    <a:t>Gaussian pyramid of image I</a:t>
                  </a:r>
                </a:p>
              </p:txBody>
            </p:sp>
          </p:grpSp>
        </p:grpSp>
        <p:sp>
          <p:nvSpPr>
            <p:cNvPr id="548896" name="Text Box 32"/>
            <p:cNvSpPr txBox="1">
              <a:spLocks noChangeArrowheads="1"/>
            </p:cNvSpPr>
            <p:nvPr/>
          </p:nvSpPr>
          <p:spPr bwMode="auto">
            <a:xfrm>
              <a:off x="4124" y="3566"/>
              <a:ext cx="56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/>
                <a:t>image I</a:t>
              </a:r>
            </a:p>
          </p:txBody>
        </p:sp>
        <p:sp>
          <p:nvSpPr>
            <p:cNvPr id="548897" name="Text Box 33"/>
            <p:cNvSpPr txBox="1">
              <a:spLocks noChangeArrowheads="1"/>
            </p:cNvSpPr>
            <p:nvPr/>
          </p:nvSpPr>
          <p:spPr bwMode="auto">
            <a:xfrm>
              <a:off x="887" y="3557"/>
              <a:ext cx="6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/>
                <a:t>image H</a:t>
              </a:r>
            </a:p>
          </p:txBody>
        </p:sp>
      </p:grpSp>
      <p:grpSp>
        <p:nvGrpSpPr>
          <p:cNvPr id="548898" name="Group 34"/>
          <p:cNvGrpSpPr>
            <a:grpSpLocks/>
          </p:cNvGrpSpPr>
          <p:nvPr/>
        </p:nvGrpSpPr>
        <p:grpSpPr bwMode="auto">
          <a:xfrm>
            <a:off x="3951288" y="2352675"/>
            <a:ext cx="1724025" cy="3602038"/>
            <a:chOff x="2489" y="1482"/>
            <a:chExt cx="1086" cy="2269"/>
          </a:xfrm>
        </p:grpSpPr>
        <p:sp>
          <p:nvSpPr>
            <p:cNvPr id="548899" name="Text Box 35"/>
            <p:cNvSpPr txBox="1">
              <a:spLocks noChangeArrowheads="1"/>
            </p:cNvSpPr>
            <p:nvPr/>
          </p:nvSpPr>
          <p:spPr bwMode="auto">
            <a:xfrm>
              <a:off x="2489" y="3482"/>
              <a:ext cx="95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b="1" i="1">
                  <a:solidFill>
                    <a:srgbClr val="D60093"/>
                  </a:solidFill>
                </a:rPr>
                <a:t>u=10 pixels</a:t>
              </a:r>
              <a:endParaRPr lang="en-US" sz="2200" b="1"/>
            </a:p>
          </p:txBody>
        </p:sp>
        <p:sp>
          <p:nvSpPr>
            <p:cNvPr id="548900" name="Text Box 36"/>
            <p:cNvSpPr txBox="1">
              <a:spLocks noChangeArrowheads="1"/>
            </p:cNvSpPr>
            <p:nvPr/>
          </p:nvSpPr>
          <p:spPr bwMode="auto">
            <a:xfrm>
              <a:off x="2489" y="2658"/>
              <a:ext cx="86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b="1" i="1">
                  <a:solidFill>
                    <a:srgbClr val="D60093"/>
                  </a:solidFill>
                </a:rPr>
                <a:t>u=5 pixels</a:t>
              </a:r>
              <a:endParaRPr lang="en-US" sz="2200" b="1"/>
            </a:p>
          </p:txBody>
        </p:sp>
        <p:sp>
          <p:nvSpPr>
            <p:cNvPr id="548901" name="Text Box 37"/>
            <p:cNvSpPr txBox="1">
              <a:spLocks noChangeArrowheads="1"/>
            </p:cNvSpPr>
            <p:nvPr/>
          </p:nvSpPr>
          <p:spPr bwMode="auto">
            <a:xfrm>
              <a:off x="2489" y="2026"/>
              <a:ext cx="99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b="1" i="1">
                  <a:solidFill>
                    <a:srgbClr val="D60093"/>
                  </a:solidFill>
                </a:rPr>
                <a:t>u=2.5 pixels</a:t>
              </a:r>
              <a:endParaRPr lang="en-US" sz="2200" b="1"/>
            </a:p>
          </p:txBody>
        </p:sp>
        <p:sp>
          <p:nvSpPr>
            <p:cNvPr id="548902" name="Text Box 38"/>
            <p:cNvSpPr txBox="1">
              <a:spLocks noChangeArrowheads="1"/>
            </p:cNvSpPr>
            <p:nvPr/>
          </p:nvSpPr>
          <p:spPr bwMode="auto">
            <a:xfrm>
              <a:off x="2489" y="1482"/>
              <a:ext cx="108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b="1" i="1">
                  <a:solidFill>
                    <a:srgbClr val="D60093"/>
                  </a:solidFill>
                </a:rPr>
                <a:t>u=1.25 pixels</a:t>
              </a:r>
              <a:endParaRPr lang="en-US" sz="2200" b="1"/>
            </a:p>
          </p:txBody>
        </p:sp>
      </p:grpSp>
      <p:sp>
        <p:nvSpPr>
          <p:cNvPr id="548903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Coarse-to-fine optical flow estimation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8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42" name="Group 2"/>
          <p:cNvGrpSpPr>
            <a:grpSpLocks/>
          </p:cNvGrpSpPr>
          <p:nvPr/>
        </p:nvGrpSpPr>
        <p:grpSpPr bwMode="auto">
          <a:xfrm>
            <a:off x="5221288" y="5195888"/>
            <a:ext cx="3609975" cy="1203325"/>
            <a:chOff x="3289" y="3273"/>
            <a:chExt cx="2274" cy="758"/>
          </a:xfrm>
        </p:grpSpPr>
        <p:sp>
          <p:nvSpPr>
            <p:cNvPr id="522243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244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/>
                <a:t>image I</a:t>
              </a:r>
            </a:p>
          </p:txBody>
        </p:sp>
      </p:grpSp>
      <p:grpSp>
        <p:nvGrpSpPr>
          <p:cNvPr id="522245" name="Group 5"/>
          <p:cNvGrpSpPr>
            <a:grpSpLocks/>
          </p:cNvGrpSpPr>
          <p:nvPr/>
        </p:nvGrpSpPr>
        <p:grpSpPr bwMode="auto">
          <a:xfrm>
            <a:off x="177800" y="5216525"/>
            <a:ext cx="3606800" cy="1203325"/>
            <a:chOff x="112" y="3286"/>
            <a:chExt cx="2272" cy="758"/>
          </a:xfrm>
        </p:grpSpPr>
        <p:sp>
          <p:nvSpPr>
            <p:cNvPr id="522246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247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58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/>
                <a:t>image J</a:t>
              </a:r>
            </a:p>
          </p:txBody>
        </p:sp>
      </p:grpSp>
      <p:grpSp>
        <p:nvGrpSpPr>
          <p:cNvPr id="522266" name="Group 26"/>
          <p:cNvGrpSpPr>
            <a:grpSpLocks/>
          </p:cNvGrpSpPr>
          <p:nvPr/>
        </p:nvGrpSpPr>
        <p:grpSpPr bwMode="auto">
          <a:xfrm>
            <a:off x="177800" y="1454150"/>
            <a:ext cx="8701088" cy="5329238"/>
            <a:chOff x="112" y="916"/>
            <a:chExt cx="5481" cy="3357"/>
          </a:xfrm>
        </p:grpSpPr>
        <p:grpSp>
          <p:nvGrpSpPr>
            <p:cNvPr id="522267" name="Group 27"/>
            <p:cNvGrpSpPr>
              <a:grpSpLocks/>
            </p:cNvGrpSpPr>
            <p:nvPr/>
          </p:nvGrpSpPr>
          <p:grpSpPr bwMode="auto">
            <a:xfrm>
              <a:off x="112" y="916"/>
              <a:ext cx="5481" cy="3357"/>
              <a:chOff x="112" y="916"/>
              <a:chExt cx="5481" cy="3357"/>
            </a:xfrm>
          </p:grpSpPr>
          <p:grpSp>
            <p:nvGrpSpPr>
              <p:cNvPr id="522268" name="Group 28"/>
              <p:cNvGrpSpPr>
                <a:grpSpLocks/>
              </p:cNvGrpSpPr>
              <p:nvPr/>
            </p:nvGrpSpPr>
            <p:grpSpPr bwMode="auto">
              <a:xfrm>
                <a:off x="112" y="931"/>
                <a:ext cx="2374" cy="3342"/>
                <a:chOff x="112" y="931"/>
                <a:chExt cx="2374" cy="3342"/>
              </a:xfrm>
            </p:grpSpPr>
            <p:grpSp>
              <p:nvGrpSpPr>
                <p:cNvPr id="522269" name="Group 29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522270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271" name="Line 3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272" name="Line 3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273" name="AutoShap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2274" name="AutoShap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2275" name="AutoShape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2276" name="AutoShape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2277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227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36" y="4062"/>
                  <a:ext cx="2250" cy="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200" b="1"/>
                    <a:t>Gaussian pyramid of image H</a:t>
                  </a:r>
                </a:p>
              </p:txBody>
            </p:sp>
          </p:grpSp>
          <p:grpSp>
            <p:nvGrpSpPr>
              <p:cNvPr id="522279" name="Group 39"/>
              <p:cNvGrpSpPr>
                <a:grpSpLocks/>
              </p:cNvGrpSpPr>
              <p:nvPr/>
            </p:nvGrpSpPr>
            <p:grpSpPr bwMode="auto">
              <a:xfrm>
                <a:off x="3289" y="916"/>
                <a:ext cx="2304" cy="3357"/>
                <a:chOff x="3289" y="916"/>
                <a:chExt cx="2304" cy="3357"/>
              </a:xfrm>
            </p:grpSpPr>
            <p:grpSp>
              <p:nvGrpSpPr>
                <p:cNvPr id="522280" name="Group 40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522281" name="Line 4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282" name="Line 4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283" name="Line 4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284" name="AutoShap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2285" name="AutoShap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2286" name="AutoShap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2287" name="AutoShap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2288" name="Line 4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228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12" y="4062"/>
                  <a:ext cx="2181" cy="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200" b="1"/>
                    <a:t>Gaussian pyramid of image I</a:t>
                  </a:r>
                </a:p>
              </p:txBody>
            </p:sp>
          </p:grpSp>
        </p:grpSp>
        <p:sp>
          <p:nvSpPr>
            <p:cNvPr id="522290" name="Text Box 50"/>
            <p:cNvSpPr txBox="1">
              <a:spLocks noChangeArrowheads="1"/>
            </p:cNvSpPr>
            <p:nvPr/>
          </p:nvSpPr>
          <p:spPr bwMode="auto">
            <a:xfrm>
              <a:off x="4124" y="3566"/>
              <a:ext cx="56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/>
                <a:t>image I</a:t>
              </a:r>
            </a:p>
          </p:txBody>
        </p:sp>
        <p:sp>
          <p:nvSpPr>
            <p:cNvPr id="522291" name="Text Box 51"/>
            <p:cNvSpPr txBox="1">
              <a:spLocks noChangeArrowheads="1"/>
            </p:cNvSpPr>
            <p:nvPr/>
          </p:nvSpPr>
          <p:spPr bwMode="auto">
            <a:xfrm>
              <a:off x="887" y="3557"/>
              <a:ext cx="6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/>
                <a:t>image H</a:t>
              </a:r>
            </a:p>
          </p:txBody>
        </p:sp>
      </p:grpSp>
      <p:sp>
        <p:nvSpPr>
          <p:cNvPr id="522297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Coarse-to-fine optical flow estimation</a:t>
            </a:r>
          </a:p>
        </p:txBody>
      </p:sp>
      <p:sp>
        <p:nvSpPr>
          <p:cNvPr id="522298" name="Text Box 58"/>
          <p:cNvSpPr txBox="1">
            <a:spLocks noChangeArrowheads="1"/>
          </p:cNvSpPr>
          <p:nvPr/>
        </p:nvSpPr>
        <p:spPr bwMode="auto">
          <a:xfrm>
            <a:off x="3276600" y="2498725"/>
            <a:ext cx="1974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run iterative L-K</a:t>
            </a:r>
          </a:p>
        </p:txBody>
      </p:sp>
      <p:sp>
        <p:nvSpPr>
          <p:cNvPr id="522299" name="Line 59"/>
          <p:cNvSpPr>
            <a:spLocks noChangeShapeType="1"/>
          </p:cNvSpPr>
          <p:nvPr/>
        </p:nvSpPr>
        <p:spPr bwMode="auto">
          <a:xfrm>
            <a:off x="2362200" y="2774950"/>
            <a:ext cx="835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00" name="Line 60"/>
          <p:cNvSpPr>
            <a:spLocks noChangeShapeType="1"/>
          </p:cNvSpPr>
          <p:nvPr/>
        </p:nvSpPr>
        <p:spPr bwMode="auto">
          <a:xfrm flipH="1">
            <a:off x="5334000" y="2774950"/>
            <a:ext cx="890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22310" name="Group 70"/>
          <p:cNvGrpSpPr>
            <a:grpSpLocks/>
          </p:cNvGrpSpPr>
          <p:nvPr/>
        </p:nvGrpSpPr>
        <p:grpSpPr bwMode="auto">
          <a:xfrm>
            <a:off x="2670175" y="3489325"/>
            <a:ext cx="3273425" cy="396875"/>
            <a:chOff x="1682" y="2198"/>
            <a:chExt cx="2062" cy="250"/>
          </a:xfrm>
        </p:grpSpPr>
        <p:sp>
          <p:nvSpPr>
            <p:cNvPr id="522303" name="Line 63"/>
            <p:cNvSpPr>
              <a:spLocks noChangeShapeType="1"/>
            </p:cNvSpPr>
            <p:nvPr/>
          </p:nvSpPr>
          <p:spPr bwMode="auto">
            <a:xfrm>
              <a:off x="1682" y="2304"/>
              <a:ext cx="3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304" name="Line 64"/>
            <p:cNvSpPr>
              <a:spLocks noChangeShapeType="1"/>
            </p:cNvSpPr>
            <p:nvPr/>
          </p:nvSpPr>
          <p:spPr bwMode="auto">
            <a:xfrm>
              <a:off x="3360" y="230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305" name="Text Box 65"/>
            <p:cNvSpPr txBox="1">
              <a:spLocks noChangeArrowheads="1"/>
            </p:cNvSpPr>
            <p:nvPr/>
          </p:nvSpPr>
          <p:spPr bwMode="auto">
            <a:xfrm>
              <a:off x="2068" y="2198"/>
              <a:ext cx="12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run iterative L-K</a:t>
              </a:r>
            </a:p>
          </p:txBody>
        </p:sp>
      </p:grpSp>
      <p:grpSp>
        <p:nvGrpSpPr>
          <p:cNvPr id="522309" name="Group 69"/>
          <p:cNvGrpSpPr>
            <a:grpSpLocks/>
          </p:cNvGrpSpPr>
          <p:nvPr/>
        </p:nvGrpSpPr>
        <p:grpSpPr bwMode="auto">
          <a:xfrm>
            <a:off x="4191000" y="2895600"/>
            <a:ext cx="2152650" cy="593725"/>
            <a:chOff x="2640" y="1824"/>
            <a:chExt cx="1356" cy="374"/>
          </a:xfrm>
        </p:grpSpPr>
        <p:sp>
          <p:nvSpPr>
            <p:cNvPr id="522301" name="Line 61"/>
            <p:cNvSpPr>
              <a:spLocks noChangeShapeType="1"/>
            </p:cNvSpPr>
            <p:nvPr/>
          </p:nvSpPr>
          <p:spPr bwMode="auto">
            <a:xfrm>
              <a:off x="2640" y="1824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306" name="Text Box 66"/>
            <p:cNvSpPr txBox="1">
              <a:spLocks noChangeArrowheads="1"/>
            </p:cNvSpPr>
            <p:nvPr/>
          </p:nvSpPr>
          <p:spPr bwMode="auto">
            <a:xfrm>
              <a:off x="2644" y="1862"/>
              <a:ext cx="1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warp &amp; upsample</a:t>
              </a:r>
            </a:p>
          </p:txBody>
        </p:sp>
      </p:grpSp>
      <p:grpSp>
        <p:nvGrpSpPr>
          <p:cNvPr id="522311" name="Group 71"/>
          <p:cNvGrpSpPr>
            <a:grpSpLocks/>
          </p:cNvGrpSpPr>
          <p:nvPr/>
        </p:nvGrpSpPr>
        <p:grpSpPr bwMode="auto">
          <a:xfrm>
            <a:off x="4191000" y="3810000"/>
            <a:ext cx="303213" cy="685800"/>
            <a:chOff x="2640" y="2400"/>
            <a:chExt cx="191" cy="432"/>
          </a:xfrm>
        </p:grpSpPr>
        <p:sp>
          <p:nvSpPr>
            <p:cNvPr id="522307" name="Line 67"/>
            <p:cNvSpPr>
              <a:spLocks noChangeShapeType="1"/>
            </p:cNvSpPr>
            <p:nvPr/>
          </p:nvSpPr>
          <p:spPr bwMode="auto">
            <a:xfrm>
              <a:off x="2640" y="24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308" name="Text Box 68"/>
            <p:cNvSpPr txBox="1">
              <a:spLocks noChangeArrowheads="1"/>
            </p:cNvSpPr>
            <p:nvPr/>
          </p:nvSpPr>
          <p:spPr bwMode="auto">
            <a:xfrm>
              <a:off x="2688" y="2400"/>
              <a:ext cx="14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charset="0"/>
                </a:rPr>
                <a:t>.</a:t>
              </a:r>
            </a:p>
            <a:p>
              <a:r>
                <a:rPr lang="en-US" sz="1200" b="1">
                  <a:latin typeface="Arial" charset="0"/>
                </a:rPr>
                <a:t>.</a:t>
              </a:r>
            </a:p>
            <a:p>
              <a:r>
                <a:rPr lang="en-US" sz="1200" b="1">
                  <a:latin typeface="Arial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Multi-resolution Lucas Kanade Algorithm</a:t>
            </a:r>
          </a:p>
        </p:txBody>
      </p:sp>
      <p:pic>
        <p:nvPicPr>
          <p:cNvPr id="565252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5192713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Flow Results</a:t>
            </a:r>
          </a:p>
        </p:txBody>
      </p:sp>
      <p:pic>
        <p:nvPicPr>
          <p:cNvPr id="573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588" y="1633538"/>
            <a:ext cx="6097587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Flow Results</a:t>
            </a:r>
          </a:p>
        </p:txBody>
      </p:sp>
      <p:pic>
        <p:nvPicPr>
          <p:cNvPr id="574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23411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flow Results</a:t>
            </a:r>
          </a:p>
        </p:txBody>
      </p:sp>
      <p:pic>
        <p:nvPicPr>
          <p:cNvPr id="575491" name="Picture 3" descr="_8196_figure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2498725"/>
            <a:ext cx="4251325" cy="1920875"/>
          </a:xfrm>
          <a:prstGeom prst="rect">
            <a:avLst/>
          </a:prstGeom>
          <a:noFill/>
        </p:spPr>
      </p:pic>
      <p:pic>
        <p:nvPicPr>
          <p:cNvPr id="575492" name="Picture 4" descr="_8196_figure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1600200"/>
            <a:ext cx="4057650" cy="3794125"/>
          </a:xfrm>
          <a:prstGeom prst="rect">
            <a:avLst/>
          </a:prstGeom>
          <a:noFill/>
        </p:spPr>
      </p:pic>
      <p:sp>
        <p:nvSpPr>
          <p:cNvPr id="575493" name="Rectangle 5"/>
          <p:cNvSpPr>
            <a:spLocks noChangeArrowheads="1"/>
          </p:cNvSpPr>
          <p:nvPr/>
        </p:nvSpPr>
        <p:spPr bwMode="auto">
          <a:xfrm>
            <a:off x="685800" y="5486400"/>
            <a:ext cx="77724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Suggested Readings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562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1800"/>
              <a:t>Chapter 8, Emanuele Trucco, Alessandro Verri, “Introductory Techniques for 3-D Computer Vision”</a:t>
            </a:r>
          </a:p>
          <a:p>
            <a:pPr>
              <a:buFontTx/>
              <a:buChar char="•"/>
            </a:pPr>
            <a:endParaRPr lang="en-US" sz="1800"/>
          </a:p>
          <a:p>
            <a:pPr>
              <a:buFontTx/>
              <a:buChar char="•"/>
            </a:pPr>
            <a:endParaRPr lang="en-US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flow</a:t>
            </a:r>
          </a:p>
        </p:txBody>
      </p:sp>
      <p:sp>
        <p:nvSpPr>
          <p:cNvPr id="555013" name="Text Box 5"/>
          <p:cNvSpPr txBox="1">
            <a:spLocks noChangeArrowheads="1"/>
          </p:cNvSpPr>
          <p:nvPr/>
        </p:nvSpPr>
        <p:spPr bwMode="auto">
          <a:xfrm>
            <a:off x="2117725" y="879475"/>
            <a:ext cx="5148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An image from Hamburg Taxi Sequence</a:t>
            </a:r>
          </a:p>
        </p:txBody>
      </p:sp>
      <p:pic>
        <p:nvPicPr>
          <p:cNvPr id="5550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27200"/>
            <a:ext cx="36290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50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175" y="1727200"/>
            <a:ext cx="4010025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 Mosaics</a:t>
            </a:r>
          </a:p>
        </p:txBody>
      </p:sp>
      <p:pic>
        <p:nvPicPr>
          <p:cNvPr id="556035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8" y="1362075"/>
            <a:ext cx="62198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 Mosaics</a:t>
            </a:r>
          </a:p>
        </p:txBody>
      </p:sp>
      <p:pic>
        <p:nvPicPr>
          <p:cNvPr id="557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38" y="1338263"/>
            <a:ext cx="64865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 Mosaics</a:t>
            </a:r>
          </a:p>
        </p:txBody>
      </p:sp>
      <p:pic>
        <p:nvPicPr>
          <p:cNvPr id="558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2514600"/>
            <a:ext cx="8362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 Compression</a:t>
            </a:r>
          </a:p>
        </p:txBody>
      </p:sp>
      <p:pic>
        <p:nvPicPr>
          <p:cNvPr id="559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371600"/>
            <a:ext cx="72866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 Registration</a:t>
            </a:r>
          </a:p>
        </p:txBody>
      </p:sp>
      <p:pic>
        <p:nvPicPr>
          <p:cNvPr id="560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1824038"/>
            <a:ext cx="79343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 I(x,y) +  \frac{\partial I}{\partial x} u + \frac{\partial I}{\partial y}v$&#10;\end{document}&#10;"/>
  <p:tag name="EXTERNALNAME" val="Edittex"/>
  <p:tag name="BLEND" val="False"/>
  <p:tag name="TRANSPARENT" val="False"/>
  <p:tag name="BITMAPFORMAT" val="bmpmono"/>
  <p:tag name="DEBUGINTERACTIVE" val="True"/>
  <p:tag name="ORIGWIDTH" val="779.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I(x+u, y+v)- H(x,y)$&#10;\end{document}&#10;"/>
  <p:tag name="EXTERNALNAME" val="Edittex"/>
  <p:tag name="BLEND" val="False"/>
  <p:tag name="TRANSPARENT" val="False"/>
  <p:tag name="BITMAPFORMAT" val="bmpmono"/>
  <p:tag name="DEBUGINTERACTIVE" val="True"/>
  <p:tag name="ORIGWIDTH" val="1049.3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 I(x,y) + I_x u + I_y v  - H(x,y) $&#10;\end{document}&#10;"/>
  <p:tag name="EXTERNALNAME" val="Edittex"/>
  <p:tag name="BLEND" val="False"/>
  <p:tag name="TRANSPARENT" val="False"/>
  <p:tag name="BITMAPFORMAT" val="bmpmono"/>
  <p:tag name="DEBUGINTERACTIVE" val="True"/>
  <p:tag name="ORIGWIDTH" val="1113.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 (I(x,y) - H(x,y))  + I_x u + I_y v$&#10;\end{document}&#10;"/>
  <p:tag name="EXTERNALNAME" val="Edittex"/>
  <p:tag name="BLEND" val="False"/>
  <p:tag name="TRANSPARENT" val="False"/>
  <p:tag name="BITMAPFORMAT" val="bmp16m"/>
  <p:tag name="DEBUGINTERACTIVE" val="True"/>
  <p:tag name="ORIGWIDTH" val="119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shorthand:  $I_x = \frac{\partial I}{\partial x}$&#10;\end{document}&#10;"/>
  <p:tag name="EXTERNALNAME" val="Edittex"/>
  <p:tag name="BLEND" val="False"/>
  <p:tag name="TRANSPARENT" val="False"/>
  <p:tag name="BITMAPFORMAT" val="bmp16m"/>
  <p:tag name="DEBUGINTERACTIVE" val="True"/>
  <p:tag name="ORIGWIDTH" val="708.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 I_t + I_x u + I_y v$&#10;\end{document}&#10;"/>
  <p:tag name="EXTERNALNAME" val="Edittex"/>
  <p:tag name="BLEND" val="False"/>
  <p:tag name="TRANSPARENT" val="False"/>
  <p:tag name="BITMAPFORMAT" val="bmp16m"/>
  <p:tag name="DEBUGINTERACTIVE" val="True"/>
  <p:tag name="ORIGWIDTH" val="58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 I_t +\nabla I \cdot [u~v]$&#10;\end{document}&#10;"/>
  <p:tag name="EXTERNALNAME" val="Edittex"/>
  <p:tag name="BLEND" val="False"/>
  <p:tag name="TRANSPARENT" val="False"/>
  <p:tag name="BITMAPFORMAT" val="bmp16m"/>
  <p:tag name="DEBUGINTERACTIVE" val="True"/>
  <p:tag name="ORIGWIDTH" val="573.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I_t  + \nabla I \cdot  [\frac{\partial x}{\partial t}~\frac{\partial y}{\partial t}]$&#10;\end{document}&#10;"/>
  <p:tag name="EXTERNALNAME" val="Edittex"/>
  <p:tag name="BLEND" val="False"/>
  <p:tag name="TRANSPARENT" val="False"/>
  <p:tag name="BITMAPFORMAT" val="bmp16m"/>
  <p:tag name="DEBUGINTERACTIVE" val="True"/>
  <p:tag name="ORIGWIDTH" val="734.3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 I_t +\nabla I \cdot [u~v]$&#10;\end{document}&#10;"/>
  <p:tag name="EXTERNALNAME" val="Edittex"/>
  <p:tag name="BLEND" val="False"/>
  <p:tag name="TRANSPARENT" val="False"/>
  <p:tag name="BITMAPFORMAT" val="bmp16m"/>
  <p:tag name="DEBUGINTERACTIVE" val="True"/>
  <p:tag name="ORIGWIDTH" val="65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 I_t({\bf p_i}) +\nabla I({\bf p_i}) \cdot [u~v]$&#10;\end{document}&#10;"/>
  <p:tag name="EXTERNALNAME" val="Edittex"/>
  <p:tag name="BLEND" val="False"/>
  <p:tag name="TRANSPARENT" val="False"/>
  <p:tag name="BITMAPFORMAT" val="bmpmono"/>
  <p:tag name="DEBUGINTERACTIVE" val="True"/>
  <p:tag name="ORIGWIDTH" val="94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(x,y)$&#10;\end{document}&#10;"/>
  <p:tag name="EXTERNALNAME" val="Edittex"/>
  <p:tag name="BLEND" val="False"/>
  <p:tag name="TRANSPARENT" val="False"/>
  <p:tag name="BITMAPFORMAT" val="bmpmono"/>
  <p:tag name="DEBUGINTERACTIVE" val="True"/>
  <p:tag name="ORIGWIDTH" val="254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b$&#10;\end{document}&#10;"/>
  <p:tag name="EXTERNALNAME" val="Edittex"/>
  <p:tag name="BLEND" val="False"/>
  <p:tag name="TRANSPARENT" val="False"/>
  <p:tag name="BITMAPFORMAT" val="bmpmono"/>
  <p:tag name="DEBUGINTERACTIVE" val="True"/>
  <p:tag name="ORIGWIDTH" val="2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2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75.5"/>
  <p:tag name="PICTUREFILESIZE" val="16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1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71.875"/>
  <p:tag name="PICTUREFILESIZE" val="145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26.875"/>
  <p:tag name="PICTUREFILESIZE" val="12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 I_t({\bf p_i})[0,1,2] +\nabla I({\bf p_i})[0,1,2] \cdot [u~v]$&#10;\end{document}&#10;"/>
  <p:tag name="EXTERNALNAME" val="Edittex"/>
  <p:tag name="BLEND" val="False"/>
  <p:tag name="TRANSPARENT" val="False"/>
  <p:tag name="BITMAPFORMAT" val="bmpmono"/>
  <p:tag name="DEBUGINTERACTIVE" val="True"/>
  <p:tag name="ORIGWIDTH" val="1462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(x,y)$&#10;\end{document}&#10;"/>
  <p:tag name="EXTERNALNAME" val="Edittex"/>
  <p:tag name="BLEND" val="False"/>
  <p:tag name="TRANSPARENT" val="False"/>
  <p:tag name="BITMAPFORMAT" val="bmpmono"/>
  <p:tag name="DEBUGINTERACTIVE" val="True"/>
  <p:tag name="ORIGWIDTH" val="2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b$&#10;\end{document}&#10;"/>
  <p:tag name="EXTERNALNAME" val="Edittex"/>
  <p:tag name="BLEND" val="False"/>
  <p:tag name="TRANSPARENT" val="False"/>
  <p:tag name="BITMAPFORMAT" val="bmpmono"/>
  <p:tag name="DEBUGINTERACTIVE" val="True"/>
  <p:tag name="ORIGWIDTH" val="29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26.875"/>
  <p:tag name="PICTUREFILESIZE" val="12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75x2&#10;\end{document}&#10;"/>
  <p:tag name="EXTERNALNAME" val="Edittex"/>
  <p:tag name="BLEND" val="False"/>
  <p:tag name="TRANSPARENT" val="False"/>
  <p:tag name="BITMAPFORMAT" val="bmpmono"/>
  <p:tag name="DEBUGINTERACTIVE" val="True"/>
  <p:tag name="ORIGWIDTH" val="175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75x1&#10;\end{document}&#10;"/>
  <p:tag name="EXTERNALNAME" val="Edittex"/>
  <p:tag name="BLEND" val="False"/>
  <p:tag name="TRANSPARENT" val="False"/>
  <p:tag name="BITMAPFORMAT" val="bmpmono"/>
  <p:tag name="DEBUGINTERACTIVE" val="True"/>
  <p:tag name="ORIGWIDTH" val="171.87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[0] &amp; I_y({\bf p_1})[0]  \\&#10;I_x({\bf p_1})[1] &amp; I_y({\bf p_1})[1]  \\&#10;I_x({\bf p_1})[2] &amp; I_y({\bf p_1})[2]  \\&#10;\vdots &amp; \vdots \\&#10;I_x({\bf p_{25}})[0] &amp; I_y({\bf p_{25}})[0]  \\&#10;I_x({\bf p_{25}})[1] &amp; I_y({\bf p_{25}})[1]  \\&#10;I_x({\bf p_{25}})[2] &amp; I_y({\bf p_{25}})[2]  \\&#10;\end{array}&#10;\right]&#10;\left[&#10;\begin{array}{c}&#10;u \\&#10;v&#10;\end{array}&#10;\right]&#10;=&#10;-\left[&#10;\begin{array}{c}&#10;I_t({\bf p_1})[0] \\&#10;I_t({\bf p_1})[1] \\&#10;I_t({\bf p_1})[2] \\&#10;\vdots \\&#10;I_t({\bf p_{25}})[0] \\&#10;I_t({\bf p_{25}})[1] \\&#10;I_t({\bf p_{25}})[2] \\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784.7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A^TA)~d = A^Tb$&#10;\end{document}&#10;"/>
  <p:tag name="EXTERNALNAME" val="Edittex"/>
  <p:tag name="BLEND" val="False"/>
  <p:tag name="TRANSPARENT" val="False"/>
  <p:tag name="BITMAPFORMAT" val="bmp256"/>
  <p:tag name="DEBUGINTERACTIVE" val="True"/>
  <p:tag name="ORIGWIDTH" val="562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Ad - b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256"/>
  <p:tag name="DEBUGINTERACTIVE" val="True"/>
  <p:tag name="ORIGWIDTH" val="704.75"/>
  <p:tag name="PICTUREFILESIZE" val="7555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A$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b$&#10;\end{document}&#10;"/>
  <p:tag name="EXTERNALNAME" val="Edittex"/>
  <p:tag name="BLEND" val="False"/>
  <p:tag name="TRANSPARENT" val="False"/>
  <p:tag name="BITMAPFORMAT" val="bmpmono"/>
  <p:tag name="DEBUGINTERACTIVE" val="True"/>
  <p:tag name="ORIGWIDTH" val="138.6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+u, y+v)$&#10;\end{document}&#10;"/>
  <p:tag name="EXTERNALNAME" val="Edittex"/>
  <p:tag name="BLEND" val="False"/>
  <p:tag name="TRANSPARENT" val="False"/>
  <p:tag name="BITMAPFORMAT" val="bmpmono"/>
  <p:tag name="DEBUGINTERACTIVE" val="True"/>
  <p:tag name="ORIGWIDTH" val="483.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2&#10;\end{document}&#10;"/>
  <p:tag name="EXTERNALNAME" val="Edittex"/>
  <p:tag name="BLEND" val="False"/>
  <p:tag name="TRANSPARENT" val="False"/>
  <p:tag name="BITMAPFORMAT" val="bmpmono"/>
  <p:tag name="DEBUGINTERACTIVE" val="True"/>
  <p:tag name="ORIGWIDTH" val="130.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2&#10;\end{document}&#10;"/>
  <p:tag name="EXTERNALNAME" val="Edittex"/>
  <p:tag name="BLEND" val="False"/>
  <p:tag name="TRANSPARENT" val="False"/>
  <p:tag name="BITMAPFORMAT" val="bmpmono"/>
  <p:tag name="DEBUGINTERACTIVE" val="True"/>
  <p:tag name="ORIGWIDTH" val="175.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~~d = b$&#10;\end{document}&#10;"/>
  <p:tag name="EXTERNALNAME" val="Edittex"/>
  <p:tag name="BLEND" val="False"/>
  <p:tag name="TRANSPARENT" val="False"/>
  <p:tag name="BITMAPFORMAT" val="bmpmono"/>
  <p:tag name="DEBUGINTERACTIVE" val="True"/>
  <p:tag name="ORIGWIDTH" val="306.8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1&#10;\end{document}&#10;"/>
  <p:tag name="EXTERNALNAME" val="Edittex"/>
  <p:tag name="BLEND" val="False"/>
  <p:tag name="TRANSPARENT" val="False"/>
  <p:tag name="BITMAPFORMAT" val="bmpmono"/>
  <p:tag name="DEBUGINTERACTIVE" val="True"/>
  <p:tag name="ORIGWIDTH" val="171.87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A$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b$&#10;\end{document}&#10;"/>
  <p:tag name="EXTERNALNAME" val="Edittex"/>
  <p:tag name="BLEND" val="False"/>
  <p:tag name="TRANSPARENT" val="False"/>
  <p:tag name="BITMAPFORMAT" val="bmpmono"/>
  <p:tag name="DEBUGINTERACTIVE" val="True"/>
  <p:tag name="ORIGWIDTH" val="138.6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, y)$&#10;\end{document}&#10;"/>
  <p:tag name="EXTERNALNAME" val="Edittex"/>
  <p:tag name="BLEND" val="False"/>
  <p:tag name="TRANSPARENT" val="False"/>
  <p:tag name="BITMAPFORMAT" val="bmpmono"/>
  <p:tag name="DEBUGINTERACTIVE" val="True"/>
  <p:tag name="ORIGWIDTH" val="18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^T A = &#10;\left[&#10;\begin{array}{cc}&#10;\sum I_x I_x &amp; \sum I_x I_y \\&#10;\sum I_x I_y &amp; \sum I_y I_y&#10;\end{array}&#10;\right]&#10;=&#10;\sum&#10;\left[&#10;\begin{array}{c}&#10;I_x  \\&#10;I_y&#10;\end{array}&#10;\right]&#10;[I_x~I_y]&#10;=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2141.1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(\sum \nabla I (\nabla I)^T\right) \approx k \nabla I \nabla I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914.37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nabla I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04.37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(\sum \nabla I (\nabla I)^T\right) \nabla I = k\|\nabla I\| \nabla I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071.87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 \|\nabla I\|&#10;\]&#10;\end{document}&#10;"/>
  <p:tag name="EXTERNALNAME" val="Edittex"/>
  <p:tag name="BLEND" val="False"/>
  <p:tag name="TRANSPARENT" val="False"/>
  <p:tag name="BITMAPFORMAT" val="bmp256"/>
  <p:tag name="DEBUGINTERACTIVE" val="True"/>
  <p:tag name="ORIGWIDTH" val="216.87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nabla I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04.37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(\sum \nabla I (\nabla I)^T\right) N = 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749.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displacement $= (u, v)$&#10;\end{document}&#10;"/>
  <p:tag name="EXTERNALNAME" val="Edittex"/>
  <p:tag name="BLEND" val="False"/>
  <p:tag name="TRANSPARENT" val="False"/>
  <p:tag name="BITMAPFORMAT" val="bmpmono"/>
  <p:tag name="DEBUGINTERACTIVE" val="True"/>
  <p:tag name="ORIGWIDTH" val="801.8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I(x+u, y+v)- H(x,y)$&#10;\end{document}&#10;"/>
  <p:tag name="EXTERNALNAME" val="Edittex"/>
  <p:tag name="BLEND" val="False"/>
  <p:tag name="TRANSPARENT" val="False"/>
  <p:tag name="BITMAPFORMAT" val="bmpmono"/>
  <p:tag name="DEBUGINTERACTIVE" val="True"/>
  <p:tag name="ORIGWIDTH" val="1049.37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 I(x,y) + I_x u + I_y v  - H(x,y) $&#10;\end{document}&#10;"/>
  <p:tag name="EXTERNALNAME" val="Edittex"/>
  <p:tag name="BLEND" val="False"/>
  <p:tag name="TRANSPARENT" val="False"/>
  <p:tag name="BITMAPFORMAT" val="bmpmono"/>
  <p:tag name="DEBUGINTERACTIVE" val="True"/>
  <p:tag name="ORIGWIDTH" val="1113.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= I(x,y) + I_x u + I_y v + \mbox{\tiny higher order terms} - H(x,y) $&#10;\end{document}&#10;"/>
  <p:tag name="EXTERNALNAME" val="Edittex"/>
  <p:tag name="BLEND" val="False"/>
  <p:tag name="TRANSPARENT" val="False"/>
  <p:tag name="BITMAPFORMAT" val="bmpmono"/>
  <p:tag name="DEBUGINTERACTIVE" val="True"/>
  <p:tag name="ORIGWIDTH" val="1720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(x,y)$&#10;\end{document}&#10;"/>
  <p:tag name="EXTERNALNAME" val="Edittex"/>
  <p:tag name="BLEND" val="False"/>
  <p:tag name="TRANSPARENT" val="False"/>
  <p:tag name="BITMAPFORMAT" val="bmpmono"/>
  <p:tag name="DEBUGINTERACTIVE" val="True"/>
  <p:tag name="ORIGWIDTH" val="2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(x,y)$&#10;\end{document}&#10;"/>
  <p:tag name="EXTERNALNAME" val="Edittex"/>
  <p:tag name="BLEND" val="False"/>
  <p:tag name="TRANSPARENT" val="False"/>
  <p:tag name="BITMAPFORMAT" val="bmpmono"/>
  <p:tag name="DEBUGINTERACTIVE" val="True"/>
  <p:tag name="ORIGWIDTH" val="254.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(x+u,y+v) = I(x,y) +  \frac{\partial I}{\partial x} u + \frac{\partial I}{\partial y}v + \mbox{\small higher order terms}$&#10;\end{document}&#10;"/>
  <p:tag name="EXTERNALNAME" val="Edittex"/>
  <p:tag name="BLEND" val="False"/>
  <p:tag name="TRANSPARENT" val="False"/>
  <p:tag name="BITMAPFORMAT" val="bmpmono"/>
  <p:tag name="DEBUGINTERACTIVE" val="True"/>
  <p:tag name="ORIGWIDTH" val="1867.5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16620</TotalTime>
  <Words>968</Words>
  <Application>Microsoft Office PowerPoint</Application>
  <PresentationFormat>On-screen Show (4:3)</PresentationFormat>
  <Paragraphs>169</Paragraphs>
  <Slides>39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Times New Roman</vt:lpstr>
      <vt:lpstr>Arial</vt:lpstr>
      <vt:lpstr>Symbol</vt:lpstr>
      <vt:lpstr>Blank Presentation</vt:lpstr>
      <vt:lpstr>Motion Estimation</vt:lpstr>
      <vt:lpstr>Why estimate motion?</vt:lpstr>
      <vt:lpstr>Optical flow</vt:lpstr>
      <vt:lpstr>Optical flow</vt:lpstr>
      <vt:lpstr>Video Mosaics</vt:lpstr>
      <vt:lpstr>Video Mosaics</vt:lpstr>
      <vt:lpstr>Video Mosaics</vt:lpstr>
      <vt:lpstr>Video Compression</vt:lpstr>
      <vt:lpstr>Geo Registration</vt:lpstr>
      <vt:lpstr>Video Segmentation</vt:lpstr>
      <vt:lpstr>Structure From Motion</vt:lpstr>
      <vt:lpstr>Optical flow</vt:lpstr>
      <vt:lpstr>Problem definition:  optical flow</vt:lpstr>
      <vt:lpstr>Optical flow constraints (grayscale images)</vt:lpstr>
      <vt:lpstr>Optical flow equation</vt:lpstr>
      <vt:lpstr>Optical flow equation</vt:lpstr>
      <vt:lpstr>Aperture problem</vt:lpstr>
      <vt:lpstr>Aperture problem</vt:lpstr>
      <vt:lpstr>Solving the aperture problem</vt:lpstr>
      <vt:lpstr>RGB version</vt:lpstr>
      <vt:lpstr>Lukas-Kanade flow</vt:lpstr>
      <vt:lpstr>Conditions for solvability</vt:lpstr>
      <vt:lpstr>Eigenvectors of ATA</vt:lpstr>
      <vt:lpstr>Edge</vt:lpstr>
      <vt:lpstr>Low texture region</vt:lpstr>
      <vt:lpstr>High textured region</vt:lpstr>
      <vt:lpstr>Observation</vt:lpstr>
      <vt:lpstr>Errors in Lukas-Kanade</vt:lpstr>
      <vt:lpstr>Improving accuracy</vt:lpstr>
      <vt:lpstr>Iterative Refinement</vt:lpstr>
      <vt:lpstr>Revisiting the small motion assumption</vt:lpstr>
      <vt:lpstr>Reduce the resolution!</vt:lpstr>
      <vt:lpstr>Coarse-to-fine optical flow estimation</vt:lpstr>
      <vt:lpstr>Coarse-to-fine optical flow estimation</vt:lpstr>
      <vt:lpstr>Multi-resolution Lucas Kanade Algorithm</vt:lpstr>
      <vt:lpstr>Optical Flow Results</vt:lpstr>
      <vt:lpstr>Optical Flow Results</vt:lpstr>
      <vt:lpstr>Optical flow Results</vt:lpstr>
      <vt:lpstr>Suggested Readings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Vision: Motion</dc:title>
  <dc:creator>Steve Seitz</dc:creator>
  <cp:lastModifiedBy>spannm</cp:lastModifiedBy>
  <cp:revision>546</cp:revision>
  <cp:lastPrinted>1999-10-04T18:53:50Z</cp:lastPrinted>
  <dcterms:created xsi:type="dcterms:W3CDTF">1998-05-10T17:20:27Z</dcterms:created>
  <dcterms:modified xsi:type="dcterms:W3CDTF">2011-05-13T13:46:24Z</dcterms:modified>
</cp:coreProperties>
</file>