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0" r:id="rId1"/>
  </p:sldMasterIdLst>
  <p:notesMasterIdLst>
    <p:notesMasterId r:id="rId38"/>
  </p:notesMasterIdLst>
  <p:handoutMasterIdLst>
    <p:handoutMasterId r:id="rId39"/>
  </p:handoutMasterIdLst>
  <p:sldIdLst>
    <p:sldId id="484" r:id="rId2"/>
    <p:sldId id="455" r:id="rId3"/>
    <p:sldId id="479" r:id="rId4"/>
    <p:sldId id="457" r:id="rId5"/>
    <p:sldId id="441" r:id="rId6"/>
    <p:sldId id="452" r:id="rId7"/>
    <p:sldId id="453" r:id="rId8"/>
    <p:sldId id="458" r:id="rId9"/>
    <p:sldId id="481" r:id="rId10"/>
    <p:sldId id="496" r:id="rId11"/>
    <p:sldId id="497" r:id="rId12"/>
    <p:sldId id="466" r:id="rId13"/>
    <p:sldId id="469" r:id="rId14"/>
    <p:sldId id="459" r:id="rId15"/>
    <p:sldId id="471" r:id="rId16"/>
    <p:sldId id="463" r:id="rId17"/>
    <p:sldId id="464" r:id="rId18"/>
    <p:sldId id="465" r:id="rId19"/>
    <p:sldId id="495" r:id="rId20"/>
    <p:sldId id="470" r:id="rId21"/>
    <p:sldId id="498" r:id="rId22"/>
    <p:sldId id="480" r:id="rId23"/>
    <p:sldId id="451" r:id="rId24"/>
    <p:sldId id="442" r:id="rId25"/>
    <p:sldId id="443" r:id="rId26"/>
    <p:sldId id="487" r:id="rId27"/>
    <p:sldId id="474" r:id="rId28"/>
    <p:sldId id="491" r:id="rId29"/>
    <p:sldId id="488" r:id="rId30"/>
    <p:sldId id="489" r:id="rId31"/>
    <p:sldId id="477" r:id="rId32"/>
    <p:sldId id="492" r:id="rId33"/>
    <p:sldId id="493" r:id="rId34"/>
    <p:sldId id="494" r:id="rId35"/>
    <p:sldId id="482" r:id="rId36"/>
    <p:sldId id="485" r:id="rId37"/>
  </p:sldIdLst>
  <p:sldSz cx="9906000" cy="6858000" type="A4"/>
  <p:notesSz cx="6797675" cy="9928225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FF9900"/>
    <a:srgbClr val="CC0099"/>
    <a:srgbClr val="66FF66"/>
    <a:srgbClr val="2330DD"/>
    <a:srgbClr val="CC0000"/>
    <a:srgbClr val="BFBFB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2787"/>
    <p:restoredTop sz="90929"/>
  </p:normalViewPr>
  <p:slideViewPr>
    <p:cSldViewPr snapToGrid="0" snapToObjects="1">
      <p:cViewPr varScale="1">
        <p:scale>
          <a:sx n="99" d="100"/>
          <a:sy n="99" d="100"/>
        </p:scale>
        <p:origin x="-690" y="-9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2.xml"/><Relationship Id="rId13" Type="http://schemas.openxmlformats.org/officeDocument/2006/relationships/slide" Target="slides/slide17.xml"/><Relationship Id="rId18" Type="http://schemas.openxmlformats.org/officeDocument/2006/relationships/slide" Target="slides/slide23.xml"/><Relationship Id="rId3" Type="http://schemas.openxmlformats.org/officeDocument/2006/relationships/slide" Target="slides/slide4.xml"/><Relationship Id="rId21" Type="http://schemas.openxmlformats.org/officeDocument/2006/relationships/slide" Target="slides/slide28.xml"/><Relationship Id="rId7" Type="http://schemas.openxmlformats.org/officeDocument/2006/relationships/slide" Target="slides/slide8.xml"/><Relationship Id="rId12" Type="http://schemas.openxmlformats.org/officeDocument/2006/relationships/slide" Target="slides/slide16.xml"/><Relationship Id="rId17" Type="http://schemas.openxmlformats.org/officeDocument/2006/relationships/slide" Target="slides/slide22.xml"/><Relationship Id="rId25" Type="http://schemas.openxmlformats.org/officeDocument/2006/relationships/slide" Target="slides/slide36.xml"/><Relationship Id="rId2" Type="http://schemas.openxmlformats.org/officeDocument/2006/relationships/slide" Target="slides/slide2.xml"/><Relationship Id="rId16" Type="http://schemas.openxmlformats.org/officeDocument/2006/relationships/slide" Target="slides/slide20.xml"/><Relationship Id="rId20" Type="http://schemas.openxmlformats.org/officeDocument/2006/relationships/slide" Target="slides/slide27.xml"/><Relationship Id="rId1" Type="http://schemas.openxmlformats.org/officeDocument/2006/relationships/slide" Target="slides/slide1.xml"/><Relationship Id="rId6" Type="http://schemas.openxmlformats.org/officeDocument/2006/relationships/slide" Target="slides/slide7.xml"/><Relationship Id="rId11" Type="http://schemas.openxmlformats.org/officeDocument/2006/relationships/slide" Target="slides/slide15.xml"/><Relationship Id="rId24" Type="http://schemas.openxmlformats.org/officeDocument/2006/relationships/slide" Target="slides/slide31.xml"/><Relationship Id="rId5" Type="http://schemas.openxmlformats.org/officeDocument/2006/relationships/slide" Target="slides/slide6.xml"/><Relationship Id="rId15" Type="http://schemas.openxmlformats.org/officeDocument/2006/relationships/slide" Target="slides/slide19.xml"/><Relationship Id="rId23" Type="http://schemas.openxmlformats.org/officeDocument/2006/relationships/slide" Target="slides/slide30.xml"/><Relationship Id="rId10" Type="http://schemas.openxmlformats.org/officeDocument/2006/relationships/slide" Target="slides/slide14.xml"/><Relationship Id="rId19" Type="http://schemas.openxmlformats.org/officeDocument/2006/relationships/slide" Target="slides/slide26.xml"/><Relationship Id="rId4" Type="http://schemas.openxmlformats.org/officeDocument/2006/relationships/slide" Target="slides/slide5.xml"/><Relationship Id="rId9" Type="http://schemas.openxmlformats.org/officeDocument/2006/relationships/slide" Target="slides/slide13.xml"/><Relationship Id="rId14" Type="http://schemas.openxmlformats.org/officeDocument/2006/relationships/slide" Target="slides/slide18.xml"/><Relationship Id="rId22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320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616"/>
            <a:ext cx="2945450" cy="49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 defTabSz="912813" eaLnBrk="0" hangingPunct="0">
              <a:defRPr sz="1000" i="1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226" y="-1616"/>
            <a:ext cx="2945449" cy="49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912813" eaLnBrk="0" hangingPunct="0">
              <a:defRPr sz="1000" i="1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20725" y="749300"/>
            <a:ext cx="5357813" cy="37099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777" y="4715180"/>
            <a:ext cx="4984122" cy="446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976"/>
            <a:ext cx="2945450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 defTabSz="912813" eaLnBrk="0" hangingPunct="0">
              <a:defRPr sz="1000" i="1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226" y="9431976"/>
            <a:ext cx="2945449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912813" eaLnBrk="0" hangingPunct="0">
              <a:defRPr sz="1000" i="1">
                <a:latin typeface="Arial" charset="0"/>
              </a:defRPr>
            </a:lvl1pPr>
          </a:lstStyle>
          <a:p>
            <a:pPr>
              <a:defRPr/>
            </a:pPr>
            <a:fld id="{5B05DE28-B697-43C5-A30D-AA72BFE99C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8788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4055AF-2BBD-4340-A07E-9AB8672FDF43}" type="slidenum">
              <a:rPr lang="en-GB" smtClean="0">
                <a:latin typeface="Arial" pitchFamily="34" charset="0"/>
              </a:rPr>
              <a:pPr/>
              <a:t>1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AC657C-854A-4036-BC96-81C1BBFBD69C}" type="slidenum">
              <a:rPr lang="en-GB" smtClean="0">
                <a:latin typeface="Arial" pitchFamily="34" charset="0"/>
              </a:rPr>
              <a:pPr/>
              <a:t>12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51203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205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574ED9-4FFA-4938-AA7C-B918F4DDFCCD}" type="slidenum">
              <a:rPr lang="en-GB" smtClean="0">
                <a:latin typeface="Arial" pitchFamily="34" charset="0"/>
              </a:rPr>
              <a:pPr/>
              <a:t>13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B8DFE7-4D34-4A48-9254-DEB5807DAA7F}" type="slidenum">
              <a:rPr lang="en-GB" smtClean="0">
                <a:latin typeface="Arial" pitchFamily="34" charset="0"/>
              </a:rPr>
              <a:pPr/>
              <a:t>14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D4015-4CA1-4E4B-98F0-65491E724A0A}" type="slidenum">
              <a:rPr lang="en-GB" smtClean="0">
                <a:latin typeface="Arial" pitchFamily="34" charset="0"/>
              </a:rPr>
              <a:pPr/>
              <a:t>15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6818E9-5899-4C8B-A321-2CC8D52B3780}" type="slidenum">
              <a:rPr lang="en-GB" smtClean="0">
                <a:latin typeface="Arial" pitchFamily="34" charset="0"/>
              </a:rPr>
              <a:pPr/>
              <a:t>16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5529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FE1F5C-D51A-4B0C-9486-E10406759D1C}" type="slidenum">
              <a:rPr lang="en-GB" smtClean="0">
                <a:latin typeface="Arial" pitchFamily="34" charset="0"/>
              </a:rPr>
              <a:pPr/>
              <a:t>17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56323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205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B1CBF0-D1B2-4C14-BFAF-48F0AEC1C69A}" type="slidenum">
              <a:rPr lang="en-GB" smtClean="0">
                <a:latin typeface="Arial" pitchFamily="34" charset="0"/>
              </a:rPr>
              <a:pPr/>
              <a:t>18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57347" name="Rectangle 307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07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99FAA7-C731-48C5-8DE4-06997A9AE7C8}" type="slidenum">
              <a:rPr lang="en-GB" smtClean="0">
                <a:latin typeface="Arial" pitchFamily="34" charset="0"/>
              </a:rPr>
              <a:pPr/>
              <a:t>20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5B557A-A212-42D5-964F-84930D4DD674}" type="slidenum">
              <a:rPr lang="en-GB" smtClean="0">
                <a:latin typeface="Arial" pitchFamily="34" charset="0"/>
              </a:rPr>
              <a:pPr/>
              <a:t>22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5939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121F8E-D63A-4685-B2AB-06A555363144}" type="slidenum">
              <a:rPr lang="en-GB" smtClean="0">
                <a:latin typeface="Arial" pitchFamily="34" charset="0"/>
              </a:rPr>
              <a:pPr/>
              <a:t>23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3900" y="750888"/>
            <a:ext cx="5351463" cy="3706812"/>
          </a:xfrm>
          <a:ln cap="flat"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351" y="4716796"/>
            <a:ext cx="4980974" cy="4464630"/>
          </a:xfrm>
          <a:solidFill>
            <a:srgbClr val="FFFFFF"/>
          </a:solidFill>
          <a:ln w="12700" cap="flat"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CE3150-6E25-496C-B9C5-823571CEE577}" type="slidenum">
              <a:rPr lang="en-GB" smtClean="0">
                <a:latin typeface="Arial" pitchFamily="34" charset="0"/>
              </a:rPr>
              <a:pPr/>
              <a:t>2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3900" y="750888"/>
            <a:ext cx="5351463" cy="3706812"/>
          </a:xfrm>
          <a:ln cap="flat"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351" y="4716796"/>
            <a:ext cx="4980974" cy="4464630"/>
          </a:xfrm>
          <a:solidFill>
            <a:srgbClr val="FFFFFF"/>
          </a:solidFill>
          <a:ln w="12700" cap="flat"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852D98-6A6D-4CCA-97B7-05C1DE1BA09A}" type="slidenum">
              <a:rPr lang="en-GB" smtClean="0">
                <a:latin typeface="Arial" pitchFamily="34" charset="0"/>
              </a:rPr>
              <a:pPr/>
              <a:t>24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4B5DA9-511F-4DCF-8F61-CCA60E27C01B}" type="slidenum">
              <a:rPr lang="en-GB" smtClean="0">
                <a:latin typeface="Arial" pitchFamily="34" charset="0"/>
              </a:rPr>
              <a:pPr/>
              <a:t>25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6021B2-6EA2-45DD-956C-3024A6ECB6D1}" type="slidenum">
              <a:rPr lang="en-GB" smtClean="0">
                <a:latin typeface="Arial" pitchFamily="34" charset="0"/>
              </a:rPr>
              <a:pPr/>
              <a:t>26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75E55F-E5C8-4ECA-866B-FAC7520BDC0B}" type="slidenum">
              <a:rPr lang="en-GB" smtClean="0">
                <a:latin typeface="Arial" pitchFamily="34" charset="0"/>
              </a:rPr>
              <a:pPr/>
              <a:t>27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EE9CC8-37A4-426C-A1A7-F7B918B29C1B}" type="slidenum">
              <a:rPr lang="en-GB" smtClean="0">
                <a:latin typeface="Arial" pitchFamily="34" charset="0"/>
              </a:rPr>
              <a:pPr/>
              <a:t>28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522A78-694B-414C-938D-B84AC047EE36}" type="slidenum">
              <a:rPr lang="en-GB" smtClean="0">
                <a:latin typeface="Arial" pitchFamily="34" charset="0"/>
              </a:rPr>
              <a:pPr/>
              <a:t>29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924123-114E-4771-9BD8-17B33146B854}" type="slidenum">
              <a:rPr lang="en-GB" smtClean="0">
                <a:latin typeface="Arial" pitchFamily="34" charset="0"/>
              </a:rPr>
              <a:pPr/>
              <a:t>30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D7709F-8E03-4CA6-8132-D2BF77CBC255}" type="slidenum">
              <a:rPr lang="en-GB" smtClean="0">
                <a:latin typeface="Arial" pitchFamily="34" charset="0"/>
              </a:rPr>
              <a:pPr/>
              <a:t>31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A06670-3916-462B-AA25-3F9AF770182F}" type="slidenum">
              <a:rPr lang="en-GB" smtClean="0">
                <a:latin typeface="Arial" pitchFamily="34" charset="0"/>
              </a:rPr>
              <a:pPr/>
              <a:t>32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97EAF-851F-4BD1-A165-5921E2F3FB30}" type="slidenum">
              <a:rPr lang="en-GB" smtClean="0">
                <a:latin typeface="Arial" pitchFamily="34" charset="0"/>
              </a:rPr>
              <a:pPr/>
              <a:t>33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8CCB67-7639-426B-ADA7-C02455E62A12}" type="slidenum">
              <a:rPr lang="en-GB" smtClean="0">
                <a:latin typeface="Arial" pitchFamily="34" charset="0"/>
              </a:rPr>
              <a:pPr/>
              <a:t>3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84FCD0-C99E-46EE-9646-10CF84C6A759}" type="slidenum">
              <a:rPr lang="en-GB" smtClean="0">
                <a:latin typeface="Arial" pitchFamily="34" charset="0"/>
              </a:rPr>
              <a:pPr/>
              <a:t>34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128189-B079-4058-9F05-CC63C81F6B5B}" type="slidenum">
              <a:rPr lang="en-GB" smtClean="0">
                <a:latin typeface="Arial" pitchFamily="34" charset="0"/>
              </a:rPr>
              <a:pPr/>
              <a:t>35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FD77F1-EE10-42A1-AAF7-EAB0150C5A88}" type="slidenum">
              <a:rPr lang="en-GB" smtClean="0">
                <a:latin typeface="Arial" pitchFamily="34" charset="0"/>
              </a:rPr>
              <a:pPr/>
              <a:t>36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77582-1D9F-4D73-BC07-FDC02E542EF9}" type="slidenum">
              <a:rPr lang="en-GB" smtClean="0">
                <a:latin typeface="Arial" pitchFamily="34" charset="0"/>
              </a:rPr>
              <a:pPr/>
              <a:t>4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E0F268-04AA-4187-9037-6DB3596356EF}" type="slidenum">
              <a:rPr lang="en-GB" smtClean="0">
                <a:latin typeface="Arial" pitchFamily="34" charset="0"/>
              </a:rPr>
              <a:pPr/>
              <a:t>5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3900" y="750888"/>
            <a:ext cx="5351463" cy="3706812"/>
          </a:xfrm>
          <a:ln cap="flat"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351" y="4716796"/>
            <a:ext cx="4980974" cy="4464630"/>
          </a:xfrm>
          <a:solidFill>
            <a:srgbClr val="FFFFFF"/>
          </a:solidFill>
          <a:ln w="12700" cap="flat"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D80CC9-B46C-46C6-ABDB-B5060C688DB4}" type="slidenum">
              <a:rPr lang="en-GB" smtClean="0">
                <a:latin typeface="Arial" pitchFamily="34" charset="0"/>
              </a:rPr>
              <a:pPr/>
              <a:t>6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C08195-B06B-4719-91D4-351C115E2549}" type="slidenum">
              <a:rPr lang="en-GB" smtClean="0">
                <a:latin typeface="Arial" pitchFamily="34" charset="0"/>
              </a:rPr>
              <a:pPr/>
              <a:t>7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E8321A-7A1F-4D5B-A022-50B0FD7C5747}" type="slidenum">
              <a:rPr lang="en-GB" smtClean="0">
                <a:latin typeface="Arial" pitchFamily="34" charset="0"/>
              </a:rPr>
              <a:pPr/>
              <a:t>8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EC06DA-5414-4568-A902-3B4EDFAFAA70}" type="slidenum">
              <a:rPr lang="en-GB" smtClean="0">
                <a:latin typeface="Arial" pitchFamily="34" charset="0"/>
              </a:rPr>
              <a:pPr/>
              <a:t>9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524000"/>
            <a:ext cx="9906000" cy="3886200"/>
          </a:xfrm>
          <a:prstGeom prst="rect">
            <a:avLst/>
          </a:prstGeom>
          <a:gradFill rotWithShape="0">
            <a:gsLst>
              <a:gs pos="0">
                <a:srgbClr val="CCFFFF">
                  <a:gamma/>
                  <a:tint val="0"/>
                  <a:invGamma/>
                </a:srgbClr>
              </a:gs>
              <a:gs pos="50000">
                <a:srgbClr val="CCFFFF"/>
              </a:gs>
              <a:gs pos="100000">
                <a:srgbClr val="CCFFFF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pic>
        <p:nvPicPr>
          <p:cNvPr id="5" name="Picture 3" descr="C:\Documents and Settings\begumf\My Documents\francey\1_work_progress\june_05\schools_powerpoint\ai_work_files\ub\ub_burgund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-1588"/>
            <a:ext cx="990758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1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271713" y="2478088"/>
            <a:ext cx="5653087" cy="190817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6112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30200" y="5562600"/>
            <a:ext cx="9161463" cy="1065213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9938" y="0"/>
            <a:ext cx="2125662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0"/>
            <a:ext cx="6224588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0"/>
            <a:ext cx="84201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42950" y="914400"/>
            <a:ext cx="4175125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070475" y="914400"/>
            <a:ext cx="4175125" cy="5181600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0"/>
            <a:ext cx="84201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42950" y="914400"/>
            <a:ext cx="4175125" cy="51816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0475" y="914400"/>
            <a:ext cx="4175125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0"/>
            <a:ext cx="84201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42950" y="914400"/>
            <a:ext cx="4175125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070475" y="914400"/>
            <a:ext cx="4175125" cy="5181600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914400"/>
            <a:ext cx="4175125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0475" y="914400"/>
            <a:ext cx="4175125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begumf\My Documents\francey\1_work_progress\june_05\schools_powerpoint\ai_work_files\word_marque\wordmarque_burgundy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6110288"/>
            <a:ext cx="181610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0"/>
            <a:ext cx="8420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914400"/>
            <a:ext cx="85026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o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9000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9000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9000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9000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e.bham.ac.uk/spann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3/3b/Pinhole-camera.svg" TargetMode="Externa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upload.wikimedia.org/wikipedia/commons/f/f2/Early_digital!.jpg" TargetMode="Externa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hyperlink" Target="http://www.davidbeyda.com/digitalheadshotretouchingsamples.htm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Documents%20and%20Settings\woollesi\Desktop\1f2\eye1.avi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ainconnection.com/teasers/?main=illusion/hermann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www.cdp.bham.ac.uk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PDIFaubertHerbert.pn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ekosystem.com/things-that-look-like-faces-pareidolia/" TargetMode="External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://mediahistory.umn.edu/timelin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hyperlink" Target="http://www.superinventos.com/Images/S130351big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514600"/>
            <a:ext cx="5715000" cy="1905000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r>
              <a:rPr lang="en-GB" sz="4000" smtClean="0"/>
              <a:t>Multimedia Data</a:t>
            </a:r>
            <a:br>
              <a:rPr lang="en-GB" sz="4000" smtClean="0"/>
            </a:br>
            <a:r>
              <a:rPr lang="en-GB" sz="4000" b="1" smtClean="0"/>
              <a:t>An Introduction to Photography and Vision</a:t>
            </a:r>
            <a:r>
              <a:rPr lang="en-GB" sz="1200" b="1" smtClean="0"/>
              <a:t/>
            </a:r>
            <a:br>
              <a:rPr lang="en-GB" sz="1200" b="1" smtClean="0"/>
            </a:br>
            <a:endParaRPr lang="en-GB" sz="1200" b="1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19400" y="4953000"/>
            <a:ext cx="6934200" cy="1752600"/>
          </a:xfrm>
          <a:noFill/>
        </p:spPr>
        <p:txBody>
          <a:bodyPr lIns="92075" tIns="46038" rIns="92075" bIns="46038" anchor="ctr"/>
          <a:lstStyle/>
          <a:p>
            <a:pPr algn="r" eaLnBrk="1" hangingPunct="1"/>
            <a:endParaRPr lang="en-GB" sz="2800" b="1" dirty="0" smtClean="0">
              <a:solidFill>
                <a:schemeClr val="accent1"/>
              </a:solidFill>
            </a:endParaRPr>
          </a:p>
          <a:p>
            <a:pPr algn="r" eaLnBrk="1" hangingPunct="1"/>
            <a:r>
              <a:rPr lang="en-GB" dirty="0" smtClean="0">
                <a:latin typeface="Times New Roman" pitchFamily="18" charset="0"/>
              </a:rPr>
              <a:t>Dr Mike Spann</a:t>
            </a:r>
          </a:p>
          <a:p>
            <a:pPr algn="r" eaLnBrk="1" hangingPunct="1"/>
            <a:endParaRPr lang="en-GB" sz="800" dirty="0" smtClean="0">
              <a:latin typeface="Times New Roman" pitchFamily="18" charset="0"/>
            </a:endParaRPr>
          </a:p>
          <a:p>
            <a:pPr algn="r" eaLnBrk="1" hangingPunct="1"/>
            <a:r>
              <a:rPr lang="en-GB" sz="1200" dirty="0" smtClean="0">
                <a:latin typeface="Courier New" pitchFamily="49" charset="0"/>
                <a:hlinkClick r:id="rId3"/>
              </a:rPr>
              <a:t>http://www.eee.bham.ac.uk/spannm</a:t>
            </a:r>
            <a:r>
              <a:rPr lang="en-GB" sz="1200" dirty="0" smtClean="0">
                <a:latin typeface="Courier New" pitchFamily="49" charset="0"/>
              </a:rPr>
              <a:t>   </a:t>
            </a:r>
          </a:p>
          <a:p>
            <a:pPr algn="r" eaLnBrk="1" hangingPunct="1"/>
            <a:r>
              <a:rPr lang="en-GB" sz="1200" dirty="0" smtClean="0">
                <a:latin typeface="Courier New" pitchFamily="49" charset="0"/>
              </a:rPr>
              <a:t>M.Spann@bham.ac.uk</a:t>
            </a:r>
          </a:p>
          <a:p>
            <a:pPr algn="r" eaLnBrk="1" hangingPunct="1"/>
            <a:r>
              <a:rPr lang="en-GB" sz="1200" dirty="0" smtClean="0">
                <a:latin typeface="Times New Roman" pitchFamily="18" charset="0"/>
              </a:rPr>
              <a:t>Electronic, Electrical and Computer Engineering</a:t>
            </a: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2532063" y="4540250"/>
            <a:ext cx="5538787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en-GB" sz="1800" i="1">
                <a:solidFill>
                  <a:schemeClr val="tx2"/>
                </a:solidFill>
                <a:latin typeface="Times New Roman" pitchFamily="18" charset="0"/>
              </a:rPr>
              <a:t>A very short visual history of photography and introduction to human vision.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Pinhole Camera Geometry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42950" y="1260099"/>
            <a:ext cx="4175125" cy="5181600"/>
          </a:xfrm>
        </p:spPr>
        <p:txBody>
          <a:bodyPr/>
          <a:lstStyle/>
          <a:p>
            <a:r>
              <a:rPr lang="en-GB" dirty="0" smtClean="0"/>
              <a:t>Pinhole camera geometry is very simple but leads to big problems in 3D computer vision applications</a:t>
            </a:r>
          </a:p>
          <a:p>
            <a:pPr lvl="1"/>
            <a:r>
              <a:rPr lang="en-GB" dirty="0" smtClean="0"/>
              <a:t>Perspective projections</a:t>
            </a:r>
          </a:p>
          <a:p>
            <a:pPr lvl="1"/>
            <a:r>
              <a:rPr lang="en-GB" dirty="0" smtClean="0"/>
              <a:t>Non-linear in depth </a:t>
            </a:r>
            <a:r>
              <a:rPr lang="en-GB" i="1" dirty="0" smtClean="0"/>
              <a:t>Z</a:t>
            </a:r>
          </a:p>
          <a:p>
            <a:pPr lvl="1"/>
            <a:r>
              <a:rPr lang="en-GB" dirty="0" smtClean="0"/>
              <a:t>The solution is to introduce a new coordinate system</a:t>
            </a:r>
          </a:p>
          <a:p>
            <a:pPr lvl="1"/>
            <a:r>
              <a:rPr lang="en-GB" dirty="0" smtClean="0"/>
              <a:t>Projective (or homogenous) coordinates turn non-linear equations into linear equations</a:t>
            </a:r>
          </a:p>
          <a:p>
            <a:pPr lvl="2"/>
            <a:r>
              <a:rPr lang="en-GB" dirty="0" smtClean="0"/>
              <a:t>Nice simple matrix/vector operations!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92162" name="Picture 2" descr="File:Pinhole-camera.svg">
            <a:hlinkClick r:id="rId3"/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3050" y="904874"/>
            <a:ext cx="3810000" cy="2600325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 bwMode="auto">
          <a:xfrm>
            <a:off x="6285297" y="4793381"/>
            <a:ext cx="3012707" cy="9625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rot="5400000" flipH="1" flipV="1">
            <a:off x="8340291" y="4326556"/>
            <a:ext cx="952901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rot="5400000" flipH="1" flipV="1">
            <a:off x="8552047" y="4326556"/>
            <a:ext cx="952901" cy="1588"/>
          </a:xfrm>
          <a:prstGeom prst="straightConnector1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8975257" y="4167739"/>
            <a:ext cx="375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Y</a:t>
            </a:r>
            <a:endParaRPr lang="en-US" sz="14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5727626" y="4902187"/>
            <a:ext cx="375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y</a:t>
            </a:r>
            <a:endParaRPr lang="en-US" sz="1400" i="1" dirty="0"/>
          </a:p>
        </p:txBody>
      </p:sp>
      <p:cxnSp>
        <p:nvCxnSpPr>
          <p:cNvPr id="27" name="Straight Arrow Connector 26"/>
          <p:cNvCxnSpPr/>
          <p:nvPr/>
        </p:nvCxnSpPr>
        <p:spPr bwMode="auto">
          <a:xfrm flipV="1">
            <a:off x="7016818" y="5024388"/>
            <a:ext cx="1799924" cy="9626"/>
          </a:xfrm>
          <a:prstGeom prst="straightConnector1">
            <a:avLst/>
          </a:prstGeom>
          <a:noFill/>
          <a:ln w="19050" cap="flat" cmpd="sng" algn="ctr">
            <a:solidFill>
              <a:srgbClr val="3366FF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 rot="10800000" flipV="1">
            <a:off x="6294924" y="3850898"/>
            <a:ext cx="2521818" cy="1327493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16200000" flipH="1">
            <a:off x="6097605" y="4981072"/>
            <a:ext cx="385011" cy="9627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 rot="5400000">
            <a:off x="5915122" y="4991096"/>
            <a:ext cx="374591" cy="1588"/>
          </a:xfrm>
          <a:prstGeom prst="straightConnector1">
            <a:avLst/>
          </a:prstGeom>
          <a:noFill/>
          <a:ln w="19050" cap="flat" cmpd="sng" algn="ctr">
            <a:solidFill>
              <a:srgbClr val="3366FF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7709836" y="5040686"/>
            <a:ext cx="375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Z</a:t>
            </a:r>
            <a:endParaRPr lang="en-US" sz="1400" i="1" dirty="0"/>
          </a:p>
        </p:txBody>
      </p:sp>
      <p:sp>
        <p:nvSpPr>
          <p:cNvPr id="46" name="TextBox 45"/>
          <p:cNvSpPr txBox="1"/>
          <p:nvPr/>
        </p:nvSpPr>
        <p:spPr>
          <a:xfrm>
            <a:off x="6429676" y="4444738"/>
            <a:ext cx="375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f</a:t>
            </a:r>
            <a:endParaRPr lang="en-US" sz="1400" i="1" dirty="0"/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/>
        </p:nvGraphicFramePr>
        <p:xfrm>
          <a:off x="6957909" y="5442251"/>
          <a:ext cx="1503854" cy="433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6" name="Equation" r:id="rId5" imgW="660240" imgH="190440" progId="Equation.3">
                  <p:embed/>
                </p:oleObj>
              </mc:Choice>
              <mc:Fallback>
                <p:oleObj name="Equation" r:id="rId5" imgW="660240" imgH="1904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7909" y="5442251"/>
                        <a:ext cx="1503854" cy="4338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Oval 48"/>
          <p:cNvSpPr/>
          <p:nvPr/>
        </p:nvSpPr>
        <p:spPr bwMode="auto">
          <a:xfrm>
            <a:off x="8748000" y="3850105"/>
            <a:ext cx="134754" cy="134754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6246000" y="5111014"/>
            <a:ext cx="105878" cy="98950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Perspective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dirty="0" smtClean="0"/>
              <a:t>Artists knew how to accurately represent perspective (in other words rendering a 3D scene on a 2D canvas) by about the 15</a:t>
            </a:r>
            <a:r>
              <a:rPr lang="en-GB" baseline="30000" dirty="0" smtClean="0"/>
              <a:t>th</a:t>
            </a:r>
            <a:r>
              <a:rPr lang="en-GB" dirty="0" smtClean="0"/>
              <a:t> Century</a:t>
            </a:r>
          </a:p>
          <a:p>
            <a:pPr lvl="1"/>
            <a:r>
              <a:rPr lang="en-US" i="1" dirty="0" smtClean="0"/>
              <a:t>Perspective is the rein and rudder of painting"</a:t>
            </a:r>
            <a:r>
              <a:rPr lang="en-US" dirty="0" smtClean="0"/>
              <a:t>  - </a:t>
            </a:r>
            <a:r>
              <a:rPr lang="en-US" dirty="0" err="1" smtClean="0"/>
              <a:t>Leanardo</a:t>
            </a:r>
            <a:r>
              <a:rPr lang="en-US" dirty="0" smtClean="0"/>
              <a:t> de Vinci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It was several hundred years later that mathematicians introduced projective geometry enabling the study of shapes in the projective plane</a:t>
            </a:r>
          </a:p>
          <a:p>
            <a:pPr lvl="1"/>
            <a:r>
              <a:rPr lang="en-GB" dirty="0" smtClean="0"/>
              <a:t>For example, parallel lines meet at a </a:t>
            </a:r>
            <a:r>
              <a:rPr lang="en-GB" i="1" dirty="0" smtClean="0"/>
              <a:t>vanishing point</a:t>
            </a:r>
            <a:endParaRPr lang="en-US" dirty="0"/>
          </a:p>
        </p:txBody>
      </p:sp>
      <p:pic>
        <p:nvPicPr>
          <p:cNvPr id="107522" name="Picture 2" descr="http://upload.wikimedia.org/wikipedia/commons/2/2a/Railroad-Tracks-Perspecti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6144" y="3572577"/>
            <a:ext cx="1780672" cy="237423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36581" y="4032985"/>
            <a:ext cx="101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FF0000"/>
                </a:solidFill>
              </a:rPr>
              <a:t>V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rot="10800000">
            <a:off x="6150544" y="4100363"/>
            <a:ext cx="1578545" cy="67377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031255" y="5423587"/>
            <a:ext cx="237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 smtClean="0"/>
              <a:t>Parallel lines meet at the </a:t>
            </a:r>
            <a:r>
              <a:rPr lang="en-GB" sz="1200" i="1" dirty="0" smtClean="0"/>
              <a:t>vanishing point V</a:t>
            </a:r>
            <a:endParaRPr lang="en-US" sz="1200" dirty="0"/>
          </a:p>
        </p:txBody>
      </p:sp>
      <p:pic>
        <p:nvPicPr>
          <p:cNvPr id="107524" name="Picture 4" descr="http://1.bp.blogspot.com/_IBhRRDToWYI/S4vbXIcHhOI/AAAAAAAAABs/hKGv8IYZFrg/s400/art+1+corner+perspective+ART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816" y="489585"/>
            <a:ext cx="3810000" cy="2619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An Information Revolution</a:t>
            </a:r>
          </a:p>
        </p:txBody>
      </p:sp>
      <p:pic>
        <p:nvPicPr>
          <p:cNvPr id="13315" name="Picture 20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6625" y="914400"/>
            <a:ext cx="6494463" cy="53260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3316" name="Rectangle 2053"/>
          <p:cNvSpPr>
            <a:spLocks noChangeArrowheads="1"/>
          </p:cNvSpPr>
          <p:nvPr/>
        </p:nvSpPr>
        <p:spPr bwMode="auto">
          <a:xfrm>
            <a:off x="231775" y="1058863"/>
            <a:ext cx="1828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92100" indent="-1588" algn="r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None/>
            </a:pPr>
            <a:endParaRPr lang="en-GB" sz="1600"/>
          </a:p>
          <a:p>
            <a:pPr marL="292100" indent="-1588" algn="r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en-GB" sz="1600"/>
              <a:t>Early cameras were not portable.  </a:t>
            </a:r>
          </a:p>
          <a:p>
            <a:pPr marL="292100" indent="-1588" algn="r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None/>
            </a:pPr>
            <a:endParaRPr lang="en-GB" sz="1600"/>
          </a:p>
          <a:p>
            <a:pPr marL="292100" indent="-1588" algn="r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en-GB" sz="1600"/>
              <a:t>People had to go to studios to have their pictures taken.</a:t>
            </a:r>
          </a:p>
          <a:p>
            <a:pPr marL="292100" indent="-1588" algn="r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None/>
            </a:pPr>
            <a:endParaRPr lang="en-GB" sz="1600"/>
          </a:p>
          <a:p>
            <a:pPr marL="292100" indent="-1588" algn="r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en-GB" sz="1600"/>
              <a:t>This early family holiday picture was taken in a studio ... together with their luggage.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An Information Revolution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650" y="914400"/>
            <a:ext cx="6826250" cy="50434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0" y="914400"/>
            <a:ext cx="21399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92100" indent="-1588" algn="l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None/>
            </a:pPr>
            <a:endParaRPr lang="en-GB" sz="1800"/>
          </a:p>
          <a:p>
            <a:pPr marL="292100" indent="-1588" algn="l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None/>
            </a:pPr>
            <a:endParaRPr lang="en-GB" sz="1800"/>
          </a:p>
          <a:p>
            <a:pPr marL="292100" indent="-1588" algn="l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None/>
            </a:pPr>
            <a:endParaRPr lang="en-GB" sz="1800"/>
          </a:p>
          <a:p>
            <a:pPr marL="292100" indent="-1588" algn="r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en-GB" sz="1800"/>
              <a:t>But photographs from beyond the studio were what people really wanted.</a:t>
            </a:r>
          </a:p>
          <a:p>
            <a:pPr marL="292100" indent="-1588" algn="r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None/>
            </a:pPr>
            <a:endParaRPr lang="en-GB" sz="1800"/>
          </a:p>
          <a:p>
            <a:pPr marL="292100" indent="-1588" algn="r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en-GB" sz="1800"/>
              <a:t>New cameras were portable.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09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Ambrotype</a:t>
            </a:r>
          </a:p>
        </p:txBody>
      </p:sp>
      <p:pic>
        <p:nvPicPr>
          <p:cNvPr id="15363" name="Picture 41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9800" y="1295400"/>
            <a:ext cx="3394075" cy="4673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5364" name="Picture 41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4575" y="2624138"/>
            <a:ext cx="2425700" cy="33448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5365" name="Text Box 4103"/>
          <p:cNvSpPr txBox="1">
            <a:spLocks noChangeArrowheads="1"/>
          </p:cNvSpPr>
          <p:nvPr/>
        </p:nvSpPr>
        <p:spPr bwMode="auto">
          <a:xfrm>
            <a:off x="4333875" y="1295400"/>
            <a:ext cx="4953000" cy="13287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800"/>
              <a:t>Next came low cost photography.</a:t>
            </a:r>
          </a:p>
          <a:p>
            <a:pPr algn="l">
              <a:spcBef>
                <a:spcPct val="50000"/>
              </a:spcBef>
            </a:pPr>
            <a:r>
              <a:rPr lang="en-GB" sz="1800"/>
              <a:t>The ambrotype was a very underexposed glass negative against a black backing produces an inexpensive positive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An Information Revolution</a:t>
            </a: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000250" y="914400"/>
            <a:ext cx="2924175" cy="5181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sz="1800" smtClean="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en-GB" sz="1600" smtClean="0"/>
          </a:p>
          <a:p>
            <a:pPr eaLnBrk="1" hangingPunct="1">
              <a:buFont typeface="Wingdings" pitchFamily="2" charset="2"/>
              <a:buNone/>
            </a:pPr>
            <a:endParaRPr lang="en-GB" sz="1800" smtClean="0"/>
          </a:p>
          <a:p>
            <a:pPr algn="r" eaLnBrk="1" hangingPunct="1">
              <a:buFont typeface="Wingdings" pitchFamily="2" charset="2"/>
              <a:buNone/>
            </a:pPr>
            <a:r>
              <a:rPr lang="en-GB" sz="1800" smtClean="0"/>
              <a:t>	Ambrotypes made photography affordable for the masses.</a:t>
            </a:r>
          </a:p>
        </p:txBody>
      </p:sp>
      <p:pic>
        <p:nvPicPr>
          <p:cNvPr id="16388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37163" y="914400"/>
            <a:ext cx="3833812" cy="5181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An Information Revolution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5288" y="938213"/>
            <a:ext cx="6615112" cy="55387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588" y="2608263"/>
            <a:ext cx="9906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17413" name="Group 7"/>
          <p:cNvGrpSpPr>
            <a:grpSpLocks/>
          </p:cNvGrpSpPr>
          <p:nvPr/>
        </p:nvGrpSpPr>
        <p:grpSpPr bwMode="auto">
          <a:xfrm>
            <a:off x="550863" y="2608263"/>
            <a:ext cx="8805862" cy="1460500"/>
            <a:chOff x="0" y="0"/>
            <a:chExt cx="5547" cy="920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417" name="Rectangle 6"/>
            <p:cNvSpPr>
              <a:spLocks noChangeArrowheads="1"/>
            </p:cNvSpPr>
            <p:nvPr/>
          </p:nvSpPr>
          <p:spPr bwMode="auto">
            <a:xfrm>
              <a:off x="0" y="402"/>
              <a:ext cx="5547" cy="51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/>
            <a:p>
              <a:pPr algn="l"/>
              <a:endParaRPr lang="en-GB" sz="2400">
                <a:latin typeface="Times New Roman" pitchFamily="18" charset="0"/>
              </a:endParaRPr>
            </a:p>
            <a:p>
              <a:pPr algn="l" eaLnBrk="0" hangingPunct="0"/>
              <a:endParaRPr lang="en-GB" sz="2400">
                <a:latin typeface="Times New Roman" pitchFamily="18" charset="0"/>
              </a:endParaRPr>
            </a:p>
          </p:txBody>
        </p:sp>
      </p:grpSp>
      <p:sp>
        <p:nvSpPr>
          <p:cNvPr id="17414" name="Rectangle 8"/>
          <p:cNvSpPr>
            <a:spLocks noChangeArrowheads="1"/>
          </p:cNvSpPr>
          <p:nvPr/>
        </p:nvSpPr>
        <p:spPr bwMode="auto">
          <a:xfrm>
            <a:off x="376238" y="1143000"/>
            <a:ext cx="2387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00013" algn="r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en-GB" sz="1800"/>
              <a:t>	</a:t>
            </a:r>
          </a:p>
          <a:p>
            <a:pPr marL="100013" algn="r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en-GB" sz="1800"/>
              <a:t>The first fast motion photographs resolved the debate among artists and horse enthusiasts proving that during a horse's running stride, there is a moment of suspension where no hooves are touching the ground. </a:t>
            </a:r>
          </a:p>
        </p:txBody>
      </p:sp>
      <p:sp>
        <p:nvSpPr>
          <p:cNvPr id="17415" name="Line 9"/>
          <p:cNvSpPr>
            <a:spLocks noChangeShapeType="1"/>
          </p:cNvSpPr>
          <p:nvPr/>
        </p:nvSpPr>
        <p:spPr bwMode="auto">
          <a:xfrm flipV="1">
            <a:off x="2763838" y="2420938"/>
            <a:ext cx="2924175" cy="8255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An Information Revolution</a:t>
            </a: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188" y="1066800"/>
            <a:ext cx="7091362" cy="5197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220663" y="1258888"/>
            <a:ext cx="17589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00013" algn="r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en-GB" sz="1800"/>
              <a:t>	</a:t>
            </a:r>
          </a:p>
          <a:p>
            <a:pPr marL="100013" algn="r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en-GB" sz="1800"/>
              <a:t>Shorter exposure times enabled action photography to capture the animation of real life.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An Information Revolution</a:t>
            </a:r>
          </a:p>
        </p:txBody>
      </p:sp>
      <p:sp>
        <p:nvSpPr>
          <p:cNvPr id="19459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1800" smtClean="0"/>
              <a:t>The demand for images changed the way information was communicated. </a:t>
            </a:r>
          </a:p>
          <a:p>
            <a:pPr eaLnBrk="1" hangingPunct="1">
              <a:lnSpc>
                <a:spcPct val="90000"/>
              </a:lnSpc>
            </a:pPr>
            <a:endParaRPr lang="en-GB" sz="1800" smtClean="0"/>
          </a:p>
          <a:p>
            <a:pPr eaLnBrk="1" hangingPunct="1">
              <a:lnSpc>
                <a:spcPct val="90000"/>
              </a:lnSpc>
            </a:pPr>
            <a:r>
              <a:rPr lang="en-GB" sz="1800" smtClean="0"/>
              <a:t>This is the front page of the Daily Mirror newspaper from May 2 1904.</a:t>
            </a:r>
          </a:p>
          <a:p>
            <a:pPr eaLnBrk="1" hangingPunct="1">
              <a:lnSpc>
                <a:spcPct val="90000"/>
              </a:lnSpc>
            </a:pPr>
            <a:endParaRPr lang="en-GB" sz="1800" smtClean="0"/>
          </a:p>
          <a:p>
            <a:pPr eaLnBrk="1" hangingPunct="1">
              <a:lnSpc>
                <a:spcPct val="90000"/>
              </a:lnSpc>
            </a:pPr>
            <a:r>
              <a:rPr lang="en-GB" sz="1800" smtClean="0"/>
              <a:t>Each report has a picture.  </a:t>
            </a:r>
          </a:p>
          <a:p>
            <a:pPr eaLnBrk="1" hangingPunct="1">
              <a:lnSpc>
                <a:spcPct val="90000"/>
              </a:lnSpc>
            </a:pPr>
            <a:endParaRPr lang="en-GB" sz="1800" smtClean="0"/>
          </a:p>
          <a:p>
            <a:pPr eaLnBrk="1" hangingPunct="1">
              <a:lnSpc>
                <a:spcPct val="90000"/>
              </a:lnSpc>
            </a:pPr>
            <a:r>
              <a:rPr lang="en-GB" sz="1800" smtClean="0"/>
              <a:t>Note the front page coverage of the polo.</a:t>
            </a:r>
          </a:p>
          <a:p>
            <a:pPr eaLnBrk="1" hangingPunct="1">
              <a:lnSpc>
                <a:spcPct val="90000"/>
              </a:lnSpc>
            </a:pPr>
            <a:endParaRPr lang="en-GB" sz="1800" smtClean="0"/>
          </a:p>
          <a:p>
            <a:pPr eaLnBrk="1" hangingPunct="1">
              <a:lnSpc>
                <a:spcPct val="90000"/>
              </a:lnSpc>
            </a:pPr>
            <a:r>
              <a:rPr lang="en-GB" sz="1800" smtClean="0"/>
              <a:t>Also St Louis world fair, cricket and the latest royal photograph.</a:t>
            </a:r>
          </a:p>
          <a:p>
            <a:pPr eaLnBrk="1" hangingPunct="1">
              <a:lnSpc>
                <a:spcPct val="90000"/>
              </a:lnSpc>
            </a:pPr>
            <a:endParaRPr lang="en-GB" sz="1800" smtClean="0"/>
          </a:p>
          <a:p>
            <a:pPr eaLnBrk="1" hangingPunct="1">
              <a:lnSpc>
                <a:spcPct val="90000"/>
              </a:lnSpc>
            </a:pPr>
            <a:r>
              <a:rPr lang="en-GB" sz="1800" smtClean="0"/>
              <a:t>“All the news by telegraph, photograph and paragraph”</a:t>
            </a:r>
          </a:p>
        </p:txBody>
      </p:sp>
      <p:pic>
        <p:nvPicPr>
          <p:cNvPr id="19460" name="Picture 6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34761" y="914400"/>
            <a:ext cx="4003675" cy="57197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Early colour</a:t>
            </a:r>
          </a:p>
        </p:txBody>
      </p:sp>
      <p:sp>
        <p:nvSpPr>
          <p:cNvPr id="20483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511175" y="914400"/>
            <a:ext cx="2090738" cy="5181600"/>
          </a:xfrm>
        </p:spPr>
        <p:txBody>
          <a:bodyPr/>
          <a:lstStyle/>
          <a:p>
            <a:pPr eaLnBrk="1" hangingPunct="1"/>
            <a:r>
              <a:rPr lang="en-GB" sz="1800" smtClean="0"/>
              <a:t>This is an example of an early colour “autochrome”.</a:t>
            </a:r>
          </a:p>
          <a:p>
            <a:pPr eaLnBrk="1" hangingPunct="1"/>
            <a:endParaRPr lang="en-GB" sz="1800" smtClean="0"/>
          </a:p>
          <a:p>
            <a:pPr eaLnBrk="1" hangingPunct="1"/>
            <a:r>
              <a:rPr lang="en-GB" sz="1800" smtClean="0"/>
              <a:t>These are Navajo men on horseback photographed in about 1915.</a:t>
            </a:r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511175" y="777875"/>
            <a:ext cx="9906000" cy="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0485" name="Picture 8" descr="http://www.photographymuseum.com/navajo%20snow%20autochrome%20clatworthy%20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01913" y="884238"/>
            <a:ext cx="7124700" cy="4997450"/>
          </a:xfrm>
          <a:noFill/>
        </p:spPr>
      </p:pic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0" y="3016250"/>
            <a:ext cx="9906000" cy="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1211263" y="5881688"/>
            <a:ext cx="8515350" cy="82550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</p:spPr>
        <p:txBody>
          <a:bodyPr anchor="ctr"/>
          <a:lstStyle/>
          <a:p>
            <a:pPr algn="r"/>
            <a:endParaRPr lang="en-GB" sz="700">
              <a:latin typeface="Palatino Linotype" pitchFamily="18" charset="0"/>
            </a:endParaRPr>
          </a:p>
          <a:p>
            <a:pPr algn="r" eaLnBrk="0" hangingPunct="0"/>
            <a:r>
              <a:rPr lang="en-GB" sz="700">
                <a:latin typeface="Palatino Linotype" pitchFamily="18" charset="0"/>
              </a:rPr>
              <a:t>Fred Payne Clatworthy (U.S., 1875-1953) </a:t>
            </a:r>
          </a:p>
          <a:p>
            <a:pPr algn="r" eaLnBrk="0" hangingPunct="0"/>
            <a:r>
              <a:rPr lang="en-GB" sz="700">
                <a:latin typeface="Palatino Linotype" pitchFamily="18" charset="0"/>
              </a:rPr>
              <a:t>Navajo Men on Horseback </a:t>
            </a:r>
          </a:p>
          <a:p>
            <a:pPr algn="r" eaLnBrk="0" hangingPunct="0"/>
            <a:r>
              <a:rPr lang="en-GB" sz="700">
                <a:latin typeface="Palatino Linotype" pitchFamily="18" charset="0"/>
              </a:rPr>
              <a:t>Autochrome circa 1915, 5 x 7 inches</a:t>
            </a:r>
          </a:p>
          <a:p>
            <a:pPr algn="r" eaLnBrk="0" hangingPunct="0"/>
            <a:r>
              <a:rPr lang="en-GB" sz="700">
                <a:latin typeface="Palatino Linotype" pitchFamily="18" charset="0"/>
              </a:rPr>
              <a:t>http://www.photographymuseum.com/autochromeclatworthy.html </a:t>
            </a:r>
          </a:p>
          <a:p>
            <a:pPr algn="r" eaLnBrk="0" hangingPunct="0"/>
            <a:endParaRPr lang="en-GB" sz="28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GB" sz="3200" smtClean="0"/>
              <a:t>But first some media history.</a:t>
            </a:r>
            <a:r>
              <a:rPr lang="en-GB" sz="3200" b="1" smtClean="0"/>
              <a:t/>
            </a:r>
            <a:br>
              <a:rPr lang="en-GB" sz="3200" b="1" smtClean="0"/>
            </a:br>
            <a:r>
              <a:rPr lang="en-GB" sz="2800" b="1" smtClean="0"/>
              <a:t>Was this the  earliest personal and portable information “technology”?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An Information Revolution</a:t>
            </a:r>
          </a:p>
        </p:txBody>
      </p:sp>
      <p:pic>
        <p:nvPicPr>
          <p:cNvPr id="21507" name="Picture 20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143000"/>
            <a:ext cx="7454900" cy="4719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1508" name="Text Box 2053"/>
          <p:cNvSpPr txBox="1">
            <a:spLocks noChangeArrowheads="1"/>
          </p:cNvSpPr>
          <p:nvPr/>
        </p:nvSpPr>
        <p:spPr bwMode="auto">
          <a:xfrm>
            <a:off x="2633663" y="5888038"/>
            <a:ext cx="6178550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r"/>
            <a:r>
              <a:rPr lang="en-GB" sz="1800" dirty="0"/>
              <a:t>An example of pencil retouching on a large studio negative.</a:t>
            </a:r>
          </a:p>
          <a:p>
            <a:pPr algn="r"/>
            <a:r>
              <a:rPr lang="en-GB" sz="1800" dirty="0"/>
              <a:t>Image manipulation is not new 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Digital Photography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dirty="0" smtClean="0"/>
              <a:t>Digital cameras use an </a:t>
            </a:r>
            <a:r>
              <a:rPr lang="en-US" dirty="0" smtClean="0"/>
              <a:t>array of light sensitive sensors to capture the image focused by the lens, as opposed to an exposure on light sensitive film</a:t>
            </a:r>
          </a:p>
          <a:p>
            <a:r>
              <a:rPr lang="en-GB" dirty="0" smtClean="0"/>
              <a:t>Digital cameras were introduced in the early 90’s by companies such as Kodak </a:t>
            </a:r>
          </a:p>
          <a:p>
            <a:pPr lvl="1"/>
            <a:r>
              <a:rPr lang="en-US" sz="1800" dirty="0" smtClean="0"/>
              <a:t>Kodak DCS 100 came with a separate shoulder carried Digital Storage Unit (DSU) to store</a:t>
            </a:r>
          </a:p>
          <a:p>
            <a:pPr lvl="1"/>
            <a:r>
              <a:rPr lang="en-US" sz="1800" dirty="0" smtClean="0"/>
              <a:t>The DSU contained a Winchester 200 megabyte hard disk drive that could store up to 156 images without compression</a:t>
            </a:r>
          </a:p>
          <a:p>
            <a:pPr lvl="1"/>
            <a:r>
              <a:rPr lang="en-GB" sz="1800" dirty="0" smtClean="0"/>
              <a:t>It cost $13000!</a:t>
            </a:r>
            <a:endParaRPr lang="en-US" sz="1800" dirty="0"/>
          </a:p>
        </p:txBody>
      </p:sp>
      <p:pic>
        <p:nvPicPr>
          <p:cNvPr id="108546" name="Picture 2" descr="File:Early digital!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2696" y="914400"/>
            <a:ext cx="2297397" cy="306319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807075" y="4129238"/>
            <a:ext cx="1684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Kodak DCS100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Digital Retouching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42950" y="874713"/>
            <a:ext cx="4181475" cy="22685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sz="1800" dirty="0" smtClean="0"/>
              <a:t>	Digital photography made the retouching and manipulation of digital images is much easier and much more common.</a:t>
            </a:r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0" y="1428750"/>
            <a:ext cx="9906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2533" name="Picture 14" descr="http://graphic-design.com/Photoshop/glamour/glamour_5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64125" y="935038"/>
            <a:ext cx="4181475" cy="5138737"/>
          </a:xfrm>
          <a:noFill/>
        </p:spPr>
      </p:pic>
      <p:sp>
        <p:nvSpPr>
          <p:cNvPr id="22534" name="Text Box 15"/>
          <p:cNvSpPr txBox="1">
            <a:spLocks noChangeArrowheads="1"/>
          </p:cNvSpPr>
          <p:nvPr/>
        </p:nvSpPr>
        <p:spPr bwMode="auto">
          <a:xfrm>
            <a:off x="5064125" y="6391275"/>
            <a:ext cx="4664075" cy="198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/>
            <a:r>
              <a:rPr lang="en-GB" sz="700">
                <a:latin typeface="Times New Roman" pitchFamily="18" charset="0"/>
              </a:rPr>
              <a:t>Suzette Troche-Stapp : http://dyna-fx.com/dfx_community/viewtopic.php?p=11&amp;sid=d99dc755a35bb508c2aec9b48bbcb759</a:t>
            </a:r>
          </a:p>
        </p:txBody>
      </p:sp>
      <p:pic>
        <p:nvPicPr>
          <p:cNvPr id="22535" name="Picture 19" descr="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0" y="3948113"/>
            <a:ext cx="1130300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29" descr="image">
            <a:hlinkClick r:id="rId4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88" y="3948113"/>
            <a:ext cx="1130300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38" descr="image">
            <a:hlinkClick r:id="rId4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475" y="3948113"/>
            <a:ext cx="1130300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8" name="Rectangle 40"/>
          <p:cNvSpPr>
            <a:spLocks noChangeArrowheads="1"/>
          </p:cNvSpPr>
          <p:nvPr/>
        </p:nvSpPr>
        <p:spPr bwMode="auto">
          <a:xfrm>
            <a:off x="1325563" y="5927725"/>
            <a:ext cx="3346450" cy="365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GB" sz="900">
                <a:latin typeface="Times New Roman" pitchFamily="18" charset="0"/>
              </a:rPr>
              <a:t>Top: http://www.bigdigitalprints.com/prep2.html</a:t>
            </a:r>
          </a:p>
          <a:p>
            <a:pPr algn="r"/>
            <a:r>
              <a:rPr lang="en-GB" sz="900">
                <a:latin typeface="Times New Roman" pitchFamily="18" charset="0"/>
              </a:rPr>
              <a:t>Bottom: http://www.davidbeyda.com/digitalheadshotretouching.htm</a:t>
            </a:r>
          </a:p>
        </p:txBody>
      </p:sp>
      <p:sp>
        <p:nvSpPr>
          <p:cNvPr id="22539" name="Rectangle 43"/>
          <p:cNvSpPr>
            <a:spLocks noChangeArrowheads="1"/>
          </p:cNvSpPr>
          <p:nvPr/>
        </p:nvSpPr>
        <p:spPr bwMode="auto">
          <a:xfrm>
            <a:off x="323850" y="1668463"/>
            <a:ext cx="9906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2540" name="Picture 45" descr="Heavy retouching and photograph restorati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04913" y="2009775"/>
            <a:ext cx="2930525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GB" smtClean="0"/>
              <a:t>The Human Visual System (HVS)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GB" smtClean="0"/>
              <a:t>The Human Vision System (HVS)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650" y="1092200"/>
            <a:ext cx="4010025" cy="4921250"/>
          </a:xfrm>
          <a:noFill/>
        </p:spPr>
        <p:txBody>
          <a:bodyPr lIns="92075" tIns="46038" rIns="92075" bIns="46038"/>
          <a:lstStyle/>
          <a:p>
            <a:pPr marL="287338" indent="-287338" eaLnBrk="1" hangingPunct="1">
              <a:lnSpc>
                <a:spcPct val="90000"/>
              </a:lnSpc>
            </a:pPr>
            <a:r>
              <a:rPr lang="en-GB" sz="1800" dirty="0" smtClean="0"/>
              <a:t>As in the camera </a:t>
            </a:r>
            <a:r>
              <a:rPr lang="en-GB" sz="1800" dirty="0" err="1" smtClean="0"/>
              <a:t>obscura</a:t>
            </a:r>
            <a:r>
              <a:rPr lang="en-GB" sz="1800" dirty="0" smtClean="0"/>
              <a:t> the image is projected upside down on the back surface. </a:t>
            </a:r>
          </a:p>
          <a:p>
            <a:pPr marL="287338" indent="-287338" eaLnBrk="1" hangingPunct="1">
              <a:lnSpc>
                <a:spcPct val="90000"/>
              </a:lnSpc>
            </a:pPr>
            <a:r>
              <a:rPr lang="en-GB" sz="1800" dirty="0" smtClean="0"/>
              <a:t>However, the human vision system (HVS) is an </a:t>
            </a:r>
            <a:r>
              <a:rPr lang="en-GB" sz="1800" b="1" dirty="0" smtClean="0"/>
              <a:t>extremely</a:t>
            </a:r>
            <a:r>
              <a:rPr lang="en-GB" sz="1800" dirty="0" smtClean="0"/>
              <a:t> sophisticated multi-stage process. </a:t>
            </a:r>
          </a:p>
          <a:p>
            <a:pPr marL="287338" indent="-287338" eaLnBrk="1" hangingPunct="1">
              <a:lnSpc>
                <a:spcPct val="90000"/>
              </a:lnSpc>
            </a:pPr>
            <a:r>
              <a:rPr lang="en-GB" sz="1800" dirty="0" smtClean="0"/>
              <a:t>The first steps in the sensory process of vision involve the stimulation of light receptors to create an image signal.  </a:t>
            </a:r>
          </a:p>
          <a:p>
            <a:pPr marL="287338" indent="-287338" eaLnBrk="1" hangingPunct="1">
              <a:lnSpc>
                <a:spcPct val="90000"/>
              </a:lnSpc>
            </a:pPr>
            <a:r>
              <a:rPr lang="en-GB" sz="1800" dirty="0" smtClean="0"/>
              <a:t>Electrical signals containing the vision information from each eye are transmitted to the brain through the optic nerves. </a:t>
            </a:r>
          </a:p>
          <a:p>
            <a:pPr marL="287338" indent="-287338" eaLnBrk="1" hangingPunct="1">
              <a:lnSpc>
                <a:spcPct val="90000"/>
              </a:lnSpc>
            </a:pPr>
            <a:r>
              <a:rPr lang="en-GB" sz="1800" dirty="0" smtClean="0"/>
              <a:t>The image information is processed in several stages, ultimately reaching the visual cortex of the cerebrum.</a:t>
            </a:r>
          </a:p>
          <a:p>
            <a:pPr marL="287338" indent="-287338" eaLnBrk="1" hangingPunct="1">
              <a:lnSpc>
                <a:spcPct val="90000"/>
              </a:lnSpc>
            </a:pPr>
            <a:r>
              <a:rPr lang="en-GB" sz="1800" dirty="0" smtClean="0"/>
              <a:t>We see with our brain not our eyes!</a:t>
            </a:r>
          </a:p>
          <a:p>
            <a:pPr marL="287338" indent="-287338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1800" dirty="0" smtClean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675" y="2157413"/>
            <a:ext cx="4867275" cy="28575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GB" sz="3200" smtClean="0"/>
              <a:t>The Human Vision System (HVS)</a:t>
            </a:r>
          </a:p>
        </p:txBody>
      </p:sp>
      <p:sp>
        <p:nvSpPr>
          <p:cNvPr id="2560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143000"/>
            <a:ext cx="4635500" cy="4922838"/>
          </a:xfrm>
          <a:noFill/>
        </p:spPr>
        <p:txBody>
          <a:bodyPr lIns="92075" tIns="46038" rIns="92075" bIns="46038"/>
          <a:lstStyle/>
          <a:p>
            <a:pPr marL="290513" indent="-290513" eaLnBrk="1" hangingPunct="1"/>
            <a:r>
              <a:rPr lang="en-GB" sz="1600" dirty="0" smtClean="0"/>
              <a:t>The eye can adapt to a </a:t>
            </a:r>
            <a:r>
              <a:rPr lang="en-GB" sz="1600" i="1" dirty="0" smtClean="0"/>
              <a:t>huge</a:t>
            </a:r>
            <a:r>
              <a:rPr lang="en-GB" sz="1600" dirty="0" smtClean="0"/>
              <a:t> range of intensities from lowest visible light to highest bearable glare.</a:t>
            </a:r>
          </a:p>
          <a:p>
            <a:pPr marL="290513" indent="-290513" eaLnBrk="1" hangingPunct="1"/>
            <a:endParaRPr lang="en-GB" sz="1600" dirty="0" smtClean="0"/>
          </a:p>
          <a:p>
            <a:pPr marL="290513" indent="-290513" eaLnBrk="1" hangingPunct="1"/>
            <a:r>
              <a:rPr lang="en-GB" sz="1600" dirty="0" smtClean="0"/>
              <a:t>The eye uses two types of discrete light receptors.  </a:t>
            </a:r>
          </a:p>
          <a:p>
            <a:pPr marL="677863" lvl="1" indent="-196850" eaLnBrk="1" hangingPunct="1"/>
            <a:r>
              <a:rPr lang="en-GB" sz="1600" dirty="0" smtClean="0"/>
              <a:t>6-7 million centrally located </a:t>
            </a:r>
            <a:r>
              <a:rPr lang="en-GB" sz="1600" dirty="0" smtClean="0">
                <a:solidFill>
                  <a:srgbClr val="CC0000"/>
                </a:solidFill>
              </a:rPr>
              <a:t>c</a:t>
            </a:r>
            <a:r>
              <a:rPr lang="en-GB" sz="1600" dirty="0" smtClean="0">
                <a:solidFill>
                  <a:srgbClr val="3366FF"/>
                </a:solidFill>
              </a:rPr>
              <a:t>o</a:t>
            </a:r>
            <a:r>
              <a:rPr lang="en-GB" sz="1600" dirty="0" smtClean="0">
                <a:solidFill>
                  <a:srgbClr val="00CC00"/>
                </a:solidFill>
              </a:rPr>
              <a:t>n</a:t>
            </a:r>
            <a:r>
              <a:rPr lang="en-GB" sz="1600" dirty="0" smtClean="0">
                <a:solidFill>
                  <a:srgbClr val="CC0099"/>
                </a:solidFill>
              </a:rPr>
              <a:t>e</a:t>
            </a:r>
            <a:r>
              <a:rPr lang="en-GB" sz="1600" dirty="0" smtClean="0">
                <a:solidFill>
                  <a:srgbClr val="FF9900"/>
                </a:solidFill>
              </a:rPr>
              <a:t>s</a:t>
            </a:r>
            <a:r>
              <a:rPr lang="en-GB" sz="1600" dirty="0" smtClean="0"/>
              <a:t>  are highly sensitive to colour and bright light.</a:t>
            </a:r>
          </a:p>
          <a:p>
            <a:pPr marL="677863" lvl="1" indent="-196850" eaLnBrk="1" hangingPunct="1"/>
            <a:r>
              <a:rPr lang="en-GB" sz="1600" dirty="0" smtClean="0"/>
              <a:t>75 million </a:t>
            </a:r>
            <a:r>
              <a:rPr lang="en-GB" sz="1600" b="1" dirty="0" smtClean="0"/>
              <a:t>rods</a:t>
            </a:r>
            <a:r>
              <a:rPr lang="en-GB" sz="1600" dirty="0" smtClean="0"/>
              <a:t> across the surface of the retina are sensitive to light but not colour.  </a:t>
            </a:r>
          </a:p>
          <a:p>
            <a:pPr marL="677863" lvl="1" indent="-196850" eaLnBrk="1" hangingPunct="1"/>
            <a:endParaRPr lang="en-GB" sz="1600" dirty="0" smtClean="0"/>
          </a:p>
          <a:p>
            <a:pPr marL="290513" indent="-290513" eaLnBrk="1" hangingPunct="1"/>
            <a:r>
              <a:rPr lang="en-GB" sz="1600" dirty="0" smtClean="0"/>
              <a:t>Eye movements include steady </a:t>
            </a:r>
            <a:r>
              <a:rPr lang="en-GB" sz="1600" i="1" dirty="0" smtClean="0"/>
              <a:t>fixations</a:t>
            </a:r>
            <a:r>
              <a:rPr lang="en-GB" sz="1600" dirty="0" smtClean="0"/>
              <a:t> and extremely rapid movements called </a:t>
            </a:r>
            <a:r>
              <a:rPr lang="en-GB" sz="1600" i="1" dirty="0" smtClean="0"/>
              <a:t>saccades</a:t>
            </a:r>
            <a:r>
              <a:rPr lang="en-GB" sz="1600" dirty="0" smtClean="0"/>
              <a:t>.  These movements can be captured by carefully calibrated cameras directed on the eye</a:t>
            </a:r>
          </a:p>
          <a:p>
            <a:pPr marL="690563" lvl="1" indent="-290513" eaLnBrk="1" hangingPunct="1"/>
            <a:r>
              <a:rPr lang="en-GB" sz="1600" dirty="0" smtClean="0"/>
              <a:t>We used an eye tracking system in a recent research project to determine how a cardiologist views digital angiograms </a:t>
            </a:r>
          </a:p>
          <a:p>
            <a:pPr marL="290513" indent="-290513" eaLnBrk="1" hangingPunct="1"/>
            <a:endParaRPr lang="en-GB" sz="1600" dirty="0" smtClean="0"/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0" y="1797050"/>
            <a:ext cx="9906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05" name="Rectangle 10"/>
          <p:cNvSpPr>
            <a:spLocks noChangeArrowheads="1"/>
          </p:cNvSpPr>
          <p:nvPr/>
        </p:nvSpPr>
        <p:spPr bwMode="auto">
          <a:xfrm>
            <a:off x="0" y="4160838"/>
            <a:ext cx="9906000" cy="854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600" b="1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25606" name="Rectangle 11"/>
          <p:cNvSpPr>
            <a:spLocks noChangeArrowheads="1"/>
          </p:cNvSpPr>
          <p:nvPr/>
        </p:nvSpPr>
        <p:spPr bwMode="auto">
          <a:xfrm>
            <a:off x="0" y="1858963"/>
            <a:ext cx="9906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07" name="Rectangle 14"/>
          <p:cNvSpPr>
            <a:spLocks noChangeArrowheads="1"/>
          </p:cNvSpPr>
          <p:nvPr/>
        </p:nvSpPr>
        <p:spPr bwMode="auto">
          <a:xfrm>
            <a:off x="0" y="4100513"/>
            <a:ext cx="9906000" cy="854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600" b="1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pic>
        <p:nvPicPr>
          <p:cNvPr id="25608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9525" y="914400"/>
            <a:ext cx="4460875" cy="26193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74102" name="eye1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8188" y="3722688"/>
            <a:ext cx="2462212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4160838"/>
            <a:ext cx="1692275" cy="148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5611" name="Rectangle 24"/>
          <p:cNvSpPr>
            <a:spLocks noChangeArrowheads="1"/>
          </p:cNvSpPr>
          <p:nvPr/>
        </p:nvSpPr>
        <p:spPr bwMode="auto">
          <a:xfrm>
            <a:off x="6137275" y="6184900"/>
            <a:ext cx="3562350" cy="4587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r"/>
            <a:r>
              <a:rPr lang="en-GB" sz="800"/>
              <a:t>Above : A cardiologist examining a coronary angiogram.</a:t>
            </a:r>
          </a:p>
          <a:p>
            <a:pPr algn="r"/>
            <a:r>
              <a:rPr lang="en-GB" sz="800"/>
              <a:t>Above right: http://www.wiu.edu/users/mfmrb/PSY343/SensPercVision.htm</a:t>
            </a:r>
          </a:p>
          <a:p>
            <a:pPr algn="r"/>
            <a:endParaRPr lang="en-GB" sz="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4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0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410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What do we really see?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2355850" cy="3581400"/>
          </a:xfrm>
        </p:spPr>
        <p:txBody>
          <a:bodyPr/>
          <a:lstStyle/>
          <a:p>
            <a:pPr marL="384175" indent="-384175" eaLnBrk="1" hangingPunct="1">
              <a:lnSpc>
                <a:spcPct val="90000"/>
              </a:lnSpc>
              <a:spcBef>
                <a:spcPct val="0"/>
              </a:spcBef>
              <a:buClrTx/>
            </a:pPr>
            <a:r>
              <a:rPr lang="en-GB" sz="1800" smtClean="0"/>
              <a:t>There is very much more to human vision and perception than the physics and biology of signal transportation.</a:t>
            </a:r>
          </a:p>
          <a:p>
            <a:pPr marL="384175" indent="-384175" eaLnBrk="1" hangingPunct="1">
              <a:lnSpc>
                <a:spcPct val="90000"/>
              </a:lnSpc>
              <a:spcBef>
                <a:spcPct val="0"/>
              </a:spcBef>
              <a:buClrTx/>
            </a:pPr>
            <a:endParaRPr lang="en-GB" sz="1800" smtClean="0"/>
          </a:p>
          <a:p>
            <a:pPr marL="384175" indent="-384175" eaLnBrk="1" hangingPunct="1">
              <a:lnSpc>
                <a:spcPct val="90000"/>
              </a:lnSpc>
              <a:spcBef>
                <a:spcPct val="0"/>
              </a:spcBef>
              <a:buClrTx/>
            </a:pPr>
            <a:r>
              <a:rPr lang="en-GB" sz="1800" smtClean="0"/>
              <a:t>This is beyond the scope of our course but we can look at just a few examples to demonstrate how what we may perceive can vary from what we see.</a:t>
            </a:r>
          </a:p>
          <a:p>
            <a:pPr marL="384175" indent="-384175" eaLnBrk="1" hangingPunct="1">
              <a:lnSpc>
                <a:spcPct val="90000"/>
              </a:lnSpc>
              <a:spcBef>
                <a:spcPct val="0"/>
              </a:spcBef>
              <a:buClrTx/>
            </a:pPr>
            <a:endParaRPr lang="en-GB" sz="1800" smtClean="0"/>
          </a:p>
          <a:p>
            <a:pPr marL="384175" indent="-384175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1800" smtClean="0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63513" y="2257425"/>
            <a:ext cx="9906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185738" y="2257425"/>
            <a:ext cx="9906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6630" name="Picture 14" descr="http://www.aber.ac.uk/media/Modules/MC10220/Images/do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3888" y="1231900"/>
            <a:ext cx="5999162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Mach Bands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3592513" cy="3581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</a:pPr>
            <a:endParaRPr lang="en-GB" sz="180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</a:pPr>
            <a:r>
              <a:rPr lang="en-GB" sz="1800" smtClean="0"/>
              <a:t>"The Mach band effect"  (studied by Ernst Mach in the 1860s) describes the </a:t>
            </a:r>
            <a:r>
              <a:rPr lang="en-GB" sz="1800" u="sng" smtClean="0"/>
              <a:t>illusion</a:t>
            </a:r>
            <a:r>
              <a:rPr lang="en-GB" sz="1800" smtClean="0"/>
              <a:t> of an exaggeration of contrast at edges.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</a:pPr>
            <a:endParaRPr lang="en-GB" sz="180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</a:pPr>
            <a:endParaRPr lang="en-GB" sz="180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</a:pPr>
            <a:r>
              <a:rPr lang="en-GB" sz="1800" smtClean="0"/>
              <a:t>The light and dark bars at the edge of the intensity transitions below do not exist.  The intensity gradient is linear as shown underneath.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</a:pPr>
            <a:endParaRPr lang="en-GB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mtClean="0"/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163513" y="2257425"/>
            <a:ext cx="9906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7653" name="Rectangle 9"/>
          <p:cNvSpPr>
            <a:spLocks noChangeArrowheads="1"/>
          </p:cNvSpPr>
          <p:nvPr/>
        </p:nvSpPr>
        <p:spPr bwMode="auto">
          <a:xfrm>
            <a:off x="185738" y="2257425"/>
            <a:ext cx="9906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7654" name="Picture 29" descr="Luminance Prof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9150" y="3562350"/>
            <a:ext cx="3070225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31" descr="Mach Bands (grayscale image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9150" y="390525"/>
            <a:ext cx="3051175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33" descr="Ernst Ma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2325" y="5084763"/>
            <a:ext cx="1331913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35850" y="5446713"/>
            <a:ext cx="2330450" cy="1235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7658" name="Line 38"/>
          <p:cNvSpPr>
            <a:spLocks noChangeShapeType="1"/>
          </p:cNvSpPr>
          <p:nvPr/>
        </p:nvSpPr>
        <p:spPr bwMode="auto">
          <a:xfrm flipV="1">
            <a:off x="4049713" y="2166938"/>
            <a:ext cx="2963862" cy="9890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Line 40"/>
          <p:cNvSpPr>
            <a:spLocks noChangeShapeType="1"/>
          </p:cNvSpPr>
          <p:nvPr/>
        </p:nvSpPr>
        <p:spPr bwMode="auto">
          <a:xfrm flipV="1">
            <a:off x="4083050" y="2944813"/>
            <a:ext cx="3636963" cy="4714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Scintillation Grid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2750" y="914400"/>
            <a:ext cx="2393950" cy="5181600"/>
          </a:xfrm>
        </p:spPr>
        <p:txBody>
          <a:bodyPr/>
          <a:lstStyle/>
          <a:p>
            <a:pPr marL="193675" indent="-193675" eaLnBrk="1" hangingPunct="1">
              <a:lnSpc>
                <a:spcPct val="90000"/>
              </a:lnSpc>
            </a:pPr>
            <a:r>
              <a:rPr lang="en-GB" sz="1600" smtClean="0"/>
              <a:t>Can you see black dots?</a:t>
            </a:r>
          </a:p>
          <a:p>
            <a:pPr marL="193675" indent="-193675" eaLnBrk="1" hangingPunct="1">
              <a:lnSpc>
                <a:spcPct val="90000"/>
              </a:lnSpc>
            </a:pPr>
            <a:endParaRPr lang="en-GB" sz="1600" smtClean="0"/>
          </a:p>
          <a:p>
            <a:pPr marL="193675" indent="-193675" eaLnBrk="1" hangingPunct="1">
              <a:lnSpc>
                <a:spcPct val="90000"/>
              </a:lnSpc>
            </a:pPr>
            <a:r>
              <a:rPr lang="en-GB" sz="1600" smtClean="0"/>
              <a:t>Black dots appear to form and vanish at the intersections of the gray horizontal and vertical lines.</a:t>
            </a:r>
          </a:p>
          <a:p>
            <a:pPr marL="193675" indent="-193675" eaLnBrk="1" hangingPunct="1">
              <a:lnSpc>
                <a:spcPct val="90000"/>
              </a:lnSpc>
            </a:pPr>
            <a:endParaRPr lang="en-GB" sz="1600" smtClean="0"/>
          </a:p>
          <a:p>
            <a:pPr marL="193675" indent="-193675" eaLnBrk="1" hangingPunct="1">
              <a:lnSpc>
                <a:spcPct val="90000"/>
              </a:lnSpc>
            </a:pPr>
            <a:r>
              <a:rPr lang="en-GB" sz="1600" smtClean="0"/>
              <a:t>Our peripheral vision involves something called </a:t>
            </a:r>
            <a:r>
              <a:rPr lang="en-GB" sz="1600" i="1" smtClean="0"/>
              <a:t>lateral inhibition</a:t>
            </a:r>
            <a:r>
              <a:rPr lang="en-GB" sz="1600" smtClean="0"/>
              <a:t> (a kind of tuning of brightness like the brightness setting on our computer or television).</a:t>
            </a:r>
          </a:p>
          <a:p>
            <a:pPr marL="193675" indent="-193675" eaLnBrk="1" hangingPunct="1">
              <a:lnSpc>
                <a:spcPct val="90000"/>
              </a:lnSpc>
            </a:pPr>
            <a:endParaRPr lang="en-GB" sz="1600" smtClean="0"/>
          </a:p>
          <a:p>
            <a:pPr marL="193675" indent="-193675" eaLnBrk="1" hangingPunct="1">
              <a:lnSpc>
                <a:spcPct val="90000"/>
              </a:lnSpc>
            </a:pPr>
            <a:r>
              <a:rPr lang="en-GB" sz="1400" smtClean="0"/>
              <a:t>Read more at </a:t>
            </a:r>
            <a:r>
              <a:rPr lang="en-GB" sz="1000" i="1" smtClean="0">
                <a:hlinkClick r:id="rId3"/>
              </a:rPr>
              <a:t>http://www.brainconnection.com/teasers/?main=illusion/hermann</a:t>
            </a:r>
            <a:r>
              <a:rPr lang="en-GB" sz="1000" i="1" smtClean="0"/>
              <a:t> and http://en.wikipedia.org/wiki/Hermann_grid_illusion</a:t>
            </a:r>
          </a:p>
          <a:p>
            <a:pPr marL="193675" indent="-193675" eaLnBrk="1" hangingPunct="1">
              <a:lnSpc>
                <a:spcPct val="90000"/>
              </a:lnSpc>
            </a:pPr>
            <a:endParaRPr lang="en-GB" sz="1000" i="1" smtClean="0"/>
          </a:p>
          <a:p>
            <a:pPr marL="193675" indent="-193675" eaLnBrk="1" hangingPunct="1">
              <a:lnSpc>
                <a:spcPct val="90000"/>
              </a:lnSpc>
            </a:pPr>
            <a:endParaRPr lang="en-GB" sz="1400" smtClean="0"/>
          </a:p>
          <a:p>
            <a:pPr marL="193675" indent="-193675" eaLnBrk="1" hangingPunct="1">
              <a:lnSpc>
                <a:spcPct val="90000"/>
              </a:lnSpc>
            </a:pPr>
            <a:endParaRPr lang="en-GB" sz="1400" smtClean="0"/>
          </a:p>
          <a:p>
            <a:pPr marL="193675" indent="-193675" eaLnBrk="1" hangingPunct="1">
              <a:lnSpc>
                <a:spcPct val="90000"/>
              </a:lnSpc>
            </a:pPr>
            <a:endParaRPr lang="en-GB" sz="1400" smtClean="0"/>
          </a:p>
        </p:txBody>
      </p:sp>
      <p:pic>
        <p:nvPicPr>
          <p:cNvPr id="28676" name="Picture 4" descr="http://www.yorku.ca/eye/herman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4400" y="533400"/>
            <a:ext cx="2125663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BlackDotIllus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1600" y="2608263"/>
            <a:ext cx="7016750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1993900" y="1743075"/>
            <a:ext cx="0" cy="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err="1" smtClean="0"/>
              <a:t>Kitaoka</a:t>
            </a:r>
            <a:r>
              <a:rPr lang="en-GB" dirty="0" smtClean="0"/>
              <a:t> Rotating Illusion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2750" y="1295400"/>
            <a:ext cx="1816100" cy="4800600"/>
          </a:xfrm>
        </p:spPr>
        <p:txBody>
          <a:bodyPr/>
          <a:lstStyle/>
          <a:p>
            <a:pPr marL="193675" indent="-193675" eaLnBrk="1" hangingPunct="1">
              <a:lnSpc>
                <a:spcPct val="90000"/>
              </a:lnSpc>
            </a:pPr>
            <a:r>
              <a:rPr lang="en-GB" sz="1600" smtClean="0"/>
              <a:t>Do you see the circles rotate when you read the text?</a:t>
            </a:r>
          </a:p>
          <a:p>
            <a:pPr marL="193675" indent="-193675" eaLnBrk="1" hangingPunct="1">
              <a:lnSpc>
                <a:spcPct val="90000"/>
              </a:lnSpc>
            </a:pPr>
            <a:endParaRPr lang="en-GB" sz="1600" smtClean="0"/>
          </a:p>
          <a:p>
            <a:pPr marL="193675" indent="-193675" eaLnBrk="1" hangingPunct="1">
              <a:lnSpc>
                <a:spcPct val="90000"/>
              </a:lnSpc>
            </a:pPr>
            <a:r>
              <a:rPr lang="en-GB" sz="1600" smtClean="0"/>
              <a:t>This is a beautiful demonstration of </a:t>
            </a:r>
            <a:r>
              <a:rPr lang="en-GB" sz="1600" b="1" i="1" smtClean="0"/>
              <a:t>peripheral drift</a:t>
            </a:r>
            <a:r>
              <a:rPr lang="en-GB" sz="1600" smtClean="0"/>
              <a:t>.</a:t>
            </a:r>
          </a:p>
          <a:p>
            <a:pPr marL="193675" indent="-193675" eaLnBrk="1" hangingPunct="1">
              <a:lnSpc>
                <a:spcPct val="90000"/>
              </a:lnSpc>
            </a:pPr>
            <a:endParaRPr lang="en-GB" sz="1600" smtClean="0"/>
          </a:p>
          <a:p>
            <a:pPr marL="193675" indent="-193675" eaLnBrk="1" hangingPunct="1">
              <a:lnSpc>
                <a:spcPct val="90000"/>
              </a:lnSpc>
            </a:pPr>
            <a:endParaRPr lang="en-GB" sz="1600" smtClean="0"/>
          </a:p>
          <a:p>
            <a:pPr marL="193675" indent="-193675" eaLnBrk="1" hangingPunct="1">
              <a:lnSpc>
                <a:spcPct val="90000"/>
              </a:lnSpc>
            </a:pPr>
            <a:endParaRPr lang="en-GB" sz="1600" smtClean="0"/>
          </a:p>
          <a:p>
            <a:pPr marL="193675" indent="-193675" eaLnBrk="1" hangingPunct="1">
              <a:lnSpc>
                <a:spcPct val="90000"/>
              </a:lnSpc>
            </a:pPr>
            <a:endParaRPr lang="en-GB" sz="1600" smtClean="0"/>
          </a:p>
          <a:p>
            <a:pPr marL="193675" indent="-193675" eaLnBrk="1" hangingPunct="1">
              <a:lnSpc>
                <a:spcPct val="90000"/>
              </a:lnSpc>
            </a:pPr>
            <a:endParaRPr lang="en-GB" sz="1600" smtClean="0"/>
          </a:p>
          <a:p>
            <a:pPr marL="193675" indent="-193675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1200" smtClean="0"/>
              <a:t>	More beautiful rotating illusions at </a:t>
            </a:r>
            <a:r>
              <a:rPr lang="en-GB" sz="1000" smtClean="0"/>
              <a:t>http://www.ritsumei.ac.jp/~akitaoka/rotate-e.html</a:t>
            </a:r>
          </a:p>
        </p:txBody>
      </p:sp>
      <p:pic>
        <p:nvPicPr>
          <p:cNvPr id="29700" name="Picture 4" descr="http://www.ritsumei.ac.jp/~akitaoka/rotsnak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8850" y="998538"/>
            <a:ext cx="751205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6226175" y="6386513"/>
            <a:ext cx="3248025" cy="228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latin typeface="Times New Roman" pitchFamily="18" charset="0"/>
                <a:cs typeface="Times New Roman" pitchFamily="18" charset="0"/>
              </a:rPr>
              <a:t>“Rotating Snakes” Copyright A.Kitaoka 2003 (September 2, 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6" descr="http://www.eee.bham.ac.uk/woolleysi/cuneiform/360cun.jpg"/>
          <p:cNvPicPr>
            <a:picLocks noChangeAspect="1" noChangeArrowheads="1"/>
          </p:cNvPicPr>
          <p:nvPr/>
        </p:nvPicPr>
        <p:blipFill>
          <a:blip r:embed="rId3" cstate="print"/>
          <a:srcRect b="7408"/>
          <a:stretch>
            <a:fillRect/>
          </a:stretch>
        </p:blipFill>
        <p:spPr bwMode="auto">
          <a:xfrm>
            <a:off x="7512050" y="152400"/>
            <a:ext cx="2393950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Earliest Personal Media?</a:t>
            </a:r>
          </a:p>
        </p:txBody>
      </p:sp>
      <p:sp>
        <p:nvSpPr>
          <p:cNvPr id="5124" name="Rectangle 1028"/>
          <p:cNvSpPr>
            <a:spLocks noGrp="1" noChangeArrowheads="1"/>
          </p:cNvSpPr>
          <p:nvPr>
            <p:ph type="body" sz="half" idx="1"/>
          </p:nvPr>
        </p:nvSpPr>
        <p:spPr>
          <a:xfrm>
            <a:off x="742950" y="914400"/>
            <a:ext cx="4787900" cy="518160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GB" sz="1800" dirty="0" smtClean="0"/>
              <a:t>Cuneiform was the first form of writing, predating Egyptian hieroglyphs.</a:t>
            </a:r>
          </a:p>
          <a:p>
            <a:pPr eaLnBrk="1" hangingPunct="1">
              <a:spcAft>
                <a:spcPts val="600"/>
              </a:spcAft>
            </a:pPr>
            <a:r>
              <a:rPr lang="en-GB" sz="1800" dirty="0" smtClean="0"/>
              <a:t>Clay cuneiform tablets were perhaps the first personal and portable information “technology”</a:t>
            </a:r>
          </a:p>
          <a:p>
            <a:pPr eaLnBrk="1" hangingPunct="1">
              <a:spcAft>
                <a:spcPts val="600"/>
              </a:spcAft>
            </a:pPr>
            <a:r>
              <a:rPr lang="en-GB" sz="1800" dirty="0" smtClean="0"/>
              <a:t>They were used for legal documentation, statements of freedom, record-keeping. </a:t>
            </a:r>
          </a:p>
          <a:p>
            <a:pPr eaLnBrk="1" hangingPunct="1">
              <a:spcAft>
                <a:spcPts val="600"/>
              </a:spcAft>
            </a:pPr>
            <a:r>
              <a:rPr lang="en-GB" sz="1800" dirty="0" smtClean="0"/>
              <a:t>Our university is home to “The Cuneiform Digital Palaeography Project” You can read more at </a:t>
            </a:r>
            <a:r>
              <a:rPr lang="en-GB" sz="1800" dirty="0" smtClean="0">
                <a:hlinkClick r:id="rId4"/>
              </a:rPr>
              <a:t>www.cdp.bham.ac.uk</a:t>
            </a:r>
            <a:r>
              <a:rPr lang="en-GB" sz="1800" dirty="0" smtClean="0"/>
              <a:t>. A collaborative project, headed by </a:t>
            </a:r>
            <a:r>
              <a:rPr lang="en-GB" sz="1800" dirty="0" err="1" smtClean="0"/>
              <a:t>Assyriologist</a:t>
            </a:r>
            <a:r>
              <a:rPr lang="en-GB" sz="1800" dirty="0" smtClean="0"/>
              <a:t> Dr Alasdair Livingstone, between The University of Birmingham and The British Museum.</a:t>
            </a:r>
          </a:p>
        </p:txBody>
      </p:sp>
      <p:pic>
        <p:nvPicPr>
          <p:cNvPr id="5125" name="Picture 1029" descr="tablet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966075" y="1876425"/>
            <a:ext cx="960438" cy="1184275"/>
          </a:xfrm>
          <a:noFill/>
        </p:spPr>
      </p:pic>
      <p:sp>
        <p:nvSpPr>
          <p:cNvPr id="5126" name="Rectangle 1030"/>
          <p:cNvSpPr>
            <a:spLocks noChangeArrowheads="1"/>
          </p:cNvSpPr>
          <p:nvPr/>
        </p:nvSpPr>
        <p:spPr bwMode="auto">
          <a:xfrm>
            <a:off x="1501775" y="1085850"/>
            <a:ext cx="9906000" cy="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127" name="Picture 1031"/>
          <p:cNvPicPr>
            <a:picLocks noChangeAspect="1" noChangeArrowheads="1"/>
          </p:cNvPicPr>
          <p:nvPr/>
        </p:nvPicPr>
        <p:blipFill>
          <a:blip r:embed="rId6" cstate="print"/>
          <a:srcRect b="1762"/>
          <a:stretch>
            <a:fillRect/>
          </a:stretch>
        </p:blipFill>
        <p:spPr bwMode="auto">
          <a:xfrm>
            <a:off x="6026150" y="1981200"/>
            <a:ext cx="2063750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1032"/>
          <p:cNvPicPr>
            <a:picLocks noChangeAspect="1" noChangeArrowheads="1"/>
          </p:cNvPicPr>
          <p:nvPr/>
        </p:nvPicPr>
        <p:blipFill>
          <a:blip r:embed="rId7" cstate="print"/>
          <a:srcRect l="3125" t="3906" r="36250" b="26563"/>
          <a:stretch>
            <a:fillRect/>
          </a:stretch>
        </p:blipFill>
        <p:spPr bwMode="auto">
          <a:xfrm>
            <a:off x="5695950" y="3505200"/>
            <a:ext cx="3714750" cy="31464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5129" name="Rectangle 1033"/>
          <p:cNvSpPr>
            <a:spLocks noChangeArrowheads="1"/>
          </p:cNvSpPr>
          <p:nvPr/>
        </p:nvSpPr>
        <p:spPr bwMode="auto">
          <a:xfrm>
            <a:off x="-2039938" y="1668463"/>
            <a:ext cx="9906001" cy="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Peripheral Drift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2750" y="914400"/>
            <a:ext cx="5695950" cy="5181600"/>
          </a:xfrm>
        </p:spPr>
        <p:txBody>
          <a:bodyPr/>
          <a:lstStyle/>
          <a:p>
            <a:pPr marL="193675" indent="-193675" eaLnBrk="1" hangingPunct="1">
              <a:lnSpc>
                <a:spcPct val="90000"/>
              </a:lnSpc>
            </a:pPr>
            <a:r>
              <a:rPr lang="en-GB" sz="1800" smtClean="0"/>
              <a:t>The peripheral drift illusion is easily seen when fixating off to the side, and then blinking as fast as possible. </a:t>
            </a:r>
          </a:p>
          <a:p>
            <a:pPr marL="193675" indent="-193675" eaLnBrk="1" hangingPunct="1">
              <a:lnSpc>
                <a:spcPct val="90000"/>
              </a:lnSpc>
            </a:pPr>
            <a:endParaRPr lang="en-GB" sz="1800" smtClean="0"/>
          </a:p>
          <a:p>
            <a:pPr marL="193675" indent="-193675" eaLnBrk="1" hangingPunct="1">
              <a:lnSpc>
                <a:spcPct val="90000"/>
              </a:lnSpc>
            </a:pPr>
            <a:r>
              <a:rPr lang="en-GB" sz="1800" smtClean="0"/>
              <a:t>Most observers see the illusion more easily when reading text with the illusion figure in the periphery. </a:t>
            </a:r>
          </a:p>
          <a:p>
            <a:pPr marL="193675" indent="-193675" eaLnBrk="1" hangingPunct="1">
              <a:lnSpc>
                <a:spcPct val="90000"/>
              </a:lnSpc>
            </a:pPr>
            <a:endParaRPr lang="en-GB" sz="1800" smtClean="0"/>
          </a:p>
          <a:p>
            <a:pPr marL="193675" indent="-193675" eaLnBrk="1" hangingPunct="1">
              <a:lnSpc>
                <a:spcPct val="90000"/>
              </a:lnSpc>
            </a:pPr>
            <a:r>
              <a:rPr lang="en-GB" sz="1800" smtClean="0"/>
              <a:t>Motion is consistently perceived in a dark-to-light direction, so the two circles to the right should spin in opposite directions.</a:t>
            </a:r>
          </a:p>
          <a:p>
            <a:pPr marL="193675" indent="-193675" eaLnBrk="1" hangingPunct="1">
              <a:lnSpc>
                <a:spcPct val="90000"/>
              </a:lnSpc>
            </a:pPr>
            <a:endParaRPr lang="en-GB" sz="1800" smtClean="0"/>
          </a:p>
          <a:p>
            <a:pPr marL="193675" indent="-193675" eaLnBrk="1" hangingPunct="1">
              <a:lnSpc>
                <a:spcPct val="90000"/>
              </a:lnSpc>
            </a:pPr>
            <a:r>
              <a:rPr lang="en-GB" sz="1800" smtClean="0"/>
              <a:t>The precise reason for the motion illusion is still of research interest. </a:t>
            </a:r>
          </a:p>
          <a:p>
            <a:pPr marL="193675" indent="-193675" eaLnBrk="1" hangingPunct="1">
              <a:lnSpc>
                <a:spcPct val="90000"/>
              </a:lnSpc>
            </a:pPr>
            <a:endParaRPr lang="en-GB" sz="1800" smtClean="0"/>
          </a:p>
          <a:p>
            <a:pPr marL="193675" indent="-193675" eaLnBrk="1" hangingPunct="1">
              <a:lnSpc>
                <a:spcPct val="90000"/>
              </a:lnSpc>
            </a:pPr>
            <a:r>
              <a:rPr lang="en-GB" sz="1200" i="1" smtClean="0">
                <a:solidFill>
                  <a:srgbClr val="5F5F5F"/>
                </a:solidFill>
              </a:rPr>
              <a:t>.... “Two recent papers have been published examining the neural mechanisms involved in seeing the PDI (Backus &amp; Oruç, 2005; Conway et al., 2005). Faubert and Herbert (1999) suggested the illusion was based on temporal differences in luminance processing producing a signal that tricks the motion system. Both of the recent articles are broadly consistent with those ideas, although contrast appears to be an important factor (Backus &amp; Oruç, 2005)”.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6276975" y="6372225"/>
            <a:ext cx="3486150" cy="2143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latin typeface="Times New Roman" pitchFamily="18" charset="0"/>
                <a:cs typeface="Times New Roman" pitchFamily="18" charset="0"/>
              </a:rPr>
              <a:t>Image copyright Wikipedia http://en.wikipedia.org/wiki/Peripheral_drift_illusion</a:t>
            </a:r>
          </a:p>
        </p:txBody>
      </p:sp>
      <p:pic>
        <p:nvPicPr>
          <p:cNvPr id="30725" name="Picture 5" descr="http://upload.wikimedia.org/wikipedia/commons/d/d4/PDIFaubertHerbert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1650" y="152400"/>
            <a:ext cx="29114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Interpreting Images</a:t>
            </a:r>
          </a:p>
        </p:txBody>
      </p:sp>
      <p:sp>
        <p:nvSpPr>
          <p:cNvPr id="33795" name="Rectangle 32"/>
          <p:cNvSpPr>
            <a:spLocks noGrp="1" noChangeArrowheads="1"/>
          </p:cNvSpPr>
          <p:nvPr>
            <p:ph type="body" sz="half" idx="1"/>
          </p:nvPr>
        </p:nvSpPr>
        <p:spPr>
          <a:xfrm>
            <a:off x="742950" y="914400"/>
            <a:ext cx="4514850" cy="3375025"/>
          </a:xfrm>
        </p:spPr>
        <p:txBody>
          <a:bodyPr/>
          <a:lstStyle/>
          <a:p>
            <a:pPr eaLnBrk="1" hangingPunct="1"/>
            <a:r>
              <a:rPr lang="en-GB" sz="1800" smtClean="0"/>
              <a:t>Here are just a few examples to demonstrate ways in which we interpret images.</a:t>
            </a:r>
          </a:p>
          <a:p>
            <a:pPr eaLnBrk="1" hangingPunct="1"/>
            <a:endParaRPr lang="en-GB" sz="1800" smtClean="0"/>
          </a:p>
          <a:p>
            <a:pPr eaLnBrk="1" hangingPunct="1"/>
            <a:r>
              <a:rPr lang="en-GB" sz="1800" smtClean="0"/>
              <a:t>Try the pictures below.</a:t>
            </a:r>
          </a:p>
          <a:p>
            <a:pPr eaLnBrk="1" hangingPunct="1"/>
            <a:endParaRPr lang="en-GB" sz="1800" smtClean="0"/>
          </a:p>
          <a:p>
            <a:pPr eaLnBrk="1" hangingPunct="1"/>
            <a:r>
              <a:rPr lang="en-GB" sz="1800" smtClean="0"/>
              <a:t>Top right is a well-known image from textbooks on visual perception.  </a:t>
            </a:r>
          </a:p>
          <a:p>
            <a:pPr eaLnBrk="1" hangingPunct="1"/>
            <a:endParaRPr lang="en-GB" sz="1800" smtClean="0"/>
          </a:p>
          <a:p>
            <a:pPr eaLnBrk="1" hangingPunct="1"/>
            <a:r>
              <a:rPr lang="en-GB" sz="1800" smtClean="0"/>
              <a:t>Can you see what it’s of?</a:t>
            </a:r>
          </a:p>
          <a:p>
            <a:pPr eaLnBrk="1" hangingPunct="1"/>
            <a:endParaRPr lang="en-GB" sz="1800" smtClean="0"/>
          </a:p>
          <a:p>
            <a:pPr eaLnBrk="1" hangingPunct="1"/>
            <a:endParaRPr lang="en-GB" sz="1800" smtClean="0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1606550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lvl="3"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3797" name="Rectangle 7"/>
          <p:cNvSpPr>
            <a:spLocks noChangeArrowheads="1"/>
          </p:cNvSpPr>
          <p:nvPr/>
        </p:nvSpPr>
        <p:spPr bwMode="auto">
          <a:xfrm>
            <a:off x="0" y="4149725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pic>
        <p:nvPicPr>
          <p:cNvPr id="33798" name="Picture 8" descr="http://www.aber.ac.uk/media/Modules/MC10220/Images/do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750888"/>
            <a:ext cx="4152900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Rectangle 9"/>
          <p:cNvSpPr>
            <a:spLocks noChangeArrowheads="1"/>
          </p:cNvSpPr>
          <p:nvPr/>
        </p:nvSpPr>
        <p:spPr bwMode="auto">
          <a:xfrm>
            <a:off x="0" y="1746250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lvl="3"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3800" name="Rectangle 10"/>
          <p:cNvSpPr>
            <a:spLocks noChangeArrowheads="1"/>
          </p:cNvSpPr>
          <p:nvPr/>
        </p:nvSpPr>
        <p:spPr bwMode="auto">
          <a:xfrm>
            <a:off x="0" y="2873375"/>
            <a:ext cx="9906000" cy="593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9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3801" name="Rectangle 11"/>
          <p:cNvSpPr>
            <a:spLocks noChangeArrowheads="1"/>
          </p:cNvSpPr>
          <p:nvPr/>
        </p:nvSpPr>
        <p:spPr bwMode="auto">
          <a:xfrm>
            <a:off x="0" y="3467100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3802" name="Rectangle 12"/>
          <p:cNvSpPr>
            <a:spLocks noChangeArrowheads="1"/>
          </p:cNvSpPr>
          <p:nvPr/>
        </p:nvSpPr>
        <p:spPr bwMode="auto">
          <a:xfrm>
            <a:off x="0" y="4289425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3803" name="Rectangle 15"/>
          <p:cNvSpPr>
            <a:spLocks noChangeArrowheads="1"/>
          </p:cNvSpPr>
          <p:nvPr/>
        </p:nvSpPr>
        <p:spPr bwMode="auto">
          <a:xfrm>
            <a:off x="0" y="2873375"/>
            <a:ext cx="9906000" cy="593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9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3804" name="Rectangle 16"/>
          <p:cNvSpPr>
            <a:spLocks noChangeArrowheads="1"/>
          </p:cNvSpPr>
          <p:nvPr/>
        </p:nvSpPr>
        <p:spPr bwMode="auto">
          <a:xfrm>
            <a:off x="0" y="3467100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3805" name="Rectangle 17"/>
          <p:cNvSpPr>
            <a:spLocks noChangeArrowheads="1"/>
          </p:cNvSpPr>
          <p:nvPr/>
        </p:nvSpPr>
        <p:spPr bwMode="auto">
          <a:xfrm>
            <a:off x="0" y="4289425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pic>
        <p:nvPicPr>
          <p:cNvPr id="33806" name="Picture 18" descr="http://www.aber.ac.uk/media/Modules/MC10220/Images/hareduck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763" y="4632325"/>
            <a:ext cx="2378075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7" name="Rectangle 20"/>
          <p:cNvSpPr>
            <a:spLocks noChangeArrowheads="1"/>
          </p:cNvSpPr>
          <p:nvPr/>
        </p:nvSpPr>
        <p:spPr bwMode="auto">
          <a:xfrm>
            <a:off x="0" y="2873375"/>
            <a:ext cx="9906000" cy="593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9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3808" name="Rectangle 21"/>
          <p:cNvSpPr>
            <a:spLocks noChangeArrowheads="1"/>
          </p:cNvSpPr>
          <p:nvPr/>
        </p:nvSpPr>
        <p:spPr bwMode="auto">
          <a:xfrm>
            <a:off x="0" y="3467100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3809" name="Rectangle 22"/>
          <p:cNvSpPr>
            <a:spLocks noChangeArrowheads="1"/>
          </p:cNvSpPr>
          <p:nvPr/>
        </p:nvSpPr>
        <p:spPr bwMode="auto">
          <a:xfrm>
            <a:off x="0" y="4289425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3810" name="Rectangle 25"/>
          <p:cNvSpPr>
            <a:spLocks noChangeArrowheads="1"/>
          </p:cNvSpPr>
          <p:nvPr/>
        </p:nvSpPr>
        <p:spPr bwMode="auto">
          <a:xfrm>
            <a:off x="0" y="2873375"/>
            <a:ext cx="9906000" cy="593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9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3811" name="Rectangle 26"/>
          <p:cNvSpPr>
            <a:spLocks noChangeArrowheads="1"/>
          </p:cNvSpPr>
          <p:nvPr/>
        </p:nvSpPr>
        <p:spPr bwMode="auto">
          <a:xfrm>
            <a:off x="0" y="3467100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3812" name="Rectangle 27"/>
          <p:cNvSpPr>
            <a:spLocks noChangeArrowheads="1"/>
          </p:cNvSpPr>
          <p:nvPr/>
        </p:nvSpPr>
        <p:spPr bwMode="auto">
          <a:xfrm>
            <a:off x="0" y="4289425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3813" name="Rectangle 29"/>
          <p:cNvSpPr>
            <a:spLocks noChangeArrowheads="1"/>
          </p:cNvSpPr>
          <p:nvPr/>
        </p:nvSpPr>
        <p:spPr bwMode="auto">
          <a:xfrm>
            <a:off x="0" y="2873375"/>
            <a:ext cx="9906000" cy="593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9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3814" name="Rectangle 30"/>
          <p:cNvSpPr>
            <a:spLocks noChangeArrowheads="1"/>
          </p:cNvSpPr>
          <p:nvPr/>
        </p:nvSpPr>
        <p:spPr bwMode="auto">
          <a:xfrm>
            <a:off x="0" y="3467100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3815" name="Rectangle 31"/>
          <p:cNvSpPr>
            <a:spLocks noChangeArrowheads="1"/>
          </p:cNvSpPr>
          <p:nvPr/>
        </p:nvSpPr>
        <p:spPr bwMode="auto">
          <a:xfrm>
            <a:off x="0" y="4289425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pic>
        <p:nvPicPr>
          <p:cNvPr id="33816" name="Picture 23" descr="http://www.aber.ac.uk/media/Modules/MC10220/Images/sea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6838" y="4178300"/>
            <a:ext cx="1714500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7" name="Picture 2" descr="world ma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7638" y="4149725"/>
            <a:ext cx="4678362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9753600" cy="1143000"/>
          </a:xfrm>
        </p:spPr>
        <p:txBody>
          <a:bodyPr/>
          <a:lstStyle/>
          <a:p>
            <a:pPr eaLnBrk="1" hangingPunct="1"/>
            <a:r>
              <a:rPr lang="en-US" smtClean="0"/>
              <a:t>Interpreting Images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2588" y="1295400"/>
            <a:ext cx="1516062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93675" indent="-193675" algn="r">
              <a:buFont typeface="Wingdings" pitchFamily="2" charset="2"/>
              <a:buNone/>
            </a:pPr>
            <a:r>
              <a:rPr lang="en-US" sz="1800"/>
              <a:t>	This is an easier one.</a:t>
            </a:r>
          </a:p>
          <a:p>
            <a:pPr marL="193675" indent="-193675" algn="l"/>
            <a:endParaRPr lang="en-US" sz="1800"/>
          </a:p>
          <a:p>
            <a:pPr marL="193675" indent="-193675" algn="l"/>
            <a:endParaRPr lang="en-US" sz="1600"/>
          </a:p>
          <a:p>
            <a:pPr marL="193675" indent="-193675" algn="l"/>
            <a:endParaRPr lang="en-US" sz="1600"/>
          </a:p>
          <a:p>
            <a:pPr marL="193675" indent="-193675" algn="l"/>
            <a:endParaRPr lang="en-US" sz="1600"/>
          </a:p>
          <a:p>
            <a:pPr marL="193675" indent="-193675"/>
            <a:endParaRPr lang="en-US" sz="1600"/>
          </a:p>
          <a:p>
            <a:pPr marL="193675" indent="-193675"/>
            <a:endParaRPr lang="en-US" sz="1600"/>
          </a:p>
          <a:p>
            <a:pPr marL="193675" indent="-193675"/>
            <a:endParaRPr lang="en-US" sz="1600"/>
          </a:p>
          <a:p>
            <a:pPr marL="193675" indent="-193675"/>
            <a:endParaRPr lang="en-US" sz="1600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4149725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2873375"/>
            <a:ext cx="9906000" cy="593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9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3467100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0" y="4289425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2873375"/>
            <a:ext cx="9906000" cy="593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9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0" y="3467100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4289425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2873375"/>
            <a:ext cx="9906000" cy="593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9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3467100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0" y="4289425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0" y="2873375"/>
            <a:ext cx="9906000" cy="593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9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4831" name="Rectangle 15"/>
          <p:cNvSpPr>
            <a:spLocks noChangeArrowheads="1"/>
          </p:cNvSpPr>
          <p:nvPr/>
        </p:nvSpPr>
        <p:spPr bwMode="auto">
          <a:xfrm>
            <a:off x="0" y="3467100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0" y="4289425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4833" name="Rectangle 17"/>
          <p:cNvSpPr>
            <a:spLocks noChangeArrowheads="1"/>
          </p:cNvSpPr>
          <p:nvPr/>
        </p:nvSpPr>
        <p:spPr bwMode="auto">
          <a:xfrm>
            <a:off x="0" y="2873375"/>
            <a:ext cx="9906000" cy="593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9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4834" name="Rectangle 18"/>
          <p:cNvSpPr>
            <a:spLocks noChangeArrowheads="1"/>
          </p:cNvSpPr>
          <p:nvPr/>
        </p:nvSpPr>
        <p:spPr bwMode="auto">
          <a:xfrm>
            <a:off x="0" y="3467100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4835" name="Rectangle 19"/>
          <p:cNvSpPr>
            <a:spLocks noChangeArrowheads="1"/>
          </p:cNvSpPr>
          <p:nvPr/>
        </p:nvSpPr>
        <p:spPr bwMode="auto">
          <a:xfrm>
            <a:off x="0" y="4289425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pic>
        <p:nvPicPr>
          <p:cNvPr id="34836" name="Picture 20" descr="http://www.ezthemes.com/previews/s/seeingspo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8650" y="1295400"/>
            <a:ext cx="7429500" cy="512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9753600" cy="1143000"/>
          </a:xfrm>
        </p:spPr>
        <p:txBody>
          <a:bodyPr/>
          <a:lstStyle/>
          <a:p>
            <a:pPr eaLnBrk="1" hangingPunct="1"/>
            <a:r>
              <a:rPr lang="en-US" smtClean="0"/>
              <a:t>Interpreting Images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382588" y="1295400"/>
            <a:ext cx="126841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800"/>
              <a:t>Can you see anything in the picture?</a:t>
            </a:r>
          </a:p>
          <a:p>
            <a:pPr algn="l"/>
            <a:endParaRPr lang="en-US" sz="1800"/>
          </a:p>
          <a:p>
            <a:pPr algn="l"/>
            <a:endParaRPr lang="en-US" sz="1600"/>
          </a:p>
          <a:p>
            <a:pPr algn="l"/>
            <a:endParaRPr lang="en-US" sz="1600"/>
          </a:p>
          <a:p>
            <a:pPr algn="l"/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1606550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lvl="3"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4149725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pic>
        <p:nvPicPr>
          <p:cNvPr id="35846" name="Picture 6" descr="http://www.aber.ac.uk/media/Modules/MC10220/Images/do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8650" y="1295400"/>
            <a:ext cx="76644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0" y="1746250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lvl="3"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2873375"/>
            <a:ext cx="9906000" cy="593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9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3467100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4289425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0" y="1746250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lvl="3"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2873375"/>
            <a:ext cx="9906000" cy="593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9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3467100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4289425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5855" name="Rectangle 16"/>
          <p:cNvSpPr>
            <a:spLocks noChangeArrowheads="1"/>
          </p:cNvSpPr>
          <p:nvPr/>
        </p:nvSpPr>
        <p:spPr bwMode="auto">
          <a:xfrm>
            <a:off x="0" y="2873375"/>
            <a:ext cx="9906000" cy="593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9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5856" name="Rectangle 17"/>
          <p:cNvSpPr>
            <a:spLocks noChangeArrowheads="1"/>
          </p:cNvSpPr>
          <p:nvPr/>
        </p:nvSpPr>
        <p:spPr bwMode="auto">
          <a:xfrm>
            <a:off x="0" y="3467100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5857" name="Rectangle 18"/>
          <p:cNvSpPr>
            <a:spLocks noChangeArrowheads="1"/>
          </p:cNvSpPr>
          <p:nvPr/>
        </p:nvSpPr>
        <p:spPr bwMode="auto">
          <a:xfrm>
            <a:off x="0" y="4289425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5858" name="Rectangle 19"/>
          <p:cNvSpPr>
            <a:spLocks noChangeArrowheads="1"/>
          </p:cNvSpPr>
          <p:nvPr/>
        </p:nvSpPr>
        <p:spPr bwMode="auto">
          <a:xfrm>
            <a:off x="0" y="2873375"/>
            <a:ext cx="9906000" cy="593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9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5859" name="Rectangle 20"/>
          <p:cNvSpPr>
            <a:spLocks noChangeArrowheads="1"/>
          </p:cNvSpPr>
          <p:nvPr/>
        </p:nvSpPr>
        <p:spPr bwMode="auto">
          <a:xfrm>
            <a:off x="0" y="3467100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5860" name="Rectangle 21"/>
          <p:cNvSpPr>
            <a:spLocks noChangeArrowheads="1"/>
          </p:cNvSpPr>
          <p:nvPr/>
        </p:nvSpPr>
        <p:spPr bwMode="auto">
          <a:xfrm>
            <a:off x="0" y="4289425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5861" name="Rectangle 22"/>
          <p:cNvSpPr>
            <a:spLocks noChangeArrowheads="1"/>
          </p:cNvSpPr>
          <p:nvPr/>
        </p:nvSpPr>
        <p:spPr bwMode="auto">
          <a:xfrm>
            <a:off x="0" y="2873375"/>
            <a:ext cx="9906000" cy="593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9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5862" name="Rectangle 23"/>
          <p:cNvSpPr>
            <a:spLocks noChangeArrowheads="1"/>
          </p:cNvSpPr>
          <p:nvPr/>
        </p:nvSpPr>
        <p:spPr bwMode="auto">
          <a:xfrm>
            <a:off x="0" y="3467100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5863" name="Rectangle 24"/>
          <p:cNvSpPr>
            <a:spLocks noChangeArrowheads="1"/>
          </p:cNvSpPr>
          <p:nvPr/>
        </p:nvSpPr>
        <p:spPr bwMode="auto">
          <a:xfrm>
            <a:off x="0" y="4289425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9753600" cy="1143000"/>
          </a:xfrm>
        </p:spPr>
        <p:txBody>
          <a:bodyPr/>
          <a:lstStyle/>
          <a:p>
            <a:pPr eaLnBrk="1" hangingPunct="1"/>
            <a:r>
              <a:rPr lang="en-US" smtClean="0"/>
              <a:t>Interpreting Images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452438" y="1295400"/>
            <a:ext cx="1446212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93675" indent="-193675" algn="r">
              <a:buFont typeface="Wingdings" pitchFamily="2" charset="2"/>
              <a:buNone/>
            </a:pPr>
            <a:endParaRPr lang="en-US" sz="1800"/>
          </a:p>
          <a:p>
            <a:pPr marL="193675" indent="-193675" algn="r">
              <a:buFont typeface="Wingdings" pitchFamily="2" charset="2"/>
              <a:buNone/>
            </a:pPr>
            <a:r>
              <a:rPr lang="en-US" sz="1800"/>
              <a:t>A </a:t>
            </a:r>
          </a:p>
          <a:p>
            <a:pPr marL="193675" indent="-193675" algn="r">
              <a:buFont typeface="Wingdings" pitchFamily="2" charset="2"/>
              <a:buNone/>
            </a:pPr>
            <a:r>
              <a:rPr lang="en-US" sz="1800"/>
              <a:t>Dalmatian dog?</a:t>
            </a:r>
          </a:p>
          <a:p>
            <a:pPr marL="193675" indent="-193675" algn="r"/>
            <a:endParaRPr lang="en-US" sz="1600"/>
          </a:p>
          <a:p>
            <a:pPr marL="193675" indent="-193675" algn="r"/>
            <a:endParaRPr lang="en-US" sz="1600"/>
          </a:p>
          <a:p>
            <a:pPr marL="193675" indent="-193675" algn="r"/>
            <a:endParaRPr lang="en-US" sz="1600"/>
          </a:p>
          <a:p>
            <a:pPr marL="193675" indent="-193675" algn="r"/>
            <a:endParaRPr lang="en-US" sz="1600"/>
          </a:p>
          <a:p>
            <a:pPr marL="193675" indent="-193675" algn="r"/>
            <a:endParaRPr lang="en-US" sz="1600"/>
          </a:p>
          <a:p>
            <a:pPr marL="193675" indent="-193675" algn="r"/>
            <a:endParaRPr lang="en-US" sz="1600"/>
          </a:p>
          <a:p>
            <a:pPr marL="193675" indent="-193675" algn="r"/>
            <a:endParaRPr lang="en-US" sz="1600"/>
          </a:p>
          <a:p>
            <a:pPr marL="193675" indent="-193675" algn="r"/>
            <a:endParaRPr lang="en-US" sz="1600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4149725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2873375"/>
            <a:ext cx="9906000" cy="593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9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3467100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4289425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2873375"/>
            <a:ext cx="9906000" cy="593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9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3467100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4289425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2873375"/>
            <a:ext cx="9906000" cy="593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9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3467100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4289425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2873375"/>
            <a:ext cx="9906000" cy="593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9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0" y="3467100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4289425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0" y="2873375"/>
            <a:ext cx="9906000" cy="593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9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0" y="3467100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0" y="4289425"/>
            <a:ext cx="990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GB" sz="2400">
              <a:latin typeface="Times New Roman" pitchFamily="18" charset="0"/>
            </a:endParaRPr>
          </a:p>
          <a:p>
            <a:pPr algn="l" eaLnBrk="0" hangingPunct="0"/>
            <a:endParaRPr lang="en-GB" sz="2400">
              <a:latin typeface="Times New Roman" pitchFamily="18" charset="0"/>
            </a:endParaRPr>
          </a:p>
        </p:txBody>
      </p:sp>
      <p:pic>
        <p:nvPicPr>
          <p:cNvPr id="36884" name="Picture 20"/>
          <p:cNvPicPr>
            <a:picLocks noChangeAspect="1" noChangeArrowheads="1"/>
          </p:cNvPicPr>
          <p:nvPr/>
        </p:nvPicPr>
        <p:blipFill>
          <a:blip r:embed="rId3" cstate="print"/>
          <a:srcRect t="3058" r="2995" b="5183"/>
          <a:stretch>
            <a:fillRect/>
          </a:stretch>
        </p:blipFill>
        <p:spPr bwMode="auto">
          <a:xfrm>
            <a:off x="1981200" y="1524000"/>
            <a:ext cx="7608888" cy="45053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And Finally .... Seeing Faces?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42950" y="914400"/>
            <a:ext cx="2885774" cy="5181600"/>
          </a:xfrm>
        </p:spPr>
        <p:txBody>
          <a:bodyPr/>
          <a:lstStyle/>
          <a:p>
            <a:pPr eaLnBrk="1" hangingPunct="1"/>
            <a:endParaRPr lang="en-GB" sz="1800" dirty="0" smtClean="0"/>
          </a:p>
          <a:p>
            <a:pPr eaLnBrk="1" hangingPunct="1"/>
            <a:r>
              <a:rPr lang="en-GB" sz="1600" dirty="0" smtClean="0"/>
              <a:t>The human visual system is especially good at picking out and analysing things that look like faces</a:t>
            </a:r>
            <a:r>
              <a:rPr lang="en-GB" sz="1600" dirty="0" smtClean="0"/>
              <a:t>.</a:t>
            </a:r>
          </a:p>
          <a:p>
            <a:pPr lvl="1" eaLnBrk="1" hangingPunct="1"/>
            <a:r>
              <a:rPr lang="en-GB" sz="1600" dirty="0" smtClean="0"/>
              <a:t>A phenomenon known as </a:t>
            </a:r>
            <a:r>
              <a:rPr lang="en-GB" sz="1600" b="1" dirty="0" err="1" smtClean="0"/>
              <a:t>Pareidolia</a:t>
            </a:r>
            <a:endParaRPr lang="en-GB" sz="1600" b="1" dirty="0" smtClean="0"/>
          </a:p>
          <a:p>
            <a:pPr lvl="1" eaLnBrk="1" hangingPunct="1"/>
            <a:r>
              <a:rPr lang="en-GB" sz="1600" dirty="0">
                <a:hlinkClick r:id="rId3"/>
              </a:rPr>
              <a:t>http://www.geekosystem.com/things-that-look-like-faces-pareidolia</a:t>
            </a:r>
            <a:r>
              <a:rPr lang="en-GB" sz="1600" dirty="0" smtClean="0">
                <a:hlinkClick r:id="rId3"/>
              </a:rPr>
              <a:t>/</a:t>
            </a:r>
            <a:r>
              <a:rPr lang="en-GB" sz="1600" dirty="0" smtClean="0"/>
              <a:t> </a:t>
            </a:r>
            <a:endParaRPr lang="en-GB" sz="1600" dirty="0" smtClean="0"/>
          </a:p>
          <a:p>
            <a:pPr eaLnBrk="1" hangingPunct="1"/>
            <a:endParaRPr lang="en-GB" sz="1600" dirty="0" smtClean="0"/>
          </a:p>
          <a:p>
            <a:pPr eaLnBrk="1" hangingPunct="1"/>
            <a:r>
              <a:rPr lang="en-GB" sz="1600" dirty="0" smtClean="0"/>
              <a:t>Even at a distance we can interpret the direction of a person’s gaze.</a:t>
            </a:r>
          </a:p>
          <a:p>
            <a:pPr eaLnBrk="1" hangingPunct="1"/>
            <a:endParaRPr lang="en-GB" sz="1600" dirty="0" smtClean="0"/>
          </a:p>
          <a:p>
            <a:pPr eaLnBrk="1" hangingPunct="1"/>
            <a:r>
              <a:rPr lang="en-GB" sz="1600" dirty="0" smtClean="0"/>
              <a:t>High image and video quality is especially desirable for human faces.  </a:t>
            </a:r>
          </a:p>
        </p:txBody>
      </p:sp>
      <p:pic>
        <p:nvPicPr>
          <p:cNvPr id="37892" name="Picture 7" descr="http://web-laun.ch/ps/fz/pictoparanoia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11688" y="1089025"/>
            <a:ext cx="4494212" cy="2640013"/>
          </a:xfrm>
          <a:noFill/>
        </p:spPr>
      </p:pic>
      <p:pic>
        <p:nvPicPr>
          <p:cNvPr id="37893" name="Picture 11" descr="http://www.healingtaobritain.com/pictures/portrait%20gallery/l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61300" y="4251325"/>
            <a:ext cx="1644650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7" descr="http://www.healingtaobritain.com/pictures/portrait%20gallery/funion.21JP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4975" y="4251325"/>
            <a:ext cx="2171700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19" descr="http://www.healingtaobritain.com/pictures/portrait%20gallery/smstone%20heads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3025" y="4241800"/>
            <a:ext cx="1468438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Rectangle 24"/>
          <p:cNvSpPr>
            <a:spLocks noChangeArrowheads="1"/>
          </p:cNvSpPr>
          <p:nvPr/>
        </p:nvSpPr>
        <p:spPr bwMode="auto">
          <a:xfrm>
            <a:off x="5832475" y="6253163"/>
            <a:ext cx="3706813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/>
            <a:r>
              <a:rPr lang="en-GB" sz="1000">
                <a:latin typeface="Times New Roman" pitchFamily="18" charset="0"/>
              </a:rPr>
              <a:t>http://www.healingtaobritain.com/p42-magazine-portrait-gallery.htm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42950" y="914400"/>
            <a:ext cx="5200650" cy="5181600"/>
          </a:xfrm>
        </p:spPr>
        <p:txBody>
          <a:bodyPr/>
          <a:lstStyle/>
          <a:p>
            <a:pPr marL="384175" indent="-384175" eaLnBrk="1" hangingPunct="1"/>
            <a:endParaRPr lang="en-GB" sz="1800" dirty="0" smtClean="0"/>
          </a:p>
          <a:p>
            <a:pPr marL="384175" indent="-384175" eaLnBrk="1" hangingPunct="1"/>
            <a:r>
              <a:rPr lang="en-GB" sz="1800" dirty="0" smtClean="0"/>
              <a:t>This concludes our very short history of photography and introduction to human vision.</a:t>
            </a:r>
          </a:p>
          <a:p>
            <a:pPr marL="384175" indent="-384175" eaLnBrk="1" hangingPunct="1"/>
            <a:endParaRPr lang="en-GB" sz="1800" dirty="0" smtClean="0"/>
          </a:p>
          <a:p>
            <a:pPr marL="384175" indent="-384175" eaLnBrk="1" hangingPunct="1"/>
            <a:r>
              <a:rPr lang="en-GB" sz="1800" dirty="0" smtClean="0"/>
              <a:t>In the next lectures we will consider image data in more detail.</a:t>
            </a:r>
          </a:p>
          <a:p>
            <a:pPr marL="384175" indent="-384175" eaLnBrk="1" hangingPunct="1">
              <a:buNone/>
            </a:pPr>
            <a:endParaRPr lang="en-GB" sz="1800" dirty="0" smtClean="0"/>
          </a:p>
          <a:p>
            <a:pPr marL="384175" indent="-384175" eaLnBrk="1" hangingPunct="1"/>
            <a:endParaRPr lang="en-GB" sz="1800" dirty="0" smtClean="0"/>
          </a:p>
          <a:p>
            <a:pPr marL="384175" indent="-384175" eaLnBrk="1" hangingPunct="1"/>
            <a:r>
              <a:rPr lang="en-GB" sz="1800" dirty="0" smtClean="0"/>
              <a:t>You can find course information, including slides and supporting resources, on-line on the course web page at</a:t>
            </a:r>
          </a:p>
          <a:p>
            <a:pPr marL="384175" indent="-384175" eaLnBrk="1" hangingPunct="1">
              <a:buFont typeface="Wingdings" pitchFamily="2" charset="2"/>
              <a:buNone/>
            </a:pPr>
            <a:r>
              <a:rPr lang="en-GB" sz="1200" dirty="0" smtClean="0"/>
              <a:t>	</a:t>
            </a:r>
          </a:p>
          <a:p>
            <a:pPr marL="384175" indent="-384175" eaLnBrk="1" hangingPunct="1"/>
            <a:endParaRPr lang="en-GB" sz="1200" b="1" dirty="0" smtClean="0">
              <a:latin typeface="Courier New" pitchFamily="49" charset="0"/>
            </a:endParaRPr>
          </a:p>
          <a:p>
            <a:pPr marL="384175" indent="-384175" eaLnBrk="1" hangingPunct="1"/>
            <a:endParaRPr lang="en-GB" sz="1400" dirty="0" smtClean="0"/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0" y="2592388"/>
            <a:ext cx="9906000" cy="0"/>
          </a:xfrm>
          <a:prstGeom prst="rect">
            <a:avLst/>
          </a:prstGeom>
          <a:solidFill>
            <a:srgbClr val="DBDCCC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0" y="2592388"/>
            <a:ext cx="9906000" cy="0"/>
          </a:xfrm>
          <a:prstGeom prst="rect">
            <a:avLst/>
          </a:prstGeom>
          <a:solidFill>
            <a:srgbClr val="DBDCCC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lIns="77763" tIns="0" rIns="77763" bIns="66654">
            <a:spAutoFit/>
          </a:bodyPr>
          <a:lstStyle/>
          <a:p>
            <a:endParaRPr lang="en-US"/>
          </a:p>
        </p:txBody>
      </p:sp>
      <p:grpSp>
        <p:nvGrpSpPr>
          <p:cNvPr id="38917" name="Group 6"/>
          <p:cNvGrpSpPr>
            <a:grpSpLocks/>
          </p:cNvGrpSpPr>
          <p:nvPr/>
        </p:nvGrpSpPr>
        <p:grpSpPr bwMode="auto">
          <a:xfrm>
            <a:off x="0" y="-755650"/>
            <a:ext cx="9906000" cy="82550"/>
            <a:chOff x="0" y="0"/>
            <a:chExt cx="6240" cy="52"/>
          </a:xfrm>
        </p:grpSpPr>
        <p:grpSp>
          <p:nvGrpSpPr>
            <p:cNvPr id="38920" name="Group 7"/>
            <p:cNvGrpSpPr>
              <a:grpSpLocks/>
            </p:cNvGrpSpPr>
            <p:nvPr/>
          </p:nvGrpSpPr>
          <p:grpSpPr bwMode="auto">
            <a:xfrm>
              <a:off x="15" y="13"/>
              <a:ext cx="6210" cy="26"/>
              <a:chOff x="0" y="0"/>
              <a:chExt cx="6210" cy="52"/>
            </a:xfrm>
          </p:grpSpPr>
          <p:sp>
            <p:nvSpPr>
              <p:cNvPr id="38922" name="Rectangle 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306" cy="0"/>
              </a:xfrm>
              <a:prstGeom prst="rect">
                <a:avLst/>
              </a:prstGeom>
              <a:solidFill>
                <a:srgbClr val="DCDCCC"/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8923" name="Rectangle 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6210" cy="52"/>
              </a:xfrm>
              <a:prstGeom prst="rect">
                <a:avLst/>
              </a:prstGeom>
              <a:solidFill>
                <a:srgbClr val="DCDCCC"/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8921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6240" cy="52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918" name="Rectangle 11"/>
          <p:cNvSpPr>
            <a:spLocks noChangeArrowheads="1"/>
          </p:cNvSpPr>
          <p:nvPr/>
        </p:nvSpPr>
        <p:spPr bwMode="auto">
          <a:xfrm>
            <a:off x="6019800" y="2209800"/>
            <a:ext cx="3230563" cy="1920875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 sz="6000" b="1">
                <a:solidFill>
                  <a:schemeClr val="tx2"/>
                </a:solidFill>
                <a:latin typeface="Lucida Handwriting" pitchFamily="66" charset="0"/>
              </a:rPr>
              <a:t>Thank </a:t>
            </a:r>
          </a:p>
          <a:p>
            <a:r>
              <a:rPr lang="en-GB" sz="6000" b="1">
                <a:solidFill>
                  <a:schemeClr val="tx2"/>
                </a:solidFill>
                <a:latin typeface="Lucida Handwriting" pitchFamily="66" charset="0"/>
              </a:rPr>
              <a:t>You</a:t>
            </a:r>
          </a:p>
        </p:txBody>
      </p:sp>
      <p:sp>
        <p:nvSpPr>
          <p:cNvPr id="38919" name="Rectangle 12"/>
          <p:cNvSpPr>
            <a:spLocks noChangeArrowheads="1"/>
          </p:cNvSpPr>
          <p:nvPr/>
        </p:nvSpPr>
        <p:spPr bwMode="auto">
          <a:xfrm>
            <a:off x="1219200" y="5334000"/>
            <a:ext cx="7086600" cy="30480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en-GB" sz="1400" b="1" dirty="0">
                <a:latin typeface="Courier New" pitchFamily="49" charset="0"/>
              </a:rPr>
              <a:t>http://</a:t>
            </a:r>
            <a:r>
              <a:rPr lang="en-GB" sz="1400" b="1" dirty="0" smtClean="0">
                <a:latin typeface="Courier New" pitchFamily="49" charset="0"/>
              </a:rPr>
              <a:t>www.eee.bham.ac.uk/spannm/Courses/ee1f2.htm</a:t>
            </a:r>
            <a:endParaRPr lang="en-GB" sz="1400" b="1" dirty="0"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9245600" cy="1143000"/>
          </a:xfrm>
        </p:spPr>
        <p:txBody>
          <a:bodyPr/>
          <a:lstStyle/>
          <a:p>
            <a:pPr eaLnBrk="1" hangingPunct="1"/>
            <a:r>
              <a:rPr lang="en-GB" smtClean="0"/>
              <a:t>The Media History Project Timeline</a:t>
            </a:r>
            <a:br>
              <a:rPr lang="en-GB" smtClean="0"/>
            </a:br>
            <a:endParaRPr lang="en-GB" sz="1600" smtClean="0"/>
          </a:p>
        </p:txBody>
      </p:sp>
      <p:sp>
        <p:nvSpPr>
          <p:cNvPr id="6147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82600" y="1136650"/>
            <a:ext cx="5029200" cy="4883150"/>
          </a:xfrm>
        </p:spPr>
        <p:txBody>
          <a:bodyPr/>
          <a:lstStyle/>
          <a:p>
            <a:pPr marL="481013" indent="-290513" eaLnBrk="1" hangingPunct="1"/>
            <a:r>
              <a:rPr lang="en-GB" sz="1800" i="1" smtClean="0"/>
              <a:t>Selected</a:t>
            </a:r>
            <a:r>
              <a:rPr lang="en-GB" sz="1800" smtClean="0"/>
              <a:t> examples from media history</a:t>
            </a:r>
          </a:p>
          <a:p>
            <a:pPr marL="481013" indent="-290513" eaLnBrk="1" hangingPunct="1"/>
            <a:endParaRPr lang="en-GB" sz="1800" smtClean="0"/>
          </a:p>
          <a:p>
            <a:pPr marL="957263" lvl="1" eaLnBrk="1" hangingPunct="1"/>
            <a:r>
              <a:rPr lang="en-GB" sz="1800" smtClean="0"/>
              <a:t>1565 - The pencil</a:t>
            </a:r>
          </a:p>
          <a:p>
            <a:pPr marL="957263" lvl="1" eaLnBrk="1" hangingPunct="1"/>
            <a:r>
              <a:rPr lang="en-GB" sz="1800" smtClean="0"/>
              <a:t>1770 - The eraser</a:t>
            </a:r>
          </a:p>
          <a:p>
            <a:pPr marL="957263" lvl="1" eaLnBrk="1" hangingPunct="1"/>
            <a:r>
              <a:rPr lang="en-GB" sz="1800" smtClean="0"/>
              <a:t>1858 - Eraser fitted to the end of a pencil</a:t>
            </a:r>
          </a:p>
          <a:p>
            <a:pPr marL="481013" indent="-290513" eaLnBrk="1" hangingPunct="1"/>
            <a:endParaRPr lang="en-GB" sz="1800" smtClean="0"/>
          </a:p>
          <a:p>
            <a:pPr marL="481013" indent="-290513" eaLnBrk="1" hangingPunct="1"/>
            <a:r>
              <a:rPr lang="en-GB" sz="1800" smtClean="0"/>
              <a:t>Good design and good products need more than good technology.</a:t>
            </a:r>
          </a:p>
          <a:p>
            <a:pPr marL="481013" indent="-290513">
              <a:spcBef>
                <a:spcPct val="0"/>
              </a:spcBef>
              <a:buClrTx/>
              <a:buFont typeface="Wingdings" pitchFamily="2" charset="2"/>
              <a:buChar char="q"/>
            </a:pPr>
            <a:endParaRPr lang="en-GB" sz="1800" smtClean="0"/>
          </a:p>
          <a:p>
            <a:pPr marL="481013" indent="-290513">
              <a:spcBef>
                <a:spcPct val="0"/>
              </a:spcBef>
              <a:buClrTx/>
              <a:buFont typeface="Wingdings" pitchFamily="2" charset="2"/>
              <a:buChar char="q"/>
            </a:pPr>
            <a:r>
              <a:rPr lang="en-GB" sz="1800" smtClean="0"/>
              <a:t>The clever bit is connecting cooperating technologies with people and the things they do.</a:t>
            </a:r>
          </a:p>
          <a:p>
            <a:pPr marL="481013" indent="-290513" eaLnBrk="1" hangingPunct="1"/>
            <a:endParaRPr lang="en-GB" sz="1800" smtClean="0"/>
          </a:p>
        </p:txBody>
      </p:sp>
      <p:pic>
        <p:nvPicPr>
          <p:cNvPr id="6148" name="Picture 7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/>
          <a:srcRect b="4382"/>
          <a:stretch>
            <a:fillRect/>
          </a:stretch>
        </p:blipFill>
        <p:spPr>
          <a:xfrm>
            <a:off x="6442075" y="1789113"/>
            <a:ext cx="2803525" cy="2141537"/>
          </a:xfrm>
          <a:noFill/>
        </p:spPr>
      </p:pic>
      <p:pic>
        <p:nvPicPr>
          <p:cNvPr id="6149" name="Picture 8" descr="http://www.pencilpages.com/gallery/aeltes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4876800"/>
            <a:ext cx="20574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9" descr="http://www.e-promotional-products.com/UniversalInc/imageInc/imageProd.asp?prodid=902&amp;pitid=1&amp;width=1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48006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0" descr="http://www.homecrafts.co.uk/images/products200/p0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49530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Rectangle 11"/>
          <p:cNvSpPr>
            <a:spLocks noChangeArrowheads="1"/>
          </p:cNvSpPr>
          <p:nvPr/>
        </p:nvSpPr>
        <p:spPr bwMode="auto">
          <a:xfrm>
            <a:off x="1676400" y="6019800"/>
            <a:ext cx="3048000" cy="5349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en-GB" sz="1000"/>
              <a:t>A carpenters pencil - the oldest known pencil  found in the roof of a 17th-century German house.</a:t>
            </a:r>
          </a:p>
          <a:p>
            <a:pPr algn="l">
              <a:spcBef>
                <a:spcPct val="50000"/>
              </a:spcBef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en-GB" sz="600" i="1"/>
              <a:t>Photo Sandra Suppa, FABER-CASTELL GmbH &amp; Co., Germany</a:t>
            </a:r>
            <a:r>
              <a:rPr lang="en-GB" sz="600"/>
              <a:t> </a:t>
            </a:r>
          </a:p>
        </p:txBody>
      </p:sp>
      <p:sp>
        <p:nvSpPr>
          <p:cNvPr id="6153" name="AutoShape 12"/>
          <p:cNvSpPr>
            <a:spLocks noChangeArrowheads="1"/>
          </p:cNvSpPr>
          <p:nvPr/>
        </p:nvSpPr>
        <p:spPr bwMode="auto">
          <a:xfrm>
            <a:off x="3886200" y="5334000"/>
            <a:ext cx="914400" cy="381000"/>
          </a:xfrm>
          <a:custGeom>
            <a:avLst/>
            <a:gdLst>
              <a:gd name="T0" fmla="*/ 29032200 w 21600"/>
              <a:gd name="T1" fmla="*/ 0 h 21600"/>
              <a:gd name="T2" fmla="*/ 0 w 21600"/>
              <a:gd name="T3" fmla="*/ 3360208 h 21600"/>
              <a:gd name="T4" fmla="*/ 29032200 w 21600"/>
              <a:gd name="T5" fmla="*/ 6720416 h 21600"/>
              <a:gd name="T6" fmla="*/ 38709597 w 21600"/>
              <a:gd name="T7" fmla="*/ 336020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noFill/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AutoShape 13"/>
          <p:cNvSpPr>
            <a:spLocks noChangeArrowheads="1"/>
          </p:cNvSpPr>
          <p:nvPr/>
        </p:nvSpPr>
        <p:spPr bwMode="auto">
          <a:xfrm>
            <a:off x="6096000" y="5334000"/>
            <a:ext cx="914400" cy="381000"/>
          </a:xfrm>
          <a:custGeom>
            <a:avLst/>
            <a:gdLst>
              <a:gd name="T0" fmla="*/ 29032200 w 21600"/>
              <a:gd name="T1" fmla="*/ 0 h 21600"/>
              <a:gd name="T2" fmla="*/ 0 w 21600"/>
              <a:gd name="T3" fmla="*/ 3360208 h 21600"/>
              <a:gd name="T4" fmla="*/ 29032200 w 21600"/>
              <a:gd name="T5" fmla="*/ 6720416 h 21600"/>
              <a:gd name="T6" fmla="*/ 38709597 w 21600"/>
              <a:gd name="T7" fmla="*/ 336020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noFill/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Rectangle 14"/>
          <p:cNvSpPr>
            <a:spLocks noChangeArrowheads="1"/>
          </p:cNvSpPr>
          <p:nvPr/>
        </p:nvSpPr>
        <p:spPr bwMode="auto">
          <a:xfrm>
            <a:off x="6696504" y="3930650"/>
            <a:ext cx="2549096" cy="2462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/>
            <a:r>
              <a:rPr lang="en-GB" sz="1000" dirty="0" smtClean="0">
                <a:solidFill>
                  <a:schemeClr val="tx2"/>
                </a:solidFill>
                <a:latin typeface="Comic Sans MS" pitchFamily="66" charset="0"/>
                <a:hlinkClick r:id="rId7"/>
              </a:rPr>
              <a:t>http://mediahistory.umn.edu/timeline/</a:t>
            </a:r>
            <a:r>
              <a:rPr lang="en-GB" sz="10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endParaRPr lang="en-GB" sz="1000" dirty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GB" smtClean="0"/>
              <a:t>Early Photography and the Use of Image Media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Camera Obscura</a:t>
            </a:r>
          </a:p>
        </p:txBody>
      </p:sp>
      <p:sp>
        <p:nvSpPr>
          <p:cNvPr id="8195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GB" sz="1600" dirty="0" smtClean="0">
                <a:solidFill>
                  <a:srgbClr val="000000"/>
                </a:solidFill>
              </a:rPr>
              <a:t>The Camera </a:t>
            </a:r>
            <a:r>
              <a:rPr lang="en-GB" sz="1600" dirty="0" err="1" smtClean="0">
                <a:solidFill>
                  <a:srgbClr val="000000"/>
                </a:solidFill>
              </a:rPr>
              <a:t>Obscura</a:t>
            </a:r>
            <a:r>
              <a:rPr lang="en-GB" sz="1600" dirty="0" smtClean="0">
                <a:solidFill>
                  <a:srgbClr val="000000"/>
                </a:solidFill>
              </a:rPr>
              <a:t> (Latin for Dark room) was a dark box or room with a hole in one end. </a:t>
            </a:r>
          </a:p>
          <a:p>
            <a:pPr eaLnBrk="1" hangingPunct="1"/>
            <a:r>
              <a:rPr lang="en-GB" sz="1600" dirty="0" smtClean="0">
                <a:solidFill>
                  <a:srgbClr val="000000"/>
                </a:solidFill>
              </a:rPr>
              <a:t>If the hole was small enough, an inverted image would be seen on the opposite wall. </a:t>
            </a:r>
          </a:p>
          <a:p>
            <a:pPr eaLnBrk="1" hangingPunct="1"/>
            <a:r>
              <a:rPr lang="en-GB" sz="1600" dirty="0" smtClean="0">
                <a:solidFill>
                  <a:srgbClr val="000000"/>
                </a:solidFill>
              </a:rPr>
              <a:t>The principle was known by thinkers as early as Aristotle (c. 300 BC). </a:t>
            </a:r>
          </a:p>
          <a:p>
            <a:pPr eaLnBrk="1" hangingPunct="1"/>
            <a:r>
              <a:rPr lang="en-GB" sz="1600" dirty="0" smtClean="0">
                <a:solidFill>
                  <a:srgbClr val="000000"/>
                </a:solidFill>
              </a:rPr>
              <a:t>The earliest record of the uses of a camera </a:t>
            </a:r>
            <a:r>
              <a:rPr lang="en-GB" sz="1600" dirty="0" err="1" smtClean="0">
                <a:solidFill>
                  <a:srgbClr val="000000"/>
                </a:solidFill>
              </a:rPr>
              <a:t>obscura</a:t>
            </a:r>
            <a:r>
              <a:rPr lang="en-GB" sz="1600" dirty="0" smtClean="0">
                <a:solidFill>
                  <a:srgbClr val="000000"/>
                </a:solidFill>
              </a:rPr>
              <a:t> can be found in the writings of Leonardo </a:t>
            </a:r>
            <a:r>
              <a:rPr lang="en-GB" sz="1600" dirty="0" err="1" smtClean="0">
                <a:solidFill>
                  <a:srgbClr val="000000"/>
                </a:solidFill>
              </a:rPr>
              <a:t>da</a:t>
            </a:r>
            <a:r>
              <a:rPr lang="en-GB" sz="1600" dirty="0" smtClean="0">
                <a:solidFill>
                  <a:srgbClr val="000000"/>
                </a:solidFill>
              </a:rPr>
              <a:t> Vinci (1452-1519).  </a:t>
            </a:r>
          </a:p>
          <a:p>
            <a:pPr eaLnBrk="1" hangingPunct="1"/>
            <a:r>
              <a:rPr lang="en-GB" sz="1600" dirty="0" smtClean="0">
                <a:solidFill>
                  <a:srgbClr val="000000"/>
                </a:solidFill>
              </a:rPr>
              <a:t>Several artists are said to have used them; including Canaletto (1697- 1768) and Vermeer (1632-1675), Joshua Reynolds (1723-1792).</a:t>
            </a:r>
          </a:p>
          <a:p>
            <a:pPr eaLnBrk="1" hangingPunct="1"/>
            <a:r>
              <a:rPr lang="en-GB" sz="1600" dirty="0" smtClean="0">
                <a:solidFill>
                  <a:srgbClr val="000000"/>
                </a:solidFill>
              </a:rPr>
              <a:t>Forerunner of the </a:t>
            </a:r>
            <a:r>
              <a:rPr lang="en-GB" sz="1600" i="1" dirty="0" smtClean="0">
                <a:solidFill>
                  <a:srgbClr val="000000"/>
                </a:solidFill>
              </a:rPr>
              <a:t>pinhole camera</a:t>
            </a:r>
          </a:p>
          <a:p>
            <a:pPr lvl="1" eaLnBrk="1" hangingPunct="1"/>
            <a:r>
              <a:rPr lang="en-GB" sz="1600" dirty="0" smtClean="0">
                <a:solidFill>
                  <a:srgbClr val="000000"/>
                </a:solidFill>
              </a:rPr>
              <a:t>The projective geometry of which is used extensively in 3D computer vision</a:t>
            </a:r>
          </a:p>
          <a:p>
            <a:pPr eaLnBrk="1" hangingPunct="1"/>
            <a:endParaRPr lang="en-GB" sz="16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/>
            <a:endParaRPr lang="en-GB" sz="16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/>
            <a:endParaRPr lang="en-GB" sz="1600" dirty="0" smtClean="0"/>
          </a:p>
        </p:txBody>
      </p:sp>
      <p:pic>
        <p:nvPicPr>
          <p:cNvPr id="8196" name="Picture 11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21288" y="1749425"/>
            <a:ext cx="4175125" cy="23542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Portable Camera Obscura</a:t>
            </a:r>
          </a:p>
        </p:txBody>
      </p:sp>
      <p:sp>
        <p:nvSpPr>
          <p:cNvPr id="10243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541338" y="1116013"/>
            <a:ext cx="1798637" cy="5181600"/>
          </a:xfrm>
        </p:spPr>
        <p:txBody>
          <a:bodyPr/>
          <a:lstStyle/>
          <a:p>
            <a:pPr marL="292100" indent="-1588" eaLnBrk="1" hangingPunct="1">
              <a:buFont typeface="Wingdings" pitchFamily="2" charset="2"/>
              <a:buNone/>
            </a:pPr>
            <a:endParaRPr lang="en-GB" sz="1800" smtClean="0"/>
          </a:p>
          <a:p>
            <a:pPr marL="292100" indent="-1588" eaLnBrk="1" hangingPunct="1">
              <a:buFont typeface="Wingdings" pitchFamily="2" charset="2"/>
              <a:buNone/>
            </a:pPr>
            <a:endParaRPr lang="en-GB" sz="1800" smtClean="0"/>
          </a:p>
          <a:p>
            <a:pPr marL="292100" indent="-1588" eaLnBrk="1" hangingPunct="1">
              <a:buFont typeface="Wingdings" pitchFamily="2" charset="2"/>
              <a:buNone/>
            </a:pPr>
            <a:endParaRPr lang="en-GB" sz="1800" smtClean="0"/>
          </a:p>
          <a:p>
            <a:pPr marL="292100" indent="-1588" algn="r" eaLnBrk="1" hangingPunct="1">
              <a:buFont typeface="Wingdings" pitchFamily="2" charset="2"/>
              <a:buNone/>
            </a:pPr>
            <a:r>
              <a:rPr lang="en-GB" sz="1800" smtClean="0"/>
              <a:t>Just as we do today – people wanted to make their own pictures out and about.</a:t>
            </a:r>
          </a:p>
        </p:txBody>
      </p:sp>
      <p:pic>
        <p:nvPicPr>
          <p:cNvPr id="10244" name="Picture 1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 l="6300" r="5351"/>
          <a:stretch>
            <a:fillRect/>
          </a:stretch>
        </p:blipFill>
        <p:spPr>
          <a:xfrm>
            <a:off x="2501900" y="1501775"/>
            <a:ext cx="6802438" cy="37909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Saving the Image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813" y="1314450"/>
            <a:ext cx="2632075" cy="23034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2684463"/>
            <a:ext cx="5230813" cy="36052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419100" y="3806825"/>
            <a:ext cx="3406775" cy="2892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600" dirty="0"/>
              <a:t>1800: Above: Wedgwood’s “sun pictures” - using silver nitrate on leather</a:t>
            </a:r>
          </a:p>
          <a:p>
            <a:pPr algn="r">
              <a:spcBef>
                <a:spcPct val="50000"/>
              </a:spcBef>
            </a:pPr>
            <a:r>
              <a:rPr lang="en-GB" sz="1600" dirty="0"/>
              <a:t>1826: Right: The oldest* picture in the world - the view from </a:t>
            </a:r>
            <a:r>
              <a:rPr lang="en-GB" sz="1600" dirty="0" err="1"/>
              <a:t>Niepce’s</a:t>
            </a:r>
            <a:r>
              <a:rPr lang="en-GB" sz="1600" dirty="0"/>
              <a:t> window.</a:t>
            </a:r>
          </a:p>
          <a:p>
            <a:pPr algn="r">
              <a:spcBef>
                <a:spcPct val="50000"/>
              </a:spcBef>
            </a:pPr>
            <a:endParaRPr lang="en-GB" sz="1200" dirty="0"/>
          </a:p>
          <a:p>
            <a:pPr algn="r">
              <a:spcBef>
                <a:spcPct val="50000"/>
              </a:spcBef>
            </a:pPr>
            <a:r>
              <a:rPr lang="en-GB" sz="1200" dirty="0"/>
              <a:t>(*In 2002 a </a:t>
            </a:r>
            <a:r>
              <a:rPr lang="en-GB" sz="1200" dirty="0" err="1"/>
              <a:t>Niepce</a:t>
            </a:r>
            <a:r>
              <a:rPr lang="en-GB" sz="1200" dirty="0"/>
              <a:t> photograph of an engraving was found to have been taken in 1825.)</a:t>
            </a:r>
          </a:p>
          <a:p>
            <a:pPr algn="r">
              <a:spcBef>
                <a:spcPct val="50000"/>
              </a:spcBef>
            </a:pPr>
            <a:endParaRPr lang="en-GB" sz="2000" dirty="0"/>
          </a:p>
        </p:txBody>
      </p:sp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4038600" y="1314450"/>
            <a:ext cx="4684713" cy="1158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/>
              <a:t>Some way of automatically saving the image was needed.</a:t>
            </a:r>
          </a:p>
          <a:p>
            <a:pPr>
              <a:spcBef>
                <a:spcPct val="50000"/>
              </a:spcBef>
            </a:pPr>
            <a:endParaRPr lang="en-GB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Simplest Camera - The Pinhole Camera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42950" y="914400"/>
            <a:ext cx="4302125" cy="5181600"/>
          </a:xfrm>
        </p:spPr>
        <p:txBody>
          <a:bodyPr/>
          <a:lstStyle/>
          <a:p>
            <a:pPr eaLnBrk="1" hangingPunct="1"/>
            <a:r>
              <a:rPr lang="en-GB" sz="1600" smtClean="0"/>
              <a:t>Pinhole cameras are very easy to make (but you need a dark room to load and process the photographic paper.)</a:t>
            </a:r>
          </a:p>
          <a:p>
            <a:pPr eaLnBrk="1" hangingPunct="1"/>
            <a:endParaRPr lang="en-GB" sz="1600" smtClean="0"/>
          </a:p>
          <a:p>
            <a:pPr eaLnBrk="1" hangingPunct="1"/>
            <a:r>
              <a:rPr lang="en-GB" sz="1600" smtClean="0"/>
              <a:t>The lack of a lens means there is no focal plane.  Both the foreground and background are in focus.</a:t>
            </a:r>
          </a:p>
          <a:p>
            <a:pPr eaLnBrk="1" hangingPunct="1"/>
            <a:endParaRPr lang="en-GB" sz="1600" smtClean="0"/>
          </a:p>
          <a:p>
            <a:pPr eaLnBrk="1" hangingPunct="1"/>
            <a:r>
              <a:rPr lang="en-GB" sz="1600" smtClean="0"/>
              <a:t>Exposure times vary on camera size and lighting, but typically take about 3 minutes.</a:t>
            </a:r>
          </a:p>
          <a:p>
            <a:pPr eaLnBrk="1" hangingPunct="1"/>
            <a:endParaRPr lang="en-GB" sz="1600" smtClean="0"/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0" y="2849563"/>
            <a:ext cx="9906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2293" name="Picture 13"/>
          <p:cNvPicPr>
            <a:picLocks noChangeAspect="1" noChangeArrowheads="1"/>
          </p:cNvPicPr>
          <p:nvPr/>
        </p:nvPicPr>
        <p:blipFill>
          <a:blip r:embed="rId3" cstate="print"/>
          <a:srcRect l="36041" t="17659" r="25130" b="52866"/>
          <a:stretch>
            <a:fillRect/>
          </a:stretch>
        </p:blipFill>
        <p:spPr bwMode="auto">
          <a:xfrm>
            <a:off x="5684838" y="1695450"/>
            <a:ext cx="3797300" cy="2306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2294" name="Picture 15" descr="MICROCAMARA ESPIA LENTE PINHOLE. Clic para amplia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1788" y="4310063"/>
            <a:ext cx="21780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Rectangle 20"/>
          <p:cNvSpPr>
            <a:spLocks noChangeArrowheads="1"/>
          </p:cNvSpPr>
          <p:nvPr/>
        </p:nvSpPr>
        <p:spPr bwMode="auto">
          <a:xfrm>
            <a:off x="5622925" y="4002088"/>
            <a:ext cx="4283075" cy="29083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buClr>
                <a:schemeClr val="tx2"/>
              </a:buClr>
            </a:pPr>
            <a:r>
              <a:rPr lang="en-GB" sz="1400" dirty="0"/>
              <a:t>Above a simple pinhole camera box and a pinhole photograph example captured with a tea caddy camera.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</a:pPr>
            <a:endParaRPr lang="en-GB" sz="1400" dirty="0"/>
          </a:p>
          <a:p>
            <a:pPr algn="l">
              <a:spcBef>
                <a:spcPct val="20000"/>
              </a:spcBef>
              <a:buClr>
                <a:schemeClr val="tx2"/>
              </a:buClr>
            </a:pPr>
            <a:r>
              <a:rPr lang="en-GB" sz="1400" dirty="0"/>
              <a:t>Far left: a CMOS image sensor.  Both CCD and CMOS image sensors convert light into electrons.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</a:pPr>
            <a:r>
              <a:rPr lang="en-GB" sz="1000" dirty="0"/>
              <a:t>http://electronics.howstuffworks.com/digital-camera2.htm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</a:pPr>
            <a:endParaRPr lang="en-GB" sz="1000" dirty="0"/>
          </a:p>
          <a:p>
            <a:pPr algn="l">
              <a:spcBef>
                <a:spcPct val="20000"/>
              </a:spcBef>
              <a:buClr>
                <a:schemeClr val="tx2"/>
              </a:buClr>
            </a:pPr>
            <a:r>
              <a:rPr lang="en-GB" sz="1400" dirty="0"/>
              <a:t>Near left: a pinhole CMOS camera that can be used with or without a lens.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</a:pPr>
            <a:r>
              <a:rPr lang="en-GB" sz="1000" dirty="0"/>
              <a:t>http://www.superinventos.com/S130351.htm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</a:pPr>
            <a:endParaRPr lang="en-GB" sz="1000" dirty="0"/>
          </a:p>
          <a:p>
            <a:pPr algn="l">
              <a:spcBef>
                <a:spcPct val="20000"/>
              </a:spcBef>
              <a:buClr>
                <a:schemeClr val="tx2"/>
              </a:buClr>
            </a:pPr>
            <a:endParaRPr lang="en-GB" sz="1400" dirty="0"/>
          </a:p>
        </p:txBody>
      </p:sp>
      <p:pic>
        <p:nvPicPr>
          <p:cNvPr id="12296" name="Picture 23" descr="http://static.howstuffworks.com/gif/digital-camera-cmo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263" y="4175125"/>
            <a:ext cx="1760537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2" descr="Pinhole Camera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5373688" y="914400"/>
            <a:ext cx="903287" cy="9620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yuobtemplate3">
  <a:themeElements>
    <a:clrScheme name="">
      <a:dk1>
        <a:srgbClr val="000000"/>
      </a:dk1>
      <a:lt1>
        <a:srgbClr val="99FFFF"/>
      </a:lt1>
      <a:dk2>
        <a:srgbClr val="660033"/>
      </a:dk2>
      <a:lt2>
        <a:srgbClr val="000000"/>
      </a:lt2>
      <a:accent1>
        <a:srgbClr val="FFFFFF"/>
      </a:accent1>
      <a:accent2>
        <a:srgbClr val="99FFFF"/>
      </a:accent2>
      <a:accent3>
        <a:srgbClr val="CAFFFF"/>
      </a:accent3>
      <a:accent4>
        <a:srgbClr val="000000"/>
      </a:accent4>
      <a:accent5>
        <a:srgbClr val="FFFFFF"/>
      </a:accent5>
      <a:accent6>
        <a:srgbClr val="8AE7E7"/>
      </a:accent6>
      <a:hlink>
        <a:srgbClr val="660033"/>
      </a:hlink>
      <a:folHlink>
        <a:srgbClr val="4C0026"/>
      </a:folHlink>
    </a:clrScheme>
    <a:fontScheme name="myuobtemplate3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yuobtempla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uobtempla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uobtempla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uobtempla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uobtempla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uobtempla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uobtempla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Settings\woollesi\Application Data\Microsoft\Templates\myuobtemplate3.pot</Template>
  <TotalTime>17902</TotalTime>
  <Words>1827</Words>
  <Application>Microsoft Office PowerPoint</Application>
  <PresentationFormat>A4 Paper (210x297 mm)</PresentationFormat>
  <Paragraphs>292</Paragraphs>
  <Slides>36</Slides>
  <Notes>32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myuobtemplate3</vt:lpstr>
      <vt:lpstr>Equation</vt:lpstr>
      <vt:lpstr>Multimedia Data An Introduction to Photography and Vision </vt:lpstr>
      <vt:lpstr>But first some media history. Was this the  earliest personal and portable information “technology”?</vt:lpstr>
      <vt:lpstr>Earliest Personal Media?</vt:lpstr>
      <vt:lpstr>The Media History Project Timeline </vt:lpstr>
      <vt:lpstr>Early Photography and the Use of Image Media</vt:lpstr>
      <vt:lpstr>Camera Obscura</vt:lpstr>
      <vt:lpstr>The Portable Camera Obscura</vt:lpstr>
      <vt:lpstr>Saving the Image</vt:lpstr>
      <vt:lpstr>The Simplest Camera - The Pinhole Camera</vt:lpstr>
      <vt:lpstr>Pinhole Camera Geometry</vt:lpstr>
      <vt:lpstr>Perspective</vt:lpstr>
      <vt:lpstr>An Information Revolution</vt:lpstr>
      <vt:lpstr>An Information Revolution</vt:lpstr>
      <vt:lpstr>The Ambrotype</vt:lpstr>
      <vt:lpstr>An Information Revolution</vt:lpstr>
      <vt:lpstr>An Information Revolution</vt:lpstr>
      <vt:lpstr>An Information Revolution</vt:lpstr>
      <vt:lpstr>An Information Revolution</vt:lpstr>
      <vt:lpstr>Early colour</vt:lpstr>
      <vt:lpstr>An Information Revolution</vt:lpstr>
      <vt:lpstr>Digital Photography</vt:lpstr>
      <vt:lpstr>Digital Retouching</vt:lpstr>
      <vt:lpstr>The Human Visual System (HVS)</vt:lpstr>
      <vt:lpstr>The Human Vision System (HVS)</vt:lpstr>
      <vt:lpstr>The Human Vision System (HVS)</vt:lpstr>
      <vt:lpstr>What do we really see?</vt:lpstr>
      <vt:lpstr>Mach Bands</vt:lpstr>
      <vt:lpstr>Scintillation Grid</vt:lpstr>
      <vt:lpstr>Kitaoka Rotating Illusion</vt:lpstr>
      <vt:lpstr>Peripheral Drift</vt:lpstr>
      <vt:lpstr>Interpreting Images</vt:lpstr>
      <vt:lpstr>Interpreting Images</vt:lpstr>
      <vt:lpstr>Interpreting Images</vt:lpstr>
      <vt:lpstr>Interpreting Images</vt:lpstr>
      <vt:lpstr>And Finally .... Seeing Faces?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Reporting Status or Progress</dc:title>
  <dc:creator>Dr.S.I.Woolley</dc:creator>
  <cp:lastModifiedBy>Mike Spann</cp:lastModifiedBy>
  <cp:revision>1010</cp:revision>
  <cp:lastPrinted>1998-12-03T12:55:28Z</cp:lastPrinted>
  <dcterms:created xsi:type="dcterms:W3CDTF">1995-06-02T21:45:10Z</dcterms:created>
  <dcterms:modified xsi:type="dcterms:W3CDTF">2013-11-08T12:01:40Z</dcterms:modified>
</cp:coreProperties>
</file>