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8" r:id="rId1"/>
  </p:sldMasterIdLst>
  <p:notesMasterIdLst>
    <p:notesMasterId r:id="rId22"/>
  </p:notesMasterIdLst>
  <p:handoutMasterIdLst>
    <p:handoutMasterId r:id="rId23"/>
  </p:handoutMasterIdLst>
  <p:sldIdLst>
    <p:sldId id="333" r:id="rId2"/>
    <p:sldId id="300" r:id="rId3"/>
    <p:sldId id="305" r:id="rId4"/>
    <p:sldId id="306" r:id="rId5"/>
    <p:sldId id="309" r:id="rId6"/>
    <p:sldId id="310" r:id="rId7"/>
    <p:sldId id="319" r:id="rId8"/>
    <p:sldId id="320" r:id="rId9"/>
    <p:sldId id="321" r:id="rId10"/>
    <p:sldId id="322" r:id="rId11"/>
    <p:sldId id="340" r:id="rId12"/>
    <p:sldId id="323" r:id="rId13"/>
    <p:sldId id="324" r:id="rId14"/>
    <p:sldId id="344" r:id="rId15"/>
    <p:sldId id="326" r:id="rId16"/>
    <p:sldId id="327" r:id="rId17"/>
    <p:sldId id="343" r:id="rId18"/>
    <p:sldId id="334" r:id="rId19"/>
    <p:sldId id="341" r:id="rId20"/>
    <p:sldId id="342" r:id="rId21"/>
  </p:sldIdLst>
  <p:sldSz cx="9906000" cy="6858000" type="A4"/>
  <p:notesSz cx="6854825" cy="9750425"/>
  <p:defaultTextStyle>
    <a:defPPr>
      <a:defRPr lang="en-US"/>
    </a:defPPr>
    <a:lvl1pPr algn="ctr" rtl="0" fontAlgn="base">
      <a:spcBef>
        <a:spcPct val="0"/>
      </a:spcBef>
      <a:spcAft>
        <a:spcPct val="0"/>
      </a:spcAft>
      <a:defRPr sz="2800" kern="1200">
        <a:solidFill>
          <a:schemeClr val="tx1"/>
        </a:solidFill>
        <a:latin typeface="Arial" charset="0"/>
        <a:ea typeface="+mn-ea"/>
        <a:cs typeface="+mn-cs"/>
      </a:defRPr>
    </a:lvl1pPr>
    <a:lvl2pPr marL="457200" algn="ctr" rtl="0" fontAlgn="base">
      <a:spcBef>
        <a:spcPct val="0"/>
      </a:spcBef>
      <a:spcAft>
        <a:spcPct val="0"/>
      </a:spcAft>
      <a:defRPr sz="2800" kern="1200">
        <a:solidFill>
          <a:schemeClr val="tx1"/>
        </a:solidFill>
        <a:latin typeface="Arial" charset="0"/>
        <a:ea typeface="+mn-ea"/>
        <a:cs typeface="+mn-cs"/>
      </a:defRPr>
    </a:lvl2pPr>
    <a:lvl3pPr marL="914400" algn="ctr" rtl="0" fontAlgn="base">
      <a:spcBef>
        <a:spcPct val="0"/>
      </a:spcBef>
      <a:spcAft>
        <a:spcPct val="0"/>
      </a:spcAft>
      <a:defRPr sz="2800" kern="1200">
        <a:solidFill>
          <a:schemeClr val="tx1"/>
        </a:solidFill>
        <a:latin typeface="Arial" charset="0"/>
        <a:ea typeface="+mn-ea"/>
        <a:cs typeface="+mn-cs"/>
      </a:defRPr>
    </a:lvl3pPr>
    <a:lvl4pPr marL="1371600" algn="ctr" rtl="0" fontAlgn="base">
      <a:spcBef>
        <a:spcPct val="0"/>
      </a:spcBef>
      <a:spcAft>
        <a:spcPct val="0"/>
      </a:spcAft>
      <a:defRPr sz="2800" kern="1200">
        <a:solidFill>
          <a:schemeClr val="tx1"/>
        </a:solidFill>
        <a:latin typeface="Arial" charset="0"/>
        <a:ea typeface="+mn-ea"/>
        <a:cs typeface="+mn-cs"/>
      </a:defRPr>
    </a:lvl4pPr>
    <a:lvl5pPr marL="1828800" algn="ctr" rtl="0" fontAlgn="base">
      <a:spcBef>
        <a:spcPct val="0"/>
      </a:spcBef>
      <a:spcAft>
        <a:spcPct val="0"/>
      </a:spcAft>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2330DD"/>
    <a:srgbClr val="CC0000"/>
    <a:srgbClr val="BFBFBF"/>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787"/>
    <p:restoredTop sz="90929"/>
  </p:normalViewPr>
  <p:slideViewPr>
    <p:cSldViewPr>
      <p:cViewPr varScale="1">
        <p:scale>
          <a:sx n="109" d="100"/>
          <a:sy n="109" d="100"/>
        </p:scale>
        <p:origin x="-360" y="-90"/>
      </p:cViewPr>
      <p:guideLst>
        <p:guide orient="horz" pos="2160"/>
        <p:guide pos="312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18.xml"/><Relationship Id="rId3" Type="http://schemas.openxmlformats.org/officeDocument/2006/relationships/slide" Target="slides/slide10.xml"/><Relationship Id="rId7" Type="http://schemas.openxmlformats.org/officeDocument/2006/relationships/slide" Target="slides/slide16.xml"/><Relationship Id="rId2" Type="http://schemas.openxmlformats.org/officeDocument/2006/relationships/slide" Target="slides/slide7.xml"/><Relationship Id="rId1" Type="http://schemas.openxmlformats.org/officeDocument/2006/relationships/slide" Target="slides/slide1.xml"/><Relationship Id="rId6" Type="http://schemas.openxmlformats.org/officeDocument/2006/relationships/slide" Target="slides/slide15.xml"/><Relationship Id="rId5" Type="http://schemas.openxmlformats.org/officeDocument/2006/relationships/slide" Target="slides/slide13.xml"/><Relationship Id="rId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98168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588"/>
            <a:ext cx="2970213" cy="487363"/>
          </a:xfrm>
          <a:prstGeom prst="rect">
            <a:avLst/>
          </a:prstGeom>
          <a:noFill/>
          <a:ln w="9525">
            <a:noFill/>
            <a:miter lim="800000"/>
            <a:headEnd/>
            <a:tailEnd/>
          </a:ln>
          <a:effectLst/>
        </p:spPr>
        <p:txBody>
          <a:bodyPr vert="horz" wrap="square" lIns="19018" tIns="0" rIns="19018" bIns="0" numCol="1" anchor="t" anchorCtr="0" compatLnSpc="1">
            <a:prstTxWarp prst="textNoShape">
              <a:avLst/>
            </a:prstTxWarp>
          </a:bodyPr>
          <a:lstStyle>
            <a:lvl1pPr algn="l" defTabSz="912813" eaLnBrk="0" hangingPunct="0">
              <a:defRPr sz="1000" i="1"/>
            </a:lvl1pPr>
          </a:lstStyle>
          <a:p>
            <a:pPr>
              <a:defRPr/>
            </a:pPr>
            <a:endParaRPr lang="en-US"/>
          </a:p>
        </p:txBody>
      </p:sp>
      <p:sp>
        <p:nvSpPr>
          <p:cNvPr id="2051" name="Rectangle 3"/>
          <p:cNvSpPr>
            <a:spLocks noGrp="1" noChangeArrowheads="1"/>
          </p:cNvSpPr>
          <p:nvPr>
            <p:ph type="dt" idx="1"/>
          </p:nvPr>
        </p:nvSpPr>
        <p:spPr bwMode="auto">
          <a:xfrm>
            <a:off x="3884613" y="-1588"/>
            <a:ext cx="2970212" cy="487363"/>
          </a:xfrm>
          <a:prstGeom prst="rect">
            <a:avLst/>
          </a:prstGeom>
          <a:noFill/>
          <a:ln w="9525">
            <a:noFill/>
            <a:miter lim="800000"/>
            <a:headEnd/>
            <a:tailEnd/>
          </a:ln>
          <a:effectLst/>
        </p:spPr>
        <p:txBody>
          <a:bodyPr vert="horz" wrap="square" lIns="19018" tIns="0" rIns="19018" bIns="0" numCol="1" anchor="t" anchorCtr="0" compatLnSpc="1">
            <a:prstTxWarp prst="textNoShape">
              <a:avLst/>
            </a:prstTxWarp>
          </a:bodyPr>
          <a:lstStyle>
            <a:lvl1pPr algn="r" defTabSz="912813" eaLnBrk="0" hangingPunct="0">
              <a:defRPr sz="1000" i="1"/>
            </a:lvl1pPr>
          </a:lstStyle>
          <a:p>
            <a:pPr>
              <a:defRPr/>
            </a:pPr>
            <a:endParaRPr lang="en-US"/>
          </a:p>
        </p:txBody>
      </p:sp>
      <p:sp>
        <p:nvSpPr>
          <p:cNvPr id="22532" name="Rectangle 4"/>
          <p:cNvSpPr>
            <a:spLocks noGrp="1" noRot="1" noChangeAspect="1" noChangeArrowheads="1" noTextEdit="1"/>
          </p:cNvSpPr>
          <p:nvPr>
            <p:ph type="sldImg" idx="2"/>
          </p:nvPr>
        </p:nvSpPr>
        <p:spPr bwMode="auto">
          <a:xfrm>
            <a:off x="796925" y="736600"/>
            <a:ext cx="5262563" cy="3643313"/>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630738"/>
            <a:ext cx="5026025" cy="4387850"/>
          </a:xfrm>
          <a:prstGeom prst="rect">
            <a:avLst/>
          </a:prstGeom>
          <a:noFill/>
          <a:ln w="9525">
            <a:noFill/>
            <a:miter lim="800000"/>
            <a:headEnd/>
            <a:tailEnd/>
          </a:ln>
          <a:effectLst/>
        </p:spPr>
        <p:txBody>
          <a:bodyPr vert="horz" wrap="square" lIns="91918" tIns="45960" rIns="91918" bIns="4596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9263063"/>
            <a:ext cx="2970213" cy="487362"/>
          </a:xfrm>
          <a:prstGeom prst="rect">
            <a:avLst/>
          </a:prstGeom>
          <a:noFill/>
          <a:ln w="9525">
            <a:noFill/>
            <a:miter lim="800000"/>
            <a:headEnd/>
            <a:tailEnd/>
          </a:ln>
          <a:effectLst/>
        </p:spPr>
        <p:txBody>
          <a:bodyPr vert="horz" wrap="square" lIns="19018" tIns="0" rIns="19018" bIns="0" numCol="1" anchor="b" anchorCtr="0" compatLnSpc="1">
            <a:prstTxWarp prst="textNoShape">
              <a:avLst/>
            </a:prstTxWarp>
          </a:bodyPr>
          <a:lstStyle>
            <a:lvl1pPr algn="l" defTabSz="912813" eaLnBrk="0" hangingPunct="0">
              <a:defRPr sz="1000" i="1"/>
            </a:lvl1pPr>
          </a:lstStyle>
          <a:p>
            <a:pPr>
              <a:defRPr/>
            </a:pPr>
            <a:endParaRPr lang="en-US"/>
          </a:p>
        </p:txBody>
      </p:sp>
      <p:sp>
        <p:nvSpPr>
          <p:cNvPr id="2055" name="Rectangle 7"/>
          <p:cNvSpPr>
            <a:spLocks noGrp="1" noChangeArrowheads="1"/>
          </p:cNvSpPr>
          <p:nvPr>
            <p:ph type="sldNum" sz="quarter" idx="5"/>
          </p:nvPr>
        </p:nvSpPr>
        <p:spPr bwMode="auto">
          <a:xfrm>
            <a:off x="3884613" y="9263063"/>
            <a:ext cx="2970212" cy="487362"/>
          </a:xfrm>
          <a:prstGeom prst="rect">
            <a:avLst/>
          </a:prstGeom>
          <a:noFill/>
          <a:ln w="9525">
            <a:noFill/>
            <a:miter lim="800000"/>
            <a:headEnd/>
            <a:tailEnd/>
          </a:ln>
          <a:effectLst/>
        </p:spPr>
        <p:txBody>
          <a:bodyPr vert="horz" wrap="square" lIns="19018" tIns="0" rIns="19018" bIns="0" numCol="1" anchor="b" anchorCtr="0" compatLnSpc="1">
            <a:prstTxWarp prst="textNoShape">
              <a:avLst/>
            </a:prstTxWarp>
          </a:bodyPr>
          <a:lstStyle>
            <a:lvl1pPr algn="r" defTabSz="912813" eaLnBrk="0" hangingPunct="0">
              <a:defRPr sz="1000" i="1"/>
            </a:lvl1pPr>
          </a:lstStyle>
          <a:p>
            <a:pPr>
              <a:defRPr/>
            </a:pPr>
            <a:fld id="{2C590767-FDB3-44F6-B926-76E78C6B6B1C}" type="slidenum">
              <a:rPr lang="en-US"/>
              <a:pPr>
                <a:defRPr/>
              </a:pPr>
              <a:t>‹#›</a:t>
            </a:fld>
            <a:endParaRPr lang="en-US"/>
          </a:p>
        </p:txBody>
      </p:sp>
    </p:spTree>
    <p:extLst>
      <p:ext uri="{BB962C8B-B14F-4D97-AF65-F5344CB8AC3E}">
        <p14:creationId xmlns:p14="http://schemas.microsoft.com/office/powerpoint/2010/main" val="33765629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2E8146BB-C991-42BD-B6A6-C4809CBEFDC4}" type="slidenum">
              <a:rPr lang="en-US" smtClean="0"/>
              <a:pPr/>
              <a:t>1</a:t>
            </a:fld>
            <a:endParaRPr lang="en-US" smtClean="0"/>
          </a:p>
        </p:txBody>
      </p:sp>
      <p:sp>
        <p:nvSpPr>
          <p:cNvPr id="23555" name="Rectangle 2"/>
          <p:cNvSpPr>
            <a:spLocks noGrp="1" noRot="1" noChangeAspect="1" noChangeArrowheads="1" noTextEdit="1"/>
          </p:cNvSpPr>
          <p:nvPr>
            <p:ph type="sldImg"/>
          </p:nvPr>
        </p:nvSpPr>
        <p:spPr>
          <a:xfrm>
            <a:off x="798513" y="736600"/>
            <a:ext cx="5262562" cy="3643313"/>
          </a:xfrm>
          <a:ln cap="flat"/>
        </p:spPr>
      </p:sp>
      <p:sp>
        <p:nvSpPr>
          <p:cNvPr id="23556" name="Rectangle 3"/>
          <p:cNvSpPr>
            <a:spLocks noGrp="1" noChangeArrowheads="1"/>
          </p:cNvSpPr>
          <p:nvPr>
            <p:ph type="body" idx="1"/>
          </p:nvPr>
        </p:nvSpPr>
        <p:spPr>
          <a:noFill/>
          <a:ln/>
        </p:spPr>
        <p:txBody>
          <a:bodyPr lIns="92075" tIns="46038" rIns="92075" bIns="46038"/>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035FD764-159F-479C-8D9A-5E0495E30D92}" type="slidenum">
              <a:rPr lang="en-US" smtClean="0"/>
              <a:pPr/>
              <a:t>10</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AE2A0A17-49AD-4308-ADC8-EC3AEAA220E1}" type="slidenum">
              <a:rPr lang="en-US" smtClean="0"/>
              <a:pPr/>
              <a:t>12</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0750247F-AFF3-420D-80F9-6002BA4B6E5F}" type="slidenum">
              <a:rPr lang="en-US" smtClean="0"/>
              <a:pPr/>
              <a:t>13</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4595EB52-50F5-48F4-B087-EA1900F8E93A}" type="slidenum">
              <a:rPr lang="en-US" smtClean="0"/>
              <a:pPr/>
              <a:t>15</a:t>
            </a:fld>
            <a:endParaRPr 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C5CF3BA9-7748-4D56-BCCF-250873CFF49C}" type="slidenum">
              <a:rPr lang="en-US" smtClean="0"/>
              <a:pPr/>
              <a:t>16</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36AA01EC-8256-4579-9FEB-F796CC73709C}" type="slidenum">
              <a:rPr lang="en-US" smtClean="0"/>
              <a:pPr/>
              <a:t>18</a:t>
            </a:fld>
            <a:endParaRPr lang="en-US" smtClean="0"/>
          </a:p>
        </p:txBody>
      </p:sp>
      <p:sp>
        <p:nvSpPr>
          <p:cNvPr id="41987" name="Rectangle 2"/>
          <p:cNvSpPr>
            <a:spLocks noGrp="1" noRot="1" noChangeAspect="1" noChangeArrowheads="1" noTextEdit="1"/>
          </p:cNvSpPr>
          <p:nvPr>
            <p:ph type="sldImg"/>
          </p:nvPr>
        </p:nvSpPr>
        <p:spPr>
          <a:xfrm>
            <a:off x="798513" y="736600"/>
            <a:ext cx="5262562" cy="3643313"/>
          </a:xfrm>
          <a:ln/>
        </p:spPr>
      </p:sp>
      <p:sp>
        <p:nvSpPr>
          <p:cNvPr id="41988"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1C30434E-AD11-40F2-BBFB-6CD21C73E0B6}" type="slidenum">
              <a:rPr lang="en-US" smtClean="0"/>
              <a:pPr/>
              <a:t>2</a:t>
            </a:fld>
            <a:endParaRPr 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3904DD1B-FA00-4D4D-875D-5730363D9C07}" type="slidenum">
              <a:rPr lang="en-US" smtClean="0"/>
              <a:pPr/>
              <a:t>3</a:t>
            </a:fld>
            <a:endParaRPr 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4BF5FA13-290C-43C0-BD40-E51A22847D40}" type="slidenum">
              <a:rPr lang="en-US" smtClean="0"/>
              <a:pPr/>
              <a:t>4</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3294466B-AA6B-4648-AE04-46FAFBD91AA2}" type="slidenum">
              <a:rPr lang="en-US" smtClean="0"/>
              <a:pPr/>
              <a:t>5</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496C6FCF-4F79-41B8-8BE5-13428244A41C}" type="slidenum">
              <a:rPr lang="en-US" smtClean="0"/>
              <a:pPr/>
              <a:t>6</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9A645188-1DC2-4FDD-BD3D-16E64D9AE3D8}" type="slidenum">
              <a:rPr lang="en-US" smtClean="0"/>
              <a:pPr/>
              <a:t>7</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6C827DCF-1565-4BA1-9028-132B93743753}" type="slidenum">
              <a:rPr lang="en-US" smtClean="0"/>
              <a:pPr/>
              <a:t>8</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2A4AC3A-E769-4411-9401-C067EC617A43}" type="slidenum">
              <a:rPr lang="en-US" smtClean="0"/>
              <a:pPr/>
              <a:t>9</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1524000"/>
            <a:ext cx="9906000" cy="3886200"/>
          </a:xfrm>
          <a:prstGeom prst="rect">
            <a:avLst/>
          </a:prstGeom>
          <a:gradFill rotWithShape="0">
            <a:gsLst>
              <a:gs pos="0">
                <a:srgbClr val="CCFFFF">
                  <a:gamma/>
                  <a:tint val="0"/>
                  <a:invGamma/>
                </a:srgbClr>
              </a:gs>
              <a:gs pos="50000">
                <a:srgbClr val="CCFFFF"/>
              </a:gs>
              <a:gs pos="100000">
                <a:srgbClr val="CCFFFF">
                  <a:gamma/>
                  <a:tint val="0"/>
                  <a:invGamma/>
                </a:srgbClr>
              </a:gs>
            </a:gsLst>
            <a:lin ang="5400000" scaled="1"/>
          </a:gradFill>
          <a:ln w="9525">
            <a:noFill/>
            <a:miter lim="800000"/>
            <a:headEnd/>
            <a:tailEnd/>
          </a:ln>
          <a:effectLst/>
        </p:spPr>
        <p:txBody>
          <a:bodyPr wrap="none" anchor="ctr"/>
          <a:lstStyle/>
          <a:p>
            <a:pPr>
              <a:defRPr/>
            </a:pPr>
            <a:endParaRPr lang="en-GB"/>
          </a:p>
        </p:txBody>
      </p:sp>
      <p:pic>
        <p:nvPicPr>
          <p:cNvPr id="5" name="Picture 3" descr="C:\Documents and Settings\begumf\My Documents\francey\1_work_progress\june_05\schools_powerpoint\ai_work_files\ub\ub_burgundy.png"/>
          <p:cNvPicPr>
            <a:picLocks noChangeAspect="1" noChangeArrowheads="1"/>
          </p:cNvPicPr>
          <p:nvPr/>
        </p:nvPicPr>
        <p:blipFill>
          <a:blip r:embed="rId2" cstate="print"/>
          <a:srcRect/>
          <a:stretch>
            <a:fillRect/>
          </a:stretch>
        </p:blipFill>
        <p:spPr bwMode="auto">
          <a:xfrm>
            <a:off x="-1588" y="-1588"/>
            <a:ext cx="9907588" cy="6862763"/>
          </a:xfrm>
          <a:prstGeom prst="rect">
            <a:avLst/>
          </a:prstGeom>
          <a:noFill/>
          <a:ln w="9525">
            <a:noFill/>
            <a:miter lim="800000"/>
            <a:headEnd/>
            <a:tailEnd/>
          </a:ln>
        </p:spPr>
      </p:pic>
      <p:sp>
        <p:nvSpPr>
          <p:cNvPr id="169988" name="Rectangle 4"/>
          <p:cNvSpPr>
            <a:spLocks noGrp="1" noChangeArrowheads="1"/>
          </p:cNvSpPr>
          <p:nvPr>
            <p:ph type="ctrTitle"/>
          </p:nvPr>
        </p:nvSpPr>
        <p:spPr>
          <a:xfrm>
            <a:off x="2271713" y="2478088"/>
            <a:ext cx="5653087" cy="1908175"/>
          </a:xfrm>
        </p:spPr>
        <p:txBody>
          <a:bodyPr/>
          <a:lstStyle>
            <a:lvl1pPr>
              <a:defRPr/>
            </a:lvl1pPr>
          </a:lstStyle>
          <a:p>
            <a:r>
              <a:rPr lang="en-GB"/>
              <a:t>Click to edit Master title style</a:t>
            </a:r>
          </a:p>
        </p:txBody>
      </p:sp>
      <p:sp>
        <p:nvSpPr>
          <p:cNvPr id="169989" name="Rectangle 5"/>
          <p:cNvSpPr>
            <a:spLocks noGrp="1" noChangeArrowheads="1"/>
          </p:cNvSpPr>
          <p:nvPr>
            <p:ph type="subTitle" idx="1"/>
          </p:nvPr>
        </p:nvSpPr>
        <p:spPr>
          <a:xfrm>
            <a:off x="330200" y="5562600"/>
            <a:ext cx="9161463" cy="1065213"/>
          </a:xfrm>
        </p:spPr>
        <p:txBody>
          <a:bodyPr/>
          <a:lstStyle>
            <a:lvl1pPr marL="0" indent="0">
              <a:buFont typeface="Wingdings" pitchFamily="2" charset="2"/>
              <a:buNone/>
              <a:defRPr/>
            </a:lvl1pPr>
          </a:lstStyle>
          <a:p>
            <a:r>
              <a:rPr lang="en-GB"/>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19938" y="0"/>
            <a:ext cx="2125662" cy="60960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42950" y="0"/>
            <a:ext cx="62245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742950" y="0"/>
            <a:ext cx="8420100" cy="9144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742950" y="914400"/>
            <a:ext cx="4175125"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lipArt Placeholder 3"/>
          <p:cNvSpPr>
            <a:spLocks noGrp="1"/>
          </p:cNvSpPr>
          <p:nvPr>
            <p:ph type="clipArt" sz="half" idx="2"/>
          </p:nvPr>
        </p:nvSpPr>
        <p:spPr>
          <a:xfrm>
            <a:off x="5070475" y="914400"/>
            <a:ext cx="4175125" cy="5181600"/>
          </a:xfrm>
        </p:spPr>
        <p:txBody>
          <a:bodyPr/>
          <a:lstStyle/>
          <a:p>
            <a:pPr lvl="0"/>
            <a:endParaRPr lang="en-GB"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42950" y="914400"/>
            <a:ext cx="41751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70475" y="914400"/>
            <a:ext cx="41751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1026" name="Picture 2" descr="C:\Documents and Settings\begumf\My Documents\francey\1_work_progress\june_05\schools_powerpoint\ai_work_files\word_marque\wordmarque_burgundy.png"/>
          <p:cNvPicPr>
            <a:picLocks noChangeAspect="1" noChangeArrowheads="1"/>
          </p:cNvPicPr>
          <p:nvPr/>
        </p:nvPicPr>
        <p:blipFill>
          <a:blip r:embed="rId14" cstate="print"/>
          <a:srcRect/>
          <a:stretch>
            <a:fillRect/>
          </a:stretch>
        </p:blipFill>
        <p:spPr bwMode="auto">
          <a:xfrm>
            <a:off x="0" y="6110288"/>
            <a:ext cx="1816100" cy="747712"/>
          </a:xfrm>
          <a:prstGeom prst="rect">
            <a:avLst/>
          </a:prstGeom>
          <a:noFill/>
          <a:ln w="9525">
            <a:noFill/>
            <a:miter lim="800000"/>
            <a:headEnd/>
            <a:tailEnd/>
          </a:ln>
        </p:spPr>
      </p:pic>
      <p:sp>
        <p:nvSpPr>
          <p:cNvPr id="1027" name="Rectangle 3"/>
          <p:cNvSpPr>
            <a:spLocks noGrp="1" noChangeArrowheads="1"/>
          </p:cNvSpPr>
          <p:nvPr>
            <p:ph type="title"/>
          </p:nvPr>
        </p:nvSpPr>
        <p:spPr bwMode="auto">
          <a:xfrm>
            <a:off x="742950" y="0"/>
            <a:ext cx="84201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8" name="Rectangle 4"/>
          <p:cNvSpPr>
            <a:spLocks noGrp="1" noChangeArrowheads="1"/>
          </p:cNvSpPr>
          <p:nvPr>
            <p:ph type="body" idx="1"/>
          </p:nvPr>
        </p:nvSpPr>
        <p:spPr bwMode="auto">
          <a:xfrm>
            <a:off x="742950" y="914400"/>
            <a:ext cx="850265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sldLayoutIdLst>
    <p:sldLayoutId id="2147483696"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Times New Roman" pitchFamily="18" charset="0"/>
        </a:defRPr>
      </a:lvl2pPr>
      <a:lvl3pPr algn="l" rtl="0" eaLnBrk="0" fontAlgn="base" hangingPunct="0">
        <a:spcBef>
          <a:spcPct val="0"/>
        </a:spcBef>
        <a:spcAft>
          <a:spcPct val="0"/>
        </a:spcAft>
        <a:defRPr sz="3600">
          <a:solidFill>
            <a:schemeClr val="tx2"/>
          </a:solidFill>
          <a:latin typeface="Times New Roman" pitchFamily="18" charset="0"/>
        </a:defRPr>
      </a:lvl3pPr>
      <a:lvl4pPr algn="l" rtl="0" eaLnBrk="0" fontAlgn="base" hangingPunct="0">
        <a:spcBef>
          <a:spcPct val="0"/>
        </a:spcBef>
        <a:spcAft>
          <a:spcPct val="0"/>
        </a:spcAft>
        <a:defRPr sz="3600">
          <a:solidFill>
            <a:schemeClr val="tx2"/>
          </a:solidFill>
          <a:latin typeface="Times New Roman" pitchFamily="18" charset="0"/>
        </a:defRPr>
      </a:lvl4pPr>
      <a:lvl5pPr algn="l" rtl="0" eaLnBrk="0" fontAlgn="base" hangingPunct="0">
        <a:spcBef>
          <a:spcPct val="0"/>
        </a:spcBef>
        <a:spcAft>
          <a:spcPct val="0"/>
        </a:spcAft>
        <a:defRPr sz="3600">
          <a:solidFill>
            <a:schemeClr val="tx2"/>
          </a:solidFill>
          <a:latin typeface="Times New Roman" pitchFamily="18" charset="0"/>
        </a:defRPr>
      </a:lvl5pPr>
      <a:lvl6pPr marL="457200" algn="l" rtl="0" fontAlgn="base">
        <a:spcBef>
          <a:spcPct val="0"/>
        </a:spcBef>
        <a:spcAft>
          <a:spcPct val="0"/>
        </a:spcAft>
        <a:defRPr sz="3600">
          <a:solidFill>
            <a:schemeClr val="tx2"/>
          </a:solidFill>
          <a:latin typeface="Times New Roman" pitchFamily="18" charset="0"/>
        </a:defRPr>
      </a:lvl6pPr>
      <a:lvl7pPr marL="914400" algn="l" rtl="0" fontAlgn="base">
        <a:spcBef>
          <a:spcPct val="0"/>
        </a:spcBef>
        <a:spcAft>
          <a:spcPct val="0"/>
        </a:spcAft>
        <a:defRPr sz="3600">
          <a:solidFill>
            <a:schemeClr val="tx2"/>
          </a:solidFill>
          <a:latin typeface="Times New Roman" pitchFamily="18" charset="0"/>
        </a:defRPr>
      </a:lvl7pPr>
      <a:lvl8pPr marL="1371600" algn="l" rtl="0" fontAlgn="base">
        <a:spcBef>
          <a:spcPct val="0"/>
        </a:spcBef>
        <a:spcAft>
          <a:spcPct val="0"/>
        </a:spcAft>
        <a:defRPr sz="3600">
          <a:solidFill>
            <a:schemeClr val="tx2"/>
          </a:solidFill>
          <a:latin typeface="Times New Roman" pitchFamily="18" charset="0"/>
        </a:defRPr>
      </a:lvl8pPr>
      <a:lvl9pPr marL="1828800" algn="l" rtl="0" fontAlgn="base">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SzPct val="80000"/>
        <a:buFont typeface="Wingdings" pitchFamily="2" charset="2"/>
        <a:buChar char="o"/>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000">
          <a:solidFill>
            <a:schemeClr val="tx1"/>
          </a:solidFill>
          <a:latin typeface="+mn-lt"/>
        </a:defRPr>
      </a:lvl2pPr>
      <a:lvl3pPr marL="1143000" indent="-228600" algn="l" rtl="0" eaLnBrk="0" fontAlgn="base" hangingPunct="0">
        <a:spcBef>
          <a:spcPct val="20000"/>
        </a:spcBef>
        <a:spcAft>
          <a:spcPct val="0"/>
        </a:spcAft>
        <a:buClr>
          <a:schemeClr val="tx2"/>
        </a:buClr>
        <a:buSzPct val="65000"/>
        <a:buFont typeface="Wingdings" pitchFamily="2" charset="2"/>
        <a:buChar char="o"/>
        <a:defRPr sz="2000">
          <a:solidFill>
            <a:schemeClr val="tx1"/>
          </a:solidFill>
          <a:latin typeface="+mn-lt"/>
        </a:defRPr>
      </a:lvl3pPr>
      <a:lvl4pPr marL="1600200" indent="-228600" algn="l" rtl="0" eaLnBrk="0" fontAlgn="base" hangingPunct="0">
        <a:spcBef>
          <a:spcPct val="20000"/>
        </a:spcBef>
        <a:spcAft>
          <a:spcPct val="0"/>
        </a:spcAft>
        <a:buClr>
          <a:schemeClr val="tx2"/>
        </a:buClr>
        <a:buSzPct val="80000"/>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90000"/>
        <a:buChar char="»"/>
        <a:defRPr sz="2000">
          <a:solidFill>
            <a:schemeClr val="tx1"/>
          </a:solidFill>
          <a:latin typeface="+mn-lt"/>
        </a:defRPr>
      </a:lvl5pPr>
      <a:lvl6pPr marL="2514600" indent="-228600" algn="l" rtl="0" fontAlgn="base">
        <a:spcBef>
          <a:spcPct val="20000"/>
        </a:spcBef>
        <a:spcAft>
          <a:spcPct val="0"/>
        </a:spcAft>
        <a:buClr>
          <a:schemeClr val="tx2"/>
        </a:buClr>
        <a:buSzPct val="90000"/>
        <a:buChar char="»"/>
        <a:defRPr sz="2000">
          <a:solidFill>
            <a:schemeClr val="tx1"/>
          </a:solidFill>
          <a:latin typeface="+mn-lt"/>
        </a:defRPr>
      </a:lvl6pPr>
      <a:lvl7pPr marL="2971800" indent="-228600" algn="l" rtl="0" fontAlgn="base">
        <a:spcBef>
          <a:spcPct val="20000"/>
        </a:spcBef>
        <a:spcAft>
          <a:spcPct val="0"/>
        </a:spcAft>
        <a:buClr>
          <a:schemeClr val="tx2"/>
        </a:buClr>
        <a:buSzPct val="90000"/>
        <a:buChar char="»"/>
        <a:defRPr sz="2000">
          <a:solidFill>
            <a:schemeClr val="tx1"/>
          </a:solidFill>
          <a:latin typeface="+mn-lt"/>
        </a:defRPr>
      </a:lvl7pPr>
      <a:lvl8pPr marL="3429000" indent="-228600" algn="l" rtl="0" fontAlgn="base">
        <a:spcBef>
          <a:spcPct val="20000"/>
        </a:spcBef>
        <a:spcAft>
          <a:spcPct val="0"/>
        </a:spcAft>
        <a:buClr>
          <a:schemeClr val="tx2"/>
        </a:buClr>
        <a:buSzPct val="90000"/>
        <a:buChar char="»"/>
        <a:defRPr sz="2000">
          <a:solidFill>
            <a:schemeClr val="tx1"/>
          </a:solidFill>
          <a:latin typeface="+mn-lt"/>
        </a:defRPr>
      </a:lvl8pPr>
      <a:lvl9pPr marL="3886200" indent="-228600" algn="l" rtl="0" fontAlgn="base">
        <a:spcBef>
          <a:spcPct val="20000"/>
        </a:spcBef>
        <a:spcAft>
          <a:spcPct val="0"/>
        </a:spcAft>
        <a:buClr>
          <a:schemeClr val="tx2"/>
        </a:buClr>
        <a:buSzPct val="9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eee.bham.ac.uk/spann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test3.html"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hyperlink" Target="test4.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bbc.co.uk/schools/gcsebitesize/dida/graphics/bitmapvectorrev1.shtml" TargetMode="External"/><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file:///C:\Program%20Files%20(x86)\Safari\Safari.exe"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hyperlink" Target="http://raphaeljs.com/analytics.html" TargetMode="External"/><Relationship Id="rId2" Type="http://schemas.openxmlformats.org/officeDocument/2006/relationships/hyperlink" Target="http://blogs.sitepointstatic.com/examples/tech/svg-curves/cubic-curve.html" TargetMode="External"/><Relationship Id="rId1" Type="http://schemas.openxmlformats.org/officeDocument/2006/relationships/slideLayout" Target="../slideLayouts/slideLayout2.xml"/><Relationship Id="rId4" Type="http://schemas.openxmlformats.org/officeDocument/2006/relationships/hyperlink" Target="http://www.themaninblue.com/experiment/Blobular/"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http/www.eee.bham.ac.uk/spannm/Courses/ee1f2.htm" TargetMode="External"/><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test.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test1.html"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test2.html"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09800" y="2667000"/>
            <a:ext cx="5715000" cy="1905000"/>
          </a:xfrm>
          <a:noFill/>
        </p:spPr>
        <p:txBody>
          <a:bodyPr lIns="92075" tIns="46038" rIns="92075" bIns="46038"/>
          <a:lstStyle/>
          <a:p>
            <a:pPr eaLnBrk="1" hangingPunct="1">
              <a:lnSpc>
                <a:spcPct val="90000"/>
              </a:lnSpc>
            </a:pPr>
            <a:r>
              <a:rPr lang="en-GB" sz="4000" dirty="0" smtClean="0"/>
              <a:t>Multimedia Data</a:t>
            </a:r>
            <a:br>
              <a:rPr lang="en-GB" sz="4000" dirty="0" smtClean="0"/>
            </a:br>
            <a:r>
              <a:rPr lang="en-US" sz="2800" b="1" dirty="0" smtClean="0"/>
              <a:t>Introduction to JavaScript and </a:t>
            </a:r>
            <a:br>
              <a:rPr lang="en-US" sz="2800" b="1" dirty="0" smtClean="0"/>
            </a:br>
            <a:r>
              <a:rPr lang="en-US" sz="2800" b="1" dirty="0" err="1" smtClean="0"/>
              <a:t>Scaleable</a:t>
            </a:r>
            <a:r>
              <a:rPr lang="en-US" sz="2800" b="1" dirty="0" smtClean="0"/>
              <a:t> Vector Graphics (SVG)</a:t>
            </a:r>
            <a:br>
              <a:rPr lang="en-US" sz="2800" b="1" dirty="0" smtClean="0"/>
            </a:br>
            <a:endParaRPr lang="en-GB" sz="2800" b="1" dirty="0" smtClean="0"/>
          </a:p>
        </p:txBody>
      </p:sp>
      <p:sp>
        <p:nvSpPr>
          <p:cNvPr id="3075" name="Rectangle 3"/>
          <p:cNvSpPr>
            <a:spLocks noGrp="1" noChangeArrowheads="1"/>
          </p:cNvSpPr>
          <p:nvPr>
            <p:ph type="subTitle" idx="1"/>
          </p:nvPr>
        </p:nvSpPr>
        <p:spPr>
          <a:xfrm>
            <a:off x="2819400" y="4953000"/>
            <a:ext cx="6934200" cy="1752600"/>
          </a:xfrm>
          <a:noFill/>
        </p:spPr>
        <p:txBody>
          <a:bodyPr lIns="92075" tIns="46038" rIns="92075" bIns="46038" anchor="ctr"/>
          <a:lstStyle/>
          <a:p>
            <a:pPr algn="r" eaLnBrk="1" hangingPunct="1"/>
            <a:endParaRPr lang="en-GB" sz="2800" b="1" dirty="0" smtClean="0">
              <a:solidFill>
                <a:schemeClr val="accent1"/>
              </a:solidFill>
            </a:endParaRPr>
          </a:p>
          <a:p>
            <a:pPr algn="r" eaLnBrk="1" hangingPunct="1"/>
            <a:r>
              <a:rPr lang="en-GB" dirty="0" smtClean="0">
                <a:latin typeface="Times New Roman" pitchFamily="18" charset="0"/>
              </a:rPr>
              <a:t>Dr Mike Spann</a:t>
            </a:r>
          </a:p>
          <a:p>
            <a:pPr algn="r" eaLnBrk="1" hangingPunct="1"/>
            <a:endParaRPr lang="en-GB" sz="800" dirty="0" smtClean="0">
              <a:latin typeface="Times New Roman" pitchFamily="18" charset="0"/>
            </a:endParaRPr>
          </a:p>
          <a:p>
            <a:pPr algn="r" eaLnBrk="1" hangingPunct="1"/>
            <a:r>
              <a:rPr lang="en-GB" sz="1200" dirty="0" smtClean="0">
                <a:latin typeface="Courier New" pitchFamily="49" charset="0"/>
                <a:hlinkClick r:id="rId3"/>
              </a:rPr>
              <a:t>http://www.eee.bham.ac.uk/spannm</a:t>
            </a:r>
            <a:r>
              <a:rPr lang="en-GB" sz="1200" dirty="0" smtClean="0">
                <a:latin typeface="Courier New" pitchFamily="49" charset="0"/>
              </a:rPr>
              <a:t>   </a:t>
            </a:r>
          </a:p>
          <a:p>
            <a:pPr algn="r" eaLnBrk="1" hangingPunct="1"/>
            <a:r>
              <a:rPr lang="en-GB" sz="1200" dirty="0" smtClean="0">
                <a:latin typeface="Courier New" pitchFamily="49" charset="0"/>
              </a:rPr>
              <a:t>M.Spann@bham.ac.uk</a:t>
            </a:r>
          </a:p>
          <a:p>
            <a:pPr algn="r" eaLnBrk="1" hangingPunct="1"/>
            <a:r>
              <a:rPr lang="en-GB" sz="1200" dirty="0" smtClean="0">
                <a:latin typeface="Times New Roman" pitchFamily="18" charset="0"/>
              </a:rPr>
              <a:t>Electronic, Electrical and Computer Engineering</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sz="4400" smtClean="0"/>
              <a:t>What JavaScript Can Do?</a:t>
            </a:r>
          </a:p>
        </p:txBody>
      </p:sp>
      <p:sp>
        <p:nvSpPr>
          <p:cNvPr id="13315" name="Rectangle 6"/>
          <p:cNvSpPr>
            <a:spLocks noGrp="1" noChangeArrowheads="1"/>
          </p:cNvSpPr>
          <p:nvPr>
            <p:ph type="body" sz="half" idx="1"/>
          </p:nvPr>
        </p:nvSpPr>
        <p:spPr>
          <a:xfrm>
            <a:off x="742950" y="914400"/>
            <a:ext cx="4768850" cy="5181600"/>
          </a:xfrm>
        </p:spPr>
        <p:txBody>
          <a:bodyPr/>
          <a:lstStyle/>
          <a:p>
            <a:pPr eaLnBrk="1" hangingPunct="1">
              <a:buFont typeface="Wingdings" pitchFamily="2" charset="2"/>
              <a:buNone/>
            </a:pPr>
            <a:r>
              <a:rPr lang="en-GB" sz="2400" dirty="0" smtClean="0"/>
              <a:t>Conditional alert box example</a:t>
            </a:r>
          </a:p>
          <a:p>
            <a:pPr eaLnBrk="1" hangingPunct="1"/>
            <a:endParaRPr lang="en-GB" sz="2400" dirty="0" smtClean="0"/>
          </a:p>
          <a:p>
            <a:pPr eaLnBrk="1" hangingPunct="1">
              <a:buFont typeface="Wingdings" pitchFamily="2" charset="2"/>
              <a:buNone/>
            </a:pPr>
            <a:r>
              <a:rPr lang="en-GB" sz="1600" b="1" dirty="0" smtClean="0"/>
              <a:t>&lt;SCRIPT LANGUAGE = “JAVASCRIPT”&gt;</a:t>
            </a:r>
          </a:p>
          <a:p>
            <a:pPr eaLnBrk="1" hangingPunct="1">
              <a:buFont typeface="Wingdings" pitchFamily="2" charset="2"/>
              <a:buNone/>
            </a:pPr>
            <a:r>
              <a:rPr lang="en-GB" sz="1600" b="1" dirty="0" smtClean="0"/>
              <a:t>if(confirm(“Is my alert box demo OK?”))</a:t>
            </a:r>
          </a:p>
          <a:p>
            <a:pPr eaLnBrk="1" hangingPunct="1">
              <a:buFont typeface="Wingdings" pitchFamily="2" charset="2"/>
              <a:buNone/>
            </a:pPr>
            <a:r>
              <a:rPr lang="en-GB" sz="1600" b="1" dirty="0" smtClean="0"/>
              <a:t>	{</a:t>
            </a:r>
          </a:p>
          <a:p>
            <a:pPr eaLnBrk="1" hangingPunct="1">
              <a:buFont typeface="Wingdings" pitchFamily="2" charset="2"/>
              <a:buNone/>
            </a:pPr>
            <a:r>
              <a:rPr lang="en-GB" sz="1600" b="1" dirty="0" smtClean="0"/>
              <a:t>	alert(“You said OK ... thanks!”)</a:t>
            </a:r>
          </a:p>
          <a:p>
            <a:pPr eaLnBrk="1" hangingPunct="1">
              <a:buFont typeface="Wingdings" pitchFamily="2" charset="2"/>
              <a:buNone/>
            </a:pPr>
            <a:r>
              <a:rPr lang="en-GB" sz="1600" b="1" dirty="0" smtClean="0"/>
              <a:t>	}</a:t>
            </a:r>
          </a:p>
          <a:p>
            <a:pPr eaLnBrk="1" hangingPunct="1">
              <a:buFont typeface="Wingdings" pitchFamily="2" charset="2"/>
              <a:buNone/>
            </a:pPr>
            <a:r>
              <a:rPr lang="en-GB" sz="1600" b="1" dirty="0" smtClean="0"/>
              <a:t>	else</a:t>
            </a:r>
          </a:p>
          <a:p>
            <a:pPr eaLnBrk="1" hangingPunct="1">
              <a:buFont typeface="Wingdings" pitchFamily="2" charset="2"/>
              <a:buNone/>
            </a:pPr>
            <a:r>
              <a:rPr lang="en-GB" sz="1600" b="1" dirty="0" smtClean="0"/>
              <a:t>	{</a:t>
            </a:r>
          </a:p>
          <a:p>
            <a:pPr eaLnBrk="1" hangingPunct="1">
              <a:buFont typeface="Wingdings" pitchFamily="2" charset="2"/>
              <a:buNone/>
            </a:pPr>
            <a:r>
              <a:rPr lang="en-GB" sz="1600" b="1" dirty="0" smtClean="0"/>
              <a:t>	alert(“You said Cancel (but must have clicked the wrong button)”)</a:t>
            </a:r>
          </a:p>
          <a:p>
            <a:pPr eaLnBrk="1" hangingPunct="1">
              <a:buFont typeface="Wingdings" pitchFamily="2" charset="2"/>
              <a:buNone/>
            </a:pPr>
            <a:r>
              <a:rPr lang="en-GB" sz="1600" b="1" dirty="0" smtClean="0"/>
              <a:t>	}</a:t>
            </a:r>
          </a:p>
          <a:p>
            <a:pPr eaLnBrk="1" hangingPunct="1">
              <a:buFont typeface="Wingdings" pitchFamily="2" charset="2"/>
              <a:buNone/>
            </a:pPr>
            <a:r>
              <a:rPr lang="en-GB" sz="1600" b="1" dirty="0" smtClean="0"/>
              <a:t>&lt;/SCRIPT&gt;</a:t>
            </a:r>
          </a:p>
          <a:p>
            <a:pPr eaLnBrk="1" hangingPunct="1">
              <a:buFont typeface="Wingdings" pitchFamily="2" charset="2"/>
              <a:buNone/>
            </a:pPr>
            <a:endParaRPr lang="en-GB" sz="1600" b="1" dirty="0" smtClean="0">
              <a:solidFill>
                <a:srgbClr val="2330DD"/>
              </a:solidFill>
            </a:endParaRPr>
          </a:p>
          <a:p>
            <a:pPr eaLnBrk="1" hangingPunct="1"/>
            <a:r>
              <a:rPr lang="en-GB" sz="1600" b="1" dirty="0" smtClean="0">
                <a:solidFill>
                  <a:srgbClr val="2330DD"/>
                </a:solidFill>
                <a:hlinkClick r:id="rId3" action="ppaction://hlinkfile"/>
              </a:rPr>
              <a:t>Demo</a:t>
            </a:r>
            <a:endParaRPr lang="en-GB" sz="1600" b="1" dirty="0" smtClean="0">
              <a:solidFill>
                <a:srgbClr val="2330DD"/>
              </a:solidFill>
            </a:endParaRPr>
          </a:p>
          <a:p>
            <a:pPr eaLnBrk="1" hangingPunct="1">
              <a:buFont typeface="Wingdings" pitchFamily="2" charset="2"/>
              <a:buNone/>
            </a:pPr>
            <a:endParaRPr lang="en-GB" sz="1600" b="1" dirty="0" smtClean="0">
              <a:solidFill>
                <a:srgbClr val="2330DD"/>
              </a:solidFill>
            </a:endParaRPr>
          </a:p>
          <a:p>
            <a:pPr eaLnBrk="1" hangingPunct="1">
              <a:buFont typeface="Wingdings" pitchFamily="2" charset="2"/>
              <a:buNone/>
            </a:pPr>
            <a:endParaRPr lang="en-GB" sz="1600" b="1" dirty="0" smtClean="0">
              <a:solidFill>
                <a:srgbClr val="2330DD"/>
              </a:solidFill>
            </a:endParaRPr>
          </a:p>
          <a:p>
            <a:pPr eaLnBrk="1" hangingPunct="1"/>
            <a:endParaRPr lang="en-GB" b="1" dirty="0" smtClean="0"/>
          </a:p>
        </p:txBody>
      </p:sp>
      <p:pic>
        <p:nvPicPr>
          <p:cNvPr id="13317" name="Picture 5"/>
          <p:cNvPicPr>
            <a:picLocks noChangeAspect="1" noChangeArrowheads="1"/>
          </p:cNvPicPr>
          <p:nvPr/>
        </p:nvPicPr>
        <p:blipFill>
          <a:blip r:embed="rId4" cstate="print"/>
          <a:srcRect/>
          <a:stretch>
            <a:fillRect/>
          </a:stretch>
        </p:blipFill>
        <p:spPr bwMode="auto">
          <a:xfrm>
            <a:off x="6249144" y="2060848"/>
            <a:ext cx="1885950" cy="1200150"/>
          </a:xfrm>
          <a:prstGeom prst="rect">
            <a:avLst/>
          </a:prstGeom>
          <a:noFill/>
          <a:ln w="19050" cap="flat" cmpd="sng">
            <a:noFill/>
            <a:prstDash val="solid"/>
            <a:miter lim="800000"/>
            <a:headEnd type="none" w="med" len="med"/>
            <a:tailEnd type="none" w="med" len="me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Simple Image “Rollovers”</a:t>
            </a:r>
            <a:endParaRPr lang="en-US" dirty="0"/>
          </a:p>
        </p:txBody>
      </p:sp>
      <p:sp>
        <p:nvSpPr>
          <p:cNvPr id="3" name="Content Placeholder 2"/>
          <p:cNvSpPr>
            <a:spLocks noGrp="1"/>
          </p:cNvSpPr>
          <p:nvPr>
            <p:ph idx="1"/>
          </p:nvPr>
        </p:nvSpPr>
        <p:spPr/>
        <p:txBody>
          <a:bodyPr/>
          <a:lstStyle/>
          <a:p>
            <a:r>
              <a:rPr lang="en-GB" dirty="0" smtClean="0"/>
              <a:t>These are neat things to add to web pages</a:t>
            </a:r>
          </a:p>
          <a:p>
            <a:pPr lvl="1"/>
            <a:r>
              <a:rPr lang="en-GB" dirty="0" smtClean="0"/>
              <a:t>Allow 2 different images to be displayed at 1 location</a:t>
            </a:r>
          </a:p>
          <a:p>
            <a:pPr lvl="1"/>
            <a:r>
              <a:rPr lang="en-GB" dirty="0" smtClean="0"/>
              <a:t>Easy to do in html </a:t>
            </a:r>
          </a:p>
          <a:p>
            <a:pPr lvl="1"/>
            <a:r>
              <a:rPr lang="en-GB" dirty="0" smtClean="0"/>
              <a:t>Involves handling the ‘</a:t>
            </a:r>
            <a:r>
              <a:rPr lang="en-GB" dirty="0" err="1" smtClean="0"/>
              <a:t>OnMouseover</a:t>
            </a:r>
            <a:r>
              <a:rPr lang="en-GB" dirty="0" smtClean="0"/>
              <a:t>’ and ‘</a:t>
            </a:r>
            <a:r>
              <a:rPr lang="en-GB" dirty="0" err="1" smtClean="0"/>
              <a:t>OnMouseout</a:t>
            </a:r>
            <a:r>
              <a:rPr lang="en-GB" dirty="0" smtClean="0"/>
              <a:t>’ events</a:t>
            </a:r>
          </a:p>
          <a:p>
            <a:r>
              <a:rPr lang="en-GB" dirty="0" smtClean="0">
                <a:hlinkClick r:id="rId2" action="ppaction://hlinkfile"/>
              </a:rPr>
              <a:t> Demo</a:t>
            </a:r>
            <a:endParaRPr lang="en-GB" dirty="0" smtClean="0"/>
          </a:p>
          <a:p>
            <a:pPr lvl="1"/>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p:txBody>
          <a:bodyPr/>
          <a:lstStyle/>
          <a:p>
            <a:pPr eaLnBrk="1" hangingPunct="1"/>
            <a:r>
              <a:rPr lang="en-GB" sz="4400" dirty="0" smtClean="0"/>
              <a:t>Simple Image “Rollovers”</a:t>
            </a:r>
          </a:p>
        </p:txBody>
      </p:sp>
      <p:sp>
        <p:nvSpPr>
          <p:cNvPr id="5" name="Rectangle 4"/>
          <p:cNvSpPr/>
          <p:nvPr/>
        </p:nvSpPr>
        <p:spPr>
          <a:xfrm>
            <a:off x="632520" y="980728"/>
            <a:ext cx="9001000" cy="5632311"/>
          </a:xfrm>
          <a:prstGeom prst="rect">
            <a:avLst/>
          </a:prstGeom>
        </p:spPr>
        <p:txBody>
          <a:bodyPr wrap="square">
            <a:spAutoFit/>
          </a:bodyPr>
          <a:lstStyle/>
          <a:p>
            <a:pPr algn="l" defTabSz="360000"/>
            <a:r>
              <a:rPr lang="en-US" sz="1800" dirty="0"/>
              <a:t>&lt;!DOCTYPE HTML PUBLIC "-//W3C//DTD HTML 4.01 Transitional//EN"&gt;</a:t>
            </a:r>
          </a:p>
          <a:p>
            <a:pPr algn="l" defTabSz="360000"/>
            <a:r>
              <a:rPr lang="en-US" sz="1800" dirty="0"/>
              <a:t>&lt;html&gt;</a:t>
            </a:r>
          </a:p>
          <a:p>
            <a:pPr algn="l" defTabSz="360000"/>
            <a:r>
              <a:rPr lang="en-US" sz="1800" dirty="0"/>
              <a:t>&lt;head&gt;</a:t>
            </a:r>
          </a:p>
          <a:p>
            <a:pPr algn="l" defTabSz="360000"/>
            <a:r>
              <a:rPr lang="en-US" sz="1800" dirty="0" smtClean="0"/>
              <a:t>	&lt;</a:t>
            </a:r>
            <a:r>
              <a:rPr lang="en-US" sz="1800" dirty="0"/>
              <a:t>title&gt;Mike's web page&lt;/title&gt;</a:t>
            </a:r>
          </a:p>
          <a:p>
            <a:pPr algn="l" defTabSz="360000"/>
            <a:r>
              <a:rPr lang="en-US" sz="1800" dirty="0"/>
              <a:t>&lt;/head&gt;</a:t>
            </a:r>
          </a:p>
          <a:p>
            <a:pPr algn="l" defTabSz="360000"/>
            <a:r>
              <a:rPr lang="en-US" sz="1800" dirty="0"/>
              <a:t>&lt;body style="background-color: yellow;"&gt;</a:t>
            </a:r>
          </a:p>
          <a:p>
            <a:pPr algn="l" defTabSz="360000"/>
            <a:r>
              <a:rPr lang="en-US" sz="1800" dirty="0" smtClean="0"/>
              <a:t>	&lt;</a:t>
            </a:r>
            <a:r>
              <a:rPr lang="en-US" sz="1800" dirty="0"/>
              <a:t>h1&gt; Mike Spann's test web page&lt;/h1&gt;</a:t>
            </a:r>
          </a:p>
          <a:p>
            <a:pPr algn="l" defTabSz="360000"/>
            <a:r>
              <a:rPr lang="en-US" sz="1800" dirty="0" smtClean="0"/>
              <a:t>	&lt;</a:t>
            </a:r>
            <a:r>
              <a:rPr lang="en-US" sz="1800" dirty="0"/>
              <a:t>center</a:t>
            </a:r>
            <a:r>
              <a:rPr lang="en-US" sz="1800" dirty="0" smtClean="0"/>
              <a:t>&gt;</a:t>
            </a:r>
          </a:p>
          <a:p>
            <a:pPr algn="l" defTabSz="360000"/>
            <a:r>
              <a:rPr lang="en-US" sz="1800" dirty="0"/>
              <a:t>	</a:t>
            </a:r>
            <a:r>
              <a:rPr lang="en-US" sz="1800" dirty="0" smtClean="0"/>
              <a:t>	&lt;</a:t>
            </a:r>
            <a:r>
              <a:rPr lang="en-US" sz="1800" dirty="0" err="1"/>
              <a:t>img</a:t>
            </a:r>
            <a:r>
              <a:rPr lang="en-US" sz="1800" dirty="0"/>
              <a:t> </a:t>
            </a:r>
            <a:r>
              <a:rPr lang="en-US" sz="1800" dirty="0" err="1"/>
              <a:t>src</a:t>
            </a:r>
            <a:r>
              <a:rPr lang="en-US" sz="1800" dirty="0"/>
              <a:t>="Demos/Images/cheetah.gif" alt="Picture rollover demo" </a:t>
            </a:r>
            <a:r>
              <a:rPr lang="en-US" sz="1800" dirty="0" smtClean="0"/>
              <a:t>						picture=“” </a:t>
            </a:r>
            <a:r>
              <a:rPr lang="en-GB" sz="1800" dirty="0" smtClean="0"/>
              <a:t>border</a:t>
            </a:r>
            <a:r>
              <a:rPr lang="en-GB" sz="1800" dirty="0"/>
              <a:t>="10" name="</a:t>
            </a:r>
            <a:r>
              <a:rPr lang="en-GB" sz="1800" dirty="0" err="1"/>
              <a:t>mypicture</a:t>
            </a:r>
            <a:r>
              <a:rPr lang="en-GB" sz="1800" dirty="0"/>
              <a:t>"  </a:t>
            </a:r>
            <a:endParaRPr lang="en-GB" sz="1800" dirty="0" smtClean="0"/>
          </a:p>
          <a:p>
            <a:pPr algn="l" defTabSz="360000"/>
            <a:r>
              <a:rPr lang="en-GB" sz="1800" dirty="0"/>
              <a:t>	</a:t>
            </a:r>
            <a:r>
              <a:rPr lang="en-GB" sz="1800" dirty="0" smtClean="0"/>
              <a:t>	</a:t>
            </a:r>
            <a:r>
              <a:rPr lang="en-US" sz="1800" dirty="0" smtClean="0"/>
              <a:t>style</a:t>
            </a:r>
            <a:r>
              <a:rPr lang="en-US" sz="1800" dirty="0"/>
              <a:t>="width: 640px; </a:t>
            </a:r>
            <a:r>
              <a:rPr lang="en-US" sz="1800" dirty="0" smtClean="0"/>
              <a:t>	height</a:t>
            </a:r>
            <a:r>
              <a:rPr lang="en-US" sz="1800" dirty="0"/>
              <a:t>: 400px</a:t>
            </a:r>
            <a:r>
              <a:rPr lang="en-US" sz="1800" dirty="0" smtClean="0"/>
              <a:t>;“</a:t>
            </a:r>
          </a:p>
          <a:p>
            <a:pPr algn="l" defTabSz="360000"/>
            <a:endParaRPr lang="en-US" sz="1800" dirty="0"/>
          </a:p>
          <a:p>
            <a:pPr algn="l" defTabSz="360000"/>
            <a:r>
              <a:rPr lang="en-GB" sz="1800" dirty="0" smtClean="0"/>
              <a:t>		</a:t>
            </a:r>
            <a:r>
              <a:rPr lang="en-GB" sz="1800" dirty="0" err="1" smtClean="0"/>
              <a:t>onMouseover</a:t>
            </a:r>
            <a:r>
              <a:rPr lang="en-GB" sz="1800" dirty="0"/>
              <a:t>="</a:t>
            </a:r>
            <a:r>
              <a:rPr lang="en-GB" sz="1800" dirty="0" err="1"/>
              <a:t>document.mypicture.src</a:t>
            </a:r>
            <a:r>
              <a:rPr lang="en-US" sz="1800" dirty="0"/>
              <a:t>=</a:t>
            </a:r>
            <a:r>
              <a:rPr lang="en-US" sz="1800" dirty="0" smtClean="0"/>
              <a:t>'Demos/Images/test.gif</a:t>
            </a:r>
            <a:r>
              <a:rPr lang="en-US" sz="1800" dirty="0"/>
              <a:t>'"</a:t>
            </a:r>
            <a:r>
              <a:rPr lang="en-GB" sz="1800" dirty="0"/>
              <a:t> </a:t>
            </a:r>
          </a:p>
          <a:p>
            <a:pPr algn="l" defTabSz="360000"/>
            <a:r>
              <a:rPr lang="en-GB" sz="1800" dirty="0" smtClean="0"/>
              <a:t>		</a:t>
            </a:r>
            <a:r>
              <a:rPr lang="en-GB" sz="1800" dirty="0" err="1" smtClean="0"/>
              <a:t>onMouseout</a:t>
            </a:r>
            <a:r>
              <a:rPr lang="en-GB" sz="1800" dirty="0"/>
              <a:t>="</a:t>
            </a:r>
            <a:r>
              <a:rPr lang="en-GB" sz="1800" dirty="0" err="1"/>
              <a:t>document.mypicture.src</a:t>
            </a:r>
            <a:r>
              <a:rPr lang="en-US" sz="1800" dirty="0"/>
              <a:t>=</a:t>
            </a:r>
            <a:r>
              <a:rPr lang="en-US" sz="1800" dirty="0" smtClean="0"/>
              <a:t>'Demos/Images/cheetah.gif</a:t>
            </a:r>
            <a:r>
              <a:rPr lang="en-US" sz="1800" dirty="0"/>
              <a:t>'" </a:t>
            </a:r>
            <a:endParaRPr lang="en-US" sz="1800" dirty="0" smtClean="0"/>
          </a:p>
          <a:p>
            <a:pPr algn="l" defTabSz="360000"/>
            <a:endParaRPr lang="en-US" sz="1800" dirty="0" smtClean="0"/>
          </a:p>
          <a:p>
            <a:pPr algn="l" defTabSz="360000"/>
            <a:r>
              <a:rPr lang="en-US" sz="1800" dirty="0" smtClean="0"/>
              <a:t>		&lt;</a:t>
            </a:r>
            <a:r>
              <a:rPr lang="en-US" sz="1800" dirty="0" err="1"/>
              <a:t>br</a:t>
            </a:r>
            <a:r>
              <a:rPr lang="en-US" sz="1800" dirty="0"/>
              <a:t>&gt;&lt;</a:t>
            </a:r>
            <a:r>
              <a:rPr lang="en-US" sz="1800" dirty="0" err="1"/>
              <a:t>br</a:t>
            </a:r>
            <a:r>
              <a:rPr lang="en-US" sz="1800" dirty="0"/>
              <a:t>&gt;</a:t>
            </a:r>
          </a:p>
          <a:p>
            <a:pPr algn="l" defTabSz="360000"/>
            <a:r>
              <a:rPr lang="en-US" sz="1800" dirty="0" smtClean="0"/>
              <a:t>		Link </a:t>
            </a:r>
            <a:r>
              <a:rPr lang="en-US" sz="1800" dirty="0"/>
              <a:t>to &lt;a </a:t>
            </a:r>
            <a:r>
              <a:rPr lang="en-US" sz="1800" dirty="0" err="1"/>
              <a:t>href</a:t>
            </a:r>
            <a:r>
              <a:rPr lang="en-US" sz="1800" dirty="0"/>
              <a:t>="../../</a:t>
            </a:r>
            <a:r>
              <a:rPr lang="en-US" sz="1800" dirty="0" err="1"/>
              <a:t>M.Spann.html</a:t>
            </a:r>
            <a:r>
              <a:rPr lang="en-US" sz="1800" dirty="0"/>
              <a:t>"&gt;my web page&lt;/a&gt; </a:t>
            </a:r>
            <a:endParaRPr lang="en-US" sz="1800" dirty="0" smtClean="0"/>
          </a:p>
          <a:p>
            <a:pPr algn="l" defTabSz="360000"/>
            <a:r>
              <a:rPr lang="en-US" sz="1800" dirty="0" smtClean="0"/>
              <a:t>	&lt;/</a:t>
            </a:r>
            <a:r>
              <a:rPr lang="en-US" sz="1800" dirty="0"/>
              <a:t>center&gt;</a:t>
            </a:r>
          </a:p>
          <a:p>
            <a:pPr algn="l" defTabSz="360000"/>
            <a:r>
              <a:rPr lang="en-US" sz="1800" dirty="0"/>
              <a:t>&lt;/body&gt;</a:t>
            </a:r>
          </a:p>
          <a:p>
            <a:pPr algn="l" defTabSz="360000"/>
            <a:r>
              <a:rPr lang="en-US" sz="1800" dirty="0"/>
              <a:t>&lt;/html&gt;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sz="4400" smtClean="0"/>
              <a:t>An Introduction to SVG</a:t>
            </a:r>
          </a:p>
        </p:txBody>
      </p:sp>
      <p:sp>
        <p:nvSpPr>
          <p:cNvPr id="16387" name="Rectangle 3"/>
          <p:cNvSpPr>
            <a:spLocks noGrp="1" noChangeArrowheads="1"/>
          </p:cNvSpPr>
          <p:nvPr>
            <p:ph type="body" idx="1"/>
          </p:nvPr>
        </p:nvSpPr>
        <p:spPr/>
        <p:txBody>
          <a:bodyPr/>
          <a:lstStyle/>
          <a:p>
            <a:pPr marL="290513" indent="-290513" eaLnBrk="1" hangingPunct="1">
              <a:lnSpc>
                <a:spcPct val="90000"/>
              </a:lnSpc>
              <a:spcAft>
                <a:spcPts val="600"/>
              </a:spcAft>
            </a:pPr>
            <a:r>
              <a:rPr lang="en-GB" dirty="0" smtClean="0"/>
              <a:t>SVG is short for Scalable Vector Graphics</a:t>
            </a:r>
          </a:p>
          <a:p>
            <a:pPr marL="290513" indent="-290513" eaLnBrk="1" hangingPunct="1">
              <a:lnSpc>
                <a:spcPct val="90000"/>
              </a:lnSpc>
              <a:spcAft>
                <a:spcPts val="600"/>
              </a:spcAft>
            </a:pPr>
            <a:r>
              <a:rPr lang="en-GB" dirty="0" smtClean="0"/>
              <a:t>It is a part of "XML" ; the "</a:t>
            </a:r>
            <a:r>
              <a:rPr lang="en-GB" dirty="0" err="1" smtClean="0"/>
              <a:t>eXtensible</a:t>
            </a:r>
            <a:r>
              <a:rPr lang="en-GB" dirty="0" smtClean="0"/>
              <a:t> </a:t>
            </a:r>
            <a:r>
              <a:rPr lang="en-GB" dirty="0" err="1" smtClean="0"/>
              <a:t>Markup</a:t>
            </a:r>
            <a:r>
              <a:rPr lang="en-GB" dirty="0" smtClean="0"/>
              <a:t> Language" XML </a:t>
            </a:r>
          </a:p>
          <a:p>
            <a:pPr lvl="1" eaLnBrk="1" hangingPunct="1">
              <a:lnSpc>
                <a:spcPct val="90000"/>
              </a:lnSpc>
              <a:spcAft>
                <a:spcPts val="600"/>
              </a:spcAft>
            </a:pPr>
            <a:r>
              <a:rPr lang="en-GB" dirty="0" smtClean="0"/>
              <a:t>XML is a `</a:t>
            </a:r>
            <a:r>
              <a:rPr lang="en-GB" dirty="0" err="1" smtClean="0"/>
              <a:t>metalanguage</a:t>
            </a:r>
            <a:r>
              <a:rPr lang="en-GB" dirty="0" smtClean="0"/>
              <a:t>' — a language for describing other languages.</a:t>
            </a:r>
          </a:p>
          <a:p>
            <a:pPr lvl="1" eaLnBrk="1" hangingPunct="1">
              <a:lnSpc>
                <a:spcPct val="90000"/>
              </a:lnSpc>
              <a:spcAft>
                <a:spcPts val="600"/>
              </a:spcAft>
            </a:pPr>
            <a:r>
              <a:rPr lang="en-GB" dirty="0" smtClean="0"/>
              <a:t>Unlike HTML which is a fixed format </a:t>
            </a:r>
            <a:r>
              <a:rPr lang="en-GB" dirty="0" err="1" smtClean="0"/>
              <a:t>markup</a:t>
            </a:r>
            <a:r>
              <a:rPr lang="en-GB" dirty="0" smtClean="0"/>
              <a:t> language, XML allows us to design our own customized </a:t>
            </a:r>
            <a:r>
              <a:rPr lang="en-GB" dirty="0" err="1" smtClean="0"/>
              <a:t>markup</a:t>
            </a:r>
            <a:r>
              <a:rPr lang="en-GB" dirty="0" smtClean="0"/>
              <a:t> languages for different types of documents (e.g. for representing music or hieroglyphs.)</a:t>
            </a:r>
          </a:p>
          <a:p>
            <a:pPr lvl="1" eaLnBrk="1" hangingPunct="1">
              <a:lnSpc>
                <a:spcPct val="90000"/>
              </a:lnSpc>
              <a:spcAft>
                <a:spcPts val="600"/>
              </a:spcAft>
            </a:pPr>
            <a:r>
              <a:rPr lang="en-GB" dirty="0" smtClean="0"/>
              <a:t>See http://www.w3.org/ - the worldwide web consortium web pages for details.</a:t>
            </a:r>
          </a:p>
          <a:p>
            <a:pPr marL="290513" indent="-290513" eaLnBrk="1" hangingPunct="1">
              <a:lnSpc>
                <a:spcPct val="90000"/>
              </a:lnSpc>
              <a:spcAft>
                <a:spcPts val="600"/>
              </a:spcAft>
            </a:pPr>
            <a:r>
              <a:rPr lang="en-GB" b="1" dirty="0" smtClean="0"/>
              <a:t>SVG is the graphical component of XML </a:t>
            </a:r>
            <a:r>
              <a:rPr lang="en-GB" dirty="0" smtClean="0"/>
              <a:t>- it allows the rendering of graphics in a web page</a:t>
            </a:r>
          </a:p>
          <a:p>
            <a:pPr marL="690563" lvl="1" indent="-290513" eaLnBrk="1" hangingPunct="1">
              <a:lnSpc>
                <a:spcPct val="90000"/>
              </a:lnSpc>
              <a:spcAft>
                <a:spcPts val="600"/>
              </a:spcAft>
            </a:pPr>
            <a:r>
              <a:rPr lang="en-GB" dirty="0" smtClean="0"/>
              <a:t>IE 9 has </a:t>
            </a:r>
            <a:r>
              <a:rPr lang="en-GB" dirty="0" err="1" smtClean="0"/>
              <a:t>svg</a:t>
            </a:r>
            <a:r>
              <a:rPr lang="en-GB" dirty="0" smtClean="0"/>
              <a:t> capability (but not earlier versions)</a:t>
            </a:r>
          </a:p>
          <a:p>
            <a:pPr marL="690563" lvl="1" indent="-290513" eaLnBrk="1" hangingPunct="1">
              <a:lnSpc>
                <a:spcPct val="90000"/>
              </a:lnSpc>
              <a:spcAft>
                <a:spcPts val="600"/>
              </a:spcAft>
            </a:pPr>
            <a:r>
              <a:rPr lang="en-GB" dirty="0" smtClean="0"/>
              <a:t>Mozilla Firefox and Safari (amongst others) can also handle </a:t>
            </a:r>
            <a:r>
              <a:rPr lang="en-GB" dirty="0" err="1" smtClean="0"/>
              <a:t>svg</a:t>
            </a:r>
            <a:endParaRPr lang="en-GB" dirty="0" smtClean="0"/>
          </a:p>
          <a:p>
            <a:pPr marL="290513" indent="-290513" eaLnBrk="1" hangingPunct="1">
              <a:lnSpc>
                <a:spcPct val="90000"/>
              </a:lnSpc>
              <a:spcAft>
                <a:spcPts val="600"/>
              </a:spcAft>
            </a:pPr>
            <a:r>
              <a:rPr lang="en-GB" dirty="0" smtClean="0"/>
              <a:t>It is a very useful, and much more efficient, alternative to bitmap images (i.e., an alternative to .gif and .jpeg images.)  The scalability means that web browser graphics automatically resize according to the size of the browser window.</a:t>
            </a:r>
          </a:p>
          <a:p>
            <a:pPr marL="290513" indent="-290513" eaLnBrk="1" hangingPunct="1">
              <a:lnSpc>
                <a:spcPct val="90000"/>
              </a:lnSpc>
              <a:buFont typeface="Wingdings" pitchFamily="2" charset="2"/>
              <a:buNone/>
            </a:pPr>
            <a:endParaRPr lang="en-GB" u="sng"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Vector Graphics</a:t>
            </a:r>
            <a:endParaRPr lang="en-GB" dirty="0"/>
          </a:p>
        </p:txBody>
      </p:sp>
      <p:pic>
        <p:nvPicPr>
          <p:cNvPr id="6" name="Content Placeholder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105128" y="908720"/>
            <a:ext cx="3239067" cy="4163460"/>
          </a:xfrm>
        </p:spPr>
      </p:pic>
      <p:sp>
        <p:nvSpPr>
          <p:cNvPr id="7" name="Rectangle 3"/>
          <p:cNvSpPr txBox="1">
            <a:spLocks noChangeArrowheads="1"/>
          </p:cNvSpPr>
          <p:nvPr/>
        </p:nvSpPr>
        <p:spPr bwMode="auto">
          <a:xfrm>
            <a:off x="742950" y="914400"/>
            <a:ext cx="493013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80000"/>
              <a:buFont typeface="Wingdings" pitchFamily="2" charset="2"/>
              <a:buChar char="o"/>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SzPct val="65000"/>
              <a:buFont typeface="Wingdings" pitchFamily="2" charset="2"/>
              <a:buChar char="o"/>
              <a:defRPr sz="2000">
                <a:solidFill>
                  <a:schemeClr val="tx1"/>
                </a:solidFill>
                <a:latin typeface="+mn-lt"/>
              </a:defRPr>
            </a:lvl3pPr>
            <a:lvl4pPr marL="1600200" indent="-228600" algn="l" rtl="0" eaLnBrk="0" fontAlgn="base" hangingPunct="0">
              <a:spcBef>
                <a:spcPct val="20000"/>
              </a:spcBef>
              <a:spcAft>
                <a:spcPct val="0"/>
              </a:spcAft>
              <a:buClr>
                <a:schemeClr val="tx2"/>
              </a:buClr>
              <a:buSzPct val="80000"/>
              <a:buChar char="–"/>
              <a:defRPr sz="1800">
                <a:solidFill>
                  <a:schemeClr val="tx1"/>
                </a:solidFill>
                <a:latin typeface="+mn-lt"/>
              </a:defRPr>
            </a:lvl4pPr>
            <a:lvl5pPr marL="2057400" indent="-228600" algn="l" rtl="0" eaLnBrk="0" fontAlgn="base" hangingPunct="0">
              <a:spcBef>
                <a:spcPct val="20000"/>
              </a:spcBef>
              <a:spcAft>
                <a:spcPct val="0"/>
              </a:spcAft>
              <a:buClr>
                <a:schemeClr val="tx2"/>
              </a:buClr>
              <a:buSzPct val="90000"/>
              <a:buChar char="»"/>
              <a:defRPr sz="1800">
                <a:solidFill>
                  <a:schemeClr val="tx1"/>
                </a:solidFill>
                <a:latin typeface="+mn-lt"/>
              </a:defRPr>
            </a:lvl5pPr>
            <a:lvl6pPr marL="2514600" indent="-228600" algn="l" rtl="0" fontAlgn="base">
              <a:spcBef>
                <a:spcPct val="20000"/>
              </a:spcBef>
              <a:spcAft>
                <a:spcPct val="0"/>
              </a:spcAft>
              <a:buClr>
                <a:schemeClr val="tx2"/>
              </a:buClr>
              <a:buSzPct val="90000"/>
              <a:buChar char="»"/>
              <a:defRPr sz="1800">
                <a:solidFill>
                  <a:schemeClr val="tx1"/>
                </a:solidFill>
                <a:latin typeface="+mn-lt"/>
              </a:defRPr>
            </a:lvl6pPr>
            <a:lvl7pPr marL="2971800" indent="-228600" algn="l" rtl="0" fontAlgn="base">
              <a:spcBef>
                <a:spcPct val="20000"/>
              </a:spcBef>
              <a:spcAft>
                <a:spcPct val="0"/>
              </a:spcAft>
              <a:buClr>
                <a:schemeClr val="tx2"/>
              </a:buClr>
              <a:buSzPct val="90000"/>
              <a:buChar char="»"/>
              <a:defRPr sz="1800">
                <a:solidFill>
                  <a:schemeClr val="tx1"/>
                </a:solidFill>
                <a:latin typeface="+mn-lt"/>
              </a:defRPr>
            </a:lvl7pPr>
            <a:lvl8pPr marL="3429000" indent="-228600" algn="l" rtl="0" fontAlgn="base">
              <a:spcBef>
                <a:spcPct val="20000"/>
              </a:spcBef>
              <a:spcAft>
                <a:spcPct val="0"/>
              </a:spcAft>
              <a:buClr>
                <a:schemeClr val="tx2"/>
              </a:buClr>
              <a:buSzPct val="90000"/>
              <a:buChar char="»"/>
              <a:defRPr sz="1800">
                <a:solidFill>
                  <a:schemeClr val="tx1"/>
                </a:solidFill>
                <a:latin typeface="+mn-lt"/>
              </a:defRPr>
            </a:lvl8pPr>
            <a:lvl9pPr marL="3886200" indent="-228600" algn="l" rtl="0" fontAlgn="base">
              <a:spcBef>
                <a:spcPct val="20000"/>
              </a:spcBef>
              <a:spcAft>
                <a:spcPct val="0"/>
              </a:spcAft>
              <a:buClr>
                <a:schemeClr val="tx2"/>
              </a:buClr>
              <a:buSzPct val="90000"/>
              <a:buChar char="»"/>
              <a:defRPr sz="1800">
                <a:solidFill>
                  <a:schemeClr val="tx1"/>
                </a:solidFill>
                <a:latin typeface="+mn-lt"/>
              </a:defRPr>
            </a:lvl9pPr>
          </a:lstStyle>
          <a:p>
            <a:pPr marL="290513" indent="-290513" eaLnBrk="1" hangingPunct="1">
              <a:lnSpc>
                <a:spcPct val="90000"/>
              </a:lnSpc>
              <a:spcAft>
                <a:spcPts val="600"/>
              </a:spcAft>
            </a:pPr>
            <a:r>
              <a:rPr lang="en-GB" sz="2000" kern="0" dirty="0" smtClean="0"/>
              <a:t>Vector graphics represent graphical  objects (</a:t>
            </a:r>
            <a:r>
              <a:rPr lang="en-GB" sz="2000" dirty="0" smtClean="0"/>
              <a:t>points, lines, </a:t>
            </a:r>
            <a:r>
              <a:rPr lang="en-GB" sz="2000" dirty="0"/>
              <a:t>curves, and shapes or </a:t>
            </a:r>
            <a:r>
              <a:rPr lang="en-GB" sz="2000" dirty="0" smtClean="0"/>
              <a:t>polygons), </a:t>
            </a:r>
            <a:r>
              <a:rPr lang="en-GB" sz="2000" kern="0" dirty="0" smtClean="0"/>
              <a:t>by their mathematical description rather than a rendering of the object itself </a:t>
            </a:r>
            <a:endParaRPr lang="en-GB" sz="2000" kern="0" dirty="0"/>
          </a:p>
          <a:p>
            <a:pPr marL="690563" lvl="1" indent="-290513" eaLnBrk="1" hangingPunct="1">
              <a:lnSpc>
                <a:spcPct val="90000"/>
              </a:lnSpc>
              <a:spcAft>
                <a:spcPts val="600"/>
              </a:spcAft>
            </a:pPr>
            <a:r>
              <a:rPr lang="en-GB" sz="1600" kern="0" dirty="0" smtClean="0"/>
              <a:t>Leads to small file sizes and automatic rescaling according to the window size</a:t>
            </a:r>
          </a:p>
          <a:p>
            <a:pPr marL="290513" indent="-290513" eaLnBrk="1" hangingPunct="1">
              <a:lnSpc>
                <a:spcPct val="90000"/>
              </a:lnSpc>
              <a:spcAft>
                <a:spcPts val="600"/>
              </a:spcAft>
            </a:pPr>
            <a:r>
              <a:rPr lang="en-GB" sz="2000" kern="0" dirty="0" smtClean="0">
                <a:hlinkClick r:id="rId3"/>
              </a:rPr>
              <a:t>Demo showing difference between raster and vector graphics</a:t>
            </a:r>
            <a:endParaRPr lang="en-GB" sz="2000" kern="0" dirty="0" smtClean="0"/>
          </a:p>
          <a:p>
            <a:pPr marL="290513" indent="-290513" eaLnBrk="1" hangingPunct="1">
              <a:lnSpc>
                <a:spcPct val="90000"/>
              </a:lnSpc>
              <a:buFont typeface="Wingdings" pitchFamily="2" charset="2"/>
              <a:buNone/>
            </a:pPr>
            <a:endParaRPr lang="en-GB" u="sng" kern="0" dirty="0" smtClean="0"/>
          </a:p>
        </p:txBody>
      </p:sp>
    </p:spTree>
    <p:extLst>
      <p:ext uri="{BB962C8B-B14F-4D97-AF65-F5344CB8AC3E}">
        <p14:creationId xmlns:p14="http://schemas.microsoft.com/office/powerpoint/2010/main" val="4058693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sz="4400" smtClean="0"/>
              <a:t>An Introduction to SVG</a:t>
            </a:r>
          </a:p>
        </p:txBody>
      </p:sp>
      <p:sp>
        <p:nvSpPr>
          <p:cNvPr id="17411" name="Rectangle 3"/>
          <p:cNvSpPr>
            <a:spLocks noGrp="1" noChangeArrowheads="1"/>
          </p:cNvSpPr>
          <p:nvPr>
            <p:ph type="body" idx="1"/>
          </p:nvPr>
        </p:nvSpPr>
        <p:spPr>
          <a:xfrm>
            <a:off x="742950" y="914400"/>
            <a:ext cx="8639175" cy="3094038"/>
          </a:xfrm>
        </p:spPr>
        <p:txBody>
          <a:bodyPr/>
          <a:lstStyle/>
          <a:p>
            <a:pPr marL="290513" indent="-290513" eaLnBrk="1" hangingPunct="1">
              <a:spcAft>
                <a:spcPts val="600"/>
              </a:spcAft>
            </a:pPr>
            <a:r>
              <a:rPr lang="en-GB" sz="1800" dirty="0" smtClean="0"/>
              <a:t>SVG can be used to create interactive functionality like JavaScript. </a:t>
            </a:r>
          </a:p>
          <a:p>
            <a:pPr marL="290513" indent="-290513" eaLnBrk="1" hangingPunct="1">
              <a:spcAft>
                <a:spcPts val="600"/>
              </a:spcAft>
            </a:pPr>
            <a:r>
              <a:rPr lang="en-GB" sz="1800" dirty="0" smtClean="0"/>
              <a:t>SVG authoring tools are available.</a:t>
            </a:r>
          </a:p>
          <a:p>
            <a:pPr marL="290513" indent="-290513" eaLnBrk="1" hangingPunct="1">
              <a:spcAft>
                <a:spcPts val="600"/>
              </a:spcAft>
            </a:pPr>
            <a:r>
              <a:rPr lang="en-GB" sz="1800" dirty="0" smtClean="0"/>
              <a:t>The most popular commercial multimedia graphics alternative is Adobe Flash©. </a:t>
            </a:r>
          </a:p>
          <a:p>
            <a:pPr marL="290513" indent="-290513" eaLnBrk="1" hangingPunct="1">
              <a:spcAft>
                <a:spcPts val="600"/>
              </a:spcAft>
            </a:pPr>
            <a:r>
              <a:rPr lang="en-GB" sz="1800" dirty="0" smtClean="0"/>
              <a:t>The following slides demonstrate some very basic capabilities of SVG by example.  These and other demonstration files can be found on the course web page</a:t>
            </a:r>
          </a:p>
          <a:p>
            <a:pPr marL="690563" lvl="1" indent="-290513" eaLnBrk="1" hangingPunct="1">
              <a:spcAft>
                <a:spcPts val="600"/>
              </a:spcAft>
            </a:pPr>
            <a:r>
              <a:rPr lang="en-GB" sz="1800" dirty="0" smtClean="0">
                <a:hlinkClick r:id="rId3" action="ppaction://program"/>
              </a:rPr>
              <a:t>Demo</a:t>
            </a:r>
            <a:endParaRPr lang="en-GB" sz="1800" dirty="0" smtClean="0"/>
          </a:p>
          <a:p>
            <a:pPr marL="290513" indent="-290513" eaLnBrk="1" hangingPunct="1">
              <a:buFont typeface="Wingdings" pitchFamily="2" charset="2"/>
              <a:buNone/>
            </a:pPr>
            <a:endParaRPr lang="en-GB" sz="1800" u="sng" dirty="0" smtClean="0"/>
          </a:p>
        </p:txBody>
      </p:sp>
      <p:sp>
        <p:nvSpPr>
          <p:cNvPr id="17412" name="Text Box 4"/>
          <p:cNvSpPr txBox="1">
            <a:spLocks noChangeArrowheads="1"/>
          </p:cNvSpPr>
          <p:nvPr/>
        </p:nvSpPr>
        <p:spPr bwMode="auto">
          <a:xfrm>
            <a:off x="609600" y="3810000"/>
            <a:ext cx="4495800" cy="2301875"/>
          </a:xfrm>
          <a:prstGeom prst="rect">
            <a:avLst/>
          </a:prstGeom>
          <a:noFill/>
          <a:ln w="9525">
            <a:solidFill>
              <a:schemeClr val="tx1"/>
            </a:solidFill>
            <a:miter lim="800000"/>
            <a:headEnd/>
            <a:tailEnd/>
          </a:ln>
        </p:spPr>
        <p:txBody>
          <a:bodyPr>
            <a:spAutoFit/>
          </a:bodyPr>
          <a:lstStyle/>
          <a:p>
            <a:pPr algn="l">
              <a:spcBef>
                <a:spcPct val="50000"/>
              </a:spcBef>
            </a:pPr>
            <a:r>
              <a:rPr lang="en-GB" sz="1800">
                <a:latin typeface="Comic Sans MS" pitchFamily="66" charset="0"/>
              </a:rPr>
              <a:t>&lt;!--File </a:t>
            </a:r>
            <a:r>
              <a:rPr lang="en-GB" sz="1800" b="1">
                <a:solidFill>
                  <a:srgbClr val="CC0000"/>
                </a:solidFill>
                <a:latin typeface="Comic Sans MS" pitchFamily="66" charset="0"/>
              </a:rPr>
              <a:t>svg1</a:t>
            </a:r>
            <a:r>
              <a:rPr lang="en-GB" sz="1800">
                <a:latin typeface="Comic Sans MS" pitchFamily="66" charset="0"/>
              </a:rPr>
              <a:t>.svg--&gt;</a:t>
            </a:r>
            <a:endParaRPr lang="en-GB" sz="1800" u="sng">
              <a:latin typeface="Comic Sans MS" pitchFamily="66" charset="0"/>
            </a:endParaRPr>
          </a:p>
          <a:p>
            <a:pPr algn="l">
              <a:spcBef>
                <a:spcPct val="50000"/>
              </a:spcBef>
            </a:pPr>
            <a:r>
              <a:rPr lang="en-GB" sz="1800">
                <a:latin typeface="Comic Sans MS" pitchFamily="66" charset="0"/>
              </a:rPr>
              <a:t>&lt;svg viewBox="0 0 1000 1000"&gt;</a:t>
            </a:r>
          </a:p>
          <a:p>
            <a:pPr algn="l">
              <a:spcBef>
                <a:spcPct val="50000"/>
              </a:spcBef>
            </a:pPr>
            <a:r>
              <a:rPr lang="en-GB" sz="1800">
                <a:latin typeface="Comic Sans MS" pitchFamily="66" charset="0"/>
              </a:rPr>
              <a:t> &lt;!-- Draw a blue rectangle --&gt;</a:t>
            </a:r>
          </a:p>
          <a:p>
            <a:pPr algn="l">
              <a:spcBef>
                <a:spcPct val="50000"/>
              </a:spcBef>
            </a:pPr>
            <a:r>
              <a:rPr lang="en-GB" sz="1800">
                <a:latin typeface="Comic Sans MS" pitchFamily="66" charset="0"/>
              </a:rPr>
              <a:t> &lt;</a:t>
            </a:r>
            <a:r>
              <a:rPr lang="en-GB" sz="1800" b="1">
                <a:solidFill>
                  <a:srgbClr val="CC0000"/>
                </a:solidFill>
                <a:latin typeface="Comic Sans MS" pitchFamily="66" charset="0"/>
              </a:rPr>
              <a:t>rect</a:t>
            </a:r>
            <a:r>
              <a:rPr lang="en-GB" sz="1800">
                <a:latin typeface="Comic Sans MS" pitchFamily="66" charset="0"/>
              </a:rPr>
              <a:t> x="200" y="200" width="200" height="100" stroke="blue" fill="none"/&gt;</a:t>
            </a:r>
          </a:p>
          <a:p>
            <a:pPr algn="l">
              <a:spcBef>
                <a:spcPct val="50000"/>
              </a:spcBef>
            </a:pPr>
            <a:r>
              <a:rPr lang="en-GB" sz="1800">
                <a:latin typeface="Comic Sans MS" pitchFamily="66" charset="0"/>
              </a:rPr>
              <a:t>&lt;/svg&gt;</a:t>
            </a:r>
          </a:p>
        </p:txBody>
      </p:sp>
      <p:pic>
        <p:nvPicPr>
          <p:cNvPr id="17414" name="Picture 6"/>
          <p:cNvPicPr>
            <a:picLocks noChangeAspect="1" noChangeArrowheads="1"/>
          </p:cNvPicPr>
          <p:nvPr/>
        </p:nvPicPr>
        <p:blipFill>
          <a:blip r:embed="rId4" cstate="print"/>
          <a:srcRect/>
          <a:stretch>
            <a:fillRect/>
          </a:stretch>
        </p:blipFill>
        <p:spPr bwMode="auto">
          <a:xfrm>
            <a:off x="5673080" y="3429000"/>
            <a:ext cx="3816424" cy="2963692"/>
          </a:xfrm>
          <a:prstGeom prst="rect">
            <a:avLst/>
          </a:prstGeom>
          <a:noFill/>
          <a:ln w="19050" cap="flat" cmpd="sng">
            <a:noFill/>
            <a:prstDash val="solid"/>
            <a:miter lim="800000"/>
            <a:headEnd type="none" w="med" len="med"/>
            <a:tailEnd type="none" w="med" len="me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381000"/>
            <a:ext cx="9245600" cy="609600"/>
          </a:xfrm>
        </p:spPr>
        <p:txBody>
          <a:bodyPr/>
          <a:lstStyle/>
          <a:p>
            <a:pPr eaLnBrk="1" hangingPunct="1"/>
            <a:r>
              <a:rPr lang="en-GB" sz="4400" smtClean="0"/>
              <a:t>SVG Examples</a:t>
            </a:r>
            <a:br>
              <a:rPr lang="en-GB" sz="4400" smtClean="0"/>
            </a:br>
            <a:r>
              <a:rPr lang="en-GB" sz="2800" smtClean="0"/>
              <a:t>Simple Examples for Illustration – SVG code NOT assessed.</a:t>
            </a:r>
          </a:p>
        </p:txBody>
      </p:sp>
      <p:sp>
        <p:nvSpPr>
          <p:cNvPr id="18435" name="Text Box 4"/>
          <p:cNvSpPr txBox="1">
            <a:spLocks noChangeArrowheads="1"/>
          </p:cNvSpPr>
          <p:nvPr/>
        </p:nvSpPr>
        <p:spPr bwMode="auto">
          <a:xfrm>
            <a:off x="533400" y="3352800"/>
            <a:ext cx="4953000" cy="2979738"/>
          </a:xfrm>
          <a:prstGeom prst="rect">
            <a:avLst/>
          </a:prstGeom>
          <a:noFill/>
          <a:ln w="9525">
            <a:solidFill>
              <a:schemeClr val="tx1"/>
            </a:solidFill>
            <a:miter lim="800000"/>
            <a:headEnd/>
            <a:tailEnd/>
          </a:ln>
        </p:spPr>
        <p:txBody>
          <a:bodyPr>
            <a:spAutoFit/>
          </a:bodyPr>
          <a:lstStyle/>
          <a:p>
            <a:pPr algn="l">
              <a:spcBef>
                <a:spcPct val="50000"/>
              </a:spcBef>
            </a:pPr>
            <a:r>
              <a:rPr lang="en-GB" sz="1200">
                <a:latin typeface="Comic Sans MS" pitchFamily="66" charset="0"/>
              </a:rPr>
              <a:t>&lt;svg viewBox="0 0 1000 1000"&gt;</a:t>
            </a:r>
          </a:p>
          <a:p>
            <a:pPr algn="l">
              <a:spcBef>
                <a:spcPct val="50000"/>
              </a:spcBef>
            </a:pPr>
            <a:r>
              <a:rPr lang="en-GB" sz="1200">
                <a:latin typeface="Comic Sans MS" pitchFamily="66" charset="0"/>
              </a:rPr>
              <a:t>  &lt;!-- </a:t>
            </a:r>
            <a:r>
              <a:rPr lang="en-GB" sz="1400" b="1">
                <a:solidFill>
                  <a:srgbClr val="CC0000"/>
                </a:solidFill>
                <a:latin typeface="Comic Sans MS" pitchFamily="66" charset="0"/>
              </a:rPr>
              <a:t>svg5.svg </a:t>
            </a:r>
            <a:r>
              <a:rPr lang="en-GB" sz="1200">
                <a:latin typeface="Comic Sans MS" pitchFamily="66" charset="0"/>
              </a:rPr>
              <a:t>Draw a moving blue rectangle and a red semi-opaque circle --&gt;</a:t>
            </a:r>
          </a:p>
          <a:p>
            <a:pPr algn="l">
              <a:spcBef>
                <a:spcPct val="50000"/>
              </a:spcBef>
            </a:pPr>
            <a:r>
              <a:rPr lang="en-GB" sz="1200">
                <a:latin typeface="Comic Sans MS" pitchFamily="66" charset="0"/>
              </a:rPr>
              <a:t>   &lt;!-- Draw the rectangle.  --&gt;</a:t>
            </a:r>
          </a:p>
          <a:p>
            <a:pPr algn="l">
              <a:spcBef>
                <a:spcPct val="50000"/>
              </a:spcBef>
            </a:pPr>
            <a:r>
              <a:rPr lang="en-GB" sz="1200">
                <a:latin typeface="Comic Sans MS" pitchFamily="66" charset="0"/>
              </a:rPr>
              <a:t>  &lt;rect x="-100" y="-50" width="200" height="100" fill="blue"&gt;</a:t>
            </a:r>
          </a:p>
          <a:p>
            <a:pPr algn="l">
              <a:spcBef>
                <a:spcPct val="50000"/>
              </a:spcBef>
            </a:pPr>
            <a:r>
              <a:rPr lang="en-GB" sz="1200">
                <a:latin typeface="Comic Sans MS" pitchFamily="66" charset="0"/>
              </a:rPr>
              <a:t>    &lt;</a:t>
            </a:r>
            <a:r>
              <a:rPr lang="en-GB" sz="1400" b="1">
                <a:solidFill>
                  <a:srgbClr val="CC0000"/>
                </a:solidFill>
                <a:latin typeface="Comic Sans MS" pitchFamily="66" charset="0"/>
              </a:rPr>
              <a:t>animateMotion</a:t>
            </a:r>
            <a:r>
              <a:rPr lang="en-GB" sz="1200">
                <a:latin typeface="Comic Sans MS" pitchFamily="66" charset="0"/>
              </a:rPr>
              <a:t> dur="10s" repeatCount="indefinite" path="M 220,410 A 200 200 0 1 1 620 410 A 200 200 0 1 1 220 410" /&gt;</a:t>
            </a:r>
          </a:p>
          <a:p>
            <a:pPr algn="l">
              <a:spcBef>
                <a:spcPct val="50000"/>
              </a:spcBef>
            </a:pPr>
            <a:r>
              <a:rPr lang="en-GB" sz="1200">
                <a:latin typeface="Comic Sans MS" pitchFamily="66" charset="0"/>
              </a:rPr>
              <a:t>  &lt;/rect&gt;</a:t>
            </a:r>
          </a:p>
          <a:p>
            <a:pPr algn="l">
              <a:spcBef>
                <a:spcPct val="50000"/>
              </a:spcBef>
            </a:pPr>
            <a:r>
              <a:rPr lang="en-GB" sz="1200">
                <a:latin typeface="Comic Sans MS" pitchFamily="66" charset="0"/>
              </a:rPr>
              <a:t>  &lt;!-- Draw the circle --&gt;</a:t>
            </a:r>
          </a:p>
          <a:p>
            <a:pPr algn="l">
              <a:spcBef>
                <a:spcPct val="50000"/>
              </a:spcBef>
            </a:pPr>
            <a:r>
              <a:rPr lang="en-GB" sz="1200">
                <a:latin typeface="Comic Sans MS" pitchFamily="66" charset="0"/>
              </a:rPr>
              <a:t>  &lt;circle cx="420" cy="410" r="200" fill="red" </a:t>
            </a:r>
            <a:r>
              <a:rPr lang="en-GB" sz="1400" b="1">
                <a:solidFill>
                  <a:srgbClr val="CC0000"/>
                </a:solidFill>
                <a:latin typeface="Comic Sans MS" pitchFamily="66" charset="0"/>
              </a:rPr>
              <a:t>opacity="0.5"</a:t>
            </a:r>
            <a:r>
              <a:rPr lang="en-GB" sz="1200">
                <a:latin typeface="Comic Sans MS" pitchFamily="66" charset="0"/>
              </a:rPr>
              <a:t>/&gt;</a:t>
            </a:r>
          </a:p>
          <a:p>
            <a:pPr algn="l">
              <a:spcBef>
                <a:spcPct val="50000"/>
              </a:spcBef>
            </a:pPr>
            <a:r>
              <a:rPr lang="en-GB" sz="1200">
                <a:latin typeface="Comic Sans MS" pitchFamily="66" charset="0"/>
              </a:rPr>
              <a:t>&lt;/svg&gt;</a:t>
            </a:r>
          </a:p>
        </p:txBody>
      </p:sp>
      <p:sp>
        <p:nvSpPr>
          <p:cNvPr id="18436" name="Text Box 8"/>
          <p:cNvSpPr txBox="1">
            <a:spLocks noChangeArrowheads="1"/>
          </p:cNvSpPr>
          <p:nvPr/>
        </p:nvSpPr>
        <p:spPr bwMode="auto">
          <a:xfrm>
            <a:off x="533400" y="1295400"/>
            <a:ext cx="4953000" cy="1803400"/>
          </a:xfrm>
          <a:prstGeom prst="rect">
            <a:avLst/>
          </a:prstGeom>
          <a:noFill/>
          <a:ln w="9525">
            <a:solidFill>
              <a:schemeClr val="tx1"/>
            </a:solidFill>
            <a:miter lim="800000"/>
            <a:headEnd/>
            <a:tailEnd/>
          </a:ln>
        </p:spPr>
        <p:txBody>
          <a:bodyPr>
            <a:spAutoFit/>
          </a:bodyPr>
          <a:lstStyle/>
          <a:p>
            <a:pPr algn="l">
              <a:spcBef>
                <a:spcPct val="50000"/>
              </a:spcBef>
            </a:pPr>
            <a:r>
              <a:rPr lang="en-GB" sz="1400">
                <a:latin typeface="Comic Sans MS" pitchFamily="66" charset="0"/>
              </a:rPr>
              <a:t>&lt;svg viewBox="0 0 1000 1000"&gt;</a:t>
            </a:r>
          </a:p>
          <a:p>
            <a:pPr algn="l">
              <a:spcBef>
                <a:spcPct val="50000"/>
              </a:spcBef>
            </a:pPr>
            <a:r>
              <a:rPr lang="en-GB" sz="1400">
                <a:latin typeface="Comic Sans MS" pitchFamily="66" charset="0"/>
              </a:rPr>
              <a:t> &lt;!-- </a:t>
            </a:r>
            <a:r>
              <a:rPr lang="en-GB" sz="1400" b="1">
                <a:solidFill>
                  <a:srgbClr val="CC0000"/>
                </a:solidFill>
                <a:latin typeface="Comic Sans MS" pitchFamily="66" charset="0"/>
              </a:rPr>
              <a:t>svg3.svg</a:t>
            </a:r>
            <a:r>
              <a:rPr lang="en-GB" sz="1400">
                <a:latin typeface="Comic Sans MS" pitchFamily="66" charset="0"/>
              </a:rPr>
              <a:t> Draw a blue rectangle and a red circle --&gt;</a:t>
            </a:r>
          </a:p>
          <a:p>
            <a:pPr algn="l">
              <a:spcBef>
                <a:spcPct val="50000"/>
              </a:spcBef>
            </a:pPr>
            <a:r>
              <a:rPr lang="en-GB" sz="1400">
                <a:latin typeface="Comic Sans MS" pitchFamily="66" charset="0"/>
              </a:rPr>
              <a:t> &lt;</a:t>
            </a:r>
            <a:r>
              <a:rPr lang="en-GB" sz="1400" b="1">
                <a:solidFill>
                  <a:srgbClr val="CC0000"/>
                </a:solidFill>
                <a:latin typeface="Comic Sans MS" pitchFamily="66" charset="0"/>
              </a:rPr>
              <a:t>rect</a:t>
            </a:r>
            <a:r>
              <a:rPr lang="en-GB" sz="1400">
                <a:latin typeface="Comic Sans MS" pitchFamily="66" charset="0"/>
              </a:rPr>
              <a:t> x="200" y="200" width="200" height="100" fill="blue" /&gt;</a:t>
            </a:r>
          </a:p>
          <a:p>
            <a:pPr algn="l">
              <a:spcBef>
                <a:spcPct val="50000"/>
              </a:spcBef>
            </a:pPr>
            <a:r>
              <a:rPr lang="en-GB" sz="1400">
                <a:latin typeface="Comic Sans MS" pitchFamily="66" charset="0"/>
              </a:rPr>
              <a:t> &lt;circle cx="420" cy="410" r="200" fill="red" /&gt;</a:t>
            </a:r>
          </a:p>
          <a:p>
            <a:pPr algn="l">
              <a:spcBef>
                <a:spcPct val="50000"/>
              </a:spcBef>
            </a:pPr>
            <a:r>
              <a:rPr lang="en-GB" sz="1400">
                <a:latin typeface="Comic Sans MS" pitchFamily="66" charset="0"/>
              </a:rPr>
              <a:t>&lt;/svg&gt;</a:t>
            </a:r>
          </a:p>
        </p:txBody>
      </p:sp>
      <p:pic>
        <p:nvPicPr>
          <p:cNvPr id="18437" name="Picture 9"/>
          <p:cNvPicPr>
            <a:picLocks noChangeAspect="1" noChangeArrowheads="1"/>
          </p:cNvPicPr>
          <p:nvPr/>
        </p:nvPicPr>
        <p:blipFill>
          <a:blip r:embed="rId3" cstate="print"/>
          <a:srcRect b="3226"/>
          <a:stretch>
            <a:fillRect/>
          </a:stretch>
        </p:blipFill>
        <p:spPr bwMode="auto">
          <a:xfrm>
            <a:off x="5867400" y="1295400"/>
            <a:ext cx="2971800" cy="2286000"/>
          </a:xfrm>
          <a:prstGeom prst="rect">
            <a:avLst/>
          </a:prstGeom>
          <a:noFill/>
          <a:ln w="9525">
            <a:noFill/>
            <a:miter lim="800000"/>
            <a:headEnd/>
            <a:tailEnd/>
          </a:ln>
        </p:spPr>
      </p:pic>
      <p:pic>
        <p:nvPicPr>
          <p:cNvPr id="18438" name="Picture 11"/>
          <p:cNvPicPr>
            <a:picLocks noChangeAspect="1" noChangeArrowheads="1"/>
          </p:cNvPicPr>
          <p:nvPr/>
        </p:nvPicPr>
        <p:blipFill>
          <a:blip r:embed="rId4" cstate="print"/>
          <a:srcRect b="3871"/>
          <a:stretch>
            <a:fillRect/>
          </a:stretch>
        </p:blipFill>
        <p:spPr bwMode="auto">
          <a:xfrm>
            <a:off x="5867400" y="3810000"/>
            <a:ext cx="2971800" cy="228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SVG Demos</a:t>
            </a:r>
            <a:endParaRPr lang="en-GB" dirty="0"/>
          </a:p>
        </p:txBody>
      </p:sp>
      <p:sp>
        <p:nvSpPr>
          <p:cNvPr id="3" name="Content Placeholder 2"/>
          <p:cNvSpPr>
            <a:spLocks noGrp="1"/>
          </p:cNvSpPr>
          <p:nvPr>
            <p:ph idx="1"/>
          </p:nvPr>
        </p:nvSpPr>
        <p:spPr/>
        <p:txBody>
          <a:bodyPr/>
          <a:lstStyle/>
          <a:p>
            <a:r>
              <a:rPr lang="en-GB" dirty="0">
                <a:hlinkClick r:id="rId2"/>
              </a:rPr>
              <a:t>http://</a:t>
            </a:r>
            <a:r>
              <a:rPr lang="en-GB" dirty="0" smtClean="0">
                <a:hlinkClick r:id="rId2"/>
              </a:rPr>
              <a:t>blogs.sitepointstatic.com/examples/tech/svg-curves/cubic-curve.html</a:t>
            </a:r>
            <a:r>
              <a:rPr lang="en-GB" dirty="0" smtClean="0"/>
              <a:t> </a:t>
            </a:r>
          </a:p>
          <a:p>
            <a:r>
              <a:rPr lang="en-GB" dirty="0">
                <a:hlinkClick r:id="rId3"/>
              </a:rPr>
              <a:t>http://</a:t>
            </a:r>
            <a:r>
              <a:rPr lang="en-GB" dirty="0" smtClean="0">
                <a:hlinkClick r:id="rId3"/>
              </a:rPr>
              <a:t>raphaeljs.com/analytics.html</a:t>
            </a:r>
            <a:r>
              <a:rPr lang="en-GB" dirty="0" smtClean="0"/>
              <a:t> </a:t>
            </a:r>
          </a:p>
          <a:p>
            <a:r>
              <a:rPr lang="en-GB" dirty="0">
                <a:hlinkClick r:id="rId4"/>
              </a:rPr>
              <a:t>http://www.themaninblue.com/experiment/Blobular</a:t>
            </a:r>
            <a:r>
              <a:rPr lang="en-GB" dirty="0" smtClean="0">
                <a:hlinkClick r:id="rId4"/>
              </a:rPr>
              <a:t>/</a:t>
            </a:r>
            <a:r>
              <a:rPr lang="en-GB" dirty="0" smtClean="0"/>
              <a:t> </a:t>
            </a:r>
          </a:p>
          <a:p>
            <a:endParaRPr lang="en-GB" dirty="0" smtClean="0"/>
          </a:p>
          <a:p>
            <a:endParaRPr lang="en-GB" dirty="0"/>
          </a:p>
          <a:p>
            <a:endParaRPr lang="en-GB" dirty="0"/>
          </a:p>
        </p:txBody>
      </p:sp>
    </p:spTree>
    <p:extLst>
      <p:ext uri="{BB962C8B-B14F-4D97-AF65-F5344CB8AC3E}">
        <p14:creationId xmlns:p14="http://schemas.microsoft.com/office/powerpoint/2010/main" val="3315274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body" sz="half" idx="1"/>
          </p:nvPr>
        </p:nvSpPr>
        <p:spPr>
          <a:xfrm>
            <a:off x="742950" y="914400"/>
            <a:ext cx="5048250" cy="5181600"/>
          </a:xfrm>
        </p:spPr>
        <p:txBody>
          <a:bodyPr/>
          <a:lstStyle/>
          <a:p>
            <a:pPr marL="384175" indent="-384175" eaLnBrk="1" hangingPunct="1"/>
            <a:r>
              <a:rPr lang="en-GB" sz="1800" smtClean="0"/>
              <a:t>This concludes our introduction to JavaScript and SVG.</a:t>
            </a:r>
          </a:p>
          <a:p>
            <a:pPr marL="384175" indent="-384175" eaLnBrk="1" hangingPunct="1"/>
            <a:endParaRPr lang="en-GB" sz="1800" smtClean="0"/>
          </a:p>
          <a:p>
            <a:pPr marL="384175" indent="-384175" eaLnBrk="1" hangingPunct="1"/>
            <a:r>
              <a:rPr lang="en-US" sz="1800" smtClean="0"/>
              <a:t>All the demonstration files can be found on the course web page.</a:t>
            </a:r>
            <a:br>
              <a:rPr lang="en-US" sz="1800" smtClean="0"/>
            </a:br>
            <a:endParaRPr lang="en-US" sz="1800" smtClean="0"/>
          </a:p>
          <a:p>
            <a:pPr marL="384175" indent="-384175" eaLnBrk="1" hangingPunct="1"/>
            <a:r>
              <a:rPr lang="en-US" sz="1800" smtClean="0"/>
              <a:t>You will </a:t>
            </a:r>
            <a:r>
              <a:rPr lang="en-US" sz="1800" b="1" smtClean="0"/>
              <a:t>not</a:t>
            </a:r>
            <a:r>
              <a:rPr lang="en-US" sz="1800" smtClean="0"/>
              <a:t> be required to write any JavaScript or SVG code in the exam.  But you may expect bookwork questions on the content of these slides, for example, about what these languages provide or about what objects, properties or events are.</a:t>
            </a:r>
            <a:br>
              <a:rPr lang="en-US" sz="1800" smtClean="0"/>
            </a:br>
            <a:endParaRPr lang="en-US" sz="1800" smtClean="0"/>
          </a:p>
          <a:p>
            <a:pPr marL="384175" indent="-384175" eaLnBrk="1" hangingPunct="1"/>
            <a:r>
              <a:rPr lang="en-GB" sz="1800" smtClean="0"/>
              <a:t>You can find course information, including slides and supporting resources, on-line on the course web page at</a:t>
            </a:r>
          </a:p>
          <a:p>
            <a:pPr marL="384175" indent="-384175" eaLnBrk="1" hangingPunct="1">
              <a:buFont typeface="Wingdings" pitchFamily="2" charset="2"/>
              <a:buNone/>
            </a:pPr>
            <a:r>
              <a:rPr lang="en-GB" sz="1200" smtClean="0"/>
              <a:t>	</a:t>
            </a:r>
          </a:p>
          <a:p>
            <a:pPr marL="384175" indent="-384175" eaLnBrk="1" hangingPunct="1"/>
            <a:endParaRPr lang="en-GB" sz="1200" b="1" smtClean="0">
              <a:latin typeface="Courier New" pitchFamily="49" charset="0"/>
            </a:endParaRPr>
          </a:p>
          <a:p>
            <a:pPr marL="384175" indent="-384175" eaLnBrk="1" hangingPunct="1"/>
            <a:endParaRPr lang="en-GB" sz="1400" smtClean="0"/>
          </a:p>
        </p:txBody>
      </p:sp>
      <p:sp>
        <p:nvSpPr>
          <p:cNvPr id="21507" name="Rectangle 3"/>
          <p:cNvSpPr>
            <a:spLocks noChangeArrowheads="1"/>
          </p:cNvSpPr>
          <p:nvPr/>
        </p:nvSpPr>
        <p:spPr bwMode="auto">
          <a:xfrm>
            <a:off x="0" y="2592388"/>
            <a:ext cx="9906000" cy="0"/>
          </a:xfrm>
          <a:prstGeom prst="rect">
            <a:avLst/>
          </a:prstGeom>
          <a:solidFill>
            <a:srgbClr val="DBDCCC"/>
          </a:solidFill>
          <a:ln w="12700">
            <a:noFill/>
            <a:miter lim="800000"/>
            <a:headEnd type="none" w="sm" len="sm"/>
            <a:tailEnd type="none" w="sm" len="sm"/>
          </a:ln>
        </p:spPr>
        <p:txBody>
          <a:bodyPr>
            <a:spAutoFit/>
          </a:bodyPr>
          <a:lstStyle/>
          <a:p>
            <a:endParaRPr lang="en-GB"/>
          </a:p>
        </p:txBody>
      </p:sp>
      <p:sp>
        <p:nvSpPr>
          <p:cNvPr id="21508" name="Rectangle 4"/>
          <p:cNvSpPr>
            <a:spLocks noChangeArrowheads="1"/>
          </p:cNvSpPr>
          <p:nvPr/>
        </p:nvSpPr>
        <p:spPr bwMode="auto">
          <a:xfrm>
            <a:off x="0" y="2592388"/>
            <a:ext cx="9906000" cy="0"/>
          </a:xfrm>
          <a:prstGeom prst="rect">
            <a:avLst/>
          </a:prstGeom>
          <a:solidFill>
            <a:srgbClr val="DBDCCC"/>
          </a:solidFill>
          <a:ln w="12700">
            <a:noFill/>
            <a:miter lim="800000"/>
            <a:headEnd type="none" w="sm" len="sm"/>
            <a:tailEnd type="none" w="sm" len="sm"/>
          </a:ln>
        </p:spPr>
        <p:txBody>
          <a:bodyPr lIns="77763" tIns="0" rIns="77763" bIns="66654">
            <a:spAutoFit/>
          </a:bodyPr>
          <a:lstStyle/>
          <a:p>
            <a:endParaRPr lang="en-GB"/>
          </a:p>
        </p:txBody>
      </p:sp>
      <p:grpSp>
        <p:nvGrpSpPr>
          <p:cNvPr id="21509" name="Group 5"/>
          <p:cNvGrpSpPr>
            <a:grpSpLocks/>
          </p:cNvGrpSpPr>
          <p:nvPr/>
        </p:nvGrpSpPr>
        <p:grpSpPr bwMode="auto">
          <a:xfrm>
            <a:off x="0" y="-755650"/>
            <a:ext cx="9906000" cy="82550"/>
            <a:chOff x="0" y="0"/>
            <a:chExt cx="6240" cy="52"/>
          </a:xfrm>
        </p:grpSpPr>
        <p:grpSp>
          <p:nvGrpSpPr>
            <p:cNvPr id="21512" name="Group 6"/>
            <p:cNvGrpSpPr>
              <a:grpSpLocks/>
            </p:cNvGrpSpPr>
            <p:nvPr/>
          </p:nvGrpSpPr>
          <p:grpSpPr bwMode="auto">
            <a:xfrm>
              <a:off x="15" y="13"/>
              <a:ext cx="6210" cy="26"/>
              <a:chOff x="0" y="0"/>
              <a:chExt cx="6210" cy="52"/>
            </a:xfrm>
          </p:grpSpPr>
          <p:sp>
            <p:nvSpPr>
              <p:cNvPr id="21514" name="Rectangle 7"/>
              <p:cNvSpPr>
                <a:spLocks noChangeArrowheads="1"/>
              </p:cNvSpPr>
              <p:nvPr/>
            </p:nvSpPr>
            <p:spPr bwMode="auto">
              <a:xfrm>
                <a:off x="0" y="0"/>
                <a:ext cx="2306" cy="0"/>
              </a:xfrm>
              <a:prstGeom prst="rect">
                <a:avLst/>
              </a:prstGeom>
              <a:solidFill>
                <a:srgbClr val="DCDCCC"/>
              </a:solidFill>
              <a:ln w="12700">
                <a:noFill/>
                <a:miter lim="800000"/>
                <a:headEnd type="none" w="sm" len="sm"/>
                <a:tailEnd type="none" w="sm" len="sm"/>
              </a:ln>
            </p:spPr>
            <p:txBody>
              <a:bodyPr>
                <a:spAutoFit/>
              </a:bodyPr>
              <a:lstStyle/>
              <a:p>
                <a:endParaRPr lang="en-GB"/>
              </a:p>
            </p:txBody>
          </p:sp>
          <p:sp>
            <p:nvSpPr>
              <p:cNvPr id="21515" name="Rectangle 8"/>
              <p:cNvSpPr>
                <a:spLocks noChangeArrowheads="1"/>
              </p:cNvSpPr>
              <p:nvPr/>
            </p:nvSpPr>
            <p:spPr bwMode="auto">
              <a:xfrm>
                <a:off x="0" y="0"/>
                <a:ext cx="6210" cy="52"/>
              </a:xfrm>
              <a:prstGeom prst="rect">
                <a:avLst/>
              </a:prstGeom>
              <a:solidFill>
                <a:srgbClr val="DCDCCC"/>
              </a:solidFill>
              <a:ln w="12700">
                <a:noFill/>
                <a:miter lim="800000"/>
                <a:headEnd type="none" w="sm" len="sm"/>
                <a:tailEnd type="none" w="sm" len="sm"/>
              </a:ln>
            </p:spPr>
            <p:txBody>
              <a:bodyPr>
                <a:spAutoFit/>
              </a:bodyPr>
              <a:lstStyle/>
              <a:p>
                <a:endParaRPr lang="en-GB"/>
              </a:p>
            </p:txBody>
          </p:sp>
        </p:grpSp>
        <p:sp>
          <p:nvSpPr>
            <p:cNvPr id="21513" name="Rectangle 9"/>
            <p:cNvSpPr>
              <a:spLocks noChangeArrowheads="1"/>
            </p:cNvSpPr>
            <p:nvPr/>
          </p:nvSpPr>
          <p:spPr bwMode="auto">
            <a:xfrm>
              <a:off x="0" y="0"/>
              <a:ext cx="6240" cy="52"/>
            </a:xfrm>
            <a:prstGeom prst="rect">
              <a:avLst/>
            </a:prstGeom>
            <a:noFill/>
            <a:ln w="7">
              <a:solidFill>
                <a:srgbClr val="A0A0A0"/>
              </a:solidFill>
              <a:miter lim="800000"/>
              <a:headEnd type="none" w="sm" len="sm"/>
              <a:tailEnd type="none" w="sm" len="sm"/>
            </a:ln>
          </p:spPr>
          <p:txBody>
            <a:bodyPr/>
            <a:lstStyle/>
            <a:p>
              <a:endParaRPr lang="en-GB"/>
            </a:p>
          </p:txBody>
        </p:sp>
      </p:grpSp>
      <p:sp>
        <p:nvSpPr>
          <p:cNvPr id="21510" name="Rectangle 10"/>
          <p:cNvSpPr>
            <a:spLocks noChangeArrowheads="1"/>
          </p:cNvSpPr>
          <p:nvPr/>
        </p:nvSpPr>
        <p:spPr bwMode="auto">
          <a:xfrm>
            <a:off x="6019800" y="2209800"/>
            <a:ext cx="3230563" cy="1920875"/>
          </a:xfrm>
          <a:prstGeom prst="rect">
            <a:avLst/>
          </a:prstGeom>
          <a:noFill/>
          <a:ln w="19050">
            <a:noFill/>
            <a:miter lim="800000"/>
            <a:headEnd type="none" w="sm" len="sm"/>
            <a:tailEnd type="none" w="sm" len="sm"/>
          </a:ln>
        </p:spPr>
        <p:txBody>
          <a:bodyPr wrap="none">
            <a:spAutoFit/>
          </a:bodyPr>
          <a:lstStyle/>
          <a:p>
            <a:r>
              <a:rPr lang="en-GB" sz="6000" b="1" dirty="0">
                <a:solidFill>
                  <a:schemeClr val="tx2"/>
                </a:solidFill>
                <a:latin typeface="Lucida Handwriting" pitchFamily="66" charset="0"/>
              </a:rPr>
              <a:t>Thank </a:t>
            </a:r>
          </a:p>
          <a:p>
            <a:r>
              <a:rPr lang="en-GB" sz="6000" b="1" dirty="0">
                <a:solidFill>
                  <a:schemeClr val="tx2"/>
                </a:solidFill>
                <a:latin typeface="Lucida Handwriting" pitchFamily="66" charset="0"/>
              </a:rPr>
              <a:t>You</a:t>
            </a:r>
          </a:p>
        </p:txBody>
      </p:sp>
      <p:sp>
        <p:nvSpPr>
          <p:cNvPr id="21511" name="Rectangle 11"/>
          <p:cNvSpPr>
            <a:spLocks noChangeArrowheads="1"/>
          </p:cNvSpPr>
          <p:nvPr/>
        </p:nvSpPr>
        <p:spPr bwMode="auto">
          <a:xfrm>
            <a:off x="1143000" y="5715000"/>
            <a:ext cx="7086600" cy="307777"/>
          </a:xfrm>
          <a:prstGeom prst="rect">
            <a:avLst/>
          </a:prstGeom>
          <a:noFill/>
          <a:ln w="19050">
            <a:noFill/>
            <a:miter lim="800000"/>
            <a:headEnd type="none" w="sm" len="sm"/>
            <a:tailEnd type="none" w="sm" len="sm"/>
          </a:ln>
        </p:spPr>
        <p:txBody>
          <a:bodyPr>
            <a:spAutoFit/>
          </a:bodyPr>
          <a:lstStyle/>
          <a:p>
            <a:pPr algn="l">
              <a:spcBef>
                <a:spcPct val="20000"/>
              </a:spcBef>
              <a:buClr>
                <a:schemeClr val="tx2"/>
              </a:buClr>
              <a:buSzPct val="80000"/>
            </a:pPr>
            <a:r>
              <a:rPr lang="en-GB" sz="1400" b="1">
                <a:latin typeface="Courier New" pitchFamily="49" charset="0"/>
                <a:hlinkClick r:id="rId3"/>
              </a:rPr>
              <a:t>http</a:t>
            </a:r>
            <a:r>
              <a:rPr lang="en-GB" sz="1400" b="1" smtClean="0">
                <a:latin typeface="Courier New" pitchFamily="49" charset="0"/>
                <a:hlinkClick r:id="rId3"/>
              </a:rPr>
              <a:t>://http://www.eee.bham.ac.uk/spannm/Courses/ee1f2.htm</a:t>
            </a:r>
            <a:r>
              <a:rPr lang="en-GB" sz="1400" b="1" dirty="0" smtClean="0">
                <a:latin typeface="Courier New" pitchFamily="49" charset="0"/>
              </a:rPr>
              <a:t> </a:t>
            </a:r>
            <a:endParaRPr lang="en-GB" sz="1400" b="1" smtClean="0">
              <a:latin typeface="Courier New" pitchFamily="49"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EE1F2 Exam Information	</a:t>
            </a:r>
            <a:endParaRPr lang="en-GB" dirty="0"/>
          </a:p>
        </p:txBody>
      </p:sp>
      <p:sp>
        <p:nvSpPr>
          <p:cNvPr id="3" name="Content Placeholder 2"/>
          <p:cNvSpPr>
            <a:spLocks noGrp="1"/>
          </p:cNvSpPr>
          <p:nvPr>
            <p:ph idx="1"/>
          </p:nvPr>
        </p:nvSpPr>
        <p:spPr/>
        <p:txBody>
          <a:bodyPr/>
          <a:lstStyle/>
          <a:p>
            <a:r>
              <a:rPr lang="en-GB" dirty="0" smtClean="0"/>
              <a:t>The exam is 100% if the 10 credit module mark</a:t>
            </a:r>
          </a:p>
          <a:p>
            <a:endParaRPr lang="en-GB" dirty="0" smtClean="0"/>
          </a:p>
          <a:p>
            <a:r>
              <a:rPr lang="en-GB" dirty="0" smtClean="0"/>
              <a:t>Answer 2 questions out of 3 in 1½ hours</a:t>
            </a:r>
          </a:p>
          <a:p>
            <a:endParaRPr lang="en-GB" dirty="0" smtClean="0"/>
          </a:p>
          <a:p>
            <a:r>
              <a:rPr lang="en-GB" dirty="0" smtClean="0"/>
              <a:t>Which parts of the syllabus are examinable?</a:t>
            </a:r>
          </a:p>
          <a:p>
            <a:pPr lvl="1"/>
            <a:r>
              <a:rPr lang="en-GB" dirty="0" smtClean="0"/>
              <a:t>Everything is </a:t>
            </a:r>
            <a:r>
              <a:rPr lang="en-GB" i="1" dirty="0" smtClean="0"/>
              <a:t>fair game</a:t>
            </a:r>
            <a:r>
              <a:rPr lang="en-GB" dirty="0" smtClean="0"/>
              <a:t> except:</a:t>
            </a:r>
          </a:p>
          <a:p>
            <a:pPr lvl="2"/>
            <a:r>
              <a:rPr lang="en-GB" dirty="0" smtClean="0"/>
              <a:t>Historical description of photography</a:t>
            </a:r>
          </a:p>
          <a:p>
            <a:pPr lvl="2"/>
            <a:r>
              <a:rPr lang="en-GB" i="1" dirty="0" smtClean="0"/>
              <a:t>Detailed</a:t>
            </a:r>
            <a:r>
              <a:rPr lang="en-GB" dirty="0" smtClean="0"/>
              <a:t> mathematical </a:t>
            </a:r>
            <a:r>
              <a:rPr lang="en-GB" dirty="0"/>
              <a:t>understanding </a:t>
            </a:r>
            <a:r>
              <a:rPr lang="en-GB" dirty="0" smtClean="0"/>
              <a:t>of RSA or DES although you  need to understand why prime factorization relates to private/public key selection</a:t>
            </a:r>
          </a:p>
          <a:p>
            <a:pPr lvl="2"/>
            <a:r>
              <a:rPr lang="en-GB" i="1" dirty="0" smtClean="0"/>
              <a:t>Detailed </a:t>
            </a:r>
            <a:r>
              <a:rPr lang="en-GB" dirty="0" smtClean="0"/>
              <a:t>mathematical understanding of the DCT (although you should understand why it is applied in JPEG </a:t>
            </a:r>
            <a:r>
              <a:rPr lang="en-GB" smtClean="0"/>
              <a:t>and MPEG)</a:t>
            </a:r>
            <a:endParaRPr lang="en-GB" dirty="0" smtClean="0"/>
          </a:p>
          <a:p>
            <a:pPr lvl="2"/>
            <a:r>
              <a:rPr lang="en-GB" dirty="0" smtClean="0"/>
              <a:t>Detailed knowledge of SVG code</a:t>
            </a:r>
          </a:p>
          <a:p>
            <a:pPr lvl="2"/>
            <a:endParaRPr lang="en-GB" dirty="0"/>
          </a:p>
        </p:txBody>
      </p:sp>
    </p:spTree>
    <p:extLst>
      <p:ext uri="{BB962C8B-B14F-4D97-AF65-F5344CB8AC3E}">
        <p14:creationId xmlns:p14="http://schemas.microsoft.com/office/powerpoint/2010/main" val="9928316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noChangeArrowheads="1"/>
          </p:cNvSpPr>
          <p:nvPr>
            <p:ph type="title"/>
          </p:nvPr>
        </p:nvSpPr>
        <p:spPr/>
        <p:txBody>
          <a:bodyPr/>
          <a:lstStyle/>
          <a:p>
            <a:pPr eaLnBrk="1" hangingPunct="1"/>
            <a:r>
              <a:rPr lang="en-GB" smtClean="0"/>
              <a:t>Summary of Content</a:t>
            </a:r>
            <a:endParaRPr lang="en-US" smtClean="0"/>
          </a:p>
        </p:txBody>
      </p:sp>
      <p:sp>
        <p:nvSpPr>
          <p:cNvPr id="4099" name="Rectangle 7"/>
          <p:cNvSpPr>
            <a:spLocks noGrp="1" noChangeArrowheads="1"/>
          </p:cNvSpPr>
          <p:nvPr>
            <p:ph type="body" idx="1"/>
          </p:nvPr>
        </p:nvSpPr>
        <p:spPr/>
        <p:txBody>
          <a:bodyPr/>
          <a:lstStyle/>
          <a:p>
            <a:pPr eaLnBrk="1" hangingPunct="1">
              <a:spcAft>
                <a:spcPts val="600"/>
              </a:spcAft>
            </a:pPr>
            <a:r>
              <a:rPr lang="en-GB" dirty="0" smtClean="0"/>
              <a:t>HTML (</a:t>
            </a:r>
            <a:r>
              <a:rPr lang="en-GB" dirty="0" err="1" smtClean="0"/>
              <a:t>HyperText</a:t>
            </a:r>
            <a:r>
              <a:rPr lang="en-GB" dirty="0" smtClean="0"/>
              <a:t> </a:t>
            </a:r>
            <a:r>
              <a:rPr lang="en-GB" dirty="0" err="1" smtClean="0"/>
              <a:t>Markup</a:t>
            </a:r>
            <a:r>
              <a:rPr lang="en-GB" dirty="0" smtClean="0"/>
              <a:t> Language) </a:t>
            </a:r>
          </a:p>
          <a:p>
            <a:pPr lvl="1" eaLnBrk="1" hangingPunct="1">
              <a:spcAft>
                <a:spcPts val="600"/>
              </a:spcAft>
            </a:pPr>
            <a:r>
              <a:rPr lang="en-GB" dirty="0" smtClean="0"/>
              <a:t>An introduction</a:t>
            </a:r>
          </a:p>
          <a:p>
            <a:pPr lvl="1" eaLnBrk="1" hangingPunct="1">
              <a:spcAft>
                <a:spcPts val="600"/>
              </a:spcAft>
            </a:pPr>
            <a:r>
              <a:rPr lang="en-GB" dirty="0" smtClean="0"/>
              <a:t>Examples of HTML tags</a:t>
            </a:r>
          </a:p>
          <a:p>
            <a:pPr eaLnBrk="1" hangingPunct="1">
              <a:spcAft>
                <a:spcPts val="600"/>
              </a:spcAft>
            </a:pPr>
            <a:r>
              <a:rPr lang="en-GB" dirty="0" smtClean="0"/>
              <a:t>Introduction to JavaScript</a:t>
            </a:r>
          </a:p>
          <a:p>
            <a:pPr lvl="1" eaLnBrk="1" hangingPunct="1">
              <a:spcAft>
                <a:spcPts val="600"/>
              </a:spcAft>
            </a:pPr>
            <a:r>
              <a:rPr lang="en-GB" dirty="0" smtClean="0"/>
              <a:t>Objects, properties, methods</a:t>
            </a:r>
          </a:p>
          <a:p>
            <a:pPr lvl="1" eaLnBrk="1" hangingPunct="1">
              <a:spcAft>
                <a:spcPts val="600"/>
              </a:spcAft>
            </a:pPr>
            <a:r>
              <a:rPr lang="en-GB" dirty="0" smtClean="0"/>
              <a:t>Events</a:t>
            </a:r>
          </a:p>
          <a:p>
            <a:pPr lvl="1" eaLnBrk="1" hangingPunct="1">
              <a:spcAft>
                <a:spcPts val="600"/>
              </a:spcAft>
            </a:pPr>
            <a:r>
              <a:rPr lang="en-GB" dirty="0" smtClean="0"/>
              <a:t>Values and variables, operators</a:t>
            </a:r>
          </a:p>
          <a:p>
            <a:pPr lvl="1" eaLnBrk="1" hangingPunct="1">
              <a:spcAft>
                <a:spcPts val="600"/>
              </a:spcAft>
            </a:pPr>
            <a:r>
              <a:rPr lang="en-GB" dirty="0" smtClean="0"/>
              <a:t>Simple JavaScript examples</a:t>
            </a:r>
          </a:p>
          <a:p>
            <a:pPr lvl="2" eaLnBrk="1" hangingPunct="1">
              <a:spcAft>
                <a:spcPts val="600"/>
              </a:spcAft>
            </a:pPr>
            <a:r>
              <a:rPr lang="en-GB" dirty="0" smtClean="0"/>
              <a:t>Alert boxes and rollovers</a:t>
            </a:r>
          </a:p>
          <a:p>
            <a:pPr eaLnBrk="1" hangingPunct="1">
              <a:spcAft>
                <a:spcPts val="600"/>
              </a:spcAft>
            </a:pPr>
            <a:r>
              <a:rPr lang="en-GB" dirty="0" smtClean="0"/>
              <a:t>Introduction to SVG (</a:t>
            </a:r>
            <a:r>
              <a:rPr lang="en-GB" dirty="0" err="1" smtClean="0"/>
              <a:t>Scaleable</a:t>
            </a:r>
            <a:r>
              <a:rPr lang="en-GB" dirty="0" smtClean="0"/>
              <a:t> Vector Graphics)</a:t>
            </a:r>
          </a:p>
          <a:p>
            <a:pPr lvl="1" eaLnBrk="1" hangingPunct="1">
              <a:spcAft>
                <a:spcPts val="600"/>
              </a:spcAft>
            </a:pPr>
            <a:r>
              <a:rPr lang="en-GB" dirty="0" smtClean="0"/>
              <a:t>Simple demonstration by example</a:t>
            </a:r>
          </a:p>
          <a:p>
            <a:pPr lvl="1" eaLnBrk="1" hangingPunct="1"/>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EE1F2 Exam </a:t>
            </a:r>
            <a:r>
              <a:rPr lang="en-GB" dirty="0" smtClean="0"/>
              <a:t>Information</a:t>
            </a:r>
            <a:endParaRPr lang="en-GB" dirty="0"/>
          </a:p>
        </p:txBody>
      </p:sp>
      <p:sp>
        <p:nvSpPr>
          <p:cNvPr id="3" name="Content Placeholder 2"/>
          <p:cNvSpPr>
            <a:spLocks noGrp="1"/>
          </p:cNvSpPr>
          <p:nvPr>
            <p:ph idx="1"/>
          </p:nvPr>
        </p:nvSpPr>
        <p:spPr/>
        <p:txBody>
          <a:bodyPr/>
          <a:lstStyle/>
          <a:p>
            <a:r>
              <a:rPr lang="en-GB" dirty="0" smtClean="0"/>
              <a:t>Other things to bear in mind</a:t>
            </a:r>
          </a:p>
          <a:p>
            <a:pPr lvl="1"/>
            <a:r>
              <a:rPr lang="en-GB" dirty="0" smtClean="0"/>
              <a:t>The exam tests basic understanding along with ability to apply what you have learnt</a:t>
            </a:r>
          </a:p>
          <a:p>
            <a:pPr lvl="1"/>
            <a:r>
              <a:rPr lang="en-GB" dirty="0" smtClean="0"/>
              <a:t>The ‘structure’ of the  paper hasn’t changed over the  past few years even though I took over the course 2 years ago</a:t>
            </a:r>
          </a:p>
          <a:p>
            <a:pPr lvl="2"/>
            <a:r>
              <a:rPr lang="en-GB" dirty="0" smtClean="0"/>
              <a:t>Attempting previous years papers is by far the easiest way to revise</a:t>
            </a:r>
            <a:endParaRPr lang="en-GB" dirty="0"/>
          </a:p>
        </p:txBody>
      </p:sp>
    </p:spTree>
    <p:extLst>
      <p:ext uri="{BB962C8B-B14F-4D97-AF65-F5344CB8AC3E}">
        <p14:creationId xmlns:p14="http://schemas.microsoft.com/office/powerpoint/2010/main" val="3124732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8"/>
          <p:cNvSpPr>
            <a:spLocks noGrp="1" noChangeArrowheads="1"/>
          </p:cNvSpPr>
          <p:nvPr>
            <p:ph type="title"/>
          </p:nvPr>
        </p:nvSpPr>
        <p:spPr/>
        <p:txBody>
          <a:bodyPr/>
          <a:lstStyle/>
          <a:p>
            <a:pPr eaLnBrk="1" hangingPunct="1"/>
            <a:r>
              <a:rPr lang="en-GB" smtClean="0"/>
              <a:t>HTML (HyperText Markup Language)</a:t>
            </a:r>
          </a:p>
        </p:txBody>
      </p:sp>
      <p:sp>
        <p:nvSpPr>
          <p:cNvPr id="5123" name="Rectangle 1029"/>
          <p:cNvSpPr>
            <a:spLocks noGrp="1" noChangeArrowheads="1"/>
          </p:cNvSpPr>
          <p:nvPr>
            <p:ph type="body" idx="1"/>
          </p:nvPr>
        </p:nvSpPr>
        <p:spPr/>
        <p:txBody>
          <a:bodyPr/>
          <a:lstStyle/>
          <a:p>
            <a:pPr eaLnBrk="1" hangingPunct="1">
              <a:lnSpc>
                <a:spcPct val="90000"/>
              </a:lnSpc>
              <a:buFont typeface="Wingdings" pitchFamily="2" charset="2"/>
              <a:buNone/>
            </a:pPr>
            <a:r>
              <a:rPr lang="en-GB" sz="1800" smtClean="0"/>
              <a:t>	HTML is the basic language of the web.  It comprises a set of ‘tags’ which are instructions to web browsers, e.g.,</a:t>
            </a:r>
          </a:p>
          <a:p>
            <a:pPr eaLnBrk="1" hangingPunct="1">
              <a:lnSpc>
                <a:spcPct val="90000"/>
              </a:lnSpc>
              <a:buFont typeface="Wingdings" pitchFamily="2" charset="2"/>
              <a:buNone/>
            </a:pPr>
            <a:endParaRPr lang="en-GB" sz="1800" smtClean="0"/>
          </a:p>
          <a:p>
            <a:pPr lvl="1" eaLnBrk="1" hangingPunct="1">
              <a:lnSpc>
                <a:spcPct val="90000"/>
              </a:lnSpc>
              <a:buFontTx/>
              <a:buNone/>
            </a:pPr>
            <a:r>
              <a:rPr lang="en-GB" sz="1800" smtClean="0"/>
              <a:t>&lt;b&gt;bold&lt;/b&gt; text appears as </a:t>
            </a:r>
          </a:p>
          <a:p>
            <a:pPr lvl="2" eaLnBrk="1" hangingPunct="1">
              <a:lnSpc>
                <a:spcPct val="90000"/>
              </a:lnSpc>
              <a:buFont typeface="Wingdings" pitchFamily="2" charset="2"/>
              <a:buNone/>
            </a:pPr>
            <a:r>
              <a:rPr lang="en-GB" sz="1800" smtClean="0"/>
              <a:t>bold text</a:t>
            </a:r>
          </a:p>
          <a:p>
            <a:pPr lvl="2" eaLnBrk="1" hangingPunct="1">
              <a:lnSpc>
                <a:spcPct val="90000"/>
              </a:lnSpc>
              <a:buFont typeface="Wingdings" pitchFamily="2" charset="2"/>
              <a:buNone/>
            </a:pPr>
            <a:endParaRPr lang="en-GB" sz="1800" smtClean="0"/>
          </a:p>
          <a:p>
            <a:pPr lvl="1" eaLnBrk="1" hangingPunct="1">
              <a:lnSpc>
                <a:spcPct val="90000"/>
              </a:lnSpc>
              <a:buFontTx/>
              <a:buNone/>
            </a:pPr>
            <a:r>
              <a:rPr lang="en-GB" sz="1800" smtClean="0"/>
              <a:t>&lt;b&gt; applies bold until &lt;/b&gt;, similarly</a:t>
            </a:r>
          </a:p>
          <a:p>
            <a:pPr lvl="1" eaLnBrk="1" hangingPunct="1">
              <a:lnSpc>
                <a:spcPct val="90000"/>
              </a:lnSpc>
              <a:buFontTx/>
              <a:buNone/>
            </a:pPr>
            <a:r>
              <a:rPr lang="en-GB" sz="1800" smtClean="0"/>
              <a:t>&lt;i&gt; applies italics until &lt;/i&gt;</a:t>
            </a:r>
          </a:p>
          <a:p>
            <a:pPr lvl="1" eaLnBrk="1" hangingPunct="1">
              <a:lnSpc>
                <a:spcPct val="90000"/>
              </a:lnSpc>
              <a:buFontTx/>
              <a:buNone/>
            </a:pPr>
            <a:r>
              <a:rPr lang="en-GB" sz="1800" smtClean="0"/>
              <a:t>&lt;u&gt; for underline, </a:t>
            </a:r>
          </a:p>
          <a:p>
            <a:pPr lvl="1" eaLnBrk="1" hangingPunct="1">
              <a:lnSpc>
                <a:spcPct val="90000"/>
              </a:lnSpc>
              <a:buFontTx/>
              <a:buNone/>
            </a:pPr>
            <a:r>
              <a:rPr lang="en-GB" sz="1800" smtClean="0"/>
              <a:t>&lt;p&gt; for paragraph, </a:t>
            </a:r>
          </a:p>
          <a:p>
            <a:pPr lvl="1" eaLnBrk="1" hangingPunct="1">
              <a:lnSpc>
                <a:spcPct val="90000"/>
              </a:lnSpc>
              <a:buFontTx/>
              <a:buNone/>
            </a:pPr>
            <a:r>
              <a:rPr lang="en-GB" sz="1800" smtClean="0"/>
              <a:t>&lt;br&gt; for line break</a:t>
            </a:r>
          </a:p>
          <a:p>
            <a:pPr lvl="1" eaLnBrk="1" hangingPunct="1">
              <a:lnSpc>
                <a:spcPct val="90000"/>
              </a:lnSpc>
              <a:buFontTx/>
              <a:buNone/>
            </a:pPr>
            <a:endParaRPr lang="en-GB" sz="1800" smtClean="0"/>
          </a:p>
          <a:p>
            <a:pPr lvl="1" eaLnBrk="1" hangingPunct="1">
              <a:lnSpc>
                <a:spcPct val="90000"/>
              </a:lnSpc>
              <a:buFontTx/>
              <a:buNone/>
            </a:pPr>
            <a:r>
              <a:rPr lang="en-GB" sz="1800" smtClean="0"/>
              <a:t>also</a:t>
            </a:r>
          </a:p>
          <a:p>
            <a:pPr lvl="1" eaLnBrk="1" hangingPunct="1">
              <a:lnSpc>
                <a:spcPct val="90000"/>
              </a:lnSpc>
              <a:buFontTx/>
              <a:buNone/>
            </a:pPr>
            <a:endParaRPr lang="en-GB" sz="1800" smtClean="0"/>
          </a:p>
          <a:p>
            <a:pPr lvl="1" eaLnBrk="1" hangingPunct="1">
              <a:lnSpc>
                <a:spcPct val="90000"/>
              </a:lnSpc>
              <a:buFontTx/>
              <a:buNone/>
            </a:pPr>
            <a:r>
              <a:rPr lang="en-GB" sz="1800" smtClean="0"/>
              <a:t>&lt;center&gt; &lt;left&gt; and &lt;right&gt; for positioning</a:t>
            </a:r>
          </a:p>
          <a:p>
            <a:pPr lvl="1" eaLnBrk="1" hangingPunct="1">
              <a:lnSpc>
                <a:spcPct val="90000"/>
              </a:lnSpc>
              <a:buFontTx/>
              <a:buNone/>
            </a:pPr>
            <a:r>
              <a:rPr lang="en-GB" sz="1800" smtClean="0"/>
              <a:t>adding links:-</a:t>
            </a:r>
          </a:p>
          <a:p>
            <a:pPr lvl="1" eaLnBrk="1" hangingPunct="1">
              <a:lnSpc>
                <a:spcPct val="90000"/>
              </a:lnSpc>
              <a:buFontTx/>
              <a:buNone/>
            </a:pPr>
            <a:r>
              <a:rPr lang="en-GB" sz="1800" smtClean="0"/>
              <a:t>&lt;a href=“web address”&gt;Link text&lt;/a&gt;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dirty="0" smtClean="0"/>
              <a:t>A Simple HTML File test.html</a:t>
            </a:r>
          </a:p>
        </p:txBody>
      </p:sp>
      <p:sp>
        <p:nvSpPr>
          <p:cNvPr id="6147" name="Rectangle 3"/>
          <p:cNvSpPr>
            <a:spLocks noGrp="1" noChangeArrowheads="1"/>
          </p:cNvSpPr>
          <p:nvPr>
            <p:ph type="body" idx="1"/>
          </p:nvPr>
        </p:nvSpPr>
        <p:spPr>
          <a:xfrm>
            <a:off x="762000" y="1340768"/>
            <a:ext cx="9144000" cy="4462264"/>
          </a:xfrm>
        </p:spPr>
        <p:txBody>
          <a:bodyPr/>
          <a:lstStyle/>
          <a:p>
            <a:pPr eaLnBrk="1" hangingPunct="1">
              <a:lnSpc>
                <a:spcPct val="90000"/>
              </a:lnSpc>
            </a:pPr>
            <a:r>
              <a:rPr lang="en-GB" sz="1600" dirty="0" smtClean="0"/>
              <a:t>Simple html file</a:t>
            </a:r>
            <a:endParaRPr lang="en-US" sz="1600" dirty="0" smtClean="0"/>
          </a:p>
          <a:p>
            <a:pPr eaLnBrk="1" hangingPunct="1">
              <a:lnSpc>
                <a:spcPct val="90000"/>
              </a:lnSpc>
              <a:buNone/>
            </a:pPr>
            <a:endParaRPr lang="en-GB" sz="1600" dirty="0" smtClean="0"/>
          </a:p>
          <a:p>
            <a:pPr eaLnBrk="1" hangingPunct="1">
              <a:lnSpc>
                <a:spcPct val="90000"/>
              </a:lnSpc>
              <a:buNone/>
            </a:pPr>
            <a:endParaRPr lang="en-GB" sz="1600" dirty="0" smtClean="0"/>
          </a:p>
          <a:p>
            <a:pPr eaLnBrk="1" hangingPunct="1">
              <a:lnSpc>
                <a:spcPct val="90000"/>
              </a:lnSpc>
              <a:buNone/>
            </a:pPr>
            <a:endParaRPr lang="en-GB" sz="1600" dirty="0" smtClean="0"/>
          </a:p>
          <a:p>
            <a:pPr eaLnBrk="1" hangingPunct="1">
              <a:lnSpc>
                <a:spcPct val="90000"/>
              </a:lnSpc>
              <a:buNone/>
            </a:pPr>
            <a:endParaRPr lang="en-GB" sz="1600" dirty="0" smtClean="0"/>
          </a:p>
          <a:p>
            <a:pPr eaLnBrk="1" hangingPunct="1">
              <a:lnSpc>
                <a:spcPct val="90000"/>
              </a:lnSpc>
              <a:buNone/>
            </a:pPr>
            <a:endParaRPr lang="en-GB" sz="1600" dirty="0" smtClean="0"/>
          </a:p>
          <a:p>
            <a:pPr eaLnBrk="1" hangingPunct="1">
              <a:lnSpc>
                <a:spcPct val="90000"/>
              </a:lnSpc>
              <a:buNone/>
            </a:pPr>
            <a:endParaRPr lang="en-GB" sz="1600" dirty="0" smtClean="0"/>
          </a:p>
          <a:p>
            <a:pPr eaLnBrk="1" hangingPunct="1">
              <a:lnSpc>
                <a:spcPct val="90000"/>
              </a:lnSpc>
              <a:buNone/>
            </a:pPr>
            <a:endParaRPr lang="en-GB" sz="1600" dirty="0" smtClean="0"/>
          </a:p>
          <a:p>
            <a:pPr eaLnBrk="1" hangingPunct="1">
              <a:lnSpc>
                <a:spcPct val="90000"/>
              </a:lnSpc>
              <a:buNone/>
            </a:pPr>
            <a:endParaRPr lang="en-GB" sz="1600" dirty="0" smtClean="0"/>
          </a:p>
          <a:p>
            <a:pPr eaLnBrk="1" hangingPunct="1">
              <a:lnSpc>
                <a:spcPct val="90000"/>
              </a:lnSpc>
              <a:buNone/>
            </a:pPr>
            <a:endParaRPr lang="en-GB" sz="1600" dirty="0" smtClean="0"/>
          </a:p>
          <a:p>
            <a:pPr eaLnBrk="1" hangingPunct="1">
              <a:lnSpc>
                <a:spcPct val="90000"/>
              </a:lnSpc>
              <a:buNone/>
            </a:pPr>
            <a:endParaRPr lang="en-GB" sz="1600" dirty="0" smtClean="0"/>
          </a:p>
          <a:p>
            <a:pPr eaLnBrk="1" hangingPunct="1">
              <a:lnSpc>
                <a:spcPct val="90000"/>
              </a:lnSpc>
              <a:buNone/>
            </a:pPr>
            <a:endParaRPr lang="en-GB" sz="1600" dirty="0" smtClean="0"/>
          </a:p>
          <a:p>
            <a:pPr eaLnBrk="1" hangingPunct="1">
              <a:lnSpc>
                <a:spcPct val="90000"/>
              </a:lnSpc>
              <a:buNone/>
            </a:pPr>
            <a:endParaRPr lang="en-US" sz="1600" dirty="0" smtClean="0"/>
          </a:p>
          <a:p>
            <a:pPr eaLnBrk="1" hangingPunct="1">
              <a:lnSpc>
                <a:spcPct val="90000"/>
              </a:lnSpc>
            </a:pPr>
            <a:endParaRPr lang="en-US" sz="1600" dirty="0" smtClean="0"/>
          </a:p>
          <a:p>
            <a:pPr eaLnBrk="1" hangingPunct="1">
              <a:lnSpc>
                <a:spcPct val="90000"/>
              </a:lnSpc>
            </a:pPr>
            <a:endParaRPr lang="en-US" sz="1600" dirty="0" smtClean="0"/>
          </a:p>
          <a:p>
            <a:pPr eaLnBrk="1" hangingPunct="1">
              <a:lnSpc>
                <a:spcPct val="90000"/>
              </a:lnSpc>
            </a:pPr>
            <a:endParaRPr lang="en-US" sz="1600" dirty="0" smtClean="0"/>
          </a:p>
          <a:p>
            <a:pPr eaLnBrk="1" hangingPunct="1">
              <a:lnSpc>
                <a:spcPct val="90000"/>
              </a:lnSpc>
            </a:pPr>
            <a:endParaRPr lang="en-US" sz="1600" dirty="0" smtClean="0"/>
          </a:p>
          <a:p>
            <a:pPr eaLnBrk="1" hangingPunct="1">
              <a:lnSpc>
                <a:spcPct val="90000"/>
              </a:lnSpc>
            </a:pPr>
            <a:r>
              <a:rPr lang="en-US" sz="1600" dirty="0" smtClean="0">
                <a:hlinkClick r:id="rId3" action="ppaction://hlinkfile"/>
              </a:rPr>
              <a:t>test.html</a:t>
            </a:r>
            <a:r>
              <a:rPr lang="en-US" sz="1600" dirty="0" smtClean="0"/>
              <a:t/>
            </a:r>
            <a:br>
              <a:rPr lang="en-US" sz="1600" dirty="0" smtClean="0"/>
            </a:br>
            <a:endParaRPr lang="en-GB" sz="1600" dirty="0" smtClean="0"/>
          </a:p>
          <a:p>
            <a:pPr lvl="1" eaLnBrk="1" hangingPunct="1">
              <a:lnSpc>
                <a:spcPct val="90000"/>
              </a:lnSpc>
              <a:buFontTx/>
              <a:buNone/>
            </a:pPr>
            <a:endParaRPr lang="en-GB" sz="1800" dirty="0" smtClean="0"/>
          </a:p>
          <a:p>
            <a:pPr lvl="1" eaLnBrk="1" hangingPunct="1">
              <a:lnSpc>
                <a:spcPct val="90000"/>
              </a:lnSpc>
              <a:buFontTx/>
              <a:buNone/>
            </a:pPr>
            <a:endParaRPr lang="en-GB" sz="1800" dirty="0" smtClean="0"/>
          </a:p>
        </p:txBody>
      </p:sp>
      <p:sp>
        <p:nvSpPr>
          <p:cNvPr id="7" name="TextBox 6"/>
          <p:cNvSpPr txBox="1"/>
          <p:nvPr/>
        </p:nvSpPr>
        <p:spPr>
          <a:xfrm>
            <a:off x="1568624" y="1772816"/>
            <a:ext cx="6984776" cy="3785652"/>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l"/>
            <a:r>
              <a:rPr lang="en-US" sz="1600" dirty="0" smtClean="0"/>
              <a:t>&lt;html&gt;</a:t>
            </a:r>
            <a:br>
              <a:rPr lang="en-US" sz="1600" dirty="0" smtClean="0"/>
            </a:br>
            <a:r>
              <a:rPr lang="en-US" sz="1600" dirty="0" smtClean="0"/>
              <a:t>&lt;head&gt;</a:t>
            </a:r>
            <a:br>
              <a:rPr lang="en-US" sz="1600" dirty="0" smtClean="0"/>
            </a:br>
            <a:r>
              <a:rPr lang="en-US" sz="1600" dirty="0" smtClean="0"/>
              <a:t>	&lt;title&gt;Mike's web page&lt;/title&gt;</a:t>
            </a:r>
            <a:br>
              <a:rPr lang="en-US" sz="1600" dirty="0" smtClean="0"/>
            </a:br>
            <a:r>
              <a:rPr lang="en-US" sz="1600" dirty="0" smtClean="0"/>
              <a:t>&lt;/head&gt;</a:t>
            </a:r>
            <a:br>
              <a:rPr lang="en-US" sz="1600" dirty="0" smtClean="0"/>
            </a:br>
            <a:r>
              <a:rPr lang="en-US" sz="1600" dirty="0" smtClean="0"/>
              <a:t>&lt;body style="background-color: white;"&gt;</a:t>
            </a:r>
            <a:br>
              <a:rPr lang="en-US" sz="1600" dirty="0" smtClean="0"/>
            </a:br>
            <a:r>
              <a:rPr lang="en-US" sz="1600" dirty="0" smtClean="0"/>
              <a:t>	&lt;h1&gt; Mike Spann's test web page&lt;/h1&gt;</a:t>
            </a:r>
            <a:br>
              <a:rPr lang="en-US" sz="1600" dirty="0" smtClean="0"/>
            </a:br>
            <a:r>
              <a:rPr lang="en-US" sz="1600" dirty="0" smtClean="0"/>
              <a:t/>
            </a:r>
            <a:br>
              <a:rPr lang="en-US" sz="1600" dirty="0" smtClean="0"/>
            </a:br>
            <a:r>
              <a:rPr lang="en-US" sz="1600" dirty="0" smtClean="0"/>
              <a:t>&lt;center&gt;</a:t>
            </a:r>
          </a:p>
          <a:p>
            <a:pPr algn="l"/>
            <a:r>
              <a:rPr lang="en-US" sz="1600" dirty="0"/>
              <a:t>	</a:t>
            </a:r>
            <a:r>
              <a:rPr lang="en-US" sz="1600" dirty="0" smtClean="0"/>
              <a:t>&lt;</a:t>
            </a:r>
            <a:r>
              <a:rPr lang="en-US" sz="1600" dirty="0" err="1" smtClean="0"/>
              <a:t>img</a:t>
            </a:r>
            <a:r>
              <a:rPr lang="en-US" sz="1600" dirty="0" smtClean="0"/>
              <a:t> </a:t>
            </a:r>
            <a:r>
              <a:rPr lang="en-US" sz="1600" dirty="0" err="1" smtClean="0"/>
              <a:t>src</a:t>
            </a:r>
            <a:r>
              <a:rPr lang="en-US" sz="1600" dirty="0" smtClean="0"/>
              <a:t>="Demos/Images/cheetah.gif" alt="" picture=""</a:t>
            </a:r>
            <a:br>
              <a:rPr lang="en-US" sz="1600" dirty="0" smtClean="0"/>
            </a:br>
            <a:r>
              <a:rPr lang="en-US" sz="1600" dirty="0" smtClean="0"/>
              <a:t>	style="width: 640px; height: 400px;"&gt;</a:t>
            </a:r>
          </a:p>
          <a:p>
            <a:pPr algn="l"/>
            <a:r>
              <a:rPr lang="en-US" sz="1600" dirty="0" smtClean="0"/>
              <a:t> 	&lt;</a:t>
            </a:r>
            <a:r>
              <a:rPr lang="en-US" sz="1600" dirty="0" err="1" smtClean="0"/>
              <a:t>br</a:t>
            </a:r>
            <a:r>
              <a:rPr lang="en-US" sz="1600" dirty="0" smtClean="0"/>
              <a:t>&gt;</a:t>
            </a:r>
            <a:br>
              <a:rPr lang="en-US" sz="1600" dirty="0" smtClean="0"/>
            </a:br>
            <a:r>
              <a:rPr lang="en-US" sz="1600" dirty="0" smtClean="0"/>
              <a:t>	Link to &lt;a	</a:t>
            </a:r>
            <a:r>
              <a:rPr lang="en-US" sz="1600" dirty="0" err="1" smtClean="0"/>
              <a:t>href</a:t>
            </a:r>
            <a:r>
              <a:rPr lang="en-US" sz="1600" dirty="0" smtClean="0"/>
              <a:t>="../../</a:t>
            </a:r>
            <a:r>
              <a:rPr lang="en-US" sz="1600" dirty="0" err="1" smtClean="0"/>
              <a:t>M.Spann.html</a:t>
            </a:r>
            <a:r>
              <a:rPr lang="en-US" sz="1600" dirty="0" smtClean="0"/>
              <a:t>"&gt;my web page&lt;/a&gt;</a:t>
            </a:r>
          </a:p>
          <a:p>
            <a:pPr algn="l"/>
            <a:r>
              <a:rPr lang="en-US" sz="1600" dirty="0" smtClean="0"/>
              <a:t> &lt;/center&gt;</a:t>
            </a:r>
            <a:br>
              <a:rPr lang="en-US" sz="1600" dirty="0" smtClean="0"/>
            </a:br>
            <a:r>
              <a:rPr lang="en-US" sz="1600" dirty="0" smtClean="0"/>
              <a:t>&lt;/body&gt;</a:t>
            </a:r>
            <a:br>
              <a:rPr lang="en-US" sz="1600" dirty="0" smtClean="0"/>
            </a:br>
            <a:r>
              <a:rPr lang="en-US" sz="1600" dirty="0" smtClean="0"/>
              <a:t>&lt;/html&gt;</a:t>
            </a:r>
          </a:p>
        </p:txBody>
      </p:sp>
      <p:pic>
        <p:nvPicPr>
          <p:cNvPr id="6151" name="Picture 7"/>
          <p:cNvPicPr>
            <a:picLocks noChangeAspect="1" noChangeArrowheads="1"/>
          </p:cNvPicPr>
          <p:nvPr/>
        </p:nvPicPr>
        <p:blipFill>
          <a:blip r:embed="rId4" cstate="print"/>
          <a:srcRect/>
          <a:stretch>
            <a:fillRect/>
          </a:stretch>
        </p:blipFill>
        <p:spPr bwMode="auto">
          <a:xfrm>
            <a:off x="6686988" y="692696"/>
            <a:ext cx="2874524" cy="2232248"/>
          </a:xfrm>
          <a:prstGeom prst="rect">
            <a:avLst/>
          </a:prstGeom>
          <a:noFill/>
          <a:ln w="19050" cap="flat" cmpd="sng">
            <a:noFill/>
            <a:prstDash val="solid"/>
            <a:miter lim="800000"/>
            <a:headEnd type="none" w="med" len="med"/>
            <a:tailEnd type="none" w="med" len="me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title"/>
          </p:nvPr>
        </p:nvSpPr>
        <p:spPr/>
        <p:txBody>
          <a:bodyPr/>
          <a:lstStyle/>
          <a:p>
            <a:pPr eaLnBrk="1" hangingPunct="1"/>
            <a:r>
              <a:rPr lang="en-GB" smtClean="0"/>
              <a:t>Introduction to JavaScript</a:t>
            </a:r>
          </a:p>
        </p:txBody>
      </p:sp>
      <p:sp>
        <p:nvSpPr>
          <p:cNvPr id="8195" name="Rectangle 5"/>
          <p:cNvSpPr>
            <a:spLocks noGrp="1" noChangeArrowheads="1"/>
          </p:cNvSpPr>
          <p:nvPr>
            <p:ph type="body" idx="1"/>
          </p:nvPr>
        </p:nvSpPr>
        <p:spPr/>
        <p:txBody>
          <a:bodyPr/>
          <a:lstStyle/>
          <a:p>
            <a:pPr eaLnBrk="1" hangingPunct="1"/>
            <a:r>
              <a:rPr lang="en-GB" dirty="0" smtClean="0"/>
              <a:t>JavaScript is </a:t>
            </a:r>
            <a:r>
              <a:rPr lang="en-GB" u="sng" dirty="0" smtClean="0"/>
              <a:t>not</a:t>
            </a:r>
            <a:r>
              <a:rPr lang="en-GB" dirty="0" smtClean="0"/>
              <a:t> Java</a:t>
            </a:r>
          </a:p>
          <a:p>
            <a:pPr eaLnBrk="1" hangingPunct="1"/>
            <a:endParaRPr lang="en-GB" dirty="0" smtClean="0"/>
          </a:p>
          <a:p>
            <a:pPr lvl="1" eaLnBrk="1" hangingPunct="1">
              <a:spcAft>
                <a:spcPts val="600"/>
              </a:spcAft>
            </a:pPr>
            <a:r>
              <a:rPr lang="en-GB" b="1" dirty="0" smtClean="0"/>
              <a:t>Java</a:t>
            </a:r>
            <a:r>
              <a:rPr lang="en-GB" dirty="0" smtClean="0"/>
              <a:t> is a full-feature OO programming language developed by Sun Microsystems.  It is a descendant of C and C++ and was designed to be cross-platform.  Java is used to create web “applets” (small programs downloaded over the internet and run inside web browsers) as well as standalone application and network (client/server) applications</a:t>
            </a:r>
          </a:p>
          <a:p>
            <a:pPr lvl="1" eaLnBrk="1" hangingPunct="1">
              <a:spcAft>
                <a:spcPts val="600"/>
              </a:spcAft>
            </a:pPr>
            <a:r>
              <a:rPr lang="en-GB" b="1" dirty="0" smtClean="0"/>
              <a:t>JavaScript</a:t>
            </a:r>
            <a:r>
              <a:rPr lang="en-GB" dirty="0" smtClean="0"/>
              <a:t> - Netscape added a basic scripting ability to its Navigator web browser called “</a:t>
            </a:r>
            <a:r>
              <a:rPr lang="en-GB" dirty="0" err="1" smtClean="0"/>
              <a:t>Livescript</a:t>
            </a:r>
            <a:r>
              <a:rPr lang="en-GB" dirty="0" smtClean="0"/>
              <a:t>” ... at a time when Java was new/exciting .... and renamed </a:t>
            </a:r>
            <a:r>
              <a:rPr lang="en-GB" dirty="0" err="1" smtClean="0"/>
              <a:t>Livescript</a:t>
            </a:r>
            <a:r>
              <a:rPr lang="en-GB" dirty="0" smtClean="0"/>
              <a:t>, JavaScript.  JavaScript is a </a:t>
            </a:r>
            <a:r>
              <a:rPr lang="en-GB" i="1" dirty="0" smtClean="0"/>
              <a:t>scripting*</a:t>
            </a:r>
            <a:r>
              <a:rPr lang="en-GB" dirty="0" smtClean="0"/>
              <a:t> language which can manipulate simple webpage objects.</a:t>
            </a:r>
          </a:p>
          <a:p>
            <a:pPr lvl="2" eaLnBrk="1" hangingPunct="1">
              <a:spcAft>
                <a:spcPts val="600"/>
              </a:spcAft>
            </a:pPr>
            <a:r>
              <a:rPr lang="en-GB" dirty="0" smtClean="0"/>
              <a:t>A scripting language is a programming language that controls a software application.  They enable the behaviour of the application to be adapted by the user. Typically it is interpreted rather than compiled to native machine code</a:t>
            </a:r>
          </a:p>
          <a:p>
            <a:pPr lvl="1" eaLnBrk="1" hangingPunct="1"/>
            <a:endParaRPr lang="en-GB" dirty="0" smtClean="0"/>
          </a:p>
          <a:p>
            <a:pPr lvl="1" eaLnBrk="1" hangingPunct="1">
              <a:buFontTx/>
              <a:buNone/>
            </a:pPr>
            <a:r>
              <a:rPr lang="en-GB" sz="1400" dirty="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smtClean="0"/>
              <a:t>About JavaScript</a:t>
            </a:r>
          </a:p>
        </p:txBody>
      </p:sp>
      <p:sp>
        <p:nvSpPr>
          <p:cNvPr id="9219" name="Rectangle 3"/>
          <p:cNvSpPr>
            <a:spLocks noGrp="1" noChangeArrowheads="1"/>
          </p:cNvSpPr>
          <p:nvPr>
            <p:ph type="body" sz="half" idx="1"/>
          </p:nvPr>
        </p:nvSpPr>
        <p:spPr>
          <a:xfrm>
            <a:off x="742950" y="914400"/>
            <a:ext cx="4181475" cy="5181600"/>
          </a:xfrm>
        </p:spPr>
        <p:txBody>
          <a:bodyPr/>
          <a:lstStyle/>
          <a:p>
            <a:pPr eaLnBrk="1" hangingPunct="1">
              <a:spcAft>
                <a:spcPts val="600"/>
              </a:spcAft>
            </a:pPr>
            <a:r>
              <a:rPr lang="en-GB" sz="1800" dirty="0" smtClean="0"/>
              <a:t>JavaScript is an </a:t>
            </a:r>
            <a:r>
              <a:rPr lang="en-GB" sz="1800" b="1" dirty="0" smtClean="0"/>
              <a:t>object</a:t>
            </a:r>
            <a:r>
              <a:rPr lang="en-GB" sz="1800" dirty="0" smtClean="0"/>
              <a:t>-oriented scripting language.</a:t>
            </a:r>
          </a:p>
          <a:p>
            <a:pPr eaLnBrk="1" hangingPunct="1">
              <a:spcAft>
                <a:spcPts val="600"/>
              </a:spcAft>
            </a:pPr>
            <a:r>
              <a:rPr lang="en-GB" sz="1800" b="1" dirty="0" smtClean="0"/>
              <a:t>Objects</a:t>
            </a:r>
            <a:r>
              <a:rPr lang="en-GB" sz="1800" dirty="0" smtClean="0"/>
              <a:t> have </a:t>
            </a:r>
            <a:r>
              <a:rPr lang="en-GB" sz="1800" b="1" dirty="0" smtClean="0"/>
              <a:t>properties</a:t>
            </a:r>
          </a:p>
          <a:p>
            <a:pPr lvl="1" eaLnBrk="1" hangingPunct="1">
              <a:spcAft>
                <a:spcPts val="600"/>
              </a:spcAft>
              <a:buFontTx/>
              <a:buNone/>
            </a:pPr>
            <a:r>
              <a:rPr lang="en-GB" sz="1800" dirty="0" smtClean="0"/>
              <a:t>e.g., </a:t>
            </a:r>
          </a:p>
          <a:p>
            <a:pPr lvl="2" eaLnBrk="1" hangingPunct="1">
              <a:spcAft>
                <a:spcPts val="600"/>
              </a:spcAft>
            </a:pPr>
            <a:r>
              <a:rPr lang="en-GB" sz="1800" dirty="0" smtClean="0"/>
              <a:t>cat has fur</a:t>
            </a:r>
          </a:p>
          <a:p>
            <a:pPr lvl="2" eaLnBrk="1" hangingPunct="1">
              <a:spcAft>
                <a:spcPts val="600"/>
              </a:spcAft>
            </a:pPr>
            <a:r>
              <a:rPr lang="en-GB" sz="1800" dirty="0" smtClean="0"/>
              <a:t>computer has keyboard</a:t>
            </a:r>
          </a:p>
          <a:p>
            <a:pPr lvl="2" eaLnBrk="1" hangingPunct="1">
              <a:spcAft>
                <a:spcPts val="600"/>
              </a:spcAft>
            </a:pPr>
            <a:r>
              <a:rPr lang="en-GB" sz="1800" dirty="0" smtClean="0"/>
              <a:t>bicycle has wheels</a:t>
            </a:r>
          </a:p>
          <a:p>
            <a:pPr lvl="2" eaLnBrk="1" hangingPunct="1">
              <a:spcAft>
                <a:spcPts val="600"/>
              </a:spcAft>
            </a:pPr>
            <a:r>
              <a:rPr lang="en-GB" sz="1800" dirty="0" smtClean="0"/>
              <a:t>car has wheels</a:t>
            </a:r>
          </a:p>
          <a:p>
            <a:pPr lvl="2" eaLnBrk="1" hangingPunct="1">
              <a:spcAft>
                <a:spcPts val="600"/>
              </a:spcAft>
            </a:pPr>
            <a:r>
              <a:rPr lang="en-GB" sz="1800" dirty="0" smtClean="0"/>
              <a:t>window has title</a:t>
            </a:r>
          </a:p>
          <a:p>
            <a:pPr eaLnBrk="1" hangingPunct="1">
              <a:spcAft>
                <a:spcPts val="600"/>
              </a:spcAft>
            </a:pPr>
            <a:r>
              <a:rPr lang="en-GB" sz="1800" dirty="0" smtClean="0"/>
              <a:t>Changing a property of an object can modify the object.  Objects can share properties.  Properties can be objects, i.e., objects can have sub-objects.</a:t>
            </a:r>
          </a:p>
        </p:txBody>
      </p:sp>
      <p:sp>
        <p:nvSpPr>
          <p:cNvPr id="9220" name="Rectangle 4"/>
          <p:cNvSpPr>
            <a:spLocks noGrp="1" noChangeArrowheads="1"/>
          </p:cNvSpPr>
          <p:nvPr>
            <p:ph type="body" sz="half" idx="2"/>
          </p:nvPr>
        </p:nvSpPr>
        <p:spPr>
          <a:xfrm>
            <a:off x="5064125" y="914400"/>
            <a:ext cx="4181475" cy="5181600"/>
          </a:xfrm>
        </p:spPr>
        <p:txBody>
          <a:bodyPr/>
          <a:lstStyle/>
          <a:p>
            <a:pPr eaLnBrk="1" hangingPunct="1">
              <a:lnSpc>
                <a:spcPct val="90000"/>
              </a:lnSpc>
              <a:spcAft>
                <a:spcPts val="600"/>
              </a:spcAft>
            </a:pPr>
            <a:r>
              <a:rPr lang="en-GB" sz="1800" dirty="0" smtClean="0"/>
              <a:t>The things objects </a:t>
            </a:r>
            <a:r>
              <a:rPr lang="en-GB" sz="1800" b="1" dirty="0" smtClean="0"/>
              <a:t>do</a:t>
            </a:r>
            <a:r>
              <a:rPr lang="en-GB" sz="1800" dirty="0" smtClean="0"/>
              <a:t> are called </a:t>
            </a:r>
            <a:r>
              <a:rPr lang="en-GB" sz="1800" b="1" dirty="0" smtClean="0"/>
              <a:t>methods</a:t>
            </a:r>
            <a:r>
              <a:rPr lang="en-GB" sz="1800" dirty="0" smtClean="0"/>
              <a:t>, e.g.,</a:t>
            </a:r>
          </a:p>
          <a:p>
            <a:pPr lvl="2" eaLnBrk="1" hangingPunct="1">
              <a:lnSpc>
                <a:spcPct val="90000"/>
              </a:lnSpc>
              <a:spcAft>
                <a:spcPts val="600"/>
              </a:spcAft>
            </a:pPr>
            <a:r>
              <a:rPr lang="en-GB" sz="1800" dirty="0" smtClean="0"/>
              <a:t>cat purr</a:t>
            </a:r>
          </a:p>
          <a:p>
            <a:pPr lvl="2" eaLnBrk="1" hangingPunct="1">
              <a:lnSpc>
                <a:spcPct val="90000"/>
              </a:lnSpc>
              <a:spcAft>
                <a:spcPts val="600"/>
              </a:spcAft>
            </a:pPr>
            <a:r>
              <a:rPr lang="en-GB" sz="1800" dirty="0" smtClean="0"/>
              <a:t>computer crash</a:t>
            </a:r>
          </a:p>
          <a:p>
            <a:pPr eaLnBrk="1" hangingPunct="1">
              <a:lnSpc>
                <a:spcPct val="90000"/>
              </a:lnSpc>
              <a:spcAft>
                <a:spcPts val="600"/>
              </a:spcAft>
            </a:pPr>
            <a:r>
              <a:rPr lang="en-GB" sz="1800" dirty="0" smtClean="0"/>
              <a:t>JavaScript objects have methods, e.g.,</a:t>
            </a:r>
          </a:p>
          <a:p>
            <a:pPr lvl="2" eaLnBrk="1" hangingPunct="1">
              <a:lnSpc>
                <a:spcPct val="90000"/>
              </a:lnSpc>
              <a:spcAft>
                <a:spcPts val="600"/>
              </a:spcAft>
            </a:pPr>
            <a:r>
              <a:rPr lang="en-GB" sz="1800" dirty="0" smtClean="0"/>
              <a:t>buttons click()</a:t>
            </a:r>
          </a:p>
          <a:p>
            <a:pPr lvl="2" eaLnBrk="1" hangingPunct="1">
              <a:lnSpc>
                <a:spcPct val="90000"/>
              </a:lnSpc>
              <a:spcAft>
                <a:spcPts val="600"/>
              </a:spcAft>
            </a:pPr>
            <a:r>
              <a:rPr lang="en-GB" sz="1800" dirty="0" smtClean="0"/>
              <a:t>windows open()</a:t>
            </a:r>
          </a:p>
          <a:p>
            <a:pPr lvl="2" eaLnBrk="1" hangingPunct="1">
              <a:lnSpc>
                <a:spcPct val="90000"/>
              </a:lnSpc>
              <a:spcAft>
                <a:spcPts val="600"/>
              </a:spcAft>
            </a:pPr>
            <a:r>
              <a:rPr lang="en-GB" sz="1800" dirty="0" smtClean="0"/>
              <a:t>text selected()</a:t>
            </a:r>
          </a:p>
          <a:p>
            <a:pPr eaLnBrk="1" hangingPunct="1">
              <a:lnSpc>
                <a:spcPct val="90000"/>
              </a:lnSpc>
              <a:spcAft>
                <a:spcPts val="600"/>
              </a:spcAft>
              <a:buFont typeface="Wingdings" pitchFamily="2" charset="2"/>
              <a:buNone/>
            </a:pPr>
            <a:r>
              <a:rPr lang="en-GB" sz="1400" dirty="0" smtClean="0"/>
              <a:t>	(brackets indicate that we are referring to a method rather than a property.)</a:t>
            </a:r>
          </a:p>
          <a:p>
            <a:pPr eaLnBrk="1" hangingPunct="1">
              <a:lnSpc>
                <a:spcPct val="90000"/>
              </a:lnSpc>
              <a:spcAft>
                <a:spcPts val="600"/>
              </a:spcAft>
            </a:pPr>
            <a:r>
              <a:rPr lang="en-GB" sz="1800" dirty="0" smtClean="0"/>
              <a:t>Objects and properties are separated by a “.”, e.g. </a:t>
            </a:r>
          </a:p>
          <a:p>
            <a:pPr lvl="2" eaLnBrk="1" hangingPunct="1">
              <a:lnSpc>
                <a:spcPct val="90000"/>
              </a:lnSpc>
              <a:spcAft>
                <a:spcPts val="600"/>
              </a:spcAft>
            </a:pPr>
            <a:r>
              <a:rPr lang="en-GB" sz="1800" dirty="0" err="1" smtClean="0"/>
              <a:t>bicycle.wheels</a:t>
            </a:r>
            <a:endParaRPr lang="en-GB" sz="1800" dirty="0" smtClean="0"/>
          </a:p>
          <a:p>
            <a:pPr lvl="2" eaLnBrk="1" hangingPunct="1">
              <a:lnSpc>
                <a:spcPct val="90000"/>
              </a:lnSpc>
              <a:spcAft>
                <a:spcPts val="600"/>
              </a:spcAft>
            </a:pPr>
            <a:r>
              <a:rPr lang="en-GB" sz="1800" dirty="0" err="1" smtClean="0"/>
              <a:t>cat.paws.front.left</a:t>
            </a:r>
            <a:endParaRPr lang="en-GB" sz="1800" dirty="0" smtClean="0"/>
          </a:p>
          <a:p>
            <a:pPr eaLnBrk="1" hangingPunct="1">
              <a:lnSpc>
                <a:spcPct val="90000"/>
              </a:lnSpc>
              <a:spcAft>
                <a:spcPts val="600"/>
              </a:spcAft>
            </a:pPr>
            <a:r>
              <a:rPr lang="en-GB" sz="1800" dirty="0" smtClean="0"/>
              <a:t>referring to methods :-</a:t>
            </a:r>
          </a:p>
          <a:p>
            <a:pPr lvl="2" eaLnBrk="1" hangingPunct="1">
              <a:lnSpc>
                <a:spcPct val="90000"/>
              </a:lnSpc>
              <a:spcAft>
                <a:spcPts val="600"/>
              </a:spcAft>
            </a:pPr>
            <a:r>
              <a:rPr lang="en-GB" sz="1800" dirty="0" err="1" smtClean="0"/>
              <a:t>cat.purr</a:t>
            </a:r>
            <a:r>
              <a:rPr lang="en-GB" sz="1800" dirty="0" smtClean="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smtClean="0"/>
              <a:t>Events</a:t>
            </a:r>
          </a:p>
        </p:txBody>
      </p:sp>
      <p:sp>
        <p:nvSpPr>
          <p:cNvPr id="10243" name="Rectangle 3"/>
          <p:cNvSpPr>
            <a:spLocks noGrp="1" noChangeArrowheads="1"/>
          </p:cNvSpPr>
          <p:nvPr>
            <p:ph type="body" sz="half" idx="1"/>
          </p:nvPr>
        </p:nvSpPr>
        <p:spPr>
          <a:xfrm>
            <a:off x="228600" y="990600"/>
            <a:ext cx="4419600" cy="5334000"/>
          </a:xfrm>
        </p:spPr>
        <p:txBody>
          <a:bodyPr/>
          <a:lstStyle/>
          <a:p>
            <a:pPr eaLnBrk="1" hangingPunct="1">
              <a:spcAft>
                <a:spcPts val="600"/>
              </a:spcAft>
            </a:pPr>
            <a:r>
              <a:rPr lang="en-GB" sz="1800" b="1" dirty="0" smtClean="0"/>
              <a:t>Events</a:t>
            </a:r>
            <a:r>
              <a:rPr lang="en-GB" sz="1800" dirty="0" smtClean="0"/>
              <a:t> are actions that a user (i.e., a viewer) performs whilst visiting your page.  </a:t>
            </a:r>
          </a:p>
          <a:p>
            <a:pPr eaLnBrk="1" hangingPunct="1">
              <a:spcAft>
                <a:spcPts val="600"/>
              </a:spcAft>
            </a:pPr>
            <a:r>
              <a:rPr lang="en-GB" sz="1800" dirty="0" smtClean="0"/>
              <a:t>JavaScript can react to events with </a:t>
            </a:r>
            <a:r>
              <a:rPr lang="en-GB" sz="1800" b="1" dirty="0" smtClean="0"/>
              <a:t>event handlers</a:t>
            </a:r>
            <a:r>
              <a:rPr lang="en-GB" sz="1800" dirty="0" smtClean="0"/>
              <a:t>.</a:t>
            </a:r>
          </a:p>
          <a:p>
            <a:pPr eaLnBrk="1" hangingPunct="1">
              <a:spcAft>
                <a:spcPts val="600"/>
              </a:spcAft>
            </a:pPr>
            <a:r>
              <a:rPr lang="en-GB" sz="1800" dirty="0" smtClean="0"/>
              <a:t>In JavaScript, if the user clicks on a button the </a:t>
            </a:r>
            <a:r>
              <a:rPr lang="en-GB" sz="1800" dirty="0" err="1" smtClean="0"/>
              <a:t>onClick</a:t>
            </a:r>
            <a:r>
              <a:rPr lang="en-GB" sz="1800" dirty="0" smtClean="0"/>
              <a:t> event handler will take note of the action and perform the specified task.</a:t>
            </a:r>
          </a:p>
          <a:p>
            <a:pPr eaLnBrk="1" hangingPunct="1">
              <a:spcAft>
                <a:spcPts val="600"/>
              </a:spcAft>
            </a:pPr>
            <a:r>
              <a:rPr lang="en-GB" sz="1800" dirty="0" smtClean="0"/>
              <a:t>When we write scripts we do not need to anticipate every possible event the user might take, we just encode the ones we want.  E.g., pages load as normal without an </a:t>
            </a:r>
            <a:r>
              <a:rPr lang="en-GB" sz="1800" dirty="0" err="1" smtClean="0"/>
              <a:t>onLoad</a:t>
            </a:r>
            <a:r>
              <a:rPr lang="en-GB" sz="1800" dirty="0" smtClean="0"/>
              <a:t> event handler.</a:t>
            </a:r>
          </a:p>
          <a:p>
            <a:pPr eaLnBrk="1" hangingPunct="1"/>
            <a:endParaRPr lang="en-GB" sz="1800" dirty="0" smtClean="0"/>
          </a:p>
          <a:p>
            <a:pPr eaLnBrk="1" hangingPunct="1"/>
            <a:endParaRPr lang="en-GB" sz="1800" dirty="0" smtClean="0"/>
          </a:p>
          <a:p>
            <a:pPr eaLnBrk="1" hangingPunct="1"/>
            <a:endParaRPr lang="en-GB" sz="1800" dirty="0" smtClean="0"/>
          </a:p>
          <a:p>
            <a:pPr eaLnBrk="1" hangingPunct="1"/>
            <a:endParaRPr lang="en-GB" sz="1800" dirty="0" smtClean="0"/>
          </a:p>
        </p:txBody>
      </p:sp>
      <p:graphicFrame>
        <p:nvGraphicFramePr>
          <p:cNvPr id="125004" name="Group 76"/>
          <p:cNvGraphicFramePr>
            <a:graphicFrameLocks noGrp="1"/>
          </p:cNvGraphicFramePr>
          <p:nvPr/>
        </p:nvGraphicFramePr>
        <p:xfrm>
          <a:off x="4738688" y="785813"/>
          <a:ext cx="4800600" cy="5581653"/>
        </p:xfrm>
        <a:graphic>
          <a:graphicData uri="http://schemas.openxmlformats.org/drawingml/2006/table">
            <a:tbl>
              <a:tblPr/>
              <a:tblGrid>
                <a:gridCol w="1371600"/>
                <a:gridCol w="3429000"/>
              </a:tblGrid>
              <a:tr h="374650">
                <a:tc>
                  <a:txBody>
                    <a:bodyPr/>
                    <a:lstStyle/>
                    <a:p>
                      <a:pPr marL="0" marR="0" lvl="0" indent="0" algn="ctr"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000" b="1" i="0" u="none" strike="noStrike" cap="none" normalizeH="0" baseline="0" dirty="0" smtClean="0">
                          <a:ln>
                            <a:noFill/>
                          </a:ln>
                          <a:solidFill>
                            <a:schemeClr val="tx1"/>
                          </a:solidFill>
                          <a:effectLst/>
                          <a:latin typeface="Arial" charset="0"/>
                        </a:rPr>
                        <a:t>Event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000" b="1" i="0" u="none" strike="noStrike" cap="none" normalizeH="0" baseline="0" smtClean="0">
                          <a:ln>
                            <a:noFill/>
                          </a:ln>
                          <a:solidFill>
                            <a:schemeClr val="tx1"/>
                          </a:solidFill>
                          <a:effectLst/>
                          <a:latin typeface="Arial" charset="0"/>
                        </a:rPr>
                        <a:t>What it handles</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82588">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onAbort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User aborts loading the page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82588">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onBlur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User leaves the object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79413">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onChange</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User changes the object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82588">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onClick</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User clicked on an object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73088">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onError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The script encountered an error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81000">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onFocus</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User made an object active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81000">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onLoad</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Object finished loading</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00075">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onMouseover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Cursor moved over an object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82588">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onMouseout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Cursor moved off an object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00075">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onSelect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User selects content of an object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81000">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onSubmit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User submitted a form</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81000">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smtClean="0">
                          <a:ln>
                            <a:noFill/>
                          </a:ln>
                          <a:solidFill>
                            <a:schemeClr val="tx1"/>
                          </a:solidFill>
                          <a:effectLst/>
                          <a:latin typeface="Arial" charset="0"/>
                        </a:rPr>
                        <a:t>onUnload</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80000"/>
                        <a:buFont typeface="Wingdings" pitchFamily="2" charset="2"/>
                        <a:buNone/>
                        <a:tabLst/>
                      </a:pPr>
                      <a:r>
                        <a:rPr kumimoji="0" lang="en-GB" sz="1100" b="0" i="0" u="none" strike="noStrike" cap="none" normalizeH="0" baseline="0" dirty="0" smtClean="0">
                          <a:ln>
                            <a:noFill/>
                          </a:ln>
                          <a:solidFill>
                            <a:schemeClr val="tx1"/>
                          </a:solidFill>
                          <a:effectLst/>
                          <a:latin typeface="Arial" charset="0"/>
                        </a:rPr>
                        <a:t>User left the window</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sz="3200" smtClean="0"/>
              <a:t>Values, Variables and Operators and Script Tags</a:t>
            </a:r>
          </a:p>
        </p:txBody>
      </p:sp>
      <p:sp>
        <p:nvSpPr>
          <p:cNvPr id="11267" name="Rectangle 3"/>
          <p:cNvSpPr>
            <a:spLocks noGrp="1" noChangeArrowheads="1"/>
          </p:cNvSpPr>
          <p:nvPr>
            <p:ph type="body" sz="half" idx="1"/>
          </p:nvPr>
        </p:nvSpPr>
        <p:spPr>
          <a:xfrm>
            <a:off x="742950" y="914400"/>
            <a:ext cx="4181475" cy="5181600"/>
          </a:xfrm>
        </p:spPr>
        <p:txBody>
          <a:bodyPr/>
          <a:lstStyle/>
          <a:p>
            <a:pPr eaLnBrk="1" hangingPunct="1">
              <a:spcAft>
                <a:spcPts val="600"/>
              </a:spcAft>
              <a:defRPr/>
            </a:pPr>
            <a:r>
              <a:rPr lang="en-GB" sz="1800" dirty="0" smtClean="0"/>
              <a:t>In JavaScript, pieces of information are </a:t>
            </a:r>
            <a:r>
              <a:rPr lang="en-GB" sz="1800" b="1" dirty="0" smtClean="0"/>
              <a:t>values</a:t>
            </a:r>
            <a:r>
              <a:rPr lang="en-GB" sz="1800" dirty="0" smtClean="0"/>
              <a:t>, e.g., numbers, strings, Booleans, nulls, objects, functions.</a:t>
            </a:r>
          </a:p>
          <a:p>
            <a:pPr eaLnBrk="1" hangingPunct="1">
              <a:spcAft>
                <a:spcPts val="600"/>
              </a:spcAft>
              <a:defRPr/>
            </a:pPr>
            <a:r>
              <a:rPr lang="en-GB" sz="1800" dirty="0" smtClean="0"/>
              <a:t>Variables contain values.</a:t>
            </a:r>
          </a:p>
          <a:p>
            <a:pPr eaLnBrk="1" hangingPunct="1">
              <a:spcAft>
                <a:spcPts val="600"/>
              </a:spcAft>
              <a:buFont typeface="Wingdings" pitchFamily="2" charset="2"/>
              <a:buNone/>
              <a:defRPr/>
            </a:pPr>
            <a:r>
              <a:rPr lang="en-GB" sz="1800" dirty="0" smtClean="0"/>
              <a:t>	E.g.,   </a:t>
            </a:r>
            <a:r>
              <a:rPr lang="en-GB" sz="1800" dirty="0" err="1" smtClean="0"/>
              <a:t>myname</a:t>
            </a:r>
            <a:r>
              <a:rPr lang="en-GB" sz="1800" dirty="0" smtClean="0"/>
              <a:t> </a:t>
            </a:r>
            <a:r>
              <a:rPr lang="en-GB" sz="1800" smtClean="0"/>
              <a:t>= “mike”</a:t>
            </a:r>
            <a:endParaRPr lang="en-GB" sz="1800" dirty="0" smtClean="0"/>
          </a:p>
          <a:p>
            <a:pPr lvl="1" eaLnBrk="1" hangingPunct="1">
              <a:spcAft>
                <a:spcPts val="600"/>
              </a:spcAft>
              <a:buFontTx/>
              <a:buNone/>
              <a:defRPr/>
            </a:pPr>
            <a:r>
              <a:rPr lang="en-GB" sz="1800" dirty="0" smtClean="0"/>
              <a:t>(“=” can be read as “is set to”)</a:t>
            </a:r>
          </a:p>
          <a:p>
            <a:pPr eaLnBrk="1" hangingPunct="1">
              <a:spcAft>
                <a:spcPts val="600"/>
              </a:spcAft>
              <a:defRPr/>
            </a:pPr>
            <a:r>
              <a:rPr lang="en-GB" sz="1800" dirty="0" smtClean="0"/>
              <a:t>Notes </a:t>
            </a:r>
          </a:p>
          <a:p>
            <a:pPr lvl="1" eaLnBrk="1" hangingPunct="1">
              <a:spcAft>
                <a:spcPts val="600"/>
              </a:spcAft>
              <a:defRPr/>
            </a:pPr>
            <a:r>
              <a:rPr lang="en-GB" sz="1800" dirty="0" smtClean="0"/>
              <a:t>JavaScript is </a:t>
            </a:r>
            <a:r>
              <a:rPr lang="en-GB" sz="1800" dirty="0" err="1" smtClean="0"/>
              <a:t>CaSEseNSiTivE</a:t>
            </a:r>
            <a:r>
              <a:rPr lang="en-GB" sz="1800" dirty="0" smtClean="0"/>
              <a:t>!  </a:t>
            </a:r>
          </a:p>
          <a:p>
            <a:pPr lvl="1" eaLnBrk="1" hangingPunct="1">
              <a:spcAft>
                <a:spcPts val="600"/>
              </a:spcAft>
              <a:defRPr/>
            </a:pPr>
            <a:r>
              <a:rPr lang="en-GB" sz="1800" dirty="0" smtClean="0"/>
              <a:t>Variable names should not start with numbers nor contain spaces.</a:t>
            </a:r>
          </a:p>
          <a:p>
            <a:pPr eaLnBrk="1" hangingPunct="1">
              <a:spcAft>
                <a:spcPts val="600"/>
              </a:spcAft>
              <a:defRPr/>
            </a:pPr>
            <a:r>
              <a:rPr lang="en-GB" sz="1800" dirty="0" smtClean="0"/>
              <a:t>As in other languages, operators are the symbols used to work with variables, e.g., +, -, *, / etc.</a:t>
            </a:r>
          </a:p>
          <a:p>
            <a:pPr eaLnBrk="1" hangingPunct="1">
              <a:spcAft>
                <a:spcPts val="600"/>
              </a:spcAft>
              <a:defRPr/>
            </a:pPr>
            <a:endParaRPr lang="en-GB" sz="1800" dirty="0" smtClean="0"/>
          </a:p>
          <a:p>
            <a:pPr eaLnBrk="1" hangingPunct="1">
              <a:defRPr/>
            </a:pPr>
            <a:endParaRPr lang="en-GB" sz="1800" dirty="0" smtClean="0"/>
          </a:p>
        </p:txBody>
      </p:sp>
      <p:sp>
        <p:nvSpPr>
          <p:cNvPr id="11268" name="Rectangle 4"/>
          <p:cNvSpPr>
            <a:spLocks noGrp="1" noChangeArrowheads="1"/>
          </p:cNvSpPr>
          <p:nvPr>
            <p:ph type="body" sz="half" idx="2"/>
          </p:nvPr>
        </p:nvSpPr>
        <p:spPr>
          <a:xfrm>
            <a:off x="5064125" y="914400"/>
            <a:ext cx="4181475" cy="5181600"/>
          </a:xfrm>
        </p:spPr>
        <p:txBody>
          <a:bodyPr/>
          <a:lstStyle/>
          <a:p>
            <a:pPr eaLnBrk="1" hangingPunct="1">
              <a:spcAft>
                <a:spcPts val="600"/>
              </a:spcAft>
              <a:defRPr/>
            </a:pPr>
            <a:r>
              <a:rPr lang="en-GB" sz="1800" dirty="0" smtClean="0"/>
              <a:t>JavaScript must be enclosed in </a:t>
            </a:r>
            <a:r>
              <a:rPr lang="en-GB" sz="1800" b="1" dirty="0" smtClean="0"/>
              <a:t>&lt;script&gt;</a:t>
            </a:r>
            <a:r>
              <a:rPr lang="en-GB" sz="1800" dirty="0" smtClean="0"/>
              <a:t> tags and can be inserted into the head or body of a web page.</a:t>
            </a:r>
          </a:p>
          <a:p>
            <a:pPr eaLnBrk="1" hangingPunct="1">
              <a:spcAft>
                <a:spcPts val="600"/>
              </a:spcAft>
              <a:defRPr/>
            </a:pPr>
            <a:r>
              <a:rPr lang="en-GB" sz="1800" dirty="0" smtClean="0"/>
              <a:t>A simple “HELLO WORLD” example:</a:t>
            </a:r>
          </a:p>
          <a:p>
            <a:pPr eaLnBrk="1" hangingPunct="1">
              <a:spcAft>
                <a:spcPts val="600"/>
              </a:spcAft>
              <a:buNone/>
              <a:defRPr/>
            </a:pPr>
            <a:endParaRPr lang="en-GB" sz="1800" dirty="0" smtClean="0"/>
          </a:p>
          <a:p>
            <a:pPr eaLnBrk="1" hangingPunct="1">
              <a:spcAft>
                <a:spcPts val="600"/>
              </a:spcAft>
              <a:buNone/>
              <a:defRPr/>
            </a:pPr>
            <a:endParaRPr lang="en-GB" sz="1800" dirty="0" smtClean="0"/>
          </a:p>
          <a:p>
            <a:pPr lvl="1" eaLnBrk="1" hangingPunct="1">
              <a:spcAft>
                <a:spcPts val="600"/>
              </a:spcAft>
              <a:defRPr/>
            </a:pPr>
            <a:r>
              <a:rPr lang="en-GB" sz="1200" b="1" dirty="0" smtClean="0">
                <a:hlinkClick r:id="rId3" action="ppaction://hlinkfile"/>
              </a:rPr>
              <a:t>Demo</a:t>
            </a:r>
            <a:endParaRPr lang="en-GB" sz="1200" b="1" dirty="0" smtClean="0"/>
          </a:p>
          <a:p>
            <a:pPr eaLnBrk="1" hangingPunct="1">
              <a:spcAft>
                <a:spcPts val="600"/>
              </a:spcAft>
              <a:defRPr/>
            </a:pPr>
            <a:r>
              <a:rPr lang="en-GB" sz="1800" dirty="0" smtClean="0"/>
              <a:t>Hiding script from old browsers is easily achieved by enclosing the script in HTML comments.</a:t>
            </a:r>
          </a:p>
          <a:p>
            <a:pPr eaLnBrk="1" hangingPunct="1">
              <a:spcAft>
                <a:spcPts val="0"/>
              </a:spcAft>
              <a:buNone/>
              <a:defRPr/>
            </a:pPr>
            <a:endParaRPr lang="en-GB" sz="1600" b="1" dirty="0" smtClean="0"/>
          </a:p>
          <a:p>
            <a:pPr eaLnBrk="1" hangingPunct="1">
              <a:buFont typeface="Wingdings" pitchFamily="2" charset="2"/>
              <a:buNone/>
              <a:defRPr/>
            </a:pPr>
            <a:endParaRPr lang="en-GB" sz="1600" dirty="0" smtClean="0">
              <a:solidFill>
                <a:schemeClr val="accent5">
                  <a:lumMod val="50000"/>
                </a:schemeClr>
              </a:solidFill>
            </a:endParaRPr>
          </a:p>
        </p:txBody>
      </p:sp>
      <p:sp>
        <p:nvSpPr>
          <p:cNvPr id="5" name="TextBox 4"/>
          <p:cNvSpPr txBox="1"/>
          <p:nvPr/>
        </p:nvSpPr>
        <p:spPr>
          <a:xfrm>
            <a:off x="5313040" y="2780928"/>
            <a:ext cx="3584659" cy="830997"/>
          </a:xfrm>
          <a:prstGeom prst="rect">
            <a:avLst/>
          </a:prstGeom>
          <a:noFill/>
        </p:spPr>
        <p:txBody>
          <a:bodyPr wrap="square" rtlCol="0">
            <a:spAutoFit/>
          </a:bodyPr>
          <a:lstStyle/>
          <a:p>
            <a:pPr algn="l" eaLnBrk="1" hangingPunct="1">
              <a:spcAft>
                <a:spcPts val="0"/>
              </a:spcAft>
              <a:buNone/>
              <a:defRPr/>
            </a:pPr>
            <a:r>
              <a:rPr lang="en-US" sz="1600" b="1" dirty="0"/>
              <a:t>&lt;script type="text/</a:t>
            </a:r>
            <a:r>
              <a:rPr lang="en-US" sz="1600" b="1" dirty="0" err="1"/>
              <a:t>javascript</a:t>
            </a:r>
            <a:r>
              <a:rPr lang="en-US" sz="1600" b="1" dirty="0"/>
              <a:t>"&gt;</a:t>
            </a:r>
          </a:p>
          <a:p>
            <a:pPr algn="l" eaLnBrk="1" hangingPunct="1">
              <a:spcAft>
                <a:spcPts val="0"/>
              </a:spcAft>
              <a:buNone/>
              <a:defRPr/>
            </a:pPr>
            <a:r>
              <a:rPr lang="en-US" sz="1600" b="1" dirty="0"/>
              <a:t>      </a:t>
            </a:r>
            <a:r>
              <a:rPr lang="en-US" sz="1600" b="1" dirty="0" err="1"/>
              <a:t>document.write</a:t>
            </a:r>
            <a:r>
              <a:rPr lang="en-US" sz="1600" b="1" dirty="0"/>
              <a:t>('Hello World!');</a:t>
            </a:r>
          </a:p>
          <a:p>
            <a:pPr algn="l" eaLnBrk="1" hangingPunct="1">
              <a:spcAft>
                <a:spcPts val="0"/>
              </a:spcAft>
              <a:buNone/>
              <a:defRPr/>
            </a:pPr>
            <a:r>
              <a:rPr lang="en-US" sz="1600" b="1" dirty="0"/>
              <a:t> &lt;/script&gt;</a:t>
            </a:r>
          </a:p>
        </p:txBody>
      </p:sp>
      <p:sp>
        <p:nvSpPr>
          <p:cNvPr id="6" name="TextBox 5"/>
          <p:cNvSpPr txBox="1"/>
          <p:nvPr/>
        </p:nvSpPr>
        <p:spPr>
          <a:xfrm>
            <a:off x="5529064" y="4941168"/>
            <a:ext cx="3816424" cy="1323439"/>
          </a:xfrm>
          <a:prstGeom prst="rect">
            <a:avLst/>
          </a:prstGeom>
          <a:noFill/>
        </p:spPr>
        <p:txBody>
          <a:bodyPr wrap="square" rtlCol="0">
            <a:spAutoFit/>
          </a:bodyPr>
          <a:lstStyle/>
          <a:p>
            <a:pPr algn="l" eaLnBrk="1" hangingPunct="1">
              <a:spcAft>
                <a:spcPts val="0"/>
              </a:spcAft>
              <a:buNone/>
              <a:defRPr/>
            </a:pPr>
            <a:r>
              <a:rPr lang="en-US" sz="1600" b="1" dirty="0"/>
              <a:t>&lt;script type="text/</a:t>
            </a:r>
            <a:r>
              <a:rPr lang="en-US" sz="1600" b="1" dirty="0" err="1"/>
              <a:t>javascript</a:t>
            </a:r>
            <a:r>
              <a:rPr lang="en-US" sz="1600" b="1" dirty="0"/>
              <a:t>"&gt;</a:t>
            </a:r>
          </a:p>
          <a:p>
            <a:pPr algn="l" eaLnBrk="1" hangingPunct="1">
              <a:spcAft>
                <a:spcPts val="0"/>
              </a:spcAft>
              <a:buNone/>
              <a:defRPr/>
            </a:pPr>
            <a:r>
              <a:rPr lang="en-US" sz="1600" b="1" dirty="0"/>
              <a:t>&lt;!--</a:t>
            </a:r>
          </a:p>
          <a:p>
            <a:pPr algn="l" eaLnBrk="1" hangingPunct="1">
              <a:spcAft>
                <a:spcPts val="0"/>
              </a:spcAft>
              <a:buNone/>
              <a:defRPr/>
            </a:pPr>
            <a:r>
              <a:rPr lang="en-US" sz="1600" b="1" dirty="0"/>
              <a:t>      </a:t>
            </a:r>
            <a:r>
              <a:rPr lang="en-US" sz="1600" b="1" dirty="0" err="1"/>
              <a:t>document.write</a:t>
            </a:r>
            <a:r>
              <a:rPr lang="en-US" sz="1600" b="1" dirty="0"/>
              <a:t>('Hello World!');</a:t>
            </a:r>
          </a:p>
          <a:p>
            <a:pPr algn="l" eaLnBrk="1" hangingPunct="1">
              <a:spcAft>
                <a:spcPts val="0"/>
              </a:spcAft>
              <a:buNone/>
              <a:defRPr/>
            </a:pPr>
            <a:r>
              <a:rPr lang="en-US" sz="1600" b="1" dirty="0"/>
              <a:t>//--&gt;</a:t>
            </a:r>
          </a:p>
          <a:p>
            <a:pPr algn="l" eaLnBrk="1" hangingPunct="1">
              <a:spcAft>
                <a:spcPts val="0"/>
              </a:spcAft>
              <a:buNone/>
              <a:defRPr/>
            </a:pPr>
            <a:r>
              <a:rPr lang="en-US" sz="1600" b="1" dirty="0"/>
              <a:t>&lt;/script&gt;</a:t>
            </a:r>
            <a:endParaRPr lang="en-US"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sz="4400" smtClean="0"/>
              <a:t>What JavaScript Can Do?</a:t>
            </a:r>
          </a:p>
        </p:txBody>
      </p:sp>
      <p:sp>
        <p:nvSpPr>
          <p:cNvPr id="12291" name="Rectangle 3"/>
          <p:cNvSpPr>
            <a:spLocks noGrp="1" noChangeArrowheads="1"/>
          </p:cNvSpPr>
          <p:nvPr>
            <p:ph type="body" sz="half" idx="1"/>
          </p:nvPr>
        </p:nvSpPr>
        <p:spPr>
          <a:xfrm>
            <a:off x="742950" y="914400"/>
            <a:ext cx="4181475" cy="5181600"/>
          </a:xfrm>
        </p:spPr>
        <p:txBody>
          <a:bodyPr/>
          <a:lstStyle/>
          <a:p>
            <a:pPr eaLnBrk="1" hangingPunct="1">
              <a:spcAft>
                <a:spcPts val="600"/>
              </a:spcAft>
            </a:pPr>
            <a:r>
              <a:rPr lang="en-GB" sz="1800" dirty="0" smtClean="0"/>
              <a:t>The demonstration examples use a subset of JavaScript for simple </a:t>
            </a:r>
            <a:r>
              <a:rPr lang="en-GB" sz="1800" b="1" dirty="0" smtClean="0"/>
              <a:t>client-side scripting</a:t>
            </a:r>
            <a:r>
              <a:rPr lang="en-GB" sz="1800" dirty="0" smtClean="0"/>
              <a:t> - i.e., for processes performed on the users’ computer not on the server.</a:t>
            </a:r>
          </a:p>
          <a:p>
            <a:pPr eaLnBrk="1" hangingPunct="1">
              <a:spcAft>
                <a:spcPts val="600"/>
              </a:spcAft>
            </a:pPr>
            <a:r>
              <a:rPr lang="en-GB" sz="1800" dirty="0" smtClean="0"/>
              <a:t>Simple examples of JavaScript functionality include:-</a:t>
            </a:r>
          </a:p>
          <a:p>
            <a:pPr lvl="1" eaLnBrk="1" hangingPunct="1">
              <a:spcAft>
                <a:spcPts val="600"/>
              </a:spcAft>
            </a:pPr>
            <a:r>
              <a:rPr lang="en-GB" sz="1800" dirty="0" smtClean="0"/>
              <a:t>Reactions to user actions</a:t>
            </a:r>
          </a:p>
          <a:p>
            <a:pPr lvl="1" eaLnBrk="1" hangingPunct="1">
              <a:spcAft>
                <a:spcPts val="600"/>
              </a:spcAft>
            </a:pPr>
            <a:r>
              <a:rPr lang="en-GB" sz="1800" dirty="0" smtClean="0"/>
              <a:t>Detection of browser type, version and plug-ins</a:t>
            </a:r>
          </a:p>
          <a:p>
            <a:pPr lvl="1" eaLnBrk="1" hangingPunct="1">
              <a:spcAft>
                <a:spcPts val="600"/>
              </a:spcAft>
            </a:pPr>
            <a:r>
              <a:rPr lang="en-GB" sz="1800" dirty="0" smtClean="0"/>
              <a:t>Status bar messages</a:t>
            </a:r>
          </a:p>
          <a:p>
            <a:pPr lvl="1" eaLnBrk="1" hangingPunct="1">
              <a:spcAft>
                <a:spcPts val="600"/>
              </a:spcAft>
            </a:pPr>
            <a:r>
              <a:rPr lang="en-GB" sz="1800" dirty="0" smtClean="0"/>
              <a:t>Date- and time-related messages</a:t>
            </a:r>
          </a:p>
          <a:p>
            <a:pPr lvl="1" eaLnBrk="1" hangingPunct="1">
              <a:spcAft>
                <a:spcPts val="600"/>
              </a:spcAft>
            </a:pPr>
            <a:r>
              <a:rPr lang="en-GB" sz="1800" dirty="0" smtClean="0"/>
              <a:t>Alert boxes</a:t>
            </a:r>
          </a:p>
          <a:p>
            <a:pPr eaLnBrk="1" hangingPunct="1"/>
            <a:endParaRPr lang="en-GB" sz="1800" dirty="0" smtClean="0"/>
          </a:p>
          <a:p>
            <a:pPr eaLnBrk="1" hangingPunct="1"/>
            <a:endParaRPr lang="en-GB" sz="1800" dirty="0" smtClean="0"/>
          </a:p>
        </p:txBody>
      </p:sp>
      <p:sp>
        <p:nvSpPr>
          <p:cNvPr id="12292" name="Rectangle 4"/>
          <p:cNvSpPr>
            <a:spLocks noGrp="1" noChangeArrowheads="1"/>
          </p:cNvSpPr>
          <p:nvPr>
            <p:ph type="body" sz="half" idx="2"/>
          </p:nvPr>
        </p:nvSpPr>
        <p:spPr>
          <a:xfrm>
            <a:off x="5064125" y="914400"/>
            <a:ext cx="4181475" cy="5181600"/>
          </a:xfrm>
        </p:spPr>
        <p:txBody>
          <a:bodyPr/>
          <a:lstStyle/>
          <a:p>
            <a:pPr eaLnBrk="1" hangingPunct="1">
              <a:buFont typeface="Wingdings" pitchFamily="2" charset="2"/>
              <a:buNone/>
            </a:pPr>
            <a:r>
              <a:rPr lang="en-GB" sz="1800" b="1" dirty="0" smtClean="0"/>
              <a:t>Alert box example:</a:t>
            </a:r>
          </a:p>
          <a:p>
            <a:pPr eaLnBrk="1" hangingPunct="1"/>
            <a:endParaRPr lang="en-GB" sz="1800" dirty="0" smtClean="0"/>
          </a:p>
          <a:p>
            <a:pPr eaLnBrk="1" hangingPunct="1">
              <a:buFont typeface="Wingdings" pitchFamily="2" charset="2"/>
              <a:buNone/>
            </a:pPr>
            <a:r>
              <a:rPr lang="en-GB" sz="1400" b="1" dirty="0" smtClean="0"/>
              <a:t>&lt;SCRIPT LANGUAGE = “JAVASCRIPT”&gt;</a:t>
            </a:r>
          </a:p>
          <a:p>
            <a:pPr eaLnBrk="1" hangingPunct="1">
              <a:buFont typeface="Wingdings" pitchFamily="2" charset="2"/>
              <a:buNone/>
            </a:pPr>
            <a:r>
              <a:rPr lang="en-GB" sz="1400" b="1" dirty="0" smtClean="0"/>
              <a:t>alert(“My JavaScript alert box”)</a:t>
            </a:r>
          </a:p>
          <a:p>
            <a:pPr eaLnBrk="1" hangingPunct="1">
              <a:buFont typeface="Wingdings" pitchFamily="2" charset="2"/>
              <a:buNone/>
            </a:pPr>
            <a:r>
              <a:rPr lang="en-GB" sz="1400" b="1" dirty="0" smtClean="0"/>
              <a:t>&lt;/SCRIPT&gt;</a:t>
            </a:r>
          </a:p>
          <a:p>
            <a:pPr eaLnBrk="1" hangingPunct="1">
              <a:buFont typeface="Wingdings" pitchFamily="2" charset="2"/>
              <a:buNone/>
            </a:pPr>
            <a:endParaRPr lang="en-GB" sz="1400" b="1" dirty="0" smtClean="0">
              <a:solidFill>
                <a:srgbClr val="2330DD"/>
              </a:solidFill>
            </a:endParaRPr>
          </a:p>
          <a:p>
            <a:pPr eaLnBrk="1" hangingPunct="1"/>
            <a:endParaRPr lang="en-GB" sz="1400" b="1" dirty="0" smtClean="0">
              <a:solidFill>
                <a:srgbClr val="2330DD"/>
              </a:solidFill>
              <a:hlinkClick r:id="rId3" action="ppaction://hlinkfile"/>
            </a:endParaRPr>
          </a:p>
          <a:p>
            <a:pPr eaLnBrk="1" hangingPunct="1"/>
            <a:endParaRPr lang="en-GB" sz="1400" b="1" dirty="0" smtClean="0">
              <a:solidFill>
                <a:srgbClr val="2330DD"/>
              </a:solidFill>
              <a:hlinkClick r:id="rId3" action="ppaction://hlinkfile"/>
            </a:endParaRPr>
          </a:p>
          <a:p>
            <a:pPr eaLnBrk="1" hangingPunct="1"/>
            <a:endParaRPr lang="en-GB" sz="1400" b="1" dirty="0" smtClean="0">
              <a:solidFill>
                <a:srgbClr val="2330DD"/>
              </a:solidFill>
              <a:hlinkClick r:id="rId3" action="ppaction://hlinkfile"/>
            </a:endParaRPr>
          </a:p>
          <a:p>
            <a:pPr eaLnBrk="1" hangingPunct="1"/>
            <a:endParaRPr lang="en-GB" sz="1400" b="1" dirty="0" smtClean="0">
              <a:solidFill>
                <a:srgbClr val="2330DD"/>
              </a:solidFill>
              <a:hlinkClick r:id="rId3" action="ppaction://hlinkfile"/>
            </a:endParaRPr>
          </a:p>
          <a:p>
            <a:pPr eaLnBrk="1" hangingPunct="1"/>
            <a:endParaRPr lang="en-GB" sz="1400" b="1" dirty="0" smtClean="0">
              <a:solidFill>
                <a:srgbClr val="2330DD"/>
              </a:solidFill>
              <a:hlinkClick r:id="rId3" action="ppaction://hlinkfile"/>
            </a:endParaRPr>
          </a:p>
          <a:p>
            <a:pPr eaLnBrk="1" hangingPunct="1"/>
            <a:endParaRPr lang="en-GB" sz="1400" b="1" dirty="0" smtClean="0">
              <a:solidFill>
                <a:srgbClr val="2330DD"/>
              </a:solidFill>
              <a:hlinkClick r:id="rId3" action="ppaction://hlinkfile"/>
            </a:endParaRPr>
          </a:p>
          <a:p>
            <a:pPr eaLnBrk="1" hangingPunct="1"/>
            <a:r>
              <a:rPr lang="en-GB" sz="1400" b="1" dirty="0" smtClean="0">
                <a:solidFill>
                  <a:srgbClr val="2330DD"/>
                </a:solidFill>
                <a:hlinkClick r:id="rId3" action="ppaction://hlinkfile"/>
              </a:rPr>
              <a:t>Demo</a:t>
            </a:r>
            <a:endParaRPr lang="en-GB" sz="1400" b="1" dirty="0" smtClean="0">
              <a:solidFill>
                <a:srgbClr val="2330DD"/>
              </a:solidFill>
            </a:endParaRPr>
          </a:p>
          <a:p>
            <a:pPr eaLnBrk="1" hangingPunct="1">
              <a:buFont typeface="Wingdings" pitchFamily="2" charset="2"/>
              <a:buNone/>
            </a:pPr>
            <a:endParaRPr lang="en-GB" sz="1400" b="1" dirty="0" smtClean="0">
              <a:solidFill>
                <a:srgbClr val="2330DD"/>
              </a:solidFill>
            </a:endParaRPr>
          </a:p>
        </p:txBody>
      </p:sp>
      <p:pic>
        <p:nvPicPr>
          <p:cNvPr id="12294" name="Picture 6"/>
          <p:cNvPicPr>
            <a:picLocks noChangeAspect="1" noChangeArrowheads="1"/>
          </p:cNvPicPr>
          <p:nvPr/>
        </p:nvPicPr>
        <p:blipFill>
          <a:blip r:embed="rId4" cstate="print"/>
          <a:srcRect/>
          <a:stretch>
            <a:fillRect/>
          </a:stretch>
        </p:blipFill>
        <p:spPr bwMode="auto">
          <a:xfrm>
            <a:off x="6393160" y="2564904"/>
            <a:ext cx="1790700" cy="1200150"/>
          </a:xfrm>
          <a:prstGeom prst="rect">
            <a:avLst/>
          </a:prstGeom>
          <a:noFill/>
          <a:ln w="19050" cap="flat" cmpd="sng">
            <a:noFill/>
            <a:prstDash val="solid"/>
            <a:miter lim="800000"/>
            <a:headEnd type="none" w="med" len="med"/>
            <a:tailEnd type="none" w="med" len="me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myuobtemplate">
  <a:themeElements>
    <a:clrScheme name="">
      <a:dk1>
        <a:srgbClr val="000000"/>
      </a:dk1>
      <a:lt1>
        <a:srgbClr val="99FFFF"/>
      </a:lt1>
      <a:dk2>
        <a:srgbClr val="660033"/>
      </a:dk2>
      <a:lt2>
        <a:srgbClr val="000000"/>
      </a:lt2>
      <a:accent1>
        <a:srgbClr val="FFFFFF"/>
      </a:accent1>
      <a:accent2>
        <a:srgbClr val="99FFFF"/>
      </a:accent2>
      <a:accent3>
        <a:srgbClr val="CAFFFF"/>
      </a:accent3>
      <a:accent4>
        <a:srgbClr val="000000"/>
      </a:accent4>
      <a:accent5>
        <a:srgbClr val="FFFFFF"/>
      </a:accent5>
      <a:accent6>
        <a:srgbClr val="8AE7E7"/>
      </a:accent6>
      <a:hlink>
        <a:srgbClr val="660033"/>
      </a:hlink>
      <a:folHlink>
        <a:srgbClr val="4C0026"/>
      </a:folHlink>
    </a:clrScheme>
    <a:fontScheme name="myuobtemplat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rgbClr val="FF0000"/>
          </a:solidFill>
          <a:prstDash val="solid"/>
          <a:miter lim="800000"/>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19050" cap="flat" cmpd="sng" algn="ctr">
          <a:solidFill>
            <a:srgbClr val="FF0000"/>
          </a:solidFill>
          <a:prstDash val="solid"/>
          <a:miter lim="800000"/>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defRPr>
        </a:defPPr>
      </a:lstStyle>
    </a:lnDef>
  </a:objectDefaults>
  <a:extraClrSchemeLst>
    <a:extraClrScheme>
      <a:clrScheme name="myuob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yuob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yuob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yuob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yuob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yuob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yuob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Settings\woollesi\Application Data\Microsoft\Templates\myuobtemplate.pot</Template>
  <TotalTime>16421</TotalTime>
  <Words>1505</Words>
  <Application>Microsoft Office PowerPoint</Application>
  <PresentationFormat>A4 Paper (210x297 mm)</PresentationFormat>
  <Paragraphs>294</Paragraphs>
  <Slides>20</Slides>
  <Notes>15</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myuobtemplate</vt:lpstr>
      <vt:lpstr>Multimedia Data Introduction to JavaScript and  Scaleable Vector Graphics (SVG) </vt:lpstr>
      <vt:lpstr>Summary of Content</vt:lpstr>
      <vt:lpstr>HTML (HyperText Markup Language)</vt:lpstr>
      <vt:lpstr>A Simple HTML File test.html</vt:lpstr>
      <vt:lpstr>Introduction to JavaScript</vt:lpstr>
      <vt:lpstr>About JavaScript</vt:lpstr>
      <vt:lpstr>Events</vt:lpstr>
      <vt:lpstr>Values, Variables and Operators and Script Tags</vt:lpstr>
      <vt:lpstr>What JavaScript Can Do?</vt:lpstr>
      <vt:lpstr>What JavaScript Can Do?</vt:lpstr>
      <vt:lpstr>Simple Image “Rollovers”</vt:lpstr>
      <vt:lpstr>Simple Image “Rollovers”</vt:lpstr>
      <vt:lpstr>An Introduction to SVG</vt:lpstr>
      <vt:lpstr>Vector Graphics</vt:lpstr>
      <vt:lpstr>An Introduction to SVG</vt:lpstr>
      <vt:lpstr>SVG Examples Simple Examples for Illustration – SVG code NOT assessed.</vt:lpstr>
      <vt:lpstr>SVG Demos</vt:lpstr>
      <vt:lpstr>PowerPoint Presentation</vt:lpstr>
      <vt:lpstr>EE1F2 Exam Information </vt:lpstr>
      <vt:lpstr>EE1F2 Exam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Reporting Status or Progress</dc:title>
  <dc:creator>Dr.S.I.Woolley</dc:creator>
  <cp:lastModifiedBy>Mike Spann</cp:lastModifiedBy>
  <cp:revision>1082</cp:revision>
  <cp:lastPrinted>1998-12-03T12:55:28Z</cp:lastPrinted>
  <dcterms:created xsi:type="dcterms:W3CDTF">1995-06-02T21:45:10Z</dcterms:created>
  <dcterms:modified xsi:type="dcterms:W3CDTF">2014-03-06T11:17:56Z</dcterms:modified>
</cp:coreProperties>
</file>