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17"/>
  </p:notesMasterIdLst>
  <p:handoutMasterIdLst>
    <p:handoutMasterId r:id="rId18"/>
  </p:handoutMasterIdLst>
  <p:sldIdLst>
    <p:sldId id="447" r:id="rId2"/>
    <p:sldId id="319" r:id="rId3"/>
    <p:sldId id="405" r:id="rId4"/>
    <p:sldId id="379" r:id="rId5"/>
    <p:sldId id="380" r:id="rId6"/>
    <p:sldId id="385" r:id="rId7"/>
    <p:sldId id="418" r:id="rId8"/>
    <p:sldId id="419" r:id="rId9"/>
    <p:sldId id="408" r:id="rId10"/>
    <p:sldId id="449" r:id="rId11"/>
    <p:sldId id="450" r:id="rId12"/>
    <p:sldId id="422" r:id="rId13"/>
    <p:sldId id="423" r:id="rId14"/>
    <p:sldId id="445" r:id="rId15"/>
    <p:sldId id="448" r:id="rId16"/>
  </p:sldIdLst>
  <p:sldSz cx="9906000" cy="6858000" type="A4"/>
  <p:notesSz cx="6854825" cy="9750425"/>
  <p:defaultTextStyle>
    <a:defPPr>
      <a:defRPr lang="en-GB"/>
    </a:defPPr>
    <a:lvl1pPr algn="ctr" rtl="0" fontAlgn="base">
      <a:spcBef>
        <a:spcPct val="0"/>
      </a:spcBef>
      <a:spcAft>
        <a:spcPct val="0"/>
      </a:spcAft>
      <a:defRPr sz="2800" kern="1200">
        <a:solidFill>
          <a:schemeClr val="tx1"/>
        </a:solidFill>
        <a:latin typeface="Arial" pitchFamily="34" charset="0"/>
        <a:ea typeface="+mn-ea"/>
        <a:cs typeface="+mn-cs"/>
      </a:defRPr>
    </a:lvl1pPr>
    <a:lvl2pPr marL="457200" algn="ctr" rtl="0" fontAlgn="base">
      <a:spcBef>
        <a:spcPct val="0"/>
      </a:spcBef>
      <a:spcAft>
        <a:spcPct val="0"/>
      </a:spcAft>
      <a:defRPr sz="2800" kern="1200">
        <a:solidFill>
          <a:schemeClr val="tx1"/>
        </a:solidFill>
        <a:latin typeface="Arial" pitchFamily="34" charset="0"/>
        <a:ea typeface="+mn-ea"/>
        <a:cs typeface="+mn-cs"/>
      </a:defRPr>
    </a:lvl2pPr>
    <a:lvl3pPr marL="914400" algn="ctr" rtl="0" fontAlgn="base">
      <a:spcBef>
        <a:spcPct val="0"/>
      </a:spcBef>
      <a:spcAft>
        <a:spcPct val="0"/>
      </a:spcAft>
      <a:defRPr sz="2800" kern="1200">
        <a:solidFill>
          <a:schemeClr val="tx1"/>
        </a:solidFill>
        <a:latin typeface="Arial" pitchFamily="34" charset="0"/>
        <a:ea typeface="+mn-ea"/>
        <a:cs typeface="+mn-cs"/>
      </a:defRPr>
    </a:lvl3pPr>
    <a:lvl4pPr marL="1371600" algn="ctr" rtl="0" fontAlgn="base">
      <a:spcBef>
        <a:spcPct val="0"/>
      </a:spcBef>
      <a:spcAft>
        <a:spcPct val="0"/>
      </a:spcAft>
      <a:defRPr sz="2800" kern="1200">
        <a:solidFill>
          <a:schemeClr val="tx1"/>
        </a:solidFill>
        <a:latin typeface="Arial" pitchFamily="34" charset="0"/>
        <a:ea typeface="+mn-ea"/>
        <a:cs typeface="+mn-cs"/>
      </a:defRPr>
    </a:lvl4pPr>
    <a:lvl5pPr marL="1828800" algn="ctr" rtl="0" fontAlgn="base">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2330DD"/>
    <a:srgbClr val="CC0000"/>
    <a:srgbClr val="BFBFBF"/>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2787"/>
    <p:restoredTop sz="90610" autoAdjust="0"/>
  </p:normalViewPr>
  <p:slideViewPr>
    <p:cSldViewPr>
      <p:cViewPr varScale="1">
        <p:scale>
          <a:sx n="99" d="100"/>
          <a:sy n="99" d="100"/>
        </p:scale>
        <p:origin x="-690" y="-90"/>
      </p:cViewPr>
      <p:guideLst>
        <p:guide orient="horz" pos="2160"/>
        <p:guide pos="312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5.xml"/><Relationship Id="rId7" Type="http://schemas.openxmlformats.org/officeDocument/2006/relationships/slide" Target="slides/slide12.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9.xml"/><Relationship Id="rId5" Type="http://schemas.openxmlformats.org/officeDocument/2006/relationships/slide" Target="slides/slide8.xml"/><Relationship Id="rId10" Type="http://schemas.openxmlformats.org/officeDocument/2006/relationships/slide" Target="slides/slide15.xml"/><Relationship Id="rId4" Type="http://schemas.openxmlformats.org/officeDocument/2006/relationships/slide" Target="slides/slide6.xml"/><Relationship Id="rId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2970213" cy="48736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defTabSz="912813" eaLnBrk="0" hangingPunct="0">
              <a:defRPr sz="1000" i="1">
                <a:latin typeface="Arial" charset="0"/>
              </a:defRPr>
            </a:lvl1pPr>
          </a:lstStyle>
          <a:p>
            <a:pPr>
              <a:defRPr/>
            </a:pPr>
            <a:endParaRPr lang="en-GB"/>
          </a:p>
        </p:txBody>
      </p:sp>
      <p:sp>
        <p:nvSpPr>
          <p:cNvPr id="2051" name="Rectangle 3"/>
          <p:cNvSpPr>
            <a:spLocks noGrp="1" noChangeArrowheads="1"/>
          </p:cNvSpPr>
          <p:nvPr>
            <p:ph type="dt" idx="1"/>
          </p:nvPr>
        </p:nvSpPr>
        <p:spPr bwMode="auto">
          <a:xfrm>
            <a:off x="3884613" y="-1588"/>
            <a:ext cx="2970212" cy="48736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12813" eaLnBrk="0" hangingPunct="0">
              <a:defRPr sz="1000" i="1">
                <a:latin typeface="Arial" charset="0"/>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796925" y="736600"/>
            <a:ext cx="5262563" cy="3643313"/>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630738"/>
            <a:ext cx="5026025" cy="43878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4" name="Rectangle 6"/>
          <p:cNvSpPr>
            <a:spLocks noGrp="1" noChangeArrowheads="1"/>
          </p:cNvSpPr>
          <p:nvPr>
            <p:ph type="ftr" sz="quarter" idx="4"/>
          </p:nvPr>
        </p:nvSpPr>
        <p:spPr bwMode="auto">
          <a:xfrm>
            <a:off x="0" y="9263063"/>
            <a:ext cx="2970213" cy="487362"/>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defTabSz="912813" eaLnBrk="0" hangingPunct="0">
              <a:defRPr sz="1000" i="1">
                <a:latin typeface="Arial" charset="0"/>
              </a:defRPr>
            </a:lvl1pPr>
          </a:lstStyle>
          <a:p>
            <a:pPr>
              <a:defRPr/>
            </a:pPr>
            <a:endParaRPr lang="en-GB"/>
          </a:p>
        </p:txBody>
      </p:sp>
      <p:sp>
        <p:nvSpPr>
          <p:cNvPr id="2055" name="Rectangle 7"/>
          <p:cNvSpPr>
            <a:spLocks noGrp="1" noChangeArrowheads="1"/>
          </p:cNvSpPr>
          <p:nvPr>
            <p:ph type="sldNum" sz="quarter" idx="5"/>
          </p:nvPr>
        </p:nvSpPr>
        <p:spPr bwMode="auto">
          <a:xfrm>
            <a:off x="3884613" y="9263063"/>
            <a:ext cx="2970212" cy="487362"/>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12813" eaLnBrk="0" hangingPunct="0">
              <a:defRPr sz="1000" i="1">
                <a:latin typeface="Arial" charset="0"/>
              </a:defRPr>
            </a:lvl1pPr>
          </a:lstStyle>
          <a:p>
            <a:pPr>
              <a:defRPr/>
            </a:pPr>
            <a:fld id="{A7B75064-2916-41BE-A90C-DB5E329CFEF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A18CE3E-C1F4-426D-BE5B-0F6FCEB3ABD8}" type="slidenum">
              <a:rPr lang="en-GB" smtClean="0">
                <a:latin typeface="Arial" pitchFamily="34" charset="0"/>
              </a:rPr>
              <a:pPr/>
              <a:t>1</a:t>
            </a:fld>
            <a:endParaRPr lang="en-GB" smtClean="0">
              <a:latin typeface="Arial" pitchFamily="34" charset="0"/>
            </a:endParaRPr>
          </a:p>
        </p:txBody>
      </p:sp>
      <p:sp>
        <p:nvSpPr>
          <p:cNvPr id="17411" name="Rectangle 2"/>
          <p:cNvSpPr>
            <a:spLocks noGrp="1" noRot="1" noChangeAspect="1" noChangeArrowheads="1" noTextEdit="1"/>
          </p:cNvSpPr>
          <p:nvPr>
            <p:ph type="sldImg"/>
          </p:nvPr>
        </p:nvSpPr>
        <p:spPr>
          <a:xfrm>
            <a:off x="798513" y="736600"/>
            <a:ext cx="5262562" cy="3643313"/>
          </a:xfrm>
          <a:ln cap="flat"/>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E1837D7-DCC5-42E5-92EE-2E1F40CC63AD}" type="slidenum">
              <a:rPr lang="en-GB" smtClean="0">
                <a:latin typeface="Arial" pitchFamily="34" charset="0"/>
              </a:rPr>
              <a:pPr/>
              <a:t>12</a:t>
            </a:fld>
            <a:endParaRPr lang="en-GB" smtClean="0">
              <a:latin typeface="Arial" pitchFamily="34" charset="0"/>
            </a:endParaRPr>
          </a:p>
        </p:txBody>
      </p:sp>
      <p:sp>
        <p:nvSpPr>
          <p:cNvPr id="26627" name="Rectangle 2"/>
          <p:cNvSpPr>
            <a:spLocks noGrp="1" noRot="1" noChangeAspect="1" noChangeArrowheads="1" noTextEdit="1"/>
          </p:cNvSpPr>
          <p:nvPr>
            <p:ph type="sldImg"/>
          </p:nvPr>
        </p:nvSpPr>
        <p:spPr>
          <a:xfrm>
            <a:off x="798513" y="738188"/>
            <a:ext cx="5259387" cy="3640137"/>
          </a:xfrm>
          <a:ln cap="flat"/>
        </p:spPr>
      </p:sp>
      <p:sp>
        <p:nvSpPr>
          <p:cNvPr id="26628" name="Rectangle 3"/>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D5C88AA-D73C-4AD0-BC73-CEDF1835C08E}" type="slidenum">
              <a:rPr lang="en-GB" smtClean="0">
                <a:latin typeface="Arial" pitchFamily="34" charset="0"/>
              </a:rPr>
              <a:pPr/>
              <a:t>13</a:t>
            </a:fld>
            <a:endParaRPr lang="en-GB" smtClean="0">
              <a:latin typeface="Arial" pitchFamily="34" charset="0"/>
            </a:endParaRPr>
          </a:p>
        </p:txBody>
      </p:sp>
      <p:sp>
        <p:nvSpPr>
          <p:cNvPr id="27651" name="Rectangle 2"/>
          <p:cNvSpPr>
            <a:spLocks noGrp="1" noRot="1" noChangeAspect="1" noChangeArrowheads="1" noTextEdit="1"/>
          </p:cNvSpPr>
          <p:nvPr>
            <p:ph type="sldImg"/>
          </p:nvPr>
        </p:nvSpPr>
        <p:spPr>
          <a:ln cap="flat"/>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AD43921-D1FC-441E-BB70-34C880F66416}" type="slidenum">
              <a:rPr lang="en-GB" smtClean="0">
                <a:latin typeface="Arial" pitchFamily="34" charset="0"/>
              </a:rPr>
              <a:pPr/>
              <a:t>14</a:t>
            </a:fld>
            <a:endParaRPr lang="en-GB" smtClean="0">
              <a:latin typeface="Arial" pitchFamily="34" charset="0"/>
            </a:endParaRPr>
          </a:p>
        </p:txBody>
      </p:sp>
      <p:sp>
        <p:nvSpPr>
          <p:cNvPr id="28675" name="Rectangle 2"/>
          <p:cNvSpPr>
            <a:spLocks noGrp="1" noRot="1" noChangeAspect="1" noChangeArrowheads="1" noTextEdit="1"/>
          </p:cNvSpPr>
          <p:nvPr>
            <p:ph type="sldImg"/>
          </p:nvPr>
        </p:nvSpPr>
        <p:spPr>
          <a:ln cap="flat"/>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0B99BBF-2124-4713-B622-E74A217CDA0A}" type="slidenum">
              <a:rPr lang="en-GB" smtClean="0">
                <a:latin typeface="Arial" pitchFamily="34" charset="0"/>
              </a:rPr>
              <a:pPr/>
              <a:t>15</a:t>
            </a:fld>
            <a:endParaRPr lang="en-GB" smtClean="0">
              <a:latin typeface="Arial" pitchFamily="34" charset="0"/>
            </a:endParaRPr>
          </a:p>
        </p:txBody>
      </p:sp>
      <p:sp>
        <p:nvSpPr>
          <p:cNvPr id="29699" name="Rectangle 2"/>
          <p:cNvSpPr>
            <a:spLocks noGrp="1" noRot="1" noChangeAspect="1" noChangeArrowheads="1" noTextEdit="1"/>
          </p:cNvSpPr>
          <p:nvPr>
            <p:ph type="sldImg"/>
          </p:nvPr>
        </p:nvSpPr>
        <p:spPr>
          <a:xfrm>
            <a:off x="798513" y="736600"/>
            <a:ext cx="5262562" cy="3643313"/>
          </a:xfrm>
          <a:ln/>
        </p:spPr>
      </p:sp>
      <p:sp>
        <p:nvSpPr>
          <p:cNvPr id="2970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A75CC2AF-2FCB-4A73-AC06-B22CFDB87919}" type="slidenum">
              <a:rPr lang="en-GB" smtClean="0">
                <a:latin typeface="Arial" pitchFamily="34" charset="0"/>
              </a:rPr>
              <a:pPr/>
              <a:t>2</a:t>
            </a:fld>
            <a:endParaRPr lang="en-GB" smtClean="0">
              <a:latin typeface="Arial" pitchFamily="34" charset="0"/>
            </a:endParaRPr>
          </a:p>
        </p:txBody>
      </p:sp>
      <p:sp>
        <p:nvSpPr>
          <p:cNvPr id="18435" name="Rectangle 2"/>
          <p:cNvSpPr>
            <a:spLocks noGrp="1" noRot="1" noChangeAspect="1" noChangeArrowheads="1" noTextEdit="1"/>
          </p:cNvSpPr>
          <p:nvPr>
            <p:ph type="sldImg"/>
          </p:nvPr>
        </p:nvSpPr>
        <p:spPr>
          <a:ln cap="flat"/>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6A0E1A0-D875-4032-B3B8-25338BD16873}" type="slidenum">
              <a:rPr lang="en-GB" smtClean="0">
                <a:latin typeface="Arial" pitchFamily="34" charset="0"/>
              </a:rPr>
              <a:pPr/>
              <a:t>3</a:t>
            </a:fld>
            <a:endParaRPr lang="en-GB" smtClean="0">
              <a:latin typeface="Arial" pitchFamily="34" charset="0"/>
            </a:endParaRPr>
          </a:p>
        </p:txBody>
      </p:sp>
      <p:sp>
        <p:nvSpPr>
          <p:cNvPr id="19459" name="Rectangle 2"/>
          <p:cNvSpPr>
            <a:spLocks noGrp="1" noRot="1" noChangeAspect="1" noChangeArrowheads="1" noTextEdit="1"/>
          </p:cNvSpPr>
          <p:nvPr>
            <p:ph type="sldImg"/>
          </p:nvPr>
        </p:nvSpPr>
        <p:spPr>
          <a:xfrm>
            <a:off x="798513" y="738188"/>
            <a:ext cx="5259387" cy="3640137"/>
          </a:xfrm>
          <a:ln cap="flat"/>
        </p:spPr>
      </p:sp>
      <p:sp>
        <p:nvSpPr>
          <p:cNvPr id="19460" name="Rectangle 3"/>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2CFE7C0-8491-4634-824B-DDB02D11766C}" type="slidenum">
              <a:rPr lang="en-GB" smtClean="0">
                <a:latin typeface="Arial" pitchFamily="34" charset="0"/>
              </a:rPr>
              <a:pPr/>
              <a:t>4</a:t>
            </a:fld>
            <a:endParaRPr lang="en-GB" smtClean="0">
              <a:latin typeface="Arial" pitchFamily="34" charset="0"/>
            </a:endParaRPr>
          </a:p>
        </p:txBody>
      </p:sp>
      <p:sp>
        <p:nvSpPr>
          <p:cNvPr id="20483" name="Rectangle 2"/>
          <p:cNvSpPr>
            <a:spLocks noGrp="1" noRot="1" noChangeAspect="1" noChangeArrowheads="1" noTextEdit="1"/>
          </p:cNvSpPr>
          <p:nvPr>
            <p:ph type="sldImg"/>
          </p:nvPr>
        </p:nvSpPr>
        <p:spPr>
          <a:ln cap="flat"/>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D6E806F-2B97-487C-B730-083C280354CB}" type="slidenum">
              <a:rPr lang="en-GB" smtClean="0">
                <a:latin typeface="Arial" pitchFamily="34" charset="0"/>
              </a:rPr>
              <a:pPr/>
              <a:t>5</a:t>
            </a:fld>
            <a:endParaRPr lang="en-GB" smtClean="0">
              <a:latin typeface="Arial" pitchFamily="34" charset="0"/>
            </a:endParaRPr>
          </a:p>
        </p:txBody>
      </p:sp>
      <p:sp>
        <p:nvSpPr>
          <p:cNvPr id="21507" name="Rectangle 2"/>
          <p:cNvSpPr>
            <a:spLocks noGrp="1" noRot="1" noChangeAspect="1" noChangeArrowheads="1" noTextEdit="1"/>
          </p:cNvSpPr>
          <p:nvPr>
            <p:ph type="sldImg"/>
          </p:nvPr>
        </p:nvSpPr>
        <p:spPr>
          <a:ln cap="flat"/>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E391F35-1449-41B1-B4C9-BDEDA6BAB3EE}" type="slidenum">
              <a:rPr lang="en-GB" smtClean="0">
                <a:latin typeface="Arial" pitchFamily="34" charset="0"/>
              </a:rPr>
              <a:pPr/>
              <a:t>6</a:t>
            </a:fld>
            <a:endParaRPr lang="en-GB" smtClean="0">
              <a:latin typeface="Arial" pitchFamily="34" charset="0"/>
            </a:endParaRPr>
          </a:p>
        </p:txBody>
      </p:sp>
      <p:sp>
        <p:nvSpPr>
          <p:cNvPr id="22531" name="Rectangle 2"/>
          <p:cNvSpPr>
            <a:spLocks noGrp="1" noRot="1" noChangeAspect="1" noChangeArrowheads="1" noTextEdit="1"/>
          </p:cNvSpPr>
          <p:nvPr>
            <p:ph type="sldImg"/>
          </p:nvPr>
        </p:nvSpPr>
        <p:spPr>
          <a:ln cap="flat"/>
        </p:spPr>
      </p:sp>
      <p:sp>
        <p:nvSpPr>
          <p:cNvPr id="2253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16DDEF48-D064-45E7-928C-B46B735B1CD0}" type="slidenum">
              <a:rPr lang="en-GB" smtClean="0">
                <a:latin typeface="Arial" pitchFamily="34" charset="0"/>
              </a:rPr>
              <a:pPr/>
              <a:t>7</a:t>
            </a:fld>
            <a:endParaRPr lang="en-GB" smtClean="0">
              <a:latin typeface="Arial" pitchFamily="34" charset="0"/>
            </a:endParaRPr>
          </a:p>
        </p:txBody>
      </p:sp>
      <p:sp>
        <p:nvSpPr>
          <p:cNvPr id="23555" name="Rectangle 2"/>
          <p:cNvSpPr>
            <a:spLocks noGrp="1" noRot="1" noChangeAspect="1" noChangeArrowheads="1" noTextEdit="1"/>
          </p:cNvSpPr>
          <p:nvPr>
            <p:ph type="sldImg"/>
          </p:nvPr>
        </p:nvSpPr>
        <p:spPr>
          <a:ln cap="flat"/>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EF99CC53-9055-4F33-8200-7656A4AFE841}" type="slidenum">
              <a:rPr lang="en-GB" smtClean="0">
                <a:latin typeface="Arial" pitchFamily="34" charset="0"/>
              </a:rPr>
              <a:pPr/>
              <a:t>8</a:t>
            </a:fld>
            <a:endParaRPr lang="en-GB" smtClean="0">
              <a:latin typeface="Arial" pitchFamily="34" charset="0"/>
            </a:endParaRPr>
          </a:p>
        </p:txBody>
      </p:sp>
      <p:sp>
        <p:nvSpPr>
          <p:cNvPr id="24579" name="Rectangle 2"/>
          <p:cNvSpPr>
            <a:spLocks noGrp="1" noRot="1" noChangeAspect="1" noChangeArrowheads="1" noTextEdit="1"/>
          </p:cNvSpPr>
          <p:nvPr>
            <p:ph type="sldImg"/>
          </p:nvPr>
        </p:nvSpPr>
        <p:spPr>
          <a:ln cap="flat"/>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C6C3258-CB6C-4220-9B23-31167C6391F0}" type="slidenum">
              <a:rPr lang="en-GB" smtClean="0">
                <a:latin typeface="Arial" pitchFamily="34" charset="0"/>
              </a:rPr>
              <a:pPr/>
              <a:t>9</a:t>
            </a:fld>
            <a:endParaRPr lang="en-GB" smtClean="0">
              <a:latin typeface="Arial" pitchFamily="34" charset="0"/>
            </a:endParaRPr>
          </a:p>
        </p:txBody>
      </p:sp>
      <p:sp>
        <p:nvSpPr>
          <p:cNvPr id="25603" name="Rectangle 2"/>
          <p:cNvSpPr>
            <a:spLocks noGrp="1" noRot="1" noChangeAspect="1" noChangeArrowheads="1" noTextEdit="1"/>
          </p:cNvSpPr>
          <p:nvPr>
            <p:ph type="sldImg"/>
          </p:nvPr>
        </p:nvSpPr>
        <p:spPr>
          <a:ln cap="flat"/>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524000"/>
            <a:ext cx="9906000" cy="3886200"/>
          </a:xfrm>
          <a:prstGeom prst="rect">
            <a:avLst/>
          </a:prstGeom>
          <a:gradFill rotWithShape="0">
            <a:gsLst>
              <a:gs pos="0">
                <a:srgbClr val="CCFFFF">
                  <a:gamma/>
                  <a:tint val="0"/>
                  <a:invGamma/>
                </a:srgbClr>
              </a:gs>
              <a:gs pos="50000">
                <a:srgbClr val="CCFFFF"/>
              </a:gs>
              <a:gs pos="100000">
                <a:srgbClr val="CCFFFF">
                  <a:gamma/>
                  <a:tint val="0"/>
                  <a:invGamma/>
                </a:srgbClr>
              </a:gs>
            </a:gsLst>
            <a:lin ang="5400000" scaled="1"/>
          </a:gradFill>
          <a:ln w="9525">
            <a:noFill/>
            <a:miter lim="800000"/>
            <a:headEnd/>
            <a:tailEnd/>
          </a:ln>
          <a:effectLst/>
        </p:spPr>
        <p:txBody>
          <a:bodyPr wrap="none" anchor="ctr"/>
          <a:lstStyle/>
          <a:p>
            <a:pPr>
              <a:defRPr/>
            </a:pPr>
            <a:endParaRPr lang="en-GB">
              <a:latin typeface="Arial" charset="0"/>
            </a:endParaRPr>
          </a:p>
        </p:txBody>
      </p:sp>
      <p:pic>
        <p:nvPicPr>
          <p:cNvPr id="5" name="Picture 3" descr="C:\Documents and Settings\begumf\My Documents\francey\1_work_progress\june_05\schools_powerpoint\ai_work_files\ub\ub_burgundy.png"/>
          <p:cNvPicPr>
            <a:picLocks noChangeAspect="1" noChangeArrowheads="1"/>
          </p:cNvPicPr>
          <p:nvPr/>
        </p:nvPicPr>
        <p:blipFill>
          <a:blip r:embed="rId2" cstate="print"/>
          <a:srcRect/>
          <a:stretch>
            <a:fillRect/>
          </a:stretch>
        </p:blipFill>
        <p:spPr bwMode="auto">
          <a:xfrm>
            <a:off x="-1588" y="-1588"/>
            <a:ext cx="9907588" cy="6862763"/>
          </a:xfrm>
          <a:prstGeom prst="rect">
            <a:avLst/>
          </a:prstGeom>
          <a:noFill/>
          <a:ln w="9525">
            <a:noFill/>
            <a:miter lim="800000"/>
            <a:headEnd/>
            <a:tailEnd/>
          </a:ln>
        </p:spPr>
      </p:pic>
      <p:sp>
        <p:nvSpPr>
          <p:cNvPr id="243716" name="Rectangle 4"/>
          <p:cNvSpPr>
            <a:spLocks noGrp="1" noChangeArrowheads="1"/>
          </p:cNvSpPr>
          <p:nvPr>
            <p:ph type="ctrTitle"/>
          </p:nvPr>
        </p:nvSpPr>
        <p:spPr>
          <a:xfrm>
            <a:off x="2271713" y="2478088"/>
            <a:ext cx="5653087" cy="1908175"/>
          </a:xfrm>
        </p:spPr>
        <p:txBody>
          <a:bodyPr/>
          <a:lstStyle>
            <a:lvl1pPr>
              <a:defRPr/>
            </a:lvl1pPr>
          </a:lstStyle>
          <a:p>
            <a:r>
              <a:rPr lang="en-GB"/>
              <a:t>Click to edit Master title style</a:t>
            </a:r>
          </a:p>
        </p:txBody>
      </p:sp>
      <p:sp>
        <p:nvSpPr>
          <p:cNvPr id="243717" name="Rectangle 5"/>
          <p:cNvSpPr>
            <a:spLocks noGrp="1" noChangeArrowheads="1"/>
          </p:cNvSpPr>
          <p:nvPr>
            <p:ph type="subTitle" idx="1"/>
          </p:nvPr>
        </p:nvSpPr>
        <p:spPr>
          <a:xfrm>
            <a:off x="330200" y="5562600"/>
            <a:ext cx="9161463" cy="1065213"/>
          </a:xfrm>
        </p:spPr>
        <p:txBody>
          <a:bodyPr/>
          <a:lstStyle>
            <a:lvl1pPr marL="0" indent="0">
              <a:buFont typeface="Wingdings" pitchFamily="2" charset="2"/>
              <a:buNone/>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9938" y="0"/>
            <a:ext cx="2125662" cy="609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42950" y="0"/>
            <a:ext cx="6224588"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42950" y="0"/>
            <a:ext cx="84201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42950" y="914400"/>
            <a:ext cx="417512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070475" y="914400"/>
            <a:ext cx="4175125" cy="5181600"/>
          </a:xfrm>
        </p:spPr>
        <p:txBody>
          <a:bodyPr/>
          <a:lstStyle/>
          <a:p>
            <a:pPr lvl="0"/>
            <a:endParaRPr lang="en-GB"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42950" y="0"/>
            <a:ext cx="84201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42950" y="914400"/>
            <a:ext cx="417512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5070475" y="914400"/>
            <a:ext cx="4175125" cy="5181600"/>
          </a:xfrm>
        </p:spPr>
        <p:txBody>
          <a:bodyPr/>
          <a:lstStyle/>
          <a:p>
            <a:pPr lvl="0"/>
            <a:endParaRPr lang="en-GB"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42950" y="914400"/>
            <a:ext cx="41751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70475" y="914400"/>
            <a:ext cx="41751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descr="C:\Documents and Settings\begumf\My Documents\francey\1_work_progress\june_05\schools_powerpoint\ai_work_files\word_marque\wordmarque_burgundy.png"/>
          <p:cNvPicPr>
            <a:picLocks noChangeAspect="1" noChangeArrowheads="1"/>
          </p:cNvPicPr>
          <p:nvPr/>
        </p:nvPicPr>
        <p:blipFill>
          <a:blip r:embed="rId15" cstate="print"/>
          <a:srcRect/>
          <a:stretch>
            <a:fillRect/>
          </a:stretch>
        </p:blipFill>
        <p:spPr bwMode="auto">
          <a:xfrm>
            <a:off x="0" y="6110288"/>
            <a:ext cx="1816100" cy="747712"/>
          </a:xfrm>
          <a:prstGeom prst="rect">
            <a:avLst/>
          </a:prstGeom>
          <a:noFill/>
          <a:ln w="9525">
            <a:noFill/>
            <a:miter lim="800000"/>
            <a:headEnd/>
            <a:tailEnd/>
          </a:ln>
        </p:spPr>
      </p:pic>
      <p:sp>
        <p:nvSpPr>
          <p:cNvPr id="1027" name="Rectangle 3"/>
          <p:cNvSpPr>
            <a:spLocks noGrp="1" noChangeArrowheads="1"/>
          </p:cNvSpPr>
          <p:nvPr>
            <p:ph type="title"/>
          </p:nvPr>
        </p:nvSpPr>
        <p:spPr bwMode="auto">
          <a:xfrm>
            <a:off x="742950" y="0"/>
            <a:ext cx="84201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742950" y="914400"/>
            <a:ext cx="850265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91"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o"/>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o"/>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90000"/>
        <a:buChar char="»"/>
        <a:defRPr sz="2000">
          <a:solidFill>
            <a:schemeClr val="tx1"/>
          </a:solidFill>
          <a:latin typeface="+mn-lt"/>
        </a:defRPr>
      </a:lvl5pPr>
      <a:lvl6pPr marL="2514600" indent="-228600" algn="l" rtl="0" fontAlgn="base">
        <a:spcBef>
          <a:spcPct val="20000"/>
        </a:spcBef>
        <a:spcAft>
          <a:spcPct val="0"/>
        </a:spcAft>
        <a:buClr>
          <a:schemeClr val="tx2"/>
        </a:buClr>
        <a:buSzPct val="90000"/>
        <a:buChar char="»"/>
        <a:defRPr sz="2000">
          <a:solidFill>
            <a:schemeClr val="tx1"/>
          </a:solidFill>
          <a:latin typeface="+mn-lt"/>
        </a:defRPr>
      </a:lvl6pPr>
      <a:lvl7pPr marL="2971800" indent="-228600" algn="l" rtl="0" fontAlgn="base">
        <a:spcBef>
          <a:spcPct val="20000"/>
        </a:spcBef>
        <a:spcAft>
          <a:spcPct val="0"/>
        </a:spcAft>
        <a:buClr>
          <a:schemeClr val="tx2"/>
        </a:buClr>
        <a:buSzPct val="90000"/>
        <a:buChar char="»"/>
        <a:defRPr sz="2000">
          <a:solidFill>
            <a:schemeClr val="tx1"/>
          </a:solidFill>
          <a:latin typeface="+mn-lt"/>
        </a:defRPr>
      </a:lvl7pPr>
      <a:lvl8pPr marL="3429000" indent="-228600" algn="l" rtl="0" fontAlgn="base">
        <a:spcBef>
          <a:spcPct val="20000"/>
        </a:spcBef>
        <a:spcAft>
          <a:spcPct val="0"/>
        </a:spcAft>
        <a:buClr>
          <a:schemeClr val="tx2"/>
        </a:buClr>
        <a:buSzPct val="90000"/>
        <a:buChar char="»"/>
        <a:defRPr sz="2000">
          <a:solidFill>
            <a:schemeClr val="tx1"/>
          </a:solidFill>
          <a:latin typeface="+mn-lt"/>
        </a:defRPr>
      </a:lvl8pPr>
      <a:lvl9pPr marL="3886200" indent="-228600" algn="l" rtl="0" fontAlgn="base">
        <a:spcBef>
          <a:spcPct val="20000"/>
        </a:spcBef>
        <a:spcAft>
          <a:spcPct val="0"/>
        </a:spcAft>
        <a:buClr>
          <a:schemeClr val="tx2"/>
        </a:buClr>
        <a:buSzPct val="9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ee.bham.ac.uk/spann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rsb.info.nih.gov/ij/signed-appl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9800" y="2667000"/>
            <a:ext cx="6096000" cy="1905000"/>
          </a:xfrm>
          <a:noFill/>
        </p:spPr>
        <p:txBody>
          <a:bodyPr lIns="92075" tIns="46038" rIns="92075" bIns="46038"/>
          <a:lstStyle/>
          <a:p>
            <a:pPr eaLnBrk="1" hangingPunct="1">
              <a:lnSpc>
                <a:spcPct val="90000"/>
              </a:lnSpc>
            </a:pPr>
            <a:r>
              <a:rPr lang="en-GB" sz="4000" smtClean="0"/>
              <a:t>Multimedia Data</a:t>
            </a:r>
            <a:br>
              <a:rPr lang="en-GB" sz="4000" smtClean="0"/>
            </a:br>
            <a:r>
              <a:rPr lang="en-GB" sz="3200" b="1" smtClean="0"/>
              <a:t>Introduction to Image Data </a:t>
            </a:r>
            <a:r>
              <a:rPr lang="en-GB" sz="1200" b="1" smtClean="0"/>
              <a:t/>
            </a:r>
            <a:br>
              <a:rPr lang="en-GB" sz="1200" b="1" smtClean="0"/>
            </a:br>
            <a:endParaRPr lang="en-GB" sz="1200" b="1" smtClean="0"/>
          </a:p>
        </p:txBody>
      </p:sp>
      <p:sp>
        <p:nvSpPr>
          <p:cNvPr id="3075" name="Rectangle 3"/>
          <p:cNvSpPr>
            <a:spLocks noGrp="1" noChangeArrowheads="1"/>
          </p:cNvSpPr>
          <p:nvPr>
            <p:ph type="subTitle" idx="1"/>
          </p:nvPr>
        </p:nvSpPr>
        <p:spPr>
          <a:xfrm>
            <a:off x="2819400" y="4953000"/>
            <a:ext cx="6934200" cy="1752600"/>
          </a:xfrm>
          <a:noFill/>
        </p:spPr>
        <p:txBody>
          <a:bodyPr lIns="92075" tIns="46038" rIns="92075" bIns="46038" anchor="ctr"/>
          <a:lstStyle/>
          <a:p>
            <a:pPr algn="r" eaLnBrk="1" hangingPunct="1"/>
            <a:endParaRPr lang="en-GB" sz="2800" b="1" dirty="0" smtClean="0">
              <a:solidFill>
                <a:schemeClr val="accent1"/>
              </a:solidFill>
            </a:endParaRPr>
          </a:p>
          <a:p>
            <a:pPr algn="r" eaLnBrk="1" hangingPunct="1"/>
            <a:r>
              <a:rPr lang="en-GB" dirty="0" smtClean="0">
                <a:latin typeface="Times New Roman" pitchFamily="18" charset="0"/>
              </a:rPr>
              <a:t>Dr </a:t>
            </a:r>
            <a:r>
              <a:rPr lang="en-GB" dirty="0" smtClean="0">
                <a:latin typeface="Times New Roman" pitchFamily="18" charset="0"/>
              </a:rPr>
              <a:t>Mike Spann</a:t>
            </a:r>
            <a:endParaRPr lang="en-GB" dirty="0" smtClean="0">
              <a:latin typeface="Times New Roman" pitchFamily="18" charset="0"/>
            </a:endParaRPr>
          </a:p>
          <a:p>
            <a:pPr algn="r" eaLnBrk="1" hangingPunct="1"/>
            <a:endParaRPr lang="en-GB" sz="800" dirty="0" smtClean="0">
              <a:latin typeface="Times New Roman" pitchFamily="18" charset="0"/>
            </a:endParaRPr>
          </a:p>
          <a:p>
            <a:pPr algn="r" eaLnBrk="1" hangingPunct="1"/>
            <a:r>
              <a:rPr lang="en-GB" sz="1200" dirty="0" smtClean="0">
                <a:latin typeface="Courier New" pitchFamily="49" charset="0"/>
                <a:hlinkClick r:id="rId3"/>
              </a:rPr>
              <a:t>http://</a:t>
            </a:r>
            <a:r>
              <a:rPr lang="en-GB" sz="1200" dirty="0" smtClean="0">
                <a:latin typeface="Courier New" pitchFamily="49" charset="0"/>
                <a:hlinkClick r:id="rId3"/>
              </a:rPr>
              <a:t>www.eee.bham.ac.uk/spannm</a:t>
            </a:r>
            <a:r>
              <a:rPr lang="en-GB" sz="1200" dirty="0" smtClean="0">
                <a:latin typeface="Courier New" pitchFamily="49" charset="0"/>
              </a:rPr>
              <a:t>   </a:t>
            </a:r>
            <a:endParaRPr lang="en-GB" sz="1200" dirty="0" smtClean="0">
              <a:latin typeface="Courier New" pitchFamily="49" charset="0"/>
            </a:endParaRPr>
          </a:p>
          <a:p>
            <a:pPr algn="r" eaLnBrk="1" hangingPunct="1"/>
            <a:r>
              <a:rPr lang="en-GB" sz="1200" dirty="0" smtClean="0">
                <a:latin typeface="Courier New" pitchFamily="49" charset="0"/>
              </a:rPr>
              <a:t>M.Spann@bham.ac.uk</a:t>
            </a:r>
            <a:endParaRPr lang="en-GB" sz="1200" dirty="0" smtClean="0">
              <a:latin typeface="Courier New" pitchFamily="49" charset="0"/>
            </a:endParaRPr>
          </a:p>
          <a:p>
            <a:pPr algn="r" eaLnBrk="1" hangingPunct="1"/>
            <a:r>
              <a:rPr lang="en-GB" sz="1200" dirty="0" smtClean="0">
                <a:latin typeface="Times New Roman" pitchFamily="18" charset="0"/>
              </a:rPr>
              <a:t>Electronic, Electrical and Computer Engineering</a:t>
            </a:r>
          </a:p>
        </p:txBody>
      </p:sp>
      <p:sp>
        <p:nvSpPr>
          <p:cNvPr id="3076" name="Rectangle 4"/>
          <p:cNvSpPr>
            <a:spLocks noChangeArrowheads="1"/>
          </p:cNvSpPr>
          <p:nvPr/>
        </p:nvSpPr>
        <p:spPr bwMode="auto">
          <a:xfrm>
            <a:off x="2057400" y="4267200"/>
            <a:ext cx="5791200" cy="1190625"/>
          </a:xfrm>
          <a:prstGeom prst="rect">
            <a:avLst/>
          </a:prstGeom>
          <a:noFill/>
          <a:ln w="19050">
            <a:noFill/>
            <a:miter lim="800000"/>
            <a:headEnd type="none" w="sm" len="sm"/>
            <a:tailEnd type="none" w="sm" len="sm"/>
          </a:ln>
        </p:spPr>
        <p:txBody>
          <a:bodyPr>
            <a:spAutoFit/>
          </a:bodyPr>
          <a:lstStyle/>
          <a:p>
            <a:pPr algn="r"/>
            <a:r>
              <a:rPr lang="en-GB" sz="1800" i="1">
                <a:solidFill>
                  <a:schemeClr val="tx2"/>
                </a:solidFill>
              </a:rPr>
              <a:t>This lecture provides a short introduction to image anatomy that will provide useful background for image processing and image compression which we will consider shortly.</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ImageJ</a:t>
            </a:r>
            <a:endParaRPr lang="en-US" dirty="0"/>
          </a:p>
        </p:txBody>
      </p:sp>
      <p:sp>
        <p:nvSpPr>
          <p:cNvPr id="3" name="Text Placeholder 2"/>
          <p:cNvSpPr>
            <a:spLocks noGrp="1"/>
          </p:cNvSpPr>
          <p:nvPr>
            <p:ph type="body" sz="half" idx="1"/>
          </p:nvPr>
        </p:nvSpPr>
        <p:spPr>
          <a:xfrm>
            <a:off x="742950" y="914400"/>
            <a:ext cx="4354066" cy="5181600"/>
          </a:xfrm>
        </p:spPr>
        <p:txBody>
          <a:bodyPr/>
          <a:lstStyle/>
          <a:p>
            <a:r>
              <a:rPr lang="en-GB" i="1" dirty="0" err="1" smtClean="0"/>
              <a:t>ImageJ</a:t>
            </a:r>
            <a:r>
              <a:rPr lang="en-GB" dirty="0" smtClean="0"/>
              <a:t> is a Java based platform for demonstrating image processing techniques</a:t>
            </a:r>
          </a:p>
          <a:p>
            <a:r>
              <a:rPr lang="en-GB" dirty="0" smtClean="0"/>
              <a:t>I can run it as an applet to give live image processing demos</a:t>
            </a:r>
          </a:p>
          <a:p>
            <a:pPr lvl="1"/>
            <a:r>
              <a:rPr lang="en-GB" dirty="0" smtClean="0"/>
              <a:t>An applet is a Java program which can be run by a web browser</a:t>
            </a:r>
          </a:p>
          <a:p>
            <a:r>
              <a:rPr lang="en-GB" dirty="0" err="1" smtClean="0"/>
              <a:t>ImageJ</a:t>
            </a:r>
            <a:r>
              <a:rPr lang="en-GB" dirty="0" smtClean="0"/>
              <a:t> is also a good tool for testing out image processing algorithms</a:t>
            </a:r>
          </a:p>
          <a:p>
            <a:pPr lvl="1"/>
            <a:r>
              <a:rPr lang="en-GB" dirty="0" smtClean="0"/>
              <a:t>Its easy to attach Java programs to the GUI and call them from the </a:t>
            </a:r>
            <a:r>
              <a:rPr lang="en-GB" dirty="0" err="1" smtClean="0"/>
              <a:t>Plugins</a:t>
            </a:r>
            <a:r>
              <a:rPr lang="en-GB" dirty="0" smtClean="0"/>
              <a:t> menu item</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025008" y="1052736"/>
            <a:ext cx="4698875" cy="93610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529064" y="2204864"/>
            <a:ext cx="3892277" cy="41566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ImageJ</a:t>
            </a:r>
            <a:r>
              <a:rPr lang="en-GB" dirty="0" smtClean="0"/>
              <a:t> demo</a:t>
            </a:r>
            <a:endParaRPr lang="en-US" dirty="0"/>
          </a:p>
        </p:txBody>
      </p:sp>
      <p:sp>
        <p:nvSpPr>
          <p:cNvPr id="3" name="Content Placeholder 2"/>
          <p:cNvSpPr>
            <a:spLocks noGrp="1"/>
          </p:cNvSpPr>
          <p:nvPr>
            <p:ph idx="1"/>
          </p:nvPr>
        </p:nvSpPr>
        <p:spPr/>
        <p:txBody>
          <a:bodyPr/>
          <a:lstStyle/>
          <a:p>
            <a:r>
              <a:rPr lang="en-US" dirty="0" smtClean="0">
                <a:hlinkClick r:id="rId2"/>
              </a:rPr>
              <a:t>http://rsb.info.nih.gov/ij/signed-applet</a:t>
            </a:r>
            <a:r>
              <a:rPr lang="en-US" dirty="0" smtClean="0">
                <a:hlinkClick r:id="rId2"/>
              </a:rPr>
              <a:t>/</a:t>
            </a:r>
            <a:r>
              <a:rPr lang="en-US" dirty="0" smtClean="0"/>
              <a:t> </a:t>
            </a:r>
            <a:endParaRPr lang="en-GB" dirty="0" smtClean="0"/>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noFill/>
        </p:spPr>
        <p:txBody>
          <a:bodyPr lIns="92075" tIns="46038" rIns="92075" bIns="46038" anchor="b"/>
          <a:lstStyle/>
          <a:p>
            <a:pPr eaLnBrk="1" hangingPunct="1"/>
            <a:r>
              <a:rPr lang="en-GB" smtClean="0"/>
              <a:t/>
            </a:r>
            <a:br>
              <a:rPr lang="en-GB" smtClean="0"/>
            </a:br>
            <a:r>
              <a:rPr lang="en-GB" smtClean="0"/>
              <a:t/>
            </a:r>
            <a:br>
              <a:rPr lang="en-GB" smtClean="0"/>
            </a:br>
            <a:r>
              <a:rPr lang="en-GB" smtClean="0"/>
              <a:t/>
            </a:r>
            <a:br>
              <a:rPr lang="en-GB" smtClean="0"/>
            </a:br>
            <a:r>
              <a:rPr lang="en-GB" smtClean="0"/>
              <a:t/>
            </a:r>
            <a:br>
              <a:rPr lang="en-GB" smtClean="0"/>
            </a:br>
            <a:r>
              <a:rPr lang="en-GB" smtClean="0"/>
              <a:t/>
            </a:r>
            <a:br>
              <a:rPr lang="en-GB" smtClean="0"/>
            </a:br>
            <a:r>
              <a:rPr lang="en-GB" smtClean="0"/>
              <a:t>Raw Image Data</a:t>
            </a:r>
            <a:br>
              <a:rPr lang="en-GB" smtClean="0"/>
            </a:br>
            <a:endParaRPr lang="en-GB"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5"/>
          <p:cNvSpPr>
            <a:spLocks noGrp="1" noChangeArrowheads="1"/>
          </p:cNvSpPr>
          <p:nvPr>
            <p:ph type="title"/>
          </p:nvPr>
        </p:nvSpPr>
        <p:spPr/>
        <p:txBody>
          <a:bodyPr/>
          <a:lstStyle/>
          <a:p>
            <a:r>
              <a:rPr lang="en-GB" smtClean="0"/>
              <a:t>Mouse at 10x10 pixels</a:t>
            </a:r>
          </a:p>
        </p:txBody>
      </p:sp>
      <p:sp>
        <p:nvSpPr>
          <p:cNvPr id="13315" name="Rectangle 16"/>
          <p:cNvSpPr>
            <a:spLocks noGrp="1" noChangeArrowheads="1"/>
          </p:cNvSpPr>
          <p:nvPr>
            <p:ph sz="half" idx="1"/>
          </p:nvPr>
        </p:nvSpPr>
        <p:spPr>
          <a:xfrm>
            <a:off x="742950" y="914400"/>
            <a:ext cx="4714875" cy="5181600"/>
          </a:xfrm>
        </p:spPr>
        <p:txBody>
          <a:bodyPr/>
          <a:lstStyle/>
          <a:p>
            <a:r>
              <a:rPr lang="en-GB" sz="2000" smtClean="0"/>
              <a:t>A raw image file is the simplest type of image file. It has no header information and it is not compressed.</a:t>
            </a:r>
          </a:p>
          <a:p>
            <a:endParaRPr lang="en-GB" sz="2000" smtClean="0"/>
          </a:p>
          <a:p>
            <a:r>
              <a:rPr lang="en-GB" sz="2000" smtClean="0"/>
              <a:t>This is mouse at just 10x10 pixels. </a:t>
            </a:r>
          </a:p>
          <a:p>
            <a:pPr>
              <a:buFont typeface="Wingdings" pitchFamily="2" charset="2"/>
              <a:buNone/>
            </a:pPr>
            <a:endParaRPr lang="en-GB" sz="2000" smtClean="0"/>
          </a:p>
          <a:p>
            <a:r>
              <a:rPr lang="en-GB" sz="2000" smtClean="0"/>
              <a:t>The 10x10 image of mouse simply contains only 100 continuous 8-bit bytes (these are shown open in a text editor below mouse.)</a:t>
            </a:r>
          </a:p>
          <a:p>
            <a:endParaRPr lang="en-GB" sz="2000" smtClean="0"/>
          </a:p>
          <a:p>
            <a:r>
              <a:rPr lang="en-GB" sz="2000" smtClean="0"/>
              <a:t>If we try to open a raw file in an imaging application it would need to be told the dimensions of the image.  Not all imaging applications support raw image files.</a:t>
            </a:r>
          </a:p>
          <a:p>
            <a:endParaRPr lang="en-GB" sz="2000" smtClean="0"/>
          </a:p>
        </p:txBody>
      </p:sp>
      <p:pic>
        <p:nvPicPr>
          <p:cNvPr id="13316" name="Picture 18"/>
          <p:cNvPicPr>
            <a:picLocks noChangeAspect="1" noChangeArrowheads="1"/>
          </p:cNvPicPr>
          <p:nvPr/>
        </p:nvPicPr>
        <p:blipFill>
          <a:blip r:embed="rId3" cstate="print"/>
          <a:srcRect l="1825" t="1471"/>
          <a:stretch>
            <a:fillRect/>
          </a:stretch>
        </p:blipFill>
        <p:spPr bwMode="auto">
          <a:xfrm>
            <a:off x="6032500" y="2349500"/>
            <a:ext cx="3097213" cy="3857625"/>
          </a:xfrm>
          <a:prstGeom prst="rect">
            <a:avLst/>
          </a:prstGeom>
          <a:noFill/>
          <a:ln w="9525">
            <a:noFill/>
            <a:miter lim="800000"/>
            <a:headEnd/>
            <a:tailEnd/>
          </a:ln>
        </p:spPr>
      </p:pic>
      <p:pic>
        <p:nvPicPr>
          <p:cNvPr id="13317" name="Picture 17"/>
          <p:cNvPicPr>
            <a:picLocks noChangeAspect="1" noChangeArrowheads="1"/>
          </p:cNvPicPr>
          <p:nvPr/>
        </p:nvPicPr>
        <p:blipFill>
          <a:blip r:embed="rId4" cstate="print"/>
          <a:srcRect/>
          <a:stretch>
            <a:fillRect/>
          </a:stretch>
        </p:blipFill>
        <p:spPr bwMode="auto">
          <a:xfrm>
            <a:off x="7113588" y="1052513"/>
            <a:ext cx="585787" cy="533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title"/>
          </p:nvPr>
        </p:nvSpPr>
        <p:spPr/>
        <p:txBody>
          <a:bodyPr/>
          <a:lstStyle/>
          <a:p>
            <a:r>
              <a:rPr lang="en-GB" smtClean="0"/>
              <a:t>Accessing Pixels</a:t>
            </a:r>
          </a:p>
        </p:txBody>
      </p:sp>
      <p:sp>
        <p:nvSpPr>
          <p:cNvPr id="14339" name="Rectangle 11"/>
          <p:cNvSpPr>
            <a:spLocks noGrp="1" noChangeArrowheads="1"/>
          </p:cNvSpPr>
          <p:nvPr>
            <p:ph sz="half" idx="1"/>
          </p:nvPr>
        </p:nvSpPr>
        <p:spPr>
          <a:xfrm>
            <a:off x="560388" y="914400"/>
            <a:ext cx="4321175" cy="5181600"/>
          </a:xfrm>
        </p:spPr>
        <p:txBody>
          <a:bodyPr/>
          <a:lstStyle/>
          <a:p>
            <a:r>
              <a:rPr lang="en-GB" sz="2000" smtClean="0"/>
              <a:t>If we wanted to read (or manipulate) image pixel values we could write a simple program to open the file.</a:t>
            </a:r>
          </a:p>
          <a:p>
            <a:endParaRPr lang="en-GB" sz="2000" smtClean="0"/>
          </a:p>
          <a:p>
            <a:r>
              <a:rPr lang="en-GB" sz="2000" smtClean="0"/>
              <a:t>This is an example of output from a simple program that prints out the 100 pixel values of mouse in 10 rows of 10.</a:t>
            </a:r>
          </a:p>
          <a:p>
            <a:endParaRPr lang="en-GB" sz="2000" smtClean="0"/>
          </a:p>
          <a:p>
            <a:r>
              <a:rPr lang="en-GB" sz="2000" smtClean="0"/>
              <a:t>Notice that the darkest regions at the bottom of the image are represented by very low values as you would expect. Similarly the lighter regions of mouse have high values (200 and above).</a:t>
            </a:r>
          </a:p>
          <a:p>
            <a:endParaRPr lang="en-GB" sz="2000" smtClean="0"/>
          </a:p>
        </p:txBody>
      </p:sp>
      <p:pic>
        <p:nvPicPr>
          <p:cNvPr id="14340" name="Picture 12"/>
          <p:cNvPicPr>
            <a:picLocks noChangeAspect="1" noChangeArrowheads="1"/>
          </p:cNvPicPr>
          <p:nvPr/>
        </p:nvPicPr>
        <p:blipFill>
          <a:blip r:embed="rId3" cstate="print"/>
          <a:srcRect t="6624" r="2892" b="3954"/>
          <a:stretch>
            <a:fillRect/>
          </a:stretch>
        </p:blipFill>
        <p:spPr bwMode="auto">
          <a:xfrm>
            <a:off x="5265738" y="1700213"/>
            <a:ext cx="4367212" cy="3744912"/>
          </a:xfrm>
          <a:prstGeom prst="rect">
            <a:avLst/>
          </a:prstGeom>
          <a:noFill/>
          <a:ln w="9525">
            <a:noFill/>
            <a:miter lim="800000"/>
            <a:headEnd/>
            <a:tailEnd/>
          </a:ln>
        </p:spPr>
      </p:pic>
      <p:pic>
        <p:nvPicPr>
          <p:cNvPr id="14341" name="Picture 5"/>
          <p:cNvPicPr>
            <a:picLocks noChangeAspect="1" noChangeArrowheads="1"/>
          </p:cNvPicPr>
          <p:nvPr/>
        </p:nvPicPr>
        <p:blipFill>
          <a:blip r:embed="rId4" cstate="print"/>
          <a:srcRect/>
          <a:stretch>
            <a:fillRect/>
          </a:stretch>
        </p:blipFill>
        <p:spPr bwMode="auto">
          <a:xfrm>
            <a:off x="7302500" y="754063"/>
            <a:ext cx="603250" cy="601662"/>
          </a:xfrm>
          <a:prstGeom prst="rect">
            <a:avLst/>
          </a:prstGeom>
          <a:noFill/>
          <a:ln w="12700">
            <a:noFill/>
            <a:miter lim="800000"/>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sz="half" idx="1"/>
          </p:nvPr>
        </p:nvSpPr>
        <p:spPr>
          <a:xfrm>
            <a:off x="742950" y="914400"/>
            <a:ext cx="5200650" cy="5181600"/>
          </a:xfrm>
        </p:spPr>
        <p:txBody>
          <a:bodyPr/>
          <a:lstStyle/>
          <a:p>
            <a:pPr marL="384175" indent="-384175" eaLnBrk="1" hangingPunct="1"/>
            <a:endParaRPr lang="en-GB" sz="1800" dirty="0" smtClean="0"/>
          </a:p>
          <a:p>
            <a:pPr marL="384175" indent="-384175" eaLnBrk="1" hangingPunct="1"/>
            <a:r>
              <a:rPr lang="en-GB" sz="1800" dirty="0" smtClean="0"/>
              <a:t>This concludes our short introduction to image data.</a:t>
            </a:r>
          </a:p>
          <a:p>
            <a:pPr marL="384175" indent="-384175" eaLnBrk="1" hangingPunct="1"/>
            <a:endParaRPr lang="en-GB" sz="1800" b="1" dirty="0" smtClean="0"/>
          </a:p>
          <a:p>
            <a:pPr marL="384175" indent="-384175" eaLnBrk="1" hangingPunct="1"/>
            <a:r>
              <a:rPr lang="en-GB" sz="1800" dirty="0" smtClean="0"/>
              <a:t>Next we will look at how to perform simple image processing and how we can use compression to represent the image without losing too much quality.</a:t>
            </a:r>
          </a:p>
          <a:p>
            <a:pPr marL="384175" indent="-384175" eaLnBrk="1" hangingPunct="1">
              <a:buNone/>
            </a:pPr>
            <a:endParaRPr lang="en-GB" sz="1800" dirty="0" smtClean="0"/>
          </a:p>
          <a:p>
            <a:pPr marL="384175" indent="-384175" eaLnBrk="1" hangingPunct="1"/>
            <a:r>
              <a:rPr lang="en-GB" sz="1800" dirty="0" smtClean="0"/>
              <a:t>You can find course information, including slides and supporting resources, on-line on the course web page at</a:t>
            </a:r>
          </a:p>
          <a:p>
            <a:pPr marL="384175" indent="-384175" eaLnBrk="1" hangingPunct="1">
              <a:buFont typeface="Wingdings" pitchFamily="2" charset="2"/>
              <a:buNone/>
            </a:pPr>
            <a:r>
              <a:rPr lang="en-GB" sz="1200" dirty="0" smtClean="0"/>
              <a:t>	</a:t>
            </a:r>
          </a:p>
          <a:p>
            <a:pPr marL="384175" indent="-384175" eaLnBrk="1" hangingPunct="1"/>
            <a:endParaRPr lang="en-GB" sz="1200" b="1" dirty="0" smtClean="0">
              <a:latin typeface="Courier New" pitchFamily="49" charset="0"/>
            </a:endParaRPr>
          </a:p>
          <a:p>
            <a:pPr marL="384175" indent="-384175" eaLnBrk="1" hangingPunct="1"/>
            <a:endParaRPr lang="en-GB" sz="1400" dirty="0" smtClean="0"/>
          </a:p>
        </p:txBody>
      </p:sp>
      <p:grpSp>
        <p:nvGrpSpPr>
          <p:cNvPr id="15363" name="Group 5"/>
          <p:cNvGrpSpPr>
            <a:grpSpLocks/>
          </p:cNvGrpSpPr>
          <p:nvPr/>
        </p:nvGrpSpPr>
        <p:grpSpPr bwMode="auto">
          <a:xfrm>
            <a:off x="0" y="-755650"/>
            <a:ext cx="9906000" cy="82550"/>
            <a:chOff x="0" y="0"/>
            <a:chExt cx="6240" cy="52"/>
          </a:xfrm>
        </p:grpSpPr>
        <p:grpSp>
          <p:nvGrpSpPr>
            <p:cNvPr id="15366" name="Group 6"/>
            <p:cNvGrpSpPr>
              <a:grpSpLocks/>
            </p:cNvGrpSpPr>
            <p:nvPr/>
          </p:nvGrpSpPr>
          <p:grpSpPr bwMode="auto">
            <a:xfrm>
              <a:off x="15" y="13"/>
              <a:ext cx="6210" cy="26"/>
              <a:chOff x="0" y="0"/>
              <a:chExt cx="6210" cy="52"/>
            </a:xfrm>
          </p:grpSpPr>
          <p:sp>
            <p:nvSpPr>
              <p:cNvPr id="15368" name="Rectangle 7"/>
              <p:cNvSpPr>
                <a:spLocks noChangeArrowheads="1"/>
              </p:cNvSpPr>
              <p:nvPr/>
            </p:nvSpPr>
            <p:spPr bwMode="auto">
              <a:xfrm>
                <a:off x="0" y="0"/>
                <a:ext cx="2306" cy="0"/>
              </a:xfrm>
              <a:prstGeom prst="rect">
                <a:avLst/>
              </a:prstGeom>
              <a:solidFill>
                <a:srgbClr val="DCDCCC"/>
              </a:solidFill>
              <a:ln w="12700">
                <a:noFill/>
                <a:miter lim="800000"/>
                <a:headEnd type="none" w="sm" len="sm"/>
                <a:tailEnd type="none" w="sm" len="sm"/>
              </a:ln>
            </p:spPr>
            <p:txBody>
              <a:bodyPr>
                <a:spAutoFit/>
              </a:bodyPr>
              <a:lstStyle/>
              <a:p>
                <a:endParaRPr lang="en-US"/>
              </a:p>
            </p:txBody>
          </p:sp>
          <p:sp>
            <p:nvSpPr>
              <p:cNvPr id="15369" name="Rectangle 8"/>
              <p:cNvSpPr>
                <a:spLocks noChangeArrowheads="1"/>
              </p:cNvSpPr>
              <p:nvPr/>
            </p:nvSpPr>
            <p:spPr bwMode="auto">
              <a:xfrm>
                <a:off x="0" y="0"/>
                <a:ext cx="6210" cy="52"/>
              </a:xfrm>
              <a:prstGeom prst="rect">
                <a:avLst/>
              </a:prstGeom>
              <a:solidFill>
                <a:srgbClr val="DCDCCC"/>
              </a:solidFill>
              <a:ln w="12700">
                <a:noFill/>
                <a:miter lim="800000"/>
                <a:headEnd type="none" w="sm" len="sm"/>
                <a:tailEnd type="none" w="sm" len="sm"/>
              </a:ln>
            </p:spPr>
            <p:txBody>
              <a:bodyPr>
                <a:spAutoFit/>
              </a:bodyPr>
              <a:lstStyle/>
              <a:p>
                <a:endParaRPr lang="en-US"/>
              </a:p>
            </p:txBody>
          </p:sp>
        </p:grpSp>
        <p:sp>
          <p:nvSpPr>
            <p:cNvPr id="15367" name="Rectangle 9"/>
            <p:cNvSpPr>
              <a:spLocks noChangeArrowheads="1"/>
            </p:cNvSpPr>
            <p:nvPr/>
          </p:nvSpPr>
          <p:spPr bwMode="auto">
            <a:xfrm>
              <a:off x="0" y="0"/>
              <a:ext cx="6240" cy="52"/>
            </a:xfrm>
            <a:prstGeom prst="rect">
              <a:avLst/>
            </a:prstGeom>
            <a:noFill/>
            <a:ln w="7">
              <a:solidFill>
                <a:srgbClr val="A0A0A0"/>
              </a:solidFill>
              <a:miter lim="800000"/>
              <a:headEnd type="none" w="sm" len="sm"/>
              <a:tailEnd type="none" w="sm" len="sm"/>
            </a:ln>
          </p:spPr>
          <p:txBody>
            <a:bodyPr/>
            <a:lstStyle/>
            <a:p>
              <a:endParaRPr lang="en-US"/>
            </a:p>
          </p:txBody>
        </p:sp>
      </p:grpSp>
      <p:sp>
        <p:nvSpPr>
          <p:cNvPr id="15364" name="Rectangle 10"/>
          <p:cNvSpPr>
            <a:spLocks noChangeArrowheads="1"/>
          </p:cNvSpPr>
          <p:nvPr/>
        </p:nvSpPr>
        <p:spPr bwMode="auto">
          <a:xfrm>
            <a:off x="6019800" y="2209800"/>
            <a:ext cx="3230563" cy="1920875"/>
          </a:xfrm>
          <a:prstGeom prst="rect">
            <a:avLst/>
          </a:prstGeom>
          <a:noFill/>
          <a:ln w="19050">
            <a:noFill/>
            <a:miter lim="800000"/>
            <a:headEnd type="none" w="sm" len="sm"/>
            <a:tailEnd type="none" w="sm" len="sm"/>
          </a:ln>
        </p:spPr>
        <p:txBody>
          <a:bodyPr wrap="none">
            <a:spAutoFit/>
          </a:bodyPr>
          <a:lstStyle/>
          <a:p>
            <a:r>
              <a:rPr lang="en-GB" sz="6000" b="1">
                <a:solidFill>
                  <a:schemeClr val="tx2"/>
                </a:solidFill>
                <a:latin typeface="Lucida Handwriting" pitchFamily="66" charset="0"/>
              </a:rPr>
              <a:t>Thank </a:t>
            </a:r>
          </a:p>
          <a:p>
            <a:r>
              <a:rPr lang="en-GB" sz="6000" b="1">
                <a:solidFill>
                  <a:schemeClr val="tx2"/>
                </a:solidFill>
                <a:latin typeface="Lucida Handwriting" pitchFamily="66" charset="0"/>
              </a:rPr>
              <a:t>You</a:t>
            </a:r>
          </a:p>
        </p:txBody>
      </p:sp>
      <p:sp>
        <p:nvSpPr>
          <p:cNvPr id="15365" name="Rectangle 11"/>
          <p:cNvSpPr>
            <a:spLocks noChangeArrowheads="1"/>
          </p:cNvSpPr>
          <p:nvPr/>
        </p:nvSpPr>
        <p:spPr bwMode="auto">
          <a:xfrm>
            <a:off x="1219200" y="5334000"/>
            <a:ext cx="7086600" cy="304800"/>
          </a:xfrm>
          <a:prstGeom prst="rect">
            <a:avLst/>
          </a:prstGeom>
          <a:noFill/>
          <a:ln w="19050">
            <a:noFill/>
            <a:miter lim="800000"/>
            <a:headEnd type="none" w="sm" len="sm"/>
            <a:tailEnd type="none" w="sm" len="sm"/>
          </a:ln>
        </p:spPr>
        <p:txBody>
          <a:bodyPr>
            <a:spAutoFit/>
          </a:bodyPr>
          <a:lstStyle/>
          <a:p>
            <a:pPr algn="l">
              <a:spcBef>
                <a:spcPct val="20000"/>
              </a:spcBef>
              <a:buClr>
                <a:schemeClr val="tx2"/>
              </a:buClr>
              <a:buSzPct val="80000"/>
              <a:buFont typeface="Wingdings" pitchFamily="2" charset="2"/>
              <a:buNone/>
            </a:pPr>
            <a:r>
              <a:rPr lang="en-GB" sz="1400" b="1" dirty="0">
                <a:latin typeface="Courier New" pitchFamily="49" charset="0"/>
              </a:rPr>
              <a:t>http://</a:t>
            </a:r>
            <a:r>
              <a:rPr lang="en-GB" sz="1400" b="1" dirty="0" smtClean="0">
                <a:latin typeface="Courier New" pitchFamily="49" charset="0"/>
              </a:rPr>
              <a:t>www.eee.bham.ac.uk/spannm/Courses/ee1f2.htm</a:t>
            </a:r>
            <a:endParaRPr lang="en-GB" sz="1400" b="1" dirty="0">
              <a:latin typeface="Courier New" pitchFamily="49"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381000"/>
            <a:ext cx="9245600" cy="1143000"/>
          </a:xfrm>
          <a:noFill/>
        </p:spPr>
        <p:txBody>
          <a:bodyPr lIns="92075" tIns="46038" rIns="92075" bIns="46038" anchor="b"/>
          <a:lstStyle/>
          <a:p>
            <a:pPr eaLnBrk="1" hangingPunct="1"/>
            <a:r>
              <a:rPr lang="en-GB" smtClean="0"/>
              <a:t>Content</a:t>
            </a:r>
            <a:br>
              <a:rPr lang="en-GB" smtClean="0"/>
            </a:br>
            <a:endParaRPr lang="en-GB" smtClean="0"/>
          </a:p>
        </p:txBody>
      </p:sp>
      <p:sp>
        <p:nvSpPr>
          <p:cNvPr id="4099" name="Rectangle 3"/>
          <p:cNvSpPr>
            <a:spLocks noGrp="1" noChangeArrowheads="1"/>
          </p:cNvSpPr>
          <p:nvPr>
            <p:ph type="body" sz="half" idx="1"/>
          </p:nvPr>
        </p:nvSpPr>
        <p:spPr>
          <a:xfrm>
            <a:off x="742950" y="914400"/>
            <a:ext cx="4181475" cy="5181600"/>
          </a:xfrm>
          <a:noFill/>
        </p:spPr>
        <p:txBody>
          <a:bodyPr lIns="92075" tIns="46038" rIns="92075" bIns="46038"/>
          <a:lstStyle/>
          <a:p>
            <a:pPr eaLnBrk="1" hangingPunct="1"/>
            <a:endParaRPr lang="en-GB" dirty="0" smtClean="0"/>
          </a:p>
          <a:p>
            <a:pPr eaLnBrk="1" hangingPunct="1"/>
            <a:endParaRPr lang="en-GB" dirty="0" smtClean="0"/>
          </a:p>
          <a:p>
            <a:pPr eaLnBrk="1" hangingPunct="1"/>
            <a:r>
              <a:rPr lang="en-GB" dirty="0" smtClean="0"/>
              <a:t>The contents of an image file.</a:t>
            </a:r>
          </a:p>
          <a:p>
            <a:pPr eaLnBrk="1" hangingPunct="1"/>
            <a:endParaRPr lang="en-GB" dirty="0" smtClean="0"/>
          </a:p>
          <a:p>
            <a:pPr eaLnBrk="1" hangingPunct="1"/>
            <a:r>
              <a:rPr lang="en-GB" dirty="0" smtClean="0"/>
              <a:t>Some simple test images.</a:t>
            </a:r>
          </a:p>
          <a:p>
            <a:pPr eaLnBrk="1" hangingPunct="1"/>
            <a:endParaRPr lang="en-GB" dirty="0" smtClean="0"/>
          </a:p>
          <a:p>
            <a:pPr eaLnBrk="1" hangingPunct="1"/>
            <a:r>
              <a:rPr lang="en-GB" dirty="0" smtClean="0"/>
              <a:t>Image histograms and pixel correlations.</a:t>
            </a:r>
          </a:p>
          <a:p>
            <a:pPr eaLnBrk="1" hangingPunct="1"/>
            <a:endParaRPr lang="en-GB" dirty="0" smtClean="0"/>
          </a:p>
          <a:p>
            <a:pPr eaLnBrk="1" hangingPunct="1"/>
            <a:r>
              <a:rPr lang="en-GB" dirty="0" smtClean="0"/>
              <a:t>Raw image files.</a:t>
            </a:r>
          </a:p>
          <a:p>
            <a:pPr lvl="2" eaLnBrk="1" hangingPunct="1">
              <a:buFont typeface="Wingdings" pitchFamily="2" charset="2"/>
              <a:buNone/>
            </a:pPr>
            <a:endParaRPr lang="en-GB" dirty="0" smtClean="0"/>
          </a:p>
          <a:p>
            <a:pPr eaLnBrk="1" hangingPunct="1"/>
            <a:endParaRPr lang="en-GB" dirty="0" smtClean="0"/>
          </a:p>
          <a:p>
            <a:pPr eaLnBrk="1" hangingPunct="1">
              <a:buFont typeface="Wingdings" pitchFamily="2" charset="2"/>
              <a:buNone/>
            </a:pPr>
            <a:endParaRPr lang="en-GB" dirty="0" smtClean="0"/>
          </a:p>
        </p:txBody>
      </p:sp>
      <p:pic>
        <p:nvPicPr>
          <p:cNvPr id="4100" name="Picture 8" descr="\\eeeugweb\intranet\siw\1f2\2006\test.gif"/>
          <p:cNvPicPr>
            <a:picLocks noGrp="1" noChangeAspect="1" noChangeArrowheads="1" noCrop="1"/>
          </p:cNvPicPr>
          <p:nvPr>
            <p:ph type="clipArt" sz="half" idx="2"/>
          </p:nvPr>
        </p:nvPicPr>
        <p:blipFill>
          <a:blip r:embed="rId3" cstate="print"/>
          <a:srcRect/>
          <a:stretch>
            <a:fillRect/>
          </a:stretch>
        </p:blipFill>
        <p:spPr>
          <a:xfrm>
            <a:off x="5026025" y="1211263"/>
            <a:ext cx="4181475" cy="2784475"/>
          </a:xfrm>
          <a:noFill/>
        </p:spPr>
      </p:pic>
      <p:sp>
        <p:nvSpPr>
          <p:cNvPr id="4101" name="Rectangle 10"/>
          <p:cNvSpPr>
            <a:spLocks noChangeArrowheads="1"/>
          </p:cNvSpPr>
          <p:nvPr/>
        </p:nvSpPr>
        <p:spPr bwMode="auto">
          <a:xfrm>
            <a:off x="5257800" y="4495800"/>
            <a:ext cx="4267200" cy="641350"/>
          </a:xfrm>
          <a:prstGeom prst="rect">
            <a:avLst/>
          </a:prstGeom>
          <a:noFill/>
          <a:ln w="12700">
            <a:noFill/>
            <a:miter lim="800000"/>
            <a:headEnd type="none" w="sm" len="sm"/>
            <a:tailEnd type="none" w="sm" len="sm"/>
          </a:ln>
        </p:spPr>
        <p:txBody>
          <a:bodyPr>
            <a:spAutoFit/>
          </a:bodyPr>
          <a:lstStyle/>
          <a:p>
            <a:pPr algn="r"/>
            <a:endParaRPr lang="en-GB" sz="1800"/>
          </a:p>
          <a:p>
            <a:pPr algn="r"/>
            <a:endParaRPr lang="en-GB" sz="1800"/>
          </a:p>
        </p:txBody>
      </p:sp>
      <p:sp>
        <p:nvSpPr>
          <p:cNvPr id="4102" name="Rectangle 11"/>
          <p:cNvSpPr>
            <a:spLocks noChangeArrowheads="1"/>
          </p:cNvSpPr>
          <p:nvPr/>
        </p:nvSpPr>
        <p:spPr bwMode="auto">
          <a:xfrm>
            <a:off x="7467600" y="4038600"/>
            <a:ext cx="1770063" cy="304800"/>
          </a:xfrm>
          <a:prstGeom prst="rect">
            <a:avLst/>
          </a:prstGeom>
          <a:noFill/>
          <a:ln w="19050">
            <a:noFill/>
            <a:miter lim="800000"/>
            <a:headEnd type="none" w="sm" len="sm"/>
            <a:tailEnd type="none" w="sm" len="sm"/>
          </a:ln>
        </p:spPr>
        <p:txBody>
          <a:bodyPr wrap="none">
            <a:spAutoFit/>
          </a:bodyPr>
          <a:lstStyle/>
          <a:p>
            <a:r>
              <a:rPr lang="en-GB" sz="1400"/>
              <a:t>Cheetah test image.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noFill/>
        </p:spPr>
        <p:txBody>
          <a:bodyPr lIns="92075" tIns="46038" rIns="92075" bIns="46038" anchor="b"/>
          <a:lstStyle/>
          <a:p>
            <a:pPr eaLnBrk="1" hangingPunct="1"/>
            <a:r>
              <a:rPr lang="en-GB" smtClean="0"/>
              <a:t>Digital Image Data</a:t>
            </a:r>
            <a:br>
              <a:rPr lang="en-GB" smtClean="0"/>
            </a:br>
            <a:endParaRPr lang="en-GB"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GB" smtClean="0"/>
              <a:t>Producing a Digital Image</a:t>
            </a:r>
          </a:p>
        </p:txBody>
      </p:sp>
      <p:pic>
        <p:nvPicPr>
          <p:cNvPr id="6147" name="Picture 3"/>
          <p:cNvPicPr>
            <a:picLocks noChangeArrowheads="1"/>
          </p:cNvPicPr>
          <p:nvPr/>
        </p:nvPicPr>
        <p:blipFill>
          <a:blip r:embed="rId3" cstate="print"/>
          <a:srcRect r="5460"/>
          <a:stretch>
            <a:fillRect/>
          </a:stretch>
        </p:blipFill>
        <p:spPr bwMode="auto">
          <a:xfrm>
            <a:off x="0" y="1828800"/>
            <a:ext cx="9677400" cy="366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Grp="1" noChangeArrowheads="1"/>
          </p:cNvSpPr>
          <p:nvPr>
            <p:ph type="title"/>
          </p:nvPr>
        </p:nvSpPr>
        <p:spPr/>
        <p:txBody>
          <a:bodyPr/>
          <a:lstStyle/>
          <a:p>
            <a:pPr eaLnBrk="1" hangingPunct="1"/>
            <a:r>
              <a:rPr lang="en-GB" smtClean="0"/>
              <a:t>Image Pixels</a:t>
            </a:r>
          </a:p>
        </p:txBody>
      </p:sp>
      <p:sp>
        <p:nvSpPr>
          <p:cNvPr id="7171" name="Rectangle 10"/>
          <p:cNvSpPr>
            <a:spLocks noGrp="1" noChangeArrowheads="1"/>
          </p:cNvSpPr>
          <p:nvPr>
            <p:ph type="body" sz="half" idx="1"/>
          </p:nvPr>
        </p:nvSpPr>
        <p:spPr>
          <a:xfrm>
            <a:off x="742950" y="914400"/>
            <a:ext cx="4438650" cy="5181600"/>
          </a:xfrm>
        </p:spPr>
        <p:txBody>
          <a:bodyPr/>
          <a:lstStyle/>
          <a:p>
            <a:pPr eaLnBrk="1" hangingPunct="1">
              <a:lnSpc>
                <a:spcPct val="90000"/>
              </a:lnSpc>
              <a:spcAft>
                <a:spcPts val="600"/>
              </a:spcAft>
              <a:defRPr/>
            </a:pPr>
            <a:r>
              <a:rPr lang="en-GB" sz="1800" dirty="0" smtClean="0"/>
              <a:t>Image pixels form a natural matrix that we can easily label</a:t>
            </a:r>
            <a:r>
              <a:rPr lang="en-GB" sz="1800" dirty="0" smtClean="0"/>
              <a:t>.</a:t>
            </a:r>
            <a:endParaRPr lang="en-GB" sz="1800" dirty="0" smtClean="0"/>
          </a:p>
          <a:p>
            <a:pPr eaLnBrk="1" hangingPunct="1">
              <a:lnSpc>
                <a:spcPct val="90000"/>
              </a:lnSpc>
              <a:spcAft>
                <a:spcPts val="600"/>
              </a:spcAft>
              <a:defRPr/>
            </a:pPr>
            <a:r>
              <a:rPr lang="en-GB" sz="1800" dirty="0" smtClean="0"/>
              <a:t>The picture on the right shows the pixels labelled as (</a:t>
            </a:r>
            <a:r>
              <a:rPr lang="en-GB" sz="1800" dirty="0" err="1" smtClean="0"/>
              <a:t>x,y</a:t>
            </a:r>
            <a:r>
              <a:rPr lang="en-GB" sz="1800" dirty="0" smtClean="0"/>
              <a:t>).  </a:t>
            </a:r>
          </a:p>
          <a:p>
            <a:pPr eaLnBrk="1" hangingPunct="1">
              <a:lnSpc>
                <a:spcPct val="90000"/>
              </a:lnSpc>
              <a:spcAft>
                <a:spcPts val="600"/>
              </a:spcAft>
              <a:defRPr/>
            </a:pPr>
            <a:r>
              <a:rPr lang="en-GB" sz="1800" dirty="0" smtClean="0"/>
              <a:t>Starting at the top left at (0,0) x increases in the horizontal direction and y increases vertically down.</a:t>
            </a:r>
          </a:p>
          <a:p>
            <a:pPr eaLnBrk="1" hangingPunct="1">
              <a:lnSpc>
                <a:spcPct val="90000"/>
              </a:lnSpc>
              <a:spcAft>
                <a:spcPts val="600"/>
              </a:spcAft>
              <a:defRPr/>
            </a:pPr>
            <a:r>
              <a:rPr lang="en-GB" sz="1800" dirty="0" smtClean="0"/>
              <a:t>We could label them differently if we wanted.  The important thing is that we can unambiguously identify them</a:t>
            </a:r>
            <a:r>
              <a:rPr lang="en-GB" sz="1800" dirty="0" smtClean="0"/>
              <a:t>.</a:t>
            </a:r>
            <a:endParaRPr lang="en-GB" sz="1800" dirty="0" smtClean="0"/>
          </a:p>
          <a:p>
            <a:pPr eaLnBrk="1" hangingPunct="1">
              <a:lnSpc>
                <a:spcPct val="90000"/>
              </a:lnSpc>
              <a:spcAft>
                <a:spcPts val="600"/>
              </a:spcAft>
              <a:defRPr/>
            </a:pPr>
            <a:r>
              <a:rPr lang="en-GB" sz="1800" dirty="0" smtClean="0"/>
              <a:t>There are TWO easy ways to confuse pixel locations.  </a:t>
            </a:r>
          </a:p>
          <a:p>
            <a:pPr lvl="1" eaLnBrk="1" hangingPunct="1">
              <a:lnSpc>
                <a:spcPct val="90000"/>
              </a:lnSpc>
              <a:defRPr/>
            </a:pPr>
            <a:r>
              <a:rPr lang="en-GB" sz="1800" dirty="0" smtClean="0"/>
              <a:t>Mixing up numbers that start at (0,0) with ones start at (1,1).</a:t>
            </a:r>
          </a:p>
          <a:p>
            <a:pPr lvl="1" eaLnBrk="1" hangingPunct="1">
              <a:lnSpc>
                <a:spcPct val="90000"/>
              </a:lnSpc>
              <a:defRPr/>
            </a:pPr>
            <a:r>
              <a:rPr lang="en-GB" sz="1800" dirty="0" smtClean="0"/>
              <a:t>Mixing (</a:t>
            </a:r>
            <a:r>
              <a:rPr lang="en-GB" sz="1800" dirty="0" err="1" smtClean="0"/>
              <a:t>x,y</a:t>
            </a:r>
            <a:r>
              <a:rPr lang="en-GB" sz="1800" dirty="0" smtClean="0"/>
              <a:t>) notation and (row, column).  (row, column) is (</a:t>
            </a:r>
            <a:r>
              <a:rPr lang="en-GB" sz="1800" dirty="0" err="1" smtClean="0"/>
              <a:t>y,x</a:t>
            </a:r>
            <a:r>
              <a:rPr lang="en-GB" sz="1800" dirty="0" smtClean="0"/>
              <a:t>).</a:t>
            </a:r>
          </a:p>
          <a:p>
            <a:pPr eaLnBrk="1" hangingPunct="1">
              <a:lnSpc>
                <a:spcPct val="90000"/>
              </a:lnSpc>
              <a:defRPr/>
            </a:pPr>
            <a:endParaRPr lang="en-GB" sz="1800" dirty="0" smtClean="0"/>
          </a:p>
        </p:txBody>
      </p:sp>
      <p:pic>
        <p:nvPicPr>
          <p:cNvPr id="7172" name="Picture 7"/>
          <p:cNvPicPr>
            <a:picLocks noGrp="1" noChangeAspect="1" noChangeArrowheads="1"/>
          </p:cNvPicPr>
          <p:nvPr>
            <p:ph type="clipArt" sz="half" idx="4294967295"/>
          </p:nvPr>
        </p:nvPicPr>
        <p:blipFill>
          <a:blip r:embed="rId3" cstate="print"/>
          <a:srcRect l="8856" r="4059" b="1945"/>
          <a:stretch>
            <a:fillRect/>
          </a:stretch>
        </p:blipFill>
        <p:spPr>
          <a:xfrm>
            <a:off x="5410200" y="1295400"/>
            <a:ext cx="4187825" cy="4154488"/>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1"/>
          <p:cNvSpPr>
            <a:spLocks noGrp="1" noChangeArrowheads="1"/>
          </p:cNvSpPr>
          <p:nvPr>
            <p:ph type="title"/>
          </p:nvPr>
        </p:nvSpPr>
        <p:spPr/>
        <p:txBody>
          <a:bodyPr/>
          <a:lstStyle/>
          <a:p>
            <a:pPr eaLnBrk="1" hangingPunct="1"/>
            <a:r>
              <a:rPr lang="en-GB" smtClean="0"/>
              <a:t>A Simple Image</a:t>
            </a:r>
          </a:p>
        </p:txBody>
      </p:sp>
      <p:sp>
        <p:nvSpPr>
          <p:cNvPr id="8195" name="Rectangle 12"/>
          <p:cNvSpPr>
            <a:spLocks noGrp="1" noChangeArrowheads="1"/>
          </p:cNvSpPr>
          <p:nvPr>
            <p:ph type="body" sz="half" idx="1"/>
          </p:nvPr>
        </p:nvSpPr>
        <p:spPr>
          <a:noFill/>
        </p:spPr>
        <p:txBody>
          <a:bodyPr/>
          <a:lstStyle/>
          <a:p>
            <a:pPr eaLnBrk="1" hangingPunct="1">
              <a:lnSpc>
                <a:spcPct val="90000"/>
              </a:lnSpc>
            </a:pPr>
            <a:r>
              <a:rPr lang="en-GB" smtClean="0"/>
              <a:t>This mouse image has 320x200 pixels.  </a:t>
            </a:r>
          </a:p>
          <a:p>
            <a:pPr eaLnBrk="1" hangingPunct="1">
              <a:lnSpc>
                <a:spcPct val="90000"/>
              </a:lnSpc>
            </a:pPr>
            <a:endParaRPr lang="en-GB" smtClean="0"/>
          </a:p>
          <a:p>
            <a:pPr eaLnBrk="1" hangingPunct="1">
              <a:lnSpc>
                <a:spcPct val="90000"/>
              </a:lnSpc>
            </a:pPr>
            <a:r>
              <a:rPr lang="en-GB" smtClean="0"/>
              <a:t>It is an 8-bit greyscale test image. We will consider colour later. </a:t>
            </a:r>
          </a:p>
          <a:p>
            <a:pPr eaLnBrk="1" hangingPunct="1">
              <a:lnSpc>
                <a:spcPct val="90000"/>
              </a:lnSpc>
            </a:pPr>
            <a:endParaRPr lang="en-GB" smtClean="0"/>
          </a:p>
          <a:p>
            <a:pPr eaLnBrk="1" hangingPunct="1">
              <a:lnSpc>
                <a:spcPct val="90000"/>
              </a:lnSpc>
            </a:pPr>
            <a:r>
              <a:rPr lang="en-GB" smtClean="0"/>
              <a:t>8 bits per pixel (bpp) means we have 256 intensity values (black=0 white = 255). </a:t>
            </a:r>
          </a:p>
          <a:p>
            <a:pPr eaLnBrk="1" hangingPunct="1">
              <a:lnSpc>
                <a:spcPct val="90000"/>
              </a:lnSpc>
            </a:pPr>
            <a:endParaRPr lang="en-GB" smtClean="0"/>
          </a:p>
          <a:p>
            <a:pPr eaLnBrk="1" hangingPunct="1">
              <a:lnSpc>
                <a:spcPct val="90000"/>
              </a:lnSpc>
            </a:pPr>
            <a:r>
              <a:rPr lang="en-GB" smtClean="0"/>
              <a:t>The histogram below shows the number of pixels (y-axis) for each intensity (x-axis).</a:t>
            </a:r>
          </a:p>
          <a:p>
            <a:pPr eaLnBrk="1" hangingPunct="1">
              <a:lnSpc>
                <a:spcPct val="90000"/>
              </a:lnSpc>
              <a:buFont typeface="Wingdings" pitchFamily="2" charset="2"/>
              <a:buNone/>
            </a:pPr>
            <a:endParaRPr lang="en-GB" smtClean="0"/>
          </a:p>
          <a:p>
            <a:pPr eaLnBrk="1" hangingPunct="1">
              <a:lnSpc>
                <a:spcPct val="90000"/>
              </a:lnSpc>
            </a:pPr>
            <a:r>
              <a:rPr lang="en-GB" smtClean="0"/>
              <a:t>The x-axis plots intensity from black=0 to white=255. </a:t>
            </a:r>
          </a:p>
        </p:txBody>
      </p:sp>
      <p:sp>
        <p:nvSpPr>
          <p:cNvPr id="8196" name="Rectangle 5"/>
          <p:cNvSpPr>
            <a:spLocks noChangeArrowheads="1"/>
          </p:cNvSpPr>
          <p:nvPr/>
        </p:nvSpPr>
        <p:spPr bwMode="auto">
          <a:xfrm>
            <a:off x="5313363" y="1773238"/>
            <a:ext cx="762000" cy="336550"/>
          </a:xfrm>
          <a:prstGeom prst="rect">
            <a:avLst/>
          </a:prstGeom>
          <a:noFill/>
          <a:ln w="9525">
            <a:noFill/>
            <a:miter lim="800000"/>
            <a:headEnd/>
            <a:tailEnd/>
          </a:ln>
        </p:spPr>
        <p:txBody>
          <a:bodyPr lIns="92075" tIns="46038" rIns="92075" bIns="46038">
            <a:spAutoFit/>
          </a:bodyPr>
          <a:lstStyle/>
          <a:p>
            <a:pPr algn="l">
              <a:spcBef>
                <a:spcPct val="50000"/>
              </a:spcBef>
            </a:pPr>
            <a:r>
              <a:rPr lang="en-GB" sz="1600" b="1"/>
              <a:t>200</a:t>
            </a:r>
          </a:p>
        </p:txBody>
      </p:sp>
      <p:pic>
        <p:nvPicPr>
          <p:cNvPr id="8197" name="Picture 6"/>
          <p:cNvPicPr>
            <a:picLocks noChangeArrowheads="1"/>
          </p:cNvPicPr>
          <p:nvPr/>
        </p:nvPicPr>
        <p:blipFill>
          <a:blip r:embed="rId3" cstate="print"/>
          <a:srcRect t="20764" r="3413" b="12720"/>
          <a:stretch>
            <a:fillRect/>
          </a:stretch>
        </p:blipFill>
        <p:spPr bwMode="auto">
          <a:xfrm>
            <a:off x="5961063" y="3860800"/>
            <a:ext cx="3600450" cy="1728788"/>
          </a:xfrm>
          <a:prstGeom prst="rect">
            <a:avLst/>
          </a:prstGeom>
          <a:noFill/>
          <a:ln w="9525">
            <a:noFill/>
            <a:miter lim="800000"/>
            <a:headEnd/>
            <a:tailEnd/>
          </a:ln>
        </p:spPr>
      </p:pic>
      <p:sp>
        <p:nvSpPr>
          <p:cNvPr id="8198" name="Rectangle 13"/>
          <p:cNvSpPr>
            <a:spLocks noChangeArrowheads="1"/>
          </p:cNvSpPr>
          <p:nvPr/>
        </p:nvSpPr>
        <p:spPr bwMode="auto">
          <a:xfrm>
            <a:off x="7543800" y="533400"/>
            <a:ext cx="762000" cy="336550"/>
          </a:xfrm>
          <a:prstGeom prst="rect">
            <a:avLst/>
          </a:prstGeom>
          <a:noFill/>
          <a:ln w="9525">
            <a:noFill/>
            <a:miter lim="800000"/>
            <a:headEnd/>
            <a:tailEnd/>
          </a:ln>
        </p:spPr>
        <p:txBody>
          <a:bodyPr lIns="92075" tIns="46038" rIns="92075" bIns="46038">
            <a:spAutoFit/>
          </a:bodyPr>
          <a:lstStyle/>
          <a:p>
            <a:pPr algn="l">
              <a:spcBef>
                <a:spcPct val="50000"/>
              </a:spcBef>
            </a:pPr>
            <a:r>
              <a:rPr lang="en-GB" sz="1600" b="1"/>
              <a:t>320</a:t>
            </a:r>
          </a:p>
        </p:txBody>
      </p:sp>
      <p:pic>
        <p:nvPicPr>
          <p:cNvPr id="8199" name="Picture 15"/>
          <p:cNvPicPr>
            <a:picLocks noGrp="1" noChangeArrowheads="1"/>
          </p:cNvPicPr>
          <p:nvPr>
            <p:ph type="chart" sz="half" idx="2"/>
          </p:nvPr>
        </p:nvPicPr>
        <p:blipFill>
          <a:blip r:embed="rId4" cstate="print"/>
          <a:srcRect/>
          <a:stretch>
            <a:fillRect/>
          </a:stretch>
        </p:blipFill>
        <p:spPr>
          <a:xfrm>
            <a:off x="5943600" y="838200"/>
            <a:ext cx="3565525" cy="2286000"/>
          </a:xfrm>
          <a:noFill/>
        </p:spPr>
      </p:pic>
      <p:sp>
        <p:nvSpPr>
          <p:cNvPr id="8200" name="Rectangle 13"/>
          <p:cNvSpPr>
            <a:spLocks noChangeArrowheads="1"/>
          </p:cNvSpPr>
          <p:nvPr/>
        </p:nvSpPr>
        <p:spPr bwMode="auto">
          <a:xfrm>
            <a:off x="5168900" y="4437063"/>
            <a:ext cx="762000" cy="585787"/>
          </a:xfrm>
          <a:prstGeom prst="rect">
            <a:avLst/>
          </a:prstGeom>
          <a:noFill/>
          <a:ln w="9525">
            <a:noFill/>
            <a:miter lim="800000"/>
            <a:headEnd/>
            <a:tailEnd/>
          </a:ln>
        </p:spPr>
        <p:txBody>
          <a:bodyPr lIns="92075" tIns="46038" rIns="92075" bIns="46038">
            <a:spAutoFit/>
          </a:bodyPr>
          <a:lstStyle/>
          <a:p>
            <a:pPr>
              <a:spcBef>
                <a:spcPct val="50000"/>
              </a:spcBef>
            </a:pPr>
            <a:r>
              <a:rPr lang="en-GB" sz="1600" b="1"/>
              <a:t>No. pixels</a:t>
            </a:r>
          </a:p>
        </p:txBody>
      </p:sp>
      <p:sp>
        <p:nvSpPr>
          <p:cNvPr id="8201" name="Rectangle 13"/>
          <p:cNvSpPr>
            <a:spLocks noChangeArrowheads="1"/>
          </p:cNvSpPr>
          <p:nvPr/>
        </p:nvSpPr>
        <p:spPr bwMode="auto">
          <a:xfrm>
            <a:off x="7256463" y="5589588"/>
            <a:ext cx="1512887" cy="338137"/>
          </a:xfrm>
          <a:prstGeom prst="rect">
            <a:avLst/>
          </a:prstGeom>
          <a:noFill/>
          <a:ln w="9525">
            <a:noFill/>
            <a:miter lim="800000"/>
            <a:headEnd/>
            <a:tailEnd/>
          </a:ln>
        </p:spPr>
        <p:txBody>
          <a:bodyPr lIns="92075" tIns="46038" rIns="92075" bIns="46038">
            <a:spAutoFit/>
          </a:bodyPr>
          <a:lstStyle/>
          <a:p>
            <a:pPr algn="l">
              <a:spcBef>
                <a:spcPct val="50000"/>
              </a:spcBef>
            </a:pPr>
            <a:r>
              <a:rPr lang="en-GB" sz="1600" b="1"/>
              <a:t>Intensity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title"/>
          </p:nvPr>
        </p:nvSpPr>
        <p:spPr/>
        <p:txBody>
          <a:bodyPr/>
          <a:lstStyle/>
          <a:p>
            <a:pPr eaLnBrk="1" hangingPunct="1"/>
            <a:r>
              <a:rPr lang="en-GB" smtClean="0"/>
              <a:t>Image Processing Software</a:t>
            </a:r>
          </a:p>
        </p:txBody>
      </p:sp>
      <p:sp>
        <p:nvSpPr>
          <p:cNvPr id="9219" name="Rectangle 9"/>
          <p:cNvSpPr>
            <a:spLocks noGrp="1" noChangeArrowheads="1"/>
          </p:cNvSpPr>
          <p:nvPr>
            <p:ph type="body" sz="half" idx="1"/>
          </p:nvPr>
        </p:nvSpPr>
        <p:spPr>
          <a:xfrm>
            <a:off x="742950" y="914400"/>
            <a:ext cx="3994150" cy="5181600"/>
          </a:xfrm>
        </p:spPr>
        <p:txBody>
          <a:bodyPr/>
          <a:lstStyle/>
          <a:p>
            <a:pPr eaLnBrk="1" hangingPunct="1">
              <a:lnSpc>
                <a:spcPct val="90000"/>
              </a:lnSpc>
            </a:pPr>
            <a:r>
              <a:rPr lang="en-GB" sz="1800" smtClean="0"/>
              <a:t>Paintshop, ImageJ and FastStone are examples of useful image processing/graphics editing applications.</a:t>
            </a:r>
          </a:p>
          <a:p>
            <a:pPr eaLnBrk="1" hangingPunct="1">
              <a:lnSpc>
                <a:spcPct val="90000"/>
              </a:lnSpc>
            </a:pPr>
            <a:endParaRPr lang="en-GB" sz="1800" smtClean="0"/>
          </a:p>
          <a:p>
            <a:pPr eaLnBrk="1" hangingPunct="1">
              <a:lnSpc>
                <a:spcPct val="90000"/>
              </a:lnSpc>
            </a:pPr>
            <a:r>
              <a:rPr lang="en-GB" sz="1800" smtClean="0"/>
              <a:t>The image on the right shows mouse in PaintShop after it has been lightened.  Notice the histogram has moved to the right (remember black=0 and white=255)</a:t>
            </a:r>
          </a:p>
          <a:p>
            <a:pPr eaLnBrk="1" hangingPunct="1">
              <a:lnSpc>
                <a:spcPct val="90000"/>
              </a:lnSpc>
            </a:pPr>
            <a:endParaRPr lang="en-GB" sz="1800" smtClean="0"/>
          </a:p>
          <a:p>
            <a:pPr eaLnBrk="1" hangingPunct="1">
              <a:lnSpc>
                <a:spcPct val="90000"/>
              </a:lnSpc>
            </a:pPr>
            <a:endParaRPr lang="en-GB" sz="1800" smtClean="0"/>
          </a:p>
        </p:txBody>
      </p:sp>
      <p:pic>
        <p:nvPicPr>
          <p:cNvPr id="9220" name="Picture 10"/>
          <p:cNvPicPr>
            <a:picLocks noGrp="1" noChangeAspect="1" noChangeArrowheads="1"/>
          </p:cNvPicPr>
          <p:nvPr>
            <p:ph type="chart" sz="half" idx="2"/>
          </p:nvPr>
        </p:nvPicPr>
        <p:blipFill>
          <a:blip r:embed="rId3" cstate="print"/>
          <a:srcRect b="4411"/>
          <a:stretch>
            <a:fillRect/>
          </a:stretch>
        </p:blipFill>
        <p:spPr>
          <a:xfrm>
            <a:off x="5334000" y="1600200"/>
            <a:ext cx="4175125" cy="3352800"/>
          </a:xfrm>
        </p:spPr>
      </p:pic>
      <p:sp>
        <p:nvSpPr>
          <p:cNvPr id="9221" name="Rectangle 4"/>
          <p:cNvSpPr>
            <a:spLocks noChangeArrowheads="1"/>
          </p:cNvSpPr>
          <p:nvPr/>
        </p:nvSpPr>
        <p:spPr bwMode="auto">
          <a:xfrm>
            <a:off x="228600" y="990600"/>
            <a:ext cx="4800600" cy="5334000"/>
          </a:xfrm>
          <a:prstGeom prst="rect">
            <a:avLst/>
          </a:prstGeom>
          <a:noFill/>
          <a:ln w="9525">
            <a:noFill/>
            <a:miter lim="800000"/>
            <a:headEnd/>
            <a:tailEnd/>
          </a:ln>
        </p:spPr>
        <p:txBody>
          <a:bodyPr lIns="92075" tIns="46038" rIns="92075" bIns="46038"/>
          <a:lstStyle/>
          <a:p>
            <a:pPr marL="1143000" lvl="2" indent="-228600" algn="l">
              <a:lnSpc>
                <a:spcPct val="90000"/>
              </a:lnSpc>
              <a:spcBef>
                <a:spcPct val="20000"/>
              </a:spcBef>
              <a:buClr>
                <a:schemeClr val="tx2"/>
              </a:buClr>
              <a:buSzPct val="65000"/>
              <a:buFont typeface="Wingdings" pitchFamily="2" charset="2"/>
              <a:buNone/>
            </a:pPr>
            <a:endParaRPr lang="en-US" sz="1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Grp="1" noChangeArrowheads="1"/>
          </p:cNvSpPr>
          <p:nvPr>
            <p:ph type="title"/>
          </p:nvPr>
        </p:nvSpPr>
        <p:spPr/>
        <p:txBody>
          <a:bodyPr/>
          <a:lstStyle/>
          <a:p>
            <a:pPr eaLnBrk="1" hangingPunct="1"/>
            <a:r>
              <a:rPr lang="en-GB" smtClean="0"/>
              <a:t>Comparing Histograms</a:t>
            </a:r>
          </a:p>
        </p:txBody>
      </p:sp>
      <p:sp>
        <p:nvSpPr>
          <p:cNvPr id="10243" name="Rectangle 9"/>
          <p:cNvSpPr>
            <a:spLocks noGrp="1" noChangeArrowheads="1"/>
          </p:cNvSpPr>
          <p:nvPr>
            <p:ph type="body" sz="half" idx="1"/>
          </p:nvPr>
        </p:nvSpPr>
        <p:spPr>
          <a:xfrm>
            <a:off x="742950" y="914400"/>
            <a:ext cx="3778250" cy="5181600"/>
          </a:xfrm>
        </p:spPr>
        <p:txBody>
          <a:bodyPr/>
          <a:lstStyle/>
          <a:p>
            <a:pPr eaLnBrk="1" hangingPunct="1"/>
            <a:r>
              <a:rPr lang="en-GB" sz="1800" smtClean="0"/>
              <a:t>Notice the different histogram for this cheetah image.</a:t>
            </a:r>
          </a:p>
          <a:p>
            <a:pPr eaLnBrk="1" hangingPunct="1"/>
            <a:endParaRPr lang="en-GB" sz="1800" smtClean="0"/>
          </a:p>
          <a:p>
            <a:pPr eaLnBrk="1" hangingPunct="1"/>
            <a:r>
              <a:rPr lang="en-GB" sz="1800" smtClean="0"/>
              <a:t>This image uses a wider range of intensity values than the mouse image.</a:t>
            </a:r>
          </a:p>
          <a:p>
            <a:pPr eaLnBrk="1" hangingPunct="1"/>
            <a:endParaRPr lang="en-GB" sz="1800" smtClean="0"/>
          </a:p>
          <a:p>
            <a:pPr eaLnBrk="1" hangingPunct="1"/>
            <a:r>
              <a:rPr lang="en-GB" sz="1800" smtClean="0"/>
              <a:t>The mouse image was a very simple image.  “Real world” images are usually more complex. They tend to have histograms more like cheetah’s, i.e., flatter, because they contain a wider range of pixel values.</a:t>
            </a:r>
          </a:p>
          <a:p>
            <a:pPr eaLnBrk="1" hangingPunct="1"/>
            <a:endParaRPr lang="en-GB" sz="1800" smtClean="0"/>
          </a:p>
        </p:txBody>
      </p:sp>
      <p:pic>
        <p:nvPicPr>
          <p:cNvPr id="10244" name="Picture 3"/>
          <p:cNvPicPr>
            <a:picLocks noChangeArrowheads="1"/>
          </p:cNvPicPr>
          <p:nvPr/>
        </p:nvPicPr>
        <p:blipFill>
          <a:blip r:embed="rId3" cstate="print"/>
          <a:srcRect b="3938"/>
          <a:stretch>
            <a:fillRect/>
          </a:stretch>
        </p:blipFill>
        <p:spPr bwMode="auto">
          <a:xfrm>
            <a:off x="4724400" y="1447800"/>
            <a:ext cx="4902200" cy="3733800"/>
          </a:xfrm>
          <a:prstGeom prst="rect">
            <a:avLst/>
          </a:prstGeom>
          <a:noFill/>
          <a:ln w="9525">
            <a:noFill/>
            <a:miter lim="800000"/>
            <a:headEnd/>
            <a:tailEnd/>
          </a:ln>
        </p:spPr>
      </p:pic>
      <p:sp>
        <p:nvSpPr>
          <p:cNvPr id="10245" name="Text Box 4"/>
          <p:cNvSpPr txBox="1">
            <a:spLocks noChangeArrowheads="1"/>
          </p:cNvSpPr>
          <p:nvPr/>
        </p:nvSpPr>
        <p:spPr bwMode="auto">
          <a:xfrm>
            <a:off x="441325" y="1409700"/>
            <a:ext cx="3673475" cy="366713"/>
          </a:xfrm>
          <a:prstGeom prst="rect">
            <a:avLst/>
          </a:prstGeom>
          <a:noFill/>
          <a:ln w="12700">
            <a:noFill/>
            <a:miter lim="800000"/>
            <a:headEnd type="none" w="sm" len="sm"/>
            <a:tailEnd type="none" w="sm" len="sm"/>
          </a:ln>
        </p:spPr>
        <p:txBody>
          <a:bodyPr>
            <a:spAutoFit/>
          </a:bodyPr>
          <a:lstStyle/>
          <a:p>
            <a:pPr algn="l">
              <a:buFontTx/>
              <a:buChar char="•"/>
            </a:pPr>
            <a:endParaRPr lang="en-US" sz="1800">
              <a:latin typeface="Comic Sans MS" pitchFamily="66" charset="0"/>
            </a:endParaRPr>
          </a:p>
        </p:txBody>
      </p:sp>
      <p:sp>
        <p:nvSpPr>
          <p:cNvPr id="10246" name="Rectangle 5"/>
          <p:cNvSpPr>
            <a:spLocks noChangeArrowheads="1"/>
          </p:cNvSpPr>
          <p:nvPr/>
        </p:nvSpPr>
        <p:spPr bwMode="auto">
          <a:xfrm>
            <a:off x="457200" y="1219200"/>
            <a:ext cx="3657600" cy="5334000"/>
          </a:xfrm>
          <a:prstGeom prst="rect">
            <a:avLst/>
          </a:prstGeom>
          <a:noFill/>
          <a:ln w="9525">
            <a:noFill/>
            <a:miter lim="800000"/>
            <a:headEnd/>
            <a:tailEnd/>
          </a:ln>
        </p:spPr>
        <p:txBody>
          <a:bodyPr lIns="92075" tIns="46038" rIns="92075" bIns="46038"/>
          <a:lstStyle/>
          <a:p>
            <a:pPr marL="1143000" lvl="2" indent="-228600" algn="l">
              <a:lnSpc>
                <a:spcPct val="90000"/>
              </a:lnSpc>
              <a:spcBef>
                <a:spcPct val="20000"/>
              </a:spcBef>
              <a:buClr>
                <a:schemeClr val="tx2"/>
              </a:buClr>
              <a:buSzPct val="65000"/>
              <a:buFont typeface="Wingdings" pitchFamily="2" charset="2"/>
              <a:buNone/>
            </a:pPr>
            <a:endParaRPr lang="en-US" sz="1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Grp="1" noChangeArrowheads="1"/>
          </p:cNvSpPr>
          <p:nvPr>
            <p:ph type="title"/>
          </p:nvPr>
        </p:nvSpPr>
        <p:spPr/>
        <p:txBody>
          <a:bodyPr/>
          <a:lstStyle/>
          <a:p>
            <a:pPr eaLnBrk="1" hangingPunct="1"/>
            <a:r>
              <a:rPr lang="en-GB" smtClean="0"/>
              <a:t/>
            </a:r>
            <a:br>
              <a:rPr lang="en-GB" smtClean="0"/>
            </a:br>
            <a:r>
              <a:rPr lang="en-GB" smtClean="0"/>
              <a:t>Differencing Neighbouring Pixels </a:t>
            </a:r>
            <a:br>
              <a:rPr lang="en-GB" smtClean="0"/>
            </a:br>
            <a:endParaRPr lang="en-GB" smtClean="0"/>
          </a:p>
        </p:txBody>
      </p:sp>
      <p:sp>
        <p:nvSpPr>
          <p:cNvPr id="11267" name="Rectangle 11"/>
          <p:cNvSpPr>
            <a:spLocks noGrp="1" noChangeArrowheads="1"/>
          </p:cNvSpPr>
          <p:nvPr>
            <p:ph type="body" sz="half" idx="1"/>
          </p:nvPr>
        </p:nvSpPr>
        <p:spPr/>
        <p:txBody>
          <a:bodyPr/>
          <a:lstStyle/>
          <a:p>
            <a:pPr eaLnBrk="1" hangingPunct="1"/>
            <a:r>
              <a:rPr lang="en-GB" sz="1800" smtClean="0"/>
              <a:t>The actual difference in value between adjacent pixels is often very small.</a:t>
            </a:r>
          </a:p>
          <a:p>
            <a:pPr eaLnBrk="1" hangingPunct="1"/>
            <a:endParaRPr lang="en-GB" sz="1800" smtClean="0"/>
          </a:p>
          <a:p>
            <a:pPr eaLnBrk="1" hangingPunct="1"/>
            <a:r>
              <a:rPr lang="en-GB" sz="1800" smtClean="0"/>
              <a:t>The histograms on the right show the pixel values for the cheetah image before and after pixel differencing.</a:t>
            </a:r>
          </a:p>
          <a:p>
            <a:pPr eaLnBrk="1" hangingPunct="1"/>
            <a:endParaRPr lang="en-GB" sz="1800" smtClean="0"/>
          </a:p>
          <a:p>
            <a:pPr eaLnBrk="1" hangingPunct="1"/>
            <a:r>
              <a:rPr lang="en-GB" sz="1800" smtClean="0"/>
              <a:t>The differenced values can be compressed more efficiently.</a:t>
            </a:r>
          </a:p>
        </p:txBody>
      </p:sp>
      <p:pic>
        <p:nvPicPr>
          <p:cNvPr id="11268" name="Picture 3"/>
          <p:cNvPicPr>
            <a:picLocks noChangeArrowheads="1"/>
          </p:cNvPicPr>
          <p:nvPr/>
        </p:nvPicPr>
        <p:blipFill>
          <a:blip r:embed="rId3" cstate="print"/>
          <a:srcRect t="4878" b="7317"/>
          <a:stretch>
            <a:fillRect/>
          </a:stretch>
        </p:blipFill>
        <p:spPr bwMode="auto">
          <a:xfrm>
            <a:off x="5334000" y="723900"/>
            <a:ext cx="4016375" cy="2743200"/>
          </a:xfrm>
          <a:prstGeom prst="rect">
            <a:avLst/>
          </a:prstGeom>
          <a:noFill/>
          <a:ln w="9525">
            <a:noFill/>
            <a:miter lim="800000"/>
            <a:headEnd/>
            <a:tailEnd/>
          </a:ln>
        </p:spPr>
      </p:pic>
      <p:grpSp>
        <p:nvGrpSpPr>
          <p:cNvPr id="11269" name="Group 6"/>
          <p:cNvGrpSpPr>
            <a:grpSpLocks/>
          </p:cNvGrpSpPr>
          <p:nvPr/>
        </p:nvGrpSpPr>
        <p:grpSpPr bwMode="auto">
          <a:xfrm>
            <a:off x="5334000" y="3429000"/>
            <a:ext cx="4000500" cy="3086100"/>
            <a:chOff x="2858" y="1302"/>
            <a:chExt cx="3022" cy="2322"/>
          </a:xfrm>
        </p:grpSpPr>
        <p:pic>
          <p:nvPicPr>
            <p:cNvPr id="11271" name="Picture 4"/>
            <p:cNvPicPr>
              <a:picLocks noChangeArrowheads="1"/>
            </p:cNvPicPr>
            <p:nvPr/>
          </p:nvPicPr>
          <p:blipFill>
            <a:blip r:embed="rId4" cstate="print"/>
            <a:srcRect/>
            <a:stretch>
              <a:fillRect/>
            </a:stretch>
          </p:blipFill>
          <p:spPr bwMode="auto">
            <a:xfrm>
              <a:off x="2858" y="1302"/>
              <a:ext cx="3022" cy="2322"/>
            </a:xfrm>
            <a:prstGeom prst="rect">
              <a:avLst/>
            </a:prstGeom>
            <a:noFill/>
            <a:ln w="9525">
              <a:noFill/>
              <a:miter lim="800000"/>
              <a:headEnd/>
              <a:tailEnd/>
            </a:ln>
          </p:spPr>
        </p:pic>
        <p:pic>
          <p:nvPicPr>
            <p:cNvPr id="11272" name="Picture 5"/>
            <p:cNvPicPr>
              <a:picLocks noChangeArrowheads="1"/>
            </p:cNvPicPr>
            <p:nvPr/>
          </p:nvPicPr>
          <p:blipFill>
            <a:blip r:embed="rId5" cstate="print"/>
            <a:srcRect/>
            <a:stretch>
              <a:fillRect/>
            </a:stretch>
          </p:blipFill>
          <p:spPr bwMode="auto">
            <a:xfrm>
              <a:off x="3302" y="1529"/>
              <a:ext cx="962" cy="621"/>
            </a:xfrm>
            <a:prstGeom prst="rect">
              <a:avLst/>
            </a:prstGeom>
            <a:noFill/>
            <a:ln w="9525">
              <a:noFill/>
              <a:miter lim="800000"/>
              <a:headEnd/>
              <a:tailEnd/>
            </a:ln>
          </p:spPr>
        </p:pic>
      </p:grpSp>
      <p:pic>
        <p:nvPicPr>
          <p:cNvPr id="11270" name="Picture 7"/>
          <p:cNvPicPr>
            <a:picLocks noChangeArrowheads="1"/>
          </p:cNvPicPr>
          <p:nvPr/>
        </p:nvPicPr>
        <p:blipFill>
          <a:blip r:embed="rId6" cstate="print"/>
          <a:srcRect/>
          <a:stretch>
            <a:fillRect/>
          </a:stretch>
        </p:blipFill>
        <p:spPr bwMode="auto">
          <a:xfrm>
            <a:off x="5943600" y="876300"/>
            <a:ext cx="1158875" cy="75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yuobtemplate">
  <a:themeElements>
    <a:clrScheme name="">
      <a:dk1>
        <a:srgbClr val="000000"/>
      </a:dk1>
      <a:lt1>
        <a:srgbClr val="99FFFF"/>
      </a:lt1>
      <a:dk2>
        <a:srgbClr val="660033"/>
      </a:dk2>
      <a:lt2>
        <a:srgbClr val="000000"/>
      </a:lt2>
      <a:accent1>
        <a:srgbClr val="FFFFFF"/>
      </a:accent1>
      <a:accent2>
        <a:srgbClr val="99FFFF"/>
      </a:accent2>
      <a:accent3>
        <a:srgbClr val="CAFFFF"/>
      </a:accent3>
      <a:accent4>
        <a:srgbClr val="000000"/>
      </a:accent4>
      <a:accent5>
        <a:srgbClr val="FFFFFF"/>
      </a:accent5>
      <a:accent6>
        <a:srgbClr val="8AE7E7"/>
      </a:accent6>
      <a:hlink>
        <a:srgbClr val="660033"/>
      </a:hlink>
      <a:folHlink>
        <a:srgbClr val="4C0026"/>
      </a:folHlink>
    </a:clrScheme>
    <a:fontScheme name="myuob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myuob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uob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uob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uob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uob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uob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uob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Settings\woollesi\Application Data\Microsoft\Templates\myuobtemplate.pot</Template>
  <TotalTime>9786</TotalTime>
  <Words>743</Words>
  <Application>Microsoft Office PowerPoint</Application>
  <PresentationFormat>A4 Paper (210x297 mm)</PresentationFormat>
  <Paragraphs>106</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myuobtemplate</vt:lpstr>
      <vt:lpstr>Multimedia Data Introduction to Image Data  </vt:lpstr>
      <vt:lpstr>Content </vt:lpstr>
      <vt:lpstr>Digital Image Data </vt:lpstr>
      <vt:lpstr>Producing a Digital Image</vt:lpstr>
      <vt:lpstr>Image Pixels</vt:lpstr>
      <vt:lpstr>A Simple Image</vt:lpstr>
      <vt:lpstr>Image Processing Software</vt:lpstr>
      <vt:lpstr>Comparing Histograms</vt:lpstr>
      <vt:lpstr> Differencing Neighbouring Pixels  </vt:lpstr>
      <vt:lpstr>ImageJ</vt:lpstr>
      <vt:lpstr>ImageJ demo</vt:lpstr>
      <vt:lpstr>     Raw Image Data </vt:lpstr>
      <vt:lpstr>Mouse at 10x10 pixels</vt:lpstr>
      <vt:lpstr>Accessing Pixels</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Status or Progress</dc:title>
  <dc:creator>Dr.S.I.Woolley</dc:creator>
  <cp:lastModifiedBy>spannm</cp:lastModifiedBy>
  <cp:revision>521</cp:revision>
  <cp:lastPrinted>1998-12-03T12:55:28Z</cp:lastPrinted>
  <dcterms:created xsi:type="dcterms:W3CDTF">1995-06-02T21:45:10Z</dcterms:created>
  <dcterms:modified xsi:type="dcterms:W3CDTF">2011-08-15T10:01:47Z</dcterms:modified>
</cp:coreProperties>
</file>