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3"/>
  </p:notesMasterIdLst>
  <p:handoutMasterIdLst>
    <p:handoutMasterId r:id="rId24"/>
  </p:handoutMasterIdLst>
  <p:sldIdLst>
    <p:sldId id="448" r:id="rId2"/>
    <p:sldId id="319" r:id="rId3"/>
    <p:sldId id="364" r:id="rId4"/>
    <p:sldId id="367" r:id="rId5"/>
    <p:sldId id="447" r:id="rId6"/>
    <p:sldId id="451" r:id="rId7"/>
    <p:sldId id="442" r:id="rId8"/>
    <p:sldId id="444" r:id="rId9"/>
    <p:sldId id="446" r:id="rId10"/>
    <p:sldId id="370" r:id="rId11"/>
    <p:sldId id="365" r:id="rId12"/>
    <p:sldId id="371" r:id="rId13"/>
    <p:sldId id="445" r:id="rId14"/>
    <p:sldId id="450" r:id="rId15"/>
    <p:sldId id="375" r:id="rId16"/>
    <p:sldId id="376" r:id="rId17"/>
    <p:sldId id="377" r:id="rId18"/>
    <p:sldId id="452" r:id="rId19"/>
    <p:sldId id="378" r:id="rId20"/>
    <p:sldId id="453" r:id="rId21"/>
    <p:sldId id="449" r:id="rId22"/>
  </p:sldIdLst>
  <p:sldSz cx="9906000" cy="6858000" type="A4"/>
  <p:notesSz cx="6854825" cy="9750425"/>
  <p:defaultTextStyle>
    <a:defPPr>
      <a:defRPr lang="en-GB"/>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DD"/>
    <a:srgbClr val="CC0000"/>
    <a:srgbClr val="BFBFB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9"/>
  </p:normalViewPr>
  <p:slideViewPr>
    <p:cSldViewPr snapToGrid="0">
      <p:cViewPr varScale="1">
        <p:scale>
          <a:sx n="64" d="100"/>
          <a:sy n="64" d="100"/>
        </p:scale>
        <p:origin x="-642" y="-102"/>
      </p:cViewPr>
      <p:guideLst>
        <p:guide orient="horz" pos="2160"/>
        <p:guide pos="31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7.xml"/><Relationship Id="rId7" Type="http://schemas.openxmlformats.org/officeDocument/2006/relationships/slide" Target="slides/slide12.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 Id="rId9"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6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2970213"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defTabSz="912813" eaLnBrk="0" hangingPunct="0">
              <a:defRPr sz="1000" i="1"/>
            </a:lvl1pPr>
          </a:lstStyle>
          <a:p>
            <a:pPr>
              <a:defRPr/>
            </a:pPr>
            <a:endParaRPr lang="en-GB"/>
          </a:p>
        </p:txBody>
      </p:sp>
      <p:sp>
        <p:nvSpPr>
          <p:cNvPr id="2051" name="Rectangle 3"/>
          <p:cNvSpPr>
            <a:spLocks noGrp="1" noChangeArrowheads="1"/>
          </p:cNvSpPr>
          <p:nvPr>
            <p:ph type="dt" idx="1"/>
          </p:nvPr>
        </p:nvSpPr>
        <p:spPr bwMode="auto">
          <a:xfrm>
            <a:off x="3884613" y="-1588"/>
            <a:ext cx="2970212" cy="487363"/>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12813" eaLnBrk="0" hangingPunct="0">
              <a:defRPr sz="1000" i="1"/>
            </a:lvl1pPr>
          </a:lstStyle>
          <a:p>
            <a:pPr>
              <a:defRPr/>
            </a:pPr>
            <a:endParaRPr lang="en-GB"/>
          </a:p>
        </p:txBody>
      </p:sp>
      <p:sp>
        <p:nvSpPr>
          <p:cNvPr id="21508" name="Rectangle 4"/>
          <p:cNvSpPr>
            <a:spLocks noGrp="1" noRot="1" noChangeAspect="1" noChangeArrowheads="1" noTextEdit="1"/>
          </p:cNvSpPr>
          <p:nvPr>
            <p:ph type="sldImg" idx="2"/>
          </p:nvPr>
        </p:nvSpPr>
        <p:spPr bwMode="auto">
          <a:xfrm>
            <a:off x="796925" y="736600"/>
            <a:ext cx="5262563" cy="36433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defTabSz="912813" eaLnBrk="0" hangingPunct="0">
              <a:defRPr sz="1000" i="1"/>
            </a:lvl1pPr>
          </a:lstStyle>
          <a:p>
            <a:pPr>
              <a:defRPr/>
            </a:pPr>
            <a:endParaRPr lang="en-GB"/>
          </a:p>
        </p:txBody>
      </p:sp>
      <p:sp>
        <p:nvSpPr>
          <p:cNvPr id="2055" name="Rectangle 7"/>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12813" eaLnBrk="0" hangingPunct="0">
              <a:defRPr sz="1000" i="1"/>
            </a:lvl1pPr>
          </a:lstStyle>
          <a:p>
            <a:pPr>
              <a:defRPr/>
            </a:pPr>
            <a:fld id="{6C748538-E561-4F40-917B-2BDF47BE516C}" type="slidenum">
              <a:rPr lang="en-GB"/>
              <a:pPr>
                <a:defRPr/>
              </a:pPr>
              <a:t>‹#›</a:t>
            </a:fld>
            <a:endParaRPr lang="en-GB"/>
          </a:p>
        </p:txBody>
      </p:sp>
    </p:spTree>
    <p:extLst>
      <p:ext uri="{BB962C8B-B14F-4D97-AF65-F5344CB8AC3E}">
        <p14:creationId xmlns:p14="http://schemas.microsoft.com/office/powerpoint/2010/main" val="4178936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BDADFA6-03BF-469B-A120-504EA00EFCE4}" type="slidenum">
              <a:rPr lang="en-GB" smtClean="0"/>
              <a:pPr/>
              <a:t>1</a:t>
            </a:fld>
            <a:endParaRPr lang="en-GB" smtClean="0"/>
          </a:p>
        </p:txBody>
      </p:sp>
      <p:sp>
        <p:nvSpPr>
          <p:cNvPr id="22531" name="Rectangle 2"/>
          <p:cNvSpPr>
            <a:spLocks noGrp="1" noRot="1" noChangeAspect="1" noChangeArrowheads="1" noTextEdit="1"/>
          </p:cNvSpPr>
          <p:nvPr>
            <p:ph type="sldImg"/>
          </p:nvPr>
        </p:nvSpPr>
        <p:spPr>
          <a:xfrm>
            <a:off x="798513" y="736600"/>
            <a:ext cx="5262562" cy="3643313"/>
          </a:xfrm>
          <a:ln cap="flat"/>
        </p:spPr>
      </p:sp>
      <p:sp>
        <p:nvSpPr>
          <p:cNvPr id="22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6761538-7B38-44B2-8C6B-FBE7856A216E}" type="slidenum">
              <a:rPr lang="en-GB" smtClean="0"/>
              <a:pPr/>
              <a:t>11</a:t>
            </a:fld>
            <a:endParaRPr lang="en-GB" smtClean="0"/>
          </a:p>
        </p:txBody>
      </p:sp>
      <p:sp>
        <p:nvSpPr>
          <p:cNvPr id="31747" name="Rectangle 2"/>
          <p:cNvSpPr>
            <a:spLocks noGrp="1" noRot="1" noChangeAspect="1" noChangeArrowheads="1" noTextEdit="1"/>
          </p:cNvSpPr>
          <p:nvPr>
            <p:ph type="sldImg"/>
          </p:nvPr>
        </p:nvSpPr>
        <p:spPr>
          <a:xfrm>
            <a:off x="798513" y="738188"/>
            <a:ext cx="5259387" cy="3640137"/>
          </a:xfrm>
          <a:ln cap="flat"/>
        </p:spPr>
      </p:sp>
      <p:sp>
        <p:nvSpPr>
          <p:cNvPr id="31748"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8A91B0C-72B4-424E-A4F5-3332A83EE7CB}" type="slidenum">
              <a:rPr lang="en-GB" smtClean="0"/>
              <a:pPr/>
              <a:t>12</a:t>
            </a:fld>
            <a:endParaRPr lang="en-GB" smtClean="0"/>
          </a:p>
        </p:txBody>
      </p:sp>
      <p:sp>
        <p:nvSpPr>
          <p:cNvPr id="32771" name="Rectangle 2"/>
          <p:cNvSpPr>
            <a:spLocks noGrp="1" noRot="1" noChangeAspect="1" noChangeArrowheads="1" noTextEdit="1"/>
          </p:cNvSpPr>
          <p:nvPr>
            <p:ph type="sldImg"/>
          </p:nvPr>
        </p:nvSpPr>
        <p:spPr>
          <a:xfrm>
            <a:off x="798513" y="738188"/>
            <a:ext cx="5259387" cy="3640137"/>
          </a:xfrm>
          <a:ln cap="flat"/>
        </p:spPr>
      </p:sp>
      <p:sp>
        <p:nvSpPr>
          <p:cNvPr id="32772"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DF2E5BA-BFEE-413B-BA7E-4B8B506C1D0E}" type="slidenum">
              <a:rPr lang="en-GB" smtClean="0"/>
              <a:pPr/>
              <a:t>13</a:t>
            </a:fld>
            <a:endParaRPr lang="en-GB" smtClean="0"/>
          </a:p>
        </p:txBody>
      </p:sp>
      <p:sp>
        <p:nvSpPr>
          <p:cNvPr id="33795" name="Rectangle 1026"/>
          <p:cNvSpPr>
            <a:spLocks noGrp="1" noRot="1" noChangeAspect="1" noChangeArrowheads="1" noTextEdit="1"/>
          </p:cNvSpPr>
          <p:nvPr>
            <p:ph type="sldImg"/>
          </p:nvPr>
        </p:nvSpPr>
        <p:spPr>
          <a:xfrm>
            <a:off x="798513" y="738188"/>
            <a:ext cx="5259387" cy="3640137"/>
          </a:xfrm>
          <a:solidFill>
            <a:srgbClr val="FFFFFF"/>
          </a:solidFill>
          <a:ln cap="flat"/>
        </p:spPr>
      </p:sp>
      <p:sp>
        <p:nvSpPr>
          <p:cNvPr id="33796" name="Rectangle 1027"/>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67D17-FD85-41AB-B56B-F2F8F9670B45}" type="slidenum">
              <a:rPr lang="en-GB" smtClean="0"/>
              <a:pPr/>
              <a:t>14</a:t>
            </a:fld>
            <a:endParaRPr lang="en-GB" smtClean="0"/>
          </a:p>
        </p:txBody>
      </p:sp>
      <p:sp>
        <p:nvSpPr>
          <p:cNvPr id="34819" name="Rectangle 2"/>
          <p:cNvSpPr>
            <a:spLocks noGrp="1" noRot="1" noChangeAspect="1" noChangeArrowheads="1" noTextEdit="1"/>
          </p:cNvSpPr>
          <p:nvPr>
            <p:ph type="sldImg"/>
          </p:nvPr>
        </p:nvSpPr>
        <p:spPr>
          <a:xfrm>
            <a:off x="798513" y="738188"/>
            <a:ext cx="5259387" cy="3640137"/>
          </a:xfrm>
          <a:ln cap="flat"/>
        </p:spPr>
      </p:sp>
      <p:sp>
        <p:nvSpPr>
          <p:cNvPr id="34820"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E0BE5DB-827B-4129-AE63-E9ACBF029105}" type="slidenum">
              <a:rPr lang="en-GB" smtClean="0"/>
              <a:pPr/>
              <a:t>15</a:t>
            </a:fld>
            <a:endParaRPr lang="en-GB" smtClean="0"/>
          </a:p>
        </p:txBody>
      </p:sp>
      <p:sp>
        <p:nvSpPr>
          <p:cNvPr id="35843" name="Rectangle 2"/>
          <p:cNvSpPr>
            <a:spLocks noGrp="1" noRot="1" noChangeAspect="1" noChangeArrowheads="1" noTextEdit="1"/>
          </p:cNvSpPr>
          <p:nvPr>
            <p:ph type="sldImg"/>
          </p:nvPr>
        </p:nvSpPr>
        <p:spPr>
          <a:xfrm>
            <a:off x="798513" y="738188"/>
            <a:ext cx="5259387" cy="3640137"/>
          </a:xfrm>
          <a:ln cap="flat"/>
        </p:spPr>
      </p:sp>
      <p:sp>
        <p:nvSpPr>
          <p:cNvPr id="3584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8D7A207-1BD1-4835-94CD-3569D15D182A}" type="slidenum">
              <a:rPr lang="en-GB" smtClean="0"/>
              <a:pPr/>
              <a:t>16</a:t>
            </a:fld>
            <a:endParaRPr lang="en-GB" smtClean="0"/>
          </a:p>
        </p:txBody>
      </p:sp>
      <p:sp>
        <p:nvSpPr>
          <p:cNvPr id="36867" name="Rectangle 2"/>
          <p:cNvSpPr>
            <a:spLocks noGrp="1" noRot="1" noChangeAspect="1" noChangeArrowheads="1" noTextEdit="1"/>
          </p:cNvSpPr>
          <p:nvPr>
            <p:ph type="sldImg"/>
          </p:nvPr>
        </p:nvSpPr>
        <p:spPr>
          <a:xfrm>
            <a:off x="798513" y="738188"/>
            <a:ext cx="5259387" cy="3640137"/>
          </a:xfrm>
          <a:ln cap="flat"/>
        </p:spPr>
      </p:sp>
      <p:sp>
        <p:nvSpPr>
          <p:cNvPr id="36868"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39A960E-3D3C-4586-BE6E-B0B23C1EB586}" type="slidenum">
              <a:rPr lang="en-GB" smtClean="0"/>
              <a:pPr/>
              <a:t>17</a:t>
            </a:fld>
            <a:endParaRPr lang="en-GB" smtClean="0"/>
          </a:p>
        </p:txBody>
      </p:sp>
      <p:sp>
        <p:nvSpPr>
          <p:cNvPr id="37891" name="Rectangle 2"/>
          <p:cNvSpPr>
            <a:spLocks noGrp="1" noRot="1" noChangeAspect="1" noChangeArrowheads="1" noTextEdit="1"/>
          </p:cNvSpPr>
          <p:nvPr>
            <p:ph type="sldImg"/>
          </p:nvPr>
        </p:nvSpPr>
        <p:spPr>
          <a:xfrm>
            <a:off x="798513" y="738188"/>
            <a:ext cx="5259387" cy="3640137"/>
          </a:xfrm>
          <a:ln cap="flat"/>
        </p:spPr>
      </p:sp>
      <p:sp>
        <p:nvSpPr>
          <p:cNvPr id="37892"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7DEE0BF-BA9E-4C23-8675-442CDE298A39}" type="slidenum">
              <a:rPr lang="en-GB" smtClean="0"/>
              <a:pPr/>
              <a:t>19</a:t>
            </a:fld>
            <a:endParaRPr lang="en-GB" smtClean="0"/>
          </a:p>
        </p:txBody>
      </p:sp>
      <p:sp>
        <p:nvSpPr>
          <p:cNvPr id="38915" name="Rectangle 2"/>
          <p:cNvSpPr>
            <a:spLocks noGrp="1" noRot="1" noChangeAspect="1" noChangeArrowheads="1" noTextEdit="1"/>
          </p:cNvSpPr>
          <p:nvPr>
            <p:ph type="sldImg"/>
          </p:nvPr>
        </p:nvSpPr>
        <p:spPr>
          <a:xfrm>
            <a:off x="798513" y="738188"/>
            <a:ext cx="5259387" cy="3640137"/>
          </a:xfrm>
          <a:ln cap="flat"/>
        </p:spPr>
      </p:sp>
      <p:sp>
        <p:nvSpPr>
          <p:cNvPr id="38916"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1B20632-8835-477B-879C-FA96B2474D91}" type="slidenum">
              <a:rPr lang="en-GB" smtClean="0"/>
              <a:pPr/>
              <a:t>21</a:t>
            </a:fld>
            <a:endParaRPr lang="en-GB" smtClean="0"/>
          </a:p>
        </p:txBody>
      </p:sp>
      <p:sp>
        <p:nvSpPr>
          <p:cNvPr id="39939" name="Rectangle 2"/>
          <p:cNvSpPr>
            <a:spLocks noGrp="1" noRot="1" noChangeAspect="1" noChangeArrowheads="1" noTextEdit="1"/>
          </p:cNvSpPr>
          <p:nvPr>
            <p:ph type="sldImg"/>
          </p:nvPr>
        </p:nvSpPr>
        <p:spPr>
          <a:xfrm>
            <a:off x="798513" y="736600"/>
            <a:ext cx="5262562" cy="3643313"/>
          </a:xfrm>
          <a:ln/>
        </p:spPr>
      </p:sp>
      <p:sp>
        <p:nvSpPr>
          <p:cNvPr id="399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5946780-BAC8-4704-84AC-ACA16D55A2EC}" type="slidenum">
              <a:rPr lang="en-GB" smtClean="0"/>
              <a:pPr/>
              <a:t>2</a:t>
            </a:fld>
            <a:endParaRPr lang="en-GB" smtClean="0"/>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1D3725B-857B-4E49-AD4F-84E94D91D86B}" type="slidenum">
              <a:rPr lang="en-GB" smtClean="0"/>
              <a:pPr/>
              <a:t>3</a:t>
            </a:fld>
            <a:endParaRPr lang="en-GB" smtClean="0"/>
          </a:p>
        </p:txBody>
      </p:sp>
      <p:sp>
        <p:nvSpPr>
          <p:cNvPr id="24579" name="Rectangle 2"/>
          <p:cNvSpPr>
            <a:spLocks noGrp="1" noRot="1" noChangeAspect="1" noChangeArrowheads="1" noTextEdit="1"/>
          </p:cNvSpPr>
          <p:nvPr>
            <p:ph type="sldImg"/>
          </p:nvPr>
        </p:nvSpPr>
        <p:spPr>
          <a:xfrm>
            <a:off x="798513" y="738188"/>
            <a:ext cx="5259387" cy="3640137"/>
          </a:xfrm>
          <a:ln cap="flat"/>
        </p:spPr>
      </p:sp>
      <p:sp>
        <p:nvSpPr>
          <p:cNvPr id="24580"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0FF9120-609A-407E-B522-D6345FF2E9F8}" type="slidenum">
              <a:rPr lang="en-GB" smtClean="0"/>
              <a:pPr/>
              <a:t>4</a:t>
            </a:fld>
            <a:endParaRPr lang="en-GB" smtClean="0"/>
          </a:p>
        </p:txBody>
      </p:sp>
      <p:sp>
        <p:nvSpPr>
          <p:cNvPr id="25603" name="Rectangle 2"/>
          <p:cNvSpPr>
            <a:spLocks noGrp="1" noRot="1" noChangeAspect="1" noChangeArrowheads="1" noTextEdit="1"/>
          </p:cNvSpPr>
          <p:nvPr>
            <p:ph type="sldImg"/>
          </p:nvPr>
        </p:nvSpPr>
        <p:spPr>
          <a:xfrm>
            <a:off x="798513" y="738188"/>
            <a:ext cx="5259387" cy="3640137"/>
          </a:xfrm>
          <a:ln cap="flat"/>
        </p:spPr>
      </p:sp>
      <p:sp>
        <p:nvSpPr>
          <p:cNvPr id="2560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66EFF0B-A0ED-4EE9-BB1A-66CE151FAE49}" type="slidenum">
              <a:rPr lang="en-GB" smtClean="0"/>
              <a:pPr/>
              <a:t>5</a:t>
            </a:fld>
            <a:endParaRPr lang="en-GB" smtClean="0"/>
          </a:p>
        </p:txBody>
      </p:sp>
      <p:sp>
        <p:nvSpPr>
          <p:cNvPr id="26627" name="Rectangle 1026"/>
          <p:cNvSpPr>
            <a:spLocks noGrp="1" noRot="1" noChangeAspect="1" noChangeArrowheads="1" noTextEdit="1"/>
          </p:cNvSpPr>
          <p:nvPr>
            <p:ph type="sldImg"/>
          </p:nvPr>
        </p:nvSpPr>
        <p:spPr>
          <a:xfrm>
            <a:off x="798513" y="738188"/>
            <a:ext cx="5259387" cy="3640137"/>
          </a:xfrm>
          <a:solidFill>
            <a:srgbClr val="FFFFFF"/>
          </a:solidFill>
          <a:ln cap="flat"/>
        </p:spPr>
      </p:sp>
      <p:sp>
        <p:nvSpPr>
          <p:cNvPr id="26628" name="Rectangle 1027"/>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838CF25-DAC2-4E1B-BF1C-D8C819E0EB90}" type="slidenum">
              <a:rPr lang="en-GB" smtClean="0"/>
              <a:pPr/>
              <a:t>7</a:t>
            </a:fld>
            <a:endParaRPr lang="en-GB" smtClean="0"/>
          </a:p>
        </p:txBody>
      </p:sp>
      <p:sp>
        <p:nvSpPr>
          <p:cNvPr id="27651" name="Rectangle 2050"/>
          <p:cNvSpPr>
            <a:spLocks noGrp="1" noRot="1" noChangeAspect="1" noChangeArrowheads="1" noTextEdit="1"/>
          </p:cNvSpPr>
          <p:nvPr>
            <p:ph type="sldImg"/>
          </p:nvPr>
        </p:nvSpPr>
        <p:spPr>
          <a:ln/>
        </p:spPr>
      </p:sp>
      <p:sp>
        <p:nvSpPr>
          <p:cNvPr id="27652" name="Rectangle 2051"/>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8AC9465-A015-4C43-B275-AA431E4F8FAD}" type="slidenum">
              <a:rPr lang="en-GB" smtClean="0"/>
              <a:pPr/>
              <a:t>8</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A03EB76-A498-4E42-8599-C3273C0CB212}" type="slidenum">
              <a:rPr lang="en-GB" smtClean="0"/>
              <a:pPr/>
              <a:t>9</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CCA8891-C728-4759-BEB5-CCF1A5529FEF}" type="slidenum">
              <a:rPr lang="en-GB" smtClean="0"/>
              <a:pPr/>
              <a:t>10</a:t>
            </a:fld>
            <a:endParaRPr lang="en-GB" smtClean="0"/>
          </a:p>
        </p:txBody>
      </p:sp>
      <p:sp>
        <p:nvSpPr>
          <p:cNvPr id="30723" name="Rectangle 2"/>
          <p:cNvSpPr>
            <a:spLocks noGrp="1" noRot="1" noChangeAspect="1" noChangeArrowheads="1" noTextEdit="1"/>
          </p:cNvSpPr>
          <p:nvPr>
            <p:ph type="sldImg"/>
          </p:nvPr>
        </p:nvSpPr>
        <p:spPr>
          <a:xfrm>
            <a:off x="798513" y="738188"/>
            <a:ext cx="5259387" cy="3640137"/>
          </a:xfrm>
          <a:ln cap="flat"/>
        </p:spPr>
      </p:sp>
      <p:sp>
        <p:nvSpPr>
          <p:cNvPr id="30724" name="Rectangle 3"/>
          <p:cNvSpPr>
            <a:spLocks noGrp="1" noChangeArrowheads="1"/>
          </p:cNvSpPr>
          <p:nvPr>
            <p:ph type="body" idx="1"/>
          </p:nvPr>
        </p:nvSpPr>
        <p:spPr>
          <a:xfrm>
            <a:off x="915988" y="4632325"/>
            <a:ext cx="5022850" cy="4384675"/>
          </a:xfrm>
          <a:solidFill>
            <a:srgbClr val="FFFFFF"/>
          </a:solidFill>
          <a:ln w="12700" cap="flat">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906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907588" cy="6862763"/>
          </a:xfrm>
          <a:prstGeom prst="rect">
            <a:avLst/>
          </a:prstGeom>
          <a:noFill/>
          <a:ln w="9525">
            <a:noFill/>
            <a:miter lim="800000"/>
            <a:headEnd/>
            <a:tailEnd/>
          </a:ln>
        </p:spPr>
      </p:pic>
      <p:sp>
        <p:nvSpPr>
          <p:cNvPr id="240644" name="Rectangle 4"/>
          <p:cNvSpPr>
            <a:spLocks noGrp="1" noChangeArrowheads="1"/>
          </p:cNvSpPr>
          <p:nvPr>
            <p:ph type="ctrTitle"/>
          </p:nvPr>
        </p:nvSpPr>
        <p:spPr>
          <a:xfrm>
            <a:off x="2271713" y="2478088"/>
            <a:ext cx="5653087" cy="1908175"/>
          </a:xfrm>
        </p:spPr>
        <p:txBody>
          <a:bodyPr/>
          <a:lstStyle>
            <a:lvl1pPr>
              <a:defRPr/>
            </a:lvl1pPr>
          </a:lstStyle>
          <a:p>
            <a:r>
              <a:rPr lang="en-GB"/>
              <a:t>Click to edit Master title style</a:t>
            </a:r>
          </a:p>
        </p:txBody>
      </p:sp>
      <p:sp>
        <p:nvSpPr>
          <p:cNvPr id="240645" name="Rectangle 5"/>
          <p:cNvSpPr>
            <a:spLocks noGrp="1" noChangeArrowheads="1"/>
          </p:cNvSpPr>
          <p:nvPr>
            <p:ph type="subTitle" idx="1"/>
          </p:nvPr>
        </p:nvSpPr>
        <p:spPr>
          <a:xfrm>
            <a:off x="330200" y="5562600"/>
            <a:ext cx="916146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9938" y="0"/>
            <a:ext cx="2125662"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0"/>
            <a:ext cx="62245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42950" y="0"/>
            <a:ext cx="84201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42950" y="914400"/>
            <a:ext cx="417512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70475" y="914400"/>
            <a:ext cx="4175125"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70475" y="914400"/>
            <a:ext cx="41751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Picture 2" descr="C:\Documents and Settings\begumf\My Documents\francey\1_work_progress\june_05\schools_powerpoint\ai_work_files\word_marque\wordmarque_burgundy.png"/>
          <p:cNvPicPr>
            <a:picLocks noChangeAspect="1" noChangeArrowheads="1"/>
          </p:cNvPicPr>
          <p:nvPr/>
        </p:nvPicPr>
        <p:blipFill>
          <a:blip r:embed="rId15" cstate="print"/>
          <a:srcRect/>
          <a:stretch>
            <a:fillRect/>
          </a:stretch>
        </p:blipFill>
        <p:spPr bwMode="auto">
          <a:xfrm>
            <a:off x="0" y="6110288"/>
            <a:ext cx="1816100" cy="747712"/>
          </a:xfrm>
          <a:prstGeom prst="rect">
            <a:avLst/>
          </a:prstGeom>
          <a:noFill/>
          <a:ln w="9525">
            <a:noFill/>
            <a:miter lim="800000"/>
            <a:headEnd/>
            <a:tailEnd/>
          </a:ln>
        </p:spPr>
      </p:pic>
      <p:sp>
        <p:nvSpPr>
          <p:cNvPr id="6147" name="Rectangle 3"/>
          <p:cNvSpPr>
            <a:spLocks noGrp="1" noChangeArrowheads="1"/>
          </p:cNvSpPr>
          <p:nvPr>
            <p:ph type="title"/>
          </p:nvPr>
        </p:nvSpPr>
        <p:spPr bwMode="auto">
          <a:xfrm>
            <a:off x="742950" y="0"/>
            <a:ext cx="84201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8" name="Rectangle 4"/>
          <p:cNvSpPr>
            <a:spLocks noGrp="1" noChangeArrowheads="1"/>
          </p:cNvSpPr>
          <p:nvPr>
            <p:ph type="body" idx="1"/>
          </p:nvPr>
        </p:nvSpPr>
        <p:spPr bwMode="auto">
          <a:xfrm>
            <a:off x="742950" y="914400"/>
            <a:ext cx="850265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05"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ee.bham.ac.uk/spann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5.xml"/><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3.bin"/><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wmf"/><Relationship Id="rId5" Type="http://schemas.openxmlformats.org/officeDocument/2006/relationships/oleObject" Target="../embeddings/oleObject4.bin"/><Relationship Id="rId4" Type="http://schemas.openxmlformats.org/officeDocument/2006/relationships/image" Target="../media/image42.wmf"/></Relationships>
</file>

<file path=ppt/slides/_rels/slide18.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rst.gsfc.nasa.gov/Sect1/Sect1_12a.html" TargetMode="External"/><Relationship Id="rId7" Type="http://schemas.openxmlformats.org/officeDocument/2006/relationships/hyperlink" Target="http://rst.gsfc.nasa.gov/Sect1/originals/Fig1_24.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rst.gsfc.nasa.gov/Sect1/originals/Fig1_22.gi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rsb.info.nih.gov/ij/signed-appl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667000"/>
            <a:ext cx="6096000" cy="1905000"/>
          </a:xfrm>
          <a:noFill/>
        </p:spPr>
        <p:txBody>
          <a:bodyPr lIns="92075" tIns="46038" rIns="92075" bIns="46038"/>
          <a:lstStyle/>
          <a:p>
            <a:pPr eaLnBrk="1" hangingPunct="1">
              <a:lnSpc>
                <a:spcPct val="90000"/>
              </a:lnSpc>
            </a:pPr>
            <a:r>
              <a:rPr lang="en-GB" sz="4000" smtClean="0"/>
              <a:t>Multimedia Data</a:t>
            </a:r>
            <a:br>
              <a:rPr lang="en-GB" sz="4000" smtClean="0"/>
            </a:br>
            <a:r>
              <a:rPr lang="en-GB" sz="3200" b="1" smtClean="0"/>
              <a:t>Introduction to Image Processing </a:t>
            </a:r>
            <a:r>
              <a:rPr lang="en-GB" sz="1200" b="1" smtClean="0"/>
              <a:t/>
            </a:r>
            <a:br>
              <a:rPr lang="en-GB" sz="1200" b="1" smtClean="0"/>
            </a:br>
            <a:endParaRPr lang="en-GB" sz="1200" b="1" smtClean="0"/>
          </a:p>
        </p:txBody>
      </p:sp>
      <p:sp>
        <p:nvSpPr>
          <p:cNvPr id="8195" name="Rectangle 3"/>
          <p:cNvSpPr>
            <a:spLocks noGrp="1" noChangeArrowheads="1"/>
          </p:cNvSpPr>
          <p:nvPr>
            <p:ph type="subTitle" idx="1"/>
          </p:nvPr>
        </p:nvSpPr>
        <p:spPr>
          <a:xfrm>
            <a:off x="2819400" y="4953000"/>
            <a:ext cx="69342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hlinkClick r:id="rId3"/>
              </a:rPr>
              <a:t>http://www.eee.bham.ac.uk/spannm</a:t>
            </a:r>
            <a:r>
              <a:rPr lang="en-GB" sz="1200" dirty="0" smtClean="0">
                <a:latin typeface="Courier New" pitchFamily="49" charset="0"/>
              </a:rPr>
              <a:t>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lIns="92075" tIns="46038" rIns="92075" bIns="46038" anchor="b"/>
          <a:lstStyle/>
          <a:p>
            <a:pPr eaLnBrk="1" hangingPunct="1"/>
            <a:r>
              <a:rPr lang="en-GB" smtClean="0"/>
              <a:t>Image Processing</a:t>
            </a:r>
          </a:p>
        </p:txBody>
      </p:sp>
      <p:sp>
        <p:nvSpPr>
          <p:cNvPr id="15363" name="Rectangle 3"/>
          <p:cNvSpPr>
            <a:spLocks noGrp="1" noChangeArrowheads="1"/>
          </p:cNvSpPr>
          <p:nvPr>
            <p:ph type="body" sz="half" idx="1"/>
          </p:nvPr>
        </p:nvSpPr>
        <p:spPr>
          <a:noFill/>
        </p:spPr>
        <p:txBody>
          <a:bodyPr lIns="92075" tIns="46038" rIns="92075" bIns="46038"/>
          <a:lstStyle/>
          <a:p>
            <a:pPr eaLnBrk="1" hangingPunct="1"/>
            <a:endParaRPr lang="en-GB" sz="1800" b="1" dirty="0" smtClean="0"/>
          </a:p>
          <a:p>
            <a:pPr eaLnBrk="1" hangingPunct="1"/>
            <a:r>
              <a:rPr lang="en-GB" sz="1800" dirty="0" smtClean="0"/>
              <a:t>Low-level </a:t>
            </a:r>
          </a:p>
          <a:p>
            <a:pPr lvl="1" eaLnBrk="1" hangingPunct="1"/>
            <a:r>
              <a:rPr lang="en-GB" sz="1800" dirty="0" smtClean="0"/>
              <a:t>working at the pixel </a:t>
            </a:r>
            <a:r>
              <a:rPr lang="en-GB" sz="1800" dirty="0" smtClean="0"/>
              <a:t>level, identification of edges</a:t>
            </a:r>
            <a:endParaRPr lang="en-GB" sz="1800" dirty="0" smtClean="0"/>
          </a:p>
          <a:p>
            <a:pPr lvl="1" eaLnBrk="1" hangingPunct="1">
              <a:buFontTx/>
              <a:buNone/>
            </a:pPr>
            <a:endParaRPr lang="en-GB" sz="1800" b="1" dirty="0" smtClean="0"/>
          </a:p>
          <a:p>
            <a:pPr eaLnBrk="1" hangingPunct="1"/>
            <a:r>
              <a:rPr lang="en-GB" sz="1800" dirty="0" smtClean="0"/>
              <a:t>Medium-level </a:t>
            </a:r>
          </a:p>
          <a:p>
            <a:pPr lvl="1" eaLnBrk="1" hangingPunct="1"/>
            <a:r>
              <a:rPr lang="en-GB" sz="1800" dirty="0" smtClean="0"/>
              <a:t>identification of regions and shapes</a:t>
            </a:r>
          </a:p>
          <a:p>
            <a:pPr lvl="1" eaLnBrk="1" hangingPunct="1">
              <a:buFontTx/>
              <a:buNone/>
            </a:pPr>
            <a:endParaRPr lang="en-GB" sz="1800" dirty="0" smtClean="0"/>
          </a:p>
          <a:p>
            <a:pPr eaLnBrk="1" hangingPunct="1"/>
            <a:r>
              <a:rPr lang="en-GB" sz="1800" dirty="0" smtClean="0"/>
              <a:t>High-level </a:t>
            </a:r>
          </a:p>
          <a:p>
            <a:pPr lvl="1" eaLnBrk="1" hangingPunct="1"/>
            <a:r>
              <a:rPr lang="en-GB" sz="1800" dirty="0" smtClean="0"/>
              <a:t>associating shapes with real objects.</a:t>
            </a:r>
          </a:p>
          <a:p>
            <a:pPr eaLnBrk="1" hangingPunct="1"/>
            <a:endParaRPr lang="en-GB" sz="1800" dirty="0" smtClean="0"/>
          </a:p>
          <a:p>
            <a:pPr eaLnBrk="1" hangingPunct="1">
              <a:buFont typeface="Wingdings" pitchFamily="2" charset="2"/>
              <a:buNone/>
            </a:pPr>
            <a:endParaRPr lang="en-GB" sz="1800" dirty="0" smtClean="0"/>
          </a:p>
        </p:txBody>
      </p:sp>
      <p:pic>
        <p:nvPicPr>
          <p:cNvPr id="15371" name="Picture 11"/>
          <p:cNvPicPr>
            <a:picLocks noChangeAspect="1" noChangeArrowheads="1"/>
          </p:cNvPicPr>
          <p:nvPr/>
        </p:nvPicPr>
        <p:blipFill>
          <a:blip r:embed="rId3" cstate="print"/>
          <a:srcRect/>
          <a:stretch>
            <a:fillRect/>
          </a:stretch>
        </p:blipFill>
        <p:spPr bwMode="auto">
          <a:xfrm>
            <a:off x="7391399" y="283945"/>
            <a:ext cx="1920000" cy="1440000"/>
          </a:xfrm>
          <a:prstGeom prst="rect">
            <a:avLst/>
          </a:prstGeom>
          <a:noFill/>
          <a:ln w="19050" cap="flat" cmpd="sng">
            <a:noFill/>
            <a:prstDash val="solid"/>
            <a:miter lim="800000"/>
            <a:headEnd type="none" w="sm" len="sm"/>
            <a:tailEnd type="none" w="sm" len="sm"/>
          </a:ln>
        </p:spPr>
      </p:pic>
      <p:pic>
        <p:nvPicPr>
          <p:cNvPr id="15372" name="Picture 12"/>
          <p:cNvPicPr>
            <a:picLocks noChangeAspect="1" noChangeArrowheads="1"/>
          </p:cNvPicPr>
          <p:nvPr/>
        </p:nvPicPr>
        <p:blipFill>
          <a:blip r:embed="rId4" cstate="print"/>
          <a:srcRect/>
          <a:stretch>
            <a:fillRect/>
          </a:stretch>
        </p:blipFill>
        <p:spPr bwMode="auto">
          <a:xfrm>
            <a:off x="7586510" y="3743776"/>
            <a:ext cx="1920000" cy="1440000"/>
          </a:xfrm>
          <a:prstGeom prst="rect">
            <a:avLst/>
          </a:prstGeom>
          <a:noFill/>
          <a:ln w="19050" cap="flat" cmpd="sng">
            <a:noFill/>
            <a:prstDash val="solid"/>
            <a:miter lim="800000"/>
            <a:headEnd type="none" w="sm" len="sm"/>
            <a:tailEnd type="none" w="sm" len="sm"/>
          </a:ln>
        </p:spPr>
      </p:pic>
      <p:pic>
        <p:nvPicPr>
          <p:cNvPr id="15" name="Picture 14" descr="photoedge.bmp"/>
          <p:cNvPicPr>
            <a:picLocks noChangeAspect="1"/>
          </p:cNvPicPr>
          <p:nvPr/>
        </p:nvPicPr>
        <p:blipFill>
          <a:blip r:embed="rId5" cstate="print"/>
          <a:stretch>
            <a:fillRect/>
          </a:stretch>
        </p:blipFill>
        <p:spPr>
          <a:xfrm>
            <a:off x="5161546" y="2059807"/>
            <a:ext cx="1919999" cy="1440000"/>
          </a:xfrm>
          <a:prstGeom prst="rect">
            <a:avLst/>
          </a:prstGeom>
        </p:spPr>
      </p:pic>
      <p:pic>
        <p:nvPicPr>
          <p:cNvPr id="16" name="Picture 11"/>
          <p:cNvPicPr>
            <a:picLocks noChangeAspect="1" noChangeArrowheads="1"/>
          </p:cNvPicPr>
          <p:nvPr/>
        </p:nvPicPr>
        <p:blipFill>
          <a:blip r:embed="rId3" cstate="print"/>
          <a:srcRect/>
          <a:stretch>
            <a:fillRect/>
          </a:stretch>
        </p:blipFill>
        <p:spPr bwMode="auto">
          <a:xfrm>
            <a:off x="5233737" y="5181600"/>
            <a:ext cx="1920000" cy="1440000"/>
          </a:xfrm>
          <a:prstGeom prst="rect">
            <a:avLst/>
          </a:prstGeom>
          <a:noFill/>
          <a:ln w="19050" cap="flat" cmpd="sng">
            <a:noFill/>
            <a:prstDash val="solid"/>
            <a:miter lim="800000"/>
            <a:headEnd type="none" w="sm" len="sm"/>
            <a:tailEnd type="none" w="sm" len="sm"/>
          </a:ln>
        </p:spPr>
      </p:pic>
      <p:cxnSp>
        <p:nvCxnSpPr>
          <p:cNvPr id="18" name="Straight Arrow Connector 17"/>
          <p:cNvCxnSpPr/>
          <p:nvPr/>
        </p:nvCxnSpPr>
        <p:spPr bwMode="auto">
          <a:xfrm rot="10800000" flipV="1">
            <a:off x="7344077" y="1828799"/>
            <a:ext cx="952901" cy="587141"/>
          </a:xfrm>
          <a:prstGeom prst="straightConnector1">
            <a:avLst/>
          </a:prstGeom>
          <a:noFill/>
          <a:ln w="19050" cap="flat" cmpd="sng" algn="ctr">
            <a:solidFill>
              <a:srgbClr val="FF0000"/>
            </a:solidFill>
            <a:prstDash val="solid"/>
            <a:round/>
            <a:headEnd type="none" w="sm" len="sm"/>
            <a:tailEnd type="arrow"/>
          </a:ln>
          <a:effectLst/>
        </p:spPr>
      </p:cxnSp>
      <p:cxnSp>
        <p:nvCxnSpPr>
          <p:cNvPr id="20" name="Straight Arrow Connector 19"/>
          <p:cNvCxnSpPr/>
          <p:nvPr/>
        </p:nvCxnSpPr>
        <p:spPr bwMode="auto">
          <a:xfrm rot="16200000" flipH="1">
            <a:off x="7372952" y="2916454"/>
            <a:ext cx="712269" cy="654518"/>
          </a:xfrm>
          <a:prstGeom prst="straightConnector1">
            <a:avLst/>
          </a:prstGeom>
          <a:noFill/>
          <a:ln w="19050" cap="flat" cmpd="sng" algn="ctr">
            <a:solidFill>
              <a:srgbClr val="FF0000"/>
            </a:solidFill>
            <a:prstDash val="solid"/>
            <a:round/>
            <a:headEnd type="none" w="sm" len="sm"/>
            <a:tailEnd type="arrow"/>
          </a:ln>
          <a:effectLst/>
        </p:spPr>
      </p:cxnSp>
      <p:cxnSp>
        <p:nvCxnSpPr>
          <p:cNvPr id="22" name="Straight Arrow Connector 21"/>
          <p:cNvCxnSpPr/>
          <p:nvPr/>
        </p:nvCxnSpPr>
        <p:spPr bwMode="auto">
          <a:xfrm rot="10800000" flipV="1">
            <a:off x="7498080" y="5370897"/>
            <a:ext cx="1097280" cy="625642"/>
          </a:xfrm>
          <a:prstGeom prst="straightConnector1">
            <a:avLst/>
          </a:prstGeom>
          <a:noFill/>
          <a:ln w="19050" cap="flat" cmpd="sng" algn="ctr">
            <a:solidFill>
              <a:srgbClr val="FF0000"/>
            </a:solidFill>
            <a:prstDash val="solid"/>
            <a:round/>
            <a:headEnd type="none" w="sm" len="sm"/>
            <a:tailEnd type="arrow"/>
          </a:ln>
          <a:effectLst/>
        </p:spPr>
      </p:cxnSp>
      <p:sp>
        <p:nvSpPr>
          <p:cNvPr id="25" name="Rectangle 24"/>
          <p:cNvSpPr/>
          <p:nvPr/>
        </p:nvSpPr>
        <p:spPr bwMode="auto">
          <a:xfrm>
            <a:off x="5476775" y="5553777"/>
            <a:ext cx="413886" cy="1020278"/>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a:off x="5996539" y="5553777"/>
            <a:ext cx="375385" cy="1068404"/>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a:off x="6699183" y="5573027"/>
            <a:ext cx="317634" cy="1010653"/>
          </a:xfrm>
          <a:prstGeom prst="rect">
            <a:avLst/>
          </a:prstGeom>
          <a:noFill/>
          <a:ln w="19050" cap="flat"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9" name="TextBox 28"/>
          <p:cNvSpPr txBox="1"/>
          <p:nvPr/>
        </p:nvSpPr>
        <p:spPr>
          <a:xfrm>
            <a:off x="5707781" y="4851133"/>
            <a:ext cx="943276" cy="230832"/>
          </a:xfrm>
          <a:prstGeom prst="rect">
            <a:avLst/>
          </a:prstGeom>
          <a:noFill/>
        </p:spPr>
        <p:txBody>
          <a:bodyPr wrap="square" rtlCol="0">
            <a:spAutoFit/>
          </a:bodyPr>
          <a:lstStyle/>
          <a:p>
            <a:r>
              <a:rPr lang="en-GB" sz="900" dirty="0" smtClean="0"/>
              <a:t>High</a:t>
            </a:r>
            <a:endParaRPr lang="en-US" sz="900" dirty="0"/>
          </a:p>
        </p:txBody>
      </p:sp>
      <p:sp>
        <p:nvSpPr>
          <p:cNvPr id="30" name="TextBox 29"/>
          <p:cNvSpPr txBox="1"/>
          <p:nvPr/>
        </p:nvSpPr>
        <p:spPr>
          <a:xfrm>
            <a:off x="8199119" y="3424990"/>
            <a:ext cx="943276" cy="230832"/>
          </a:xfrm>
          <a:prstGeom prst="rect">
            <a:avLst/>
          </a:prstGeom>
          <a:noFill/>
        </p:spPr>
        <p:txBody>
          <a:bodyPr wrap="square" rtlCol="0">
            <a:spAutoFit/>
          </a:bodyPr>
          <a:lstStyle/>
          <a:p>
            <a:r>
              <a:rPr lang="en-GB" sz="900" dirty="0" smtClean="0"/>
              <a:t>Medium</a:t>
            </a:r>
            <a:endParaRPr lang="en-US" sz="900" dirty="0"/>
          </a:p>
        </p:txBody>
      </p:sp>
      <p:sp>
        <p:nvSpPr>
          <p:cNvPr id="31" name="TextBox 30"/>
          <p:cNvSpPr txBox="1"/>
          <p:nvPr/>
        </p:nvSpPr>
        <p:spPr>
          <a:xfrm>
            <a:off x="5677301" y="1798321"/>
            <a:ext cx="943276" cy="230832"/>
          </a:xfrm>
          <a:prstGeom prst="rect">
            <a:avLst/>
          </a:prstGeom>
          <a:noFill/>
        </p:spPr>
        <p:txBody>
          <a:bodyPr wrap="square" rtlCol="0">
            <a:spAutoFit/>
          </a:bodyPr>
          <a:lstStyle/>
          <a:p>
            <a:r>
              <a:rPr lang="en-GB" sz="900" dirty="0" smtClean="0"/>
              <a:t>Low</a:t>
            </a:r>
            <a:endParaRPr lang="en-US" sz="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2075" tIns="46038" rIns="92075" bIns="46038" anchor="b"/>
          <a:lstStyle/>
          <a:p>
            <a:pPr eaLnBrk="1" hangingPunct="1"/>
            <a:r>
              <a:rPr lang="en-GB" smtClean="0"/>
              <a:t>Low-level Image Processing Examples</a:t>
            </a:r>
          </a:p>
        </p:txBody>
      </p:sp>
      <p:sp>
        <p:nvSpPr>
          <p:cNvPr id="16387" name="Rectangle 3"/>
          <p:cNvSpPr>
            <a:spLocks noGrp="1" noChangeArrowheads="1"/>
          </p:cNvSpPr>
          <p:nvPr>
            <p:ph type="body" idx="1"/>
          </p:nvPr>
        </p:nvSpPr>
        <p:spPr>
          <a:xfrm>
            <a:off x="793750" y="1127125"/>
            <a:ext cx="4610100" cy="4543425"/>
          </a:xfrm>
          <a:noFill/>
        </p:spPr>
        <p:txBody>
          <a:bodyPr lIns="92075" tIns="46038" rIns="92075" bIns="46038"/>
          <a:lstStyle/>
          <a:p>
            <a:pPr eaLnBrk="1" hangingPunct="1">
              <a:lnSpc>
                <a:spcPct val="90000"/>
              </a:lnSpc>
              <a:buFont typeface="Wingdings" pitchFamily="2" charset="2"/>
              <a:buNone/>
            </a:pPr>
            <a:r>
              <a:rPr lang="en-GB" sz="1800" b="1" dirty="0" smtClean="0"/>
              <a:t>Adjusting brightness</a:t>
            </a:r>
          </a:p>
          <a:p>
            <a:pPr eaLnBrk="1" hangingPunct="1">
              <a:lnSpc>
                <a:spcPct val="90000"/>
              </a:lnSpc>
            </a:pPr>
            <a:r>
              <a:rPr lang="en-GB" sz="1800" dirty="0" smtClean="0"/>
              <a:t>To lighten or darken images we can simply add or subtract a constant value from all pixel values.</a:t>
            </a:r>
          </a:p>
          <a:p>
            <a:pPr eaLnBrk="1" hangingPunct="1">
              <a:lnSpc>
                <a:spcPct val="90000"/>
              </a:lnSpc>
              <a:buFont typeface="Wingdings" pitchFamily="2" charset="2"/>
              <a:buNone/>
            </a:pPr>
            <a:endParaRPr lang="en-GB" sz="1800" dirty="0" smtClean="0"/>
          </a:p>
          <a:p>
            <a:pPr eaLnBrk="1" hangingPunct="1">
              <a:lnSpc>
                <a:spcPct val="90000"/>
              </a:lnSpc>
              <a:buFont typeface="Wingdings" pitchFamily="2" charset="2"/>
              <a:buNone/>
            </a:pPr>
            <a:r>
              <a:rPr lang="en-GB" sz="1800" b="1" dirty="0" err="1" smtClean="0"/>
              <a:t>Thresholding</a:t>
            </a:r>
            <a:endParaRPr lang="en-GB" sz="1800" b="1" dirty="0" smtClean="0"/>
          </a:p>
          <a:p>
            <a:pPr eaLnBrk="1" hangingPunct="1">
              <a:lnSpc>
                <a:spcPct val="90000"/>
              </a:lnSpc>
            </a:pPr>
            <a:r>
              <a:rPr lang="en-GB" sz="1800" dirty="0" smtClean="0"/>
              <a:t>Used to remove grey-levels in an image or segment components.</a:t>
            </a:r>
          </a:p>
          <a:p>
            <a:pPr eaLnBrk="1" hangingPunct="1">
              <a:lnSpc>
                <a:spcPct val="90000"/>
              </a:lnSpc>
            </a:pPr>
            <a:endParaRPr lang="en-GB" sz="1800" dirty="0" smtClean="0"/>
          </a:p>
          <a:p>
            <a:pPr eaLnBrk="1" hangingPunct="1">
              <a:lnSpc>
                <a:spcPct val="90000"/>
              </a:lnSpc>
            </a:pPr>
            <a:r>
              <a:rPr lang="en-GB" sz="1800" dirty="0" smtClean="0"/>
              <a:t>It involves changing pixel values if they are above or below a certain value (threshold). </a:t>
            </a:r>
          </a:p>
          <a:p>
            <a:pPr eaLnBrk="1" hangingPunct="1">
              <a:lnSpc>
                <a:spcPct val="90000"/>
              </a:lnSpc>
            </a:pPr>
            <a:endParaRPr lang="en-GB" sz="1800" dirty="0" smtClean="0"/>
          </a:p>
          <a:p>
            <a:pPr eaLnBrk="1" hangingPunct="1">
              <a:lnSpc>
                <a:spcPct val="90000"/>
              </a:lnSpc>
            </a:pPr>
            <a:r>
              <a:rPr lang="en-GB" sz="1800" dirty="0" smtClean="0"/>
              <a:t>For example, setting all pixel values below a threshold to zero and/or above a certain value to a maximum.</a:t>
            </a:r>
          </a:p>
          <a:p>
            <a:pPr eaLnBrk="1" hangingPunct="1">
              <a:lnSpc>
                <a:spcPct val="90000"/>
              </a:lnSpc>
              <a:buFont typeface="Wingdings" pitchFamily="2" charset="2"/>
              <a:buNone/>
            </a:pPr>
            <a:endParaRPr lang="en-GB" sz="1800" dirty="0" smtClean="0"/>
          </a:p>
          <a:p>
            <a:pPr eaLnBrk="1" hangingPunct="1">
              <a:lnSpc>
                <a:spcPct val="90000"/>
              </a:lnSpc>
            </a:pPr>
            <a:r>
              <a:rPr lang="en-GB" sz="1800" dirty="0" err="1" smtClean="0"/>
              <a:t>Thresholding</a:t>
            </a:r>
            <a:r>
              <a:rPr lang="en-GB" sz="1800" dirty="0" smtClean="0"/>
              <a:t> can be useful by removing unwanted variations.</a:t>
            </a:r>
          </a:p>
          <a:p>
            <a:pPr eaLnBrk="1" hangingPunct="1">
              <a:lnSpc>
                <a:spcPct val="90000"/>
              </a:lnSpc>
              <a:buFont typeface="Wingdings" pitchFamily="2" charset="2"/>
              <a:buNone/>
            </a:pPr>
            <a:endParaRPr lang="en-GB" sz="1800" dirty="0" smtClean="0"/>
          </a:p>
          <a:p>
            <a:pPr eaLnBrk="1" hangingPunct="1">
              <a:lnSpc>
                <a:spcPct val="90000"/>
              </a:lnSpc>
              <a:buFont typeface="Wingdings" pitchFamily="2" charset="2"/>
              <a:buNone/>
            </a:pPr>
            <a:endParaRPr lang="en-GB" sz="1800" dirty="0" smtClean="0"/>
          </a:p>
        </p:txBody>
      </p:sp>
      <p:pic>
        <p:nvPicPr>
          <p:cNvPr id="16388" name="Picture 4"/>
          <p:cNvPicPr>
            <a:picLocks noChangeAspect="1" noChangeArrowheads="1"/>
          </p:cNvPicPr>
          <p:nvPr/>
        </p:nvPicPr>
        <p:blipFill>
          <a:blip r:embed="rId3" cstate="print"/>
          <a:srcRect/>
          <a:stretch>
            <a:fillRect/>
          </a:stretch>
        </p:blipFill>
        <p:spPr bwMode="auto">
          <a:xfrm>
            <a:off x="5591175" y="1008063"/>
            <a:ext cx="3067050" cy="3525837"/>
          </a:xfrm>
          <a:prstGeom prst="rect">
            <a:avLst/>
          </a:prstGeom>
          <a:noFill/>
          <a:ln w="12700">
            <a:noFill/>
            <a:miter lim="800000"/>
            <a:headEnd type="none" w="sm" len="sm"/>
            <a:tailEnd type="none" w="sm" len="sm"/>
          </a:ln>
        </p:spPr>
      </p:pic>
      <p:pic>
        <p:nvPicPr>
          <p:cNvPr id="16389" name="Picture 5"/>
          <p:cNvPicPr>
            <a:picLocks noChangeAspect="1" noChangeArrowheads="1"/>
          </p:cNvPicPr>
          <p:nvPr/>
        </p:nvPicPr>
        <p:blipFill>
          <a:blip r:embed="rId4" cstate="print"/>
          <a:srcRect/>
          <a:stretch>
            <a:fillRect/>
          </a:stretch>
        </p:blipFill>
        <p:spPr bwMode="auto">
          <a:xfrm>
            <a:off x="6934200" y="2590800"/>
            <a:ext cx="2603500" cy="2992438"/>
          </a:xfrm>
          <a:prstGeom prst="rect">
            <a:avLst/>
          </a:prstGeom>
          <a:noFill/>
          <a:ln w="12700">
            <a:noFill/>
            <a:miter lim="800000"/>
            <a:headEnd type="none" w="sm" len="sm"/>
            <a:tailEnd type="none" w="sm" len="sm"/>
          </a:ln>
        </p:spPr>
      </p:pic>
      <p:sp>
        <p:nvSpPr>
          <p:cNvPr id="16390" name="Rectangle 6"/>
          <p:cNvSpPr>
            <a:spLocks noChangeArrowheads="1"/>
          </p:cNvSpPr>
          <p:nvPr/>
        </p:nvSpPr>
        <p:spPr bwMode="auto">
          <a:xfrm>
            <a:off x="6291263" y="5557838"/>
            <a:ext cx="3359150" cy="823912"/>
          </a:xfrm>
          <a:prstGeom prst="rect">
            <a:avLst/>
          </a:prstGeom>
          <a:noFill/>
          <a:ln w="12700">
            <a:noFill/>
            <a:miter lim="800000"/>
            <a:headEnd type="none" w="sm" len="sm"/>
            <a:tailEnd type="none" w="sm" len="sm"/>
          </a:ln>
        </p:spPr>
        <p:txBody>
          <a:bodyPr wrap="none">
            <a:spAutoFit/>
          </a:bodyPr>
          <a:lstStyle/>
          <a:p>
            <a:pPr algn="r"/>
            <a:r>
              <a:rPr lang="en-GB" sz="1800"/>
              <a:t>Example of simple thresholding</a:t>
            </a:r>
          </a:p>
          <a:p>
            <a:pPr algn="r"/>
            <a:r>
              <a:rPr lang="en-GB" sz="1800"/>
              <a:t>Before : top  After : below</a:t>
            </a:r>
          </a:p>
          <a:p>
            <a:pPr algn="r"/>
            <a:r>
              <a:rPr lang="en-GB" sz="1200"/>
              <a:t>(threshold = 180)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noFill/>
        </p:spPr>
        <p:txBody>
          <a:bodyPr lIns="92075" tIns="46038" rIns="92075" bIns="46038" anchor="b"/>
          <a:lstStyle/>
          <a:p>
            <a:pPr eaLnBrk="1" hangingPunct="1"/>
            <a:r>
              <a:rPr lang="en-GB" smtClean="0"/>
              <a:t>Simple Image Filtering</a:t>
            </a:r>
            <a:br>
              <a:rPr lang="en-GB" smtClean="0"/>
            </a:br>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0"/>
          <p:cNvPicPr>
            <a:picLocks noGrp="1" noChangeAspect="1" noChangeArrowheads="1"/>
          </p:cNvPicPr>
          <p:nvPr>
            <p:ph type="chart" sz="half" idx="2"/>
          </p:nvPr>
        </p:nvPicPr>
        <p:blipFill>
          <a:blip r:embed="rId4" cstate="print"/>
          <a:srcRect t="13472" r="4219" b="7840"/>
          <a:stretch>
            <a:fillRect/>
          </a:stretch>
        </p:blipFill>
        <p:spPr>
          <a:xfrm>
            <a:off x="3906838" y="958850"/>
            <a:ext cx="5854700" cy="5513388"/>
          </a:xfrm>
          <a:noFill/>
        </p:spPr>
      </p:pic>
      <p:sp>
        <p:nvSpPr>
          <p:cNvPr id="2052" name="Rectangle 2"/>
          <p:cNvSpPr>
            <a:spLocks noGrp="1" noChangeArrowheads="1"/>
          </p:cNvSpPr>
          <p:nvPr>
            <p:ph type="title"/>
          </p:nvPr>
        </p:nvSpPr>
        <p:spPr>
          <a:noFill/>
        </p:spPr>
        <p:txBody>
          <a:bodyPr lIns="92075" tIns="46038" rIns="92075" bIns="46038" anchor="b"/>
          <a:lstStyle/>
          <a:p>
            <a:pPr eaLnBrk="1" hangingPunct="1"/>
            <a:r>
              <a:rPr lang="en-GB" smtClean="0"/>
              <a:t>Template Operations</a:t>
            </a:r>
          </a:p>
        </p:txBody>
      </p:sp>
      <p:sp>
        <p:nvSpPr>
          <p:cNvPr id="2053" name="Rectangle 3"/>
          <p:cNvSpPr>
            <a:spLocks noGrp="1" noChangeArrowheads="1"/>
          </p:cNvSpPr>
          <p:nvPr>
            <p:ph type="body" sz="half" idx="1"/>
          </p:nvPr>
        </p:nvSpPr>
        <p:spPr>
          <a:xfrm>
            <a:off x="492125" y="1106488"/>
            <a:ext cx="3770313" cy="5181600"/>
          </a:xfrm>
          <a:noFill/>
        </p:spPr>
        <p:txBody>
          <a:bodyPr lIns="92075" tIns="46038" rIns="92075" bIns="46038"/>
          <a:lstStyle/>
          <a:p>
            <a:pPr marL="379413" indent="-379413" eaLnBrk="1" hangingPunct="1"/>
            <a:r>
              <a:rPr lang="en-GB" sz="1800" dirty="0" smtClean="0"/>
              <a:t>Templates (in this context) are arrays of values. </a:t>
            </a:r>
          </a:p>
          <a:p>
            <a:pPr marL="379413" indent="-379413" eaLnBrk="1" hangingPunct="1">
              <a:buNone/>
            </a:pPr>
            <a:endParaRPr lang="en-GB" sz="1800" dirty="0" smtClean="0"/>
          </a:p>
          <a:p>
            <a:pPr marL="379413" indent="-379413" eaLnBrk="1" hangingPunct="1"/>
            <a:r>
              <a:rPr lang="en-GB" sz="1800" dirty="0" smtClean="0"/>
              <a:t>Here are 3 examples;</a:t>
            </a:r>
          </a:p>
          <a:p>
            <a:pPr marL="379413" indent="-379413" eaLnBrk="1" hangingPunct="1"/>
            <a:endParaRPr lang="en-GB" sz="1800" dirty="0" smtClean="0"/>
          </a:p>
          <a:p>
            <a:pPr marL="379413" indent="-379413" eaLnBrk="1" hangingPunct="1"/>
            <a:endParaRPr lang="en-GB" sz="1800" dirty="0" smtClean="0"/>
          </a:p>
          <a:p>
            <a:pPr marL="379413" indent="-379413" eaLnBrk="1" hangingPunct="1"/>
            <a:endParaRPr lang="en-GB" sz="1800" dirty="0" smtClean="0"/>
          </a:p>
          <a:p>
            <a:pPr marL="379413" indent="-379413" eaLnBrk="1" hangingPunct="1"/>
            <a:endParaRPr lang="en-GB" sz="1800" dirty="0" smtClean="0"/>
          </a:p>
          <a:p>
            <a:pPr marL="379413" indent="-379413" eaLnBrk="1" hangingPunct="1">
              <a:buNone/>
            </a:pPr>
            <a:endParaRPr lang="en-GB" sz="1800" dirty="0" smtClean="0"/>
          </a:p>
          <a:p>
            <a:pPr marL="379413" indent="-379413" eaLnBrk="1" hangingPunct="1"/>
            <a:r>
              <a:rPr lang="en-GB" sz="1800" dirty="0" smtClean="0"/>
              <a:t>They are very useful as</a:t>
            </a:r>
            <a:r>
              <a:rPr lang="en-GB" sz="1800" b="1" dirty="0" smtClean="0"/>
              <a:t> simple image filters</a:t>
            </a:r>
            <a:r>
              <a:rPr lang="en-GB" sz="1800" dirty="0" smtClean="0"/>
              <a:t>.</a:t>
            </a:r>
          </a:p>
          <a:p>
            <a:pPr marL="379413" indent="-379413" eaLnBrk="1" hangingPunct="1">
              <a:buNone/>
            </a:pPr>
            <a:endParaRPr lang="en-GB" sz="1800" dirty="0" smtClean="0"/>
          </a:p>
          <a:p>
            <a:pPr marL="379413" indent="-379413" eaLnBrk="1" hangingPunct="1"/>
            <a:r>
              <a:rPr lang="en-GB" sz="1800" dirty="0" smtClean="0"/>
              <a:t>For example, for image smoothing or edge detection.</a:t>
            </a:r>
          </a:p>
          <a:p>
            <a:pPr marL="379413" indent="-379413" eaLnBrk="1" hangingPunct="1">
              <a:buFont typeface="Wingdings" pitchFamily="2" charset="2"/>
              <a:buNone/>
            </a:pPr>
            <a:endParaRPr lang="en-GB" sz="1800" dirty="0" smtClean="0"/>
          </a:p>
          <a:p>
            <a:pPr marL="379413" indent="-379413" eaLnBrk="1" hangingPunct="1">
              <a:buFont typeface="Wingdings" pitchFamily="2" charset="2"/>
              <a:buNone/>
            </a:pPr>
            <a:endParaRPr lang="en-GB" sz="1800" dirty="0" smtClean="0"/>
          </a:p>
          <a:p>
            <a:pPr marL="379413" indent="-379413" eaLnBrk="1" hangingPunct="1">
              <a:buFont typeface="Wingdings" pitchFamily="2" charset="2"/>
              <a:buNone/>
            </a:pPr>
            <a:endParaRPr lang="en-GB" sz="1800" dirty="0" smtClean="0"/>
          </a:p>
        </p:txBody>
      </p:sp>
      <p:graphicFrame>
        <p:nvGraphicFramePr>
          <p:cNvPr id="2050" name="Object 5"/>
          <p:cNvGraphicFramePr>
            <a:graphicFrameLocks/>
          </p:cNvGraphicFramePr>
          <p:nvPr/>
        </p:nvGraphicFramePr>
        <p:xfrm>
          <a:off x="776288" y="2614613"/>
          <a:ext cx="3621087" cy="942975"/>
        </p:xfrm>
        <a:graphic>
          <a:graphicData uri="http://schemas.openxmlformats.org/presentationml/2006/ole">
            <mc:AlternateContent xmlns:mc="http://schemas.openxmlformats.org/markup-compatibility/2006">
              <mc:Choice xmlns:v="urn:schemas-microsoft-com:vml" Requires="v">
                <p:oleObj spid="_x0000_s2051" name="Equation" r:id="rId5" imgW="2120760" imgH="711000" progId="Equation.3">
                  <p:embed/>
                </p:oleObj>
              </mc:Choice>
              <mc:Fallback>
                <p:oleObj name="Equation" r:id="rId5" imgW="2120760" imgH="711000"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2614613"/>
                        <a:ext cx="36210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type="chart" sz="half" idx="2"/>
          </p:nvPr>
        </p:nvPicPr>
        <p:blipFill>
          <a:blip r:embed="rId3" cstate="print"/>
          <a:srcRect t="13472" r="4219" b="7840"/>
          <a:stretch>
            <a:fillRect/>
          </a:stretch>
        </p:blipFill>
        <p:spPr>
          <a:xfrm>
            <a:off x="3906838" y="958850"/>
            <a:ext cx="5854700" cy="5513388"/>
          </a:xfrm>
          <a:noFill/>
        </p:spPr>
      </p:pic>
      <p:sp>
        <p:nvSpPr>
          <p:cNvPr id="18435" name="Rectangle 3"/>
          <p:cNvSpPr>
            <a:spLocks noGrp="1" noChangeArrowheads="1"/>
          </p:cNvSpPr>
          <p:nvPr>
            <p:ph type="title"/>
          </p:nvPr>
        </p:nvSpPr>
        <p:spPr>
          <a:noFill/>
        </p:spPr>
        <p:txBody>
          <a:bodyPr lIns="92075" tIns="46038" rIns="92075" bIns="46038" anchor="b"/>
          <a:lstStyle/>
          <a:p>
            <a:pPr eaLnBrk="1" hangingPunct="1"/>
            <a:r>
              <a:rPr lang="en-GB" smtClean="0"/>
              <a:t>Template Operations</a:t>
            </a:r>
          </a:p>
        </p:txBody>
      </p:sp>
      <p:sp>
        <p:nvSpPr>
          <p:cNvPr id="18436" name="Rectangle 4"/>
          <p:cNvSpPr>
            <a:spLocks noGrp="1" noChangeArrowheads="1"/>
          </p:cNvSpPr>
          <p:nvPr>
            <p:ph type="body" sz="half" idx="1"/>
          </p:nvPr>
        </p:nvSpPr>
        <p:spPr>
          <a:xfrm>
            <a:off x="271463" y="981075"/>
            <a:ext cx="4222750" cy="5181600"/>
          </a:xfrm>
          <a:noFill/>
        </p:spPr>
        <p:txBody>
          <a:bodyPr lIns="92075" tIns="46038" rIns="92075" bIns="46038"/>
          <a:lstStyle/>
          <a:p>
            <a:pPr marL="379413" indent="-379413" eaLnBrk="1" hangingPunct="1">
              <a:lnSpc>
                <a:spcPct val="90000"/>
              </a:lnSpc>
              <a:spcAft>
                <a:spcPts val="600"/>
              </a:spcAft>
            </a:pPr>
            <a:r>
              <a:rPr lang="en-GB" sz="1800" dirty="0" smtClean="0"/>
              <a:t>We apply a template filter to the image using a </a:t>
            </a:r>
            <a:r>
              <a:rPr lang="en-GB" sz="1800" b="1" dirty="0" smtClean="0"/>
              <a:t>convolution</a:t>
            </a:r>
            <a:r>
              <a:rPr lang="en-GB" sz="1800" dirty="0" smtClean="0"/>
              <a:t> operation. </a:t>
            </a:r>
          </a:p>
          <a:p>
            <a:pPr marL="379413" indent="-379413" eaLnBrk="1" hangingPunct="1">
              <a:lnSpc>
                <a:spcPct val="90000"/>
              </a:lnSpc>
              <a:spcAft>
                <a:spcPts val="600"/>
              </a:spcAft>
            </a:pPr>
            <a:r>
              <a:rPr lang="en-GB" sz="1800" dirty="0" smtClean="0"/>
              <a:t>Convolution  involves moving the template step-by-step over the image creating a window over pixel neighbours.  This will be demonstrated in the lecture.</a:t>
            </a:r>
          </a:p>
          <a:p>
            <a:pPr marL="379413" indent="-379413" eaLnBrk="1" hangingPunct="1">
              <a:lnSpc>
                <a:spcPct val="90000"/>
              </a:lnSpc>
              <a:spcAft>
                <a:spcPts val="600"/>
              </a:spcAft>
            </a:pPr>
            <a:r>
              <a:rPr lang="en-GB" sz="1800" dirty="0" smtClean="0"/>
              <a:t>Template and pixel values are used for computation (typically multiplication and addition) at each step. This process is referred to as convolution of the template with the image.</a:t>
            </a:r>
          </a:p>
          <a:p>
            <a:pPr marL="379413" indent="-379413" eaLnBrk="1" hangingPunct="1">
              <a:lnSpc>
                <a:spcPct val="90000"/>
              </a:lnSpc>
            </a:pPr>
            <a:r>
              <a:rPr lang="en-GB" sz="1800" dirty="0" smtClean="0"/>
              <a:t>You will see that the new result is smaller than the original.  We could avoid this by wrapping edges together (periodic convolution) .</a:t>
            </a:r>
          </a:p>
          <a:p>
            <a:pPr marL="379413" indent="-379413" eaLnBrk="1" hangingPunct="1">
              <a:lnSpc>
                <a:spcPct val="90000"/>
              </a:lnSpc>
              <a:buFont typeface="Wingdings" pitchFamily="2" charset="2"/>
              <a:buNone/>
            </a:pPr>
            <a:endParaRPr lang="en-GB" sz="1800" dirty="0" smtClean="0"/>
          </a:p>
          <a:p>
            <a:pPr marL="379413" indent="-379413" eaLnBrk="1" hangingPunct="1">
              <a:lnSpc>
                <a:spcPct val="90000"/>
              </a:lnSpc>
              <a:buFont typeface="Wingdings" pitchFamily="2" charset="2"/>
              <a:buNone/>
            </a:pPr>
            <a:endParaRPr lang="en-GB" sz="1800" dirty="0" smtClean="0"/>
          </a:p>
          <a:p>
            <a:pPr marL="379413" indent="-379413" eaLnBrk="1" hangingPunct="1">
              <a:lnSpc>
                <a:spcPct val="90000"/>
              </a:lnSpc>
              <a:buFont typeface="Wingdings" pitchFamily="2" charset="2"/>
              <a:buNone/>
            </a:pPr>
            <a:endParaRPr lang="en-GB"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noFill/>
        </p:spPr>
        <p:txBody>
          <a:bodyPr lIns="92075" tIns="46038" rIns="92075" bIns="46038" anchor="b"/>
          <a:lstStyle/>
          <a:p>
            <a:pPr eaLnBrk="1" hangingPunct="1"/>
            <a:r>
              <a:rPr lang="en-GB" smtClean="0"/>
              <a:t>Common Templates</a:t>
            </a:r>
          </a:p>
        </p:txBody>
      </p:sp>
      <p:sp>
        <p:nvSpPr>
          <p:cNvPr id="3076" name="Rectangle 3"/>
          <p:cNvSpPr>
            <a:spLocks noGrp="1" noChangeArrowheads="1"/>
          </p:cNvSpPr>
          <p:nvPr>
            <p:ph type="body" sz="half" idx="1"/>
          </p:nvPr>
        </p:nvSpPr>
        <p:spPr>
          <a:xfrm>
            <a:off x="742950" y="914400"/>
            <a:ext cx="3897313" cy="5181600"/>
          </a:xfrm>
          <a:noFill/>
        </p:spPr>
        <p:txBody>
          <a:bodyPr lIns="92075" tIns="46038" rIns="92075" bIns="46038"/>
          <a:lstStyle/>
          <a:p>
            <a:pPr marL="288925" indent="-288925" eaLnBrk="1" hangingPunct="1"/>
            <a:r>
              <a:rPr lang="en-GB" sz="1800" smtClean="0"/>
              <a:t>This is a simple 3x3 averaging (smoothing/blurring) template :-</a:t>
            </a:r>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buFont typeface="Wingdings" pitchFamily="2" charset="2"/>
              <a:buNone/>
            </a:pPr>
            <a:endParaRPr lang="en-GB" sz="1800" smtClean="0"/>
          </a:p>
          <a:p>
            <a:pPr marL="288925" indent="-288925" eaLnBrk="1" hangingPunct="1"/>
            <a:endParaRPr lang="en-GB" sz="1800" smtClean="0"/>
          </a:p>
          <a:p>
            <a:pPr marL="288925" indent="-288925" eaLnBrk="1" hangingPunct="1"/>
            <a:endParaRPr lang="en-GB" sz="1800" smtClean="0"/>
          </a:p>
          <a:p>
            <a:pPr marL="288925" indent="-288925" eaLnBrk="1" hangingPunct="1"/>
            <a:endParaRPr lang="en-GB" sz="1800" smtClean="0"/>
          </a:p>
          <a:p>
            <a:pPr marL="288925" indent="-288925" eaLnBrk="1" hangingPunct="1"/>
            <a:r>
              <a:rPr lang="en-GB" sz="1800" smtClean="0"/>
              <a:t>It is an example of a </a:t>
            </a:r>
            <a:r>
              <a:rPr lang="en-GB" sz="1800" b="1" smtClean="0"/>
              <a:t>low-pass filter</a:t>
            </a:r>
            <a:r>
              <a:rPr lang="en-GB" sz="1800" smtClean="0"/>
              <a:t>.  It passes low frequency and removes high frequency.</a:t>
            </a:r>
          </a:p>
          <a:p>
            <a:pPr marL="765175" lvl="1" eaLnBrk="1" hangingPunct="1"/>
            <a:endParaRPr lang="en-GB" sz="1800" smtClean="0"/>
          </a:p>
          <a:p>
            <a:pPr marL="765175" lvl="1" eaLnBrk="1" hangingPunct="1"/>
            <a:endParaRPr lang="en-GB" sz="18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765175" lvl="1" eaLnBrk="1" hangingPunct="1">
              <a:buFontTx/>
              <a:buNone/>
            </a:pPr>
            <a:endParaRPr lang="en-GB" sz="1400" smtClean="0"/>
          </a:p>
          <a:p>
            <a:pPr marL="288925" indent="-288925" eaLnBrk="1" hangingPunct="1">
              <a:buFont typeface="Wingdings" pitchFamily="2" charset="2"/>
              <a:buNone/>
            </a:pPr>
            <a:endParaRPr lang="en-GB" sz="1200" smtClean="0"/>
          </a:p>
          <a:p>
            <a:pPr marL="288925" indent="-288925" eaLnBrk="1" hangingPunct="1">
              <a:buFont typeface="Wingdings" pitchFamily="2" charset="2"/>
              <a:buNone/>
            </a:pPr>
            <a:endParaRPr lang="en-GB" sz="1200" smtClean="0"/>
          </a:p>
        </p:txBody>
      </p:sp>
      <p:graphicFrame>
        <p:nvGraphicFramePr>
          <p:cNvPr id="3074" name="Object 4"/>
          <p:cNvGraphicFramePr>
            <a:graphicFrameLocks/>
          </p:cNvGraphicFramePr>
          <p:nvPr/>
        </p:nvGraphicFramePr>
        <p:xfrm>
          <a:off x="962025" y="2147888"/>
          <a:ext cx="3602038" cy="985837"/>
        </p:xfrm>
        <a:graphic>
          <a:graphicData uri="http://schemas.openxmlformats.org/presentationml/2006/ole">
            <mc:AlternateContent xmlns:mc="http://schemas.openxmlformats.org/markup-compatibility/2006">
              <mc:Choice xmlns:v="urn:schemas-microsoft-com:vml" Requires="v">
                <p:oleObj spid="_x0000_s3075" name="Equation" r:id="rId4" imgW="1968480" imgH="711000" progId="Equation.3">
                  <p:embed/>
                </p:oleObj>
              </mc:Choice>
              <mc:Fallback>
                <p:oleObj name="Equation" r:id="rId4" imgW="1968480" imgH="7110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25" y="2147888"/>
                        <a:ext cx="3602038"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7" name="Picture 38"/>
          <p:cNvPicPr>
            <a:picLocks noGrp="1" noChangeAspect="1" noChangeArrowheads="1"/>
          </p:cNvPicPr>
          <p:nvPr>
            <p:ph type="clipArt" sz="half" idx="2"/>
          </p:nvPr>
        </p:nvPicPr>
        <p:blipFill>
          <a:blip r:embed="rId6" cstate="print"/>
          <a:srcRect l="31441" t="23401" r="35889" b="21782"/>
          <a:stretch>
            <a:fillRect/>
          </a:stretch>
        </p:blipFill>
        <p:spPr>
          <a:xfrm>
            <a:off x="5243513" y="963613"/>
            <a:ext cx="1947862" cy="2613025"/>
          </a:xfrm>
          <a:noFill/>
        </p:spPr>
      </p:pic>
      <p:pic>
        <p:nvPicPr>
          <p:cNvPr id="3078" name="Picture 39"/>
          <p:cNvPicPr>
            <a:picLocks noChangeAspect="1" noChangeArrowheads="1"/>
          </p:cNvPicPr>
          <p:nvPr/>
        </p:nvPicPr>
        <p:blipFill>
          <a:blip r:embed="rId7" cstate="print"/>
          <a:srcRect l="31511" t="23535" r="35872" b="21809"/>
          <a:stretch>
            <a:fillRect/>
          </a:stretch>
        </p:blipFill>
        <p:spPr bwMode="auto">
          <a:xfrm>
            <a:off x="7353300" y="960438"/>
            <a:ext cx="1938338" cy="2597150"/>
          </a:xfrm>
          <a:prstGeom prst="rect">
            <a:avLst/>
          </a:prstGeom>
          <a:noFill/>
          <a:ln w="19050">
            <a:noFill/>
            <a:miter lim="800000"/>
            <a:headEnd type="none" w="sm" len="sm"/>
            <a:tailEnd type="none" w="sm" len="sm"/>
          </a:ln>
        </p:spPr>
      </p:pic>
      <p:sp>
        <p:nvSpPr>
          <p:cNvPr id="3079" name="Rectangle 40"/>
          <p:cNvSpPr>
            <a:spLocks noChangeArrowheads="1"/>
          </p:cNvSpPr>
          <p:nvPr/>
        </p:nvSpPr>
        <p:spPr bwMode="auto">
          <a:xfrm>
            <a:off x="5222875" y="3656013"/>
            <a:ext cx="4340225" cy="2292350"/>
          </a:xfrm>
          <a:prstGeom prst="rect">
            <a:avLst/>
          </a:prstGeom>
          <a:noFill/>
          <a:ln w="19050">
            <a:noFill/>
            <a:miter lim="800000"/>
            <a:headEnd type="none" w="sm" len="sm"/>
            <a:tailEnd type="none" w="sm" len="sm"/>
          </a:ln>
        </p:spPr>
        <p:txBody>
          <a:bodyPr>
            <a:spAutoFit/>
          </a:bodyPr>
          <a:lstStyle/>
          <a:p>
            <a:pPr algn="r"/>
            <a:r>
              <a:rPr lang="en-GB" sz="1600"/>
              <a:t>Left: A low resolution original image.</a:t>
            </a:r>
          </a:p>
          <a:p>
            <a:pPr algn="r"/>
            <a:r>
              <a:rPr lang="en-GB" sz="1600"/>
              <a:t>Right: After 3x3 averaging filter.</a:t>
            </a:r>
          </a:p>
          <a:p>
            <a:pPr algn="r"/>
            <a:endParaRPr lang="en-GB" sz="1600"/>
          </a:p>
          <a:p>
            <a:pPr algn="r"/>
            <a:r>
              <a:rPr lang="en-GB" sz="1600"/>
              <a:t>Notice the blurring effect.  </a:t>
            </a:r>
          </a:p>
          <a:p>
            <a:pPr algn="r"/>
            <a:r>
              <a:rPr lang="en-GB" sz="1600"/>
              <a:t>This is caused by the averaging of pixels across every block of 9 pixels.  </a:t>
            </a:r>
          </a:p>
          <a:p>
            <a:pPr algn="r"/>
            <a:endParaRPr lang="en-GB" sz="1600"/>
          </a:p>
          <a:p>
            <a:pPr algn="r"/>
            <a:r>
              <a:rPr lang="en-GB" sz="1600"/>
              <a:t>In a higher resolution image the effects would be less noticeable for such a small filter.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lIns="92075" tIns="46038" rIns="92075" bIns="46038" anchor="b"/>
          <a:lstStyle/>
          <a:p>
            <a:pPr eaLnBrk="1" hangingPunct="1"/>
            <a:r>
              <a:rPr lang="en-GB" smtClean="0"/>
              <a:t>Common Templates</a:t>
            </a:r>
          </a:p>
        </p:txBody>
      </p:sp>
      <p:sp>
        <p:nvSpPr>
          <p:cNvPr id="4100" name="Rectangle 3"/>
          <p:cNvSpPr>
            <a:spLocks noGrp="1" noChangeArrowheads="1"/>
          </p:cNvSpPr>
          <p:nvPr>
            <p:ph type="body" sz="half" idx="1"/>
          </p:nvPr>
        </p:nvSpPr>
        <p:spPr>
          <a:noFill/>
        </p:spPr>
        <p:txBody>
          <a:bodyPr lIns="92075" tIns="46038" rIns="92075" bIns="46038"/>
          <a:lstStyle/>
          <a:p>
            <a:pPr marL="288925" indent="-288925" eaLnBrk="1" hangingPunct="1"/>
            <a:r>
              <a:rPr lang="en-GB" sz="1800" dirty="0" smtClean="0"/>
              <a:t>This is a simple high-pass filter.</a:t>
            </a:r>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a:p>
            <a:pPr marL="765175" lvl="1" eaLnBrk="1" hangingPunct="1">
              <a:buFontTx/>
              <a:buNone/>
            </a:pPr>
            <a:endParaRPr lang="en-GB" sz="1800" dirty="0" smtClean="0"/>
          </a:p>
          <a:p>
            <a:pPr marL="288925" indent="-288925" eaLnBrk="1" hangingPunct="1"/>
            <a:endParaRPr lang="en-GB" sz="1800" dirty="0" smtClean="0"/>
          </a:p>
          <a:p>
            <a:pPr marL="288925" indent="-288925" eaLnBrk="1" hangingPunct="1">
              <a:spcAft>
                <a:spcPts val="600"/>
              </a:spcAft>
            </a:pPr>
            <a:r>
              <a:rPr lang="en-GB" sz="1800" dirty="0" smtClean="0"/>
              <a:t>Both high- and low-pass filters have their uses.  </a:t>
            </a:r>
          </a:p>
          <a:p>
            <a:pPr marL="288925" indent="-288925" eaLnBrk="1" hangingPunct="1">
              <a:spcAft>
                <a:spcPts val="600"/>
              </a:spcAft>
            </a:pPr>
            <a:r>
              <a:rPr lang="en-GB" sz="1800" dirty="0" smtClean="0"/>
              <a:t>Low-pass filters can remove noise from poor quality images by smoothing.</a:t>
            </a:r>
          </a:p>
          <a:p>
            <a:pPr marL="288925" indent="-288925" eaLnBrk="1" hangingPunct="1">
              <a:spcAft>
                <a:spcPts val="600"/>
              </a:spcAft>
            </a:pPr>
            <a:r>
              <a:rPr lang="en-GB" sz="1800" dirty="0" smtClean="0"/>
              <a:t>High-pass filters can detect edges.  Horizontal edges, vertical edges and diagonal edges.</a:t>
            </a:r>
          </a:p>
          <a:p>
            <a:pPr marL="765175" lvl="1" eaLnBrk="1" hangingPunct="1">
              <a:buFontTx/>
              <a:buNone/>
            </a:pPr>
            <a:endParaRPr lang="en-GB" sz="1800" dirty="0" smtClean="0"/>
          </a:p>
          <a:p>
            <a:pPr marL="765175" lvl="1" eaLnBrk="1" hangingPunct="1">
              <a:buFontTx/>
              <a:buNone/>
            </a:pPr>
            <a:endParaRPr lang="en-GB" sz="1800" dirty="0" smtClean="0"/>
          </a:p>
          <a:p>
            <a:pPr marL="765175" lvl="1" eaLnBrk="1" hangingPunct="1">
              <a:buFontTx/>
              <a:buNone/>
            </a:pPr>
            <a:endParaRPr lang="en-GB" sz="1800" dirty="0" smtClean="0"/>
          </a:p>
          <a:p>
            <a:pPr marL="288925" indent="-288925" eaLnBrk="1" hangingPunct="1">
              <a:buFont typeface="Wingdings" pitchFamily="2" charset="2"/>
              <a:buNone/>
            </a:pPr>
            <a:endParaRPr lang="en-GB" sz="1600" dirty="0" smtClean="0"/>
          </a:p>
          <a:p>
            <a:pPr marL="288925" indent="-288925" eaLnBrk="1" hangingPunct="1">
              <a:buFont typeface="Wingdings" pitchFamily="2" charset="2"/>
              <a:buNone/>
            </a:pPr>
            <a:endParaRPr lang="en-GB" sz="1600" dirty="0" smtClean="0"/>
          </a:p>
        </p:txBody>
      </p:sp>
      <p:graphicFrame>
        <p:nvGraphicFramePr>
          <p:cNvPr id="4098" name="Object 0"/>
          <p:cNvGraphicFramePr>
            <a:graphicFrameLocks/>
          </p:cNvGraphicFramePr>
          <p:nvPr/>
        </p:nvGraphicFramePr>
        <p:xfrm>
          <a:off x="1979613" y="1679575"/>
          <a:ext cx="1233487" cy="838200"/>
        </p:xfrm>
        <a:graphic>
          <a:graphicData uri="http://schemas.openxmlformats.org/presentationml/2006/ole">
            <mc:AlternateContent xmlns:mc="http://schemas.openxmlformats.org/markup-compatibility/2006">
              <mc:Choice xmlns:v="urn:schemas-microsoft-com:vml" Requires="v">
                <p:oleObj spid="_x0000_s4099" name="Equation" r:id="rId4" imgW="901440" imgH="457200" progId="Equation.3">
                  <p:embed/>
                </p:oleObj>
              </mc:Choice>
              <mc:Fallback>
                <p:oleObj name="Equation" r:id="rId4" imgW="901440" imgH="457200" progId="Equation.3">
                  <p:embed/>
                  <p:pic>
                    <p:nvPicPr>
                      <p:cNvPr id="0"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679575"/>
                        <a:ext cx="12334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1" name="Picture 8"/>
          <p:cNvPicPr>
            <a:picLocks noGrp="1" noChangeAspect="1" noChangeArrowheads="1"/>
          </p:cNvPicPr>
          <p:nvPr>
            <p:ph type="clipArt" sz="half" idx="2"/>
          </p:nvPr>
        </p:nvPicPr>
        <p:blipFill>
          <a:blip r:embed="rId6" cstate="print"/>
          <a:srcRect/>
          <a:stretch>
            <a:fillRect/>
          </a:stretch>
        </p:blipFill>
        <p:spPr>
          <a:xfrm>
            <a:off x="7439025" y="701675"/>
            <a:ext cx="1830388" cy="2439988"/>
          </a:xfrm>
          <a:noFill/>
        </p:spPr>
      </p:pic>
      <p:pic>
        <p:nvPicPr>
          <p:cNvPr id="4102" name="Picture 9"/>
          <p:cNvPicPr>
            <a:picLocks noChangeAspect="1" noChangeArrowheads="1"/>
          </p:cNvPicPr>
          <p:nvPr/>
        </p:nvPicPr>
        <p:blipFill>
          <a:blip r:embed="rId7" cstate="print"/>
          <a:srcRect/>
          <a:stretch>
            <a:fillRect/>
          </a:stretch>
        </p:blipFill>
        <p:spPr bwMode="auto">
          <a:xfrm>
            <a:off x="5557838" y="3189288"/>
            <a:ext cx="1825625" cy="2433637"/>
          </a:xfrm>
          <a:prstGeom prst="rect">
            <a:avLst/>
          </a:prstGeom>
          <a:noFill/>
          <a:ln w="19050">
            <a:noFill/>
            <a:miter lim="800000"/>
            <a:headEnd type="none" w="sm" len="sm"/>
            <a:tailEnd type="none" w="sm" len="sm"/>
          </a:ln>
        </p:spPr>
      </p:pic>
      <p:pic>
        <p:nvPicPr>
          <p:cNvPr id="4103" name="Picture 10"/>
          <p:cNvPicPr>
            <a:picLocks noChangeAspect="1" noChangeArrowheads="1"/>
          </p:cNvPicPr>
          <p:nvPr/>
        </p:nvPicPr>
        <p:blipFill>
          <a:blip r:embed="rId8" cstate="print"/>
          <a:srcRect/>
          <a:stretch>
            <a:fillRect/>
          </a:stretch>
        </p:blipFill>
        <p:spPr bwMode="auto">
          <a:xfrm>
            <a:off x="7440613" y="3190875"/>
            <a:ext cx="1808162" cy="2409825"/>
          </a:xfrm>
          <a:prstGeom prst="rect">
            <a:avLst/>
          </a:prstGeom>
          <a:noFill/>
          <a:ln w="19050">
            <a:noFill/>
            <a:miter lim="800000"/>
            <a:headEnd type="none" w="sm" len="sm"/>
            <a:tailEnd type="none" w="sm" len="sm"/>
          </a:ln>
        </p:spPr>
      </p:pic>
      <p:sp>
        <p:nvSpPr>
          <p:cNvPr id="4104" name="Rectangle 11"/>
          <p:cNvSpPr>
            <a:spLocks noChangeArrowheads="1"/>
          </p:cNvSpPr>
          <p:nvPr/>
        </p:nvSpPr>
        <p:spPr bwMode="auto">
          <a:xfrm>
            <a:off x="4768850" y="5780088"/>
            <a:ext cx="4872038" cy="730250"/>
          </a:xfrm>
          <a:prstGeom prst="rect">
            <a:avLst/>
          </a:prstGeom>
          <a:noFill/>
          <a:ln w="19050">
            <a:noFill/>
            <a:miter lim="800000"/>
            <a:headEnd type="none" w="sm" len="sm"/>
            <a:tailEnd type="none" w="sm" len="sm"/>
          </a:ln>
        </p:spPr>
        <p:txBody>
          <a:bodyPr wrap="none">
            <a:spAutoFit/>
          </a:bodyPr>
          <a:lstStyle/>
          <a:p>
            <a:pPr algn="r"/>
            <a:r>
              <a:rPr lang="en-GB" sz="1400" b="1"/>
              <a:t>Simple examples of detected edges.</a:t>
            </a:r>
          </a:p>
          <a:p>
            <a:pPr algn="r"/>
            <a:r>
              <a:rPr lang="en-GB" sz="1400"/>
              <a:t>Top left: a low resolution original,Top right: horizontal edges</a:t>
            </a:r>
          </a:p>
          <a:p>
            <a:pPr algn="r"/>
            <a:r>
              <a:rPr lang="en-GB" sz="1400"/>
              <a:t> and Below left: vertical edges and Below right: All edges</a:t>
            </a:r>
          </a:p>
        </p:txBody>
      </p:sp>
      <p:pic>
        <p:nvPicPr>
          <p:cNvPr id="4105" name="Picture 12"/>
          <p:cNvPicPr>
            <a:picLocks noChangeAspect="1" noChangeArrowheads="1"/>
          </p:cNvPicPr>
          <p:nvPr/>
        </p:nvPicPr>
        <p:blipFill>
          <a:blip r:embed="rId9" cstate="print"/>
          <a:srcRect/>
          <a:stretch>
            <a:fillRect/>
          </a:stretch>
        </p:blipFill>
        <p:spPr bwMode="auto">
          <a:xfrm>
            <a:off x="5564188" y="715963"/>
            <a:ext cx="1808162" cy="2411412"/>
          </a:xfrm>
          <a:prstGeom prst="rect">
            <a:avLst/>
          </a:prstGeom>
          <a:noFill/>
          <a:ln w="19050">
            <a:noFill/>
            <a:miter lim="800000"/>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p:cNvPicPr>
            <a:picLocks noChangeArrowheads="1"/>
          </p:cNvPicPr>
          <p:nvPr/>
        </p:nvPicPr>
        <p:blipFill>
          <a:blip r:embed="rId4" cstate="print"/>
          <a:srcRect/>
          <a:stretch>
            <a:fillRect/>
          </a:stretch>
        </p:blipFill>
        <p:spPr bwMode="auto">
          <a:xfrm>
            <a:off x="381000" y="2743200"/>
            <a:ext cx="9144000" cy="3429000"/>
          </a:xfrm>
          <a:prstGeom prst="rect">
            <a:avLst/>
          </a:prstGeom>
          <a:noFill/>
          <a:ln w="9525">
            <a:noFill/>
            <a:miter lim="800000"/>
            <a:headEnd/>
            <a:tailEnd/>
          </a:ln>
        </p:spPr>
      </p:pic>
      <p:sp>
        <p:nvSpPr>
          <p:cNvPr id="5125" name="Rectangle 3"/>
          <p:cNvSpPr>
            <a:spLocks noGrp="1" noChangeArrowheads="1"/>
          </p:cNvSpPr>
          <p:nvPr>
            <p:ph type="title"/>
          </p:nvPr>
        </p:nvSpPr>
        <p:spPr>
          <a:xfrm>
            <a:off x="304800" y="0"/>
            <a:ext cx="9601200" cy="990600"/>
          </a:xfrm>
          <a:noFill/>
        </p:spPr>
        <p:txBody>
          <a:bodyPr lIns="92075" tIns="46038" rIns="92075" bIns="46038" anchor="b"/>
          <a:lstStyle/>
          <a:p>
            <a:pPr eaLnBrk="1" hangingPunct="1"/>
            <a:r>
              <a:rPr lang="en-GB" smtClean="0"/>
              <a:t>Examples </a:t>
            </a:r>
          </a:p>
        </p:txBody>
      </p:sp>
      <p:sp>
        <p:nvSpPr>
          <p:cNvPr id="5126" name="Rectangle 4"/>
          <p:cNvSpPr>
            <a:spLocks noGrp="1" noChangeArrowheads="1"/>
          </p:cNvSpPr>
          <p:nvPr>
            <p:ph type="body" idx="1"/>
          </p:nvPr>
        </p:nvSpPr>
        <p:spPr>
          <a:xfrm>
            <a:off x="914400" y="1524000"/>
            <a:ext cx="7467600" cy="5486400"/>
          </a:xfrm>
          <a:noFill/>
        </p:spPr>
        <p:txBody>
          <a:bodyPr lIns="92075" tIns="46038" rIns="92075" bIns="46038"/>
          <a:lstStyle/>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endParaRPr lang="en-GB" sz="1800" smtClean="0"/>
          </a:p>
          <a:p>
            <a:pPr marL="762000" lvl="1" eaLnBrk="1" hangingPunct="1">
              <a:buFontTx/>
              <a:buNone/>
            </a:pPr>
            <a:endParaRPr lang="en-GB" sz="1800" smtClean="0"/>
          </a:p>
          <a:p>
            <a:pPr marL="762000" lvl="1" eaLnBrk="1" hangingPunct="1">
              <a:buFontTx/>
              <a:buNone/>
            </a:pPr>
            <a:endParaRPr lang="en-GB" sz="1800" smtClean="0"/>
          </a:p>
          <a:p>
            <a:pPr marL="762000" lvl="1" eaLnBrk="1" hangingPunct="1">
              <a:buFontTx/>
              <a:buNone/>
            </a:pPr>
            <a:endParaRPr lang="en-GB" sz="1800" smtClean="0"/>
          </a:p>
          <a:p>
            <a:pPr marL="0" indent="0" eaLnBrk="1" hangingPunct="1">
              <a:buFont typeface="Wingdings" pitchFamily="2" charset="2"/>
              <a:buNone/>
            </a:pPr>
            <a:endParaRPr lang="en-GB" sz="1600" smtClean="0"/>
          </a:p>
          <a:p>
            <a:pPr marL="0" indent="0" eaLnBrk="1" hangingPunct="1">
              <a:buFont typeface="Wingdings" pitchFamily="2" charset="2"/>
              <a:buNone/>
            </a:pPr>
            <a:endParaRPr lang="en-GB" sz="1600" smtClean="0"/>
          </a:p>
        </p:txBody>
      </p:sp>
      <p:graphicFrame>
        <p:nvGraphicFramePr>
          <p:cNvPr id="5122" name="Object 5"/>
          <p:cNvGraphicFramePr>
            <a:graphicFrameLocks/>
          </p:cNvGraphicFramePr>
          <p:nvPr/>
        </p:nvGraphicFramePr>
        <p:xfrm>
          <a:off x="3276600" y="1524000"/>
          <a:ext cx="1233488" cy="838200"/>
        </p:xfrm>
        <a:graphic>
          <a:graphicData uri="http://schemas.openxmlformats.org/presentationml/2006/ole">
            <mc:AlternateContent xmlns:mc="http://schemas.openxmlformats.org/markup-compatibility/2006">
              <mc:Choice xmlns:v="urn:schemas-microsoft-com:vml" Requires="v">
                <p:oleObj spid="_x0000_s5124" name="Equation" r:id="rId5" imgW="901440" imgH="457200" progId="Equation.3">
                  <p:embed/>
                </p:oleObj>
              </mc:Choice>
              <mc:Fallback>
                <p:oleObj name="Equation" r:id="rId5" imgW="901440" imgH="457200" progId="Equation.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524000"/>
                        <a:ext cx="12334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9"/>
          <p:cNvGraphicFramePr>
            <a:graphicFrameLocks/>
          </p:cNvGraphicFramePr>
          <p:nvPr/>
        </p:nvGraphicFramePr>
        <p:xfrm>
          <a:off x="5257800" y="1524000"/>
          <a:ext cx="1060450" cy="838200"/>
        </p:xfrm>
        <a:graphic>
          <a:graphicData uri="http://schemas.openxmlformats.org/presentationml/2006/ole">
            <mc:AlternateContent xmlns:mc="http://schemas.openxmlformats.org/markup-compatibility/2006">
              <mc:Choice xmlns:v="urn:schemas-microsoft-com:vml" Requires="v">
                <p:oleObj spid="_x0000_s5125" name="Equation" r:id="rId7" imgW="774360" imgH="457200" progId="Equation.3">
                  <p:embed/>
                </p:oleObj>
              </mc:Choice>
              <mc:Fallback>
                <p:oleObj name="Equation" r:id="rId7" imgW="774360" imgH="457200" progId="Equation.3">
                  <p:embed/>
                  <p:pic>
                    <p:nvPicPr>
                      <p:cNvPr id="0"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524000"/>
                        <a:ext cx="10604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nchor="b"/>
          <a:lstStyle/>
          <a:p>
            <a:pPr eaLnBrk="1" hangingPunct="1"/>
            <a:r>
              <a:rPr lang="en-GB" dirty="0" smtClean="0"/>
              <a:t>Median Filtering</a:t>
            </a:r>
          </a:p>
        </p:txBody>
      </p:sp>
      <p:sp>
        <p:nvSpPr>
          <p:cNvPr id="19459" name="Rectangle 3"/>
          <p:cNvSpPr>
            <a:spLocks noGrp="1" noChangeArrowheads="1"/>
          </p:cNvSpPr>
          <p:nvPr>
            <p:ph type="body" sz="half" idx="1"/>
          </p:nvPr>
        </p:nvSpPr>
        <p:spPr>
          <a:xfrm>
            <a:off x="742950" y="914400"/>
            <a:ext cx="4646613" cy="5181600"/>
          </a:xfrm>
          <a:noFill/>
        </p:spPr>
        <p:txBody>
          <a:bodyPr lIns="92075" tIns="46038" rIns="92075" bIns="46038"/>
          <a:lstStyle/>
          <a:p>
            <a:pPr marL="288925" indent="-288925" eaLnBrk="1" hangingPunct="1">
              <a:spcAft>
                <a:spcPts val="600"/>
              </a:spcAft>
            </a:pPr>
            <a:r>
              <a:rPr lang="en-GB" sz="1800" dirty="0" smtClean="0"/>
              <a:t>Median filtering is useful for removing noise but usefully preserves edges.</a:t>
            </a:r>
          </a:p>
          <a:p>
            <a:pPr marL="688975" lvl="1" indent="-288925" eaLnBrk="1" hangingPunct="1">
              <a:spcAft>
                <a:spcPts val="600"/>
              </a:spcAft>
            </a:pPr>
            <a:r>
              <a:rPr lang="en-GB" sz="1800" dirty="0" smtClean="0"/>
              <a:t>The median is the central value in a range</a:t>
            </a:r>
          </a:p>
          <a:p>
            <a:pPr marL="688975" lvl="1" indent="-288925" eaLnBrk="1" hangingPunct="1">
              <a:spcAft>
                <a:spcPts val="600"/>
              </a:spcAft>
            </a:pPr>
            <a:r>
              <a:rPr lang="en-GB" sz="1800" dirty="0" smtClean="0"/>
              <a:t>Median {4,2,0,1,3,0,5}  = 2 </a:t>
            </a:r>
          </a:p>
          <a:p>
            <a:pPr marL="288925" indent="-288925" eaLnBrk="1" hangingPunct="1">
              <a:spcAft>
                <a:spcPts val="600"/>
              </a:spcAft>
            </a:pPr>
            <a:r>
              <a:rPr lang="en-GB" sz="1800" dirty="0" smtClean="0"/>
              <a:t>Median filtering is a popular low-pass filtering method.  Pixel values are sorted and the median (middle value) is output.  </a:t>
            </a:r>
          </a:p>
          <a:p>
            <a:pPr marL="288925" indent="-288925" eaLnBrk="1" hangingPunct="1">
              <a:spcAft>
                <a:spcPts val="600"/>
              </a:spcAft>
            </a:pPr>
            <a:r>
              <a:rPr lang="en-GB" sz="1800" dirty="0" smtClean="0"/>
              <a:t>Median filtering removes sparse outliers.</a:t>
            </a:r>
          </a:p>
          <a:p>
            <a:pPr marL="288925" indent="-288925" eaLnBrk="1" hangingPunct="1">
              <a:spcAft>
                <a:spcPts val="600"/>
              </a:spcAft>
            </a:pPr>
            <a:r>
              <a:rPr lang="en-GB" sz="1800" dirty="0" smtClean="0"/>
              <a:t>Sparse outliers appear as “salt and pepper” noise in images, i.e., dark pixels in light areas and light pixels in dark areas.  This type of noise was common in analogue television.</a:t>
            </a:r>
            <a:endParaRPr lang="en-GB" sz="1800" dirty="0" smtClean="0">
              <a:solidFill>
                <a:srgbClr val="2330DD"/>
              </a:solidFill>
            </a:endParaRPr>
          </a:p>
          <a:p>
            <a:pPr marL="288925" indent="-288925" eaLnBrk="1" hangingPunct="1">
              <a:spcAft>
                <a:spcPts val="600"/>
              </a:spcAft>
            </a:pPr>
            <a:r>
              <a:rPr lang="en-GB" sz="1800" dirty="0" smtClean="0"/>
              <a:t>You will use some simple filters in the laboratory.  A median filter will be used to remove noise.</a:t>
            </a:r>
          </a:p>
          <a:p>
            <a:pPr marL="663575" lvl="1" indent="-184150" eaLnBrk="1" hangingPunct="1">
              <a:buFontTx/>
              <a:buNone/>
            </a:pPr>
            <a:endParaRPr lang="en-GB" sz="1800" dirty="0" smtClean="0"/>
          </a:p>
          <a:p>
            <a:pPr marL="663575" lvl="1" indent="-184150" eaLnBrk="1" hangingPunct="1">
              <a:buFontTx/>
              <a:buNone/>
            </a:pPr>
            <a:endParaRPr lang="en-GB" sz="1800" dirty="0" smtClean="0"/>
          </a:p>
          <a:p>
            <a:pPr marL="663575" lvl="1" indent="-184150" eaLnBrk="1" hangingPunct="1">
              <a:buFontTx/>
              <a:buNone/>
            </a:pPr>
            <a:endParaRPr lang="en-GB" sz="1800" dirty="0" smtClean="0"/>
          </a:p>
          <a:p>
            <a:pPr marL="663575" lvl="1" indent="-184150" eaLnBrk="1" hangingPunct="1">
              <a:buFontTx/>
              <a:buNone/>
            </a:pPr>
            <a:endParaRPr lang="en-GB" sz="1800" dirty="0" smtClean="0"/>
          </a:p>
          <a:p>
            <a:pPr marL="288925" indent="-288925" eaLnBrk="1" hangingPunct="1">
              <a:buFont typeface="Wingdings" pitchFamily="2" charset="2"/>
              <a:buNone/>
            </a:pPr>
            <a:endParaRPr lang="en-GB" sz="1800" dirty="0" smtClean="0"/>
          </a:p>
          <a:p>
            <a:pPr marL="288925" indent="-288925" eaLnBrk="1" hangingPunct="1">
              <a:buFont typeface="Wingdings" pitchFamily="2" charset="2"/>
              <a:buNone/>
            </a:pPr>
            <a:endParaRPr lang="en-GB" sz="1800" dirty="0" smtClean="0"/>
          </a:p>
        </p:txBody>
      </p:sp>
      <p:pic>
        <p:nvPicPr>
          <p:cNvPr id="19460" name="Picture 7"/>
          <p:cNvPicPr>
            <a:picLocks noGrp="1" noChangeAspect="1" noChangeArrowheads="1"/>
          </p:cNvPicPr>
          <p:nvPr>
            <p:ph type="clipArt" sz="half" idx="2"/>
          </p:nvPr>
        </p:nvPicPr>
        <p:blipFill>
          <a:blip r:embed="rId3" cstate="print"/>
          <a:srcRect/>
          <a:stretch>
            <a:fillRect/>
          </a:stretch>
        </p:blipFill>
        <p:spPr>
          <a:xfrm>
            <a:off x="5807075" y="646113"/>
            <a:ext cx="3609975" cy="3325812"/>
          </a:xfrm>
          <a:noFill/>
        </p:spPr>
      </p:pic>
      <p:sp>
        <p:nvSpPr>
          <p:cNvPr id="19461" name="Rectangle 8"/>
          <p:cNvSpPr>
            <a:spLocks noChangeArrowheads="1"/>
          </p:cNvSpPr>
          <p:nvPr/>
        </p:nvSpPr>
        <p:spPr bwMode="auto">
          <a:xfrm>
            <a:off x="6302375" y="4068763"/>
            <a:ext cx="3127375" cy="1803400"/>
          </a:xfrm>
          <a:prstGeom prst="rect">
            <a:avLst/>
          </a:prstGeom>
          <a:noFill/>
          <a:ln w="19050">
            <a:noFill/>
            <a:miter lim="800000"/>
            <a:headEnd type="none" w="sm" len="sm"/>
            <a:tailEnd type="none" w="sm" len="sm"/>
          </a:ln>
        </p:spPr>
        <p:txBody>
          <a:bodyPr>
            <a:spAutoFit/>
          </a:bodyPr>
          <a:lstStyle/>
          <a:p>
            <a:pPr algn="l"/>
            <a:r>
              <a:rPr lang="en-GB" sz="1600"/>
              <a:t>Passing a 3x3 median filter over the image pixels shown above on the right produces the output on the right.</a:t>
            </a:r>
          </a:p>
          <a:p>
            <a:pPr algn="l"/>
            <a:endParaRPr lang="en-GB" sz="1600"/>
          </a:p>
          <a:p>
            <a:pPr algn="l"/>
            <a:r>
              <a:rPr lang="en-GB" sz="1600" i="1"/>
              <a:t>Notice how the outlier (the 6) is removed.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lIns="92075" tIns="46038" rIns="92075" bIns="46038" anchor="b"/>
          <a:lstStyle/>
          <a:p>
            <a:pPr eaLnBrk="1" hangingPunct="1"/>
            <a:r>
              <a:rPr lang="en-GB" smtClean="0"/>
              <a:t>Image Processing Content</a:t>
            </a:r>
          </a:p>
        </p:txBody>
      </p:sp>
      <p:sp>
        <p:nvSpPr>
          <p:cNvPr id="9219" name="Rectangle 3"/>
          <p:cNvSpPr>
            <a:spLocks noGrp="1" noChangeArrowheads="1"/>
          </p:cNvSpPr>
          <p:nvPr>
            <p:ph type="body" sz="half" idx="1"/>
          </p:nvPr>
        </p:nvSpPr>
        <p:spPr>
          <a:noFill/>
        </p:spPr>
        <p:txBody>
          <a:bodyPr lIns="92075" tIns="46038" rIns="92075" bIns="46038"/>
          <a:lstStyle/>
          <a:p>
            <a:pPr marL="288925" indent="-288925" eaLnBrk="1" hangingPunct="1">
              <a:buFont typeface="Wingdings" pitchFamily="2" charset="2"/>
              <a:buNone/>
            </a:pPr>
            <a:endParaRPr lang="en-GB" sz="1800" smtClean="0"/>
          </a:p>
          <a:p>
            <a:pPr marL="288925" indent="-288925" eaLnBrk="1" hangingPunct="1"/>
            <a:r>
              <a:rPr lang="en-GB" sz="1800" smtClean="0"/>
              <a:t>Image histograms, histogram equalization and image frequency content.</a:t>
            </a:r>
          </a:p>
          <a:p>
            <a:pPr marL="288925" indent="-288925" eaLnBrk="1" hangingPunct="1"/>
            <a:endParaRPr lang="en-GB" sz="1800" smtClean="0"/>
          </a:p>
          <a:p>
            <a:pPr marL="288925" indent="-288925" eaLnBrk="1" hangingPunct="1"/>
            <a:r>
              <a:rPr lang="en-GB" sz="1800" smtClean="0"/>
              <a:t>Low level image processing</a:t>
            </a:r>
          </a:p>
          <a:p>
            <a:pPr marL="665163" lvl="1" indent="-185738" eaLnBrk="1" hangingPunct="1"/>
            <a:r>
              <a:rPr lang="en-GB" sz="1800" smtClean="0"/>
              <a:t>Brightening, darkening, thresholding and quantizing</a:t>
            </a:r>
          </a:p>
          <a:p>
            <a:pPr marL="665163" lvl="1" indent="-185738" eaLnBrk="1" hangingPunct="1"/>
            <a:endParaRPr lang="en-GB" sz="1800" smtClean="0"/>
          </a:p>
          <a:p>
            <a:pPr marL="288925" indent="-288925" eaLnBrk="1" hangingPunct="1"/>
            <a:r>
              <a:rPr lang="en-GB" sz="1800" smtClean="0"/>
              <a:t>Simple filtering examples</a:t>
            </a:r>
          </a:p>
          <a:p>
            <a:pPr marL="665163" lvl="1" indent="-185738" eaLnBrk="1" hangingPunct="1"/>
            <a:r>
              <a:rPr lang="en-GB" sz="1800" smtClean="0"/>
              <a:t>Simple low-pass and high-pass filters</a:t>
            </a:r>
          </a:p>
          <a:p>
            <a:pPr marL="665163" lvl="1" indent="-185738" eaLnBrk="1" hangingPunct="1"/>
            <a:r>
              <a:rPr lang="en-GB" sz="1800" smtClean="0"/>
              <a:t>Median filtering</a:t>
            </a:r>
          </a:p>
          <a:p>
            <a:pPr marL="665163" lvl="1" indent="-185738" eaLnBrk="1" hangingPunct="1"/>
            <a:endParaRPr lang="en-GB" sz="1800" smtClean="0"/>
          </a:p>
          <a:p>
            <a:pPr marL="288925" indent="-288925" eaLnBrk="1" hangingPunct="1"/>
            <a:r>
              <a:rPr lang="en-GB" sz="1800" smtClean="0"/>
              <a:t>Examples will be included in the lecture session.</a:t>
            </a:r>
          </a:p>
          <a:p>
            <a:pPr marL="665163" lvl="1" indent="-185738" eaLnBrk="1" hangingPunct="1"/>
            <a:endParaRPr lang="en-GB" sz="1800" smtClean="0"/>
          </a:p>
          <a:p>
            <a:pPr marL="288925" indent="-288925" eaLnBrk="1" hangingPunct="1">
              <a:buSzTx/>
              <a:buFontTx/>
              <a:buChar char="–"/>
            </a:pPr>
            <a:endParaRPr lang="en-GB" sz="1800" smtClean="0"/>
          </a:p>
        </p:txBody>
      </p:sp>
      <p:pic>
        <p:nvPicPr>
          <p:cNvPr id="9220" name="Picture 6"/>
          <p:cNvPicPr>
            <a:picLocks noGrp="1" noChangeAspect="1" noChangeArrowheads="1"/>
          </p:cNvPicPr>
          <p:nvPr>
            <p:ph type="chart" sz="half" idx="2"/>
          </p:nvPr>
        </p:nvPicPr>
        <p:blipFill>
          <a:blip r:embed="rId3" cstate="print"/>
          <a:srcRect/>
          <a:stretch>
            <a:fillRect/>
          </a:stretch>
        </p:blipFill>
        <p:spPr>
          <a:xfrm>
            <a:off x="6051550" y="952500"/>
            <a:ext cx="1265238" cy="1685925"/>
          </a:xfrm>
          <a:noFill/>
        </p:spPr>
      </p:pic>
      <p:pic>
        <p:nvPicPr>
          <p:cNvPr id="9221" name="Picture 8"/>
          <p:cNvPicPr>
            <a:picLocks noChangeAspect="1" noChangeArrowheads="1"/>
          </p:cNvPicPr>
          <p:nvPr/>
        </p:nvPicPr>
        <p:blipFill>
          <a:blip r:embed="rId4" cstate="print"/>
          <a:srcRect/>
          <a:stretch>
            <a:fillRect/>
          </a:stretch>
        </p:blipFill>
        <p:spPr bwMode="auto">
          <a:xfrm>
            <a:off x="6061075" y="4403725"/>
            <a:ext cx="1236663" cy="1647825"/>
          </a:xfrm>
          <a:prstGeom prst="rect">
            <a:avLst/>
          </a:prstGeom>
          <a:noFill/>
          <a:ln w="19050">
            <a:noFill/>
            <a:miter lim="800000"/>
            <a:headEnd/>
            <a:tailEnd/>
          </a:ln>
        </p:spPr>
      </p:pic>
      <p:pic>
        <p:nvPicPr>
          <p:cNvPr id="9222" name="Picture 9"/>
          <p:cNvPicPr>
            <a:picLocks noChangeAspect="1" noChangeArrowheads="1"/>
          </p:cNvPicPr>
          <p:nvPr/>
        </p:nvPicPr>
        <p:blipFill>
          <a:blip r:embed="rId5" cstate="print"/>
          <a:srcRect/>
          <a:stretch>
            <a:fillRect/>
          </a:stretch>
        </p:blipFill>
        <p:spPr bwMode="auto">
          <a:xfrm>
            <a:off x="6054725" y="2689225"/>
            <a:ext cx="1246188" cy="1662113"/>
          </a:xfrm>
          <a:prstGeom prst="rect">
            <a:avLst/>
          </a:prstGeom>
          <a:noFill/>
          <a:ln w="19050">
            <a:noFill/>
            <a:miter lim="800000"/>
            <a:headEnd/>
            <a:tailEnd/>
          </a:ln>
        </p:spPr>
      </p:pic>
      <p:pic>
        <p:nvPicPr>
          <p:cNvPr id="9223" name="Picture 10"/>
          <p:cNvPicPr>
            <a:picLocks noChangeAspect="1" noChangeArrowheads="1"/>
          </p:cNvPicPr>
          <p:nvPr/>
        </p:nvPicPr>
        <p:blipFill>
          <a:blip r:embed="rId6" cstate="print"/>
          <a:srcRect/>
          <a:stretch>
            <a:fillRect/>
          </a:stretch>
        </p:blipFill>
        <p:spPr bwMode="auto">
          <a:xfrm>
            <a:off x="7367588" y="968375"/>
            <a:ext cx="1241425" cy="1654175"/>
          </a:xfrm>
          <a:prstGeom prst="rect">
            <a:avLst/>
          </a:prstGeom>
          <a:noFill/>
          <a:ln w="19050">
            <a:noFill/>
            <a:miter lim="800000"/>
            <a:headEnd/>
            <a:tailEnd/>
          </a:ln>
        </p:spPr>
      </p:pic>
      <p:pic>
        <p:nvPicPr>
          <p:cNvPr id="9224" name="Picture 11"/>
          <p:cNvPicPr>
            <a:picLocks noChangeAspect="1" noChangeArrowheads="1"/>
          </p:cNvPicPr>
          <p:nvPr/>
        </p:nvPicPr>
        <p:blipFill>
          <a:blip r:embed="rId7" cstate="print"/>
          <a:srcRect/>
          <a:stretch>
            <a:fillRect/>
          </a:stretch>
        </p:blipFill>
        <p:spPr bwMode="auto">
          <a:xfrm>
            <a:off x="7361238" y="2674938"/>
            <a:ext cx="1241425" cy="1655762"/>
          </a:xfrm>
          <a:prstGeom prst="rect">
            <a:avLst/>
          </a:prstGeom>
          <a:noFill/>
          <a:ln w="19050">
            <a:noFill/>
            <a:miter lim="800000"/>
            <a:headEnd/>
            <a:tailEnd/>
          </a:ln>
        </p:spPr>
      </p:pic>
      <p:pic>
        <p:nvPicPr>
          <p:cNvPr id="9225" name="Picture 13"/>
          <p:cNvPicPr>
            <a:picLocks noChangeAspect="1" noChangeArrowheads="1"/>
          </p:cNvPicPr>
          <p:nvPr/>
        </p:nvPicPr>
        <p:blipFill>
          <a:blip r:embed="rId8" cstate="print"/>
          <a:srcRect/>
          <a:stretch>
            <a:fillRect/>
          </a:stretch>
        </p:blipFill>
        <p:spPr bwMode="auto">
          <a:xfrm>
            <a:off x="7367588" y="4405313"/>
            <a:ext cx="1219200" cy="1627187"/>
          </a:xfrm>
          <a:prstGeom prst="rect">
            <a:avLst/>
          </a:prstGeom>
          <a:noFill/>
          <a:ln w="19050">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Median Filtering</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pPr lvl="1"/>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1"/>
          </p:nvPr>
        </p:nvSpPr>
        <p:spPr>
          <a:xfrm>
            <a:off x="742950" y="914400"/>
            <a:ext cx="5200650" cy="5181600"/>
          </a:xfrm>
        </p:spPr>
        <p:txBody>
          <a:bodyPr/>
          <a:lstStyle/>
          <a:p>
            <a:pPr marL="384175" indent="-384175" eaLnBrk="1" hangingPunct="1"/>
            <a:endParaRPr lang="en-GB" sz="1800" dirty="0" smtClean="0"/>
          </a:p>
          <a:p>
            <a:pPr marL="384175" indent="-384175" eaLnBrk="1" hangingPunct="1"/>
            <a:r>
              <a:rPr lang="en-GB" sz="1800" dirty="0" smtClean="0"/>
              <a:t>This concludes our introduction to image processing.</a:t>
            </a:r>
          </a:p>
          <a:p>
            <a:pPr marL="384175" indent="-384175" eaLnBrk="1" hangingPunct="1">
              <a:buNone/>
            </a:pPr>
            <a:endParaRPr lang="en-GB" sz="1800" dirty="0" smtClean="0"/>
          </a:p>
          <a:p>
            <a:pPr marL="384175" indent="-384175" eaLnBrk="1" hangingPunct="1"/>
            <a:r>
              <a:rPr lang="en-GB" sz="1800" dirty="0" smtClean="0"/>
              <a:t>You can find course information, including slides and supporting resources, on-line on the course web page at</a:t>
            </a:r>
          </a:p>
          <a:p>
            <a:pPr marL="384175" indent="-384175" eaLnBrk="1" hangingPunct="1">
              <a:buFont typeface="Wingdings" pitchFamily="2" charset="2"/>
              <a:buNone/>
            </a:pPr>
            <a:r>
              <a:rPr lang="en-GB" sz="1200" dirty="0" smtClean="0"/>
              <a:t>	</a:t>
            </a:r>
          </a:p>
          <a:p>
            <a:pPr marL="384175" indent="-384175" eaLnBrk="1" hangingPunct="1"/>
            <a:endParaRPr lang="en-GB" sz="1200" b="1" dirty="0" smtClean="0">
              <a:latin typeface="Courier New" pitchFamily="49" charset="0"/>
            </a:endParaRPr>
          </a:p>
          <a:p>
            <a:pPr marL="384175" indent="-384175" eaLnBrk="1" hangingPunct="1"/>
            <a:endParaRPr lang="en-GB" sz="1400" dirty="0" smtClean="0"/>
          </a:p>
        </p:txBody>
      </p:sp>
      <p:grpSp>
        <p:nvGrpSpPr>
          <p:cNvPr id="20483" name="Group 5"/>
          <p:cNvGrpSpPr>
            <a:grpSpLocks/>
          </p:cNvGrpSpPr>
          <p:nvPr/>
        </p:nvGrpSpPr>
        <p:grpSpPr bwMode="auto">
          <a:xfrm>
            <a:off x="0" y="-755650"/>
            <a:ext cx="9906000" cy="82550"/>
            <a:chOff x="0" y="0"/>
            <a:chExt cx="6240" cy="52"/>
          </a:xfrm>
        </p:grpSpPr>
        <p:grpSp>
          <p:nvGrpSpPr>
            <p:cNvPr id="20486" name="Group 6"/>
            <p:cNvGrpSpPr>
              <a:grpSpLocks/>
            </p:cNvGrpSpPr>
            <p:nvPr/>
          </p:nvGrpSpPr>
          <p:grpSpPr bwMode="auto">
            <a:xfrm>
              <a:off x="15" y="13"/>
              <a:ext cx="6210" cy="26"/>
              <a:chOff x="0" y="0"/>
              <a:chExt cx="6210" cy="52"/>
            </a:xfrm>
          </p:grpSpPr>
          <p:sp>
            <p:nvSpPr>
              <p:cNvPr id="20488"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20489"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20487"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20484"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20485"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rPr>
              <a:t>http://</a:t>
            </a:r>
            <a:r>
              <a:rPr lang="en-GB" sz="1400" b="1" dirty="0" smtClean="0">
                <a:latin typeface="Courier New" pitchFamily="49" charset="0"/>
              </a:rPr>
              <a:t>www.eee.bham.ac.uk/spannm/Courses/ee1f2.htm</a:t>
            </a:r>
            <a:endParaRPr lang="en-GB" sz="1400" b="1" dirty="0">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noFill/>
        </p:spPr>
        <p:txBody>
          <a:bodyPr lIns="92075" tIns="46038" rIns="92075" bIns="46038" anchor="b"/>
          <a:lstStyle/>
          <a:p>
            <a:pPr eaLnBrk="1" hangingPunct="1"/>
            <a:r>
              <a:rPr lang="en-GB" smtClean="0"/>
              <a:t>Image Histograms</a:t>
            </a:r>
          </a:p>
        </p:txBody>
      </p:sp>
      <p:sp>
        <p:nvSpPr>
          <p:cNvPr id="10243" name="Rectangle 1027"/>
          <p:cNvSpPr>
            <a:spLocks noGrp="1" noChangeArrowheads="1"/>
          </p:cNvSpPr>
          <p:nvPr>
            <p:ph type="body" idx="1"/>
          </p:nvPr>
        </p:nvSpPr>
        <p:spPr>
          <a:xfrm>
            <a:off x="609600" y="1365250"/>
            <a:ext cx="2679700" cy="4767263"/>
          </a:xfrm>
          <a:noFill/>
        </p:spPr>
        <p:txBody>
          <a:bodyPr lIns="92075" tIns="46038" rIns="92075" bIns="46038"/>
          <a:lstStyle/>
          <a:p>
            <a:pPr marL="288925" indent="-288925" eaLnBrk="1" hangingPunct="1"/>
            <a:r>
              <a:rPr lang="en-GB" sz="1800" smtClean="0"/>
              <a:t>It is easy to count the numbers of pixels at different intensity values to produce histograms.</a:t>
            </a:r>
          </a:p>
          <a:p>
            <a:pPr marL="288925" indent="-288925" eaLnBrk="1" hangingPunct="1"/>
            <a:endParaRPr lang="en-GB" sz="1800" smtClean="0"/>
          </a:p>
          <a:p>
            <a:pPr marL="288925" indent="-288925" eaLnBrk="1" hangingPunct="1"/>
            <a:r>
              <a:rPr lang="en-GB" sz="1800" smtClean="0"/>
              <a:t>These histograms give us useful information about the dynamic range of the image data.</a:t>
            </a:r>
          </a:p>
          <a:p>
            <a:pPr marL="288925" indent="-288925" eaLnBrk="1" hangingPunct="1"/>
            <a:endParaRPr lang="en-GB" sz="1800" smtClean="0"/>
          </a:p>
          <a:p>
            <a:pPr marL="288925" indent="-288925" eaLnBrk="1" hangingPunct="1"/>
            <a:r>
              <a:rPr lang="en-GB" sz="1800" smtClean="0"/>
              <a:t>The wider the spread of pixel intensities the higher the contrast.</a:t>
            </a:r>
          </a:p>
          <a:p>
            <a:pPr marL="288925" indent="-288925" eaLnBrk="1" hangingPunct="1"/>
            <a:endParaRPr lang="en-GB" sz="1800" smtClean="0"/>
          </a:p>
        </p:txBody>
      </p:sp>
      <p:pic>
        <p:nvPicPr>
          <p:cNvPr id="10244" name="Picture 1029"/>
          <p:cNvPicPr>
            <a:picLocks noChangeAspect="1" noChangeArrowheads="1"/>
          </p:cNvPicPr>
          <p:nvPr/>
        </p:nvPicPr>
        <p:blipFill>
          <a:blip r:embed="rId3" cstate="print"/>
          <a:srcRect l="3893" t="5190" r="6595" b="2702"/>
          <a:stretch>
            <a:fillRect/>
          </a:stretch>
        </p:blipFill>
        <p:spPr bwMode="auto">
          <a:xfrm>
            <a:off x="3810000" y="1143000"/>
            <a:ext cx="5257800" cy="5410200"/>
          </a:xfrm>
          <a:prstGeom prst="rect">
            <a:avLst/>
          </a:prstGeom>
          <a:noFill/>
          <a:ln w="12700">
            <a:noFill/>
            <a:miter lim="800000"/>
            <a:headEnd type="none" w="sm" len="sm"/>
            <a:tailEnd type="none" w="sm" len="sm"/>
          </a:ln>
        </p:spPr>
      </p:pic>
      <p:sp>
        <p:nvSpPr>
          <p:cNvPr id="10245" name="Text Box 1030"/>
          <p:cNvSpPr txBox="1">
            <a:spLocks noChangeArrowheads="1"/>
          </p:cNvSpPr>
          <p:nvPr/>
        </p:nvSpPr>
        <p:spPr bwMode="auto">
          <a:xfrm>
            <a:off x="4849813" y="1803400"/>
            <a:ext cx="844550" cy="641350"/>
          </a:xfrm>
          <a:prstGeom prst="rect">
            <a:avLst/>
          </a:prstGeom>
          <a:noFill/>
          <a:ln w="12700">
            <a:noFill/>
            <a:miter lim="800000"/>
            <a:headEnd type="none" w="sm" len="sm"/>
            <a:tailEnd type="none" w="sm" len="sm"/>
          </a:ln>
        </p:spPr>
        <p:txBody>
          <a:bodyPr wrap="none">
            <a:spAutoFit/>
          </a:bodyPr>
          <a:lstStyle/>
          <a:p>
            <a:r>
              <a:rPr lang="en-GB" sz="1800" b="1"/>
              <a:t>Dark </a:t>
            </a:r>
          </a:p>
          <a:p>
            <a:r>
              <a:rPr lang="en-GB" sz="1800" b="1"/>
              <a:t>image</a:t>
            </a:r>
          </a:p>
        </p:txBody>
      </p:sp>
      <p:sp>
        <p:nvSpPr>
          <p:cNvPr id="10246" name="Text Box 1031"/>
          <p:cNvSpPr txBox="1">
            <a:spLocks noChangeArrowheads="1"/>
          </p:cNvSpPr>
          <p:nvPr/>
        </p:nvSpPr>
        <p:spPr bwMode="auto">
          <a:xfrm>
            <a:off x="7212013" y="1747838"/>
            <a:ext cx="844550" cy="641350"/>
          </a:xfrm>
          <a:prstGeom prst="rect">
            <a:avLst/>
          </a:prstGeom>
          <a:noFill/>
          <a:ln w="12700">
            <a:noFill/>
            <a:miter lim="800000"/>
            <a:headEnd type="none" w="sm" len="sm"/>
            <a:tailEnd type="none" w="sm" len="sm"/>
          </a:ln>
        </p:spPr>
        <p:txBody>
          <a:bodyPr wrap="none">
            <a:spAutoFit/>
          </a:bodyPr>
          <a:lstStyle/>
          <a:p>
            <a:r>
              <a:rPr lang="en-GB" sz="1800" b="1"/>
              <a:t>Light</a:t>
            </a:r>
          </a:p>
          <a:p>
            <a:r>
              <a:rPr lang="en-GB" sz="1800" b="1"/>
              <a:t>image</a:t>
            </a:r>
          </a:p>
        </p:txBody>
      </p:sp>
      <p:sp>
        <p:nvSpPr>
          <p:cNvPr id="10247" name="Text Box 1032"/>
          <p:cNvSpPr txBox="1">
            <a:spLocks noChangeArrowheads="1"/>
          </p:cNvSpPr>
          <p:nvPr/>
        </p:nvSpPr>
        <p:spPr bwMode="auto">
          <a:xfrm>
            <a:off x="5016500" y="4491038"/>
            <a:ext cx="1619250" cy="641350"/>
          </a:xfrm>
          <a:prstGeom prst="rect">
            <a:avLst/>
          </a:prstGeom>
          <a:noFill/>
          <a:ln w="12700">
            <a:noFill/>
            <a:miter lim="800000"/>
            <a:headEnd type="none" w="sm" len="sm"/>
            <a:tailEnd type="none" w="sm" len="sm"/>
          </a:ln>
        </p:spPr>
        <p:txBody>
          <a:bodyPr wrap="none">
            <a:spAutoFit/>
          </a:bodyPr>
          <a:lstStyle/>
          <a:p>
            <a:r>
              <a:rPr lang="en-GB" sz="1800" b="1"/>
              <a:t>Low-contrast</a:t>
            </a:r>
          </a:p>
          <a:p>
            <a:r>
              <a:rPr lang="en-GB" sz="1800" b="1"/>
              <a:t>image</a:t>
            </a:r>
          </a:p>
        </p:txBody>
      </p:sp>
      <p:sp>
        <p:nvSpPr>
          <p:cNvPr id="10248" name="Text Box 1033"/>
          <p:cNvSpPr txBox="1">
            <a:spLocks noChangeArrowheads="1"/>
          </p:cNvSpPr>
          <p:nvPr/>
        </p:nvSpPr>
        <p:spPr bwMode="auto">
          <a:xfrm>
            <a:off x="7170738" y="4478338"/>
            <a:ext cx="1670050" cy="641350"/>
          </a:xfrm>
          <a:prstGeom prst="rect">
            <a:avLst/>
          </a:prstGeom>
          <a:noFill/>
          <a:ln w="12700">
            <a:noFill/>
            <a:miter lim="800000"/>
            <a:headEnd type="none" w="sm" len="sm"/>
            <a:tailEnd type="none" w="sm" len="sm"/>
          </a:ln>
        </p:spPr>
        <p:txBody>
          <a:bodyPr wrap="none">
            <a:spAutoFit/>
          </a:bodyPr>
          <a:lstStyle/>
          <a:p>
            <a:r>
              <a:rPr lang="en-GB" sz="1800" b="1"/>
              <a:t>High-contrast</a:t>
            </a:r>
          </a:p>
          <a:p>
            <a:r>
              <a:rPr lang="en-GB" sz="1800" b="1"/>
              <a:t>image</a:t>
            </a:r>
          </a:p>
        </p:txBody>
      </p:sp>
      <p:sp>
        <p:nvSpPr>
          <p:cNvPr id="10249" name="Rectangle 1034"/>
          <p:cNvSpPr>
            <a:spLocks noChangeArrowheads="1"/>
          </p:cNvSpPr>
          <p:nvPr/>
        </p:nvSpPr>
        <p:spPr bwMode="auto">
          <a:xfrm>
            <a:off x="5257800" y="3352800"/>
            <a:ext cx="850900" cy="307975"/>
          </a:xfrm>
          <a:prstGeom prst="rect">
            <a:avLst/>
          </a:prstGeom>
          <a:noFill/>
          <a:ln w="12700">
            <a:noFill/>
            <a:miter lim="800000"/>
            <a:headEnd type="none" w="sm" len="sm"/>
            <a:tailEnd type="none" w="sm" len="sm"/>
          </a:ln>
        </p:spPr>
        <p:txBody>
          <a:bodyPr wrap="none">
            <a:spAutoFit/>
          </a:bodyPr>
          <a:lstStyle/>
          <a:p>
            <a:pPr algn="l">
              <a:defRPr/>
            </a:pPr>
            <a:r>
              <a:rPr lang="en-GB" sz="1400">
                <a:latin typeface="+mn-lt"/>
              </a:rPr>
              <a:t>Intensity</a:t>
            </a:r>
          </a:p>
        </p:txBody>
      </p:sp>
      <p:sp>
        <p:nvSpPr>
          <p:cNvPr id="10250" name="Rectangle 1035"/>
          <p:cNvSpPr>
            <a:spLocks noChangeArrowheads="1"/>
          </p:cNvSpPr>
          <p:nvPr/>
        </p:nvSpPr>
        <p:spPr bwMode="auto">
          <a:xfrm rot="16200000" flipH="1">
            <a:off x="2969420" y="1958181"/>
            <a:ext cx="1528762" cy="307975"/>
          </a:xfrm>
          <a:prstGeom prst="rect">
            <a:avLst/>
          </a:prstGeom>
          <a:noFill/>
          <a:ln w="12700">
            <a:noFill/>
            <a:miter lim="800000"/>
            <a:headEnd type="none" w="sm" len="sm"/>
            <a:tailEnd type="none" w="sm" len="sm"/>
          </a:ln>
        </p:spPr>
        <p:txBody>
          <a:bodyPr wrap="none">
            <a:spAutoFit/>
          </a:bodyPr>
          <a:lstStyle/>
          <a:p>
            <a:pPr algn="l">
              <a:defRPr/>
            </a:pPr>
            <a:r>
              <a:rPr lang="en-GB" sz="1400" dirty="0">
                <a:latin typeface="+mn-lt"/>
              </a:rPr>
              <a:t>Number of pixels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lIns="92075" tIns="46038" rIns="92075" bIns="46038" anchor="b"/>
          <a:lstStyle/>
          <a:p>
            <a:pPr eaLnBrk="1" hangingPunct="1"/>
            <a:r>
              <a:rPr lang="en-GB" smtClean="0"/>
              <a:t>Histogram Equalization</a:t>
            </a:r>
          </a:p>
        </p:txBody>
      </p:sp>
      <p:sp>
        <p:nvSpPr>
          <p:cNvPr id="11267" name="Rectangle 3"/>
          <p:cNvSpPr>
            <a:spLocks noGrp="1" noChangeArrowheads="1"/>
          </p:cNvSpPr>
          <p:nvPr>
            <p:ph type="body" sz="half" idx="1"/>
          </p:nvPr>
        </p:nvSpPr>
        <p:spPr>
          <a:xfrm>
            <a:off x="434975" y="914400"/>
            <a:ext cx="4483100" cy="5181600"/>
          </a:xfrm>
          <a:noFill/>
        </p:spPr>
        <p:txBody>
          <a:bodyPr lIns="92075" tIns="46038" rIns="92075" bIns="46038"/>
          <a:lstStyle/>
          <a:p>
            <a:pPr marL="287338" indent="-287338" eaLnBrk="1" hangingPunct="1">
              <a:lnSpc>
                <a:spcPct val="90000"/>
              </a:lnSpc>
            </a:pPr>
            <a:r>
              <a:rPr lang="en-GB" sz="1800" smtClean="0"/>
              <a:t>Histogram equalization can be very useful for improving image contrast by spreading pixel values across the full dynamic range.</a:t>
            </a:r>
          </a:p>
          <a:p>
            <a:pPr marL="287338" indent="-287338" eaLnBrk="1" hangingPunct="1">
              <a:lnSpc>
                <a:spcPct val="90000"/>
              </a:lnSpc>
            </a:pPr>
            <a:endParaRPr lang="en-GB" sz="1800" smtClean="0"/>
          </a:p>
          <a:p>
            <a:pPr marL="287338" indent="-287338" eaLnBrk="1" hangingPunct="1">
              <a:lnSpc>
                <a:spcPct val="90000"/>
              </a:lnSpc>
            </a:pPr>
            <a:r>
              <a:rPr lang="en-GB" sz="1800" smtClean="0"/>
              <a:t>Ideally, pixels would use a wide range of values.</a:t>
            </a:r>
          </a:p>
          <a:p>
            <a:pPr marL="287338" indent="-287338" eaLnBrk="1" hangingPunct="1">
              <a:lnSpc>
                <a:spcPct val="90000"/>
              </a:lnSpc>
            </a:pPr>
            <a:endParaRPr lang="en-GB" sz="1800" smtClean="0"/>
          </a:p>
          <a:p>
            <a:pPr marL="287338" indent="-287338" eaLnBrk="1" hangingPunct="1">
              <a:lnSpc>
                <a:spcPct val="90000"/>
              </a:lnSpc>
            </a:pPr>
            <a:r>
              <a:rPr lang="en-GB" sz="1800" smtClean="0"/>
              <a:t>See the </a:t>
            </a:r>
            <a:r>
              <a:rPr lang="en-GB" sz="1800" b="1" smtClean="0"/>
              <a:t>underexposed photograph</a:t>
            </a:r>
            <a:r>
              <a:rPr lang="en-GB" sz="1800" smtClean="0"/>
              <a:t> on the left. Its image histogram shows that the intensity values have a compact range between mid to light grey.</a:t>
            </a:r>
          </a:p>
          <a:p>
            <a:pPr marL="287338" indent="-287338" eaLnBrk="1" hangingPunct="1">
              <a:lnSpc>
                <a:spcPct val="90000"/>
              </a:lnSpc>
            </a:pPr>
            <a:endParaRPr lang="en-GB" sz="1800" smtClean="0"/>
          </a:p>
          <a:p>
            <a:pPr marL="287338" indent="-287338" eaLnBrk="1" hangingPunct="1">
              <a:lnSpc>
                <a:spcPct val="90000"/>
              </a:lnSpc>
            </a:pPr>
            <a:r>
              <a:rPr lang="en-GB" sz="1800" smtClean="0"/>
              <a:t>The </a:t>
            </a:r>
            <a:r>
              <a:rPr lang="en-GB" sz="1800" b="1" smtClean="0"/>
              <a:t>histogram equalized photograph on the right</a:t>
            </a:r>
            <a:r>
              <a:rPr lang="en-GB" sz="1800" smtClean="0"/>
              <a:t> has better contrast.  Its histogram has the same shape as the original but is stretched across the full range of intensity values.</a:t>
            </a:r>
          </a:p>
          <a:p>
            <a:pPr marL="287338" indent="-287338" eaLnBrk="1" hangingPunct="1">
              <a:lnSpc>
                <a:spcPct val="90000"/>
              </a:lnSpc>
            </a:pPr>
            <a:endParaRPr lang="en-GB" sz="1800" smtClean="0"/>
          </a:p>
          <a:p>
            <a:pPr marL="287338" indent="-287338" eaLnBrk="1" hangingPunct="1">
              <a:lnSpc>
                <a:spcPct val="90000"/>
              </a:lnSpc>
            </a:pPr>
            <a:endParaRPr lang="en-GB" sz="1800" smtClean="0"/>
          </a:p>
          <a:p>
            <a:pPr marL="287338" indent="-287338" algn="ctr" eaLnBrk="1" hangingPunct="1">
              <a:lnSpc>
                <a:spcPct val="90000"/>
              </a:lnSpc>
              <a:buFont typeface="Wingdings" pitchFamily="2" charset="2"/>
              <a:buNone/>
            </a:pPr>
            <a:r>
              <a:rPr lang="en-GB" sz="1800" smtClean="0"/>
              <a:t> </a:t>
            </a:r>
          </a:p>
          <a:p>
            <a:pPr marL="287338" indent="-287338" eaLnBrk="1" hangingPunct="1">
              <a:lnSpc>
                <a:spcPct val="90000"/>
              </a:lnSpc>
              <a:buFont typeface="Wingdings" pitchFamily="2" charset="2"/>
              <a:buNone/>
            </a:pPr>
            <a:endParaRPr lang="en-GB" sz="1800" smtClean="0"/>
          </a:p>
          <a:p>
            <a:pPr marL="287338" indent="-287338" eaLnBrk="1" hangingPunct="1">
              <a:lnSpc>
                <a:spcPct val="90000"/>
              </a:lnSpc>
              <a:buFont typeface="Wingdings" pitchFamily="2" charset="2"/>
              <a:buNone/>
            </a:pPr>
            <a:endParaRPr lang="en-GB" sz="1800" smtClean="0"/>
          </a:p>
          <a:p>
            <a:pPr marL="287338" indent="-287338" eaLnBrk="1" hangingPunct="1">
              <a:lnSpc>
                <a:spcPct val="90000"/>
              </a:lnSpc>
              <a:buFont typeface="Wingdings" pitchFamily="2" charset="2"/>
              <a:buNone/>
            </a:pPr>
            <a:endParaRPr lang="en-GB" sz="1800" smtClean="0"/>
          </a:p>
        </p:txBody>
      </p:sp>
      <p:sp>
        <p:nvSpPr>
          <p:cNvPr id="11268" name="Rectangle 8"/>
          <p:cNvSpPr>
            <a:spLocks noChangeArrowheads="1"/>
          </p:cNvSpPr>
          <p:nvPr/>
        </p:nvSpPr>
        <p:spPr bwMode="auto">
          <a:xfrm>
            <a:off x="2827338" y="1520825"/>
            <a:ext cx="9906000" cy="0"/>
          </a:xfrm>
          <a:prstGeom prst="rect">
            <a:avLst/>
          </a:prstGeom>
          <a:noFill/>
          <a:ln w="12700">
            <a:noFill/>
            <a:miter lim="800000"/>
            <a:headEnd type="none" w="sm" len="sm"/>
            <a:tailEnd type="none" w="sm" len="sm"/>
          </a:ln>
        </p:spPr>
        <p:txBody>
          <a:bodyPr>
            <a:spAutoFit/>
          </a:bodyPr>
          <a:lstStyle/>
          <a:p>
            <a:endParaRPr lang="en-US"/>
          </a:p>
        </p:txBody>
      </p:sp>
      <p:sp>
        <p:nvSpPr>
          <p:cNvPr id="11269" name="Rectangle 12"/>
          <p:cNvSpPr>
            <a:spLocks noChangeArrowheads="1"/>
          </p:cNvSpPr>
          <p:nvPr/>
        </p:nvSpPr>
        <p:spPr bwMode="auto">
          <a:xfrm>
            <a:off x="3810000" y="2171700"/>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1270" name="Picture 16"/>
          <p:cNvPicPr>
            <a:picLocks noChangeAspect="1" noChangeArrowheads="1"/>
          </p:cNvPicPr>
          <p:nvPr/>
        </p:nvPicPr>
        <p:blipFill>
          <a:blip r:embed="rId3" cstate="print"/>
          <a:srcRect/>
          <a:stretch>
            <a:fillRect/>
          </a:stretch>
        </p:blipFill>
        <p:spPr bwMode="auto">
          <a:xfrm>
            <a:off x="7339013" y="1390750"/>
            <a:ext cx="2135187" cy="3209925"/>
          </a:xfrm>
          <a:prstGeom prst="rect">
            <a:avLst/>
          </a:prstGeom>
          <a:noFill/>
          <a:ln w="12700">
            <a:noFill/>
            <a:miter lim="800000"/>
            <a:headEnd type="none" w="sm" len="sm"/>
            <a:tailEnd type="none" w="sm" len="sm"/>
          </a:ln>
        </p:spPr>
      </p:pic>
      <p:pic>
        <p:nvPicPr>
          <p:cNvPr id="11272" name="Picture 18"/>
          <p:cNvPicPr>
            <a:picLocks noChangeAspect="1" noChangeArrowheads="1"/>
          </p:cNvPicPr>
          <p:nvPr/>
        </p:nvPicPr>
        <p:blipFill>
          <a:blip r:embed="rId4" cstate="print"/>
          <a:srcRect/>
          <a:stretch>
            <a:fillRect/>
          </a:stretch>
        </p:blipFill>
        <p:spPr bwMode="auto">
          <a:xfrm>
            <a:off x="5114524" y="1372887"/>
            <a:ext cx="2144713" cy="3203575"/>
          </a:xfrm>
          <a:prstGeom prst="rect">
            <a:avLst/>
          </a:prstGeom>
          <a:noFill/>
          <a:ln w="12700">
            <a:noFill/>
            <a:miter lim="800000"/>
            <a:headEnd type="none" w="sm" len="sm"/>
            <a:tailEnd type="none" w="sm" len="sm"/>
          </a:ln>
        </p:spPr>
      </p:pic>
      <p:pic>
        <p:nvPicPr>
          <p:cNvPr id="11273" name="Picture 19"/>
          <p:cNvPicPr>
            <a:picLocks noChangeAspect="1" noChangeArrowheads="1"/>
          </p:cNvPicPr>
          <p:nvPr/>
        </p:nvPicPr>
        <p:blipFill>
          <a:blip r:embed="rId5" cstate="print"/>
          <a:srcRect/>
          <a:stretch>
            <a:fillRect/>
          </a:stretch>
        </p:blipFill>
        <p:spPr bwMode="auto">
          <a:xfrm>
            <a:off x="7385050" y="5270500"/>
            <a:ext cx="2362200" cy="1192213"/>
          </a:xfrm>
          <a:prstGeom prst="rect">
            <a:avLst/>
          </a:prstGeom>
          <a:noFill/>
          <a:ln w="12700">
            <a:noFill/>
            <a:miter lim="800000"/>
            <a:headEnd type="none" w="sm" len="sm"/>
            <a:tailEnd type="none" w="sm" len="sm"/>
          </a:ln>
        </p:spPr>
      </p:pic>
      <p:pic>
        <p:nvPicPr>
          <p:cNvPr id="11274" name="Picture 20"/>
          <p:cNvPicPr>
            <a:picLocks noChangeAspect="1" noChangeArrowheads="1"/>
          </p:cNvPicPr>
          <p:nvPr/>
        </p:nvPicPr>
        <p:blipFill>
          <a:blip r:embed="rId6" cstate="print"/>
          <a:srcRect/>
          <a:stretch>
            <a:fillRect/>
          </a:stretch>
        </p:blipFill>
        <p:spPr bwMode="auto">
          <a:xfrm>
            <a:off x="4910138" y="5260975"/>
            <a:ext cx="2393950" cy="12049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lIns="92075" tIns="46038" rIns="92075" bIns="46038" anchor="b"/>
          <a:lstStyle/>
          <a:p>
            <a:pPr eaLnBrk="1" hangingPunct="1"/>
            <a:r>
              <a:rPr lang="en-GB" dirty="0" smtClean="0"/>
              <a:t>Histogram Equalization</a:t>
            </a:r>
          </a:p>
        </p:txBody>
      </p:sp>
      <p:sp>
        <p:nvSpPr>
          <p:cNvPr id="12291" name="Rectangle 3"/>
          <p:cNvSpPr>
            <a:spLocks noGrp="1" noChangeArrowheads="1"/>
          </p:cNvSpPr>
          <p:nvPr>
            <p:ph type="body" idx="1"/>
          </p:nvPr>
        </p:nvSpPr>
        <p:spPr>
          <a:xfrm>
            <a:off x="996950" y="1062038"/>
            <a:ext cx="7848600" cy="3405187"/>
          </a:xfrm>
          <a:noFill/>
        </p:spPr>
        <p:txBody>
          <a:bodyPr lIns="92075" tIns="46038" rIns="92075" bIns="46038"/>
          <a:lstStyle/>
          <a:p>
            <a:pPr marL="193675" indent="-193675" eaLnBrk="1" hangingPunct="1">
              <a:lnSpc>
                <a:spcPct val="90000"/>
              </a:lnSpc>
              <a:buFont typeface="Wingdings" pitchFamily="2" charset="2"/>
              <a:buNone/>
            </a:pPr>
            <a:endParaRPr lang="en-GB" sz="1800" smtClean="0"/>
          </a:p>
          <a:p>
            <a:pPr marL="193675" indent="-193675" eaLnBrk="1" hangingPunct="1">
              <a:lnSpc>
                <a:spcPct val="90000"/>
              </a:lnSpc>
            </a:pPr>
            <a:r>
              <a:rPr lang="en-GB" sz="1800" smtClean="0"/>
              <a:t>Examples from </a:t>
            </a:r>
            <a:r>
              <a:rPr lang="en-GB" sz="1800" smtClean="0">
                <a:hlinkClick r:id="rId3"/>
              </a:rPr>
              <a:t>http://rst.gsfc.nasa.gov/Sect1/Sect1_12a.html</a:t>
            </a: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r>
              <a:rPr lang="en-GB" sz="1800" smtClean="0"/>
              <a:t>	Left: a low contrast original image.</a:t>
            </a:r>
          </a:p>
          <a:p>
            <a:pPr marL="193675" indent="-193675" eaLnBrk="1" hangingPunct="1">
              <a:lnSpc>
                <a:spcPct val="90000"/>
              </a:lnSpc>
              <a:buFont typeface="Wingdings" pitchFamily="2" charset="2"/>
              <a:buNone/>
            </a:pPr>
            <a:r>
              <a:rPr lang="en-GB" sz="1800" smtClean="0"/>
              <a:t>	Middle: the image after linear equalization.</a:t>
            </a:r>
          </a:p>
          <a:p>
            <a:pPr marL="193675" indent="-193675" eaLnBrk="1" hangingPunct="1">
              <a:lnSpc>
                <a:spcPct val="90000"/>
              </a:lnSpc>
              <a:buFont typeface="Wingdings" pitchFamily="2" charset="2"/>
              <a:buNone/>
            </a:pPr>
            <a:r>
              <a:rPr lang="en-GB" sz="1800" smtClean="0"/>
              <a:t>	Right: the image after selected emphasis to a range of values of interest.</a:t>
            </a:r>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algn="ctr" eaLnBrk="1" hangingPunct="1">
              <a:lnSpc>
                <a:spcPct val="90000"/>
              </a:lnSpc>
              <a:buFont typeface="Wingdings" pitchFamily="2" charset="2"/>
              <a:buNone/>
            </a:pPr>
            <a:r>
              <a:rPr lang="en-GB" sz="1800" smtClean="0"/>
              <a:t> </a:t>
            </a:r>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a:p>
            <a:pPr marL="193675" indent="-193675" eaLnBrk="1" hangingPunct="1">
              <a:lnSpc>
                <a:spcPct val="90000"/>
              </a:lnSpc>
              <a:buFont typeface="Wingdings" pitchFamily="2" charset="2"/>
              <a:buNone/>
            </a:pPr>
            <a:endParaRPr lang="en-GB" sz="1800" smtClean="0"/>
          </a:p>
        </p:txBody>
      </p:sp>
      <p:sp>
        <p:nvSpPr>
          <p:cNvPr id="12292" name="Rectangle 4"/>
          <p:cNvSpPr>
            <a:spLocks noChangeArrowheads="1"/>
          </p:cNvSpPr>
          <p:nvPr/>
        </p:nvSpPr>
        <p:spPr bwMode="auto">
          <a:xfrm>
            <a:off x="2827338" y="1520825"/>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2293" name="Picture 5" descr="The image resulting from an unstretched raw data display of TM Band 3 for Morro Bay. Only the waves are shown in contrasting tones.">
            <a:hlinkClick r:id="rId4"/>
          </p:cNvPr>
          <p:cNvPicPr>
            <a:picLocks noChangeAspect="1" noChangeArrowheads="1"/>
          </p:cNvPicPr>
          <p:nvPr/>
        </p:nvPicPr>
        <p:blipFill>
          <a:blip r:embed="rId5" cstate="print"/>
          <a:srcRect/>
          <a:stretch>
            <a:fillRect/>
          </a:stretch>
        </p:blipFill>
        <p:spPr bwMode="auto">
          <a:xfrm>
            <a:off x="1371600" y="3505200"/>
            <a:ext cx="2286000" cy="2286000"/>
          </a:xfrm>
          <a:prstGeom prst="rect">
            <a:avLst/>
          </a:prstGeom>
          <a:noFill/>
          <a:ln w="9525">
            <a:noFill/>
            <a:miter lim="800000"/>
            <a:headEnd/>
            <a:tailEnd/>
          </a:ln>
        </p:spPr>
      </p:pic>
      <p:sp>
        <p:nvSpPr>
          <p:cNvPr id="12294" name="Rectangle 6"/>
          <p:cNvSpPr>
            <a:spLocks noChangeArrowheads="1"/>
          </p:cNvSpPr>
          <p:nvPr/>
        </p:nvSpPr>
        <p:spPr bwMode="auto">
          <a:xfrm>
            <a:off x="3810000" y="2171700"/>
            <a:ext cx="9906000" cy="0"/>
          </a:xfrm>
          <a:prstGeom prst="rect">
            <a:avLst/>
          </a:prstGeom>
          <a:noFill/>
          <a:ln w="12700">
            <a:noFill/>
            <a:miter lim="800000"/>
            <a:headEnd type="none" w="sm" len="sm"/>
            <a:tailEnd type="none" w="sm" len="sm"/>
          </a:ln>
        </p:spPr>
        <p:txBody>
          <a:bodyPr>
            <a:spAutoFit/>
          </a:bodyPr>
          <a:lstStyle/>
          <a:p>
            <a:endParaRPr lang="en-US"/>
          </a:p>
        </p:txBody>
      </p:sp>
      <p:pic>
        <p:nvPicPr>
          <p:cNvPr id="12295" name="Picture 7" descr="Simple linear stretch of Morro Bay TM Band 3."/>
          <p:cNvPicPr>
            <a:picLocks noChangeAspect="1" noChangeArrowheads="1"/>
          </p:cNvPicPr>
          <p:nvPr/>
        </p:nvPicPr>
        <p:blipFill>
          <a:blip r:embed="rId6" cstate="print"/>
          <a:srcRect/>
          <a:stretch>
            <a:fillRect/>
          </a:stretch>
        </p:blipFill>
        <p:spPr bwMode="auto">
          <a:xfrm>
            <a:off x="3733800" y="3505200"/>
            <a:ext cx="2079625" cy="2286000"/>
          </a:xfrm>
          <a:prstGeom prst="rect">
            <a:avLst/>
          </a:prstGeom>
          <a:noFill/>
          <a:ln w="9525">
            <a:noFill/>
            <a:miter lim="800000"/>
            <a:headEnd/>
            <a:tailEnd/>
          </a:ln>
        </p:spPr>
      </p:pic>
      <p:pic>
        <p:nvPicPr>
          <p:cNvPr id="12296" name="Picture 8" descr=" TM Band 3 image of Morro Bay after a linear stretch.">
            <a:hlinkClick r:id="rId7"/>
          </p:cNvPr>
          <p:cNvPicPr>
            <a:picLocks noChangeAspect="1" noChangeArrowheads="1"/>
          </p:cNvPicPr>
          <p:nvPr/>
        </p:nvPicPr>
        <p:blipFill>
          <a:blip r:embed="rId8" cstate="print"/>
          <a:srcRect/>
          <a:stretch>
            <a:fillRect/>
          </a:stretch>
        </p:blipFill>
        <p:spPr bwMode="auto">
          <a:xfrm>
            <a:off x="5867400" y="3505200"/>
            <a:ext cx="2286000" cy="2286000"/>
          </a:xfrm>
          <a:prstGeom prst="rect">
            <a:avLst/>
          </a:prstGeom>
          <a:noFill/>
          <a:ln w="9525">
            <a:noFill/>
            <a:miter lim="800000"/>
            <a:headEnd/>
            <a:tailEnd/>
          </a:ln>
        </p:spPr>
      </p:pic>
      <p:sp>
        <p:nvSpPr>
          <p:cNvPr id="12297" name="Rectangle 9"/>
          <p:cNvSpPr>
            <a:spLocks noChangeArrowheads="1"/>
          </p:cNvSpPr>
          <p:nvPr/>
        </p:nvSpPr>
        <p:spPr bwMode="auto">
          <a:xfrm>
            <a:off x="1320800" y="5891213"/>
            <a:ext cx="1479550" cy="366712"/>
          </a:xfrm>
          <a:prstGeom prst="rect">
            <a:avLst/>
          </a:prstGeom>
          <a:noFill/>
          <a:ln w="19050">
            <a:noFill/>
            <a:miter lim="800000"/>
            <a:headEnd type="none" w="sm" len="sm"/>
            <a:tailEnd type="none" w="sm" len="sm"/>
          </a:ln>
        </p:spPr>
        <p:txBody>
          <a:bodyPr wrap="none">
            <a:spAutoFit/>
          </a:bodyPr>
          <a:lstStyle/>
          <a:p>
            <a:r>
              <a:rPr lang="en-GB" sz="1800"/>
              <a:t>Low contrast</a:t>
            </a:r>
          </a:p>
        </p:txBody>
      </p:sp>
      <p:sp>
        <p:nvSpPr>
          <p:cNvPr id="12298" name="Rectangle 10"/>
          <p:cNvSpPr>
            <a:spLocks noChangeArrowheads="1"/>
          </p:cNvSpPr>
          <p:nvPr/>
        </p:nvSpPr>
        <p:spPr bwMode="auto">
          <a:xfrm>
            <a:off x="3883025" y="5913438"/>
            <a:ext cx="1733550" cy="366712"/>
          </a:xfrm>
          <a:prstGeom prst="rect">
            <a:avLst/>
          </a:prstGeom>
          <a:noFill/>
          <a:ln w="19050">
            <a:noFill/>
            <a:miter lim="800000"/>
            <a:headEnd type="none" w="sm" len="sm"/>
            <a:tailEnd type="none" w="sm" len="sm"/>
          </a:ln>
        </p:spPr>
        <p:txBody>
          <a:bodyPr wrap="none">
            <a:spAutoFit/>
          </a:bodyPr>
          <a:lstStyle/>
          <a:p>
            <a:r>
              <a:rPr lang="en-GB" sz="1800"/>
              <a:t>Higher contrast</a:t>
            </a:r>
          </a:p>
        </p:txBody>
      </p:sp>
      <p:sp>
        <p:nvSpPr>
          <p:cNvPr id="12299" name="Rectangle 11"/>
          <p:cNvSpPr>
            <a:spLocks noChangeArrowheads="1"/>
          </p:cNvSpPr>
          <p:nvPr/>
        </p:nvSpPr>
        <p:spPr bwMode="auto">
          <a:xfrm>
            <a:off x="6005513" y="5926138"/>
            <a:ext cx="2482850" cy="366712"/>
          </a:xfrm>
          <a:prstGeom prst="rect">
            <a:avLst/>
          </a:prstGeom>
          <a:noFill/>
          <a:ln w="19050">
            <a:noFill/>
            <a:miter lim="800000"/>
            <a:headEnd type="none" w="sm" len="sm"/>
            <a:tailEnd type="none" w="sm" len="sm"/>
          </a:ln>
        </p:spPr>
        <p:txBody>
          <a:bodyPr wrap="none">
            <a:spAutoFit/>
          </a:bodyPr>
          <a:lstStyle/>
          <a:p>
            <a:r>
              <a:rPr lang="en-GB" sz="1800"/>
              <a:t>Selective high contrast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Histogram Equalization</a:t>
            </a:r>
            <a:endParaRPr lang="en-US" dirty="0"/>
          </a:p>
        </p:txBody>
      </p:sp>
      <p:sp>
        <p:nvSpPr>
          <p:cNvPr id="3" name="Content Placeholder 2"/>
          <p:cNvSpPr>
            <a:spLocks noGrp="1"/>
          </p:cNvSpPr>
          <p:nvPr>
            <p:ph idx="1"/>
          </p:nvPr>
        </p:nvSpPr>
        <p:spPr/>
        <p:txBody>
          <a:bodyPr/>
          <a:lstStyle/>
          <a:p>
            <a:r>
              <a:rPr lang="en-GB" dirty="0" err="1" smtClean="0"/>
              <a:t>ImageJ</a:t>
            </a:r>
            <a:r>
              <a:rPr lang="en-GB" dirty="0" smtClean="0"/>
              <a:t> demo</a:t>
            </a:r>
          </a:p>
          <a:p>
            <a:pPr lvl="1"/>
            <a:r>
              <a:rPr lang="en-US" dirty="0" smtClean="0">
                <a:hlinkClick r:id="rId2"/>
              </a:rPr>
              <a:t>http://rsb.info.nih.gov/ij/signed-applet/</a:t>
            </a:r>
            <a:r>
              <a:rPr lang="en-US" dirty="0" smtClean="0"/>
              <a:t> </a:t>
            </a:r>
            <a:endParaRPr lang="en-GB" dirty="0" smtClean="0"/>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Frequencies in Images</a:t>
            </a:r>
          </a:p>
        </p:txBody>
      </p:sp>
      <p:sp>
        <p:nvSpPr>
          <p:cNvPr id="13315" name="Rectangle 3"/>
          <p:cNvSpPr>
            <a:spLocks noGrp="1" noChangeArrowheads="1"/>
          </p:cNvSpPr>
          <p:nvPr>
            <p:ph type="body" sz="half" idx="1"/>
          </p:nvPr>
        </p:nvSpPr>
        <p:spPr>
          <a:xfrm>
            <a:off x="742950" y="914400"/>
            <a:ext cx="4181475" cy="1258888"/>
          </a:xfrm>
        </p:spPr>
        <p:txBody>
          <a:bodyPr/>
          <a:lstStyle/>
          <a:p>
            <a:pPr eaLnBrk="1" hangingPunct="1">
              <a:lnSpc>
                <a:spcPct val="90000"/>
              </a:lnSpc>
            </a:pPr>
            <a:r>
              <a:rPr lang="en-GB" sz="1800" smtClean="0"/>
              <a:t>The image histogram tells us nothing about the distribution of pixel intensities in an image.</a:t>
            </a:r>
          </a:p>
          <a:p>
            <a:pPr eaLnBrk="1" hangingPunct="1">
              <a:lnSpc>
                <a:spcPct val="90000"/>
              </a:lnSpc>
            </a:pPr>
            <a:endParaRPr lang="en-GB" sz="1800" smtClean="0"/>
          </a:p>
          <a:p>
            <a:pPr eaLnBrk="1" hangingPunct="1">
              <a:lnSpc>
                <a:spcPct val="90000"/>
              </a:lnSpc>
            </a:pPr>
            <a:r>
              <a:rPr lang="en-GB" sz="1800" smtClean="0"/>
              <a:t>For example, a “U” shaped histogram with peaks around black and white values could be either of the images below.</a:t>
            </a:r>
          </a:p>
        </p:txBody>
      </p:sp>
      <p:sp>
        <p:nvSpPr>
          <p:cNvPr id="13316" name="Rectangle 4"/>
          <p:cNvSpPr>
            <a:spLocks noGrp="1" noChangeArrowheads="1"/>
          </p:cNvSpPr>
          <p:nvPr>
            <p:ph type="body" sz="half" idx="2"/>
          </p:nvPr>
        </p:nvSpPr>
        <p:spPr>
          <a:xfrm>
            <a:off x="5294313" y="777875"/>
            <a:ext cx="4181475" cy="1258888"/>
          </a:xfrm>
        </p:spPr>
        <p:txBody>
          <a:bodyPr/>
          <a:lstStyle/>
          <a:p>
            <a:pPr eaLnBrk="1" hangingPunct="1">
              <a:lnSpc>
                <a:spcPct val="90000"/>
              </a:lnSpc>
            </a:pPr>
            <a:r>
              <a:rPr lang="en-GB" sz="1800" smtClean="0"/>
              <a:t>We can refer to the </a:t>
            </a:r>
            <a:r>
              <a:rPr lang="en-GB" sz="1800" i="1" smtClean="0"/>
              <a:t>frequency</a:t>
            </a:r>
            <a:r>
              <a:rPr lang="en-GB" sz="1800" smtClean="0"/>
              <a:t> content of an image. </a:t>
            </a:r>
          </a:p>
          <a:p>
            <a:pPr eaLnBrk="1" hangingPunct="1">
              <a:lnSpc>
                <a:spcPct val="90000"/>
              </a:lnSpc>
            </a:pPr>
            <a:endParaRPr lang="en-GB" sz="1800" smtClean="0"/>
          </a:p>
          <a:p>
            <a:pPr eaLnBrk="1" hangingPunct="1">
              <a:lnSpc>
                <a:spcPct val="90000"/>
              </a:lnSpc>
            </a:pPr>
            <a:r>
              <a:rPr lang="en-GB" sz="1800" smtClean="0"/>
              <a:t>Smooth areas are low frequency.</a:t>
            </a:r>
          </a:p>
          <a:p>
            <a:pPr eaLnBrk="1" hangingPunct="1">
              <a:lnSpc>
                <a:spcPct val="90000"/>
              </a:lnSpc>
            </a:pPr>
            <a:endParaRPr lang="en-GB" sz="1800" smtClean="0"/>
          </a:p>
          <a:p>
            <a:pPr eaLnBrk="1" hangingPunct="1">
              <a:lnSpc>
                <a:spcPct val="90000"/>
              </a:lnSpc>
            </a:pPr>
            <a:r>
              <a:rPr lang="en-GB" sz="1800" smtClean="0"/>
              <a:t>Edges and other rapid changes are high frequency. </a:t>
            </a:r>
          </a:p>
          <a:p>
            <a:pPr eaLnBrk="1" hangingPunct="1">
              <a:lnSpc>
                <a:spcPct val="90000"/>
              </a:lnSpc>
            </a:pPr>
            <a:endParaRPr lang="en-GB" sz="1800" smtClean="0"/>
          </a:p>
        </p:txBody>
      </p:sp>
      <p:pic>
        <p:nvPicPr>
          <p:cNvPr id="13317" name="Picture 8" descr="http://ise.stanford.edu/class/psych221/projects/98/jpeg/alan/images/test.jpg"/>
          <p:cNvPicPr>
            <a:picLocks noChangeAspect="1" noChangeArrowheads="1"/>
          </p:cNvPicPr>
          <p:nvPr/>
        </p:nvPicPr>
        <p:blipFill>
          <a:blip r:embed="rId3" cstate="print"/>
          <a:srcRect l="83138" b="62563"/>
          <a:stretch>
            <a:fillRect/>
          </a:stretch>
        </p:blipFill>
        <p:spPr bwMode="auto">
          <a:xfrm>
            <a:off x="3576638" y="3935413"/>
            <a:ext cx="1125537" cy="1143000"/>
          </a:xfrm>
          <a:prstGeom prst="rect">
            <a:avLst/>
          </a:prstGeom>
          <a:noFill/>
          <a:ln w="9525">
            <a:noFill/>
            <a:miter lim="800000"/>
            <a:headEnd/>
            <a:tailEnd/>
          </a:ln>
        </p:spPr>
      </p:pic>
      <p:pic>
        <p:nvPicPr>
          <p:cNvPr id="13318" name="Picture 10" descr="http://ise.stanford.edu/class/psych221/projects/98/jpeg/alan/images/test.jpg"/>
          <p:cNvPicPr>
            <a:picLocks noChangeAspect="1" noChangeArrowheads="1"/>
          </p:cNvPicPr>
          <p:nvPr/>
        </p:nvPicPr>
        <p:blipFill>
          <a:blip r:embed="rId3" cstate="print"/>
          <a:srcRect/>
          <a:stretch>
            <a:fillRect/>
          </a:stretch>
        </p:blipFill>
        <p:spPr bwMode="auto">
          <a:xfrm>
            <a:off x="6324600" y="3505200"/>
            <a:ext cx="1524000" cy="1473200"/>
          </a:xfrm>
          <a:prstGeom prst="rect">
            <a:avLst/>
          </a:prstGeom>
          <a:noFill/>
          <a:ln w="9525">
            <a:noFill/>
            <a:miter lim="800000"/>
            <a:headEnd/>
            <a:tailEnd/>
          </a:ln>
        </p:spPr>
      </p:pic>
      <p:pic>
        <p:nvPicPr>
          <p:cNvPr id="13319" name="Picture 12"/>
          <p:cNvPicPr>
            <a:picLocks noChangeAspect="1" noChangeArrowheads="1"/>
          </p:cNvPicPr>
          <p:nvPr/>
        </p:nvPicPr>
        <p:blipFill>
          <a:blip r:embed="rId4" cstate="print"/>
          <a:srcRect/>
          <a:stretch>
            <a:fillRect/>
          </a:stretch>
        </p:blipFill>
        <p:spPr bwMode="auto">
          <a:xfrm>
            <a:off x="6324600" y="5105400"/>
            <a:ext cx="1552575" cy="1600200"/>
          </a:xfrm>
          <a:prstGeom prst="rect">
            <a:avLst/>
          </a:prstGeom>
          <a:noFill/>
          <a:ln w="12700">
            <a:noFill/>
            <a:miter lim="800000"/>
            <a:headEnd type="none" w="sm" len="sm"/>
            <a:tailEnd type="none" w="sm" len="sm"/>
          </a:ln>
        </p:spPr>
      </p:pic>
      <p:pic>
        <p:nvPicPr>
          <p:cNvPr id="13320" name="Picture 14"/>
          <p:cNvPicPr>
            <a:picLocks noChangeAspect="1" noChangeArrowheads="1"/>
          </p:cNvPicPr>
          <p:nvPr/>
        </p:nvPicPr>
        <p:blipFill>
          <a:blip r:embed="rId5" cstate="print"/>
          <a:srcRect/>
          <a:stretch>
            <a:fillRect/>
          </a:stretch>
        </p:blipFill>
        <p:spPr bwMode="auto">
          <a:xfrm>
            <a:off x="1138238" y="3935413"/>
            <a:ext cx="1219200" cy="1079500"/>
          </a:xfrm>
          <a:prstGeom prst="rect">
            <a:avLst/>
          </a:prstGeom>
          <a:noFill/>
          <a:ln w="12700">
            <a:noFill/>
            <a:miter lim="800000"/>
            <a:headEnd type="none" w="sm" len="sm"/>
            <a:tailEnd type="none" w="sm" len="sm"/>
          </a:ln>
        </p:spPr>
      </p:pic>
      <p:sp>
        <p:nvSpPr>
          <p:cNvPr id="13321" name="Text Box 16"/>
          <p:cNvSpPr txBox="1">
            <a:spLocks noChangeArrowheads="1"/>
          </p:cNvSpPr>
          <p:nvPr/>
        </p:nvSpPr>
        <p:spPr bwMode="auto">
          <a:xfrm>
            <a:off x="2336800" y="4011613"/>
            <a:ext cx="1239838" cy="942975"/>
          </a:xfrm>
          <a:prstGeom prst="rect">
            <a:avLst/>
          </a:prstGeom>
          <a:noFill/>
          <a:ln w="12700">
            <a:noFill/>
            <a:miter lim="800000"/>
            <a:headEnd type="none" w="sm" len="sm"/>
            <a:tailEnd type="none" w="sm" len="sm"/>
          </a:ln>
        </p:spPr>
        <p:txBody>
          <a:bodyPr>
            <a:spAutoFit/>
          </a:bodyPr>
          <a:lstStyle/>
          <a:p>
            <a:r>
              <a:rPr lang="en-GB" sz="1400"/>
              <a:t>These images have</a:t>
            </a:r>
          </a:p>
          <a:p>
            <a:r>
              <a:rPr lang="en-GB" sz="1400"/>
              <a:t>the </a:t>
            </a:r>
            <a:r>
              <a:rPr lang="en-GB" sz="1400" u="sng"/>
              <a:t>same</a:t>
            </a:r>
            <a:r>
              <a:rPr lang="en-GB" sz="1400"/>
              <a:t> histogram.</a:t>
            </a:r>
          </a:p>
        </p:txBody>
      </p:sp>
      <p:sp>
        <p:nvSpPr>
          <p:cNvPr id="13322" name="Text Box 17"/>
          <p:cNvSpPr txBox="1">
            <a:spLocks noChangeArrowheads="1"/>
          </p:cNvSpPr>
          <p:nvPr/>
        </p:nvSpPr>
        <p:spPr bwMode="auto">
          <a:xfrm>
            <a:off x="6248400" y="2968625"/>
            <a:ext cx="1119188" cy="517525"/>
          </a:xfrm>
          <a:prstGeom prst="rect">
            <a:avLst/>
          </a:prstGeom>
          <a:noFill/>
          <a:ln w="12700">
            <a:noFill/>
            <a:miter lim="800000"/>
            <a:headEnd type="none" w="sm" len="sm"/>
            <a:tailEnd type="none" w="sm" len="sm"/>
          </a:ln>
        </p:spPr>
        <p:txBody>
          <a:bodyPr wrap="none">
            <a:spAutoFit/>
          </a:bodyPr>
          <a:lstStyle/>
          <a:p>
            <a:pPr algn="l"/>
            <a:r>
              <a:rPr lang="en-GB" sz="1400" b="1"/>
              <a:t>increasing </a:t>
            </a:r>
          </a:p>
          <a:p>
            <a:pPr algn="l"/>
            <a:r>
              <a:rPr lang="en-GB" sz="1400" b="1"/>
              <a:t>frequency </a:t>
            </a:r>
          </a:p>
        </p:txBody>
      </p:sp>
      <p:sp>
        <p:nvSpPr>
          <p:cNvPr id="13323" name="Text Box 18"/>
          <p:cNvSpPr txBox="1">
            <a:spLocks noChangeArrowheads="1"/>
          </p:cNvSpPr>
          <p:nvPr/>
        </p:nvSpPr>
        <p:spPr bwMode="auto">
          <a:xfrm>
            <a:off x="7975600" y="5254625"/>
            <a:ext cx="1119188" cy="517525"/>
          </a:xfrm>
          <a:prstGeom prst="rect">
            <a:avLst/>
          </a:prstGeom>
          <a:noFill/>
          <a:ln w="12700">
            <a:noFill/>
            <a:miter lim="800000"/>
            <a:headEnd type="none" w="sm" len="sm"/>
            <a:tailEnd type="none" w="sm" len="sm"/>
          </a:ln>
        </p:spPr>
        <p:txBody>
          <a:bodyPr wrap="none">
            <a:spAutoFit/>
          </a:bodyPr>
          <a:lstStyle/>
          <a:p>
            <a:r>
              <a:rPr lang="en-GB" sz="1400" b="1"/>
              <a:t>increasing </a:t>
            </a:r>
          </a:p>
          <a:p>
            <a:r>
              <a:rPr lang="en-GB" sz="1400" b="1"/>
              <a:t>frequency </a:t>
            </a:r>
          </a:p>
        </p:txBody>
      </p:sp>
      <p:sp>
        <p:nvSpPr>
          <p:cNvPr id="13324" name="Line 19"/>
          <p:cNvSpPr>
            <a:spLocks noChangeShapeType="1"/>
          </p:cNvSpPr>
          <p:nvPr/>
        </p:nvSpPr>
        <p:spPr bwMode="auto">
          <a:xfrm>
            <a:off x="7315200" y="3200400"/>
            <a:ext cx="609600" cy="0"/>
          </a:xfrm>
          <a:prstGeom prst="line">
            <a:avLst/>
          </a:prstGeom>
          <a:noFill/>
          <a:ln w="25400">
            <a:solidFill>
              <a:schemeClr val="tx1"/>
            </a:solidFill>
            <a:round/>
            <a:headEnd type="none" w="sm" len="sm"/>
            <a:tailEnd type="triangle" w="sm" len="sm"/>
          </a:ln>
        </p:spPr>
        <p:txBody>
          <a:bodyPr/>
          <a:lstStyle/>
          <a:p>
            <a:endParaRPr lang="en-US"/>
          </a:p>
        </p:txBody>
      </p:sp>
      <p:sp>
        <p:nvSpPr>
          <p:cNvPr id="13325" name="Line 20"/>
          <p:cNvSpPr>
            <a:spLocks noChangeShapeType="1"/>
          </p:cNvSpPr>
          <p:nvPr/>
        </p:nvSpPr>
        <p:spPr bwMode="auto">
          <a:xfrm>
            <a:off x="8077200" y="5867400"/>
            <a:ext cx="0" cy="685800"/>
          </a:xfrm>
          <a:prstGeom prst="line">
            <a:avLst/>
          </a:prstGeom>
          <a:noFill/>
          <a:ln w="25400">
            <a:solidFill>
              <a:schemeClr val="tx1"/>
            </a:solidFill>
            <a:round/>
            <a:headEnd type="none" w="sm" len="sm"/>
            <a:tailEnd type="triangle" w="sm" len="sm"/>
          </a:ln>
        </p:spPr>
        <p:txBody>
          <a:bodyPr/>
          <a:lstStyle/>
          <a:p>
            <a:endParaRPr lang="en-US"/>
          </a:p>
        </p:txBody>
      </p:sp>
      <p:sp>
        <p:nvSpPr>
          <p:cNvPr id="13326" name="Rectangle 21"/>
          <p:cNvSpPr>
            <a:spLocks noChangeArrowheads="1"/>
          </p:cNvSpPr>
          <p:nvPr/>
        </p:nvSpPr>
        <p:spPr bwMode="auto">
          <a:xfrm>
            <a:off x="1206500" y="3935413"/>
            <a:ext cx="1143000" cy="1066800"/>
          </a:xfrm>
          <a:prstGeom prst="rect">
            <a:avLst/>
          </a:prstGeom>
          <a:noFill/>
          <a:ln w="12700">
            <a:solidFill>
              <a:schemeClr val="tx1"/>
            </a:solidFill>
            <a:miter lim="800000"/>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GB" smtClean="0"/>
              <a:t>Frequencies in Images</a:t>
            </a:r>
          </a:p>
        </p:txBody>
      </p:sp>
      <p:sp>
        <p:nvSpPr>
          <p:cNvPr id="1028" name="Rectangle 3"/>
          <p:cNvSpPr>
            <a:spLocks noGrp="1" noChangeArrowheads="1"/>
          </p:cNvSpPr>
          <p:nvPr>
            <p:ph type="body" sz="half" idx="1"/>
          </p:nvPr>
        </p:nvSpPr>
        <p:spPr>
          <a:xfrm>
            <a:off x="304800" y="806450"/>
            <a:ext cx="5973763" cy="5289550"/>
          </a:xfrm>
        </p:spPr>
        <p:txBody>
          <a:bodyPr/>
          <a:lstStyle/>
          <a:p>
            <a:pPr eaLnBrk="1" hangingPunct="1">
              <a:lnSpc>
                <a:spcPct val="90000"/>
              </a:lnSpc>
            </a:pPr>
            <a:r>
              <a:rPr lang="en-GB" sz="1800" smtClean="0"/>
              <a:t>Signals are often efficiently represented by the addition of simple sine or cosine waves. </a:t>
            </a:r>
          </a:p>
          <a:p>
            <a:pPr eaLnBrk="1" hangingPunct="1">
              <a:lnSpc>
                <a:spcPct val="90000"/>
              </a:lnSpc>
            </a:pPr>
            <a:endParaRPr lang="en-GB" sz="1800" smtClean="0"/>
          </a:p>
          <a:p>
            <a:pPr eaLnBrk="1" hangingPunct="1">
              <a:lnSpc>
                <a:spcPct val="90000"/>
              </a:lnSpc>
            </a:pPr>
            <a:r>
              <a:rPr lang="en-GB" sz="1800" smtClean="0"/>
              <a:t>But there’s a problem.  If we try to create a SQUARE shaped wave using these simple waves, the ripples never go away.  As we add smaller and smaller amounts of higher frequency sine waves we still have ripples.  </a:t>
            </a:r>
          </a:p>
          <a:p>
            <a:pPr eaLnBrk="1" hangingPunct="1">
              <a:lnSpc>
                <a:spcPct val="90000"/>
              </a:lnSpc>
            </a:pPr>
            <a:endParaRPr lang="en-GB" sz="1800" smtClean="0"/>
          </a:p>
          <a:p>
            <a:pPr eaLnBrk="1" hangingPunct="1">
              <a:lnSpc>
                <a:spcPct val="90000"/>
              </a:lnSpc>
            </a:pPr>
            <a:r>
              <a:rPr lang="en-GB" sz="1800" smtClean="0"/>
              <a:t>The animation on the right shows the result of adding sine waves of higher and higher frequency.  </a:t>
            </a:r>
            <a:r>
              <a:rPr lang="en-GB" sz="1800" smtClean="0">
                <a:solidFill>
                  <a:srgbClr val="CC0000"/>
                </a:solidFill>
              </a:rPr>
              <a:t>The sine wave is shown on the top</a:t>
            </a:r>
            <a:r>
              <a:rPr lang="en-GB" sz="1800" smtClean="0"/>
              <a:t> and the </a:t>
            </a:r>
            <a:r>
              <a:rPr lang="en-GB" sz="1800" smtClean="0">
                <a:solidFill>
                  <a:srgbClr val="2330DD"/>
                </a:solidFill>
              </a:rPr>
              <a:t>sum of all the waves is shown on the bottom</a:t>
            </a:r>
            <a:r>
              <a:rPr lang="en-GB" sz="1800" smtClean="0"/>
              <a:t>.  See how a rippled square shaped signal appears. </a:t>
            </a:r>
          </a:p>
          <a:p>
            <a:pPr eaLnBrk="1" hangingPunct="1">
              <a:lnSpc>
                <a:spcPct val="90000"/>
              </a:lnSpc>
            </a:pPr>
            <a:endParaRPr lang="en-GB" sz="1800" smtClean="0"/>
          </a:p>
          <a:p>
            <a:pPr eaLnBrk="1" hangingPunct="1">
              <a:lnSpc>
                <a:spcPct val="90000"/>
              </a:lnSpc>
            </a:pPr>
            <a:r>
              <a:rPr lang="en-GB" sz="1800" smtClean="0"/>
              <a:t>Images often contain many sharp edges just like the square wave.  You can often see these rippling or ringing artefacts about edges in heavily compressed images and video.</a:t>
            </a:r>
          </a:p>
          <a:p>
            <a:pPr eaLnBrk="1" hangingPunct="1">
              <a:lnSpc>
                <a:spcPct val="90000"/>
              </a:lnSpc>
              <a:buFont typeface="Wingdings" pitchFamily="2" charset="2"/>
              <a:buNone/>
            </a:pPr>
            <a:endParaRPr lang="en-GB" sz="1800" smtClean="0"/>
          </a:p>
          <a:p>
            <a:pPr eaLnBrk="1" hangingPunct="1">
              <a:lnSpc>
                <a:spcPct val="90000"/>
              </a:lnSpc>
            </a:pPr>
            <a:endParaRPr lang="en-GB" sz="1800" smtClean="0"/>
          </a:p>
          <a:p>
            <a:pPr eaLnBrk="1" hangingPunct="1">
              <a:lnSpc>
                <a:spcPct val="90000"/>
              </a:lnSpc>
            </a:pPr>
            <a:endParaRPr lang="en-GB" sz="1800" smtClean="0"/>
          </a:p>
        </p:txBody>
      </p:sp>
      <p:pic>
        <p:nvPicPr>
          <p:cNvPr id="1029" name="Picture 16" descr="http://www.numerit.com/samples/fours/fig1.gif"/>
          <p:cNvPicPr>
            <a:picLocks noChangeAspect="1" noChangeArrowheads="1" noCrop="1"/>
          </p:cNvPicPr>
          <p:nvPr/>
        </p:nvPicPr>
        <p:blipFill>
          <a:blip r:embed="rId3" cstate="print"/>
          <a:srcRect/>
          <a:stretch>
            <a:fillRect/>
          </a:stretch>
        </p:blipFill>
        <p:spPr bwMode="auto">
          <a:xfrm>
            <a:off x="6333423" y="324619"/>
            <a:ext cx="3116263" cy="3352800"/>
          </a:xfrm>
          <a:prstGeom prst="rect">
            <a:avLst/>
          </a:prstGeom>
          <a:noFill/>
          <a:ln w="9525">
            <a:noFill/>
            <a:miter lim="800000"/>
            <a:headEnd/>
            <a:tailEnd/>
          </a:ln>
        </p:spPr>
      </p:pic>
      <p:sp>
        <p:nvSpPr>
          <p:cNvPr id="1030" name="Rectangle 21"/>
          <p:cNvSpPr>
            <a:spLocks noChangeArrowheads="1"/>
          </p:cNvSpPr>
          <p:nvPr/>
        </p:nvSpPr>
        <p:spPr bwMode="auto">
          <a:xfrm>
            <a:off x="6789220" y="3763444"/>
            <a:ext cx="2559050" cy="228600"/>
          </a:xfrm>
          <a:prstGeom prst="rect">
            <a:avLst/>
          </a:prstGeom>
          <a:noFill/>
          <a:ln w="12700">
            <a:noFill/>
            <a:miter lim="800000"/>
            <a:headEnd type="none" w="sm" len="sm"/>
            <a:tailEnd type="none" w="sm" len="sm"/>
          </a:ln>
        </p:spPr>
        <p:txBody>
          <a:bodyPr wrap="none">
            <a:spAutoFit/>
          </a:bodyPr>
          <a:lstStyle/>
          <a:p>
            <a:pPr algn="r"/>
            <a:r>
              <a:rPr lang="en-GB" sz="900" dirty="0"/>
              <a:t>http://www.numerit.com/samples/fours/doc.htm</a:t>
            </a:r>
          </a:p>
        </p:txBody>
      </p:sp>
      <p:pic>
        <p:nvPicPr>
          <p:cNvPr id="8" name="Picture 6" descr="4"/>
          <p:cNvPicPr>
            <a:picLocks noGrp="1" noChangeAspect="1" noChangeArrowheads="1"/>
          </p:cNvPicPr>
          <p:nvPr>
            <p:ph sz="quarter" idx="1"/>
          </p:nvPr>
        </p:nvPicPr>
        <p:blipFill>
          <a:blip r:embed="rId4" cstate="print"/>
          <a:srcRect/>
          <a:stretch>
            <a:fillRect/>
          </a:stretch>
        </p:blipFill>
        <p:spPr>
          <a:xfrm>
            <a:off x="6532344" y="4638574"/>
            <a:ext cx="1148615" cy="1072040"/>
          </a:xfrm>
          <a:noFill/>
          <a:ln/>
        </p:spPr>
      </p:pic>
      <p:pic>
        <p:nvPicPr>
          <p:cNvPr id="9" name="Picture 9" descr="ilf15"/>
          <p:cNvPicPr>
            <a:picLocks noGrp="1" noChangeAspect="1" noChangeArrowheads="1"/>
          </p:cNvPicPr>
          <p:nvPr>
            <p:ph sz="quarter" idx="2"/>
          </p:nvPr>
        </p:nvPicPr>
        <p:blipFill>
          <a:blip r:embed="rId5" cstate="print"/>
          <a:srcRect/>
          <a:stretch>
            <a:fillRect/>
          </a:stretch>
        </p:blipFill>
        <p:spPr>
          <a:xfrm>
            <a:off x="8142972" y="4645794"/>
            <a:ext cx="1029903" cy="1029903"/>
          </a:xfrm>
          <a:noFill/>
          <a:ln/>
        </p:spPr>
      </p:pic>
      <p:sp>
        <p:nvSpPr>
          <p:cNvPr id="10" name="TextBox 9"/>
          <p:cNvSpPr txBox="1"/>
          <p:nvPr/>
        </p:nvSpPr>
        <p:spPr>
          <a:xfrm>
            <a:off x="6487427" y="5775157"/>
            <a:ext cx="3176337" cy="482120"/>
          </a:xfrm>
          <a:prstGeom prst="rect">
            <a:avLst/>
          </a:prstGeom>
          <a:noFill/>
        </p:spPr>
        <p:txBody>
          <a:bodyPr wrap="square" rtlCol="0">
            <a:spAutoFit/>
          </a:bodyPr>
          <a:lstStyle/>
          <a:p>
            <a:pPr>
              <a:lnSpc>
                <a:spcPct val="150000"/>
              </a:lnSpc>
              <a:spcBef>
                <a:spcPts val="0"/>
              </a:spcBef>
              <a:spcAft>
                <a:spcPts val="600"/>
              </a:spcAft>
            </a:pPr>
            <a:r>
              <a:rPr lang="en-GB" sz="900" dirty="0" smtClean="0"/>
              <a:t>Demonstration of ringing </a:t>
            </a:r>
            <a:r>
              <a:rPr lang="en-GB" sz="900" i="1" dirty="0" smtClean="0"/>
              <a:t>www.utdallas.edu</a:t>
            </a:r>
            <a:r>
              <a:rPr lang="en-GB" sz="900" i="1" dirty="0"/>
              <a:t>/~dxa081000/</a:t>
            </a:r>
            <a:r>
              <a:rPr lang="en-GB" sz="900" b="1" i="1" dirty="0"/>
              <a:t>IMAGEFILTERING</a:t>
            </a:r>
            <a:r>
              <a:rPr lang="en-GB" sz="900" i="1" dirty="0"/>
              <a:t>.ppt</a:t>
            </a:r>
            <a:endParaRPr lang="en-US" sz="900" dirty="0"/>
          </a:p>
        </p:txBody>
      </p:sp>
      <p:sp>
        <p:nvSpPr>
          <p:cNvPr id="11" name="Rectangle 10"/>
          <p:cNvSpPr/>
          <p:nvPr/>
        </p:nvSpPr>
        <p:spPr bwMode="auto">
          <a:xfrm>
            <a:off x="6227544" y="4408370"/>
            <a:ext cx="3551723" cy="2021305"/>
          </a:xfrm>
          <a:prstGeom prst="rect">
            <a:avLst/>
          </a:prstGeom>
          <a:noFill/>
          <a:ln w="1905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mtClean="0"/>
              <a:t>Filtering Frequencies</a:t>
            </a:r>
          </a:p>
        </p:txBody>
      </p:sp>
      <p:sp>
        <p:nvSpPr>
          <p:cNvPr id="14339" name="Rectangle 3"/>
          <p:cNvSpPr>
            <a:spLocks noGrp="1" noChangeArrowheads="1"/>
          </p:cNvSpPr>
          <p:nvPr>
            <p:ph type="body" sz="half" idx="1"/>
          </p:nvPr>
        </p:nvSpPr>
        <p:spPr>
          <a:xfrm>
            <a:off x="457200" y="1066800"/>
            <a:ext cx="5181600" cy="5029200"/>
          </a:xfrm>
        </p:spPr>
        <p:txBody>
          <a:bodyPr/>
          <a:lstStyle/>
          <a:p>
            <a:pPr eaLnBrk="1" hangingPunct="1">
              <a:spcBef>
                <a:spcPct val="0"/>
              </a:spcBef>
              <a:buClrTx/>
            </a:pPr>
            <a:r>
              <a:rPr lang="en-GB" sz="2000" smtClean="0"/>
              <a:t>We can adjust the amount of frequencies in signals and images.</a:t>
            </a:r>
          </a:p>
          <a:p>
            <a:pPr eaLnBrk="1" hangingPunct="1">
              <a:spcBef>
                <a:spcPct val="0"/>
              </a:spcBef>
              <a:buClrTx/>
            </a:pPr>
            <a:endParaRPr lang="en-GB" sz="2000" smtClean="0"/>
          </a:p>
          <a:p>
            <a:pPr eaLnBrk="1" hangingPunct="1">
              <a:spcBef>
                <a:spcPct val="0"/>
              </a:spcBef>
              <a:buClrTx/>
            </a:pPr>
            <a:r>
              <a:rPr lang="en-GB" sz="2000" smtClean="0"/>
              <a:t>Low-pass filtering preserves (passes) lower frequencies but drops higher frequencies.</a:t>
            </a:r>
          </a:p>
          <a:p>
            <a:pPr eaLnBrk="1" hangingPunct="1">
              <a:spcBef>
                <a:spcPct val="0"/>
              </a:spcBef>
              <a:buClrTx/>
            </a:pPr>
            <a:endParaRPr lang="en-GB" sz="2000" smtClean="0"/>
          </a:p>
          <a:p>
            <a:pPr eaLnBrk="1" hangingPunct="1">
              <a:spcBef>
                <a:spcPct val="0"/>
              </a:spcBef>
              <a:buClrTx/>
            </a:pPr>
            <a:r>
              <a:rPr lang="en-GB" sz="2000" smtClean="0"/>
              <a:t>High-pass filtering preserves (passes) higher frequencies but drops lower frequencies.</a:t>
            </a:r>
          </a:p>
          <a:p>
            <a:pPr eaLnBrk="1" hangingPunct="1">
              <a:spcBef>
                <a:spcPct val="0"/>
              </a:spcBef>
              <a:buClrTx/>
            </a:pPr>
            <a:endParaRPr lang="en-GB" sz="2000" smtClean="0"/>
          </a:p>
          <a:p>
            <a:pPr eaLnBrk="1" hangingPunct="1">
              <a:spcBef>
                <a:spcPct val="0"/>
              </a:spcBef>
              <a:buClrTx/>
            </a:pPr>
            <a:r>
              <a:rPr lang="en-GB" sz="2000" smtClean="0"/>
              <a:t>Both high- and low-pass filters have their uses.  Low-pass filters can remove noise from poor quality images by smoothing.  High-pass filters can usefully pick out edges.</a:t>
            </a:r>
          </a:p>
          <a:p>
            <a:pPr eaLnBrk="1" hangingPunct="1">
              <a:lnSpc>
                <a:spcPct val="90000"/>
              </a:lnSpc>
              <a:buFont typeface="Wingdings" pitchFamily="2" charset="2"/>
              <a:buNone/>
            </a:pPr>
            <a:endParaRPr lang="en-GB" sz="1600" smtClean="0"/>
          </a:p>
          <a:p>
            <a:pPr eaLnBrk="1" hangingPunct="1">
              <a:lnSpc>
                <a:spcPct val="90000"/>
              </a:lnSpc>
            </a:pPr>
            <a:endParaRPr lang="en-GB" sz="1600" smtClean="0"/>
          </a:p>
          <a:p>
            <a:pPr eaLnBrk="1" hangingPunct="1">
              <a:lnSpc>
                <a:spcPct val="90000"/>
              </a:lnSpc>
            </a:pPr>
            <a:endParaRPr lang="en-GB" sz="1600" smtClean="0"/>
          </a:p>
        </p:txBody>
      </p:sp>
      <p:sp>
        <p:nvSpPr>
          <p:cNvPr id="14340" name="Text Box 10"/>
          <p:cNvSpPr txBox="1">
            <a:spLocks noChangeArrowheads="1"/>
          </p:cNvSpPr>
          <p:nvPr/>
        </p:nvSpPr>
        <p:spPr bwMode="auto">
          <a:xfrm>
            <a:off x="8632825" y="1589088"/>
            <a:ext cx="971550" cy="366712"/>
          </a:xfrm>
          <a:prstGeom prst="rect">
            <a:avLst/>
          </a:prstGeom>
          <a:noFill/>
          <a:ln w="12700">
            <a:noFill/>
            <a:miter lim="800000"/>
            <a:headEnd type="none" w="sm" len="sm"/>
            <a:tailEnd type="none" w="sm" len="sm"/>
          </a:ln>
        </p:spPr>
        <p:txBody>
          <a:bodyPr wrap="none">
            <a:spAutoFit/>
          </a:bodyPr>
          <a:lstStyle/>
          <a:p>
            <a:pPr algn="r"/>
            <a:r>
              <a:rPr lang="en-GB" sz="1800"/>
              <a:t>Original</a:t>
            </a:r>
          </a:p>
        </p:txBody>
      </p:sp>
      <p:sp>
        <p:nvSpPr>
          <p:cNvPr id="14341" name="Text Box 11"/>
          <p:cNvSpPr txBox="1">
            <a:spLocks noChangeArrowheads="1"/>
          </p:cNvSpPr>
          <p:nvPr/>
        </p:nvSpPr>
        <p:spPr bwMode="auto">
          <a:xfrm>
            <a:off x="7772400" y="3200400"/>
            <a:ext cx="1981200" cy="1465263"/>
          </a:xfrm>
          <a:prstGeom prst="rect">
            <a:avLst/>
          </a:prstGeom>
          <a:noFill/>
          <a:ln w="12700">
            <a:noFill/>
            <a:miter lim="800000"/>
            <a:headEnd type="none" w="sm" len="sm"/>
            <a:tailEnd type="none" w="sm" len="sm"/>
          </a:ln>
        </p:spPr>
        <p:txBody>
          <a:bodyPr>
            <a:spAutoFit/>
          </a:bodyPr>
          <a:lstStyle/>
          <a:p>
            <a:pPr algn="r"/>
            <a:r>
              <a:rPr lang="en-GB" sz="1800"/>
              <a:t>After low-pass filtering. </a:t>
            </a:r>
          </a:p>
          <a:p>
            <a:pPr algn="r"/>
            <a:r>
              <a:rPr lang="en-GB" sz="1800"/>
              <a:t>Appears smooth or blurred.</a:t>
            </a:r>
          </a:p>
          <a:p>
            <a:pPr algn="r"/>
            <a:endParaRPr lang="en-GB" sz="1800"/>
          </a:p>
        </p:txBody>
      </p:sp>
      <p:sp>
        <p:nvSpPr>
          <p:cNvPr id="14342" name="Text Box 12"/>
          <p:cNvSpPr txBox="1">
            <a:spLocks noChangeArrowheads="1"/>
          </p:cNvSpPr>
          <p:nvPr/>
        </p:nvSpPr>
        <p:spPr bwMode="auto">
          <a:xfrm>
            <a:off x="7772400" y="5029200"/>
            <a:ext cx="1981200" cy="1190625"/>
          </a:xfrm>
          <a:prstGeom prst="rect">
            <a:avLst/>
          </a:prstGeom>
          <a:noFill/>
          <a:ln w="12700">
            <a:noFill/>
            <a:miter lim="800000"/>
            <a:headEnd type="none" w="sm" len="sm"/>
            <a:tailEnd type="none" w="sm" len="sm"/>
          </a:ln>
        </p:spPr>
        <p:txBody>
          <a:bodyPr>
            <a:spAutoFit/>
          </a:bodyPr>
          <a:lstStyle/>
          <a:p>
            <a:pPr algn="r"/>
            <a:r>
              <a:rPr lang="en-GB" sz="1800"/>
              <a:t>After high-pass filtering.</a:t>
            </a:r>
          </a:p>
          <a:p>
            <a:pPr algn="r"/>
            <a:r>
              <a:rPr lang="en-GB" sz="1800"/>
              <a:t>Edges remain.</a:t>
            </a:r>
          </a:p>
          <a:p>
            <a:pPr algn="r"/>
            <a:endParaRPr lang="en-GB" sz="1800"/>
          </a:p>
        </p:txBody>
      </p:sp>
      <p:pic>
        <p:nvPicPr>
          <p:cNvPr id="14343" name="Picture 13"/>
          <p:cNvPicPr>
            <a:picLocks noChangeAspect="1" noChangeArrowheads="1"/>
          </p:cNvPicPr>
          <p:nvPr/>
        </p:nvPicPr>
        <p:blipFill>
          <a:blip r:embed="rId3" cstate="print"/>
          <a:srcRect/>
          <a:stretch>
            <a:fillRect/>
          </a:stretch>
        </p:blipFill>
        <p:spPr bwMode="auto">
          <a:xfrm>
            <a:off x="5943600" y="1371600"/>
            <a:ext cx="1766888" cy="1463675"/>
          </a:xfrm>
          <a:prstGeom prst="rect">
            <a:avLst/>
          </a:prstGeom>
          <a:noFill/>
          <a:ln w="12700">
            <a:noFill/>
            <a:miter lim="800000"/>
            <a:headEnd type="none" w="sm" len="sm"/>
            <a:tailEnd type="none" w="sm" len="sm"/>
          </a:ln>
        </p:spPr>
      </p:pic>
      <p:pic>
        <p:nvPicPr>
          <p:cNvPr id="14344" name="Picture 15"/>
          <p:cNvPicPr>
            <a:picLocks noChangeAspect="1" noChangeArrowheads="1"/>
          </p:cNvPicPr>
          <p:nvPr/>
        </p:nvPicPr>
        <p:blipFill>
          <a:blip r:embed="rId4" cstate="print"/>
          <a:srcRect/>
          <a:stretch>
            <a:fillRect/>
          </a:stretch>
        </p:blipFill>
        <p:spPr bwMode="auto">
          <a:xfrm>
            <a:off x="5943600" y="3048000"/>
            <a:ext cx="1766888" cy="1463675"/>
          </a:xfrm>
          <a:prstGeom prst="rect">
            <a:avLst/>
          </a:prstGeom>
          <a:noFill/>
          <a:ln w="12700">
            <a:noFill/>
            <a:miter lim="800000"/>
            <a:headEnd type="none" w="sm" len="sm"/>
            <a:tailEnd type="none" w="sm" len="sm"/>
          </a:ln>
        </p:spPr>
      </p:pic>
      <p:pic>
        <p:nvPicPr>
          <p:cNvPr id="14345" name="Picture 17"/>
          <p:cNvPicPr>
            <a:picLocks noChangeAspect="1" noChangeArrowheads="1"/>
          </p:cNvPicPr>
          <p:nvPr/>
        </p:nvPicPr>
        <p:blipFill>
          <a:blip r:embed="rId5" cstate="print"/>
          <a:srcRect/>
          <a:stretch>
            <a:fillRect/>
          </a:stretch>
        </p:blipFill>
        <p:spPr bwMode="auto">
          <a:xfrm>
            <a:off x="5943600" y="4724400"/>
            <a:ext cx="1766888" cy="146367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7176</TotalTime>
  <Words>1177</Words>
  <Application>Microsoft Office PowerPoint</Application>
  <PresentationFormat>A4 Paper (210x297 mm)</PresentationFormat>
  <Paragraphs>257</Paragraphs>
  <Slides>21</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myuobtemplate</vt:lpstr>
      <vt:lpstr>Equation</vt:lpstr>
      <vt:lpstr>Multimedia Data Introduction to Image Processing  </vt:lpstr>
      <vt:lpstr>Image Processing Content</vt:lpstr>
      <vt:lpstr>Image Histograms</vt:lpstr>
      <vt:lpstr>Histogram Equalization</vt:lpstr>
      <vt:lpstr>Histogram Equalization</vt:lpstr>
      <vt:lpstr>Histogram Equalization</vt:lpstr>
      <vt:lpstr>Frequencies in Images</vt:lpstr>
      <vt:lpstr>Frequencies in Images</vt:lpstr>
      <vt:lpstr>Filtering Frequencies</vt:lpstr>
      <vt:lpstr>Image Processing</vt:lpstr>
      <vt:lpstr>Low-level Image Processing Examples</vt:lpstr>
      <vt:lpstr>Simple Image Filtering </vt:lpstr>
      <vt:lpstr>Template Operations</vt:lpstr>
      <vt:lpstr>Template Operations</vt:lpstr>
      <vt:lpstr>Common Templates</vt:lpstr>
      <vt:lpstr>Common Templates</vt:lpstr>
      <vt:lpstr>Examples </vt:lpstr>
      <vt:lpstr>Examples</vt:lpstr>
      <vt:lpstr>Median Filtering</vt:lpstr>
      <vt:lpstr>Median Filtering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Status or Progress</dc:title>
  <dc:creator>Dr.S.I.Woolley</dc:creator>
  <cp:lastModifiedBy>Mike Spann</cp:lastModifiedBy>
  <cp:revision>125</cp:revision>
  <cp:lastPrinted>1998-12-03T12:55:28Z</cp:lastPrinted>
  <dcterms:created xsi:type="dcterms:W3CDTF">1995-06-02T21:45:10Z</dcterms:created>
  <dcterms:modified xsi:type="dcterms:W3CDTF">2013-01-15T13:37:25Z</dcterms:modified>
</cp:coreProperties>
</file>