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323" r:id="rId2"/>
    <p:sldId id="300" r:id="rId3"/>
    <p:sldId id="306" r:id="rId4"/>
    <p:sldId id="286" r:id="rId5"/>
    <p:sldId id="308" r:id="rId6"/>
    <p:sldId id="316" r:id="rId7"/>
    <p:sldId id="288" r:id="rId8"/>
    <p:sldId id="307" r:id="rId9"/>
    <p:sldId id="309" r:id="rId10"/>
    <p:sldId id="293" r:id="rId11"/>
    <p:sldId id="310" r:id="rId12"/>
    <p:sldId id="311" r:id="rId13"/>
    <p:sldId id="312" r:id="rId14"/>
    <p:sldId id="320" r:id="rId15"/>
    <p:sldId id="322" r:id="rId16"/>
    <p:sldId id="313" r:id="rId17"/>
    <p:sldId id="317" r:id="rId18"/>
    <p:sldId id="318" r:id="rId19"/>
    <p:sldId id="289" r:id="rId20"/>
    <p:sldId id="303" r:id="rId21"/>
    <p:sldId id="324" r:id="rId22"/>
  </p:sldIdLst>
  <p:sldSz cx="9906000" cy="6858000" type="A4"/>
  <p:notesSz cx="6854825" cy="97504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0DD"/>
    <a:srgbClr val="CC0000"/>
    <a:srgbClr val="BFBFB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100" d="100"/>
          <a:sy n="100" d="100"/>
        </p:scale>
        <p:origin x="-510" y="-2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9.xml"/><Relationship Id="rId7" Type="http://schemas.openxmlformats.org/officeDocument/2006/relationships/slide" Target="slides/slide1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14.xml"/><Relationship Id="rId9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29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8" tIns="0" rIns="19018" bIns="0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1588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8" tIns="0" rIns="19018" bIns="0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6925" y="736600"/>
            <a:ext cx="5262563" cy="3643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8" tIns="45960" rIns="91918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8" tIns="0" rIns="19018" bIns="0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8" tIns="0" rIns="19018" bIns="0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8129366C-6A47-404E-BF3F-29A988197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07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205B0-822A-4519-9DE8-6848295C2F3F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36600"/>
            <a:ext cx="5262562" cy="3643313"/>
          </a:xfrm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DDEF6-1B0B-48C1-A792-DF2223EE68A5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C9FC2-1C3B-4FB3-A199-0447C201970B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38188"/>
            <a:ext cx="5259387" cy="3641725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2325"/>
            <a:ext cx="5026025" cy="4386263"/>
          </a:xfrm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17479-FBEC-491D-8D02-A20839DB7871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5CB01-7D9B-46DC-B1C2-BAC4E9D76C64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A0F5C-2E1A-4466-A3A7-4308ACB300ED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36FD8-154D-4A6A-A78F-1974A82B6AD8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538B6-5EED-4831-AD86-C9172ED5726B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88D17-FECF-42BA-B146-78885A2FE86B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F614D-6AEF-41CB-8291-3C3B37B8BB08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AD435-7CC8-4632-8B6B-4FE70C54C37B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8ECEF-BFD4-4890-B567-E6898ACD71D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8F24F-D8FA-4CBD-A126-3CEA28A57FEA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88A4C-7777-4E32-AB77-0F163E40DC93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36600"/>
            <a:ext cx="5262562" cy="36433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008B9-061D-4ECE-BF76-968F0312D9E6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48742-AAF2-477A-A972-FE1303F6FAB3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2EE8-B423-4F4B-85C8-28F575DFF00F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4475B-86C3-4492-88A2-9BC3CD2387E8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DEA00-FED5-4092-8B69-B1A86D8D2751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E83CF-8EFE-450F-9734-F42874FF69F5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2C5AA-B47D-4020-A784-8442700CFBDC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0"/>
            <a:ext cx="9906000" cy="3886200"/>
          </a:xfrm>
          <a:prstGeom prst="rect">
            <a:avLst/>
          </a:prstGeom>
          <a:gradFill rotWithShape="0">
            <a:gsLst>
              <a:gs pos="0">
                <a:srgbClr val="CCFFFF">
                  <a:gamma/>
                  <a:tint val="0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pic>
        <p:nvPicPr>
          <p:cNvPr id="5" name="Picture 3" descr="C:\Documents and Settings\begumf\My Documents\francey\1_work_progress\june_05\schools_powerpoint\ai_work_files\ub\ub_burgun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9075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1713" y="2478088"/>
            <a:ext cx="5653087" cy="19081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0200" y="5562600"/>
            <a:ext cx="9161463" cy="106521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0"/>
            <a:ext cx="21256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0"/>
            <a:ext cx="62245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begumf\My Documents\francey\1_work_progress\june_05\schools_powerpoint\ai_work_files\word_marque\wordmarque_burgundy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10288"/>
            <a:ext cx="18161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0"/>
            <a:ext cx="842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914400"/>
            <a:ext cx="8502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e.bham.ac.uk/spann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\\147.188.147.166\intranet\siw\1f2\2006\Isuzu%20Gemini%20-%2080's%20commercial.WMV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emf"/><Relationship Id="rId12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1.xls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4" Type="http://schemas.openxmlformats.org/officeDocument/2006/relationships/image" Target="../media/image8.png"/><Relationship Id="rId9" Type="http://schemas.openxmlformats.org/officeDocument/2006/relationships/oleObject" Target="../embeddings/Microsoft_Excel_97-2003_Worksheet2.xls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667000"/>
            <a:ext cx="5715000" cy="1905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GB" sz="4000" smtClean="0"/>
              <a:t>Multimedia Data</a:t>
            </a:r>
            <a:br>
              <a:rPr lang="en-GB" sz="4000" smtClean="0"/>
            </a:br>
            <a:r>
              <a:rPr lang="en-GB" sz="3200" b="1" smtClean="0"/>
              <a:t>Data Compression</a:t>
            </a:r>
            <a:endParaRPr lang="en-GB" sz="12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6934200" cy="1752600"/>
          </a:xfrm>
          <a:noFill/>
        </p:spPr>
        <p:txBody>
          <a:bodyPr lIns="92075" tIns="46038" rIns="92075" bIns="46038" anchor="ctr"/>
          <a:lstStyle/>
          <a:p>
            <a:pPr algn="r" eaLnBrk="1" hangingPunct="1"/>
            <a:endParaRPr lang="en-GB" sz="28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GB" dirty="0" smtClean="0">
                <a:latin typeface="Times New Roman" pitchFamily="18" charset="0"/>
              </a:rPr>
              <a:t>Dr Mike Spann</a:t>
            </a:r>
          </a:p>
          <a:p>
            <a:pPr algn="r" eaLnBrk="1" hangingPunct="1"/>
            <a:endParaRPr lang="en-GB" sz="800" dirty="0" smtClean="0">
              <a:latin typeface="Times New Roman" pitchFamily="18" charset="0"/>
            </a:endParaRPr>
          </a:p>
          <a:p>
            <a:pPr algn="r" eaLnBrk="1" hangingPunct="1"/>
            <a:r>
              <a:rPr lang="en-GB" sz="1200" dirty="0" smtClean="0">
                <a:latin typeface="Courier New" pitchFamily="49" charset="0"/>
                <a:hlinkClick r:id="rId3"/>
              </a:rPr>
              <a:t>http://www.eee.bham.ac.uk/spannm</a:t>
            </a:r>
            <a:r>
              <a:rPr lang="en-GB" sz="1200" dirty="0" smtClean="0">
                <a:latin typeface="Courier New" pitchFamily="49" charset="0"/>
              </a:rPr>
              <a:t>   </a:t>
            </a:r>
          </a:p>
          <a:p>
            <a:pPr algn="r" eaLnBrk="1" hangingPunct="1"/>
            <a:r>
              <a:rPr lang="en-GB" sz="1200" dirty="0" smtClean="0">
                <a:latin typeface="Courier New" pitchFamily="49" charset="0"/>
              </a:rPr>
              <a:t>M.Spann@bham.ac.uk</a:t>
            </a:r>
          </a:p>
          <a:p>
            <a:pPr algn="r" eaLnBrk="1" hangingPunct="1"/>
            <a:r>
              <a:rPr lang="en-GB" sz="1200" dirty="0" smtClean="0">
                <a:latin typeface="Times New Roman" pitchFamily="18" charset="0"/>
              </a:rPr>
              <a:t>Electronic, Electrical and Computer Engineering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Lossless and Lossy Compression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42950" y="914400"/>
            <a:ext cx="57340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Lossless compression (reversible) produces an exact copy of original.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Lossy</a:t>
            </a:r>
            <a:r>
              <a:rPr lang="en-GB" sz="2400" dirty="0" smtClean="0"/>
              <a:t> compression (irreversible) produces an approximation of original.   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/>
              <a:t>Lossy</a:t>
            </a:r>
            <a:r>
              <a:rPr lang="en-GB" sz="2400" dirty="0" smtClean="0"/>
              <a:t> compression is used on image, video and audio files where imperceptible (or “tolerable”) losses to quality are exchanged for much larger compression ratios. 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42950" y="1524000"/>
            <a:ext cx="6038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9413" indent="-379413" algn="l" eaLnBrk="0" hangingPunct="0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2400">
              <a:solidFill>
                <a:srgbClr val="2330DD"/>
              </a:solidFill>
              <a:latin typeface="Comic Sans MS" pitchFamily="66" charset="0"/>
            </a:endParaRPr>
          </a:p>
          <a:p>
            <a:pPr marL="379413" indent="-379413" algn="l" eaLnBrk="0" hangingPunct="0">
              <a:spcBef>
                <a:spcPct val="20000"/>
              </a:spcBef>
              <a:buClr>
                <a:schemeClr val="tx2"/>
              </a:buClr>
              <a:buFontTx/>
              <a:buChar char="o"/>
            </a:pPr>
            <a:endParaRPr lang="en-US" sz="1800">
              <a:latin typeface="Comic Sans MS" pitchFamily="66" charset="0"/>
            </a:endParaRPr>
          </a:p>
          <a:p>
            <a:pPr marL="379413" indent="-379413" algn="l" eaLnBrk="0" hangingPunct="0">
              <a:spcBef>
                <a:spcPct val="20000"/>
              </a:spcBef>
            </a:pPr>
            <a:r>
              <a:rPr lang="en-US" sz="1800">
                <a:latin typeface="Comic Sans MS" pitchFamily="66" charset="0"/>
              </a:rPr>
              <a:t> 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90600"/>
            <a:ext cx="28194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733800"/>
            <a:ext cx="28717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GB" smtClean="0"/>
              <a:t>Lossless vs. Lossy Compression</a:t>
            </a:r>
          </a:p>
        </p:txBody>
      </p:sp>
      <p:sp>
        <p:nvSpPr>
          <p:cNvPr id="205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742950" y="914400"/>
            <a:ext cx="43624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Lossless compression achieves much less compression than </a:t>
            </a:r>
            <a:r>
              <a:rPr lang="en-GB" dirty="0" err="1" smtClean="0"/>
              <a:t>lossy</a:t>
            </a:r>
            <a:r>
              <a:rPr lang="en-GB" dirty="0" smtClean="0"/>
              <a:t> compression.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It can be difficult to get a lossless compression ratio of more than 2:1 for images, but most </a:t>
            </a:r>
            <a:r>
              <a:rPr lang="en-GB" dirty="0" err="1" smtClean="0"/>
              <a:t>lossy</a:t>
            </a:r>
            <a:r>
              <a:rPr lang="en-GB" dirty="0" smtClean="0"/>
              <a:t> image compression can usually achieve 10:1 without too much loss of quality.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Increasing </a:t>
            </a:r>
            <a:r>
              <a:rPr lang="en-GB" dirty="0" err="1" smtClean="0"/>
              <a:t>lossy</a:t>
            </a:r>
            <a:r>
              <a:rPr lang="en-GB" dirty="0" smtClean="0"/>
              <a:t> compression beyond specified limits can result in unwanted compression artefacts (characteristic errors introduced by compression losses).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5257800" y="1752600"/>
            <a:ext cx="4479925" cy="3424238"/>
            <a:chOff x="894" y="1488"/>
            <a:chExt cx="4502" cy="2685"/>
          </a:xfrm>
        </p:grpSpPr>
        <p:graphicFrame>
          <p:nvGraphicFramePr>
            <p:cNvPr id="2050" name="Object 4"/>
            <p:cNvGraphicFramePr>
              <a:graphicFrameLocks/>
            </p:cNvGraphicFramePr>
            <p:nvPr/>
          </p:nvGraphicFramePr>
          <p:xfrm>
            <a:off x="894" y="1647"/>
            <a:ext cx="1852" cy="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Document" r:id="rId4" imgW="2939760" imgH="1576080" progId="Word.Document.6">
                    <p:embed/>
                  </p:oleObj>
                </mc:Choice>
                <mc:Fallback>
                  <p:oleObj name="Document" r:id="rId4" imgW="2939760" imgH="1576080" progId="Word.Document.6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" y="1647"/>
                          <a:ext cx="1852" cy="9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"/>
            <p:cNvGraphicFramePr>
              <a:graphicFrameLocks/>
            </p:cNvGraphicFramePr>
            <p:nvPr/>
          </p:nvGraphicFramePr>
          <p:xfrm>
            <a:off x="894" y="2710"/>
            <a:ext cx="1831" cy="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Document" r:id="rId6" imgW="2906640" imgH="1558800" progId="Word.Document.6">
                    <p:embed/>
                  </p:oleObj>
                </mc:Choice>
                <mc:Fallback>
                  <p:oleObj name="Document" r:id="rId6" imgW="2906640" imgH="1558800" progId="Word.Document.6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" y="2710"/>
                          <a:ext cx="1831" cy="9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6" name="Picture 6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7" y="1548"/>
              <a:ext cx="1969" cy="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2" y="3294"/>
              <a:ext cx="1235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Line 8"/>
            <p:cNvSpPr>
              <a:spLocks noChangeShapeType="1"/>
            </p:cNvSpPr>
            <p:nvPr/>
          </p:nvSpPr>
          <p:spPr bwMode="auto">
            <a:xfrm>
              <a:off x="1763" y="3471"/>
              <a:ext cx="599" cy="57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9"/>
            <p:cNvSpPr>
              <a:spLocks noChangeShapeType="1"/>
            </p:cNvSpPr>
            <p:nvPr/>
          </p:nvSpPr>
          <p:spPr bwMode="auto">
            <a:xfrm>
              <a:off x="1809" y="3317"/>
              <a:ext cx="599" cy="39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>
              <a:off x="1495" y="3325"/>
              <a:ext cx="213" cy="138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" name="Rectangle 11"/>
            <p:cNvSpPr>
              <a:spLocks noChangeArrowheads="1"/>
            </p:cNvSpPr>
            <p:nvPr/>
          </p:nvSpPr>
          <p:spPr bwMode="auto">
            <a:xfrm>
              <a:off x="2886" y="3487"/>
              <a:ext cx="426" cy="272"/>
            </a:xfrm>
            <a:prstGeom prst="rect">
              <a:avLst/>
            </a:prstGeom>
            <a:noFill/>
            <a:ln w="508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" name="Line 12"/>
            <p:cNvSpPr>
              <a:spLocks noChangeShapeType="1"/>
            </p:cNvSpPr>
            <p:nvPr/>
          </p:nvSpPr>
          <p:spPr bwMode="auto">
            <a:xfrm flipV="1">
              <a:off x="2869" y="1488"/>
              <a:ext cx="460" cy="1944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3"/>
            <p:cNvSpPr>
              <a:spLocks noChangeShapeType="1"/>
            </p:cNvSpPr>
            <p:nvPr/>
          </p:nvSpPr>
          <p:spPr bwMode="auto">
            <a:xfrm flipV="1">
              <a:off x="3376" y="3163"/>
              <a:ext cx="1934" cy="609"/>
            </a:xfrm>
            <a:prstGeom prst="line">
              <a:avLst/>
            </a:prstGeom>
            <a:noFill/>
            <a:ln w="508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1937" y="1693"/>
              <a:ext cx="127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GB" sz="20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Lossless</a:t>
              </a:r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2076" y="2760"/>
              <a:ext cx="92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defRPr/>
              </a:pPr>
              <a:r>
                <a:rPr lang="en-GB" sz="20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Lossy</a:t>
              </a:r>
            </a:p>
          </p:txBody>
        </p:sp>
      </p:grpSp>
      <p:sp>
        <p:nvSpPr>
          <p:cNvPr id="2055" name="Rectangle 16"/>
          <p:cNvSpPr>
            <a:spLocks noChangeArrowheads="1"/>
          </p:cNvSpPr>
          <p:nvPr/>
        </p:nvSpPr>
        <p:spPr bwMode="auto">
          <a:xfrm>
            <a:off x="457200" y="8382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90513" indent="-290513" algn="l">
              <a:spcBef>
                <a:spcPct val="20000"/>
              </a:spcBef>
              <a:buClr>
                <a:schemeClr val="accent1"/>
              </a:buClr>
            </a:pPr>
            <a:endParaRPr lang="en-GB" sz="20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395788" y="32004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Measuring “Quality”</a:t>
            </a:r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42950" y="914400"/>
            <a:ext cx="4743450" cy="5181600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How do we measure the “quality” of </a:t>
            </a:r>
            <a:r>
              <a:rPr lang="en-GB" dirty="0" err="1" smtClean="0"/>
              <a:t>lossy</a:t>
            </a:r>
            <a:r>
              <a:rPr lang="en-GB" dirty="0" smtClean="0"/>
              <a:t> compressed images?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Objective:- impartial measuring methods 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Subjective:- based on personal feelings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We need definitions of “quality” (“degree of excellence”?) and to define how we will compare the original and decompressed images.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20485" name="Picture 10" descr="http://markitup.com/Data/Images/Quality%2520Assuranc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64013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1219200"/>
            <a:ext cx="9677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395788" y="32004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74" name="Object 5"/>
          <p:cNvGraphicFramePr>
            <a:graphicFrameLocks/>
          </p:cNvGraphicFramePr>
          <p:nvPr/>
        </p:nvGraphicFramePr>
        <p:xfrm>
          <a:off x="2743200" y="2667000"/>
          <a:ext cx="294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2057400" imgH="457200" progId="Equation.3">
                  <p:embed/>
                </p:oleObj>
              </mc:Choice>
              <mc:Fallback>
                <p:oleObj name="Equation" r:id="rId4" imgW="2057400" imgH="4572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2946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Measuring “Quality”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9067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Objectively</a:t>
            </a:r>
            <a:r>
              <a:rPr lang="en-GB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E.g., </a:t>
            </a:r>
            <a:r>
              <a:rPr lang="en-GB" dirty="0" smtClean="0">
                <a:solidFill>
                  <a:srgbClr val="2330DD"/>
                </a:solidFill>
              </a:rPr>
              <a:t>Root Mean Square Error (RMSE)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Calculates the root mean square difference of pixels in the original image f(</a:t>
            </a:r>
            <a:r>
              <a:rPr lang="en-GB" dirty="0" err="1" smtClean="0"/>
              <a:t>x,y</a:t>
            </a:r>
            <a:r>
              <a:rPr lang="en-GB" dirty="0" smtClean="0"/>
              <a:t>) and pixels in the decompressed image f’(</a:t>
            </a:r>
            <a:r>
              <a:rPr lang="en-GB" dirty="0" err="1" smtClean="0"/>
              <a:t>x,y</a:t>
            </a:r>
            <a:r>
              <a:rPr lang="en-GB" dirty="0" smtClean="0"/>
              <a:t>).  Hence, RMSE tells us the average pixel error.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Subjectively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E.g., </a:t>
            </a:r>
            <a:r>
              <a:rPr lang="en-GB" dirty="0" smtClean="0">
                <a:solidFill>
                  <a:srgbClr val="2330DD"/>
                </a:solidFill>
              </a:rPr>
              <a:t>Mean Opinion Score (MOS)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Observer opinion rated according to the scales below.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The viewers personal opinion of perceived quality.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5=very good … 1=very poor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or...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5=perfect, 4=just noticeable, 3=slightly annoying, 2=annoying, 1=very annoying  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52400" y="1600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</a:pPr>
            <a:endParaRPr lang="en-GB" sz="2000">
              <a:latin typeface="Comic Sans MS" pitchFamily="66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395788" y="32004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133600"/>
            <a:ext cx="19796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657600"/>
            <a:ext cx="20177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Subjective Testing</a:t>
            </a:r>
          </a:p>
        </p:txBody>
      </p:sp>
      <p:sp>
        <p:nvSpPr>
          <p:cNvPr id="2151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42950" y="914400"/>
            <a:ext cx="66484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/>
              <a:t>Just a few examples of things we should consider.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Which images will be shown?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For example, is direct comparison possible (is the original always visible?)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What are the viewing conditions?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Lighting, distance from screen, monitor resolution?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Are these consistent between viewers?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What is the content and how important is it?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Is all the content equally important?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Who are the viewers and how do they perform?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Viewer expertise/ cooperation/ consistency/ calibration (are viewers scores relevant to the application, consistent over time, consistent between each other)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395788" y="32004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6022" name="Isuzu Gemini - 80's commercial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About Content?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1771650" cy="5181600"/>
          </a:xfrm>
        </p:spPr>
        <p:txBody>
          <a:bodyPr/>
          <a:lstStyle/>
          <a:p>
            <a:pPr eaLnBrk="1" hangingPunct="1"/>
            <a:r>
              <a:rPr lang="en-GB" sz="1800" smtClean="0"/>
              <a:t>Does image or video content affect quality perception?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Can very poor image quality be offset by interesting content?   </a:t>
            </a:r>
          </a:p>
          <a:p>
            <a:pPr eaLnBrk="1" hangingPunct="1"/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60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257800" y="1981200"/>
            <a:ext cx="43434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Rate/Distortion Trade-Off</a:t>
            </a:r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742950" y="914400"/>
            <a:ext cx="4591050" cy="5181600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Rate distortion graphs are useful in clearly showing the trade-off between the bits per pixel and measured quality or error. 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We would normally expect larger MOS values and smaller RMSE for more bits per pixel.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334000" y="1371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90500" indent="-190500" algn="l">
              <a:spcBef>
                <a:spcPct val="20000"/>
              </a:spcBef>
            </a:pPr>
            <a:r>
              <a:rPr lang="en-GB" sz="1800">
                <a:latin typeface="Comic Sans MS" pitchFamily="66" charset="0"/>
              </a:rPr>
              <a:t> </a:t>
            </a:r>
          </a:p>
          <a:p>
            <a:pPr marL="190500" indent="-190500" algn="l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 b="1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 b="1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 b="1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 b="1">
              <a:latin typeface="Comic Sans MS" pitchFamily="66" charset="0"/>
            </a:endParaRPr>
          </a:p>
        </p:txBody>
      </p:sp>
      <p:graphicFrame>
        <p:nvGraphicFramePr>
          <p:cNvPr id="4098" name="Object 11"/>
          <p:cNvGraphicFramePr>
            <a:graphicFrameLocks/>
          </p:cNvGraphicFramePr>
          <p:nvPr/>
        </p:nvGraphicFramePr>
        <p:xfrm>
          <a:off x="1143000" y="4572000"/>
          <a:ext cx="56800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4419360" imgH="1028520" progId="Equation.3">
                  <p:embed/>
                </p:oleObj>
              </mc:Choice>
              <mc:Fallback>
                <p:oleObj name="Equation" r:id="rId5" imgW="4419360" imgH="102852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56800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495800" y="12192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GB" sz="2000"/>
              <a:t>Good and bad EXCEL graphs</a:t>
            </a:r>
          </a:p>
          <a:p>
            <a:pPr>
              <a:spcBef>
                <a:spcPct val="20000"/>
              </a:spcBef>
            </a:pPr>
            <a:r>
              <a:rPr lang="en-GB" sz="2000"/>
              <a:t> of MOS against bpp </a:t>
            </a:r>
          </a:p>
          <a:p>
            <a:pPr>
              <a:spcBef>
                <a:spcPct val="20000"/>
              </a:spcBef>
            </a:pPr>
            <a:r>
              <a:rPr lang="en-GB" sz="2000"/>
              <a:t>for the test image lisaw.raw</a:t>
            </a:r>
          </a:p>
          <a:p>
            <a:pPr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GB" sz="200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000" b="1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000" b="1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000" b="1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000" b="1">
              <a:latin typeface="Comic Sans MS" pitchFamily="66" charset="0"/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4395788" y="32004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09600" y="5638800"/>
            <a:ext cx="214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2000"/>
              <a:t>MOS against bpp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19796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685800" y="2819400"/>
          <a:ext cx="18605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6" imgW="1228939" imgH="1629212" progId="Excel.Sheet.8">
                  <p:embed/>
                </p:oleObj>
              </mc:Choice>
              <mc:Fallback>
                <p:oleObj name="Worksheet" r:id="rId6" imgW="1228939" imgH="1629212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186055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"/>
          <p:cNvGraphicFramePr>
            <a:graphicFrameLocks noChangeAspect="1"/>
          </p:cNvGraphicFramePr>
          <p:nvPr/>
        </p:nvGraphicFramePr>
        <p:xfrm>
          <a:off x="3048000" y="2743200"/>
          <a:ext cx="3662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hart" r:id="rId9" imgW="5800939" imgH="3695892" progId="Excel.Chart.8">
                  <p:embed/>
                </p:oleObj>
              </mc:Choice>
              <mc:Fallback>
                <p:oleObj name="Chart" r:id="rId9" imgW="5800939" imgH="3695892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3662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5486400" y="4191000"/>
          <a:ext cx="3971925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12" imgW="5800939" imgH="3695892" progId="Excel.Chart.8">
                  <p:embed/>
                </p:oleObj>
              </mc:Choice>
              <mc:Fallback>
                <p:oleObj name="Chart" r:id="rId12" imgW="5800939" imgH="369589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91000"/>
                        <a:ext cx="3971925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1371600"/>
            <a:ext cx="20177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Rate/Distortion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7"/>
          <p:cNvSpPr>
            <a:spLocks noChangeArrowheads="1"/>
          </p:cNvSpPr>
          <p:nvPr/>
        </p:nvSpPr>
        <p:spPr bwMode="auto">
          <a:xfrm>
            <a:off x="4572000" y="1143000"/>
            <a:ext cx="533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90500" indent="-190500">
              <a:spcBef>
                <a:spcPct val="20000"/>
              </a:spcBef>
            </a:pPr>
            <a:r>
              <a:rPr lang="en-GB" sz="1800">
                <a:latin typeface="Comic Sans MS" pitchFamily="66" charset="0"/>
              </a:rPr>
              <a:t> </a:t>
            </a:r>
          </a:p>
          <a:p>
            <a:pPr marL="190500" indent="-190500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</p:txBody>
      </p:sp>
      <p:sp>
        <p:nvSpPr>
          <p:cNvPr id="6149" name="Rectangle 1028"/>
          <p:cNvSpPr>
            <a:spLocks noChangeArrowheads="1"/>
          </p:cNvSpPr>
          <p:nvPr/>
        </p:nvSpPr>
        <p:spPr bwMode="auto">
          <a:xfrm>
            <a:off x="4395788" y="32004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146" name="Object 1032"/>
          <p:cNvGraphicFramePr>
            <a:graphicFrameLocks noChangeAspect="1"/>
          </p:cNvGraphicFramePr>
          <p:nvPr/>
        </p:nvGraphicFramePr>
        <p:xfrm>
          <a:off x="609600" y="914400"/>
          <a:ext cx="3962400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5" imgW="5800939" imgH="3695892" progId="Excel.Chart.8">
                  <p:embed/>
                </p:oleObj>
              </mc:Choice>
              <mc:Fallback>
                <p:oleObj name="Chart" r:id="rId5" imgW="5800939" imgH="3695892" progId="Excel.Chart.8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3962400" cy="252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033"/>
          <p:cNvGraphicFramePr>
            <a:graphicFrameLocks noChangeAspect="1"/>
          </p:cNvGraphicFramePr>
          <p:nvPr/>
        </p:nvGraphicFramePr>
        <p:xfrm>
          <a:off x="609600" y="3581400"/>
          <a:ext cx="3962400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8" imgW="5800939" imgH="3695892" progId="Excel.Chart.8">
                  <p:embed/>
                </p:oleObj>
              </mc:Choice>
              <mc:Fallback>
                <p:oleObj name="Chart" r:id="rId8" imgW="5800939" imgH="3695892" progId="Excel.Chart.8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3962400" cy="252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Oval 1034"/>
          <p:cNvSpPr>
            <a:spLocks noChangeArrowheads="1"/>
          </p:cNvSpPr>
          <p:nvPr/>
        </p:nvSpPr>
        <p:spPr bwMode="auto">
          <a:xfrm>
            <a:off x="2438400" y="990600"/>
            <a:ext cx="304800" cy="228600"/>
          </a:xfrm>
          <a:prstGeom prst="ellipse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Oval 1035"/>
          <p:cNvSpPr>
            <a:spLocks noChangeArrowheads="1"/>
          </p:cNvSpPr>
          <p:nvPr/>
        </p:nvSpPr>
        <p:spPr bwMode="auto">
          <a:xfrm>
            <a:off x="3962400" y="2057400"/>
            <a:ext cx="685800" cy="381000"/>
          </a:xfrm>
          <a:prstGeom prst="ellipse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Oval 1036"/>
          <p:cNvSpPr>
            <a:spLocks noChangeArrowheads="1"/>
          </p:cNvSpPr>
          <p:nvPr/>
        </p:nvSpPr>
        <p:spPr bwMode="auto">
          <a:xfrm>
            <a:off x="533400" y="1219200"/>
            <a:ext cx="304800" cy="228600"/>
          </a:xfrm>
          <a:prstGeom prst="ellipse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Rectangle 10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Rate/Distortion Example</a:t>
            </a:r>
          </a:p>
        </p:txBody>
      </p:sp>
      <p:sp>
        <p:nvSpPr>
          <p:cNvPr id="6154" name="Rectangle 103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smtClean="0"/>
              <a:t>The bad graph example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actual points are not clearly shown.  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interpolated line makes invalid assumptions.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There are no x-axis or y-axis labels.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title is incomplete.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y-axis goes up to 6 (MOS is limited to 5.)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background shading is unnecessary.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smtClean="0"/>
              <a:t>The good graph example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actual data points are clear.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axis and title labelling is much clearer, for example, also identifying the image and compression method.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152400"/>
            <a:ext cx="4743450" cy="914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Optimizing the Rate/ Distortion</a:t>
            </a:r>
          </a:p>
        </p:txBody>
      </p:sp>
      <p:sp>
        <p:nvSpPr>
          <p:cNvPr id="23555" name="Rectangle 37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19200"/>
            <a:ext cx="4495800" cy="5181600"/>
          </a:xfrm>
        </p:spPr>
        <p:txBody>
          <a:bodyPr/>
          <a:lstStyle/>
          <a:p>
            <a:pPr eaLnBrk="1" hangingPunct="1"/>
            <a:r>
              <a:rPr lang="en-GB" sz="1600" smtClean="0"/>
              <a:t>Quality can fall rapidly (notice the steep slope of the rate/ distortion graph).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When viewed full screen a significant drop in quality can be seen between these example images c-d-e. 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Notice the relatively small change in compression ratio between images c) d) and e).</a:t>
            </a:r>
          </a:p>
          <a:p>
            <a:pPr eaLnBrk="1" hangingPunct="1"/>
            <a:endParaRPr lang="en-GB" sz="1600" smtClean="0"/>
          </a:p>
          <a:p>
            <a:pPr eaLnBrk="1" hangingPunct="1">
              <a:buFont typeface="Wingdings" pitchFamily="2" charset="2"/>
              <a:buNone/>
            </a:pPr>
            <a:r>
              <a:rPr lang="en-GB" sz="1600" smtClean="0"/>
              <a:t> 	Key to figures: </a:t>
            </a:r>
          </a:p>
          <a:p>
            <a:pPr eaLnBrk="1" hangingPunct="1"/>
            <a:r>
              <a:rPr lang="en-GB" sz="1600" smtClean="0"/>
              <a:t>The images were compressed with a method called DCT.</a:t>
            </a:r>
          </a:p>
          <a:p>
            <a:pPr eaLnBrk="1" hangingPunct="1"/>
            <a:r>
              <a:rPr lang="en-GB" sz="1600" smtClean="0"/>
              <a:t>CR = compression ratio, QF tells us the amount of quantization used to compress the image.  QF=25 is the most lossy.</a:t>
            </a:r>
          </a:p>
          <a:p>
            <a:pPr eaLnBrk="1" hangingPunct="1"/>
            <a:endParaRPr lang="en-GB" sz="16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81600" y="17526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90500" indent="-190500" algn="l">
              <a:spcBef>
                <a:spcPct val="20000"/>
              </a:spcBef>
            </a:pPr>
            <a:endParaRPr lang="en-GB" sz="1400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  <a:p>
            <a:pPr marL="190500" indent="-190500" algn="l">
              <a:spcBef>
                <a:spcPct val="20000"/>
              </a:spcBef>
            </a:pPr>
            <a:endParaRPr lang="en-GB" sz="1800">
              <a:latin typeface="Comic Sans MS" pitchFamily="66" charset="0"/>
            </a:endParaRPr>
          </a:p>
        </p:txBody>
      </p:sp>
      <p:pic>
        <p:nvPicPr>
          <p:cNvPr id="23557" name="Picture 38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8600"/>
            <a:ext cx="4656138" cy="632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Content</a:t>
            </a:r>
            <a:endParaRPr lang="en-US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An introduction to data compression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Lossless and lossy compression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Measuring information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Measuring quality</a:t>
            </a:r>
          </a:p>
          <a:p>
            <a:pPr lvl="1" eaLnBrk="1" hangingPunct="1"/>
            <a:r>
              <a:rPr lang="en-GB" sz="2400" smtClean="0"/>
              <a:t>Objective and subjective measurement</a:t>
            </a:r>
          </a:p>
          <a:p>
            <a:pPr lvl="1" eaLnBrk="1" hangingPunct="1"/>
            <a:r>
              <a:rPr lang="en-GB" sz="2400" smtClean="0"/>
              <a:t>Rate/Distortion graphs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Compression and Channel Errors</a:t>
            </a:r>
            <a:endParaRPr lang="en-US" smtClean="0"/>
          </a:p>
        </p:txBody>
      </p:sp>
      <p:sp>
        <p:nvSpPr>
          <p:cNvPr id="7172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</a:t>
            </a:r>
            <a:r>
              <a:rPr lang="en-US" smtClean="0"/>
              <a:t>oisy or busy channels </a:t>
            </a:r>
            <a:r>
              <a:rPr lang="en-GB" smtClean="0"/>
              <a:t>are especially problematic for compressed data.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Unless compressed data is delivered 100% error-free (i.e., no changes and no lost packets) the whole file </a:t>
            </a:r>
            <a:r>
              <a:rPr lang="en-GB" smtClean="0"/>
              <a:t>is often</a:t>
            </a:r>
            <a:r>
              <a:rPr lang="en-US" smtClean="0"/>
              <a:t> destroyed</a:t>
            </a:r>
            <a:r>
              <a:rPr lang="en-GB" smtClean="0"/>
              <a:t>.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7173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88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57450" y="3184525"/>
            <a:ext cx="1971675" cy="1201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257800" y="3124200"/>
            <a:ext cx="1971675" cy="1290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630488" y="3598863"/>
            <a:ext cx="1341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000"/>
              <a:t>Compress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416550" y="3557588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000"/>
              <a:t>Decompress</a:t>
            </a: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4611688" y="3697288"/>
            <a:ext cx="515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12"/>
          <p:cNvGraphicFramePr>
            <a:graphicFrameLocks/>
          </p:cNvGraphicFramePr>
          <p:nvPr/>
        </p:nvGraphicFramePr>
        <p:xfrm>
          <a:off x="381000" y="3886200"/>
          <a:ext cx="1855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5" imgW="974537" imgH="609498" progId="Word.Document.6">
                  <p:embed/>
                </p:oleObj>
              </mc:Choice>
              <mc:Fallback>
                <p:oleObj name="Document" r:id="rId5" imgW="974537" imgH="609498" progId="Word.Document.6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1855788" cy="11366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733800" y="4648200"/>
            <a:ext cx="23987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Errors can be introduced by the communication channel here.</a:t>
            </a:r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 flipV="1">
            <a:off x="8077200" y="4572000"/>
            <a:ext cx="990600" cy="10668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7086600" y="5638800"/>
            <a:ext cx="2133600" cy="91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Error starts here and propagates to the end of file.</a:t>
            </a:r>
            <a:endParaRPr lang="en-GB" sz="1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 flipV="1">
            <a:off x="4881563" y="3857625"/>
            <a:ext cx="71437" cy="785813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950" y="914400"/>
            <a:ext cx="5048250" cy="5181600"/>
          </a:xfrm>
        </p:spPr>
        <p:txBody>
          <a:bodyPr/>
          <a:lstStyle/>
          <a:p>
            <a:pPr marL="384175" indent="-384175" eaLnBrk="1" hangingPunct="1"/>
            <a:r>
              <a:rPr lang="en-GB" sz="1800" dirty="0" smtClean="0"/>
              <a:t>This concludes our introduction to compression.</a:t>
            </a:r>
          </a:p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r>
              <a:rPr lang="en-GB" sz="1800" dirty="0" smtClean="0"/>
              <a:t>The laboratory exercise compresses selected test images with different compression methods and plotting rate/distortion graphs.  In future lectures we will look at how these methods work.</a:t>
            </a:r>
          </a:p>
          <a:p>
            <a:pPr marL="384175" indent="-384175" eaLnBrk="1" hangingPunct="1">
              <a:buFont typeface="Wingdings" pitchFamily="2" charset="2"/>
              <a:buNone/>
            </a:pPr>
            <a:endParaRPr lang="en-GB" sz="1800" dirty="0" smtClean="0"/>
          </a:p>
          <a:p>
            <a:pPr marL="384175" indent="-384175" eaLnBrk="1" hangingPunct="1"/>
            <a:r>
              <a:rPr lang="en-GB" sz="1800" dirty="0" smtClean="0"/>
              <a:t>You can find course information, including slides and supporting resources, on-line on the course web page at</a:t>
            </a:r>
          </a:p>
          <a:p>
            <a:pPr marL="384175" indent="-384175" eaLnBrk="1" hangingPunct="1">
              <a:buFont typeface="Wingdings" pitchFamily="2" charset="2"/>
              <a:buNone/>
            </a:pPr>
            <a:r>
              <a:rPr lang="en-GB" sz="1200" dirty="0" smtClean="0"/>
              <a:t>	</a:t>
            </a:r>
          </a:p>
          <a:p>
            <a:pPr marL="384175" indent="-384175" eaLnBrk="1" hangingPunct="1"/>
            <a:endParaRPr lang="en-GB" sz="1200" b="1" dirty="0" smtClean="0">
              <a:latin typeface="Courier New" pitchFamily="49" charset="0"/>
            </a:endParaRPr>
          </a:p>
          <a:p>
            <a:pPr marL="384175" indent="-384175" eaLnBrk="1" hangingPunct="1"/>
            <a:endParaRPr lang="en-GB" sz="1400" dirty="0" smtClean="0"/>
          </a:p>
        </p:txBody>
      </p:sp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0" y="-755650"/>
            <a:ext cx="9906000" cy="82550"/>
            <a:chOff x="0" y="0"/>
            <a:chExt cx="6240" cy="52"/>
          </a:xfrm>
        </p:grpSpPr>
        <p:grpSp>
          <p:nvGrpSpPr>
            <p:cNvPr id="24582" name="Group 6"/>
            <p:cNvGrpSpPr>
              <a:grpSpLocks/>
            </p:cNvGrpSpPr>
            <p:nvPr/>
          </p:nvGrpSpPr>
          <p:grpSpPr bwMode="auto">
            <a:xfrm>
              <a:off x="15" y="13"/>
              <a:ext cx="6210" cy="26"/>
              <a:chOff x="0" y="0"/>
              <a:chExt cx="6210" cy="52"/>
            </a:xfrm>
          </p:grpSpPr>
          <p:sp>
            <p:nvSpPr>
              <p:cNvPr id="24584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6" cy="0"/>
              </a:xfrm>
              <a:prstGeom prst="rect">
                <a:avLst/>
              </a:prstGeom>
              <a:solidFill>
                <a:srgbClr val="DCDCCC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4585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10" cy="52"/>
              </a:xfrm>
              <a:prstGeom prst="rect">
                <a:avLst/>
              </a:prstGeom>
              <a:solidFill>
                <a:srgbClr val="DCDCCC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458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240" cy="5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019800" y="2209800"/>
            <a:ext cx="3230563" cy="19208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6000" b="1">
                <a:solidFill>
                  <a:schemeClr val="tx2"/>
                </a:solidFill>
                <a:latin typeface="Lucida Handwriting" pitchFamily="66" charset="0"/>
              </a:rPr>
              <a:t>Thank </a:t>
            </a:r>
          </a:p>
          <a:p>
            <a:r>
              <a:rPr lang="en-GB" sz="6000" b="1">
                <a:solidFill>
                  <a:schemeClr val="tx2"/>
                </a:solidFill>
                <a:latin typeface="Lucida Handwriting" pitchFamily="66" charset="0"/>
              </a:rPr>
              <a:t>You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1219200" y="5334000"/>
            <a:ext cx="7086600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1400" b="1" dirty="0">
                <a:latin typeface="Courier New" pitchFamily="49" charset="0"/>
              </a:rPr>
              <a:t>http://</a:t>
            </a:r>
            <a:r>
              <a:rPr lang="en-GB" sz="1400" b="1" dirty="0" smtClean="0">
                <a:latin typeface="Courier New" pitchFamily="49" charset="0"/>
              </a:rPr>
              <a:t>www.eee.bham.ac.uk/spannm/Courses/ee1f2.htm</a:t>
            </a:r>
            <a:endParaRPr lang="en-GB" sz="1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GB" i="1" smtClean="0"/>
              <a:t>Optional</a:t>
            </a:r>
            <a:r>
              <a:rPr lang="en-GB" smtClean="0"/>
              <a:t> Further Reading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143000"/>
            <a:ext cx="4175125" cy="5181600"/>
          </a:xfrm>
          <a:noFill/>
        </p:spPr>
        <p:txBody>
          <a:bodyPr lIns="92075" tIns="46038" rIns="92075" bIns="46038"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GB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mtClean="0"/>
              <a:t>The Data Compression Book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mtClean="0"/>
              <a:t>(recently out of print but several copies in our library)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mtClean="0"/>
              <a:t>Mark Nelson and Jean-loup Gailly,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mtClean="0"/>
              <a:t>M&amp;T Books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mtClean="0"/>
              <a:t>2nd Edition.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mtClean="0"/>
              <a:t>ISBN 1-55851-434-1 </a:t>
            </a:r>
            <a:endParaRPr lang="en-GB" sz="240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030663" y="2382838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3317" name="Picture 7" descr="http://www.dogma.net/markn/tdcb/dcus.gif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676400"/>
            <a:ext cx="2641600" cy="35052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Compression?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Compression is an agreement between sender and receiver to a system for the compaction of source redundancy and/or removal of </a:t>
            </a:r>
            <a:r>
              <a:rPr lang="en-GB" dirty="0" err="1" smtClean="0"/>
              <a:t>ir</a:t>
            </a:r>
            <a:r>
              <a:rPr lang="en-US" dirty="0" smtClean="0"/>
              <a:t>relevancy.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2330D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Humans are expert compressors.  Compression is as old as communication.  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We frequently compress with</a:t>
            </a:r>
            <a:r>
              <a:rPr lang="en-US" dirty="0" smtClean="0"/>
              <a:t> abbreviations, acronyms, shorthand, etc.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dirty="0" smtClean="0">
                <a:latin typeface="Times New Roman" pitchFamily="18" charset="0"/>
              </a:rPr>
              <a:t>	</a:t>
            </a:r>
            <a:r>
              <a:rPr lang="en-US" dirty="0" smtClean="0"/>
              <a:t>A classified advertisement is a simple example of compression.</a:t>
            </a:r>
          </a:p>
          <a:p>
            <a:pPr>
              <a:lnSpc>
                <a:spcPct val="10000"/>
              </a:lnSpc>
              <a:buClrTx/>
              <a:buSzTx/>
              <a:buFontTx/>
              <a:buNone/>
            </a:pPr>
            <a:endParaRPr lang="en-US" dirty="0" smtClean="0"/>
          </a:p>
          <a:p>
            <a:pPr>
              <a:lnSpc>
                <a:spcPct val="40000"/>
              </a:lnSpc>
              <a:buClrTx/>
              <a:buSzTx/>
              <a:buFontTx/>
              <a:buNone/>
            </a:pPr>
            <a:endParaRPr lang="en-US" i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	</a:t>
            </a:r>
            <a:r>
              <a:rPr lang="en-US" b="1" i="1" dirty="0" err="1" smtClean="0">
                <a:latin typeface="Times New Roman" pitchFamily="18" charset="0"/>
              </a:rPr>
              <a:t>Lux</a:t>
            </a:r>
            <a:r>
              <a:rPr lang="en-US" b="1" i="1" dirty="0" smtClean="0">
                <a:latin typeface="Times New Roman" pitchFamily="18" charset="0"/>
              </a:rPr>
              <a:t> S/C </a:t>
            </a:r>
            <a:r>
              <a:rPr lang="en-US" b="1" i="1" dirty="0" err="1" smtClean="0">
                <a:latin typeface="Times New Roman" pitchFamily="18" charset="0"/>
              </a:rPr>
              <a:t>aircon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refurb</a:t>
            </a:r>
            <a:r>
              <a:rPr lang="en-US" b="1" i="1" dirty="0" smtClean="0">
                <a:latin typeface="Times New Roman" pitchFamily="18" charset="0"/>
              </a:rPr>
              <a:t> apt, N/S, </a:t>
            </a:r>
            <a:r>
              <a:rPr lang="en-US" b="1" i="1" dirty="0" err="1" smtClean="0">
                <a:latin typeface="Times New Roman" pitchFamily="18" charset="0"/>
              </a:rPr>
              <a:t>lge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htd</a:t>
            </a:r>
            <a:r>
              <a:rPr lang="en-US" b="1" i="1" dirty="0" smtClean="0">
                <a:latin typeface="Times New Roman" pitchFamily="18" charset="0"/>
              </a:rPr>
              <a:t> pool, </a:t>
            </a:r>
            <a:r>
              <a:rPr lang="en-US" b="1" i="1" dirty="0" err="1" smtClean="0">
                <a:latin typeface="Times New Roman" pitchFamily="18" charset="0"/>
              </a:rPr>
              <a:t>slps</a:t>
            </a:r>
            <a:r>
              <a:rPr lang="en-US" b="1" i="1" dirty="0" smtClean="0">
                <a:latin typeface="Times New Roman" pitchFamily="18" charset="0"/>
              </a:rPr>
              <a:t> 4, £350</a:t>
            </a:r>
            <a:r>
              <a:rPr lang="en-GB" b="1" i="1" dirty="0" smtClean="0"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pw, avail wks or w/</a:t>
            </a:r>
            <a:r>
              <a:rPr lang="en-US" b="1" i="1" dirty="0" err="1" smtClean="0">
                <a:latin typeface="Times New Roman" pitchFamily="18" charset="0"/>
              </a:rPr>
              <a:t>es</a:t>
            </a:r>
            <a:r>
              <a:rPr lang="en-US" b="1" i="1" dirty="0" smtClean="0">
                <a:latin typeface="Times New Roman" pitchFamily="18" charset="0"/>
              </a:rPr>
              <a:t> Jul-Oct.</a:t>
            </a:r>
            <a:r>
              <a:rPr lang="en-GB" b="1" i="1" dirty="0" smtClean="0"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Tel (eves)…</a:t>
            </a:r>
          </a:p>
          <a:p>
            <a:pPr>
              <a:lnSpc>
                <a:spcPct val="10000"/>
              </a:lnSpc>
              <a:buClrTx/>
              <a:buSzTx/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	Luxury self-contained refurbished apartment for non-smokers. Large heated pool, sleeps 4, £350 per </a:t>
            </a:r>
            <a:r>
              <a:rPr lang="en-US" b="1" i="1" dirty="0" err="1" smtClean="0">
                <a:latin typeface="Times New Roman" pitchFamily="18" charset="0"/>
              </a:rPr>
              <a:t>week,available</a:t>
            </a:r>
            <a:r>
              <a:rPr lang="en-US" b="1" i="1" dirty="0" smtClean="0">
                <a:latin typeface="Times New Roman" pitchFamily="18" charset="0"/>
              </a:rPr>
              <a:t> weeks or weekends July to October. Telephone (evenings) …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066800" y="4343400"/>
            <a:ext cx="80772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066800" y="5334000"/>
            <a:ext cx="8077200" cy="990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40 Most Commonly Used Words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143000"/>
            <a:ext cx="2640013" cy="4254500"/>
          </a:xfrm>
        </p:spPr>
        <p:txBody>
          <a:bodyPr/>
          <a:lstStyle/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1 	the 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2 	of 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3 	to 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4 	and 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5 	a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6 	in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7 	is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8 	it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9	you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10	that</a:t>
            </a:r>
          </a:p>
          <a:p>
            <a:pPr marL="576263" indent="-576263" eaLnBrk="1" hangingPunct="1">
              <a:buFont typeface="Wingdings" pitchFamily="2" charset="2"/>
              <a:buNone/>
            </a:pPr>
            <a:endParaRPr lang="en-GB" smtClean="0"/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Ave. length</a:t>
            </a:r>
          </a:p>
          <a:p>
            <a:pPr marL="576263" indent="-576263" eaLnBrk="1" hangingPunct="1">
              <a:buFont typeface="Wingdings" pitchFamily="2" charset="2"/>
              <a:buNone/>
            </a:pPr>
            <a:r>
              <a:rPr lang="en-GB" smtClean="0"/>
              <a:t>=2.4 letters</a:t>
            </a:r>
          </a:p>
          <a:p>
            <a:pPr marL="576263" indent="-576263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 marL="576263" indent="-576263" eaLnBrk="1" hangingPunct="1">
              <a:lnSpc>
                <a:spcPct val="90000"/>
              </a:lnSpc>
            </a:pP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219200"/>
            <a:ext cx="2014538" cy="4367213"/>
          </a:xfrm>
        </p:spPr>
        <p:txBody>
          <a:bodyPr/>
          <a:lstStyle/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11 	he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12	was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13 	for 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14	on 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15	are 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16 	with 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17 	as  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18 	I 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19	his </a:t>
            </a:r>
          </a:p>
          <a:p>
            <a:pPr marL="665163" indent="-665163" eaLnBrk="1" hangingPunct="1">
              <a:buFont typeface="Wingdings" pitchFamily="2" charset="2"/>
              <a:buNone/>
            </a:pPr>
            <a:r>
              <a:rPr lang="en-GB" smtClean="0"/>
              <a:t>20	they</a:t>
            </a:r>
          </a:p>
          <a:p>
            <a:pPr marL="665163" indent="-665163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 marL="665163" indent="-665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Ave. length</a:t>
            </a:r>
          </a:p>
          <a:p>
            <a:pPr marL="665163" indent="-665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=2.7 letters</a:t>
            </a:r>
          </a:p>
          <a:p>
            <a:pPr marL="665163" indent="-665163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 marL="665163" indent="-665163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 marL="665163" indent="-665163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 marL="665163" indent="-665163" eaLnBrk="1" hangingPunct="1">
              <a:lnSpc>
                <a:spcPct val="90000"/>
              </a:lnSpc>
            </a:pPr>
            <a:endParaRPr lang="en-GB" smtClean="0"/>
          </a:p>
          <a:p>
            <a:pPr marL="665163" indent="-665163" eaLnBrk="1" hangingPunct="1">
              <a:lnSpc>
                <a:spcPct val="90000"/>
              </a:lnSpc>
            </a:pPr>
            <a:endParaRPr lang="en-GB" smtClean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43400" y="1143000"/>
            <a:ext cx="28956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21 	be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22 	at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23 	one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24 	have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25	this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26	from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27 	or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28 	had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29 	by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GB" sz="2000"/>
              <a:t>30	hot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lang="en-GB" sz="2000"/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Ave. length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=2.9 letters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lang="en-GB" sz="20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153400" y="3657600"/>
            <a:ext cx="144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800" b="1"/>
              <a:t>Notice that more commonly used words are shorter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400800" y="1143000"/>
            <a:ext cx="28956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31 	word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32 	but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33 	what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34 	some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35 	we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36 	can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37 	out 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38 	other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39 	were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GB" sz="2000"/>
              <a:t>40	all 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o"/>
            </a:pPr>
            <a:endParaRPr lang="en-GB" sz="2000"/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Ave. length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2000"/>
              <a:t>=3.5 letters</a:t>
            </a:r>
          </a:p>
          <a:p>
            <a:pPr marL="665163" indent="-665163" algn="l">
              <a:spcBef>
                <a:spcPct val="20000"/>
              </a:spcBef>
              <a:buClr>
                <a:schemeClr val="tx2"/>
              </a:buClr>
              <a:buSzPct val="80000"/>
              <a:buFontTx/>
              <a:buAutoNum type="arabicPlain" startAt="40"/>
            </a:pPr>
            <a:endParaRPr lang="en-GB" sz="2000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81000" y="5029200"/>
            <a:ext cx="1905000" cy="114300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H="1">
            <a:off x="2286000" y="4800600"/>
            <a:ext cx="6019800" cy="3810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Text Message Abbreviation</a:t>
            </a:r>
          </a:p>
        </p:txBody>
      </p:sp>
      <p:sp>
        <p:nvSpPr>
          <p:cNvPr id="16387" name="Rectangle 205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IYSS</a:t>
            </a:r>
          </a:p>
          <a:p>
            <a:pPr eaLnBrk="1" hangingPunct="1"/>
            <a:r>
              <a:rPr lang="en-GB" sz="2400" dirty="0" smtClean="0"/>
              <a:t>BTW</a:t>
            </a:r>
          </a:p>
          <a:p>
            <a:pPr eaLnBrk="1" hangingPunct="1"/>
            <a:r>
              <a:rPr lang="en-GB" sz="2400" dirty="0" smtClean="0"/>
              <a:t>L8</a:t>
            </a:r>
          </a:p>
          <a:p>
            <a:pPr eaLnBrk="1" hangingPunct="1"/>
            <a:r>
              <a:rPr lang="en-GB" sz="2400" dirty="0" smtClean="0"/>
              <a:t>OIC</a:t>
            </a:r>
          </a:p>
          <a:p>
            <a:pPr eaLnBrk="1" hangingPunct="1"/>
            <a:r>
              <a:rPr lang="en-GB" sz="2400" dirty="0" smtClean="0"/>
              <a:t>PCM</a:t>
            </a:r>
          </a:p>
          <a:p>
            <a:pPr eaLnBrk="1" hangingPunct="1"/>
            <a:r>
              <a:rPr lang="en-GB" sz="2400" dirty="0" smtClean="0"/>
              <a:t>TTFN</a:t>
            </a:r>
          </a:p>
          <a:p>
            <a:pPr eaLnBrk="1" hangingPunct="1"/>
            <a:r>
              <a:rPr lang="en-GB" sz="2400" dirty="0" smtClean="0"/>
              <a:t>LOL</a:t>
            </a:r>
          </a:p>
          <a:p>
            <a:pPr eaLnBrk="1" hangingPunct="1"/>
            <a:r>
              <a:rPr lang="en-GB" sz="2400" dirty="0" smtClean="0"/>
              <a:t>IYKWIMAITYD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1773238"/>
            <a:ext cx="4340225" cy="2697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Run-Length Coding</a:t>
            </a:r>
            <a:endParaRPr lang="en-US" smtClean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04528" y="836712"/>
            <a:ext cx="850265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sz="2400" dirty="0" smtClean="0"/>
              <a:t>Run-length coding is </a:t>
            </a:r>
            <a:r>
              <a:rPr lang="en-GB" sz="2400" dirty="0" smtClean="0"/>
              <a:t>a very simple example of lossless data compression.  </a:t>
            </a:r>
            <a:r>
              <a:rPr lang="en-US" sz="2400" dirty="0" smtClean="0"/>
              <a:t>Consider these repeated pixels values in an image …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smtClean="0"/>
              <a:t>0 0 0 0 0 0 0 0 0 0 0 0 5 5 5 5 0 0 0 0 0 0 0 0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/>
              <a:t>we could represent them more efficiently as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/>
              <a:t>(12,0)(4,5)(8,0)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/>
              <a:t>24 bytes reduced to 6 gives a compression ratio of 24/6 = 4:1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/>
              <a:t>Notice 0 5 0 5 0 5 would actually </a:t>
            </a:r>
            <a:r>
              <a:rPr lang="en-US" sz="2400" i="1" dirty="0" smtClean="0"/>
              <a:t>expand</a:t>
            </a:r>
            <a:r>
              <a:rPr lang="en-US" sz="2400" dirty="0" smtClean="0"/>
              <a:t> to (1,0)(1,5)(1,0)(1,5)(1,0)(1,5)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/>
              <a:t>How could we avoid expansion?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dirty="0" smtClean="0"/>
              <a:t>With binary valued data (</a:t>
            </a:r>
            <a:r>
              <a:rPr lang="en-GB" sz="2400" dirty="0" err="1" smtClean="0"/>
              <a:t>eg</a:t>
            </a:r>
            <a:r>
              <a:rPr lang="en-GB" sz="2400" dirty="0" smtClean="0"/>
              <a:t>. 0/1) we can increase the compression ratio. How?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04800" y="990600"/>
            <a:ext cx="9372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400">
                <a:solidFill>
                  <a:srgbClr val="2330DD"/>
                </a:solidFill>
                <a:latin typeface="Comic Sans MS" pitchFamily="66" charset="0"/>
              </a:rPr>
              <a:t> </a:t>
            </a:r>
          </a:p>
          <a:p>
            <a:pPr algn="l" eaLnBrk="0" hangingPunct="0"/>
            <a:endParaRPr lang="en-US" sz="2400" i="1">
              <a:solidFill>
                <a:srgbClr val="2330DD"/>
              </a:solidFill>
              <a:latin typeface="Comic Sans MS" pitchFamily="66" charset="0"/>
            </a:endParaRPr>
          </a:p>
          <a:p>
            <a:pPr algn="l" eaLnBrk="0" hangingPunct="0"/>
            <a:endParaRPr lang="en-US" sz="9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9245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GB" smtClean="0"/>
              <a:t>Data Compression Trade-Offs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828800" y="1689100"/>
            <a:ext cx="6199188" cy="3640138"/>
            <a:chOff x="1716" y="1392"/>
            <a:chExt cx="2341" cy="1743"/>
          </a:xfrm>
        </p:grpSpPr>
        <p:sp>
          <p:nvSpPr>
            <p:cNvPr id="18448" name="Freeform 4"/>
            <p:cNvSpPr>
              <a:spLocks/>
            </p:cNvSpPr>
            <p:nvPr/>
          </p:nvSpPr>
          <p:spPr bwMode="auto">
            <a:xfrm>
              <a:off x="1716" y="1392"/>
              <a:ext cx="2341" cy="242"/>
            </a:xfrm>
            <a:custGeom>
              <a:avLst/>
              <a:gdLst>
                <a:gd name="T0" fmla="*/ 0 w 2341"/>
                <a:gd name="T1" fmla="*/ 241 h 242"/>
                <a:gd name="T2" fmla="*/ 2340 w 2341"/>
                <a:gd name="T3" fmla="*/ 241 h 242"/>
                <a:gd name="T4" fmla="*/ 2340 w 2341"/>
                <a:gd name="T5" fmla="*/ 155 h 242"/>
                <a:gd name="T6" fmla="*/ 1275 w 2341"/>
                <a:gd name="T7" fmla="*/ 0 h 242"/>
                <a:gd name="T8" fmla="*/ 1102 w 2341"/>
                <a:gd name="T9" fmla="*/ 0 h 242"/>
                <a:gd name="T10" fmla="*/ 0 w 2341"/>
                <a:gd name="T11" fmla="*/ 141 h 242"/>
                <a:gd name="T12" fmla="*/ 0 w 2341"/>
                <a:gd name="T13" fmla="*/ 241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1"/>
                <a:gd name="T22" fmla="*/ 0 h 242"/>
                <a:gd name="T23" fmla="*/ 2341 w 2341"/>
                <a:gd name="T24" fmla="*/ 242 h 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1" h="242">
                  <a:moveTo>
                    <a:pt x="0" y="241"/>
                  </a:moveTo>
                  <a:lnTo>
                    <a:pt x="2340" y="241"/>
                  </a:lnTo>
                  <a:lnTo>
                    <a:pt x="2340" y="155"/>
                  </a:lnTo>
                  <a:lnTo>
                    <a:pt x="1275" y="0"/>
                  </a:lnTo>
                  <a:lnTo>
                    <a:pt x="1102" y="0"/>
                  </a:lnTo>
                  <a:lnTo>
                    <a:pt x="0" y="141"/>
                  </a:lnTo>
                  <a:lnTo>
                    <a:pt x="0" y="241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Oval 5"/>
            <p:cNvSpPr>
              <a:spLocks noChangeArrowheads="1"/>
            </p:cNvSpPr>
            <p:nvPr/>
          </p:nvSpPr>
          <p:spPr bwMode="auto">
            <a:xfrm>
              <a:off x="2809" y="1464"/>
              <a:ext cx="156" cy="110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rgbClr val="808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0" name="Freeform 6"/>
            <p:cNvSpPr>
              <a:spLocks/>
            </p:cNvSpPr>
            <p:nvPr/>
          </p:nvSpPr>
          <p:spPr bwMode="auto">
            <a:xfrm>
              <a:off x="2305" y="1604"/>
              <a:ext cx="1155" cy="1531"/>
            </a:xfrm>
            <a:custGeom>
              <a:avLst/>
              <a:gdLst>
                <a:gd name="T0" fmla="*/ 577 w 1155"/>
                <a:gd name="T1" fmla="*/ 0 h 1531"/>
                <a:gd name="T2" fmla="*/ 750 w 1155"/>
                <a:gd name="T3" fmla="*/ 693 h 1531"/>
                <a:gd name="T4" fmla="*/ 750 w 1155"/>
                <a:gd name="T5" fmla="*/ 1288 h 1531"/>
                <a:gd name="T6" fmla="*/ 865 w 1155"/>
                <a:gd name="T7" fmla="*/ 1288 h 1531"/>
                <a:gd name="T8" fmla="*/ 1154 w 1155"/>
                <a:gd name="T9" fmla="*/ 1388 h 1531"/>
                <a:gd name="T10" fmla="*/ 1154 w 1155"/>
                <a:gd name="T11" fmla="*/ 1530 h 1531"/>
                <a:gd name="T12" fmla="*/ 0 w 1155"/>
                <a:gd name="T13" fmla="*/ 1530 h 1531"/>
                <a:gd name="T14" fmla="*/ 0 w 1155"/>
                <a:gd name="T15" fmla="*/ 1402 h 1531"/>
                <a:gd name="T16" fmla="*/ 230 w 1155"/>
                <a:gd name="T17" fmla="*/ 1303 h 1531"/>
                <a:gd name="T18" fmla="*/ 364 w 1155"/>
                <a:gd name="T19" fmla="*/ 1303 h 1531"/>
                <a:gd name="T20" fmla="*/ 364 w 1155"/>
                <a:gd name="T21" fmla="*/ 693 h 1531"/>
                <a:gd name="T22" fmla="*/ 577 w 1155"/>
                <a:gd name="T23" fmla="*/ 0 h 15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5"/>
                <a:gd name="T37" fmla="*/ 0 h 1531"/>
                <a:gd name="T38" fmla="*/ 1155 w 1155"/>
                <a:gd name="T39" fmla="*/ 1531 h 15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5" h="1531">
                  <a:moveTo>
                    <a:pt x="577" y="0"/>
                  </a:moveTo>
                  <a:lnTo>
                    <a:pt x="750" y="693"/>
                  </a:lnTo>
                  <a:lnTo>
                    <a:pt x="750" y="1288"/>
                  </a:lnTo>
                  <a:lnTo>
                    <a:pt x="865" y="1288"/>
                  </a:lnTo>
                  <a:lnTo>
                    <a:pt x="1154" y="1388"/>
                  </a:lnTo>
                  <a:lnTo>
                    <a:pt x="1154" y="1530"/>
                  </a:lnTo>
                  <a:lnTo>
                    <a:pt x="0" y="1530"/>
                  </a:lnTo>
                  <a:lnTo>
                    <a:pt x="0" y="1402"/>
                  </a:lnTo>
                  <a:lnTo>
                    <a:pt x="230" y="1303"/>
                  </a:lnTo>
                  <a:lnTo>
                    <a:pt x="364" y="1303"/>
                  </a:lnTo>
                  <a:lnTo>
                    <a:pt x="364" y="693"/>
                  </a:lnTo>
                  <a:lnTo>
                    <a:pt x="577" y="0"/>
                  </a:lnTo>
                </a:path>
              </a:pathLst>
            </a:custGeom>
            <a:solidFill>
              <a:srgbClr val="BFBFB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1008063" y="2286000"/>
            <a:ext cx="2671762" cy="2725738"/>
            <a:chOff x="1199" y="1630"/>
            <a:chExt cx="1009" cy="1305"/>
          </a:xfrm>
        </p:grpSpPr>
        <p:sp>
          <p:nvSpPr>
            <p:cNvPr id="18444" name="Line 8"/>
            <p:cNvSpPr>
              <a:spLocks noChangeShapeType="1"/>
            </p:cNvSpPr>
            <p:nvPr/>
          </p:nvSpPr>
          <p:spPr bwMode="auto">
            <a:xfrm>
              <a:off x="1716" y="1630"/>
              <a:ext cx="467" cy="100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9"/>
            <p:cNvSpPr>
              <a:spLocks noChangeShapeType="1"/>
            </p:cNvSpPr>
            <p:nvPr/>
          </p:nvSpPr>
          <p:spPr bwMode="auto">
            <a:xfrm>
              <a:off x="1716" y="1630"/>
              <a:ext cx="0" cy="994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0"/>
            <p:cNvSpPr>
              <a:spLocks noChangeShapeType="1"/>
            </p:cNvSpPr>
            <p:nvPr/>
          </p:nvSpPr>
          <p:spPr bwMode="auto">
            <a:xfrm flipH="1">
              <a:off x="1237" y="1630"/>
              <a:ext cx="479" cy="992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1"/>
            <p:cNvSpPr>
              <a:spLocks/>
            </p:cNvSpPr>
            <p:nvPr/>
          </p:nvSpPr>
          <p:spPr bwMode="auto">
            <a:xfrm>
              <a:off x="1199" y="2620"/>
              <a:ext cx="1009" cy="315"/>
            </a:xfrm>
            <a:custGeom>
              <a:avLst/>
              <a:gdLst>
                <a:gd name="T0" fmla="*/ 5 w 1009"/>
                <a:gd name="T1" fmla="*/ 0 h 315"/>
                <a:gd name="T2" fmla="*/ 0 w 1009"/>
                <a:gd name="T3" fmla="*/ 33 h 315"/>
                <a:gd name="T4" fmla="*/ 5 w 1009"/>
                <a:gd name="T5" fmla="*/ 75 h 315"/>
                <a:gd name="T6" fmla="*/ 20 w 1009"/>
                <a:gd name="T7" fmla="*/ 117 h 315"/>
                <a:gd name="T8" fmla="*/ 47 w 1009"/>
                <a:gd name="T9" fmla="*/ 159 h 315"/>
                <a:gd name="T10" fmla="*/ 91 w 1009"/>
                <a:gd name="T11" fmla="*/ 196 h 315"/>
                <a:gd name="T12" fmla="*/ 143 w 1009"/>
                <a:gd name="T13" fmla="*/ 232 h 315"/>
                <a:gd name="T14" fmla="*/ 196 w 1009"/>
                <a:gd name="T15" fmla="*/ 255 h 315"/>
                <a:gd name="T16" fmla="*/ 240 w 1009"/>
                <a:gd name="T17" fmla="*/ 271 h 315"/>
                <a:gd name="T18" fmla="*/ 290 w 1009"/>
                <a:gd name="T19" fmla="*/ 287 h 315"/>
                <a:gd name="T20" fmla="*/ 339 w 1009"/>
                <a:gd name="T21" fmla="*/ 297 h 315"/>
                <a:gd name="T22" fmla="*/ 385 w 1009"/>
                <a:gd name="T23" fmla="*/ 304 h 315"/>
                <a:gd name="T24" fmla="*/ 431 w 1009"/>
                <a:gd name="T25" fmla="*/ 309 h 315"/>
                <a:gd name="T26" fmla="*/ 488 w 1009"/>
                <a:gd name="T27" fmla="*/ 314 h 315"/>
                <a:gd name="T28" fmla="*/ 544 w 1009"/>
                <a:gd name="T29" fmla="*/ 311 h 315"/>
                <a:gd name="T30" fmla="*/ 597 w 1009"/>
                <a:gd name="T31" fmla="*/ 309 h 315"/>
                <a:gd name="T32" fmla="*/ 658 w 1009"/>
                <a:gd name="T33" fmla="*/ 302 h 315"/>
                <a:gd name="T34" fmla="*/ 704 w 1009"/>
                <a:gd name="T35" fmla="*/ 292 h 315"/>
                <a:gd name="T36" fmla="*/ 754 w 1009"/>
                <a:gd name="T37" fmla="*/ 278 h 315"/>
                <a:gd name="T38" fmla="*/ 802 w 1009"/>
                <a:gd name="T39" fmla="*/ 262 h 315"/>
                <a:gd name="T40" fmla="*/ 835 w 1009"/>
                <a:gd name="T41" fmla="*/ 250 h 315"/>
                <a:gd name="T42" fmla="*/ 870 w 1009"/>
                <a:gd name="T43" fmla="*/ 229 h 315"/>
                <a:gd name="T44" fmla="*/ 897 w 1009"/>
                <a:gd name="T45" fmla="*/ 212 h 315"/>
                <a:gd name="T46" fmla="*/ 927 w 1009"/>
                <a:gd name="T47" fmla="*/ 190 h 315"/>
                <a:gd name="T48" fmla="*/ 955 w 1009"/>
                <a:gd name="T49" fmla="*/ 168 h 315"/>
                <a:gd name="T50" fmla="*/ 973 w 1009"/>
                <a:gd name="T51" fmla="*/ 143 h 315"/>
                <a:gd name="T52" fmla="*/ 990 w 1009"/>
                <a:gd name="T53" fmla="*/ 114 h 315"/>
                <a:gd name="T54" fmla="*/ 1002 w 1009"/>
                <a:gd name="T55" fmla="*/ 84 h 315"/>
                <a:gd name="T56" fmla="*/ 1008 w 1009"/>
                <a:gd name="T57" fmla="*/ 46 h 315"/>
                <a:gd name="T58" fmla="*/ 1005 w 1009"/>
                <a:gd name="T59" fmla="*/ 2 h 315"/>
                <a:gd name="T60" fmla="*/ 5 w 1009"/>
                <a:gd name="T61" fmla="*/ 0 h 3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9"/>
                <a:gd name="T94" fmla="*/ 0 h 315"/>
                <a:gd name="T95" fmla="*/ 1009 w 1009"/>
                <a:gd name="T96" fmla="*/ 315 h 31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9" h="315">
                  <a:moveTo>
                    <a:pt x="5" y="0"/>
                  </a:moveTo>
                  <a:lnTo>
                    <a:pt x="0" y="33"/>
                  </a:lnTo>
                  <a:lnTo>
                    <a:pt x="5" y="75"/>
                  </a:lnTo>
                  <a:lnTo>
                    <a:pt x="20" y="117"/>
                  </a:lnTo>
                  <a:lnTo>
                    <a:pt x="47" y="159"/>
                  </a:lnTo>
                  <a:lnTo>
                    <a:pt x="91" y="196"/>
                  </a:lnTo>
                  <a:lnTo>
                    <a:pt x="143" y="232"/>
                  </a:lnTo>
                  <a:lnTo>
                    <a:pt x="196" y="255"/>
                  </a:lnTo>
                  <a:lnTo>
                    <a:pt x="240" y="271"/>
                  </a:lnTo>
                  <a:lnTo>
                    <a:pt x="290" y="287"/>
                  </a:lnTo>
                  <a:lnTo>
                    <a:pt x="339" y="297"/>
                  </a:lnTo>
                  <a:lnTo>
                    <a:pt x="385" y="304"/>
                  </a:lnTo>
                  <a:lnTo>
                    <a:pt x="431" y="309"/>
                  </a:lnTo>
                  <a:lnTo>
                    <a:pt x="488" y="314"/>
                  </a:lnTo>
                  <a:lnTo>
                    <a:pt x="544" y="311"/>
                  </a:lnTo>
                  <a:lnTo>
                    <a:pt x="597" y="309"/>
                  </a:lnTo>
                  <a:lnTo>
                    <a:pt x="658" y="302"/>
                  </a:lnTo>
                  <a:lnTo>
                    <a:pt x="704" y="292"/>
                  </a:lnTo>
                  <a:lnTo>
                    <a:pt x="754" y="278"/>
                  </a:lnTo>
                  <a:lnTo>
                    <a:pt x="802" y="262"/>
                  </a:lnTo>
                  <a:lnTo>
                    <a:pt x="835" y="250"/>
                  </a:lnTo>
                  <a:lnTo>
                    <a:pt x="870" y="229"/>
                  </a:lnTo>
                  <a:lnTo>
                    <a:pt x="897" y="212"/>
                  </a:lnTo>
                  <a:lnTo>
                    <a:pt x="927" y="190"/>
                  </a:lnTo>
                  <a:lnTo>
                    <a:pt x="955" y="168"/>
                  </a:lnTo>
                  <a:lnTo>
                    <a:pt x="973" y="143"/>
                  </a:lnTo>
                  <a:lnTo>
                    <a:pt x="990" y="114"/>
                  </a:lnTo>
                  <a:lnTo>
                    <a:pt x="1002" y="84"/>
                  </a:lnTo>
                  <a:lnTo>
                    <a:pt x="1008" y="46"/>
                  </a:lnTo>
                  <a:lnTo>
                    <a:pt x="1005" y="2"/>
                  </a:lnTo>
                  <a:lnTo>
                    <a:pt x="5" y="0"/>
                  </a:lnTo>
                </a:path>
              </a:pathLst>
            </a:custGeom>
            <a:solidFill>
              <a:srgbClr val="BFBFBF"/>
            </a:solidFill>
            <a:ln w="12700" cap="rnd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7" name="Group 12"/>
          <p:cNvGrpSpPr>
            <a:grpSpLocks/>
          </p:cNvGrpSpPr>
          <p:nvPr/>
        </p:nvGrpSpPr>
        <p:grpSpPr bwMode="auto">
          <a:xfrm>
            <a:off x="6172200" y="2286000"/>
            <a:ext cx="2671763" cy="2725738"/>
            <a:chOff x="3501" y="1630"/>
            <a:chExt cx="1009" cy="1305"/>
          </a:xfrm>
        </p:grpSpPr>
        <p:sp>
          <p:nvSpPr>
            <p:cNvPr id="18440" name="Freeform 13"/>
            <p:cNvSpPr>
              <a:spLocks/>
            </p:cNvSpPr>
            <p:nvPr/>
          </p:nvSpPr>
          <p:spPr bwMode="auto">
            <a:xfrm>
              <a:off x="3501" y="2620"/>
              <a:ext cx="1009" cy="315"/>
            </a:xfrm>
            <a:custGeom>
              <a:avLst/>
              <a:gdLst>
                <a:gd name="T0" fmla="*/ 5 w 1009"/>
                <a:gd name="T1" fmla="*/ 0 h 315"/>
                <a:gd name="T2" fmla="*/ 0 w 1009"/>
                <a:gd name="T3" fmla="*/ 33 h 315"/>
                <a:gd name="T4" fmla="*/ 5 w 1009"/>
                <a:gd name="T5" fmla="*/ 75 h 315"/>
                <a:gd name="T6" fmla="*/ 20 w 1009"/>
                <a:gd name="T7" fmla="*/ 117 h 315"/>
                <a:gd name="T8" fmla="*/ 47 w 1009"/>
                <a:gd name="T9" fmla="*/ 159 h 315"/>
                <a:gd name="T10" fmla="*/ 91 w 1009"/>
                <a:gd name="T11" fmla="*/ 196 h 315"/>
                <a:gd name="T12" fmla="*/ 143 w 1009"/>
                <a:gd name="T13" fmla="*/ 232 h 315"/>
                <a:gd name="T14" fmla="*/ 196 w 1009"/>
                <a:gd name="T15" fmla="*/ 255 h 315"/>
                <a:gd name="T16" fmla="*/ 241 w 1009"/>
                <a:gd name="T17" fmla="*/ 271 h 315"/>
                <a:gd name="T18" fmla="*/ 291 w 1009"/>
                <a:gd name="T19" fmla="*/ 287 h 315"/>
                <a:gd name="T20" fmla="*/ 339 w 1009"/>
                <a:gd name="T21" fmla="*/ 297 h 315"/>
                <a:gd name="T22" fmla="*/ 386 w 1009"/>
                <a:gd name="T23" fmla="*/ 304 h 315"/>
                <a:gd name="T24" fmla="*/ 431 w 1009"/>
                <a:gd name="T25" fmla="*/ 309 h 315"/>
                <a:gd name="T26" fmla="*/ 489 w 1009"/>
                <a:gd name="T27" fmla="*/ 314 h 315"/>
                <a:gd name="T28" fmla="*/ 544 w 1009"/>
                <a:gd name="T29" fmla="*/ 311 h 315"/>
                <a:gd name="T30" fmla="*/ 597 w 1009"/>
                <a:gd name="T31" fmla="*/ 309 h 315"/>
                <a:gd name="T32" fmla="*/ 660 w 1009"/>
                <a:gd name="T33" fmla="*/ 302 h 315"/>
                <a:gd name="T34" fmla="*/ 705 w 1009"/>
                <a:gd name="T35" fmla="*/ 292 h 315"/>
                <a:gd name="T36" fmla="*/ 755 w 1009"/>
                <a:gd name="T37" fmla="*/ 278 h 315"/>
                <a:gd name="T38" fmla="*/ 802 w 1009"/>
                <a:gd name="T39" fmla="*/ 262 h 315"/>
                <a:gd name="T40" fmla="*/ 835 w 1009"/>
                <a:gd name="T41" fmla="*/ 250 h 315"/>
                <a:gd name="T42" fmla="*/ 870 w 1009"/>
                <a:gd name="T43" fmla="*/ 229 h 315"/>
                <a:gd name="T44" fmla="*/ 898 w 1009"/>
                <a:gd name="T45" fmla="*/ 212 h 315"/>
                <a:gd name="T46" fmla="*/ 927 w 1009"/>
                <a:gd name="T47" fmla="*/ 190 h 315"/>
                <a:gd name="T48" fmla="*/ 955 w 1009"/>
                <a:gd name="T49" fmla="*/ 168 h 315"/>
                <a:gd name="T50" fmla="*/ 973 w 1009"/>
                <a:gd name="T51" fmla="*/ 143 h 315"/>
                <a:gd name="T52" fmla="*/ 990 w 1009"/>
                <a:gd name="T53" fmla="*/ 114 h 315"/>
                <a:gd name="T54" fmla="*/ 1003 w 1009"/>
                <a:gd name="T55" fmla="*/ 84 h 315"/>
                <a:gd name="T56" fmla="*/ 1008 w 1009"/>
                <a:gd name="T57" fmla="*/ 46 h 315"/>
                <a:gd name="T58" fmla="*/ 1005 w 1009"/>
                <a:gd name="T59" fmla="*/ 2 h 315"/>
                <a:gd name="T60" fmla="*/ 5 w 1009"/>
                <a:gd name="T61" fmla="*/ 0 h 3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9"/>
                <a:gd name="T94" fmla="*/ 0 h 315"/>
                <a:gd name="T95" fmla="*/ 1009 w 1009"/>
                <a:gd name="T96" fmla="*/ 315 h 31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9" h="315">
                  <a:moveTo>
                    <a:pt x="5" y="0"/>
                  </a:moveTo>
                  <a:lnTo>
                    <a:pt x="0" y="33"/>
                  </a:lnTo>
                  <a:lnTo>
                    <a:pt x="5" y="75"/>
                  </a:lnTo>
                  <a:lnTo>
                    <a:pt x="20" y="117"/>
                  </a:lnTo>
                  <a:lnTo>
                    <a:pt x="47" y="159"/>
                  </a:lnTo>
                  <a:lnTo>
                    <a:pt x="91" y="196"/>
                  </a:lnTo>
                  <a:lnTo>
                    <a:pt x="143" y="232"/>
                  </a:lnTo>
                  <a:lnTo>
                    <a:pt x="196" y="255"/>
                  </a:lnTo>
                  <a:lnTo>
                    <a:pt x="241" y="271"/>
                  </a:lnTo>
                  <a:lnTo>
                    <a:pt x="291" y="287"/>
                  </a:lnTo>
                  <a:lnTo>
                    <a:pt x="339" y="297"/>
                  </a:lnTo>
                  <a:lnTo>
                    <a:pt x="386" y="304"/>
                  </a:lnTo>
                  <a:lnTo>
                    <a:pt x="431" y="309"/>
                  </a:lnTo>
                  <a:lnTo>
                    <a:pt x="489" y="314"/>
                  </a:lnTo>
                  <a:lnTo>
                    <a:pt x="544" y="311"/>
                  </a:lnTo>
                  <a:lnTo>
                    <a:pt x="597" y="309"/>
                  </a:lnTo>
                  <a:lnTo>
                    <a:pt x="660" y="302"/>
                  </a:lnTo>
                  <a:lnTo>
                    <a:pt x="705" y="292"/>
                  </a:lnTo>
                  <a:lnTo>
                    <a:pt x="755" y="278"/>
                  </a:lnTo>
                  <a:lnTo>
                    <a:pt x="802" y="262"/>
                  </a:lnTo>
                  <a:lnTo>
                    <a:pt x="835" y="250"/>
                  </a:lnTo>
                  <a:lnTo>
                    <a:pt x="870" y="229"/>
                  </a:lnTo>
                  <a:lnTo>
                    <a:pt x="898" y="212"/>
                  </a:lnTo>
                  <a:lnTo>
                    <a:pt x="927" y="190"/>
                  </a:lnTo>
                  <a:lnTo>
                    <a:pt x="955" y="168"/>
                  </a:lnTo>
                  <a:lnTo>
                    <a:pt x="973" y="143"/>
                  </a:lnTo>
                  <a:lnTo>
                    <a:pt x="990" y="114"/>
                  </a:lnTo>
                  <a:lnTo>
                    <a:pt x="1003" y="84"/>
                  </a:lnTo>
                  <a:lnTo>
                    <a:pt x="1008" y="46"/>
                  </a:lnTo>
                  <a:lnTo>
                    <a:pt x="1005" y="2"/>
                  </a:lnTo>
                  <a:lnTo>
                    <a:pt x="5" y="0"/>
                  </a:lnTo>
                </a:path>
              </a:pathLst>
            </a:custGeom>
            <a:solidFill>
              <a:srgbClr val="BFBFBF"/>
            </a:solidFill>
            <a:ln w="12700" cap="rnd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14"/>
            <p:cNvSpPr>
              <a:spLocks noChangeShapeType="1"/>
            </p:cNvSpPr>
            <p:nvPr/>
          </p:nvSpPr>
          <p:spPr bwMode="auto">
            <a:xfrm>
              <a:off x="4021" y="1630"/>
              <a:ext cx="467" cy="100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5"/>
            <p:cNvSpPr>
              <a:spLocks noChangeShapeType="1"/>
            </p:cNvSpPr>
            <p:nvPr/>
          </p:nvSpPr>
          <p:spPr bwMode="auto">
            <a:xfrm>
              <a:off x="4021" y="1630"/>
              <a:ext cx="0" cy="994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6"/>
            <p:cNvSpPr>
              <a:spLocks noChangeShapeType="1"/>
            </p:cNvSpPr>
            <p:nvPr/>
          </p:nvSpPr>
          <p:spPr bwMode="auto">
            <a:xfrm flipH="1">
              <a:off x="3544" y="1630"/>
              <a:ext cx="477" cy="992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" name="Rectangle 17"/>
          <p:cNvSpPr>
            <a:spLocks noChangeArrowheads="1"/>
          </p:cNvSpPr>
          <p:nvPr/>
        </p:nvSpPr>
        <p:spPr bwMode="auto">
          <a:xfrm>
            <a:off x="1089025" y="2514600"/>
            <a:ext cx="2495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GB" sz="1800" b="1"/>
          </a:p>
          <a:p>
            <a:pPr eaLnBrk="0" hangingPunct="0"/>
            <a:r>
              <a:rPr lang="en-GB" sz="1800" b="1"/>
              <a:t>More </a:t>
            </a:r>
          </a:p>
          <a:p>
            <a:pPr eaLnBrk="0" hangingPunct="0"/>
            <a:r>
              <a:rPr lang="en-GB" sz="1800" b="1"/>
              <a:t>efficient (cheaper) </a:t>
            </a:r>
          </a:p>
          <a:p>
            <a:pPr eaLnBrk="0" hangingPunct="0"/>
            <a:r>
              <a:rPr lang="en-GB" sz="1800" b="1"/>
              <a:t>storage </a:t>
            </a:r>
          </a:p>
          <a:p>
            <a:pPr eaLnBrk="0" hangingPunct="0"/>
            <a:r>
              <a:rPr lang="en-GB" sz="1800" b="1"/>
              <a:t> and faster (cheaper) </a:t>
            </a:r>
          </a:p>
          <a:p>
            <a:pPr eaLnBrk="0" hangingPunct="0"/>
            <a:r>
              <a:rPr lang="en-GB" sz="1800" b="1"/>
              <a:t>transmission.</a:t>
            </a:r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5811838" y="2743200"/>
            <a:ext cx="4083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/>
              <a:t>Coding delay</a:t>
            </a:r>
          </a:p>
          <a:p>
            <a:pPr eaLnBrk="0" hangingPunct="0"/>
            <a:r>
              <a:rPr lang="en-GB" sz="1800" b="1"/>
              <a:t>Legal issues (patents and licences) </a:t>
            </a:r>
          </a:p>
          <a:p>
            <a:pPr eaLnBrk="0" hangingPunct="0"/>
            <a:r>
              <a:rPr lang="en-GB" sz="1800" b="1"/>
              <a:t>Specialized hardware</a:t>
            </a:r>
          </a:p>
          <a:p>
            <a:pPr eaLnBrk="0" hangingPunct="0"/>
            <a:r>
              <a:rPr lang="en-GB" sz="1800" b="1"/>
              <a:t>Data more sensitive to error </a:t>
            </a:r>
          </a:p>
          <a:p>
            <a:pPr eaLnBrk="0" hangingPunct="0"/>
            <a:r>
              <a:rPr lang="en-GB" sz="1800" b="1"/>
              <a:t>Need for decompression ‘key’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581400" y="1143000"/>
            <a:ext cx="6019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</a:pPr>
            <a:r>
              <a:rPr lang="en-GB" sz="1800" dirty="0"/>
              <a:t>The entropy of a source is a simple measure of the information content.  For any discrete probability distribution, the value of the entropy function (H) is given by:-</a:t>
            </a:r>
          </a:p>
          <a:p>
            <a:pPr algn="l">
              <a:spcBef>
                <a:spcPct val="20000"/>
              </a:spcBef>
            </a:pPr>
            <a:endParaRPr lang="en-GB" sz="1800" dirty="0"/>
          </a:p>
          <a:p>
            <a:pPr algn="l">
              <a:spcBef>
                <a:spcPct val="20000"/>
              </a:spcBef>
            </a:pPr>
            <a:r>
              <a:rPr lang="en-GB" sz="1800" dirty="0"/>
              <a:t> </a:t>
            </a:r>
          </a:p>
          <a:p>
            <a:pPr algn="l">
              <a:spcBef>
                <a:spcPct val="20000"/>
              </a:spcBef>
            </a:pPr>
            <a:r>
              <a:rPr lang="en-GB" sz="1800" dirty="0"/>
              <a:t> (r=radix = 2 for binary) </a:t>
            </a:r>
          </a:p>
          <a:p>
            <a:pPr algn="l">
              <a:spcBef>
                <a:spcPct val="20000"/>
              </a:spcBef>
            </a:pPr>
            <a:r>
              <a:rPr lang="en-GB" sz="1800" dirty="0"/>
              <a:t>The units of entropy are bits/symbol.  </a:t>
            </a:r>
          </a:p>
          <a:p>
            <a:pPr algn="l">
              <a:spcBef>
                <a:spcPct val="20000"/>
              </a:spcBef>
            </a:pPr>
            <a:endParaRPr lang="en-GB" sz="1800" dirty="0" smtClean="0"/>
          </a:p>
          <a:p>
            <a:pPr algn="l">
              <a:spcBef>
                <a:spcPct val="20000"/>
              </a:spcBef>
            </a:pPr>
            <a:endParaRPr lang="en-GB" sz="1600" dirty="0"/>
          </a:p>
          <a:p>
            <a:pPr algn="l">
              <a:spcBef>
                <a:spcPct val="20000"/>
              </a:spcBef>
            </a:pPr>
            <a:r>
              <a:rPr lang="en-GB" sz="1600" dirty="0"/>
              <a:t>We can compare the performance of our compression method with the calculated source entropy.</a:t>
            </a:r>
          </a:p>
          <a:p>
            <a:pPr algn="l">
              <a:spcBef>
                <a:spcPct val="20000"/>
              </a:spcBef>
            </a:pPr>
            <a:r>
              <a:rPr lang="en-GB" sz="1600" dirty="0"/>
              <a:t>Where the source ‘alphabet’ has q symbols of probability p</a:t>
            </a:r>
            <a:r>
              <a:rPr lang="en-GB" sz="1600" baseline="-30000" dirty="0"/>
              <a:t>i</a:t>
            </a:r>
            <a:r>
              <a:rPr lang="en-GB" sz="1600" dirty="0"/>
              <a:t> (</a:t>
            </a:r>
            <a:r>
              <a:rPr lang="en-GB" sz="1600" dirty="0" err="1"/>
              <a:t>i</a:t>
            </a:r>
            <a:r>
              <a:rPr lang="en-GB" sz="1600" dirty="0"/>
              <a:t>=1..q). </a:t>
            </a:r>
          </a:p>
          <a:p>
            <a:pPr algn="l">
              <a:spcBef>
                <a:spcPct val="20000"/>
              </a:spcBef>
            </a:pPr>
            <a:r>
              <a:rPr lang="en-GB" sz="1600" dirty="0"/>
              <a:t>Note: Change of base : </a:t>
            </a:r>
          </a:p>
          <a:p>
            <a:pPr algn="l">
              <a:spcBef>
                <a:spcPct val="20000"/>
              </a:spcBef>
            </a:pP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Note: Thermodynamic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 entropy measures 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the amount of disorder in a system and always increases in closed systems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algn="l">
              <a:spcBef>
                <a:spcPct val="20000"/>
              </a:spcBef>
            </a:pPr>
            <a:endParaRPr lang="en-GB" sz="1600" dirty="0"/>
          </a:p>
          <a:p>
            <a:pPr algn="l">
              <a:spcBef>
                <a:spcPct val="20000"/>
              </a:spcBef>
            </a:pPr>
            <a:r>
              <a:rPr lang="en-GB" sz="1800" dirty="0"/>
              <a:t> </a:t>
            </a:r>
          </a:p>
          <a:p>
            <a:pPr algn="l">
              <a:spcBef>
                <a:spcPct val="20000"/>
              </a:spcBef>
            </a:pPr>
            <a:r>
              <a:rPr lang="en-GB" sz="1800" dirty="0"/>
              <a:t> </a:t>
            </a:r>
          </a:p>
          <a:p>
            <a:pPr algn="l">
              <a:spcBef>
                <a:spcPct val="20000"/>
              </a:spcBef>
            </a:pPr>
            <a:endParaRPr lang="en-GB" sz="1800" dirty="0"/>
          </a:p>
          <a:p>
            <a:pPr algn="l">
              <a:spcBef>
                <a:spcPct val="20000"/>
              </a:spcBef>
            </a:pPr>
            <a:endParaRPr lang="en-GB" sz="1800" dirty="0"/>
          </a:p>
          <a:p>
            <a:pPr algn="l">
              <a:spcBef>
                <a:spcPct val="20000"/>
              </a:spcBef>
            </a:pPr>
            <a:endParaRPr lang="en-GB" sz="1800" dirty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395788" y="32004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252788" y="15208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031" name="Picture 9" descr="http://www-groups.dcs.st-and.ac.uk/~history/BigPictures/Shann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28130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228600" y="4876800"/>
            <a:ext cx="3048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Claude Shannon </a:t>
            </a:r>
          </a:p>
          <a:p>
            <a:r>
              <a:rPr lang="en-GB" sz="1800"/>
              <a:t>1916-2001</a:t>
            </a:r>
          </a:p>
          <a:p>
            <a:r>
              <a:rPr lang="en-GB" sz="1400"/>
              <a:t>Founder of information theory</a:t>
            </a:r>
          </a:p>
          <a:p>
            <a:r>
              <a:rPr lang="en-GB" sz="1400"/>
              <a:t>Published</a:t>
            </a:r>
            <a:r>
              <a:rPr lang="en-GB" sz="1400" i="1"/>
              <a:t> </a:t>
            </a:r>
          </a:p>
          <a:p>
            <a:r>
              <a:rPr lang="en-GB" sz="1000" i="1"/>
              <a:t>“A Mathematical Theory of Communication”</a:t>
            </a:r>
            <a:r>
              <a:rPr lang="en-GB" sz="1000"/>
              <a:t> </a:t>
            </a:r>
          </a:p>
          <a:p>
            <a:r>
              <a:rPr lang="en-GB" sz="1000"/>
              <a:t>in the </a:t>
            </a:r>
            <a:r>
              <a:rPr lang="en-GB" sz="1000" i="1"/>
              <a:t>Bell System Technical Journal</a:t>
            </a:r>
            <a:r>
              <a:rPr lang="en-GB" sz="1000"/>
              <a:t> (1948).</a:t>
            </a:r>
            <a:r>
              <a:rPr lang="en-GB" sz="1400"/>
              <a:t> </a:t>
            </a:r>
          </a:p>
          <a:p>
            <a:endParaRPr lang="en-GB" sz="1400"/>
          </a:p>
        </p:txBody>
      </p:sp>
      <p:graphicFrame>
        <p:nvGraphicFramePr>
          <p:cNvPr id="1026" name="Object 11"/>
          <p:cNvGraphicFramePr>
            <a:graphicFrameLocks/>
          </p:cNvGraphicFramePr>
          <p:nvPr/>
        </p:nvGraphicFramePr>
        <p:xfrm>
          <a:off x="5334000" y="205740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2576160" imgH="1079280" progId="Equation.3">
                  <p:embed/>
                </p:oleObj>
              </mc:Choice>
              <mc:Fallback>
                <p:oleObj r:id="rId5" imgW="2576160" imgH="107928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057400"/>
                        <a:ext cx="22717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5867400" y="5105400"/>
          <a:ext cx="15240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7" imgW="1054080" imgH="431640" progId="Equation.3">
                  <p:embed/>
                </p:oleObj>
              </mc:Choice>
              <mc:Fallback>
                <p:oleObj name="Equation" r:id="rId7" imgW="10540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05400"/>
                        <a:ext cx="15240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Measuring </a:t>
            </a:r>
            <a:r>
              <a:rPr lang="en-GB" smtClean="0"/>
              <a:t>Information</a:t>
            </a: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yuobtemplate">
  <a:themeElements>
    <a:clrScheme name="">
      <a:dk1>
        <a:srgbClr val="000000"/>
      </a:dk1>
      <a:lt1>
        <a:srgbClr val="99FFFF"/>
      </a:lt1>
      <a:dk2>
        <a:srgbClr val="660033"/>
      </a:dk2>
      <a:lt2>
        <a:srgbClr val="000000"/>
      </a:lt2>
      <a:accent1>
        <a:srgbClr val="FFFFFF"/>
      </a:accent1>
      <a:accent2>
        <a:srgbClr val="99FFFF"/>
      </a:accent2>
      <a:accent3>
        <a:srgbClr val="CAFFFF"/>
      </a:accent3>
      <a:accent4>
        <a:srgbClr val="000000"/>
      </a:accent4>
      <a:accent5>
        <a:srgbClr val="FFFFFF"/>
      </a:accent5>
      <a:accent6>
        <a:srgbClr val="8AE7E7"/>
      </a:accent6>
      <a:hlink>
        <a:srgbClr val="660033"/>
      </a:hlink>
      <a:folHlink>
        <a:srgbClr val="4C0026"/>
      </a:folHlink>
    </a:clrScheme>
    <a:fontScheme name="myuob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yuob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ob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Settings\woollesi\Application Data\Microsoft\Templates\myuobtemplate.pot</Template>
  <TotalTime>13115</TotalTime>
  <Words>1119</Words>
  <Application>Microsoft Office PowerPoint</Application>
  <PresentationFormat>A4 Paper (210x297 mm)</PresentationFormat>
  <Paragraphs>298</Paragraphs>
  <Slides>21</Slides>
  <Notes>21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myuobtemplate</vt:lpstr>
      <vt:lpstr>Microsoft Equation 3.0</vt:lpstr>
      <vt:lpstr>Equation</vt:lpstr>
      <vt:lpstr>Document</vt:lpstr>
      <vt:lpstr>Worksheet</vt:lpstr>
      <vt:lpstr>Chart</vt:lpstr>
      <vt:lpstr>Multimedia Data Data Compression</vt:lpstr>
      <vt:lpstr>Content</vt:lpstr>
      <vt:lpstr>Optional Further Reading</vt:lpstr>
      <vt:lpstr>What is Compression?</vt:lpstr>
      <vt:lpstr>The 40 Most Commonly Used Words</vt:lpstr>
      <vt:lpstr>Text Message Abbreviation</vt:lpstr>
      <vt:lpstr>Run-Length Coding</vt:lpstr>
      <vt:lpstr>Data Compression Trade-Offs</vt:lpstr>
      <vt:lpstr>Measuring Information</vt:lpstr>
      <vt:lpstr>Lossless and Lossy Compression</vt:lpstr>
      <vt:lpstr>Lossless vs. Lossy Compression</vt:lpstr>
      <vt:lpstr>Measuring “Quality”</vt:lpstr>
      <vt:lpstr>Measuring “Quality”</vt:lpstr>
      <vt:lpstr>Subjective Testing</vt:lpstr>
      <vt:lpstr>What About Content?</vt:lpstr>
      <vt:lpstr>The Rate/Distortion Trade-Off</vt:lpstr>
      <vt:lpstr>Rate/Distortion Example</vt:lpstr>
      <vt:lpstr>Rate/Distortion Example</vt:lpstr>
      <vt:lpstr>Optimizing the Rate/ Distortion</vt:lpstr>
      <vt:lpstr>Compression and Channel Errors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Status or Progress</dc:title>
  <dc:creator>Dr.S.I.Woolley</dc:creator>
  <cp:lastModifiedBy>Mike Spann</cp:lastModifiedBy>
  <cp:revision>787</cp:revision>
  <cp:lastPrinted>1998-12-03T12:55:28Z</cp:lastPrinted>
  <dcterms:created xsi:type="dcterms:W3CDTF">1995-06-02T21:45:10Z</dcterms:created>
  <dcterms:modified xsi:type="dcterms:W3CDTF">2013-01-23T12:44:27Z</dcterms:modified>
</cp:coreProperties>
</file>