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26"/>
  </p:notesMasterIdLst>
  <p:handoutMasterIdLst>
    <p:handoutMasterId r:id="rId27"/>
  </p:handoutMasterIdLst>
  <p:sldIdLst>
    <p:sldId id="288" r:id="rId2"/>
    <p:sldId id="280" r:id="rId3"/>
    <p:sldId id="284" r:id="rId4"/>
    <p:sldId id="276" r:id="rId5"/>
    <p:sldId id="257" r:id="rId6"/>
    <p:sldId id="290" r:id="rId7"/>
    <p:sldId id="261" r:id="rId8"/>
    <p:sldId id="285" r:id="rId9"/>
    <p:sldId id="291" r:id="rId10"/>
    <p:sldId id="263" r:id="rId11"/>
    <p:sldId id="266" r:id="rId12"/>
    <p:sldId id="267" r:id="rId13"/>
    <p:sldId id="292" r:id="rId14"/>
    <p:sldId id="293" r:id="rId15"/>
    <p:sldId id="271" r:id="rId16"/>
    <p:sldId id="294" r:id="rId17"/>
    <p:sldId id="295" r:id="rId18"/>
    <p:sldId id="296" r:id="rId19"/>
    <p:sldId id="286" r:id="rId20"/>
    <p:sldId id="289" r:id="rId21"/>
    <p:sldId id="297" r:id="rId22"/>
    <p:sldId id="298" r:id="rId23"/>
    <p:sldId id="299" r:id="rId24"/>
    <p:sldId id="300" r:id="rId25"/>
  </p:sldIdLst>
  <p:sldSz cx="9906000" cy="6858000" type="A4"/>
  <p:notesSz cx="7077075" cy="9004300"/>
  <p:defaultTextStyle>
    <a:defPPr>
      <a:defRPr lang="en-GB"/>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808080"/>
    <a:srgbClr val="2330DD"/>
    <a:srgbClr val="CC0000"/>
    <a:srgbClr val="BFBFBF"/>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86203" autoAdjust="0"/>
  </p:normalViewPr>
  <p:slideViewPr>
    <p:cSldViewPr>
      <p:cViewPr varScale="1">
        <p:scale>
          <a:sx n="94" d="100"/>
          <a:sy n="94" d="100"/>
        </p:scale>
        <p:origin x="-852" y="-96"/>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7" Type="http://schemas.openxmlformats.org/officeDocument/2006/relationships/slide" Target="slides/slide20.xml"/><Relationship Id="rId2" Type="http://schemas.openxmlformats.org/officeDocument/2006/relationships/slide" Target="slides/slide8.xml"/><Relationship Id="rId1" Type="http://schemas.openxmlformats.org/officeDocument/2006/relationships/slide" Target="slides/slide1.xml"/><Relationship Id="rId6" Type="http://schemas.openxmlformats.org/officeDocument/2006/relationships/slide" Target="slides/slide19.xml"/><Relationship Id="rId5" Type="http://schemas.openxmlformats.org/officeDocument/2006/relationships/slide" Target="slides/slide15.xml"/><Relationship Id="rId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466"/>
            <a:ext cx="3066514" cy="450069"/>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12813" eaLnBrk="0" hangingPunct="0">
              <a:defRPr sz="1000" i="1"/>
            </a:lvl1pPr>
          </a:lstStyle>
          <a:p>
            <a:pPr>
              <a:defRPr/>
            </a:pPr>
            <a:endParaRPr lang="en-GB"/>
          </a:p>
        </p:txBody>
      </p:sp>
      <p:sp>
        <p:nvSpPr>
          <p:cNvPr id="2051" name="Rectangle 3"/>
          <p:cNvSpPr>
            <a:spLocks noGrp="1" noChangeArrowheads="1"/>
          </p:cNvSpPr>
          <p:nvPr>
            <p:ph type="dt" idx="1"/>
          </p:nvPr>
        </p:nvSpPr>
        <p:spPr bwMode="auto">
          <a:xfrm>
            <a:off x="4010562" y="-1466"/>
            <a:ext cx="3066513" cy="450069"/>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2813" eaLnBrk="0" hangingPunct="0">
              <a:defRPr sz="1000" i="1"/>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08075" y="679450"/>
            <a:ext cx="4862513" cy="33655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4048" y="4276383"/>
            <a:ext cx="5188981" cy="405208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1" y="8554232"/>
            <a:ext cx="3066514" cy="45006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12813" eaLnBrk="0" hangingPunct="0">
              <a:defRPr sz="1000" i="1"/>
            </a:lvl1pPr>
          </a:lstStyle>
          <a:p>
            <a:pPr>
              <a:defRPr/>
            </a:pPr>
            <a:endParaRPr lang="en-GB"/>
          </a:p>
        </p:txBody>
      </p:sp>
      <p:sp>
        <p:nvSpPr>
          <p:cNvPr id="2055" name="Rectangle 7"/>
          <p:cNvSpPr>
            <a:spLocks noGrp="1" noChangeArrowheads="1"/>
          </p:cNvSpPr>
          <p:nvPr>
            <p:ph type="sldNum" sz="quarter" idx="5"/>
          </p:nvPr>
        </p:nvSpPr>
        <p:spPr bwMode="auto">
          <a:xfrm>
            <a:off x="4010562" y="8554232"/>
            <a:ext cx="3066513" cy="45006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12813" eaLnBrk="0" hangingPunct="0">
              <a:defRPr sz="1000" i="1"/>
            </a:lvl1pPr>
          </a:lstStyle>
          <a:p>
            <a:pPr>
              <a:defRPr/>
            </a:pPr>
            <a:fld id="{860E6546-AF3B-4522-A007-556596689C0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DCD3135-0B48-4696-9AB2-E6764BD8CBC2}" type="slidenum">
              <a:rPr lang="en-GB" smtClean="0"/>
              <a:pPr/>
              <a:t>1</a:t>
            </a:fld>
            <a:endParaRPr lang="en-GB" smtClean="0"/>
          </a:p>
        </p:txBody>
      </p:sp>
      <p:sp>
        <p:nvSpPr>
          <p:cNvPr id="20483" name="Rectangle 2"/>
          <p:cNvSpPr>
            <a:spLocks noGrp="1" noRot="1" noChangeAspect="1" noChangeArrowheads="1" noTextEdit="1"/>
          </p:cNvSpPr>
          <p:nvPr>
            <p:ph type="sldImg"/>
          </p:nvPr>
        </p:nvSpPr>
        <p:spPr>
          <a:xfrm>
            <a:off x="1109663" y="679450"/>
            <a:ext cx="4862512" cy="3365500"/>
          </a:xfrm>
          <a:ln cap="flat"/>
        </p:spPr>
      </p:sp>
      <p:sp>
        <p:nvSpPr>
          <p:cNvPr id="20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64E27D1-87E2-42A8-BC2D-2F1CB76BAD2F}" type="slidenum">
              <a:rPr lang="en-GB" smtClean="0"/>
              <a:pPr/>
              <a:t>10</a:t>
            </a:fld>
            <a:endParaRPr lang="en-GB" smtClean="0"/>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D08D085-CDFE-4FB2-887A-47FE7D7A90B4}" type="slidenum">
              <a:rPr lang="en-GB" smtClean="0"/>
              <a:pPr/>
              <a:t>11</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57B6FFC-9B27-4C30-9D4E-29474F6777F2}" type="slidenum">
              <a:rPr lang="en-GB" smtClean="0"/>
              <a:pPr/>
              <a:t>12</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9D2ABA-760B-4F97-B592-D5B3C5FFDD9B}" type="slidenum">
              <a:rPr lang="en-GB" smtClean="0"/>
              <a:pPr/>
              <a:t>15</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A186716-61B9-46A9-A92B-438EAD624931}" type="slidenum">
              <a:rPr lang="en-GB" smtClean="0"/>
              <a:pPr/>
              <a:t>19</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A5F96BE-2536-4198-A052-6419641002BA}" type="slidenum">
              <a:rPr lang="en-GB" smtClean="0"/>
              <a:pPr/>
              <a:t>20</a:t>
            </a:fld>
            <a:endParaRPr lang="en-GB" smtClean="0"/>
          </a:p>
        </p:txBody>
      </p:sp>
      <p:sp>
        <p:nvSpPr>
          <p:cNvPr id="35843" name="Rectangle 2"/>
          <p:cNvSpPr>
            <a:spLocks noGrp="1" noRot="1" noChangeAspect="1" noChangeArrowheads="1" noTextEdit="1"/>
          </p:cNvSpPr>
          <p:nvPr>
            <p:ph type="sldImg"/>
          </p:nvPr>
        </p:nvSpPr>
        <p:spPr>
          <a:xfrm>
            <a:off x="1109663" y="679450"/>
            <a:ext cx="4862512" cy="3365500"/>
          </a:xfrm>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5B09948-A10D-4F16-A73D-968865D45B02}" type="slidenum">
              <a:rPr lang="en-GB" smtClean="0"/>
              <a:pPr/>
              <a:t>2</a:t>
            </a:fld>
            <a:endParaRPr lang="en-GB" smtClean="0"/>
          </a:p>
        </p:txBody>
      </p:sp>
      <p:sp>
        <p:nvSpPr>
          <p:cNvPr id="21507" name="Rectangle 2"/>
          <p:cNvSpPr>
            <a:spLocks noGrp="1" noRot="1" noChangeAspect="1" noChangeArrowheads="1" noTextEdit="1"/>
          </p:cNvSpPr>
          <p:nvPr>
            <p:ph type="sldImg"/>
          </p:nvPr>
        </p:nvSpPr>
        <p:spPr>
          <a:ln cap="flat"/>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9A7A4A7-4D3C-487D-B3EF-C273C39026CA}" type="slidenum">
              <a:rPr lang="en-GB" smtClean="0"/>
              <a:pPr/>
              <a:t>3</a:t>
            </a:fld>
            <a:endParaRPr lang="en-GB"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9111487-2F80-4844-901D-8D7ADF4677A0}" type="slidenum">
              <a:rPr lang="en-GB" smtClean="0"/>
              <a:pPr/>
              <a:t>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071D20B-6DBB-4BEC-BDD8-3746E322AB81}" type="slidenum">
              <a:rPr lang="en-GB" smtClean="0"/>
              <a:pPr/>
              <a:t>5</a:t>
            </a:fld>
            <a:endParaRPr lang="en-GB" smtClean="0"/>
          </a:p>
        </p:txBody>
      </p:sp>
      <p:sp>
        <p:nvSpPr>
          <p:cNvPr id="24579" name="Rectangle 2"/>
          <p:cNvSpPr>
            <a:spLocks noGrp="1" noRot="1" noChangeAspect="1" noChangeArrowheads="1" noTextEdit="1"/>
          </p:cNvSpPr>
          <p:nvPr>
            <p:ph type="sldImg"/>
          </p:nvPr>
        </p:nvSpPr>
        <p:spPr>
          <a:ln cap="flat"/>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98EEBE6-C332-416C-90A6-F32DFDF4D0AD}" type="slidenum">
              <a:rPr lang="en-GB" smtClean="0"/>
              <a:pPr/>
              <a:t>6</a:t>
            </a:fld>
            <a:endParaRPr lang="en-GB" smtClean="0"/>
          </a:p>
        </p:txBody>
      </p:sp>
      <p:sp>
        <p:nvSpPr>
          <p:cNvPr id="25603" name="Rectangle 2"/>
          <p:cNvSpPr>
            <a:spLocks noGrp="1" noRot="1" noChangeAspect="1" noChangeArrowheads="1" noTextEdit="1"/>
          </p:cNvSpPr>
          <p:nvPr>
            <p:ph type="sldImg"/>
          </p:nvPr>
        </p:nvSpPr>
        <p:spPr>
          <a:ln cap="flat"/>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593535A-6A05-4D70-92E4-8470C968CCF9}" type="slidenum">
              <a:rPr lang="en-GB" smtClean="0"/>
              <a:pPr/>
              <a:t>7</a:t>
            </a:fld>
            <a:endParaRPr lang="en-GB" smtClean="0"/>
          </a:p>
        </p:txBody>
      </p:sp>
      <p:sp>
        <p:nvSpPr>
          <p:cNvPr id="26627" name="Rectangle 2"/>
          <p:cNvSpPr>
            <a:spLocks noGrp="1" noRot="1" noChangeAspect="1" noChangeArrowheads="1" noTextEdit="1"/>
          </p:cNvSpPr>
          <p:nvPr>
            <p:ph type="sldImg"/>
          </p:nvPr>
        </p:nvSpPr>
        <p:spPr>
          <a:ln cap="flat"/>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26DAFD3-63BA-490E-8F37-996B0BEDFDD8}" type="slidenum">
              <a:rPr lang="en-GB" smtClean="0"/>
              <a:pPr/>
              <a:t>8</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14D4DAE-B502-4A70-83F4-C201AB5D2C03}" type="slidenum">
              <a:rPr lang="en-GB" smtClean="0"/>
              <a:pPr/>
              <a:t>9</a:t>
            </a:fld>
            <a:endParaRPr lang="en-GB" smtClean="0"/>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906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907588" cy="6862763"/>
          </a:xfrm>
          <a:prstGeom prst="rect">
            <a:avLst/>
          </a:prstGeom>
          <a:noFill/>
          <a:ln w="9525">
            <a:noFill/>
            <a:miter lim="800000"/>
            <a:headEnd/>
            <a:tailEnd/>
          </a:ln>
        </p:spPr>
      </p:pic>
      <p:sp>
        <p:nvSpPr>
          <p:cNvPr id="290820" name="Rectangle 4"/>
          <p:cNvSpPr>
            <a:spLocks noGrp="1" noChangeArrowheads="1"/>
          </p:cNvSpPr>
          <p:nvPr>
            <p:ph type="ctrTitle"/>
          </p:nvPr>
        </p:nvSpPr>
        <p:spPr>
          <a:xfrm>
            <a:off x="2271713" y="2478088"/>
            <a:ext cx="5653087" cy="1908175"/>
          </a:xfrm>
        </p:spPr>
        <p:txBody>
          <a:bodyPr/>
          <a:lstStyle>
            <a:lvl1pPr>
              <a:defRPr/>
            </a:lvl1pPr>
          </a:lstStyle>
          <a:p>
            <a:r>
              <a:rPr lang="en-GB"/>
              <a:t>Click to edit Master title style</a:t>
            </a:r>
          </a:p>
        </p:txBody>
      </p:sp>
      <p:sp>
        <p:nvSpPr>
          <p:cNvPr id="290821" name="Rectangle 5"/>
          <p:cNvSpPr>
            <a:spLocks noGrp="1" noChangeArrowheads="1"/>
          </p:cNvSpPr>
          <p:nvPr>
            <p:ph type="subTitle" idx="1"/>
          </p:nvPr>
        </p:nvSpPr>
        <p:spPr>
          <a:xfrm>
            <a:off x="330200" y="5562600"/>
            <a:ext cx="916146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0"/>
            <a:ext cx="2125662"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0"/>
            <a:ext cx="6224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0475"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C:\Documents and Settings\begumf\My Documents\francey\1_work_progress\june_05\schools_powerpoint\ai_work_files\word_marque\wordmarque_burgundy.png"/>
          <p:cNvPicPr>
            <a:picLocks noChangeAspect="1" noChangeArrowheads="1"/>
          </p:cNvPicPr>
          <p:nvPr/>
        </p:nvPicPr>
        <p:blipFill>
          <a:blip r:embed="rId14" cstate="print"/>
          <a:srcRect/>
          <a:stretch>
            <a:fillRect/>
          </a:stretch>
        </p:blipFill>
        <p:spPr bwMode="auto">
          <a:xfrm>
            <a:off x="0" y="6110288"/>
            <a:ext cx="1816100" cy="747712"/>
          </a:xfrm>
          <a:prstGeom prst="rect">
            <a:avLst/>
          </a:prstGeom>
          <a:noFill/>
          <a:ln w="9525">
            <a:noFill/>
            <a:miter lim="800000"/>
            <a:headEnd/>
            <a:tailEnd/>
          </a:ln>
        </p:spPr>
      </p:pic>
      <p:sp>
        <p:nvSpPr>
          <p:cNvPr id="2051" name="Rectangle 3"/>
          <p:cNvSpPr>
            <a:spLocks noGrp="1" noChangeArrowheads="1"/>
          </p:cNvSpPr>
          <p:nvPr>
            <p:ph type="title"/>
          </p:nvPr>
        </p:nvSpPr>
        <p:spPr bwMode="auto">
          <a:xfrm>
            <a:off x="742950" y="0"/>
            <a:ext cx="84201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742950" y="914400"/>
            <a:ext cx="85026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ogma.net/markn/articles/lzw/lzw.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2667000"/>
            <a:ext cx="5715000" cy="1905000"/>
          </a:xfrm>
          <a:noFill/>
        </p:spPr>
        <p:txBody>
          <a:bodyPr lIns="92075" tIns="46038" rIns="92075" bIns="46038"/>
          <a:lstStyle/>
          <a:p>
            <a:pPr eaLnBrk="1" hangingPunct="1">
              <a:lnSpc>
                <a:spcPct val="90000"/>
              </a:lnSpc>
            </a:pPr>
            <a:r>
              <a:rPr lang="en-GB" sz="4000" smtClean="0"/>
              <a:t>Multimedia Data</a:t>
            </a:r>
            <a:br>
              <a:rPr lang="en-GB" sz="4000" smtClean="0"/>
            </a:br>
            <a:r>
              <a:rPr lang="en-GB" sz="3200" b="1" smtClean="0"/>
              <a:t>Introduction to Lossless Data Compression</a:t>
            </a:r>
            <a:endParaRPr lang="en-GB" sz="1200" b="1" smtClean="0"/>
          </a:p>
        </p:txBody>
      </p:sp>
      <p:sp>
        <p:nvSpPr>
          <p:cNvPr id="4099"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http://www.eee.bham.ac.uk/spannm</a:t>
            </a:r>
            <a:r>
              <a:rPr lang="en-GB" sz="1200" dirty="0" smtClean="0">
                <a:latin typeface="Courier New" pitchFamily="49" charset="0"/>
              </a:rPr>
              <a:t>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304800"/>
            <a:ext cx="89154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3315" name="Rectangle 3"/>
          <p:cNvSpPr>
            <a:spLocks noChangeArrowheads="1"/>
          </p:cNvSpPr>
          <p:nvPr/>
        </p:nvSpPr>
        <p:spPr bwMode="auto">
          <a:xfrm>
            <a:off x="304800" y="1371600"/>
            <a:ext cx="9372600" cy="4800600"/>
          </a:xfrm>
          <a:prstGeom prst="rect">
            <a:avLst/>
          </a:prstGeom>
          <a:noFill/>
          <a:ln w="9525">
            <a:noFill/>
            <a:miter lim="800000"/>
            <a:headEnd/>
            <a:tailEnd/>
          </a:ln>
        </p:spPr>
        <p:txBody>
          <a:bodyPr lIns="92075" tIns="46038" rIns="92075" bIns="46038"/>
          <a:lstStyle/>
          <a:p>
            <a:pPr marL="384175" indent="-384175" algn="l">
              <a:spcBef>
                <a:spcPct val="20000"/>
              </a:spcBef>
              <a:buFontTx/>
              <a:buChar char="o"/>
            </a:pPr>
            <a:endParaRPr lang="en-US" sz="2000">
              <a:latin typeface="Comic Sans MS" pitchFamily="66" charset="0"/>
            </a:endParaRPr>
          </a:p>
        </p:txBody>
      </p:sp>
      <p:sp>
        <p:nvSpPr>
          <p:cNvPr id="13316"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13317" name="Rectangle 5"/>
          <p:cNvSpPr>
            <a:spLocks noGrp="1" noChangeArrowheads="1"/>
          </p:cNvSpPr>
          <p:nvPr>
            <p:ph type="title"/>
          </p:nvPr>
        </p:nvSpPr>
        <p:spPr/>
        <p:txBody>
          <a:bodyPr/>
          <a:lstStyle/>
          <a:p>
            <a:pPr eaLnBrk="1" hangingPunct="1"/>
            <a:r>
              <a:rPr lang="en-GB" smtClean="0"/>
              <a:t>Static and Adaptive Compression</a:t>
            </a:r>
          </a:p>
        </p:txBody>
      </p:sp>
      <p:sp>
        <p:nvSpPr>
          <p:cNvPr id="13318" name="Rectangle 6"/>
          <p:cNvSpPr>
            <a:spLocks noGrp="1" noChangeArrowheads="1"/>
          </p:cNvSpPr>
          <p:nvPr>
            <p:ph type="body" idx="1"/>
          </p:nvPr>
        </p:nvSpPr>
        <p:spPr/>
        <p:txBody>
          <a:bodyPr/>
          <a:lstStyle/>
          <a:p>
            <a:pPr eaLnBrk="1" hangingPunct="1">
              <a:lnSpc>
                <a:spcPct val="90000"/>
              </a:lnSpc>
            </a:pPr>
            <a:r>
              <a:rPr lang="en-GB" dirty="0" smtClean="0"/>
              <a:t>Compression </a:t>
            </a:r>
            <a:r>
              <a:rPr lang="en-GB" smtClean="0"/>
              <a:t>algorithms </a:t>
            </a:r>
            <a:r>
              <a:rPr lang="en-GB" smtClean="0"/>
              <a:t>remove/exploit </a:t>
            </a:r>
            <a:r>
              <a:rPr lang="en-GB" smtClean="0"/>
              <a:t>source redundancy by using some definition (model) of the source characteristics.  </a:t>
            </a:r>
          </a:p>
          <a:p>
            <a:pPr eaLnBrk="1" hangingPunct="1">
              <a:lnSpc>
                <a:spcPct val="90000"/>
              </a:lnSpc>
            </a:pPr>
            <a:endParaRPr lang="en-GB" dirty="0" smtClean="0"/>
          </a:p>
          <a:p>
            <a:pPr eaLnBrk="1" hangingPunct="1">
              <a:lnSpc>
                <a:spcPct val="90000"/>
              </a:lnSpc>
            </a:pPr>
            <a:r>
              <a:rPr lang="en-GB" dirty="0" smtClean="0">
                <a:solidFill>
                  <a:schemeClr val="hlink"/>
                </a:solidFill>
              </a:rPr>
              <a:t>Compression algorithms which use a pre-defined source model are </a:t>
            </a:r>
            <a:r>
              <a:rPr lang="en-GB" b="1" dirty="0" smtClean="0">
                <a:solidFill>
                  <a:schemeClr val="hlink"/>
                </a:solidFill>
              </a:rPr>
              <a:t>static</a:t>
            </a:r>
            <a:r>
              <a:rPr lang="en-GB" dirty="0" smtClean="0">
                <a:solidFill>
                  <a:schemeClr val="hlink"/>
                </a:solidFill>
              </a:rPr>
              <a:t>.  </a:t>
            </a:r>
          </a:p>
          <a:p>
            <a:pPr eaLnBrk="1" hangingPunct="1">
              <a:lnSpc>
                <a:spcPct val="90000"/>
              </a:lnSpc>
            </a:pPr>
            <a:endParaRPr lang="en-GB" dirty="0" smtClean="0">
              <a:solidFill>
                <a:schemeClr val="hlink"/>
              </a:solidFill>
            </a:endParaRPr>
          </a:p>
          <a:p>
            <a:pPr eaLnBrk="1" hangingPunct="1">
              <a:lnSpc>
                <a:spcPct val="90000"/>
              </a:lnSpc>
            </a:pPr>
            <a:r>
              <a:rPr lang="en-GB" dirty="0" smtClean="0">
                <a:solidFill>
                  <a:schemeClr val="hlink"/>
                </a:solidFill>
              </a:rPr>
              <a:t>Algorithms which use the data itself to fully or partially define this model are referred to as </a:t>
            </a:r>
            <a:r>
              <a:rPr lang="en-GB" b="1" dirty="0" smtClean="0">
                <a:solidFill>
                  <a:schemeClr val="hlink"/>
                </a:solidFill>
              </a:rPr>
              <a:t>adaptive</a:t>
            </a:r>
            <a:r>
              <a:rPr lang="en-GB" dirty="0" smtClean="0">
                <a:solidFill>
                  <a:schemeClr val="hlink"/>
                </a:solidFill>
              </a:rPr>
              <a:t>. </a:t>
            </a:r>
            <a:r>
              <a:rPr lang="en-GB" dirty="0" smtClean="0"/>
              <a:t> </a:t>
            </a:r>
          </a:p>
          <a:p>
            <a:pPr eaLnBrk="1" hangingPunct="1">
              <a:lnSpc>
                <a:spcPct val="90000"/>
              </a:lnSpc>
            </a:pPr>
            <a:endParaRPr lang="en-GB" dirty="0" smtClean="0"/>
          </a:p>
          <a:p>
            <a:pPr eaLnBrk="1" hangingPunct="1">
              <a:lnSpc>
                <a:spcPct val="90000"/>
              </a:lnSpc>
            </a:pPr>
            <a:r>
              <a:rPr lang="en-GB" dirty="0" smtClean="0"/>
              <a:t>Static implementations can achieve very good compression ratios for well defined sources.  </a:t>
            </a:r>
          </a:p>
          <a:p>
            <a:pPr eaLnBrk="1" hangingPunct="1">
              <a:lnSpc>
                <a:spcPct val="90000"/>
              </a:lnSpc>
            </a:pPr>
            <a:endParaRPr lang="en-GB" dirty="0" smtClean="0"/>
          </a:p>
          <a:p>
            <a:pPr eaLnBrk="1" hangingPunct="1">
              <a:lnSpc>
                <a:spcPct val="90000"/>
              </a:lnSpc>
            </a:pPr>
            <a:r>
              <a:rPr lang="en-GB" dirty="0" smtClean="0"/>
              <a:t>Adaptive algorithms are more versatile, and update their source models according to current characteristics.  However, they have lower compression performance, at least until a suitable model is properly generated.</a:t>
            </a:r>
          </a:p>
          <a:p>
            <a:pPr eaLnBrk="1" hangingPunct="1">
              <a:lnSpc>
                <a:spcPct val="90000"/>
              </a:lnSpc>
            </a:pPr>
            <a:endParaRPr lang="en-GB"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43000" y="228600"/>
            <a:ext cx="77724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4339" name="Rectangle 3"/>
          <p:cNvSpPr>
            <a:spLocks noChangeArrowheads="1"/>
          </p:cNvSpPr>
          <p:nvPr/>
        </p:nvSpPr>
        <p:spPr bwMode="auto">
          <a:xfrm>
            <a:off x="381000" y="1295400"/>
            <a:ext cx="5029200" cy="4495800"/>
          </a:xfrm>
          <a:prstGeom prst="rect">
            <a:avLst/>
          </a:prstGeom>
          <a:noFill/>
          <a:ln w="9525">
            <a:noFill/>
            <a:miter lim="800000"/>
            <a:headEnd/>
            <a:tailEnd/>
          </a:ln>
        </p:spPr>
        <p:txBody>
          <a:bodyPr lIns="92075" tIns="46038" rIns="92075" bIns="46038"/>
          <a:lstStyle/>
          <a:p>
            <a:pPr marL="342900" indent="-342900" algn="l">
              <a:spcBef>
                <a:spcPct val="20000"/>
              </a:spcBef>
              <a:buClr>
                <a:schemeClr val="tx1"/>
              </a:buClr>
              <a:buFontTx/>
              <a:buChar char="o"/>
            </a:pPr>
            <a:endParaRPr lang="en-US" sz="2400">
              <a:latin typeface="Comic Sans MS" pitchFamily="66" charset="0"/>
            </a:endParaRPr>
          </a:p>
        </p:txBody>
      </p:sp>
      <p:sp>
        <p:nvSpPr>
          <p:cNvPr id="14340" name="Rectangle 8"/>
          <p:cNvSpPr>
            <a:spLocks noGrp="1" noChangeArrowheads="1"/>
          </p:cNvSpPr>
          <p:nvPr>
            <p:ph type="title"/>
          </p:nvPr>
        </p:nvSpPr>
        <p:spPr/>
        <p:txBody>
          <a:bodyPr/>
          <a:lstStyle/>
          <a:p>
            <a:pPr eaLnBrk="1" hangingPunct="1"/>
            <a:r>
              <a:rPr lang="en-GB" smtClean="0"/>
              <a:t>Lempel-Ziv Compression</a:t>
            </a:r>
          </a:p>
        </p:txBody>
      </p:sp>
      <p:sp>
        <p:nvSpPr>
          <p:cNvPr id="14341" name="Rectangle 9"/>
          <p:cNvSpPr>
            <a:spLocks noGrp="1" noChangeArrowheads="1"/>
          </p:cNvSpPr>
          <p:nvPr>
            <p:ph type="body" sz="half" idx="1"/>
          </p:nvPr>
        </p:nvSpPr>
        <p:spPr>
          <a:xfrm>
            <a:off x="381000" y="914400"/>
            <a:ext cx="4643438" cy="5181600"/>
          </a:xfrm>
        </p:spPr>
        <p:txBody>
          <a:bodyPr/>
          <a:lstStyle/>
          <a:p>
            <a:pPr eaLnBrk="1" hangingPunct="1">
              <a:lnSpc>
                <a:spcPct val="90000"/>
              </a:lnSpc>
              <a:spcAft>
                <a:spcPts val="600"/>
              </a:spcAft>
            </a:pPr>
            <a:r>
              <a:rPr lang="en-GB" dirty="0" smtClean="0"/>
              <a:t>Lempel-Ziv published mathematical journal papers in 1977 and 1978 on two compression algorithms (these are often abbreviated as LZ’77 and LZ’78)</a:t>
            </a:r>
          </a:p>
          <a:p>
            <a:pPr eaLnBrk="1" hangingPunct="1">
              <a:lnSpc>
                <a:spcPct val="90000"/>
              </a:lnSpc>
              <a:spcAft>
                <a:spcPts val="600"/>
              </a:spcAft>
            </a:pPr>
            <a:r>
              <a:rPr lang="en-GB" dirty="0" smtClean="0"/>
              <a:t>Welch popularised them in1984</a:t>
            </a:r>
          </a:p>
          <a:p>
            <a:pPr eaLnBrk="1" hangingPunct="1">
              <a:lnSpc>
                <a:spcPct val="90000"/>
              </a:lnSpc>
              <a:spcAft>
                <a:spcPts val="600"/>
              </a:spcAft>
            </a:pPr>
            <a:r>
              <a:rPr lang="en-GB" dirty="0" smtClean="0"/>
              <a:t>LZ</a:t>
            </a:r>
            <a:r>
              <a:rPr lang="en-GB" u="sng" dirty="0" smtClean="0"/>
              <a:t>W</a:t>
            </a:r>
            <a:r>
              <a:rPr lang="en-GB" dirty="0" smtClean="0"/>
              <a:t> was implemented in many popular compression methods including .GIF image compression.</a:t>
            </a:r>
          </a:p>
          <a:p>
            <a:pPr eaLnBrk="1" hangingPunct="1">
              <a:lnSpc>
                <a:spcPct val="90000"/>
              </a:lnSpc>
              <a:spcAft>
                <a:spcPts val="600"/>
              </a:spcAft>
            </a:pPr>
            <a:r>
              <a:rPr lang="en-GB" dirty="0" smtClean="0"/>
              <a:t>It is lossless and universal (adaptive)</a:t>
            </a:r>
          </a:p>
          <a:p>
            <a:pPr eaLnBrk="1" hangingPunct="1">
              <a:lnSpc>
                <a:spcPct val="90000"/>
              </a:lnSpc>
              <a:spcAft>
                <a:spcPts val="600"/>
              </a:spcAft>
            </a:pPr>
            <a:r>
              <a:rPr lang="en-GB" dirty="0" smtClean="0"/>
              <a:t>It exploits string-based redundancy</a:t>
            </a:r>
          </a:p>
          <a:p>
            <a:pPr eaLnBrk="1" hangingPunct="1">
              <a:lnSpc>
                <a:spcPct val="90000"/>
              </a:lnSpc>
              <a:spcAft>
                <a:spcPts val="600"/>
              </a:spcAft>
            </a:pPr>
            <a:r>
              <a:rPr lang="en-GB" dirty="0" smtClean="0"/>
              <a:t>It is not good for image compression (why?)</a:t>
            </a:r>
          </a:p>
          <a:p>
            <a:pPr eaLnBrk="1" hangingPunct="1">
              <a:lnSpc>
                <a:spcPct val="90000"/>
              </a:lnSpc>
            </a:pPr>
            <a:endParaRPr lang="en-GB" sz="1200" dirty="0" smtClean="0"/>
          </a:p>
        </p:txBody>
      </p:sp>
      <p:pic>
        <p:nvPicPr>
          <p:cNvPr id="14342" name="Picture 11"/>
          <p:cNvPicPr>
            <a:picLocks noGrp="1" noChangeArrowheads="1"/>
          </p:cNvPicPr>
          <p:nvPr>
            <p:ph type="clipArt" sz="half" idx="2"/>
          </p:nvPr>
        </p:nvPicPr>
        <p:blipFill>
          <a:blip r:embed="rId3" cstate="print"/>
          <a:srcRect/>
          <a:stretch>
            <a:fillRect/>
          </a:stretch>
        </p:blipFill>
        <p:spPr>
          <a:xfrm>
            <a:off x="5257800" y="838200"/>
            <a:ext cx="3981450" cy="5181600"/>
          </a:xfrm>
          <a:noFill/>
        </p:spPr>
      </p:pic>
      <p:sp>
        <p:nvSpPr>
          <p:cNvPr id="14343" name="Line 12"/>
          <p:cNvSpPr>
            <a:spLocks noChangeShapeType="1"/>
          </p:cNvSpPr>
          <p:nvPr/>
        </p:nvSpPr>
        <p:spPr bwMode="auto">
          <a:xfrm flipV="1">
            <a:off x="4724400" y="2362200"/>
            <a:ext cx="1066800" cy="152400"/>
          </a:xfrm>
          <a:prstGeom prst="line">
            <a:avLst/>
          </a:prstGeom>
          <a:noFill/>
          <a:ln w="19050">
            <a:solidFill>
              <a:srgbClr val="FF0000"/>
            </a:solidFill>
            <a:miter lim="800000"/>
            <a:headEnd/>
            <a:tailEnd type="triangle" w="med" len="med"/>
          </a:ln>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90600" y="304800"/>
            <a:ext cx="77724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5363" name="Rectangle 3"/>
          <p:cNvSpPr>
            <a:spLocks noChangeArrowheads="1"/>
          </p:cNvSpPr>
          <p:nvPr/>
        </p:nvSpPr>
        <p:spPr bwMode="auto">
          <a:xfrm>
            <a:off x="304800" y="1219200"/>
            <a:ext cx="9372600" cy="5181600"/>
          </a:xfrm>
          <a:prstGeom prst="rect">
            <a:avLst/>
          </a:prstGeom>
          <a:noFill/>
          <a:ln w="9525">
            <a:noFill/>
            <a:miter lim="800000"/>
            <a:headEnd/>
            <a:tailEnd/>
          </a:ln>
        </p:spPr>
        <p:txBody>
          <a:bodyPr lIns="92075" tIns="46038" rIns="92075" bIns="46038"/>
          <a:lstStyle/>
          <a:p>
            <a:pPr marL="342900" indent="-342900" algn="l">
              <a:spcBef>
                <a:spcPct val="20000"/>
              </a:spcBef>
              <a:buClr>
                <a:schemeClr val="folHlink"/>
              </a:buClr>
              <a:buSzPct val="60000"/>
              <a:buFont typeface="Wingdings" pitchFamily="2" charset="2"/>
              <a:buNone/>
            </a:pPr>
            <a:endParaRPr lang="en-US" sz="2000">
              <a:latin typeface="Comic Sans MS" pitchFamily="66" charset="0"/>
            </a:endParaRPr>
          </a:p>
        </p:txBody>
      </p:sp>
      <p:sp>
        <p:nvSpPr>
          <p:cNvPr id="15364" name="Rectangle 6"/>
          <p:cNvSpPr>
            <a:spLocks noGrp="1" noChangeArrowheads="1"/>
          </p:cNvSpPr>
          <p:nvPr>
            <p:ph type="title"/>
          </p:nvPr>
        </p:nvSpPr>
        <p:spPr/>
        <p:txBody>
          <a:bodyPr/>
          <a:lstStyle/>
          <a:p>
            <a:pPr eaLnBrk="1" hangingPunct="1"/>
            <a:r>
              <a:rPr lang="en-US" dirty="0" smtClean="0"/>
              <a:t>Lempel-Ziv Dictionaries</a:t>
            </a:r>
            <a:endParaRPr lang="en-GB" dirty="0" smtClean="0"/>
          </a:p>
        </p:txBody>
      </p:sp>
      <p:sp>
        <p:nvSpPr>
          <p:cNvPr id="15365" name="Rectangle 7"/>
          <p:cNvSpPr>
            <a:spLocks noGrp="1" noChangeArrowheads="1"/>
          </p:cNvSpPr>
          <p:nvPr>
            <p:ph type="body" idx="1"/>
          </p:nvPr>
        </p:nvSpPr>
        <p:spPr/>
        <p:txBody>
          <a:bodyPr/>
          <a:lstStyle/>
          <a:p>
            <a:pPr eaLnBrk="1" hangingPunct="1">
              <a:lnSpc>
                <a:spcPct val="90000"/>
              </a:lnSpc>
              <a:buFont typeface="Wingdings" pitchFamily="2" charset="2"/>
              <a:buNone/>
            </a:pPr>
            <a:r>
              <a:rPr lang="en-GB" dirty="0" smtClean="0"/>
              <a:t>How they work :-</a:t>
            </a:r>
          </a:p>
          <a:p>
            <a:pPr eaLnBrk="1" hangingPunct="1">
              <a:lnSpc>
                <a:spcPct val="90000"/>
              </a:lnSpc>
            </a:pPr>
            <a:r>
              <a:rPr lang="en-GB" dirty="0" smtClean="0"/>
              <a:t>Parse data character by character generating a dictionary of previously seen strings</a:t>
            </a:r>
          </a:p>
          <a:p>
            <a:pPr eaLnBrk="1" hangingPunct="1">
              <a:lnSpc>
                <a:spcPct val="90000"/>
              </a:lnSpc>
            </a:pPr>
            <a:r>
              <a:rPr lang="en-GB" dirty="0" smtClean="0"/>
              <a:t>LZ’77 uses a </a:t>
            </a:r>
            <a:r>
              <a:rPr lang="en-GB" b="1" dirty="0" smtClean="0"/>
              <a:t>sliding window</a:t>
            </a:r>
            <a:r>
              <a:rPr lang="en-GB" dirty="0" smtClean="0"/>
              <a:t> dictionary</a:t>
            </a:r>
          </a:p>
          <a:p>
            <a:pPr eaLnBrk="1" hangingPunct="1">
              <a:lnSpc>
                <a:spcPct val="90000"/>
              </a:lnSpc>
            </a:pPr>
            <a:r>
              <a:rPr lang="en-GB" dirty="0" smtClean="0"/>
              <a:t>LZ’78 uses a </a:t>
            </a:r>
            <a:r>
              <a:rPr lang="en-GB" b="1" dirty="0" smtClean="0"/>
              <a:t>full dictionary history</a:t>
            </a:r>
          </a:p>
          <a:p>
            <a:pPr lvl="1" eaLnBrk="1" hangingPunct="1">
              <a:lnSpc>
                <a:spcPct val="90000"/>
              </a:lnSpc>
            </a:pPr>
            <a:r>
              <a:rPr lang="en-GB" dirty="0" smtClean="0"/>
              <a:t>Refinements added to the LZ’78 algorithm by Terry Welch in 1984</a:t>
            </a:r>
          </a:p>
          <a:p>
            <a:pPr lvl="1" eaLnBrk="1" hangingPunct="1">
              <a:lnSpc>
                <a:spcPct val="90000"/>
              </a:lnSpc>
            </a:pPr>
            <a:r>
              <a:rPr lang="en-GB" dirty="0" smtClean="0"/>
              <a:t>Known as the LZW algorithm</a:t>
            </a:r>
          </a:p>
          <a:p>
            <a:pPr eaLnBrk="1" hangingPunct="1">
              <a:lnSpc>
                <a:spcPct val="90000"/>
              </a:lnSpc>
            </a:pPr>
            <a:endParaRPr lang="en-GB" dirty="0" smtClean="0"/>
          </a:p>
          <a:p>
            <a:pPr eaLnBrk="1" hangingPunct="1">
              <a:lnSpc>
                <a:spcPct val="90000"/>
              </a:lnSpc>
              <a:buFont typeface="Wingdings" pitchFamily="2" charset="2"/>
              <a:buNone/>
            </a:pPr>
            <a:r>
              <a:rPr lang="en-GB" b="1" dirty="0" smtClean="0"/>
              <a:t>LZ’78 Description</a:t>
            </a:r>
          </a:p>
          <a:p>
            <a:pPr eaLnBrk="1" hangingPunct="1">
              <a:lnSpc>
                <a:spcPct val="90000"/>
              </a:lnSpc>
            </a:pPr>
            <a:r>
              <a:rPr lang="en-GB" dirty="0" smtClean="0"/>
              <a:t>With a source of 8-bits/character (i.e., source values of 0-255.)  Extra characters will be needed to describe strings in our dictionary. So we will need more than 8 bits. </a:t>
            </a:r>
          </a:p>
          <a:p>
            <a:pPr eaLnBrk="1" hangingPunct="1">
              <a:lnSpc>
                <a:spcPct val="90000"/>
              </a:lnSpc>
            </a:pPr>
            <a:r>
              <a:rPr lang="en-GB" dirty="0" smtClean="0"/>
              <a:t>Start with output using 9-bits.  So now we can use values from 0-511.</a:t>
            </a:r>
          </a:p>
          <a:p>
            <a:pPr eaLnBrk="1" hangingPunct="1">
              <a:lnSpc>
                <a:spcPct val="90000"/>
              </a:lnSpc>
            </a:pPr>
            <a:r>
              <a:rPr lang="en-GB" dirty="0" smtClean="0"/>
              <a:t>We will need to reserve some characters for ‘special codewords’ say, 256-262, so dictionary entries would begin at 263.</a:t>
            </a:r>
          </a:p>
          <a:p>
            <a:pPr eaLnBrk="1" hangingPunct="1">
              <a:lnSpc>
                <a:spcPct val="90000"/>
              </a:lnSpc>
            </a:pPr>
            <a:r>
              <a:rPr lang="en-GB" dirty="0" smtClean="0"/>
              <a:t>We can refer to dictionary entries as D1, D2, D3 etc. (equivalent to 263, 264, 265 etc.)</a:t>
            </a:r>
          </a:p>
          <a:p>
            <a:pPr eaLnBrk="1" hangingPunct="1">
              <a:lnSpc>
                <a:spcPct val="90000"/>
              </a:lnSpc>
            </a:pPr>
            <a:r>
              <a:rPr lang="en-GB" dirty="0" smtClean="0"/>
              <a:t>Dictionaries typically grow to 12- and 15-bit lengths.</a:t>
            </a:r>
          </a:p>
          <a:p>
            <a:pPr eaLnBrk="1" hangingPunct="1">
              <a:lnSpc>
                <a:spcPct val="90000"/>
              </a:lnSpc>
            </a:pPr>
            <a:endParaRPr lang="en-GB"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Compression</a:t>
            </a:r>
            <a:endParaRPr lang="en-US" dirty="0"/>
          </a:p>
        </p:txBody>
      </p:sp>
      <p:sp>
        <p:nvSpPr>
          <p:cNvPr id="3" name="Content Placeholder 2"/>
          <p:cNvSpPr>
            <a:spLocks noGrp="1"/>
          </p:cNvSpPr>
          <p:nvPr>
            <p:ph idx="1"/>
          </p:nvPr>
        </p:nvSpPr>
        <p:spPr>
          <a:xfrm>
            <a:off x="704528" y="980728"/>
            <a:ext cx="8502650" cy="5181600"/>
          </a:xfrm>
        </p:spPr>
        <p:txBody>
          <a:bodyPr/>
          <a:lstStyle/>
          <a:p>
            <a:r>
              <a:rPr lang="en-GB" b="1" dirty="0" smtClean="0"/>
              <a:t>LZ’78 Description  (cont)</a:t>
            </a:r>
            <a:endParaRPr lang="en-GB" dirty="0" smtClean="0"/>
          </a:p>
          <a:p>
            <a:pPr lvl="1"/>
            <a:r>
              <a:rPr lang="en-GB" dirty="0" smtClean="0"/>
              <a:t>Simple idea of assigning codewords to individual characters and sub-strings which are contained in a dictionary</a:t>
            </a:r>
          </a:p>
          <a:p>
            <a:pPr lvl="1"/>
            <a:r>
              <a:rPr lang="en-GB" dirty="0" err="1" smtClean="0"/>
              <a:t>Pseudocode</a:t>
            </a:r>
            <a:r>
              <a:rPr lang="en-GB" dirty="0" smtClean="0"/>
              <a:t> is relatively simple</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buNone/>
            </a:pPr>
            <a:endParaRPr lang="en-GB" dirty="0" smtClean="0"/>
          </a:p>
          <a:p>
            <a:pPr lvl="1"/>
            <a:r>
              <a:rPr lang="en-GB" dirty="0" smtClean="0"/>
              <a:t>BUT careful implementation required to efficiently represent the dictionary</a:t>
            </a:r>
          </a:p>
          <a:p>
            <a:r>
              <a:rPr lang="en-GB" dirty="0" smtClean="0"/>
              <a:t>Example - encoding the string  ‘THETHREETREES’</a:t>
            </a:r>
          </a:p>
          <a:p>
            <a:endParaRPr lang="en-GB" dirty="0" smtClean="0"/>
          </a:p>
          <a:p>
            <a:endParaRPr lang="en-US" dirty="0"/>
          </a:p>
        </p:txBody>
      </p:sp>
      <p:sp>
        <p:nvSpPr>
          <p:cNvPr id="4" name="TextBox 3"/>
          <p:cNvSpPr txBox="1"/>
          <p:nvPr/>
        </p:nvSpPr>
        <p:spPr>
          <a:xfrm>
            <a:off x="2432720" y="2492896"/>
            <a:ext cx="5256584" cy="2739211"/>
          </a:xfrm>
          <a:prstGeom prst="rect">
            <a:avLst/>
          </a:prstGeom>
          <a:noFill/>
        </p:spPr>
        <p:txBody>
          <a:bodyPr wrap="square" rtlCol="0">
            <a:spAutoFit/>
          </a:bodyPr>
          <a:lstStyle/>
          <a:p>
            <a:pPr algn="l" defTabSz="540000"/>
            <a:r>
              <a:rPr lang="en-US" sz="1200" dirty="0" smtClean="0"/>
              <a:t>STRING = get input character</a:t>
            </a:r>
          </a:p>
          <a:p>
            <a:pPr algn="l" defTabSz="540000"/>
            <a:r>
              <a:rPr lang="en-US" sz="1200" dirty="0" smtClean="0"/>
              <a:t>WHILE there are still input characters DO</a:t>
            </a:r>
          </a:p>
          <a:p>
            <a:pPr algn="l" defTabSz="540000"/>
            <a:r>
              <a:rPr lang="en-US" sz="1200" dirty="0" smtClean="0"/>
              <a:t>	CHARACTER = get input character</a:t>
            </a:r>
          </a:p>
          <a:p>
            <a:pPr algn="l" defTabSz="540000"/>
            <a:r>
              <a:rPr lang="en-US" sz="1200" dirty="0" smtClean="0"/>
              <a:t>    	IF STRING+CHARACTER is in the string table then</a:t>
            </a:r>
          </a:p>
          <a:p>
            <a:pPr algn="l" defTabSz="540000"/>
            <a:r>
              <a:rPr lang="en-US" sz="1200" dirty="0" smtClean="0"/>
              <a:t>       		STRING = </a:t>
            </a:r>
            <a:r>
              <a:rPr lang="en-US" sz="1200" dirty="0" err="1" smtClean="0"/>
              <a:t>STRING+character</a:t>
            </a:r>
            <a:endParaRPr lang="en-US" sz="1200" dirty="0" smtClean="0"/>
          </a:p>
          <a:p>
            <a:pPr algn="l" defTabSz="540000"/>
            <a:r>
              <a:rPr lang="en-US" sz="1200" dirty="0" smtClean="0"/>
              <a:t>   	 ELSE</a:t>
            </a:r>
          </a:p>
          <a:p>
            <a:pPr algn="l" defTabSz="540000"/>
            <a:r>
              <a:rPr lang="en-US" sz="1200" dirty="0" smtClean="0"/>
              <a:t>        		output the code for STRING</a:t>
            </a:r>
          </a:p>
          <a:p>
            <a:pPr algn="l" defTabSz="540000"/>
            <a:r>
              <a:rPr lang="en-US" sz="1200" dirty="0" smtClean="0"/>
              <a:t>        		add STRING+CHARACTER to the string table</a:t>
            </a:r>
          </a:p>
          <a:p>
            <a:pPr algn="l" defTabSz="540000"/>
            <a:r>
              <a:rPr lang="en-US" sz="1200" dirty="0" smtClean="0"/>
              <a:t>       		 STRING = CHARACTER</a:t>
            </a:r>
          </a:p>
          <a:p>
            <a:pPr algn="l" defTabSz="540000"/>
            <a:r>
              <a:rPr lang="en-US" sz="1200" dirty="0" smtClean="0"/>
              <a:t>    	END of IF</a:t>
            </a:r>
          </a:p>
          <a:p>
            <a:pPr algn="l" defTabSz="540000"/>
            <a:r>
              <a:rPr lang="en-US" sz="1200" dirty="0" smtClean="0"/>
              <a:t>END of WHILE</a:t>
            </a:r>
          </a:p>
          <a:p>
            <a:pPr algn="l" defTabSz="540000"/>
            <a:r>
              <a:rPr lang="en-US" sz="1200" dirty="0" smtClean="0"/>
              <a:t>output the code for STRING</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0"/>
            <a:ext cx="8420100" cy="914400"/>
          </a:xfrm>
        </p:spPr>
        <p:txBody>
          <a:bodyPr/>
          <a:lstStyle/>
          <a:p>
            <a:r>
              <a:rPr lang="en-US" dirty="0" smtClean="0"/>
              <a:t>Lempel-Ziv Compression (Example)</a:t>
            </a:r>
            <a:endParaRPr lang="en-US" dirty="0"/>
          </a:p>
        </p:txBody>
      </p:sp>
      <p:graphicFrame>
        <p:nvGraphicFramePr>
          <p:cNvPr id="6" name="Table 5"/>
          <p:cNvGraphicFramePr>
            <a:graphicFrameLocks noGrp="1"/>
          </p:cNvGraphicFramePr>
          <p:nvPr/>
        </p:nvGraphicFramePr>
        <p:xfrm>
          <a:off x="1856656" y="980728"/>
          <a:ext cx="6830394" cy="5573963"/>
        </p:xfrm>
        <a:graphic>
          <a:graphicData uri="http://schemas.openxmlformats.org/drawingml/2006/table">
            <a:tbl>
              <a:tblPr firstRow="1" bandRow="1">
                <a:tableStyleId>{5C22544A-7EE6-4342-B048-85BDC9FD1C3A}</a:tableStyleId>
              </a:tblPr>
              <a:tblGrid>
                <a:gridCol w="1138399"/>
                <a:gridCol w="1138399"/>
                <a:gridCol w="1138399"/>
                <a:gridCol w="1138399"/>
                <a:gridCol w="1138399"/>
                <a:gridCol w="1138399"/>
              </a:tblGrid>
              <a:tr h="481609">
                <a:tc>
                  <a:txBody>
                    <a:bodyPr/>
                    <a:lstStyle/>
                    <a:p>
                      <a:r>
                        <a:rPr lang="en-GB" sz="1000" dirty="0" smtClean="0">
                          <a:solidFill>
                            <a:schemeClr val="tx1"/>
                          </a:solidFill>
                        </a:rPr>
                        <a:t>String</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Generated</a:t>
                      </a:r>
                      <a:r>
                        <a:rPr lang="en-GB" sz="1000" baseline="0" dirty="0" smtClean="0">
                          <a:solidFill>
                            <a:schemeClr val="tx1"/>
                          </a:solidFill>
                        </a:rPr>
                        <a:t> dictionary codeword</a:t>
                      </a:r>
                      <a:endParaRPr lang="en-US" sz="1000" dirty="0">
                        <a:solidFill>
                          <a:schemeClr val="tx1"/>
                        </a:solidFill>
                      </a:endParaRPr>
                    </a:p>
                  </a:txBody>
                  <a:tcPr/>
                </a:tc>
                <a:tc>
                  <a:txBody>
                    <a:bodyPr/>
                    <a:lstStyle/>
                    <a:p>
                      <a:r>
                        <a:rPr lang="en-GB" sz="1000" dirty="0" smtClean="0">
                          <a:solidFill>
                            <a:schemeClr val="tx1"/>
                          </a:solidFill>
                        </a:rPr>
                        <a:t>Meaning of dictionary codeword</a:t>
                      </a:r>
                      <a:endParaRPr lang="en-US" sz="1000" dirty="0">
                        <a:solidFill>
                          <a:schemeClr val="tx1"/>
                        </a:solidFill>
                      </a:endParaRPr>
                    </a:p>
                  </a:txBody>
                  <a:tcPr/>
                </a:tc>
                <a:tc>
                  <a:txBody>
                    <a:bodyPr/>
                    <a:lstStyle/>
                    <a:p>
                      <a:r>
                        <a:rPr lang="en-GB" sz="1000" dirty="0" smtClean="0">
                          <a:solidFill>
                            <a:schemeClr val="tx1"/>
                          </a:solidFill>
                        </a:rPr>
                        <a:t>Code output</a:t>
                      </a:r>
                      <a:endParaRPr lang="en-US" sz="1000" dirty="0">
                        <a:solidFill>
                          <a:schemeClr val="tx1"/>
                        </a:solidFill>
                      </a:endParaRPr>
                    </a:p>
                  </a:txBody>
                  <a:tcPr/>
                </a:tc>
                <a:tc>
                  <a:txBody>
                    <a:bodyPr/>
                    <a:lstStyle/>
                    <a:p>
                      <a:r>
                        <a:rPr lang="en-GB" sz="1000" dirty="0" smtClean="0">
                          <a:solidFill>
                            <a:schemeClr val="tx1"/>
                          </a:solidFill>
                        </a:rPr>
                        <a:t>Meaning of output</a:t>
                      </a:r>
                      <a:endParaRPr lang="en-US" sz="1000" dirty="0">
                        <a:solidFill>
                          <a:schemeClr val="tx1"/>
                        </a:solidFill>
                      </a:endParaRPr>
                    </a:p>
                  </a:txBody>
                  <a:tcPr/>
                </a:tc>
              </a:tr>
              <a:tr h="321073">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321073">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TH</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r>
              <a:tr h="321073">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HE</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ET</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String “TH” in dictionary</a:t>
                      </a:r>
                      <a:r>
                        <a:rPr lang="en-GB" sz="1000" baseline="0" dirty="0" smtClean="0">
                          <a:solidFill>
                            <a:schemeClr val="tx1"/>
                          </a:solidFill>
                        </a:rPr>
                        <a:t> – no codeword generated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321073">
                <a:tc>
                  <a:txBody>
                    <a:bodyPr/>
                    <a:lstStyle/>
                    <a:p>
                      <a:pPr algn="ctr"/>
                      <a:r>
                        <a:rPr lang="en-GB" sz="1000" dirty="0" smtClean="0">
                          <a:solidFill>
                            <a:schemeClr val="tx1"/>
                          </a:solidFill>
                        </a:rPr>
                        <a:t>TH</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D1+R=THR</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TH</a:t>
                      </a:r>
                      <a:endParaRPr lang="en-US" sz="1000" dirty="0">
                        <a:solidFill>
                          <a:schemeClr val="tx1"/>
                        </a:solidFill>
                      </a:endParaRPr>
                    </a:p>
                  </a:txBody>
                  <a:tcPr/>
                </a:tc>
              </a:tr>
              <a:tr h="321073">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smtClean="0">
                          <a:solidFill>
                            <a:schemeClr val="tx1"/>
                          </a:solidFill>
                        </a:rPr>
                        <a:t>RE</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D6</a:t>
                      </a:r>
                      <a:endParaRPr lang="en-US" sz="1000" dirty="0">
                        <a:solidFill>
                          <a:schemeClr val="tx1"/>
                        </a:solidFill>
                      </a:endParaRPr>
                    </a:p>
                  </a:txBody>
                  <a:tcPr/>
                </a:tc>
                <a:tc>
                  <a:txBody>
                    <a:bodyPr/>
                    <a:lstStyle/>
                    <a:p>
                      <a:pPr algn="ctr"/>
                      <a:r>
                        <a:rPr lang="en-GB" sz="1000" dirty="0" smtClean="0">
                          <a:solidFill>
                            <a:schemeClr val="tx1"/>
                          </a:solidFill>
                        </a:rPr>
                        <a:t>EE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String “ET” in</a:t>
                      </a:r>
                      <a:r>
                        <a:rPr lang="en-GB" sz="1000" baseline="0" dirty="0" smtClean="0">
                          <a:solidFill>
                            <a:schemeClr val="tx1"/>
                          </a:solidFill>
                        </a:rPr>
                        <a:t> dictionary</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321073">
                <a:tc>
                  <a:txBody>
                    <a:bodyPr/>
                    <a:lstStyle/>
                    <a:p>
                      <a:pPr algn="ctr"/>
                      <a:r>
                        <a:rPr lang="en-GB" sz="1000" dirty="0" smtClean="0">
                          <a:solidFill>
                            <a:schemeClr val="tx1"/>
                          </a:solidFill>
                        </a:rPr>
                        <a:t>ET</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D7</a:t>
                      </a:r>
                      <a:endParaRPr lang="en-US" sz="1000" dirty="0">
                        <a:solidFill>
                          <a:schemeClr val="tx1"/>
                        </a:solidFill>
                      </a:endParaRPr>
                    </a:p>
                  </a:txBody>
                  <a:tcPr/>
                </a:tc>
                <a:tc>
                  <a:txBody>
                    <a:bodyPr/>
                    <a:lstStyle/>
                    <a:p>
                      <a:pPr algn="ctr"/>
                      <a:r>
                        <a:rPr lang="en-GB" sz="1000" dirty="0" smtClean="0">
                          <a:solidFill>
                            <a:schemeClr val="tx1"/>
                          </a:solidFill>
                        </a:rPr>
                        <a:t>D3+R=ETR</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ET</a:t>
                      </a:r>
                      <a:endParaRPr lang="en-US" sz="1000" dirty="0">
                        <a:solidFill>
                          <a:schemeClr val="tx1"/>
                        </a:solidFill>
                      </a:endParaRPr>
                    </a:p>
                  </a:txBody>
                  <a:tcPr/>
                </a:tc>
              </a:tr>
              <a:tr h="321073">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String “RE” in dictionary</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321073">
                <a:tc>
                  <a:txBody>
                    <a:bodyPr/>
                    <a:lstStyle/>
                    <a:p>
                      <a:pPr algn="ctr"/>
                      <a:r>
                        <a:rPr lang="en-GB" sz="1000" dirty="0" smtClean="0">
                          <a:solidFill>
                            <a:schemeClr val="tx1"/>
                          </a:solidFill>
                        </a:rPr>
                        <a:t>RE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D8</a:t>
                      </a:r>
                      <a:endParaRPr lang="en-US" sz="1000" dirty="0">
                        <a:solidFill>
                          <a:schemeClr val="tx1"/>
                        </a:solidFill>
                      </a:endParaRPr>
                    </a:p>
                  </a:txBody>
                  <a:tcPr/>
                </a:tc>
                <a:tc>
                  <a:txBody>
                    <a:bodyPr/>
                    <a:lstStyle/>
                    <a:p>
                      <a:pPr algn="ctr"/>
                      <a:r>
                        <a:rPr lang="en-GB" sz="1000" dirty="0" smtClean="0">
                          <a:solidFill>
                            <a:schemeClr val="tx1"/>
                          </a:solidFill>
                        </a:rPr>
                        <a:t>D5+E=REE</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smtClean="0">
                          <a:solidFill>
                            <a:schemeClr val="tx1"/>
                          </a:solidFill>
                        </a:rPr>
                        <a:t>RE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D9</a:t>
                      </a:r>
                      <a:endParaRPr lang="en-US" sz="1000" dirty="0">
                        <a:solidFill>
                          <a:schemeClr val="tx1"/>
                        </a:solidFill>
                      </a:endParaRPr>
                    </a:p>
                  </a:txBody>
                  <a:tcPr/>
                </a:tc>
                <a:tc>
                  <a:txBody>
                    <a:bodyPr/>
                    <a:lstStyle/>
                    <a:p>
                      <a:pPr algn="ctr"/>
                      <a:r>
                        <a:rPr lang="en-GB" sz="1000" dirty="0" smtClean="0">
                          <a:solidFill>
                            <a:schemeClr val="tx1"/>
                          </a:solidFill>
                        </a:rPr>
                        <a:t>ES</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228600"/>
            <a:ext cx="7772400" cy="1143000"/>
          </a:xfrm>
          <a:prstGeom prst="rect">
            <a:avLst/>
          </a:prstGeom>
          <a:noFill/>
          <a:ln w="9525">
            <a:noFill/>
            <a:miter lim="800000"/>
            <a:headEnd/>
            <a:tailEnd/>
          </a:ln>
        </p:spPr>
        <p:txBody>
          <a:bodyPr lIns="92075" tIns="46038" rIns="92075" bIns="46038" anchor="ctr"/>
          <a:lstStyle/>
          <a:p>
            <a:endParaRPr lang="en-US" sz="3600">
              <a:solidFill>
                <a:schemeClr val="tx2"/>
              </a:solidFill>
              <a:latin typeface="Times New Roman" pitchFamily="18" charset="0"/>
            </a:endParaRPr>
          </a:p>
        </p:txBody>
      </p:sp>
      <p:sp>
        <p:nvSpPr>
          <p:cNvPr id="16387" name="Rectangle 3"/>
          <p:cNvSpPr>
            <a:spLocks noChangeArrowheads="1"/>
          </p:cNvSpPr>
          <p:nvPr/>
        </p:nvSpPr>
        <p:spPr bwMode="auto">
          <a:xfrm>
            <a:off x="457200" y="1295400"/>
            <a:ext cx="8991600" cy="4114800"/>
          </a:xfrm>
          <a:prstGeom prst="rect">
            <a:avLst/>
          </a:prstGeom>
          <a:noFill/>
          <a:ln w="9525">
            <a:noFill/>
            <a:miter lim="800000"/>
            <a:headEnd/>
            <a:tailEnd/>
          </a:ln>
        </p:spPr>
        <p:txBody>
          <a:bodyPr lIns="92075" tIns="46038" rIns="92075" bIns="46038"/>
          <a:lstStyle/>
          <a:p>
            <a:pPr marL="342900" indent="-342900" algn="l">
              <a:spcBef>
                <a:spcPct val="20000"/>
              </a:spcBef>
              <a:buClr>
                <a:schemeClr val="folHlink"/>
              </a:buClr>
              <a:buSzPct val="60000"/>
              <a:buFont typeface="Wingdings" pitchFamily="2" charset="2"/>
              <a:buNone/>
            </a:pPr>
            <a:endParaRPr lang="en-US" sz="2000">
              <a:latin typeface="Comic Sans MS" pitchFamily="66" charset="0"/>
            </a:endParaRPr>
          </a:p>
        </p:txBody>
      </p:sp>
      <p:sp>
        <p:nvSpPr>
          <p:cNvPr id="16388" name="Rectangle 6"/>
          <p:cNvSpPr>
            <a:spLocks noGrp="1" noChangeArrowheads="1"/>
          </p:cNvSpPr>
          <p:nvPr>
            <p:ph type="title"/>
          </p:nvPr>
        </p:nvSpPr>
        <p:spPr/>
        <p:txBody>
          <a:bodyPr/>
          <a:lstStyle/>
          <a:p>
            <a:pPr eaLnBrk="1" hangingPunct="1"/>
            <a:r>
              <a:rPr lang="en-US" dirty="0" smtClean="0"/>
              <a:t>Lempel-Ziv Compression</a:t>
            </a:r>
            <a:endParaRPr lang="en-GB" dirty="0" smtClean="0"/>
          </a:p>
        </p:txBody>
      </p:sp>
      <p:sp>
        <p:nvSpPr>
          <p:cNvPr id="16389" name="Rectangle 7"/>
          <p:cNvSpPr>
            <a:spLocks noGrp="1" noChangeArrowheads="1"/>
          </p:cNvSpPr>
          <p:nvPr>
            <p:ph type="body" idx="1"/>
          </p:nvPr>
        </p:nvSpPr>
        <p:spPr>
          <a:xfrm>
            <a:off x="762000" y="914400"/>
            <a:ext cx="8502650" cy="5181600"/>
          </a:xfrm>
        </p:spPr>
        <p:txBody>
          <a:bodyPr/>
          <a:lstStyle/>
          <a:p>
            <a:pPr marL="284163" indent="-284163" eaLnBrk="1" hangingPunct="1">
              <a:lnSpc>
                <a:spcPct val="90000"/>
              </a:lnSpc>
              <a:spcAft>
                <a:spcPts val="600"/>
              </a:spcAft>
            </a:pPr>
            <a:r>
              <a:rPr lang="en-GB" dirty="0" smtClean="0"/>
              <a:t>So the compressed output is “THE&lt;D1&gt;RE&lt;D3&gt;&lt;D5&gt;ES”.  </a:t>
            </a:r>
          </a:p>
          <a:p>
            <a:pPr marL="284163" indent="-284163" eaLnBrk="1" hangingPunct="1">
              <a:lnSpc>
                <a:spcPct val="90000"/>
              </a:lnSpc>
              <a:spcAft>
                <a:spcPts val="600"/>
              </a:spcAft>
            </a:pPr>
            <a:r>
              <a:rPr lang="en-GB" dirty="0" smtClean="0"/>
              <a:t>Each of these 10 output codewords is represented using 9 bits.  </a:t>
            </a:r>
          </a:p>
          <a:p>
            <a:pPr marL="284163" indent="-284163" eaLnBrk="1" hangingPunct="1">
              <a:lnSpc>
                <a:spcPct val="90000"/>
              </a:lnSpc>
              <a:spcAft>
                <a:spcPts val="600"/>
              </a:spcAft>
            </a:pPr>
            <a:r>
              <a:rPr lang="en-GB" dirty="0" smtClean="0"/>
              <a:t>So the compressed output uses 90 bits</a:t>
            </a:r>
          </a:p>
          <a:p>
            <a:pPr marL="684213" lvl="1" indent="-284163" eaLnBrk="1" hangingPunct="1">
              <a:lnSpc>
                <a:spcPct val="90000"/>
              </a:lnSpc>
              <a:spcAft>
                <a:spcPts val="600"/>
              </a:spcAft>
            </a:pPr>
            <a:r>
              <a:rPr lang="en-GB" dirty="0" smtClean="0"/>
              <a:t>The original source contains 13x8-bit characters (=104 bits) and the compressed output contains 10x9-bit codewords (=90 bits)</a:t>
            </a:r>
          </a:p>
          <a:p>
            <a:pPr marL="684213" lvl="1" indent="-284163" eaLnBrk="1" hangingPunct="1">
              <a:lnSpc>
                <a:spcPct val="90000"/>
              </a:lnSpc>
              <a:spcAft>
                <a:spcPts val="600"/>
              </a:spcAft>
            </a:pPr>
            <a:r>
              <a:rPr lang="en-GB" dirty="0" smtClean="0"/>
              <a:t>So the compression ratio = (old size/new size):1 = 1.156:1</a:t>
            </a:r>
          </a:p>
          <a:p>
            <a:pPr marL="284163" indent="-284163" eaLnBrk="1" hangingPunct="1">
              <a:lnSpc>
                <a:spcPct val="90000"/>
              </a:lnSpc>
              <a:spcAft>
                <a:spcPts val="600"/>
              </a:spcAft>
            </a:pPr>
            <a:r>
              <a:rPr lang="en-GB" dirty="0" smtClean="0"/>
              <a:t>So </a:t>
            </a:r>
            <a:r>
              <a:rPr lang="en-GB" i="1" dirty="0" smtClean="0"/>
              <a:t>some</a:t>
            </a:r>
            <a:r>
              <a:rPr lang="en-GB" dirty="0" smtClean="0"/>
              <a:t> compression was achieved.  Despite the fact that this simple implementation of Lempel-Ziv would normally start by expanding the data, this example has achieved compression.  This was because the compressed string was particularly high in repeating strings, which is exactly the type of redundancy the method exploits</a:t>
            </a:r>
          </a:p>
          <a:p>
            <a:pPr marL="284163" indent="-284163" eaLnBrk="1" hangingPunct="1">
              <a:lnSpc>
                <a:spcPct val="90000"/>
              </a:lnSpc>
              <a:spcAft>
                <a:spcPts val="600"/>
              </a:spcAft>
            </a:pPr>
            <a:r>
              <a:rPr lang="en-GB" dirty="0" smtClean="0"/>
              <a:t>For real world data with not so much redundancy, compression </a:t>
            </a:r>
            <a:r>
              <a:rPr lang="en-US" dirty="0" smtClean="0"/>
              <a:t>doesn't begin until a sizable table has been built, usually after at least one hundred or so characters have been read in</a:t>
            </a:r>
            <a:endParaRPr lang="en-GB" dirty="0" smtClean="0"/>
          </a:p>
          <a:p>
            <a:pPr marL="284163" indent="-284163" eaLnBrk="1" hangingPunct="1">
              <a:lnSpc>
                <a:spcPct val="90000"/>
              </a:lnSpc>
            </a:pPr>
            <a:endParaRPr lang="en-GB"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Decompression</a:t>
            </a:r>
            <a:endParaRPr lang="en-US" dirty="0"/>
          </a:p>
        </p:txBody>
      </p:sp>
      <p:sp>
        <p:nvSpPr>
          <p:cNvPr id="3" name="Content Placeholder 2"/>
          <p:cNvSpPr>
            <a:spLocks noGrp="1"/>
          </p:cNvSpPr>
          <p:nvPr>
            <p:ph idx="1"/>
          </p:nvPr>
        </p:nvSpPr>
        <p:spPr/>
        <p:txBody>
          <a:bodyPr/>
          <a:lstStyle/>
          <a:p>
            <a:pPr>
              <a:spcAft>
                <a:spcPts val="600"/>
              </a:spcAft>
            </a:pPr>
            <a:r>
              <a:rPr lang="en-GB" dirty="0" smtClean="0"/>
              <a:t>You might think that in order to decompress a code stream, the dictionary would need to be transmitted first</a:t>
            </a:r>
          </a:p>
          <a:p>
            <a:pPr>
              <a:spcAft>
                <a:spcPts val="600"/>
              </a:spcAft>
            </a:pPr>
            <a:r>
              <a:rPr lang="en-GB" dirty="0" smtClean="0"/>
              <a:t>This is not the case!</a:t>
            </a:r>
          </a:p>
          <a:p>
            <a:pPr lvl="1">
              <a:spcAft>
                <a:spcPts val="600"/>
              </a:spcAft>
            </a:pPr>
            <a:r>
              <a:rPr lang="en-GB" dirty="0" smtClean="0"/>
              <a:t>A really neat feature of Lempel-Ziv is that the dictionary can be built as the code stream is being decompressed</a:t>
            </a:r>
          </a:p>
          <a:p>
            <a:pPr lvl="1">
              <a:spcAft>
                <a:spcPts val="600"/>
              </a:spcAft>
            </a:pPr>
            <a:r>
              <a:rPr lang="en-GB" dirty="0" smtClean="0"/>
              <a:t>The reason is that a code for a dictionary entry is generated by the compression algorithm BEFORE it is output into the code stream</a:t>
            </a:r>
          </a:p>
          <a:p>
            <a:pPr lvl="1">
              <a:spcAft>
                <a:spcPts val="600"/>
              </a:spcAft>
            </a:pPr>
            <a:r>
              <a:rPr lang="en-GB" dirty="0" smtClean="0"/>
              <a:t>The decompression algorithm can mirror this process to reconstruct the dictionary</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Decompression</a:t>
            </a:r>
            <a:endParaRPr lang="en-US" dirty="0"/>
          </a:p>
        </p:txBody>
      </p:sp>
      <p:sp>
        <p:nvSpPr>
          <p:cNvPr id="3" name="Content Placeholder 2"/>
          <p:cNvSpPr>
            <a:spLocks noGrp="1"/>
          </p:cNvSpPr>
          <p:nvPr>
            <p:ph idx="1"/>
          </p:nvPr>
        </p:nvSpPr>
        <p:spPr/>
        <p:txBody>
          <a:bodyPr/>
          <a:lstStyle/>
          <a:p>
            <a:r>
              <a:rPr lang="en-GB" dirty="0" smtClean="0"/>
              <a:t>Again the pseudo code is quite simple</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We can apply this algorithm to the code stream from the compression example to see how it works  </a:t>
            </a:r>
          </a:p>
        </p:txBody>
      </p:sp>
      <p:sp>
        <p:nvSpPr>
          <p:cNvPr id="4" name="TextBox 3"/>
          <p:cNvSpPr txBox="1"/>
          <p:nvPr/>
        </p:nvSpPr>
        <p:spPr>
          <a:xfrm>
            <a:off x="2288704" y="1556792"/>
            <a:ext cx="5256584" cy="2369880"/>
          </a:xfrm>
          <a:prstGeom prst="rect">
            <a:avLst/>
          </a:prstGeom>
          <a:noFill/>
        </p:spPr>
        <p:txBody>
          <a:bodyPr wrap="square" rtlCol="0">
            <a:spAutoFit/>
          </a:bodyPr>
          <a:lstStyle/>
          <a:p>
            <a:pPr algn="l" defTabSz="540000"/>
            <a:r>
              <a:rPr lang="en-US" sz="1200" dirty="0" smtClean="0"/>
              <a:t>Read OLD_CODE</a:t>
            </a:r>
          </a:p>
          <a:p>
            <a:pPr algn="l" defTabSz="540000"/>
            <a:r>
              <a:rPr lang="en-US" sz="1200" dirty="0" smtClean="0"/>
              <a:t>output OLD_CODE</a:t>
            </a:r>
          </a:p>
          <a:p>
            <a:pPr algn="l" defTabSz="540000"/>
            <a:r>
              <a:rPr lang="en-US" sz="1200" dirty="0" smtClean="0"/>
              <a:t>WHILE there are still input characters DO</a:t>
            </a:r>
          </a:p>
          <a:p>
            <a:pPr algn="l" defTabSz="540000"/>
            <a:r>
              <a:rPr lang="en-US" sz="1200" dirty="0" smtClean="0"/>
              <a:t>    	Read NEW_CODE</a:t>
            </a:r>
          </a:p>
          <a:p>
            <a:pPr algn="l" defTabSz="540000"/>
            <a:r>
              <a:rPr lang="en-US" sz="1200" dirty="0" smtClean="0"/>
              <a:t>    	STRING = get translation of NEW_CODE</a:t>
            </a:r>
          </a:p>
          <a:p>
            <a:pPr algn="l" defTabSz="540000"/>
            <a:r>
              <a:rPr lang="en-US" sz="1200" dirty="0" smtClean="0"/>
              <a:t>    	output STRING</a:t>
            </a:r>
          </a:p>
          <a:p>
            <a:pPr algn="l" defTabSz="540000"/>
            <a:r>
              <a:rPr lang="en-US" sz="1200" dirty="0" smtClean="0"/>
              <a:t>    	CHARACTER = first character in STRING</a:t>
            </a:r>
          </a:p>
          <a:p>
            <a:pPr algn="l" defTabSz="540000"/>
            <a:r>
              <a:rPr lang="en-US" sz="1200" dirty="0" smtClean="0"/>
              <a:t>    	add OLD_CODE + CHARACTER to the translation table</a:t>
            </a:r>
          </a:p>
          <a:p>
            <a:pPr algn="l" defTabSz="540000"/>
            <a:r>
              <a:rPr lang="en-US" sz="1200" dirty="0" smtClean="0"/>
              <a:t>    	OLD_CODE = NEW_CODE</a:t>
            </a:r>
          </a:p>
          <a:p>
            <a:pPr algn="l" defTabSz="540000"/>
            <a:r>
              <a:rPr lang="en-US" sz="1200" dirty="0" smtClean="0"/>
              <a:t>END of WHILE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Decompression (Example)</a:t>
            </a:r>
            <a:endParaRPr lang="en-US" dirty="0"/>
          </a:p>
        </p:txBody>
      </p:sp>
      <p:graphicFrame>
        <p:nvGraphicFramePr>
          <p:cNvPr id="4" name="Table 3"/>
          <p:cNvGraphicFramePr>
            <a:graphicFrameLocks noGrp="1"/>
          </p:cNvGraphicFramePr>
          <p:nvPr/>
        </p:nvGraphicFramePr>
        <p:xfrm>
          <a:off x="1568624" y="1556792"/>
          <a:ext cx="6336705" cy="4013412"/>
        </p:xfrm>
        <a:graphic>
          <a:graphicData uri="http://schemas.openxmlformats.org/drawingml/2006/table">
            <a:tbl>
              <a:tblPr firstRow="1" bandRow="1">
                <a:tableStyleId>{5C22544A-7EE6-4342-B048-85BDC9FD1C3A}</a:tableStyleId>
              </a:tblPr>
              <a:tblGrid>
                <a:gridCol w="1267341"/>
                <a:gridCol w="1267341"/>
                <a:gridCol w="1267341"/>
                <a:gridCol w="1267341"/>
                <a:gridCol w="1267341"/>
              </a:tblGrid>
              <a:tr h="481609">
                <a:tc>
                  <a:txBody>
                    <a:bodyPr/>
                    <a:lstStyle/>
                    <a:p>
                      <a:r>
                        <a:rPr lang="en-GB" sz="1000" dirty="0" smtClean="0">
                          <a:solidFill>
                            <a:schemeClr val="tx1"/>
                          </a:solidFill>
                        </a:rPr>
                        <a:t>Previous code</a:t>
                      </a:r>
                      <a:endParaRPr lang="en-US" sz="1000" dirty="0">
                        <a:solidFill>
                          <a:schemeClr val="tx1"/>
                        </a:solidFill>
                      </a:endParaRPr>
                    </a:p>
                  </a:txBody>
                  <a:tcPr/>
                </a:tc>
                <a:tc>
                  <a:txBody>
                    <a:bodyPr/>
                    <a:lstStyle/>
                    <a:p>
                      <a:r>
                        <a:rPr lang="en-GB" sz="1000" dirty="0" smtClean="0">
                          <a:solidFill>
                            <a:schemeClr val="tx1"/>
                          </a:solidFill>
                        </a:rPr>
                        <a:t>New code</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Dictionary entry</a:t>
                      </a:r>
                      <a:endParaRPr lang="en-US" sz="1000" dirty="0">
                        <a:solidFill>
                          <a:schemeClr val="tx1"/>
                        </a:solidFill>
                      </a:endParaRPr>
                    </a:p>
                  </a:txBody>
                  <a:tcPr/>
                </a:tc>
                <a:tc>
                  <a:txBody>
                    <a:bodyPr/>
                    <a:lstStyle/>
                    <a:p>
                      <a:r>
                        <a:rPr lang="en-GB" sz="1000" dirty="0" smtClean="0">
                          <a:solidFill>
                            <a:schemeClr val="tx1"/>
                          </a:solidFill>
                        </a:rPr>
                        <a:t>Output</a:t>
                      </a:r>
                      <a:endParaRPr lang="en-US" sz="1000" dirty="0">
                        <a:solidFill>
                          <a:schemeClr val="tx1"/>
                        </a:solidFill>
                      </a:endParaRPr>
                    </a:p>
                  </a:txBody>
                  <a:tcPr/>
                </a:tc>
              </a:tr>
              <a:tr h="321073">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r>
              <a:tr h="321073">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TH=D1</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r>
              <a:tr h="321073">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HE=D2</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ET=D3</a:t>
                      </a:r>
                      <a:endParaRPr lang="en-US" sz="1000" dirty="0">
                        <a:solidFill>
                          <a:schemeClr val="tx1"/>
                        </a:solidFill>
                      </a:endParaRPr>
                    </a:p>
                  </a:txBody>
                  <a:tcPr/>
                </a:tc>
                <a:tc>
                  <a:txBody>
                    <a:bodyPr/>
                    <a:lstStyle/>
                    <a:p>
                      <a:pPr algn="ctr"/>
                      <a:r>
                        <a:rPr lang="en-GB" sz="1000" dirty="0" smtClean="0">
                          <a:solidFill>
                            <a:schemeClr val="tx1"/>
                          </a:solidFill>
                        </a:rPr>
                        <a:t>TH</a:t>
                      </a:r>
                      <a:endParaRPr lang="en-US" sz="1000" dirty="0">
                        <a:solidFill>
                          <a:schemeClr val="tx1"/>
                        </a:solidFill>
                      </a:endParaRPr>
                    </a:p>
                  </a:txBody>
                  <a:tcPr/>
                </a:tc>
              </a:tr>
              <a:tr h="321073">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D1+R=THR=D4</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r>
              <a:tr h="321073">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RE=D5</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EE=D6</a:t>
                      </a:r>
                      <a:endParaRPr lang="en-US" sz="1000" dirty="0">
                        <a:solidFill>
                          <a:schemeClr val="tx1"/>
                        </a:solidFill>
                      </a:endParaRPr>
                    </a:p>
                  </a:txBody>
                  <a:tcPr/>
                </a:tc>
                <a:tc>
                  <a:txBody>
                    <a:bodyPr/>
                    <a:lstStyle/>
                    <a:p>
                      <a:pPr algn="ctr"/>
                      <a:r>
                        <a:rPr lang="en-GB" sz="1000" dirty="0" smtClean="0">
                          <a:solidFill>
                            <a:schemeClr val="tx1"/>
                          </a:solidFill>
                        </a:rPr>
                        <a:t>ET</a:t>
                      </a:r>
                      <a:endParaRPr lang="en-US" sz="1000" dirty="0">
                        <a:solidFill>
                          <a:schemeClr val="tx1"/>
                        </a:solidFill>
                      </a:endParaRPr>
                    </a:p>
                  </a:txBody>
                  <a:tcPr/>
                </a:tc>
              </a:tr>
              <a:tr h="321073">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D3+R=ETR=D7</a:t>
                      </a:r>
                      <a:endParaRPr lang="en-US" sz="1000" dirty="0">
                        <a:solidFill>
                          <a:schemeClr val="tx1"/>
                        </a:solidFill>
                      </a:endParaRPr>
                    </a:p>
                  </a:txBody>
                  <a:tcPr/>
                </a:tc>
                <a:tc>
                  <a:txBody>
                    <a:bodyPr/>
                    <a:lstStyle/>
                    <a:p>
                      <a:pPr algn="ctr"/>
                      <a:r>
                        <a:rPr lang="en-GB" sz="1000" dirty="0" smtClean="0">
                          <a:solidFill>
                            <a:schemeClr val="tx1"/>
                          </a:solidFill>
                        </a:rPr>
                        <a:t>RE</a:t>
                      </a:r>
                      <a:endParaRPr lang="en-US" sz="1000" dirty="0">
                        <a:solidFill>
                          <a:schemeClr val="tx1"/>
                        </a:solidFill>
                      </a:endParaRPr>
                    </a:p>
                  </a:txBody>
                  <a:tcPr/>
                </a:tc>
              </a:tr>
              <a:tr h="321073">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D5+E=REE=D8</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ES=D9</a:t>
                      </a:r>
                      <a:endParaRPr lang="en-US" sz="1000" dirty="0">
                        <a:solidFill>
                          <a:schemeClr val="tx1"/>
                        </a:solidFill>
                      </a:endParaRPr>
                    </a:p>
                  </a:txBody>
                  <a:tcPr/>
                </a:tc>
                <a:tc>
                  <a:txBody>
                    <a:bodyPr/>
                    <a:lstStyle/>
                    <a:p>
                      <a:pPr algn="ctr"/>
                      <a:r>
                        <a:rPr lang="en-GB" sz="1000" dirty="0" smtClean="0">
                          <a:solidFill>
                            <a:schemeClr val="tx1"/>
                          </a:solidFill>
                        </a:rPr>
                        <a:t>S</a:t>
                      </a:r>
                      <a:endParaRPr lang="en-US" sz="1000" dirty="0">
                        <a:solidFill>
                          <a:schemeClr val="tx1"/>
                        </a:solidFill>
                      </a:endParaRPr>
                    </a:p>
                  </a:txBody>
                  <a:tcPr/>
                </a:tc>
              </a:tr>
              <a:tr h="321073">
                <a:tc>
                  <a:txBody>
                    <a:bodyPr/>
                    <a:lstStyle/>
                    <a:p>
                      <a:pPr algn="ctr"/>
                      <a:r>
                        <a:rPr lang="en-GB" sz="1000" dirty="0" smtClean="0">
                          <a:solidFill>
                            <a:schemeClr val="tx1"/>
                          </a:solidFill>
                        </a:rPr>
                        <a:t>S</a:t>
                      </a: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228600"/>
            <a:ext cx="87630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7411" name="Rectangle 3"/>
          <p:cNvSpPr>
            <a:spLocks noChangeArrowheads="1"/>
          </p:cNvSpPr>
          <p:nvPr/>
        </p:nvSpPr>
        <p:spPr bwMode="auto">
          <a:xfrm>
            <a:off x="609600" y="1600200"/>
            <a:ext cx="8763000" cy="4114800"/>
          </a:xfrm>
          <a:prstGeom prst="rect">
            <a:avLst/>
          </a:prstGeom>
          <a:noFill/>
          <a:ln w="9525">
            <a:noFill/>
            <a:miter lim="800000"/>
            <a:headEnd/>
            <a:tailEnd/>
          </a:ln>
        </p:spPr>
        <p:txBody>
          <a:bodyPr lIns="92075" tIns="46038" rIns="92075" bIns="46038"/>
          <a:lstStyle/>
          <a:p>
            <a:pPr marL="342900" indent="-342900" algn="l">
              <a:spcBef>
                <a:spcPct val="20000"/>
              </a:spcBef>
              <a:buClr>
                <a:schemeClr val="tx1"/>
              </a:buClr>
              <a:buFontTx/>
              <a:buChar char="o"/>
            </a:pPr>
            <a:endParaRPr lang="en-US" sz="1600">
              <a:latin typeface="Comic Sans MS" pitchFamily="66" charset="0"/>
            </a:endParaRPr>
          </a:p>
        </p:txBody>
      </p:sp>
      <p:sp>
        <p:nvSpPr>
          <p:cNvPr id="17412" name="Rectangle 6"/>
          <p:cNvSpPr>
            <a:spLocks noGrp="1" noChangeArrowheads="1"/>
          </p:cNvSpPr>
          <p:nvPr>
            <p:ph type="title"/>
          </p:nvPr>
        </p:nvSpPr>
        <p:spPr/>
        <p:txBody>
          <a:bodyPr/>
          <a:lstStyle/>
          <a:p>
            <a:pPr eaLnBrk="1" hangingPunct="1"/>
            <a:r>
              <a:rPr lang="en-GB" smtClean="0"/>
              <a:t>Lempel-Ziv Exercises</a:t>
            </a:r>
          </a:p>
        </p:txBody>
      </p:sp>
      <p:sp>
        <p:nvSpPr>
          <p:cNvPr id="17413" name="Rectangle 7"/>
          <p:cNvSpPr>
            <a:spLocks noGrp="1" noChangeArrowheads="1"/>
          </p:cNvSpPr>
          <p:nvPr>
            <p:ph type="body" idx="1"/>
          </p:nvPr>
        </p:nvSpPr>
        <p:spPr/>
        <p:txBody>
          <a:bodyPr/>
          <a:lstStyle/>
          <a:p>
            <a:pPr eaLnBrk="1" hangingPunct="1">
              <a:buNone/>
            </a:pPr>
            <a:endParaRPr lang="en-GB" dirty="0" smtClean="0"/>
          </a:p>
          <a:p>
            <a:pPr eaLnBrk="1" hangingPunct="1">
              <a:spcAft>
                <a:spcPts val="600"/>
              </a:spcAft>
            </a:pPr>
            <a:r>
              <a:rPr lang="en-GB" dirty="0" smtClean="0"/>
              <a:t>Compress the strings “</a:t>
            </a:r>
            <a:r>
              <a:rPr lang="en-GB" dirty="0" err="1" smtClean="0"/>
              <a:t>rintintin</a:t>
            </a:r>
            <a:r>
              <a:rPr lang="en-GB" dirty="0" smtClean="0"/>
              <a:t>” and “</a:t>
            </a:r>
            <a:r>
              <a:rPr lang="en-GB" dirty="0" err="1" smtClean="0"/>
              <a:t>banananana</a:t>
            </a:r>
            <a:r>
              <a:rPr lang="en-GB" dirty="0" smtClean="0"/>
              <a:t>”</a:t>
            </a:r>
            <a:endParaRPr lang="en-US" dirty="0" smtClean="0"/>
          </a:p>
          <a:p>
            <a:pPr eaLnBrk="1" hangingPunct="1">
              <a:spcAft>
                <a:spcPts val="600"/>
              </a:spcAft>
            </a:pPr>
            <a:r>
              <a:rPr lang="en-GB" dirty="0" smtClean="0"/>
              <a:t>Decompress the string “WHERE</a:t>
            </a:r>
            <a:r>
              <a:rPr lang="en-GB" dirty="0" smtClean="0">
                <a:sym typeface="Symbol" pitchFamily="18" charset="2"/>
              </a:rPr>
              <a:t></a:t>
            </a:r>
            <a:r>
              <a:rPr lang="en-GB" dirty="0" smtClean="0"/>
              <a:t>T&lt;D2&gt;Y</a:t>
            </a:r>
            <a:r>
              <a:rPr lang="en-GB" dirty="0" smtClean="0">
                <a:sym typeface="Symbol" pitchFamily="18" charset="2"/>
              </a:rPr>
              <a:t></a:t>
            </a:r>
            <a:r>
              <a:rPr lang="en-GB" dirty="0" smtClean="0"/>
              <a:t>&lt;D2&gt;&lt;D4&gt;&lt;D6&gt;&lt;D2&gt;N” (“</a:t>
            </a:r>
            <a:r>
              <a:rPr lang="en-GB" dirty="0" smtClean="0">
                <a:sym typeface="Symbol" pitchFamily="18" charset="2"/>
              </a:rPr>
              <a:t></a:t>
            </a:r>
            <a:r>
              <a:rPr lang="en-GB" dirty="0" smtClean="0"/>
              <a:t>” represents the space character)</a:t>
            </a:r>
          </a:p>
          <a:p>
            <a:pPr eaLnBrk="1" hangingPunct="1">
              <a:spcAft>
                <a:spcPts val="600"/>
              </a:spcAft>
            </a:pPr>
            <a:r>
              <a:rPr lang="en-GB" b="1" dirty="0" smtClean="0"/>
              <a:t>Only for the very keen </a:t>
            </a:r>
            <a:r>
              <a:rPr lang="en-GB" dirty="0" smtClean="0"/>
              <a:t>…. What is the “LZ exception”? </a:t>
            </a:r>
          </a:p>
          <a:p>
            <a:pPr lvl="1" eaLnBrk="1" hangingPunct="1">
              <a:spcAft>
                <a:spcPts val="600"/>
              </a:spcAft>
            </a:pPr>
            <a:r>
              <a:rPr lang="en-GB" dirty="0" smtClean="0"/>
              <a:t>	(an example can be found at </a:t>
            </a:r>
            <a:r>
              <a:rPr lang="en-GB" dirty="0" smtClean="0">
                <a:hlinkClick r:id="rId3"/>
              </a:rPr>
              <a:t>http://www.dogma.net/markn/articles/lzw/lzw.htm</a:t>
            </a:r>
            <a:r>
              <a:rPr lang="en-GB" dirty="0" smtClean="0"/>
              <a:t> )</a:t>
            </a:r>
          </a:p>
          <a:p>
            <a:pPr lvl="1" eaLnBrk="1" hangingPunct="1">
              <a:spcAft>
                <a:spcPts val="600"/>
              </a:spcAft>
            </a:pPr>
            <a:r>
              <a:rPr lang="en-GB" dirty="0" smtClean="0"/>
              <a:t>Try decoding the code for </a:t>
            </a:r>
            <a:r>
              <a:rPr lang="en-GB" dirty="0" err="1" smtClean="0"/>
              <a:t>banananana</a:t>
            </a:r>
            <a:endParaRPr lang="en-GB" dirty="0" smtClean="0"/>
          </a:p>
          <a:p>
            <a:pPr eaLnBrk="1" hangingPunct="1">
              <a:spcAft>
                <a:spcPts val="600"/>
              </a:spcAft>
              <a:buFont typeface="Wingdings" pitchFamily="2" charset="2"/>
              <a:buNone/>
            </a:pPr>
            <a:endParaRPr lang="en-GB" dirty="0" smtClean="0"/>
          </a:p>
          <a:p>
            <a:pPr eaLnBrk="1" hangingPunct="1"/>
            <a:endParaRPr lang="en-GB" sz="1400" dirty="0" smtClean="0">
              <a:solidFill>
                <a:srgbClr val="80808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5123" name="Rectangle 7"/>
          <p:cNvSpPr>
            <a:spLocks noGrp="1" noChangeArrowheads="1"/>
          </p:cNvSpPr>
          <p:nvPr>
            <p:ph type="title"/>
          </p:nvPr>
        </p:nvSpPr>
        <p:spPr/>
        <p:txBody>
          <a:bodyPr/>
          <a:lstStyle/>
          <a:p>
            <a:pPr eaLnBrk="1" hangingPunct="1"/>
            <a:r>
              <a:rPr lang="en-GB" smtClean="0"/>
              <a:t>Lossless Compression</a:t>
            </a:r>
          </a:p>
        </p:txBody>
      </p:sp>
      <p:sp>
        <p:nvSpPr>
          <p:cNvPr id="5124" name="Rectangle 8"/>
          <p:cNvSpPr>
            <a:spLocks noGrp="1" noChangeArrowheads="1"/>
          </p:cNvSpPr>
          <p:nvPr>
            <p:ph type="body" idx="1"/>
          </p:nvPr>
        </p:nvSpPr>
        <p:spPr>
          <a:xfrm>
            <a:off x="742950" y="1295400"/>
            <a:ext cx="8502650" cy="4800600"/>
          </a:xfrm>
        </p:spPr>
        <p:txBody>
          <a:bodyPr/>
          <a:lstStyle/>
          <a:p>
            <a:pPr eaLnBrk="1" hangingPunct="1">
              <a:buClrTx/>
              <a:buSzTx/>
              <a:buFontTx/>
              <a:buNone/>
            </a:pPr>
            <a:r>
              <a:rPr lang="en-GB" sz="2400" smtClean="0"/>
              <a:t>	An introduction to lossless compression methods including:-</a:t>
            </a:r>
          </a:p>
          <a:p>
            <a:pPr eaLnBrk="1" hangingPunct="1">
              <a:buClrTx/>
              <a:buSzTx/>
              <a:buFontTx/>
              <a:buNone/>
            </a:pPr>
            <a:endParaRPr lang="en-GB" sz="2400" smtClean="0"/>
          </a:p>
          <a:p>
            <a:pPr marL="1046163" lvl="1" indent="-377825" eaLnBrk="1" hangingPunct="1">
              <a:buClrTx/>
              <a:buFont typeface="Wingdings" pitchFamily="2" charset="2"/>
              <a:buChar char="q"/>
            </a:pPr>
            <a:r>
              <a:rPr lang="en-GB" sz="2400" smtClean="0"/>
              <a:t>Run-length coding</a:t>
            </a:r>
          </a:p>
          <a:p>
            <a:pPr marL="1046163" lvl="1" indent="-377825" eaLnBrk="1" hangingPunct="1">
              <a:buClrTx/>
              <a:buFont typeface="Wingdings" pitchFamily="2" charset="2"/>
              <a:buChar char="q"/>
            </a:pPr>
            <a:r>
              <a:rPr lang="en-GB" sz="2400" smtClean="0"/>
              <a:t>Huffman coding</a:t>
            </a:r>
          </a:p>
          <a:p>
            <a:pPr marL="1046163" lvl="1" indent="-377825" eaLnBrk="1" hangingPunct="1">
              <a:buClrTx/>
              <a:buFont typeface="Wingdings" pitchFamily="2" charset="2"/>
              <a:buChar char="q"/>
            </a:pPr>
            <a:r>
              <a:rPr lang="en-GB" sz="2400" smtClean="0"/>
              <a:t>Lempel-Ziv </a:t>
            </a:r>
            <a:r>
              <a:rPr lang="en-GB" sz="2400" smtClean="0">
                <a:latin typeface="Comic Sans MS" pitchFamily="66" charset="0"/>
              </a:rPr>
              <a:t> </a:t>
            </a:r>
          </a:p>
          <a:p>
            <a:pPr eaLnBrk="1" hangingPunct="1"/>
            <a:endParaRPr lang="en-GB"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1"/>
          </p:nvPr>
        </p:nvSpPr>
        <p:spPr>
          <a:xfrm>
            <a:off x="742950" y="914400"/>
            <a:ext cx="5048250" cy="5181600"/>
          </a:xfrm>
        </p:spPr>
        <p:txBody>
          <a:bodyPr/>
          <a:lstStyle/>
          <a:p>
            <a:pPr marL="384175" indent="-384175" eaLnBrk="1" hangingPunct="1"/>
            <a:r>
              <a:rPr lang="en-GB" sz="1800" smtClean="0"/>
              <a:t>This concludes our introduction to selected lossless compression.</a:t>
            </a:r>
          </a:p>
          <a:p>
            <a:pPr marL="384175" indent="-384175" eaLnBrk="1" hangingPunct="1"/>
            <a:endParaRPr lang="en-GB" sz="1800" smtClean="0"/>
          </a:p>
          <a:p>
            <a:pPr marL="384175" indent="-384175" eaLnBrk="1" hangingPunct="1"/>
            <a:endParaRPr lang="en-GB" sz="1800" smtClean="0"/>
          </a:p>
          <a:p>
            <a:pPr marL="384175" indent="-384175" eaLnBrk="1" hangingPunct="1"/>
            <a:endParaRPr lang="en-GB" sz="1800" smtClean="0"/>
          </a:p>
          <a:p>
            <a:pPr marL="384175" indent="-384175" eaLnBrk="1" hangingPunct="1">
              <a:buFont typeface="Wingdings" pitchFamily="2" charset="2"/>
              <a:buNone/>
            </a:pPr>
            <a:endParaRPr lang="en-GB" sz="1800" smtClean="0"/>
          </a:p>
          <a:p>
            <a:pPr marL="384175" indent="-384175" eaLnBrk="1" hangingPunct="1"/>
            <a:r>
              <a:rPr lang="en-GB" sz="1800" smtClean="0"/>
              <a:t>You can find course information, including slides and supporting resources, on-line on the course web page at</a:t>
            </a:r>
          </a:p>
          <a:p>
            <a:pPr marL="384175" indent="-384175" eaLnBrk="1" hangingPunct="1">
              <a:buFont typeface="Wingdings" pitchFamily="2" charset="2"/>
              <a:buNone/>
            </a:pPr>
            <a:r>
              <a:rPr lang="en-GB" sz="1200" smtClean="0"/>
              <a:t>	</a:t>
            </a:r>
          </a:p>
          <a:p>
            <a:pPr marL="384175" indent="-384175" eaLnBrk="1" hangingPunct="1"/>
            <a:endParaRPr lang="en-GB" sz="1200" b="1" smtClean="0">
              <a:latin typeface="Courier New" pitchFamily="49" charset="0"/>
            </a:endParaRPr>
          </a:p>
          <a:p>
            <a:pPr marL="384175" indent="-384175" eaLnBrk="1" hangingPunct="1"/>
            <a:endParaRPr lang="en-GB" sz="1400" smtClean="0"/>
          </a:p>
        </p:txBody>
      </p:sp>
      <p:grpSp>
        <p:nvGrpSpPr>
          <p:cNvPr id="18435" name="Group 5"/>
          <p:cNvGrpSpPr>
            <a:grpSpLocks/>
          </p:cNvGrpSpPr>
          <p:nvPr/>
        </p:nvGrpSpPr>
        <p:grpSpPr bwMode="auto">
          <a:xfrm>
            <a:off x="0" y="-755650"/>
            <a:ext cx="9906000" cy="82550"/>
            <a:chOff x="0" y="0"/>
            <a:chExt cx="6240" cy="52"/>
          </a:xfrm>
        </p:grpSpPr>
        <p:grpSp>
          <p:nvGrpSpPr>
            <p:cNvPr id="18438" name="Group 6"/>
            <p:cNvGrpSpPr>
              <a:grpSpLocks/>
            </p:cNvGrpSpPr>
            <p:nvPr/>
          </p:nvGrpSpPr>
          <p:grpSpPr bwMode="auto">
            <a:xfrm>
              <a:off x="15" y="13"/>
              <a:ext cx="6210" cy="26"/>
              <a:chOff x="0" y="0"/>
              <a:chExt cx="6210" cy="52"/>
            </a:xfrm>
          </p:grpSpPr>
          <p:sp>
            <p:nvSpPr>
              <p:cNvPr id="18440"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US"/>
              </a:p>
            </p:txBody>
          </p:sp>
          <p:sp>
            <p:nvSpPr>
              <p:cNvPr id="18441"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US"/>
              </a:p>
            </p:txBody>
          </p:sp>
        </p:grpSp>
        <p:sp>
          <p:nvSpPr>
            <p:cNvPr id="18439"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US"/>
            </a:p>
          </p:txBody>
        </p:sp>
      </p:grpSp>
      <p:sp>
        <p:nvSpPr>
          <p:cNvPr id="18436"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18437"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a:latin typeface="Courier New" pitchFamily="49" charset="0"/>
              </a:rPr>
              <a:t>http://</a:t>
            </a:r>
            <a:r>
              <a:rPr lang="en-GB" sz="1400" b="1" dirty="0" smtClean="0">
                <a:latin typeface="Courier New" pitchFamily="49" charset="0"/>
              </a:rPr>
              <a:t>www.eee.bham.ac.uk/spannm/Courses/ee1f2.html</a:t>
            </a:r>
            <a:endParaRPr lang="en-GB" sz="1400" b="1" dirty="0">
              <a:latin typeface="Courier New"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2640" y="1124744"/>
          <a:ext cx="6480720" cy="4937760"/>
        </p:xfrm>
        <a:graphic>
          <a:graphicData uri="http://schemas.openxmlformats.org/drawingml/2006/table">
            <a:tbl>
              <a:tblPr firstRow="1" bandRow="1">
                <a:tableStyleId>{5C22544A-7EE6-4342-B048-85BDC9FD1C3A}</a:tableStyleId>
              </a:tblPr>
              <a:tblGrid>
                <a:gridCol w="1080120"/>
                <a:gridCol w="1080120"/>
                <a:gridCol w="1080120"/>
                <a:gridCol w="1080120"/>
                <a:gridCol w="1080120"/>
                <a:gridCol w="1080120"/>
              </a:tblGrid>
              <a:tr h="253057">
                <a:tc>
                  <a:txBody>
                    <a:bodyPr/>
                    <a:lstStyle/>
                    <a:p>
                      <a:r>
                        <a:rPr lang="en-GB" sz="1000" dirty="0" smtClean="0">
                          <a:solidFill>
                            <a:schemeClr val="tx1"/>
                          </a:solidFill>
                        </a:rPr>
                        <a:t>String</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Generated</a:t>
                      </a:r>
                      <a:r>
                        <a:rPr lang="en-GB" sz="1000" baseline="0" dirty="0" smtClean="0">
                          <a:solidFill>
                            <a:schemeClr val="tx1"/>
                          </a:solidFill>
                        </a:rPr>
                        <a:t> dictionary codeword</a:t>
                      </a:r>
                      <a:endParaRPr lang="en-US" sz="1000" dirty="0">
                        <a:solidFill>
                          <a:schemeClr val="tx1"/>
                        </a:solidFill>
                      </a:endParaRPr>
                    </a:p>
                  </a:txBody>
                  <a:tcPr/>
                </a:tc>
                <a:tc>
                  <a:txBody>
                    <a:bodyPr/>
                    <a:lstStyle/>
                    <a:p>
                      <a:r>
                        <a:rPr lang="en-GB" sz="1000" dirty="0" smtClean="0">
                          <a:solidFill>
                            <a:schemeClr val="tx1"/>
                          </a:solidFill>
                        </a:rPr>
                        <a:t>Meaning of dictionary codeword</a:t>
                      </a:r>
                      <a:endParaRPr lang="en-US" sz="1000" dirty="0">
                        <a:solidFill>
                          <a:schemeClr val="tx1"/>
                        </a:solidFill>
                      </a:endParaRPr>
                    </a:p>
                  </a:txBody>
                  <a:tcPr/>
                </a:tc>
                <a:tc>
                  <a:txBody>
                    <a:bodyPr/>
                    <a:lstStyle/>
                    <a:p>
                      <a:r>
                        <a:rPr lang="en-GB" sz="1000" dirty="0" smtClean="0">
                          <a:solidFill>
                            <a:schemeClr val="tx1"/>
                          </a:solidFill>
                        </a:rPr>
                        <a:t>Code output</a:t>
                      </a:r>
                      <a:endParaRPr lang="en-US" sz="1000" dirty="0">
                        <a:solidFill>
                          <a:schemeClr val="tx1"/>
                        </a:solidFill>
                      </a:endParaRPr>
                    </a:p>
                  </a:txBody>
                  <a:tcPr/>
                </a:tc>
                <a:tc>
                  <a:txBody>
                    <a:bodyPr/>
                    <a:lstStyle/>
                    <a:p>
                      <a:r>
                        <a:rPr lang="en-GB" sz="1000" dirty="0" smtClean="0">
                          <a:solidFill>
                            <a:schemeClr val="tx1"/>
                          </a:solidFill>
                        </a:rPr>
                        <a:t>Meaning of output</a:t>
                      </a:r>
                      <a:endParaRPr lang="en-US" sz="1000" dirty="0">
                        <a:solidFill>
                          <a:schemeClr val="tx1"/>
                        </a:solidFill>
                      </a:endParaRPr>
                    </a:p>
                  </a:txBody>
                  <a:tcPr/>
                </a:tc>
              </a:tr>
              <a:tr h="0">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err="1" smtClean="0">
                          <a:solidFill>
                            <a:schemeClr val="tx1"/>
                          </a:solidFill>
                        </a:rPr>
                        <a:t>ri</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r>
              <a:tr h="0">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in</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r>
              <a:tr h="0">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err="1" smtClean="0">
                          <a:solidFill>
                            <a:schemeClr val="tx1"/>
                          </a:solidFill>
                        </a:rPr>
                        <a:t>nt</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0">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ti</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r>
              <a:tr h="0">
                <a:tc>
                  <a:txBody>
                    <a:bodyPr/>
                    <a:lstStyle/>
                    <a:p>
                      <a:pPr algn="ctr"/>
                      <a:r>
                        <a:rPr lang="en-GB" sz="1000" dirty="0" smtClean="0">
                          <a:solidFill>
                            <a:schemeClr val="tx1"/>
                          </a:solidFill>
                        </a:rPr>
                        <a:t>in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err="1" smtClean="0">
                          <a:solidFill>
                            <a:schemeClr val="tx1"/>
                          </a:solidFill>
                        </a:rPr>
                        <a:t>int</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in</a:t>
                      </a:r>
                      <a:endParaRPr lang="en-US" sz="1000" dirty="0">
                        <a:solidFill>
                          <a:schemeClr val="tx1"/>
                        </a:solidFill>
                      </a:endParaRPr>
                    </a:p>
                  </a:txBody>
                  <a:tcPr/>
                </a:tc>
              </a:tr>
              <a:tr h="0">
                <a:tc>
                  <a:txBody>
                    <a:bodyPr/>
                    <a:lstStyle/>
                    <a:p>
                      <a:pPr algn="ctr"/>
                      <a:r>
                        <a:rPr lang="en-GB" sz="1000" dirty="0" err="1" smtClean="0">
                          <a:solidFill>
                            <a:schemeClr val="tx1"/>
                          </a:solidFill>
                        </a:rPr>
                        <a:t>ti</a:t>
                      </a:r>
                      <a:endParaRPr lang="en-US" sz="1000" dirty="0">
                        <a:solidFill>
                          <a:schemeClr val="tx1"/>
                        </a:solidFill>
                      </a:endParaRPr>
                    </a:p>
                  </a:txBody>
                  <a:tcPr/>
                </a:tc>
                <a:tc>
                  <a:txBody>
                    <a:bodyPr/>
                    <a:lstStyle/>
                    <a:p>
                      <a:pPr algn="ctr"/>
                      <a:r>
                        <a:rPr lang="en-GB" sz="1000" dirty="0" err="1" smtClean="0">
                          <a:solidFill>
                            <a:schemeClr val="tx1"/>
                          </a:solidFill>
                        </a:rPr>
                        <a:t>i</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D6</a:t>
                      </a:r>
                      <a:endParaRPr lang="en-US" sz="1000" dirty="0">
                        <a:solidFill>
                          <a:schemeClr val="tx1"/>
                        </a:solidFill>
                      </a:endParaRPr>
                    </a:p>
                  </a:txBody>
                  <a:tcPr/>
                </a:tc>
                <a:tc>
                  <a:txBody>
                    <a:bodyPr/>
                    <a:lstStyle/>
                    <a:p>
                      <a:pPr algn="ctr"/>
                      <a:r>
                        <a:rPr lang="en-GB" sz="1000" dirty="0" smtClean="0">
                          <a:solidFill>
                            <a:schemeClr val="tx1"/>
                          </a:solidFill>
                        </a:rPr>
                        <a:t>tin</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ti</a:t>
                      </a:r>
                      <a:endParaRPr lang="en-US" sz="1000" dirty="0">
                        <a:solidFill>
                          <a:schemeClr val="tx1"/>
                        </a:solidFill>
                      </a:endParaRPr>
                    </a:p>
                  </a:txBody>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end</a:t>
                      </a: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algn="ct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c>
                  <a:txBody>
                    <a:bodyPr/>
                    <a:lstStyle/>
                    <a:p>
                      <a:pPr algn="ct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bl>
          </a:graphicData>
        </a:graphic>
      </p:graphicFrame>
      <p:sp>
        <p:nvSpPr>
          <p:cNvPr id="6" name="TextBox 5"/>
          <p:cNvSpPr txBox="1"/>
          <p:nvPr/>
        </p:nvSpPr>
        <p:spPr>
          <a:xfrm>
            <a:off x="2432720" y="260648"/>
            <a:ext cx="5544616" cy="523220"/>
          </a:xfrm>
          <a:prstGeom prst="rect">
            <a:avLst/>
          </a:prstGeom>
          <a:noFill/>
        </p:spPr>
        <p:txBody>
          <a:bodyPr wrap="square" rtlCol="0">
            <a:spAutoFit/>
          </a:bodyPr>
          <a:lstStyle/>
          <a:p>
            <a:r>
              <a:rPr lang="en-GB" dirty="0" err="1" smtClean="0"/>
              <a:t>rintintin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12640" y="1124744"/>
          <a:ext cx="6480720" cy="3268176"/>
        </p:xfrm>
        <a:graphic>
          <a:graphicData uri="http://schemas.openxmlformats.org/drawingml/2006/table">
            <a:tbl>
              <a:tblPr firstRow="1" bandRow="1">
                <a:tableStyleId>{5C22544A-7EE6-4342-B048-85BDC9FD1C3A}</a:tableStyleId>
              </a:tblPr>
              <a:tblGrid>
                <a:gridCol w="1080120"/>
                <a:gridCol w="1080120"/>
                <a:gridCol w="1080120"/>
                <a:gridCol w="1080120"/>
                <a:gridCol w="1080120"/>
                <a:gridCol w="1080120"/>
              </a:tblGrid>
              <a:tr h="253057">
                <a:tc>
                  <a:txBody>
                    <a:bodyPr/>
                    <a:lstStyle/>
                    <a:p>
                      <a:r>
                        <a:rPr lang="en-GB" sz="1000" dirty="0" smtClean="0">
                          <a:solidFill>
                            <a:schemeClr val="tx1"/>
                          </a:solidFill>
                        </a:rPr>
                        <a:t>String</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Generated</a:t>
                      </a:r>
                      <a:r>
                        <a:rPr lang="en-GB" sz="1000" baseline="0" dirty="0" smtClean="0">
                          <a:solidFill>
                            <a:schemeClr val="tx1"/>
                          </a:solidFill>
                        </a:rPr>
                        <a:t> dictionary codeword</a:t>
                      </a:r>
                      <a:endParaRPr lang="en-US" sz="1000" dirty="0">
                        <a:solidFill>
                          <a:schemeClr val="tx1"/>
                        </a:solidFill>
                      </a:endParaRPr>
                    </a:p>
                  </a:txBody>
                  <a:tcPr/>
                </a:tc>
                <a:tc>
                  <a:txBody>
                    <a:bodyPr/>
                    <a:lstStyle/>
                    <a:p>
                      <a:r>
                        <a:rPr lang="en-GB" sz="1000" dirty="0" smtClean="0">
                          <a:solidFill>
                            <a:schemeClr val="tx1"/>
                          </a:solidFill>
                        </a:rPr>
                        <a:t>Meaning of dictionary codeword</a:t>
                      </a:r>
                      <a:endParaRPr lang="en-US" sz="1000" dirty="0">
                        <a:solidFill>
                          <a:schemeClr val="tx1"/>
                        </a:solidFill>
                      </a:endParaRPr>
                    </a:p>
                  </a:txBody>
                  <a:tcPr/>
                </a:tc>
                <a:tc>
                  <a:txBody>
                    <a:bodyPr/>
                    <a:lstStyle/>
                    <a:p>
                      <a:r>
                        <a:rPr lang="en-GB" sz="1000" dirty="0" smtClean="0">
                          <a:solidFill>
                            <a:schemeClr val="tx1"/>
                          </a:solidFill>
                        </a:rPr>
                        <a:t>Code output</a:t>
                      </a:r>
                      <a:endParaRPr lang="en-US" sz="1000" dirty="0">
                        <a:solidFill>
                          <a:schemeClr val="tx1"/>
                        </a:solidFill>
                      </a:endParaRPr>
                    </a:p>
                  </a:txBody>
                  <a:tcPr/>
                </a:tc>
                <a:tc>
                  <a:txBody>
                    <a:bodyPr/>
                    <a:lstStyle/>
                    <a:p>
                      <a:r>
                        <a:rPr lang="en-GB" sz="1000" dirty="0" smtClean="0">
                          <a:solidFill>
                            <a:schemeClr val="tx1"/>
                          </a:solidFill>
                        </a:rPr>
                        <a:t>Meaning of output</a:t>
                      </a:r>
                      <a:endParaRPr lang="en-US" sz="1000" dirty="0">
                        <a:solidFill>
                          <a:schemeClr val="tx1"/>
                        </a:solidFill>
                      </a:endParaRPr>
                    </a:p>
                  </a:txBody>
                  <a:tcPr/>
                </a:tc>
              </a:tr>
              <a:tr h="0">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err="1" smtClean="0">
                          <a:solidFill>
                            <a:schemeClr val="tx1"/>
                          </a:solidFill>
                        </a:rPr>
                        <a:t>ba</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r>
              <a:tr h="0">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an</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r>
              <a:tr h="0">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err="1" smtClean="0">
                          <a:solidFill>
                            <a:schemeClr val="tx1"/>
                          </a:solidFill>
                        </a:rPr>
                        <a:t>na</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0">
                <a:tc>
                  <a:txBody>
                    <a:bodyPr/>
                    <a:lstStyle/>
                    <a:p>
                      <a:pPr algn="ctr"/>
                      <a:r>
                        <a:rPr lang="en-GB" sz="1000" dirty="0" smtClean="0">
                          <a:solidFill>
                            <a:schemeClr val="tx1"/>
                          </a:solidFill>
                        </a:rPr>
                        <a:t>an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ana</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an</a:t>
                      </a:r>
                      <a:endParaRPr lang="en-US" sz="1000" dirty="0">
                        <a:solidFill>
                          <a:schemeClr val="tx1"/>
                        </a:solidFill>
                      </a:endParaRPr>
                    </a:p>
                  </a:txBody>
                  <a:tcPr/>
                </a:tc>
              </a:tr>
              <a:tr h="0">
                <a:tc>
                  <a:txBody>
                    <a:bodyPr/>
                    <a:lstStyle/>
                    <a:p>
                      <a:pPr algn="ctr"/>
                      <a:r>
                        <a:rPr lang="en-GB" sz="1000" dirty="0" smtClean="0">
                          <a:solidFill>
                            <a:schemeClr val="tx1"/>
                          </a:solidFill>
                        </a:rPr>
                        <a:t>an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err="1" smtClean="0">
                          <a:solidFill>
                            <a:schemeClr val="tx1"/>
                          </a:solidFill>
                        </a:rPr>
                        <a:t>ana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err="1" smtClean="0">
                          <a:solidFill>
                            <a:schemeClr val="tx1"/>
                          </a:solidFill>
                        </a:rPr>
                        <a:t>anan</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ana</a:t>
                      </a:r>
                      <a:endParaRPr lang="en-US" sz="1000" dirty="0">
                        <a:solidFill>
                          <a:schemeClr val="tx1"/>
                        </a:solidFill>
                      </a:endParaRPr>
                    </a:p>
                  </a:txBody>
                  <a:tcPr/>
                </a:tc>
              </a:tr>
              <a:tr h="281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err="1" smtClean="0">
                          <a:solidFill>
                            <a:schemeClr val="tx1"/>
                          </a:solidFill>
                        </a:rPr>
                        <a:t>na</a:t>
                      </a: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a</a:t>
                      </a: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a:t>
                      </a:r>
                      <a:endParaRPr lang="en-US" sz="1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a:t>
                      </a:r>
                      <a:endParaRPr lang="en-US" sz="1000" dirty="0" smtClean="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0">
                <a:tc>
                  <a:txBody>
                    <a:bodyPr/>
                    <a:lstStyle/>
                    <a:p>
                      <a:pPr algn="ct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err="1" smtClean="0">
                          <a:solidFill>
                            <a:schemeClr val="tx1"/>
                          </a:solidFill>
                        </a:rPr>
                        <a:t>na</a:t>
                      </a:r>
                      <a:endParaRPr lang="en-US" sz="1000" dirty="0">
                        <a:solidFill>
                          <a:schemeClr val="tx1"/>
                        </a:solidFill>
                      </a:endParaRPr>
                    </a:p>
                  </a:txBody>
                  <a:tcPr/>
                </a:tc>
              </a:tr>
            </a:tbl>
          </a:graphicData>
        </a:graphic>
      </p:graphicFrame>
      <p:sp>
        <p:nvSpPr>
          <p:cNvPr id="3" name="TextBox 2"/>
          <p:cNvSpPr txBox="1"/>
          <p:nvPr/>
        </p:nvSpPr>
        <p:spPr>
          <a:xfrm>
            <a:off x="2432720" y="260648"/>
            <a:ext cx="5544616" cy="523220"/>
          </a:xfrm>
          <a:prstGeom prst="rect">
            <a:avLst/>
          </a:prstGeom>
          <a:noFill/>
        </p:spPr>
        <p:txBody>
          <a:bodyPr wrap="square" rtlCol="0">
            <a:spAutoFit/>
          </a:bodyPr>
          <a:lstStyle/>
          <a:p>
            <a:r>
              <a:rPr lang="en-GB" dirty="0" err="1" smtClean="0"/>
              <a:t>banananana</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68624" y="980728"/>
          <a:ext cx="6336705" cy="5497208"/>
        </p:xfrm>
        <a:graphic>
          <a:graphicData uri="http://schemas.openxmlformats.org/drawingml/2006/table">
            <a:tbl>
              <a:tblPr firstRow="1" bandRow="1">
                <a:tableStyleId>{5C22544A-7EE6-4342-B048-85BDC9FD1C3A}</a:tableStyleId>
              </a:tblPr>
              <a:tblGrid>
                <a:gridCol w="1267341"/>
                <a:gridCol w="1267341"/>
                <a:gridCol w="1267341"/>
                <a:gridCol w="1310545"/>
                <a:gridCol w="1224137"/>
              </a:tblGrid>
              <a:tr h="360040">
                <a:tc>
                  <a:txBody>
                    <a:bodyPr/>
                    <a:lstStyle/>
                    <a:p>
                      <a:r>
                        <a:rPr lang="en-GB" sz="1000" dirty="0" smtClean="0">
                          <a:solidFill>
                            <a:schemeClr val="tx1"/>
                          </a:solidFill>
                        </a:rPr>
                        <a:t>Previous code</a:t>
                      </a:r>
                      <a:endParaRPr lang="en-US" sz="1000" dirty="0">
                        <a:solidFill>
                          <a:schemeClr val="tx1"/>
                        </a:solidFill>
                      </a:endParaRPr>
                    </a:p>
                  </a:txBody>
                  <a:tcPr/>
                </a:tc>
                <a:tc>
                  <a:txBody>
                    <a:bodyPr/>
                    <a:lstStyle/>
                    <a:p>
                      <a:r>
                        <a:rPr lang="en-GB" sz="1000" dirty="0" smtClean="0">
                          <a:solidFill>
                            <a:schemeClr val="tx1"/>
                          </a:solidFill>
                        </a:rPr>
                        <a:t>New code</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Dictionary entry</a:t>
                      </a:r>
                      <a:endParaRPr lang="en-US" sz="1000" dirty="0">
                        <a:solidFill>
                          <a:schemeClr val="tx1"/>
                        </a:solidFill>
                      </a:endParaRPr>
                    </a:p>
                  </a:txBody>
                  <a:tcPr/>
                </a:tc>
                <a:tc>
                  <a:txBody>
                    <a:bodyPr/>
                    <a:lstStyle/>
                    <a:p>
                      <a:r>
                        <a:rPr lang="en-GB" sz="1000" dirty="0" smtClean="0">
                          <a:solidFill>
                            <a:schemeClr val="tx1"/>
                          </a:solidFill>
                        </a:rPr>
                        <a:t>Output</a:t>
                      </a:r>
                      <a:endParaRPr lang="en-US" sz="1000" dirty="0">
                        <a:solidFill>
                          <a:schemeClr val="tx1"/>
                        </a:solidFill>
                      </a:endParaRPr>
                    </a:p>
                  </a:txBody>
                  <a:tcPr/>
                </a:tc>
              </a:tr>
              <a:tr h="321073">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W</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W</a:t>
                      </a:r>
                      <a:endParaRPr lang="en-US" sz="1000" dirty="0">
                        <a:solidFill>
                          <a:schemeClr val="tx1"/>
                        </a:solidFill>
                      </a:endParaRPr>
                    </a:p>
                  </a:txBody>
                  <a:tcPr/>
                </a:tc>
              </a:tr>
              <a:tr h="321073">
                <a:tc>
                  <a:txBody>
                    <a:bodyPr/>
                    <a:lstStyle/>
                    <a:p>
                      <a:pPr algn="ctr"/>
                      <a:r>
                        <a:rPr lang="en-GB" sz="1000" dirty="0" smtClean="0">
                          <a:solidFill>
                            <a:schemeClr val="tx1"/>
                          </a:solidFill>
                        </a:rPr>
                        <a:t>W</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WH=D1</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r>
              <a:tr h="321073">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HE=D2</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ER=D3</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r>
              <a:tr h="321073">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olidFill>
                            <a:schemeClr val="tx1"/>
                          </a:solidFill>
                        </a:rPr>
                        <a:t>RE=D4</a:t>
                      </a:r>
                      <a:endParaRPr lang="en-US" sz="1000" dirty="0">
                        <a:solidFill>
                          <a:schemeClr val="tx1"/>
                        </a:solidFill>
                      </a:endParaRPr>
                    </a:p>
                  </a:txBody>
                  <a:tcPr/>
                </a:tc>
                <a:tc>
                  <a:txBody>
                    <a:bodyPr/>
                    <a:lstStyle/>
                    <a:p>
                      <a:pPr algn="ctr"/>
                      <a:r>
                        <a:rPr lang="en-GB" sz="1000" dirty="0" smtClean="0">
                          <a:solidFill>
                            <a:schemeClr val="tx1"/>
                          </a:solidFill>
                        </a:rPr>
                        <a:t>E</a:t>
                      </a:r>
                      <a:endParaRPr lang="en-US" sz="1000" dirty="0">
                        <a:solidFill>
                          <a:schemeClr val="tx1"/>
                        </a:solidFill>
                      </a:endParaRPr>
                    </a:p>
                  </a:txBody>
                  <a:tcPr/>
                </a:tc>
              </a:tr>
              <a:tr h="321073">
                <a:tc>
                  <a:txBody>
                    <a:bodyPr/>
                    <a:lstStyle/>
                    <a:p>
                      <a:pPr algn="ctr"/>
                      <a:r>
                        <a:rPr lang="en-GB" sz="1000" dirty="0" smtClean="0">
                          <a:solidFill>
                            <a:schemeClr val="tx1"/>
                          </a:solidFill>
                        </a:rPr>
                        <a:t>E</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olidFill>
                            <a:schemeClr val="tx1"/>
                          </a:solidFill>
                        </a:rPr>
                        <a:t>E</a:t>
                      </a:r>
                      <a:r>
                        <a:rPr lang="en-GB" sz="1000" dirty="0" smtClean="0">
                          <a:sym typeface="Symbol" pitchFamily="18" charset="2"/>
                        </a:rPr>
                        <a:t>=D5</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r>
              <a:tr h="321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ym typeface="Symbol" pitchFamily="18" charset="2"/>
                        </a:rPr>
                        <a:t></a:t>
                      </a:r>
                      <a:endParaRPr lang="en-US" sz="1000" dirty="0" smtClean="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ym typeface="Symbol" pitchFamily="18" charset="2"/>
                        </a:rPr>
                        <a:t>T</a:t>
                      </a:r>
                      <a:r>
                        <a:rPr lang="en-US" sz="1000" dirty="0" smtClean="0">
                          <a:solidFill>
                            <a:schemeClr val="tx1"/>
                          </a:solidFill>
                          <a:sym typeface="Symbol" pitchFamily="18" charset="2"/>
                        </a:rPr>
                        <a:t>=D6</a:t>
                      </a:r>
                      <a:endParaRPr lang="en-US" sz="1000" dirty="0" smtClean="0">
                        <a:solidFill>
                          <a:schemeClr val="tx1"/>
                        </a:solidFill>
                      </a:endParaRPr>
                    </a:p>
                  </a:txBody>
                  <a:tcPr/>
                </a:tc>
                <a:tc>
                  <a:txBody>
                    <a:bodyPr/>
                    <a:lstStyle/>
                    <a:p>
                      <a:pPr algn="ctr"/>
                      <a:r>
                        <a:rPr lang="en-GB" sz="1000" dirty="0" smtClean="0">
                          <a:solidFill>
                            <a:schemeClr val="tx1"/>
                          </a:solidFill>
                        </a:rPr>
                        <a:t>T</a:t>
                      </a:r>
                      <a:endParaRPr lang="en-US" sz="1000" dirty="0">
                        <a:solidFill>
                          <a:schemeClr val="tx1"/>
                        </a:solidFill>
                      </a:endParaRPr>
                    </a:p>
                  </a:txBody>
                  <a:tcPr/>
                </a:tc>
              </a:tr>
              <a:tr h="321073">
                <a:tc>
                  <a:txBody>
                    <a:bodyPr/>
                    <a:lstStyle/>
                    <a:p>
                      <a:pPr algn="ctr"/>
                      <a:r>
                        <a:rPr lang="en-GB" sz="1000" dirty="0" smtClean="0">
                          <a:solidFill>
                            <a:schemeClr val="tx1"/>
                          </a:solidFill>
                        </a:rPr>
                        <a:t>T</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TH=D7</a:t>
                      </a:r>
                      <a:endParaRPr lang="en-US" sz="1000" dirty="0">
                        <a:solidFill>
                          <a:schemeClr val="tx1"/>
                        </a:solidFill>
                      </a:endParaRPr>
                    </a:p>
                  </a:txBody>
                  <a:tcPr/>
                </a:tc>
                <a:tc>
                  <a:txBody>
                    <a:bodyPr/>
                    <a:lstStyle/>
                    <a:p>
                      <a:pPr algn="ctr"/>
                      <a:r>
                        <a:rPr lang="en-GB" sz="1000" dirty="0" smtClean="0">
                          <a:solidFill>
                            <a:schemeClr val="tx1"/>
                          </a:solidFill>
                        </a:rPr>
                        <a:t>HE</a:t>
                      </a:r>
                      <a:endParaRPr lang="en-US" sz="1000" dirty="0">
                        <a:solidFill>
                          <a:schemeClr val="tx1"/>
                        </a:solidFill>
                      </a:endParaRPr>
                    </a:p>
                  </a:txBody>
                  <a:tcPr/>
                </a:tc>
              </a:tr>
              <a:tr h="321073">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Y</a:t>
                      </a:r>
                      <a:endParaRPr lang="en-US" sz="1000" dirty="0">
                        <a:solidFill>
                          <a:schemeClr val="tx1"/>
                        </a:solidFill>
                      </a:endParaRPr>
                    </a:p>
                  </a:txBody>
                  <a:tcPr/>
                </a:tc>
                <a:tc>
                  <a:txBody>
                    <a:bodyPr/>
                    <a:lstStyle/>
                    <a:p>
                      <a:pPr algn="ctr"/>
                      <a:r>
                        <a:rPr lang="en-GB" sz="1000" dirty="0" smtClean="0">
                          <a:solidFill>
                            <a:schemeClr val="tx1"/>
                          </a:solidFill>
                        </a:rPr>
                        <a:t>Y</a:t>
                      </a:r>
                      <a:endParaRPr lang="en-US" sz="1000" dirty="0">
                        <a:solidFill>
                          <a:schemeClr val="tx1"/>
                        </a:solidFill>
                      </a:endParaRPr>
                    </a:p>
                  </a:txBody>
                  <a:tcPr/>
                </a:tc>
                <a:tc>
                  <a:txBody>
                    <a:bodyPr/>
                    <a:lstStyle/>
                    <a:p>
                      <a:pPr algn="ctr"/>
                      <a:r>
                        <a:rPr lang="en-GB" sz="1000" dirty="0" smtClean="0">
                          <a:solidFill>
                            <a:schemeClr val="tx1"/>
                          </a:solidFill>
                        </a:rPr>
                        <a:t>D2+Y=HEY=D8</a:t>
                      </a:r>
                      <a:endParaRPr lang="en-US" sz="1000" dirty="0">
                        <a:solidFill>
                          <a:schemeClr val="tx1"/>
                        </a:solidFill>
                      </a:endParaRPr>
                    </a:p>
                  </a:txBody>
                  <a:tcPr/>
                </a:tc>
                <a:tc>
                  <a:txBody>
                    <a:bodyPr/>
                    <a:lstStyle/>
                    <a:p>
                      <a:pPr algn="ctr"/>
                      <a:r>
                        <a:rPr lang="en-GB" sz="1000" dirty="0" smtClean="0">
                          <a:solidFill>
                            <a:schemeClr val="tx1"/>
                          </a:solidFill>
                        </a:rPr>
                        <a:t>Y</a:t>
                      </a:r>
                      <a:endParaRPr lang="en-US" sz="1000" dirty="0">
                        <a:solidFill>
                          <a:schemeClr val="tx1"/>
                        </a:solidFill>
                      </a:endParaRPr>
                    </a:p>
                  </a:txBody>
                  <a:tcPr/>
                </a:tc>
              </a:tr>
              <a:tr h="321073">
                <a:tc>
                  <a:txBody>
                    <a:bodyPr/>
                    <a:lstStyle/>
                    <a:p>
                      <a:pPr algn="ctr"/>
                      <a:r>
                        <a:rPr lang="en-GB" sz="1000" dirty="0" smtClean="0">
                          <a:solidFill>
                            <a:schemeClr val="tx1"/>
                          </a:solidFill>
                        </a:rPr>
                        <a:t>Y</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olidFill>
                            <a:schemeClr val="tx1"/>
                          </a:solidFill>
                        </a:rPr>
                        <a:t>Y</a:t>
                      </a:r>
                      <a:r>
                        <a:rPr lang="en-GB" sz="1000" dirty="0" smtClean="0">
                          <a:sym typeface="Symbol" pitchFamily="18" charset="2"/>
                        </a:rPr>
                        <a:t>=D9</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r>
              <a:tr h="321073">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ym typeface="Symbol" pitchFamily="18" charset="2"/>
                        </a:rPr>
                        <a:t>H=D10</a:t>
                      </a:r>
                      <a:endParaRPr lang="en-US" sz="1000" dirty="0">
                        <a:solidFill>
                          <a:schemeClr val="tx1"/>
                        </a:solidFill>
                      </a:endParaRPr>
                    </a:p>
                  </a:txBody>
                  <a:tcPr/>
                </a:tc>
                <a:tc>
                  <a:txBody>
                    <a:bodyPr/>
                    <a:lstStyle/>
                    <a:p>
                      <a:pPr algn="ctr"/>
                      <a:r>
                        <a:rPr lang="en-GB" sz="1000" dirty="0" smtClean="0">
                          <a:solidFill>
                            <a:schemeClr val="tx1"/>
                          </a:solidFill>
                        </a:rPr>
                        <a:t>HE</a:t>
                      </a:r>
                      <a:endParaRPr lang="en-US" sz="1000" dirty="0">
                        <a:solidFill>
                          <a:schemeClr val="tx1"/>
                        </a:solidFill>
                      </a:endParaRPr>
                    </a:p>
                  </a:txBody>
                  <a:tcPr/>
                </a:tc>
              </a:tr>
              <a:tr h="321073">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R</a:t>
                      </a:r>
                      <a:endParaRPr lang="en-US" sz="1000" dirty="0">
                        <a:solidFill>
                          <a:schemeClr val="tx1"/>
                        </a:solidFill>
                      </a:endParaRPr>
                    </a:p>
                  </a:txBody>
                  <a:tcPr/>
                </a:tc>
                <a:tc>
                  <a:txBody>
                    <a:bodyPr/>
                    <a:lstStyle/>
                    <a:p>
                      <a:pPr algn="ctr"/>
                      <a:r>
                        <a:rPr lang="en-GB" sz="1000" dirty="0" smtClean="0">
                          <a:solidFill>
                            <a:schemeClr val="tx1"/>
                          </a:solidFill>
                        </a:rPr>
                        <a:t>D2+R=HER=D11</a:t>
                      </a:r>
                      <a:endParaRPr lang="en-US" sz="1000" dirty="0">
                        <a:solidFill>
                          <a:schemeClr val="tx1"/>
                        </a:solidFill>
                      </a:endParaRPr>
                    </a:p>
                  </a:txBody>
                  <a:tcPr/>
                </a:tc>
                <a:tc>
                  <a:txBody>
                    <a:bodyPr/>
                    <a:lstStyle/>
                    <a:p>
                      <a:pPr algn="ctr"/>
                      <a:r>
                        <a:rPr lang="en-GB" sz="1000" dirty="0" smtClean="0">
                          <a:solidFill>
                            <a:schemeClr val="tx1"/>
                          </a:solidFill>
                        </a:rPr>
                        <a:t>RE</a:t>
                      </a:r>
                      <a:endParaRPr lang="en-US" sz="1000" dirty="0">
                        <a:solidFill>
                          <a:schemeClr val="tx1"/>
                        </a:solidFill>
                      </a:endParaRPr>
                    </a:p>
                  </a:txBody>
                  <a:tcPr/>
                </a:tc>
              </a:tr>
              <a:tr h="321073">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D6</a:t>
                      </a:r>
                      <a:endParaRPr lang="en-US" sz="1000" dirty="0">
                        <a:solidFill>
                          <a:schemeClr val="tx1"/>
                        </a:solidFill>
                      </a:endParaRPr>
                    </a:p>
                  </a:txBody>
                  <a:tcPr/>
                </a:tc>
                <a:tc>
                  <a:txBody>
                    <a:bodyPr/>
                    <a:lstStyle/>
                    <a:p>
                      <a:pPr algn="ctr"/>
                      <a:r>
                        <a:rPr lang="en-GB" sz="1000" dirty="0" smtClean="0">
                          <a:sym typeface="Symbol" pitchFamily="18" charset="2"/>
                        </a:rPr>
                        <a:t></a:t>
                      </a:r>
                      <a:endParaRPr lang="en-US" sz="1000" dirty="0">
                        <a:solidFill>
                          <a:schemeClr val="tx1"/>
                        </a:solidFill>
                      </a:endParaRPr>
                    </a:p>
                  </a:txBody>
                  <a:tcPr/>
                </a:tc>
                <a:tc>
                  <a:txBody>
                    <a:bodyPr/>
                    <a:lstStyle/>
                    <a:p>
                      <a:pPr algn="ctr"/>
                      <a:r>
                        <a:rPr lang="en-GB" sz="1000" dirty="0" smtClean="0">
                          <a:solidFill>
                            <a:schemeClr val="tx1"/>
                          </a:solidFill>
                        </a:rPr>
                        <a:t>D4+D6=RE</a:t>
                      </a:r>
                      <a:r>
                        <a:rPr lang="en-GB" sz="1000" dirty="0" smtClean="0">
                          <a:sym typeface="Symbol" pitchFamily="18" charset="2"/>
                        </a:rPr>
                        <a:t>T=D12</a:t>
                      </a:r>
                      <a:endParaRPr lang="en-US" sz="1000" dirty="0">
                        <a:solidFill>
                          <a:schemeClr val="tx1"/>
                        </a:solidFill>
                      </a:endParaRPr>
                    </a:p>
                  </a:txBody>
                  <a:tcPr/>
                </a:tc>
                <a:tc>
                  <a:txBody>
                    <a:bodyPr/>
                    <a:lstStyle/>
                    <a:p>
                      <a:pPr algn="ctr"/>
                      <a:r>
                        <a:rPr lang="en-GB" sz="1000" dirty="0" smtClean="0">
                          <a:sym typeface="Symbol" pitchFamily="18" charset="2"/>
                        </a:rPr>
                        <a:t></a:t>
                      </a:r>
                      <a:r>
                        <a:rPr lang="en-GB" sz="1000" dirty="0" smtClean="0">
                          <a:solidFill>
                            <a:schemeClr val="tx1"/>
                          </a:solidFill>
                        </a:rPr>
                        <a:t>T</a:t>
                      </a:r>
                      <a:endParaRPr lang="en-US" sz="1000" dirty="0">
                        <a:solidFill>
                          <a:schemeClr val="tx1"/>
                        </a:solidFill>
                      </a:endParaRPr>
                    </a:p>
                  </a:txBody>
                  <a:tcPr/>
                </a:tc>
              </a:tr>
              <a:tr h="321073">
                <a:tc>
                  <a:txBody>
                    <a:bodyPr/>
                    <a:lstStyle/>
                    <a:p>
                      <a:pPr algn="ctr"/>
                      <a:r>
                        <a:rPr lang="en-GB" sz="1000" dirty="0" smtClean="0">
                          <a:solidFill>
                            <a:schemeClr val="tx1"/>
                          </a:solidFill>
                        </a:rPr>
                        <a:t>D6</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H</a:t>
                      </a:r>
                      <a:endParaRPr lang="en-US" sz="1000" dirty="0">
                        <a:solidFill>
                          <a:schemeClr val="tx1"/>
                        </a:solidFill>
                      </a:endParaRPr>
                    </a:p>
                  </a:txBody>
                  <a:tcPr/>
                </a:tc>
                <a:tc>
                  <a:txBody>
                    <a:bodyPr/>
                    <a:lstStyle/>
                    <a:p>
                      <a:pPr algn="ctr"/>
                      <a:r>
                        <a:rPr lang="en-GB" sz="1000" dirty="0" smtClean="0">
                          <a:solidFill>
                            <a:schemeClr val="tx1"/>
                          </a:solidFill>
                        </a:rPr>
                        <a:t>D6+H=</a:t>
                      </a:r>
                      <a:r>
                        <a:rPr lang="en-GB" sz="1000" dirty="0" smtClean="0">
                          <a:sym typeface="Symbol" pitchFamily="18" charset="2"/>
                        </a:rPr>
                        <a:t>TH=D13</a:t>
                      </a:r>
                      <a:endParaRPr lang="en-US" sz="1000" dirty="0">
                        <a:solidFill>
                          <a:schemeClr val="tx1"/>
                        </a:solidFill>
                      </a:endParaRPr>
                    </a:p>
                  </a:txBody>
                  <a:tcPr/>
                </a:tc>
                <a:tc>
                  <a:txBody>
                    <a:bodyPr/>
                    <a:lstStyle/>
                    <a:p>
                      <a:pPr algn="ctr"/>
                      <a:r>
                        <a:rPr lang="en-GB" sz="1000" dirty="0" smtClean="0">
                          <a:solidFill>
                            <a:schemeClr val="tx1"/>
                          </a:solidFill>
                        </a:rPr>
                        <a:t>HE</a:t>
                      </a:r>
                      <a:endParaRPr lang="en-US" sz="1000" dirty="0">
                        <a:solidFill>
                          <a:schemeClr val="tx1"/>
                        </a:solidFill>
                      </a:endParaRPr>
                    </a:p>
                  </a:txBody>
                  <a:tcPr/>
                </a:tc>
              </a:tr>
              <a:tr h="321073">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D2+N=HEN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321073">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bl>
          </a:graphicData>
        </a:graphic>
      </p:graphicFrame>
      <p:sp>
        <p:nvSpPr>
          <p:cNvPr id="3" name="TextBox 2"/>
          <p:cNvSpPr txBox="1"/>
          <p:nvPr/>
        </p:nvSpPr>
        <p:spPr>
          <a:xfrm>
            <a:off x="920552" y="260648"/>
            <a:ext cx="7920880" cy="523220"/>
          </a:xfrm>
          <a:prstGeom prst="rect">
            <a:avLst/>
          </a:prstGeom>
          <a:noFill/>
        </p:spPr>
        <p:txBody>
          <a:bodyPr wrap="square" rtlCol="0">
            <a:spAutoFit/>
          </a:bodyPr>
          <a:lstStyle/>
          <a:p>
            <a:r>
              <a:rPr lang="en-GB" dirty="0" smtClean="0"/>
              <a:t>WHERE</a:t>
            </a:r>
            <a:r>
              <a:rPr lang="en-GB" dirty="0" smtClean="0">
                <a:sym typeface="Symbol" pitchFamily="18" charset="2"/>
              </a:rPr>
              <a:t></a:t>
            </a:r>
            <a:r>
              <a:rPr lang="en-GB" dirty="0" smtClean="0"/>
              <a:t>T&lt;D2&gt;Y</a:t>
            </a:r>
            <a:r>
              <a:rPr lang="en-GB" dirty="0" smtClean="0">
                <a:sym typeface="Symbol" pitchFamily="18" charset="2"/>
              </a:rPr>
              <a:t></a:t>
            </a:r>
            <a:r>
              <a:rPr lang="en-GB" dirty="0" smtClean="0"/>
              <a:t>&lt;D2&gt;&lt;D4&gt;&lt;D6&gt;&lt;D2&gt;N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6656" y="404664"/>
            <a:ext cx="5544616" cy="523220"/>
          </a:xfrm>
          <a:prstGeom prst="rect">
            <a:avLst/>
          </a:prstGeom>
          <a:noFill/>
        </p:spPr>
        <p:txBody>
          <a:bodyPr wrap="square" rtlCol="0">
            <a:spAutoFit/>
          </a:bodyPr>
          <a:lstStyle/>
          <a:p>
            <a:r>
              <a:rPr lang="en-US" dirty="0" smtClean="0"/>
              <a:t>ban&lt;D2&gt;&lt;D4&gt;&lt;D3&gt;</a:t>
            </a:r>
            <a:endParaRPr lang="en-US" dirty="0"/>
          </a:p>
        </p:txBody>
      </p:sp>
      <p:graphicFrame>
        <p:nvGraphicFramePr>
          <p:cNvPr id="3" name="Table 2"/>
          <p:cNvGraphicFramePr>
            <a:graphicFrameLocks noGrp="1"/>
          </p:cNvGraphicFramePr>
          <p:nvPr/>
        </p:nvGraphicFramePr>
        <p:xfrm>
          <a:off x="1568624" y="1052736"/>
          <a:ext cx="6336705" cy="1702776"/>
        </p:xfrm>
        <a:graphic>
          <a:graphicData uri="http://schemas.openxmlformats.org/drawingml/2006/table">
            <a:tbl>
              <a:tblPr firstRow="1" bandRow="1">
                <a:tableStyleId>{5C22544A-7EE6-4342-B048-85BDC9FD1C3A}</a:tableStyleId>
              </a:tblPr>
              <a:tblGrid>
                <a:gridCol w="1267341"/>
                <a:gridCol w="1267341"/>
                <a:gridCol w="1267341"/>
                <a:gridCol w="1310545"/>
                <a:gridCol w="1224137"/>
              </a:tblGrid>
              <a:tr h="283796">
                <a:tc>
                  <a:txBody>
                    <a:bodyPr/>
                    <a:lstStyle/>
                    <a:p>
                      <a:r>
                        <a:rPr lang="en-GB" sz="1000" dirty="0" smtClean="0">
                          <a:solidFill>
                            <a:schemeClr val="tx1"/>
                          </a:solidFill>
                        </a:rPr>
                        <a:t>Previous code</a:t>
                      </a:r>
                      <a:endParaRPr lang="en-US" sz="1000" dirty="0">
                        <a:solidFill>
                          <a:schemeClr val="tx1"/>
                        </a:solidFill>
                      </a:endParaRPr>
                    </a:p>
                  </a:txBody>
                  <a:tcPr/>
                </a:tc>
                <a:tc>
                  <a:txBody>
                    <a:bodyPr/>
                    <a:lstStyle/>
                    <a:p>
                      <a:r>
                        <a:rPr lang="en-GB" sz="1000" dirty="0" smtClean="0">
                          <a:solidFill>
                            <a:schemeClr val="tx1"/>
                          </a:solidFill>
                        </a:rPr>
                        <a:t>New code</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Dictionary entry</a:t>
                      </a:r>
                      <a:endParaRPr lang="en-US" sz="1000" dirty="0">
                        <a:solidFill>
                          <a:schemeClr val="tx1"/>
                        </a:solidFill>
                      </a:endParaRPr>
                    </a:p>
                  </a:txBody>
                  <a:tcPr/>
                </a:tc>
                <a:tc>
                  <a:txBody>
                    <a:bodyPr/>
                    <a:lstStyle/>
                    <a:p>
                      <a:r>
                        <a:rPr lang="en-GB" sz="1000" dirty="0" smtClean="0">
                          <a:solidFill>
                            <a:schemeClr val="tx1"/>
                          </a:solidFill>
                        </a:rPr>
                        <a:t>Output</a:t>
                      </a:r>
                      <a:endParaRPr lang="en-US" sz="1000" dirty="0">
                        <a:solidFill>
                          <a:schemeClr val="tx1"/>
                        </a:solidFill>
                      </a:endParaRPr>
                    </a:p>
                  </a:txBody>
                  <a:tcPr/>
                </a:tc>
              </a:tr>
              <a:tr h="283796">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r>
              <a:tr h="283796">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ba</a:t>
                      </a: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r>
              <a:tr h="283796">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an=D2</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283796">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na</a:t>
                      </a: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an</a:t>
                      </a:r>
                      <a:endParaRPr lang="en-US" sz="1000" dirty="0">
                        <a:solidFill>
                          <a:schemeClr val="tx1"/>
                        </a:solidFill>
                      </a:endParaRPr>
                    </a:p>
                  </a:txBody>
                  <a:tcPr/>
                </a:tc>
              </a:tr>
              <a:tr h="283796">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bl>
          </a:graphicData>
        </a:graphic>
      </p:graphicFrame>
      <p:graphicFrame>
        <p:nvGraphicFramePr>
          <p:cNvPr id="5" name="Table 4"/>
          <p:cNvGraphicFramePr>
            <a:graphicFrameLocks noGrp="1"/>
          </p:cNvGraphicFramePr>
          <p:nvPr/>
        </p:nvGraphicFramePr>
        <p:xfrm>
          <a:off x="1568624" y="3356992"/>
          <a:ext cx="6336705" cy="2837960"/>
        </p:xfrm>
        <a:graphic>
          <a:graphicData uri="http://schemas.openxmlformats.org/drawingml/2006/table">
            <a:tbl>
              <a:tblPr firstRow="1" bandRow="1">
                <a:tableStyleId>{5C22544A-7EE6-4342-B048-85BDC9FD1C3A}</a:tableStyleId>
              </a:tblPr>
              <a:tblGrid>
                <a:gridCol w="1267341"/>
                <a:gridCol w="1267341"/>
                <a:gridCol w="1267341"/>
                <a:gridCol w="1310545"/>
                <a:gridCol w="1224137"/>
              </a:tblGrid>
              <a:tr h="283796">
                <a:tc>
                  <a:txBody>
                    <a:bodyPr/>
                    <a:lstStyle/>
                    <a:p>
                      <a:r>
                        <a:rPr lang="en-GB" sz="1000" dirty="0" smtClean="0">
                          <a:solidFill>
                            <a:schemeClr val="tx1"/>
                          </a:solidFill>
                        </a:rPr>
                        <a:t>Previous code</a:t>
                      </a:r>
                      <a:endParaRPr lang="en-US" sz="1000" dirty="0">
                        <a:solidFill>
                          <a:schemeClr val="tx1"/>
                        </a:solidFill>
                      </a:endParaRPr>
                    </a:p>
                  </a:txBody>
                  <a:tcPr/>
                </a:tc>
                <a:tc>
                  <a:txBody>
                    <a:bodyPr/>
                    <a:lstStyle/>
                    <a:p>
                      <a:r>
                        <a:rPr lang="en-GB" sz="1000" dirty="0" smtClean="0">
                          <a:solidFill>
                            <a:schemeClr val="tx1"/>
                          </a:solidFill>
                        </a:rPr>
                        <a:t>New code</a:t>
                      </a:r>
                      <a:endParaRPr lang="en-US" sz="1000" dirty="0">
                        <a:solidFill>
                          <a:schemeClr val="tx1"/>
                        </a:solidFill>
                      </a:endParaRPr>
                    </a:p>
                  </a:txBody>
                  <a:tcPr/>
                </a:tc>
                <a:tc>
                  <a:txBody>
                    <a:bodyPr/>
                    <a:lstStyle/>
                    <a:p>
                      <a:r>
                        <a:rPr lang="en-GB" sz="1000" dirty="0" smtClean="0">
                          <a:solidFill>
                            <a:schemeClr val="tx1"/>
                          </a:solidFill>
                        </a:rPr>
                        <a:t>Character</a:t>
                      </a:r>
                      <a:endParaRPr lang="en-US" sz="1000" dirty="0">
                        <a:solidFill>
                          <a:schemeClr val="tx1"/>
                        </a:solidFill>
                      </a:endParaRPr>
                    </a:p>
                  </a:txBody>
                  <a:tcPr/>
                </a:tc>
                <a:tc>
                  <a:txBody>
                    <a:bodyPr/>
                    <a:lstStyle/>
                    <a:p>
                      <a:r>
                        <a:rPr lang="en-GB" sz="1000" dirty="0" smtClean="0">
                          <a:solidFill>
                            <a:schemeClr val="tx1"/>
                          </a:solidFill>
                        </a:rPr>
                        <a:t>Dictionary entry</a:t>
                      </a:r>
                      <a:endParaRPr lang="en-US" sz="1000" dirty="0">
                        <a:solidFill>
                          <a:schemeClr val="tx1"/>
                        </a:solidFill>
                      </a:endParaRPr>
                    </a:p>
                  </a:txBody>
                  <a:tcPr/>
                </a:tc>
                <a:tc>
                  <a:txBody>
                    <a:bodyPr/>
                    <a:lstStyle/>
                    <a:p>
                      <a:r>
                        <a:rPr lang="en-GB" sz="1000" dirty="0" smtClean="0">
                          <a:solidFill>
                            <a:schemeClr val="tx1"/>
                          </a:solidFill>
                        </a:rPr>
                        <a:t>Output</a:t>
                      </a:r>
                      <a:endParaRPr lang="en-US" sz="1000" dirty="0">
                        <a:solidFill>
                          <a:schemeClr val="tx1"/>
                        </a:solidFill>
                      </a:endParaRPr>
                    </a:p>
                  </a:txBody>
                  <a:tcPr/>
                </a:tc>
              </a:tr>
              <a:tr h="283796">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b</a:t>
                      </a:r>
                      <a:endParaRPr lang="en-US" sz="1000" dirty="0">
                        <a:solidFill>
                          <a:schemeClr val="tx1"/>
                        </a:solidFill>
                      </a:endParaRPr>
                    </a:p>
                  </a:txBody>
                  <a:tcPr/>
                </a:tc>
              </a:tr>
              <a:tr h="283796">
                <a:tc>
                  <a:txBody>
                    <a:bodyPr/>
                    <a:lstStyle/>
                    <a:p>
                      <a:pPr algn="ctr"/>
                      <a:r>
                        <a:rPr lang="en-GB" sz="1000" dirty="0" smtClean="0">
                          <a:solidFill>
                            <a:schemeClr val="tx1"/>
                          </a:solidFill>
                        </a:rPr>
                        <a:t>b</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ba</a:t>
                      </a:r>
                      <a:r>
                        <a:rPr lang="en-GB" sz="1000" dirty="0" smtClean="0">
                          <a:solidFill>
                            <a:schemeClr val="tx1"/>
                          </a:solidFill>
                        </a:rPr>
                        <a:t>=D1</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r>
              <a:tr h="283796">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an=D2</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r>
              <a:tr h="283796">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na</a:t>
                      </a: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an</a:t>
                      </a:r>
                      <a:endParaRPr lang="en-US" sz="1000" dirty="0">
                        <a:solidFill>
                          <a:schemeClr val="tx1"/>
                        </a:solidFill>
                      </a:endParaRPr>
                    </a:p>
                  </a:txBody>
                  <a:tcPr/>
                </a:tc>
              </a:tr>
              <a:tr h="283796">
                <a:tc>
                  <a:txBody>
                    <a:bodyPr/>
                    <a:lstStyle/>
                    <a:p>
                      <a:pPr algn="ctr"/>
                      <a:r>
                        <a:rPr lang="en-GB" sz="1000" dirty="0" smtClean="0">
                          <a:solidFill>
                            <a:schemeClr val="tx1"/>
                          </a:solidFill>
                        </a:rPr>
                        <a:t>D2</a:t>
                      </a:r>
                      <a:endParaRPr lang="en-US" sz="1000" dirty="0">
                        <a:solidFill>
                          <a:schemeClr val="tx1"/>
                        </a:solidFill>
                      </a:endParaRPr>
                    </a:p>
                  </a:txBody>
                  <a:tcPr/>
                </a:tc>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a</a:t>
                      </a:r>
                      <a:endParaRPr lang="en-US" sz="1000" dirty="0">
                        <a:solidFill>
                          <a:schemeClr val="tx1"/>
                        </a:solidFill>
                      </a:endParaRPr>
                    </a:p>
                  </a:txBody>
                  <a:tcPr/>
                </a:tc>
                <a:tc>
                  <a:txBody>
                    <a:bodyPr/>
                    <a:lstStyle/>
                    <a:p>
                      <a:pPr algn="ctr"/>
                      <a:r>
                        <a:rPr lang="en-GB" sz="1000" dirty="0" err="1" smtClean="0">
                          <a:solidFill>
                            <a:schemeClr val="tx1"/>
                          </a:solidFill>
                        </a:rPr>
                        <a:t>ana</a:t>
                      </a: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err="1" smtClean="0">
                          <a:solidFill>
                            <a:schemeClr val="tx1"/>
                          </a:solidFill>
                        </a:rPr>
                        <a:t>ana</a:t>
                      </a:r>
                      <a:endParaRPr lang="en-US" sz="1000" dirty="0">
                        <a:solidFill>
                          <a:schemeClr val="tx1"/>
                        </a:solidFill>
                      </a:endParaRPr>
                    </a:p>
                  </a:txBody>
                  <a:tcPr/>
                </a:tc>
              </a:tr>
              <a:tr h="283796">
                <a:tc>
                  <a:txBody>
                    <a:bodyPr/>
                    <a:lstStyle/>
                    <a:p>
                      <a:pPr algn="ctr"/>
                      <a:r>
                        <a:rPr lang="en-GB" sz="1000" dirty="0" smtClean="0">
                          <a:solidFill>
                            <a:schemeClr val="tx1"/>
                          </a:solidFill>
                        </a:rPr>
                        <a:t>D4</a:t>
                      </a:r>
                      <a:endParaRPr lang="en-US" sz="1000" dirty="0">
                        <a:solidFill>
                          <a:schemeClr val="tx1"/>
                        </a:solidFill>
                      </a:endParaRPr>
                    </a:p>
                  </a:txBody>
                  <a:tcPr/>
                </a:tc>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n</a:t>
                      </a:r>
                      <a:endParaRPr lang="en-US" sz="1000" dirty="0">
                        <a:solidFill>
                          <a:schemeClr val="tx1"/>
                        </a:solidFill>
                      </a:endParaRPr>
                    </a:p>
                  </a:txBody>
                  <a:tcPr/>
                </a:tc>
                <a:tc>
                  <a:txBody>
                    <a:bodyPr/>
                    <a:lstStyle/>
                    <a:p>
                      <a:pPr algn="ctr"/>
                      <a:r>
                        <a:rPr lang="en-GB" sz="1000" dirty="0" err="1" smtClean="0">
                          <a:solidFill>
                            <a:schemeClr val="tx1"/>
                          </a:solidFill>
                        </a:rPr>
                        <a:t>anan</a:t>
                      </a:r>
                      <a:r>
                        <a:rPr lang="en-GB" sz="1000" dirty="0" smtClean="0">
                          <a:solidFill>
                            <a:schemeClr val="tx1"/>
                          </a:solidFill>
                        </a:rPr>
                        <a:t>=D5</a:t>
                      </a:r>
                      <a:endParaRPr lang="en-US" sz="1000" dirty="0">
                        <a:solidFill>
                          <a:schemeClr val="tx1"/>
                        </a:solidFill>
                      </a:endParaRPr>
                    </a:p>
                  </a:txBody>
                  <a:tcPr/>
                </a:tc>
                <a:tc>
                  <a:txBody>
                    <a:bodyPr/>
                    <a:lstStyle/>
                    <a:p>
                      <a:pPr algn="ctr"/>
                      <a:r>
                        <a:rPr lang="en-GB" sz="1000" dirty="0" err="1" smtClean="0">
                          <a:solidFill>
                            <a:schemeClr val="tx1"/>
                          </a:solidFill>
                        </a:rPr>
                        <a:t>na</a:t>
                      </a:r>
                      <a:endParaRPr lang="en-US" sz="1000" dirty="0">
                        <a:solidFill>
                          <a:schemeClr val="tx1"/>
                        </a:solidFill>
                      </a:endParaRPr>
                    </a:p>
                  </a:txBody>
                  <a:tcPr/>
                </a:tc>
              </a:tr>
              <a:tr h="283796">
                <a:tc>
                  <a:txBody>
                    <a:bodyPr/>
                    <a:lstStyle/>
                    <a:p>
                      <a:pPr algn="ctr"/>
                      <a:r>
                        <a:rPr lang="en-GB" sz="1000" dirty="0" smtClean="0">
                          <a:solidFill>
                            <a:schemeClr val="tx1"/>
                          </a:solidFill>
                        </a:rPr>
                        <a:t>D3</a:t>
                      </a:r>
                      <a:endParaRPr lang="en-US" sz="1000" dirty="0">
                        <a:solidFill>
                          <a:schemeClr val="tx1"/>
                        </a:solidFill>
                      </a:endParaRPr>
                    </a:p>
                  </a:txBody>
                  <a:tcPr/>
                </a:tc>
                <a:tc>
                  <a:txBody>
                    <a:bodyPr/>
                    <a:lstStyle/>
                    <a:p>
                      <a:pPr algn="ctr"/>
                      <a:r>
                        <a:rPr lang="en-GB" sz="1000" dirty="0" smtClean="0">
                          <a:solidFill>
                            <a:schemeClr val="tx1"/>
                          </a:solidFill>
                        </a:rPr>
                        <a:t>end</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c>
                  <a:txBody>
                    <a:bodyPr/>
                    <a:lstStyle/>
                    <a:p>
                      <a:pPr algn="ctr"/>
                      <a:r>
                        <a:rPr lang="en-GB" sz="1000" dirty="0" smtClean="0">
                          <a:solidFill>
                            <a:schemeClr val="tx1"/>
                          </a:solidFill>
                        </a:rPr>
                        <a:t>---</a:t>
                      </a:r>
                      <a:endParaRPr lang="en-US" sz="1000" dirty="0">
                        <a:solidFill>
                          <a:schemeClr val="tx1"/>
                        </a:solidFill>
                      </a:endParaRPr>
                    </a:p>
                  </a:txBody>
                  <a:tcPr/>
                </a:tc>
              </a:tr>
              <a:tr h="283796">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r h="283796">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c>
                  <a:txBody>
                    <a:bodyPr/>
                    <a:lstStyle/>
                    <a:p>
                      <a:pPr algn="ctr"/>
                      <a:endParaRPr lang="en-US" sz="1000" dirty="0">
                        <a:solidFill>
                          <a:schemeClr val="tx1"/>
                        </a:solidFill>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GB" smtClean="0"/>
              <a:t>Run-Length Coding (Reminder)</a:t>
            </a:r>
            <a:endParaRPr lang="en-US" smtClean="0"/>
          </a:p>
        </p:txBody>
      </p:sp>
      <p:sp>
        <p:nvSpPr>
          <p:cNvPr id="6147" name="Rectangle 6"/>
          <p:cNvSpPr>
            <a:spLocks noGrp="1" noChangeArrowheads="1"/>
          </p:cNvSpPr>
          <p:nvPr>
            <p:ph type="body" idx="1"/>
          </p:nvPr>
        </p:nvSpPr>
        <p:spPr>
          <a:xfrm>
            <a:off x="457200" y="914400"/>
            <a:ext cx="9144000" cy="5181600"/>
          </a:xfrm>
        </p:spPr>
        <p:txBody>
          <a:bodyPr/>
          <a:lstStyle/>
          <a:p>
            <a:pPr eaLnBrk="1" hangingPunct="1">
              <a:buFont typeface="Wingdings" pitchFamily="2" charset="2"/>
              <a:buNone/>
            </a:pPr>
            <a:r>
              <a:rPr lang="en-GB" sz="2200" dirty="0" smtClean="0"/>
              <a:t>	Run-length coding is a very simple example of lossless data compression.  Consider the repeated pixels values in an image …</a:t>
            </a:r>
          </a:p>
          <a:p>
            <a:pPr eaLnBrk="1" hangingPunct="1"/>
            <a:endParaRPr lang="en-GB" sz="2200" dirty="0" smtClean="0"/>
          </a:p>
          <a:p>
            <a:pPr eaLnBrk="1" hangingPunct="1">
              <a:buFont typeface="Wingdings" pitchFamily="2" charset="2"/>
              <a:buNone/>
            </a:pPr>
            <a:r>
              <a:rPr lang="en-GB" sz="2200" dirty="0" smtClean="0"/>
              <a:t>	000000000000555500000000 compresses to (12,0)(4,5)(8,0) </a:t>
            </a:r>
          </a:p>
          <a:p>
            <a:pPr eaLnBrk="1" hangingPunct="1"/>
            <a:endParaRPr lang="en-GB" sz="2200" dirty="0" smtClean="0"/>
          </a:p>
          <a:p>
            <a:pPr eaLnBrk="1" hangingPunct="1">
              <a:buFont typeface="Wingdings" pitchFamily="2" charset="2"/>
              <a:buNone/>
            </a:pPr>
            <a:r>
              <a:rPr lang="en-GB" sz="2200" dirty="0" smtClean="0"/>
              <a:t>	24 bytes reduced to 6 gives a compression ratio of 24/6 = 4:1</a:t>
            </a:r>
          </a:p>
          <a:p>
            <a:pPr eaLnBrk="1" hangingPunct="1"/>
            <a:endParaRPr lang="en-GB" sz="2200" dirty="0" smtClean="0"/>
          </a:p>
          <a:p>
            <a:pPr eaLnBrk="1" hangingPunct="1"/>
            <a:r>
              <a:rPr lang="en-GB" sz="2200" dirty="0" smtClean="0"/>
              <a:t>There must be an agreement between sending compressor and receiving </a:t>
            </a:r>
            <a:r>
              <a:rPr lang="en-GB" sz="2200" dirty="0" err="1" smtClean="0"/>
              <a:t>decompressor</a:t>
            </a:r>
            <a:r>
              <a:rPr lang="en-GB" sz="2200" dirty="0" smtClean="0"/>
              <a:t> on the format of the compressed stream which could be (count, value) or (value, count).</a:t>
            </a:r>
          </a:p>
          <a:p>
            <a:pPr eaLnBrk="1" hangingPunct="1"/>
            <a:endParaRPr lang="en-GB" sz="2200" dirty="0" smtClean="0"/>
          </a:p>
          <a:p>
            <a:pPr eaLnBrk="1" hangingPunct="1"/>
            <a:r>
              <a:rPr lang="en-GB" sz="2200" dirty="0" smtClean="0"/>
              <a:t>We also noted that a source without runs of repeated symbols would expand using this method.</a:t>
            </a:r>
          </a:p>
          <a:p>
            <a:pPr eaLnBrk="1" hangingPunct="1"/>
            <a:endParaRPr lang="en-GB" sz="2200" dirty="0" smtClean="0"/>
          </a:p>
        </p:txBody>
      </p:sp>
      <p:sp>
        <p:nvSpPr>
          <p:cNvPr id="6148" name="Rectangle 3"/>
          <p:cNvSpPr>
            <a:spLocks noChangeArrowheads="1"/>
          </p:cNvSpPr>
          <p:nvPr/>
        </p:nvSpPr>
        <p:spPr bwMode="auto">
          <a:xfrm>
            <a:off x="304800" y="990600"/>
            <a:ext cx="9372600" cy="519113"/>
          </a:xfrm>
          <a:prstGeom prst="rect">
            <a:avLst/>
          </a:prstGeom>
          <a:noFill/>
          <a:ln w="9525">
            <a:noFill/>
            <a:miter lim="800000"/>
            <a:headEnd/>
            <a:tailEnd/>
          </a:ln>
        </p:spPr>
        <p:txBody>
          <a:bodyPr lIns="92075" tIns="46038" rIns="92075" bIns="46038">
            <a:spAutoFit/>
          </a:bodyPr>
          <a:lstStyle/>
          <a:p>
            <a:pPr marL="284163" indent="-284163" algn="l" eaLnBrk="0" hangingPunct="0"/>
            <a:endParaRPr lang="en-US" sz="2000">
              <a:latin typeface="Comic Sans MS" pitchFamily="66" charset="0"/>
            </a:endParaRPr>
          </a:p>
          <a:p>
            <a:pPr marL="284163" indent="-284163" algn="l" eaLnBrk="0" hangingPunct="0"/>
            <a:endParaRPr lang="en-US" sz="800" b="1">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Patent Issues </a:t>
            </a:r>
            <a:endParaRPr lang="en-GB" sz="800" b="1" smtClean="0">
              <a:solidFill>
                <a:schemeClr val="tx1"/>
              </a:solidFill>
            </a:endParaRPr>
          </a:p>
        </p:txBody>
      </p:sp>
      <p:sp>
        <p:nvSpPr>
          <p:cNvPr id="7171" name="Rectangle 4"/>
          <p:cNvSpPr>
            <a:spLocks noGrp="1" noChangeArrowheads="1"/>
          </p:cNvSpPr>
          <p:nvPr>
            <p:ph type="body" idx="1"/>
          </p:nvPr>
        </p:nvSpPr>
        <p:spPr/>
        <p:txBody>
          <a:bodyPr/>
          <a:lstStyle/>
          <a:p>
            <a:pPr marL="0" indent="0" eaLnBrk="1" hangingPunct="1">
              <a:lnSpc>
                <a:spcPct val="90000"/>
              </a:lnSpc>
              <a:buFont typeface="Wingdings" pitchFamily="2" charset="2"/>
              <a:buNone/>
            </a:pPr>
            <a:r>
              <a:rPr lang="en-GB" sz="1800" smtClean="0"/>
              <a:t>	</a:t>
            </a:r>
          </a:p>
          <a:p>
            <a:pPr marL="0" indent="0" eaLnBrk="1" hangingPunct="1">
              <a:lnSpc>
                <a:spcPct val="90000"/>
              </a:lnSpc>
              <a:buFont typeface="Wingdings" pitchFamily="2" charset="2"/>
              <a:buNone/>
            </a:pPr>
            <a:r>
              <a:rPr lang="en-GB" sz="1800" smtClean="0"/>
              <a:t>There is a long history of patent issues in the field of data compression. </a:t>
            </a:r>
            <a:r>
              <a:rPr lang="en-GB" sz="1800" u="sng" smtClean="0"/>
              <a:t>Even</a:t>
            </a:r>
            <a:r>
              <a:rPr lang="en-GB" sz="1800" smtClean="0"/>
              <a:t> run length coding is patented.</a:t>
            </a:r>
          </a:p>
          <a:p>
            <a:pPr marL="0" indent="0" eaLnBrk="1" hangingPunct="1">
              <a:lnSpc>
                <a:spcPct val="90000"/>
              </a:lnSpc>
              <a:buFont typeface="Wingdings" pitchFamily="2" charset="2"/>
              <a:buNone/>
            </a:pPr>
            <a:r>
              <a:rPr lang="en-GB" sz="1800" smtClean="0"/>
              <a:t>	</a:t>
            </a:r>
          </a:p>
          <a:p>
            <a:pPr marL="0" indent="0" eaLnBrk="1" hangingPunct="1">
              <a:lnSpc>
                <a:spcPct val="90000"/>
              </a:lnSpc>
              <a:buFont typeface="Wingdings" pitchFamily="2" charset="2"/>
              <a:buNone/>
            </a:pPr>
            <a:r>
              <a:rPr lang="en-GB" sz="1800" smtClean="0"/>
              <a:t>From the comp.compression faq :</a:t>
            </a:r>
          </a:p>
          <a:p>
            <a:pPr marL="0" indent="0" eaLnBrk="1" hangingPunct="1">
              <a:lnSpc>
                <a:spcPct val="90000"/>
              </a:lnSpc>
              <a:buFont typeface="Wingdings" pitchFamily="2" charset="2"/>
              <a:buNone/>
            </a:pPr>
            <a:r>
              <a:rPr lang="en-GB" sz="1800" smtClean="0"/>
              <a:t>Tsukiyama has two patents on run length encoding: 4,586,027 and 4,872,009 granted in 1986 and 1989 respectively. The first one covers run length encoding in its most primitive form: a length byte followed by the repeated byte. The second patent covers the 'invention' of limiting the run length to 16 bytes and thus the encoding of the length on 4 bits.</a:t>
            </a:r>
          </a:p>
          <a:p>
            <a:pPr marL="0" indent="0" eaLnBrk="1" hangingPunct="1">
              <a:lnSpc>
                <a:spcPct val="90000"/>
              </a:lnSpc>
              <a:buFont typeface="Wingdings" pitchFamily="2" charset="2"/>
              <a:buNone/>
            </a:pPr>
            <a:r>
              <a:rPr lang="en-GB" sz="1800" smtClean="0"/>
              <a:t>  </a:t>
            </a:r>
          </a:p>
          <a:p>
            <a:pPr marL="0" indent="0" eaLnBrk="1" hangingPunct="1">
              <a:lnSpc>
                <a:spcPct val="90000"/>
              </a:lnSpc>
              <a:buFont typeface="Wingdings" pitchFamily="2" charset="2"/>
              <a:buNone/>
            </a:pPr>
            <a:r>
              <a:rPr lang="en-GB" sz="1800" smtClean="0"/>
              <a:t>Here is the start of claim 1 of patent 4,872,009, just for interest:</a:t>
            </a:r>
          </a:p>
          <a:p>
            <a:pPr marL="0" indent="0" eaLnBrk="1" hangingPunct="1">
              <a:lnSpc>
                <a:spcPct val="90000"/>
              </a:lnSpc>
              <a:buFont typeface="Wingdings" pitchFamily="2" charset="2"/>
              <a:buNone/>
            </a:pPr>
            <a:endParaRPr lang="en-GB" sz="1800" smtClean="0"/>
          </a:p>
          <a:p>
            <a:pPr marL="0" indent="0" eaLnBrk="1" hangingPunct="1">
              <a:lnSpc>
                <a:spcPct val="90000"/>
              </a:lnSpc>
              <a:buFont typeface="Wingdings" pitchFamily="2" charset="2"/>
              <a:buNone/>
            </a:pPr>
            <a:r>
              <a:rPr lang="en-GB" sz="1800" i="1" smtClean="0"/>
              <a:t>    “A method of transforming an input data string comprising a plurality</a:t>
            </a:r>
          </a:p>
          <a:p>
            <a:pPr marL="0" indent="0" eaLnBrk="1" hangingPunct="1">
              <a:lnSpc>
                <a:spcPct val="90000"/>
              </a:lnSpc>
              <a:buFont typeface="Wingdings" pitchFamily="2" charset="2"/>
              <a:buNone/>
            </a:pPr>
            <a:r>
              <a:rPr lang="en-GB" sz="1800" i="1" smtClean="0"/>
              <a:t>    of data bytes, said plurality including portions of a plurality of</a:t>
            </a:r>
          </a:p>
          <a:p>
            <a:pPr marL="0" indent="0" eaLnBrk="1" hangingPunct="1">
              <a:lnSpc>
                <a:spcPct val="90000"/>
              </a:lnSpc>
              <a:buFont typeface="Wingdings" pitchFamily="2" charset="2"/>
              <a:buNone/>
            </a:pPr>
            <a:r>
              <a:rPr lang="en-GB" sz="1800" i="1" smtClean="0"/>
              <a:t>    consecutive data bytes identical to one another, wherein said data</a:t>
            </a:r>
          </a:p>
          <a:p>
            <a:pPr marL="0" indent="0" eaLnBrk="1" hangingPunct="1">
              <a:lnSpc>
                <a:spcPct val="90000"/>
              </a:lnSpc>
              <a:buFont typeface="Wingdings" pitchFamily="2" charset="2"/>
              <a:buNone/>
            </a:pPr>
            <a:r>
              <a:rPr lang="en-GB" sz="1800" i="1" smtClean="0"/>
              <a:t>    bytes may be of a plurality of types, each type representing different</a:t>
            </a:r>
          </a:p>
          <a:p>
            <a:pPr marL="0" indent="0" eaLnBrk="1" hangingPunct="1">
              <a:lnSpc>
                <a:spcPct val="90000"/>
              </a:lnSpc>
              <a:buFont typeface="Wingdings" pitchFamily="2" charset="2"/>
              <a:buNone/>
            </a:pPr>
            <a:r>
              <a:rPr lang="en-GB" sz="1800" i="1" smtClean="0"/>
              <a:t>    information, said method comprising the steps of: [...]”</a:t>
            </a:r>
          </a:p>
          <a:p>
            <a:pPr marL="0" indent="0" eaLnBrk="1" hangingPunct="1">
              <a:lnSpc>
                <a:spcPct val="90000"/>
              </a:lnSpc>
              <a:buFont typeface="Wingdings" pitchFamily="2" charset="2"/>
              <a:buNone/>
            </a:pPr>
            <a:endParaRPr lang="en-GB" sz="1800" i="1" smtClean="0"/>
          </a:p>
        </p:txBody>
      </p:sp>
      <p:sp>
        <p:nvSpPr>
          <p:cNvPr id="7172" name="Rectangle 3"/>
          <p:cNvSpPr>
            <a:spLocks noChangeArrowheads="1"/>
          </p:cNvSpPr>
          <p:nvPr/>
        </p:nvSpPr>
        <p:spPr bwMode="auto">
          <a:xfrm>
            <a:off x="304800" y="1219200"/>
            <a:ext cx="9067800" cy="336550"/>
          </a:xfrm>
          <a:prstGeom prst="rect">
            <a:avLst/>
          </a:prstGeom>
          <a:noFill/>
          <a:ln w="12700">
            <a:noFill/>
            <a:miter lim="800000"/>
            <a:headEnd type="none" w="sm" len="sm"/>
            <a:tailEnd type="none" w="sm" len="sm"/>
          </a:ln>
        </p:spPr>
        <p:txBody>
          <a:bodyPr>
            <a:spAutoFit/>
          </a:bodyPr>
          <a:lstStyle/>
          <a:p>
            <a:pPr marL="187325" indent="-187325" algn="l" eaLnBrk="0" hangingPunct="0">
              <a:spcBef>
                <a:spcPct val="50000"/>
              </a:spcBef>
            </a:pPr>
            <a:r>
              <a:rPr lang="en-GB" sz="1600" b="1">
                <a:latin typeface="Comic Sans MS" pitchFamily="66" charset="0"/>
              </a:rPr>
              <a:t>  </a:t>
            </a:r>
            <a:endParaRPr lang="en-GB" sz="1600" b="1" i="1">
              <a:solidFill>
                <a:schemeClr val="hlink"/>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8195" name="Rectangle 9"/>
          <p:cNvSpPr>
            <a:spLocks noGrp="1" noChangeArrowheads="1"/>
          </p:cNvSpPr>
          <p:nvPr>
            <p:ph type="title"/>
          </p:nvPr>
        </p:nvSpPr>
        <p:spPr/>
        <p:txBody>
          <a:bodyPr/>
          <a:lstStyle/>
          <a:p>
            <a:pPr eaLnBrk="1" hangingPunct="1"/>
            <a:r>
              <a:rPr lang="en-GB" smtClean="0"/>
              <a:t>Huffman Compression</a:t>
            </a:r>
          </a:p>
        </p:txBody>
      </p:sp>
      <p:sp>
        <p:nvSpPr>
          <p:cNvPr id="8196" name="Rectangle 10"/>
          <p:cNvSpPr>
            <a:spLocks noGrp="1" noChangeArrowheads="1"/>
          </p:cNvSpPr>
          <p:nvPr>
            <p:ph type="body" idx="1"/>
          </p:nvPr>
        </p:nvSpPr>
        <p:spPr/>
        <p:txBody>
          <a:bodyPr/>
          <a:lstStyle/>
          <a:p>
            <a:pPr eaLnBrk="1" hangingPunct="1"/>
            <a:r>
              <a:rPr lang="en-GB" sz="2400" dirty="0" smtClean="0"/>
              <a:t>Source character frequency statistics are used to allocate codewords for output.  </a:t>
            </a:r>
          </a:p>
          <a:p>
            <a:pPr eaLnBrk="1" hangingPunct="1"/>
            <a:endParaRPr lang="en-GB" sz="2400" dirty="0" smtClean="0"/>
          </a:p>
          <a:p>
            <a:pPr eaLnBrk="1" hangingPunct="1"/>
            <a:r>
              <a:rPr lang="en-GB" sz="2400" dirty="0" smtClean="0"/>
              <a:t>Compression can be achieved by allocating shorter codewords to the more frequently occurring characters.  For example, in Morse code </a:t>
            </a:r>
          </a:p>
          <a:p>
            <a:pPr eaLnBrk="1" hangingPunct="1">
              <a:buFont typeface="Wingdings" pitchFamily="2" charset="2"/>
              <a:buNone/>
            </a:pPr>
            <a:r>
              <a:rPr lang="en-GB" sz="2400" dirty="0" smtClean="0"/>
              <a:t>	E= </a:t>
            </a:r>
            <a:r>
              <a:rPr lang="en-GB" sz="2400" dirty="0" smtClean="0">
                <a:cs typeface="Arial" charset="0"/>
              </a:rPr>
              <a:t>•</a:t>
            </a:r>
            <a:r>
              <a:rPr lang="en-GB" sz="2400" dirty="0" smtClean="0"/>
              <a:t> Y= - </a:t>
            </a:r>
            <a:r>
              <a:rPr lang="en-GB" sz="2400" dirty="0" smtClean="0">
                <a:cs typeface="Arial" charset="0"/>
              </a:rPr>
              <a:t>• </a:t>
            </a:r>
            <a:r>
              <a:rPr lang="en-GB" sz="2400" dirty="0" smtClean="0"/>
              <a:t>- -).  </a:t>
            </a:r>
          </a:p>
          <a:p>
            <a:pPr eaLnBrk="1" hangingPunct="1"/>
            <a:endParaRPr lang="en-GB"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9219" name="Rectangle 3"/>
          <p:cNvSpPr>
            <a:spLocks noGrp="1" noChangeArrowheads="1"/>
          </p:cNvSpPr>
          <p:nvPr>
            <p:ph type="title"/>
          </p:nvPr>
        </p:nvSpPr>
        <p:spPr/>
        <p:txBody>
          <a:bodyPr/>
          <a:lstStyle/>
          <a:p>
            <a:pPr eaLnBrk="1" hangingPunct="1"/>
            <a:r>
              <a:rPr lang="en-GB" smtClean="0"/>
              <a:t>Huffman Compression</a:t>
            </a:r>
          </a:p>
        </p:txBody>
      </p:sp>
      <p:sp>
        <p:nvSpPr>
          <p:cNvPr id="9220" name="Rectangle 4"/>
          <p:cNvSpPr>
            <a:spLocks noGrp="1" noChangeArrowheads="1"/>
          </p:cNvSpPr>
          <p:nvPr>
            <p:ph type="body" idx="1"/>
          </p:nvPr>
        </p:nvSpPr>
        <p:spPr/>
        <p:txBody>
          <a:bodyPr/>
          <a:lstStyle/>
          <a:p>
            <a:pPr eaLnBrk="1" hangingPunct="1"/>
            <a:r>
              <a:rPr lang="en-GB" sz="2400" dirty="0" smtClean="0"/>
              <a:t>By arranging the source alphabet in descending order of probability, then repeatedly adding the two lowest probabilities and repeating, a Huffman tree can be generated.  </a:t>
            </a:r>
          </a:p>
          <a:p>
            <a:pPr eaLnBrk="1" hangingPunct="1"/>
            <a:endParaRPr lang="en-GB" sz="2400" dirty="0" smtClean="0"/>
          </a:p>
          <a:p>
            <a:pPr eaLnBrk="1" hangingPunct="1"/>
            <a:r>
              <a:rPr lang="en-GB" sz="2400" dirty="0" smtClean="0"/>
              <a:t>The resultant codewords are formed by tracing the tree path from the root node to the codeword leaf.  </a:t>
            </a:r>
          </a:p>
          <a:p>
            <a:pPr eaLnBrk="1" hangingPunct="1"/>
            <a:endParaRPr lang="en-GB" sz="2400" dirty="0" smtClean="0"/>
          </a:p>
          <a:p>
            <a:pPr eaLnBrk="1" hangingPunct="1"/>
            <a:r>
              <a:rPr lang="en-GB" sz="2400" dirty="0" smtClean="0"/>
              <a:t>Rewriting the table as a tree, 0s and 1s are assigned to the branches.  The codewords for each symbols are simply constructed by following the path to their nodes.  </a:t>
            </a:r>
          </a:p>
          <a:p>
            <a:pPr eaLnBrk="1" hangingPunct="1"/>
            <a:endParaRPr lang="en-GB"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09600"/>
            <a:ext cx="7772400" cy="1143000"/>
          </a:xfrm>
          <a:prstGeom prst="rect">
            <a:avLst/>
          </a:prstGeom>
          <a:noFill/>
          <a:ln w="9525">
            <a:noFill/>
            <a:miter lim="800000"/>
            <a:headEnd/>
            <a:tailEnd/>
          </a:ln>
        </p:spPr>
        <p:txBody>
          <a:bodyPr lIns="92075" tIns="46038" rIns="92075" bIns="46038" anchor="ctr"/>
          <a:lstStyle/>
          <a:p>
            <a:endParaRPr lang="en-US" sz="4400">
              <a:solidFill>
                <a:schemeClr val="tx2"/>
              </a:solidFill>
              <a:latin typeface="Comic Sans MS" pitchFamily="66" charset="0"/>
            </a:endParaRPr>
          </a:p>
        </p:txBody>
      </p:sp>
      <p:sp>
        <p:nvSpPr>
          <p:cNvPr id="10243" name="Rectangle 3"/>
          <p:cNvSpPr>
            <a:spLocks noChangeArrowheads="1"/>
          </p:cNvSpPr>
          <p:nvPr/>
        </p:nvSpPr>
        <p:spPr bwMode="auto">
          <a:xfrm>
            <a:off x="685800" y="1524000"/>
            <a:ext cx="8001000" cy="4572000"/>
          </a:xfrm>
          <a:prstGeom prst="rect">
            <a:avLst/>
          </a:prstGeom>
          <a:noFill/>
          <a:ln w="9525">
            <a:noFill/>
            <a:miter lim="800000"/>
            <a:headEnd/>
            <a:tailEnd/>
          </a:ln>
        </p:spPr>
        <p:txBody>
          <a:bodyPr lIns="92075" tIns="46038" rIns="92075" bIns="46038"/>
          <a:lstStyle/>
          <a:p>
            <a:pPr algn="l">
              <a:spcBef>
                <a:spcPct val="20000"/>
              </a:spcBef>
            </a:pPr>
            <a:endParaRPr lang="en-US" sz="2400">
              <a:latin typeface="Times New Roman" pitchFamily="18" charset="0"/>
            </a:endParaRPr>
          </a:p>
        </p:txBody>
      </p:sp>
      <p:sp>
        <p:nvSpPr>
          <p:cNvPr id="10244" name="Rectangle 4"/>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10245" name="Rectangle 5"/>
          <p:cNvSpPr>
            <a:spLocks noChangeArrowheads="1"/>
          </p:cNvSpPr>
          <p:nvPr/>
        </p:nvSpPr>
        <p:spPr bwMode="auto">
          <a:xfrm>
            <a:off x="85725" y="1685925"/>
            <a:ext cx="9906000" cy="0"/>
          </a:xfrm>
          <a:prstGeom prst="rect">
            <a:avLst/>
          </a:prstGeom>
          <a:noFill/>
          <a:ln w="9525">
            <a:noFill/>
            <a:miter lim="800000"/>
            <a:headEnd/>
            <a:tailEnd/>
          </a:ln>
        </p:spPr>
        <p:txBody>
          <a:bodyPr wrap="none" anchor="ctr"/>
          <a:lstStyle/>
          <a:p>
            <a:endParaRPr lang="en-US"/>
          </a:p>
        </p:txBody>
      </p:sp>
      <p:pic>
        <p:nvPicPr>
          <p:cNvPr id="10246" name="Picture 6"/>
          <p:cNvPicPr>
            <a:picLocks noChangeArrowheads="1"/>
          </p:cNvPicPr>
          <p:nvPr/>
        </p:nvPicPr>
        <p:blipFill>
          <a:blip r:embed="rId3" cstate="print"/>
          <a:srcRect/>
          <a:stretch>
            <a:fillRect/>
          </a:stretch>
        </p:blipFill>
        <p:spPr bwMode="auto">
          <a:xfrm>
            <a:off x="0" y="1676400"/>
            <a:ext cx="10442575" cy="3748088"/>
          </a:xfrm>
          <a:prstGeom prst="rect">
            <a:avLst/>
          </a:prstGeom>
          <a:noFill/>
          <a:ln w="9525">
            <a:noFill/>
            <a:miter lim="800000"/>
            <a:headEnd/>
            <a:tailEnd/>
          </a:ln>
        </p:spPr>
      </p:pic>
      <p:sp>
        <p:nvSpPr>
          <p:cNvPr id="10247" name="Rectangle 7"/>
          <p:cNvSpPr>
            <a:spLocks noGrp="1" noChangeArrowheads="1"/>
          </p:cNvSpPr>
          <p:nvPr>
            <p:ph type="title"/>
          </p:nvPr>
        </p:nvSpPr>
        <p:spPr/>
        <p:txBody>
          <a:bodyPr/>
          <a:lstStyle/>
          <a:p>
            <a:pPr eaLnBrk="1" hangingPunct="1"/>
            <a:r>
              <a:rPr lang="en-GB" smtClean="0"/>
              <a:t>Huffman Compression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Is That All There is to it?</a:t>
            </a:r>
          </a:p>
        </p:txBody>
      </p:sp>
      <p:sp>
        <p:nvSpPr>
          <p:cNvPr id="11267" name="Rectangle 3"/>
          <p:cNvSpPr>
            <a:spLocks noGrp="1" noChangeArrowheads="1"/>
          </p:cNvSpPr>
          <p:nvPr>
            <p:ph type="body" sz="half" idx="1"/>
          </p:nvPr>
        </p:nvSpPr>
        <p:spPr>
          <a:xfrm>
            <a:off x="533400" y="914400"/>
            <a:ext cx="4391025" cy="5181600"/>
          </a:xfrm>
        </p:spPr>
        <p:txBody>
          <a:bodyPr/>
          <a:lstStyle/>
          <a:p>
            <a:pPr eaLnBrk="1" hangingPunct="1"/>
            <a:r>
              <a:rPr lang="en-GB" sz="1600" smtClean="0"/>
              <a:t>David Huffman invented this method in 1951 while a graduate student of Robert Fano.  He did not invent the idea of a coding tree. His insight was that by assigning the probabilities of the longest codes first and then proceeding along the branches of the tree toward the root, he could arrive at an optimal solution every time. </a:t>
            </a:r>
          </a:p>
          <a:p>
            <a:pPr eaLnBrk="1" hangingPunct="1"/>
            <a:endParaRPr lang="en-GB" sz="1600" smtClean="0"/>
          </a:p>
          <a:p>
            <a:pPr eaLnBrk="1" hangingPunct="1"/>
            <a:r>
              <a:rPr lang="en-GB" sz="1600" smtClean="0"/>
              <a:t>Fano and Shannon had tried to work the problem in the opposite direction, from the root to the leaves, a less efficient solution. </a:t>
            </a:r>
          </a:p>
          <a:p>
            <a:pPr eaLnBrk="1" hangingPunct="1"/>
            <a:endParaRPr lang="en-GB" sz="1600" smtClean="0"/>
          </a:p>
          <a:p>
            <a:pPr eaLnBrk="1" hangingPunct="1"/>
            <a:r>
              <a:rPr lang="en-GB" sz="1600" smtClean="0"/>
              <a:t>When presented with his student's discovery, Huffman recalls, Fano is said to have exclaimed: </a:t>
            </a:r>
            <a:r>
              <a:rPr lang="en-GB" sz="1600" i="1" smtClean="0"/>
              <a:t>"Is that all there is to it!"</a:t>
            </a:r>
          </a:p>
          <a:p>
            <a:pPr eaLnBrk="1" hangingPunct="1"/>
            <a:endParaRPr lang="en-GB" sz="1600" i="1" smtClean="0"/>
          </a:p>
        </p:txBody>
      </p:sp>
      <p:sp>
        <p:nvSpPr>
          <p:cNvPr id="11268" name="Rectangle 5"/>
          <p:cNvSpPr>
            <a:spLocks noChangeArrowheads="1"/>
          </p:cNvSpPr>
          <p:nvPr/>
        </p:nvSpPr>
        <p:spPr bwMode="auto">
          <a:xfrm>
            <a:off x="1676400" y="6218238"/>
            <a:ext cx="4800600" cy="639762"/>
          </a:xfrm>
          <a:prstGeom prst="rect">
            <a:avLst/>
          </a:prstGeom>
          <a:noFill/>
          <a:ln w="9525">
            <a:noFill/>
            <a:miter lim="800000"/>
            <a:headEnd/>
            <a:tailEnd/>
          </a:ln>
        </p:spPr>
        <p:txBody>
          <a:bodyPr>
            <a:spAutoFit/>
          </a:bodyPr>
          <a:lstStyle/>
          <a:p>
            <a:pPr algn="l"/>
            <a:r>
              <a:rPr lang="en-GB" sz="1200">
                <a:latin typeface="Calisto MT" pitchFamily="18" charset="0"/>
              </a:rPr>
              <a:t>From the </a:t>
            </a:r>
            <a:r>
              <a:rPr lang="en-GB" sz="1200" i="1">
                <a:latin typeface="Calisto MT" pitchFamily="18" charset="0"/>
              </a:rPr>
              <a:t>September 1991</a:t>
            </a:r>
            <a:r>
              <a:rPr lang="en-GB" sz="1200">
                <a:latin typeface="Calisto MT" pitchFamily="18" charset="0"/>
              </a:rPr>
              <a:t> issue of </a:t>
            </a:r>
            <a:r>
              <a:rPr lang="en-GB" sz="1200" i="1">
                <a:latin typeface="Calisto MT" pitchFamily="18" charset="0"/>
              </a:rPr>
              <a:t>Scientific American</a:t>
            </a:r>
            <a:r>
              <a:rPr lang="en-GB" sz="1200">
                <a:latin typeface="Calisto MT" pitchFamily="18" charset="0"/>
              </a:rPr>
              <a:t>, pp. 54, 58.</a:t>
            </a:r>
          </a:p>
          <a:p>
            <a:pPr algn="l"/>
            <a:r>
              <a:rPr lang="en-GB" sz="1200">
                <a:latin typeface="Calisto MT" pitchFamily="18" charset="0"/>
              </a:rPr>
              <a:t>Top right – Original figures from IRE Proc. Sept 1952</a:t>
            </a:r>
          </a:p>
          <a:p>
            <a:pPr algn="l" eaLnBrk="0" hangingPunct="0"/>
            <a:endParaRPr lang="en-GB" sz="1200">
              <a:latin typeface="Times New Roman" pitchFamily="18" charset="0"/>
            </a:endParaRPr>
          </a:p>
        </p:txBody>
      </p:sp>
      <p:pic>
        <p:nvPicPr>
          <p:cNvPr id="11269" name="Picture 11" descr="http://upload.wikimedia.org/wikipedia/en/4/49/DHuffman.jpg"/>
          <p:cNvPicPr>
            <a:picLocks noGrp="1" noChangeAspect="1" noChangeArrowheads="1"/>
          </p:cNvPicPr>
          <p:nvPr>
            <p:ph type="clipArt" sz="half" idx="2"/>
          </p:nvPr>
        </p:nvPicPr>
        <p:blipFill>
          <a:blip r:embed="rId3" cstate="print"/>
          <a:srcRect/>
          <a:stretch>
            <a:fillRect/>
          </a:stretch>
        </p:blipFill>
        <p:spPr>
          <a:xfrm>
            <a:off x="5486400" y="4038600"/>
            <a:ext cx="1546225" cy="1943100"/>
          </a:xfrm>
          <a:noFill/>
        </p:spPr>
      </p:pic>
      <p:pic>
        <p:nvPicPr>
          <p:cNvPr id="11270" name="Picture 12"/>
          <p:cNvPicPr>
            <a:picLocks noChangeAspect="1" noChangeArrowheads="1"/>
          </p:cNvPicPr>
          <p:nvPr/>
        </p:nvPicPr>
        <p:blipFill>
          <a:blip r:embed="rId4" cstate="print"/>
          <a:srcRect l="32500" t="17969" r="28125" b="52344"/>
          <a:stretch>
            <a:fillRect/>
          </a:stretch>
        </p:blipFill>
        <p:spPr bwMode="auto">
          <a:xfrm>
            <a:off x="4953000" y="1066800"/>
            <a:ext cx="4800600" cy="2895600"/>
          </a:xfrm>
          <a:prstGeom prst="rect">
            <a:avLst/>
          </a:prstGeom>
          <a:noFill/>
          <a:ln w="9525">
            <a:noFill/>
            <a:miter lim="800000"/>
            <a:headEnd/>
            <a:tailEnd/>
          </a:ln>
        </p:spPr>
      </p:pic>
      <p:pic>
        <p:nvPicPr>
          <p:cNvPr id="11271" name="Picture 13"/>
          <p:cNvPicPr>
            <a:picLocks noChangeAspect="1" noChangeArrowheads="1"/>
          </p:cNvPicPr>
          <p:nvPr/>
        </p:nvPicPr>
        <p:blipFill>
          <a:blip r:embed="rId4" cstate="print"/>
          <a:srcRect l="52499" t="59375" r="28125" b="24219"/>
          <a:stretch>
            <a:fillRect/>
          </a:stretch>
        </p:blipFill>
        <p:spPr bwMode="auto">
          <a:xfrm>
            <a:off x="7315200" y="4343400"/>
            <a:ext cx="2362200" cy="1600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95788" y="3200400"/>
            <a:ext cx="9906000" cy="0"/>
          </a:xfrm>
          <a:prstGeom prst="rect">
            <a:avLst/>
          </a:prstGeom>
          <a:noFill/>
          <a:ln w="9525">
            <a:noFill/>
            <a:miter lim="800000"/>
            <a:headEnd/>
            <a:tailEnd/>
          </a:ln>
        </p:spPr>
        <p:txBody>
          <a:bodyPr wrap="none" anchor="ctr"/>
          <a:lstStyle/>
          <a:p>
            <a:endParaRPr lang="en-US"/>
          </a:p>
        </p:txBody>
      </p:sp>
      <p:sp>
        <p:nvSpPr>
          <p:cNvPr id="12291" name="Rectangle 3"/>
          <p:cNvSpPr>
            <a:spLocks noGrp="1" noChangeArrowheads="1"/>
          </p:cNvSpPr>
          <p:nvPr>
            <p:ph type="title"/>
          </p:nvPr>
        </p:nvSpPr>
        <p:spPr/>
        <p:txBody>
          <a:bodyPr/>
          <a:lstStyle/>
          <a:p>
            <a:pPr eaLnBrk="1" hangingPunct="1"/>
            <a:r>
              <a:rPr lang="en-GB" smtClean="0"/>
              <a:t>Huffman Compression</a:t>
            </a:r>
          </a:p>
        </p:txBody>
      </p:sp>
      <p:sp>
        <p:nvSpPr>
          <p:cNvPr id="12292" name="Rectangle 4"/>
          <p:cNvSpPr>
            <a:spLocks noGrp="1" noChangeArrowheads="1"/>
          </p:cNvSpPr>
          <p:nvPr>
            <p:ph type="body" idx="1"/>
          </p:nvPr>
        </p:nvSpPr>
        <p:spPr/>
        <p:txBody>
          <a:bodyPr/>
          <a:lstStyle/>
          <a:p>
            <a:pPr eaLnBrk="1" hangingPunct="1">
              <a:buFont typeface="Wingdings" pitchFamily="2" charset="2"/>
              <a:buNone/>
            </a:pPr>
            <a:r>
              <a:rPr lang="en-GB" sz="2400" smtClean="0"/>
              <a:t>Questions:</a:t>
            </a:r>
          </a:p>
          <a:p>
            <a:pPr eaLnBrk="1" hangingPunct="1"/>
            <a:endParaRPr lang="en-GB" sz="2400" smtClean="0"/>
          </a:p>
          <a:p>
            <a:pPr eaLnBrk="1" hangingPunct="1"/>
            <a:r>
              <a:rPr lang="en-GB" sz="2400" smtClean="0"/>
              <a:t>What is meant by the ‘prefix property’ of Huffman?</a:t>
            </a:r>
          </a:p>
          <a:p>
            <a:pPr eaLnBrk="1" hangingPunct="1"/>
            <a:endParaRPr lang="en-GB" sz="2400" smtClean="0"/>
          </a:p>
          <a:p>
            <a:pPr eaLnBrk="1" hangingPunct="1"/>
            <a:r>
              <a:rPr lang="en-GB" sz="2400" smtClean="0"/>
              <a:t>What types of sources would Huffman compress well and what types would it compress inefficiently?</a:t>
            </a:r>
          </a:p>
          <a:p>
            <a:pPr eaLnBrk="1" hangingPunct="1"/>
            <a:endParaRPr lang="en-GB" sz="2400" smtClean="0"/>
          </a:p>
          <a:p>
            <a:pPr eaLnBrk="1" hangingPunct="1"/>
            <a:r>
              <a:rPr lang="en-GB" sz="2400" smtClean="0"/>
              <a:t>How would it perform on images or graphics?</a:t>
            </a:r>
          </a:p>
          <a:p>
            <a:pPr eaLnBrk="1" hangingPunct="1"/>
            <a:endParaRPr lang="en-GB" sz="2400" smtClean="0"/>
          </a:p>
        </p:txBody>
      </p:sp>
    </p:spTree>
  </p:cSld>
  <p:clrMapOvr>
    <a:masterClrMapping/>
  </p:clrMapOvr>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9638</TotalTime>
  <Words>1610</Words>
  <Application>Microsoft Office PowerPoint</Application>
  <PresentationFormat>A4 Paper (210x297 mm)</PresentationFormat>
  <Paragraphs>629</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myuobtemplate</vt:lpstr>
      <vt:lpstr>Multimedia Data Introduction to Lossless Data Compression</vt:lpstr>
      <vt:lpstr>Lossless Compression</vt:lpstr>
      <vt:lpstr>Run-Length Coding (Reminder)</vt:lpstr>
      <vt:lpstr>Patent Issues </vt:lpstr>
      <vt:lpstr>Huffman Compression</vt:lpstr>
      <vt:lpstr>Huffman Compression</vt:lpstr>
      <vt:lpstr>Huffman Compression</vt:lpstr>
      <vt:lpstr>Is That All There is to it?</vt:lpstr>
      <vt:lpstr>Huffman Compression</vt:lpstr>
      <vt:lpstr>Static and Adaptive Compression</vt:lpstr>
      <vt:lpstr>Lempel-Ziv Compression</vt:lpstr>
      <vt:lpstr>Lempel-Ziv Dictionaries</vt:lpstr>
      <vt:lpstr>Lempel-Ziv Compression</vt:lpstr>
      <vt:lpstr>Lempel-Ziv Compression (Example)</vt:lpstr>
      <vt:lpstr>Lempel-Ziv Compression</vt:lpstr>
      <vt:lpstr>Lempel-Ziv Decompression</vt:lpstr>
      <vt:lpstr>Lempel-Ziv Decompression</vt:lpstr>
      <vt:lpstr>Lempel-Ziv Decompression (Example)</vt:lpstr>
      <vt:lpstr>Lempel-Ziv Exercises</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Status or Progress</dc:title>
  <dc:creator>Dr.S.I.Woolley</dc:creator>
  <cp:lastModifiedBy>spannm</cp:lastModifiedBy>
  <cp:revision>304</cp:revision>
  <cp:lastPrinted>1998-12-03T12:55:28Z</cp:lastPrinted>
  <dcterms:created xsi:type="dcterms:W3CDTF">1995-06-02T21:45:10Z</dcterms:created>
  <dcterms:modified xsi:type="dcterms:W3CDTF">2012-02-07T13:51:06Z</dcterms:modified>
</cp:coreProperties>
</file>