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9"/>
  </p:notesMasterIdLst>
  <p:handoutMasterIdLst>
    <p:handoutMasterId r:id="rId30"/>
  </p:handoutMasterIdLst>
  <p:sldIdLst>
    <p:sldId id="283" r:id="rId2"/>
    <p:sldId id="257" r:id="rId3"/>
    <p:sldId id="258" r:id="rId4"/>
    <p:sldId id="259" r:id="rId5"/>
    <p:sldId id="260" r:id="rId6"/>
    <p:sldId id="262" r:id="rId7"/>
    <p:sldId id="263" r:id="rId8"/>
    <p:sldId id="264" r:id="rId9"/>
    <p:sldId id="265" r:id="rId10"/>
    <p:sldId id="273" r:id="rId11"/>
    <p:sldId id="266" r:id="rId12"/>
    <p:sldId id="286" r:id="rId13"/>
    <p:sldId id="269" r:id="rId14"/>
    <p:sldId id="287" r:id="rId15"/>
    <p:sldId id="296" r:id="rId16"/>
    <p:sldId id="291" r:id="rId17"/>
    <p:sldId id="297" r:id="rId18"/>
    <p:sldId id="298" r:id="rId19"/>
    <p:sldId id="299" r:id="rId20"/>
    <p:sldId id="300" r:id="rId21"/>
    <p:sldId id="301" r:id="rId22"/>
    <p:sldId id="302" r:id="rId23"/>
    <p:sldId id="303" r:id="rId24"/>
    <p:sldId id="305" r:id="rId25"/>
    <p:sldId id="306" r:id="rId26"/>
    <p:sldId id="307" r:id="rId27"/>
    <p:sldId id="304" r:id="rId28"/>
  </p:sldIdLst>
  <p:sldSz cx="9144000" cy="6858000" type="screen4x3"/>
  <p:notesSz cx="6854825" cy="9750425"/>
  <p:defaultTextStyle>
    <a:defPPr>
      <a:defRPr lang="en-GB"/>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109" d="100"/>
          <a:sy n="109" d="100"/>
        </p:scale>
        <p:origin x="-48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GB"/>
          </a:p>
        </p:txBody>
      </p:sp>
      <p:sp>
        <p:nvSpPr>
          <p:cNvPr id="72707" name="Rectangle 3"/>
          <p:cNvSpPr>
            <a:spLocks noGrp="1" noChangeArrowheads="1"/>
          </p:cNvSpPr>
          <p:nvPr>
            <p:ph type="dt" sz="quarter"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72708" name="Rectangle 4"/>
          <p:cNvSpPr>
            <a:spLocks noGrp="1" noChangeArrowheads="1"/>
          </p:cNvSpPr>
          <p:nvPr>
            <p:ph type="ftr" sz="quarter" idx="2"/>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GB"/>
          </a:p>
        </p:txBody>
      </p:sp>
      <p:sp>
        <p:nvSpPr>
          <p:cNvPr id="72709" name="Rectangle 5"/>
          <p:cNvSpPr>
            <a:spLocks noGrp="1" noChangeArrowheads="1"/>
          </p:cNvSpPr>
          <p:nvPr>
            <p:ph type="sldNum" sz="quarter" idx="3"/>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49A3593-0603-4901-A863-C561CD8A82BC}" type="slidenum">
              <a:rPr lang="en-GB"/>
              <a:pPr>
                <a:defRPr/>
              </a:pPr>
              <a:t>‹#›</a:t>
            </a:fld>
            <a:endParaRPr lang="en-GB"/>
          </a:p>
        </p:txBody>
      </p:sp>
    </p:spTree>
    <p:extLst>
      <p:ext uri="{BB962C8B-B14F-4D97-AF65-F5344CB8AC3E}">
        <p14:creationId xmlns:p14="http://schemas.microsoft.com/office/powerpoint/2010/main" val="1627173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3074"/>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GB"/>
          </a:p>
        </p:txBody>
      </p:sp>
      <p:sp>
        <p:nvSpPr>
          <p:cNvPr id="64515" name="Rectangle 3075"/>
          <p:cNvSpPr>
            <a:spLocks noGrp="1" noChangeArrowheads="1"/>
          </p:cNvSpPr>
          <p:nvPr>
            <p:ph type="dt"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27652" name="Rectangle 3076"/>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p:spPr>
      </p:sp>
      <p:sp>
        <p:nvSpPr>
          <p:cNvPr id="64517" name="Rectangle 3077"/>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4518" name="Rectangle 3078"/>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GB"/>
          </a:p>
        </p:txBody>
      </p:sp>
      <p:sp>
        <p:nvSpPr>
          <p:cNvPr id="64519" name="Rectangle 3079"/>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E01AA39C-5850-4AFD-8510-A8839E617841}" type="slidenum">
              <a:rPr lang="en-GB"/>
              <a:pPr>
                <a:defRPr/>
              </a:pPr>
              <a:t>‹#›</a:t>
            </a:fld>
            <a:endParaRPr lang="en-GB"/>
          </a:p>
        </p:txBody>
      </p:sp>
    </p:spTree>
    <p:extLst>
      <p:ext uri="{BB962C8B-B14F-4D97-AF65-F5344CB8AC3E}">
        <p14:creationId xmlns:p14="http://schemas.microsoft.com/office/powerpoint/2010/main" val="3418984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079"/>
          <p:cNvSpPr>
            <a:spLocks noGrp="1" noChangeArrowheads="1"/>
          </p:cNvSpPr>
          <p:nvPr>
            <p:ph type="sldNum" sz="quarter" idx="5"/>
          </p:nvPr>
        </p:nvSpPr>
        <p:spPr>
          <a:noFill/>
        </p:spPr>
        <p:txBody>
          <a:bodyPr/>
          <a:lstStyle/>
          <a:p>
            <a:fld id="{9AEE540E-1FD9-4462-82BB-16D21743C874}" type="slidenum">
              <a:rPr lang="en-GB" smtClean="0"/>
              <a:pPr/>
              <a:t>1</a:t>
            </a:fld>
            <a:endParaRPr lang="en-GB" smtClean="0"/>
          </a:p>
        </p:txBody>
      </p:sp>
      <p:sp>
        <p:nvSpPr>
          <p:cNvPr id="28675" name="Rectangle 2"/>
          <p:cNvSpPr>
            <a:spLocks noGrp="1" noRot="1" noChangeAspect="1" noChangeArrowheads="1" noTextEdit="1"/>
          </p:cNvSpPr>
          <p:nvPr>
            <p:ph type="sldImg"/>
          </p:nvPr>
        </p:nvSpPr>
        <p:spPr>
          <a:xfrm>
            <a:off x="1000125" y="736600"/>
            <a:ext cx="4859338" cy="3643313"/>
          </a:xfrm>
          <a:ln w="12700" cap="flat">
            <a:solidFill>
              <a:schemeClr val="tx1"/>
            </a:solidFill>
          </a:ln>
        </p:spPr>
      </p:sp>
      <p:sp>
        <p:nvSpPr>
          <p:cNvPr id="28676" name="Rectangle 3"/>
          <p:cNvSpPr>
            <a:spLocks noGrp="1" noChangeArrowheads="1"/>
          </p:cNvSpPr>
          <p:nvPr>
            <p:ph type="body" idx="1"/>
          </p:nvPr>
        </p:nvSpPr>
        <p:spPr>
          <a:noFill/>
          <a:ln/>
        </p:spPr>
        <p:txBody>
          <a:bodyPr lIns="92075" tIns="46038" rIns="92075" bIns="46038"/>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079"/>
          <p:cNvSpPr>
            <a:spLocks noGrp="1" noChangeArrowheads="1"/>
          </p:cNvSpPr>
          <p:nvPr>
            <p:ph type="sldNum" sz="quarter" idx="5"/>
          </p:nvPr>
        </p:nvSpPr>
        <p:spPr>
          <a:noFill/>
        </p:spPr>
        <p:txBody>
          <a:bodyPr/>
          <a:lstStyle/>
          <a:p>
            <a:fld id="{E917FAD2-77EF-4933-906F-7ADDF6D1D475}" type="slidenum">
              <a:rPr lang="en-GB" smtClean="0"/>
              <a:pPr/>
              <a:t>10</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079"/>
          <p:cNvSpPr>
            <a:spLocks noGrp="1" noChangeArrowheads="1"/>
          </p:cNvSpPr>
          <p:nvPr>
            <p:ph type="sldNum" sz="quarter" idx="5"/>
          </p:nvPr>
        </p:nvSpPr>
        <p:spPr>
          <a:noFill/>
        </p:spPr>
        <p:txBody>
          <a:bodyPr/>
          <a:lstStyle/>
          <a:p>
            <a:fld id="{4894AFD0-AC1C-4022-8FF4-4650E9B8065D}" type="slidenum">
              <a:rPr lang="en-GB" smtClean="0"/>
              <a:pPr/>
              <a:t>11</a:t>
            </a:fld>
            <a:endParaRPr lang="en-GB" smtClean="0"/>
          </a:p>
        </p:txBody>
      </p:sp>
      <p:sp>
        <p:nvSpPr>
          <p:cNvPr id="38915" name="Rectangle 2050"/>
          <p:cNvSpPr>
            <a:spLocks noGrp="1" noRot="1" noChangeAspect="1" noChangeArrowheads="1" noTextEdit="1"/>
          </p:cNvSpPr>
          <p:nvPr>
            <p:ph type="sldImg"/>
          </p:nvPr>
        </p:nvSpPr>
        <p:spPr>
          <a:ln/>
        </p:spPr>
      </p:sp>
      <p:sp>
        <p:nvSpPr>
          <p:cNvPr id="38916"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B9329853-5DF3-42EB-A772-B3A8BBCD5A06}" type="slidenum">
              <a:rPr lang="en-GB" smtClean="0"/>
              <a:pPr/>
              <a:t>12</a:t>
            </a:fld>
            <a:endParaRPr lang="en-GB"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079"/>
          <p:cNvSpPr>
            <a:spLocks noGrp="1" noChangeArrowheads="1"/>
          </p:cNvSpPr>
          <p:nvPr>
            <p:ph type="sldNum" sz="quarter" idx="5"/>
          </p:nvPr>
        </p:nvSpPr>
        <p:spPr>
          <a:noFill/>
        </p:spPr>
        <p:txBody>
          <a:bodyPr/>
          <a:lstStyle/>
          <a:p>
            <a:fld id="{9CBBEC55-E86C-439D-8059-49B24946976A}" type="slidenum">
              <a:rPr lang="en-GB" smtClean="0"/>
              <a:pPr/>
              <a:t>13</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751BF513-43F4-4AF1-887C-77760F02C05D}" type="slidenum">
              <a:rPr lang="en-GB" smtClean="0"/>
              <a:pPr/>
              <a:t>14</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09FC222E-8640-4E91-9295-3AC90FE6CD46}" type="slidenum">
              <a:rPr lang="en-GB" smtClean="0"/>
              <a:pPr/>
              <a:t>16</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079"/>
          <p:cNvSpPr>
            <a:spLocks noGrp="1" noChangeArrowheads="1"/>
          </p:cNvSpPr>
          <p:nvPr>
            <p:ph type="sldNum" sz="quarter" idx="5"/>
          </p:nvPr>
        </p:nvSpPr>
        <p:spPr>
          <a:noFill/>
        </p:spPr>
        <p:txBody>
          <a:bodyPr/>
          <a:lstStyle/>
          <a:p>
            <a:fld id="{BDE556B2-804A-4DFE-842D-D098347303A8}" type="slidenum">
              <a:rPr lang="en-GB" smtClean="0"/>
              <a:pPr/>
              <a:t>2</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079"/>
          <p:cNvSpPr>
            <a:spLocks noGrp="1" noChangeArrowheads="1"/>
          </p:cNvSpPr>
          <p:nvPr>
            <p:ph type="sldNum" sz="quarter" idx="5"/>
          </p:nvPr>
        </p:nvSpPr>
        <p:spPr>
          <a:noFill/>
        </p:spPr>
        <p:txBody>
          <a:bodyPr/>
          <a:lstStyle/>
          <a:p>
            <a:fld id="{DDB415CD-0E1E-4D5B-B5CB-98EC8202F749}" type="slidenum">
              <a:rPr lang="en-GB" smtClean="0"/>
              <a:pPr/>
              <a:t>3</a:t>
            </a:fld>
            <a:endParaRPr lang="en-GB" smtClean="0"/>
          </a:p>
        </p:txBody>
      </p:sp>
      <p:sp>
        <p:nvSpPr>
          <p:cNvPr id="30723" name="Rectangle 3074"/>
          <p:cNvSpPr>
            <a:spLocks noGrp="1" noRot="1" noChangeAspect="1" noChangeArrowheads="1" noTextEdit="1"/>
          </p:cNvSpPr>
          <p:nvPr>
            <p:ph type="sldImg"/>
          </p:nvPr>
        </p:nvSpPr>
        <p:spPr>
          <a:ln/>
        </p:spPr>
      </p:sp>
      <p:sp>
        <p:nvSpPr>
          <p:cNvPr id="30724" name="Rectangle 307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079"/>
          <p:cNvSpPr>
            <a:spLocks noGrp="1" noChangeArrowheads="1"/>
          </p:cNvSpPr>
          <p:nvPr>
            <p:ph type="sldNum" sz="quarter" idx="5"/>
          </p:nvPr>
        </p:nvSpPr>
        <p:spPr>
          <a:noFill/>
        </p:spPr>
        <p:txBody>
          <a:bodyPr/>
          <a:lstStyle/>
          <a:p>
            <a:fld id="{E7B2872B-811A-461B-9A9A-7DBA172F478C}" type="slidenum">
              <a:rPr lang="en-GB" smtClean="0"/>
              <a:pPr/>
              <a:t>4</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079"/>
          <p:cNvSpPr>
            <a:spLocks noGrp="1" noChangeArrowheads="1"/>
          </p:cNvSpPr>
          <p:nvPr>
            <p:ph type="sldNum" sz="quarter" idx="5"/>
          </p:nvPr>
        </p:nvSpPr>
        <p:spPr>
          <a:noFill/>
        </p:spPr>
        <p:txBody>
          <a:bodyPr/>
          <a:lstStyle/>
          <a:p>
            <a:fld id="{3A447C44-71FA-4B1F-B91D-195D429E8822}" type="slidenum">
              <a:rPr lang="en-GB" smtClean="0"/>
              <a:pPr/>
              <a:t>5</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079"/>
          <p:cNvSpPr>
            <a:spLocks noGrp="1" noChangeArrowheads="1"/>
          </p:cNvSpPr>
          <p:nvPr>
            <p:ph type="sldNum" sz="quarter" idx="5"/>
          </p:nvPr>
        </p:nvSpPr>
        <p:spPr>
          <a:noFill/>
        </p:spPr>
        <p:txBody>
          <a:bodyPr/>
          <a:lstStyle/>
          <a:p>
            <a:fld id="{6B606B6F-6C05-4CF6-8A95-3DA9E308F49B}" type="slidenum">
              <a:rPr lang="en-GB" smtClean="0"/>
              <a:pPr/>
              <a:t>6</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079"/>
          <p:cNvSpPr>
            <a:spLocks noGrp="1" noChangeArrowheads="1"/>
          </p:cNvSpPr>
          <p:nvPr>
            <p:ph type="sldNum" sz="quarter" idx="5"/>
          </p:nvPr>
        </p:nvSpPr>
        <p:spPr>
          <a:noFill/>
        </p:spPr>
        <p:txBody>
          <a:bodyPr/>
          <a:lstStyle/>
          <a:p>
            <a:fld id="{E06542DC-D4EA-4F34-B813-BCB5F5DC9572}" type="slidenum">
              <a:rPr lang="en-GB" smtClean="0"/>
              <a:pPr/>
              <a:t>7</a:t>
            </a:fld>
            <a:endParaRPr lang="en-GB" smtClean="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079"/>
          <p:cNvSpPr>
            <a:spLocks noGrp="1" noChangeArrowheads="1"/>
          </p:cNvSpPr>
          <p:nvPr>
            <p:ph type="sldNum" sz="quarter" idx="5"/>
          </p:nvPr>
        </p:nvSpPr>
        <p:spPr>
          <a:noFill/>
        </p:spPr>
        <p:txBody>
          <a:bodyPr/>
          <a:lstStyle/>
          <a:p>
            <a:fld id="{D3D6BD6A-252B-4771-8458-22E617612E44}" type="slidenum">
              <a:rPr lang="en-GB" smtClean="0"/>
              <a:pPr/>
              <a:t>8</a:t>
            </a:fld>
            <a:endParaRPr lang="en-GB" smtClean="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079"/>
          <p:cNvSpPr>
            <a:spLocks noGrp="1" noChangeArrowheads="1"/>
          </p:cNvSpPr>
          <p:nvPr>
            <p:ph type="sldNum" sz="quarter" idx="5"/>
          </p:nvPr>
        </p:nvSpPr>
        <p:spPr>
          <a:noFill/>
        </p:spPr>
        <p:txBody>
          <a:bodyPr/>
          <a:lstStyle/>
          <a:p>
            <a:fld id="{DC143C54-3139-4075-9FA6-49F2C678BDD8}" type="slidenum">
              <a:rPr lang="en-GB" smtClean="0"/>
              <a:pPr/>
              <a:t>9</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144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145588" cy="6862763"/>
          </a:xfrm>
          <a:prstGeom prst="rect">
            <a:avLst/>
          </a:prstGeom>
          <a:noFill/>
          <a:ln w="9525">
            <a:noFill/>
            <a:miter lim="800000"/>
            <a:headEnd/>
            <a:tailEnd/>
          </a:ln>
        </p:spPr>
      </p:pic>
      <p:sp>
        <p:nvSpPr>
          <p:cNvPr id="110596" name="Rectangle 4"/>
          <p:cNvSpPr>
            <a:spLocks noGrp="1" noChangeArrowheads="1"/>
          </p:cNvSpPr>
          <p:nvPr>
            <p:ph type="ctrTitle"/>
          </p:nvPr>
        </p:nvSpPr>
        <p:spPr>
          <a:xfrm>
            <a:off x="2097088" y="2478088"/>
            <a:ext cx="5218112" cy="1908175"/>
          </a:xfrm>
        </p:spPr>
        <p:txBody>
          <a:bodyPr/>
          <a:lstStyle>
            <a:lvl1pPr>
              <a:defRPr/>
            </a:lvl1pPr>
          </a:lstStyle>
          <a:p>
            <a:r>
              <a:rPr lang="en-GB"/>
              <a:t>Click to edit Master title style</a:t>
            </a:r>
          </a:p>
        </p:txBody>
      </p:sp>
      <p:sp>
        <p:nvSpPr>
          <p:cNvPr id="110597" name="Rectangle 5"/>
          <p:cNvSpPr>
            <a:spLocks noGrp="1" noChangeArrowheads="1"/>
          </p:cNvSpPr>
          <p:nvPr>
            <p:ph type="subTitle" idx="1"/>
          </p:nvPr>
        </p:nvSpPr>
        <p:spPr>
          <a:xfrm>
            <a:off x="304800" y="5562600"/>
            <a:ext cx="845661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914400"/>
            <a:ext cx="3848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86300" y="914400"/>
            <a:ext cx="3848100"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C:\Documents and Settings\begumf\My Documents\francey\1_work_progress\june_05\schools_powerpoint\ai_work_files\word_marque\wordmarque_burgundy.png"/>
          <p:cNvPicPr>
            <a:picLocks noChangeAspect="1" noChangeArrowheads="1"/>
          </p:cNvPicPr>
          <p:nvPr/>
        </p:nvPicPr>
        <p:blipFill>
          <a:blip r:embed="rId14" cstate="print"/>
          <a:srcRect/>
          <a:stretch>
            <a:fillRect/>
          </a:stretch>
        </p:blipFill>
        <p:spPr bwMode="auto">
          <a:xfrm>
            <a:off x="0" y="6110288"/>
            <a:ext cx="1676400" cy="7477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685800" y="9144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www.livinginternet.com/i/is_crypt_pkc_inv.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rsa.com/rsalabs/node.asp?id=2092"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image" Target="../media/image20.gif"/><Relationship Id="rId1" Type="http://schemas.openxmlformats.org/officeDocument/2006/relationships/slideLayout" Target="../slideLayouts/slideLayout4.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4.xml"/><Relationship Id="rId6" Type="http://schemas.openxmlformats.org/officeDocument/2006/relationships/image" Target="../media/image24.gif"/><Relationship Id="rId5" Type="http://schemas.openxmlformats.org/officeDocument/2006/relationships/image" Target="../media/image26.gif"/><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2" Type="http://schemas.openxmlformats.org/officeDocument/2006/relationships/hyperlink" Target="http://www.eee.bham.ac.uk/spannm/Courses/ee1f2.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39938" y="2667000"/>
            <a:ext cx="5275262" cy="1905000"/>
          </a:xfrm>
          <a:noFill/>
        </p:spPr>
        <p:txBody>
          <a:bodyPr lIns="92075" tIns="46038" rIns="92075" bIns="46038"/>
          <a:lstStyle/>
          <a:p>
            <a:pPr eaLnBrk="1" hangingPunct="1">
              <a:lnSpc>
                <a:spcPct val="90000"/>
              </a:lnSpc>
            </a:pPr>
            <a:r>
              <a:rPr lang="en-GB" sz="4000" smtClean="0"/>
              <a:t>Multimedia Data</a:t>
            </a:r>
            <a:br>
              <a:rPr lang="en-GB" sz="4000" smtClean="0"/>
            </a:br>
            <a:r>
              <a:rPr lang="en-GB" sz="2800" b="1" smtClean="0"/>
              <a:t>Security and Cryptographic Algorithms</a:t>
            </a:r>
          </a:p>
        </p:txBody>
      </p:sp>
      <p:sp>
        <p:nvSpPr>
          <p:cNvPr id="3075" name="Rectangle 3"/>
          <p:cNvSpPr>
            <a:spLocks noGrp="1" noChangeArrowheads="1"/>
          </p:cNvSpPr>
          <p:nvPr>
            <p:ph type="subTitle" idx="1"/>
          </p:nvPr>
        </p:nvSpPr>
        <p:spPr>
          <a:xfrm>
            <a:off x="2601913" y="4953000"/>
            <a:ext cx="64008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rPr>
              <a:t>http://www.eee.bham.ac.uk/spannm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7"/>
          <p:cNvPicPr>
            <a:picLocks noChangeAspect="1" noChangeArrowheads="1"/>
          </p:cNvPicPr>
          <p:nvPr/>
        </p:nvPicPr>
        <p:blipFill>
          <a:blip r:embed="rId3" cstate="print"/>
          <a:srcRect l="6862" t="12001" r="9380" b="6854"/>
          <a:stretch>
            <a:fillRect/>
          </a:stretch>
        </p:blipFill>
        <p:spPr bwMode="auto">
          <a:xfrm>
            <a:off x="1358900" y="0"/>
            <a:ext cx="5819775" cy="6705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50838"/>
            <a:ext cx="8534400" cy="457200"/>
          </a:xfrm>
        </p:spPr>
        <p:txBody>
          <a:bodyPr/>
          <a:lstStyle/>
          <a:p>
            <a:pPr eaLnBrk="1" hangingPunct="1"/>
            <a:r>
              <a:rPr lang="en-GB" sz="2800" smtClean="0"/>
              <a:t>DES – The Data Encryption Standard</a:t>
            </a:r>
          </a:p>
        </p:txBody>
      </p:sp>
      <p:sp>
        <p:nvSpPr>
          <p:cNvPr id="13315" name="Rectangle 3"/>
          <p:cNvSpPr>
            <a:spLocks noGrp="1" noChangeArrowheads="1"/>
          </p:cNvSpPr>
          <p:nvPr>
            <p:ph type="body" idx="1"/>
          </p:nvPr>
        </p:nvSpPr>
        <p:spPr>
          <a:xfrm>
            <a:off x="685800" y="914400"/>
            <a:ext cx="2917825" cy="5181600"/>
          </a:xfrm>
        </p:spPr>
        <p:txBody>
          <a:bodyPr/>
          <a:lstStyle/>
          <a:p>
            <a:pPr eaLnBrk="1" hangingPunct="1">
              <a:lnSpc>
                <a:spcPct val="90000"/>
              </a:lnSpc>
              <a:spcAft>
                <a:spcPts val="600"/>
              </a:spcAft>
            </a:pPr>
            <a:r>
              <a:rPr lang="en-GB" dirty="0" smtClean="0"/>
              <a:t>IBM invented "Lucifer", an encryption system adopted as the Data Encryption Standard (DES) in 1976.  </a:t>
            </a:r>
          </a:p>
          <a:p>
            <a:pPr eaLnBrk="1" hangingPunct="1">
              <a:lnSpc>
                <a:spcPct val="90000"/>
              </a:lnSpc>
              <a:spcAft>
                <a:spcPts val="600"/>
              </a:spcAft>
            </a:pPr>
            <a:r>
              <a:rPr lang="en-GB" dirty="0" smtClean="0"/>
              <a:t>DES repeatedly scrambles (mangles) blocks of 64 bits with an encryption key of 56bits.</a:t>
            </a:r>
          </a:p>
          <a:p>
            <a:pPr eaLnBrk="1" hangingPunct="1">
              <a:lnSpc>
                <a:spcPct val="90000"/>
              </a:lnSpc>
              <a:spcAft>
                <a:spcPts val="600"/>
              </a:spcAft>
            </a:pPr>
            <a:r>
              <a:rPr lang="en-GB" dirty="0" smtClean="0"/>
              <a:t>The key was reduced from a longer key to 56bits as required by the American NSA (National Security Agency).</a:t>
            </a:r>
          </a:p>
        </p:txBody>
      </p:sp>
      <p:pic>
        <p:nvPicPr>
          <p:cNvPr id="13316" name="Picture 4"/>
          <p:cNvPicPr>
            <a:picLocks noChangeAspect="1" noChangeArrowheads="1"/>
          </p:cNvPicPr>
          <p:nvPr/>
        </p:nvPicPr>
        <p:blipFill>
          <a:blip r:embed="rId3" cstate="print"/>
          <a:srcRect/>
          <a:stretch>
            <a:fillRect/>
          </a:stretch>
        </p:blipFill>
        <p:spPr bwMode="auto">
          <a:xfrm>
            <a:off x="3886200" y="1143000"/>
            <a:ext cx="4846638" cy="4905375"/>
          </a:xfrm>
          <a:prstGeom prst="rect">
            <a:avLst/>
          </a:prstGeom>
          <a:noFill/>
          <a:ln w="50800">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t>The Key Distribution Problem</a:t>
            </a:r>
          </a:p>
        </p:txBody>
      </p:sp>
      <p:sp>
        <p:nvSpPr>
          <p:cNvPr id="14339" name="Rectangle 3"/>
          <p:cNvSpPr>
            <a:spLocks noGrp="1" noChangeArrowheads="1"/>
          </p:cNvSpPr>
          <p:nvPr>
            <p:ph type="body" idx="1"/>
          </p:nvPr>
        </p:nvSpPr>
        <p:spPr>
          <a:xfrm>
            <a:off x="685800" y="914400"/>
            <a:ext cx="4665663" cy="5181600"/>
          </a:xfrm>
        </p:spPr>
        <p:txBody>
          <a:bodyPr/>
          <a:lstStyle/>
          <a:p>
            <a:pPr>
              <a:spcAft>
                <a:spcPts val="1200"/>
              </a:spcAft>
            </a:pPr>
            <a:r>
              <a:rPr lang="en-GB" dirty="0" smtClean="0"/>
              <a:t>How can secret keys be exchanged by parties who want to communicate?</a:t>
            </a:r>
          </a:p>
          <a:p>
            <a:pPr>
              <a:spcAft>
                <a:spcPts val="1200"/>
              </a:spcAft>
            </a:pPr>
            <a:r>
              <a:rPr lang="en-GB" dirty="0" smtClean="0"/>
              <a:t>In the late 1970s, banks distributed keys by employing special dispatch riders who had been vetted and were among the company's most trusted employees.  They would travel across the world with padlocked briefcases, personally distributing keys to everyone who would receive messages from the bank over the next week.</a:t>
            </a:r>
          </a:p>
        </p:txBody>
      </p:sp>
      <p:pic>
        <p:nvPicPr>
          <p:cNvPr id="14340" name="Picture 2" descr="fudge and a very long tongue by Foxtongue."/>
          <p:cNvPicPr>
            <a:picLocks noChangeAspect="1" noChangeArrowheads="1"/>
          </p:cNvPicPr>
          <p:nvPr/>
        </p:nvPicPr>
        <p:blipFill>
          <a:blip r:embed="rId3" cstate="print"/>
          <a:srcRect/>
          <a:stretch>
            <a:fillRect/>
          </a:stretch>
        </p:blipFill>
        <p:spPr bwMode="auto">
          <a:xfrm>
            <a:off x="5911850" y="4410075"/>
            <a:ext cx="2198688" cy="1649413"/>
          </a:xfrm>
          <a:prstGeom prst="rect">
            <a:avLst/>
          </a:prstGeom>
          <a:noFill/>
          <a:ln w="9525">
            <a:noFill/>
            <a:miter lim="800000"/>
            <a:headEnd/>
            <a:tailEnd/>
          </a:ln>
        </p:spPr>
      </p:pic>
      <p:pic>
        <p:nvPicPr>
          <p:cNvPr id="14341" name="Picture 4" descr="http://michaelmanning.tv/blog/uploaded_images/steve_mcqueen_photo_033-757534.jpg"/>
          <p:cNvPicPr>
            <a:picLocks noChangeAspect="1" noChangeArrowheads="1"/>
          </p:cNvPicPr>
          <p:nvPr/>
        </p:nvPicPr>
        <p:blipFill>
          <a:blip r:embed="rId4" cstate="print"/>
          <a:srcRect/>
          <a:stretch>
            <a:fillRect/>
          </a:stretch>
        </p:blipFill>
        <p:spPr bwMode="auto">
          <a:xfrm>
            <a:off x="5835650" y="1019175"/>
            <a:ext cx="2219325" cy="33194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08025" y="182563"/>
            <a:ext cx="7632700" cy="463550"/>
          </a:xfrm>
        </p:spPr>
        <p:txBody>
          <a:bodyPr/>
          <a:lstStyle/>
          <a:p>
            <a:pPr eaLnBrk="1" hangingPunct="1"/>
            <a:r>
              <a:rPr lang="en-GB" smtClean="0"/>
              <a:t>Diffie-Hellman-Merkle</a:t>
            </a:r>
          </a:p>
        </p:txBody>
      </p:sp>
      <p:sp>
        <p:nvSpPr>
          <p:cNvPr id="15363" name="Rectangle 3"/>
          <p:cNvSpPr>
            <a:spLocks noGrp="1" noChangeArrowheads="1"/>
          </p:cNvSpPr>
          <p:nvPr>
            <p:ph type="body" idx="1"/>
          </p:nvPr>
        </p:nvSpPr>
        <p:spPr>
          <a:xfrm>
            <a:off x="685800" y="914400"/>
            <a:ext cx="4167188" cy="5181600"/>
          </a:xfrm>
        </p:spPr>
        <p:txBody>
          <a:bodyPr/>
          <a:lstStyle/>
          <a:p>
            <a:pPr eaLnBrk="1" hangingPunct="1">
              <a:spcAft>
                <a:spcPts val="600"/>
              </a:spcAft>
            </a:pPr>
            <a:r>
              <a:rPr lang="en-GB" dirty="0" smtClean="0"/>
              <a:t>Whitfield </a:t>
            </a:r>
            <a:r>
              <a:rPr lang="en-GB" dirty="0" err="1" smtClean="0"/>
              <a:t>Diffie</a:t>
            </a:r>
            <a:r>
              <a:rPr lang="en-GB" dirty="0" smtClean="0"/>
              <a:t> and Martin Hellman.</a:t>
            </a:r>
          </a:p>
          <a:p>
            <a:pPr eaLnBrk="1" hangingPunct="1">
              <a:spcAft>
                <a:spcPts val="600"/>
              </a:spcAft>
            </a:pPr>
            <a:r>
              <a:rPr lang="en-GB" dirty="0" err="1" smtClean="0"/>
              <a:t>Diffie</a:t>
            </a:r>
            <a:r>
              <a:rPr lang="en-GB" dirty="0" smtClean="0"/>
              <a:t> accepted a research position with Hellman and was later joined by Ralph </a:t>
            </a:r>
            <a:r>
              <a:rPr lang="en-GB" dirty="0" err="1" smtClean="0"/>
              <a:t>Merkle</a:t>
            </a:r>
            <a:r>
              <a:rPr lang="en-GB" dirty="0" smtClean="0"/>
              <a:t> at Stanford.</a:t>
            </a:r>
          </a:p>
          <a:p>
            <a:pPr eaLnBrk="1" hangingPunct="1">
              <a:spcAft>
                <a:spcPts val="600"/>
              </a:spcAft>
            </a:pPr>
            <a:r>
              <a:rPr lang="en-GB" dirty="0" err="1" smtClean="0"/>
              <a:t>Diffie</a:t>
            </a:r>
            <a:r>
              <a:rPr lang="en-GB" dirty="0" smtClean="0"/>
              <a:t> imagined two strangers (</a:t>
            </a:r>
            <a:r>
              <a:rPr lang="en-GB" i="1" dirty="0" smtClean="0"/>
              <a:t>Alice</a:t>
            </a:r>
            <a:r>
              <a:rPr lang="en-GB" dirty="0" smtClean="0"/>
              <a:t> and </a:t>
            </a:r>
            <a:r>
              <a:rPr lang="en-GB" i="1" dirty="0" smtClean="0"/>
              <a:t>Bob</a:t>
            </a:r>
            <a:r>
              <a:rPr lang="en-GB" dirty="0" smtClean="0"/>
              <a:t>) meeting on the Internet and wondered how they could send each other an encrypted message which an eavesdropper (</a:t>
            </a:r>
            <a:r>
              <a:rPr lang="en-GB" i="1" dirty="0" smtClean="0"/>
              <a:t>Eve)</a:t>
            </a:r>
            <a:r>
              <a:rPr lang="en-GB" dirty="0" smtClean="0"/>
              <a:t> could not read).</a:t>
            </a:r>
          </a:p>
          <a:p>
            <a:pPr eaLnBrk="1" hangingPunct="1">
              <a:spcAft>
                <a:spcPts val="600"/>
              </a:spcAft>
            </a:pPr>
            <a:r>
              <a:rPr lang="en-GB" dirty="0" smtClean="0"/>
              <a:t>Although safe key exchange had been considered impossible ... </a:t>
            </a:r>
          </a:p>
        </p:txBody>
      </p:sp>
      <p:pic>
        <p:nvPicPr>
          <p:cNvPr id="15364" name="Picture 8" descr="http://www.livinginternet.com/g/diffie_hellman_merkle.jpg">
            <a:hlinkClick r:id="rId3"/>
          </p:cNvPr>
          <p:cNvPicPr>
            <a:picLocks noChangeAspect="1" noChangeArrowheads="1"/>
          </p:cNvPicPr>
          <p:nvPr/>
        </p:nvPicPr>
        <p:blipFill>
          <a:blip r:embed="rId4" cstate="print"/>
          <a:srcRect/>
          <a:stretch>
            <a:fillRect/>
          </a:stretch>
        </p:blipFill>
        <p:spPr bwMode="auto">
          <a:xfrm>
            <a:off x="5181600" y="1600200"/>
            <a:ext cx="3532188" cy="3222625"/>
          </a:xfrm>
          <a:prstGeom prst="rect">
            <a:avLst/>
          </a:prstGeom>
          <a:noFill/>
          <a:ln w="9525">
            <a:noFill/>
            <a:miter lim="800000"/>
            <a:headEnd/>
            <a:tailEnd/>
          </a:ln>
        </p:spPr>
      </p:pic>
      <p:grpSp>
        <p:nvGrpSpPr>
          <p:cNvPr id="15365" name="Group 18"/>
          <p:cNvGrpSpPr>
            <a:grpSpLocks/>
          </p:cNvGrpSpPr>
          <p:nvPr/>
        </p:nvGrpSpPr>
        <p:grpSpPr bwMode="auto">
          <a:xfrm>
            <a:off x="5257800" y="4953000"/>
            <a:ext cx="3352800" cy="368300"/>
            <a:chOff x="-5" y="-5"/>
            <a:chExt cx="3048" cy="232"/>
          </a:xfrm>
        </p:grpSpPr>
        <p:grpSp>
          <p:nvGrpSpPr>
            <p:cNvPr id="15366" name="Group 16"/>
            <p:cNvGrpSpPr>
              <a:grpSpLocks/>
            </p:cNvGrpSpPr>
            <p:nvPr/>
          </p:nvGrpSpPr>
          <p:grpSpPr bwMode="auto">
            <a:xfrm>
              <a:off x="0" y="0"/>
              <a:ext cx="3038" cy="222"/>
              <a:chOff x="0" y="0"/>
              <a:chExt cx="3038" cy="222"/>
            </a:xfrm>
          </p:grpSpPr>
          <p:sp>
            <p:nvSpPr>
              <p:cNvPr id="15368" name="Rectangle 14"/>
              <p:cNvSpPr>
                <a:spLocks noChangeArrowheads="1"/>
              </p:cNvSpPr>
              <p:nvPr/>
            </p:nvSpPr>
            <p:spPr bwMode="auto">
              <a:xfrm>
                <a:off x="0" y="0"/>
                <a:ext cx="3038" cy="222"/>
              </a:xfrm>
              <a:prstGeom prst="rect">
                <a:avLst/>
              </a:prstGeom>
              <a:noFill/>
              <a:ln w="9525">
                <a:noFill/>
                <a:miter lim="800000"/>
                <a:headEnd/>
                <a:tailEnd/>
              </a:ln>
            </p:spPr>
            <p:txBody>
              <a:bodyPr anchor="ctr"/>
              <a:lstStyle/>
              <a:p>
                <a:pPr algn="l"/>
                <a:r>
                  <a:rPr lang="en-GB" sz="600"/>
                  <a:t>(c) Chuck Painter/Stanford News Service</a:t>
                </a:r>
                <a:r>
                  <a:rPr lang="en-GB" sz="1000"/>
                  <a:t/>
                </a:r>
                <a:br>
                  <a:rPr lang="en-GB" sz="1000"/>
                </a:br>
                <a:r>
                  <a:rPr lang="en-GB" sz="1000"/>
                  <a:t>- </a:t>
                </a:r>
                <a:r>
                  <a:rPr lang="en-GB" sz="1000" i="1">
                    <a:hlinkClick r:id="rId3"/>
                  </a:rPr>
                  <a:t>Ralph Merkle, Martin Hellman, Whitfield Diffie</a:t>
                </a:r>
                <a:r>
                  <a:rPr lang="en-GB" sz="1000"/>
                  <a:t> (1977)</a:t>
                </a:r>
                <a:r>
                  <a:rPr lang="en-GB" sz="1100">
                    <a:latin typeface="Times New Roman" pitchFamily="18" charset="0"/>
                  </a:rPr>
                  <a:t> </a:t>
                </a:r>
                <a:endParaRPr lang="en-GB" sz="2400">
                  <a:latin typeface="Times New Roman" pitchFamily="18" charset="0"/>
                </a:endParaRPr>
              </a:p>
            </p:txBody>
          </p:sp>
          <p:sp>
            <p:nvSpPr>
              <p:cNvPr id="15369" name="Rectangle 15"/>
              <p:cNvSpPr>
                <a:spLocks noChangeArrowheads="1"/>
              </p:cNvSpPr>
              <p:nvPr/>
            </p:nvSpPr>
            <p:spPr bwMode="auto">
              <a:xfrm>
                <a:off x="0" y="0"/>
                <a:ext cx="3038" cy="222"/>
              </a:xfrm>
              <a:prstGeom prst="rect">
                <a:avLst/>
              </a:prstGeom>
              <a:noFill/>
              <a:ln w="7">
                <a:solidFill>
                  <a:srgbClr val="A0A0A0"/>
                </a:solidFill>
                <a:miter lim="800000"/>
                <a:headEnd/>
                <a:tailEnd/>
              </a:ln>
            </p:spPr>
            <p:txBody>
              <a:bodyPr wrap="none"/>
              <a:lstStyle/>
              <a:p>
                <a:endParaRPr lang="en-US"/>
              </a:p>
            </p:txBody>
          </p:sp>
        </p:grpSp>
        <p:sp>
          <p:nvSpPr>
            <p:cNvPr id="15367" name="Rectangle 17"/>
            <p:cNvSpPr>
              <a:spLocks noChangeArrowheads="1"/>
            </p:cNvSpPr>
            <p:nvPr/>
          </p:nvSpPr>
          <p:spPr bwMode="auto">
            <a:xfrm>
              <a:off x="-5" y="-5"/>
              <a:ext cx="3048" cy="232"/>
            </a:xfrm>
            <a:prstGeom prst="rect">
              <a:avLst/>
            </a:prstGeom>
            <a:noFill/>
            <a:ln w="17462">
              <a:solidFill>
                <a:srgbClr val="A0A0A0"/>
              </a:solidFill>
              <a:miter lim="800000"/>
              <a:headEnd/>
              <a:tailEnd/>
            </a:ln>
          </p:spPr>
          <p:txBody>
            <a:bodyPr wrap="none"/>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smtClean="0"/>
              <a:t>A Simple Padlock Example</a:t>
            </a:r>
          </a:p>
        </p:txBody>
      </p:sp>
      <p:sp>
        <p:nvSpPr>
          <p:cNvPr id="16387" name="Rectangle 3"/>
          <p:cNvSpPr>
            <a:spLocks noGrp="1" noChangeArrowheads="1"/>
          </p:cNvSpPr>
          <p:nvPr>
            <p:ph type="body" idx="1"/>
          </p:nvPr>
        </p:nvSpPr>
        <p:spPr>
          <a:xfrm>
            <a:off x="685800" y="914400"/>
            <a:ext cx="5346700" cy="5181600"/>
          </a:xfrm>
        </p:spPr>
        <p:txBody>
          <a:bodyPr/>
          <a:lstStyle/>
          <a:p>
            <a:r>
              <a:rPr lang="en-GB" dirty="0" smtClean="0"/>
              <a:t>It </a:t>
            </a:r>
            <a:r>
              <a:rPr lang="en-GB" u="sng" dirty="0" smtClean="0"/>
              <a:t>is</a:t>
            </a:r>
            <a:r>
              <a:rPr lang="en-GB" dirty="0" smtClean="0"/>
              <a:t> possible to imagine secure message exchange over an insecure communication system.</a:t>
            </a:r>
          </a:p>
          <a:p>
            <a:r>
              <a:rPr lang="en-GB" dirty="0" smtClean="0"/>
              <a:t>Imagine Alice sends a package to Bob securing it with a padlock.  Bob can't open it – but adds his own padlock to it and sends it back to Alice who removes her padlock and sends it back to Bob – Bob can now open his own padlock.  QED.</a:t>
            </a:r>
          </a:p>
          <a:p>
            <a:r>
              <a:rPr lang="en-GB" dirty="0" smtClean="0"/>
              <a:t>Alice and Bob both kept their keys safe and the package was never unlocked in the system.</a:t>
            </a:r>
          </a:p>
          <a:p>
            <a:r>
              <a:rPr lang="en-GB" dirty="0" smtClean="0"/>
              <a:t>The problem with applying this simple solution was the order of events.  Encryption methods up to this </a:t>
            </a:r>
            <a:r>
              <a:rPr lang="en-GB" smtClean="0"/>
              <a:t>time have </a:t>
            </a:r>
            <a:r>
              <a:rPr lang="en-GB" dirty="0" smtClean="0"/>
              <a:t>required a "last on, last off" ordering.</a:t>
            </a:r>
          </a:p>
          <a:p>
            <a:pPr lvl="1"/>
            <a:r>
              <a:rPr lang="en-GB" dirty="0" smtClean="0"/>
              <a:t>The solution is to have 2 keys. A public key and a private key </a:t>
            </a:r>
          </a:p>
          <a:p>
            <a:endParaRPr lang="en-GB" dirty="0" smtClean="0"/>
          </a:p>
        </p:txBody>
      </p:sp>
      <p:pic>
        <p:nvPicPr>
          <p:cNvPr id="16388" name="Picture 2" descr="Open Padlock (Gold) by Ngọc Hà."/>
          <p:cNvPicPr>
            <a:picLocks noChangeAspect="1" noChangeArrowheads="1"/>
          </p:cNvPicPr>
          <p:nvPr/>
        </p:nvPicPr>
        <p:blipFill>
          <a:blip r:embed="rId3" cstate="print"/>
          <a:srcRect/>
          <a:stretch>
            <a:fillRect/>
          </a:stretch>
        </p:blipFill>
        <p:spPr bwMode="auto">
          <a:xfrm>
            <a:off x="6084888" y="1300163"/>
            <a:ext cx="3059112" cy="45942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key encryption</a:t>
            </a:r>
            <a:endParaRPr lang="en-US" dirty="0"/>
          </a:p>
        </p:txBody>
      </p:sp>
      <p:sp>
        <p:nvSpPr>
          <p:cNvPr id="3" name="Content Placeholder 2"/>
          <p:cNvSpPr>
            <a:spLocks noGrp="1"/>
          </p:cNvSpPr>
          <p:nvPr>
            <p:ph sz="half" idx="1"/>
          </p:nvPr>
        </p:nvSpPr>
        <p:spPr/>
        <p:txBody>
          <a:bodyPr/>
          <a:lstStyle/>
          <a:p>
            <a:pPr>
              <a:spcAft>
                <a:spcPts val="600"/>
              </a:spcAft>
            </a:pPr>
            <a:r>
              <a:rPr lang="en-GB" sz="2000" dirty="0" smtClean="0"/>
              <a:t>Alice wants to send Bob a confidential email</a:t>
            </a:r>
          </a:p>
          <a:p>
            <a:pPr lvl="1">
              <a:spcAft>
                <a:spcPts val="600"/>
              </a:spcAft>
            </a:pPr>
            <a:r>
              <a:rPr lang="en-GB" sz="2000" dirty="0" smtClean="0"/>
              <a:t>She encrypts it with Bob’s public key which is available to anyone</a:t>
            </a:r>
          </a:p>
          <a:p>
            <a:pPr lvl="1">
              <a:spcAft>
                <a:spcPts val="600"/>
              </a:spcAft>
            </a:pPr>
            <a:r>
              <a:rPr lang="en-GB" sz="2000" dirty="0" smtClean="0"/>
              <a:t>Bob can decrypt the message with his private key which only he knows</a:t>
            </a:r>
          </a:p>
          <a:p>
            <a:pPr lvl="1">
              <a:spcAft>
                <a:spcPts val="600"/>
              </a:spcAft>
            </a:pPr>
            <a:r>
              <a:rPr lang="en-GB" sz="2000" dirty="0" smtClean="0"/>
              <a:t>Anyone intercepting the email would need Bobs private key to decrypt it </a:t>
            </a:r>
            <a:endParaRPr lang="en-US" sz="2000" dirty="0"/>
          </a:p>
        </p:txBody>
      </p:sp>
      <p:pic>
        <p:nvPicPr>
          <p:cNvPr id="1036" name="Picture 12" descr="http://img.zdnet.com/techDirectory/ENCRYPT.GIF"/>
          <p:cNvPicPr>
            <a:picLocks noChangeAspect="1" noChangeArrowheads="1"/>
          </p:cNvPicPr>
          <p:nvPr/>
        </p:nvPicPr>
        <p:blipFill>
          <a:blip r:embed="rId2" cstate="print"/>
          <a:srcRect/>
          <a:stretch>
            <a:fillRect/>
          </a:stretch>
        </p:blipFill>
        <p:spPr bwMode="auto">
          <a:xfrm>
            <a:off x="4644008" y="908720"/>
            <a:ext cx="4137186" cy="46085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GB" dirty="0" smtClean="0"/>
              <a:t>RSA (</a:t>
            </a:r>
            <a:r>
              <a:rPr lang="en-GB" dirty="0" err="1" smtClean="0"/>
              <a:t>Rivest</a:t>
            </a:r>
            <a:r>
              <a:rPr lang="en-GB" dirty="0" smtClean="0"/>
              <a:t>, Shamir and </a:t>
            </a:r>
            <a:r>
              <a:rPr lang="en-GB" dirty="0" err="1" smtClean="0"/>
              <a:t>Adleman</a:t>
            </a:r>
            <a:r>
              <a:rPr lang="en-GB" dirty="0" smtClean="0"/>
              <a:t>)</a:t>
            </a:r>
          </a:p>
        </p:txBody>
      </p:sp>
      <p:sp>
        <p:nvSpPr>
          <p:cNvPr id="22531" name="Rectangle 1027"/>
          <p:cNvSpPr>
            <a:spLocks noGrp="1" noChangeArrowheads="1"/>
          </p:cNvSpPr>
          <p:nvPr>
            <p:ph type="body" idx="1"/>
          </p:nvPr>
        </p:nvSpPr>
        <p:spPr>
          <a:xfrm>
            <a:off x="304800" y="815975"/>
            <a:ext cx="8610600" cy="6042025"/>
          </a:xfrm>
        </p:spPr>
        <p:txBody>
          <a:bodyPr/>
          <a:lstStyle/>
          <a:p>
            <a:pPr eaLnBrk="1" hangingPunct="1">
              <a:lnSpc>
                <a:spcPct val="90000"/>
              </a:lnSpc>
            </a:pPr>
            <a:r>
              <a:rPr lang="en-GB" dirty="0" smtClean="0"/>
              <a:t>RSA is a public key encryption method using </a:t>
            </a:r>
            <a:r>
              <a:rPr lang="en-GB" i="1" dirty="0" smtClean="0"/>
              <a:t>asymmetric </a:t>
            </a:r>
            <a:r>
              <a:rPr lang="en-GB" dirty="0" smtClean="0"/>
              <a:t>keys</a:t>
            </a:r>
          </a:p>
          <a:p>
            <a:pPr eaLnBrk="1" hangingPunct="1">
              <a:lnSpc>
                <a:spcPct val="90000"/>
              </a:lnSpc>
            </a:pPr>
            <a:r>
              <a:rPr lang="en-GB" dirty="0" smtClean="0"/>
              <a:t>This was developed by </a:t>
            </a:r>
            <a:r>
              <a:rPr lang="en-GB" dirty="0" err="1" smtClean="0"/>
              <a:t>Rivest</a:t>
            </a:r>
            <a:r>
              <a:rPr lang="en-GB" dirty="0" smtClean="0"/>
              <a:t>, Shamir and </a:t>
            </a:r>
            <a:r>
              <a:rPr lang="en-GB" dirty="0" err="1" smtClean="0"/>
              <a:t>Adleman</a:t>
            </a:r>
            <a:r>
              <a:rPr lang="en-GB" dirty="0" smtClean="0"/>
              <a:t> at MIT and announced in Scientific American in August 1977.</a:t>
            </a:r>
          </a:p>
          <a:p>
            <a:pPr eaLnBrk="1" hangingPunct="1">
              <a:lnSpc>
                <a:spcPct val="90000"/>
              </a:lnSpc>
              <a:buNone/>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r>
              <a:rPr lang="en-GB" dirty="0" smtClean="0"/>
              <a:t>The system is based on 2 large primes, p and q which are multiplied together as part of the public key N.</a:t>
            </a:r>
          </a:p>
          <a:p>
            <a:pPr lvl="1" eaLnBrk="1" hangingPunct="1">
              <a:lnSpc>
                <a:spcPct val="90000"/>
              </a:lnSpc>
            </a:pPr>
            <a:r>
              <a:rPr lang="en-GB" dirty="0" smtClean="0"/>
              <a:t>Factoring N into p and q is </a:t>
            </a:r>
            <a:r>
              <a:rPr lang="en-GB" b="1" dirty="0" smtClean="0"/>
              <a:t>extremely</a:t>
            </a:r>
            <a:r>
              <a:rPr lang="en-GB" dirty="0" smtClean="0"/>
              <a:t> difficult for large N.</a:t>
            </a:r>
          </a:p>
          <a:p>
            <a:pPr lvl="1" eaLnBrk="1" hangingPunct="1">
              <a:lnSpc>
                <a:spcPct val="90000"/>
              </a:lnSpc>
            </a:pPr>
            <a:r>
              <a:rPr lang="en-GB" dirty="0" smtClean="0"/>
              <a:t>For banking transactions, N&gt;10</a:t>
            </a:r>
            <a:r>
              <a:rPr lang="en-GB" baseline="30000" dirty="0" smtClean="0"/>
              <a:t>308</a:t>
            </a:r>
            <a:r>
              <a:rPr lang="en-GB" dirty="0" smtClean="0"/>
              <a:t> provides an extremely high level of security (a hundred million PCs would take more than 1000 years to find p and q.)</a:t>
            </a:r>
          </a:p>
        </p:txBody>
      </p:sp>
      <p:pic>
        <p:nvPicPr>
          <p:cNvPr id="22532" name="Picture 1028"/>
          <p:cNvPicPr>
            <a:picLocks noChangeAspect="1" noChangeArrowheads="1"/>
          </p:cNvPicPr>
          <p:nvPr/>
        </p:nvPicPr>
        <p:blipFill>
          <a:blip r:embed="rId3" cstate="print"/>
          <a:srcRect/>
          <a:stretch>
            <a:fillRect/>
          </a:stretch>
        </p:blipFill>
        <p:spPr bwMode="auto">
          <a:xfrm>
            <a:off x="1907704" y="1916832"/>
            <a:ext cx="5019675" cy="23955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RSA (</a:t>
            </a:r>
            <a:r>
              <a:rPr lang="en-GB" dirty="0" err="1" smtClean="0"/>
              <a:t>Rivest</a:t>
            </a:r>
            <a:r>
              <a:rPr lang="en-GB" dirty="0" smtClean="0"/>
              <a:t>, Shamir and </a:t>
            </a:r>
            <a:r>
              <a:rPr lang="en-GB" dirty="0" err="1" smtClean="0"/>
              <a:t>Adleman</a:t>
            </a:r>
            <a:r>
              <a:rPr lang="en-GB" dirty="0" smtClean="0"/>
              <a:t>)</a:t>
            </a:r>
            <a:endParaRPr lang="en-US" dirty="0"/>
          </a:p>
        </p:txBody>
      </p:sp>
      <p:sp>
        <p:nvSpPr>
          <p:cNvPr id="3" name="Content Placeholder 2"/>
          <p:cNvSpPr>
            <a:spLocks noGrp="1"/>
          </p:cNvSpPr>
          <p:nvPr>
            <p:ph sz="half" idx="1"/>
          </p:nvPr>
        </p:nvSpPr>
        <p:spPr/>
        <p:txBody>
          <a:bodyPr/>
          <a:lstStyle/>
          <a:p>
            <a:pPr>
              <a:spcAft>
                <a:spcPts val="300"/>
              </a:spcAft>
            </a:pPr>
            <a:r>
              <a:rPr lang="en-GB" sz="1700" dirty="0" smtClean="0"/>
              <a:t>RSA numbers are published online</a:t>
            </a:r>
          </a:p>
          <a:p>
            <a:pPr lvl="1">
              <a:spcAft>
                <a:spcPts val="300"/>
              </a:spcAft>
            </a:pPr>
            <a:r>
              <a:rPr lang="en-GB" sz="1700" dirty="0" smtClean="0"/>
              <a:t>RSA-100 100 digit number</a:t>
            </a:r>
          </a:p>
          <a:p>
            <a:pPr lvl="1">
              <a:spcAft>
                <a:spcPts val="300"/>
              </a:spcAft>
            </a:pPr>
            <a:r>
              <a:rPr lang="en-GB" sz="1700" dirty="0" smtClean="0"/>
              <a:t>RSA-155 155 digit number </a:t>
            </a:r>
          </a:p>
          <a:p>
            <a:pPr lvl="1">
              <a:spcAft>
                <a:spcPts val="300"/>
              </a:spcAft>
            </a:pPr>
            <a:r>
              <a:rPr lang="en-GB" sz="1700" dirty="0" smtClean="0"/>
              <a:t>etc</a:t>
            </a:r>
          </a:p>
          <a:p>
            <a:pPr>
              <a:spcAft>
                <a:spcPts val="300"/>
              </a:spcAft>
            </a:pPr>
            <a:r>
              <a:rPr lang="en-GB" sz="1700" dirty="0" smtClean="0"/>
              <a:t>The RSA factoring challenge </a:t>
            </a:r>
            <a:r>
              <a:rPr lang="en-US" sz="1700" dirty="0" smtClean="0"/>
              <a:t>put forward by RSA labs on March 18, 1991 (and retracted in 2007) to encourage research into practical algorithms for factoring  large integers and cracking RSA keys </a:t>
            </a:r>
            <a:r>
              <a:rPr lang="en-US" sz="1700" dirty="0" smtClean="0">
                <a:hlinkClick r:id="rId2"/>
              </a:rPr>
              <a:t>http://www.rsa.com/rsalabs/node.asp?id=2092</a:t>
            </a:r>
            <a:r>
              <a:rPr lang="en-US" sz="1700" dirty="0" smtClean="0"/>
              <a:t> </a:t>
            </a:r>
          </a:p>
          <a:p>
            <a:pPr lvl="1">
              <a:spcAft>
                <a:spcPts val="300"/>
              </a:spcAft>
            </a:pPr>
            <a:r>
              <a:rPr lang="en-GB" sz="1400" dirty="0" smtClean="0"/>
              <a:t>Researchers in computational algorithms develop techniques to perform these massive factorizations and prizes are awarded </a:t>
            </a:r>
          </a:p>
          <a:p>
            <a:pPr lvl="1">
              <a:spcAft>
                <a:spcPts val="300"/>
              </a:spcAft>
            </a:pPr>
            <a:r>
              <a:rPr lang="en-GB" sz="1400" dirty="0" smtClean="0"/>
              <a:t>The largest number factorised was RSA-768 (768 bits, 232 digits) in 2009</a:t>
            </a:r>
            <a:endParaRPr lang="en-US" sz="1400" dirty="0"/>
          </a:p>
        </p:txBody>
      </p:sp>
      <p:sp>
        <p:nvSpPr>
          <p:cNvPr id="5" name="TextBox 4"/>
          <p:cNvSpPr txBox="1"/>
          <p:nvPr/>
        </p:nvSpPr>
        <p:spPr>
          <a:xfrm>
            <a:off x="4716016" y="1484784"/>
            <a:ext cx="4104456" cy="3416320"/>
          </a:xfrm>
          <a:prstGeom prst="rect">
            <a:avLst/>
          </a:prstGeom>
          <a:noFill/>
        </p:spPr>
        <p:txBody>
          <a:bodyPr wrap="square" rtlCol="0">
            <a:spAutoFit/>
          </a:bodyPr>
          <a:lstStyle/>
          <a:p>
            <a:pPr algn="l"/>
            <a:r>
              <a:rPr lang="en-US" sz="1800" dirty="0" smtClean="0"/>
              <a:t>RSA-100 = 152260502792253336053561837813263742971806811496130688657908494580122963258952897654000350692006139 </a:t>
            </a:r>
          </a:p>
          <a:p>
            <a:pPr algn="l"/>
            <a:endParaRPr lang="en-GB" sz="1800" dirty="0" smtClean="0"/>
          </a:p>
          <a:p>
            <a:pPr algn="l"/>
            <a:r>
              <a:rPr lang="en-GB" sz="1800" dirty="0" smtClean="0"/>
              <a:t>=</a:t>
            </a:r>
          </a:p>
          <a:p>
            <a:pPr algn="l"/>
            <a:endParaRPr lang="en-GB" sz="1800" dirty="0" smtClean="0"/>
          </a:p>
          <a:p>
            <a:pPr algn="l"/>
            <a:r>
              <a:rPr lang="en-US" sz="1800" dirty="0" smtClean="0"/>
              <a:t>37975227936943673922808872755445627854565536638199 × 40094690950920881030683735292761468389214899724061 </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sz="half" idx="1"/>
          </p:nvPr>
        </p:nvSpPr>
        <p:spPr>
          <a:xfrm>
            <a:off x="685800" y="914400"/>
            <a:ext cx="7990656" cy="5181600"/>
          </a:xfrm>
        </p:spPr>
        <p:txBody>
          <a:bodyPr/>
          <a:lstStyle/>
          <a:p>
            <a:r>
              <a:rPr lang="en-GB" sz="2000" dirty="0" smtClean="0"/>
              <a:t>Based on the mathematics of </a:t>
            </a:r>
            <a:r>
              <a:rPr lang="en-GB" sz="2000" i="1" dirty="0" err="1" smtClean="0"/>
              <a:t>congruences</a:t>
            </a:r>
            <a:endParaRPr lang="en-GB" sz="2000" i="1" dirty="0" smtClean="0"/>
          </a:p>
          <a:p>
            <a:pPr lvl="1"/>
            <a:r>
              <a:rPr lang="en-GB" sz="1600" dirty="0" smtClean="0"/>
              <a:t>2 numbers p and q are congruent modulo N if they have the same remainder when divided by N</a:t>
            </a:r>
          </a:p>
          <a:p>
            <a:pPr lvl="1"/>
            <a:endParaRPr lang="en-GB" sz="1600" dirty="0" smtClean="0"/>
          </a:p>
          <a:p>
            <a:pPr lvl="1"/>
            <a:endParaRPr lang="en-GB" sz="1600" dirty="0"/>
          </a:p>
          <a:p>
            <a:pPr lvl="1"/>
            <a:r>
              <a:rPr lang="en-GB" sz="1600" dirty="0" err="1" smtClean="0"/>
              <a:t>Eg</a:t>
            </a:r>
            <a:r>
              <a:rPr lang="en-GB" sz="1600" dirty="0" smtClean="0"/>
              <a:t>.  </a:t>
            </a:r>
          </a:p>
          <a:p>
            <a:pPr lvl="1"/>
            <a:endParaRPr lang="en-GB" sz="1600" dirty="0" smtClean="0"/>
          </a:p>
          <a:p>
            <a:pPr>
              <a:spcAft>
                <a:spcPts val="600"/>
              </a:spcAft>
            </a:pPr>
            <a:endParaRPr lang="en-GB" sz="2000" dirty="0" smtClean="0"/>
          </a:p>
          <a:p>
            <a:pPr>
              <a:spcAft>
                <a:spcPts val="600"/>
              </a:spcAft>
            </a:pPr>
            <a:r>
              <a:rPr lang="en-GB" sz="2000" dirty="0" smtClean="0"/>
              <a:t>The idea behind RSA is to raise a number to a power to move it between columns in a table with N columns</a:t>
            </a:r>
          </a:p>
          <a:p>
            <a:pPr lvl="1">
              <a:spcAft>
                <a:spcPts val="600"/>
              </a:spcAft>
            </a:pPr>
            <a:r>
              <a:rPr lang="en-GB" sz="1600" dirty="0" smtClean="0"/>
              <a:t>If each column is labelled with a letter, moving it to a different column creates the </a:t>
            </a:r>
            <a:r>
              <a:rPr lang="en-GB" sz="1600" dirty="0" err="1" smtClean="0"/>
              <a:t>cyphertext</a:t>
            </a:r>
            <a:endParaRPr lang="en-GB" sz="1600" dirty="0" smtClean="0"/>
          </a:p>
          <a:p>
            <a:pPr lvl="2"/>
            <a:endParaRPr lang="en-GB" sz="1200" dirty="0" smtClean="0"/>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3095043272"/>
              </p:ext>
            </p:extLst>
          </p:nvPr>
        </p:nvGraphicFramePr>
        <p:xfrm>
          <a:off x="2195736" y="1916832"/>
          <a:ext cx="1488522" cy="360040"/>
        </p:xfrm>
        <a:graphic>
          <a:graphicData uri="http://schemas.openxmlformats.org/presentationml/2006/ole">
            <mc:AlternateContent xmlns:mc="http://schemas.openxmlformats.org/markup-compatibility/2006">
              <mc:Choice xmlns:v="urn:schemas-microsoft-com:vml" Requires="v">
                <p:oleObj spid="_x0000_s64531" name="Equation" r:id="rId3" imgW="787320" imgH="190440" progId="Equation.3">
                  <p:embed/>
                </p:oleObj>
              </mc:Choice>
              <mc:Fallback>
                <p:oleObj name="Equation" r:id="rId3" imgW="787320" imgH="190440" progId="Equation.3">
                  <p:embed/>
                  <p:pic>
                    <p:nvPicPr>
                      <p:cNvPr id="0"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916832"/>
                        <a:ext cx="1488522" cy="360040"/>
                      </a:xfrm>
                      <a:prstGeom prst="rect">
                        <a:avLst/>
                      </a:prstGeom>
                      <a:noFill/>
                    </p:spPr>
                  </p:pic>
                </p:oleObj>
              </mc:Fallback>
            </mc:AlternateContent>
          </a:graphicData>
        </a:graphic>
      </p:graphicFrame>
      <p:graphicFrame>
        <p:nvGraphicFramePr>
          <p:cNvPr id="64516" name="Content Placeholder 4"/>
          <p:cNvGraphicFramePr>
            <a:graphicFrameLocks noChangeAspect="1"/>
          </p:cNvGraphicFramePr>
          <p:nvPr>
            <p:extLst>
              <p:ext uri="{D42A27DB-BD31-4B8C-83A1-F6EECF244321}">
                <p14:modId xmlns:p14="http://schemas.microsoft.com/office/powerpoint/2010/main" val="2898737834"/>
              </p:ext>
            </p:extLst>
          </p:nvPr>
        </p:nvGraphicFramePr>
        <p:xfrm>
          <a:off x="3851920" y="2708920"/>
          <a:ext cx="1465262" cy="368300"/>
        </p:xfrm>
        <a:graphic>
          <a:graphicData uri="http://schemas.openxmlformats.org/presentationml/2006/ole">
            <mc:AlternateContent xmlns:mc="http://schemas.openxmlformats.org/markup-compatibility/2006">
              <mc:Choice xmlns:v="urn:schemas-microsoft-com:vml" Requires="v">
                <p:oleObj spid="_x0000_s64532" name="Equation" r:id="rId5" imgW="761760" imgH="190440" progId="Equation.3">
                  <p:embed/>
                </p:oleObj>
              </mc:Choice>
              <mc:Fallback>
                <p:oleObj name="Equation" r:id="rId5" imgW="761760" imgH="1904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708920"/>
                        <a:ext cx="1465262"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8" name="Object 6"/>
          <p:cNvGraphicFramePr>
            <a:graphicFrameLocks noChangeAspect="1"/>
          </p:cNvGraphicFramePr>
          <p:nvPr>
            <p:extLst>
              <p:ext uri="{D42A27DB-BD31-4B8C-83A1-F6EECF244321}">
                <p14:modId xmlns:p14="http://schemas.microsoft.com/office/powerpoint/2010/main" val="3131735346"/>
              </p:ext>
            </p:extLst>
          </p:nvPr>
        </p:nvGraphicFramePr>
        <p:xfrm>
          <a:off x="1979712" y="2708920"/>
          <a:ext cx="1516062" cy="368300"/>
        </p:xfrm>
        <a:graphic>
          <a:graphicData uri="http://schemas.openxmlformats.org/presentationml/2006/ole">
            <mc:AlternateContent xmlns:mc="http://schemas.openxmlformats.org/markup-compatibility/2006">
              <mc:Choice xmlns:v="urn:schemas-microsoft-com:vml" Requires="v">
                <p:oleObj spid="_x0000_s64533" name="Equation" r:id="rId7" imgW="787320" imgH="190440" progId="Equation.3">
                  <p:embed/>
                </p:oleObj>
              </mc:Choice>
              <mc:Fallback>
                <p:oleObj name="Equation" r:id="rId7" imgW="787320" imgH="1904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2708920"/>
                        <a:ext cx="1516062"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7" name="Content Placeholder 6"/>
          <p:cNvSpPr>
            <a:spLocks noGrp="1"/>
          </p:cNvSpPr>
          <p:nvPr>
            <p:ph sz="half" idx="1"/>
          </p:nvPr>
        </p:nvSpPr>
        <p:spPr/>
        <p:txBody>
          <a:bodyPr/>
          <a:lstStyle/>
          <a:p>
            <a:pPr>
              <a:spcAft>
                <a:spcPts val="600"/>
              </a:spcAft>
            </a:pPr>
            <a:r>
              <a:rPr lang="en-GB" sz="2000" dirty="0" smtClean="0"/>
              <a:t>For example raising 2 (“B”) to the power of 3 moves it to column 3 so B becomes a C</a:t>
            </a:r>
          </a:p>
          <a:p>
            <a:pPr lvl="1">
              <a:spcAft>
                <a:spcPts val="600"/>
              </a:spcAft>
            </a:pPr>
            <a:r>
              <a:rPr lang="en-GB" sz="1600" dirty="0" smtClean="0"/>
              <a:t>Our table has 5 columns so N=5</a:t>
            </a:r>
          </a:p>
          <a:p>
            <a:pPr lvl="1">
              <a:spcAft>
                <a:spcPts val="600"/>
              </a:spcAft>
            </a:pPr>
            <a:endParaRPr lang="en-GB" sz="1600" dirty="0" smtClean="0"/>
          </a:p>
          <a:p>
            <a:pPr lvl="1">
              <a:spcAft>
                <a:spcPts val="600"/>
              </a:spcAft>
            </a:pPr>
            <a:endParaRPr lang="en-GB" sz="1600" dirty="0" smtClean="0"/>
          </a:p>
          <a:p>
            <a:pPr>
              <a:spcAft>
                <a:spcPts val="600"/>
              </a:spcAft>
            </a:pPr>
            <a:r>
              <a:rPr lang="en-GB" sz="2000" dirty="0" smtClean="0"/>
              <a:t>To decipher our code, we need to multiply 3 by 2</a:t>
            </a:r>
            <a:r>
              <a:rPr lang="en-GB" sz="2000" baseline="30000" dirty="0" smtClean="0"/>
              <a:t>2</a:t>
            </a:r>
            <a:r>
              <a:rPr lang="en-GB" sz="2000" dirty="0" smtClean="0"/>
              <a:t>=4</a:t>
            </a:r>
          </a:p>
          <a:p>
            <a:pPr lvl="1">
              <a:spcAft>
                <a:spcPts val="600"/>
              </a:spcAft>
            </a:pPr>
            <a:r>
              <a:rPr lang="en-GB" sz="1600" dirty="0" smtClean="0"/>
              <a:t>This moves us back to column 2</a:t>
            </a:r>
          </a:p>
          <a:p>
            <a:pPr lvl="1">
              <a:spcAft>
                <a:spcPts val="600"/>
              </a:spcAft>
            </a:pPr>
            <a:endParaRPr lang="en-GB" sz="1600" dirty="0" smtClean="0"/>
          </a:p>
          <a:p>
            <a:pPr lvl="1">
              <a:spcAft>
                <a:spcPts val="600"/>
              </a:spcAft>
            </a:pPr>
            <a:endParaRPr lang="en-GB" sz="1600" dirty="0" smtClean="0"/>
          </a:p>
          <a:p>
            <a:pPr lvl="1">
              <a:spcAft>
                <a:spcPts val="600"/>
              </a:spcAft>
            </a:pPr>
            <a:r>
              <a:rPr lang="en-GB" sz="1600" dirty="0" smtClean="0"/>
              <a:t>In general the sender must know the first multiplying power and N and the receiver must know the second multiplying power and N</a:t>
            </a:r>
          </a:p>
          <a:p>
            <a:pPr lvl="2">
              <a:buNone/>
            </a:pPr>
            <a:endParaRPr lang="en-US" sz="1200" dirty="0"/>
          </a:p>
        </p:txBody>
      </p:sp>
      <p:graphicFrame>
        <p:nvGraphicFramePr>
          <p:cNvPr id="8" name="Content Placeholder 5"/>
          <p:cNvGraphicFramePr>
            <a:graphicFrameLocks noGrp="1"/>
          </p:cNvGraphicFramePr>
          <p:nvPr>
            <p:ph sz="half" idx="1"/>
          </p:nvPr>
        </p:nvGraphicFramePr>
        <p:xfrm>
          <a:off x="4932040" y="1556792"/>
          <a:ext cx="3848100" cy="1854200"/>
        </p:xfrm>
        <a:graphic>
          <a:graphicData uri="http://schemas.openxmlformats.org/drawingml/2006/table">
            <a:tbl>
              <a:tblPr firstRow="1" bandRow="1">
                <a:tableStyleId>{5C22544A-7EE6-4342-B048-85BDC9FD1C3A}</a:tableStyleId>
              </a:tblPr>
              <a:tblGrid>
                <a:gridCol w="769620"/>
                <a:gridCol w="769620"/>
                <a:gridCol w="769620"/>
                <a:gridCol w="769620"/>
                <a:gridCol w="769620"/>
              </a:tblGrid>
              <a:tr h="370840">
                <a:tc>
                  <a:txBody>
                    <a:bodyPr/>
                    <a:lstStyle/>
                    <a:p>
                      <a:r>
                        <a:rPr lang="en-GB" dirty="0" smtClean="0">
                          <a:solidFill>
                            <a:schemeClr val="tx1"/>
                          </a:solidFill>
                        </a:rPr>
                        <a:t>A</a:t>
                      </a:r>
                      <a:endParaRPr lang="en-US" dirty="0">
                        <a:solidFill>
                          <a:schemeClr val="tx1"/>
                        </a:solidFill>
                      </a:endParaRPr>
                    </a:p>
                  </a:txBody>
                  <a:tcPr/>
                </a:tc>
                <a:tc>
                  <a:txBody>
                    <a:bodyPr/>
                    <a:lstStyle/>
                    <a:p>
                      <a:r>
                        <a:rPr lang="en-GB" dirty="0" smtClean="0">
                          <a:solidFill>
                            <a:schemeClr val="tx1"/>
                          </a:solidFill>
                        </a:rPr>
                        <a:t>B</a:t>
                      </a:r>
                      <a:endParaRPr lang="en-US" dirty="0">
                        <a:solidFill>
                          <a:schemeClr val="tx1"/>
                        </a:solidFill>
                      </a:endParaRPr>
                    </a:p>
                  </a:txBody>
                  <a:tcPr/>
                </a:tc>
                <a:tc>
                  <a:txBody>
                    <a:bodyPr/>
                    <a:lstStyle/>
                    <a:p>
                      <a:r>
                        <a:rPr lang="en-GB" dirty="0" smtClean="0">
                          <a:solidFill>
                            <a:schemeClr val="tx1"/>
                          </a:solidFill>
                        </a:rPr>
                        <a:t>C</a:t>
                      </a:r>
                      <a:endParaRPr lang="en-US" dirty="0">
                        <a:solidFill>
                          <a:schemeClr val="tx1"/>
                        </a:solidFill>
                      </a:endParaRPr>
                    </a:p>
                  </a:txBody>
                  <a:tcPr/>
                </a:tc>
                <a:tc>
                  <a:txBody>
                    <a:bodyPr/>
                    <a:lstStyle/>
                    <a:p>
                      <a:r>
                        <a:rPr lang="en-GB" dirty="0" smtClean="0">
                          <a:solidFill>
                            <a:schemeClr val="tx1"/>
                          </a:solidFill>
                        </a:rPr>
                        <a:t>D</a:t>
                      </a:r>
                      <a:endParaRPr lang="en-US" dirty="0">
                        <a:solidFill>
                          <a:schemeClr val="tx1"/>
                        </a:solidFill>
                      </a:endParaRPr>
                    </a:p>
                  </a:txBody>
                  <a:tcPr/>
                </a:tc>
                <a:tc>
                  <a:txBody>
                    <a:bodyPr/>
                    <a:lstStyle/>
                    <a:p>
                      <a:r>
                        <a:rPr lang="en-GB" dirty="0" smtClean="0">
                          <a:solidFill>
                            <a:schemeClr val="tx1"/>
                          </a:solidFill>
                        </a:rPr>
                        <a:t>E</a:t>
                      </a:r>
                      <a:endParaRPr lang="en-US" dirty="0">
                        <a:solidFill>
                          <a:schemeClr val="tx1"/>
                        </a:solidFill>
                      </a:endParaRPr>
                    </a:p>
                  </a:txBody>
                  <a:tcPr/>
                </a:tc>
              </a:tr>
              <a:tr h="370840">
                <a:tc>
                  <a:txBody>
                    <a:bodyPr/>
                    <a:lstStyle/>
                    <a:p>
                      <a:r>
                        <a:rPr lang="en-GB" dirty="0" smtClean="0">
                          <a:solidFill>
                            <a:schemeClr val="tx1"/>
                          </a:solidFill>
                        </a:rPr>
                        <a:t>1</a:t>
                      </a:r>
                      <a:endParaRPr lang="en-US" dirty="0">
                        <a:solidFill>
                          <a:schemeClr val="tx1"/>
                        </a:solidFill>
                      </a:endParaRPr>
                    </a:p>
                  </a:txBody>
                  <a:tcPr/>
                </a:tc>
                <a:tc>
                  <a:txBody>
                    <a:bodyPr/>
                    <a:lstStyle/>
                    <a:p>
                      <a:r>
                        <a:rPr lang="en-GB" dirty="0" smtClean="0">
                          <a:solidFill>
                            <a:schemeClr val="tx1"/>
                          </a:solidFill>
                        </a:rPr>
                        <a:t>2</a:t>
                      </a:r>
                      <a:endParaRPr lang="en-US" dirty="0">
                        <a:solidFill>
                          <a:schemeClr val="tx1"/>
                        </a:solidFill>
                      </a:endParaRPr>
                    </a:p>
                  </a:txBody>
                  <a:tcPr/>
                </a:tc>
                <a:tc>
                  <a:txBody>
                    <a:bodyPr/>
                    <a:lstStyle/>
                    <a:p>
                      <a:r>
                        <a:rPr lang="en-GB" dirty="0" smtClean="0">
                          <a:solidFill>
                            <a:schemeClr val="tx1"/>
                          </a:solidFill>
                        </a:rPr>
                        <a:t>3</a:t>
                      </a:r>
                      <a:endParaRPr lang="en-US" dirty="0">
                        <a:solidFill>
                          <a:schemeClr val="tx1"/>
                        </a:solidFill>
                      </a:endParaRPr>
                    </a:p>
                  </a:txBody>
                  <a:tcPr/>
                </a:tc>
                <a:tc>
                  <a:txBody>
                    <a:bodyPr/>
                    <a:lstStyle/>
                    <a:p>
                      <a:r>
                        <a:rPr lang="en-GB" dirty="0" smtClean="0">
                          <a:solidFill>
                            <a:schemeClr val="tx1"/>
                          </a:solidFill>
                        </a:rPr>
                        <a:t>4</a:t>
                      </a:r>
                      <a:endParaRPr lang="en-US" dirty="0">
                        <a:solidFill>
                          <a:schemeClr val="tx1"/>
                        </a:solidFill>
                      </a:endParaRPr>
                    </a:p>
                  </a:txBody>
                  <a:tcPr/>
                </a:tc>
                <a:tc>
                  <a:txBody>
                    <a:bodyPr/>
                    <a:lstStyle/>
                    <a:p>
                      <a:r>
                        <a:rPr lang="en-GB" dirty="0" smtClean="0">
                          <a:solidFill>
                            <a:schemeClr val="tx1"/>
                          </a:solidFill>
                        </a:rPr>
                        <a:t>5</a:t>
                      </a:r>
                      <a:endParaRPr lang="en-US" dirty="0">
                        <a:solidFill>
                          <a:schemeClr val="tx1"/>
                        </a:solidFill>
                      </a:endParaRPr>
                    </a:p>
                  </a:txBody>
                  <a:tcPr/>
                </a:tc>
              </a:tr>
              <a:tr h="370840">
                <a:tc>
                  <a:txBody>
                    <a:bodyPr/>
                    <a:lstStyle/>
                    <a:p>
                      <a:r>
                        <a:rPr lang="en-GB" dirty="0" smtClean="0">
                          <a:solidFill>
                            <a:schemeClr val="tx1"/>
                          </a:solidFill>
                        </a:rPr>
                        <a:t>6</a:t>
                      </a:r>
                      <a:endParaRPr lang="en-US" dirty="0">
                        <a:solidFill>
                          <a:schemeClr val="tx1"/>
                        </a:solidFill>
                      </a:endParaRPr>
                    </a:p>
                  </a:txBody>
                  <a:tcPr/>
                </a:tc>
                <a:tc>
                  <a:txBody>
                    <a:bodyPr/>
                    <a:lstStyle/>
                    <a:p>
                      <a:r>
                        <a:rPr lang="en-GB" dirty="0" smtClean="0">
                          <a:solidFill>
                            <a:schemeClr val="tx1"/>
                          </a:solidFill>
                        </a:rPr>
                        <a:t>7</a:t>
                      </a:r>
                      <a:endParaRPr lang="en-US" dirty="0">
                        <a:solidFill>
                          <a:schemeClr val="tx1"/>
                        </a:solidFill>
                      </a:endParaRPr>
                    </a:p>
                  </a:txBody>
                  <a:tcPr/>
                </a:tc>
                <a:tc>
                  <a:txBody>
                    <a:bodyPr/>
                    <a:lstStyle/>
                    <a:p>
                      <a:r>
                        <a:rPr lang="en-GB" dirty="0" smtClean="0">
                          <a:solidFill>
                            <a:schemeClr val="tx1"/>
                          </a:solidFill>
                        </a:rPr>
                        <a:t>8</a:t>
                      </a:r>
                      <a:endParaRPr lang="en-US" dirty="0">
                        <a:solidFill>
                          <a:schemeClr val="tx1"/>
                        </a:solidFill>
                      </a:endParaRPr>
                    </a:p>
                  </a:txBody>
                  <a:tcPr/>
                </a:tc>
                <a:tc>
                  <a:txBody>
                    <a:bodyPr/>
                    <a:lstStyle/>
                    <a:p>
                      <a:r>
                        <a:rPr lang="en-GB" dirty="0" smtClean="0">
                          <a:solidFill>
                            <a:schemeClr val="tx1"/>
                          </a:solidFill>
                        </a:rPr>
                        <a:t>9</a:t>
                      </a:r>
                      <a:endParaRPr lang="en-US" dirty="0">
                        <a:solidFill>
                          <a:schemeClr val="tx1"/>
                        </a:solidFill>
                      </a:endParaRPr>
                    </a:p>
                  </a:txBody>
                  <a:tcPr/>
                </a:tc>
                <a:tc>
                  <a:txBody>
                    <a:bodyPr/>
                    <a:lstStyle/>
                    <a:p>
                      <a:r>
                        <a:rPr lang="en-GB" dirty="0" smtClean="0">
                          <a:solidFill>
                            <a:schemeClr val="tx1"/>
                          </a:solidFill>
                        </a:rPr>
                        <a:t>10</a:t>
                      </a:r>
                      <a:endParaRPr lang="en-US" dirty="0">
                        <a:solidFill>
                          <a:schemeClr val="tx1"/>
                        </a:solidFill>
                      </a:endParaRPr>
                    </a:p>
                  </a:txBody>
                  <a:tcPr/>
                </a:tc>
              </a:tr>
              <a:tr h="370840">
                <a:tc>
                  <a:txBody>
                    <a:bodyPr/>
                    <a:lstStyle/>
                    <a:p>
                      <a:r>
                        <a:rPr lang="en-GB" dirty="0" smtClean="0">
                          <a:solidFill>
                            <a:schemeClr val="tx1"/>
                          </a:solidFill>
                        </a:rPr>
                        <a:t>11</a:t>
                      </a:r>
                      <a:endParaRPr lang="en-US" dirty="0">
                        <a:solidFill>
                          <a:schemeClr val="tx1"/>
                        </a:solidFill>
                      </a:endParaRPr>
                    </a:p>
                  </a:txBody>
                  <a:tcPr/>
                </a:tc>
                <a:tc>
                  <a:txBody>
                    <a:bodyPr/>
                    <a:lstStyle/>
                    <a:p>
                      <a:r>
                        <a:rPr lang="en-GB" dirty="0" smtClean="0">
                          <a:solidFill>
                            <a:schemeClr val="tx1"/>
                          </a:solidFill>
                        </a:rPr>
                        <a:t>12</a:t>
                      </a:r>
                      <a:endParaRPr lang="en-US" dirty="0">
                        <a:solidFill>
                          <a:schemeClr val="tx1"/>
                        </a:solidFill>
                      </a:endParaRPr>
                    </a:p>
                  </a:txBody>
                  <a:tcPr/>
                </a:tc>
                <a:tc>
                  <a:txBody>
                    <a:bodyPr/>
                    <a:lstStyle/>
                    <a:p>
                      <a:r>
                        <a:rPr lang="en-GB" dirty="0" smtClean="0">
                          <a:solidFill>
                            <a:schemeClr val="tx1"/>
                          </a:solidFill>
                        </a:rPr>
                        <a:t>13</a:t>
                      </a:r>
                      <a:endParaRPr lang="en-US" dirty="0">
                        <a:solidFill>
                          <a:schemeClr val="tx1"/>
                        </a:solidFill>
                      </a:endParaRPr>
                    </a:p>
                  </a:txBody>
                  <a:tcPr/>
                </a:tc>
                <a:tc>
                  <a:txBody>
                    <a:bodyPr/>
                    <a:lstStyle/>
                    <a:p>
                      <a:r>
                        <a:rPr lang="en-GB" dirty="0" smtClean="0">
                          <a:solidFill>
                            <a:schemeClr val="tx1"/>
                          </a:solidFill>
                        </a:rPr>
                        <a:t>14</a:t>
                      </a:r>
                      <a:endParaRPr lang="en-US" dirty="0">
                        <a:solidFill>
                          <a:schemeClr val="tx1"/>
                        </a:solidFill>
                      </a:endParaRPr>
                    </a:p>
                  </a:txBody>
                  <a:tcPr/>
                </a:tc>
                <a:tc>
                  <a:txBody>
                    <a:bodyPr/>
                    <a:lstStyle/>
                    <a:p>
                      <a:r>
                        <a:rPr lang="en-GB" dirty="0" smtClean="0">
                          <a:solidFill>
                            <a:schemeClr val="tx1"/>
                          </a:solidFill>
                        </a:rPr>
                        <a:t>15</a:t>
                      </a:r>
                      <a:endParaRPr lang="en-US" dirty="0">
                        <a:solidFill>
                          <a:schemeClr val="tx1"/>
                        </a:solidFill>
                      </a:endParaRPr>
                    </a:p>
                  </a:txBody>
                  <a:tcPr/>
                </a:tc>
              </a:tr>
              <a:tr h="370840">
                <a:tc>
                  <a:txBody>
                    <a:bodyPr/>
                    <a:lstStyle/>
                    <a:p>
                      <a:r>
                        <a:rPr lang="en-GB" dirty="0" smtClean="0">
                          <a:solidFill>
                            <a:schemeClr val="tx1"/>
                          </a:solidFill>
                        </a:rPr>
                        <a:t>16</a:t>
                      </a:r>
                      <a:endParaRPr lang="en-US" dirty="0">
                        <a:solidFill>
                          <a:schemeClr val="tx1"/>
                        </a:solidFill>
                      </a:endParaRPr>
                    </a:p>
                  </a:txBody>
                  <a:tcPr/>
                </a:tc>
                <a:tc>
                  <a:txBody>
                    <a:bodyPr/>
                    <a:lstStyle/>
                    <a:p>
                      <a:r>
                        <a:rPr lang="en-GB" dirty="0" smtClean="0">
                          <a:solidFill>
                            <a:schemeClr val="tx1"/>
                          </a:solidFill>
                        </a:rPr>
                        <a:t>17</a:t>
                      </a:r>
                      <a:endParaRPr lang="en-US" dirty="0">
                        <a:solidFill>
                          <a:schemeClr val="tx1"/>
                        </a:solidFill>
                      </a:endParaRPr>
                    </a:p>
                  </a:txBody>
                  <a:tcPr/>
                </a:tc>
                <a:tc>
                  <a:txBody>
                    <a:bodyPr/>
                    <a:lstStyle/>
                    <a:p>
                      <a:r>
                        <a:rPr lang="en-GB" dirty="0" smtClean="0">
                          <a:solidFill>
                            <a:schemeClr val="tx1"/>
                          </a:solidFill>
                        </a:rPr>
                        <a:t>18</a:t>
                      </a:r>
                      <a:endParaRPr lang="en-US" dirty="0">
                        <a:solidFill>
                          <a:schemeClr val="tx1"/>
                        </a:solidFill>
                      </a:endParaRPr>
                    </a:p>
                  </a:txBody>
                  <a:tcPr/>
                </a:tc>
                <a:tc>
                  <a:txBody>
                    <a:bodyPr/>
                    <a:lstStyle/>
                    <a:p>
                      <a:r>
                        <a:rPr lang="en-GB" dirty="0" smtClean="0">
                          <a:solidFill>
                            <a:schemeClr val="tx1"/>
                          </a:solidFill>
                        </a:rPr>
                        <a:t>19</a:t>
                      </a:r>
                      <a:endParaRPr lang="en-US" dirty="0">
                        <a:solidFill>
                          <a:schemeClr val="tx1"/>
                        </a:solidFill>
                      </a:endParaRPr>
                    </a:p>
                  </a:txBody>
                  <a:tcPr/>
                </a:tc>
                <a:tc>
                  <a:txBody>
                    <a:bodyPr/>
                    <a:lstStyle/>
                    <a:p>
                      <a:r>
                        <a:rPr lang="en-GB" dirty="0" smtClean="0">
                          <a:solidFill>
                            <a:schemeClr val="tx1"/>
                          </a:solidFill>
                        </a:rPr>
                        <a:t>20</a:t>
                      </a:r>
                      <a:endParaRPr lang="en-US" dirty="0">
                        <a:solidFill>
                          <a:schemeClr val="tx1"/>
                        </a:solidFill>
                      </a:endParaRPr>
                    </a:p>
                  </a:txBody>
                  <a:tcPr/>
                </a:tc>
              </a:tr>
            </a:tbl>
          </a:graphicData>
        </a:graphic>
      </p:graphicFrame>
      <p:graphicFrame>
        <p:nvGraphicFramePr>
          <p:cNvPr id="65538" name="Object 2"/>
          <p:cNvGraphicFramePr>
            <a:graphicFrameLocks noChangeAspect="1"/>
          </p:cNvGraphicFramePr>
          <p:nvPr/>
        </p:nvGraphicFramePr>
        <p:xfrm>
          <a:off x="1503363" y="2541588"/>
          <a:ext cx="2247900" cy="368300"/>
        </p:xfrm>
        <a:graphic>
          <a:graphicData uri="http://schemas.openxmlformats.org/presentationml/2006/ole">
            <mc:AlternateContent xmlns:mc="http://schemas.openxmlformats.org/markup-compatibility/2006">
              <mc:Choice xmlns:v="urn:schemas-microsoft-com:vml" Requires="v">
                <p:oleObj spid="_x0000_s65548" name="Equation" r:id="rId3" imgW="1168200" imgH="190440" progId="Equation.3">
                  <p:embed/>
                </p:oleObj>
              </mc:Choice>
              <mc:Fallback>
                <p:oleObj name="Equation" r:id="rId3" imgW="1168200" imgH="1904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363" y="2541588"/>
                        <a:ext cx="22479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1338263" y="4365625"/>
          <a:ext cx="2809875" cy="368300"/>
        </p:xfrm>
        <a:graphic>
          <a:graphicData uri="http://schemas.openxmlformats.org/presentationml/2006/ole">
            <mc:AlternateContent xmlns:mc="http://schemas.openxmlformats.org/markup-compatibility/2006">
              <mc:Choice xmlns:v="urn:schemas-microsoft-com:vml" Requires="v">
                <p:oleObj spid="_x0000_s65549" name="Equation" r:id="rId5" imgW="1460160" imgH="190440" progId="Equation.3">
                  <p:embed/>
                </p:oleObj>
              </mc:Choice>
              <mc:Fallback>
                <p:oleObj name="Equation" r:id="rId5" imgW="1460160" imgH="1904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263" y="4365625"/>
                        <a:ext cx="28098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8839200" cy="579438"/>
          </a:xfrm>
        </p:spPr>
        <p:txBody>
          <a:bodyPr/>
          <a:lstStyle/>
          <a:p>
            <a:pPr eaLnBrk="1" hangingPunct="1"/>
            <a:r>
              <a:rPr lang="en-GB" sz="3200" smtClean="0"/>
              <a:t>Contents</a:t>
            </a:r>
          </a:p>
        </p:txBody>
      </p:sp>
      <p:sp>
        <p:nvSpPr>
          <p:cNvPr id="4099" name="Rectangle 3"/>
          <p:cNvSpPr>
            <a:spLocks noGrp="1" noChangeArrowheads="1"/>
          </p:cNvSpPr>
          <p:nvPr>
            <p:ph type="body" idx="1"/>
          </p:nvPr>
        </p:nvSpPr>
        <p:spPr/>
        <p:txBody>
          <a:bodyPr/>
          <a:lstStyle/>
          <a:p>
            <a:pPr eaLnBrk="1" hangingPunct="1">
              <a:lnSpc>
                <a:spcPct val="90000"/>
              </a:lnSpc>
            </a:pPr>
            <a:r>
              <a:rPr lang="en-GB" sz="1800" dirty="0" smtClean="0"/>
              <a:t>We look briefly at the importance of secure cryptography and at some simple cryptographic approaches.  </a:t>
            </a:r>
          </a:p>
          <a:p>
            <a:pPr eaLnBrk="1" hangingPunct="1">
              <a:lnSpc>
                <a:spcPct val="90000"/>
              </a:lnSpc>
            </a:pPr>
            <a:r>
              <a:rPr lang="en-GB" sz="1800" dirty="0" smtClean="0"/>
              <a:t>We introduce the key distribution problem and look at how we might achieve secure communication over an insecure network.</a:t>
            </a:r>
          </a:p>
          <a:p>
            <a:pPr eaLnBrk="1" hangingPunct="1">
              <a:lnSpc>
                <a:spcPct val="90000"/>
              </a:lnSpc>
            </a:pPr>
            <a:r>
              <a:rPr lang="en-GB" sz="1800" dirty="0" smtClean="0"/>
              <a:t>A super book on the subject is Simon Singh’s “The Code Book”</a:t>
            </a:r>
          </a:p>
          <a:p>
            <a:pPr eaLnBrk="1" hangingPunct="1">
              <a:lnSpc>
                <a:spcPct val="90000"/>
              </a:lnSpc>
            </a:pPr>
            <a:r>
              <a:rPr lang="en-GB" sz="1800" dirty="0" smtClean="0"/>
              <a:t>Security threats and requirements</a:t>
            </a:r>
          </a:p>
          <a:p>
            <a:pPr eaLnBrk="1" hangingPunct="1">
              <a:lnSpc>
                <a:spcPct val="90000"/>
              </a:lnSpc>
            </a:pPr>
            <a:r>
              <a:rPr lang="en-GB" sz="1800" dirty="0" smtClean="0"/>
              <a:t>The Caesar cipher</a:t>
            </a:r>
          </a:p>
          <a:p>
            <a:pPr eaLnBrk="1" hangingPunct="1">
              <a:lnSpc>
                <a:spcPct val="90000"/>
              </a:lnSpc>
            </a:pPr>
            <a:r>
              <a:rPr lang="en-GB" sz="1800" dirty="0" smtClean="0"/>
              <a:t>Cryptanalysis</a:t>
            </a:r>
          </a:p>
          <a:p>
            <a:pPr eaLnBrk="1" hangingPunct="1">
              <a:lnSpc>
                <a:spcPct val="90000"/>
              </a:lnSpc>
            </a:pPr>
            <a:r>
              <a:rPr lang="en-GB" sz="1800" dirty="0" smtClean="0"/>
              <a:t>The </a:t>
            </a:r>
            <a:r>
              <a:rPr lang="en-GB" sz="1800" dirty="0" err="1" smtClean="0"/>
              <a:t>Vigenère</a:t>
            </a:r>
            <a:r>
              <a:rPr lang="en-GB" sz="1800" dirty="0" smtClean="0"/>
              <a:t> cipher</a:t>
            </a:r>
          </a:p>
          <a:p>
            <a:pPr eaLnBrk="1" hangingPunct="1">
              <a:lnSpc>
                <a:spcPct val="90000"/>
              </a:lnSpc>
            </a:pPr>
            <a:r>
              <a:rPr lang="en-GB" sz="1800" dirty="0" smtClean="0"/>
              <a:t>The key distribution problem</a:t>
            </a:r>
          </a:p>
          <a:p>
            <a:pPr eaLnBrk="1" hangingPunct="1">
              <a:lnSpc>
                <a:spcPct val="90000"/>
              </a:lnSpc>
            </a:pPr>
            <a:r>
              <a:rPr lang="en-GB" sz="1800" dirty="0" smtClean="0"/>
              <a:t>Public-private key cryptography</a:t>
            </a:r>
          </a:p>
          <a:p>
            <a:pPr eaLnBrk="1" hangingPunct="1">
              <a:lnSpc>
                <a:spcPct val="90000"/>
              </a:lnSpc>
            </a:pPr>
            <a:r>
              <a:rPr lang="en-GB" sz="1800" dirty="0" err="1" smtClean="0"/>
              <a:t>Diffie</a:t>
            </a:r>
            <a:r>
              <a:rPr lang="en-GB" sz="1800" dirty="0" smtClean="0"/>
              <a:t>-Hellman-</a:t>
            </a:r>
            <a:r>
              <a:rPr lang="en-GB" sz="1800" dirty="0" err="1" smtClean="0"/>
              <a:t>Merkle</a:t>
            </a:r>
            <a:r>
              <a:rPr lang="en-GB" sz="1800" dirty="0" smtClean="0"/>
              <a:t> key exchange</a:t>
            </a:r>
          </a:p>
          <a:p>
            <a:pPr eaLnBrk="1" hangingPunct="1">
              <a:lnSpc>
                <a:spcPct val="90000"/>
              </a:lnSpc>
            </a:pPr>
            <a:r>
              <a:rPr lang="en-GB" sz="1800" dirty="0" smtClean="0"/>
              <a:t>RSA (</a:t>
            </a:r>
            <a:r>
              <a:rPr lang="en-GB" sz="1800" dirty="0" err="1" smtClean="0"/>
              <a:t>Rivest</a:t>
            </a:r>
            <a:r>
              <a:rPr lang="en-GB" sz="1800" dirty="0" smtClean="0"/>
              <a:t>, Shamir and </a:t>
            </a:r>
            <a:r>
              <a:rPr lang="en-GB" sz="1800" dirty="0" err="1" smtClean="0"/>
              <a:t>Adleman</a:t>
            </a:r>
            <a:r>
              <a:rPr lang="en-GB" sz="1800" dirty="0" smtClean="0"/>
              <a:t>)</a:t>
            </a:r>
          </a:p>
          <a:p>
            <a:pPr eaLnBrk="1" hangingPunct="1">
              <a:lnSpc>
                <a:spcPct val="90000"/>
              </a:lnSpc>
            </a:pPr>
            <a:r>
              <a:rPr lang="en-GB" sz="1800" dirty="0" smtClean="0"/>
              <a:t>PGP (Pretty Good Privacy)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idx="1"/>
          </p:nvPr>
        </p:nvSpPr>
        <p:spPr/>
        <p:txBody>
          <a:bodyPr/>
          <a:lstStyle/>
          <a:p>
            <a:pPr>
              <a:spcAft>
                <a:spcPts val="600"/>
              </a:spcAft>
            </a:pPr>
            <a:r>
              <a:rPr lang="en-GB" dirty="0" smtClean="0"/>
              <a:t>In order to proceed further, we need 2 definitions</a:t>
            </a:r>
          </a:p>
          <a:p>
            <a:pPr>
              <a:spcAft>
                <a:spcPts val="600"/>
              </a:spcAft>
            </a:pPr>
            <a:r>
              <a:rPr lang="en-GB" dirty="0" smtClean="0"/>
              <a:t>2 numbers p and q are </a:t>
            </a:r>
            <a:r>
              <a:rPr lang="en-GB" i="1" dirty="0" smtClean="0"/>
              <a:t>relatively prime</a:t>
            </a:r>
            <a:r>
              <a:rPr lang="en-GB" dirty="0" smtClean="0"/>
              <a:t> if they have no prime factors in common</a:t>
            </a:r>
          </a:p>
          <a:p>
            <a:pPr lvl="1">
              <a:spcAft>
                <a:spcPts val="600"/>
              </a:spcAft>
            </a:pPr>
            <a:r>
              <a:rPr lang="en-GB" dirty="0" smtClean="0"/>
              <a:t>10=5 x 2 and 21=7 x 3 are relatively prime (even though neither are prime numbers</a:t>
            </a:r>
            <a:r>
              <a:rPr lang="en-GB" dirty="0" smtClean="0"/>
              <a:t>)</a:t>
            </a:r>
          </a:p>
          <a:p>
            <a:pPr lvl="1">
              <a:spcAft>
                <a:spcPts val="600"/>
              </a:spcAft>
            </a:pPr>
            <a:r>
              <a:rPr lang="en-GB" dirty="0" smtClean="0"/>
              <a:t>10 and 15 are  </a:t>
            </a:r>
            <a:r>
              <a:rPr lang="en-GB" u="sng" dirty="0" smtClean="0"/>
              <a:t>not</a:t>
            </a:r>
            <a:r>
              <a:rPr lang="en-GB" dirty="0" smtClean="0"/>
              <a:t> relatively prime as they have prime factor 5 in common</a:t>
            </a:r>
            <a:endParaRPr lang="en-GB" dirty="0" smtClean="0"/>
          </a:p>
          <a:p>
            <a:pPr lvl="1">
              <a:spcAft>
                <a:spcPts val="600"/>
              </a:spcAft>
            </a:pPr>
            <a:r>
              <a:rPr lang="en-GB" dirty="0" smtClean="0"/>
              <a:t>We often say that 10 is prime to 21 and vice versa</a:t>
            </a:r>
          </a:p>
          <a:p>
            <a:pPr>
              <a:spcAft>
                <a:spcPts val="600"/>
              </a:spcAft>
            </a:pPr>
            <a:r>
              <a:rPr lang="en-GB" dirty="0" smtClean="0"/>
              <a:t>Euler's function </a:t>
            </a:r>
            <a:r>
              <a:rPr lang="el-GR" i="1" dirty="0" smtClean="0"/>
              <a:t>Φ</a:t>
            </a:r>
            <a:r>
              <a:rPr lang="en-GB" i="1" dirty="0" smtClean="0"/>
              <a:t>(p) </a:t>
            </a:r>
            <a:r>
              <a:rPr lang="en-GB" dirty="0" smtClean="0"/>
              <a:t>counts the number of numbers less than </a:t>
            </a:r>
            <a:r>
              <a:rPr lang="en-GB" i="1" dirty="0" smtClean="0"/>
              <a:t>p</a:t>
            </a:r>
            <a:r>
              <a:rPr lang="en-GB" dirty="0" smtClean="0"/>
              <a:t> that are relatively prime to </a:t>
            </a:r>
            <a:r>
              <a:rPr lang="en-GB" i="1" dirty="0" smtClean="0"/>
              <a:t>p</a:t>
            </a:r>
          </a:p>
          <a:p>
            <a:pPr lvl="1">
              <a:buNone/>
            </a:pPr>
            <a:endParaRPr lang="en-GB" dirty="0" smtClean="0"/>
          </a:p>
          <a:p>
            <a:pPr lvl="2">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54494914"/>
              </p:ext>
            </p:extLst>
          </p:nvPr>
        </p:nvGraphicFramePr>
        <p:xfrm>
          <a:off x="3131840" y="4869160"/>
          <a:ext cx="2371725" cy="1146175"/>
        </p:xfrm>
        <a:graphic>
          <a:graphicData uri="http://schemas.openxmlformats.org/presentationml/2006/ole">
            <mc:AlternateContent xmlns:mc="http://schemas.openxmlformats.org/markup-compatibility/2006">
              <mc:Choice xmlns:v="urn:schemas-microsoft-com:vml" Requires="v">
                <p:oleObj spid="_x0000_s66568" name="Equation" r:id="rId3" imgW="1180800" imgH="571320" progId="Equation.3">
                  <p:embed/>
                </p:oleObj>
              </mc:Choice>
              <mc:Fallback>
                <p:oleObj name="Equation" r:id="rId3" imgW="1180800" imgH="5713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869160"/>
                        <a:ext cx="2371725"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idx="1"/>
          </p:nvPr>
        </p:nvSpPr>
        <p:spPr/>
        <p:txBody>
          <a:bodyPr/>
          <a:lstStyle/>
          <a:p>
            <a:pPr>
              <a:spcAft>
                <a:spcPts val="300"/>
              </a:spcAft>
            </a:pPr>
            <a:r>
              <a:rPr lang="en-GB" dirty="0" smtClean="0"/>
              <a:t>The combination of encryption and decryption must be equivalent to raising a number to a power so that it ends up back in the same column</a:t>
            </a:r>
          </a:p>
          <a:p>
            <a:pPr lvl="1">
              <a:spcAft>
                <a:spcPts val="300"/>
              </a:spcAft>
            </a:pPr>
            <a:r>
              <a:rPr lang="en-GB" dirty="0" smtClean="0"/>
              <a:t>This is nicely summarised in a simple formula for integers </a:t>
            </a:r>
            <a:r>
              <a:rPr lang="en-GB" i="1" dirty="0" smtClean="0"/>
              <a:t>N</a:t>
            </a:r>
            <a:r>
              <a:rPr lang="en-GB" dirty="0" smtClean="0"/>
              <a:t> and </a:t>
            </a:r>
            <a:r>
              <a:rPr lang="en-GB" i="1" dirty="0" smtClean="0"/>
              <a:t>m</a:t>
            </a:r>
            <a:r>
              <a:rPr lang="en-GB" dirty="0" smtClean="0"/>
              <a:t> which are relatively prime and for any integer </a:t>
            </a:r>
            <a:r>
              <a:rPr lang="en-GB" i="1" dirty="0" smtClean="0"/>
              <a:t>k</a:t>
            </a:r>
            <a:r>
              <a:rPr lang="en-GB" dirty="0" smtClean="0"/>
              <a:t>:</a:t>
            </a:r>
          </a:p>
          <a:p>
            <a:pPr lvl="2">
              <a:spcAft>
                <a:spcPts val="300"/>
              </a:spcAft>
            </a:pPr>
            <a:r>
              <a:rPr lang="en-GB" dirty="0" smtClean="0"/>
              <a:t>Some number </a:t>
            </a:r>
            <a:r>
              <a:rPr lang="en-GB" i="1" dirty="0" smtClean="0"/>
              <a:t>m</a:t>
            </a:r>
            <a:r>
              <a:rPr lang="en-GB" dirty="0" smtClean="0"/>
              <a:t> in an </a:t>
            </a:r>
            <a:r>
              <a:rPr lang="en-GB" i="1" dirty="0" smtClean="0"/>
              <a:t>N </a:t>
            </a:r>
            <a:r>
              <a:rPr lang="en-GB" dirty="0" smtClean="0"/>
              <a:t>column array raised to the power     </a:t>
            </a:r>
            <a:r>
              <a:rPr lang="en-GB" i="1" dirty="0" smtClean="0"/>
              <a:t>k</a:t>
            </a:r>
            <a:r>
              <a:rPr lang="el-GR" i="1" dirty="0" smtClean="0"/>
              <a:t> Φ</a:t>
            </a:r>
            <a:r>
              <a:rPr lang="en-GB" i="1" dirty="0" smtClean="0"/>
              <a:t>(N)+1 </a:t>
            </a:r>
            <a:r>
              <a:rPr lang="en-GB" dirty="0" smtClean="0"/>
              <a:t>will be in column </a:t>
            </a:r>
            <a:r>
              <a:rPr lang="en-GB" i="1" dirty="0" smtClean="0"/>
              <a:t>m</a:t>
            </a:r>
            <a:r>
              <a:rPr lang="en-GB" dirty="0" smtClean="0"/>
              <a:t> of the array</a:t>
            </a:r>
            <a:r>
              <a:rPr lang="en-GB" i="1" dirty="0" smtClean="0"/>
              <a:t> </a:t>
            </a:r>
          </a:p>
          <a:p>
            <a:pPr lvl="2">
              <a:spcAft>
                <a:spcPts val="300"/>
              </a:spcAft>
            </a:pPr>
            <a:r>
              <a:rPr lang="en-GB" dirty="0" smtClean="0"/>
              <a:t>or (more mathematically </a:t>
            </a:r>
            <a:r>
              <a:rPr lang="en-GB" smtClean="0"/>
              <a:t>put!)</a:t>
            </a:r>
            <a:endParaRPr lang="en-GB" dirty="0" smtClean="0"/>
          </a:p>
          <a:p>
            <a:pPr>
              <a:spcAft>
                <a:spcPts val="300"/>
              </a:spcAft>
              <a:buNone/>
            </a:pPr>
            <a:endParaRPr lang="en-GB" dirty="0" smtClean="0"/>
          </a:p>
          <a:p>
            <a:pPr>
              <a:spcAft>
                <a:spcPts val="300"/>
              </a:spcAft>
            </a:pPr>
            <a:endParaRPr lang="en-GB" dirty="0" smtClean="0"/>
          </a:p>
          <a:p>
            <a:pPr>
              <a:spcAft>
                <a:spcPts val="300"/>
              </a:spcAft>
            </a:pPr>
            <a:r>
              <a:rPr lang="en-GB" dirty="0" smtClean="0"/>
              <a:t>Example, </a:t>
            </a:r>
            <a:r>
              <a:rPr lang="en-GB" i="1" dirty="0" smtClean="0"/>
              <a:t>N</a:t>
            </a:r>
            <a:r>
              <a:rPr lang="en-GB" dirty="0" smtClean="0"/>
              <a:t>=6, </a:t>
            </a:r>
            <a:r>
              <a:rPr lang="el-GR" i="1" dirty="0" smtClean="0"/>
              <a:t>Φ</a:t>
            </a:r>
            <a:r>
              <a:rPr lang="en-GB" i="1" dirty="0" smtClean="0"/>
              <a:t>(N)=</a:t>
            </a:r>
            <a:r>
              <a:rPr lang="en-GB" dirty="0" smtClean="0"/>
              <a:t>2, </a:t>
            </a:r>
            <a:r>
              <a:rPr lang="en-GB" i="1" dirty="0" smtClean="0"/>
              <a:t>m</a:t>
            </a:r>
            <a:r>
              <a:rPr lang="en-GB" dirty="0" smtClean="0"/>
              <a:t>=5, 5</a:t>
            </a:r>
            <a:r>
              <a:rPr lang="en-GB" baseline="54000" dirty="0" smtClean="0"/>
              <a:t>2</a:t>
            </a:r>
            <a:r>
              <a:rPr lang="en-GB" i="1" baseline="54000" dirty="0" smtClean="0"/>
              <a:t>k+</a:t>
            </a:r>
            <a:r>
              <a:rPr lang="en-GB" baseline="54000" dirty="0" smtClean="0"/>
              <a:t>1</a:t>
            </a:r>
            <a:endParaRPr lang="en-US" baseline="54000" dirty="0"/>
          </a:p>
        </p:txBody>
      </p:sp>
      <p:graphicFrame>
        <p:nvGraphicFramePr>
          <p:cNvPr id="5" name="Object 4"/>
          <p:cNvGraphicFramePr>
            <a:graphicFrameLocks noChangeAspect="1"/>
          </p:cNvGraphicFramePr>
          <p:nvPr/>
        </p:nvGraphicFramePr>
        <p:xfrm>
          <a:off x="3131840" y="3933056"/>
          <a:ext cx="2490017" cy="503932"/>
        </p:xfrm>
        <a:graphic>
          <a:graphicData uri="http://schemas.openxmlformats.org/presentationml/2006/ole">
            <mc:AlternateContent xmlns:mc="http://schemas.openxmlformats.org/markup-compatibility/2006">
              <mc:Choice xmlns:v="urn:schemas-microsoft-com:vml" Requires="v">
                <p:oleObj spid="_x0000_s67592" name="Equation" r:id="rId3" imgW="1066680" imgH="215640" progId="Equation.3">
                  <p:embed/>
                </p:oleObj>
              </mc:Choice>
              <mc:Fallback>
                <p:oleObj name="Equation" r:id="rId3" imgW="106668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933056"/>
                        <a:ext cx="2490017" cy="5039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nvGraphicFramePr>
        <p:xfrm>
          <a:off x="2915816" y="5157192"/>
          <a:ext cx="3744417" cy="1544568"/>
        </p:xfrm>
        <a:graphic>
          <a:graphicData uri="http://schemas.openxmlformats.org/drawingml/2006/table">
            <a:tbl>
              <a:tblPr firstRow="1" bandRow="1">
                <a:tableStyleId>{5C22544A-7EE6-4342-B048-85BDC9FD1C3A}</a:tableStyleId>
              </a:tblPr>
              <a:tblGrid>
                <a:gridCol w="607203"/>
                <a:gridCol w="1568607"/>
                <a:gridCol w="1568607"/>
              </a:tblGrid>
              <a:tr h="432048">
                <a:tc>
                  <a:txBody>
                    <a:bodyPr/>
                    <a:lstStyle/>
                    <a:p>
                      <a:endParaRPr lang="en-US" b="0" dirty="0">
                        <a:solidFill>
                          <a:sysClr val="windowText" lastClr="000000"/>
                        </a:solidFill>
                      </a:endParaRPr>
                    </a:p>
                  </a:txBody>
                  <a:tcPr/>
                </a:tc>
                <a:tc>
                  <a:txBody>
                    <a:bodyPr/>
                    <a:lstStyle/>
                    <a:p>
                      <a:r>
                        <a:rPr lang="en-GB" dirty="0" smtClean="0">
                          <a:solidFill>
                            <a:schemeClr val="tx1"/>
                          </a:solidFill>
                        </a:rPr>
                        <a:t>5</a:t>
                      </a:r>
                      <a:r>
                        <a:rPr lang="en-GB" baseline="54000" dirty="0" smtClean="0">
                          <a:solidFill>
                            <a:schemeClr val="tx1"/>
                          </a:solidFill>
                        </a:rPr>
                        <a:t>2</a:t>
                      </a:r>
                      <a:r>
                        <a:rPr lang="en-GB" i="1" baseline="54000" dirty="0" smtClean="0">
                          <a:solidFill>
                            <a:schemeClr val="tx1"/>
                          </a:solidFill>
                        </a:rPr>
                        <a:t>k+</a:t>
                      </a:r>
                      <a:r>
                        <a:rPr lang="en-GB" baseline="54000" dirty="0" smtClean="0">
                          <a:solidFill>
                            <a:schemeClr val="tx1"/>
                          </a:solidFill>
                        </a:rPr>
                        <a:t>1</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5</a:t>
                      </a:r>
                      <a:r>
                        <a:rPr lang="en-GB" baseline="54000" dirty="0" smtClean="0">
                          <a:solidFill>
                            <a:schemeClr val="tx1"/>
                          </a:solidFill>
                        </a:rPr>
                        <a:t>2</a:t>
                      </a:r>
                      <a:r>
                        <a:rPr lang="en-GB" i="1" baseline="54000" dirty="0" smtClean="0">
                          <a:solidFill>
                            <a:schemeClr val="tx1"/>
                          </a:solidFill>
                        </a:rPr>
                        <a:t>k+</a:t>
                      </a:r>
                      <a:r>
                        <a:rPr lang="en-GB" baseline="54000" dirty="0" smtClean="0">
                          <a:solidFill>
                            <a:schemeClr val="tx1"/>
                          </a:solidFill>
                        </a:rPr>
                        <a:t>1</a:t>
                      </a:r>
                      <a:r>
                        <a:rPr lang="en-GB" baseline="0" dirty="0" smtClean="0">
                          <a:solidFill>
                            <a:schemeClr val="tx1"/>
                          </a:solidFill>
                        </a:rPr>
                        <a:t> mod 6</a:t>
                      </a:r>
                      <a:endParaRPr lang="en-US" dirty="0" smtClean="0">
                        <a:solidFill>
                          <a:schemeClr val="tx1"/>
                        </a:solidFill>
                      </a:endParaRPr>
                    </a:p>
                  </a:txBody>
                  <a:tcPr/>
                </a:tc>
              </a:tr>
              <a:tr h="370840">
                <a:tc>
                  <a:txBody>
                    <a:bodyPr/>
                    <a:lstStyle/>
                    <a:p>
                      <a:r>
                        <a:rPr lang="en-GB" dirty="0" smtClean="0"/>
                        <a:t>k=1</a:t>
                      </a:r>
                      <a:endParaRPr lang="en-US" dirty="0"/>
                    </a:p>
                  </a:txBody>
                  <a:tcPr/>
                </a:tc>
                <a:tc>
                  <a:txBody>
                    <a:bodyPr/>
                    <a:lstStyle/>
                    <a:p>
                      <a:r>
                        <a:rPr lang="en-GB" dirty="0" smtClean="0"/>
                        <a:t>125</a:t>
                      </a:r>
                      <a:endParaRPr lang="en-US" dirty="0"/>
                    </a:p>
                  </a:txBody>
                  <a:tcPr/>
                </a:tc>
                <a:tc>
                  <a:txBody>
                    <a:bodyPr/>
                    <a:lstStyle/>
                    <a:p>
                      <a:r>
                        <a:rPr lang="en-GB" dirty="0" smtClean="0"/>
                        <a:t>5</a:t>
                      </a:r>
                      <a:endParaRPr lang="en-US" dirty="0"/>
                    </a:p>
                  </a:txBody>
                  <a:tcPr/>
                </a:tc>
              </a:tr>
              <a:tr h="370840">
                <a:tc>
                  <a:txBody>
                    <a:bodyPr/>
                    <a:lstStyle/>
                    <a:p>
                      <a:r>
                        <a:rPr lang="en-GB" dirty="0" smtClean="0"/>
                        <a:t>k=2</a:t>
                      </a:r>
                      <a:endParaRPr lang="en-US" dirty="0"/>
                    </a:p>
                  </a:txBody>
                  <a:tcPr/>
                </a:tc>
                <a:tc>
                  <a:txBody>
                    <a:bodyPr/>
                    <a:lstStyle/>
                    <a:p>
                      <a:r>
                        <a:rPr lang="en-GB" dirty="0" smtClean="0"/>
                        <a:t>3125</a:t>
                      </a:r>
                      <a:endParaRPr lang="en-US" dirty="0"/>
                    </a:p>
                  </a:txBody>
                  <a:tcPr/>
                </a:tc>
                <a:tc>
                  <a:txBody>
                    <a:bodyPr/>
                    <a:lstStyle/>
                    <a:p>
                      <a:r>
                        <a:rPr lang="en-GB" dirty="0" smtClean="0"/>
                        <a:t>5</a:t>
                      </a:r>
                      <a:endParaRPr lang="en-US" dirty="0"/>
                    </a:p>
                  </a:txBody>
                  <a:tcPr/>
                </a:tc>
              </a:tr>
              <a:tr h="370840">
                <a:tc>
                  <a:txBody>
                    <a:bodyPr/>
                    <a:lstStyle/>
                    <a:p>
                      <a:r>
                        <a:rPr lang="en-GB" dirty="0" smtClean="0"/>
                        <a:t>k=3</a:t>
                      </a:r>
                      <a:endParaRPr lang="en-US" dirty="0"/>
                    </a:p>
                  </a:txBody>
                  <a:tcPr/>
                </a:tc>
                <a:tc>
                  <a:txBody>
                    <a:bodyPr/>
                    <a:lstStyle/>
                    <a:p>
                      <a:r>
                        <a:rPr lang="en-GB" dirty="0" smtClean="0"/>
                        <a:t>78125</a:t>
                      </a:r>
                      <a:endParaRPr lang="en-US" dirty="0"/>
                    </a:p>
                  </a:txBody>
                  <a:tcPr/>
                </a:tc>
                <a:tc>
                  <a:txBody>
                    <a:bodyPr/>
                    <a:lstStyle/>
                    <a:p>
                      <a:r>
                        <a:rPr lang="en-GB" dirty="0" smtClean="0"/>
                        <a:t>5</a:t>
                      </a:r>
                      <a:endParaRPr lang="en-US"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idx="1"/>
          </p:nvPr>
        </p:nvSpPr>
        <p:spPr/>
        <p:txBody>
          <a:bodyPr/>
          <a:lstStyle/>
          <a:p>
            <a:pPr>
              <a:spcAft>
                <a:spcPts val="600"/>
              </a:spcAft>
            </a:pPr>
            <a:r>
              <a:rPr lang="en-GB" dirty="0" smtClean="0"/>
              <a:t>The trick is to factor </a:t>
            </a:r>
            <a:r>
              <a:rPr lang="en-GB" i="1" dirty="0" smtClean="0"/>
              <a:t>k</a:t>
            </a:r>
            <a:r>
              <a:rPr lang="el-GR" i="1" dirty="0" smtClean="0"/>
              <a:t>Φ</a:t>
            </a:r>
            <a:r>
              <a:rPr lang="en-GB" i="1" dirty="0" smtClean="0"/>
              <a:t>(N)+1=E x D</a:t>
            </a:r>
            <a:r>
              <a:rPr lang="en-GB" dirty="0" smtClean="0"/>
              <a:t> </a:t>
            </a:r>
          </a:p>
          <a:p>
            <a:pPr lvl="1">
              <a:spcAft>
                <a:spcPts val="600"/>
              </a:spcAft>
            </a:pPr>
            <a:r>
              <a:rPr lang="en-GB" i="1" dirty="0" smtClean="0"/>
              <a:t>E  </a:t>
            </a:r>
            <a:r>
              <a:rPr lang="en-GB" dirty="0" smtClean="0"/>
              <a:t>is the public key</a:t>
            </a:r>
          </a:p>
          <a:p>
            <a:pPr lvl="1">
              <a:spcAft>
                <a:spcPts val="600"/>
              </a:spcAft>
            </a:pPr>
            <a:r>
              <a:rPr lang="en-GB" i="1" dirty="0" smtClean="0"/>
              <a:t>D</a:t>
            </a:r>
            <a:r>
              <a:rPr lang="en-GB" dirty="0" smtClean="0"/>
              <a:t> is the private key</a:t>
            </a:r>
          </a:p>
          <a:p>
            <a:pPr>
              <a:spcAft>
                <a:spcPts val="600"/>
              </a:spcAft>
            </a:pPr>
            <a:r>
              <a:rPr lang="en-GB" dirty="0" smtClean="0"/>
              <a:t>Enciphering involves raising some number </a:t>
            </a:r>
            <a:r>
              <a:rPr lang="en-GB" i="1" dirty="0" smtClean="0"/>
              <a:t>m</a:t>
            </a:r>
            <a:r>
              <a:rPr lang="en-GB" dirty="0" smtClean="0"/>
              <a:t> to the power of </a:t>
            </a:r>
            <a:r>
              <a:rPr lang="en-GB" i="1" dirty="0" smtClean="0"/>
              <a:t>E</a:t>
            </a:r>
          </a:p>
          <a:p>
            <a:pPr>
              <a:spcAft>
                <a:spcPts val="600"/>
              </a:spcAft>
            </a:pPr>
            <a:r>
              <a:rPr lang="en-GB" dirty="0" smtClean="0"/>
              <a:t>Deciphering involves raising </a:t>
            </a:r>
            <a:r>
              <a:rPr lang="en-GB" i="1" dirty="0" err="1" smtClean="0"/>
              <a:t>m</a:t>
            </a:r>
            <a:r>
              <a:rPr lang="en-GB" i="1" baseline="50000" dirty="0" err="1" smtClean="0"/>
              <a:t>E</a:t>
            </a:r>
            <a:r>
              <a:rPr lang="en-GB" i="1" dirty="0" smtClean="0"/>
              <a:t> </a:t>
            </a:r>
            <a:r>
              <a:rPr lang="en-GB" dirty="0" smtClean="0"/>
              <a:t>to the power of </a:t>
            </a:r>
            <a:r>
              <a:rPr lang="en-GB" i="1" dirty="0" smtClean="0"/>
              <a:t>D, </a:t>
            </a:r>
            <a:r>
              <a:rPr lang="en-GB" i="1" dirty="0" err="1" smtClean="0"/>
              <a:t>m</a:t>
            </a:r>
            <a:r>
              <a:rPr lang="en-GB" i="1" baseline="50000" dirty="0" err="1" smtClean="0"/>
              <a:t>E</a:t>
            </a:r>
            <a:r>
              <a:rPr lang="en-GB" i="1" dirty="0" smtClean="0"/>
              <a:t> </a:t>
            </a:r>
            <a:r>
              <a:rPr lang="en-GB" baseline="50000" dirty="0" smtClean="0"/>
              <a:t>x</a:t>
            </a:r>
            <a:r>
              <a:rPr lang="en-GB" i="1" baseline="50000" dirty="0" smtClean="0"/>
              <a:t> D</a:t>
            </a:r>
          </a:p>
          <a:p>
            <a:pPr>
              <a:spcAft>
                <a:spcPts val="600"/>
              </a:spcAft>
            </a:pPr>
            <a:r>
              <a:rPr lang="en-GB" i="1" dirty="0" err="1" smtClean="0"/>
              <a:t>m</a:t>
            </a:r>
            <a:r>
              <a:rPr lang="en-GB" i="1" baseline="50000" dirty="0" err="1" smtClean="0"/>
              <a:t>E</a:t>
            </a:r>
            <a:r>
              <a:rPr lang="en-GB" i="1" dirty="0" smtClean="0"/>
              <a:t> </a:t>
            </a:r>
            <a:r>
              <a:rPr lang="en-GB" baseline="50000" dirty="0" smtClean="0"/>
              <a:t>x</a:t>
            </a:r>
            <a:r>
              <a:rPr lang="en-GB" i="1" baseline="50000" dirty="0" smtClean="0"/>
              <a:t> D </a:t>
            </a:r>
            <a:r>
              <a:rPr lang="en-GB" i="1" dirty="0" smtClean="0"/>
              <a:t>≡ m </a:t>
            </a:r>
            <a:r>
              <a:rPr lang="en-GB" dirty="0" smtClean="0"/>
              <a:t>mod</a:t>
            </a:r>
            <a:r>
              <a:rPr lang="en-GB" i="1" dirty="0" smtClean="0"/>
              <a:t> N</a:t>
            </a:r>
          </a:p>
          <a:p>
            <a:pPr>
              <a:spcAft>
                <a:spcPts val="600"/>
              </a:spcAft>
            </a:pPr>
            <a:r>
              <a:rPr lang="en-GB" dirty="0" smtClean="0"/>
              <a:t>So where does the factorisation of  large numbers come into this?</a:t>
            </a:r>
          </a:p>
          <a:p>
            <a:pPr lvl="1">
              <a:spcAft>
                <a:spcPts val="600"/>
              </a:spcAft>
            </a:pPr>
            <a:r>
              <a:rPr lang="en-GB" dirty="0" smtClean="0"/>
              <a:t>For </a:t>
            </a:r>
            <a:r>
              <a:rPr lang="en-GB" i="1" dirty="0" smtClean="0"/>
              <a:t>N </a:t>
            </a:r>
            <a:r>
              <a:rPr lang="en-GB" dirty="0" smtClean="0"/>
              <a:t>small, its easy to compute </a:t>
            </a:r>
            <a:r>
              <a:rPr lang="el-GR" i="1" dirty="0" smtClean="0"/>
              <a:t>Φ</a:t>
            </a:r>
            <a:r>
              <a:rPr lang="en-GB" i="1" dirty="0" smtClean="0"/>
              <a:t>(N)</a:t>
            </a:r>
          </a:p>
          <a:p>
            <a:pPr lvl="2">
              <a:spcAft>
                <a:spcPts val="600"/>
              </a:spcAft>
            </a:pPr>
            <a:r>
              <a:rPr lang="en-GB" dirty="0" smtClean="0"/>
              <a:t>Given the public key </a:t>
            </a:r>
            <a:r>
              <a:rPr lang="en-GB" i="1" dirty="0" smtClean="0"/>
              <a:t>E</a:t>
            </a:r>
            <a:r>
              <a:rPr lang="en-GB" dirty="0" smtClean="0"/>
              <a:t>, </a:t>
            </a:r>
            <a:r>
              <a:rPr lang="en-GB" i="1" dirty="0" smtClean="0"/>
              <a:t>k</a:t>
            </a:r>
            <a:r>
              <a:rPr lang="el-GR" i="1" dirty="0" smtClean="0"/>
              <a:t>Φ</a:t>
            </a:r>
            <a:r>
              <a:rPr lang="en-GB" i="1" dirty="0" smtClean="0"/>
              <a:t>(N)+1</a:t>
            </a:r>
            <a:r>
              <a:rPr lang="en-GB" dirty="0" smtClean="0"/>
              <a:t> can be factored for different values of </a:t>
            </a:r>
            <a:r>
              <a:rPr lang="en-GB" i="1" dirty="0" smtClean="0"/>
              <a:t>k</a:t>
            </a:r>
          </a:p>
          <a:p>
            <a:pPr lvl="2">
              <a:spcAft>
                <a:spcPts val="600"/>
              </a:spcAft>
            </a:pPr>
            <a:r>
              <a:rPr lang="en-GB" dirty="0" smtClean="0"/>
              <a:t>The value of </a:t>
            </a:r>
            <a:r>
              <a:rPr lang="en-GB" i="1" dirty="0" smtClean="0"/>
              <a:t>k </a:t>
            </a:r>
            <a:r>
              <a:rPr lang="en-GB" dirty="0" smtClean="0"/>
              <a:t> which yields a </a:t>
            </a:r>
            <a:r>
              <a:rPr lang="en-GB" i="1" dirty="0" smtClean="0"/>
              <a:t>D</a:t>
            </a:r>
            <a:r>
              <a:rPr lang="en-GB" dirty="0" smtClean="0"/>
              <a:t> to decipher the message can be determined easily</a:t>
            </a:r>
          </a:p>
          <a:p>
            <a:pPr lvl="1">
              <a:spcAft>
                <a:spcPts val="600"/>
              </a:spcAft>
            </a:pPr>
            <a:r>
              <a:rPr lang="en-GB" dirty="0" smtClean="0"/>
              <a:t>Therefore we need a </a:t>
            </a:r>
            <a:r>
              <a:rPr lang="en-GB" dirty="0" err="1" smtClean="0"/>
              <a:t>huuuuuuuge</a:t>
            </a:r>
            <a:r>
              <a:rPr lang="en-GB" dirty="0" smtClean="0"/>
              <a:t> </a:t>
            </a:r>
            <a:r>
              <a:rPr lang="en-GB" i="1" dirty="0" smtClean="0"/>
              <a:t>N</a:t>
            </a:r>
            <a:r>
              <a:rPr lang="en-GB" dirty="0" smtClean="0"/>
              <a:t> !!!</a:t>
            </a:r>
          </a:p>
          <a:p>
            <a:pPr lvl="1">
              <a:spcAft>
                <a:spcPts val="600"/>
              </a:spcAft>
            </a:pPr>
            <a:endParaRPr lang="en-GB" dirty="0" smtClean="0"/>
          </a:p>
          <a:p>
            <a:pPr lvl="3">
              <a:spcAft>
                <a:spcPts val="600"/>
              </a:spcAft>
            </a:pPr>
            <a:endParaRPr 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idx="1"/>
          </p:nvPr>
        </p:nvSpPr>
        <p:spPr/>
        <p:txBody>
          <a:bodyPr/>
          <a:lstStyle/>
          <a:p>
            <a:pPr>
              <a:spcAft>
                <a:spcPts val="600"/>
              </a:spcAft>
            </a:pPr>
            <a:r>
              <a:rPr lang="en-GB" dirty="0" smtClean="0"/>
              <a:t>For large </a:t>
            </a:r>
            <a:r>
              <a:rPr lang="en-GB" i="1" dirty="0" smtClean="0"/>
              <a:t>N</a:t>
            </a:r>
            <a:r>
              <a:rPr lang="en-GB" dirty="0" smtClean="0"/>
              <a:t>, computing </a:t>
            </a:r>
            <a:r>
              <a:rPr lang="el-GR" i="1" dirty="0" smtClean="0"/>
              <a:t>Φ</a:t>
            </a:r>
            <a:r>
              <a:rPr lang="en-GB" i="1" dirty="0" smtClean="0"/>
              <a:t>(N)</a:t>
            </a:r>
            <a:r>
              <a:rPr lang="en-GB" dirty="0" smtClean="0"/>
              <a:t> is computationally immense</a:t>
            </a:r>
          </a:p>
          <a:p>
            <a:pPr lvl="1">
              <a:spcAft>
                <a:spcPts val="600"/>
              </a:spcAft>
            </a:pPr>
            <a:r>
              <a:rPr lang="en-GB" dirty="0" smtClean="0"/>
              <a:t> Would involve determining all the prime factors of </a:t>
            </a:r>
            <a:r>
              <a:rPr lang="en-GB" i="1" dirty="0" smtClean="0"/>
              <a:t>N</a:t>
            </a:r>
          </a:p>
          <a:p>
            <a:pPr>
              <a:spcAft>
                <a:spcPts val="600"/>
              </a:spcAft>
            </a:pPr>
            <a:r>
              <a:rPr lang="en-GB" dirty="0" smtClean="0"/>
              <a:t>We know that for </a:t>
            </a:r>
            <a:r>
              <a:rPr lang="en-GB" i="1" dirty="0" smtClean="0"/>
              <a:t>p </a:t>
            </a:r>
            <a:r>
              <a:rPr lang="en-GB" dirty="0" smtClean="0"/>
              <a:t>prime </a:t>
            </a:r>
            <a:r>
              <a:rPr lang="el-GR" i="1" dirty="0" smtClean="0"/>
              <a:t>Φ</a:t>
            </a:r>
            <a:r>
              <a:rPr lang="en-GB" i="1" dirty="0" smtClean="0"/>
              <a:t>(p)=p-</a:t>
            </a:r>
            <a:r>
              <a:rPr lang="en-GB" dirty="0" smtClean="0"/>
              <a:t>1</a:t>
            </a:r>
          </a:p>
          <a:p>
            <a:pPr>
              <a:spcAft>
                <a:spcPts val="600"/>
              </a:spcAft>
            </a:pPr>
            <a:r>
              <a:rPr lang="en-GB" dirty="0" smtClean="0"/>
              <a:t>Also (and I will leave this as an exercise for you to prove!), if </a:t>
            </a:r>
            <a:r>
              <a:rPr lang="en-GB" i="1" dirty="0" smtClean="0"/>
              <a:t>N=</a:t>
            </a:r>
            <a:r>
              <a:rPr lang="en-GB" i="1" dirty="0" err="1" smtClean="0"/>
              <a:t>pq</a:t>
            </a:r>
            <a:r>
              <a:rPr lang="en-GB" i="1" dirty="0" smtClean="0"/>
              <a:t>, </a:t>
            </a:r>
            <a:r>
              <a:rPr lang="en-GB" dirty="0" smtClean="0"/>
              <a:t>for </a:t>
            </a:r>
            <a:r>
              <a:rPr lang="en-GB" i="1" dirty="0" smtClean="0"/>
              <a:t>p</a:t>
            </a:r>
            <a:r>
              <a:rPr lang="en-GB" dirty="0" smtClean="0"/>
              <a:t> and </a:t>
            </a:r>
            <a:r>
              <a:rPr lang="en-GB" i="1" dirty="0" smtClean="0"/>
              <a:t>q</a:t>
            </a:r>
            <a:r>
              <a:rPr lang="en-GB" dirty="0" smtClean="0"/>
              <a:t> prime, </a:t>
            </a:r>
            <a:r>
              <a:rPr lang="el-GR" i="1" dirty="0" smtClean="0"/>
              <a:t>Φ</a:t>
            </a:r>
            <a:r>
              <a:rPr lang="en-GB" i="1" dirty="0" smtClean="0"/>
              <a:t>(N)=(p-</a:t>
            </a:r>
            <a:r>
              <a:rPr lang="en-GB" dirty="0" smtClean="0"/>
              <a:t>1</a:t>
            </a:r>
            <a:r>
              <a:rPr lang="en-GB" i="1" dirty="0" smtClean="0"/>
              <a:t>)</a:t>
            </a:r>
            <a:r>
              <a:rPr lang="en-GB" dirty="0" smtClean="0"/>
              <a:t>*</a:t>
            </a:r>
            <a:r>
              <a:rPr lang="en-GB" i="1" dirty="0" smtClean="0"/>
              <a:t>(q</a:t>
            </a:r>
            <a:r>
              <a:rPr lang="en-GB" dirty="0" smtClean="0"/>
              <a:t>-1</a:t>
            </a:r>
            <a:r>
              <a:rPr lang="en-GB" i="1" dirty="0" smtClean="0"/>
              <a:t>)</a:t>
            </a:r>
          </a:p>
          <a:p>
            <a:pPr lvl="1">
              <a:spcAft>
                <a:spcPts val="600"/>
              </a:spcAft>
            </a:pPr>
            <a:r>
              <a:rPr lang="en-GB" dirty="0" smtClean="0"/>
              <a:t>So to determine a public/private key pair, take 2 massive primes </a:t>
            </a:r>
            <a:r>
              <a:rPr lang="en-GB" i="1" dirty="0" smtClean="0"/>
              <a:t>p</a:t>
            </a:r>
            <a:r>
              <a:rPr lang="en-GB" dirty="0" smtClean="0"/>
              <a:t> and </a:t>
            </a:r>
            <a:r>
              <a:rPr lang="en-GB" i="1" dirty="0" smtClean="0"/>
              <a:t>q</a:t>
            </a:r>
            <a:r>
              <a:rPr lang="en-GB" dirty="0" smtClean="0"/>
              <a:t> and multiply them to get </a:t>
            </a:r>
            <a:r>
              <a:rPr lang="en-GB" i="1" dirty="0" smtClean="0"/>
              <a:t>N</a:t>
            </a:r>
          </a:p>
          <a:p>
            <a:pPr lvl="1">
              <a:spcAft>
                <a:spcPts val="600"/>
              </a:spcAft>
            </a:pPr>
            <a:r>
              <a:rPr lang="en-GB" dirty="0" smtClean="0"/>
              <a:t>Compute</a:t>
            </a:r>
            <a:r>
              <a:rPr lang="en-GB" i="1" dirty="0" smtClean="0"/>
              <a:t> </a:t>
            </a:r>
            <a:r>
              <a:rPr lang="el-GR" i="1" dirty="0" smtClean="0"/>
              <a:t>Φ</a:t>
            </a:r>
            <a:r>
              <a:rPr lang="en-GB" i="1" dirty="0" smtClean="0"/>
              <a:t>(N)=(p-</a:t>
            </a:r>
            <a:r>
              <a:rPr lang="en-GB" dirty="0" smtClean="0"/>
              <a:t>1</a:t>
            </a:r>
            <a:r>
              <a:rPr lang="en-GB" i="1" dirty="0" smtClean="0"/>
              <a:t>)</a:t>
            </a:r>
            <a:r>
              <a:rPr lang="en-GB" dirty="0" smtClean="0"/>
              <a:t>*</a:t>
            </a:r>
            <a:r>
              <a:rPr lang="en-GB" i="1" dirty="0" smtClean="0"/>
              <a:t>(q</a:t>
            </a:r>
            <a:r>
              <a:rPr lang="en-GB" dirty="0" smtClean="0"/>
              <a:t>-1</a:t>
            </a:r>
            <a:r>
              <a:rPr lang="en-GB" i="1" dirty="0" smtClean="0"/>
              <a:t>)</a:t>
            </a:r>
          </a:p>
          <a:p>
            <a:pPr lvl="1">
              <a:spcAft>
                <a:spcPts val="600"/>
              </a:spcAft>
            </a:pPr>
            <a:r>
              <a:rPr lang="en-GB" dirty="0" smtClean="0"/>
              <a:t>For some </a:t>
            </a:r>
            <a:r>
              <a:rPr lang="en-GB" i="1" dirty="0" smtClean="0"/>
              <a:t>k</a:t>
            </a:r>
            <a:r>
              <a:rPr lang="en-GB" dirty="0" smtClean="0"/>
              <a:t>, compute </a:t>
            </a:r>
            <a:r>
              <a:rPr lang="en-GB" i="1" dirty="0" smtClean="0"/>
              <a:t>k</a:t>
            </a:r>
            <a:r>
              <a:rPr lang="el-GR" i="1" dirty="0" smtClean="0"/>
              <a:t>Φ</a:t>
            </a:r>
            <a:r>
              <a:rPr lang="en-GB" i="1" dirty="0" smtClean="0"/>
              <a:t>(N)+</a:t>
            </a:r>
            <a:r>
              <a:rPr lang="en-GB" dirty="0" smtClean="0"/>
              <a:t>1</a:t>
            </a:r>
          </a:p>
          <a:p>
            <a:pPr lvl="1">
              <a:spcAft>
                <a:spcPts val="600"/>
              </a:spcAft>
            </a:pPr>
            <a:r>
              <a:rPr lang="en-GB" dirty="0" smtClean="0"/>
              <a:t>Factor </a:t>
            </a:r>
            <a:r>
              <a:rPr lang="en-GB" i="1" dirty="0" smtClean="0"/>
              <a:t>k</a:t>
            </a:r>
            <a:r>
              <a:rPr lang="el-GR" i="1" dirty="0" smtClean="0"/>
              <a:t>Φ</a:t>
            </a:r>
            <a:r>
              <a:rPr lang="en-GB" i="1" dirty="0" smtClean="0"/>
              <a:t>(N)+</a:t>
            </a:r>
            <a:r>
              <a:rPr lang="en-GB" dirty="0" smtClean="0"/>
              <a:t>1 into </a:t>
            </a:r>
            <a:r>
              <a:rPr lang="en-GB" i="1" dirty="0" smtClean="0"/>
              <a:t>E x D</a:t>
            </a:r>
            <a:r>
              <a:rPr lang="en-GB" dirty="0" smtClean="0"/>
              <a:t> </a:t>
            </a:r>
          </a:p>
          <a:p>
            <a:pPr>
              <a:spcAft>
                <a:spcPts val="600"/>
              </a:spcAft>
            </a:pPr>
            <a:r>
              <a:rPr lang="en-GB" dirty="0" smtClean="0"/>
              <a:t>Knowing </a:t>
            </a:r>
            <a:r>
              <a:rPr lang="en-GB" i="1" dirty="0" smtClean="0"/>
              <a:t>N</a:t>
            </a:r>
            <a:r>
              <a:rPr lang="en-GB" dirty="0" smtClean="0"/>
              <a:t> and </a:t>
            </a:r>
            <a:r>
              <a:rPr lang="en-GB" i="1" dirty="0" smtClean="0"/>
              <a:t>E</a:t>
            </a:r>
            <a:r>
              <a:rPr lang="en-GB" dirty="0" smtClean="0"/>
              <a:t> will not enable </a:t>
            </a:r>
            <a:r>
              <a:rPr lang="en-GB" i="1" dirty="0" smtClean="0"/>
              <a:t>D </a:t>
            </a:r>
            <a:r>
              <a:rPr lang="en-GB" dirty="0" smtClean="0"/>
              <a:t>to be found since </a:t>
            </a:r>
            <a:r>
              <a:rPr lang="en-GB" i="1" dirty="0" smtClean="0"/>
              <a:t>N cannot easily be factored</a:t>
            </a:r>
            <a:r>
              <a:rPr lang="en-GB" dirty="0" smtClean="0"/>
              <a:t> and hence </a:t>
            </a:r>
            <a:r>
              <a:rPr lang="el-GR" i="1" dirty="0" smtClean="0"/>
              <a:t>Φ</a:t>
            </a:r>
            <a:r>
              <a:rPr lang="en-GB" i="1" dirty="0" smtClean="0"/>
              <a:t>(N) </a:t>
            </a:r>
            <a:r>
              <a:rPr lang="en-GB" dirty="0" smtClean="0"/>
              <a:t>cannot be determined!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Applications of RSA</a:t>
            </a:r>
            <a:endParaRPr lang="en-US" dirty="0"/>
          </a:p>
        </p:txBody>
      </p:sp>
      <p:sp>
        <p:nvSpPr>
          <p:cNvPr id="3" name="Content Placeholder 2"/>
          <p:cNvSpPr>
            <a:spLocks noGrp="1"/>
          </p:cNvSpPr>
          <p:nvPr>
            <p:ph sz="half" idx="1"/>
          </p:nvPr>
        </p:nvSpPr>
        <p:spPr>
          <a:xfrm>
            <a:off x="685800" y="914400"/>
            <a:ext cx="7414592" cy="5181600"/>
          </a:xfrm>
        </p:spPr>
        <p:txBody>
          <a:bodyPr/>
          <a:lstStyle/>
          <a:p>
            <a:pPr>
              <a:spcAft>
                <a:spcPts val="600"/>
              </a:spcAft>
            </a:pPr>
            <a:r>
              <a:rPr lang="en-GB" sz="2000" dirty="0" smtClean="0"/>
              <a:t>Most major hardware and software vendors have a license from RSA Data Security to develop products using the RSA encryption system</a:t>
            </a:r>
          </a:p>
          <a:p>
            <a:pPr lvl="1">
              <a:spcAft>
                <a:spcPts val="600"/>
              </a:spcAft>
            </a:pPr>
            <a:r>
              <a:rPr lang="en-GB" sz="2000" dirty="0" smtClean="0"/>
              <a:t>Extensively used in banking applications, defence and large manufacturing companies</a:t>
            </a:r>
          </a:p>
          <a:p>
            <a:pPr>
              <a:spcAft>
                <a:spcPts val="600"/>
              </a:spcAft>
            </a:pPr>
            <a:r>
              <a:rPr lang="en-GB" sz="2000" dirty="0" smtClean="0"/>
              <a:t>The RSA system is actually a combination of the DES encryption system and public key encryption</a:t>
            </a:r>
          </a:p>
          <a:p>
            <a:pPr lvl="1">
              <a:spcAft>
                <a:spcPts val="600"/>
              </a:spcAft>
            </a:pPr>
            <a:r>
              <a:rPr lang="en-GB" sz="2000" dirty="0" smtClean="0"/>
              <a:t>DES is used for the bulk of the message as it is faster than RSA</a:t>
            </a:r>
          </a:p>
          <a:p>
            <a:pPr lvl="1">
              <a:spcAft>
                <a:spcPts val="600"/>
              </a:spcAft>
            </a:pPr>
            <a:r>
              <a:rPr lang="en-GB" sz="2000" dirty="0" smtClean="0"/>
              <a:t>The DES key is sent using RSA</a:t>
            </a:r>
          </a:p>
          <a:p>
            <a:pPr lvl="1">
              <a:spcAft>
                <a:spcPts val="600"/>
              </a:spcAft>
            </a:pPr>
            <a:r>
              <a:rPr lang="en-GB" sz="2000" dirty="0" smtClean="0"/>
              <a:t>The combination of the encrypted message (using a symmetric key) and the public key encrypted symmetric key is known as a </a:t>
            </a:r>
            <a:r>
              <a:rPr lang="en-GB" sz="2000" i="1" dirty="0" smtClean="0"/>
              <a:t>digital envelope</a:t>
            </a:r>
            <a:r>
              <a:rPr lang="en-GB" sz="2000" dirty="0" smtClean="0"/>
              <a:t> </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Signatures for Verification</a:t>
            </a:r>
            <a:endParaRPr lang="en-US" dirty="0"/>
          </a:p>
        </p:txBody>
      </p:sp>
      <p:sp>
        <p:nvSpPr>
          <p:cNvPr id="3" name="Content Placeholder 2"/>
          <p:cNvSpPr>
            <a:spLocks noGrp="1"/>
          </p:cNvSpPr>
          <p:nvPr>
            <p:ph sz="half" idx="1"/>
          </p:nvPr>
        </p:nvSpPr>
        <p:spPr>
          <a:xfrm>
            <a:off x="395536" y="914400"/>
            <a:ext cx="4138364" cy="5181600"/>
          </a:xfrm>
        </p:spPr>
        <p:txBody>
          <a:bodyPr/>
          <a:lstStyle/>
          <a:p>
            <a:pPr>
              <a:spcAft>
                <a:spcPts val="600"/>
              </a:spcAft>
            </a:pPr>
            <a:r>
              <a:rPr lang="en-GB" sz="1700" dirty="0" smtClean="0"/>
              <a:t>A </a:t>
            </a:r>
            <a:r>
              <a:rPr lang="en-GB" sz="1700" i="1" dirty="0" smtClean="0"/>
              <a:t>digital signature</a:t>
            </a:r>
            <a:r>
              <a:rPr lang="en-GB" sz="1700" dirty="0" smtClean="0"/>
              <a:t> is something that is attached to data (documents) which verify the source and also verify that the data has not been tampered with (authenticity and integrity)</a:t>
            </a:r>
          </a:p>
          <a:p>
            <a:pPr lvl="1">
              <a:spcAft>
                <a:spcPts val="600"/>
              </a:spcAft>
            </a:pPr>
            <a:r>
              <a:rPr lang="en-GB" sz="1700" dirty="0" smtClean="0"/>
              <a:t>The signature is a hash function computed from the data </a:t>
            </a:r>
          </a:p>
          <a:p>
            <a:pPr lvl="1">
              <a:spcAft>
                <a:spcPts val="600"/>
              </a:spcAft>
            </a:pPr>
            <a:r>
              <a:rPr lang="en-GB" sz="1700" dirty="0" smtClean="0"/>
              <a:t>Essentially a binary </a:t>
            </a:r>
            <a:r>
              <a:rPr lang="en-GB" sz="1700" i="1" dirty="0" smtClean="0"/>
              <a:t>digest </a:t>
            </a:r>
            <a:r>
              <a:rPr lang="en-GB" sz="1700" dirty="0" smtClean="0"/>
              <a:t>of the data</a:t>
            </a:r>
          </a:p>
          <a:p>
            <a:pPr lvl="1">
              <a:spcAft>
                <a:spcPts val="600"/>
              </a:spcAft>
            </a:pPr>
            <a:r>
              <a:rPr lang="en-GB" sz="1700" dirty="0" smtClean="0"/>
              <a:t>The signature is encrypted with the senders private key and appended to the document</a:t>
            </a:r>
          </a:p>
          <a:p>
            <a:pPr lvl="2">
              <a:spcAft>
                <a:spcPts val="600"/>
              </a:spcAft>
            </a:pPr>
            <a:r>
              <a:rPr lang="en-GB" sz="1700" dirty="0" smtClean="0"/>
              <a:t>The public and private key can be applied in either order!</a:t>
            </a:r>
          </a:p>
          <a:p>
            <a:pPr lvl="3">
              <a:spcAft>
                <a:spcPts val="600"/>
              </a:spcAft>
            </a:pPr>
            <a:r>
              <a:rPr lang="en-GB" sz="1500" i="1" dirty="0" err="1" smtClean="0"/>
              <a:t>m</a:t>
            </a:r>
            <a:r>
              <a:rPr lang="en-GB" sz="1500" i="1" baseline="50000" dirty="0" err="1" smtClean="0"/>
              <a:t>E</a:t>
            </a:r>
            <a:r>
              <a:rPr lang="en-GB" sz="1500" i="1" dirty="0" smtClean="0"/>
              <a:t> </a:t>
            </a:r>
            <a:r>
              <a:rPr lang="en-GB" sz="1500" baseline="50000" dirty="0" smtClean="0"/>
              <a:t>x</a:t>
            </a:r>
            <a:r>
              <a:rPr lang="en-GB" sz="1500" i="1" baseline="50000" dirty="0" smtClean="0"/>
              <a:t> D </a:t>
            </a:r>
            <a:r>
              <a:rPr lang="en-GB" sz="1500" i="1" dirty="0" smtClean="0"/>
              <a:t>= </a:t>
            </a:r>
            <a:r>
              <a:rPr lang="en-GB" sz="1500" i="1" dirty="0" err="1" smtClean="0"/>
              <a:t>m</a:t>
            </a:r>
            <a:r>
              <a:rPr lang="en-GB" sz="1500" i="1" baseline="50000" dirty="0" err="1" smtClean="0"/>
              <a:t>D</a:t>
            </a:r>
            <a:r>
              <a:rPr lang="en-GB" sz="1500" i="1" dirty="0" smtClean="0"/>
              <a:t> </a:t>
            </a:r>
            <a:r>
              <a:rPr lang="en-GB" sz="1500" baseline="50000" dirty="0" smtClean="0"/>
              <a:t>x</a:t>
            </a:r>
            <a:r>
              <a:rPr lang="en-GB" sz="1500" i="1" baseline="50000" dirty="0" smtClean="0"/>
              <a:t> E </a:t>
            </a:r>
            <a:r>
              <a:rPr lang="en-GB" sz="1500" i="1" dirty="0" smtClean="0"/>
              <a:t>≡ m </a:t>
            </a:r>
            <a:r>
              <a:rPr lang="en-GB" sz="1500" dirty="0" smtClean="0"/>
              <a:t>mod</a:t>
            </a:r>
            <a:r>
              <a:rPr lang="en-GB" sz="1500" i="1" dirty="0" smtClean="0"/>
              <a:t> N</a:t>
            </a:r>
            <a:endParaRPr lang="en-GB" sz="1500" dirty="0" smtClean="0"/>
          </a:p>
          <a:p>
            <a:pPr lvl="1">
              <a:spcAft>
                <a:spcPts val="600"/>
              </a:spcAft>
            </a:pPr>
            <a:endParaRPr lang="en-US" sz="1800" dirty="0"/>
          </a:p>
        </p:txBody>
      </p:sp>
      <p:pic>
        <p:nvPicPr>
          <p:cNvPr id="70657" name="Picture 1" descr="http://www.youdzone.com/images/sig/text.GIF"/>
          <p:cNvPicPr>
            <a:picLocks noChangeAspect="1" noChangeArrowheads="1"/>
          </p:cNvPicPr>
          <p:nvPr/>
        </p:nvPicPr>
        <p:blipFill>
          <a:blip r:embed="rId2" cstate="print"/>
          <a:srcRect/>
          <a:stretch>
            <a:fillRect/>
          </a:stretch>
        </p:blipFill>
        <p:spPr bwMode="auto">
          <a:xfrm>
            <a:off x="4644008" y="908720"/>
            <a:ext cx="1657350" cy="1971675"/>
          </a:xfrm>
          <a:prstGeom prst="rect">
            <a:avLst/>
          </a:prstGeom>
          <a:solidFill>
            <a:schemeClr val="tx2">
              <a:lumMod val="20000"/>
              <a:lumOff val="80000"/>
            </a:schemeClr>
          </a:solidFill>
        </p:spPr>
      </p:pic>
      <p:pic>
        <p:nvPicPr>
          <p:cNvPr id="70658" name="Picture 2" descr="http://www.youdzone.com/images/sig/hash.gif"/>
          <p:cNvPicPr>
            <a:picLocks noChangeAspect="1" noChangeArrowheads="1"/>
          </p:cNvPicPr>
          <p:nvPr/>
        </p:nvPicPr>
        <p:blipFill>
          <a:blip r:embed="rId3" cstate="print"/>
          <a:srcRect/>
          <a:stretch>
            <a:fillRect/>
          </a:stretch>
        </p:blipFill>
        <p:spPr bwMode="auto">
          <a:xfrm>
            <a:off x="6660232" y="1412776"/>
            <a:ext cx="1000125" cy="628650"/>
          </a:xfrm>
          <a:prstGeom prst="rect">
            <a:avLst/>
          </a:prstGeom>
          <a:noFill/>
        </p:spPr>
      </p:pic>
      <p:pic>
        <p:nvPicPr>
          <p:cNvPr id="70659" name="Picture 3" descr="http://www.youdzone.com/images/sig/Message_digest.gif"/>
          <p:cNvPicPr>
            <a:picLocks noChangeAspect="1" noChangeArrowheads="1"/>
          </p:cNvPicPr>
          <p:nvPr/>
        </p:nvPicPr>
        <p:blipFill>
          <a:blip r:embed="rId4" cstate="print"/>
          <a:srcRect/>
          <a:stretch>
            <a:fillRect/>
          </a:stretch>
        </p:blipFill>
        <p:spPr bwMode="auto">
          <a:xfrm>
            <a:off x="7884368" y="1484784"/>
            <a:ext cx="752475" cy="514350"/>
          </a:xfrm>
          <a:prstGeom prst="rect">
            <a:avLst/>
          </a:prstGeom>
          <a:noFill/>
        </p:spPr>
      </p:pic>
      <p:sp>
        <p:nvSpPr>
          <p:cNvPr id="11" name="Down Arrow 10"/>
          <p:cNvSpPr/>
          <p:nvPr/>
        </p:nvSpPr>
        <p:spPr bwMode="auto">
          <a:xfrm>
            <a:off x="8244408" y="2060848"/>
            <a:ext cx="144016" cy="504056"/>
          </a:xfrm>
          <a:prstGeom prst="downArrow">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7668344" y="2636912"/>
            <a:ext cx="1368152" cy="276999"/>
          </a:xfrm>
          <a:prstGeom prst="rect">
            <a:avLst/>
          </a:prstGeom>
          <a:noFill/>
        </p:spPr>
        <p:txBody>
          <a:bodyPr wrap="square" rtlCol="0">
            <a:spAutoFit/>
          </a:bodyPr>
          <a:lstStyle/>
          <a:p>
            <a:r>
              <a:rPr lang="en-GB" sz="1200" dirty="0" smtClean="0"/>
              <a:t>10110011010100</a:t>
            </a:r>
            <a:endParaRPr lang="en-US" sz="1200" dirty="0"/>
          </a:p>
        </p:txBody>
      </p:sp>
      <p:pic>
        <p:nvPicPr>
          <p:cNvPr id="70662" name="Picture 6" descr="http://www.youdzone.com/images/sig/Encrypt_with_pri.gif"/>
          <p:cNvPicPr>
            <a:picLocks noChangeAspect="1" noChangeArrowheads="1"/>
          </p:cNvPicPr>
          <p:nvPr/>
        </p:nvPicPr>
        <p:blipFill>
          <a:blip r:embed="rId5" cstate="print"/>
          <a:srcRect/>
          <a:stretch>
            <a:fillRect/>
          </a:stretch>
        </p:blipFill>
        <p:spPr bwMode="auto">
          <a:xfrm>
            <a:off x="5580112" y="3212976"/>
            <a:ext cx="1000125" cy="628650"/>
          </a:xfrm>
          <a:prstGeom prst="rect">
            <a:avLst/>
          </a:prstGeom>
          <a:noFill/>
        </p:spPr>
      </p:pic>
      <p:pic>
        <p:nvPicPr>
          <p:cNvPr id="70663" name="Picture 7" descr="http://www.youdzone.com/images/sig/signature.gif"/>
          <p:cNvPicPr>
            <a:picLocks noChangeAspect="1" noChangeArrowheads="1"/>
          </p:cNvPicPr>
          <p:nvPr/>
        </p:nvPicPr>
        <p:blipFill>
          <a:blip r:embed="rId6" cstate="print"/>
          <a:srcRect/>
          <a:stretch>
            <a:fillRect/>
          </a:stretch>
        </p:blipFill>
        <p:spPr bwMode="auto">
          <a:xfrm>
            <a:off x="6732240" y="3284984"/>
            <a:ext cx="752475" cy="514350"/>
          </a:xfrm>
          <a:prstGeom prst="rect">
            <a:avLst/>
          </a:prstGeom>
          <a:noFill/>
        </p:spPr>
      </p:pic>
      <p:pic>
        <p:nvPicPr>
          <p:cNvPr id="70661" name="Picture 5" descr="http://www.youdzone.com/images/sig/Message_digest.gif"/>
          <p:cNvPicPr>
            <a:picLocks noChangeAspect="1" noChangeArrowheads="1"/>
          </p:cNvPicPr>
          <p:nvPr/>
        </p:nvPicPr>
        <p:blipFill>
          <a:blip r:embed="rId4" cstate="print"/>
          <a:srcRect/>
          <a:stretch>
            <a:fillRect/>
          </a:stretch>
        </p:blipFill>
        <p:spPr bwMode="auto">
          <a:xfrm>
            <a:off x="4572000" y="3284984"/>
            <a:ext cx="752475" cy="514351"/>
          </a:xfrm>
          <a:prstGeom prst="rect">
            <a:avLst/>
          </a:prstGeom>
          <a:noFill/>
        </p:spPr>
      </p:pic>
      <p:sp>
        <p:nvSpPr>
          <p:cNvPr id="16" name="Rectangle 15"/>
          <p:cNvSpPr/>
          <p:nvPr/>
        </p:nvSpPr>
        <p:spPr>
          <a:xfrm>
            <a:off x="4644008" y="6453336"/>
            <a:ext cx="4572000" cy="276999"/>
          </a:xfrm>
          <a:prstGeom prst="rect">
            <a:avLst/>
          </a:prstGeom>
        </p:spPr>
        <p:txBody>
          <a:bodyPr>
            <a:spAutoFit/>
          </a:bodyPr>
          <a:lstStyle/>
          <a:p>
            <a:r>
              <a:rPr lang="en-US" sz="1200" dirty="0" smtClean="0"/>
              <a:t>http://www.youdzone.com/signature.html</a:t>
            </a:r>
            <a:endParaRPr lang="en-US" sz="1200" dirty="0"/>
          </a:p>
        </p:txBody>
      </p:sp>
      <p:pic>
        <p:nvPicPr>
          <p:cNvPr id="70666" name="Picture 10" descr="http://www.youdzone.com/images/sig/Append.gif"/>
          <p:cNvPicPr>
            <a:picLocks noChangeAspect="1" noChangeArrowheads="1"/>
          </p:cNvPicPr>
          <p:nvPr/>
        </p:nvPicPr>
        <p:blipFill>
          <a:blip r:embed="rId7" cstate="print"/>
          <a:srcRect/>
          <a:stretch>
            <a:fillRect/>
          </a:stretch>
        </p:blipFill>
        <p:spPr bwMode="auto">
          <a:xfrm>
            <a:off x="5580112" y="4941168"/>
            <a:ext cx="1000125" cy="628650"/>
          </a:xfrm>
          <a:prstGeom prst="rect">
            <a:avLst/>
          </a:prstGeom>
          <a:noFill/>
        </p:spPr>
      </p:pic>
      <p:pic>
        <p:nvPicPr>
          <p:cNvPr id="70667" name="Picture 11" descr="http://www.youdzone.com/images/sig/signed_text.GIF"/>
          <p:cNvPicPr>
            <a:picLocks noChangeAspect="1" noChangeArrowheads="1"/>
          </p:cNvPicPr>
          <p:nvPr/>
        </p:nvPicPr>
        <p:blipFill>
          <a:blip r:embed="rId8" cstate="print"/>
          <a:srcRect/>
          <a:stretch>
            <a:fillRect/>
          </a:stretch>
        </p:blipFill>
        <p:spPr bwMode="auto">
          <a:xfrm>
            <a:off x="6876256" y="4221088"/>
            <a:ext cx="1657350" cy="1971675"/>
          </a:xfrm>
          <a:prstGeom prst="rect">
            <a:avLst/>
          </a:prstGeom>
          <a:noFill/>
        </p:spPr>
      </p:pic>
      <p:pic>
        <p:nvPicPr>
          <p:cNvPr id="70665" name="Picture 9" descr="http://www.youdzone.com/images/sig/signature.gif"/>
          <p:cNvPicPr>
            <a:picLocks noChangeAspect="1" noChangeArrowheads="1"/>
          </p:cNvPicPr>
          <p:nvPr/>
        </p:nvPicPr>
        <p:blipFill>
          <a:blip r:embed="rId6" cstate="print"/>
          <a:srcRect/>
          <a:stretch>
            <a:fillRect/>
          </a:stretch>
        </p:blipFill>
        <p:spPr bwMode="auto">
          <a:xfrm>
            <a:off x="1592263" y="-852488"/>
            <a:ext cx="752475" cy="514350"/>
          </a:xfrm>
          <a:prstGeom prst="rect">
            <a:avLst/>
          </a:prstGeom>
          <a:noFill/>
        </p:spPr>
      </p:pic>
      <p:pic>
        <p:nvPicPr>
          <p:cNvPr id="20" name="Picture 7" descr="http://www.youdzone.com/images/sig/signature.gif"/>
          <p:cNvPicPr>
            <a:picLocks noChangeAspect="1" noChangeArrowheads="1"/>
          </p:cNvPicPr>
          <p:nvPr/>
        </p:nvPicPr>
        <p:blipFill>
          <a:blip r:embed="rId6" cstate="print"/>
          <a:srcRect/>
          <a:stretch>
            <a:fillRect/>
          </a:stretch>
        </p:blipFill>
        <p:spPr bwMode="auto">
          <a:xfrm>
            <a:off x="4572000" y="5013176"/>
            <a:ext cx="752475" cy="5143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Signatures for Verification</a:t>
            </a:r>
            <a:endParaRPr lang="en-US" dirty="0"/>
          </a:p>
        </p:txBody>
      </p:sp>
      <p:sp>
        <p:nvSpPr>
          <p:cNvPr id="3" name="Content Placeholder 2"/>
          <p:cNvSpPr>
            <a:spLocks noGrp="1"/>
          </p:cNvSpPr>
          <p:nvPr>
            <p:ph sz="half" idx="1"/>
          </p:nvPr>
        </p:nvSpPr>
        <p:spPr/>
        <p:txBody>
          <a:bodyPr/>
          <a:lstStyle/>
          <a:p>
            <a:pPr lvl="1">
              <a:spcAft>
                <a:spcPts val="600"/>
              </a:spcAft>
            </a:pPr>
            <a:r>
              <a:rPr lang="en-GB" sz="2000" dirty="0" smtClean="0"/>
              <a:t>The signature can be decrypted with the senders public key</a:t>
            </a:r>
          </a:p>
          <a:p>
            <a:pPr lvl="1">
              <a:spcAft>
                <a:spcPts val="600"/>
              </a:spcAft>
            </a:pPr>
            <a:r>
              <a:rPr lang="en-GB" sz="2000" dirty="0" smtClean="0"/>
              <a:t>If the hash strings match, then it can only have come from the sender</a:t>
            </a:r>
          </a:p>
          <a:p>
            <a:pPr lvl="1">
              <a:spcAft>
                <a:spcPts val="600"/>
              </a:spcAft>
              <a:buNone/>
            </a:pPr>
            <a:r>
              <a:rPr lang="en-GB" sz="2000" dirty="0" smtClean="0"/>
              <a:t>AND</a:t>
            </a:r>
          </a:p>
          <a:p>
            <a:pPr lvl="1">
              <a:spcAft>
                <a:spcPts val="600"/>
              </a:spcAft>
            </a:pPr>
            <a:r>
              <a:rPr lang="en-GB" sz="2000" dirty="0" smtClean="0"/>
              <a:t>Data integrity is guaranteed</a:t>
            </a:r>
          </a:p>
          <a:p>
            <a:pPr lvl="1">
              <a:buNone/>
            </a:pPr>
            <a:endParaRPr lang="en-GB" sz="2000" dirty="0" smtClean="0"/>
          </a:p>
          <a:p>
            <a:endParaRPr lang="en-US" sz="2000" dirty="0"/>
          </a:p>
        </p:txBody>
      </p:sp>
      <p:pic>
        <p:nvPicPr>
          <p:cNvPr id="73731" name="Picture 3" descr="http://www.youdzone.com/images/sig/hash.gif"/>
          <p:cNvPicPr>
            <a:picLocks noChangeAspect="1" noChangeArrowheads="1"/>
          </p:cNvPicPr>
          <p:nvPr/>
        </p:nvPicPr>
        <p:blipFill>
          <a:blip r:embed="rId2" cstate="print"/>
          <a:srcRect/>
          <a:stretch>
            <a:fillRect/>
          </a:stretch>
        </p:blipFill>
        <p:spPr bwMode="auto">
          <a:xfrm>
            <a:off x="7020272" y="1556792"/>
            <a:ext cx="1000125" cy="628650"/>
          </a:xfrm>
          <a:prstGeom prst="rect">
            <a:avLst/>
          </a:prstGeom>
          <a:noFill/>
        </p:spPr>
      </p:pic>
      <p:pic>
        <p:nvPicPr>
          <p:cNvPr id="73732" name="Picture 4" descr="http://www.youdzone.com/images/sig/Message_digest.gif"/>
          <p:cNvPicPr>
            <a:picLocks noChangeAspect="1" noChangeArrowheads="1"/>
          </p:cNvPicPr>
          <p:nvPr/>
        </p:nvPicPr>
        <p:blipFill>
          <a:blip r:embed="rId3" cstate="print"/>
          <a:srcRect/>
          <a:stretch>
            <a:fillRect/>
          </a:stretch>
        </p:blipFill>
        <p:spPr bwMode="auto">
          <a:xfrm>
            <a:off x="8100392" y="3933056"/>
            <a:ext cx="752475" cy="514350"/>
          </a:xfrm>
          <a:prstGeom prst="rect">
            <a:avLst/>
          </a:prstGeom>
          <a:noFill/>
        </p:spPr>
      </p:pic>
      <p:pic>
        <p:nvPicPr>
          <p:cNvPr id="73733" name="Picture 5" descr="http://www.youdzone.com/images/sig/Decrypt_with_pub.gif"/>
          <p:cNvPicPr>
            <a:picLocks noChangeAspect="1" noChangeArrowheads="1"/>
          </p:cNvPicPr>
          <p:nvPr/>
        </p:nvPicPr>
        <p:blipFill>
          <a:blip r:embed="rId4" cstate="print"/>
          <a:srcRect/>
          <a:stretch>
            <a:fillRect/>
          </a:stretch>
        </p:blipFill>
        <p:spPr bwMode="auto">
          <a:xfrm>
            <a:off x="7092280" y="3861048"/>
            <a:ext cx="1000125" cy="628650"/>
          </a:xfrm>
          <a:prstGeom prst="rect">
            <a:avLst/>
          </a:prstGeom>
          <a:noFill/>
        </p:spPr>
      </p:pic>
      <p:pic>
        <p:nvPicPr>
          <p:cNvPr id="73734" name="Picture 6" descr="http://www.youdzone.com/images/sig/Message_digest.gif"/>
          <p:cNvPicPr>
            <a:picLocks noChangeAspect="1" noChangeArrowheads="1"/>
          </p:cNvPicPr>
          <p:nvPr/>
        </p:nvPicPr>
        <p:blipFill>
          <a:blip r:embed="rId3" cstate="print"/>
          <a:srcRect/>
          <a:stretch>
            <a:fillRect/>
          </a:stretch>
        </p:blipFill>
        <p:spPr bwMode="auto">
          <a:xfrm>
            <a:off x="8100392" y="1556792"/>
            <a:ext cx="752475" cy="514350"/>
          </a:xfrm>
          <a:prstGeom prst="rect">
            <a:avLst/>
          </a:prstGeom>
          <a:noFill/>
        </p:spPr>
      </p:pic>
      <p:pic>
        <p:nvPicPr>
          <p:cNvPr id="73730" name="Picture 2" descr="http://www.youdzone.com/images/sig/signed_text.GIF"/>
          <p:cNvPicPr>
            <a:picLocks noChangeAspect="1" noChangeArrowheads="1"/>
          </p:cNvPicPr>
          <p:nvPr/>
        </p:nvPicPr>
        <p:blipFill>
          <a:blip r:embed="rId5" cstate="print"/>
          <a:srcRect/>
          <a:stretch>
            <a:fillRect/>
          </a:stretch>
        </p:blipFill>
        <p:spPr bwMode="auto">
          <a:xfrm>
            <a:off x="5220072" y="1412776"/>
            <a:ext cx="1657350" cy="1971676"/>
          </a:xfrm>
          <a:prstGeom prst="rect">
            <a:avLst/>
          </a:prstGeom>
          <a:noFill/>
        </p:spPr>
      </p:pic>
      <p:pic>
        <p:nvPicPr>
          <p:cNvPr id="10" name="Picture 7" descr="http://www.youdzone.com/images/sig/signature.gif"/>
          <p:cNvPicPr>
            <a:picLocks noChangeAspect="1" noChangeArrowheads="1"/>
          </p:cNvPicPr>
          <p:nvPr/>
        </p:nvPicPr>
        <p:blipFill>
          <a:blip r:embed="rId6" cstate="print"/>
          <a:srcRect/>
          <a:stretch>
            <a:fillRect/>
          </a:stretch>
        </p:blipFill>
        <p:spPr bwMode="auto">
          <a:xfrm>
            <a:off x="6156176" y="3933056"/>
            <a:ext cx="752475" cy="514350"/>
          </a:xfrm>
          <a:prstGeom prst="rect">
            <a:avLst/>
          </a:prstGeom>
          <a:noFill/>
        </p:spPr>
      </p:pic>
      <p:sp>
        <p:nvSpPr>
          <p:cNvPr id="11" name="Up-Down Arrow 10"/>
          <p:cNvSpPr/>
          <p:nvPr/>
        </p:nvSpPr>
        <p:spPr bwMode="auto">
          <a:xfrm>
            <a:off x="8388424" y="2204864"/>
            <a:ext cx="216024" cy="1512168"/>
          </a:xfrm>
          <a:prstGeom prst="upDownArrow">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7668344" y="2708920"/>
            <a:ext cx="720080" cy="523220"/>
          </a:xfrm>
          <a:prstGeom prst="rect">
            <a:avLst/>
          </a:prstGeom>
          <a:noFill/>
        </p:spPr>
        <p:txBody>
          <a:bodyPr wrap="square" rtlCol="0">
            <a:spAutoFit/>
          </a:bodyPr>
          <a:lstStyle/>
          <a:p>
            <a:r>
              <a:rPr lang="en-GB"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42950" y="914400"/>
            <a:ext cx="5200650" cy="5181600"/>
          </a:xfrm>
          <a:prstGeom prst="rect">
            <a:avLst/>
          </a:prstGeom>
        </p:spPr>
        <p:txBody>
          <a:bodyPr/>
          <a:lstStyle/>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This concludes our introduction cryptography</a:t>
            </a: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You can find course information, including slides and supporting resources, on-line on the course web page at</a:t>
            </a: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defRPr/>
            </a:pPr>
            <a:r>
              <a:rPr kumimoji="0" lang="en-GB" sz="1200" b="0" i="0" u="none" strike="noStrike" kern="0" cap="none" spc="0" normalizeH="0" baseline="0" noProof="0" dirty="0" smtClean="0">
                <a:ln>
                  <a:noFill/>
                </a:ln>
                <a:solidFill>
                  <a:schemeClr val="tx1"/>
                </a:solidFill>
                <a:effectLst/>
                <a:uLnTx/>
                <a:uFillTx/>
                <a:latin typeface="+mn-lt"/>
                <a:ea typeface="+mn-ea"/>
                <a:cs typeface="+mn-cs"/>
              </a:rPr>
              <a:t>	</a:t>
            </a: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endParaRPr kumimoji="0" lang="en-GB" sz="1200" b="1" i="0" u="none" strike="noStrike" kern="0" cap="none" spc="0" normalizeH="0" baseline="0" noProof="0" dirty="0" smtClean="0">
              <a:ln>
                <a:noFill/>
              </a:ln>
              <a:solidFill>
                <a:schemeClr val="tx1"/>
              </a:solidFill>
              <a:effectLst/>
              <a:uLnTx/>
              <a:uFillTx/>
              <a:latin typeface="Courier New" pitchFamily="49" charset="0"/>
              <a:ea typeface="+mn-ea"/>
              <a:cs typeface="+mn-cs"/>
            </a:endParaRP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endParaRPr kumimoji="0" lang="en-GB" sz="14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3" name="Group 5"/>
          <p:cNvGrpSpPr>
            <a:grpSpLocks/>
          </p:cNvGrpSpPr>
          <p:nvPr/>
        </p:nvGrpSpPr>
        <p:grpSpPr bwMode="auto">
          <a:xfrm>
            <a:off x="0" y="-755650"/>
            <a:ext cx="9906000" cy="82550"/>
            <a:chOff x="0" y="0"/>
            <a:chExt cx="6240" cy="52"/>
          </a:xfrm>
        </p:grpSpPr>
        <p:grpSp>
          <p:nvGrpSpPr>
            <p:cNvPr id="4" name="Group 6"/>
            <p:cNvGrpSpPr>
              <a:grpSpLocks/>
            </p:cNvGrpSpPr>
            <p:nvPr/>
          </p:nvGrpSpPr>
          <p:grpSpPr bwMode="auto">
            <a:xfrm>
              <a:off x="15" y="13"/>
              <a:ext cx="6210" cy="26"/>
              <a:chOff x="0" y="0"/>
              <a:chExt cx="6210" cy="52"/>
            </a:xfrm>
          </p:grpSpPr>
          <p:sp>
            <p:nvSpPr>
              <p:cNvPr id="6" name="Rectangle 7"/>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US"/>
              </a:p>
            </p:txBody>
          </p:sp>
          <p:sp>
            <p:nvSpPr>
              <p:cNvPr id="7" name="Rectangle 8"/>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US"/>
              </a:p>
            </p:txBody>
          </p:sp>
        </p:grpSp>
        <p:sp>
          <p:nvSpPr>
            <p:cNvPr id="5" name="Rectangle 9"/>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US"/>
            </a:p>
          </p:txBody>
        </p:sp>
      </p:grpSp>
      <p:sp>
        <p:nvSpPr>
          <p:cNvPr id="8" name="Rectangle 10"/>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9" name="Rectangle 11"/>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a:latin typeface="Courier New" pitchFamily="49" charset="0"/>
                <a:hlinkClick r:id="rId2"/>
              </a:rPr>
              <a:t>http</a:t>
            </a:r>
            <a:r>
              <a:rPr lang="en-GB" sz="1400" b="1">
                <a:latin typeface="Courier New" pitchFamily="49" charset="0"/>
                <a:hlinkClick r:id="rId2"/>
              </a:rPr>
              <a:t>://</a:t>
            </a:r>
            <a:r>
              <a:rPr lang="en-GB" sz="1400" b="1" smtClean="0">
                <a:latin typeface="Courier New" pitchFamily="49" charset="0"/>
                <a:hlinkClick r:id="rId2"/>
              </a:rPr>
              <a:t>www.eee.bham.ac.uk/spannm/Courses/ee1f2.htm</a:t>
            </a:r>
            <a:r>
              <a:rPr lang="en-GB" sz="1400" b="1" smtClean="0">
                <a:latin typeface="Courier New" pitchFamily="49" charset="0"/>
              </a:rPr>
              <a:t> </a:t>
            </a:r>
            <a:endParaRPr lang="en-GB" sz="1400" b="1" dirty="0">
              <a:latin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683568" y="0"/>
            <a:ext cx="7772400" cy="914400"/>
          </a:xfrm>
        </p:spPr>
        <p:txBody>
          <a:bodyPr/>
          <a:lstStyle/>
          <a:p>
            <a:pPr eaLnBrk="1" hangingPunct="1"/>
            <a:r>
              <a:rPr lang="en-GB" smtClean="0"/>
              <a:t>Network Security Threats</a:t>
            </a:r>
          </a:p>
        </p:txBody>
      </p:sp>
      <p:sp>
        <p:nvSpPr>
          <p:cNvPr id="5123" name="Rectangle 5"/>
          <p:cNvSpPr>
            <a:spLocks noGrp="1" noChangeArrowheads="1"/>
          </p:cNvSpPr>
          <p:nvPr>
            <p:ph type="body" idx="1"/>
          </p:nvPr>
        </p:nvSpPr>
        <p:spPr>
          <a:xfrm>
            <a:off x="107504" y="1412776"/>
            <a:ext cx="4114800" cy="5029200"/>
          </a:xfrm>
        </p:spPr>
        <p:txBody>
          <a:bodyPr/>
          <a:lstStyle/>
          <a:p>
            <a:pPr eaLnBrk="1" hangingPunct="1"/>
            <a:r>
              <a:rPr lang="en-GB" sz="1800" dirty="0" smtClean="0"/>
              <a:t>Information can be observed and recorded by eavesdroppers.</a:t>
            </a:r>
          </a:p>
          <a:p>
            <a:pPr eaLnBrk="1" hangingPunct="1"/>
            <a:r>
              <a:rPr lang="en-GB" sz="1800" dirty="0" smtClean="0"/>
              <a:t>Imposters can attempt to gain unauthorised access to a server.</a:t>
            </a:r>
          </a:p>
          <a:p>
            <a:pPr eaLnBrk="1" hangingPunct="1"/>
            <a:r>
              <a:rPr lang="en-GB" sz="1800" dirty="0" smtClean="0"/>
              <a:t>An attacker can flood a server with requests, causing a denial-of-service for legitimate clients.</a:t>
            </a:r>
          </a:p>
          <a:p>
            <a:pPr eaLnBrk="1" hangingPunct="1"/>
            <a:r>
              <a:rPr lang="en-GB" sz="1800" dirty="0" smtClean="0"/>
              <a:t>An imposter can impersonate a legitimate server and gain sensitive information from a client.</a:t>
            </a:r>
          </a:p>
          <a:p>
            <a:pPr eaLnBrk="1" hangingPunct="1"/>
            <a:r>
              <a:rPr lang="en-GB" sz="1800" dirty="0" smtClean="0"/>
              <a:t>An imposter can place themselves in the middle, convincing a server that it is a legitimate client and a client that it is a legitimate server.</a:t>
            </a:r>
          </a:p>
        </p:txBody>
      </p:sp>
      <p:grpSp>
        <p:nvGrpSpPr>
          <p:cNvPr id="5128" name="Group 8"/>
          <p:cNvGrpSpPr>
            <a:grpSpLocks noChangeAspect="1"/>
          </p:cNvGrpSpPr>
          <p:nvPr/>
        </p:nvGrpSpPr>
        <p:grpSpPr bwMode="auto">
          <a:xfrm>
            <a:off x="4211960" y="620688"/>
            <a:ext cx="4038600" cy="3808413"/>
            <a:chOff x="2744" y="436"/>
            <a:chExt cx="2544" cy="2399"/>
          </a:xfrm>
        </p:grpSpPr>
        <p:sp>
          <p:nvSpPr>
            <p:cNvPr id="5127" name="AutoShape 7"/>
            <p:cNvSpPr>
              <a:spLocks noChangeAspect="1" noChangeArrowheads="1" noTextEdit="1"/>
            </p:cNvSpPr>
            <p:nvPr/>
          </p:nvSpPr>
          <p:spPr bwMode="auto">
            <a:xfrm>
              <a:off x="2744" y="436"/>
              <a:ext cx="2544" cy="2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218" name="Group 98"/>
            <p:cNvGrpSpPr>
              <a:grpSpLocks/>
            </p:cNvGrpSpPr>
            <p:nvPr/>
          </p:nvGrpSpPr>
          <p:grpSpPr bwMode="auto">
            <a:xfrm>
              <a:off x="2746" y="454"/>
              <a:ext cx="2523" cy="854"/>
              <a:chOff x="2746" y="454"/>
              <a:chExt cx="2523" cy="854"/>
            </a:xfrm>
          </p:grpSpPr>
          <p:sp>
            <p:nvSpPr>
              <p:cNvPr id="5129" name="Rectangle 9"/>
              <p:cNvSpPr>
                <a:spLocks noChangeArrowheads="1"/>
              </p:cNvSpPr>
              <p:nvPr/>
            </p:nvSpPr>
            <p:spPr bwMode="auto">
              <a:xfrm>
                <a:off x="2746" y="841"/>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0" name="Rectangle 10"/>
              <p:cNvSpPr>
                <a:spLocks noChangeArrowheads="1"/>
              </p:cNvSpPr>
              <p:nvPr/>
            </p:nvSpPr>
            <p:spPr bwMode="auto">
              <a:xfrm>
                <a:off x="2829" y="944"/>
                <a:ext cx="482" cy="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1" name="Rectangle 11"/>
              <p:cNvSpPr>
                <a:spLocks noChangeArrowheads="1"/>
              </p:cNvSpPr>
              <p:nvPr/>
            </p:nvSpPr>
            <p:spPr bwMode="auto">
              <a:xfrm>
                <a:off x="2865" y="969"/>
                <a:ext cx="296"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Client</a:t>
                </a:r>
                <a:endParaRPr kumimoji="0" lang="en-US" sz="2800" b="0" i="0" u="none" strike="noStrike" cap="none" normalizeH="0" baseline="0" smtClean="0">
                  <a:ln>
                    <a:noFill/>
                  </a:ln>
                  <a:solidFill>
                    <a:schemeClr val="tx1"/>
                  </a:solidFill>
                  <a:effectLst/>
                  <a:latin typeface="Arial" pitchFamily="34" charset="0"/>
                </a:endParaRPr>
              </a:p>
            </p:txBody>
          </p:sp>
          <p:sp>
            <p:nvSpPr>
              <p:cNvPr id="5132" name="Rectangle 12"/>
              <p:cNvSpPr>
                <a:spLocks noChangeArrowheads="1"/>
              </p:cNvSpPr>
              <p:nvPr/>
            </p:nvSpPr>
            <p:spPr bwMode="auto">
              <a:xfrm>
                <a:off x="4627" y="830"/>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3" name="Rectangle 13"/>
              <p:cNvSpPr>
                <a:spLocks noChangeArrowheads="1"/>
              </p:cNvSpPr>
              <p:nvPr/>
            </p:nvSpPr>
            <p:spPr bwMode="auto">
              <a:xfrm>
                <a:off x="4699" y="938"/>
                <a:ext cx="483" cy="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4" name="Rectangle 14"/>
              <p:cNvSpPr>
                <a:spLocks noChangeArrowheads="1"/>
              </p:cNvSpPr>
              <p:nvPr/>
            </p:nvSpPr>
            <p:spPr bwMode="auto">
              <a:xfrm>
                <a:off x="4736" y="963"/>
                <a:ext cx="315"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137" name="Group 17"/>
              <p:cNvGrpSpPr>
                <a:grpSpLocks/>
              </p:cNvGrpSpPr>
              <p:nvPr/>
            </p:nvGrpSpPr>
            <p:grpSpPr bwMode="auto">
              <a:xfrm>
                <a:off x="3408" y="950"/>
                <a:ext cx="1221" cy="39"/>
                <a:chOff x="3408" y="950"/>
                <a:chExt cx="1221" cy="39"/>
              </a:xfrm>
            </p:grpSpPr>
            <p:sp>
              <p:nvSpPr>
                <p:cNvPr id="5135" name="Line 15"/>
                <p:cNvSpPr>
                  <a:spLocks noChangeShapeType="1"/>
                </p:cNvSpPr>
                <p:nvPr/>
              </p:nvSpPr>
              <p:spPr bwMode="auto">
                <a:xfrm>
                  <a:off x="3408" y="96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 name="Freeform 16"/>
                <p:cNvSpPr>
                  <a:spLocks/>
                </p:cNvSpPr>
                <p:nvPr/>
              </p:nvSpPr>
              <p:spPr bwMode="auto">
                <a:xfrm>
                  <a:off x="4590" y="950"/>
                  <a:ext cx="39" cy="39"/>
                </a:xfrm>
                <a:custGeom>
                  <a:avLst/>
                  <a:gdLst/>
                  <a:ahLst/>
                  <a:cxnLst>
                    <a:cxn ang="0">
                      <a:pos x="0" y="79"/>
                    </a:cxn>
                    <a:cxn ang="0">
                      <a:pos x="78" y="39"/>
                    </a:cxn>
                    <a:cxn ang="0">
                      <a:pos x="0" y="0"/>
                    </a:cxn>
                    <a:cxn ang="0">
                      <a:pos x="0" y="79"/>
                    </a:cxn>
                  </a:cxnLst>
                  <a:rect l="0" t="0" r="r" b="b"/>
                  <a:pathLst>
                    <a:path w="78" h="79">
                      <a:moveTo>
                        <a:pt x="0" y="79"/>
                      </a:moveTo>
                      <a:lnTo>
                        <a:pt x="78" y="39"/>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40" name="Group 20"/>
              <p:cNvGrpSpPr>
                <a:grpSpLocks/>
              </p:cNvGrpSpPr>
              <p:nvPr/>
            </p:nvGrpSpPr>
            <p:grpSpPr bwMode="auto">
              <a:xfrm>
                <a:off x="3397" y="1158"/>
                <a:ext cx="1220" cy="39"/>
                <a:chOff x="3397" y="1158"/>
                <a:chExt cx="1220" cy="39"/>
              </a:xfrm>
            </p:grpSpPr>
            <p:sp>
              <p:nvSpPr>
                <p:cNvPr id="5138" name="Line 18"/>
                <p:cNvSpPr>
                  <a:spLocks noChangeShapeType="1"/>
                </p:cNvSpPr>
                <p:nvPr/>
              </p:nvSpPr>
              <p:spPr bwMode="auto">
                <a:xfrm>
                  <a:off x="3434" y="1177"/>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 name="Freeform 19"/>
                <p:cNvSpPr>
                  <a:spLocks/>
                </p:cNvSpPr>
                <p:nvPr/>
              </p:nvSpPr>
              <p:spPr bwMode="auto">
                <a:xfrm>
                  <a:off x="3397" y="1158"/>
                  <a:ext cx="39" cy="39"/>
                </a:xfrm>
                <a:custGeom>
                  <a:avLst/>
                  <a:gdLst/>
                  <a:ahLst/>
                  <a:cxnLst>
                    <a:cxn ang="0">
                      <a:pos x="77" y="0"/>
                    </a:cxn>
                    <a:cxn ang="0">
                      <a:pos x="0" y="39"/>
                    </a:cxn>
                    <a:cxn ang="0">
                      <a:pos x="77" y="79"/>
                    </a:cxn>
                    <a:cxn ang="0">
                      <a:pos x="77" y="0"/>
                    </a:cxn>
                  </a:cxnLst>
                  <a:rect l="0" t="0" r="r" b="b"/>
                  <a:pathLst>
                    <a:path w="77" h="79">
                      <a:moveTo>
                        <a:pt x="77" y="0"/>
                      </a:moveTo>
                      <a:lnTo>
                        <a:pt x="0" y="39"/>
                      </a:lnTo>
                      <a:lnTo>
                        <a:pt x="77" y="79"/>
                      </a:lnTo>
                      <a:lnTo>
                        <a:pt x="77"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41" name="Rectangle 21"/>
              <p:cNvSpPr>
                <a:spLocks noChangeArrowheads="1"/>
              </p:cNvSpPr>
              <p:nvPr/>
            </p:nvSpPr>
            <p:spPr bwMode="auto">
              <a:xfrm>
                <a:off x="3680" y="810"/>
                <a:ext cx="560" cy="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2" name="Rectangle 22"/>
              <p:cNvSpPr>
                <a:spLocks noChangeArrowheads="1"/>
              </p:cNvSpPr>
              <p:nvPr/>
            </p:nvSpPr>
            <p:spPr bwMode="auto">
              <a:xfrm>
                <a:off x="3716" y="834"/>
                <a:ext cx="343" cy="1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Times New Roman" pitchFamily="18" charset="0"/>
                  </a:rPr>
                  <a:t>Request</a:t>
                </a:r>
                <a:endParaRPr kumimoji="0" lang="en-US" sz="2800" b="0" i="0" u="none" strike="noStrike" cap="none" normalizeH="0" baseline="0" smtClean="0">
                  <a:ln>
                    <a:noFill/>
                  </a:ln>
                  <a:solidFill>
                    <a:schemeClr val="tx1"/>
                  </a:solidFill>
                  <a:effectLst/>
                  <a:latin typeface="Arial" pitchFamily="34" charset="0"/>
                </a:endParaRPr>
              </a:p>
            </p:txBody>
          </p:sp>
          <p:sp>
            <p:nvSpPr>
              <p:cNvPr id="5143" name="Rectangle 23"/>
              <p:cNvSpPr>
                <a:spLocks noChangeArrowheads="1"/>
              </p:cNvSpPr>
              <p:nvPr/>
            </p:nvSpPr>
            <p:spPr bwMode="auto">
              <a:xfrm>
                <a:off x="3873" y="1044"/>
                <a:ext cx="560" cy="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4" name="Rectangle 24"/>
              <p:cNvSpPr>
                <a:spLocks noChangeArrowheads="1"/>
              </p:cNvSpPr>
              <p:nvPr/>
            </p:nvSpPr>
            <p:spPr bwMode="auto">
              <a:xfrm>
                <a:off x="3909" y="1068"/>
                <a:ext cx="401" cy="1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Times New Roman" pitchFamily="18" charset="0"/>
                  </a:rPr>
                  <a:t>Response</a:t>
                </a:r>
                <a:endParaRPr kumimoji="0" lang="en-US" sz="2800" b="0" i="0" u="none" strike="noStrike" cap="none" normalizeH="0" baseline="0" smtClean="0">
                  <a:ln>
                    <a:noFill/>
                  </a:ln>
                  <a:solidFill>
                    <a:schemeClr val="tx1"/>
                  </a:solidFill>
                  <a:effectLst/>
                  <a:latin typeface="Arial" pitchFamily="34" charset="0"/>
                </a:endParaRPr>
              </a:p>
            </p:txBody>
          </p:sp>
          <p:grpSp>
            <p:nvGrpSpPr>
              <p:cNvPr id="5160" name="Group 40"/>
              <p:cNvGrpSpPr>
                <a:grpSpLocks/>
              </p:cNvGrpSpPr>
              <p:nvPr/>
            </p:nvGrpSpPr>
            <p:grpSpPr bwMode="auto">
              <a:xfrm>
                <a:off x="3677" y="667"/>
                <a:ext cx="44" cy="533"/>
                <a:chOff x="3677" y="667"/>
                <a:chExt cx="44" cy="533"/>
              </a:xfrm>
            </p:grpSpPr>
            <p:sp>
              <p:nvSpPr>
                <p:cNvPr id="5145" name="Freeform 25"/>
                <p:cNvSpPr>
                  <a:spLocks/>
                </p:cNvSpPr>
                <p:nvPr/>
              </p:nvSpPr>
              <p:spPr bwMode="auto">
                <a:xfrm>
                  <a:off x="3693" y="1140"/>
                  <a:ext cx="5" cy="40"/>
                </a:xfrm>
                <a:custGeom>
                  <a:avLst/>
                  <a:gdLst/>
                  <a:ahLst/>
                  <a:cxnLst>
                    <a:cxn ang="0">
                      <a:pos x="0" y="80"/>
                    </a:cxn>
                    <a:cxn ang="0">
                      <a:pos x="10" y="80"/>
                    </a:cxn>
                    <a:cxn ang="0">
                      <a:pos x="12" y="0"/>
                    </a:cxn>
                    <a:cxn ang="0">
                      <a:pos x="2" y="0"/>
                    </a:cxn>
                    <a:cxn ang="0">
                      <a:pos x="0" y="80"/>
                    </a:cxn>
                  </a:cxnLst>
                  <a:rect l="0" t="0" r="r" b="b"/>
                  <a:pathLst>
                    <a:path w="12" h="80">
                      <a:moveTo>
                        <a:pt x="0" y="80"/>
                      </a:moveTo>
                      <a:lnTo>
                        <a:pt x="10" y="80"/>
                      </a:lnTo>
                      <a:lnTo>
                        <a:pt x="12" y="0"/>
                      </a:lnTo>
                      <a:lnTo>
                        <a:pt x="2"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 name="Rectangle 26"/>
                <p:cNvSpPr>
                  <a:spLocks noChangeArrowheads="1"/>
                </p:cNvSpPr>
                <p:nvPr/>
              </p:nvSpPr>
              <p:spPr bwMode="auto">
                <a:xfrm>
                  <a:off x="3693" y="112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7" name="Freeform 27"/>
                <p:cNvSpPr>
                  <a:spLocks/>
                </p:cNvSpPr>
                <p:nvPr/>
              </p:nvSpPr>
              <p:spPr bwMode="auto">
                <a:xfrm>
                  <a:off x="3693" y="1065"/>
                  <a:ext cx="6" cy="40"/>
                </a:xfrm>
                <a:custGeom>
                  <a:avLst/>
                  <a:gdLst/>
                  <a:ahLst/>
                  <a:cxnLst>
                    <a:cxn ang="0">
                      <a:pos x="0" y="80"/>
                    </a:cxn>
                    <a:cxn ang="0">
                      <a:pos x="10" y="80"/>
                    </a:cxn>
                    <a:cxn ang="0">
                      <a:pos x="11" y="0"/>
                    </a:cxn>
                    <a:cxn ang="0">
                      <a:pos x="1" y="0"/>
                    </a:cxn>
                    <a:cxn ang="0">
                      <a:pos x="0" y="80"/>
                    </a:cxn>
                  </a:cxnLst>
                  <a:rect l="0" t="0" r="r" b="b"/>
                  <a:pathLst>
                    <a:path w="11" h="80">
                      <a:moveTo>
                        <a:pt x="0" y="80"/>
                      </a:moveTo>
                      <a:lnTo>
                        <a:pt x="10" y="80"/>
                      </a:lnTo>
                      <a:lnTo>
                        <a:pt x="11" y="0"/>
                      </a:lnTo>
                      <a:lnTo>
                        <a:pt x="1"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 name="Rectangle 28"/>
                <p:cNvSpPr>
                  <a:spLocks noChangeArrowheads="1"/>
                </p:cNvSpPr>
                <p:nvPr/>
              </p:nvSpPr>
              <p:spPr bwMode="auto">
                <a:xfrm>
                  <a:off x="3694" y="104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9" name="Freeform 29"/>
                <p:cNvSpPr>
                  <a:spLocks/>
                </p:cNvSpPr>
                <p:nvPr/>
              </p:nvSpPr>
              <p:spPr bwMode="auto">
                <a:xfrm>
                  <a:off x="3694" y="990"/>
                  <a:ext cx="6" cy="40"/>
                </a:xfrm>
                <a:custGeom>
                  <a:avLst/>
                  <a:gdLst/>
                  <a:ahLst/>
                  <a:cxnLst>
                    <a:cxn ang="0">
                      <a:pos x="0" y="80"/>
                    </a:cxn>
                    <a:cxn ang="0">
                      <a:pos x="10" y="80"/>
                    </a:cxn>
                    <a:cxn ang="0">
                      <a:pos x="11" y="0"/>
                    </a:cxn>
                    <a:cxn ang="0">
                      <a:pos x="1" y="0"/>
                    </a:cxn>
                    <a:cxn ang="0">
                      <a:pos x="0" y="80"/>
                    </a:cxn>
                  </a:cxnLst>
                  <a:rect l="0" t="0" r="r" b="b"/>
                  <a:pathLst>
                    <a:path w="11" h="80">
                      <a:moveTo>
                        <a:pt x="0" y="80"/>
                      </a:moveTo>
                      <a:lnTo>
                        <a:pt x="10" y="80"/>
                      </a:lnTo>
                      <a:lnTo>
                        <a:pt x="11" y="0"/>
                      </a:lnTo>
                      <a:lnTo>
                        <a:pt x="1"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 name="Rectangle 30"/>
                <p:cNvSpPr>
                  <a:spLocks noChangeArrowheads="1"/>
                </p:cNvSpPr>
                <p:nvPr/>
              </p:nvSpPr>
              <p:spPr bwMode="auto">
                <a:xfrm>
                  <a:off x="3695" y="97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1" name="Freeform 31"/>
                <p:cNvSpPr>
                  <a:spLocks/>
                </p:cNvSpPr>
                <p:nvPr/>
              </p:nvSpPr>
              <p:spPr bwMode="auto">
                <a:xfrm>
                  <a:off x="3695" y="915"/>
                  <a:ext cx="5" cy="40"/>
                </a:xfrm>
                <a:custGeom>
                  <a:avLst/>
                  <a:gdLst/>
                  <a:ahLst/>
                  <a:cxnLst>
                    <a:cxn ang="0">
                      <a:pos x="0" y="79"/>
                    </a:cxn>
                    <a:cxn ang="0">
                      <a:pos x="10" y="79"/>
                    </a:cxn>
                    <a:cxn ang="0">
                      <a:pos x="11" y="0"/>
                    </a:cxn>
                    <a:cxn ang="0">
                      <a:pos x="1" y="0"/>
                    </a:cxn>
                    <a:cxn ang="0">
                      <a:pos x="0" y="79"/>
                    </a:cxn>
                  </a:cxnLst>
                  <a:rect l="0" t="0" r="r" b="b"/>
                  <a:pathLst>
                    <a:path w="11" h="79">
                      <a:moveTo>
                        <a:pt x="0" y="79"/>
                      </a:moveTo>
                      <a:lnTo>
                        <a:pt x="10" y="79"/>
                      </a:lnTo>
                      <a:lnTo>
                        <a:pt x="11" y="0"/>
                      </a:lnTo>
                      <a:lnTo>
                        <a:pt x="1"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 name="Rectangle 32"/>
                <p:cNvSpPr>
                  <a:spLocks noChangeArrowheads="1"/>
                </p:cNvSpPr>
                <p:nvPr/>
              </p:nvSpPr>
              <p:spPr bwMode="auto">
                <a:xfrm>
                  <a:off x="3695" y="89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3" name="Freeform 33"/>
                <p:cNvSpPr>
                  <a:spLocks/>
                </p:cNvSpPr>
                <p:nvPr/>
              </p:nvSpPr>
              <p:spPr bwMode="auto">
                <a:xfrm>
                  <a:off x="3695" y="840"/>
                  <a:ext cx="6" cy="40"/>
                </a:xfrm>
                <a:custGeom>
                  <a:avLst/>
                  <a:gdLst/>
                  <a:ahLst/>
                  <a:cxnLst>
                    <a:cxn ang="0">
                      <a:pos x="0" y="80"/>
                    </a:cxn>
                    <a:cxn ang="0">
                      <a:pos x="10" y="80"/>
                    </a:cxn>
                    <a:cxn ang="0">
                      <a:pos x="12" y="0"/>
                    </a:cxn>
                    <a:cxn ang="0">
                      <a:pos x="2" y="0"/>
                    </a:cxn>
                    <a:cxn ang="0">
                      <a:pos x="0" y="80"/>
                    </a:cxn>
                  </a:cxnLst>
                  <a:rect l="0" t="0" r="r" b="b"/>
                  <a:pathLst>
                    <a:path w="12" h="80">
                      <a:moveTo>
                        <a:pt x="0" y="80"/>
                      </a:moveTo>
                      <a:lnTo>
                        <a:pt x="10" y="80"/>
                      </a:lnTo>
                      <a:lnTo>
                        <a:pt x="12" y="0"/>
                      </a:lnTo>
                      <a:lnTo>
                        <a:pt x="2"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4" name="Rectangle 34"/>
                <p:cNvSpPr>
                  <a:spLocks noChangeArrowheads="1"/>
                </p:cNvSpPr>
                <p:nvPr/>
              </p:nvSpPr>
              <p:spPr bwMode="auto">
                <a:xfrm>
                  <a:off x="3696" y="82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5" name="Rectangle 35"/>
                <p:cNvSpPr>
                  <a:spLocks noChangeArrowheads="1"/>
                </p:cNvSpPr>
                <p:nvPr/>
              </p:nvSpPr>
              <p:spPr bwMode="auto">
                <a:xfrm>
                  <a:off x="3696" y="766"/>
                  <a:ext cx="5" cy="39"/>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6" name="Rectangle 36"/>
                <p:cNvSpPr>
                  <a:spLocks noChangeArrowheads="1"/>
                </p:cNvSpPr>
                <p:nvPr/>
              </p:nvSpPr>
              <p:spPr bwMode="auto">
                <a:xfrm>
                  <a:off x="3696" y="7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7" name="Rectangle 37"/>
                <p:cNvSpPr>
                  <a:spLocks noChangeArrowheads="1"/>
                </p:cNvSpPr>
                <p:nvPr/>
              </p:nvSpPr>
              <p:spPr bwMode="auto">
                <a:xfrm>
                  <a:off x="3697" y="707"/>
                  <a:ext cx="5" cy="2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8" name="Oval 38"/>
                <p:cNvSpPr>
                  <a:spLocks noChangeArrowheads="1"/>
                </p:cNvSpPr>
                <p:nvPr/>
              </p:nvSpPr>
              <p:spPr bwMode="auto">
                <a:xfrm>
                  <a:off x="3677" y="1162"/>
                  <a:ext cx="38" cy="38"/>
                </a:xfrm>
                <a:prstGeom prst="ellipse">
                  <a:avLst/>
                </a:pr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 name="Freeform 39"/>
                <p:cNvSpPr>
                  <a:spLocks/>
                </p:cNvSpPr>
                <p:nvPr/>
              </p:nvSpPr>
              <p:spPr bwMode="auto">
                <a:xfrm>
                  <a:off x="3678" y="667"/>
                  <a:ext cx="43" cy="42"/>
                </a:xfrm>
                <a:custGeom>
                  <a:avLst/>
                  <a:gdLst/>
                  <a:ahLst/>
                  <a:cxnLst>
                    <a:cxn ang="0">
                      <a:pos x="85" y="85"/>
                    </a:cxn>
                    <a:cxn ang="0">
                      <a:pos x="43" y="0"/>
                    </a:cxn>
                    <a:cxn ang="0">
                      <a:pos x="0" y="83"/>
                    </a:cxn>
                    <a:cxn ang="0">
                      <a:pos x="85" y="85"/>
                    </a:cxn>
                  </a:cxnLst>
                  <a:rect l="0" t="0" r="r" b="b"/>
                  <a:pathLst>
                    <a:path w="85" h="85">
                      <a:moveTo>
                        <a:pt x="85" y="85"/>
                      </a:moveTo>
                      <a:lnTo>
                        <a:pt x="43" y="0"/>
                      </a:lnTo>
                      <a:lnTo>
                        <a:pt x="0" y="83"/>
                      </a:lnTo>
                      <a:lnTo>
                        <a:pt x="85" y="85"/>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70" name="Group 50"/>
              <p:cNvGrpSpPr>
                <a:grpSpLocks/>
              </p:cNvGrpSpPr>
              <p:nvPr/>
            </p:nvGrpSpPr>
            <p:grpSpPr bwMode="auto">
              <a:xfrm>
                <a:off x="3565" y="671"/>
                <a:ext cx="42" cy="317"/>
                <a:chOff x="3565" y="671"/>
                <a:chExt cx="42" cy="317"/>
              </a:xfrm>
            </p:grpSpPr>
            <p:sp>
              <p:nvSpPr>
                <p:cNvPr id="5161" name="Rectangle 41"/>
                <p:cNvSpPr>
                  <a:spLocks noChangeArrowheads="1"/>
                </p:cNvSpPr>
                <p:nvPr/>
              </p:nvSpPr>
              <p:spPr bwMode="auto">
                <a:xfrm>
                  <a:off x="3583" y="928"/>
                  <a:ext cx="5" cy="40"/>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2" name="Rectangle 42"/>
                <p:cNvSpPr>
                  <a:spLocks noChangeArrowheads="1"/>
                </p:cNvSpPr>
                <p:nvPr/>
              </p:nvSpPr>
              <p:spPr bwMode="auto">
                <a:xfrm>
                  <a:off x="3583" y="90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3" name="Rectangle 43"/>
                <p:cNvSpPr>
                  <a:spLocks noChangeArrowheads="1"/>
                </p:cNvSpPr>
                <p:nvPr/>
              </p:nvSpPr>
              <p:spPr bwMode="auto">
                <a:xfrm>
                  <a:off x="3583" y="853"/>
                  <a:ext cx="5" cy="40"/>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4" name="Rectangle 44"/>
                <p:cNvSpPr>
                  <a:spLocks noChangeArrowheads="1"/>
                </p:cNvSpPr>
                <p:nvPr/>
              </p:nvSpPr>
              <p:spPr bwMode="auto">
                <a:xfrm>
                  <a:off x="3583" y="83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5" name="Rectangle 45"/>
                <p:cNvSpPr>
                  <a:spLocks noChangeArrowheads="1"/>
                </p:cNvSpPr>
                <p:nvPr/>
              </p:nvSpPr>
              <p:spPr bwMode="auto">
                <a:xfrm>
                  <a:off x="3583" y="778"/>
                  <a:ext cx="5" cy="40"/>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6" name="Rectangle 46"/>
                <p:cNvSpPr>
                  <a:spLocks noChangeArrowheads="1"/>
                </p:cNvSpPr>
                <p:nvPr/>
              </p:nvSpPr>
              <p:spPr bwMode="auto">
                <a:xfrm>
                  <a:off x="3583" y="75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7" name="Rectangle 47"/>
                <p:cNvSpPr>
                  <a:spLocks noChangeArrowheads="1"/>
                </p:cNvSpPr>
                <p:nvPr/>
              </p:nvSpPr>
              <p:spPr bwMode="auto">
                <a:xfrm>
                  <a:off x="3583" y="711"/>
                  <a:ext cx="5" cy="32"/>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8" name="Oval 48"/>
                <p:cNvSpPr>
                  <a:spLocks noChangeArrowheads="1"/>
                </p:cNvSpPr>
                <p:nvPr/>
              </p:nvSpPr>
              <p:spPr bwMode="auto">
                <a:xfrm>
                  <a:off x="3568" y="950"/>
                  <a:ext cx="38" cy="38"/>
                </a:xfrm>
                <a:prstGeom prst="ellipse">
                  <a:avLst/>
                </a:pr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9" name="Freeform 49"/>
                <p:cNvSpPr>
                  <a:spLocks/>
                </p:cNvSpPr>
                <p:nvPr/>
              </p:nvSpPr>
              <p:spPr bwMode="auto">
                <a:xfrm>
                  <a:off x="3565" y="671"/>
                  <a:ext cx="42" cy="41"/>
                </a:xfrm>
                <a:custGeom>
                  <a:avLst/>
                  <a:gdLst/>
                  <a:ahLst/>
                  <a:cxnLst>
                    <a:cxn ang="0">
                      <a:pos x="83" y="84"/>
                    </a:cxn>
                    <a:cxn ang="0">
                      <a:pos x="42" y="0"/>
                    </a:cxn>
                    <a:cxn ang="0">
                      <a:pos x="0" y="84"/>
                    </a:cxn>
                    <a:cxn ang="0">
                      <a:pos x="83" y="84"/>
                    </a:cxn>
                  </a:cxnLst>
                  <a:rect l="0" t="0" r="r" b="b"/>
                  <a:pathLst>
                    <a:path w="83" h="84">
                      <a:moveTo>
                        <a:pt x="83" y="84"/>
                      </a:moveTo>
                      <a:lnTo>
                        <a:pt x="42" y="0"/>
                      </a:lnTo>
                      <a:lnTo>
                        <a:pt x="0" y="84"/>
                      </a:lnTo>
                      <a:lnTo>
                        <a:pt x="83" y="84"/>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81" name="Group 61"/>
              <p:cNvGrpSpPr>
                <a:grpSpLocks/>
              </p:cNvGrpSpPr>
              <p:nvPr/>
            </p:nvGrpSpPr>
            <p:grpSpPr bwMode="auto">
              <a:xfrm>
                <a:off x="3549" y="454"/>
                <a:ext cx="383" cy="379"/>
                <a:chOff x="3549" y="454"/>
                <a:chExt cx="383" cy="379"/>
              </a:xfrm>
            </p:grpSpPr>
            <p:sp>
              <p:nvSpPr>
                <p:cNvPr id="5171" name="Freeform 51"/>
                <p:cNvSpPr>
                  <a:spLocks/>
                </p:cNvSpPr>
                <p:nvPr/>
              </p:nvSpPr>
              <p:spPr bwMode="auto">
                <a:xfrm>
                  <a:off x="3806" y="609"/>
                  <a:ext cx="56" cy="61"/>
                </a:xfrm>
                <a:custGeom>
                  <a:avLst/>
                  <a:gdLst/>
                  <a:ahLst/>
                  <a:cxnLst>
                    <a:cxn ang="0">
                      <a:pos x="46" y="238"/>
                    </a:cxn>
                    <a:cxn ang="0">
                      <a:pos x="43" y="236"/>
                    </a:cxn>
                    <a:cxn ang="0">
                      <a:pos x="39" y="235"/>
                    </a:cxn>
                    <a:cxn ang="0">
                      <a:pos x="36" y="232"/>
                    </a:cxn>
                    <a:cxn ang="0">
                      <a:pos x="33" y="230"/>
                    </a:cxn>
                    <a:cxn ang="0">
                      <a:pos x="20" y="218"/>
                    </a:cxn>
                    <a:cxn ang="0">
                      <a:pos x="10" y="202"/>
                    </a:cxn>
                    <a:cxn ang="0">
                      <a:pos x="4" y="183"/>
                    </a:cxn>
                    <a:cxn ang="0">
                      <a:pos x="0" y="163"/>
                    </a:cxn>
                    <a:cxn ang="0">
                      <a:pos x="0" y="141"/>
                    </a:cxn>
                    <a:cxn ang="0">
                      <a:pos x="3" y="120"/>
                    </a:cxn>
                    <a:cxn ang="0">
                      <a:pos x="8" y="97"/>
                    </a:cxn>
                    <a:cxn ang="0">
                      <a:pos x="18" y="77"/>
                    </a:cxn>
                    <a:cxn ang="0">
                      <a:pos x="33" y="54"/>
                    </a:cxn>
                    <a:cxn ang="0">
                      <a:pos x="52" y="33"/>
                    </a:cxn>
                    <a:cxn ang="0">
                      <a:pos x="73" y="18"/>
                    </a:cxn>
                    <a:cxn ang="0">
                      <a:pos x="94" y="8"/>
                    </a:cxn>
                    <a:cxn ang="0">
                      <a:pos x="116" y="1"/>
                    </a:cxn>
                    <a:cxn ang="0">
                      <a:pos x="138" y="0"/>
                    </a:cxn>
                    <a:cxn ang="0">
                      <a:pos x="157" y="3"/>
                    </a:cxn>
                    <a:cxn ang="0">
                      <a:pos x="176" y="11"/>
                    </a:cxn>
                    <a:cxn ang="0">
                      <a:pos x="182" y="15"/>
                    </a:cxn>
                    <a:cxn ang="0">
                      <a:pos x="187" y="19"/>
                    </a:cxn>
                    <a:cxn ang="0">
                      <a:pos x="193" y="24"/>
                    </a:cxn>
                    <a:cxn ang="0">
                      <a:pos x="197" y="29"/>
                    </a:cxn>
                    <a:cxn ang="0">
                      <a:pos x="200" y="34"/>
                    </a:cxn>
                    <a:cxn ang="0">
                      <a:pos x="204" y="41"/>
                    </a:cxn>
                    <a:cxn ang="0">
                      <a:pos x="207" y="47"/>
                    </a:cxn>
                    <a:cxn ang="0">
                      <a:pos x="210" y="55"/>
                    </a:cxn>
                    <a:cxn ang="0">
                      <a:pos x="211" y="57"/>
                    </a:cxn>
                    <a:cxn ang="0">
                      <a:pos x="212" y="60"/>
                    </a:cxn>
                    <a:cxn ang="0">
                      <a:pos x="213" y="62"/>
                    </a:cxn>
                    <a:cxn ang="0">
                      <a:pos x="214" y="65"/>
                    </a:cxn>
                    <a:cxn ang="0">
                      <a:pos x="220" y="82"/>
                    </a:cxn>
                    <a:cxn ang="0">
                      <a:pos x="223" y="99"/>
                    </a:cxn>
                    <a:cxn ang="0">
                      <a:pos x="223" y="119"/>
                    </a:cxn>
                    <a:cxn ang="0">
                      <a:pos x="221" y="137"/>
                    </a:cxn>
                    <a:cxn ang="0">
                      <a:pos x="216" y="149"/>
                    </a:cxn>
                    <a:cxn ang="0">
                      <a:pos x="210" y="163"/>
                    </a:cxn>
                    <a:cxn ang="0">
                      <a:pos x="200" y="176"/>
                    </a:cxn>
                    <a:cxn ang="0">
                      <a:pos x="187" y="190"/>
                    </a:cxn>
                    <a:cxn ang="0">
                      <a:pos x="172" y="202"/>
                    </a:cxn>
                    <a:cxn ang="0">
                      <a:pos x="155" y="212"/>
                    </a:cxn>
                    <a:cxn ang="0">
                      <a:pos x="136" y="222"/>
                    </a:cxn>
                    <a:cxn ang="0">
                      <a:pos x="116" y="228"/>
                    </a:cxn>
                    <a:cxn ang="0">
                      <a:pos x="110" y="231"/>
                    </a:cxn>
                    <a:cxn ang="0">
                      <a:pos x="104" y="236"/>
                    </a:cxn>
                    <a:cxn ang="0">
                      <a:pos x="96" y="238"/>
                    </a:cxn>
                    <a:cxn ang="0">
                      <a:pos x="88" y="241"/>
                    </a:cxn>
                    <a:cxn ang="0">
                      <a:pos x="77" y="242"/>
                    </a:cxn>
                    <a:cxn ang="0">
                      <a:pos x="67" y="242"/>
                    </a:cxn>
                    <a:cxn ang="0">
                      <a:pos x="57" y="241"/>
                    </a:cxn>
                    <a:cxn ang="0">
                      <a:pos x="46" y="238"/>
                    </a:cxn>
                  </a:cxnLst>
                  <a:rect l="0" t="0" r="r" b="b"/>
                  <a:pathLst>
                    <a:path w="223" h="242">
                      <a:moveTo>
                        <a:pt x="46" y="238"/>
                      </a:moveTo>
                      <a:lnTo>
                        <a:pt x="43" y="236"/>
                      </a:lnTo>
                      <a:lnTo>
                        <a:pt x="39" y="235"/>
                      </a:lnTo>
                      <a:lnTo>
                        <a:pt x="36" y="232"/>
                      </a:lnTo>
                      <a:lnTo>
                        <a:pt x="33" y="230"/>
                      </a:lnTo>
                      <a:lnTo>
                        <a:pt x="20" y="218"/>
                      </a:lnTo>
                      <a:lnTo>
                        <a:pt x="10" y="202"/>
                      </a:lnTo>
                      <a:lnTo>
                        <a:pt x="4" y="183"/>
                      </a:lnTo>
                      <a:lnTo>
                        <a:pt x="0" y="163"/>
                      </a:lnTo>
                      <a:lnTo>
                        <a:pt x="0" y="141"/>
                      </a:lnTo>
                      <a:lnTo>
                        <a:pt x="3" y="120"/>
                      </a:lnTo>
                      <a:lnTo>
                        <a:pt x="8" y="97"/>
                      </a:lnTo>
                      <a:lnTo>
                        <a:pt x="18" y="77"/>
                      </a:lnTo>
                      <a:lnTo>
                        <a:pt x="33" y="54"/>
                      </a:lnTo>
                      <a:lnTo>
                        <a:pt x="52" y="33"/>
                      </a:lnTo>
                      <a:lnTo>
                        <a:pt x="73" y="18"/>
                      </a:lnTo>
                      <a:lnTo>
                        <a:pt x="94" y="8"/>
                      </a:lnTo>
                      <a:lnTo>
                        <a:pt x="116" y="1"/>
                      </a:lnTo>
                      <a:lnTo>
                        <a:pt x="138" y="0"/>
                      </a:lnTo>
                      <a:lnTo>
                        <a:pt x="157" y="3"/>
                      </a:lnTo>
                      <a:lnTo>
                        <a:pt x="176" y="11"/>
                      </a:lnTo>
                      <a:lnTo>
                        <a:pt x="182" y="15"/>
                      </a:lnTo>
                      <a:lnTo>
                        <a:pt x="187" y="19"/>
                      </a:lnTo>
                      <a:lnTo>
                        <a:pt x="193" y="24"/>
                      </a:lnTo>
                      <a:lnTo>
                        <a:pt x="197" y="29"/>
                      </a:lnTo>
                      <a:lnTo>
                        <a:pt x="200" y="34"/>
                      </a:lnTo>
                      <a:lnTo>
                        <a:pt x="204" y="41"/>
                      </a:lnTo>
                      <a:lnTo>
                        <a:pt x="207" y="47"/>
                      </a:lnTo>
                      <a:lnTo>
                        <a:pt x="210" y="55"/>
                      </a:lnTo>
                      <a:lnTo>
                        <a:pt x="211" y="57"/>
                      </a:lnTo>
                      <a:lnTo>
                        <a:pt x="212" y="60"/>
                      </a:lnTo>
                      <a:lnTo>
                        <a:pt x="213" y="62"/>
                      </a:lnTo>
                      <a:lnTo>
                        <a:pt x="214" y="65"/>
                      </a:lnTo>
                      <a:lnTo>
                        <a:pt x="220" y="82"/>
                      </a:lnTo>
                      <a:lnTo>
                        <a:pt x="223" y="99"/>
                      </a:lnTo>
                      <a:lnTo>
                        <a:pt x="223" y="119"/>
                      </a:lnTo>
                      <a:lnTo>
                        <a:pt x="221" y="137"/>
                      </a:lnTo>
                      <a:lnTo>
                        <a:pt x="216" y="149"/>
                      </a:lnTo>
                      <a:lnTo>
                        <a:pt x="210" y="163"/>
                      </a:lnTo>
                      <a:lnTo>
                        <a:pt x="200" y="176"/>
                      </a:lnTo>
                      <a:lnTo>
                        <a:pt x="187" y="190"/>
                      </a:lnTo>
                      <a:lnTo>
                        <a:pt x="172" y="202"/>
                      </a:lnTo>
                      <a:lnTo>
                        <a:pt x="155" y="212"/>
                      </a:lnTo>
                      <a:lnTo>
                        <a:pt x="136" y="222"/>
                      </a:lnTo>
                      <a:lnTo>
                        <a:pt x="116" y="228"/>
                      </a:lnTo>
                      <a:lnTo>
                        <a:pt x="110" y="231"/>
                      </a:lnTo>
                      <a:lnTo>
                        <a:pt x="104" y="236"/>
                      </a:lnTo>
                      <a:lnTo>
                        <a:pt x="96" y="238"/>
                      </a:lnTo>
                      <a:lnTo>
                        <a:pt x="88" y="241"/>
                      </a:lnTo>
                      <a:lnTo>
                        <a:pt x="77" y="242"/>
                      </a:lnTo>
                      <a:lnTo>
                        <a:pt x="67" y="242"/>
                      </a:lnTo>
                      <a:lnTo>
                        <a:pt x="57" y="241"/>
                      </a:lnTo>
                      <a:lnTo>
                        <a:pt x="46" y="2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 name="Freeform 52"/>
                <p:cNvSpPr>
                  <a:spLocks/>
                </p:cNvSpPr>
                <p:nvPr/>
              </p:nvSpPr>
              <p:spPr bwMode="auto">
                <a:xfrm>
                  <a:off x="3736" y="602"/>
                  <a:ext cx="7" cy="29"/>
                </a:xfrm>
                <a:custGeom>
                  <a:avLst/>
                  <a:gdLst/>
                  <a:ahLst/>
                  <a:cxnLst>
                    <a:cxn ang="0">
                      <a:pos x="2" y="0"/>
                    </a:cxn>
                    <a:cxn ang="0">
                      <a:pos x="6" y="0"/>
                    </a:cxn>
                    <a:cxn ang="0">
                      <a:pos x="11" y="0"/>
                    </a:cxn>
                    <a:cxn ang="0">
                      <a:pos x="16" y="0"/>
                    </a:cxn>
                    <a:cxn ang="0">
                      <a:pos x="20" y="0"/>
                    </a:cxn>
                    <a:cxn ang="0">
                      <a:pos x="23" y="12"/>
                    </a:cxn>
                    <a:cxn ang="0">
                      <a:pos x="26" y="26"/>
                    </a:cxn>
                    <a:cxn ang="0">
                      <a:pos x="29" y="42"/>
                    </a:cxn>
                    <a:cxn ang="0">
                      <a:pos x="28" y="59"/>
                    </a:cxn>
                    <a:cxn ang="0">
                      <a:pos x="25" y="76"/>
                    </a:cxn>
                    <a:cxn ang="0">
                      <a:pos x="20" y="93"/>
                    </a:cxn>
                    <a:cxn ang="0">
                      <a:pos x="11" y="107"/>
                    </a:cxn>
                    <a:cxn ang="0">
                      <a:pos x="0" y="120"/>
                    </a:cxn>
                    <a:cxn ang="0">
                      <a:pos x="10" y="98"/>
                    </a:cxn>
                    <a:cxn ang="0">
                      <a:pos x="16" y="80"/>
                    </a:cxn>
                    <a:cxn ang="0">
                      <a:pos x="18" y="63"/>
                    </a:cxn>
                    <a:cxn ang="0">
                      <a:pos x="18" y="48"/>
                    </a:cxn>
                    <a:cxn ang="0">
                      <a:pos x="15" y="35"/>
                    </a:cxn>
                    <a:cxn ang="0">
                      <a:pos x="10" y="22"/>
                    </a:cxn>
                    <a:cxn ang="0">
                      <a:pos x="6" y="11"/>
                    </a:cxn>
                    <a:cxn ang="0">
                      <a:pos x="2" y="0"/>
                    </a:cxn>
                  </a:cxnLst>
                  <a:rect l="0" t="0" r="r" b="b"/>
                  <a:pathLst>
                    <a:path w="29" h="120">
                      <a:moveTo>
                        <a:pt x="2" y="0"/>
                      </a:moveTo>
                      <a:lnTo>
                        <a:pt x="6" y="0"/>
                      </a:lnTo>
                      <a:lnTo>
                        <a:pt x="11" y="0"/>
                      </a:lnTo>
                      <a:lnTo>
                        <a:pt x="16" y="0"/>
                      </a:lnTo>
                      <a:lnTo>
                        <a:pt x="20" y="0"/>
                      </a:lnTo>
                      <a:lnTo>
                        <a:pt x="23" y="12"/>
                      </a:lnTo>
                      <a:lnTo>
                        <a:pt x="26" y="26"/>
                      </a:lnTo>
                      <a:lnTo>
                        <a:pt x="29" y="42"/>
                      </a:lnTo>
                      <a:lnTo>
                        <a:pt x="28" y="59"/>
                      </a:lnTo>
                      <a:lnTo>
                        <a:pt x="25" y="76"/>
                      </a:lnTo>
                      <a:lnTo>
                        <a:pt x="20" y="93"/>
                      </a:lnTo>
                      <a:lnTo>
                        <a:pt x="11" y="107"/>
                      </a:lnTo>
                      <a:lnTo>
                        <a:pt x="0" y="120"/>
                      </a:lnTo>
                      <a:lnTo>
                        <a:pt x="10" y="98"/>
                      </a:lnTo>
                      <a:lnTo>
                        <a:pt x="16" y="80"/>
                      </a:lnTo>
                      <a:lnTo>
                        <a:pt x="18" y="63"/>
                      </a:lnTo>
                      <a:lnTo>
                        <a:pt x="18" y="48"/>
                      </a:lnTo>
                      <a:lnTo>
                        <a:pt x="15" y="35"/>
                      </a:lnTo>
                      <a:lnTo>
                        <a:pt x="10" y="22"/>
                      </a:lnTo>
                      <a:lnTo>
                        <a:pt x="6" y="11"/>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 name="Freeform 53"/>
                <p:cNvSpPr>
                  <a:spLocks/>
                </p:cNvSpPr>
                <p:nvPr/>
              </p:nvSpPr>
              <p:spPr bwMode="auto">
                <a:xfrm>
                  <a:off x="3725" y="544"/>
                  <a:ext cx="55" cy="63"/>
                </a:xfrm>
                <a:custGeom>
                  <a:avLst/>
                  <a:gdLst/>
                  <a:ahLst/>
                  <a:cxnLst>
                    <a:cxn ang="0">
                      <a:pos x="149" y="5"/>
                    </a:cxn>
                    <a:cxn ang="0">
                      <a:pos x="155" y="7"/>
                    </a:cxn>
                    <a:cxn ang="0">
                      <a:pos x="162" y="10"/>
                    </a:cxn>
                    <a:cxn ang="0">
                      <a:pos x="168" y="13"/>
                    </a:cxn>
                    <a:cxn ang="0">
                      <a:pos x="174" y="16"/>
                    </a:cxn>
                    <a:cxn ang="0">
                      <a:pos x="179" y="21"/>
                    </a:cxn>
                    <a:cxn ang="0">
                      <a:pos x="184" y="26"/>
                    </a:cxn>
                    <a:cxn ang="0">
                      <a:pos x="189" y="30"/>
                    </a:cxn>
                    <a:cxn ang="0">
                      <a:pos x="193" y="35"/>
                    </a:cxn>
                    <a:cxn ang="0">
                      <a:pos x="195" y="39"/>
                    </a:cxn>
                    <a:cxn ang="0">
                      <a:pos x="197" y="42"/>
                    </a:cxn>
                    <a:cxn ang="0">
                      <a:pos x="199" y="45"/>
                    </a:cxn>
                    <a:cxn ang="0">
                      <a:pos x="201" y="48"/>
                    </a:cxn>
                    <a:cxn ang="0">
                      <a:pos x="212" y="73"/>
                    </a:cxn>
                    <a:cxn ang="0">
                      <a:pos x="218" y="99"/>
                    </a:cxn>
                    <a:cxn ang="0">
                      <a:pos x="218" y="129"/>
                    </a:cxn>
                    <a:cxn ang="0">
                      <a:pos x="211" y="159"/>
                    </a:cxn>
                    <a:cxn ang="0">
                      <a:pos x="204" y="177"/>
                    </a:cxn>
                    <a:cxn ang="0">
                      <a:pos x="194" y="194"/>
                    </a:cxn>
                    <a:cxn ang="0">
                      <a:pos x="183" y="209"/>
                    </a:cxn>
                    <a:cxn ang="0">
                      <a:pos x="170" y="223"/>
                    </a:cxn>
                    <a:cxn ang="0">
                      <a:pos x="157" y="234"/>
                    </a:cxn>
                    <a:cxn ang="0">
                      <a:pos x="142" y="242"/>
                    </a:cxn>
                    <a:cxn ang="0">
                      <a:pos x="126" y="249"/>
                    </a:cxn>
                    <a:cxn ang="0">
                      <a:pos x="110" y="252"/>
                    </a:cxn>
                    <a:cxn ang="0">
                      <a:pos x="106" y="253"/>
                    </a:cxn>
                    <a:cxn ang="0">
                      <a:pos x="102" y="253"/>
                    </a:cxn>
                    <a:cxn ang="0">
                      <a:pos x="96" y="253"/>
                    </a:cxn>
                    <a:cxn ang="0">
                      <a:pos x="92" y="253"/>
                    </a:cxn>
                    <a:cxn ang="0">
                      <a:pos x="87" y="252"/>
                    </a:cxn>
                    <a:cxn ang="0">
                      <a:pos x="81" y="251"/>
                    </a:cxn>
                    <a:cxn ang="0">
                      <a:pos x="75" y="250"/>
                    </a:cxn>
                    <a:cxn ang="0">
                      <a:pos x="69" y="249"/>
                    </a:cxn>
                    <a:cxn ang="0">
                      <a:pos x="50" y="239"/>
                    </a:cxn>
                    <a:cxn ang="0">
                      <a:pos x="33" y="226"/>
                    </a:cxn>
                    <a:cxn ang="0">
                      <a:pos x="19" y="209"/>
                    </a:cxn>
                    <a:cxn ang="0">
                      <a:pos x="9" y="190"/>
                    </a:cxn>
                    <a:cxn ang="0">
                      <a:pos x="2" y="168"/>
                    </a:cxn>
                    <a:cxn ang="0">
                      <a:pos x="0" y="143"/>
                    </a:cxn>
                    <a:cxn ang="0">
                      <a:pos x="1" y="119"/>
                    </a:cxn>
                    <a:cxn ang="0">
                      <a:pos x="7" y="93"/>
                    </a:cxn>
                    <a:cxn ang="0">
                      <a:pos x="17" y="70"/>
                    </a:cxn>
                    <a:cxn ang="0">
                      <a:pos x="31" y="48"/>
                    </a:cxn>
                    <a:cxn ang="0">
                      <a:pos x="47" y="31"/>
                    </a:cxn>
                    <a:cxn ang="0">
                      <a:pos x="65" y="16"/>
                    </a:cxn>
                    <a:cxn ang="0">
                      <a:pos x="86" y="7"/>
                    </a:cxn>
                    <a:cxn ang="0">
                      <a:pos x="106" y="1"/>
                    </a:cxn>
                    <a:cxn ang="0">
                      <a:pos x="127" y="0"/>
                    </a:cxn>
                    <a:cxn ang="0">
                      <a:pos x="149" y="5"/>
                    </a:cxn>
                  </a:cxnLst>
                  <a:rect l="0" t="0" r="r" b="b"/>
                  <a:pathLst>
                    <a:path w="218" h="253">
                      <a:moveTo>
                        <a:pt x="149" y="5"/>
                      </a:moveTo>
                      <a:lnTo>
                        <a:pt x="155" y="7"/>
                      </a:lnTo>
                      <a:lnTo>
                        <a:pt x="162" y="10"/>
                      </a:lnTo>
                      <a:lnTo>
                        <a:pt x="168" y="13"/>
                      </a:lnTo>
                      <a:lnTo>
                        <a:pt x="174" y="16"/>
                      </a:lnTo>
                      <a:lnTo>
                        <a:pt x="179" y="21"/>
                      </a:lnTo>
                      <a:lnTo>
                        <a:pt x="184" y="26"/>
                      </a:lnTo>
                      <a:lnTo>
                        <a:pt x="189" y="30"/>
                      </a:lnTo>
                      <a:lnTo>
                        <a:pt x="193" y="35"/>
                      </a:lnTo>
                      <a:lnTo>
                        <a:pt x="195" y="39"/>
                      </a:lnTo>
                      <a:lnTo>
                        <a:pt x="197" y="42"/>
                      </a:lnTo>
                      <a:lnTo>
                        <a:pt x="199" y="45"/>
                      </a:lnTo>
                      <a:lnTo>
                        <a:pt x="201" y="48"/>
                      </a:lnTo>
                      <a:lnTo>
                        <a:pt x="212" y="73"/>
                      </a:lnTo>
                      <a:lnTo>
                        <a:pt x="218" y="99"/>
                      </a:lnTo>
                      <a:lnTo>
                        <a:pt x="218" y="129"/>
                      </a:lnTo>
                      <a:lnTo>
                        <a:pt x="211" y="159"/>
                      </a:lnTo>
                      <a:lnTo>
                        <a:pt x="204" y="177"/>
                      </a:lnTo>
                      <a:lnTo>
                        <a:pt x="194" y="194"/>
                      </a:lnTo>
                      <a:lnTo>
                        <a:pt x="183" y="209"/>
                      </a:lnTo>
                      <a:lnTo>
                        <a:pt x="170" y="223"/>
                      </a:lnTo>
                      <a:lnTo>
                        <a:pt x="157" y="234"/>
                      </a:lnTo>
                      <a:lnTo>
                        <a:pt x="142" y="242"/>
                      </a:lnTo>
                      <a:lnTo>
                        <a:pt x="126" y="249"/>
                      </a:lnTo>
                      <a:lnTo>
                        <a:pt x="110" y="252"/>
                      </a:lnTo>
                      <a:lnTo>
                        <a:pt x="106" y="253"/>
                      </a:lnTo>
                      <a:lnTo>
                        <a:pt x="102" y="253"/>
                      </a:lnTo>
                      <a:lnTo>
                        <a:pt x="96" y="253"/>
                      </a:lnTo>
                      <a:lnTo>
                        <a:pt x="92" y="253"/>
                      </a:lnTo>
                      <a:lnTo>
                        <a:pt x="87" y="252"/>
                      </a:lnTo>
                      <a:lnTo>
                        <a:pt x="81" y="251"/>
                      </a:lnTo>
                      <a:lnTo>
                        <a:pt x="75" y="250"/>
                      </a:lnTo>
                      <a:lnTo>
                        <a:pt x="69" y="249"/>
                      </a:lnTo>
                      <a:lnTo>
                        <a:pt x="50" y="239"/>
                      </a:lnTo>
                      <a:lnTo>
                        <a:pt x="33" y="226"/>
                      </a:lnTo>
                      <a:lnTo>
                        <a:pt x="19" y="209"/>
                      </a:lnTo>
                      <a:lnTo>
                        <a:pt x="9" y="190"/>
                      </a:lnTo>
                      <a:lnTo>
                        <a:pt x="2" y="168"/>
                      </a:lnTo>
                      <a:lnTo>
                        <a:pt x="0" y="143"/>
                      </a:lnTo>
                      <a:lnTo>
                        <a:pt x="1" y="119"/>
                      </a:lnTo>
                      <a:lnTo>
                        <a:pt x="7" y="93"/>
                      </a:lnTo>
                      <a:lnTo>
                        <a:pt x="17" y="70"/>
                      </a:lnTo>
                      <a:lnTo>
                        <a:pt x="31" y="48"/>
                      </a:lnTo>
                      <a:lnTo>
                        <a:pt x="47" y="31"/>
                      </a:lnTo>
                      <a:lnTo>
                        <a:pt x="65" y="16"/>
                      </a:lnTo>
                      <a:lnTo>
                        <a:pt x="86" y="7"/>
                      </a:lnTo>
                      <a:lnTo>
                        <a:pt x="106" y="1"/>
                      </a:lnTo>
                      <a:lnTo>
                        <a:pt x="127" y="0"/>
                      </a:lnTo>
                      <a:lnTo>
                        <a:pt x="149"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4" name="Freeform 54"/>
                <p:cNvSpPr>
                  <a:spLocks/>
                </p:cNvSpPr>
                <p:nvPr/>
              </p:nvSpPr>
              <p:spPr bwMode="auto">
                <a:xfrm>
                  <a:off x="3764" y="454"/>
                  <a:ext cx="141" cy="124"/>
                </a:xfrm>
                <a:custGeom>
                  <a:avLst/>
                  <a:gdLst/>
                  <a:ahLst/>
                  <a:cxnLst>
                    <a:cxn ang="0">
                      <a:pos x="479" y="0"/>
                    </a:cxn>
                    <a:cxn ang="0">
                      <a:pos x="448" y="0"/>
                    </a:cxn>
                    <a:cxn ang="0">
                      <a:pos x="417" y="5"/>
                    </a:cxn>
                    <a:cxn ang="0">
                      <a:pos x="384" y="13"/>
                    </a:cxn>
                    <a:cxn ang="0">
                      <a:pos x="351" y="26"/>
                    </a:cxn>
                    <a:cxn ang="0">
                      <a:pos x="319" y="43"/>
                    </a:cxn>
                    <a:cxn ang="0">
                      <a:pos x="286" y="62"/>
                    </a:cxn>
                    <a:cxn ang="0">
                      <a:pos x="252" y="86"/>
                    </a:cxn>
                    <a:cxn ang="0">
                      <a:pos x="220" y="111"/>
                    </a:cxn>
                    <a:cxn ang="0">
                      <a:pos x="189" y="140"/>
                    </a:cxn>
                    <a:cxn ang="0">
                      <a:pos x="158" y="170"/>
                    </a:cxn>
                    <a:cxn ang="0">
                      <a:pos x="128" y="203"/>
                    </a:cxn>
                    <a:cxn ang="0">
                      <a:pos x="99" y="237"/>
                    </a:cxn>
                    <a:cxn ang="0">
                      <a:pos x="72" y="272"/>
                    </a:cxn>
                    <a:cxn ang="0">
                      <a:pos x="46" y="309"/>
                    </a:cxn>
                    <a:cxn ang="0">
                      <a:pos x="22" y="347"/>
                    </a:cxn>
                    <a:cxn ang="0">
                      <a:pos x="0" y="385"/>
                    </a:cxn>
                    <a:cxn ang="0">
                      <a:pos x="11" y="409"/>
                    </a:cxn>
                    <a:cxn ang="0">
                      <a:pos x="16" y="437"/>
                    </a:cxn>
                    <a:cxn ang="0">
                      <a:pos x="15" y="467"/>
                    </a:cxn>
                    <a:cxn ang="0">
                      <a:pos x="10" y="497"/>
                    </a:cxn>
                    <a:cxn ang="0">
                      <a:pos x="33" y="442"/>
                    </a:cxn>
                    <a:cxn ang="0">
                      <a:pos x="57" y="389"/>
                    </a:cxn>
                    <a:cxn ang="0">
                      <a:pos x="85" y="337"/>
                    </a:cxn>
                    <a:cxn ang="0">
                      <a:pos x="115" y="286"/>
                    </a:cxn>
                    <a:cxn ang="0">
                      <a:pos x="146" y="238"/>
                    </a:cxn>
                    <a:cxn ang="0">
                      <a:pos x="181" y="193"/>
                    </a:cxn>
                    <a:cxn ang="0">
                      <a:pos x="216" y="153"/>
                    </a:cxn>
                    <a:cxn ang="0">
                      <a:pos x="254" y="116"/>
                    </a:cxn>
                    <a:cxn ang="0">
                      <a:pos x="291" y="82"/>
                    </a:cxn>
                    <a:cxn ang="0">
                      <a:pos x="330" y="56"/>
                    </a:cxn>
                    <a:cxn ang="0">
                      <a:pos x="369" y="34"/>
                    </a:cxn>
                    <a:cxn ang="0">
                      <a:pos x="409" y="19"/>
                    </a:cxn>
                    <a:cxn ang="0">
                      <a:pos x="449" y="10"/>
                    </a:cxn>
                    <a:cxn ang="0">
                      <a:pos x="487" y="9"/>
                    </a:cxn>
                    <a:cxn ang="0">
                      <a:pos x="526" y="15"/>
                    </a:cxn>
                    <a:cxn ang="0">
                      <a:pos x="565" y="30"/>
                    </a:cxn>
                    <a:cxn ang="0">
                      <a:pos x="555" y="24"/>
                    </a:cxn>
                    <a:cxn ang="0">
                      <a:pos x="544" y="19"/>
                    </a:cxn>
                    <a:cxn ang="0">
                      <a:pos x="535" y="13"/>
                    </a:cxn>
                    <a:cxn ang="0">
                      <a:pos x="524" y="9"/>
                    </a:cxn>
                    <a:cxn ang="0">
                      <a:pos x="513" y="6"/>
                    </a:cxn>
                    <a:cxn ang="0">
                      <a:pos x="501" y="4"/>
                    </a:cxn>
                    <a:cxn ang="0">
                      <a:pos x="491" y="2"/>
                    </a:cxn>
                    <a:cxn ang="0">
                      <a:pos x="479" y="0"/>
                    </a:cxn>
                  </a:cxnLst>
                  <a:rect l="0" t="0" r="r" b="b"/>
                  <a:pathLst>
                    <a:path w="565" h="497">
                      <a:moveTo>
                        <a:pt x="479" y="0"/>
                      </a:moveTo>
                      <a:lnTo>
                        <a:pt x="448" y="0"/>
                      </a:lnTo>
                      <a:lnTo>
                        <a:pt x="417" y="5"/>
                      </a:lnTo>
                      <a:lnTo>
                        <a:pt x="384" y="13"/>
                      </a:lnTo>
                      <a:lnTo>
                        <a:pt x="351" y="26"/>
                      </a:lnTo>
                      <a:lnTo>
                        <a:pt x="319" y="43"/>
                      </a:lnTo>
                      <a:lnTo>
                        <a:pt x="286" y="62"/>
                      </a:lnTo>
                      <a:lnTo>
                        <a:pt x="252" y="86"/>
                      </a:lnTo>
                      <a:lnTo>
                        <a:pt x="220" y="111"/>
                      </a:lnTo>
                      <a:lnTo>
                        <a:pt x="189" y="140"/>
                      </a:lnTo>
                      <a:lnTo>
                        <a:pt x="158" y="170"/>
                      </a:lnTo>
                      <a:lnTo>
                        <a:pt x="128" y="203"/>
                      </a:lnTo>
                      <a:lnTo>
                        <a:pt x="99" y="237"/>
                      </a:lnTo>
                      <a:lnTo>
                        <a:pt x="72" y="272"/>
                      </a:lnTo>
                      <a:lnTo>
                        <a:pt x="46" y="309"/>
                      </a:lnTo>
                      <a:lnTo>
                        <a:pt x="22" y="347"/>
                      </a:lnTo>
                      <a:lnTo>
                        <a:pt x="0" y="385"/>
                      </a:lnTo>
                      <a:lnTo>
                        <a:pt x="11" y="409"/>
                      </a:lnTo>
                      <a:lnTo>
                        <a:pt x="16" y="437"/>
                      </a:lnTo>
                      <a:lnTo>
                        <a:pt x="15" y="467"/>
                      </a:lnTo>
                      <a:lnTo>
                        <a:pt x="10" y="497"/>
                      </a:lnTo>
                      <a:lnTo>
                        <a:pt x="33" y="442"/>
                      </a:lnTo>
                      <a:lnTo>
                        <a:pt x="57" y="389"/>
                      </a:lnTo>
                      <a:lnTo>
                        <a:pt x="85" y="337"/>
                      </a:lnTo>
                      <a:lnTo>
                        <a:pt x="115" y="286"/>
                      </a:lnTo>
                      <a:lnTo>
                        <a:pt x="146" y="238"/>
                      </a:lnTo>
                      <a:lnTo>
                        <a:pt x="181" y="193"/>
                      </a:lnTo>
                      <a:lnTo>
                        <a:pt x="216" y="153"/>
                      </a:lnTo>
                      <a:lnTo>
                        <a:pt x="254" y="116"/>
                      </a:lnTo>
                      <a:lnTo>
                        <a:pt x="291" y="82"/>
                      </a:lnTo>
                      <a:lnTo>
                        <a:pt x="330" y="56"/>
                      </a:lnTo>
                      <a:lnTo>
                        <a:pt x="369" y="34"/>
                      </a:lnTo>
                      <a:lnTo>
                        <a:pt x="409" y="19"/>
                      </a:lnTo>
                      <a:lnTo>
                        <a:pt x="449" y="10"/>
                      </a:lnTo>
                      <a:lnTo>
                        <a:pt x="487" y="9"/>
                      </a:lnTo>
                      <a:lnTo>
                        <a:pt x="526" y="15"/>
                      </a:lnTo>
                      <a:lnTo>
                        <a:pt x="565" y="30"/>
                      </a:lnTo>
                      <a:lnTo>
                        <a:pt x="555" y="24"/>
                      </a:lnTo>
                      <a:lnTo>
                        <a:pt x="544" y="19"/>
                      </a:lnTo>
                      <a:lnTo>
                        <a:pt x="535" y="13"/>
                      </a:lnTo>
                      <a:lnTo>
                        <a:pt x="524" y="9"/>
                      </a:lnTo>
                      <a:lnTo>
                        <a:pt x="513" y="6"/>
                      </a:lnTo>
                      <a:lnTo>
                        <a:pt x="501" y="4"/>
                      </a:lnTo>
                      <a:lnTo>
                        <a:pt x="491" y="2"/>
                      </a:lnTo>
                      <a:lnTo>
                        <a:pt x="4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 name="Freeform 55"/>
                <p:cNvSpPr>
                  <a:spLocks/>
                </p:cNvSpPr>
                <p:nvPr/>
              </p:nvSpPr>
              <p:spPr bwMode="auto">
                <a:xfrm>
                  <a:off x="3858" y="462"/>
                  <a:ext cx="65" cy="163"/>
                </a:xfrm>
                <a:custGeom>
                  <a:avLst/>
                  <a:gdLst/>
                  <a:ahLst/>
                  <a:cxnLst>
                    <a:cxn ang="0">
                      <a:pos x="187" y="0"/>
                    </a:cxn>
                    <a:cxn ang="0">
                      <a:pos x="211" y="24"/>
                    </a:cxn>
                    <a:cxn ang="0">
                      <a:pos x="231" y="54"/>
                    </a:cxn>
                    <a:cxn ang="0">
                      <a:pos x="245" y="87"/>
                    </a:cxn>
                    <a:cxn ang="0">
                      <a:pos x="253" y="124"/>
                    </a:cxn>
                    <a:cxn ang="0">
                      <a:pos x="257" y="165"/>
                    </a:cxn>
                    <a:cxn ang="0">
                      <a:pos x="256" y="208"/>
                    </a:cxn>
                    <a:cxn ang="0">
                      <a:pos x="250" y="254"/>
                    </a:cxn>
                    <a:cxn ang="0">
                      <a:pos x="240" y="301"/>
                    </a:cxn>
                    <a:cxn ang="0">
                      <a:pos x="225" y="349"/>
                    </a:cxn>
                    <a:cxn ang="0">
                      <a:pos x="206" y="397"/>
                    </a:cxn>
                    <a:cxn ang="0">
                      <a:pos x="182" y="443"/>
                    </a:cxn>
                    <a:cxn ang="0">
                      <a:pos x="154" y="490"/>
                    </a:cxn>
                    <a:cxn ang="0">
                      <a:pos x="122" y="535"/>
                    </a:cxn>
                    <a:cxn ang="0">
                      <a:pos x="87" y="578"/>
                    </a:cxn>
                    <a:cxn ang="0">
                      <a:pos x="47" y="618"/>
                    </a:cxn>
                    <a:cxn ang="0">
                      <a:pos x="4" y="654"/>
                    </a:cxn>
                    <a:cxn ang="0">
                      <a:pos x="3" y="651"/>
                    </a:cxn>
                    <a:cxn ang="0">
                      <a:pos x="2" y="649"/>
                    </a:cxn>
                    <a:cxn ang="0">
                      <a:pos x="1" y="646"/>
                    </a:cxn>
                    <a:cxn ang="0">
                      <a:pos x="0" y="644"/>
                    </a:cxn>
                    <a:cxn ang="0">
                      <a:pos x="31" y="617"/>
                    </a:cxn>
                    <a:cxn ang="0">
                      <a:pos x="62" y="586"/>
                    </a:cxn>
                    <a:cxn ang="0">
                      <a:pos x="91" y="551"/>
                    </a:cxn>
                    <a:cxn ang="0">
                      <a:pos x="120" y="512"/>
                    </a:cxn>
                    <a:cxn ang="0">
                      <a:pos x="147" y="470"/>
                    </a:cxn>
                    <a:cxn ang="0">
                      <a:pos x="172" y="425"/>
                    </a:cxn>
                    <a:cxn ang="0">
                      <a:pos x="194" y="379"/>
                    </a:cxn>
                    <a:cxn ang="0">
                      <a:pos x="212" y="332"/>
                    </a:cxn>
                    <a:cxn ang="0">
                      <a:pos x="227" y="285"/>
                    </a:cxn>
                    <a:cxn ang="0">
                      <a:pos x="238" y="238"/>
                    </a:cxn>
                    <a:cxn ang="0">
                      <a:pos x="245" y="191"/>
                    </a:cxn>
                    <a:cxn ang="0">
                      <a:pos x="246" y="147"/>
                    </a:cxn>
                    <a:cxn ang="0">
                      <a:pos x="240" y="105"/>
                    </a:cxn>
                    <a:cxn ang="0">
                      <a:pos x="230" y="66"/>
                    </a:cxn>
                    <a:cxn ang="0">
                      <a:pos x="211" y="31"/>
                    </a:cxn>
                    <a:cxn ang="0">
                      <a:pos x="187" y="0"/>
                    </a:cxn>
                  </a:cxnLst>
                  <a:rect l="0" t="0" r="r" b="b"/>
                  <a:pathLst>
                    <a:path w="257" h="654">
                      <a:moveTo>
                        <a:pt x="187" y="0"/>
                      </a:moveTo>
                      <a:lnTo>
                        <a:pt x="211" y="24"/>
                      </a:lnTo>
                      <a:lnTo>
                        <a:pt x="231" y="54"/>
                      </a:lnTo>
                      <a:lnTo>
                        <a:pt x="245" y="87"/>
                      </a:lnTo>
                      <a:lnTo>
                        <a:pt x="253" y="124"/>
                      </a:lnTo>
                      <a:lnTo>
                        <a:pt x="257" y="165"/>
                      </a:lnTo>
                      <a:lnTo>
                        <a:pt x="256" y="208"/>
                      </a:lnTo>
                      <a:lnTo>
                        <a:pt x="250" y="254"/>
                      </a:lnTo>
                      <a:lnTo>
                        <a:pt x="240" y="301"/>
                      </a:lnTo>
                      <a:lnTo>
                        <a:pt x="225" y="349"/>
                      </a:lnTo>
                      <a:lnTo>
                        <a:pt x="206" y="397"/>
                      </a:lnTo>
                      <a:lnTo>
                        <a:pt x="182" y="443"/>
                      </a:lnTo>
                      <a:lnTo>
                        <a:pt x="154" y="490"/>
                      </a:lnTo>
                      <a:lnTo>
                        <a:pt x="122" y="535"/>
                      </a:lnTo>
                      <a:lnTo>
                        <a:pt x="87" y="578"/>
                      </a:lnTo>
                      <a:lnTo>
                        <a:pt x="47" y="618"/>
                      </a:lnTo>
                      <a:lnTo>
                        <a:pt x="4" y="654"/>
                      </a:lnTo>
                      <a:lnTo>
                        <a:pt x="3" y="651"/>
                      </a:lnTo>
                      <a:lnTo>
                        <a:pt x="2" y="649"/>
                      </a:lnTo>
                      <a:lnTo>
                        <a:pt x="1" y="646"/>
                      </a:lnTo>
                      <a:lnTo>
                        <a:pt x="0" y="644"/>
                      </a:lnTo>
                      <a:lnTo>
                        <a:pt x="31" y="617"/>
                      </a:lnTo>
                      <a:lnTo>
                        <a:pt x="62" y="586"/>
                      </a:lnTo>
                      <a:lnTo>
                        <a:pt x="91" y="551"/>
                      </a:lnTo>
                      <a:lnTo>
                        <a:pt x="120" y="512"/>
                      </a:lnTo>
                      <a:lnTo>
                        <a:pt x="147" y="470"/>
                      </a:lnTo>
                      <a:lnTo>
                        <a:pt x="172" y="425"/>
                      </a:lnTo>
                      <a:lnTo>
                        <a:pt x="194" y="379"/>
                      </a:lnTo>
                      <a:lnTo>
                        <a:pt x="212" y="332"/>
                      </a:lnTo>
                      <a:lnTo>
                        <a:pt x="227" y="285"/>
                      </a:lnTo>
                      <a:lnTo>
                        <a:pt x="238" y="238"/>
                      </a:lnTo>
                      <a:lnTo>
                        <a:pt x="245" y="191"/>
                      </a:lnTo>
                      <a:lnTo>
                        <a:pt x="246" y="147"/>
                      </a:lnTo>
                      <a:lnTo>
                        <a:pt x="240" y="105"/>
                      </a:lnTo>
                      <a:lnTo>
                        <a:pt x="230" y="66"/>
                      </a:lnTo>
                      <a:lnTo>
                        <a:pt x="211" y="31"/>
                      </a:lnTo>
                      <a:lnTo>
                        <a:pt x="18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6" name="Freeform 56"/>
                <p:cNvSpPr>
                  <a:spLocks/>
                </p:cNvSpPr>
                <p:nvPr/>
              </p:nvSpPr>
              <p:spPr bwMode="auto">
                <a:xfrm>
                  <a:off x="3549" y="621"/>
                  <a:ext cx="268" cy="212"/>
                </a:xfrm>
                <a:custGeom>
                  <a:avLst/>
                  <a:gdLst/>
                  <a:ahLst/>
                  <a:cxnLst>
                    <a:cxn ang="0">
                      <a:pos x="1072" y="187"/>
                    </a:cxn>
                    <a:cxn ang="0">
                      <a:pos x="1048" y="202"/>
                    </a:cxn>
                    <a:cxn ang="0">
                      <a:pos x="1002" y="196"/>
                    </a:cxn>
                    <a:cxn ang="0">
                      <a:pos x="951" y="176"/>
                    </a:cxn>
                    <a:cxn ang="0">
                      <a:pos x="902" y="148"/>
                    </a:cxn>
                    <a:cxn ang="0">
                      <a:pos x="823" y="108"/>
                    </a:cxn>
                    <a:cxn ang="0">
                      <a:pos x="725" y="71"/>
                    </a:cxn>
                    <a:cxn ang="0">
                      <a:pos x="621" y="45"/>
                    </a:cxn>
                    <a:cxn ang="0">
                      <a:pos x="509" y="34"/>
                    </a:cxn>
                    <a:cxn ang="0">
                      <a:pos x="445" y="36"/>
                    </a:cxn>
                    <a:cxn ang="0">
                      <a:pos x="396" y="42"/>
                    </a:cxn>
                    <a:cxn ang="0">
                      <a:pos x="347" y="52"/>
                    </a:cxn>
                    <a:cxn ang="0">
                      <a:pos x="298" y="67"/>
                    </a:cxn>
                    <a:cxn ang="0">
                      <a:pos x="256" y="83"/>
                    </a:cxn>
                    <a:cxn ang="0">
                      <a:pos x="199" y="105"/>
                    </a:cxn>
                    <a:cxn ang="0">
                      <a:pos x="135" y="137"/>
                    </a:cxn>
                    <a:cxn ang="0">
                      <a:pos x="75" y="181"/>
                    </a:cxn>
                    <a:cxn ang="0">
                      <a:pos x="35" y="232"/>
                    </a:cxn>
                    <a:cxn ang="0">
                      <a:pos x="17" y="289"/>
                    </a:cxn>
                    <a:cxn ang="0">
                      <a:pos x="50" y="387"/>
                    </a:cxn>
                    <a:cxn ang="0">
                      <a:pos x="171" y="450"/>
                    </a:cxn>
                    <a:cxn ang="0">
                      <a:pos x="314" y="499"/>
                    </a:cxn>
                    <a:cxn ang="0">
                      <a:pos x="414" y="579"/>
                    </a:cxn>
                    <a:cxn ang="0">
                      <a:pos x="421" y="686"/>
                    </a:cxn>
                    <a:cxn ang="0">
                      <a:pos x="371" y="765"/>
                    </a:cxn>
                    <a:cxn ang="0">
                      <a:pos x="298" y="817"/>
                    </a:cxn>
                    <a:cxn ang="0">
                      <a:pos x="235" y="844"/>
                    </a:cxn>
                    <a:cxn ang="0">
                      <a:pos x="243" y="840"/>
                    </a:cxn>
                    <a:cxn ang="0">
                      <a:pos x="283" y="818"/>
                    </a:cxn>
                    <a:cxn ang="0">
                      <a:pos x="351" y="759"/>
                    </a:cxn>
                    <a:cxn ang="0">
                      <a:pos x="386" y="660"/>
                    </a:cxn>
                    <a:cxn ang="0">
                      <a:pos x="360" y="568"/>
                    </a:cxn>
                    <a:cxn ang="0">
                      <a:pos x="300" y="521"/>
                    </a:cxn>
                    <a:cxn ang="0">
                      <a:pos x="218" y="486"/>
                    </a:cxn>
                    <a:cxn ang="0">
                      <a:pos x="132" y="454"/>
                    </a:cxn>
                    <a:cxn ang="0">
                      <a:pos x="52" y="412"/>
                    </a:cxn>
                    <a:cxn ang="0">
                      <a:pos x="3" y="342"/>
                    </a:cxn>
                    <a:cxn ang="0">
                      <a:pos x="6" y="261"/>
                    </a:cxn>
                    <a:cxn ang="0">
                      <a:pos x="36" y="201"/>
                    </a:cxn>
                    <a:cxn ang="0">
                      <a:pos x="80" y="150"/>
                    </a:cxn>
                    <a:cxn ang="0">
                      <a:pos x="132" y="111"/>
                    </a:cxn>
                    <a:cxn ang="0">
                      <a:pos x="190" y="76"/>
                    </a:cxn>
                    <a:cxn ang="0">
                      <a:pos x="251" y="48"/>
                    </a:cxn>
                    <a:cxn ang="0">
                      <a:pos x="309" y="28"/>
                    </a:cxn>
                    <a:cxn ang="0">
                      <a:pos x="362" y="14"/>
                    </a:cxn>
                    <a:cxn ang="0">
                      <a:pos x="418" y="5"/>
                    </a:cxn>
                    <a:cxn ang="0">
                      <a:pos x="476" y="0"/>
                    </a:cxn>
                    <a:cxn ang="0">
                      <a:pos x="541" y="2"/>
                    </a:cxn>
                    <a:cxn ang="0">
                      <a:pos x="610" y="12"/>
                    </a:cxn>
                    <a:cxn ang="0">
                      <a:pos x="684" y="30"/>
                    </a:cxn>
                    <a:cxn ang="0">
                      <a:pos x="764" y="58"/>
                    </a:cxn>
                    <a:cxn ang="0">
                      <a:pos x="847" y="97"/>
                    </a:cxn>
                    <a:cxn ang="0">
                      <a:pos x="926" y="141"/>
                    </a:cxn>
                    <a:cxn ang="0">
                      <a:pos x="991" y="175"/>
                    </a:cxn>
                    <a:cxn ang="0">
                      <a:pos x="1043" y="187"/>
                    </a:cxn>
                  </a:cxnLst>
                  <a:rect l="0" t="0" r="r" b="b"/>
                  <a:pathLst>
                    <a:path w="1075" h="847">
                      <a:moveTo>
                        <a:pt x="1062" y="181"/>
                      </a:moveTo>
                      <a:lnTo>
                        <a:pt x="1065" y="183"/>
                      </a:lnTo>
                      <a:lnTo>
                        <a:pt x="1068" y="186"/>
                      </a:lnTo>
                      <a:lnTo>
                        <a:pt x="1072" y="187"/>
                      </a:lnTo>
                      <a:lnTo>
                        <a:pt x="1075" y="189"/>
                      </a:lnTo>
                      <a:lnTo>
                        <a:pt x="1066" y="195"/>
                      </a:lnTo>
                      <a:lnTo>
                        <a:pt x="1058" y="199"/>
                      </a:lnTo>
                      <a:lnTo>
                        <a:pt x="1048" y="202"/>
                      </a:lnTo>
                      <a:lnTo>
                        <a:pt x="1037" y="203"/>
                      </a:lnTo>
                      <a:lnTo>
                        <a:pt x="1027" y="202"/>
                      </a:lnTo>
                      <a:lnTo>
                        <a:pt x="1015" y="199"/>
                      </a:lnTo>
                      <a:lnTo>
                        <a:pt x="1002" y="196"/>
                      </a:lnTo>
                      <a:lnTo>
                        <a:pt x="990" y="192"/>
                      </a:lnTo>
                      <a:lnTo>
                        <a:pt x="977" y="188"/>
                      </a:lnTo>
                      <a:lnTo>
                        <a:pt x="964" y="181"/>
                      </a:lnTo>
                      <a:lnTo>
                        <a:pt x="951" y="176"/>
                      </a:lnTo>
                      <a:lnTo>
                        <a:pt x="939" y="169"/>
                      </a:lnTo>
                      <a:lnTo>
                        <a:pt x="926" y="162"/>
                      </a:lnTo>
                      <a:lnTo>
                        <a:pt x="914" y="156"/>
                      </a:lnTo>
                      <a:lnTo>
                        <a:pt x="902" y="148"/>
                      </a:lnTo>
                      <a:lnTo>
                        <a:pt x="890" y="142"/>
                      </a:lnTo>
                      <a:lnTo>
                        <a:pt x="868" y="130"/>
                      </a:lnTo>
                      <a:lnTo>
                        <a:pt x="845" y="119"/>
                      </a:lnTo>
                      <a:lnTo>
                        <a:pt x="823" y="108"/>
                      </a:lnTo>
                      <a:lnTo>
                        <a:pt x="799" y="98"/>
                      </a:lnTo>
                      <a:lnTo>
                        <a:pt x="775" y="89"/>
                      </a:lnTo>
                      <a:lnTo>
                        <a:pt x="751" y="79"/>
                      </a:lnTo>
                      <a:lnTo>
                        <a:pt x="725" y="71"/>
                      </a:lnTo>
                      <a:lnTo>
                        <a:pt x="700" y="63"/>
                      </a:lnTo>
                      <a:lnTo>
                        <a:pt x="674" y="57"/>
                      </a:lnTo>
                      <a:lnTo>
                        <a:pt x="648" y="50"/>
                      </a:lnTo>
                      <a:lnTo>
                        <a:pt x="621" y="45"/>
                      </a:lnTo>
                      <a:lnTo>
                        <a:pt x="593" y="41"/>
                      </a:lnTo>
                      <a:lnTo>
                        <a:pt x="565" y="38"/>
                      </a:lnTo>
                      <a:lnTo>
                        <a:pt x="537" y="35"/>
                      </a:lnTo>
                      <a:lnTo>
                        <a:pt x="509" y="34"/>
                      </a:lnTo>
                      <a:lnTo>
                        <a:pt x="480" y="34"/>
                      </a:lnTo>
                      <a:lnTo>
                        <a:pt x="469" y="34"/>
                      </a:lnTo>
                      <a:lnTo>
                        <a:pt x="457" y="35"/>
                      </a:lnTo>
                      <a:lnTo>
                        <a:pt x="445" y="36"/>
                      </a:lnTo>
                      <a:lnTo>
                        <a:pt x="432" y="38"/>
                      </a:lnTo>
                      <a:lnTo>
                        <a:pt x="420" y="39"/>
                      </a:lnTo>
                      <a:lnTo>
                        <a:pt x="409" y="40"/>
                      </a:lnTo>
                      <a:lnTo>
                        <a:pt x="396" y="42"/>
                      </a:lnTo>
                      <a:lnTo>
                        <a:pt x="384" y="44"/>
                      </a:lnTo>
                      <a:lnTo>
                        <a:pt x="372" y="46"/>
                      </a:lnTo>
                      <a:lnTo>
                        <a:pt x="359" y="49"/>
                      </a:lnTo>
                      <a:lnTo>
                        <a:pt x="347" y="52"/>
                      </a:lnTo>
                      <a:lnTo>
                        <a:pt x="335" y="56"/>
                      </a:lnTo>
                      <a:lnTo>
                        <a:pt x="323" y="59"/>
                      </a:lnTo>
                      <a:lnTo>
                        <a:pt x="310" y="63"/>
                      </a:lnTo>
                      <a:lnTo>
                        <a:pt x="298" y="67"/>
                      </a:lnTo>
                      <a:lnTo>
                        <a:pt x="285" y="73"/>
                      </a:lnTo>
                      <a:lnTo>
                        <a:pt x="277" y="76"/>
                      </a:lnTo>
                      <a:lnTo>
                        <a:pt x="267" y="79"/>
                      </a:lnTo>
                      <a:lnTo>
                        <a:pt x="256" y="83"/>
                      </a:lnTo>
                      <a:lnTo>
                        <a:pt x="243" y="88"/>
                      </a:lnTo>
                      <a:lnTo>
                        <a:pt x="229" y="93"/>
                      </a:lnTo>
                      <a:lnTo>
                        <a:pt x="214" y="98"/>
                      </a:lnTo>
                      <a:lnTo>
                        <a:pt x="199" y="105"/>
                      </a:lnTo>
                      <a:lnTo>
                        <a:pt x="183" y="111"/>
                      </a:lnTo>
                      <a:lnTo>
                        <a:pt x="167" y="120"/>
                      </a:lnTo>
                      <a:lnTo>
                        <a:pt x="151" y="128"/>
                      </a:lnTo>
                      <a:lnTo>
                        <a:pt x="135" y="137"/>
                      </a:lnTo>
                      <a:lnTo>
                        <a:pt x="119" y="146"/>
                      </a:lnTo>
                      <a:lnTo>
                        <a:pt x="103" y="158"/>
                      </a:lnTo>
                      <a:lnTo>
                        <a:pt x="89" y="170"/>
                      </a:lnTo>
                      <a:lnTo>
                        <a:pt x="75" y="181"/>
                      </a:lnTo>
                      <a:lnTo>
                        <a:pt x="62" y="195"/>
                      </a:lnTo>
                      <a:lnTo>
                        <a:pt x="52" y="207"/>
                      </a:lnTo>
                      <a:lnTo>
                        <a:pt x="44" y="220"/>
                      </a:lnTo>
                      <a:lnTo>
                        <a:pt x="35" y="232"/>
                      </a:lnTo>
                      <a:lnTo>
                        <a:pt x="29" y="246"/>
                      </a:lnTo>
                      <a:lnTo>
                        <a:pt x="23" y="260"/>
                      </a:lnTo>
                      <a:lnTo>
                        <a:pt x="19" y="274"/>
                      </a:lnTo>
                      <a:lnTo>
                        <a:pt x="17" y="289"/>
                      </a:lnTo>
                      <a:lnTo>
                        <a:pt x="16" y="304"/>
                      </a:lnTo>
                      <a:lnTo>
                        <a:pt x="20" y="337"/>
                      </a:lnTo>
                      <a:lnTo>
                        <a:pt x="32" y="363"/>
                      </a:lnTo>
                      <a:lnTo>
                        <a:pt x="50" y="387"/>
                      </a:lnTo>
                      <a:lnTo>
                        <a:pt x="75" y="406"/>
                      </a:lnTo>
                      <a:lnTo>
                        <a:pt x="104" y="423"/>
                      </a:lnTo>
                      <a:lnTo>
                        <a:pt x="136" y="437"/>
                      </a:lnTo>
                      <a:lnTo>
                        <a:pt x="171" y="450"/>
                      </a:lnTo>
                      <a:lnTo>
                        <a:pt x="208" y="461"/>
                      </a:lnTo>
                      <a:lnTo>
                        <a:pt x="244" y="473"/>
                      </a:lnTo>
                      <a:lnTo>
                        <a:pt x="280" y="486"/>
                      </a:lnTo>
                      <a:lnTo>
                        <a:pt x="314" y="499"/>
                      </a:lnTo>
                      <a:lnTo>
                        <a:pt x="346" y="514"/>
                      </a:lnTo>
                      <a:lnTo>
                        <a:pt x="374" y="532"/>
                      </a:lnTo>
                      <a:lnTo>
                        <a:pt x="397" y="553"/>
                      </a:lnTo>
                      <a:lnTo>
                        <a:pt x="414" y="579"/>
                      </a:lnTo>
                      <a:lnTo>
                        <a:pt x="425" y="608"/>
                      </a:lnTo>
                      <a:lnTo>
                        <a:pt x="428" y="636"/>
                      </a:lnTo>
                      <a:lnTo>
                        <a:pt x="427" y="663"/>
                      </a:lnTo>
                      <a:lnTo>
                        <a:pt x="421" y="686"/>
                      </a:lnTo>
                      <a:lnTo>
                        <a:pt x="413" y="709"/>
                      </a:lnTo>
                      <a:lnTo>
                        <a:pt x="401" y="730"/>
                      </a:lnTo>
                      <a:lnTo>
                        <a:pt x="387" y="748"/>
                      </a:lnTo>
                      <a:lnTo>
                        <a:pt x="371" y="765"/>
                      </a:lnTo>
                      <a:lnTo>
                        <a:pt x="354" y="781"/>
                      </a:lnTo>
                      <a:lnTo>
                        <a:pt x="336" y="795"/>
                      </a:lnTo>
                      <a:lnTo>
                        <a:pt x="316" y="807"/>
                      </a:lnTo>
                      <a:lnTo>
                        <a:pt x="298" y="817"/>
                      </a:lnTo>
                      <a:lnTo>
                        <a:pt x="280" y="827"/>
                      </a:lnTo>
                      <a:lnTo>
                        <a:pt x="264" y="834"/>
                      </a:lnTo>
                      <a:lnTo>
                        <a:pt x="248" y="840"/>
                      </a:lnTo>
                      <a:lnTo>
                        <a:pt x="235" y="844"/>
                      </a:lnTo>
                      <a:lnTo>
                        <a:pt x="225" y="847"/>
                      </a:lnTo>
                      <a:lnTo>
                        <a:pt x="225" y="847"/>
                      </a:lnTo>
                      <a:lnTo>
                        <a:pt x="234" y="844"/>
                      </a:lnTo>
                      <a:lnTo>
                        <a:pt x="243" y="840"/>
                      </a:lnTo>
                      <a:lnTo>
                        <a:pt x="253" y="834"/>
                      </a:lnTo>
                      <a:lnTo>
                        <a:pt x="264" y="829"/>
                      </a:lnTo>
                      <a:lnTo>
                        <a:pt x="273" y="824"/>
                      </a:lnTo>
                      <a:lnTo>
                        <a:pt x="283" y="818"/>
                      </a:lnTo>
                      <a:lnTo>
                        <a:pt x="292" y="813"/>
                      </a:lnTo>
                      <a:lnTo>
                        <a:pt x="299" y="809"/>
                      </a:lnTo>
                      <a:lnTo>
                        <a:pt x="328" y="783"/>
                      </a:lnTo>
                      <a:lnTo>
                        <a:pt x="351" y="759"/>
                      </a:lnTo>
                      <a:lnTo>
                        <a:pt x="368" y="735"/>
                      </a:lnTo>
                      <a:lnTo>
                        <a:pt x="379" y="711"/>
                      </a:lnTo>
                      <a:lnTo>
                        <a:pt x="385" y="686"/>
                      </a:lnTo>
                      <a:lnTo>
                        <a:pt x="386" y="660"/>
                      </a:lnTo>
                      <a:lnTo>
                        <a:pt x="383" y="631"/>
                      </a:lnTo>
                      <a:lnTo>
                        <a:pt x="375" y="599"/>
                      </a:lnTo>
                      <a:lnTo>
                        <a:pt x="369" y="583"/>
                      </a:lnTo>
                      <a:lnTo>
                        <a:pt x="360" y="568"/>
                      </a:lnTo>
                      <a:lnTo>
                        <a:pt x="348" y="555"/>
                      </a:lnTo>
                      <a:lnTo>
                        <a:pt x="335" y="543"/>
                      </a:lnTo>
                      <a:lnTo>
                        <a:pt x="318" y="532"/>
                      </a:lnTo>
                      <a:lnTo>
                        <a:pt x="300" y="521"/>
                      </a:lnTo>
                      <a:lnTo>
                        <a:pt x="281" y="512"/>
                      </a:lnTo>
                      <a:lnTo>
                        <a:pt x="260" y="503"/>
                      </a:lnTo>
                      <a:lnTo>
                        <a:pt x="240" y="494"/>
                      </a:lnTo>
                      <a:lnTo>
                        <a:pt x="218" y="486"/>
                      </a:lnTo>
                      <a:lnTo>
                        <a:pt x="196" y="477"/>
                      </a:lnTo>
                      <a:lnTo>
                        <a:pt x="175" y="470"/>
                      </a:lnTo>
                      <a:lnTo>
                        <a:pt x="153" y="463"/>
                      </a:lnTo>
                      <a:lnTo>
                        <a:pt x="132" y="454"/>
                      </a:lnTo>
                      <a:lnTo>
                        <a:pt x="112" y="445"/>
                      </a:lnTo>
                      <a:lnTo>
                        <a:pt x="94" y="437"/>
                      </a:lnTo>
                      <a:lnTo>
                        <a:pt x="73" y="425"/>
                      </a:lnTo>
                      <a:lnTo>
                        <a:pt x="52" y="412"/>
                      </a:lnTo>
                      <a:lnTo>
                        <a:pt x="36" y="398"/>
                      </a:lnTo>
                      <a:lnTo>
                        <a:pt x="21" y="382"/>
                      </a:lnTo>
                      <a:lnTo>
                        <a:pt x="10" y="363"/>
                      </a:lnTo>
                      <a:lnTo>
                        <a:pt x="3" y="342"/>
                      </a:lnTo>
                      <a:lnTo>
                        <a:pt x="0" y="319"/>
                      </a:lnTo>
                      <a:lnTo>
                        <a:pt x="0" y="293"/>
                      </a:lnTo>
                      <a:lnTo>
                        <a:pt x="2" y="277"/>
                      </a:lnTo>
                      <a:lnTo>
                        <a:pt x="6" y="261"/>
                      </a:lnTo>
                      <a:lnTo>
                        <a:pt x="12" y="246"/>
                      </a:lnTo>
                      <a:lnTo>
                        <a:pt x="18" y="230"/>
                      </a:lnTo>
                      <a:lnTo>
                        <a:pt x="27" y="215"/>
                      </a:lnTo>
                      <a:lnTo>
                        <a:pt x="36" y="201"/>
                      </a:lnTo>
                      <a:lnTo>
                        <a:pt x="47" y="187"/>
                      </a:lnTo>
                      <a:lnTo>
                        <a:pt x="59" y="173"/>
                      </a:lnTo>
                      <a:lnTo>
                        <a:pt x="70" y="162"/>
                      </a:lnTo>
                      <a:lnTo>
                        <a:pt x="80" y="150"/>
                      </a:lnTo>
                      <a:lnTo>
                        <a:pt x="93" y="141"/>
                      </a:lnTo>
                      <a:lnTo>
                        <a:pt x="105" y="130"/>
                      </a:lnTo>
                      <a:lnTo>
                        <a:pt x="118" y="121"/>
                      </a:lnTo>
                      <a:lnTo>
                        <a:pt x="132" y="111"/>
                      </a:lnTo>
                      <a:lnTo>
                        <a:pt x="146" y="101"/>
                      </a:lnTo>
                      <a:lnTo>
                        <a:pt x="160" y="93"/>
                      </a:lnTo>
                      <a:lnTo>
                        <a:pt x="175" y="84"/>
                      </a:lnTo>
                      <a:lnTo>
                        <a:pt x="190" y="76"/>
                      </a:lnTo>
                      <a:lnTo>
                        <a:pt x="205" y="68"/>
                      </a:lnTo>
                      <a:lnTo>
                        <a:pt x="220" y="61"/>
                      </a:lnTo>
                      <a:lnTo>
                        <a:pt x="236" y="55"/>
                      </a:lnTo>
                      <a:lnTo>
                        <a:pt x="251" y="48"/>
                      </a:lnTo>
                      <a:lnTo>
                        <a:pt x="267" y="42"/>
                      </a:lnTo>
                      <a:lnTo>
                        <a:pt x="282" y="36"/>
                      </a:lnTo>
                      <a:lnTo>
                        <a:pt x="295" y="32"/>
                      </a:lnTo>
                      <a:lnTo>
                        <a:pt x="309" y="28"/>
                      </a:lnTo>
                      <a:lnTo>
                        <a:pt x="322" y="25"/>
                      </a:lnTo>
                      <a:lnTo>
                        <a:pt x="336" y="21"/>
                      </a:lnTo>
                      <a:lnTo>
                        <a:pt x="350" y="17"/>
                      </a:lnTo>
                      <a:lnTo>
                        <a:pt x="362" y="14"/>
                      </a:lnTo>
                      <a:lnTo>
                        <a:pt x="376" y="11"/>
                      </a:lnTo>
                      <a:lnTo>
                        <a:pt x="390" y="9"/>
                      </a:lnTo>
                      <a:lnTo>
                        <a:pt x="404" y="7"/>
                      </a:lnTo>
                      <a:lnTo>
                        <a:pt x="418" y="5"/>
                      </a:lnTo>
                      <a:lnTo>
                        <a:pt x="433" y="3"/>
                      </a:lnTo>
                      <a:lnTo>
                        <a:pt x="447" y="1"/>
                      </a:lnTo>
                      <a:lnTo>
                        <a:pt x="462" y="1"/>
                      </a:lnTo>
                      <a:lnTo>
                        <a:pt x="476" y="0"/>
                      </a:lnTo>
                      <a:lnTo>
                        <a:pt x="491" y="0"/>
                      </a:lnTo>
                      <a:lnTo>
                        <a:pt x="506" y="0"/>
                      </a:lnTo>
                      <a:lnTo>
                        <a:pt x="523" y="1"/>
                      </a:lnTo>
                      <a:lnTo>
                        <a:pt x="541" y="2"/>
                      </a:lnTo>
                      <a:lnTo>
                        <a:pt x="558" y="3"/>
                      </a:lnTo>
                      <a:lnTo>
                        <a:pt x="575" y="6"/>
                      </a:lnTo>
                      <a:lnTo>
                        <a:pt x="592" y="9"/>
                      </a:lnTo>
                      <a:lnTo>
                        <a:pt x="610" y="12"/>
                      </a:lnTo>
                      <a:lnTo>
                        <a:pt x="629" y="15"/>
                      </a:lnTo>
                      <a:lnTo>
                        <a:pt x="647" y="19"/>
                      </a:lnTo>
                      <a:lnTo>
                        <a:pt x="666" y="25"/>
                      </a:lnTo>
                      <a:lnTo>
                        <a:pt x="684" y="30"/>
                      </a:lnTo>
                      <a:lnTo>
                        <a:pt x="704" y="36"/>
                      </a:lnTo>
                      <a:lnTo>
                        <a:pt x="723" y="43"/>
                      </a:lnTo>
                      <a:lnTo>
                        <a:pt x="743" y="50"/>
                      </a:lnTo>
                      <a:lnTo>
                        <a:pt x="764" y="58"/>
                      </a:lnTo>
                      <a:lnTo>
                        <a:pt x="784" y="66"/>
                      </a:lnTo>
                      <a:lnTo>
                        <a:pt x="804" y="76"/>
                      </a:lnTo>
                      <a:lnTo>
                        <a:pt x="826" y="87"/>
                      </a:lnTo>
                      <a:lnTo>
                        <a:pt x="847" y="97"/>
                      </a:lnTo>
                      <a:lnTo>
                        <a:pt x="868" y="108"/>
                      </a:lnTo>
                      <a:lnTo>
                        <a:pt x="888" y="120"/>
                      </a:lnTo>
                      <a:lnTo>
                        <a:pt x="907" y="130"/>
                      </a:lnTo>
                      <a:lnTo>
                        <a:pt x="926" y="141"/>
                      </a:lnTo>
                      <a:lnTo>
                        <a:pt x="943" y="150"/>
                      </a:lnTo>
                      <a:lnTo>
                        <a:pt x="960" y="159"/>
                      </a:lnTo>
                      <a:lnTo>
                        <a:pt x="976" y="167"/>
                      </a:lnTo>
                      <a:lnTo>
                        <a:pt x="991" y="175"/>
                      </a:lnTo>
                      <a:lnTo>
                        <a:pt x="1006" y="180"/>
                      </a:lnTo>
                      <a:lnTo>
                        <a:pt x="1019" y="185"/>
                      </a:lnTo>
                      <a:lnTo>
                        <a:pt x="1032" y="187"/>
                      </a:lnTo>
                      <a:lnTo>
                        <a:pt x="1043" y="187"/>
                      </a:lnTo>
                      <a:lnTo>
                        <a:pt x="1053" y="186"/>
                      </a:lnTo>
                      <a:lnTo>
                        <a:pt x="1062" y="1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 name="Freeform 57"/>
                <p:cNvSpPr>
                  <a:spLocks/>
                </p:cNvSpPr>
                <p:nvPr/>
              </p:nvSpPr>
              <p:spPr bwMode="auto">
                <a:xfrm>
                  <a:off x="3725" y="544"/>
                  <a:ext cx="27" cy="60"/>
                </a:xfrm>
                <a:custGeom>
                  <a:avLst/>
                  <a:gdLst/>
                  <a:ahLst/>
                  <a:cxnLst>
                    <a:cxn ang="0">
                      <a:pos x="108" y="0"/>
                    </a:cxn>
                    <a:cxn ang="0">
                      <a:pos x="94" y="5"/>
                    </a:cxn>
                    <a:cxn ang="0">
                      <a:pos x="79" y="10"/>
                    </a:cxn>
                    <a:cxn ang="0">
                      <a:pos x="66" y="17"/>
                    </a:cxn>
                    <a:cxn ang="0">
                      <a:pos x="53" y="27"/>
                    </a:cxn>
                    <a:cxn ang="0">
                      <a:pos x="41" y="39"/>
                    </a:cxn>
                    <a:cxn ang="0">
                      <a:pos x="30" y="51"/>
                    </a:cxn>
                    <a:cxn ang="0">
                      <a:pos x="21" y="65"/>
                    </a:cxn>
                    <a:cxn ang="0">
                      <a:pos x="12" y="81"/>
                    </a:cxn>
                    <a:cxn ang="0">
                      <a:pos x="6" y="99"/>
                    </a:cxn>
                    <a:cxn ang="0">
                      <a:pos x="2" y="119"/>
                    </a:cxn>
                    <a:cxn ang="0">
                      <a:pos x="0" y="138"/>
                    </a:cxn>
                    <a:cxn ang="0">
                      <a:pos x="1" y="156"/>
                    </a:cxn>
                    <a:cxn ang="0">
                      <a:pos x="4" y="173"/>
                    </a:cxn>
                    <a:cxn ang="0">
                      <a:pos x="9" y="189"/>
                    </a:cxn>
                    <a:cxn ang="0">
                      <a:pos x="17" y="204"/>
                    </a:cxn>
                    <a:cxn ang="0">
                      <a:pos x="26" y="218"/>
                    </a:cxn>
                    <a:cxn ang="0">
                      <a:pos x="30" y="221"/>
                    </a:cxn>
                    <a:cxn ang="0">
                      <a:pos x="33" y="224"/>
                    </a:cxn>
                    <a:cxn ang="0">
                      <a:pos x="36" y="227"/>
                    </a:cxn>
                    <a:cxn ang="0">
                      <a:pos x="40" y="230"/>
                    </a:cxn>
                    <a:cxn ang="0">
                      <a:pos x="45" y="234"/>
                    </a:cxn>
                    <a:cxn ang="0">
                      <a:pos x="49" y="237"/>
                    </a:cxn>
                    <a:cxn ang="0">
                      <a:pos x="54" y="239"/>
                    </a:cxn>
                    <a:cxn ang="0">
                      <a:pos x="60" y="241"/>
                    </a:cxn>
                    <a:cxn ang="0">
                      <a:pos x="37" y="216"/>
                    </a:cxn>
                    <a:cxn ang="0">
                      <a:pos x="24" y="186"/>
                    </a:cxn>
                    <a:cxn ang="0">
                      <a:pos x="20" y="150"/>
                    </a:cxn>
                    <a:cxn ang="0">
                      <a:pos x="23" y="113"/>
                    </a:cxn>
                    <a:cxn ang="0">
                      <a:pos x="35" y="77"/>
                    </a:cxn>
                    <a:cxn ang="0">
                      <a:pos x="53" y="44"/>
                    </a:cxn>
                    <a:cxn ang="0">
                      <a:pos x="78" y="17"/>
                    </a:cxn>
                    <a:cxn ang="0">
                      <a:pos x="108" y="0"/>
                    </a:cxn>
                  </a:cxnLst>
                  <a:rect l="0" t="0" r="r" b="b"/>
                  <a:pathLst>
                    <a:path w="108" h="241">
                      <a:moveTo>
                        <a:pt x="108" y="0"/>
                      </a:moveTo>
                      <a:lnTo>
                        <a:pt x="94" y="5"/>
                      </a:lnTo>
                      <a:lnTo>
                        <a:pt x="79" y="10"/>
                      </a:lnTo>
                      <a:lnTo>
                        <a:pt x="66" y="17"/>
                      </a:lnTo>
                      <a:lnTo>
                        <a:pt x="53" y="27"/>
                      </a:lnTo>
                      <a:lnTo>
                        <a:pt x="41" y="39"/>
                      </a:lnTo>
                      <a:lnTo>
                        <a:pt x="30" y="51"/>
                      </a:lnTo>
                      <a:lnTo>
                        <a:pt x="21" y="65"/>
                      </a:lnTo>
                      <a:lnTo>
                        <a:pt x="12" y="81"/>
                      </a:lnTo>
                      <a:lnTo>
                        <a:pt x="6" y="99"/>
                      </a:lnTo>
                      <a:lnTo>
                        <a:pt x="2" y="119"/>
                      </a:lnTo>
                      <a:lnTo>
                        <a:pt x="0" y="138"/>
                      </a:lnTo>
                      <a:lnTo>
                        <a:pt x="1" y="156"/>
                      </a:lnTo>
                      <a:lnTo>
                        <a:pt x="4" y="173"/>
                      </a:lnTo>
                      <a:lnTo>
                        <a:pt x="9" y="189"/>
                      </a:lnTo>
                      <a:lnTo>
                        <a:pt x="17" y="204"/>
                      </a:lnTo>
                      <a:lnTo>
                        <a:pt x="26" y="218"/>
                      </a:lnTo>
                      <a:lnTo>
                        <a:pt x="30" y="221"/>
                      </a:lnTo>
                      <a:lnTo>
                        <a:pt x="33" y="224"/>
                      </a:lnTo>
                      <a:lnTo>
                        <a:pt x="36" y="227"/>
                      </a:lnTo>
                      <a:lnTo>
                        <a:pt x="40" y="230"/>
                      </a:lnTo>
                      <a:lnTo>
                        <a:pt x="45" y="234"/>
                      </a:lnTo>
                      <a:lnTo>
                        <a:pt x="49" y="237"/>
                      </a:lnTo>
                      <a:lnTo>
                        <a:pt x="54" y="239"/>
                      </a:lnTo>
                      <a:lnTo>
                        <a:pt x="60" y="241"/>
                      </a:lnTo>
                      <a:lnTo>
                        <a:pt x="37" y="216"/>
                      </a:lnTo>
                      <a:lnTo>
                        <a:pt x="24" y="186"/>
                      </a:lnTo>
                      <a:lnTo>
                        <a:pt x="20" y="150"/>
                      </a:lnTo>
                      <a:lnTo>
                        <a:pt x="23" y="113"/>
                      </a:lnTo>
                      <a:lnTo>
                        <a:pt x="35" y="77"/>
                      </a:lnTo>
                      <a:lnTo>
                        <a:pt x="53" y="44"/>
                      </a:lnTo>
                      <a:lnTo>
                        <a:pt x="78" y="17"/>
                      </a:lnTo>
                      <a:lnTo>
                        <a:pt x="108" y="0"/>
                      </a:lnTo>
                      <a:close/>
                    </a:path>
                  </a:pathLst>
                </a:custGeom>
                <a:solidFill>
                  <a:srgbClr val="84FF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8" name="Freeform 58"/>
                <p:cNvSpPr>
                  <a:spLocks/>
                </p:cNvSpPr>
                <p:nvPr/>
              </p:nvSpPr>
              <p:spPr bwMode="auto">
                <a:xfrm>
                  <a:off x="3821" y="620"/>
                  <a:ext cx="41" cy="47"/>
                </a:xfrm>
                <a:custGeom>
                  <a:avLst/>
                  <a:gdLst/>
                  <a:ahLst/>
                  <a:cxnLst>
                    <a:cxn ang="0">
                      <a:pos x="159" y="92"/>
                    </a:cxn>
                    <a:cxn ang="0">
                      <a:pos x="161" y="74"/>
                    </a:cxn>
                    <a:cxn ang="0">
                      <a:pos x="161" y="54"/>
                    </a:cxn>
                    <a:cxn ang="0">
                      <a:pos x="158" y="37"/>
                    </a:cxn>
                    <a:cxn ang="0">
                      <a:pos x="152" y="20"/>
                    </a:cxn>
                    <a:cxn ang="0">
                      <a:pos x="140" y="30"/>
                    </a:cxn>
                    <a:cxn ang="0">
                      <a:pos x="134" y="23"/>
                    </a:cxn>
                    <a:cxn ang="0">
                      <a:pos x="128" y="17"/>
                    </a:cxn>
                    <a:cxn ang="0">
                      <a:pos x="120" y="11"/>
                    </a:cxn>
                    <a:cxn ang="0">
                      <a:pos x="113" y="5"/>
                    </a:cxn>
                    <a:cxn ang="0">
                      <a:pos x="103" y="2"/>
                    </a:cxn>
                    <a:cxn ang="0">
                      <a:pos x="92" y="0"/>
                    </a:cxn>
                    <a:cxn ang="0">
                      <a:pos x="79" y="1"/>
                    </a:cxn>
                    <a:cxn ang="0">
                      <a:pos x="65" y="5"/>
                    </a:cxn>
                    <a:cxn ang="0">
                      <a:pos x="50" y="14"/>
                    </a:cxn>
                    <a:cxn ang="0">
                      <a:pos x="37" y="25"/>
                    </a:cxn>
                    <a:cxn ang="0">
                      <a:pos x="27" y="37"/>
                    </a:cxn>
                    <a:cxn ang="0">
                      <a:pos x="17" y="50"/>
                    </a:cxn>
                    <a:cxn ang="0">
                      <a:pos x="10" y="65"/>
                    </a:cxn>
                    <a:cxn ang="0">
                      <a:pos x="4" y="79"/>
                    </a:cxn>
                    <a:cxn ang="0">
                      <a:pos x="1" y="93"/>
                    </a:cxn>
                    <a:cxn ang="0">
                      <a:pos x="0" y="104"/>
                    </a:cxn>
                    <a:cxn ang="0">
                      <a:pos x="0" y="117"/>
                    </a:cxn>
                    <a:cxn ang="0">
                      <a:pos x="1" y="131"/>
                    </a:cxn>
                    <a:cxn ang="0">
                      <a:pos x="2" y="146"/>
                    </a:cxn>
                    <a:cxn ang="0">
                      <a:pos x="6" y="160"/>
                    </a:cxn>
                    <a:cxn ang="0">
                      <a:pos x="12" y="173"/>
                    </a:cxn>
                    <a:cxn ang="0">
                      <a:pos x="21" y="181"/>
                    </a:cxn>
                    <a:cxn ang="0">
                      <a:pos x="35" y="185"/>
                    </a:cxn>
                    <a:cxn ang="0">
                      <a:pos x="54" y="183"/>
                    </a:cxn>
                    <a:cxn ang="0">
                      <a:pos x="74" y="177"/>
                    </a:cxn>
                    <a:cxn ang="0">
                      <a:pos x="93" y="167"/>
                    </a:cxn>
                    <a:cxn ang="0">
                      <a:pos x="110" y="157"/>
                    </a:cxn>
                    <a:cxn ang="0">
                      <a:pos x="125" y="145"/>
                    </a:cxn>
                    <a:cxn ang="0">
                      <a:pos x="138" y="131"/>
                    </a:cxn>
                    <a:cxn ang="0">
                      <a:pos x="148" y="118"/>
                    </a:cxn>
                    <a:cxn ang="0">
                      <a:pos x="154" y="104"/>
                    </a:cxn>
                    <a:cxn ang="0">
                      <a:pos x="159" y="92"/>
                    </a:cxn>
                  </a:cxnLst>
                  <a:rect l="0" t="0" r="r" b="b"/>
                  <a:pathLst>
                    <a:path w="161" h="185">
                      <a:moveTo>
                        <a:pt x="159" y="92"/>
                      </a:moveTo>
                      <a:lnTo>
                        <a:pt x="161" y="74"/>
                      </a:lnTo>
                      <a:lnTo>
                        <a:pt x="161" y="54"/>
                      </a:lnTo>
                      <a:lnTo>
                        <a:pt x="158" y="37"/>
                      </a:lnTo>
                      <a:lnTo>
                        <a:pt x="152" y="20"/>
                      </a:lnTo>
                      <a:lnTo>
                        <a:pt x="140" y="30"/>
                      </a:lnTo>
                      <a:lnTo>
                        <a:pt x="134" y="23"/>
                      </a:lnTo>
                      <a:lnTo>
                        <a:pt x="128" y="17"/>
                      </a:lnTo>
                      <a:lnTo>
                        <a:pt x="120" y="11"/>
                      </a:lnTo>
                      <a:lnTo>
                        <a:pt x="113" y="5"/>
                      </a:lnTo>
                      <a:lnTo>
                        <a:pt x="103" y="2"/>
                      </a:lnTo>
                      <a:lnTo>
                        <a:pt x="92" y="0"/>
                      </a:lnTo>
                      <a:lnTo>
                        <a:pt x="79" y="1"/>
                      </a:lnTo>
                      <a:lnTo>
                        <a:pt x="65" y="5"/>
                      </a:lnTo>
                      <a:lnTo>
                        <a:pt x="50" y="14"/>
                      </a:lnTo>
                      <a:lnTo>
                        <a:pt x="37" y="25"/>
                      </a:lnTo>
                      <a:lnTo>
                        <a:pt x="27" y="37"/>
                      </a:lnTo>
                      <a:lnTo>
                        <a:pt x="17" y="50"/>
                      </a:lnTo>
                      <a:lnTo>
                        <a:pt x="10" y="65"/>
                      </a:lnTo>
                      <a:lnTo>
                        <a:pt x="4" y="79"/>
                      </a:lnTo>
                      <a:lnTo>
                        <a:pt x="1" y="93"/>
                      </a:lnTo>
                      <a:lnTo>
                        <a:pt x="0" y="104"/>
                      </a:lnTo>
                      <a:lnTo>
                        <a:pt x="0" y="117"/>
                      </a:lnTo>
                      <a:lnTo>
                        <a:pt x="1" y="131"/>
                      </a:lnTo>
                      <a:lnTo>
                        <a:pt x="2" y="146"/>
                      </a:lnTo>
                      <a:lnTo>
                        <a:pt x="6" y="160"/>
                      </a:lnTo>
                      <a:lnTo>
                        <a:pt x="12" y="173"/>
                      </a:lnTo>
                      <a:lnTo>
                        <a:pt x="21" y="181"/>
                      </a:lnTo>
                      <a:lnTo>
                        <a:pt x="35" y="185"/>
                      </a:lnTo>
                      <a:lnTo>
                        <a:pt x="54" y="183"/>
                      </a:lnTo>
                      <a:lnTo>
                        <a:pt x="74" y="177"/>
                      </a:lnTo>
                      <a:lnTo>
                        <a:pt x="93" y="167"/>
                      </a:lnTo>
                      <a:lnTo>
                        <a:pt x="110" y="157"/>
                      </a:lnTo>
                      <a:lnTo>
                        <a:pt x="125" y="145"/>
                      </a:lnTo>
                      <a:lnTo>
                        <a:pt x="138" y="131"/>
                      </a:lnTo>
                      <a:lnTo>
                        <a:pt x="148" y="118"/>
                      </a:lnTo>
                      <a:lnTo>
                        <a:pt x="154" y="104"/>
                      </a:lnTo>
                      <a:lnTo>
                        <a:pt x="159" y="92"/>
                      </a:lnTo>
                      <a:close/>
                    </a:path>
                  </a:pathLst>
                </a:custGeom>
                <a:solidFill>
                  <a:srgbClr val="84FF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9" name="Freeform 59"/>
                <p:cNvSpPr>
                  <a:spLocks/>
                </p:cNvSpPr>
                <p:nvPr/>
              </p:nvSpPr>
              <p:spPr bwMode="auto">
                <a:xfrm>
                  <a:off x="3860" y="454"/>
                  <a:ext cx="72" cy="189"/>
                </a:xfrm>
                <a:custGeom>
                  <a:avLst/>
                  <a:gdLst/>
                  <a:ahLst/>
                  <a:cxnLst>
                    <a:cxn ang="0">
                      <a:pos x="183" y="30"/>
                    </a:cxn>
                    <a:cxn ang="0">
                      <a:pos x="173" y="24"/>
                    </a:cxn>
                    <a:cxn ang="0">
                      <a:pos x="162" y="19"/>
                    </a:cxn>
                    <a:cxn ang="0">
                      <a:pos x="153" y="13"/>
                    </a:cxn>
                    <a:cxn ang="0">
                      <a:pos x="142" y="9"/>
                    </a:cxn>
                    <a:cxn ang="0">
                      <a:pos x="131" y="6"/>
                    </a:cxn>
                    <a:cxn ang="0">
                      <a:pos x="119" y="4"/>
                    </a:cxn>
                    <a:cxn ang="0">
                      <a:pos x="109" y="2"/>
                    </a:cxn>
                    <a:cxn ang="0">
                      <a:pos x="97" y="0"/>
                    </a:cxn>
                    <a:cxn ang="0">
                      <a:pos x="156" y="12"/>
                    </a:cxn>
                    <a:cxn ang="0">
                      <a:pos x="203" y="34"/>
                    </a:cxn>
                    <a:cxn ang="0">
                      <a:pos x="240" y="64"/>
                    </a:cxn>
                    <a:cxn ang="0">
                      <a:pos x="266" y="103"/>
                    </a:cxn>
                    <a:cxn ang="0">
                      <a:pos x="282" y="149"/>
                    </a:cxn>
                    <a:cxn ang="0">
                      <a:pos x="291" y="200"/>
                    </a:cxn>
                    <a:cxn ang="0">
                      <a:pos x="290" y="254"/>
                    </a:cxn>
                    <a:cxn ang="0">
                      <a:pos x="281" y="313"/>
                    </a:cxn>
                    <a:cxn ang="0">
                      <a:pos x="266" y="373"/>
                    </a:cxn>
                    <a:cxn ang="0">
                      <a:pos x="244" y="434"/>
                    </a:cxn>
                    <a:cxn ang="0">
                      <a:pos x="216" y="495"/>
                    </a:cxn>
                    <a:cxn ang="0">
                      <a:pos x="182" y="554"/>
                    </a:cxn>
                    <a:cxn ang="0">
                      <a:pos x="144" y="612"/>
                    </a:cxn>
                    <a:cxn ang="0">
                      <a:pos x="101" y="665"/>
                    </a:cxn>
                    <a:cxn ang="0">
                      <a:pos x="56" y="713"/>
                    </a:cxn>
                    <a:cxn ang="0">
                      <a:pos x="7" y="756"/>
                    </a:cxn>
                    <a:cxn ang="0">
                      <a:pos x="9" y="738"/>
                    </a:cxn>
                    <a:cxn ang="0">
                      <a:pos x="9" y="718"/>
                    </a:cxn>
                    <a:cxn ang="0">
                      <a:pos x="6" y="701"/>
                    </a:cxn>
                    <a:cxn ang="0">
                      <a:pos x="0" y="684"/>
                    </a:cxn>
                    <a:cxn ang="0">
                      <a:pos x="43" y="648"/>
                    </a:cxn>
                    <a:cxn ang="0">
                      <a:pos x="83" y="608"/>
                    </a:cxn>
                    <a:cxn ang="0">
                      <a:pos x="118" y="565"/>
                    </a:cxn>
                    <a:cxn ang="0">
                      <a:pos x="150" y="520"/>
                    </a:cxn>
                    <a:cxn ang="0">
                      <a:pos x="178" y="473"/>
                    </a:cxn>
                    <a:cxn ang="0">
                      <a:pos x="202" y="427"/>
                    </a:cxn>
                    <a:cxn ang="0">
                      <a:pos x="221" y="379"/>
                    </a:cxn>
                    <a:cxn ang="0">
                      <a:pos x="236" y="331"/>
                    </a:cxn>
                    <a:cxn ang="0">
                      <a:pos x="246" y="284"/>
                    </a:cxn>
                    <a:cxn ang="0">
                      <a:pos x="252" y="238"/>
                    </a:cxn>
                    <a:cxn ang="0">
                      <a:pos x="253" y="195"/>
                    </a:cxn>
                    <a:cxn ang="0">
                      <a:pos x="249" y="154"/>
                    </a:cxn>
                    <a:cxn ang="0">
                      <a:pos x="241" y="117"/>
                    </a:cxn>
                    <a:cxn ang="0">
                      <a:pos x="227" y="84"/>
                    </a:cxn>
                    <a:cxn ang="0">
                      <a:pos x="207" y="54"/>
                    </a:cxn>
                    <a:cxn ang="0">
                      <a:pos x="183" y="30"/>
                    </a:cxn>
                  </a:cxnLst>
                  <a:rect l="0" t="0" r="r" b="b"/>
                  <a:pathLst>
                    <a:path w="291" h="756">
                      <a:moveTo>
                        <a:pt x="183" y="30"/>
                      </a:moveTo>
                      <a:lnTo>
                        <a:pt x="173" y="24"/>
                      </a:lnTo>
                      <a:lnTo>
                        <a:pt x="162" y="19"/>
                      </a:lnTo>
                      <a:lnTo>
                        <a:pt x="153" y="13"/>
                      </a:lnTo>
                      <a:lnTo>
                        <a:pt x="142" y="9"/>
                      </a:lnTo>
                      <a:lnTo>
                        <a:pt x="131" y="6"/>
                      </a:lnTo>
                      <a:lnTo>
                        <a:pt x="119" y="4"/>
                      </a:lnTo>
                      <a:lnTo>
                        <a:pt x="109" y="2"/>
                      </a:lnTo>
                      <a:lnTo>
                        <a:pt x="97" y="0"/>
                      </a:lnTo>
                      <a:lnTo>
                        <a:pt x="156" y="12"/>
                      </a:lnTo>
                      <a:lnTo>
                        <a:pt x="203" y="34"/>
                      </a:lnTo>
                      <a:lnTo>
                        <a:pt x="240" y="64"/>
                      </a:lnTo>
                      <a:lnTo>
                        <a:pt x="266" y="103"/>
                      </a:lnTo>
                      <a:lnTo>
                        <a:pt x="282" y="149"/>
                      </a:lnTo>
                      <a:lnTo>
                        <a:pt x="291" y="200"/>
                      </a:lnTo>
                      <a:lnTo>
                        <a:pt x="290" y="254"/>
                      </a:lnTo>
                      <a:lnTo>
                        <a:pt x="281" y="313"/>
                      </a:lnTo>
                      <a:lnTo>
                        <a:pt x="266" y="373"/>
                      </a:lnTo>
                      <a:lnTo>
                        <a:pt x="244" y="434"/>
                      </a:lnTo>
                      <a:lnTo>
                        <a:pt x="216" y="495"/>
                      </a:lnTo>
                      <a:lnTo>
                        <a:pt x="182" y="554"/>
                      </a:lnTo>
                      <a:lnTo>
                        <a:pt x="144" y="612"/>
                      </a:lnTo>
                      <a:lnTo>
                        <a:pt x="101" y="665"/>
                      </a:lnTo>
                      <a:lnTo>
                        <a:pt x="56" y="713"/>
                      </a:lnTo>
                      <a:lnTo>
                        <a:pt x="7" y="756"/>
                      </a:lnTo>
                      <a:lnTo>
                        <a:pt x="9" y="738"/>
                      </a:lnTo>
                      <a:lnTo>
                        <a:pt x="9" y="718"/>
                      </a:lnTo>
                      <a:lnTo>
                        <a:pt x="6" y="701"/>
                      </a:lnTo>
                      <a:lnTo>
                        <a:pt x="0" y="684"/>
                      </a:lnTo>
                      <a:lnTo>
                        <a:pt x="43" y="648"/>
                      </a:lnTo>
                      <a:lnTo>
                        <a:pt x="83" y="608"/>
                      </a:lnTo>
                      <a:lnTo>
                        <a:pt x="118" y="565"/>
                      </a:lnTo>
                      <a:lnTo>
                        <a:pt x="150" y="520"/>
                      </a:lnTo>
                      <a:lnTo>
                        <a:pt x="178" y="473"/>
                      </a:lnTo>
                      <a:lnTo>
                        <a:pt x="202" y="427"/>
                      </a:lnTo>
                      <a:lnTo>
                        <a:pt x="221" y="379"/>
                      </a:lnTo>
                      <a:lnTo>
                        <a:pt x="236" y="331"/>
                      </a:lnTo>
                      <a:lnTo>
                        <a:pt x="246" y="284"/>
                      </a:lnTo>
                      <a:lnTo>
                        <a:pt x="252" y="238"/>
                      </a:lnTo>
                      <a:lnTo>
                        <a:pt x="253" y="195"/>
                      </a:lnTo>
                      <a:lnTo>
                        <a:pt x="249" y="154"/>
                      </a:lnTo>
                      <a:lnTo>
                        <a:pt x="241" y="117"/>
                      </a:lnTo>
                      <a:lnTo>
                        <a:pt x="227" y="84"/>
                      </a:lnTo>
                      <a:lnTo>
                        <a:pt x="207" y="54"/>
                      </a:lnTo>
                      <a:lnTo>
                        <a:pt x="183" y="30"/>
                      </a:lnTo>
                      <a:close/>
                    </a:path>
                  </a:pathLst>
                </a:custGeom>
                <a:solidFill>
                  <a:srgbClr val="84FF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 name="Freeform 60"/>
                <p:cNvSpPr>
                  <a:spLocks/>
                </p:cNvSpPr>
                <p:nvPr/>
              </p:nvSpPr>
              <p:spPr bwMode="auto">
                <a:xfrm>
                  <a:off x="3847" y="626"/>
                  <a:ext cx="8" cy="20"/>
                </a:xfrm>
                <a:custGeom>
                  <a:avLst/>
                  <a:gdLst/>
                  <a:ahLst/>
                  <a:cxnLst>
                    <a:cxn ang="0">
                      <a:pos x="4" y="0"/>
                    </a:cxn>
                    <a:cxn ang="0">
                      <a:pos x="12" y="6"/>
                    </a:cxn>
                    <a:cxn ang="0">
                      <a:pos x="19" y="14"/>
                    </a:cxn>
                    <a:cxn ang="0">
                      <a:pos x="26" y="24"/>
                    </a:cxn>
                    <a:cxn ang="0">
                      <a:pos x="31" y="34"/>
                    </a:cxn>
                    <a:cxn ang="0">
                      <a:pos x="34" y="46"/>
                    </a:cxn>
                    <a:cxn ang="0">
                      <a:pos x="34" y="59"/>
                    </a:cxn>
                    <a:cxn ang="0">
                      <a:pos x="32" y="72"/>
                    </a:cxn>
                    <a:cxn ang="0">
                      <a:pos x="27" y="83"/>
                    </a:cxn>
                    <a:cxn ang="0">
                      <a:pos x="0" y="57"/>
                    </a:cxn>
                    <a:cxn ang="0">
                      <a:pos x="6" y="44"/>
                    </a:cxn>
                    <a:cxn ang="0">
                      <a:pos x="8" y="28"/>
                    </a:cxn>
                    <a:cxn ang="0">
                      <a:pos x="7" y="13"/>
                    </a:cxn>
                    <a:cxn ang="0">
                      <a:pos x="4" y="0"/>
                    </a:cxn>
                  </a:cxnLst>
                  <a:rect l="0" t="0" r="r" b="b"/>
                  <a:pathLst>
                    <a:path w="34" h="83">
                      <a:moveTo>
                        <a:pt x="4" y="0"/>
                      </a:moveTo>
                      <a:lnTo>
                        <a:pt x="12" y="6"/>
                      </a:lnTo>
                      <a:lnTo>
                        <a:pt x="19" y="14"/>
                      </a:lnTo>
                      <a:lnTo>
                        <a:pt x="26" y="24"/>
                      </a:lnTo>
                      <a:lnTo>
                        <a:pt x="31" y="34"/>
                      </a:lnTo>
                      <a:lnTo>
                        <a:pt x="34" y="46"/>
                      </a:lnTo>
                      <a:lnTo>
                        <a:pt x="34" y="59"/>
                      </a:lnTo>
                      <a:lnTo>
                        <a:pt x="32" y="72"/>
                      </a:lnTo>
                      <a:lnTo>
                        <a:pt x="27" y="83"/>
                      </a:lnTo>
                      <a:lnTo>
                        <a:pt x="0" y="57"/>
                      </a:lnTo>
                      <a:lnTo>
                        <a:pt x="6" y="44"/>
                      </a:lnTo>
                      <a:lnTo>
                        <a:pt x="8" y="28"/>
                      </a:lnTo>
                      <a:lnTo>
                        <a:pt x="7" y="13"/>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16" name="Group 96"/>
              <p:cNvGrpSpPr>
                <a:grpSpLocks/>
              </p:cNvGrpSpPr>
              <p:nvPr/>
            </p:nvGrpSpPr>
            <p:grpSpPr bwMode="auto">
              <a:xfrm>
                <a:off x="3979" y="618"/>
                <a:ext cx="342" cy="295"/>
                <a:chOff x="3979" y="618"/>
                <a:chExt cx="342" cy="295"/>
              </a:xfrm>
            </p:grpSpPr>
            <p:sp>
              <p:nvSpPr>
                <p:cNvPr id="5182" name="Freeform 62"/>
                <p:cNvSpPr>
                  <a:spLocks/>
                </p:cNvSpPr>
                <p:nvPr/>
              </p:nvSpPr>
              <p:spPr bwMode="auto">
                <a:xfrm>
                  <a:off x="3979" y="618"/>
                  <a:ext cx="6" cy="6"/>
                </a:xfrm>
                <a:custGeom>
                  <a:avLst/>
                  <a:gdLst/>
                  <a:ahLst/>
                  <a:cxnLst>
                    <a:cxn ang="0">
                      <a:pos x="12" y="3"/>
                    </a:cxn>
                    <a:cxn ang="0">
                      <a:pos x="7" y="0"/>
                    </a:cxn>
                    <a:cxn ang="0">
                      <a:pos x="3" y="3"/>
                    </a:cxn>
                    <a:cxn ang="0">
                      <a:pos x="0" y="6"/>
                    </a:cxn>
                    <a:cxn ang="0">
                      <a:pos x="3" y="11"/>
                    </a:cxn>
                    <a:cxn ang="0">
                      <a:pos x="3" y="11"/>
                    </a:cxn>
                    <a:cxn ang="0">
                      <a:pos x="7" y="13"/>
                    </a:cxn>
                    <a:cxn ang="0">
                      <a:pos x="12" y="10"/>
                    </a:cxn>
                    <a:cxn ang="0">
                      <a:pos x="13" y="6"/>
                    </a:cxn>
                    <a:cxn ang="0">
                      <a:pos x="12" y="3"/>
                    </a:cxn>
                  </a:cxnLst>
                  <a:rect l="0" t="0" r="r" b="b"/>
                  <a:pathLst>
                    <a:path w="13" h="13">
                      <a:moveTo>
                        <a:pt x="12" y="3"/>
                      </a:moveTo>
                      <a:lnTo>
                        <a:pt x="7" y="0"/>
                      </a:lnTo>
                      <a:lnTo>
                        <a:pt x="3" y="3"/>
                      </a:lnTo>
                      <a:lnTo>
                        <a:pt x="0" y="6"/>
                      </a:lnTo>
                      <a:lnTo>
                        <a:pt x="3" y="11"/>
                      </a:lnTo>
                      <a:lnTo>
                        <a:pt x="3" y="11"/>
                      </a:lnTo>
                      <a:lnTo>
                        <a:pt x="7" y="13"/>
                      </a:lnTo>
                      <a:lnTo>
                        <a:pt x="12" y="10"/>
                      </a:lnTo>
                      <a:lnTo>
                        <a:pt x="13" y="6"/>
                      </a:lnTo>
                      <a:lnTo>
                        <a:pt x="12"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3" name="Freeform 63"/>
                <p:cNvSpPr>
                  <a:spLocks/>
                </p:cNvSpPr>
                <p:nvPr/>
              </p:nvSpPr>
              <p:spPr bwMode="auto">
                <a:xfrm>
                  <a:off x="3989" y="626"/>
                  <a:ext cx="6" cy="6"/>
                </a:xfrm>
                <a:custGeom>
                  <a:avLst/>
                  <a:gdLst/>
                  <a:ahLst/>
                  <a:cxnLst>
                    <a:cxn ang="0">
                      <a:pos x="11" y="3"/>
                    </a:cxn>
                    <a:cxn ang="0">
                      <a:pos x="6" y="0"/>
                    </a:cxn>
                    <a:cxn ang="0">
                      <a:pos x="3" y="3"/>
                    </a:cxn>
                    <a:cxn ang="0">
                      <a:pos x="0" y="7"/>
                    </a:cxn>
                    <a:cxn ang="0">
                      <a:pos x="3" y="12"/>
                    </a:cxn>
                    <a:cxn ang="0">
                      <a:pos x="3" y="12"/>
                    </a:cxn>
                    <a:cxn ang="0">
                      <a:pos x="6" y="13"/>
                    </a:cxn>
                    <a:cxn ang="0">
                      <a:pos x="11" y="12"/>
                    </a:cxn>
                    <a:cxn ang="0">
                      <a:pos x="13" y="7"/>
                    </a:cxn>
                    <a:cxn ang="0">
                      <a:pos x="11" y="3"/>
                    </a:cxn>
                  </a:cxnLst>
                  <a:rect l="0" t="0" r="r" b="b"/>
                  <a:pathLst>
                    <a:path w="13" h="13">
                      <a:moveTo>
                        <a:pt x="11" y="3"/>
                      </a:moveTo>
                      <a:lnTo>
                        <a:pt x="6" y="0"/>
                      </a:lnTo>
                      <a:lnTo>
                        <a:pt x="3" y="3"/>
                      </a:lnTo>
                      <a:lnTo>
                        <a:pt x="0" y="7"/>
                      </a:lnTo>
                      <a:lnTo>
                        <a:pt x="3" y="12"/>
                      </a:lnTo>
                      <a:lnTo>
                        <a:pt x="3" y="12"/>
                      </a:lnTo>
                      <a:lnTo>
                        <a:pt x="6" y="13"/>
                      </a:lnTo>
                      <a:lnTo>
                        <a:pt x="11" y="12"/>
                      </a:lnTo>
                      <a:lnTo>
                        <a:pt x="13" y="7"/>
                      </a:lnTo>
                      <a:lnTo>
                        <a:pt x="11"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 name="Freeform 64"/>
                <p:cNvSpPr>
                  <a:spLocks/>
                </p:cNvSpPr>
                <p:nvPr/>
              </p:nvSpPr>
              <p:spPr bwMode="auto">
                <a:xfrm>
                  <a:off x="3998" y="634"/>
                  <a:ext cx="6" cy="6"/>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5" name="Freeform 65"/>
                <p:cNvSpPr>
                  <a:spLocks/>
                </p:cNvSpPr>
                <p:nvPr/>
              </p:nvSpPr>
              <p:spPr bwMode="auto">
                <a:xfrm>
                  <a:off x="4007" y="642"/>
                  <a:ext cx="7" cy="6"/>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 name="Freeform 66"/>
                <p:cNvSpPr>
                  <a:spLocks/>
                </p:cNvSpPr>
                <p:nvPr/>
              </p:nvSpPr>
              <p:spPr bwMode="auto">
                <a:xfrm>
                  <a:off x="4017" y="650"/>
                  <a:ext cx="6" cy="6"/>
                </a:xfrm>
                <a:custGeom>
                  <a:avLst/>
                  <a:gdLst/>
                  <a:ahLst/>
                  <a:cxnLst>
                    <a:cxn ang="0">
                      <a:pos x="10" y="3"/>
                    </a:cxn>
                    <a:cxn ang="0">
                      <a:pos x="7" y="0"/>
                    </a:cxn>
                    <a:cxn ang="0">
                      <a:pos x="2" y="3"/>
                    </a:cxn>
                    <a:cxn ang="0">
                      <a:pos x="0" y="6"/>
                    </a:cxn>
                    <a:cxn ang="0">
                      <a:pos x="2" y="11"/>
                    </a:cxn>
                    <a:cxn ang="0">
                      <a:pos x="2" y="11"/>
                    </a:cxn>
                    <a:cxn ang="0">
                      <a:pos x="7" y="13"/>
                    </a:cxn>
                    <a:cxn ang="0">
                      <a:pos x="10" y="11"/>
                    </a:cxn>
                    <a:cxn ang="0">
                      <a:pos x="13" y="6"/>
                    </a:cxn>
                    <a:cxn ang="0">
                      <a:pos x="10" y="3"/>
                    </a:cxn>
                  </a:cxnLst>
                  <a:rect l="0" t="0" r="r" b="b"/>
                  <a:pathLst>
                    <a:path w="13" h="13">
                      <a:moveTo>
                        <a:pt x="10" y="3"/>
                      </a:moveTo>
                      <a:lnTo>
                        <a:pt x="7" y="0"/>
                      </a:lnTo>
                      <a:lnTo>
                        <a:pt x="2" y="3"/>
                      </a:lnTo>
                      <a:lnTo>
                        <a:pt x="0" y="6"/>
                      </a:lnTo>
                      <a:lnTo>
                        <a:pt x="2" y="11"/>
                      </a:lnTo>
                      <a:lnTo>
                        <a:pt x="2" y="11"/>
                      </a:lnTo>
                      <a:lnTo>
                        <a:pt x="7" y="13"/>
                      </a:lnTo>
                      <a:lnTo>
                        <a:pt x="10" y="11"/>
                      </a:lnTo>
                      <a:lnTo>
                        <a:pt x="13" y="6"/>
                      </a:lnTo>
                      <a:lnTo>
                        <a:pt x="10"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7" name="Freeform 67"/>
                <p:cNvSpPr>
                  <a:spLocks/>
                </p:cNvSpPr>
                <p:nvPr/>
              </p:nvSpPr>
              <p:spPr bwMode="auto">
                <a:xfrm>
                  <a:off x="4027" y="658"/>
                  <a:ext cx="6" cy="6"/>
                </a:xfrm>
                <a:custGeom>
                  <a:avLst/>
                  <a:gdLst/>
                  <a:ahLst/>
                  <a:cxnLst>
                    <a:cxn ang="0">
                      <a:pos x="10" y="3"/>
                    </a:cxn>
                    <a:cxn ang="0">
                      <a:pos x="6" y="0"/>
                    </a:cxn>
                    <a:cxn ang="0">
                      <a:pos x="1" y="3"/>
                    </a:cxn>
                    <a:cxn ang="0">
                      <a:pos x="0" y="7"/>
                    </a:cxn>
                    <a:cxn ang="0">
                      <a:pos x="1" y="12"/>
                    </a:cxn>
                    <a:cxn ang="0">
                      <a:pos x="1" y="12"/>
                    </a:cxn>
                    <a:cxn ang="0">
                      <a:pos x="6" y="13"/>
                    </a:cxn>
                    <a:cxn ang="0">
                      <a:pos x="10" y="12"/>
                    </a:cxn>
                    <a:cxn ang="0">
                      <a:pos x="13" y="7"/>
                    </a:cxn>
                    <a:cxn ang="0">
                      <a:pos x="10" y="3"/>
                    </a:cxn>
                  </a:cxnLst>
                  <a:rect l="0" t="0" r="r" b="b"/>
                  <a:pathLst>
                    <a:path w="13" h="13">
                      <a:moveTo>
                        <a:pt x="10" y="3"/>
                      </a:moveTo>
                      <a:lnTo>
                        <a:pt x="6" y="0"/>
                      </a:lnTo>
                      <a:lnTo>
                        <a:pt x="1" y="3"/>
                      </a:lnTo>
                      <a:lnTo>
                        <a:pt x="0" y="7"/>
                      </a:lnTo>
                      <a:lnTo>
                        <a:pt x="1" y="12"/>
                      </a:lnTo>
                      <a:lnTo>
                        <a:pt x="1" y="12"/>
                      </a:lnTo>
                      <a:lnTo>
                        <a:pt x="6" y="13"/>
                      </a:lnTo>
                      <a:lnTo>
                        <a:pt x="10" y="12"/>
                      </a:lnTo>
                      <a:lnTo>
                        <a:pt x="13" y="7"/>
                      </a:lnTo>
                      <a:lnTo>
                        <a:pt x="10"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 name="Freeform 68"/>
                <p:cNvSpPr>
                  <a:spLocks/>
                </p:cNvSpPr>
                <p:nvPr/>
              </p:nvSpPr>
              <p:spPr bwMode="auto">
                <a:xfrm>
                  <a:off x="4036" y="666"/>
                  <a:ext cx="6"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0"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9" name="Freeform 69"/>
                <p:cNvSpPr>
                  <a:spLocks/>
                </p:cNvSpPr>
                <p:nvPr/>
              </p:nvSpPr>
              <p:spPr bwMode="auto">
                <a:xfrm>
                  <a:off x="4045" y="674"/>
                  <a:ext cx="7" cy="7"/>
                </a:xfrm>
                <a:custGeom>
                  <a:avLst/>
                  <a:gdLst/>
                  <a:ahLst/>
                  <a:cxnLst>
                    <a:cxn ang="0">
                      <a:pos x="10" y="2"/>
                    </a:cxn>
                    <a:cxn ang="0">
                      <a:pos x="6" y="0"/>
                    </a:cxn>
                    <a:cxn ang="0">
                      <a:pos x="1" y="2"/>
                    </a:cxn>
                    <a:cxn ang="0">
                      <a:pos x="0" y="6"/>
                    </a:cxn>
                    <a:cxn ang="0">
                      <a:pos x="1" y="11"/>
                    </a:cxn>
                    <a:cxn ang="0">
                      <a:pos x="1" y="11"/>
                    </a:cxn>
                    <a:cxn ang="0">
                      <a:pos x="6" y="12"/>
                    </a:cxn>
                    <a:cxn ang="0">
                      <a:pos x="11"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1"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0" name="Freeform 70"/>
                <p:cNvSpPr>
                  <a:spLocks/>
                </p:cNvSpPr>
                <p:nvPr/>
              </p:nvSpPr>
              <p:spPr bwMode="auto">
                <a:xfrm>
                  <a:off x="4055" y="683"/>
                  <a:ext cx="6" cy="6"/>
                </a:xfrm>
                <a:custGeom>
                  <a:avLst/>
                  <a:gdLst/>
                  <a:ahLst/>
                  <a:cxnLst>
                    <a:cxn ang="0">
                      <a:pos x="12" y="2"/>
                    </a:cxn>
                    <a:cxn ang="0">
                      <a:pos x="7" y="0"/>
                    </a:cxn>
                    <a:cxn ang="0">
                      <a:pos x="3" y="2"/>
                    </a:cxn>
                    <a:cxn ang="0">
                      <a:pos x="0" y="7"/>
                    </a:cxn>
                    <a:cxn ang="0">
                      <a:pos x="3" y="10"/>
                    </a:cxn>
                    <a:cxn ang="0">
                      <a:pos x="3" y="10"/>
                    </a:cxn>
                    <a:cxn ang="0">
                      <a:pos x="7" y="13"/>
                    </a:cxn>
                    <a:cxn ang="0">
                      <a:pos x="12" y="10"/>
                    </a:cxn>
                    <a:cxn ang="0">
                      <a:pos x="13" y="7"/>
                    </a:cxn>
                    <a:cxn ang="0">
                      <a:pos x="12" y="2"/>
                    </a:cxn>
                  </a:cxnLst>
                  <a:rect l="0" t="0" r="r" b="b"/>
                  <a:pathLst>
                    <a:path w="13" h="13">
                      <a:moveTo>
                        <a:pt x="12" y="2"/>
                      </a:moveTo>
                      <a:lnTo>
                        <a:pt x="7" y="0"/>
                      </a:lnTo>
                      <a:lnTo>
                        <a:pt x="3" y="2"/>
                      </a:lnTo>
                      <a:lnTo>
                        <a:pt x="0" y="7"/>
                      </a:lnTo>
                      <a:lnTo>
                        <a:pt x="3" y="10"/>
                      </a:lnTo>
                      <a:lnTo>
                        <a:pt x="3" y="10"/>
                      </a:lnTo>
                      <a:lnTo>
                        <a:pt x="7" y="13"/>
                      </a:lnTo>
                      <a:lnTo>
                        <a:pt x="12" y="10"/>
                      </a:lnTo>
                      <a:lnTo>
                        <a:pt x="13" y="7"/>
                      </a:lnTo>
                      <a:lnTo>
                        <a:pt x="12"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 name="Freeform 71"/>
                <p:cNvSpPr>
                  <a:spLocks/>
                </p:cNvSpPr>
                <p:nvPr/>
              </p:nvSpPr>
              <p:spPr bwMode="auto">
                <a:xfrm>
                  <a:off x="4064" y="691"/>
                  <a:ext cx="6" cy="6"/>
                </a:xfrm>
                <a:custGeom>
                  <a:avLst/>
                  <a:gdLst/>
                  <a:ahLst/>
                  <a:cxnLst>
                    <a:cxn ang="0">
                      <a:pos x="11" y="1"/>
                    </a:cxn>
                    <a:cxn ang="0">
                      <a:pos x="6" y="0"/>
                    </a:cxn>
                    <a:cxn ang="0">
                      <a:pos x="3" y="1"/>
                    </a:cxn>
                    <a:cxn ang="0">
                      <a:pos x="0" y="6"/>
                    </a:cxn>
                    <a:cxn ang="0">
                      <a:pos x="3" y="9"/>
                    </a:cxn>
                    <a:cxn ang="0">
                      <a:pos x="3" y="9"/>
                    </a:cxn>
                    <a:cxn ang="0">
                      <a:pos x="6" y="12"/>
                    </a:cxn>
                    <a:cxn ang="0">
                      <a:pos x="11" y="9"/>
                    </a:cxn>
                    <a:cxn ang="0">
                      <a:pos x="13" y="6"/>
                    </a:cxn>
                    <a:cxn ang="0">
                      <a:pos x="11" y="1"/>
                    </a:cxn>
                  </a:cxnLst>
                  <a:rect l="0" t="0" r="r" b="b"/>
                  <a:pathLst>
                    <a:path w="13" h="12">
                      <a:moveTo>
                        <a:pt x="11" y="1"/>
                      </a:moveTo>
                      <a:lnTo>
                        <a:pt x="6" y="0"/>
                      </a:lnTo>
                      <a:lnTo>
                        <a:pt x="3" y="1"/>
                      </a:lnTo>
                      <a:lnTo>
                        <a:pt x="0" y="6"/>
                      </a:lnTo>
                      <a:lnTo>
                        <a:pt x="3" y="9"/>
                      </a:lnTo>
                      <a:lnTo>
                        <a:pt x="3" y="9"/>
                      </a:lnTo>
                      <a:lnTo>
                        <a:pt x="6" y="12"/>
                      </a:lnTo>
                      <a:lnTo>
                        <a:pt x="11" y="9"/>
                      </a:lnTo>
                      <a:lnTo>
                        <a:pt x="13"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 name="Freeform 72"/>
                <p:cNvSpPr>
                  <a:spLocks/>
                </p:cNvSpPr>
                <p:nvPr/>
              </p:nvSpPr>
              <p:spPr bwMode="auto">
                <a:xfrm>
                  <a:off x="4073" y="699"/>
                  <a:ext cx="7" cy="7"/>
                </a:xfrm>
                <a:custGeom>
                  <a:avLst/>
                  <a:gdLst/>
                  <a:ahLst/>
                  <a:cxnLst>
                    <a:cxn ang="0">
                      <a:pos x="11" y="1"/>
                    </a:cxn>
                    <a:cxn ang="0">
                      <a:pos x="6" y="0"/>
                    </a:cxn>
                    <a:cxn ang="0">
                      <a:pos x="2" y="1"/>
                    </a:cxn>
                    <a:cxn ang="0">
                      <a:pos x="0" y="6"/>
                    </a:cxn>
                    <a:cxn ang="0">
                      <a:pos x="2" y="10"/>
                    </a:cxn>
                    <a:cxn ang="0">
                      <a:pos x="2" y="10"/>
                    </a:cxn>
                    <a:cxn ang="0">
                      <a:pos x="6" y="12"/>
                    </a:cxn>
                    <a:cxn ang="0">
                      <a:pos x="11" y="10"/>
                    </a:cxn>
                    <a:cxn ang="0">
                      <a:pos x="12" y="6"/>
                    </a:cxn>
                    <a:cxn ang="0">
                      <a:pos x="11" y="1"/>
                    </a:cxn>
                  </a:cxnLst>
                  <a:rect l="0" t="0" r="r" b="b"/>
                  <a:pathLst>
                    <a:path w="12" h="12">
                      <a:moveTo>
                        <a:pt x="11" y="1"/>
                      </a:moveTo>
                      <a:lnTo>
                        <a:pt x="6" y="0"/>
                      </a:lnTo>
                      <a:lnTo>
                        <a:pt x="2" y="1"/>
                      </a:lnTo>
                      <a:lnTo>
                        <a:pt x="0" y="6"/>
                      </a:lnTo>
                      <a:lnTo>
                        <a:pt x="2" y="10"/>
                      </a:lnTo>
                      <a:lnTo>
                        <a:pt x="2" y="10"/>
                      </a:lnTo>
                      <a:lnTo>
                        <a:pt x="6" y="12"/>
                      </a:lnTo>
                      <a:lnTo>
                        <a:pt x="11" y="10"/>
                      </a:lnTo>
                      <a:lnTo>
                        <a:pt x="12"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3" name="Freeform 73"/>
                <p:cNvSpPr>
                  <a:spLocks/>
                </p:cNvSpPr>
                <p:nvPr/>
              </p:nvSpPr>
              <p:spPr bwMode="auto">
                <a:xfrm>
                  <a:off x="4083" y="707"/>
                  <a:ext cx="7" cy="7"/>
                </a:xfrm>
                <a:custGeom>
                  <a:avLst/>
                  <a:gdLst/>
                  <a:ahLst/>
                  <a:cxnLst>
                    <a:cxn ang="0">
                      <a:pos x="10" y="1"/>
                    </a:cxn>
                    <a:cxn ang="0">
                      <a:pos x="6" y="0"/>
                    </a:cxn>
                    <a:cxn ang="0">
                      <a:pos x="1" y="1"/>
                    </a:cxn>
                    <a:cxn ang="0">
                      <a:pos x="0" y="6"/>
                    </a:cxn>
                    <a:cxn ang="0">
                      <a:pos x="1" y="10"/>
                    </a:cxn>
                    <a:cxn ang="0">
                      <a:pos x="1" y="10"/>
                    </a:cxn>
                    <a:cxn ang="0">
                      <a:pos x="6" y="12"/>
                    </a:cxn>
                    <a:cxn ang="0">
                      <a:pos x="10" y="10"/>
                    </a:cxn>
                    <a:cxn ang="0">
                      <a:pos x="12" y="6"/>
                    </a:cxn>
                    <a:cxn ang="0">
                      <a:pos x="10" y="1"/>
                    </a:cxn>
                  </a:cxnLst>
                  <a:rect l="0" t="0" r="r" b="b"/>
                  <a:pathLst>
                    <a:path w="12" h="12">
                      <a:moveTo>
                        <a:pt x="10" y="1"/>
                      </a:moveTo>
                      <a:lnTo>
                        <a:pt x="6" y="0"/>
                      </a:lnTo>
                      <a:lnTo>
                        <a:pt x="1" y="1"/>
                      </a:lnTo>
                      <a:lnTo>
                        <a:pt x="0" y="6"/>
                      </a:lnTo>
                      <a:lnTo>
                        <a:pt x="1" y="10"/>
                      </a:lnTo>
                      <a:lnTo>
                        <a:pt x="1" y="10"/>
                      </a:lnTo>
                      <a:lnTo>
                        <a:pt x="6" y="12"/>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 name="Freeform 74"/>
                <p:cNvSpPr>
                  <a:spLocks/>
                </p:cNvSpPr>
                <p:nvPr/>
              </p:nvSpPr>
              <p:spPr bwMode="auto">
                <a:xfrm>
                  <a:off x="4093" y="716"/>
                  <a:ext cx="6" cy="6"/>
                </a:xfrm>
                <a:custGeom>
                  <a:avLst/>
                  <a:gdLst/>
                  <a:ahLst/>
                  <a:cxnLst>
                    <a:cxn ang="0">
                      <a:pos x="10" y="1"/>
                    </a:cxn>
                    <a:cxn ang="0">
                      <a:pos x="6" y="0"/>
                    </a:cxn>
                    <a:cxn ang="0">
                      <a:pos x="1" y="1"/>
                    </a:cxn>
                    <a:cxn ang="0">
                      <a:pos x="0" y="6"/>
                    </a:cxn>
                    <a:cxn ang="0">
                      <a:pos x="1" y="10"/>
                    </a:cxn>
                    <a:cxn ang="0">
                      <a:pos x="1" y="10"/>
                    </a:cxn>
                    <a:cxn ang="0">
                      <a:pos x="6" y="13"/>
                    </a:cxn>
                    <a:cxn ang="0">
                      <a:pos x="10" y="10"/>
                    </a:cxn>
                    <a:cxn ang="0">
                      <a:pos x="12" y="6"/>
                    </a:cxn>
                    <a:cxn ang="0">
                      <a:pos x="10" y="1"/>
                    </a:cxn>
                  </a:cxnLst>
                  <a:rect l="0" t="0" r="r" b="b"/>
                  <a:pathLst>
                    <a:path w="12" h="13">
                      <a:moveTo>
                        <a:pt x="10" y="1"/>
                      </a:moveTo>
                      <a:lnTo>
                        <a:pt x="6" y="0"/>
                      </a:lnTo>
                      <a:lnTo>
                        <a:pt x="1" y="1"/>
                      </a:lnTo>
                      <a:lnTo>
                        <a:pt x="0" y="6"/>
                      </a:lnTo>
                      <a:lnTo>
                        <a:pt x="1" y="10"/>
                      </a:lnTo>
                      <a:lnTo>
                        <a:pt x="1" y="10"/>
                      </a:lnTo>
                      <a:lnTo>
                        <a:pt x="6" y="13"/>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5" name="Freeform 75"/>
                <p:cNvSpPr>
                  <a:spLocks/>
                </p:cNvSpPr>
                <p:nvPr/>
              </p:nvSpPr>
              <p:spPr bwMode="auto">
                <a:xfrm>
                  <a:off x="4102" y="724"/>
                  <a:ext cx="6" cy="6"/>
                </a:xfrm>
                <a:custGeom>
                  <a:avLst/>
                  <a:gdLst/>
                  <a:ahLst/>
                  <a:cxnLst>
                    <a:cxn ang="0">
                      <a:pos x="10" y="2"/>
                    </a:cxn>
                    <a:cxn ang="0">
                      <a:pos x="7" y="0"/>
                    </a:cxn>
                    <a:cxn ang="0">
                      <a:pos x="2" y="2"/>
                    </a:cxn>
                    <a:cxn ang="0">
                      <a:pos x="0" y="7"/>
                    </a:cxn>
                    <a:cxn ang="0">
                      <a:pos x="2" y="10"/>
                    </a:cxn>
                    <a:cxn ang="0">
                      <a:pos x="2" y="10"/>
                    </a:cxn>
                    <a:cxn ang="0">
                      <a:pos x="7" y="13"/>
                    </a:cxn>
                    <a:cxn ang="0">
                      <a:pos x="10" y="10"/>
                    </a:cxn>
                    <a:cxn ang="0">
                      <a:pos x="13" y="7"/>
                    </a:cxn>
                    <a:cxn ang="0">
                      <a:pos x="10" y="2"/>
                    </a:cxn>
                  </a:cxnLst>
                  <a:rect l="0" t="0" r="r" b="b"/>
                  <a:pathLst>
                    <a:path w="13" h="13">
                      <a:moveTo>
                        <a:pt x="10" y="2"/>
                      </a:moveTo>
                      <a:lnTo>
                        <a:pt x="7" y="0"/>
                      </a:lnTo>
                      <a:lnTo>
                        <a:pt x="2" y="2"/>
                      </a:lnTo>
                      <a:lnTo>
                        <a:pt x="0" y="7"/>
                      </a:lnTo>
                      <a:lnTo>
                        <a:pt x="2" y="10"/>
                      </a:lnTo>
                      <a:lnTo>
                        <a:pt x="2" y="10"/>
                      </a:lnTo>
                      <a:lnTo>
                        <a:pt x="7" y="13"/>
                      </a:lnTo>
                      <a:lnTo>
                        <a:pt x="10" y="10"/>
                      </a:lnTo>
                      <a:lnTo>
                        <a:pt x="13" y="7"/>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6" name="Freeform 76"/>
                <p:cNvSpPr>
                  <a:spLocks/>
                </p:cNvSpPr>
                <p:nvPr/>
              </p:nvSpPr>
              <p:spPr bwMode="auto">
                <a:xfrm>
                  <a:off x="4111" y="732"/>
                  <a:ext cx="7" cy="6"/>
                </a:xfrm>
                <a:custGeom>
                  <a:avLst/>
                  <a:gdLst/>
                  <a:ahLst/>
                  <a:cxnLst>
                    <a:cxn ang="0">
                      <a:pos x="10" y="1"/>
                    </a:cxn>
                    <a:cxn ang="0">
                      <a:pos x="6" y="0"/>
                    </a:cxn>
                    <a:cxn ang="0">
                      <a:pos x="1" y="1"/>
                    </a:cxn>
                    <a:cxn ang="0">
                      <a:pos x="0" y="6"/>
                    </a:cxn>
                    <a:cxn ang="0">
                      <a:pos x="1" y="10"/>
                    </a:cxn>
                    <a:cxn ang="0">
                      <a:pos x="1" y="10"/>
                    </a:cxn>
                    <a:cxn ang="0">
                      <a:pos x="6" y="12"/>
                    </a:cxn>
                    <a:cxn ang="0">
                      <a:pos x="11" y="10"/>
                    </a:cxn>
                    <a:cxn ang="0">
                      <a:pos x="12" y="6"/>
                    </a:cxn>
                    <a:cxn ang="0">
                      <a:pos x="10" y="1"/>
                    </a:cxn>
                  </a:cxnLst>
                  <a:rect l="0" t="0" r="r" b="b"/>
                  <a:pathLst>
                    <a:path w="12" h="12">
                      <a:moveTo>
                        <a:pt x="10" y="1"/>
                      </a:moveTo>
                      <a:lnTo>
                        <a:pt x="6" y="0"/>
                      </a:lnTo>
                      <a:lnTo>
                        <a:pt x="1" y="1"/>
                      </a:lnTo>
                      <a:lnTo>
                        <a:pt x="0" y="6"/>
                      </a:lnTo>
                      <a:lnTo>
                        <a:pt x="1" y="10"/>
                      </a:lnTo>
                      <a:lnTo>
                        <a:pt x="1" y="10"/>
                      </a:lnTo>
                      <a:lnTo>
                        <a:pt x="6" y="12"/>
                      </a:lnTo>
                      <a:lnTo>
                        <a:pt x="11"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7" name="Freeform 77"/>
                <p:cNvSpPr>
                  <a:spLocks/>
                </p:cNvSpPr>
                <p:nvPr/>
              </p:nvSpPr>
              <p:spPr bwMode="auto">
                <a:xfrm>
                  <a:off x="4121" y="740"/>
                  <a:ext cx="6" cy="6"/>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8" name="Freeform 78"/>
                <p:cNvSpPr>
                  <a:spLocks/>
                </p:cNvSpPr>
                <p:nvPr/>
              </p:nvSpPr>
              <p:spPr bwMode="auto">
                <a:xfrm>
                  <a:off x="4130" y="748"/>
                  <a:ext cx="6" cy="6"/>
                </a:xfrm>
                <a:custGeom>
                  <a:avLst/>
                  <a:gdLst/>
                  <a:ahLst/>
                  <a:cxnLst>
                    <a:cxn ang="0">
                      <a:pos x="12" y="3"/>
                    </a:cxn>
                    <a:cxn ang="0">
                      <a:pos x="7" y="0"/>
                    </a:cxn>
                    <a:cxn ang="0">
                      <a:pos x="3" y="3"/>
                    </a:cxn>
                    <a:cxn ang="0">
                      <a:pos x="0" y="6"/>
                    </a:cxn>
                    <a:cxn ang="0">
                      <a:pos x="3" y="11"/>
                    </a:cxn>
                    <a:cxn ang="0">
                      <a:pos x="3" y="11"/>
                    </a:cxn>
                    <a:cxn ang="0">
                      <a:pos x="7" y="13"/>
                    </a:cxn>
                    <a:cxn ang="0">
                      <a:pos x="12" y="11"/>
                    </a:cxn>
                    <a:cxn ang="0">
                      <a:pos x="13" y="6"/>
                    </a:cxn>
                    <a:cxn ang="0">
                      <a:pos x="12" y="3"/>
                    </a:cxn>
                  </a:cxnLst>
                  <a:rect l="0" t="0" r="r" b="b"/>
                  <a:pathLst>
                    <a:path w="13" h="13">
                      <a:moveTo>
                        <a:pt x="12" y="3"/>
                      </a:moveTo>
                      <a:lnTo>
                        <a:pt x="7" y="0"/>
                      </a:lnTo>
                      <a:lnTo>
                        <a:pt x="3" y="3"/>
                      </a:lnTo>
                      <a:lnTo>
                        <a:pt x="0" y="6"/>
                      </a:lnTo>
                      <a:lnTo>
                        <a:pt x="3" y="11"/>
                      </a:lnTo>
                      <a:lnTo>
                        <a:pt x="3" y="11"/>
                      </a:lnTo>
                      <a:lnTo>
                        <a:pt x="7" y="13"/>
                      </a:lnTo>
                      <a:lnTo>
                        <a:pt x="12" y="11"/>
                      </a:lnTo>
                      <a:lnTo>
                        <a:pt x="13" y="6"/>
                      </a:lnTo>
                      <a:lnTo>
                        <a:pt x="12"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9" name="Freeform 79"/>
                <p:cNvSpPr>
                  <a:spLocks/>
                </p:cNvSpPr>
                <p:nvPr/>
              </p:nvSpPr>
              <p:spPr bwMode="auto">
                <a:xfrm>
                  <a:off x="4140" y="756"/>
                  <a:ext cx="6" cy="6"/>
                </a:xfrm>
                <a:custGeom>
                  <a:avLst/>
                  <a:gdLst/>
                  <a:ahLst/>
                  <a:cxnLst>
                    <a:cxn ang="0">
                      <a:pos x="11" y="3"/>
                    </a:cxn>
                    <a:cxn ang="0">
                      <a:pos x="6" y="0"/>
                    </a:cxn>
                    <a:cxn ang="0">
                      <a:pos x="3" y="3"/>
                    </a:cxn>
                    <a:cxn ang="0">
                      <a:pos x="0" y="7"/>
                    </a:cxn>
                    <a:cxn ang="0">
                      <a:pos x="3" y="12"/>
                    </a:cxn>
                    <a:cxn ang="0">
                      <a:pos x="3" y="12"/>
                    </a:cxn>
                    <a:cxn ang="0">
                      <a:pos x="6" y="13"/>
                    </a:cxn>
                    <a:cxn ang="0">
                      <a:pos x="11" y="12"/>
                    </a:cxn>
                    <a:cxn ang="0">
                      <a:pos x="13" y="7"/>
                    </a:cxn>
                    <a:cxn ang="0">
                      <a:pos x="11" y="3"/>
                    </a:cxn>
                  </a:cxnLst>
                  <a:rect l="0" t="0" r="r" b="b"/>
                  <a:pathLst>
                    <a:path w="13" h="13">
                      <a:moveTo>
                        <a:pt x="11" y="3"/>
                      </a:moveTo>
                      <a:lnTo>
                        <a:pt x="6" y="0"/>
                      </a:lnTo>
                      <a:lnTo>
                        <a:pt x="3" y="3"/>
                      </a:lnTo>
                      <a:lnTo>
                        <a:pt x="0" y="7"/>
                      </a:lnTo>
                      <a:lnTo>
                        <a:pt x="3" y="12"/>
                      </a:lnTo>
                      <a:lnTo>
                        <a:pt x="3" y="12"/>
                      </a:lnTo>
                      <a:lnTo>
                        <a:pt x="6" y="13"/>
                      </a:lnTo>
                      <a:lnTo>
                        <a:pt x="11" y="12"/>
                      </a:lnTo>
                      <a:lnTo>
                        <a:pt x="13" y="7"/>
                      </a:lnTo>
                      <a:lnTo>
                        <a:pt x="11"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0" name="Freeform 80"/>
                <p:cNvSpPr>
                  <a:spLocks/>
                </p:cNvSpPr>
                <p:nvPr/>
              </p:nvSpPr>
              <p:spPr bwMode="auto">
                <a:xfrm>
                  <a:off x="4150" y="764"/>
                  <a:ext cx="6"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3" y="6"/>
                    </a:cxn>
                    <a:cxn ang="0">
                      <a:pos x="10" y="2"/>
                    </a:cxn>
                  </a:cxnLst>
                  <a:rect l="0" t="0" r="r" b="b"/>
                  <a:pathLst>
                    <a:path w="13" h="12">
                      <a:moveTo>
                        <a:pt x="10" y="2"/>
                      </a:moveTo>
                      <a:lnTo>
                        <a:pt x="6" y="0"/>
                      </a:lnTo>
                      <a:lnTo>
                        <a:pt x="1" y="2"/>
                      </a:lnTo>
                      <a:lnTo>
                        <a:pt x="0" y="6"/>
                      </a:lnTo>
                      <a:lnTo>
                        <a:pt x="1" y="11"/>
                      </a:lnTo>
                      <a:lnTo>
                        <a:pt x="1" y="11"/>
                      </a:lnTo>
                      <a:lnTo>
                        <a:pt x="6" y="12"/>
                      </a:lnTo>
                      <a:lnTo>
                        <a:pt x="10" y="11"/>
                      </a:lnTo>
                      <a:lnTo>
                        <a:pt x="13"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1" name="Freeform 81"/>
                <p:cNvSpPr>
                  <a:spLocks/>
                </p:cNvSpPr>
                <p:nvPr/>
              </p:nvSpPr>
              <p:spPr bwMode="auto">
                <a:xfrm>
                  <a:off x="4159" y="772"/>
                  <a:ext cx="6"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0"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2" name="Freeform 82"/>
                <p:cNvSpPr>
                  <a:spLocks/>
                </p:cNvSpPr>
                <p:nvPr/>
              </p:nvSpPr>
              <p:spPr bwMode="auto">
                <a:xfrm>
                  <a:off x="4168" y="780"/>
                  <a:ext cx="7"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0"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 name="Freeform 83"/>
                <p:cNvSpPr>
                  <a:spLocks/>
                </p:cNvSpPr>
                <p:nvPr/>
              </p:nvSpPr>
              <p:spPr bwMode="auto">
                <a:xfrm>
                  <a:off x="4178" y="789"/>
                  <a:ext cx="6" cy="6"/>
                </a:xfrm>
                <a:custGeom>
                  <a:avLst/>
                  <a:gdLst/>
                  <a:ahLst/>
                  <a:cxnLst>
                    <a:cxn ang="0">
                      <a:pos x="10" y="3"/>
                    </a:cxn>
                    <a:cxn ang="0">
                      <a:pos x="7" y="0"/>
                    </a:cxn>
                    <a:cxn ang="0">
                      <a:pos x="2" y="3"/>
                    </a:cxn>
                    <a:cxn ang="0">
                      <a:pos x="0" y="6"/>
                    </a:cxn>
                    <a:cxn ang="0">
                      <a:pos x="2" y="11"/>
                    </a:cxn>
                    <a:cxn ang="0">
                      <a:pos x="2" y="11"/>
                    </a:cxn>
                    <a:cxn ang="0">
                      <a:pos x="7" y="13"/>
                    </a:cxn>
                    <a:cxn ang="0">
                      <a:pos x="10" y="11"/>
                    </a:cxn>
                    <a:cxn ang="0">
                      <a:pos x="13" y="6"/>
                    </a:cxn>
                    <a:cxn ang="0">
                      <a:pos x="10" y="3"/>
                    </a:cxn>
                  </a:cxnLst>
                  <a:rect l="0" t="0" r="r" b="b"/>
                  <a:pathLst>
                    <a:path w="13" h="13">
                      <a:moveTo>
                        <a:pt x="10" y="3"/>
                      </a:moveTo>
                      <a:lnTo>
                        <a:pt x="7" y="0"/>
                      </a:lnTo>
                      <a:lnTo>
                        <a:pt x="2" y="3"/>
                      </a:lnTo>
                      <a:lnTo>
                        <a:pt x="0" y="6"/>
                      </a:lnTo>
                      <a:lnTo>
                        <a:pt x="2" y="11"/>
                      </a:lnTo>
                      <a:lnTo>
                        <a:pt x="2" y="11"/>
                      </a:lnTo>
                      <a:lnTo>
                        <a:pt x="7" y="13"/>
                      </a:lnTo>
                      <a:lnTo>
                        <a:pt x="10" y="11"/>
                      </a:lnTo>
                      <a:lnTo>
                        <a:pt x="13" y="6"/>
                      </a:lnTo>
                      <a:lnTo>
                        <a:pt x="10"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4" name="Freeform 84"/>
                <p:cNvSpPr>
                  <a:spLocks/>
                </p:cNvSpPr>
                <p:nvPr/>
              </p:nvSpPr>
              <p:spPr bwMode="auto">
                <a:xfrm>
                  <a:off x="4187" y="797"/>
                  <a:ext cx="6" cy="7"/>
                </a:xfrm>
                <a:custGeom>
                  <a:avLst/>
                  <a:gdLst/>
                  <a:ahLst/>
                  <a:cxnLst>
                    <a:cxn ang="0">
                      <a:pos x="11" y="1"/>
                    </a:cxn>
                    <a:cxn ang="0">
                      <a:pos x="6" y="0"/>
                    </a:cxn>
                    <a:cxn ang="0">
                      <a:pos x="3" y="1"/>
                    </a:cxn>
                    <a:cxn ang="0">
                      <a:pos x="0" y="6"/>
                    </a:cxn>
                    <a:cxn ang="0">
                      <a:pos x="3" y="10"/>
                    </a:cxn>
                    <a:cxn ang="0">
                      <a:pos x="3" y="10"/>
                    </a:cxn>
                    <a:cxn ang="0">
                      <a:pos x="6" y="12"/>
                    </a:cxn>
                    <a:cxn ang="0">
                      <a:pos x="11" y="10"/>
                    </a:cxn>
                    <a:cxn ang="0">
                      <a:pos x="13" y="6"/>
                    </a:cxn>
                    <a:cxn ang="0">
                      <a:pos x="11" y="1"/>
                    </a:cxn>
                  </a:cxnLst>
                  <a:rect l="0" t="0" r="r" b="b"/>
                  <a:pathLst>
                    <a:path w="13" h="12">
                      <a:moveTo>
                        <a:pt x="11" y="1"/>
                      </a:moveTo>
                      <a:lnTo>
                        <a:pt x="6" y="0"/>
                      </a:lnTo>
                      <a:lnTo>
                        <a:pt x="3" y="1"/>
                      </a:lnTo>
                      <a:lnTo>
                        <a:pt x="0" y="6"/>
                      </a:lnTo>
                      <a:lnTo>
                        <a:pt x="3" y="10"/>
                      </a:lnTo>
                      <a:lnTo>
                        <a:pt x="3" y="10"/>
                      </a:lnTo>
                      <a:lnTo>
                        <a:pt x="6" y="12"/>
                      </a:lnTo>
                      <a:lnTo>
                        <a:pt x="11" y="10"/>
                      </a:lnTo>
                      <a:lnTo>
                        <a:pt x="13"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 name="Freeform 85"/>
                <p:cNvSpPr>
                  <a:spLocks/>
                </p:cNvSpPr>
                <p:nvPr/>
              </p:nvSpPr>
              <p:spPr bwMode="auto">
                <a:xfrm>
                  <a:off x="4196" y="805"/>
                  <a:ext cx="7" cy="7"/>
                </a:xfrm>
                <a:custGeom>
                  <a:avLst/>
                  <a:gdLst/>
                  <a:ahLst/>
                  <a:cxnLst>
                    <a:cxn ang="0">
                      <a:pos x="11" y="1"/>
                    </a:cxn>
                    <a:cxn ang="0">
                      <a:pos x="6" y="0"/>
                    </a:cxn>
                    <a:cxn ang="0">
                      <a:pos x="2" y="1"/>
                    </a:cxn>
                    <a:cxn ang="0">
                      <a:pos x="0" y="6"/>
                    </a:cxn>
                    <a:cxn ang="0">
                      <a:pos x="2" y="10"/>
                    </a:cxn>
                    <a:cxn ang="0">
                      <a:pos x="2" y="10"/>
                    </a:cxn>
                    <a:cxn ang="0">
                      <a:pos x="6" y="12"/>
                    </a:cxn>
                    <a:cxn ang="0">
                      <a:pos x="11" y="10"/>
                    </a:cxn>
                    <a:cxn ang="0">
                      <a:pos x="12" y="6"/>
                    </a:cxn>
                    <a:cxn ang="0">
                      <a:pos x="11" y="1"/>
                    </a:cxn>
                  </a:cxnLst>
                  <a:rect l="0" t="0" r="r" b="b"/>
                  <a:pathLst>
                    <a:path w="12" h="12">
                      <a:moveTo>
                        <a:pt x="11" y="1"/>
                      </a:moveTo>
                      <a:lnTo>
                        <a:pt x="6" y="0"/>
                      </a:lnTo>
                      <a:lnTo>
                        <a:pt x="2" y="1"/>
                      </a:lnTo>
                      <a:lnTo>
                        <a:pt x="0" y="6"/>
                      </a:lnTo>
                      <a:lnTo>
                        <a:pt x="2" y="10"/>
                      </a:lnTo>
                      <a:lnTo>
                        <a:pt x="2" y="10"/>
                      </a:lnTo>
                      <a:lnTo>
                        <a:pt x="6" y="12"/>
                      </a:lnTo>
                      <a:lnTo>
                        <a:pt x="11" y="10"/>
                      </a:lnTo>
                      <a:lnTo>
                        <a:pt x="12"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 name="Freeform 86"/>
                <p:cNvSpPr>
                  <a:spLocks/>
                </p:cNvSpPr>
                <p:nvPr/>
              </p:nvSpPr>
              <p:spPr bwMode="auto">
                <a:xfrm>
                  <a:off x="4206" y="814"/>
                  <a:ext cx="6" cy="6"/>
                </a:xfrm>
                <a:custGeom>
                  <a:avLst/>
                  <a:gdLst/>
                  <a:ahLst/>
                  <a:cxnLst>
                    <a:cxn ang="0">
                      <a:pos x="12" y="1"/>
                    </a:cxn>
                    <a:cxn ang="0">
                      <a:pos x="7" y="0"/>
                    </a:cxn>
                    <a:cxn ang="0">
                      <a:pos x="3" y="1"/>
                    </a:cxn>
                    <a:cxn ang="0">
                      <a:pos x="0" y="6"/>
                    </a:cxn>
                    <a:cxn ang="0">
                      <a:pos x="3" y="10"/>
                    </a:cxn>
                    <a:cxn ang="0">
                      <a:pos x="3" y="10"/>
                    </a:cxn>
                    <a:cxn ang="0">
                      <a:pos x="7" y="13"/>
                    </a:cxn>
                    <a:cxn ang="0">
                      <a:pos x="12" y="10"/>
                    </a:cxn>
                    <a:cxn ang="0">
                      <a:pos x="13" y="6"/>
                    </a:cxn>
                    <a:cxn ang="0">
                      <a:pos x="12" y="1"/>
                    </a:cxn>
                  </a:cxnLst>
                  <a:rect l="0" t="0" r="r" b="b"/>
                  <a:pathLst>
                    <a:path w="13" h="13">
                      <a:moveTo>
                        <a:pt x="12" y="1"/>
                      </a:moveTo>
                      <a:lnTo>
                        <a:pt x="7" y="0"/>
                      </a:lnTo>
                      <a:lnTo>
                        <a:pt x="3" y="1"/>
                      </a:lnTo>
                      <a:lnTo>
                        <a:pt x="0" y="6"/>
                      </a:lnTo>
                      <a:lnTo>
                        <a:pt x="3" y="10"/>
                      </a:lnTo>
                      <a:lnTo>
                        <a:pt x="3" y="10"/>
                      </a:lnTo>
                      <a:lnTo>
                        <a:pt x="7" y="13"/>
                      </a:lnTo>
                      <a:lnTo>
                        <a:pt x="12" y="10"/>
                      </a:lnTo>
                      <a:lnTo>
                        <a:pt x="13" y="6"/>
                      </a:lnTo>
                      <a:lnTo>
                        <a:pt x="12"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 name="Freeform 87"/>
                <p:cNvSpPr>
                  <a:spLocks/>
                </p:cNvSpPr>
                <p:nvPr/>
              </p:nvSpPr>
              <p:spPr bwMode="auto">
                <a:xfrm>
                  <a:off x="4215" y="822"/>
                  <a:ext cx="6" cy="6"/>
                </a:xfrm>
                <a:custGeom>
                  <a:avLst/>
                  <a:gdLst/>
                  <a:ahLst/>
                  <a:cxnLst>
                    <a:cxn ang="0">
                      <a:pos x="11" y="2"/>
                    </a:cxn>
                    <a:cxn ang="0">
                      <a:pos x="6" y="0"/>
                    </a:cxn>
                    <a:cxn ang="0">
                      <a:pos x="3" y="2"/>
                    </a:cxn>
                    <a:cxn ang="0">
                      <a:pos x="0" y="7"/>
                    </a:cxn>
                    <a:cxn ang="0">
                      <a:pos x="3" y="10"/>
                    </a:cxn>
                    <a:cxn ang="0">
                      <a:pos x="3" y="10"/>
                    </a:cxn>
                    <a:cxn ang="0">
                      <a:pos x="6" y="13"/>
                    </a:cxn>
                    <a:cxn ang="0">
                      <a:pos x="11" y="10"/>
                    </a:cxn>
                    <a:cxn ang="0">
                      <a:pos x="13" y="7"/>
                    </a:cxn>
                    <a:cxn ang="0">
                      <a:pos x="11" y="2"/>
                    </a:cxn>
                  </a:cxnLst>
                  <a:rect l="0" t="0" r="r" b="b"/>
                  <a:pathLst>
                    <a:path w="13" h="13">
                      <a:moveTo>
                        <a:pt x="11" y="2"/>
                      </a:moveTo>
                      <a:lnTo>
                        <a:pt x="6" y="0"/>
                      </a:lnTo>
                      <a:lnTo>
                        <a:pt x="3" y="2"/>
                      </a:lnTo>
                      <a:lnTo>
                        <a:pt x="0" y="7"/>
                      </a:lnTo>
                      <a:lnTo>
                        <a:pt x="3" y="10"/>
                      </a:lnTo>
                      <a:lnTo>
                        <a:pt x="3" y="10"/>
                      </a:lnTo>
                      <a:lnTo>
                        <a:pt x="6" y="13"/>
                      </a:lnTo>
                      <a:lnTo>
                        <a:pt x="11" y="10"/>
                      </a:lnTo>
                      <a:lnTo>
                        <a:pt x="13" y="7"/>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 name="Freeform 88"/>
                <p:cNvSpPr>
                  <a:spLocks/>
                </p:cNvSpPr>
                <p:nvPr/>
              </p:nvSpPr>
              <p:spPr bwMode="auto">
                <a:xfrm>
                  <a:off x="4225" y="830"/>
                  <a:ext cx="6" cy="6"/>
                </a:xfrm>
                <a:custGeom>
                  <a:avLst/>
                  <a:gdLst/>
                  <a:ahLst/>
                  <a:cxnLst>
                    <a:cxn ang="0">
                      <a:pos x="10" y="1"/>
                    </a:cxn>
                    <a:cxn ang="0">
                      <a:pos x="6" y="0"/>
                    </a:cxn>
                    <a:cxn ang="0">
                      <a:pos x="1" y="1"/>
                    </a:cxn>
                    <a:cxn ang="0">
                      <a:pos x="0" y="6"/>
                    </a:cxn>
                    <a:cxn ang="0">
                      <a:pos x="1" y="10"/>
                    </a:cxn>
                    <a:cxn ang="0">
                      <a:pos x="1" y="10"/>
                    </a:cxn>
                    <a:cxn ang="0">
                      <a:pos x="6" y="12"/>
                    </a:cxn>
                    <a:cxn ang="0">
                      <a:pos x="10" y="10"/>
                    </a:cxn>
                    <a:cxn ang="0">
                      <a:pos x="13" y="6"/>
                    </a:cxn>
                    <a:cxn ang="0">
                      <a:pos x="10" y="1"/>
                    </a:cxn>
                  </a:cxnLst>
                  <a:rect l="0" t="0" r="r" b="b"/>
                  <a:pathLst>
                    <a:path w="13" h="12">
                      <a:moveTo>
                        <a:pt x="10" y="1"/>
                      </a:moveTo>
                      <a:lnTo>
                        <a:pt x="6" y="0"/>
                      </a:lnTo>
                      <a:lnTo>
                        <a:pt x="1" y="1"/>
                      </a:lnTo>
                      <a:lnTo>
                        <a:pt x="0" y="6"/>
                      </a:lnTo>
                      <a:lnTo>
                        <a:pt x="1" y="10"/>
                      </a:lnTo>
                      <a:lnTo>
                        <a:pt x="1" y="10"/>
                      </a:lnTo>
                      <a:lnTo>
                        <a:pt x="6" y="12"/>
                      </a:lnTo>
                      <a:lnTo>
                        <a:pt x="10" y="10"/>
                      </a:lnTo>
                      <a:lnTo>
                        <a:pt x="13"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9" name="Freeform 89"/>
                <p:cNvSpPr>
                  <a:spLocks/>
                </p:cNvSpPr>
                <p:nvPr/>
              </p:nvSpPr>
              <p:spPr bwMode="auto">
                <a:xfrm>
                  <a:off x="4234" y="838"/>
                  <a:ext cx="7" cy="6"/>
                </a:xfrm>
                <a:custGeom>
                  <a:avLst/>
                  <a:gdLst/>
                  <a:ahLst/>
                  <a:cxnLst>
                    <a:cxn ang="0">
                      <a:pos x="10" y="1"/>
                    </a:cxn>
                    <a:cxn ang="0">
                      <a:pos x="6" y="0"/>
                    </a:cxn>
                    <a:cxn ang="0">
                      <a:pos x="1" y="1"/>
                    </a:cxn>
                    <a:cxn ang="0">
                      <a:pos x="0" y="6"/>
                    </a:cxn>
                    <a:cxn ang="0">
                      <a:pos x="1" y="10"/>
                    </a:cxn>
                    <a:cxn ang="0">
                      <a:pos x="1" y="10"/>
                    </a:cxn>
                    <a:cxn ang="0">
                      <a:pos x="6" y="12"/>
                    </a:cxn>
                    <a:cxn ang="0">
                      <a:pos x="10" y="10"/>
                    </a:cxn>
                    <a:cxn ang="0">
                      <a:pos x="12" y="6"/>
                    </a:cxn>
                    <a:cxn ang="0">
                      <a:pos x="10" y="1"/>
                    </a:cxn>
                  </a:cxnLst>
                  <a:rect l="0" t="0" r="r" b="b"/>
                  <a:pathLst>
                    <a:path w="12" h="12">
                      <a:moveTo>
                        <a:pt x="10" y="1"/>
                      </a:moveTo>
                      <a:lnTo>
                        <a:pt x="6" y="0"/>
                      </a:lnTo>
                      <a:lnTo>
                        <a:pt x="1" y="1"/>
                      </a:lnTo>
                      <a:lnTo>
                        <a:pt x="0" y="6"/>
                      </a:lnTo>
                      <a:lnTo>
                        <a:pt x="1" y="10"/>
                      </a:lnTo>
                      <a:lnTo>
                        <a:pt x="1" y="10"/>
                      </a:lnTo>
                      <a:lnTo>
                        <a:pt x="6" y="12"/>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 name="Freeform 90"/>
                <p:cNvSpPr>
                  <a:spLocks/>
                </p:cNvSpPr>
                <p:nvPr/>
              </p:nvSpPr>
              <p:spPr bwMode="auto">
                <a:xfrm>
                  <a:off x="4244" y="846"/>
                  <a:ext cx="6" cy="6"/>
                </a:xfrm>
                <a:custGeom>
                  <a:avLst/>
                  <a:gdLst/>
                  <a:ahLst/>
                  <a:cxnLst>
                    <a:cxn ang="0">
                      <a:pos x="10" y="1"/>
                    </a:cxn>
                    <a:cxn ang="0">
                      <a:pos x="6" y="0"/>
                    </a:cxn>
                    <a:cxn ang="0">
                      <a:pos x="1" y="1"/>
                    </a:cxn>
                    <a:cxn ang="0">
                      <a:pos x="0" y="6"/>
                    </a:cxn>
                    <a:cxn ang="0">
                      <a:pos x="1" y="10"/>
                    </a:cxn>
                    <a:cxn ang="0">
                      <a:pos x="1" y="10"/>
                    </a:cxn>
                    <a:cxn ang="0">
                      <a:pos x="6" y="13"/>
                    </a:cxn>
                    <a:cxn ang="0">
                      <a:pos x="10" y="10"/>
                    </a:cxn>
                    <a:cxn ang="0">
                      <a:pos x="12" y="6"/>
                    </a:cxn>
                    <a:cxn ang="0">
                      <a:pos x="10" y="1"/>
                    </a:cxn>
                  </a:cxnLst>
                  <a:rect l="0" t="0" r="r" b="b"/>
                  <a:pathLst>
                    <a:path w="12" h="13">
                      <a:moveTo>
                        <a:pt x="10" y="1"/>
                      </a:moveTo>
                      <a:lnTo>
                        <a:pt x="6" y="0"/>
                      </a:lnTo>
                      <a:lnTo>
                        <a:pt x="1" y="1"/>
                      </a:lnTo>
                      <a:lnTo>
                        <a:pt x="0" y="6"/>
                      </a:lnTo>
                      <a:lnTo>
                        <a:pt x="1" y="10"/>
                      </a:lnTo>
                      <a:lnTo>
                        <a:pt x="1" y="10"/>
                      </a:lnTo>
                      <a:lnTo>
                        <a:pt x="6" y="13"/>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1" name="Freeform 91"/>
                <p:cNvSpPr>
                  <a:spLocks/>
                </p:cNvSpPr>
                <p:nvPr/>
              </p:nvSpPr>
              <p:spPr bwMode="auto">
                <a:xfrm>
                  <a:off x="4253" y="854"/>
                  <a:ext cx="6" cy="6"/>
                </a:xfrm>
                <a:custGeom>
                  <a:avLst/>
                  <a:gdLst/>
                  <a:ahLst/>
                  <a:cxnLst>
                    <a:cxn ang="0">
                      <a:pos x="12" y="3"/>
                    </a:cxn>
                    <a:cxn ang="0">
                      <a:pos x="7" y="0"/>
                    </a:cxn>
                    <a:cxn ang="0">
                      <a:pos x="3" y="3"/>
                    </a:cxn>
                    <a:cxn ang="0">
                      <a:pos x="0" y="7"/>
                    </a:cxn>
                    <a:cxn ang="0">
                      <a:pos x="3" y="12"/>
                    </a:cxn>
                    <a:cxn ang="0">
                      <a:pos x="3" y="12"/>
                    </a:cxn>
                    <a:cxn ang="0">
                      <a:pos x="7" y="13"/>
                    </a:cxn>
                    <a:cxn ang="0">
                      <a:pos x="12" y="10"/>
                    </a:cxn>
                    <a:cxn ang="0">
                      <a:pos x="13" y="7"/>
                    </a:cxn>
                    <a:cxn ang="0">
                      <a:pos x="12" y="3"/>
                    </a:cxn>
                  </a:cxnLst>
                  <a:rect l="0" t="0" r="r" b="b"/>
                  <a:pathLst>
                    <a:path w="13" h="13">
                      <a:moveTo>
                        <a:pt x="12" y="3"/>
                      </a:moveTo>
                      <a:lnTo>
                        <a:pt x="7" y="0"/>
                      </a:lnTo>
                      <a:lnTo>
                        <a:pt x="3" y="3"/>
                      </a:lnTo>
                      <a:lnTo>
                        <a:pt x="0" y="7"/>
                      </a:lnTo>
                      <a:lnTo>
                        <a:pt x="3" y="12"/>
                      </a:lnTo>
                      <a:lnTo>
                        <a:pt x="3" y="12"/>
                      </a:lnTo>
                      <a:lnTo>
                        <a:pt x="7" y="13"/>
                      </a:lnTo>
                      <a:lnTo>
                        <a:pt x="12" y="10"/>
                      </a:lnTo>
                      <a:lnTo>
                        <a:pt x="13" y="7"/>
                      </a:lnTo>
                      <a:lnTo>
                        <a:pt x="12"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2" name="Freeform 92"/>
                <p:cNvSpPr>
                  <a:spLocks/>
                </p:cNvSpPr>
                <p:nvPr/>
              </p:nvSpPr>
              <p:spPr bwMode="auto">
                <a:xfrm>
                  <a:off x="4263" y="862"/>
                  <a:ext cx="6" cy="6"/>
                </a:xfrm>
                <a:custGeom>
                  <a:avLst/>
                  <a:gdLst/>
                  <a:ahLst/>
                  <a:cxnLst>
                    <a:cxn ang="0">
                      <a:pos x="11" y="2"/>
                    </a:cxn>
                    <a:cxn ang="0">
                      <a:pos x="6" y="0"/>
                    </a:cxn>
                    <a:cxn ang="0">
                      <a:pos x="3" y="2"/>
                    </a:cxn>
                    <a:cxn ang="0">
                      <a:pos x="0" y="6"/>
                    </a:cxn>
                    <a:cxn ang="0">
                      <a:pos x="3" y="11"/>
                    </a:cxn>
                    <a:cxn ang="0">
                      <a:pos x="3" y="11"/>
                    </a:cxn>
                    <a:cxn ang="0">
                      <a:pos x="6" y="12"/>
                    </a:cxn>
                    <a:cxn ang="0">
                      <a:pos x="11" y="11"/>
                    </a:cxn>
                    <a:cxn ang="0">
                      <a:pos x="13" y="6"/>
                    </a:cxn>
                    <a:cxn ang="0">
                      <a:pos x="11" y="2"/>
                    </a:cxn>
                  </a:cxnLst>
                  <a:rect l="0" t="0" r="r" b="b"/>
                  <a:pathLst>
                    <a:path w="13" h="12">
                      <a:moveTo>
                        <a:pt x="11" y="2"/>
                      </a:moveTo>
                      <a:lnTo>
                        <a:pt x="6" y="0"/>
                      </a:lnTo>
                      <a:lnTo>
                        <a:pt x="3" y="2"/>
                      </a:lnTo>
                      <a:lnTo>
                        <a:pt x="0" y="6"/>
                      </a:lnTo>
                      <a:lnTo>
                        <a:pt x="3" y="11"/>
                      </a:lnTo>
                      <a:lnTo>
                        <a:pt x="3" y="11"/>
                      </a:lnTo>
                      <a:lnTo>
                        <a:pt x="6" y="12"/>
                      </a:lnTo>
                      <a:lnTo>
                        <a:pt x="11" y="11"/>
                      </a:lnTo>
                      <a:lnTo>
                        <a:pt x="13"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3" name="Freeform 93"/>
                <p:cNvSpPr>
                  <a:spLocks/>
                </p:cNvSpPr>
                <p:nvPr/>
              </p:nvSpPr>
              <p:spPr bwMode="auto">
                <a:xfrm>
                  <a:off x="4272" y="870"/>
                  <a:ext cx="6" cy="7"/>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 name="Freeform 94"/>
                <p:cNvSpPr>
                  <a:spLocks/>
                </p:cNvSpPr>
                <p:nvPr/>
              </p:nvSpPr>
              <p:spPr bwMode="auto">
                <a:xfrm>
                  <a:off x="4281" y="878"/>
                  <a:ext cx="7" cy="7"/>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5" name="Freeform 95"/>
                <p:cNvSpPr>
                  <a:spLocks/>
                </p:cNvSpPr>
                <p:nvPr/>
              </p:nvSpPr>
              <p:spPr bwMode="auto">
                <a:xfrm>
                  <a:off x="4271" y="866"/>
                  <a:ext cx="50" cy="47"/>
                </a:xfrm>
                <a:custGeom>
                  <a:avLst/>
                  <a:gdLst/>
                  <a:ahLst/>
                  <a:cxnLst>
                    <a:cxn ang="0">
                      <a:pos x="0" y="69"/>
                    </a:cxn>
                    <a:cxn ang="0">
                      <a:pos x="98" y="94"/>
                    </a:cxn>
                    <a:cxn ang="0">
                      <a:pos x="59" y="0"/>
                    </a:cxn>
                    <a:cxn ang="0">
                      <a:pos x="0" y="69"/>
                    </a:cxn>
                  </a:cxnLst>
                  <a:rect l="0" t="0" r="r" b="b"/>
                  <a:pathLst>
                    <a:path w="98" h="94">
                      <a:moveTo>
                        <a:pt x="0" y="69"/>
                      </a:moveTo>
                      <a:lnTo>
                        <a:pt x="98" y="94"/>
                      </a:lnTo>
                      <a:lnTo>
                        <a:pt x="59" y="0"/>
                      </a:lnTo>
                      <a:lnTo>
                        <a:pt x="0" y="6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17" name="Rectangle 97"/>
              <p:cNvSpPr>
                <a:spLocks noChangeArrowheads="1"/>
              </p:cNvSpPr>
              <p:nvPr/>
            </p:nvSpPr>
            <p:spPr bwMode="auto">
              <a:xfrm rot="2400000">
                <a:off x="4109" y="634"/>
                <a:ext cx="302"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replay</a:t>
                </a:r>
                <a:endParaRPr kumimoji="0" lang="en-US" sz="2800" b="0" i="0" u="none" strike="noStrike" cap="none" normalizeH="0" baseline="0" smtClean="0">
                  <a:ln>
                    <a:noFill/>
                  </a:ln>
                  <a:solidFill>
                    <a:schemeClr val="tx1"/>
                  </a:solidFill>
                  <a:effectLst/>
                  <a:latin typeface="Arial" pitchFamily="34" charset="0"/>
                </a:endParaRPr>
              </a:p>
            </p:txBody>
          </p:sp>
        </p:grpSp>
        <p:grpSp>
          <p:nvGrpSpPr>
            <p:cNvPr id="5232" name="Group 112"/>
            <p:cNvGrpSpPr>
              <a:grpSpLocks/>
            </p:cNvGrpSpPr>
            <p:nvPr/>
          </p:nvGrpSpPr>
          <p:grpSpPr bwMode="auto">
            <a:xfrm>
              <a:off x="2750" y="1582"/>
              <a:ext cx="2522" cy="479"/>
              <a:chOff x="2750" y="1582"/>
              <a:chExt cx="2522" cy="479"/>
            </a:xfrm>
          </p:grpSpPr>
          <p:sp>
            <p:nvSpPr>
              <p:cNvPr id="5219" name="Rectangle 99"/>
              <p:cNvSpPr>
                <a:spLocks noChangeArrowheads="1"/>
              </p:cNvSpPr>
              <p:nvPr/>
            </p:nvSpPr>
            <p:spPr bwMode="auto">
              <a:xfrm>
                <a:off x="2750" y="1593"/>
                <a:ext cx="641" cy="468"/>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0" name="Rectangle 100"/>
              <p:cNvSpPr>
                <a:spLocks noChangeArrowheads="1"/>
              </p:cNvSpPr>
              <p:nvPr/>
            </p:nvSpPr>
            <p:spPr bwMode="auto">
              <a:xfrm>
                <a:off x="2832" y="1696"/>
                <a:ext cx="482" cy="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1" name="Rectangle 101"/>
              <p:cNvSpPr>
                <a:spLocks noChangeArrowheads="1"/>
              </p:cNvSpPr>
              <p:nvPr/>
            </p:nvSpPr>
            <p:spPr bwMode="auto">
              <a:xfrm>
                <a:off x="2868" y="1721"/>
                <a:ext cx="322"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Client </a:t>
                </a:r>
                <a:endParaRPr kumimoji="0" lang="en-US" sz="2800" b="0" i="0" u="none" strike="noStrike" cap="none" normalizeH="0" baseline="0" smtClean="0">
                  <a:ln>
                    <a:noFill/>
                  </a:ln>
                  <a:solidFill>
                    <a:schemeClr val="tx1"/>
                  </a:solidFill>
                  <a:effectLst/>
                  <a:latin typeface="Arial" pitchFamily="34" charset="0"/>
                </a:endParaRPr>
              </a:p>
            </p:txBody>
          </p:sp>
          <p:sp>
            <p:nvSpPr>
              <p:cNvPr id="5222" name="Rectangle 102"/>
              <p:cNvSpPr>
                <a:spLocks noChangeArrowheads="1"/>
              </p:cNvSpPr>
              <p:nvPr/>
            </p:nvSpPr>
            <p:spPr bwMode="auto">
              <a:xfrm>
                <a:off x="2868" y="1841"/>
                <a:ext cx="412"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Imposter</a:t>
                </a:r>
                <a:endParaRPr kumimoji="0" lang="en-US" sz="2800" b="0" i="0" u="none" strike="noStrike" cap="none" normalizeH="0" baseline="0" smtClean="0">
                  <a:ln>
                    <a:noFill/>
                  </a:ln>
                  <a:solidFill>
                    <a:schemeClr val="tx1"/>
                  </a:solidFill>
                  <a:effectLst/>
                  <a:latin typeface="Arial" pitchFamily="34" charset="0"/>
                </a:endParaRPr>
              </a:p>
            </p:txBody>
          </p:sp>
          <p:sp>
            <p:nvSpPr>
              <p:cNvPr id="5223" name="Rectangle 103"/>
              <p:cNvSpPr>
                <a:spLocks noChangeArrowheads="1"/>
              </p:cNvSpPr>
              <p:nvPr/>
            </p:nvSpPr>
            <p:spPr bwMode="auto">
              <a:xfrm>
                <a:off x="4630" y="1582"/>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4" name="Rectangle 104"/>
              <p:cNvSpPr>
                <a:spLocks noChangeArrowheads="1"/>
              </p:cNvSpPr>
              <p:nvPr/>
            </p:nvSpPr>
            <p:spPr bwMode="auto">
              <a:xfrm>
                <a:off x="4703" y="1690"/>
                <a:ext cx="482" cy="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5" name="Rectangle 105"/>
              <p:cNvSpPr>
                <a:spLocks noChangeArrowheads="1"/>
              </p:cNvSpPr>
              <p:nvPr/>
            </p:nvSpPr>
            <p:spPr bwMode="auto">
              <a:xfrm>
                <a:off x="4739" y="1715"/>
                <a:ext cx="315"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228" name="Group 108"/>
              <p:cNvGrpSpPr>
                <a:grpSpLocks/>
              </p:cNvGrpSpPr>
              <p:nvPr/>
            </p:nvGrpSpPr>
            <p:grpSpPr bwMode="auto">
              <a:xfrm>
                <a:off x="3411" y="1702"/>
                <a:ext cx="1222" cy="39"/>
                <a:chOff x="3411" y="1702"/>
                <a:chExt cx="1222" cy="39"/>
              </a:xfrm>
            </p:grpSpPr>
            <p:sp>
              <p:nvSpPr>
                <p:cNvPr id="5226" name="Line 106"/>
                <p:cNvSpPr>
                  <a:spLocks noChangeShapeType="1"/>
                </p:cNvSpPr>
                <p:nvPr/>
              </p:nvSpPr>
              <p:spPr bwMode="auto">
                <a:xfrm>
                  <a:off x="3411" y="1721"/>
                  <a:ext cx="1184"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7" name="Freeform 107"/>
                <p:cNvSpPr>
                  <a:spLocks/>
                </p:cNvSpPr>
                <p:nvPr/>
              </p:nvSpPr>
              <p:spPr bwMode="auto">
                <a:xfrm>
                  <a:off x="4593" y="1702"/>
                  <a:ext cx="40" cy="39"/>
                </a:xfrm>
                <a:custGeom>
                  <a:avLst/>
                  <a:gdLst/>
                  <a:ahLst/>
                  <a:cxnLst>
                    <a:cxn ang="0">
                      <a:pos x="0" y="79"/>
                    </a:cxn>
                    <a:cxn ang="0">
                      <a:pos x="78" y="40"/>
                    </a:cxn>
                    <a:cxn ang="0">
                      <a:pos x="0" y="0"/>
                    </a:cxn>
                    <a:cxn ang="0">
                      <a:pos x="0" y="79"/>
                    </a:cxn>
                  </a:cxnLst>
                  <a:rect l="0" t="0" r="r" b="b"/>
                  <a:pathLst>
                    <a:path w="78" h="79">
                      <a:moveTo>
                        <a:pt x="0" y="79"/>
                      </a:moveTo>
                      <a:lnTo>
                        <a:pt x="78"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31" name="Group 111"/>
              <p:cNvGrpSpPr>
                <a:grpSpLocks/>
              </p:cNvGrpSpPr>
              <p:nvPr/>
            </p:nvGrpSpPr>
            <p:grpSpPr bwMode="auto">
              <a:xfrm>
                <a:off x="3399" y="1910"/>
                <a:ext cx="1221" cy="39"/>
                <a:chOff x="3399" y="1910"/>
                <a:chExt cx="1221" cy="39"/>
              </a:xfrm>
            </p:grpSpPr>
            <p:sp>
              <p:nvSpPr>
                <p:cNvPr id="5229" name="Line 109"/>
                <p:cNvSpPr>
                  <a:spLocks noChangeShapeType="1"/>
                </p:cNvSpPr>
                <p:nvPr/>
              </p:nvSpPr>
              <p:spPr bwMode="auto">
                <a:xfrm>
                  <a:off x="3437" y="192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0" name="Freeform 110"/>
                <p:cNvSpPr>
                  <a:spLocks/>
                </p:cNvSpPr>
                <p:nvPr/>
              </p:nvSpPr>
              <p:spPr bwMode="auto">
                <a:xfrm>
                  <a:off x="3399" y="1910"/>
                  <a:ext cx="40" cy="39"/>
                </a:xfrm>
                <a:custGeom>
                  <a:avLst/>
                  <a:gdLst/>
                  <a:ahLst/>
                  <a:cxnLst>
                    <a:cxn ang="0">
                      <a:pos x="78" y="0"/>
                    </a:cxn>
                    <a:cxn ang="0">
                      <a:pos x="0" y="40"/>
                    </a:cxn>
                    <a:cxn ang="0">
                      <a:pos x="78" y="79"/>
                    </a:cxn>
                    <a:cxn ang="0">
                      <a:pos x="78" y="0"/>
                    </a:cxn>
                  </a:cxnLst>
                  <a:rect l="0" t="0" r="r" b="b"/>
                  <a:pathLst>
                    <a:path w="78" h="79">
                      <a:moveTo>
                        <a:pt x="78" y="0"/>
                      </a:moveTo>
                      <a:lnTo>
                        <a:pt x="0" y="40"/>
                      </a:lnTo>
                      <a:lnTo>
                        <a:pt x="78" y="79"/>
                      </a:lnTo>
                      <a:lnTo>
                        <a:pt x="78"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254" name="Group 134"/>
            <p:cNvGrpSpPr>
              <a:grpSpLocks/>
            </p:cNvGrpSpPr>
            <p:nvPr/>
          </p:nvGrpSpPr>
          <p:grpSpPr bwMode="auto">
            <a:xfrm>
              <a:off x="2759" y="2349"/>
              <a:ext cx="2522" cy="479"/>
              <a:chOff x="2759" y="2349"/>
              <a:chExt cx="2522" cy="479"/>
            </a:xfrm>
          </p:grpSpPr>
          <p:sp>
            <p:nvSpPr>
              <p:cNvPr id="5233" name="Rectangle 113"/>
              <p:cNvSpPr>
                <a:spLocks noChangeArrowheads="1"/>
              </p:cNvSpPr>
              <p:nvPr/>
            </p:nvSpPr>
            <p:spPr bwMode="auto">
              <a:xfrm>
                <a:off x="2759" y="2361"/>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4" name="Rectangle 114"/>
              <p:cNvSpPr>
                <a:spLocks noChangeArrowheads="1"/>
              </p:cNvSpPr>
              <p:nvPr/>
            </p:nvSpPr>
            <p:spPr bwMode="auto">
              <a:xfrm>
                <a:off x="2841" y="2464"/>
                <a:ext cx="483" cy="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5" name="Rectangle 115"/>
              <p:cNvSpPr>
                <a:spLocks noChangeArrowheads="1"/>
              </p:cNvSpPr>
              <p:nvPr/>
            </p:nvSpPr>
            <p:spPr bwMode="auto">
              <a:xfrm>
                <a:off x="2878" y="2489"/>
                <a:ext cx="401"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Attacker</a:t>
                </a:r>
                <a:endParaRPr kumimoji="0" lang="en-US" sz="2800" b="0" i="0" u="none" strike="noStrike" cap="none" normalizeH="0" baseline="0" smtClean="0">
                  <a:ln>
                    <a:noFill/>
                  </a:ln>
                  <a:solidFill>
                    <a:schemeClr val="tx1"/>
                  </a:solidFill>
                  <a:effectLst/>
                  <a:latin typeface="Arial" pitchFamily="34" charset="0"/>
                </a:endParaRPr>
              </a:p>
            </p:txBody>
          </p:sp>
          <p:sp>
            <p:nvSpPr>
              <p:cNvPr id="5236" name="Rectangle 116"/>
              <p:cNvSpPr>
                <a:spLocks noChangeArrowheads="1"/>
              </p:cNvSpPr>
              <p:nvPr/>
            </p:nvSpPr>
            <p:spPr bwMode="auto">
              <a:xfrm>
                <a:off x="4640" y="2349"/>
                <a:ext cx="641" cy="468"/>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7" name="Rectangle 117"/>
              <p:cNvSpPr>
                <a:spLocks noChangeArrowheads="1"/>
              </p:cNvSpPr>
              <p:nvPr/>
            </p:nvSpPr>
            <p:spPr bwMode="auto">
              <a:xfrm>
                <a:off x="4712" y="2457"/>
                <a:ext cx="482" cy="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8" name="Rectangle 118"/>
              <p:cNvSpPr>
                <a:spLocks noChangeArrowheads="1"/>
              </p:cNvSpPr>
              <p:nvPr/>
            </p:nvSpPr>
            <p:spPr bwMode="auto">
              <a:xfrm>
                <a:off x="4748" y="2483"/>
                <a:ext cx="315"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241" name="Group 121"/>
              <p:cNvGrpSpPr>
                <a:grpSpLocks/>
              </p:cNvGrpSpPr>
              <p:nvPr/>
            </p:nvGrpSpPr>
            <p:grpSpPr bwMode="auto">
              <a:xfrm>
                <a:off x="3421" y="2469"/>
                <a:ext cx="1220" cy="40"/>
                <a:chOff x="3421" y="2469"/>
                <a:chExt cx="1220" cy="40"/>
              </a:xfrm>
            </p:grpSpPr>
            <p:sp>
              <p:nvSpPr>
                <p:cNvPr id="5239" name="Line 119"/>
                <p:cNvSpPr>
                  <a:spLocks noChangeShapeType="1"/>
                </p:cNvSpPr>
                <p:nvPr/>
              </p:nvSpPr>
              <p:spPr bwMode="auto">
                <a:xfrm>
                  <a:off x="3421" y="248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0" name="Freeform 120"/>
                <p:cNvSpPr>
                  <a:spLocks/>
                </p:cNvSpPr>
                <p:nvPr/>
              </p:nvSpPr>
              <p:spPr bwMode="auto">
                <a:xfrm>
                  <a:off x="4603" y="2469"/>
                  <a:ext cx="38" cy="40"/>
                </a:xfrm>
                <a:custGeom>
                  <a:avLst/>
                  <a:gdLst/>
                  <a:ahLst/>
                  <a:cxnLst>
                    <a:cxn ang="0">
                      <a:pos x="0" y="78"/>
                    </a:cxn>
                    <a:cxn ang="0">
                      <a:pos x="78" y="40"/>
                    </a:cxn>
                    <a:cxn ang="0">
                      <a:pos x="0" y="0"/>
                    </a:cxn>
                    <a:cxn ang="0">
                      <a:pos x="0" y="78"/>
                    </a:cxn>
                  </a:cxnLst>
                  <a:rect l="0" t="0" r="r" b="b"/>
                  <a:pathLst>
                    <a:path w="78" h="78">
                      <a:moveTo>
                        <a:pt x="0" y="78"/>
                      </a:moveTo>
                      <a:lnTo>
                        <a:pt x="78" y="40"/>
                      </a:lnTo>
                      <a:lnTo>
                        <a:pt x="0" y="0"/>
                      </a:lnTo>
                      <a:lnTo>
                        <a:pt x="0" y="78"/>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44" name="Group 124"/>
              <p:cNvGrpSpPr>
                <a:grpSpLocks/>
              </p:cNvGrpSpPr>
              <p:nvPr/>
            </p:nvGrpSpPr>
            <p:grpSpPr bwMode="auto">
              <a:xfrm>
                <a:off x="3419" y="2529"/>
                <a:ext cx="1221" cy="40"/>
                <a:chOff x="3419" y="2529"/>
                <a:chExt cx="1221" cy="40"/>
              </a:xfrm>
            </p:grpSpPr>
            <p:sp>
              <p:nvSpPr>
                <p:cNvPr id="5242" name="Line 122"/>
                <p:cNvSpPr>
                  <a:spLocks noChangeShapeType="1"/>
                </p:cNvSpPr>
                <p:nvPr/>
              </p:nvSpPr>
              <p:spPr bwMode="auto">
                <a:xfrm>
                  <a:off x="3419" y="254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3" name="Freeform 123"/>
                <p:cNvSpPr>
                  <a:spLocks/>
                </p:cNvSpPr>
                <p:nvPr/>
              </p:nvSpPr>
              <p:spPr bwMode="auto">
                <a:xfrm>
                  <a:off x="4601" y="2529"/>
                  <a:ext cx="39" cy="40"/>
                </a:xfrm>
                <a:custGeom>
                  <a:avLst/>
                  <a:gdLst/>
                  <a:ahLst/>
                  <a:cxnLst>
                    <a:cxn ang="0">
                      <a:pos x="0" y="79"/>
                    </a:cxn>
                    <a:cxn ang="0">
                      <a:pos x="78" y="40"/>
                    </a:cxn>
                    <a:cxn ang="0">
                      <a:pos x="0" y="0"/>
                    </a:cxn>
                    <a:cxn ang="0">
                      <a:pos x="0" y="79"/>
                    </a:cxn>
                  </a:cxnLst>
                  <a:rect l="0" t="0" r="r" b="b"/>
                  <a:pathLst>
                    <a:path w="78" h="79">
                      <a:moveTo>
                        <a:pt x="0" y="79"/>
                      </a:moveTo>
                      <a:lnTo>
                        <a:pt x="78"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47" name="Group 127"/>
              <p:cNvGrpSpPr>
                <a:grpSpLocks/>
              </p:cNvGrpSpPr>
              <p:nvPr/>
            </p:nvGrpSpPr>
            <p:grpSpPr bwMode="auto">
              <a:xfrm>
                <a:off x="3417" y="2589"/>
                <a:ext cx="1221" cy="39"/>
                <a:chOff x="3417" y="2589"/>
                <a:chExt cx="1221" cy="39"/>
              </a:xfrm>
            </p:grpSpPr>
            <p:sp>
              <p:nvSpPr>
                <p:cNvPr id="5245" name="Line 125"/>
                <p:cNvSpPr>
                  <a:spLocks noChangeShapeType="1"/>
                </p:cNvSpPr>
                <p:nvPr/>
              </p:nvSpPr>
              <p:spPr bwMode="auto">
                <a:xfrm>
                  <a:off x="3417" y="2608"/>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6" name="Freeform 126"/>
                <p:cNvSpPr>
                  <a:spLocks/>
                </p:cNvSpPr>
                <p:nvPr/>
              </p:nvSpPr>
              <p:spPr bwMode="auto">
                <a:xfrm>
                  <a:off x="4599" y="2589"/>
                  <a:ext cx="39" cy="39"/>
                </a:xfrm>
                <a:custGeom>
                  <a:avLst/>
                  <a:gdLst/>
                  <a:ahLst/>
                  <a:cxnLst>
                    <a:cxn ang="0">
                      <a:pos x="0" y="79"/>
                    </a:cxn>
                    <a:cxn ang="0">
                      <a:pos x="77" y="40"/>
                    </a:cxn>
                    <a:cxn ang="0">
                      <a:pos x="0" y="0"/>
                    </a:cxn>
                    <a:cxn ang="0">
                      <a:pos x="0" y="79"/>
                    </a:cxn>
                  </a:cxnLst>
                  <a:rect l="0" t="0" r="r" b="b"/>
                  <a:pathLst>
                    <a:path w="77" h="79">
                      <a:moveTo>
                        <a:pt x="0" y="79"/>
                      </a:moveTo>
                      <a:lnTo>
                        <a:pt x="77"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50" name="Group 130"/>
              <p:cNvGrpSpPr>
                <a:grpSpLocks/>
              </p:cNvGrpSpPr>
              <p:nvPr/>
            </p:nvGrpSpPr>
            <p:grpSpPr bwMode="auto">
              <a:xfrm>
                <a:off x="3415" y="2649"/>
                <a:ext cx="1221" cy="39"/>
                <a:chOff x="3415" y="2649"/>
                <a:chExt cx="1221" cy="39"/>
              </a:xfrm>
            </p:grpSpPr>
            <p:sp>
              <p:nvSpPr>
                <p:cNvPr id="5248" name="Line 128"/>
                <p:cNvSpPr>
                  <a:spLocks noChangeShapeType="1"/>
                </p:cNvSpPr>
                <p:nvPr/>
              </p:nvSpPr>
              <p:spPr bwMode="auto">
                <a:xfrm>
                  <a:off x="3415" y="2668"/>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9" name="Freeform 129"/>
                <p:cNvSpPr>
                  <a:spLocks/>
                </p:cNvSpPr>
                <p:nvPr/>
              </p:nvSpPr>
              <p:spPr bwMode="auto">
                <a:xfrm>
                  <a:off x="4597" y="2649"/>
                  <a:ext cx="39" cy="39"/>
                </a:xfrm>
                <a:custGeom>
                  <a:avLst/>
                  <a:gdLst/>
                  <a:ahLst/>
                  <a:cxnLst>
                    <a:cxn ang="0">
                      <a:pos x="0" y="79"/>
                    </a:cxn>
                    <a:cxn ang="0">
                      <a:pos x="79" y="40"/>
                    </a:cxn>
                    <a:cxn ang="0">
                      <a:pos x="0" y="0"/>
                    </a:cxn>
                    <a:cxn ang="0">
                      <a:pos x="0" y="79"/>
                    </a:cxn>
                  </a:cxnLst>
                  <a:rect l="0" t="0" r="r" b="b"/>
                  <a:pathLst>
                    <a:path w="79" h="79">
                      <a:moveTo>
                        <a:pt x="0" y="79"/>
                      </a:moveTo>
                      <a:lnTo>
                        <a:pt x="79"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53" name="Group 133"/>
              <p:cNvGrpSpPr>
                <a:grpSpLocks/>
              </p:cNvGrpSpPr>
              <p:nvPr/>
            </p:nvGrpSpPr>
            <p:grpSpPr bwMode="auto">
              <a:xfrm>
                <a:off x="3413" y="2709"/>
                <a:ext cx="1221" cy="39"/>
                <a:chOff x="3413" y="2709"/>
                <a:chExt cx="1221" cy="39"/>
              </a:xfrm>
            </p:grpSpPr>
            <p:sp>
              <p:nvSpPr>
                <p:cNvPr id="5251" name="Line 131"/>
                <p:cNvSpPr>
                  <a:spLocks noChangeShapeType="1"/>
                </p:cNvSpPr>
                <p:nvPr/>
              </p:nvSpPr>
              <p:spPr bwMode="auto">
                <a:xfrm>
                  <a:off x="3413" y="2728"/>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2" name="Freeform 132"/>
                <p:cNvSpPr>
                  <a:spLocks/>
                </p:cNvSpPr>
                <p:nvPr/>
              </p:nvSpPr>
              <p:spPr bwMode="auto">
                <a:xfrm>
                  <a:off x="4595" y="2709"/>
                  <a:ext cx="39" cy="39"/>
                </a:xfrm>
                <a:custGeom>
                  <a:avLst/>
                  <a:gdLst/>
                  <a:ahLst/>
                  <a:cxnLst>
                    <a:cxn ang="0">
                      <a:pos x="0" y="79"/>
                    </a:cxn>
                    <a:cxn ang="0">
                      <a:pos x="78" y="40"/>
                    </a:cxn>
                    <a:cxn ang="0">
                      <a:pos x="0" y="0"/>
                    </a:cxn>
                    <a:cxn ang="0">
                      <a:pos x="0" y="79"/>
                    </a:cxn>
                  </a:cxnLst>
                  <a:rect l="0" t="0" r="r" b="b"/>
                  <a:pathLst>
                    <a:path w="78" h="79">
                      <a:moveTo>
                        <a:pt x="0" y="79"/>
                      </a:moveTo>
                      <a:lnTo>
                        <a:pt x="78"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55" name="Rectangle 135"/>
            <p:cNvSpPr>
              <a:spLocks noChangeArrowheads="1"/>
            </p:cNvSpPr>
            <p:nvPr/>
          </p:nvSpPr>
          <p:spPr bwMode="auto">
            <a:xfrm>
              <a:off x="2746" y="841"/>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6" name="Rectangle 136"/>
            <p:cNvSpPr>
              <a:spLocks noChangeArrowheads="1"/>
            </p:cNvSpPr>
            <p:nvPr/>
          </p:nvSpPr>
          <p:spPr bwMode="auto">
            <a:xfrm>
              <a:off x="2829" y="944"/>
              <a:ext cx="482" cy="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7" name="Rectangle 137"/>
            <p:cNvSpPr>
              <a:spLocks noChangeArrowheads="1"/>
            </p:cNvSpPr>
            <p:nvPr/>
          </p:nvSpPr>
          <p:spPr bwMode="auto">
            <a:xfrm>
              <a:off x="2865" y="969"/>
              <a:ext cx="296"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Client</a:t>
              </a:r>
              <a:endParaRPr kumimoji="0" lang="en-US" sz="2800" b="0" i="0" u="none" strike="noStrike" cap="none" normalizeH="0" baseline="0" smtClean="0">
                <a:ln>
                  <a:noFill/>
                </a:ln>
                <a:solidFill>
                  <a:schemeClr val="tx1"/>
                </a:solidFill>
                <a:effectLst/>
                <a:latin typeface="Arial" pitchFamily="34" charset="0"/>
              </a:endParaRPr>
            </a:p>
          </p:txBody>
        </p:sp>
        <p:sp>
          <p:nvSpPr>
            <p:cNvPr id="5258" name="Rectangle 138"/>
            <p:cNvSpPr>
              <a:spLocks noChangeArrowheads="1"/>
            </p:cNvSpPr>
            <p:nvPr/>
          </p:nvSpPr>
          <p:spPr bwMode="auto">
            <a:xfrm>
              <a:off x="4627" y="830"/>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9" name="Rectangle 139"/>
            <p:cNvSpPr>
              <a:spLocks noChangeArrowheads="1"/>
            </p:cNvSpPr>
            <p:nvPr/>
          </p:nvSpPr>
          <p:spPr bwMode="auto">
            <a:xfrm>
              <a:off x="4699" y="938"/>
              <a:ext cx="483" cy="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0" name="Rectangle 140"/>
            <p:cNvSpPr>
              <a:spLocks noChangeArrowheads="1"/>
            </p:cNvSpPr>
            <p:nvPr/>
          </p:nvSpPr>
          <p:spPr bwMode="auto">
            <a:xfrm>
              <a:off x="4736" y="963"/>
              <a:ext cx="315"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263" name="Group 143"/>
            <p:cNvGrpSpPr>
              <a:grpSpLocks/>
            </p:cNvGrpSpPr>
            <p:nvPr/>
          </p:nvGrpSpPr>
          <p:grpSpPr bwMode="auto">
            <a:xfrm>
              <a:off x="3408" y="950"/>
              <a:ext cx="1221" cy="39"/>
              <a:chOff x="3408" y="950"/>
              <a:chExt cx="1221" cy="39"/>
            </a:xfrm>
          </p:grpSpPr>
          <p:sp>
            <p:nvSpPr>
              <p:cNvPr id="5261" name="Line 141"/>
              <p:cNvSpPr>
                <a:spLocks noChangeShapeType="1"/>
              </p:cNvSpPr>
              <p:nvPr/>
            </p:nvSpPr>
            <p:spPr bwMode="auto">
              <a:xfrm>
                <a:off x="3408" y="96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2" name="Freeform 142"/>
              <p:cNvSpPr>
                <a:spLocks/>
              </p:cNvSpPr>
              <p:nvPr/>
            </p:nvSpPr>
            <p:spPr bwMode="auto">
              <a:xfrm>
                <a:off x="4590" y="950"/>
                <a:ext cx="39" cy="39"/>
              </a:xfrm>
              <a:custGeom>
                <a:avLst/>
                <a:gdLst/>
                <a:ahLst/>
                <a:cxnLst>
                  <a:cxn ang="0">
                    <a:pos x="0" y="79"/>
                  </a:cxn>
                  <a:cxn ang="0">
                    <a:pos x="78" y="39"/>
                  </a:cxn>
                  <a:cxn ang="0">
                    <a:pos x="0" y="0"/>
                  </a:cxn>
                  <a:cxn ang="0">
                    <a:pos x="0" y="79"/>
                  </a:cxn>
                </a:cxnLst>
                <a:rect l="0" t="0" r="r" b="b"/>
                <a:pathLst>
                  <a:path w="78" h="79">
                    <a:moveTo>
                      <a:pt x="0" y="79"/>
                    </a:moveTo>
                    <a:lnTo>
                      <a:pt x="78" y="39"/>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66" name="Group 146"/>
            <p:cNvGrpSpPr>
              <a:grpSpLocks/>
            </p:cNvGrpSpPr>
            <p:nvPr/>
          </p:nvGrpSpPr>
          <p:grpSpPr bwMode="auto">
            <a:xfrm>
              <a:off x="3397" y="1158"/>
              <a:ext cx="1220" cy="39"/>
              <a:chOff x="3397" y="1158"/>
              <a:chExt cx="1220" cy="39"/>
            </a:xfrm>
          </p:grpSpPr>
          <p:sp>
            <p:nvSpPr>
              <p:cNvPr id="5264" name="Line 144"/>
              <p:cNvSpPr>
                <a:spLocks noChangeShapeType="1"/>
              </p:cNvSpPr>
              <p:nvPr/>
            </p:nvSpPr>
            <p:spPr bwMode="auto">
              <a:xfrm>
                <a:off x="3434" y="1177"/>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5" name="Freeform 145"/>
              <p:cNvSpPr>
                <a:spLocks/>
              </p:cNvSpPr>
              <p:nvPr/>
            </p:nvSpPr>
            <p:spPr bwMode="auto">
              <a:xfrm>
                <a:off x="3397" y="1158"/>
                <a:ext cx="39" cy="39"/>
              </a:xfrm>
              <a:custGeom>
                <a:avLst/>
                <a:gdLst/>
                <a:ahLst/>
                <a:cxnLst>
                  <a:cxn ang="0">
                    <a:pos x="77" y="0"/>
                  </a:cxn>
                  <a:cxn ang="0">
                    <a:pos x="0" y="39"/>
                  </a:cxn>
                  <a:cxn ang="0">
                    <a:pos x="77" y="79"/>
                  </a:cxn>
                  <a:cxn ang="0">
                    <a:pos x="77" y="0"/>
                  </a:cxn>
                </a:cxnLst>
                <a:rect l="0" t="0" r="r" b="b"/>
                <a:pathLst>
                  <a:path w="77" h="79">
                    <a:moveTo>
                      <a:pt x="77" y="0"/>
                    </a:moveTo>
                    <a:lnTo>
                      <a:pt x="0" y="39"/>
                    </a:lnTo>
                    <a:lnTo>
                      <a:pt x="77" y="79"/>
                    </a:lnTo>
                    <a:lnTo>
                      <a:pt x="77"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67" name="Rectangle 147"/>
            <p:cNvSpPr>
              <a:spLocks noChangeArrowheads="1"/>
            </p:cNvSpPr>
            <p:nvPr/>
          </p:nvSpPr>
          <p:spPr bwMode="auto">
            <a:xfrm>
              <a:off x="3680" y="810"/>
              <a:ext cx="560" cy="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8" name="Rectangle 148"/>
            <p:cNvSpPr>
              <a:spLocks noChangeArrowheads="1"/>
            </p:cNvSpPr>
            <p:nvPr/>
          </p:nvSpPr>
          <p:spPr bwMode="auto">
            <a:xfrm>
              <a:off x="3716" y="834"/>
              <a:ext cx="343" cy="1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Times New Roman" pitchFamily="18" charset="0"/>
                </a:rPr>
                <a:t>Request</a:t>
              </a:r>
              <a:endParaRPr kumimoji="0" lang="en-US" sz="2800" b="0" i="0" u="none" strike="noStrike" cap="none" normalizeH="0" baseline="0" smtClean="0">
                <a:ln>
                  <a:noFill/>
                </a:ln>
                <a:solidFill>
                  <a:schemeClr val="tx1"/>
                </a:solidFill>
                <a:effectLst/>
                <a:latin typeface="Arial" pitchFamily="34" charset="0"/>
              </a:endParaRPr>
            </a:p>
          </p:txBody>
        </p:sp>
        <p:sp>
          <p:nvSpPr>
            <p:cNvPr id="5269" name="Rectangle 149"/>
            <p:cNvSpPr>
              <a:spLocks noChangeArrowheads="1"/>
            </p:cNvSpPr>
            <p:nvPr/>
          </p:nvSpPr>
          <p:spPr bwMode="auto">
            <a:xfrm>
              <a:off x="3873" y="1044"/>
              <a:ext cx="560" cy="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0" name="Rectangle 150"/>
            <p:cNvSpPr>
              <a:spLocks noChangeArrowheads="1"/>
            </p:cNvSpPr>
            <p:nvPr/>
          </p:nvSpPr>
          <p:spPr bwMode="auto">
            <a:xfrm>
              <a:off x="3909" y="1068"/>
              <a:ext cx="401" cy="1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Times New Roman" pitchFamily="18" charset="0"/>
                </a:rPr>
                <a:t>Response</a:t>
              </a:r>
              <a:endParaRPr kumimoji="0" lang="en-US" sz="2800" b="0" i="0" u="none" strike="noStrike" cap="none" normalizeH="0" baseline="0" smtClean="0">
                <a:ln>
                  <a:noFill/>
                </a:ln>
                <a:solidFill>
                  <a:schemeClr val="tx1"/>
                </a:solidFill>
                <a:effectLst/>
                <a:latin typeface="Arial" pitchFamily="34" charset="0"/>
              </a:endParaRPr>
            </a:p>
          </p:txBody>
        </p:sp>
        <p:grpSp>
          <p:nvGrpSpPr>
            <p:cNvPr id="5286" name="Group 166"/>
            <p:cNvGrpSpPr>
              <a:grpSpLocks/>
            </p:cNvGrpSpPr>
            <p:nvPr/>
          </p:nvGrpSpPr>
          <p:grpSpPr bwMode="auto">
            <a:xfrm>
              <a:off x="3677" y="667"/>
              <a:ext cx="44" cy="533"/>
              <a:chOff x="3677" y="667"/>
              <a:chExt cx="44" cy="533"/>
            </a:xfrm>
          </p:grpSpPr>
          <p:sp>
            <p:nvSpPr>
              <p:cNvPr id="5271" name="Freeform 151"/>
              <p:cNvSpPr>
                <a:spLocks/>
              </p:cNvSpPr>
              <p:nvPr/>
            </p:nvSpPr>
            <p:spPr bwMode="auto">
              <a:xfrm>
                <a:off x="3693" y="1140"/>
                <a:ext cx="5" cy="40"/>
              </a:xfrm>
              <a:custGeom>
                <a:avLst/>
                <a:gdLst/>
                <a:ahLst/>
                <a:cxnLst>
                  <a:cxn ang="0">
                    <a:pos x="0" y="80"/>
                  </a:cxn>
                  <a:cxn ang="0">
                    <a:pos x="10" y="80"/>
                  </a:cxn>
                  <a:cxn ang="0">
                    <a:pos x="12" y="0"/>
                  </a:cxn>
                  <a:cxn ang="0">
                    <a:pos x="2" y="0"/>
                  </a:cxn>
                  <a:cxn ang="0">
                    <a:pos x="0" y="80"/>
                  </a:cxn>
                </a:cxnLst>
                <a:rect l="0" t="0" r="r" b="b"/>
                <a:pathLst>
                  <a:path w="12" h="80">
                    <a:moveTo>
                      <a:pt x="0" y="80"/>
                    </a:moveTo>
                    <a:lnTo>
                      <a:pt x="10" y="80"/>
                    </a:lnTo>
                    <a:lnTo>
                      <a:pt x="12" y="0"/>
                    </a:lnTo>
                    <a:lnTo>
                      <a:pt x="2"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2" name="Rectangle 152"/>
              <p:cNvSpPr>
                <a:spLocks noChangeArrowheads="1"/>
              </p:cNvSpPr>
              <p:nvPr/>
            </p:nvSpPr>
            <p:spPr bwMode="auto">
              <a:xfrm>
                <a:off x="3693" y="112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3" name="Freeform 153"/>
              <p:cNvSpPr>
                <a:spLocks/>
              </p:cNvSpPr>
              <p:nvPr/>
            </p:nvSpPr>
            <p:spPr bwMode="auto">
              <a:xfrm>
                <a:off x="3693" y="1065"/>
                <a:ext cx="6" cy="40"/>
              </a:xfrm>
              <a:custGeom>
                <a:avLst/>
                <a:gdLst/>
                <a:ahLst/>
                <a:cxnLst>
                  <a:cxn ang="0">
                    <a:pos x="0" y="80"/>
                  </a:cxn>
                  <a:cxn ang="0">
                    <a:pos x="10" y="80"/>
                  </a:cxn>
                  <a:cxn ang="0">
                    <a:pos x="11" y="0"/>
                  </a:cxn>
                  <a:cxn ang="0">
                    <a:pos x="1" y="0"/>
                  </a:cxn>
                  <a:cxn ang="0">
                    <a:pos x="0" y="80"/>
                  </a:cxn>
                </a:cxnLst>
                <a:rect l="0" t="0" r="r" b="b"/>
                <a:pathLst>
                  <a:path w="11" h="80">
                    <a:moveTo>
                      <a:pt x="0" y="80"/>
                    </a:moveTo>
                    <a:lnTo>
                      <a:pt x="10" y="80"/>
                    </a:lnTo>
                    <a:lnTo>
                      <a:pt x="11" y="0"/>
                    </a:lnTo>
                    <a:lnTo>
                      <a:pt x="1"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4" name="Rectangle 154"/>
              <p:cNvSpPr>
                <a:spLocks noChangeArrowheads="1"/>
              </p:cNvSpPr>
              <p:nvPr/>
            </p:nvSpPr>
            <p:spPr bwMode="auto">
              <a:xfrm>
                <a:off x="3694" y="104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5" name="Freeform 155"/>
              <p:cNvSpPr>
                <a:spLocks/>
              </p:cNvSpPr>
              <p:nvPr/>
            </p:nvSpPr>
            <p:spPr bwMode="auto">
              <a:xfrm>
                <a:off x="3694" y="990"/>
                <a:ext cx="6" cy="40"/>
              </a:xfrm>
              <a:custGeom>
                <a:avLst/>
                <a:gdLst/>
                <a:ahLst/>
                <a:cxnLst>
                  <a:cxn ang="0">
                    <a:pos x="0" y="80"/>
                  </a:cxn>
                  <a:cxn ang="0">
                    <a:pos x="10" y="80"/>
                  </a:cxn>
                  <a:cxn ang="0">
                    <a:pos x="11" y="0"/>
                  </a:cxn>
                  <a:cxn ang="0">
                    <a:pos x="1" y="0"/>
                  </a:cxn>
                  <a:cxn ang="0">
                    <a:pos x="0" y="80"/>
                  </a:cxn>
                </a:cxnLst>
                <a:rect l="0" t="0" r="r" b="b"/>
                <a:pathLst>
                  <a:path w="11" h="80">
                    <a:moveTo>
                      <a:pt x="0" y="80"/>
                    </a:moveTo>
                    <a:lnTo>
                      <a:pt x="10" y="80"/>
                    </a:lnTo>
                    <a:lnTo>
                      <a:pt x="11" y="0"/>
                    </a:lnTo>
                    <a:lnTo>
                      <a:pt x="1"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6" name="Rectangle 156"/>
              <p:cNvSpPr>
                <a:spLocks noChangeArrowheads="1"/>
              </p:cNvSpPr>
              <p:nvPr/>
            </p:nvSpPr>
            <p:spPr bwMode="auto">
              <a:xfrm>
                <a:off x="3695" y="97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7" name="Freeform 157"/>
              <p:cNvSpPr>
                <a:spLocks/>
              </p:cNvSpPr>
              <p:nvPr/>
            </p:nvSpPr>
            <p:spPr bwMode="auto">
              <a:xfrm>
                <a:off x="3695" y="915"/>
                <a:ext cx="5" cy="40"/>
              </a:xfrm>
              <a:custGeom>
                <a:avLst/>
                <a:gdLst/>
                <a:ahLst/>
                <a:cxnLst>
                  <a:cxn ang="0">
                    <a:pos x="0" y="79"/>
                  </a:cxn>
                  <a:cxn ang="0">
                    <a:pos x="10" y="79"/>
                  </a:cxn>
                  <a:cxn ang="0">
                    <a:pos x="11" y="0"/>
                  </a:cxn>
                  <a:cxn ang="0">
                    <a:pos x="1" y="0"/>
                  </a:cxn>
                  <a:cxn ang="0">
                    <a:pos x="0" y="79"/>
                  </a:cxn>
                </a:cxnLst>
                <a:rect l="0" t="0" r="r" b="b"/>
                <a:pathLst>
                  <a:path w="11" h="79">
                    <a:moveTo>
                      <a:pt x="0" y="79"/>
                    </a:moveTo>
                    <a:lnTo>
                      <a:pt x="10" y="79"/>
                    </a:lnTo>
                    <a:lnTo>
                      <a:pt x="11" y="0"/>
                    </a:lnTo>
                    <a:lnTo>
                      <a:pt x="1"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8" name="Rectangle 158"/>
              <p:cNvSpPr>
                <a:spLocks noChangeArrowheads="1"/>
              </p:cNvSpPr>
              <p:nvPr/>
            </p:nvSpPr>
            <p:spPr bwMode="auto">
              <a:xfrm>
                <a:off x="3695" y="89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9" name="Freeform 159"/>
              <p:cNvSpPr>
                <a:spLocks/>
              </p:cNvSpPr>
              <p:nvPr/>
            </p:nvSpPr>
            <p:spPr bwMode="auto">
              <a:xfrm>
                <a:off x="3695" y="840"/>
                <a:ext cx="6" cy="40"/>
              </a:xfrm>
              <a:custGeom>
                <a:avLst/>
                <a:gdLst/>
                <a:ahLst/>
                <a:cxnLst>
                  <a:cxn ang="0">
                    <a:pos x="0" y="80"/>
                  </a:cxn>
                  <a:cxn ang="0">
                    <a:pos x="10" y="80"/>
                  </a:cxn>
                  <a:cxn ang="0">
                    <a:pos x="12" y="0"/>
                  </a:cxn>
                  <a:cxn ang="0">
                    <a:pos x="2" y="0"/>
                  </a:cxn>
                  <a:cxn ang="0">
                    <a:pos x="0" y="80"/>
                  </a:cxn>
                </a:cxnLst>
                <a:rect l="0" t="0" r="r" b="b"/>
                <a:pathLst>
                  <a:path w="12" h="80">
                    <a:moveTo>
                      <a:pt x="0" y="80"/>
                    </a:moveTo>
                    <a:lnTo>
                      <a:pt x="10" y="80"/>
                    </a:lnTo>
                    <a:lnTo>
                      <a:pt x="12" y="0"/>
                    </a:lnTo>
                    <a:lnTo>
                      <a:pt x="2"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0" name="Rectangle 160"/>
              <p:cNvSpPr>
                <a:spLocks noChangeArrowheads="1"/>
              </p:cNvSpPr>
              <p:nvPr/>
            </p:nvSpPr>
            <p:spPr bwMode="auto">
              <a:xfrm>
                <a:off x="3696" y="82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1" name="Rectangle 161"/>
              <p:cNvSpPr>
                <a:spLocks noChangeArrowheads="1"/>
              </p:cNvSpPr>
              <p:nvPr/>
            </p:nvSpPr>
            <p:spPr bwMode="auto">
              <a:xfrm>
                <a:off x="3696" y="766"/>
                <a:ext cx="5" cy="39"/>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2" name="Rectangle 162"/>
              <p:cNvSpPr>
                <a:spLocks noChangeArrowheads="1"/>
              </p:cNvSpPr>
              <p:nvPr/>
            </p:nvSpPr>
            <p:spPr bwMode="auto">
              <a:xfrm>
                <a:off x="3696" y="7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3" name="Rectangle 163"/>
              <p:cNvSpPr>
                <a:spLocks noChangeArrowheads="1"/>
              </p:cNvSpPr>
              <p:nvPr/>
            </p:nvSpPr>
            <p:spPr bwMode="auto">
              <a:xfrm>
                <a:off x="3697" y="707"/>
                <a:ext cx="5" cy="2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4" name="Oval 164"/>
              <p:cNvSpPr>
                <a:spLocks noChangeArrowheads="1"/>
              </p:cNvSpPr>
              <p:nvPr/>
            </p:nvSpPr>
            <p:spPr bwMode="auto">
              <a:xfrm>
                <a:off x="3677" y="1162"/>
                <a:ext cx="38" cy="38"/>
              </a:xfrm>
              <a:prstGeom prst="ellipse">
                <a:avLst/>
              </a:pr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5" name="Freeform 165"/>
              <p:cNvSpPr>
                <a:spLocks/>
              </p:cNvSpPr>
              <p:nvPr/>
            </p:nvSpPr>
            <p:spPr bwMode="auto">
              <a:xfrm>
                <a:off x="3678" y="667"/>
                <a:ext cx="43" cy="42"/>
              </a:xfrm>
              <a:custGeom>
                <a:avLst/>
                <a:gdLst/>
                <a:ahLst/>
                <a:cxnLst>
                  <a:cxn ang="0">
                    <a:pos x="85" y="85"/>
                  </a:cxn>
                  <a:cxn ang="0">
                    <a:pos x="43" y="0"/>
                  </a:cxn>
                  <a:cxn ang="0">
                    <a:pos x="0" y="83"/>
                  </a:cxn>
                  <a:cxn ang="0">
                    <a:pos x="85" y="85"/>
                  </a:cxn>
                </a:cxnLst>
                <a:rect l="0" t="0" r="r" b="b"/>
                <a:pathLst>
                  <a:path w="85" h="85">
                    <a:moveTo>
                      <a:pt x="85" y="85"/>
                    </a:moveTo>
                    <a:lnTo>
                      <a:pt x="43" y="0"/>
                    </a:lnTo>
                    <a:lnTo>
                      <a:pt x="0" y="83"/>
                    </a:lnTo>
                    <a:lnTo>
                      <a:pt x="85" y="85"/>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96" name="Group 176"/>
            <p:cNvGrpSpPr>
              <a:grpSpLocks/>
            </p:cNvGrpSpPr>
            <p:nvPr/>
          </p:nvGrpSpPr>
          <p:grpSpPr bwMode="auto">
            <a:xfrm>
              <a:off x="3565" y="671"/>
              <a:ext cx="42" cy="317"/>
              <a:chOff x="3565" y="671"/>
              <a:chExt cx="42" cy="317"/>
            </a:xfrm>
          </p:grpSpPr>
          <p:sp>
            <p:nvSpPr>
              <p:cNvPr id="5287" name="Rectangle 167"/>
              <p:cNvSpPr>
                <a:spLocks noChangeArrowheads="1"/>
              </p:cNvSpPr>
              <p:nvPr/>
            </p:nvSpPr>
            <p:spPr bwMode="auto">
              <a:xfrm>
                <a:off x="3583" y="928"/>
                <a:ext cx="5" cy="40"/>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8" name="Rectangle 168"/>
              <p:cNvSpPr>
                <a:spLocks noChangeArrowheads="1"/>
              </p:cNvSpPr>
              <p:nvPr/>
            </p:nvSpPr>
            <p:spPr bwMode="auto">
              <a:xfrm>
                <a:off x="3583" y="90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9" name="Rectangle 169"/>
              <p:cNvSpPr>
                <a:spLocks noChangeArrowheads="1"/>
              </p:cNvSpPr>
              <p:nvPr/>
            </p:nvSpPr>
            <p:spPr bwMode="auto">
              <a:xfrm>
                <a:off x="3583" y="853"/>
                <a:ext cx="5" cy="40"/>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0" name="Rectangle 170"/>
              <p:cNvSpPr>
                <a:spLocks noChangeArrowheads="1"/>
              </p:cNvSpPr>
              <p:nvPr/>
            </p:nvSpPr>
            <p:spPr bwMode="auto">
              <a:xfrm>
                <a:off x="3583" y="83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1" name="Rectangle 171"/>
              <p:cNvSpPr>
                <a:spLocks noChangeArrowheads="1"/>
              </p:cNvSpPr>
              <p:nvPr/>
            </p:nvSpPr>
            <p:spPr bwMode="auto">
              <a:xfrm>
                <a:off x="3583" y="778"/>
                <a:ext cx="5" cy="40"/>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2" name="Rectangle 172"/>
              <p:cNvSpPr>
                <a:spLocks noChangeArrowheads="1"/>
              </p:cNvSpPr>
              <p:nvPr/>
            </p:nvSpPr>
            <p:spPr bwMode="auto">
              <a:xfrm>
                <a:off x="3583" y="75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3" name="Rectangle 173"/>
              <p:cNvSpPr>
                <a:spLocks noChangeArrowheads="1"/>
              </p:cNvSpPr>
              <p:nvPr/>
            </p:nvSpPr>
            <p:spPr bwMode="auto">
              <a:xfrm>
                <a:off x="3583" y="711"/>
                <a:ext cx="5" cy="32"/>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4" name="Oval 174"/>
              <p:cNvSpPr>
                <a:spLocks noChangeArrowheads="1"/>
              </p:cNvSpPr>
              <p:nvPr/>
            </p:nvSpPr>
            <p:spPr bwMode="auto">
              <a:xfrm>
                <a:off x="3568" y="950"/>
                <a:ext cx="38" cy="38"/>
              </a:xfrm>
              <a:prstGeom prst="ellipse">
                <a:avLst/>
              </a:pr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5" name="Freeform 175"/>
              <p:cNvSpPr>
                <a:spLocks/>
              </p:cNvSpPr>
              <p:nvPr/>
            </p:nvSpPr>
            <p:spPr bwMode="auto">
              <a:xfrm>
                <a:off x="3565" y="671"/>
                <a:ext cx="42" cy="41"/>
              </a:xfrm>
              <a:custGeom>
                <a:avLst/>
                <a:gdLst/>
                <a:ahLst/>
                <a:cxnLst>
                  <a:cxn ang="0">
                    <a:pos x="83" y="84"/>
                  </a:cxn>
                  <a:cxn ang="0">
                    <a:pos x="42" y="0"/>
                  </a:cxn>
                  <a:cxn ang="0">
                    <a:pos x="0" y="84"/>
                  </a:cxn>
                  <a:cxn ang="0">
                    <a:pos x="83" y="84"/>
                  </a:cxn>
                </a:cxnLst>
                <a:rect l="0" t="0" r="r" b="b"/>
                <a:pathLst>
                  <a:path w="83" h="84">
                    <a:moveTo>
                      <a:pt x="83" y="84"/>
                    </a:moveTo>
                    <a:lnTo>
                      <a:pt x="42" y="0"/>
                    </a:lnTo>
                    <a:lnTo>
                      <a:pt x="0" y="84"/>
                    </a:lnTo>
                    <a:lnTo>
                      <a:pt x="83" y="84"/>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07" name="Group 187"/>
            <p:cNvGrpSpPr>
              <a:grpSpLocks/>
            </p:cNvGrpSpPr>
            <p:nvPr/>
          </p:nvGrpSpPr>
          <p:grpSpPr bwMode="auto">
            <a:xfrm>
              <a:off x="3549" y="454"/>
              <a:ext cx="383" cy="379"/>
              <a:chOff x="3549" y="454"/>
              <a:chExt cx="383" cy="379"/>
            </a:xfrm>
          </p:grpSpPr>
          <p:sp>
            <p:nvSpPr>
              <p:cNvPr id="5297" name="Freeform 177"/>
              <p:cNvSpPr>
                <a:spLocks/>
              </p:cNvSpPr>
              <p:nvPr/>
            </p:nvSpPr>
            <p:spPr bwMode="auto">
              <a:xfrm>
                <a:off x="3806" y="609"/>
                <a:ext cx="56" cy="61"/>
              </a:xfrm>
              <a:custGeom>
                <a:avLst/>
                <a:gdLst/>
                <a:ahLst/>
                <a:cxnLst>
                  <a:cxn ang="0">
                    <a:pos x="46" y="238"/>
                  </a:cxn>
                  <a:cxn ang="0">
                    <a:pos x="43" y="236"/>
                  </a:cxn>
                  <a:cxn ang="0">
                    <a:pos x="39" y="235"/>
                  </a:cxn>
                  <a:cxn ang="0">
                    <a:pos x="36" y="232"/>
                  </a:cxn>
                  <a:cxn ang="0">
                    <a:pos x="33" y="230"/>
                  </a:cxn>
                  <a:cxn ang="0">
                    <a:pos x="20" y="218"/>
                  </a:cxn>
                  <a:cxn ang="0">
                    <a:pos x="10" y="202"/>
                  </a:cxn>
                  <a:cxn ang="0">
                    <a:pos x="4" y="183"/>
                  </a:cxn>
                  <a:cxn ang="0">
                    <a:pos x="0" y="163"/>
                  </a:cxn>
                  <a:cxn ang="0">
                    <a:pos x="0" y="141"/>
                  </a:cxn>
                  <a:cxn ang="0">
                    <a:pos x="3" y="120"/>
                  </a:cxn>
                  <a:cxn ang="0">
                    <a:pos x="8" y="97"/>
                  </a:cxn>
                  <a:cxn ang="0">
                    <a:pos x="18" y="77"/>
                  </a:cxn>
                  <a:cxn ang="0">
                    <a:pos x="33" y="54"/>
                  </a:cxn>
                  <a:cxn ang="0">
                    <a:pos x="52" y="33"/>
                  </a:cxn>
                  <a:cxn ang="0">
                    <a:pos x="73" y="18"/>
                  </a:cxn>
                  <a:cxn ang="0">
                    <a:pos x="94" y="8"/>
                  </a:cxn>
                  <a:cxn ang="0">
                    <a:pos x="116" y="1"/>
                  </a:cxn>
                  <a:cxn ang="0">
                    <a:pos x="138" y="0"/>
                  </a:cxn>
                  <a:cxn ang="0">
                    <a:pos x="157" y="3"/>
                  </a:cxn>
                  <a:cxn ang="0">
                    <a:pos x="176" y="11"/>
                  </a:cxn>
                  <a:cxn ang="0">
                    <a:pos x="182" y="15"/>
                  </a:cxn>
                  <a:cxn ang="0">
                    <a:pos x="187" y="19"/>
                  </a:cxn>
                  <a:cxn ang="0">
                    <a:pos x="193" y="24"/>
                  </a:cxn>
                  <a:cxn ang="0">
                    <a:pos x="197" y="29"/>
                  </a:cxn>
                  <a:cxn ang="0">
                    <a:pos x="200" y="34"/>
                  </a:cxn>
                  <a:cxn ang="0">
                    <a:pos x="204" y="41"/>
                  </a:cxn>
                  <a:cxn ang="0">
                    <a:pos x="207" y="47"/>
                  </a:cxn>
                  <a:cxn ang="0">
                    <a:pos x="210" y="55"/>
                  </a:cxn>
                  <a:cxn ang="0">
                    <a:pos x="211" y="57"/>
                  </a:cxn>
                  <a:cxn ang="0">
                    <a:pos x="212" y="60"/>
                  </a:cxn>
                  <a:cxn ang="0">
                    <a:pos x="213" y="62"/>
                  </a:cxn>
                  <a:cxn ang="0">
                    <a:pos x="214" y="65"/>
                  </a:cxn>
                  <a:cxn ang="0">
                    <a:pos x="220" y="82"/>
                  </a:cxn>
                  <a:cxn ang="0">
                    <a:pos x="223" y="99"/>
                  </a:cxn>
                  <a:cxn ang="0">
                    <a:pos x="223" y="119"/>
                  </a:cxn>
                  <a:cxn ang="0">
                    <a:pos x="221" y="137"/>
                  </a:cxn>
                  <a:cxn ang="0">
                    <a:pos x="216" y="149"/>
                  </a:cxn>
                  <a:cxn ang="0">
                    <a:pos x="210" y="163"/>
                  </a:cxn>
                  <a:cxn ang="0">
                    <a:pos x="200" y="176"/>
                  </a:cxn>
                  <a:cxn ang="0">
                    <a:pos x="187" y="190"/>
                  </a:cxn>
                  <a:cxn ang="0">
                    <a:pos x="172" y="202"/>
                  </a:cxn>
                  <a:cxn ang="0">
                    <a:pos x="155" y="212"/>
                  </a:cxn>
                  <a:cxn ang="0">
                    <a:pos x="136" y="222"/>
                  </a:cxn>
                  <a:cxn ang="0">
                    <a:pos x="116" y="228"/>
                  </a:cxn>
                  <a:cxn ang="0">
                    <a:pos x="110" y="231"/>
                  </a:cxn>
                  <a:cxn ang="0">
                    <a:pos x="104" y="236"/>
                  </a:cxn>
                  <a:cxn ang="0">
                    <a:pos x="96" y="238"/>
                  </a:cxn>
                  <a:cxn ang="0">
                    <a:pos x="88" y="241"/>
                  </a:cxn>
                  <a:cxn ang="0">
                    <a:pos x="77" y="242"/>
                  </a:cxn>
                  <a:cxn ang="0">
                    <a:pos x="67" y="242"/>
                  </a:cxn>
                  <a:cxn ang="0">
                    <a:pos x="57" y="241"/>
                  </a:cxn>
                  <a:cxn ang="0">
                    <a:pos x="46" y="238"/>
                  </a:cxn>
                </a:cxnLst>
                <a:rect l="0" t="0" r="r" b="b"/>
                <a:pathLst>
                  <a:path w="223" h="242">
                    <a:moveTo>
                      <a:pt x="46" y="238"/>
                    </a:moveTo>
                    <a:lnTo>
                      <a:pt x="43" y="236"/>
                    </a:lnTo>
                    <a:lnTo>
                      <a:pt x="39" y="235"/>
                    </a:lnTo>
                    <a:lnTo>
                      <a:pt x="36" y="232"/>
                    </a:lnTo>
                    <a:lnTo>
                      <a:pt x="33" y="230"/>
                    </a:lnTo>
                    <a:lnTo>
                      <a:pt x="20" y="218"/>
                    </a:lnTo>
                    <a:lnTo>
                      <a:pt x="10" y="202"/>
                    </a:lnTo>
                    <a:lnTo>
                      <a:pt x="4" y="183"/>
                    </a:lnTo>
                    <a:lnTo>
                      <a:pt x="0" y="163"/>
                    </a:lnTo>
                    <a:lnTo>
                      <a:pt x="0" y="141"/>
                    </a:lnTo>
                    <a:lnTo>
                      <a:pt x="3" y="120"/>
                    </a:lnTo>
                    <a:lnTo>
                      <a:pt x="8" y="97"/>
                    </a:lnTo>
                    <a:lnTo>
                      <a:pt x="18" y="77"/>
                    </a:lnTo>
                    <a:lnTo>
                      <a:pt x="33" y="54"/>
                    </a:lnTo>
                    <a:lnTo>
                      <a:pt x="52" y="33"/>
                    </a:lnTo>
                    <a:lnTo>
                      <a:pt x="73" y="18"/>
                    </a:lnTo>
                    <a:lnTo>
                      <a:pt x="94" y="8"/>
                    </a:lnTo>
                    <a:lnTo>
                      <a:pt x="116" y="1"/>
                    </a:lnTo>
                    <a:lnTo>
                      <a:pt x="138" y="0"/>
                    </a:lnTo>
                    <a:lnTo>
                      <a:pt x="157" y="3"/>
                    </a:lnTo>
                    <a:lnTo>
                      <a:pt x="176" y="11"/>
                    </a:lnTo>
                    <a:lnTo>
                      <a:pt x="182" y="15"/>
                    </a:lnTo>
                    <a:lnTo>
                      <a:pt x="187" y="19"/>
                    </a:lnTo>
                    <a:lnTo>
                      <a:pt x="193" y="24"/>
                    </a:lnTo>
                    <a:lnTo>
                      <a:pt x="197" y="29"/>
                    </a:lnTo>
                    <a:lnTo>
                      <a:pt x="200" y="34"/>
                    </a:lnTo>
                    <a:lnTo>
                      <a:pt x="204" y="41"/>
                    </a:lnTo>
                    <a:lnTo>
                      <a:pt x="207" y="47"/>
                    </a:lnTo>
                    <a:lnTo>
                      <a:pt x="210" y="55"/>
                    </a:lnTo>
                    <a:lnTo>
                      <a:pt x="211" y="57"/>
                    </a:lnTo>
                    <a:lnTo>
                      <a:pt x="212" y="60"/>
                    </a:lnTo>
                    <a:lnTo>
                      <a:pt x="213" y="62"/>
                    </a:lnTo>
                    <a:lnTo>
                      <a:pt x="214" y="65"/>
                    </a:lnTo>
                    <a:lnTo>
                      <a:pt x="220" y="82"/>
                    </a:lnTo>
                    <a:lnTo>
                      <a:pt x="223" y="99"/>
                    </a:lnTo>
                    <a:lnTo>
                      <a:pt x="223" y="119"/>
                    </a:lnTo>
                    <a:lnTo>
                      <a:pt x="221" y="137"/>
                    </a:lnTo>
                    <a:lnTo>
                      <a:pt x="216" y="149"/>
                    </a:lnTo>
                    <a:lnTo>
                      <a:pt x="210" y="163"/>
                    </a:lnTo>
                    <a:lnTo>
                      <a:pt x="200" y="176"/>
                    </a:lnTo>
                    <a:lnTo>
                      <a:pt x="187" y="190"/>
                    </a:lnTo>
                    <a:lnTo>
                      <a:pt x="172" y="202"/>
                    </a:lnTo>
                    <a:lnTo>
                      <a:pt x="155" y="212"/>
                    </a:lnTo>
                    <a:lnTo>
                      <a:pt x="136" y="222"/>
                    </a:lnTo>
                    <a:lnTo>
                      <a:pt x="116" y="228"/>
                    </a:lnTo>
                    <a:lnTo>
                      <a:pt x="110" y="231"/>
                    </a:lnTo>
                    <a:lnTo>
                      <a:pt x="104" y="236"/>
                    </a:lnTo>
                    <a:lnTo>
                      <a:pt x="96" y="238"/>
                    </a:lnTo>
                    <a:lnTo>
                      <a:pt x="88" y="241"/>
                    </a:lnTo>
                    <a:lnTo>
                      <a:pt x="77" y="242"/>
                    </a:lnTo>
                    <a:lnTo>
                      <a:pt x="67" y="242"/>
                    </a:lnTo>
                    <a:lnTo>
                      <a:pt x="57" y="241"/>
                    </a:lnTo>
                    <a:lnTo>
                      <a:pt x="46" y="2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8" name="Freeform 178"/>
              <p:cNvSpPr>
                <a:spLocks/>
              </p:cNvSpPr>
              <p:nvPr/>
            </p:nvSpPr>
            <p:spPr bwMode="auto">
              <a:xfrm>
                <a:off x="3736" y="602"/>
                <a:ext cx="7" cy="29"/>
              </a:xfrm>
              <a:custGeom>
                <a:avLst/>
                <a:gdLst/>
                <a:ahLst/>
                <a:cxnLst>
                  <a:cxn ang="0">
                    <a:pos x="2" y="0"/>
                  </a:cxn>
                  <a:cxn ang="0">
                    <a:pos x="6" y="0"/>
                  </a:cxn>
                  <a:cxn ang="0">
                    <a:pos x="11" y="0"/>
                  </a:cxn>
                  <a:cxn ang="0">
                    <a:pos x="16" y="0"/>
                  </a:cxn>
                  <a:cxn ang="0">
                    <a:pos x="20" y="0"/>
                  </a:cxn>
                  <a:cxn ang="0">
                    <a:pos x="23" y="12"/>
                  </a:cxn>
                  <a:cxn ang="0">
                    <a:pos x="26" y="26"/>
                  </a:cxn>
                  <a:cxn ang="0">
                    <a:pos x="29" y="42"/>
                  </a:cxn>
                  <a:cxn ang="0">
                    <a:pos x="28" y="59"/>
                  </a:cxn>
                  <a:cxn ang="0">
                    <a:pos x="25" y="76"/>
                  </a:cxn>
                  <a:cxn ang="0">
                    <a:pos x="20" y="93"/>
                  </a:cxn>
                  <a:cxn ang="0">
                    <a:pos x="11" y="107"/>
                  </a:cxn>
                  <a:cxn ang="0">
                    <a:pos x="0" y="120"/>
                  </a:cxn>
                  <a:cxn ang="0">
                    <a:pos x="10" y="98"/>
                  </a:cxn>
                  <a:cxn ang="0">
                    <a:pos x="16" y="80"/>
                  </a:cxn>
                  <a:cxn ang="0">
                    <a:pos x="18" y="63"/>
                  </a:cxn>
                  <a:cxn ang="0">
                    <a:pos x="18" y="48"/>
                  </a:cxn>
                  <a:cxn ang="0">
                    <a:pos x="15" y="35"/>
                  </a:cxn>
                  <a:cxn ang="0">
                    <a:pos x="10" y="22"/>
                  </a:cxn>
                  <a:cxn ang="0">
                    <a:pos x="6" y="11"/>
                  </a:cxn>
                  <a:cxn ang="0">
                    <a:pos x="2" y="0"/>
                  </a:cxn>
                </a:cxnLst>
                <a:rect l="0" t="0" r="r" b="b"/>
                <a:pathLst>
                  <a:path w="29" h="120">
                    <a:moveTo>
                      <a:pt x="2" y="0"/>
                    </a:moveTo>
                    <a:lnTo>
                      <a:pt x="6" y="0"/>
                    </a:lnTo>
                    <a:lnTo>
                      <a:pt x="11" y="0"/>
                    </a:lnTo>
                    <a:lnTo>
                      <a:pt x="16" y="0"/>
                    </a:lnTo>
                    <a:lnTo>
                      <a:pt x="20" y="0"/>
                    </a:lnTo>
                    <a:lnTo>
                      <a:pt x="23" y="12"/>
                    </a:lnTo>
                    <a:lnTo>
                      <a:pt x="26" y="26"/>
                    </a:lnTo>
                    <a:lnTo>
                      <a:pt x="29" y="42"/>
                    </a:lnTo>
                    <a:lnTo>
                      <a:pt x="28" y="59"/>
                    </a:lnTo>
                    <a:lnTo>
                      <a:pt x="25" y="76"/>
                    </a:lnTo>
                    <a:lnTo>
                      <a:pt x="20" y="93"/>
                    </a:lnTo>
                    <a:lnTo>
                      <a:pt x="11" y="107"/>
                    </a:lnTo>
                    <a:lnTo>
                      <a:pt x="0" y="120"/>
                    </a:lnTo>
                    <a:lnTo>
                      <a:pt x="10" y="98"/>
                    </a:lnTo>
                    <a:lnTo>
                      <a:pt x="16" y="80"/>
                    </a:lnTo>
                    <a:lnTo>
                      <a:pt x="18" y="63"/>
                    </a:lnTo>
                    <a:lnTo>
                      <a:pt x="18" y="48"/>
                    </a:lnTo>
                    <a:lnTo>
                      <a:pt x="15" y="35"/>
                    </a:lnTo>
                    <a:lnTo>
                      <a:pt x="10" y="22"/>
                    </a:lnTo>
                    <a:lnTo>
                      <a:pt x="6" y="11"/>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9" name="Freeform 179"/>
              <p:cNvSpPr>
                <a:spLocks/>
              </p:cNvSpPr>
              <p:nvPr/>
            </p:nvSpPr>
            <p:spPr bwMode="auto">
              <a:xfrm>
                <a:off x="3725" y="544"/>
                <a:ext cx="55" cy="63"/>
              </a:xfrm>
              <a:custGeom>
                <a:avLst/>
                <a:gdLst/>
                <a:ahLst/>
                <a:cxnLst>
                  <a:cxn ang="0">
                    <a:pos x="149" y="5"/>
                  </a:cxn>
                  <a:cxn ang="0">
                    <a:pos x="155" y="7"/>
                  </a:cxn>
                  <a:cxn ang="0">
                    <a:pos x="162" y="10"/>
                  </a:cxn>
                  <a:cxn ang="0">
                    <a:pos x="168" y="13"/>
                  </a:cxn>
                  <a:cxn ang="0">
                    <a:pos x="174" y="16"/>
                  </a:cxn>
                  <a:cxn ang="0">
                    <a:pos x="179" y="21"/>
                  </a:cxn>
                  <a:cxn ang="0">
                    <a:pos x="184" y="26"/>
                  </a:cxn>
                  <a:cxn ang="0">
                    <a:pos x="189" y="30"/>
                  </a:cxn>
                  <a:cxn ang="0">
                    <a:pos x="193" y="35"/>
                  </a:cxn>
                  <a:cxn ang="0">
                    <a:pos x="195" y="39"/>
                  </a:cxn>
                  <a:cxn ang="0">
                    <a:pos x="197" y="42"/>
                  </a:cxn>
                  <a:cxn ang="0">
                    <a:pos x="199" y="45"/>
                  </a:cxn>
                  <a:cxn ang="0">
                    <a:pos x="201" y="48"/>
                  </a:cxn>
                  <a:cxn ang="0">
                    <a:pos x="212" y="73"/>
                  </a:cxn>
                  <a:cxn ang="0">
                    <a:pos x="218" y="99"/>
                  </a:cxn>
                  <a:cxn ang="0">
                    <a:pos x="218" y="129"/>
                  </a:cxn>
                  <a:cxn ang="0">
                    <a:pos x="211" y="159"/>
                  </a:cxn>
                  <a:cxn ang="0">
                    <a:pos x="204" y="177"/>
                  </a:cxn>
                  <a:cxn ang="0">
                    <a:pos x="194" y="194"/>
                  </a:cxn>
                  <a:cxn ang="0">
                    <a:pos x="183" y="209"/>
                  </a:cxn>
                  <a:cxn ang="0">
                    <a:pos x="170" y="223"/>
                  </a:cxn>
                  <a:cxn ang="0">
                    <a:pos x="157" y="234"/>
                  </a:cxn>
                  <a:cxn ang="0">
                    <a:pos x="142" y="242"/>
                  </a:cxn>
                  <a:cxn ang="0">
                    <a:pos x="126" y="249"/>
                  </a:cxn>
                  <a:cxn ang="0">
                    <a:pos x="110" y="252"/>
                  </a:cxn>
                  <a:cxn ang="0">
                    <a:pos x="106" y="253"/>
                  </a:cxn>
                  <a:cxn ang="0">
                    <a:pos x="102" y="253"/>
                  </a:cxn>
                  <a:cxn ang="0">
                    <a:pos x="96" y="253"/>
                  </a:cxn>
                  <a:cxn ang="0">
                    <a:pos x="92" y="253"/>
                  </a:cxn>
                  <a:cxn ang="0">
                    <a:pos x="87" y="252"/>
                  </a:cxn>
                  <a:cxn ang="0">
                    <a:pos x="81" y="251"/>
                  </a:cxn>
                  <a:cxn ang="0">
                    <a:pos x="75" y="250"/>
                  </a:cxn>
                  <a:cxn ang="0">
                    <a:pos x="69" y="249"/>
                  </a:cxn>
                  <a:cxn ang="0">
                    <a:pos x="50" y="239"/>
                  </a:cxn>
                  <a:cxn ang="0">
                    <a:pos x="33" y="226"/>
                  </a:cxn>
                  <a:cxn ang="0">
                    <a:pos x="19" y="209"/>
                  </a:cxn>
                  <a:cxn ang="0">
                    <a:pos x="9" y="190"/>
                  </a:cxn>
                  <a:cxn ang="0">
                    <a:pos x="2" y="168"/>
                  </a:cxn>
                  <a:cxn ang="0">
                    <a:pos x="0" y="143"/>
                  </a:cxn>
                  <a:cxn ang="0">
                    <a:pos x="1" y="119"/>
                  </a:cxn>
                  <a:cxn ang="0">
                    <a:pos x="7" y="93"/>
                  </a:cxn>
                  <a:cxn ang="0">
                    <a:pos x="17" y="70"/>
                  </a:cxn>
                  <a:cxn ang="0">
                    <a:pos x="31" y="48"/>
                  </a:cxn>
                  <a:cxn ang="0">
                    <a:pos x="47" y="31"/>
                  </a:cxn>
                  <a:cxn ang="0">
                    <a:pos x="65" y="16"/>
                  </a:cxn>
                  <a:cxn ang="0">
                    <a:pos x="86" y="7"/>
                  </a:cxn>
                  <a:cxn ang="0">
                    <a:pos x="106" y="1"/>
                  </a:cxn>
                  <a:cxn ang="0">
                    <a:pos x="127" y="0"/>
                  </a:cxn>
                  <a:cxn ang="0">
                    <a:pos x="149" y="5"/>
                  </a:cxn>
                </a:cxnLst>
                <a:rect l="0" t="0" r="r" b="b"/>
                <a:pathLst>
                  <a:path w="218" h="253">
                    <a:moveTo>
                      <a:pt x="149" y="5"/>
                    </a:moveTo>
                    <a:lnTo>
                      <a:pt x="155" y="7"/>
                    </a:lnTo>
                    <a:lnTo>
                      <a:pt x="162" y="10"/>
                    </a:lnTo>
                    <a:lnTo>
                      <a:pt x="168" y="13"/>
                    </a:lnTo>
                    <a:lnTo>
                      <a:pt x="174" y="16"/>
                    </a:lnTo>
                    <a:lnTo>
                      <a:pt x="179" y="21"/>
                    </a:lnTo>
                    <a:lnTo>
                      <a:pt x="184" y="26"/>
                    </a:lnTo>
                    <a:lnTo>
                      <a:pt x="189" y="30"/>
                    </a:lnTo>
                    <a:lnTo>
                      <a:pt x="193" y="35"/>
                    </a:lnTo>
                    <a:lnTo>
                      <a:pt x="195" y="39"/>
                    </a:lnTo>
                    <a:lnTo>
                      <a:pt x="197" y="42"/>
                    </a:lnTo>
                    <a:lnTo>
                      <a:pt x="199" y="45"/>
                    </a:lnTo>
                    <a:lnTo>
                      <a:pt x="201" y="48"/>
                    </a:lnTo>
                    <a:lnTo>
                      <a:pt x="212" y="73"/>
                    </a:lnTo>
                    <a:lnTo>
                      <a:pt x="218" y="99"/>
                    </a:lnTo>
                    <a:lnTo>
                      <a:pt x="218" y="129"/>
                    </a:lnTo>
                    <a:lnTo>
                      <a:pt x="211" y="159"/>
                    </a:lnTo>
                    <a:lnTo>
                      <a:pt x="204" y="177"/>
                    </a:lnTo>
                    <a:lnTo>
                      <a:pt x="194" y="194"/>
                    </a:lnTo>
                    <a:lnTo>
                      <a:pt x="183" y="209"/>
                    </a:lnTo>
                    <a:lnTo>
                      <a:pt x="170" y="223"/>
                    </a:lnTo>
                    <a:lnTo>
                      <a:pt x="157" y="234"/>
                    </a:lnTo>
                    <a:lnTo>
                      <a:pt x="142" y="242"/>
                    </a:lnTo>
                    <a:lnTo>
                      <a:pt x="126" y="249"/>
                    </a:lnTo>
                    <a:lnTo>
                      <a:pt x="110" y="252"/>
                    </a:lnTo>
                    <a:lnTo>
                      <a:pt x="106" y="253"/>
                    </a:lnTo>
                    <a:lnTo>
                      <a:pt x="102" y="253"/>
                    </a:lnTo>
                    <a:lnTo>
                      <a:pt x="96" y="253"/>
                    </a:lnTo>
                    <a:lnTo>
                      <a:pt x="92" y="253"/>
                    </a:lnTo>
                    <a:lnTo>
                      <a:pt x="87" y="252"/>
                    </a:lnTo>
                    <a:lnTo>
                      <a:pt x="81" y="251"/>
                    </a:lnTo>
                    <a:lnTo>
                      <a:pt x="75" y="250"/>
                    </a:lnTo>
                    <a:lnTo>
                      <a:pt x="69" y="249"/>
                    </a:lnTo>
                    <a:lnTo>
                      <a:pt x="50" y="239"/>
                    </a:lnTo>
                    <a:lnTo>
                      <a:pt x="33" y="226"/>
                    </a:lnTo>
                    <a:lnTo>
                      <a:pt x="19" y="209"/>
                    </a:lnTo>
                    <a:lnTo>
                      <a:pt x="9" y="190"/>
                    </a:lnTo>
                    <a:lnTo>
                      <a:pt x="2" y="168"/>
                    </a:lnTo>
                    <a:lnTo>
                      <a:pt x="0" y="143"/>
                    </a:lnTo>
                    <a:lnTo>
                      <a:pt x="1" y="119"/>
                    </a:lnTo>
                    <a:lnTo>
                      <a:pt x="7" y="93"/>
                    </a:lnTo>
                    <a:lnTo>
                      <a:pt x="17" y="70"/>
                    </a:lnTo>
                    <a:lnTo>
                      <a:pt x="31" y="48"/>
                    </a:lnTo>
                    <a:lnTo>
                      <a:pt x="47" y="31"/>
                    </a:lnTo>
                    <a:lnTo>
                      <a:pt x="65" y="16"/>
                    </a:lnTo>
                    <a:lnTo>
                      <a:pt x="86" y="7"/>
                    </a:lnTo>
                    <a:lnTo>
                      <a:pt x="106" y="1"/>
                    </a:lnTo>
                    <a:lnTo>
                      <a:pt x="127" y="0"/>
                    </a:lnTo>
                    <a:lnTo>
                      <a:pt x="149"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0" name="Freeform 180"/>
              <p:cNvSpPr>
                <a:spLocks/>
              </p:cNvSpPr>
              <p:nvPr/>
            </p:nvSpPr>
            <p:spPr bwMode="auto">
              <a:xfrm>
                <a:off x="3764" y="454"/>
                <a:ext cx="141" cy="124"/>
              </a:xfrm>
              <a:custGeom>
                <a:avLst/>
                <a:gdLst/>
                <a:ahLst/>
                <a:cxnLst>
                  <a:cxn ang="0">
                    <a:pos x="479" y="0"/>
                  </a:cxn>
                  <a:cxn ang="0">
                    <a:pos x="448" y="0"/>
                  </a:cxn>
                  <a:cxn ang="0">
                    <a:pos x="417" y="5"/>
                  </a:cxn>
                  <a:cxn ang="0">
                    <a:pos x="384" y="13"/>
                  </a:cxn>
                  <a:cxn ang="0">
                    <a:pos x="351" y="26"/>
                  </a:cxn>
                  <a:cxn ang="0">
                    <a:pos x="319" y="43"/>
                  </a:cxn>
                  <a:cxn ang="0">
                    <a:pos x="286" y="62"/>
                  </a:cxn>
                  <a:cxn ang="0">
                    <a:pos x="252" y="86"/>
                  </a:cxn>
                  <a:cxn ang="0">
                    <a:pos x="220" y="111"/>
                  </a:cxn>
                  <a:cxn ang="0">
                    <a:pos x="189" y="140"/>
                  </a:cxn>
                  <a:cxn ang="0">
                    <a:pos x="158" y="170"/>
                  </a:cxn>
                  <a:cxn ang="0">
                    <a:pos x="128" y="203"/>
                  </a:cxn>
                  <a:cxn ang="0">
                    <a:pos x="99" y="237"/>
                  </a:cxn>
                  <a:cxn ang="0">
                    <a:pos x="72" y="272"/>
                  </a:cxn>
                  <a:cxn ang="0">
                    <a:pos x="46" y="309"/>
                  </a:cxn>
                  <a:cxn ang="0">
                    <a:pos x="22" y="347"/>
                  </a:cxn>
                  <a:cxn ang="0">
                    <a:pos x="0" y="385"/>
                  </a:cxn>
                  <a:cxn ang="0">
                    <a:pos x="11" y="409"/>
                  </a:cxn>
                  <a:cxn ang="0">
                    <a:pos x="16" y="437"/>
                  </a:cxn>
                  <a:cxn ang="0">
                    <a:pos x="15" y="467"/>
                  </a:cxn>
                  <a:cxn ang="0">
                    <a:pos x="10" y="497"/>
                  </a:cxn>
                  <a:cxn ang="0">
                    <a:pos x="33" y="442"/>
                  </a:cxn>
                  <a:cxn ang="0">
                    <a:pos x="57" y="389"/>
                  </a:cxn>
                  <a:cxn ang="0">
                    <a:pos x="85" y="337"/>
                  </a:cxn>
                  <a:cxn ang="0">
                    <a:pos x="115" y="286"/>
                  </a:cxn>
                  <a:cxn ang="0">
                    <a:pos x="146" y="238"/>
                  </a:cxn>
                  <a:cxn ang="0">
                    <a:pos x="181" y="193"/>
                  </a:cxn>
                  <a:cxn ang="0">
                    <a:pos x="216" y="153"/>
                  </a:cxn>
                  <a:cxn ang="0">
                    <a:pos x="254" y="116"/>
                  </a:cxn>
                  <a:cxn ang="0">
                    <a:pos x="291" y="82"/>
                  </a:cxn>
                  <a:cxn ang="0">
                    <a:pos x="330" y="56"/>
                  </a:cxn>
                  <a:cxn ang="0">
                    <a:pos x="369" y="34"/>
                  </a:cxn>
                  <a:cxn ang="0">
                    <a:pos x="409" y="19"/>
                  </a:cxn>
                  <a:cxn ang="0">
                    <a:pos x="449" y="10"/>
                  </a:cxn>
                  <a:cxn ang="0">
                    <a:pos x="487" y="9"/>
                  </a:cxn>
                  <a:cxn ang="0">
                    <a:pos x="526" y="15"/>
                  </a:cxn>
                  <a:cxn ang="0">
                    <a:pos x="565" y="30"/>
                  </a:cxn>
                  <a:cxn ang="0">
                    <a:pos x="555" y="24"/>
                  </a:cxn>
                  <a:cxn ang="0">
                    <a:pos x="544" y="19"/>
                  </a:cxn>
                  <a:cxn ang="0">
                    <a:pos x="535" y="13"/>
                  </a:cxn>
                  <a:cxn ang="0">
                    <a:pos x="524" y="9"/>
                  </a:cxn>
                  <a:cxn ang="0">
                    <a:pos x="513" y="6"/>
                  </a:cxn>
                  <a:cxn ang="0">
                    <a:pos x="501" y="4"/>
                  </a:cxn>
                  <a:cxn ang="0">
                    <a:pos x="491" y="2"/>
                  </a:cxn>
                  <a:cxn ang="0">
                    <a:pos x="479" y="0"/>
                  </a:cxn>
                </a:cxnLst>
                <a:rect l="0" t="0" r="r" b="b"/>
                <a:pathLst>
                  <a:path w="565" h="497">
                    <a:moveTo>
                      <a:pt x="479" y="0"/>
                    </a:moveTo>
                    <a:lnTo>
                      <a:pt x="448" y="0"/>
                    </a:lnTo>
                    <a:lnTo>
                      <a:pt x="417" y="5"/>
                    </a:lnTo>
                    <a:lnTo>
                      <a:pt x="384" y="13"/>
                    </a:lnTo>
                    <a:lnTo>
                      <a:pt x="351" y="26"/>
                    </a:lnTo>
                    <a:lnTo>
                      <a:pt x="319" y="43"/>
                    </a:lnTo>
                    <a:lnTo>
                      <a:pt x="286" y="62"/>
                    </a:lnTo>
                    <a:lnTo>
                      <a:pt x="252" y="86"/>
                    </a:lnTo>
                    <a:lnTo>
                      <a:pt x="220" y="111"/>
                    </a:lnTo>
                    <a:lnTo>
                      <a:pt x="189" y="140"/>
                    </a:lnTo>
                    <a:lnTo>
                      <a:pt x="158" y="170"/>
                    </a:lnTo>
                    <a:lnTo>
                      <a:pt x="128" y="203"/>
                    </a:lnTo>
                    <a:lnTo>
                      <a:pt x="99" y="237"/>
                    </a:lnTo>
                    <a:lnTo>
                      <a:pt x="72" y="272"/>
                    </a:lnTo>
                    <a:lnTo>
                      <a:pt x="46" y="309"/>
                    </a:lnTo>
                    <a:lnTo>
                      <a:pt x="22" y="347"/>
                    </a:lnTo>
                    <a:lnTo>
                      <a:pt x="0" y="385"/>
                    </a:lnTo>
                    <a:lnTo>
                      <a:pt x="11" y="409"/>
                    </a:lnTo>
                    <a:lnTo>
                      <a:pt x="16" y="437"/>
                    </a:lnTo>
                    <a:lnTo>
                      <a:pt x="15" y="467"/>
                    </a:lnTo>
                    <a:lnTo>
                      <a:pt x="10" y="497"/>
                    </a:lnTo>
                    <a:lnTo>
                      <a:pt x="33" y="442"/>
                    </a:lnTo>
                    <a:lnTo>
                      <a:pt x="57" y="389"/>
                    </a:lnTo>
                    <a:lnTo>
                      <a:pt x="85" y="337"/>
                    </a:lnTo>
                    <a:lnTo>
                      <a:pt x="115" y="286"/>
                    </a:lnTo>
                    <a:lnTo>
                      <a:pt x="146" y="238"/>
                    </a:lnTo>
                    <a:lnTo>
                      <a:pt x="181" y="193"/>
                    </a:lnTo>
                    <a:lnTo>
                      <a:pt x="216" y="153"/>
                    </a:lnTo>
                    <a:lnTo>
                      <a:pt x="254" y="116"/>
                    </a:lnTo>
                    <a:lnTo>
                      <a:pt x="291" y="82"/>
                    </a:lnTo>
                    <a:lnTo>
                      <a:pt x="330" y="56"/>
                    </a:lnTo>
                    <a:lnTo>
                      <a:pt x="369" y="34"/>
                    </a:lnTo>
                    <a:lnTo>
                      <a:pt x="409" y="19"/>
                    </a:lnTo>
                    <a:lnTo>
                      <a:pt x="449" y="10"/>
                    </a:lnTo>
                    <a:lnTo>
                      <a:pt x="487" y="9"/>
                    </a:lnTo>
                    <a:lnTo>
                      <a:pt x="526" y="15"/>
                    </a:lnTo>
                    <a:lnTo>
                      <a:pt x="565" y="30"/>
                    </a:lnTo>
                    <a:lnTo>
                      <a:pt x="555" y="24"/>
                    </a:lnTo>
                    <a:lnTo>
                      <a:pt x="544" y="19"/>
                    </a:lnTo>
                    <a:lnTo>
                      <a:pt x="535" y="13"/>
                    </a:lnTo>
                    <a:lnTo>
                      <a:pt x="524" y="9"/>
                    </a:lnTo>
                    <a:lnTo>
                      <a:pt x="513" y="6"/>
                    </a:lnTo>
                    <a:lnTo>
                      <a:pt x="501" y="4"/>
                    </a:lnTo>
                    <a:lnTo>
                      <a:pt x="491" y="2"/>
                    </a:lnTo>
                    <a:lnTo>
                      <a:pt x="4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1" name="Freeform 181"/>
              <p:cNvSpPr>
                <a:spLocks/>
              </p:cNvSpPr>
              <p:nvPr/>
            </p:nvSpPr>
            <p:spPr bwMode="auto">
              <a:xfrm>
                <a:off x="3858" y="462"/>
                <a:ext cx="65" cy="163"/>
              </a:xfrm>
              <a:custGeom>
                <a:avLst/>
                <a:gdLst/>
                <a:ahLst/>
                <a:cxnLst>
                  <a:cxn ang="0">
                    <a:pos x="187" y="0"/>
                  </a:cxn>
                  <a:cxn ang="0">
                    <a:pos x="211" y="24"/>
                  </a:cxn>
                  <a:cxn ang="0">
                    <a:pos x="231" y="54"/>
                  </a:cxn>
                  <a:cxn ang="0">
                    <a:pos x="245" y="87"/>
                  </a:cxn>
                  <a:cxn ang="0">
                    <a:pos x="253" y="124"/>
                  </a:cxn>
                  <a:cxn ang="0">
                    <a:pos x="257" y="165"/>
                  </a:cxn>
                  <a:cxn ang="0">
                    <a:pos x="256" y="208"/>
                  </a:cxn>
                  <a:cxn ang="0">
                    <a:pos x="250" y="254"/>
                  </a:cxn>
                  <a:cxn ang="0">
                    <a:pos x="240" y="301"/>
                  </a:cxn>
                  <a:cxn ang="0">
                    <a:pos x="225" y="349"/>
                  </a:cxn>
                  <a:cxn ang="0">
                    <a:pos x="206" y="397"/>
                  </a:cxn>
                  <a:cxn ang="0">
                    <a:pos x="182" y="443"/>
                  </a:cxn>
                  <a:cxn ang="0">
                    <a:pos x="154" y="490"/>
                  </a:cxn>
                  <a:cxn ang="0">
                    <a:pos x="122" y="535"/>
                  </a:cxn>
                  <a:cxn ang="0">
                    <a:pos x="87" y="578"/>
                  </a:cxn>
                  <a:cxn ang="0">
                    <a:pos x="47" y="618"/>
                  </a:cxn>
                  <a:cxn ang="0">
                    <a:pos x="4" y="654"/>
                  </a:cxn>
                  <a:cxn ang="0">
                    <a:pos x="3" y="651"/>
                  </a:cxn>
                  <a:cxn ang="0">
                    <a:pos x="2" y="649"/>
                  </a:cxn>
                  <a:cxn ang="0">
                    <a:pos x="1" y="646"/>
                  </a:cxn>
                  <a:cxn ang="0">
                    <a:pos x="0" y="644"/>
                  </a:cxn>
                  <a:cxn ang="0">
                    <a:pos x="31" y="617"/>
                  </a:cxn>
                  <a:cxn ang="0">
                    <a:pos x="62" y="586"/>
                  </a:cxn>
                  <a:cxn ang="0">
                    <a:pos x="91" y="551"/>
                  </a:cxn>
                  <a:cxn ang="0">
                    <a:pos x="120" y="512"/>
                  </a:cxn>
                  <a:cxn ang="0">
                    <a:pos x="147" y="470"/>
                  </a:cxn>
                  <a:cxn ang="0">
                    <a:pos x="172" y="425"/>
                  </a:cxn>
                  <a:cxn ang="0">
                    <a:pos x="194" y="379"/>
                  </a:cxn>
                  <a:cxn ang="0">
                    <a:pos x="212" y="332"/>
                  </a:cxn>
                  <a:cxn ang="0">
                    <a:pos x="227" y="285"/>
                  </a:cxn>
                  <a:cxn ang="0">
                    <a:pos x="238" y="238"/>
                  </a:cxn>
                  <a:cxn ang="0">
                    <a:pos x="245" y="191"/>
                  </a:cxn>
                  <a:cxn ang="0">
                    <a:pos x="246" y="147"/>
                  </a:cxn>
                  <a:cxn ang="0">
                    <a:pos x="240" y="105"/>
                  </a:cxn>
                  <a:cxn ang="0">
                    <a:pos x="230" y="66"/>
                  </a:cxn>
                  <a:cxn ang="0">
                    <a:pos x="211" y="31"/>
                  </a:cxn>
                  <a:cxn ang="0">
                    <a:pos x="187" y="0"/>
                  </a:cxn>
                </a:cxnLst>
                <a:rect l="0" t="0" r="r" b="b"/>
                <a:pathLst>
                  <a:path w="257" h="654">
                    <a:moveTo>
                      <a:pt x="187" y="0"/>
                    </a:moveTo>
                    <a:lnTo>
                      <a:pt x="211" y="24"/>
                    </a:lnTo>
                    <a:lnTo>
                      <a:pt x="231" y="54"/>
                    </a:lnTo>
                    <a:lnTo>
                      <a:pt x="245" y="87"/>
                    </a:lnTo>
                    <a:lnTo>
                      <a:pt x="253" y="124"/>
                    </a:lnTo>
                    <a:lnTo>
                      <a:pt x="257" y="165"/>
                    </a:lnTo>
                    <a:lnTo>
                      <a:pt x="256" y="208"/>
                    </a:lnTo>
                    <a:lnTo>
                      <a:pt x="250" y="254"/>
                    </a:lnTo>
                    <a:lnTo>
                      <a:pt x="240" y="301"/>
                    </a:lnTo>
                    <a:lnTo>
                      <a:pt x="225" y="349"/>
                    </a:lnTo>
                    <a:lnTo>
                      <a:pt x="206" y="397"/>
                    </a:lnTo>
                    <a:lnTo>
                      <a:pt x="182" y="443"/>
                    </a:lnTo>
                    <a:lnTo>
                      <a:pt x="154" y="490"/>
                    </a:lnTo>
                    <a:lnTo>
                      <a:pt x="122" y="535"/>
                    </a:lnTo>
                    <a:lnTo>
                      <a:pt x="87" y="578"/>
                    </a:lnTo>
                    <a:lnTo>
                      <a:pt x="47" y="618"/>
                    </a:lnTo>
                    <a:lnTo>
                      <a:pt x="4" y="654"/>
                    </a:lnTo>
                    <a:lnTo>
                      <a:pt x="3" y="651"/>
                    </a:lnTo>
                    <a:lnTo>
                      <a:pt x="2" y="649"/>
                    </a:lnTo>
                    <a:lnTo>
                      <a:pt x="1" y="646"/>
                    </a:lnTo>
                    <a:lnTo>
                      <a:pt x="0" y="644"/>
                    </a:lnTo>
                    <a:lnTo>
                      <a:pt x="31" y="617"/>
                    </a:lnTo>
                    <a:lnTo>
                      <a:pt x="62" y="586"/>
                    </a:lnTo>
                    <a:lnTo>
                      <a:pt x="91" y="551"/>
                    </a:lnTo>
                    <a:lnTo>
                      <a:pt x="120" y="512"/>
                    </a:lnTo>
                    <a:lnTo>
                      <a:pt x="147" y="470"/>
                    </a:lnTo>
                    <a:lnTo>
                      <a:pt x="172" y="425"/>
                    </a:lnTo>
                    <a:lnTo>
                      <a:pt x="194" y="379"/>
                    </a:lnTo>
                    <a:lnTo>
                      <a:pt x="212" y="332"/>
                    </a:lnTo>
                    <a:lnTo>
                      <a:pt x="227" y="285"/>
                    </a:lnTo>
                    <a:lnTo>
                      <a:pt x="238" y="238"/>
                    </a:lnTo>
                    <a:lnTo>
                      <a:pt x="245" y="191"/>
                    </a:lnTo>
                    <a:lnTo>
                      <a:pt x="246" y="147"/>
                    </a:lnTo>
                    <a:lnTo>
                      <a:pt x="240" y="105"/>
                    </a:lnTo>
                    <a:lnTo>
                      <a:pt x="230" y="66"/>
                    </a:lnTo>
                    <a:lnTo>
                      <a:pt x="211" y="31"/>
                    </a:lnTo>
                    <a:lnTo>
                      <a:pt x="18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2" name="Freeform 182"/>
              <p:cNvSpPr>
                <a:spLocks/>
              </p:cNvSpPr>
              <p:nvPr/>
            </p:nvSpPr>
            <p:spPr bwMode="auto">
              <a:xfrm>
                <a:off x="3549" y="621"/>
                <a:ext cx="268" cy="212"/>
              </a:xfrm>
              <a:custGeom>
                <a:avLst/>
                <a:gdLst/>
                <a:ahLst/>
                <a:cxnLst>
                  <a:cxn ang="0">
                    <a:pos x="1072" y="187"/>
                  </a:cxn>
                  <a:cxn ang="0">
                    <a:pos x="1048" y="202"/>
                  </a:cxn>
                  <a:cxn ang="0">
                    <a:pos x="1002" y="196"/>
                  </a:cxn>
                  <a:cxn ang="0">
                    <a:pos x="951" y="176"/>
                  </a:cxn>
                  <a:cxn ang="0">
                    <a:pos x="902" y="148"/>
                  </a:cxn>
                  <a:cxn ang="0">
                    <a:pos x="823" y="108"/>
                  </a:cxn>
                  <a:cxn ang="0">
                    <a:pos x="725" y="71"/>
                  </a:cxn>
                  <a:cxn ang="0">
                    <a:pos x="621" y="45"/>
                  </a:cxn>
                  <a:cxn ang="0">
                    <a:pos x="509" y="34"/>
                  </a:cxn>
                  <a:cxn ang="0">
                    <a:pos x="445" y="36"/>
                  </a:cxn>
                  <a:cxn ang="0">
                    <a:pos x="396" y="42"/>
                  </a:cxn>
                  <a:cxn ang="0">
                    <a:pos x="347" y="52"/>
                  </a:cxn>
                  <a:cxn ang="0">
                    <a:pos x="298" y="67"/>
                  </a:cxn>
                  <a:cxn ang="0">
                    <a:pos x="256" y="83"/>
                  </a:cxn>
                  <a:cxn ang="0">
                    <a:pos x="199" y="105"/>
                  </a:cxn>
                  <a:cxn ang="0">
                    <a:pos x="135" y="137"/>
                  </a:cxn>
                  <a:cxn ang="0">
                    <a:pos x="75" y="181"/>
                  </a:cxn>
                  <a:cxn ang="0">
                    <a:pos x="35" y="232"/>
                  </a:cxn>
                  <a:cxn ang="0">
                    <a:pos x="17" y="289"/>
                  </a:cxn>
                  <a:cxn ang="0">
                    <a:pos x="50" y="387"/>
                  </a:cxn>
                  <a:cxn ang="0">
                    <a:pos x="171" y="450"/>
                  </a:cxn>
                  <a:cxn ang="0">
                    <a:pos x="314" y="499"/>
                  </a:cxn>
                  <a:cxn ang="0">
                    <a:pos x="414" y="579"/>
                  </a:cxn>
                  <a:cxn ang="0">
                    <a:pos x="421" y="686"/>
                  </a:cxn>
                  <a:cxn ang="0">
                    <a:pos x="371" y="765"/>
                  </a:cxn>
                  <a:cxn ang="0">
                    <a:pos x="298" y="817"/>
                  </a:cxn>
                  <a:cxn ang="0">
                    <a:pos x="235" y="844"/>
                  </a:cxn>
                  <a:cxn ang="0">
                    <a:pos x="243" y="840"/>
                  </a:cxn>
                  <a:cxn ang="0">
                    <a:pos x="283" y="818"/>
                  </a:cxn>
                  <a:cxn ang="0">
                    <a:pos x="351" y="759"/>
                  </a:cxn>
                  <a:cxn ang="0">
                    <a:pos x="386" y="660"/>
                  </a:cxn>
                  <a:cxn ang="0">
                    <a:pos x="360" y="568"/>
                  </a:cxn>
                  <a:cxn ang="0">
                    <a:pos x="300" y="521"/>
                  </a:cxn>
                  <a:cxn ang="0">
                    <a:pos x="218" y="486"/>
                  </a:cxn>
                  <a:cxn ang="0">
                    <a:pos x="132" y="454"/>
                  </a:cxn>
                  <a:cxn ang="0">
                    <a:pos x="52" y="412"/>
                  </a:cxn>
                  <a:cxn ang="0">
                    <a:pos x="3" y="342"/>
                  </a:cxn>
                  <a:cxn ang="0">
                    <a:pos x="6" y="261"/>
                  </a:cxn>
                  <a:cxn ang="0">
                    <a:pos x="36" y="201"/>
                  </a:cxn>
                  <a:cxn ang="0">
                    <a:pos x="80" y="150"/>
                  </a:cxn>
                  <a:cxn ang="0">
                    <a:pos x="132" y="111"/>
                  </a:cxn>
                  <a:cxn ang="0">
                    <a:pos x="190" y="76"/>
                  </a:cxn>
                  <a:cxn ang="0">
                    <a:pos x="251" y="48"/>
                  </a:cxn>
                  <a:cxn ang="0">
                    <a:pos x="309" y="28"/>
                  </a:cxn>
                  <a:cxn ang="0">
                    <a:pos x="362" y="14"/>
                  </a:cxn>
                  <a:cxn ang="0">
                    <a:pos x="418" y="5"/>
                  </a:cxn>
                  <a:cxn ang="0">
                    <a:pos x="476" y="0"/>
                  </a:cxn>
                  <a:cxn ang="0">
                    <a:pos x="541" y="2"/>
                  </a:cxn>
                  <a:cxn ang="0">
                    <a:pos x="610" y="12"/>
                  </a:cxn>
                  <a:cxn ang="0">
                    <a:pos x="684" y="30"/>
                  </a:cxn>
                  <a:cxn ang="0">
                    <a:pos x="764" y="58"/>
                  </a:cxn>
                  <a:cxn ang="0">
                    <a:pos x="847" y="97"/>
                  </a:cxn>
                  <a:cxn ang="0">
                    <a:pos x="926" y="141"/>
                  </a:cxn>
                  <a:cxn ang="0">
                    <a:pos x="991" y="175"/>
                  </a:cxn>
                  <a:cxn ang="0">
                    <a:pos x="1043" y="187"/>
                  </a:cxn>
                </a:cxnLst>
                <a:rect l="0" t="0" r="r" b="b"/>
                <a:pathLst>
                  <a:path w="1075" h="847">
                    <a:moveTo>
                      <a:pt x="1062" y="181"/>
                    </a:moveTo>
                    <a:lnTo>
                      <a:pt x="1065" y="183"/>
                    </a:lnTo>
                    <a:lnTo>
                      <a:pt x="1068" y="186"/>
                    </a:lnTo>
                    <a:lnTo>
                      <a:pt x="1072" y="187"/>
                    </a:lnTo>
                    <a:lnTo>
                      <a:pt x="1075" y="189"/>
                    </a:lnTo>
                    <a:lnTo>
                      <a:pt x="1066" y="195"/>
                    </a:lnTo>
                    <a:lnTo>
                      <a:pt x="1058" y="199"/>
                    </a:lnTo>
                    <a:lnTo>
                      <a:pt x="1048" y="202"/>
                    </a:lnTo>
                    <a:lnTo>
                      <a:pt x="1037" y="203"/>
                    </a:lnTo>
                    <a:lnTo>
                      <a:pt x="1027" y="202"/>
                    </a:lnTo>
                    <a:lnTo>
                      <a:pt x="1015" y="199"/>
                    </a:lnTo>
                    <a:lnTo>
                      <a:pt x="1002" y="196"/>
                    </a:lnTo>
                    <a:lnTo>
                      <a:pt x="990" y="192"/>
                    </a:lnTo>
                    <a:lnTo>
                      <a:pt x="977" y="188"/>
                    </a:lnTo>
                    <a:lnTo>
                      <a:pt x="964" y="181"/>
                    </a:lnTo>
                    <a:lnTo>
                      <a:pt x="951" y="176"/>
                    </a:lnTo>
                    <a:lnTo>
                      <a:pt x="939" y="169"/>
                    </a:lnTo>
                    <a:lnTo>
                      <a:pt x="926" y="162"/>
                    </a:lnTo>
                    <a:lnTo>
                      <a:pt x="914" y="156"/>
                    </a:lnTo>
                    <a:lnTo>
                      <a:pt x="902" y="148"/>
                    </a:lnTo>
                    <a:lnTo>
                      <a:pt x="890" y="142"/>
                    </a:lnTo>
                    <a:lnTo>
                      <a:pt x="868" y="130"/>
                    </a:lnTo>
                    <a:lnTo>
                      <a:pt x="845" y="119"/>
                    </a:lnTo>
                    <a:lnTo>
                      <a:pt x="823" y="108"/>
                    </a:lnTo>
                    <a:lnTo>
                      <a:pt x="799" y="98"/>
                    </a:lnTo>
                    <a:lnTo>
                      <a:pt x="775" y="89"/>
                    </a:lnTo>
                    <a:lnTo>
                      <a:pt x="751" y="79"/>
                    </a:lnTo>
                    <a:lnTo>
                      <a:pt x="725" y="71"/>
                    </a:lnTo>
                    <a:lnTo>
                      <a:pt x="700" y="63"/>
                    </a:lnTo>
                    <a:lnTo>
                      <a:pt x="674" y="57"/>
                    </a:lnTo>
                    <a:lnTo>
                      <a:pt x="648" y="50"/>
                    </a:lnTo>
                    <a:lnTo>
                      <a:pt x="621" y="45"/>
                    </a:lnTo>
                    <a:lnTo>
                      <a:pt x="593" y="41"/>
                    </a:lnTo>
                    <a:lnTo>
                      <a:pt x="565" y="38"/>
                    </a:lnTo>
                    <a:lnTo>
                      <a:pt x="537" y="35"/>
                    </a:lnTo>
                    <a:lnTo>
                      <a:pt x="509" y="34"/>
                    </a:lnTo>
                    <a:lnTo>
                      <a:pt x="480" y="34"/>
                    </a:lnTo>
                    <a:lnTo>
                      <a:pt x="469" y="34"/>
                    </a:lnTo>
                    <a:lnTo>
                      <a:pt x="457" y="35"/>
                    </a:lnTo>
                    <a:lnTo>
                      <a:pt x="445" y="36"/>
                    </a:lnTo>
                    <a:lnTo>
                      <a:pt x="432" y="38"/>
                    </a:lnTo>
                    <a:lnTo>
                      <a:pt x="420" y="39"/>
                    </a:lnTo>
                    <a:lnTo>
                      <a:pt x="409" y="40"/>
                    </a:lnTo>
                    <a:lnTo>
                      <a:pt x="396" y="42"/>
                    </a:lnTo>
                    <a:lnTo>
                      <a:pt x="384" y="44"/>
                    </a:lnTo>
                    <a:lnTo>
                      <a:pt x="372" y="46"/>
                    </a:lnTo>
                    <a:lnTo>
                      <a:pt x="359" y="49"/>
                    </a:lnTo>
                    <a:lnTo>
                      <a:pt x="347" y="52"/>
                    </a:lnTo>
                    <a:lnTo>
                      <a:pt x="335" y="56"/>
                    </a:lnTo>
                    <a:lnTo>
                      <a:pt x="323" y="59"/>
                    </a:lnTo>
                    <a:lnTo>
                      <a:pt x="310" y="63"/>
                    </a:lnTo>
                    <a:lnTo>
                      <a:pt x="298" y="67"/>
                    </a:lnTo>
                    <a:lnTo>
                      <a:pt x="285" y="73"/>
                    </a:lnTo>
                    <a:lnTo>
                      <a:pt x="277" y="76"/>
                    </a:lnTo>
                    <a:lnTo>
                      <a:pt x="267" y="79"/>
                    </a:lnTo>
                    <a:lnTo>
                      <a:pt x="256" y="83"/>
                    </a:lnTo>
                    <a:lnTo>
                      <a:pt x="243" y="88"/>
                    </a:lnTo>
                    <a:lnTo>
                      <a:pt x="229" y="93"/>
                    </a:lnTo>
                    <a:lnTo>
                      <a:pt x="214" y="98"/>
                    </a:lnTo>
                    <a:lnTo>
                      <a:pt x="199" y="105"/>
                    </a:lnTo>
                    <a:lnTo>
                      <a:pt x="183" y="111"/>
                    </a:lnTo>
                    <a:lnTo>
                      <a:pt x="167" y="120"/>
                    </a:lnTo>
                    <a:lnTo>
                      <a:pt x="151" y="128"/>
                    </a:lnTo>
                    <a:lnTo>
                      <a:pt x="135" y="137"/>
                    </a:lnTo>
                    <a:lnTo>
                      <a:pt x="119" y="146"/>
                    </a:lnTo>
                    <a:lnTo>
                      <a:pt x="103" y="158"/>
                    </a:lnTo>
                    <a:lnTo>
                      <a:pt x="89" y="170"/>
                    </a:lnTo>
                    <a:lnTo>
                      <a:pt x="75" y="181"/>
                    </a:lnTo>
                    <a:lnTo>
                      <a:pt x="62" y="195"/>
                    </a:lnTo>
                    <a:lnTo>
                      <a:pt x="52" y="207"/>
                    </a:lnTo>
                    <a:lnTo>
                      <a:pt x="44" y="220"/>
                    </a:lnTo>
                    <a:lnTo>
                      <a:pt x="35" y="232"/>
                    </a:lnTo>
                    <a:lnTo>
                      <a:pt x="29" y="246"/>
                    </a:lnTo>
                    <a:lnTo>
                      <a:pt x="23" y="260"/>
                    </a:lnTo>
                    <a:lnTo>
                      <a:pt x="19" y="274"/>
                    </a:lnTo>
                    <a:lnTo>
                      <a:pt x="17" y="289"/>
                    </a:lnTo>
                    <a:lnTo>
                      <a:pt x="16" y="304"/>
                    </a:lnTo>
                    <a:lnTo>
                      <a:pt x="20" y="337"/>
                    </a:lnTo>
                    <a:lnTo>
                      <a:pt x="32" y="363"/>
                    </a:lnTo>
                    <a:lnTo>
                      <a:pt x="50" y="387"/>
                    </a:lnTo>
                    <a:lnTo>
                      <a:pt x="75" y="406"/>
                    </a:lnTo>
                    <a:lnTo>
                      <a:pt x="104" y="423"/>
                    </a:lnTo>
                    <a:lnTo>
                      <a:pt x="136" y="437"/>
                    </a:lnTo>
                    <a:lnTo>
                      <a:pt x="171" y="450"/>
                    </a:lnTo>
                    <a:lnTo>
                      <a:pt x="208" y="461"/>
                    </a:lnTo>
                    <a:lnTo>
                      <a:pt x="244" y="473"/>
                    </a:lnTo>
                    <a:lnTo>
                      <a:pt x="280" y="486"/>
                    </a:lnTo>
                    <a:lnTo>
                      <a:pt x="314" y="499"/>
                    </a:lnTo>
                    <a:lnTo>
                      <a:pt x="346" y="514"/>
                    </a:lnTo>
                    <a:lnTo>
                      <a:pt x="374" y="532"/>
                    </a:lnTo>
                    <a:lnTo>
                      <a:pt x="397" y="553"/>
                    </a:lnTo>
                    <a:lnTo>
                      <a:pt x="414" y="579"/>
                    </a:lnTo>
                    <a:lnTo>
                      <a:pt x="425" y="608"/>
                    </a:lnTo>
                    <a:lnTo>
                      <a:pt x="428" y="636"/>
                    </a:lnTo>
                    <a:lnTo>
                      <a:pt x="427" y="663"/>
                    </a:lnTo>
                    <a:lnTo>
                      <a:pt x="421" y="686"/>
                    </a:lnTo>
                    <a:lnTo>
                      <a:pt x="413" y="709"/>
                    </a:lnTo>
                    <a:lnTo>
                      <a:pt x="401" y="730"/>
                    </a:lnTo>
                    <a:lnTo>
                      <a:pt x="387" y="748"/>
                    </a:lnTo>
                    <a:lnTo>
                      <a:pt x="371" y="765"/>
                    </a:lnTo>
                    <a:lnTo>
                      <a:pt x="354" y="781"/>
                    </a:lnTo>
                    <a:lnTo>
                      <a:pt x="336" y="795"/>
                    </a:lnTo>
                    <a:lnTo>
                      <a:pt x="316" y="807"/>
                    </a:lnTo>
                    <a:lnTo>
                      <a:pt x="298" y="817"/>
                    </a:lnTo>
                    <a:lnTo>
                      <a:pt x="280" y="827"/>
                    </a:lnTo>
                    <a:lnTo>
                      <a:pt x="264" y="834"/>
                    </a:lnTo>
                    <a:lnTo>
                      <a:pt x="248" y="840"/>
                    </a:lnTo>
                    <a:lnTo>
                      <a:pt x="235" y="844"/>
                    </a:lnTo>
                    <a:lnTo>
                      <a:pt x="225" y="847"/>
                    </a:lnTo>
                    <a:lnTo>
                      <a:pt x="225" y="847"/>
                    </a:lnTo>
                    <a:lnTo>
                      <a:pt x="234" y="844"/>
                    </a:lnTo>
                    <a:lnTo>
                      <a:pt x="243" y="840"/>
                    </a:lnTo>
                    <a:lnTo>
                      <a:pt x="253" y="834"/>
                    </a:lnTo>
                    <a:lnTo>
                      <a:pt x="264" y="829"/>
                    </a:lnTo>
                    <a:lnTo>
                      <a:pt x="273" y="824"/>
                    </a:lnTo>
                    <a:lnTo>
                      <a:pt x="283" y="818"/>
                    </a:lnTo>
                    <a:lnTo>
                      <a:pt x="292" y="813"/>
                    </a:lnTo>
                    <a:lnTo>
                      <a:pt x="299" y="809"/>
                    </a:lnTo>
                    <a:lnTo>
                      <a:pt x="328" y="783"/>
                    </a:lnTo>
                    <a:lnTo>
                      <a:pt x="351" y="759"/>
                    </a:lnTo>
                    <a:lnTo>
                      <a:pt x="368" y="735"/>
                    </a:lnTo>
                    <a:lnTo>
                      <a:pt x="379" y="711"/>
                    </a:lnTo>
                    <a:lnTo>
                      <a:pt x="385" y="686"/>
                    </a:lnTo>
                    <a:lnTo>
                      <a:pt x="386" y="660"/>
                    </a:lnTo>
                    <a:lnTo>
                      <a:pt x="383" y="631"/>
                    </a:lnTo>
                    <a:lnTo>
                      <a:pt x="375" y="599"/>
                    </a:lnTo>
                    <a:lnTo>
                      <a:pt x="369" y="583"/>
                    </a:lnTo>
                    <a:lnTo>
                      <a:pt x="360" y="568"/>
                    </a:lnTo>
                    <a:lnTo>
                      <a:pt x="348" y="555"/>
                    </a:lnTo>
                    <a:lnTo>
                      <a:pt x="335" y="543"/>
                    </a:lnTo>
                    <a:lnTo>
                      <a:pt x="318" y="532"/>
                    </a:lnTo>
                    <a:lnTo>
                      <a:pt x="300" y="521"/>
                    </a:lnTo>
                    <a:lnTo>
                      <a:pt x="281" y="512"/>
                    </a:lnTo>
                    <a:lnTo>
                      <a:pt x="260" y="503"/>
                    </a:lnTo>
                    <a:lnTo>
                      <a:pt x="240" y="494"/>
                    </a:lnTo>
                    <a:lnTo>
                      <a:pt x="218" y="486"/>
                    </a:lnTo>
                    <a:lnTo>
                      <a:pt x="196" y="477"/>
                    </a:lnTo>
                    <a:lnTo>
                      <a:pt x="175" y="470"/>
                    </a:lnTo>
                    <a:lnTo>
                      <a:pt x="153" y="463"/>
                    </a:lnTo>
                    <a:lnTo>
                      <a:pt x="132" y="454"/>
                    </a:lnTo>
                    <a:lnTo>
                      <a:pt x="112" y="445"/>
                    </a:lnTo>
                    <a:lnTo>
                      <a:pt x="94" y="437"/>
                    </a:lnTo>
                    <a:lnTo>
                      <a:pt x="73" y="425"/>
                    </a:lnTo>
                    <a:lnTo>
                      <a:pt x="52" y="412"/>
                    </a:lnTo>
                    <a:lnTo>
                      <a:pt x="36" y="398"/>
                    </a:lnTo>
                    <a:lnTo>
                      <a:pt x="21" y="382"/>
                    </a:lnTo>
                    <a:lnTo>
                      <a:pt x="10" y="363"/>
                    </a:lnTo>
                    <a:lnTo>
                      <a:pt x="3" y="342"/>
                    </a:lnTo>
                    <a:lnTo>
                      <a:pt x="0" y="319"/>
                    </a:lnTo>
                    <a:lnTo>
                      <a:pt x="0" y="293"/>
                    </a:lnTo>
                    <a:lnTo>
                      <a:pt x="2" y="277"/>
                    </a:lnTo>
                    <a:lnTo>
                      <a:pt x="6" y="261"/>
                    </a:lnTo>
                    <a:lnTo>
                      <a:pt x="12" y="246"/>
                    </a:lnTo>
                    <a:lnTo>
                      <a:pt x="18" y="230"/>
                    </a:lnTo>
                    <a:lnTo>
                      <a:pt x="27" y="215"/>
                    </a:lnTo>
                    <a:lnTo>
                      <a:pt x="36" y="201"/>
                    </a:lnTo>
                    <a:lnTo>
                      <a:pt x="47" y="187"/>
                    </a:lnTo>
                    <a:lnTo>
                      <a:pt x="59" y="173"/>
                    </a:lnTo>
                    <a:lnTo>
                      <a:pt x="70" y="162"/>
                    </a:lnTo>
                    <a:lnTo>
                      <a:pt x="80" y="150"/>
                    </a:lnTo>
                    <a:lnTo>
                      <a:pt x="93" y="141"/>
                    </a:lnTo>
                    <a:lnTo>
                      <a:pt x="105" y="130"/>
                    </a:lnTo>
                    <a:lnTo>
                      <a:pt x="118" y="121"/>
                    </a:lnTo>
                    <a:lnTo>
                      <a:pt x="132" y="111"/>
                    </a:lnTo>
                    <a:lnTo>
                      <a:pt x="146" y="101"/>
                    </a:lnTo>
                    <a:lnTo>
                      <a:pt x="160" y="93"/>
                    </a:lnTo>
                    <a:lnTo>
                      <a:pt x="175" y="84"/>
                    </a:lnTo>
                    <a:lnTo>
                      <a:pt x="190" y="76"/>
                    </a:lnTo>
                    <a:lnTo>
                      <a:pt x="205" y="68"/>
                    </a:lnTo>
                    <a:lnTo>
                      <a:pt x="220" y="61"/>
                    </a:lnTo>
                    <a:lnTo>
                      <a:pt x="236" y="55"/>
                    </a:lnTo>
                    <a:lnTo>
                      <a:pt x="251" y="48"/>
                    </a:lnTo>
                    <a:lnTo>
                      <a:pt x="267" y="42"/>
                    </a:lnTo>
                    <a:lnTo>
                      <a:pt x="282" y="36"/>
                    </a:lnTo>
                    <a:lnTo>
                      <a:pt x="295" y="32"/>
                    </a:lnTo>
                    <a:lnTo>
                      <a:pt x="309" y="28"/>
                    </a:lnTo>
                    <a:lnTo>
                      <a:pt x="322" y="25"/>
                    </a:lnTo>
                    <a:lnTo>
                      <a:pt x="336" y="21"/>
                    </a:lnTo>
                    <a:lnTo>
                      <a:pt x="350" y="17"/>
                    </a:lnTo>
                    <a:lnTo>
                      <a:pt x="362" y="14"/>
                    </a:lnTo>
                    <a:lnTo>
                      <a:pt x="376" y="11"/>
                    </a:lnTo>
                    <a:lnTo>
                      <a:pt x="390" y="9"/>
                    </a:lnTo>
                    <a:lnTo>
                      <a:pt x="404" y="7"/>
                    </a:lnTo>
                    <a:lnTo>
                      <a:pt x="418" y="5"/>
                    </a:lnTo>
                    <a:lnTo>
                      <a:pt x="433" y="3"/>
                    </a:lnTo>
                    <a:lnTo>
                      <a:pt x="447" y="1"/>
                    </a:lnTo>
                    <a:lnTo>
                      <a:pt x="462" y="1"/>
                    </a:lnTo>
                    <a:lnTo>
                      <a:pt x="476" y="0"/>
                    </a:lnTo>
                    <a:lnTo>
                      <a:pt x="491" y="0"/>
                    </a:lnTo>
                    <a:lnTo>
                      <a:pt x="506" y="0"/>
                    </a:lnTo>
                    <a:lnTo>
                      <a:pt x="523" y="1"/>
                    </a:lnTo>
                    <a:lnTo>
                      <a:pt x="541" y="2"/>
                    </a:lnTo>
                    <a:lnTo>
                      <a:pt x="558" y="3"/>
                    </a:lnTo>
                    <a:lnTo>
                      <a:pt x="575" y="6"/>
                    </a:lnTo>
                    <a:lnTo>
                      <a:pt x="592" y="9"/>
                    </a:lnTo>
                    <a:lnTo>
                      <a:pt x="610" y="12"/>
                    </a:lnTo>
                    <a:lnTo>
                      <a:pt x="629" y="15"/>
                    </a:lnTo>
                    <a:lnTo>
                      <a:pt x="647" y="19"/>
                    </a:lnTo>
                    <a:lnTo>
                      <a:pt x="666" y="25"/>
                    </a:lnTo>
                    <a:lnTo>
                      <a:pt x="684" y="30"/>
                    </a:lnTo>
                    <a:lnTo>
                      <a:pt x="704" y="36"/>
                    </a:lnTo>
                    <a:lnTo>
                      <a:pt x="723" y="43"/>
                    </a:lnTo>
                    <a:lnTo>
                      <a:pt x="743" y="50"/>
                    </a:lnTo>
                    <a:lnTo>
                      <a:pt x="764" y="58"/>
                    </a:lnTo>
                    <a:lnTo>
                      <a:pt x="784" y="66"/>
                    </a:lnTo>
                    <a:lnTo>
                      <a:pt x="804" y="76"/>
                    </a:lnTo>
                    <a:lnTo>
                      <a:pt x="826" y="87"/>
                    </a:lnTo>
                    <a:lnTo>
                      <a:pt x="847" y="97"/>
                    </a:lnTo>
                    <a:lnTo>
                      <a:pt x="868" y="108"/>
                    </a:lnTo>
                    <a:lnTo>
                      <a:pt x="888" y="120"/>
                    </a:lnTo>
                    <a:lnTo>
                      <a:pt x="907" y="130"/>
                    </a:lnTo>
                    <a:lnTo>
                      <a:pt x="926" y="141"/>
                    </a:lnTo>
                    <a:lnTo>
                      <a:pt x="943" y="150"/>
                    </a:lnTo>
                    <a:lnTo>
                      <a:pt x="960" y="159"/>
                    </a:lnTo>
                    <a:lnTo>
                      <a:pt x="976" y="167"/>
                    </a:lnTo>
                    <a:lnTo>
                      <a:pt x="991" y="175"/>
                    </a:lnTo>
                    <a:lnTo>
                      <a:pt x="1006" y="180"/>
                    </a:lnTo>
                    <a:lnTo>
                      <a:pt x="1019" y="185"/>
                    </a:lnTo>
                    <a:lnTo>
                      <a:pt x="1032" y="187"/>
                    </a:lnTo>
                    <a:lnTo>
                      <a:pt x="1043" y="187"/>
                    </a:lnTo>
                    <a:lnTo>
                      <a:pt x="1053" y="186"/>
                    </a:lnTo>
                    <a:lnTo>
                      <a:pt x="1062" y="1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3" name="Freeform 183"/>
              <p:cNvSpPr>
                <a:spLocks/>
              </p:cNvSpPr>
              <p:nvPr/>
            </p:nvSpPr>
            <p:spPr bwMode="auto">
              <a:xfrm>
                <a:off x="3725" y="544"/>
                <a:ext cx="27" cy="60"/>
              </a:xfrm>
              <a:custGeom>
                <a:avLst/>
                <a:gdLst/>
                <a:ahLst/>
                <a:cxnLst>
                  <a:cxn ang="0">
                    <a:pos x="108" y="0"/>
                  </a:cxn>
                  <a:cxn ang="0">
                    <a:pos x="94" y="5"/>
                  </a:cxn>
                  <a:cxn ang="0">
                    <a:pos x="79" y="10"/>
                  </a:cxn>
                  <a:cxn ang="0">
                    <a:pos x="66" y="17"/>
                  </a:cxn>
                  <a:cxn ang="0">
                    <a:pos x="53" y="27"/>
                  </a:cxn>
                  <a:cxn ang="0">
                    <a:pos x="41" y="39"/>
                  </a:cxn>
                  <a:cxn ang="0">
                    <a:pos x="30" y="51"/>
                  </a:cxn>
                  <a:cxn ang="0">
                    <a:pos x="21" y="65"/>
                  </a:cxn>
                  <a:cxn ang="0">
                    <a:pos x="12" y="81"/>
                  </a:cxn>
                  <a:cxn ang="0">
                    <a:pos x="6" y="99"/>
                  </a:cxn>
                  <a:cxn ang="0">
                    <a:pos x="2" y="119"/>
                  </a:cxn>
                  <a:cxn ang="0">
                    <a:pos x="0" y="138"/>
                  </a:cxn>
                  <a:cxn ang="0">
                    <a:pos x="1" y="156"/>
                  </a:cxn>
                  <a:cxn ang="0">
                    <a:pos x="4" y="173"/>
                  </a:cxn>
                  <a:cxn ang="0">
                    <a:pos x="9" y="189"/>
                  </a:cxn>
                  <a:cxn ang="0">
                    <a:pos x="17" y="204"/>
                  </a:cxn>
                  <a:cxn ang="0">
                    <a:pos x="26" y="218"/>
                  </a:cxn>
                  <a:cxn ang="0">
                    <a:pos x="30" y="221"/>
                  </a:cxn>
                  <a:cxn ang="0">
                    <a:pos x="33" y="224"/>
                  </a:cxn>
                  <a:cxn ang="0">
                    <a:pos x="36" y="227"/>
                  </a:cxn>
                  <a:cxn ang="0">
                    <a:pos x="40" y="230"/>
                  </a:cxn>
                  <a:cxn ang="0">
                    <a:pos x="45" y="234"/>
                  </a:cxn>
                  <a:cxn ang="0">
                    <a:pos x="49" y="237"/>
                  </a:cxn>
                  <a:cxn ang="0">
                    <a:pos x="54" y="239"/>
                  </a:cxn>
                  <a:cxn ang="0">
                    <a:pos x="60" y="241"/>
                  </a:cxn>
                  <a:cxn ang="0">
                    <a:pos x="37" y="216"/>
                  </a:cxn>
                  <a:cxn ang="0">
                    <a:pos x="24" y="186"/>
                  </a:cxn>
                  <a:cxn ang="0">
                    <a:pos x="20" y="150"/>
                  </a:cxn>
                  <a:cxn ang="0">
                    <a:pos x="23" y="113"/>
                  </a:cxn>
                  <a:cxn ang="0">
                    <a:pos x="35" y="77"/>
                  </a:cxn>
                  <a:cxn ang="0">
                    <a:pos x="53" y="44"/>
                  </a:cxn>
                  <a:cxn ang="0">
                    <a:pos x="78" y="17"/>
                  </a:cxn>
                  <a:cxn ang="0">
                    <a:pos x="108" y="0"/>
                  </a:cxn>
                </a:cxnLst>
                <a:rect l="0" t="0" r="r" b="b"/>
                <a:pathLst>
                  <a:path w="108" h="241">
                    <a:moveTo>
                      <a:pt x="108" y="0"/>
                    </a:moveTo>
                    <a:lnTo>
                      <a:pt x="94" y="5"/>
                    </a:lnTo>
                    <a:lnTo>
                      <a:pt x="79" y="10"/>
                    </a:lnTo>
                    <a:lnTo>
                      <a:pt x="66" y="17"/>
                    </a:lnTo>
                    <a:lnTo>
                      <a:pt x="53" y="27"/>
                    </a:lnTo>
                    <a:lnTo>
                      <a:pt x="41" y="39"/>
                    </a:lnTo>
                    <a:lnTo>
                      <a:pt x="30" y="51"/>
                    </a:lnTo>
                    <a:lnTo>
                      <a:pt x="21" y="65"/>
                    </a:lnTo>
                    <a:lnTo>
                      <a:pt x="12" y="81"/>
                    </a:lnTo>
                    <a:lnTo>
                      <a:pt x="6" y="99"/>
                    </a:lnTo>
                    <a:lnTo>
                      <a:pt x="2" y="119"/>
                    </a:lnTo>
                    <a:lnTo>
                      <a:pt x="0" y="138"/>
                    </a:lnTo>
                    <a:lnTo>
                      <a:pt x="1" y="156"/>
                    </a:lnTo>
                    <a:lnTo>
                      <a:pt x="4" y="173"/>
                    </a:lnTo>
                    <a:lnTo>
                      <a:pt x="9" y="189"/>
                    </a:lnTo>
                    <a:lnTo>
                      <a:pt x="17" y="204"/>
                    </a:lnTo>
                    <a:lnTo>
                      <a:pt x="26" y="218"/>
                    </a:lnTo>
                    <a:lnTo>
                      <a:pt x="30" y="221"/>
                    </a:lnTo>
                    <a:lnTo>
                      <a:pt x="33" y="224"/>
                    </a:lnTo>
                    <a:lnTo>
                      <a:pt x="36" y="227"/>
                    </a:lnTo>
                    <a:lnTo>
                      <a:pt x="40" y="230"/>
                    </a:lnTo>
                    <a:lnTo>
                      <a:pt x="45" y="234"/>
                    </a:lnTo>
                    <a:lnTo>
                      <a:pt x="49" y="237"/>
                    </a:lnTo>
                    <a:lnTo>
                      <a:pt x="54" y="239"/>
                    </a:lnTo>
                    <a:lnTo>
                      <a:pt x="60" y="241"/>
                    </a:lnTo>
                    <a:lnTo>
                      <a:pt x="37" y="216"/>
                    </a:lnTo>
                    <a:lnTo>
                      <a:pt x="24" y="186"/>
                    </a:lnTo>
                    <a:lnTo>
                      <a:pt x="20" y="150"/>
                    </a:lnTo>
                    <a:lnTo>
                      <a:pt x="23" y="113"/>
                    </a:lnTo>
                    <a:lnTo>
                      <a:pt x="35" y="77"/>
                    </a:lnTo>
                    <a:lnTo>
                      <a:pt x="53" y="44"/>
                    </a:lnTo>
                    <a:lnTo>
                      <a:pt x="78" y="17"/>
                    </a:lnTo>
                    <a:lnTo>
                      <a:pt x="108" y="0"/>
                    </a:lnTo>
                    <a:close/>
                  </a:path>
                </a:pathLst>
              </a:custGeom>
              <a:solidFill>
                <a:srgbClr val="84FF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4" name="Freeform 184"/>
              <p:cNvSpPr>
                <a:spLocks/>
              </p:cNvSpPr>
              <p:nvPr/>
            </p:nvSpPr>
            <p:spPr bwMode="auto">
              <a:xfrm>
                <a:off x="3821" y="620"/>
                <a:ext cx="41" cy="47"/>
              </a:xfrm>
              <a:custGeom>
                <a:avLst/>
                <a:gdLst/>
                <a:ahLst/>
                <a:cxnLst>
                  <a:cxn ang="0">
                    <a:pos x="159" y="92"/>
                  </a:cxn>
                  <a:cxn ang="0">
                    <a:pos x="161" y="74"/>
                  </a:cxn>
                  <a:cxn ang="0">
                    <a:pos x="161" y="54"/>
                  </a:cxn>
                  <a:cxn ang="0">
                    <a:pos x="158" y="37"/>
                  </a:cxn>
                  <a:cxn ang="0">
                    <a:pos x="152" y="20"/>
                  </a:cxn>
                  <a:cxn ang="0">
                    <a:pos x="140" y="30"/>
                  </a:cxn>
                  <a:cxn ang="0">
                    <a:pos x="134" y="23"/>
                  </a:cxn>
                  <a:cxn ang="0">
                    <a:pos x="128" y="17"/>
                  </a:cxn>
                  <a:cxn ang="0">
                    <a:pos x="120" y="11"/>
                  </a:cxn>
                  <a:cxn ang="0">
                    <a:pos x="113" y="5"/>
                  </a:cxn>
                  <a:cxn ang="0">
                    <a:pos x="103" y="2"/>
                  </a:cxn>
                  <a:cxn ang="0">
                    <a:pos x="92" y="0"/>
                  </a:cxn>
                  <a:cxn ang="0">
                    <a:pos x="79" y="1"/>
                  </a:cxn>
                  <a:cxn ang="0">
                    <a:pos x="65" y="5"/>
                  </a:cxn>
                  <a:cxn ang="0">
                    <a:pos x="50" y="14"/>
                  </a:cxn>
                  <a:cxn ang="0">
                    <a:pos x="37" y="25"/>
                  </a:cxn>
                  <a:cxn ang="0">
                    <a:pos x="27" y="37"/>
                  </a:cxn>
                  <a:cxn ang="0">
                    <a:pos x="17" y="50"/>
                  </a:cxn>
                  <a:cxn ang="0">
                    <a:pos x="10" y="65"/>
                  </a:cxn>
                  <a:cxn ang="0">
                    <a:pos x="4" y="79"/>
                  </a:cxn>
                  <a:cxn ang="0">
                    <a:pos x="1" y="93"/>
                  </a:cxn>
                  <a:cxn ang="0">
                    <a:pos x="0" y="104"/>
                  </a:cxn>
                  <a:cxn ang="0">
                    <a:pos x="0" y="117"/>
                  </a:cxn>
                  <a:cxn ang="0">
                    <a:pos x="1" y="131"/>
                  </a:cxn>
                  <a:cxn ang="0">
                    <a:pos x="2" y="146"/>
                  </a:cxn>
                  <a:cxn ang="0">
                    <a:pos x="6" y="160"/>
                  </a:cxn>
                  <a:cxn ang="0">
                    <a:pos x="12" y="173"/>
                  </a:cxn>
                  <a:cxn ang="0">
                    <a:pos x="21" y="181"/>
                  </a:cxn>
                  <a:cxn ang="0">
                    <a:pos x="35" y="185"/>
                  </a:cxn>
                  <a:cxn ang="0">
                    <a:pos x="54" y="183"/>
                  </a:cxn>
                  <a:cxn ang="0">
                    <a:pos x="74" y="177"/>
                  </a:cxn>
                  <a:cxn ang="0">
                    <a:pos x="93" y="167"/>
                  </a:cxn>
                  <a:cxn ang="0">
                    <a:pos x="110" y="157"/>
                  </a:cxn>
                  <a:cxn ang="0">
                    <a:pos x="125" y="145"/>
                  </a:cxn>
                  <a:cxn ang="0">
                    <a:pos x="138" y="131"/>
                  </a:cxn>
                  <a:cxn ang="0">
                    <a:pos x="148" y="118"/>
                  </a:cxn>
                  <a:cxn ang="0">
                    <a:pos x="154" y="104"/>
                  </a:cxn>
                  <a:cxn ang="0">
                    <a:pos x="159" y="92"/>
                  </a:cxn>
                </a:cxnLst>
                <a:rect l="0" t="0" r="r" b="b"/>
                <a:pathLst>
                  <a:path w="161" h="185">
                    <a:moveTo>
                      <a:pt x="159" y="92"/>
                    </a:moveTo>
                    <a:lnTo>
                      <a:pt x="161" y="74"/>
                    </a:lnTo>
                    <a:lnTo>
                      <a:pt x="161" y="54"/>
                    </a:lnTo>
                    <a:lnTo>
                      <a:pt x="158" y="37"/>
                    </a:lnTo>
                    <a:lnTo>
                      <a:pt x="152" y="20"/>
                    </a:lnTo>
                    <a:lnTo>
                      <a:pt x="140" y="30"/>
                    </a:lnTo>
                    <a:lnTo>
                      <a:pt x="134" y="23"/>
                    </a:lnTo>
                    <a:lnTo>
                      <a:pt x="128" y="17"/>
                    </a:lnTo>
                    <a:lnTo>
                      <a:pt x="120" y="11"/>
                    </a:lnTo>
                    <a:lnTo>
                      <a:pt x="113" y="5"/>
                    </a:lnTo>
                    <a:lnTo>
                      <a:pt x="103" y="2"/>
                    </a:lnTo>
                    <a:lnTo>
                      <a:pt x="92" y="0"/>
                    </a:lnTo>
                    <a:lnTo>
                      <a:pt x="79" y="1"/>
                    </a:lnTo>
                    <a:lnTo>
                      <a:pt x="65" y="5"/>
                    </a:lnTo>
                    <a:lnTo>
                      <a:pt x="50" y="14"/>
                    </a:lnTo>
                    <a:lnTo>
                      <a:pt x="37" y="25"/>
                    </a:lnTo>
                    <a:lnTo>
                      <a:pt x="27" y="37"/>
                    </a:lnTo>
                    <a:lnTo>
                      <a:pt x="17" y="50"/>
                    </a:lnTo>
                    <a:lnTo>
                      <a:pt x="10" y="65"/>
                    </a:lnTo>
                    <a:lnTo>
                      <a:pt x="4" y="79"/>
                    </a:lnTo>
                    <a:lnTo>
                      <a:pt x="1" y="93"/>
                    </a:lnTo>
                    <a:lnTo>
                      <a:pt x="0" y="104"/>
                    </a:lnTo>
                    <a:lnTo>
                      <a:pt x="0" y="117"/>
                    </a:lnTo>
                    <a:lnTo>
                      <a:pt x="1" y="131"/>
                    </a:lnTo>
                    <a:lnTo>
                      <a:pt x="2" y="146"/>
                    </a:lnTo>
                    <a:lnTo>
                      <a:pt x="6" y="160"/>
                    </a:lnTo>
                    <a:lnTo>
                      <a:pt x="12" y="173"/>
                    </a:lnTo>
                    <a:lnTo>
                      <a:pt x="21" y="181"/>
                    </a:lnTo>
                    <a:lnTo>
                      <a:pt x="35" y="185"/>
                    </a:lnTo>
                    <a:lnTo>
                      <a:pt x="54" y="183"/>
                    </a:lnTo>
                    <a:lnTo>
                      <a:pt x="74" y="177"/>
                    </a:lnTo>
                    <a:lnTo>
                      <a:pt x="93" y="167"/>
                    </a:lnTo>
                    <a:lnTo>
                      <a:pt x="110" y="157"/>
                    </a:lnTo>
                    <a:lnTo>
                      <a:pt x="125" y="145"/>
                    </a:lnTo>
                    <a:lnTo>
                      <a:pt x="138" y="131"/>
                    </a:lnTo>
                    <a:lnTo>
                      <a:pt x="148" y="118"/>
                    </a:lnTo>
                    <a:lnTo>
                      <a:pt x="154" y="104"/>
                    </a:lnTo>
                    <a:lnTo>
                      <a:pt x="159" y="92"/>
                    </a:lnTo>
                    <a:close/>
                  </a:path>
                </a:pathLst>
              </a:custGeom>
              <a:solidFill>
                <a:srgbClr val="84FF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5" name="Freeform 185"/>
              <p:cNvSpPr>
                <a:spLocks/>
              </p:cNvSpPr>
              <p:nvPr/>
            </p:nvSpPr>
            <p:spPr bwMode="auto">
              <a:xfrm>
                <a:off x="3860" y="454"/>
                <a:ext cx="72" cy="189"/>
              </a:xfrm>
              <a:custGeom>
                <a:avLst/>
                <a:gdLst/>
                <a:ahLst/>
                <a:cxnLst>
                  <a:cxn ang="0">
                    <a:pos x="183" y="30"/>
                  </a:cxn>
                  <a:cxn ang="0">
                    <a:pos x="173" y="24"/>
                  </a:cxn>
                  <a:cxn ang="0">
                    <a:pos x="162" y="19"/>
                  </a:cxn>
                  <a:cxn ang="0">
                    <a:pos x="153" y="13"/>
                  </a:cxn>
                  <a:cxn ang="0">
                    <a:pos x="142" y="9"/>
                  </a:cxn>
                  <a:cxn ang="0">
                    <a:pos x="131" y="6"/>
                  </a:cxn>
                  <a:cxn ang="0">
                    <a:pos x="119" y="4"/>
                  </a:cxn>
                  <a:cxn ang="0">
                    <a:pos x="109" y="2"/>
                  </a:cxn>
                  <a:cxn ang="0">
                    <a:pos x="97" y="0"/>
                  </a:cxn>
                  <a:cxn ang="0">
                    <a:pos x="156" y="12"/>
                  </a:cxn>
                  <a:cxn ang="0">
                    <a:pos x="203" y="34"/>
                  </a:cxn>
                  <a:cxn ang="0">
                    <a:pos x="240" y="64"/>
                  </a:cxn>
                  <a:cxn ang="0">
                    <a:pos x="266" y="103"/>
                  </a:cxn>
                  <a:cxn ang="0">
                    <a:pos x="282" y="149"/>
                  </a:cxn>
                  <a:cxn ang="0">
                    <a:pos x="291" y="200"/>
                  </a:cxn>
                  <a:cxn ang="0">
                    <a:pos x="290" y="254"/>
                  </a:cxn>
                  <a:cxn ang="0">
                    <a:pos x="281" y="313"/>
                  </a:cxn>
                  <a:cxn ang="0">
                    <a:pos x="266" y="373"/>
                  </a:cxn>
                  <a:cxn ang="0">
                    <a:pos x="244" y="434"/>
                  </a:cxn>
                  <a:cxn ang="0">
                    <a:pos x="216" y="495"/>
                  </a:cxn>
                  <a:cxn ang="0">
                    <a:pos x="182" y="554"/>
                  </a:cxn>
                  <a:cxn ang="0">
                    <a:pos x="144" y="612"/>
                  </a:cxn>
                  <a:cxn ang="0">
                    <a:pos x="101" y="665"/>
                  </a:cxn>
                  <a:cxn ang="0">
                    <a:pos x="56" y="713"/>
                  </a:cxn>
                  <a:cxn ang="0">
                    <a:pos x="7" y="756"/>
                  </a:cxn>
                  <a:cxn ang="0">
                    <a:pos x="9" y="738"/>
                  </a:cxn>
                  <a:cxn ang="0">
                    <a:pos x="9" y="718"/>
                  </a:cxn>
                  <a:cxn ang="0">
                    <a:pos x="6" y="701"/>
                  </a:cxn>
                  <a:cxn ang="0">
                    <a:pos x="0" y="684"/>
                  </a:cxn>
                  <a:cxn ang="0">
                    <a:pos x="43" y="648"/>
                  </a:cxn>
                  <a:cxn ang="0">
                    <a:pos x="83" y="608"/>
                  </a:cxn>
                  <a:cxn ang="0">
                    <a:pos x="118" y="565"/>
                  </a:cxn>
                  <a:cxn ang="0">
                    <a:pos x="150" y="520"/>
                  </a:cxn>
                  <a:cxn ang="0">
                    <a:pos x="178" y="473"/>
                  </a:cxn>
                  <a:cxn ang="0">
                    <a:pos x="202" y="427"/>
                  </a:cxn>
                  <a:cxn ang="0">
                    <a:pos x="221" y="379"/>
                  </a:cxn>
                  <a:cxn ang="0">
                    <a:pos x="236" y="331"/>
                  </a:cxn>
                  <a:cxn ang="0">
                    <a:pos x="246" y="284"/>
                  </a:cxn>
                  <a:cxn ang="0">
                    <a:pos x="252" y="238"/>
                  </a:cxn>
                  <a:cxn ang="0">
                    <a:pos x="253" y="195"/>
                  </a:cxn>
                  <a:cxn ang="0">
                    <a:pos x="249" y="154"/>
                  </a:cxn>
                  <a:cxn ang="0">
                    <a:pos x="241" y="117"/>
                  </a:cxn>
                  <a:cxn ang="0">
                    <a:pos x="227" y="84"/>
                  </a:cxn>
                  <a:cxn ang="0">
                    <a:pos x="207" y="54"/>
                  </a:cxn>
                  <a:cxn ang="0">
                    <a:pos x="183" y="30"/>
                  </a:cxn>
                </a:cxnLst>
                <a:rect l="0" t="0" r="r" b="b"/>
                <a:pathLst>
                  <a:path w="291" h="756">
                    <a:moveTo>
                      <a:pt x="183" y="30"/>
                    </a:moveTo>
                    <a:lnTo>
                      <a:pt x="173" y="24"/>
                    </a:lnTo>
                    <a:lnTo>
                      <a:pt x="162" y="19"/>
                    </a:lnTo>
                    <a:lnTo>
                      <a:pt x="153" y="13"/>
                    </a:lnTo>
                    <a:lnTo>
                      <a:pt x="142" y="9"/>
                    </a:lnTo>
                    <a:lnTo>
                      <a:pt x="131" y="6"/>
                    </a:lnTo>
                    <a:lnTo>
                      <a:pt x="119" y="4"/>
                    </a:lnTo>
                    <a:lnTo>
                      <a:pt x="109" y="2"/>
                    </a:lnTo>
                    <a:lnTo>
                      <a:pt x="97" y="0"/>
                    </a:lnTo>
                    <a:lnTo>
                      <a:pt x="156" y="12"/>
                    </a:lnTo>
                    <a:lnTo>
                      <a:pt x="203" y="34"/>
                    </a:lnTo>
                    <a:lnTo>
                      <a:pt x="240" y="64"/>
                    </a:lnTo>
                    <a:lnTo>
                      <a:pt x="266" y="103"/>
                    </a:lnTo>
                    <a:lnTo>
                      <a:pt x="282" y="149"/>
                    </a:lnTo>
                    <a:lnTo>
                      <a:pt x="291" y="200"/>
                    </a:lnTo>
                    <a:lnTo>
                      <a:pt x="290" y="254"/>
                    </a:lnTo>
                    <a:lnTo>
                      <a:pt x="281" y="313"/>
                    </a:lnTo>
                    <a:lnTo>
                      <a:pt x="266" y="373"/>
                    </a:lnTo>
                    <a:lnTo>
                      <a:pt x="244" y="434"/>
                    </a:lnTo>
                    <a:lnTo>
                      <a:pt x="216" y="495"/>
                    </a:lnTo>
                    <a:lnTo>
                      <a:pt x="182" y="554"/>
                    </a:lnTo>
                    <a:lnTo>
                      <a:pt x="144" y="612"/>
                    </a:lnTo>
                    <a:lnTo>
                      <a:pt x="101" y="665"/>
                    </a:lnTo>
                    <a:lnTo>
                      <a:pt x="56" y="713"/>
                    </a:lnTo>
                    <a:lnTo>
                      <a:pt x="7" y="756"/>
                    </a:lnTo>
                    <a:lnTo>
                      <a:pt x="9" y="738"/>
                    </a:lnTo>
                    <a:lnTo>
                      <a:pt x="9" y="718"/>
                    </a:lnTo>
                    <a:lnTo>
                      <a:pt x="6" y="701"/>
                    </a:lnTo>
                    <a:lnTo>
                      <a:pt x="0" y="684"/>
                    </a:lnTo>
                    <a:lnTo>
                      <a:pt x="43" y="648"/>
                    </a:lnTo>
                    <a:lnTo>
                      <a:pt x="83" y="608"/>
                    </a:lnTo>
                    <a:lnTo>
                      <a:pt x="118" y="565"/>
                    </a:lnTo>
                    <a:lnTo>
                      <a:pt x="150" y="520"/>
                    </a:lnTo>
                    <a:lnTo>
                      <a:pt x="178" y="473"/>
                    </a:lnTo>
                    <a:lnTo>
                      <a:pt x="202" y="427"/>
                    </a:lnTo>
                    <a:lnTo>
                      <a:pt x="221" y="379"/>
                    </a:lnTo>
                    <a:lnTo>
                      <a:pt x="236" y="331"/>
                    </a:lnTo>
                    <a:lnTo>
                      <a:pt x="246" y="284"/>
                    </a:lnTo>
                    <a:lnTo>
                      <a:pt x="252" y="238"/>
                    </a:lnTo>
                    <a:lnTo>
                      <a:pt x="253" y="195"/>
                    </a:lnTo>
                    <a:lnTo>
                      <a:pt x="249" y="154"/>
                    </a:lnTo>
                    <a:lnTo>
                      <a:pt x="241" y="117"/>
                    </a:lnTo>
                    <a:lnTo>
                      <a:pt x="227" y="84"/>
                    </a:lnTo>
                    <a:lnTo>
                      <a:pt x="207" y="54"/>
                    </a:lnTo>
                    <a:lnTo>
                      <a:pt x="183" y="30"/>
                    </a:lnTo>
                    <a:close/>
                  </a:path>
                </a:pathLst>
              </a:custGeom>
              <a:solidFill>
                <a:srgbClr val="84FF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6" name="Freeform 186"/>
              <p:cNvSpPr>
                <a:spLocks/>
              </p:cNvSpPr>
              <p:nvPr/>
            </p:nvSpPr>
            <p:spPr bwMode="auto">
              <a:xfrm>
                <a:off x="3847" y="626"/>
                <a:ext cx="8" cy="20"/>
              </a:xfrm>
              <a:custGeom>
                <a:avLst/>
                <a:gdLst/>
                <a:ahLst/>
                <a:cxnLst>
                  <a:cxn ang="0">
                    <a:pos x="4" y="0"/>
                  </a:cxn>
                  <a:cxn ang="0">
                    <a:pos x="12" y="6"/>
                  </a:cxn>
                  <a:cxn ang="0">
                    <a:pos x="19" y="14"/>
                  </a:cxn>
                  <a:cxn ang="0">
                    <a:pos x="26" y="24"/>
                  </a:cxn>
                  <a:cxn ang="0">
                    <a:pos x="31" y="34"/>
                  </a:cxn>
                  <a:cxn ang="0">
                    <a:pos x="34" y="46"/>
                  </a:cxn>
                  <a:cxn ang="0">
                    <a:pos x="34" y="59"/>
                  </a:cxn>
                  <a:cxn ang="0">
                    <a:pos x="32" y="72"/>
                  </a:cxn>
                  <a:cxn ang="0">
                    <a:pos x="27" y="83"/>
                  </a:cxn>
                  <a:cxn ang="0">
                    <a:pos x="0" y="57"/>
                  </a:cxn>
                  <a:cxn ang="0">
                    <a:pos x="6" y="44"/>
                  </a:cxn>
                  <a:cxn ang="0">
                    <a:pos x="8" y="28"/>
                  </a:cxn>
                  <a:cxn ang="0">
                    <a:pos x="7" y="13"/>
                  </a:cxn>
                  <a:cxn ang="0">
                    <a:pos x="4" y="0"/>
                  </a:cxn>
                </a:cxnLst>
                <a:rect l="0" t="0" r="r" b="b"/>
                <a:pathLst>
                  <a:path w="34" h="83">
                    <a:moveTo>
                      <a:pt x="4" y="0"/>
                    </a:moveTo>
                    <a:lnTo>
                      <a:pt x="12" y="6"/>
                    </a:lnTo>
                    <a:lnTo>
                      <a:pt x="19" y="14"/>
                    </a:lnTo>
                    <a:lnTo>
                      <a:pt x="26" y="24"/>
                    </a:lnTo>
                    <a:lnTo>
                      <a:pt x="31" y="34"/>
                    </a:lnTo>
                    <a:lnTo>
                      <a:pt x="34" y="46"/>
                    </a:lnTo>
                    <a:lnTo>
                      <a:pt x="34" y="59"/>
                    </a:lnTo>
                    <a:lnTo>
                      <a:pt x="32" y="72"/>
                    </a:lnTo>
                    <a:lnTo>
                      <a:pt x="27" y="83"/>
                    </a:lnTo>
                    <a:lnTo>
                      <a:pt x="0" y="57"/>
                    </a:lnTo>
                    <a:lnTo>
                      <a:pt x="6" y="44"/>
                    </a:lnTo>
                    <a:lnTo>
                      <a:pt x="8" y="28"/>
                    </a:lnTo>
                    <a:lnTo>
                      <a:pt x="7" y="13"/>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42" name="Group 222"/>
            <p:cNvGrpSpPr>
              <a:grpSpLocks/>
            </p:cNvGrpSpPr>
            <p:nvPr/>
          </p:nvGrpSpPr>
          <p:grpSpPr bwMode="auto">
            <a:xfrm>
              <a:off x="3979" y="618"/>
              <a:ext cx="342" cy="295"/>
              <a:chOff x="3979" y="618"/>
              <a:chExt cx="342" cy="295"/>
            </a:xfrm>
          </p:grpSpPr>
          <p:sp>
            <p:nvSpPr>
              <p:cNvPr id="5308" name="Freeform 188"/>
              <p:cNvSpPr>
                <a:spLocks/>
              </p:cNvSpPr>
              <p:nvPr/>
            </p:nvSpPr>
            <p:spPr bwMode="auto">
              <a:xfrm>
                <a:off x="3979" y="618"/>
                <a:ext cx="6" cy="6"/>
              </a:xfrm>
              <a:custGeom>
                <a:avLst/>
                <a:gdLst/>
                <a:ahLst/>
                <a:cxnLst>
                  <a:cxn ang="0">
                    <a:pos x="12" y="3"/>
                  </a:cxn>
                  <a:cxn ang="0">
                    <a:pos x="7" y="0"/>
                  </a:cxn>
                  <a:cxn ang="0">
                    <a:pos x="3" y="3"/>
                  </a:cxn>
                  <a:cxn ang="0">
                    <a:pos x="0" y="6"/>
                  </a:cxn>
                  <a:cxn ang="0">
                    <a:pos x="3" y="11"/>
                  </a:cxn>
                  <a:cxn ang="0">
                    <a:pos x="3" y="11"/>
                  </a:cxn>
                  <a:cxn ang="0">
                    <a:pos x="7" y="13"/>
                  </a:cxn>
                  <a:cxn ang="0">
                    <a:pos x="12" y="10"/>
                  </a:cxn>
                  <a:cxn ang="0">
                    <a:pos x="13" y="6"/>
                  </a:cxn>
                  <a:cxn ang="0">
                    <a:pos x="12" y="3"/>
                  </a:cxn>
                </a:cxnLst>
                <a:rect l="0" t="0" r="r" b="b"/>
                <a:pathLst>
                  <a:path w="13" h="13">
                    <a:moveTo>
                      <a:pt x="12" y="3"/>
                    </a:moveTo>
                    <a:lnTo>
                      <a:pt x="7" y="0"/>
                    </a:lnTo>
                    <a:lnTo>
                      <a:pt x="3" y="3"/>
                    </a:lnTo>
                    <a:lnTo>
                      <a:pt x="0" y="6"/>
                    </a:lnTo>
                    <a:lnTo>
                      <a:pt x="3" y="11"/>
                    </a:lnTo>
                    <a:lnTo>
                      <a:pt x="3" y="11"/>
                    </a:lnTo>
                    <a:lnTo>
                      <a:pt x="7" y="13"/>
                    </a:lnTo>
                    <a:lnTo>
                      <a:pt x="12" y="10"/>
                    </a:lnTo>
                    <a:lnTo>
                      <a:pt x="13" y="6"/>
                    </a:lnTo>
                    <a:lnTo>
                      <a:pt x="12"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9" name="Freeform 189"/>
              <p:cNvSpPr>
                <a:spLocks/>
              </p:cNvSpPr>
              <p:nvPr/>
            </p:nvSpPr>
            <p:spPr bwMode="auto">
              <a:xfrm>
                <a:off x="3989" y="626"/>
                <a:ext cx="6" cy="6"/>
              </a:xfrm>
              <a:custGeom>
                <a:avLst/>
                <a:gdLst/>
                <a:ahLst/>
                <a:cxnLst>
                  <a:cxn ang="0">
                    <a:pos x="11" y="3"/>
                  </a:cxn>
                  <a:cxn ang="0">
                    <a:pos x="6" y="0"/>
                  </a:cxn>
                  <a:cxn ang="0">
                    <a:pos x="3" y="3"/>
                  </a:cxn>
                  <a:cxn ang="0">
                    <a:pos x="0" y="7"/>
                  </a:cxn>
                  <a:cxn ang="0">
                    <a:pos x="3" y="12"/>
                  </a:cxn>
                  <a:cxn ang="0">
                    <a:pos x="3" y="12"/>
                  </a:cxn>
                  <a:cxn ang="0">
                    <a:pos x="6" y="13"/>
                  </a:cxn>
                  <a:cxn ang="0">
                    <a:pos x="11" y="12"/>
                  </a:cxn>
                  <a:cxn ang="0">
                    <a:pos x="13" y="7"/>
                  </a:cxn>
                  <a:cxn ang="0">
                    <a:pos x="11" y="3"/>
                  </a:cxn>
                </a:cxnLst>
                <a:rect l="0" t="0" r="r" b="b"/>
                <a:pathLst>
                  <a:path w="13" h="13">
                    <a:moveTo>
                      <a:pt x="11" y="3"/>
                    </a:moveTo>
                    <a:lnTo>
                      <a:pt x="6" y="0"/>
                    </a:lnTo>
                    <a:lnTo>
                      <a:pt x="3" y="3"/>
                    </a:lnTo>
                    <a:lnTo>
                      <a:pt x="0" y="7"/>
                    </a:lnTo>
                    <a:lnTo>
                      <a:pt x="3" y="12"/>
                    </a:lnTo>
                    <a:lnTo>
                      <a:pt x="3" y="12"/>
                    </a:lnTo>
                    <a:lnTo>
                      <a:pt x="6" y="13"/>
                    </a:lnTo>
                    <a:lnTo>
                      <a:pt x="11" y="12"/>
                    </a:lnTo>
                    <a:lnTo>
                      <a:pt x="13" y="7"/>
                    </a:lnTo>
                    <a:lnTo>
                      <a:pt x="11"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0" name="Freeform 190"/>
              <p:cNvSpPr>
                <a:spLocks/>
              </p:cNvSpPr>
              <p:nvPr/>
            </p:nvSpPr>
            <p:spPr bwMode="auto">
              <a:xfrm>
                <a:off x="3998" y="634"/>
                <a:ext cx="6" cy="6"/>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1" name="Freeform 191"/>
              <p:cNvSpPr>
                <a:spLocks/>
              </p:cNvSpPr>
              <p:nvPr/>
            </p:nvSpPr>
            <p:spPr bwMode="auto">
              <a:xfrm>
                <a:off x="4007" y="642"/>
                <a:ext cx="7" cy="6"/>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2" name="Freeform 192"/>
              <p:cNvSpPr>
                <a:spLocks/>
              </p:cNvSpPr>
              <p:nvPr/>
            </p:nvSpPr>
            <p:spPr bwMode="auto">
              <a:xfrm>
                <a:off x="4017" y="650"/>
                <a:ext cx="6" cy="6"/>
              </a:xfrm>
              <a:custGeom>
                <a:avLst/>
                <a:gdLst/>
                <a:ahLst/>
                <a:cxnLst>
                  <a:cxn ang="0">
                    <a:pos x="10" y="3"/>
                  </a:cxn>
                  <a:cxn ang="0">
                    <a:pos x="7" y="0"/>
                  </a:cxn>
                  <a:cxn ang="0">
                    <a:pos x="2" y="3"/>
                  </a:cxn>
                  <a:cxn ang="0">
                    <a:pos x="0" y="6"/>
                  </a:cxn>
                  <a:cxn ang="0">
                    <a:pos x="2" y="11"/>
                  </a:cxn>
                  <a:cxn ang="0">
                    <a:pos x="2" y="11"/>
                  </a:cxn>
                  <a:cxn ang="0">
                    <a:pos x="7" y="13"/>
                  </a:cxn>
                  <a:cxn ang="0">
                    <a:pos x="10" y="11"/>
                  </a:cxn>
                  <a:cxn ang="0">
                    <a:pos x="13" y="6"/>
                  </a:cxn>
                  <a:cxn ang="0">
                    <a:pos x="10" y="3"/>
                  </a:cxn>
                </a:cxnLst>
                <a:rect l="0" t="0" r="r" b="b"/>
                <a:pathLst>
                  <a:path w="13" h="13">
                    <a:moveTo>
                      <a:pt x="10" y="3"/>
                    </a:moveTo>
                    <a:lnTo>
                      <a:pt x="7" y="0"/>
                    </a:lnTo>
                    <a:lnTo>
                      <a:pt x="2" y="3"/>
                    </a:lnTo>
                    <a:lnTo>
                      <a:pt x="0" y="6"/>
                    </a:lnTo>
                    <a:lnTo>
                      <a:pt x="2" y="11"/>
                    </a:lnTo>
                    <a:lnTo>
                      <a:pt x="2" y="11"/>
                    </a:lnTo>
                    <a:lnTo>
                      <a:pt x="7" y="13"/>
                    </a:lnTo>
                    <a:lnTo>
                      <a:pt x="10" y="11"/>
                    </a:lnTo>
                    <a:lnTo>
                      <a:pt x="13" y="6"/>
                    </a:lnTo>
                    <a:lnTo>
                      <a:pt x="10"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3" name="Freeform 193"/>
              <p:cNvSpPr>
                <a:spLocks/>
              </p:cNvSpPr>
              <p:nvPr/>
            </p:nvSpPr>
            <p:spPr bwMode="auto">
              <a:xfrm>
                <a:off x="4027" y="658"/>
                <a:ext cx="6" cy="6"/>
              </a:xfrm>
              <a:custGeom>
                <a:avLst/>
                <a:gdLst/>
                <a:ahLst/>
                <a:cxnLst>
                  <a:cxn ang="0">
                    <a:pos x="10" y="3"/>
                  </a:cxn>
                  <a:cxn ang="0">
                    <a:pos x="6" y="0"/>
                  </a:cxn>
                  <a:cxn ang="0">
                    <a:pos x="1" y="3"/>
                  </a:cxn>
                  <a:cxn ang="0">
                    <a:pos x="0" y="7"/>
                  </a:cxn>
                  <a:cxn ang="0">
                    <a:pos x="1" y="12"/>
                  </a:cxn>
                  <a:cxn ang="0">
                    <a:pos x="1" y="12"/>
                  </a:cxn>
                  <a:cxn ang="0">
                    <a:pos x="6" y="13"/>
                  </a:cxn>
                  <a:cxn ang="0">
                    <a:pos x="10" y="12"/>
                  </a:cxn>
                  <a:cxn ang="0">
                    <a:pos x="13" y="7"/>
                  </a:cxn>
                  <a:cxn ang="0">
                    <a:pos x="10" y="3"/>
                  </a:cxn>
                </a:cxnLst>
                <a:rect l="0" t="0" r="r" b="b"/>
                <a:pathLst>
                  <a:path w="13" h="13">
                    <a:moveTo>
                      <a:pt x="10" y="3"/>
                    </a:moveTo>
                    <a:lnTo>
                      <a:pt x="6" y="0"/>
                    </a:lnTo>
                    <a:lnTo>
                      <a:pt x="1" y="3"/>
                    </a:lnTo>
                    <a:lnTo>
                      <a:pt x="0" y="7"/>
                    </a:lnTo>
                    <a:lnTo>
                      <a:pt x="1" y="12"/>
                    </a:lnTo>
                    <a:lnTo>
                      <a:pt x="1" y="12"/>
                    </a:lnTo>
                    <a:lnTo>
                      <a:pt x="6" y="13"/>
                    </a:lnTo>
                    <a:lnTo>
                      <a:pt x="10" y="12"/>
                    </a:lnTo>
                    <a:lnTo>
                      <a:pt x="13" y="7"/>
                    </a:lnTo>
                    <a:lnTo>
                      <a:pt x="10"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4" name="Freeform 194"/>
              <p:cNvSpPr>
                <a:spLocks/>
              </p:cNvSpPr>
              <p:nvPr/>
            </p:nvSpPr>
            <p:spPr bwMode="auto">
              <a:xfrm>
                <a:off x="4036" y="666"/>
                <a:ext cx="6"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0"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5" name="Freeform 195"/>
              <p:cNvSpPr>
                <a:spLocks/>
              </p:cNvSpPr>
              <p:nvPr/>
            </p:nvSpPr>
            <p:spPr bwMode="auto">
              <a:xfrm>
                <a:off x="4045" y="674"/>
                <a:ext cx="7" cy="7"/>
              </a:xfrm>
              <a:custGeom>
                <a:avLst/>
                <a:gdLst/>
                <a:ahLst/>
                <a:cxnLst>
                  <a:cxn ang="0">
                    <a:pos x="10" y="2"/>
                  </a:cxn>
                  <a:cxn ang="0">
                    <a:pos x="6" y="0"/>
                  </a:cxn>
                  <a:cxn ang="0">
                    <a:pos x="1" y="2"/>
                  </a:cxn>
                  <a:cxn ang="0">
                    <a:pos x="0" y="6"/>
                  </a:cxn>
                  <a:cxn ang="0">
                    <a:pos x="1" y="11"/>
                  </a:cxn>
                  <a:cxn ang="0">
                    <a:pos x="1" y="11"/>
                  </a:cxn>
                  <a:cxn ang="0">
                    <a:pos x="6" y="12"/>
                  </a:cxn>
                  <a:cxn ang="0">
                    <a:pos x="11"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1"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6" name="Freeform 196"/>
              <p:cNvSpPr>
                <a:spLocks/>
              </p:cNvSpPr>
              <p:nvPr/>
            </p:nvSpPr>
            <p:spPr bwMode="auto">
              <a:xfrm>
                <a:off x="4055" y="683"/>
                <a:ext cx="6" cy="6"/>
              </a:xfrm>
              <a:custGeom>
                <a:avLst/>
                <a:gdLst/>
                <a:ahLst/>
                <a:cxnLst>
                  <a:cxn ang="0">
                    <a:pos x="12" y="2"/>
                  </a:cxn>
                  <a:cxn ang="0">
                    <a:pos x="7" y="0"/>
                  </a:cxn>
                  <a:cxn ang="0">
                    <a:pos x="3" y="2"/>
                  </a:cxn>
                  <a:cxn ang="0">
                    <a:pos x="0" y="7"/>
                  </a:cxn>
                  <a:cxn ang="0">
                    <a:pos x="3" y="10"/>
                  </a:cxn>
                  <a:cxn ang="0">
                    <a:pos x="3" y="10"/>
                  </a:cxn>
                  <a:cxn ang="0">
                    <a:pos x="7" y="13"/>
                  </a:cxn>
                  <a:cxn ang="0">
                    <a:pos x="12" y="10"/>
                  </a:cxn>
                  <a:cxn ang="0">
                    <a:pos x="13" y="7"/>
                  </a:cxn>
                  <a:cxn ang="0">
                    <a:pos x="12" y="2"/>
                  </a:cxn>
                </a:cxnLst>
                <a:rect l="0" t="0" r="r" b="b"/>
                <a:pathLst>
                  <a:path w="13" h="13">
                    <a:moveTo>
                      <a:pt x="12" y="2"/>
                    </a:moveTo>
                    <a:lnTo>
                      <a:pt x="7" y="0"/>
                    </a:lnTo>
                    <a:lnTo>
                      <a:pt x="3" y="2"/>
                    </a:lnTo>
                    <a:lnTo>
                      <a:pt x="0" y="7"/>
                    </a:lnTo>
                    <a:lnTo>
                      <a:pt x="3" y="10"/>
                    </a:lnTo>
                    <a:lnTo>
                      <a:pt x="3" y="10"/>
                    </a:lnTo>
                    <a:lnTo>
                      <a:pt x="7" y="13"/>
                    </a:lnTo>
                    <a:lnTo>
                      <a:pt x="12" y="10"/>
                    </a:lnTo>
                    <a:lnTo>
                      <a:pt x="13" y="7"/>
                    </a:lnTo>
                    <a:lnTo>
                      <a:pt x="12"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7" name="Freeform 197"/>
              <p:cNvSpPr>
                <a:spLocks/>
              </p:cNvSpPr>
              <p:nvPr/>
            </p:nvSpPr>
            <p:spPr bwMode="auto">
              <a:xfrm>
                <a:off x="4064" y="691"/>
                <a:ext cx="6" cy="6"/>
              </a:xfrm>
              <a:custGeom>
                <a:avLst/>
                <a:gdLst/>
                <a:ahLst/>
                <a:cxnLst>
                  <a:cxn ang="0">
                    <a:pos x="11" y="1"/>
                  </a:cxn>
                  <a:cxn ang="0">
                    <a:pos x="6" y="0"/>
                  </a:cxn>
                  <a:cxn ang="0">
                    <a:pos x="3" y="1"/>
                  </a:cxn>
                  <a:cxn ang="0">
                    <a:pos x="0" y="6"/>
                  </a:cxn>
                  <a:cxn ang="0">
                    <a:pos x="3" y="9"/>
                  </a:cxn>
                  <a:cxn ang="0">
                    <a:pos x="3" y="9"/>
                  </a:cxn>
                  <a:cxn ang="0">
                    <a:pos x="6" y="12"/>
                  </a:cxn>
                  <a:cxn ang="0">
                    <a:pos x="11" y="9"/>
                  </a:cxn>
                  <a:cxn ang="0">
                    <a:pos x="13" y="6"/>
                  </a:cxn>
                  <a:cxn ang="0">
                    <a:pos x="11" y="1"/>
                  </a:cxn>
                </a:cxnLst>
                <a:rect l="0" t="0" r="r" b="b"/>
                <a:pathLst>
                  <a:path w="13" h="12">
                    <a:moveTo>
                      <a:pt x="11" y="1"/>
                    </a:moveTo>
                    <a:lnTo>
                      <a:pt x="6" y="0"/>
                    </a:lnTo>
                    <a:lnTo>
                      <a:pt x="3" y="1"/>
                    </a:lnTo>
                    <a:lnTo>
                      <a:pt x="0" y="6"/>
                    </a:lnTo>
                    <a:lnTo>
                      <a:pt x="3" y="9"/>
                    </a:lnTo>
                    <a:lnTo>
                      <a:pt x="3" y="9"/>
                    </a:lnTo>
                    <a:lnTo>
                      <a:pt x="6" y="12"/>
                    </a:lnTo>
                    <a:lnTo>
                      <a:pt x="11" y="9"/>
                    </a:lnTo>
                    <a:lnTo>
                      <a:pt x="13"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8" name="Freeform 198"/>
              <p:cNvSpPr>
                <a:spLocks/>
              </p:cNvSpPr>
              <p:nvPr/>
            </p:nvSpPr>
            <p:spPr bwMode="auto">
              <a:xfrm>
                <a:off x="4073" y="699"/>
                <a:ext cx="7" cy="7"/>
              </a:xfrm>
              <a:custGeom>
                <a:avLst/>
                <a:gdLst/>
                <a:ahLst/>
                <a:cxnLst>
                  <a:cxn ang="0">
                    <a:pos x="11" y="1"/>
                  </a:cxn>
                  <a:cxn ang="0">
                    <a:pos x="6" y="0"/>
                  </a:cxn>
                  <a:cxn ang="0">
                    <a:pos x="2" y="1"/>
                  </a:cxn>
                  <a:cxn ang="0">
                    <a:pos x="0" y="6"/>
                  </a:cxn>
                  <a:cxn ang="0">
                    <a:pos x="2" y="10"/>
                  </a:cxn>
                  <a:cxn ang="0">
                    <a:pos x="2" y="10"/>
                  </a:cxn>
                  <a:cxn ang="0">
                    <a:pos x="6" y="12"/>
                  </a:cxn>
                  <a:cxn ang="0">
                    <a:pos x="11" y="10"/>
                  </a:cxn>
                  <a:cxn ang="0">
                    <a:pos x="12" y="6"/>
                  </a:cxn>
                  <a:cxn ang="0">
                    <a:pos x="11" y="1"/>
                  </a:cxn>
                </a:cxnLst>
                <a:rect l="0" t="0" r="r" b="b"/>
                <a:pathLst>
                  <a:path w="12" h="12">
                    <a:moveTo>
                      <a:pt x="11" y="1"/>
                    </a:moveTo>
                    <a:lnTo>
                      <a:pt x="6" y="0"/>
                    </a:lnTo>
                    <a:lnTo>
                      <a:pt x="2" y="1"/>
                    </a:lnTo>
                    <a:lnTo>
                      <a:pt x="0" y="6"/>
                    </a:lnTo>
                    <a:lnTo>
                      <a:pt x="2" y="10"/>
                    </a:lnTo>
                    <a:lnTo>
                      <a:pt x="2" y="10"/>
                    </a:lnTo>
                    <a:lnTo>
                      <a:pt x="6" y="12"/>
                    </a:lnTo>
                    <a:lnTo>
                      <a:pt x="11" y="10"/>
                    </a:lnTo>
                    <a:lnTo>
                      <a:pt x="12"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9" name="Freeform 199"/>
              <p:cNvSpPr>
                <a:spLocks/>
              </p:cNvSpPr>
              <p:nvPr/>
            </p:nvSpPr>
            <p:spPr bwMode="auto">
              <a:xfrm>
                <a:off x="4083" y="707"/>
                <a:ext cx="7" cy="7"/>
              </a:xfrm>
              <a:custGeom>
                <a:avLst/>
                <a:gdLst/>
                <a:ahLst/>
                <a:cxnLst>
                  <a:cxn ang="0">
                    <a:pos x="10" y="1"/>
                  </a:cxn>
                  <a:cxn ang="0">
                    <a:pos x="6" y="0"/>
                  </a:cxn>
                  <a:cxn ang="0">
                    <a:pos x="1" y="1"/>
                  </a:cxn>
                  <a:cxn ang="0">
                    <a:pos x="0" y="6"/>
                  </a:cxn>
                  <a:cxn ang="0">
                    <a:pos x="1" y="10"/>
                  </a:cxn>
                  <a:cxn ang="0">
                    <a:pos x="1" y="10"/>
                  </a:cxn>
                  <a:cxn ang="0">
                    <a:pos x="6" y="12"/>
                  </a:cxn>
                  <a:cxn ang="0">
                    <a:pos x="10" y="10"/>
                  </a:cxn>
                  <a:cxn ang="0">
                    <a:pos x="12" y="6"/>
                  </a:cxn>
                  <a:cxn ang="0">
                    <a:pos x="10" y="1"/>
                  </a:cxn>
                </a:cxnLst>
                <a:rect l="0" t="0" r="r" b="b"/>
                <a:pathLst>
                  <a:path w="12" h="12">
                    <a:moveTo>
                      <a:pt x="10" y="1"/>
                    </a:moveTo>
                    <a:lnTo>
                      <a:pt x="6" y="0"/>
                    </a:lnTo>
                    <a:lnTo>
                      <a:pt x="1" y="1"/>
                    </a:lnTo>
                    <a:lnTo>
                      <a:pt x="0" y="6"/>
                    </a:lnTo>
                    <a:lnTo>
                      <a:pt x="1" y="10"/>
                    </a:lnTo>
                    <a:lnTo>
                      <a:pt x="1" y="10"/>
                    </a:lnTo>
                    <a:lnTo>
                      <a:pt x="6" y="12"/>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0" name="Freeform 200"/>
              <p:cNvSpPr>
                <a:spLocks/>
              </p:cNvSpPr>
              <p:nvPr/>
            </p:nvSpPr>
            <p:spPr bwMode="auto">
              <a:xfrm>
                <a:off x="4093" y="716"/>
                <a:ext cx="6" cy="6"/>
              </a:xfrm>
              <a:custGeom>
                <a:avLst/>
                <a:gdLst/>
                <a:ahLst/>
                <a:cxnLst>
                  <a:cxn ang="0">
                    <a:pos x="10" y="1"/>
                  </a:cxn>
                  <a:cxn ang="0">
                    <a:pos x="6" y="0"/>
                  </a:cxn>
                  <a:cxn ang="0">
                    <a:pos x="1" y="1"/>
                  </a:cxn>
                  <a:cxn ang="0">
                    <a:pos x="0" y="6"/>
                  </a:cxn>
                  <a:cxn ang="0">
                    <a:pos x="1" y="10"/>
                  </a:cxn>
                  <a:cxn ang="0">
                    <a:pos x="1" y="10"/>
                  </a:cxn>
                  <a:cxn ang="0">
                    <a:pos x="6" y="13"/>
                  </a:cxn>
                  <a:cxn ang="0">
                    <a:pos x="10" y="10"/>
                  </a:cxn>
                  <a:cxn ang="0">
                    <a:pos x="12" y="6"/>
                  </a:cxn>
                  <a:cxn ang="0">
                    <a:pos x="10" y="1"/>
                  </a:cxn>
                </a:cxnLst>
                <a:rect l="0" t="0" r="r" b="b"/>
                <a:pathLst>
                  <a:path w="12" h="13">
                    <a:moveTo>
                      <a:pt x="10" y="1"/>
                    </a:moveTo>
                    <a:lnTo>
                      <a:pt x="6" y="0"/>
                    </a:lnTo>
                    <a:lnTo>
                      <a:pt x="1" y="1"/>
                    </a:lnTo>
                    <a:lnTo>
                      <a:pt x="0" y="6"/>
                    </a:lnTo>
                    <a:lnTo>
                      <a:pt x="1" y="10"/>
                    </a:lnTo>
                    <a:lnTo>
                      <a:pt x="1" y="10"/>
                    </a:lnTo>
                    <a:lnTo>
                      <a:pt x="6" y="13"/>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1" name="Freeform 201"/>
              <p:cNvSpPr>
                <a:spLocks/>
              </p:cNvSpPr>
              <p:nvPr/>
            </p:nvSpPr>
            <p:spPr bwMode="auto">
              <a:xfrm>
                <a:off x="4102" y="724"/>
                <a:ext cx="6" cy="6"/>
              </a:xfrm>
              <a:custGeom>
                <a:avLst/>
                <a:gdLst/>
                <a:ahLst/>
                <a:cxnLst>
                  <a:cxn ang="0">
                    <a:pos x="10" y="2"/>
                  </a:cxn>
                  <a:cxn ang="0">
                    <a:pos x="7" y="0"/>
                  </a:cxn>
                  <a:cxn ang="0">
                    <a:pos x="2" y="2"/>
                  </a:cxn>
                  <a:cxn ang="0">
                    <a:pos x="0" y="7"/>
                  </a:cxn>
                  <a:cxn ang="0">
                    <a:pos x="2" y="10"/>
                  </a:cxn>
                  <a:cxn ang="0">
                    <a:pos x="2" y="10"/>
                  </a:cxn>
                  <a:cxn ang="0">
                    <a:pos x="7" y="13"/>
                  </a:cxn>
                  <a:cxn ang="0">
                    <a:pos x="10" y="10"/>
                  </a:cxn>
                  <a:cxn ang="0">
                    <a:pos x="13" y="7"/>
                  </a:cxn>
                  <a:cxn ang="0">
                    <a:pos x="10" y="2"/>
                  </a:cxn>
                </a:cxnLst>
                <a:rect l="0" t="0" r="r" b="b"/>
                <a:pathLst>
                  <a:path w="13" h="13">
                    <a:moveTo>
                      <a:pt x="10" y="2"/>
                    </a:moveTo>
                    <a:lnTo>
                      <a:pt x="7" y="0"/>
                    </a:lnTo>
                    <a:lnTo>
                      <a:pt x="2" y="2"/>
                    </a:lnTo>
                    <a:lnTo>
                      <a:pt x="0" y="7"/>
                    </a:lnTo>
                    <a:lnTo>
                      <a:pt x="2" y="10"/>
                    </a:lnTo>
                    <a:lnTo>
                      <a:pt x="2" y="10"/>
                    </a:lnTo>
                    <a:lnTo>
                      <a:pt x="7" y="13"/>
                    </a:lnTo>
                    <a:lnTo>
                      <a:pt x="10" y="10"/>
                    </a:lnTo>
                    <a:lnTo>
                      <a:pt x="13" y="7"/>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2" name="Freeform 202"/>
              <p:cNvSpPr>
                <a:spLocks/>
              </p:cNvSpPr>
              <p:nvPr/>
            </p:nvSpPr>
            <p:spPr bwMode="auto">
              <a:xfrm>
                <a:off x="4111" y="732"/>
                <a:ext cx="7" cy="6"/>
              </a:xfrm>
              <a:custGeom>
                <a:avLst/>
                <a:gdLst/>
                <a:ahLst/>
                <a:cxnLst>
                  <a:cxn ang="0">
                    <a:pos x="10" y="1"/>
                  </a:cxn>
                  <a:cxn ang="0">
                    <a:pos x="6" y="0"/>
                  </a:cxn>
                  <a:cxn ang="0">
                    <a:pos x="1" y="1"/>
                  </a:cxn>
                  <a:cxn ang="0">
                    <a:pos x="0" y="6"/>
                  </a:cxn>
                  <a:cxn ang="0">
                    <a:pos x="1" y="10"/>
                  </a:cxn>
                  <a:cxn ang="0">
                    <a:pos x="1" y="10"/>
                  </a:cxn>
                  <a:cxn ang="0">
                    <a:pos x="6" y="12"/>
                  </a:cxn>
                  <a:cxn ang="0">
                    <a:pos x="11" y="10"/>
                  </a:cxn>
                  <a:cxn ang="0">
                    <a:pos x="12" y="6"/>
                  </a:cxn>
                  <a:cxn ang="0">
                    <a:pos x="10" y="1"/>
                  </a:cxn>
                </a:cxnLst>
                <a:rect l="0" t="0" r="r" b="b"/>
                <a:pathLst>
                  <a:path w="12" h="12">
                    <a:moveTo>
                      <a:pt x="10" y="1"/>
                    </a:moveTo>
                    <a:lnTo>
                      <a:pt x="6" y="0"/>
                    </a:lnTo>
                    <a:lnTo>
                      <a:pt x="1" y="1"/>
                    </a:lnTo>
                    <a:lnTo>
                      <a:pt x="0" y="6"/>
                    </a:lnTo>
                    <a:lnTo>
                      <a:pt x="1" y="10"/>
                    </a:lnTo>
                    <a:lnTo>
                      <a:pt x="1" y="10"/>
                    </a:lnTo>
                    <a:lnTo>
                      <a:pt x="6" y="12"/>
                    </a:lnTo>
                    <a:lnTo>
                      <a:pt x="11"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3" name="Freeform 203"/>
              <p:cNvSpPr>
                <a:spLocks/>
              </p:cNvSpPr>
              <p:nvPr/>
            </p:nvSpPr>
            <p:spPr bwMode="auto">
              <a:xfrm>
                <a:off x="4121" y="740"/>
                <a:ext cx="6" cy="6"/>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4" name="Freeform 204"/>
              <p:cNvSpPr>
                <a:spLocks/>
              </p:cNvSpPr>
              <p:nvPr/>
            </p:nvSpPr>
            <p:spPr bwMode="auto">
              <a:xfrm>
                <a:off x="4130" y="748"/>
                <a:ext cx="6" cy="6"/>
              </a:xfrm>
              <a:custGeom>
                <a:avLst/>
                <a:gdLst/>
                <a:ahLst/>
                <a:cxnLst>
                  <a:cxn ang="0">
                    <a:pos x="12" y="3"/>
                  </a:cxn>
                  <a:cxn ang="0">
                    <a:pos x="7" y="0"/>
                  </a:cxn>
                  <a:cxn ang="0">
                    <a:pos x="3" y="3"/>
                  </a:cxn>
                  <a:cxn ang="0">
                    <a:pos x="0" y="6"/>
                  </a:cxn>
                  <a:cxn ang="0">
                    <a:pos x="3" y="11"/>
                  </a:cxn>
                  <a:cxn ang="0">
                    <a:pos x="3" y="11"/>
                  </a:cxn>
                  <a:cxn ang="0">
                    <a:pos x="7" y="13"/>
                  </a:cxn>
                  <a:cxn ang="0">
                    <a:pos x="12" y="11"/>
                  </a:cxn>
                  <a:cxn ang="0">
                    <a:pos x="13" y="6"/>
                  </a:cxn>
                  <a:cxn ang="0">
                    <a:pos x="12" y="3"/>
                  </a:cxn>
                </a:cxnLst>
                <a:rect l="0" t="0" r="r" b="b"/>
                <a:pathLst>
                  <a:path w="13" h="13">
                    <a:moveTo>
                      <a:pt x="12" y="3"/>
                    </a:moveTo>
                    <a:lnTo>
                      <a:pt x="7" y="0"/>
                    </a:lnTo>
                    <a:lnTo>
                      <a:pt x="3" y="3"/>
                    </a:lnTo>
                    <a:lnTo>
                      <a:pt x="0" y="6"/>
                    </a:lnTo>
                    <a:lnTo>
                      <a:pt x="3" y="11"/>
                    </a:lnTo>
                    <a:lnTo>
                      <a:pt x="3" y="11"/>
                    </a:lnTo>
                    <a:lnTo>
                      <a:pt x="7" y="13"/>
                    </a:lnTo>
                    <a:lnTo>
                      <a:pt x="12" y="11"/>
                    </a:lnTo>
                    <a:lnTo>
                      <a:pt x="13" y="6"/>
                    </a:lnTo>
                    <a:lnTo>
                      <a:pt x="12"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5" name="Freeform 205"/>
              <p:cNvSpPr>
                <a:spLocks/>
              </p:cNvSpPr>
              <p:nvPr/>
            </p:nvSpPr>
            <p:spPr bwMode="auto">
              <a:xfrm>
                <a:off x="4140" y="756"/>
                <a:ext cx="6" cy="6"/>
              </a:xfrm>
              <a:custGeom>
                <a:avLst/>
                <a:gdLst/>
                <a:ahLst/>
                <a:cxnLst>
                  <a:cxn ang="0">
                    <a:pos x="11" y="3"/>
                  </a:cxn>
                  <a:cxn ang="0">
                    <a:pos x="6" y="0"/>
                  </a:cxn>
                  <a:cxn ang="0">
                    <a:pos x="3" y="3"/>
                  </a:cxn>
                  <a:cxn ang="0">
                    <a:pos x="0" y="7"/>
                  </a:cxn>
                  <a:cxn ang="0">
                    <a:pos x="3" y="12"/>
                  </a:cxn>
                  <a:cxn ang="0">
                    <a:pos x="3" y="12"/>
                  </a:cxn>
                  <a:cxn ang="0">
                    <a:pos x="6" y="13"/>
                  </a:cxn>
                  <a:cxn ang="0">
                    <a:pos x="11" y="12"/>
                  </a:cxn>
                  <a:cxn ang="0">
                    <a:pos x="13" y="7"/>
                  </a:cxn>
                  <a:cxn ang="0">
                    <a:pos x="11" y="3"/>
                  </a:cxn>
                </a:cxnLst>
                <a:rect l="0" t="0" r="r" b="b"/>
                <a:pathLst>
                  <a:path w="13" h="13">
                    <a:moveTo>
                      <a:pt x="11" y="3"/>
                    </a:moveTo>
                    <a:lnTo>
                      <a:pt x="6" y="0"/>
                    </a:lnTo>
                    <a:lnTo>
                      <a:pt x="3" y="3"/>
                    </a:lnTo>
                    <a:lnTo>
                      <a:pt x="0" y="7"/>
                    </a:lnTo>
                    <a:lnTo>
                      <a:pt x="3" y="12"/>
                    </a:lnTo>
                    <a:lnTo>
                      <a:pt x="3" y="12"/>
                    </a:lnTo>
                    <a:lnTo>
                      <a:pt x="6" y="13"/>
                    </a:lnTo>
                    <a:lnTo>
                      <a:pt x="11" y="12"/>
                    </a:lnTo>
                    <a:lnTo>
                      <a:pt x="13" y="7"/>
                    </a:lnTo>
                    <a:lnTo>
                      <a:pt x="11"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6" name="Freeform 206"/>
              <p:cNvSpPr>
                <a:spLocks/>
              </p:cNvSpPr>
              <p:nvPr/>
            </p:nvSpPr>
            <p:spPr bwMode="auto">
              <a:xfrm>
                <a:off x="4150" y="764"/>
                <a:ext cx="6"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3" y="6"/>
                  </a:cxn>
                  <a:cxn ang="0">
                    <a:pos x="10" y="2"/>
                  </a:cxn>
                </a:cxnLst>
                <a:rect l="0" t="0" r="r" b="b"/>
                <a:pathLst>
                  <a:path w="13" h="12">
                    <a:moveTo>
                      <a:pt x="10" y="2"/>
                    </a:moveTo>
                    <a:lnTo>
                      <a:pt x="6" y="0"/>
                    </a:lnTo>
                    <a:lnTo>
                      <a:pt x="1" y="2"/>
                    </a:lnTo>
                    <a:lnTo>
                      <a:pt x="0" y="6"/>
                    </a:lnTo>
                    <a:lnTo>
                      <a:pt x="1" y="11"/>
                    </a:lnTo>
                    <a:lnTo>
                      <a:pt x="1" y="11"/>
                    </a:lnTo>
                    <a:lnTo>
                      <a:pt x="6" y="12"/>
                    </a:lnTo>
                    <a:lnTo>
                      <a:pt x="10" y="11"/>
                    </a:lnTo>
                    <a:lnTo>
                      <a:pt x="13"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7" name="Freeform 207"/>
              <p:cNvSpPr>
                <a:spLocks/>
              </p:cNvSpPr>
              <p:nvPr/>
            </p:nvSpPr>
            <p:spPr bwMode="auto">
              <a:xfrm>
                <a:off x="4159" y="772"/>
                <a:ext cx="6"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0"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8" name="Freeform 208"/>
              <p:cNvSpPr>
                <a:spLocks/>
              </p:cNvSpPr>
              <p:nvPr/>
            </p:nvSpPr>
            <p:spPr bwMode="auto">
              <a:xfrm>
                <a:off x="4168" y="780"/>
                <a:ext cx="7"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0"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9" name="Freeform 209"/>
              <p:cNvSpPr>
                <a:spLocks/>
              </p:cNvSpPr>
              <p:nvPr/>
            </p:nvSpPr>
            <p:spPr bwMode="auto">
              <a:xfrm>
                <a:off x="4178" y="789"/>
                <a:ext cx="6" cy="6"/>
              </a:xfrm>
              <a:custGeom>
                <a:avLst/>
                <a:gdLst/>
                <a:ahLst/>
                <a:cxnLst>
                  <a:cxn ang="0">
                    <a:pos x="10" y="3"/>
                  </a:cxn>
                  <a:cxn ang="0">
                    <a:pos x="7" y="0"/>
                  </a:cxn>
                  <a:cxn ang="0">
                    <a:pos x="2" y="3"/>
                  </a:cxn>
                  <a:cxn ang="0">
                    <a:pos x="0" y="6"/>
                  </a:cxn>
                  <a:cxn ang="0">
                    <a:pos x="2" y="11"/>
                  </a:cxn>
                  <a:cxn ang="0">
                    <a:pos x="2" y="11"/>
                  </a:cxn>
                  <a:cxn ang="0">
                    <a:pos x="7" y="13"/>
                  </a:cxn>
                  <a:cxn ang="0">
                    <a:pos x="10" y="11"/>
                  </a:cxn>
                  <a:cxn ang="0">
                    <a:pos x="13" y="6"/>
                  </a:cxn>
                  <a:cxn ang="0">
                    <a:pos x="10" y="3"/>
                  </a:cxn>
                </a:cxnLst>
                <a:rect l="0" t="0" r="r" b="b"/>
                <a:pathLst>
                  <a:path w="13" h="13">
                    <a:moveTo>
                      <a:pt x="10" y="3"/>
                    </a:moveTo>
                    <a:lnTo>
                      <a:pt x="7" y="0"/>
                    </a:lnTo>
                    <a:lnTo>
                      <a:pt x="2" y="3"/>
                    </a:lnTo>
                    <a:lnTo>
                      <a:pt x="0" y="6"/>
                    </a:lnTo>
                    <a:lnTo>
                      <a:pt x="2" y="11"/>
                    </a:lnTo>
                    <a:lnTo>
                      <a:pt x="2" y="11"/>
                    </a:lnTo>
                    <a:lnTo>
                      <a:pt x="7" y="13"/>
                    </a:lnTo>
                    <a:lnTo>
                      <a:pt x="10" y="11"/>
                    </a:lnTo>
                    <a:lnTo>
                      <a:pt x="13" y="6"/>
                    </a:lnTo>
                    <a:lnTo>
                      <a:pt x="10"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0" name="Freeform 210"/>
              <p:cNvSpPr>
                <a:spLocks/>
              </p:cNvSpPr>
              <p:nvPr/>
            </p:nvSpPr>
            <p:spPr bwMode="auto">
              <a:xfrm>
                <a:off x="4187" y="797"/>
                <a:ext cx="6" cy="7"/>
              </a:xfrm>
              <a:custGeom>
                <a:avLst/>
                <a:gdLst/>
                <a:ahLst/>
                <a:cxnLst>
                  <a:cxn ang="0">
                    <a:pos x="11" y="1"/>
                  </a:cxn>
                  <a:cxn ang="0">
                    <a:pos x="6" y="0"/>
                  </a:cxn>
                  <a:cxn ang="0">
                    <a:pos x="3" y="1"/>
                  </a:cxn>
                  <a:cxn ang="0">
                    <a:pos x="0" y="6"/>
                  </a:cxn>
                  <a:cxn ang="0">
                    <a:pos x="3" y="10"/>
                  </a:cxn>
                  <a:cxn ang="0">
                    <a:pos x="3" y="10"/>
                  </a:cxn>
                  <a:cxn ang="0">
                    <a:pos x="6" y="12"/>
                  </a:cxn>
                  <a:cxn ang="0">
                    <a:pos x="11" y="10"/>
                  </a:cxn>
                  <a:cxn ang="0">
                    <a:pos x="13" y="6"/>
                  </a:cxn>
                  <a:cxn ang="0">
                    <a:pos x="11" y="1"/>
                  </a:cxn>
                </a:cxnLst>
                <a:rect l="0" t="0" r="r" b="b"/>
                <a:pathLst>
                  <a:path w="13" h="12">
                    <a:moveTo>
                      <a:pt x="11" y="1"/>
                    </a:moveTo>
                    <a:lnTo>
                      <a:pt x="6" y="0"/>
                    </a:lnTo>
                    <a:lnTo>
                      <a:pt x="3" y="1"/>
                    </a:lnTo>
                    <a:lnTo>
                      <a:pt x="0" y="6"/>
                    </a:lnTo>
                    <a:lnTo>
                      <a:pt x="3" y="10"/>
                    </a:lnTo>
                    <a:lnTo>
                      <a:pt x="3" y="10"/>
                    </a:lnTo>
                    <a:lnTo>
                      <a:pt x="6" y="12"/>
                    </a:lnTo>
                    <a:lnTo>
                      <a:pt x="11" y="10"/>
                    </a:lnTo>
                    <a:lnTo>
                      <a:pt x="13"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 name="Freeform 211"/>
              <p:cNvSpPr>
                <a:spLocks/>
              </p:cNvSpPr>
              <p:nvPr/>
            </p:nvSpPr>
            <p:spPr bwMode="auto">
              <a:xfrm>
                <a:off x="4196" y="805"/>
                <a:ext cx="7" cy="7"/>
              </a:xfrm>
              <a:custGeom>
                <a:avLst/>
                <a:gdLst/>
                <a:ahLst/>
                <a:cxnLst>
                  <a:cxn ang="0">
                    <a:pos x="11" y="1"/>
                  </a:cxn>
                  <a:cxn ang="0">
                    <a:pos x="6" y="0"/>
                  </a:cxn>
                  <a:cxn ang="0">
                    <a:pos x="2" y="1"/>
                  </a:cxn>
                  <a:cxn ang="0">
                    <a:pos x="0" y="6"/>
                  </a:cxn>
                  <a:cxn ang="0">
                    <a:pos x="2" y="10"/>
                  </a:cxn>
                  <a:cxn ang="0">
                    <a:pos x="2" y="10"/>
                  </a:cxn>
                  <a:cxn ang="0">
                    <a:pos x="6" y="12"/>
                  </a:cxn>
                  <a:cxn ang="0">
                    <a:pos x="11" y="10"/>
                  </a:cxn>
                  <a:cxn ang="0">
                    <a:pos x="12" y="6"/>
                  </a:cxn>
                  <a:cxn ang="0">
                    <a:pos x="11" y="1"/>
                  </a:cxn>
                </a:cxnLst>
                <a:rect l="0" t="0" r="r" b="b"/>
                <a:pathLst>
                  <a:path w="12" h="12">
                    <a:moveTo>
                      <a:pt x="11" y="1"/>
                    </a:moveTo>
                    <a:lnTo>
                      <a:pt x="6" y="0"/>
                    </a:lnTo>
                    <a:lnTo>
                      <a:pt x="2" y="1"/>
                    </a:lnTo>
                    <a:lnTo>
                      <a:pt x="0" y="6"/>
                    </a:lnTo>
                    <a:lnTo>
                      <a:pt x="2" y="10"/>
                    </a:lnTo>
                    <a:lnTo>
                      <a:pt x="2" y="10"/>
                    </a:lnTo>
                    <a:lnTo>
                      <a:pt x="6" y="12"/>
                    </a:lnTo>
                    <a:lnTo>
                      <a:pt x="11" y="10"/>
                    </a:lnTo>
                    <a:lnTo>
                      <a:pt x="12"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 name="Freeform 212"/>
              <p:cNvSpPr>
                <a:spLocks/>
              </p:cNvSpPr>
              <p:nvPr/>
            </p:nvSpPr>
            <p:spPr bwMode="auto">
              <a:xfrm>
                <a:off x="4206" y="814"/>
                <a:ext cx="6" cy="6"/>
              </a:xfrm>
              <a:custGeom>
                <a:avLst/>
                <a:gdLst/>
                <a:ahLst/>
                <a:cxnLst>
                  <a:cxn ang="0">
                    <a:pos x="12" y="1"/>
                  </a:cxn>
                  <a:cxn ang="0">
                    <a:pos x="7" y="0"/>
                  </a:cxn>
                  <a:cxn ang="0">
                    <a:pos x="3" y="1"/>
                  </a:cxn>
                  <a:cxn ang="0">
                    <a:pos x="0" y="6"/>
                  </a:cxn>
                  <a:cxn ang="0">
                    <a:pos x="3" y="10"/>
                  </a:cxn>
                  <a:cxn ang="0">
                    <a:pos x="3" y="10"/>
                  </a:cxn>
                  <a:cxn ang="0">
                    <a:pos x="7" y="13"/>
                  </a:cxn>
                  <a:cxn ang="0">
                    <a:pos x="12" y="10"/>
                  </a:cxn>
                  <a:cxn ang="0">
                    <a:pos x="13" y="6"/>
                  </a:cxn>
                  <a:cxn ang="0">
                    <a:pos x="12" y="1"/>
                  </a:cxn>
                </a:cxnLst>
                <a:rect l="0" t="0" r="r" b="b"/>
                <a:pathLst>
                  <a:path w="13" h="13">
                    <a:moveTo>
                      <a:pt x="12" y="1"/>
                    </a:moveTo>
                    <a:lnTo>
                      <a:pt x="7" y="0"/>
                    </a:lnTo>
                    <a:lnTo>
                      <a:pt x="3" y="1"/>
                    </a:lnTo>
                    <a:lnTo>
                      <a:pt x="0" y="6"/>
                    </a:lnTo>
                    <a:lnTo>
                      <a:pt x="3" y="10"/>
                    </a:lnTo>
                    <a:lnTo>
                      <a:pt x="3" y="10"/>
                    </a:lnTo>
                    <a:lnTo>
                      <a:pt x="7" y="13"/>
                    </a:lnTo>
                    <a:lnTo>
                      <a:pt x="12" y="10"/>
                    </a:lnTo>
                    <a:lnTo>
                      <a:pt x="13" y="6"/>
                    </a:lnTo>
                    <a:lnTo>
                      <a:pt x="12"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3" name="Freeform 213"/>
              <p:cNvSpPr>
                <a:spLocks/>
              </p:cNvSpPr>
              <p:nvPr/>
            </p:nvSpPr>
            <p:spPr bwMode="auto">
              <a:xfrm>
                <a:off x="4215" y="822"/>
                <a:ext cx="6" cy="6"/>
              </a:xfrm>
              <a:custGeom>
                <a:avLst/>
                <a:gdLst/>
                <a:ahLst/>
                <a:cxnLst>
                  <a:cxn ang="0">
                    <a:pos x="11" y="2"/>
                  </a:cxn>
                  <a:cxn ang="0">
                    <a:pos x="6" y="0"/>
                  </a:cxn>
                  <a:cxn ang="0">
                    <a:pos x="3" y="2"/>
                  </a:cxn>
                  <a:cxn ang="0">
                    <a:pos x="0" y="7"/>
                  </a:cxn>
                  <a:cxn ang="0">
                    <a:pos x="3" y="10"/>
                  </a:cxn>
                  <a:cxn ang="0">
                    <a:pos x="3" y="10"/>
                  </a:cxn>
                  <a:cxn ang="0">
                    <a:pos x="6" y="13"/>
                  </a:cxn>
                  <a:cxn ang="0">
                    <a:pos x="11" y="10"/>
                  </a:cxn>
                  <a:cxn ang="0">
                    <a:pos x="13" y="7"/>
                  </a:cxn>
                  <a:cxn ang="0">
                    <a:pos x="11" y="2"/>
                  </a:cxn>
                </a:cxnLst>
                <a:rect l="0" t="0" r="r" b="b"/>
                <a:pathLst>
                  <a:path w="13" h="13">
                    <a:moveTo>
                      <a:pt x="11" y="2"/>
                    </a:moveTo>
                    <a:lnTo>
                      <a:pt x="6" y="0"/>
                    </a:lnTo>
                    <a:lnTo>
                      <a:pt x="3" y="2"/>
                    </a:lnTo>
                    <a:lnTo>
                      <a:pt x="0" y="7"/>
                    </a:lnTo>
                    <a:lnTo>
                      <a:pt x="3" y="10"/>
                    </a:lnTo>
                    <a:lnTo>
                      <a:pt x="3" y="10"/>
                    </a:lnTo>
                    <a:lnTo>
                      <a:pt x="6" y="13"/>
                    </a:lnTo>
                    <a:lnTo>
                      <a:pt x="11" y="10"/>
                    </a:lnTo>
                    <a:lnTo>
                      <a:pt x="13" y="7"/>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4" name="Freeform 214"/>
              <p:cNvSpPr>
                <a:spLocks/>
              </p:cNvSpPr>
              <p:nvPr/>
            </p:nvSpPr>
            <p:spPr bwMode="auto">
              <a:xfrm>
                <a:off x="4225" y="830"/>
                <a:ext cx="6" cy="6"/>
              </a:xfrm>
              <a:custGeom>
                <a:avLst/>
                <a:gdLst/>
                <a:ahLst/>
                <a:cxnLst>
                  <a:cxn ang="0">
                    <a:pos x="10" y="1"/>
                  </a:cxn>
                  <a:cxn ang="0">
                    <a:pos x="6" y="0"/>
                  </a:cxn>
                  <a:cxn ang="0">
                    <a:pos x="1" y="1"/>
                  </a:cxn>
                  <a:cxn ang="0">
                    <a:pos x="0" y="6"/>
                  </a:cxn>
                  <a:cxn ang="0">
                    <a:pos x="1" y="10"/>
                  </a:cxn>
                  <a:cxn ang="0">
                    <a:pos x="1" y="10"/>
                  </a:cxn>
                  <a:cxn ang="0">
                    <a:pos x="6" y="12"/>
                  </a:cxn>
                  <a:cxn ang="0">
                    <a:pos x="10" y="10"/>
                  </a:cxn>
                  <a:cxn ang="0">
                    <a:pos x="13" y="6"/>
                  </a:cxn>
                  <a:cxn ang="0">
                    <a:pos x="10" y="1"/>
                  </a:cxn>
                </a:cxnLst>
                <a:rect l="0" t="0" r="r" b="b"/>
                <a:pathLst>
                  <a:path w="13" h="12">
                    <a:moveTo>
                      <a:pt x="10" y="1"/>
                    </a:moveTo>
                    <a:lnTo>
                      <a:pt x="6" y="0"/>
                    </a:lnTo>
                    <a:lnTo>
                      <a:pt x="1" y="1"/>
                    </a:lnTo>
                    <a:lnTo>
                      <a:pt x="0" y="6"/>
                    </a:lnTo>
                    <a:lnTo>
                      <a:pt x="1" y="10"/>
                    </a:lnTo>
                    <a:lnTo>
                      <a:pt x="1" y="10"/>
                    </a:lnTo>
                    <a:lnTo>
                      <a:pt x="6" y="12"/>
                    </a:lnTo>
                    <a:lnTo>
                      <a:pt x="10" y="10"/>
                    </a:lnTo>
                    <a:lnTo>
                      <a:pt x="13"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5" name="Freeform 215"/>
              <p:cNvSpPr>
                <a:spLocks/>
              </p:cNvSpPr>
              <p:nvPr/>
            </p:nvSpPr>
            <p:spPr bwMode="auto">
              <a:xfrm>
                <a:off x="4234" y="838"/>
                <a:ext cx="7" cy="6"/>
              </a:xfrm>
              <a:custGeom>
                <a:avLst/>
                <a:gdLst/>
                <a:ahLst/>
                <a:cxnLst>
                  <a:cxn ang="0">
                    <a:pos x="10" y="1"/>
                  </a:cxn>
                  <a:cxn ang="0">
                    <a:pos x="6" y="0"/>
                  </a:cxn>
                  <a:cxn ang="0">
                    <a:pos x="1" y="1"/>
                  </a:cxn>
                  <a:cxn ang="0">
                    <a:pos x="0" y="6"/>
                  </a:cxn>
                  <a:cxn ang="0">
                    <a:pos x="1" y="10"/>
                  </a:cxn>
                  <a:cxn ang="0">
                    <a:pos x="1" y="10"/>
                  </a:cxn>
                  <a:cxn ang="0">
                    <a:pos x="6" y="12"/>
                  </a:cxn>
                  <a:cxn ang="0">
                    <a:pos x="10" y="10"/>
                  </a:cxn>
                  <a:cxn ang="0">
                    <a:pos x="12" y="6"/>
                  </a:cxn>
                  <a:cxn ang="0">
                    <a:pos x="10" y="1"/>
                  </a:cxn>
                </a:cxnLst>
                <a:rect l="0" t="0" r="r" b="b"/>
                <a:pathLst>
                  <a:path w="12" h="12">
                    <a:moveTo>
                      <a:pt x="10" y="1"/>
                    </a:moveTo>
                    <a:lnTo>
                      <a:pt x="6" y="0"/>
                    </a:lnTo>
                    <a:lnTo>
                      <a:pt x="1" y="1"/>
                    </a:lnTo>
                    <a:lnTo>
                      <a:pt x="0" y="6"/>
                    </a:lnTo>
                    <a:lnTo>
                      <a:pt x="1" y="10"/>
                    </a:lnTo>
                    <a:lnTo>
                      <a:pt x="1" y="10"/>
                    </a:lnTo>
                    <a:lnTo>
                      <a:pt x="6" y="12"/>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6" name="Freeform 216"/>
              <p:cNvSpPr>
                <a:spLocks/>
              </p:cNvSpPr>
              <p:nvPr/>
            </p:nvSpPr>
            <p:spPr bwMode="auto">
              <a:xfrm>
                <a:off x="4244" y="846"/>
                <a:ext cx="6" cy="6"/>
              </a:xfrm>
              <a:custGeom>
                <a:avLst/>
                <a:gdLst/>
                <a:ahLst/>
                <a:cxnLst>
                  <a:cxn ang="0">
                    <a:pos x="10" y="1"/>
                  </a:cxn>
                  <a:cxn ang="0">
                    <a:pos x="6" y="0"/>
                  </a:cxn>
                  <a:cxn ang="0">
                    <a:pos x="1" y="1"/>
                  </a:cxn>
                  <a:cxn ang="0">
                    <a:pos x="0" y="6"/>
                  </a:cxn>
                  <a:cxn ang="0">
                    <a:pos x="1" y="10"/>
                  </a:cxn>
                  <a:cxn ang="0">
                    <a:pos x="1" y="10"/>
                  </a:cxn>
                  <a:cxn ang="0">
                    <a:pos x="6" y="13"/>
                  </a:cxn>
                  <a:cxn ang="0">
                    <a:pos x="10" y="10"/>
                  </a:cxn>
                  <a:cxn ang="0">
                    <a:pos x="12" y="6"/>
                  </a:cxn>
                  <a:cxn ang="0">
                    <a:pos x="10" y="1"/>
                  </a:cxn>
                </a:cxnLst>
                <a:rect l="0" t="0" r="r" b="b"/>
                <a:pathLst>
                  <a:path w="12" h="13">
                    <a:moveTo>
                      <a:pt x="10" y="1"/>
                    </a:moveTo>
                    <a:lnTo>
                      <a:pt x="6" y="0"/>
                    </a:lnTo>
                    <a:lnTo>
                      <a:pt x="1" y="1"/>
                    </a:lnTo>
                    <a:lnTo>
                      <a:pt x="0" y="6"/>
                    </a:lnTo>
                    <a:lnTo>
                      <a:pt x="1" y="10"/>
                    </a:lnTo>
                    <a:lnTo>
                      <a:pt x="1" y="10"/>
                    </a:lnTo>
                    <a:lnTo>
                      <a:pt x="6" y="13"/>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7" name="Freeform 217"/>
              <p:cNvSpPr>
                <a:spLocks/>
              </p:cNvSpPr>
              <p:nvPr/>
            </p:nvSpPr>
            <p:spPr bwMode="auto">
              <a:xfrm>
                <a:off x="4253" y="854"/>
                <a:ext cx="6" cy="6"/>
              </a:xfrm>
              <a:custGeom>
                <a:avLst/>
                <a:gdLst/>
                <a:ahLst/>
                <a:cxnLst>
                  <a:cxn ang="0">
                    <a:pos x="12" y="3"/>
                  </a:cxn>
                  <a:cxn ang="0">
                    <a:pos x="7" y="0"/>
                  </a:cxn>
                  <a:cxn ang="0">
                    <a:pos x="3" y="3"/>
                  </a:cxn>
                  <a:cxn ang="0">
                    <a:pos x="0" y="7"/>
                  </a:cxn>
                  <a:cxn ang="0">
                    <a:pos x="3" y="12"/>
                  </a:cxn>
                  <a:cxn ang="0">
                    <a:pos x="3" y="12"/>
                  </a:cxn>
                  <a:cxn ang="0">
                    <a:pos x="7" y="13"/>
                  </a:cxn>
                  <a:cxn ang="0">
                    <a:pos x="12" y="10"/>
                  </a:cxn>
                  <a:cxn ang="0">
                    <a:pos x="13" y="7"/>
                  </a:cxn>
                  <a:cxn ang="0">
                    <a:pos x="12" y="3"/>
                  </a:cxn>
                </a:cxnLst>
                <a:rect l="0" t="0" r="r" b="b"/>
                <a:pathLst>
                  <a:path w="13" h="13">
                    <a:moveTo>
                      <a:pt x="12" y="3"/>
                    </a:moveTo>
                    <a:lnTo>
                      <a:pt x="7" y="0"/>
                    </a:lnTo>
                    <a:lnTo>
                      <a:pt x="3" y="3"/>
                    </a:lnTo>
                    <a:lnTo>
                      <a:pt x="0" y="7"/>
                    </a:lnTo>
                    <a:lnTo>
                      <a:pt x="3" y="12"/>
                    </a:lnTo>
                    <a:lnTo>
                      <a:pt x="3" y="12"/>
                    </a:lnTo>
                    <a:lnTo>
                      <a:pt x="7" y="13"/>
                    </a:lnTo>
                    <a:lnTo>
                      <a:pt x="12" y="10"/>
                    </a:lnTo>
                    <a:lnTo>
                      <a:pt x="13" y="7"/>
                    </a:lnTo>
                    <a:lnTo>
                      <a:pt x="12"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8" name="Freeform 218"/>
              <p:cNvSpPr>
                <a:spLocks/>
              </p:cNvSpPr>
              <p:nvPr/>
            </p:nvSpPr>
            <p:spPr bwMode="auto">
              <a:xfrm>
                <a:off x="4263" y="862"/>
                <a:ext cx="6" cy="6"/>
              </a:xfrm>
              <a:custGeom>
                <a:avLst/>
                <a:gdLst/>
                <a:ahLst/>
                <a:cxnLst>
                  <a:cxn ang="0">
                    <a:pos x="11" y="2"/>
                  </a:cxn>
                  <a:cxn ang="0">
                    <a:pos x="6" y="0"/>
                  </a:cxn>
                  <a:cxn ang="0">
                    <a:pos x="3" y="2"/>
                  </a:cxn>
                  <a:cxn ang="0">
                    <a:pos x="0" y="6"/>
                  </a:cxn>
                  <a:cxn ang="0">
                    <a:pos x="3" y="11"/>
                  </a:cxn>
                  <a:cxn ang="0">
                    <a:pos x="3" y="11"/>
                  </a:cxn>
                  <a:cxn ang="0">
                    <a:pos x="6" y="12"/>
                  </a:cxn>
                  <a:cxn ang="0">
                    <a:pos x="11" y="11"/>
                  </a:cxn>
                  <a:cxn ang="0">
                    <a:pos x="13" y="6"/>
                  </a:cxn>
                  <a:cxn ang="0">
                    <a:pos x="11" y="2"/>
                  </a:cxn>
                </a:cxnLst>
                <a:rect l="0" t="0" r="r" b="b"/>
                <a:pathLst>
                  <a:path w="13" h="12">
                    <a:moveTo>
                      <a:pt x="11" y="2"/>
                    </a:moveTo>
                    <a:lnTo>
                      <a:pt x="6" y="0"/>
                    </a:lnTo>
                    <a:lnTo>
                      <a:pt x="3" y="2"/>
                    </a:lnTo>
                    <a:lnTo>
                      <a:pt x="0" y="6"/>
                    </a:lnTo>
                    <a:lnTo>
                      <a:pt x="3" y="11"/>
                    </a:lnTo>
                    <a:lnTo>
                      <a:pt x="3" y="11"/>
                    </a:lnTo>
                    <a:lnTo>
                      <a:pt x="6" y="12"/>
                    </a:lnTo>
                    <a:lnTo>
                      <a:pt x="11" y="11"/>
                    </a:lnTo>
                    <a:lnTo>
                      <a:pt x="13"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9" name="Freeform 219"/>
              <p:cNvSpPr>
                <a:spLocks/>
              </p:cNvSpPr>
              <p:nvPr/>
            </p:nvSpPr>
            <p:spPr bwMode="auto">
              <a:xfrm>
                <a:off x="4272" y="870"/>
                <a:ext cx="6" cy="7"/>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0" name="Freeform 220"/>
              <p:cNvSpPr>
                <a:spLocks/>
              </p:cNvSpPr>
              <p:nvPr/>
            </p:nvSpPr>
            <p:spPr bwMode="auto">
              <a:xfrm>
                <a:off x="4281" y="878"/>
                <a:ext cx="7" cy="7"/>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1" name="Freeform 221"/>
              <p:cNvSpPr>
                <a:spLocks/>
              </p:cNvSpPr>
              <p:nvPr/>
            </p:nvSpPr>
            <p:spPr bwMode="auto">
              <a:xfrm>
                <a:off x="4271" y="866"/>
                <a:ext cx="50" cy="47"/>
              </a:xfrm>
              <a:custGeom>
                <a:avLst/>
                <a:gdLst/>
                <a:ahLst/>
                <a:cxnLst>
                  <a:cxn ang="0">
                    <a:pos x="0" y="69"/>
                  </a:cxn>
                  <a:cxn ang="0">
                    <a:pos x="98" y="94"/>
                  </a:cxn>
                  <a:cxn ang="0">
                    <a:pos x="59" y="0"/>
                  </a:cxn>
                  <a:cxn ang="0">
                    <a:pos x="0" y="69"/>
                  </a:cxn>
                </a:cxnLst>
                <a:rect l="0" t="0" r="r" b="b"/>
                <a:pathLst>
                  <a:path w="98" h="94">
                    <a:moveTo>
                      <a:pt x="0" y="69"/>
                    </a:moveTo>
                    <a:lnTo>
                      <a:pt x="98" y="94"/>
                    </a:lnTo>
                    <a:lnTo>
                      <a:pt x="59" y="0"/>
                    </a:lnTo>
                    <a:lnTo>
                      <a:pt x="0" y="6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43" name="Rectangle 223"/>
            <p:cNvSpPr>
              <a:spLocks noChangeArrowheads="1"/>
            </p:cNvSpPr>
            <p:nvPr/>
          </p:nvSpPr>
          <p:spPr bwMode="auto">
            <a:xfrm rot="2400000">
              <a:off x="4109" y="634"/>
              <a:ext cx="302"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replay</a:t>
              </a:r>
              <a:endParaRPr kumimoji="0" lang="en-US" sz="2800" b="0" i="0" u="none" strike="noStrike" cap="none" normalizeH="0" baseline="0" smtClean="0">
                <a:ln>
                  <a:noFill/>
                </a:ln>
                <a:solidFill>
                  <a:schemeClr val="tx1"/>
                </a:solidFill>
                <a:effectLst/>
                <a:latin typeface="Arial" pitchFamily="34" charset="0"/>
              </a:endParaRPr>
            </a:p>
          </p:txBody>
        </p:sp>
        <p:sp>
          <p:nvSpPr>
            <p:cNvPr id="5344" name="Rectangle 224"/>
            <p:cNvSpPr>
              <a:spLocks noChangeArrowheads="1"/>
            </p:cNvSpPr>
            <p:nvPr/>
          </p:nvSpPr>
          <p:spPr bwMode="auto">
            <a:xfrm>
              <a:off x="2746" y="841"/>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5" name="Rectangle 225"/>
            <p:cNvSpPr>
              <a:spLocks noChangeArrowheads="1"/>
            </p:cNvSpPr>
            <p:nvPr/>
          </p:nvSpPr>
          <p:spPr bwMode="auto">
            <a:xfrm>
              <a:off x="2829" y="944"/>
              <a:ext cx="482" cy="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6" name="Rectangle 226"/>
            <p:cNvSpPr>
              <a:spLocks noChangeArrowheads="1"/>
            </p:cNvSpPr>
            <p:nvPr/>
          </p:nvSpPr>
          <p:spPr bwMode="auto">
            <a:xfrm>
              <a:off x="2865" y="969"/>
              <a:ext cx="296"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Client</a:t>
              </a:r>
              <a:endParaRPr kumimoji="0" lang="en-US" sz="2800" b="0" i="0" u="none" strike="noStrike" cap="none" normalizeH="0" baseline="0" smtClean="0">
                <a:ln>
                  <a:noFill/>
                </a:ln>
                <a:solidFill>
                  <a:schemeClr val="tx1"/>
                </a:solidFill>
                <a:effectLst/>
                <a:latin typeface="Arial" pitchFamily="34" charset="0"/>
              </a:endParaRPr>
            </a:p>
          </p:txBody>
        </p:sp>
        <p:sp>
          <p:nvSpPr>
            <p:cNvPr id="5347" name="Rectangle 227"/>
            <p:cNvSpPr>
              <a:spLocks noChangeArrowheads="1"/>
            </p:cNvSpPr>
            <p:nvPr/>
          </p:nvSpPr>
          <p:spPr bwMode="auto">
            <a:xfrm>
              <a:off x="4627" y="830"/>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8" name="Rectangle 228"/>
            <p:cNvSpPr>
              <a:spLocks noChangeArrowheads="1"/>
            </p:cNvSpPr>
            <p:nvPr/>
          </p:nvSpPr>
          <p:spPr bwMode="auto">
            <a:xfrm>
              <a:off x="4699" y="938"/>
              <a:ext cx="483" cy="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9" name="Rectangle 229"/>
            <p:cNvSpPr>
              <a:spLocks noChangeArrowheads="1"/>
            </p:cNvSpPr>
            <p:nvPr/>
          </p:nvSpPr>
          <p:spPr bwMode="auto">
            <a:xfrm>
              <a:off x="4736" y="963"/>
              <a:ext cx="315"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352" name="Group 232"/>
            <p:cNvGrpSpPr>
              <a:grpSpLocks/>
            </p:cNvGrpSpPr>
            <p:nvPr/>
          </p:nvGrpSpPr>
          <p:grpSpPr bwMode="auto">
            <a:xfrm>
              <a:off x="3408" y="950"/>
              <a:ext cx="1221" cy="39"/>
              <a:chOff x="3408" y="950"/>
              <a:chExt cx="1221" cy="39"/>
            </a:xfrm>
          </p:grpSpPr>
          <p:sp>
            <p:nvSpPr>
              <p:cNvPr id="5350" name="Line 230"/>
              <p:cNvSpPr>
                <a:spLocks noChangeShapeType="1"/>
              </p:cNvSpPr>
              <p:nvPr/>
            </p:nvSpPr>
            <p:spPr bwMode="auto">
              <a:xfrm>
                <a:off x="3408" y="96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1" name="Freeform 231"/>
              <p:cNvSpPr>
                <a:spLocks/>
              </p:cNvSpPr>
              <p:nvPr/>
            </p:nvSpPr>
            <p:spPr bwMode="auto">
              <a:xfrm>
                <a:off x="4590" y="950"/>
                <a:ext cx="39" cy="39"/>
              </a:xfrm>
              <a:custGeom>
                <a:avLst/>
                <a:gdLst/>
                <a:ahLst/>
                <a:cxnLst>
                  <a:cxn ang="0">
                    <a:pos x="0" y="79"/>
                  </a:cxn>
                  <a:cxn ang="0">
                    <a:pos x="78" y="39"/>
                  </a:cxn>
                  <a:cxn ang="0">
                    <a:pos x="0" y="0"/>
                  </a:cxn>
                  <a:cxn ang="0">
                    <a:pos x="0" y="79"/>
                  </a:cxn>
                </a:cxnLst>
                <a:rect l="0" t="0" r="r" b="b"/>
                <a:pathLst>
                  <a:path w="78" h="79">
                    <a:moveTo>
                      <a:pt x="0" y="79"/>
                    </a:moveTo>
                    <a:lnTo>
                      <a:pt x="78" y="39"/>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55" name="Group 235"/>
            <p:cNvGrpSpPr>
              <a:grpSpLocks/>
            </p:cNvGrpSpPr>
            <p:nvPr/>
          </p:nvGrpSpPr>
          <p:grpSpPr bwMode="auto">
            <a:xfrm>
              <a:off x="3397" y="1158"/>
              <a:ext cx="1220" cy="39"/>
              <a:chOff x="3397" y="1158"/>
              <a:chExt cx="1220" cy="39"/>
            </a:xfrm>
          </p:grpSpPr>
          <p:sp>
            <p:nvSpPr>
              <p:cNvPr id="5353" name="Line 233"/>
              <p:cNvSpPr>
                <a:spLocks noChangeShapeType="1"/>
              </p:cNvSpPr>
              <p:nvPr/>
            </p:nvSpPr>
            <p:spPr bwMode="auto">
              <a:xfrm>
                <a:off x="3434" y="1177"/>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4" name="Freeform 234"/>
              <p:cNvSpPr>
                <a:spLocks/>
              </p:cNvSpPr>
              <p:nvPr/>
            </p:nvSpPr>
            <p:spPr bwMode="auto">
              <a:xfrm>
                <a:off x="3397" y="1158"/>
                <a:ext cx="39" cy="39"/>
              </a:xfrm>
              <a:custGeom>
                <a:avLst/>
                <a:gdLst/>
                <a:ahLst/>
                <a:cxnLst>
                  <a:cxn ang="0">
                    <a:pos x="77" y="0"/>
                  </a:cxn>
                  <a:cxn ang="0">
                    <a:pos x="0" y="39"/>
                  </a:cxn>
                  <a:cxn ang="0">
                    <a:pos x="77" y="79"/>
                  </a:cxn>
                  <a:cxn ang="0">
                    <a:pos x="77" y="0"/>
                  </a:cxn>
                </a:cxnLst>
                <a:rect l="0" t="0" r="r" b="b"/>
                <a:pathLst>
                  <a:path w="77" h="79">
                    <a:moveTo>
                      <a:pt x="77" y="0"/>
                    </a:moveTo>
                    <a:lnTo>
                      <a:pt x="0" y="39"/>
                    </a:lnTo>
                    <a:lnTo>
                      <a:pt x="77" y="79"/>
                    </a:lnTo>
                    <a:lnTo>
                      <a:pt x="77"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56" name="Rectangle 236"/>
            <p:cNvSpPr>
              <a:spLocks noChangeArrowheads="1"/>
            </p:cNvSpPr>
            <p:nvPr/>
          </p:nvSpPr>
          <p:spPr bwMode="auto">
            <a:xfrm>
              <a:off x="3680" y="810"/>
              <a:ext cx="560" cy="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7" name="Rectangle 237"/>
            <p:cNvSpPr>
              <a:spLocks noChangeArrowheads="1"/>
            </p:cNvSpPr>
            <p:nvPr/>
          </p:nvSpPr>
          <p:spPr bwMode="auto">
            <a:xfrm>
              <a:off x="3716" y="834"/>
              <a:ext cx="343" cy="1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Times New Roman" pitchFamily="18" charset="0"/>
                </a:rPr>
                <a:t>Request</a:t>
              </a:r>
              <a:endParaRPr kumimoji="0" lang="en-US" sz="2800" b="0" i="0" u="none" strike="noStrike" cap="none" normalizeH="0" baseline="0" smtClean="0">
                <a:ln>
                  <a:noFill/>
                </a:ln>
                <a:solidFill>
                  <a:schemeClr val="tx1"/>
                </a:solidFill>
                <a:effectLst/>
                <a:latin typeface="Arial" pitchFamily="34" charset="0"/>
              </a:endParaRPr>
            </a:p>
          </p:txBody>
        </p:sp>
        <p:sp>
          <p:nvSpPr>
            <p:cNvPr id="5358" name="Rectangle 238"/>
            <p:cNvSpPr>
              <a:spLocks noChangeArrowheads="1"/>
            </p:cNvSpPr>
            <p:nvPr/>
          </p:nvSpPr>
          <p:spPr bwMode="auto">
            <a:xfrm>
              <a:off x="3873" y="1044"/>
              <a:ext cx="560" cy="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9" name="Rectangle 239"/>
            <p:cNvSpPr>
              <a:spLocks noChangeArrowheads="1"/>
            </p:cNvSpPr>
            <p:nvPr/>
          </p:nvSpPr>
          <p:spPr bwMode="auto">
            <a:xfrm>
              <a:off x="3909" y="1068"/>
              <a:ext cx="401" cy="1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Times New Roman" pitchFamily="18" charset="0"/>
                </a:rPr>
                <a:t>Response</a:t>
              </a:r>
              <a:endParaRPr kumimoji="0" lang="en-US" sz="2800" b="0" i="0" u="none" strike="noStrike" cap="none" normalizeH="0" baseline="0" smtClean="0">
                <a:ln>
                  <a:noFill/>
                </a:ln>
                <a:solidFill>
                  <a:schemeClr val="tx1"/>
                </a:solidFill>
                <a:effectLst/>
                <a:latin typeface="Arial" pitchFamily="34" charset="0"/>
              </a:endParaRPr>
            </a:p>
          </p:txBody>
        </p:sp>
        <p:grpSp>
          <p:nvGrpSpPr>
            <p:cNvPr id="5375" name="Group 255"/>
            <p:cNvGrpSpPr>
              <a:grpSpLocks/>
            </p:cNvGrpSpPr>
            <p:nvPr/>
          </p:nvGrpSpPr>
          <p:grpSpPr bwMode="auto">
            <a:xfrm>
              <a:off x="3677" y="667"/>
              <a:ext cx="44" cy="533"/>
              <a:chOff x="3677" y="667"/>
              <a:chExt cx="44" cy="533"/>
            </a:xfrm>
          </p:grpSpPr>
          <p:sp>
            <p:nvSpPr>
              <p:cNvPr id="5360" name="Freeform 240"/>
              <p:cNvSpPr>
                <a:spLocks/>
              </p:cNvSpPr>
              <p:nvPr/>
            </p:nvSpPr>
            <p:spPr bwMode="auto">
              <a:xfrm>
                <a:off x="3693" y="1140"/>
                <a:ext cx="5" cy="40"/>
              </a:xfrm>
              <a:custGeom>
                <a:avLst/>
                <a:gdLst/>
                <a:ahLst/>
                <a:cxnLst>
                  <a:cxn ang="0">
                    <a:pos x="0" y="80"/>
                  </a:cxn>
                  <a:cxn ang="0">
                    <a:pos x="10" y="80"/>
                  </a:cxn>
                  <a:cxn ang="0">
                    <a:pos x="12" y="0"/>
                  </a:cxn>
                  <a:cxn ang="0">
                    <a:pos x="2" y="0"/>
                  </a:cxn>
                  <a:cxn ang="0">
                    <a:pos x="0" y="80"/>
                  </a:cxn>
                </a:cxnLst>
                <a:rect l="0" t="0" r="r" b="b"/>
                <a:pathLst>
                  <a:path w="12" h="80">
                    <a:moveTo>
                      <a:pt x="0" y="80"/>
                    </a:moveTo>
                    <a:lnTo>
                      <a:pt x="10" y="80"/>
                    </a:lnTo>
                    <a:lnTo>
                      <a:pt x="12" y="0"/>
                    </a:lnTo>
                    <a:lnTo>
                      <a:pt x="2"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1" name="Rectangle 241"/>
              <p:cNvSpPr>
                <a:spLocks noChangeArrowheads="1"/>
              </p:cNvSpPr>
              <p:nvPr/>
            </p:nvSpPr>
            <p:spPr bwMode="auto">
              <a:xfrm>
                <a:off x="3693" y="112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2" name="Freeform 242"/>
              <p:cNvSpPr>
                <a:spLocks/>
              </p:cNvSpPr>
              <p:nvPr/>
            </p:nvSpPr>
            <p:spPr bwMode="auto">
              <a:xfrm>
                <a:off x="3693" y="1065"/>
                <a:ext cx="6" cy="40"/>
              </a:xfrm>
              <a:custGeom>
                <a:avLst/>
                <a:gdLst/>
                <a:ahLst/>
                <a:cxnLst>
                  <a:cxn ang="0">
                    <a:pos x="0" y="80"/>
                  </a:cxn>
                  <a:cxn ang="0">
                    <a:pos x="10" y="80"/>
                  </a:cxn>
                  <a:cxn ang="0">
                    <a:pos x="11" y="0"/>
                  </a:cxn>
                  <a:cxn ang="0">
                    <a:pos x="1" y="0"/>
                  </a:cxn>
                  <a:cxn ang="0">
                    <a:pos x="0" y="80"/>
                  </a:cxn>
                </a:cxnLst>
                <a:rect l="0" t="0" r="r" b="b"/>
                <a:pathLst>
                  <a:path w="11" h="80">
                    <a:moveTo>
                      <a:pt x="0" y="80"/>
                    </a:moveTo>
                    <a:lnTo>
                      <a:pt x="10" y="80"/>
                    </a:lnTo>
                    <a:lnTo>
                      <a:pt x="11" y="0"/>
                    </a:lnTo>
                    <a:lnTo>
                      <a:pt x="1"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3" name="Rectangle 243"/>
              <p:cNvSpPr>
                <a:spLocks noChangeArrowheads="1"/>
              </p:cNvSpPr>
              <p:nvPr/>
            </p:nvSpPr>
            <p:spPr bwMode="auto">
              <a:xfrm>
                <a:off x="3694" y="104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4" name="Freeform 244"/>
              <p:cNvSpPr>
                <a:spLocks/>
              </p:cNvSpPr>
              <p:nvPr/>
            </p:nvSpPr>
            <p:spPr bwMode="auto">
              <a:xfrm>
                <a:off x="3694" y="990"/>
                <a:ext cx="6" cy="40"/>
              </a:xfrm>
              <a:custGeom>
                <a:avLst/>
                <a:gdLst/>
                <a:ahLst/>
                <a:cxnLst>
                  <a:cxn ang="0">
                    <a:pos x="0" y="80"/>
                  </a:cxn>
                  <a:cxn ang="0">
                    <a:pos x="10" y="80"/>
                  </a:cxn>
                  <a:cxn ang="0">
                    <a:pos x="11" y="0"/>
                  </a:cxn>
                  <a:cxn ang="0">
                    <a:pos x="1" y="0"/>
                  </a:cxn>
                  <a:cxn ang="0">
                    <a:pos x="0" y="80"/>
                  </a:cxn>
                </a:cxnLst>
                <a:rect l="0" t="0" r="r" b="b"/>
                <a:pathLst>
                  <a:path w="11" h="80">
                    <a:moveTo>
                      <a:pt x="0" y="80"/>
                    </a:moveTo>
                    <a:lnTo>
                      <a:pt x="10" y="80"/>
                    </a:lnTo>
                    <a:lnTo>
                      <a:pt x="11" y="0"/>
                    </a:lnTo>
                    <a:lnTo>
                      <a:pt x="1"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5" name="Rectangle 245"/>
              <p:cNvSpPr>
                <a:spLocks noChangeArrowheads="1"/>
              </p:cNvSpPr>
              <p:nvPr/>
            </p:nvSpPr>
            <p:spPr bwMode="auto">
              <a:xfrm>
                <a:off x="3695" y="97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6" name="Freeform 246"/>
              <p:cNvSpPr>
                <a:spLocks/>
              </p:cNvSpPr>
              <p:nvPr/>
            </p:nvSpPr>
            <p:spPr bwMode="auto">
              <a:xfrm>
                <a:off x="3695" y="915"/>
                <a:ext cx="5" cy="40"/>
              </a:xfrm>
              <a:custGeom>
                <a:avLst/>
                <a:gdLst/>
                <a:ahLst/>
                <a:cxnLst>
                  <a:cxn ang="0">
                    <a:pos x="0" y="79"/>
                  </a:cxn>
                  <a:cxn ang="0">
                    <a:pos x="10" y="79"/>
                  </a:cxn>
                  <a:cxn ang="0">
                    <a:pos x="11" y="0"/>
                  </a:cxn>
                  <a:cxn ang="0">
                    <a:pos x="1" y="0"/>
                  </a:cxn>
                  <a:cxn ang="0">
                    <a:pos x="0" y="79"/>
                  </a:cxn>
                </a:cxnLst>
                <a:rect l="0" t="0" r="r" b="b"/>
                <a:pathLst>
                  <a:path w="11" h="79">
                    <a:moveTo>
                      <a:pt x="0" y="79"/>
                    </a:moveTo>
                    <a:lnTo>
                      <a:pt x="10" y="79"/>
                    </a:lnTo>
                    <a:lnTo>
                      <a:pt x="11" y="0"/>
                    </a:lnTo>
                    <a:lnTo>
                      <a:pt x="1"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7" name="Rectangle 247"/>
              <p:cNvSpPr>
                <a:spLocks noChangeArrowheads="1"/>
              </p:cNvSpPr>
              <p:nvPr/>
            </p:nvSpPr>
            <p:spPr bwMode="auto">
              <a:xfrm>
                <a:off x="3695" y="89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8" name="Freeform 248"/>
              <p:cNvSpPr>
                <a:spLocks/>
              </p:cNvSpPr>
              <p:nvPr/>
            </p:nvSpPr>
            <p:spPr bwMode="auto">
              <a:xfrm>
                <a:off x="3695" y="840"/>
                <a:ext cx="6" cy="40"/>
              </a:xfrm>
              <a:custGeom>
                <a:avLst/>
                <a:gdLst/>
                <a:ahLst/>
                <a:cxnLst>
                  <a:cxn ang="0">
                    <a:pos x="0" y="80"/>
                  </a:cxn>
                  <a:cxn ang="0">
                    <a:pos x="10" y="80"/>
                  </a:cxn>
                  <a:cxn ang="0">
                    <a:pos x="12" y="0"/>
                  </a:cxn>
                  <a:cxn ang="0">
                    <a:pos x="2" y="0"/>
                  </a:cxn>
                  <a:cxn ang="0">
                    <a:pos x="0" y="80"/>
                  </a:cxn>
                </a:cxnLst>
                <a:rect l="0" t="0" r="r" b="b"/>
                <a:pathLst>
                  <a:path w="12" h="80">
                    <a:moveTo>
                      <a:pt x="0" y="80"/>
                    </a:moveTo>
                    <a:lnTo>
                      <a:pt x="10" y="80"/>
                    </a:lnTo>
                    <a:lnTo>
                      <a:pt x="12" y="0"/>
                    </a:lnTo>
                    <a:lnTo>
                      <a:pt x="2" y="0"/>
                    </a:lnTo>
                    <a:lnTo>
                      <a:pt x="0" y="8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9" name="Rectangle 249"/>
              <p:cNvSpPr>
                <a:spLocks noChangeArrowheads="1"/>
              </p:cNvSpPr>
              <p:nvPr/>
            </p:nvSpPr>
            <p:spPr bwMode="auto">
              <a:xfrm>
                <a:off x="3696" y="82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0" name="Rectangle 250"/>
              <p:cNvSpPr>
                <a:spLocks noChangeArrowheads="1"/>
              </p:cNvSpPr>
              <p:nvPr/>
            </p:nvSpPr>
            <p:spPr bwMode="auto">
              <a:xfrm>
                <a:off x="3696" y="766"/>
                <a:ext cx="5" cy="39"/>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1" name="Rectangle 251"/>
              <p:cNvSpPr>
                <a:spLocks noChangeArrowheads="1"/>
              </p:cNvSpPr>
              <p:nvPr/>
            </p:nvSpPr>
            <p:spPr bwMode="auto">
              <a:xfrm>
                <a:off x="3696" y="7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2" name="Rectangle 252"/>
              <p:cNvSpPr>
                <a:spLocks noChangeArrowheads="1"/>
              </p:cNvSpPr>
              <p:nvPr/>
            </p:nvSpPr>
            <p:spPr bwMode="auto">
              <a:xfrm>
                <a:off x="3697" y="707"/>
                <a:ext cx="5" cy="2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3" name="Oval 253"/>
              <p:cNvSpPr>
                <a:spLocks noChangeArrowheads="1"/>
              </p:cNvSpPr>
              <p:nvPr/>
            </p:nvSpPr>
            <p:spPr bwMode="auto">
              <a:xfrm>
                <a:off x="3677" y="1162"/>
                <a:ext cx="38" cy="38"/>
              </a:xfrm>
              <a:prstGeom prst="ellipse">
                <a:avLst/>
              </a:pr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4" name="Freeform 254"/>
              <p:cNvSpPr>
                <a:spLocks/>
              </p:cNvSpPr>
              <p:nvPr/>
            </p:nvSpPr>
            <p:spPr bwMode="auto">
              <a:xfrm>
                <a:off x="3678" y="667"/>
                <a:ext cx="43" cy="42"/>
              </a:xfrm>
              <a:custGeom>
                <a:avLst/>
                <a:gdLst/>
                <a:ahLst/>
                <a:cxnLst>
                  <a:cxn ang="0">
                    <a:pos x="85" y="85"/>
                  </a:cxn>
                  <a:cxn ang="0">
                    <a:pos x="43" y="0"/>
                  </a:cxn>
                  <a:cxn ang="0">
                    <a:pos x="0" y="83"/>
                  </a:cxn>
                  <a:cxn ang="0">
                    <a:pos x="85" y="85"/>
                  </a:cxn>
                </a:cxnLst>
                <a:rect l="0" t="0" r="r" b="b"/>
                <a:pathLst>
                  <a:path w="85" h="85">
                    <a:moveTo>
                      <a:pt x="85" y="85"/>
                    </a:moveTo>
                    <a:lnTo>
                      <a:pt x="43" y="0"/>
                    </a:lnTo>
                    <a:lnTo>
                      <a:pt x="0" y="83"/>
                    </a:lnTo>
                    <a:lnTo>
                      <a:pt x="85" y="85"/>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85" name="Group 265"/>
            <p:cNvGrpSpPr>
              <a:grpSpLocks/>
            </p:cNvGrpSpPr>
            <p:nvPr/>
          </p:nvGrpSpPr>
          <p:grpSpPr bwMode="auto">
            <a:xfrm>
              <a:off x="3565" y="671"/>
              <a:ext cx="42" cy="317"/>
              <a:chOff x="3565" y="671"/>
              <a:chExt cx="42" cy="317"/>
            </a:xfrm>
          </p:grpSpPr>
          <p:sp>
            <p:nvSpPr>
              <p:cNvPr id="5376" name="Rectangle 256"/>
              <p:cNvSpPr>
                <a:spLocks noChangeArrowheads="1"/>
              </p:cNvSpPr>
              <p:nvPr/>
            </p:nvSpPr>
            <p:spPr bwMode="auto">
              <a:xfrm>
                <a:off x="3583" y="928"/>
                <a:ext cx="5" cy="40"/>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7" name="Rectangle 257"/>
              <p:cNvSpPr>
                <a:spLocks noChangeArrowheads="1"/>
              </p:cNvSpPr>
              <p:nvPr/>
            </p:nvSpPr>
            <p:spPr bwMode="auto">
              <a:xfrm>
                <a:off x="3583" y="90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8" name="Rectangle 258"/>
              <p:cNvSpPr>
                <a:spLocks noChangeArrowheads="1"/>
              </p:cNvSpPr>
              <p:nvPr/>
            </p:nvSpPr>
            <p:spPr bwMode="auto">
              <a:xfrm>
                <a:off x="3583" y="853"/>
                <a:ext cx="5" cy="40"/>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9" name="Rectangle 259"/>
              <p:cNvSpPr>
                <a:spLocks noChangeArrowheads="1"/>
              </p:cNvSpPr>
              <p:nvPr/>
            </p:nvSpPr>
            <p:spPr bwMode="auto">
              <a:xfrm>
                <a:off x="3583" y="83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0" name="Rectangle 260"/>
              <p:cNvSpPr>
                <a:spLocks noChangeArrowheads="1"/>
              </p:cNvSpPr>
              <p:nvPr/>
            </p:nvSpPr>
            <p:spPr bwMode="auto">
              <a:xfrm>
                <a:off x="3583" y="778"/>
                <a:ext cx="5" cy="40"/>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1" name="Rectangle 261"/>
              <p:cNvSpPr>
                <a:spLocks noChangeArrowheads="1"/>
              </p:cNvSpPr>
              <p:nvPr/>
            </p:nvSpPr>
            <p:spPr bwMode="auto">
              <a:xfrm>
                <a:off x="3583" y="75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2" name="Rectangle 262"/>
              <p:cNvSpPr>
                <a:spLocks noChangeArrowheads="1"/>
              </p:cNvSpPr>
              <p:nvPr/>
            </p:nvSpPr>
            <p:spPr bwMode="auto">
              <a:xfrm>
                <a:off x="3583" y="711"/>
                <a:ext cx="5" cy="32"/>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3" name="Oval 263"/>
              <p:cNvSpPr>
                <a:spLocks noChangeArrowheads="1"/>
              </p:cNvSpPr>
              <p:nvPr/>
            </p:nvSpPr>
            <p:spPr bwMode="auto">
              <a:xfrm>
                <a:off x="3568" y="950"/>
                <a:ext cx="38" cy="38"/>
              </a:xfrm>
              <a:prstGeom prst="ellipse">
                <a:avLst/>
              </a:pr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4" name="Freeform 264"/>
              <p:cNvSpPr>
                <a:spLocks/>
              </p:cNvSpPr>
              <p:nvPr/>
            </p:nvSpPr>
            <p:spPr bwMode="auto">
              <a:xfrm>
                <a:off x="3565" y="671"/>
                <a:ext cx="42" cy="41"/>
              </a:xfrm>
              <a:custGeom>
                <a:avLst/>
                <a:gdLst/>
                <a:ahLst/>
                <a:cxnLst>
                  <a:cxn ang="0">
                    <a:pos x="83" y="84"/>
                  </a:cxn>
                  <a:cxn ang="0">
                    <a:pos x="42" y="0"/>
                  </a:cxn>
                  <a:cxn ang="0">
                    <a:pos x="0" y="84"/>
                  </a:cxn>
                  <a:cxn ang="0">
                    <a:pos x="83" y="84"/>
                  </a:cxn>
                </a:cxnLst>
                <a:rect l="0" t="0" r="r" b="b"/>
                <a:pathLst>
                  <a:path w="83" h="84">
                    <a:moveTo>
                      <a:pt x="83" y="84"/>
                    </a:moveTo>
                    <a:lnTo>
                      <a:pt x="42" y="0"/>
                    </a:lnTo>
                    <a:lnTo>
                      <a:pt x="0" y="84"/>
                    </a:lnTo>
                    <a:lnTo>
                      <a:pt x="83" y="84"/>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96" name="Group 276"/>
            <p:cNvGrpSpPr>
              <a:grpSpLocks/>
            </p:cNvGrpSpPr>
            <p:nvPr/>
          </p:nvGrpSpPr>
          <p:grpSpPr bwMode="auto">
            <a:xfrm>
              <a:off x="3549" y="454"/>
              <a:ext cx="383" cy="379"/>
              <a:chOff x="3549" y="454"/>
              <a:chExt cx="383" cy="379"/>
            </a:xfrm>
          </p:grpSpPr>
          <p:sp>
            <p:nvSpPr>
              <p:cNvPr id="5386" name="Freeform 266"/>
              <p:cNvSpPr>
                <a:spLocks/>
              </p:cNvSpPr>
              <p:nvPr/>
            </p:nvSpPr>
            <p:spPr bwMode="auto">
              <a:xfrm>
                <a:off x="3806" y="609"/>
                <a:ext cx="56" cy="61"/>
              </a:xfrm>
              <a:custGeom>
                <a:avLst/>
                <a:gdLst/>
                <a:ahLst/>
                <a:cxnLst>
                  <a:cxn ang="0">
                    <a:pos x="46" y="238"/>
                  </a:cxn>
                  <a:cxn ang="0">
                    <a:pos x="43" y="236"/>
                  </a:cxn>
                  <a:cxn ang="0">
                    <a:pos x="39" y="235"/>
                  </a:cxn>
                  <a:cxn ang="0">
                    <a:pos x="36" y="232"/>
                  </a:cxn>
                  <a:cxn ang="0">
                    <a:pos x="33" y="230"/>
                  </a:cxn>
                  <a:cxn ang="0">
                    <a:pos x="20" y="218"/>
                  </a:cxn>
                  <a:cxn ang="0">
                    <a:pos x="10" y="202"/>
                  </a:cxn>
                  <a:cxn ang="0">
                    <a:pos x="4" y="183"/>
                  </a:cxn>
                  <a:cxn ang="0">
                    <a:pos x="0" y="163"/>
                  </a:cxn>
                  <a:cxn ang="0">
                    <a:pos x="0" y="141"/>
                  </a:cxn>
                  <a:cxn ang="0">
                    <a:pos x="3" y="120"/>
                  </a:cxn>
                  <a:cxn ang="0">
                    <a:pos x="8" y="97"/>
                  </a:cxn>
                  <a:cxn ang="0">
                    <a:pos x="18" y="77"/>
                  </a:cxn>
                  <a:cxn ang="0">
                    <a:pos x="33" y="54"/>
                  </a:cxn>
                  <a:cxn ang="0">
                    <a:pos x="52" y="33"/>
                  </a:cxn>
                  <a:cxn ang="0">
                    <a:pos x="73" y="18"/>
                  </a:cxn>
                  <a:cxn ang="0">
                    <a:pos x="94" y="8"/>
                  </a:cxn>
                  <a:cxn ang="0">
                    <a:pos x="116" y="1"/>
                  </a:cxn>
                  <a:cxn ang="0">
                    <a:pos x="138" y="0"/>
                  </a:cxn>
                  <a:cxn ang="0">
                    <a:pos x="157" y="3"/>
                  </a:cxn>
                  <a:cxn ang="0">
                    <a:pos x="176" y="11"/>
                  </a:cxn>
                  <a:cxn ang="0">
                    <a:pos x="182" y="15"/>
                  </a:cxn>
                  <a:cxn ang="0">
                    <a:pos x="187" y="19"/>
                  </a:cxn>
                  <a:cxn ang="0">
                    <a:pos x="193" y="24"/>
                  </a:cxn>
                  <a:cxn ang="0">
                    <a:pos x="197" y="29"/>
                  </a:cxn>
                  <a:cxn ang="0">
                    <a:pos x="200" y="34"/>
                  </a:cxn>
                  <a:cxn ang="0">
                    <a:pos x="204" y="41"/>
                  </a:cxn>
                  <a:cxn ang="0">
                    <a:pos x="207" y="47"/>
                  </a:cxn>
                  <a:cxn ang="0">
                    <a:pos x="210" y="55"/>
                  </a:cxn>
                  <a:cxn ang="0">
                    <a:pos x="211" y="57"/>
                  </a:cxn>
                  <a:cxn ang="0">
                    <a:pos x="212" y="60"/>
                  </a:cxn>
                  <a:cxn ang="0">
                    <a:pos x="213" y="62"/>
                  </a:cxn>
                  <a:cxn ang="0">
                    <a:pos x="214" y="65"/>
                  </a:cxn>
                  <a:cxn ang="0">
                    <a:pos x="220" y="82"/>
                  </a:cxn>
                  <a:cxn ang="0">
                    <a:pos x="223" y="99"/>
                  </a:cxn>
                  <a:cxn ang="0">
                    <a:pos x="223" y="119"/>
                  </a:cxn>
                  <a:cxn ang="0">
                    <a:pos x="221" y="137"/>
                  </a:cxn>
                  <a:cxn ang="0">
                    <a:pos x="216" y="149"/>
                  </a:cxn>
                  <a:cxn ang="0">
                    <a:pos x="210" y="163"/>
                  </a:cxn>
                  <a:cxn ang="0">
                    <a:pos x="200" y="176"/>
                  </a:cxn>
                  <a:cxn ang="0">
                    <a:pos x="187" y="190"/>
                  </a:cxn>
                  <a:cxn ang="0">
                    <a:pos x="172" y="202"/>
                  </a:cxn>
                  <a:cxn ang="0">
                    <a:pos x="155" y="212"/>
                  </a:cxn>
                  <a:cxn ang="0">
                    <a:pos x="136" y="222"/>
                  </a:cxn>
                  <a:cxn ang="0">
                    <a:pos x="116" y="228"/>
                  </a:cxn>
                  <a:cxn ang="0">
                    <a:pos x="110" y="231"/>
                  </a:cxn>
                  <a:cxn ang="0">
                    <a:pos x="104" y="236"/>
                  </a:cxn>
                  <a:cxn ang="0">
                    <a:pos x="96" y="238"/>
                  </a:cxn>
                  <a:cxn ang="0">
                    <a:pos x="88" y="241"/>
                  </a:cxn>
                  <a:cxn ang="0">
                    <a:pos x="77" y="242"/>
                  </a:cxn>
                  <a:cxn ang="0">
                    <a:pos x="67" y="242"/>
                  </a:cxn>
                  <a:cxn ang="0">
                    <a:pos x="57" y="241"/>
                  </a:cxn>
                  <a:cxn ang="0">
                    <a:pos x="46" y="238"/>
                  </a:cxn>
                </a:cxnLst>
                <a:rect l="0" t="0" r="r" b="b"/>
                <a:pathLst>
                  <a:path w="223" h="242">
                    <a:moveTo>
                      <a:pt x="46" y="238"/>
                    </a:moveTo>
                    <a:lnTo>
                      <a:pt x="43" y="236"/>
                    </a:lnTo>
                    <a:lnTo>
                      <a:pt x="39" y="235"/>
                    </a:lnTo>
                    <a:lnTo>
                      <a:pt x="36" y="232"/>
                    </a:lnTo>
                    <a:lnTo>
                      <a:pt x="33" y="230"/>
                    </a:lnTo>
                    <a:lnTo>
                      <a:pt x="20" y="218"/>
                    </a:lnTo>
                    <a:lnTo>
                      <a:pt x="10" y="202"/>
                    </a:lnTo>
                    <a:lnTo>
                      <a:pt x="4" y="183"/>
                    </a:lnTo>
                    <a:lnTo>
                      <a:pt x="0" y="163"/>
                    </a:lnTo>
                    <a:lnTo>
                      <a:pt x="0" y="141"/>
                    </a:lnTo>
                    <a:lnTo>
                      <a:pt x="3" y="120"/>
                    </a:lnTo>
                    <a:lnTo>
                      <a:pt x="8" y="97"/>
                    </a:lnTo>
                    <a:lnTo>
                      <a:pt x="18" y="77"/>
                    </a:lnTo>
                    <a:lnTo>
                      <a:pt x="33" y="54"/>
                    </a:lnTo>
                    <a:lnTo>
                      <a:pt x="52" y="33"/>
                    </a:lnTo>
                    <a:lnTo>
                      <a:pt x="73" y="18"/>
                    </a:lnTo>
                    <a:lnTo>
                      <a:pt x="94" y="8"/>
                    </a:lnTo>
                    <a:lnTo>
                      <a:pt x="116" y="1"/>
                    </a:lnTo>
                    <a:lnTo>
                      <a:pt x="138" y="0"/>
                    </a:lnTo>
                    <a:lnTo>
                      <a:pt x="157" y="3"/>
                    </a:lnTo>
                    <a:lnTo>
                      <a:pt x="176" y="11"/>
                    </a:lnTo>
                    <a:lnTo>
                      <a:pt x="182" y="15"/>
                    </a:lnTo>
                    <a:lnTo>
                      <a:pt x="187" y="19"/>
                    </a:lnTo>
                    <a:lnTo>
                      <a:pt x="193" y="24"/>
                    </a:lnTo>
                    <a:lnTo>
                      <a:pt x="197" y="29"/>
                    </a:lnTo>
                    <a:lnTo>
                      <a:pt x="200" y="34"/>
                    </a:lnTo>
                    <a:lnTo>
                      <a:pt x="204" y="41"/>
                    </a:lnTo>
                    <a:lnTo>
                      <a:pt x="207" y="47"/>
                    </a:lnTo>
                    <a:lnTo>
                      <a:pt x="210" y="55"/>
                    </a:lnTo>
                    <a:lnTo>
                      <a:pt x="211" y="57"/>
                    </a:lnTo>
                    <a:lnTo>
                      <a:pt x="212" y="60"/>
                    </a:lnTo>
                    <a:lnTo>
                      <a:pt x="213" y="62"/>
                    </a:lnTo>
                    <a:lnTo>
                      <a:pt x="214" y="65"/>
                    </a:lnTo>
                    <a:lnTo>
                      <a:pt x="220" y="82"/>
                    </a:lnTo>
                    <a:lnTo>
                      <a:pt x="223" y="99"/>
                    </a:lnTo>
                    <a:lnTo>
                      <a:pt x="223" y="119"/>
                    </a:lnTo>
                    <a:lnTo>
                      <a:pt x="221" y="137"/>
                    </a:lnTo>
                    <a:lnTo>
                      <a:pt x="216" y="149"/>
                    </a:lnTo>
                    <a:lnTo>
                      <a:pt x="210" y="163"/>
                    </a:lnTo>
                    <a:lnTo>
                      <a:pt x="200" y="176"/>
                    </a:lnTo>
                    <a:lnTo>
                      <a:pt x="187" y="190"/>
                    </a:lnTo>
                    <a:lnTo>
                      <a:pt x="172" y="202"/>
                    </a:lnTo>
                    <a:lnTo>
                      <a:pt x="155" y="212"/>
                    </a:lnTo>
                    <a:lnTo>
                      <a:pt x="136" y="222"/>
                    </a:lnTo>
                    <a:lnTo>
                      <a:pt x="116" y="228"/>
                    </a:lnTo>
                    <a:lnTo>
                      <a:pt x="110" y="231"/>
                    </a:lnTo>
                    <a:lnTo>
                      <a:pt x="104" y="236"/>
                    </a:lnTo>
                    <a:lnTo>
                      <a:pt x="96" y="238"/>
                    </a:lnTo>
                    <a:lnTo>
                      <a:pt x="88" y="241"/>
                    </a:lnTo>
                    <a:lnTo>
                      <a:pt x="77" y="242"/>
                    </a:lnTo>
                    <a:lnTo>
                      <a:pt x="67" y="242"/>
                    </a:lnTo>
                    <a:lnTo>
                      <a:pt x="57" y="241"/>
                    </a:lnTo>
                    <a:lnTo>
                      <a:pt x="46" y="2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7" name="Freeform 267"/>
              <p:cNvSpPr>
                <a:spLocks/>
              </p:cNvSpPr>
              <p:nvPr/>
            </p:nvSpPr>
            <p:spPr bwMode="auto">
              <a:xfrm>
                <a:off x="3736" y="602"/>
                <a:ext cx="7" cy="29"/>
              </a:xfrm>
              <a:custGeom>
                <a:avLst/>
                <a:gdLst/>
                <a:ahLst/>
                <a:cxnLst>
                  <a:cxn ang="0">
                    <a:pos x="2" y="0"/>
                  </a:cxn>
                  <a:cxn ang="0">
                    <a:pos x="6" y="0"/>
                  </a:cxn>
                  <a:cxn ang="0">
                    <a:pos x="11" y="0"/>
                  </a:cxn>
                  <a:cxn ang="0">
                    <a:pos x="16" y="0"/>
                  </a:cxn>
                  <a:cxn ang="0">
                    <a:pos x="20" y="0"/>
                  </a:cxn>
                  <a:cxn ang="0">
                    <a:pos x="23" y="12"/>
                  </a:cxn>
                  <a:cxn ang="0">
                    <a:pos x="26" y="26"/>
                  </a:cxn>
                  <a:cxn ang="0">
                    <a:pos x="29" y="42"/>
                  </a:cxn>
                  <a:cxn ang="0">
                    <a:pos x="28" y="59"/>
                  </a:cxn>
                  <a:cxn ang="0">
                    <a:pos x="25" y="76"/>
                  </a:cxn>
                  <a:cxn ang="0">
                    <a:pos x="20" y="93"/>
                  </a:cxn>
                  <a:cxn ang="0">
                    <a:pos x="11" y="107"/>
                  </a:cxn>
                  <a:cxn ang="0">
                    <a:pos x="0" y="120"/>
                  </a:cxn>
                  <a:cxn ang="0">
                    <a:pos x="10" y="98"/>
                  </a:cxn>
                  <a:cxn ang="0">
                    <a:pos x="16" y="80"/>
                  </a:cxn>
                  <a:cxn ang="0">
                    <a:pos x="18" y="63"/>
                  </a:cxn>
                  <a:cxn ang="0">
                    <a:pos x="18" y="48"/>
                  </a:cxn>
                  <a:cxn ang="0">
                    <a:pos x="15" y="35"/>
                  </a:cxn>
                  <a:cxn ang="0">
                    <a:pos x="10" y="22"/>
                  </a:cxn>
                  <a:cxn ang="0">
                    <a:pos x="6" y="11"/>
                  </a:cxn>
                  <a:cxn ang="0">
                    <a:pos x="2" y="0"/>
                  </a:cxn>
                </a:cxnLst>
                <a:rect l="0" t="0" r="r" b="b"/>
                <a:pathLst>
                  <a:path w="29" h="120">
                    <a:moveTo>
                      <a:pt x="2" y="0"/>
                    </a:moveTo>
                    <a:lnTo>
                      <a:pt x="6" y="0"/>
                    </a:lnTo>
                    <a:lnTo>
                      <a:pt x="11" y="0"/>
                    </a:lnTo>
                    <a:lnTo>
                      <a:pt x="16" y="0"/>
                    </a:lnTo>
                    <a:lnTo>
                      <a:pt x="20" y="0"/>
                    </a:lnTo>
                    <a:lnTo>
                      <a:pt x="23" y="12"/>
                    </a:lnTo>
                    <a:lnTo>
                      <a:pt x="26" y="26"/>
                    </a:lnTo>
                    <a:lnTo>
                      <a:pt x="29" y="42"/>
                    </a:lnTo>
                    <a:lnTo>
                      <a:pt x="28" y="59"/>
                    </a:lnTo>
                    <a:lnTo>
                      <a:pt x="25" y="76"/>
                    </a:lnTo>
                    <a:lnTo>
                      <a:pt x="20" y="93"/>
                    </a:lnTo>
                    <a:lnTo>
                      <a:pt x="11" y="107"/>
                    </a:lnTo>
                    <a:lnTo>
                      <a:pt x="0" y="120"/>
                    </a:lnTo>
                    <a:lnTo>
                      <a:pt x="10" y="98"/>
                    </a:lnTo>
                    <a:lnTo>
                      <a:pt x="16" y="80"/>
                    </a:lnTo>
                    <a:lnTo>
                      <a:pt x="18" y="63"/>
                    </a:lnTo>
                    <a:lnTo>
                      <a:pt x="18" y="48"/>
                    </a:lnTo>
                    <a:lnTo>
                      <a:pt x="15" y="35"/>
                    </a:lnTo>
                    <a:lnTo>
                      <a:pt x="10" y="22"/>
                    </a:lnTo>
                    <a:lnTo>
                      <a:pt x="6" y="11"/>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8" name="Freeform 268"/>
              <p:cNvSpPr>
                <a:spLocks/>
              </p:cNvSpPr>
              <p:nvPr/>
            </p:nvSpPr>
            <p:spPr bwMode="auto">
              <a:xfrm>
                <a:off x="3725" y="544"/>
                <a:ext cx="55" cy="63"/>
              </a:xfrm>
              <a:custGeom>
                <a:avLst/>
                <a:gdLst/>
                <a:ahLst/>
                <a:cxnLst>
                  <a:cxn ang="0">
                    <a:pos x="149" y="5"/>
                  </a:cxn>
                  <a:cxn ang="0">
                    <a:pos x="155" y="7"/>
                  </a:cxn>
                  <a:cxn ang="0">
                    <a:pos x="162" y="10"/>
                  </a:cxn>
                  <a:cxn ang="0">
                    <a:pos x="168" y="13"/>
                  </a:cxn>
                  <a:cxn ang="0">
                    <a:pos x="174" y="16"/>
                  </a:cxn>
                  <a:cxn ang="0">
                    <a:pos x="179" y="21"/>
                  </a:cxn>
                  <a:cxn ang="0">
                    <a:pos x="184" y="26"/>
                  </a:cxn>
                  <a:cxn ang="0">
                    <a:pos x="189" y="30"/>
                  </a:cxn>
                  <a:cxn ang="0">
                    <a:pos x="193" y="35"/>
                  </a:cxn>
                  <a:cxn ang="0">
                    <a:pos x="195" y="39"/>
                  </a:cxn>
                  <a:cxn ang="0">
                    <a:pos x="197" y="42"/>
                  </a:cxn>
                  <a:cxn ang="0">
                    <a:pos x="199" y="45"/>
                  </a:cxn>
                  <a:cxn ang="0">
                    <a:pos x="201" y="48"/>
                  </a:cxn>
                  <a:cxn ang="0">
                    <a:pos x="212" y="73"/>
                  </a:cxn>
                  <a:cxn ang="0">
                    <a:pos x="218" y="99"/>
                  </a:cxn>
                  <a:cxn ang="0">
                    <a:pos x="218" y="129"/>
                  </a:cxn>
                  <a:cxn ang="0">
                    <a:pos x="211" y="159"/>
                  </a:cxn>
                  <a:cxn ang="0">
                    <a:pos x="204" y="177"/>
                  </a:cxn>
                  <a:cxn ang="0">
                    <a:pos x="194" y="194"/>
                  </a:cxn>
                  <a:cxn ang="0">
                    <a:pos x="183" y="209"/>
                  </a:cxn>
                  <a:cxn ang="0">
                    <a:pos x="170" y="223"/>
                  </a:cxn>
                  <a:cxn ang="0">
                    <a:pos x="157" y="234"/>
                  </a:cxn>
                  <a:cxn ang="0">
                    <a:pos x="142" y="242"/>
                  </a:cxn>
                  <a:cxn ang="0">
                    <a:pos x="126" y="249"/>
                  </a:cxn>
                  <a:cxn ang="0">
                    <a:pos x="110" y="252"/>
                  </a:cxn>
                  <a:cxn ang="0">
                    <a:pos x="106" y="253"/>
                  </a:cxn>
                  <a:cxn ang="0">
                    <a:pos x="102" y="253"/>
                  </a:cxn>
                  <a:cxn ang="0">
                    <a:pos x="96" y="253"/>
                  </a:cxn>
                  <a:cxn ang="0">
                    <a:pos x="92" y="253"/>
                  </a:cxn>
                  <a:cxn ang="0">
                    <a:pos x="87" y="252"/>
                  </a:cxn>
                  <a:cxn ang="0">
                    <a:pos x="81" y="251"/>
                  </a:cxn>
                  <a:cxn ang="0">
                    <a:pos x="75" y="250"/>
                  </a:cxn>
                  <a:cxn ang="0">
                    <a:pos x="69" y="249"/>
                  </a:cxn>
                  <a:cxn ang="0">
                    <a:pos x="50" y="239"/>
                  </a:cxn>
                  <a:cxn ang="0">
                    <a:pos x="33" y="226"/>
                  </a:cxn>
                  <a:cxn ang="0">
                    <a:pos x="19" y="209"/>
                  </a:cxn>
                  <a:cxn ang="0">
                    <a:pos x="9" y="190"/>
                  </a:cxn>
                  <a:cxn ang="0">
                    <a:pos x="2" y="168"/>
                  </a:cxn>
                  <a:cxn ang="0">
                    <a:pos x="0" y="143"/>
                  </a:cxn>
                  <a:cxn ang="0">
                    <a:pos x="1" y="119"/>
                  </a:cxn>
                  <a:cxn ang="0">
                    <a:pos x="7" y="93"/>
                  </a:cxn>
                  <a:cxn ang="0">
                    <a:pos x="17" y="70"/>
                  </a:cxn>
                  <a:cxn ang="0">
                    <a:pos x="31" y="48"/>
                  </a:cxn>
                  <a:cxn ang="0">
                    <a:pos x="47" y="31"/>
                  </a:cxn>
                  <a:cxn ang="0">
                    <a:pos x="65" y="16"/>
                  </a:cxn>
                  <a:cxn ang="0">
                    <a:pos x="86" y="7"/>
                  </a:cxn>
                  <a:cxn ang="0">
                    <a:pos x="106" y="1"/>
                  </a:cxn>
                  <a:cxn ang="0">
                    <a:pos x="127" y="0"/>
                  </a:cxn>
                  <a:cxn ang="0">
                    <a:pos x="149" y="5"/>
                  </a:cxn>
                </a:cxnLst>
                <a:rect l="0" t="0" r="r" b="b"/>
                <a:pathLst>
                  <a:path w="218" h="253">
                    <a:moveTo>
                      <a:pt x="149" y="5"/>
                    </a:moveTo>
                    <a:lnTo>
                      <a:pt x="155" y="7"/>
                    </a:lnTo>
                    <a:lnTo>
                      <a:pt x="162" y="10"/>
                    </a:lnTo>
                    <a:lnTo>
                      <a:pt x="168" y="13"/>
                    </a:lnTo>
                    <a:lnTo>
                      <a:pt x="174" y="16"/>
                    </a:lnTo>
                    <a:lnTo>
                      <a:pt x="179" y="21"/>
                    </a:lnTo>
                    <a:lnTo>
                      <a:pt x="184" y="26"/>
                    </a:lnTo>
                    <a:lnTo>
                      <a:pt x="189" y="30"/>
                    </a:lnTo>
                    <a:lnTo>
                      <a:pt x="193" y="35"/>
                    </a:lnTo>
                    <a:lnTo>
                      <a:pt x="195" y="39"/>
                    </a:lnTo>
                    <a:lnTo>
                      <a:pt x="197" y="42"/>
                    </a:lnTo>
                    <a:lnTo>
                      <a:pt x="199" y="45"/>
                    </a:lnTo>
                    <a:lnTo>
                      <a:pt x="201" y="48"/>
                    </a:lnTo>
                    <a:lnTo>
                      <a:pt x="212" y="73"/>
                    </a:lnTo>
                    <a:lnTo>
                      <a:pt x="218" y="99"/>
                    </a:lnTo>
                    <a:lnTo>
                      <a:pt x="218" y="129"/>
                    </a:lnTo>
                    <a:lnTo>
                      <a:pt x="211" y="159"/>
                    </a:lnTo>
                    <a:lnTo>
                      <a:pt x="204" y="177"/>
                    </a:lnTo>
                    <a:lnTo>
                      <a:pt x="194" y="194"/>
                    </a:lnTo>
                    <a:lnTo>
                      <a:pt x="183" y="209"/>
                    </a:lnTo>
                    <a:lnTo>
                      <a:pt x="170" y="223"/>
                    </a:lnTo>
                    <a:lnTo>
                      <a:pt x="157" y="234"/>
                    </a:lnTo>
                    <a:lnTo>
                      <a:pt x="142" y="242"/>
                    </a:lnTo>
                    <a:lnTo>
                      <a:pt x="126" y="249"/>
                    </a:lnTo>
                    <a:lnTo>
                      <a:pt x="110" y="252"/>
                    </a:lnTo>
                    <a:lnTo>
                      <a:pt x="106" y="253"/>
                    </a:lnTo>
                    <a:lnTo>
                      <a:pt x="102" y="253"/>
                    </a:lnTo>
                    <a:lnTo>
                      <a:pt x="96" y="253"/>
                    </a:lnTo>
                    <a:lnTo>
                      <a:pt x="92" y="253"/>
                    </a:lnTo>
                    <a:lnTo>
                      <a:pt x="87" y="252"/>
                    </a:lnTo>
                    <a:lnTo>
                      <a:pt x="81" y="251"/>
                    </a:lnTo>
                    <a:lnTo>
                      <a:pt x="75" y="250"/>
                    </a:lnTo>
                    <a:lnTo>
                      <a:pt x="69" y="249"/>
                    </a:lnTo>
                    <a:lnTo>
                      <a:pt x="50" y="239"/>
                    </a:lnTo>
                    <a:lnTo>
                      <a:pt x="33" y="226"/>
                    </a:lnTo>
                    <a:lnTo>
                      <a:pt x="19" y="209"/>
                    </a:lnTo>
                    <a:lnTo>
                      <a:pt x="9" y="190"/>
                    </a:lnTo>
                    <a:lnTo>
                      <a:pt x="2" y="168"/>
                    </a:lnTo>
                    <a:lnTo>
                      <a:pt x="0" y="143"/>
                    </a:lnTo>
                    <a:lnTo>
                      <a:pt x="1" y="119"/>
                    </a:lnTo>
                    <a:lnTo>
                      <a:pt x="7" y="93"/>
                    </a:lnTo>
                    <a:lnTo>
                      <a:pt x="17" y="70"/>
                    </a:lnTo>
                    <a:lnTo>
                      <a:pt x="31" y="48"/>
                    </a:lnTo>
                    <a:lnTo>
                      <a:pt x="47" y="31"/>
                    </a:lnTo>
                    <a:lnTo>
                      <a:pt x="65" y="16"/>
                    </a:lnTo>
                    <a:lnTo>
                      <a:pt x="86" y="7"/>
                    </a:lnTo>
                    <a:lnTo>
                      <a:pt x="106" y="1"/>
                    </a:lnTo>
                    <a:lnTo>
                      <a:pt x="127" y="0"/>
                    </a:lnTo>
                    <a:lnTo>
                      <a:pt x="149"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9" name="Freeform 269"/>
              <p:cNvSpPr>
                <a:spLocks/>
              </p:cNvSpPr>
              <p:nvPr/>
            </p:nvSpPr>
            <p:spPr bwMode="auto">
              <a:xfrm>
                <a:off x="3764" y="454"/>
                <a:ext cx="141" cy="124"/>
              </a:xfrm>
              <a:custGeom>
                <a:avLst/>
                <a:gdLst/>
                <a:ahLst/>
                <a:cxnLst>
                  <a:cxn ang="0">
                    <a:pos x="479" y="0"/>
                  </a:cxn>
                  <a:cxn ang="0">
                    <a:pos x="448" y="0"/>
                  </a:cxn>
                  <a:cxn ang="0">
                    <a:pos x="417" y="5"/>
                  </a:cxn>
                  <a:cxn ang="0">
                    <a:pos x="384" y="13"/>
                  </a:cxn>
                  <a:cxn ang="0">
                    <a:pos x="351" y="26"/>
                  </a:cxn>
                  <a:cxn ang="0">
                    <a:pos x="319" y="43"/>
                  </a:cxn>
                  <a:cxn ang="0">
                    <a:pos x="286" y="62"/>
                  </a:cxn>
                  <a:cxn ang="0">
                    <a:pos x="252" y="86"/>
                  </a:cxn>
                  <a:cxn ang="0">
                    <a:pos x="220" y="111"/>
                  </a:cxn>
                  <a:cxn ang="0">
                    <a:pos x="189" y="140"/>
                  </a:cxn>
                  <a:cxn ang="0">
                    <a:pos x="158" y="170"/>
                  </a:cxn>
                  <a:cxn ang="0">
                    <a:pos x="128" y="203"/>
                  </a:cxn>
                  <a:cxn ang="0">
                    <a:pos x="99" y="237"/>
                  </a:cxn>
                  <a:cxn ang="0">
                    <a:pos x="72" y="272"/>
                  </a:cxn>
                  <a:cxn ang="0">
                    <a:pos x="46" y="309"/>
                  </a:cxn>
                  <a:cxn ang="0">
                    <a:pos x="22" y="347"/>
                  </a:cxn>
                  <a:cxn ang="0">
                    <a:pos x="0" y="385"/>
                  </a:cxn>
                  <a:cxn ang="0">
                    <a:pos x="11" y="409"/>
                  </a:cxn>
                  <a:cxn ang="0">
                    <a:pos x="16" y="437"/>
                  </a:cxn>
                  <a:cxn ang="0">
                    <a:pos x="15" y="467"/>
                  </a:cxn>
                  <a:cxn ang="0">
                    <a:pos x="10" y="497"/>
                  </a:cxn>
                  <a:cxn ang="0">
                    <a:pos x="33" y="442"/>
                  </a:cxn>
                  <a:cxn ang="0">
                    <a:pos x="57" y="389"/>
                  </a:cxn>
                  <a:cxn ang="0">
                    <a:pos x="85" y="337"/>
                  </a:cxn>
                  <a:cxn ang="0">
                    <a:pos x="115" y="286"/>
                  </a:cxn>
                  <a:cxn ang="0">
                    <a:pos x="146" y="238"/>
                  </a:cxn>
                  <a:cxn ang="0">
                    <a:pos x="181" y="193"/>
                  </a:cxn>
                  <a:cxn ang="0">
                    <a:pos x="216" y="153"/>
                  </a:cxn>
                  <a:cxn ang="0">
                    <a:pos x="254" y="116"/>
                  </a:cxn>
                  <a:cxn ang="0">
                    <a:pos x="291" y="82"/>
                  </a:cxn>
                  <a:cxn ang="0">
                    <a:pos x="330" y="56"/>
                  </a:cxn>
                  <a:cxn ang="0">
                    <a:pos x="369" y="34"/>
                  </a:cxn>
                  <a:cxn ang="0">
                    <a:pos x="409" y="19"/>
                  </a:cxn>
                  <a:cxn ang="0">
                    <a:pos x="449" y="10"/>
                  </a:cxn>
                  <a:cxn ang="0">
                    <a:pos x="487" y="9"/>
                  </a:cxn>
                  <a:cxn ang="0">
                    <a:pos x="526" y="15"/>
                  </a:cxn>
                  <a:cxn ang="0">
                    <a:pos x="565" y="30"/>
                  </a:cxn>
                  <a:cxn ang="0">
                    <a:pos x="555" y="24"/>
                  </a:cxn>
                  <a:cxn ang="0">
                    <a:pos x="544" y="19"/>
                  </a:cxn>
                  <a:cxn ang="0">
                    <a:pos x="535" y="13"/>
                  </a:cxn>
                  <a:cxn ang="0">
                    <a:pos x="524" y="9"/>
                  </a:cxn>
                  <a:cxn ang="0">
                    <a:pos x="513" y="6"/>
                  </a:cxn>
                  <a:cxn ang="0">
                    <a:pos x="501" y="4"/>
                  </a:cxn>
                  <a:cxn ang="0">
                    <a:pos x="491" y="2"/>
                  </a:cxn>
                  <a:cxn ang="0">
                    <a:pos x="479" y="0"/>
                  </a:cxn>
                </a:cxnLst>
                <a:rect l="0" t="0" r="r" b="b"/>
                <a:pathLst>
                  <a:path w="565" h="497">
                    <a:moveTo>
                      <a:pt x="479" y="0"/>
                    </a:moveTo>
                    <a:lnTo>
                      <a:pt x="448" y="0"/>
                    </a:lnTo>
                    <a:lnTo>
                      <a:pt x="417" y="5"/>
                    </a:lnTo>
                    <a:lnTo>
                      <a:pt x="384" y="13"/>
                    </a:lnTo>
                    <a:lnTo>
                      <a:pt x="351" y="26"/>
                    </a:lnTo>
                    <a:lnTo>
                      <a:pt x="319" y="43"/>
                    </a:lnTo>
                    <a:lnTo>
                      <a:pt x="286" y="62"/>
                    </a:lnTo>
                    <a:lnTo>
                      <a:pt x="252" y="86"/>
                    </a:lnTo>
                    <a:lnTo>
                      <a:pt x="220" y="111"/>
                    </a:lnTo>
                    <a:lnTo>
                      <a:pt x="189" y="140"/>
                    </a:lnTo>
                    <a:lnTo>
                      <a:pt x="158" y="170"/>
                    </a:lnTo>
                    <a:lnTo>
                      <a:pt x="128" y="203"/>
                    </a:lnTo>
                    <a:lnTo>
                      <a:pt x="99" y="237"/>
                    </a:lnTo>
                    <a:lnTo>
                      <a:pt x="72" y="272"/>
                    </a:lnTo>
                    <a:lnTo>
                      <a:pt x="46" y="309"/>
                    </a:lnTo>
                    <a:lnTo>
                      <a:pt x="22" y="347"/>
                    </a:lnTo>
                    <a:lnTo>
                      <a:pt x="0" y="385"/>
                    </a:lnTo>
                    <a:lnTo>
                      <a:pt x="11" y="409"/>
                    </a:lnTo>
                    <a:lnTo>
                      <a:pt x="16" y="437"/>
                    </a:lnTo>
                    <a:lnTo>
                      <a:pt x="15" y="467"/>
                    </a:lnTo>
                    <a:lnTo>
                      <a:pt x="10" y="497"/>
                    </a:lnTo>
                    <a:lnTo>
                      <a:pt x="33" y="442"/>
                    </a:lnTo>
                    <a:lnTo>
                      <a:pt x="57" y="389"/>
                    </a:lnTo>
                    <a:lnTo>
                      <a:pt x="85" y="337"/>
                    </a:lnTo>
                    <a:lnTo>
                      <a:pt x="115" y="286"/>
                    </a:lnTo>
                    <a:lnTo>
                      <a:pt x="146" y="238"/>
                    </a:lnTo>
                    <a:lnTo>
                      <a:pt x="181" y="193"/>
                    </a:lnTo>
                    <a:lnTo>
                      <a:pt x="216" y="153"/>
                    </a:lnTo>
                    <a:lnTo>
                      <a:pt x="254" y="116"/>
                    </a:lnTo>
                    <a:lnTo>
                      <a:pt x="291" y="82"/>
                    </a:lnTo>
                    <a:lnTo>
                      <a:pt x="330" y="56"/>
                    </a:lnTo>
                    <a:lnTo>
                      <a:pt x="369" y="34"/>
                    </a:lnTo>
                    <a:lnTo>
                      <a:pt x="409" y="19"/>
                    </a:lnTo>
                    <a:lnTo>
                      <a:pt x="449" y="10"/>
                    </a:lnTo>
                    <a:lnTo>
                      <a:pt x="487" y="9"/>
                    </a:lnTo>
                    <a:lnTo>
                      <a:pt x="526" y="15"/>
                    </a:lnTo>
                    <a:lnTo>
                      <a:pt x="565" y="30"/>
                    </a:lnTo>
                    <a:lnTo>
                      <a:pt x="555" y="24"/>
                    </a:lnTo>
                    <a:lnTo>
                      <a:pt x="544" y="19"/>
                    </a:lnTo>
                    <a:lnTo>
                      <a:pt x="535" y="13"/>
                    </a:lnTo>
                    <a:lnTo>
                      <a:pt x="524" y="9"/>
                    </a:lnTo>
                    <a:lnTo>
                      <a:pt x="513" y="6"/>
                    </a:lnTo>
                    <a:lnTo>
                      <a:pt x="501" y="4"/>
                    </a:lnTo>
                    <a:lnTo>
                      <a:pt x="491" y="2"/>
                    </a:lnTo>
                    <a:lnTo>
                      <a:pt x="4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0" name="Freeform 270"/>
              <p:cNvSpPr>
                <a:spLocks/>
              </p:cNvSpPr>
              <p:nvPr/>
            </p:nvSpPr>
            <p:spPr bwMode="auto">
              <a:xfrm>
                <a:off x="3858" y="462"/>
                <a:ext cx="65" cy="163"/>
              </a:xfrm>
              <a:custGeom>
                <a:avLst/>
                <a:gdLst/>
                <a:ahLst/>
                <a:cxnLst>
                  <a:cxn ang="0">
                    <a:pos x="187" y="0"/>
                  </a:cxn>
                  <a:cxn ang="0">
                    <a:pos x="211" y="24"/>
                  </a:cxn>
                  <a:cxn ang="0">
                    <a:pos x="231" y="54"/>
                  </a:cxn>
                  <a:cxn ang="0">
                    <a:pos x="245" y="87"/>
                  </a:cxn>
                  <a:cxn ang="0">
                    <a:pos x="253" y="124"/>
                  </a:cxn>
                  <a:cxn ang="0">
                    <a:pos x="257" y="165"/>
                  </a:cxn>
                  <a:cxn ang="0">
                    <a:pos x="256" y="208"/>
                  </a:cxn>
                  <a:cxn ang="0">
                    <a:pos x="250" y="254"/>
                  </a:cxn>
                  <a:cxn ang="0">
                    <a:pos x="240" y="301"/>
                  </a:cxn>
                  <a:cxn ang="0">
                    <a:pos x="225" y="349"/>
                  </a:cxn>
                  <a:cxn ang="0">
                    <a:pos x="206" y="397"/>
                  </a:cxn>
                  <a:cxn ang="0">
                    <a:pos x="182" y="443"/>
                  </a:cxn>
                  <a:cxn ang="0">
                    <a:pos x="154" y="490"/>
                  </a:cxn>
                  <a:cxn ang="0">
                    <a:pos x="122" y="535"/>
                  </a:cxn>
                  <a:cxn ang="0">
                    <a:pos x="87" y="578"/>
                  </a:cxn>
                  <a:cxn ang="0">
                    <a:pos x="47" y="618"/>
                  </a:cxn>
                  <a:cxn ang="0">
                    <a:pos x="4" y="654"/>
                  </a:cxn>
                  <a:cxn ang="0">
                    <a:pos x="3" y="651"/>
                  </a:cxn>
                  <a:cxn ang="0">
                    <a:pos x="2" y="649"/>
                  </a:cxn>
                  <a:cxn ang="0">
                    <a:pos x="1" y="646"/>
                  </a:cxn>
                  <a:cxn ang="0">
                    <a:pos x="0" y="644"/>
                  </a:cxn>
                  <a:cxn ang="0">
                    <a:pos x="31" y="617"/>
                  </a:cxn>
                  <a:cxn ang="0">
                    <a:pos x="62" y="586"/>
                  </a:cxn>
                  <a:cxn ang="0">
                    <a:pos x="91" y="551"/>
                  </a:cxn>
                  <a:cxn ang="0">
                    <a:pos x="120" y="512"/>
                  </a:cxn>
                  <a:cxn ang="0">
                    <a:pos x="147" y="470"/>
                  </a:cxn>
                  <a:cxn ang="0">
                    <a:pos x="172" y="425"/>
                  </a:cxn>
                  <a:cxn ang="0">
                    <a:pos x="194" y="379"/>
                  </a:cxn>
                  <a:cxn ang="0">
                    <a:pos x="212" y="332"/>
                  </a:cxn>
                  <a:cxn ang="0">
                    <a:pos x="227" y="285"/>
                  </a:cxn>
                  <a:cxn ang="0">
                    <a:pos x="238" y="238"/>
                  </a:cxn>
                  <a:cxn ang="0">
                    <a:pos x="245" y="191"/>
                  </a:cxn>
                  <a:cxn ang="0">
                    <a:pos x="246" y="147"/>
                  </a:cxn>
                  <a:cxn ang="0">
                    <a:pos x="240" y="105"/>
                  </a:cxn>
                  <a:cxn ang="0">
                    <a:pos x="230" y="66"/>
                  </a:cxn>
                  <a:cxn ang="0">
                    <a:pos x="211" y="31"/>
                  </a:cxn>
                  <a:cxn ang="0">
                    <a:pos x="187" y="0"/>
                  </a:cxn>
                </a:cxnLst>
                <a:rect l="0" t="0" r="r" b="b"/>
                <a:pathLst>
                  <a:path w="257" h="654">
                    <a:moveTo>
                      <a:pt x="187" y="0"/>
                    </a:moveTo>
                    <a:lnTo>
                      <a:pt x="211" y="24"/>
                    </a:lnTo>
                    <a:lnTo>
                      <a:pt x="231" y="54"/>
                    </a:lnTo>
                    <a:lnTo>
                      <a:pt x="245" y="87"/>
                    </a:lnTo>
                    <a:lnTo>
                      <a:pt x="253" y="124"/>
                    </a:lnTo>
                    <a:lnTo>
                      <a:pt x="257" y="165"/>
                    </a:lnTo>
                    <a:lnTo>
                      <a:pt x="256" y="208"/>
                    </a:lnTo>
                    <a:lnTo>
                      <a:pt x="250" y="254"/>
                    </a:lnTo>
                    <a:lnTo>
                      <a:pt x="240" y="301"/>
                    </a:lnTo>
                    <a:lnTo>
                      <a:pt x="225" y="349"/>
                    </a:lnTo>
                    <a:lnTo>
                      <a:pt x="206" y="397"/>
                    </a:lnTo>
                    <a:lnTo>
                      <a:pt x="182" y="443"/>
                    </a:lnTo>
                    <a:lnTo>
                      <a:pt x="154" y="490"/>
                    </a:lnTo>
                    <a:lnTo>
                      <a:pt x="122" y="535"/>
                    </a:lnTo>
                    <a:lnTo>
                      <a:pt x="87" y="578"/>
                    </a:lnTo>
                    <a:lnTo>
                      <a:pt x="47" y="618"/>
                    </a:lnTo>
                    <a:lnTo>
                      <a:pt x="4" y="654"/>
                    </a:lnTo>
                    <a:lnTo>
                      <a:pt x="3" y="651"/>
                    </a:lnTo>
                    <a:lnTo>
                      <a:pt x="2" y="649"/>
                    </a:lnTo>
                    <a:lnTo>
                      <a:pt x="1" y="646"/>
                    </a:lnTo>
                    <a:lnTo>
                      <a:pt x="0" y="644"/>
                    </a:lnTo>
                    <a:lnTo>
                      <a:pt x="31" y="617"/>
                    </a:lnTo>
                    <a:lnTo>
                      <a:pt x="62" y="586"/>
                    </a:lnTo>
                    <a:lnTo>
                      <a:pt x="91" y="551"/>
                    </a:lnTo>
                    <a:lnTo>
                      <a:pt x="120" y="512"/>
                    </a:lnTo>
                    <a:lnTo>
                      <a:pt x="147" y="470"/>
                    </a:lnTo>
                    <a:lnTo>
                      <a:pt x="172" y="425"/>
                    </a:lnTo>
                    <a:lnTo>
                      <a:pt x="194" y="379"/>
                    </a:lnTo>
                    <a:lnTo>
                      <a:pt x="212" y="332"/>
                    </a:lnTo>
                    <a:lnTo>
                      <a:pt x="227" y="285"/>
                    </a:lnTo>
                    <a:lnTo>
                      <a:pt x="238" y="238"/>
                    </a:lnTo>
                    <a:lnTo>
                      <a:pt x="245" y="191"/>
                    </a:lnTo>
                    <a:lnTo>
                      <a:pt x="246" y="147"/>
                    </a:lnTo>
                    <a:lnTo>
                      <a:pt x="240" y="105"/>
                    </a:lnTo>
                    <a:lnTo>
                      <a:pt x="230" y="66"/>
                    </a:lnTo>
                    <a:lnTo>
                      <a:pt x="211" y="31"/>
                    </a:lnTo>
                    <a:lnTo>
                      <a:pt x="18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1" name="Freeform 271"/>
              <p:cNvSpPr>
                <a:spLocks/>
              </p:cNvSpPr>
              <p:nvPr/>
            </p:nvSpPr>
            <p:spPr bwMode="auto">
              <a:xfrm>
                <a:off x="3549" y="621"/>
                <a:ext cx="268" cy="212"/>
              </a:xfrm>
              <a:custGeom>
                <a:avLst/>
                <a:gdLst/>
                <a:ahLst/>
                <a:cxnLst>
                  <a:cxn ang="0">
                    <a:pos x="1072" y="187"/>
                  </a:cxn>
                  <a:cxn ang="0">
                    <a:pos x="1048" y="202"/>
                  </a:cxn>
                  <a:cxn ang="0">
                    <a:pos x="1002" y="196"/>
                  </a:cxn>
                  <a:cxn ang="0">
                    <a:pos x="951" y="176"/>
                  </a:cxn>
                  <a:cxn ang="0">
                    <a:pos x="902" y="148"/>
                  </a:cxn>
                  <a:cxn ang="0">
                    <a:pos x="823" y="108"/>
                  </a:cxn>
                  <a:cxn ang="0">
                    <a:pos x="725" y="71"/>
                  </a:cxn>
                  <a:cxn ang="0">
                    <a:pos x="621" y="45"/>
                  </a:cxn>
                  <a:cxn ang="0">
                    <a:pos x="509" y="34"/>
                  </a:cxn>
                  <a:cxn ang="0">
                    <a:pos x="445" y="36"/>
                  </a:cxn>
                  <a:cxn ang="0">
                    <a:pos x="396" y="42"/>
                  </a:cxn>
                  <a:cxn ang="0">
                    <a:pos x="347" y="52"/>
                  </a:cxn>
                  <a:cxn ang="0">
                    <a:pos x="298" y="67"/>
                  </a:cxn>
                  <a:cxn ang="0">
                    <a:pos x="256" y="83"/>
                  </a:cxn>
                  <a:cxn ang="0">
                    <a:pos x="199" y="105"/>
                  </a:cxn>
                  <a:cxn ang="0">
                    <a:pos x="135" y="137"/>
                  </a:cxn>
                  <a:cxn ang="0">
                    <a:pos x="75" y="181"/>
                  </a:cxn>
                  <a:cxn ang="0">
                    <a:pos x="35" y="232"/>
                  </a:cxn>
                  <a:cxn ang="0">
                    <a:pos x="17" y="289"/>
                  </a:cxn>
                  <a:cxn ang="0">
                    <a:pos x="50" y="387"/>
                  </a:cxn>
                  <a:cxn ang="0">
                    <a:pos x="171" y="450"/>
                  </a:cxn>
                  <a:cxn ang="0">
                    <a:pos x="314" y="499"/>
                  </a:cxn>
                  <a:cxn ang="0">
                    <a:pos x="414" y="579"/>
                  </a:cxn>
                  <a:cxn ang="0">
                    <a:pos x="421" y="686"/>
                  </a:cxn>
                  <a:cxn ang="0">
                    <a:pos x="371" y="765"/>
                  </a:cxn>
                  <a:cxn ang="0">
                    <a:pos x="298" y="817"/>
                  </a:cxn>
                  <a:cxn ang="0">
                    <a:pos x="235" y="844"/>
                  </a:cxn>
                  <a:cxn ang="0">
                    <a:pos x="243" y="840"/>
                  </a:cxn>
                  <a:cxn ang="0">
                    <a:pos x="283" y="818"/>
                  </a:cxn>
                  <a:cxn ang="0">
                    <a:pos x="351" y="759"/>
                  </a:cxn>
                  <a:cxn ang="0">
                    <a:pos x="386" y="660"/>
                  </a:cxn>
                  <a:cxn ang="0">
                    <a:pos x="360" y="568"/>
                  </a:cxn>
                  <a:cxn ang="0">
                    <a:pos x="300" y="521"/>
                  </a:cxn>
                  <a:cxn ang="0">
                    <a:pos x="218" y="486"/>
                  </a:cxn>
                  <a:cxn ang="0">
                    <a:pos x="132" y="454"/>
                  </a:cxn>
                  <a:cxn ang="0">
                    <a:pos x="52" y="412"/>
                  </a:cxn>
                  <a:cxn ang="0">
                    <a:pos x="3" y="342"/>
                  </a:cxn>
                  <a:cxn ang="0">
                    <a:pos x="6" y="261"/>
                  </a:cxn>
                  <a:cxn ang="0">
                    <a:pos x="36" y="201"/>
                  </a:cxn>
                  <a:cxn ang="0">
                    <a:pos x="80" y="150"/>
                  </a:cxn>
                  <a:cxn ang="0">
                    <a:pos x="132" y="111"/>
                  </a:cxn>
                  <a:cxn ang="0">
                    <a:pos x="190" y="76"/>
                  </a:cxn>
                  <a:cxn ang="0">
                    <a:pos x="251" y="48"/>
                  </a:cxn>
                  <a:cxn ang="0">
                    <a:pos x="309" y="28"/>
                  </a:cxn>
                  <a:cxn ang="0">
                    <a:pos x="362" y="14"/>
                  </a:cxn>
                  <a:cxn ang="0">
                    <a:pos x="418" y="5"/>
                  </a:cxn>
                  <a:cxn ang="0">
                    <a:pos x="476" y="0"/>
                  </a:cxn>
                  <a:cxn ang="0">
                    <a:pos x="541" y="2"/>
                  </a:cxn>
                  <a:cxn ang="0">
                    <a:pos x="610" y="12"/>
                  </a:cxn>
                  <a:cxn ang="0">
                    <a:pos x="684" y="30"/>
                  </a:cxn>
                  <a:cxn ang="0">
                    <a:pos x="764" y="58"/>
                  </a:cxn>
                  <a:cxn ang="0">
                    <a:pos x="847" y="97"/>
                  </a:cxn>
                  <a:cxn ang="0">
                    <a:pos x="926" y="141"/>
                  </a:cxn>
                  <a:cxn ang="0">
                    <a:pos x="991" y="175"/>
                  </a:cxn>
                  <a:cxn ang="0">
                    <a:pos x="1043" y="187"/>
                  </a:cxn>
                </a:cxnLst>
                <a:rect l="0" t="0" r="r" b="b"/>
                <a:pathLst>
                  <a:path w="1075" h="847">
                    <a:moveTo>
                      <a:pt x="1062" y="181"/>
                    </a:moveTo>
                    <a:lnTo>
                      <a:pt x="1065" y="183"/>
                    </a:lnTo>
                    <a:lnTo>
                      <a:pt x="1068" y="186"/>
                    </a:lnTo>
                    <a:lnTo>
                      <a:pt x="1072" y="187"/>
                    </a:lnTo>
                    <a:lnTo>
                      <a:pt x="1075" y="189"/>
                    </a:lnTo>
                    <a:lnTo>
                      <a:pt x="1066" y="195"/>
                    </a:lnTo>
                    <a:lnTo>
                      <a:pt x="1058" y="199"/>
                    </a:lnTo>
                    <a:lnTo>
                      <a:pt x="1048" y="202"/>
                    </a:lnTo>
                    <a:lnTo>
                      <a:pt x="1037" y="203"/>
                    </a:lnTo>
                    <a:lnTo>
                      <a:pt x="1027" y="202"/>
                    </a:lnTo>
                    <a:lnTo>
                      <a:pt x="1015" y="199"/>
                    </a:lnTo>
                    <a:lnTo>
                      <a:pt x="1002" y="196"/>
                    </a:lnTo>
                    <a:lnTo>
                      <a:pt x="990" y="192"/>
                    </a:lnTo>
                    <a:lnTo>
                      <a:pt x="977" y="188"/>
                    </a:lnTo>
                    <a:lnTo>
                      <a:pt x="964" y="181"/>
                    </a:lnTo>
                    <a:lnTo>
                      <a:pt x="951" y="176"/>
                    </a:lnTo>
                    <a:lnTo>
                      <a:pt x="939" y="169"/>
                    </a:lnTo>
                    <a:lnTo>
                      <a:pt x="926" y="162"/>
                    </a:lnTo>
                    <a:lnTo>
                      <a:pt x="914" y="156"/>
                    </a:lnTo>
                    <a:lnTo>
                      <a:pt x="902" y="148"/>
                    </a:lnTo>
                    <a:lnTo>
                      <a:pt x="890" y="142"/>
                    </a:lnTo>
                    <a:lnTo>
                      <a:pt x="868" y="130"/>
                    </a:lnTo>
                    <a:lnTo>
                      <a:pt x="845" y="119"/>
                    </a:lnTo>
                    <a:lnTo>
                      <a:pt x="823" y="108"/>
                    </a:lnTo>
                    <a:lnTo>
                      <a:pt x="799" y="98"/>
                    </a:lnTo>
                    <a:lnTo>
                      <a:pt x="775" y="89"/>
                    </a:lnTo>
                    <a:lnTo>
                      <a:pt x="751" y="79"/>
                    </a:lnTo>
                    <a:lnTo>
                      <a:pt x="725" y="71"/>
                    </a:lnTo>
                    <a:lnTo>
                      <a:pt x="700" y="63"/>
                    </a:lnTo>
                    <a:lnTo>
                      <a:pt x="674" y="57"/>
                    </a:lnTo>
                    <a:lnTo>
                      <a:pt x="648" y="50"/>
                    </a:lnTo>
                    <a:lnTo>
                      <a:pt x="621" y="45"/>
                    </a:lnTo>
                    <a:lnTo>
                      <a:pt x="593" y="41"/>
                    </a:lnTo>
                    <a:lnTo>
                      <a:pt x="565" y="38"/>
                    </a:lnTo>
                    <a:lnTo>
                      <a:pt x="537" y="35"/>
                    </a:lnTo>
                    <a:lnTo>
                      <a:pt x="509" y="34"/>
                    </a:lnTo>
                    <a:lnTo>
                      <a:pt x="480" y="34"/>
                    </a:lnTo>
                    <a:lnTo>
                      <a:pt x="469" y="34"/>
                    </a:lnTo>
                    <a:lnTo>
                      <a:pt x="457" y="35"/>
                    </a:lnTo>
                    <a:lnTo>
                      <a:pt x="445" y="36"/>
                    </a:lnTo>
                    <a:lnTo>
                      <a:pt x="432" y="38"/>
                    </a:lnTo>
                    <a:lnTo>
                      <a:pt x="420" y="39"/>
                    </a:lnTo>
                    <a:lnTo>
                      <a:pt x="409" y="40"/>
                    </a:lnTo>
                    <a:lnTo>
                      <a:pt x="396" y="42"/>
                    </a:lnTo>
                    <a:lnTo>
                      <a:pt x="384" y="44"/>
                    </a:lnTo>
                    <a:lnTo>
                      <a:pt x="372" y="46"/>
                    </a:lnTo>
                    <a:lnTo>
                      <a:pt x="359" y="49"/>
                    </a:lnTo>
                    <a:lnTo>
                      <a:pt x="347" y="52"/>
                    </a:lnTo>
                    <a:lnTo>
                      <a:pt x="335" y="56"/>
                    </a:lnTo>
                    <a:lnTo>
                      <a:pt x="323" y="59"/>
                    </a:lnTo>
                    <a:lnTo>
                      <a:pt x="310" y="63"/>
                    </a:lnTo>
                    <a:lnTo>
                      <a:pt x="298" y="67"/>
                    </a:lnTo>
                    <a:lnTo>
                      <a:pt x="285" y="73"/>
                    </a:lnTo>
                    <a:lnTo>
                      <a:pt x="277" y="76"/>
                    </a:lnTo>
                    <a:lnTo>
                      <a:pt x="267" y="79"/>
                    </a:lnTo>
                    <a:lnTo>
                      <a:pt x="256" y="83"/>
                    </a:lnTo>
                    <a:lnTo>
                      <a:pt x="243" y="88"/>
                    </a:lnTo>
                    <a:lnTo>
                      <a:pt x="229" y="93"/>
                    </a:lnTo>
                    <a:lnTo>
                      <a:pt x="214" y="98"/>
                    </a:lnTo>
                    <a:lnTo>
                      <a:pt x="199" y="105"/>
                    </a:lnTo>
                    <a:lnTo>
                      <a:pt x="183" y="111"/>
                    </a:lnTo>
                    <a:lnTo>
                      <a:pt x="167" y="120"/>
                    </a:lnTo>
                    <a:lnTo>
                      <a:pt x="151" y="128"/>
                    </a:lnTo>
                    <a:lnTo>
                      <a:pt x="135" y="137"/>
                    </a:lnTo>
                    <a:lnTo>
                      <a:pt x="119" y="146"/>
                    </a:lnTo>
                    <a:lnTo>
                      <a:pt x="103" y="158"/>
                    </a:lnTo>
                    <a:lnTo>
                      <a:pt x="89" y="170"/>
                    </a:lnTo>
                    <a:lnTo>
                      <a:pt x="75" y="181"/>
                    </a:lnTo>
                    <a:lnTo>
                      <a:pt x="62" y="195"/>
                    </a:lnTo>
                    <a:lnTo>
                      <a:pt x="52" y="207"/>
                    </a:lnTo>
                    <a:lnTo>
                      <a:pt x="44" y="220"/>
                    </a:lnTo>
                    <a:lnTo>
                      <a:pt x="35" y="232"/>
                    </a:lnTo>
                    <a:lnTo>
                      <a:pt x="29" y="246"/>
                    </a:lnTo>
                    <a:lnTo>
                      <a:pt x="23" y="260"/>
                    </a:lnTo>
                    <a:lnTo>
                      <a:pt x="19" y="274"/>
                    </a:lnTo>
                    <a:lnTo>
                      <a:pt x="17" y="289"/>
                    </a:lnTo>
                    <a:lnTo>
                      <a:pt x="16" y="304"/>
                    </a:lnTo>
                    <a:lnTo>
                      <a:pt x="20" y="337"/>
                    </a:lnTo>
                    <a:lnTo>
                      <a:pt x="32" y="363"/>
                    </a:lnTo>
                    <a:lnTo>
                      <a:pt x="50" y="387"/>
                    </a:lnTo>
                    <a:lnTo>
                      <a:pt x="75" y="406"/>
                    </a:lnTo>
                    <a:lnTo>
                      <a:pt x="104" y="423"/>
                    </a:lnTo>
                    <a:lnTo>
                      <a:pt x="136" y="437"/>
                    </a:lnTo>
                    <a:lnTo>
                      <a:pt x="171" y="450"/>
                    </a:lnTo>
                    <a:lnTo>
                      <a:pt x="208" y="461"/>
                    </a:lnTo>
                    <a:lnTo>
                      <a:pt x="244" y="473"/>
                    </a:lnTo>
                    <a:lnTo>
                      <a:pt x="280" y="486"/>
                    </a:lnTo>
                    <a:lnTo>
                      <a:pt x="314" y="499"/>
                    </a:lnTo>
                    <a:lnTo>
                      <a:pt x="346" y="514"/>
                    </a:lnTo>
                    <a:lnTo>
                      <a:pt x="374" y="532"/>
                    </a:lnTo>
                    <a:lnTo>
                      <a:pt x="397" y="553"/>
                    </a:lnTo>
                    <a:lnTo>
                      <a:pt x="414" y="579"/>
                    </a:lnTo>
                    <a:lnTo>
                      <a:pt x="425" y="608"/>
                    </a:lnTo>
                    <a:lnTo>
                      <a:pt x="428" y="636"/>
                    </a:lnTo>
                    <a:lnTo>
                      <a:pt x="427" y="663"/>
                    </a:lnTo>
                    <a:lnTo>
                      <a:pt x="421" y="686"/>
                    </a:lnTo>
                    <a:lnTo>
                      <a:pt x="413" y="709"/>
                    </a:lnTo>
                    <a:lnTo>
                      <a:pt x="401" y="730"/>
                    </a:lnTo>
                    <a:lnTo>
                      <a:pt x="387" y="748"/>
                    </a:lnTo>
                    <a:lnTo>
                      <a:pt x="371" y="765"/>
                    </a:lnTo>
                    <a:lnTo>
                      <a:pt x="354" y="781"/>
                    </a:lnTo>
                    <a:lnTo>
                      <a:pt x="336" y="795"/>
                    </a:lnTo>
                    <a:lnTo>
                      <a:pt x="316" y="807"/>
                    </a:lnTo>
                    <a:lnTo>
                      <a:pt x="298" y="817"/>
                    </a:lnTo>
                    <a:lnTo>
                      <a:pt x="280" y="827"/>
                    </a:lnTo>
                    <a:lnTo>
                      <a:pt x="264" y="834"/>
                    </a:lnTo>
                    <a:lnTo>
                      <a:pt x="248" y="840"/>
                    </a:lnTo>
                    <a:lnTo>
                      <a:pt x="235" y="844"/>
                    </a:lnTo>
                    <a:lnTo>
                      <a:pt x="225" y="847"/>
                    </a:lnTo>
                    <a:lnTo>
                      <a:pt x="225" y="847"/>
                    </a:lnTo>
                    <a:lnTo>
                      <a:pt x="234" y="844"/>
                    </a:lnTo>
                    <a:lnTo>
                      <a:pt x="243" y="840"/>
                    </a:lnTo>
                    <a:lnTo>
                      <a:pt x="253" y="834"/>
                    </a:lnTo>
                    <a:lnTo>
                      <a:pt x="264" y="829"/>
                    </a:lnTo>
                    <a:lnTo>
                      <a:pt x="273" y="824"/>
                    </a:lnTo>
                    <a:lnTo>
                      <a:pt x="283" y="818"/>
                    </a:lnTo>
                    <a:lnTo>
                      <a:pt x="292" y="813"/>
                    </a:lnTo>
                    <a:lnTo>
                      <a:pt x="299" y="809"/>
                    </a:lnTo>
                    <a:lnTo>
                      <a:pt x="328" y="783"/>
                    </a:lnTo>
                    <a:lnTo>
                      <a:pt x="351" y="759"/>
                    </a:lnTo>
                    <a:lnTo>
                      <a:pt x="368" y="735"/>
                    </a:lnTo>
                    <a:lnTo>
                      <a:pt x="379" y="711"/>
                    </a:lnTo>
                    <a:lnTo>
                      <a:pt x="385" y="686"/>
                    </a:lnTo>
                    <a:lnTo>
                      <a:pt x="386" y="660"/>
                    </a:lnTo>
                    <a:lnTo>
                      <a:pt x="383" y="631"/>
                    </a:lnTo>
                    <a:lnTo>
                      <a:pt x="375" y="599"/>
                    </a:lnTo>
                    <a:lnTo>
                      <a:pt x="369" y="583"/>
                    </a:lnTo>
                    <a:lnTo>
                      <a:pt x="360" y="568"/>
                    </a:lnTo>
                    <a:lnTo>
                      <a:pt x="348" y="555"/>
                    </a:lnTo>
                    <a:lnTo>
                      <a:pt x="335" y="543"/>
                    </a:lnTo>
                    <a:lnTo>
                      <a:pt x="318" y="532"/>
                    </a:lnTo>
                    <a:lnTo>
                      <a:pt x="300" y="521"/>
                    </a:lnTo>
                    <a:lnTo>
                      <a:pt x="281" y="512"/>
                    </a:lnTo>
                    <a:lnTo>
                      <a:pt x="260" y="503"/>
                    </a:lnTo>
                    <a:lnTo>
                      <a:pt x="240" y="494"/>
                    </a:lnTo>
                    <a:lnTo>
                      <a:pt x="218" y="486"/>
                    </a:lnTo>
                    <a:lnTo>
                      <a:pt x="196" y="477"/>
                    </a:lnTo>
                    <a:lnTo>
                      <a:pt x="175" y="470"/>
                    </a:lnTo>
                    <a:lnTo>
                      <a:pt x="153" y="463"/>
                    </a:lnTo>
                    <a:lnTo>
                      <a:pt x="132" y="454"/>
                    </a:lnTo>
                    <a:lnTo>
                      <a:pt x="112" y="445"/>
                    </a:lnTo>
                    <a:lnTo>
                      <a:pt x="94" y="437"/>
                    </a:lnTo>
                    <a:lnTo>
                      <a:pt x="73" y="425"/>
                    </a:lnTo>
                    <a:lnTo>
                      <a:pt x="52" y="412"/>
                    </a:lnTo>
                    <a:lnTo>
                      <a:pt x="36" y="398"/>
                    </a:lnTo>
                    <a:lnTo>
                      <a:pt x="21" y="382"/>
                    </a:lnTo>
                    <a:lnTo>
                      <a:pt x="10" y="363"/>
                    </a:lnTo>
                    <a:lnTo>
                      <a:pt x="3" y="342"/>
                    </a:lnTo>
                    <a:lnTo>
                      <a:pt x="0" y="319"/>
                    </a:lnTo>
                    <a:lnTo>
                      <a:pt x="0" y="293"/>
                    </a:lnTo>
                    <a:lnTo>
                      <a:pt x="2" y="277"/>
                    </a:lnTo>
                    <a:lnTo>
                      <a:pt x="6" y="261"/>
                    </a:lnTo>
                    <a:lnTo>
                      <a:pt x="12" y="246"/>
                    </a:lnTo>
                    <a:lnTo>
                      <a:pt x="18" y="230"/>
                    </a:lnTo>
                    <a:lnTo>
                      <a:pt x="27" y="215"/>
                    </a:lnTo>
                    <a:lnTo>
                      <a:pt x="36" y="201"/>
                    </a:lnTo>
                    <a:lnTo>
                      <a:pt x="47" y="187"/>
                    </a:lnTo>
                    <a:lnTo>
                      <a:pt x="59" y="173"/>
                    </a:lnTo>
                    <a:lnTo>
                      <a:pt x="70" y="162"/>
                    </a:lnTo>
                    <a:lnTo>
                      <a:pt x="80" y="150"/>
                    </a:lnTo>
                    <a:lnTo>
                      <a:pt x="93" y="141"/>
                    </a:lnTo>
                    <a:lnTo>
                      <a:pt x="105" y="130"/>
                    </a:lnTo>
                    <a:lnTo>
                      <a:pt x="118" y="121"/>
                    </a:lnTo>
                    <a:lnTo>
                      <a:pt x="132" y="111"/>
                    </a:lnTo>
                    <a:lnTo>
                      <a:pt x="146" y="101"/>
                    </a:lnTo>
                    <a:lnTo>
                      <a:pt x="160" y="93"/>
                    </a:lnTo>
                    <a:lnTo>
                      <a:pt x="175" y="84"/>
                    </a:lnTo>
                    <a:lnTo>
                      <a:pt x="190" y="76"/>
                    </a:lnTo>
                    <a:lnTo>
                      <a:pt x="205" y="68"/>
                    </a:lnTo>
                    <a:lnTo>
                      <a:pt x="220" y="61"/>
                    </a:lnTo>
                    <a:lnTo>
                      <a:pt x="236" y="55"/>
                    </a:lnTo>
                    <a:lnTo>
                      <a:pt x="251" y="48"/>
                    </a:lnTo>
                    <a:lnTo>
                      <a:pt x="267" y="42"/>
                    </a:lnTo>
                    <a:lnTo>
                      <a:pt x="282" y="36"/>
                    </a:lnTo>
                    <a:lnTo>
                      <a:pt x="295" y="32"/>
                    </a:lnTo>
                    <a:lnTo>
                      <a:pt x="309" y="28"/>
                    </a:lnTo>
                    <a:lnTo>
                      <a:pt x="322" y="25"/>
                    </a:lnTo>
                    <a:lnTo>
                      <a:pt x="336" y="21"/>
                    </a:lnTo>
                    <a:lnTo>
                      <a:pt x="350" y="17"/>
                    </a:lnTo>
                    <a:lnTo>
                      <a:pt x="362" y="14"/>
                    </a:lnTo>
                    <a:lnTo>
                      <a:pt x="376" y="11"/>
                    </a:lnTo>
                    <a:lnTo>
                      <a:pt x="390" y="9"/>
                    </a:lnTo>
                    <a:lnTo>
                      <a:pt x="404" y="7"/>
                    </a:lnTo>
                    <a:lnTo>
                      <a:pt x="418" y="5"/>
                    </a:lnTo>
                    <a:lnTo>
                      <a:pt x="433" y="3"/>
                    </a:lnTo>
                    <a:lnTo>
                      <a:pt x="447" y="1"/>
                    </a:lnTo>
                    <a:lnTo>
                      <a:pt x="462" y="1"/>
                    </a:lnTo>
                    <a:lnTo>
                      <a:pt x="476" y="0"/>
                    </a:lnTo>
                    <a:lnTo>
                      <a:pt x="491" y="0"/>
                    </a:lnTo>
                    <a:lnTo>
                      <a:pt x="506" y="0"/>
                    </a:lnTo>
                    <a:lnTo>
                      <a:pt x="523" y="1"/>
                    </a:lnTo>
                    <a:lnTo>
                      <a:pt x="541" y="2"/>
                    </a:lnTo>
                    <a:lnTo>
                      <a:pt x="558" y="3"/>
                    </a:lnTo>
                    <a:lnTo>
                      <a:pt x="575" y="6"/>
                    </a:lnTo>
                    <a:lnTo>
                      <a:pt x="592" y="9"/>
                    </a:lnTo>
                    <a:lnTo>
                      <a:pt x="610" y="12"/>
                    </a:lnTo>
                    <a:lnTo>
                      <a:pt x="629" y="15"/>
                    </a:lnTo>
                    <a:lnTo>
                      <a:pt x="647" y="19"/>
                    </a:lnTo>
                    <a:lnTo>
                      <a:pt x="666" y="25"/>
                    </a:lnTo>
                    <a:lnTo>
                      <a:pt x="684" y="30"/>
                    </a:lnTo>
                    <a:lnTo>
                      <a:pt x="704" y="36"/>
                    </a:lnTo>
                    <a:lnTo>
                      <a:pt x="723" y="43"/>
                    </a:lnTo>
                    <a:lnTo>
                      <a:pt x="743" y="50"/>
                    </a:lnTo>
                    <a:lnTo>
                      <a:pt x="764" y="58"/>
                    </a:lnTo>
                    <a:lnTo>
                      <a:pt x="784" y="66"/>
                    </a:lnTo>
                    <a:lnTo>
                      <a:pt x="804" y="76"/>
                    </a:lnTo>
                    <a:lnTo>
                      <a:pt x="826" y="87"/>
                    </a:lnTo>
                    <a:lnTo>
                      <a:pt x="847" y="97"/>
                    </a:lnTo>
                    <a:lnTo>
                      <a:pt x="868" y="108"/>
                    </a:lnTo>
                    <a:lnTo>
                      <a:pt x="888" y="120"/>
                    </a:lnTo>
                    <a:lnTo>
                      <a:pt x="907" y="130"/>
                    </a:lnTo>
                    <a:lnTo>
                      <a:pt x="926" y="141"/>
                    </a:lnTo>
                    <a:lnTo>
                      <a:pt x="943" y="150"/>
                    </a:lnTo>
                    <a:lnTo>
                      <a:pt x="960" y="159"/>
                    </a:lnTo>
                    <a:lnTo>
                      <a:pt x="976" y="167"/>
                    </a:lnTo>
                    <a:lnTo>
                      <a:pt x="991" y="175"/>
                    </a:lnTo>
                    <a:lnTo>
                      <a:pt x="1006" y="180"/>
                    </a:lnTo>
                    <a:lnTo>
                      <a:pt x="1019" y="185"/>
                    </a:lnTo>
                    <a:lnTo>
                      <a:pt x="1032" y="187"/>
                    </a:lnTo>
                    <a:lnTo>
                      <a:pt x="1043" y="187"/>
                    </a:lnTo>
                    <a:lnTo>
                      <a:pt x="1053" y="186"/>
                    </a:lnTo>
                    <a:lnTo>
                      <a:pt x="1062" y="1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2" name="Freeform 272"/>
              <p:cNvSpPr>
                <a:spLocks/>
              </p:cNvSpPr>
              <p:nvPr/>
            </p:nvSpPr>
            <p:spPr bwMode="auto">
              <a:xfrm>
                <a:off x="3725" y="544"/>
                <a:ext cx="27" cy="60"/>
              </a:xfrm>
              <a:custGeom>
                <a:avLst/>
                <a:gdLst/>
                <a:ahLst/>
                <a:cxnLst>
                  <a:cxn ang="0">
                    <a:pos x="108" y="0"/>
                  </a:cxn>
                  <a:cxn ang="0">
                    <a:pos x="94" y="5"/>
                  </a:cxn>
                  <a:cxn ang="0">
                    <a:pos x="79" y="10"/>
                  </a:cxn>
                  <a:cxn ang="0">
                    <a:pos x="66" y="17"/>
                  </a:cxn>
                  <a:cxn ang="0">
                    <a:pos x="53" y="27"/>
                  </a:cxn>
                  <a:cxn ang="0">
                    <a:pos x="41" y="39"/>
                  </a:cxn>
                  <a:cxn ang="0">
                    <a:pos x="30" y="51"/>
                  </a:cxn>
                  <a:cxn ang="0">
                    <a:pos x="21" y="65"/>
                  </a:cxn>
                  <a:cxn ang="0">
                    <a:pos x="12" y="81"/>
                  </a:cxn>
                  <a:cxn ang="0">
                    <a:pos x="6" y="99"/>
                  </a:cxn>
                  <a:cxn ang="0">
                    <a:pos x="2" y="119"/>
                  </a:cxn>
                  <a:cxn ang="0">
                    <a:pos x="0" y="138"/>
                  </a:cxn>
                  <a:cxn ang="0">
                    <a:pos x="1" y="156"/>
                  </a:cxn>
                  <a:cxn ang="0">
                    <a:pos x="4" y="173"/>
                  </a:cxn>
                  <a:cxn ang="0">
                    <a:pos x="9" y="189"/>
                  </a:cxn>
                  <a:cxn ang="0">
                    <a:pos x="17" y="204"/>
                  </a:cxn>
                  <a:cxn ang="0">
                    <a:pos x="26" y="218"/>
                  </a:cxn>
                  <a:cxn ang="0">
                    <a:pos x="30" y="221"/>
                  </a:cxn>
                  <a:cxn ang="0">
                    <a:pos x="33" y="224"/>
                  </a:cxn>
                  <a:cxn ang="0">
                    <a:pos x="36" y="227"/>
                  </a:cxn>
                  <a:cxn ang="0">
                    <a:pos x="40" y="230"/>
                  </a:cxn>
                  <a:cxn ang="0">
                    <a:pos x="45" y="234"/>
                  </a:cxn>
                  <a:cxn ang="0">
                    <a:pos x="49" y="237"/>
                  </a:cxn>
                  <a:cxn ang="0">
                    <a:pos x="54" y="239"/>
                  </a:cxn>
                  <a:cxn ang="0">
                    <a:pos x="60" y="241"/>
                  </a:cxn>
                  <a:cxn ang="0">
                    <a:pos x="37" y="216"/>
                  </a:cxn>
                  <a:cxn ang="0">
                    <a:pos x="24" y="186"/>
                  </a:cxn>
                  <a:cxn ang="0">
                    <a:pos x="20" y="150"/>
                  </a:cxn>
                  <a:cxn ang="0">
                    <a:pos x="23" y="113"/>
                  </a:cxn>
                  <a:cxn ang="0">
                    <a:pos x="35" y="77"/>
                  </a:cxn>
                  <a:cxn ang="0">
                    <a:pos x="53" y="44"/>
                  </a:cxn>
                  <a:cxn ang="0">
                    <a:pos x="78" y="17"/>
                  </a:cxn>
                  <a:cxn ang="0">
                    <a:pos x="108" y="0"/>
                  </a:cxn>
                </a:cxnLst>
                <a:rect l="0" t="0" r="r" b="b"/>
                <a:pathLst>
                  <a:path w="108" h="241">
                    <a:moveTo>
                      <a:pt x="108" y="0"/>
                    </a:moveTo>
                    <a:lnTo>
                      <a:pt x="94" y="5"/>
                    </a:lnTo>
                    <a:lnTo>
                      <a:pt x="79" y="10"/>
                    </a:lnTo>
                    <a:lnTo>
                      <a:pt x="66" y="17"/>
                    </a:lnTo>
                    <a:lnTo>
                      <a:pt x="53" y="27"/>
                    </a:lnTo>
                    <a:lnTo>
                      <a:pt x="41" y="39"/>
                    </a:lnTo>
                    <a:lnTo>
                      <a:pt x="30" y="51"/>
                    </a:lnTo>
                    <a:lnTo>
                      <a:pt x="21" y="65"/>
                    </a:lnTo>
                    <a:lnTo>
                      <a:pt x="12" y="81"/>
                    </a:lnTo>
                    <a:lnTo>
                      <a:pt x="6" y="99"/>
                    </a:lnTo>
                    <a:lnTo>
                      <a:pt x="2" y="119"/>
                    </a:lnTo>
                    <a:lnTo>
                      <a:pt x="0" y="138"/>
                    </a:lnTo>
                    <a:lnTo>
                      <a:pt x="1" y="156"/>
                    </a:lnTo>
                    <a:lnTo>
                      <a:pt x="4" y="173"/>
                    </a:lnTo>
                    <a:lnTo>
                      <a:pt x="9" y="189"/>
                    </a:lnTo>
                    <a:lnTo>
                      <a:pt x="17" y="204"/>
                    </a:lnTo>
                    <a:lnTo>
                      <a:pt x="26" y="218"/>
                    </a:lnTo>
                    <a:lnTo>
                      <a:pt x="30" y="221"/>
                    </a:lnTo>
                    <a:lnTo>
                      <a:pt x="33" y="224"/>
                    </a:lnTo>
                    <a:lnTo>
                      <a:pt x="36" y="227"/>
                    </a:lnTo>
                    <a:lnTo>
                      <a:pt x="40" y="230"/>
                    </a:lnTo>
                    <a:lnTo>
                      <a:pt x="45" y="234"/>
                    </a:lnTo>
                    <a:lnTo>
                      <a:pt x="49" y="237"/>
                    </a:lnTo>
                    <a:lnTo>
                      <a:pt x="54" y="239"/>
                    </a:lnTo>
                    <a:lnTo>
                      <a:pt x="60" y="241"/>
                    </a:lnTo>
                    <a:lnTo>
                      <a:pt x="37" y="216"/>
                    </a:lnTo>
                    <a:lnTo>
                      <a:pt x="24" y="186"/>
                    </a:lnTo>
                    <a:lnTo>
                      <a:pt x="20" y="150"/>
                    </a:lnTo>
                    <a:lnTo>
                      <a:pt x="23" y="113"/>
                    </a:lnTo>
                    <a:lnTo>
                      <a:pt x="35" y="77"/>
                    </a:lnTo>
                    <a:lnTo>
                      <a:pt x="53" y="44"/>
                    </a:lnTo>
                    <a:lnTo>
                      <a:pt x="78" y="17"/>
                    </a:lnTo>
                    <a:lnTo>
                      <a:pt x="108" y="0"/>
                    </a:lnTo>
                    <a:close/>
                  </a:path>
                </a:pathLst>
              </a:custGeom>
              <a:solidFill>
                <a:srgbClr val="84FF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3" name="Freeform 273"/>
              <p:cNvSpPr>
                <a:spLocks/>
              </p:cNvSpPr>
              <p:nvPr/>
            </p:nvSpPr>
            <p:spPr bwMode="auto">
              <a:xfrm>
                <a:off x="3821" y="620"/>
                <a:ext cx="41" cy="47"/>
              </a:xfrm>
              <a:custGeom>
                <a:avLst/>
                <a:gdLst/>
                <a:ahLst/>
                <a:cxnLst>
                  <a:cxn ang="0">
                    <a:pos x="159" y="92"/>
                  </a:cxn>
                  <a:cxn ang="0">
                    <a:pos x="161" y="74"/>
                  </a:cxn>
                  <a:cxn ang="0">
                    <a:pos x="161" y="54"/>
                  </a:cxn>
                  <a:cxn ang="0">
                    <a:pos x="158" y="37"/>
                  </a:cxn>
                  <a:cxn ang="0">
                    <a:pos x="152" y="20"/>
                  </a:cxn>
                  <a:cxn ang="0">
                    <a:pos x="140" y="30"/>
                  </a:cxn>
                  <a:cxn ang="0">
                    <a:pos x="134" y="23"/>
                  </a:cxn>
                  <a:cxn ang="0">
                    <a:pos x="128" y="17"/>
                  </a:cxn>
                  <a:cxn ang="0">
                    <a:pos x="120" y="11"/>
                  </a:cxn>
                  <a:cxn ang="0">
                    <a:pos x="113" y="5"/>
                  </a:cxn>
                  <a:cxn ang="0">
                    <a:pos x="103" y="2"/>
                  </a:cxn>
                  <a:cxn ang="0">
                    <a:pos x="92" y="0"/>
                  </a:cxn>
                  <a:cxn ang="0">
                    <a:pos x="79" y="1"/>
                  </a:cxn>
                  <a:cxn ang="0">
                    <a:pos x="65" y="5"/>
                  </a:cxn>
                  <a:cxn ang="0">
                    <a:pos x="50" y="14"/>
                  </a:cxn>
                  <a:cxn ang="0">
                    <a:pos x="37" y="25"/>
                  </a:cxn>
                  <a:cxn ang="0">
                    <a:pos x="27" y="37"/>
                  </a:cxn>
                  <a:cxn ang="0">
                    <a:pos x="17" y="50"/>
                  </a:cxn>
                  <a:cxn ang="0">
                    <a:pos x="10" y="65"/>
                  </a:cxn>
                  <a:cxn ang="0">
                    <a:pos x="4" y="79"/>
                  </a:cxn>
                  <a:cxn ang="0">
                    <a:pos x="1" y="93"/>
                  </a:cxn>
                  <a:cxn ang="0">
                    <a:pos x="0" y="104"/>
                  </a:cxn>
                  <a:cxn ang="0">
                    <a:pos x="0" y="117"/>
                  </a:cxn>
                  <a:cxn ang="0">
                    <a:pos x="1" y="131"/>
                  </a:cxn>
                  <a:cxn ang="0">
                    <a:pos x="2" y="146"/>
                  </a:cxn>
                  <a:cxn ang="0">
                    <a:pos x="6" y="160"/>
                  </a:cxn>
                  <a:cxn ang="0">
                    <a:pos x="12" y="173"/>
                  </a:cxn>
                  <a:cxn ang="0">
                    <a:pos x="21" y="181"/>
                  </a:cxn>
                  <a:cxn ang="0">
                    <a:pos x="35" y="185"/>
                  </a:cxn>
                  <a:cxn ang="0">
                    <a:pos x="54" y="183"/>
                  </a:cxn>
                  <a:cxn ang="0">
                    <a:pos x="74" y="177"/>
                  </a:cxn>
                  <a:cxn ang="0">
                    <a:pos x="93" y="167"/>
                  </a:cxn>
                  <a:cxn ang="0">
                    <a:pos x="110" y="157"/>
                  </a:cxn>
                  <a:cxn ang="0">
                    <a:pos x="125" y="145"/>
                  </a:cxn>
                  <a:cxn ang="0">
                    <a:pos x="138" y="131"/>
                  </a:cxn>
                  <a:cxn ang="0">
                    <a:pos x="148" y="118"/>
                  </a:cxn>
                  <a:cxn ang="0">
                    <a:pos x="154" y="104"/>
                  </a:cxn>
                  <a:cxn ang="0">
                    <a:pos x="159" y="92"/>
                  </a:cxn>
                </a:cxnLst>
                <a:rect l="0" t="0" r="r" b="b"/>
                <a:pathLst>
                  <a:path w="161" h="185">
                    <a:moveTo>
                      <a:pt x="159" y="92"/>
                    </a:moveTo>
                    <a:lnTo>
                      <a:pt x="161" y="74"/>
                    </a:lnTo>
                    <a:lnTo>
                      <a:pt x="161" y="54"/>
                    </a:lnTo>
                    <a:lnTo>
                      <a:pt x="158" y="37"/>
                    </a:lnTo>
                    <a:lnTo>
                      <a:pt x="152" y="20"/>
                    </a:lnTo>
                    <a:lnTo>
                      <a:pt x="140" y="30"/>
                    </a:lnTo>
                    <a:lnTo>
                      <a:pt x="134" y="23"/>
                    </a:lnTo>
                    <a:lnTo>
                      <a:pt x="128" y="17"/>
                    </a:lnTo>
                    <a:lnTo>
                      <a:pt x="120" y="11"/>
                    </a:lnTo>
                    <a:lnTo>
                      <a:pt x="113" y="5"/>
                    </a:lnTo>
                    <a:lnTo>
                      <a:pt x="103" y="2"/>
                    </a:lnTo>
                    <a:lnTo>
                      <a:pt x="92" y="0"/>
                    </a:lnTo>
                    <a:lnTo>
                      <a:pt x="79" y="1"/>
                    </a:lnTo>
                    <a:lnTo>
                      <a:pt x="65" y="5"/>
                    </a:lnTo>
                    <a:lnTo>
                      <a:pt x="50" y="14"/>
                    </a:lnTo>
                    <a:lnTo>
                      <a:pt x="37" y="25"/>
                    </a:lnTo>
                    <a:lnTo>
                      <a:pt x="27" y="37"/>
                    </a:lnTo>
                    <a:lnTo>
                      <a:pt x="17" y="50"/>
                    </a:lnTo>
                    <a:lnTo>
                      <a:pt x="10" y="65"/>
                    </a:lnTo>
                    <a:lnTo>
                      <a:pt x="4" y="79"/>
                    </a:lnTo>
                    <a:lnTo>
                      <a:pt x="1" y="93"/>
                    </a:lnTo>
                    <a:lnTo>
                      <a:pt x="0" y="104"/>
                    </a:lnTo>
                    <a:lnTo>
                      <a:pt x="0" y="117"/>
                    </a:lnTo>
                    <a:lnTo>
                      <a:pt x="1" y="131"/>
                    </a:lnTo>
                    <a:lnTo>
                      <a:pt x="2" y="146"/>
                    </a:lnTo>
                    <a:lnTo>
                      <a:pt x="6" y="160"/>
                    </a:lnTo>
                    <a:lnTo>
                      <a:pt x="12" y="173"/>
                    </a:lnTo>
                    <a:lnTo>
                      <a:pt x="21" y="181"/>
                    </a:lnTo>
                    <a:lnTo>
                      <a:pt x="35" y="185"/>
                    </a:lnTo>
                    <a:lnTo>
                      <a:pt x="54" y="183"/>
                    </a:lnTo>
                    <a:lnTo>
                      <a:pt x="74" y="177"/>
                    </a:lnTo>
                    <a:lnTo>
                      <a:pt x="93" y="167"/>
                    </a:lnTo>
                    <a:lnTo>
                      <a:pt x="110" y="157"/>
                    </a:lnTo>
                    <a:lnTo>
                      <a:pt x="125" y="145"/>
                    </a:lnTo>
                    <a:lnTo>
                      <a:pt x="138" y="131"/>
                    </a:lnTo>
                    <a:lnTo>
                      <a:pt x="148" y="118"/>
                    </a:lnTo>
                    <a:lnTo>
                      <a:pt x="154" y="104"/>
                    </a:lnTo>
                    <a:lnTo>
                      <a:pt x="159" y="92"/>
                    </a:lnTo>
                    <a:close/>
                  </a:path>
                </a:pathLst>
              </a:custGeom>
              <a:solidFill>
                <a:srgbClr val="84FF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4" name="Freeform 274"/>
              <p:cNvSpPr>
                <a:spLocks/>
              </p:cNvSpPr>
              <p:nvPr/>
            </p:nvSpPr>
            <p:spPr bwMode="auto">
              <a:xfrm>
                <a:off x="3860" y="454"/>
                <a:ext cx="72" cy="189"/>
              </a:xfrm>
              <a:custGeom>
                <a:avLst/>
                <a:gdLst/>
                <a:ahLst/>
                <a:cxnLst>
                  <a:cxn ang="0">
                    <a:pos x="183" y="30"/>
                  </a:cxn>
                  <a:cxn ang="0">
                    <a:pos x="173" y="24"/>
                  </a:cxn>
                  <a:cxn ang="0">
                    <a:pos x="162" y="19"/>
                  </a:cxn>
                  <a:cxn ang="0">
                    <a:pos x="153" y="13"/>
                  </a:cxn>
                  <a:cxn ang="0">
                    <a:pos x="142" y="9"/>
                  </a:cxn>
                  <a:cxn ang="0">
                    <a:pos x="131" y="6"/>
                  </a:cxn>
                  <a:cxn ang="0">
                    <a:pos x="119" y="4"/>
                  </a:cxn>
                  <a:cxn ang="0">
                    <a:pos x="109" y="2"/>
                  </a:cxn>
                  <a:cxn ang="0">
                    <a:pos x="97" y="0"/>
                  </a:cxn>
                  <a:cxn ang="0">
                    <a:pos x="156" y="12"/>
                  </a:cxn>
                  <a:cxn ang="0">
                    <a:pos x="203" y="34"/>
                  </a:cxn>
                  <a:cxn ang="0">
                    <a:pos x="240" y="64"/>
                  </a:cxn>
                  <a:cxn ang="0">
                    <a:pos x="266" y="103"/>
                  </a:cxn>
                  <a:cxn ang="0">
                    <a:pos x="282" y="149"/>
                  </a:cxn>
                  <a:cxn ang="0">
                    <a:pos x="291" y="200"/>
                  </a:cxn>
                  <a:cxn ang="0">
                    <a:pos x="290" y="254"/>
                  </a:cxn>
                  <a:cxn ang="0">
                    <a:pos x="281" y="313"/>
                  </a:cxn>
                  <a:cxn ang="0">
                    <a:pos x="266" y="373"/>
                  </a:cxn>
                  <a:cxn ang="0">
                    <a:pos x="244" y="434"/>
                  </a:cxn>
                  <a:cxn ang="0">
                    <a:pos x="216" y="495"/>
                  </a:cxn>
                  <a:cxn ang="0">
                    <a:pos x="182" y="554"/>
                  </a:cxn>
                  <a:cxn ang="0">
                    <a:pos x="144" y="612"/>
                  </a:cxn>
                  <a:cxn ang="0">
                    <a:pos x="101" y="665"/>
                  </a:cxn>
                  <a:cxn ang="0">
                    <a:pos x="56" y="713"/>
                  </a:cxn>
                  <a:cxn ang="0">
                    <a:pos x="7" y="756"/>
                  </a:cxn>
                  <a:cxn ang="0">
                    <a:pos x="9" y="738"/>
                  </a:cxn>
                  <a:cxn ang="0">
                    <a:pos x="9" y="718"/>
                  </a:cxn>
                  <a:cxn ang="0">
                    <a:pos x="6" y="701"/>
                  </a:cxn>
                  <a:cxn ang="0">
                    <a:pos x="0" y="684"/>
                  </a:cxn>
                  <a:cxn ang="0">
                    <a:pos x="43" y="648"/>
                  </a:cxn>
                  <a:cxn ang="0">
                    <a:pos x="83" y="608"/>
                  </a:cxn>
                  <a:cxn ang="0">
                    <a:pos x="118" y="565"/>
                  </a:cxn>
                  <a:cxn ang="0">
                    <a:pos x="150" y="520"/>
                  </a:cxn>
                  <a:cxn ang="0">
                    <a:pos x="178" y="473"/>
                  </a:cxn>
                  <a:cxn ang="0">
                    <a:pos x="202" y="427"/>
                  </a:cxn>
                  <a:cxn ang="0">
                    <a:pos x="221" y="379"/>
                  </a:cxn>
                  <a:cxn ang="0">
                    <a:pos x="236" y="331"/>
                  </a:cxn>
                  <a:cxn ang="0">
                    <a:pos x="246" y="284"/>
                  </a:cxn>
                  <a:cxn ang="0">
                    <a:pos x="252" y="238"/>
                  </a:cxn>
                  <a:cxn ang="0">
                    <a:pos x="253" y="195"/>
                  </a:cxn>
                  <a:cxn ang="0">
                    <a:pos x="249" y="154"/>
                  </a:cxn>
                  <a:cxn ang="0">
                    <a:pos x="241" y="117"/>
                  </a:cxn>
                  <a:cxn ang="0">
                    <a:pos x="227" y="84"/>
                  </a:cxn>
                  <a:cxn ang="0">
                    <a:pos x="207" y="54"/>
                  </a:cxn>
                  <a:cxn ang="0">
                    <a:pos x="183" y="30"/>
                  </a:cxn>
                </a:cxnLst>
                <a:rect l="0" t="0" r="r" b="b"/>
                <a:pathLst>
                  <a:path w="291" h="756">
                    <a:moveTo>
                      <a:pt x="183" y="30"/>
                    </a:moveTo>
                    <a:lnTo>
                      <a:pt x="173" y="24"/>
                    </a:lnTo>
                    <a:lnTo>
                      <a:pt x="162" y="19"/>
                    </a:lnTo>
                    <a:lnTo>
                      <a:pt x="153" y="13"/>
                    </a:lnTo>
                    <a:lnTo>
                      <a:pt x="142" y="9"/>
                    </a:lnTo>
                    <a:lnTo>
                      <a:pt x="131" y="6"/>
                    </a:lnTo>
                    <a:lnTo>
                      <a:pt x="119" y="4"/>
                    </a:lnTo>
                    <a:lnTo>
                      <a:pt x="109" y="2"/>
                    </a:lnTo>
                    <a:lnTo>
                      <a:pt x="97" y="0"/>
                    </a:lnTo>
                    <a:lnTo>
                      <a:pt x="156" y="12"/>
                    </a:lnTo>
                    <a:lnTo>
                      <a:pt x="203" y="34"/>
                    </a:lnTo>
                    <a:lnTo>
                      <a:pt x="240" y="64"/>
                    </a:lnTo>
                    <a:lnTo>
                      <a:pt x="266" y="103"/>
                    </a:lnTo>
                    <a:lnTo>
                      <a:pt x="282" y="149"/>
                    </a:lnTo>
                    <a:lnTo>
                      <a:pt x="291" y="200"/>
                    </a:lnTo>
                    <a:lnTo>
                      <a:pt x="290" y="254"/>
                    </a:lnTo>
                    <a:lnTo>
                      <a:pt x="281" y="313"/>
                    </a:lnTo>
                    <a:lnTo>
                      <a:pt x="266" y="373"/>
                    </a:lnTo>
                    <a:lnTo>
                      <a:pt x="244" y="434"/>
                    </a:lnTo>
                    <a:lnTo>
                      <a:pt x="216" y="495"/>
                    </a:lnTo>
                    <a:lnTo>
                      <a:pt x="182" y="554"/>
                    </a:lnTo>
                    <a:lnTo>
                      <a:pt x="144" y="612"/>
                    </a:lnTo>
                    <a:lnTo>
                      <a:pt x="101" y="665"/>
                    </a:lnTo>
                    <a:lnTo>
                      <a:pt x="56" y="713"/>
                    </a:lnTo>
                    <a:lnTo>
                      <a:pt x="7" y="756"/>
                    </a:lnTo>
                    <a:lnTo>
                      <a:pt x="9" y="738"/>
                    </a:lnTo>
                    <a:lnTo>
                      <a:pt x="9" y="718"/>
                    </a:lnTo>
                    <a:lnTo>
                      <a:pt x="6" y="701"/>
                    </a:lnTo>
                    <a:lnTo>
                      <a:pt x="0" y="684"/>
                    </a:lnTo>
                    <a:lnTo>
                      <a:pt x="43" y="648"/>
                    </a:lnTo>
                    <a:lnTo>
                      <a:pt x="83" y="608"/>
                    </a:lnTo>
                    <a:lnTo>
                      <a:pt x="118" y="565"/>
                    </a:lnTo>
                    <a:lnTo>
                      <a:pt x="150" y="520"/>
                    </a:lnTo>
                    <a:lnTo>
                      <a:pt x="178" y="473"/>
                    </a:lnTo>
                    <a:lnTo>
                      <a:pt x="202" y="427"/>
                    </a:lnTo>
                    <a:lnTo>
                      <a:pt x="221" y="379"/>
                    </a:lnTo>
                    <a:lnTo>
                      <a:pt x="236" y="331"/>
                    </a:lnTo>
                    <a:lnTo>
                      <a:pt x="246" y="284"/>
                    </a:lnTo>
                    <a:lnTo>
                      <a:pt x="252" y="238"/>
                    </a:lnTo>
                    <a:lnTo>
                      <a:pt x="253" y="195"/>
                    </a:lnTo>
                    <a:lnTo>
                      <a:pt x="249" y="154"/>
                    </a:lnTo>
                    <a:lnTo>
                      <a:pt x="241" y="117"/>
                    </a:lnTo>
                    <a:lnTo>
                      <a:pt x="227" y="84"/>
                    </a:lnTo>
                    <a:lnTo>
                      <a:pt x="207" y="54"/>
                    </a:lnTo>
                    <a:lnTo>
                      <a:pt x="183" y="30"/>
                    </a:lnTo>
                    <a:close/>
                  </a:path>
                </a:pathLst>
              </a:custGeom>
              <a:solidFill>
                <a:srgbClr val="84FF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5" name="Freeform 275"/>
              <p:cNvSpPr>
                <a:spLocks/>
              </p:cNvSpPr>
              <p:nvPr/>
            </p:nvSpPr>
            <p:spPr bwMode="auto">
              <a:xfrm>
                <a:off x="3847" y="626"/>
                <a:ext cx="8" cy="20"/>
              </a:xfrm>
              <a:custGeom>
                <a:avLst/>
                <a:gdLst/>
                <a:ahLst/>
                <a:cxnLst>
                  <a:cxn ang="0">
                    <a:pos x="4" y="0"/>
                  </a:cxn>
                  <a:cxn ang="0">
                    <a:pos x="12" y="6"/>
                  </a:cxn>
                  <a:cxn ang="0">
                    <a:pos x="19" y="14"/>
                  </a:cxn>
                  <a:cxn ang="0">
                    <a:pos x="26" y="24"/>
                  </a:cxn>
                  <a:cxn ang="0">
                    <a:pos x="31" y="34"/>
                  </a:cxn>
                  <a:cxn ang="0">
                    <a:pos x="34" y="46"/>
                  </a:cxn>
                  <a:cxn ang="0">
                    <a:pos x="34" y="59"/>
                  </a:cxn>
                  <a:cxn ang="0">
                    <a:pos x="32" y="72"/>
                  </a:cxn>
                  <a:cxn ang="0">
                    <a:pos x="27" y="83"/>
                  </a:cxn>
                  <a:cxn ang="0">
                    <a:pos x="0" y="57"/>
                  </a:cxn>
                  <a:cxn ang="0">
                    <a:pos x="6" y="44"/>
                  </a:cxn>
                  <a:cxn ang="0">
                    <a:pos x="8" y="28"/>
                  </a:cxn>
                  <a:cxn ang="0">
                    <a:pos x="7" y="13"/>
                  </a:cxn>
                  <a:cxn ang="0">
                    <a:pos x="4" y="0"/>
                  </a:cxn>
                </a:cxnLst>
                <a:rect l="0" t="0" r="r" b="b"/>
                <a:pathLst>
                  <a:path w="34" h="83">
                    <a:moveTo>
                      <a:pt x="4" y="0"/>
                    </a:moveTo>
                    <a:lnTo>
                      <a:pt x="12" y="6"/>
                    </a:lnTo>
                    <a:lnTo>
                      <a:pt x="19" y="14"/>
                    </a:lnTo>
                    <a:lnTo>
                      <a:pt x="26" y="24"/>
                    </a:lnTo>
                    <a:lnTo>
                      <a:pt x="31" y="34"/>
                    </a:lnTo>
                    <a:lnTo>
                      <a:pt x="34" y="46"/>
                    </a:lnTo>
                    <a:lnTo>
                      <a:pt x="34" y="59"/>
                    </a:lnTo>
                    <a:lnTo>
                      <a:pt x="32" y="72"/>
                    </a:lnTo>
                    <a:lnTo>
                      <a:pt x="27" y="83"/>
                    </a:lnTo>
                    <a:lnTo>
                      <a:pt x="0" y="57"/>
                    </a:lnTo>
                    <a:lnTo>
                      <a:pt x="6" y="44"/>
                    </a:lnTo>
                    <a:lnTo>
                      <a:pt x="8" y="28"/>
                    </a:lnTo>
                    <a:lnTo>
                      <a:pt x="7" y="13"/>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31" name="Group 311"/>
            <p:cNvGrpSpPr>
              <a:grpSpLocks/>
            </p:cNvGrpSpPr>
            <p:nvPr/>
          </p:nvGrpSpPr>
          <p:grpSpPr bwMode="auto">
            <a:xfrm>
              <a:off x="3979" y="618"/>
              <a:ext cx="342" cy="295"/>
              <a:chOff x="3979" y="618"/>
              <a:chExt cx="342" cy="295"/>
            </a:xfrm>
          </p:grpSpPr>
          <p:sp>
            <p:nvSpPr>
              <p:cNvPr id="5397" name="Freeform 277"/>
              <p:cNvSpPr>
                <a:spLocks/>
              </p:cNvSpPr>
              <p:nvPr/>
            </p:nvSpPr>
            <p:spPr bwMode="auto">
              <a:xfrm>
                <a:off x="3979" y="618"/>
                <a:ext cx="6" cy="6"/>
              </a:xfrm>
              <a:custGeom>
                <a:avLst/>
                <a:gdLst/>
                <a:ahLst/>
                <a:cxnLst>
                  <a:cxn ang="0">
                    <a:pos x="12" y="3"/>
                  </a:cxn>
                  <a:cxn ang="0">
                    <a:pos x="7" y="0"/>
                  </a:cxn>
                  <a:cxn ang="0">
                    <a:pos x="3" y="3"/>
                  </a:cxn>
                  <a:cxn ang="0">
                    <a:pos x="0" y="6"/>
                  </a:cxn>
                  <a:cxn ang="0">
                    <a:pos x="3" y="11"/>
                  </a:cxn>
                  <a:cxn ang="0">
                    <a:pos x="3" y="11"/>
                  </a:cxn>
                  <a:cxn ang="0">
                    <a:pos x="7" y="13"/>
                  </a:cxn>
                  <a:cxn ang="0">
                    <a:pos x="12" y="10"/>
                  </a:cxn>
                  <a:cxn ang="0">
                    <a:pos x="13" y="6"/>
                  </a:cxn>
                  <a:cxn ang="0">
                    <a:pos x="12" y="3"/>
                  </a:cxn>
                </a:cxnLst>
                <a:rect l="0" t="0" r="r" b="b"/>
                <a:pathLst>
                  <a:path w="13" h="13">
                    <a:moveTo>
                      <a:pt x="12" y="3"/>
                    </a:moveTo>
                    <a:lnTo>
                      <a:pt x="7" y="0"/>
                    </a:lnTo>
                    <a:lnTo>
                      <a:pt x="3" y="3"/>
                    </a:lnTo>
                    <a:lnTo>
                      <a:pt x="0" y="6"/>
                    </a:lnTo>
                    <a:lnTo>
                      <a:pt x="3" y="11"/>
                    </a:lnTo>
                    <a:lnTo>
                      <a:pt x="3" y="11"/>
                    </a:lnTo>
                    <a:lnTo>
                      <a:pt x="7" y="13"/>
                    </a:lnTo>
                    <a:lnTo>
                      <a:pt x="12" y="10"/>
                    </a:lnTo>
                    <a:lnTo>
                      <a:pt x="13" y="6"/>
                    </a:lnTo>
                    <a:lnTo>
                      <a:pt x="12"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8" name="Freeform 278"/>
              <p:cNvSpPr>
                <a:spLocks/>
              </p:cNvSpPr>
              <p:nvPr/>
            </p:nvSpPr>
            <p:spPr bwMode="auto">
              <a:xfrm>
                <a:off x="3989" y="626"/>
                <a:ext cx="6" cy="6"/>
              </a:xfrm>
              <a:custGeom>
                <a:avLst/>
                <a:gdLst/>
                <a:ahLst/>
                <a:cxnLst>
                  <a:cxn ang="0">
                    <a:pos x="11" y="3"/>
                  </a:cxn>
                  <a:cxn ang="0">
                    <a:pos x="6" y="0"/>
                  </a:cxn>
                  <a:cxn ang="0">
                    <a:pos x="3" y="3"/>
                  </a:cxn>
                  <a:cxn ang="0">
                    <a:pos x="0" y="7"/>
                  </a:cxn>
                  <a:cxn ang="0">
                    <a:pos x="3" y="12"/>
                  </a:cxn>
                  <a:cxn ang="0">
                    <a:pos x="3" y="12"/>
                  </a:cxn>
                  <a:cxn ang="0">
                    <a:pos x="6" y="13"/>
                  </a:cxn>
                  <a:cxn ang="0">
                    <a:pos x="11" y="12"/>
                  </a:cxn>
                  <a:cxn ang="0">
                    <a:pos x="13" y="7"/>
                  </a:cxn>
                  <a:cxn ang="0">
                    <a:pos x="11" y="3"/>
                  </a:cxn>
                </a:cxnLst>
                <a:rect l="0" t="0" r="r" b="b"/>
                <a:pathLst>
                  <a:path w="13" h="13">
                    <a:moveTo>
                      <a:pt x="11" y="3"/>
                    </a:moveTo>
                    <a:lnTo>
                      <a:pt x="6" y="0"/>
                    </a:lnTo>
                    <a:lnTo>
                      <a:pt x="3" y="3"/>
                    </a:lnTo>
                    <a:lnTo>
                      <a:pt x="0" y="7"/>
                    </a:lnTo>
                    <a:lnTo>
                      <a:pt x="3" y="12"/>
                    </a:lnTo>
                    <a:lnTo>
                      <a:pt x="3" y="12"/>
                    </a:lnTo>
                    <a:lnTo>
                      <a:pt x="6" y="13"/>
                    </a:lnTo>
                    <a:lnTo>
                      <a:pt x="11" y="12"/>
                    </a:lnTo>
                    <a:lnTo>
                      <a:pt x="13" y="7"/>
                    </a:lnTo>
                    <a:lnTo>
                      <a:pt x="11"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9" name="Freeform 279"/>
              <p:cNvSpPr>
                <a:spLocks/>
              </p:cNvSpPr>
              <p:nvPr/>
            </p:nvSpPr>
            <p:spPr bwMode="auto">
              <a:xfrm>
                <a:off x="3998" y="634"/>
                <a:ext cx="6" cy="6"/>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0" name="Freeform 280"/>
              <p:cNvSpPr>
                <a:spLocks/>
              </p:cNvSpPr>
              <p:nvPr/>
            </p:nvSpPr>
            <p:spPr bwMode="auto">
              <a:xfrm>
                <a:off x="4007" y="642"/>
                <a:ext cx="7" cy="6"/>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1" name="Freeform 281"/>
              <p:cNvSpPr>
                <a:spLocks/>
              </p:cNvSpPr>
              <p:nvPr/>
            </p:nvSpPr>
            <p:spPr bwMode="auto">
              <a:xfrm>
                <a:off x="4017" y="650"/>
                <a:ext cx="6" cy="6"/>
              </a:xfrm>
              <a:custGeom>
                <a:avLst/>
                <a:gdLst/>
                <a:ahLst/>
                <a:cxnLst>
                  <a:cxn ang="0">
                    <a:pos x="10" y="3"/>
                  </a:cxn>
                  <a:cxn ang="0">
                    <a:pos x="7" y="0"/>
                  </a:cxn>
                  <a:cxn ang="0">
                    <a:pos x="2" y="3"/>
                  </a:cxn>
                  <a:cxn ang="0">
                    <a:pos x="0" y="6"/>
                  </a:cxn>
                  <a:cxn ang="0">
                    <a:pos x="2" y="11"/>
                  </a:cxn>
                  <a:cxn ang="0">
                    <a:pos x="2" y="11"/>
                  </a:cxn>
                  <a:cxn ang="0">
                    <a:pos x="7" y="13"/>
                  </a:cxn>
                  <a:cxn ang="0">
                    <a:pos x="10" y="11"/>
                  </a:cxn>
                  <a:cxn ang="0">
                    <a:pos x="13" y="6"/>
                  </a:cxn>
                  <a:cxn ang="0">
                    <a:pos x="10" y="3"/>
                  </a:cxn>
                </a:cxnLst>
                <a:rect l="0" t="0" r="r" b="b"/>
                <a:pathLst>
                  <a:path w="13" h="13">
                    <a:moveTo>
                      <a:pt x="10" y="3"/>
                    </a:moveTo>
                    <a:lnTo>
                      <a:pt x="7" y="0"/>
                    </a:lnTo>
                    <a:lnTo>
                      <a:pt x="2" y="3"/>
                    </a:lnTo>
                    <a:lnTo>
                      <a:pt x="0" y="6"/>
                    </a:lnTo>
                    <a:lnTo>
                      <a:pt x="2" y="11"/>
                    </a:lnTo>
                    <a:lnTo>
                      <a:pt x="2" y="11"/>
                    </a:lnTo>
                    <a:lnTo>
                      <a:pt x="7" y="13"/>
                    </a:lnTo>
                    <a:lnTo>
                      <a:pt x="10" y="11"/>
                    </a:lnTo>
                    <a:lnTo>
                      <a:pt x="13" y="6"/>
                    </a:lnTo>
                    <a:lnTo>
                      <a:pt x="10"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2" name="Freeform 282"/>
              <p:cNvSpPr>
                <a:spLocks/>
              </p:cNvSpPr>
              <p:nvPr/>
            </p:nvSpPr>
            <p:spPr bwMode="auto">
              <a:xfrm>
                <a:off x="4027" y="658"/>
                <a:ext cx="6" cy="6"/>
              </a:xfrm>
              <a:custGeom>
                <a:avLst/>
                <a:gdLst/>
                <a:ahLst/>
                <a:cxnLst>
                  <a:cxn ang="0">
                    <a:pos x="10" y="3"/>
                  </a:cxn>
                  <a:cxn ang="0">
                    <a:pos x="6" y="0"/>
                  </a:cxn>
                  <a:cxn ang="0">
                    <a:pos x="1" y="3"/>
                  </a:cxn>
                  <a:cxn ang="0">
                    <a:pos x="0" y="7"/>
                  </a:cxn>
                  <a:cxn ang="0">
                    <a:pos x="1" y="12"/>
                  </a:cxn>
                  <a:cxn ang="0">
                    <a:pos x="1" y="12"/>
                  </a:cxn>
                  <a:cxn ang="0">
                    <a:pos x="6" y="13"/>
                  </a:cxn>
                  <a:cxn ang="0">
                    <a:pos x="10" y="12"/>
                  </a:cxn>
                  <a:cxn ang="0">
                    <a:pos x="13" y="7"/>
                  </a:cxn>
                  <a:cxn ang="0">
                    <a:pos x="10" y="3"/>
                  </a:cxn>
                </a:cxnLst>
                <a:rect l="0" t="0" r="r" b="b"/>
                <a:pathLst>
                  <a:path w="13" h="13">
                    <a:moveTo>
                      <a:pt x="10" y="3"/>
                    </a:moveTo>
                    <a:lnTo>
                      <a:pt x="6" y="0"/>
                    </a:lnTo>
                    <a:lnTo>
                      <a:pt x="1" y="3"/>
                    </a:lnTo>
                    <a:lnTo>
                      <a:pt x="0" y="7"/>
                    </a:lnTo>
                    <a:lnTo>
                      <a:pt x="1" y="12"/>
                    </a:lnTo>
                    <a:lnTo>
                      <a:pt x="1" y="12"/>
                    </a:lnTo>
                    <a:lnTo>
                      <a:pt x="6" y="13"/>
                    </a:lnTo>
                    <a:lnTo>
                      <a:pt x="10" y="12"/>
                    </a:lnTo>
                    <a:lnTo>
                      <a:pt x="13" y="7"/>
                    </a:lnTo>
                    <a:lnTo>
                      <a:pt x="10"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3" name="Freeform 283"/>
              <p:cNvSpPr>
                <a:spLocks/>
              </p:cNvSpPr>
              <p:nvPr/>
            </p:nvSpPr>
            <p:spPr bwMode="auto">
              <a:xfrm>
                <a:off x="4036" y="666"/>
                <a:ext cx="6"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0"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4" name="Freeform 284"/>
              <p:cNvSpPr>
                <a:spLocks/>
              </p:cNvSpPr>
              <p:nvPr/>
            </p:nvSpPr>
            <p:spPr bwMode="auto">
              <a:xfrm>
                <a:off x="4045" y="674"/>
                <a:ext cx="7" cy="7"/>
              </a:xfrm>
              <a:custGeom>
                <a:avLst/>
                <a:gdLst/>
                <a:ahLst/>
                <a:cxnLst>
                  <a:cxn ang="0">
                    <a:pos x="10" y="2"/>
                  </a:cxn>
                  <a:cxn ang="0">
                    <a:pos x="6" y="0"/>
                  </a:cxn>
                  <a:cxn ang="0">
                    <a:pos x="1" y="2"/>
                  </a:cxn>
                  <a:cxn ang="0">
                    <a:pos x="0" y="6"/>
                  </a:cxn>
                  <a:cxn ang="0">
                    <a:pos x="1" y="11"/>
                  </a:cxn>
                  <a:cxn ang="0">
                    <a:pos x="1" y="11"/>
                  </a:cxn>
                  <a:cxn ang="0">
                    <a:pos x="6" y="12"/>
                  </a:cxn>
                  <a:cxn ang="0">
                    <a:pos x="11"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1"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5" name="Freeform 285"/>
              <p:cNvSpPr>
                <a:spLocks/>
              </p:cNvSpPr>
              <p:nvPr/>
            </p:nvSpPr>
            <p:spPr bwMode="auto">
              <a:xfrm>
                <a:off x="4055" y="683"/>
                <a:ext cx="6" cy="6"/>
              </a:xfrm>
              <a:custGeom>
                <a:avLst/>
                <a:gdLst/>
                <a:ahLst/>
                <a:cxnLst>
                  <a:cxn ang="0">
                    <a:pos x="12" y="2"/>
                  </a:cxn>
                  <a:cxn ang="0">
                    <a:pos x="7" y="0"/>
                  </a:cxn>
                  <a:cxn ang="0">
                    <a:pos x="3" y="2"/>
                  </a:cxn>
                  <a:cxn ang="0">
                    <a:pos x="0" y="7"/>
                  </a:cxn>
                  <a:cxn ang="0">
                    <a:pos x="3" y="10"/>
                  </a:cxn>
                  <a:cxn ang="0">
                    <a:pos x="3" y="10"/>
                  </a:cxn>
                  <a:cxn ang="0">
                    <a:pos x="7" y="13"/>
                  </a:cxn>
                  <a:cxn ang="0">
                    <a:pos x="12" y="10"/>
                  </a:cxn>
                  <a:cxn ang="0">
                    <a:pos x="13" y="7"/>
                  </a:cxn>
                  <a:cxn ang="0">
                    <a:pos x="12" y="2"/>
                  </a:cxn>
                </a:cxnLst>
                <a:rect l="0" t="0" r="r" b="b"/>
                <a:pathLst>
                  <a:path w="13" h="13">
                    <a:moveTo>
                      <a:pt x="12" y="2"/>
                    </a:moveTo>
                    <a:lnTo>
                      <a:pt x="7" y="0"/>
                    </a:lnTo>
                    <a:lnTo>
                      <a:pt x="3" y="2"/>
                    </a:lnTo>
                    <a:lnTo>
                      <a:pt x="0" y="7"/>
                    </a:lnTo>
                    <a:lnTo>
                      <a:pt x="3" y="10"/>
                    </a:lnTo>
                    <a:lnTo>
                      <a:pt x="3" y="10"/>
                    </a:lnTo>
                    <a:lnTo>
                      <a:pt x="7" y="13"/>
                    </a:lnTo>
                    <a:lnTo>
                      <a:pt x="12" y="10"/>
                    </a:lnTo>
                    <a:lnTo>
                      <a:pt x="13" y="7"/>
                    </a:lnTo>
                    <a:lnTo>
                      <a:pt x="12"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6" name="Freeform 286"/>
              <p:cNvSpPr>
                <a:spLocks/>
              </p:cNvSpPr>
              <p:nvPr/>
            </p:nvSpPr>
            <p:spPr bwMode="auto">
              <a:xfrm>
                <a:off x="4064" y="691"/>
                <a:ext cx="6" cy="6"/>
              </a:xfrm>
              <a:custGeom>
                <a:avLst/>
                <a:gdLst/>
                <a:ahLst/>
                <a:cxnLst>
                  <a:cxn ang="0">
                    <a:pos x="11" y="1"/>
                  </a:cxn>
                  <a:cxn ang="0">
                    <a:pos x="6" y="0"/>
                  </a:cxn>
                  <a:cxn ang="0">
                    <a:pos x="3" y="1"/>
                  </a:cxn>
                  <a:cxn ang="0">
                    <a:pos x="0" y="6"/>
                  </a:cxn>
                  <a:cxn ang="0">
                    <a:pos x="3" y="9"/>
                  </a:cxn>
                  <a:cxn ang="0">
                    <a:pos x="3" y="9"/>
                  </a:cxn>
                  <a:cxn ang="0">
                    <a:pos x="6" y="12"/>
                  </a:cxn>
                  <a:cxn ang="0">
                    <a:pos x="11" y="9"/>
                  </a:cxn>
                  <a:cxn ang="0">
                    <a:pos x="13" y="6"/>
                  </a:cxn>
                  <a:cxn ang="0">
                    <a:pos x="11" y="1"/>
                  </a:cxn>
                </a:cxnLst>
                <a:rect l="0" t="0" r="r" b="b"/>
                <a:pathLst>
                  <a:path w="13" h="12">
                    <a:moveTo>
                      <a:pt x="11" y="1"/>
                    </a:moveTo>
                    <a:lnTo>
                      <a:pt x="6" y="0"/>
                    </a:lnTo>
                    <a:lnTo>
                      <a:pt x="3" y="1"/>
                    </a:lnTo>
                    <a:lnTo>
                      <a:pt x="0" y="6"/>
                    </a:lnTo>
                    <a:lnTo>
                      <a:pt x="3" y="9"/>
                    </a:lnTo>
                    <a:lnTo>
                      <a:pt x="3" y="9"/>
                    </a:lnTo>
                    <a:lnTo>
                      <a:pt x="6" y="12"/>
                    </a:lnTo>
                    <a:lnTo>
                      <a:pt x="11" y="9"/>
                    </a:lnTo>
                    <a:lnTo>
                      <a:pt x="13"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7" name="Freeform 287"/>
              <p:cNvSpPr>
                <a:spLocks/>
              </p:cNvSpPr>
              <p:nvPr/>
            </p:nvSpPr>
            <p:spPr bwMode="auto">
              <a:xfrm>
                <a:off x="4073" y="699"/>
                <a:ext cx="7" cy="7"/>
              </a:xfrm>
              <a:custGeom>
                <a:avLst/>
                <a:gdLst/>
                <a:ahLst/>
                <a:cxnLst>
                  <a:cxn ang="0">
                    <a:pos x="11" y="1"/>
                  </a:cxn>
                  <a:cxn ang="0">
                    <a:pos x="6" y="0"/>
                  </a:cxn>
                  <a:cxn ang="0">
                    <a:pos x="2" y="1"/>
                  </a:cxn>
                  <a:cxn ang="0">
                    <a:pos x="0" y="6"/>
                  </a:cxn>
                  <a:cxn ang="0">
                    <a:pos x="2" y="10"/>
                  </a:cxn>
                  <a:cxn ang="0">
                    <a:pos x="2" y="10"/>
                  </a:cxn>
                  <a:cxn ang="0">
                    <a:pos x="6" y="12"/>
                  </a:cxn>
                  <a:cxn ang="0">
                    <a:pos x="11" y="10"/>
                  </a:cxn>
                  <a:cxn ang="0">
                    <a:pos x="12" y="6"/>
                  </a:cxn>
                  <a:cxn ang="0">
                    <a:pos x="11" y="1"/>
                  </a:cxn>
                </a:cxnLst>
                <a:rect l="0" t="0" r="r" b="b"/>
                <a:pathLst>
                  <a:path w="12" h="12">
                    <a:moveTo>
                      <a:pt x="11" y="1"/>
                    </a:moveTo>
                    <a:lnTo>
                      <a:pt x="6" y="0"/>
                    </a:lnTo>
                    <a:lnTo>
                      <a:pt x="2" y="1"/>
                    </a:lnTo>
                    <a:lnTo>
                      <a:pt x="0" y="6"/>
                    </a:lnTo>
                    <a:lnTo>
                      <a:pt x="2" y="10"/>
                    </a:lnTo>
                    <a:lnTo>
                      <a:pt x="2" y="10"/>
                    </a:lnTo>
                    <a:lnTo>
                      <a:pt x="6" y="12"/>
                    </a:lnTo>
                    <a:lnTo>
                      <a:pt x="11" y="10"/>
                    </a:lnTo>
                    <a:lnTo>
                      <a:pt x="12"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8" name="Freeform 288"/>
              <p:cNvSpPr>
                <a:spLocks/>
              </p:cNvSpPr>
              <p:nvPr/>
            </p:nvSpPr>
            <p:spPr bwMode="auto">
              <a:xfrm>
                <a:off x="4083" y="707"/>
                <a:ext cx="7" cy="7"/>
              </a:xfrm>
              <a:custGeom>
                <a:avLst/>
                <a:gdLst/>
                <a:ahLst/>
                <a:cxnLst>
                  <a:cxn ang="0">
                    <a:pos x="10" y="1"/>
                  </a:cxn>
                  <a:cxn ang="0">
                    <a:pos x="6" y="0"/>
                  </a:cxn>
                  <a:cxn ang="0">
                    <a:pos x="1" y="1"/>
                  </a:cxn>
                  <a:cxn ang="0">
                    <a:pos x="0" y="6"/>
                  </a:cxn>
                  <a:cxn ang="0">
                    <a:pos x="1" y="10"/>
                  </a:cxn>
                  <a:cxn ang="0">
                    <a:pos x="1" y="10"/>
                  </a:cxn>
                  <a:cxn ang="0">
                    <a:pos x="6" y="12"/>
                  </a:cxn>
                  <a:cxn ang="0">
                    <a:pos x="10" y="10"/>
                  </a:cxn>
                  <a:cxn ang="0">
                    <a:pos x="12" y="6"/>
                  </a:cxn>
                  <a:cxn ang="0">
                    <a:pos x="10" y="1"/>
                  </a:cxn>
                </a:cxnLst>
                <a:rect l="0" t="0" r="r" b="b"/>
                <a:pathLst>
                  <a:path w="12" h="12">
                    <a:moveTo>
                      <a:pt x="10" y="1"/>
                    </a:moveTo>
                    <a:lnTo>
                      <a:pt x="6" y="0"/>
                    </a:lnTo>
                    <a:lnTo>
                      <a:pt x="1" y="1"/>
                    </a:lnTo>
                    <a:lnTo>
                      <a:pt x="0" y="6"/>
                    </a:lnTo>
                    <a:lnTo>
                      <a:pt x="1" y="10"/>
                    </a:lnTo>
                    <a:lnTo>
                      <a:pt x="1" y="10"/>
                    </a:lnTo>
                    <a:lnTo>
                      <a:pt x="6" y="12"/>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9" name="Freeform 289"/>
              <p:cNvSpPr>
                <a:spLocks/>
              </p:cNvSpPr>
              <p:nvPr/>
            </p:nvSpPr>
            <p:spPr bwMode="auto">
              <a:xfrm>
                <a:off x="4093" y="716"/>
                <a:ext cx="6" cy="6"/>
              </a:xfrm>
              <a:custGeom>
                <a:avLst/>
                <a:gdLst/>
                <a:ahLst/>
                <a:cxnLst>
                  <a:cxn ang="0">
                    <a:pos x="10" y="1"/>
                  </a:cxn>
                  <a:cxn ang="0">
                    <a:pos x="6" y="0"/>
                  </a:cxn>
                  <a:cxn ang="0">
                    <a:pos x="1" y="1"/>
                  </a:cxn>
                  <a:cxn ang="0">
                    <a:pos x="0" y="6"/>
                  </a:cxn>
                  <a:cxn ang="0">
                    <a:pos x="1" y="10"/>
                  </a:cxn>
                  <a:cxn ang="0">
                    <a:pos x="1" y="10"/>
                  </a:cxn>
                  <a:cxn ang="0">
                    <a:pos x="6" y="13"/>
                  </a:cxn>
                  <a:cxn ang="0">
                    <a:pos x="10" y="10"/>
                  </a:cxn>
                  <a:cxn ang="0">
                    <a:pos x="12" y="6"/>
                  </a:cxn>
                  <a:cxn ang="0">
                    <a:pos x="10" y="1"/>
                  </a:cxn>
                </a:cxnLst>
                <a:rect l="0" t="0" r="r" b="b"/>
                <a:pathLst>
                  <a:path w="12" h="13">
                    <a:moveTo>
                      <a:pt x="10" y="1"/>
                    </a:moveTo>
                    <a:lnTo>
                      <a:pt x="6" y="0"/>
                    </a:lnTo>
                    <a:lnTo>
                      <a:pt x="1" y="1"/>
                    </a:lnTo>
                    <a:lnTo>
                      <a:pt x="0" y="6"/>
                    </a:lnTo>
                    <a:lnTo>
                      <a:pt x="1" y="10"/>
                    </a:lnTo>
                    <a:lnTo>
                      <a:pt x="1" y="10"/>
                    </a:lnTo>
                    <a:lnTo>
                      <a:pt x="6" y="13"/>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0" name="Freeform 290"/>
              <p:cNvSpPr>
                <a:spLocks/>
              </p:cNvSpPr>
              <p:nvPr/>
            </p:nvSpPr>
            <p:spPr bwMode="auto">
              <a:xfrm>
                <a:off x="4102" y="724"/>
                <a:ext cx="6" cy="6"/>
              </a:xfrm>
              <a:custGeom>
                <a:avLst/>
                <a:gdLst/>
                <a:ahLst/>
                <a:cxnLst>
                  <a:cxn ang="0">
                    <a:pos x="10" y="2"/>
                  </a:cxn>
                  <a:cxn ang="0">
                    <a:pos x="7" y="0"/>
                  </a:cxn>
                  <a:cxn ang="0">
                    <a:pos x="2" y="2"/>
                  </a:cxn>
                  <a:cxn ang="0">
                    <a:pos x="0" y="7"/>
                  </a:cxn>
                  <a:cxn ang="0">
                    <a:pos x="2" y="10"/>
                  </a:cxn>
                  <a:cxn ang="0">
                    <a:pos x="2" y="10"/>
                  </a:cxn>
                  <a:cxn ang="0">
                    <a:pos x="7" y="13"/>
                  </a:cxn>
                  <a:cxn ang="0">
                    <a:pos x="10" y="10"/>
                  </a:cxn>
                  <a:cxn ang="0">
                    <a:pos x="13" y="7"/>
                  </a:cxn>
                  <a:cxn ang="0">
                    <a:pos x="10" y="2"/>
                  </a:cxn>
                </a:cxnLst>
                <a:rect l="0" t="0" r="r" b="b"/>
                <a:pathLst>
                  <a:path w="13" h="13">
                    <a:moveTo>
                      <a:pt x="10" y="2"/>
                    </a:moveTo>
                    <a:lnTo>
                      <a:pt x="7" y="0"/>
                    </a:lnTo>
                    <a:lnTo>
                      <a:pt x="2" y="2"/>
                    </a:lnTo>
                    <a:lnTo>
                      <a:pt x="0" y="7"/>
                    </a:lnTo>
                    <a:lnTo>
                      <a:pt x="2" y="10"/>
                    </a:lnTo>
                    <a:lnTo>
                      <a:pt x="2" y="10"/>
                    </a:lnTo>
                    <a:lnTo>
                      <a:pt x="7" y="13"/>
                    </a:lnTo>
                    <a:lnTo>
                      <a:pt x="10" y="10"/>
                    </a:lnTo>
                    <a:lnTo>
                      <a:pt x="13" y="7"/>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1" name="Freeform 291"/>
              <p:cNvSpPr>
                <a:spLocks/>
              </p:cNvSpPr>
              <p:nvPr/>
            </p:nvSpPr>
            <p:spPr bwMode="auto">
              <a:xfrm>
                <a:off x="4111" y="732"/>
                <a:ext cx="7" cy="6"/>
              </a:xfrm>
              <a:custGeom>
                <a:avLst/>
                <a:gdLst/>
                <a:ahLst/>
                <a:cxnLst>
                  <a:cxn ang="0">
                    <a:pos x="10" y="1"/>
                  </a:cxn>
                  <a:cxn ang="0">
                    <a:pos x="6" y="0"/>
                  </a:cxn>
                  <a:cxn ang="0">
                    <a:pos x="1" y="1"/>
                  </a:cxn>
                  <a:cxn ang="0">
                    <a:pos x="0" y="6"/>
                  </a:cxn>
                  <a:cxn ang="0">
                    <a:pos x="1" y="10"/>
                  </a:cxn>
                  <a:cxn ang="0">
                    <a:pos x="1" y="10"/>
                  </a:cxn>
                  <a:cxn ang="0">
                    <a:pos x="6" y="12"/>
                  </a:cxn>
                  <a:cxn ang="0">
                    <a:pos x="11" y="10"/>
                  </a:cxn>
                  <a:cxn ang="0">
                    <a:pos x="12" y="6"/>
                  </a:cxn>
                  <a:cxn ang="0">
                    <a:pos x="10" y="1"/>
                  </a:cxn>
                </a:cxnLst>
                <a:rect l="0" t="0" r="r" b="b"/>
                <a:pathLst>
                  <a:path w="12" h="12">
                    <a:moveTo>
                      <a:pt x="10" y="1"/>
                    </a:moveTo>
                    <a:lnTo>
                      <a:pt x="6" y="0"/>
                    </a:lnTo>
                    <a:lnTo>
                      <a:pt x="1" y="1"/>
                    </a:lnTo>
                    <a:lnTo>
                      <a:pt x="0" y="6"/>
                    </a:lnTo>
                    <a:lnTo>
                      <a:pt x="1" y="10"/>
                    </a:lnTo>
                    <a:lnTo>
                      <a:pt x="1" y="10"/>
                    </a:lnTo>
                    <a:lnTo>
                      <a:pt x="6" y="12"/>
                    </a:lnTo>
                    <a:lnTo>
                      <a:pt x="11"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2" name="Freeform 292"/>
              <p:cNvSpPr>
                <a:spLocks/>
              </p:cNvSpPr>
              <p:nvPr/>
            </p:nvSpPr>
            <p:spPr bwMode="auto">
              <a:xfrm>
                <a:off x="4121" y="740"/>
                <a:ext cx="6" cy="6"/>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3" name="Freeform 293"/>
              <p:cNvSpPr>
                <a:spLocks/>
              </p:cNvSpPr>
              <p:nvPr/>
            </p:nvSpPr>
            <p:spPr bwMode="auto">
              <a:xfrm>
                <a:off x="4130" y="748"/>
                <a:ext cx="6" cy="6"/>
              </a:xfrm>
              <a:custGeom>
                <a:avLst/>
                <a:gdLst/>
                <a:ahLst/>
                <a:cxnLst>
                  <a:cxn ang="0">
                    <a:pos x="12" y="3"/>
                  </a:cxn>
                  <a:cxn ang="0">
                    <a:pos x="7" y="0"/>
                  </a:cxn>
                  <a:cxn ang="0">
                    <a:pos x="3" y="3"/>
                  </a:cxn>
                  <a:cxn ang="0">
                    <a:pos x="0" y="6"/>
                  </a:cxn>
                  <a:cxn ang="0">
                    <a:pos x="3" y="11"/>
                  </a:cxn>
                  <a:cxn ang="0">
                    <a:pos x="3" y="11"/>
                  </a:cxn>
                  <a:cxn ang="0">
                    <a:pos x="7" y="13"/>
                  </a:cxn>
                  <a:cxn ang="0">
                    <a:pos x="12" y="11"/>
                  </a:cxn>
                  <a:cxn ang="0">
                    <a:pos x="13" y="6"/>
                  </a:cxn>
                  <a:cxn ang="0">
                    <a:pos x="12" y="3"/>
                  </a:cxn>
                </a:cxnLst>
                <a:rect l="0" t="0" r="r" b="b"/>
                <a:pathLst>
                  <a:path w="13" h="13">
                    <a:moveTo>
                      <a:pt x="12" y="3"/>
                    </a:moveTo>
                    <a:lnTo>
                      <a:pt x="7" y="0"/>
                    </a:lnTo>
                    <a:lnTo>
                      <a:pt x="3" y="3"/>
                    </a:lnTo>
                    <a:lnTo>
                      <a:pt x="0" y="6"/>
                    </a:lnTo>
                    <a:lnTo>
                      <a:pt x="3" y="11"/>
                    </a:lnTo>
                    <a:lnTo>
                      <a:pt x="3" y="11"/>
                    </a:lnTo>
                    <a:lnTo>
                      <a:pt x="7" y="13"/>
                    </a:lnTo>
                    <a:lnTo>
                      <a:pt x="12" y="11"/>
                    </a:lnTo>
                    <a:lnTo>
                      <a:pt x="13" y="6"/>
                    </a:lnTo>
                    <a:lnTo>
                      <a:pt x="12"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4" name="Freeform 294"/>
              <p:cNvSpPr>
                <a:spLocks/>
              </p:cNvSpPr>
              <p:nvPr/>
            </p:nvSpPr>
            <p:spPr bwMode="auto">
              <a:xfrm>
                <a:off x="4140" y="756"/>
                <a:ext cx="6" cy="6"/>
              </a:xfrm>
              <a:custGeom>
                <a:avLst/>
                <a:gdLst/>
                <a:ahLst/>
                <a:cxnLst>
                  <a:cxn ang="0">
                    <a:pos x="11" y="3"/>
                  </a:cxn>
                  <a:cxn ang="0">
                    <a:pos x="6" y="0"/>
                  </a:cxn>
                  <a:cxn ang="0">
                    <a:pos x="3" y="3"/>
                  </a:cxn>
                  <a:cxn ang="0">
                    <a:pos x="0" y="7"/>
                  </a:cxn>
                  <a:cxn ang="0">
                    <a:pos x="3" y="12"/>
                  </a:cxn>
                  <a:cxn ang="0">
                    <a:pos x="3" y="12"/>
                  </a:cxn>
                  <a:cxn ang="0">
                    <a:pos x="6" y="13"/>
                  </a:cxn>
                  <a:cxn ang="0">
                    <a:pos x="11" y="12"/>
                  </a:cxn>
                  <a:cxn ang="0">
                    <a:pos x="13" y="7"/>
                  </a:cxn>
                  <a:cxn ang="0">
                    <a:pos x="11" y="3"/>
                  </a:cxn>
                </a:cxnLst>
                <a:rect l="0" t="0" r="r" b="b"/>
                <a:pathLst>
                  <a:path w="13" h="13">
                    <a:moveTo>
                      <a:pt x="11" y="3"/>
                    </a:moveTo>
                    <a:lnTo>
                      <a:pt x="6" y="0"/>
                    </a:lnTo>
                    <a:lnTo>
                      <a:pt x="3" y="3"/>
                    </a:lnTo>
                    <a:lnTo>
                      <a:pt x="0" y="7"/>
                    </a:lnTo>
                    <a:lnTo>
                      <a:pt x="3" y="12"/>
                    </a:lnTo>
                    <a:lnTo>
                      <a:pt x="3" y="12"/>
                    </a:lnTo>
                    <a:lnTo>
                      <a:pt x="6" y="13"/>
                    </a:lnTo>
                    <a:lnTo>
                      <a:pt x="11" y="12"/>
                    </a:lnTo>
                    <a:lnTo>
                      <a:pt x="13" y="7"/>
                    </a:lnTo>
                    <a:lnTo>
                      <a:pt x="11"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5" name="Freeform 295"/>
              <p:cNvSpPr>
                <a:spLocks/>
              </p:cNvSpPr>
              <p:nvPr/>
            </p:nvSpPr>
            <p:spPr bwMode="auto">
              <a:xfrm>
                <a:off x="4150" y="764"/>
                <a:ext cx="6"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3" y="6"/>
                  </a:cxn>
                  <a:cxn ang="0">
                    <a:pos x="10" y="2"/>
                  </a:cxn>
                </a:cxnLst>
                <a:rect l="0" t="0" r="r" b="b"/>
                <a:pathLst>
                  <a:path w="13" h="12">
                    <a:moveTo>
                      <a:pt x="10" y="2"/>
                    </a:moveTo>
                    <a:lnTo>
                      <a:pt x="6" y="0"/>
                    </a:lnTo>
                    <a:lnTo>
                      <a:pt x="1" y="2"/>
                    </a:lnTo>
                    <a:lnTo>
                      <a:pt x="0" y="6"/>
                    </a:lnTo>
                    <a:lnTo>
                      <a:pt x="1" y="11"/>
                    </a:lnTo>
                    <a:lnTo>
                      <a:pt x="1" y="11"/>
                    </a:lnTo>
                    <a:lnTo>
                      <a:pt x="6" y="12"/>
                    </a:lnTo>
                    <a:lnTo>
                      <a:pt x="10" y="11"/>
                    </a:lnTo>
                    <a:lnTo>
                      <a:pt x="13"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6" name="Freeform 296"/>
              <p:cNvSpPr>
                <a:spLocks/>
              </p:cNvSpPr>
              <p:nvPr/>
            </p:nvSpPr>
            <p:spPr bwMode="auto">
              <a:xfrm>
                <a:off x="4159" y="772"/>
                <a:ext cx="6"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0"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7" name="Freeform 297"/>
              <p:cNvSpPr>
                <a:spLocks/>
              </p:cNvSpPr>
              <p:nvPr/>
            </p:nvSpPr>
            <p:spPr bwMode="auto">
              <a:xfrm>
                <a:off x="4168" y="780"/>
                <a:ext cx="7" cy="7"/>
              </a:xfrm>
              <a:custGeom>
                <a:avLst/>
                <a:gdLst/>
                <a:ahLst/>
                <a:cxnLst>
                  <a:cxn ang="0">
                    <a:pos x="10" y="2"/>
                  </a:cxn>
                  <a:cxn ang="0">
                    <a:pos x="6" y="0"/>
                  </a:cxn>
                  <a:cxn ang="0">
                    <a:pos x="1" y="2"/>
                  </a:cxn>
                  <a:cxn ang="0">
                    <a:pos x="0" y="6"/>
                  </a:cxn>
                  <a:cxn ang="0">
                    <a:pos x="1" y="11"/>
                  </a:cxn>
                  <a:cxn ang="0">
                    <a:pos x="1" y="11"/>
                  </a:cxn>
                  <a:cxn ang="0">
                    <a:pos x="6" y="12"/>
                  </a:cxn>
                  <a:cxn ang="0">
                    <a:pos x="10" y="11"/>
                  </a:cxn>
                  <a:cxn ang="0">
                    <a:pos x="12" y="6"/>
                  </a:cxn>
                  <a:cxn ang="0">
                    <a:pos x="10" y="2"/>
                  </a:cxn>
                </a:cxnLst>
                <a:rect l="0" t="0" r="r" b="b"/>
                <a:pathLst>
                  <a:path w="12" h="12">
                    <a:moveTo>
                      <a:pt x="10" y="2"/>
                    </a:moveTo>
                    <a:lnTo>
                      <a:pt x="6" y="0"/>
                    </a:lnTo>
                    <a:lnTo>
                      <a:pt x="1" y="2"/>
                    </a:lnTo>
                    <a:lnTo>
                      <a:pt x="0" y="6"/>
                    </a:lnTo>
                    <a:lnTo>
                      <a:pt x="1" y="11"/>
                    </a:lnTo>
                    <a:lnTo>
                      <a:pt x="1" y="11"/>
                    </a:lnTo>
                    <a:lnTo>
                      <a:pt x="6" y="12"/>
                    </a:lnTo>
                    <a:lnTo>
                      <a:pt x="10" y="11"/>
                    </a:lnTo>
                    <a:lnTo>
                      <a:pt x="12" y="6"/>
                    </a:lnTo>
                    <a:lnTo>
                      <a:pt x="10"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8" name="Freeform 298"/>
              <p:cNvSpPr>
                <a:spLocks/>
              </p:cNvSpPr>
              <p:nvPr/>
            </p:nvSpPr>
            <p:spPr bwMode="auto">
              <a:xfrm>
                <a:off x="4178" y="789"/>
                <a:ext cx="6" cy="6"/>
              </a:xfrm>
              <a:custGeom>
                <a:avLst/>
                <a:gdLst/>
                <a:ahLst/>
                <a:cxnLst>
                  <a:cxn ang="0">
                    <a:pos x="10" y="3"/>
                  </a:cxn>
                  <a:cxn ang="0">
                    <a:pos x="7" y="0"/>
                  </a:cxn>
                  <a:cxn ang="0">
                    <a:pos x="2" y="3"/>
                  </a:cxn>
                  <a:cxn ang="0">
                    <a:pos x="0" y="6"/>
                  </a:cxn>
                  <a:cxn ang="0">
                    <a:pos x="2" y="11"/>
                  </a:cxn>
                  <a:cxn ang="0">
                    <a:pos x="2" y="11"/>
                  </a:cxn>
                  <a:cxn ang="0">
                    <a:pos x="7" y="13"/>
                  </a:cxn>
                  <a:cxn ang="0">
                    <a:pos x="10" y="11"/>
                  </a:cxn>
                  <a:cxn ang="0">
                    <a:pos x="13" y="6"/>
                  </a:cxn>
                  <a:cxn ang="0">
                    <a:pos x="10" y="3"/>
                  </a:cxn>
                </a:cxnLst>
                <a:rect l="0" t="0" r="r" b="b"/>
                <a:pathLst>
                  <a:path w="13" h="13">
                    <a:moveTo>
                      <a:pt x="10" y="3"/>
                    </a:moveTo>
                    <a:lnTo>
                      <a:pt x="7" y="0"/>
                    </a:lnTo>
                    <a:lnTo>
                      <a:pt x="2" y="3"/>
                    </a:lnTo>
                    <a:lnTo>
                      <a:pt x="0" y="6"/>
                    </a:lnTo>
                    <a:lnTo>
                      <a:pt x="2" y="11"/>
                    </a:lnTo>
                    <a:lnTo>
                      <a:pt x="2" y="11"/>
                    </a:lnTo>
                    <a:lnTo>
                      <a:pt x="7" y="13"/>
                    </a:lnTo>
                    <a:lnTo>
                      <a:pt x="10" y="11"/>
                    </a:lnTo>
                    <a:lnTo>
                      <a:pt x="13" y="6"/>
                    </a:lnTo>
                    <a:lnTo>
                      <a:pt x="10"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9" name="Freeform 299"/>
              <p:cNvSpPr>
                <a:spLocks/>
              </p:cNvSpPr>
              <p:nvPr/>
            </p:nvSpPr>
            <p:spPr bwMode="auto">
              <a:xfrm>
                <a:off x="4187" y="797"/>
                <a:ext cx="6" cy="7"/>
              </a:xfrm>
              <a:custGeom>
                <a:avLst/>
                <a:gdLst/>
                <a:ahLst/>
                <a:cxnLst>
                  <a:cxn ang="0">
                    <a:pos x="11" y="1"/>
                  </a:cxn>
                  <a:cxn ang="0">
                    <a:pos x="6" y="0"/>
                  </a:cxn>
                  <a:cxn ang="0">
                    <a:pos x="3" y="1"/>
                  </a:cxn>
                  <a:cxn ang="0">
                    <a:pos x="0" y="6"/>
                  </a:cxn>
                  <a:cxn ang="0">
                    <a:pos x="3" y="10"/>
                  </a:cxn>
                  <a:cxn ang="0">
                    <a:pos x="3" y="10"/>
                  </a:cxn>
                  <a:cxn ang="0">
                    <a:pos x="6" y="12"/>
                  </a:cxn>
                  <a:cxn ang="0">
                    <a:pos x="11" y="10"/>
                  </a:cxn>
                  <a:cxn ang="0">
                    <a:pos x="13" y="6"/>
                  </a:cxn>
                  <a:cxn ang="0">
                    <a:pos x="11" y="1"/>
                  </a:cxn>
                </a:cxnLst>
                <a:rect l="0" t="0" r="r" b="b"/>
                <a:pathLst>
                  <a:path w="13" h="12">
                    <a:moveTo>
                      <a:pt x="11" y="1"/>
                    </a:moveTo>
                    <a:lnTo>
                      <a:pt x="6" y="0"/>
                    </a:lnTo>
                    <a:lnTo>
                      <a:pt x="3" y="1"/>
                    </a:lnTo>
                    <a:lnTo>
                      <a:pt x="0" y="6"/>
                    </a:lnTo>
                    <a:lnTo>
                      <a:pt x="3" y="10"/>
                    </a:lnTo>
                    <a:lnTo>
                      <a:pt x="3" y="10"/>
                    </a:lnTo>
                    <a:lnTo>
                      <a:pt x="6" y="12"/>
                    </a:lnTo>
                    <a:lnTo>
                      <a:pt x="11" y="10"/>
                    </a:lnTo>
                    <a:lnTo>
                      <a:pt x="13"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0" name="Freeform 300"/>
              <p:cNvSpPr>
                <a:spLocks/>
              </p:cNvSpPr>
              <p:nvPr/>
            </p:nvSpPr>
            <p:spPr bwMode="auto">
              <a:xfrm>
                <a:off x="4196" y="805"/>
                <a:ext cx="7" cy="7"/>
              </a:xfrm>
              <a:custGeom>
                <a:avLst/>
                <a:gdLst/>
                <a:ahLst/>
                <a:cxnLst>
                  <a:cxn ang="0">
                    <a:pos x="11" y="1"/>
                  </a:cxn>
                  <a:cxn ang="0">
                    <a:pos x="6" y="0"/>
                  </a:cxn>
                  <a:cxn ang="0">
                    <a:pos x="2" y="1"/>
                  </a:cxn>
                  <a:cxn ang="0">
                    <a:pos x="0" y="6"/>
                  </a:cxn>
                  <a:cxn ang="0">
                    <a:pos x="2" y="10"/>
                  </a:cxn>
                  <a:cxn ang="0">
                    <a:pos x="2" y="10"/>
                  </a:cxn>
                  <a:cxn ang="0">
                    <a:pos x="6" y="12"/>
                  </a:cxn>
                  <a:cxn ang="0">
                    <a:pos x="11" y="10"/>
                  </a:cxn>
                  <a:cxn ang="0">
                    <a:pos x="12" y="6"/>
                  </a:cxn>
                  <a:cxn ang="0">
                    <a:pos x="11" y="1"/>
                  </a:cxn>
                </a:cxnLst>
                <a:rect l="0" t="0" r="r" b="b"/>
                <a:pathLst>
                  <a:path w="12" h="12">
                    <a:moveTo>
                      <a:pt x="11" y="1"/>
                    </a:moveTo>
                    <a:lnTo>
                      <a:pt x="6" y="0"/>
                    </a:lnTo>
                    <a:lnTo>
                      <a:pt x="2" y="1"/>
                    </a:lnTo>
                    <a:lnTo>
                      <a:pt x="0" y="6"/>
                    </a:lnTo>
                    <a:lnTo>
                      <a:pt x="2" y="10"/>
                    </a:lnTo>
                    <a:lnTo>
                      <a:pt x="2" y="10"/>
                    </a:lnTo>
                    <a:lnTo>
                      <a:pt x="6" y="12"/>
                    </a:lnTo>
                    <a:lnTo>
                      <a:pt x="11" y="10"/>
                    </a:lnTo>
                    <a:lnTo>
                      <a:pt x="12" y="6"/>
                    </a:lnTo>
                    <a:lnTo>
                      <a:pt x="11"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1" name="Freeform 301"/>
              <p:cNvSpPr>
                <a:spLocks/>
              </p:cNvSpPr>
              <p:nvPr/>
            </p:nvSpPr>
            <p:spPr bwMode="auto">
              <a:xfrm>
                <a:off x="4206" y="814"/>
                <a:ext cx="6" cy="6"/>
              </a:xfrm>
              <a:custGeom>
                <a:avLst/>
                <a:gdLst/>
                <a:ahLst/>
                <a:cxnLst>
                  <a:cxn ang="0">
                    <a:pos x="12" y="1"/>
                  </a:cxn>
                  <a:cxn ang="0">
                    <a:pos x="7" y="0"/>
                  </a:cxn>
                  <a:cxn ang="0">
                    <a:pos x="3" y="1"/>
                  </a:cxn>
                  <a:cxn ang="0">
                    <a:pos x="0" y="6"/>
                  </a:cxn>
                  <a:cxn ang="0">
                    <a:pos x="3" y="10"/>
                  </a:cxn>
                  <a:cxn ang="0">
                    <a:pos x="3" y="10"/>
                  </a:cxn>
                  <a:cxn ang="0">
                    <a:pos x="7" y="13"/>
                  </a:cxn>
                  <a:cxn ang="0">
                    <a:pos x="12" y="10"/>
                  </a:cxn>
                  <a:cxn ang="0">
                    <a:pos x="13" y="6"/>
                  </a:cxn>
                  <a:cxn ang="0">
                    <a:pos x="12" y="1"/>
                  </a:cxn>
                </a:cxnLst>
                <a:rect l="0" t="0" r="r" b="b"/>
                <a:pathLst>
                  <a:path w="13" h="13">
                    <a:moveTo>
                      <a:pt x="12" y="1"/>
                    </a:moveTo>
                    <a:lnTo>
                      <a:pt x="7" y="0"/>
                    </a:lnTo>
                    <a:lnTo>
                      <a:pt x="3" y="1"/>
                    </a:lnTo>
                    <a:lnTo>
                      <a:pt x="0" y="6"/>
                    </a:lnTo>
                    <a:lnTo>
                      <a:pt x="3" y="10"/>
                    </a:lnTo>
                    <a:lnTo>
                      <a:pt x="3" y="10"/>
                    </a:lnTo>
                    <a:lnTo>
                      <a:pt x="7" y="13"/>
                    </a:lnTo>
                    <a:lnTo>
                      <a:pt x="12" y="10"/>
                    </a:lnTo>
                    <a:lnTo>
                      <a:pt x="13" y="6"/>
                    </a:lnTo>
                    <a:lnTo>
                      <a:pt x="12"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2" name="Freeform 302"/>
              <p:cNvSpPr>
                <a:spLocks/>
              </p:cNvSpPr>
              <p:nvPr/>
            </p:nvSpPr>
            <p:spPr bwMode="auto">
              <a:xfrm>
                <a:off x="4215" y="822"/>
                <a:ext cx="6" cy="6"/>
              </a:xfrm>
              <a:custGeom>
                <a:avLst/>
                <a:gdLst/>
                <a:ahLst/>
                <a:cxnLst>
                  <a:cxn ang="0">
                    <a:pos x="11" y="2"/>
                  </a:cxn>
                  <a:cxn ang="0">
                    <a:pos x="6" y="0"/>
                  </a:cxn>
                  <a:cxn ang="0">
                    <a:pos x="3" y="2"/>
                  </a:cxn>
                  <a:cxn ang="0">
                    <a:pos x="0" y="7"/>
                  </a:cxn>
                  <a:cxn ang="0">
                    <a:pos x="3" y="10"/>
                  </a:cxn>
                  <a:cxn ang="0">
                    <a:pos x="3" y="10"/>
                  </a:cxn>
                  <a:cxn ang="0">
                    <a:pos x="6" y="13"/>
                  </a:cxn>
                  <a:cxn ang="0">
                    <a:pos x="11" y="10"/>
                  </a:cxn>
                  <a:cxn ang="0">
                    <a:pos x="13" y="7"/>
                  </a:cxn>
                  <a:cxn ang="0">
                    <a:pos x="11" y="2"/>
                  </a:cxn>
                </a:cxnLst>
                <a:rect l="0" t="0" r="r" b="b"/>
                <a:pathLst>
                  <a:path w="13" h="13">
                    <a:moveTo>
                      <a:pt x="11" y="2"/>
                    </a:moveTo>
                    <a:lnTo>
                      <a:pt x="6" y="0"/>
                    </a:lnTo>
                    <a:lnTo>
                      <a:pt x="3" y="2"/>
                    </a:lnTo>
                    <a:lnTo>
                      <a:pt x="0" y="7"/>
                    </a:lnTo>
                    <a:lnTo>
                      <a:pt x="3" y="10"/>
                    </a:lnTo>
                    <a:lnTo>
                      <a:pt x="3" y="10"/>
                    </a:lnTo>
                    <a:lnTo>
                      <a:pt x="6" y="13"/>
                    </a:lnTo>
                    <a:lnTo>
                      <a:pt x="11" y="10"/>
                    </a:lnTo>
                    <a:lnTo>
                      <a:pt x="13" y="7"/>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3" name="Freeform 303"/>
              <p:cNvSpPr>
                <a:spLocks/>
              </p:cNvSpPr>
              <p:nvPr/>
            </p:nvSpPr>
            <p:spPr bwMode="auto">
              <a:xfrm>
                <a:off x="4225" y="830"/>
                <a:ext cx="6" cy="6"/>
              </a:xfrm>
              <a:custGeom>
                <a:avLst/>
                <a:gdLst/>
                <a:ahLst/>
                <a:cxnLst>
                  <a:cxn ang="0">
                    <a:pos x="10" y="1"/>
                  </a:cxn>
                  <a:cxn ang="0">
                    <a:pos x="6" y="0"/>
                  </a:cxn>
                  <a:cxn ang="0">
                    <a:pos x="1" y="1"/>
                  </a:cxn>
                  <a:cxn ang="0">
                    <a:pos x="0" y="6"/>
                  </a:cxn>
                  <a:cxn ang="0">
                    <a:pos x="1" y="10"/>
                  </a:cxn>
                  <a:cxn ang="0">
                    <a:pos x="1" y="10"/>
                  </a:cxn>
                  <a:cxn ang="0">
                    <a:pos x="6" y="12"/>
                  </a:cxn>
                  <a:cxn ang="0">
                    <a:pos x="10" y="10"/>
                  </a:cxn>
                  <a:cxn ang="0">
                    <a:pos x="13" y="6"/>
                  </a:cxn>
                  <a:cxn ang="0">
                    <a:pos x="10" y="1"/>
                  </a:cxn>
                </a:cxnLst>
                <a:rect l="0" t="0" r="r" b="b"/>
                <a:pathLst>
                  <a:path w="13" h="12">
                    <a:moveTo>
                      <a:pt x="10" y="1"/>
                    </a:moveTo>
                    <a:lnTo>
                      <a:pt x="6" y="0"/>
                    </a:lnTo>
                    <a:lnTo>
                      <a:pt x="1" y="1"/>
                    </a:lnTo>
                    <a:lnTo>
                      <a:pt x="0" y="6"/>
                    </a:lnTo>
                    <a:lnTo>
                      <a:pt x="1" y="10"/>
                    </a:lnTo>
                    <a:lnTo>
                      <a:pt x="1" y="10"/>
                    </a:lnTo>
                    <a:lnTo>
                      <a:pt x="6" y="12"/>
                    </a:lnTo>
                    <a:lnTo>
                      <a:pt x="10" y="10"/>
                    </a:lnTo>
                    <a:lnTo>
                      <a:pt x="13"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4" name="Freeform 304"/>
              <p:cNvSpPr>
                <a:spLocks/>
              </p:cNvSpPr>
              <p:nvPr/>
            </p:nvSpPr>
            <p:spPr bwMode="auto">
              <a:xfrm>
                <a:off x="4234" y="838"/>
                <a:ext cx="7" cy="6"/>
              </a:xfrm>
              <a:custGeom>
                <a:avLst/>
                <a:gdLst/>
                <a:ahLst/>
                <a:cxnLst>
                  <a:cxn ang="0">
                    <a:pos x="10" y="1"/>
                  </a:cxn>
                  <a:cxn ang="0">
                    <a:pos x="6" y="0"/>
                  </a:cxn>
                  <a:cxn ang="0">
                    <a:pos x="1" y="1"/>
                  </a:cxn>
                  <a:cxn ang="0">
                    <a:pos x="0" y="6"/>
                  </a:cxn>
                  <a:cxn ang="0">
                    <a:pos x="1" y="10"/>
                  </a:cxn>
                  <a:cxn ang="0">
                    <a:pos x="1" y="10"/>
                  </a:cxn>
                  <a:cxn ang="0">
                    <a:pos x="6" y="12"/>
                  </a:cxn>
                  <a:cxn ang="0">
                    <a:pos x="10" y="10"/>
                  </a:cxn>
                  <a:cxn ang="0">
                    <a:pos x="12" y="6"/>
                  </a:cxn>
                  <a:cxn ang="0">
                    <a:pos x="10" y="1"/>
                  </a:cxn>
                </a:cxnLst>
                <a:rect l="0" t="0" r="r" b="b"/>
                <a:pathLst>
                  <a:path w="12" h="12">
                    <a:moveTo>
                      <a:pt x="10" y="1"/>
                    </a:moveTo>
                    <a:lnTo>
                      <a:pt x="6" y="0"/>
                    </a:lnTo>
                    <a:lnTo>
                      <a:pt x="1" y="1"/>
                    </a:lnTo>
                    <a:lnTo>
                      <a:pt x="0" y="6"/>
                    </a:lnTo>
                    <a:lnTo>
                      <a:pt x="1" y="10"/>
                    </a:lnTo>
                    <a:lnTo>
                      <a:pt x="1" y="10"/>
                    </a:lnTo>
                    <a:lnTo>
                      <a:pt x="6" y="12"/>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5" name="Freeform 305"/>
              <p:cNvSpPr>
                <a:spLocks/>
              </p:cNvSpPr>
              <p:nvPr/>
            </p:nvSpPr>
            <p:spPr bwMode="auto">
              <a:xfrm>
                <a:off x="4244" y="846"/>
                <a:ext cx="6" cy="6"/>
              </a:xfrm>
              <a:custGeom>
                <a:avLst/>
                <a:gdLst/>
                <a:ahLst/>
                <a:cxnLst>
                  <a:cxn ang="0">
                    <a:pos x="10" y="1"/>
                  </a:cxn>
                  <a:cxn ang="0">
                    <a:pos x="6" y="0"/>
                  </a:cxn>
                  <a:cxn ang="0">
                    <a:pos x="1" y="1"/>
                  </a:cxn>
                  <a:cxn ang="0">
                    <a:pos x="0" y="6"/>
                  </a:cxn>
                  <a:cxn ang="0">
                    <a:pos x="1" y="10"/>
                  </a:cxn>
                  <a:cxn ang="0">
                    <a:pos x="1" y="10"/>
                  </a:cxn>
                  <a:cxn ang="0">
                    <a:pos x="6" y="13"/>
                  </a:cxn>
                  <a:cxn ang="0">
                    <a:pos x="10" y="10"/>
                  </a:cxn>
                  <a:cxn ang="0">
                    <a:pos x="12" y="6"/>
                  </a:cxn>
                  <a:cxn ang="0">
                    <a:pos x="10" y="1"/>
                  </a:cxn>
                </a:cxnLst>
                <a:rect l="0" t="0" r="r" b="b"/>
                <a:pathLst>
                  <a:path w="12" h="13">
                    <a:moveTo>
                      <a:pt x="10" y="1"/>
                    </a:moveTo>
                    <a:lnTo>
                      <a:pt x="6" y="0"/>
                    </a:lnTo>
                    <a:lnTo>
                      <a:pt x="1" y="1"/>
                    </a:lnTo>
                    <a:lnTo>
                      <a:pt x="0" y="6"/>
                    </a:lnTo>
                    <a:lnTo>
                      <a:pt x="1" y="10"/>
                    </a:lnTo>
                    <a:lnTo>
                      <a:pt x="1" y="10"/>
                    </a:lnTo>
                    <a:lnTo>
                      <a:pt x="6" y="13"/>
                    </a:lnTo>
                    <a:lnTo>
                      <a:pt x="10" y="10"/>
                    </a:lnTo>
                    <a:lnTo>
                      <a:pt x="12" y="6"/>
                    </a:lnTo>
                    <a:lnTo>
                      <a:pt x="10"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6" name="Freeform 306"/>
              <p:cNvSpPr>
                <a:spLocks/>
              </p:cNvSpPr>
              <p:nvPr/>
            </p:nvSpPr>
            <p:spPr bwMode="auto">
              <a:xfrm>
                <a:off x="4253" y="854"/>
                <a:ext cx="6" cy="6"/>
              </a:xfrm>
              <a:custGeom>
                <a:avLst/>
                <a:gdLst/>
                <a:ahLst/>
                <a:cxnLst>
                  <a:cxn ang="0">
                    <a:pos x="12" y="3"/>
                  </a:cxn>
                  <a:cxn ang="0">
                    <a:pos x="7" y="0"/>
                  </a:cxn>
                  <a:cxn ang="0">
                    <a:pos x="3" y="3"/>
                  </a:cxn>
                  <a:cxn ang="0">
                    <a:pos x="0" y="7"/>
                  </a:cxn>
                  <a:cxn ang="0">
                    <a:pos x="3" y="12"/>
                  </a:cxn>
                  <a:cxn ang="0">
                    <a:pos x="3" y="12"/>
                  </a:cxn>
                  <a:cxn ang="0">
                    <a:pos x="7" y="13"/>
                  </a:cxn>
                  <a:cxn ang="0">
                    <a:pos x="12" y="10"/>
                  </a:cxn>
                  <a:cxn ang="0">
                    <a:pos x="13" y="7"/>
                  </a:cxn>
                  <a:cxn ang="0">
                    <a:pos x="12" y="3"/>
                  </a:cxn>
                </a:cxnLst>
                <a:rect l="0" t="0" r="r" b="b"/>
                <a:pathLst>
                  <a:path w="13" h="13">
                    <a:moveTo>
                      <a:pt x="12" y="3"/>
                    </a:moveTo>
                    <a:lnTo>
                      <a:pt x="7" y="0"/>
                    </a:lnTo>
                    <a:lnTo>
                      <a:pt x="3" y="3"/>
                    </a:lnTo>
                    <a:lnTo>
                      <a:pt x="0" y="7"/>
                    </a:lnTo>
                    <a:lnTo>
                      <a:pt x="3" y="12"/>
                    </a:lnTo>
                    <a:lnTo>
                      <a:pt x="3" y="12"/>
                    </a:lnTo>
                    <a:lnTo>
                      <a:pt x="7" y="13"/>
                    </a:lnTo>
                    <a:lnTo>
                      <a:pt x="12" y="10"/>
                    </a:lnTo>
                    <a:lnTo>
                      <a:pt x="13" y="7"/>
                    </a:lnTo>
                    <a:lnTo>
                      <a:pt x="12" y="3"/>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7" name="Freeform 307"/>
              <p:cNvSpPr>
                <a:spLocks/>
              </p:cNvSpPr>
              <p:nvPr/>
            </p:nvSpPr>
            <p:spPr bwMode="auto">
              <a:xfrm>
                <a:off x="4263" y="862"/>
                <a:ext cx="6" cy="6"/>
              </a:xfrm>
              <a:custGeom>
                <a:avLst/>
                <a:gdLst/>
                <a:ahLst/>
                <a:cxnLst>
                  <a:cxn ang="0">
                    <a:pos x="11" y="2"/>
                  </a:cxn>
                  <a:cxn ang="0">
                    <a:pos x="6" y="0"/>
                  </a:cxn>
                  <a:cxn ang="0">
                    <a:pos x="3" y="2"/>
                  </a:cxn>
                  <a:cxn ang="0">
                    <a:pos x="0" y="6"/>
                  </a:cxn>
                  <a:cxn ang="0">
                    <a:pos x="3" y="11"/>
                  </a:cxn>
                  <a:cxn ang="0">
                    <a:pos x="3" y="11"/>
                  </a:cxn>
                  <a:cxn ang="0">
                    <a:pos x="6" y="12"/>
                  </a:cxn>
                  <a:cxn ang="0">
                    <a:pos x="11" y="11"/>
                  </a:cxn>
                  <a:cxn ang="0">
                    <a:pos x="13" y="6"/>
                  </a:cxn>
                  <a:cxn ang="0">
                    <a:pos x="11" y="2"/>
                  </a:cxn>
                </a:cxnLst>
                <a:rect l="0" t="0" r="r" b="b"/>
                <a:pathLst>
                  <a:path w="13" h="12">
                    <a:moveTo>
                      <a:pt x="11" y="2"/>
                    </a:moveTo>
                    <a:lnTo>
                      <a:pt x="6" y="0"/>
                    </a:lnTo>
                    <a:lnTo>
                      <a:pt x="3" y="2"/>
                    </a:lnTo>
                    <a:lnTo>
                      <a:pt x="0" y="6"/>
                    </a:lnTo>
                    <a:lnTo>
                      <a:pt x="3" y="11"/>
                    </a:lnTo>
                    <a:lnTo>
                      <a:pt x="3" y="11"/>
                    </a:lnTo>
                    <a:lnTo>
                      <a:pt x="6" y="12"/>
                    </a:lnTo>
                    <a:lnTo>
                      <a:pt x="11" y="11"/>
                    </a:lnTo>
                    <a:lnTo>
                      <a:pt x="13"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8" name="Freeform 308"/>
              <p:cNvSpPr>
                <a:spLocks/>
              </p:cNvSpPr>
              <p:nvPr/>
            </p:nvSpPr>
            <p:spPr bwMode="auto">
              <a:xfrm>
                <a:off x="4272" y="870"/>
                <a:ext cx="6" cy="7"/>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9" name="Freeform 309"/>
              <p:cNvSpPr>
                <a:spLocks/>
              </p:cNvSpPr>
              <p:nvPr/>
            </p:nvSpPr>
            <p:spPr bwMode="auto">
              <a:xfrm>
                <a:off x="4281" y="878"/>
                <a:ext cx="7" cy="7"/>
              </a:xfrm>
              <a:custGeom>
                <a:avLst/>
                <a:gdLst/>
                <a:ahLst/>
                <a:cxnLst>
                  <a:cxn ang="0">
                    <a:pos x="11" y="2"/>
                  </a:cxn>
                  <a:cxn ang="0">
                    <a:pos x="6" y="0"/>
                  </a:cxn>
                  <a:cxn ang="0">
                    <a:pos x="2" y="2"/>
                  </a:cxn>
                  <a:cxn ang="0">
                    <a:pos x="0" y="6"/>
                  </a:cxn>
                  <a:cxn ang="0">
                    <a:pos x="2" y="11"/>
                  </a:cxn>
                  <a:cxn ang="0">
                    <a:pos x="2" y="11"/>
                  </a:cxn>
                  <a:cxn ang="0">
                    <a:pos x="6" y="12"/>
                  </a:cxn>
                  <a:cxn ang="0">
                    <a:pos x="11" y="11"/>
                  </a:cxn>
                  <a:cxn ang="0">
                    <a:pos x="12" y="6"/>
                  </a:cxn>
                  <a:cxn ang="0">
                    <a:pos x="11" y="2"/>
                  </a:cxn>
                </a:cxnLst>
                <a:rect l="0" t="0" r="r" b="b"/>
                <a:pathLst>
                  <a:path w="12" h="12">
                    <a:moveTo>
                      <a:pt x="11" y="2"/>
                    </a:moveTo>
                    <a:lnTo>
                      <a:pt x="6" y="0"/>
                    </a:lnTo>
                    <a:lnTo>
                      <a:pt x="2" y="2"/>
                    </a:lnTo>
                    <a:lnTo>
                      <a:pt x="0" y="6"/>
                    </a:lnTo>
                    <a:lnTo>
                      <a:pt x="2" y="11"/>
                    </a:lnTo>
                    <a:lnTo>
                      <a:pt x="2" y="11"/>
                    </a:lnTo>
                    <a:lnTo>
                      <a:pt x="6" y="12"/>
                    </a:lnTo>
                    <a:lnTo>
                      <a:pt x="11" y="11"/>
                    </a:lnTo>
                    <a:lnTo>
                      <a:pt x="12" y="6"/>
                    </a:lnTo>
                    <a:lnTo>
                      <a:pt x="11" y="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0" name="Freeform 310"/>
              <p:cNvSpPr>
                <a:spLocks/>
              </p:cNvSpPr>
              <p:nvPr/>
            </p:nvSpPr>
            <p:spPr bwMode="auto">
              <a:xfrm>
                <a:off x="4271" y="866"/>
                <a:ext cx="50" cy="47"/>
              </a:xfrm>
              <a:custGeom>
                <a:avLst/>
                <a:gdLst/>
                <a:ahLst/>
                <a:cxnLst>
                  <a:cxn ang="0">
                    <a:pos x="0" y="69"/>
                  </a:cxn>
                  <a:cxn ang="0">
                    <a:pos x="98" y="94"/>
                  </a:cxn>
                  <a:cxn ang="0">
                    <a:pos x="59" y="0"/>
                  </a:cxn>
                  <a:cxn ang="0">
                    <a:pos x="0" y="69"/>
                  </a:cxn>
                </a:cxnLst>
                <a:rect l="0" t="0" r="r" b="b"/>
                <a:pathLst>
                  <a:path w="98" h="94">
                    <a:moveTo>
                      <a:pt x="0" y="69"/>
                    </a:moveTo>
                    <a:lnTo>
                      <a:pt x="98" y="94"/>
                    </a:lnTo>
                    <a:lnTo>
                      <a:pt x="59" y="0"/>
                    </a:lnTo>
                    <a:lnTo>
                      <a:pt x="0" y="6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32" name="Rectangle 312"/>
            <p:cNvSpPr>
              <a:spLocks noChangeArrowheads="1"/>
            </p:cNvSpPr>
            <p:nvPr/>
          </p:nvSpPr>
          <p:spPr bwMode="auto">
            <a:xfrm rot="2400000">
              <a:off x="4109" y="634"/>
              <a:ext cx="302"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replay</a:t>
              </a:r>
              <a:endParaRPr kumimoji="0" lang="en-US" sz="2800" b="0" i="0" u="none" strike="noStrike" cap="none" normalizeH="0" baseline="0" smtClean="0">
                <a:ln>
                  <a:noFill/>
                </a:ln>
                <a:solidFill>
                  <a:schemeClr val="tx1"/>
                </a:solidFill>
                <a:effectLst/>
                <a:latin typeface="Arial" pitchFamily="34" charset="0"/>
              </a:endParaRPr>
            </a:p>
          </p:txBody>
        </p:sp>
        <p:sp>
          <p:nvSpPr>
            <p:cNvPr id="5433" name="Rectangle 313"/>
            <p:cNvSpPr>
              <a:spLocks noChangeArrowheads="1"/>
            </p:cNvSpPr>
            <p:nvPr/>
          </p:nvSpPr>
          <p:spPr bwMode="auto">
            <a:xfrm>
              <a:off x="2750" y="1593"/>
              <a:ext cx="641" cy="468"/>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4" name="Rectangle 314"/>
            <p:cNvSpPr>
              <a:spLocks noChangeArrowheads="1"/>
            </p:cNvSpPr>
            <p:nvPr/>
          </p:nvSpPr>
          <p:spPr bwMode="auto">
            <a:xfrm>
              <a:off x="2832" y="1696"/>
              <a:ext cx="482" cy="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5" name="Rectangle 315"/>
            <p:cNvSpPr>
              <a:spLocks noChangeArrowheads="1"/>
            </p:cNvSpPr>
            <p:nvPr/>
          </p:nvSpPr>
          <p:spPr bwMode="auto">
            <a:xfrm>
              <a:off x="2868" y="1721"/>
              <a:ext cx="322"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Client </a:t>
              </a:r>
              <a:endParaRPr kumimoji="0" lang="en-US" sz="2800" b="0" i="0" u="none" strike="noStrike" cap="none" normalizeH="0" baseline="0" smtClean="0">
                <a:ln>
                  <a:noFill/>
                </a:ln>
                <a:solidFill>
                  <a:schemeClr val="tx1"/>
                </a:solidFill>
                <a:effectLst/>
                <a:latin typeface="Arial" pitchFamily="34" charset="0"/>
              </a:endParaRPr>
            </a:p>
          </p:txBody>
        </p:sp>
        <p:sp>
          <p:nvSpPr>
            <p:cNvPr id="5436" name="Rectangle 316"/>
            <p:cNvSpPr>
              <a:spLocks noChangeArrowheads="1"/>
            </p:cNvSpPr>
            <p:nvPr/>
          </p:nvSpPr>
          <p:spPr bwMode="auto">
            <a:xfrm>
              <a:off x="2868" y="1841"/>
              <a:ext cx="412"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Imposter</a:t>
              </a:r>
              <a:endParaRPr kumimoji="0" lang="en-US" sz="2800" b="0" i="0" u="none" strike="noStrike" cap="none" normalizeH="0" baseline="0" smtClean="0">
                <a:ln>
                  <a:noFill/>
                </a:ln>
                <a:solidFill>
                  <a:schemeClr val="tx1"/>
                </a:solidFill>
                <a:effectLst/>
                <a:latin typeface="Arial" pitchFamily="34" charset="0"/>
              </a:endParaRPr>
            </a:p>
          </p:txBody>
        </p:sp>
        <p:sp>
          <p:nvSpPr>
            <p:cNvPr id="5437" name="Rectangle 317"/>
            <p:cNvSpPr>
              <a:spLocks noChangeArrowheads="1"/>
            </p:cNvSpPr>
            <p:nvPr/>
          </p:nvSpPr>
          <p:spPr bwMode="auto">
            <a:xfrm>
              <a:off x="4630" y="1582"/>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8" name="Rectangle 318"/>
            <p:cNvSpPr>
              <a:spLocks noChangeArrowheads="1"/>
            </p:cNvSpPr>
            <p:nvPr/>
          </p:nvSpPr>
          <p:spPr bwMode="auto">
            <a:xfrm>
              <a:off x="4703" y="1690"/>
              <a:ext cx="482" cy="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9" name="Rectangle 319"/>
            <p:cNvSpPr>
              <a:spLocks noChangeArrowheads="1"/>
            </p:cNvSpPr>
            <p:nvPr/>
          </p:nvSpPr>
          <p:spPr bwMode="auto">
            <a:xfrm>
              <a:off x="4739" y="1715"/>
              <a:ext cx="315"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442" name="Group 322"/>
            <p:cNvGrpSpPr>
              <a:grpSpLocks/>
            </p:cNvGrpSpPr>
            <p:nvPr/>
          </p:nvGrpSpPr>
          <p:grpSpPr bwMode="auto">
            <a:xfrm>
              <a:off x="3411" y="1702"/>
              <a:ext cx="1222" cy="39"/>
              <a:chOff x="3411" y="1702"/>
              <a:chExt cx="1222" cy="39"/>
            </a:xfrm>
          </p:grpSpPr>
          <p:sp>
            <p:nvSpPr>
              <p:cNvPr id="5440" name="Line 320"/>
              <p:cNvSpPr>
                <a:spLocks noChangeShapeType="1"/>
              </p:cNvSpPr>
              <p:nvPr/>
            </p:nvSpPr>
            <p:spPr bwMode="auto">
              <a:xfrm>
                <a:off x="3411" y="1721"/>
                <a:ext cx="1184"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1" name="Freeform 321"/>
              <p:cNvSpPr>
                <a:spLocks/>
              </p:cNvSpPr>
              <p:nvPr/>
            </p:nvSpPr>
            <p:spPr bwMode="auto">
              <a:xfrm>
                <a:off x="4593" y="1702"/>
                <a:ext cx="40" cy="39"/>
              </a:xfrm>
              <a:custGeom>
                <a:avLst/>
                <a:gdLst/>
                <a:ahLst/>
                <a:cxnLst>
                  <a:cxn ang="0">
                    <a:pos x="0" y="79"/>
                  </a:cxn>
                  <a:cxn ang="0">
                    <a:pos x="78" y="40"/>
                  </a:cxn>
                  <a:cxn ang="0">
                    <a:pos x="0" y="0"/>
                  </a:cxn>
                  <a:cxn ang="0">
                    <a:pos x="0" y="79"/>
                  </a:cxn>
                </a:cxnLst>
                <a:rect l="0" t="0" r="r" b="b"/>
                <a:pathLst>
                  <a:path w="78" h="79">
                    <a:moveTo>
                      <a:pt x="0" y="79"/>
                    </a:moveTo>
                    <a:lnTo>
                      <a:pt x="78"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45" name="Group 325"/>
            <p:cNvGrpSpPr>
              <a:grpSpLocks/>
            </p:cNvGrpSpPr>
            <p:nvPr/>
          </p:nvGrpSpPr>
          <p:grpSpPr bwMode="auto">
            <a:xfrm>
              <a:off x="3399" y="1910"/>
              <a:ext cx="1221" cy="39"/>
              <a:chOff x="3399" y="1910"/>
              <a:chExt cx="1221" cy="39"/>
            </a:xfrm>
          </p:grpSpPr>
          <p:sp>
            <p:nvSpPr>
              <p:cNvPr id="5443" name="Line 323"/>
              <p:cNvSpPr>
                <a:spLocks noChangeShapeType="1"/>
              </p:cNvSpPr>
              <p:nvPr/>
            </p:nvSpPr>
            <p:spPr bwMode="auto">
              <a:xfrm>
                <a:off x="3437" y="192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4" name="Freeform 324"/>
              <p:cNvSpPr>
                <a:spLocks/>
              </p:cNvSpPr>
              <p:nvPr/>
            </p:nvSpPr>
            <p:spPr bwMode="auto">
              <a:xfrm>
                <a:off x="3399" y="1910"/>
                <a:ext cx="40" cy="39"/>
              </a:xfrm>
              <a:custGeom>
                <a:avLst/>
                <a:gdLst/>
                <a:ahLst/>
                <a:cxnLst>
                  <a:cxn ang="0">
                    <a:pos x="78" y="0"/>
                  </a:cxn>
                  <a:cxn ang="0">
                    <a:pos x="0" y="40"/>
                  </a:cxn>
                  <a:cxn ang="0">
                    <a:pos x="78" y="79"/>
                  </a:cxn>
                  <a:cxn ang="0">
                    <a:pos x="78" y="0"/>
                  </a:cxn>
                </a:cxnLst>
                <a:rect l="0" t="0" r="r" b="b"/>
                <a:pathLst>
                  <a:path w="78" h="79">
                    <a:moveTo>
                      <a:pt x="78" y="0"/>
                    </a:moveTo>
                    <a:lnTo>
                      <a:pt x="0" y="40"/>
                    </a:lnTo>
                    <a:lnTo>
                      <a:pt x="78" y="79"/>
                    </a:lnTo>
                    <a:lnTo>
                      <a:pt x="78"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46" name="Rectangle 326"/>
            <p:cNvSpPr>
              <a:spLocks noChangeArrowheads="1"/>
            </p:cNvSpPr>
            <p:nvPr/>
          </p:nvSpPr>
          <p:spPr bwMode="auto">
            <a:xfrm>
              <a:off x="2750" y="1593"/>
              <a:ext cx="641" cy="468"/>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47" name="Rectangle 327"/>
            <p:cNvSpPr>
              <a:spLocks noChangeArrowheads="1"/>
            </p:cNvSpPr>
            <p:nvPr/>
          </p:nvSpPr>
          <p:spPr bwMode="auto">
            <a:xfrm>
              <a:off x="2832" y="1696"/>
              <a:ext cx="482" cy="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48" name="Rectangle 328"/>
            <p:cNvSpPr>
              <a:spLocks noChangeArrowheads="1"/>
            </p:cNvSpPr>
            <p:nvPr/>
          </p:nvSpPr>
          <p:spPr bwMode="auto">
            <a:xfrm>
              <a:off x="2868" y="1721"/>
              <a:ext cx="322"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Client </a:t>
              </a:r>
              <a:endParaRPr kumimoji="0" lang="en-US" sz="2800" b="0" i="0" u="none" strike="noStrike" cap="none" normalizeH="0" baseline="0" smtClean="0">
                <a:ln>
                  <a:noFill/>
                </a:ln>
                <a:solidFill>
                  <a:schemeClr val="tx1"/>
                </a:solidFill>
                <a:effectLst/>
                <a:latin typeface="Arial" pitchFamily="34" charset="0"/>
              </a:endParaRPr>
            </a:p>
          </p:txBody>
        </p:sp>
        <p:sp>
          <p:nvSpPr>
            <p:cNvPr id="5449" name="Rectangle 329"/>
            <p:cNvSpPr>
              <a:spLocks noChangeArrowheads="1"/>
            </p:cNvSpPr>
            <p:nvPr/>
          </p:nvSpPr>
          <p:spPr bwMode="auto">
            <a:xfrm>
              <a:off x="2868" y="1841"/>
              <a:ext cx="412"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Imposter</a:t>
              </a:r>
              <a:endParaRPr kumimoji="0" lang="en-US" sz="2800" b="0" i="0" u="none" strike="noStrike" cap="none" normalizeH="0" baseline="0" smtClean="0">
                <a:ln>
                  <a:noFill/>
                </a:ln>
                <a:solidFill>
                  <a:schemeClr val="tx1"/>
                </a:solidFill>
                <a:effectLst/>
                <a:latin typeface="Arial" pitchFamily="34" charset="0"/>
              </a:endParaRPr>
            </a:p>
          </p:txBody>
        </p:sp>
        <p:sp>
          <p:nvSpPr>
            <p:cNvPr id="5450" name="Rectangle 330"/>
            <p:cNvSpPr>
              <a:spLocks noChangeArrowheads="1"/>
            </p:cNvSpPr>
            <p:nvPr/>
          </p:nvSpPr>
          <p:spPr bwMode="auto">
            <a:xfrm>
              <a:off x="4630" y="1582"/>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1" name="Rectangle 331"/>
            <p:cNvSpPr>
              <a:spLocks noChangeArrowheads="1"/>
            </p:cNvSpPr>
            <p:nvPr/>
          </p:nvSpPr>
          <p:spPr bwMode="auto">
            <a:xfrm>
              <a:off x="4703" y="1690"/>
              <a:ext cx="482" cy="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2" name="Rectangle 332"/>
            <p:cNvSpPr>
              <a:spLocks noChangeArrowheads="1"/>
            </p:cNvSpPr>
            <p:nvPr/>
          </p:nvSpPr>
          <p:spPr bwMode="auto">
            <a:xfrm>
              <a:off x="4739" y="1715"/>
              <a:ext cx="315"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455" name="Group 335"/>
            <p:cNvGrpSpPr>
              <a:grpSpLocks/>
            </p:cNvGrpSpPr>
            <p:nvPr/>
          </p:nvGrpSpPr>
          <p:grpSpPr bwMode="auto">
            <a:xfrm>
              <a:off x="3411" y="1702"/>
              <a:ext cx="1222" cy="39"/>
              <a:chOff x="3411" y="1702"/>
              <a:chExt cx="1222" cy="39"/>
            </a:xfrm>
          </p:grpSpPr>
          <p:sp>
            <p:nvSpPr>
              <p:cNvPr id="5453" name="Line 333"/>
              <p:cNvSpPr>
                <a:spLocks noChangeShapeType="1"/>
              </p:cNvSpPr>
              <p:nvPr/>
            </p:nvSpPr>
            <p:spPr bwMode="auto">
              <a:xfrm>
                <a:off x="3411" y="1721"/>
                <a:ext cx="1184"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4" name="Freeform 334"/>
              <p:cNvSpPr>
                <a:spLocks/>
              </p:cNvSpPr>
              <p:nvPr/>
            </p:nvSpPr>
            <p:spPr bwMode="auto">
              <a:xfrm>
                <a:off x="4593" y="1702"/>
                <a:ext cx="40" cy="39"/>
              </a:xfrm>
              <a:custGeom>
                <a:avLst/>
                <a:gdLst/>
                <a:ahLst/>
                <a:cxnLst>
                  <a:cxn ang="0">
                    <a:pos x="0" y="79"/>
                  </a:cxn>
                  <a:cxn ang="0">
                    <a:pos x="78" y="40"/>
                  </a:cxn>
                  <a:cxn ang="0">
                    <a:pos x="0" y="0"/>
                  </a:cxn>
                  <a:cxn ang="0">
                    <a:pos x="0" y="79"/>
                  </a:cxn>
                </a:cxnLst>
                <a:rect l="0" t="0" r="r" b="b"/>
                <a:pathLst>
                  <a:path w="78" h="79">
                    <a:moveTo>
                      <a:pt x="0" y="79"/>
                    </a:moveTo>
                    <a:lnTo>
                      <a:pt x="78"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58" name="Group 338"/>
            <p:cNvGrpSpPr>
              <a:grpSpLocks/>
            </p:cNvGrpSpPr>
            <p:nvPr/>
          </p:nvGrpSpPr>
          <p:grpSpPr bwMode="auto">
            <a:xfrm>
              <a:off x="3399" y="1910"/>
              <a:ext cx="1221" cy="39"/>
              <a:chOff x="3399" y="1910"/>
              <a:chExt cx="1221" cy="39"/>
            </a:xfrm>
          </p:grpSpPr>
          <p:sp>
            <p:nvSpPr>
              <p:cNvPr id="5456" name="Line 336"/>
              <p:cNvSpPr>
                <a:spLocks noChangeShapeType="1"/>
              </p:cNvSpPr>
              <p:nvPr/>
            </p:nvSpPr>
            <p:spPr bwMode="auto">
              <a:xfrm>
                <a:off x="3437" y="192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7" name="Freeform 337"/>
              <p:cNvSpPr>
                <a:spLocks/>
              </p:cNvSpPr>
              <p:nvPr/>
            </p:nvSpPr>
            <p:spPr bwMode="auto">
              <a:xfrm>
                <a:off x="3399" y="1910"/>
                <a:ext cx="40" cy="39"/>
              </a:xfrm>
              <a:custGeom>
                <a:avLst/>
                <a:gdLst/>
                <a:ahLst/>
                <a:cxnLst>
                  <a:cxn ang="0">
                    <a:pos x="78" y="0"/>
                  </a:cxn>
                  <a:cxn ang="0">
                    <a:pos x="0" y="40"/>
                  </a:cxn>
                  <a:cxn ang="0">
                    <a:pos x="78" y="79"/>
                  </a:cxn>
                  <a:cxn ang="0">
                    <a:pos x="78" y="0"/>
                  </a:cxn>
                </a:cxnLst>
                <a:rect l="0" t="0" r="r" b="b"/>
                <a:pathLst>
                  <a:path w="78" h="79">
                    <a:moveTo>
                      <a:pt x="78" y="0"/>
                    </a:moveTo>
                    <a:lnTo>
                      <a:pt x="0" y="40"/>
                    </a:lnTo>
                    <a:lnTo>
                      <a:pt x="78" y="79"/>
                    </a:lnTo>
                    <a:lnTo>
                      <a:pt x="78"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01" name="Group 381"/>
            <p:cNvGrpSpPr>
              <a:grpSpLocks/>
            </p:cNvGrpSpPr>
            <p:nvPr/>
          </p:nvGrpSpPr>
          <p:grpSpPr bwMode="auto">
            <a:xfrm>
              <a:off x="2759" y="2349"/>
              <a:ext cx="2522" cy="479"/>
              <a:chOff x="2759" y="2349"/>
              <a:chExt cx="2522" cy="479"/>
            </a:xfrm>
          </p:grpSpPr>
          <p:sp>
            <p:nvSpPr>
              <p:cNvPr id="5459" name="Rectangle 339"/>
              <p:cNvSpPr>
                <a:spLocks noChangeArrowheads="1"/>
              </p:cNvSpPr>
              <p:nvPr/>
            </p:nvSpPr>
            <p:spPr bwMode="auto">
              <a:xfrm>
                <a:off x="2759" y="2361"/>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0" name="Rectangle 340"/>
              <p:cNvSpPr>
                <a:spLocks noChangeArrowheads="1"/>
              </p:cNvSpPr>
              <p:nvPr/>
            </p:nvSpPr>
            <p:spPr bwMode="auto">
              <a:xfrm>
                <a:off x="2841" y="2464"/>
                <a:ext cx="483" cy="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1" name="Rectangle 341"/>
              <p:cNvSpPr>
                <a:spLocks noChangeArrowheads="1"/>
              </p:cNvSpPr>
              <p:nvPr/>
            </p:nvSpPr>
            <p:spPr bwMode="auto">
              <a:xfrm>
                <a:off x="2878" y="2489"/>
                <a:ext cx="401"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Attacker</a:t>
                </a:r>
                <a:endParaRPr kumimoji="0" lang="en-US" sz="2800" b="0" i="0" u="none" strike="noStrike" cap="none" normalizeH="0" baseline="0" smtClean="0">
                  <a:ln>
                    <a:noFill/>
                  </a:ln>
                  <a:solidFill>
                    <a:schemeClr val="tx1"/>
                  </a:solidFill>
                  <a:effectLst/>
                  <a:latin typeface="Arial" pitchFamily="34" charset="0"/>
                </a:endParaRPr>
              </a:p>
            </p:txBody>
          </p:sp>
          <p:sp>
            <p:nvSpPr>
              <p:cNvPr id="5462" name="Rectangle 342"/>
              <p:cNvSpPr>
                <a:spLocks noChangeArrowheads="1"/>
              </p:cNvSpPr>
              <p:nvPr/>
            </p:nvSpPr>
            <p:spPr bwMode="auto">
              <a:xfrm>
                <a:off x="4640" y="2349"/>
                <a:ext cx="641" cy="468"/>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3" name="Rectangle 343"/>
              <p:cNvSpPr>
                <a:spLocks noChangeArrowheads="1"/>
              </p:cNvSpPr>
              <p:nvPr/>
            </p:nvSpPr>
            <p:spPr bwMode="auto">
              <a:xfrm>
                <a:off x="4712" y="2457"/>
                <a:ext cx="482" cy="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4" name="Rectangle 344"/>
              <p:cNvSpPr>
                <a:spLocks noChangeArrowheads="1"/>
              </p:cNvSpPr>
              <p:nvPr/>
            </p:nvSpPr>
            <p:spPr bwMode="auto">
              <a:xfrm>
                <a:off x="4748" y="2483"/>
                <a:ext cx="315"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467" name="Group 347"/>
              <p:cNvGrpSpPr>
                <a:grpSpLocks/>
              </p:cNvGrpSpPr>
              <p:nvPr/>
            </p:nvGrpSpPr>
            <p:grpSpPr bwMode="auto">
              <a:xfrm>
                <a:off x="3421" y="2469"/>
                <a:ext cx="1220" cy="40"/>
                <a:chOff x="3421" y="2469"/>
                <a:chExt cx="1220" cy="40"/>
              </a:xfrm>
            </p:grpSpPr>
            <p:sp>
              <p:nvSpPr>
                <p:cNvPr id="5465" name="Line 345"/>
                <p:cNvSpPr>
                  <a:spLocks noChangeShapeType="1"/>
                </p:cNvSpPr>
                <p:nvPr/>
              </p:nvSpPr>
              <p:spPr bwMode="auto">
                <a:xfrm>
                  <a:off x="3421" y="248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6" name="Freeform 346"/>
                <p:cNvSpPr>
                  <a:spLocks/>
                </p:cNvSpPr>
                <p:nvPr/>
              </p:nvSpPr>
              <p:spPr bwMode="auto">
                <a:xfrm>
                  <a:off x="4603" y="2469"/>
                  <a:ext cx="38" cy="40"/>
                </a:xfrm>
                <a:custGeom>
                  <a:avLst/>
                  <a:gdLst/>
                  <a:ahLst/>
                  <a:cxnLst>
                    <a:cxn ang="0">
                      <a:pos x="0" y="78"/>
                    </a:cxn>
                    <a:cxn ang="0">
                      <a:pos x="78" y="40"/>
                    </a:cxn>
                    <a:cxn ang="0">
                      <a:pos x="0" y="0"/>
                    </a:cxn>
                    <a:cxn ang="0">
                      <a:pos x="0" y="78"/>
                    </a:cxn>
                  </a:cxnLst>
                  <a:rect l="0" t="0" r="r" b="b"/>
                  <a:pathLst>
                    <a:path w="78" h="78">
                      <a:moveTo>
                        <a:pt x="0" y="78"/>
                      </a:moveTo>
                      <a:lnTo>
                        <a:pt x="78" y="40"/>
                      </a:lnTo>
                      <a:lnTo>
                        <a:pt x="0" y="0"/>
                      </a:lnTo>
                      <a:lnTo>
                        <a:pt x="0" y="78"/>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70" name="Group 350"/>
              <p:cNvGrpSpPr>
                <a:grpSpLocks/>
              </p:cNvGrpSpPr>
              <p:nvPr/>
            </p:nvGrpSpPr>
            <p:grpSpPr bwMode="auto">
              <a:xfrm>
                <a:off x="3419" y="2529"/>
                <a:ext cx="1221" cy="40"/>
                <a:chOff x="3419" y="2529"/>
                <a:chExt cx="1221" cy="40"/>
              </a:xfrm>
            </p:grpSpPr>
            <p:sp>
              <p:nvSpPr>
                <p:cNvPr id="5468" name="Line 348"/>
                <p:cNvSpPr>
                  <a:spLocks noChangeShapeType="1"/>
                </p:cNvSpPr>
                <p:nvPr/>
              </p:nvSpPr>
              <p:spPr bwMode="auto">
                <a:xfrm>
                  <a:off x="3419" y="254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9" name="Freeform 349"/>
                <p:cNvSpPr>
                  <a:spLocks/>
                </p:cNvSpPr>
                <p:nvPr/>
              </p:nvSpPr>
              <p:spPr bwMode="auto">
                <a:xfrm>
                  <a:off x="4601" y="2529"/>
                  <a:ext cx="39" cy="40"/>
                </a:xfrm>
                <a:custGeom>
                  <a:avLst/>
                  <a:gdLst/>
                  <a:ahLst/>
                  <a:cxnLst>
                    <a:cxn ang="0">
                      <a:pos x="0" y="79"/>
                    </a:cxn>
                    <a:cxn ang="0">
                      <a:pos x="78" y="40"/>
                    </a:cxn>
                    <a:cxn ang="0">
                      <a:pos x="0" y="0"/>
                    </a:cxn>
                    <a:cxn ang="0">
                      <a:pos x="0" y="79"/>
                    </a:cxn>
                  </a:cxnLst>
                  <a:rect l="0" t="0" r="r" b="b"/>
                  <a:pathLst>
                    <a:path w="78" h="79">
                      <a:moveTo>
                        <a:pt x="0" y="79"/>
                      </a:moveTo>
                      <a:lnTo>
                        <a:pt x="78"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73" name="Group 353"/>
              <p:cNvGrpSpPr>
                <a:grpSpLocks/>
              </p:cNvGrpSpPr>
              <p:nvPr/>
            </p:nvGrpSpPr>
            <p:grpSpPr bwMode="auto">
              <a:xfrm>
                <a:off x="3417" y="2589"/>
                <a:ext cx="1221" cy="39"/>
                <a:chOff x="3417" y="2589"/>
                <a:chExt cx="1221" cy="39"/>
              </a:xfrm>
            </p:grpSpPr>
            <p:sp>
              <p:nvSpPr>
                <p:cNvPr id="5471" name="Line 351"/>
                <p:cNvSpPr>
                  <a:spLocks noChangeShapeType="1"/>
                </p:cNvSpPr>
                <p:nvPr/>
              </p:nvSpPr>
              <p:spPr bwMode="auto">
                <a:xfrm>
                  <a:off x="3417" y="2608"/>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2" name="Freeform 352"/>
                <p:cNvSpPr>
                  <a:spLocks/>
                </p:cNvSpPr>
                <p:nvPr/>
              </p:nvSpPr>
              <p:spPr bwMode="auto">
                <a:xfrm>
                  <a:off x="4599" y="2589"/>
                  <a:ext cx="39" cy="39"/>
                </a:xfrm>
                <a:custGeom>
                  <a:avLst/>
                  <a:gdLst/>
                  <a:ahLst/>
                  <a:cxnLst>
                    <a:cxn ang="0">
                      <a:pos x="0" y="79"/>
                    </a:cxn>
                    <a:cxn ang="0">
                      <a:pos x="77" y="40"/>
                    </a:cxn>
                    <a:cxn ang="0">
                      <a:pos x="0" y="0"/>
                    </a:cxn>
                    <a:cxn ang="0">
                      <a:pos x="0" y="79"/>
                    </a:cxn>
                  </a:cxnLst>
                  <a:rect l="0" t="0" r="r" b="b"/>
                  <a:pathLst>
                    <a:path w="77" h="79">
                      <a:moveTo>
                        <a:pt x="0" y="79"/>
                      </a:moveTo>
                      <a:lnTo>
                        <a:pt x="77"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76" name="Group 356"/>
              <p:cNvGrpSpPr>
                <a:grpSpLocks/>
              </p:cNvGrpSpPr>
              <p:nvPr/>
            </p:nvGrpSpPr>
            <p:grpSpPr bwMode="auto">
              <a:xfrm>
                <a:off x="3415" y="2649"/>
                <a:ext cx="1221" cy="39"/>
                <a:chOff x="3415" y="2649"/>
                <a:chExt cx="1221" cy="39"/>
              </a:xfrm>
            </p:grpSpPr>
            <p:sp>
              <p:nvSpPr>
                <p:cNvPr id="5474" name="Line 354"/>
                <p:cNvSpPr>
                  <a:spLocks noChangeShapeType="1"/>
                </p:cNvSpPr>
                <p:nvPr/>
              </p:nvSpPr>
              <p:spPr bwMode="auto">
                <a:xfrm>
                  <a:off x="3415" y="2668"/>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5" name="Freeform 355"/>
                <p:cNvSpPr>
                  <a:spLocks/>
                </p:cNvSpPr>
                <p:nvPr/>
              </p:nvSpPr>
              <p:spPr bwMode="auto">
                <a:xfrm>
                  <a:off x="4597" y="2649"/>
                  <a:ext cx="39" cy="39"/>
                </a:xfrm>
                <a:custGeom>
                  <a:avLst/>
                  <a:gdLst/>
                  <a:ahLst/>
                  <a:cxnLst>
                    <a:cxn ang="0">
                      <a:pos x="0" y="79"/>
                    </a:cxn>
                    <a:cxn ang="0">
                      <a:pos x="79" y="40"/>
                    </a:cxn>
                    <a:cxn ang="0">
                      <a:pos x="0" y="0"/>
                    </a:cxn>
                    <a:cxn ang="0">
                      <a:pos x="0" y="79"/>
                    </a:cxn>
                  </a:cxnLst>
                  <a:rect l="0" t="0" r="r" b="b"/>
                  <a:pathLst>
                    <a:path w="79" h="79">
                      <a:moveTo>
                        <a:pt x="0" y="79"/>
                      </a:moveTo>
                      <a:lnTo>
                        <a:pt x="79"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79" name="Group 359"/>
              <p:cNvGrpSpPr>
                <a:grpSpLocks/>
              </p:cNvGrpSpPr>
              <p:nvPr/>
            </p:nvGrpSpPr>
            <p:grpSpPr bwMode="auto">
              <a:xfrm>
                <a:off x="3413" y="2709"/>
                <a:ext cx="1221" cy="39"/>
                <a:chOff x="3413" y="2709"/>
                <a:chExt cx="1221" cy="39"/>
              </a:xfrm>
            </p:grpSpPr>
            <p:sp>
              <p:nvSpPr>
                <p:cNvPr id="5477" name="Line 357"/>
                <p:cNvSpPr>
                  <a:spLocks noChangeShapeType="1"/>
                </p:cNvSpPr>
                <p:nvPr/>
              </p:nvSpPr>
              <p:spPr bwMode="auto">
                <a:xfrm>
                  <a:off x="3413" y="2728"/>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8" name="Freeform 358"/>
                <p:cNvSpPr>
                  <a:spLocks/>
                </p:cNvSpPr>
                <p:nvPr/>
              </p:nvSpPr>
              <p:spPr bwMode="auto">
                <a:xfrm>
                  <a:off x="4595" y="2709"/>
                  <a:ext cx="39" cy="39"/>
                </a:xfrm>
                <a:custGeom>
                  <a:avLst/>
                  <a:gdLst/>
                  <a:ahLst/>
                  <a:cxnLst>
                    <a:cxn ang="0">
                      <a:pos x="0" y="79"/>
                    </a:cxn>
                    <a:cxn ang="0">
                      <a:pos x="78" y="40"/>
                    </a:cxn>
                    <a:cxn ang="0">
                      <a:pos x="0" y="0"/>
                    </a:cxn>
                    <a:cxn ang="0">
                      <a:pos x="0" y="79"/>
                    </a:cxn>
                  </a:cxnLst>
                  <a:rect l="0" t="0" r="r" b="b"/>
                  <a:pathLst>
                    <a:path w="78" h="79">
                      <a:moveTo>
                        <a:pt x="0" y="79"/>
                      </a:moveTo>
                      <a:lnTo>
                        <a:pt x="78"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80" name="Rectangle 360"/>
              <p:cNvSpPr>
                <a:spLocks noChangeArrowheads="1"/>
              </p:cNvSpPr>
              <p:nvPr/>
            </p:nvSpPr>
            <p:spPr bwMode="auto">
              <a:xfrm>
                <a:off x="2759" y="2361"/>
                <a:ext cx="642" cy="467"/>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1" name="Rectangle 361"/>
              <p:cNvSpPr>
                <a:spLocks noChangeArrowheads="1"/>
              </p:cNvSpPr>
              <p:nvPr/>
            </p:nvSpPr>
            <p:spPr bwMode="auto">
              <a:xfrm>
                <a:off x="2841" y="2464"/>
                <a:ext cx="483" cy="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2" name="Rectangle 362"/>
              <p:cNvSpPr>
                <a:spLocks noChangeArrowheads="1"/>
              </p:cNvSpPr>
              <p:nvPr/>
            </p:nvSpPr>
            <p:spPr bwMode="auto">
              <a:xfrm>
                <a:off x="2878" y="2489"/>
                <a:ext cx="401"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Times New Roman" pitchFamily="18" charset="0"/>
                  </a:rPr>
                  <a:t>Attacker</a:t>
                </a:r>
                <a:endParaRPr kumimoji="0" lang="en-US" sz="2800" b="0" i="0" u="none" strike="noStrike" cap="none" normalizeH="0" baseline="0" dirty="0" smtClean="0">
                  <a:ln>
                    <a:noFill/>
                  </a:ln>
                  <a:solidFill>
                    <a:schemeClr val="tx1"/>
                  </a:solidFill>
                  <a:effectLst/>
                  <a:latin typeface="Arial" pitchFamily="34" charset="0"/>
                </a:endParaRPr>
              </a:p>
            </p:txBody>
          </p:sp>
          <p:sp>
            <p:nvSpPr>
              <p:cNvPr id="5483" name="Rectangle 363"/>
              <p:cNvSpPr>
                <a:spLocks noChangeArrowheads="1"/>
              </p:cNvSpPr>
              <p:nvPr/>
            </p:nvSpPr>
            <p:spPr bwMode="auto">
              <a:xfrm>
                <a:off x="4640" y="2349"/>
                <a:ext cx="641" cy="468"/>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4" name="Rectangle 364"/>
              <p:cNvSpPr>
                <a:spLocks noChangeArrowheads="1"/>
              </p:cNvSpPr>
              <p:nvPr/>
            </p:nvSpPr>
            <p:spPr bwMode="auto">
              <a:xfrm>
                <a:off x="4712" y="2457"/>
                <a:ext cx="482" cy="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5" name="Rectangle 365"/>
              <p:cNvSpPr>
                <a:spLocks noChangeArrowheads="1"/>
              </p:cNvSpPr>
              <p:nvPr/>
            </p:nvSpPr>
            <p:spPr bwMode="auto">
              <a:xfrm>
                <a:off x="4748" y="2483"/>
                <a:ext cx="315"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488" name="Group 368"/>
              <p:cNvGrpSpPr>
                <a:grpSpLocks/>
              </p:cNvGrpSpPr>
              <p:nvPr/>
            </p:nvGrpSpPr>
            <p:grpSpPr bwMode="auto">
              <a:xfrm>
                <a:off x="3421" y="2469"/>
                <a:ext cx="1220" cy="40"/>
                <a:chOff x="3421" y="2469"/>
                <a:chExt cx="1220" cy="40"/>
              </a:xfrm>
            </p:grpSpPr>
            <p:sp>
              <p:nvSpPr>
                <p:cNvPr id="5486" name="Line 366"/>
                <p:cNvSpPr>
                  <a:spLocks noChangeShapeType="1"/>
                </p:cNvSpPr>
                <p:nvPr/>
              </p:nvSpPr>
              <p:spPr bwMode="auto">
                <a:xfrm>
                  <a:off x="3421" y="248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7" name="Freeform 367"/>
                <p:cNvSpPr>
                  <a:spLocks/>
                </p:cNvSpPr>
                <p:nvPr/>
              </p:nvSpPr>
              <p:spPr bwMode="auto">
                <a:xfrm>
                  <a:off x="4603" y="2469"/>
                  <a:ext cx="38" cy="40"/>
                </a:xfrm>
                <a:custGeom>
                  <a:avLst/>
                  <a:gdLst/>
                  <a:ahLst/>
                  <a:cxnLst>
                    <a:cxn ang="0">
                      <a:pos x="0" y="78"/>
                    </a:cxn>
                    <a:cxn ang="0">
                      <a:pos x="78" y="40"/>
                    </a:cxn>
                    <a:cxn ang="0">
                      <a:pos x="0" y="0"/>
                    </a:cxn>
                    <a:cxn ang="0">
                      <a:pos x="0" y="78"/>
                    </a:cxn>
                  </a:cxnLst>
                  <a:rect l="0" t="0" r="r" b="b"/>
                  <a:pathLst>
                    <a:path w="78" h="78">
                      <a:moveTo>
                        <a:pt x="0" y="78"/>
                      </a:moveTo>
                      <a:lnTo>
                        <a:pt x="78" y="40"/>
                      </a:lnTo>
                      <a:lnTo>
                        <a:pt x="0" y="0"/>
                      </a:lnTo>
                      <a:lnTo>
                        <a:pt x="0" y="78"/>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91" name="Group 371"/>
              <p:cNvGrpSpPr>
                <a:grpSpLocks/>
              </p:cNvGrpSpPr>
              <p:nvPr/>
            </p:nvGrpSpPr>
            <p:grpSpPr bwMode="auto">
              <a:xfrm>
                <a:off x="3419" y="2529"/>
                <a:ext cx="1221" cy="40"/>
                <a:chOff x="3419" y="2529"/>
                <a:chExt cx="1221" cy="40"/>
              </a:xfrm>
            </p:grpSpPr>
            <p:sp>
              <p:nvSpPr>
                <p:cNvPr id="5489" name="Line 369"/>
                <p:cNvSpPr>
                  <a:spLocks noChangeShapeType="1"/>
                </p:cNvSpPr>
                <p:nvPr/>
              </p:nvSpPr>
              <p:spPr bwMode="auto">
                <a:xfrm>
                  <a:off x="3419" y="2549"/>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0" name="Freeform 370"/>
                <p:cNvSpPr>
                  <a:spLocks/>
                </p:cNvSpPr>
                <p:nvPr/>
              </p:nvSpPr>
              <p:spPr bwMode="auto">
                <a:xfrm>
                  <a:off x="4601" y="2529"/>
                  <a:ext cx="39" cy="40"/>
                </a:xfrm>
                <a:custGeom>
                  <a:avLst/>
                  <a:gdLst/>
                  <a:ahLst/>
                  <a:cxnLst>
                    <a:cxn ang="0">
                      <a:pos x="0" y="79"/>
                    </a:cxn>
                    <a:cxn ang="0">
                      <a:pos x="78" y="40"/>
                    </a:cxn>
                    <a:cxn ang="0">
                      <a:pos x="0" y="0"/>
                    </a:cxn>
                    <a:cxn ang="0">
                      <a:pos x="0" y="79"/>
                    </a:cxn>
                  </a:cxnLst>
                  <a:rect l="0" t="0" r="r" b="b"/>
                  <a:pathLst>
                    <a:path w="78" h="79">
                      <a:moveTo>
                        <a:pt x="0" y="79"/>
                      </a:moveTo>
                      <a:lnTo>
                        <a:pt x="78"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94" name="Group 374"/>
              <p:cNvGrpSpPr>
                <a:grpSpLocks/>
              </p:cNvGrpSpPr>
              <p:nvPr/>
            </p:nvGrpSpPr>
            <p:grpSpPr bwMode="auto">
              <a:xfrm>
                <a:off x="3417" y="2589"/>
                <a:ext cx="1221" cy="39"/>
                <a:chOff x="3417" y="2589"/>
                <a:chExt cx="1221" cy="39"/>
              </a:xfrm>
            </p:grpSpPr>
            <p:sp>
              <p:nvSpPr>
                <p:cNvPr id="5492" name="Line 372"/>
                <p:cNvSpPr>
                  <a:spLocks noChangeShapeType="1"/>
                </p:cNvSpPr>
                <p:nvPr/>
              </p:nvSpPr>
              <p:spPr bwMode="auto">
                <a:xfrm>
                  <a:off x="3417" y="2608"/>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3" name="Freeform 373"/>
                <p:cNvSpPr>
                  <a:spLocks/>
                </p:cNvSpPr>
                <p:nvPr/>
              </p:nvSpPr>
              <p:spPr bwMode="auto">
                <a:xfrm>
                  <a:off x="4599" y="2589"/>
                  <a:ext cx="39" cy="39"/>
                </a:xfrm>
                <a:custGeom>
                  <a:avLst/>
                  <a:gdLst/>
                  <a:ahLst/>
                  <a:cxnLst>
                    <a:cxn ang="0">
                      <a:pos x="0" y="79"/>
                    </a:cxn>
                    <a:cxn ang="0">
                      <a:pos x="77" y="40"/>
                    </a:cxn>
                    <a:cxn ang="0">
                      <a:pos x="0" y="0"/>
                    </a:cxn>
                    <a:cxn ang="0">
                      <a:pos x="0" y="79"/>
                    </a:cxn>
                  </a:cxnLst>
                  <a:rect l="0" t="0" r="r" b="b"/>
                  <a:pathLst>
                    <a:path w="77" h="79">
                      <a:moveTo>
                        <a:pt x="0" y="79"/>
                      </a:moveTo>
                      <a:lnTo>
                        <a:pt x="77"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97" name="Group 377"/>
              <p:cNvGrpSpPr>
                <a:grpSpLocks/>
              </p:cNvGrpSpPr>
              <p:nvPr/>
            </p:nvGrpSpPr>
            <p:grpSpPr bwMode="auto">
              <a:xfrm>
                <a:off x="3415" y="2649"/>
                <a:ext cx="1221" cy="39"/>
                <a:chOff x="3415" y="2649"/>
                <a:chExt cx="1221" cy="39"/>
              </a:xfrm>
            </p:grpSpPr>
            <p:sp>
              <p:nvSpPr>
                <p:cNvPr id="5495" name="Line 375"/>
                <p:cNvSpPr>
                  <a:spLocks noChangeShapeType="1"/>
                </p:cNvSpPr>
                <p:nvPr/>
              </p:nvSpPr>
              <p:spPr bwMode="auto">
                <a:xfrm>
                  <a:off x="3415" y="2668"/>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6" name="Freeform 376"/>
                <p:cNvSpPr>
                  <a:spLocks/>
                </p:cNvSpPr>
                <p:nvPr/>
              </p:nvSpPr>
              <p:spPr bwMode="auto">
                <a:xfrm>
                  <a:off x="4597" y="2649"/>
                  <a:ext cx="39" cy="39"/>
                </a:xfrm>
                <a:custGeom>
                  <a:avLst/>
                  <a:gdLst/>
                  <a:ahLst/>
                  <a:cxnLst>
                    <a:cxn ang="0">
                      <a:pos x="0" y="79"/>
                    </a:cxn>
                    <a:cxn ang="0">
                      <a:pos x="79" y="40"/>
                    </a:cxn>
                    <a:cxn ang="0">
                      <a:pos x="0" y="0"/>
                    </a:cxn>
                    <a:cxn ang="0">
                      <a:pos x="0" y="79"/>
                    </a:cxn>
                  </a:cxnLst>
                  <a:rect l="0" t="0" r="r" b="b"/>
                  <a:pathLst>
                    <a:path w="79" h="79">
                      <a:moveTo>
                        <a:pt x="0" y="79"/>
                      </a:moveTo>
                      <a:lnTo>
                        <a:pt x="79"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00" name="Group 380"/>
              <p:cNvGrpSpPr>
                <a:grpSpLocks/>
              </p:cNvGrpSpPr>
              <p:nvPr/>
            </p:nvGrpSpPr>
            <p:grpSpPr bwMode="auto">
              <a:xfrm>
                <a:off x="3413" y="2709"/>
                <a:ext cx="1221" cy="39"/>
                <a:chOff x="3413" y="2709"/>
                <a:chExt cx="1221" cy="39"/>
              </a:xfrm>
            </p:grpSpPr>
            <p:sp>
              <p:nvSpPr>
                <p:cNvPr id="5498" name="Line 378"/>
                <p:cNvSpPr>
                  <a:spLocks noChangeShapeType="1"/>
                </p:cNvSpPr>
                <p:nvPr/>
              </p:nvSpPr>
              <p:spPr bwMode="auto">
                <a:xfrm>
                  <a:off x="3413" y="2728"/>
                  <a:ext cx="1183"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9" name="Freeform 379"/>
                <p:cNvSpPr>
                  <a:spLocks/>
                </p:cNvSpPr>
                <p:nvPr/>
              </p:nvSpPr>
              <p:spPr bwMode="auto">
                <a:xfrm>
                  <a:off x="4595" y="2709"/>
                  <a:ext cx="39" cy="39"/>
                </a:xfrm>
                <a:custGeom>
                  <a:avLst/>
                  <a:gdLst/>
                  <a:ahLst/>
                  <a:cxnLst>
                    <a:cxn ang="0">
                      <a:pos x="0" y="79"/>
                    </a:cxn>
                    <a:cxn ang="0">
                      <a:pos x="78" y="40"/>
                    </a:cxn>
                    <a:cxn ang="0">
                      <a:pos x="0" y="0"/>
                    </a:cxn>
                    <a:cxn ang="0">
                      <a:pos x="0" y="79"/>
                    </a:cxn>
                  </a:cxnLst>
                  <a:rect l="0" t="0" r="r" b="b"/>
                  <a:pathLst>
                    <a:path w="78" h="79">
                      <a:moveTo>
                        <a:pt x="0" y="79"/>
                      </a:moveTo>
                      <a:lnTo>
                        <a:pt x="78" y="40"/>
                      </a:lnTo>
                      <a:lnTo>
                        <a:pt x="0" y="0"/>
                      </a:lnTo>
                      <a:lnTo>
                        <a:pt x="0" y="79"/>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5504" name="Group 384"/>
          <p:cNvGrpSpPr>
            <a:grpSpLocks noChangeAspect="1"/>
          </p:cNvGrpSpPr>
          <p:nvPr/>
        </p:nvGrpSpPr>
        <p:grpSpPr bwMode="auto">
          <a:xfrm>
            <a:off x="4275584" y="4797425"/>
            <a:ext cx="4724400" cy="1808163"/>
            <a:chOff x="2784" y="3022"/>
            <a:chExt cx="2976" cy="1139"/>
          </a:xfrm>
        </p:grpSpPr>
        <p:sp>
          <p:nvSpPr>
            <p:cNvPr id="5503" name="AutoShape 383"/>
            <p:cNvSpPr>
              <a:spLocks noChangeAspect="1" noChangeArrowheads="1" noTextEdit="1"/>
            </p:cNvSpPr>
            <p:nvPr/>
          </p:nvSpPr>
          <p:spPr bwMode="auto">
            <a:xfrm>
              <a:off x="2784" y="3022"/>
              <a:ext cx="2976" cy="11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518" name="Group 398"/>
            <p:cNvGrpSpPr>
              <a:grpSpLocks/>
            </p:cNvGrpSpPr>
            <p:nvPr/>
          </p:nvGrpSpPr>
          <p:grpSpPr bwMode="auto">
            <a:xfrm>
              <a:off x="2786" y="3024"/>
              <a:ext cx="2315" cy="440"/>
              <a:chOff x="2786" y="3024"/>
              <a:chExt cx="2315" cy="440"/>
            </a:xfrm>
          </p:grpSpPr>
          <p:sp>
            <p:nvSpPr>
              <p:cNvPr id="5505" name="Rectangle 385"/>
              <p:cNvSpPr>
                <a:spLocks noChangeArrowheads="1"/>
              </p:cNvSpPr>
              <p:nvPr/>
            </p:nvSpPr>
            <p:spPr bwMode="auto">
              <a:xfrm>
                <a:off x="2786" y="3035"/>
                <a:ext cx="589" cy="429"/>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6" name="Rectangle 386"/>
              <p:cNvSpPr>
                <a:spLocks noChangeArrowheads="1"/>
              </p:cNvSpPr>
              <p:nvPr/>
            </p:nvSpPr>
            <p:spPr bwMode="auto">
              <a:xfrm>
                <a:off x="2862" y="3129"/>
                <a:ext cx="443" cy="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7" name="Rectangle 387"/>
              <p:cNvSpPr>
                <a:spLocks noChangeArrowheads="1"/>
              </p:cNvSpPr>
              <p:nvPr/>
            </p:nvSpPr>
            <p:spPr bwMode="auto">
              <a:xfrm>
                <a:off x="2895" y="3153"/>
                <a:ext cx="272"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Client</a:t>
                </a:r>
                <a:endParaRPr kumimoji="0" lang="en-US" sz="2800" b="0" i="0" u="none" strike="noStrike" cap="none" normalizeH="0" baseline="0" smtClean="0">
                  <a:ln>
                    <a:noFill/>
                  </a:ln>
                  <a:solidFill>
                    <a:schemeClr val="tx1"/>
                  </a:solidFill>
                  <a:effectLst/>
                  <a:latin typeface="Arial" pitchFamily="34" charset="0"/>
                </a:endParaRPr>
              </a:p>
            </p:txBody>
          </p:sp>
          <p:sp>
            <p:nvSpPr>
              <p:cNvPr id="5508" name="Rectangle 388"/>
              <p:cNvSpPr>
                <a:spLocks noChangeArrowheads="1"/>
              </p:cNvSpPr>
              <p:nvPr/>
            </p:nvSpPr>
            <p:spPr bwMode="auto">
              <a:xfrm>
                <a:off x="4512" y="3024"/>
                <a:ext cx="589" cy="430"/>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9" name="Rectangle 389"/>
              <p:cNvSpPr>
                <a:spLocks noChangeArrowheads="1"/>
              </p:cNvSpPr>
              <p:nvPr/>
            </p:nvSpPr>
            <p:spPr bwMode="auto">
              <a:xfrm>
                <a:off x="4579" y="3123"/>
                <a:ext cx="443" cy="2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0" name="Rectangle 390"/>
              <p:cNvSpPr>
                <a:spLocks noChangeArrowheads="1"/>
              </p:cNvSpPr>
              <p:nvPr/>
            </p:nvSpPr>
            <p:spPr bwMode="auto">
              <a:xfrm>
                <a:off x="4612" y="3147"/>
                <a:ext cx="313"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Server </a:t>
                </a:r>
                <a:endParaRPr kumimoji="0" lang="en-US" sz="2800" b="0" i="0" u="none" strike="noStrike" cap="none" normalizeH="0" baseline="0" smtClean="0">
                  <a:ln>
                    <a:noFill/>
                  </a:ln>
                  <a:solidFill>
                    <a:schemeClr val="tx1"/>
                  </a:solidFill>
                  <a:effectLst/>
                  <a:latin typeface="Arial" pitchFamily="34" charset="0"/>
                </a:endParaRPr>
              </a:p>
            </p:txBody>
          </p:sp>
          <p:sp>
            <p:nvSpPr>
              <p:cNvPr id="5511" name="Rectangle 391"/>
              <p:cNvSpPr>
                <a:spLocks noChangeArrowheads="1"/>
              </p:cNvSpPr>
              <p:nvPr/>
            </p:nvSpPr>
            <p:spPr bwMode="auto">
              <a:xfrm>
                <a:off x="4612" y="3257"/>
                <a:ext cx="378"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Imposter</a:t>
                </a:r>
                <a:endParaRPr kumimoji="0" lang="en-US" sz="2800" b="0" i="0" u="none" strike="noStrike" cap="none" normalizeH="0" baseline="0" smtClean="0">
                  <a:ln>
                    <a:noFill/>
                  </a:ln>
                  <a:solidFill>
                    <a:schemeClr val="tx1"/>
                  </a:solidFill>
                  <a:effectLst/>
                  <a:latin typeface="Arial" pitchFamily="34" charset="0"/>
                </a:endParaRPr>
              </a:p>
            </p:txBody>
          </p:sp>
          <p:grpSp>
            <p:nvGrpSpPr>
              <p:cNvPr id="5514" name="Group 394"/>
              <p:cNvGrpSpPr>
                <a:grpSpLocks/>
              </p:cNvGrpSpPr>
              <p:nvPr/>
            </p:nvGrpSpPr>
            <p:grpSpPr bwMode="auto">
              <a:xfrm>
                <a:off x="3394" y="3134"/>
                <a:ext cx="1120" cy="36"/>
                <a:chOff x="3394" y="3134"/>
                <a:chExt cx="1120" cy="36"/>
              </a:xfrm>
            </p:grpSpPr>
            <p:sp>
              <p:nvSpPr>
                <p:cNvPr id="5512" name="Line 392"/>
                <p:cNvSpPr>
                  <a:spLocks noChangeShapeType="1"/>
                </p:cNvSpPr>
                <p:nvPr/>
              </p:nvSpPr>
              <p:spPr bwMode="auto">
                <a:xfrm>
                  <a:off x="3394" y="3152"/>
                  <a:ext cx="1086"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3" name="Freeform 393"/>
                <p:cNvSpPr>
                  <a:spLocks/>
                </p:cNvSpPr>
                <p:nvPr/>
              </p:nvSpPr>
              <p:spPr bwMode="auto">
                <a:xfrm>
                  <a:off x="4479" y="3134"/>
                  <a:ext cx="35" cy="36"/>
                </a:xfrm>
                <a:custGeom>
                  <a:avLst/>
                  <a:gdLst/>
                  <a:ahLst/>
                  <a:cxnLst>
                    <a:cxn ang="0">
                      <a:pos x="0" y="72"/>
                    </a:cxn>
                    <a:cxn ang="0">
                      <a:pos x="71" y="36"/>
                    </a:cxn>
                    <a:cxn ang="0">
                      <a:pos x="0" y="0"/>
                    </a:cxn>
                    <a:cxn ang="0">
                      <a:pos x="0" y="72"/>
                    </a:cxn>
                  </a:cxnLst>
                  <a:rect l="0" t="0" r="r" b="b"/>
                  <a:pathLst>
                    <a:path w="71" h="72">
                      <a:moveTo>
                        <a:pt x="0" y="72"/>
                      </a:moveTo>
                      <a:lnTo>
                        <a:pt x="71" y="36"/>
                      </a:lnTo>
                      <a:lnTo>
                        <a:pt x="0" y="0"/>
                      </a:lnTo>
                      <a:lnTo>
                        <a:pt x="0" y="7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17" name="Group 397"/>
              <p:cNvGrpSpPr>
                <a:grpSpLocks/>
              </p:cNvGrpSpPr>
              <p:nvPr/>
            </p:nvGrpSpPr>
            <p:grpSpPr bwMode="auto">
              <a:xfrm>
                <a:off x="3383" y="3326"/>
                <a:ext cx="1120" cy="36"/>
                <a:chOff x="3383" y="3326"/>
                <a:chExt cx="1120" cy="36"/>
              </a:xfrm>
            </p:grpSpPr>
            <p:sp>
              <p:nvSpPr>
                <p:cNvPr id="5515" name="Line 395"/>
                <p:cNvSpPr>
                  <a:spLocks noChangeShapeType="1"/>
                </p:cNvSpPr>
                <p:nvPr/>
              </p:nvSpPr>
              <p:spPr bwMode="auto">
                <a:xfrm>
                  <a:off x="3417" y="3344"/>
                  <a:ext cx="1086"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6" name="Freeform 396"/>
                <p:cNvSpPr>
                  <a:spLocks/>
                </p:cNvSpPr>
                <p:nvPr/>
              </p:nvSpPr>
              <p:spPr bwMode="auto">
                <a:xfrm>
                  <a:off x="3383" y="3326"/>
                  <a:ext cx="36" cy="36"/>
                </a:xfrm>
                <a:custGeom>
                  <a:avLst/>
                  <a:gdLst/>
                  <a:ahLst/>
                  <a:cxnLst>
                    <a:cxn ang="0">
                      <a:pos x="71" y="0"/>
                    </a:cxn>
                    <a:cxn ang="0">
                      <a:pos x="0" y="36"/>
                    </a:cxn>
                    <a:cxn ang="0">
                      <a:pos x="71" y="72"/>
                    </a:cxn>
                    <a:cxn ang="0">
                      <a:pos x="71" y="0"/>
                    </a:cxn>
                  </a:cxnLst>
                  <a:rect l="0" t="0" r="r" b="b"/>
                  <a:pathLst>
                    <a:path w="71" h="72">
                      <a:moveTo>
                        <a:pt x="71" y="0"/>
                      </a:moveTo>
                      <a:lnTo>
                        <a:pt x="0" y="36"/>
                      </a:lnTo>
                      <a:lnTo>
                        <a:pt x="71" y="72"/>
                      </a:lnTo>
                      <a:lnTo>
                        <a:pt x="71"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756" name="Group 636"/>
            <p:cNvGrpSpPr>
              <a:grpSpLocks/>
            </p:cNvGrpSpPr>
            <p:nvPr/>
          </p:nvGrpSpPr>
          <p:grpSpPr bwMode="auto">
            <a:xfrm>
              <a:off x="2794" y="3716"/>
              <a:ext cx="2960" cy="439"/>
              <a:chOff x="2794" y="3716"/>
              <a:chExt cx="2960" cy="439"/>
            </a:xfrm>
          </p:grpSpPr>
          <p:sp>
            <p:nvSpPr>
              <p:cNvPr id="5519" name="Rectangle 399"/>
              <p:cNvSpPr>
                <a:spLocks noChangeArrowheads="1"/>
              </p:cNvSpPr>
              <p:nvPr/>
            </p:nvSpPr>
            <p:spPr bwMode="auto">
              <a:xfrm>
                <a:off x="2794" y="3725"/>
                <a:ext cx="589" cy="430"/>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0" name="Rectangle 400"/>
              <p:cNvSpPr>
                <a:spLocks noChangeArrowheads="1"/>
              </p:cNvSpPr>
              <p:nvPr/>
            </p:nvSpPr>
            <p:spPr bwMode="auto">
              <a:xfrm>
                <a:off x="2870" y="3820"/>
                <a:ext cx="443" cy="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1" name="Rectangle 401"/>
              <p:cNvSpPr>
                <a:spLocks noChangeArrowheads="1"/>
              </p:cNvSpPr>
              <p:nvPr/>
            </p:nvSpPr>
            <p:spPr bwMode="auto">
              <a:xfrm>
                <a:off x="2903" y="3844"/>
                <a:ext cx="272"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Client</a:t>
                </a:r>
                <a:endParaRPr kumimoji="0" lang="en-US" sz="2800" b="0" i="0" u="none" strike="noStrike" cap="none" normalizeH="0" baseline="0" smtClean="0">
                  <a:ln>
                    <a:noFill/>
                  </a:ln>
                  <a:solidFill>
                    <a:schemeClr val="tx1"/>
                  </a:solidFill>
                  <a:effectLst/>
                  <a:latin typeface="Arial" pitchFamily="34" charset="0"/>
                </a:endParaRPr>
              </a:p>
            </p:txBody>
          </p:sp>
          <p:sp>
            <p:nvSpPr>
              <p:cNvPr id="5522" name="Rectangle 402"/>
              <p:cNvSpPr>
                <a:spLocks noChangeArrowheads="1"/>
              </p:cNvSpPr>
              <p:nvPr/>
            </p:nvSpPr>
            <p:spPr bwMode="auto">
              <a:xfrm>
                <a:off x="5165" y="3716"/>
                <a:ext cx="589" cy="429"/>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3" name="Rectangle 403"/>
              <p:cNvSpPr>
                <a:spLocks noChangeArrowheads="1"/>
              </p:cNvSpPr>
              <p:nvPr/>
            </p:nvSpPr>
            <p:spPr bwMode="auto">
              <a:xfrm>
                <a:off x="5298" y="3823"/>
                <a:ext cx="443" cy="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4" name="Rectangle 404"/>
              <p:cNvSpPr>
                <a:spLocks noChangeArrowheads="1"/>
              </p:cNvSpPr>
              <p:nvPr/>
            </p:nvSpPr>
            <p:spPr bwMode="auto">
              <a:xfrm>
                <a:off x="5331" y="3847"/>
                <a:ext cx="289"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527" name="Group 407"/>
              <p:cNvGrpSpPr>
                <a:grpSpLocks/>
              </p:cNvGrpSpPr>
              <p:nvPr/>
            </p:nvGrpSpPr>
            <p:grpSpPr bwMode="auto">
              <a:xfrm>
                <a:off x="3402" y="3825"/>
                <a:ext cx="551" cy="36"/>
                <a:chOff x="3402" y="3825"/>
                <a:chExt cx="551" cy="36"/>
              </a:xfrm>
            </p:grpSpPr>
            <p:sp>
              <p:nvSpPr>
                <p:cNvPr id="5525" name="Line 405"/>
                <p:cNvSpPr>
                  <a:spLocks noChangeShapeType="1"/>
                </p:cNvSpPr>
                <p:nvPr/>
              </p:nvSpPr>
              <p:spPr bwMode="auto">
                <a:xfrm>
                  <a:off x="3402" y="3843"/>
                  <a:ext cx="516"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6" name="Freeform 406"/>
                <p:cNvSpPr>
                  <a:spLocks/>
                </p:cNvSpPr>
                <p:nvPr/>
              </p:nvSpPr>
              <p:spPr bwMode="auto">
                <a:xfrm>
                  <a:off x="3917" y="3825"/>
                  <a:ext cx="36" cy="36"/>
                </a:xfrm>
                <a:custGeom>
                  <a:avLst/>
                  <a:gdLst/>
                  <a:ahLst/>
                  <a:cxnLst>
                    <a:cxn ang="0">
                      <a:pos x="0" y="72"/>
                    </a:cxn>
                    <a:cxn ang="0">
                      <a:pos x="71" y="36"/>
                    </a:cxn>
                    <a:cxn ang="0">
                      <a:pos x="0" y="0"/>
                    </a:cxn>
                    <a:cxn ang="0">
                      <a:pos x="0" y="72"/>
                    </a:cxn>
                  </a:cxnLst>
                  <a:rect l="0" t="0" r="r" b="b"/>
                  <a:pathLst>
                    <a:path w="71" h="72">
                      <a:moveTo>
                        <a:pt x="0" y="72"/>
                      </a:moveTo>
                      <a:lnTo>
                        <a:pt x="71" y="36"/>
                      </a:lnTo>
                      <a:lnTo>
                        <a:pt x="0" y="0"/>
                      </a:lnTo>
                      <a:lnTo>
                        <a:pt x="0" y="7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30" name="Group 410"/>
              <p:cNvGrpSpPr>
                <a:grpSpLocks/>
              </p:cNvGrpSpPr>
              <p:nvPr/>
            </p:nvGrpSpPr>
            <p:grpSpPr bwMode="auto">
              <a:xfrm>
                <a:off x="3391" y="4017"/>
                <a:ext cx="546" cy="36"/>
                <a:chOff x="3391" y="4017"/>
                <a:chExt cx="546" cy="36"/>
              </a:xfrm>
            </p:grpSpPr>
            <p:sp>
              <p:nvSpPr>
                <p:cNvPr id="5528" name="Line 408"/>
                <p:cNvSpPr>
                  <a:spLocks noChangeShapeType="1"/>
                </p:cNvSpPr>
                <p:nvPr/>
              </p:nvSpPr>
              <p:spPr bwMode="auto">
                <a:xfrm>
                  <a:off x="3425" y="4034"/>
                  <a:ext cx="512"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9" name="Freeform 409"/>
                <p:cNvSpPr>
                  <a:spLocks/>
                </p:cNvSpPr>
                <p:nvPr/>
              </p:nvSpPr>
              <p:spPr bwMode="auto">
                <a:xfrm>
                  <a:off x="3391" y="4017"/>
                  <a:ext cx="36" cy="36"/>
                </a:xfrm>
                <a:custGeom>
                  <a:avLst/>
                  <a:gdLst/>
                  <a:ahLst/>
                  <a:cxnLst>
                    <a:cxn ang="0">
                      <a:pos x="71" y="0"/>
                    </a:cxn>
                    <a:cxn ang="0">
                      <a:pos x="0" y="36"/>
                    </a:cxn>
                    <a:cxn ang="0">
                      <a:pos x="71" y="72"/>
                    </a:cxn>
                    <a:cxn ang="0">
                      <a:pos x="71" y="0"/>
                    </a:cxn>
                  </a:cxnLst>
                  <a:rect l="0" t="0" r="r" b="b"/>
                  <a:pathLst>
                    <a:path w="71" h="72">
                      <a:moveTo>
                        <a:pt x="71" y="0"/>
                      </a:moveTo>
                      <a:lnTo>
                        <a:pt x="0" y="36"/>
                      </a:lnTo>
                      <a:lnTo>
                        <a:pt x="71" y="72"/>
                      </a:lnTo>
                      <a:lnTo>
                        <a:pt x="71"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45" name="Group 625"/>
              <p:cNvGrpSpPr>
                <a:grpSpLocks/>
              </p:cNvGrpSpPr>
              <p:nvPr/>
            </p:nvGrpSpPr>
            <p:grpSpPr bwMode="auto">
              <a:xfrm>
                <a:off x="3977" y="3732"/>
                <a:ext cx="561" cy="419"/>
                <a:chOff x="3977" y="3732"/>
                <a:chExt cx="561" cy="419"/>
              </a:xfrm>
            </p:grpSpPr>
            <p:sp>
              <p:nvSpPr>
                <p:cNvPr id="5531" name="Rectangle 411"/>
                <p:cNvSpPr>
                  <a:spLocks noChangeArrowheads="1"/>
                </p:cNvSpPr>
                <p:nvPr/>
              </p:nvSpPr>
              <p:spPr bwMode="auto">
                <a:xfrm>
                  <a:off x="3980" y="3734"/>
                  <a:ext cx="555" cy="414"/>
                </a:xfrm>
                <a:prstGeom prst="rect">
                  <a:avLst/>
                </a:prstGeom>
                <a:blipFill dpi="0" rotWithShape="0">
                  <a:blip r:embed="rId3"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732" name="Group 612"/>
                <p:cNvGrpSpPr>
                  <a:grpSpLocks/>
                </p:cNvGrpSpPr>
                <p:nvPr/>
              </p:nvGrpSpPr>
              <p:grpSpPr bwMode="auto">
                <a:xfrm>
                  <a:off x="3977" y="3732"/>
                  <a:ext cx="561" cy="419"/>
                  <a:chOff x="3977" y="3732"/>
                  <a:chExt cx="561" cy="419"/>
                </a:xfrm>
              </p:grpSpPr>
              <p:sp>
                <p:nvSpPr>
                  <p:cNvPr id="5532" name="Rectangle 412"/>
                  <p:cNvSpPr>
                    <a:spLocks noChangeArrowheads="1"/>
                  </p:cNvSpPr>
                  <p:nvPr/>
                </p:nvSpPr>
                <p:spPr bwMode="auto">
                  <a:xfrm>
                    <a:off x="3977" y="373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3" name="Rectangle 413"/>
                  <p:cNvSpPr>
                    <a:spLocks noChangeArrowheads="1"/>
                  </p:cNvSpPr>
                  <p:nvPr/>
                </p:nvSpPr>
                <p:spPr bwMode="auto">
                  <a:xfrm>
                    <a:off x="3977" y="374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4" name="Rectangle 414"/>
                  <p:cNvSpPr>
                    <a:spLocks noChangeArrowheads="1"/>
                  </p:cNvSpPr>
                  <p:nvPr/>
                </p:nvSpPr>
                <p:spPr bwMode="auto">
                  <a:xfrm>
                    <a:off x="3977" y="375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5" name="Rectangle 415"/>
                  <p:cNvSpPr>
                    <a:spLocks noChangeArrowheads="1"/>
                  </p:cNvSpPr>
                  <p:nvPr/>
                </p:nvSpPr>
                <p:spPr bwMode="auto">
                  <a:xfrm>
                    <a:off x="3977" y="376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6" name="Rectangle 416"/>
                  <p:cNvSpPr>
                    <a:spLocks noChangeArrowheads="1"/>
                  </p:cNvSpPr>
                  <p:nvPr/>
                </p:nvSpPr>
                <p:spPr bwMode="auto">
                  <a:xfrm>
                    <a:off x="3977" y="377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7" name="Rectangle 417"/>
                  <p:cNvSpPr>
                    <a:spLocks noChangeArrowheads="1"/>
                  </p:cNvSpPr>
                  <p:nvPr/>
                </p:nvSpPr>
                <p:spPr bwMode="auto">
                  <a:xfrm>
                    <a:off x="3977" y="3780"/>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8" name="Rectangle 418"/>
                  <p:cNvSpPr>
                    <a:spLocks noChangeArrowheads="1"/>
                  </p:cNvSpPr>
                  <p:nvPr/>
                </p:nvSpPr>
                <p:spPr bwMode="auto">
                  <a:xfrm>
                    <a:off x="3977" y="378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9" name="Rectangle 419"/>
                  <p:cNvSpPr>
                    <a:spLocks noChangeArrowheads="1"/>
                  </p:cNvSpPr>
                  <p:nvPr/>
                </p:nvSpPr>
                <p:spPr bwMode="auto">
                  <a:xfrm>
                    <a:off x="3977" y="379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0" name="Rectangle 420"/>
                  <p:cNvSpPr>
                    <a:spLocks noChangeArrowheads="1"/>
                  </p:cNvSpPr>
                  <p:nvPr/>
                </p:nvSpPr>
                <p:spPr bwMode="auto">
                  <a:xfrm>
                    <a:off x="3977" y="380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1" name="Rectangle 421"/>
                  <p:cNvSpPr>
                    <a:spLocks noChangeArrowheads="1"/>
                  </p:cNvSpPr>
                  <p:nvPr/>
                </p:nvSpPr>
                <p:spPr bwMode="auto">
                  <a:xfrm>
                    <a:off x="3977" y="381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 name="Rectangle 422"/>
                  <p:cNvSpPr>
                    <a:spLocks noChangeArrowheads="1"/>
                  </p:cNvSpPr>
                  <p:nvPr/>
                </p:nvSpPr>
                <p:spPr bwMode="auto">
                  <a:xfrm>
                    <a:off x="3977" y="3826"/>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 name="Rectangle 423"/>
                  <p:cNvSpPr>
                    <a:spLocks noChangeArrowheads="1"/>
                  </p:cNvSpPr>
                  <p:nvPr/>
                </p:nvSpPr>
                <p:spPr bwMode="auto">
                  <a:xfrm>
                    <a:off x="3977" y="383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4" name="Rectangle 424"/>
                  <p:cNvSpPr>
                    <a:spLocks noChangeArrowheads="1"/>
                  </p:cNvSpPr>
                  <p:nvPr/>
                </p:nvSpPr>
                <p:spPr bwMode="auto">
                  <a:xfrm>
                    <a:off x="3977" y="384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5" name="Rectangle 425"/>
                  <p:cNvSpPr>
                    <a:spLocks noChangeArrowheads="1"/>
                  </p:cNvSpPr>
                  <p:nvPr/>
                </p:nvSpPr>
                <p:spPr bwMode="auto">
                  <a:xfrm>
                    <a:off x="3977" y="385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6" name="Rectangle 426"/>
                  <p:cNvSpPr>
                    <a:spLocks noChangeArrowheads="1"/>
                  </p:cNvSpPr>
                  <p:nvPr/>
                </p:nvSpPr>
                <p:spPr bwMode="auto">
                  <a:xfrm>
                    <a:off x="3977" y="386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7" name="Rectangle 427"/>
                  <p:cNvSpPr>
                    <a:spLocks noChangeArrowheads="1"/>
                  </p:cNvSpPr>
                  <p:nvPr/>
                </p:nvSpPr>
                <p:spPr bwMode="auto">
                  <a:xfrm>
                    <a:off x="3977" y="387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8" name="Rectangle 428"/>
                  <p:cNvSpPr>
                    <a:spLocks noChangeArrowheads="1"/>
                  </p:cNvSpPr>
                  <p:nvPr/>
                </p:nvSpPr>
                <p:spPr bwMode="auto">
                  <a:xfrm>
                    <a:off x="3977" y="388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9" name="Rectangle 429"/>
                  <p:cNvSpPr>
                    <a:spLocks noChangeArrowheads="1"/>
                  </p:cNvSpPr>
                  <p:nvPr/>
                </p:nvSpPr>
                <p:spPr bwMode="auto">
                  <a:xfrm>
                    <a:off x="3977" y="3890"/>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0" name="Rectangle 430"/>
                  <p:cNvSpPr>
                    <a:spLocks noChangeArrowheads="1"/>
                  </p:cNvSpPr>
                  <p:nvPr/>
                </p:nvSpPr>
                <p:spPr bwMode="auto">
                  <a:xfrm>
                    <a:off x="3977" y="389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1" name="Rectangle 431"/>
                  <p:cNvSpPr>
                    <a:spLocks noChangeArrowheads="1"/>
                  </p:cNvSpPr>
                  <p:nvPr/>
                </p:nvSpPr>
                <p:spPr bwMode="auto">
                  <a:xfrm>
                    <a:off x="3977" y="390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2" name="Rectangle 432"/>
                  <p:cNvSpPr>
                    <a:spLocks noChangeArrowheads="1"/>
                  </p:cNvSpPr>
                  <p:nvPr/>
                </p:nvSpPr>
                <p:spPr bwMode="auto">
                  <a:xfrm>
                    <a:off x="3977" y="391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3" name="Rectangle 433"/>
                  <p:cNvSpPr>
                    <a:spLocks noChangeArrowheads="1"/>
                  </p:cNvSpPr>
                  <p:nvPr/>
                </p:nvSpPr>
                <p:spPr bwMode="auto">
                  <a:xfrm>
                    <a:off x="3977" y="3927"/>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4" name="Rectangle 434"/>
                  <p:cNvSpPr>
                    <a:spLocks noChangeArrowheads="1"/>
                  </p:cNvSpPr>
                  <p:nvPr/>
                </p:nvSpPr>
                <p:spPr bwMode="auto">
                  <a:xfrm>
                    <a:off x="3977" y="3936"/>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5" name="Rectangle 435"/>
                  <p:cNvSpPr>
                    <a:spLocks noChangeArrowheads="1"/>
                  </p:cNvSpPr>
                  <p:nvPr/>
                </p:nvSpPr>
                <p:spPr bwMode="auto">
                  <a:xfrm>
                    <a:off x="3977" y="394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6" name="Rectangle 436"/>
                  <p:cNvSpPr>
                    <a:spLocks noChangeArrowheads="1"/>
                  </p:cNvSpPr>
                  <p:nvPr/>
                </p:nvSpPr>
                <p:spPr bwMode="auto">
                  <a:xfrm>
                    <a:off x="3977" y="395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7" name="Rectangle 437"/>
                  <p:cNvSpPr>
                    <a:spLocks noChangeArrowheads="1"/>
                  </p:cNvSpPr>
                  <p:nvPr/>
                </p:nvSpPr>
                <p:spPr bwMode="auto">
                  <a:xfrm>
                    <a:off x="3977" y="396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8" name="Rectangle 438"/>
                  <p:cNvSpPr>
                    <a:spLocks noChangeArrowheads="1"/>
                  </p:cNvSpPr>
                  <p:nvPr/>
                </p:nvSpPr>
                <p:spPr bwMode="auto">
                  <a:xfrm>
                    <a:off x="3977" y="397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9" name="Rectangle 439"/>
                  <p:cNvSpPr>
                    <a:spLocks noChangeArrowheads="1"/>
                  </p:cNvSpPr>
                  <p:nvPr/>
                </p:nvSpPr>
                <p:spPr bwMode="auto">
                  <a:xfrm>
                    <a:off x="3977" y="398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0" name="Rectangle 440"/>
                  <p:cNvSpPr>
                    <a:spLocks noChangeArrowheads="1"/>
                  </p:cNvSpPr>
                  <p:nvPr/>
                </p:nvSpPr>
                <p:spPr bwMode="auto">
                  <a:xfrm>
                    <a:off x="3977" y="399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1" name="Rectangle 441"/>
                  <p:cNvSpPr>
                    <a:spLocks noChangeArrowheads="1"/>
                  </p:cNvSpPr>
                  <p:nvPr/>
                </p:nvSpPr>
                <p:spPr bwMode="auto">
                  <a:xfrm>
                    <a:off x="3977" y="400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2" name="Rectangle 442"/>
                  <p:cNvSpPr>
                    <a:spLocks noChangeArrowheads="1"/>
                  </p:cNvSpPr>
                  <p:nvPr/>
                </p:nvSpPr>
                <p:spPr bwMode="auto">
                  <a:xfrm>
                    <a:off x="3977" y="400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3" name="Rectangle 443"/>
                  <p:cNvSpPr>
                    <a:spLocks noChangeArrowheads="1"/>
                  </p:cNvSpPr>
                  <p:nvPr/>
                </p:nvSpPr>
                <p:spPr bwMode="auto">
                  <a:xfrm>
                    <a:off x="3977" y="401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4" name="Rectangle 444"/>
                  <p:cNvSpPr>
                    <a:spLocks noChangeArrowheads="1"/>
                  </p:cNvSpPr>
                  <p:nvPr/>
                </p:nvSpPr>
                <p:spPr bwMode="auto">
                  <a:xfrm>
                    <a:off x="3977" y="402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5" name="Rectangle 445"/>
                  <p:cNvSpPr>
                    <a:spLocks noChangeArrowheads="1"/>
                  </p:cNvSpPr>
                  <p:nvPr/>
                </p:nvSpPr>
                <p:spPr bwMode="auto">
                  <a:xfrm>
                    <a:off x="3977" y="4037"/>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6" name="Rectangle 446"/>
                  <p:cNvSpPr>
                    <a:spLocks noChangeArrowheads="1"/>
                  </p:cNvSpPr>
                  <p:nvPr/>
                </p:nvSpPr>
                <p:spPr bwMode="auto">
                  <a:xfrm>
                    <a:off x="3977" y="4046"/>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7" name="Rectangle 447"/>
                  <p:cNvSpPr>
                    <a:spLocks noChangeArrowheads="1"/>
                  </p:cNvSpPr>
                  <p:nvPr/>
                </p:nvSpPr>
                <p:spPr bwMode="auto">
                  <a:xfrm>
                    <a:off x="3977" y="405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8" name="Rectangle 448"/>
                  <p:cNvSpPr>
                    <a:spLocks noChangeArrowheads="1"/>
                  </p:cNvSpPr>
                  <p:nvPr/>
                </p:nvSpPr>
                <p:spPr bwMode="auto">
                  <a:xfrm>
                    <a:off x="3977" y="406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9" name="Rectangle 449"/>
                  <p:cNvSpPr>
                    <a:spLocks noChangeArrowheads="1"/>
                  </p:cNvSpPr>
                  <p:nvPr/>
                </p:nvSpPr>
                <p:spPr bwMode="auto">
                  <a:xfrm>
                    <a:off x="3977" y="407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0" name="Rectangle 450"/>
                  <p:cNvSpPr>
                    <a:spLocks noChangeArrowheads="1"/>
                  </p:cNvSpPr>
                  <p:nvPr/>
                </p:nvSpPr>
                <p:spPr bwMode="auto">
                  <a:xfrm>
                    <a:off x="3977" y="408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1" name="Rectangle 451"/>
                  <p:cNvSpPr>
                    <a:spLocks noChangeArrowheads="1"/>
                  </p:cNvSpPr>
                  <p:nvPr/>
                </p:nvSpPr>
                <p:spPr bwMode="auto">
                  <a:xfrm>
                    <a:off x="3977" y="409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2" name="Rectangle 452"/>
                  <p:cNvSpPr>
                    <a:spLocks noChangeArrowheads="1"/>
                  </p:cNvSpPr>
                  <p:nvPr/>
                </p:nvSpPr>
                <p:spPr bwMode="auto">
                  <a:xfrm>
                    <a:off x="3977" y="410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3" name="Rectangle 453"/>
                  <p:cNvSpPr>
                    <a:spLocks noChangeArrowheads="1"/>
                  </p:cNvSpPr>
                  <p:nvPr/>
                </p:nvSpPr>
                <p:spPr bwMode="auto">
                  <a:xfrm>
                    <a:off x="3977" y="411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4" name="Rectangle 454"/>
                  <p:cNvSpPr>
                    <a:spLocks noChangeArrowheads="1"/>
                  </p:cNvSpPr>
                  <p:nvPr/>
                </p:nvSpPr>
                <p:spPr bwMode="auto">
                  <a:xfrm>
                    <a:off x="3977" y="411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5" name="Rectangle 455"/>
                  <p:cNvSpPr>
                    <a:spLocks noChangeArrowheads="1"/>
                  </p:cNvSpPr>
                  <p:nvPr/>
                </p:nvSpPr>
                <p:spPr bwMode="auto">
                  <a:xfrm>
                    <a:off x="3977" y="412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6" name="Rectangle 456"/>
                  <p:cNvSpPr>
                    <a:spLocks noChangeArrowheads="1"/>
                  </p:cNvSpPr>
                  <p:nvPr/>
                </p:nvSpPr>
                <p:spPr bwMode="auto">
                  <a:xfrm>
                    <a:off x="3977" y="413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7" name="Freeform 457"/>
                  <p:cNvSpPr>
                    <a:spLocks/>
                  </p:cNvSpPr>
                  <p:nvPr/>
                </p:nvSpPr>
                <p:spPr bwMode="auto">
                  <a:xfrm>
                    <a:off x="3977" y="4146"/>
                    <a:ext cx="5" cy="5"/>
                  </a:xfrm>
                  <a:custGeom>
                    <a:avLst/>
                    <a:gdLst/>
                    <a:ahLst/>
                    <a:cxnLst>
                      <a:cxn ang="0">
                        <a:pos x="9" y="1"/>
                      </a:cxn>
                      <a:cxn ang="0">
                        <a:pos x="0" y="1"/>
                      </a:cxn>
                      <a:cxn ang="0">
                        <a:pos x="0" y="5"/>
                      </a:cxn>
                      <a:cxn ang="0">
                        <a:pos x="0" y="9"/>
                      </a:cxn>
                      <a:cxn ang="0">
                        <a:pos x="4" y="9"/>
                      </a:cxn>
                      <a:cxn ang="0">
                        <a:pos x="10" y="9"/>
                      </a:cxn>
                      <a:cxn ang="0">
                        <a:pos x="10" y="0"/>
                      </a:cxn>
                      <a:cxn ang="0">
                        <a:pos x="4" y="0"/>
                      </a:cxn>
                      <a:cxn ang="0">
                        <a:pos x="4" y="5"/>
                      </a:cxn>
                      <a:cxn ang="0">
                        <a:pos x="9" y="5"/>
                      </a:cxn>
                      <a:cxn ang="0">
                        <a:pos x="9" y="1"/>
                      </a:cxn>
                    </a:cxnLst>
                    <a:rect l="0" t="0" r="r" b="b"/>
                    <a:pathLst>
                      <a:path w="10" h="9">
                        <a:moveTo>
                          <a:pt x="9" y="1"/>
                        </a:moveTo>
                        <a:lnTo>
                          <a:pt x="0" y="1"/>
                        </a:lnTo>
                        <a:lnTo>
                          <a:pt x="0" y="5"/>
                        </a:lnTo>
                        <a:lnTo>
                          <a:pt x="0" y="9"/>
                        </a:lnTo>
                        <a:lnTo>
                          <a:pt x="4" y="9"/>
                        </a:lnTo>
                        <a:lnTo>
                          <a:pt x="10" y="9"/>
                        </a:lnTo>
                        <a:lnTo>
                          <a:pt x="10" y="0"/>
                        </a:lnTo>
                        <a:lnTo>
                          <a:pt x="4" y="0"/>
                        </a:lnTo>
                        <a:lnTo>
                          <a:pt x="4" y="5"/>
                        </a:lnTo>
                        <a:lnTo>
                          <a:pt x="9" y="5"/>
                        </a:lnTo>
                        <a:lnTo>
                          <a:pt x="9"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8" name="Rectangle 458"/>
                  <p:cNvSpPr>
                    <a:spLocks noChangeArrowheads="1"/>
                  </p:cNvSpPr>
                  <p:nvPr/>
                </p:nvSpPr>
                <p:spPr bwMode="auto">
                  <a:xfrm>
                    <a:off x="398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9" name="Rectangle 459"/>
                  <p:cNvSpPr>
                    <a:spLocks noChangeArrowheads="1"/>
                  </p:cNvSpPr>
                  <p:nvPr/>
                </p:nvSpPr>
                <p:spPr bwMode="auto">
                  <a:xfrm>
                    <a:off x="399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0" name="Rectangle 460"/>
                  <p:cNvSpPr>
                    <a:spLocks noChangeArrowheads="1"/>
                  </p:cNvSpPr>
                  <p:nvPr/>
                </p:nvSpPr>
                <p:spPr bwMode="auto">
                  <a:xfrm>
                    <a:off x="400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1" name="Rectangle 461"/>
                  <p:cNvSpPr>
                    <a:spLocks noChangeArrowheads="1"/>
                  </p:cNvSpPr>
                  <p:nvPr/>
                </p:nvSpPr>
                <p:spPr bwMode="auto">
                  <a:xfrm>
                    <a:off x="4015"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2" name="Rectangle 462"/>
                  <p:cNvSpPr>
                    <a:spLocks noChangeArrowheads="1"/>
                  </p:cNvSpPr>
                  <p:nvPr/>
                </p:nvSpPr>
                <p:spPr bwMode="auto">
                  <a:xfrm>
                    <a:off x="402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3" name="Rectangle 463"/>
                  <p:cNvSpPr>
                    <a:spLocks noChangeArrowheads="1"/>
                  </p:cNvSpPr>
                  <p:nvPr/>
                </p:nvSpPr>
                <p:spPr bwMode="auto">
                  <a:xfrm>
                    <a:off x="403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4" name="Rectangle 464"/>
                  <p:cNvSpPr>
                    <a:spLocks noChangeArrowheads="1"/>
                  </p:cNvSpPr>
                  <p:nvPr/>
                </p:nvSpPr>
                <p:spPr bwMode="auto">
                  <a:xfrm>
                    <a:off x="404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5" name="Rectangle 465"/>
                  <p:cNvSpPr>
                    <a:spLocks noChangeArrowheads="1"/>
                  </p:cNvSpPr>
                  <p:nvPr/>
                </p:nvSpPr>
                <p:spPr bwMode="auto">
                  <a:xfrm>
                    <a:off x="405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6" name="Rectangle 466"/>
                  <p:cNvSpPr>
                    <a:spLocks noChangeArrowheads="1"/>
                  </p:cNvSpPr>
                  <p:nvPr/>
                </p:nvSpPr>
                <p:spPr bwMode="auto">
                  <a:xfrm>
                    <a:off x="406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7" name="Rectangle 467"/>
                  <p:cNvSpPr>
                    <a:spLocks noChangeArrowheads="1"/>
                  </p:cNvSpPr>
                  <p:nvPr/>
                </p:nvSpPr>
                <p:spPr bwMode="auto">
                  <a:xfrm>
                    <a:off x="406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8" name="Rectangle 468"/>
                  <p:cNvSpPr>
                    <a:spLocks noChangeArrowheads="1"/>
                  </p:cNvSpPr>
                  <p:nvPr/>
                </p:nvSpPr>
                <p:spPr bwMode="auto">
                  <a:xfrm>
                    <a:off x="407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9" name="Rectangle 469"/>
                  <p:cNvSpPr>
                    <a:spLocks noChangeArrowheads="1"/>
                  </p:cNvSpPr>
                  <p:nvPr/>
                </p:nvSpPr>
                <p:spPr bwMode="auto">
                  <a:xfrm>
                    <a:off x="408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0" name="Rectangle 470"/>
                  <p:cNvSpPr>
                    <a:spLocks noChangeArrowheads="1"/>
                  </p:cNvSpPr>
                  <p:nvPr/>
                </p:nvSpPr>
                <p:spPr bwMode="auto">
                  <a:xfrm>
                    <a:off x="409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1" name="Rectangle 471"/>
                  <p:cNvSpPr>
                    <a:spLocks noChangeArrowheads="1"/>
                  </p:cNvSpPr>
                  <p:nvPr/>
                </p:nvSpPr>
                <p:spPr bwMode="auto">
                  <a:xfrm>
                    <a:off x="410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2" name="Rectangle 472"/>
                  <p:cNvSpPr>
                    <a:spLocks noChangeArrowheads="1"/>
                  </p:cNvSpPr>
                  <p:nvPr/>
                </p:nvSpPr>
                <p:spPr bwMode="auto">
                  <a:xfrm>
                    <a:off x="411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3" name="Rectangle 473"/>
                  <p:cNvSpPr>
                    <a:spLocks noChangeArrowheads="1"/>
                  </p:cNvSpPr>
                  <p:nvPr/>
                </p:nvSpPr>
                <p:spPr bwMode="auto">
                  <a:xfrm>
                    <a:off x="412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4" name="Rectangle 474"/>
                  <p:cNvSpPr>
                    <a:spLocks noChangeArrowheads="1"/>
                  </p:cNvSpPr>
                  <p:nvPr/>
                </p:nvSpPr>
                <p:spPr bwMode="auto">
                  <a:xfrm>
                    <a:off x="413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5" name="Rectangle 475"/>
                  <p:cNvSpPr>
                    <a:spLocks noChangeArrowheads="1"/>
                  </p:cNvSpPr>
                  <p:nvPr/>
                </p:nvSpPr>
                <p:spPr bwMode="auto">
                  <a:xfrm>
                    <a:off x="414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6" name="Rectangle 476"/>
                  <p:cNvSpPr>
                    <a:spLocks noChangeArrowheads="1"/>
                  </p:cNvSpPr>
                  <p:nvPr/>
                </p:nvSpPr>
                <p:spPr bwMode="auto">
                  <a:xfrm>
                    <a:off x="415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7" name="Rectangle 477"/>
                  <p:cNvSpPr>
                    <a:spLocks noChangeArrowheads="1"/>
                  </p:cNvSpPr>
                  <p:nvPr/>
                </p:nvSpPr>
                <p:spPr bwMode="auto">
                  <a:xfrm>
                    <a:off x="416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8" name="Rectangle 478"/>
                  <p:cNvSpPr>
                    <a:spLocks noChangeArrowheads="1"/>
                  </p:cNvSpPr>
                  <p:nvPr/>
                </p:nvSpPr>
                <p:spPr bwMode="auto">
                  <a:xfrm>
                    <a:off x="417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9" name="Rectangle 479"/>
                  <p:cNvSpPr>
                    <a:spLocks noChangeArrowheads="1"/>
                  </p:cNvSpPr>
                  <p:nvPr/>
                </p:nvSpPr>
                <p:spPr bwMode="auto">
                  <a:xfrm>
                    <a:off x="417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0" name="Rectangle 480"/>
                  <p:cNvSpPr>
                    <a:spLocks noChangeArrowheads="1"/>
                  </p:cNvSpPr>
                  <p:nvPr/>
                </p:nvSpPr>
                <p:spPr bwMode="auto">
                  <a:xfrm>
                    <a:off x="418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1" name="Rectangle 481"/>
                  <p:cNvSpPr>
                    <a:spLocks noChangeArrowheads="1"/>
                  </p:cNvSpPr>
                  <p:nvPr/>
                </p:nvSpPr>
                <p:spPr bwMode="auto">
                  <a:xfrm>
                    <a:off x="419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2" name="Rectangle 482"/>
                  <p:cNvSpPr>
                    <a:spLocks noChangeArrowheads="1"/>
                  </p:cNvSpPr>
                  <p:nvPr/>
                </p:nvSpPr>
                <p:spPr bwMode="auto">
                  <a:xfrm>
                    <a:off x="420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3" name="Rectangle 483"/>
                  <p:cNvSpPr>
                    <a:spLocks noChangeArrowheads="1"/>
                  </p:cNvSpPr>
                  <p:nvPr/>
                </p:nvSpPr>
                <p:spPr bwMode="auto">
                  <a:xfrm>
                    <a:off x="421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4" name="Rectangle 484"/>
                  <p:cNvSpPr>
                    <a:spLocks noChangeArrowheads="1"/>
                  </p:cNvSpPr>
                  <p:nvPr/>
                </p:nvSpPr>
                <p:spPr bwMode="auto">
                  <a:xfrm>
                    <a:off x="422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5" name="Rectangle 485"/>
                  <p:cNvSpPr>
                    <a:spLocks noChangeArrowheads="1"/>
                  </p:cNvSpPr>
                  <p:nvPr/>
                </p:nvSpPr>
                <p:spPr bwMode="auto">
                  <a:xfrm>
                    <a:off x="423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6" name="Rectangle 486"/>
                  <p:cNvSpPr>
                    <a:spLocks noChangeArrowheads="1"/>
                  </p:cNvSpPr>
                  <p:nvPr/>
                </p:nvSpPr>
                <p:spPr bwMode="auto">
                  <a:xfrm>
                    <a:off x="424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7" name="Rectangle 487"/>
                  <p:cNvSpPr>
                    <a:spLocks noChangeArrowheads="1"/>
                  </p:cNvSpPr>
                  <p:nvPr/>
                </p:nvSpPr>
                <p:spPr bwMode="auto">
                  <a:xfrm>
                    <a:off x="425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8" name="Rectangle 488"/>
                  <p:cNvSpPr>
                    <a:spLocks noChangeArrowheads="1"/>
                  </p:cNvSpPr>
                  <p:nvPr/>
                </p:nvSpPr>
                <p:spPr bwMode="auto">
                  <a:xfrm>
                    <a:off x="426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9" name="Rectangle 489"/>
                  <p:cNvSpPr>
                    <a:spLocks noChangeArrowheads="1"/>
                  </p:cNvSpPr>
                  <p:nvPr/>
                </p:nvSpPr>
                <p:spPr bwMode="auto">
                  <a:xfrm>
                    <a:off x="427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0" name="Rectangle 490"/>
                  <p:cNvSpPr>
                    <a:spLocks noChangeArrowheads="1"/>
                  </p:cNvSpPr>
                  <p:nvPr/>
                </p:nvSpPr>
                <p:spPr bwMode="auto">
                  <a:xfrm>
                    <a:off x="428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1" name="Rectangle 491"/>
                  <p:cNvSpPr>
                    <a:spLocks noChangeArrowheads="1"/>
                  </p:cNvSpPr>
                  <p:nvPr/>
                </p:nvSpPr>
                <p:spPr bwMode="auto">
                  <a:xfrm>
                    <a:off x="428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2" name="Rectangle 492"/>
                  <p:cNvSpPr>
                    <a:spLocks noChangeArrowheads="1"/>
                  </p:cNvSpPr>
                  <p:nvPr/>
                </p:nvSpPr>
                <p:spPr bwMode="auto">
                  <a:xfrm>
                    <a:off x="429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3" name="Rectangle 493"/>
                  <p:cNvSpPr>
                    <a:spLocks noChangeArrowheads="1"/>
                  </p:cNvSpPr>
                  <p:nvPr/>
                </p:nvSpPr>
                <p:spPr bwMode="auto">
                  <a:xfrm>
                    <a:off x="430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4" name="Rectangle 494"/>
                  <p:cNvSpPr>
                    <a:spLocks noChangeArrowheads="1"/>
                  </p:cNvSpPr>
                  <p:nvPr/>
                </p:nvSpPr>
                <p:spPr bwMode="auto">
                  <a:xfrm>
                    <a:off x="431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5" name="Rectangle 495"/>
                  <p:cNvSpPr>
                    <a:spLocks noChangeArrowheads="1"/>
                  </p:cNvSpPr>
                  <p:nvPr/>
                </p:nvSpPr>
                <p:spPr bwMode="auto">
                  <a:xfrm>
                    <a:off x="432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6" name="Rectangle 496"/>
                  <p:cNvSpPr>
                    <a:spLocks noChangeArrowheads="1"/>
                  </p:cNvSpPr>
                  <p:nvPr/>
                </p:nvSpPr>
                <p:spPr bwMode="auto">
                  <a:xfrm>
                    <a:off x="433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7" name="Rectangle 497"/>
                  <p:cNvSpPr>
                    <a:spLocks noChangeArrowheads="1"/>
                  </p:cNvSpPr>
                  <p:nvPr/>
                </p:nvSpPr>
                <p:spPr bwMode="auto">
                  <a:xfrm>
                    <a:off x="434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8" name="Rectangle 498"/>
                  <p:cNvSpPr>
                    <a:spLocks noChangeArrowheads="1"/>
                  </p:cNvSpPr>
                  <p:nvPr/>
                </p:nvSpPr>
                <p:spPr bwMode="auto">
                  <a:xfrm>
                    <a:off x="435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9" name="Rectangle 499"/>
                  <p:cNvSpPr>
                    <a:spLocks noChangeArrowheads="1"/>
                  </p:cNvSpPr>
                  <p:nvPr/>
                </p:nvSpPr>
                <p:spPr bwMode="auto">
                  <a:xfrm>
                    <a:off x="436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0" name="Rectangle 500"/>
                  <p:cNvSpPr>
                    <a:spLocks noChangeArrowheads="1"/>
                  </p:cNvSpPr>
                  <p:nvPr/>
                </p:nvSpPr>
                <p:spPr bwMode="auto">
                  <a:xfrm>
                    <a:off x="437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1" name="Rectangle 501"/>
                  <p:cNvSpPr>
                    <a:spLocks noChangeArrowheads="1"/>
                  </p:cNvSpPr>
                  <p:nvPr/>
                </p:nvSpPr>
                <p:spPr bwMode="auto">
                  <a:xfrm>
                    <a:off x="438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2" name="Rectangle 502"/>
                  <p:cNvSpPr>
                    <a:spLocks noChangeArrowheads="1"/>
                  </p:cNvSpPr>
                  <p:nvPr/>
                </p:nvSpPr>
                <p:spPr bwMode="auto">
                  <a:xfrm>
                    <a:off x="439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3" name="Rectangle 503"/>
                  <p:cNvSpPr>
                    <a:spLocks noChangeArrowheads="1"/>
                  </p:cNvSpPr>
                  <p:nvPr/>
                </p:nvSpPr>
                <p:spPr bwMode="auto">
                  <a:xfrm>
                    <a:off x="439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4" name="Rectangle 504"/>
                  <p:cNvSpPr>
                    <a:spLocks noChangeArrowheads="1"/>
                  </p:cNvSpPr>
                  <p:nvPr/>
                </p:nvSpPr>
                <p:spPr bwMode="auto">
                  <a:xfrm>
                    <a:off x="440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5" name="Rectangle 505"/>
                  <p:cNvSpPr>
                    <a:spLocks noChangeArrowheads="1"/>
                  </p:cNvSpPr>
                  <p:nvPr/>
                </p:nvSpPr>
                <p:spPr bwMode="auto">
                  <a:xfrm>
                    <a:off x="441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6" name="Rectangle 506"/>
                  <p:cNvSpPr>
                    <a:spLocks noChangeArrowheads="1"/>
                  </p:cNvSpPr>
                  <p:nvPr/>
                </p:nvSpPr>
                <p:spPr bwMode="auto">
                  <a:xfrm>
                    <a:off x="442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7" name="Rectangle 507"/>
                  <p:cNvSpPr>
                    <a:spLocks noChangeArrowheads="1"/>
                  </p:cNvSpPr>
                  <p:nvPr/>
                </p:nvSpPr>
                <p:spPr bwMode="auto">
                  <a:xfrm>
                    <a:off x="443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8" name="Rectangle 508"/>
                  <p:cNvSpPr>
                    <a:spLocks noChangeArrowheads="1"/>
                  </p:cNvSpPr>
                  <p:nvPr/>
                </p:nvSpPr>
                <p:spPr bwMode="auto">
                  <a:xfrm>
                    <a:off x="444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9" name="Rectangle 509"/>
                  <p:cNvSpPr>
                    <a:spLocks noChangeArrowheads="1"/>
                  </p:cNvSpPr>
                  <p:nvPr/>
                </p:nvSpPr>
                <p:spPr bwMode="auto">
                  <a:xfrm>
                    <a:off x="445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0" name="Rectangle 510"/>
                  <p:cNvSpPr>
                    <a:spLocks noChangeArrowheads="1"/>
                  </p:cNvSpPr>
                  <p:nvPr/>
                </p:nvSpPr>
                <p:spPr bwMode="auto">
                  <a:xfrm>
                    <a:off x="446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1" name="Rectangle 511"/>
                  <p:cNvSpPr>
                    <a:spLocks noChangeArrowheads="1"/>
                  </p:cNvSpPr>
                  <p:nvPr/>
                </p:nvSpPr>
                <p:spPr bwMode="auto">
                  <a:xfrm>
                    <a:off x="447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2" name="Rectangle 512"/>
                  <p:cNvSpPr>
                    <a:spLocks noChangeArrowheads="1"/>
                  </p:cNvSpPr>
                  <p:nvPr/>
                </p:nvSpPr>
                <p:spPr bwMode="auto">
                  <a:xfrm>
                    <a:off x="448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3" name="Rectangle 513"/>
                  <p:cNvSpPr>
                    <a:spLocks noChangeArrowheads="1"/>
                  </p:cNvSpPr>
                  <p:nvPr/>
                </p:nvSpPr>
                <p:spPr bwMode="auto">
                  <a:xfrm>
                    <a:off x="449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4" name="Rectangle 514"/>
                  <p:cNvSpPr>
                    <a:spLocks noChangeArrowheads="1"/>
                  </p:cNvSpPr>
                  <p:nvPr/>
                </p:nvSpPr>
                <p:spPr bwMode="auto">
                  <a:xfrm>
                    <a:off x="450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5" name="Rectangle 515"/>
                  <p:cNvSpPr>
                    <a:spLocks noChangeArrowheads="1"/>
                  </p:cNvSpPr>
                  <p:nvPr/>
                </p:nvSpPr>
                <p:spPr bwMode="auto">
                  <a:xfrm>
                    <a:off x="450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6" name="Rectangle 516"/>
                  <p:cNvSpPr>
                    <a:spLocks noChangeArrowheads="1"/>
                  </p:cNvSpPr>
                  <p:nvPr/>
                </p:nvSpPr>
                <p:spPr bwMode="auto">
                  <a:xfrm>
                    <a:off x="451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7" name="Rectangle 517"/>
                  <p:cNvSpPr>
                    <a:spLocks noChangeArrowheads="1"/>
                  </p:cNvSpPr>
                  <p:nvPr/>
                </p:nvSpPr>
                <p:spPr bwMode="auto">
                  <a:xfrm>
                    <a:off x="452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8" name="Rectangle 518"/>
                  <p:cNvSpPr>
                    <a:spLocks noChangeArrowheads="1"/>
                  </p:cNvSpPr>
                  <p:nvPr/>
                </p:nvSpPr>
                <p:spPr bwMode="auto">
                  <a:xfrm>
                    <a:off x="4533" y="414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9" name="Rectangle 519"/>
                  <p:cNvSpPr>
                    <a:spLocks noChangeArrowheads="1"/>
                  </p:cNvSpPr>
                  <p:nvPr/>
                </p:nvSpPr>
                <p:spPr bwMode="auto">
                  <a:xfrm>
                    <a:off x="4533" y="413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0" name="Rectangle 520"/>
                  <p:cNvSpPr>
                    <a:spLocks noChangeArrowheads="1"/>
                  </p:cNvSpPr>
                  <p:nvPr/>
                </p:nvSpPr>
                <p:spPr bwMode="auto">
                  <a:xfrm>
                    <a:off x="4533" y="412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1" name="Rectangle 521"/>
                  <p:cNvSpPr>
                    <a:spLocks noChangeArrowheads="1"/>
                  </p:cNvSpPr>
                  <p:nvPr/>
                </p:nvSpPr>
                <p:spPr bwMode="auto">
                  <a:xfrm>
                    <a:off x="4533" y="411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2" name="Rectangle 522"/>
                  <p:cNvSpPr>
                    <a:spLocks noChangeArrowheads="1"/>
                  </p:cNvSpPr>
                  <p:nvPr/>
                </p:nvSpPr>
                <p:spPr bwMode="auto">
                  <a:xfrm>
                    <a:off x="4533" y="410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3" name="Rectangle 523"/>
                  <p:cNvSpPr>
                    <a:spLocks noChangeArrowheads="1"/>
                  </p:cNvSpPr>
                  <p:nvPr/>
                </p:nvSpPr>
                <p:spPr bwMode="auto">
                  <a:xfrm>
                    <a:off x="4533" y="409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4" name="Rectangle 524"/>
                  <p:cNvSpPr>
                    <a:spLocks noChangeArrowheads="1"/>
                  </p:cNvSpPr>
                  <p:nvPr/>
                </p:nvSpPr>
                <p:spPr bwMode="auto">
                  <a:xfrm>
                    <a:off x="4533" y="408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5" name="Rectangle 525"/>
                  <p:cNvSpPr>
                    <a:spLocks noChangeArrowheads="1"/>
                  </p:cNvSpPr>
                  <p:nvPr/>
                </p:nvSpPr>
                <p:spPr bwMode="auto">
                  <a:xfrm>
                    <a:off x="4533" y="407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6" name="Rectangle 526"/>
                  <p:cNvSpPr>
                    <a:spLocks noChangeArrowheads="1"/>
                  </p:cNvSpPr>
                  <p:nvPr/>
                </p:nvSpPr>
                <p:spPr bwMode="auto">
                  <a:xfrm>
                    <a:off x="4533" y="406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7" name="Rectangle 527"/>
                  <p:cNvSpPr>
                    <a:spLocks noChangeArrowheads="1"/>
                  </p:cNvSpPr>
                  <p:nvPr/>
                </p:nvSpPr>
                <p:spPr bwMode="auto">
                  <a:xfrm>
                    <a:off x="4533" y="4060"/>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8" name="Rectangle 528"/>
                  <p:cNvSpPr>
                    <a:spLocks noChangeArrowheads="1"/>
                  </p:cNvSpPr>
                  <p:nvPr/>
                </p:nvSpPr>
                <p:spPr bwMode="auto">
                  <a:xfrm>
                    <a:off x="4533" y="405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 name="Rectangle 529"/>
                  <p:cNvSpPr>
                    <a:spLocks noChangeArrowheads="1"/>
                  </p:cNvSpPr>
                  <p:nvPr/>
                </p:nvSpPr>
                <p:spPr bwMode="auto">
                  <a:xfrm>
                    <a:off x="4533" y="404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 name="Rectangle 530"/>
                  <p:cNvSpPr>
                    <a:spLocks noChangeArrowheads="1"/>
                  </p:cNvSpPr>
                  <p:nvPr/>
                </p:nvSpPr>
                <p:spPr bwMode="auto">
                  <a:xfrm>
                    <a:off x="4533" y="403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1" name="Rectangle 531"/>
                  <p:cNvSpPr>
                    <a:spLocks noChangeArrowheads="1"/>
                  </p:cNvSpPr>
                  <p:nvPr/>
                </p:nvSpPr>
                <p:spPr bwMode="auto">
                  <a:xfrm>
                    <a:off x="4533" y="402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2" name="Rectangle 532"/>
                  <p:cNvSpPr>
                    <a:spLocks noChangeArrowheads="1"/>
                  </p:cNvSpPr>
                  <p:nvPr/>
                </p:nvSpPr>
                <p:spPr bwMode="auto">
                  <a:xfrm>
                    <a:off x="4533" y="401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3" name="Rectangle 533"/>
                  <p:cNvSpPr>
                    <a:spLocks noChangeArrowheads="1"/>
                  </p:cNvSpPr>
                  <p:nvPr/>
                </p:nvSpPr>
                <p:spPr bwMode="auto">
                  <a:xfrm>
                    <a:off x="4533" y="400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4" name="Rectangle 534"/>
                  <p:cNvSpPr>
                    <a:spLocks noChangeArrowheads="1"/>
                  </p:cNvSpPr>
                  <p:nvPr/>
                </p:nvSpPr>
                <p:spPr bwMode="auto">
                  <a:xfrm>
                    <a:off x="4533" y="399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5" name="Rectangle 535"/>
                  <p:cNvSpPr>
                    <a:spLocks noChangeArrowheads="1"/>
                  </p:cNvSpPr>
                  <p:nvPr/>
                </p:nvSpPr>
                <p:spPr bwMode="auto">
                  <a:xfrm>
                    <a:off x="4533" y="398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6" name="Rectangle 536"/>
                  <p:cNvSpPr>
                    <a:spLocks noChangeArrowheads="1"/>
                  </p:cNvSpPr>
                  <p:nvPr/>
                </p:nvSpPr>
                <p:spPr bwMode="auto">
                  <a:xfrm>
                    <a:off x="4533" y="397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7" name="Rectangle 537"/>
                  <p:cNvSpPr>
                    <a:spLocks noChangeArrowheads="1"/>
                  </p:cNvSpPr>
                  <p:nvPr/>
                </p:nvSpPr>
                <p:spPr bwMode="auto">
                  <a:xfrm>
                    <a:off x="4533" y="396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8" name="Rectangle 538"/>
                  <p:cNvSpPr>
                    <a:spLocks noChangeArrowheads="1"/>
                  </p:cNvSpPr>
                  <p:nvPr/>
                </p:nvSpPr>
                <p:spPr bwMode="auto">
                  <a:xfrm>
                    <a:off x="4533" y="395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9" name="Rectangle 539"/>
                  <p:cNvSpPr>
                    <a:spLocks noChangeArrowheads="1"/>
                  </p:cNvSpPr>
                  <p:nvPr/>
                </p:nvSpPr>
                <p:spPr bwMode="auto">
                  <a:xfrm>
                    <a:off x="4533" y="394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0" name="Rectangle 540"/>
                  <p:cNvSpPr>
                    <a:spLocks noChangeArrowheads="1"/>
                  </p:cNvSpPr>
                  <p:nvPr/>
                </p:nvSpPr>
                <p:spPr bwMode="auto">
                  <a:xfrm>
                    <a:off x="4533" y="394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1" name="Rectangle 541"/>
                  <p:cNvSpPr>
                    <a:spLocks noChangeArrowheads="1"/>
                  </p:cNvSpPr>
                  <p:nvPr/>
                </p:nvSpPr>
                <p:spPr bwMode="auto">
                  <a:xfrm>
                    <a:off x="4533" y="393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2" name="Rectangle 542"/>
                  <p:cNvSpPr>
                    <a:spLocks noChangeArrowheads="1"/>
                  </p:cNvSpPr>
                  <p:nvPr/>
                </p:nvSpPr>
                <p:spPr bwMode="auto">
                  <a:xfrm>
                    <a:off x="4533" y="392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3" name="Rectangle 543"/>
                  <p:cNvSpPr>
                    <a:spLocks noChangeArrowheads="1"/>
                  </p:cNvSpPr>
                  <p:nvPr/>
                </p:nvSpPr>
                <p:spPr bwMode="auto">
                  <a:xfrm>
                    <a:off x="4533" y="391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4" name="Rectangle 544"/>
                  <p:cNvSpPr>
                    <a:spLocks noChangeArrowheads="1"/>
                  </p:cNvSpPr>
                  <p:nvPr/>
                </p:nvSpPr>
                <p:spPr bwMode="auto">
                  <a:xfrm>
                    <a:off x="4533" y="390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5" name="Rectangle 545"/>
                  <p:cNvSpPr>
                    <a:spLocks noChangeArrowheads="1"/>
                  </p:cNvSpPr>
                  <p:nvPr/>
                </p:nvSpPr>
                <p:spPr bwMode="auto">
                  <a:xfrm>
                    <a:off x="4533" y="389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6" name="Rectangle 546"/>
                  <p:cNvSpPr>
                    <a:spLocks noChangeArrowheads="1"/>
                  </p:cNvSpPr>
                  <p:nvPr/>
                </p:nvSpPr>
                <p:spPr bwMode="auto">
                  <a:xfrm>
                    <a:off x="4533" y="388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7" name="Rectangle 547"/>
                  <p:cNvSpPr>
                    <a:spLocks noChangeArrowheads="1"/>
                  </p:cNvSpPr>
                  <p:nvPr/>
                </p:nvSpPr>
                <p:spPr bwMode="auto">
                  <a:xfrm>
                    <a:off x="4533" y="387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8" name="Rectangle 548"/>
                  <p:cNvSpPr>
                    <a:spLocks noChangeArrowheads="1"/>
                  </p:cNvSpPr>
                  <p:nvPr/>
                </p:nvSpPr>
                <p:spPr bwMode="auto">
                  <a:xfrm>
                    <a:off x="4533" y="386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9" name="Rectangle 549"/>
                  <p:cNvSpPr>
                    <a:spLocks noChangeArrowheads="1"/>
                  </p:cNvSpPr>
                  <p:nvPr/>
                </p:nvSpPr>
                <p:spPr bwMode="auto">
                  <a:xfrm>
                    <a:off x="4533" y="385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0" name="Rectangle 550"/>
                  <p:cNvSpPr>
                    <a:spLocks noChangeArrowheads="1"/>
                  </p:cNvSpPr>
                  <p:nvPr/>
                </p:nvSpPr>
                <p:spPr bwMode="auto">
                  <a:xfrm>
                    <a:off x="4533" y="384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1" name="Rectangle 551"/>
                  <p:cNvSpPr>
                    <a:spLocks noChangeArrowheads="1"/>
                  </p:cNvSpPr>
                  <p:nvPr/>
                </p:nvSpPr>
                <p:spPr bwMode="auto">
                  <a:xfrm>
                    <a:off x="4533" y="383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2" name="Rectangle 552"/>
                  <p:cNvSpPr>
                    <a:spLocks noChangeArrowheads="1"/>
                  </p:cNvSpPr>
                  <p:nvPr/>
                </p:nvSpPr>
                <p:spPr bwMode="auto">
                  <a:xfrm>
                    <a:off x="4533" y="383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3" name="Rectangle 553"/>
                  <p:cNvSpPr>
                    <a:spLocks noChangeArrowheads="1"/>
                  </p:cNvSpPr>
                  <p:nvPr/>
                </p:nvSpPr>
                <p:spPr bwMode="auto">
                  <a:xfrm>
                    <a:off x="4533" y="382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4" name="Rectangle 554"/>
                  <p:cNvSpPr>
                    <a:spLocks noChangeArrowheads="1"/>
                  </p:cNvSpPr>
                  <p:nvPr/>
                </p:nvSpPr>
                <p:spPr bwMode="auto">
                  <a:xfrm>
                    <a:off x="4533" y="381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5" name="Rectangle 555"/>
                  <p:cNvSpPr>
                    <a:spLocks noChangeArrowheads="1"/>
                  </p:cNvSpPr>
                  <p:nvPr/>
                </p:nvSpPr>
                <p:spPr bwMode="auto">
                  <a:xfrm>
                    <a:off x="4533" y="380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6" name="Rectangle 556"/>
                  <p:cNvSpPr>
                    <a:spLocks noChangeArrowheads="1"/>
                  </p:cNvSpPr>
                  <p:nvPr/>
                </p:nvSpPr>
                <p:spPr bwMode="auto">
                  <a:xfrm>
                    <a:off x="4533" y="379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7" name="Rectangle 557"/>
                  <p:cNvSpPr>
                    <a:spLocks noChangeArrowheads="1"/>
                  </p:cNvSpPr>
                  <p:nvPr/>
                </p:nvSpPr>
                <p:spPr bwMode="auto">
                  <a:xfrm>
                    <a:off x="4533" y="378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8" name="Rectangle 558"/>
                  <p:cNvSpPr>
                    <a:spLocks noChangeArrowheads="1"/>
                  </p:cNvSpPr>
                  <p:nvPr/>
                </p:nvSpPr>
                <p:spPr bwMode="auto">
                  <a:xfrm>
                    <a:off x="4533" y="377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9" name="Rectangle 559"/>
                  <p:cNvSpPr>
                    <a:spLocks noChangeArrowheads="1"/>
                  </p:cNvSpPr>
                  <p:nvPr/>
                </p:nvSpPr>
                <p:spPr bwMode="auto">
                  <a:xfrm>
                    <a:off x="4533" y="376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0" name="Rectangle 560"/>
                  <p:cNvSpPr>
                    <a:spLocks noChangeArrowheads="1"/>
                  </p:cNvSpPr>
                  <p:nvPr/>
                </p:nvSpPr>
                <p:spPr bwMode="auto">
                  <a:xfrm>
                    <a:off x="4533" y="3757"/>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1" name="Rectangle 561"/>
                  <p:cNvSpPr>
                    <a:spLocks noChangeArrowheads="1"/>
                  </p:cNvSpPr>
                  <p:nvPr/>
                </p:nvSpPr>
                <p:spPr bwMode="auto">
                  <a:xfrm>
                    <a:off x="4533" y="374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2" name="Rectangle 562"/>
                  <p:cNvSpPr>
                    <a:spLocks noChangeArrowheads="1"/>
                  </p:cNvSpPr>
                  <p:nvPr/>
                </p:nvSpPr>
                <p:spPr bwMode="auto">
                  <a:xfrm>
                    <a:off x="4533" y="373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3" name="Rectangle 563"/>
                  <p:cNvSpPr>
                    <a:spLocks noChangeArrowheads="1"/>
                  </p:cNvSpPr>
                  <p:nvPr/>
                </p:nvSpPr>
                <p:spPr bwMode="auto">
                  <a:xfrm>
                    <a:off x="453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4" name="Rectangle 564"/>
                  <p:cNvSpPr>
                    <a:spLocks noChangeArrowheads="1"/>
                  </p:cNvSpPr>
                  <p:nvPr/>
                </p:nvSpPr>
                <p:spPr bwMode="auto">
                  <a:xfrm>
                    <a:off x="4521"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5" name="Rectangle 565"/>
                  <p:cNvSpPr>
                    <a:spLocks noChangeArrowheads="1"/>
                  </p:cNvSpPr>
                  <p:nvPr/>
                </p:nvSpPr>
                <p:spPr bwMode="auto">
                  <a:xfrm>
                    <a:off x="451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6" name="Rectangle 566"/>
                  <p:cNvSpPr>
                    <a:spLocks noChangeArrowheads="1"/>
                  </p:cNvSpPr>
                  <p:nvPr/>
                </p:nvSpPr>
                <p:spPr bwMode="auto">
                  <a:xfrm>
                    <a:off x="450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7" name="Rectangle 567"/>
                  <p:cNvSpPr>
                    <a:spLocks noChangeArrowheads="1"/>
                  </p:cNvSpPr>
                  <p:nvPr/>
                </p:nvSpPr>
                <p:spPr bwMode="auto">
                  <a:xfrm>
                    <a:off x="449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8" name="Rectangle 568"/>
                  <p:cNvSpPr>
                    <a:spLocks noChangeArrowheads="1"/>
                  </p:cNvSpPr>
                  <p:nvPr/>
                </p:nvSpPr>
                <p:spPr bwMode="auto">
                  <a:xfrm>
                    <a:off x="448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9" name="Rectangle 569"/>
                  <p:cNvSpPr>
                    <a:spLocks noChangeArrowheads="1"/>
                  </p:cNvSpPr>
                  <p:nvPr/>
                </p:nvSpPr>
                <p:spPr bwMode="auto">
                  <a:xfrm>
                    <a:off x="447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0" name="Rectangle 570"/>
                  <p:cNvSpPr>
                    <a:spLocks noChangeArrowheads="1"/>
                  </p:cNvSpPr>
                  <p:nvPr/>
                </p:nvSpPr>
                <p:spPr bwMode="auto">
                  <a:xfrm>
                    <a:off x="4466"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1" name="Rectangle 571"/>
                  <p:cNvSpPr>
                    <a:spLocks noChangeArrowheads="1"/>
                  </p:cNvSpPr>
                  <p:nvPr/>
                </p:nvSpPr>
                <p:spPr bwMode="auto">
                  <a:xfrm>
                    <a:off x="445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2" name="Rectangle 572"/>
                  <p:cNvSpPr>
                    <a:spLocks noChangeArrowheads="1"/>
                  </p:cNvSpPr>
                  <p:nvPr/>
                </p:nvSpPr>
                <p:spPr bwMode="auto">
                  <a:xfrm>
                    <a:off x="444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3" name="Rectangle 573"/>
                  <p:cNvSpPr>
                    <a:spLocks noChangeArrowheads="1"/>
                  </p:cNvSpPr>
                  <p:nvPr/>
                </p:nvSpPr>
                <p:spPr bwMode="auto">
                  <a:xfrm>
                    <a:off x="443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4" name="Rectangle 574"/>
                  <p:cNvSpPr>
                    <a:spLocks noChangeArrowheads="1"/>
                  </p:cNvSpPr>
                  <p:nvPr/>
                </p:nvSpPr>
                <p:spPr bwMode="auto">
                  <a:xfrm>
                    <a:off x="443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5" name="Rectangle 575"/>
                  <p:cNvSpPr>
                    <a:spLocks noChangeArrowheads="1"/>
                  </p:cNvSpPr>
                  <p:nvPr/>
                </p:nvSpPr>
                <p:spPr bwMode="auto">
                  <a:xfrm>
                    <a:off x="442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6" name="Rectangle 576"/>
                  <p:cNvSpPr>
                    <a:spLocks noChangeArrowheads="1"/>
                  </p:cNvSpPr>
                  <p:nvPr/>
                </p:nvSpPr>
                <p:spPr bwMode="auto">
                  <a:xfrm>
                    <a:off x="4411"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7" name="Rectangle 577"/>
                  <p:cNvSpPr>
                    <a:spLocks noChangeArrowheads="1"/>
                  </p:cNvSpPr>
                  <p:nvPr/>
                </p:nvSpPr>
                <p:spPr bwMode="auto">
                  <a:xfrm>
                    <a:off x="440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8" name="Rectangle 578"/>
                  <p:cNvSpPr>
                    <a:spLocks noChangeArrowheads="1"/>
                  </p:cNvSpPr>
                  <p:nvPr/>
                </p:nvSpPr>
                <p:spPr bwMode="auto">
                  <a:xfrm>
                    <a:off x="439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9" name="Rectangle 579"/>
                  <p:cNvSpPr>
                    <a:spLocks noChangeArrowheads="1"/>
                  </p:cNvSpPr>
                  <p:nvPr/>
                </p:nvSpPr>
                <p:spPr bwMode="auto">
                  <a:xfrm>
                    <a:off x="438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0" name="Rectangle 580"/>
                  <p:cNvSpPr>
                    <a:spLocks noChangeArrowheads="1"/>
                  </p:cNvSpPr>
                  <p:nvPr/>
                </p:nvSpPr>
                <p:spPr bwMode="auto">
                  <a:xfrm>
                    <a:off x="437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1" name="Rectangle 581"/>
                  <p:cNvSpPr>
                    <a:spLocks noChangeArrowheads="1"/>
                  </p:cNvSpPr>
                  <p:nvPr/>
                </p:nvSpPr>
                <p:spPr bwMode="auto">
                  <a:xfrm>
                    <a:off x="436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2" name="Rectangle 582"/>
                  <p:cNvSpPr>
                    <a:spLocks noChangeArrowheads="1"/>
                  </p:cNvSpPr>
                  <p:nvPr/>
                </p:nvSpPr>
                <p:spPr bwMode="auto">
                  <a:xfrm>
                    <a:off x="4356"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3" name="Rectangle 583"/>
                  <p:cNvSpPr>
                    <a:spLocks noChangeArrowheads="1"/>
                  </p:cNvSpPr>
                  <p:nvPr/>
                </p:nvSpPr>
                <p:spPr bwMode="auto">
                  <a:xfrm>
                    <a:off x="434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4" name="Rectangle 584"/>
                  <p:cNvSpPr>
                    <a:spLocks noChangeArrowheads="1"/>
                  </p:cNvSpPr>
                  <p:nvPr/>
                </p:nvSpPr>
                <p:spPr bwMode="auto">
                  <a:xfrm>
                    <a:off x="433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5" name="Rectangle 585"/>
                  <p:cNvSpPr>
                    <a:spLocks noChangeArrowheads="1"/>
                  </p:cNvSpPr>
                  <p:nvPr/>
                </p:nvSpPr>
                <p:spPr bwMode="auto">
                  <a:xfrm>
                    <a:off x="432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6" name="Rectangle 586"/>
                  <p:cNvSpPr>
                    <a:spLocks noChangeArrowheads="1"/>
                  </p:cNvSpPr>
                  <p:nvPr/>
                </p:nvSpPr>
                <p:spPr bwMode="auto">
                  <a:xfrm>
                    <a:off x="432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7" name="Rectangle 587"/>
                  <p:cNvSpPr>
                    <a:spLocks noChangeArrowheads="1"/>
                  </p:cNvSpPr>
                  <p:nvPr/>
                </p:nvSpPr>
                <p:spPr bwMode="auto">
                  <a:xfrm>
                    <a:off x="431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8" name="Rectangle 588"/>
                  <p:cNvSpPr>
                    <a:spLocks noChangeArrowheads="1"/>
                  </p:cNvSpPr>
                  <p:nvPr/>
                </p:nvSpPr>
                <p:spPr bwMode="auto">
                  <a:xfrm>
                    <a:off x="4302"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9" name="Rectangle 589"/>
                  <p:cNvSpPr>
                    <a:spLocks noChangeArrowheads="1"/>
                  </p:cNvSpPr>
                  <p:nvPr/>
                </p:nvSpPr>
                <p:spPr bwMode="auto">
                  <a:xfrm>
                    <a:off x="429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0" name="Rectangle 590"/>
                  <p:cNvSpPr>
                    <a:spLocks noChangeArrowheads="1"/>
                  </p:cNvSpPr>
                  <p:nvPr/>
                </p:nvSpPr>
                <p:spPr bwMode="auto">
                  <a:xfrm>
                    <a:off x="428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1" name="Rectangle 591"/>
                  <p:cNvSpPr>
                    <a:spLocks noChangeArrowheads="1"/>
                  </p:cNvSpPr>
                  <p:nvPr/>
                </p:nvSpPr>
                <p:spPr bwMode="auto">
                  <a:xfrm>
                    <a:off x="427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2" name="Rectangle 592"/>
                  <p:cNvSpPr>
                    <a:spLocks noChangeArrowheads="1"/>
                  </p:cNvSpPr>
                  <p:nvPr/>
                </p:nvSpPr>
                <p:spPr bwMode="auto">
                  <a:xfrm>
                    <a:off x="426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3" name="Rectangle 593"/>
                  <p:cNvSpPr>
                    <a:spLocks noChangeArrowheads="1"/>
                  </p:cNvSpPr>
                  <p:nvPr/>
                </p:nvSpPr>
                <p:spPr bwMode="auto">
                  <a:xfrm>
                    <a:off x="425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4" name="Rectangle 594"/>
                  <p:cNvSpPr>
                    <a:spLocks noChangeArrowheads="1"/>
                  </p:cNvSpPr>
                  <p:nvPr/>
                </p:nvSpPr>
                <p:spPr bwMode="auto">
                  <a:xfrm>
                    <a:off x="4247"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5" name="Rectangle 595"/>
                  <p:cNvSpPr>
                    <a:spLocks noChangeArrowheads="1"/>
                  </p:cNvSpPr>
                  <p:nvPr/>
                </p:nvSpPr>
                <p:spPr bwMode="auto">
                  <a:xfrm>
                    <a:off x="423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6" name="Rectangle 596"/>
                  <p:cNvSpPr>
                    <a:spLocks noChangeArrowheads="1"/>
                  </p:cNvSpPr>
                  <p:nvPr/>
                </p:nvSpPr>
                <p:spPr bwMode="auto">
                  <a:xfrm>
                    <a:off x="422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7" name="Rectangle 597"/>
                  <p:cNvSpPr>
                    <a:spLocks noChangeArrowheads="1"/>
                  </p:cNvSpPr>
                  <p:nvPr/>
                </p:nvSpPr>
                <p:spPr bwMode="auto">
                  <a:xfrm>
                    <a:off x="421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8" name="Rectangle 598"/>
                  <p:cNvSpPr>
                    <a:spLocks noChangeArrowheads="1"/>
                  </p:cNvSpPr>
                  <p:nvPr/>
                </p:nvSpPr>
                <p:spPr bwMode="auto">
                  <a:xfrm>
                    <a:off x="421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9" name="Rectangle 599"/>
                  <p:cNvSpPr>
                    <a:spLocks noChangeArrowheads="1"/>
                  </p:cNvSpPr>
                  <p:nvPr/>
                </p:nvSpPr>
                <p:spPr bwMode="auto">
                  <a:xfrm>
                    <a:off x="420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0" name="Rectangle 600"/>
                  <p:cNvSpPr>
                    <a:spLocks noChangeArrowheads="1"/>
                  </p:cNvSpPr>
                  <p:nvPr/>
                </p:nvSpPr>
                <p:spPr bwMode="auto">
                  <a:xfrm>
                    <a:off x="4192"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1" name="Rectangle 601"/>
                  <p:cNvSpPr>
                    <a:spLocks noChangeArrowheads="1"/>
                  </p:cNvSpPr>
                  <p:nvPr/>
                </p:nvSpPr>
                <p:spPr bwMode="auto">
                  <a:xfrm>
                    <a:off x="418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2" name="Rectangle 602"/>
                  <p:cNvSpPr>
                    <a:spLocks noChangeArrowheads="1"/>
                  </p:cNvSpPr>
                  <p:nvPr/>
                </p:nvSpPr>
                <p:spPr bwMode="auto">
                  <a:xfrm>
                    <a:off x="417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3" name="Rectangle 603"/>
                  <p:cNvSpPr>
                    <a:spLocks noChangeArrowheads="1"/>
                  </p:cNvSpPr>
                  <p:nvPr/>
                </p:nvSpPr>
                <p:spPr bwMode="auto">
                  <a:xfrm>
                    <a:off x="416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4" name="Rectangle 604"/>
                  <p:cNvSpPr>
                    <a:spLocks noChangeArrowheads="1"/>
                  </p:cNvSpPr>
                  <p:nvPr/>
                </p:nvSpPr>
                <p:spPr bwMode="auto">
                  <a:xfrm>
                    <a:off x="415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5" name="Rectangle 605"/>
                  <p:cNvSpPr>
                    <a:spLocks noChangeArrowheads="1"/>
                  </p:cNvSpPr>
                  <p:nvPr/>
                </p:nvSpPr>
                <p:spPr bwMode="auto">
                  <a:xfrm>
                    <a:off x="414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6" name="Rectangle 606"/>
                  <p:cNvSpPr>
                    <a:spLocks noChangeArrowheads="1"/>
                  </p:cNvSpPr>
                  <p:nvPr/>
                </p:nvSpPr>
                <p:spPr bwMode="auto">
                  <a:xfrm>
                    <a:off x="4137"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7" name="Rectangle 607"/>
                  <p:cNvSpPr>
                    <a:spLocks noChangeArrowheads="1"/>
                  </p:cNvSpPr>
                  <p:nvPr/>
                </p:nvSpPr>
                <p:spPr bwMode="auto">
                  <a:xfrm>
                    <a:off x="412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8" name="Rectangle 608"/>
                  <p:cNvSpPr>
                    <a:spLocks noChangeArrowheads="1"/>
                  </p:cNvSpPr>
                  <p:nvPr/>
                </p:nvSpPr>
                <p:spPr bwMode="auto">
                  <a:xfrm>
                    <a:off x="411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9" name="Rectangle 609"/>
                  <p:cNvSpPr>
                    <a:spLocks noChangeArrowheads="1"/>
                  </p:cNvSpPr>
                  <p:nvPr/>
                </p:nvSpPr>
                <p:spPr bwMode="auto">
                  <a:xfrm>
                    <a:off x="410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0" name="Rectangle 610"/>
                  <p:cNvSpPr>
                    <a:spLocks noChangeArrowheads="1"/>
                  </p:cNvSpPr>
                  <p:nvPr/>
                </p:nvSpPr>
                <p:spPr bwMode="auto">
                  <a:xfrm>
                    <a:off x="410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1" name="Rectangle 611"/>
                  <p:cNvSpPr>
                    <a:spLocks noChangeArrowheads="1"/>
                  </p:cNvSpPr>
                  <p:nvPr/>
                </p:nvSpPr>
                <p:spPr bwMode="auto">
                  <a:xfrm>
                    <a:off x="409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733" name="Rectangle 613"/>
                <p:cNvSpPr>
                  <a:spLocks noChangeArrowheads="1"/>
                </p:cNvSpPr>
                <p:nvPr/>
              </p:nvSpPr>
              <p:spPr bwMode="auto">
                <a:xfrm>
                  <a:off x="4082"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4" name="Rectangle 614"/>
                <p:cNvSpPr>
                  <a:spLocks noChangeArrowheads="1"/>
                </p:cNvSpPr>
                <p:nvPr/>
              </p:nvSpPr>
              <p:spPr bwMode="auto">
                <a:xfrm>
                  <a:off x="407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5" name="Rectangle 615"/>
                <p:cNvSpPr>
                  <a:spLocks noChangeArrowheads="1"/>
                </p:cNvSpPr>
                <p:nvPr/>
              </p:nvSpPr>
              <p:spPr bwMode="auto">
                <a:xfrm>
                  <a:off x="406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6" name="Rectangle 616"/>
                <p:cNvSpPr>
                  <a:spLocks noChangeArrowheads="1"/>
                </p:cNvSpPr>
                <p:nvPr/>
              </p:nvSpPr>
              <p:spPr bwMode="auto">
                <a:xfrm>
                  <a:off x="405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7" name="Rectangle 617"/>
                <p:cNvSpPr>
                  <a:spLocks noChangeArrowheads="1"/>
                </p:cNvSpPr>
                <p:nvPr/>
              </p:nvSpPr>
              <p:spPr bwMode="auto">
                <a:xfrm>
                  <a:off x="404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8" name="Rectangle 618"/>
                <p:cNvSpPr>
                  <a:spLocks noChangeArrowheads="1"/>
                </p:cNvSpPr>
                <p:nvPr/>
              </p:nvSpPr>
              <p:spPr bwMode="auto">
                <a:xfrm>
                  <a:off x="403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9" name="Rectangle 619"/>
                <p:cNvSpPr>
                  <a:spLocks noChangeArrowheads="1"/>
                </p:cNvSpPr>
                <p:nvPr/>
              </p:nvSpPr>
              <p:spPr bwMode="auto">
                <a:xfrm>
                  <a:off x="4027"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0" name="Rectangle 620"/>
                <p:cNvSpPr>
                  <a:spLocks noChangeArrowheads="1"/>
                </p:cNvSpPr>
                <p:nvPr/>
              </p:nvSpPr>
              <p:spPr bwMode="auto">
                <a:xfrm>
                  <a:off x="401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1" name="Rectangle 621"/>
                <p:cNvSpPr>
                  <a:spLocks noChangeArrowheads="1"/>
                </p:cNvSpPr>
                <p:nvPr/>
              </p:nvSpPr>
              <p:spPr bwMode="auto">
                <a:xfrm>
                  <a:off x="400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2" name="Rectangle 622"/>
                <p:cNvSpPr>
                  <a:spLocks noChangeArrowheads="1"/>
                </p:cNvSpPr>
                <p:nvPr/>
              </p:nvSpPr>
              <p:spPr bwMode="auto">
                <a:xfrm>
                  <a:off x="399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3" name="Rectangle 623"/>
                <p:cNvSpPr>
                  <a:spLocks noChangeArrowheads="1"/>
                </p:cNvSpPr>
                <p:nvPr/>
              </p:nvSpPr>
              <p:spPr bwMode="auto">
                <a:xfrm>
                  <a:off x="399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4" name="Rectangle 624"/>
                <p:cNvSpPr>
                  <a:spLocks noChangeArrowheads="1"/>
                </p:cNvSpPr>
                <p:nvPr/>
              </p:nvSpPr>
              <p:spPr bwMode="auto">
                <a:xfrm>
                  <a:off x="398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746" name="Rectangle 626"/>
              <p:cNvSpPr>
                <a:spLocks noChangeArrowheads="1"/>
              </p:cNvSpPr>
              <p:nvPr/>
            </p:nvSpPr>
            <p:spPr bwMode="auto">
              <a:xfrm>
                <a:off x="4064" y="3753"/>
                <a:ext cx="397" cy="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7" name="Rectangle 627"/>
              <p:cNvSpPr>
                <a:spLocks noChangeArrowheads="1"/>
              </p:cNvSpPr>
              <p:nvPr/>
            </p:nvSpPr>
            <p:spPr bwMode="auto">
              <a:xfrm>
                <a:off x="4131" y="3777"/>
                <a:ext cx="336"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Man in </a:t>
                </a:r>
                <a:endParaRPr kumimoji="0" lang="en-US" sz="2800" b="0" i="0" u="none" strike="noStrike" cap="none" normalizeH="0" baseline="0" smtClean="0">
                  <a:ln>
                    <a:noFill/>
                  </a:ln>
                  <a:solidFill>
                    <a:schemeClr val="tx1"/>
                  </a:solidFill>
                  <a:effectLst/>
                  <a:latin typeface="Arial" pitchFamily="34" charset="0"/>
                </a:endParaRPr>
              </a:p>
            </p:txBody>
          </p:sp>
          <p:sp>
            <p:nvSpPr>
              <p:cNvPr id="5748" name="Rectangle 628"/>
              <p:cNvSpPr>
                <a:spLocks noChangeArrowheads="1"/>
              </p:cNvSpPr>
              <p:nvPr/>
            </p:nvSpPr>
            <p:spPr bwMode="auto">
              <a:xfrm>
                <a:off x="4206" y="3887"/>
                <a:ext cx="179"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the </a:t>
                </a:r>
                <a:endParaRPr kumimoji="0" lang="en-US" sz="2800" b="0" i="0" u="none" strike="noStrike" cap="none" normalizeH="0" baseline="0" smtClean="0">
                  <a:ln>
                    <a:noFill/>
                  </a:ln>
                  <a:solidFill>
                    <a:schemeClr val="tx1"/>
                  </a:solidFill>
                  <a:effectLst/>
                  <a:latin typeface="Arial" pitchFamily="34" charset="0"/>
                </a:endParaRPr>
              </a:p>
            </p:txBody>
          </p:sp>
          <p:sp>
            <p:nvSpPr>
              <p:cNvPr id="5749" name="Rectangle 629"/>
              <p:cNvSpPr>
                <a:spLocks noChangeArrowheads="1"/>
              </p:cNvSpPr>
              <p:nvPr/>
            </p:nvSpPr>
            <p:spPr bwMode="auto">
              <a:xfrm>
                <a:off x="4135" y="3997"/>
                <a:ext cx="303"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middle</a:t>
                </a:r>
                <a:endParaRPr kumimoji="0" lang="en-US" sz="2800" b="0" i="0" u="none" strike="noStrike" cap="none" normalizeH="0" baseline="0" smtClean="0">
                  <a:ln>
                    <a:noFill/>
                  </a:ln>
                  <a:solidFill>
                    <a:schemeClr val="tx1"/>
                  </a:solidFill>
                  <a:effectLst/>
                  <a:latin typeface="Arial" pitchFamily="34" charset="0"/>
                </a:endParaRPr>
              </a:p>
            </p:txBody>
          </p:sp>
          <p:grpSp>
            <p:nvGrpSpPr>
              <p:cNvPr id="5752" name="Group 632"/>
              <p:cNvGrpSpPr>
                <a:grpSpLocks/>
              </p:cNvGrpSpPr>
              <p:nvPr/>
            </p:nvGrpSpPr>
            <p:grpSpPr bwMode="auto">
              <a:xfrm>
                <a:off x="4591" y="3842"/>
                <a:ext cx="552" cy="36"/>
                <a:chOff x="4591" y="3842"/>
                <a:chExt cx="552" cy="36"/>
              </a:xfrm>
            </p:grpSpPr>
            <p:sp>
              <p:nvSpPr>
                <p:cNvPr id="5750" name="Line 630"/>
                <p:cNvSpPr>
                  <a:spLocks noChangeShapeType="1"/>
                </p:cNvSpPr>
                <p:nvPr/>
              </p:nvSpPr>
              <p:spPr bwMode="auto">
                <a:xfrm>
                  <a:off x="4591" y="3860"/>
                  <a:ext cx="517"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1" name="Freeform 631"/>
                <p:cNvSpPr>
                  <a:spLocks/>
                </p:cNvSpPr>
                <p:nvPr/>
              </p:nvSpPr>
              <p:spPr bwMode="auto">
                <a:xfrm>
                  <a:off x="5107" y="3842"/>
                  <a:ext cx="36" cy="36"/>
                </a:xfrm>
                <a:custGeom>
                  <a:avLst/>
                  <a:gdLst/>
                  <a:ahLst/>
                  <a:cxnLst>
                    <a:cxn ang="0">
                      <a:pos x="0" y="72"/>
                    </a:cxn>
                    <a:cxn ang="0">
                      <a:pos x="72" y="35"/>
                    </a:cxn>
                    <a:cxn ang="0">
                      <a:pos x="0" y="0"/>
                    </a:cxn>
                    <a:cxn ang="0">
                      <a:pos x="0" y="72"/>
                    </a:cxn>
                  </a:cxnLst>
                  <a:rect l="0" t="0" r="r" b="b"/>
                  <a:pathLst>
                    <a:path w="72" h="72">
                      <a:moveTo>
                        <a:pt x="0" y="72"/>
                      </a:moveTo>
                      <a:lnTo>
                        <a:pt x="72" y="35"/>
                      </a:lnTo>
                      <a:lnTo>
                        <a:pt x="0" y="0"/>
                      </a:lnTo>
                      <a:lnTo>
                        <a:pt x="0" y="7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55" name="Group 635"/>
              <p:cNvGrpSpPr>
                <a:grpSpLocks/>
              </p:cNvGrpSpPr>
              <p:nvPr/>
            </p:nvGrpSpPr>
            <p:grpSpPr bwMode="auto">
              <a:xfrm>
                <a:off x="4571" y="4024"/>
                <a:ext cx="546" cy="36"/>
                <a:chOff x="4571" y="4024"/>
                <a:chExt cx="546" cy="36"/>
              </a:xfrm>
            </p:grpSpPr>
            <p:sp>
              <p:nvSpPr>
                <p:cNvPr id="5753" name="Line 633"/>
                <p:cNvSpPr>
                  <a:spLocks noChangeShapeType="1"/>
                </p:cNvSpPr>
                <p:nvPr/>
              </p:nvSpPr>
              <p:spPr bwMode="auto">
                <a:xfrm>
                  <a:off x="4605" y="4042"/>
                  <a:ext cx="512"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4" name="Freeform 634"/>
                <p:cNvSpPr>
                  <a:spLocks/>
                </p:cNvSpPr>
                <p:nvPr/>
              </p:nvSpPr>
              <p:spPr bwMode="auto">
                <a:xfrm>
                  <a:off x="4571" y="4024"/>
                  <a:ext cx="36" cy="36"/>
                </a:xfrm>
                <a:custGeom>
                  <a:avLst/>
                  <a:gdLst/>
                  <a:ahLst/>
                  <a:cxnLst>
                    <a:cxn ang="0">
                      <a:pos x="71" y="0"/>
                    </a:cxn>
                    <a:cxn ang="0">
                      <a:pos x="0" y="37"/>
                    </a:cxn>
                    <a:cxn ang="0">
                      <a:pos x="71" y="72"/>
                    </a:cxn>
                    <a:cxn ang="0">
                      <a:pos x="71" y="0"/>
                    </a:cxn>
                  </a:cxnLst>
                  <a:rect l="0" t="0" r="r" b="b"/>
                  <a:pathLst>
                    <a:path w="71" h="72">
                      <a:moveTo>
                        <a:pt x="71" y="0"/>
                      </a:moveTo>
                      <a:lnTo>
                        <a:pt x="0" y="37"/>
                      </a:lnTo>
                      <a:lnTo>
                        <a:pt x="71" y="72"/>
                      </a:lnTo>
                      <a:lnTo>
                        <a:pt x="71"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757" name="Rectangle 637"/>
            <p:cNvSpPr>
              <a:spLocks noChangeArrowheads="1"/>
            </p:cNvSpPr>
            <p:nvPr/>
          </p:nvSpPr>
          <p:spPr bwMode="auto">
            <a:xfrm>
              <a:off x="2786" y="3035"/>
              <a:ext cx="589" cy="429"/>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58" name="Rectangle 638"/>
            <p:cNvSpPr>
              <a:spLocks noChangeArrowheads="1"/>
            </p:cNvSpPr>
            <p:nvPr/>
          </p:nvSpPr>
          <p:spPr bwMode="auto">
            <a:xfrm>
              <a:off x="2862" y="3129"/>
              <a:ext cx="443" cy="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59" name="Rectangle 639"/>
            <p:cNvSpPr>
              <a:spLocks noChangeArrowheads="1"/>
            </p:cNvSpPr>
            <p:nvPr/>
          </p:nvSpPr>
          <p:spPr bwMode="auto">
            <a:xfrm>
              <a:off x="2895" y="3153"/>
              <a:ext cx="272"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Client</a:t>
              </a:r>
              <a:endParaRPr kumimoji="0" lang="en-US" sz="2800" b="0" i="0" u="none" strike="noStrike" cap="none" normalizeH="0" baseline="0" smtClean="0">
                <a:ln>
                  <a:noFill/>
                </a:ln>
                <a:solidFill>
                  <a:schemeClr val="tx1"/>
                </a:solidFill>
                <a:effectLst/>
                <a:latin typeface="Arial" pitchFamily="34" charset="0"/>
              </a:endParaRPr>
            </a:p>
          </p:txBody>
        </p:sp>
        <p:sp>
          <p:nvSpPr>
            <p:cNvPr id="5760" name="Rectangle 640"/>
            <p:cNvSpPr>
              <a:spLocks noChangeArrowheads="1"/>
            </p:cNvSpPr>
            <p:nvPr/>
          </p:nvSpPr>
          <p:spPr bwMode="auto">
            <a:xfrm>
              <a:off x="4512" y="3024"/>
              <a:ext cx="589" cy="430"/>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61" name="Rectangle 641"/>
            <p:cNvSpPr>
              <a:spLocks noChangeArrowheads="1"/>
            </p:cNvSpPr>
            <p:nvPr/>
          </p:nvSpPr>
          <p:spPr bwMode="auto">
            <a:xfrm>
              <a:off x="4579" y="3123"/>
              <a:ext cx="443" cy="2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62" name="Rectangle 642"/>
            <p:cNvSpPr>
              <a:spLocks noChangeArrowheads="1"/>
            </p:cNvSpPr>
            <p:nvPr/>
          </p:nvSpPr>
          <p:spPr bwMode="auto">
            <a:xfrm>
              <a:off x="4612" y="3147"/>
              <a:ext cx="313"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Server </a:t>
              </a:r>
              <a:endParaRPr kumimoji="0" lang="en-US" sz="2800" b="0" i="0" u="none" strike="noStrike" cap="none" normalizeH="0" baseline="0" smtClean="0">
                <a:ln>
                  <a:noFill/>
                </a:ln>
                <a:solidFill>
                  <a:schemeClr val="tx1"/>
                </a:solidFill>
                <a:effectLst/>
                <a:latin typeface="Arial" pitchFamily="34" charset="0"/>
              </a:endParaRPr>
            </a:p>
          </p:txBody>
        </p:sp>
        <p:sp>
          <p:nvSpPr>
            <p:cNvPr id="5763" name="Rectangle 643"/>
            <p:cNvSpPr>
              <a:spLocks noChangeArrowheads="1"/>
            </p:cNvSpPr>
            <p:nvPr/>
          </p:nvSpPr>
          <p:spPr bwMode="auto">
            <a:xfrm>
              <a:off x="4612" y="3257"/>
              <a:ext cx="378"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Imposter</a:t>
              </a:r>
              <a:endParaRPr kumimoji="0" lang="en-US" sz="2800" b="0" i="0" u="none" strike="noStrike" cap="none" normalizeH="0" baseline="0" smtClean="0">
                <a:ln>
                  <a:noFill/>
                </a:ln>
                <a:solidFill>
                  <a:schemeClr val="tx1"/>
                </a:solidFill>
                <a:effectLst/>
                <a:latin typeface="Arial" pitchFamily="34" charset="0"/>
              </a:endParaRPr>
            </a:p>
          </p:txBody>
        </p:sp>
        <p:grpSp>
          <p:nvGrpSpPr>
            <p:cNvPr id="5766" name="Group 646"/>
            <p:cNvGrpSpPr>
              <a:grpSpLocks/>
            </p:cNvGrpSpPr>
            <p:nvPr/>
          </p:nvGrpSpPr>
          <p:grpSpPr bwMode="auto">
            <a:xfrm>
              <a:off x="3394" y="3134"/>
              <a:ext cx="1120" cy="36"/>
              <a:chOff x="3394" y="3134"/>
              <a:chExt cx="1120" cy="36"/>
            </a:xfrm>
          </p:grpSpPr>
          <p:sp>
            <p:nvSpPr>
              <p:cNvPr id="5764" name="Line 644"/>
              <p:cNvSpPr>
                <a:spLocks noChangeShapeType="1"/>
              </p:cNvSpPr>
              <p:nvPr/>
            </p:nvSpPr>
            <p:spPr bwMode="auto">
              <a:xfrm>
                <a:off x="3394" y="3152"/>
                <a:ext cx="1086"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5" name="Freeform 645"/>
              <p:cNvSpPr>
                <a:spLocks/>
              </p:cNvSpPr>
              <p:nvPr/>
            </p:nvSpPr>
            <p:spPr bwMode="auto">
              <a:xfrm>
                <a:off x="4479" y="3134"/>
                <a:ext cx="35" cy="36"/>
              </a:xfrm>
              <a:custGeom>
                <a:avLst/>
                <a:gdLst/>
                <a:ahLst/>
                <a:cxnLst>
                  <a:cxn ang="0">
                    <a:pos x="0" y="72"/>
                  </a:cxn>
                  <a:cxn ang="0">
                    <a:pos x="71" y="36"/>
                  </a:cxn>
                  <a:cxn ang="0">
                    <a:pos x="0" y="0"/>
                  </a:cxn>
                  <a:cxn ang="0">
                    <a:pos x="0" y="72"/>
                  </a:cxn>
                </a:cxnLst>
                <a:rect l="0" t="0" r="r" b="b"/>
                <a:pathLst>
                  <a:path w="71" h="72">
                    <a:moveTo>
                      <a:pt x="0" y="72"/>
                    </a:moveTo>
                    <a:lnTo>
                      <a:pt x="71" y="36"/>
                    </a:lnTo>
                    <a:lnTo>
                      <a:pt x="0" y="0"/>
                    </a:lnTo>
                    <a:lnTo>
                      <a:pt x="0" y="7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69" name="Group 649"/>
            <p:cNvGrpSpPr>
              <a:grpSpLocks/>
            </p:cNvGrpSpPr>
            <p:nvPr/>
          </p:nvGrpSpPr>
          <p:grpSpPr bwMode="auto">
            <a:xfrm>
              <a:off x="3383" y="3326"/>
              <a:ext cx="1120" cy="36"/>
              <a:chOff x="3383" y="3326"/>
              <a:chExt cx="1120" cy="36"/>
            </a:xfrm>
          </p:grpSpPr>
          <p:sp>
            <p:nvSpPr>
              <p:cNvPr id="5767" name="Line 647"/>
              <p:cNvSpPr>
                <a:spLocks noChangeShapeType="1"/>
              </p:cNvSpPr>
              <p:nvPr/>
            </p:nvSpPr>
            <p:spPr bwMode="auto">
              <a:xfrm>
                <a:off x="3417" y="3344"/>
                <a:ext cx="1086"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8" name="Freeform 648"/>
              <p:cNvSpPr>
                <a:spLocks/>
              </p:cNvSpPr>
              <p:nvPr/>
            </p:nvSpPr>
            <p:spPr bwMode="auto">
              <a:xfrm>
                <a:off x="3383" y="3326"/>
                <a:ext cx="36" cy="36"/>
              </a:xfrm>
              <a:custGeom>
                <a:avLst/>
                <a:gdLst/>
                <a:ahLst/>
                <a:cxnLst>
                  <a:cxn ang="0">
                    <a:pos x="71" y="0"/>
                  </a:cxn>
                  <a:cxn ang="0">
                    <a:pos x="0" y="36"/>
                  </a:cxn>
                  <a:cxn ang="0">
                    <a:pos x="71" y="72"/>
                  </a:cxn>
                  <a:cxn ang="0">
                    <a:pos x="71" y="0"/>
                  </a:cxn>
                </a:cxnLst>
                <a:rect l="0" t="0" r="r" b="b"/>
                <a:pathLst>
                  <a:path w="71" h="72">
                    <a:moveTo>
                      <a:pt x="71" y="0"/>
                    </a:moveTo>
                    <a:lnTo>
                      <a:pt x="0" y="36"/>
                    </a:lnTo>
                    <a:lnTo>
                      <a:pt x="71" y="72"/>
                    </a:lnTo>
                    <a:lnTo>
                      <a:pt x="71"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70" name="Rectangle 650"/>
            <p:cNvSpPr>
              <a:spLocks noChangeArrowheads="1"/>
            </p:cNvSpPr>
            <p:nvPr/>
          </p:nvSpPr>
          <p:spPr bwMode="auto">
            <a:xfrm>
              <a:off x="2786" y="3035"/>
              <a:ext cx="589" cy="429"/>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1" name="Rectangle 651"/>
            <p:cNvSpPr>
              <a:spLocks noChangeArrowheads="1"/>
            </p:cNvSpPr>
            <p:nvPr/>
          </p:nvSpPr>
          <p:spPr bwMode="auto">
            <a:xfrm>
              <a:off x="2862" y="3129"/>
              <a:ext cx="443" cy="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2" name="Rectangle 652"/>
            <p:cNvSpPr>
              <a:spLocks noChangeArrowheads="1"/>
            </p:cNvSpPr>
            <p:nvPr/>
          </p:nvSpPr>
          <p:spPr bwMode="auto">
            <a:xfrm>
              <a:off x="2895" y="3153"/>
              <a:ext cx="272"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Client</a:t>
              </a:r>
              <a:endParaRPr kumimoji="0" lang="en-US" sz="2800" b="0" i="0" u="none" strike="noStrike" cap="none" normalizeH="0" baseline="0" smtClean="0">
                <a:ln>
                  <a:noFill/>
                </a:ln>
                <a:solidFill>
                  <a:schemeClr val="tx1"/>
                </a:solidFill>
                <a:effectLst/>
                <a:latin typeface="Arial" pitchFamily="34" charset="0"/>
              </a:endParaRPr>
            </a:p>
          </p:txBody>
        </p:sp>
        <p:sp>
          <p:nvSpPr>
            <p:cNvPr id="5773" name="Rectangle 653"/>
            <p:cNvSpPr>
              <a:spLocks noChangeArrowheads="1"/>
            </p:cNvSpPr>
            <p:nvPr/>
          </p:nvSpPr>
          <p:spPr bwMode="auto">
            <a:xfrm>
              <a:off x="4512" y="3024"/>
              <a:ext cx="589" cy="430"/>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4" name="Rectangle 654"/>
            <p:cNvSpPr>
              <a:spLocks noChangeArrowheads="1"/>
            </p:cNvSpPr>
            <p:nvPr/>
          </p:nvSpPr>
          <p:spPr bwMode="auto">
            <a:xfrm>
              <a:off x="4579" y="3123"/>
              <a:ext cx="443" cy="2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5" name="Rectangle 655"/>
            <p:cNvSpPr>
              <a:spLocks noChangeArrowheads="1"/>
            </p:cNvSpPr>
            <p:nvPr/>
          </p:nvSpPr>
          <p:spPr bwMode="auto">
            <a:xfrm>
              <a:off x="4612" y="3147"/>
              <a:ext cx="313"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Server </a:t>
              </a:r>
              <a:endParaRPr kumimoji="0" lang="en-US" sz="2800" b="0" i="0" u="none" strike="noStrike" cap="none" normalizeH="0" baseline="0" smtClean="0">
                <a:ln>
                  <a:noFill/>
                </a:ln>
                <a:solidFill>
                  <a:schemeClr val="tx1"/>
                </a:solidFill>
                <a:effectLst/>
                <a:latin typeface="Arial" pitchFamily="34" charset="0"/>
              </a:endParaRPr>
            </a:p>
          </p:txBody>
        </p:sp>
        <p:sp>
          <p:nvSpPr>
            <p:cNvPr id="5776" name="Rectangle 656"/>
            <p:cNvSpPr>
              <a:spLocks noChangeArrowheads="1"/>
            </p:cNvSpPr>
            <p:nvPr/>
          </p:nvSpPr>
          <p:spPr bwMode="auto">
            <a:xfrm>
              <a:off x="4612" y="3257"/>
              <a:ext cx="378"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Imposter</a:t>
              </a:r>
              <a:endParaRPr kumimoji="0" lang="en-US" sz="2800" b="0" i="0" u="none" strike="noStrike" cap="none" normalizeH="0" baseline="0" smtClean="0">
                <a:ln>
                  <a:noFill/>
                </a:ln>
                <a:solidFill>
                  <a:schemeClr val="tx1"/>
                </a:solidFill>
                <a:effectLst/>
                <a:latin typeface="Arial" pitchFamily="34" charset="0"/>
              </a:endParaRPr>
            </a:p>
          </p:txBody>
        </p:sp>
        <p:grpSp>
          <p:nvGrpSpPr>
            <p:cNvPr id="5779" name="Group 659"/>
            <p:cNvGrpSpPr>
              <a:grpSpLocks/>
            </p:cNvGrpSpPr>
            <p:nvPr/>
          </p:nvGrpSpPr>
          <p:grpSpPr bwMode="auto">
            <a:xfrm>
              <a:off x="3394" y="3134"/>
              <a:ext cx="1120" cy="36"/>
              <a:chOff x="3394" y="3134"/>
              <a:chExt cx="1120" cy="36"/>
            </a:xfrm>
          </p:grpSpPr>
          <p:sp>
            <p:nvSpPr>
              <p:cNvPr id="5777" name="Line 657"/>
              <p:cNvSpPr>
                <a:spLocks noChangeShapeType="1"/>
              </p:cNvSpPr>
              <p:nvPr/>
            </p:nvSpPr>
            <p:spPr bwMode="auto">
              <a:xfrm>
                <a:off x="3394" y="3152"/>
                <a:ext cx="1086"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8" name="Freeform 658"/>
              <p:cNvSpPr>
                <a:spLocks/>
              </p:cNvSpPr>
              <p:nvPr/>
            </p:nvSpPr>
            <p:spPr bwMode="auto">
              <a:xfrm>
                <a:off x="4479" y="3134"/>
                <a:ext cx="35" cy="36"/>
              </a:xfrm>
              <a:custGeom>
                <a:avLst/>
                <a:gdLst/>
                <a:ahLst/>
                <a:cxnLst>
                  <a:cxn ang="0">
                    <a:pos x="0" y="72"/>
                  </a:cxn>
                  <a:cxn ang="0">
                    <a:pos x="71" y="36"/>
                  </a:cxn>
                  <a:cxn ang="0">
                    <a:pos x="0" y="0"/>
                  </a:cxn>
                  <a:cxn ang="0">
                    <a:pos x="0" y="72"/>
                  </a:cxn>
                </a:cxnLst>
                <a:rect l="0" t="0" r="r" b="b"/>
                <a:pathLst>
                  <a:path w="71" h="72">
                    <a:moveTo>
                      <a:pt x="0" y="72"/>
                    </a:moveTo>
                    <a:lnTo>
                      <a:pt x="71" y="36"/>
                    </a:lnTo>
                    <a:lnTo>
                      <a:pt x="0" y="0"/>
                    </a:lnTo>
                    <a:lnTo>
                      <a:pt x="0" y="7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82" name="Group 662"/>
            <p:cNvGrpSpPr>
              <a:grpSpLocks/>
            </p:cNvGrpSpPr>
            <p:nvPr/>
          </p:nvGrpSpPr>
          <p:grpSpPr bwMode="auto">
            <a:xfrm>
              <a:off x="3383" y="3326"/>
              <a:ext cx="1120" cy="36"/>
              <a:chOff x="3383" y="3326"/>
              <a:chExt cx="1120" cy="36"/>
            </a:xfrm>
          </p:grpSpPr>
          <p:sp>
            <p:nvSpPr>
              <p:cNvPr id="5780" name="Line 660"/>
              <p:cNvSpPr>
                <a:spLocks noChangeShapeType="1"/>
              </p:cNvSpPr>
              <p:nvPr/>
            </p:nvSpPr>
            <p:spPr bwMode="auto">
              <a:xfrm>
                <a:off x="3417" y="3344"/>
                <a:ext cx="1086"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1" name="Freeform 661"/>
              <p:cNvSpPr>
                <a:spLocks/>
              </p:cNvSpPr>
              <p:nvPr/>
            </p:nvSpPr>
            <p:spPr bwMode="auto">
              <a:xfrm>
                <a:off x="3383" y="3326"/>
                <a:ext cx="36" cy="36"/>
              </a:xfrm>
              <a:custGeom>
                <a:avLst/>
                <a:gdLst/>
                <a:ahLst/>
                <a:cxnLst>
                  <a:cxn ang="0">
                    <a:pos x="71" y="0"/>
                  </a:cxn>
                  <a:cxn ang="0">
                    <a:pos x="0" y="36"/>
                  </a:cxn>
                  <a:cxn ang="0">
                    <a:pos x="71" y="72"/>
                  </a:cxn>
                  <a:cxn ang="0">
                    <a:pos x="71" y="0"/>
                  </a:cxn>
                </a:cxnLst>
                <a:rect l="0" t="0" r="r" b="b"/>
                <a:pathLst>
                  <a:path w="71" h="72">
                    <a:moveTo>
                      <a:pt x="71" y="0"/>
                    </a:moveTo>
                    <a:lnTo>
                      <a:pt x="0" y="36"/>
                    </a:lnTo>
                    <a:lnTo>
                      <a:pt x="71" y="72"/>
                    </a:lnTo>
                    <a:lnTo>
                      <a:pt x="71"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649" name="Group 1137"/>
            <p:cNvGrpSpPr>
              <a:grpSpLocks/>
            </p:cNvGrpSpPr>
            <p:nvPr/>
          </p:nvGrpSpPr>
          <p:grpSpPr bwMode="auto">
            <a:xfrm>
              <a:off x="2794" y="3716"/>
              <a:ext cx="2960" cy="439"/>
              <a:chOff x="2794" y="3716"/>
              <a:chExt cx="2960" cy="439"/>
            </a:xfrm>
          </p:grpSpPr>
          <p:sp>
            <p:nvSpPr>
              <p:cNvPr id="5783" name="Rectangle 663"/>
              <p:cNvSpPr>
                <a:spLocks noChangeArrowheads="1"/>
              </p:cNvSpPr>
              <p:nvPr/>
            </p:nvSpPr>
            <p:spPr bwMode="auto">
              <a:xfrm>
                <a:off x="2794" y="3725"/>
                <a:ext cx="589" cy="430"/>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4" name="Rectangle 664"/>
              <p:cNvSpPr>
                <a:spLocks noChangeArrowheads="1"/>
              </p:cNvSpPr>
              <p:nvPr/>
            </p:nvSpPr>
            <p:spPr bwMode="auto">
              <a:xfrm>
                <a:off x="2870" y="3820"/>
                <a:ext cx="443" cy="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5" name="Rectangle 665"/>
              <p:cNvSpPr>
                <a:spLocks noChangeArrowheads="1"/>
              </p:cNvSpPr>
              <p:nvPr/>
            </p:nvSpPr>
            <p:spPr bwMode="auto">
              <a:xfrm>
                <a:off x="2903" y="3844"/>
                <a:ext cx="272"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Client</a:t>
                </a:r>
                <a:endParaRPr kumimoji="0" lang="en-US" sz="2800" b="0" i="0" u="none" strike="noStrike" cap="none" normalizeH="0" baseline="0" smtClean="0">
                  <a:ln>
                    <a:noFill/>
                  </a:ln>
                  <a:solidFill>
                    <a:schemeClr val="tx1"/>
                  </a:solidFill>
                  <a:effectLst/>
                  <a:latin typeface="Arial" pitchFamily="34" charset="0"/>
                </a:endParaRPr>
              </a:p>
            </p:txBody>
          </p:sp>
          <p:sp>
            <p:nvSpPr>
              <p:cNvPr id="5786" name="Rectangle 666"/>
              <p:cNvSpPr>
                <a:spLocks noChangeArrowheads="1"/>
              </p:cNvSpPr>
              <p:nvPr/>
            </p:nvSpPr>
            <p:spPr bwMode="auto">
              <a:xfrm>
                <a:off x="5165" y="3716"/>
                <a:ext cx="589" cy="429"/>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7" name="Rectangle 667"/>
              <p:cNvSpPr>
                <a:spLocks noChangeArrowheads="1"/>
              </p:cNvSpPr>
              <p:nvPr/>
            </p:nvSpPr>
            <p:spPr bwMode="auto">
              <a:xfrm>
                <a:off x="5298" y="3823"/>
                <a:ext cx="443" cy="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8" name="Rectangle 668"/>
              <p:cNvSpPr>
                <a:spLocks noChangeArrowheads="1"/>
              </p:cNvSpPr>
              <p:nvPr/>
            </p:nvSpPr>
            <p:spPr bwMode="auto">
              <a:xfrm>
                <a:off x="5331" y="3847"/>
                <a:ext cx="289"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5791" name="Group 671"/>
              <p:cNvGrpSpPr>
                <a:grpSpLocks/>
              </p:cNvGrpSpPr>
              <p:nvPr/>
            </p:nvGrpSpPr>
            <p:grpSpPr bwMode="auto">
              <a:xfrm>
                <a:off x="3402" y="3825"/>
                <a:ext cx="551" cy="36"/>
                <a:chOff x="3402" y="3825"/>
                <a:chExt cx="551" cy="36"/>
              </a:xfrm>
            </p:grpSpPr>
            <p:sp>
              <p:nvSpPr>
                <p:cNvPr id="5789" name="Line 669"/>
                <p:cNvSpPr>
                  <a:spLocks noChangeShapeType="1"/>
                </p:cNvSpPr>
                <p:nvPr/>
              </p:nvSpPr>
              <p:spPr bwMode="auto">
                <a:xfrm>
                  <a:off x="3402" y="3843"/>
                  <a:ext cx="516"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0" name="Freeform 670"/>
                <p:cNvSpPr>
                  <a:spLocks/>
                </p:cNvSpPr>
                <p:nvPr/>
              </p:nvSpPr>
              <p:spPr bwMode="auto">
                <a:xfrm>
                  <a:off x="3917" y="3825"/>
                  <a:ext cx="36" cy="36"/>
                </a:xfrm>
                <a:custGeom>
                  <a:avLst/>
                  <a:gdLst/>
                  <a:ahLst/>
                  <a:cxnLst>
                    <a:cxn ang="0">
                      <a:pos x="0" y="72"/>
                    </a:cxn>
                    <a:cxn ang="0">
                      <a:pos x="71" y="36"/>
                    </a:cxn>
                    <a:cxn ang="0">
                      <a:pos x="0" y="0"/>
                    </a:cxn>
                    <a:cxn ang="0">
                      <a:pos x="0" y="72"/>
                    </a:cxn>
                  </a:cxnLst>
                  <a:rect l="0" t="0" r="r" b="b"/>
                  <a:pathLst>
                    <a:path w="71" h="72">
                      <a:moveTo>
                        <a:pt x="0" y="72"/>
                      </a:moveTo>
                      <a:lnTo>
                        <a:pt x="71" y="36"/>
                      </a:lnTo>
                      <a:lnTo>
                        <a:pt x="0" y="0"/>
                      </a:lnTo>
                      <a:lnTo>
                        <a:pt x="0" y="7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94" name="Group 674"/>
              <p:cNvGrpSpPr>
                <a:grpSpLocks/>
              </p:cNvGrpSpPr>
              <p:nvPr/>
            </p:nvGrpSpPr>
            <p:grpSpPr bwMode="auto">
              <a:xfrm>
                <a:off x="3391" y="4017"/>
                <a:ext cx="546" cy="36"/>
                <a:chOff x="3391" y="4017"/>
                <a:chExt cx="546" cy="36"/>
              </a:xfrm>
            </p:grpSpPr>
            <p:sp>
              <p:nvSpPr>
                <p:cNvPr id="5792" name="Line 672"/>
                <p:cNvSpPr>
                  <a:spLocks noChangeShapeType="1"/>
                </p:cNvSpPr>
                <p:nvPr/>
              </p:nvSpPr>
              <p:spPr bwMode="auto">
                <a:xfrm>
                  <a:off x="3425" y="4034"/>
                  <a:ext cx="512"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3" name="Freeform 673"/>
                <p:cNvSpPr>
                  <a:spLocks/>
                </p:cNvSpPr>
                <p:nvPr/>
              </p:nvSpPr>
              <p:spPr bwMode="auto">
                <a:xfrm>
                  <a:off x="3391" y="4017"/>
                  <a:ext cx="36" cy="36"/>
                </a:xfrm>
                <a:custGeom>
                  <a:avLst/>
                  <a:gdLst/>
                  <a:ahLst/>
                  <a:cxnLst>
                    <a:cxn ang="0">
                      <a:pos x="71" y="0"/>
                    </a:cxn>
                    <a:cxn ang="0">
                      <a:pos x="0" y="36"/>
                    </a:cxn>
                    <a:cxn ang="0">
                      <a:pos x="71" y="72"/>
                    </a:cxn>
                    <a:cxn ang="0">
                      <a:pos x="71" y="0"/>
                    </a:cxn>
                  </a:cxnLst>
                  <a:rect l="0" t="0" r="r" b="b"/>
                  <a:pathLst>
                    <a:path w="71" h="72">
                      <a:moveTo>
                        <a:pt x="71" y="0"/>
                      </a:moveTo>
                      <a:lnTo>
                        <a:pt x="0" y="36"/>
                      </a:lnTo>
                      <a:lnTo>
                        <a:pt x="71" y="72"/>
                      </a:lnTo>
                      <a:lnTo>
                        <a:pt x="71"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09" name="Group 889"/>
              <p:cNvGrpSpPr>
                <a:grpSpLocks/>
              </p:cNvGrpSpPr>
              <p:nvPr/>
            </p:nvGrpSpPr>
            <p:grpSpPr bwMode="auto">
              <a:xfrm>
                <a:off x="3977" y="3732"/>
                <a:ext cx="561" cy="419"/>
                <a:chOff x="3977" y="3732"/>
                <a:chExt cx="561" cy="419"/>
              </a:xfrm>
            </p:grpSpPr>
            <p:sp>
              <p:nvSpPr>
                <p:cNvPr id="5795" name="Rectangle 675"/>
                <p:cNvSpPr>
                  <a:spLocks noChangeArrowheads="1"/>
                </p:cNvSpPr>
                <p:nvPr/>
              </p:nvSpPr>
              <p:spPr bwMode="auto">
                <a:xfrm>
                  <a:off x="3980" y="3734"/>
                  <a:ext cx="555" cy="414"/>
                </a:xfrm>
                <a:prstGeom prst="rect">
                  <a:avLst/>
                </a:prstGeom>
                <a:blipFill dpi="0" rotWithShape="0">
                  <a:blip r:embed="rId3"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996" name="Group 876"/>
                <p:cNvGrpSpPr>
                  <a:grpSpLocks/>
                </p:cNvGrpSpPr>
                <p:nvPr/>
              </p:nvGrpSpPr>
              <p:grpSpPr bwMode="auto">
                <a:xfrm>
                  <a:off x="3977" y="3732"/>
                  <a:ext cx="561" cy="419"/>
                  <a:chOff x="3977" y="3732"/>
                  <a:chExt cx="561" cy="419"/>
                </a:xfrm>
              </p:grpSpPr>
              <p:sp>
                <p:nvSpPr>
                  <p:cNvPr id="5796" name="Rectangle 676"/>
                  <p:cNvSpPr>
                    <a:spLocks noChangeArrowheads="1"/>
                  </p:cNvSpPr>
                  <p:nvPr/>
                </p:nvSpPr>
                <p:spPr bwMode="auto">
                  <a:xfrm>
                    <a:off x="3977" y="373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97" name="Rectangle 677"/>
                  <p:cNvSpPr>
                    <a:spLocks noChangeArrowheads="1"/>
                  </p:cNvSpPr>
                  <p:nvPr/>
                </p:nvSpPr>
                <p:spPr bwMode="auto">
                  <a:xfrm>
                    <a:off x="3977" y="374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98" name="Rectangle 678"/>
                  <p:cNvSpPr>
                    <a:spLocks noChangeArrowheads="1"/>
                  </p:cNvSpPr>
                  <p:nvPr/>
                </p:nvSpPr>
                <p:spPr bwMode="auto">
                  <a:xfrm>
                    <a:off x="3977" y="375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99" name="Rectangle 679"/>
                  <p:cNvSpPr>
                    <a:spLocks noChangeArrowheads="1"/>
                  </p:cNvSpPr>
                  <p:nvPr/>
                </p:nvSpPr>
                <p:spPr bwMode="auto">
                  <a:xfrm>
                    <a:off x="3977" y="376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0" name="Rectangle 680"/>
                  <p:cNvSpPr>
                    <a:spLocks noChangeArrowheads="1"/>
                  </p:cNvSpPr>
                  <p:nvPr/>
                </p:nvSpPr>
                <p:spPr bwMode="auto">
                  <a:xfrm>
                    <a:off x="3977" y="377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1" name="Rectangle 681"/>
                  <p:cNvSpPr>
                    <a:spLocks noChangeArrowheads="1"/>
                  </p:cNvSpPr>
                  <p:nvPr/>
                </p:nvSpPr>
                <p:spPr bwMode="auto">
                  <a:xfrm>
                    <a:off x="3977" y="3780"/>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2" name="Rectangle 682"/>
                  <p:cNvSpPr>
                    <a:spLocks noChangeArrowheads="1"/>
                  </p:cNvSpPr>
                  <p:nvPr/>
                </p:nvSpPr>
                <p:spPr bwMode="auto">
                  <a:xfrm>
                    <a:off x="3977" y="378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3" name="Rectangle 683"/>
                  <p:cNvSpPr>
                    <a:spLocks noChangeArrowheads="1"/>
                  </p:cNvSpPr>
                  <p:nvPr/>
                </p:nvSpPr>
                <p:spPr bwMode="auto">
                  <a:xfrm>
                    <a:off x="3977" y="379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4" name="Rectangle 684"/>
                  <p:cNvSpPr>
                    <a:spLocks noChangeArrowheads="1"/>
                  </p:cNvSpPr>
                  <p:nvPr/>
                </p:nvSpPr>
                <p:spPr bwMode="auto">
                  <a:xfrm>
                    <a:off x="3977" y="380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5" name="Rectangle 685"/>
                  <p:cNvSpPr>
                    <a:spLocks noChangeArrowheads="1"/>
                  </p:cNvSpPr>
                  <p:nvPr/>
                </p:nvSpPr>
                <p:spPr bwMode="auto">
                  <a:xfrm>
                    <a:off x="3977" y="381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6" name="Rectangle 686"/>
                  <p:cNvSpPr>
                    <a:spLocks noChangeArrowheads="1"/>
                  </p:cNvSpPr>
                  <p:nvPr/>
                </p:nvSpPr>
                <p:spPr bwMode="auto">
                  <a:xfrm>
                    <a:off x="3977" y="3826"/>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7" name="Rectangle 687"/>
                  <p:cNvSpPr>
                    <a:spLocks noChangeArrowheads="1"/>
                  </p:cNvSpPr>
                  <p:nvPr/>
                </p:nvSpPr>
                <p:spPr bwMode="auto">
                  <a:xfrm>
                    <a:off x="3977" y="383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8" name="Rectangle 688"/>
                  <p:cNvSpPr>
                    <a:spLocks noChangeArrowheads="1"/>
                  </p:cNvSpPr>
                  <p:nvPr/>
                </p:nvSpPr>
                <p:spPr bwMode="auto">
                  <a:xfrm>
                    <a:off x="3977" y="384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9" name="Rectangle 689"/>
                  <p:cNvSpPr>
                    <a:spLocks noChangeArrowheads="1"/>
                  </p:cNvSpPr>
                  <p:nvPr/>
                </p:nvSpPr>
                <p:spPr bwMode="auto">
                  <a:xfrm>
                    <a:off x="3977" y="385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0" name="Rectangle 690"/>
                  <p:cNvSpPr>
                    <a:spLocks noChangeArrowheads="1"/>
                  </p:cNvSpPr>
                  <p:nvPr/>
                </p:nvSpPr>
                <p:spPr bwMode="auto">
                  <a:xfrm>
                    <a:off x="3977" y="386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1" name="Rectangle 691"/>
                  <p:cNvSpPr>
                    <a:spLocks noChangeArrowheads="1"/>
                  </p:cNvSpPr>
                  <p:nvPr/>
                </p:nvSpPr>
                <p:spPr bwMode="auto">
                  <a:xfrm>
                    <a:off x="3977" y="387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2" name="Rectangle 692"/>
                  <p:cNvSpPr>
                    <a:spLocks noChangeArrowheads="1"/>
                  </p:cNvSpPr>
                  <p:nvPr/>
                </p:nvSpPr>
                <p:spPr bwMode="auto">
                  <a:xfrm>
                    <a:off x="3977" y="388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3" name="Rectangle 693"/>
                  <p:cNvSpPr>
                    <a:spLocks noChangeArrowheads="1"/>
                  </p:cNvSpPr>
                  <p:nvPr/>
                </p:nvSpPr>
                <p:spPr bwMode="auto">
                  <a:xfrm>
                    <a:off x="3977" y="3890"/>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4" name="Rectangle 694"/>
                  <p:cNvSpPr>
                    <a:spLocks noChangeArrowheads="1"/>
                  </p:cNvSpPr>
                  <p:nvPr/>
                </p:nvSpPr>
                <p:spPr bwMode="auto">
                  <a:xfrm>
                    <a:off x="3977" y="389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5" name="Rectangle 695"/>
                  <p:cNvSpPr>
                    <a:spLocks noChangeArrowheads="1"/>
                  </p:cNvSpPr>
                  <p:nvPr/>
                </p:nvSpPr>
                <p:spPr bwMode="auto">
                  <a:xfrm>
                    <a:off x="3977" y="390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6" name="Rectangle 696"/>
                  <p:cNvSpPr>
                    <a:spLocks noChangeArrowheads="1"/>
                  </p:cNvSpPr>
                  <p:nvPr/>
                </p:nvSpPr>
                <p:spPr bwMode="auto">
                  <a:xfrm>
                    <a:off x="3977" y="391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7" name="Rectangle 697"/>
                  <p:cNvSpPr>
                    <a:spLocks noChangeArrowheads="1"/>
                  </p:cNvSpPr>
                  <p:nvPr/>
                </p:nvSpPr>
                <p:spPr bwMode="auto">
                  <a:xfrm>
                    <a:off x="3977" y="3927"/>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8" name="Rectangle 698"/>
                  <p:cNvSpPr>
                    <a:spLocks noChangeArrowheads="1"/>
                  </p:cNvSpPr>
                  <p:nvPr/>
                </p:nvSpPr>
                <p:spPr bwMode="auto">
                  <a:xfrm>
                    <a:off x="3977" y="3936"/>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9" name="Rectangle 699"/>
                  <p:cNvSpPr>
                    <a:spLocks noChangeArrowheads="1"/>
                  </p:cNvSpPr>
                  <p:nvPr/>
                </p:nvSpPr>
                <p:spPr bwMode="auto">
                  <a:xfrm>
                    <a:off x="3977" y="394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0" name="Rectangle 700"/>
                  <p:cNvSpPr>
                    <a:spLocks noChangeArrowheads="1"/>
                  </p:cNvSpPr>
                  <p:nvPr/>
                </p:nvSpPr>
                <p:spPr bwMode="auto">
                  <a:xfrm>
                    <a:off x="3977" y="395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1" name="Rectangle 701"/>
                  <p:cNvSpPr>
                    <a:spLocks noChangeArrowheads="1"/>
                  </p:cNvSpPr>
                  <p:nvPr/>
                </p:nvSpPr>
                <p:spPr bwMode="auto">
                  <a:xfrm>
                    <a:off x="3977" y="396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2" name="Rectangle 702"/>
                  <p:cNvSpPr>
                    <a:spLocks noChangeArrowheads="1"/>
                  </p:cNvSpPr>
                  <p:nvPr/>
                </p:nvSpPr>
                <p:spPr bwMode="auto">
                  <a:xfrm>
                    <a:off x="3977" y="397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3" name="Rectangle 703"/>
                  <p:cNvSpPr>
                    <a:spLocks noChangeArrowheads="1"/>
                  </p:cNvSpPr>
                  <p:nvPr/>
                </p:nvSpPr>
                <p:spPr bwMode="auto">
                  <a:xfrm>
                    <a:off x="3977" y="398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4" name="Rectangle 704"/>
                  <p:cNvSpPr>
                    <a:spLocks noChangeArrowheads="1"/>
                  </p:cNvSpPr>
                  <p:nvPr/>
                </p:nvSpPr>
                <p:spPr bwMode="auto">
                  <a:xfrm>
                    <a:off x="3977" y="399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5" name="Rectangle 705"/>
                  <p:cNvSpPr>
                    <a:spLocks noChangeArrowheads="1"/>
                  </p:cNvSpPr>
                  <p:nvPr/>
                </p:nvSpPr>
                <p:spPr bwMode="auto">
                  <a:xfrm>
                    <a:off x="3977" y="400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6" name="Rectangle 706"/>
                  <p:cNvSpPr>
                    <a:spLocks noChangeArrowheads="1"/>
                  </p:cNvSpPr>
                  <p:nvPr/>
                </p:nvSpPr>
                <p:spPr bwMode="auto">
                  <a:xfrm>
                    <a:off x="3977" y="400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7" name="Rectangle 707"/>
                  <p:cNvSpPr>
                    <a:spLocks noChangeArrowheads="1"/>
                  </p:cNvSpPr>
                  <p:nvPr/>
                </p:nvSpPr>
                <p:spPr bwMode="auto">
                  <a:xfrm>
                    <a:off x="3977" y="401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8" name="Rectangle 708"/>
                  <p:cNvSpPr>
                    <a:spLocks noChangeArrowheads="1"/>
                  </p:cNvSpPr>
                  <p:nvPr/>
                </p:nvSpPr>
                <p:spPr bwMode="auto">
                  <a:xfrm>
                    <a:off x="3977" y="402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9" name="Rectangle 709"/>
                  <p:cNvSpPr>
                    <a:spLocks noChangeArrowheads="1"/>
                  </p:cNvSpPr>
                  <p:nvPr/>
                </p:nvSpPr>
                <p:spPr bwMode="auto">
                  <a:xfrm>
                    <a:off x="3977" y="4037"/>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0" name="Rectangle 710"/>
                  <p:cNvSpPr>
                    <a:spLocks noChangeArrowheads="1"/>
                  </p:cNvSpPr>
                  <p:nvPr/>
                </p:nvSpPr>
                <p:spPr bwMode="auto">
                  <a:xfrm>
                    <a:off x="3977" y="4046"/>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1" name="Rectangle 711"/>
                  <p:cNvSpPr>
                    <a:spLocks noChangeArrowheads="1"/>
                  </p:cNvSpPr>
                  <p:nvPr/>
                </p:nvSpPr>
                <p:spPr bwMode="auto">
                  <a:xfrm>
                    <a:off x="3977" y="405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2" name="Rectangle 712"/>
                  <p:cNvSpPr>
                    <a:spLocks noChangeArrowheads="1"/>
                  </p:cNvSpPr>
                  <p:nvPr/>
                </p:nvSpPr>
                <p:spPr bwMode="auto">
                  <a:xfrm>
                    <a:off x="3977" y="406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3" name="Rectangle 713"/>
                  <p:cNvSpPr>
                    <a:spLocks noChangeArrowheads="1"/>
                  </p:cNvSpPr>
                  <p:nvPr/>
                </p:nvSpPr>
                <p:spPr bwMode="auto">
                  <a:xfrm>
                    <a:off x="3977" y="407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4" name="Rectangle 714"/>
                  <p:cNvSpPr>
                    <a:spLocks noChangeArrowheads="1"/>
                  </p:cNvSpPr>
                  <p:nvPr/>
                </p:nvSpPr>
                <p:spPr bwMode="auto">
                  <a:xfrm>
                    <a:off x="3977" y="408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5" name="Rectangle 715"/>
                  <p:cNvSpPr>
                    <a:spLocks noChangeArrowheads="1"/>
                  </p:cNvSpPr>
                  <p:nvPr/>
                </p:nvSpPr>
                <p:spPr bwMode="auto">
                  <a:xfrm>
                    <a:off x="3977" y="409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6" name="Rectangle 716"/>
                  <p:cNvSpPr>
                    <a:spLocks noChangeArrowheads="1"/>
                  </p:cNvSpPr>
                  <p:nvPr/>
                </p:nvSpPr>
                <p:spPr bwMode="auto">
                  <a:xfrm>
                    <a:off x="3977" y="410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7" name="Rectangle 717"/>
                  <p:cNvSpPr>
                    <a:spLocks noChangeArrowheads="1"/>
                  </p:cNvSpPr>
                  <p:nvPr/>
                </p:nvSpPr>
                <p:spPr bwMode="auto">
                  <a:xfrm>
                    <a:off x="3977" y="411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8" name="Rectangle 718"/>
                  <p:cNvSpPr>
                    <a:spLocks noChangeArrowheads="1"/>
                  </p:cNvSpPr>
                  <p:nvPr/>
                </p:nvSpPr>
                <p:spPr bwMode="auto">
                  <a:xfrm>
                    <a:off x="3977" y="411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9" name="Rectangle 719"/>
                  <p:cNvSpPr>
                    <a:spLocks noChangeArrowheads="1"/>
                  </p:cNvSpPr>
                  <p:nvPr/>
                </p:nvSpPr>
                <p:spPr bwMode="auto">
                  <a:xfrm>
                    <a:off x="3977" y="412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0" name="Rectangle 720"/>
                  <p:cNvSpPr>
                    <a:spLocks noChangeArrowheads="1"/>
                  </p:cNvSpPr>
                  <p:nvPr/>
                </p:nvSpPr>
                <p:spPr bwMode="auto">
                  <a:xfrm>
                    <a:off x="3977" y="413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1" name="Freeform 721"/>
                  <p:cNvSpPr>
                    <a:spLocks/>
                  </p:cNvSpPr>
                  <p:nvPr/>
                </p:nvSpPr>
                <p:spPr bwMode="auto">
                  <a:xfrm>
                    <a:off x="3977" y="4146"/>
                    <a:ext cx="5" cy="5"/>
                  </a:xfrm>
                  <a:custGeom>
                    <a:avLst/>
                    <a:gdLst/>
                    <a:ahLst/>
                    <a:cxnLst>
                      <a:cxn ang="0">
                        <a:pos x="9" y="1"/>
                      </a:cxn>
                      <a:cxn ang="0">
                        <a:pos x="0" y="1"/>
                      </a:cxn>
                      <a:cxn ang="0">
                        <a:pos x="0" y="5"/>
                      </a:cxn>
                      <a:cxn ang="0">
                        <a:pos x="0" y="9"/>
                      </a:cxn>
                      <a:cxn ang="0">
                        <a:pos x="4" y="9"/>
                      </a:cxn>
                      <a:cxn ang="0">
                        <a:pos x="10" y="9"/>
                      </a:cxn>
                      <a:cxn ang="0">
                        <a:pos x="10" y="0"/>
                      </a:cxn>
                      <a:cxn ang="0">
                        <a:pos x="4" y="0"/>
                      </a:cxn>
                      <a:cxn ang="0">
                        <a:pos x="4" y="5"/>
                      </a:cxn>
                      <a:cxn ang="0">
                        <a:pos x="9" y="5"/>
                      </a:cxn>
                      <a:cxn ang="0">
                        <a:pos x="9" y="1"/>
                      </a:cxn>
                    </a:cxnLst>
                    <a:rect l="0" t="0" r="r" b="b"/>
                    <a:pathLst>
                      <a:path w="10" h="9">
                        <a:moveTo>
                          <a:pt x="9" y="1"/>
                        </a:moveTo>
                        <a:lnTo>
                          <a:pt x="0" y="1"/>
                        </a:lnTo>
                        <a:lnTo>
                          <a:pt x="0" y="5"/>
                        </a:lnTo>
                        <a:lnTo>
                          <a:pt x="0" y="9"/>
                        </a:lnTo>
                        <a:lnTo>
                          <a:pt x="4" y="9"/>
                        </a:lnTo>
                        <a:lnTo>
                          <a:pt x="10" y="9"/>
                        </a:lnTo>
                        <a:lnTo>
                          <a:pt x="10" y="0"/>
                        </a:lnTo>
                        <a:lnTo>
                          <a:pt x="4" y="0"/>
                        </a:lnTo>
                        <a:lnTo>
                          <a:pt x="4" y="5"/>
                        </a:lnTo>
                        <a:lnTo>
                          <a:pt x="9" y="5"/>
                        </a:lnTo>
                        <a:lnTo>
                          <a:pt x="9"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2" name="Rectangle 722"/>
                  <p:cNvSpPr>
                    <a:spLocks noChangeArrowheads="1"/>
                  </p:cNvSpPr>
                  <p:nvPr/>
                </p:nvSpPr>
                <p:spPr bwMode="auto">
                  <a:xfrm>
                    <a:off x="398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3" name="Rectangle 723"/>
                  <p:cNvSpPr>
                    <a:spLocks noChangeArrowheads="1"/>
                  </p:cNvSpPr>
                  <p:nvPr/>
                </p:nvSpPr>
                <p:spPr bwMode="auto">
                  <a:xfrm>
                    <a:off x="399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4" name="Rectangle 724"/>
                  <p:cNvSpPr>
                    <a:spLocks noChangeArrowheads="1"/>
                  </p:cNvSpPr>
                  <p:nvPr/>
                </p:nvSpPr>
                <p:spPr bwMode="auto">
                  <a:xfrm>
                    <a:off x="400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5" name="Rectangle 725"/>
                  <p:cNvSpPr>
                    <a:spLocks noChangeArrowheads="1"/>
                  </p:cNvSpPr>
                  <p:nvPr/>
                </p:nvSpPr>
                <p:spPr bwMode="auto">
                  <a:xfrm>
                    <a:off x="4015"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6" name="Rectangle 726"/>
                  <p:cNvSpPr>
                    <a:spLocks noChangeArrowheads="1"/>
                  </p:cNvSpPr>
                  <p:nvPr/>
                </p:nvSpPr>
                <p:spPr bwMode="auto">
                  <a:xfrm>
                    <a:off x="402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7" name="Rectangle 727"/>
                  <p:cNvSpPr>
                    <a:spLocks noChangeArrowheads="1"/>
                  </p:cNvSpPr>
                  <p:nvPr/>
                </p:nvSpPr>
                <p:spPr bwMode="auto">
                  <a:xfrm>
                    <a:off x="403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8" name="Rectangle 728"/>
                  <p:cNvSpPr>
                    <a:spLocks noChangeArrowheads="1"/>
                  </p:cNvSpPr>
                  <p:nvPr/>
                </p:nvSpPr>
                <p:spPr bwMode="auto">
                  <a:xfrm>
                    <a:off x="404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9" name="Rectangle 729"/>
                  <p:cNvSpPr>
                    <a:spLocks noChangeArrowheads="1"/>
                  </p:cNvSpPr>
                  <p:nvPr/>
                </p:nvSpPr>
                <p:spPr bwMode="auto">
                  <a:xfrm>
                    <a:off x="405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0" name="Rectangle 730"/>
                  <p:cNvSpPr>
                    <a:spLocks noChangeArrowheads="1"/>
                  </p:cNvSpPr>
                  <p:nvPr/>
                </p:nvSpPr>
                <p:spPr bwMode="auto">
                  <a:xfrm>
                    <a:off x="406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1" name="Rectangle 731"/>
                  <p:cNvSpPr>
                    <a:spLocks noChangeArrowheads="1"/>
                  </p:cNvSpPr>
                  <p:nvPr/>
                </p:nvSpPr>
                <p:spPr bwMode="auto">
                  <a:xfrm>
                    <a:off x="406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2" name="Rectangle 732"/>
                  <p:cNvSpPr>
                    <a:spLocks noChangeArrowheads="1"/>
                  </p:cNvSpPr>
                  <p:nvPr/>
                </p:nvSpPr>
                <p:spPr bwMode="auto">
                  <a:xfrm>
                    <a:off x="407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3" name="Rectangle 733"/>
                  <p:cNvSpPr>
                    <a:spLocks noChangeArrowheads="1"/>
                  </p:cNvSpPr>
                  <p:nvPr/>
                </p:nvSpPr>
                <p:spPr bwMode="auto">
                  <a:xfrm>
                    <a:off x="408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4" name="Rectangle 734"/>
                  <p:cNvSpPr>
                    <a:spLocks noChangeArrowheads="1"/>
                  </p:cNvSpPr>
                  <p:nvPr/>
                </p:nvSpPr>
                <p:spPr bwMode="auto">
                  <a:xfrm>
                    <a:off x="409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5" name="Rectangle 735"/>
                  <p:cNvSpPr>
                    <a:spLocks noChangeArrowheads="1"/>
                  </p:cNvSpPr>
                  <p:nvPr/>
                </p:nvSpPr>
                <p:spPr bwMode="auto">
                  <a:xfrm>
                    <a:off x="410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6" name="Rectangle 736"/>
                  <p:cNvSpPr>
                    <a:spLocks noChangeArrowheads="1"/>
                  </p:cNvSpPr>
                  <p:nvPr/>
                </p:nvSpPr>
                <p:spPr bwMode="auto">
                  <a:xfrm>
                    <a:off x="411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7" name="Rectangle 737"/>
                  <p:cNvSpPr>
                    <a:spLocks noChangeArrowheads="1"/>
                  </p:cNvSpPr>
                  <p:nvPr/>
                </p:nvSpPr>
                <p:spPr bwMode="auto">
                  <a:xfrm>
                    <a:off x="412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8" name="Rectangle 738"/>
                  <p:cNvSpPr>
                    <a:spLocks noChangeArrowheads="1"/>
                  </p:cNvSpPr>
                  <p:nvPr/>
                </p:nvSpPr>
                <p:spPr bwMode="auto">
                  <a:xfrm>
                    <a:off x="413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9" name="Rectangle 739"/>
                  <p:cNvSpPr>
                    <a:spLocks noChangeArrowheads="1"/>
                  </p:cNvSpPr>
                  <p:nvPr/>
                </p:nvSpPr>
                <p:spPr bwMode="auto">
                  <a:xfrm>
                    <a:off x="414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0" name="Rectangle 740"/>
                  <p:cNvSpPr>
                    <a:spLocks noChangeArrowheads="1"/>
                  </p:cNvSpPr>
                  <p:nvPr/>
                </p:nvSpPr>
                <p:spPr bwMode="auto">
                  <a:xfrm>
                    <a:off x="415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1" name="Rectangle 741"/>
                  <p:cNvSpPr>
                    <a:spLocks noChangeArrowheads="1"/>
                  </p:cNvSpPr>
                  <p:nvPr/>
                </p:nvSpPr>
                <p:spPr bwMode="auto">
                  <a:xfrm>
                    <a:off x="416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2" name="Rectangle 742"/>
                  <p:cNvSpPr>
                    <a:spLocks noChangeArrowheads="1"/>
                  </p:cNvSpPr>
                  <p:nvPr/>
                </p:nvSpPr>
                <p:spPr bwMode="auto">
                  <a:xfrm>
                    <a:off x="417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3" name="Rectangle 743"/>
                  <p:cNvSpPr>
                    <a:spLocks noChangeArrowheads="1"/>
                  </p:cNvSpPr>
                  <p:nvPr/>
                </p:nvSpPr>
                <p:spPr bwMode="auto">
                  <a:xfrm>
                    <a:off x="417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4" name="Rectangle 744"/>
                  <p:cNvSpPr>
                    <a:spLocks noChangeArrowheads="1"/>
                  </p:cNvSpPr>
                  <p:nvPr/>
                </p:nvSpPr>
                <p:spPr bwMode="auto">
                  <a:xfrm>
                    <a:off x="418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5" name="Rectangle 745"/>
                  <p:cNvSpPr>
                    <a:spLocks noChangeArrowheads="1"/>
                  </p:cNvSpPr>
                  <p:nvPr/>
                </p:nvSpPr>
                <p:spPr bwMode="auto">
                  <a:xfrm>
                    <a:off x="419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6" name="Rectangle 746"/>
                  <p:cNvSpPr>
                    <a:spLocks noChangeArrowheads="1"/>
                  </p:cNvSpPr>
                  <p:nvPr/>
                </p:nvSpPr>
                <p:spPr bwMode="auto">
                  <a:xfrm>
                    <a:off x="420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7" name="Rectangle 747"/>
                  <p:cNvSpPr>
                    <a:spLocks noChangeArrowheads="1"/>
                  </p:cNvSpPr>
                  <p:nvPr/>
                </p:nvSpPr>
                <p:spPr bwMode="auto">
                  <a:xfrm>
                    <a:off x="421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8" name="Rectangle 748"/>
                  <p:cNvSpPr>
                    <a:spLocks noChangeArrowheads="1"/>
                  </p:cNvSpPr>
                  <p:nvPr/>
                </p:nvSpPr>
                <p:spPr bwMode="auto">
                  <a:xfrm>
                    <a:off x="422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9" name="Rectangle 749"/>
                  <p:cNvSpPr>
                    <a:spLocks noChangeArrowheads="1"/>
                  </p:cNvSpPr>
                  <p:nvPr/>
                </p:nvSpPr>
                <p:spPr bwMode="auto">
                  <a:xfrm>
                    <a:off x="423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0" name="Rectangle 750"/>
                  <p:cNvSpPr>
                    <a:spLocks noChangeArrowheads="1"/>
                  </p:cNvSpPr>
                  <p:nvPr/>
                </p:nvSpPr>
                <p:spPr bwMode="auto">
                  <a:xfrm>
                    <a:off x="424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1" name="Rectangle 751"/>
                  <p:cNvSpPr>
                    <a:spLocks noChangeArrowheads="1"/>
                  </p:cNvSpPr>
                  <p:nvPr/>
                </p:nvSpPr>
                <p:spPr bwMode="auto">
                  <a:xfrm>
                    <a:off x="425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2" name="Rectangle 752"/>
                  <p:cNvSpPr>
                    <a:spLocks noChangeArrowheads="1"/>
                  </p:cNvSpPr>
                  <p:nvPr/>
                </p:nvSpPr>
                <p:spPr bwMode="auto">
                  <a:xfrm>
                    <a:off x="426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3" name="Rectangle 753"/>
                  <p:cNvSpPr>
                    <a:spLocks noChangeArrowheads="1"/>
                  </p:cNvSpPr>
                  <p:nvPr/>
                </p:nvSpPr>
                <p:spPr bwMode="auto">
                  <a:xfrm>
                    <a:off x="427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4" name="Rectangle 754"/>
                  <p:cNvSpPr>
                    <a:spLocks noChangeArrowheads="1"/>
                  </p:cNvSpPr>
                  <p:nvPr/>
                </p:nvSpPr>
                <p:spPr bwMode="auto">
                  <a:xfrm>
                    <a:off x="428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5" name="Rectangle 755"/>
                  <p:cNvSpPr>
                    <a:spLocks noChangeArrowheads="1"/>
                  </p:cNvSpPr>
                  <p:nvPr/>
                </p:nvSpPr>
                <p:spPr bwMode="auto">
                  <a:xfrm>
                    <a:off x="428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6" name="Rectangle 756"/>
                  <p:cNvSpPr>
                    <a:spLocks noChangeArrowheads="1"/>
                  </p:cNvSpPr>
                  <p:nvPr/>
                </p:nvSpPr>
                <p:spPr bwMode="auto">
                  <a:xfrm>
                    <a:off x="429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7" name="Rectangle 757"/>
                  <p:cNvSpPr>
                    <a:spLocks noChangeArrowheads="1"/>
                  </p:cNvSpPr>
                  <p:nvPr/>
                </p:nvSpPr>
                <p:spPr bwMode="auto">
                  <a:xfrm>
                    <a:off x="430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8" name="Rectangle 758"/>
                  <p:cNvSpPr>
                    <a:spLocks noChangeArrowheads="1"/>
                  </p:cNvSpPr>
                  <p:nvPr/>
                </p:nvSpPr>
                <p:spPr bwMode="auto">
                  <a:xfrm>
                    <a:off x="431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9" name="Rectangle 759"/>
                  <p:cNvSpPr>
                    <a:spLocks noChangeArrowheads="1"/>
                  </p:cNvSpPr>
                  <p:nvPr/>
                </p:nvSpPr>
                <p:spPr bwMode="auto">
                  <a:xfrm>
                    <a:off x="432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0" name="Rectangle 760"/>
                  <p:cNvSpPr>
                    <a:spLocks noChangeArrowheads="1"/>
                  </p:cNvSpPr>
                  <p:nvPr/>
                </p:nvSpPr>
                <p:spPr bwMode="auto">
                  <a:xfrm>
                    <a:off x="433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1" name="Rectangle 761"/>
                  <p:cNvSpPr>
                    <a:spLocks noChangeArrowheads="1"/>
                  </p:cNvSpPr>
                  <p:nvPr/>
                </p:nvSpPr>
                <p:spPr bwMode="auto">
                  <a:xfrm>
                    <a:off x="434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2" name="Rectangle 762"/>
                  <p:cNvSpPr>
                    <a:spLocks noChangeArrowheads="1"/>
                  </p:cNvSpPr>
                  <p:nvPr/>
                </p:nvSpPr>
                <p:spPr bwMode="auto">
                  <a:xfrm>
                    <a:off x="435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3" name="Rectangle 763"/>
                  <p:cNvSpPr>
                    <a:spLocks noChangeArrowheads="1"/>
                  </p:cNvSpPr>
                  <p:nvPr/>
                </p:nvSpPr>
                <p:spPr bwMode="auto">
                  <a:xfrm>
                    <a:off x="436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4" name="Rectangle 764"/>
                  <p:cNvSpPr>
                    <a:spLocks noChangeArrowheads="1"/>
                  </p:cNvSpPr>
                  <p:nvPr/>
                </p:nvSpPr>
                <p:spPr bwMode="auto">
                  <a:xfrm>
                    <a:off x="437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5" name="Rectangle 765"/>
                  <p:cNvSpPr>
                    <a:spLocks noChangeArrowheads="1"/>
                  </p:cNvSpPr>
                  <p:nvPr/>
                </p:nvSpPr>
                <p:spPr bwMode="auto">
                  <a:xfrm>
                    <a:off x="438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6" name="Rectangle 766"/>
                  <p:cNvSpPr>
                    <a:spLocks noChangeArrowheads="1"/>
                  </p:cNvSpPr>
                  <p:nvPr/>
                </p:nvSpPr>
                <p:spPr bwMode="auto">
                  <a:xfrm>
                    <a:off x="439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7" name="Rectangle 767"/>
                  <p:cNvSpPr>
                    <a:spLocks noChangeArrowheads="1"/>
                  </p:cNvSpPr>
                  <p:nvPr/>
                </p:nvSpPr>
                <p:spPr bwMode="auto">
                  <a:xfrm>
                    <a:off x="439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8" name="Rectangle 768"/>
                  <p:cNvSpPr>
                    <a:spLocks noChangeArrowheads="1"/>
                  </p:cNvSpPr>
                  <p:nvPr/>
                </p:nvSpPr>
                <p:spPr bwMode="auto">
                  <a:xfrm>
                    <a:off x="440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9" name="Rectangle 769"/>
                  <p:cNvSpPr>
                    <a:spLocks noChangeArrowheads="1"/>
                  </p:cNvSpPr>
                  <p:nvPr/>
                </p:nvSpPr>
                <p:spPr bwMode="auto">
                  <a:xfrm>
                    <a:off x="441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0" name="Rectangle 770"/>
                  <p:cNvSpPr>
                    <a:spLocks noChangeArrowheads="1"/>
                  </p:cNvSpPr>
                  <p:nvPr/>
                </p:nvSpPr>
                <p:spPr bwMode="auto">
                  <a:xfrm>
                    <a:off x="442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1" name="Rectangle 771"/>
                  <p:cNvSpPr>
                    <a:spLocks noChangeArrowheads="1"/>
                  </p:cNvSpPr>
                  <p:nvPr/>
                </p:nvSpPr>
                <p:spPr bwMode="auto">
                  <a:xfrm>
                    <a:off x="443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2" name="Rectangle 772"/>
                  <p:cNvSpPr>
                    <a:spLocks noChangeArrowheads="1"/>
                  </p:cNvSpPr>
                  <p:nvPr/>
                </p:nvSpPr>
                <p:spPr bwMode="auto">
                  <a:xfrm>
                    <a:off x="444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3" name="Rectangle 773"/>
                  <p:cNvSpPr>
                    <a:spLocks noChangeArrowheads="1"/>
                  </p:cNvSpPr>
                  <p:nvPr/>
                </p:nvSpPr>
                <p:spPr bwMode="auto">
                  <a:xfrm>
                    <a:off x="445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4" name="Rectangle 774"/>
                  <p:cNvSpPr>
                    <a:spLocks noChangeArrowheads="1"/>
                  </p:cNvSpPr>
                  <p:nvPr/>
                </p:nvSpPr>
                <p:spPr bwMode="auto">
                  <a:xfrm>
                    <a:off x="446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5" name="Rectangle 775"/>
                  <p:cNvSpPr>
                    <a:spLocks noChangeArrowheads="1"/>
                  </p:cNvSpPr>
                  <p:nvPr/>
                </p:nvSpPr>
                <p:spPr bwMode="auto">
                  <a:xfrm>
                    <a:off x="447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6" name="Rectangle 776"/>
                  <p:cNvSpPr>
                    <a:spLocks noChangeArrowheads="1"/>
                  </p:cNvSpPr>
                  <p:nvPr/>
                </p:nvSpPr>
                <p:spPr bwMode="auto">
                  <a:xfrm>
                    <a:off x="448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7" name="Rectangle 777"/>
                  <p:cNvSpPr>
                    <a:spLocks noChangeArrowheads="1"/>
                  </p:cNvSpPr>
                  <p:nvPr/>
                </p:nvSpPr>
                <p:spPr bwMode="auto">
                  <a:xfrm>
                    <a:off x="449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8" name="Rectangle 778"/>
                  <p:cNvSpPr>
                    <a:spLocks noChangeArrowheads="1"/>
                  </p:cNvSpPr>
                  <p:nvPr/>
                </p:nvSpPr>
                <p:spPr bwMode="auto">
                  <a:xfrm>
                    <a:off x="450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9" name="Rectangle 779"/>
                  <p:cNvSpPr>
                    <a:spLocks noChangeArrowheads="1"/>
                  </p:cNvSpPr>
                  <p:nvPr/>
                </p:nvSpPr>
                <p:spPr bwMode="auto">
                  <a:xfrm>
                    <a:off x="450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0" name="Rectangle 780"/>
                  <p:cNvSpPr>
                    <a:spLocks noChangeArrowheads="1"/>
                  </p:cNvSpPr>
                  <p:nvPr/>
                </p:nvSpPr>
                <p:spPr bwMode="auto">
                  <a:xfrm>
                    <a:off x="451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1" name="Rectangle 781"/>
                  <p:cNvSpPr>
                    <a:spLocks noChangeArrowheads="1"/>
                  </p:cNvSpPr>
                  <p:nvPr/>
                </p:nvSpPr>
                <p:spPr bwMode="auto">
                  <a:xfrm>
                    <a:off x="452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2" name="Rectangle 782"/>
                  <p:cNvSpPr>
                    <a:spLocks noChangeArrowheads="1"/>
                  </p:cNvSpPr>
                  <p:nvPr/>
                </p:nvSpPr>
                <p:spPr bwMode="auto">
                  <a:xfrm>
                    <a:off x="4533" y="414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3" name="Rectangle 783"/>
                  <p:cNvSpPr>
                    <a:spLocks noChangeArrowheads="1"/>
                  </p:cNvSpPr>
                  <p:nvPr/>
                </p:nvSpPr>
                <p:spPr bwMode="auto">
                  <a:xfrm>
                    <a:off x="4533" y="413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4" name="Rectangle 784"/>
                  <p:cNvSpPr>
                    <a:spLocks noChangeArrowheads="1"/>
                  </p:cNvSpPr>
                  <p:nvPr/>
                </p:nvSpPr>
                <p:spPr bwMode="auto">
                  <a:xfrm>
                    <a:off x="4533" y="412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5" name="Rectangle 785"/>
                  <p:cNvSpPr>
                    <a:spLocks noChangeArrowheads="1"/>
                  </p:cNvSpPr>
                  <p:nvPr/>
                </p:nvSpPr>
                <p:spPr bwMode="auto">
                  <a:xfrm>
                    <a:off x="4533" y="411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6" name="Rectangle 786"/>
                  <p:cNvSpPr>
                    <a:spLocks noChangeArrowheads="1"/>
                  </p:cNvSpPr>
                  <p:nvPr/>
                </p:nvSpPr>
                <p:spPr bwMode="auto">
                  <a:xfrm>
                    <a:off x="4533" y="410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7" name="Rectangle 787"/>
                  <p:cNvSpPr>
                    <a:spLocks noChangeArrowheads="1"/>
                  </p:cNvSpPr>
                  <p:nvPr/>
                </p:nvSpPr>
                <p:spPr bwMode="auto">
                  <a:xfrm>
                    <a:off x="4533" y="409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8" name="Rectangle 788"/>
                  <p:cNvSpPr>
                    <a:spLocks noChangeArrowheads="1"/>
                  </p:cNvSpPr>
                  <p:nvPr/>
                </p:nvSpPr>
                <p:spPr bwMode="auto">
                  <a:xfrm>
                    <a:off x="4533" y="408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9" name="Rectangle 789"/>
                  <p:cNvSpPr>
                    <a:spLocks noChangeArrowheads="1"/>
                  </p:cNvSpPr>
                  <p:nvPr/>
                </p:nvSpPr>
                <p:spPr bwMode="auto">
                  <a:xfrm>
                    <a:off x="4533" y="407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0" name="Rectangle 790"/>
                  <p:cNvSpPr>
                    <a:spLocks noChangeArrowheads="1"/>
                  </p:cNvSpPr>
                  <p:nvPr/>
                </p:nvSpPr>
                <p:spPr bwMode="auto">
                  <a:xfrm>
                    <a:off x="4533" y="406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1" name="Rectangle 791"/>
                  <p:cNvSpPr>
                    <a:spLocks noChangeArrowheads="1"/>
                  </p:cNvSpPr>
                  <p:nvPr/>
                </p:nvSpPr>
                <p:spPr bwMode="auto">
                  <a:xfrm>
                    <a:off x="4533" y="4060"/>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2" name="Rectangle 792"/>
                  <p:cNvSpPr>
                    <a:spLocks noChangeArrowheads="1"/>
                  </p:cNvSpPr>
                  <p:nvPr/>
                </p:nvSpPr>
                <p:spPr bwMode="auto">
                  <a:xfrm>
                    <a:off x="4533" y="405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3" name="Rectangle 793"/>
                  <p:cNvSpPr>
                    <a:spLocks noChangeArrowheads="1"/>
                  </p:cNvSpPr>
                  <p:nvPr/>
                </p:nvSpPr>
                <p:spPr bwMode="auto">
                  <a:xfrm>
                    <a:off x="4533" y="404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4" name="Rectangle 794"/>
                  <p:cNvSpPr>
                    <a:spLocks noChangeArrowheads="1"/>
                  </p:cNvSpPr>
                  <p:nvPr/>
                </p:nvSpPr>
                <p:spPr bwMode="auto">
                  <a:xfrm>
                    <a:off x="4533" y="403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5" name="Rectangle 795"/>
                  <p:cNvSpPr>
                    <a:spLocks noChangeArrowheads="1"/>
                  </p:cNvSpPr>
                  <p:nvPr/>
                </p:nvSpPr>
                <p:spPr bwMode="auto">
                  <a:xfrm>
                    <a:off x="4533" y="402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6" name="Rectangle 796"/>
                  <p:cNvSpPr>
                    <a:spLocks noChangeArrowheads="1"/>
                  </p:cNvSpPr>
                  <p:nvPr/>
                </p:nvSpPr>
                <p:spPr bwMode="auto">
                  <a:xfrm>
                    <a:off x="4533" y="401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7" name="Rectangle 797"/>
                  <p:cNvSpPr>
                    <a:spLocks noChangeArrowheads="1"/>
                  </p:cNvSpPr>
                  <p:nvPr/>
                </p:nvSpPr>
                <p:spPr bwMode="auto">
                  <a:xfrm>
                    <a:off x="4533" y="400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8" name="Rectangle 798"/>
                  <p:cNvSpPr>
                    <a:spLocks noChangeArrowheads="1"/>
                  </p:cNvSpPr>
                  <p:nvPr/>
                </p:nvSpPr>
                <p:spPr bwMode="auto">
                  <a:xfrm>
                    <a:off x="4533" y="399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9" name="Rectangle 799"/>
                  <p:cNvSpPr>
                    <a:spLocks noChangeArrowheads="1"/>
                  </p:cNvSpPr>
                  <p:nvPr/>
                </p:nvSpPr>
                <p:spPr bwMode="auto">
                  <a:xfrm>
                    <a:off x="4533" y="398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0" name="Rectangle 800"/>
                  <p:cNvSpPr>
                    <a:spLocks noChangeArrowheads="1"/>
                  </p:cNvSpPr>
                  <p:nvPr/>
                </p:nvSpPr>
                <p:spPr bwMode="auto">
                  <a:xfrm>
                    <a:off x="4533" y="397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1" name="Rectangle 801"/>
                  <p:cNvSpPr>
                    <a:spLocks noChangeArrowheads="1"/>
                  </p:cNvSpPr>
                  <p:nvPr/>
                </p:nvSpPr>
                <p:spPr bwMode="auto">
                  <a:xfrm>
                    <a:off x="4533" y="396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2" name="Rectangle 802"/>
                  <p:cNvSpPr>
                    <a:spLocks noChangeArrowheads="1"/>
                  </p:cNvSpPr>
                  <p:nvPr/>
                </p:nvSpPr>
                <p:spPr bwMode="auto">
                  <a:xfrm>
                    <a:off x="4533" y="395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3" name="Rectangle 803"/>
                  <p:cNvSpPr>
                    <a:spLocks noChangeArrowheads="1"/>
                  </p:cNvSpPr>
                  <p:nvPr/>
                </p:nvSpPr>
                <p:spPr bwMode="auto">
                  <a:xfrm>
                    <a:off x="4533" y="394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4" name="Rectangle 804"/>
                  <p:cNvSpPr>
                    <a:spLocks noChangeArrowheads="1"/>
                  </p:cNvSpPr>
                  <p:nvPr/>
                </p:nvSpPr>
                <p:spPr bwMode="auto">
                  <a:xfrm>
                    <a:off x="4533" y="394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5" name="Rectangle 805"/>
                  <p:cNvSpPr>
                    <a:spLocks noChangeArrowheads="1"/>
                  </p:cNvSpPr>
                  <p:nvPr/>
                </p:nvSpPr>
                <p:spPr bwMode="auto">
                  <a:xfrm>
                    <a:off x="4533" y="393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6" name="Rectangle 806"/>
                  <p:cNvSpPr>
                    <a:spLocks noChangeArrowheads="1"/>
                  </p:cNvSpPr>
                  <p:nvPr/>
                </p:nvSpPr>
                <p:spPr bwMode="auto">
                  <a:xfrm>
                    <a:off x="4533" y="392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7" name="Rectangle 807"/>
                  <p:cNvSpPr>
                    <a:spLocks noChangeArrowheads="1"/>
                  </p:cNvSpPr>
                  <p:nvPr/>
                </p:nvSpPr>
                <p:spPr bwMode="auto">
                  <a:xfrm>
                    <a:off x="4533" y="391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8" name="Rectangle 808"/>
                  <p:cNvSpPr>
                    <a:spLocks noChangeArrowheads="1"/>
                  </p:cNvSpPr>
                  <p:nvPr/>
                </p:nvSpPr>
                <p:spPr bwMode="auto">
                  <a:xfrm>
                    <a:off x="4533" y="390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9" name="Rectangle 809"/>
                  <p:cNvSpPr>
                    <a:spLocks noChangeArrowheads="1"/>
                  </p:cNvSpPr>
                  <p:nvPr/>
                </p:nvSpPr>
                <p:spPr bwMode="auto">
                  <a:xfrm>
                    <a:off x="4533" y="389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0" name="Rectangle 810"/>
                  <p:cNvSpPr>
                    <a:spLocks noChangeArrowheads="1"/>
                  </p:cNvSpPr>
                  <p:nvPr/>
                </p:nvSpPr>
                <p:spPr bwMode="auto">
                  <a:xfrm>
                    <a:off x="4533" y="388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1" name="Rectangle 811"/>
                  <p:cNvSpPr>
                    <a:spLocks noChangeArrowheads="1"/>
                  </p:cNvSpPr>
                  <p:nvPr/>
                </p:nvSpPr>
                <p:spPr bwMode="auto">
                  <a:xfrm>
                    <a:off x="4533" y="387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2" name="Rectangle 812"/>
                  <p:cNvSpPr>
                    <a:spLocks noChangeArrowheads="1"/>
                  </p:cNvSpPr>
                  <p:nvPr/>
                </p:nvSpPr>
                <p:spPr bwMode="auto">
                  <a:xfrm>
                    <a:off x="4533" y="386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3" name="Rectangle 813"/>
                  <p:cNvSpPr>
                    <a:spLocks noChangeArrowheads="1"/>
                  </p:cNvSpPr>
                  <p:nvPr/>
                </p:nvSpPr>
                <p:spPr bwMode="auto">
                  <a:xfrm>
                    <a:off x="4533" y="385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4" name="Rectangle 814"/>
                  <p:cNvSpPr>
                    <a:spLocks noChangeArrowheads="1"/>
                  </p:cNvSpPr>
                  <p:nvPr/>
                </p:nvSpPr>
                <p:spPr bwMode="auto">
                  <a:xfrm>
                    <a:off x="4533" y="384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5" name="Rectangle 815"/>
                  <p:cNvSpPr>
                    <a:spLocks noChangeArrowheads="1"/>
                  </p:cNvSpPr>
                  <p:nvPr/>
                </p:nvSpPr>
                <p:spPr bwMode="auto">
                  <a:xfrm>
                    <a:off x="4533" y="383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6" name="Rectangle 816"/>
                  <p:cNvSpPr>
                    <a:spLocks noChangeArrowheads="1"/>
                  </p:cNvSpPr>
                  <p:nvPr/>
                </p:nvSpPr>
                <p:spPr bwMode="auto">
                  <a:xfrm>
                    <a:off x="4533" y="383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7" name="Rectangle 817"/>
                  <p:cNvSpPr>
                    <a:spLocks noChangeArrowheads="1"/>
                  </p:cNvSpPr>
                  <p:nvPr/>
                </p:nvSpPr>
                <p:spPr bwMode="auto">
                  <a:xfrm>
                    <a:off x="4533" y="382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8" name="Rectangle 818"/>
                  <p:cNvSpPr>
                    <a:spLocks noChangeArrowheads="1"/>
                  </p:cNvSpPr>
                  <p:nvPr/>
                </p:nvSpPr>
                <p:spPr bwMode="auto">
                  <a:xfrm>
                    <a:off x="4533" y="381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9" name="Rectangle 819"/>
                  <p:cNvSpPr>
                    <a:spLocks noChangeArrowheads="1"/>
                  </p:cNvSpPr>
                  <p:nvPr/>
                </p:nvSpPr>
                <p:spPr bwMode="auto">
                  <a:xfrm>
                    <a:off x="4533" y="380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0" name="Rectangle 820"/>
                  <p:cNvSpPr>
                    <a:spLocks noChangeArrowheads="1"/>
                  </p:cNvSpPr>
                  <p:nvPr/>
                </p:nvSpPr>
                <p:spPr bwMode="auto">
                  <a:xfrm>
                    <a:off x="4533" y="379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1" name="Rectangle 821"/>
                  <p:cNvSpPr>
                    <a:spLocks noChangeArrowheads="1"/>
                  </p:cNvSpPr>
                  <p:nvPr/>
                </p:nvSpPr>
                <p:spPr bwMode="auto">
                  <a:xfrm>
                    <a:off x="4533" y="378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2" name="Rectangle 822"/>
                  <p:cNvSpPr>
                    <a:spLocks noChangeArrowheads="1"/>
                  </p:cNvSpPr>
                  <p:nvPr/>
                </p:nvSpPr>
                <p:spPr bwMode="auto">
                  <a:xfrm>
                    <a:off x="4533" y="377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3" name="Rectangle 823"/>
                  <p:cNvSpPr>
                    <a:spLocks noChangeArrowheads="1"/>
                  </p:cNvSpPr>
                  <p:nvPr/>
                </p:nvSpPr>
                <p:spPr bwMode="auto">
                  <a:xfrm>
                    <a:off x="4533" y="376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4" name="Rectangle 824"/>
                  <p:cNvSpPr>
                    <a:spLocks noChangeArrowheads="1"/>
                  </p:cNvSpPr>
                  <p:nvPr/>
                </p:nvSpPr>
                <p:spPr bwMode="auto">
                  <a:xfrm>
                    <a:off x="4533" y="3757"/>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5" name="Rectangle 825"/>
                  <p:cNvSpPr>
                    <a:spLocks noChangeArrowheads="1"/>
                  </p:cNvSpPr>
                  <p:nvPr/>
                </p:nvSpPr>
                <p:spPr bwMode="auto">
                  <a:xfrm>
                    <a:off x="4533" y="374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6" name="Rectangle 826"/>
                  <p:cNvSpPr>
                    <a:spLocks noChangeArrowheads="1"/>
                  </p:cNvSpPr>
                  <p:nvPr/>
                </p:nvSpPr>
                <p:spPr bwMode="auto">
                  <a:xfrm>
                    <a:off x="4533" y="373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7" name="Rectangle 827"/>
                  <p:cNvSpPr>
                    <a:spLocks noChangeArrowheads="1"/>
                  </p:cNvSpPr>
                  <p:nvPr/>
                </p:nvSpPr>
                <p:spPr bwMode="auto">
                  <a:xfrm>
                    <a:off x="453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8" name="Rectangle 828"/>
                  <p:cNvSpPr>
                    <a:spLocks noChangeArrowheads="1"/>
                  </p:cNvSpPr>
                  <p:nvPr/>
                </p:nvSpPr>
                <p:spPr bwMode="auto">
                  <a:xfrm>
                    <a:off x="4521"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9" name="Rectangle 829"/>
                  <p:cNvSpPr>
                    <a:spLocks noChangeArrowheads="1"/>
                  </p:cNvSpPr>
                  <p:nvPr/>
                </p:nvSpPr>
                <p:spPr bwMode="auto">
                  <a:xfrm>
                    <a:off x="451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0" name="Rectangle 830"/>
                  <p:cNvSpPr>
                    <a:spLocks noChangeArrowheads="1"/>
                  </p:cNvSpPr>
                  <p:nvPr/>
                </p:nvSpPr>
                <p:spPr bwMode="auto">
                  <a:xfrm>
                    <a:off x="450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1" name="Rectangle 831"/>
                  <p:cNvSpPr>
                    <a:spLocks noChangeArrowheads="1"/>
                  </p:cNvSpPr>
                  <p:nvPr/>
                </p:nvSpPr>
                <p:spPr bwMode="auto">
                  <a:xfrm>
                    <a:off x="449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2" name="Rectangle 832"/>
                  <p:cNvSpPr>
                    <a:spLocks noChangeArrowheads="1"/>
                  </p:cNvSpPr>
                  <p:nvPr/>
                </p:nvSpPr>
                <p:spPr bwMode="auto">
                  <a:xfrm>
                    <a:off x="448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3" name="Rectangle 833"/>
                  <p:cNvSpPr>
                    <a:spLocks noChangeArrowheads="1"/>
                  </p:cNvSpPr>
                  <p:nvPr/>
                </p:nvSpPr>
                <p:spPr bwMode="auto">
                  <a:xfrm>
                    <a:off x="447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4" name="Rectangle 834"/>
                  <p:cNvSpPr>
                    <a:spLocks noChangeArrowheads="1"/>
                  </p:cNvSpPr>
                  <p:nvPr/>
                </p:nvSpPr>
                <p:spPr bwMode="auto">
                  <a:xfrm>
                    <a:off x="4466"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5" name="Rectangle 835"/>
                  <p:cNvSpPr>
                    <a:spLocks noChangeArrowheads="1"/>
                  </p:cNvSpPr>
                  <p:nvPr/>
                </p:nvSpPr>
                <p:spPr bwMode="auto">
                  <a:xfrm>
                    <a:off x="445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6" name="Rectangle 836"/>
                  <p:cNvSpPr>
                    <a:spLocks noChangeArrowheads="1"/>
                  </p:cNvSpPr>
                  <p:nvPr/>
                </p:nvSpPr>
                <p:spPr bwMode="auto">
                  <a:xfrm>
                    <a:off x="444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7" name="Rectangle 837"/>
                  <p:cNvSpPr>
                    <a:spLocks noChangeArrowheads="1"/>
                  </p:cNvSpPr>
                  <p:nvPr/>
                </p:nvSpPr>
                <p:spPr bwMode="auto">
                  <a:xfrm>
                    <a:off x="443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8" name="Rectangle 838"/>
                  <p:cNvSpPr>
                    <a:spLocks noChangeArrowheads="1"/>
                  </p:cNvSpPr>
                  <p:nvPr/>
                </p:nvSpPr>
                <p:spPr bwMode="auto">
                  <a:xfrm>
                    <a:off x="443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9" name="Rectangle 839"/>
                  <p:cNvSpPr>
                    <a:spLocks noChangeArrowheads="1"/>
                  </p:cNvSpPr>
                  <p:nvPr/>
                </p:nvSpPr>
                <p:spPr bwMode="auto">
                  <a:xfrm>
                    <a:off x="442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0" name="Rectangle 840"/>
                  <p:cNvSpPr>
                    <a:spLocks noChangeArrowheads="1"/>
                  </p:cNvSpPr>
                  <p:nvPr/>
                </p:nvSpPr>
                <p:spPr bwMode="auto">
                  <a:xfrm>
                    <a:off x="4411"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1" name="Rectangle 841"/>
                  <p:cNvSpPr>
                    <a:spLocks noChangeArrowheads="1"/>
                  </p:cNvSpPr>
                  <p:nvPr/>
                </p:nvSpPr>
                <p:spPr bwMode="auto">
                  <a:xfrm>
                    <a:off x="440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2" name="Rectangle 842"/>
                  <p:cNvSpPr>
                    <a:spLocks noChangeArrowheads="1"/>
                  </p:cNvSpPr>
                  <p:nvPr/>
                </p:nvSpPr>
                <p:spPr bwMode="auto">
                  <a:xfrm>
                    <a:off x="439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3" name="Rectangle 843"/>
                  <p:cNvSpPr>
                    <a:spLocks noChangeArrowheads="1"/>
                  </p:cNvSpPr>
                  <p:nvPr/>
                </p:nvSpPr>
                <p:spPr bwMode="auto">
                  <a:xfrm>
                    <a:off x="438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4" name="Rectangle 844"/>
                  <p:cNvSpPr>
                    <a:spLocks noChangeArrowheads="1"/>
                  </p:cNvSpPr>
                  <p:nvPr/>
                </p:nvSpPr>
                <p:spPr bwMode="auto">
                  <a:xfrm>
                    <a:off x="437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5" name="Rectangle 845"/>
                  <p:cNvSpPr>
                    <a:spLocks noChangeArrowheads="1"/>
                  </p:cNvSpPr>
                  <p:nvPr/>
                </p:nvSpPr>
                <p:spPr bwMode="auto">
                  <a:xfrm>
                    <a:off x="436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6" name="Rectangle 846"/>
                  <p:cNvSpPr>
                    <a:spLocks noChangeArrowheads="1"/>
                  </p:cNvSpPr>
                  <p:nvPr/>
                </p:nvSpPr>
                <p:spPr bwMode="auto">
                  <a:xfrm>
                    <a:off x="4356"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7" name="Rectangle 847"/>
                  <p:cNvSpPr>
                    <a:spLocks noChangeArrowheads="1"/>
                  </p:cNvSpPr>
                  <p:nvPr/>
                </p:nvSpPr>
                <p:spPr bwMode="auto">
                  <a:xfrm>
                    <a:off x="434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8" name="Rectangle 848"/>
                  <p:cNvSpPr>
                    <a:spLocks noChangeArrowheads="1"/>
                  </p:cNvSpPr>
                  <p:nvPr/>
                </p:nvSpPr>
                <p:spPr bwMode="auto">
                  <a:xfrm>
                    <a:off x="433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9" name="Rectangle 849"/>
                  <p:cNvSpPr>
                    <a:spLocks noChangeArrowheads="1"/>
                  </p:cNvSpPr>
                  <p:nvPr/>
                </p:nvSpPr>
                <p:spPr bwMode="auto">
                  <a:xfrm>
                    <a:off x="432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0" name="Rectangle 850"/>
                  <p:cNvSpPr>
                    <a:spLocks noChangeArrowheads="1"/>
                  </p:cNvSpPr>
                  <p:nvPr/>
                </p:nvSpPr>
                <p:spPr bwMode="auto">
                  <a:xfrm>
                    <a:off x="432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1" name="Rectangle 851"/>
                  <p:cNvSpPr>
                    <a:spLocks noChangeArrowheads="1"/>
                  </p:cNvSpPr>
                  <p:nvPr/>
                </p:nvSpPr>
                <p:spPr bwMode="auto">
                  <a:xfrm>
                    <a:off x="431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2" name="Rectangle 852"/>
                  <p:cNvSpPr>
                    <a:spLocks noChangeArrowheads="1"/>
                  </p:cNvSpPr>
                  <p:nvPr/>
                </p:nvSpPr>
                <p:spPr bwMode="auto">
                  <a:xfrm>
                    <a:off x="4302"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3" name="Rectangle 853"/>
                  <p:cNvSpPr>
                    <a:spLocks noChangeArrowheads="1"/>
                  </p:cNvSpPr>
                  <p:nvPr/>
                </p:nvSpPr>
                <p:spPr bwMode="auto">
                  <a:xfrm>
                    <a:off x="429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4" name="Rectangle 854"/>
                  <p:cNvSpPr>
                    <a:spLocks noChangeArrowheads="1"/>
                  </p:cNvSpPr>
                  <p:nvPr/>
                </p:nvSpPr>
                <p:spPr bwMode="auto">
                  <a:xfrm>
                    <a:off x="428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5" name="Rectangle 855"/>
                  <p:cNvSpPr>
                    <a:spLocks noChangeArrowheads="1"/>
                  </p:cNvSpPr>
                  <p:nvPr/>
                </p:nvSpPr>
                <p:spPr bwMode="auto">
                  <a:xfrm>
                    <a:off x="427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6" name="Rectangle 856"/>
                  <p:cNvSpPr>
                    <a:spLocks noChangeArrowheads="1"/>
                  </p:cNvSpPr>
                  <p:nvPr/>
                </p:nvSpPr>
                <p:spPr bwMode="auto">
                  <a:xfrm>
                    <a:off x="426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7" name="Rectangle 857"/>
                  <p:cNvSpPr>
                    <a:spLocks noChangeArrowheads="1"/>
                  </p:cNvSpPr>
                  <p:nvPr/>
                </p:nvSpPr>
                <p:spPr bwMode="auto">
                  <a:xfrm>
                    <a:off x="425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8" name="Rectangle 858"/>
                  <p:cNvSpPr>
                    <a:spLocks noChangeArrowheads="1"/>
                  </p:cNvSpPr>
                  <p:nvPr/>
                </p:nvSpPr>
                <p:spPr bwMode="auto">
                  <a:xfrm>
                    <a:off x="4247"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9" name="Rectangle 859"/>
                  <p:cNvSpPr>
                    <a:spLocks noChangeArrowheads="1"/>
                  </p:cNvSpPr>
                  <p:nvPr/>
                </p:nvSpPr>
                <p:spPr bwMode="auto">
                  <a:xfrm>
                    <a:off x="423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0" name="Rectangle 860"/>
                  <p:cNvSpPr>
                    <a:spLocks noChangeArrowheads="1"/>
                  </p:cNvSpPr>
                  <p:nvPr/>
                </p:nvSpPr>
                <p:spPr bwMode="auto">
                  <a:xfrm>
                    <a:off x="422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1" name="Rectangle 861"/>
                  <p:cNvSpPr>
                    <a:spLocks noChangeArrowheads="1"/>
                  </p:cNvSpPr>
                  <p:nvPr/>
                </p:nvSpPr>
                <p:spPr bwMode="auto">
                  <a:xfrm>
                    <a:off x="421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2" name="Rectangle 862"/>
                  <p:cNvSpPr>
                    <a:spLocks noChangeArrowheads="1"/>
                  </p:cNvSpPr>
                  <p:nvPr/>
                </p:nvSpPr>
                <p:spPr bwMode="auto">
                  <a:xfrm>
                    <a:off x="421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3" name="Rectangle 863"/>
                  <p:cNvSpPr>
                    <a:spLocks noChangeArrowheads="1"/>
                  </p:cNvSpPr>
                  <p:nvPr/>
                </p:nvSpPr>
                <p:spPr bwMode="auto">
                  <a:xfrm>
                    <a:off x="420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4" name="Rectangle 864"/>
                  <p:cNvSpPr>
                    <a:spLocks noChangeArrowheads="1"/>
                  </p:cNvSpPr>
                  <p:nvPr/>
                </p:nvSpPr>
                <p:spPr bwMode="auto">
                  <a:xfrm>
                    <a:off x="4192"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5" name="Rectangle 865"/>
                  <p:cNvSpPr>
                    <a:spLocks noChangeArrowheads="1"/>
                  </p:cNvSpPr>
                  <p:nvPr/>
                </p:nvSpPr>
                <p:spPr bwMode="auto">
                  <a:xfrm>
                    <a:off x="418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6" name="Rectangle 866"/>
                  <p:cNvSpPr>
                    <a:spLocks noChangeArrowheads="1"/>
                  </p:cNvSpPr>
                  <p:nvPr/>
                </p:nvSpPr>
                <p:spPr bwMode="auto">
                  <a:xfrm>
                    <a:off x="417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7" name="Rectangle 867"/>
                  <p:cNvSpPr>
                    <a:spLocks noChangeArrowheads="1"/>
                  </p:cNvSpPr>
                  <p:nvPr/>
                </p:nvSpPr>
                <p:spPr bwMode="auto">
                  <a:xfrm>
                    <a:off x="416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8" name="Rectangle 868"/>
                  <p:cNvSpPr>
                    <a:spLocks noChangeArrowheads="1"/>
                  </p:cNvSpPr>
                  <p:nvPr/>
                </p:nvSpPr>
                <p:spPr bwMode="auto">
                  <a:xfrm>
                    <a:off x="415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9" name="Rectangle 869"/>
                  <p:cNvSpPr>
                    <a:spLocks noChangeArrowheads="1"/>
                  </p:cNvSpPr>
                  <p:nvPr/>
                </p:nvSpPr>
                <p:spPr bwMode="auto">
                  <a:xfrm>
                    <a:off x="414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0" name="Rectangle 870"/>
                  <p:cNvSpPr>
                    <a:spLocks noChangeArrowheads="1"/>
                  </p:cNvSpPr>
                  <p:nvPr/>
                </p:nvSpPr>
                <p:spPr bwMode="auto">
                  <a:xfrm>
                    <a:off x="4137"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1" name="Rectangle 871"/>
                  <p:cNvSpPr>
                    <a:spLocks noChangeArrowheads="1"/>
                  </p:cNvSpPr>
                  <p:nvPr/>
                </p:nvSpPr>
                <p:spPr bwMode="auto">
                  <a:xfrm>
                    <a:off x="412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2" name="Rectangle 872"/>
                  <p:cNvSpPr>
                    <a:spLocks noChangeArrowheads="1"/>
                  </p:cNvSpPr>
                  <p:nvPr/>
                </p:nvSpPr>
                <p:spPr bwMode="auto">
                  <a:xfrm>
                    <a:off x="411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3" name="Rectangle 873"/>
                  <p:cNvSpPr>
                    <a:spLocks noChangeArrowheads="1"/>
                  </p:cNvSpPr>
                  <p:nvPr/>
                </p:nvSpPr>
                <p:spPr bwMode="auto">
                  <a:xfrm>
                    <a:off x="410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4" name="Rectangle 874"/>
                  <p:cNvSpPr>
                    <a:spLocks noChangeArrowheads="1"/>
                  </p:cNvSpPr>
                  <p:nvPr/>
                </p:nvSpPr>
                <p:spPr bwMode="auto">
                  <a:xfrm>
                    <a:off x="410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5" name="Rectangle 875"/>
                  <p:cNvSpPr>
                    <a:spLocks noChangeArrowheads="1"/>
                  </p:cNvSpPr>
                  <p:nvPr/>
                </p:nvSpPr>
                <p:spPr bwMode="auto">
                  <a:xfrm>
                    <a:off x="409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997" name="Rectangle 877"/>
                <p:cNvSpPr>
                  <a:spLocks noChangeArrowheads="1"/>
                </p:cNvSpPr>
                <p:nvPr/>
              </p:nvSpPr>
              <p:spPr bwMode="auto">
                <a:xfrm>
                  <a:off x="4082"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8" name="Rectangle 878"/>
                <p:cNvSpPr>
                  <a:spLocks noChangeArrowheads="1"/>
                </p:cNvSpPr>
                <p:nvPr/>
              </p:nvSpPr>
              <p:spPr bwMode="auto">
                <a:xfrm>
                  <a:off x="407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9" name="Rectangle 879"/>
                <p:cNvSpPr>
                  <a:spLocks noChangeArrowheads="1"/>
                </p:cNvSpPr>
                <p:nvPr/>
              </p:nvSpPr>
              <p:spPr bwMode="auto">
                <a:xfrm>
                  <a:off x="406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0" name="Rectangle 880"/>
                <p:cNvSpPr>
                  <a:spLocks noChangeArrowheads="1"/>
                </p:cNvSpPr>
                <p:nvPr/>
              </p:nvSpPr>
              <p:spPr bwMode="auto">
                <a:xfrm>
                  <a:off x="405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1" name="Rectangle 881"/>
                <p:cNvSpPr>
                  <a:spLocks noChangeArrowheads="1"/>
                </p:cNvSpPr>
                <p:nvPr/>
              </p:nvSpPr>
              <p:spPr bwMode="auto">
                <a:xfrm>
                  <a:off x="404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2" name="Rectangle 882"/>
                <p:cNvSpPr>
                  <a:spLocks noChangeArrowheads="1"/>
                </p:cNvSpPr>
                <p:nvPr/>
              </p:nvSpPr>
              <p:spPr bwMode="auto">
                <a:xfrm>
                  <a:off x="403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3" name="Rectangle 883"/>
                <p:cNvSpPr>
                  <a:spLocks noChangeArrowheads="1"/>
                </p:cNvSpPr>
                <p:nvPr/>
              </p:nvSpPr>
              <p:spPr bwMode="auto">
                <a:xfrm>
                  <a:off x="4027"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4" name="Rectangle 884"/>
                <p:cNvSpPr>
                  <a:spLocks noChangeArrowheads="1"/>
                </p:cNvSpPr>
                <p:nvPr/>
              </p:nvSpPr>
              <p:spPr bwMode="auto">
                <a:xfrm>
                  <a:off x="401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5" name="Rectangle 885"/>
                <p:cNvSpPr>
                  <a:spLocks noChangeArrowheads="1"/>
                </p:cNvSpPr>
                <p:nvPr/>
              </p:nvSpPr>
              <p:spPr bwMode="auto">
                <a:xfrm>
                  <a:off x="400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6" name="Rectangle 886"/>
                <p:cNvSpPr>
                  <a:spLocks noChangeArrowheads="1"/>
                </p:cNvSpPr>
                <p:nvPr/>
              </p:nvSpPr>
              <p:spPr bwMode="auto">
                <a:xfrm>
                  <a:off x="399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7" name="Rectangle 887"/>
                <p:cNvSpPr>
                  <a:spLocks noChangeArrowheads="1"/>
                </p:cNvSpPr>
                <p:nvPr/>
              </p:nvSpPr>
              <p:spPr bwMode="auto">
                <a:xfrm>
                  <a:off x="399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8" name="Rectangle 888"/>
                <p:cNvSpPr>
                  <a:spLocks noChangeArrowheads="1"/>
                </p:cNvSpPr>
                <p:nvPr/>
              </p:nvSpPr>
              <p:spPr bwMode="auto">
                <a:xfrm>
                  <a:off x="398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010" name="Rectangle 890"/>
              <p:cNvSpPr>
                <a:spLocks noChangeArrowheads="1"/>
              </p:cNvSpPr>
              <p:nvPr/>
            </p:nvSpPr>
            <p:spPr bwMode="auto">
              <a:xfrm>
                <a:off x="4064" y="3753"/>
                <a:ext cx="397" cy="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1" name="Rectangle 891"/>
              <p:cNvSpPr>
                <a:spLocks noChangeArrowheads="1"/>
              </p:cNvSpPr>
              <p:nvPr/>
            </p:nvSpPr>
            <p:spPr bwMode="auto">
              <a:xfrm>
                <a:off x="4131" y="3777"/>
                <a:ext cx="336"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Man in </a:t>
                </a:r>
                <a:endParaRPr kumimoji="0" lang="en-US" sz="2800" b="0" i="0" u="none" strike="noStrike" cap="none" normalizeH="0" baseline="0" smtClean="0">
                  <a:ln>
                    <a:noFill/>
                  </a:ln>
                  <a:solidFill>
                    <a:schemeClr val="tx1"/>
                  </a:solidFill>
                  <a:effectLst/>
                  <a:latin typeface="Arial" pitchFamily="34" charset="0"/>
                </a:endParaRPr>
              </a:p>
            </p:txBody>
          </p:sp>
          <p:sp>
            <p:nvSpPr>
              <p:cNvPr id="6012" name="Rectangle 892"/>
              <p:cNvSpPr>
                <a:spLocks noChangeArrowheads="1"/>
              </p:cNvSpPr>
              <p:nvPr/>
            </p:nvSpPr>
            <p:spPr bwMode="auto">
              <a:xfrm>
                <a:off x="4206" y="3887"/>
                <a:ext cx="179"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the </a:t>
                </a:r>
                <a:endParaRPr kumimoji="0" lang="en-US" sz="2800" b="0" i="0" u="none" strike="noStrike" cap="none" normalizeH="0" baseline="0" smtClean="0">
                  <a:ln>
                    <a:noFill/>
                  </a:ln>
                  <a:solidFill>
                    <a:schemeClr val="tx1"/>
                  </a:solidFill>
                  <a:effectLst/>
                  <a:latin typeface="Arial" pitchFamily="34" charset="0"/>
                </a:endParaRPr>
              </a:p>
            </p:txBody>
          </p:sp>
          <p:sp>
            <p:nvSpPr>
              <p:cNvPr id="6013" name="Rectangle 893"/>
              <p:cNvSpPr>
                <a:spLocks noChangeArrowheads="1"/>
              </p:cNvSpPr>
              <p:nvPr/>
            </p:nvSpPr>
            <p:spPr bwMode="auto">
              <a:xfrm>
                <a:off x="4135" y="3997"/>
                <a:ext cx="303"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middle</a:t>
                </a:r>
                <a:endParaRPr kumimoji="0" lang="en-US" sz="2800" b="0" i="0" u="none" strike="noStrike" cap="none" normalizeH="0" baseline="0" smtClean="0">
                  <a:ln>
                    <a:noFill/>
                  </a:ln>
                  <a:solidFill>
                    <a:schemeClr val="tx1"/>
                  </a:solidFill>
                  <a:effectLst/>
                  <a:latin typeface="Arial" pitchFamily="34" charset="0"/>
                </a:endParaRPr>
              </a:p>
            </p:txBody>
          </p:sp>
          <p:grpSp>
            <p:nvGrpSpPr>
              <p:cNvPr id="6016" name="Group 896"/>
              <p:cNvGrpSpPr>
                <a:grpSpLocks/>
              </p:cNvGrpSpPr>
              <p:nvPr/>
            </p:nvGrpSpPr>
            <p:grpSpPr bwMode="auto">
              <a:xfrm>
                <a:off x="4591" y="3842"/>
                <a:ext cx="552" cy="36"/>
                <a:chOff x="4591" y="3842"/>
                <a:chExt cx="552" cy="36"/>
              </a:xfrm>
            </p:grpSpPr>
            <p:sp>
              <p:nvSpPr>
                <p:cNvPr id="6014" name="Line 894"/>
                <p:cNvSpPr>
                  <a:spLocks noChangeShapeType="1"/>
                </p:cNvSpPr>
                <p:nvPr/>
              </p:nvSpPr>
              <p:spPr bwMode="auto">
                <a:xfrm>
                  <a:off x="4591" y="3860"/>
                  <a:ext cx="517"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5" name="Freeform 895"/>
                <p:cNvSpPr>
                  <a:spLocks/>
                </p:cNvSpPr>
                <p:nvPr/>
              </p:nvSpPr>
              <p:spPr bwMode="auto">
                <a:xfrm>
                  <a:off x="5107" y="3842"/>
                  <a:ext cx="36" cy="36"/>
                </a:xfrm>
                <a:custGeom>
                  <a:avLst/>
                  <a:gdLst/>
                  <a:ahLst/>
                  <a:cxnLst>
                    <a:cxn ang="0">
                      <a:pos x="0" y="72"/>
                    </a:cxn>
                    <a:cxn ang="0">
                      <a:pos x="72" y="35"/>
                    </a:cxn>
                    <a:cxn ang="0">
                      <a:pos x="0" y="0"/>
                    </a:cxn>
                    <a:cxn ang="0">
                      <a:pos x="0" y="72"/>
                    </a:cxn>
                  </a:cxnLst>
                  <a:rect l="0" t="0" r="r" b="b"/>
                  <a:pathLst>
                    <a:path w="72" h="72">
                      <a:moveTo>
                        <a:pt x="0" y="72"/>
                      </a:moveTo>
                      <a:lnTo>
                        <a:pt x="72" y="35"/>
                      </a:lnTo>
                      <a:lnTo>
                        <a:pt x="0" y="0"/>
                      </a:lnTo>
                      <a:lnTo>
                        <a:pt x="0" y="7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19" name="Group 899"/>
              <p:cNvGrpSpPr>
                <a:grpSpLocks/>
              </p:cNvGrpSpPr>
              <p:nvPr/>
            </p:nvGrpSpPr>
            <p:grpSpPr bwMode="auto">
              <a:xfrm>
                <a:off x="4571" y="4024"/>
                <a:ext cx="546" cy="36"/>
                <a:chOff x="4571" y="4024"/>
                <a:chExt cx="546" cy="36"/>
              </a:xfrm>
            </p:grpSpPr>
            <p:sp>
              <p:nvSpPr>
                <p:cNvPr id="6017" name="Line 897"/>
                <p:cNvSpPr>
                  <a:spLocks noChangeShapeType="1"/>
                </p:cNvSpPr>
                <p:nvPr/>
              </p:nvSpPr>
              <p:spPr bwMode="auto">
                <a:xfrm>
                  <a:off x="4605" y="4042"/>
                  <a:ext cx="512"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8" name="Freeform 898"/>
                <p:cNvSpPr>
                  <a:spLocks/>
                </p:cNvSpPr>
                <p:nvPr/>
              </p:nvSpPr>
              <p:spPr bwMode="auto">
                <a:xfrm>
                  <a:off x="4571" y="4024"/>
                  <a:ext cx="36" cy="36"/>
                </a:xfrm>
                <a:custGeom>
                  <a:avLst/>
                  <a:gdLst/>
                  <a:ahLst/>
                  <a:cxnLst>
                    <a:cxn ang="0">
                      <a:pos x="71" y="0"/>
                    </a:cxn>
                    <a:cxn ang="0">
                      <a:pos x="0" y="37"/>
                    </a:cxn>
                    <a:cxn ang="0">
                      <a:pos x="71" y="72"/>
                    </a:cxn>
                    <a:cxn ang="0">
                      <a:pos x="71" y="0"/>
                    </a:cxn>
                  </a:cxnLst>
                  <a:rect l="0" t="0" r="r" b="b"/>
                  <a:pathLst>
                    <a:path w="71" h="72">
                      <a:moveTo>
                        <a:pt x="71" y="0"/>
                      </a:moveTo>
                      <a:lnTo>
                        <a:pt x="0" y="37"/>
                      </a:lnTo>
                      <a:lnTo>
                        <a:pt x="71" y="72"/>
                      </a:lnTo>
                      <a:lnTo>
                        <a:pt x="71"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20" name="Rectangle 900"/>
              <p:cNvSpPr>
                <a:spLocks noChangeArrowheads="1"/>
              </p:cNvSpPr>
              <p:nvPr/>
            </p:nvSpPr>
            <p:spPr bwMode="auto">
              <a:xfrm>
                <a:off x="2794" y="3725"/>
                <a:ext cx="589" cy="430"/>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1" name="Rectangle 901"/>
              <p:cNvSpPr>
                <a:spLocks noChangeArrowheads="1"/>
              </p:cNvSpPr>
              <p:nvPr/>
            </p:nvSpPr>
            <p:spPr bwMode="auto">
              <a:xfrm>
                <a:off x="2870" y="3820"/>
                <a:ext cx="443" cy="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2" name="Rectangle 902"/>
              <p:cNvSpPr>
                <a:spLocks noChangeArrowheads="1"/>
              </p:cNvSpPr>
              <p:nvPr/>
            </p:nvSpPr>
            <p:spPr bwMode="auto">
              <a:xfrm>
                <a:off x="2903" y="3844"/>
                <a:ext cx="272"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Client</a:t>
                </a:r>
                <a:endParaRPr kumimoji="0" lang="en-US" sz="2800" b="0" i="0" u="none" strike="noStrike" cap="none" normalizeH="0" baseline="0" smtClean="0">
                  <a:ln>
                    <a:noFill/>
                  </a:ln>
                  <a:solidFill>
                    <a:schemeClr val="tx1"/>
                  </a:solidFill>
                  <a:effectLst/>
                  <a:latin typeface="Arial" pitchFamily="34" charset="0"/>
                </a:endParaRPr>
              </a:p>
            </p:txBody>
          </p:sp>
          <p:sp>
            <p:nvSpPr>
              <p:cNvPr id="6023" name="Rectangle 903"/>
              <p:cNvSpPr>
                <a:spLocks noChangeArrowheads="1"/>
              </p:cNvSpPr>
              <p:nvPr/>
            </p:nvSpPr>
            <p:spPr bwMode="auto">
              <a:xfrm>
                <a:off x="5165" y="3716"/>
                <a:ext cx="589" cy="429"/>
              </a:xfrm>
              <a:prstGeom prst="rect">
                <a:avLst/>
              </a:prstGeom>
              <a:solidFill>
                <a:srgbClr val="FFFFFF"/>
              </a:solidFill>
              <a:ln w="7938">
                <a:solidFill>
                  <a:srgbClr val="919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4" name="Rectangle 904"/>
              <p:cNvSpPr>
                <a:spLocks noChangeArrowheads="1"/>
              </p:cNvSpPr>
              <p:nvPr/>
            </p:nvSpPr>
            <p:spPr bwMode="auto">
              <a:xfrm>
                <a:off x="5298" y="3823"/>
                <a:ext cx="443" cy="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5" name="Rectangle 905"/>
              <p:cNvSpPr>
                <a:spLocks noChangeArrowheads="1"/>
              </p:cNvSpPr>
              <p:nvPr/>
            </p:nvSpPr>
            <p:spPr bwMode="auto">
              <a:xfrm>
                <a:off x="5331" y="3847"/>
                <a:ext cx="289"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Server</a:t>
                </a:r>
                <a:endParaRPr kumimoji="0" lang="en-US" sz="2800" b="0" i="0" u="none" strike="noStrike" cap="none" normalizeH="0" baseline="0" smtClean="0">
                  <a:ln>
                    <a:noFill/>
                  </a:ln>
                  <a:solidFill>
                    <a:schemeClr val="tx1"/>
                  </a:solidFill>
                  <a:effectLst/>
                  <a:latin typeface="Arial" pitchFamily="34" charset="0"/>
                </a:endParaRPr>
              </a:p>
            </p:txBody>
          </p:sp>
          <p:grpSp>
            <p:nvGrpSpPr>
              <p:cNvPr id="6028" name="Group 908"/>
              <p:cNvGrpSpPr>
                <a:grpSpLocks/>
              </p:cNvGrpSpPr>
              <p:nvPr/>
            </p:nvGrpSpPr>
            <p:grpSpPr bwMode="auto">
              <a:xfrm>
                <a:off x="3402" y="3825"/>
                <a:ext cx="551" cy="36"/>
                <a:chOff x="3402" y="3825"/>
                <a:chExt cx="551" cy="36"/>
              </a:xfrm>
            </p:grpSpPr>
            <p:sp>
              <p:nvSpPr>
                <p:cNvPr id="6026" name="Line 906"/>
                <p:cNvSpPr>
                  <a:spLocks noChangeShapeType="1"/>
                </p:cNvSpPr>
                <p:nvPr/>
              </p:nvSpPr>
              <p:spPr bwMode="auto">
                <a:xfrm>
                  <a:off x="3402" y="3843"/>
                  <a:ext cx="516"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7" name="Freeform 907"/>
                <p:cNvSpPr>
                  <a:spLocks/>
                </p:cNvSpPr>
                <p:nvPr/>
              </p:nvSpPr>
              <p:spPr bwMode="auto">
                <a:xfrm>
                  <a:off x="3917" y="3825"/>
                  <a:ext cx="36" cy="36"/>
                </a:xfrm>
                <a:custGeom>
                  <a:avLst/>
                  <a:gdLst/>
                  <a:ahLst/>
                  <a:cxnLst>
                    <a:cxn ang="0">
                      <a:pos x="0" y="72"/>
                    </a:cxn>
                    <a:cxn ang="0">
                      <a:pos x="71" y="36"/>
                    </a:cxn>
                    <a:cxn ang="0">
                      <a:pos x="0" y="0"/>
                    </a:cxn>
                    <a:cxn ang="0">
                      <a:pos x="0" y="72"/>
                    </a:cxn>
                  </a:cxnLst>
                  <a:rect l="0" t="0" r="r" b="b"/>
                  <a:pathLst>
                    <a:path w="71" h="72">
                      <a:moveTo>
                        <a:pt x="0" y="72"/>
                      </a:moveTo>
                      <a:lnTo>
                        <a:pt x="71" y="36"/>
                      </a:lnTo>
                      <a:lnTo>
                        <a:pt x="0" y="0"/>
                      </a:lnTo>
                      <a:lnTo>
                        <a:pt x="0" y="7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31" name="Group 911"/>
              <p:cNvGrpSpPr>
                <a:grpSpLocks/>
              </p:cNvGrpSpPr>
              <p:nvPr/>
            </p:nvGrpSpPr>
            <p:grpSpPr bwMode="auto">
              <a:xfrm>
                <a:off x="3391" y="4017"/>
                <a:ext cx="546" cy="36"/>
                <a:chOff x="3391" y="4017"/>
                <a:chExt cx="546" cy="36"/>
              </a:xfrm>
            </p:grpSpPr>
            <p:sp>
              <p:nvSpPr>
                <p:cNvPr id="6029" name="Line 909"/>
                <p:cNvSpPr>
                  <a:spLocks noChangeShapeType="1"/>
                </p:cNvSpPr>
                <p:nvPr/>
              </p:nvSpPr>
              <p:spPr bwMode="auto">
                <a:xfrm>
                  <a:off x="3425" y="4034"/>
                  <a:ext cx="512"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0" name="Freeform 910"/>
                <p:cNvSpPr>
                  <a:spLocks/>
                </p:cNvSpPr>
                <p:nvPr/>
              </p:nvSpPr>
              <p:spPr bwMode="auto">
                <a:xfrm>
                  <a:off x="3391" y="4017"/>
                  <a:ext cx="36" cy="36"/>
                </a:xfrm>
                <a:custGeom>
                  <a:avLst/>
                  <a:gdLst/>
                  <a:ahLst/>
                  <a:cxnLst>
                    <a:cxn ang="0">
                      <a:pos x="71" y="0"/>
                    </a:cxn>
                    <a:cxn ang="0">
                      <a:pos x="0" y="36"/>
                    </a:cxn>
                    <a:cxn ang="0">
                      <a:pos x="71" y="72"/>
                    </a:cxn>
                    <a:cxn ang="0">
                      <a:pos x="71" y="0"/>
                    </a:cxn>
                  </a:cxnLst>
                  <a:rect l="0" t="0" r="r" b="b"/>
                  <a:pathLst>
                    <a:path w="71" h="72">
                      <a:moveTo>
                        <a:pt x="71" y="0"/>
                      </a:moveTo>
                      <a:lnTo>
                        <a:pt x="0" y="36"/>
                      </a:lnTo>
                      <a:lnTo>
                        <a:pt x="71" y="72"/>
                      </a:lnTo>
                      <a:lnTo>
                        <a:pt x="71"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638" name="Group 1126"/>
              <p:cNvGrpSpPr>
                <a:grpSpLocks/>
              </p:cNvGrpSpPr>
              <p:nvPr/>
            </p:nvGrpSpPr>
            <p:grpSpPr bwMode="auto">
              <a:xfrm>
                <a:off x="3977" y="3732"/>
                <a:ext cx="561" cy="419"/>
                <a:chOff x="3977" y="3732"/>
                <a:chExt cx="561" cy="419"/>
              </a:xfrm>
            </p:grpSpPr>
            <p:sp>
              <p:nvSpPr>
                <p:cNvPr id="6032" name="Rectangle 912"/>
                <p:cNvSpPr>
                  <a:spLocks noChangeArrowheads="1"/>
                </p:cNvSpPr>
                <p:nvPr/>
              </p:nvSpPr>
              <p:spPr bwMode="auto">
                <a:xfrm>
                  <a:off x="3980" y="3734"/>
                  <a:ext cx="555" cy="414"/>
                </a:xfrm>
                <a:prstGeom prst="rect">
                  <a:avLst/>
                </a:prstGeom>
                <a:blipFill dpi="0" rotWithShape="0">
                  <a:blip r:embed="rId3"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625" name="Group 1113"/>
                <p:cNvGrpSpPr>
                  <a:grpSpLocks/>
                </p:cNvGrpSpPr>
                <p:nvPr/>
              </p:nvGrpSpPr>
              <p:grpSpPr bwMode="auto">
                <a:xfrm>
                  <a:off x="3977" y="3732"/>
                  <a:ext cx="561" cy="419"/>
                  <a:chOff x="3977" y="3732"/>
                  <a:chExt cx="561" cy="419"/>
                </a:xfrm>
              </p:grpSpPr>
              <p:sp>
                <p:nvSpPr>
                  <p:cNvPr id="6033" name="Rectangle 913"/>
                  <p:cNvSpPr>
                    <a:spLocks noChangeArrowheads="1"/>
                  </p:cNvSpPr>
                  <p:nvPr/>
                </p:nvSpPr>
                <p:spPr bwMode="auto">
                  <a:xfrm>
                    <a:off x="3977" y="373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4" name="Rectangle 914"/>
                  <p:cNvSpPr>
                    <a:spLocks noChangeArrowheads="1"/>
                  </p:cNvSpPr>
                  <p:nvPr/>
                </p:nvSpPr>
                <p:spPr bwMode="auto">
                  <a:xfrm>
                    <a:off x="3977" y="374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5" name="Rectangle 915"/>
                  <p:cNvSpPr>
                    <a:spLocks noChangeArrowheads="1"/>
                  </p:cNvSpPr>
                  <p:nvPr/>
                </p:nvSpPr>
                <p:spPr bwMode="auto">
                  <a:xfrm>
                    <a:off x="3977" y="375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6" name="Rectangle 916"/>
                  <p:cNvSpPr>
                    <a:spLocks noChangeArrowheads="1"/>
                  </p:cNvSpPr>
                  <p:nvPr/>
                </p:nvSpPr>
                <p:spPr bwMode="auto">
                  <a:xfrm>
                    <a:off x="3977" y="376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7" name="Rectangle 917"/>
                  <p:cNvSpPr>
                    <a:spLocks noChangeArrowheads="1"/>
                  </p:cNvSpPr>
                  <p:nvPr/>
                </p:nvSpPr>
                <p:spPr bwMode="auto">
                  <a:xfrm>
                    <a:off x="3977" y="377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8" name="Rectangle 918"/>
                  <p:cNvSpPr>
                    <a:spLocks noChangeArrowheads="1"/>
                  </p:cNvSpPr>
                  <p:nvPr/>
                </p:nvSpPr>
                <p:spPr bwMode="auto">
                  <a:xfrm>
                    <a:off x="3977" y="3780"/>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9" name="Rectangle 919"/>
                  <p:cNvSpPr>
                    <a:spLocks noChangeArrowheads="1"/>
                  </p:cNvSpPr>
                  <p:nvPr/>
                </p:nvSpPr>
                <p:spPr bwMode="auto">
                  <a:xfrm>
                    <a:off x="3977" y="378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0" name="Rectangle 920"/>
                  <p:cNvSpPr>
                    <a:spLocks noChangeArrowheads="1"/>
                  </p:cNvSpPr>
                  <p:nvPr/>
                </p:nvSpPr>
                <p:spPr bwMode="auto">
                  <a:xfrm>
                    <a:off x="3977" y="379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1" name="Rectangle 921"/>
                  <p:cNvSpPr>
                    <a:spLocks noChangeArrowheads="1"/>
                  </p:cNvSpPr>
                  <p:nvPr/>
                </p:nvSpPr>
                <p:spPr bwMode="auto">
                  <a:xfrm>
                    <a:off x="3977" y="380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2" name="Rectangle 922"/>
                  <p:cNvSpPr>
                    <a:spLocks noChangeArrowheads="1"/>
                  </p:cNvSpPr>
                  <p:nvPr/>
                </p:nvSpPr>
                <p:spPr bwMode="auto">
                  <a:xfrm>
                    <a:off x="3977" y="381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3" name="Rectangle 923"/>
                  <p:cNvSpPr>
                    <a:spLocks noChangeArrowheads="1"/>
                  </p:cNvSpPr>
                  <p:nvPr/>
                </p:nvSpPr>
                <p:spPr bwMode="auto">
                  <a:xfrm>
                    <a:off x="3977" y="3826"/>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4" name="Rectangle 924"/>
                  <p:cNvSpPr>
                    <a:spLocks noChangeArrowheads="1"/>
                  </p:cNvSpPr>
                  <p:nvPr/>
                </p:nvSpPr>
                <p:spPr bwMode="auto">
                  <a:xfrm>
                    <a:off x="3977" y="383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5" name="Rectangle 925"/>
                  <p:cNvSpPr>
                    <a:spLocks noChangeArrowheads="1"/>
                  </p:cNvSpPr>
                  <p:nvPr/>
                </p:nvSpPr>
                <p:spPr bwMode="auto">
                  <a:xfrm>
                    <a:off x="3977" y="384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6" name="Rectangle 926"/>
                  <p:cNvSpPr>
                    <a:spLocks noChangeArrowheads="1"/>
                  </p:cNvSpPr>
                  <p:nvPr/>
                </p:nvSpPr>
                <p:spPr bwMode="auto">
                  <a:xfrm>
                    <a:off x="3977" y="385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7" name="Rectangle 927"/>
                  <p:cNvSpPr>
                    <a:spLocks noChangeArrowheads="1"/>
                  </p:cNvSpPr>
                  <p:nvPr/>
                </p:nvSpPr>
                <p:spPr bwMode="auto">
                  <a:xfrm>
                    <a:off x="3977" y="386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8" name="Rectangle 928"/>
                  <p:cNvSpPr>
                    <a:spLocks noChangeArrowheads="1"/>
                  </p:cNvSpPr>
                  <p:nvPr/>
                </p:nvSpPr>
                <p:spPr bwMode="auto">
                  <a:xfrm>
                    <a:off x="3977" y="387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9" name="Rectangle 929"/>
                  <p:cNvSpPr>
                    <a:spLocks noChangeArrowheads="1"/>
                  </p:cNvSpPr>
                  <p:nvPr/>
                </p:nvSpPr>
                <p:spPr bwMode="auto">
                  <a:xfrm>
                    <a:off x="3977" y="388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0" name="Rectangle 930"/>
                  <p:cNvSpPr>
                    <a:spLocks noChangeArrowheads="1"/>
                  </p:cNvSpPr>
                  <p:nvPr/>
                </p:nvSpPr>
                <p:spPr bwMode="auto">
                  <a:xfrm>
                    <a:off x="3977" y="3890"/>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1" name="Rectangle 931"/>
                  <p:cNvSpPr>
                    <a:spLocks noChangeArrowheads="1"/>
                  </p:cNvSpPr>
                  <p:nvPr/>
                </p:nvSpPr>
                <p:spPr bwMode="auto">
                  <a:xfrm>
                    <a:off x="3977" y="389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2" name="Rectangle 932"/>
                  <p:cNvSpPr>
                    <a:spLocks noChangeArrowheads="1"/>
                  </p:cNvSpPr>
                  <p:nvPr/>
                </p:nvSpPr>
                <p:spPr bwMode="auto">
                  <a:xfrm>
                    <a:off x="3977" y="390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3" name="Rectangle 933"/>
                  <p:cNvSpPr>
                    <a:spLocks noChangeArrowheads="1"/>
                  </p:cNvSpPr>
                  <p:nvPr/>
                </p:nvSpPr>
                <p:spPr bwMode="auto">
                  <a:xfrm>
                    <a:off x="3977" y="391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4" name="Rectangle 934"/>
                  <p:cNvSpPr>
                    <a:spLocks noChangeArrowheads="1"/>
                  </p:cNvSpPr>
                  <p:nvPr/>
                </p:nvSpPr>
                <p:spPr bwMode="auto">
                  <a:xfrm>
                    <a:off x="3977" y="3927"/>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5" name="Rectangle 935"/>
                  <p:cNvSpPr>
                    <a:spLocks noChangeArrowheads="1"/>
                  </p:cNvSpPr>
                  <p:nvPr/>
                </p:nvSpPr>
                <p:spPr bwMode="auto">
                  <a:xfrm>
                    <a:off x="3977" y="3936"/>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6" name="Rectangle 936"/>
                  <p:cNvSpPr>
                    <a:spLocks noChangeArrowheads="1"/>
                  </p:cNvSpPr>
                  <p:nvPr/>
                </p:nvSpPr>
                <p:spPr bwMode="auto">
                  <a:xfrm>
                    <a:off x="3977" y="394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7" name="Rectangle 937"/>
                  <p:cNvSpPr>
                    <a:spLocks noChangeArrowheads="1"/>
                  </p:cNvSpPr>
                  <p:nvPr/>
                </p:nvSpPr>
                <p:spPr bwMode="auto">
                  <a:xfrm>
                    <a:off x="3977" y="395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8" name="Rectangle 938"/>
                  <p:cNvSpPr>
                    <a:spLocks noChangeArrowheads="1"/>
                  </p:cNvSpPr>
                  <p:nvPr/>
                </p:nvSpPr>
                <p:spPr bwMode="auto">
                  <a:xfrm>
                    <a:off x="3977" y="396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9" name="Rectangle 939"/>
                  <p:cNvSpPr>
                    <a:spLocks noChangeArrowheads="1"/>
                  </p:cNvSpPr>
                  <p:nvPr/>
                </p:nvSpPr>
                <p:spPr bwMode="auto">
                  <a:xfrm>
                    <a:off x="3977" y="397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0" name="Rectangle 940"/>
                  <p:cNvSpPr>
                    <a:spLocks noChangeArrowheads="1"/>
                  </p:cNvSpPr>
                  <p:nvPr/>
                </p:nvSpPr>
                <p:spPr bwMode="auto">
                  <a:xfrm>
                    <a:off x="3977" y="398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1" name="Rectangle 941"/>
                  <p:cNvSpPr>
                    <a:spLocks noChangeArrowheads="1"/>
                  </p:cNvSpPr>
                  <p:nvPr/>
                </p:nvSpPr>
                <p:spPr bwMode="auto">
                  <a:xfrm>
                    <a:off x="3977" y="399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2" name="Rectangle 942"/>
                  <p:cNvSpPr>
                    <a:spLocks noChangeArrowheads="1"/>
                  </p:cNvSpPr>
                  <p:nvPr/>
                </p:nvSpPr>
                <p:spPr bwMode="auto">
                  <a:xfrm>
                    <a:off x="3977" y="400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3" name="Rectangle 943"/>
                  <p:cNvSpPr>
                    <a:spLocks noChangeArrowheads="1"/>
                  </p:cNvSpPr>
                  <p:nvPr/>
                </p:nvSpPr>
                <p:spPr bwMode="auto">
                  <a:xfrm>
                    <a:off x="3977" y="400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4" name="Rectangle 944"/>
                  <p:cNvSpPr>
                    <a:spLocks noChangeArrowheads="1"/>
                  </p:cNvSpPr>
                  <p:nvPr/>
                </p:nvSpPr>
                <p:spPr bwMode="auto">
                  <a:xfrm>
                    <a:off x="3977" y="401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5" name="Rectangle 945"/>
                  <p:cNvSpPr>
                    <a:spLocks noChangeArrowheads="1"/>
                  </p:cNvSpPr>
                  <p:nvPr/>
                </p:nvSpPr>
                <p:spPr bwMode="auto">
                  <a:xfrm>
                    <a:off x="3977" y="402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6" name="Rectangle 946"/>
                  <p:cNvSpPr>
                    <a:spLocks noChangeArrowheads="1"/>
                  </p:cNvSpPr>
                  <p:nvPr/>
                </p:nvSpPr>
                <p:spPr bwMode="auto">
                  <a:xfrm>
                    <a:off x="3977" y="4037"/>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7" name="Rectangle 947"/>
                  <p:cNvSpPr>
                    <a:spLocks noChangeArrowheads="1"/>
                  </p:cNvSpPr>
                  <p:nvPr/>
                </p:nvSpPr>
                <p:spPr bwMode="auto">
                  <a:xfrm>
                    <a:off x="3977" y="4046"/>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8" name="Rectangle 948"/>
                  <p:cNvSpPr>
                    <a:spLocks noChangeArrowheads="1"/>
                  </p:cNvSpPr>
                  <p:nvPr/>
                </p:nvSpPr>
                <p:spPr bwMode="auto">
                  <a:xfrm>
                    <a:off x="3977" y="405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9" name="Rectangle 949"/>
                  <p:cNvSpPr>
                    <a:spLocks noChangeArrowheads="1"/>
                  </p:cNvSpPr>
                  <p:nvPr/>
                </p:nvSpPr>
                <p:spPr bwMode="auto">
                  <a:xfrm>
                    <a:off x="3977" y="406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0" name="Rectangle 950"/>
                  <p:cNvSpPr>
                    <a:spLocks noChangeArrowheads="1"/>
                  </p:cNvSpPr>
                  <p:nvPr/>
                </p:nvSpPr>
                <p:spPr bwMode="auto">
                  <a:xfrm>
                    <a:off x="3977" y="4073"/>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1" name="Rectangle 951"/>
                  <p:cNvSpPr>
                    <a:spLocks noChangeArrowheads="1"/>
                  </p:cNvSpPr>
                  <p:nvPr/>
                </p:nvSpPr>
                <p:spPr bwMode="auto">
                  <a:xfrm>
                    <a:off x="3977" y="408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2" name="Rectangle 952"/>
                  <p:cNvSpPr>
                    <a:spLocks noChangeArrowheads="1"/>
                  </p:cNvSpPr>
                  <p:nvPr/>
                </p:nvSpPr>
                <p:spPr bwMode="auto">
                  <a:xfrm>
                    <a:off x="3977" y="409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3" name="Rectangle 953"/>
                  <p:cNvSpPr>
                    <a:spLocks noChangeArrowheads="1"/>
                  </p:cNvSpPr>
                  <p:nvPr/>
                </p:nvSpPr>
                <p:spPr bwMode="auto">
                  <a:xfrm>
                    <a:off x="3977" y="4101"/>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4" name="Rectangle 954"/>
                  <p:cNvSpPr>
                    <a:spLocks noChangeArrowheads="1"/>
                  </p:cNvSpPr>
                  <p:nvPr/>
                </p:nvSpPr>
                <p:spPr bwMode="auto">
                  <a:xfrm>
                    <a:off x="3977" y="411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5" name="Rectangle 955"/>
                  <p:cNvSpPr>
                    <a:spLocks noChangeArrowheads="1"/>
                  </p:cNvSpPr>
                  <p:nvPr/>
                </p:nvSpPr>
                <p:spPr bwMode="auto">
                  <a:xfrm>
                    <a:off x="3977" y="411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6" name="Rectangle 956"/>
                  <p:cNvSpPr>
                    <a:spLocks noChangeArrowheads="1"/>
                  </p:cNvSpPr>
                  <p:nvPr/>
                </p:nvSpPr>
                <p:spPr bwMode="auto">
                  <a:xfrm>
                    <a:off x="3977" y="4128"/>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7" name="Rectangle 957"/>
                  <p:cNvSpPr>
                    <a:spLocks noChangeArrowheads="1"/>
                  </p:cNvSpPr>
                  <p:nvPr/>
                </p:nvSpPr>
                <p:spPr bwMode="auto">
                  <a:xfrm>
                    <a:off x="3977" y="413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8" name="Freeform 958"/>
                  <p:cNvSpPr>
                    <a:spLocks/>
                  </p:cNvSpPr>
                  <p:nvPr/>
                </p:nvSpPr>
                <p:spPr bwMode="auto">
                  <a:xfrm>
                    <a:off x="3977" y="4146"/>
                    <a:ext cx="5" cy="5"/>
                  </a:xfrm>
                  <a:custGeom>
                    <a:avLst/>
                    <a:gdLst/>
                    <a:ahLst/>
                    <a:cxnLst>
                      <a:cxn ang="0">
                        <a:pos x="9" y="1"/>
                      </a:cxn>
                      <a:cxn ang="0">
                        <a:pos x="0" y="1"/>
                      </a:cxn>
                      <a:cxn ang="0">
                        <a:pos x="0" y="5"/>
                      </a:cxn>
                      <a:cxn ang="0">
                        <a:pos x="0" y="9"/>
                      </a:cxn>
                      <a:cxn ang="0">
                        <a:pos x="4" y="9"/>
                      </a:cxn>
                      <a:cxn ang="0">
                        <a:pos x="10" y="9"/>
                      </a:cxn>
                      <a:cxn ang="0">
                        <a:pos x="10" y="0"/>
                      </a:cxn>
                      <a:cxn ang="0">
                        <a:pos x="4" y="0"/>
                      </a:cxn>
                      <a:cxn ang="0">
                        <a:pos x="4" y="5"/>
                      </a:cxn>
                      <a:cxn ang="0">
                        <a:pos x="9" y="5"/>
                      </a:cxn>
                      <a:cxn ang="0">
                        <a:pos x="9" y="1"/>
                      </a:cxn>
                    </a:cxnLst>
                    <a:rect l="0" t="0" r="r" b="b"/>
                    <a:pathLst>
                      <a:path w="10" h="9">
                        <a:moveTo>
                          <a:pt x="9" y="1"/>
                        </a:moveTo>
                        <a:lnTo>
                          <a:pt x="0" y="1"/>
                        </a:lnTo>
                        <a:lnTo>
                          <a:pt x="0" y="5"/>
                        </a:lnTo>
                        <a:lnTo>
                          <a:pt x="0" y="9"/>
                        </a:lnTo>
                        <a:lnTo>
                          <a:pt x="4" y="9"/>
                        </a:lnTo>
                        <a:lnTo>
                          <a:pt x="10" y="9"/>
                        </a:lnTo>
                        <a:lnTo>
                          <a:pt x="10" y="0"/>
                        </a:lnTo>
                        <a:lnTo>
                          <a:pt x="4" y="0"/>
                        </a:lnTo>
                        <a:lnTo>
                          <a:pt x="4" y="5"/>
                        </a:lnTo>
                        <a:lnTo>
                          <a:pt x="9" y="5"/>
                        </a:lnTo>
                        <a:lnTo>
                          <a:pt x="9" y="1"/>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9" name="Rectangle 959"/>
                  <p:cNvSpPr>
                    <a:spLocks noChangeArrowheads="1"/>
                  </p:cNvSpPr>
                  <p:nvPr/>
                </p:nvSpPr>
                <p:spPr bwMode="auto">
                  <a:xfrm>
                    <a:off x="398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0" name="Rectangle 960"/>
                  <p:cNvSpPr>
                    <a:spLocks noChangeArrowheads="1"/>
                  </p:cNvSpPr>
                  <p:nvPr/>
                </p:nvSpPr>
                <p:spPr bwMode="auto">
                  <a:xfrm>
                    <a:off x="399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1" name="Rectangle 961"/>
                  <p:cNvSpPr>
                    <a:spLocks noChangeArrowheads="1"/>
                  </p:cNvSpPr>
                  <p:nvPr/>
                </p:nvSpPr>
                <p:spPr bwMode="auto">
                  <a:xfrm>
                    <a:off x="400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2" name="Rectangle 962"/>
                  <p:cNvSpPr>
                    <a:spLocks noChangeArrowheads="1"/>
                  </p:cNvSpPr>
                  <p:nvPr/>
                </p:nvSpPr>
                <p:spPr bwMode="auto">
                  <a:xfrm>
                    <a:off x="4015"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3" name="Rectangle 963"/>
                  <p:cNvSpPr>
                    <a:spLocks noChangeArrowheads="1"/>
                  </p:cNvSpPr>
                  <p:nvPr/>
                </p:nvSpPr>
                <p:spPr bwMode="auto">
                  <a:xfrm>
                    <a:off x="402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4" name="Rectangle 964"/>
                  <p:cNvSpPr>
                    <a:spLocks noChangeArrowheads="1"/>
                  </p:cNvSpPr>
                  <p:nvPr/>
                </p:nvSpPr>
                <p:spPr bwMode="auto">
                  <a:xfrm>
                    <a:off x="403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5" name="Rectangle 965"/>
                  <p:cNvSpPr>
                    <a:spLocks noChangeArrowheads="1"/>
                  </p:cNvSpPr>
                  <p:nvPr/>
                </p:nvSpPr>
                <p:spPr bwMode="auto">
                  <a:xfrm>
                    <a:off x="404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6" name="Rectangle 966"/>
                  <p:cNvSpPr>
                    <a:spLocks noChangeArrowheads="1"/>
                  </p:cNvSpPr>
                  <p:nvPr/>
                </p:nvSpPr>
                <p:spPr bwMode="auto">
                  <a:xfrm>
                    <a:off x="405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7" name="Rectangle 967"/>
                  <p:cNvSpPr>
                    <a:spLocks noChangeArrowheads="1"/>
                  </p:cNvSpPr>
                  <p:nvPr/>
                </p:nvSpPr>
                <p:spPr bwMode="auto">
                  <a:xfrm>
                    <a:off x="406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8" name="Rectangle 968"/>
                  <p:cNvSpPr>
                    <a:spLocks noChangeArrowheads="1"/>
                  </p:cNvSpPr>
                  <p:nvPr/>
                </p:nvSpPr>
                <p:spPr bwMode="auto">
                  <a:xfrm>
                    <a:off x="406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9" name="Rectangle 969"/>
                  <p:cNvSpPr>
                    <a:spLocks noChangeArrowheads="1"/>
                  </p:cNvSpPr>
                  <p:nvPr/>
                </p:nvSpPr>
                <p:spPr bwMode="auto">
                  <a:xfrm>
                    <a:off x="407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0" name="Rectangle 970"/>
                  <p:cNvSpPr>
                    <a:spLocks noChangeArrowheads="1"/>
                  </p:cNvSpPr>
                  <p:nvPr/>
                </p:nvSpPr>
                <p:spPr bwMode="auto">
                  <a:xfrm>
                    <a:off x="408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1" name="Rectangle 971"/>
                  <p:cNvSpPr>
                    <a:spLocks noChangeArrowheads="1"/>
                  </p:cNvSpPr>
                  <p:nvPr/>
                </p:nvSpPr>
                <p:spPr bwMode="auto">
                  <a:xfrm>
                    <a:off x="409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2" name="Rectangle 972"/>
                  <p:cNvSpPr>
                    <a:spLocks noChangeArrowheads="1"/>
                  </p:cNvSpPr>
                  <p:nvPr/>
                </p:nvSpPr>
                <p:spPr bwMode="auto">
                  <a:xfrm>
                    <a:off x="410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3" name="Rectangle 973"/>
                  <p:cNvSpPr>
                    <a:spLocks noChangeArrowheads="1"/>
                  </p:cNvSpPr>
                  <p:nvPr/>
                </p:nvSpPr>
                <p:spPr bwMode="auto">
                  <a:xfrm>
                    <a:off x="411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4" name="Rectangle 974"/>
                  <p:cNvSpPr>
                    <a:spLocks noChangeArrowheads="1"/>
                  </p:cNvSpPr>
                  <p:nvPr/>
                </p:nvSpPr>
                <p:spPr bwMode="auto">
                  <a:xfrm>
                    <a:off x="412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5" name="Rectangle 975"/>
                  <p:cNvSpPr>
                    <a:spLocks noChangeArrowheads="1"/>
                  </p:cNvSpPr>
                  <p:nvPr/>
                </p:nvSpPr>
                <p:spPr bwMode="auto">
                  <a:xfrm>
                    <a:off x="413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6" name="Rectangle 976"/>
                  <p:cNvSpPr>
                    <a:spLocks noChangeArrowheads="1"/>
                  </p:cNvSpPr>
                  <p:nvPr/>
                </p:nvSpPr>
                <p:spPr bwMode="auto">
                  <a:xfrm>
                    <a:off x="414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7" name="Rectangle 977"/>
                  <p:cNvSpPr>
                    <a:spLocks noChangeArrowheads="1"/>
                  </p:cNvSpPr>
                  <p:nvPr/>
                </p:nvSpPr>
                <p:spPr bwMode="auto">
                  <a:xfrm>
                    <a:off x="415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8" name="Rectangle 978"/>
                  <p:cNvSpPr>
                    <a:spLocks noChangeArrowheads="1"/>
                  </p:cNvSpPr>
                  <p:nvPr/>
                </p:nvSpPr>
                <p:spPr bwMode="auto">
                  <a:xfrm>
                    <a:off x="416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9" name="Rectangle 979"/>
                  <p:cNvSpPr>
                    <a:spLocks noChangeArrowheads="1"/>
                  </p:cNvSpPr>
                  <p:nvPr/>
                </p:nvSpPr>
                <p:spPr bwMode="auto">
                  <a:xfrm>
                    <a:off x="417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0" name="Rectangle 980"/>
                  <p:cNvSpPr>
                    <a:spLocks noChangeArrowheads="1"/>
                  </p:cNvSpPr>
                  <p:nvPr/>
                </p:nvSpPr>
                <p:spPr bwMode="auto">
                  <a:xfrm>
                    <a:off x="417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1" name="Rectangle 981"/>
                  <p:cNvSpPr>
                    <a:spLocks noChangeArrowheads="1"/>
                  </p:cNvSpPr>
                  <p:nvPr/>
                </p:nvSpPr>
                <p:spPr bwMode="auto">
                  <a:xfrm>
                    <a:off x="418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2" name="Rectangle 982"/>
                  <p:cNvSpPr>
                    <a:spLocks noChangeArrowheads="1"/>
                  </p:cNvSpPr>
                  <p:nvPr/>
                </p:nvSpPr>
                <p:spPr bwMode="auto">
                  <a:xfrm>
                    <a:off x="419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3" name="Rectangle 983"/>
                  <p:cNvSpPr>
                    <a:spLocks noChangeArrowheads="1"/>
                  </p:cNvSpPr>
                  <p:nvPr/>
                </p:nvSpPr>
                <p:spPr bwMode="auto">
                  <a:xfrm>
                    <a:off x="420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4" name="Rectangle 984"/>
                  <p:cNvSpPr>
                    <a:spLocks noChangeArrowheads="1"/>
                  </p:cNvSpPr>
                  <p:nvPr/>
                </p:nvSpPr>
                <p:spPr bwMode="auto">
                  <a:xfrm>
                    <a:off x="421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5" name="Rectangle 985"/>
                  <p:cNvSpPr>
                    <a:spLocks noChangeArrowheads="1"/>
                  </p:cNvSpPr>
                  <p:nvPr/>
                </p:nvSpPr>
                <p:spPr bwMode="auto">
                  <a:xfrm>
                    <a:off x="422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6" name="Rectangle 986"/>
                  <p:cNvSpPr>
                    <a:spLocks noChangeArrowheads="1"/>
                  </p:cNvSpPr>
                  <p:nvPr/>
                </p:nvSpPr>
                <p:spPr bwMode="auto">
                  <a:xfrm>
                    <a:off x="423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7" name="Rectangle 987"/>
                  <p:cNvSpPr>
                    <a:spLocks noChangeArrowheads="1"/>
                  </p:cNvSpPr>
                  <p:nvPr/>
                </p:nvSpPr>
                <p:spPr bwMode="auto">
                  <a:xfrm>
                    <a:off x="424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8" name="Rectangle 988"/>
                  <p:cNvSpPr>
                    <a:spLocks noChangeArrowheads="1"/>
                  </p:cNvSpPr>
                  <p:nvPr/>
                </p:nvSpPr>
                <p:spPr bwMode="auto">
                  <a:xfrm>
                    <a:off x="425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9" name="Rectangle 989"/>
                  <p:cNvSpPr>
                    <a:spLocks noChangeArrowheads="1"/>
                  </p:cNvSpPr>
                  <p:nvPr/>
                </p:nvSpPr>
                <p:spPr bwMode="auto">
                  <a:xfrm>
                    <a:off x="426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0" name="Rectangle 990"/>
                  <p:cNvSpPr>
                    <a:spLocks noChangeArrowheads="1"/>
                  </p:cNvSpPr>
                  <p:nvPr/>
                </p:nvSpPr>
                <p:spPr bwMode="auto">
                  <a:xfrm>
                    <a:off x="427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1" name="Rectangle 991"/>
                  <p:cNvSpPr>
                    <a:spLocks noChangeArrowheads="1"/>
                  </p:cNvSpPr>
                  <p:nvPr/>
                </p:nvSpPr>
                <p:spPr bwMode="auto">
                  <a:xfrm>
                    <a:off x="428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2" name="Rectangle 992"/>
                  <p:cNvSpPr>
                    <a:spLocks noChangeArrowheads="1"/>
                  </p:cNvSpPr>
                  <p:nvPr/>
                </p:nvSpPr>
                <p:spPr bwMode="auto">
                  <a:xfrm>
                    <a:off x="428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3" name="Rectangle 993"/>
                  <p:cNvSpPr>
                    <a:spLocks noChangeArrowheads="1"/>
                  </p:cNvSpPr>
                  <p:nvPr/>
                </p:nvSpPr>
                <p:spPr bwMode="auto">
                  <a:xfrm>
                    <a:off x="429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4" name="Rectangle 994"/>
                  <p:cNvSpPr>
                    <a:spLocks noChangeArrowheads="1"/>
                  </p:cNvSpPr>
                  <p:nvPr/>
                </p:nvSpPr>
                <p:spPr bwMode="auto">
                  <a:xfrm>
                    <a:off x="430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5" name="Rectangle 995"/>
                  <p:cNvSpPr>
                    <a:spLocks noChangeArrowheads="1"/>
                  </p:cNvSpPr>
                  <p:nvPr/>
                </p:nvSpPr>
                <p:spPr bwMode="auto">
                  <a:xfrm>
                    <a:off x="431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6" name="Rectangle 996"/>
                  <p:cNvSpPr>
                    <a:spLocks noChangeArrowheads="1"/>
                  </p:cNvSpPr>
                  <p:nvPr/>
                </p:nvSpPr>
                <p:spPr bwMode="auto">
                  <a:xfrm>
                    <a:off x="432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7" name="Rectangle 997"/>
                  <p:cNvSpPr>
                    <a:spLocks noChangeArrowheads="1"/>
                  </p:cNvSpPr>
                  <p:nvPr/>
                </p:nvSpPr>
                <p:spPr bwMode="auto">
                  <a:xfrm>
                    <a:off x="433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8" name="Rectangle 998"/>
                  <p:cNvSpPr>
                    <a:spLocks noChangeArrowheads="1"/>
                  </p:cNvSpPr>
                  <p:nvPr/>
                </p:nvSpPr>
                <p:spPr bwMode="auto">
                  <a:xfrm>
                    <a:off x="434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9" name="Rectangle 999"/>
                  <p:cNvSpPr>
                    <a:spLocks noChangeArrowheads="1"/>
                  </p:cNvSpPr>
                  <p:nvPr/>
                </p:nvSpPr>
                <p:spPr bwMode="auto">
                  <a:xfrm>
                    <a:off x="435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0" name="Rectangle 1000"/>
                  <p:cNvSpPr>
                    <a:spLocks noChangeArrowheads="1"/>
                  </p:cNvSpPr>
                  <p:nvPr/>
                </p:nvSpPr>
                <p:spPr bwMode="auto">
                  <a:xfrm>
                    <a:off x="436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1" name="Rectangle 1001"/>
                  <p:cNvSpPr>
                    <a:spLocks noChangeArrowheads="1"/>
                  </p:cNvSpPr>
                  <p:nvPr/>
                </p:nvSpPr>
                <p:spPr bwMode="auto">
                  <a:xfrm>
                    <a:off x="437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2" name="Rectangle 1002"/>
                  <p:cNvSpPr>
                    <a:spLocks noChangeArrowheads="1"/>
                  </p:cNvSpPr>
                  <p:nvPr/>
                </p:nvSpPr>
                <p:spPr bwMode="auto">
                  <a:xfrm>
                    <a:off x="438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3" name="Rectangle 1003"/>
                  <p:cNvSpPr>
                    <a:spLocks noChangeArrowheads="1"/>
                  </p:cNvSpPr>
                  <p:nvPr/>
                </p:nvSpPr>
                <p:spPr bwMode="auto">
                  <a:xfrm>
                    <a:off x="439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4" name="Rectangle 1004"/>
                  <p:cNvSpPr>
                    <a:spLocks noChangeArrowheads="1"/>
                  </p:cNvSpPr>
                  <p:nvPr/>
                </p:nvSpPr>
                <p:spPr bwMode="auto">
                  <a:xfrm>
                    <a:off x="439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5" name="Rectangle 1005"/>
                  <p:cNvSpPr>
                    <a:spLocks noChangeArrowheads="1"/>
                  </p:cNvSpPr>
                  <p:nvPr/>
                </p:nvSpPr>
                <p:spPr bwMode="auto">
                  <a:xfrm>
                    <a:off x="440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6" name="Rectangle 1006"/>
                  <p:cNvSpPr>
                    <a:spLocks noChangeArrowheads="1"/>
                  </p:cNvSpPr>
                  <p:nvPr/>
                </p:nvSpPr>
                <p:spPr bwMode="auto">
                  <a:xfrm>
                    <a:off x="441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7" name="Rectangle 1007"/>
                  <p:cNvSpPr>
                    <a:spLocks noChangeArrowheads="1"/>
                  </p:cNvSpPr>
                  <p:nvPr/>
                </p:nvSpPr>
                <p:spPr bwMode="auto">
                  <a:xfrm>
                    <a:off x="4427"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8" name="Rectangle 1008"/>
                  <p:cNvSpPr>
                    <a:spLocks noChangeArrowheads="1"/>
                  </p:cNvSpPr>
                  <p:nvPr/>
                </p:nvSpPr>
                <p:spPr bwMode="auto">
                  <a:xfrm>
                    <a:off x="4436"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9" name="Rectangle 1009"/>
                  <p:cNvSpPr>
                    <a:spLocks noChangeArrowheads="1"/>
                  </p:cNvSpPr>
                  <p:nvPr/>
                </p:nvSpPr>
                <p:spPr bwMode="auto">
                  <a:xfrm>
                    <a:off x="4445"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0" name="Rectangle 1010"/>
                  <p:cNvSpPr>
                    <a:spLocks noChangeArrowheads="1"/>
                  </p:cNvSpPr>
                  <p:nvPr/>
                </p:nvSpPr>
                <p:spPr bwMode="auto">
                  <a:xfrm>
                    <a:off x="4454"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1" name="Rectangle 1011"/>
                  <p:cNvSpPr>
                    <a:spLocks noChangeArrowheads="1"/>
                  </p:cNvSpPr>
                  <p:nvPr/>
                </p:nvSpPr>
                <p:spPr bwMode="auto">
                  <a:xfrm>
                    <a:off x="4464"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2" name="Rectangle 1012"/>
                  <p:cNvSpPr>
                    <a:spLocks noChangeArrowheads="1"/>
                  </p:cNvSpPr>
                  <p:nvPr/>
                </p:nvSpPr>
                <p:spPr bwMode="auto">
                  <a:xfrm>
                    <a:off x="4473"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3" name="Rectangle 1013"/>
                  <p:cNvSpPr>
                    <a:spLocks noChangeArrowheads="1"/>
                  </p:cNvSpPr>
                  <p:nvPr/>
                </p:nvSpPr>
                <p:spPr bwMode="auto">
                  <a:xfrm>
                    <a:off x="4482"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4" name="Rectangle 1014"/>
                  <p:cNvSpPr>
                    <a:spLocks noChangeArrowheads="1"/>
                  </p:cNvSpPr>
                  <p:nvPr/>
                </p:nvSpPr>
                <p:spPr bwMode="auto">
                  <a:xfrm>
                    <a:off x="4491"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5" name="Rectangle 1015"/>
                  <p:cNvSpPr>
                    <a:spLocks noChangeArrowheads="1"/>
                  </p:cNvSpPr>
                  <p:nvPr/>
                </p:nvSpPr>
                <p:spPr bwMode="auto">
                  <a:xfrm>
                    <a:off x="4500"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6" name="Rectangle 1016"/>
                  <p:cNvSpPr>
                    <a:spLocks noChangeArrowheads="1"/>
                  </p:cNvSpPr>
                  <p:nvPr/>
                </p:nvSpPr>
                <p:spPr bwMode="auto">
                  <a:xfrm>
                    <a:off x="4509" y="414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7" name="Rectangle 1017"/>
                  <p:cNvSpPr>
                    <a:spLocks noChangeArrowheads="1"/>
                  </p:cNvSpPr>
                  <p:nvPr/>
                </p:nvSpPr>
                <p:spPr bwMode="auto">
                  <a:xfrm>
                    <a:off x="4519"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8" name="Rectangle 1018"/>
                  <p:cNvSpPr>
                    <a:spLocks noChangeArrowheads="1"/>
                  </p:cNvSpPr>
                  <p:nvPr/>
                </p:nvSpPr>
                <p:spPr bwMode="auto">
                  <a:xfrm>
                    <a:off x="4528" y="4146"/>
                    <a:ext cx="4"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9" name="Rectangle 1019"/>
                  <p:cNvSpPr>
                    <a:spLocks noChangeArrowheads="1"/>
                  </p:cNvSpPr>
                  <p:nvPr/>
                </p:nvSpPr>
                <p:spPr bwMode="auto">
                  <a:xfrm>
                    <a:off x="4533" y="414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0" name="Rectangle 1020"/>
                  <p:cNvSpPr>
                    <a:spLocks noChangeArrowheads="1"/>
                  </p:cNvSpPr>
                  <p:nvPr/>
                </p:nvSpPr>
                <p:spPr bwMode="auto">
                  <a:xfrm>
                    <a:off x="4533" y="413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1" name="Rectangle 1021"/>
                  <p:cNvSpPr>
                    <a:spLocks noChangeArrowheads="1"/>
                  </p:cNvSpPr>
                  <p:nvPr/>
                </p:nvSpPr>
                <p:spPr bwMode="auto">
                  <a:xfrm>
                    <a:off x="4533" y="412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2" name="Rectangle 1022"/>
                  <p:cNvSpPr>
                    <a:spLocks noChangeArrowheads="1"/>
                  </p:cNvSpPr>
                  <p:nvPr/>
                </p:nvSpPr>
                <p:spPr bwMode="auto">
                  <a:xfrm>
                    <a:off x="4533" y="411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3" name="Rectangle 1023"/>
                  <p:cNvSpPr>
                    <a:spLocks noChangeArrowheads="1"/>
                  </p:cNvSpPr>
                  <p:nvPr/>
                </p:nvSpPr>
                <p:spPr bwMode="auto">
                  <a:xfrm>
                    <a:off x="4533" y="410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36" name="Rectangle 1024"/>
                  <p:cNvSpPr>
                    <a:spLocks noChangeArrowheads="1"/>
                  </p:cNvSpPr>
                  <p:nvPr/>
                </p:nvSpPr>
                <p:spPr bwMode="auto">
                  <a:xfrm>
                    <a:off x="4533" y="409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37" name="Rectangle 1025"/>
                  <p:cNvSpPr>
                    <a:spLocks noChangeArrowheads="1"/>
                  </p:cNvSpPr>
                  <p:nvPr/>
                </p:nvSpPr>
                <p:spPr bwMode="auto">
                  <a:xfrm>
                    <a:off x="4533" y="408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38" name="Rectangle 1026"/>
                  <p:cNvSpPr>
                    <a:spLocks noChangeArrowheads="1"/>
                  </p:cNvSpPr>
                  <p:nvPr/>
                </p:nvSpPr>
                <p:spPr bwMode="auto">
                  <a:xfrm>
                    <a:off x="4533" y="407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39" name="Rectangle 1027"/>
                  <p:cNvSpPr>
                    <a:spLocks noChangeArrowheads="1"/>
                  </p:cNvSpPr>
                  <p:nvPr/>
                </p:nvSpPr>
                <p:spPr bwMode="auto">
                  <a:xfrm>
                    <a:off x="4533" y="406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0" name="Rectangle 1028"/>
                  <p:cNvSpPr>
                    <a:spLocks noChangeArrowheads="1"/>
                  </p:cNvSpPr>
                  <p:nvPr/>
                </p:nvSpPr>
                <p:spPr bwMode="auto">
                  <a:xfrm>
                    <a:off x="4533" y="4060"/>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1" name="Rectangle 1029"/>
                  <p:cNvSpPr>
                    <a:spLocks noChangeArrowheads="1"/>
                  </p:cNvSpPr>
                  <p:nvPr/>
                </p:nvSpPr>
                <p:spPr bwMode="auto">
                  <a:xfrm>
                    <a:off x="4533" y="405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2" name="Rectangle 1030"/>
                  <p:cNvSpPr>
                    <a:spLocks noChangeArrowheads="1"/>
                  </p:cNvSpPr>
                  <p:nvPr/>
                </p:nvSpPr>
                <p:spPr bwMode="auto">
                  <a:xfrm>
                    <a:off x="4533" y="404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3" name="Rectangle 1031"/>
                  <p:cNvSpPr>
                    <a:spLocks noChangeArrowheads="1"/>
                  </p:cNvSpPr>
                  <p:nvPr/>
                </p:nvSpPr>
                <p:spPr bwMode="auto">
                  <a:xfrm>
                    <a:off x="4533" y="403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4" name="Rectangle 1032"/>
                  <p:cNvSpPr>
                    <a:spLocks noChangeArrowheads="1"/>
                  </p:cNvSpPr>
                  <p:nvPr/>
                </p:nvSpPr>
                <p:spPr bwMode="auto">
                  <a:xfrm>
                    <a:off x="4533" y="402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5" name="Rectangle 1033"/>
                  <p:cNvSpPr>
                    <a:spLocks noChangeArrowheads="1"/>
                  </p:cNvSpPr>
                  <p:nvPr/>
                </p:nvSpPr>
                <p:spPr bwMode="auto">
                  <a:xfrm>
                    <a:off x="4533" y="401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6" name="Rectangle 1034"/>
                  <p:cNvSpPr>
                    <a:spLocks noChangeArrowheads="1"/>
                  </p:cNvSpPr>
                  <p:nvPr/>
                </p:nvSpPr>
                <p:spPr bwMode="auto">
                  <a:xfrm>
                    <a:off x="4533" y="4005"/>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7" name="Rectangle 1035"/>
                  <p:cNvSpPr>
                    <a:spLocks noChangeArrowheads="1"/>
                  </p:cNvSpPr>
                  <p:nvPr/>
                </p:nvSpPr>
                <p:spPr bwMode="auto">
                  <a:xfrm>
                    <a:off x="4533" y="399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8" name="Rectangle 1036"/>
                  <p:cNvSpPr>
                    <a:spLocks noChangeArrowheads="1"/>
                  </p:cNvSpPr>
                  <p:nvPr/>
                </p:nvSpPr>
                <p:spPr bwMode="auto">
                  <a:xfrm>
                    <a:off x="4533" y="398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49" name="Rectangle 1037"/>
                  <p:cNvSpPr>
                    <a:spLocks noChangeArrowheads="1"/>
                  </p:cNvSpPr>
                  <p:nvPr/>
                </p:nvSpPr>
                <p:spPr bwMode="auto">
                  <a:xfrm>
                    <a:off x="4533" y="397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0" name="Rectangle 1038"/>
                  <p:cNvSpPr>
                    <a:spLocks noChangeArrowheads="1"/>
                  </p:cNvSpPr>
                  <p:nvPr/>
                </p:nvSpPr>
                <p:spPr bwMode="auto">
                  <a:xfrm>
                    <a:off x="4533" y="396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1" name="Rectangle 1039"/>
                  <p:cNvSpPr>
                    <a:spLocks noChangeArrowheads="1"/>
                  </p:cNvSpPr>
                  <p:nvPr/>
                </p:nvSpPr>
                <p:spPr bwMode="auto">
                  <a:xfrm>
                    <a:off x="4533" y="395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2" name="Rectangle 1040"/>
                  <p:cNvSpPr>
                    <a:spLocks noChangeArrowheads="1"/>
                  </p:cNvSpPr>
                  <p:nvPr/>
                </p:nvSpPr>
                <p:spPr bwMode="auto">
                  <a:xfrm>
                    <a:off x="4533" y="394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3" name="Rectangle 1041"/>
                  <p:cNvSpPr>
                    <a:spLocks noChangeArrowheads="1"/>
                  </p:cNvSpPr>
                  <p:nvPr/>
                </p:nvSpPr>
                <p:spPr bwMode="auto">
                  <a:xfrm>
                    <a:off x="4533" y="394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4" name="Rectangle 1042"/>
                  <p:cNvSpPr>
                    <a:spLocks noChangeArrowheads="1"/>
                  </p:cNvSpPr>
                  <p:nvPr/>
                </p:nvSpPr>
                <p:spPr bwMode="auto">
                  <a:xfrm>
                    <a:off x="4533" y="393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5" name="Rectangle 1043"/>
                  <p:cNvSpPr>
                    <a:spLocks noChangeArrowheads="1"/>
                  </p:cNvSpPr>
                  <p:nvPr/>
                </p:nvSpPr>
                <p:spPr bwMode="auto">
                  <a:xfrm>
                    <a:off x="4533" y="3922"/>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6" name="Rectangle 1044"/>
                  <p:cNvSpPr>
                    <a:spLocks noChangeArrowheads="1"/>
                  </p:cNvSpPr>
                  <p:nvPr/>
                </p:nvSpPr>
                <p:spPr bwMode="auto">
                  <a:xfrm>
                    <a:off x="4533" y="391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7" name="Rectangle 1045"/>
                  <p:cNvSpPr>
                    <a:spLocks noChangeArrowheads="1"/>
                  </p:cNvSpPr>
                  <p:nvPr/>
                </p:nvSpPr>
                <p:spPr bwMode="auto">
                  <a:xfrm>
                    <a:off x="4533" y="390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8" name="Rectangle 1046"/>
                  <p:cNvSpPr>
                    <a:spLocks noChangeArrowheads="1"/>
                  </p:cNvSpPr>
                  <p:nvPr/>
                </p:nvSpPr>
                <p:spPr bwMode="auto">
                  <a:xfrm>
                    <a:off x="4533" y="389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59" name="Rectangle 1047"/>
                  <p:cNvSpPr>
                    <a:spLocks noChangeArrowheads="1"/>
                  </p:cNvSpPr>
                  <p:nvPr/>
                </p:nvSpPr>
                <p:spPr bwMode="auto">
                  <a:xfrm>
                    <a:off x="4533" y="388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0" name="Rectangle 1048"/>
                  <p:cNvSpPr>
                    <a:spLocks noChangeArrowheads="1"/>
                  </p:cNvSpPr>
                  <p:nvPr/>
                </p:nvSpPr>
                <p:spPr bwMode="auto">
                  <a:xfrm>
                    <a:off x="4533" y="387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1" name="Rectangle 1049"/>
                  <p:cNvSpPr>
                    <a:spLocks noChangeArrowheads="1"/>
                  </p:cNvSpPr>
                  <p:nvPr/>
                </p:nvSpPr>
                <p:spPr bwMode="auto">
                  <a:xfrm>
                    <a:off x="4533" y="3867"/>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2" name="Rectangle 1050"/>
                  <p:cNvSpPr>
                    <a:spLocks noChangeArrowheads="1"/>
                  </p:cNvSpPr>
                  <p:nvPr/>
                </p:nvSpPr>
                <p:spPr bwMode="auto">
                  <a:xfrm>
                    <a:off x="4533" y="385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3" name="Rectangle 1051"/>
                  <p:cNvSpPr>
                    <a:spLocks noChangeArrowheads="1"/>
                  </p:cNvSpPr>
                  <p:nvPr/>
                </p:nvSpPr>
                <p:spPr bwMode="auto">
                  <a:xfrm>
                    <a:off x="4533" y="384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4" name="Rectangle 1052"/>
                  <p:cNvSpPr>
                    <a:spLocks noChangeArrowheads="1"/>
                  </p:cNvSpPr>
                  <p:nvPr/>
                </p:nvSpPr>
                <p:spPr bwMode="auto">
                  <a:xfrm>
                    <a:off x="4533" y="3839"/>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5" name="Rectangle 1053"/>
                  <p:cNvSpPr>
                    <a:spLocks noChangeArrowheads="1"/>
                  </p:cNvSpPr>
                  <p:nvPr/>
                </p:nvSpPr>
                <p:spPr bwMode="auto">
                  <a:xfrm>
                    <a:off x="4533" y="3830"/>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6" name="Rectangle 1054"/>
                  <p:cNvSpPr>
                    <a:spLocks noChangeArrowheads="1"/>
                  </p:cNvSpPr>
                  <p:nvPr/>
                </p:nvSpPr>
                <p:spPr bwMode="auto">
                  <a:xfrm>
                    <a:off x="4533" y="3821"/>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7" name="Rectangle 1055"/>
                  <p:cNvSpPr>
                    <a:spLocks noChangeArrowheads="1"/>
                  </p:cNvSpPr>
                  <p:nvPr/>
                </p:nvSpPr>
                <p:spPr bwMode="auto">
                  <a:xfrm>
                    <a:off x="4533" y="381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8" name="Rectangle 1056"/>
                  <p:cNvSpPr>
                    <a:spLocks noChangeArrowheads="1"/>
                  </p:cNvSpPr>
                  <p:nvPr/>
                </p:nvSpPr>
                <p:spPr bwMode="auto">
                  <a:xfrm>
                    <a:off x="4533" y="3803"/>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69" name="Rectangle 1057"/>
                  <p:cNvSpPr>
                    <a:spLocks noChangeArrowheads="1"/>
                  </p:cNvSpPr>
                  <p:nvPr/>
                </p:nvSpPr>
                <p:spPr bwMode="auto">
                  <a:xfrm>
                    <a:off x="4533" y="3794"/>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0" name="Rectangle 1058"/>
                  <p:cNvSpPr>
                    <a:spLocks noChangeArrowheads="1"/>
                  </p:cNvSpPr>
                  <p:nvPr/>
                </p:nvSpPr>
                <p:spPr bwMode="auto">
                  <a:xfrm>
                    <a:off x="4533" y="3784"/>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1" name="Rectangle 1059"/>
                  <p:cNvSpPr>
                    <a:spLocks noChangeArrowheads="1"/>
                  </p:cNvSpPr>
                  <p:nvPr/>
                </p:nvSpPr>
                <p:spPr bwMode="auto">
                  <a:xfrm>
                    <a:off x="4533" y="3775"/>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2" name="Rectangle 1060"/>
                  <p:cNvSpPr>
                    <a:spLocks noChangeArrowheads="1"/>
                  </p:cNvSpPr>
                  <p:nvPr/>
                </p:nvSpPr>
                <p:spPr bwMode="auto">
                  <a:xfrm>
                    <a:off x="4533" y="3766"/>
                    <a:ext cx="5" cy="5"/>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3" name="Rectangle 1061"/>
                  <p:cNvSpPr>
                    <a:spLocks noChangeArrowheads="1"/>
                  </p:cNvSpPr>
                  <p:nvPr/>
                </p:nvSpPr>
                <p:spPr bwMode="auto">
                  <a:xfrm>
                    <a:off x="4533" y="3757"/>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4" name="Rectangle 1062"/>
                  <p:cNvSpPr>
                    <a:spLocks noChangeArrowheads="1"/>
                  </p:cNvSpPr>
                  <p:nvPr/>
                </p:nvSpPr>
                <p:spPr bwMode="auto">
                  <a:xfrm>
                    <a:off x="4533" y="3748"/>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5" name="Rectangle 1063"/>
                  <p:cNvSpPr>
                    <a:spLocks noChangeArrowheads="1"/>
                  </p:cNvSpPr>
                  <p:nvPr/>
                </p:nvSpPr>
                <p:spPr bwMode="auto">
                  <a:xfrm>
                    <a:off x="4533" y="3739"/>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6" name="Rectangle 1064"/>
                  <p:cNvSpPr>
                    <a:spLocks noChangeArrowheads="1"/>
                  </p:cNvSpPr>
                  <p:nvPr/>
                </p:nvSpPr>
                <p:spPr bwMode="auto">
                  <a:xfrm>
                    <a:off x="453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7" name="Rectangle 1065"/>
                  <p:cNvSpPr>
                    <a:spLocks noChangeArrowheads="1"/>
                  </p:cNvSpPr>
                  <p:nvPr/>
                </p:nvSpPr>
                <p:spPr bwMode="auto">
                  <a:xfrm>
                    <a:off x="4521"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8" name="Rectangle 1066"/>
                  <p:cNvSpPr>
                    <a:spLocks noChangeArrowheads="1"/>
                  </p:cNvSpPr>
                  <p:nvPr/>
                </p:nvSpPr>
                <p:spPr bwMode="auto">
                  <a:xfrm>
                    <a:off x="451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79" name="Rectangle 1067"/>
                  <p:cNvSpPr>
                    <a:spLocks noChangeArrowheads="1"/>
                  </p:cNvSpPr>
                  <p:nvPr/>
                </p:nvSpPr>
                <p:spPr bwMode="auto">
                  <a:xfrm>
                    <a:off x="450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0" name="Rectangle 1068"/>
                  <p:cNvSpPr>
                    <a:spLocks noChangeArrowheads="1"/>
                  </p:cNvSpPr>
                  <p:nvPr/>
                </p:nvSpPr>
                <p:spPr bwMode="auto">
                  <a:xfrm>
                    <a:off x="449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1" name="Rectangle 1069"/>
                  <p:cNvSpPr>
                    <a:spLocks noChangeArrowheads="1"/>
                  </p:cNvSpPr>
                  <p:nvPr/>
                </p:nvSpPr>
                <p:spPr bwMode="auto">
                  <a:xfrm>
                    <a:off x="448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2" name="Rectangle 1070"/>
                  <p:cNvSpPr>
                    <a:spLocks noChangeArrowheads="1"/>
                  </p:cNvSpPr>
                  <p:nvPr/>
                </p:nvSpPr>
                <p:spPr bwMode="auto">
                  <a:xfrm>
                    <a:off x="447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3" name="Rectangle 1071"/>
                  <p:cNvSpPr>
                    <a:spLocks noChangeArrowheads="1"/>
                  </p:cNvSpPr>
                  <p:nvPr/>
                </p:nvSpPr>
                <p:spPr bwMode="auto">
                  <a:xfrm>
                    <a:off x="4466"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4" name="Rectangle 1072"/>
                  <p:cNvSpPr>
                    <a:spLocks noChangeArrowheads="1"/>
                  </p:cNvSpPr>
                  <p:nvPr/>
                </p:nvSpPr>
                <p:spPr bwMode="auto">
                  <a:xfrm>
                    <a:off x="445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5" name="Rectangle 1073"/>
                  <p:cNvSpPr>
                    <a:spLocks noChangeArrowheads="1"/>
                  </p:cNvSpPr>
                  <p:nvPr/>
                </p:nvSpPr>
                <p:spPr bwMode="auto">
                  <a:xfrm>
                    <a:off x="444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6" name="Rectangle 1074"/>
                  <p:cNvSpPr>
                    <a:spLocks noChangeArrowheads="1"/>
                  </p:cNvSpPr>
                  <p:nvPr/>
                </p:nvSpPr>
                <p:spPr bwMode="auto">
                  <a:xfrm>
                    <a:off x="443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7" name="Rectangle 1075"/>
                  <p:cNvSpPr>
                    <a:spLocks noChangeArrowheads="1"/>
                  </p:cNvSpPr>
                  <p:nvPr/>
                </p:nvSpPr>
                <p:spPr bwMode="auto">
                  <a:xfrm>
                    <a:off x="443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8" name="Rectangle 1076"/>
                  <p:cNvSpPr>
                    <a:spLocks noChangeArrowheads="1"/>
                  </p:cNvSpPr>
                  <p:nvPr/>
                </p:nvSpPr>
                <p:spPr bwMode="auto">
                  <a:xfrm>
                    <a:off x="442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89" name="Rectangle 1077"/>
                  <p:cNvSpPr>
                    <a:spLocks noChangeArrowheads="1"/>
                  </p:cNvSpPr>
                  <p:nvPr/>
                </p:nvSpPr>
                <p:spPr bwMode="auto">
                  <a:xfrm>
                    <a:off x="4411"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0" name="Rectangle 1078"/>
                  <p:cNvSpPr>
                    <a:spLocks noChangeArrowheads="1"/>
                  </p:cNvSpPr>
                  <p:nvPr/>
                </p:nvSpPr>
                <p:spPr bwMode="auto">
                  <a:xfrm>
                    <a:off x="440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1" name="Rectangle 1079"/>
                  <p:cNvSpPr>
                    <a:spLocks noChangeArrowheads="1"/>
                  </p:cNvSpPr>
                  <p:nvPr/>
                </p:nvSpPr>
                <p:spPr bwMode="auto">
                  <a:xfrm>
                    <a:off x="439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2" name="Rectangle 1080"/>
                  <p:cNvSpPr>
                    <a:spLocks noChangeArrowheads="1"/>
                  </p:cNvSpPr>
                  <p:nvPr/>
                </p:nvSpPr>
                <p:spPr bwMode="auto">
                  <a:xfrm>
                    <a:off x="438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3" name="Rectangle 1081"/>
                  <p:cNvSpPr>
                    <a:spLocks noChangeArrowheads="1"/>
                  </p:cNvSpPr>
                  <p:nvPr/>
                </p:nvSpPr>
                <p:spPr bwMode="auto">
                  <a:xfrm>
                    <a:off x="437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4" name="Rectangle 1082"/>
                  <p:cNvSpPr>
                    <a:spLocks noChangeArrowheads="1"/>
                  </p:cNvSpPr>
                  <p:nvPr/>
                </p:nvSpPr>
                <p:spPr bwMode="auto">
                  <a:xfrm>
                    <a:off x="436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5" name="Rectangle 1083"/>
                  <p:cNvSpPr>
                    <a:spLocks noChangeArrowheads="1"/>
                  </p:cNvSpPr>
                  <p:nvPr/>
                </p:nvSpPr>
                <p:spPr bwMode="auto">
                  <a:xfrm>
                    <a:off x="4356"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6" name="Rectangle 1084"/>
                  <p:cNvSpPr>
                    <a:spLocks noChangeArrowheads="1"/>
                  </p:cNvSpPr>
                  <p:nvPr/>
                </p:nvSpPr>
                <p:spPr bwMode="auto">
                  <a:xfrm>
                    <a:off x="434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7" name="Rectangle 1085"/>
                  <p:cNvSpPr>
                    <a:spLocks noChangeArrowheads="1"/>
                  </p:cNvSpPr>
                  <p:nvPr/>
                </p:nvSpPr>
                <p:spPr bwMode="auto">
                  <a:xfrm>
                    <a:off x="433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8" name="Rectangle 1086"/>
                  <p:cNvSpPr>
                    <a:spLocks noChangeArrowheads="1"/>
                  </p:cNvSpPr>
                  <p:nvPr/>
                </p:nvSpPr>
                <p:spPr bwMode="auto">
                  <a:xfrm>
                    <a:off x="432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99" name="Rectangle 1087"/>
                  <p:cNvSpPr>
                    <a:spLocks noChangeArrowheads="1"/>
                  </p:cNvSpPr>
                  <p:nvPr/>
                </p:nvSpPr>
                <p:spPr bwMode="auto">
                  <a:xfrm>
                    <a:off x="432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0" name="Rectangle 1088"/>
                  <p:cNvSpPr>
                    <a:spLocks noChangeArrowheads="1"/>
                  </p:cNvSpPr>
                  <p:nvPr/>
                </p:nvSpPr>
                <p:spPr bwMode="auto">
                  <a:xfrm>
                    <a:off x="431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1" name="Rectangle 1089"/>
                  <p:cNvSpPr>
                    <a:spLocks noChangeArrowheads="1"/>
                  </p:cNvSpPr>
                  <p:nvPr/>
                </p:nvSpPr>
                <p:spPr bwMode="auto">
                  <a:xfrm>
                    <a:off x="4302"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2" name="Rectangle 1090"/>
                  <p:cNvSpPr>
                    <a:spLocks noChangeArrowheads="1"/>
                  </p:cNvSpPr>
                  <p:nvPr/>
                </p:nvSpPr>
                <p:spPr bwMode="auto">
                  <a:xfrm>
                    <a:off x="429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3" name="Rectangle 1091"/>
                  <p:cNvSpPr>
                    <a:spLocks noChangeArrowheads="1"/>
                  </p:cNvSpPr>
                  <p:nvPr/>
                </p:nvSpPr>
                <p:spPr bwMode="auto">
                  <a:xfrm>
                    <a:off x="428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4" name="Rectangle 1092"/>
                  <p:cNvSpPr>
                    <a:spLocks noChangeArrowheads="1"/>
                  </p:cNvSpPr>
                  <p:nvPr/>
                </p:nvSpPr>
                <p:spPr bwMode="auto">
                  <a:xfrm>
                    <a:off x="427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5" name="Rectangle 1093"/>
                  <p:cNvSpPr>
                    <a:spLocks noChangeArrowheads="1"/>
                  </p:cNvSpPr>
                  <p:nvPr/>
                </p:nvSpPr>
                <p:spPr bwMode="auto">
                  <a:xfrm>
                    <a:off x="426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6" name="Rectangle 1094"/>
                  <p:cNvSpPr>
                    <a:spLocks noChangeArrowheads="1"/>
                  </p:cNvSpPr>
                  <p:nvPr/>
                </p:nvSpPr>
                <p:spPr bwMode="auto">
                  <a:xfrm>
                    <a:off x="425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7" name="Rectangle 1095"/>
                  <p:cNvSpPr>
                    <a:spLocks noChangeArrowheads="1"/>
                  </p:cNvSpPr>
                  <p:nvPr/>
                </p:nvSpPr>
                <p:spPr bwMode="auto">
                  <a:xfrm>
                    <a:off x="4247"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8" name="Rectangle 1096"/>
                  <p:cNvSpPr>
                    <a:spLocks noChangeArrowheads="1"/>
                  </p:cNvSpPr>
                  <p:nvPr/>
                </p:nvSpPr>
                <p:spPr bwMode="auto">
                  <a:xfrm>
                    <a:off x="423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09" name="Rectangle 1097"/>
                  <p:cNvSpPr>
                    <a:spLocks noChangeArrowheads="1"/>
                  </p:cNvSpPr>
                  <p:nvPr/>
                </p:nvSpPr>
                <p:spPr bwMode="auto">
                  <a:xfrm>
                    <a:off x="422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0" name="Rectangle 1098"/>
                  <p:cNvSpPr>
                    <a:spLocks noChangeArrowheads="1"/>
                  </p:cNvSpPr>
                  <p:nvPr/>
                </p:nvSpPr>
                <p:spPr bwMode="auto">
                  <a:xfrm>
                    <a:off x="421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1" name="Rectangle 1099"/>
                  <p:cNvSpPr>
                    <a:spLocks noChangeArrowheads="1"/>
                  </p:cNvSpPr>
                  <p:nvPr/>
                </p:nvSpPr>
                <p:spPr bwMode="auto">
                  <a:xfrm>
                    <a:off x="421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2" name="Rectangle 1100"/>
                  <p:cNvSpPr>
                    <a:spLocks noChangeArrowheads="1"/>
                  </p:cNvSpPr>
                  <p:nvPr/>
                </p:nvSpPr>
                <p:spPr bwMode="auto">
                  <a:xfrm>
                    <a:off x="420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3" name="Rectangle 1101"/>
                  <p:cNvSpPr>
                    <a:spLocks noChangeArrowheads="1"/>
                  </p:cNvSpPr>
                  <p:nvPr/>
                </p:nvSpPr>
                <p:spPr bwMode="auto">
                  <a:xfrm>
                    <a:off x="4192"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4" name="Rectangle 1102"/>
                  <p:cNvSpPr>
                    <a:spLocks noChangeArrowheads="1"/>
                  </p:cNvSpPr>
                  <p:nvPr/>
                </p:nvSpPr>
                <p:spPr bwMode="auto">
                  <a:xfrm>
                    <a:off x="418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5" name="Rectangle 1103"/>
                  <p:cNvSpPr>
                    <a:spLocks noChangeArrowheads="1"/>
                  </p:cNvSpPr>
                  <p:nvPr/>
                </p:nvSpPr>
                <p:spPr bwMode="auto">
                  <a:xfrm>
                    <a:off x="417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6" name="Rectangle 1104"/>
                  <p:cNvSpPr>
                    <a:spLocks noChangeArrowheads="1"/>
                  </p:cNvSpPr>
                  <p:nvPr/>
                </p:nvSpPr>
                <p:spPr bwMode="auto">
                  <a:xfrm>
                    <a:off x="416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7" name="Rectangle 1105"/>
                  <p:cNvSpPr>
                    <a:spLocks noChangeArrowheads="1"/>
                  </p:cNvSpPr>
                  <p:nvPr/>
                </p:nvSpPr>
                <p:spPr bwMode="auto">
                  <a:xfrm>
                    <a:off x="415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8" name="Rectangle 1106"/>
                  <p:cNvSpPr>
                    <a:spLocks noChangeArrowheads="1"/>
                  </p:cNvSpPr>
                  <p:nvPr/>
                </p:nvSpPr>
                <p:spPr bwMode="auto">
                  <a:xfrm>
                    <a:off x="414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19" name="Rectangle 1107"/>
                  <p:cNvSpPr>
                    <a:spLocks noChangeArrowheads="1"/>
                  </p:cNvSpPr>
                  <p:nvPr/>
                </p:nvSpPr>
                <p:spPr bwMode="auto">
                  <a:xfrm>
                    <a:off x="4137"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20" name="Rectangle 1108"/>
                  <p:cNvSpPr>
                    <a:spLocks noChangeArrowheads="1"/>
                  </p:cNvSpPr>
                  <p:nvPr/>
                </p:nvSpPr>
                <p:spPr bwMode="auto">
                  <a:xfrm>
                    <a:off x="412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21" name="Rectangle 1109"/>
                  <p:cNvSpPr>
                    <a:spLocks noChangeArrowheads="1"/>
                  </p:cNvSpPr>
                  <p:nvPr/>
                </p:nvSpPr>
                <p:spPr bwMode="auto">
                  <a:xfrm>
                    <a:off x="411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22" name="Rectangle 1110"/>
                  <p:cNvSpPr>
                    <a:spLocks noChangeArrowheads="1"/>
                  </p:cNvSpPr>
                  <p:nvPr/>
                </p:nvSpPr>
                <p:spPr bwMode="auto">
                  <a:xfrm>
                    <a:off x="410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23" name="Rectangle 1111"/>
                  <p:cNvSpPr>
                    <a:spLocks noChangeArrowheads="1"/>
                  </p:cNvSpPr>
                  <p:nvPr/>
                </p:nvSpPr>
                <p:spPr bwMode="auto">
                  <a:xfrm>
                    <a:off x="410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24" name="Rectangle 1112"/>
                  <p:cNvSpPr>
                    <a:spLocks noChangeArrowheads="1"/>
                  </p:cNvSpPr>
                  <p:nvPr/>
                </p:nvSpPr>
                <p:spPr bwMode="auto">
                  <a:xfrm>
                    <a:off x="409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626" name="Rectangle 1114"/>
                <p:cNvSpPr>
                  <a:spLocks noChangeArrowheads="1"/>
                </p:cNvSpPr>
                <p:nvPr/>
              </p:nvSpPr>
              <p:spPr bwMode="auto">
                <a:xfrm>
                  <a:off x="4082"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27" name="Rectangle 1115"/>
                <p:cNvSpPr>
                  <a:spLocks noChangeArrowheads="1"/>
                </p:cNvSpPr>
                <p:nvPr/>
              </p:nvSpPr>
              <p:spPr bwMode="auto">
                <a:xfrm>
                  <a:off x="4072"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28" name="Rectangle 1116"/>
                <p:cNvSpPr>
                  <a:spLocks noChangeArrowheads="1"/>
                </p:cNvSpPr>
                <p:nvPr/>
              </p:nvSpPr>
              <p:spPr bwMode="auto">
                <a:xfrm>
                  <a:off x="4063"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29" name="Rectangle 1117"/>
                <p:cNvSpPr>
                  <a:spLocks noChangeArrowheads="1"/>
                </p:cNvSpPr>
                <p:nvPr/>
              </p:nvSpPr>
              <p:spPr bwMode="auto">
                <a:xfrm>
                  <a:off x="4054"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30" name="Rectangle 1118"/>
                <p:cNvSpPr>
                  <a:spLocks noChangeArrowheads="1"/>
                </p:cNvSpPr>
                <p:nvPr/>
              </p:nvSpPr>
              <p:spPr bwMode="auto">
                <a:xfrm>
                  <a:off x="4045"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31" name="Rectangle 1119"/>
                <p:cNvSpPr>
                  <a:spLocks noChangeArrowheads="1"/>
                </p:cNvSpPr>
                <p:nvPr/>
              </p:nvSpPr>
              <p:spPr bwMode="auto">
                <a:xfrm>
                  <a:off x="4036"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32" name="Rectangle 1120"/>
                <p:cNvSpPr>
                  <a:spLocks noChangeArrowheads="1"/>
                </p:cNvSpPr>
                <p:nvPr/>
              </p:nvSpPr>
              <p:spPr bwMode="auto">
                <a:xfrm>
                  <a:off x="4027"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33" name="Rectangle 1121"/>
                <p:cNvSpPr>
                  <a:spLocks noChangeArrowheads="1"/>
                </p:cNvSpPr>
                <p:nvPr/>
              </p:nvSpPr>
              <p:spPr bwMode="auto">
                <a:xfrm>
                  <a:off x="4017"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34" name="Rectangle 1122"/>
                <p:cNvSpPr>
                  <a:spLocks noChangeArrowheads="1"/>
                </p:cNvSpPr>
                <p:nvPr/>
              </p:nvSpPr>
              <p:spPr bwMode="auto">
                <a:xfrm>
                  <a:off x="4008"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35" name="Rectangle 1123"/>
                <p:cNvSpPr>
                  <a:spLocks noChangeArrowheads="1"/>
                </p:cNvSpPr>
                <p:nvPr/>
              </p:nvSpPr>
              <p:spPr bwMode="auto">
                <a:xfrm>
                  <a:off x="3999" y="3732"/>
                  <a:ext cx="5"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36" name="Rectangle 1124"/>
                <p:cNvSpPr>
                  <a:spLocks noChangeArrowheads="1"/>
                </p:cNvSpPr>
                <p:nvPr/>
              </p:nvSpPr>
              <p:spPr bwMode="auto">
                <a:xfrm>
                  <a:off x="3990"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37" name="Rectangle 1125"/>
                <p:cNvSpPr>
                  <a:spLocks noChangeArrowheads="1"/>
                </p:cNvSpPr>
                <p:nvPr/>
              </p:nvSpPr>
              <p:spPr bwMode="auto">
                <a:xfrm>
                  <a:off x="3981" y="3732"/>
                  <a:ext cx="4" cy="4"/>
                </a:xfrm>
                <a:prstGeom prst="rect">
                  <a:avLst/>
                </a:prstGeom>
                <a:solidFill>
                  <a:srgbClr val="9191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639" name="Rectangle 1127"/>
              <p:cNvSpPr>
                <a:spLocks noChangeArrowheads="1"/>
              </p:cNvSpPr>
              <p:nvPr/>
            </p:nvSpPr>
            <p:spPr bwMode="auto">
              <a:xfrm>
                <a:off x="4064" y="3753"/>
                <a:ext cx="397" cy="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40" name="Rectangle 1128"/>
              <p:cNvSpPr>
                <a:spLocks noChangeArrowheads="1"/>
              </p:cNvSpPr>
              <p:nvPr/>
            </p:nvSpPr>
            <p:spPr bwMode="auto">
              <a:xfrm>
                <a:off x="4131" y="3777"/>
                <a:ext cx="336"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Man in </a:t>
                </a:r>
                <a:endParaRPr kumimoji="0" lang="en-US" sz="2800" b="0" i="0" u="none" strike="noStrike" cap="none" normalizeH="0" baseline="0" smtClean="0">
                  <a:ln>
                    <a:noFill/>
                  </a:ln>
                  <a:solidFill>
                    <a:schemeClr val="tx1"/>
                  </a:solidFill>
                  <a:effectLst/>
                  <a:latin typeface="Arial" pitchFamily="34" charset="0"/>
                </a:endParaRPr>
              </a:p>
            </p:txBody>
          </p:sp>
          <p:sp>
            <p:nvSpPr>
              <p:cNvPr id="65641" name="Rectangle 1129"/>
              <p:cNvSpPr>
                <a:spLocks noChangeArrowheads="1"/>
              </p:cNvSpPr>
              <p:nvPr/>
            </p:nvSpPr>
            <p:spPr bwMode="auto">
              <a:xfrm>
                <a:off x="4206" y="3887"/>
                <a:ext cx="179"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the </a:t>
                </a:r>
                <a:endParaRPr kumimoji="0" lang="en-US" sz="2800" b="0" i="0" u="none" strike="noStrike" cap="none" normalizeH="0" baseline="0" smtClean="0">
                  <a:ln>
                    <a:noFill/>
                  </a:ln>
                  <a:solidFill>
                    <a:schemeClr val="tx1"/>
                  </a:solidFill>
                  <a:effectLst/>
                  <a:latin typeface="Arial" pitchFamily="34" charset="0"/>
                </a:endParaRPr>
              </a:p>
            </p:txBody>
          </p:sp>
          <p:sp>
            <p:nvSpPr>
              <p:cNvPr id="65642" name="Rectangle 1130"/>
              <p:cNvSpPr>
                <a:spLocks noChangeArrowheads="1"/>
              </p:cNvSpPr>
              <p:nvPr/>
            </p:nvSpPr>
            <p:spPr bwMode="auto">
              <a:xfrm>
                <a:off x="4135" y="3997"/>
                <a:ext cx="303"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middle</a:t>
                </a:r>
                <a:endParaRPr kumimoji="0" lang="en-US" sz="2800" b="0" i="0" u="none" strike="noStrike" cap="none" normalizeH="0" baseline="0" smtClean="0">
                  <a:ln>
                    <a:noFill/>
                  </a:ln>
                  <a:solidFill>
                    <a:schemeClr val="tx1"/>
                  </a:solidFill>
                  <a:effectLst/>
                  <a:latin typeface="Arial" pitchFamily="34" charset="0"/>
                </a:endParaRPr>
              </a:p>
            </p:txBody>
          </p:sp>
          <p:grpSp>
            <p:nvGrpSpPr>
              <p:cNvPr id="65645" name="Group 1133"/>
              <p:cNvGrpSpPr>
                <a:grpSpLocks/>
              </p:cNvGrpSpPr>
              <p:nvPr/>
            </p:nvGrpSpPr>
            <p:grpSpPr bwMode="auto">
              <a:xfrm>
                <a:off x="4591" y="3842"/>
                <a:ext cx="552" cy="36"/>
                <a:chOff x="4591" y="3842"/>
                <a:chExt cx="552" cy="36"/>
              </a:xfrm>
            </p:grpSpPr>
            <p:sp>
              <p:nvSpPr>
                <p:cNvPr id="65643" name="Line 1131"/>
                <p:cNvSpPr>
                  <a:spLocks noChangeShapeType="1"/>
                </p:cNvSpPr>
                <p:nvPr/>
              </p:nvSpPr>
              <p:spPr bwMode="auto">
                <a:xfrm>
                  <a:off x="4591" y="3860"/>
                  <a:ext cx="517"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44" name="Freeform 1132"/>
                <p:cNvSpPr>
                  <a:spLocks/>
                </p:cNvSpPr>
                <p:nvPr/>
              </p:nvSpPr>
              <p:spPr bwMode="auto">
                <a:xfrm>
                  <a:off x="5107" y="3842"/>
                  <a:ext cx="36" cy="36"/>
                </a:xfrm>
                <a:custGeom>
                  <a:avLst/>
                  <a:gdLst/>
                  <a:ahLst/>
                  <a:cxnLst>
                    <a:cxn ang="0">
                      <a:pos x="0" y="72"/>
                    </a:cxn>
                    <a:cxn ang="0">
                      <a:pos x="72" y="35"/>
                    </a:cxn>
                    <a:cxn ang="0">
                      <a:pos x="0" y="0"/>
                    </a:cxn>
                    <a:cxn ang="0">
                      <a:pos x="0" y="72"/>
                    </a:cxn>
                  </a:cxnLst>
                  <a:rect l="0" t="0" r="r" b="b"/>
                  <a:pathLst>
                    <a:path w="72" h="72">
                      <a:moveTo>
                        <a:pt x="0" y="72"/>
                      </a:moveTo>
                      <a:lnTo>
                        <a:pt x="72" y="35"/>
                      </a:lnTo>
                      <a:lnTo>
                        <a:pt x="0" y="0"/>
                      </a:lnTo>
                      <a:lnTo>
                        <a:pt x="0" y="72"/>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648" name="Group 1136"/>
              <p:cNvGrpSpPr>
                <a:grpSpLocks/>
              </p:cNvGrpSpPr>
              <p:nvPr/>
            </p:nvGrpSpPr>
            <p:grpSpPr bwMode="auto">
              <a:xfrm>
                <a:off x="4571" y="4024"/>
                <a:ext cx="546" cy="36"/>
                <a:chOff x="4571" y="4024"/>
                <a:chExt cx="546" cy="36"/>
              </a:xfrm>
            </p:grpSpPr>
            <p:sp>
              <p:nvSpPr>
                <p:cNvPr id="65646" name="Line 1134"/>
                <p:cNvSpPr>
                  <a:spLocks noChangeShapeType="1"/>
                </p:cNvSpPr>
                <p:nvPr/>
              </p:nvSpPr>
              <p:spPr bwMode="auto">
                <a:xfrm>
                  <a:off x="4605" y="4042"/>
                  <a:ext cx="512" cy="1"/>
                </a:xfrm>
                <a:prstGeom prst="line">
                  <a:avLst/>
                </a:prstGeom>
                <a:noFill/>
                <a:ln w="1588">
                  <a:solidFill>
                    <a:srgbClr val="91919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47" name="Freeform 1135"/>
                <p:cNvSpPr>
                  <a:spLocks/>
                </p:cNvSpPr>
                <p:nvPr/>
              </p:nvSpPr>
              <p:spPr bwMode="auto">
                <a:xfrm>
                  <a:off x="4571" y="4024"/>
                  <a:ext cx="36" cy="36"/>
                </a:xfrm>
                <a:custGeom>
                  <a:avLst/>
                  <a:gdLst/>
                  <a:ahLst/>
                  <a:cxnLst>
                    <a:cxn ang="0">
                      <a:pos x="71" y="0"/>
                    </a:cxn>
                    <a:cxn ang="0">
                      <a:pos x="0" y="37"/>
                    </a:cxn>
                    <a:cxn ang="0">
                      <a:pos x="71" y="72"/>
                    </a:cxn>
                    <a:cxn ang="0">
                      <a:pos x="71" y="0"/>
                    </a:cxn>
                  </a:cxnLst>
                  <a:rect l="0" t="0" r="r" b="b"/>
                  <a:pathLst>
                    <a:path w="71" h="72">
                      <a:moveTo>
                        <a:pt x="71" y="0"/>
                      </a:moveTo>
                      <a:lnTo>
                        <a:pt x="0" y="37"/>
                      </a:lnTo>
                      <a:lnTo>
                        <a:pt x="71" y="72"/>
                      </a:lnTo>
                      <a:lnTo>
                        <a:pt x="71" y="0"/>
                      </a:lnTo>
                      <a:close/>
                    </a:path>
                  </a:pathLst>
                </a:custGeom>
                <a:solidFill>
                  <a:srgbClr val="91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t>Security Requirements</a:t>
            </a:r>
          </a:p>
        </p:txBody>
      </p:sp>
      <p:sp>
        <p:nvSpPr>
          <p:cNvPr id="6147" name="Rectangle 3"/>
          <p:cNvSpPr>
            <a:spLocks noGrp="1" noChangeArrowheads="1"/>
          </p:cNvSpPr>
          <p:nvPr>
            <p:ph type="body" idx="1"/>
          </p:nvPr>
        </p:nvSpPr>
        <p:spPr/>
        <p:txBody>
          <a:bodyPr/>
          <a:lstStyle/>
          <a:p>
            <a:pPr eaLnBrk="1" hangingPunct="1">
              <a:spcAft>
                <a:spcPts val="600"/>
              </a:spcAft>
            </a:pPr>
            <a:r>
              <a:rPr lang="en-GB" dirty="0" smtClean="0">
                <a:solidFill>
                  <a:srgbClr val="3333FF"/>
                </a:solidFill>
              </a:rPr>
              <a:t>Privacy</a:t>
            </a:r>
            <a:r>
              <a:rPr lang="en-GB" dirty="0" smtClean="0"/>
              <a:t> - information should be readable only by the intended recipient.</a:t>
            </a:r>
          </a:p>
          <a:p>
            <a:pPr eaLnBrk="1" hangingPunct="1">
              <a:spcAft>
                <a:spcPts val="600"/>
              </a:spcAft>
            </a:pPr>
            <a:r>
              <a:rPr lang="en-GB" dirty="0" smtClean="0">
                <a:solidFill>
                  <a:srgbClr val="3333FF"/>
                </a:solidFill>
              </a:rPr>
              <a:t>Integrity</a:t>
            </a:r>
            <a:r>
              <a:rPr lang="en-GB" dirty="0" smtClean="0"/>
              <a:t> - the recipient can confirm that the message has not been altered during transmission.</a:t>
            </a:r>
          </a:p>
          <a:p>
            <a:pPr eaLnBrk="1" hangingPunct="1">
              <a:spcAft>
                <a:spcPts val="600"/>
              </a:spcAft>
            </a:pPr>
            <a:r>
              <a:rPr lang="en-GB" dirty="0" smtClean="0">
                <a:solidFill>
                  <a:srgbClr val="3333FF"/>
                </a:solidFill>
              </a:rPr>
              <a:t>Authentication</a:t>
            </a:r>
            <a:r>
              <a:rPr lang="en-GB" dirty="0" smtClean="0"/>
              <a:t> - it is possible to verify the identity of the sender and/or receiver.</a:t>
            </a:r>
          </a:p>
          <a:p>
            <a:pPr eaLnBrk="1" hangingPunct="1">
              <a:spcAft>
                <a:spcPts val="600"/>
              </a:spcAft>
            </a:pPr>
            <a:r>
              <a:rPr lang="en-GB" dirty="0" err="1" smtClean="0">
                <a:solidFill>
                  <a:srgbClr val="3333FF"/>
                </a:solidFill>
              </a:rPr>
              <a:t>Nonrepudiation</a:t>
            </a:r>
            <a:r>
              <a:rPr lang="en-GB" dirty="0" smtClean="0"/>
              <a:t> - the sender cannot deny having sent a given message.</a:t>
            </a:r>
          </a:p>
          <a:p>
            <a:pPr lvl="1" eaLnBrk="1" hangingPunct="1">
              <a:spcAft>
                <a:spcPts val="600"/>
              </a:spcAft>
            </a:pPr>
            <a:r>
              <a:rPr lang="en-GB" dirty="0" smtClean="0"/>
              <a:t>The above requirements are not new and various security mechanisms have been used for many years in important transactions.</a:t>
            </a:r>
          </a:p>
          <a:p>
            <a:pPr lvl="1" eaLnBrk="1" hangingPunct="1">
              <a:spcAft>
                <a:spcPts val="600"/>
              </a:spcAft>
            </a:pPr>
            <a:r>
              <a:rPr lang="en-GB" dirty="0" smtClean="0"/>
              <a:t>What is new is the </a:t>
            </a:r>
            <a:r>
              <a:rPr lang="en-GB" i="1" dirty="0" smtClean="0"/>
              <a:t>speed</a:t>
            </a:r>
            <a:r>
              <a:rPr lang="en-GB" dirty="0" smtClean="0"/>
              <a:t> at which break-in attempts can be made from a </a:t>
            </a:r>
            <a:r>
              <a:rPr lang="en-GB" i="1" dirty="0" smtClean="0"/>
              <a:t>distance</a:t>
            </a:r>
            <a:r>
              <a:rPr lang="en-GB" dirty="0" smtClean="0"/>
              <a:t> by using a network.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Cryptography</a:t>
            </a:r>
          </a:p>
        </p:txBody>
      </p:sp>
      <p:sp>
        <p:nvSpPr>
          <p:cNvPr id="7171" name="Rectangle 3"/>
          <p:cNvSpPr>
            <a:spLocks noGrp="1" noChangeArrowheads="1"/>
          </p:cNvSpPr>
          <p:nvPr>
            <p:ph type="body" idx="1"/>
          </p:nvPr>
        </p:nvSpPr>
        <p:spPr/>
        <p:txBody>
          <a:bodyPr/>
          <a:lstStyle/>
          <a:p>
            <a:pPr eaLnBrk="1" hangingPunct="1"/>
            <a:endParaRPr lang="en-GB" b="1" dirty="0" smtClean="0">
              <a:solidFill>
                <a:srgbClr val="3333FF"/>
              </a:solidFill>
            </a:endParaRPr>
          </a:p>
          <a:p>
            <a:pPr eaLnBrk="1" hangingPunct="1">
              <a:spcAft>
                <a:spcPts val="600"/>
              </a:spcAft>
            </a:pPr>
            <a:r>
              <a:rPr lang="en-GB" b="1" dirty="0" smtClean="0"/>
              <a:t>Cryptography</a:t>
            </a:r>
            <a:r>
              <a:rPr lang="en-GB" dirty="0" smtClean="0"/>
              <a:t> (Greek : </a:t>
            </a:r>
            <a:r>
              <a:rPr lang="en-GB" i="1" dirty="0" err="1" smtClean="0"/>
              <a:t>kryptos</a:t>
            </a:r>
            <a:r>
              <a:rPr lang="en-GB" dirty="0" smtClean="0"/>
              <a:t>-hidden) is the science of making messages secure.   </a:t>
            </a:r>
          </a:p>
          <a:p>
            <a:pPr eaLnBrk="1" hangingPunct="1">
              <a:spcAft>
                <a:spcPts val="600"/>
              </a:spcAft>
            </a:pPr>
            <a:r>
              <a:rPr lang="en-GB" dirty="0" smtClean="0"/>
              <a:t>The original message is the </a:t>
            </a:r>
            <a:r>
              <a:rPr lang="en-GB" b="1" dirty="0" smtClean="0"/>
              <a:t>plaintext</a:t>
            </a:r>
            <a:r>
              <a:rPr lang="en-GB" dirty="0" smtClean="0"/>
              <a:t>.</a:t>
            </a:r>
          </a:p>
          <a:p>
            <a:pPr eaLnBrk="1" hangingPunct="1">
              <a:spcAft>
                <a:spcPts val="600"/>
              </a:spcAft>
            </a:pPr>
            <a:r>
              <a:rPr lang="en-GB" dirty="0" smtClean="0"/>
              <a:t>The encryption/decryption algorithm is called the </a:t>
            </a:r>
            <a:r>
              <a:rPr lang="en-GB" b="1" dirty="0" smtClean="0"/>
              <a:t>cipher</a:t>
            </a:r>
            <a:r>
              <a:rPr lang="en-GB" dirty="0" smtClean="0"/>
              <a:t>.</a:t>
            </a:r>
          </a:p>
          <a:p>
            <a:pPr eaLnBrk="1" hangingPunct="1">
              <a:spcAft>
                <a:spcPts val="600"/>
              </a:spcAft>
            </a:pPr>
            <a:r>
              <a:rPr lang="en-GB" dirty="0" smtClean="0"/>
              <a:t>The encrypted message is the </a:t>
            </a:r>
            <a:r>
              <a:rPr lang="en-GB" b="1" dirty="0" err="1" smtClean="0"/>
              <a:t>ciphertext</a:t>
            </a:r>
            <a:r>
              <a:rPr lang="en-GB" dirty="0" smtClean="0"/>
              <a:t>.</a:t>
            </a:r>
          </a:p>
          <a:p>
            <a:pPr eaLnBrk="1" hangingPunct="1">
              <a:spcAft>
                <a:spcPts val="600"/>
              </a:spcAft>
            </a:pPr>
            <a:r>
              <a:rPr lang="en-GB" dirty="0" smtClean="0"/>
              <a:t>Note – cryptography is different from </a:t>
            </a:r>
            <a:r>
              <a:rPr lang="en-GB" dirty="0" err="1" smtClean="0"/>
              <a:t>steganography</a:t>
            </a:r>
            <a:r>
              <a:rPr lang="en-GB" dirty="0" smtClean="0"/>
              <a:t>.</a:t>
            </a:r>
          </a:p>
          <a:p>
            <a:pPr lvl="1" eaLnBrk="1" hangingPunct="1">
              <a:spcAft>
                <a:spcPts val="600"/>
              </a:spcAft>
            </a:pPr>
            <a:r>
              <a:rPr lang="en-GB" b="1" dirty="0" err="1" smtClean="0"/>
              <a:t>Steganography</a:t>
            </a:r>
            <a:r>
              <a:rPr lang="en-GB" dirty="0" smtClean="0"/>
              <a:t> (from Greek </a:t>
            </a:r>
            <a:r>
              <a:rPr lang="en-GB" i="1" dirty="0" err="1" smtClean="0"/>
              <a:t>steganos</a:t>
            </a:r>
            <a:r>
              <a:rPr lang="en-GB" dirty="0" smtClean="0"/>
              <a:t>-covered and </a:t>
            </a:r>
            <a:r>
              <a:rPr lang="en-GB" i="1" dirty="0" err="1" smtClean="0"/>
              <a:t>graphein</a:t>
            </a:r>
            <a:r>
              <a:rPr lang="en-GB" dirty="0" smtClean="0"/>
              <a:t>-to write) involves hiding the existence of a message.</a:t>
            </a:r>
          </a:p>
          <a:p>
            <a:pPr eaLnBrk="1" hangingPunct="1"/>
            <a:endParaRPr lang="en-GB" dirty="0" smtClean="0"/>
          </a:p>
          <a:p>
            <a:pPr eaLnBrk="1" hangingPunct="1">
              <a:buFont typeface="Wingdings" pitchFamily="2" charset="2"/>
              <a:buNone/>
            </a:pPr>
            <a:endParaRPr lang="en-GB"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Cryptography and the Caesar Cipher</a:t>
            </a:r>
          </a:p>
        </p:txBody>
      </p:sp>
      <p:sp>
        <p:nvSpPr>
          <p:cNvPr id="8195" name="Rectangle 3"/>
          <p:cNvSpPr>
            <a:spLocks noGrp="1" noChangeArrowheads="1"/>
          </p:cNvSpPr>
          <p:nvPr>
            <p:ph type="body" idx="1"/>
          </p:nvPr>
        </p:nvSpPr>
        <p:spPr/>
        <p:txBody>
          <a:bodyPr/>
          <a:lstStyle/>
          <a:p>
            <a:pPr eaLnBrk="1" hangingPunct="1"/>
            <a:r>
              <a:rPr lang="en-GB" dirty="0" smtClean="0"/>
              <a:t>The Caesar cipher is a very simple example of a </a:t>
            </a:r>
            <a:r>
              <a:rPr lang="en-GB" dirty="0" err="1" smtClean="0"/>
              <a:t>monoalphabetic</a:t>
            </a:r>
            <a:r>
              <a:rPr lang="en-GB" dirty="0" smtClean="0"/>
              <a:t> cipher.  It can use a simple shift between the plain alphabet and cipher alphabet.  The exact shift can be considered as the cipher key.</a:t>
            </a:r>
          </a:p>
          <a:p>
            <a:pPr eaLnBrk="1" hangingPunct="1">
              <a:buNone/>
            </a:pPr>
            <a:endParaRPr lang="en-GB" dirty="0" smtClean="0"/>
          </a:p>
          <a:p>
            <a:pPr marL="574675" lvl="1" indent="-117475" eaLnBrk="1" hangingPunct="1">
              <a:buFontTx/>
              <a:buNone/>
            </a:pPr>
            <a:r>
              <a:rPr lang="en-GB" dirty="0" smtClean="0"/>
              <a:t>	An example of a 3 letter shifted Caesar cipher (lower case for plaintext and UPPERCASE for </a:t>
            </a:r>
            <a:r>
              <a:rPr lang="en-GB" dirty="0" err="1" smtClean="0"/>
              <a:t>ciphertext</a:t>
            </a:r>
            <a:r>
              <a:rPr lang="en-GB" dirty="0" smtClean="0"/>
              <a:t>.</a:t>
            </a:r>
          </a:p>
          <a:p>
            <a:pPr marL="574675" lvl="1" indent="-117475" eaLnBrk="1" hangingPunct="1">
              <a:buFontTx/>
              <a:buNone/>
            </a:pPr>
            <a:endParaRPr lang="en-GB" dirty="0" smtClean="0"/>
          </a:p>
          <a:p>
            <a:pPr marL="574675" lvl="1" indent="-117475" eaLnBrk="1" hangingPunct="1">
              <a:buFontTx/>
              <a:buNone/>
            </a:pPr>
            <a:r>
              <a:rPr lang="en-GB" sz="1800" b="1" dirty="0" smtClean="0">
                <a:latin typeface="Courier New" pitchFamily="49" charset="0"/>
              </a:rPr>
              <a:t>a b c d e f g h </a:t>
            </a:r>
            <a:r>
              <a:rPr lang="en-GB" sz="1800" b="1" dirty="0" err="1" smtClean="0">
                <a:latin typeface="Courier New" pitchFamily="49" charset="0"/>
              </a:rPr>
              <a:t>i</a:t>
            </a:r>
            <a:r>
              <a:rPr lang="en-GB" sz="1800" b="1" dirty="0" smtClean="0">
                <a:latin typeface="Courier New" pitchFamily="49" charset="0"/>
              </a:rPr>
              <a:t> j k l m n o p q r s t u v w x y z</a:t>
            </a:r>
          </a:p>
          <a:p>
            <a:pPr marL="574675" lvl="1" indent="-117475" eaLnBrk="1" hangingPunct="1">
              <a:buFontTx/>
              <a:buNone/>
            </a:pPr>
            <a:r>
              <a:rPr lang="en-GB" sz="1800" b="1" dirty="0" smtClean="0">
                <a:latin typeface="Courier New" pitchFamily="49" charset="0"/>
              </a:rPr>
              <a:t>D E F G H I J K L M N O P Q R S T U V W X Y Z A B 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GB" smtClean="0"/>
              <a:t>Keys and the Caesar Cipher</a:t>
            </a:r>
          </a:p>
        </p:txBody>
      </p:sp>
      <p:sp>
        <p:nvSpPr>
          <p:cNvPr id="9219" name="Rectangle 5"/>
          <p:cNvSpPr>
            <a:spLocks noGrp="1" noChangeArrowheads="1"/>
          </p:cNvSpPr>
          <p:nvPr>
            <p:ph type="body" idx="1"/>
          </p:nvPr>
        </p:nvSpPr>
        <p:spPr/>
        <p:txBody>
          <a:bodyPr/>
          <a:lstStyle/>
          <a:p>
            <a:pPr eaLnBrk="1" hangingPunct="1"/>
            <a:r>
              <a:rPr lang="en-GB" dirty="0" smtClean="0"/>
              <a:t>The simple Caesar cipher has just 25 keys (i.e., 25 possible shifts).  So that cryptanalysts could quickly break the code by trying all possible shifts.</a:t>
            </a:r>
          </a:p>
          <a:p>
            <a:pPr eaLnBrk="1" hangingPunct="1"/>
            <a:endParaRPr lang="en-GB" dirty="0" smtClean="0"/>
          </a:p>
          <a:p>
            <a:pPr eaLnBrk="1" hangingPunct="1"/>
            <a:r>
              <a:rPr lang="en-GB" dirty="0" smtClean="0"/>
              <a:t>A compromise involves the use of a keyword or key phrase, e.g., ‘JULIUS CAESER’</a:t>
            </a:r>
          </a:p>
          <a:p>
            <a:pPr eaLnBrk="1" hangingPunct="1"/>
            <a:endParaRPr lang="en-GB" dirty="0" smtClean="0"/>
          </a:p>
          <a:p>
            <a:pPr lvl="1" eaLnBrk="1" hangingPunct="1">
              <a:buFontTx/>
              <a:buNone/>
            </a:pPr>
            <a:r>
              <a:rPr lang="en-GB" sz="1800" b="1" dirty="0" smtClean="0">
                <a:latin typeface="Courier New" pitchFamily="49" charset="0"/>
              </a:rPr>
              <a:t>a b c d e f g h </a:t>
            </a:r>
            <a:r>
              <a:rPr lang="en-GB" sz="1800" b="1" dirty="0" err="1" smtClean="0">
                <a:latin typeface="Courier New" pitchFamily="49" charset="0"/>
              </a:rPr>
              <a:t>i</a:t>
            </a:r>
            <a:r>
              <a:rPr lang="en-GB" sz="1800" b="1" dirty="0" smtClean="0">
                <a:latin typeface="Courier New" pitchFamily="49" charset="0"/>
              </a:rPr>
              <a:t> j k l m n o p q r s t u v w x y z</a:t>
            </a:r>
          </a:p>
          <a:p>
            <a:pPr lvl="1" eaLnBrk="1" hangingPunct="1">
              <a:buFontTx/>
              <a:buNone/>
            </a:pPr>
            <a:r>
              <a:rPr lang="en-GB" sz="1800" b="1" dirty="0" smtClean="0">
                <a:latin typeface="Courier New" pitchFamily="49" charset="0"/>
              </a:rPr>
              <a:t>J U L I S C A E R T V W X Y Z B D F G H K M N O P Q</a:t>
            </a:r>
          </a:p>
          <a:p>
            <a:pPr lvl="1" eaLnBrk="1" hangingPunct="1">
              <a:buFontTx/>
              <a:buNone/>
            </a:pPr>
            <a:r>
              <a:rPr lang="en-GB" dirty="0" smtClean="0"/>
              <a:t>                                   </a:t>
            </a:r>
          </a:p>
          <a:p>
            <a:pPr eaLnBrk="1" hangingPunct="1"/>
            <a:endParaRPr lang="en-GB" dirty="0" smtClean="0"/>
          </a:p>
          <a:p>
            <a:pPr eaLnBrk="1" hangingPunct="1"/>
            <a:endParaRPr lang="en-GB"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t>Cryptanalysis</a:t>
            </a:r>
          </a:p>
        </p:txBody>
      </p:sp>
      <p:sp>
        <p:nvSpPr>
          <p:cNvPr id="10243" name="Rectangle 3"/>
          <p:cNvSpPr>
            <a:spLocks noGrp="1" noChangeArrowheads="1"/>
          </p:cNvSpPr>
          <p:nvPr>
            <p:ph type="body" idx="1"/>
          </p:nvPr>
        </p:nvSpPr>
        <p:spPr/>
        <p:txBody>
          <a:bodyPr/>
          <a:lstStyle/>
          <a:p>
            <a:pPr eaLnBrk="1" hangingPunct="1"/>
            <a:r>
              <a:rPr lang="en-GB" sz="1800" dirty="0" smtClean="0"/>
              <a:t>In “The Code Book”, Simon Singh describes how early Arabian scholars invented cryptanalysis,  for example, using frequency analysis to identify substitutions.</a:t>
            </a:r>
          </a:p>
          <a:p>
            <a:pPr eaLnBrk="1" hangingPunct="1"/>
            <a:endParaRPr lang="en-GB" sz="1800" dirty="0" smtClean="0"/>
          </a:p>
          <a:p>
            <a:pPr eaLnBrk="1" hangingPunct="1"/>
            <a:r>
              <a:rPr lang="en-GB" sz="1800" dirty="0" smtClean="0"/>
              <a:t>Relative frequencies of letters of the alphabet</a:t>
            </a:r>
            <a:r>
              <a:rPr lang="en-GB" dirty="0" smtClean="0"/>
              <a:t>:</a:t>
            </a:r>
          </a:p>
          <a:p>
            <a:pPr eaLnBrk="1" hangingPunct="1"/>
            <a:endParaRPr lang="en-GB" dirty="0" smtClean="0"/>
          </a:p>
        </p:txBody>
      </p:sp>
      <p:graphicFrame>
        <p:nvGraphicFramePr>
          <p:cNvPr id="53547" name="Group 299"/>
          <p:cNvGraphicFramePr>
            <a:graphicFrameLocks noGrp="1"/>
          </p:cNvGraphicFramePr>
          <p:nvPr/>
        </p:nvGraphicFramePr>
        <p:xfrm>
          <a:off x="1295400" y="2895600"/>
          <a:ext cx="6705600" cy="2833689"/>
        </p:xfrm>
        <a:graphic>
          <a:graphicData uri="http://schemas.openxmlformats.org/drawingml/2006/table">
            <a:tbl>
              <a:tblPr/>
              <a:tblGrid>
                <a:gridCol w="838200"/>
                <a:gridCol w="838200"/>
                <a:gridCol w="838200"/>
                <a:gridCol w="838200"/>
                <a:gridCol w="838200"/>
                <a:gridCol w="838200"/>
                <a:gridCol w="838200"/>
                <a:gridCol w="838200"/>
              </a:tblGrid>
              <a:tr h="384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The Vigenère Cipher</a:t>
            </a:r>
          </a:p>
        </p:txBody>
      </p:sp>
      <p:sp>
        <p:nvSpPr>
          <p:cNvPr id="11267" name="Rectangle 3"/>
          <p:cNvSpPr>
            <a:spLocks noGrp="1" noChangeArrowheads="1"/>
          </p:cNvSpPr>
          <p:nvPr>
            <p:ph type="body" idx="1"/>
          </p:nvPr>
        </p:nvSpPr>
        <p:spPr/>
        <p:txBody>
          <a:bodyPr/>
          <a:lstStyle/>
          <a:p>
            <a:pPr eaLnBrk="1" hangingPunct="1">
              <a:spcAft>
                <a:spcPts val="600"/>
              </a:spcAft>
            </a:pPr>
            <a:r>
              <a:rPr lang="en-GB" dirty="0" smtClean="0"/>
              <a:t>The </a:t>
            </a:r>
            <a:r>
              <a:rPr lang="en-GB" dirty="0" err="1" smtClean="0"/>
              <a:t>Vigenère</a:t>
            </a:r>
            <a:r>
              <a:rPr lang="en-GB" dirty="0" smtClean="0"/>
              <a:t> cipher was published in 1586.  It is a </a:t>
            </a:r>
            <a:r>
              <a:rPr lang="en-GB" b="1" dirty="0" err="1" smtClean="0"/>
              <a:t>polyalphabetic</a:t>
            </a:r>
            <a:r>
              <a:rPr lang="en-GB" dirty="0" smtClean="0"/>
              <a:t> cipher (as opposed to a </a:t>
            </a:r>
            <a:r>
              <a:rPr lang="en-GB" b="1" dirty="0" err="1" smtClean="0"/>
              <a:t>monoalphabetic</a:t>
            </a:r>
            <a:r>
              <a:rPr lang="en-GB" dirty="0" smtClean="0"/>
              <a:t> cipher) because it uses several cipher alphabets per message.  This makes frequency cryptanalysis more difficult.</a:t>
            </a:r>
          </a:p>
          <a:p>
            <a:pPr eaLnBrk="1" hangingPunct="1">
              <a:spcAft>
                <a:spcPts val="600"/>
              </a:spcAft>
            </a:pPr>
            <a:r>
              <a:rPr lang="en-GB" dirty="0" smtClean="0"/>
              <a:t>Again a key (keyword or key phrase) is required.</a:t>
            </a:r>
          </a:p>
        </p:txBody>
      </p:sp>
      <p:pic>
        <p:nvPicPr>
          <p:cNvPr id="11268" name="Picture 4"/>
          <p:cNvPicPr>
            <a:picLocks noChangeAspect="1" noChangeArrowheads="1"/>
          </p:cNvPicPr>
          <p:nvPr/>
        </p:nvPicPr>
        <p:blipFill>
          <a:blip r:embed="rId3" cstate="print"/>
          <a:srcRect/>
          <a:stretch>
            <a:fillRect/>
          </a:stretch>
        </p:blipFill>
        <p:spPr bwMode="auto">
          <a:xfrm>
            <a:off x="207963" y="3212976"/>
            <a:ext cx="8936037" cy="15097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yuobtemplate">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myu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Data\Microsoft\Templates\myuobtemplate.pot</Template>
  <TotalTime>25394</TotalTime>
  <Words>2187</Words>
  <Application>Microsoft Office PowerPoint</Application>
  <PresentationFormat>On-screen Show (4:3)</PresentationFormat>
  <Paragraphs>358</Paragraphs>
  <Slides>27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myuobtemplate</vt:lpstr>
      <vt:lpstr>Equation</vt:lpstr>
      <vt:lpstr>Multimedia Data Security and Cryptographic Algorithms</vt:lpstr>
      <vt:lpstr>Contents</vt:lpstr>
      <vt:lpstr>Network Security Threats</vt:lpstr>
      <vt:lpstr>Security Requirements</vt:lpstr>
      <vt:lpstr>Cryptography</vt:lpstr>
      <vt:lpstr>Cryptography and the Caesar Cipher</vt:lpstr>
      <vt:lpstr>Keys and the Caesar Cipher</vt:lpstr>
      <vt:lpstr>Cryptanalysis</vt:lpstr>
      <vt:lpstr>The Vigenère Cipher</vt:lpstr>
      <vt:lpstr>PowerPoint Presentation</vt:lpstr>
      <vt:lpstr>DES – The Data Encryption Standard</vt:lpstr>
      <vt:lpstr>The Key Distribution Problem</vt:lpstr>
      <vt:lpstr>Diffie-Hellman-Merkle</vt:lpstr>
      <vt:lpstr>A Simple Padlock Example</vt:lpstr>
      <vt:lpstr>Public key encryption</vt:lpstr>
      <vt:lpstr>RSA (Rivest, Shamir and Adleman)</vt:lpstr>
      <vt:lpstr>RSA (Rivest, Shamir and Adleman)</vt:lpstr>
      <vt:lpstr>The mathematics of RSA</vt:lpstr>
      <vt:lpstr>The mathematics of RSA</vt:lpstr>
      <vt:lpstr>The mathematics of RSA</vt:lpstr>
      <vt:lpstr>The mathematics of RSA</vt:lpstr>
      <vt:lpstr>The mathematics of RSA</vt:lpstr>
      <vt:lpstr>The mathematics of RSA</vt:lpstr>
      <vt:lpstr>Applications of RSA</vt:lpstr>
      <vt:lpstr>Digital Signatures for Verification</vt:lpstr>
      <vt:lpstr>Digital Signatures for Verification</vt:lpstr>
      <vt:lpstr>PowerPoint Presentation</vt:lpstr>
    </vt:vector>
  </TitlesOfParts>
  <Company>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TCP/IP (Chapter 8)</dc:title>
  <dc:creator>User</dc:creator>
  <cp:lastModifiedBy>Mike Spann</cp:lastModifiedBy>
  <cp:revision>249</cp:revision>
  <dcterms:created xsi:type="dcterms:W3CDTF">2002-02-10T19:41:23Z</dcterms:created>
  <dcterms:modified xsi:type="dcterms:W3CDTF">2013-02-13T16:02:22Z</dcterms:modified>
</cp:coreProperties>
</file>