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1V" ContentType="video/m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21" r:id="rId3"/>
    <p:sldId id="442" r:id="rId4"/>
    <p:sldId id="406" r:id="rId5"/>
    <p:sldId id="407" r:id="rId6"/>
    <p:sldId id="298" r:id="rId7"/>
    <p:sldId id="424" r:id="rId8"/>
    <p:sldId id="425" r:id="rId9"/>
    <p:sldId id="384" r:id="rId10"/>
    <p:sldId id="420" r:id="rId11"/>
    <p:sldId id="427" r:id="rId12"/>
    <p:sldId id="428" r:id="rId13"/>
    <p:sldId id="429" r:id="rId14"/>
    <p:sldId id="430" r:id="rId15"/>
    <p:sldId id="435" r:id="rId16"/>
    <p:sldId id="436" r:id="rId17"/>
    <p:sldId id="437" r:id="rId18"/>
    <p:sldId id="432" r:id="rId19"/>
    <p:sldId id="433" r:id="rId20"/>
    <p:sldId id="434" r:id="rId21"/>
    <p:sldId id="439" r:id="rId22"/>
    <p:sldId id="440" r:id="rId23"/>
    <p:sldId id="441" r:id="rId24"/>
    <p:sldId id="438" r:id="rId25"/>
  </p:sldIdLst>
  <p:sldSz cx="9906000" cy="6858000" type="A4"/>
  <p:notesSz cx="6854825" cy="97504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330DD"/>
    <a:srgbClr val="CC0000"/>
    <a:srgbClr val="BFBFB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65" autoAdjust="0"/>
  </p:normalViewPr>
  <p:slideViewPr>
    <p:cSldViewPr>
      <p:cViewPr varScale="1">
        <p:scale>
          <a:sx n="88" d="100"/>
          <a:sy n="88" d="100"/>
        </p:scale>
        <p:origin x="-114" y="-3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7" Type="http://schemas.openxmlformats.org/officeDocument/2006/relationships/slide" Target="slides/slide24.xml"/><Relationship Id="rId2" Type="http://schemas.openxmlformats.org/officeDocument/2006/relationships/slide" Target="slides/slide6.xml"/><Relationship Id="rId1" Type="http://schemas.openxmlformats.org/officeDocument/2006/relationships/slide" Target="slides/slide2.xml"/><Relationship Id="rId6" Type="http://schemas.openxmlformats.org/officeDocument/2006/relationships/slide" Target="slides/slide17.xml"/><Relationship Id="rId5" Type="http://schemas.openxmlformats.org/officeDocument/2006/relationships/slide" Target="slides/slide13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3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1588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6925" y="736600"/>
            <a:ext cx="5262563" cy="3643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defRPr sz="10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000" i="1"/>
            </a:lvl1pPr>
          </a:lstStyle>
          <a:p>
            <a:pPr>
              <a:defRPr/>
            </a:pPr>
            <a:fld id="{17F468C8-52B3-4079-916F-89825D66C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7DCA6-C249-4D2C-BBDB-15A3E78F3EB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77582-1D9F-4D73-BC07-FDC02E542EF9}" type="slidenum">
              <a:rPr lang="en-GB" smtClean="0">
                <a:latin typeface="Arial" pitchFamily="34" charset="0"/>
              </a:rPr>
              <a:pPr/>
              <a:t>13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B557A-A212-42D5-964F-84930D4DD674}" type="slidenum">
              <a:rPr lang="en-GB" smtClean="0">
                <a:latin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D77F1-EE10-42A1-AAF7-EAB0150C5A88}" type="slidenum">
              <a:rPr lang="en-GB" smtClean="0">
                <a:latin typeface="Arial" pitchFamily="34" charset="0"/>
              </a:rPr>
              <a:pPr/>
              <a:t>24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5C427-CA64-4DAC-8B2B-4AF541E9BC2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C398A-19DF-4AF2-8D9B-F97469951B1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736600"/>
            <a:ext cx="5264150" cy="3643313"/>
          </a:xfrm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9F505-366E-421C-8318-5EC019C0073D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736600"/>
            <a:ext cx="5264150" cy="3643313"/>
          </a:xfrm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56331-F867-4096-92A5-852D982D5F2E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04F14-0589-40D1-A727-E421D858059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A3663-F58A-4FF6-9DE5-0902546FD1B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38188"/>
            <a:ext cx="5259387" cy="3641725"/>
          </a:xfrm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2325"/>
            <a:ext cx="5026025" cy="43862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E3150-6E25-496C-B9C5-823571CEE577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38188"/>
            <a:ext cx="5259387" cy="3640137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632325"/>
            <a:ext cx="5022850" cy="438467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CCB67-7639-426B-ADA7-C02455E62A12}" type="slidenum">
              <a:rPr lang="en-GB" smtClean="0">
                <a:latin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0"/>
            <a:ext cx="9906000" cy="3886200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tint val="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3" descr="C:\Documents and Settings\begumf\My Documents\francey\1_work_progress\june_05\schools_powerpoint\ai_work_files\ub\ub_burgun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907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71713" y="2478088"/>
            <a:ext cx="5653087" cy="19081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0200" y="5562600"/>
            <a:ext cx="9161463" cy="106521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0"/>
            <a:ext cx="2125662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0"/>
            <a:ext cx="6224588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8420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914400"/>
            <a:ext cx="41751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0475" y="914400"/>
            <a:ext cx="41751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egumf\My Documents\francey\1_work_progress\june_05\schools_powerpoint\ai_work_files\word_marque\wordmarque_burgundy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10288"/>
            <a:ext cx="18161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0"/>
            <a:ext cx="842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914400"/>
            <a:ext cx="850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cdp.bham.ac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mediahistory.umn.edu/timelin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f/f2/Early_digital!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davidbeyda.com/digitalheadshotretouchingsample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frm=1&amp;source=images&amp;cd=&amp;cad=rja&amp;docid=5cEr_IigpXXi6M&amp;tbnid=JRbrmw-Ah_FH_M:&amp;ved=0CAUQjRw&amp;url=http://hereslookinatyoukidd.wordpress.com/2011/09/02/five-senses-friday-part-deux/&amp;ei=xO-AUsynAoK30QWD34CYBQ&amp;bvm=bv.56146854,d.d2k&amp;psig=AFQjCNF4AzxREaknvFAuwt9Xllpn6uVJLQ&amp;ust=138426807445945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1V"/><Relationship Id="rId7" Type="http://schemas.openxmlformats.org/officeDocument/2006/relationships/image" Target="../media/image28.png"/><Relationship Id="rId2" Type="http://schemas.openxmlformats.org/officeDocument/2006/relationships/video" Target="../media/media1.M1V"/><Relationship Id="rId1" Type="http://schemas.microsoft.com/office/2007/relationships/media" Target="../media/media1.M1V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1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4.M1V"/><Relationship Id="rId7" Type="http://schemas.openxmlformats.org/officeDocument/2006/relationships/image" Target="../media/image30.png"/><Relationship Id="rId2" Type="http://schemas.openxmlformats.org/officeDocument/2006/relationships/video" Target="../media/media3.M1V"/><Relationship Id="rId1" Type="http://schemas.microsoft.com/office/2007/relationships/media" Target="../media/media3.M1V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1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bham.ac.uk/login" TargetMode="External"/><Relationship Id="rId2" Type="http://schemas.openxmlformats.org/officeDocument/2006/relationships/hyperlink" Target="mailto:ClarkeBJ@adf.bham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amazon.co.uk/Digital-Multimedia-Dr-Nigel-Chapman/dp/0470858907/ref=sr_1_1?ie=UTF8&amp;qid=1325699649&amp;sr=8-1" TargetMode="External"/><Relationship Id="rId7" Type="http://schemas.openxmlformats.org/officeDocument/2006/relationships/hyperlink" Target="http://www.amazon.co.uk/Javascript-World-Visual-QuickStart-Guides/dp/0201735172/ref=sr_1_1?ie=UTF8&amp;qid=1312880327&amp;sr=8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://www.amazon.co.uk/Javascript-World-Visual-QuickStart-Guides/dp/0201735172/ref=sr_1_1?s=books&amp;ie=UTF8&amp;qid=1325699750&amp;sr=1-1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amazon.co.uk/Data-Compression-Book-Mark-Nelson/dp/1558514341/ref=sr_1_1?s=books&amp;ie=UTF8&amp;qid=1325699718&amp;sr=1-1" TargetMode="External"/><Relationship Id="rId9" Type="http://schemas.openxmlformats.org/officeDocument/2006/relationships/hyperlink" Target="http://www.amazon.co.uk/gp/product/images/0470858907/sr=8-1/qid=1218470091/ref=dp_image_0?ie=UTF8&amp;n=266239&amp;s=books&amp;qid=1218470091&amp;sr=8-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ography.com/dc-beijing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14600"/>
            <a:ext cx="5715000" cy="1905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Multimedia Data</a:t>
            </a:r>
            <a:br>
              <a:rPr lang="en-GB" sz="4000" dirty="0" smtClean="0"/>
            </a:br>
            <a:r>
              <a:rPr lang="en-GB" sz="4000" b="1" dirty="0" smtClean="0"/>
              <a:t>Course Introduction</a:t>
            </a:r>
            <a:r>
              <a:rPr lang="en-GB" sz="1200" b="1" dirty="0" smtClean="0"/>
              <a:t/>
            </a:r>
            <a:br>
              <a:rPr lang="en-GB" sz="1200" b="1" dirty="0" smtClean="0"/>
            </a:br>
            <a:endParaRPr lang="en-GB" sz="1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6934200" cy="1752600"/>
          </a:xfrm>
          <a:noFill/>
        </p:spPr>
        <p:txBody>
          <a:bodyPr lIns="92075" tIns="46038" rIns="92075" bIns="46038" anchor="ctr"/>
          <a:lstStyle/>
          <a:p>
            <a:pPr algn="r" eaLnBrk="1" hangingPunct="1"/>
            <a:endParaRPr lang="en-GB" sz="28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GB" dirty="0" smtClean="0">
                <a:latin typeface="Times New Roman" pitchFamily="18" charset="0"/>
              </a:rPr>
              <a:t>Dr Mike Spann</a:t>
            </a:r>
          </a:p>
          <a:p>
            <a:pPr algn="r" eaLnBrk="1" hangingPunct="1"/>
            <a:endParaRPr lang="en-GB" sz="800" dirty="0" smtClean="0">
              <a:latin typeface="Times New Roman" pitchFamily="18" charset="0"/>
            </a:endParaRPr>
          </a:p>
          <a:p>
            <a:pPr algn="r" eaLnBrk="1" hangingPunct="1"/>
            <a:r>
              <a:rPr lang="en-GB" sz="1200" dirty="0" smtClean="0">
                <a:latin typeface="Courier New" pitchFamily="49" charset="0"/>
              </a:rPr>
              <a:t>http://www.eee.bham.ac.uk/spannm  </a:t>
            </a:r>
          </a:p>
          <a:p>
            <a:pPr algn="r" eaLnBrk="1" hangingPunct="1"/>
            <a:r>
              <a:rPr lang="en-GB" sz="1200" dirty="0" smtClean="0">
                <a:latin typeface="Courier New" pitchFamily="49" charset="0"/>
              </a:rPr>
              <a:t>M.Spann@bham.ac.uk</a:t>
            </a:r>
          </a:p>
          <a:p>
            <a:pPr algn="r" eaLnBrk="1" hangingPunct="1"/>
            <a:r>
              <a:rPr lang="en-GB" sz="1200" dirty="0" smtClean="0">
                <a:latin typeface="Times New Roman" pitchFamily="18" charset="0"/>
              </a:rPr>
              <a:t>Electronic, Electrical and Computer Engineering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GB" smtClean="0"/>
              <a:t>File sizes: Data Powers of Ten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914400"/>
            <a:ext cx="68580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b="1" dirty="0"/>
              <a:t>We are using, saving and communicating increasingly large amounts of data.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endParaRPr lang="en-GB" sz="1400" b="1" dirty="0"/>
          </a:p>
          <a:p>
            <a:pPr marL="457200" indent="-457200" algn="l" defTabSz="419100" eaLnBrk="0" hangingPunct="0">
              <a:spcBef>
                <a:spcPct val="20000"/>
              </a:spcBef>
              <a:buFontTx/>
              <a:buAutoNum type="arabicPlain"/>
              <a:tabLst>
                <a:tab pos="952500" algn="l"/>
              </a:tabLst>
            </a:pPr>
            <a:r>
              <a:rPr lang="en-GB" sz="1400" dirty="0"/>
              <a:t>bit	: A binary decision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100	Kbyte	: A low resolution photograph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2 	</a:t>
            </a:r>
            <a:r>
              <a:rPr lang="en-GB" sz="1400" dirty="0" err="1"/>
              <a:t>Mbyte</a:t>
            </a:r>
            <a:r>
              <a:rPr lang="en-GB" sz="1400" dirty="0"/>
              <a:t>	: A high resolution photograph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5 	</a:t>
            </a:r>
            <a:r>
              <a:rPr lang="en-GB" sz="1400" dirty="0" err="1"/>
              <a:t>Mbyte</a:t>
            </a:r>
            <a:r>
              <a:rPr lang="en-GB" sz="1400" dirty="0"/>
              <a:t>	: Complete works of Shakespeare or 5 s of TV-quality video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10 	</a:t>
            </a:r>
            <a:r>
              <a:rPr lang="en-GB" sz="1400" dirty="0" err="1"/>
              <a:t>Mbyte</a:t>
            </a:r>
            <a:r>
              <a:rPr lang="en-GB" sz="1400" dirty="0"/>
              <a:t>	: A digital chest X-ray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100	</a:t>
            </a:r>
            <a:r>
              <a:rPr lang="en-GB" sz="1400" dirty="0" err="1"/>
              <a:t>Mbyte</a:t>
            </a:r>
            <a:r>
              <a:rPr lang="en-GB" sz="1400" dirty="0"/>
              <a:t>	: 1 metre of shelved books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1 	</a:t>
            </a:r>
            <a:r>
              <a:rPr lang="en-GB" sz="1400" dirty="0" err="1"/>
              <a:t>Gbyte</a:t>
            </a:r>
            <a:r>
              <a:rPr lang="en-GB" sz="1400" dirty="0"/>
              <a:t>	: A low resolution video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endParaRPr lang="en-GB" sz="1400" dirty="0"/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2 Terabytes (1 000 000 000 000 bytes) </a:t>
            </a:r>
            <a:r>
              <a:rPr lang="en-GB" sz="1400" dirty="0" smtClean="0"/>
              <a:t>	: </a:t>
            </a:r>
            <a:r>
              <a:rPr lang="en-GB" sz="1400" dirty="0"/>
              <a:t>An academic research library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2 Petabytes (1 000 000 000 000 000 bytes) 	: All US research libraries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/>
              <a:t>5 </a:t>
            </a:r>
            <a:r>
              <a:rPr lang="en-GB" sz="1400" dirty="0" err="1"/>
              <a:t>Exabytes</a:t>
            </a:r>
            <a:r>
              <a:rPr lang="en-GB" sz="1400" dirty="0"/>
              <a:t>  (1 000 000 000 000 000 000 bytes) : All words ever spoken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endParaRPr lang="en-GB" sz="1400" dirty="0"/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 err="1"/>
              <a:t>Zettabyte</a:t>
            </a:r>
            <a:r>
              <a:rPr lang="en-GB" sz="1400" dirty="0"/>
              <a:t> 	 (1 000 000 000 000 000 000 000 bytes) </a:t>
            </a:r>
          </a:p>
          <a:p>
            <a:pPr marL="457200" indent="-457200" algn="l" defTabSz="419100" eaLnBrk="0" hangingPunct="0">
              <a:spcBef>
                <a:spcPct val="20000"/>
              </a:spcBef>
              <a:tabLst>
                <a:tab pos="952500" algn="l"/>
              </a:tabLst>
            </a:pPr>
            <a:r>
              <a:rPr lang="en-GB" sz="1400" dirty="0" err="1"/>
              <a:t>Yottabyte</a:t>
            </a:r>
            <a:r>
              <a:rPr lang="en-GB" sz="1400" dirty="0"/>
              <a:t> 	 (1 000 000 000 000 000 000 000 000 bytes) 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1752600"/>
            <a:ext cx="2400300" cy="32004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62000" y="5867400"/>
            <a:ext cx="4292600" cy="2286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900"/>
              <a:t>http://www2.sims.berkeley.edu/research/projects/how-much-info/datapowers.html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GB" sz="3200" dirty="0" smtClean="0"/>
              <a:t>Some multimedia history.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800" b="1" dirty="0" smtClean="0"/>
              <a:t>Was this the  earliest personal and portable information “technology”?</a:t>
            </a:r>
          </a:p>
        </p:txBody>
      </p:sp>
    </p:spTree>
    <p:extLst>
      <p:ext uri="{BB962C8B-B14F-4D97-AF65-F5344CB8AC3E}">
        <p14:creationId xmlns:p14="http://schemas.microsoft.com/office/powerpoint/2010/main" val="2964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http://www.eee.bham.ac.uk/woolleysi/cuneiform/360cun.jpg"/>
          <p:cNvPicPr>
            <a:picLocks noChangeAspect="1" noChangeArrowheads="1"/>
          </p:cNvPicPr>
          <p:nvPr/>
        </p:nvPicPr>
        <p:blipFill>
          <a:blip r:embed="rId3" cstate="print"/>
          <a:srcRect b="7408"/>
          <a:stretch>
            <a:fillRect/>
          </a:stretch>
        </p:blipFill>
        <p:spPr bwMode="auto">
          <a:xfrm>
            <a:off x="7512050" y="152400"/>
            <a:ext cx="23939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Earliest Personal Media?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742950" y="914400"/>
            <a:ext cx="4787900" cy="5181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Cuneiform was the first form of writing, predating Egyptian hieroglyphs.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Clay cuneiform tablets were perhaps the first personal and portable information “technology”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They were used for legal documentation, statements of freedom, record-keeping. </a:t>
            </a:r>
          </a:p>
          <a:p>
            <a:pPr eaLnBrk="1" hangingPunct="1">
              <a:spcAft>
                <a:spcPts val="600"/>
              </a:spcAft>
            </a:pPr>
            <a:r>
              <a:rPr lang="en-GB" sz="1800" dirty="0" smtClean="0"/>
              <a:t>Our university is home to “The Cuneiform Digital Palaeography Project” You can read more at </a:t>
            </a:r>
            <a:r>
              <a:rPr lang="en-GB" sz="1800" dirty="0" smtClean="0">
                <a:hlinkClick r:id="rId4"/>
              </a:rPr>
              <a:t>www.cdp.bham.ac.uk</a:t>
            </a:r>
            <a:r>
              <a:rPr lang="en-GB" sz="1800" dirty="0" smtClean="0"/>
              <a:t>. A collaborative project, headed by </a:t>
            </a:r>
            <a:r>
              <a:rPr lang="en-GB" sz="1800" dirty="0" err="1" smtClean="0"/>
              <a:t>Assyriologist</a:t>
            </a:r>
            <a:r>
              <a:rPr lang="en-GB" sz="1800" dirty="0" smtClean="0"/>
              <a:t> Dr Alasdair Livingstone, between The University of Birmingham and The British Museum.</a:t>
            </a:r>
          </a:p>
        </p:txBody>
      </p:sp>
      <p:pic>
        <p:nvPicPr>
          <p:cNvPr id="5125" name="Picture 1029" descr="tablet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966075" y="1876425"/>
            <a:ext cx="960438" cy="1184275"/>
          </a:xfrm>
          <a:noFill/>
        </p:spPr>
      </p:pic>
      <p:sp>
        <p:nvSpPr>
          <p:cNvPr id="5126" name="Rectangle 1030"/>
          <p:cNvSpPr>
            <a:spLocks noChangeArrowheads="1"/>
          </p:cNvSpPr>
          <p:nvPr/>
        </p:nvSpPr>
        <p:spPr bwMode="auto">
          <a:xfrm>
            <a:off x="1501775" y="1085850"/>
            <a:ext cx="9906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7" name="Picture 1031"/>
          <p:cNvPicPr>
            <a:picLocks noChangeAspect="1" noChangeArrowheads="1"/>
          </p:cNvPicPr>
          <p:nvPr/>
        </p:nvPicPr>
        <p:blipFill>
          <a:blip r:embed="rId6" cstate="print"/>
          <a:srcRect b="1762"/>
          <a:stretch>
            <a:fillRect/>
          </a:stretch>
        </p:blipFill>
        <p:spPr bwMode="auto">
          <a:xfrm>
            <a:off x="6026150" y="1981200"/>
            <a:ext cx="20637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32"/>
          <p:cNvPicPr>
            <a:picLocks noChangeAspect="1" noChangeArrowheads="1"/>
          </p:cNvPicPr>
          <p:nvPr/>
        </p:nvPicPr>
        <p:blipFill>
          <a:blip r:embed="rId7" cstate="print"/>
          <a:srcRect l="3125" t="3906" r="36250" b="26563"/>
          <a:stretch>
            <a:fillRect/>
          </a:stretch>
        </p:blipFill>
        <p:spPr bwMode="auto">
          <a:xfrm>
            <a:off x="5695950" y="3505200"/>
            <a:ext cx="3714750" cy="3146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129" name="Rectangle 1033"/>
          <p:cNvSpPr>
            <a:spLocks noChangeArrowheads="1"/>
          </p:cNvSpPr>
          <p:nvPr/>
        </p:nvSpPr>
        <p:spPr bwMode="auto">
          <a:xfrm>
            <a:off x="-2039938" y="1668463"/>
            <a:ext cx="9906001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9245600" cy="1143000"/>
          </a:xfrm>
        </p:spPr>
        <p:txBody>
          <a:bodyPr/>
          <a:lstStyle/>
          <a:p>
            <a:pPr eaLnBrk="1" hangingPunct="1"/>
            <a:r>
              <a:rPr lang="en-GB" smtClean="0"/>
              <a:t>The Media History Project Timeline</a:t>
            </a:r>
            <a:br>
              <a:rPr lang="en-GB" smtClean="0"/>
            </a:br>
            <a:endParaRPr lang="en-GB" sz="160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2600" y="1136650"/>
            <a:ext cx="5029200" cy="4883150"/>
          </a:xfrm>
        </p:spPr>
        <p:txBody>
          <a:bodyPr/>
          <a:lstStyle/>
          <a:p>
            <a:pPr marL="481013" indent="-290513" eaLnBrk="1" hangingPunct="1"/>
            <a:r>
              <a:rPr lang="en-GB" sz="1800" i="1" smtClean="0"/>
              <a:t>Selected</a:t>
            </a:r>
            <a:r>
              <a:rPr lang="en-GB" sz="1800" smtClean="0"/>
              <a:t> examples from media history</a:t>
            </a:r>
          </a:p>
          <a:p>
            <a:pPr marL="481013" indent="-290513" eaLnBrk="1" hangingPunct="1"/>
            <a:endParaRPr lang="en-GB" sz="1800" smtClean="0"/>
          </a:p>
          <a:p>
            <a:pPr marL="957263" lvl="1" eaLnBrk="1" hangingPunct="1"/>
            <a:r>
              <a:rPr lang="en-GB" sz="1800" smtClean="0"/>
              <a:t>1565 - The pencil</a:t>
            </a:r>
          </a:p>
          <a:p>
            <a:pPr marL="957263" lvl="1" eaLnBrk="1" hangingPunct="1"/>
            <a:r>
              <a:rPr lang="en-GB" sz="1800" smtClean="0"/>
              <a:t>1770 - The eraser</a:t>
            </a:r>
          </a:p>
          <a:p>
            <a:pPr marL="957263" lvl="1" eaLnBrk="1" hangingPunct="1"/>
            <a:r>
              <a:rPr lang="en-GB" sz="1800" smtClean="0"/>
              <a:t>1858 - Eraser fitted to the end of a pencil</a:t>
            </a:r>
          </a:p>
          <a:p>
            <a:pPr marL="481013" indent="-290513" eaLnBrk="1" hangingPunct="1"/>
            <a:endParaRPr lang="en-GB" sz="1800" smtClean="0"/>
          </a:p>
          <a:p>
            <a:pPr marL="481013" indent="-290513" eaLnBrk="1" hangingPunct="1"/>
            <a:r>
              <a:rPr lang="en-GB" sz="1800" smtClean="0"/>
              <a:t>Good design and good products need more than good technology.</a:t>
            </a:r>
          </a:p>
          <a:p>
            <a:pPr marL="481013" indent="-290513">
              <a:spcBef>
                <a:spcPct val="0"/>
              </a:spcBef>
              <a:buClrTx/>
              <a:buFont typeface="Wingdings" pitchFamily="2" charset="2"/>
              <a:buChar char="q"/>
            </a:pPr>
            <a:endParaRPr lang="en-GB" sz="1800" smtClean="0"/>
          </a:p>
          <a:p>
            <a:pPr marL="481013" indent="-290513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en-GB" sz="1800" smtClean="0"/>
              <a:t>The clever bit is connecting cooperating technologies with people and the things they do.</a:t>
            </a:r>
          </a:p>
          <a:p>
            <a:pPr marL="481013" indent="-290513" eaLnBrk="1" hangingPunct="1"/>
            <a:endParaRPr lang="en-GB" sz="1800" smtClean="0"/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b="4382"/>
          <a:stretch>
            <a:fillRect/>
          </a:stretch>
        </p:blipFill>
        <p:spPr>
          <a:xfrm>
            <a:off x="6442075" y="1789113"/>
            <a:ext cx="2803525" cy="2141537"/>
          </a:xfrm>
          <a:noFill/>
        </p:spPr>
      </p:pic>
      <p:pic>
        <p:nvPicPr>
          <p:cNvPr id="6149" name="Picture 8" descr="http://www.pencilpages.com/gallery/aelte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876800"/>
            <a:ext cx="2057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http://www.e-promotional-products.com/UniversalInc/imageInc/imageProd.asp?prodid=902&amp;pitid=1&amp;width=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800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http://www.homecrafts.co.uk/images/products200/p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676400" y="6019800"/>
            <a:ext cx="3048000" cy="534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1000"/>
              <a:t>A carpenters pencil - the oldest known pencil  found in the roof of a 17th-century German house.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600" i="1"/>
              <a:t>Photo Sandra Suppa, FABER-CASTELL GmbH &amp; Co., Germany</a:t>
            </a:r>
            <a:r>
              <a:rPr lang="en-GB" sz="600"/>
              <a:t> </a:t>
            </a: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3886200" y="5334000"/>
            <a:ext cx="914400" cy="381000"/>
          </a:xfrm>
          <a:custGeom>
            <a:avLst/>
            <a:gdLst>
              <a:gd name="T0" fmla="*/ 29032200 w 21600"/>
              <a:gd name="T1" fmla="*/ 0 h 21600"/>
              <a:gd name="T2" fmla="*/ 0 w 21600"/>
              <a:gd name="T3" fmla="*/ 3360208 h 21600"/>
              <a:gd name="T4" fmla="*/ 29032200 w 21600"/>
              <a:gd name="T5" fmla="*/ 6720416 h 21600"/>
              <a:gd name="T6" fmla="*/ 38709597 w 21600"/>
              <a:gd name="T7" fmla="*/ 33602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>
            <a:off x="6096000" y="5334000"/>
            <a:ext cx="914400" cy="381000"/>
          </a:xfrm>
          <a:custGeom>
            <a:avLst/>
            <a:gdLst>
              <a:gd name="T0" fmla="*/ 29032200 w 21600"/>
              <a:gd name="T1" fmla="*/ 0 h 21600"/>
              <a:gd name="T2" fmla="*/ 0 w 21600"/>
              <a:gd name="T3" fmla="*/ 3360208 h 21600"/>
              <a:gd name="T4" fmla="*/ 29032200 w 21600"/>
              <a:gd name="T5" fmla="*/ 6720416 h 21600"/>
              <a:gd name="T6" fmla="*/ 38709597 w 21600"/>
              <a:gd name="T7" fmla="*/ 33602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6696504" y="3930650"/>
            <a:ext cx="2549096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GB" sz="1000" dirty="0" smtClean="0">
                <a:solidFill>
                  <a:schemeClr val="tx2"/>
                </a:solidFill>
                <a:latin typeface="Comic Sans MS" pitchFamily="66" charset="0"/>
                <a:hlinkClick r:id="rId7"/>
              </a:rPr>
              <a:t>http://mediahistory.umn.edu/timeline/</a:t>
            </a:r>
            <a:r>
              <a:rPr lang="en-GB" sz="1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en-GB" sz="1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multimedia technological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1340768"/>
            <a:ext cx="8502650" cy="518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1975-79. First portable computer and games systems. Text input only.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1980-87. First personal computers for word processing, spreadsheets, games, slide shows. Basic interactivity. Better monitors with higher  quality </a:t>
            </a:r>
            <a:r>
              <a:rPr lang="en-GB" dirty="0" err="1" smtClean="0"/>
              <a:t>color</a:t>
            </a:r>
            <a:r>
              <a:rPr lang="en-GB" dirty="0" smtClean="0"/>
              <a:t> graphics,  increased  storage.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1988-92. Faster processors, and more memory. Sophisticated GUI’s; interactive environments. Beginning of the WWW with HTML.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1993-2000. </a:t>
            </a:r>
            <a:r>
              <a:rPr lang="en-GB" dirty="0" err="1" smtClean="0"/>
              <a:t>CD_quality</a:t>
            </a:r>
            <a:r>
              <a:rPr lang="en-GB" dirty="0" smtClean="0"/>
              <a:t> audio and  wide use of CD’s and  DVD’s for data storage. 3D computer animation and virtual reality. Enhanced presentation software. The Web becomes interactive with GUI’s. Widespread  internet access.</a:t>
            </a:r>
          </a:p>
        </p:txBody>
      </p:sp>
    </p:spTree>
    <p:extLst>
      <p:ext uri="{BB962C8B-B14F-4D97-AF65-F5344CB8AC3E}">
        <p14:creationId xmlns:p14="http://schemas.microsoft.com/office/powerpoint/2010/main" val="29797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multimedia technological </a:t>
            </a:r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196752"/>
            <a:ext cx="8502650" cy="5181600"/>
          </a:xfrm>
        </p:spPr>
        <p:txBody>
          <a:bodyPr/>
          <a:lstStyle/>
          <a:p>
            <a:r>
              <a:rPr lang="en-GB" sz="2400" dirty="0"/>
              <a:t>2001-2011. Extensive internet use with broadband Ethernet. All-in-one handheld devices for email, internet, phone, music and video. Game systems and smart phones with  Wi-Fi and 3G  access. Vast search  capabilities. Real-time  video conferencing and live news broadcasts. Video on demand. TV recording devices. Social networking. Rich  multimedia presentation software. HD </a:t>
            </a:r>
            <a:r>
              <a:rPr lang="en-GB" sz="2400" dirty="0" err="1"/>
              <a:t>tv</a:t>
            </a:r>
            <a:r>
              <a:rPr lang="en-GB" sz="2400" dirty="0"/>
              <a:t> with Blu-ray technology. Downloadable music such as iTunes.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Photography (an example of rapid evolution!)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552" y="1124744"/>
            <a:ext cx="4175125" cy="5181600"/>
          </a:xfrm>
        </p:spPr>
        <p:txBody>
          <a:bodyPr/>
          <a:lstStyle/>
          <a:p>
            <a:r>
              <a:rPr lang="en-GB" dirty="0" smtClean="0"/>
              <a:t>Digital cameras use an </a:t>
            </a:r>
            <a:r>
              <a:rPr lang="en-US" dirty="0" smtClean="0"/>
              <a:t>array of light sensitive sensors to capture the image focused by the lens, as opposed to an exposure on light sensitive film</a:t>
            </a:r>
          </a:p>
          <a:p>
            <a:r>
              <a:rPr lang="en-GB" dirty="0" smtClean="0"/>
              <a:t>Digital cameras were introduced in the early 90’s by companies such as Kodak </a:t>
            </a:r>
          </a:p>
          <a:p>
            <a:pPr lvl="1"/>
            <a:r>
              <a:rPr lang="en-US" sz="1800" dirty="0" smtClean="0"/>
              <a:t>Kodak DCS 100 came with a separate shoulder carried Digital Storage Unit (DSU) to store</a:t>
            </a:r>
          </a:p>
          <a:p>
            <a:pPr lvl="1"/>
            <a:r>
              <a:rPr lang="en-US" sz="1800" dirty="0" smtClean="0"/>
              <a:t>The DSU contained a Winchester 200 megabyte hard disk drive that could store up to 156 images without compression</a:t>
            </a:r>
          </a:p>
          <a:p>
            <a:pPr lvl="1"/>
            <a:r>
              <a:rPr lang="en-GB" sz="1800" dirty="0" smtClean="0"/>
              <a:t>It cost $13000!</a:t>
            </a:r>
            <a:endParaRPr lang="en-US" sz="1800" dirty="0"/>
          </a:p>
        </p:txBody>
      </p:sp>
      <p:pic>
        <p:nvPicPr>
          <p:cNvPr id="108546" name="Picture 2" descr="File:Early digital!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696" y="914400"/>
            <a:ext cx="2297397" cy="30631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07075" y="4129238"/>
            <a:ext cx="1684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Kodak DCS100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32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Digital Retouching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2950" y="874713"/>
            <a:ext cx="4181475" cy="2268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1800" dirty="0" smtClean="0"/>
              <a:t>	Digital photography made the retouching and manipulation of digital images is much easier and much more common.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1428750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33" name="Picture 14" descr="http://graphic-design.com/Photoshop/glamour/glamour_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4125" y="935038"/>
            <a:ext cx="4181475" cy="5138737"/>
          </a:xfrm>
          <a:noFill/>
        </p:spPr>
      </p:pic>
      <p:sp>
        <p:nvSpPr>
          <p:cNvPr id="22534" name="Text Box 15"/>
          <p:cNvSpPr txBox="1">
            <a:spLocks noChangeArrowheads="1"/>
          </p:cNvSpPr>
          <p:nvPr/>
        </p:nvSpPr>
        <p:spPr bwMode="auto">
          <a:xfrm>
            <a:off x="5064125" y="6391275"/>
            <a:ext cx="4664075" cy="198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GB" sz="700">
                <a:latin typeface="Times New Roman" pitchFamily="18" charset="0"/>
              </a:rPr>
              <a:t>Suzette Troche-Stapp : http://dyna-fx.com/dfx_community/viewtopic.php?p=11&amp;sid=d99dc755a35bb508c2aec9b48bbcb759</a:t>
            </a:r>
          </a:p>
        </p:txBody>
      </p:sp>
      <p:pic>
        <p:nvPicPr>
          <p:cNvPr id="22535" name="Picture 19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3948113"/>
            <a:ext cx="11303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9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3948113"/>
            <a:ext cx="11303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8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3948113"/>
            <a:ext cx="11303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40"/>
          <p:cNvSpPr>
            <a:spLocks noChangeArrowheads="1"/>
          </p:cNvSpPr>
          <p:nvPr/>
        </p:nvSpPr>
        <p:spPr bwMode="auto">
          <a:xfrm>
            <a:off x="1325563" y="5927725"/>
            <a:ext cx="3346450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n-GB" sz="900">
                <a:latin typeface="Times New Roman" pitchFamily="18" charset="0"/>
              </a:rPr>
              <a:t>Top: http://www.bigdigitalprints.com/prep2.html</a:t>
            </a:r>
          </a:p>
          <a:p>
            <a:pPr algn="r"/>
            <a:r>
              <a:rPr lang="en-GB" sz="900">
                <a:latin typeface="Times New Roman" pitchFamily="18" charset="0"/>
              </a:rPr>
              <a:t>Bottom: http://www.davidbeyda.com/digitalheadshotretouching.htm</a:t>
            </a:r>
          </a:p>
        </p:txBody>
      </p:sp>
      <p:sp>
        <p:nvSpPr>
          <p:cNvPr id="22539" name="Rectangle 43"/>
          <p:cNvSpPr>
            <a:spLocks noChangeArrowheads="1"/>
          </p:cNvSpPr>
          <p:nvPr/>
        </p:nvSpPr>
        <p:spPr bwMode="auto">
          <a:xfrm>
            <a:off x="323850" y="1668463"/>
            <a:ext cx="9906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540" name="Picture 45" descr="Heavy retouching and photograph restor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4913" y="2009775"/>
            <a:ext cx="29305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1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Multimedia </a:t>
            </a:r>
            <a:r>
              <a:rPr lang="en-GB" dirty="0" smtClean="0"/>
              <a:t>and Human Perception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800" i="1" dirty="0"/>
              <a:t>“How do humans perceive information”</a:t>
            </a:r>
          </a:p>
          <a:p>
            <a:pPr lvl="1">
              <a:spcBef>
                <a:spcPts val="7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/>
              <a:t>We perceive information from what we </a:t>
            </a:r>
            <a:r>
              <a:rPr lang="en-GB" altLang="en-US" sz="2400" dirty="0" smtClean="0"/>
              <a:t>see, what </a:t>
            </a:r>
            <a:r>
              <a:rPr lang="en-GB" altLang="en-US" sz="2400" dirty="0"/>
              <a:t>we </a:t>
            </a:r>
            <a:r>
              <a:rPr lang="en-GB" altLang="en-US" sz="2400" dirty="0" smtClean="0"/>
              <a:t>hear, what we touch and what we smell</a:t>
            </a:r>
            <a:endParaRPr lang="en-GB" altLang="en-US" sz="2400" dirty="0"/>
          </a:p>
          <a:p>
            <a:pPr lvl="1">
              <a:spcBef>
                <a:spcPts val="7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/>
              <a:t>Visual media:</a:t>
            </a:r>
          </a:p>
          <a:p>
            <a:pPr lvl="2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/>
              <a:t>Text, graphics, images, video</a:t>
            </a:r>
          </a:p>
          <a:p>
            <a:pPr lvl="1">
              <a:spcBef>
                <a:spcPts val="7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/>
              <a:t>Auditory media:</a:t>
            </a:r>
          </a:p>
          <a:p>
            <a:pPr lvl="2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/>
              <a:t>Music, sound and </a:t>
            </a:r>
            <a:r>
              <a:rPr lang="en-GB" altLang="en-US" sz="2400" dirty="0" smtClean="0"/>
              <a:t>voice</a:t>
            </a:r>
          </a:p>
          <a:p>
            <a:pPr lvl="3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 smtClean="0"/>
              <a:t>We can input and output!</a:t>
            </a:r>
          </a:p>
          <a:p>
            <a:pPr lvl="1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 smtClean="0"/>
              <a:t>Touch</a:t>
            </a:r>
          </a:p>
          <a:p>
            <a:pPr lvl="2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 smtClean="0"/>
              <a:t>Haptic sensors</a:t>
            </a:r>
          </a:p>
          <a:p>
            <a:pPr lvl="1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 smtClean="0"/>
              <a:t>Smell</a:t>
            </a:r>
          </a:p>
          <a:p>
            <a:pPr lvl="2"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400" dirty="0" smtClean="0"/>
              <a:t>Electronic noses</a:t>
            </a:r>
          </a:p>
          <a:p>
            <a:pPr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altLang="en-US" sz="2400" dirty="0"/>
          </a:p>
          <a:p>
            <a:endParaRPr lang="en-GB" sz="1600" dirty="0" smtClean="0"/>
          </a:p>
          <a:p>
            <a:pPr lvl="3" algn="just">
              <a:spcBef>
                <a:spcPts val="550"/>
              </a:spcBef>
              <a:buSzPct val="9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endParaRPr lang="en-GB" altLang="en-US" sz="1600" dirty="0">
              <a:cs typeface="Times New Roman" pitchFamily="18" charset="0"/>
            </a:endParaRPr>
          </a:p>
          <a:p>
            <a:pPr lvl="1" algn="just">
              <a:spcBef>
                <a:spcPts val="550"/>
              </a:spcBef>
              <a:buSzPct val="90000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endParaRPr lang="en-GB" altLang="en-US" sz="1600" dirty="0">
              <a:cs typeface="Times New Roman" pitchFamily="18" charset="0"/>
            </a:endParaRPr>
          </a:p>
        </p:txBody>
      </p:sp>
      <p:pic>
        <p:nvPicPr>
          <p:cNvPr id="1026" name="Picture 2" descr="http://hereslookinatyoukidd.files.wordpress.com/2011/08/stock-vector-vector-illustration-human-s-five-senses-education-concept-white-background-620874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2225431"/>
            <a:ext cx="2232248" cy="2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this information represented?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800" dirty="0" smtClean="0"/>
              <a:t>The </a:t>
            </a:r>
            <a:r>
              <a:rPr lang="en-GB" altLang="en-US" sz="2800" dirty="0"/>
              <a:t>encoding used is of </a:t>
            </a:r>
            <a:r>
              <a:rPr lang="en-GB" altLang="en-US" sz="2800" dirty="0" smtClean="0"/>
              <a:t>importance as it relates to the storage, interactivity, reproducibility, security and  transmission of the data</a:t>
            </a:r>
            <a:endParaRPr lang="en-GB" altLang="en-US" sz="2800" dirty="0"/>
          </a:p>
          <a:p>
            <a:pPr lvl="2">
              <a:spcBef>
                <a:spcPts val="700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800" dirty="0"/>
              <a:t>Several options:</a:t>
            </a:r>
          </a:p>
          <a:p>
            <a:pPr lvl="3">
              <a:spcBef>
                <a:spcPts val="62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500" dirty="0"/>
              <a:t>Text is encoded in ASCII</a:t>
            </a:r>
          </a:p>
          <a:p>
            <a:pPr lvl="3">
              <a:spcBef>
                <a:spcPts val="62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500" dirty="0"/>
              <a:t>An audio data stream in PCM (Pulse Coded Modulation)</a:t>
            </a:r>
          </a:p>
          <a:p>
            <a:pPr lvl="3">
              <a:spcBef>
                <a:spcPts val="62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500" dirty="0"/>
              <a:t>Image in JPEG format</a:t>
            </a:r>
          </a:p>
          <a:p>
            <a:pPr lvl="3">
              <a:spcBef>
                <a:spcPts val="62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2500" dirty="0"/>
              <a:t>Video in MPEG format</a:t>
            </a:r>
          </a:p>
          <a:p>
            <a:pPr>
              <a:spcBef>
                <a:spcPts val="675"/>
              </a:spcBef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altLang="en-US" sz="2400" dirty="0"/>
          </a:p>
          <a:p>
            <a:endParaRPr lang="en-GB" sz="1600" dirty="0" smtClean="0"/>
          </a:p>
          <a:p>
            <a:pPr lvl="3" algn="just">
              <a:spcBef>
                <a:spcPts val="550"/>
              </a:spcBef>
              <a:buSzPct val="9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endParaRPr lang="en-GB" altLang="en-US" sz="1600" dirty="0">
              <a:cs typeface="Times New Roman" pitchFamily="18" charset="0"/>
            </a:endParaRPr>
          </a:p>
          <a:p>
            <a:pPr lvl="1" algn="just">
              <a:spcBef>
                <a:spcPts val="550"/>
              </a:spcBef>
              <a:buSzPct val="90000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endParaRPr lang="en-GB" altLang="en-US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EE1F2 Multimedia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2075" tIns="46038" rIns="92075" bIns="46038"/>
          <a:lstStyle/>
          <a:p>
            <a:pPr marL="287338" indent="-287338" eaLnBrk="1" hangingPunct="1"/>
            <a:endParaRPr lang="en-GB" sz="1800" dirty="0" smtClean="0"/>
          </a:p>
          <a:p>
            <a:pPr marL="287338" indent="-287338" eaLnBrk="1" hangingPunct="1"/>
            <a:r>
              <a:rPr lang="en-GB" sz="1800" dirty="0" smtClean="0"/>
              <a:t>An introduction to the format, compression, processing and security of communicated multimedia information.</a:t>
            </a:r>
          </a:p>
          <a:p>
            <a:pPr marL="287338" indent="-287338" eaLnBrk="1" hangingPunct="1"/>
            <a:endParaRPr lang="en-GB" sz="1800" dirty="0" smtClean="0"/>
          </a:p>
          <a:p>
            <a:pPr marL="287338" indent="-287338" eaLnBrk="1" hangingPunct="1"/>
            <a:endParaRPr lang="en-GB" sz="1800" dirty="0" smtClean="0"/>
          </a:p>
          <a:p>
            <a:pPr marL="287338" indent="-287338" eaLnBrk="1" hangingPunct="1"/>
            <a:r>
              <a:rPr lang="en-GB" sz="1800" dirty="0" smtClean="0"/>
              <a:t>Assessment </a:t>
            </a:r>
          </a:p>
          <a:p>
            <a:pPr marL="665163" lvl="1" indent="-187325" eaLnBrk="1" hangingPunct="1"/>
            <a:r>
              <a:rPr lang="en-GB" sz="1800" dirty="0" smtClean="0"/>
              <a:t>Written examination</a:t>
            </a:r>
          </a:p>
          <a:p>
            <a:pPr marL="665163" lvl="1" indent="-187325" eaLnBrk="1" hangingPunct="1"/>
            <a:endParaRPr lang="en-GB" sz="1800" dirty="0" smtClean="0"/>
          </a:p>
          <a:p>
            <a:pPr marL="287338" indent="-287338" eaLnBrk="1" hangingPunct="1"/>
            <a:endParaRPr lang="en-GB" sz="1800" dirty="0" smtClean="0"/>
          </a:p>
          <a:p>
            <a:pPr marL="287338" indent="-287338" eaLnBrk="1" hangingPunct="1"/>
            <a:r>
              <a:rPr lang="en-GB" sz="1800" dirty="0" smtClean="0"/>
              <a:t>Assessed material includes recommended laboratory exercises, lecture slides and notes from in-class examples.</a:t>
            </a:r>
          </a:p>
        </p:txBody>
      </p:sp>
      <p:pic>
        <p:nvPicPr>
          <p:cNvPr id="4100" name="Picture 10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0475" y="1938338"/>
            <a:ext cx="4175125" cy="3132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data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 can classify based on the way it is perceived (and not the internal representation)</a:t>
            </a:r>
          </a:p>
          <a:p>
            <a:pPr eaLnBrk="1" hangingPunct="1"/>
            <a:r>
              <a:rPr lang="en-US" altLang="en-US" sz="2800" dirty="0" smtClean="0"/>
              <a:t>Based </a:t>
            </a:r>
            <a:r>
              <a:rPr lang="en-US" altLang="en-US" sz="2800" dirty="0"/>
              <a:t>on time-dimension in the representation space, media can be</a:t>
            </a:r>
          </a:p>
          <a:p>
            <a:pPr lvl="1" eaLnBrk="1" hangingPunct="1"/>
            <a:r>
              <a:rPr lang="en-US" altLang="en-US" sz="2800" dirty="0"/>
              <a:t>Time-independent (</a:t>
            </a:r>
            <a:r>
              <a:rPr lang="en-US" altLang="en-US" sz="2800" i="1" dirty="0"/>
              <a:t>Discrete</a:t>
            </a:r>
            <a:r>
              <a:rPr lang="en-US" altLang="en-US" sz="2800" dirty="0"/>
              <a:t>)</a:t>
            </a:r>
          </a:p>
          <a:p>
            <a:pPr lvl="2" eaLnBrk="1" hangingPunct="1"/>
            <a:r>
              <a:rPr lang="en-US" altLang="en-US" sz="2800" dirty="0"/>
              <a:t>Text, Graphics</a:t>
            </a:r>
          </a:p>
          <a:p>
            <a:pPr lvl="1" eaLnBrk="1" hangingPunct="1"/>
            <a:r>
              <a:rPr lang="en-US" altLang="en-US" sz="2800" dirty="0" smtClean="0"/>
              <a:t>Time-dependent </a:t>
            </a:r>
            <a:r>
              <a:rPr lang="en-US" altLang="en-US" sz="2800" dirty="0"/>
              <a:t>(</a:t>
            </a:r>
            <a:r>
              <a:rPr lang="en-US" altLang="en-US" sz="2800" i="1" dirty="0"/>
              <a:t>Continuous</a:t>
            </a:r>
            <a:r>
              <a:rPr lang="en-US" altLang="en-US" sz="2800" dirty="0"/>
              <a:t>)</a:t>
            </a:r>
          </a:p>
          <a:p>
            <a:pPr lvl="2" eaLnBrk="1" hangingPunct="1"/>
            <a:r>
              <a:rPr lang="en-US" altLang="en-US" sz="2800" dirty="0"/>
              <a:t>Audio, Video</a:t>
            </a:r>
          </a:p>
          <a:p>
            <a:pPr lvl="3" eaLnBrk="1" hangingPunct="1"/>
            <a:r>
              <a:rPr lang="en-US" altLang="en-US" sz="2800" dirty="0"/>
              <a:t>Video, sequence of frames (images) presented to the user </a:t>
            </a:r>
            <a:r>
              <a:rPr lang="en-US" altLang="en-US" sz="2800" i="1" u="sng" dirty="0"/>
              <a:t>periodically</a:t>
            </a:r>
            <a:r>
              <a:rPr lang="en-US" altLang="en-US" sz="2800" i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presentation on the  internet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464" y="764704"/>
            <a:ext cx="5472608" cy="59766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 smtClean="0"/>
              <a:t>We are now familiar with the internet being able to handle audio, and video content as well as text</a:t>
            </a:r>
          </a:p>
          <a:p>
            <a:pPr lvl="1">
              <a:spcAft>
                <a:spcPts val="600"/>
              </a:spcAft>
            </a:pPr>
            <a:r>
              <a:rPr lang="en-GB" sz="1800" dirty="0" smtClean="0"/>
              <a:t>We can stream content from the internet for  a variety of applications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Streaming stored audio/video refers to on-demand requests for compressed audio/video </a:t>
            </a:r>
            <a:r>
              <a:rPr lang="en-US" altLang="en-US" sz="1800" dirty="0" smtClean="0"/>
              <a:t>files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Streaming live audio/video refers to the broadcasting of radio and TV programs through the </a:t>
            </a:r>
            <a:r>
              <a:rPr lang="en-US" altLang="en-US" sz="1800" dirty="0" smtClean="0"/>
              <a:t>Internet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Interactive audio/video refers to the use of the Internet for interactive audio/video </a:t>
            </a:r>
            <a:r>
              <a:rPr lang="en-US" altLang="en-US" sz="1800" dirty="0" smtClean="0"/>
              <a:t>applications</a:t>
            </a:r>
          </a:p>
          <a:p>
            <a:pPr lvl="2">
              <a:spcAft>
                <a:spcPts val="600"/>
              </a:spcAft>
            </a:pPr>
            <a:r>
              <a:rPr lang="en-GB" sz="1800" dirty="0" smtClean="0"/>
              <a:t>Video conferencing, Skype,  VoIP </a:t>
            </a:r>
            <a:r>
              <a:rPr lang="en-GB" sz="1800" dirty="0" err="1" smtClean="0"/>
              <a:t>etc</a:t>
            </a:r>
            <a:endParaRPr lang="en-GB" sz="1800" dirty="0" smtClean="0"/>
          </a:p>
          <a:p>
            <a:pPr>
              <a:spcAft>
                <a:spcPts val="600"/>
              </a:spcAft>
            </a:pPr>
            <a:r>
              <a:rPr lang="en-GB" sz="1800" dirty="0" smtClean="0"/>
              <a:t>All of these applications require data </a:t>
            </a:r>
            <a:r>
              <a:rPr lang="en-GB" sz="2000" dirty="0" smtClean="0"/>
              <a:t>compression</a:t>
            </a:r>
          </a:p>
          <a:p>
            <a:pPr lvl="2">
              <a:spcAft>
                <a:spcPts val="600"/>
              </a:spcAft>
            </a:pPr>
            <a:endParaRPr lang="en-GB" sz="1800" dirty="0" smtClean="0"/>
          </a:p>
          <a:p>
            <a:pPr>
              <a:spcAft>
                <a:spcPts val="600"/>
              </a:spcAft>
            </a:pPr>
            <a:endParaRPr lang="en-GB" sz="2600" dirty="0"/>
          </a:p>
          <a:p>
            <a:pPr lvl="3"/>
            <a:endParaRPr lang="en-US" altLang="en-US" sz="1400" dirty="0" smtClean="0"/>
          </a:p>
          <a:p>
            <a:pPr lvl="3"/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1742728"/>
            <a:ext cx="3979054" cy="138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presentation on the 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are a couple of video clips are ‘low’ and ‘high’ compression:</a:t>
            </a:r>
          </a:p>
          <a:p>
            <a:pPr lvl="1"/>
            <a:r>
              <a:rPr lang="en-GB" dirty="0" smtClean="0"/>
              <a:t>‘Heads’ </a:t>
            </a:r>
            <a:r>
              <a:rPr lang="en-GB" i="1" dirty="0" smtClean="0"/>
              <a:t>high </a:t>
            </a:r>
            <a:r>
              <a:rPr lang="en-GB" dirty="0" smtClean="0"/>
              <a:t>compression ……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‘Heads’  </a:t>
            </a:r>
            <a:r>
              <a:rPr lang="en-GB" i="1" dirty="0" smtClean="0"/>
              <a:t>low </a:t>
            </a:r>
            <a:r>
              <a:rPr lang="en-GB" dirty="0" smtClean="0"/>
              <a:t>compression …....</a:t>
            </a:r>
          </a:p>
          <a:p>
            <a:pPr lvl="1"/>
            <a:endParaRPr lang="en-GB" dirty="0"/>
          </a:p>
        </p:txBody>
      </p:sp>
      <p:pic>
        <p:nvPicPr>
          <p:cNvPr id="4" name="HEAD01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4099" y="1340768"/>
            <a:ext cx="2863237" cy="2342647"/>
          </a:xfrm>
          <a:prstGeom prst="rect">
            <a:avLst/>
          </a:prstGeom>
        </p:spPr>
      </p:pic>
      <p:pic>
        <p:nvPicPr>
          <p:cNvPr id="5" name="HEAD15.M1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14099" y="4102943"/>
            <a:ext cx="3151270" cy="25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presentation on the 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908720"/>
            <a:ext cx="8502650" cy="5181600"/>
          </a:xfrm>
        </p:spPr>
        <p:txBody>
          <a:bodyPr/>
          <a:lstStyle/>
          <a:p>
            <a:pPr lvl="1"/>
            <a:r>
              <a:rPr lang="en-GB" dirty="0"/>
              <a:t>‘Horses’ </a:t>
            </a:r>
            <a:r>
              <a:rPr lang="en-GB" i="1" dirty="0"/>
              <a:t>high </a:t>
            </a:r>
            <a:r>
              <a:rPr lang="en-GB" dirty="0"/>
              <a:t>compression </a:t>
            </a:r>
            <a:r>
              <a:rPr lang="en-GB" dirty="0" smtClean="0"/>
              <a:t>……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 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‘Horses’  </a:t>
            </a:r>
            <a:r>
              <a:rPr lang="en-GB" i="1" dirty="0"/>
              <a:t>low</a:t>
            </a:r>
            <a:r>
              <a:rPr lang="en-GB" dirty="0"/>
              <a:t> compression </a:t>
            </a:r>
            <a:r>
              <a:rPr lang="en-GB" dirty="0" smtClean="0"/>
              <a:t>……  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HORSEA01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0642" y="1124743"/>
            <a:ext cx="3178742" cy="2600785"/>
          </a:xfrm>
          <a:prstGeom prst="rect">
            <a:avLst/>
          </a:prstGeom>
        </p:spPr>
      </p:pic>
      <p:pic>
        <p:nvPicPr>
          <p:cNvPr id="5" name="HORSEA15.M1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0642" y="3933056"/>
            <a:ext cx="3238472" cy="26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9083" y="304800"/>
            <a:ext cx="5200650" cy="5181600"/>
          </a:xfrm>
        </p:spPr>
        <p:txBody>
          <a:bodyPr/>
          <a:lstStyle/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r>
              <a:rPr lang="en-GB" sz="2400" dirty="0" smtClean="0"/>
              <a:t>This concludes our very short course introduction to multimedia</a:t>
            </a:r>
          </a:p>
          <a:p>
            <a:pPr marL="384175" indent="-384175" eaLnBrk="1" hangingPunct="1"/>
            <a:endParaRPr lang="en-GB" sz="2400" dirty="0" smtClean="0"/>
          </a:p>
          <a:p>
            <a:pPr marL="384175" indent="-384175" eaLnBrk="1" hangingPunct="1"/>
            <a:r>
              <a:rPr lang="en-GB" sz="2400" dirty="0" smtClean="0"/>
              <a:t>In the next lectures we will consider human  vision and image data in more detail.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marL="384175" indent="-384175" eaLnBrk="1" hangingPunct="1"/>
            <a:endParaRPr lang="en-GB" sz="2400" b="1" dirty="0" smtClean="0">
              <a:latin typeface="Courier New" pitchFamily="49" charset="0"/>
            </a:endParaRPr>
          </a:p>
          <a:p>
            <a:pPr marL="384175" indent="-384175" eaLnBrk="1" hangingPunct="1"/>
            <a:endParaRPr lang="en-GB" sz="1400" dirty="0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2592388"/>
            <a:ext cx="9906000" cy="0"/>
          </a:xfrm>
          <a:prstGeom prst="rect">
            <a:avLst/>
          </a:prstGeom>
          <a:solidFill>
            <a:srgbClr val="DBDC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0" y="2592388"/>
            <a:ext cx="9906000" cy="0"/>
          </a:xfrm>
          <a:prstGeom prst="rect">
            <a:avLst/>
          </a:prstGeom>
          <a:solidFill>
            <a:srgbClr val="DBDC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77763" tIns="0" rIns="77763" bIns="66654">
            <a:spAutoFit/>
          </a:bodyPr>
          <a:lstStyle/>
          <a:p>
            <a:endParaRPr lang="en-US"/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0" y="-755650"/>
            <a:ext cx="9906000" cy="82550"/>
            <a:chOff x="0" y="0"/>
            <a:chExt cx="6240" cy="52"/>
          </a:xfrm>
        </p:grpSpPr>
        <p:grpSp>
          <p:nvGrpSpPr>
            <p:cNvPr id="38920" name="Group 7"/>
            <p:cNvGrpSpPr>
              <a:grpSpLocks/>
            </p:cNvGrpSpPr>
            <p:nvPr/>
          </p:nvGrpSpPr>
          <p:grpSpPr bwMode="auto">
            <a:xfrm>
              <a:off x="15" y="13"/>
              <a:ext cx="6210" cy="26"/>
              <a:chOff x="0" y="0"/>
              <a:chExt cx="6210" cy="52"/>
            </a:xfrm>
          </p:grpSpPr>
          <p:sp>
            <p:nvSpPr>
              <p:cNvPr id="38922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6" cy="0"/>
              </a:xfrm>
              <a:prstGeom prst="rect">
                <a:avLst/>
              </a:prstGeom>
              <a:solidFill>
                <a:srgbClr val="DCDC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92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10" cy="52"/>
              </a:xfrm>
              <a:prstGeom prst="rect">
                <a:avLst/>
              </a:prstGeom>
              <a:solidFill>
                <a:srgbClr val="DCDC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2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6240" cy="5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6019800" y="2209800"/>
            <a:ext cx="3230563" cy="19208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6000" b="1">
                <a:solidFill>
                  <a:schemeClr val="tx2"/>
                </a:solidFill>
                <a:latin typeface="Lucida Handwriting" pitchFamily="66" charset="0"/>
              </a:rPr>
              <a:t>Thank </a:t>
            </a:r>
          </a:p>
          <a:p>
            <a:r>
              <a:rPr lang="en-GB" sz="6000" b="1">
                <a:solidFill>
                  <a:schemeClr val="tx2"/>
                </a:solidFill>
                <a:latin typeface="Lucida Handwriting" pitchFamily="66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7759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836712"/>
            <a:ext cx="4714106" cy="5181600"/>
          </a:xfrm>
        </p:spPr>
        <p:txBody>
          <a:bodyPr/>
          <a:lstStyle/>
          <a:p>
            <a:r>
              <a:rPr lang="en-GB" sz="1800" dirty="0" smtClean="0"/>
              <a:t>Any issues relating to the course admin, access to Canvas, timetabling changes etc. please contact our departmental administrator Ben Clarke</a:t>
            </a:r>
          </a:p>
          <a:p>
            <a:pPr lvl="1"/>
            <a:r>
              <a:rPr lang="en-GB" sz="1800" dirty="0" smtClean="0">
                <a:hlinkClick r:id="rId2"/>
              </a:rPr>
              <a:t>ClarkeBJ@adf.bham.ac.uk</a:t>
            </a:r>
            <a:endParaRPr lang="en-GB" sz="1800" dirty="0" smtClean="0"/>
          </a:p>
          <a:p>
            <a:pPr marL="457200" lvl="1" indent="0">
              <a:buNone/>
            </a:pPr>
            <a:endParaRPr lang="en-GB" sz="1800" dirty="0" smtClean="0"/>
          </a:p>
          <a:p>
            <a:r>
              <a:rPr lang="en-GB" sz="1800" dirty="0" smtClean="0"/>
              <a:t>Please consult the course web page or Canvas page for lecture  material, tutorial/lab exercises etc.</a:t>
            </a:r>
          </a:p>
          <a:p>
            <a:pPr lvl="1"/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www.eee.bham.ac.uk/spannm/Courses/ee1f2.htm </a:t>
            </a:r>
          </a:p>
          <a:p>
            <a:pPr lvl="1"/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canvas.bham.ac.uk/login</a:t>
            </a:r>
            <a:endParaRPr lang="en-GB" sz="1800" dirty="0" smtClean="0"/>
          </a:p>
          <a:p>
            <a:pPr lvl="1"/>
            <a:endParaRPr lang="en-GB" sz="1800" dirty="0"/>
          </a:p>
          <a:p>
            <a:r>
              <a:rPr lang="en-GB" sz="1800" dirty="0" smtClean="0"/>
              <a:t> Lab exercises 9-11am, Wed 5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Feb, NG22 and Wed 12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Feb.</a:t>
            </a:r>
          </a:p>
          <a:p>
            <a:endParaRPr lang="en-GB" sz="1800" dirty="0"/>
          </a:p>
          <a:p>
            <a:r>
              <a:rPr lang="en-GB" sz="1800" dirty="0" smtClean="0"/>
              <a:t>Tutorial Wed 26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Feb. (ignore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timetabled slot)</a:t>
            </a:r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446585"/>
            <a:ext cx="2880320" cy="432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448944" y="2249889"/>
            <a:ext cx="2952328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799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GB" smtClean="0"/>
              <a:t>Syllabus Summary - 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552" y="908720"/>
            <a:ext cx="5638800" cy="5334000"/>
          </a:xfrm>
          <a:noFill/>
        </p:spPr>
        <p:txBody>
          <a:bodyPr lIns="92075" tIns="46038" rIns="92075" bIns="46038"/>
          <a:lstStyle/>
          <a:p>
            <a:pPr marL="666750" lvl="2" indent="-190500" eaLnBrk="1" hangingPunct="1"/>
            <a:r>
              <a:rPr lang="en-GB" sz="1800" b="1" dirty="0" smtClean="0"/>
              <a:t>Information and Image Data</a:t>
            </a:r>
          </a:p>
          <a:p>
            <a:pPr marL="1047750" lvl="3" indent="-190500" eaLnBrk="1" hangingPunct="1"/>
            <a:r>
              <a:rPr lang="en-GB" sz="1800" dirty="0" smtClean="0"/>
              <a:t>Introduction to multimedia data</a:t>
            </a:r>
          </a:p>
          <a:p>
            <a:pPr marL="1047750" lvl="3" indent="-190500" eaLnBrk="1" hangingPunct="1"/>
            <a:r>
              <a:rPr lang="en-GB" sz="1800" dirty="0" smtClean="0"/>
              <a:t>Data types and file sizes</a:t>
            </a:r>
          </a:p>
          <a:p>
            <a:pPr marL="1047750" lvl="3" indent="-190500" eaLnBrk="1" hangingPunct="1"/>
            <a:r>
              <a:rPr lang="en-GB" sz="1800" dirty="0" smtClean="0"/>
              <a:t>Human vision</a:t>
            </a:r>
          </a:p>
          <a:p>
            <a:pPr marL="1047750" lvl="3" indent="-190500" eaLnBrk="1" hangingPunct="1"/>
            <a:r>
              <a:rPr lang="en-GB" sz="1800" dirty="0" smtClean="0"/>
              <a:t>Image data </a:t>
            </a:r>
          </a:p>
          <a:p>
            <a:pPr marL="1047750" lvl="3" indent="-190500" eaLnBrk="1" hangingPunct="1"/>
            <a:r>
              <a:rPr lang="en-GB" sz="1800" dirty="0" smtClean="0"/>
              <a:t>Image filtering (simple high and low pass, edge and median filtering)</a:t>
            </a:r>
          </a:p>
          <a:p>
            <a:pPr marL="1047750" lvl="3" indent="-190500" eaLnBrk="1" hangingPunct="1"/>
            <a:r>
              <a:rPr lang="en-GB" sz="1800" dirty="0" smtClean="0"/>
              <a:t>Image processing</a:t>
            </a:r>
          </a:p>
          <a:p>
            <a:pPr marL="1047750" lvl="3" indent="-190500" eaLnBrk="1" hangingPunct="1"/>
            <a:endParaRPr lang="en-GB" sz="1800" b="1" dirty="0" smtClean="0"/>
          </a:p>
          <a:p>
            <a:pPr marL="666750" lvl="2" indent="-190500" eaLnBrk="1" hangingPunct="1"/>
            <a:r>
              <a:rPr lang="en-GB" sz="1800" b="1" dirty="0" smtClean="0"/>
              <a:t>Data Compression</a:t>
            </a:r>
          </a:p>
          <a:p>
            <a:pPr marL="1047750" lvl="3" indent="-190500" eaLnBrk="1" hangingPunct="1"/>
            <a:r>
              <a:rPr lang="en-GB" sz="1800" dirty="0" smtClean="0"/>
              <a:t>Lossless compression</a:t>
            </a:r>
          </a:p>
          <a:p>
            <a:pPr lvl="4" eaLnBrk="1" hangingPunct="1"/>
            <a:r>
              <a:rPr lang="en-GB" sz="1800" dirty="0" smtClean="0"/>
              <a:t>Huffman, Lempel-Ziv (</a:t>
            </a:r>
            <a:r>
              <a:rPr lang="en-GB" sz="1800" dirty="0" err="1" smtClean="0"/>
              <a:t>eg</a:t>
            </a:r>
            <a:r>
              <a:rPr lang="en-GB" sz="1800" dirty="0" smtClean="0"/>
              <a:t> .GIF)</a:t>
            </a:r>
          </a:p>
          <a:p>
            <a:pPr marL="1047750" lvl="3" indent="-190500" eaLnBrk="1" hangingPunct="1"/>
            <a:r>
              <a:rPr lang="en-GB" sz="1800" dirty="0" err="1" smtClean="0"/>
              <a:t>Lossy</a:t>
            </a:r>
            <a:r>
              <a:rPr lang="en-GB" sz="1800" dirty="0" smtClean="0"/>
              <a:t> compression</a:t>
            </a:r>
          </a:p>
          <a:p>
            <a:pPr lvl="4" eaLnBrk="1" hangingPunct="1"/>
            <a:r>
              <a:rPr lang="en-GB" sz="1800" dirty="0" smtClean="0"/>
              <a:t>DCT (.JPEG) </a:t>
            </a:r>
          </a:p>
          <a:p>
            <a:pPr lvl="4" eaLnBrk="1" hangingPunct="1"/>
            <a:r>
              <a:rPr lang="en-GB" sz="1800" dirty="0" smtClean="0"/>
              <a:t>Methods of quality assessment and rate/distortion graphs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GB" smtClean="0"/>
              <a:t>Syllabus Summary - II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552" y="908720"/>
            <a:ext cx="5105400" cy="4800600"/>
          </a:xfrm>
          <a:noFill/>
        </p:spPr>
        <p:txBody>
          <a:bodyPr lIns="92075" tIns="46038" rIns="92075" bIns="46038"/>
          <a:lstStyle/>
          <a:p>
            <a:pPr marL="666750" lvl="2" indent="-190500" eaLnBrk="1" hangingPunct="1"/>
            <a:r>
              <a:rPr lang="en-GB" sz="1800" b="1" dirty="0"/>
              <a:t>Cryptography</a:t>
            </a:r>
          </a:p>
          <a:p>
            <a:pPr marL="1047750" lvl="3" indent="-190500" eaLnBrk="1" hangingPunct="1"/>
            <a:r>
              <a:rPr lang="en-GB" sz="1800" dirty="0"/>
              <a:t>Securing communicated information</a:t>
            </a:r>
          </a:p>
          <a:p>
            <a:pPr marL="1047750" lvl="3" indent="-190500" eaLnBrk="1" hangingPunct="1"/>
            <a:r>
              <a:rPr lang="en-GB" sz="1800" dirty="0"/>
              <a:t>Public/private key encryption</a:t>
            </a:r>
          </a:p>
          <a:p>
            <a:pPr marL="476250" lvl="2" indent="0" eaLnBrk="1" hangingPunct="1">
              <a:buNone/>
            </a:pPr>
            <a:endParaRPr lang="en-GB" sz="1800" b="1" dirty="0" smtClean="0"/>
          </a:p>
          <a:p>
            <a:pPr marL="666750" lvl="2" indent="-190500" eaLnBrk="1" hangingPunct="1"/>
            <a:r>
              <a:rPr lang="en-GB" sz="1800" b="1" dirty="0" smtClean="0"/>
              <a:t>Video</a:t>
            </a:r>
          </a:p>
          <a:p>
            <a:pPr marL="1047750" lvl="3" indent="-190500" eaLnBrk="1" hangingPunct="1"/>
            <a:r>
              <a:rPr lang="en-GB" sz="1800" dirty="0" smtClean="0"/>
              <a:t>MPEG-1 video coding</a:t>
            </a:r>
          </a:p>
          <a:p>
            <a:pPr marL="1047750" lvl="3" indent="-190500" eaLnBrk="1" hangingPunct="1">
              <a:buFontTx/>
              <a:buNone/>
            </a:pPr>
            <a:endParaRPr lang="en-GB" sz="1800" dirty="0" smtClean="0"/>
          </a:p>
          <a:p>
            <a:pPr marL="666750" lvl="2" indent="-190500" eaLnBrk="1" hangingPunct="1"/>
            <a:r>
              <a:rPr lang="en-GB" sz="1800" b="1" dirty="0" smtClean="0"/>
              <a:t>Speech and Audio</a:t>
            </a:r>
          </a:p>
          <a:p>
            <a:pPr marL="1047750" lvl="3" indent="-190500" eaLnBrk="1" hangingPunct="1"/>
            <a:r>
              <a:rPr lang="en-GB" sz="1800" dirty="0" smtClean="0"/>
              <a:t>Sampling, quantization and coding methods (waveform and </a:t>
            </a:r>
            <a:r>
              <a:rPr lang="en-GB" sz="1800" dirty="0" err="1" smtClean="0"/>
              <a:t>vocoding</a:t>
            </a:r>
            <a:r>
              <a:rPr lang="en-GB" sz="1800" dirty="0" smtClean="0"/>
              <a:t>)</a:t>
            </a:r>
          </a:p>
          <a:p>
            <a:pPr marL="1047750" lvl="3" indent="-190500" eaLnBrk="1" hangingPunct="1"/>
            <a:r>
              <a:rPr lang="en-GB" sz="1800" dirty="0" smtClean="0"/>
              <a:t>Audio data (MP3 - perceptual audio coding)</a:t>
            </a:r>
          </a:p>
          <a:p>
            <a:pPr marL="1047750" lvl="3" indent="-190500" eaLnBrk="1" hangingPunct="1">
              <a:buFontTx/>
              <a:buNone/>
            </a:pPr>
            <a:endParaRPr lang="en-GB" sz="1800" dirty="0" smtClean="0"/>
          </a:p>
          <a:p>
            <a:pPr marL="666750" lvl="2" indent="-190500" eaLnBrk="1" hangingPunct="1"/>
            <a:r>
              <a:rPr lang="en-GB" sz="1800" b="1" dirty="0" smtClean="0"/>
              <a:t>Web Page Coding</a:t>
            </a:r>
          </a:p>
          <a:p>
            <a:pPr marL="1047750" lvl="3" indent="-190500" eaLnBrk="1" hangingPunct="1"/>
            <a:r>
              <a:rPr lang="en-GB" sz="1800" dirty="0" smtClean="0"/>
              <a:t>HTML – </a:t>
            </a:r>
            <a:r>
              <a:rPr lang="en-GB" sz="1800" dirty="0" err="1" smtClean="0"/>
              <a:t>HyperText</a:t>
            </a:r>
            <a:r>
              <a:rPr lang="en-GB" sz="1800" dirty="0" smtClean="0"/>
              <a:t> </a:t>
            </a:r>
            <a:r>
              <a:rPr lang="en-GB" sz="1800" dirty="0" err="1" smtClean="0"/>
              <a:t>Markup</a:t>
            </a:r>
            <a:r>
              <a:rPr lang="en-GB" sz="1800" dirty="0" smtClean="0"/>
              <a:t> Language</a:t>
            </a:r>
          </a:p>
          <a:p>
            <a:pPr marL="1047750" lvl="3" indent="-190500" eaLnBrk="1" hangingPunct="1"/>
            <a:r>
              <a:rPr lang="en-GB" sz="1800" dirty="0" smtClean="0"/>
              <a:t>JavaScript</a:t>
            </a:r>
          </a:p>
          <a:p>
            <a:pPr marL="1047750" lvl="3" indent="-190500" eaLnBrk="1" hangingPunct="1"/>
            <a:r>
              <a:rPr lang="en-GB" sz="1800" dirty="0" smtClean="0"/>
              <a:t> SVG – Scalable Vector Graphics and Flash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GB" dirty="0" smtClean="0"/>
              <a:t>Texts for Optional Further Reading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80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38813" y="990600"/>
            <a:ext cx="4167187" cy="518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i="1" dirty="0" smtClean="0"/>
              <a:t>Digital Multimedia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200" i="1" dirty="0" smtClean="0"/>
              <a:t>Chapman and Chapman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200" i="1" dirty="0" smtClean="0"/>
              <a:t>2nd Edition, Wiley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200" i="1" dirty="0" smtClean="0"/>
              <a:t>ISBN 0-470-85890-7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200" i="1" dirty="0" smtClean="0">
                <a:hlinkClick r:id="rId3"/>
              </a:rPr>
              <a:t>Amazon link</a:t>
            </a:r>
            <a:endParaRPr lang="en-US" sz="1200" i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200" i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The Data Compression Book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(now out of date/print but several copies in the library)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Mark Nelson and Jean-Loup </a:t>
            </a:r>
            <a:r>
              <a:rPr lang="en-GB" sz="1200" i="1" dirty="0" err="1" smtClean="0"/>
              <a:t>Gailly</a:t>
            </a:r>
            <a:endParaRPr lang="en-GB" sz="1200" i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2nd Ed. 1996, M and T Books, ISBN  1-55851-434-1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>
                <a:hlinkClick r:id="rId4"/>
              </a:rPr>
              <a:t>Amazon link</a:t>
            </a:r>
            <a:endParaRPr lang="en-GB" sz="1200" i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GB" sz="1200" i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JAVASCRIPT for the World Wide Web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(An example of good book on JavaScript)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err="1" smtClean="0"/>
              <a:t>Negrino</a:t>
            </a:r>
            <a:r>
              <a:rPr lang="en-GB" sz="1200" i="1" dirty="0" smtClean="0"/>
              <a:t> and Smith, </a:t>
            </a:r>
            <a:r>
              <a:rPr lang="en-GB" sz="1200" i="1" dirty="0" err="1" smtClean="0"/>
              <a:t>Peachpit</a:t>
            </a:r>
            <a:r>
              <a:rPr lang="en-GB" sz="1200" i="1" dirty="0" smtClean="0"/>
              <a:t> Press, 4th Ed 2001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ISBN 0-201-73517-2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200" i="1" dirty="0" smtClean="0"/>
              <a:t>(www.javascriptworld.com)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>
                <a:hlinkClick r:id="rId5"/>
              </a:rPr>
              <a:t>Amazon link</a:t>
            </a:r>
            <a:endParaRPr lang="en-GB" sz="1200" i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GB" sz="1200" i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Introductory Computer Vision and Image Processing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Adrian Low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McGraw Hill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200" i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The Code Book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Simon Singh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sz="1200" i="1" dirty="0" smtClean="0"/>
              <a:t>Fourth Estate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z="1800" dirty="0" smtClean="0"/>
          </a:p>
        </p:txBody>
      </p:sp>
      <p:pic>
        <p:nvPicPr>
          <p:cNvPr id="7173" name="Picture 7" descr="The Data Compression Bo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5500" y="4429125"/>
            <a:ext cx="13811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Javascrip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250" y="4429125"/>
            <a:ext cx="14049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304800" y="990600"/>
            <a:ext cx="50053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7338" indent="-195263" algn="l" defTabSz="4191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o"/>
              <a:tabLst>
                <a:tab pos="665163" algn="l"/>
                <a:tab pos="1428750" algn="l"/>
              </a:tabLst>
            </a:pPr>
            <a:r>
              <a:rPr lang="en-GB" sz="1500"/>
              <a:t>Here are just a few examples of texts relevant to the course content.  There are many other good and quite detailed books on various aspects of multimedia such as compression, image processing and cryptography.  </a:t>
            </a:r>
          </a:p>
          <a:p>
            <a:pPr marL="287338" indent="-195263" algn="l" defTabSz="4191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o"/>
              <a:tabLst>
                <a:tab pos="665163" algn="l"/>
                <a:tab pos="1428750" algn="l"/>
              </a:tabLst>
            </a:pPr>
            <a:endParaRPr lang="en-GB" sz="1500"/>
          </a:p>
          <a:p>
            <a:pPr marL="287338" indent="-195263" algn="l" defTabSz="4191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o"/>
              <a:tabLst>
                <a:tab pos="665163" algn="l"/>
                <a:tab pos="1428750" algn="l"/>
              </a:tabLst>
            </a:pPr>
            <a:r>
              <a:rPr lang="en-GB" sz="1500"/>
              <a:t>The Digital Multimedia text gives a high-level summary of multimedia issues with less technical detail.  The other texts are more detailed.  It is very important to note that </a:t>
            </a:r>
            <a:r>
              <a:rPr lang="en-GB" sz="1500">
                <a:solidFill>
                  <a:srgbClr val="2330DD"/>
                </a:solidFill>
              </a:rPr>
              <a:t>these books usually cover each topic in far more detail than required by the course</a:t>
            </a:r>
            <a:r>
              <a:rPr lang="en-GB" sz="1500"/>
              <a:t>.  For these reasons the texts are recommended only as </a:t>
            </a:r>
            <a:r>
              <a:rPr lang="en-GB" sz="1500" i="1"/>
              <a:t>optional</a:t>
            </a:r>
            <a:r>
              <a:rPr lang="en-GB" sz="1500"/>
              <a:t> advanced further reading.</a:t>
            </a:r>
          </a:p>
        </p:txBody>
      </p:sp>
      <p:pic>
        <p:nvPicPr>
          <p:cNvPr id="7176" name="Picture 1" descr="Digital Multimedi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9375" r="9373"/>
          <a:stretch>
            <a:fillRect/>
          </a:stretch>
        </p:blipFill>
        <p:spPr bwMode="auto">
          <a:xfrm>
            <a:off x="523875" y="4429125"/>
            <a:ext cx="1485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Systems or Data??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concentrate on the data</a:t>
            </a:r>
          </a:p>
          <a:p>
            <a:pPr lvl="1"/>
            <a:r>
              <a:rPr lang="en-GB" dirty="0" smtClean="0"/>
              <a:t>Processing</a:t>
            </a:r>
          </a:p>
          <a:p>
            <a:pPr lvl="1"/>
            <a:r>
              <a:rPr lang="en-GB" dirty="0" smtClean="0"/>
              <a:t>Compression</a:t>
            </a:r>
            <a:endParaRPr lang="en-GB" dirty="0" smtClean="0"/>
          </a:p>
          <a:p>
            <a:pPr lvl="1"/>
            <a:r>
              <a:rPr lang="en-GB" dirty="0" smtClean="0"/>
              <a:t>Transmission</a:t>
            </a:r>
          </a:p>
          <a:p>
            <a:pPr lvl="1"/>
            <a:r>
              <a:rPr lang="en-GB" dirty="0" smtClean="0"/>
              <a:t>Representation</a:t>
            </a:r>
          </a:p>
          <a:p>
            <a:pPr lvl="1"/>
            <a:r>
              <a:rPr lang="en-GB" dirty="0" smtClean="0"/>
              <a:t>Perception</a:t>
            </a:r>
          </a:p>
          <a:p>
            <a:pPr lvl="1"/>
            <a:r>
              <a:rPr lang="en-GB" dirty="0" smtClean="0"/>
              <a:t>Security</a:t>
            </a:r>
          </a:p>
          <a:p>
            <a:pPr lvl="1"/>
            <a:r>
              <a:rPr lang="en-GB" dirty="0" err="1" smtClean="0"/>
              <a:t>Etc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Multimedia Systems or Data??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We </a:t>
            </a:r>
            <a:r>
              <a:rPr lang="en-GB" sz="1800" dirty="0" smtClean="0"/>
              <a:t>will be </a:t>
            </a:r>
            <a:r>
              <a:rPr lang="en-GB" sz="1800" i="1" dirty="0" smtClean="0"/>
              <a:t>not</a:t>
            </a:r>
            <a:r>
              <a:rPr lang="en-GB" sz="1800" dirty="0" smtClean="0"/>
              <a:t> be concerned </a:t>
            </a:r>
            <a:r>
              <a:rPr lang="en-GB" sz="1800" dirty="0"/>
              <a:t>with input/output </a:t>
            </a:r>
            <a:r>
              <a:rPr lang="en-GB" sz="1800" dirty="0" smtClean="0"/>
              <a:t>devices</a:t>
            </a:r>
            <a:endParaRPr lang="en-GB" sz="1800" dirty="0"/>
          </a:p>
          <a:p>
            <a:pPr lvl="1"/>
            <a:r>
              <a:rPr lang="en-GB" sz="1800" dirty="0" smtClean="0"/>
              <a:t>Input </a:t>
            </a:r>
            <a:r>
              <a:rPr lang="en-GB" sz="1800" dirty="0"/>
              <a:t>devices such as</a:t>
            </a:r>
            <a:r>
              <a:rPr lang="en-GB" sz="1800" dirty="0" smtClean="0"/>
              <a:t>:</a:t>
            </a:r>
          </a:p>
          <a:p>
            <a:pPr lvl="2" algn="just"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r>
              <a:rPr lang="en-GB" altLang="en-US" sz="1800" dirty="0">
                <a:cs typeface="Times New Roman" pitchFamily="18" charset="0"/>
              </a:rPr>
              <a:t>Keyboard, mouse (</a:t>
            </a:r>
            <a:r>
              <a:rPr lang="en-GB" altLang="en-US" sz="1800" i="1" dirty="0">
                <a:cs typeface="Times New Roman" pitchFamily="18" charset="0"/>
              </a:rPr>
              <a:t>track balls, joysticks, </a:t>
            </a:r>
            <a:r>
              <a:rPr lang="en-GB" altLang="en-US" sz="1800" i="1" dirty="0" err="1">
                <a:cs typeface="Times New Roman" pitchFamily="18" charset="0"/>
              </a:rPr>
              <a:t>etc</a:t>
            </a:r>
            <a:r>
              <a:rPr lang="en-GB" altLang="en-US" sz="1800" dirty="0">
                <a:cs typeface="Times New Roman" pitchFamily="18" charset="0"/>
              </a:rPr>
              <a:t>)</a:t>
            </a:r>
          </a:p>
          <a:p>
            <a:pPr lvl="2" algn="just"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r>
              <a:rPr lang="en-GB" altLang="en-US" sz="1800" i="1" dirty="0">
                <a:cs typeface="Times New Roman" pitchFamily="18" charset="0"/>
              </a:rPr>
              <a:t>graphics tablets</a:t>
            </a:r>
            <a:r>
              <a:rPr lang="en-GB" altLang="en-US" sz="1800" dirty="0">
                <a:cs typeface="Times New Roman" pitchFamily="18" charset="0"/>
              </a:rPr>
              <a:t> - drawing </a:t>
            </a:r>
          </a:p>
          <a:p>
            <a:pPr lvl="2" algn="just"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r>
              <a:rPr lang="en-GB" altLang="en-US" sz="1800" dirty="0">
                <a:cs typeface="Times New Roman" pitchFamily="18" charset="0"/>
              </a:rPr>
              <a:t>Scanner – capture image from printed material </a:t>
            </a:r>
          </a:p>
          <a:p>
            <a:pPr lvl="2" algn="just"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r>
              <a:rPr lang="en-GB" altLang="en-US" sz="1800" dirty="0">
                <a:cs typeface="Times New Roman" pitchFamily="18" charset="0"/>
              </a:rPr>
              <a:t>Digital camera - capture and transform image/video into digital form</a:t>
            </a:r>
          </a:p>
          <a:p>
            <a:pPr lvl="2" algn="just"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r>
              <a:rPr lang="en-GB" altLang="en-US" sz="1800" dirty="0">
                <a:cs typeface="Times New Roman" pitchFamily="18" charset="0"/>
              </a:rPr>
              <a:t>Touch screen for kiosk application</a:t>
            </a:r>
          </a:p>
          <a:p>
            <a:pPr lvl="2" algn="just"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r>
              <a:rPr lang="en-GB" altLang="en-US" sz="1800" dirty="0">
                <a:cs typeface="Times New Roman" pitchFamily="18" charset="0"/>
              </a:rPr>
              <a:t>Analogue audio input from microphone and audio player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Output devices such as:</a:t>
            </a:r>
          </a:p>
          <a:p>
            <a:pPr lvl="2" algn="just">
              <a:spcBef>
                <a:spcPts val="550"/>
              </a:spcBef>
              <a:buClrTx/>
              <a:buSzPct val="110000"/>
              <a:buFont typeface="Arial" panose="020B0604020202020204" pitchFamily="34" charset="0"/>
              <a:buChar char="•"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>
                <a:cs typeface="Times New Roman" pitchFamily="18" charset="0"/>
              </a:rPr>
              <a:t>High resolution screen, 256 </a:t>
            </a:r>
            <a:r>
              <a:rPr lang="en-GB" altLang="en-US" sz="1800" dirty="0" err="1">
                <a:cs typeface="Times New Roman" pitchFamily="18" charset="0"/>
              </a:rPr>
              <a:t>colors</a:t>
            </a:r>
            <a:r>
              <a:rPr lang="en-GB" altLang="en-US" sz="1800" dirty="0">
                <a:cs typeface="Times New Roman" pitchFamily="18" charset="0"/>
              </a:rPr>
              <a:t> (at least) – output video </a:t>
            </a:r>
          </a:p>
          <a:p>
            <a:pPr lvl="2" algn="just">
              <a:spcBef>
                <a:spcPts val="550"/>
              </a:spcBef>
              <a:buClrTx/>
              <a:buSzPct val="110000"/>
              <a:buFont typeface="Arial" panose="020B0604020202020204" pitchFamily="34" charset="0"/>
              <a:buChar char="•"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>
                <a:cs typeface="Times New Roman" pitchFamily="18" charset="0"/>
              </a:rPr>
              <a:t>Speakers, amplifier or tape devices - Output audio</a:t>
            </a:r>
          </a:p>
          <a:p>
            <a:pPr lvl="2">
              <a:spcBef>
                <a:spcPts val="550"/>
              </a:spcBef>
              <a:buClrTx/>
              <a:buSzPct val="110000"/>
              <a:buFont typeface="Arial" panose="020B0604020202020204" pitchFamily="34" charset="0"/>
              <a:buChar char="•"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smtClean="0">
                <a:cs typeface="Times New Roman" pitchFamily="18" charset="0"/>
              </a:rPr>
              <a:t>Printer for  text, graphics</a:t>
            </a:r>
          </a:p>
          <a:p>
            <a:pPr>
              <a:spcBef>
                <a:spcPts val="550"/>
              </a:spcBef>
              <a:buSzPct val="90000"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smtClean="0">
                <a:cs typeface="Times New Roman" pitchFamily="18" charset="0"/>
              </a:rPr>
              <a:t>Nor will we be concerned with storage devices (discs, cd’s, IPODs …) or processors (computers, micro-controllers, specialized hardware </a:t>
            </a:r>
            <a:r>
              <a:rPr lang="en-GB" altLang="en-US" sz="1800" dirty="0" err="1" smtClean="0">
                <a:cs typeface="Times New Roman" pitchFamily="18" charset="0"/>
              </a:rPr>
              <a:t>etc</a:t>
            </a:r>
            <a:r>
              <a:rPr lang="en-GB" altLang="en-US" sz="1800" dirty="0" smtClean="0">
                <a:cs typeface="Times New Roman" pitchFamily="18" charset="0"/>
              </a:rPr>
              <a:t>) </a:t>
            </a:r>
            <a:r>
              <a:rPr lang="en-GB" altLang="en-US" sz="1800" smtClean="0">
                <a:cs typeface="Times New Roman" pitchFamily="18" charset="0"/>
              </a:rPr>
              <a:t>or </a:t>
            </a:r>
            <a:r>
              <a:rPr lang="en-GB" altLang="en-US" sz="1800" smtClean="0">
                <a:cs typeface="Times New Roman" pitchFamily="18" charset="0"/>
              </a:rPr>
              <a:t>other pieces </a:t>
            </a:r>
            <a:r>
              <a:rPr lang="en-GB" altLang="en-US" sz="1800" dirty="0" smtClean="0">
                <a:cs typeface="Times New Roman" pitchFamily="18" charset="0"/>
              </a:rPr>
              <a:t>of hardware</a:t>
            </a:r>
            <a:endParaRPr lang="en-GB" altLang="en-US" sz="1800" dirty="0">
              <a:cs typeface="Times New Roman" pitchFamily="18" charset="0"/>
            </a:endParaRPr>
          </a:p>
          <a:p>
            <a:pPr lvl="2">
              <a:buSzPct val="90000"/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3" algn="just">
              <a:spcBef>
                <a:spcPts val="550"/>
              </a:spcBef>
              <a:buSzPct val="90000"/>
              <a:buFont typeface="Arial" panose="020B0604020202020204" pitchFamily="34" charset="0"/>
              <a:buChar char="•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endParaRPr lang="en-GB" altLang="en-US" sz="1600" dirty="0">
              <a:cs typeface="Times New Roman" pitchFamily="18" charset="0"/>
            </a:endParaRPr>
          </a:p>
          <a:p>
            <a:pPr lvl="1" algn="just">
              <a:spcBef>
                <a:spcPts val="550"/>
              </a:spcBef>
              <a:buSzPct val="90000"/>
              <a:tabLst>
                <a:tab pos="874713" algn="l"/>
                <a:tab pos="1593850" algn="l"/>
                <a:tab pos="2312988" algn="l"/>
                <a:tab pos="3032125" algn="l"/>
                <a:tab pos="3751263" algn="l"/>
                <a:tab pos="4470400" algn="l"/>
                <a:tab pos="5189538" algn="l"/>
                <a:tab pos="5908675" algn="l"/>
                <a:tab pos="6627813" algn="l"/>
                <a:tab pos="7346950" algn="l"/>
                <a:tab pos="8066088" algn="l"/>
                <a:tab pos="8785225" algn="l"/>
                <a:tab pos="9504363" algn="l"/>
                <a:tab pos="10223500" algn="l"/>
                <a:tab pos="10942638" algn="l"/>
              </a:tabLst>
            </a:pPr>
            <a:endParaRPr lang="en-GB" altLang="en-US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GB" sz="4000" dirty="0" smtClean="0"/>
              <a:t>Examples of Data Types</a:t>
            </a:r>
          </a:p>
        </p:txBody>
      </p:sp>
      <p:pic>
        <p:nvPicPr>
          <p:cNvPr id="8195" name="Picture 11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5780" t="33038" r="28441" b="36002"/>
          <a:stretch>
            <a:fillRect/>
          </a:stretch>
        </p:blipFill>
        <p:spPr bwMode="auto">
          <a:xfrm>
            <a:off x="5745088" y="908720"/>
            <a:ext cx="3733800" cy="2584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196" name="Rectangle 1115"/>
          <p:cNvSpPr>
            <a:spLocks noChangeArrowheads="1"/>
          </p:cNvSpPr>
          <p:nvPr/>
        </p:nvSpPr>
        <p:spPr bwMode="auto">
          <a:xfrm>
            <a:off x="560512" y="1124744"/>
            <a:ext cx="50482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b="1" dirty="0"/>
              <a:t>There are many different types of data.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endParaRPr lang="en-GB" sz="1600" dirty="0"/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Data files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Program files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Software applications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Graphics/Animations 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Sound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Speech, audio, music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Images </a:t>
            </a:r>
          </a:p>
          <a:p>
            <a:pPr marL="854075" lvl="1" indent="-279400" algn="l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GB" sz="1600" dirty="0"/>
              <a:t>Satellite, medical, camera, webcam, phone, 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1600" dirty="0"/>
              <a:t>		also </a:t>
            </a:r>
            <a:r>
              <a:rPr lang="en-GB" sz="1600" dirty="0" smtClean="0"/>
              <a:t>stereo and 3D images</a:t>
            </a:r>
            <a:endParaRPr lang="en-GB" sz="1600" dirty="0"/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1000" dirty="0"/>
              <a:t>		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r>
              <a:rPr lang="en-GB" sz="1600" dirty="0"/>
              <a:t>Video </a:t>
            </a:r>
          </a:p>
          <a:p>
            <a:pPr marL="854075" lvl="1" indent="-279400" algn="l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GB" sz="1600" dirty="0"/>
              <a:t>Movies, games, short clips,  …. </a:t>
            </a:r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endParaRPr lang="en-GB" sz="1600" dirty="0"/>
          </a:p>
          <a:p>
            <a:pPr marL="384175" indent="-384175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</a:pPr>
            <a:endParaRPr lang="en-GB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24000" y="3645024"/>
            <a:ext cx="3744416" cy="2952328"/>
            <a:chOff x="5817096" y="3645024"/>
            <a:chExt cx="3744416" cy="2952328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17096" y="3645024"/>
              <a:ext cx="3744416" cy="2952328"/>
            </a:xfrm>
            <a:prstGeom prst="rect">
              <a:avLst/>
            </a:prstGeom>
            <a:solidFill>
              <a:srgbClr val="FFFF99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6" descr="http://www.ribi.org/assets/_files/images/nov_08/hm__1225900320_Birmingham_City_Centre_Canals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3120" y="3789040"/>
              <a:ext cx="3381245" cy="25202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17096" y="6381328"/>
              <a:ext cx="1224136" cy="21544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/>
                <a:t>Birmingham</a:t>
              </a:r>
              <a:endParaRPr lang="en-US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uobtemplate2">
  <a:themeElements>
    <a:clrScheme name="">
      <a:dk1>
        <a:srgbClr val="000000"/>
      </a:dk1>
      <a:lt1>
        <a:srgbClr val="99FFFF"/>
      </a:lt1>
      <a:dk2>
        <a:srgbClr val="660033"/>
      </a:dk2>
      <a:lt2>
        <a:srgbClr val="000000"/>
      </a:lt2>
      <a:accent1>
        <a:srgbClr val="FFFFFF"/>
      </a:accent1>
      <a:accent2>
        <a:srgbClr val="99FFFF"/>
      </a:accent2>
      <a:accent3>
        <a:srgbClr val="CAFFFF"/>
      </a:accent3>
      <a:accent4>
        <a:srgbClr val="000000"/>
      </a:accent4>
      <a:accent5>
        <a:srgbClr val="FFFFFF"/>
      </a:accent5>
      <a:accent6>
        <a:srgbClr val="8AE7E7"/>
      </a:accent6>
      <a:hlink>
        <a:srgbClr val="660033"/>
      </a:hlink>
      <a:folHlink>
        <a:srgbClr val="4C0026"/>
      </a:folHlink>
    </a:clrScheme>
    <a:fontScheme name="myuobtemplate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uobtemplate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obtemplate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Settings\woollesi\Application Data\Microsoft\Templates\myuobtemplate2.pot</Template>
  <TotalTime>16112</TotalTime>
  <Words>1474</Words>
  <Application>Microsoft Office PowerPoint</Application>
  <PresentationFormat>A4 Paper (210x297 mm)</PresentationFormat>
  <Paragraphs>269</Paragraphs>
  <Slides>24</Slides>
  <Notes>12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myuobtemplate2</vt:lpstr>
      <vt:lpstr>Multimedia Data Course Introduction </vt:lpstr>
      <vt:lpstr>EE1F2 Multimedia</vt:lpstr>
      <vt:lpstr>Useful Information</vt:lpstr>
      <vt:lpstr>Syllabus Summary - I</vt:lpstr>
      <vt:lpstr>Syllabus Summary - II</vt:lpstr>
      <vt:lpstr>Texts for Optional Further Reading</vt:lpstr>
      <vt:lpstr>Multimedia Systems or Data??</vt:lpstr>
      <vt:lpstr>Multimedia Systems or Data??</vt:lpstr>
      <vt:lpstr>Examples of Data Types</vt:lpstr>
      <vt:lpstr>File sizes: Data Powers of Ten</vt:lpstr>
      <vt:lpstr>Some multimedia history. Was this the  earliest personal and portable information “technology”?</vt:lpstr>
      <vt:lpstr>Earliest Personal Media?</vt:lpstr>
      <vt:lpstr>The Media History Project Timeline </vt:lpstr>
      <vt:lpstr>History of multimedia technological development</vt:lpstr>
      <vt:lpstr>History of multimedia technological development</vt:lpstr>
      <vt:lpstr>Digital Photography (an example of rapid evolution!)</vt:lpstr>
      <vt:lpstr>Digital Retouching</vt:lpstr>
      <vt:lpstr>Multimedia and Human Perception</vt:lpstr>
      <vt:lpstr>How is this information represented?</vt:lpstr>
      <vt:lpstr>Multimedia data classification</vt:lpstr>
      <vt:lpstr>Multimedia presentation on the  internet</vt:lpstr>
      <vt:lpstr>Multimedia presentation on the  internet</vt:lpstr>
      <vt:lpstr>Multimedia presentation on the  internet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Status or Progress</dc:title>
  <dc:creator>Dr.S.I.Woolley</dc:creator>
  <cp:lastModifiedBy>Mike Spann</cp:lastModifiedBy>
  <cp:revision>144</cp:revision>
  <cp:lastPrinted>1998-12-03T12:55:28Z</cp:lastPrinted>
  <dcterms:created xsi:type="dcterms:W3CDTF">1995-06-02T21:45:10Z</dcterms:created>
  <dcterms:modified xsi:type="dcterms:W3CDTF">2014-07-14T11:32:55Z</dcterms:modified>
</cp:coreProperties>
</file>