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1"/>
  </p:notesMasterIdLst>
  <p:handoutMasterIdLst>
    <p:handoutMasterId r:id="rId42"/>
  </p:handoutMasterIdLst>
  <p:sldIdLst>
    <p:sldId id="484" r:id="rId2"/>
    <p:sldId id="451" r:id="rId3"/>
    <p:sldId id="442" r:id="rId4"/>
    <p:sldId id="443" r:id="rId5"/>
    <p:sldId id="512" r:id="rId6"/>
    <p:sldId id="513" r:id="rId7"/>
    <p:sldId id="527" r:id="rId8"/>
    <p:sldId id="528" r:id="rId9"/>
    <p:sldId id="514" r:id="rId10"/>
    <p:sldId id="511" r:id="rId11"/>
    <p:sldId id="510" r:id="rId12"/>
    <p:sldId id="525" r:id="rId13"/>
    <p:sldId id="526" r:id="rId14"/>
    <p:sldId id="487" r:id="rId15"/>
    <p:sldId id="494" r:id="rId16"/>
    <p:sldId id="474" r:id="rId17"/>
    <p:sldId id="491" r:id="rId18"/>
    <p:sldId id="523" r:id="rId19"/>
    <p:sldId id="488" r:id="rId20"/>
    <p:sldId id="489" r:id="rId21"/>
    <p:sldId id="482" r:id="rId22"/>
    <p:sldId id="495" r:id="rId23"/>
    <p:sldId id="508" r:id="rId24"/>
    <p:sldId id="515" r:id="rId25"/>
    <p:sldId id="496" r:id="rId26"/>
    <p:sldId id="497" r:id="rId27"/>
    <p:sldId id="518" r:id="rId28"/>
    <p:sldId id="519" r:id="rId29"/>
    <p:sldId id="520" r:id="rId30"/>
    <p:sldId id="521" r:id="rId31"/>
    <p:sldId id="498" r:id="rId32"/>
    <p:sldId id="516" r:id="rId33"/>
    <p:sldId id="517" r:id="rId34"/>
    <p:sldId id="522" r:id="rId35"/>
    <p:sldId id="499" r:id="rId36"/>
    <p:sldId id="500" r:id="rId37"/>
    <p:sldId id="502" r:id="rId38"/>
    <p:sldId id="503" r:id="rId39"/>
    <p:sldId id="524" r:id="rId40"/>
  </p:sldIdLst>
  <p:sldSz cx="9906000" cy="6858000" type="A4"/>
  <p:notesSz cx="6797675" cy="9928225"/>
  <p:defaultTextStyle>
    <a:defPPr>
      <a:defRPr lang="en-GB"/>
    </a:defPPr>
    <a:lvl1pPr algn="ctr" rtl="0" fontAlgn="base">
      <a:spcBef>
        <a:spcPct val="0"/>
      </a:spcBef>
      <a:spcAft>
        <a:spcPct val="0"/>
      </a:spcAft>
      <a:defRPr sz="3200" kern="1200">
        <a:solidFill>
          <a:schemeClr val="tx1"/>
        </a:solidFill>
        <a:latin typeface="Arial" pitchFamily="34" charset="0"/>
        <a:ea typeface="+mn-ea"/>
        <a:cs typeface="+mn-cs"/>
      </a:defRPr>
    </a:lvl1pPr>
    <a:lvl2pPr marL="457200" algn="ctr" rtl="0" fontAlgn="base">
      <a:spcBef>
        <a:spcPct val="0"/>
      </a:spcBef>
      <a:spcAft>
        <a:spcPct val="0"/>
      </a:spcAft>
      <a:defRPr sz="3200" kern="1200">
        <a:solidFill>
          <a:schemeClr val="tx1"/>
        </a:solidFill>
        <a:latin typeface="Arial" pitchFamily="34" charset="0"/>
        <a:ea typeface="+mn-ea"/>
        <a:cs typeface="+mn-cs"/>
      </a:defRPr>
    </a:lvl2pPr>
    <a:lvl3pPr marL="914400" algn="ctr" rtl="0" fontAlgn="base">
      <a:spcBef>
        <a:spcPct val="0"/>
      </a:spcBef>
      <a:spcAft>
        <a:spcPct val="0"/>
      </a:spcAft>
      <a:defRPr sz="3200" kern="1200">
        <a:solidFill>
          <a:schemeClr val="tx1"/>
        </a:solidFill>
        <a:latin typeface="Arial" pitchFamily="34" charset="0"/>
        <a:ea typeface="+mn-ea"/>
        <a:cs typeface="+mn-cs"/>
      </a:defRPr>
    </a:lvl3pPr>
    <a:lvl4pPr marL="1371600" algn="ctr" rtl="0" fontAlgn="base">
      <a:spcBef>
        <a:spcPct val="0"/>
      </a:spcBef>
      <a:spcAft>
        <a:spcPct val="0"/>
      </a:spcAft>
      <a:defRPr sz="3200" kern="1200">
        <a:solidFill>
          <a:schemeClr val="tx1"/>
        </a:solidFill>
        <a:latin typeface="Arial" pitchFamily="34" charset="0"/>
        <a:ea typeface="+mn-ea"/>
        <a:cs typeface="+mn-cs"/>
      </a:defRPr>
    </a:lvl4pPr>
    <a:lvl5pPr marL="1828800" algn="ctr" rtl="0" fontAlgn="base">
      <a:spcBef>
        <a:spcPct val="0"/>
      </a:spcBef>
      <a:spcAft>
        <a:spcPct val="0"/>
      </a:spcAft>
      <a:defRPr sz="3200" kern="1200">
        <a:solidFill>
          <a:schemeClr val="tx1"/>
        </a:solidFill>
        <a:latin typeface="Arial" pitchFamily="34" charset="0"/>
        <a:ea typeface="+mn-ea"/>
        <a:cs typeface="+mn-cs"/>
      </a:defRPr>
    </a:lvl5pPr>
    <a:lvl6pPr marL="2286000" algn="l" defTabSz="914400" rtl="0" eaLnBrk="1" latinLnBrk="0" hangingPunct="1">
      <a:defRPr sz="3200" kern="1200">
        <a:solidFill>
          <a:schemeClr val="tx1"/>
        </a:solidFill>
        <a:latin typeface="Arial" pitchFamily="34" charset="0"/>
        <a:ea typeface="+mn-ea"/>
        <a:cs typeface="+mn-cs"/>
      </a:defRPr>
    </a:lvl6pPr>
    <a:lvl7pPr marL="2743200" algn="l" defTabSz="914400" rtl="0" eaLnBrk="1" latinLnBrk="0" hangingPunct="1">
      <a:defRPr sz="3200" kern="1200">
        <a:solidFill>
          <a:schemeClr val="tx1"/>
        </a:solidFill>
        <a:latin typeface="Arial" pitchFamily="34" charset="0"/>
        <a:ea typeface="+mn-ea"/>
        <a:cs typeface="+mn-cs"/>
      </a:defRPr>
    </a:lvl7pPr>
    <a:lvl8pPr marL="3200400" algn="l" defTabSz="914400" rtl="0" eaLnBrk="1" latinLnBrk="0" hangingPunct="1">
      <a:defRPr sz="3200" kern="1200">
        <a:solidFill>
          <a:schemeClr val="tx1"/>
        </a:solidFill>
        <a:latin typeface="Arial" pitchFamily="34" charset="0"/>
        <a:ea typeface="+mn-ea"/>
        <a:cs typeface="+mn-cs"/>
      </a:defRPr>
    </a:lvl8pPr>
    <a:lvl9pPr marL="3657600" algn="l" defTabSz="914400" rtl="0" eaLnBrk="1" latinLnBrk="0" hangingPunct="1">
      <a:defRPr sz="3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33CC"/>
    <a:srgbClr val="CC0000"/>
    <a:srgbClr val="3366FF"/>
    <a:srgbClr val="00CC00"/>
    <a:srgbClr val="2330DD"/>
    <a:srgbClr val="FF9900"/>
    <a:srgbClr val="CC009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32787"/>
    <p:restoredTop sz="90929"/>
  </p:normalViewPr>
  <p:slideViewPr>
    <p:cSldViewPr snapToGrid="0" snapToObjects="1">
      <p:cViewPr varScale="1">
        <p:scale>
          <a:sx n="99" d="100"/>
          <a:sy n="99" d="100"/>
        </p:scale>
        <p:origin x="-690" y="-96"/>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36.xml"/><Relationship Id="rId3" Type="http://schemas.openxmlformats.org/officeDocument/2006/relationships/slide" Target="slides/slide14.xml"/><Relationship Id="rId7" Type="http://schemas.openxmlformats.org/officeDocument/2006/relationships/slide" Target="slides/slide20.xml"/><Relationship Id="rId12" Type="http://schemas.openxmlformats.org/officeDocument/2006/relationships/slide" Target="slides/slide3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9.xml"/><Relationship Id="rId11" Type="http://schemas.openxmlformats.org/officeDocument/2006/relationships/slide" Target="slides/slide32.xml"/><Relationship Id="rId5" Type="http://schemas.openxmlformats.org/officeDocument/2006/relationships/slide" Target="slides/slide17.xml"/><Relationship Id="rId10" Type="http://schemas.openxmlformats.org/officeDocument/2006/relationships/slide" Target="slides/slide31.xml"/><Relationship Id="rId4" Type="http://schemas.openxmlformats.org/officeDocument/2006/relationships/slide" Target="slides/slide16.xml"/><Relationship Id="rId9" Type="http://schemas.openxmlformats.org/officeDocument/2006/relationships/slide" Target="slides/slide26.xml"/><Relationship Id="rId14"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32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616"/>
            <a:ext cx="2945450" cy="4962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2813" eaLnBrk="0" hangingPunct="0">
              <a:defRPr sz="1000" i="1">
                <a:latin typeface="Arial" charset="0"/>
              </a:defRPr>
            </a:lvl1pPr>
          </a:lstStyle>
          <a:p>
            <a:pPr>
              <a:defRPr/>
            </a:pPr>
            <a:endParaRPr lang="en-GB"/>
          </a:p>
        </p:txBody>
      </p:sp>
      <p:sp>
        <p:nvSpPr>
          <p:cNvPr id="2051" name="Rectangle 3"/>
          <p:cNvSpPr>
            <a:spLocks noGrp="1" noChangeArrowheads="1"/>
          </p:cNvSpPr>
          <p:nvPr>
            <p:ph type="dt" idx="1"/>
          </p:nvPr>
        </p:nvSpPr>
        <p:spPr bwMode="auto">
          <a:xfrm>
            <a:off x="3852226" y="-1616"/>
            <a:ext cx="2945449" cy="49625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2813" eaLnBrk="0" hangingPunct="0">
              <a:defRPr sz="1000" i="1">
                <a:latin typeface="Arial" charset="0"/>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720725" y="749300"/>
            <a:ext cx="5357813" cy="37099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777" y="4715180"/>
            <a:ext cx="4984122" cy="44678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431976"/>
            <a:ext cx="2945450" cy="49624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2813" eaLnBrk="0" hangingPunct="0">
              <a:defRPr sz="1000" i="1">
                <a:latin typeface="Arial" charset="0"/>
              </a:defRPr>
            </a:lvl1pPr>
          </a:lstStyle>
          <a:p>
            <a:pPr>
              <a:defRPr/>
            </a:pPr>
            <a:endParaRPr lang="en-GB"/>
          </a:p>
        </p:txBody>
      </p:sp>
      <p:sp>
        <p:nvSpPr>
          <p:cNvPr id="2055" name="Rectangle 7"/>
          <p:cNvSpPr>
            <a:spLocks noGrp="1" noChangeArrowheads="1"/>
          </p:cNvSpPr>
          <p:nvPr>
            <p:ph type="sldNum" sz="quarter" idx="5"/>
          </p:nvPr>
        </p:nvSpPr>
        <p:spPr bwMode="auto">
          <a:xfrm>
            <a:off x="3852226" y="9431976"/>
            <a:ext cx="2945449" cy="496249"/>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2813" eaLnBrk="0" hangingPunct="0">
              <a:defRPr sz="1000" i="1">
                <a:latin typeface="Arial" charset="0"/>
              </a:defRPr>
            </a:lvl1pPr>
          </a:lstStyle>
          <a:p>
            <a:pPr>
              <a:defRPr/>
            </a:pPr>
            <a:fld id="{5B05DE28-B697-43C5-A30D-AA72BFE99C18}" type="slidenum">
              <a:rPr lang="en-GB"/>
              <a:pPr>
                <a:defRPr/>
              </a:pPr>
              <a:t>‹#›</a:t>
            </a:fld>
            <a:endParaRPr lang="en-GB"/>
          </a:p>
        </p:txBody>
      </p:sp>
    </p:spTree>
    <p:extLst>
      <p:ext uri="{BB962C8B-B14F-4D97-AF65-F5344CB8AC3E}">
        <p14:creationId xmlns:p14="http://schemas.microsoft.com/office/powerpoint/2010/main" val="1464878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04055AF-2BBD-4340-A07E-9AB8672FDF43}" type="slidenum">
              <a:rPr lang="en-GB" smtClean="0">
                <a:latin typeface="Arial" pitchFamily="34" charset="0"/>
              </a:rPr>
              <a:pPr/>
              <a:t>1</a:t>
            </a:fld>
            <a:endParaRPr lang="en-GB" smtClean="0">
              <a:latin typeface="Arial" pitchFamily="34" charset="0"/>
            </a:endParaRPr>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0522A78-694B-414C-938D-B84AC047EE36}" type="slidenum">
              <a:rPr lang="en-GB" smtClean="0">
                <a:latin typeface="Arial" pitchFamily="34" charset="0"/>
              </a:rPr>
              <a:pPr/>
              <a:t>19</a:t>
            </a:fld>
            <a:endParaRPr lang="en-GB"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2924123-114E-4771-9BD8-17B33146B854}" type="slidenum">
              <a:rPr lang="en-GB" smtClean="0">
                <a:latin typeface="Arial" pitchFamily="34" charset="0"/>
              </a:rPr>
              <a:pPr/>
              <a:t>20</a:t>
            </a:fld>
            <a:endParaRPr lang="en-GB"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4128189-B079-4058-9F05-CC63C81F6B5B}" type="slidenum">
              <a:rPr lang="en-GB" smtClean="0">
                <a:latin typeface="Arial" pitchFamily="34" charset="0"/>
              </a:rPr>
              <a:pPr/>
              <a:t>21</a:t>
            </a:fld>
            <a:endParaRPr lang="en-GB"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6A0E1A0-D875-4032-B3B8-25338BD16873}" type="slidenum">
              <a:rPr lang="en-GB" smtClean="0">
                <a:latin typeface="Arial" pitchFamily="34" charset="0"/>
              </a:rPr>
              <a:pPr/>
              <a:t>22</a:t>
            </a:fld>
            <a:endParaRPr lang="en-GB" smtClean="0">
              <a:latin typeface="Arial" pitchFamily="34" charset="0"/>
            </a:endParaRPr>
          </a:p>
        </p:txBody>
      </p:sp>
      <p:sp>
        <p:nvSpPr>
          <p:cNvPr id="19459" name="Rectangle 2"/>
          <p:cNvSpPr>
            <a:spLocks noGrp="1" noRot="1" noChangeAspect="1" noChangeArrowheads="1" noTextEdit="1"/>
          </p:cNvSpPr>
          <p:nvPr>
            <p:ph type="sldImg"/>
          </p:nvPr>
        </p:nvSpPr>
        <p:spPr>
          <a:xfrm>
            <a:off x="723900" y="750888"/>
            <a:ext cx="5351463" cy="3706812"/>
          </a:xfrm>
          <a:ln cap="flat"/>
        </p:spPr>
      </p:sp>
      <p:sp>
        <p:nvSpPr>
          <p:cNvPr id="19460" name="Rectangle 3"/>
          <p:cNvSpPr>
            <a:spLocks noGrp="1" noChangeArrowheads="1"/>
          </p:cNvSpPr>
          <p:nvPr>
            <p:ph type="body" idx="1"/>
          </p:nvPr>
        </p:nvSpPr>
        <p:spPr>
          <a:xfrm>
            <a:off x="908351" y="4716796"/>
            <a:ext cx="4980974" cy="4464630"/>
          </a:xfrm>
          <a:solidFill>
            <a:srgbClr val="FFFFFF"/>
          </a:solidFill>
          <a:ln w="12700" cap="flat">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CFE7C0-8491-4634-824B-DDB02D11766C}" type="slidenum">
              <a:rPr lang="en-GB" smtClean="0">
                <a:latin typeface="Arial" pitchFamily="34" charset="0"/>
              </a:rPr>
              <a:pPr/>
              <a:t>25</a:t>
            </a:fld>
            <a:endParaRPr lang="en-GB" smtClean="0">
              <a:latin typeface="Arial" pitchFamily="34" charset="0"/>
            </a:endParaRPr>
          </a:p>
        </p:txBody>
      </p:sp>
      <p:sp>
        <p:nvSpPr>
          <p:cNvPr id="20483" name="Rectangle 2"/>
          <p:cNvSpPr>
            <a:spLocks noGrp="1" noRot="1" noChangeAspect="1" noChangeArrowheads="1" noTextEdit="1"/>
          </p:cNvSpPr>
          <p:nvPr>
            <p:ph type="sldImg"/>
          </p:nvPr>
        </p:nvSpPr>
        <p:spPr>
          <a:ln cap="flat"/>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D6E806F-2B97-487C-B730-083C280354CB}" type="slidenum">
              <a:rPr lang="en-GB" smtClean="0">
                <a:latin typeface="Arial" pitchFamily="34" charset="0"/>
              </a:rPr>
              <a:pPr/>
              <a:t>26</a:t>
            </a:fld>
            <a:endParaRPr lang="en-GB" smtClean="0">
              <a:latin typeface="Arial" pitchFamily="34" charset="0"/>
            </a:endParaRPr>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E391F35-1449-41B1-B4C9-BDEDA6BAB3EE}" type="slidenum">
              <a:rPr lang="en-GB" smtClean="0">
                <a:latin typeface="Arial" pitchFamily="34" charset="0"/>
              </a:rPr>
              <a:pPr/>
              <a:t>31</a:t>
            </a:fld>
            <a:endParaRPr lang="en-GB" smtClean="0">
              <a:latin typeface="Arial" pitchFamily="34" charset="0"/>
            </a:endParaRPr>
          </a:p>
        </p:txBody>
      </p:sp>
      <p:sp>
        <p:nvSpPr>
          <p:cNvPr id="22531" name="Rectangle 2"/>
          <p:cNvSpPr>
            <a:spLocks noGrp="1" noRot="1" noChangeAspect="1" noChangeArrowheads="1" noTextEdit="1"/>
          </p:cNvSpPr>
          <p:nvPr>
            <p:ph type="sldImg"/>
          </p:nvPr>
        </p:nvSpPr>
        <p:spPr>
          <a:ln cap="flat"/>
        </p:spPr>
      </p:sp>
      <p:sp>
        <p:nvSpPr>
          <p:cNvPr id="2253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D5C88AA-D73C-4AD0-BC73-CEDF1835C08E}" type="slidenum">
              <a:rPr lang="en-GB" smtClean="0">
                <a:latin typeface="Arial" pitchFamily="34" charset="0"/>
              </a:rPr>
              <a:pPr/>
              <a:t>32</a:t>
            </a:fld>
            <a:endParaRPr lang="en-GB" smtClean="0">
              <a:latin typeface="Arial" pitchFamily="34" charset="0"/>
            </a:endParaRPr>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AD43921-D1FC-441E-BB70-34C880F66416}" type="slidenum">
              <a:rPr lang="en-GB" smtClean="0">
                <a:latin typeface="Arial" pitchFamily="34" charset="0"/>
              </a:rPr>
              <a:pPr/>
              <a:t>33</a:t>
            </a:fld>
            <a:endParaRPr lang="en-GB" smtClean="0">
              <a:latin typeface="Arial" pitchFamily="34"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6DDEF48-D064-45E7-928C-B46B735B1CD0}" type="slidenum">
              <a:rPr lang="en-GB" smtClean="0">
                <a:latin typeface="Arial" pitchFamily="34" charset="0"/>
              </a:rPr>
              <a:pPr/>
              <a:t>35</a:t>
            </a:fld>
            <a:endParaRPr lang="en-GB" smtClean="0">
              <a:latin typeface="Arial" pitchFamily="34" charset="0"/>
            </a:endParaRPr>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6121F8E-D63A-4685-B2AB-06A555363144}" type="slidenum">
              <a:rPr lang="en-GB" smtClean="0">
                <a:latin typeface="Arial" pitchFamily="34" charset="0"/>
              </a:rPr>
              <a:pPr/>
              <a:t>2</a:t>
            </a:fld>
            <a:endParaRPr lang="en-GB" smtClean="0">
              <a:latin typeface="Arial" pitchFamily="34" charset="0"/>
            </a:endParaRPr>
          </a:p>
        </p:txBody>
      </p:sp>
      <p:sp>
        <p:nvSpPr>
          <p:cNvPr id="60419" name="Rectangle 2"/>
          <p:cNvSpPr>
            <a:spLocks noGrp="1" noRot="1" noChangeAspect="1" noChangeArrowheads="1" noTextEdit="1"/>
          </p:cNvSpPr>
          <p:nvPr>
            <p:ph type="sldImg"/>
          </p:nvPr>
        </p:nvSpPr>
        <p:spPr>
          <a:xfrm>
            <a:off x="723900" y="750888"/>
            <a:ext cx="5351463" cy="3706812"/>
          </a:xfrm>
          <a:ln cap="flat"/>
        </p:spPr>
      </p:sp>
      <p:sp>
        <p:nvSpPr>
          <p:cNvPr id="60420" name="Rectangle 3"/>
          <p:cNvSpPr>
            <a:spLocks noGrp="1" noChangeArrowheads="1"/>
          </p:cNvSpPr>
          <p:nvPr>
            <p:ph type="body" idx="1"/>
          </p:nvPr>
        </p:nvSpPr>
        <p:spPr>
          <a:xfrm>
            <a:off x="908351" y="4716796"/>
            <a:ext cx="4980974" cy="4464630"/>
          </a:xfrm>
          <a:solidFill>
            <a:srgbClr val="FFFFFF"/>
          </a:solidFill>
          <a:ln w="12700" cap="flat">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F99CC53-9055-4F33-8200-7656A4AFE841}" type="slidenum">
              <a:rPr lang="en-GB" smtClean="0">
                <a:latin typeface="Arial" pitchFamily="34" charset="0"/>
              </a:rPr>
              <a:pPr/>
              <a:t>36</a:t>
            </a:fld>
            <a:endParaRPr lang="en-GB" smtClean="0">
              <a:latin typeface="Arial" pitchFamily="34" charset="0"/>
            </a:endParaRPr>
          </a:p>
        </p:txBody>
      </p:sp>
      <p:sp>
        <p:nvSpPr>
          <p:cNvPr id="24579" name="Rectangle 2"/>
          <p:cNvSpPr>
            <a:spLocks noGrp="1" noRot="1" noChangeAspect="1" noChangeArrowheads="1" noTextEdit="1"/>
          </p:cNvSpPr>
          <p:nvPr>
            <p:ph type="sldImg"/>
          </p:nvPr>
        </p:nvSpPr>
        <p:spPr>
          <a:ln cap="flat"/>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AFD77F1-EE10-42A1-AAF7-EAB0150C5A88}" type="slidenum">
              <a:rPr lang="en-GB" smtClean="0">
                <a:latin typeface="Arial" pitchFamily="34" charset="0"/>
              </a:rPr>
              <a:pPr/>
              <a:t>39</a:t>
            </a:fld>
            <a:endParaRPr lang="en-GB"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D852D98-6A6D-4CCA-97B7-05C1DE1BA09A}" type="slidenum">
              <a:rPr lang="en-GB" smtClean="0">
                <a:latin typeface="Arial" pitchFamily="34" charset="0"/>
              </a:rPr>
              <a:pPr/>
              <a:t>3</a:t>
            </a:fld>
            <a:endParaRPr lang="en-GB" smtClean="0">
              <a:latin typeface="Arial" pitchFamily="34" charset="0"/>
            </a:endParaRPr>
          </a:p>
        </p:txBody>
      </p:sp>
      <p:sp>
        <p:nvSpPr>
          <p:cNvPr id="61443" name="Rectangle 2"/>
          <p:cNvSpPr>
            <a:spLocks noGrp="1" noRot="1" noChangeAspect="1" noChangeArrowheads="1" noTextEdit="1"/>
          </p:cNvSpPr>
          <p:nvPr>
            <p:ph type="sldImg"/>
          </p:nvPr>
        </p:nvSpPr>
        <p:spPr>
          <a:ln cap="flat"/>
        </p:spPr>
      </p:sp>
      <p:sp>
        <p:nvSpPr>
          <p:cNvPr id="6144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C4B5DA9-511F-4DCF-8F61-CCA60E27C01B}" type="slidenum">
              <a:rPr lang="en-GB" smtClean="0">
                <a:latin typeface="Arial" pitchFamily="34" charset="0"/>
              </a:rPr>
              <a:pPr/>
              <a:t>4</a:t>
            </a:fld>
            <a:endParaRPr lang="en-GB" smtClean="0">
              <a:latin typeface="Arial" pitchFamily="34" charset="0"/>
            </a:endParaRPr>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B05DE28-B697-43C5-A30D-AA72BFE99C18}" type="slidenum">
              <a:rPr lang="en-GB" smtClean="0"/>
              <a:pPr>
                <a:defRPr/>
              </a:pPr>
              <a:t>13</a:t>
            </a:fld>
            <a:endParaRPr lang="en-GB"/>
          </a:p>
        </p:txBody>
      </p:sp>
    </p:spTree>
    <p:extLst>
      <p:ext uri="{BB962C8B-B14F-4D97-AF65-F5344CB8AC3E}">
        <p14:creationId xmlns:p14="http://schemas.microsoft.com/office/powerpoint/2010/main" val="176398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36021B2-6EA2-45DD-956C-3024A6ECB6D1}" type="slidenum">
              <a:rPr lang="en-GB" smtClean="0">
                <a:latin typeface="Arial" pitchFamily="34" charset="0"/>
              </a:rPr>
              <a:pPr/>
              <a:t>14</a:t>
            </a:fld>
            <a:endParaRPr lang="en-GB"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784FCD0-C99E-46EE-9646-10CF84C6A759}" type="slidenum">
              <a:rPr lang="en-GB" smtClean="0">
                <a:latin typeface="Arial" pitchFamily="34" charset="0"/>
              </a:rPr>
              <a:pPr/>
              <a:t>15</a:t>
            </a:fld>
            <a:endParaRPr lang="en-GB"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75E55F-E5C8-4ECA-866B-FAC7520BDC0B}" type="slidenum">
              <a:rPr lang="en-GB" smtClean="0">
                <a:latin typeface="Arial" pitchFamily="34" charset="0"/>
              </a:rPr>
              <a:pPr/>
              <a:t>16</a:t>
            </a:fld>
            <a:endParaRPr lang="en-GB"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2EE9CC8-37A4-426C-A1A7-F7B918B29C1B}" type="slidenum">
              <a:rPr lang="en-GB" smtClean="0">
                <a:latin typeface="Arial" pitchFamily="34" charset="0"/>
              </a:rPr>
              <a:pPr/>
              <a:t>17</a:t>
            </a:fld>
            <a:endParaRPr lang="en-GB"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latin typeface="Arial" charset="0"/>
            </a:endParaRPr>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261124"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261125"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42950" y="914400"/>
            <a:ext cx="4175125" cy="5181600"/>
          </a:xfrm>
        </p:spPr>
        <p:txBody>
          <a:bodyPr/>
          <a:lstStyle/>
          <a:p>
            <a:pPr lvl="0"/>
            <a:endParaRPr lang="en-GB" noProof="0" smtClean="0"/>
          </a:p>
        </p:txBody>
      </p:sp>
      <p:sp>
        <p:nvSpPr>
          <p:cNvPr id="4" name="Text Placeholder 3"/>
          <p:cNvSpPr>
            <a:spLocks noGrp="1"/>
          </p:cNvSpPr>
          <p:nvPr>
            <p:ph type="body" sz="half" idx="2"/>
          </p:nvPr>
        </p:nvSpPr>
        <p:spPr>
          <a:xfrm>
            <a:off x="5070475"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Documents and Settings\begumf\My Documents\francey\1_work_progress\june_05\schools_powerpoint\ai_work_files\word_marque\wordmarque_burgundy.png"/>
          <p:cNvPicPr>
            <a:picLocks noChangeAspect="1" noChangeArrowheads="1"/>
          </p:cNvPicPr>
          <p:nvPr/>
        </p:nvPicPr>
        <p:blipFill>
          <a:blip r:embed="rId16" cstate="print"/>
          <a:srcRect/>
          <a:stretch>
            <a:fillRect/>
          </a:stretch>
        </p:blipFill>
        <p:spPr bwMode="auto">
          <a:xfrm>
            <a:off x="0" y="6110288"/>
            <a:ext cx="1816100" cy="7477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4"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3/3b/Pinhole-camera.svg"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12.bin"/><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www.brainconnection.com/teasers/?main=illusion/herman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Image:PDIFaubertHerbert.pn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www.geekosystem.com/things-that-look-like-faces-pareidolia/" TargetMode="External"/><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imageprocessingbasics.com/image-pixel-quantization/" TargetMode="External"/><Relationship Id="rId2" Type="http://schemas.openxmlformats.org/officeDocument/2006/relationships/hyperlink" Target="http://www.imageprocessingbasics.com/image-sampling-and-alias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imageprocessingbasics.com/rgb-to-grayscale/" TargetMode="External"/><Relationship Id="rId2" Type="http://schemas.openxmlformats.org/officeDocument/2006/relationships/hyperlink" Target="http://www.imageprocessingbasics.com/color-lookup-tabl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3.wmf"/></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file:///C:\Documents%20and%20Settings\woollesi\Desktop\1f2\eye1.avi"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CVoverview2.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frm=1&amp;source=images&amp;cd=&amp;cad=rja&amp;docid=P1GkOT21Epm1RM&amp;tbnid=qZ6r5_xr6AsXGM:&amp;ved=0CAUQjRw&amp;url=http://www.eecs.berkeley.edu/Research/Projects/CS/vision/reconstruction/&amp;ei=PUWLUvLBKse_0QXkhYCgAg&amp;bvm=bv.56643336,d.d2k&amp;psig=AFQjCNEaONE4jcBNEmuYUIEr0kWbhbvc9w&amp;ust=1384945287074512"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6.bin"/><Relationship Id="rId18" Type="http://schemas.openxmlformats.org/officeDocument/2006/relationships/image" Target="../media/image18.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5.wmf"/><Relationship Id="rId17" Type="http://schemas.openxmlformats.org/officeDocument/2006/relationships/oleObject" Target="../embeddings/oleObject8.bin"/><Relationship Id="rId2" Type="http://schemas.openxmlformats.org/officeDocument/2006/relationships/slideLayout" Target="../slideLayouts/slideLayout4.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oleObject5.bin"/><Relationship Id="rId24" Type="http://schemas.openxmlformats.org/officeDocument/2006/relationships/image" Target="../media/image21.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4.wmf"/><Relationship Id="rId19" Type="http://schemas.openxmlformats.org/officeDocument/2006/relationships/oleObject" Target="../embeddings/oleObject9.bin"/><Relationship Id="rId4" Type="http://schemas.openxmlformats.org/officeDocument/2006/relationships/image" Target="../media/image11.wmf"/><Relationship Id="rId9" Type="http://schemas.openxmlformats.org/officeDocument/2006/relationships/oleObject" Target="../embeddings/oleObject4.bin"/><Relationship Id="rId14" Type="http://schemas.openxmlformats.org/officeDocument/2006/relationships/image" Target="../media/image16.wmf"/><Relationship Id="rId22" Type="http://schemas.openxmlformats.org/officeDocument/2006/relationships/image" Target="../media/image2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514600"/>
            <a:ext cx="5715000" cy="1905000"/>
          </a:xfrm>
          <a:noFill/>
        </p:spPr>
        <p:txBody>
          <a:bodyPr lIns="92075" tIns="46038" rIns="92075" bIns="46038"/>
          <a:lstStyle/>
          <a:p>
            <a:pPr eaLnBrk="1" hangingPunct="1">
              <a:lnSpc>
                <a:spcPct val="90000"/>
              </a:lnSpc>
            </a:pPr>
            <a:r>
              <a:rPr lang="en-GB" sz="4000" b="1" dirty="0" smtClean="0"/>
              <a:t>Human/Computer </a:t>
            </a:r>
            <a:r>
              <a:rPr lang="en-GB" sz="4000" b="1" dirty="0"/>
              <a:t>Vision and Introduction to Image Data</a:t>
            </a:r>
            <a:r>
              <a:rPr lang="en-GB" sz="1200" b="1" dirty="0" smtClean="0"/>
              <a:t/>
            </a:r>
            <a:br>
              <a:rPr lang="en-GB" sz="1200" b="1" dirty="0" smtClean="0"/>
            </a:br>
            <a:endParaRPr lang="en-GB" sz="1200" b="1" dirty="0" smtClean="0"/>
          </a:p>
        </p:txBody>
      </p:sp>
      <p:sp>
        <p:nvSpPr>
          <p:cNvPr id="3075"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
        <p:nvSpPr>
          <p:cNvPr id="3076" name="Rectangle 5"/>
          <p:cNvSpPr>
            <a:spLocks noChangeArrowheads="1"/>
          </p:cNvSpPr>
          <p:nvPr/>
        </p:nvSpPr>
        <p:spPr bwMode="auto">
          <a:xfrm>
            <a:off x="2532063" y="4540250"/>
            <a:ext cx="5538787" cy="1598613"/>
          </a:xfrm>
          <a:prstGeom prst="rect">
            <a:avLst/>
          </a:prstGeom>
          <a:noFill/>
          <a:ln w="9525">
            <a:noFill/>
            <a:miter lim="800000"/>
            <a:headEnd/>
            <a:tailEnd/>
          </a:ln>
        </p:spPr>
        <p:txBody>
          <a:bodyPr/>
          <a:lstStyle/>
          <a:p>
            <a:pPr algn="r">
              <a:spcBef>
                <a:spcPct val="20000"/>
              </a:spcBef>
              <a:buClr>
                <a:schemeClr val="tx2"/>
              </a:buClr>
              <a:buSzPct val="80000"/>
              <a:buFont typeface="Wingdings" pitchFamily="2" charset="2"/>
              <a:buNone/>
            </a:pPr>
            <a:r>
              <a:rPr lang="en-GB" sz="1800" i="1" dirty="0" smtClean="0">
                <a:solidFill>
                  <a:schemeClr val="tx2"/>
                </a:solidFill>
                <a:latin typeface="Times New Roman" pitchFamily="18" charset="0"/>
              </a:rPr>
              <a:t>An introduction </a:t>
            </a:r>
            <a:r>
              <a:rPr lang="en-GB" sz="1800" i="1" dirty="0">
                <a:solidFill>
                  <a:schemeClr val="tx2"/>
                </a:solidFill>
                <a:latin typeface="Times New Roman" pitchFamily="18" charset="0"/>
              </a:rPr>
              <a:t>to human </a:t>
            </a:r>
            <a:r>
              <a:rPr lang="en-GB" sz="1800" i="1" dirty="0" smtClean="0">
                <a:solidFill>
                  <a:schemeClr val="tx2"/>
                </a:solidFill>
                <a:latin typeface="Times New Roman" pitchFamily="18" charset="0"/>
              </a:rPr>
              <a:t>vision and a short introduction to image data.</a:t>
            </a:r>
            <a:endParaRPr lang="en-GB" sz="1800" i="1" dirty="0">
              <a:solidFill>
                <a:schemeClr val="tx2"/>
              </a:solidFill>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Pinhole Camera Geometry</a:t>
            </a:r>
            <a:endParaRPr lang="en-US" dirty="0"/>
          </a:p>
        </p:txBody>
      </p:sp>
      <p:sp>
        <p:nvSpPr>
          <p:cNvPr id="3" name="Text Placeholder 2"/>
          <p:cNvSpPr>
            <a:spLocks noGrp="1"/>
          </p:cNvSpPr>
          <p:nvPr>
            <p:ph type="body" sz="half" idx="1"/>
          </p:nvPr>
        </p:nvSpPr>
        <p:spPr>
          <a:xfrm>
            <a:off x="742950" y="1260099"/>
            <a:ext cx="4175125" cy="5181600"/>
          </a:xfrm>
        </p:spPr>
        <p:txBody>
          <a:bodyPr/>
          <a:lstStyle/>
          <a:p>
            <a:r>
              <a:rPr lang="en-GB" dirty="0" smtClean="0"/>
              <a:t>Pinhole camera geometry is very simple but leads to big problems in 3D computer vision applications</a:t>
            </a:r>
          </a:p>
          <a:p>
            <a:pPr lvl="1"/>
            <a:r>
              <a:rPr lang="en-GB" dirty="0" smtClean="0"/>
              <a:t>Perspective projections</a:t>
            </a:r>
          </a:p>
          <a:p>
            <a:pPr lvl="1"/>
            <a:r>
              <a:rPr lang="en-GB" dirty="0" smtClean="0"/>
              <a:t>Non-linear in depth </a:t>
            </a:r>
            <a:r>
              <a:rPr lang="en-GB" i="1" dirty="0" smtClean="0"/>
              <a:t>Z</a:t>
            </a:r>
          </a:p>
          <a:p>
            <a:pPr lvl="1"/>
            <a:r>
              <a:rPr lang="en-GB" dirty="0" smtClean="0"/>
              <a:t>The solution is to introduce a new coordinate system</a:t>
            </a:r>
          </a:p>
          <a:p>
            <a:pPr lvl="1"/>
            <a:r>
              <a:rPr lang="en-GB" dirty="0" smtClean="0"/>
              <a:t>Projective (or homogenous) coordinates turn non-linear equations into linear equations</a:t>
            </a:r>
          </a:p>
          <a:p>
            <a:pPr lvl="2"/>
            <a:r>
              <a:rPr lang="en-GB" dirty="0" smtClean="0"/>
              <a:t>Nice simple matrix/vector operations!</a:t>
            </a:r>
          </a:p>
          <a:p>
            <a:pPr lvl="1">
              <a:buNone/>
            </a:pPr>
            <a:endParaRPr lang="en-US" dirty="0"/>
          </a:p>
        </p:txBody>
      </p:sp>
      <p:pic>
        <p:nvPicPr>
          <p:cNvPr id="92162" name="Picture 2" descr="File:Pinhole-camera.svg">
            <a:hlinkClick r:id="rId3"/>
          </p:cNvPr>
          <p:cNvPicPr>
            <a:picLocks noGrp="1" noChangeAspect="1" noChangeArrowheads="1"/>
          </p:cNvPicPr>
          <p:nvPr>
            <p:ph type="clipArt" sz="half" idx="2"/>
          </p:nvPr>
        </p:nvPicPr>
        <p:blipFill>
          <a:blip r:embed="rId4" cstate="print"/>
          <a:srcRect/>
          <a:stretch>
            <a:fillRect/>
          </a:stretch>
        </p:blipFill>
        <p:spPr bwMode="auto">
          <a:xfrm>
            <a:off x="5353050" y="904874"/>
            <a:ext cx="3810000" cy="2600325"/>
          </a:xfrm>
          <a:prstGeom prst="rect">
            <a:avLst/>
          </a:prstGeom>
          <a:noFill/>
        </p:spPr>
      </p:pic>
      <p:cxnSp>
        <p:nvCxnSpPr>
          <p:cNvPr id="14" name="Straight Arrow Connector 13"/>
          <p:cNvCxnSpPr/>
          <p:nvPr/>
        </p:nvCxnSpPr>
        <p:spPr bwMode="auto">
          <a:xfrm>
            <a:off x="6285297" y="4793381"/>
            <a:ext cx="3012707" cy="9625"/>
          </a:xfrm>
          <a:prstGeom prst="straightConnector1">
            <a:avLst/>
          </a:prstGeom>
          <a:noFill/>
          <a:ln w="19050" cap="flat" cmpd="sng" algn="ctr">
            <a:solidFill>
              <a:srgbClr val="FF0000"/>
            </a:solidFill>
            <a:prstDash val="solid"/>
            <a:round/>
            <a:headEnd type="none" w="sm" len="sm"/>
            <a:tailEnd type="arrow"/>
          </a:ln>
          <a:effectLst/>
        </p:spPr>
      </p:cxnSp>
      <p:cxnSp>
        <p:nvCxnSpPr>
          <p:cNvPr id="16" name="Straight Connector 15"/>
          <p:cNvCxnSpPr/>
          <p:nvPr/>
        </p:nvCxnSpPr>
        <p:spPr bwMode="auto">
          <a:xfrm rot="5400000" flipH="1" flipV="1">
            <a:off x="8340291" y="4326556"/>
            <a:ext cx="952901" cy="0"/>
          </a:xfrm>
          <a:prstGeom prst="line">
            <a:avLst/>
          </a:prstGeom>
          <a:noFill/>
          <a:ln w="19050" cap="flat" cmpd="sng" algn="ctr">
            <a:solidFill>
              <a:srgbClr val="FF0000"/>
            </a:solidFill>
            <a:prstDash val="solid"/>
            <a:round/>
            <a:headEnd type="none" w="sm" len="sm"/>
            <a:tailEnd type="none" w="sm" len="sm"/>
          </a:ln>
          <a:effectLst/>
        </p:spPr>
      </p:cxnSp>
      <p:cxnSp>
        <p:nvCxnSpPr>
          <p:cNvPr id="20" name="Straight Arrow Connector 19"/>
          <p:cNvCxnSpPr/>
          <p:nvPr/>
        </p:nvCxnSpPr>
        <p:spPr bwMode="auto">
          <a:xfrm rot="5400000" flipH="1" flipV="1">
            <a:off x="8552047" y="4326556"/>
            <a:ext cx="952901" cy="1588"/>
          </a:xfrm>
          <a:prstGeom prst="straightConnector1">
            <a:avLst/>
          </a:prstGeom>
          <a:noFill/>
          <a:ln w="19050" cap="flat" cmpd="sng" algn="ctr">
            <a:solidFill>
              <a:srgbClr val="0070C0"/>
            </a:solidFill>
            <a:prstDash val="solid"/>
            <a:round/>
            <a:headEnd type="none" w="sm" len="sm"/>
            <a:tailEnd type="arrow"/>
          </a:ln>
          <a:effectLst/>
        </p:spPr>
      </p:cxnSp>
      <p:sp>
        <p:nvSpPr>
          <p:cNvPr id="21" name="TextBox 20"/>
          <p:cNvSpPr txBox="1"/>
          <p:nvPr/>
        </p:nvSpPr>
        <p:spPr>
          <a:xfrm>
            <a:off x="8975257" y="4167739"/>
            <a:ext cx="375586" cy="307777"/>
          </a:xfrm>
          <a:prstGeom prst="rect">
            <a:avLst/>
          </a:prstGeom>
          <a:noFill/>
        </p:spPr>
        <p:txBody>
          <a:bodyPr wrap="square" rtlCol="0">
            <a:spAutoFit/>
          </a:bodyPr>
          <a:lstStyle/>
          <a:p>
            <a:r>
              <a:rPr lang="en-GB" sz="1400" i="1" dirty="0" smtClean="0"/>
              <a:t>Y</a:t>
            </a:r>
            <a:endParaRPr lang="en-US" sz="1400" i="1" dirty="0"/>
          </a:p>
        </p:txBody>
      </p:sp>
      <p:sp>
        <p:nvSpPr>
          <p:cNvPr id="25" name="TextBox 24"/>
          <p:cNvSpPr txBox="1"/>
          <p:nvPr/>
        </p:nvSpPr>
        <p:spPr>
          <a:xfrm>
            <a:off x="5727626" y="4902187"/>
            <a:ext cx="375586" cy="307777"/>
          </a:xfrm>
          <a:prstGeom prst="rect">
            <a:avLst/>
          </a:prstGeom>
          <a:noFill/>
        </p:spPr>
        <p:txBody>
          <a:bodyPr wrap="square" rtlCol="0">
            <a:spAutoFit/>
          </a:bodyPr>
          <a:lstStyle/>
          <a:p>
            <a:r>
              <a:rPr lang="en-GB" sz="1400" i="1" dirty="0"/>
              <a:t>y</a:t>
            </a:r>
            <a:endParaRPr lang="en-US" sz="1400" i="1" dirty="0"/>
          </a:p>
        </p:txBody>
      </p:sp>
      <p:cxnSp>
        <p:nvCxnSpPr>
          <p:cNvPr id="27" name="Straight Arrow Connector 26"/>
          <p:cNvCxnSpPr/>
          <p:nvPr/>
        </p:nvCxnSpPr>
        <p:spPr bwMode="auto">
          <a:xfrm flipV="1">
            <a:off x="7016818" y="5024388"/>
            <a:ext cx="1799924" cy="9626"/>
          </a:xfrm>
          <a:prstGeom prst="straightConnector1">
            <a:avLst/>
          </a:prstGeom>
          <a:noFill/>
          <a:ln w="19050" cap="flat" cmpd="sng" algn="ctr">
            <a:solidFill>
              <a:srgbClr val="3366FF"/>
            </a:solidFill>
            <a:prstDash val="solid"/>
            <a:round/>
            <a:headEnd type="none" w="sm" len="sm"/>
            <a:tailEnd type="arrow"/>
          </a:ln>
          <a:effectLst/>
        </p:spPr>
      </p:cxnSp>
      <p:cxnSp>
        <p:nvCxnSpPr>
          <p:cNvPr id="39" name="Straight Connector 38"/>
          <p:cNvCxnSpPr/>
          <p:nvPr/>
        </p:nvCxnSpPr>
        <p:spPr bwMode="auto">
          <a:xfrm rot="10800000" flipV="1">
            <a:off x="6294924" y="3850898"/>
            <a:ext cx="2521818" cy="1327493"/>
          </a:xfrm>
          <a:prstGeom prst="line">
            <a:avLst/>
          </a:prstGeom>
          <a:noFill/>
          <a:ln w="19050" cap="flat" cmpd="sng" algn="ctr">
            <a:solidFill>
              <a:srgbClr val="FF0000"/>
            </a:solidFill>
            <a:prstDash val="sysDot"/>
            <a:round/>
            <a:headEnd type="none" w="sm" len="sm"/>
            <a:tailEnd type="none" w="sm" len="sm"/>
          </a:ln>
          <a:effectLst/>
        </p:spPr>
      </p:cxnSp>
      <p:cxnSp>
        <p:nvCxnSpPr>
          <p:cNvPr id="41" name="Straight Connector 40"/>
          <p:cNvCxnSpPr/>
          <p:nvPr/>
        </p:nvCxnSpPr>
        <p:spPr bwMode="auto">
          <a:xfrm rot="16200000" flipH="1">
            <a:off x="6097605" y="4981072"/>
            <a:ext cx="385011" cy="9627"/>
          </a:xfrm>
          <a:prstGeom prst="line">
            <a:avLst/>
          </a:prstGeom>
          <a:noFill/>
          <a:ln w="19050" cap="flat" cmpd="sng" algn="ctr">
            <a:solidFill>
              <a:srgbClr val="FF0000"/>
            </a:solidFill>
            <a:prstDash val="solid"/>
            <a:round/>
            <a:headEnd type="none" w="sm" len="sm"/>
            <a:tailEnd type="none" w="sm" len="sm"/>
          </a:ln>
          <a:effectLst/>
        </p:spPr>
      </p:cxnSp>
      <p:cxnSp>
        <p:nvCxnSpPr>
          <p:cNvPr id="43" name="Straight Arrow Connector 42"/>
          <p:cNvCxnSpPr/>
          <p:nvPr/>
        </p:nvCxnSpPr>
        <p:spPr bwMode="auto">
          <a:xfrm rot="5400000">
            <a:off x="5915122" y="4991096"/>
            <a:ext cx="374591" cy="1588"/>
          </a:xfrm>
          <a:prstGeom prst="straightConnector1">
            <a:avLst/>
          </a:prstGeom>
          <a:noFill/>
          <a:ln w="19050" cap="flat" cmpd="sng" algn="ctr">
            <a:solidFill>
              <a:srgbClr val="3366FF"/>
            </a:solidFill>
            <a:prstDash val="solid"/>
            <a:round/>
            <a:headEnd type="none" w="sm" len="sm"/>
            <a:tailEnd type="arrow"/>
          </a:ln>
          <a:effectLst/>
        </p:spPr>
      </p:cxnSp>
      <p:sp>
        <p:nvSpPr>
          <p:cNvPr id="45" name="TextBox 44"/>
          <p:cNvSpPr txBox="1"/>
          <p:nvPr/>
        </p:nvSpPr>
        <p:spPr>
          <a:xfrm>
            <a:off x="7709836" y="5040686"/>
            <a:ext cx="375586" cy="307777"/>
          </a:xfrm>
          <a:prstGeom prst="rect">
            <a:avLst/>
          </a:prstGeom>
          <a:noFill/>
        </p:spPr>
        <p:txBody>
          <a:bodyPr wrap="square" rtlCol="0">
            <a:spAutoFit/>
          </a:bodyPr>
          <a:lstStyle/>
          <a:p>
            <a:r>
              <a:rPr lang="en-GB" sz="1400" i="1" dirty="0"/>
              <a:t>Z</a:t>
            </a:r>
            <a:endParaRPr lang="en-US" sz="1400" i="1" dirty="0"/>
          </a:p>
        </p:txBody>
      </p:sp>
      <p:sp>
        <p:nvSpPr>
          <p:cNvPr id="46" name="TextBox 45"/>
          <p:cNvSpPr txBox="1"/>
          <p:nvPr/>
        </p:nvSpPr>
        <p:spPr>
          <a:xfrm>
            <a:off x="6429676" y="4444738"/>
            <a:ext cx="375586" cy="307777"/>
          </a:xfrm>
          <a:prstGeom prst="rect">
            <a:avLst/>
          </a:prstGeom>
          <a:noFill/>
        </p:spPr>
        <p:txBody>
          <a:bodyPr wrap="square" rtlCol="0">
            <a:spAutoFit/>
          </a:bodyPr>
          <a:lstStyle/>
          <a:p>
            <a:r>
              <a:rPr lang="en-GB" sz="1400" i="1" dirty="0" smtClean="0"/>
              <a:t>f</a:t>
            </a:r>
            <a:endParaRPr lang="en-US" sz="1400" i="1" dirty="0"/>
          </a:p>
        </p:txBody>
      </p:sp>
      <p:graphicFrame>
        <p:nvGraphicFramePr>
          <p:cNvPr id="48" name="Object 47"/>
          <p:cNvGraphicFramePr>
            <a:graphicFrameLocks noChangeAspect="1"/>
          </p:cNvGraphicFramePr>
          <p:nvPr/>
        </p:nvGraphicFramePr>
        <p:xfrm>
          <a:off x="6957909" y="5442251"/>
          <a:ext cx="1503854" cy="433804"/>
        </p:xfrm>
        <a:graphic>
          <a:graphicData uri="http://schemas.openxmlformats.org/presentationml/2006/ole">
            <mc:AlternateContent xmlns:mc="http://schemas.openxmlformats.org/markup-compatibility/2006">
              <mc:Choice xmlns:v="urn:schemas-microsoft-com:vml" Requires="v">
                <p:oleObj spid="_x0000_s1060" name="Equation" r:id="rId5" imgW="660240" imgH="190440" progId="Equation.3">
                  <p:embed/>
                </p:oleObj>
              </mc:Choice>
              <mc:Fallback>
                <p:oleObj name="Equation" r:id="rId5" imgW="6602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7909" y="5442251"/>
                        <a:ext cx="1503854" cy="433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Oval 48"/>
          <p:cNvSpPr/>
          <p:nvPr/>
        </p:nvSpPr>
        <p:spPr bwMode="auto">
          <a:xfrm>
            <a:off x="8748000" y="3850105"/>
            <a:ext cx="134754" cy="134754"/>
          </a:xfrm>
          <a:prstGeom prst="ellipse">
            <a:avLst/>
          </a:prstGeom>
          <a:solidFill>
            <a:srgbClr val="FFC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6246000" y="5111014"/>
            <a:ext cx="105878" cy="98950"/>
          </a:xfrm>
          <a:prstGeom prst="ellipse">
            <a:avLst/>
          </a:prstGeom>
          <a:solidFill>
            <a:srgbClr val="FFC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959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Perspective</a:t>
            </a:r>
            <a:endParaRPr lang="en-US" dirty="0"/>
          </a:p>
        </p:txBody>
      </p:sp>
      <p:sp>
        <p:nvSpPr>
          <p:cNvPr id="3" name="Text Placeholder 2"/>
          <p:cNvSpPr>
            <a:spLocks noGrp="1"/>
          </p:cNvSpPr>
          <p:nvPr>
            <p:ph type="body" sz="half" idx="1"/>
          </p:nvPr>
        </p:nvSpPr>
        <p:spPr/>
        <p:txBody>
          <a:bodyPr/>
          <a:lstStyle/>
          <a:p>
            <a:r>
              <a:rPr lang="en-GB" dirty="0" smtClean="0"/>
              <a:t>Artists knew how to accurately represent perspective (in other words rendering a 3D scene on a 2D canvas) by about the 15</a:t>
            </a:r>
            <a:r>
              <a:rPr lang="en-GB" baseline="30000" dirty="0" smtClean="0"/>
              <a:t>th</a:t>
            </a:r>
            <a:r>
              <a:rPr lang="en-GB" dirty="0" smtClean="0"/>
              <a:t> Century</a:t>
            </a:r>
          </a:p>
          <a:p>
            <a:pPr lvl="1"/>
            <a:r>
              <a:rPr lang="en-US" i="1" dirty="0" smtClean="0"/>
              <a:t>Perspective is the rein and rudder of painting"</a:t>
            </a:r>
            <a:r>
              <a:rPr lang="en-US" dirty="0" smtClean="0"/>
              <a:t>  - </a:t>
            </a:r>
            <a:r>
              <a:rPr lang="en-US" dirty="0" err="1" smtClean="0"/>
              <a:t>Leanardo</a:t>
            </a:r>
            <a:r>
              <a:rPr lang="en-US" dirty="0" smtClean="0"/>
              <a:t> de Vinci</a:t>
            </a:r>
          </a:p>
          <a:p>
            <a:pPr lvl="1"/>
            <a:endParaRPr lang="en-GB" dirty="0" smtClean="0"/>
          </a:p>
          <a:p>
            <a:r>
              <a:rPr lang="en-GB" dirty="0" smtClean="0"/>
              <a:t>It was several hundred years later that mathematicians introduced projective geometry enabling the study of shapes in the projective plane</a:t>
            </a:r>
          </a:p>
          <a:p>
            <a:pPr lvl="1"/>
            <a:r>
              <a:rPr lang="en-GB" dirty="0" smtClean="0"/>
              <a:t>For example, parallel lines meet at a </a:t>
            </a:r>
            <a:r>
              <a:rPr lang="en-GB" i="1" dirty="0" smtClean="0"/>
              <a:t>vanishing point</a:t>
            </a:r>
            <a:endParaRPr lang="en-US" dirty="0"/>
          </a:p>
        </p:txBody>
      </p:sp>
      <p:pic>
        <p:nvPicPr>
          <p:cNvPr id="107522" name="Picture 2" descr="http://upload.wikimedia.org/wikipedia/commons/2/2a/Railroad-Tracks-Perspective.jpg"/>
          <p:cNvPicPr>
            <a:picLocks noChangeAspect="1" noChangeArrowheads="1"/>
          </p:cNvPicPr>
          <p:nvPr/>
        </p:nvPicPr>
        <p:blipFill>
          <a:blip r:embed="rId2" cstate="print"/>
          <a:srcRect/>
          <a:stretch>
            <a:fillRect/>
          </a:stretch>
        </p:blipFill>
        <p:spPr bwMode="auto">
          <a:xfrm>
            <a:off x="5236144" y="3572577"/>
            <a:ext cx="1780672" cy="2374230"/>
          </a:xfrm>
          <a:prstGeom prst="rect">
            <a:avLst/>
          </a:prstGeom>
          <a:noFill/>
        </p:spPr>
      </p:pic>
      <p:sp>
        <p:nvSpPr>
          <p:cNvPr id="6" name="TextBox 5"/>
          <p:cNvSpPr txBox="1"/>
          <p:nvPr/>
        </p:nvSpPr>
        <p:spPr>
          <a:xfrm>
            <a:off x="7536581" y="4032985"/>
            <a:ext cx="1010653" cy="369332"/>
          </a:xfrm>
          <a:prstGeom prst="rect">
            <a:avLst/>
          </a:prstGeom>
          <a:noFill/>
        </p:spPr>
        <p:txBody>
          <a:bodyPr wrap="square" rtlCol="0">
            <a:spAutoFit/>
          </a:bodyPr>
          <a:lstStyle/>
          <a:p>
            <a:r>
              <a:rPr lang="en-GB" sz="1800" dirty="0" smtClean="0">
                <a:solidFill>
                  <a:srgbClr val="FF0000"/>
                </a:solidFill>
              </a:rPr>
              <a:t>V</a:t>
            </a:r>
            <a:endParaRPr lang="en-US" sz="1800" dirty="0">
              <a:solidFill>
                <a:srgbClr val="FF0000"/>
              </a:solidFill>
            </a:endParaRPr>
          </a:p>
        </p:txBody>
      </p:sp>
      <p:cxnSp>
        <p:nvCxnSpPr>
          <p:cNvPr id="8" name="Straight Arrow Connector 7"/>
          <p:cNvCxnSpPr/>
          <p:nvPr/>
        </p:nvCxnSpPr>
        <p:spPr bwMode="auto">
          <a:xfrm rot="10800000">
            <a:off x="6150544" y="4100363"/>
            <a:ext cx="1578545" cy="67377"/>
          </a:xfrm>
          <a:prstGeom prst="straightConnector1">
            <a:avLst/>
          </a:prstGeom>
          <a:noFill/>
          <a:ln w="19050" cap="flat" cmpd="sng" algn="ctr">
            <a:solidFill>
              <a:srgbClr val="FF0000"/>
            </a:solidFill>
            <a:prstDash val="solid"/>
            <a:round/>
            <a:headEnd type="none" w="sm" len="sm"/>
            <a:tailEnd type="arrow"/>
          </a:ln>
          <a:effectLst/>
        </p:spPr>
      </p:cxnSp>
      <p:sp>
        <p:nvSpPr>
          <p:cNvPr id="11" name="TextBox 10"/>
          <p:cNvSpPr txBox="1"/>
          <p:nvPr/>
        </p:nvSpPr>
        <p:spPr>
          <a:xfrm>
            <a:off x="7031255" y="5423587"/>
            <a:ext cx="2377440" cy="461665"/>
          </a:xfrm>
          <a:prstGeom prst="rect">
            <a:avLst/>
          </a:prstGeom>
          <a:noFill/>
        </p:spPr>
        <p:txBody>
          <a:bodyPr wrap="square" rtlCol="0">
            <a:spAutoFit/>
          </a:bodyPr>
          <a:lstStyle/>
          <a:p>
            <a:pPr algn="l"/>
            <a:r>
              <a:rPr lang="en-GB" sz="1200" dirty="0" smtClean="0"/>
              <a:t>Parallel lines meet at the </a:t>
            </a:r>
            <a:r>
              <a:rPr lang="en-GB" sz="1200" i="1" dirty="0" smtClean="0"/>
              <a:t>vanishing point V</a:t>
            </a:r>
            <a:endParaRPr lang="en-US" sz="1200" dirty="0"/>
          </a:p>
        </p:txBody>
      </p:sp>
      <p:pic>
        <p:nvPicPr>
          <p:cNvPr id="107524" name="Picture 4" descr="http://1.bp.blogspot.com/_IBhRRDToWYI/S4vbXIcHhOI/AAAAAAAAABs/hKGv8IYZFrg/s400/art+1+corner+perspective+ART.jpg"/>
          <p:cNvPicPr>
            <a:picLocks noGrp="1" noChangeAspect="1" noChangeArrowheads="1"/>
          </p:cNvPicPr>
          <p:nvPr>
            <p:ph type="clipArt" sz="half" idx="2"/>
          </p:nvPr>
        </p:nvPicPr>
        <p:blipFill>
          <a:blip r:embed="rId3" cstate="print"/>
          <a:srcRect/>
          <a:stretch>
            <a:fillRect/>
          </a:stretch>
        </p:blipFill>
        <p:spPr bwMode="auto">
          <a:xfrm>
            <a:off x="5111816" y="489585"/>
            <a:ext cx="3810000" cy="2619375"/>
          </a:xfrm>
          <a:prstGeom prst="rect">
            <a:avLst/>
          </a:prstGeom>
          <a:noFill/>
        </p:spPr>
      </p:pic>
    </p:spTree>
    <p:extLst>
      <p:ext uri="{BB962C8B-B14F-4D97-AF65-F5344CB8AC3E}">
        <p14:creationId xmlns:p14="http://schemas.microsoft.com/office/powerpoint/2010/main" val="62598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Perspective and Vanishing </a:t>
            </a:r>
            <a:r>
              <a:rPr lang="en-GB" dirty="0"/>
              <a:t>P</a:t>
            </a:r>
            <a:r>
              <a:rPr lang="en-GB" dirty="0" smtClean="0"/>
              <a:t>oints</a:t>
            </a:r>
            <a:endParaRPr lang="en-GB" dirty="0"/>
          </a:p>
        </p:txBody>
      </p:sp>
      <p:sp>
        <p:nvSpPr>
          <p:cNvPr id="3" name="Content Placeholder 2"/>
          <p:cNvSpPr>
            <a:spLocks noGrp="1"/>
          </p:cNvSpPr>
          <p:nvPr>
            <p:ph sz="half" idx="1"/>
          </p:nvPr>
        </p:nvSpPr>
        <p:spPr/>
        <p:txBody>
          <a:bodyPr/>
          <a:lstStyle/>
          <a:p>
            <a:pPr>
              <a:spcAft>
                <a:spcPts val="600"/>
              </a:spcAft>
            </a:pPr>
            <a:r>
              <a:rPr lang="en-GB" sz="1800" dirty="0" smtClean="0"/>
              <a:t>Being able to compute the vanishing point in an image gives important 3D information</a:t>
            </a:r>
          </a:p>
          <a:p>
            <a:pPr>
              <a:spcAft>
                <a:spcPts val="600"/>
              </a:spcAft>
            </a:pPr>
            <a:r>
              <a:rPr lang="en-GB" sz="1800" dirty="0" smtClean="0"/>
              <a:t>The projection of points on a line in 3D is a line in the image (in 2D)</a:t>
            </a:r>
          </a:p>
          <a:p>
            <a:pPr>
              <a:spcAft>
                <a:spcPts val="600"/>
              </a:spcAft>
            </a:pPr>
            <a:r>
              <a:rPr lang="en-GB" sz="1800" dirty="0" smtClean="0"/>
              <a:t>The vanishing point is where 2 projected lines of 2 parallel lines (in 3D) meet</a:t>
            </a:r>
          </a:p>
          <a:p>
            <a:pPr>
              <a:spcAft>
                <a:spcPts val="600"/>
              </a:spcAft>
            </a:pPr>
            <a:r>
              <a:rPr lang="en-GB" sz="1800" dirty="0" smtClean="0"/>
              <a:t>We can show that the  vanishing point only depends on the </a:t>
            </a:r>
            <a:r>
              <a:rPr lang="en-GB" sz="1800" i="1" dirty="0" smtClean="0"/>
              <a:t>direction </a:t>
            </a:r>
            <a:r>
              <a:rPr lang="en-GB" sz="1800" dirty="0" smtClean="0"/>
              <a:t>of each line in 3D</a:t>
            </a:r>
          </a:p>
          <a:p>
            <a:pPr lvl="1">
              <a:spcAft>
                <a:spcPts val="600"/>
              </a:spcAft>
            </a:pPr>
            <a:r>
              <a:rPr lang="en-GB" sz="1600" dirty="0" smtClean="0"/>
              <a:t>A simple example of 2D -&gt; 3D</a:t>
            </a:r>
            <a:endParaRPr lang="en-GB" sz="1600" dirty="0"/>
          </a:p>
        </p:txBody>
      </p:sp>
      <p:sp>
        <p:nvSpPr>
          <p:cNvPr id="5" name="Line 3"/>
          <p:cNvSpPr>
            <a:spLocks noChangeShapeType="1"/>
          </p:cNvSpPr>
          <p:nvPr/>
        </p:nvSpPr>
        <p:spPr bwMode="auto">
          <a:xfrm>
            <a:off x="6818697" y="950693"/>
            <a:ext cx="0" cy="1524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 name="Line 4"/>
          <p:cNvSpPr>
            <a:spLocks noChangeShapeType="1"/>
          </p:cNvSpPr>
          <p:nvPr/>
        </p:nvSpPr>
        <p:spPr bwMode="auto">
          <a:xfrm>
            <a:off x="6209097" y="3084293"/>
            <a:ext cx="3657600"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 name="Text Box 5"/>
          <p:cNvSpPr txBox="1">
            <a:spLocks noChangeArrowheads="1"/>
          </p:cNvSpPr>
          <p:nvPr/>
        </p:nvSpPr>
        <p:spPr bwMode="auto">
          <a:xfrm>
            <a:off x="4816859" y="1064525"/>
            <a:ext cx="104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image plane</a:t>
            </a:r>
          </a:p>
        </p:txBody>
      </p:sp>
      <p:sp>
        <p:nvSpPr>
          <p:cNvPr id="8" name="Line 7"/>
          <p:cNvSpPr>
            <a:spLocks noChangeShapeType="1"/>
          </p:cNvSpPr>
          <p:nvPr/>
        </p:nvSpPr>
        <p:spPr bwMode="auto">
          <a:xfrm>
            <a:off x="5675697" y="1484093"/>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 name="Text Box 8"/>
          <p:cNvSpPr txBox="1">
            <a:spLocks noChangeArrowheads="1"/>
          </p:cNvSpPr>
          <p:nvPr/>
        </p:nvSpPr>
        <p:spPr bwMode="auto">
          <a:xfrm>
            <a:off x="7497592" y="316049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line </a:t>
            </a:r>
            <a:r>
              <a:rPr lang="en-US" altLang="en-US" sz="1400" dirty="0" smtClean="0"/>
              <a:t>in 3D</a:t>
            </a:r>
            <a:endParaRPr lang="en-US" altLang="en-US" sz="1400" dirty="0"/>
          </a:p>
        </p:txBody>
      </p:sp>
      <p:grpSp>
        <p:nvGrpSpPr>
          <p:cNvPr id="10" name="Group 9"/>
          <p:cNvGrpSpPr>
            <a:grpSpLocks/>
          </p:cNvGrpSpPr>
          <p:nvPr/>
        </p:nvGrpSpPr>
        <p:grpSpPr bwMode="auto">
          <a:xfrm>
            <a:off x="5751897" y="2093693"/>
            <a:ext cx="1371600" cy="1019175"/>
            <a:chOff x="1392" y="1344"/>
            <a:chExt cx="864" cy="642"/>
          </a:xfrm>
        </p:grpSpPr>
        <p:sp>
          <p:nvSpPr>
            <p:cNvPr id="11" name="Line 10"/>
            <p:cNvSpPr>
              <a:spLocks noChangeShapeType="1"/>
            </p:cNvSpPr>
            <p:nvPr/>
          </p:nvSpPr>
          <p:spPr bwMode="auto">
            <a:xfrm>
              <a:off x="1392" y="1344"/>
              <a:ext cx="864"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Oval 11"/>
            <p:cNvSpPr>
              <a:spLocks noChangeArrowheads="1"/>
            </p:cNvSpPr>
            <p:nvPr/>
          </p:nvSpPr>
          <p:spPr bwMode="auto">
            <a:xfrm>
              <a:off x="2208" y="1938"/>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Oval 12"/>
            <p:cNvSpPr>
              <a:spLocks noChangeArrowheads="1"/>
            </p:cNvSpPr>
            <p:nvPr/>
          </p:nvSpPr>
          <p:spPr bwMode="auto">
            <a:xfrm>
              <a:off x="1737" y="1584"/>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14" name="Group 13"/>
          <p:cNvGrpSpPr>
            <a:grpSpLocks/>
          </p:cNvGrpSpPr>
          <p:nvPr/>
        </p:nvGrpSpPr>
        <p:grpSpPr bwMode="auto">
          <a:xfrm>
            <a:off x="5751897" y="2093693"/>
            <a:ext cx="2286000" cy="1022350"/>
            <a:chOff x="1392" y="1344"/>
            <a:chExt cx="1440" cy="644"/>
          </a:xfrm>
        </p:grpSpPr>
        <p:sp>
          <p:nvSpPr>
            <p:cNvPr id="15" name="Line 14"/>
            <p:cNvSpPr>
              <a:spLocks noChangeShapeType="1"/>
            </p:cNvSpPr>
            <p:nvPr/>
          </p:nvSpPr>
          <p:spPr bwMode="auto">
            <a:xfrm>
              <a:off x="1392" y="1344"/>
              <a:ext cx="144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Oval 15"/>
            <p:cNvSpPr>
              <a:spLocks noChangeArrowheads="1"/>
            </p:cNvSpPr>
            <p:nvPr/>
          </p:nvSpPr>
          <p:spPr bwMode="auto">
            <a:xfrm>
              <a:off x="1759" y="1485"/>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Oval 16"/>
            <p:cNvSpPr>
              <a:spLocks noChangeArrowheads="1"/>
            </p:cNvSpPr>
            <p:nvPr/>
          </p:nvSpPr>
          <p:spPr bwMode="auto">
            <a:xfrm>
              <a:off x="2784" y="1940"/>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18" name="Group 17"/>
          <p:cNvGrpSpPr>
            <a:grpSpLocks/>
          </p:cNvGrpSpPr>
          <p:nvPr/>
        </p:nvGrpSpPr>
        <p:grpSpPr bwMode="auto">
          <a:xfrm>
            <a:off x="5751897" y="2093693"/>
            <a:ext cx="3810000" cy="1022350"/>
            <a:chOff x="1392" y="1344"/>
            <a:chExt cx="2400" cy="644"/>
          </a:xfrm>
        </p:grpSpPr>
        <p:sp>
          <p:nvSpPr>
            <p:cNvPr id="19" name="Line 18"/>
            <p:cNvSpPr>
              <a:spLocks noChangeShapeType="1"/>
            </p:cNvSpPr>
            <p:nvPr/>
          </p:nvSpPr>
          <p:spPr bwMode="auto">
            <a:xfrm>
              <a:off x="1392" y="1344"/>
              <a:ext cx="240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Oval 19"/>
            <p:cNvSpPr>
              <a:spLocks noChangeArrowheads="1"/>
            </p:cNvSpPr>
            <p:nvPr/>
          </p:nvSpPr>
          <p:spPr bwMode="auto">
            <a:xfrm>
              <a:off x="1774" y="1416"/>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 name="Oval 20"/>
            <p:cNvSpPr>
              <a:spLocks noChangeArrowheads="1"/>
            </p:cNvSpPr>
            <p:nvPr/>
          </p:nvSpPr>
          <p:spPr bwMode="auto">
            <a:xfrm>
              <a:off x="3744" y="1940"/>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grpSp>
        <p:nvGrpSpPr>
          <p:cNvPr id="22" name="Group 21"/>
          <p:cNvGrpSpPr>
            <a:grpSpLocks/>
          </p:cNvGrpSpPr>
          <p:nvPr/>
        </p:nvGrpSpPr>
        <p:grpSpPr bwMode="auto">
          <a:xfrm>
            <a:off x="5751897" y="1611093"/>
            <a:ext cx="3886200" cy="1473200"/>
            <a:chOff x="1392" y="1040"/>
            <a:chExt cx="2448" cy="928"/>
          </a:xfrm>
        </p:grpSpPr>
        <p:sp>
          <p:nvSpPr>
            <p:cNvPr id="23" name="Line 22"/>
            <p:cNvSpPr>
              <a:spLocks noChangeShapeType="1"/>
            </p:cNvSpPr>
            <p:nvPr/>
          </p:nvSpPr>
          <p:spPr bwMode="auto">
            <a:xfrm flipV="1">
              <a:off x="1680" y="1344"/>
              <a:ext cx="144" cy="624"/>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4" name="Group 23"/>
            <p:cNvGrpSpPr>
              <a:grpSpLocks/>
            </p:cNvGrpSpPr>
            <p:nvPr/>
          </p:nvGrpSpPr>
          <p:grpSpPr bwMode="auto">
            <a:xfrm>
              <a:off x="1392" y="1316"/>
              <a:ext cx="2448" cy="48"/>
              <a:chOff x="1392" y="1316"/>
              <a:chExt cx="2448" cy="48"/>
            </a:xfrm>
          </p:grpSpPr>
          <p:sp>
            <p:nvSpPr>
              <p:cNvPr id="27" name="Line 24"/>
              <p:cNvSpPr>
                <a:spLocks noChangeShapeType="1"/>
              </p:cNvSpPr>
              <p:nvPr/>
            </p:nvSpPr>
            <p:spPr bwMode="auto">
              <a:xfrm>
                <a:off x="1392" y="1344"/>
                <a:ext cx="24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 name="Oval 25"/>
              <p:cNvSpPr>
                <a:spLocks noChangeArrowheads="1"/>
              </p:cNvSpPr>
              <p:nvPr/>
            </p:nvSpPr>
            <p:spPr bwMode="auto">
              <a:xfrm>
                <a:off x="1803" y="1316"/>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5" name="Text Box 26"/>
            <p:cNvSpPr txBox="1">
              <a:spLocks noChangeArrowheads="1"/>
            </p:cNvSpPr>
            <p:nvPr/>
          </p:nvSpPr>
          <p:spPr bwMode="auto">
            <a:xfrm>
              <a:off x="2070" y="1040"/>
              <a:ext cx="90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a:t>vanishing point </a:t>
              </a:r>
              <a:r>
                <a:rPr lang="en-US" altLang="en-US" sz="1400" b="1"/>
                <a:t>v</a:t>
              </a:r>
            </a:p>
          </p:txBody>
        </p:sp>
        <p:sp>
          <p:nvSpPr>
            <p:cNvPr id="26" name="Line 27"/>
            <p:cNvSpPr>
              <a:spLocks noChangeShapeType="1"/>
            </p:cNvSpPr>
            <p:nvPr/>
          </p:nvSpPr>
          <p:spPr bwMode="auto">
            <a:xfrm flipH="1">
              <a:off x="1876" y="1188"/>
              <a:ext cx="240" cy="1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sp>
        <p:nvSpPr>
          <p:cNvPr id="29" name="Line 28"/>
          <p:cNvSpPr>
            <a:spLocks noChangeShapeType="1"/>
          </p:cNvSpPr>
          <p:nvPr/>
        </p:nvSpPr>
        <p:spPr bwMode="auto">
          <a:xfrm>
            <a:off x="5980497" y="1788893"/>
            <a:ext cx="0" cy="1524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 name="Line 29"/>
          <p:cNvSpPr>
            <a:spLocks noChangeShapeType="1"/>
          </p:cNvSpPr>
          <p:nvPr/>
        </p:nvSpPr>
        <p:spPr bwMode="auto">
          <a:xfrm flipV="1">
            <a:off x="5980497" y="2474693"/>
            <a:ext cx="8382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Line 30"/>
          <p:cNvSpPr>
            <a:spLocks noChangeShapeType="1"/>
          </p:cNvSpPr>
          <p:nvPr/>
        </p:nvSpPr>
        <p:spPr bwMode="auto">
          <a:xfrm flipV="1">
            <a:off x="5980497" y="950693"/>
            <a:ext cx="8382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 name="Oval 31"/>
          <p:cNvSpPr>
            <a:spLocks noChangeArrowheads="1"/>
          </p:cNvSpPr>
          <p:nvPr/>
        </p:nvSpPr>
        <p:spPr bwMode="auto">
          <a:xfrm>
            <a:off x="5689985" y="2050831"/>
            <a:ext cx="76200" cy="76200"/>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 name="Text Box 7"/>
          <p:cNvSpPr txBox="1">
            <a:spLocks noChangeArrowheads="1"/>
          </p:cNvSpPr>
          <p:nvPr/>
        </p:nvSpPr>
        <p:spPr bwMode="auto">
          <a:xfrm>
            <a:off x="5029585" y="1859242"/>
            <a:ext cx="698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dirty="0"/>
              <a:t>camera</a:t>
            </a:r>
          </a:p>
          <a:p>
            <a:pPr algn="ctr">
              <a:lnSpc>
                <a:spcPct val="80000"/>
              </a:lnSpc>
            </a:pPr>
            <a:r>
              <a:rPr lang="en-US" altLang="en-US" sz="1400" dirty="0"/>
              <a:t>center</a:t>
            </a:r>
          </a:p>
          <a:p>
            <a:pPr algn="ctr">
              <a:lnSpc>
                <a:spcPct val="80000"/>
              </a:lnSpc>
            </a:pPr>
            <a:r>
              <a:rPr lang="en-US" altLang="en-US" sz="1400" b="1" dirty="0"/>
              <a:t>C</a:t>
            </a:r>
            <a:endParaRPr lang="en-US" altLang="en-US" sz="1400" dirty="0"/>
          </a:p>
        </p:txBody>
      </p:sp>
      <p:sp>
        <p:nvSpPr>
          <p:cNvPr id="34" name="Line 4"/>
          <p:cNvSpPr>
            <a:spLocks noChangeShapeType="1"/>
          </p:cNvSpPr>
          <p:nvPr/>
        </p:nvSpPr>
        <p:spPr bwMode="auto">
          <a:xfrm>
            <a:off x="6704397" y="3780739"/>
            <a:ext cx="0" cy="1524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 name="Line 5"/>
          <p:cNvSpPr>
            <a:spLocks noChangeShapeType="1"/>
          </p:cNvSpPr>
          <p:nvPr/>
        </p:nvSpPr>
        <p:spPr bwMode="auto">
          <a:xfrm>
            <a:off x="6094797" y="5914339"/>
            <a:ext cx="3684588"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 name="Text Box 6"/>
          <p:cNvSpPr txBox="1">
            <a:spLocks noChangeArrowheads="1"/>
          </p:cNvSpPr>
          <p:nvPr/>
        </p:nvSpPr>
        <p:spPr bwMode="auto">
          <a:xfrm>
            <a:off x="5165316" y="3896627"/>
            <a:ext cx="1049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a:t>image plane</a:t>
            </a:r>
          </a:p>
        </p:txBody>
      </p:sp>
      <p:sp>
        <p:nvSpPr>
          <p:cNvPr id="37" name="Text Box 7"/>
          <p:cNvSpPr txBox="1">
            <a:spLocks noChangeArrowheads="1"/>
          </p:cNvSpPr>
          <p:nvPr/>
        </p:nvSpPr>
        <p:spPr bwMode="auto">
          <a:xfrm>
            <a:off x="4915285" y="4596714"/>
            <a:ext cx="698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dirty="0"/>
              <a:t>camera</a:t>
            </a:r>
          </a:p>
          <a:p>
            <a:pPr algn="ctr">
              <a:lnSpc>
                <a:spcPct val="80000"/>
              </a:lnSpc>
            </a:pPr>
            <a:r>
              <a:rPr lang="en-US" altLang="en-US" sz="1400" dirty="0"/>
              <a:t>center</a:t>
            </a:r>
          </a:p>
          <a:p>
            <a:pPr algn="ctr">
              <a:lnSpc>
                <a:spcPct val="80000"/>
              </a:lnSpc>
            </a:pPr>
            <a:r>
              <a:rPr lang="en-US" altLang="en-US" sz="1400" b="1" dirty="0"/>
              <a:t>C</a:t>
            </a:r>
            <a:endParaRPr lang="en-US" altLang="en-US" sz="1400" dirty="0"/>
          </a:p>
        </p:txBody>
      </p:sp>
      <p:sp>
        <p:nvSpPr>
          <p:cNvPr id="38" name="Line 8"/>
          <p:cNvSpPr>
            <a:spLocks noChangeShapeType="1"/>
          </p:cNvSpPr>
          <p:nvPr/>
        </p:nvSpPr>
        <p:spPr bwMode="auto">
          <a:xfrm>
            <a:off x="5561397" y="4314139"/>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9" name="Text Box 9"/>
          <p:cNvSpPr txBox="1">
            <a:spLocks noChangeArrowheads="1"/>
          </p:cNvSpPr>
          <p:nvPr/>
        </p:nvSpPr>
        <p:spPr bwMode="auto">
          <a:xfrm>
            <a:off x="7607712" y="5990539"/>
            <a:ext cx="453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smtClean="0"/>
              <a:t>line</a:t>
            </a:r>
            <a:endParaRPr lang="en-US" altLang="en-US" sz="1400" dirty="0"/>
          </a:p>
        </p:txBody>
      </p:sp>
      <p:sp>
        <p:nvSpPr>
          <p:cNvPr id="40" name="Line 10"/>
          <p:cNvSpPr>
            <a:spLocks noChangeShapeType="1"/>
          </p:cNvSpPr>
          <p:nvPr/>
        </p:nvSpPr>
        <p:spPr bwMode="auto">
          <a:xfrm flipV="1">
            <a:off x="6094797" y="4923739"/>
            <a:ext cx="228600" cy="99060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41" name="Group 11"/>
          <p:cNvGrpSpPr>
            <a:grpSpLocks/>
          </p:cNvGrpSpPr>
          <p:nvPr/>
        </p:nvGrpSpPr>
        <p:grpSpPr bwMode="auto">
          <a:xfrm>
            <a:off x="5637597" y="4879289"/>
            <a:ext cx="3886200" cy="76200"/>
            <a:chOff x="1392" y="1316"/>
            <a:chExt cx="2448" cy="48"/>
          </a:xfrm>
        </p:grpSpPr>
        <p:sp>
          <p:nvSpPr>
            <p:cNvPr id="42" name="Line 12"/>
            <p:cNvSpPr>
              <a:spLocks noChangeShapeType="1"/>
            </p:cNvSpPr>
            <p:nvPr/>
          </p:nvSpPr>
          <p:spPr bwMode="auto">
            <a:xfrm>
              <a:off x="1392" y="1344"/>
              <a:ext cx="24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3" name="Oval 13"/>
            <p:cNvSpPr>
              <a:spLocks noChangeArrowheads="1"/>
            </p:cNvSpPr>
            <p:nvPr/>
          </p:nvSpPr>
          <p:spPr bwMode="auto">
            <a:xfrm>
              <a:off x="1803" y="1316"/>
              <a:ext cx="48" cy="48"/>
            </a:xfrm>
            <a:prstGeom prst="ellipse">
              <a:avLst/>
            </a:prstGeom>
            <a:solidFill>
              <a:srgbClr val="0066FF"/>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44" name="Text Box 14"/>
          <p:cNvSpPr txBox="1">
            <a:spLocks noChangeArrowheads="1"/>
          </p:cNvSpPr>
          <p:nvPr/>
        </p:nvSpPr>
        <p:spPr bwMode="auto">
          <a:xfrm>
            <a:off x="6713922" y="4441139"/>
            <a:ext cx="1458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a:t>vanishing point </a:t>
            </a:r>
            <a:r>
              <a:rPr lang="en-US" altLang="en-US" sz="1400" b="1"/>
              <a:t>v</a:t>
            </a:r>
          </a:p>
        </p:txBody>
      </p:sp>
      <p:sp>
        <p:nvSpPr>
          <p:cNvPr id="45" name="Line 15"/>
          <p:cNvSpPr>
            <a:spLocks noChangeShapeType="1"/>
          </p:cNvSpPr>
          <p:nvPr/>
        </p:nvSpPr>
        <p:spPr bwMode="auto">
          <a:xfrm flipH="1">
            <a:off x="6405947" y="4676089"/>
            <a:ext cx="381000"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 name="Line 16"/>
          <p:cNvSpPr>
            <a:spLocks noChangeShapeType="1"/>
          </p:cNvSpPr>
          <p:nvPr/>
        </p:nvSpPr>
        <p:spPr bwMode="auto">
          <a:xfrm>
            <a:off x="5866197" y="4618939"/>
            <a:ext cx="0" cy="15240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17"/>
          <p:cNvSpPr>
            <a:spLocks noChangeShapeType="1"/>
          </p:cNvSpPr>
          <p:nvPr/>
        </p:nvSpPr>
        <p:spPr bwMode="auto">
          <a:xfrm flipV="1">
            <a:off x="5866197" y="5304739"/>
            <a:ext cx="8382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8" name="Line 18"/>
          <p:cNvSpPr>
            <a:spLocks noChangeShapeType="1"/>
          </p:cNvSpPr>
          <p:nvPr/>
        </p:nvSpPr>
        <p:spPr bwMode="auto">
          <a:xfrm flipV="1">
            <a:off x="5866197" y="3780739"/>
            <a:ext cx="838200" cy="838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9" name="Oval 19"/>
          <p:cNvSpPr>
            <a:spLocks noChangeArrowheads="1"/>
          </p:cNvSpPr>
          <p:nvPr/>
        </p:nvSpPr>
        <p:spPr bwMode="auto">
          <a:xfrm>
            <a:off x="5575685" y="4880877"/>
            <a:ext cx="76200" cy="76200"/>
          </a:xfrm>
          <a:prstGeom prst="ellipse">
            <a:avLst/>
          </a:prstGeom>
          <a:solidFill>
            <a:srgbClr val="FF0000"/>
          </a:solidFill>
          <a:ln w="9525">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nvGrpSpPr>
          <p:cNvPr id="50" name="Group 20"/>
          <p:cNvGrpSpPr>
            <a:grpSpLocks/>
          </p:cNvGrpSpPr>
          <p:nvPr/>
        </p:nvGrpSpPr>
        <p:grpSpPr bwMode="auto">
          <a:xfrm>
            <a:off x="6323397" y="4923739"/>
            <a:ext cx="3455988" cy="841375"/>
            <a:chOff x="1824" y="1344"/>
            <a:chExt cx="2177" cy="530"/>
          </a:xfrm>
        </p:grpSpPr>
        <p:sp>
          <p:nvSpPr>
            <p:cNvPr id="51" name="Line 21"/>
            <p:cNvSpPr>
              <a:spLocks noChangeShapeType="1"/>
            </p:cNvSpPr>
            <p:nvPr/>
          </p:nvSpPr>
          <p:spPr bwMode="auto">
            <a:xfrm flipH="1" flipV="1">
              <a:off x="1824" y="1344"/>
              <a:ext cx="144" cy="336"/>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 name="Line 22"/>
            <p:cNvSpPr>
              <a:spLocks noChangeShapeType="1"/>
            </p:cNvSpPr>
            <p:nvPr/>
          </p:nvSpPr>
          <p:spPr bwMode="auto">
            <a:xfrm>
              <a:off x="1968" y="1680"/>
              <a:ext cx="2033"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 name="Text Box 23"/>
            <p:cNvSpPr txBox="1">
              <a:spLocks noChangeArrowheads="1"/>
            </p:cNvSpPr>
            <p:nvPr/>
          </p:nvSpPr>
          <p:spPr bwMode="auto">
            <a:xfrm>
              <a:off x="2729" y="1680"/>
              <a:ext cx="2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400" dirty="0" smtClean="0"/>
                <a:t>line</a:t>
              </a:r>
              <a:endParaRPr lang="en-US" altLang="en-US" sz="1400" dirty="0"/>
            </a:p>
          </p:txBody>
        </p:sp>
      </p:grpSp>
    </p:spTree>
    <p:extLst>
      <p:ext uri="{BB962C8B-B14F-4D97-AF65-F5344CB8AC3E}">
        <p14:creationId xmlns:p14="http://schemas.microsoft.com/office/powerpoint/2010/main" val="12952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Recognizing Objects</a:t>
            </a:r>
            <a:endParaRPr lang="en-GB" dirty="0"/>
          </a:p>
        </p:txBody>
      </p:sp>
      <p:sp>
        <p:nvSpPr>
          <p:cNvPr id="3" name="Content Placeholder 2"/>
          <p:cNvSpPr>
            <a:spLocks noGrp="1"/>
          </p:cNvSpPr>
          <p:nvPr>
            <p:ph sz="half" idx="1"/>
          </p:nvPr>
        </p:nvSpPr>
        <p:spPr/>
        <p:txBody>
          <a:bodyPr/>
          <a:lstStyle/>
          <a:p>
            <a:r>
              <a:rPr lang="en-GB" sz="2400" dirty="0" smtClean="0"/>
              <a:t>This is another key challenge in computer vision</a:t>
            </a:r>
          </a:p>
          <a:p>
            <a:pPr lvl="1"/>
            <a:r>
              <a:rPr lang="en-GB" sz="2000" dirty="0" smtClean="0"/>
              <a:t>A chair is a chair but for a computer vision system, it can come in many shapes and  sizes!</a:t>
            </a:r>
          </a:p>
          <a:p>
            <a:pPr lvl="1"/>
            <a:r>
              <a:rPr lang="en-GB" sz="2000" dirty="0" smtClean="0"/>
              <a:t>Human vision has an amazing capacity to give objects with  widely differing appearance the same label</a:t>
            </a:r>
          </a:p>
          <a:p>
            <a:pPr lvl="1"/>
            <a:r>
              <a:rPr lang="en-GB" sz="2000" dirty="0" smtClean="0"/>
              <a:t>Combines information gained from features in the  image  with stored cognitive models</a:t>
            </a:r>
          </a:p>
          <a:p>
            <a:pPr lvl="1"/>
            <a:endParaRPr lang="en-GB" sz="2000" dirty="0"/>
          </a:p>
        </p:txBody>
      </p:sp>
      <p:pic>
        <p:nvPicPr>
          <p:cNvPr id="6" name="Picture 4" descr="ch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622" y="914400"/>
            <a:ext cx="40751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13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dirty="0" smtClean="0"/>
              <a:t>Perception: What do we really see?</a:t>
            </a:r>
          </a:p>
        </p:txBody>
      </p:sp>
      <p:sp>
        <p:nvSpPr>
          <p:cNvPr id="26627" name="Rectangle 3"/>
          <p:cNvSpPr>
            <a:spLocks noGrp="1" noChangeArrowheads="1"/>
          </p:cNvSpPr>
          <p:nvPr>
            <p:ph type="body" sz="half" idx="1"/>
          </p:nvPr>
        </p:nvSpPr>
        <p:spPr>
          <a:xfrm>
            <a:off x="457200" y="990600"/>
            <a:ext cx="2988644" cy="3581400"/>
          </a:xfrm>
        </p:spPr>
        <p:txBody>
          <a:bodyPr/>
          <a:lstStyle/>
          <a:p>
            <a:pPr marL="384175" indent="-384175" eaLnBrk="1" hangingPunct="1">
              <a:lnSpc>
                <a:spcPct val="90000"/>
              </a:lnSpc>
              <a:spcBef>
                <a:spcPct val="0"/>
              </a:spcBef>
              <a:buClrTx/>
            </a:pPr>
            <a:r>
              <a:rPr lang="en-GB" sz="1800" dirty="0" smtClean="0"/>
              <a:t>Sometimes the image  information is sparse or confusing</a:t>
            </a:r>
          </a:p>
          <a:p>
            <a:pPr marL="0" indent="0" eaLnBrk="1" hangingPunct="1">
              <a:lnSpc>
                <a:spcPct val="90000"/>
              </a:lnSpc>
              <a:spcBef>
                <a:spcPct val="0"/>
              </a:spcBef>
              <a:buClrTx/>
              <a:buNone/>
            </a:pPr>
            <a:endParaRPr lang="en-GB" sz="1800" dirty="0" smtClean="0"/>
          </a:p>
          <a:p>
            <a:pPr marL="384175" indent="-384175" eaLnBrk="1" hangingPunct="1">
              <a:lnSpc>
                <a:spcPct val="90000"/>
              </a:lnSpc>
              <a:spcBef>
                <a:spcPct val="0"/>
              </a:spcBef>
              <a:buClrTx/>
            </a:pPr>
            <a:r>
              <a:rPr lang="en-GB" sz="1800" dirty="0" smtClean="0"/>
              <a:t>Human vision will still attempt to ‘fit’ a cognitive model</a:t>
            </a:r>
          </a:p>
          <a:p>
            <a:pPr marL="384175" indent="-384175" eaLnBrk="1" hangingPunct="1">
              <a:lnSpc>
                <a:spcPct val="90000"/>
              </a:lnSpc>
              <a:spcBef>
                <a:spcPct val="0"/>
              </a:spcBef>
              <a:buClrTx/>
            </a:pPr>
            <a:endParaRPr lang="en-GB" sz="1800" dirty="0" smtClean="0"/>
          </a:p>
          <a:p>
            <a:pPr marL="384175" indent="-384175" eaLnBrk="1" hangingPunct="1">
              <a:lnSpc>
                <a:spcPct val="90000"/>
              </a:lnSpc>
              <a:spcBef>
                <a:spcPct val="0"/>
              </a:spcBef>
              <a:buClrTx/>
            </a:pPr>
            <a:r>
              <a:rPr lang="en-GB" sz="1800" dirty="0" smtClean="0"/>
              <a:t>This is beyond the scope of our course but we can look at just a few examples to demonstrate how what we may perceive can vary from what we see</a:t>
            </a:r>
          </a:p>
          <a:p>
            <a:pPr marL="384175" indent="-384175" eaLnBrk="1" hangingPunct="1">
              <a:lnSpc>
                <a:spcPct val="90000"/>
              </a:lnSpc>
              <a:spcBef>
                <a:spcPct val="0"/>
              </a:spcBef>
              <a:buClrTx/>
            </a:pPr>
            <a:endParaRPr lang="en-GB" sz="1800" dirty="0" smtClean="0"/>
          </a:p>
          <a:p>
            <a:pPr marL="384175" indent="-384175" eaLnBrk="1" hangingPunct="1">
              <a:lnSpc>
                <a:spcPct val="90000"/>
              </a:lnSpc>
              <a:buFont typeface="Wingdings" pitchFamily="2" charset="2"/>
              <a:buNone/>
            </a:pPr>
            <a:endParaRPr lang="en-GB" sz="1800" dirty="0" smtClean="0"/>
          </a:p>
        </p:txBody>
      </p:sp>
      <p:sp>
        <p:nvSpPr>
          <p:cNvPr id="26628" name="Rectangle 4"/>
          <p:cNvSpPr>
            <a:spLocks noChangeArrowheads="1"/>
          </p:cNvSpPr>
          <p:nvPr/>
        </p:nvSpPr>
        <p:spPr bwMode="auto">
          <a:xfrm>
            <a:off x="163513" y="2257425"/>
            <a:ext cx="9906000" cy="0"/>
          </a:xfrm>
          <a:prstGeom prst="rect">
            <a:avLst/>
          </a:prstGeom>
          <a:noFill/>
          <a:ln w="12700">
            <a:noFill/>
            <a:miter lim="800000"/>
            <a:headEnd type="none" w="sm" len="sm"/>
            <a:tailEnd type="none" w="sm" len="sm"/>
          </a:ln>
        </p:spPr>
        <p:txBody>
          <a:bodyPr>
            <a:spAutoFit/>
          </a:bodyPr>
          <a:lstStyle/>
          <a:p>
            <a:endParaRPr lang="en-US"/>
          </a:p>
        </p:txBody>
      </p:sp>
      <p:sp>
        <p:nvSpPr>
          <p:cNvPr id="26629" name="Rectangle 5"/>
          <p:cNvSpPr>
            <a:spLocks noChangeArrowheads="1"/>
          </p:cNvSpPr>
          <p:nvPr/>
        </p:nvSpPr>
        <p:spPr bwMode="auto">
          <a:xfrm>
            <a:off x="185738" y="2257425"/>
            <a:ext cx="9906000" cy="0"/>
          </a:xfrm>
          <a:prstGeom prst="rect">
            <a:avLst/>
          </a:prstGeom>
          <a:noFill/>
          <a:ln w="12700">
            <a:noFill/>
            <a:miter lim="800000"/>
            <a:headEnd type="none" w="sm" len="sm"/>
            <a:tailEnd type="none" w="sm" len="sm"/>
          </a:ln>
        </p:spPr>
        <p:txBody>
          <a:bodyPr>
            <a:spAutoFit/>
          </a:bodyPr>
          <a:lstStyle/>
          <a:p>
            <a:endParaRPr lang="en-US"/>
          </a:p>
        </p:txBody>
      </p:sp>
      <p:pic>
        <p:nvPicPr>
          <p:cNvPr id="26630" name="Picture 14" descr="http://www.aber.ac.uk/media/Modules/MC10220/Images/dog.gif"/>
          <p:cNvPicPr>
            <a:picLocks noChangeAspect="1" noChangeArrowheads="1"/>
          </p:cNvPicPr>
          <p:nvPr/>
        </p:nvPicPr>
        <p:blipFill>
          <a:blip r:embed="rId3" cstate="print"/>
          <a:srcRect/>
          <a:stretch>
            <a:fillRect/>
          </a:stretch>
        </p:blipFill>
        <p:spPr bwMode="auto">
          <a:xfrm>
            <a:off x="3821939" y="1347537"/>
            <a:ext cx="5562492" cy="4047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0"/>
            <a:ext cx="9753600" cy="1143000"/>
          </a:xfrm>
        </p:spPr>
        <p:txBody>
          <a:bodyPr/>
          <a:lstStyle/>
          <a:p>
            <a:pPr eaLnBrk="1" hangingPunct="1"/>
            <a:r>
              <a:rPr lang="en-US" smtClean="0"/>
              <a:t>Interpreting Images</a:t>
            </a:r>
          </a:p>
        </p:txBody>
      </p:sp>
      <p:sp>
        <p:nvSpPr>
          <p:cNvPr id="36867" name="Text Box 3"/>
          <p:cNvSpPr txBox="1">
            <a:spLocks noChangeArrowheads="1"/>
          </p:cNvSpPr>
          <p:nvPr/>
        </p:nvSpPr>
        <p:spPr bwMode="auto">
          <a:xfrm>
            <a:off x="452438" y="1295400"/>
            <a:ext cx="1446212" cy="3146425"/>
          </a:xfrm>
          <a:prstGeom prst="rect">
            <a:avLst/>
          </a:prstGeom>
          <a:noFill/>
          <a:ln w="9525">
            <a:noFill/>
            <a:miter lim="800000"/>
            <a:headEnd/>
            <a:tailEnd/>
          </a:ln>
        </p:spPr>
        <p:txBody>
          <a:bodyPr>
            <a:spAutoFit/>
          </a:bodyPr>
          <a:lstStyle/>
          <a:p>
            <a:pPr marL="193675" indent="-193675" algn="r">
              <a:buFont typeface="Wingdings" pitchFamily="2" charset="2"/>
              <a:buNone/>
            </a:pPr>
            <a:endParaRPr lang="en-US" sz="1800"/>
          </a:p>
          <a:p>
            <a:pPr marL="193675" indent="-193675" algn="r">
              <a:buFont typeface="Wingdings" pitchFamily="2" charset="2"/>
              <a:buNone/>
            </a:pPr>
            <a:r>
              <a:rPr lang="en-US" sz="1800"/>
              <a:t>A </a:t>
            </a:r>
          </a:p>
          <a:p>
            <a:pPr marL="193675" indent="-193675" algn="r">
              <a:buFont typeface="Wingdings" pitchFamily="2" charset="2"/>
              <a:buNone/>
            </a:pPr>
            <a:r>
              <a:rPr lang="en-US" sz="1800"/>
              <a:t>Dalmatian dog?</a:t>
            </a:r>
          </a:p>
          <a:p>
            <a:pPr marL="193675" indent="-193675" algn="r"/>
            <a:endParaRPr lang="en-US" sz="1600"/>
          </a:p>
          <a:p>
            <a:pPr marL="193675" indent="-193675" algn="r"/>
            <a:endParaRPr lang="en-US" sz="1600"/>
          </a:p>
          <a:p>
            <a:pPr marL="193675" indent="-193675" algn="r"/>
            <a:endParaRPr lang="en-US" sz="1600"/>
          </a:p>
          <a:p>
            <a:pPr marL="193675" indent="-193675" algn="r"/>
            <a:endParaRPr lang="en-US" sz="1600"/>
          </a:p>
          <a:p>
            <a:pPr marL="193675" indent="-193675" algn="r"/>
            <a:endParaRPr lang="en-US" sz="1600"/>
          </a:p>
          <a:p>
            <a:pPr marL="193675" indent="-193675" algn="r"/>
            <a:endParaRPr lang="en-US" sz="1600"/>
          </a:p>
          <a:p>
            <a:pPr marL="193675" indent="-193675" algn="r"/>
            <a:endParaRPr lang="en-US" sz="1600"/>
          </a:p>
          <a:p>
            <a:pPr marL="193675" indent="-193675" algn="r"/>
            <a:endParaRPr lang="en-US" sz="1600"/>
          </a:p>
        </p:txBody>
      </p:sp>
      <p:sp>
        <p:nvSpPr>
          <p:cNvPr id="36868" name="Rectangle 4"/>
          <p:cNvSpPr>
            <a:spLocks noChangeArrowheads="1"/>
          </p:cNvSpPr>
          <p:nvPr/>
        </p:nvSpPr>
        <p:spPr bwMode="auto">
          <a:xfrm>
            <a:off x="0" y="41497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69" name="Rectangle 5"/>
          <p:cNvSpPr>
            <a:spLocks noChangeArrowheads="1"/>
          </p:cNvSpPr>
          <p:nvPr/>
        </p:nvSpPr>
        <p:spPr bwMode="auto">
          <a:xfrm>
            <a:off x="0" y="2873375"/>
            <a:ext cx="9906000" cy="593725"/>
          </a:xfrm>
          <a:prstGeom prst="rect">
            <a:avLst/>
          </a:prstGeom>
          <a:noFill/>
          <a:ln w="12700">
            <a:noFill/>
            <a:miter lim="800000"/>
            <a:headEnd type="none" w="sm" len="sm"/>
            <a:tailEnd type="none" w="sm" len="sm"/>
          </a:ln>
        </p:spPr>
        <p:txBody>
          <a:bodyPr>
            <a:spAutoFit/>
          </a:bodyPr>
          <a:lstStyle/>
          <a:p>
            <a:pPr algn="l"/>
            <a:endParaRPr lang="en-GB" sz="900">
              <a:latin typeface="Times New Roman" pitchFamily="18" charset="0"/>
            </a:endParaRPr>
          </a:p>
          <a:p>
            <a:pPr algn="l" eaLnBrk="0" hangingPunct="0"/>
            <a:endParaRPr lang="en-GB" sz="2400">
              <a:latin typeface="Times New Roman" pitchFamily="18" charset="0"/>
            </a:endParaRPr>
          </a:p>
        </p:txBody>
      </p:sp>
      <p:sp>
        <p:nvSpPr>
          <p:cNvPr id="36870" name="Rectangle 6"/>
          <p:cNvSpPr>
            <a:spLocks noChangeArrowheads="1"/>
          </p:cNvSpPr>
          <p:nvPr/>
        </p:nvSpPr>
        <p:spPr bwMode="auto">
          <a:xfrm>
            <a:off x="0" y="3467100"/>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1" name="Rectangle 7"/>
          <p:cNvSpPr>
            <a:spLocks noChangeArrowheads="1"/>
          </p:cNvSpPr>
          <p:nvPr/>
        </p:nvSpPr>
        <p:spPr bwMode="auto">
          <a:xfrm>
            <a:off x="0" y="42894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2" name="Rectangle 8"/>
          <p:cNvSpPr>
            <a:spLocks noChangeArrowheads="1"/>
          </p:cNvSpPr>
          <p:nvPr/>
        </p:nvSpPr>
        <p:spPr bwMode="auto">
          <a:xfrm>
            <a:off x="0" y="2873375"/>
            <a:ext cx="9906000" cy="593725"/>
          </a:xfrm>
          <a:prstGeom prst="rect">
            <a:avLst/>
          </a:prstGeom>
          <a:noFill/>
          <a:ln w="12700">
            <a:noFill/>
            <a:miter lim="800000"/>
            <a:headEnd type="none" w="sm" len="sm"/>
            <a:tailEnd type="none" w="sm" len="sm"/>
          </a:ln>
        </p:spPr>
        <p:txBody>
          <a:bodyPr>
            <a:spAutoFit/>
          </a:bodyPr>
          <a:lstStyle/>
          <a:p>
            <a:pPr algn="l"/>
            <a:endParaRPr lang="en-GB" sz="900">
              <a:latin typeface="Times New Roman" pitchFamily="18" charset="0"/>
            </a:endParaRPr>
          </a:p>
          <a:p>
            <a:pPr algn="l" eaLnBrk="0" hangingPunct="0"/>
            <a:endParaRPr lang="en-GB" sz="2400">
              <a:latin typeface="Times New Roman" pitchFamily="18" charset="0"/>
            </a:endParaRPr>
          </a:p>
        </p:txBody>
      </p:sp>
      <p:sp>
        <p:nvSpPr>
          <p:cNvPr id="36873" name="Rectangle 9"/>
          <p:cNvSpPr>
            <a:spLocks noChangeArrowheads="1"/>
          </p:cNvSpPr>
          <p:nvPr/>
        </p:nvSpPr>
        <p:spPr bwMode="auto">
          <a:xfrm>
            <a:off x="0" y="3467100"/>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4" name="Rectangle 10"/>
          <p:cNvSpPr>
            <a:spLocks noChangeArrowheads="1"/>
          </p:cNvSpPr>
          <p:nvPr/>
        </p:nvSpPr>
        <p:spPr bwMode="auto">
          <a:xfrm>
            <a:off x="0" y="42894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5" name="Rectangle 11"/>
          <p:cNvSpPr>
            <a:spLocks noChangeArrowheads="1"/>
          </p:cNvSpPr>
          <p:nvPr/>
        </p:nvSpPr>
        <p:spPr bwMode="auto">
          <a:xfrm>
            <a:off x="0" y="2873375"/>
            <a:ext cx="9906000" cy="593725"/>
          </a:xfrm>
          <a:prstGeom prst="rect">
            <a:avLst/>
          </a:prstGeom>
          <a:noFill/>
          <a:ln w="12700">
            <a:noFill/>
            <a:miter lim="800000"/>
            <a:headEnd type="none" w="sm" len="sm"/>
            <a:tailEnd type="none" w="sm" len="sm"/>
          </a:ln>
        </p:spPr>
        <p:txBody>
          <a:bodyPr>
            <a:spAutoFit/>
          </a:bodyPr>
          <a:lstStyle/>
          <a:p>
            <a:pPr algn="l"/>
            <a:endParaRPr lang="en-GB" sz="900">
              <a:latin typeface="Times New Roman" pitchFamily="18" charset="0"/>
            </a:endParaRPr>
          </a:p>
          <a:p>
            <a:pPr algn="l" eaLnBrk="0" hangingPunct="0"/>
            <a:endParaRPr lang="en-GB" sz="2400">
              <a:latin typeface="Times New Roman" pitchFamily="18" charset="0"/>
            </a:endParaRPr>
          </a:p>
        </p:txBody>
      </p:sp>
      <p:sp>
        <p:nvSpPr>
          <p:cNvPr id="36876" name="Rectangle 12"/>
          <p:cNvSpPr>
            <a:spLocks noChangeArrowheads="1"/>
          </p:cNvSpPr>
          <p:nvPr/>
        </p:nvSpPr>
        <p:spPr bwMode="auto">
          <a:xfrm>
            <a:off x="0" y="3467100"/>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7" name="Rectangle 13"/>
          <p:cNvSpPr>
            <a:spLocks noChangeArrowheads="1"/>
          </p:cNvSpPr>
          <p:nvPr/>
        </p:nvSpPr>
        <p:spPr bwMode="auto">
          <a:xfrm>
            <a:off x="0" y="42894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78" name="Rectangle 14"/>
          <p:cNvSpPr>
            <a:spLocks noChangeArrowheads="1"/>
          </p:cNvSpPr>
          <p:nvPr/>
        </p:nvSpPr>
        <p:spPr bwMode="auto">
          <a:xfrm>
            <a:off x="0" y="2873375"/>
            <a:ext cx="9906000" cy="593725"/>
          </a:xfrm>
          <a:prstGeom prst="rect">
            <a:avLst/>
          </a:prstGeom>
          <a:noFill/>
          <a:ln w="12700">
            <a:noFill/>
            <a:miter lim="800000"/>
            <a:headEnd type="none" w="sm" len="sm"/>
            <a:tailEnd type="none" w="sm" len="sm"/>
          </a:ln>
        </p:spPr>
        <p:txBody>
          <a:bodyPr>
            <a:spAutoFit/>
          </a:bodyPr>
          <a:lstStyle/>
          <a:p>
            <a:pPr algn="l"/>
            <a:endParaRPr lang="en-GB" sz="900">
              <a:latin typeface="Times New Roman" pitchFamily="18" charset="0"/>
            </a:endParaRPr>
          </a:p>
          <a:p>
            <a:pPr algn="l" eaLnBrk="0" hangingPunct="0"/>
            <a:endParaRPr lang="en-GB" sz="2400">
              <a:latin typeface="Times New Roman" pitchFamily="18" charset="0"/>
            </a:endParaRPr>
          </a:p>
        </p:txBody>
      </p:sp>
      <p:sp>
        <p:nvSpPr>
          <p:cNvPr id="36879" name="Rectangle 15"/>
          <p:cNvSpPr>
            <a:spLocks noChangeArrowheads="1"/>
          </p:cNvSpPr>
          <p:nvPr/>
        </p:nvSpPr>
        <p:spPr bwMode="auto">
          <a:xfrm>
            <a:off x="0" y="3467100"/>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80" name="Rectangle 16"/>
          <p:cNvSpPr>
            <a:spLocks noChangeArrowheads="1"/>
          </p:cNvSpPr>
          <p:nvPr/>
        </p:nvSpPr>
        <p:spPr bwMode="auto">
          <a:xfrm>
            <a:off x="0" y="42894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81" name="Rectangle 17"/>
          <p:cNvSpPr>
            <a:spLocks noChangeArrowheads="1"/>
          </p:cNvSpPr>
          <p:nvPr/>
        </p:nvSpPr>
        <p:spPr bwMode="auto">
          <a:xfrm>
            <a:off x="0" y="2873375"/>
            <a:ext cx="9906000" cy="593725"/>
          </a:xfrm>
          <a:prstGeom prst="rect">
            <a:avLst/>
          </a:prstGeom>
          <a:noFill/>
          <a:ln w="12700">
            <a:noFill/>
            <a:miter lim="800000"/>
            <a:headEnd type="none" w="sm" len="sm"/>
            <a:tailEnd type="none" w="sm" len="sm"/>
          </a:ln>
        </p:spPr>
        <p:txBody>
          <a:bodyPr>
            <a:spAutoFit/>
          </a:bodyPr>
          <a:lstStyle/>
          <a:p>
            <a:pPr algn="l"/>
            <a:endParaRPr lang="en-GB" sz="900">
              <a:latin typeface="Times New Roman" pitchFamily="18" charset="0"/>
            </a:endParaRPr>
          </a:p>
          <a:p>
            <a:pPr algn="l" eaLnBrk="0" hangingPunct="0"/>
            <a:endParaRPr lang="en-GB" sz="2400">
              <a:latin typeface="Times New Roman" pitchFamily="18" charset="0"/>
            </a:endParaRPr>
          </a:p>
        </p:txBody>
      </p:sp>
      <p:sp>
        <p:nvSpPr>
          <p:cNvPr id="36882" name="Rectangle 18"/>
          <p:cNvSpPr>
            <a:spLocks noChangeArrowheads="1"/>
          </p:cNvSpPr>
          <p:nvPr/>
        </p:nvSpPr>
        <p:spPr bwMode="auto">
          <a:xfrm>
            <a:off x="0" y="3467100"/>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sp>
        <p:nvSpPr>
          <p:cNvPr id="36883" name="Rectangle 19"/>
          <p:cNvSpPr>
            <a:spLocks noChangeArrowheads="1"/>
          </p:cNvSpPr>
          <p:nvPr/>
        </p:nvSpPr>
        <p:spPr bwMode="auto">
          <a:xfrm>
            <a:off x="0" y="4289425"/>
            <a:ext cx="9906000" cy="822325"/>
          </a:xfrm>
          <a:prstGeom prst="rect">
            <a:avLst/>
          </a:prstGeom>
          <a:noFill/>
          <a:ln w="12700">
            <a:noFill/>
            <a:miter lim="800000"/>
            <a:headEnd type="none" w="sm" len="sm"/>
            <a:tailEnd type="none" w="sm" len="sm"/>
          </a:ln>
        </p:spPr>
        <p:txBody>
          <a:bodyPr>
            <a:spAutoFit/>
          </a:bodyPr>
          <a:lstStyle/>
          <a:p>
            <a:pPr algn="l"/>
            <a:endParaRPr lang="en-GB" sz="2400">
              <a:latin typeface="Times New Roman" pitchFamily="18" charset="0"/>
            </a:endParaRPr>
          </a:p>
          <a:p>
            <a:pPr algn="l" eaLnBrk="0" hangingPunct="0"/>
            <a:endParaRPr lang="en-GB" sz="2400">
              <a:latin typeface="Times New Roman" pitchFamily="18" charset="0"/>
            </a:endParaRPr>
          </a:p>
        </p:txBody>
      </p:sp>
      <p:pic>
        <p:nvPicPr>
          <p:cNvPr id="36884" name="Picture 20"/>
          <p:cNvPicPr>
            <a:picLocks noChangeAspect="1" noChangeArrowheads="1"/>
          </p:cNvPicPr>
          <p:nvPr/>
        </p:nvPicPr>
        <p:blipFill>
          <a:blip r:embed="rId3" cstate="print"/>
          <a:srcRect t="3058" r="2995" b="5183"/>
          <a:stretch>
            <a:fillRect/>
          </a:stretch>
        </p:blipFill>
        <p:spPr bwMode="auto">
          <a:xfrm>
            <a:off x="1981200" y="1524000"/>
            <a:ext cx="7608888" cy="4505325"/>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smtClean="0"/>
              <a:t>Mach Bands</a:t>
            </a:r>
          </a:p>
        </p:txBody>
      </p:sp>
      <p:sp>
        <p:nvSpPr>
          <p:cNvPr id="27651" name="Rectangle 3"/>
          <p:cNvSpPr>
            <a:spLocks noGrp="1" noChangeArrowheads="1"/>
          </p:cNvSpPr>
          <p:nvPr>
            <p:ph type="body" sz="half" idx="1"/>
          </p:nvPr>
        </p:nvSpPr>
        <p:spPr>
          <a:xfrm>
            <a:off x="457200" y="990600"/>
            <a:ext cx="3592513" cy="3581400"/>
          </a:xfrm>
        </p:spPr>
        <p:txBody>
          <a:bodyPr/>
          <a:lstStyle/>
          <a:p>
            <a:pPr eaLnBrk="1" hangingPunct="1">
              <a:lnSpc>
                <a:spcPct val="90000"/>
              </a:lnSpc>
              <a:spcBef>
                <a:spcPct val="0"/>
              </a:spcBef>
              <a:buClrTx/>
            </a:pPr>
            <a:endParaRPr lang="en-GB" sz="1800" smtClean="0"/>
          </a:p>
          <a:p>
            <a:pPr eaLnBrk="1" hangingPunct="1">
              <a:lnSpc>
                <a:spcPct val="90000"/>
              </a:lnSpc>
              <a:spcBef>
                <a:spcPct val="0"/>
              </a:spcBef>
              <a:buClrTx/>
            </a:pPr>
            <a:r>
              <a:rPr lang="en-GB" sz="1800" smtClean="0"/>
              <a:t>"The Mach band effect"  (studied by Ernst Mach in the 1860s) describes the </a:t>
            </a:r>
            <a:r>
              <a:rPr lang="en-GB" sz="1800" u="sng" smtClean="0"/>
              <a:t>illusion</a:t>
            </a:r>
            <a:r>
              <a:rPr lang="en-GB" sz="1800" smtClean="0"/>
              <a:t> of an exaggeration of contrast at edges.</a:t>
            </a:r>
          </a:p>
          <a:p>
            <a:pPr eaLnBrk="1" hangingPunct="1">
              <a:lnSpc>
                <a:spcPct val="90000"/>
              </a:lnSpc>
              <a:spcBef>
                <a:spcPct val="0"/>
              </a:spcBef>
              <a:buClrTx/>
            </a:pPr>
            <a:endParaRPr lang="en-GB" sz="1800" smtClean="0"/>
          </a:p>
          <a:p>
            <a:pPr eaLnBrk="1" hangingPunct="1">
              <a:lnSpc>
                <a:spcPct val="90000"/>
              </a:lnSpc>
              <a:spcBef>
                <a:spcPct val="0"/>
              </a:spcBef>
              <a:buClrTx/>
            </a:pPr>
            <a:endParaRPr lang="en-GB" sz="1800" smtClean="0"/>
          </a:p>
          <a:p>
            <a:pPr eaLnBrk="1" hangingPunct="1">
              <a:lnSpc>
                <a:spcPct val="90000"/>
              </a:lnSpc>
              <a:spcBef>
                <a:spcPct val="0"/>
              </a:spcBef>
              <a:buClrTx/>
            </a:pPr>
            <a:r>
              <a:rPr lang="en-GB" sz="1800" smtClean="0"/>
              <a:t>The light and dark bars at the edge of the intensity transitions below do not exist.  The intensity gradient is linear as shown underneath.</a:t>
            </a:r>
          </a:p>
          <a:p>
            <a:pPr eaLnBrk="1" hangingPunct="1">
              <a:lnSpc>
                <a:spcPct val="90000"/>
              </a:lnSpc>
              <a:spcBef>
                <a:spcPct val="0"/>
              </a:spcBef>
              <a:buClrTx/>
            </a:pPr>
            <a:endParaRPr lang="en-GB" smtClean="0"/>
          </a:p>
          <a:p>
            <a:pPr eaLnBrk="1" hangingPunct="1">
              <a:lnSpc>
                <a:spcPct val="90000"/>
              </a:lnSpc>
              <a:buFont typeface="Wingdings" pitchFamily="2" charset="2"/>
              <a:buNone/>
            </a:pPr>
            <a:endParaRPr lang="en-GB" smtClean="0"/>
          </a:p>
        </p:txBody>
      </p:sp>
      <p:sp>
        <p:nvSpPr>
          <p:cNvPr id="27652" name="Rectangle 6"/>
          <p:cNvSpPr>
            <a:spLocks noChangeArrowheads="1"/>
          </p:cNvSpPr>
          <p:nvPr/>
        </p:nvSpPr>
        <p:spPr bwMode="auto">
          <a:xfrm>
            <a:off x="163513" y="2257425"/>
            <a:ext cx="9906000" cy="0"/>
          </a:xfrm>
          <a:prstGeom prst="rect">
            <a:avLst/>
          </a:prstGeom>
          <a:noFill/>
          <a:ln w="12700">
            <a:noFill/>
            <a:miter lim="800000"/>
            <a:headEnd type="none" w="sm" len="sm"/>
            <a:tailEnd type="none" w="sm" len="sm"/>
          </a:ln>
        </p:spPr>
        <p:txBody>
          <a:bodyPr>
            <a:spAutoFit/>
          </a:bodyPr>
          <a:lstStyle/>
          <a:p>
            <a:endParaRPr lang="en-US"/>
          </a:p>
        </p:txBody>
      </p:sp>
      <p:sp>
        <p:nvSpPr>
          <p:cNvPr id="27653" name="Rectangle 9"/>
          <p:cNvSpPr>
            <a:spLocks noChangeArrowheads="1"/>
          </p:cNvSpPr>
          <p:nvPr/>
        </p:nvSpPr>
        <p:spPr bwMode="auto">
          <a:xfrm>
            <a:off x="185738" y="2257425"/>
            <a:ext cx="9906000" cy="0"/>
          </a:xfrm>
          <a:prstGeom prst="rect">
            <a:avLst/>
          </a:prstGeom>
          <a:noFill/>
          <a:ln w="12700">
            <a:noFill/>
            <a:miter lim="800000"/>
            <a:headEnd type="none" w="sm" len="sm"/>
            <a:tailEnd type="none" w="sm" len="sm"/>
          </a:ln>
        </p:spPr>
        <p:txBody>
          <a:bodyPr>
            <a:spAutoFit/>
          </a:bodyPr>
          <a:lstStyle/>
          <a:p>
            <a:endParaRPr lang="en-US"/>
          </a:p>
        </p:txBody>
      </p:sp>
      <p:pic>
        <p:nvPicPr>
          <p:cNvPr id="27654" name="Picture 29" descr="Luminance Profile"/>
          <p:cNvPicPr>
            <a:picLocks noChangeAspect="1" noChangeArrowheads="1"/>
          </p:cNvPicPr>
          <p:nvPr/>
        </p:nvPicPr>
        <p:blipFill>
          <a:blip r:embed="rId3" cstate="print"/>
          <a:srcRect/>
          <a:stretch>
            <a:fillRect/>
          </a:stretch>
        </p:blipFill>
        <p:spPr bwMode="auto">
          <a:xfrm>
            <a:off x="5899150" y="3562350"/>
            <a:ext cx="3070225" cy="1522413"/>
          </a:xfrm>
          <a:prstGeom prst="rect">
            <a:avLst/>
          </a:prstGeom>
          <a:noFill/>
          <a:ln w="9525">
            <a:noFill/>
            <a:miter lim="800000"/>
            <a:headEnd/>
            <a:tailEnd/>
          </a:ln>
        </p:spPr>
      </p:pic>
      <p:pic>
        <p:nvPicPr>
          <p:cNvPr id="27655" name="Picture 31" descr="Mach Bands (grayscale image)"/>
          <p:cNvPicPr>
            <a:picLocks noChangeAspect="1" noChangeArrowheads="1"/>
          </p:cNvPicPr>
          <p:nvPr/>
        </p:nvPicPr>
        <p:blipFill>
          <a:blip r:embed="rId4" cstate="print"/>
          <a:srcRect/>
          <a:stretch>
            <a:fillRect/>
          </a:stretch>
        </p:blipFill>
        <p:spPr bwMode="auto">
          <a:xfrm>
            <a:off x="5899150" y="390525"/>
            <a:ext cx="3051175" cy="3051175"/>
          </a:xfrm>
          <a:prstGeom prst="rect">
            <a:avLst/>
          </a:prstGeom>
          <a:noFill/>
          <a:ln w="9525">
            <a:noFill/>
            <a:miter lim="800000"/>
            <a:headEnd/>
            <a:tailEnd/>
          </a:ln>
        </p:spPr>
      </p:pic>
      <p:pic>
        <p:nvPicPr>
          <p:cNvPr id="27656" name="Picture 33" descr="Ernst Mach"/>
          <p:cNvPicPr>
            <a:picLocks noChangeAspect="1" noChangeArrowheads="1"/>
          </p:cNvPicPr>
          <p:nvPr/>
        </p:nvPicPr>
        <p:blipFill>
          <a:blip r:embed="rId5" cstate="print"/>
          <a:srcRect/>
          <a:stretch>
            <a:fillRect/>
          </a:stretch>
        </p:blipFill>
        <p:spPr bwMode="auto">
          <a:xfrm>
            <a:off x="5902325" y="5084763"/>
            <a:ext cx="1331913" cy="1597025"/>
          </a:xfrm>
          <a:prstGeom prst="rect">
            <a:avLst/>
          </a:prstGeom>
          <a:noFill/>
          <a:ln w="9525">
            <a:noFill/>
            <a:miter lim="800000"/>
            <a:headEnd/>
            <a:tailEnd/>
          </a:ln>
        </p:spPr>
      </p:pic>
      <p:pic>
        <p:nvPicPr>
          <p:cNvPr id="27657" name="Picture 34"/>
          <p:cNvPicPr>
            <a:picLocks noChangeAspect="1" noChangeArrowheads="1"/>
          </p:cNvPicPr>
          <p:nvPr/>
        </p:nvPicPr>
        <p:blipFill>
          <a:blip r:embed="rId6" cstate="print"/>
          <a:srcRect/>
          <a:stretch>
            <a:fillRect/>
          </a:stretch>
        </p:blipFill>
        <p:spPr bwMode="auto">
          <a:xfrm>
            <a:off x="7435850" y="5446713"/>
            <a:ext cx="2330450" cy="1235075"/>
          </a:xfrm>
          <a:prstGeom prst="rect">
            <a:avLst/>
          </a:prstGeom>
          <a:noFill/>
          <a:ln w="12700">
            <a:noFill/>
            <a:miter lim="800000"/>
            <a:headEnd type="none" w="sm" len="sm"/>
            <a:tailEnd type="none" w="sm" len="sm"/>
          </a:ln>
        </p:spPr>
      </p:pic>
      <p:sp>
        <p:nvSpPr>
          <p:cNvPr id="27658" name="Line 38"/>
          <p:cNvSpPr>
            <a:spLocks noChangeShapeType="1"/>
          </p:cNvSpPr>
          <p:nvPr/>
        </p:nvSpPr>
        <p:spPr bwMode="auto">
          <a:xfrm flipV="1">
            <a:off x="4049713" y="2166938"/>
            <a:ext cx="2963862" cy="989012"/>
          </a:xfrm>
          <a:prstGeom prst="line">
            <a:avLst/>
          </a:prstGeom>
          <a:noFill/>
          <a:ln w="38100">
            <a:solidFill>
              <a:srgbClr val="FF0000"/>
            </a:solidFill>
            <a:round/>
            <a:headEnd type="none" w="sm" len="sm"/>
            <a:tailEnd type="triangle" w="sm" len="sm"/>
          </a:ln>
        </p:spPr>
        <p:txBody>
          <a:bodyPr wrap="none" anchor="ctr"/>
          <a:lstStyle/>
          <a:p>
            <a:endParaRPr lang="en-US"/>
          </a:p>
        </p:txBody>
      </p:sp>
      <p:sp>
        <p:nvSpPr>
          <p:cNvPr id="27659" name="Line 40"/>
          <p:cNvSpPr>
            <a:spLocks noChangeShapeType="1"/>
          </p:cNvSpPr>
          <p:nvPr/>
        </p:nvSpPr>
        <p:spPr bwMode="auto">
          <a:xfrm flipV="1">
            <a:off x="4083050" y="2944813"/>
            <a:ext cx="3636963" cy="471487"/>
          </a:xfrm>
          <a:prstGeom prst="line">
            <a:avLst/>
          </a:prstGeom>
          <a:noFill/>
          <a:ln w="38100">
            <a:solidFill>
              <a:srgbClr val="FF0000"/>
            </a:solidFill>
            <a:round/>
            <a:headEnd type="none" w="sm" len="sm"/>
            <a:tailEnd type="triangl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mtClean="0"/>
              <a:t>Scintillation Grid</a:t>
            </a:r>
          </a:p>
        </p:txBody>
      </p:sp>
      <p:sp>
        <p:nvSpPr>
          <p:cNvPr id="28675" name="Rectangle 3"/>
          <p:cNvSpPr>
            <a:spLocks noGrp="1" noChangeArrowheads="1"/>
          </p:cNvSpPr>
          <p:nvPr>
            <p:ph type="body" sz="half" idx="1"/>
          </p:nvPr>
        </p:nvSpPr>
        <p:spPr>
          <a:xfrm>
            <a:off x="412750" y="914400"/>
            <a:ext cx="2393950" cy="5181600"/>
          </a:xfrm>
        </p:spPr>
        <p:txBody>
          <a:bodyPr/>
          <a:lstStyle/>
          <a:p>
            <a:pPr marL="193675" indent="-193675" eaLnBrk="1" hangingPunct="1">
              <a:lnSpc>
                <a:spcPct val="90000"/>
              </a:lnSpc>
            </a:pPr>
            <a:r>
              <a:rPr lang="en-GB" sz="1600" smtClean="0"/>
              <a:t>Can you see black dots?</a:t>
            </a:r>
          </a:p>
          <a:p>
            <a:pPr marL="193675" indent="-193675" eaLnBrk="1" hangingPunct="1">
              <a:lnSpc>
                <a:spcPct val="90000"/>
              </a:lnSpc>
            </a:pPr>
            <a:endParaRPr lang="en-GB" sz="1600" smtClean="0"/>
          </a:p>
          <a:p>
            <a:pPr marL="193675" indent="-193675" eaLnBrk="1" hangingPunct="1">
              <a:lnSpc>
                <a:spcPct val="90000"/>
              </a:lnSpc>
            </a:pPr>
            <a:r>
              <a:rPr lang="en-GB" sz="1600" smtClean="0"/>
              <a:t>Black dots appear to form and vanish at the intersections of the gray horizontal and vertical lines.</a:t>
            </a:r>
          </a:p>
          <a:p>
            <a:pPr marL="193675" indent="-193675" eaLnBrk="1" hangingPunct="1">
              <a:lnSpc>
                <a:spcPct val="90000"/>
              </a:lnSpc>
            </a:pPr>
            <a:endParaRPr lang="en-GB" sz="1600" smtClean="0"/>
          </a:p>
          <a:p>
            <a:pPr marL="193675" indent="-193675" eaLnBrk="1" hangingPunct="1">
              <a:lnSpc>
                <a:spcPct val="90000"/>
              </a:lnSpc>
            </a:pPr>
            <a:r>
              <a:rPr lang="en-GB" sz="1600" smtClean="0"/>
              <a:t>Our peripheral vision involves something called </a:t>
            </a:r>
            <a:r>
              <a:rPr lang="en-GB" sz="1600" i="1" smtClean="0"/>
              <a:t>lateral inhibition</a:t>
            </a:r>
            <a:r>
              <a:rPr lang="en-GB" sz="1600" smtClean="0"/>
              <a:t> (a kind of tuning of brightness like the brightness setting on our computer or television).</a:t>
            </a:r>
          </a:p>
          <a:p>
            <a:pPr marL="193675" indent="-193675" eaLnBrk="1" hangingPunct="1">
              <a:lnSpc>
                <a:spcPct val="90000"/>
              </a:lnSpc>
            </a:pPr>
            <a:endParaRPr lang="en-GB" sz="1600" smtClean="0"/>
          </a:p>
          <a:p>
            <a:pPr marL="193675" indent="-193675" eaLnBrk="1" hangingPunct="1">
              <a:lnSpc>
                <a:spcPct val="90000"/>
              </a:lnSpc>
            </a:pPr>
            <a:r>
              <a:rPr lang="en-GB" sz="1400" smtClean="0"/>
              <a:t>Read more at </a:t>
            </a:r>
            <a:r>
              <a:rPr lang="en-GB" sz="1000" i="1" smtClean="0">
                <a:hlinkClick r:id="rId3"/>
              </a:rPr>
              <a:t>http://www.brainconnection.com/teasers/?main=illusion/hermann</a:t>
            </a:r>
            <a:r>
              <a:rPr lang="en-GB" sz="1000" i="1" smtClean="0"/>
              <a:t> and http://en.wikipedia.org/wiki/Hermann_grid_illusion</a:t>
            </a:r>
          </a:p>
          <a:p>
            <a:pPr marL="193675" indent="-193675" eaLnBrk="1" hangingPunct="1">
              <a:lnSpc>
                <a:spcPct val="90000"/>
              </a:lnSpc>
            </a:pPr>
            <a:endParaRPr lang="en-GB" sz="1000" i="1" smtClean="0"/>
          </a:p>
          <a:p>
            <a:pPr marL="193675" indent="-193675" eaLnBrk="1" hangingPunct="1">
              <a:lnSpc>
                <a:spcPct val="90000"/>
              </a:lnSpc>
            </a:pPr>
            <a:endParaRPr lang="en-GB" sz="1400" smtClean="0"/>
          </a:p>
          <a:p>
            <a:pPr marL="193675" indent="-193675" eaLnBrk="1" hangingPunct="1">
              <a:lnSpc>
                <a:spcPct val="90000"/>
              </a:lnSpc>
            </a:pPr>
            <a:endParaRPr lang="en-GB" sz="1400" smtClean="0"/>
          </a:p>
          <a:p>
            <a:pPr marL="193675" indent="-193675" eaLnBrk="1" hangingPunct="1">
              <a:lnSpc>
                <a:spcPct val="90000"/>
              </a:lnSpc>
            </a:pPr>
            <a:endParaRPr lang="en-GB" sz="1400" smtClean="0"/>
          </a:p>
        </p:txBody>
      </p:sp>
      <p:pic>
        <p:nvPicPr>
          <p:cNvPr id="28676" name="Picture 4" descr="http://www.yorku.ca/eye/hermann.gif"/>
          <p:cNvPicPr>
            <a:picLocks noChangeAspect="1" noChangeArrowheads="1"/>
          </p:cNvPicPr>
          <p:nvPr/>
        </p:nvPicPr>
        <p:blipFill>
          <a:blip r:embed="rId4" cstate="print"/>
          <a:srcRect/>
          <a:stretch>
            <a:fillRect/>
          </a:stretch>
        </p:blipFill>
        <p:spPr bwMode="auto">
          <a:xfrm>
            <a:off x="7264400" y="533400"/>
            <a:ext cx="2125663" cy="1954213"/>
          </a:xfrm>
          <a:prstGeom prst="rect">
            <a:avLst/>
          </a:prstGeom>
          <a:noFill/>
          <a:ln w="9525">
            <a:noFill/>
            <a:miter lim="800000"/>
            <a:headEnd/>
            <a:tailEnd/>
          </a:ln>
        </p:spPr>
      </p:pic>
      <p:pic>
        <p:nvPicPr>
          <p:cNvPr id="28677" name="Picture 5" descr="BlackDotIllusion"/>
          <p:cNvPicPr>
            <a:picLocks noChangeAspect="1" noChangeArrowheads="1"/>
          </p:cNvPicPr>
          <p:nvPr/>
        </p:nvPicPr>
        <p:blipFill>
          <a:blip r:embed="rId5" cstate="print"/>
          <a:srcRect/>
          <a:stretch>
            <a:fillRect/>
          </a:stretch>
        </p:blipFill>
        <p:spPr bwMode="auto">
          <a:xfrm>
            <a:off x="2641600" y="2608263"/>
            <a:ext cx="7016750" cy="3997325"/>
          </a:xfrm>
          <a:prstGeom prst="rect">
            <a:avLst/>
          </a:prstGeom>
          <a:noFill/>
          <a:ln w="9525">
            <a:noFill/>
            <a:miter lim="800000"/>
            <a:headEnd/>
            <a:tailEnd/>
          </a:ln>
        </p:spPr>
      </p:pic>
      <p:sp>
        <p:nvSpPr>
          <p:cNvPr id="28678" name="Rectangle 6"/>
          <p:cNvSpPr>
            <a:spLocks noChangeArrowheads="1"/>
          </p:cNvSpPr>
          <p:nvPr/>
        </p:nvSpPr>
        <p:spPr bwMode="auto">
          <a:xfrm>
            <a:off x="1993900" y="1743075"/>
            <a:ext cx="0" cy="0"/>
          </a:xfrm>
          <a:prstGeom prst="rect">
            <a:avLst/>
          </a:prstGeom>
          <a:noFill/>
          <a:ln w="19050">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Explanation of Mach bands</a:t>
            </a:r>
            <a:endParaRPr lang="en-GB" dirty="0"/>
          </a:p>
        </p:txBody>
      </p:sp>
      <p:sp>
        <p:nvSpPr>
          <p:cNvPr id="3" name="Content Placeholder 2"/>
          <p:cNvSpPr>
            <a:spLocks noGrp="1"/>
          </p:cNvSpPr>
          <p:nvPr>
            <p:ph sz="half" idx="1"/>
          </p:nvPr>
        </p:nvSpPr>
        <p:spPr/>
        <p:txBody>
          <a:bodyPr/>
          <a:lstStyle/>
          <a:p>
            <a:r>
              <a:rPr lang="en-GB" sz="2000" dirty="0" smtClean="0"/>
              <a:t>Both  Mach bands and the scintillation grid can be  explained in terms of the response of  the  retina’s photo-receptors</a:t>
            </a:r>
          </a:p>
          <a:p>
            <a:pPr lvl="1"/>
            <a:r>
              <a:rPr lang="en-GB" sz="1600" dirty="0" smtClean="0"/>
              <a:t>These receptors have </a:t>
            </a:r>
            <a:r>
              <a:rPr lang="en-GB" sz="1600" dirty="0"/>
              <a:t>an excitatory </a:t>
            </a:r>
            <a:r>
              <a:rPr lang="en-GB" sz="1600" dirty="0" smtClean="0"/>
              <a:t>central region and an inhibitory surrounding region</a:t>
            </a:r>
          </a:p>
          <a:p>
            <a:pPr lvl="1"/>
            <a:r>
              <a:rPr lang="en-GB" sz="1600" dirty="0" smtClean="0"/>
              <a:t>The stronger the luminance falling on an excitatory (inhibitory) region of the  cells receptive field the stronger the  positive (negative) response of that region</a:t>
            </a:r>
          </a:p>
          <a:p>
            <a:pPr lvl="1"/>
            <a:r>
              <a:rPr lang="en-GB" sz="1600" dirty="0" smtClean="0"/>
              <a:t>A similar approach  is used to design filters in image processing </a:t>
            </a:r>
            <a:endParaRPr lang="en-GB"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527" y="832735"/>
            <a:ext cx="3267075" cy="1400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10" y="2584232"/>
            <a:ext cx="4010025" cy="3171825"/>
          </a:xfrm>
          <a:prstGeom prst="rect">
            <a:avLst/>
          </a:prstGeom>
        </p:spPr>
      </p:pic>
    </p:spTree>
    <p:extLst>
      <p:ext uri="{BB962C8B-B14F-4D97-AF65-F5344CB8AC3E}">
        <p14:creationId xmlns:p14="http://schemas.microsoft.com/office/powerpoint/2010/main" val="50314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dirty="0" err="1" smtClean="0"/>
              <a:t>Kitaoka</a:t>
            </a:r>
            <a:r>
              <a:rPr lang="en-GB" dirty="0" smtClean="0"/>
              <a:t> Rotating Illusion</a:t>
            </a:r>
          </a:p>
        </p:txBody>
      </p:sp>
      <p:sp>
        <p:nvSpPr>
          <p:cNvPr id="29699" name="Rectangle 3"/>
          <p:cNvSpPr>
            <a:spLocks noGrp="1" noChangeArrowheads="1"/>
          </p:cNvSpPr>
          <p:nvPr>
            <p:ph type="body" sz="half" idx="1"/>
          </p:nvPr>
        </p:nvSpPr>
        <p:spPr>
          <a:xfrm>
            <a:off x="412750" y="1295400"/>
            <a:ext cx="1816100" cy="4800600"/>
          </a:xfrm>
        </p:spPr>
        <p:txBody>
          <a:bodyPr/>
          <a:lstStyle/>
          <a:p>
            <a:pPr marL="193675" indent="-193675" eaLnBrk="1" hangingPunct="1">
              <a:lnSpc>
                <a:spcPct val="90000"/>
              </a:lnSpc>
            </a:pPr>
            <a:r>
              <a:rPr lang="en-GB" sz="1600" smtClean="0"/>
              <a:t>Do you see the circles rotate when you read the text?</a:t>
            </a:r>
          </a:p>
          <a:p>
            <a:pPr marL="193675" indent="-193675" eaLnBrk="1" hangingPunct="1">
              <a:lnSpc>
                <a:spcPct val="90000"/>
              </a:lnSpc>
            </a:pPr>
            <a:endParaRPr lang="en-GB" sz="1600" smtClean="0"/>
          </a:p>
          <a:p>
            <a:pPr marL="193675" indent="-193675" eaLnBrk="1" hangingPunct="1">
              <a:lnSpc>
                <a:spcPct val="90000"/>
              </a:lnSpc>
            </a:pPr>
            <a:r>
              <a:rPr lang="en-GB" sz="1600" smtClean="0"/>
              <a:t>This is a beautiful demonstration of </a:t>
            </a:r>
            <a:r>
              <a:rPr lang="en-GB" sz="1600" b="1" i="1" smtClean="0"/>
              <a:t>peripheral drift</a:t>
            </a:r>
            <a:r>
              <a:rPr lang="en-GB" sz="1600" smtClean="0"/>
              <a:t>.</a:t>
            </a:r>
          </a:p>
          <a:p>
            <a:pPr marL="193675" indent="-193675" eaLnBrk="1" hangingPunct="1">
              <a:lnSpc>
                <a:spcPct val="90000"/>
              </a:lnSpc>
            </a:pPr>
            <a:endParaRPr lang="en-GB" sz="1600" smtClean="0"/>
          </a:p>
          <a:p>
            <a:pPr marL="193675" indent="-193675" eaLnBrk="1" hangingPunct="1">
              <a:lnSpc>
                <a:spcPct val="90000"/>
              </a:lnSpc>
            </a:pPr>
            <a:endParaRPr lang="en-GB" sz="1600" smtClean="0"/>
          </a:p>
          <a:p>
            <a:pPr marL="193675" indent="-193675" eaLnBrk="1" hangingPunct="1">
              <a:lnSpc>
                <a:spcPct val="90000"/>
              </a:lnSpc>
            </a:pPr>
            <a:endParaRPr lang="en-GB" sz="1600" smtClean="0"/>
          </a:p>
          <a:p>
            <a:pPr marL="193675" indent="-193675" eaLnBrk="1" hangingPunct="1">
              <a:lnSpc>
                <a:spcPct val="90000"/>
              </a:lnSpc>
            </a:pPr>
            <a:endParaRPr lang="en-GB" sz="1600" smtClean="0"/>
          </a:p>
          <a:p>
            <a:pPr marL="193675" indent="-193675" eaLnBrk="1" hangingPunct="1">
              <a:lnSpc>
                <a:spcPct val="90000"/>
              </a:lnSpc>
            </a:pPr>
            <a:endParaRPr lang="en-GB" sz="1600" smtClean="0"/>
          </a:p>
          <a:p>
            <a:pPr marL="193675" indent="-193675" eaLnBrk="1" hangingPunct="1">
              <a:lnSpc>
                <a:spcPct val="90000"/>
              </a:lnSpc>
              <a:buFont typeface="Wingdings" pitchFamily="2" charset="2"/>
              <a:buNone/>
            </a:pPr>
            <a:r>
              <a:rPr lang="en-GB" sz="1200" smtClean="0"/>
              <a:t>	More beautiful rotating illusions at </a:t>
            </a:r>
            <a:r>
              <a:rPr lang="en-GB" sz="1000" smtClean="0"/>
              <a:t>http://www.ritsumei.ac.jp/~akitaoka/rotate-e.html</a:t>
            </a:r>
          </a:p>
        </p:txBody>
      </p:sp>
      <p:pic>
        <p:nvPicPr>
          <p:cNvPr id="29700" name="Picture 4" descr="http://www.ritsumei.ac.jp/~akitaoka/rotsnake.gif"/>
          <p:cNvPicPr>
            <a:picLocks noChangeAspect="1" noChangeArrowheads="1"/>
          </p:cNvPicPr>
          <p:nvPr/>
        </p:nvPicPr>
        <p:blipFill>
          <a:blip r:embed="rId3" cstate="print"/>
          <a:srcRect/>
          <a:stretch>
            <a:fillRect/>
          </a:stretch>
        </p:blipFill>
        <p:spPr bwMode="auto">
          <a:xfrm>
            <a:off x="2228850" y="998538"/>
            <a:ext cx="7512050" cy="5200650"/>
          </a:xfrm>
          <a:prstGeom prst="rect">
            <a:avLst/>
          </a:prstGeom>
          <a:noFill/>
          <a:ln w="9525">
            <a:noFill/>
            <a:miter lim="800000"/>
            <a:headEnd/>
            <a:tailEnd/>
          </a:ln>
        </p:spPr>
      </p:pic>
      <p:sp>
        <p:nvSpPr>
          <p:cNvPr id="29701" name="Rectangle 5"/>
          <p:cNvSpPr>
            <a:spLocks noChangeArrowheads="1"/>
          </p:cNvSpPr>
          <p:nvPr/>
        </p:nvSpPr>
        <p:spPr bwMode="auto">
          <a:xfrm>
            <a:off x="6226175" y="6386513"/>
            <a:ext cx="3248025" cy="228600"/>
          </a:xfrm>
          <a:prstGeom prst="rect">
            <a:avLst/>
          </a:prstGeom>
          <a:noFill/>
          <a:ln w="19050">
            <a:noFill/>
            <a:miter lim="800000"/>
            <a:headEnd/>
            <a:tailEnd/>
          </a:ln>
        </p:spPr>
        <p:txBody>
          <a:bodyPr wrap="none">
            <a:spAutoFit/>
          </a:bodyPr>
          <a:lstStyle/>
          <a:p>
            <a:r>
              <a:rPr lang="en-GB" sz="900">
                <a:latin typeface="Times New Roman" pitchFamily="18" charset="0"/>
                <a:cs typeface="Times New Roman" pitchFamily="18" charset="0"/>
              </a:rPr>
              <a:t>“Rotating Snakes” Copyright A.Kitaoka 2003 (September 2, 2003)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noFill/>
        </p:spPr>
        <p:txBody>
          <a:bodyPr lIns="92075" tIns="46038" rIns="92075" bIns="46038" anchor="b"/>
          <a:lstStyle/>
          <a:p>
            <a:pPr eaLnBrk="1" hangingPunct="1"/>
            <a:r>
              <a:rPr lang="en-GB" smtClean="0"/>
              <a:t>The Human Visual System (HVS)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mtClean="0"/>
              <a:t>Peripheral Drift</a:t>
            </a:r>
          </a:p>
        </p:txBody>
      </p:sp>
      <p:sp>
        <p:nvSpPr>
          <p:cNvPr id="30723" name="Rectangle 3"/>
          <p:cNvSpPr>
            <a:spLocks noGrp="1" noChangeArrowheads="1"/>
          </p:cNvSpPr>
          <p:nvPr>
            <p:ph type="body" sz="half" idx="1"/>
          </p:nvPr>
        </p:nvSpPr>
        <p:spPr>
          <a:xfrm>
            <a:off x="412750" y="914400"/>
            <a:ext cx="5695950" cy="5181600"/>
          </a:xfrm>
        </p:spPr>
        <p:txBody>
          <a:bodyPr/>
          <a:lstStyle/>
          <a:p>
            <a:pPr marL="193675" indent="-193675" eaLnBrk="1" hangingPunct="1">
              <a:lnSpc>
                <a:spcPct val="90000"/>
              </a:lnSpc>
            </a:pPr>
            <a:r>
              <a:rPr lang="en-GB" sz="1800" smtClean="0"/>
              <a:t>The peripheral drift illusion is easily seen when fixating off to the side, and then blinking as fast as possible. </a:t>
            </a:r>
          </a:p>
          <a:p>
            <a:pPr marL="193675" indent="-193675" eaLnBrk="1" hangingPunct="1">
              <a:lnSpc>
                <a:spcPct val="90000"/>
              </a:lnSpc>
            </a:pPr>
            <a:endParaRPr lang="en-GB" sz="1800" smtClean="0"/>
          </a:p>
          <a:p>
            <a:pPr marL="193675" indent="-193675" eaLnBrk="1" hangingPunct="1">
              <a:lnSpc>
                <a:spcPct val="90000"/>
              </a:lnSpc>
            </a:pPr>
            <a:r>
              <a:rPr lang="en-GB" sz="1800" smtClean="0"/>
              <a:t>Most observers see the illusion more easily when reading text with the illusion figure in the periphery. </a:t>
            </a:r>
          </a:p>
          <a:p>
            <a:pPr marL="193675" indent="-193675" eaLnBrk="1" hangingPunct="1">
              <a:lnSpc>
                <a:spcPct val="90000"/>
              </a:lnSpc>
            </a:pPr>
            <a:endParaRPr lang="en-GB" sz="1800" smtClean="0"/>
          </a:p>
          <a:p>
            <a:pPr marL="193675" indent="-193675" eaLnBrk="1" hangingPunct="1">
              <a:lnSpc>
                <a:spcPct val="90000"/>
              </a:lnSpc>
            </a:pPr>
            <a:r>
              <a:rPr lang="en-GB" sz="1800" smtClean="0"/>
              <a:t>Motion is consistently perceived in a dark-to-light direction, so the two circles to the right should spin in opposite directions.</a:t>
            </a:r>
          </a:p>
          <a:p>
            <a:pPr marL="193675" indent="-193675" eaLnBrk="1" hangingPunct="1">
              <a:lnSpc>
                <a:spcPct val="90000"/>
              </a:lnSpc>
            </a:pPr>
            <a:endParaRPr lang="en-GB" sz="1800" smtClean="0"/>
          </a:p>
          <a:p>
            <a:pPr marL="193675" indent="-193675" eaLnBrk="1" hangingPunct="1">
              <a:lnSpc>
                <a:spcPct val="90000"/>
              </a:lnSpc>
            </a:pPr>
            <a:r>
              <a:rPr lang="en-GB" sz="1800" smtClean="0"/>
              <a:t>The precise reason for the motion illusion is still of research interest. </a:t>
            </a:r>
          </a:p>
          <a:p>
            <a:pPr marL="193675" indent="-193675" eaLnBrk="1" hangingPunct="1">
              <a:lnSpc>
                <a:spcPct val="90000"/>
              </a:lnSpc>
            </a:pPr>
            <a:endParaRPr lang="en-GB" sz="1800" smtClean="0"/>
          </a:p>
          <a:p>
            <a:pPr marL="193675" indent="-193675" eaLnBrk="1" hangingPunct="1">
              <a:lnSpc>
                <a:spcPct val="90000"/>
              </a:lnSpc>
            </a:pPr>
            <a:r>
              <a:rPr lang="en-GB" sz="1200" i="1" smtClean="0">
                <a:solidFill>
                  <a:srgbClr val="5F5F5F"/>
                </a:solidFill>
              </a:rPr>
              <a:t>.... “Two recent papers have been published examining the neural mechanisms involved in seeing the PDI (Backus &amp; Oruç, 2005; Conway et al., 2005). Faubert and Herbert (1999) suggested the illusion was based on temporal differences in luminance processing producing a signal that tricks the motion system. Both of the recent articles are broadly consistent with those ideas, although contrast appears to be an important factor (Backus &amp; Oruç, 2005)”.</a:t>
            </a:r>
          </a:p>
        </p:txBody>
      </p:sp>
      <p:sp>
        <p:nvSpPr>
          <p:cNvPr id="30724" name="Rectangle 4"/>
          <p:cNvSpPr>
            <a:spLocks noChangeArrowheads="1"/>
          </p:cNvSpPr>
          <p:nvPr/>
        </p:nvSpPr>
        <p:spPr bwMode="auto">
          <a:xfrm>
            <a:off x="6276975" y="6372225"/>
            <a:ext cx="3486150" cy="214313"/>
          </a:xfrm>
          <a:prstGeom prst="rect">
            <a:avLst/>
          </a:prstGeom>
          <a:noFill/>
          <a:ln w="19050">
            <a:noFill/>
            <a:miter lim="800000"/>
            <a:headEnd/>
            <a:tailEnd/>
          </a:ln>
        </p:spPr>
        <p:txBody>
          <a:bodyPr wrap="none">
            <a:spAutoFit/>
          </a:bodyPr>
          <a:lstStyle/>
          <a:p>
            <a:r>
              <a:rPr lang="en-GB" sz="800">
                <a:latin typeface="Times New Roman" pitchFamily="18" charset="0"/>
                <a:cs typeface="Times New Roman" pitchFamily="18" charset="0"/>
              </a:rPr>
              <a:t>Image copyright Wikipedia http://en.wikipedia.org/wiki/Peripheral_drift_illusion</a:t>
            </a:r>
          </a:p>
        </p:txBody>
      </p:sp>
      <p:pic>
        <p:nvPicPr>
          <p:cNvPr id="30725" name="Picture 5" descr="http://upload.wikimedia.org/wikipedia/commons/d/d4/PDIFaubertHerbert.png">
            <a:hlinkClick r:id="rId3"/>
          </p:cNvPr>
          <p:cNvPicPr>
            <a:picLocks noChangeAspect="1" noChangeArrowheads="1"/>
          </p:cNvPicPr>
          <p:nvPr/>
        </p:nvPicPr>
        <p:blipFill>
          <a:blip r:embed="rId4" cstate="print"/>
          <a:srcRect/>
          <a:stretch>
            <a:fillRect/>
          </a:stretch>
        </p:blipFill>
        <p:spPr bwMode="auto">
          <a:xfrm>
            <a:off x="6851650" y="152400"/>
            <a:ext cx="291147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mtClean="0"/>
              <a:t>And Finally .... Seeing Faces?</a:t>
            </a:r>
          </a:p>
        </p:txBody>
      </p:sp>
      <p:sp>
        <p:nvSpPr>
          <p:cNvPr id="37891" name="Rectangle 3"/>
          <p:cNvSpPr>
            <a:spLocks noGrp="1" noChangeArrowheads="1"/>
          </p:cNvSpPr>
          <p:nvPr>
            <p:ph type="body" sz="half" idx="1"/>
          </p:nvPr>
        </p:nvSpPr>
        <p:spPr>
          <a:xfrm>
            <a:off x="742950" y="914400"/>
            <a:ext cx="2885774" cy="5181600"/>
          </a:xfrm>
        </p:spPr>
        <p:txBody>
          <a:bodyPr/>
          <a:lstStyle/>
          <a:p>
            <a:pPr eaLnBrk="1" hangingPunct="1"/>
            <a:endParaRPr lang="en-GB" sz="1800" dirty="0" smtClean="0"/>
          </a:p>
          <a:p>
            <a:pPr eaLnBrk="1" hangingPunct="1"/>
            <a:r>
              <a:rPr lang="en-GB" sz="1600" dirty="0" smtClean="0"/>
              <a:t>The human visual system is especially good at picking out and analysing things that look like faces.</a:t>
            </a:r>
          </a:p>
          <a:p>
            <a:pPr lvl="1" eaLnBrk="1" hangingPunct="1"/>
            <a:r>
              <a:rPr lang="en-GB" sz="1600" dirty="0" smtClean="0"/>
              <a:t>A phenomenon known as </a:t>
            </a:r>
            <a:r>
              <a:rPr lang="en-GB" sz="1600" b="1" dirty="0" err="1" smtClean="0"/>
              <a:t>Pareidolia</a:t>
            </a:r>
            <a:endParaRPr lang="en-GB" sz="1600" b="1" dirty="0" smtClean="0"/>
          </a:p>
          <a:p>
            <a:pPr lvl="1" eaLnBrk="1" hangingPunct="1"/>
            <a:r>
              <a:rPr lang="en-GB" sz="1600" dirty="0">
                <a:hlinkClick r:id="rId3"/>
              </a:rPr>
              <a:t>http://www.geekosystem.com/things-that-look-like-faces-pareidolia</a:t>
            </a:r>
            <a:r>
              <a:rPr lang="en-GB" sz="1600" dirty="0" smtClean="0">
                <a:hlinkClick r:id="rId3"/>
              </a:rPr>
              <a:t>/</a:t>
            </a:r>
            <a:r>
              <a:rPr lang="en-GB" sz="1600" dirty="0" smtClean="0"/>
              <a:t> </a:t>
            </a:r>
          </a:p>
          <a:p>
            <a:pPr eaLnBrk="1" hangingPunct="1"/>
            <a:endParaRPr lang="en-GB" sz="1600" dirty="0" smtClean="0"/>
          </a:p>
          <a:p>
            <a:pPr eaLnBrk="1" hangingPunct="1"/>
            <a:r>
              <a:rPr lang="en-GB" sz="1600" dirty="0" smtClean="0"/>
              <a:t>Even at a distance we can interpret the direction of a person’s gaze.</a:t>
            </a:r>
          </a:p>
          <a:p>
            <a:pPr eaLnBrk="1" hangingPunct="1"/>
            <a:endParaRPr lang="en-GB" sz="1600" dirty="0" smtClean="0"/>
          </a:p>
          <a:p>
            <a:pPr eaLnBrk="1" hangingPunct="1"/>
            <a:r>
              <a:rPr lang="en-GB" sz="1600" dirty="0" smtClean="0"/>
              <a:t>High image and video quality is especially desirable for human faces.  </a:t>
            </a:r>
          </a:p>
        </p:txBody>
      </p:sp>
      <p:pic>
        <p:nvPicPr>
          <p:cNvPr id="37892" name="Picture 7" descr="http://web-laun.ch/ps/fz/pictoparanoia.jpg"/>
          <p:cNvPicPr>
            <a:picLocks noGrp="1" noChangeAspect="1" noChangeArrowheads="1"/>
          </p:cNvPicPr>
          <p:nvPr>
            <p:ph type="clipArt" sz="half" idx="2"/>
          </p:nvPr>
        </p:nvPicPr>
        <p:blipFill>
          <a:blip r:embed="rId4" cstate="print"/>
          <a:srcRect/>
          <a:stretch>
            <a:fillRect/>
          </a:stretch>
        </p:blipFill>
        <p:spPr>
          <a:xfrm>
            <a:off x="4611688" y="1089025"/>
            <a:ext cx="4494212" cy="2640013"/>
          </a:xfrm>
          <a:noFill/>
        </p:spPr>
      </p:pic>
      <p:pic>
        <p:nvPicPr>
          <p:cNvPr id="37893" name="Picture 11" descr="http://www.healingtaobritain.com/pictures/portrait%20gallery/lion.JPG"/>
          <p:cNvPicPr>
            <a:picLocks noChangeAspect="1" noChangeArrowheads="1"/>
          </p:cNvPicPr>
          <p:nvPr/>
        </p:nvPicPr>
        <p:blipFill>
          <a:blip r:embed="rId5" cstate="print"/>
          <a:srcRect/>
          <a:stretch>
            <a:fillRect/>
          </a:stretch>
        </p:blipFill>
        <p:spPr bwMode="auto">
          <a:xfrm>
            <a:off x="7861300" y="4251325"/>
            <a:ext cx="1644650" cy="1947863"/>
          </a:xfrm>
          <a:prstGeom prst="rect">
            <a:avLst/>
          </a:prstGeom>
          <a:noFill/>
          <a:ln w="9525">
            <a:noFill/>
            <a:miter lim="800000"/>
            <a:headEnd/>
            <a:tailEnd/>
          </a:ln>
        </p:spPr>
      </p:pic>
      <p:pic>
        <p:nvPicPr>
          <p:cNvPr id="37894" name="Picture 17" descr="http://www.healingtaobritain.com/pictures/portrait%20gallery/funion.21JPG.JPG"/>
          <p:cNvPicPr>
            <a:picLocks noChangeAspect="1" noChangeArrowheads="1"/>
          </p:cNvPicPr>
          <p:nvPr/>
        </p:nvPicPr>
        <p:blipFill>
          <a:blip r:embed="rId6" cstate="print"/>
          <a:srcRect/>
          <a:stretch>
            <a:fillRect/>
          </a:stretch>
        </p:blipFill>
        <p:spPr bwMode="auto">
          <a:xfrm>
            <a:off x="5514975" y="4251325"/>
            <a:ext cx="2171700" cy="1947863"/>
          </a:xfrm>
          <a:prstGeom prst="rect">
            <a:avLst/>
          </a:prstGeom>
          <a:noFill/>
          <a:ln w="9525">
            <a:noFill/>
            <a:miter lim="800000"/>
            <a:headEnd/>
            <a:tailEnd/>
          </a:ln>
        </p:spPr>
      </p:pic>
      <p:pic>
        <p:nvPicPr>
          <p:cNvPr id="37895" name="Picture 19" descr="http://www.healingtaobritain.com/pictures/portrait%20gallery/smstone%20heads1.JPG"/>
          <p:cNvPicPr>
            <a:picLocks noChangeAspect="1" noChangeArrowheads="1"/>
          </p:cNvPicPr>
          <p:nvPr/>
        </p:nvPicPr>
        <p:blipFill>
          <a:blip r:embed="rId7" cstate="print"/>
          <a:srcRect/>
          <a:stretch>
            <a:fillRect/>
          </a:stretch>
        </p:blipFill>
        <p:spPr bwMode="auto">
          <a:xfrm>
            <a:off x="3883025" y="4241800"/>
            <a:ext cx="1468438" cy="1957388"/>
          </a:xfrm>
          <a:prstGeom prst="rect">
            <a:avLst/>
          </a:prstGeom>
          <a:noFill/>
          <a:ln w="9525">
            <a:noFill/>
            <a:miter lim="800000"/>
            <a:headEnd/>
            <a:tailEnd/>
          </a:ln>
        </p:spPr>
      </p:pic>
      <p:sp>
        <p:nvSpPr>
          <p:cNvPr id="37896" name="Rectangle 24"/>
          <p:cNvSpPr>
            <a:spLocks noChangeArrowheads="1"/>
          </p:cNvSpPr>
          <p:nvPr/>
        </p:nvSpPr>
        <p:spPr bwMode="auto">
          <a:xfrm>
            <a:off x="5832475" y="6253163"/>
            <a:ext cx="3706813" cy="244475"/>
          </a:xfrm>
          <a:prstGeom prst="rect">
            <a:avLst/>
          </a:prstGeom>
          <a:noFill/>
          <a:ln w="12700">
            <a:noFill/>
            <a:miter lim="800000"/>
            <a:headEnd type="none" w="sm" len="sm"/>
            <a:tailEnd type="none" w="sm" len="sm"/>
          </a:ln>
        </p:spPr>
        <p:txBody>
          <a:bodyPr wrap="none">
            <a:spAutoFit/>
          </a:bodyPr>
          <a:lstStyle/>
          <a:p>
            <a:pPr algn="l"/>
            <a:r>
              <a:rPr lang="en-GB" sz="1000">
                <a:latin typeface="Times New Roman" pitchFamily="18" charset="0"/>
              </a:rPr>
              <a:t>http://www.healingtaobritain.com/p42-magazine-portrait-gallery.htm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noFill/>
        </p:spPr>
        <p:txBody>
          <a:bodyPr lIns="92075" tIns="46038" rIns="92075" bIns="46038" anchor="b"/>
          <a:lstStyle/>
          <a:p>
            <a:pPr eaLnBrk="1" hangingPunct="1"/>
            <a:r>
              <a:rPr lang="en-GB" smtClean="0"/>
              <a:t>Digital Image Data</a:t>
            </a:r>
            <a:br>
              <a:rPr lang="en-GB" smtClean="0"/>
            </a:br>
            <a:endParaRPr lang="en-GB" smtClean="0"/>
          </a:p>
        </p:txBody>
      </p:sp>
    </p:spTree>
    <p:extLst>
      <p:ext uri="{BB962C8B-B14F-4D97-AF65-F5344CB8AC3E}">
        <p14:creationId xmlns:p14="http://schemas.microsoft.com/office/powerpoint/2010/main" val="3855490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7994182" cy="982712"/>
          </a:xfrm>
        </p:spPr>
        <p:txBody>
          <a:bodyPr/>
          <a:lstStyle/>
          <a:p>
            <a:r>
              <a:rPr lang="en-GB" sz="3600" b="0" dirty="0" smtClean="0"/>
              <a:t>Retinal </a:t>
            </a:r>
            <a:r>
              <a:rPr lang="en-GB" sz="3600" b="0" dirty="0"/>
              <a:t>Images</a:t>
            </a:r>
          </a:p>
        </p:txBody>
      </p:sp>
      <p:pic>
        <p:nvPicPr>
          <p:cNvPr id="2050" name="Picture 2" descr="http://www.phys.boun.edu.tr/~semiz/universe/far/07ext/re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180" y="1496586"/>
            <a:ext cx="4544111" cy="3470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Grp="1" noChangeArrowheads="1"/>
          </p:cNvSpPr>
          <p:nvPr>
            <p:ph type="body" sz="half" idx="1"/>
          </p:nvPr>
        </p:nvSpPr>
        <p:spPr>
          <a:xfrm>
            <a:off x="742950" y="1203158"/>
            <a:ext cx="4438650" cy="5181600"/>
          </a:xfrm>
        </p:spPr>
        <p:txBody>
          <a:bodyPr/>
          <a:lstStyle/>
          <a:p>
            <a:r>
              <a:rPr lang="en-GB" sz="1800" dirty="0"/>
              <a:t>Photoreceptors (rods and cones) in the  retina trigger according to the intensity and spectral  content of the  light  falling on </a:t>
            </a:r>
            <a:r>
              <a:rPr lang="en-GB" sz="1800" dirty="0" smtClean="0"/>
              <a:t>them</a:t>
            </a:r>
          </a:p>
          <a:p>
            <a:pPr lvl="1"/>
            <a:r>
              <a:rPr lang="en-GB" sz="1800" dirty="0" smtClean="0"/>
              <a:t>Sampling is non-uniform and sampling regions are overlapping</a:t>
            </a:r>
          </a:p>
          <a:p>
            <a:pPr lvl="1"/>
            <a:r>
              <a:rPr lang="en-GB" sz="1800" dirty="0" smtClean="0"/>
              <a:t>Results in </a:t>
            </a:r>
            <a:r>
              <a:rPr lang="en-GB" sz="1800" dirty="0" err="1" smtClean="0"/>
              <a:t>foveal</a:t>
            </a:r>
            <a:r>
              <a:rPr lang="en-GB" sz="1800" dirty="0" smtClean="0"/>
              <a:t> and peripheral vision</a:t>
            </a:r>
          </a:p>
          <a:p>
            <a:r>
              <a:rPr lang="en-GB" sz="2000" dirty="0" smtClean="0"/>
              <a:t>Light must penetrate the thickness of the retina to fall on the photoreceptors (rods and cones)</a:t>
            </a:r>
          </a:p>
          <a:p>
            <a:r>
              <a:rPr lang="en-GB" sz="2000" dirty="0"/>
              <a:t>The retinal </a:t>
            </a:r>
            <a:r>
              <a:rPr lang="en-GB" sz="2000" dirty="0" smtClean="0"/>
              <a:t>image is transmitted </a:t>
            </a:r>
            <a:r>
              <a:rPr lang="en-GB" sz="2000" dirty="0"/>
              <a:t>to the brain </a:t>
            </a:r>
            <a:r>
              <a:rPr lang="en-GB" sz="2000" dirty="0" smtClean="0"/>
              <a:t>via the optical nerve from </a:t>
            </a:r>
            <a:r>
              <a:rPr lang="en-GB" sz="2000" dirty="0"/>
              <a:t>the spiking discharge pattern of the ganglion </a:t>
            </a:r>
            <a:r>
              <a:rPr lang="en-GB" sz="2000" dirty="0" smtClean="0"/>
              <a:t>cells</a:t>
            </a:r>
          </a:p>
        </p:txBody>
      </p:sp>
    </p:spTree>
    <p:extLst>
      <p:ext uri="{BB962C8B-B14F-4D97-AF65-F5344CB8AC3E}">
        <p14:creationId xmlns:p14="http://schemas.microsoft.com/office/powerpoint/2010/main" val="397679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images</a:t>
            </a:r>
            <a:endParaRPr lang="en-GB" dirty="0"/>
          </a:p>
        </p:txBody>
      </p:sp>
      <p:sp>
        <p:nvSpPr>
          <p:cNvPr id="3" name="Content Placeholder 2"/>
          <p:cNvSpPr>
            <a:spLocks noGrp="1"/>
          </p:cNvSpPr>
          <p:nvPr>
            <p:ph sz="half" idx="1"/>
          </p:nvPr>
        </p:nvSpPr>
        <p:spPr/>
        <p:txBody>
          <a:bodyPr/>
          <a:lstStyle/>
          <a:p>
            <a:r>
              <a:rPr lang="en-GB" sz="2400" dirty="0" smtClean="0"/>
              <a:t>Computer images are usually rectangular grids of </a:t>
            </a:r>
            <a:r>
              <a:rPr lang="en-GB" sz="2400" i="1" dirty="0" smtClean="0"/>
              <a:t>pixels</a:t>
            </a:r>
            <a:r>
              <a:rPr lang="en-GB" sz="2400" dirty="0" smtClean="0"/>
              <a:t> representing the average luminance or colour over that  small region</a:t>
            </a:r>
          </a:p>
          <a:p>
            <a:r>
              <a:rPr lang="en-GB" sz="2400" dirty="0" smtClean="0"/>
              <a:t>Usually indexed by spatial coordinates (</a:t>
            </a:r>
            <a:r>
              <a:rPr lang="en-GB" sz="2400" dirty="0" err="1" smtClean="0"/>
              <a:t>x,y</a:t>
            </a:r>
            <a:r>
              <a:rPr lang="en-GB" sz="2400" dirty="0" smtClean="0"/>
              <a:t>)</a:t>
            </a:r>
          </a:p>
          <a:p>
            <a:pPr lvl="1" eaLnBrk="1" hangingPunct="1">
              <a:lnSpc>
                <a:spcPct val="90000"/>
              </a:lnSpc>
              <a:spcAft>
                <a:spcPts val="600"/>
              </a:spcAft>
              <a:defRPr/>
            </a:pPr>
            <a:r>
              <a:rPr lang="en-GB" sz="2000" dirty="0"/>
              <a:t>There are TWO easy ways to confuse pixel locations.  </a:t>
            </a:r>
          </a:p>
          <a:p>
            <a:pPr lvl="2" eaLnBrk="1" hangingPunct="1">
              <a:lnSpc>
                <a:spcPct val="90000"/>
              </a:lnSpc>
              <a:defRPr/>
            </a:pPr>
            <a:r>
              <a:rPr lang="en-GB" dirty="0"/>
              <a:t>Mixing up numbers that start at (0,0) with ones start at (1,1).</a:t>
            </a:r>
          </a:p>
          <a:p>
            <a:pPr lvl="2" eaLnBrk="1" hangingPunct="1">
              <a:lnSpc>
                <a:spcPct val="90000"/>
              </a:lnSpc>
              <a:defRPr/>
            </a:pPr>
            <a:r>
              <a:rPr lang="en-GB" dirty="0"/>
              <a:t>Mixing (</a:t>
            </a:r>
            <a:r>
              <a:rPr lang="en-GB" dirty="0" err="1"/>
              <a:t>x,y</a:t>
            </a:r>
            <a:r>
              <a:rPr lang="en-GB" dirty="0"/>
              <a:t>) notation and (row, column).  (row, column) is (</a:t>
            </a:r>
            <a:r>
              <a:rPr lang="en-GB" dirty="0" err="1"/>
              <a:t>y,x</a:t>
            </a:r>
            <a:r>
              <a:rPr lang="en-GB" dirty="0"/>
              <a:t>).</a:t>
            </a:r>
          </a:p>
          <a:p>
            <a:pPr eaLnBrk="1" hangingPunct="1">
              <a:lnSpc>
                <a:spcPct val="90000"/>
              </a:lnSpc>
              <a:defRPr/>
            </a:pPr>
            <a:endParaRPr lang="en-GB" sz="1800" dirty="0"/>
          </a:p>
          <a:p>
            <a:endParaRPr lang="en-GB"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5507" y="837798"/>
            <a:ext cx="3737724" cy="21941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219" y="3426594"/>
            <a:ext cx="4177803" cy="1818573"/>
          </a:xfrm>
          <a:prstGeom prst="rect">
            <a:avLst/>
          </a:prstGeom>
        </p:spPr>
      </p:pic>
    </p:spTree>
    <p:extLst>
      <p:ext uri="{BB962C8B-B14F-4D97-AF65-F5344CB8AC3E}">
        <p14:creationId xmlns:p14="http://schemas.microsoft.com/office/powerpoint/2010/main" val="308238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GB" smtClean="0"/>
              <a:t>Producing a Digital Image</a:t>
            </a:r>
          </a:p>
        </p:txBody>
      </p:sp>
      <p:pic>
        <p:nvPicPr>
          <p:cNvPr id="6147" name="Picture 3"/>
          <p:cNvPicPr>
            <a:picLocks noChangeArrowheads="1"/>
          </p:cNvPicPr>
          <p:nvPr/>
        </p:nvPicPr>
        <p:blipFill>
          <a:blip r:embed="rId3" cstate="print"/>
          <a:srcRect r="5460"/>
          <a:stretch>
            <a:fillRect/>
          </a:stretch>
        </p:blipFill>
        <p:spPr bwMode="auto">
          <a:xfrm>
            <a:off x="0" y="1828800"/>
            <a:ext cx="9677400" cy="3663950"/>
          </a:xfrm>
          <a:prstGeom prst="rect">
            <a:avLst/>
          </a:prstGeom>
          <a:noFill/>
          <a:ln w="9525">
            <a:noFill/>
            <a:miter lim="800000"/>
            <a:headEnd/>
            <a:tailEnd/>
          </a:ln>
        </p:spPr>
      </p:pic>
    </p:spTree>
    <p:extLst>
      <p:ext uri="{BB962C8B-B14F-4D97-AF65-F5344CB8AC3E}">
        <p14:creationId xmlns:p14="http://schemas.microsoft.com/office/powerpoint/2010/main" val="3368897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pPr eaLnBrk="1" hangingPunct="1"/>
            <a:r>
              <a:rPr lang="en-GB" dirty="0" smtClean="0"/>
              <a:t>Image Pixels</a:t>
            </a:r>
          </a:p>
        </p:txBody>
      </p:sp>
      <p:sp>
        <p:nvSpPr>
          <p:cNvPr id="7171" name="Rectangle 10"/>
          <p:cNvSpPr>
            <a:spLocks noGrp="1" noChangeArrowheads="1"/>
          </p:cNvSpPr>
          <p:nvPr>
            <p:ph type="body" sz="half" idx="1"/>
          </p:nvPr>
        </p:nvSpPr>
        <p:spPr>
          <a:xfrm>
            <a:off x="742950" y="914400"/>
            <a:ext cx="4438650" cy="5181600"/>
          </a:xfrm>
        </p:spPr>
        <p:txBody>
          <a:bodyPr/>
          <a:lstStyle/>
          <a:p>
            <a:pPr eaLnBrk="1" hangingPunct="1">
              <a:lnSpc>
                <a:spcPct val="90000"/>
              </a:lnSpc>
              <a:spcAft>
                <a:spcPts val="600"/>
              </a:spcAft>
              <a:defRPr/>
            </a:pPr>
            <a:r>
              <a:rPr lang="en-GB" dirty="0" smtClean="0"/>
              <a:t>Image pixels form a natural matrix that we can easily label.</a:t>
            </a:r>
          </a:p>
          <a:p>
            <a:pPr eaLnBrk="1" hangingPunct="1">
              <a:lnSpc>
                <a:spcPct val="90000"/>
              </a:lnSpc>
              <a:spcAft>
                <a:spcPts val="600"/>
              </a:spcAft>
              <a:defRPr/>
            </a:pPr>
            <a:r>
              <a:rPr lang="en-GB" dirty="0" smtClean="0"/>
              <a:t>The picture on the right shows the pixels labelled as (</a:t>
            </a:r>
            <a:r>
              <a:rPr lang="en-GB" dirty="0" err="1" smtClean="0"/>
              <a:t>x,y</a:t>
            </a:r>
            <a:r>
              <a:rPr lang="en-GB" dirty="0" smtClean="0"/>
              <a:t>).  </a:t>
            </a:r>
          </a:p>
          <a:p>
            <a:pPr eaLnBrk="1" hangingPunct="1">
              <a:lnSpc>
                <a:spcPct val="90000"/>
              </a:lnSpc>
              <a:spcAft>
                <a:spcPts val="600"/>
              </a:spcAft>
              <a:defRPr/>
            </a:pPr>
            <a:r>
              <a:rPr lang="en-GB" dirty="0" smtClean="0"/>
              <a:t>Starting at the top left at (0,0) x increases in the horizontal direction and y increases vertically down.</a:t>
            </a:r>
          </a:p>
          <a:p>
            <a:pPr eaLnBrk="1" hangingPunct="1">
              <a:lnSpc>
                <a:spcPct val="90000"/>
              </a:lnSpc>
              <a:spcAft>
                <a:spcPts val="600"/>
              </a:spcAft>
              <a:defRPr/>
            </a:pPr>
            <a:r>
              <a:rPr lang="en-GB" dirty="0" smtClean="0"/>
              <a:t>We could label them differently if we wanted.  The important thing is that we can unambiguously identify them.</a:t>
            </a:r>
          </a:p>
        </p:txBody>
      </p:sp>
      <p:pic>
        <p:nvPicPr>
          <p:cNvPr id="7172" name="Picture 7"/>
          <p:cNvPicPr>
            <a:picLocks noGrp="1" noChangeAspect="1" noChangeArrowheads="1"/>
          </p:cNvPicPr>
          <p:nvPr>
            <p:ph type="clipArt" sz="half" idx="4294967295"/>
          </p:nvPr>
        </p:nvPicPr>
        <p:blipFill>
          <a:blip r:embed="rId3" cstate="print"/>
          <a:srcRect l="8856" r="4059" b="1945"/>
          <a:stretch>
            <a:fillRect/>
          </a:stretch>
        </p:blipFill>
        <p:spPr>
          <a:xfrm>
            <a:off x="5410200" y="1295400"/>
            <a:ext cx="4187825" cy="4154488"/>
          </a:xfrm>
          <a:noFill/>
        </p:spPr>
      </p:pic>
    </p:spTree>
    <p:extLst>
      <p:ext uri="{BB962C8B-B14F-4D97-AF65-F5344CB8AC3E}">
        <p14:creationId xmlns:p14="http://schemas.microsoft.com/office/powerpoint/2010/main" val="361201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Quantisation</a:t>
            </a:r>
            <a:endParaRPr lang="en-GB" dirty="0"/>
          </a:p>
        </p:txBody>
      </p:sp>
      <p:sp>
        <p:nvSpPr>
          <p:cNvPr id="3" name="Content Placeholder 2"/>
          <p:cNvSpPr>
            <a:spLocks noGrp="1"/>
          </p:cNvSpPr>
          <p:nvPr>
            <p:ph sz="half" idx="1"/>
          </p:nvPr>
        </p:nvSpPr>
        <p:spPr>
          <a:xfrm>
            <a:off x="742950" y="914400"/>
            <a:ext cx="8179669" cy="5181600"/>
          </a:xfrm>
        </p:spPr>
        <p:txBody>
          <a:bodyPr/>
          <a:lstStyle/>
          <a:p>
            <a:r>
              <a:rPr lang="en-GB" dirty="0" smtClean="0"/>
              <a:t>Images are quantised spatially </a:t>
            </a:r>
          </a:p>
          <a:p>
            <a:pPr lvl="1"/>
            <a:r>
              <a:rPr lang="en-GB" dirty="0" smtClean="0"/>
              <a:t>Each pixel has a ‘size’</a:t>
            </a:r>
          </a:p>
          <a:p>
            <a:pPr lvl="1"/>
            <a:r>
              <a:rPr lang="en-GB" dirty="0" smtClean="0"/>
              <a:t>The smaller the size, the greater the ‘sampling rate’</a:t>
            </a:r>
          </a:p>
          <a:p>
            <a:pPr lvl="1"/>
            <a:r>
              <a:rPr lang="en-GB" dirty="0" smtClean="0"/>
              <a:t>We need the sampling rate to be high enough to notice fine detail in an image</a:t>
            </a:r>
          </a:p>
          <a:p>
            <a:pPr lvl="2"/>
            <a:r>
              <a:rPr lang="en-GB" dirty="0" smtClean="0"/>
              <a:t>Aliasing</a:t>
            </a:r>
          </a:p>
          <a:p>
            <a:r>
              <a:rPr lang="en-GB" dirty="0" smtClean="0"/>
              <a:t>Images are also quantised in </a:t>
            </a:r>
            <a:r>
              <a:rPr lang="en-GB" dirty="0" err="1" smtClean="0"/>
              <a:t>greylevel</a:t>
            </a:r>
            <a:r>
              <a:rPr lang="en-GB" dirty="0" smtClean="0"/>
              <a:t> (luminance) or colour</a:t>
            </a:r>
          </a:p>
          <a:p>
            <a:pPr lvl="1"/>
            <a:r>
              <a:rPr lang="en-GB" dirty="0" smtClean="0"/>
              <a:t>Each </a:t>
            </a:r>
            <a:r>
              <a:rPr lang="en-GB" dirty="0" err="1" smtClean="0"/>
              <a:t>greylevel</a:t>
            </a:r>
            <a:r>
              <a:rPr lang="en-GB" dirty="0" smtClean="0"/>
              <a:t> value or colour channel value has a finite number of bits (8) to represent it</a:t>
            </a:r>
          </a:p>
          <a:p>
            <a:pPr lvl="1"/>
            <a:r>
              <a:rPr lang="en-GB" dirty="0" smtClean="0"/>
              <a:t>It’s surprising how we can still recognize what  the image using just 1 bit per pixel!</a:t>
            </a:r>
          </a:p>
          <a:p>
            <a:pPr lvl="1"/>
            <a:endParaRPr lang="en-GB" dirty="0"/>
          </a:p>
        </p:txBody>
      </p:sp>
    </p:spTree>
    <p:extLst>
      <p:ext uri="{BB962C8B-B14F-4D97-AF65-F5344CB8AC3E}">
        <p14:creationId xmlns:p14="http://schemas.microsoft.com/office/powerpoint/2010/main" val="25273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Quantisation</a:t>
            </a:r>
            <a:endParaRPr lang="en-GB" dirty="0"/>
          </a:p>
        </p:txBody>
      </p:sp>
      <p:sp>
        <p:nvSpPr>
          <p:cNvPr id="3" name="Content Placeholder 2"/>
          <p:cNvSpPr>
            <a:spLocks noGrp="1"/>
          </p:cNvSpPr>
          <p:nvPr>
            <p:ph idx="1"/>
          </p:nvPr>
        </p:nvSpPr>
        <p:spPr/>
        <p:txBody>
          <a:bodyPr/>
          <a:lstStyle/>
          <a:p>
            <a:r>
              <a:rPr lang="en-GB" dirty="0" smtClean="0">
                <a:hlinkClick r:id="rId2"/>
              </a:rPr>
              <a:t>Demonstrating the effect of spatial quantisation</a:t>
            </a:r>
            <a:endParaRPr lang="en-GB" dirty="0" smtClean="0"/>
          </a:p>
          <a:p>
            <a:endParaRPr lang="en-GB" dirty="0"/>
          </a:p>
          <a:p>
            <a:r>
              <a:rPr lang="en-GB" dirty="0" smtClean="0">
                <a:hlinkClick r:id="rId3"/>
              </a:rPr>
              <a:t>Demonstrating the  effect of </a:t>
            </a:r>
            <a:r>
              <a:rPr lang="en-GB" dirty="0" err="1" smtClean="0">
                <a:hlinkClick r:id="rId3"/>
              </a:rPr>
              <a:t>greylevel</a:t>
            </a:r>
            <a:r>
              <a:rPr lang="en-GB" dirty="0" smtClean="0">
                <a:hlinkClick r:id="rId3"/>
              </a:rPr>
              <a:t> quantisation</a:t>
            </a:r>
            <a:endParaRPr lang="en-GB" dirty="0" smtClean="0"/>
          </a:p>
          <a:p>
            <a:endParaRPr lang="en-GB" dirty="0"/>
          </a:p>
          <a:p>
            <a:r>
              <a:rPr lang="en-GB" dirty="0" smtClean="0">
                <a:hlinkClick r:id="rId2"/>
              </a:rPr>
              <a:t>Demonstrating the  effects of aliasing</a:t>
            </a:r>
            <a:endParaRPr lang="en-GB" dirty="0" smtClean="0"/>
          </a:p>
        </p:txBody>
      </p:sp>
    </p:spTree>
    <p:extLst>
      <p:ext uri="{BB962C8B-B14F-4D97-AF65-F5344CB8AC3E}">
        <p14:creationId xmlns:p14="http://schemas.microsoft.com/office/powerpoint/2010/main" val="2862772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Images	</a:t>
            </a:r>
            <a:endParaRPr lang="en-GB" dirty="0"/>
          </a:p>
        </p:txBody>
      </p:sp>
      <p:sp>
        <p:nvSpPr>
          <p:cNvPr id="3" name="Content Placeholder 2"/>
          <p:cNvSpPr>
            <a:spLocks noGrp="1"/>
          </p:cNvSpPr>
          <p:nvPr>
            <p:ph sz="half" idx="1"/>
          </p:nvPr>
        </p:nvSpPr>
        <p:spPr>
          <a:xfrm>
            <a:off x="742950" y="914400"/>
            <a:ext cx="4579821" cy="5181600"/>
          </a:xfrm>
        </p:spPr>
        <p:txBody>
          <a:bodyPr/>
          <a:lstStyle/>
          <a:p>
            <a:r>
              <a:rPr lang="en-GB" sz="1800" dirty="0" smtClean="0"/>
              <a:t>A full colour image is represented as a 24 bit per pixel RGB image</a:t>
            </a:r>
          </a:p>
          <a:p>
            <a:pPr lvl="1"/>
            <a:r>
              <a:rPr lang="en-GB" sz="1800" dirty="0" smtClean="0"/>
              <a:t>Often an ‘alpha’ channel is included which represents transparency</a:t>
            </a:r>
          </a:p>
          <a:p>
            <a:r>
              <a:rPr lang="en-GB" sz="1800" dirty="0" smtClean="0"/>
              <a:t>For a reasonably sized image (say 512 x 512 pixels), this occupies ¾ of a mega byte</a:t>
            </a:r>
          </a:p>
          <a:p>
            <a:pPr lvl="1"/>
            <a:r>
              <a:rPr lang="en-GB" sz="1800" dirty="0" smtClean="0"/>
              <a:t>Often the colours are quantized using sophisticated algorithms such that  fewer colours are required</a:t>
            </a:r>
          </a:p>
          <a:p>
            <a:pPr lvl="1"/>
            <a:r>
              <a:rPr lang="en-GB" sz="1800" dirty="0" smtClean="0"/>
              <a:t>The ‘RGB’ cube is partitioned into a number of regions</a:t>
            </a:r>
          </a:p>
          <a:p>
            <a:pPr lvl="1"/>
            <a:r>
              <a:rPr lang="en-GB" sz="1800" dirty="0" smtClean="0"/>
              <a:t>Typically 256 with no loss of visual quality</a:t>
            </a:r>
          </a:p>
          <a:p>
            <a:r>
              <a:rPr lang="en-GB" sz="1800" dirty="0" smtClean="0"/>
              <a:t>Converting from a colour to </a:t>
            </a:r>
            <a:r>
              <a:rPr lang="en-GB" sz="1800" dirty="0" err="1" smtClean="0"/>
              <a:t>greylevel</a:t>
            </a:r>
            <a:r>
              <a:rPr lang="en-GB" sz="1800" dirty="0" smtClean="0"/>
              <a:t> is easy</a:t>
            </a:r>
          </a:p>
          <a:p>
            <a:pPr lvl="1"/>
            <a:r>
              <a:rPr lang="en-GB" sz="1800" dirty="0" smtClean="0"/>
              <a:t>Typically a linear function of R,G and B</a:t>
            </a:r>
          </a:p>
          <a:p>
            <a:pPr lvl="2"/>
            <a:endParaRPr lang="en-GB" sz="1200" dirty="0" smtClean="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017" y="1069708"/>
            <a:ext cx="1704975" cy="1619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505" y="3291088"/>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7055" y="736333"/>
            <a:ext cx="2343150" cy="1952625"/>
          </a:xfrm>
          <a:prstGeom prst="rect">
            <a:avLst/>
          </a:prstGeom>
        </p:spPr>
      </p:pic>
    </p:spTree>
    <p:extLst>
      <p:ext uri="{BB962C8B-B14F-4D97-AF65-F5344CB8AC3E}">
        <p14:creationId xmlns:p14="http://schemas.microsoft.com/office/powerpoint/2010/main" val="47584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lIns="92075" tIns="46038" rIns="92075" bIns="46038" anchor="b"/>
          <a:lstStyle/>
          <a:p>
            <a:pPr eaLnBrk="1" hangingPunct="1"/>
            <a:r>
              <a:rPr lang="en-GB" smtClean="0"/>
              <a:t>The Human Vision System (HVS)</a:t>
            </a:r>
          </a:p>
        </p:txBody>
      </p:sp>
      <p:sp>
        <p:nvSpPr>
          <p:cNvPr id="24579" name="Rectangle 3"/>
          <p:cNvSpPr>
            <a:spLocks noGrp="1" noChangeArrowheads="1"/>
          </p:cNvSpPr>
          <p:nvPr>
            <p:ph type="body" idx="1"/>
          </p:nvPr>
        </p:nvSpPr>
        <p:spPr>
          <a:xfrm>
            <a:off x="501650" y="1092200"/>
            <a:ext cx="4010025" cy="4921250"/>
          </a:xfrm>
          <a:noFill/>
        </p:spPr>
        <p:txBody>
          <a:bodyPr lIns="92075" tIns="46038" rIns="92075" bIns="46038"/>
          <a:lstStyle/>
          <a:p>
            <a:pPr marL="287338" indent="-287338" eaLnBrk="1" hangingPunct="1">
              <a:lnSpc>
                <a:spcPct val="90000"/>
              </a:lnSpc>
            </a:pPr>
            <a:r>
              <a:rPr lang="en-GB" sz="1800" dirty="0" smtClean="0"/>
              <a:t>The human vision system (HVS) is an </a:t>
            </a:r>
            <a:r>
              <a:rPr lang="en-GB" sz="1800" b="1" dirty="0" smtClean="0"/>
              <a:t>extremely</a:t>
            </a:r>
            <a:r>
              <a:rPr lang="en-GB" sz="1800" dirty="0" smtClean="0"/>
              <a:t> sophisticated multi-stage process. </a:t>
            </a:r>
          </a:p>
          <a:p>
            <a:pPr marL="287338" indent="-287338" eaLnBrk="1" hangingPunct="1">
              <a:lnSpc>
                <a:spcPct val="90000"/>
              </a:lnSpc>
            </a:pPr>
            <a:r>
              <a:rPr lang="en-GB" sz="1800" dirty="0" smtClean="0"/>
              <a:t>The first steps in the sensory process of vision involve the stimulation of light receptors in the retina to create an image signal.  </a:t>
            </a:r>
          </a:p>
          <a:p>
            <a:pPr marL="287338" indent="-287338" eaLnBrk="1" hangingPunct="1">
              <a:lnSpc>
                <a:spcPct val="90000"/>
              </a:lnSpc>
            </a:pPr>
            <a:r>
              <a:rPr lang="en-GB" sz="1800" dirty="0" smtClean="0"/>
              <a:t>Electrical signals containing the vision information from each eye are transmitted to the brain through the optic nerves. </a:t>
            </a:r>
          </a:p>
          <a:p>
            <a:pPr marL="287338" indent="-287338" eaLnBrk="1" hangingPunct="1">
              <a:lnSpc>
                <a:spcPct val="90000"/>
              </a:lnSpc>
            </a:pPr>
            <a:r>
              <a:rPr lang="en-GB" sz="1800" dirty="0" smtClean="0"/>
              <a:t>The image information is processed in several stages, ultimately reaching the visual cortex of the cerebrum.</a:t>
            </a:r>
          </a:p>
          <a:p>
            <a:pPr marL="287338" indent="-287338" eaLnBrk="1" hangingPunct="1">
              <a:lnSpc>
                <a:spcPct val="90000"/>
              </a:lnSpc>
            </a:pPr>
            <a:r>
              <a:rPr lang="en-GB" sz="1800" dirty="0" smtClean="0"/>
              <a:t>We see with our brain not our eyes!</a:t>
            </a:r>
          </a:p>
          <a:p>
            <a:pPr marL="287338" indent="-287338" eaLnBrk="1" hangingPunct="1">
              <a:lnSpc>
                <a:spcPct val="90000"/>
              </a:lnSpc>
              <a:buFont typeface="Wingdings" pitchFamily="2" charset="2"/>
              <a:buNone/>
            </a:pPr>
            <a:endParaRPr lang="en-GB" sz="1800" dirty="0" smtClean="0"/>
          </a:p>
        </p:txBody>
      </p:sp>
      <p:pic>
        <p:nvPicPr>
          <p:cNvPr id="24580" name="Picture 4"/>
          <p:cNvPicPr>
            <a:picLocks noChangeAspect="1" noChangeArrowheads="1"/>
          </p:cNvPicPr>
          <p:nvPr/>
        </p:nvPicPr>
        <p:blipFill>
          <a:blip r:embed="rId3" cstate="print"/>
          <a:srcRect/>
          <a:stretch>
            <a:fillRect/>
          </a:stretch>
        </p:blipFill>
        <p:spPr bwMode="auto">
          <a:xfrm>
            <a:off x="4511674" y="4000500"/>
            <a:ext cx="4867275" cy="2857500"/>
          </a:xfrm>
          <a:prstGeom prst="rect">
            <a:avLst/>
          </a:prstGeom>
          <a:noFill/>
          <a:ln w="12700">
            <a:noFill/>
            <a:miter lim="800000"/>
            <a:headEnd type="none" w="sm" len="sm"/>
            <a:tailEnd type="none" w="sm" len="sm"/>
          </a:ln>
        </p:spPr>
      </p:pic>
      <p:pic>
        <p:nvPicPr>
          <p:cNvPr id="2050" name="Picture 2" descr="http://www.petapixel.com/assets/uploads/2012/11/eye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906" y="1002782"/>
            <a:ext cx="3407143" cy="2870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Quantisation</a:t>
            </a:r>
            <a:endParaRPr lang="en-GB" dirty="0"/>
          </a:p>
        </p:txBody>
      </p:sp>
      <p:sp>
        <p:nvSpPr>
          <p:cNvPr id="3" name="Content Placeholder 2"/>
          <p:cNvSpPr>
            <a:spLocks noGrp="1"/>
          </p:cNvSpPr>
          <p:nvPr>
            <p:ph idx="1"/>
          </p:nvPr>
        </p:nvSpPr>
        <p:spPr/>
        <p:txBody>
          <a:bodyPr/>
          <a:lstStyle/>
          <a:p>
            <a:r>
              <a:rPr lang="en-GB" dirty="0" smtClean="0">
                <a:hlinkClick r:id="rId2"/>
              </a:rPr>
              <a:t>Demonstrating colour quantisation</a:t>
            </a:r>
            <a:endParaRPr lang="en-GB" dirty="0" smtClean="0"/>
          </a:p>
          <a:p>
            <a:endParaRPr lang="en-GB" dirty="0"/>
          </a:p>
          <a:p>
            <a:r>
              <a:rPr lang="en-GB" dirty="0" smtClean="0">
                <a:hlinkClick r:id="rId3"/>
              </a:rPr>
              <a:t>Demonstrating colour to </a:t>
            </a:r>
            <a:r>
              <a:rPr lang="en-GB" dirty="0" err="1" smtClean="0">
                <a:hlinkClick r:id="rId3"/>
              </a:rPr>
              <a:t>greylevel</a:t>
            </a:r>
            <a:r>
              <a:rPr lang="en-GB" dirty="0" smtClean="0">
                <a:hlinkClick r:id="rId3"/>
              </a:rPr>
              <a:t> projection</a:t>
            </a:r>
            <a:endParaRPr lang="en-GB" dirty="0"/>
          </a:p>
        </p:txBody>
      </p:sp>
    </p:spTree>
    <p:extLst>
      <p:ext uri="{BB962C8B-B14F-4D97-AF65-F5344CB8AC3E}">
        <p14:creationId xmlns:p14="http://schemas.microsoft.com/office/powerpoint/2010/main" val="3657232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p:cNvSpPr>
            <a:spLocks noGrp="1" noChangeArrowheads="1"/>
          </p:cNvSpPr>
          <p:nvPr>
            <p:ph type="title"/>
          </p:nvPr>
        </p:nvSpPr>
        <p:spPr/>
        <p:txBody>
          <a:bodyPr/>
          <a:lstStyle/>
          <a:p>
            <a:pPr eaLnBrk="1" hangingPunct="1"/>
            <a:r>
              <a:rPr lang="en-GB" smtClean="0"/>
              <a:t>A Simple Image</a:t>
            </a:r>
          </a:p>
        </p:txBody>
      </p:sp>
      <p:sp>
        <p:nvSpPr>
          <p:cNvPr id="8195" name="Rectangle 12"/>
          <p:cNvSpPr>
            <a:spLocks noGrp="1" noChangeArrowheads="1"/>
          </p:cNvSpPr>
          <p:nvPr>
            <p:ph type="body" sz="half" idx="1"/>
          </p:nvPr>
        </p:nvSpPr>
        <p:spPr>
          <a:noFill/>
        </p:spPr>
        <p:txBody>
          <a:bodyPr/>
          <a:lstStyle/>
          <a:p>
            <a:pPr eaLnBrk="1" hangingPunct="1">
              <a:lnSpc>
                <a:spcPct val="90000"/>
              </a:lnSpc>
            </a:pPr>
            <a:r>
              <a:rPr lang="en-GB" smtClean="0"/>
              <a:t>This mouse image has 320x200 pixels.  </a:t>
            </a:r>
          </a:p>
          <a:p>
            <a:pPr eaLnBrk="1" hangingPunct="1">
              <a:lnSpc>
                <a:spcPct val="90000"/>
              </a:lnSpc>
            </a:pPr>
            <a:endParaRPr lang="en-GB" smtClean="0"/>
          </a:p>
          <a:p>
            <a:pPr eaLnBrk="1" hangingPunct="1">
              <a:lnSpc>
                <a:spcPct val="90000"/>
              </a:lnSpc>
            </a:pPr>
            <a:r>
              <a:rPr lang="en-GB" smtClean="0"/>
              <a:t>It is an 8-bit greyscale test image. We will consider colour later. </a:t>
            </a:r>
          </a:p>
          <a:p>
            <a:pPr eaLnBrk="1" hangingPunct="1">
              <a:lnSpc>
                <a:spcPct val="90000"/>
              </a:lnSpc>
            </a:pPr>
            <a:endParaRPr lang="en-GB" smtClean="0"/>
          </a:p>
          <a:p>
            <a:pPr eaLnBrk="1" hangingPunct="1">
              <a:lnSpc>
                <a:spcPct val="90000"/>
              </a:lnSpc>
            </a:pPr>
            <a:r>
              <a:rPr lang="en-GB" smtClean="0"/>
              <a:t>8 bits per pixel (bpp) means we have 256 intensity values (black=0 white = 255). </a:t>
            </a:r>
          </a:p>
          <a:p>
            <a:pPr eaLnBrk="1" hangingPunct="1">
              <a:lnSpc>
                <a:spcPct val="90000"/>
              </a:lnSpc>
            </a:pPr>
            <a:endParaRPr lang="en-GB" smtClean="0"/>
          </a:p>
          <a:p>
            <a:pPr eaLnBrk="1" hangingPunct="1">
              <a:lnSpc>
                <a:spcPct val="90000"/>
              </a:lnSpc>
            </a:pPr>
            <a:r>
              <a:rPr lang="en-GB" smtClean="0"/>
              <a:t>The histogram below shows the number of pixels (y-axis) for each intensity (x-axis).</a:t>
            </a:r>
          </a:p>
          <a:p>
            <a:pPr eaLnBrk="1" hangingPunct="1">
              <a:lnSpc>
                <a:spcPct val="90000"/>
              </a:lnSpc>
              <a:buFont typeface="Wingdings" pitchFamily="2" charset="2"/>
              <a:buNone/>
            </a:pPr>
            <a:endParaRPr lang="en-GB" smtClean="0"/>
          </a:p>
          <a:p>
            <a:pPr eaLnBrk="1" hangingPunct="1">
              <a:lnSpc>
                <a:spcPct val="90000"/>
              </a:lnSpc>
            </a:pPr>
            <a:r>
              <a:rPr lang="en-GB" smtClean="0"/>
              <a:t>The x-axis plots intensity from black=0 to white=255. </a:t>
            </a:r>
          </a:p>
        </p:txBody>
      </p:sp>
      <p:sp>
        <p:nvSpPr>
          <p:cNvPr id="8196" name="Rectangle 5"/>
          <p:cNvSpPr>
            <a:spLocks noChangeArrowheads="1"/>
          </p:cNvSpPr>
          <p:nvPr/>
        </p:nvSpPr>
        <p:spPr bwMode="auto">
          <a:xfrm>
            <a:off x="5313363" y="1773238"/>
            <a:ext cx="762000" cy="336550"/>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200</a:t>
            </a:r>
          </a:p>
        </p:txBody>
      </p:sp>
      <p:pic>
        <p:nvPicPr>
          <p:cNvPr id="8197" name="Picture 6"/>
          <p:cNvPicPr>
            <a:picLocks noChangeArrowheads="1"/>
          </p:cNvPicPr>
          <p:nvPr/>
        </p:nvPicPr>
        <p:blipFill>
          <a:blip r:embed="rId3" cstate="print"/>
          <a:srcRect t="20764" r="3413" b="12720"/>
          <a:stretch>
            <a:fillRect/>
          </a:stretch>
        </p:blipFill>
        <p:spPr bwMode="auto">
          <a:xfrm>
            <a:off x="5961063" y="3860800"/>
            <a:ext cx="3600450" cy="1728788"/>
          </a:xfrm>
          <a:prstGeom prst="rect">
            <a:avLst/>
          </a:prstGeom>
          <a:noFill/>
          <a:ln w="9525">
            <a:noFill/>
            <a:miter lim="800000"/>
            <a:headEnd/>
            <a:tailEnd/>
          </a:ln>
        </p:spPr>
      </p:pic>
      <p:sp>
        <p:nvSpPr>
          <p:cNvPr id="8198" name="Rectangle 13"/>
          <p:cNvSpPr>
            <a:spLocks noChangeArrowheads="1"/>
          </p:cNvSpPr>
          <p:nvPr/>
        </p:nvSpPr>
        <p:spPr bwMode="auto">
          <a:xfrm>
            <a:off x="7543800" y="533400"/>
            <a:ext cx="762000" cy="336550"/>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320</a:t>
            </a:r>
          </a:p>
        </p:txBody>
      </p:sp>
      <p:pic>
        <p:nvPicPr>
          <p:cNvPr id="8199" name="Picture 15"/>
          <p:cNvPicPr>
            <a:picLocks noGrp="1" noChangeArrowheads="1"/>
          </p:cNvPicPr>
          <p:nvPr>
            <p:ph type="chart" sz="half" idx="2"/>
          </p:nvPr>
        </p:nvPicPr>
        <p:blipFill>
          <a:blip r:embed="rId4" cstate="print"/>
          <a:srcRect/>
          <a:stretch>
            <a:fillRect/>
          </a:stretch>
        </p:blipFill>
        <p:spPr>
          <a:xfrm>
            <a:off x="5943600" y="838200"/>
            <a:ext cx="3565525" cy="2286000"/>
          </a:xfrm>
          <a:noFill/>
        </p:spPr>
      </p:pic>
      <p:sp>
        <p:nvSpPr>
          <p:cNvPr id="8200" name="Rectangle 13"/>
          <p:cNvSpPr>
            <a:spLocks noChangeArrowheads="1"/>
          </p:cNvSpPr>
          <p:nvPr/>
        </p:nvSpPr>
        <p:spPr bwMode="auto">
          <a:xfrm>
            <a:off x="5168900" y="4437063"/>
            <a:ext cx="762000" cy="585787"/>
          </a:xfrm>
          <a:prstGeom prst="rect">
            <a:avLst/>
          </a:prstGeom>
          <a:noFill/>
          <a:ln w="9525">
            <a:noFill/>
            <a:miter lim="800000"/>
            <a:headEnd/>
            <a:tailEnd/>
          </a:ln>
        </p:spPr>
        <p:txBody>
          <a:bodyPr lIns="92075" tIns="46038" rIns="92075" bIns="46038">
            <a:spAutoFit/>
          </a:bodyPr>
          <a:lstStyle/>
          <a:p>
            <a:pPr>
              <a:spcBef>
                <a:spcPct val="50000"/>
              </a:spcBef>
            </a:pPr>
            <a:r>
              <a:rPr lang="en-GB" sz="1600" b="1"/>
              <a:t>No. pixels</a:t>
            </a:r>
          </a:p>
        </p:txBody>
      </p:sp>
      <p:sp>
        <p:nvSpPr>
          <p:cNvPr id="8201" name="Rectangle 13"/>
          <p:cNvSpPr>
            <a:spLocks noChangeArrowheads="1"/>
          </p:cNvSpPr>
          <p:nvPr/>
        </p:nvSpPr>
        <p:spPr bwMode="auto">
          <a:xfrm>
            <a:off x="7256463" y="5589588"/>
            <a:ext cx="1512887" cy="338137"/>
          </a:xfrm>
          <a:prstGeom prst="rect">
            <a:avLst/>
          </a:prstGeom>
          <a:noFill/>
          <a:ln w="9525">
            <a:noFill/>
            <a:miter lim="800000"/>
            <a:headEnd/>
            <a:tailEnd/>
          </a:ln>
        </p:spPr>
        <p:txBody>
          <a:bodyPr lIns="92075" tIns="46038" rIns="92075" bIns="46038">
            <a:spAutoFit/>
          </a:bodyPr>
          <a:lstStyle/>
          <a:p>
            <a:pPr algn="l">
              <a:spcBef>
                <a:spcPct val="50000"/>
              </a:spcBef>
            </a:pPr>
            <a:r>
              <a:rPr lang="en-GB" sz="1600" b="1"/>
              <a:t>Intensity</a:t>
            </a:r>
          </a:p>
        </p:txBody>
      </p:sp>
    </p:spTree>
    <p:extLst>
      <p:ext uri="{BB962C8B-B14F-4D97-AF65-F5344CB8AC3E}">
        <p14:creationId xmlns:p14="http://schemas.microsoft.com/office/powerpoint/2010/main" val="3641798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Grp="1" noChangeArrowheads="1"/>
          </p:cNvSpPr>
          <p:nvPr>
            <p:ph type="title"/>
          </p:nvPr>
        </p:nvSpPr>
        <p:spPr/>
        <p:txBody>
          <a:bodyPr/>
          <a:lstStyle/>
          <a:p>
            <a:r>
              <a:rPr lang="en-GB" smtClean="0"/>
              <a:t>Mouse at 10x10 pixels</a:t>
            </a:r>
          </a:p>
        </p:txBody>
      </p:sp>
      <p:sp>
        <p:nvSpPr>
          <p:cNvPr id="13315" name="Rectangle 16"/>
          <p:cNvSpPr>
            <a:spLocks noGrp="1" noChangeArrowheads="1"/>
          </p:cNvSpPr>
          <p:nvPr>
            <p:ph sz="half" idx="1"/>
          </p:nvPr>
        </p:nvSpPr>
        <p:spPr>
          <a:xfrm>
            <a:off x="742950" y="914400"/>
            <a:ext cx="4714875" cy="5181600"/>
          </a:xfrm>
        </p:spPr>
        <p:txBody>
          <a:bodyPr/>
          <a:lstStyle/>
          <a:p>
            <a:pPr>
              <a:spcAft>
                <a:spcPts val="600"/>
              </a:spcAft>
            </a:pPr>
            <a:r>
              <a:rPr lang="en-GB" sz="2000" dirty="0" smtClean="0"/>
              <a:t>A raw image file is the simplest type of image file. It has no header information and it is not compressed</a:t>
            </a:r>
          </a:p>
          <a:p>
            <a:pPr lvl="1">
              <a:spcAft>
                <a:spcPts val="600"/>
              </a:spcAft>
            </a:pPr>
            <a:r>
              <a:rPr lang="en-GB" sz="1800" dirty="0" smtClean="0"/>
              <a:t>Captured by digital cameras although saved as a ‘formatted’ image file such as JPEG</a:t>
            </a:r>
            <a:endParaRPr lang="en-GB" sz="2000" dirty="0" smtClean="0"/>
          </a:p>
          <a:p>
            <a:r>
              <a:rPr lang="en-GB" sz="2000" dirty="0" smtClean="0"/>
              <a:t>This is mouse at just 10x10 pixels. </a:t>
            </a:r>
          </a:p>
          <a:p>
            <a:pPr>
              <a:buFont typeface="Wingdings" pitchFamily="2" charset="2"/>
              <a:buNone/>
            </a:pPr>
            <a:endParaRPr lang="en-GB" sz="2000" dirty="0" smtClean="0"/>
          </a:p>
          <a:p>
            <a:r>
              <a:rPr lang="en-GB" sz="2000" dirty="0" smtClean="0"/>
              <a:t>The 10x10 image of mouse simply contains only 100 continuous 8-bit bytes (these are shown open in a text editor below mouse.)</a:t>
            </a:r>
          </a:p>
          <a:p>
            <a:endParaRPr lang="en-GB" sz="2000" dirty="0" smtClean="0"/>
          </a:p>
          <a:p>
            <a:r>
              <a:rPr lang="en-GB" sz="2000" dirty="0" smtClean="0"/>
              <a:t>If we try to open a raw file in an imaging application it would need to be told the dimensions of the image.  Not all imaging applications support raw image files.</a:t>
            </a:r>
          </a:p>
          <a:p>
            <a:endParaRPr lang="en-GB" sz="2000" dirty="0" smtClean="0"/>
          </a:p>
        </p:txBody>
      </p:sp>
      <p:pic>
        <p:nvPicPr>
          <p:cNvPr id="13316" name="Picture 18"/>
          <p:cNvPicPr>
            <a:picLocks noChangeAspect="1" noChangeArrowheads="1"/>
          </p:cNvPicPr>
          <p:nvPr/>
        </p:nvPicPr>
        <p:blipFill>
          <a:blip r:embed="rId3" cstate="print"/>
          <a:srcRect l="1825" t="1471"/>
          <a:stretch>
            <a:fillRect/>
          </a:stretch>
        </p:blipFill>
        <p:spPr bwMode="auto">
          <a:xfrm>
            <a:off x="6032500" y="2349500"/>
            <a:ext cx="3097213" cy="3857625"/>
          </a:xfrm>
          <a:prstGeom prst="rect">
            <a:avLst/>
          </a:prstGeom>
          <a:noFill/>
          <a:ln w="9525">
            <a:noFill/>
            <a:miter lim="800000"/>
            <a:headEnd/>
            <a:tailEnd/>
          </a:ln>
        </p:spPr>
      </p:pic>
      <p:pic>
        <p:nvPicPr>
          <p:cNvPr id="13317" name="Picture 17"/>
          <p:cNvPicPr>
            <a:picLocks noChangeAspect="1" noChangeArrowheads="1"/>
          </p:cNvPicPr>
          <p:nvPr/>
        </p:nvPicPr>
        <p:blipFill>
          <a:blip r:embed="rId4" cstate="print"/>
          <a:srcRect/>
          <a:stretch>
            <a:fillRect/>
          </a:stretch>
        </p:blipFill>
        <p:spPr bwMode="auto">
          <a:xfrm>
            <a:off x="7113588" y="1052513"/>
            <a:ext cx="585787" cy="533400"/>
          </a:xfrm>
          <a:prstGeom prst="rect">
            <a:avLst/>
          </a:prstGeom>
          <a:noFill/>
          <a:ln w="9525">
            <a:noFill/>
            <a:miter lim="800000"/>
            <a:headEnd/>
            <a:tailEnd/>
          </a:ln>
        </p:spPr>
      </p:pic>
    </p:spTree>
    <p:extLst>
      <p:ext uri="{BB962C8B-B14F-4D97-AF65-F5344CB8AC3E}">
        <p14:creationId xmlns:p14="http://schemas.microsoft.com/office/powerpoint/2010/main" val="355198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p:txBody>
          <a:bodyPr/>
          <a:lstStyle/>
          <a:p>
            <a:r>
              <a:rPr lang="en-GB" smtClean="0"/>
              <a:t>Accessing Pixels</a:t>
            </a:r>
          </a:p>
        </p:txBody>
      </p:sp>
      <p:sp>
        <p:nvSpPr>
          <p:cNvPr id="14339" name="Rectangle 11"/>
          <p:cNvSpPr>
            <a:spLocks noGrp="1" noChangeArrowheads="1"/>
          </p:cNvSpPr>
          <p:nvPr>
            <p:ph sz="half" idx="1"/>
          </p:nvPr>
        </p:nvSpPr>
        <p:spPr>
          <a:xfrm>
            <a:off x="560388" y="914400"/>
            <a:ext cx="4321175" cy="5181600"/>
          </a:xfrm>
        </p:spPr>
        <p:txBody>
          <a:bodyPr/>
          <a:lstStyle/>
          <a:p>
            <a:r>
              <a:rPr lang="en-GB" sz="2000" smtClean="0"/>
              <a:t>If we wanted to read (or manipulate) image pixel values we could write a simple program to open the file.</a:t>
            </a:r>
          </a:p>
          <a:p>
            <a:endParaRPr lang="en-GB" sz="2000" smtClean="0"/>
          </a:p>
          <a:p>
            <a:r>
              <a:rPr lang="en-GB" sz="2000" smtClean="0"/>
              <a:t>This is an example of output from a simple program that prints out the 100 pixel values of mouse in 10 rows of 10.</a:t>
            </a:r>
          </a:p>
          <a:p>
            <a:endParaRPr lang="en-GB" sz="2000" smtClean="0"/>
          </a:p>
          <a:p>
            <a:r>
              <a:rPr lang="en-GB" sz="2000" smtClean="0"/>
              <a:t>Notice that the darkest regions at the bottom of the image are represented by very low values as you would expect. Similarly the lighter regions of mouse have high values (200 and above).</a:t>
            </a:r>
          </a:p>
          <a:p>
            <a:endParaRPr lang="en-GB" sz="2000" smtClean="0"/>
          </a:p>
        </p:txBody>
      </p:sp>
      <p:pic>
        <p:nvPicPr>
          <p:cNvPr id="14340" name="Picture 12"/>
          <p:cNvPicPr>
            <a:picLocks noChangeAspect="1" noChangeArrowheads="1"/>
          </p:cNvPicPr>
          <p:nvPr/>
        </p:nvPicPr>
        <p:blipFill>
          <a:blip r:embed="rId3" cstate="print"/>
          <a:srcRect t="6624" r="2892" b="3954"/>
          <a:stretch>
            <a:fillRect/>
          </a:stretch>
        </p:blipFill>
        <p:spPr bwMode="auto">
          <a:xfrm>
            <a:off x="5265738" y="1700213"/>
            <a:ext cx="4367212" cy="3744912"/>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7302500" y="754063"/>
            <a:ext cx="603250" cy="601662"/>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447364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  File Formats</a:t>
            </a:r>
            <a:endParaRPr lang="en-GB" dirty="0"/>
          </a:p>
        </p:txBody>
      </p:sp>
      <p:sp>
        <p:nvSpPr>
          <p:cNvPr id="3" name="Content Placeholder 2"/>
          <p:cNvSpPr>
            <a:spLocks noGrp="1"/>
          </p:cNvSpPr>
          <p:nvPr>
            <p:ph sz="half" idx="1"/>
          </p:nvPr>
        </p:nvSpPr>
        <p:spPr>
          <a:xfrm>
            <a:off x="973957" y="956109"/>
            <a:ext cx="5292090" cy="5181600"/>
          </a:xfrm>
        </p:spPr>
        <p:txBody>
          <a:bodyPr/>
          <a:lstStyle/>
          <a:p>
            <a:r>
              <a:rPr lang="en-GB" sz="1900" dirty="0" smtClean="0"/>
              <a:t>Whilst the  ‘raw’ image format is the simplest, it is usually converted before processing</a:t>
            </a:r>
          </a:p>
          <a:p>
            <a:r>
              <a:rPr lang="en-GB" sz="1900" dirty="0" smtClean="0"/>
              <a:t>There are many other file formats</a:t>
            </a:r>
          </a:p>
          <a:p>
            <a:pPr lvl="1"/>
            <a:r>
              <a:rPr lang="en-GB" sz="1600" dirty="0" smtClean="0"/>
              <a:t>Typically classified into uncompressed, compressed and vector formats</a:t>
            </a:r>
          </a:p>
          <a:p>
            <a:r>
              <a:rPr lang="en-GB" sz="1900" dirty="0"/>
              <a:t>PNG, </a:t>
            </a:r>
            <a:r>
              <a:rPr lang="en-GB" sz="1900" dirty="0" smtClean="0"/>
              <a:t>JPEG (JPG), </a:t>
            </a:r>
            <a:r>
              <a:rPr lang="en-GB" sz="1900" dirty="0"/>
              <a:t>and GIF formats are most often used to display images on the </a:t>
            </a:r>
            <a:r>
              <a:rPr lang="en-GB" sz="1900" dirty="0" smtClean="0"/>
              <a:t>Internet</a:t>
            </a:r>
          </a:p>
          <a:p>
            <a:pPr lvl="1"/>
            <a:r>
              <a:rPr lang="en-GB" sz="1600" dirty="0" smtClean="0"/>
              <a:t>GIF uses lossless compression and is usually used for simple graphics images with few colours and for animations</a:t>
            </a:r>
          </a:p>
          <a:p>
            <a:pPr lvl="1"/>
            <a:r>
              <a:rPr lang="en-GB" sz="1600" dirty="0" smtClean="0"/>
              <a:t>JPEG supports </a:t>
            </a:r>
            <a:r>
              <a:rPr lang="en-GB" sz="1600" dirty="0" err="1" smtClean="0"/>
              <a:t>lossy</a:t>
            </a:r>
            <a:r>
              <a:rPr lang="en-GB" sz="1600" dirty="0" smtClean="0"/>
              <a:t> compression where the  visual quality can easily be  altered</a:t>
            </a:r>
          </a:p>
          <a:p>
            <a:pPr lvl="1"/>
            <a:r>
              <a:rPr lang="en-GB" sz="1600" dirty="0" smtClean="0"/>
              <a:t>PNG </a:t>
            </a:r>
            <a:r>
              <a:rPr lang="en-GB" sz="1600" dirty="0"/>
              <a:t>uses lossless compression</a:t>
            </a:r>
            <a:r>
              <a:rPr lang="en-GB" sz="1600" dirty="0" smtClean="0"/>
              <a:t> and is </a:t>
            </a:r>
            <a:r>
              <a:rPr lang="en-GB" sz="1600" dirty="0"/>
              <a:t>fully </a:t>
            </a:r>
            <a:r>
              <a:rPr lang="en-GB" sz="1600" dirty="0" err="1"/>
              <a:t>streamable</a:t>
            </a:r>
            <a:r>
              <a:rPr lang="en-GB" sz="1600" dirty="0"/>
              <a:t> with a progressive display </a:t>
            </a:r>
            <a:r>
              <a:rPr lang="en-GB" sz="1600" dirty="0" smtClean="0"/>
              <a:t>option so used a lot in web browsers</a:t>
            </a:r>
          </a:p>
          <a:p>
            <a:pPr>
              <a:buSzPct val="120000"/>
              <a:buFont typeface="Arial" panose="020B0604020202020204" pitchFamily="34" charset="0"/>
              <a:buChar char="□"/>
            </a:pPr>
            <a:r>
              <a:rPr lang="en-GB" sz="1900" dirty="0" smtClean="0"/>
              <a:t>BMP </a:t>
            </a:r>
            <a:r>
              <a:rPr lang="en-GB" sz="1900" dirty="0"/>
              <a:t>(bitmap) format </a:t>
            </a:r>
            <a:r>
              <a:rPr lang="en-GB" sz="1900" dirty="0" smtClean="0"/>
              <a:t>only supports lossless compression and leads </a:t>
            </a:r>
            <a:r>
              <a:rPr lang="en-GB" sz="1900" dirty="0"/>
              <a:t>to large file </a:t>
            </a:r>
            <a:r>
              <a:rPr lang="en-GB" sz="1900" dirty="0" smtClean="0"/>
              <a:t>sizes</a:t>
            </a:r>
          </a:p>
          <a:p>
            <a:pPr marL="457200" lvl="1" indent="0">
              <a:buSzPct val="120000"/>
              <a:buNone/>
            </a:pPr>
            <a:endParaRPr lang="en-GB" sz="1500" dirty="0"/>
          </a:p>
          <a:p>
            <a:pPr lvl="2">
              <a:buSzPct val="120000"/>
              <a:buFont typeface="Arial" panose="020B0604020202020204" pitchFamily="34" charset="0"/>
              <a:buChar char="□"/>
            </a:pPr>
            <a:endParaRPr lang="en-GB" sz="1200" dirty="0"/>
          </a:p>
          <a:p>
            <a:endParaRPr lang="en-GB"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6047" y="2199723"/>
            <a:ext cx="3188469" cy="1769018"/>
          </a:xfrm>
        </p:spPr>
      </p:pic>
    </p:spTree>
    <p:extLst>
      <p:ext uri="{BB962C8B-B14F-4D97-AF65-F5344CB8AC3E}">
        <p14:creationId xmlns:p14="http://schemas.microsoft.com/office/powerpoint/2010/main" val="2374444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title"/>
          </p:nvPr>
        </p:nvSpPr>
        <p:spPr/>
        <p:txBody>
          <a:bodyPr/>
          <a:lstStyle/>
          <a:p>
            <a:pPr eaLnBrk="1" hangingPunct="1"/>
            <a:r>
              <a:rPr lang="en-GB" smtClean="0"/>
              <a:t>Image Processing Software</a:t>
            </a:r>
          </a:p>
        </p:txBody>
      </p:sp>
      <p:sp>
        <p:nvSpPr>
          <p:cNvPr id="9219" name="Rectangle 9"/>
          <p:cNvSpPr>
            <a:spLocks noGrp="1" noChangeArrowheads="1"/>
          </p:cNvSpPr>
          <p:nvPr>
            <p:ph type="body" sz="half" idx="1"/>
          </p:nvPr>
        </p:nvSpPr>
        <p:spPr>
          <a:xfrm>
            <a:off x="742950" y="914400"/>
            <a:ext cx="3994150" cy="5181600"/>
          </a:xfrm>
        </p:spPr>
        <p:txBody>
          <a:bodyPr/>
          <a:lstStyle/>
          <a:p>
            <a:pPr eaLnBrk="1" hangingPunct="1">
              <a:lnSpc>
                <a:spcPct val="90000"/>
              </a:lnSpc>
            </a:pPr>
            <a:r>
              <a:rPr lang="en-GB" sz="1800" smtClean="0"/>
              <a:t>Paintshop, ImageJ and FastStone are examples of useful image processing/graphics editing applications.</a:t>
            </a:r>
          </a:p>
          <a:p>
            <a:pPr eaLnBrk="1" hangingPunct="1">
              <a:lnSpc>
                <a:spcPct val="90000"/>
              </a:lnSpc>
            </a:pPr>
            <a:endParaRPr lang="en-GB" sz="1800" smtClean="0"/>
          </a:p>
          <a:p>
            <a:pPr eaLnBrk="1" hangingPunct="1">
              <a:lnSpc>
                <a:spcPct val="90000"/>
              </a:lnSpc>
            </a:pPr>
            <a:r>
              <a:rPr lang="en-GB" sz="1800" smtClean="0"/>
              <a:t>The image on the right shows mouse in PaintShop after it has been lightened.  Notice the histogram has moved to the right (remember black=0 and white=255)</a:t>
            </a:r>
          </a:p>
          <a:p>
            <a:pPr eaLnBrk="1" hangingPunct="1">
              <a:lnSpc>
                <a:spcPct val="90000"/>
              </a:lnSpc>
            </a:pPr>
            <a:endParaRPr lang="en-GB" sz="1800" smtClean="0"/>
          </a:p>
          <a:p>
            <a:pPr eaLnBrk="1" hangingPunct="1">
              <a:lnSpc>
                <a:spcPct val="90000"/>
              </a:lnSpc>
            </a:pPr>
            <a:endParaRPr lang="en-GB" sz="1800" smtClean="0"/>
          </a:p>
        </p:txBody>
      </p:sp>
      <p:pic>
        <p:nvPicPr>
          <p:cNvPr id="9220" name="Picture 10"/>
          <p:cNvPicPr>
            <a:picLocks noGrp="1" noChangeAspect="1" noChangeArrowheads="1"/>
          </p:cNvPicPr>
          <p:nvPr>
            <p:ph type="chart" sz="half" idx="2"/>
          </p:nvPr>
        </p:nvPicPr>
        <p:blipFill>
          <a:blip r:embed="rId3" cstate="print"/>
          <a:srcRect b="4411"/>
          <a:stretch>
            <a:fillRect/>
          </a:stretch>
        </p:blipFill>
        <p:spPr>
          <a:xfrm>
            <a:off x="5334000" y="1600200"/>
            <a:ext cx="4175125" cy="3352800"/>
          </a:xfrm>
        </p:spPr>
      </p:pic>
      <p:sp>
        <p:nvSpPr>
          <p:cNvPr id="9221" name="Rectangle 4"/>
          <p:cNvSpPr>
            <a:spLocks noChangeArrowheads="1"/>
          </p:cNvSpPr>
          <p:nvPr/>
        </p:nvSpPr>
        <p:spPr bwMode="auto">
          <a:xfrm>
            <a:off x="228600" y="990600"/>
            <a:ext cx="4800600" cy="5334000"/>
          </a:xfrm>
          <a:prstGeom prst="rect">
            <a:avLst/>
          </a:prstGeom>
          <a:noFill/>
          <a:ln w="9525">
            <a:noFill/>
            <a:miter lim="800000"/>
            <a:headEnd/>
            <a:tailEnd/>
          </a:ln>
        </p:spPr>
        <p:txBody>
          <a:bodyPr lIns="92075" tIns="46038" rIns="92075" bIns="46038"/>
          <a:lstStyle/>
          <a:p>
            <a:pPr marL="1143000" lvl="2" indent="-228600" algn="l">
              <a:lnSpc>
                <a:spcPct val="90000"/>
              </a:lnSpc>
              <a:spcBef>
                <a:spcPct val="20000"/>
              </a:spcBef>
              <a:buClr>
                <a:schemeClr val="tx2"/>
              </a:buClr>
              <a:buSzPct val="65000"/>
              <a:buFont typeface="Wingdings" pitchFamily="2" charset="2"/>
              <a:buNone/>
            </a:pPr>
            <a:endParaRPr lang="en-US" sz="1400"/>
          </a:p>
        </p:txBody>
      </p:sp>
    </p:spTree>
    <p:extLst>
      <p:ext uri="{BB962C8B-B14F-4D97-AF65-F5344CB8AC3E}">
        <p14:creationId xmlns:p14="http://schemas.microsoft.com/office/powerpoint/2010/main" val="2069227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title"/>
          </p:nvPr>
        </p:nvSpPr>
        <p:spPr/>
        <p:txBody>
          <a:bodyPr/>
          <a:lstStyle/>
          <a:p>
            <a:pPr eaLnBrk="1" hangingPunct="1"/>
            <a:r>
              <a:rPr lang="en-GB" smtClean="0"/>
              <a:t>Comparing Histograms</a:t>
            </a:r>
          </a:p>
        </p:txBody>
      </p:sp>
      <p:sp>
        <p:nvSpPr>
          <p:cNvPr id="10243" name="Rectangle 9"/>
          <p:cNvSpPr>
            <a:spLocks noGrp="1" noChangeArrowheads="1"/>
          </p:cNvSpPr>
          <p:nvPr>
            <p:ph type="body" sz="half" idx="1"/>
          </p:nvPr>
        </p:nvSpPr>
        <p:spPr>
          <a:xfrm>
            <a:off x="742950" y="914400"/>
            <a:ext cx="3778250" cy="5181600"/>
          </a:xfrm>
        </p:spPr>
        <p:txBody>
          <a:bodyPr/>
          <a:lstStyle/>
          <a:p>
            <a:pPr eaLnBrk="1" hangingPunct="1"/>
            <a:r>
              <a:rPr lang="en-GB" sz="1800" smtClean="0"/>
              <a:t>Notice the different histogram for this cheetah image.</a:t>
            </a:r>
          </a:p>
          <a:p>
            <a:pPr eaLnBrk="1" hangingPunct="1"/>
            <a:endParaRPr lang="en-GB" sz="1800" smtClean="0"/>
          </a:p>
          <a:p>
            <a:pPr eaLnBrk="1" hangingPunct="1"/>
            <a:r>
              <a:rPr lang="en-GB" sz="1800" smtClean="0"/>
              <a:t>This image uses a wider range of intensity values than the mouse image.</a:t>
            </a:r>
          </a:p>
          <a:p>
            <a:pPr eaLnBrk="1" hangingPunct="1"/>
            <a:endParaRPr lang="en-GB" sz="1800" smtClean="0"/>
          </a:p>
          <a:p>
            <a:pPr eaLnBrk="1" hangingPunct="1"/>
            <a:r>
              <a:rPr lang="en-GB" sz="1800" smtClean="0"/>
              <a:t>The mouse image was a very simple image.  “Real world” images are usually more complex. They tend to have histograms more like cheetah’s, i.e., flatter, because they contain a wider range of pixel values.</a:t>
            </a:r>
          </a:p>
          <a:p>
            <a:pPr eaLnBrk="1" hangingPunct="1"/>
            <a:endParaRPr lang="en-GB" sz="1800" smtClean="0"/>
          </a:p>
        </p:txBody>
      </p:sp>
      <p:pic>
        <p:nvPicPr>
          <p:cNvPr id="10244" name="Picture 3"/>
          <p:cNvPicPr>
            <a:picLocks noChangeArrowheads="1"/>
          </p:cNvPicPr>
          <p:nvPr/>
        </p:nvPicPr>
        <p:blipFill>
          <a:blip r:embed="rId3" cstate="print"/>
          <a:srcRect b="3938"/>
          <a:stretch>
            <a:fillRect/>
          </a:stretch>
        </p:blipFill>
        <p:spPr bwMode="auto">
          <a:xfrm>
            <a:off x="4724400" y="1447800"/>
            <a:ext cx="4902200" cy="3733800"/>
          </a:xfrm>
          <a:prstGeom prst="rect">
            <a:avLst/>
          </a:prstGeom>
          <a:noFill/>
          <a:ln w="9525">
            <a:noFill/>
            <a:miter lim="800000"/>
            <a:headEnd/>
            <a:tailEnd/>
          </a:ln>
        </p:spPr>
      </p:pic>
      <p:sp>
        <p:nvSpPr>
          <p:cNvPr id="10245" name="Text Box 4"/>
          <p:cNvSpPr txBox="1">
            <a:spLocks noChangeArrowheads="1"/>
          </p:cNvSpPr>
          <p:nvPr/>
        </p:nvSpPr>
        <p:spPr bwMode="auto">
          <a:xfrm>
            <a:off x="441325" y="1409700"/>
            <a:ext cx="3673475" cy="366713"/>
          </a:xfrm>
          <a:prstGeom prst="rect">
            <a:avLst/>
          </a:prstGeom>
          <a:noFill/>
          <a:ln w="12700">
            <a:noFill/>
            <a:miter lim="800000"/>
            <a:headEnd type="none" w="sm" len="sm"/>
            <a:tailEnd type="none" w="sm" len="sm"/>
          </a:ln>
        </p:spPr>
        <p:txBody>
          <a:bodyPr>
            <a:spAutoFit/>
          </a:bodyPr>
          <a:lstStyle/>
          <a:p>
            <a:pPr algn="l">
              <a:buFontTx/>
              <a:buChar char="•"/>
            </a:pPr>
            <a:endParaRPr lang="en-US" sz="1800">
              <a:latin typeface="Comic Sans MS" pitchFamily="66" charset="0"/>
            </a:endParaRPr>
          </a:p>
        </p:txBody>
      </p:sp>
      <p:sp>
        <p:nvSpPr>
          <p:cNvPr id="10246" name="Rectangle 5"/>
          <p:cNvSpPr>
            <a:spLocks noChangeArrowheads="1"/>
          </p:cNvSpPr>
          <p:nvPr/>
        </p:nvSpPr>
        <p:spPr bwMode="auto">
          <a:xfrm>
            <a:off x="457200" y="1219200"/>
            <a:ext cx="3657600" cy="5334000"/>
          </a:xfrm>
          <a:prstGeom prst="rect">
            <a:avLst/>
          </a:prstGeom>
          <a:noFill/>
          <a:ln w="9525">
            <a:noFill/>
            <a:miter lim="800000"/>
            <a:headEnd/>
            <a:tailEnd/>
          </a:ln>
        </p:spPr>
        <p:txBody>
          <a:bodyPr lIns="92075" tIns="46038" rIns="92075" bIns="46038"/>
          <a:lstStyle/>
          <a:p>
            <a:pPr marL="1143000" lvl="2" indent="-228600" algn="l">
              <a:lnSpc>
                <a:spcPct val="90000"/>
              </a:lnSpc>
              <a:spcBef>
                <a:spcPct val="20000"/>
              </a:spcBef>
              <a:buClr>
                <a:schemeClr val="tx2"/>
              </a:buClr>
              <a:buSzPct val="65000"/>
              <a:buFont typeface="Wingdings" pitchFamily="2" charset="2"/>
              <a:buNone/>
            </a:pPr>
            <a:endParaRPr lang="en-US" sz="1400"/>
          </a:p>
        </p:txBody>
      </p:sp>
    </p:spTree>
    <p:extLst>
      <p:ext uri="{BB962C8B-B14F-4D97-AF65-F5344CB8AC3E}">
        <p14:creationId xmlns:p14="http://schemas.microsoft.com/office/powerpoint/2010/main" val="238027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ImageJ</a:t>
            </a:r>
            <a:endParaRPr lang="en-US" dirty="0"/>
          </a:p>
        </p:txBody>
      </p:sp>
      <p:sp>
        <p:nvSpPr>
          <p:cNvPr id="3" name="Text Placeholder 2"/>
          <p:cNvSpPr>
            <a:spLocks noGrp="1"/>
          </p:cNvSpPr>
          <p:nvPr>
            <p:ph type="body" sz="half" idx="1"/>
          </p:nvPr>
        </p:nvSpPr>
        <p:spPr>
          <a:xfrm>
            <a:off x="742950" y="914400"/>
            <a:ext cx="4354066" cy="5181600"/>
          </a:xfrm>
        </p:spPr>
        <p:txBody>
          <a:bodyPr/>
          <a:lstStyle/>
          <a:p>
            <a:r>
              <a:rPr lang="en-GB" i="1" dirty="0" err="1" smtClean="0"/>
              <a:t>ImageJ</a:t>
            </a:r>
            <a:r>
              <a:rPr lang="en-GB" dirty="0" smtClean="0"/>
              <a:t> is a Java based platform for demonstrating image processing techniques</a:t>
            </a:r>
          </a:p>
          <a:p>
            <a:r>
              <a:rPr lang="en-GB" dirty="0" smtClean="0"/>
              <a:t>I can run it as an applet to give live image processing demos</a:t>
            </a:r>
          </a:p>
          <a:p>
            <a:pPr lvl="1"/>
            <a:r>
              <a:rPr lang="en-GB" dirty="0" smtClean="0"/>
              <a:t>An applet is a Java program which can be run by a web browser</a:t>
            </a:r>
          </a:p>
          <a:p>
            <a:r>
              <a:rPr lang="en-GB" dirty="0" err="1" smtClean="0"/>
              <a:t>ImageJ</a:t>
            </a:r>
            <a:r>
              <a:rPr lang="en-GB" dirty="0" smtClean="0"/>
              <a:t> is also a good tool for testing out image processing algorithms</a:t>
            </a:r>
          </a:p>
          <a:p>
            <a:pPr lvl="1"/>
            <a:r>
              <a:rPr lang="en-GB" dirty="0" smtClean="0"/>
              <a:t>Its easy to attach Java programs to the GUI and call them from the </a:t>
            </a:r>
            <a:r>
              <a:rPr lang="en-GB" dirty="0" err="1" smtClean="0"/>
              <a:t>Plugins</a:t>
            </a:r>
            <a:r>
              <a:rPr lang="en-GB" dirty="0" smtClean="0"/>
              <a:t> menu item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025008" y="1052736"/>
            <a:ext cx="4698875" cy="93610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529064" y="2204864"/>
            <a:ext cx="3892277" cy="4156658"/>
          </a:xfrm>
          <a:prstGeom prst="rect">
            <a:avLst/>
          </a:prstGeom>
          <a:noFill/>
          <a:ln w="9525">
            <a:noFill/>
            <a:miter lim="800000"/>
            <a:headEnd/>
            <a:tailEnd/>
          </a:ln>
        </p:spPr>
      </p:pic>
    </p:spTree>
    <p:extLst>
      <p:ext uri="{BB962C8B-B14F-4D97-AF65-F5344CB8AC3E}">
        <p14:creationId xmlns:p14="http://schemas.microsoft.com/office/powerpoint/2010/main" val="803829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ImageJ</a:t>
            </a:r>
            <a:r>
              <a:rPr lang="en-GB" dirty="0" smtClean="0"/>
              <a:t> demo</a:t>
            </a:r>
            <a:endParaRPr lang="en-US" dirty="0"/>
          </a:p>
        </p:txBody>
      </p:sp>
      <p:sp>
        <p:nvSpPr>
          <p:cNvPr id="3" name="Content Placeholder 2"/>
          <p:cNvSpPr>
            <a:spLocks noGrp="1"/>
          </p:cNvSpPr>
          <p:nvPr>
            <p:ph idx="1"/>
          </p:nvPr>
        </p:nvSpPr>
        <p:spPr/>
        <p:txBody>
          <a:bodyPr/>
          <a:lstStyle/>
          <a:p>
            <a:r>
              <a:rPr lang="en-US" dirty="0" smtClean="0">
                <a:hlinkClick r:id="rId2"/>
              </a:rPr>
              <a:t>http://rsb.info.nih.gov/ij/signed-applet/</a:t>
            </a:r>
            <a:r>
              <a:rPr lang="en-US" dirty="0" smtClean="0"/>
              <a:t> </a:t>
            </a:r>
            <a:endParaRPr lang="en-GB" dirty="0" smtClean="0"/>
          </a:p>
          <a:p>
            <a:pPr>
              <a:buNone/>
            </a:pPr>
            <a:endParaRPr lang="en-US" dirty="0"/>
          </a:p>
        </p:txBody>
      </p:sp>
    </p:spTree>
    <p:extLst>
      <p:ext uri="{BB962C8B-B14F-4D97-AF65-F5344CB8AC3E}">
        <p14:creationId xmlns:p14="http://schemas.microsoft.com/office/powerpoint/2010/main" val="1846865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709083" y="304800"/>
            <a:ext cx="5200650" cy="5181600"/>
          </a:xfrm>
        </p:spPr>
        <p:txBody>
          <a:bodyPr/>
          <a:lstStyle/>
          <a:p>
            <a:pPr marL="384175" indent="-384175" eaLnBrk="1" hangingPunct="1"/>
            <a:endParaRPr lang="en-GB" sz="1800" dirty="0" smtClean="0"/>
          </a:p>
          <a:p>
            <a:pPr marL="384175" indent="-384175" eaLnBrk="1" hangingPunct="1"/>
            <a:r>
              <a:rPr lang="en-GB" sz="2400" dirty="0" smtClean="0"/>
              <a:t>This concludes our brief discussion of human vision and image data</a:t>
            </a:r>
          </a:p>
          <a:p>
            <a:pPr marL="384175" indent="-384175" eaLnBrk="1" hangingPunct="1"/>
            <a:endParaRPr lang="en-GB" sz="2400" dirty="0" smtClean="0"/>
          </a:p>
          <a:p>
            <a:pPr marL="384175" indent="-384175" eaLnBrk="1" hangingPunct="1"/>
            <a:r>
              <a:rPr lang="en-GB" sz="2400" dirty="0" smtClean="0"/>
              <a:t>In the next lectures we will look at some aspects of image  processing</a:t>
            </a:r>
          </a:p>
          <a:p>
            <a:pPr marL="0" indent="0" eaLnBrk="1" hangingPunct="1">
              <a:buNone/>
            </a:pPr>
            <a:endParaRPr lang="en-GB" sz="2400" dirty="0" smtClean="0"/>
          </a:p>
          <a:p>
            <a:pPr marL="384175" indent="-384175" eaLnBrk="1" hangingPunct="1"/>
            <a:r>
              <a:rPr lang="en-GB" sz="2400" dirty="0" smtClean="0"/>
              <a:t>You can find course information, including slides and supporting resources, on-line on the course web page at</a:t>
            </a:r>
          </a:p>
          <a:p>
            <a:pPr marL="384175" indent="-384175" eaLnBrk="1" hangingPunct="1">
              <a:buFont typeface="Wingdings" pitchFamily="2" charset="2"/>
              <a:buNone/>
            </a:pPr>
            <a:r>
              <a:rPr lang="en-GB" sz="2400" dirty="0" smtClean="0"/>
              <a:t>	</a:t>
            </a:r>
          </a:p>
          <a:p>
            <a:pPr marL="384175" indent="-384175" eaLnBrk="1" hangingPunct="1"/>
            <a:endParaRPr lang="en-GB" sz="2400" b="1" dirty="0" smtClean="0">
              <a:latin typeface="Courier New" pitchFamily="49" charset="0"/>
            </a:endParaRPr>
          </a:p>
          <a:p>
            <a:pPr marL="384175" indent="-384175" eaLnBrk="1" hangingPunct="1"/>
            <a:endParaRPr lang="en-GB" sz="1400" dirty="0" smtClean="0"/>
          </a:p>
        </p:txBody>
      </p:sp>
      <p:sp>
        <p:nvSpPr>
          <p:cNvPr id="38915" name="Rectangle 4"/>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a:spAutoFit/>
          </a:bodyPr>
          <a:lstStyle/>
          <a:p>
            <a:endParaRPr lang="en-US"/>
          </a:p>
        </p:txBody>
      </p:sp>
      <p:sp>
        <p:nvSpPr>
          <p:cNvPr id="38916" name="Rectangle 5"/>
          <p:cNvSpPr>
            <a:spLocks noChangeArrowheads="1"/>
          </p:cNvSpPr>
          <p:nvPr/>
        </p:nvSpPr>
        <p:spPr bwMode="auto">
          <a:xfrm>
            <a:off x="0" y="2592388"/>
            <a:ext cx="9906000" cy="0"/>
          </a:xfrm>
          <a:prstGeom prst="rect">
            <a:avLst/>
          </a:prstGeom>
          <a:solidFill>
            <a:srgbClr val="DBDCCC"/>
          </a:solidFill>
          <a:ln w="12700">
            <a:noFill/>
            <a:miter lim="800000"/>
            <a:headEnd type="none" w="sm" len="sm"/>
            <a:tailEnd type="none" w="sm" len="sm"/>
          </a:ln>
        </p:spPr>
        <p:txBody>
          <a:bodyPr lIns="77763" tIns="0" rIns="77763" bIns="66654">
            <a:spAutoFit/>
          </a:bodyPr>
          <a:lstStyle/>
          <a:p>
            <a:endParaRPr lang="en-US"/>
          </a:p>
        </p:txBody>
      </p:sp>
      <p:grpSp>
        <p:nvGrpSpPr>
          <p:cNvPr id="38917" name="Group 6"/>
          <p:cNvGrpSpPr>
            <a:grpSpLocks/>
          </p:cNvGrpSpPr>
          <p:nvPr/>
        </p:nvGrpSpPr>
        <p:grpSpPr bwMode="auto">
          <a:xfrm>
            <a:off x="0" y="-755650"/>
            <a:ext cx="9906000" cy="82550"/>
            <a:chOff x="0" y="0"/>
            <a:chExt cx="6240" cy="52"/>
          </a:xfrm>
        </p:grpSpPr>
        <p:grpSp>
          <p:nvGrpSpPr>
            <p:cNvPr id="38920" name="Group 7"/>
            <p:cNvGrpSpPr>
              <a:grpSpLocks/>
            </p:cNvGrpSpPr>
            <p:nvPr/>
          </p:nvGrpSpPr>
          <p:grpSpPr bwMode="auto">
            <a:xfrm>
              <a:off x="15" y="13"/>
              <a:ext cx="6210" cy="26"/>
              <a:chOff x="0" y="0"/>
              <a:chExt cx="6210" cy="52"/>
            </a:xfrm>
          </p:grpSpPr>
          <p:sp>
            <p:nvSpPr>
              <p:cNvPr id="38922" name="Rectangle 8"/>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38923" name="Rectangle 9"/>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38921" name="Rectangle 10"/>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38918" name="Rectangle 11"/>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38919" name="Rectangle 12"/>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a:t>
            </a:r>
            <a:endParaRPr lang="en-GB" sz="1400" b="1" dirty="0">
              <a:latin typeface="Courier New" pitchFamily="49" charset="0"/>
            </a:endParaRPr>
          </a:p>
        </p:txBody>
      </p:sp>
    </p:spTree>
    <p:extLst>
      <p:ext uri="{BB962C8B-B14F-4D97-AF65-F5344CB8AC3E}">
        <p14:creationId xmlns:p14="http://schemas.microsoft.com/office/powerpoint/2010/main" val="4141301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noFill/>
        </p:spPr>
        <p:txBody>
          <a:bodyPr lIns="92075" tIns="46038" rIns="92075" bIns="46038" anchor="b"/>
          <a:lstStyle/>
          <a:p>
            <a:pPr eaLnBrk="1" hangingPunct="1"/>
            <a:r>
              <a:rPr lang="en-GB" sz="3200" dirty="0" smtClean="0"/>
              <a:t>The Human Vision System (HVS)</a:t>
            </a:r>
          </a:p>
        </p:txBody>
      </p:sp>
      <p:sp>
        <p:nvSpPr>
          <p:cNvPr id="25603" name="Rectangle 4"/>
          <p:cNvSpPr>
            <a:spLocks noGrp="1" noChangeArrowheads="1"/>
          </p:cNvSpPr>
          <p:nvPr>
            <p:ph type="body" sz="half" idx="1"/>
          </p:nvPr>
        </p:nvSpPr>
        <p:spPr>
          <a:xfrm>
            <a:off x="304800" y="1143000"/>
            <a:ext cx="4635500" cy="4922838"/>
          </a:xfrm>
          <a:noFill/>
        </p:spPr>
        <p:txBody>
          <a:bodyPr lIns="92075" tIns="46038" rIns="92075" bIns="46038"/>
          <a:lstStyle/>
          <a:p>
            <a:pPr marL="290513" indent="-290513" eaLnBrk="1" hangingPunct="1"/>
            <a:r>
              <a:rPr lang="en-GB" sz="1600" dirty="0" smtClean="0"/>
              <a:t>The eye can adapt to a </a:t>
            </a:r>
            <a:r>
              <a:rPr lang="en-GB" sz="1600" i="1" dirty="0" smtClean="0"/>
              <a:t>huge</a:t>
            </a:r>
            <a:r>
              <a:rPr lang="en-GB" sz="1600" dirty="0" smtClean="0"/>
              <a:t> range of intensities from lowest visible light to highest bearable glare.</a:t>
            </a:r>
          </a:p>
          <a:p>
            <a:pPr marL="290513" indent="-290513" eaLnBrk="1" hangingPunct="1"/>
            <a:endParaRPr lang="en-GB" sz="1600" dirty="0" smtClean="0"/>
          </a:p>
          <a:p>
            <a:pPr marL="290513" indent="-290513" eaLnBrk="1" hangingPunct="1"/>
            <a:r>
              <a:rPr lang="en-GB" sz="1600" dirty="0" smtClean="0"/>
              <a:t>The eye uses two types of discrete light receptors.  </a:t>
            </a:r>
          </a:p>
          <a:p>
            <a:pPr marL="677863" lvl="1" indent="-196850" eaLnBrk="1" hangingPunct="1"/>
            <a:r>
              <a:rPr lang="en-GB" sz="1600" dirty="0" smtClean="0"/>
              <a:t>6-7 million centrally located </a:t>
            </a:r>
            <a:r>
              <a:rPr lang="en-GB" sz="1600" dirty="0" smtClean="0">
                <a:solidFill>
                  <a:srgbClr val="CC0000"/>
                </a:solidFill>
              </a:rPr>
              <a:t>c</a:t>
            </a:r>
            <a:r>
              <a:rPr lang="en-GB" sz="1600" dirty="0" smtClean="0">
                <a:solidFill>
                  <a:srgbClr val="3366FF"/>
                </a:solidFill>
              </a:rPr>
              <a:t>o</a:t>
            </a:r>
            <a:r>
              <a:rPr lang="en-GB" sz="1600" dirty="0" smtClean="0">
                <a:solidFill>
                  <a:srgbClr val="00CC00"/>
                </a:solidFill>
              </a:rPr>
              <a:t>n</a:t>
            </a:r>
            <a:r>
              <a:rPr lang="en-GB" sz="1600" dirty="0" smtClean="0">
                <a:solidFill>
                  <a:srgbClr val="CC0099"/>
                </a:solidFill>
              </a:rPr>
              <a:t>e</a:t>
            </a:r>
            <a:r>
              <a:rPr lang="en-GB" sz="1600" dirty="0" smtClean="0">
                <a:solidFill>
                  <a:srgbClr val="FF9900"/>
                </a:solidFill>
              </a:rPr>
              <a:t>s</a:t>
            </a:r>
            <a:r>
              <a:rPr lang="en-GB" sz="1600" dirty="0" smtClean="0"/>
              <a:t>  are highly sensitive to colour and bright light.</a:t>
            </a:r>
          </a:p>
          <a:p>
            <a:pPr marL="677863" lvl="1" indent="-196850" eaLnBrk="1" hangingPunct="1"/>
            <a:r>
              <a:rPr lang="en-GB" sz="1600" dirty="0" smtClean="0"/>
              <a:t>75 million </a:t>
            </a:r>
            <a:r>
              <a:rPr lang="en-GB" sz="1600" b="1" dirty="0" smtClean="0"/>
              <a:t>rods</a:t>
            </a:r>
            <a:r>
              <a:rPr lang="en-GB" sz="1600" dirty="0" smtClean="0"/>
              <a:t> across the surface of the retina are sensitive to light but not colour.  </a:t>
            </a:r>
          </a:p>
          <a:p>
            <a:pPr marL="677863" lvl="1" indent="-196850" eaLnBrk="1" hangingPunct="1"/>
            <a:endParaRPr lang="en-GB" sz="1600" dirty="0" smtClean="0"/>
          </a:p>
          <a:p>
            <a:pPr marL="290513" indent="-290513" eaLnBrk="1" hangingPunct="1"/>
            <a:r>
              <a:rPr lang="en-GB" sz="1600" dirty="0" smtClean="0"/>
              <a:t>Eye movements include steady </a:t>
            </a:r>
            <a:r>
              <a:rPr lang="en-GB" sz="1600" i="1" dirty="0" smtClean="0"/>
              <a:t>fixations</a:t>
            </a:r>
            <a:r>
              <a:rPr lang="en-GB" sz="1600" dirty="0" smtClean="0"/>
              <a:t> and extremely rapid movements called </a:t>
            </a:r>
            <a:r>
              <a:rPr lang="en-GB" sz="1600" i="1" dirty="0" smtClean="0"/>
              <a:t>saccades</a:t>
            </a:r>
            <a:r>
              <a:rPr lang="en-GB" sz="1600" dirty="0" smtClean="0"/>
              <a:t>.  These movements can be captured by carefully calibrated cameras directed on the eye</a:t>
            </a:r>
          </a:p>
          <a:p>
            <a:pPr marL="690563" lvl="1" indent="-290513" eaLnBrk="1" hangingPunct="1"/>
            <a:r>
              <a:rPr lang="en-GB" sz="1600" dirty="0" smtClean="0"/>
              <a:t>We used an eye tracking system in a recent research project to determine how a cardiologist views digital angiograms </a:t>
            </a:r>
          </a:p>
          <a:p>
            <a:pPr marL="290513" indent="-290513" eaLnBrk="1" hangingPunct="1"/>
            <a:endParaRPr lang="en-GB" sz="1600" dirty="0" smtClean="0"/>
          </a:p>
        </p:txBody>
      </p:sp>
      <p:sp>
        <p:nvSpPr>
          <p:cNvPr id="25604" name="Rectangle 7"/>
          <p:cNvSpPr>
            <a:spLocks noChangeArrowheads="1"/>
          </p:cNvSpPr>
          <p:nvPr/>
        </p:nvSpPr>
        <p:spPr bwMode="auto">
          <a:xfrm>
            <a:off x="0" y="1797050"/>
            <a:ext cx="9906000" cy="0"/>
          </a:xfrm>
          <a:prstGeom prst="rect">
            <a:avLst/>
          </a:prstGeom>
          <a:noFill/>
          <a:ln w="12700">
            <a:noFill/>
            <a:miter lim="800000"/>
            <a:headEnd type="none" w="sm" len="sm"/>
            <a:tailEnd type="none" w="sm" len="sm"/>
          </a:ln>
        </p:spPr>
        <p:txBody>
          <a:bodyPr>
            <a:spAutoFit/>
          </a:bodyPr>
          <a:lstStyle/>
          <a:p>
            <a:endParaRPr lang="en-US"/>
          </a:p>
        </p:txBody>
      </p:sp>
      <p:sp>
        <p:nvSpPr>
          <p:cNvPr id="25605" name="Rectangle 10"/>
          <p:cNvSpPr>
            <a:spLocks noChangeArrowheads="1"/>
          </p:cNvSpPr>
          <p:nvPr/>
        </p:nvSpPr>
        <p:spPr bwMode="auto">
          <a:xfrm>
            <a:off x="0" y="4160838"/>
            <a:ext cx="9906000" cy="854075"/>
          </a:xfrm>
          <a:prstGeom prst="rect">
            <a:avLst/>
          </a:prstGeom>
          <a:noFill/>
          <a:ln w="12700">
            <a:noFill/>
            <a:miter lim="800000"/>
            <a:headEnd type="none" w="sm" len="sm"/>
            <a:tailEnd type="none" w="sm" len="sm"/>
          </a:ln>
        </p:spPr>
        <p:txBody>
          <a:bodyPr>
            <a:spAutoFit/>
          </a:bodyPr>
          <a:lstStyle/>
          <a:p>
            <a:pPr algn="l"/>
            <a:endParaRPr lang="en-GB" sz="2600" b="1">
              <a:latin typeface="Times New Roman" pitchFamily="18" charset="0"/>
            </a:endParaRPr>
          </a:p>
          <a:p>
            <a:pPr algn="l" eaLnBrk="0" hangingPunct="0"/>
            <a:endParaRPr lang="en-GB" sz="2400">
              <a:latin typeface="Times New Roman" pitchFamily="18" charset="0"/>
            </a:endParaRPr>
          </a:p>
        </p:txBody>
      </p:sp>
      <p:sp>
        <p:nvSpPr>
          <p:cNvPr id="25606" name="Rectangle 11"/>
          <p:cNvSpPr>
            <a:spLocks noChangeArrowheads="1"/>
          </p:cNvSpPr>
          <p:nvPr/>
        </p:nvSpPr>
        <p:spPr bwMode="auto">
          <a:xfrm>
            <a:off x="0" y="1858963"/>
            <a:ext cx="9906000" cy="0"/>
          </a:xfrm>
          <a:prstGeom prst="rect">
            <a:avLst/>
          </a:prstGeom>
          <a:noFill/>
          <a:ln w="12700">
            <a:noFill/>
            <a:miter lim="800000"/>
            <a:headEnd type="none" w="sm" len="sm"/>
            <a:tailEnd type="none" w="sm" len="sm"/>
          </a:ln>
        </p:spPr>
        <p:txBody>
          <a:bodyPr>
            <a:spAutoFit/>
          </a:bodyPr>
          <a:lstStyle/>
          <a:p>
            <a:endParaRPr lang="en-US"/>
          </a:p>
        </p:txBody>
      </p:sp>
      <p:sp>
        <p:nvSpPr>
          <p:cNvPr id="25607" name="Rectangle 14"/>
          <p:cNvSpPr>
            <a:spLocks noChangeArrowheads="1"/>
          </p:cNvSpPr>
          <p:nvPr/>
        </p:nvSpPr>
        <p:spPr bwMode="auto">
          <a:xfrm>
            <a:off x="0" y="4100513"/>
            <a:ext cx="9906000" cy="854075"/>
          </a:xfrm>
          <a:prstGeom prst="rect">
            <a:avLst/>
          </a:prstGeom>
          <a:noFill/>
          <a:ln w="12700">
            <a:noFill/>
            <a:miter lim="800000"/>
            <a:headEnd type="none" w="sm" len="sm"/>
            <a:tailEnd type="none" w="sm" len="sm"/>
          </a:ln>
        </p:spPr>
        <p:txBody>
          <a:bodyPr>
            <a:spAutoFit/>
          </a:bodyPr>
          <a:lstStyle/>
          <a:p>
            <a:pPr algn="l"/>
            <a:endParaRPr lang="en-GB" sz="2600" b="1">
              <a:latin typeface="Times New Roman" pitchFamily="18" charset="0"/>
            </a:endParaRPr>
          </a:p>
          <a:p>
            <a:pPr algn="l" eaLnBrk="0" hangingPunct="0"/>
            <a:endParaRPr lang="en-GB" sz="2400">
              <a:latin typeface="Times New Roman" pitchFamily="18" charset="0"/>
            </a:endParaRPr>
          </a:p>
        </p:txBody>
      </p:sp>
      <p:pic>
        <p:nvPicPr>
          <p:cNvPr id="25608" name="Picture 18"/>
          <p:cNvPicPr>
            <a:picLocks noChangeAspect="1" noChangeArrowheads="1"/>
          </p:cNvPicPr>
          <p:nvPr/>
        </p:nvPicPr>
        <p:blipFill>
          <a:blip r:embed="rId4" cstate="print"/>
          <a:srcRect/>
          <a:stretch>
            <a:fillRect/>
          </a:stretch>
        </p:blipFill>
        <p:spPr bwMode="auto">
          <a:xfrm>
            <a:off x="5089525" y="914400"/>
            <a:ext cx="4460875" cy="2619375"/>
          </a:xfrm>
          <a:prstGeom prst="rect">
            <a:avLst/>
          </a:prstGeom>
          <a:noFill/>
          <a:ln w="12700">
            <a:noFill/>
            <a:miter lim="800000"/>
            <a:headEnd type="none" w="sm" len="sm"/>
            <a:tailEnd type="none" w="sm" len="sm"/>
          </a:ln>
        </p:spPr>
      </p:pic>
      <p:pic>
        <p:nvPicPr>
          <p:cNvPr id="174102" name="eye1.avi">
            <a:hlinkClick r:id="" action="ppaction://media"/>
          </p:cNvPr>
          <p:cNvPicPr>
            <a:picLocks noRot="1" noChangeAspect="1" noChangeArrowheads="1"/>
          </p:cNvPicPr>
          <p:nvPr>
            <a:videoFile r:link="rId1"/>
          </p:nvPr>
        </p:nvPicPr>
        <p:blipFill>
          <a:blip r:embed="rId5" cstate="print"/>
          <a:srcRect/>
          <a:stretch>
            <a:fillRect/>
          </a:stretch>
        </p:blipFill>
        <p:spPr bwMode="auto">
          <a:xfrm>
            <a:off x="7088188" y="3722688"/>
            <a:ext cx="2462212" cy="2462212"/>
          </a:xfrm>
          <a:prstGeom prst="rect">
            <a:avLst/>
          </a:prstGeom>
          <a:noFill/>
          <a:ln w="9525">
            <a:noFill/>
            <a:miter lim="800000"/>
            <a:headEnd/>
            <a:tailEnd/>
          </a:ln>
        </p:spPr>
      </p:pic>
      <p:pic>
        <p:nvPicPr>
          <p:cNvPr id="25610" name="Picture 23"/>
          <p:cNvPicPr>
            <a:picLocks noChangeAspect="1" noChangeArrowheads="1"/>
          </p:cNvPicPr>
          <p:nvPr/>
        </p:nvPicPr>
        <p:blipFill>
          <a:blip r:embed="rId6" cstate="print"/>
          <a:srcRect/>
          <a:stretch>
            <a:fillRect/>
          </a:stretch>
        </p:blipFill>
        <p:spPr bwMode="auto">
          <a:xfrm>
            <a:off x="5257800" y="4160838"/>
            <a:ext cx="1692275" cy="1484312"/>
          </a:xfrm>
          <a:prstGeom prst="rect">
            <a:avLst/>
          </a:prstGeom>
          <a:noFill/>
          <a:ln w="12700">
            <a:noFill/>
            <a:miter lim="800000"/>
            <a:headEnd type="none" w="sm" len="sm"/>
            <a:tailEnd type="none" w="sm" len="sm"/>
          </a:ln>
        </p:spPr>
      </p:pic>
      <p:sp>
        <p:nvSpPr>
          <p:cNvPr id="25611" name="Rectangle 24"/>
          <p:cNvSpPr>
            <a:spLocks noChangeArrowheads="1"/>
          </p:cNvSpPr>
          <p:nvPr/>
        </p:nvSpPr>
        <p:spPr bwMode="auto">
          <a:xfrm>
            <a:off x="6137275" y="6184900"/>
            <a:ext cx="3562350" cy="458788"/>
          </a:xfrm>
          <a:prstGeom prst="rect">
            <a:avLst/>
          </a:prstGeom>
          <a:noFill/>
          <a:ln w="12700">
            <a:noFill/>
            <a:miter lim="800000"/>
            <a:headEnd type="none" w="sm" len="sm"/>
            <a:tailEnd type="none" w="sm" len="sm"/>
          </a:ln>
        </p:spPr>
        <p:txBody>
          <a:bodyPr wrap="none">
            <a:spAutoFit/>
          </a:bodyPr>
          <a:lstStyle/>
          <a:p>
            <a:pPr algn="r"/>
            <a:r>
              <a:rPr lang="en-GB" sz="800"/>
              <a:t>Above : A cardiologist examining a coronary angiogram.</a:t>
            </a:r>
          </a:p>
          <a:p>
            <a:pPr algn="r"/>
            <a:r>
              <a:rPr lang="en-GB" sz="800"/>
              <a:t>Above right: http://www.wiu.edu/users/mfmrb/PSY343/SensPercVision.htm</a:t>
            </a:r>
          </a:p>
          <a:p>
            <a:pPr algn="r"/>
            <a:endParaRPr lang="en-GB" sz="8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0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4102"/>
                                        </p:tgtEl>
                                      </p:cBhvr>
                                    </p:cmd>
                                  </p:childTnLst>
                                </p:cTn>
                              </p:par>
                            </p:childTnLst>
                          </p:cTn>
                        </p:par>
                      </p:childTnLst>
                    </p:cTn>
                  </p:par>
                </p:childTnLst>
              </p:cTn>
              <p:nextCondLst>
                <p:cond evt="onClick" delay="0">
                  <p:tgtEl>
                    <p:spTgt spid="174102"/>
                  </p:tgtEl>
                </p:cond>
              </p:nextCondLst>
            </p:seq>
            <p:video>
              <p:cMediaNode>
                <p:cTn id="7" fill="hold" display="0">
                  <p:stCondLst>
                    <p:cond delay="indefinite"/>
                  </p:stCondLst>
                  <p:endCondLst>
                    <p:cond evt="onNext" delay="0">
                      <p:tgtEl>
                        <p:sldTgt/>
                      </p:tgtEl>
                    </p:cond>
                    <p:cond evt="onPrev" delay="0">
                      <p:tgtEl>
                        <p:sldTgt/>
                      </p:tgtEl>
                    </p:cond>
                  </p:endCondLst>
                </p:cTn>
                <p:tgtEl>
                  <p:spTgt spid="17410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Vision</a:t>
            </a:r>
            <a:endParaRPr lang="en-GB" dirty="0"/>
          </a:p>
        </p:txBody>
      </p:sp>
      <p:sp>
        <p:nvSpPr>
          <p:cNvPr id="3" name="Content Placeholder 2"/>
          <p:cNvSpPr>
            <a:spLocks noGrp="1"/>
          </p:cNvSpPr>
          <p:nvPr>
            <p:ph idx="1"/>
          </p:nvPr>
        </p:nvSpPr>
        <p:spPr/>
        <p:txBody>
          <a:bodyPr/>
          <a:lstStyle/>
          <a:p>
            <a:r>
              <a:rPr lang="en-GB" dirty="0" smtClean="0"/>
              <a:t>Computer vision is a very active research area trying to build  systems which  can use visual information to perform a task</a:t>
            </a:r>
          </a:p>
          <a:p>
            <a:pPr lvl="1"/>
            <a:r>
              <a:rPr lang="en-GB" dirty="0" smtClean="0"/>
              <a:t>It’s very much a multi-disciplinary research field</a:t>
            </a:r>
          </a:p>
          <a:p>
            <a:r>
              <a:rPr lang="en-GB" dirty="0" smtClean="0"/>
              <a:t>Applications include</a:t>
            </a:r>
          </a:p>
          <a:p>
            <a:pPr lvl="1"/>
            <a:r>
              <a:rPr lang="en-GB" dirty="0" smtClean="0"/>
              <a:t>Medicine</a:t>
            </a:r>
          </a:p>
          <a:p>
            <a:pPr lvl="1"/>
            <a:r>
              <a:rPr lang="en-GB" dirty="0" smtClean="0"/>
              <a:t>Robotics</a:t>
            </a:r>
          </a:p>
          <a:p>
            <a:pPr lvl="1"/>
            <a:r>
              <a:rPr lang="en-GB" dirty="0" smtClean="0"/>
              <a:t>Manufacturing</a:t>
            </a:r>
          </a:p>
          <a:p>
            <a:pPr lvl="1"/>
            <a:r>
              <a:rPr lang="en-GB" dirty="0" smtClean="0"/>
              <a:t>Space exploration</a:t>
            </a:r>
          </a:p>
          <a:p>
            <a:pPr lvl="1"/>
            <a:r>
              <a:rPr lang="en-GB" dirty="0" smtClean="0"/>
              <a:t>Television</a:t>
            </a:r>
          </a:p>
          <a:p>
            <a:pPr lvl="1"/>
            <a:r>
              <a:rPr lang="en-GB" dirty="0" smtClean="0"/>
              <a:t>Sport</a:t>
            </a:r>
          </a:p>
          <a:p>
            <a:pPr lvl="1"/>
            <a:r>
              <a:rPr lang="en-GB" dirty="0" smtClean="0"/>
              <a:t>Visual surveillance</a:t>
            </a:r>
          </a:p>
          <a:p>
            <a:endParaRPr lang="en-GB" dirty="0"/>
          </a:p>
        </p:txBody>
      </p:sp>
      <p:pic>
        <p:nvPicPr>
          <p:cNvPr id="3074" name="Picture 2" descr="http://upload.wikimedia.org/wikipedia/en/thumb/0/08/CVoverview2.svg/350px-CVoverview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516" y="2412781"/>
            <a:ext cx="3744614" cy="262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1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Computer  Vision</a:t>
            </a:r>
          </a:p>
        </p:txBody>
      </p:sp>
      <p:sp>
        <p:nvSpPr>
          <p:cNvPr id="3" name="Content Placeholder 2"/>
          <p:cNvSpPr>
            <a:spLocks noGrp="1"/>
          </p:cNvSpPr>
          <p:nvPr>
            <p:ph sz="half" idx="1"/>
          </p:nvPr>
        </p:nvSpPr>
        <p:spPr/>
        <p:txBody>
          <a:bodyPr/>
          <a:lstStyle/>
          <a:p>
            <a:r>
              <a:rPr lang="en-GB" sz="2400" dirty="0" smtClean="0"/>
              <a:t>A key challenge of computer vision is to infer 3D information (position/motion) from a 2D image</a:t>
            </a:r>
          </a:p>
          <a:p>
            <a:r>
              <a:rPr lang="en-GB" sz="2400" dirty="0" smtClean="0"/>
              <a:t>The HVS is especially good at this</a:t>
            </a:r>
          </a:p>
          <a:p>
            <a:pPr lvl="1"/>
            <a:r>
              <a:rPr lang="en-GB" dirty="0" smtClean="0"/>
              <a:t>It can seamlessly  combine visual cues</a:t>
            </a:r>
          </a:p>
          <a:p>
            <a:pPr lvl="2"/>
            <a:r>
              <a:rPr lang="en-GB" sz="2400" dirty="0" smtClean="0"/>
              <a:t>Stereo</a:t>
            </a:r>
          </a:p>
          <a:p>
            <a:pPr lvl="2"/>
            <a:r>
              <a:rPr lang="en-GB" sz="2400" dirty="0" smtClean="0"/>
              <a:t>Motion/parallax</a:t>
            </a:r>
          </a:p>
          <a:p>
            <a:pPr lvl="2"/>
            <a:r>
              <a:rPr lang="en-GB" sz="2400" dirty="0" smtClean="0"/>
              <a:t>Texture gradients</a:t>
            </a:r>
          </a:p>
          <a:p>
            <a:pPr lvl="1"/>
            <a:endParaRPr lang="en-GB" dirty="0"/>
          </a:p>
        </p:txBody>
      </p:sp>
      <p:sp>
        <p:nvSpPr>
          <p:cNvPr id="5" name="AutoShape 2" descr="data:image/jpeg;base64,/9j/4AAQSkZJRgABAQAAAQABAAD/2wCEAAkGBhQSERUUEhQWFRUWGBgaFxcYGB4dHBgdHx4cGRocFxwfICgqICAjHB0YHy8gJScrLiwsGB8yNjEqNScrLCoBCQoKDgwOGg8PGikcHxwpKSkpKSkpKSkpKSkpKSkpKSkpKSkpKSwpKSksKSkpKSkpKSkpKSkpLCkpKSwpKSksKf/AABEIAJkAmQMBIgACEQEDEQH/xAAbAAADAQEBAQEAAAAAAAAAAAAEBQYDAgEHAP/EAEwQAAIBAQUFBAQJCAkCBwAAAAECEQMABBIhMQUiQVFhBhMycUJScoEUFSMzYpGhsdEHU2OCkrLB8BY0Q3OTosLS8YPiJCU1VGTT4f/EABcBAQEBAQAAAAAAAAAAAAAAAAEAAgP/xAAfEQACAgMAAwEBAAAAAAAAAAAAAQIRITFBMlFhEkL/2gAMAwEAAhEDEQA/AFtONSy4c83Hd58izZk84XSLZbfr93dandkDEAihFkS+U4zmwiYIAsetNzEQVzlqg94KhWAOeeg01Fle0anfXu7UwxqKC1V4ELu5KVy3t7FxbTW3FnbSGVKn3dJEUspVQo3MWgzyg8jy87B1FBZWME5wSd6dYVQc/wBqRY2pVWYWoxIjdAmJ9Y5EeRb3Wx7vCcTKqCILAgvHCTl0gAtrYiLNKWJgZVzp84QFy5AT90ZZ2D7LDFdlcKJZqjZc2ZjA90cRYi+VglB3CMcKMR3nlK5GeMcNTwt3sm7mnc6Q7rERSXJSJaQDEyLA9OaaajeQicSqO8M6xIBgkZ5gHrbpAAcyivES3j1EDDi1PmPI2IpnDAar3AiBTAy6hS67x9hZzOtte6bFkAfFvsCCPISSZ1Oai2m8EhFcf69eMz83SzjPwpwj+FjbyhYkYgSOCiCOQnn0keVg7mY2jXGLM004CDC08o190zlrZlfgw8bKF0BXJuo3sR8gkHztdJaA7vuAyRSBObMMZJJ0kfZve63G0mw1rs64zLmmxjDkwiIgcc9OAsTSYBlKLhP6TIRGcFgxBOkCDI4WC7Xgrd8RqZo6NhAwg5xlJJJAPPhpaey4M75U5s0R4Qsk+R+yCT5WCozTGS92Dm0ENB0EiRl74HKzJq+NJSoApzJIEgRPHTXUgmwAYHNUZzwZfD5gtA/WAz4Wo+jTfTPbN37yg2EuzLvKYgYlzBjIaSJE5GxV1vpqUFqAlZAY5YvMQBOvKDbukzMpx1BEbwEAgcQzMAYI4lVPWy7s1WCNVoBjFNyac8UbMfXkZynFlbPB6dd2JyRmAOsiCfZnrwGXnYoPO67iCDKhd4iDMGN7j4VBtzfVCsO8fFiGSiQeOirvEdZNvaDEGEABbXvMsh1G8x95jjFtvKBbMtg14DUGM90QoDL4kPgMa6ZZnhY2BypftH8bAbXDUalO8Ft1dytCwMB0MSSYPU8Is1+G/pF+s/jbFGk6MqNMO2IUsbwu+cJX3PocwCcMxFlewsdW+XqqSpwEUhk0QNYPMRGYzxcLPdp1qqUKlR2VMCO26MycO7LEmN6PDOZG9rZT2M2eRdFYlg9Us5IIOZyBzBBMAcLV4OD2HX2q2bVQqoGEEQ/SSW8PIALiyyNsbsACRSxSuRLMcupxgnkJj3G3RhTK/L1AIxDxaxGIkqOoxA/RjT88OPliKa+qRpwB7w5A+zB6nSzpD0Xdr6mG5uHaWbCvACZBOXkDxPPKzqkmGgg74qAqgtiGsARJ0z5EGyDtYVNGnSpZ95WQSJMkTG96WZ5mOYtRXqrRZxK4qm8UABFSOJBMGPPLzscHp5cXcKe7pqT4cZJTF7eKWIGfE6cLfnpoGXvJVhOFQpRW54VXx55iSxt6tzqTu1WQeqYYke3kw9xMZRbxa4psVWnjYneNNsWYjKozRBz0PussUT11b/zSqMMKaK7sAaJSyjh5WcEKXOBWWoQAT4ZHDJhvAdARZTdy3xtUOU93pJjwUuMa+78bNr5fXOJWUU00xuocHjMeEDq5HkbPQictQcTjYRBkLuxn6x6cdwdOFsa9FWoVUo04xIRiCgKZEyG9LUZiba/BUAV8cxGFnYMonTCDlmSNPcRNi1rO8jDCn02kTIzhTnPnHnalgULuz94xXOkWTHhWBADGVJUQNZymfqtoUcndYUxy8bAnTxeEDgM5nhYLsarqlalIPdVMIBy8888pByjjrZhWZj8+e7A9EZKOpq8R70nlYWx4ZIwQ74xvrlLEcAUQ+HlIyHFrBX+qaV8oVcOAVJpvJAxeqctCCR9tmS4ae7TPHEUAxkzxIGa9GJA62B7Q3OpVuzM4WmUGMAEswgEaiAMs8p4aWulwPvIVD80VJzJEKvXE2hPnbKnRqEb5UjkozI4Aswgz0VPO2mz9p1Kl3V0VXJAkYsJyyPBsxE655ZW8F3xMcbkEk7qg0xGU5TLa6yf4WYkzhu4hqTI0lYICl3IOW6c4HSQMuVpn+ilf1W/aX8bVlOsKIwAKcskUQx6lRr1bIW7+Nj+Yrf5P99st0b2Lu3ZZbsEZy71XVABugekYXrAEknWzpNiotFEMoUVASrRmoEzORkycxFpbbVDvdp3eiWd8ADuT+3kAAAIC6Aa2pK+zQDiDeEZLUlkGczBMjzBy5HSw9HD6YveGgdyoqL63zYA03ZnF5jCDw1NvUqUyYqscR0VxhXrAkg+RZzGtuam1G4UnIyHeAFkzEyAN5l4SFjqLGXVEqANjFX3jDrwXoYGcnLW0xRPbXvS1L7clWSqsz5DIxGErzjCcxlym1Cb8lQYUXvSuoiApjKS0YT5ZjpaavV4WptelBEU6eeephyR57+mtqS+NTY4SuN9N3xKDzfLAD1OfWyV7Ofi1jHyjL+jElD0aSGbPiGTOMrei94G7vApjQUs46uMsGecEmets22fWYQauU/N56cmqiGJ6jLhFuze1owroUnw4RiUnkMPpHlGfW0xiSwr1PjYyFDMoESSPmgdY13eX12pqt+ZTDDugMIDneBJ4KRkvKW48DaVrVj8bI+A5hcjE502GnPp0tWnaZYlKaw4/OSoEjkN5uW7APA2SiYLs1BmJDD0wYIPGBoJ4wPwt0l6qNHdhaimd8yijgYyOPnuwOXO3h2MpMkktlpAQccqUFf2gToZmCNLxtA0Y7yGxHdCeM+SZlj1BjysyQxYj2SWp7QvCYgSwxndIBJwvkMRiMcZzpZy9Vz86xprxCaRpDVNY45BAOM2nr9UdNpUKpTB3i4QpbMzK70ZAyy89LUD3ty2FR3Zy3nznjuRkx8yI1g6WOitHjXSlSWViiNZU4R7wcm5QQZty1WrUBWFwEEY2Ug58knlxJX2eFtKexkBxb2MGcc5gkRMeEDphjztzeLyaZgxUJ8Kj5w8zhGR88h5WZIlQi7Ls1Jq13BBKMSA2U5wYI0Hh5+L32a1KbVMIrkoJyRfCTy7zj7sJ1yNk+03ahfqdVkCCqMJEz9HeOkzgMDkLUF4vr4sAUITAxVDumZyUDxmJyEa2CXo8p3IISU3QTJBzGsznn0mfcbYfHifnLv8A43/bbT4jQmSxJHOMA4fNZoAOGU9bFdzX9en/AITf/ZZcfgJkx2UoVLzfLzXFQAiVDBQQQTAyJmCqtoQchnag7h0I+E02qRmKib1McopqJEcyp6tZP2Bv1G73aXJ7yrUO6FMtGQCCM+J1ynOLUNWpVqzjJopPhU75H02Hh6quf0rZezmtHA2mjz3Z71uSEN72Oi+8g9DpbmpscVHx1QpMeFf9bZFxGUEQORt+qbGpaqvdsBk6HCw45nQjXUEGbY0LxXdsNJkqpMNVZSADMRkYqH2cIyzI0sMUJ9lUA+1K+Qw00K4YyiEUCOXS1E9xFFPknFJFMlSAaeeZyJGGcpKkHobTXY+nUavfKilWfFhIYQGOJ+IJw+AcD/Ev6VRQy/CZFQndxiKU8qWZWfbOLPhpZeyWjw7SrMIFIov53CXHQrTIDn9ZQOOeVirnSpmXU94xEFycTHpPAdMh0sVebyqKXchVGZJ/4+6SeGcWW17u1cyFNJde80qtxnkgOQlpYzotpimTe12A2vQ690PrLL+FrLaFSkFHfYYJ3cWuLhgAzLeznaG23cUTaVFQIUmgYzzmoVMk6zGtqv4mZHNWkQ7nRasmOlN8yg9zeYsvhLpg1K8vPct3SaL3wxOc5lYBwgjg8kchGftzqU6Umoho1HMFnbFj/wCpMH2SQeli/jhEIWtNFonfgKeeF5Kt9YPTO3D16lcRSGCkwM1HXNhn4KZ19psvom06oU3ZPdvLwEN3dfErMRHIYWH2i1JWv9PuwzsuB4jiGnQAZ4j0Asn7R7ApUrkwRc1KHEc2O8F3j5OcshlpbbZFwSrQo1RKVQgiokAg+kMwRrPDOxwVujVbvWf5qbsnDEMTH2UJimOsz0FiriO5nFTMtm1VZfERpj9PLyIFvPhdWnPeLjQDx0xB/WpnTzBPlYYbfFbK6w8eJ2kIojLLIsemnW2nTQZTBe2xSpdg6uuTjCZmZlYHXwt+rZpsbaC17srmIKw4OgjJsQ5ZWFGx1wviON3DBnaJzyyAyA6DlmTZB2QpLVFW7VQZUyMyCM4OfRucjPS2OGtMofhGIqLpLLObH5kAcATmf+nI525+D3385d/2H/3WLCVacCBVSNVhXA4DD4W92HTS3vxiPVrf4FT8LbVAdbK2SoulKlUUNCDECOJEn3yYnWwN9VruQlCoah4UH3zHNX8SKObkjyt5W2wz1e5Ym7aQzRiqcxSPh5cSeQs0u10SkCEXDJls82PNmJlj1NsmBWK0vF8BQTuAGaLcsTiMR13TA+idbPWqqqyIAA4aADy4RYO+35aY3z4pAUCS/MKo18tLTm17qy3as+dFO7MUVcwCcgWgxx8KwDxmxtijX8m+dKtU4vV/gG+9zZ9W2h3hanRUVDmGZvm16Oc5P0Bn5a2lexOyO9uTDG9Mu7DEpOgCiCJAIyPI56i1JSv5u4C1qYSmoyqUge7A6qM084K9bTqwWjO79mgkMjkVBMSJpgnglP0Bw3TME5m21W+tSHyyZRnUSWQdW4p75HWxN42xSVAwYPjnAEIY1OiAa+eg42ENyevBvGSfmAcuhqn0j08PnadCiK7TbSVr6j05IVKcEDIxUYyvMZx7rWz7bBbu6KmrU48Fp8jUb0fKJtHduli9rH5pPsdh91rK83FXbFmriYdTDD38R0II6W0+BHp1R2UWIe8EVXEwIimkg+FDkdYxNJ5Rb0bMNMfIPg+g0snuGq/qmOhsM+1XoCawD0xrVXIrwl6f8Uy6C2Xxw16BF2JSmDBrcTzFNTofpMOoBtYGmY9o9r/I1aDU2NVqbQEhhBHiJywga5gdJsr7JbVKXV5R3wOfCJyYAieQ1M6c7Ulz2dTpghVyYy5JkseJY8TaZ7CVcNetSOvL2WKn6pFjjNaaH9HZbV4e8MpTVKVNpToXceM6ZeHobH3jZtNxmgBGhXdZeUMsEDpNs6uzwCWpMabHMkeFj9JTkfPXrYG99ozSLI9Mu6ri+TMiJAl5zpjPVsuRsp2DWT2+d5QDMzCpSHFiqOPfkrf5SbSwvrU7+tbu2piqRutkWDQMxwkgnPibU90u3eEVarCoZxIB83T5YANTwxnPWIsu7bXLFSRxMo0E9Dx8gwH7Vi1ZprFjZtsNUY06Kw4ALNUEBeoXVj5QOtu/g1f/ANy3+DT/ANth9nMt4oU3cS2EZ6FTo2EiCMxwNifgH6Wt+2P9trQhd7uqVFK1FDLxB087TtCpXUstzY1qYkE1s1U+rSeRi49OZFmvxa9YzeICZEUVMg/3rDxeyMuZNmeGMhwgADhygD7hpYSOTYi2Q9PEZLGv6Zq5VPIDgvLDl1OtuO2Dxcq3VVH+ZbH7Xo0TTmvAVdGkhgeGBhBn6I15G0Z2nNf4PvswpM6hFqAd6f7yMhHAa6TaSyTeCp7CLhuVLrjP1sTYx9oPWJW7gGDDVW8C8wumNhyGXMjS09sy5VfgtA71Wjgl6KkK7eywgkDXDIJ5kQLV2ydp0aq/JEDDkUjCUjgV1Fqs2V4F1LsjTpw1J3SqJmpkQ5JzxppHRYjrbr4zqURF5QKJgVEk0z7XFD7QjkTZ67ACTkBxJyHmbIa+0nrkrQ3aeYasR4hyog6g6YzlrAJE2WKI7t7eFN4plSDFPOPbytWV9spkKfyjvmiJmT5nRR1MWi+3Gz0oNSWmsL3bZazBBkn32r6Gzt1atFu7qlFltVcQMqi+kOsgjnZekS2wq67HZyKl6hmGa0h82nKQfGw9Y5DgLGXnZKOcSzTf10gE+0NGHQ/ZYW77cwsErr3THR5+Tc/RbgfotnYvaG1adFQ1RonwgZs55IOJtWiyA3iu9EE1hKD+1QZRzddV4CRiHUWitlbTA2mzqTgqNVgwcwwLCB7QFqw3apeSGvAwUwZSgDr/AHx4n6IgDPW0v2uQ0r7TdchFMj9UkH7CLC9C/ZX07295yoblMEhqx1nQrTU5kjPeIgRx4M7hs5KKwgMnNmJlnPN21JsBWuALd5TY06nrLo3LGujDTryIt3T2yUIF4AT9KvzZ858HDJpGetqLQtM0vGxVJxUiaT8cPhb200PmIPnpZLtu/GnRaneUIxgqrU95WMSAuUhtDBHkTFnG1NupShVHeVGzWmpEx6xPBRzNgbls5i3e1yHqxAjwoOVNeHVjmbTolbJ7sdtxKdOoKhwhTMmTEjPTSzf+m925Vf2P/wBsjo0/g+0sOiOSOkOJHuBJH6tq/wCAUvzKfsL+FiToY6pgr0q12zpTWpD+yY76D9G5nF7Le7r3/ShHEUVNSrp3ZBXAePeE5KB9vCbflrvecqRKUTrVjefhFEHQfTPuB1t3V7MUcICA03XMVVO/PEsfTniG5nSyro5Ojy77NOIVKzd5UHhPo054U14e1qeJtO/lIf5GkOdQn6lP42cttR7uYvSjCTC1kG4eQcaofstNflDvSs1FVIPjOR5wB/GxHyNOqLXZFMLQpD9Gn7oNg9u0KQHesxpVMglRPnCeCgDxz6pm3VTaOHDSor3lUKIUHdUDLE7eiMvM8ByN2fsUI3e1W7ysR4o3U5rSX0R1OZ6WkslZPtVvWFTf1Y0IJYKBAzy+EqucaZeEcelHQrKwBQgqRkRpHSzGP5+yyS89n8LM92bumMkoc6THqvo+0v1WWhTJP8o/jo+xU+9bVOxa2K70m500+60J2s2m14amcBULjWZlSZGIKeIy162c7F2k707vd1cUcVMTUaZIjSlwxRz0stYQJ5Y+2hfwxNCnTFaowzQ+FRzqk5AZaanhbC69lHolaiVRUqKCCtQHBBzw0jmU5Zz15We7O2YlBMNMRxJPiY8Wc8TYmbSRWKbptFWbAwNOqNaba+a8GHVZtM/lBoT3T+2nl4WH3G1rfrlTqrhqKDGhmCp5q3o+Yt892/e3qKVRu9oUnHypENMFcP0szGKwlTFvBYbHvwq0Kb81E+cZ2Eq3mpeiaV2MJpUr6heap6zcJ0E++yDY4m7KrNU7lGYVBTG8RJInMEpESBJtfbNel3adyV7uN3DpH8++wo5NXaE9DsgtAA3ZyrgANjllqR60ZqfZy6G3dG/5hKqmlUOisQQ3VGGTe45chZ8wsPerurqVdQ6ngRP1deog2WrBOiF7f0yppVRqMS+REMp/e+q3P9L35L+1bnbsvjpUXNWjT3mL5lGWYRH9LLjwk2lfgS+sP591tJYyYk8n2gm3Ja09cu0pVu7vYFJxkH9B+oPon7PutzX2k96Ypd2NOl6VcatzFEcubfULAUE7W2ySWoUF7yqRDE506Y5ucwTyXytDbU2GtO80qI3jCYjzLPGnAQYi30G5bPSimCmsDjzJOpY8T1tIX8YtrKvWl9gD/wALEXbJqkUKbPqXVmqXUYkbeegfSOk0m1B6HX6rONl7Yp11JQkMMmRsnT2l/jbtbIe01OkkVsRpVxlTdPG54JHpA6Z2E7NNFLWvKopZ2CqBJJMADmbIjVe+6hqd25aPW/iqHpmelkrVKxq0vjEFUy7tYAplubxO/PonThavU5Wm6FKyO7f0Aou+EAAMwAHAQMrH7BuFOtcaaVFDAg/XJzB4Gwf5RW3KB/SN+7Y/sdUm6J+t+81n+UC8j1L3XufimvdxxHzlPlPrD+Zs9uu16VSl3quMGcscojnP8xYPaG0UopjqGB9p6AcbTd27JVLyHqkC7hoKUjMPGhqCdD5e6ymLQfXvj384VxU7rxOjVvLkunnbbb2zx8DqIgwhVkAfR3gPst1s/aRVhRrJ3VSMgdGHNDow8rMb0uKmwHFSPrH/ABbN5N0qJXsNeN+qvAhW/hZ9V2cyM1W7MKdRs2UglKntLwP0lg+dpLsZXi8AetTj6jn/ABtc17yqKWY4QMyToLUsMzDKM7h2pUnBXHc1QM1bRuqNoR9tlu0NqtenNG7tFIZVKw9IcVpH72tl8WvtBlLA07shkZb1Q8CDqoj+Z0K+J6t0HyM1qOcp/aUxqcPrjoM/OzmixYZdNnpTp92qgJERzHH/AJtM/wBCH9YWpbltFKqhkYMOPTzHA9LFe/7LYybpCL4pe+nHeAadLPu6Q8RnLFUMZc8P12Dx1rgYqA1bsDCuM2QcAw5Wry1vDnr/AD7rbxo42B3a+rUUMjAqdCLRF0q49sEjMY2+oIRZptrZ3wM99d3CKxAaidGJPodenC0rsi81Benemox/KHPRTBz8xaiqsnKz6PtPbQpEIi95WfwU11PVjwUc7dbI2EVbvq7CpXP7NMerTHTi3G2PZBKJpmrTbvKjx3rt4sXFSPRAJyGmmZ0s/BtJUVnNe7LUUq6qynVWEg+Yshq3GrdM6QatQGqEzUp6+D1l6HMdbUVgNq7XS70y7nooGrHkv85WaFYIjtxtSnXpUGpmd9p6ZaEc7a9m9sijdFEFnZnwINW3j9Qmc7Lu0uz3KC81QA7uoKAQAI48yY1sV2cuzpRS8UVBZXcEH0hMRPDjmM87Dr8kr/RT7K2AzOK96hn9GmPBTHlxa1GLLNkbZS8LKZMPEh1Xz6ddLMFNlCzPaGzKddMFRQRwIyK9VPA9fvtN12rXP5z5WhOVQeJc8hUH+oWrcVpba23Gr1Gu11MDMVqw0UZyq8ydJ/5tOiRB7NvopXhWmQHYGM5BnTnwtbbN2e98YVK2VIGUp+t1fmfutH7fu/wa+DDpNNx9xn3hrWN3epdiWQ40YyykwD1B9E9bEuMYp5RWKoAAAyGlvXsFs/ayV1ldRkynIqeo/mbFz/P4W0goV7R2AtR+9psaNb1gN1z+lX0vMGbBfAb/AP8Axv26n+yzjaO0FooXcwo+sngAOJPC09/Tb9D/AJ/+21SLI9ay/au1koLibMnJUGrnkLMDraU2z/6jQ9g/faMBdy2a1Ru/vWb+inCmNYHXrad/J3TDV6rH1DHvZbXF48Dey33Wifya/OVf7sfvC3KLw2bkspDjaGxXu1Tv7qcJ9JY3TnxHEWd7F28l4ERhqDNqc5jqvNevDjYs6+4ffaDuX9epe3+NqMndDJFxtbbKXdMTZk5Io1c8h+PKyS4bPevU7+8Zn0F4IOQ/HjbDtP8A16j7DfvWo6FmboYKyd7fL/4TyqJ/qt+7A1JuhHKo/wBy297f/wBUPtp/qtn+T/8Aqr/3rfclp+BLzDNqbDOLvbuSlUcRx5jr5WL2N2jFQ93VAp1cwBwf2evSzN9DaH7V+M+a/dbMJO6NSQy23t56zm7XTmRUqDQcwp+uTZtsbZS0KYRdeJ5nrab7EeAeyfvtaDQ2pvIwR88/KNd4rUn9ZCPqJ/3WqNmVsdGmx4op+wfxsi/KN4aHtVP9Fj+znzFH+7X9421LwRmPmze83EqcdIlWGhGo8uY6Gxlz7ThViuYYZ4oMP5cj9E9Yt03GyO/eP6vvFiMmjUkbMHvlUPUEU18Kcp59Tx+rhZz8GXkPqFhNkfNjyNmVst5Nwimj/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AAAQABAAD/2wCEAAkGBhQSERUUEhQWFRUWGBgaFxcYGB4dHBgdHx4cGRocFxwfICgqICAjHB0YHy8gJScrLiwsGB8yNjEqNScrLCoBCQoKDgwOGg8PGikcHxwpKSkpKSkpKSkpKSkpKSkpKSkpKSkpKSwpKSksKSkpKSkpKSkpKSkpLCkpKSwpKSksKf/AABEIAJkAmQMBIgACEQEDEQH/xAAbAAADAQEBAQEAAAAAAAAAAAAEBQYDAgEHAP/EAEwQAAIBAQUFBAQJCAkCBwAAAAECEQMABBIhMQUiQVFhBhMycUJScoEUFSMzYpGhsdEHU2OCkrLB8BY0Q3OTosLS8YPiJCU1VGTT4f/EABcBAQEBAQAAAAAAAAAAAAAAAAEAAgP/xAAfEQACAgMAAwEBAAAAAAAAAAAAAQIRITFBMlFhEkL/2gAMAwEAAhEDEQA/AFtONSy4c83Hd58izZk84XSLZbfr93dandkDEAihFkS+U4zmwiYIAsetNzEQVzlqg94KhWAOeeg01Fle0anfXu7UwxqKC1V4ELu5KVy3t7FxbTW3FnbSGVKn3dJEUspVQo3MWgzyg8jy87B1FBZWME5wSd6dYVQc/wBqRY2pVWYWoxIjdAmJ9Y5EeRb3Wx7vCcTKqCILAgvHCTl0gAtrYiLNKWJgZVzp84QFy5AT90ZZ2D7LDFdlcKJZqjZc2ZjA90cRYi+VglB3CMcKMR3nlK5GeMcNTwt3sm7mnc6Q7rERSXJSJaQDEyLA9OaaajeQicSqO8M6xIBgkZ5gHrbpAAcyivES3j1EDDi1PmPI2IpnDAar3AiBTAy6hS67x9hZzOtte6bFkAfFvsCCPISSZ1Oai2m8EhFcf69eMz83SzjPwpwj+FjbyhYkYgSOCiCOQnn0keVg7mY2jXGLM004CDC08o190zlrZlfgw8bKF0BXJuo3sR8gkHztdJaA7vuAyRSBObMMZJJ0kfZve63G0mw1rs64zLmmxjDkwiIgcc9OAsTSYBlKLhP6TIRGcFgxBOkCDI4WC7Xgrd8RqZo6NhAwg5xlJJJAPPhpaey4M75U5s0R4Qsk+R+yCT5WCozTGS92Dm0ENB0EiRl74HKzJq+NJSoApzJIEgRPHTXUgmwAYHNUZzwZfD5gtA/WAz4Wo+jTfTPbN37yg2EuzLvKYgYlzBjIaSJE5GxV1vpqUFqAlZAY5YvMQBOvKDbukzMpx1BEbwEAgcQzMAYI4lVPWy7s1WCNVoBjFNyac8UbMfXkZynFlbPB6dd2JyRmAOsiCfZnrwGXnYoPO67iCDKhd4iDMGN7j4VBtzfVCsO8fFiGSiQeOirvEdZNvaDEGEABbXvMsh1G8x95jjFtvKBbMtg14DUGM90QoDL4kPgMa6ZZnhY2BypftH8bAbXDUalO8Ft1dytCwMB0MSSYPU8Is1+G/pF+s/jbFGk6MqNMO2IUsbwu+cJX3PocwCcMxFlewsdW+XqqSpwEUhk0QNYPMRGYzxcLPdp1qqUKlR2VMCO26MycO7LEmN6PDOZG9rZT2M2eRdFYlg9Us5IIOZyBzBBMAcLV4OD2HX2q2bVQqoGEEQ/SSW8PIALiyyNsbsACRSxSuRLMcupxgnkJj3G3RhTK/L1AIxDxaxGIkqOoxA/RjT88OPliKa+qRpwB7w5A+zB6nSzpD0Xdr6mG5uHaWbCvACZBOXkDxPPKzqkmGgg74qAqgtiGsARJ0z5EGyDtYVNGnSpZ95WQSJMkTG96WZ5mOYtRXqrRZxK4qm8UABFSOJBMGPPLzscHp5cXcKe7pqT4cZJTF7eKWIGfE6cLfnpoGXvJVhOFQpRW54VXx55iSxt6tzqTu1WQeqYYke3kw9xMZRbxa4psVWnjYneNNsWYjKozRBz0PussUT11b/zSqMMKaK7sAaJSyjh5WcEKXOBWWoQAT4ZHDJhvAdARZTdy3xtUOU93pJjwUuMa+78bNr5fXOJWUU00xuocHjMeEDq5HkbPQictQcTjYRBkLuxn6x6cdwdOFsa9FWoVUo04xIRiCgKZEyG9LUZiba/BUAV8cxGFnYMonTCDlmSNPcRNi1rO8jDCn02kTIzhTnPnHnalgULuz94xXOkWTHhWBADGVJUQNZymfqtoUcndYUxy8bAnTxeEDgM5nhYLsarqlalIPdVMIBy8888pByjjrZhWZj8+e7A9EZKOpq8R70nlYWx4ZIwQ74xvrlLEcAUQ+HlIyHFrBX+qaV8oVcOAVJpvJAxeqctCCR9tmS4ae7TPHEUAxkzxIGa9GJA62B7Q3OpVuzM4WmUGMAEswgEaiAMs8p4aWulwPvIVD80VJzJEKvXE2hPnbKnRqEb5UjkozI4Aswgz0VPO2mz9p1Kl3V0VXJAkYsJyyPBsxE655ZW8F3xMcbkEk7qg0xGU5TLa6yf4WYkzhu4hqTI0lYICl3IOW6c4HSQMuVpn+ilf1W/aX8bVlOsKIwAKcskUQx6lRr1bIW7+Nj+Yrf5P99st0b2Lu3ZZbsEZy71XVABugekYXrAEknWzpNiotFEMoUVASrRmoEzORkycxFpbbVDvdp3eiWd8ADuT+3kAAAIC6Aa2pK+zQDiDeEZLUlkGczBMjzBy5HSw9HD6YveGgdyoqL63zYA03ZnF5jCDw1NvUqUyYqscR0VxhXrAkg+RZzGtuam1G4UnIyHeAFkzEyAN5l4SFjqLGXVEqANjFX3jDrwXoYGcnLW0xRPbXvS1L7clWSqsz5DIxGErzjCcxlym1Cb8lQYUXvSuoiApjKS0YT5ZjpaavV4WptelBEU6eeephyR57+mtqS+NTY4SuN9N3xKDzfLAD1OfWyV7Ofi1jHyjL+jElD0aSGbPiGTOMrei94G7vApjQUs46uMsGecEmets22fWYQauU/N56cmqiGJ6jLhFuze1owroUnw4RiUnkMPpHlGfW0xiSwr1PjYyFDMoESSPmgdY13eX12pqt+ZTDDugMIDneBJ4KRkvKW48DaVrVj8bI+A5hcjE502GnPp0tWnaZYlKaw4/OSoEjkN5uW7APA2SiYLs1BmJDD0wYIPGBoJ4wPwt0l6qNHdhaimd8yijgYyOPnuwOXO3h2MpMkktlpAQccqUFf2gToZmCNLxtA0Y7yGxHdCeM+SZlj1BjysyQxYj2SWp7QvCYgSwxndIBJwvkMRiMcZzpZy9Vz86xprxCaRpDVNY45BAOM2nr9UdNpUKpTB3i4QpbMzK70ZAyy89LUD3ty2FR3Zy3nznjuRkx8yI1g6WOitHjXSlSWViiNZU4R7wcm5QQZty1WrUBWFwEEY2Ug58knlxJX2eFtKexkBxb2MGcc5gkRMeEDphjztzeLyaZgxUJ8Kj5w8zhGR88h5WZIlQi7Ls1Jq13BBKMSA2U5wYI0Hh5+L32a1KbVMIrkoJyRfCTy7zj7sJ1yNk+03ahfqdVkCCqMJEz9HeOkzgMDkLUF4vr4sAUITAxVDumZyUDxmJyEa2CXo8p3IISU3QTJBzGsznn0mfcbYfHifnLv8A43/bbT4jQmSxJHOMA4fNZoAOGU9bFdzX9en/AITf/ZZcfgJkx2UoVLzfLzXFQAiVDBQQQTAyJmCqtoQchnag7h0I+E02qRmKib1McopqJEcyp6tZP2Bv1G73aXJ7yrUO6FMtGQCCM+J1ynOLUNWpVqzjJopPhU75H02Hh6quf0rZezmtHA2mjz3Z71uSEN72Oi+8g9DpbmpscVHx1QpMeFf9bZFxGUEQORt+qbGpaqvdsBk6HCw45nQjXUEGbY0LxXdsNJkqpMNVZSADMRkYqH2cIyzI0sMUJ9lUA+1K+Qw00K4YyiEUCOXS1E9xFFPknFJFMlSAaeeZyJGGcpKkHobTXY+nUavfKilWfFhIYQGOJ+IJw+AcD/Ev6VRQy/CZFQndxiKU8qWZWfbOLPhpZeyWjw7SrMIFIov53CXHQrTIDn9ZQOOeVirnSpmXU94xEFycTHpPAdMh0sVebyqKXchVGZJ/4+6SeGcWW17u1cyFNJde80qtxnkgOQlpYzotpimTe12A2vQ690PrLL+FrLaFSkFHfYYJ3cWuLhgAzLeznaG23cUTaVFQIUmgYzzmoVMk6zGtqv4mZHNWkQ7nRasmOlN8yg9zeYsvhLpg1K8vPct3SaL3wxOc5lYBwgjg8kchGftzqU6Umoho1HMFnbFj/wCpMH2SQeli/jhEIWtNFonfgKeeF5Kt9YPTO3D16lcRSGCkwM1HXNhn4KZ19psvom06oU3ZPdvLwEN3dfErMRHIYWH2i1JWv9PuwzsuB4jiGnQAZ4j0Asn7R7ApUrkwRc1KHEc2O8F3j5OcshlpbbZFwSrQo1RKVQgiokAg+kMwRrPDOxwVujVbvWf5qbsnDEMTH2UJimOsz0FiriO5nFTMtm1VZfERpj9PLyIFvPhdWnPeLjQDx0xB/WpnTzBPlYYbfFbK6w8eJ2kIojLLIsemnW2nTQZTBe2xSpdg6uuTjCZmZlYHXwt+rZpsbaC17srmIKw4OgjJsQ5ZWFGx1wviON3DBnaJzyyAyA6DlmTZB2QpLVFW7VQZUyMyCM4OfRucjPS2OGtMofhGIqLpLLObH5kAcATmf+nI525+D3385d/2H/3WLCVacCBVSNVhXA4DD4W92HTS3vxiPVrf4FT8LbVAdbK2SoulKlUUNCDECOJEn3yYnWwN9VruQlCoah4UH3zHNX8SKObkjyt5W2wz1e5Ym7aQzRiqcxSPh5cSeQs0u10SkCEXDJls82PNmJlj1NsmBWK0vF8BQTuAGaLcsTiMR13TA+idbPWqqqyIAA4aADy4RYO+35aY3z4pAUCS/MKo18tLTm17qy3as+dFO7MUVcwCcgWgxx8KwDxmxtijX8m+dKtU4vV/gG+9zZ9W2h3hanRUVDmGZvm16Oc5P0Bn5a2lexOyO9uTDG9Mu7DEpOgCiCJAIyPI56i1JSv5u4C1qYSmoyqUge7A6qM084K9bTqwWjO79mgkMjkVBMSJpgnglP0Bw3TME5m21W+tSHyyZRnUSWQdW4p75HWxN42xSVAwYPjnAEIY1OiAa+eg42ENyevBvGSfmAcuhqn0j08PnadCiK7TbSVr6j05IVKcEDIxUYyvMZx7rWz7bBbu6KmrU48Fp8jUb0fKJtHduli9rH5pPsdh91rK83FXbFmriYdTDD38R0II6W0+BHp1R2UWIe8EVXEwIimkg+FDkdYxNJ5Rb0bMNMfIPg+g0snuGq/qmOhsM+1XoCawD0xrVXIrwl6f8Uy6C2Xxw16BF2JSmDBrcTzFNTofpMOoBtYGmY9o9r/I1aDU2NVqbQEhhBHiJywga5gdJsr7JbVKXV5R3wOfCJyYAieQ1M6c7Ulz2dTpghVyYy5JkseJY8TaZ7CVcNetSOvL2WKn6pFjjNaaH9HZbV4e8MpTVKVNpToXceM6ZeHobH3jZtNxmgBGhXdZeUMsEDpNs6uzwCWpMabHMkeFj9JTkfPXrYG99ozSLI9Mu6ri+TMiJAl5zpjPVsuRsp2DWT2+d5QDMzCpSHFiqOPfkrf5SbSwvrU7+tbu2piqRutkWDQMxwkgnPibU90u3eEVarCoZxIB83T5YANTwxnPWIsu7bXLFSRxMo0E9Dx8gwH7Vi1ZprFjZtsNUY06Kw4ALNUEBeoXVj5QOtu/g1f/ANy3+DT/ANth9nMt4oU3cS2EZ6FTo2EiCMxwNifgH6Wt+2P9trQhd7uqVFK1FDLxB087TtCpXUstzY1qYkE1s1U+rSeRi49OZFmvxa9YzeICZEUVMg/3rDxeyMuZNmeGMhwgADhygD7hpYSOTYi2Q9PEZLGv6Zq5VPIDgvLDl1OtuO2Dxcq3VVH+ZbH7Xo0TTmvAVdGkhgeGBhBn6I15G0Z2nNf4PvswpM6hFqAd6f7yMhHAa6TaSyTeCp7CLhuVLrjP1sTYx9oPWJW7gGDDVW8C8wumNhyGXMjS09sy5VfgtA71Wjgl6KkK7eywgkDXDIJ5kQLV2ydp0aq/JEDDkUjCUjgV1Fqs2V4F1LsjTpw1J3SqJmpkQ5JzxppHRYjrbr4zqURF5QKJgVEk0z7XFD7QjkTZ67ACTkBxJyHmbIa+0nrkrQ3aeYasR4hyog6g6YzlrAJE2WKI7t7eFN4plSDFPOPbytWV9spkKfyjvmiJmT5nRR1MWi+3Gz0oNSWmsL3bZazBBkn32r6Gzt1atFu7qlFltVcQMqi+kOsgjnZekS2wq67HZyKl6hmGa0h82nKQfGw9Y5DgLGXnZKOcSzTf10gE+0NGHQ/ZYW77cwsErr3THR5+Tc/RbgfotnYvaG1adFQ1RonwgZs55IOJtWiyA3iu9EE1hKD+1QZRzddV4CRiHUWitlbTA2mzqTgqNVgwcwwLCB7QFqw3apeSGvAwUwZSgDr/AHx4n6IgDPW0v2uQ0r7TdchFMj9UkH7CLC9C/ZX07295yoblMEhqx1nQrTU5kjPeIgRx4M7hs5KKwgMnNmJlnPN21JsBWuALd5TY06nrLo3LGujDTryIt3T2yUIF4AT9KvzZ858HDJpGetqLQtM0vGxVJxUiaT8cPhb200PmIPnpZLtu/GnRaneUIxgqrU95WMSAuUhtDBHkTFnG1NupShVHeVGzWmpEx6xPBRzNgbls5i3e1yHqxAjwoOVNeHVjmbTolbJ7sdtxKdOoKhwhTMmTEjPTSzf+m925Vf2P/wBsjo0/g+0sOiOSOkOJHuBJH6tq/wCAUvzKfsL+FiToY6pgr0q12zpTWpD+yY76D9G5nF7Le7r3/ShHEUVNSrp3ZBXAePeE5KB9vCbflrvecqRKUTrVjefhFEHQfTPuB1t3V7MUcICA03XMVVO/PEsfTniG5nSyro5Ojy77NOIVKzd5UHhPo054U14e1qeJtO/lIf5GkOdQn6lP42cttR7uYvSjCTC1kG4eQcaofstNflDvSs1FVIPjOR5wB/GxHyNOqLXZFMLQpD9Gn7oNg9u0KQHesxpVMglRPnCeCgDxz6pm3VTaOHDSor3lUKIUHdUDLE7eiMvM8ByN2fsUI3e1W7ysR4o3U5rSX0R1OZ6WkslZPtVvWFTf1Y0IJYKBAzy+EqucaZeEcelHQrKwBQgqRkRpHSzGP5+yyS89n8LM92bumMkoc6THqvo+0v1WWhTJP8o/jo+xU+9bVOxa2K70m500+60J2s2m14amcBULjWZlSZGIKeIy162c7F2k707vd1cUcVMTUaZIjSlwxRz0stYQJ5Y+2hfwxNCnTFaowzQ+FRzqk5AZaanhbC69lHolaiVRUqKCCtQHBBzw0jmU5Zz15We7O2YlBMNMRxJPiY8Wc8TYmbSRWKbptFWbAwNOqNaba+a8GHVZtM/lBoT3T+2nl4WH3G1rfrlTqrhqKDGhmCp5q3o+Yt892/e3qKVRu9oUnHypENMFcP0szGKwlTFvBYbHvwq0Kb81E+cZ2Eq3mpeiaV2MJpUr6heap6zcJ0E++yDY4m7KrNU7lGYVBTG8RJInMEpESBJtfbNel3adyV7uN3DpH8++wo5NXaE9DsgtAA3ZyrgANjllqR60ZqfZy6G3dG/5hKqmlUOisQQ3VGGTe45chZ8wsPerurqVdQ6ngRP1deog2WrBOiF7f0yppVRqMS+REMp/e+q3P9L35L+1bnbsvjpUXNWjT3mL5lGWYRH9LLjwk2lfgS+sP591tJYyYk8n2gm3Ja09cu0pVu7vYFJxkH9B+oPon7PutzX2k96Ypd2NOl6VcatzFEcubfULAUE7W2ySWoUF7yqRDE506Y5ucwTyXytDbU2GtO80qI3jCYjzLPGnAQYi30G5bPSimCmsDjzJOpY8T1tIX8YtrKvWl9gD/wALEXbJqkUKbPqXVmqXUYkbeegfSOk0m1B6HX6rONl7Yp11JQkMMmRsnT2l/jbtbIe01OkkVsRpVxlTdPG54JHpA6Z2E7NNFLWvKopZ2CqBJJMADmbIjVe+6hqd25aPW/iqHpmelkrVKxq0vjEFUy7tYAplubxO/PonThavU5Wm6FKyO7f0Aou+EAAMwAHAQMrH7BuFOtcaaVFDAg/XJzB4Gwf5RW3KB/SN+7Y/sdUm6J+t+81n+UC8j1L3XufimvdxxHzlPlPrD+Zs9uu16VSl3quMGcscojnP8xYPaG0UopjqGB9p6AcbTd27JVLyHqkC7hoKUjMPGhqCdD5e6ymLQfXvj384VxU7rxOjVvLkunnbbb2zx8DqIgwhVkAfR3gPst1s/aRVhRrJ3VSMgdGHNDow8rMb0uKmwHFSPrH/ABbN5N0qJXsNeN+qvAhW/hZ9V2cyM1W7MKdRs2UglKntLwP0lg+dpLsZXi8AetTj6jn/ABtc17yqKWY4QMyToLUsMzDKM7h2pUnBXHc1QM1bRuqNoR9tlu0NqtenNG7tFIZVKw9IcVpH72tl8WvtBlLA07shkZb1Q8CDqoj+Z0K+J6t0HyM1qOcp/aUxqcPrjoM/OzmixYZdNnpTp92qgJERzHH/AJtM/wBCH9YWpbltFKqhkYMOPTzHA9LFe/7LYybpCL4pe+nHeAadLPu6Q8RnLFUMZc8P12Dx1rgYqA1bsDCuM2QcAw5Wry1vDnr/AD7rbxo42B3a+rUUMjAqdCLRF0q49sEjMY2+oIRZptrZ3wM99d3CKxAaidGJPodenC0rsi81Benemox/KHPRTBz8xaiqsnKz6PtPbQpEIi95WfwU11PVjwUc7dbI2EVbvq7CpXP7NMerTHTi3G2PZBKJpmrTbvKjx3rt4sXFSPRAJyGmmZ0s/BtJUVnNe7LUUq6qynVWEg+Yshq3GrdM6QatQGqEzUp6+D1l6HMdbUVgNq7XS70y7nooGrHkv85WaFYIjtxtSnXpUGpmd9p6ZaEc7a9m9sijdFEFnZnwINW3j9Qmc7Lu0uz3KC81QA7uoKAQAI48yY1sV2cuzpRS8UVBZXcEH0hMRPDjmM87Dr8kr/RT7K2AzOK96hn9GmPBTHlxa1GLLNkbZS8LKZMPEh1Xz6ddLMFNlCzPaGzKddMFRQRwIyK9VPA9fvtN12rXP5z5WhOVQeJc8hUH+oWrcVpba23Gr1Gu11MDMVqw0UZyq8ydJ/5tOiRB7NvopXhWmQHYGM5BnTnwtbbN2e98YVK2VIGUp+t1fmfutH7fu/wa+DDpNNx9xn3hrWN3epdiWQ40YyykwD1B9E9bEuMYp5RWKoAAAyGlvXsFs/ayV1ldRkynIqeo/mbFz/P4W0goV7R2AtR+9psaNb1gN1z+lX0vMGbBfAb/AP8Axv26n+yzjaO0FooXcwo+sngAOJPC09/Tb9D/AJ/+21SLI9ay/au1koLibMnJUGrnkLMDraU2z/6jQ9g/faMBdy2a1Ru/vWb+inCmNYHXrad/J3TDV6rH1DHvZbXF48Dey33Wifya/OVf7sfvC3KLw2bkspDjaGxXu1Tv7qcJ9JY3TnxHEWd7F28l4ERhqDNqc5jqvNevDjYs6+4ffaDuX9epe3+NqMndDJFxtbbKXdMTZk5Io1c8h+PKyS4bPevU7+8Zn0F4IOQ/HjbDtP8A16j7DfvWo6FmboYKyd7fL/4TyqJ/qt+7A1JuhHKo/wBy297f/wBUPtp/qtn+T/8Aqr/3rfclp+BLzDNqbDOLvbuSlUcRx5jr5WL2N2jFQ93VAp1cwBwf2evSzN9DaH7V+M+a/dbMJO6NSQy23t56zm7XTmRUqDQcwp+uTZtsbZS0KYRdeJ5nrab7EeAeyfvtaDQ2pvIwR88/KNd4rUn9ZCPqJ/3WqNmVsdGmx4op+wfxsi/KN4aHtVP9Fj+znzFH+7X9421LwRmPmze83EqcdIlWGhGo8uY6Gxlz7ThViuYYZ4oMP5cj9E9Yt03GyO/eP6vvFiMmjUkbMHvlUPUEU18Kcp59Tx+rhZz8GXkPqFhNkfNjyNmVst5Nwimj/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ata:image/jpeg;base64,/9j/4AAQSkZJRgABAQAAAQABAAD/2wCEAAkGBhQSERUUEhQWFRUWGBgaFxcYGB4dHBgdHx4cGRocFxwfICgqICAjHB0YHy8gJScrLiwsGB8yNjEqNScrLCoBCQoKDgwOGg8PGikcHxwpKSkpKSkpKSkpKSkpKSkpKSkpKSkpKSwpKSksKSkpKSkpKSkpKSkpLCkpKSwpKSksKf/AABEIAJkAmQMBIgACEQEDEQH/xAAbAAADAQEBAQEAAAAAAAAAAAAEBQYDAgEHAP/EAEwQAAIBAQUFBAQJCAkCBwAAAAECEQMABBIhMQUiQVFhBhMycUJScoEUFSMzYpGhsdEHU2OCkrLB8BY0Q3OTosLS8YPiJCU1VGTT4f/EABcBAQEBAQAAAAAAAAAAAAAAAAEAAgP/xAAfEQACAgMAAwEBAAAAAAAAAAAAAQIRITFBMlFhEkL/2gAMAwEAAhEDEQA/AFtONSy4c83Hd58izZk84XSLZbfr93dandkDEAihFkS+U4zmwiYIAsetNzEQVzlqg94KhWAOeeg01Fle0anfXu7UwxqKC1V4ELu5KVy3t7FxbTW3FnbSGVKn3dJEUspVQo3MWgzyg8jy87B1FBZWME5wSd6dYVQc/wBqRY2pVWYWoxIjdAmJ9Y5EeRb3Wx7vCcTKqCILAgvHCTl0gAtrYiLNKWJgZVzp84QFy5AT90ZZ2D7LDFdlcKJZqjZc2ZjA90cRYi+VglB3CMcKMR3nlK5GeMcNTwt3sm7mnc6Q7rERSXJSJaQDEyLA9OaaajeQicSqO8M6xIBgkZ5gHrbpAAcyivES3j1EDDi1PmPI2IpnDAar3AiBTAy6hS67x9hZzOtte6bFkAfFvsCCPISSZ1Oai2m8EhFcf69eMz83SzjPwpwj+FjbyhYkYgSOCiCOQnn0keVg7mY2jXGLM004CDC08o190zlrZlfgw8bKF0BXJuo3sR8gkHztdJaA7vuAyRSBObMMZJJ0kfZve63G0mw1rs64zLmmxjDkwiIgcc9OAsTSYBlKLhP6TIRGcFgxBOkCDI4WC7Xgrd8RqZo6NhAwg5xlJJJAPPhpaey4M75U5s0R4Qsk+R+yCT5WCozTGS92Dm0ENB0EiRl74HKzJq+NJSoApzJIEgRPHTXUgmwAYHNUZzwZfD5gtA/WAz4Wo+jTfTPbN37yg2EuzLvKYgYlzBjIaSJE5GxV1vpqUFqAlZAY5YvMQBOvKDbukzMpx1BEbwEAgcQzMAYI4lVPWy7s1WCNVoBjFNyac8UbMfXkZynFlbPB6dd2JyRmAOsiCfZnrwGXnYoPO67iCDKhd4iDMGN7j4VBtzfVCsO8fFiGSiQeOirvEdZNvaDEGEABbXvMsh1G8x95jjFtvKBbMtg14DUGM90QoDL4kPgMa6ZZnhY2BypftH8bAbXDUalO8Ft1dytCwMB0MSSYPU8Is1+G/pF+s/jbFGk6MqNMO2IUsbwu+cJX3PocwCcMxFlewsdW+XqqSpwEUhk0QNYPMRGYzxcLPdp1qqUKlR2VMCO26MycO7LEmN6PDOZG9rZT2M2eRdFYlg9Us5IIOZyBzBBMAcLV4OD2HX2q2bVQqoGEEQ/SSW8PIALiyyNsbsACRSxSuRLMcupxgnkJj3G3RhTK/L1AIxDxaxGIkqOoxA/RjT88OPliKa+qRpwB7w5A+zB6nSzpD0Xdr6mG5uHaWbCvACZBOXkDxPPKzqkmGgg74qAqgtiGsARJ0z5EGyDtYVNGnSpZ95WQSJMkTG96WZ5mOYtRXqrRZxK4qm8UABFSOJBMGPPLzscHp5cXcKe7pqT4cZJTF7eKWIGfE6cLfnpoGXvJVhOFQpRW54VXx55iSxt6tzqTu1WQeqYYke3kw9xMZRbxa4psVWnjYneNNsWYjKozRBz0PussUT11b/zSqMMKaK7sAaJSyjh5WcEKXOBWWoQAT4ZHDJhvAdARZTdy3xtUOU93pJjwUuMa+78bNr5fXOJWUU00xuocHjMeEDq5HkbPQictQcTjYRBkLuxn6x6cdwdOFsa9FWoVUo04xIRiCgKZEyG9LUZiba/BUAV8cxGFnYMonTCDlmSNPcRNi1rO8jDCn02kTIzhTnPnHnalgULuz94xXOkWTHhWBADGVJUQNZymfqtoUcndYUxy8bAnTxeEDgM5nhYLsarqlalIPdVMIBy8888pByjjrZhWZj8+e7A9EZKOpq8R70nlYWx4ZIwQ74xvrlLEcAUQ+HlIyHFrBX+qaV8oVcOAVJpvJAxeqctCCR9tmS4ae7TPHEUAxkzxIGa9GJA62B7Q3OpVuzM4WmUGMAEswgEaiAMs8p4aWulwPvIVD80VJzJEKvXE2hPnbKnRqEb5UjkozI4Aswgz0VPO2mz9p1Kl3V0VXJAkYsJyyPBsxE655ZW8F3xMcbkEk7qg0xGU5TLa6yf4WYkzhu4hqTI0lYICl3IOW6c4HSQMuVpn+ilf1W/aX8bVlOsKIwAKcskUQx6lRr1bIW7+Nj+Yrf5P99st0b2Lu3ZZbsEZy71XVABugekYXrAEknWzpNiotFEMoUVASrRmoEzORkycxFpbbVDvdp3eiWd8ADuT+3kAAAIC6Aa2pK+zQDiDeEZLUlkGczBMjzBy5HSw9HD6YveGgdyoqL63zYA03ZnF5jCDw1NvUqUyYqscR0VxhXrAkg+RZzGtuam1G4UnIyHeAFkzEyAN5l4SFjqLGXVEqANjFX3jDrwXoYGcnLW0xRPbXvS1L7clWSqsz5DIxGErzjCcxlym1Cb8lQYUXvSuoiApjKS0YT5ZjpaavV4WptelBEU6eeephyR57+mtqS+NTY4SuN9N3xKDzfLAD1OfWyV7Ofi1jHyjL+jElD0aSGbPiGTOMrei94G7vApjQUs46uMsGecEmets22fWYQauU/N56cmqiGJ6jLhFuze1owroUnw4RiUnkMPpHlGfW0xiSwr1PjYyFDMoESSPmgdY13eX12pqt+ZTDDugMIDneBJ4KRkvKW48DaVrVj8bI+A5hcjE502GnPp0tWnaZYlKaw4/OSoEjkN5uW7APA2SiYLs1BmJDD0wYIPGBoJ4wPwt0l6qNHdhaimd8yijgYyOPnuwOXO3h2MpMkktlpAQccqUFf2gToZmCNLxtA0Y7yGxHdCeM+SZlj1BjysyQxYj2SWp7QvCYgSwxndIBJwvkMRiMcZzpZy9Vz86xprxCaRpDVNY45BAOM2nr9UdNpUKpTB3i4QpbMzK70ZAyy89LUD3ty2FR3Zy3nznjuRkx8yI1g6WOitHjXSlSWViiNZU4R7wcm5QQZty1WrUBWFwEEY2Ug58knlxJX2eFtKexkBxb2MGcc5gkRMeEDphjztzeLyaZgxUJ8Kj5w8zhGR88h5WZIlQi7Ls1Jq13BBKMSA2U5wYI0Hh5+L32a1KbVMIrkoJyRfCTy7zj7sJ1yNk+03ahfqdVkCCqMJEz9HeOkzgMDkLUF4vr4sAUITAxVDumZyUDxmJyEa2CXo8p3IISU3QTJBzGsznn0mfcbYfHifnLv8A43/bbT4jQmSxJHOMA4fNZoAOGU9bFdzX9en/AITf/ZZcfgJkx2UoVLzfLzXFQAiVDBQQQTAyJmCqtoQchnag7h0I+E02qRmKib1McopqJEcyp6tZP2Bv1G73aXJ7yrUO6FMtGQCCM+J1ynOLUNWpVqzjJopPhU75H02Hh6quf0rZezmtHA2mjz3Z71uSEN72Oi+8g9DpbmpscVHx1QpMeFf9bZFxGUEQORt+qbGpaqvdsBk6HCw45nQjXUEGbY0LxXdsNJkqpMNVZSADMRkYqH2cIyzI0sMUJ9lUA+1K+Qw00K4YyiEUCOXS1E9xFFPknFJFMlSAaeeZyJGGcpKkHobTXY+nUavfKilWfFhIYQGOJ+IJw+AcD/Ev6VRQy/CZFQndxiKU8qWZWfbOLPhpZeyWjw7SrMIFIov53CXHQrTIDn9ZQOOeVirnSpmXU94xEFycTHpPAdMh0sVebyqKXchVGZJ/4+6SeGcWW17u1cyFNJde80qtxnkgOQlpYzotpimTe12A2vQ690PrLL+FrLaFSkFHfYYJ3cWuLhgAzLeznaG23cUTaVFQIUmgYzzmoVMk6zGtqv4mZHNWkQ7nRasmOlN8yg9zeYsvhLpg1K8vPct3SaL3wxOc5lYBwgjg8kchGftzqU6Umoho1HMFnbFj/wCpMH2SQeli/jhEIWtNFonfgKeeF5Kt9YPTO3D16lcRSGCkwM1HXNhn4KZ19psvom06oU3ZPdvLwEN3dfErMRHIYWH2i1JWv9PuwzsuB4jiGnQAZ4j0Asn7R7ApUrkwRc1KHEc2O8F3j5OcshlpbbZFwSrQo1RKVQgiokAg+kMwRrPDOxwVujVbvWf5qbsnDEMTH2UJimOsz0FiriO5nFTMtm1VZfERpj9PLyIFvPhdWnPeLjQDx0xB/WpnTzBPlYYbfFbK6w8eJ2kIojLLIsemnW2nTQZTBe2xSpdg6uuTjCZmZlYHXwt+rZpsbaC17srmIKw4OgjJsQ5ZWFGx1wviON3DBnaJzyyAyA6DlmTZB2QpLVFW7VQZUyMyCM4OfRucjPS2OGtMofhGIqLpLLObH5kAcATmf+nI525+D3385d/2H/3WLCVacCBVSNVhXA4DD4W92HTS3vxiPVrf4FT8LbVAdbK2SoulKlUUNCDECOJEn3yYnWwN9VruQlCoah4UH3zHNX8SKObkjyt5W2wz1e5Ym7aQzRiqcxSPh5cSeQs0u10SkCEXDJls82PNmJlj1NsmBWK0vF8BQTuAGaLcsTiMR13TA+idbPWqqqyIAA4aADy4RYO+35aY3z4pAUCS/MKo18tLTm17qy3as+dFO7MUVcwCcgWgxx8KwDxmxtijX8m+dKtU4vV/gG+9zZ9W2h3hanRUVDmGZvm16Oc5P0Bn5a2lexOyO9uTDG9Mu7DEpOgCiCJAIyPI56i1JSv5u4C1qYSmoyqUge7A6qM084K9bTqwWjO79mgkMjkVBMSJpgnglP0Bw3TME5m21W+tSHyyZRnUSWQdW4p75HWxN42xSVAwYPjnAEIY1OiAa+eg42ENyevBvGSfmAcuhqn0j08PnadCiK7TbSVr6j05IVKcEDIxUYyvMZx7rWz7bBbu6KmrU48Fp8jUb0fKJtHduli9rH5pPsdh91rK83FXbFmriYdTDD38R0II6W0+BHp1R2UWIe8EVXEwIimkg+FDkdYxNJ5Rb0bMNMfIPg+g0snuGq/qmOhsM+1XoCawD0xrVXIrwl6f8Uy6C2Xxw16BF2JSmDBrcTzFNTofpMOoBtYGmY9o9r/I1aDU2NVqbQEhhBHiJywga5gdJsr7JbVKXV5R3wOfCJyYAieQ1M6c7Ulz2dTpghVyYy5JkseJY8TaZ7CVcNetSOvL2WKn6pFjjNaaH9HZbV4e8MpTVKVNpToXceM6ZeHobH3jZtNxmgBGhXdZeUMsEDpNs6uzwCWpMabHMkeFj9JTkfPXrYG99ozSLI9Mu6ri+TMiJAl5zpjPVsuRsp2DWT2+d5QDMzCpSHFiqOPfkrf5SbSwvrU7+tbu2piqRutkWDQMxwkgnPibU90u3eEVarCoZxIB83T5YANTwxnPWIsu7bXLFSRxMo0E9Dx8gwH7Vi1ZprFjZtsNUY06Kw4ALNUEBeoXVj5QOtu/g1f/ANy3+DT/ANth9nMt4oU3cS2EZ6FTo2EiCMxwNifgH6Wt+2P9trQhd7uqVFK1FDLxB087TtCpXUstzY1qYkE1s1U+rSeRi49OZFmvxa9YzeICZEUVMg/3rDxeyMuZNmeGMhwgADhygD7hpYSOTYi2Q9PEZLGv6Zq5VPIDgvLDl1OtuO2Dxcq3VVH+ZbH7Xo0TTmvAVdGkhgeGBhBn6I15G0Z2nNf4PvswpM6hFqAd6f7yMhHAa6TaSyTeCp7CLhuVLrjP1sTYx9oPWJW7gGDDVW8C8wumNhyGXMjS09sy5VfgtA71Wjgl6KkK7eywgkDXDIJ5kQLV2ydp0aq/JEDDkUjCUjgV1Fqs2V4F1LsjTpw1J3SqJmpkQ5JzxppHRYjrbr4zqURF5QKJgVEk0z7XFD7QjkTZ67ACTkBxJyHmbIa+0nrkrQ3aeYasR4hyog6g6YzlrAJE2WKI7t7eFN4plSDFPOPbytWV9spkKfyjvmiJmT5nRR1MWi+3Gz0oNSWmsL3bZazBBkn32r6Gzt1atFu7qlFltVcQMqi+kOsgjnZekS2wq67HZyKl6hmGa0h82nKQfGw9Y5DgLGXnZKOcSzTf10gE+0NGHQ/ZYW77cwsErr3THR5+Tc/RbgfotnYvaG1adFQ1RonwgZs55IOJtWiyA3iu9EE1hKD+1QZRzddV4CRiHUWitlbTA2mzqTgqNVgwcwwLCB7QFqw3apeSGvAwUwZSgDr/AHx4n6IgDPW0v2uQ0r7TdchFMj9UkH7CLC9C/ZX07295yoblMEhqx1nQrTU5kjPeIgRx4M7hs5KKwgMnNmJlnPN21JsBWuALd5TY06nrLo3LGujDTryIt3T2yUIF4AT9KvzZ858HDJpGetqLQtM0vGxVJxUiaT8cPhb200PmIPnpZLtu/GnRaneUIxgqrU95WMSAuUhtDBHkTFnG1NupShVHeVGzWmpEx6xPBRzNgbls5i3e1yHqxAjwoOVNeHVjmbTolbJ7sdtxKdOoKhwhTMmTEjPTSzf+m925Vf2P/wBsjo0/g+0sOiOSOkOJHuBJH6tq/wCAUvzKfsL+FiToY6pgr0q12zpTWpD+yY76D9G5nF7Le7r3/ShHEUVNSrp3ZBXAePeE5KB9vCbflrvecqRKUTrVjefhFEHQfTPuB1t3V7MUcICA03XMVVO/PEsfTniG5nSyro5Ojy77NOIVKzd5UHhPo054U14e1qeJtO/lIf5GkOdQn6lP42cttR7uYvSjCTC1kG4eQcaofstNflDvSs1FVIPjOR5wB/GxHyNOqLXZFMLQpD9Gn7oNg9u0KQHesxpVMglRPnCeCgDxz6pm3VTaOHDSor3lUKIUHdUDLE7eiMvM8ByN2fsUI3e1W7ysR4o3U5rSX0R1OZ6WkslZPtVvWFTf1Y0IJYKBAzy+EqucaZeEcelHQrKwBQgqRkRpHSzGP5+yyS89n8LM92bumMkoc6THqvo+0v1WWhTJP8o/jo+xU+9bVOxa2K70m500+60J2s2m14amcBULjWZlSZGIKeIy162c7F2k707vd1cUcVMTUaZIjSlwxRz0stYQJ5Y+2hfwxNCnTFaowzQ+FRzqk5AZaanhbC69lHolaiVRUqKCCtQHBBzw0jmU5Zz15We7O2YlBMNMRxJPiY8Wc8TYmbSRWKbptFWbAwNOqNaba+a8GHVZtM/lBoT3T+2nl4WH3G1rfrlTqrhqKDGhmCp5q3o+Yt892/e3qKVRu9oUnHypENMFcP0szGKwlTFvBYbHvwq0Kb81E+cZ2Eq3mpeiaV2MJpUr6heap6zcJ0E++yDY4m7KrNU7lGYVBTG8RJInMEpESBJtfbNel3adyV7uN3DpH8++wo5NXaE9DsgtAA3ZyrgANjllqR60ZqfZy6G3dG/5hKqmlUOisQQ3VGGTe45chZ8wsPerurqVdQ6ngRP1deog2WrBOiF7f0yppVRqMS+REMp/e+q3P9L35L+1bnbsvjpUXNWjT3mL5lGWYRH9LLjwk2lfgS+sP591tJYyYk8n2gm3Ja09cu0pVu7vYFJxkH9B+oPon7PutzX2k96Ypd2NOl6VcatzFEcubfULAUE7W2ySWoUF7yqRDE506Y5ucwTyXytDbU2GtO80qI3jCYjzLPGnAQYi30G5bPSimCmsDjzJOpY8T1tIX8YtrKvWl9gD/wALEXbJqkUKbPqXVmqXUYkbeegfSOk0m1B6HX6rONl7Yp11JQkMMmRsnT2l/jbtbIe01OkkVsRpVxlTdPG54JHpA6Z2E7NNFLWvKopZ2CqBJJMADmbIjVe+6hqd25aPW/iqHpmelkrVKxq0vjEFUy7tYAplubxO/PonThavU5Wm6FKyO7f0Aou+EAAMwAHAQMrH7BuFOtcaaVFDAg/XJzB4Gwf5RW3KB/SN+7Y/sdUm6J+t+81n+UC8j1L3XufimvdxxHzlPlPrD+Zs9uu16VSl3quMGcscojnP8xYPaG0UopjqGB9p6AcbTd27JVLyHqkC7hoKUjMPGhqCdD5e6ymLQfXvj384VxU7rxOjVvLkunnbbb2zx8DqIgwhVkAfR3gPst1s/aRVhRrJ3VSMgdGHNDow8rMb0uKmwHFSPrH/ABbN5N0qJXsNeN+qvAhW/hZ9V2cyM1W7MKdRs2UglKntLwP0lg+dpLsZXi8AetTj6jn/ABtc17yqKWY4QMyToLUsMzDKM7h2pUnBXHc1QM1bRuqNoR9tlu0NqtenNG7tFIZVKw9IcVpH72tl8WvtBlLA07shkZb1Q8CDqoj+Z0K+J6t0HyM1qOcp/aUxqcPrjoM/OzmixYZdNnpTp92qgJERzHH/AJtM/wBCH9YWpbltFKqhkYMOPTzHA9LFe/7LYybpCL4pe+nHeAadLPu6Q8RnLFUMZc8P12Dx1rgYqA1bsDCuM2QcAw5Wry1vDnr/AD7rbxo42B3a+rUUMjAqdCLRF0q49sEjMY2+oIRZptrZ3wM99d3CKxAaidGJPodenC0rsi81Benemox/KHPRTBz8xaiqsnKz6PtPbQpEIi95WfwU11PVjwUc7dbI2EVbvq7CpXP7NMerTHTi3G2PZBKJpmrTbvKjx3rt4sXFSPRAJyGmmZ0s/BtJUVnNe7LUUq6qynVWEg+Yshq3GrdM6QatQGqEzUp6+D1l6HMdbUVgNq7XS70y7nooGrHkv85WaFYIjtxtSnXpUGpmd9p6ZaEc7a9m9sijdFEFnZnwINW3j9Qmc7Lu0uz3KC81QA7uoKAQAI48yY1sV2cuzpRS8UVBZXcEH0hMRPDjmM87Dr8kr/RT7K2AzOK96hn9GmPBTHlxa1GLLNkbZS8LKZMPEh1Xz6ddLMFNlCzPaGzKddMFRQRwIyK9VPA9fvtN12rXP5z5WhOVQeJc8hUH+oWrcVpba23Gr1Gu11MDMVqw0UZyq8ydJ/5tOiRB7NvopXhWmQHYGM5BnTnwtbbN2e98YVK2VIGUp+t1fmfutH7fu/wa+DDpNNx9xn3hrWN3epdiWQ40YyykwD1B9E9bEuMYp5RWKoAAAyGlvXsFs/ayV1ldRkynIqeo/mbFz/P4W0goV7R2AtR+9psaNb1gN1z+lX0vMGbBfAb/AP8Axv26n+yzjaO0FooXcwo+sngAOJPC09/Tb9D/AJ/+21SLI9ay/au1koLibMnJUGrnkLMDraU2z/6jQ9g/faMBdy2a1Ru/vWb+inCmNYHXrad/J3TDV6rH1DHvZbXF48Dey33Wifya/OVf7sfvC3KLw2bkspDjaGxXu1Tv7qcJ9JY3TnxHEWd7F28l4ERhqDNqc5jqvNevDjYs6+4ffaDuX9epe3+NqMndDJFxtbbKXdMTZk5Io1c8h+PKyS4bPevU7+8Zn0F4IOQ/HjbDtP8A16j7DfvWo6FmboYKyd7fL/4TyqJ/qt+7A1JuhHKo/wBy297f/wBUPtp/qtn+T/8Aqr/3rfclp+BLzDNqbDOLvbuSlUcRx5jr5WL2N2jFQ93VAp1cwBwf2evSzN9DaH7V+M+a/dbMJO6NSQy23t56zm7XTmRUqDQcwp+uTZtsbZS0KYRdeJ5nrab7EeAeyfvtaDQ2pvIwR88/KNd4rUn9ZCPqJ/3WqNmVsdGmx4op+wfxsi/KN4aHtVP9Fj+znzFH+7X9421LwRmPmze83EqcdIlWGhGo8uY6Gxlz7ThViuYYZ4oMP5cj9E9Yt03GyO/eP6vvFiMmjUkbMHvlUPUEU18Kcp59Tx+rhZz8GXkPqFhNkfNjyNmVst5Nwimj/9k=">
            <a:hlinkClick r:id="rId2"/>
          </p:cNvPr>
          <p:cNvSpPr>
            <a:spLocks noChangeAspect="1" noChangeArrowheads="1"/>
          </p:cNvSpPr>
          <p:nvPr/>
        </p:nvSpPr>
        <p:spPr bwMode="auto">
          <a:xfrm>
            <a:off x="28575" y="-876300"/>
            <a:ext cx="18288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918" y="692895"/>
            <a:ext cx="1897330" cy="1897330"/>
          </a:xfrm>
          <a:prstGeom prst="rect">
            <a:avLst/>
          </a:prstGeom>
        </p:spPr>
      </p:pic>
      <p:sp>
        <p:nvSpPr>
          <p:cNvPr id="9" name="AutoShape 8" descr="data:image/jpeg;base64,/9j/4AAQSkZJRgABAQAAAQABAAD/2wCEAAkGBxQQEhUUEhQUFBQWGBQVFRUXGBkbFhcVFBQXGBQVGBcYHSggGBsmGxUUITEiJSkrMC4uGR80ODMsNygtLisBCgoKDg0OGhAQGywkHyY3LCwxNDU0NDQ0LDAsLDc0LC8wLyw0LCw3LCwsNCw0NCwsLCwsLCwsLC8sLiw3LCw0LP/AABEIAMoA+gMBIgACEQEDEQH/xAAbAAEAAgMBAQAAAAAAAAAAAAAABQYDBAcBAv/EAFMQAAIBAwAEBRAGBgcGBwEAAAECAwAEEQUSITEGExZBUQcUFSJTVGFxgZGSk5TR0tMjMlJVodQzQnKCg7FDYmSkssHDNGNzo8LjJDV0hKKztBf/xAAZAQEAAwEBAAAAAAAAAAAAAAAAAQIDBQT/xAAoEQEAAgIBAwMCBwAAAAAAAAAAAQIDEQQSIVETMUEUsSIyUmGBkaH/2gAMAwEAAhEDEQA/AO418SzKn1mC53ZIH86+609JaKguQFuIYplU5USorgHGMgMDg4oIjR3DzR1wxSO7h1wxUo7ajaynBAEmNbdzZqxKwIyDkdIqk6O6lGi4WL9bCRiSfpCWUZOcBBhMeSrhZWccCBIo0jQbkRQqjxKowKDPUDpnhjZWbxpcXCRmXW1CclTqY1ssoIX6w+sRU9VO0x1MNGXTIzWyRhNYakIWFX1sbX4sAtjGzbsyaCzaP0nDcLrQSxyr0xurDzqa26htC8FbOyINtbQxMBjXVBxmDvGue2PnqZoNXSGkI7dGeVwqorOenVUEkgbzsB3VF6G4aWF5jiLuFydyltV/QfDfhWzp3g5a3qkXEEUhKMgkaNGkQMDtRmUlSM5GOeoLRHUu0XbfVtUkPTNmTP7r5XzCguVeMwAySABvJ3CvmKIIAqgKoGAAMAAbgANwry5t1kVkkVXRgVZWAKsp3gqdhHgoIK+4b2EE/ETXUUcmqH7YkLqtnB4zGpzHZnNTdrdJKutG6Op3MjBh5xVRvupZoyabjntlGxVEcf0cXak9tqRauSc7c9Aqx6I0DbWYItoIoc7DxaKpbH2iBlvLQSNRmnNP29lE0txKERNXW3sw12CjtFBY7WG4VJ1XuEnAqy0grieCPXk1NaZUQT9oVx9Lq625Qvi2UG3ojhNaXf8As9zDKfsq663lXePKKlqquh+p1o21xxdpESMENIOMbI2ggyZwfFirVQfEkgUZYhR0k4H41X14daP454DdxJKjajK51O26Az4VvITU1f2EVwhjnjjlQ4JSRVdSRuOqwIqpL1KdF8c8zWwYs2tqEkRL4FjTCgeAg0FzilVwCpDA7iCCD5RX3Wpo3RkNsupbxRwpv1Y0VRnpIUDJ8NbdBDae4VWliFa5mWMM/Fg7Ww+CcNqAldx2nZW1ovTVvdDNvPFMP926t5wDsqE4Q9TzR99gy28aNrmRniVY3kYhsiR1XWYEsSdu/Bra0LwJsLMqYLWFWX6rldaQHpEj5YHy0FgrHLMqfWZVzuyQP51krS0noiC6AFxBDOFyVEsauFJ3kBgcUERonh7o66OIruHWzjUc8W+RvAWTBPkqxq2do2iqTorqT6LtzrdbCVumVi49D6n4VcbO0jhQJEiRouxURQqgeBV2CgzVG6c07b2UTy3EgRE1dbYWYBmCg6igsdrDcKkqgOEnA2z0grieCMu+qDMqIJwFIIAlKlhux4iRQbGiOFFnd/7Pcwyn7KuNbb0oe2HlFS9VTQ/U50Za44u0iZhg60g4xsjcQZM4PixVqAoPaUpQKUpQKxxzKxIVlJU4YAgkHoI5qg24KKTnrq+9qk99Uu56jYlvZLlr65QMQV1CeOGFAOtOxJJ2dFB1SlR+hdFi1jEYlnmxjt5pDI5x/WNSFApSlArwGq43BaUn/wAy0gPBm2/L1TH6k9y17LcDSc8auynWT9M4CgduyaiZ2cykYoOr0rQ0No9rePUeea4P25tTW8WURdnjyfDW/QKUpQK1oNIxO7RpLG0iHDoGUupxnDKDkbCDtqF5FW32rv228+dVTuOoray3T3ElxckMwZUVzrLgDY0shd32jfkGg6fStDQ+iUtI+LjMpX/eSySHyGRjgeAYFb9ApSlArwGq3yWl+89I+e2/L1TP/wCT3JvZbgaTniV3DZT9M4AA7dk1Ezs5lIoOsUrQ0Po9rePUeea4P25tTW8WURdnjyfDW/QKUpQK1m0hEJOJMsYlwG4ssuvqkkBtXOcZB2+Cou84JW8rs7G51mJJ1bu6RcnoRJQqjwAVUNP9Rq2vLgSvPcqgRU1NdpHyCxJ42dnONo7XGBg9NB0ylQ/B3g3DYJqQtMwwB9JNJINnQrNqr+6BUxQKUpQKUpQK8ZsAk822vaUFa5c2n9q9ju/k17y5tP7V7HefJqyUoKPwi6p1raQ8aI7mTDKCpt54tjHBOvLGFyOgkZr74L9U6y0gQsQuFc7NUwu2D4WiDKPGSKtl/YRXCak0aSpkNqOoZcrtBw2zZWWGFUAVFVVG4KAAPIKDJSlKBSlKDQ0vpiK0UNLxmGOqOLillOcZ2iJWIHhNRXLm0/tXsd58mrJSgrfLm0/tXsd58mq1pXqy2dtcmGSK41MKRJxbKe2G3MUoRxjpwc10mtNtEwGUzGGIzEAGUopfA3DWIzig1eD/AAhgv014OMK9LxSR+YuoDeQmpalKBSlKBUNecLLGF2jlvLaN1OGR5kVlPQQTkVM18GFTvUeYUEHy20d3/Z+vj+Ksdxw70ciM3Xtq2qC2qs0ZY4GcKNbaTzCp/iF+yvmFY7ixjkRkZAVZSrDGMhhgjI2jYaCpaH6qui7nYLlYm+zMDHj95u0/+VXKGZXUMjBlIyGUggg7iCNhFQmhuBlhZ44i1hQjYH1Q0nrHy341PUClKUClKUCofSV7do5ENrHKmBh2uOLOecavFt/OpilBXeyekO8Ifa/+zTsnpDvCH2v/ALNWKlBXeyekO8Ifa/8As1R9FcMNPNcSp2NWaJZZFUnMWAHIAEz4VwB+sF27661Sg1dHSyPGDNGInO9A+uB+9qjPmrapSgVGaY0o9vq6lrcXGtnPE8V2uMY1uNkTfnZjO41uxXSMzKrozKcMoYFlOM4IG0bOms1BW+U833Zf/wB1/MU5Tzfdl/8A3X8xVkpQVvlPN92X/wDdfzFU7SvVWuYL5rYaMncBUbU2dcLrLnJWIyKRndtFdVrwCgi9AaXe6TWe1uLbd2swQE+IK5PnAqVpSgUpSgV4TXtKCt8p5vuy/wD7r+Ypynm+7L/+6/mKslKCt8p5vuy//uv5iorhTw6ntLWWcaOukKBTrTcRxQy6g63FzltxwMA7cVea8IzvoOe8EeqNPe419F3i5x9IgUxbefWl4sY8Wa6EK9pQKUpQKUpQKUpQKUpQa2kbITxtGzSKGxkxyPG4wQdjoQw3cx3ZFQnIyHu9/wC3XXzKslKCt8jIe73/ALddfMpyMh7vf+3XXzKsleMcDJ2AbzQVzkZD3e/9uuvmU5GQ93v/AG66+ZW0OFth37aevi+KveVth37aevi+Kgo1x1GIpLyS5e8uQGYFVVjxowoHbTyMzNu37K6HoXRK2seojzSD7U0ryt53JwPAMVq8rbDv209fF8VOVlh37aevi+KgmaVDcrbDv209fF8VOVth37aevi+Kgmag73Qc0jsy6QuolJyI0W2Kr4AXgLY8ZNffKyw79tPXxfFULbdVLRbyvEbpUZGZMuCEbUbV1lk+oVO8HO0UEhycuPvO99C0/L05OXH3ne+hafl6m7G+inXXhkSVDuZGDL51OK2KCucnLj7zvfQtPy9OTlx953voWn5erHSg53w34BXl7DHHFpGZmWVX+m4pVUBHBZTBCrF+2GBnG0+CpHghwPu7LHHaUubgA51CqFD/AFS0od8eIrVqv9IRW6688scSk6oaR1RdYgkDLEDOAdngqP5W2Hftp6+L4qCZpUNyssO/bT18XxU5W2Hftp6+L4qCZpUNyssO/bT18XxU5W2Hftp6+L4qDzSOhZpZGdL66hU4xHGtuUXAAODJCzbSM7Sd9a3Jy4+8730LT8vW1ytsO/bT18XxVraR4cWEETyG7t3CDJWOWNnP7KhssfBQecnLj7zvfQtPy9OTlx953voWn5esWh+qHo26xxd3ECf1ZDxbZ6MSYz5Ks6nIyNoO40Fd5OXH3ne+hafl6hOGPAi7u7VoY9IzuxaMgTCBY+1kViSYYA+RjIwd4FX6lBQ+CHAi8s8cdpa5lGQeLCqUwP1czcYceLVq+UpQKUpQKUpQKEUpQavY6HuUfoL7qdjou5R+gvurapQa3Y6LuUfoL7q87HRdyj9BfdW1XjHAoNfsdF3KP0F91Ox0Xco/QX3VCcsou99Iew3Xy6csou99Iew3Xy6Cb7HRdyj9BfdUBB1PdGpK83WkTySO0jGQFxrM2scK5KqMncAKycsou99Iew3Xy6csou99Iew3Xy6CwwwqgCooVRuCgADxAV91W+WUXe+kPYbr5dOWUXe+kPYbr5dBZKVW+WUXe+kPYbr5dOWUXe+kPYbr5dBYJoVcYdVYb8EAjPTtrD2Oi7lH6C+6oXllF3vpD2G6+XVRbq0wpdSW8lpc9q+opVSZCOloXCsh8G00HSOx0Xco/QX3V72Oi7lH6C+6sWiNKLdR8YiyoOiWJ4m9GRQSPCNlb1Brdjou5R+gvup2Oi7lH6C+6tmlBrdjou5R+gvurV0noC3uInhkiQo41WAAU4PQy7R5Kk6UEDofgbYWmOItYUI3Nqhn9Nst+NT1KUClKUClKUClKUClQmktEXEshaO/mgQ4xGkVuyrgAHBkiLHJydp561uwF396XPqbT5NBZKVW+wF396XPqbT5NOwF396XPqbT5NBZKVW+wF396XPqbT5NOwF396XPqbT5NBZKVW+wF396XPqbT5NOwF396XPqbT5NBZKVW+wF396XPqbT5NOwF396XPqbT5NBZKVyebqeaVa+mnTSjxRuykMMl3wigl4UCRDdiukaEsZYY9Wa4e5f7bJGnmEaj8c0EhSlKBSlKBWCG0jRmZURWY5ZgoBY9LEDafHWPSaTGMi3eNJMjDSIzpjn7VXU58tQ/WulO+bH2Wb8zQWOlVzrXSnfNj7LN+Zp1rpTvmx9lm/M0FjpVc610p3zY+yzfmada6U75sfZZvzNBY6VXOtdKd82Pss35mnWulO+bH2Wb8zQWOlVzrXSnfNj7LN+Zp1rpTvmx9lm/M0FjpXKtPaL4RNe61tcQrFqJlwAkGsCcjiZGlbW3ZYDbsq/cHobxU/8bLbyNsxxMbpt58lnOt5FWgl6UpQYuuU+2vnFfJvIxvkT0h76ieRmju8LP2eL4acjNHd4Wfs8Xw0Er17H3RPSHvp17H3RPSHvqK5GaO7ws/Z4vhpyM0d3hZ+zxfDQSfZKHusXpr7687Jw91i9NffWkOCliN1laeoi+GnJWx7ztPURfDQbvZOHu0Xpr76+OzFv3eH1ie+tYcFbHvO19RH8NZOTtp3rbepj+Ggy9mLfu8PrE99G01bjfcQj+InvrFydtO9bb1Mfw0Xg9aDda24/hR/DQfXZ6175t/Wp76g4OqVoxpXiN3GjxuyNxmVXKsVJEjDUIyN4NS17o6ygjaSWG2RFGWYxpgDzb84GOfNc2gs9HiaScaJVzI7PmWTOQxzniGBSP9neBjO3YImYj3Xpjtf8sbdatLuOZQ8TpIp3MjBlPlGys1Ui34aJEuqljKqj9WMwAeQF1FZ04fod9pdr4+tz/hnNR1R5WnBk/TK4UqrLw6g547hf4ef8JNfQ4d2nPx4/9tOf5IanqhX0r+JWelV0cNbI75HH7UM4/nHUGsGgui3H7Wsv+LFNo6Z8L9SqGtvoE/r2PlmUfzetqHQ2hn+qLNvFKp/k9SquVKrUPA/Rr7Ut4WH9Uk/yNZOQ9h3rH+PvoLDSq9yIsO9Y/wAffTkPYd6x/j76Cw0qvch7DvWP8ffTkPYd6x/j76CU0rpaG0QSXEiRIWC67nC6xzgE7huO+stlfRTqHhkjlU7mRlZT5VJFVThB1MrC7i4sR8T2ysXi+vhc9rlsgA56Ky8HOpto+wYPDCTIP6R3dm82dUeQUFupSlApSlApSlApSlApSlApSlArS0vpSO1jMkrYUbABtZmO5EUbWY9ArBp/TkdmgZ8s7ZEcS/XkYcwHMBsyx2DnrlektJTXc5LMDMNhI2w2qNt4uMH60hGMk7TsJwuqlVtbTbDhnJP7M+ndNT3su0AMu2OHfHbg5xLKR+kmI3AbBuGBrO2tHoWEfWQSOdrSOAXY9Jb/ACGANwAAFbVrbLGuqvjJO0sTvZjzk9NZq882mXXpirWNaaXYqLmUj9l3X+TCvBopBuaYfxpf83repUbX6Y8Iq/tzHGWWWUEaoGWDDLMFGdYHprPpKVw8Sxsq67MCWXW2LGzbBkc4HPXmmv0ajplth5OuI8/hml/+mt/25P8A6XqVZ7f593ojuB/SQn+E4/1TX0WuBzQt+86/9LVuUqNrdLSE8/PFGf2Zif8AFGK+BcguqSxahfW1CdRlYqMlcj9bGTg7wD0VIVr39oJkKElTsKsN6upyrjwggVKJiWWxnaylFxboMgassS4HHRZyV6OMXaVJ58jYGNdV0dfJcRJLEwaNwGVhzg+DmPMQdxrkOjbsyKQ4CyIdSRRuDAbx/VYYYeA9OaluDmmex8p1z/4WZvpOiCVj+m8EbHY/MDhtnbmtKW12l4uVg6o9Sv8ALqFKUrZzSlKUClKUClKUClKUClKUClKw3l0kKNJIwREBZmY4AA5yaDNSqLd8OpH/ANmt9UHOJLg4OOZhCmSQehmQ9IFQd5fXM/6a5kIOO0i+hj8modcjwM5qk3iHppxclvjToelOEFtanE00aMdoTOZG/ZjXLN5BVU0nw0mlytrHxKd2mGZD4Uh/V8bnI50NV22tUjyI0VMnJ1QBkneTjefCazVnOSfh68fCrHe07a89uz67GWQyuMGZjrSeTPaqN+FUBR0Vq29hLEoWOWMAdMRJydpJIkGSTtJO01JUqm3rilY9miI7gf0kJ/hOP9Q16TcDmhP7zr/0mt2lRtPS0BNcc8UJ8UzfyMNfXXEo3w5/ZkU/4gK3aUNT5Rk0kkhRTC6gSIxYtGVAQ5/VcneBzV96TVg8LqjSajMWClQcNE6g9uwG8jnqQpTZ0tHr9+95/PD82gv273m/5XzK3qUNT5aXXzdwm/5fx1718e4zeZPjrcpQ1PlDXMj8YkscMutsSRSF7aMnf9b6yElh4Cw56mGUEEEAg7CDuIO8GvaUIjSY4KcJxZpxF0zcUuBBOQWCx4/RTEZI1cbHOwrjJyMm/W86yKHRldGGVZSCpHSCNhFcpr4tQ8DF7aRoGJy2pjUc8+vEe1YnpwG6CK1rk8vDm4W+9P6ddpVI0Zw6K4W8ixzcfCGaPm2tHtePaTu1wANrCrhZXsc6CSJ0kRtzowZT4iK1iYn2eC9LUnVoZ6UpUqFKUoFKUoFKUoNbSV/HbRtLMwRF3k+E4AAG1mJIAA2kkAVzfTGlZL1w0gKRKcxQEjYRuklxsaToG0LzZO2pzqjoNa0Y7fpJVA5tYwswbH2gqOM9BPSarVY5LT7Ojw8NZjrkpSvqy0e15MtuhKqQXmcHBSEHBCkbncnVB5hrH9XbnEbnT3XvFKzaWK3ZpnMdvG87g4YIO0Q8+vI2EQ7c4J1ugGpTkxf9yt/LO3+UNTOneEUej1FraRprIoGqBiKFcZUELjWYjbqgjYckjIzUJuEF05y1xJ4lIQDwAIB+Oa2jHDl25uSZ7dm5eaMu4NslrIVG94SJR6C4kPkStKC5RyQrAsPrLuZc7tZTtXyit7RfDG6hI1249OdXwGA/qOoG39rOekb6neFFut/bR3lqNeSHWOrjt3iOOPgI+2NUMB9pAM4JNRbHHw0xc229X9lapXxFKHUMpDKwBUjcQRkEeSvusXSKUpRJSlKBSlfDh2ZI4l1pZW1Iwfq5wSXc8yKoLHxYG0ikRtW1orG5fE9yqEA5LN9VFVnkbG/VRAWbyCtpdH3Z2rZXDDpzAv4SSqw8oqwzPb6FjCxoJbuRcs7YDvgnMkr71TJOqg2cyjAJFYuuEt3KctOy/wBWMBFHix23nY1tGKPlzb862/ww+blnh/TwXEPSWjZkHjlj1ox5Wr2KVXUMpDKdoYEEEdII31lsOFV3Cc8bxq/YlAIPT24GuD4ckeA1uaUtoriJr6zUo6Em8th+sMZaRVGwyADWDL9cAg7casWx+F8XNmZ1eGjSvEYEAggggEEbiDuIr2snRKwx5hkWWFmikaSFWKHAcNKiESL9VxgkdsCRzYrNWKbfF/x7Uee5iqa+7PLETSduv0pSvU4JSlKBSlKBSlKCpdUeLMVu32LhT6UM0f8AqVUq6Hwq0S13bmJGVH14nUsCV+jkVyDjbtAI8tVJ+CN6N3WrfxJF/wBI1leszPZ7+LnpSsxaUTUxwMlWEaQuSMmJI1I6VhiebA8ZmPmrA3BbSAOyO0I6euJB+HW9SuguDdwlvexzCNGuFIQI5cAmDi8klV5wOaopWYnutys9L49VlQizMSXOs7Es7dLMcsfOTSvlTkbQQecHeDzg+EHZX1WznFWnqc3pS5eL9SVC/wDEjKgHyoxz+wtVarJ1PbUvd6+O1ijYk/1pCFQeUCXzUETZDHGgbFFxdhRzBBdShFHgAAA8FbNWM8AnGtqXWAzyOMwg44yRnIzrjO1jXw3AWfmvIvLbE/ynFYTjnbqU5eOKxHdX6VONwGutmLu3I582z/mK85FXYH6e3J/4Ug/1DUenZp9Zi8oSlTJ4HXn27Y+sH+Rr4fgjejd1qen6SQf6Rp6dk/V4vP3RNSPBBM6Rjyfq29ywHSeMt1z5Ax89ecltIdztPJcSf529SPBrg9dw3aTSpCqLHNGdWVnb6QxsNhjXnjHPU0rMT3ZcjPjvjmKz3U7SN6biaSY/0jEjwINka+DChfLk89YK+7i2MLvE2+NmQ/untT5V1W8RFfFbuWVMcD70w3kWPqyfROOkMCU8ocL5GbpqHqU4LWxlvIFH6rca3gWIZz6WoP3hQZtIaN6zuJLcfo8cbBswBC7H6MfsMCuOZTH018VfuE3B0XvFMH4qSItquFDZR1w8ZBxsJCNv3oKhuQsnfX/JHx1jbHO+zpYeXWKRFvdWqxy/Wh/9Raf/AKoqtI4Cvz3XmhHxVlg4CAOjPcytqPHJqhY1BMTh1B7UnGVG41EY52tk5mOazEbXClKVu5ZSlKBSlKBSlKBSlKBSlKCi8LuCDM7T2oDFjmSHYCWO+RCdmTzqcZ2nfkGjz/RnEgaNvsuCjeZgDXcqUHG9F6HnuiBDGxB3yMCsQHTrkdt4lya6jwe0KlnFxanWYnWkcjBd8YJxzDAAA5gBv31J0oFKUoFKUoFKUoFKUoKnww4Km5PHQYEwGGU7BKo3bf1XHMecbDzFeeXcLwnVmR4j0OCvmY7G8akiu30oOK2FjLcECGN5PCB2g8ch7UeLOegGul8E+DgskJYh5nxrsNwA3RpnbqjO/eTt2bAJ+lApSlApSlApSlApSlApSlB//9k="/>
          <p:cNvSpPr>
            <a:spLocks noChangeAspect="1" noChangeArrowheads="1"/>
          </p:cNvSpPr>
          <p:nvPr/>
        </p:nvSpPr>
        <p:spPr bwMode="auto">
          <a:xfrm>
            <a:off x="368300" y="-79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557" y="3410250"/>
            <a:ext cx="2381250" cy="1924050"/>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87" y="663519"/>
            <a:ext cx="2587901" cy="192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spTree>
    <p:extLst>
      <p:ext uri="{BB962C8B-B14F-4D97-AF65-F5344CB8AC3E}">
        <p14:creationId xmlns:p14="http://schemas.microsoft.com/office/powerpoint/2010/main" val="3585640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Vision</a:t>
            </a:r>
            <a:endParaRPr lang="en-GB" dirty="0"/>
          </a:p>
        </p:txBody>
      </p:sp>
      <p:sp>
        <p:nvSpPr>
          <p:cNvPr id="3" name="Content Placeholder 2"/>
          <p:cNvSpPr>
            <a:spLocks noGrp="1"/>
          </p:cNvSpPr>
          <p:nvPr>
            <p:ph sz="half" idx="1"/>
          </p:nvPr>
        </p:nvSpPr>
        <p:spPr>
          <a:xfrm>
            <a:off x="742950" y="914400"/>
            <a:ext cx="4656823" cy="5181600"/>
          </a:xfrm>
        </p:spPr>
        <p:txBody>
          <a:bodyPr/>
          <a:lstStyle/>
          <a:p>
            <a:r>
              <a:rPr lang="en-GB" sz="2400" dirty="0" smtClean="0"/>
              <a:t>Stereo vision uses 2 cameras to infer depth from a scene</a:t>
            </a:r>
          </a:p>
          <a:p>
            <a:pPr lvl="1"/>
            <a:r>
              <a:rPr lang="en-GB" dirty="0" smtClean="0"/>
              <a:t>Based on a perspective projection camera model</a:t>
            </a:r>
          </a:p>
          <a:p>
            <a:pPr lvl="1"/>
            <a:r>
              <a:rPr lang="en-GB" dirty="0" smtClean="0"/>
              <a:t>The distance between 2 corresponding points in the  image plane (</a:t>
            </a:r>
            <a:r>
              <a:rPr lang="en-GB" i="1" dirty="0" err="1" smtClean="0"/>
              <a:t>x</a:t>
            </a:r>
            <a:r>
              <a:rPr lang="en-GB" i="1" baseline="-25000" dirty="0" err="1" smtClean="0"/>
              <a:t>L</a:t>
            </a:r>
            <a:r>
              <a:rPr lang="en-GB" i="1" dirty="0" smtClean="0"/>
              <a:t> – </a:t>
            </a:r>
            <a:r>
              <a:rPr lang="en-GB" i="1" dirty="0" err="1" smtClean="0"/>
              <a:t>x</a:t>
            </a:r>
            <a:r>
              <a:rPr lang="en-GB" i="1" baseline="-25000" dirty="0" err="1" smtClean="0"/>
              <a:t>R</a:t>
            </a:r>
            <a:r>
              <a:rPr lang="en-GB" i="1" dirty="0" smtClean="0"/>
              <a:t>) </a:t>
            </a:r>
            <a:r>
              <a:rPr lang="en-GB" dirty="0" smtClean="0"/>
              <a:t>depends on the depth </a:t>
            </a:r>
            <a:r>
              <a:rPr lang="en-GB" i="1" dirty="0" smtClean="0"/>
              <a:t>Z</a:t>
            </a:r>
            <a:r>
              <a:rPr lang="en-GB" dirty="0" smtClean="0"/>
              <a:t> </a:t>
            </a:r>
          </a:p>
          <a:p>
            <a:pPr lvl="1"/>
            <a:r>
              <a:rPr lang="en-GB" dirty="0" smtClean="0"/>
              <a:t>The ‘trick’  is to find the corresponding points</a:t>
            </a:r>
          </a:p>
          <a:p>
            <a:pPr lvl="2"/>
            <a:r>
              <a:rPr lang="en-GB" dirty="0" smtClean="0"/>
              <a:t>Inferring the depth then just depends on the calibrated camera parameters</a:t>
            </a:r>
            <a:endParaRPr lang="en-GB" dirty="0"/>
          </a:p>
        </p:txBody>
      </p:sp>
      <p:grpSp>
        <p:nvGrpSpPr>
          <p:cNvPr id="27" name="Group 26"/>
          <p:cNvGrpSpPr/>
          <p:nvPr/>
        </p:nvGrpSpPr>
        <p:grpSpPr>
          <a:xfrm>
            <a:off x="6569045" y="570921"/>
            <a:ext cx="3125838" cy="2566506"/>
            <a:chOff x="4918075" y="895350"/>
            <a:chExt cx="4628814" cy="3943350"/>
          </a:xfrm>
        </p:grpSpPr>
        <p:sp>
          <p:nvSpPr>
            <p:cNvPr id="5" name="Line 28"/>
            <p:cNvSpPr>
              <a:spLocks noChangeShapeType="1"/>
            </p:cNvSpPr>
            <p:nvPr/>
          </p:nvSpPr>
          <p:spPr bwMode="auto">
            <a:xfrm flipV="1">
              <a:off x="6270289" y="1257300"/>
              <a:ext cx="0" cy="1905000"/>
            </a:xfrm>
            <a:prstGeom prst="line">
              <a:avLst/>
            </a:prstGeom>
            <a:noFill/>
            <a:ln w="9525">
              <a:solidFill>
                <a:schemeClr val="tx1"/>
              </a:solidFill>
              <a:miter lim="800000"/>
              <a:headEnd/>
              <a:tailEnd type="triangle" w="med" len="med"/>
            </a:ln>
          </p:spPr>
          <p:txBody>
            <a:bodyPr wrap="none"/>
            <a:lstStyle/>
            <a:p>
              <a:endParaRPr lang="en-US"/>
            </a:p>
          </p:txBody>
        </p:sp>
        <p:sp>
          <p:nvSpPr>
            <p:cNvPr id="6" name="Line 29"/>
            <p:cNvSpPr>
              <a:spLocks noChangeShapeType="1"/>
            </p:cNvSpPr>
            <p:nvPr/>
          </p:nvSpPr>
          <p:spPr bwMode="auto">
            <a:xfrm>
              <a:off x="6270289" y="3162300"/>
              <a:ext cx="2667000" cy="0"/>
            </a:xfrm>
            <a:prstGeom prst="line">
              <a:avLst/>
            </a:prstGeom>
            <a:noFill/>
            <a:ln w="9525">
              <a:solidFill>
                <a:schemeClr val="tx1"/>
              </a:solidFill>
              <a:miter lim="800000"/>
              <a:headEnd/>
              <a:tailEnd type="triangle" w="med" len="med"/>
            </a:ln>
          </p:spPr>
          <p:txBody>
            <a:bodyPr wrap="none"/>
            <a:lstStyle/>
            <a:p>
              <a:endParaRPr lang="en-US"/>
            </a:p>
          </p:txBody>
        </p:sp>
        <p:sp>
          <p:nvSpPr>
            <p:cNvPr id="7" name="Line 30"/>
            <p:cNvSpPr>
              <a:spLocks noChangeShapeType="1"/>
            </p:cNvSpPr>
            <p:nvPr/>
          </p:nvSpPr>
          <p:spPr bwMode="auto">
            <a:xfrm flipH="1">
              <a:off x="4918075" y="3162300"/>
              <a:ext cx="1352214" cy="1371600"/>
            </a:xfrm>
            <a:prstGeom prst="line">
              <a:avLst/>
            </a:prstGeom>
            <a:noFill/>
            <a:ln w="9525">
              <a:solidFill>
                <a:schemeClr val="tx1"/>
              </a:solidFill>
              <a:miter lim="800000"/>
              <a:headEnd/>
              <a:tailEnd type="triangle" w="med" len="med"/>
            </a:ln>
          </p:spPr>
          <p:txBody>
            <a:bodyPr wrap="none"/>
            <a:lstStyle/>
            <a:p>
              <a:endParaRPr lang="en-US"/>
            </a:p>
          </p:txBody>
        </p:sp>
        <p:grpSp>
          <p:nvGrpSpPr>
            <p:cNvPr id="8" name="Group 31"/>
            <p:cNvGrpSpPr>
              <a:grpSpLocks/>
            </p:cNvGrpSpPr>
            <p:nvPr/>
          </p:nvGrpSpPr>
          <p:grpSpPr bwMode="auto">
            <a:xfrm>
              <a:off x="5127289" y="1866900"/>
              <a:ext cx="3124200" cy="901700"/>
              <a:chOff x="1" y="0"/>
              <a:chExt cx="19999" cy="20011"/>
            </a:xfrm>
          </p:grpSpPr>
          <p:sp>
            <p:nvSpPr>
              <p:cNvPr id="9" name="Line 32"/>
              <p:cNvSpPr>
                <a:spLocks noChangeShapeType="1"/>
              </p:cNvSpPr>
              <p:nvPr/>
            </p:nvSpPr>
            <p:spPr bwMode="auto">
              <a:xfrm>
                <a:off x="5999" y="0"/>
                <a:ext cx="14001" cy="14"/>
              </a:xfrm>
              <a:prstGeom prst="line">
                <a:avLst/>
              </a:prstGeom>
              <a:noFill/>
              <a:ln w="12700">
                <a:solidFill>
                  <a:srgbClr val="000000"/>
                </a:solidFill>
                <a:round/>
                <a:headEnd type="none" w="sm" len="sm"/>
                <a:tailEnd type="none" w="sm" len="sm"/>
              </a:ln>
            </p:spPr>
            <p:txBody>
              <a:bodyPr/>
              <a:lstStyle/>
              <a:p>
                <a:endParaRPr lang="en-US"/>
              </a:p>
            </p:txBody>
          </p:sp>
          <p:sp>
            <p:nvSpPr>
              <p:cNvPr id="10" name="Line 33"/>
              <p:cNvSpPr>
                <a:spLocks noChangeShapeType="1"/>
              </p:cNvSpPr>
              <p:nvPr/>
            </p:nvSpPr>
            <p:spPr bwMode="auto">
              <a:xfrm flipH="1">
                <a:off x="1"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11" name="Line 34"/>
              <p:cNvSpPr>
                <a:spLocks noChangeShapeType="1"/>
              </p:cNvSpPr>
              <p:nvPr/>
            </p:nvSpPr>
            <p:spPr bwMode="auto">
              <a:xfrm flipH="1">
                <a:off x="13997" y="0"/>
                <a:ext cx="6003" cy="20011"/>
              </a:xfrm>
              <a:prstGeom prst="line">
                <a:avLst/>
              </a:prstGeom>
              <a:noFill/>
              <a:ln w="12700">
                <a:solidFill>
                  <a:srgbClr val="000000"/>
                </a:solidFill>
                <a:round/>
                <a:headEnd type="none" w="sm" len="sm"/>
                <a:tailEnd type="none" w="sm" len="sm"/>
              </a:ln>
            </p:spPr>
            <p:txBody>
              <a:bodyPr/>
              <a:lstStyle/>
              <a:p>
                <a:endParaRPr lang="en-US"/>
              </a:p>
            </p:txBody>
          </p:sp>
          <p:sp>
            <p:nvSpPr>
              <p:cNvPr id="12" name="Line 35"/>
              <p:cNvSpPr>
                <a:spLocks noChangeShapeType="1"/>
              </p:cNvSpPr>
              <p:nvPr/>
            </p:nvSpPr>
            <p:spPr bwMode="auto">
              <a:xfrm>
                <a:off x="1" y="19997"/>
                <a:ext cx="14001" cy="14"/>
              </a:xfrm>
              <a:prstGeom prst="line">
                <a:avLst/>
              </a:prstGeom>
              <a:noFill/>
              <a:ln w="12700">
                <a:solidFill>
                  <a:srgbClr val="000000"/>
                </a:solidFill>
                <a:round/>
                <a:headEnd type="none" w="sm" len="sm"/>
                <a:tailEnd type="none" w="sm" len="sm"/>
              </a:ln>
            </p:spPr>
            <p:txBody>
              <a:bodyPr/>
              <a:lstStyle/>
              <a:p>
                <a:endParaRPr lang="en-US"/>
              </a:p>
            </p:txBody>
          </p:sp>
        </p:grpSp>
        <p:sp>
          <p:nvSpPr>
            <p:cNvPr id="13" name="Line 36"/>
            <p:cNvSpPr>
              <a:spLocks noChangeShapeType="1"/>
            </p:cNvSpPr>
            <p:nvPr/>
          </p:nvSpPr>
          <p:spPr bwMode="auto">
            <a:xfrm flipV="1">
              <a:off x="6270289" y="2781300"/>
              <a:ext cx="381000" cy="381000"/>
            </a:xfrm>
            <a:prstGeom prst="line">
              <a:avLst/>
            </a:prstGeom>
            <a:noFill/>
            <a:ln w="9525">
              <a:solidFill>
                <a:schemeClr val="tx1"/>
              </a:solidFill>
              <a:prstDash val="sysDot"/>
              <a:miter lim="800000"/>
              <a:headEnd/>
              <a:tailEnd/>
            </a:ln>
          </p:spPr>
          <p:txBody>
            <a:bodyPr wrap="none"/>
            <a:lstStyle/>
            <a:p>
              <a:endParaRPr lang="en-US"/>
            </a:p>
          </p:txBody>
        </p:sp>
        <p:sp>
          <p:nvSpPr>
            <p:cNvPr id="14" name="Line 37"/>
            <p:cNvSpPr>
              <a:spLocks noChangeShapeType="1"/>
            </p:cNvSpPr>
            <p:nvPr/>
          </p:nvSpPr>
          <p:spPr bwMode="auto">
            <a:xfrm flipV="1">
              <a:off x="7032289" y="1104900"/>
              <a:ext cx="1219200" cy="1219200"/>
            </a:xfrm>
            <a:prstGeom prst="line">
              <a:avLst/>
            </a:prstGeom>
            <a:noFill/>
            <a:ln w="9525">
              <a:solidFill>
                <a:schemeClr val="tx1"/>
              </a:solidFill>
              <a:prstDash val="sysDot"/>
              <a:miter lim="800000"/>
              <a:headEnd/>
              <a:tailEnd/>
            </a:ln>
          </p:spPr>
          <p:txBody>
            <a:bodyPr wrap="none"/>
            <a:lstStyle/>
            <a:p>
              <a:endParaRPr lang="en-US"/>
            </a:p>
          </p:txBody>
        </p:sp>
        <p:graphicFrame>
          <p:nvGraphicFramePr>
            <p:cNvPr id="15" name="Object 38"/>
            <p:cNvGraphicFramePr>
              <a:graphicFrameLocks noChangeAspect="1"/>
            </p:cNvGraphicFramePr>
            <p:nvPr>
              <p:extLst>
                <p:ext uri="{D42A27DB-BD31-4B8C-83A1-F6EECF244321}">
                  <p14:modId xmlns:p14="http://schemas.microsoft.com/office/powerpoint/2010/main" val="1439441936"/>
                </p:ext>
              </p:extLst>
            </p:nvPr>
          </p:nvGraphicFramePr>
          <p:xfrm>
            <a:off x="6278227" y="1028700"/>
            <a:ext cx="249237" cy="276225"/>
          </p:xfrm>
          <a:graphic>
            <a:graphicData uri="http://schemas.openxmlformats.org/presentationml/2006/ole">
              <mc:AlternateContent xmlns:mc="http://schemas.openxmlformats.org/markup-compatibility/2006">
                <mc:Choice xmlns:v="urn:schemas-microsoft-com:vml" Requires="v">
                  <p:oleObj spid="_x0000_s2161" r:id="rId3" imgW="139639" imgH="152334" progId="Equation.3">
                    <p:embed/>
                  </p:oleObj>
                </mc:Choice>
                <mc:Fallback>
                  <p:oleObj r:id="rId3" imgW="139639" imgH="15233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227" y="1028700"/>
                          <a:ext cx="249237" cy="276225"/>
                        </a:xfrm>
                        <a:prstGeom prst="rect">
                          <a:avLst/>
                        </a:prstGeom>
                        <a:noFill/>
                      </p:spPr>
                    </p:pic>
                  </p:oleObj>
                </mc:Fallback>
              </mc:AlternateContent>
            </a:graphicData>
          </a:graphic>
        </p:graphicFrame>
        <p:graphicFrame>
          <p:nvGraphicFramePr>
            <p:cNvPr id="16" name="Object 40"/>
            <p:cNvGraphicFramePr>
              <a:graphicFrameLocks noChangeAspect="1"/>
            </p:cNvGraphicFramePr>
            <p:nvPr>
              <p:extLst>
                <p:ext uri="{D42A27DB-BD31-4B8C-83A1-F6EECF244321}">
                  <p14:modId xmlns:p14="http://schemas.microsoft.com/office/powerpoint/2010/main" val="3075683867"/>
                </p:ext>
              </p:extLst>
            </p:nvPr>
          </p:nvGraphicFramePr>
          <p:xfrm>
            <a:off x="9013489" y="3019425"/>
            <a:ext cx="304800" cy="266700"/>
          </p:xfrm>
          <a:graphic>
            <a:graphicData uri="http://schemas.openxmlformats.org/presentationml/2006/ole">
              <mc:AlternateContent xmlns:mc="http://schemas.openxmlformats.org/markup-compatibility/2006">
                <mc:Choice xmlns:v="urn:schemas-microsoft-com:vml" Requires="v">
                  <p:oleObj spid="_x0000_s2162" r:id="rId5" imgW="177569" imgH="152202" progId="Equation.3">
                    <p:embed/>
                  </p:oleObj>
                </mc:Choice>
                <mc:Fallback>
                  <p:oleObj r:id="rId5" imgW="177569" imgH="15220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3489" y="3019425"/>
                          <a:ext cx="304800" cy="266700"/>
                        </a:xfrm>
                        <a:prstGeom prst="rect">
                          <a:avLst/>
                        </a:prstGeom>
                        <a:noFill/>
                      </p:spPr>
                    </p:pic>
                  </p:oleObj>
                </mc:Fallback>
              </mc:AlternateContent>
            </a:graphicData>
          </a:graphic>
        </p:graphicFrame>
        <p:graphicFrame>
          <p:nvGraphicFramePr>
            <p:cNvPr id="17" name="Object 41"/>
            <p:cNvGraphicFramePr>
              <a:graphicFrameLocks noChangeAspect="1"/>
            </p:cNvGraphicFramePr>
            <p:nvPr>
              <p:extLst>
                <p:ext uri="{D42A27DB-BD31-4B8C-83A1-F6EECF244321}">
                  <p14:modId xmlns:p14="http://schemas.microsoft.com/office/powerpoint/2010/main" val="451637242"/>
                </p:ext>
              </p:extLst>
            </p:nvPr>
          </p:nvGraphicFramePr>
          <p:xfrm>
            <a:off x="5051089" y="4533900"/>
            <a:ext cx="276225" cy="304800"/>
          </p:xfrm>
          <a:graphic>
            <a:graphicData uri="http://schemas.openxmlformats.org/presentationml/2006/ole">
              <mc:AlternateContent xmlns:mc="http://schemas.openxmlformats.org/markup-compatibility/2006">
                <mc:Choice xmlns:v="urn:schemas-microsoft-com:vml" Requires="v">
                  <p:oleObj spid="_x0000_s2163" r:id="rId7" imgW="139639" imgH="152334" progId="Equation.3">
                    <p:embed/>
                  </p:oleObj>
                </mc:Choice>
                <mc:Fallback>
                  <p:oleObj r:id="rId7" imgW="139639" imgH="15233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089" y="4533900"/>
                          <a:ext cx="276225" cy="304800"/>
                        </a:xfrm>
                        <a:prstGeom prst="rect">
                          <a:avLst/>
                        </a:prstGeom>
                        <a:noFill/>
                      </p:spPr>
                    </p:pic>
                  </p:oleObj>
                </mc:Fallback>
              </mc:AlternateContent>
            </a:graphicData>
          </a:graphic>
        </p:graphicFrame>
        <p:sp>
          <p:nvSpPr>
            <p:cNvPr id="18" name="Line 42"/>
            <p:cNvSpPr>
              <a:spLocks noChangeShapeType="1"/>
            </p:cNvSpPr>
            <p:nvPr/>
          </p:nvSpPr>
          <p:spPr bwMode="auto">
            <a:xfrm>
              <a:off x="6117889" y="2781300"/>
              <a:ext cx="0" cy="341313"/>
            </a:xfrm>
            <a:prstGeom prst="line">
              <a:avLst/>
            </a:prstGeom>
            <a:noFill/>
            <a:ln w="9525">
              <a:solidFill>
                <a:srgbClr val="000000"/>
              </a:solidFill>
              <a:round/>
              <a:headEnd type="triangle" w="sm" len="sm"/>
              <a:tailEnd type="triangle" w="sm" len="sm"/>
            </a:ln>
          </p:spPr>
          <p:txBody>
            <a:bodyPr/>
            <a:lstStyle/>
            <a:p>
              <a:endParaRPr lang="en-US"/>
            </a:p>
          </p:txBody>
        </p:sp>
        <p:graphicFrame>
          <p:nvGraphicFramePr>
            <p:cNvPr id="19" name="Object 43"/>
            <p:cNvGraphicFramePr>
              <a:graphicFrameLocks noChangeAspect="1"/>
            </p:cNvGraphicFramePr>
            <p:nvPr>
              <p:extLst>
                <p:ext uri="{D42A27DB-BD31-4B8C-83A1-F6EECF244321}">
                  <p14:modId xmlns:p14="http://schemas.microsoft.com/office/powerpoint/2010/main" val="1767986284"/>
                </p:ext>
              </p:extLst>
            </p:nvPr>
          </p:nvGraphicFramePr>
          <p:xfrm>
            <a:off x="5889289" y="2857500"/>
            <a:ext cx="200025" cy="266700"/>
          </p:xfrm>
          <a:graphic>
            <a:graphicData uri="http://schemas.openxmlformats.org/presentationml/2006/ole">
              <mc:AlternateContent xmlns:mc="http://schemas.openxmlformats.org/markup-compatibility/2006">
                <mc:Choice xmlns:v="urn:schemas-microsoft-com:vml" Requires="v">
                  <p:oleObj spid="_x0000_s2164" r:id="rId9" imgW="152268" imgH="203024" progId="Equation.3">
                    <p:embed/>
                  </p:oleObj>
                </mc:Choice>
                <mc:Fallback>
                  <p:oleObj r:id="rId9" imgW="152268"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9289" y="2857500"/>
                          <a:ext cx="200025" cy="266700"/>
                        </a:xfrm>
                        <a:prstGeom prst="rect">
                          <a:avLst/>
                        </a:prstGeom>
                        <a:noFill/>
                      </p:spPr>
                    </p:pic>
                  </p:oleObj>
                </mc:Fallback>
              </mc:AlternateContent>
            </a:graphicData>
          </a:graphic>
        </p:graphicFrame>
        <p:graphicFrame>
          <p:nvGraphicFramePr>
            <p:cNvPr id="20" name="Object 44"/>
            <p:cNvGraphicFramePr>
              <a:graphicFrameLocks noChangeAspect="1"/>
            </p:cNvGraphicFramePr>
            <p:nvPr>
              <p:extLst>
                <p:ext uri="{D42A27DB-BD31-4B8C-83A1-F6EECF244321}">
                  <p14:modId xmlns:p14="http://schemas.microsoft.com/office/powerpoint/2010/main" val="1309308612"/>
                </p:ext>
              </p:extLst>
            </p:nvPr>
          </p:nvGraphicFramePr>
          <p:xfrm>
            <a:off x="6270289" y="3238500"/>
            <a:ext cx="228600" cy="228600"/>
          </p:xfrm>
          <a:graphic>
            <a:graphicData uri="http://schemas.openxmlformats.org/presentationml/2006/ole">
              <mc:AlternateContent xmlns:mc="http://schemas.openxmlformats.org/markup-compatibility/2006">
                <mc:Choice xmlns:v="urn:schemas-microsoft-com:vml" Requires="v">
                  <p:oleObj spid="_x0000_s2165" r:id="rId11" imgW="152268" imgH="152268" progId="Equation.3">
                    <p:embed/>
                  </p:oleObj>
                </mc:Choice>
                <mc:Fallback>
                  <p:oleObj r:id="rId11" imgW="152268" imgH="15226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0289" y="3238500"/>
                          <a:ext cx="228600" cy="228600"/>
                        </a:xfrm>
                        <a:prstGeom prst="rect">
                          <a:avLst/>
                        </a:prstGeom>
                        <a:noFill/>
                      </p:spPr>
                    </p:pic>
                  </p:oleObj>
                </mc:Fallback>
              </mc:AlternateContent>
            </a:graphicData>
          </a:graphic>
        </p:graphicFrame>
        <p:sp>
          <p:nvSpPr>
            <p:cNvPr id="21" name="Oval 45"/>
            <p:cNvSpPr>
              <a:spLocks noChangeArrowheads="1"/>
            </p:cNvSpPr>
            <p:nvPr/>
          </p:nvSpPr>
          <p:spPr bwMode="auto">
            <a:xfrm>
              <a:off x="8251489" y="10287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sp>
          <p:nvSpPr>
            <p:cNvPr id="22" name="Oval 46"/>
            <p:cNvSpPr>
              <a:spLocks noChangeArrowheads="1"/>
            </p:cNvSpPr>
            <p:nvPr/>
          </p:nvSpPr>
          <p:spPr bwMode="auto">
            <a:xfrm>
              <a:off x="6956089" y="2324100"/>
              <a:ext cx="76200" cy="76200"/>
            </a:xfrm>
            <a:prstGeom prst="ellipse">
              <a:avLst/>
            </a:prstGeom>
            <a:solidFill>
              <a:schemeClr val="tx1"/>
            </a:solidFill>
            <a:ln w="9525">
              <a:solidFill>
                <a:schemeClr val="tx1"/>
              </a:solidFill>
              <a:miter lim="800000"/>
              <a:headEnd/>
              <a:tailEnd/>
            </a:ln>
          </p:spPr>
          <p:txBody>
            <a:bodyPr wrap="none" anchor="ctr"/>
            <a:lstStyle/>
            <a:p>
              <a:endParaRPr lang="en-US"/>
            </a:p>
          </p:txBody>
        </p:sp>
        <p:graphicFrame>
          <p:nvGraphicFramePr>
            <p:cNvPr id="23" name="Object 53"/>
            <p:cNvGraphicFramePr>
              <a:graphicFrameLocks noChangeAspect="1"/>
            </p:cNvGraphicFramePr>
            <p:nvPr>
              <p:extLst>
                <p:ext uri="{D42A27DB-BD31-4B8C-83A1-F6EECF244321}">
                  <p14:modId xmlns:p14="http://schemas.microsoft.com/office/powerpoint/2010/main" val="1998923300"/>
                </p:ext>
              </p:extLst>
            </p:nvPr>
          </p:nvGraphicFramePr>
          <p:xfrm>
            <a:off x="8403889" y="895350"/>
            <a:ext cx="1143000" cy="285750"/>
          </p:xfrm>
          <a:graphic>
            <a:graphicData uri="http://schemas.openxmlformats.org/presentationml/2006/ole">
              <mc:AlternateContent xmlns:mc="http://schemas.openxmlformats.org/markup-compatibility/2006">
                <mc:Choice xmlns:v="urn:schemas-microsoft-com:vml" Requires="v">
                  <p:oleObj spid="_x0000_s2166" name="Equation" r:id="rId13" imgW="698197" imgH="177723" progId="Equation.DSMT4">
                    <p:embed/>
                  </p:oleObj>
                </mc:Choice>
                <mc:Fallback>
                  <p:oleObj name="Equation" r:id="rId13" imgW="698197" imgH="17772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03889" y="895350"/>
                          <a:ext cx="1143000" cy="285750"/>
                        </a:xfrm>
                        <a:prstGeom prst="rect">
                          <a:avLst/>
                        </a:prstGeom>
                        <a:noFill/>
                      </p:spPr>
                    </p:pic>
                  </p:oleObj>
                </mc:Fallback>
              </mc:AlternateContent>
            </a:graphicData>
          </a:graphic>
        </p:graphicFrame>
        <p:graphicFrame>
          <p:nvGraphicFramePr>
            <p:cNvPr id="24" name="Object 55"/>
            <p:cNvGraphicFramePr>
              <a:graphicFrameLocks noChangeAspect="1"/>
            </p:cNvGraphicFramePr>
            <p:nvPr>
              <p:extLst>
                <p:ext uri="{D42A27DB-BD31-4B8C-83A1-F6EECF244321}">
                  <p14:modId xmlns:p14="http://schemas.microsoft.com/office/powerpoint/2010/main" val="1457798851"/>
                </p:ext>
              </p:extLst>
            </p:nvPr>
          </p:nvGraphicFramePr>
          <p:xfrm>
            <a:off x="6498889" y="2019300"/>
            <a:ext cx="619125" cy="247650"/>
          </p:xfrm>
          <a:graphic>
            <a:graphicData uri="http://schemas.openxmlformats.org/presentationml/2006/ole">
              <mc:AlternateContent xmlns:mc="http://schemas.openxmlformats.org/markup-compatibility/2006">
                <mc:Choice xmlns:v="urn:schemas-microsoft-com:vml" Requires="v">
                  <p:oleObj spid="_x0000_s2167" r:id="rId15" imgW="469696" imgH="190417" progId="Equation.3">
                    <p:embed/>
                  </p:oleObj>
                </mc:Choice>
                <mc:Fallback>
                  <p:oleObj r:id="rId15" imgW="469696" imgH="1904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8889" y="2019300"/>
                          <a:ext cx="619125" cy="247650"/>
                        </a:xfrm>
                        <a:prstGeom prst="rect">
                          <a:avLst/>
                        </a:prstGeom>
                        <a:noFill/>
                      </p:spPr>
                    </p:pic>
                  </p:oleObj>
                </mc:Fallback>
              </mc:AlternateContent>
            </a:graphicData>
          </a:graphic>
        </p:graphicFrame>
        <p:graphicFrame>
          <p:nvGraphicFramePr>
            <p:cNvPr id="25" name="Object 57"/>
            <p:cNvGraphicFramePr>
              <a:graphicFrameLocks noChangeAspect="1"/>
            </p:cNvGraphicFramePr>
            <p:nvPr>
              <p:extLst>
                <p:ext uri="{D42A27DB-BD31-4B8C-83A1-F6EECF244321}">
                  <p14:modId xmlns:p14="http://schemas.microsoft.com/office/powerpoint/2010/main" val="321933380"/>
                </p:ext>
              </p:extLst>
            </p:nvPr>
          </p:nvGraphicFramePr>
          <p:xfrm>
            <a:off x="8403889" y="1949450"/>
            <a:ext cx="1143000" cy="336550"/>
          </p:xfrm>
          <a:graphic>
            <a:graphicData uri="http://schemas.openxmlformats.org/presentationml/2006/ole">
              <mc:AlternateContent xmlns:mc="http://schemas.openxmlformats.org/markup-compatibility/2006">
                <mc:Choice xmlns:v="urn:schemas-microsoft-com:vml" Requires="v">
                  <p:oleObj spid="_x0000_s2168" r:id="rId17" imgW="685800" imgH="203200" progId="Equation.3">
                    <p:embed/>
                  </p:oleObj>
                </mc:Choice>
                <mc:Fallback>
                  <p:oleObj r:id="rId17" imgW="685800" imgH="203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03889" y="1949450"/>
                          <a:ext cx="1143000" cy="336550"/>
                        </a:xfrm>
                        <a:prstGeom prst="rect">
                          <a:avLst/>
                        </a:prstGeom>
                        <a:noFill/>
                      </p:spPr>
                    </p:pic>
                  </p:oleObj>
                </mc:Fallback>
              </mc:AlternateContent>
            </a:graphicData>
          </a:graphic>
        </p:graphicFrame>
        <p:sp>
          <p:nvSpPr>
            <p:cNvPr id="26" name="Line 60"/>
            <p:cNvSpPr>
              <a:spLocks noChangeShapeType="1"/>
            </p:cNvSpPr>
            <p:nvPr/>
          </p:nvSpPr>
          <p:spPr bwMode="auto">
            <a:xfrm>
              <a:off x="8251489" y="1104900"/>
              <a:ext cx="0" cy="2057400"/>
            </a:xfrm>
            <a:prstGeom prst="line">
              <a:avLst/>
            </a:prstGeom>
            <a:noFill/>
            <a:ln w="9525">
              <a:solidFill>
                <a:schemeClr val="tx1"/>
              </a:solidFill>
              <a:miter lim="800000"/>
              <a:headEnd type="triangle" w="med" len="med"/>
              <a:tailEnd type="triangle" w="med" len="med"/>
            </a:ln>
          </p:spPr>
          <p:txBody>
            <a:bodyPr wrap="none"/>
            <a:lstStyle/>
            <a:p>
              <a:endParaRPr lang="en-US"/>
            </a:p>
          </p:txBody>
        </p:sp>
      </p:grpSp>
      <p:sp>
        <p:nvSpPr>
          <p:cNvPr id="28" name="Line 4"/>
          <p:cNvSpPr>
            <a:spLocks noChangeShapeType="1"/>
          </p:cNvSpPr>
          <p:nvPr/>
        </p:nvSpPr>
        <p:spPr bwMode="auto">
          <a:xfrm>
            <a:off x="7874269" y="5783057"/>
            <a:ext cx="1172669" cy="0"/>
          </a:xfrm>
          <a:prstGeom prst="line">
            <a:avLst/>
          </a:prstGeom>
          <a:noFill/>
          <a:ln w="9525">
            <a:solidFill>
              <a:schemeClr val="tx1"/>
            </a:solidFill>
            <a:miter lim="800000"/>
            <a:headEnd/>
            <a:tailEnd/>
          </a:ln>
        </p:spPr>
        <p:txBody>
          <a:bodyPr wrap="none"/>
          <a:lstStyle/>
          <a:p>
            <a:endParaRPr lang="en-US"/>
          </a:p>
        </p:txBody>
      </p:sp>
      <p:sp>
        <p:nvSpPr>
          <p:cNvPr id="30" name="Line 7"/>
          <p:cNvSpPr>
            <a:spLocks noChangeShapeType="1"/>
          </p:cNvSpPr>
          <p:nvPr/>
        </p:nvSpPr>
        <p:spPr bwMode="auto">
          <a:xfrm>
            <a:off x="7131579" y="3565541"/>
            <a:ext cx="0" cy="2938209"/>
          </a:xfrm>
          <a:prstGeom prst="line">
            <a:avLst/>
          </a:prstGeom>
          <a:noFill/>
          <a:ln w="9525">
            <a:solidFill>
              <a:schemeClr val="tx1"/>
            </a:solidFill>
            <a:prstDash val="sysDot"/>
            <a:miter lim="800000"/>
            <a:headEnd/>
            <a:tailEnd/>
          </a:ln>
        </p:spPr>
        <p:txBody>
          <a:bodyPr wrap="none"/>
          <a:lstStyle/>
          <a:p>
            <a:endParaRPr lang="en-US"/>
          </a:p>
        </p:txBody>
      </p:sp>
      <p:sp>
        <p:nvSpPr>
          <p:cNvPr id="31" name="Line 8"/>
          <p:cNvSpPr>
            <a:spLocks noChangeShapeType="1"/>
          </p:cNvSpPr>
          <p:nvPr/>
        </p:nvSpPr>
        <p:spPr bwMode="auto">
          <a:xfrm>
            <a:off x="8460604" y="3510103"/>
            <a:ext cx="0" cy="2938209"/>
          </a:xfrm>
          <a:prstGeom prst="line">
            <a:avLst/>
          </a:prstGeom>
          <a:noFill/>
          <a:ln w="9525">
            <a:solidFill>
              <a:schemeClr val="tx1"/>
            </a:solidFill>
            <a:prstDash val="sysDot"/>
            <a:miter lim="800000"/>
            <a:headEnd/>
            <a:tailEnd/>
          </a:ln>
        </p:spPr>
        <p:txBody>
          <a:bodyPr wrap="none"/>
          <a:lstStyle/>
          <a:p>
            <a:endParaRPr lang="en-US"/>
          </a:p>
        </p:txBody>
      </p:sp>
      <p:sp>
        <p:nvSpPr>
          <p:cNvPr id="32" name="Line 9"/>
          <p:cNvSpPr>
            <a:spLocks noChangeShapeType="1"/>
          </p:cNvSpPr>
          <p:nvPr/>
        </p:nvSpPr>
        <p:spPr bwMode="auto">
          <a:xfrm>
            <a:off x="6506156" y="5783057"/>
            <a:ext cx="1172669" cy="0"/>
          </a:xfrm>
          <a:prstGeom prst="line">
            <a:avLst/>
          </a:prstGeom>
          <a:noFill/>
          <a:ln w="9525">
            <a:solidFill>
              <a:schemeClr val="tx1"/>
            </a:solidFill>
            <a:miter lim="800000"/>
            <a:headEnd/>
            <a:tailEnd/>
          </a:ln>
        </p:spPr>
        <p:txBody>
          <a:bodyPr wrap="none"/>
          <a:lstStyle/>
          <a:p>
            <a:endParaRPr lang="en-US"/>
          </a:p>
        </p:txBody>
      </p:sp>
      <p:sp>
        <p:nvSpPr>
          <p:cNvPr id="33" name="Line 10"/>
          <p:cNvSpPr>
            <a:spLocks noChangeShapeType="1"/>
          </p:cNvSpPr>
          <p:nvPr/>
        </p:nvSpPr>
        <p:spPr bwMode="auto">
          <a:xfrm flipH="1">
            <a:off x="8460604" y="3288352"/>
            <a:ext cx="234534" cy="3104523"/>
          </a:xfrm>
          <a:prstGeom prst="line">
            <a:avLst/>
          </a:prstGeom>
          <a:noFill/>
          <a:ln w="9525">
            <a:solidFill>
              <a:schemeClr val="tx1"/>
            </a:solidFill>
            <a:miter lim="800000"/>
            <a:headEnd/>
            <a:tailEnd/>
          </a:ln>
        </p:spPr>
        <p:txBody>
          <a:bodyPr wrap="none"/>
          <a:lstStyle/>
          <a:p>
            <a:endParaRPr lang="en-US"/>
          </a:p>
        </p:txBody>
      </p:sp>
      <p:sp>
        <p:nvSpPr>
          <p:cNvPr id="34" name="Line 11"/>
          <p:cNvSpPr>
            <a:spLocks noChangeShapeType="1"/>
          </p:cNvSpPr>
          <p:nvPr/>
        </p:nvSpPr>
        <p:spPr bwMode="auto">
          <a:xfrm>
            <a:off x="8812404" y="3288352"/>
            <a:ext cx="0" cy="3104523"/>
          </a:xfrm>
          <a:prstGeom prst="line">
            <a:avLst/>
          </a:prstGeom>
          <a:noFill/>
          <a:ln w="9525">
            <a:solidFill>
              <a:schemeClr val="tx1"/>
            </a:solidFill>
            <a:miter lim="800000"/>
            <a:headEnd type="triangle" w="med" len="med"/>
            <a:tailEnd type="triangle" w="med" len="med"/>
          </a:ln>
        </p:spPr>
        <p:txBody>
          <a:bodyPr wrap="none"/>
          <a:lstStyle/>
          <a:p>
            <a:endParaRPr lang="en-US"/>
          </a:p>
        </p:txBody>
      </p:sp>
      <p:graphicFrame>
        <p:nvGraphicFramePr>
          <p:cNvPr id="35" name="Object 12"/>
          <p:cNvGraphicFramePr>
            <a:graphicFrameLocks noChangeAspect="1"/>
          </p:cNvGraphicFramePr>
          <p:nvPr>
            <p:extLst>
              <p:ext uri="{D42A27DB-BD31-4B8C-83A1-F6EECF244321}">
                <p14:modId xmlns:p14="http://schemas.microsoft.com/office/powerpoint/2010/main" val="4021426470"/>
              </p:ext>
            </p:extLst>
          </p:nvPr>
        </p:nvGraphicFramePr>
        <p:xfrm>
          <a:off x="8929671" y="4452548"/>
          <a:ext cx="156356" cy="221752"/>
        </p:xfrm>
        <a:graphic>
          <a:graphicData uri="http://schemas.openxmlformats.org/presentationml/2006/ole">
            <mc:AlternateContent xmlns:mc="http://schemas.openxmlformats.org/markup-compatibility/2006">
              <mc:Choice xmlns:v="urn:schemas-microsoft-com:vml" Requires="v">
                <p:oleObj spid="_x0000_s2169" r:id="rId19" imgW="152268" imgH="152268" progId="Equation.3">
                  <p:embed/>
                </p:oleObj>
              </mc:Choice>
              <mc:Fallback>
                <p:oleObj r:id="rId19" imgW="152268" imgH="152268"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29671" y="4452548"/>
                        <a:ext cx="156356" cy="221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Line 14"/>
          <p:cNvSpPr>
            <a:spLocks noChangeShapeType="1"/>
          </p:cNvSpPr>
          <p:nvPr/>
        </p:nvSpPr>
        <p:spPr bwMode="auto">
          <a:xfrm flipH="1">
            <a:off x="7131579" y="3288352"/>
            <a:ext cx="1563558" cy="2882771"/>
          </a:xfrm>
          <a:prstGeom prst="line">
            <a:avLst/>
          </a:prstGeom>
          <a:noFill/>
          <a:ln w="9525">
            <a:solidFill>
              <a:schemeClr val="tx1"/>
            </a:solidFill>
            <a:miter lim="800000"/>
            <a:headEnd/>
            <a:tailEnd/>
          </a:ln>
        </p:spPr>
        <p:txBody>
          <a:bodyPr wrap="none"/>
          <a:lstStyle/>
          <a:p>
            <a:endParaRPr lang="en-US"/>
          </a:p>
        </p:txBody>
      </p:sp>
      <p:sp>
        <p:nvSpPr>
          <p:cNvPr id="37" name="Line 15"/>
          <p:cNvSpPr>
            <a:spLocks noChangeShapeType="1"/>
          </p:cNvSpPr>
          <p:nvPr/>
        </p:nvSpPr>
        <p:spPr bwMode="auto">
          <a:xfrm flipH="1">
            <a:off x="7131579" y="3787293"/>
            <a:ext cx="1524469" cy="2383830"/>
          </a:xfrm>
          <a:prstGeom prst="line">
            <a:avLst/>
          </a:prstGeom>
          <a:noFill/>
          <a:ln w="9525">
            <a:solidFill>
              <a:schemeClr val="tx1"/>
            </a:solidFill>
            <a:miter lim="800000"/>
            <a:headEnd/>
            <a:tailEnd/>
          </a:ln>
        </p:spPr>
        <p:txBody>
          <a:bodyPr wrap="none"/>
          <a:lstStyle/>
          <a:p>
            <a:endParaRPr lang="en-US"/>
          </a:p>
        </p:txBody>
      </p:sp>
      <p:sp>
        <p:nvSpPr>
          <p:cNvPr id="38" name="Line 16"/>
          <p:cNvSpPr>
            <a:spLocks noChangeShapeType="1"/>
          </p:cNvSpPr>
          <p:nvPr/>
        </p:nvSpPr>
        <p:spPr bwMode="auto">
          <a:xfrm flipH="1">
            <a:off x="7131579" y="4230796"/>
            <a:ext cx="1485380" cy="1940327"/>
          </a:xfrm>
          <a:prstGeom prst="line">
            <a:avLst/>
          </a:prstGeom>
          <a:noFill/>
          <a:ln w="9525">
            <a:solidFill>
              <a:schemeClr val="tx1"/>
            </a:solidFill>
            <a:miter lim="800000"/>
            <a:headEnd/>
            <a:tailEnd/>
          </a:ln>
        </p:spPr>
        <p:txBody>
          <a:bodyPr wrap="none"/>
          <a:lstStyle/>
          <a:p>
            <a:endParaRPr lang="en-US"/>
          </a:p>
        </p:txBody>
      </p:sp>
      <p:graphicFrame>
        <p:nvGraphicFramePr>
          <p:cNvPr id="39" name="Object 17"/>
          <p:cNvGraphicFramePr>
            <a:graphicFrameLocks noChangeAspect="1"/>
          </p:cNvGraphicFramePr>
          <p:nvPr>
            <p:extLst>
              <p:ext uri="{D42A27DB-BD31-4B8C-83A1-F6EECF244321}">
                <p14:modId xmlns:p14="http://schemas.microsoft.com/office/powerpoint/2010/main" val="3119122494"/>
              </p:ext>
            </p:extLst>
          </p:nvPr>
        </p:nvGraphicFramePr>
        <p:xfrm>
          <a:off x="8499693" y="5783057"/>
          <a:ext cx="163685" cy="249471"/>
        </p:xfrm>
        <a:graphic>
          <a:graphicData uri="http://schemas.openxmlformats.org/presentationml/2006/ole">
            <mc:AlternateContent xmlns:mc="http://schemas.openxmlformats.org/markup-compatibility/2006">
              <mc:Choice xmlns:v="urn:schemas-microsoft-com:vml" Requires="v">
                <p:oleObj spid="_x0000_s2170" r:id="rId21" imgW="190417" imgH="203112" progId="Equation.3">
                  <p:embed/>
                </p:oleObj>
              </mc:Choice>
              <mc:Fallback>
                <p:oleObj r:id="rId21" imgW="190417"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99693" y="5783057"/>
                        <a:ext cx="163685" cy="249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Line 20"/>
          <p:cNvSpPr>
            <a:spLocks noChangeShapeType="1"/>
          </p:cNvSpPr>
          <p:nvPr/>
        </p:nvSpPr>
        <p:spPr bwMode="auto">
          <a:xfrm>
            <a:off x="7131579" y="5727619"/>
            <a:ext cx="234534" cy="0"/>
          </a:xfrm>
          <a:prstGeom prst="line">
            <a:avLst/>
          </a:prstGeom>
          <a:noFill/>
          <a:ln w="9525">
            <a:solidFill>
              <a:schemeClr val="tx1"/>
            </a:solidFill>
            <a:miter lim="800000"/>
            <a:headEnd type="triangle" w="med" len="med"/>
            <a:tailEnd type="triangle" w="med" len="med"/>
          </a:ln>
        </p:spPr>
        <p:txBody>
          <a:bodyPr wrap="none"/>
          <a:lstStyle/>
          <a:p>
            <a:endParaRPr lang="en-US"/>
          </a:p>
        </p:txBody>
      </p:sp>
      <p:graphicFrame>
        <p:nvGraphicFramePr>
          <p:cNvPr id="41" name="Object 21"/>
          <p:cNvGraphicFramePr>
            <a:graphicFrameLocks noChangeAspect="1"/>
          </p:cNvGraphicFramePr>
          <p:nvPr>
            <p:extLst>
              <p:ext uri="{D42A27DB-BD31-4B8C-83A1-F6EECF244321}">
                <p14:modId xmlns:p14="http://schemas.microsoft.com/office/powerpoint/2010/main" val="2560983655"/>
              </p:ext>
            </p:extLst>
          </p:nvPr>
        </p:nvGraphicFramePr>
        <p:xfrm>
          <a:off x="7170668" y="5450430"/>
          <a:ext cx="150656" cy="249471"/>
        </p:xfrm>
        <a:graphic>
          <a:graphicData uri="http://schemas.openxmlformats.org/presentationml/2006/ole">
            <mc:AlternateContent xmlns:mc="http://schemas.openxmlformats.org/markup-compatibility/2006">
              <mc:Choice xmlns:v="urn:schemas-microsoft-com:vml" Requires="v">
                <p:oleObj spid="_x0000_s2171" r:id="rId23" imgW="177569" imgH="202936" progId="Equation.3">
                  <p:embed/>
                </p:oleObj>
              </mc:Choice>
              <mc:Fallback>
                <p:oleObj r:id="rId23" imgW="177569" imgH="20293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70668" y="5450430"/>
                        <a:ext cx="150656" cy="249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8325884" y="2983538"/>
            <a:ext cx="1214625" cy="307777"/>
          </a:xfrm>
          <a:prstGeom prst="rect">
            <a:avLst/>
          </a:prstGeom>
          <a:noFill/>
        </p:spPr>
        <p:txBody>
          <a:bodyPr wrap="square" rtlCol="0">
            <a:spAutoFit/>
          </a:bodyPr>
          <a:lstStyle/>
          <a:p>
            <a:r>
              <a:rPr lang="en-GB" sz="1400" i="1" dirty="0" smtClean="0">
                <a:latin typeface="+mj-lt"/>
              </a:rPr>
              <a:t>P( X , Y , Z)</a:t>
            </a:r>
            <a:endParaRPr lang="en-GB" sz="1400" i="1" dirty="0">
              <a:latin typeface="+mj-lt"/>
            </a:endParaRPr>
          </a:p>
        </p:txBody>
      </p:sp>
    </p:spTree>
    <p:extLst>
      <p:ext uri="{BB962C8B-B14F-4D97-AF65-F5344CB8AC3E}">
        <p14:creationId xmlns:p14="http://schemas.microsoft.com/office/powerpoint/2010/main" val="26225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Magic Eye (Stereogram)</a:t>
            </a:r>
            <a:endParaRPr lang="en-GB" dirty="0"/>
          </a:p>
        </p:txBody>
      </p:sp>
      <p:sp>
        <p:nvSpPr>
          <p:cNvPr id="3" name="Content Placeholder 2"/>
          <p:cNvSpPr>
            <a:spLocks noGrp="1"/>
          </p:cNvSpPr>
          <p:nvPr>
            <p:ph sz="half" idx="1"/>
          </p:nvPr>
        </p:nvSpPr>
        <p:spPr/>
        <p:txBody>
          <a:bodyPr/>
          <a:lstStyle/>
          <a:p>
            <a:r>
              <a:rPr lang="en-GB" sz="2000" dirty="0" smtClean="0"/>
              <a:t>Originally a  stereogram (invented by </a:t>
            </a:r>
            <a:r>
              <a:rPr lang="en-GB" sz="2000" dirty="0" err="1" smtClean="0"/>
              <a:t>Bela</a:t>
            </a:r>
            <a:r>
              <a:rPr lang="en-GB" sz="2000" dirty="0" smtClean="0"/>
              <a:t> </a:t>
            </a:r>
            <a:r>
              <a:rPr lang="en-GB" sz="2000" dirty="0" err="1" smtClean="0"/>
              <a:t>Julesz</a:t>
            </a:r>
            <a:r>
              <a:rPr lang="en-GB" sz="2000" dirty="0" smtClean="0"/>
              <a:t>) consisted of 2 images of random dots with  one image slightly  shifted</a:t>
            </a:r>
          </a:p>
          <a:p>
            <a:pPr lvl="1"/>
            <a:r>
              <a:rPr lang="en-GB" sz="1600" dirty="0" smtClean="0"/>
              <a:t>By  ‘fusing’ the 2 images, the perception of 3 could be obtained</a:t>
            </a:r>
          </a:p>
          <a:p>
            <a:pPr lvl="1"/>
            <a:r>
              <a:rPr lang="en-GB" sz="1600" dirty="0" smtClean="0"/>
              <a:t>Some 20 years later, his student, Chris Tyler, realized the  same effect could be obtained with a single  image</a:t>
            </a:r>
          </a:p>
          <a:p>
            <a:pPr lvl="1"/>
            <a:r>
              <a:rPr lang="en-GB" sz="1600" dirty="0" smtClean="0"/>
              <a:t>The  vision science behind the magic eye is a bit complicated (and the algorithm to produce them is patented) but  relies on the fact that to get the 3D effect, we focus either behind or in front of the  image</a:t>
            </a:r>
            <a:endParaRPr lang="en-GB" sz="1600" dirty="0"/>
          </a:p>
        </p:txBody>
      </p:sp>
      <p:grpSp>
        <p:nvGrpSpPr>
          <p:cNvPr id="103" name="Group 102"/>
          <p:cNvGrpSpPr/>
          <p:nvPr/>
        </p:nvGrpSpPr>
        <p:grpSpPr>
          <a:xfrm>
            <a:off x="6054288" y="123764"/>
            <a:ext cx="2271565" cy="2794055"/>
            <a:chOff x="6073541" y="250257"/>
            <a:chExt cx="2271565" cy="2794055"/>
          </a:xfrm>
        </p:grpSpPr>
        <p:grpSp>
          <p:nvGrpSpPr>
            <p:cNvPr id="17" name="Group 16"/>
            <p:cNvGrpSpPr/>
            <p:nvPr/>
          </p:nvGrpSpPr>
          <p:grpSpPr>
            <a:xfrm>
              <a:off x="6073541" y="1222408"/>
              <a:ext cx="346510" cy="404262"/>
              <a:chOff x="6882063" y="1953928"/>
              <a:chExt cx="346510" cy="404262"/>
            </a:xfrm>
          </p:grpSpPr>
          <p:cxnSp>
            <p:nvCxnSpPr>
              <p:cNvPr id="6" name="Straight Connector 5"/>
              <p:cNvCxnSpPr/>
              <p:nvPr/>
            </p:nvCxnSpPr>
            <p:spPr bwMode="auto">
              <a:xfrm flipH="1">
                <a:off x="6882063" y="1953928"/>
                <a:ext cx="317634" cy="178068"/>
              </a:xfrm>
              <a:prstGeom prst="line">
                <a:avLst/>
              </a:prstGeom>
              <a:noFill/>
              <a:ln w="19050" cap="flat" cmpd="sng" algn="ctr">
                <a:solidFill>
                  <a:srgbClr val="FF0000"/>
                </a:solidFill>
                <a:prstDash val="solid"/>
                <a:round/>
                <a:headEnd type="none" w="sm" len="sm"/>
                <a:tailEnd type="none" w="sm" len="sm"/>
              </a:ln>
              <a:effectLst/>
            </p:spPr>
          </p:cxnSp>
          <p:cxnSp>
            <p:nvCxnSpPr>
              <p:cNvPr id="8" name="Straight Connector 7"/>
              <p:cNvCxnSpPr/>
              <p:nvPr/>
            </p:nvCxnSpPr>
            <p:spPr bwMode="auto">
              <a:xfrm>
                <a:off x="6882063" y="2131996"/>
                <a:ext cx="308009" cy="226194"/>
              </a:xfrm>
              <a:prstGeom prst="line">
                <a:avLst/>
              </a:prstGeom>
              <a:noFill/>
              <a:ln w="19050" cap="flat" cmpd="sng" algn="ctr">
                <a:solidFill>
                  <a:srgbClr val="FF0000"/>
                </a:solidFill>
                <a:prstDash val="solid"/>
                <a:round/>
                <a:headEnd type="none" w="sm" len="sm"/>
                <a:tailEnd type="none" w="sm" len="sm"/>
              </a:ln>
              <a:effectLst/>
            </p:spPr>
          </p:cxnSp>
          <p:sp>
            <p:nvSpPr>
              <p:cNvPr id="11" name="Arc 10"/>
              <p:cNvSpPr/>
              <p:nvPr/>
            </p:nvSpPr>
            <p:spPr bwMode="auto">
              <a:xfrm>
                <a:off x="6968691" y="2026118"/>
                <a:ext cx="259882" cy="211756"/>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3" name="Arc 12"/>
              <p:cNvSpPr/>
              <p:nvPr/>
            </p:nvSpPr>
            <p:spPr bwMode="auto">
              <a:xfrm flipV="1">
                <a:off x="6968691" y="1973179"/>
                <a:ext cx="259882" cy="317634"/>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6" name="Oval 15"/>
              <p:cNvSpPr/>
              <p:nvPr/>
            </p:nvSpPr>
            <p:spPr bwMode="auto">
              <a:xfrm flipH="1">
                <a:off x="7084193" y="2064619"/>
                <a:ext cx="144379" cy="134754"/>
              </a:xfrm>
              <a:prstGeom prst="ellipse">
                <a:avLst/>
              </a:prstGeom>
              <a:solidFill>
                <a:schemeClr val="bg2"/>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grpSp>
          <p:nvGrpSpPr>
            <p:cNvPr id="18" name="Group 17"/>
            <p:cNvGrpSpPr/>
            <p:nvPr/>
          </p:nvGrpSpPr>
          <p:grpSpPr>
            <a:xfrm>
              <a:off x="6102416" y="2337334"/>
              <a:ext cx="346510" cy="404262"/>
              <a:chOff x="6882063" y="1953928"/>
              <a:chExt cx="346510" cy="404262"/>
            </a:xfrm>
          </p:grpSpPr>
          <p:cxnSp>
            <p:nvCxnSpPr>
              <p:cNvPr id="19" name="Straight Connector 18"/>
              <p:cNvCxnSpPr/>
              <p:nvPr/>
            </p:nvCxnSpPr>
            <p:spPr bwMode="auto">
              <a:xfrm flipH="1">
                <a:off x="6882063" y="1953928"/>
                <a:ext cx="317634" cy="178068"/>
              </a:xfrm>
              <a:prstGeom prst="line">
                <a:avLst/>
              </a:prstGeom>
              <a:noFill/>
              <a:ln w="19050" cap="flat" cmpd="sng" algn="ctr">
                <a:solidFill>
                  <a:srgbClr val="FF0000"/>
                </a:solidFill>
                <a:prstDash val="solid"/>
                <a:round/>
                <a:headEnd type="none" w="sm" len="sm"/>
                <a:tailEnd type="none" w="sm" len="sm"/>
              </a:ln>
              <a:effectLst/>
            </p:spPr>
          </p:cxnSp>
          <p:cxnSp>
            <p:nvCxnSpPr>
              <p:cNvPr id="20" name="Straight Connector 19"/>
              <p:cNvCxnSpPr/>
              <p:nvPr/>
            </p:nvCxnSpPr>
            <p:spPr bwMode="auto">
              <a:xfrm>
                <a:off x="6882063" y="2131996"/>
                <a:ext cx="308009" cy="226194"/>
              </a:xfrm>
              <a:prstGeom prst="line">
                <a:avLst/>
              </a:prstGeom>
              <a:noFill/>
              <a:ln w="19050" cap="flat" cmpd="sng" algn="ctr">
                <a:solidFill>
                  <a:srgbClr val="FF0000"/>
                </a:solidFill>
                <a:prstDash val="solid"/>
                <a:round/>
                <a:headEnd type="none" w="sm" len="sm"/>
                <a:tailEnd type="none" w="sm" len="sm"/>
              </a:ln>
              <a:effectLst/>
            </p:spPr>
          </p:cxnSp>
          <p:sp>
            <p:nvSpPr>
              <p:cNvPr id="21" name="Arc 20"/>
              <p:cNvSpPr/>
              <p:nvPr/>
            </p:nvSpPr>
            <p:spPr bwMode="auto">
              <a:xfrm>
                <a:off x="6968691" y="2026118"/>
                <a:ext cx="259882" cy="211756"/>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22" name="Arc 21"/>
              <p:cNvSpPr/>
              <p:nvPr/>
            </p:nvSpPr>
            <p:spPr bwMode="auto">
              <a:xfrm flipV="1">
                <a:off x="6968691" y="1973179"/>
                <a:ext cx="259882" cy="317634"/>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23" name="Oval 22"/>
              <p:cNvSpPr/>
              <p:nvPr/>
            </p:nvSpPr>
            <p:spPr bwMode="auto">
              <a:xfrm flipH="1">
                <a:off x="7084193" y="2064619"/>
                <a:ext cx="144379" cy="134754"/>
              </a:xfrm>
              <a:prstGeom prst="ellipse">
                <a:avLst/>
              </a:prstGeom>
              <a:solidFill>
                <a:schemeClr val="bg2"/>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cxnSp>
          <p:nvCxnSpPr>
            <p:cNvPr id="25" name="Straight Connector 24"/>
            <p:cNvCxnSpPr/>
            <p:nvPr/>
          </p:nvCxnSpPr>
          <p:spPr bwMode="auto">
            <a:xfrm flipH="1">
              <a:off x="8248852" y="250257"/>
              <a:ext cx="9626" cy="2794055"/>
            </a:xfrm>
            <a:prstGeom prst="line">
              <a:avLst/>
            </a:prstGeom>
            <a:noFill/>
            <a:ln w="19050" cap="flat" cmpd="sng" algn="ctr">
              <a:solidFill>
                <a:srgbClr val="FF0000"/>
              </a:solidFill>
              <a:prstDash val="solid"/>
              <a:round/>
              <a:headEnd type="none" w="sm" len="sm"/>
              <a:tailEnd type="none" w="sm" len="sm"/>
            </a:ln>
            <a:effectLst/>
          </p:spPr>
        </p:cxnSp>
        <p:cxnSp>
          <p:nvCxnSpPr>
            <p:cNvPr id="28" name="Straight Connector 27"/>
            <p:cNvCxnSpPr>
              <a:endCxn id="37" idx="1"/>
            </p:cNvCxnSpPr>
            <p:nvPr/>
          </p:nvCxnSpPr>
          <p:spPr bwMode="auto">
            <a:xfrm flipV="1">
              <a:off x="6525928" y="1588169"/>
              <a:ext cx="1645920" cy="927234"/>
            </a:xfrm>
            <a:prstGeom prst="line">
              <a:avLst/>
            </a:prstGeom>
            <a:noFill/>
            <a:ln w="19050" cap="flat" cmpd="sng" algn="ctr">
              <a:solidFill>
                <a:srgbClr val="FF0000"/>
              </a:solidFill>
              <a:prstDash val="solid"/>
              <a:round/>
              <a:headEnd type="none" w="sm" len="sm"/>
              <a:tailEnd type="none" w="sm" len="sm"/>
            </a:ln>
            <a:effectLst/>
          </p:spPr>
        </p:cxnSp>
        <p:cxnSp>
          <p:nvCxnSpPr>
            <p:cNvPr id="33" name="Straight Connector 32"/>
            <p:cNvCxnSpPr>
              <a:endCxn id="37" idx="1"/>
            </p:cNvCxnSpPr>
            <p:nvPr/>
          </p:nvCxnSpPr>
          <p:spPr bwMode="auto">
            <a:xfrm>
              <a:off x="6525928" y="1400476"/>
              <a:ext cx="1645920" cy="187693"/>
            </a:xfrm>
            <a:prstGeom prst="line">
              <a:avLst/>
            </a:prstGeom>
            <a:noFill/>
            <a:ln w="19050" cap="flat" cmpd="sng" algn="ctr">
              <a:solidFill>
                <a:srgbClr val="FF0000"/>
              </a:solidFill>
              <a:prstDash val="solid"/>
              <a:round/>
              <a:headEnd type="none" w="sm" len="sm"/>
              <a:tailEnd type="none" w="sm" len="sm"/>
            </a:ln>
            <a:effectLst/>
          </p:spPr>
        </p:cxnSp>
        <p:sp>
          <p:nvSpPr>
            <p:cNvPr id="37" name="Rectangle 36"/>
            <p:cNvSpPr/>
            <p:nvPr/>
          </p:nvSpPr>
          <p:spPr bwMode="auto">
            <a:xfrm>
              <a:off x="8171848" y="1520792"/>
              <a:ext cx="173255" cy="134753"/>
            </a:xfrm>
            <a:prstGeom prst="rect">
              <a:avLst/>
            </a:prstGeom>
            <a:solidFill>
              <a:schemeClr val="tx2">
                <a:lumMod val="60000"/>
                <a:lumOff val="4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8171845" y="1657149"/>
              <a:ext cx="173255" cy="134753"/>
            </a:xfrm>
            <a:prstGeom prst="rect">
              <a:avLst/>
            </a:prstGeom>
            <a:solidFill>
              <a:srgbClr val="0033CC"/>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8171851" y="1791902"/>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8171848" y="1928259"/>
              <a:ext cx="173255" cy="134753"/>
            </a:xfrm>
            <a:prstGeom prst="rect">
              <a:avLst/>
            </a:prstGeom>
            <a:solidFill>
              <a:srgbClr val="CC0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8171848" y="2071037"/>
              <a:ext cx="173255" cy="134753"/>
            </a:xfrm>
            <a:prstGeom prst="rect">
              <a:avLst/>
            </a:prstGeom>
            <a:solidFill>
              <a:schemeClr val="accent2">
                <a:lumMod val="5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8171845" y="2207394"/>
              <a:ext cx="173255" cy="134753"/>
            </a:xfrm>
            <a:prstGeom prst="rect">
              <a:avLst/>
            </a:prstGeom>
            <a:solidFill>
              <a:srgbClr val="2330DD"/>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8171851" y="2342147"/>
              <a:ext cx="173255" cy="134753"/>
            </a:xfrm>
            <a:prstGeom prst="rect">
              <a:avLst/>
            </a:prstGeom>
            <a:solidFill>
              <a:srgbClr val="FFFF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8171848" y="2478504"/>
              <a:ext cx="173255" cy="134753"/>
            </a:xfrm>
            <a:prstGeom prst="rect">
              <a:avLst/>
            </a:prstGeom>
            <a:solidFill>
              <a:schemeClr val="bg2">
                <a:lumMod val="85000"/>
                <a:lumOff val="15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8171841" y="424715"/>
              <a:ext cx="173255" cy="134753"/>
            </a:xfrm>
            <a:prstGeom prst="rect">
              <a:avLst/>
            </a:prstGeom>
            <a:solidFill>
              <a:schemeClr val="tx2">
                <a:lumMod val="60000"/>
                <a:lumOff val="4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8171838" y="561072"/>
              <a:ext cx="173255" cy="134753"/>
            </a:xfrm>
            <a:prstGeom prst="rect">
              <a:avLst/>
            </a:prstGeom>
            <a:solidFill>
              <a:srgbClr val="00B0F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8171844" y="695825"/>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8171841" y="832182"/>
              <a:ext cx="173255" cy="134753"/>
            </a:xfrm>
            <a:prstGeom prst="rect">
              <a:avLst/>
            </a:prstGeom>
            <a:solidFill>
              <a:srgbClr val="FFC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8171841" y="974960"/>
              <a:ext cx="173255" cy="134753"/>
            </a:xfrm>
            <a:prstGeom prst="rect">
              <a:avLst/>
            </a:prstGeom>
            <a:solidFill>
              <a:srgbClr val="00CC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8171838" y="1111317"/>
              <a:ext cx="173255" cy="134753"/>
            </a:xfrm>
            <a:prstGeom prst="rect">
              <a:avLst/>
            </a:prstGeom>
            <a:solidFill>
              <a:schemeClr val="accent6">
                <a:lumMod val="75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8171844" y="1246070"/>
              <a:ext cx="173255" cy="134753"/>
            </a:xfrm>
            <a:prstGeom prst="rect">
              <a:avLst/>
            </a:prstGeom>
            <a:solidFill>
              <a:srgbClr val="3366FF"/>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8171841" y="1382427"/>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8171840" y="2605239"/>
              <a:ext cx="173255" cy="134753"/>
            </a:xfrm>
            <a:prstGeom prst="rect">
              <a:avLst/>
            </a:prstGeom>
            <a:solidFill>
              <a:srgbClr val="66FF66"/>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8171837" y="2741596"/>
              <a:ext cx="173255" cy="134753"/>
            </a:xfrm>
            <a:prstGeom prst="rect">
              <a:avLst/>
            </a:prstGeom>
            <a:solidFill>
              <a:srgbClr val="C00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grpSp>
        <p:nvGrpSpPr>
          <p:cNvPr id="104" name="Group 103"/>
          <p:cNvGrpSpPr/>
          <p:nvPr/>
        </p:nvGrpSpPr>
        <p:grpSpPr>
          <a:xfrm>
            <a:off x="6112049" y="3622143"/>
            <a:ext cx="3118581" cy="2794055"/>
            <a:chOff x="6073541" y="250257"/>
            <a:chExt cx="3118581" cy="2794055"/>
          </a:xfrm>
        </p:grpSpPr>
        <p:grpSp>
          <p:nvGrpSpPr>
            <p:cNvPr id="105" name="Group 104"/>
            <p:cNvGrpSpPr/>
            <p:nvPr/>
          </p:nvGrpSpPr>
          <p:grpSpPr>
            <a:xfrm>
              <a:off x="6073541" y="1222408"/>
              <a:ext cx="346510" cy="404262"/>
              <a:chOff x="6882063" y="1953928"/>
              <a:chExt cx="346510" cy="404262"/>
            </a:xfrm>
          </p:grpSpPr>
          <p:cxnSp>
            <p:nvCxnSpPr>
              <p:cNvPr id="133" name="Straight Connector 132"/>
              <p:cNvCxnSpPr/>
              <p:nvPr/>
            </p:nvCxnSpPr>
            <p:spPr bwMode="auto">
              <a:xfrm flipH="1">
                <a:off x="6882063" y="1953928"/>
                <a:ext cx="317634" cy="178068"/>
              </a:xfrm>
              <a:prstGeom prst="line">
                <a:avLst/>
              </a:prstGeom>
              <a:noFill/>
              <a:ln w="19050" cap="flat" cmpd="sng" algn="ctr">
                <a:solidFill>
                  <a:srgbClr val="FF0000"/>
                </a:solidFill>
                <a:prstDash val="solid"/>
                <a:round/>
                <a:headEnd type="none" w="sm" len="sm"/>
                <a:tailEnd type="none" w="sm" len="sm"/>
              </a:ln>
              <a:effectLst/>
            </p:spPr>
          </p:cxnSp>
          <p:cxnSp>
            <p:nvCxnSpPr>
              <p:cNvPr id="134" name="Straight Connector 133"/>
              <p:cNvCxnSpPr/>
              <p:nvPr/>
            </p:nvCxnSpPr>
            <p:spPr bwMode="auto">
              <a:xfrm>
                <a:off x="6882063" y="2131996"/>
                <a:ext cx="308009" cy="226194"/>
              </a:xfrm>
              <a:prstGeom prst="line">
                <a:avLst/>
              </a:prstGeom>
              <a:noFill/>
              <a:ln w="19050" cap="flat" cmpd="sng" algn="ctr">
                <a:solidFill>
                  <a:srgbClr val="FF0000"/>
                </a:solidFill>
                <a:prstDash val="solid"/>
                <a:round/>
                <a:headEnd type="none" w="sm" len="sm"/>
                <a:tailEnd type="none" w="sm" len="sm"/>
              </a:ln>
              <a:effectLst/>
            </p:spPr>
          </p:cxnSp>
          <p:sp>
            <p:nvSpPr>
              <p:cNvPr id="135" name="Arc 134"/>
              <p:cNvSpPr/>
              <p:nvPr/>
            </p:nvSpPr>
            <p:spPr bwMode="auto">
              <a:xfrm>
                <a:off x="6968691" y="2026118"/>
                <a:ext cx="259882" cy="211756"/>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36" name="Arc 135"/>
              <p:cNvSpPr/>
              <p:nvPr/>
            </p:nvSpPr>
            <p:spPr bwMode="auto">
              <a:xfrm flipV="1">
                <a:off x="6968691" y="1973179"/>
                <a:ext cx="259882" cy="317634"/>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37" name="Oval 136"/>
              <p:cNvSpPr/>
              <p:nvPr/>
            </p:nvSpPr>
            <p:spPr bwMode="auto">
              <a:xfrm flipH="1">
                <a:off x="7084193" y="2064619"/>
                <a:ext cx="144379" cy="134754"/>
              </a:xfrm>
              <a:prstGeom prst="ellipse">
                <a:avLst/>
              </a:prstGeom>
              <a:solidFill>
                <a:schemeClr val="bg2"/>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grpSp>
          <p:nvGrpSpPr>
            <p:cNvPr id="106" name="Group 105"/>
            <p:cNvGrpSpPr/>
            <p:nvPr/>
          </p:nvGrpSpPr>
          <p:grpSpPr>
            <a:xfrm>
              <a:off x="6102416" y="2337334"/>
              <a:ext cx="346510" cy="404262"/>
              <a:chOff x="6882063" y="1953928"/>
              <a:chExt cx="346510" cy="404262"/>
            </a:xfrm>
          </p:grpSpPr>
          <p:cxnSp>
            <p:nvCxnSpPr>
              <p:cNvPr id="128" name="Straight Connector 127"/>
              <p:cNvCxnSpPr/>
              <p:nvPr/>
            </p:nvCxnSpPr>
            <p:spPr bwMode="auto">
              <a:xfrm flipH="1">
                <a:off x="6882063" y="1953928"/>
                <a:ext cx="317634" cy="178068"/>
              </a:xfrm>
              <a:prstGeom prst="line">
                <a:avLst/>
              </a:prstGeom>
              <a:noFill/>
              <a:ln w="19050" cap="flat" cmpd="sng" algn="ctr">
                <a:solidFill>
                  <a:srgbClr val="FF0000"/>
                </a:solidFill>
                <a:prstDash val="solid"/>
                <a:round/>
                <a:headEnd type="none" w="sm" len="sm"/>
                <a:tailEnd type="none" w="sm" len="sm"/>
              </a:ln>
              <a:effectLst/>
            </p:spPr>
          </p:cxnSp>
          <p:cxnSp>
            <p:nvCxnSpPr>
              <p:cNvPr id="129" name="Straight Connector 128"/>
              <p:cNvCxnSpPr/>
              <p:nvPr/>
            </p:nvCxnSpPr>
            <p:spPr bwMode="auto">
              <a:xfrm>
                <a:off x="6882063" y="2131996"/>
                <a:ext cx="308009" cy="226194"/>
              </a:xfrm>
              <a:prstGeom prst="line">
                <a:avLst/>
              </a:prstGeom>
              <a:noFill/>
              <a:ln w="19050" cap="flat" cmpd="sng" algn="ctr">
                <a:solidFill>
                  <a:srgbClr val="FF0000"/>
                </a:solidFill>
                <a:prstDash val="solid"/>
                <a:round/>
                <a:headEnd type="none" w="sm" len="sm"/>
                <a:tailEnd type="none" w="sm" len="sm"/>
              </a:ln>
              <a:effectLst/>
            </p:spPr>
          </p:cxnSp>
          <p:sp>
            <p:nvSpPr>
              <p:cNvPr id="130" name="Arc 129"/>
              <p:cNvSpPr/>
              <p:nvPr/>
            </p:nvSpPr>
            <p:spPr bwMode="auto">
              <a:xfrm>
                <a:off x="6968691" y="2026118"/>
                <a:ext cx="259882" cy="211756"/>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31" name="Arc 130"/>
              <p:cNvSpPr/>
              <p:nvPr/>
            </p:nvSpPr>
            <p:spPr bwMode="auto">
              <a:xfrm flipV="1">
                <a:off x="6968691" y="1973179"/>
                <a:ext cx="259882" cy="317634"/>
              </a:xfrm>
              <a:prstGeom prst="arc">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32" name="Oval 131"/>
              <p:cNvSpPr/>
              <p:nvPr/>
            </p:nvSpPr>
            <p:spPr bwMode="auto">
              <a:xfrm flipH="1">
                <a:off x="7084193" y="2064619"/>
                <a:ext cx="144379" cy="134754"/>
              </a:xfrm>
              <a:prstGeom prst="ellipse">
                <a:avLst/>
              </a:prstGeom>
              <a:solidFill>
                <a:schemeClr val="bg2"/>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cxnSp>
          <p:nvCxnSpPr>
            <p:cNvPr id="107" name="Straight Connector 106"/>
            <p:cNvCxnSpPr/>
            <p:nvPr/>
          </p:nvCxnSpPr>
          <p:spPr bwMode="auto">
            <a:xfrm flipH="1">
              <a:off x="8248852" y="250257"/>
              <a:ext cx="9626" cy="2794055"/>
            </a:xfrm>
            <a:prstGeom prst="line">
              <a:avLst/>
            </a:prstGeom>
            <a:noFill/>
            <a:ln w="19050" cap="flat" cmpd="sng" algn="ctr">
              <a:solidFill>
                <a:srgbClr val="FF0000"/>
              </a:solidFill>
              <a:prstDash val="solid"/>
              <a:round/>
              <a:headEnd type="none" w="sm" len="sm"/>
              <a:tailEnd type="none" w="sm" len="sm"/>
            </a:ln>
            <a:effectLst/>
          </p:spPr>
        </p:cxnSp>
        <p:cxnSp>
          <p:nvCxnSpPr>
            <p:cNvPr id="108" name="Straight Connector 107"/>
            <p:cNvCxnSpPr/>
            <p:nvPr/>
          </p:nvCxnSpPr>
          <p:spPr bwMode="auto">
            <a:xfrm flipV="1">
              <a:off x="6525928" y="1520792"/>
              <a:ext cx="2666194" cy="994611"/>
            </a:xfrm>
            <a:prstGeom prst="line">
              <a:avLst/>
            </a:prstGeom>
            <a:noFill/>
            <a:ln w="19050" cap="flat" cmpd="sng" algn="ctr">
              <a:solidFill>
                <a:srgbClr val="FF0000"/>
              </a:solidFill>
              <a:prstDash val="solid"/>
              <a:round/>
              <a:headEnd type="none" w="sm" len="sm"/>
              <a:tailEnd type="none" w="sm" len="sm"/>
            </a:ln>
            <a:effectLst/>
          </p:spPr>
        </p:cxnSp>
        <p:cxnSp>
          <p:nvCxnSpPr>
            <p:cNvPr id="109" name="Straight Connector 108"/>
            <p:cNvCxnSpPr/>
            <p:nvPr/>
          </p:nvCxnSpPr>
          <p:spPr bwMode="auto">
            <a:xfrm>
              <a:off x="6525928" y="1400476"/>
              <a:ext cx="2666194" cy="120316"/>
            </a:xfrm>
            <a:prstGeom prst="line">
              <a:avLst/>
            </a:prstGeom>
            <a:noFill/>
            <a:ln w="19050" cap="flat" cmpd="sng" algn="ctr">
              <a:solidFill>
                <a:srgbClr val="FF0000"/>
              </a:solidFill>
              <a:prstDash val="solid"/>
              <a:round/>
              <a:headEnd type="none" w="sm" len="sm"/>
              <a:tailEnd type="none" w="sm" len="sm"/>
            </a:ln>
            <a:effectLst/>
          </p:spPr>
        </p:cxnSp>
        <p:sp>
          <p:nvSpPr>
            <p:cNvPr id="110" name="Rectangle 109"/>
            <p:cNvSpPr/>
            <p:nvPr/>
          </p:nvSpPr>
          <p:spPr bwMode="auto">
            <a:xfrm>
              <a:off x="8171848" y="1520792"/>
              <a:ext cx="173255" cy="134753"/>
            </a:xfrm>
            <a:prstGeom prst="rect">
              <a:avLst/>
            </a:prstGeom>
            <a:solidFill>
              <a:schemeClr val="tx2">
                <a:lumMod val="60000"/>
                <a:lumOff val="4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1" name="Rectangle 110"/>
            <p:cNvSpPr/>
            <p:nvPr/>
          </p:nvSpPr>
          <p:spPr bwMode="auto">
            <a:xfrm>
              <a:off x="8171845" y="1657149"/>
              <a:ext cx="173255" cy="134753"/>
            </a:xfrm>
            <a:prstGeom prst="rect">
              <a:avLst/>
            </a:prstGeom>
            <a:solidFill>
              <a:srgbClr val="0033CC"/>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8171851" y="1791902"/>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3" name="Rectangle 112"/>
            <p:cNvSpPr/>
            <p:nvPr/>
          </p:nvSpPr>
          <p:spPr bwMode="auto">
            <a:xfrm>
              <a:off x="8171848" y="1928259"/>
              <a:ext cx="173255" cy="134753"/>
            </a:xfrm>
            <a:prstGeom prst="rect">
              <a:avLst/>
            </a:prstGeom>
            <a:solidFill>
              <a:srgbClr val="CC0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4" name="Rectangle 113"/>
            <p:cNvSpPr/>
            <p:nvPr/>
          </p:nvSpPr>
          <p:spPr bwMode="auto">
            <a:xfrm>
              <a:off x="8171848" y="2071037"/>
              <a:ext cx="173255" cy="134753"/>
            </a:xfrm>
            <a:prstGeom prst="rect">
              <a:avLst/>
            </a:prstGeom>
            <a:solidFill>
              <a:schemeClr val="accent2">
                <a:lumMod val="5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5" name="Rectangle 114"/>
            <p:cNvSpPr/>
            <p:nvPr/>
          </p:nvSpPr>
          <p:spPr bwMode="auto">
            <a:xfrm>
              <a:off x="8171845" y="2207394"/>
              <a:ext cx="173255" cy="134753"/>
            </a:xfrm>
            <a:prstGeom prst="rect">
              <a:avLst/>
            </a:prstGeom>
            <a:solidFill>
              <a:srgbClr val="2330DD"/>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6" name="Rectangle 115"/>
            <p:cNvSpPr/>
            <p:nvPr/>
          </p:nvSpPr>
          <p:spPr bwMode="auto">
            <a:xfrm>
              <a:off x="8171851" y="2342147"/>
              <a:ext cx="173255" cy="134753"/>
            </a:xfrm>
            <a:prstGeom prst="rect">
              <a:avLst/>
            </a:prstGeom>
            <a:solidFill>
              <a:srgbClr val="FFFF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7" name="Rectangle 116"/>
            <p:cNvSpPr/>
            <p:nvPr/>
          </p:nvSpPr>
          <p:spPr bwMode="auto">
            <a:xfrm>
              <a:off x="8171848" y="2478504"/>
              <a:ext cx="173255" cy="134753"/>
            </a:xfrm>
            <a:prstGeom prst="rect">
              <a:avLst/>
            </a:prstGeom>
            <a:solidFill>
              <a:schemeClr val="bg2">
                <a:lumMod val="85000"/>
                <a:lumOff val="15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8" name="Rectangle 117"/>
            <p:cNvSpPr/>
            <p:nvPr/>
          </p:nvSpPr>
          <p:spPr bwMode="auto">
            <a:xfrm>
              <a:off x="8171841" y="424715"/>
              <a:ext cx="173255" cy="134753"/>
            </a:xfrm>
            <a:prstGeom prst="rect">
              <a:avLst/>
            </a:prstGeom>
            <a:solidFill>
              <a:schemeClr val="tx2">
                <a:lumMod val="60000"/>
                <a:lumOff val="40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19" name="Rectangle 118"/>
            <p:cNvSpPr/>
            <p:nvPr/>
          </p:nvSpPr>
          <p:spPr bwMode="auto">
            <a:xfrm>
              <a:off x="8171838" y="561072"/>
              <a:ext cx="173255" cy="134753"/>
            </a:xfrm>
            <a:prstGeom prst="rect">
              <a:avLst/>
            </a:prstGeom>
            <a:solidFill>
              <a:srgbClr val="00B0F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0" name="Rectangle 119"/>
            <p:cNvSpPr/>
            <p:nvPr/>
          </p:nvSpPr>
          <p:spPr bwMode="auto">
            <a:xfrm>
              <a:off x="8171844" y="695825"/>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1" name="Rectangle 120"/>
            <p:cNvSpPr/>
            <p:nvPr/>
          </p:nvSpPr>
          <p:spPr bwMode="auto">
            <a:xfrm>
              <a:off x="8171841" y="832182"/>
              <a:ext cx="173255" cy="134753"/>
            </a:xfrm>
            <a:prstGeom prst="rect">
              <a:avLst/>
            </a:prstGeom>
            <a:solidFill>
              <a:srgbClr val="FFC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2" name="Rectangle 121"/>
            <p:cNvSpPr/>
            <p:nvPr/>
          </p:nvSpPr>
          <p:spPr bwMode="auto">
            <a:xfrm>
              <a:off x="8171841" y="974960"/>
              <a:ext cx="173255" cy="134753"/>
            </a:xfrm>
            <a:prstGeom prst="rect">
              <a:avLst/>
            </a:prstGeom>
            <a:solidFill>
              <a:srgbClr val="00CC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3" name="Rectangle 122"/>
            <p:cNvSpPr/>
            <p:nvPr/>
          </p:nvSpPr>
          <p:spPr bwMode="auto">
            <a:xfrm>
              <a:off x="8171838" y="1111317"/>
              <a:ext cx="173255" cy="134753"/>
            </a:xfrm>
            <a:prstGeom prst="rect">
              <a:avLst/>
            </a:prstGeom>
            <a:solidFill>
              <a:schemeClr val="accent6">
                <a:lumMod val="75000"/>
              </a:schemeClr>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4" name="Rectangle 123"/>
            <p:cNvSpPr/>
            <p:nvPr/>
          </p:nvSpPr>
          <p:spPr bwMode="auto">
            <a:xfrm>
              <a:off x="8171844" y="1246070"/>
              <a:ext cx="173255" cy="134753"/>
            </a:xfrm>
            <a:prstGeom prst="rect">
              <a:avLst/>
            </a:prstGeom>
            <a:solidFill>
              <a:srgbClr val="3366FF"/>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5" name="Rectangle 124"/>
            <p:cNvSpPr/>
            <p:nvPr/>
          </p:nvSpPr>
          <p:spPr bwMode="auto">
            <a:xfrm>
              <a:off x="8171841" y="1382427"/>
              <a:ext cx="173255" cy="134753"/>
            </a:xfrm>
            <a:prstGeom prst="rect">
              <a:avLst/>
            </a:prstGeom>
            <a:solidFill>
              <a:srgbClr val="92D05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6" name="Rectangle 125"/>
            <p:cNvSpPr/>
            <p:nvPr/>
          </p:nvSpPr>
          <p:spPr bwMode="auto">
            <a:xfrm>
              <a:off x="8171840" y="2605239"/>
              <a:ext cx="173255" cy="134753"/>
            </a:xfrm>
            <a:prstGeom prst="rect">
              <a:avLst/>
            </a:prstGeom>
            <a:solidFill>
              <a:srgbClr val="66FF66"/>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sp>
          <p:nvSpPr>
            <p:cNvPr id="127" name="Rectangle 126"/>
            <p:cNvSpPr/>
            <p:nvPr/>
          </p:nvSpPr>
          <p:spPr bwMode="auto">
            <a:xfrm>
              <a:off x="8171837" y="2741596"/>
              <a:ext cx="173255" cy="134753"/>
            </a:xfrm>
            <a:prstGeom prst="rect">
              <a:avLst/>
            </a:prstGeom>
            <a:solidFill>
              <a:srgbClr val="C00000"/>
            </a:solid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chemeClr val="tx1"/>
                </a:solidFill>
                <a:effectLst/>
                <a:latin typeface="Arial" charset="0"/>
              </a:endParaRPr>
            </a:p>
          </p:txBody>
        </p:sp>
      </p:grpSp>
      <p:sp>
        <p:nvSpPr>
          <p:cNvPr id="138" name="TextBox 137"/>
          <p:cNvSpPr txBox="1"/>
          <p:nvPr/>
        </p:nvSpPr>
        <p:spPr>
          <a:xfrm>
            <a:off x="7204492" y="2917819"/>
            <a:ext cx="1694047" cy="338554"/>
          </a:xfrm>
          <a:prstGeom prst="rect">
            <a:avLst/>
          </a:prstGeom>
          <a:noFill/>
        </p:spPr>
        <p:txBody>
          <a:bodyPr wrap="square" rtlCol="0">
            <a:spAutoFit/>
          </a:bodyPr>
          <a:lstStyle/>
          <a:p>
            <a:r>
              <a:rPr lang="en-GB" sz="1600" dirty="0" smtClean="0"/>
              <a:t>Normal focus</a:t>
            </a:r>
            <a:endParaRPr lang="en-GB" sz="1600" dirty="0"/>
          </a:p>
        </p:txBody>
      </p:sp>
      <p:sp>
        <p:nvSpPr>
          <p:cNvPr id="145" name="TextBox 144"/>
          <p:cNvSpPr txBox="1"/>
          <p:nvPr/>
        </p:nvSpPr>
        <p:spPr>
          <a:xfrm>
            <a:off x="6564436" y="6422614"/>
            <a:ext cx="2666194" cy="338554"/>
          </a:xfrm>
          <a:prstGeom prst="rect">
            <a:avLst/>
          </a:prstGeom>
          <a:noFill/>
        </p:spPr>
        <p:txBody>
          <a:bodyPr wrap="square" rtlCol="0">
            <a:spAutoFit/>
          </a:bodyPr>
          <a:lstStyle/>
          <a:p>
            <a:r>
              <a:rPr lang="en-GB" sz="1600" dirty="0" smtClean="0"/>
              <a:t>Focus behind the  image</a:t>
            </a:r>
            <a:endParaRPr lang="en-GB" sz="1600" dirty="0"/>
          </a:p>
        </p:txBody>
      </p:sp>
    </p:spTree>
    <p:extLst>
      <p:ext uri="{BB962C8B-B14F-4D97-AF65-F5344CB8AC3E}">
        <p14:creationId xmlns:p14="http://schemas.microsoft.com/office/powerpoint/2010/main" val="341555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8" y="269507"/>
            <a:ext cx="7834966" cy="5876225"/>
          </a:xfrm>
          <a:prstGeom prst="rect">
            <a:avLst/>
          </a:prstGeom>
        </p:spPr>
      </p:pic>
    </p:spTree>
    <p:extLst>
      <p:ext uri="{BB962C8B-B14F-4D97-AF65-F5344CB8AC3E}">
        <p14:creationId xmlns:p14="http://schemas.microsoft.com/office/powerpoint/2010/main" val="23988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yuobtemplate3">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defRPr>
        </a:defPPr>
      </a:lstStyle>
    </a:lnDef>
  </a:objectDefaults>
  <a:extraClrSchemeLst>
    <a:extraClrScheme>
      <a:clrScheme name="myuobtemplate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Data\Microsoft\Templates\myuobtemplate3.pot</Template>
  <TotalTime>26985</TotalTime>
  <Words>2411</Words>
  <Application>Microsoft Office PowerPoint</Application>
  <PresentationFormat>A4 Paper (210x297 mm)</PresentationFormat>
  <Paragraphs>304</Paragraphs>
  <Slides>39</Slides>
  <Notes>21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myuobtemplate3</vt:lpstr>
      <vt:lpstr>Microsoft Equation 3.0</vt:lpstr>
      <vt:lpstr>Equation</vt:lpstr>
      <vt:lpstr>Human/Computer Vision and Introduction to Image Data </vt:lpstr>
      <vt:lpstr>The Human Visual System (HVS)</vt:lpstr>
      <vt:lpstr>The Human Vision System (HVS)</vt:lpstr>
      <vt:lpstr>The Human Vision System (HVS)</vt:lpstr>
      <vt:lpstr>Computer  Vision</vt:lpstr>
      <vt:lpstr>Computer  Vision</vt:lpstr>
      <vt:lpstr>Computer Vision</vt:lpstr>
      <vt:lpstr>Magic Eye (Stereogram)</vt:lpstr>
      <vt:lpstr>PowerPoint Presentation</vt:lpstr>
      <vt:lpstr>Pinhole Camera Geometry</vt:lpstr>
      <vt:lpstr>Perspective</vt:lpstr>
      <vt:lpstr>Perspective and Vanishing Points</vt:lpstr>
      <vt:lpstr>Recognizing Objects</vt:lpstr>
      <vt:lpstr>Perception: What do we really see?</vt:lpstr>
      <vt:lpstr>Interpreting Images</vt:lpstr>
      <vt:lpstr>Mach Bands</vt:lpstr>
      <vt:lpstr>Scintillation Grid</vt:lpstr>
      <vt:lpstr>Explanation of Mach bands</vt:lpstr>
      <vt:lpstr>Kitaoka Rotating Illusion</vt:lpstr>
      <vt:lpstr>Peripheral Drift</vt:lpstr>
      <vt:lpstr>And Finally .... Seeing Faces?</vt:lpstr>
      <vt:lpstr>Digital Image Data </vt:lpstr>
      <vt:lpstr>Retinal Images</vt:lpstr>
      <vt:lpstr>Digital images</vt:lpstr>
      <vt:lpstr>Producing a Digital Image</vt:lpstr>
      <vt:lpstr>Image Pixels</vt:lpstr>
      <vt:lpstr>Image Quantisation</vt:lpstr>
      <vt:lpstr>Image Quantisation</vt:lpstr>
      <vt:lpstr>Colour Images </vt:lpstr>
      <vt:lpstr>Colour Quantisation</vt:lpstr>
      <vt:lpstr>A Simple Image</vt:lpstr>
      <vt:lpstr>Mouse at 10x10 pixels</vt:lpstr>
      <vt:lpstr>Accessing Pixels</vt:lpstr>
      <vt:lpstr>Image  File Formats</vt:lpstr>
      <vt:lpstr>Image Processing Software</vt:lpstr>
      <vt:lpstr>Comparing Histograms</vt:lpstr>
      <vt:lpstr>ImageJ</vt:lpstr>
      <vt:lpstr>ImageJ demo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Mike Spann</cp:lastModifiedBy>
  <cp:revision>1057</cp:revision>
  <cp:lastPrinted>1998-12-03T12:55:28Z</cp:lastPrinted>
  <dcterms:created xsi:type="dcterms:W3CDTF">1995-06-02T21:45:10Z</dcterms:created>
  <dcterms:modified xsi:type="dcterms:W3CDTF">2014-04-25T11:13:48Z</dcterms:modified>
</cp:coreProperties>
</file>