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39"/>
  </p:notesMasterIdLst>
  <p:handoutMasterIdLst>
    <p:handoutMasterId r:id="rId40"/>
  </p:handoutMasterIdLst>
  <p:sldIdLst>
    <p:sldId id="448" r:id="rId2"/>
    <p:sldId id="319" r:id="rId3"/>
    <p:sldId id="367" r:id="rId4"/>
    <p:sldId id="447" r:id="rId5"/>
    <p:sldId id="454" r:id="rId6"/>
    <p:sldId id="364" r:id="rId7"/>
    <p:sldId id="455" r:id="rId8"/>
    <p:sldId id="456" r:id="rId9"/>
    <p:sldId id="457" r:id="rId10"/>
    <p:sldId id="460" r:id="rId11"/>
    <p:sldId id="461" r:id="rId12"/>
    <p:sldId id="462" r:id="rId13"/>
    <p:sldId id="463" r:id="rId14"/>
    <p:sldId id="464" r:id="rId15"/>
    <p:sldId id="465" r:id="rId16"/>
    <p:sldId id="451" r:id="rId17"/>
    <p:sldId id="442" r:id="rId18"/>
    <p:sldId id="444" r:id="rId19"/>
    <p:sldId id="446" r:id="rId20"/>
    <p:sldId id="466" r:id="rId21"/>
    <p:sldId id="467" r:id="rId22"/>
    <p:sldId id="370" r:id="rId23"/>
    <p:sldId id="365" r:id="rId24"/>
    <p:sldId id="468" r:id="rId25"/>
    <p:sldId id="371" r:id="rId26"/>
    <p:sldId id="458" r:id="rId27"/>
    <p:sldId id="459" r:id="rId28"/>
    <p:sldId id="445" r:id="rId29"/>
    <p:sldId id="450" r:id="rId30"/>
    <p:sldId id="375" r:id="rId31"/>
    <p:sldId id="376" r:id="rId32"/>
    <p:sldId id="377" r:id="rId33"/>
    <p:sldId id="452" r:id="rId34"/>
    <p:sldId id="378" r:id="rId35"/>
    <p:sldId id="469" r:id="rId36"/>
    <p:sldId id="453" r:id="rId37"/>
    <p:sldId id="449" r:id="rId38"/>
  </p:sldIdLst>
  <p:sldSz cx="9906000" cy="6858000" type="A4"/>
  <p:notesSz cx="6854825" cy="9750425"/>
  <p:defaultTextStyle>
    <a:defPPr>
      <a:defRPr lang="en-GB"/>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0DD"/>
    <a:srgbClr val="CC0000"/>
    <a:srgbClr val="BFBFB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2787"/>
    <p:restoredTop sz="90929"/>
  </p:normalViewPr>
  <p:slideViewPr>
    <p:cSldViewPr snapToGrid="0">
      <p:cViewPr varScale="1">
        <p:scale>
          <a:sx n="99" d="100"/>
          <a:sy n="99" d="100"/>
        </p:scale>
        <p:origin x="-690" y="-96"/>
      </p:cViewPr>
      <p:guideLst>
        <p:guide orient="horz" pos="2160"/>
        <p:guide pos="312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30.xml"/><Relationship Id="rId3" Type="http://schemas.openxmlformats.org/officeDocument/2006/relationships/slide" Target="slides/slide17.xml"/><Relationship Id="rId7" Type="http://schemas.openxmlformats.org/officeDocument/2006/relationships/slide" Target="slides/slide25.xml"/><Relationship Id="rId2" Type="http://schemas.openxmlformats.org/officeDocument/2006/relationships/slide" Target="slides/slide3.xml"/><Relationship Id="rId1" Type="http://schemas.openxmlformats.org/officeDocument/2006/relationships/slide" Target="slides/slide1.xml"/><Relationship Id="rId6" Type="http://schemas.openxmlformats.org/officeDocument/2006/relationships/slide" Target="slides/slide22.xml"/><Relationship Id="rId5" Type="http://schemas.openxmlformats.org/officeDocument/2006/relationships/slide" Target="slides/slide19.xml"/><Relationship Id="rId4" Type="http://schemas.openxmlformats.org/officeDocument/2006/relationships/slide" Target="slides/slide18.xml"/><Relationship Id="rId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35.wmf"/><Relationship Id="rId1" Type="http://schemas.openxmlformats.org/officeDocument/2006/relationships/image" Target="../media/image34.wmf"/><Relationship Id="rId5" Type="http://schemas.openxmlformats.org/officeDocument/2006/relationships/image" Target="../media/image37.wmf"/><Relationship Id="rId4"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0.wmf"/><Relationship Id="rId7" Type="http://schemas.openxmlformats.org/officeDocument/2006/relationships/image" Target="../media/image44.wmf"/><Relationship Id="rId2" Type="http://schemas.openxmlformats.org/officeDocument/2006/relationships/image" Target="../media/image39.wmf"/><Relationship Id="rId1" Type="http://schemas.openxmlformats.org/officeDocument/2006/relationships/image" Target="../media/image38.wmf"/><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46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2970213" cy="487363"/>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defTabSz="912813" eaLnBrk="0" hangingPunct="0">
              <a:defRPr sz="1000" i="1"/>
            </a:lvl1pPr>
          </a:lstStyle>
          <a:p>
            <a:pPr>
              <a:defRPr/>
            </a:pPr>
            <a:endParaRPr lang="en-GB"/>
          </a:p>
        </p:txBody>
      </p:sp>
      <p:sp>
        <p:nvSpPr>
          <p:cNvPr id="2051" name="Rectangle 3"/>
          <p:cNvSpPr>
            <a:spLocks noGrp="1" noChangeArrowheads="1"/>
          </p:cNvSpPr>
          <p:nvPr>
            <p:ph type="dt" idx="1"/>
          </p:nvPr>
        </p:nvSpPr>
        <p:spPr bwMode="auto">
          <a:xfrm>
            <a:off x="3884613" y="-1588"/>
            <a:ext cx="2970212" cy="487363"/>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912813" eaLnBrk="0" hangingPunct="0">
              <a:defRPr sz="1000" i="1"/>
            </a:lvl1pPr>
          </a:lstStyle>
          <a:p>
            <a:pPr>
              <a:defRPr/>
            </a:pPr>
            <a:endParaRPr lang="en-GB"/>
          </a:p>
        </p:txBody>
      </p:sp>
      <p:sp>
        <p:nvSpPr>
          <p:cNvPr id="21508" name="Rectangle 4"/>
          <p:cNvSpPr>
            <a:spLocks noGrp="1" noRot="1" noChangeAspect="1" noChangeArrowheads="1" noTextEdit="1"/>
          </p:cNvSpPr>
          <p:nvPr>
            <p:ph type="sldImg" idx="2"/>
          </p:nvPr>
        </p:nvSpPr>
        <p:spPr bwMode="auto">
          <a:xfrm>
            <a:off x="796925" y="736600"/>
            <a:ext cx="5262563" cy="3643313"/>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630738"/>
            <a:ext cx="5026025" cy="43878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054" name="Rectangle 6"/>
          <p:cNvSpPr>
            <a:spLocks noGrp="1" noChangeArrowheads="1"/>
          </p:cNvSpPr>
          <p:nvPr>
            <p:ph type="ftr" sz="quarter" idx="4"/>
          </p:nvPr>
        </p:nvSpPr>
        <p:spPr bwMode="auto">
          <a:xfrm>
            <a:off x="0" y="9263063"/>
            <a:ext cx="2970213" cy="487362"/>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defTabSz="912813" eaLnBrk="0" hangingPunct="0">
              <a:defRPr sz="1000" i="1"/>
            </a:lvl1pPr>
          </a:lstStyle>
          <a:p>
            <a:pPr>
              <a:defRPr/>
            </a:pPr>
            <a:endParaRPr lang="en-GB"/>
          </a:p>
        </p:txBody>
      </p:sp>
      <p:sp>
        <p:nvSpPr>
          <p:cNvPr id="2055" name="Rectangle 7"/>
          <p:cNvSpPr>
            <a:spLocks noGrp="1" noChangeArrowheads="1"/>
          </p:cNvSpPr>
          <p:nvPr>
            <p:ph type="sldNum" sz="quarter" idx="5"/>
          </p:nvPr>
        </p:nvSpPr>
        <p:spPr bwMode="auto">
          <a:xfrm>
            <a:off x="3884613" y="9263063"/>
            <a:ext cx="2970212" cy="487362"/>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912813" eaLnBrk="0" hangingPunct="0">
              <a:defRPr sz="1000" i="1"/>
            </a:lvl1pPr>
          </a:lstStyle>
          <a:p>
            <a:pPr>
              <a:defRPr/>
            </a:pPr>
            <a:fld id="{6C748538-E561-4F40-917B-2BDF47BE516C}" type="slidenum">
              <a:rPr lang="en-GB"/>
              <a:pPr>
                <a:defRPr/>
              </a:pPr>
              <a:t>‹#›</a:t>
            </a:fld>
            <a:endParaRPr lang="en-GB"/>
          </a:p>
        </p:txBody>
      </p:sp>
    </p:spTree>
    <p:extLst>
      <p:ext uri="{BB962C8B-B14F-4D97-AF65-F5344CB8AC3E}">
        <p14:creationId xmlns:p14="http://schemas.microsoft.com/office/powerpoint/2010/main" val="4178936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DBDADFA6-03BF-469B-A120-504EA00EFCE4}" type="slidenum">
              <a:rPr lang="en-GB" smtClean="0"/>
              <a:pPr/>
              <a:t>1</a:t>
            </a:fld>
            <a:endParaRPr lang="en-GB" smtClean="0"/>
          </a:p>
        </p:txBody>
      </p:sp>
      <p:sp>
        <p:nvSpPr>
          <p:cNvPr id="22531" name="Rectangle 2"/>
          <p:cNvSpPr>
            <a:spLocks noGrp="1" noRot="1" noChangeAspect="1" noChangeArrowheads="1" noTextEdit="1"/>
          </p:cNvSpPr>
          <p:nvPr>
            <p:ph type="sldImg"/>
          </p:nvPr>
        </p:nvSpPr>
        <p:spPr>
          <a:xfrm>
            <a:off x="798513" y="736600"/>
            <a:ext cx="5262562" cy="3643313"/>
          </a:xfrm>
          <a:ln cap="flat"/>
        </p:spPr>
      </p:sp>
      <p:sp>
        <p:nvSpPr>
          <p:cNvPr id="225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6761538-7B38-44B2-8C6B-FBE7856A216E}" type="slidenum">
              <a:rPr lang="en-GB" smtClean="0"/>
              <a:pPr/>
              <a:t>23</a:t>
            </a:fld>
            <a:endParaRPr lang="en-GB" smtClean="0"/>
          </a:p>
        </p:txBody>
      </p:sp>
      <p:sp>
        <p:nvSpPr>
          <p:cNvPr id="31747" name="Rectangle 2"/>
          <p:cNvSpPr>
            <a:spLocks noGrp="1" noRot="1" noChangeAspect="1" noChangeArrowheads="1" noTextEdit="1"/>
          </p:cNvSpPr>
          <p:nvPr>
            <p:ph type="sldImg"/>
          </p:nvPr>
        </p:nvSpPr>
        <p:spPr>
          <a:xfrm>
            <a:off x="798513" y="738188"/>
            <a:ext cx="5259387" cy="3640137"/>
          </a:xfrm>
          <a:ln cap="flat"/>
        </p:spPr>
      </p:sp>
      <p:sp>
        <p:nvSpPr>
          <p:cNvPr id="31748" name="Rectangle 3"/>
          <p:cNvSpPr>
            <a:spLocks noGrp="1" noChangeArrowheads="1"/>
          </p:cNvSpPr>
          <p:nvPr>
            <p:ph type="body" idx="1"/>
          </p:nvPr>
        </p:nvSpPr>
        <p:spPr>
          <a:xfrm>
            <a:off x="915988" y="4632325"/>
            <a:ext cx="5022850" cy="4384675"/>
          </a:xfrm>
          <a:solidFill>
            <a:srgbClr val="FFFFFF"/>
          </a:solidFill>
          <a:ln w="12700" cap="flat">
            <a:solidFill>
              <a:srgbClr val="000000"/>
            </a:solid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8A91B0C-72B4-424E-A4F5-3332A83EE7CB}" type="slidenum">
              <a:rPr lang="en-GB" smtClean="0"/>
              <a:pPr/>
              <a:t>25</a:t>
            </a:fld>
            <a:endParaRPr lang="en-GB" smtClean="0"/>
          </a:p>
        </p:txBody>
      </p:sp>
      <p:sp>
        <p:nvSpPr>
          <p:cNvPr id="32771" name="Rectangle 2"/>
          <p:cNvSpPr>
            <a:spLocks noGrp="1" noRot="1" noChangeAspect="1" noChangeArrowheads="1" noTextEdit="1"/>
          </p:cNvSpPr>
          <p:nvPr>
            <p:ph type="sldImg"/>
          </p:nvPr>
        </p:nvSpPr>
        <p:spPr>
          <a:xfrm>
            <a:off x="798513" y="738188"/>
            <a:ext cx="5259387" cy="3640137"/>
          </a:xfrm>
          <a:ln cap="flat"/>
        </p:spPr>
      </p:sp>
      <p:sp>
        <p:nvSpPr>
          <p:cNvPr id="32772" name="Rectangle 3"/>
          <p:cNvSpPr>
            <a:spLocks noGrp="1" noChangeArrowheads="1"/>
          </p:cNvSpPr>
          <p:nvPr>
            <p:ph type="body" idx="1"/>
          </p:nvPr>
        </p:nvSpPr>
        <p:spPr>
          <a:xfrm>
            <a:off x="915988" y="4632325"/>
            <a:ext cx="5022850" cy="4384675"/>
          </a:xfrm>
          <a:solidFill>
            <a:srgbClr val="FFFFFF"/>
          </a:solidFill>
          <a:ln w="12700" cap="flat">
            <a:solidFill>
              <a:srgbClr val="000000"/>
            </a:solid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DF2E5BA-BFEE-413B-BA7E-4B8B506C1D0E}" type="slidenum">
              <a:rPr lang="en-GB" smtClean="0"/>
              <a:pPr/>
              <a:t>28</a:t>
            </a:fld>
            <a:endParaRPr lang="en-GB" smtClean="0"/>
          </a:p>
        </p:txBody>
      </p:sp>
      <p:sp>
        <p:nvSpPr>
          <p:cNvPr id="33795" name="Rectangle 1026"/>
          <p:cNvSpPr>
            <a:spLocks noGrp="1" noRot="1" noChangeAspect="1" noChangeArrowheads="1" noTextEdit="1"/>
          </p:cNvSpPr>
          <p:nvPr>
            <p:ph type="sldImg"/>
          </p:nvPr>
        </p:nvSpPr>
        <p:spPr>
          <a:xfrm>
            <a:off x="798513" y="738188"/>
            <a:ext cx="5259387" cy="3640137"/>
          </a:xfrm>
          <a:solidFill>
            <a:srgbClr val="FFFFFF"/>
          </a:solidFill>
          <a:ln cap="flat"/>
        </p:spPr>
      </p:sp>
      <p:sp>
        <p:nvSpPr>
          <p:cNvPr id="33796" name="Rectangle 1027"/>
          <p:cNvSpPr>
            <a:spLocks noGrp="1" noChangeArrowheads="1"/>
          </p:cNvSpPr>
          <p:nvPr>
            <p:ph type="body" idx="1"/>
          </p:nvPr>
        </p:nvSpPr>
        <p:spPr>
          <a:xfrm>
            <a:off x="915988" y="4632325"/>
            <a:ext cx="5022850" cy="4384675"/>
          </a:xfrm>
          <a:solidFill>
            <a:srgbClr val="FFFFFF"/>
          </a:solidFill>
          <a:ln w="12700" cap="flat">
            <a:solidFill>
              <a:srgbClr val="000000"/>
            </a:solid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DBF67D17-FD85-41AB-B56B-F2F8F9670B45}" type="slidenum">
              <a:rPr lang="en-GB" smtClean="0"/>
              <a:pPr/>
              <a:t>29</a:t>
            </a:fld>
            <a:endParaRPr lang="en-GB" smtClean="0"/>
          </a:p>
        </p:txBody>
      </p:sp>
      <p:sp>
        <p:nvSpPr>
          <p:cNvPr id="34819" name="Rectangle 2"/>
          <p:cNvSpPr>
            <a:spLocks noGrp="1" noRot="1" noChangeAspect="1" noChangeArrowheads="1" noTextEdit="1"/>
          </p:cNvSpPr>
          <p:nvPr>
            <p:ph type="sldImg"/>
          </p:nvPr>
        </p:nvSpPr>
        <p:spPr>
          <a:xfrm>
            <a:off x="798513" y="738188"/>
            <a:ext cx="5259387" cy="3640137"/>
          </a:xfrm>
          <a:ln cap="flat"/>
        </p:spPr>
      </p:sp>
      <p:sp>
        <p:nvSpPr>
          <p:cNvPr id="34820" name="Rectangle 3"/>
          <p:cNvSpPr>
            <a:spLocks noGrp="1" noChangeArrowheads="1"/>
          </p:cNvSpPr>
          <p:nvPr>
            <p:ph type="body" idx="1"/>
          </p:nvPr>
        </p:nvSpPr>
        <p:spPr>
          <a:xfrm>
            <a:off x="915988" y="4632325"/>
            <a:ext cx="5022850" cy="4384675"/>
          </a:xfrm>
          <a:solidFill>
            <a:srgbClr val="FFFFFF"/>
          </a:solidFill>
          <a:ln w="12700" cap="flat">
            <a:solidFill>
              <a:srgbClr val="000000"/>
            </a:solid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7E0BE5DB-827B-4129-AE63-E9ACBF029105}" type="slidenum">
              <a:rPr lang="en-GB" smtClean="0"/>
              <a:pPr/>
              <a:t>30</a:t>
            </a:fld>
            <a:endParaRPr lang="en-GB" smtClean="0"/>
          </a:p>
        </p:txBody>
      </p:sp>
      <p:sp>
        <p:nvSpPr>
          <p:cNvPr id="35843" name="Rectangle 2"/>
          <p:cNvSpPr>
            <a:spLocks noGrp="1" noRot="1" noChangeAspect="1" noChangeArrowheads="1" noTextEdit="1"/>
          </p:cNvSpPr>
          <p:nvPr>
            <p:ph type="sldImg"/>
          </p:nvPr>
        </p:nvSpPr>
        <p:spPr>
          <a:xfrm>
            <a:off x="798513" y="738188"/>
            <a:ext cx="5259387" cy="3640137"/>
          </a:xfrm>
          <a:ln cap="flat"/>
        </p:spPr>
      </p:sp>
      <p:sp>
        <p:nvSpPr>
          <p:cNvPr id="35844" name="Rectangle 3"/>
          <p:cNvSpPr>
            <a:spLocks noGrp="1" noChangeArrowheads="1"/>
          </p:cNvSpPr>
          <p:nvPr>
            <p:ph type="body" idx="1"/>
          </p:nvPr>
        </p:nvSpPr>
        <p:spPr>
          <a:xfrm>
            <a:off x="915988" y="4632325"/>
            <a:ext cx="5022850" cy="4384675"/>
          </a:xfrm>
          <a:solidFill>
            <a:srgbClr val="FFFFFF"/>
          </a:solidFill>
          <a:ln w="12700" cap="flat">
            <a:solidFill>
              <a:srgbClr val="000000"/>
            </a:solid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8D7A207-1BD1-4835-94CD-3569D15D182A}" type="slidenum">
              <a:rPr lang="en-GB" smtClean="0"/>
              <a:pPr/>
              <a:t>31</a:t>
            </a:fld>
            <a:endParaRPr lang="en-GB" smtClean="0"/>
          </a:p>
        </p:txBody>
      </p:sp>
      <p:sp>
        <p:nvSpPr>
          <p:cNvPr id="36867" name="Rectangle 2"/>
          <p:cNvSpPr>
            <a:spLocks noGrp="1" noRot="1" noChangeAspect="1" noChangeArrowheads="1" noTextEdit="1"/>
          </p:cNvSpPr>
          <p:nvPr>
            <p:ph type="sldImg"/>
          </p:nvPr>
        </p:nvSpPr>
        <p:spPr>
          <a:xfrm>
            <a:off x="798513" y="738188"/>
            <a:ext cx="5259387" cy="3640137"/>
          </a:xfrm>
          <a:ln cap="flat"/>
        </p:spPr>
      </p:sp>
      <p:sp>
        <p:nvSpPr>
          <p:cNvPr id="36868" name="Rectangle 3"/>
          <p:cNvSpPr>
            <a:spLocks noGrp="1" noChangeArrowheads="1"/>
          </p:cNvSpPr>
          <p:nvPr>
            <p:ph type="body" idx="1"/>
          </p:nvPr>
        </p:nvSpPr>
        <p:spPr>
          <a:xfrm>
            <a:off x="915988" y="4632325"/>
            <a:ext cx="5022850" cy="4384675"/>
          </a:xfrm>
          <a:solidFill>
            <a:srgbClr val="FFFFFF"/>
          </a:solidFill>
          <a:ln w="12700" cap="flat">
            <a:solidFill>
              <a:srgbClr val="000000"/>
            </a:solid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239A960E-3D3C-4586-BE6E-B0B23C1EB586}" type="slidenum">
              <a:rPr lang="en-GB" smtClean="0"/>
              <a:pPr/>
              <a:t>32</a:t>
            </a:fld>
            <a:endParaRPr lang="en-GB" smtClean="0"/>
          </a:p>
        </p:txBody>
      </p:sp>
      <p:sp>
        <p:nvSpPr>
          <p:cNvPr id="37891" name="Rectangle 2"/>
          <p:cNvSpPr>
            <a:spLocks noGrp="1" noRot="1" noChangeAspect="1" noChangeArrowheads="1" noTextEdit="1"/>
          </p:cNvSpPr>
          <p:nvPr>
            <p:ph type="sldImg"/>
          </p:nvPr>
        </p:nvSpPr>
        <p:spPr>
          <a:xfrm>
            <a:off x="798513" y="738188"/>
            <a:ext cx="5259387" cy="3640137"/>
          </a:xfrm>
          <a:ln cap="flat"/>
        </p:spPr>
      </p:sp>
      <p:sp>
        <p:nvSpPr>
          <p:cNvPr id="37892" name="Rectangle 3"/>
          <p:cNvSpPr>
            <a:spLocks noGrp="1" noChangeArrowheads="1"/>
          </p:cNvSpPr>
          <p:nvPr>
            <p:ph type="body" idx="1"/>
          </p:nvPr>
        </p:nvSpPr>
        <p:spPr>
          <a:xfrm>
            <a:off x="915988" y="4632325"/>
            <a:ext cx="5022850" cy="4384675"/>
          </a:xfrm>
          <a:solidFill>
            <a:srgbClr val="FFFFFF"/>
          </a:solidFill>
          <a:ln w="12700" cap="flat">
            <a:solidFill>
              <a:srgbClr val="000000"/>
            </a:solid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47DEE0BF-BA9E-4C23-8675-442CDE298A39}" type="slidenum">
              <a:rPr lang="en-GB" smtClean="0"/>
              <a:pPr/>
              <a:t>34</a:t>
            </a:fld>
            <a:endParaRPr lang="en-GB" smtClean="0"/>
          </a:p>
        </p:txBody>
      </p:sp>
      <p:sp>
        <p:nvSpPr>
          <p:cNvPr id="38915" name="Rectangle 2"/>
          <p:cNvSpPr>
            <a:spLocks noGrp="1" noRot="1" noChangeAspect="1" noChangeArrowheads="1" noTextEdit="1"/>
          </p:cNvSpPr>
          <p:nvPr>
            <p:ph type="sldImg"/>
          </p:nvPr>
        </p:nvSpPr>
        <p:spPr>
          <a:xfrm>
            <a:off x="798513" y="738188"/>
            <a:ext cx="5259387" cy="3640137"/>
          </a:xfrm>
          <a:ln cap="flat"/>
        </p:spPr>
      </p:sp>
      <p:sp>
        <p:nvSpPr>
          <p:cNvPr id="38916" name="Rectangle 3"/>
          <p:cNvSpPr>
            <a:spLocks noGrp="1" noChangeArrowheads="1"/>
          </p:cNvSpPr>
          <p:nvPr>
            <p:ph type="body" idx="1"/>
          </p:nvPr>
        </p:nvSpPr>
        <p:spPr>
          <a:xfrm>
            <a:off x="915988" y="4632325"/>
            <a:ext cx="5022850" cy="4384675"/>
          </a:xfrm>
          <a:solidFill>
            <a:srgbClr val="FFFFFF"/>
          </a:solidFill>
          <a:ln w="12700" cap="flat">
            <a:solidFill>
              <a:srgbClr val="000000"/>
            </a:solid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1B20632-8835-477B-879C-FA96B2474D91}" type="slidenum">
              <a:rPr lang="en-GB" smtClean="0"/>
              <a:pPr/>
              <a:t>37</a:t>
            </a:fld>
            <a:endParaRPr lang="en-GB" smtClean="0"/>
          </a:p>
        </p:txBody>
      </p:sp>
      <p:sp>
        <p:nvSpPr>
          <p:cNvPr id="39939" name="Rectangle 2"/>
          <p:cNvSpPr>
            <a:spLocks noGrp="1" noRot="1" noChangeAspect="1" noChangeArrowheads="1" noTextEdit="1"/>
          </p:cNvSpPr>
          <p:nvPr>
            <p:ph type="sldImg"/>
          </p:nvPr>
        </p:nvSpPr>
        <p:spPr>
          <a:xfrm>
            <a:off x="798513" y="736600"/>
            <a:ext cx="5262562" cy="3643313"/>
          </a:xfrm>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A5946780-BAC8-4704-84AC-ACA16D55A2EC}" type="slidenum">
              <a:rPr lang="en-GB" smtClean="0"/>
              <a:pPr/>
              <a:t>2</a:t>
            </a:fld>
            <a:endParaRPr lang="en-GB" smtClean="0"/>
          </a:p>
        </p:txBody>
      </p:sp>
      <p:sp>
        <p:nvSpPr>
          <p:cNvPr id="23555" name="Rectangle 2"/>
          <p:cNvSpPr>
            <a:spLocks noGrp="1" noRot="1" noChangeAspect="1" noChangeArrowheads="1" noTextEdit="1"/>
          </p:cNvSpPr>
          <p:nvPr>
            <p:ph type="sldImg"/>
          </p:nvPr>
        </p:nvSpPr>
        <p:spPr>
          <a:ln cap="flat"/>
        </p:spPr>
      </p:sp>
      <p:sp>
        <p:nvSpPr>
          <p:cNvPr id="235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0FF9120-609A-407E-B522-D6345FF2E9F8}" type="slidenum">
              <a:rPr lang="en-GB" smtClean="0"/>
              <a:pPr/>
              <a:t>3</a:t>
            </a:fld>
            <a:endParaRPr lang="en-GB" smtClean="0"/>
          </a:p>
        </p:txBody>
      </p:sp>
      <p:sp>
        <p:nvSpPr>
          <p:cNvPr id="25603" name="Rectangle 2"/>
          <p:cNvSpPr>
            <a:spLocks noGrp="1" noRot="1" noChangeAspect="1" noChangeArrowheads="1" noTextEdit="1"/>
          </p:cNvSpPr>
          <p:nvPr>
            <p:ph type="sldImg"/>
          </p:nvPr>
        </p:nvSpPr>
        <p:spPr>
          <a:xfrm>
            <a:off x="798513" y="738188"/>
            <a:ext cx="5259387" cy="3640137"/>
          </a:xfrm>
          <a:ln cap="flat"/>
        </p:spPr>
      </p:sp>
      <p:sp>
        <p:nvSpPr>
          <p:cNvPr id="25604" name="Rectangle 3"/>
          <p:cNvSpPr>
            <a:spLocks noGrp="1" noChangeArrowheads="1"/>
          </p:cNvSpPr>
          <p:nvPr>
            <p:ph type="body" idx="1"/>
          </p:nvPr>
        </p:nvSpPr>
        <p:spPr>
          <a:xfrm>
            <a:off x="915988" y="4632325"/>
            <a:ext cx="5022850" cy="4384675"/>
          </a:xfrm>
          <a:solidFill>
            <a:srgbClr val="FFFFFF"/>
          </a:solidFill>
          <a:ln w="12700" cap="flat">
            <a:solidFill>
              <a:srgbClr val="000000"/>
            </a:solid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E66EFF0B-A0ED-4EE9-BB1A-66CE151FAE49}" type="slidenum">
              <a:rPr lang="en-GB" smtClean="0"/>
              <a:pPr/>
              <a:t>4</a:t>
            </a:fld>
            <a:endParaRPr lang="en-GB" smtClean="0"/>
          </a:p>
        </p:txBody>
      </p:sp>
      <p:sp>
        <p:nvSpPr>
          <p:cNvPr id="26627" name="Rectangle 1026"/>
          <p:cNvSpPr>
            <a:spLocks noGrp="1" noRot="1" noChangeAspect="1" noChangeArrowheads="1" noTextEdit="1"/>
          </p:cNvSpPr>
          <p:nvPr>
            <p:ph type="sldImg"/>
          </p:nvPr>
        </p:nvSpPr>
        <p:spPr>
          <a:xfrm>
            <a:off x="798513" y="738188"/>
            <a:ext cx="5259387" cy="3640137"/>
          </a:xfrm>
          <a:solidFill>
            <a:srgbClr val="FFFFFF"/>
          </a:solidFill>
          <a:ln cap="flat"/>
        </p:spPr>
      </p:sp>
      <p:sp>
        <p:nvSpPr>
          <p:cNvPr id="26628" name="Rectangle 1027"/>
          <p:cNvSpPr>
            <a:spLocks noGrp="1" noChangeArrowheads="1"/>
          </p:cNvSpPr>
          <p:nvPr>
            <p:ph type="body" idx="1"/>
          </p:nvPr>
        </p:nvSpPr>
        <p:spPr>
          <a:xfrm>
            <a:off x="915988" y="4632325"/>
            <a:ext cx="5022850" cy="4384675"/>
          </a:xfrm>
          <a:solidFill>
            <a:srgbClr val="FFFFFF"/>
          </a:solidFill>
          <a:ln w="12700" cap="flat">
            <a:solidFill>
              <a:srgbClr val="000000"/>
            </a:solid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F1D3725B-857B-4E49-AD4F-84E94D91D86B}" type="slidenum">
              <a:rPr lang="en-GB" smtClean="0"/>
              <a:pPr/>
              <a:t>6</a:t>
            </a:fld>
            <a:endParaRPr lang="en-GB" smtClean="0"/>
          </a:p>
        </p:txBody>
      </p:sp>
      <p:sp>
        <p:nvSpPr>
          <p:cNvPr id="24579" name="Rectangle 2"/>
          <p:cNvSpPr>
            <a:spLocks noGrp="1" noRot="1" noChangeAspect="1" noChangeArrowheads="1" noTextEdit="1"/>
          </p:cNvSpPr>
          <p:nvPr>
            <p:ph type="sldImg"/>
          </p:nvPr>
        </p:nvSpPr>
        <p:spPr>
          <a:xfrm>
            <a:off x="798513" y="738188"/>
            <a:ext cx="5259387" cy="3640137"/>
          </a:xfrm>
          <a:ln cap="flat"/>
        </p:spPr>
      </p:sp>
      <p:sp>
        <p:nvSpPr>
          <p:cNvPr id="24580" name="Rectangle 3"/>
          <p:cNvSpPr>
            <a:spLocks noGrp="1" noChangeArrowheads="1"/>
          </p:cNvSpPr>
          <p:nvPr>
            <p:ph type="body" idx="1"/>
          </p:nvPr>
        </p:nvSpPr>
        <p:spPr>
          <a:xfrm>
            <a:off x="915988" y="4632325"/>
            <a:ext cx="5022850" cy="4384675"/>
          </a:xfrm>
          <a:solidFill>
            <a:srgbClr val="FFFFFF"/>
          </a:solidFill>
          <a:ln w="12700" cap="flat">
            <a:solidFill>
              <a:srgbClr val="000000"/>
            </a:solid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838CF25-DAC2-4E1B-BF1C-D8C819E0EB90}" type="slidenum">
              <a:rPr lang="en-GB" smtClean="0"/>
              <a:pPr/>
              <a:t>17</a:t>
            </a:fld>
            <a:endParaRPr lang="en-GB" smtClean="0"/>
          </a:p>
        </p:txBody>
      </p:sp>
      <p:sp>
        <p:nvSpPr>
          <p:cNvPr id="27651" name="Rectangle 2050"/>
          <p:cNvSpPr>
            <a:spLocks noGrp="1" noRot="1" noChangeAspect="1" noChangeArrowheads="1" noTextEdit="1"/>
          </p:cNvSpPr>
          <p:nvPr>
            <p:ph type="sldImg"/>
          </p:nvPr>
        </p:nvSpPr>
        <p:spPr>
          <a:ln/>
        </p:spPr>
      </p:sp>
      <p:sp>
        <p:nvSpPr>
          <p:cNvPr id="27652" name="Rectangle 2051"/>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8AC9465-A015-4C43-B275-AA431E4F8FAD}" type="slidenum">
              <a:rPr lang="en-GB" smtClean="0"/>
              <a:pPr/>
              <a:t>18</a:t>
            </a:fld>
            <a:endParaRPr lang="en-GB"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A03EB76-A498-4E42-8599-C3273C0CB212}" type="slidenum">
              <a:rPr lang="en-GB" smtClean="0"/>
              <a:pPr/>
              <a:t>19</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CCA8891-C728-4759-BEB5-CCF1A5529FEF}" type="slidenum">
              <a:rPr lang="en-GB" smtClean="0"/>
              <a:pPr/>
              <a:t>22</a:t>
            </a:fld>
            <a:endParaRPr lang="en-GB" smtClean="0"/>
          </a:p>
        </p:txBody>
      </p:sp>
      <p:sp>
        <p:nvSpPr>
          <p:cNvPr id="30723" name="Rectangle 2"/>
          <p:cNvSpPr>
            <a:spLocks noGrp="1" noRot="1" noChangeAspect="1" noChangeArrowheads="1" noTextEdit="1"/>
          </p:cNvSpPr>
          <p:nvPr>
            <p:ph type="sldImg"/>
          </p:nvPr>
        </p:nvSpPr>
        <p:spPr>
          <a:xfrm>
            <a:off x="798513" y="738188"/>
            <a:ext cx="5259387" cy="3640137"/>
          </a:xfrm>
          <a:ln cap="flat"/>
        </p:spPr>
      </p:sp>
      <p:sp>
        <p:nvSpPr>
          <p:cNvPr id="30724" name="Rectangle 3"/>
          <p:cNvSpPr>
            <a:spLocks noGrp="1" noChangeArrowheads="1"/>
          </p:cNvSpPr>
          <p:nvPr>
            <p:ph type="body" idx="1"/>
          </p:nvPr>
        </p:nvSpPr>
        <p:spPr>
          <a:xfrm>
            <a:off x="915988" y="4632325"/>
            <a:ext cx="5022850" cy="4384675"/>
          </a:xfrm>
          <a:solidFill>
            <a:srgbClr val="FFFFFF"/>
          </a:solidFill>
          <a:ln w="12700" cap="flat">
            <a:solidFill>
              <a:srgbClr val="000000"/>
            </a:solid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524000"/>
            <a:ext cx="9906000" cy="3886200"/>
          </a:xfrm>
          <a:prstGeom prst="rect">
            <a:avLst/>
          </a:prstGeom>
          <a:gradFill rotWithShape="0">
            <a:gsLst>
              <a:gs pos="0">
                <a:srgbClr val="CCFFFF">
                  <a:gamma/>
                  <a:tint val="0"/>
                  <a:invGamma/>
                </a:srgbClr>
              </a:gs>
              <a:gs pos="50000">
                <a:srgbClr val="CCFFFF"/>
              </a:gs>
              <a:gs pos="100000">
                <a:srgbClr val="CCFFFF">
                  <a:gamma/>
                  <a:tint val="0"/>
                  <a:invGamma/>
                </a:srgbClr>
              </a:gs>
            </a:gsLst>
            <a:lin ang="5400000" scaled="1"/>
          </a:gradFill>
          <a:ln w="9525">
            <a:noFill/>
            <a:miter lim="800000"/>
            <a:headEnd/>
            <a:tailEnd/>
          </a:ln>
          <a:effectLst/>
        </p:spPr>
        <p:txBody>
          <a:bodyPr wrap="none" anchor="ctr"/>
          <a:lstStyle/>
          <a:p>
            <a:pPr>
              <a:defRPr/>
            </a:pPr>
            <a:endParaRPr lang="en-GB"/>
          </a:p>
        </p:txBody>
      </p:sp>
      <p:pic>
        <p:nvPicPr>
          <p:cNvPr id="5" name="Picture 3" descr="C:\Documents and Settings\begumf\My Documents\francey\1_work_progress\june_05\schools_powerpoint\ai_work_files\ub\ub_burgundy.png"/>
          <p:cNvPicPr>
            <a:picLocks noChangeAspect="1" noChangeArrowheads="1"/>
          </p:cNvPicPr>
          <p:nvPr/>
        </p:nvPicPr>
        <p:blipFill>
          <a:blip r:embed="rId2" cstate="print"/>
          <a:srcRect/>
          <a:stretch>
            <a:fillRect/>
          </a:stretch>
        </p:blipFill>
        <p:spPr bwMode="auto">
          <a:xfrm>
            <a:off x="-1588" y="-1588"/>
            <a:ext cx="9907588" cy="6862763"/>
          </a:xfrm>
          <a:prstGeom prst="rect">
            <a:avLst/>
          </a:prstGeom>
          <a:noFill/>
          <a:ln w="9525">
            <a:noFill/>
            <a:miter lim="800000"/>
            <a:headEnd/>
            <a:tailEnd/>
          </a:ln>
        </p:spPr>
      </p:pic>
      <p:sp>
        <p:nvSpPr>
          <p:cNvPr id="240644" name="Rectangle 4"/>
          <p:cNvSpPr>
            <a:spLocks noGrp="1" noChangeArrowheads="1"/>
          </p:cNvSpPr>
          <p:nvPr>
            <p:ph type="ctrTitle"/>
          </p:nvPr>
        </p:nvSpPr>
        <p:spPr>
          <a:xfrm>
            <a:off x="2271713" y="2478088"/>
            <a:ext cx="5653087" cy="1908175"/>
          </a:xfrm>
        </p:spPr>
        <p:txBody>
          <a:bodyPr/>
          <a:lstStyle>
            <a:lvl1pPr>
              <a:defRPr/>
            </a:lvl1pPr>
          </a:lstStyle>
          <a:p>
            <a:r>
              <a:rPr lang="en-GB"/>
              <a:t>Click to edit Master title style</a:t>
            </a:r>
          </a:p>
        </p:txBody>
      </p:sp>
      <p:sp>
        <p:nvSpPr>
          <p:cNvPr id="240645" name="Rectangle 5"/>
          <p:cNvSpPr>
            <a:spLocks noGrp="1" noChangeArrowheads="1"/>
          </p:cNvSpPr>
          <p:nvPr>
            <p:ph type="subTitle" idx="1"/>
          </p:nvPr>
        </p:nvSpPr>
        <p:spPr>
          <a:xfrm>
            <a:off x="330200" y="5562600"/>
            <a:ext cx="9161463" cy="1065213"/>
          </a:xfrm>
        </p:spPr>
        <p:txBody>
          <a:bodyPr/>
          <a:lstStyle>
            <a:lvl1pPr marL="0" indent="0">
              <a:buFont typeface="Wingdings" pitchFamily="2" charset="2"/>
              <a:buNone/>
              <a:defRPr/>
            </a:lvl1pPr>
          </a:lstStyle>
          <a:p>
            <a:r>
              <a:rPr lang="en-GB"/>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19938" y="0"/>
            <a:ext cx="2125662" cy="6096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42950" y="0"/>
            <a:ext cx="6224588"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742950" y="0"/>
            <a:ext cx="8420100" cy="914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42950" y="914400"/>
            <a:ext cx="417512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5070475" y="914400"/>
            <a:ext cx="4175125" cy="5181600"/>
          </a:xfrm>
        </p:spPr>
        <p:txBody>
          <a:bodyPr/>
          <a:lstStyle/>
          <a:p>
            <a:pPr lvl="0"/>
            <a:endParaRPr lang="en-GB"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42950" y="0"/>
            <a:ext cx="8420100" cy="914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42950" y="914400"/>
            <a:ext cx="417512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5070475" y="914400"/>
            <a:ext cx="4175125" cy="5181600"/>
          </a:xfrm>
        </p:spPr>
        <p:txBody>
          <a:bodyPr/>
          <a:lstStyle/>
          <a:p>
            <a:pPr lvl="0"/>
            <a:endParaRPr lang="en-GB"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42950" y="914400"/>
            <a:ext cx="417512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70475" y="914400"/>
            <a:ext cx="417512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146" name="Picture 2" descr="C:\Documents and Settings\begumf\My Documents\francey\1_work_progress\june_05\schools_powerpoint\ai_work_files\word_marque\wordmarque_burgundy.png"/>
          <p:cNvPicPr>
            <a:picLocks noChangeAspect="1" noChangeArrowheads="1"/>
          </p:cNvPicPr>
          <p:nvPr/>
        </p:nvPicPr>
        <p:blipFill>
          <a:blip r:embed="rId15" cstate="print"/>
          <a:srcRect/>
          <a:stretch>
            <a:fillRect/>
          </a:stretch>
        </p:blipFill>
        <p:spPr bwMode="auto">
          <a:xfrm>
            <a:off x="0" y="6110288"/>
            <a:ext cx="1816100" cy="747712"/>
          </a:xfrm>
          <a:prstGeom prst="rect">
            <a:avLst/>
          </a:prstGeom>
          <a:noFill/>
          <a:ln w="9525">
            <a:noFill/>
            <a:miter lim="800000"/>
            <a:headEnd/>
            <a:tailEnd/>
          </a:ln>
        </p:spPr>
      </p:pic>
      <p:sp>
        <p:nvSpPr>
          <p:cNvPr id="6147" name="Rectangle 3"/>
          <p:cNvSpPr>
            <a:spLocks noGrp="1" noChangeArrowheads="1"/>
          </p:cNvSpPr>
          <p:nvPr>
            <p:ph type="title"/>
          </p:nvPr>
        </p:nvSpPr>
        <p:spPr bwMode="auto">
          <a:xfrm>
            <a:off x="742950" y="0"/>
            <a:ext cx="84201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148" name="Rectangle 4"/>
          <p:cNvSpPr>
            <a:spLocks noGrp="1" noChangeArrowheads="1"/>
          </p:cNvSpPr>
          <p:nvPr>
            <p:ph type="body" idx="1"/>
          </p:nvPr>
        </p:nvSpPr>
        <p:spPr bwMode="auto">
          <a:xfrm>
            <a:off x="742950" y="914400"/>
            <a:ext cx="850265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705"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New Roman" pitchFamily="18" charset="0"/>
        </a:defRPr>
      </a:lvl2pPr>
      <a:lvl3pPr algn="l" rtl="0" eaLnBrk="0" fontAlgn="base" hangingPunct="0">
        <a:spcBef>
          <a:spcPct val="0"/>
        </a:spcBef>
        <a:spcAft>
          <a:spcPct val="0"/>
        </a:spcAft>
        <a:defRPr sz="3600">
          <a:solidFill>
            <a:schemeClr val="tx2"/>
          </a:solidFill>
          <a:latin typeface="Times New Roman" pitchFamily="18" charset="0"/>
        </a:defRPr>
      </a:lvl3pPr>
      <a:lvl4pPr algn="l" rtl="0" eaLnBrk="0" fontAlgn="base" hangingPunct="0">
        <a:spcBef>
          <a:spcPct val="0"/>
        </a:spcBef>
        <a:spcAft>
          <a:spcPct val="0"/>
        </a:spcAft>
        <a:defRPr sz="3600">
          <a:solidFill>
            <a:schemeClr val="tx2"/>
          </a:solidFill>
          <a:latin typeface="Times New Roman" pitchFamily="18" charset="0"/>
        </a:defRPr>
      </a:lvl4pPr>
      <a:lvl5pPr algn="l" rtl="0" eaLnBrk="0" fontAlgn="base" hangingPunct="0">
        <a:spcBef>
          <a:spcPct val="0"/>
        </a:spcBef>
        <a:spcAft>
          <a:spcPct val="0"/>
        </a:spcAft>
        <a:defRPr sz="3600">
          <a:solidFill>
            <a:schemeClr val="tx2"/>
          </a:solidFill>
          <a:latin typeface="Times New Roman" pitchFamily="18" charset="0"/>
        </a:defRPr>
      </a:lvl5pPr>
      <a:lvl6pPr marL="457200" algn="l" rtl="0" fontAlgn="base">
        <a:spcBef>
          <a:spcPct val="0"/>
        </a:spcBef>
        <a:spcAft>
          <a:spcPct val="0"/>
        </a:spcAft>
        <a:defRPr sz="3600">
          <a:solidFill>
            <a:schemeClr val="tx2"/>
          </a:solidFill>
          <a:latin typeface="Times New Roman" pitchFamily="18" charset="0"/>
        </a:defRPr>
      </a:lvl6pPr>
      <a:lvl7pPr marL="914400" algn="l" rtl="0" fontAlgn="base">
        <a:spcBef>
          <a:spcPct val="0"/>
        </a:spcBef>
        <a:spcAft>
          <a:spcPct val="0"/>
        </a:spcAft>
        <a:defRPr sz="3600">
          <a:solidFill>
            <a:schemeClr val="tx2"/>
          </a:solidFill>
          <a:latin typeface="Times New Roman" pitchFamily="18" charset="0"/>
        </a:defRPr>
      </a:lvl7pPr>
      <a:lvl8pPr marL="1371600" algn="l" rtl="0" fontAlgn="base">
        <a:spcBef>
          <a:spcPct val="0"/>
        </a:spcBef>
        <a:spcAft>
          <a:spcPct val="0"/>
        </a:spcAft>
        <a:defRPr sz="3600">
          <a:solidFill>
            <a:schemeClr val="tx2"/>
          </a:solidFill>
          <a:latin typeface="Times New Roman" pitchFamily="18" charset="0"/>
        </a:defRPr>
      </a:lvl8pPr>
      <a:lvl9pPr marL="1828800" algn="l" rtl="0" fontAlgn="base">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o"/>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o"/>
        <a:defRPr sz="2000">
          <a:solidFill>
            <a:schemeClr val="tx1"/>
          </a:solidFill>
          <a:latin typeface="+mn-lt"/>
        </a:defRPr>
      </a:lvl3pPr>
      <a:lvl4pPr marL="1600200" indent="-228600" algn="l" rtl="0" eaLnBrk="0" fontAlgn="base" hangingPunct="0">
        <a:spcBef>
          <a:spcPct val="20000"/>
        </a:spcBef>
        <a:spcAft>
          <a:spcPct val="0"/>
        </a:spcAft>
        <a:buClr>
          <a:schemeClr val="tx2"/>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90000"/>
        <a:buChar char="»"/>
        <a:defRPr sz="2000">
          <a:solidFill>
            <a:schemeClr val="tx1"/>
          </a:solidFill>
          <a:latin typeface="+mn-lt"/>
        </a:defRPr>
      </a:lvl5pPr>
      <a:lvl6pPr marL="2514600" indent="-228600" algn="l" rtl="0" fontAlgn="base">
        <a:spcBef>
          <a:spcPct val="20000"/>
        </a:spcBef>
        <a:spcAft>
          <a:spcPct val="0"/>
        </a:spcAft>
        <a:buClr>
          <a:schemeClr val="tx2"/>
        </a:buClr>
        <a:buSzPct val="90000"/>
        <a:buChar char="»"/>
        <a:defRPr sz="2000">
          <a:solidFill>
            <a:schemeClr val="tx1"/>
          </a:solidFill>
          <a:latin typeface="+mn-lt"/>
        </a:defRPr>
      </a:lvl6pPr>
      <a:lvl7pPr marL="2971800" indent="-228600" algn="l" rtl="0" fontAlgn="base">
        <a:spcBef>
          <a:spcPct val="20000"/>
        </a:spcBef>
        <a:spcAft>
          <a:spcPct val="0"/>
        </a:spcAft>
        <a:buClr>
          <a:schemeClr val="tx2"/>
        </a:buClr>
        <a:buSzPct val="90000"/>
        <a:buChar char="»"/>
        <a:defRPr sz="2000">
          <a:solidFill>
            <a:schemeClr val="tx1"/>
          </a:solidFill>
          <a:latin typeface="+mn-lt"/>
        </a:defRPr>
      </a:lvl7pPr>
      <a:lvl8pPr marL="3429000" indent="-228600" algn="l" rtl="0" fontAlgn="base">
        <a:spcBef>
          <a:spcPct val="20000"/>
        </a:spcBef>
        <a:spcAft>
          <a:spcPct val="0"/>
        </a:spcAft>
        <a:buClr>
          <a:schemeClr val="tx2"/>
        </a:buClr>
        <a:buSzPct val="90000"/>
        <a:buChar char="»"/>
        <a:defRPr sz="2000">
          <a:solidFill>
            <a:schemeClr val="tx1"/>
          </a:solidFill>
          <a:latin typeface="+mn-lt"/>
        </a:defRPr>
      </a:lvl8pPr>
      <a:lvl9pPr marL="3886200" indent="-228600" algn="l" rtl="0" fontAlgn="base">
        <a:spcBef>
          <a:spcPct val="20000"/>
        </a:spcBef>
        <a:spcAft>
          <a:spcPct val="0"/>
        </a:spcAft>
        <a:buClr>
          <a:schemeClr val="tx2"/>
        </a:buClr>
        <a:buSzPct val="9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ee.bham.ac.uk/spann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27.wmf"/><Relationship Id="rId5" Type="http://schemas.openxmlformats.org/officeDocument/2006/relationships/oleObject" Target="../embeddings/oleObject9.bin"/><Relationship Id="rId4" Type="http://schemas.openxmlformats.org/officeDocument/2006/relationships/image" Target="../media/image26.wmf"/></Relationships>
</file>

<file path=ppt/slides/_rels/slide11.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0.bin"/><Relationship Id="rId7"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25.wmf"/><Relationship Id="rId4" Type="http://schemas.openxmlformats.org/officeDocument/2006/relationships/image" Target="../media/image28.wmf"/><Relationship Id="rId9"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32.wmf"/><Relationship Id="rId5" Type="http://schemas.openxmlformats.org/officeDocument/2006/relationships/oleObject" Target="../embeddings/oleObject14.bin"/><Relationship Id="rId4" Type="http://schemas.openxmlformats.org/officeDocument/2006/relationships/image" Target="../media/image31.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37.wmf"/><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35.wmf"/><Relationship Id="rId11" Type="http://schemas.openxmlformats.org/officeDocument/2006/relationships/oleObject" Target="../embeddings/oleObject20.bin"/><Relationship Id="rId5" Type="http://schemas.openxmlformats.org/officeDocument/2006/relationships/oleObject" Target="../embeddings/oleObject17.bin"/><Relationship Id="rId10" Type="http://schemas.openxmlformats.org/officeDocument/2006/relationships/image" Target="../media/image36.wmf"/><Relationship Id="rId4" Type="http://schemas.openxmlformats.org/officeDocument/2006/relationships/image" Target="../media/image34.wmf"/><Relationship Id="rId9" Type="http://schemas.openxmlformats.org/officeDocument/2006/relationships/oleObject" Target="../embeddings/oleObject19.bin"/></Relationships>
</file>

<file path=ppt/slides/_rels/slide15.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oleObject" Target="../embeddings/oleObject26.bin"/><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42.wmf"/><Relationship Id="rId2" Type="http://schemas.openxmlformats.org/officeDocument/2006/relationships/slideLayout" Target="../slideLayouts/slideLayout4.xml"/><Relationship Id="rId16" Type="http://schemas.openxmlformats.org/officeDocument/2006/relationships/image" Target="../media/image44.wmf"/><Relationship Id="rId1" Type="http://schemas.openxmlformats.org/officeDocument/2006/relationships/vmlDrawing" Target="../drawings/vmlDrawing8.vml"/><Relationship Id="rId6" Type="http://schemas.openxmlformats.org/officeDocument/2006/relationships/image" Target="../media/image39.wmf"/><Relationship Id="rId11" Type="http://schemas.openxmlformats.org/officeDocument/2006/relationships/oleObject" Target="../embeddings/oleObject25.bin"/><Relationship Id="rId5" Type="http://schemas.openxmlformats.org/officeDocument/2006/relationships/oleObject" Target="../embeddings/oleObject22.bin"/><Relationship Id="rId15" Type="http://schemas.openxmlformats.org/officeDocument/2006/relationships/oleObject" Target="../embeddings/oleObject27.bin"/><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24.bin"/><Relationship Id="rId14" Type="http://schemas.openxmlformats.org/officeDocument/2006/relationships/image" Target="../media/image43.wmf"/></Relationships>
</file>

<file path=ppt/slides/_rels/slide16.xml.rels><?xml version="1.0" encoding="UTF-8" standalone="yes"?>
<Relationships xmlns="http://schemas.openxmlformats.org/package/2006/relationships"><Relationship Id="rId2" Type="http://schemas.openxmlformats.org/officeDocument/2006/relationships/hyperlink" Target="http://rsb.info.nih.gov/ij/signed-apple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www.google.co.uk/url?sa=i&amp;rct=j&amp;q=&amp;esrc=s&amp;frm=1&amp;source=images&amp;cd=&amp;cad=rja&amp;docid=WheT668y2dK-HM&amp;tbnid=4fRrwI3OLakrUM:&amp;ved=0CAUQjRw&amp;url=http%3A%2F%2Fzone-10.com%2Fcmsm%2Findex.php%3Foption%3Dcom_content%26task%3Dview%26id%3D201%26Itemid%3D1&amp;ei=opagUoWIJY6c0wXB_oDwAw&amp;bvm=bv.57155469,d.ZGU&amp;psig=AFQjCNGwKUoS-s2zrFrzKMmS5QVH708PDA&amp;ust=1386342401303426" TargetMode="External"/><Relationship Id="rId1" Type="http://schemas.openxmlformats.org/officeDocument/2006/relationships/slideLayout" Target="../slideLayouts/slideLayout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62.pn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4.xml.rels><?xml version="1.0" encoding="UTF-8" standalone="yes"?>
<Relationships xmlns="http://schemas.openxmlformats.org/package/2006/relationships"><Relationship Id="rId2" Type="http://schemas.openxmlformats.org/officeDocument/2006/relationships/hyperlink" Target="http://rsb.info.nih.gov/ij/signed-apple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65.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4.xml"/><Relationship Id="rId1" Type="http://schemas.openxmlformats.org/officeDocument/2006/relationships/vmlDrawing" Target="../drawings/vmlDrawing10.vml"/><Relationship Id="rId4" Type="http://schemas.openxmlformats.org/officeDocument/2006/relationships/image" Target="../media/image66.w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67.wmf"/><Relationship Id="rId5" Type="http://schemas.openxmlformats.org/officeDocument/2006/relationships/oleObject" Target="../embeddings/oleObject30.bin"/><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71.png"/><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image" Target="../media/image70.png"/><Relationship Id="rId5" Type="http://schemas.openxmlformats.org/officeDocument/2006/relationships/image" Target="../media/image69.wmf"/><Relationship Id="rId4" Type="http://schemas.openxmlformats.org/officeDocument/2006/relationships/oleObject" Target="../embeddings/oleObject31.bin"/></Relationships>
</file>

<file path=ppt/slides/_rels/slide31.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notesSlide" Target="../notesSlides/notesSlide15.xml"/><Relationship Id="rId7" Type="http://schemas.openxmlformats.org/officeDocument/2006/relationships/image" Target="../media/image74.png"/><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image" Target="../media/image73.png"/><Relationship Id="rId5" Type="http://schemas.openxmlformats.org/officeDocument/2006/relationships/image" Target="../media/image72.wmf"/><Relationship Id="rId4" Type="http://schemas.openxmlformats.org/officeDocument/2006/relationships/oleObject" Target="../embeddings/oleObject32.bin"/><Relationship Id="rId9" Type="http://schemas.openxmlformats.org/officeDocument/2006/relationships/image" Target="../media/image76.png"/></Relationships>
</file>

<file path=ppt/slides/_rels/slide32.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notesSlide" Target="../notesSlides/notesSlide16.xml"/><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72.wmf"/><Relationship Id="rId5" Type="http://schemas.openxmlformats.org/officeDocument/2006/relationships/oleObject" Target="../embeddings/oleObject33.bin"/><Relationship Id="rId4" Type="http://schemas.openxmlformats.org/officeDocument/2006/relationships/image" Target="../media/image78.wmf"/></Relationships>
</file>

<file path=ppt/slides/_rels/slide33.xml.rels><?xml version="1.0" encoding="UTF-8" standalone="yes"?>
<Relationships xmlns="http://schemas.openxmlformats.org/package/2006/relationships"><Relationship Id="rId2" Type="http://schemas.openxmlformats.org/officeDocument/2006/relationships/hyperlink" Target="http://rsb.info.nih.gov/ij/signed-applet/"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rsb.info.nih.gov/ij/signed-applet/"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rst.gsfc.nasa.gov/Sect1/Sect1_12a.html" TargetMode="External"/><Relationship Id="rId7" Type="http://schemas.openxmlformats.org/officeDocument/2006/relationships/hyperlink" Target="http://rst.gsfc.nasa.gov/Sect1/originals/Fig1_24.j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hyperlink" Target="http://rst.gsfc.nasa.gov/Sect1/originals/Fig1_22.gi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0.wmf"/><Relationship Id="rId5" Type="http://schemas.openxmlformats.org/officeDocument/2006/relationships/oleObject" Target="../embeddings/oleObject2.bin"/><Relationship Id="rId4" Type="http://schemas.openxmlformats.org/officeDocument/2006/relationships/image" Target="../media/image19.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22.wmf"/><Relationship Id="rId5" Type="http://schemas.openxmlformats.org/officeDocument/2006/relationships/oleObject" Target="../embeddings/oleObject4.bin"/><Relationship Id="rId4" Type="http://schemas.openxmlformats.org/officeDocument/2006/relationships/image" Target="../media/image21.wmf"/></Relationships>
</file>

<file path=ppt/slides/_rels/slide9.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24.wmf"/><Relationship Id="rId5" Type="http://schemas.openxmlformats.org/officeDocument/2006/relationships/oleObject" Target="../embeddings/oleObject6.bin"/><Relationship Id="rId4" Type="http://schemas.openxmlformats.org/officeDocument/2006/relationships/image" Target="../media/image2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2209800" y="2667000"/>
            <a:ext cx="6096000" cy="1905000"/>
          </a:xfrm>
          <a:noFill/>
        </p:spPr>
        <p:txBody>
          <a:bodyPr lIns="92075" tIns="46038" rIns="92075" bIns="46038"/>
          <a:lstStyle/>
          <a:p>
            <a:pPr eaLnBrk="1" hangingPunct="1">
              <a:lnSpc>
                <a:spcPct val="90000"/>
              </a:lnSpc>
            </a:pPr>
            <a:r>
              <a:rPr lang="en-GB" sz="4000" smtClean="0"/>
              <a:t>Multimedia Data</a:t>
            </a:r>
            <a:br>
              <a:rPr lang="en-GB" sz="4000" smtClean="0"/>
            </a:br>
            <a:r>
              <a:rPr lang="en-GB" sz="3200" b="1" smtClean="0"/>
              <a:t>Introduction to Image Processing </a:t>
            </a:r>
            <a:r>
              <a:rPr lang="en-GB" sz="1200" b="1" smtClean="0"/>
              <a:t/>
            </a:r>
            <a:br>
              <a:rPr lang="en-GB" sz="1200" b="1" smtClean="0"/>
            </a:br>
            <a:endParaRPr lang="en-GB" sz="1200" b="1" smtClean="0"/>
          </a:p>
        </p:txBody>
      </p:sp>
      <p:sp>
        <p:nvSpPr>
          <p:cNvPr id="8195" name="Rectangle 3"/>
          <p:cNvSpPr>
            <a:spLocks noGrp="1" noChangeArrowheads="1"/>
          </p:cNvSpPr>
          <p:nvPr>
            <p:ph type="subTitle" idx="1"/>
          </p:nvPr>
        </p:nvSpPr>
        <p:spPr>
          <a:xfrm>
            <a:off x="2819400" y="4953000"/>
            <a:ext cx="6934200" cy="1752600"/>
          </a:xfrm>
          <a:noFill/>
        </p:spPr>
        <p:txBody>
          <a:bodyPr lIns="92075" tIns="46038" rIns="92075" bIns="46038" anchor="ctr"/>
          <a:lstStyle/>
          <a:p>
            <a:pPr algn="r" eaLnBrk="1" hangingPunct="1"/>
            <a:endParaRPr lang="en-GB" sz="2800" b="1" dirty="0" smtClean="0">
              <a:solidFill>
                <a:schemeClr val="accent1"/>
              </a:solidFill>
            </a:endParaRPr>
          </a:p>
          <a:p>
            <a:pPr algn="r" eaLnBrk="1" hangingPunct="1"/>
            <a:r>
              <a:rPr lang="en-GB" dirty="0" smtClean="0">
                <a:latin typeface="Times New Roman" pitchFamily="18" charset="0"/>
              </a:rPr>
              <a:t>Dr Mike Spann</a:t>
            </a:r>
          </a:p>
          <a:p>
            <a:pPr algn="r" eaLnBrk="1" hangingPunct="1"/>
            <a:endParaRPr lang="en-GB" sz="800" dirty="0" smtClean="0">
              <a:latin typeface="Times New Roman" pitchFamily="18" charset="0"/>
            </a:endParaRPr>
          </a:p>
          <a:p>
            <a:pPr algn="r" eaLnBrk="1" hangingPunct="1"/>
            <a:r>
              <a:rPr lang="en-GB" sz="1200" dirty="0" smtClean="0">
                <a:latin typeface="Courier New" pitchFamily="49" charset="0"/>
                <a:hlinkClick r:id="rId3"/>
              </a:rPr>
              <a:t>http://www.eee.bham.ac.uk/spannm</a:t>
            </a:r>
            <a:r>
              <a:rPr lang="en-GB" sz="1200" dirty="0" smtClean="0">
                <a:latin typeface="Courier New" pitchFamily="49" charset="0"/>
              </a:rPr>
              <a:t>   </a:t>
            </a:r>
          </a:p>
          <a:p>
            <a:pPr algn="r" eaLnBrk="1" hangingPunct="1"/>
            <a:r>
              <a:rPr lang="en-GB" sz="1200" dirty="0" smtClean="0">
                <a:latin typeface="Courier New" pitchFamily="49" charset="0"/>
              </a:rPr>
              <a:t>M.Spann@bham.ac.uk</a:t>
            </a:r>
          </a:p>
          <a:p>
            <a:pPr algn="r" eaLnBrk="1" hangingPunct="1"/>
            <a:r>
              <a:rPr lang="en-GB" sz="1200" dirty="0" smtClean="0">
                <a:latin typeface="Times New Roman" pitchFamily="18" charset="0"/>
              </a:rPr>
              <a:t>Electronic, Electrical and Computer Engineering</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Histogram Equalisation Algorithm</a:t>
            </a:r>
          </a:p>
        </p:txBody>
      </p:sp>
      <p:sp>
        <p:nvSpPr>
          <p:cNvPr id="3" name="Content Placeholder 2"/>
          <p:cNvSpPr>
            <a:spLocks noGrp="1"/>
          </p:cNvSpPr>
          <p:nvPr>
            <p:ph sz="half" idx="1"/>
          </p:nvPr>
        </p:nvSpPr>
        <p:spPr>
          <a:xfrm>
            <a:off x="742950" y="914400"/>
            <a:ext cx="8179669" cy="5181600"/>
          </a:xfrm>
        </p:spPr>
        <p:txBody>
          <a:bodyPr/>
          <a:lstStyle/>
          <a:p>
            <a:r>
              <a:rPr lang="en-GB" sz="2400" dirty="0" smtClean="0"/>
              <a:t>We need to design a lookup function </a:t>
            </a:r>
            <a:r>
              <a:rPr lang="en-GB" sz="2400" i="1" dirty="0" smtClean="0"/>
              <a:t>g(</a:t>
            </a:r>
            <a:r>
              <a:rPr lang="en-GB" sz="2400" i="1" dirty="0" err="1" smtClean="0"/>
              <a:t>i</a:t>
            </a:r>
            <a:r>
              <a:rPr lang="en-GB" sz="2400" i="1" dirty="0" smtClean="0"/>
              <a:t>)</a:t>
            </a:r>
            <a:r>
              <a:rPr lang="en-GB" sz="2400" dirty="0" smtClean="0"/>
              <a:t> that ‘stretches’ the dynamic range of grey levels in the image histogram</a:t>
            </a:r>
          </a:p>
          <a:p>
            <a:r>
              <a:rPr lang="en-GB" sz="2400" dirty="0" smtClean="0"/>
              <a:t>We have to think carefully  about </a:t>
            </a:r>
            <a:r>
              <a:rPr lang="en-GB" sz="2400" i="1" dirty="0" smtClean="0"/>
              <a:t>g(</a:t>
            </a:r>
            <a:r>
              <a:rPr lang="en-GB" sz="2400" i="1" dirty="0" err="1" smtClean="0"/>
              <a:t>i</a:t>
            </a:r>
            <a:r>
              <a:rPr lang="en-GB" sz="2400" i="1" dirty="0" smtClean="0"/>
              <a:t>) </a:t>
            </a:r>
            <a:r>
              <a:rPr lang="en-GB" sz="2400" dirty="0" smtClean="0"/>
              <a:t>as, after applying it, the histogram still has  to meet  it’s  constraints</a:t>
            </a:r>
          </a:p>
          <a:p>
            <a:pPr lvl="1"/>
            <a:r>
              <a:rPr lang="en-GB" sz="2000" dirty="0" smtClean="0"/>
              <a:t>Simplest constraint is that the histogram of the image after applying the lookup function must still ‘contain’ </a:t>
            </a:r>
            <a:r>
              <a:rPr lang="en-GB" sz="2000" i="1" dirty="0" smtClean="0"/>
              <a:t>N</a:t>
            </a:r>
            <a:r>
              <a:rPr lang="en-GB" sz="2000" i="1" baseline="50000" dirty="0" smtClean="0"/>
              <a:t>2</a:t>
            </a:r>
            <a:r>
              <a:rPr lang="en-GB" sz="2000" i="1" dirty="0" smtClean="0"/>
              <a:t> </a:t>
            </a:r>
            <a:r>
              <a:rPr lang="en-GB" sz="2000" dirty="0" smtClean="0"/>
              <a:t>pixels (for an </a:t>
            </a:r>
            <a:r>
              <a:rPr lang="en-GB" sz="2000" i="1" dirty="0" smtClean="0"/>
              <a:t>N x N</a:t>
            </a:r>
            <a:r>
              <a:rPr lang="en-GB" sz="2000" dirty="0" smtClean="0"/>
              <a:t> image)</a:t>
            </a:r>
            <a:endParaRPr lang="en-GB" sz="2000" dirty="0"/>
          </a:p>
        </p:txBody>
      </p:sp>
      <p:graphicFrame>
        <p:nvGraphicFramePr>
          <p:cNvPr id="5" name="Object 4"/>
          <p:cNvGraphicFramePr>
            <a:graphicFrameLocks noChangeAspect="1"/>
          </p:cNvGraphicFramePr>
          <p:nvPr>
            <p:extLst>
              <p:ext uri="{D42A27DB-BD31-4B8C-83A1-F6EECF244321}">
                <p14:modId xmlns:p14="http://schemas.microsoft.com/office/powerpoint/2010/main" val="1357044152"/>
              </p:ext>
            </p:extLst>
          </p:nvPr>
        </p:nvGraphicFramePr>
        <p:xfrm>
          <a:off x="3570971" y="4491791"/>
          <a:ext cx="2187066" cy="907982"/>
        </p:xfrm>
        <a:graphic>
          <a:graphicData uri="http://schemas.openxmlformats.org/presentationml/2006/ole">
            <mc:AlternateContent xmlns:mc="http://schemas.openxmlformats.org/markup-compatibility/2006">
              <mc:Choice xmlns:v="urn:schemas-microsoft-com:vml" Requires="v">
                <p:oleObj spid="_x0000_s12336" name="Equation" r:id="rId3" imgW="825500" imgH="342900" progId="Equation.3">
                  <p:embed/>
                </p:oleObj>
              </mc:Choice>
              <mc:Fallback>
                <p:oleObj name="Equation" r:id="rId3" imgW="825500" imgH="3429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0971" y="4491791"/>
                        <a:ext cx="2187066" cy="907982"/>
                      </a:xfrm>
                      <a:prstGeom prst="rect">
                        <a:avLst/>
                      </a:prstGeom>
                      <a:noFill/>
                      <a:ln>
                        <a:noFill/>
                      </a:ln>
                      <a:effec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929063017"/>
              </p:ext>
            </p:extLst>
          </p:nvPr>
        </p:nvGraphicFramePr>
        <p:xfrm>
          <a:off x="3538655" y="3676016"/>
          <a:ext cx="2371725" cy="541338"/>
        </p:xfrm>
        <a:graphic>
          <a:graphicData uri="http://schemas.openxmlformats.org/presentationml/2006/ole">
            <mc:AlternateContent xmlns:mc="http://schemas.openxmlformats.org/markup-compatibility/2006">
              <mc:Choice xmlns:v="urn:schemas-microsoft-com:vml" Requires="v">
                <p:oleObj spid="_x0000_s12337" name="Equation" r:id="rId5" imgW="888840" imgH="203040" progId="Equation.DSMT4">
                  <p:embed/>
                </p:oleObj>
              </mc:Choice>
              <mc:Fallback>
                <p:oleObj name="Equation" r:id="rId5" imgW="888840" imgH="203040" progId="Equation.DSMT4">
                  <p:embed/>
                  <p:pic>
                    <p:nvPicPr>
                      <p:cNvPr id="0" name="Object 4"/>
                      <p:cNvPicPr>
                        <a:picLocks noChangeAspect="1" noChangeArrowheads="1"/>
                      </p:cNvPicPr>
                      <p:nvPr/>
                    </p:nvPicPr>
                    <p:blipFill>
                      <a:blip r:embed="rId6"/>
                      <a:srcRect/>
                      <a:stretch>
                        <a:fillRect/>
                      </a:stretch>
                    </p:blipFill>
                    <p:spPr bwMode="auto">
                      <a:xfrm>
                        <a:off x="3538655" y="3676016"/>
                        <a:ext cx="237172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26975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Histogram Equalisation Algorithm</a:t>
            </a:r>
          </a:p>
        </p:txBody>
      </p:sp>
      <p:sp>
        <p:nvSpPr>
          <p:cNvPr id="3" name="Content Placeholder 2"/>
          <p:cNvSpPr>
            <a:spLocks noGrp="1"/>
          </p:cNvSpPr>
          <p:nvPr>
            <p:ph sz="half" idx="1"/>
          </p:nvPr>
        </p:nvSpPr>
        <p:spPr>
          <a:xfrm>
            <a:off x="463818" y="924026"/>
            <a:ext cx="3829050" cy="5181600"/>
          </a:xfrm>
        </p:spPr>
        <p:txBody>
          <a:bodyPr/>
          <a:lstStyle/>
          <a:p>
            <a:r>
              <a:rPr lang="en-GB" sz="2000" dirty="0" smtClean="0"/>
              <a:t>The second constraint is more subtle</a:t>
            </a:r>
          </a:p>
          <a:p>
            <a:pPr lvl="1"/>
            <a:r>
              <a:rPr lang="en-GB" sz="1600" dirty="0" smtClean="0"/>
              <a:t>We don’t  want to create an image  that looks like a photographic negative</a:t>
            </a:r>
          </a:p>
          <a:p>
            <a:pPr lvl="1"/>
            <a:r>
              <a:rPr lang="en-GB" sz="1600" dirty="0" smtClean="0"/>
              <a:t>Grey levels can’t cross when we apply the lookup function</a:t>
            </a:r>
          </a:p>
          <a:p>
            <a:pPr lvl="1"/>
            <a:r>
              <a:rPr lang="en-GB" sz="1600" dirty="0" smtClean="0"/>
              <a:t>Mathematically we can write this as :</a:t>
            </a:r>
            <a:endParaRPr lang="en-GB" sz="1600" dirty="0"/>
          </a:p>
        </p:txBody>
      </p:sp>
      <p:graphicFrame>
        <p:nvGraphicFramePr>
          <p:cNvPr id="5" name="Object 4"/>
          <p:cNvGraphicFramePr>
            <a:graphicFrameLocks noChangeAspect="1"/>
          </p:cNvGraphicFramePr>
          <p:nvPr>
            <p:extLst>
              <p:ext uri="{D42A27DB-BD31-4B8C-83A1-F6EECF244321}">
                <p14:modId xmlns:p14="http://schemas.microsoft.com/office/powerpoint/2010/main" val="360339199"/>
              </p:ext>
            </p:extLst>
          </p:nvPr>
        </p:nvGraphicFramePr>
        <p:xfrm>
          <a:off x="1222409" y="3675344"/>
          <a:ext cx="2853673" cy="396612"/>
        </p:xfrm>
        <a:graphic>
          <a:graphicData uri="http://schemas.openxmlformats.org/presentationml/2006/ole">
            <mc:AlternateContent xmlns:mc="http://schemas.openxmlformats.org/markup-compatibility/2006">
              <mc:Choice xmlns:v="urn:schemas-microsoft-com:vml" Requires="v">
                <p:oleObj spid="_x0000_s13372" r:id="rId3" imgW="1447172" imgH="203112" progId="Equation.3">
                  <p:embed/>
                </p:oleObj>
              </mc:Choice>
              <mc:Fallback>
                <p:oleObj r:id="rId3" imgW="1447172" imgH="203112"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2409" y="3675344"/>
                        <a:ext cx="2853673" cy="396612"/>
                      </a:xfrm>
                      <a:prstGeom prst="rect">
                        <a:avLst/>
                      </a:prstGeom>
                      <a:noFill/>
                      <a:ln>
                        <a:noFill/>
                      </a:ln>
                    </p:spPr>
                  </p:pic>
                </p:oleObj>
              </mc:Fallback>
            </mc:AlternateContent>
          </a:graphicData>
        </a:graphic>
      </p:graphicFrame>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6460" y="1157139"/>
            <a:ext cx="2238976" cy="237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61664" y="1150474"/>
            <a:ext cx="2229087" cy="2361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bwMode="auto">
          <a:xfrm>
            <a:off x="6890026" y="2343214"/>
            <a:ext cx="471638" cy="5239"/>
          </a:xfrm>
          <a:prstGeom prst="straightConnector1">
            <a:avLst/>
          </a:prstGeom>
          <a:noFill/>
          <a:ln w="19050" cap="flat" cmpd="sng" algn="ctr">
            <a:solidFill>
              <a:srgbClr val="FF0000"/>
            </a:solidFill>
            <a:prstDash val="solid"/>
            <a:round/>
            <a:headEnd type="none" w="sm" len="sm"/>
            <a:tailEnd type="arrow"/>
          </a:ln>
          <a:effectLst/>
        </p:spPr>
      </p:cxnSp>
      <p:cxnSp>
        <p:nvCxnSpPr>
          <p:cNvPr id="9" name="Straight Connector 8"/>
          <p:cNvCxnSpPr/>
          <p:nvPr/>
        </p:nvCxnSpPr>
        <p:spPr bwMode="auto">
          <a:xfrm>
            <a:off x="7125845" y="2194449"/>
            <a:ext cx="0" cy="327259"/>
          </a:xfrm>
          <a:prstGeom prst="line">
            <a:avLst/>
          </a:prstGeom>
          <a:noFill/>
          <a:ln w="19050" cap="flat" cmpd="sng" algn="ctr">
            <a:solidFill>
              <a:srgbClr val="FF0000"/>
            </a:solidFill>
            <a:prstDash val="solid"/>
            <a:round/>
            <a:headEnd type="none" w="sm" len="sm"/>
            <a:tailEnd type="none" w="sm" len="sm"/>
          </a:ln>
          <a:effectLst/>
        </p:spPr>
      </p:cxnSp>
      <p:graphicFrame>
        <p:nvGraphicFramePr>
          <p:cNvPr id="12" name="Object 11"/>
          <p:cNvGraphicFramePr>
            <a:graphicFrameLocks noChangeAspect="1"/>
          </p:cNvGraphicFramePr>
          <p:nvPr>
            <p:extLst>
              <p:ext uri="{D42A27DB-BD31-4B8C-83A1-F6EECF244321}">
                <p14:modId xmlns:p14="http://schemas.microsoft.com/office/powerpoint/2010/main" val="724955860"/>
              </p:ext>
            </p:extLst>
          </p:nvPr>
        </p:nvGraphicFramePr>
        <p:xfrm>
          <a:off x="5613961" y="4195329"/>
          <a:ext cx="2995612" cy="403225"/>
        </p:xfrm>
        <a:graphic>
          <a:graphicData uri="http://schemas.openxmlformats.org/presentationml/2006/ole">
            <mc:AlternateContent xmlns:mc="http://schemas.openxmlformats.org/markup-compatibility/2006">
              <mc:Choice xmlns:v="urn:schemas-microsoft-com:vml" Requires="v">
                <p:oleObj spid="_x0000_s13373" name="Equation" r:id="rId7" imgW="1904760" imgH="253800" progId="Equation.DSMT4">
                  <p:embed/>
                </p:oleObj>
              </mc:Choice>
              <mc:Fallback>
                <p:oleObj name="Equation" r:id="rId7" imgW="1904760" imgH="253800" progId="Equation.DSMT4">
                  <p:embed/>
                  <p:pic>
                    <p:nvPicPr>
                      <p:cNvPr id="0" name=""/>
                      <p:cNvPicPr>
                        <a:picLocks noChangeAspect="1" noChangeArrowheads="1"/>
                      </p:cNvPicPr>
                      <p:nvPr/>
                    </p:nvPicPr>
                    <p:blipFill>
                      <a:blip r:embed="rId8"/>
                      <a:srcRect/>
                      <a:stretch>
                        <a:fillRect/>
                      </a:stretch>
                    </p:blipFill>
                    <p:spPr bwMode="auto">
                      <a:xfrm>
                        <a:off x="5613961" y="4195329"/>
                        <a:ext cx="299561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573519423"/>
              </p:ext>
            </p:extLst>
          </p:nvPr>
        </p:nvGraphicFramePr>
        <p:xfrm>
          <a:off x="5311317" y="5456522"/>
          <a:ext cx="3314700" cy="403225"/>
        </p:xfrm>
        <a:graphic>
          <a:graphicData uri="http://schemas.openxmlformats.org/presentationml/2006/ole">
            <mc:AlternateContent xmlns:mc="http://schemas.openxmlformats.org/markup-compatibility/2006">
              <mc:Choice xmlns:v="urn:schemas-microsoft-com:vml" Requires="v">
                <p:oleObj spid="_x0000_s13374" name="Equation" r:id="rId9" imgW="2108160" imgH="253800" progId="Equation.DSMT4">
                  <p:embed/>
                </p:oleObj>
              </mc:Choice>
              <mc:Fallback>
                <p:oleObj name="Equation" r:id="rId9" imgW="2108160" imgH="253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11317" y="5456522"/>
                        <a:ext cx="33147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p:cNvSpPr txBox="1"/>
          <p:nvPr/>
        </p:nvSpPr>
        <p:spPr>
          <a:xfrm>
            <a:off x="5675948" y="6083166"/>
            <a:ext cx="3169669" cy="400110"/>
          </a:xfrm>
          <a:prstGeom prst="rect">
            <a:avLst/>
          </a:prstGeom>
          <a:noFill/>
        </p:spPr>
        <p:txBody>
          <a:bodyPr wrap="square" rtlCol="0">
            <a:spAutoFit/>
          </a:bodyPr>
          <a:lstStyle/>
          <a:p>
            <a:r>
              <a:rPr lang="en-GB" sz="2000" dirty="0" smtClean="0"/>
              <a:t>A ‘legal’ lookup function</a:t>
            </a:r>
            <a:endParaRPr lang="en-GB" sz="2000" dirty="0"/>
          </a:p>
        </p:txBody>
      </p:sp>
      <p:cxnSp>
        <p:nvCxnSpPr>
          <p:cNvPr id="22" name="Straight Arrow Connector 21"/>
          <p:cNvCxnSpPr/>
          <p:nvPr/>
        </p:nvCxnSpPr>
        <p:spPr bwMode="auto">
          <a:xfrm flipH="1">
            <a:off x="6063916" y="4514248"/>
            <a:ext cx="28876" cy="866274"/>
          </a:xfrm>
          <a:prstGeom prst="straightConnector1">
            <a:avLst/>
          </a:prstGeom>
          <a:noFill/>
          <a:ln w="19050" cap="flat" cmpd="sng" algn="ctr">
            <a:solidFill>
              <a:srgbClr val="FF0000"/>
            </a:solidFill>
            <a:prstDash val="solid"/>
            <a:round/>
            <a:headEnd type="none" w="sm" len="sm"/>
            <a:tailEnd type="arrow"/>
          </a:ln>
          <a:effectLst/>
        </p:spPr>
      </p:cxnSp>
      <p:cxnSp>
        <p:nvCxnSpPr>
          <p:cNvPr id="24" name="Straight Arrow Connector 23"/>
          <p:cNvCxnSpPr/>
          <p:nvPr/>
        </p:nvCxnSpPr>
        <p:spPr bwMode="auto">
          <a:xfrm>
            <a:off x="6429676" y="4514248"/>
            <a:ext cx="696169" cy="1039529"/>
          </a:xfrm>
          <a:prstGeom prst="straightConnector1">
            <a:avLst/>
          </a:prstGeom>
          <a:noFill/>
          <a:ln w="19050" cap="flat" cmpd="sng" algn="ctr">
            <a:solidFill>
              <a:srgbClr val="FF0000"/>
            </a:solidFill>
            <a:prstDash val="solid"/>
            <a:round/>
            <a:headEnd type="none" w="sm" len="sm"/>
            <a:tailEnd type="arrow"/>
          </a:ln>
          <a:effectLst/>
        </p:spPr>
      </p:cxnSp>
      <p:cxnSp>
        <p:nvCxnSpPr>
          <p:cNvPr id="26" name="Straight Arrow Connector 25"/>
          <p:cNvCxnSpPr/>
          <p:nvPr/>
        </p:nvCxnSpPr>
        <p:spPr bwMode="auto">
          <a:xfrm>
            <a:off x="6777760" y="4514248"/>
            <a:ext cx="348085" cy="866274"/>
          </a:xfrm>
          <a:prstGeom prst="straightConnector1">
            <a:avLst/>
          </a:prstGeom>
          <a:noFill/>
          <a:ln w="19050" cap="flat" cmpd="sng" algn="ctr">
            <a:solidFill>
              <a:srgbClr val="FF0000"/>
            </a:solidFill>
            <a:prstDash val="solid"/>
            <a:round/>
            <a:headEnd type="none" w="sm" len="sm"/>
            <a:tailEnd type="arrow"/>
          </a:ln>
          <a:effectLst/>
        </p:spPr>
      </p:cxnSp>
      <p:cxnSp>
        <p:nvCxnSpPr>
          <p:cNvPr id="28" name="Straight Arrow Connector 27"/>
          <p:cNvCxnSpPr/>
          <p:nvPr/>
        </p:nvCxnSpPr>
        <p:spPr bwMode="auto">
          <a:xfrm>
            <a:off x="7125845" y="4514248"/>
            <a:ext cx="555115" cy="1039529"/>
          </a:xfrm>
          <a:prstGeom prst="straightConnector1">
            <a:avLst/>
          </a:prstGeom>
          <a:noFill/>
          <a:ln w="19050" cap="flat" cmpd="sng" algn="ctr">
            <a:solidFill>
              <a:srgbClr val="FF0000"/>
            </a:solidFill>
            <a:prstDash val="solid"/>
            <a:round/>
            <a:headEnd type="none" w="sm" len="sm"/>
            <a:tailEnd type="arrow"/>
          </a:ln>
          <a:effectLst/>
        </p:spPr>
      </p:cxnSp>
      <p:cxnSp>
        <p:nvCxnSpPr>
          <p:cNvPr id="30" name="Straight Arrow Connector 29"/>
          <p:cNvCxnSpPr/>
          <p:nvPr/>
        </p:nvCxnSpPr>
        <p:spPr bwMode="auto">
          <a:xfrm>
            <a:off x="7488455" y="4514248"/>
            <a:ext cx="192505" cy="866274"/>
          </a:xfrm>
          <a:prstGeom prst="straightConnector1">
            <a:avLst/>
          </a:prstGeom>
          <a:noFill/>
          <a:ln w="19050" cap="flat" cmpd="sng" algn="ctr">
            <a:solidFill>
              <a:srgbClr val="FF0000"/>
            </a:solidFill>
            <a:prstDash val="solid"/>
            <a:round/>
            <a:headEnd type="none" w="sm" len="sm"/>
            <a:tailEnd type="arrow"/>
          </a:ln>
          <a:effectLst/>
        </p:spPr>
      </p:cxnSp>
      <p:cxnSp>
        <p:nvCxnSpPr>
          <p:cNvPr id="13312" name="Straight Arrow Connector 13311"/>
          <p:cNvCxnSpPr/>
          <p:nvPr/>
        </p:nvCxnSpPr>
        <p:spPr bwMode="auto">
          <a:xfrm>
            <a:off x="7757962" y="4514248"/>
            <a:ext cx="9625" cy="866274"/>
          </a:xfrm>
          <a:prstGeom prst="straightConnector1">
            <a:avLst/>
          </a:prstGeom>
          <a:noFill/>
          <a:ln w="19050" cap="flat" cmpd="sng" algn="ctr">
            <a:solidFill>
              <a:srgbClr val="FF0000"/>
            </a:solidFill>
            <a:prstDash val="solid"/>
            <a:round/>
            <a:headEnd type="none" w="sm" len="sm"/>
            <a:tailEnd type="arrow"/>
          </a:ln>
          <a:effectLst/>
        </p:spPr>
      </p:cxnSp>
      <p:cxnSp>
        <p:nvCxnSpPr>
          <p:cNvPr id="13314" name="Straight Arrow Connector 13313"/>
          <p:cNvCxnSpPr/>
          <p:nvPr/>
        </p:nvCxnSpPr>
        <p:spPr bwMode="auto">
          <a:xfrm>
            <a:off x="8075596" y="4514248"/>
            <a:ext cx="400611" cy="933651"/>
          </a:xfrm>
          <a:prstGeom prst="straightConnector1">
            <a:avLst/>
          </a:prstGeom>
          <a:noFill/>
          <a:ln w="19050" cap="flat" cmpd="sng" algn="ctr">
            <a:solidFill>
              <a:srgbClr val="FF0000"/>
            </a:solidFill>
            <a:prstDash val="solid"/>
            <a:round/>
            <a:headEnd type="none" w="sm" len="sm"/>
            <a:tailEnd type="arrow"/>
          </a:ln>
          <a:effectLst/>
        </p:spPr>
      </p:cxnSp>
      <p:cxnSp>
        <p:nvCxnSpPr>
          <p:cNvPr id="13318" name="Straight Arrow Connector 13317"/>
          <p:cNvCxnSpPr/>
          <p:nvPr/>
        </p:nvCxnSpPr>
        <p:spPr bwMode="auto">
          <a:xfrm>
            <a:off x="8476207" y="4514248"/>
            <a:ext cx="0" cy="770021"/>
          </a:xfrm>
          <a:prstGeom prst="straightConnector1">
            <a:avLst/>
          </a:prstGeom>
          <a:noFill/>
          <a:ln w="19050" cap="flat" cmpd="sng" algn="ctr">
            <a:solidFill>
              <a:srgbClr val="FF0000"/>
            </a:solidFill>
            <a:prstDash val="solid"/>
            <a:round/>
            <a:headEnd type="none" w="sm" len="sm"/>
            <a:tailEnd type="arrow"/>
          </a:ln>
          <a:effectLst/>
        </p:spPr>
      </p:cxnSp>
    </p:spTree>
    <p:extLst>
      <p:ext uri="{BB962C8B-B14F-4D97-AF65-F5344CB8AC3E}">
        <p14:creationId xmlns:p14="http://schemas.microsoft.com/office/powerpoint/2010/main" val="1456166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Histogram Equalisation Algorithm</a:t>
            </a:r>
          </a:p>
        </p:txBody>
      </p:sp>
      <p:sp>
        <p:nvSpPr>
          <p:cNvPr id="3" name="Content Placeholder 2"/>
          <p:cNvSpPr>
            <a:spLocks noGrp="1"/>
          </p:cNvSpPr>
          <p:nvPr>
            <p:ph sz="half" idx="1"/>
          </p:nvPr>
        </p:nvSpPr>
        <p:spPr>
          <a:xfrm>
            <a:off x="742950" y="914400"/>
            <a:ext cx="8006414" cy="5181600"/>
          </a:xfrm>
        </p:spPr>
        <p:txBody>
          <a:bodyPr/>
          <a:lstStyle/>
          <a:p>
            <a:r>
              <a:rPr lang="en-GB" sz="2000" dirty="0" smtClean="0"/>
              <a:t>Before we describe the algorithm we need to define one other simple image measure related to the histogram </a:t>
            </a:r>
            <a:r>
              <a:rPr lang="en-GB" sz="2000" i="1" dirty="0" smtClean="0"/>
              <a:t>h(</a:t>
            </a:r>
            <a:r>
              <a:rPr lang="en-GB" sz="2000" i="1" dirty="0" err="1" smtClean="0"/>
              <a:t>i</a:t>
            </a:r>
            <a:r>
              <a:rPr lang="en-GB" sz="2000" i="1" dirty="0" smtClean="0"/>
              <a:t>)</a:t>
            </a:r>
            <a:r>
              <a:rPr lang="en-GB" sz="2000" dirty="0" smtClean="0"/>
              <a:t> </a:t>
            </a:r>
          </a:p>
          <a:p>
            <a:pPr lvl="1"/>
            <a:r>
              <a:rPr lang="en-GB" sz="2000" dirty="0" smtClean="0"/>
              <a:t>The cumulative histogram </a:t>
            </a:r>
            <a:r>
              <a:rPr lang="en-GB" sz="2000" i="1" dirty="0" smtClean="0"/>
              <a:t>H(</a:t>
            </a:r>
            <a:r>
              <a:rPr lang="en-GB" sz="2000" i="1" dirty="0" err="1" smtClean="0"/>
              <a:t>i</a:t>
            </a:r>
            <a:r>
              <a:rPr lang="en-GB" sz="2000" i="1" dirty="0" smtClean="0"/>
              <a:t>) </a:t>
            </a:r>
          </a:p>
          <a:p>
            <a:pPr lvl="1"/>
            <a:r>
              <a:rPr lang="en-GB" sz="2000" i="1" dirty="0" smtClean="0"/>
              <a:t>H(</a:t>
            </a:r>
            <a:r>
              <a:rPr lang="en-GB" sz="2000" i="1" dirty="0" err="1" smtClean="0"/>
              <a:t>i</a:t>
            </a:r>
            <a:r>
              <a:rPr lang="en-GB" sz="2000" i="1" dirty="0" smtClean="0"/>
              <a:t>)</a:t>
            </a:r>
            <a:r>
              <a:rPr lang="en-GB" sz="2000" dirty="0" smtClean="0"/>
              <a:t> is defined as the number of pixels with grey level </a:t>
            </a:r>
            <a:r>
              <a:rPr lang="en-GB" sz="2000" b="1" dirty="0" smtClean="0"/>
              <a:t>less than or equal </a:t>
            </a:r>
            <a:r>
              <a:rPr lang="en-GB" sz="2000" dirty="0" smtClean="0"/>
              <a:t>to </a:t>
            </a:r>
            <a:r>
              <a:rPr lang="en-GB" sz="2000" i="1" dirty="0" err="1" smtClean="0"/>
              <a:t>i</a:t>
            </a:r>
            <a:r>
              <a:rPr lang="en-GB" sz="2000" i="1" dirty="0" smtClean="0"/>
              <a:t>. </a:t>
            </a:r>
          </a:p>
          <a:p>
            <a:pPr lvl="1"/>
            <a:r>
              <a:rPr lang="en-GB" sz="2000" dirty="0" smtClean="0"/>
              <a:t>It’s  easy to compute </a:t>
            </a:r>
            <a:r>
              <a:rPr lang="en-GB" sz="2000" i="1" dirty="0" smtClean="0"/>
              <a:t>H(</a:t>
            </a:r>
            <a:r>
              <a:rPr lang="en-GB" sz="2000" i="1" dirty="0" err="1" smtClean="0"/>
              <a:t>i</a:t>
            </a:r>
            <a:r>
              <a:rPr lang="en-GB" sz="2000" i="1" dirty="0" smtClean="0"/>
              <a:t>) </a:t>
            </a:r>
            <a:r>
              <a:rPr lang="en-GB" sz="2000" dirty="0" smtClean="0"/>
              <a:t>from</a:t>
            </a:r>
            <a:r>
              <a:rPr lang="en-GB" sz="2000" i="1" dirty="0" smtClean="0"/>
              <a:t> h(</a:t>
            </a:r>
            <a:r>
              <a:rPr lang="en-GB" sz="2000" i="1" dirty="0" err="1" smtClean="0"/>
              <a:t>i</a:t>
            </a:r>
            <a:r>
              <a:rPr lang="en-GB" sz="2000" i="1" dirty="0" smtClean="0"/>
              <a:t>)</a:t>
            </a:r>
          </a:p>
          <a:p>
            <a:pPr lvl="2"/>
            <a:r>
              <a:rPr lang="en-GB" sz="1600" dirty="0" smtClean="0"/>
              <a:t>Just add up the  histogram entries up to and including the </a:t>
            </a:r>
            <a:r>
              <a:rPr lang="en-GB" sz="1600" dirty="0" err="1" smtClean="0"/>
              <a:t>i</a:t>
            </a:r>
            <a:r>
              <a:rPr lang="en-GB" sz="1600" baseline="42000" dirty="0" err="1" smtClean="0"/>
              <a:t>th</a:t>
            </a:r>
            <a:r>
              <a:rPr lang="en-GB" sz="1600" dirty="0" smtClean="0"/>
              <a:t> </a:t>
            </a:r>
          </a:p>
          <a:p>
            <a:pPr lvl="2"/>
            <a:r>
              <a:rPr lang="en-GB" sz="1600" dirty="0" smtClean="0"/>
              <a:t>Mathematically:</a:t>
            </a:r>
          </a:p>
          <a:p>
            <a:pPr lvl="2"/>
            <a:endParaRPr lang="en-GB" sz="1600" dirty="0"/>
          </a:p>
          <a:p>
            <a:pPr lvl="2"/>
            <a:endParaRPr lang="en-GB" sz="1600" dirty="0" smtClean="0"/>
          </a:p>
          <a:p>
            <a:pPr lvl="2"/>
            <a:endParaRPr lang="en-GB" sz="1600" dirty="0"/>
          </a:p>
          <a:p>
            <a:pPr lvl="2"/>
            <a:r>
              <a:rPr lang="en-GB" sz="1600" dirty="0" smtClean="0"/>
              <a:t>We also know that:</a:t>
            </a:r>
          </a:p>
          <a:p>
            <a:pPr lvl="2"/>
            <a:endParaRPr lang="en-GB" sz="1600" dirty="0"/>
          </a:p>
          <a:p>
            <a:pPr marL="914400" lvl="2" indent="0">
              <a:buNone/>
            </a:pPr>
            <a:endParaRPr lang="en-GB" sz="1600" dirty="0"/>
          </a:p>
          <a:p>
            <a:pPr lvl="2"/>
            <a:r>
              <a:rPr lang="en-GB" sz="1600" dirty="0" smtClean="0"/>
              <a:t>Since computing the histogram is very efficient, so is computing the cumulative histogram </a:t>
            </a:r>
          </a:p>
          <a:p>
            <a:pPr lvl="2"/>
            <a:r>
              <a:rPr lang="en-GB" sz="1600" dirty="0" smtClean="0"/>
              <a:t>We will see how our lookup function </a:t>
            </a:r>
            <a:r>
              <a:rPr lang="en-GB" sz="1600" i="1" dirty="0" smtClean="0"/>
              <a:t>g(</a:t>
            </a:r>
            <a:r>
              <a:rPr lang="en-GB" sz="1600" i="1" dirty="0" err="1" smtClean="0"/>
              <a:t>i</a:t>
            </a:r>
            <a:r>
              <a:rPr lang="en-GB" sz="1600" i="1" dirty="0" smtClean="0"/>
              <a:t>)</a:t>
            </a:r>
            <a:r>
              <a:rPr lang="en-GB" sz="1600" dirty="0" smtClean="0"/>
              <a:t> is simply defined in terms of </a:t>
            </a:r>
            <a:r>
              <a:rPr lang="en-GB" sz="1600" i="1" dirty="0" smtClean="0"/>
              <a:t>H(</a:t>
            </a:r>
            <a:r>
              <a:rPr lang="en-GB" sz="1600" i="1" dirty="0" err="1" smtClean="0"/>
              <a:t>i</a:t>
            </a:r>
            <a:r>
              <a:rPr lang="en-GB" sz="1600" i="1" dirty="0" smtClean="0"/>
              <a:t>)</a:t>
            </a:r>
            <a:endParaRPr lang="en-GB" sz="1600" dirty="0" smtClean="0"/>
          </a:p>
        </p:txBody>
      </p:sp>
      <p:graphicFrame>
        <p:nvGraphicFramePr>
          <p:cNvPr id="5" name="Object 4"/>
          <p:cNvGraphicFramePr>
            <a:graphicFrameLocks noChangeAspect="1"/>
          </p:cNvGraphicFramePr>
          <p:nvPr>
            <p:extLst>
              <p:ext uri="{D42A27DB-BD31-4B8C-83A1-F6EECF244321}">
                <p14:modId xmlns:p14="http://schemas.microsoft.com/office/powerpoint/2010/main" val="2485360577"/>
              </p:ext>
            </p:extLst>
          </p:nvPr>
        </p:nvGraphicFramePr>
        <p:xfrm>
          <a:off x="3750695" y="3638348"/>
          <a:ext cx="1606046" cy="770023"/>
        </p:xfrm>
        <a:graphic>
          <a:graphicData uri="http://schemas.openxmlformats.org/presentationml/2006/ole">
            <mc:AlternateContent xmlns:mc="http://schemas.openxmlformats.org/markup-compatibility/2006">
              <mc:Choice xmlns:v="urn:schemas-microsoft-com:vml" Requires="v">
                <p:oleObj spid="_x0000_s14385" name="Equation" r:id="rId3" imgW="926698" imgH="444307" progId="Equation.3">
                  <p:embed/>
                </p:oleObj>
              </mc:Choice>
              <mc:Fallback>
                <p:oleObj name="Equation" r:id="rId3" imgW="926698" imgH="444307"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0695" y="3638348"/>
                        <a:ext cx="1606046" cy="77002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47427198"/>
              </p:ext>
            </p:extLst>
          </p:nvPr>
        </p:nvGraphicFramePr>
        <p:xfrm>
          <a:off x="2799080" y="4812632"/>
          <a:ext cx="1522663" cy="410765"/>
        </p:xfrm>
        <a:graphic>
          <a:graphicData uri="http://schemas.openxmlformats.org/presentationml/2006/ole">
            <mc:AlternateContent xmlns:mc="http://schemas.openxmlformats.org/markup-compatibility/2006">
              <mc:Choice xmlns:v="urn:schemas-microsoft-com:vml" Requires="v">
                <p:oleObj spid="_x0000_s14386" name="Equation" r:id="rId5" imgW="850680" imgH="228600" progId="Equation.DSMT4">
                  <p:embed/>
                </p:oleObj>
              </mc:Choice>
              <mc:Fallback>
                <p:oleObj name="Equation" r:id="rId5" imgW="850680" imgH="228600" progId="Equation.DSMT4">
                  <p:embed/>
                  <p:pic>
                    <p:nvPicPr>
                      <p:cNvPr id="0" name="Object 4"/>
                      <p:cNvPicPr>
                        <a:picLocks noChangeAspect="1" noChangeArrowheads="1"/>
                      </p:cNvPicPr>
                      <p:nvPr/>
                    </p:nvPicPr>
                    <p:blipFill>
                      <a:blip r:embed="rId6"/>
                      <a:srcRect/>
                      <a:stretch>
                        <a:fillRect/>
                      </a:stretch>
                    </p:blipFill>
                    <p:spPr bwMode="auto">
                      <a:xfrm>
                        <a:off x="2799080" y="4812632"/>
                        <a:ext cx="1522663" cy="410765"/>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41352081"/>
              </p:ext>
            </p:extLst>
          </p:nvPr>
        </p:nvGraphicFramePr>
        <p:xfrm>
          <a:off x="4776870" y="4831883"/>
          <a:ext cx="1046415" cy="363970"/>
        </p:xfrm>
        <a:graphic>
          <a:graphicData uri="http://schemas.openxmlformats.org/presentationml/2006/ole">
            <mc:AlternateContent xmlns:mc="http://schemas.openxmlformats.org/markup-compatibility/2006">
              <mc:Choice xmlns:v="urn:schemas-microsoft-com:vml" Requires="v">
                <p:oleObj spid="_x0000_s14387" name="Equation" r:id="rId7" imgW="583920" imgH="203040" progId="Equation.DSMT4">
                  <p:embed/>
                </p:oleObj>
              </mc:Choice>
              <mc:Fallback>
                <p:oleObj name="Equation" r:id="rId7" imgW="583920" imgH="203040" progId="Equation.DSMT4">
                  <p:embed/>
                  <p:pic>
                    <p:nvPicPr>
                      <p:cNvPr id="0" name="Object 4"/>
                      <p:cNvPicPr>
                        <a:picLocks noChangeAspect="1" noChangeArrowheads="1"/>
                      </p:cNvPicPr>
                      <p:nvPr/>
                    </p:nvPicPr>
                    <p:blipFill>
                      <a:blip r:embed="rId8"/>
                      <a:srcRect/>
                      <a:stretch>
                        <a:fillRect/>
                      </a:stretch>
                    </p:blipFill>
                    <p:spPr bwMode="auto">
                      <a:xfrm>
                        <a:off x="4776870" y="4831883"/>
                        <a:ext cx="1046415" cy="36397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798705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Histogram Equalisation Algorithm</a:t>
            </a:r>
          </a:p>
        </p:txBody>
      </p:sp>
      <p:sp>
        <p:nvSpPr>
          <p:cNvPr id="3" name="Content Placeholder 2"/>
          <p:cNvSpPr>
            <a:spLocks noGrp="1"/>
          </p:cNvSpPr>
          <p:nvPr>
            <p:ph sz="half" idx="1"/>
          </p:nvPr>
        </p:nvSpPr>
        <p:spPr/>
        <p:txBody>
          <a:bodyPr/>
          <a:lstStyle/>
          <a:p>
            <a:r>
              <a:rPr lang="en-GB" sz="2000" dirty="0" smtClean="0"/>
              <a:t>We can now derive the lookup function which performs our histogram equalisation</a:t>
            </a:r>
          </a:p>
          <a:p>
            <a:pPr algn="just" eaLnBrk="1" hangingPunct="1"/>
            <a:r>
              <a:rPr lang="en-GB" altLang="en-US" sz="2000" dirty="0">
                <a:cs typeface="Times New Roman" pitchFamily="18" charset="0"/>
              </a:rPr>
              <a:t>Let the actual histogram and cumulative histogram be </a:t>
            </a:r>
            <a:r>
              <a:rPr lang="en-GB" altLang="en-US" sz="2000" i="1" dirty="0">
                <a:cs typeface="Times New Roman" pitchFamily="18" charset="0"/>
              </a:rPr>
              <a:t>h(</a:t>
            </a:r>
            <a:r>
              <a:rPr lang="en-GB" altLang="en-US" sz="2000" i="1" dirty="0" err="1">
                <a:cs typeface="Times New Roman" pitchFamily="18" charset="0"/>
              </a:rPr>
              <a:t>i</a:t>
            </a:r>
            <a:r>
              <a:rPr lang="en-GB" altLang="en-US" sz="2000" i="1" dirty="0">
                <a:cs typeface="Times New Roman" pitchFamily="18" charset="0"/>
              </a:rPr>
              <a:t>) </a:t>
            </a:r>
            <a:r>
              <a:rPr lang="en-GB" altLang="en-US" sz="2000" dirty="0">
                <a:cs typeface="Times New Roman" pitchFamily="18" charset="0"/>
              </a:rPr>
              <a:t> and </a:t>
            </a:r>
            <a:r>
              <a:rPr lang="en-GB" altLang="en-US" sz="2000" i="1" dirty="0">
                <a:cs typeface="Times New Roman" pitchFamily="18" charset="0"/>
              </a:rPr>
              <a:t>H(</a:t>
            </a:r>
            <a:r>
              <a:rPr lang="en-GB" altLang="en-US" sz="2000" i="1" dirty="0" err="1">
                <a:cs typeface="Times New Roman" pitchFamily="18" charset="0"/>
              </a:rPr>
              <a:t>i</a:t>
            </a:r>
            <a:r>
              <a:rPr lang="en-GB" altLang="en-US" sz="2000" i="1" dirty="0">
                <a:cs typeface="Times New Roman" pitchFamily="18" charset="0"/>
              </a:rPr>
              <a:t>)</a:t>
            </a:r>
          </a:p>
          <a:p>
            <a:pPr algn="just" eaLnBrk="1" hangingPunct="1"/>
            <a:r>
              <a:rPr lang="en-GB" altLang="en-US" sz="2000" dirty="0">
                <a:cs typeface="Times New Roman" pitchFamily="18" charset="0"/>
              </a:rPr>
              <a:t>Let the desired histogram and desired cumulative histogram be </a:t>
            </a:r>
            <a:r>
              <a:rPr lang="en-GB" altLang="en-US" sz="2000" i="1" dirty="0">
                <a:cs typeface="Times New Roman" pitchFamily="18" charset="0"/>
              </a:rPr>
              <a:t>h’(</a:t>
            </a:r>
            <a:r>
              <a:rPr lang="en-GB" altLang="en-US" sz="2000" i="1" dirty="0" err="1">
                <a:cs typeface="Times New Roman" pitchFamily="18" charset="0"/>
              </a:rPr>
              <a:t>i</a:t>
            </a:r>
            <a:r>
              <a:rPr lang="en-GB" altLang="en-US" sz="2000" i="1" dirty="0">
                <a:cs typeface="Times New Roman" pitchFamily="18" charset="0"/>
              </a:rPr>
              <a:t>)</a:t>
            </a:r>
            <a:r>
              <a:rPr lang="en-GB" altLang="en-US" sz="2000" dirty="0">
                <a:cs typeface="Times New Roman" pitchFamily="18" charset="0"/>
              </a:rPr>
              <a:t> and </a:t>
            </a:r>
            <a:r>
              <a:rPr lang="en-GB" altLang="en-US" sz="2000" i="1" dirty="0">
                <a:cs typeface="Times New Roman" pitchFamily="18" charset="0"/>
              </a:rPr>
              <a:t>H’(</a:t>
            </a:r>
            <a:r>
              <a:rPr lang="en-GB" altLang="en-US" sz="2000" i="1" dirty="0" err="1">
                <a:cs typeface="Times New Roman" pitchFamily="18" charset="0"/>
              </a:rPr>
              <a:t>i</a:t>
            </a:r>
            <a:r>
              <a:rPr lang="en-GB" altLang="en-US" sz="2000" i="1" dirty="0">
                <a:cs typeface="Times New Roman" pitchFamily="18" charset="0"/>
              </a:rPr>
              <a:t>)</a:t>
            </a:r>
          </a:p>
          <a:p>
            <a:pPr algn="just" eaLnBrk="1" hangingPunct="1"/>
            <a:r>
              <a:rPr lang="en-GB" altLang="en-US" sz="2000" dirty="0">
                <a:cs typeface="Times New Roman" pitchFamily="18" charset="0"/>
              </a:rPr>
              <a:t>Let the transformation be </a:t>
            </a:r>
            <a:r>
              <a:rPr lang="en-GB" altLang="en-US" sz="2000" i="1" dirty="0">
                <a:cs typeface="Times New Roman" pitchFamily="18" charset="0"/>
              </a:rPr>
              <a:t>g(</a:t>
            </a:r>
            <a:r>
              <a:rPr lang="en-GB" altLang="en-US" sz="2000" i="1" dirty="0" err="1">
                <a:cs typeface="Times New Roman" pitchFamily="18" charset="0"/>
              </a:rPr>
              <a:t>i</a:t>
            </a:r>
            <a:r>
              <a:rPr lang="en-GB" altLang="en-US" sz="2000" i="1" dirty="0" smtClean="0">
                <a:cs typeface="Times New Roman" pitchFamily="18" charset="0"/>
              </a:rPr>
              <a:t>)</a:t>
            </a:r>
          </a:p>
          <a:p>
            <a:pPr algn="just" eaLnBrk="1" hangingPunct="1"/>
            <a:r>
              <a:rPr lang="en-GB" altLang="en-US" sz="2000" dirty="0" smtClean="0">
                <a:cs typeface="Times New Roman" pitchFamily="18" charset="0"/>
              </a:rPr>
              <a:t>The ‘optimum’ </a:t>
            </a:r>
            <a:r>
              <a:rPr lang="en-GB" altLang="en-US" sz="2000" i="1" dirty="0" smtClean="0">
                <a:cs typeface="Times New Roman" pitchFamily="18" charset="0"/>
              </a:rPr>
              <a:t>h(</a:t>
            </a:r>
            <a:r>
              <a:rPr lang="en-GB" altLang="en-US" sz="2000" i="1" dirty="0" err="1" smtClean="0">
                <a:cs typeface="Times New Roman" pitchFamily="18" charset="0"/>
              </a:rPr>
              <a:t>i</a:t>
            </a:r>
            <a:r>
              <a:rPr lang="en-GB" altLang="en-US" sz="2000" i="1" dirty="0" smtClean="0">
                <a:cs typeface="Times New Roman" pitchFamily="18" charset="0"/>
              </a:rPr>
              <a:t>)</a:t>
            </a:r>
            <a:r>
              <a:rPr lang="en-GB" altLang="en-US" sz="2000" dirty="0" smtClean="0">
                <a:cs typeface="Times New Roman" pitchFamily="18" charset="0"/>
              </a:rPr>
              <a:t> is a constant occupying the full dynamic range of grey levels</a:t>
            </a:r>
          </a:p>
          <a:p>
            <a:pPr lvl="1" algn="just" eaLnBrk="1" hangingPunct="1"/>
            <a:r>
              <a:rPr lang="en-GB" altLang="en-US" sz="1600" dirty="0" smtClean="0">
                <a:cs typeface="Times New Roman" pitchFamily="18" charset="0"/>
              </a:rPr>
              <a:t>This makes the ‘optimum’ corresponding </a:t>
            </a:r>
            <a:r>
              <a:rPr lang="en-GB" altLang="en-US" sz="1600" i="1" dirty="0" smtClean="0">
                <a:cs typeface="Times New Roman" pitchFamily="18" charset="0"/>
              </a:rPr>
              <a:t>H(</a:t>
            </a:r>
            <a:r>
              <a:rPr lang="en-GB" altLang="en-US" sz="1600" i="1" dirty="0" err="1" smtClean="0">
                <a:cs typeface="Times New Roman" pitchFamily="18" charset="0"/>
              </a:rPr>
              <a:t>i</a:t>
            </a:r>
            <a:r>
              <a:rPr lang="en-GB" altLang="en-US" sz="1600" i="1" dirty="0" smtClean="0">
                <a:cs typeface="Times New Roman" pitchFamily="18" charset="0"/>
              </a:rPr>
              <a:t>)</a:t>
            </a:r>
            <a:r>
              <a:rPr lang="en-GB" altLang="en-US" sz="1600" dirty="0" smtClean="0">
                <a:cs typeface="Times New Roman" pitchFamily="18" charset="0"/>
              </a:rPr>
              <a:t> a ramp function</a:t>
            </a:r>
            <a:endParaRPr lang="en-GB" altLang="en-US" sz="1600" dirty="0">
              <a:cs typeface="Times New Roman" pitchFamily="18" charset="0"/>
            </a:endParaRPr>
          </a:p>
          <a:p>
            <a:endParaRPr lang="en-GB" sz="2000" dirty="0"/>
          </a:p>
        </p:txBody>
      </p:sp>
      <p:sp>
        <p:nvSpPr>
          <p:cNvPr id="6" name="Line 5"/>
          <p:cNvSpPr>
            <a:spLocks noChangeShapeType="1"/>
          </p:cNvSpPr>
          <p:nvPr/>
        </p:nvSpPr>
        <p:spPr bwMode="auto">
          <a:xfrm>
            <a:off x="5438273" y="5857009"/>
            <a:ext cx="2021306" cy="5643"/>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GB"/>
          </a:p>
        </p:txBody>
      </p:sp>
      <p:sp>
        <p:nvSpPr>
          <p:cNvPr id="7" name="Line 6"/>
          <p:cNvSpPr>
            <a:spLocks noChangeShapeType="1"/>
          </p:cNvSpPr>
          <p:nvPr/>
        </p:nvSpPr>
        <p:spPr bwMode="auto">
          <a:xfrm flipV="1">
            <a:off x="5438273" y="4259401"/>
            <a:ext cx="471" cy="1603251"/>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GB"/>
          </a:p>
        </p:txBody>
      </p:sp>
      <p:sp>
        <p:nvSpPr>
          <p:cNvPr id="8" name="Line 7"/>
          <p:cNvSpPr>
            <a:spLocks noChangeShapeType="1"/>
          </p:cNvSpPr>
          <p:nvPr/>
        </p:nvSpPr>
        <p:spPr bwMode="auto">
          <a:xfrm>
            <a:off x="5438273" y="5167722"/>
            <a:ext cx="1815734" cy="5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grpSp>
        <p:nvGrpSpPr>
          <p:cNvPr id="14" name="Group 13"/>
          <p:cNvGrpSpPr/>
          <p:nvPr/>
        </p:nvGrpSpPr>
        <p:grpSpPr>
          <a:xfrm>
            <a:off x="7757962" y="4259401"/>
            <a:ext cx="2040555" cy="1597067"/>
            <a:chOff x="6988742" y="3720305"/>
            <a:chExt cx="2607645" cy="2063751"/>
          </a:xfrm>
        </p:grpSpPr>
        <p:sp>
          <p:nvSpPr>
            <p:cNvPr id="9" name="Line 8"/>
            <p:cNvSpPr>
              <a:spLocks noChangeShapeType="1"/>
            </p:cNvSpPr>
            <p:nvPr/>
          </p:nvSpPr>
          <p:spPr bwMode="auto">
            <a:xfrm>
              <a:off x="6988743" y="5772884"/>
              <a:ext cx="2607644" cy="1648"/>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GB"/>
            </a:p>
          </p:txBody>
        </p:sp>
        <p:sp>
          <p:nvSpPr>
            <p:cNvPr id="10" name="Line 9"/>
            <p:cNvSpPr>
              <a:spLocks noChangeShapeType="1"/>
            </p:cNvSpPr>
            <p:nvPr/>
          </p:nvSpPr>
          <p:spPr bwMode="auto">
            <a:xfrm flipV="1">
              <a:off x="6988743" y="3720305"/>
              <a:ext cx="0" cy="2060575"/>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GB"/>
            </a:p>
          </p:txBody>
        </p:sp>
        <p:sp>
          <p:nvSpPr>
            <p:cNvPr id="11" name="Line 10"/>
            <p:cNvSpPr>
              <a:spLocks noChangeShapeType="1"/>
            </p:cNvSpPr>
            <p:nvPr/>
          </p:nvSpPr>
          <p:spPr bwMode="auto">
            <a:xfrm flipV="1">
              <a:off x="6988742" y="4005368"/>
              <a:ext cx="2422321" cy="177868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grpSp>
      <p:sp>
        <p:nvSpPr>
          <p:cNvPr id="12" name="Rectangle 11"/>
          <p:cNvSpPr>
            <a:spLocks noChangeArrowheads="1"/>
          </p:cNvSpPr>
          <p:nvPr/>
        </p:nvSpPr>
        <p:spPr bwMode="auto">
          <a:xfrm>
            <a:off x="5058877" y="3820421"/>
            <a:ext cx="7034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GB" altLang="en-US" sz="1800" i="1" dirty="0">
                <a:latin typeface="Times New Roman" pitchFamily="18" charset="0"/>
                <a:cs typeface="Times New Roman" pitchFamily="18" charset="0"/>
              </a:rPr>
              <a:t>h</a:t>
            </a:r>
            <a:r>
              <a:rPr lang="en-GB" altLang="en-US" sz="1800" i="1" dirty="0" smtClean="0">
                <a:latin typeface="Times New Roman" pitchFamily="18" charset="0"/>
                <a:cs typeface="Times New Roman" pitchFamily="18" charset="0"/>
              </a:rPr>
              <a:t>’(</a:t>
            </a:r>
            <a:r>
              <a:rPr lang="en-GB" altLang="en-US" sz="1800" i="1" dirty="0" err="1">
                <a:latin typeface="Times New Roman" pitchFamily="18" charset="0"/>
                <a:cs typeface="Times New Roman" pitchFamily="18" charset="0"/>
              </a:rPr>
              <a:t>i</a:t>
            </a:r>
            <a:r>
              <a:rPr lang="en-GB" altLang="en-US" sz="1800" i="1" dirty="0">
                <a:latin typeface="Times New Roman" pitchFamily="18" charset="0"/>
                <a:cs typeface="Times New Roman" pitchFamily="18" charset="0"/>
              </a:rPr>
              <a:t>)</a:t>
            </a:r>
            <a:r>
              <a:rPr lang="en-US" altLang="en-US" sz="1400" dirty="0">
                <a:latin typeface="Times New Roman" pitchFamily="18" charset="0"/>
              </a:rPr>
              <a:t> </a:t>
            </a:r>
            <a:endParaRPr lang="en-US" altLang="en-US" dirty="0">
              <a:latin typeface="Times New Roman" pitchFamily="18" charset="0"/>
            </a:endParaRPr>
          </a:p>
        </p:txBody>
      </p:sp>
      <p:sp>
        <p:nvSpPr>
          <p:cNvPr id="13" name="Rectangle 12"/>
          <p:cNvSpPr>
            <a:spLocks noChangeArrowheads="1"/>
          </p:cNvSpPr>
          <p:nvPr/>
        </p:nvSpPr>
        <p:spPr bwMode="auto">
          <a:xfrm>
            <a:off x="7321228" y="3820420"/>
            <a:ext cx="708492" cy="38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GB" altLang="en-US" sz="1800" i="1" dirty="0" smtClean="0">
                <a:latin typeface="Times New Roman" pitchFamily="18" charset="0"/>
                <a:cs typeface="Times New Roman" pitchFamily="18" charset="0"/>
              </a:rPr>
              <a:t>H’(</a:t>
            </a:r>
            <a:r>
              <a:rPr lang="en-GB" altLang="en-US" sz="1800" i="1" dirty="0" err="1">
                <a:latin typeface="Times New Roman" pitchFamily="18" charset="0"/>
                <a:cs typeface="Times New Roman" pitchFamily="18" charset="0"/>
              </a:rPr>
              <a:t>i</a:t>
            </a:r>
            <a:r>
              <a:rPr lang="en-GB" altLang="en-US" sz="1800" i="1" dirty="0">
                <a:latin typeface="Times New Roman" pitchFamily="18" charset="0"/>
                <a:cs typeface="Times New Roman" pitchFamily="18" charset="0"/>
              </a:rPr>
              <a:t>)</a:t>
            </a:r>
            <a:r>
              <a:rPr lang="en-US" altLang="en-US" sz="1400" dirty="0">
                <a:latin typeface="Times New Roman" pitchFamily="18" charset="0"/>
              </a:rPr>
              <a:t> </a:t>
            </a:r>
            <a:endParaRPr lang="en-US" altLang="en-US" dirty="0">
              <a:latin typeface="Times New Roman" pitchFamily="18" charset="0"/>
            </a:endParaRPr>
          </a:p>
        </p:txBody>
      </p:sp>
      <p:cxnSp>
        <p:nvCxnSpPr>
          <p:cNvPr id="16" name="Straight Connector 15"/>
          <p:cNvCxnSpPr>
            <a:stCxn id="8" idx="1"/>
          </p:cNvCxnSpPr>
          <p:nvPr/>
        </p:nvCxnSpPr>
        <p:spPr bwMode="auto">
          <a:xfrm>
            <a:off x="7254007" y="5168235"/>
            <a:ext cx="0" cy="694417"/>
          </a:xfrm>
          <a:prstGeom prst="line">
            <a:avLst/>
          </a:prstGeom>
          <a:noFill/>
          <a:ln w="12700" cap="flat" cmpd="sng" algn="ctr">
            <a:solidFill>
              <a:schemeClr val="tx1"/>
            </a:solidFill>
            <a:prstDash val="solid"/>
            <a:round/>
            <a:headEnd type="none" w="sm" len="sm"/>
            <a:tailEnd type="none" w="sm" len="sm"/>
          </a:ln>
          <a:effectLst/>
        </p:spPr>
      </p:cxnSp>
      <p:sp>
        <p:nvSpPr>
          <p:cNvPr id="18" name="Line 3"/>
          <p:cNvSpPr>
            <a:spLocks noChangeShapeType="1"/>
          </p:cNvSpPr>
          <p:nvPr/>
        </p:nvSpPr>
        <p:spPr bwMode="auto">
          <a:xfrm>
            <a:off x="5425168" y="1524000"/>
            <a:ext cx="0" cy="1447800"/>
          </a:xfrm>
          <a:prstGeom prst="line">
            <a:avLst/>
          </a:prstGeom>
          <a:noFill/>
          <a:ln w="9525">
            <a:solidFill>
              <a:srgbClr val="000000"/>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19" name="Line 4"/>
          <p:cNvSpPr>
            <a:spLocks noChangeShapeType="1"/>
          </p:cNvSpPr>
          <p:nvPr/>
        </p:nvSpPr>
        <p:spPr bwMode="auto">
          <a:xfrm>
            <a:off x="5409527" y="2971800"/>
            <a:ext cx="1981200" cy="0"/>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GB"/>
          </a:p>
        </p:txBody>
      </p:sp>
      <p:sp>
        <p:nvSpPr>
          <p:cNvPr id="20" name="Rectangle 5"/>
          <p:cNvSpPr>
            <a:spLocks noChangeArrowheads="1"/>
          </p:cNvSpPr>
          <p:nvPr/>
        </p:nvSpPr>
        <p:spPr bwMode="auto">
          <a:xfrm>
            <a:off x="6037371" y="2022475"/>
            <a:ext cx="617538" cy="94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sp>
        <p:nvSpPr>
          <p:cNvPr id="22" name="TextBox 21"/>
          <p:cNvSpPr txBox="1"/>
          <p:nvPr/>
        </p:nvSpPr>
        <p:spPr>
          <a:xfrm>
            <a:off x="7430030" y="2817911"/>
            <a:ext cx="250257" cy="307777"/>
          </a:xfrm>
          <a:prstGeom prst="rect">
            <a:avLst/>
          </a:prstGeom>
          <a:noFill/>
        </p:spPr>
        <p:txBody>
          <a:bodyPr wrap="square" rtlCol="0">
            <a:spAutoFit/>
          </a:bodyPr>
          <a:lstStyle/>
          <a:p>
            <a:r>
              <a:rPr lang="en-GB" sz="1400" i="1" dirty="0" err="1" smtClean="0"/>
              <a:t>i</a:t>
            </a:r>
            <a:endParaRPr lang="en-GB" sz="1400" i="1" dirty="0"/>
          </a:p>
        </p:txBody>
      </p:sp>
      <p:sp>
        <p:nvSpPr>
          <p:cNvPr id="23" name="Rectangle 22"/>
          <p:cNvSpPr>
            <a:spLocks noChangeArrowheads="1"/>
          </p:cNvSpPr>
          <p:nvPr/>
        </p:nvSpPr>
        <p:spPr bwMode="auto">
          <a:xfrm>
            <a:off x="5211277" y="1065992"/>
            <a:ext cx="551049" cy="38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GB" altLang="en-US" sz="1800" i="1" dirty="0">
                <a:latin typeface="Times New Roman" pitchFamily="18" charset="0"/>
                <a:cs typeface="Times New Roman" pitchFamily="18" charset="0"/>
              </a:rPr>
              <a:t>h(</a:t>
            </a:r>
            <a:r>
              <a:rPr lang="en-GB" altLang="en-US" sz="1800" i="1" dirty="0" err="1">
                <a:latin typeface="Times New Roman" pitchFamily="18" charset="0"/>
                <a:cs typeface="Times New Roman" pitchFamily="18" charset="0"/>
              </a:rPr>
              <a:t>i</a:t>
            </a:r>
            <a:r>
              <a:rPr lang="en-GB" altLang="en-US" sz="1800" i="1" dirty="0">
                <a:latin typeface="Times New Roman" pitchFamily="18" charset="0"/>
                <a:cs typeface="Times New Roman" pitchFamily="18" charset="0"/>
              </a:rPr>
              <a:t>)</a:t>
            </a:r>
            <a:r>
              <a:rPr lang="en-US" altLang="en-US" sz="1400" dirty="0">
                <a:latin typeface="Times New Roman" pitchFamily="18" charset="0"/>
              </a:rPr>
              <a:t> </a:t>
            </a:r>
            <a:endParaRPr lang="en-US" altLang="en-US" dirty="0">
              <a:latin typeface="Times New Roman" pitchFamily="18" charset="0"/>
            </a:endParaRPr>
          </a:p>
        </p:txBody>
      </p:sp>
      <p:sp>
        <p:nvSpPr>
          <p:cNvPr id="24" name="Down Arrow 23"/>
          <p:cNvSpPr/>
          <p:nvPr/>
        </p:nvSpPr>
        <p:spPr bwMode="auto">
          <a:xfrm>
            <a:off x="6237171" y="3320716"/>
            <a:ext cx="211755" cy="880499"/>
          </a:xfrm>
          <a:prstGeom prst="downArrow">
            <a:avLst/>
          </a:prstGeom>
          <a:no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p:txBody>
      </p:sp>
      <p:sp>
        <p:nvSpPr>
          <p:cNvPr id="26" name="Line 8"/>
          <p:cNvSpPr>
            <a:spLocks noChangeShapeType="1"/>
          </p:cNvSpPr>
          <p:nvPr/>
        </p:nvSpPr>
        <p:spPr bwMode="auto">
          <a:xfrm>
            <a:off x="7800034" y="2963153"/>
            <a:ext cx="2040554" cy="1275"/>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GB"/>
          </a:p>
        </p:txBody>
      </p:sp>
      <p:sp>
        <p:nvSpPr>
          <p:cNvPr id="27" name="Line 9"/>
          <p:cNvSpPr>
            <a:spLocks noChangeShapeType="1"/>
          </p:cNvSpPr>
          <p:nvPr/>
        </p:nvSpPr>
        <p:spPr bwMode="auto">
          <a:xfrm flipV="1">
            <a:off x="7800034" y="1374732"/>
            <a:ext cx="0" cy="1594609"/>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GB"/>
          </a:p>
        </p:txBody>
      </p:sp>
      <p:sp>
        <p:nvSpPr>
          <p:cNvPr id="28" name="Line 10"/>
          <p:cNvSpPr>
            <a:spLocks noChangeShapeType="1"/>
          </p:cNvSpPr>
          <p:nvPr/>
        </p:nvSpPr>
        <p:spPr bwMode="auto">
          <a:xfrm flipV="1">
            <a:off x="8460606" y="1374731"/>
            <a:ext cx="616018" cy="158969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29" name="Rectangle 28"/>
          <p:cNvSpPr>
            <a:spLocks noChangeArrowheads="1"/>
          </p:cNvSpPr>
          <p:nvPr/>
        </p:nvSpPr>
        <p:spPr bwMode="auto">
          <a:xfrm>
            <a:off x="7363299" y="935751"/>
            <a:ext cx="708492" cy="38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GB" altLang="en-US" sz="1800" i="1" dirty="0" smtClean="0">
                <a:latin typeface="Times New Roman" pitchFamily="18" charset="0"/>
                <a:cs typeface="Times New Roman" pitchFamily="18" charset="0"/>
              </a:rPr>
              <a:t>H’(</a:t>
            </a:r>
            <a:r>
              <a:rPr lang="en-GB" altLang="en-US" sz="1800" i="1" dirty="0" err="1">
                <a:latin typeface="Times New Roman" pitchFamily="18" charset="0"/>
                <a:cs typeface="Times New Roman" pitchFamily="18" charset="0"/>
              </a:rPr>
              <a:t>i</a:t>
            </a:r>
            <a:r>
              <a:rPr lang="en-GB" altLang="en-US" sz="1800" i="1" dirty="0">
                <a:latin typeface="Times New Roman" pitchFamily="18" charset="0"/>
                <a:cs typeface="Times New Roman" pitchFamily="18" charset="0"/>
              </a:rPr>
              <a:t>)</a:t>
            </a:r>
            <a:r>
              <a:rPr lang="en-US" altLang="en-US" sz="1400" dirty="0">
                <a:latin typeface="Times New Roman" pitchFamily="18" charset="0"/>
              </a:rPr>
              <a:t> </a:t>
            </a:r>
            <a:endParaRPr lang="en-US" altLang="en-US" dirty="0">
              <a:latin typeface="Times New Roman" pitchFamily="18" charset="0"/>
            </a:endParaRPr>
          </a:p>
        </p:txBody>
      </p:sp>
      <p:cxnSp>
        <p:nvCxnSpPr>
          <p:cNvPr id="31" name="Straight Connector 30"/>
          <p:cNvCxnSpPr/>
          <p:nvPr/>
        </p:nvCxnSpPr>
        <p:spPr bwMode="auto">
          <a:xfrm>
            <a:off x="9076624" y="1374731"/>
            <a:ext cx="576872" cy="0"/>
          </a:xfrm>
          <a:prstGeom prst="line">
            <a:avLst/>
          </a:prstGeom>
          <a:noFill/>
          <a:ln w="12700" cap="flat" cmpd="sng" algn="ctr">
            <a:solidFill>
              <a:schemeClr val="tx1"/>
            </a:solidFill>
            <a:prstDash val="solid"/>
            <a:round/>
            <a:headEnd type="none" w="sm" len="sm"/>
            <a:tailEnd type="none" w="sm" len="sm"/>
          </a:ln>
          <a:effectLst/>
        </p:spPr>
      </p:cxnSp>
      <p:sp>
        <p:nvSpPr>
          <p:cNvPr id="32" name="Down Arrow 31"/>
          <p:cNvSpPr/>
          <p:nvPr/>
        </p:nvSpPr>
        <p:spPr bwMode="auto">
          <a:xfrm>
            <a:off x="8820311" y="3320716"/>
            <a:ext cx="188935" cy="789271"/>
          </a:xfrm>
          <a:prstGeom prst="downArrow">
            <a:avLst/>
          </a:prstGeom>
          <a:no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p:txBody>
      </p:sp>
      <p:sp>
        <p:nvSpPr>
          <p:cNvPr id="33" name="TextBox 32"/>
          <p:cNvSpPr txBox="1"/>
          <p:nvPr/>
        </p:nvSpPr>
        <p:spPr>
          <a:xfrm>
            <a:off x="6356525" y="3420311"/>
            <a:ext cx="708828" cy="400110"/>
          </a:xfrm>
          <a:prstGeom prst="rect">
            <a:avLst/>
          </a:prstGeom>
          <a:noFill/>
        </p:spPr>
        <p:txBody>
          <a:bodyPr wrap="square" rtlCol="0">
            <a:spAutoFit/>
          </a:bodyPr>
          <a:lstStyle/>
          <a:p>
            <a:r>
              <a:rPr lang="en-GB" sz="2000" i="1" dirty="0"/>
              <a:t>g</a:t>
            </a:r>
            <a:r>
              <a:rPr lang="en-GB" sz="2000" dirty="0" smtClean="0"/>
              <a:t>(</a:t>
            </a:r>
            <a:r>
              <a:rPr lang="en-GB" sz="2000" i="1" dirty="0" err="1" smtClean="0"/>
              <a:t>i</a:t>
            </a:r>
            <a:r>
              <a:rPr lang="en-GB" sz="2000" i="1" dirty="0" smtClean="0"/>
              <a:t>)</a:t>
            </a:r>
            <a:endParaRPr lang="en-GB" sz="2000" i="1" dirty="0"/>
          </a:p>
        </p:txBody>
      </p:sp>
      <p:sp>
        <p:nvSpPr>
          <p:cNvPr id="35" name="TextBox 34"/>
          <p:cNvSpPr txBox="1"/>
          <p:nvPr/>
        </p:nvSpPr>
        <p:spPr>
          <a:xfrm>
            <a:off x="8885967" y="3420311"/>
            <a:ext cx="708828" cy="400110"/>
          </a:xfrm>
          <a:prstGeom prst="rect">
            <a:avLst/>
          </a:prstGeom>
          <a:noFill/>
        </p:spPr>
        <p:txBody>
          <a:bodyPr wrap="square" rtlCol="0">
            <a:spAutoFit/>
          </a:bodyPr>
          <a:lstStyle/>
          <a:p>
            <a:r>
              <a:rPr lang="en-GB" sz="2000" i="1" dirty="0"/>
              <a:t>g</a:t>
            </a:r>
            <a:r>
              <a:rPr lang="en-GB" sz="2000" dirty="0" smtClean="0"/>
              <a:t>(</a:t>
            </a:r>
            <a:r>
              <a:rPr lang="en-GB" sz="2000" i="1" dirty="0" err="1" smtClean="0"/>
              <a:t>i</a:t>
            </a:r>
            <a:r>
              <a:rPr lang="en-GB" sz="2000" i="1" dirty="0" smtClean="0"/>
              <a:t>)</a:t>
            </a:r>
            <a:endParaRPr lang="en-GB" sz="2000" i="1" dirty="0"/>
          </a:p>
        </p:txBody>
      </p:sp>
    </p:spTree>
    <p:extLst>
      <p:ext uri="{BB962C8B-B14F-4D97-AF65-F5344CB8AC3E}">
        <p14:creationId xmlns:p14="http://schemas.microsoft.com/office/powerpoint/2010/main" val="1380862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Histogram Equalisation Algorithm</a:t>
            </a:r>
          </a:p>
        </p:txBody>
      </p:sp>
      <p:sp>
        <p:nvSpPr>
          <p:cNvPr id="3" name="Content Placeholder 2"/>
          <p:cNvSpPr>
            <a:spLocks noGrp="1"/>
          </p:cNvSpPr>
          <p:nvPr>
            <p:ph sz="half" idx="1"/>
          </p:nvPr>
        </p:nvSpPr>
        <p:spPr/>
        <p:txBody>
          <a:bodyPr/>
          <a:lstStyle/>
          <a:p>
            <a:r>
              <a:rPr lang="en-GB" dirty="0" smtClean="0"/>
              <a:t>We can now derive the histogram equalisation algorithm</a:t>
            </a:r>
          </a:p>
          <a:p>
            <a:r>
              <a:rPr lang="en-GB" dirty="0" smtClean="0"/>
              <a:t>We apply the key constraint of non-crossing over of grey levels after application of </a:t>
            </a:r>
            <a:r>
              <a:rPr lang="en-GB" i="1" dirty="0" smtClean="0"/>
              <a:t>g(</a:t>
            </a:r>
            <a:r>
              <a:rPr lang="en-GB" i="1" dirty="0" err="1" smtClean="0"/>
              <a:t>i</a:t>
            </a:r>
            <a:r>
              <a:rPr lang="en-GB" i="1" dirty="0" smtClean="0"/>
              <a:t>)</a:t>
            </a:r>
          </a:p>
          <a:p>
            <a:pPr lvl="1"/>
            <a:r>
              <a:rPr lang="en-GB" dirty="0" smtClean="0"/>
              <a:t>Gives us the final expression for </a:t>
            </a:r>
            <a:r>
              <a:rPr lang="en-GB" i="1" dirty="0" smtClean="0"/>
              <a:t>g(</a:t>
            </a:r>
            <a:r>
              <a:rPr lang="en-GB" i="1" dirty="0" err="1" smtClean="0"/>
              <a:t>i</a:t>
            </a:r>
            <a:r>
              <a:rPr lang="en-GB" i="1" dirty="0" smtClean="0"/>
              <a:t>)</a:t>
            </a:r>
            <a:r>
              <a:rPr lang="en-GB" dirty="0" smtClean="0"/>
              <a:t> in terms of </a:t>
            </a:r>
            <a:r>
              <a:rPr lang="en-GB" i="1" dirty="0" smtClean="0"/>
              <a:t>H(</a:t>
            </a:r>
            <a:r>
              <a:rPr lang="en-GB" i="1" dirty="0" err="1" smtClean="0"/>
              <a:t>i</a:t>
            </a:r>
            <a:r>
              <a:rPr lang="en-GB" i="1" dirty="0" smtClean="0"/>
              <a:t>)</a:t>
            </a:r>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2128247817"/>
              </p:ext>
            </p:extLst>
          </p:nvPr>
        </p:nvGraphicFramePr>
        <p:xfrm>
          <a:off x="5513325" y="1108509"/>
          <a:ext cx="2880705" cy="951297"/>
        </p:xfrm>
        <a:graphic>
          <a:graphicData uri="http://schemas.openxmlformats.org/presentationml/2006/ole">
            <mc:AlternateContent xmlns:mc="http://schemas.openxmlformats.org/markup-compatibility/2006">
              <mc:Choice xmlns:v="urn:schemas-microsoft-com:vml" Requires="v">
                <p:oleObj spid="_x0000_s15412" r:id="rId3" imgW="1257300" imgH="419100" progId="Equation.3">
                  <p:embed/>
                </p:oleObj>
              </mc:Choice>
              <mc:Fallback>
                <p:oleObj r:id="rId3" imgW="1257300" imgH="419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3325" y="1108509"/>
                        <a:ext cx="2880705" cy="951297"/>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37495179"/>
              </p:ext>
            </p:extLst>
          </p:nvPr>
        </p:nvGraphicFramePr>
        <p:xfrm>
          <a:off x="5494472" y="2287603"/>
          <a:ext cx="4290409" cy="558009"/>
        </p:xfrm>
        <a:graphic>
          <a:graphicData uri="http://schemas.openxmlformats.org/presentationml/2006/ole">
            <mc:AlternateContent xmlns:mc="http://schemas.openxmlformats.org/markup-compatibility/2006">
              <mc:Choice xmlns:v="urn:schemas-microsoft-com:vml" Requires="v">
                <p:oleObj spid="_x0000_s15413" r:id="rId5" imgW="1739900" imgH="228600" progId="Equation.3">
                  <p:embed/>
                </p:oleObj>
              </mc:Choice>
              <mc:Fallback>
                <p:oleObj r:id="rId5" imgW="1739900" imgH="2286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4472" y="2287603"/>
                        <a:ext cx="4290409" cy="558009"/>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41850906"/>
              </p:ext>
            </p:extLst>
          </p:nvPr>
        </p:nvGraphicFramePr>
        <p:xfrm>
          <a:off x="6027820" y="3080086"/>
          <a:ext cx="3424187" cy="477846"/>
        </p:xfrm>
        <a:graphic>
          <a:graphicData uri="http://schemas.openxmlformats.org/presentationml/2006/ole">
            <mc:AlternateContent xmlns:mc="http://schemas.openxmlformats.org/markup-compatibility/2006">
              <mc:Choice xmlns:v="urn:schemas-microsoft-com:vml" Requires="v">
                <p:oleObj spid="_x0000_s15414" r:id="rId7" imgW="1447172" imgH="203112" progId="Equation.3">
                  <p:embed/>
                </p:oleObj>
              </mc:Choice>
              <mc:Fallback>
                <p:oleObj r:id="rId7" imgW="1447172" imgH="203112" progId="Equation.3">
                  <p:embed/>
                  <p:pic>
                    <p:nvPicPr>
                      <p:cNvPr id="0" name="Object 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27820" y="3080086"/>
                        <a:ext cx="3424187" cy="477846"/>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782249663"/>
              </p:ext>
            </p:extLst>
          </p:nvPr>
        </p:nvGraphicFramePr>
        <p:xfrm>
          <a:off x="5742409" y="3857356"/>
          <a:ext cx="3834728" cy="916773"/>
        </p:xfrm>
        <a:graphic>
          <a:graphicData uri="http://schemas.openxmlformats.org/presentationml/2006/ole">
            <mc:AlternateContent xmlns:mc="http://schemas.openxmlformats.org/markup-compatibility/2006">
              <mc:Choice xmlns:v="urn:schemas-microsoft-com:vml" Requires="v">
                <p:oleObj spid="_x0000_s15415" r:id="rId9" imgW="1739900" imgH="419100" progId="Equation.3">
                  <p:embed/>
                </p:oleObj>
              </mc:Choice>
              <mc:Fallback>
                <p:oleObj r:id="rId9" imgW="1739900" imgH="419100" progId="Equation.3">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42409" y="3857356"/>
                        <a:ext cx="3834728" cy="916773"/>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469104566"/>
              </p:ext>
            </p:extLst>
          </p:nvPr>
        </p:nvGraphicFramePr>
        <p:xfrm>
          <a:off x="6275564" y="5224513"/>
          <a:ext cx="2368030" cy="908784"/>
        </p:xfrm>
        <a:graphic>
          <a:graphicData uri="http://schemas.openxmlformats.org/presentationml/2006/ole">
            <mc:AlternateContent xmlns:mc="http://schemas.openxmlformats.org/markup-compatibility/2006">
              <mc:Choice xmlns:v="urn:schemas-microsoft-com:vml" Requires="v">
                <p:oleObj spid="_x0000_s15416" r:id="rId11" imgW="1028254" imgH="393529" progId="Equation.3">
                  <p:embed/>
                </p:oleObj>
              </mc:Choice>
              <mc:Fallback>
                <p:oleObj r:id="rId11" imgW="1028254" imgH="393529" progId="Equation.3">
                  <p:embed/>
                  <p:pic>
                    <p:nvPicPr>
                      <p:cNvPr id="0"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75564" y="5224513"/>
                        <a:ext cx="2368030" cy="908784"/>
                      </a:xfrm>
                      <a:prstGeom prst="rect">
                        <a:avLst/>
                      </a:prstGeom>
                      <a:noFill/>
                      <a:ln>
                        <a:noFill/>
                      </a:ln>
                    </p:spPr>
                  </p:pic>
                </p:oleObj>
              </mc:Fallback>
            </mc:AlternateContent>
          </a:graphicData>
        </a:graphic>
      </p:graphicFrame>
      <p:sp>
        <p:nvSpPr>
          <p:cNvPr id="10" name="Rectangle 9"/>
          <p:cNvSpPr/>
          <p:nvPr/>
        </p:nvSpPr>
        <p:spPr bwMode="auto">
          <a:xfrm>
            <a:off x="5736657" y="5005137"/>
            <a:ext cx="3445845" cy="1347537"/>
          </a:xfrm>
          <a:prstGeom prst="rect">
            <a:avLst/>
          </a:prstGeom>
          <a:no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010375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Worked example</a:t>
            </a:r>
            <a:endParaRPr lang="en-GB" dirty="0"/>
          </a:p>
        </p:txBody>
      </p:sp>
      <p:sp>
        <p:nvSpPr>
          <p:cNvPr id="3" name="Content Placeholder 2"/>
          <p:cNvSpPr>
            <a:spLocks noGrp="1"/>
          </p:cNvSpPr>
          <p:nvPr>
            <p:ph sz="half" idx="1"/>
          </p:nvPr>
        </p:nvSpPr>
        <p:spPr>
          <a:xfrm>
            <a:off x="377190" y="944623"/>
            <a:ext cx="4175125" cy="5181600"/>
          </a:xfrm>
        </p:spPr>
        <p:txBody>
          <a:bodyPr/>
          <a:lstStyle/>
          <a:p>
            <a:r>
              <a:rPr lang="en-GB" sz="2300" dirty="0" smtClean="0"/>
              <a:t>A simple worked example will show how we apply </a:t>
            </a:r>
            <a:r>
              <a:rPr lang="en-GB" sz="2300" i="1" dirty="0" smtClean="0"/>
              <a:t>g(</a:t>
            </a:r>
            <a:r>
              <a:rPr lang="en-GB" sz="2300" i="1" dirty="0" err="1" smtClean="0"/>
              <a:t>i</a:t>
            </a:r>
            <a:r>
              <a:rPr lang="en-GB" sz="2300" i="1" dirty="0" smtClean="0"/>
              <a:t>)</a:t>
            </a:r>
          </a:p>
          <a:p>
            <a:r>
              <a:rPr lang="en-GB" altLang="en-US" sz="2300" dirty="0" smtClean="0">
                <a:cs typeface="Times New Roman" pitchFamily="18" charset="0"/>
              </a:rPr>
              <a:t>32 </a:t>
            </a:r>
            <a:r>
              <a:rPr lang="en-GB" altLang="en-US" sz="2300" dirty="0">
                <a:cs typeface="Times New Roman" pitchFamily="18" charset="0"/>
              </a:rPr>
              <a:t>x 32 bit image with grey levels quantised to 3 </a:t>
            </a:r>
            <a:r>
              <a:rPr lang="en-GB" altLang="en-US" sz="2300" dirty="0" smtClean="0">
                <a:cs typeface="Times New Roman" pitchFamily="18" charset="0"/>
              </a:rPr>
              <a:t>bits</a:t>
            </a:r>
          </a:p>
          <a:p>
            <a:pPr lvl="1"/>
            <a:r>
              <a:rPr lang="en-GB" altLang="en-US" sz="2000" dirty="0" smtClean="0">
                <a:cs typeface="Times New Roman" pitchFamily="18" charset="0"/>
              </a:rPr>
              <a:t>We can see from the last column how the histogram occupies  a much wider band  of grey levels </a:t>
            </a:r>
          </a:p>
          <a:p>
            <a:pPr marL="857250" lvl="2" indent="0">
              <a:buNone/>
            </a:pPr>
            <a:r>
              <a:rPr lang="en-GB" altLang="en-US" sz="1600" dirty="0" smtClean="0"/>
              <a:t> </a:t>
            </a:r>
            <a:endParaRPr lang="en-GB" altLang="en-US" sz="1600" dirty="0"/>
          </a:p>
          <a:p>
            <a:endParaRPr lang="en-GB" sz="2400" i="1" dirty="0" smtClean="0"/>
          </a:p>
          <a:p>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2988720230"/>
              </p:ext>
            </p:extLst>
          </p:nvPr>
        </p:nvGraphicFramePr>
        <p:xfrm>
          <a:off x="1264664" y="4140454"/>
          <a:ext cx="2132171" cy="943276"/>
        </p:xfrm>
        <a:graphic>
          <a:graphicData uri="http://schemas.openxmlformats.org/presentationml/2006/ole">
            <mc:AlternateContent xmlns:mc="http://schemas.openxmlformats.org/markup-compatibility/2006">
              <mc:Choice xmlns:v="urn:schemas-microsoft-com:vml" Requires="v">
                <p:oleObj spid="_x0000_s16440" r:id="rId3" imgW="888614" imgH="393529" progId="Equation.3">
                  <p:embed/>
                </p:oleObj>
              </mc:Choice>
              <mc:Fallback>
                <p:oleObj r:id="rId3" imgW="888614" imgH="39352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4664" y="4140454"/>
                        <a:ext cx="2132171" cy="943276"/>
                      </a:xfrm>
                      <a:prstGeom prst="rect">
                        <a:avLst/>
                      </a:prstGeom>
                      <a:noFill/>
                      <a:ln>
                        <a:noFill/>
                      </a:ln>
                    </p:spPr>
                  </p:pic>
                </p:oleObj>
              </mc:Fallback>
            </mc:AlternateContent>
          </a:graphicData>
        </a:graphic>
      </p:graphicFrame>
      <p:graphicFrame>
        <p:nvGraphicFramePr>
          <p:cNvPr id="6" name="Object 0"/>
          <p:cNvGraphicFramePr>
            <a:graphicFrameLocks noChangeAspect="1"/>
          </p:cNvGraphicFramePr>
          <p:nvPr>
            <p:extLst>
              <p:ext uri="{D42A27DB-BD31-4B8C-83A1-F6EECF244321}">
                <p14:modId xmlns:p14="http://schemas.microsoft.com/office/powerpoint/2010/main" val="3923845294"/>
              </p:ext>
            </p:extLst>
          </p:nvPr>
        </p:nvGraphicFramePr>
        <p:xfrm>
          <a:off x="4951187" y="743463"/>
          <a:ext cx="162848" cy="227987"/>
        </p:xfrm>
        <a:graphic>
          <a:graphicData uri="http://schemas.openxmlformats.org/presentationml/2006/ole">
            <mc:AlternateContent xmlns:mc="http://schemas.openxmlformats.org/markup-compatibility/2006">
              <mc:Choice xmlns:v="urn:schemas-microsoft-com:vml" Requires="v">
                <p:oleObj spid="_x0000_s16441" r:id="rId5" imgW="88746" imgH="152136" progId="Equation.2">
                  <p:embed/>
                </p:oleObj>
              </mc:Choice>
              <mc:Fallback>
                <p:oleObj r:id="rId5" imgW="88746" imgH="152136" progId="Equation.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1187" y="743463"/>
                        <a:ext cx="162848" cy="227987"/>
                      </a:xfrm>
                      <a:prstGeom prst="rect">
                        <a:avLst/>
                      </a:prstGeom>
                      <a:noFill/>
                    </p:spPr>
                  </p:pic>
                </p:oleObj>
              </mc:Fallback>
            </mc:AlternateContent>
          </a:graphicData>
        </a:graphic>
      </p:graphicFrame>
      <p:graphicFrame>
        <p:nvGraphicFramePr>
          <p:cNvPr id="7" name="Object 1"/>
          <p:cNvGraphicFramePr>
            <a:graphicFrameLocks noChangeAspect="1"/>
          </p:cNvGraphicFramePr>
          <p:nvPr>
            <p:extLst>
              <p:ext uri="{D42A27DB-BD31-4B8C-83A1-F6EECF244321}">
                <p14:modId xmlns:p14="http://schemas.microsoft.com/office/powerpoint/2010/main" val="1256727982"/>
              </p:ext>
            </p:extLst>
          </p:nvPr>
        </p:nvGraphicFramePr>
        <p:xfrm>
          <a:off x="5868001" y="676086"/>
          <a:ext cx="439690" cy="301269"/>
        </p:xfrm>
        <a:graphic>
          <a:graphicData uri="http://schemas.openxmlformats.org/presentationml/2006/ole">
            <mc:AlternateContent xmlns:mc="http://schemas.openxmlformats.org/markup-compatibility/2006">
              <mc:Choice xmlns:v="urn:schemas-microsoft-com:vml" Requires="v">
                <p:oleObj spid="_x0000_s16442" r:id="rId7" imgW="291973" imgH="203112" progId="Equation.2">
                  <p:embed/>
                </p:oleObj>
              </mc:Choice>
              <mc:Fallback>
                <p:oleObj r:id="rId7" imgW="291973" imgH="203112" progId="Equation.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8001" y="676086"/>
                        <a:ext cx="439690" cy="301269"/>
                      </a:xfrm>
                      <a:prstGeom prst="rect">
                        <a:avLst/>
                      </a:prstGeom>
                      <a:noFill/>
                    </p:spPr>
                  </p:pic>
                </p:oleObj>
              </mc:Fallback>
            </mc:AlternateContent>
          </a:graphicData>
        </a:graphic>
      </p:graphicFrame>
      <p:graphicFrame>
        <p:nvGraphicFramePr>
          <p:cNvPr id="8" name="Object 2"/>
          <p:cNvGraphicFramePr>
            <a:graphicFrameLocks noChangeAspect="1"/>
          </p:cNvGraphicFramePr>
          <p:nvPr>
            <p:extLst>
              <p:ext uri="{D42A27DB-BD31-4B8C-83A1-F6EECF244321}">
                <p14:modId xmlns:p14="http://schemas.microsoft.com/office/powerpoint/2010/main" val="3529578741"/>
              </p:ext>
            </p:extLst>
          </p:nvPr>
        </p:nvGraphicFramePr>
        <p:xfrm>
          <a:off x="6886596" y="666462"/>
          <a:ext cx="512972" cy="284984"/>
        </p:xfrm>
        <a:graphic>
          <a:graphicData uri="http://schemas.openxmlformats.org/presentationml/2006/ole">
            <mc:AlternateContent xmlns:mc="http://schemas.openxmlformats.org/markup-compatibility/2006">
              <mc:Choice xmlns:v="urn:schemas-microsoft-com:vml" Requires="v">
                <p:oleObj spid="_x0000_s16443" r:id="rId9" imgW="342751" imgH="190417" progId="Equation.2">
                  <p:embed/>
                </p:oleObj>
              </mc:Choice>
              <mc:Fallback>
                <p:oleObj r:id="rId9" imgW="342751" imgH="190417" progId="Equation.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86596" y="666462"/>
                        <a:ext cx="512972" cy="284984"/>
                      </a:xfrm>
                      <a:prstGeom prst="rect">
                        <a:avLst/>
                      </a:prstGeom>
                      <a:noFill/>
                    </p:spPr>
                  </p:pic>
                </p:oleObj>
              </mc:Fallback>
            </mc:AlternateContent>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3273069203"/>
              </p:ext>
            </p:extLst>
          </p:nvPr>
        </p:nvGraphicFramePr>
        <p:xfrm>
          <a:off x="7970329" y="676087"/>
          <a:ext cx="455975" cy="284984"/>
        </p:xfrm>
        <a:graphic>
          <a:graphicData uri="http://schemas.openxmlformats.org/presentationml/2006/ole">
            <mc:AlternateContent xmlns:mc="http://schemas.openxmlformats.org/markup-compatibility/2006">
              <mc:Choice xmlns:v="urn:schemas-microsoft-com:vml" Requires="v">
                <p:oleObj spid="_x0000_s16444" r:id="rId11" imgW="304668" imgH="190417" progId="Equation.2">
                  <p:embed/>
                </p:oleObj>
              </mc:Choice>
              <mc:Fallback>
                <p:oleObj r:id="rId11" imgW="304668" imgH="190417" progId="Equation.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70329" y="676087"/>
                        <a:ext cx="455975" cy="284984"/>
                      </a:xfrm>
                      <a:prstGeom prst="rect">
                        <a:avLst/>
                      </a:prstGeom>
                      <a:noFill/>
                    </p:spPr>
                  </p:pic>
                </p:oleObj>
              </mc:Fallback>
            </mc:AlternateContent>
          </a:graphicData>
        </a:graphic>
      </p:graphicFrame>
      <p:grpSp>
        <p:nvGrpSpPr>
          <p:cNvPr id="10" name="Group 146"/>
          <p:cNvGrpSpPr>
            <a:grpSpLocks/>
          </p:cNvGrpSpPr>
          <p:nvPr/>
        </p:nvGrpSpPr>
        <p:grpSpPr bwMode="auto">
          <a:xfrm>
            <a:off x="4500872" y="1066713"/>
            <a:ext cx="5284421" cy="2692732"/>
            <a:chOff x="-3" y="-3"/>
            <a:chExt cx="3846" cy="3542"/>
          </a:xfrm>
        </p:grpSpPr>
        <p:grpSp>
          <p:nvGrpSpPr>
            <p:cNvPr id="11" name="Group 144"/>
            <p:cNvGrpSpPr>
              <a:grpSpLocks/>
            </p:cNvGrpSpPr>
            <p:nvPr/>
          </p:nvGrpSpPr>
          <p:grpSpPr bwMode="auto">
            <a:xfrm>
              <a:off x="0" y="0"/>
              <a:ext cx="3840" cy="3536"/>
              <a:chOff x="0" y="0"/>
              <a:chExt cx="3840" cy="3536"/>
            </a:xfrm>
          </p:grpSpPr>
          <p:grpSp>
            <p:nvGrpSpPr>
              <p:cNvPr id="13" name="Group 55"/>
              <p:cNvGrpSpPr>
                <a:grpSpLocks/>
              </p:cNvGrpSpPr>
              <p:nvPr/>
            </p:nvGrpSpPr>
            <p:grpSpPr bwMode="auto">
              <a:xfrm>
                <a:off x="0" y="0"/>
                <a:ext cx="768" cy="0"/>
                <a:chOff x="0" y="0"/>
                <a:chExt cx="768" cy="0"/>
              </a:xfrm>
            </p:grpSpPr>
            <p:sp>
              <p:nvSpPr>
                <p:cNvPr id="146" name="Rectangle 9"/>
                <p:cNvSpPr>
                  <a:spLocks noChangeArrowheads="1" noTextEdit="1"/>
                </p:cNvSpPr>
                <p:nvPr/>
              </p:nvSpPr>
              <p:spPr bwMode="auto">
                <a:xfrm>
                  <a:off x="43" y="0"/>
                  <a:ext cx="682"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p>
              </p:txBody>
            </p:sp>
            <p:sp>
              <p:nvSpPr>
                <p:cNvPr id="147" name="Rectangle 54"/>
                <p:cNvSpPr>
                  <a:spLocks noChangeArrowheads="1"/>
                </p:cNvSpPr>
                <p:nvPr/>
              </p:nvSpPr>
              <p:spPr bwMode="auto">
                <a:xfrm>
                  <a:off x="0" y="0"/>
                  <a:ext cx="768" cy="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14" name="Group 57"/>
              <p:cNvGrpSpPr>
                <a:grpSpLocks/>
              </p:cNvGrpSpPr>
              <p:nvPr/>
            </p:nvGrpSpPr>
            <p:grpSpPr bwMode="auto">
              <a:xfrm>
                <a:off x="768" y="0"/>
                <a:ext cx="768" cy="0"/>
                <a:chOff x="768" y="0"/>
                <a:chExt cx="768" cy="0"/>
              </a:xfrm>
            </p:grpSpPr>
            <p:sp>
              <p:nvSpPr>
                <p:cNvPr id="144" name="Rectangle 10"/>
                <p:cNvSpPr>
                  <a:spLocks noChangeArrowheads="1" noTextEdit="1"/>
                </p:cNvSpPr>
                <p:nvPr/>
              </p:nvSpPr>
              <p:spPr bwMode="auto">
                <a:xfrm>
                  <a:off x="811" y="0"/>
                  <a:ext cx="682"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p>
              </p:txBody>
            </p:sp>
            <p:sp>
              <p:nvSpPr>
                <p:cNvPr id="145" name="Rectangle 56"/>
                <p:cNvSpPr>
                  <a:spLocks noChangeArrowheads="1"/>
                </p:cNvSpPr>
                <p:nvPr/>
              </p:nvSpPr>
              <p:spPr bwMode="auto">
                <a:xfrm>
                  <a:off x="768" y="0"/>
                  <a:ext cx="768" cy="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15" name="Group 59"/>
              <p:cNvGrpSpPr>
                <a:grpSpLocks/>
              </p:cNvGrpSpPr>
              <p:nvPr/>
            </p:nvGrpSpPr>
            <p:grpSpPr bwMode="auto">
              <a:xfrm>
                <a:off x="1536" y="0"/>
                <a:ext cx="768" cy="0"/>
                <a:chOff x="1536" y="0"/>
                <a:chExt cx="768" cy="0"/>
              </a:xfrm>
            </p:grpSpPr>
            <p:sp>
              <p:nvSpPr>
                <p:cNvPr id="142" name="Rectangle 11"/>
                <p:cNvSpPr>
                  <a:spLocks noChangeArrowheads="1" noTextEdit="1"/>
                </p:cNvSpPr>
                <p:nvPr/>
              </p:nvSpPr>
              <p:spPr bwMode="auto">
                <a:xfrm>
                  <a:off x="1579" y="0"/>
                  <a:ext cx="682"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p>
              </p:txBody>
            </p:sp>
            <p:sp>
              <p:nvSpPr>
                <p:cNvPr id="143" name="Rectangle 58"/>
                <p:cNvSpPr>
                  <a:spLocks noChangeArrowheads="1"/>
                </p:cNvSpPr>
                <p:nvPr/>
              </p:nvSpPr>
              <p:spPr bwMode="auto">
                <a:xfrm>
                  <a:off x="1536" y="0"/>
                  <a:ext cx="768" cy="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16" name="Group 61"/>
              <p:cNvGrpSpPr>
                <a:grpSpLocks/>
              </p:cNvGrpSpPr>
              <p:nvPr/>
            </p:nvGrpSpPr>
            <p:grpSpPr bwMode="auto">
              <a:xfrm>
                <a:off x="2304" y="0"/>
                <a:ext cx="768" cy="0"/>
                <a:chOff x="2304" y="0"/>
                <a:chExt cx="768" cy="0"/>
              </a:xfrm>
            </p:grpSpPr>
            <p:sp>
              <p:nvSpPr>
                <p:cNvPr id="140" name="Rectangle 12"/>
                <p:cNvSpPr>
                  <a:spLocks noChangeArrowheads="1" noTextEdit="1"/>
                </p:cNvSpPr>
                <p:nvPr/>
              </p:nvSpPr>
              <p:spPr bwMode="auto">
                <a:xfrm>
                  <a:off x="2347" y="0"/>
                  <a:ext cx="682"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p>
              </p:txBody>
            </p:sp>
            <p:sp>
              <p:nvSpPr>
                <p:cNvPr id="141" name="Rectangle 60"/>
                <p:cNvSpPr>
                  <a:spLocks noChangeArrowheads="1"/>
                </p:cNvSpPr>
                <p:nvPr/>
              </p:nvSpPr>
              <p:spPr bwMode="auto">
                <a:xfrm>
                  <a:off x="2304" y="0"/>
                  <a:ext cx="768" cy="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17" name="Group 63"/>
              <p:cNvGrpSpPr>
                <a:grpSpLocks/>
              </p:cNvGrpSpPr>
              <p:nvPr/>
            </p:nvGrpSpPr>
            <p:grpSpPr bwMode="auto">
              <a:xfrm>
                <a:off x="3072" y="0"/>
                <a:ext cx="768" cy="0"/>
                <a:chOff x="3072" y="0"/>
                <a:chExt cx="768" cy="0"/>
              </a:xfrm>
            </p:grpSpPr>
            <p:sp>
              <p:nvSpPr>
                <p:cNvPr id="138" name="Rectangle 13"/>
                <p:cNvSpPr>
                  <a:spLocks noChangeArrowheads="1" noTextEdit="1"/>
                </p:cNvSpPr>
                <p:nvPr/>
              </p:nvSpPr>
              <p:spPr bwMode="auto">
                <a:xfrm>
                  <a:off x="3115" y="0"/>
                  <a:ext cx="682"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p>
              </p:txBody>
            </p:sp>
            <p:sp>
              <p:nvSpPr>
                <p:cNvPr id="139" name="Rectangle 62"/>
                <p:cNvSpPr>
                  <a:spLocks noChangeArrowheads="1"/>
                </p:cNvSpPr>
                <p:nvPr/>
              </p:nvSpPr>
              <p:spPr bwMode="auto">
                <a:xfrm>
                  <a:off x="3072" y="0"/>
                  <a:ext cx="768" cy="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18" name="Group 65"/>
              <p:cNvGrpSpPr>
                <a:grpSpLocks/>
              </p:cNvGrpSpPr>
              <p:nvPr/>
            </p:nvGrpSpPr>
            <p:grpSpPr bwMode="auto">
              <a:xfrm>
                <a:off x="0" y="0"/>
                <a:ext cx="768" cy="442"/>
                <a:chOff x="0" y="0"/>
                <a:chExt cx="768" cy="442"/>
              </a:xfrm>
            </p:grpSpPr>
            <p:sp>
              <p:nvSpPr>
                <p:cNvPr id="136" name="Rectangle 14"/>
                <p:cNvSpPr>
                  <a:spLocks noChangeArrowheads="1"/>
                </p:cNvSpPr>
                <p:nvPr/>
              </p:nvSpPr>
              <p:spPr bwMode="auto">
                <a:xfrm>
                  <a:off x="43" y="0"/>
                  <a:ext cx="6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600" b="1">
                      <a:latin typeface="Times New Roman" pitchFamily="18" charset="0"/>
                      <a:cs typeface="Times New Roman" pitchFamily="18" charset="0"/>
                    </a:rPr>
                    <a:t>0</a:t>
                  </a:r>
                  <a:endParaRPr lang="en-US" altLang="en-US" sz="1000">
                    <a:latin typeface="Times New Roman" pitchFamily="18" charset="0"/>
                    <a:cs typeface="Times New Roman" pitchFamily="18" charset="0"/>
                  </a:endParaRPr>
                </a:p>
                <a:p>
                  <a:pPr algn="ctr"/>
                  <a:endParaRPr lang="en-US" altLang="en-US">
                    <a:latin typeface="Times New Roman" pitchFamily="18" charset="0"/>
                  </a:endParaRPr>
                </a:p>
              </p:txBody>
            </p:sp>
            <p:sp>
              <p:nvSpPr>
                <p:cNvPr id="137" name="Rectangle 64"/>
                <p:cNvSpPr>
                  <a:spLocks noChangeArrowheads="1"/>
                </p:cNvSpPr>
                <p:nvPr/>
              </p:nvSpPr>
              <p:spPr bwMode="auto">
                <a:xfrm>
                  <a:off x="0" y="0"/>
                  <a:ext cx="768"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19" name="Group 67"/>
              <p:cNvGrpSpPr>
                <a:grpSpLocks/>
              </p:cNvGrpSpPr>
              <p:nvPr/>
            </p:nvGrpSpPr>
            <p:grpSpPr bwMode="auto">
              <a:xfrm>
                <a:off x="768" y="0"/>
                <a:ext cx="768" cy="442"/>
                <a:chOff x="768" y="0"/>
                <a:chExt cx="768" cy="442"/>
              </a:xfrm>
            </p:grpSpPr>
            <p:sp>
              <p:nvSpPr>
                <p:cNvPr id="134" name="Rectangle 15"/>
                <p:cNvSpPr>
                  <a:spLocks noChangeArrowheads="1"/>
                </p:cNvSpPr>
                <p:nvPr/>
              </p:nvSpPr>
              <p:spPr bwMode="auto">
                <a:xfrm>
                  <a:off x="811" y="0"/>
                  <a:ext cx="6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600" b="1">
                      <a:latin typeface="Times New Roman" pitchFamily="18" charset="0"/>
                      <a:cs typeface="Times New Roman" pitchFamily="18" charset="0"/>
                    </a:rPr>
                    <a:t>197</a:t>
                  </a:r>
                  <a:endParaRPr lang="en-US" altLang="en-US" sz="1000">
                    <a:latin typeface="Times New Roman" pitchFamily="18" charset="0"/>
                    <a:cs typeface="Times New Roman" pitchFamily="18" charset="0"/>
                  </a:endParaRPr>
                </a:p>
                <a:p>
                  <a:pPr algn="ctr"/>
                  <a:endParaRPr lang="en-US" altLang="en-US">
                    <a:latin typeface="Times New Roman" pitchFamily="18" charset="0"/>
                  </a:endParaRPr>
                </a:p>
              </p:txBody>
            </p:sp>
            <p:sp>
              <p:nvSpPr>
                <p:cNvPr id="135" name="Rectangle 66"/>
                <p:cNvSpPr>
                  <a:spLocks noChangeArrowheads="1"/>
                </p:cNvSpPr>
                <p:nvPr/>
              </p:nvSpPr>
              <p:spPr bwMode="auto">
                <a:xfrm>
                  <a:off x="768" y="0"/>
                  <a:ext cx="768"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20" name="Group 69"/>
              <p:cNvGrpSpPr>
                <a:grpSpLocks/>
              </p:cNvGrpSpPr>
              <p:nvPr/>
            </p:nvGrpSpPr>
            <p:grpSpPr bwMode="auto">
              <a:xfrm>
                <a:off x="1536" y="0"/>
                <a:ext cx="768" cy="442"/>
                <a:chOff x="1536" y="0"/>
                <a:chExt cx="768" cy="442"/>
              </a:xfrm>
            </p:grpSpPr>
            <p:sp>
              <p:nvSpPr>
                <p:cNvPr id="132" name="Rectangle 16"/>
                <p:cNvSpPr>
                  <a:spLocks noChangeArrowheads="1"/>
                </p:cNvSpPr>
                <p:nvPr/>
              </p:nvSpPr>
              <p:spPr bwMode="auto">
                <a:xfrm>
                  <a:off x="1579" y="0"/>
                  <a:ext cx="6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600" b="1">
                      <a:latin typeface="Times New Roman" pitchFamily="18" charset="0"/>
                      <a:cs typeface="Times New Roman" pitchFamily="18" charset="0"/>
                    </a:rPr>
                    <a:t>197</a:t>
                  </a:r>
                  <a:endParaRPr lang="en-US" altLang="en-US" sz="1000">
                    <a:latin typeface="Times New Roman" pitchFamily="18" charset="0"/>
                    <a:cs typeface="Times New Roman" pitchFamily="18" charset="0"/>
                  </a:endParaRPr>
                </a:p>
                <a:p>
                  <a:pPr algn="ctr"/>
                  <a:endParaRPr lang="en-US" altLang="en-US">
                    <a:latin typeface="Times New Roman" pitchFamily="18" charset="0"/>
                  </a:endParaRPr>
                </a:p>
              </p:txBody>
            </p:sp>
            <p:sp>
              <p:nvSpPr>
                <p:cNvPr id="133" name="Rectangle 68"/>
                <p:cNvSpPr>
                  <a:spLocks noChangeArrowheads="1"/>
                </p:cNvSpPr>
                <p:nvPr/>
              </p:nvSpPr>
              <p:spPr bwMode="auto">
                <a:xfrm>
                  <a:off x="1536" y="0"/>
                  <a:ext cx="768"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21" name="Group 71"/>
              <p:cNvGrpSpPr>
                <a:grpSpLocks/>
              </p:cNvGrpSpPr>
              <p:nvPr/>
            </p:nvGrpSpPr>
            <p:grpSpPr bwMode="auto">
              <a:xfrm>
                <a:off x="2304" y="0"/>
                <a:ext cx="768" cy="442"/>
                <a:chOff x="2304" y="0"/>
                <a:chExt cx="768" cy="442"/>
              </a:xfrm>
            </p:grpSpPr>
            <p:sp>
              <p:nvSpPr>
                <p:cNvPr id="130" name="Rectangle 17"/>
                <p:cNvSpPr>
                  <a:spLocks noChangeArrowheads="1"/>
                </p:cNvSpPr>
                <p:nvPr/>
              </p:nvSpPr>
              <p:spPr bwMode="auto">
                <a:xfrm>
                  <a:off x="2347" y="0"/>
                  <a:ext cx="6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600" b="1">
                      <a:latin typeface="Times New Roman" pitchFamily="18" charset="0"/>
                      <a:cs typeface="Times New Roman" pitchFamily="18" charset="0"/>
                    </a:rPr>
                    <a:t>1.35</a:t>
                  </a:r>
                  <a:r>
                    <a:rPr lang="en-US" altLang="en-US" sz="1600" b="1">
                      <a:latin typeface="Times New Roman" pitchFamily="18" charset="0"/>
                      <a:cs typeface="Times New Roman" pitchFamily="18" charset="0"/>
                      <a:sym typeface="Symbol" pitchFamily="18" charset="2"/>
                    </a:rPr>
                    <a:t></a:t>
                  </a:r>
                  <a:r>
                    <a:rPr lang="en-US" altLang="en-US" sz="1600" b="1">
                      <a:cs typeface="Times New Roman" pitchFamily="18" charset="0"/>
                    </a:rPr>
                    <a:t>1</a:t>
                  </a:r>
                  <a:endParaRPr lang="en-US" altLang="en-US" sz="1000">
                    <a:latin typeface="Times New Roman" pitchFamily="18" charset="0"/>
                    <a:cs typeface="Times New Roman" pitchFamily="18" charset="0"/>
                    <a:sym typeface="Symbol" pitchFamily="18" charset="2"/>
                  </a:endParaRPr>
                </a:p>
                <a:p>
                  <a:pPr algn="ctr"/>
                  <a:endParaRPr lang="en-US" altLang="en-US" sz="1600" b="1">
                    <a:latin typeface="Times New Roman" pitchFamily="18" charset="0"/>
                    <a:cs typeface="Times New Roman" pitchFamily="18" charset="0"/>
                    <a:sym typeface="Symbol" pitchFamily="18" charset="2"/>
                  </a:endParaRPr>
                </a:p>
              </p:txBody>
            </p:sp>
            <p:sp>
              <p:nvSpPr>
                <p:cNvPr id="131" name="Rectangle 70"/>
                <p:cNvSpPr>
                  <a:spLocks noChangeArrowheads="1"/>
                </p:cNvSpPr>
                <p:nvPr/>
              </p:nvSpPr>
              <p:spPr bwMode="auto">
                <a:xfrm>
                  <a:off x="2304" y="0"/>
                  <a:ext cx="768"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22" name="Group 73"/>
              <p:cNvGrpSpPr>
                <a:grpSpLocks/>
              </p:cNvGrpSpPr>
              <p:nvPr/>
            </p:nvGrpSpPr>
            <p:grpSpPr bwMode="auto">
              <a:xfrm>
                <a:off x="3072" y="0"/>
                <a:ext cx="768" cy="442"/>
                <a:chOff x="3072" y="0"/>
                <a:chExt cx="768" cy="442"/>
              </a:xfrm>
            </p:grpSpPr>
            <p:sp>
              <p:nvSpPr>
                <p:cNvPr id="128" name="Rectangle 18"/>
                <p:cNvSpPr>
                  <a:spLocks noChangeArrowheads="1"/>
                </p:cNvSpPr>
                <p:nvPr/>
              </p:nvSpPr>
              <p:spPr bwMode="auto">
                <a:xfrm>
                  <a:off x="3115" y="0"/>
                  <a:ext cx="6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600" b="1">
                      <a:latin typeface="Times New Roman" pitchFamily="18" charset="0"/>
                      <a:cs typeface="Times New Roman" pitchFamily="18" charset="0"/>
                    </a:rPr>
                    <a:t>-</a:t>
                  </a:r>
                  <a:endParaRPr lang="en-US" altLang="en-US" sz="1000">
                    <a:latin typeface="Times New Roman" pitchFamily="18" charset="0"/>
                    <a:cs typeface="Times New Roman" pitchFamily="18" charset="0"/>
                  </a:endParaRPr>
                </a:p>
                <a:p>
                  <a:pPr algn="ctr"/>
                  <a:endParaRPr lang="en-US" altLang="en-US">
                    <a:latin typeface="Times New Roman" pitchFamily="18" charset="0"/>
                  </a:endParaRPr>
                </a:p>
              </p:txBody>
            </p:sp>
            <p:sp>
              <p:nvSpPr>
                <p:cNvPr id="129" name="Rectangle 72"/>
                <p:cNvSpPr>
                  <a:spLocks noChangeArrowheads="1"/>
                </p:cNvSpPr>
                <p:nvPr/>
              </p:nvSpPr>
              <p:spPr bwMode="auto">
                <a:xfrm>
                  <a:off x="3072" y="0"/>
                  <a:ext cx="768"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23" name="Group 75"/>
              <p:cNvGrpSpPr>
                <a:grpSpLocks/>
              </p:cNvGrpSpPr>
              <p:nvPr/>
            </p:nvGrpSpPr>
            <p:grpSpPr bwMode="auto">
              <a:xfrm>
                <a:off x="0" y="442"/>
                <a:ext cx="768" cy="442"/>
                <a:chOff x="0" y="442"/>
                <a:chExt cx="768" cy="442"/>
              </a:xfrm>
            </p:grpSpPr>
            <p:sp>
              <p:nvSpPr>
                <p:cNvPr id="126" name="Rectangle 19"/>
                <p:cNvSpPr>
                  <a:spLocks noChangeArrowheads="1"/>
                </p:cNvSpPr>
                <p:nvPr/>
              </p:nvSpPr>
              <p:spPr bwMode="auto">
                <a:xfrm>
                  <a:off x="43" y="442"/>
                  <a:ext cx="6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600" b="1">
                      <a:latin typeface="Times New Roman" pitchFamily="18" charset="0"/>
                      <a:cs typeface="Times New Roman" pitchFamily="18" charset="0"/>
                    </a:rPr>
                    <a:t>1</a:t>
                  </a:r>
                  <a:endParaRPr lang="en-US" altLang="en-US" sz="1000">
                    <a:latin typeface="Times New Roman" pitchFamily="18" charset="0"/>
                    <a:cs typeface="Times New Roman" pitchFamily="18" charset="0"/>
                  </a:endParaRPr>
                </a:p>
                <a:p>
                  <a:pPr algn="ctr"/>
                  <a:endParaRPr lang="en-US" altLang="en-US">
                    <a:latin typeface="Times New Roman" pitchFamily="18" charset="0"/>
                  </a:endParaRPr>
                </a:p>
              </p:txBody>
            </p:sp>
            <p:sp>
              <p:nvSpPr>
                <p:cNvPr id="127" name="Rectangle 74"/>
                <p:cNvSpPr>
                  <a:spLocks noChangeArrowheads="1"/>
                </p:cNvSpPr>
                <p:nvPr/>
              </p:nvSpPr>
              <p:spPr bwMode="auto">
                <a:xfrm>
                  <a:off x="0" y="442"/>
                  <a:ext cx="768"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24" name="Group 77"/>
              <p:cNvGrpSpPr>
                <a:grpSpLocks/>
              </p:cNvGrpSpPr>
              <p:nvPr/>
            </p:nvGrpSpPr>
            <p:grpSpPr bwMode="auto">
              <a:xfrm>
                <a:off x="768" y="442"/>
                <a:ext cx="768" cy="442"/>
                <a:chOff x="768" y="442"/>
                <a:chExt cx="768" cy="442"/>
              </a:xfrm>
            </p:grpSpPr>
            <p:sp>
              <p:nvSpPr>
                <p:cNvPr id="124" name="Rectangle 20"/>
                <p:cNvSpPr>
                  <a:spLocks noChangeArrowheads="1"/>
                </p:cNvSpPr>
                <p:nvPr/>
              </p:nvSpPr>
              <p:spPr bwMode="auto">
                <a:xfrm>
                  <a:off x="811" y="442"/>
                  <a:ext cx="6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600" b="1">
                      <a:latin typeface="Times New Roman" pitchFamily="18" charset="0"/>
                      <a:cs typeface="Times New Roman" pitchFamily="18" charset="0"/>
                    </a:rPr>
                    <a:t>256</a:t>
                  </a:r>
                  <a:endParaRPr lang="en-US" altLang="en-US" sz="1000">
                    <a:latin typeface="Times New Roman" pitchFamily="18" charset="0"/>
                    <a:cs typeface="Times New Roman" pitchFamily="18" charset="0"/>
                  </a:endParaRPr>
                </a:p>
                <a:p>
                  <a:pPr algn="ctr"/>
                  <a:endParaRPr lang="en-US" altLang="en-US">
                    <a:latin typeface="Times New Roman" pitchFamily="18" charset="0"/>
                  </a:endParaRPr>
                </a:p>
              </p:txBody>
            </p:sp>
            <p:sp>
              <p:nvSpPr>
                <p:cNvPr id="125" name="Rectangle 76"/>
                <p:cNvSpPr>
                  <a:spLocks noChangeArrowheads="1"/>
                </p:cNvSpPr>
                <p:nvPr/>
              </p:nvSpPr>
              <p:spPr bwMode="auto">
                <a:xfrm>
                  <a:off x="768" y="442"/>
                  <a:ext cx="768"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25" name="Group 79"/>
              <p:cNvGrpSpPr>
                <a:grpSpLocks/>
              </p:cNvGrpSpPr>
              <p:nvPr/>
            </p:nvGrpSpPr>
            <p:grpSpPr bwMode="auto">
              <a:xfrm>
                <a:off x="1536" y="442"/>
                <a:ext cx="768" cy="442"/>
                <a:chOff x="1536" y="442"/>
                <a:chExt cx="768" cy="442"/>
              </a:xfrm>
            </p:grpSpPr>
            <p:sp>
              <p:nvSpPr>
                <p:cNvPr id="122" name="Rectangle 21"/>
                <p:cNvSpPr>
                  <a:spLocks noChangeArrowheads="1"/>
                </p:cNvSpPr>
                <p:nvPr/>
              </p:nvSpPr>
              <p:spPr bwMode="auto">
                <a:xfrm>
                  <a:off x="1579" y="442"/>
                  <a:ext cx="6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600" b="1">
                      <a:latin typeface="Times New Roman" pitchFamily="18" charset="0"/>
                      <a:cs typeface="Times New Roman" pitchFamily="18" charset="0"/>
                    </a:rPr>
                    <a:t>453</a:t>
                  </a:r>
                  <a:endParaRPr lang="en-US" altLang="en-US" sz="1000">
                    <a:latin typeface="Times New Roman" pitchFamily="18" charset="0"/>
                    <a:cs typeface="Times New Roman" pitchFamily="18" charset="0"/>
                  </a:endParaRPr>
                </a:p>
                <a:p>
                  <a:pPr algn="ctr"/>
                  <a:endParaRPr lang="en-US" altLang="en-US">
                    <a:latin typeface="Times New Roman" pitchFamily="18" charset="0"/>
                  </a:endParaRPr>
                </a:p>
              </p:txBody>
            </p:sp>
            <p:sp>
              <p:nvSpPr>
                <p:cNvPr id="123" name="Rectangle 78"/>
                <p:cNvSpPr>
                  <a:spLocks noChangeArrowheads="1"/>
                </p:cNvSpPr>
                <p:nvPr/>
              </p:nvSpPr>
              <p:spPr bwMode="auto">
                <a:xfrm>
                  <a:off x="1536" y="442"/>
                  <a:ext cx="768"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26" name="Group 81"/>
              <p:cNvGrpSpPr>
                <a:grpSpLocks/>
              </p:cNvGrpSpPr>
              <p:nvPr/>
            </p:nvGrpSpPr>
            <p:grpSpPr bwMode="auto">
              <a:xfrm>
                <a:off x="2304" y="442"/>
                <a:ext cx="768" cy="442"/>
                <a:chOff x="2304" y="442"/>
                <a:chExt cx="768" cy="442"/>
              </a:xfrm>
            </p:grpSpPr>
            <p:sp>
              <p:nvSpPr>
                <p:cNvPr id="120" name="Rectangle 22"/>
                <p:cNvSpPr>
                  <a:spLocks noChangeArrowheads="1"/>
                </p:cNvSpPr>
                <p:nvPr/>
              </p:nvSpPr>
              <p:spPr bwMode="auto">
                <a:xfrm>
                  <a:off x="2347" y="442"/>
                  <a:ext cx="6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600" b="1">
                      <a:latin typeface="Times New Roman" pitchFamily="18" charset="0"/>
                      <a:cs typeface="Times New Roman" pitchFamily="18" charset="0"/>
                    </a:rPr>
                    <a:t>3.10</a:t>
                  </a:r>
                  <a:r>
                    <a:rPr lang="en-US" altLang="en-US" sz="1600" b="1">
                      <a:latin typeface="Times New Roman" pitchFamily="18" charset="0"/>
                      <a:cs typeface="Times New Roman" pitchFamily="18" charset="0"/>
                      <a:sym typeface="Symbol" pitchFamily="18" charset="2"/>
                    </a:rPr>
                    <a:t></a:t>
                  </a:r>
                  <a:r>
                    <a:rPr lang="en-US" altLang="en-US" sz="1600" b="1">
                      <a:cs typeface="Times New Roman" pitchFamily="18" charset="0"/>
                    </a:rPr>
                    <a:t>3</a:t>
                  </a:r>
                  <a:endParaRPr lang="en-US" altLang="en-US" sz="1000">
                    <a:latin typeface="Times New Roman" pitchFamily="18" charset="0"/>
                    <a:cs typeface="Times New Roman" pitchFamily="18" charset="0"/>
                    <a:sym typeface="Symbol" pitchFamily="18" charset="2"/>
                  </a:endParaRPr>
                </a:p>
                <a:p>
                  <a:pPr algn="ctr"/>
                  <a:endParaRPr lang="en-US" altLang="en-US" sz="1600" b="1">
                    <a:latin typeface="Times New Roman" pitchFamily="18" charset="0"/>
                    <a:cs typeface="Times New Roman" pitchFamily="18" charset="0"/>
                    <a:sym typeface="Symbol" pitchFamily="18" charset="2"/>
                  </a:endParaRPr>
                </a:p>
              </p:txBody>
            </p:sp>
            <p:sp>
              <p:nvSpPr>
                <p:cNvPr id="121" name="Rectangle 80"/>
                <p:cNvSpPr>
                  <a:spLocks noChangeArrowheads="1"/>
                </p:cNvSpPr>
                <p:nvPr/>
              </p:nvSpPr>
              <p:spPr bwMode="auto">
                <a:xfrm>
                  <a:off x="2304" y="442"/>
                  <a:ext cx="768"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27" name="Group 83"/>
              <p:cNvGrpSpPr>
                <a:grpSpLocks/>
              </p:cNvGrpSpPr>
              <p:nvPr/>
            </p:nvGrpSpPr>
            <p:grpSpPr bwMode="auto">
              <a:xfrm>
                <a:off x="3072" y="442"/>
                <a:ext cx="768" cy="442"/>
                <a:chOff x="3072" y="442"/>
                <a:chExt cx="768" cy="442"/>
              </a:xfrm>
            </p:grpSpPr>
            <p:sp>
              <p:nvSpPr>
                <p:cNvPr id="118" name="Rectangle 23"/>
                <p:cNvSpPr>
                  <a:spLocks noChangeArrowheads="1"/>
                </p:cNvSpPr>
                <p:nvPr/>
              </p:nvSpPr>
              <p:spPr bwMode="auto">
                <a:xfrm>
                  <a:off x="3115" y="442"/>
                  <a:ext cx="6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600" b="1">
                      <a:latin typeface="Times New Roman" pitchFamily="18" charset="0"/>
                      <a:cs typeface="Times New Roman" pitchFamily="18" charset="0"/>
                    </a:rPr>
                    <a:t>197</a:t>
                  </a:r>
                  <a:endParaRPr lang="en-US" altLang="en-US" sz="1000">
                    <a:latin typeface="Times New Roman" pitchFamily="18" charset="0"/>
                    <a:cs typeface="Times New Roman" pitchFamily="18" charset="0"/>
                  </a:endParaRPr>
                </a:p>
                <a:p>
                  <a:pPr algn="ctr"/>
                  <a:endParaRPr lang="en-US" altLang="en-US">
                    <a:latin typeface="Times New Roman" pitchFamily="18" charset="0"/>
                  </a:endParaRPr>
                </a:p>
              </p:txBody>
            </p:sp>
            <p:sp>
              <p:nvSpPr>
                <p:cNvPr id="119" name="Rectangle 82"/>
                <p:cNvSpPr>
                  <a:spLocks noChangeArrowheads="1"/>
                </p:cNvSpPr>
                <p:nvPr/>
              </p:nvSpPr>
              <p:spPr bwMode="auto">
                <a:xfrm>
                  <a:off x="3072" y="442"/>
                  <a:ext cx="768"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28" name="Group 85"/>
              <p:cNvGrpSpPr>
                <a:grpSpLocks/>
              </p:cNvGrpSpPr>
              <p:nvPr/>
            </p:nvGrpSpPr>
            <p:grpSpPr bwMode="auto">
              <a:xfrm>
                <a:off x="0" y="884"/>
                <a:ext cx="768" cy="442"/>
                <a:chOff x="0" y="884"/>
                <a:chExt cx="768" cy="442"/>
              </a:xfrm>
            </p:grpSpPr>
            <p:sp>
              <p:nvSpPr>
                <p:cNvPr id="116" name="Rectangle 24"/>
                <p:cNvSpPr>
                  <a:spLocks noChangeArrowheads="1"/>
                </p:cNvSpPr>
                <p:nvPr/>
              </p:nvSpPr>
              <p:spPr bwMode="auto">
                <a:xfrm>
                  <a:off x="43" y="884"/>
                  <a:ext cx="6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600" b="1">
                      <a:latin typeface="Times New Roman" pitchFamily="18" charset="0"/>
                      <a:cs typeface="Times New Roman" pitchFamily="18" charset="0"/>
                    </a:rPr>
                    <a:t>2</a:t>
                  </a:r>
                  <a:endParaRPr lang="en-US" altLang="en-US" sz="1000">
                    <a:latin typeface="Times New Roman" pitchFamily="18" charset="0"/>
                    <a:cs typeface="Times New Roman" pitchFamily="18" charset="0"/>
                  </a:endParaRPr>
                </a:p>
                <a:p>
                  <a:pPr algn="ctr"/>
                  <a:endParaRPr lang="en-US" altLang="en-US">
                    <a:latin typeface="Times New Roman" pitchFamily="18" charset="0"/>
                  </a:endParaRPr>
                </a:p>
              </p:txBody>
            </p:sp>
            <p:sp>
              <p:nvSpPr>
                <p:cNvPr id="117" name="Rectangle 84"/>
                <p:cNvSpPr>
                  <a:spLocks noChangeArrowheads="1"/>
                </p:cNvSpPr>
                <p:nvPr/>
              </p:nvSpPr>
              <p:spPr bwMode="auto">
                <a:xfrm>
                  <a:off x="0" y="884"/>
                  <a:ext cx="768"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29" name="Group 87"/>
              <p:cNvGrpSpPr>
                <a:grpSpLocks/>
              </p:cNvGrpSpPr>
              <p:nvPr/>
            </p:nvGrpSpPr>
            <p:grpSpPr bwMode="auto">
              <a:xfrm>
                <a:off x="768" y="884"/>
                <a:ext cx="768" cy="442"/>
                <a:chOff x="768" y="884"/>
                <a:chExt cx="768" cy="442"/>
              </a:xfrm>
            </p:grpSpPr>
            <p:sp>
              <p:nvSpPr>
                <p:cNvPr id="114" name="Rectangle 25"/>
                <p:cNvSpPr>
                  <a:spLocks noChangeArrowheads="1"/>
                </p:cNvSpPr>
                <p:nvPr/>
              </p:nvSpPr>
              <p:spPr bwMode="auto">
                <a:xfrm>
                  <a:off x="811" y="884"/>
                  <a:ext cx="6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600" b="1">
                      <a:latin typeface="Times New Roman" pitchFamily="18" charset="0"/>
                      <a:cs typeface="Times New Roman" pitchFamily="18" charset="0"/>
                    </a:rPr>
                    <a:t>212</a:t>
                  </a:r>
                  <a:endParaRPr lang="en-US" altLang="en-US" sz="1000">
                    <a:latin typeface="Times New Roman" pitchFamily="18" charset="0"/>
                    <a:cs typeface="Times New Roman" pitchFamily="18" charset="0"/>
                  </a:endParaRPr>
                </a:p>
                <a:p>
                  <a:pPr algn="ctr"/>
                  <a:endParaRPr lang="en-US" altLang="en-US">
                    <a:latin typeface="Times New Roman" pitchFamily="18" charset="0"/>
                  </a:endParaRPr>
                </a:p>
              </p:txBody>
            </p:sp>
            <p:sp>
              <p:nvSpPr>
                <p:cNvPr id="115" name="Rectangle 86"/>
                <p:cNvSpPr>
                  <a:spLocks noChangeArrowheads="1"/>
                </p:cNvSpPr>
                <p:nvPr/>
              </p:nvSpPr>
              <p:spPr bwMode="auto">
                <a:xfrm>
                  <a:off x="768" y="884"/>
                  <a:ext cx="768"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30" name="Group 89"/>
              <p:cNvGrpSpPr>
                <a:grpSpLocks/>
              </p:cNvGrpSpPr>
              <p:nvPr/>
            </p:nvGrpSpPr>
            <p:grpSpPr bwMode="auto">
              <a:xfrm>
                <a:off x="1536" y="884"/>
                <a:ext cx="768" cy="442"/>
                <a:chOff x="1536" y="884"/>
                <a:chExt cx="768" cy="442"/>
              </a:xfrm>
            </p:grpSpPr>
            <p:sp>
              <p:nvSpPr>
                <p:cNvPr id="112" name="Rectangle 26"/>
                <p:cNvSpPr>
                  <a:spLocks noChangeArrowheads="1"/>
                </p:cNvSpPr>
                <p:nvPr/>
              </p:nvSpPr>
              <p:spPr bwMode="auto">
                <a:xfrm>
                  <a:off x="1579" y="884"/>
                  <a:ext cx="6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600" b="1">
                      <a:latin typeface="Times New Roman" pitchFamily="18" charset="0"/>
                      <a:cs typeface="Times New Roman" pitchFamily="18" charset="0"/>
                    </a:rPr>
                    <a:t>665</a:t>
                  </a:r>
                  <a:endParaRPr lang="en-US" altLang="en-US" sz="1000">
                    <a:latin typeface="Times New Roman" pitchFamily="18" charset="0"/>
                    <a:cs typeface="Times New Roman" pitchFamily="18" charset="0"/>
                  </a:endParaRPr>
                </a:p>
                <a:p>
                  <a:pPr algn="ctr"/>
                  <a:endParaRPr lang="en-US" altLang="en-US">
                    <a:latin typeface="Times New Roman" pitchFamily="18" charset="0"/>
                  </a:endParaRPr>
                </a:p>
              </p:txBody>
            </p:sp>
            <p:sp>
              <p:nvSpPr>
                <p:cNvPr id="113" name="Rectangle 88"/>
                <p:cNvSpPr>
                  <a:spLocks noChangeArrowheads="1"/>
                </p:cNvSpPr>
                <p:nvPr/>
              </p:nvSpPr>
              <p:spPr bwMode="auto">
                <a:xfrm>
                  <a:off x="1536" y="884"/>
                  <a:ext cx="768"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31" name="Group 91"/>
              <p:cNvGrpSpPr>
                <a:grpSpLocks/>
              </p:cNvGrpSpPr>
              <p:nvPr/>
            </p:nvGrpSpPr>
            <p:grpSpPr bwMode="auto">
              <a:xfrm>
                <a:off x="2304" y="884"/>
                <a:ext cx="768" cy="442"/>
                <a:chOff x="2304" y="884"/>
                <a:chExt cx="768" cy="442"/>
              </a:xfrm>
            </p:grpSpPr>
            <p:sp>
              <p:nvSpPr>
                <p:cNvPr id="110" name="Rectangle 27"/>
                <p:cNvSpPr>
                  <a:spLocks noChangeArrowheads="1"/>
                </p:cNvSpPr>
                <p:nvPr/>
              </p:nvSpPr>
              <p:spPr bwMode="auto">
                <a:xfrm>
                  <a:off x="2347" y="884"/>
                  <a:ext cx="6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600" b="1" dirty="0">
                      <a:latin typeface="Times New Roman" pitchFamily="18" charset="0"/>
                      <a:cs typeface="Times New Roman" pitchFamily="18" charset="0"/>
                    </a:rPr>
                    <a:t>4.55</a:t>
                  </a:r>
                  <a:r>
                    <a:rPr lang="en-US" altLang="en-US" sz="1600" b="1" dirty="0">
                      <a:latin typeface="Times New Roman" pitchFamily="18" charset="0"/>
                      <a:cs typeface="Times New Roman" pitchFamily="18" charset="0"/>
                      <a:sym typeface="Symbol" pitchFamily="18" charset="2"/>
                    </a:rPr>
                    <a:t></a:t>
                  </a:r>
                  <a:r>
                    <a:rPr lang="en-US" altLang="en-US" sz="1600" b="1" dirty="0">
                      <a:cs typeface="Times New Roman" pitchFamily="18" charset="0"/>
                    </a:rPr>
                    <a:t>5</a:t>
                  </a:r>
                  <a:endParaRPr lang="en-US" altLang="en-US" sz="1000" dirty="0">
                    <a:latin typeface="Times New Roman" pitchFamily="18" charset="0"/>
                    <a:cs typeface="Times New Roman" pitchFamily="18" charset="0"/>
                    <a:sym typeface="Symbol" pitchFamily="18" charset="2"/>
                  </a:endParaRPr>
                </a:p>
                <a:p>
                  <a:pPr algn="ctr"/>
                  <a:endParaRPr lang="en-US" altLang="en-US" sz="1600" b="1" dirty="0">
                    <a:latin typeface="Times New Roman" pitchFamily="18" charset="0"/>
                    <a:cs typeface="Times New Roman" pitchFamily="18" charset="0"/>
                    <a:sym typeface="Symbol" pitchFamily="18" charset="2"/>
                  </a:endParaRPr>
                </a:p>
              </p:txBody>
            </p:sp>
            <p:sp>
              <p:nvSpPr>
                <p:cNvPr id="111" name="Rectangle 90"/>
                <p:cNvSpPr>
                  <a:spLocks noChangeArrowheads="1"/>
                </p:cNvSpPr>
                <p:nvPr/>
              </p:nvSpPr>
              <p:spPr bwMode="auto">
                <a:xfrm>
                  <a:off x="2304" y="884"/>
                  <a:ext cx="768"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32" name="Group 93"/>
              <p:cNvGrpSpPr>
                <a:grpSpLocks/>
              </p:cNvGrpSpPr>
              <p:nvPr/>
            </p:nvGrpSpPr>
            <p:grpSpPr bwMode="auto">
              <a:xfrm>
                <a:off x="3072" y="884"/>
                <a:ext cx="768" cy="442"/>
                <a:chOff x="3072" y="884"/>
                <a:chExt cx="768" cy="442"/>
              </a:xfrm>
            </p:grpSpPr>
            <p:sp>
              <p:nvSpPr>
                <p:cNvPr id="108" name="Rectangle 28"/>
                <p:cNvSpPr>
                  <a:spLocks noChangeArrowheads="1"/>
                </p:cNvSpPr>
                <p:nvPr/>
              </p:nvSpPr>
              <p:spPr bwMode="auto">
                <a:xfrm>
                  <a:off x="3115" y="884"/>
                  <a:ext cx="6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600" b="1">
                      <a:latin typeface="Times New Roman" pitchFamily="18" charset="0"/>
                      <a:cs typeface="Times New Roman" pitchFamily="18" charset="0"/>
                    </a:rPr>
                    <a:t>-</a:t>
                  </a:r>
                  <a:endParaRPr lang="en-US" altLang="en-US" sz="1000">
                    <a:latin typeface="Times New Roman" pitchFamily="18" charset="0"/>
                    <a:cs typeface="Times New Roman" pitchFamily="18" charset="0"/>
                  </a:endParaRPr>
                </a:p>
                <a:p>
                  <a:pPr algn="ctr"/>
                  <a:endParaRPr lang="en-US" altLang="en-US">
                    <a:latin typeface="Times New Roman" pitchFamily="18" charset="0"/>
                  </a:endParaRPr>
                </a:p>
              </p:txBody>
            </p:sp>
            <p:sp>
              <p:nvSpPr>
                <p:cNvPr id="109" name="Rectangle 92"/>
                <p:cNvSpPr>
                  <a:spLocks noChangeArrowheads="1"/>
                </p:cNvSpPr>
                <p:nvPr/>
              </p:nvSpPr>
              <p:spPr bwMode="auto">
                <a:xfrm>
                  <a:off x="3072" y="884"/>
                  <a:ext cx="768"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33" name="Group 95"/>
              <p:cNvGrpSpPr>
                <a:grpSpLocks/>
              </p:cNvGrpSpPr>
              <p:nvPr/>
            </p:nvGrpSpPr>
            <p:grpSpPr bwMode="auto">
              <a:xfrm>
                <a:off x="0" y="1326"/>
                <a:ext cx="768" cy="442"/>
                <a:chOff x="0" y="1326"/>
                <a:chExt cx="768" cy="442"/>
              </a:xfrm>
            </p:grpSpPr>
            <p:sp>
              <p:nvSpPr>
                <p:cNvPr id="106" name="Rectangle 29"/>
                <p:cNvSpPr>
                  <a:spLocks noChangeArrowheads="1"/>
                </p:cNvSpPr>
                <p:nvPr/>
              </p:nvSpPr>
              <p:spPr bwMode="auto">
                <a:xfrm>
                  <a:off x="43" y="1326"/>
                  <a:ext cx="6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600" b="1">
                      <a:latin typeface="Times New Roman" pitchFamily="18" charset="0"/>
                      <a:cs typeface="Times New Roman" pitchFamily="18" charset="0"/>
                    </a:rPr>
                    <a:t>3</a:t>
                  </a:r>
                  <a:endParaRPr lang="en-US" altLang="en-US" sz="1000">
                    <a:latin typeface="Times New Roman" pitchFamily="18" charset="0"/>
                    <a:cs typeface="Times New Roman" pitchFamily="18" charset="0"/>
                  </a:endParaRPr>
                </a:p>
                <a:p>
                  <a:pPr algn="ctr"/>
                  <a:endParaRPr lang="en-US" altLang="en-US">
                    <a:latin typeface="Times New Roman" pitchFamily="18" charset="0"/>
                  </a:endParaRPr>
                </a:p>
              </p:txBody>
            </p:sp>
            <p:sp>
              <p:nvSpPr>
                <p:cNvPr id="107" name="Rectangle 94"/>
                <p:cNvSpPr>
                  <a:spLocks noChangeArrowheads="1"/>
                </p:cNvSpPr>
                <p:nvPr/>
              </p:nvSpPr>
              <p:spPr bwMode="auto">
                <a:xfrm>
                  <a:off x="0" y="1326"/>
                  <a:ext cx="768"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34" name="Group 97"/>
              <p:cNvGrpSpPr>
                <a:grpSpLocks/>
              </p:cNvGrpSpPr>
              <p:nvPr/>
            </p:nvGrpSpPr>
            <p:grpSpPr bwMode="auto">
              <a:xfrm>
                <a:off x="768" y="1326"/>
                <a:ext cx="768" cy="442"/>
                <a:chOff x="768" y="1326"/>
                <a:chExt cx="768" cy="442"/>
              </a:xfrm>
            </p:grpSpPr>
            <p:sp>
              <p:nvSpPr>
                <p:cNvPr id="104" name="Rectangle 30"/>
                <p:cNvSpPr>
                  <a:spLocks noChangeArrowheads="1"/>
                </p:cNvSpPr>
                <p:nvPr/>
              </p:nvSpPr>
              <p:spPr bwMode="auto">
                <a:xfrm>
                  <a:off x="811" y="1326"/>
                  <a:ext cx="6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600" b="1">
                      <a:latin typeface="Times New Roman" pitchFamily="18" charset="0"/>
                      <a:cs typeface="Times New Roman" pitchFamily="18" charset="0"/>
                    </a:rPr>
                    <a:t>164</a:t>
                  </a:r>
                  <a:endParaRPr lang="en-US" altLang="en-US" sz="1000">
                    <a:latin typeface="Times New Roman" pitchFamily="18" charset="0"/>
                    <a:cs typeface="Times New Roman" pitchFamily="18" charset="0"/>
                  </a:endParaRPr>
                </a:p>
                <a:p>
                  <a:pPr algn="ctr"/>
                  <a:endParaRPr lang="en-US" altLang="en-US">
                    <a:latin typeface="Times New Roman" pitchFamily="18" charset="0"/>
                  </a:endParaRPr>
                </a:p>
              </p:txBody>
            </p:sp>
            <p:sp>
              <p:nvSpPr>
                <p:cNvPr id="105" name="Rectangle 96"/>
                <p:cNvSpPr>
                  <a:spLocks noChangeArrowheads="1"/>
                </p:cNvSpPr>
                <p:nvPr/>
              </p:nvSpPr>
              <p:spPr bwMode="auto">
                <a:xfrm>
                  <a:off x="768" y="1326"/>
                  <a:ext cx="768"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35" name="Group 99"/>
              <p:cNvGrpSpPr>
                <a:grpSpLocks/>
              </p:cNvGrpSpPr>
              <p:nvPr/>
            </p:nvGrpSpPr>
            <p:grpSpPr bwMode="auto">
              <a:xfrm>
                <a:off x="1536" y="1326"/>
                <a:ext cx="768" cy="442"/>
                <a:chOff x="1536" y="1326"/>
                <a:chExt cx="768" cy="442"/>
              </a:xfrm>
            </p:grpSpPr>
            <p:sp>
              <p:nvSpPr>
                <p:cNvPr id="102" name="Rectangle 31"/>
                <p:cNvSpPr>
                  <a:spLocks noChangeArrowheads="1"/>
                </p:cNvSpPr>
                <p:nvPr/>
              </p:nvSpPr>
              <p:spPr bwMode="auto">
                <a:xfrm>
                  <a:off x="1579" y="1326"/>
                  <a:ext cx="6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600" b="1">
                      <a:latin typeface="Times New Roman" pitchFamily="18" charset="0"/>
                      <a:cs typeface="Times New Roman" pitchFamily="18" charset="0"/>
                    </a:rPr>
                    <a:t>829</a:t>
                  </a:r>
                  <a:endParaRPr lang="en-US" altLang="en-US" sz="1000">
                    <a:latin typeface="Times New Roman" pitchFamily="18" charset="0"/>
                    <a:cs typeface="Times New Roman" pitchFamily="18" charset="0"/>
                  </a:endParaRPr>
                </a:p>
                <a:p>
                  <a:pPr algn="ctr"/>
                  <a:endParaRPr lang="en-US" altLang="en-US">
                    <a:latin typeface="Times New Roman" pitchFamily="18" charset="0"/>
                  </a:endParaRPr>
                </a:p>
              </p:txBody>
            </p:sp>
            <p:sp>
              <p:nvSpPr>
                <p:cNvPr id="103" name="Rectangle 98"/>
                <p:cNvSpPr>
                  <a:spLocks noChangeArrowheads="1"/>
                </p:cNvSpPr>
                <p:nvPr/>
              </p:nvSpPr>
              <p:spPr bwMode="auto">
                <a:xfrm>
                  <a:off x="1536" y="1326"/>
                  <a:ext cx="768"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36" name="Group 101"/>
              <p:cNvGrpSpPr>
                <a:grpSpLocks/>
              </p:cNvGrpSpPr>
              <p:nvPr/>
            </p:nvGrpSpPr>
            <p:grpSpPr bwMode="auto">
              <a:xfrm>
                <a:off x="2304" y="1326"/>
                <a:ext cx="768" cy="442"/>
                <a:chOff x="2304" y="1326"/>
                <a:chExt cx="768" cy="442"/>
              </a:xfrm>
            </p:grpSpPr>
            <p:sp>
              <p:nvSpPr>
                <p:cNvPr id="100" name="Rectangle 32"/>
                <p:cNvSpPr>
                  <a:spLocks noChangeArrowheads="1"/>
                </p:cNvSpPr>
                <p:nvPr/>
              </p:nvSpPr>
              <p:spPr bwMode="auto">
                <a:xfrm>
                  <a:off x="2347" y="1326"/>
                  <a:ext cx="6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600" b="1">
                      <a:latin typeface="Times New Roman" pitchFamily="18" charset="0"/>
                      <a:cs typeface="Times New Roman" pitchFamily="18" charset="0"/>
                    </a:rPr>
                    <a:t>5.67</a:t>
                  </a:r>
                  <a:r>
                    <a:rPr lang="en-US" altLang="en-US" sz="1600" b="1">
                      <a:latin typeface="Times New Roman" pitchFamily="18" charset="0"/>
                      <a:cs typeface="Times New Roman" pitchFamily="18" charset="0"/>
                      <a:sym typeface="Symbol" pitchFamily="18" charset="2"/>
                    </a:rPr>
                    <a:t></a:t>
                  </a:r>
                  <a:r>
                    <a:rPr lang="en-US" altLang="en-US" sz="1600" b="1">
                      <a:cs typeface="Times New Roman" pitchFamily="18" charset="0"/>
                    </a:rPr>
                    <a:t>6</a:t>
                  </a:r>
                  <a:endParaRPr lang="en-US" altLang="en-US" sz="1000">
                    <a:latin typeface="Times New Roman" pitchFamily="18" charset="0"/>
                    <a:cs typeface="Times New Roman" pitchFamily="18" charset="0"/>
                    <a:sym typeface="Symbol" pitchFamily="18" charset="2"/>
                  </a:endParaRPr>
                </a:p>
                <a:p>
                  <a:pPr algn="ctr"/>
                  <a:endParaRPr lang="en-US" altLang="en-US" sz="1600" b="1">
                    <a:latin typeface="Times New Roman" pitchFamily="18" charset="0"/>
                    <a:cs typeface="Times New Roman" pitchFamily="18" charset="0"/>
                    <a:sym typeface="Symbol" pitchFamily="18" charset="2"/>
                  </a:endParaRPr>
                </a:p>
              </p:txBody>
            </p:sp>
            <p:sp>
              <p:nvSpPr>
                <p:cNvPr id="101" name="Rectangle 100"/>
                <p:cNvSpPr>
                  <a:spLocks noChangeArrowheads="1"/>
                </p:cNvSpPr>
                <p:nvPr/>
              </p:nvSpPr>
              <p:spPr bwMode="auto">
                <a:xfrm>
                  <a:off x="2304" y="1326"/>
                  <a:ext cx="768"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37" name="Group 103"/>
              <p:cNvGrpSpPr>
                <a:grpSpLocks/>
              </p:cNvGrpSpPr>
              <p:nvPr/>
            </p:nvGrpSpPr>
            <p:grpSpPr bwMode="auto">
              <a:xfrm>
                <a:off x="3072" y="1326"/>
                <a:ext cx="768" cy="442"/>
                <a:chOff x="3072" y="1326"/>
                <a:chExt cx="768" cy="442"/>
              </a:xfrm>
            </p:grpSpPr>
            <p:sp>
              <p:nvSpPr>
                <p:cNvPr id="98" name="Rectangle 33"/>
                <p:cNvSpPr>
                  <a:spLocks noChangeArrowheads="1"/>
                </p:cNvSpPr>
                <p:nvPr/>
              </p:nvSpPr>
              <p:spPr bwMode="auto">
                <a:xfrm>
                  <a:off x="3115" y="1326"/>
                  <a:ext cx="6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600" b="1">
                      <a:latin typeface="Times New Roman" pitchFamily="18" charset="0"/>
                      <a:cs typeface="Times New Roman" pitchFamily="18" charset="0"/>
                    </a:rPr>
                    <a:t>256</a:t>
                  </a:r>
                  <a:endParaRPr lang="en-US" altLang="en-US" sz="1000">
                    <a:latin typeface="Times New Roman" pitchFamily="18" charset="0"/>
                    <a:cs typeface="Times New Roman" pitchFamily="18" charset="0"/>
                  </a:endParaRPr>
                </a:p>
                <a:p>
                  <a:pPr algn="ctr"/>
                  <a:endParaRPr lang="en-US" altLang="en-US">
                    <a:latin typeface="Times New Roman" pitchFamily="18" charset="0"/>
                  </a:endParaRPr>
                </a:p>
              </p:txBody>
            </p:sp>
            <p:sp>
              <p:nvSpPr>
                <p:cNvPr id="99" name="Rectangle 102"/>
                <p:cNvSpPr>
                  <a:spLocks noChangeArrowheads="1"/>
                </p:cNvSpPr>
                <p:nvPr/>
              </p:nvSpPr>
              <p:spPr bwMode="auto">
                <a:xfrm>
                  <a:off x="3072" y="1326"/>
                  <a:ext cx="768"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38" name="Group 105"/>
              <p:cNvGrpSpPr>
                <a:grpSpLocks/>
              </p:cNvGrpSpPr>
              <p:nvPr/>
            </p:nvGrpSpPr>
            <p:grpSpPr bwMode="auto">
              <a:xfrm>
                <a:off x="0" y="1768"/>
                <a:ext cx="768" cy="442"/>
                <a:chOff x="0" y="1768"/>
                <a:chExt cx="768" cy="442"/>
              </a:xfrm>
            </p:grpSpPr>
            <p:sp>
              <p:nvSpPr>
                <p:cNvPr id="96" name="Rectangle 34"/>
                <p:cNvSpPr>
                  <a:spLocks noChangeArrowheads="1"/>
                </p:cNvSpPr>
                <p:nvPr/>
              </p:nvSpPr>
              <p:spPr bwMode="auto">
                <a:xfrm>
                  <a:off x="43" y="1768"/>
                  <a:ext cx="6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600" b="1">
                      <a:latin typeface="Times New Roman" pitchFamily="18" charset="0"/>
                      <a:cs typeface="Times New Roman" pitchFamily="18" charset="0"/>
                    </a:rPr>
                    <a:t>4</a:t>
                  </a:r>
                  <a:endParaRPr lang="en-US" altLang="en-US" sz="1000">
                    <a:latin typeface="Times New Roman" pitchFamily="18" charset="0"/>
                    <a:cs typeface="Times New Roman" pitchFamily="18" charset="0"/>
                  </a:endParaRPr>
                </a:p>
                <a:p>
                  <a:pPr algn="ctr"/>
                  <a:endParaRPr lang="en-US" altLang="en-US">
                    <a:latin typeface="Times New Roman" pitchFamily="18" charset="0"/>
                  </a:endParaRPr>
                </a:p>
              </p:txBody>
            </p:sp>
            <p:sp>
              <p:nvSpPr>
                <p:cNvPr id="97" name="Rectangle 104"/>
                <p:cNvSpPr>
                  <a:spLocks noChangeArrowheads="1"/>
                </p:cNvSpPr>
                <p:nvPr/>
              </p:nvSpPr>
              <p:spPr bwMode="auto">
                <a:xfrm>
                  <a:off x="0" y="1768"/>
                  <a:ext cx="768"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39" name="Group 107"/>
              <p:cNvGrpSpPr>
                <a:grpSpLocks/>
              </p:cNvGrpSpPr>
              <p:nvPr/>
            </p:nvGrpSpPr>
            <p:grpSpPr bwMode="auto">
              <a:xfrm>
                <a:off x="768" y="1768"/>
                <a:ext cx="768" cy="442"/>
                <a:chOff x="768" y="1768"/>
                <a:chExt cx="768" cy="442"/>
              </a:xfrm>
            </p:grpSpPr>
            <p:sp>
              <p:nvSpPr>
                <p:cNvPr id="94" name="Rectangle 35"/>
                <p:cNvSpPr>
                  <a:spLocks noChangeArrowheads="1"/>
                </p:cNvSpPr>
                <p:nvPr/>
              </p:nvSpPr>
              <p:spPr bwMode="auto">
                <a:xfrm>
                  <a:off x="811" y="1768"/>
                  <a:ext cx="6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600" b="1">
                      <a:latin typeface="Times New Roman" pitchFamily="18" charset="0"/>
                      <a:cs typeface="Times New Roman" pitchFamily="18" charset="0"/>
                    </a:rPr>
                    <a:t>82</a:t>
                  </a:r>
                  <a:endParaRPr lang="en-US" altLang="en-US" sz="1000">
                    <a:latin typeface="Times New Roman" pitchFamily="18" charset="0"/>
                    <a:cs typeface="Times New Roman" pitchFamily="18" charset="0"/>
                  </a:endParaRPr>
                </a:p>
                <a:p>
                  <a:pPr algn="ctr"/>
                  <a:endParaRPr lang="en-US" altLang="en-US">
                    <a:latin typeface="Times New Roman" pitchFamily="18" charset="0"/>
                  </a:endParaRPr>
                </a:p>
              </p:txBody>
            </p:sp>
            <p:sp>
              <p:nvSpPr>
                <p:cNvPr id="95" name="Rectangle 106"/>
                <p:cNvSpPr>
                  <a:spLocks noChangeArrowheads="1"/>
                </p:cNvSpPr>
                <p:nvPr/>
              </p:nvSpPr>
              <p:spPr bwMode="auto">
                <a:xfrm>
                  <a:off x="768" y="1768"/>
                  <a:ext cx="768"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40" name="Group 109"/>
              <p:cNvGrpSpPr>
                <a:grpSpLocks/>
              </p:cNvGrpSpPr>
              <p:nvPr/>
            </p:nvGrpSpPr>
            <p:grpSpPr bwMode="auto">
              <a:xfrm>
                <a:off x="1536" y="1768"/>
                <a:ext cx="768" cy="442"/>
                <a:chOff x="1536" y="1768"/>
                <a:chExt cx="768" cy="442"/>
              </a:xfrm>
            </p:grpSpPr>
            <p:sp>
              <p:nvSpPr>
                <p:cNvPr id="92" name="Rectangle 36"/>
                <p:cNvSpPr>
                  <a:spLocks noChangeArrowheads="1"/>
                </p:cNvSpPr>
                <p:nvPr/>
              </p:nvSpPr>
              <p:spPr bwMode="auto">
                <a:xfrm>
                  <a:off x="1579" y="1768"/>
                  <a:ext cx="6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600" b="1">
                      <a:latin typeface="Times New Roman" pitchFamily="18" charset="0"/>
                      <a:cs typeface="Times New Roman" pitchFamily="18" charset="0"/>
                    </a:rPr>
                    <a:t>911</a:t>
                  </a:r>
                  <a:endParaRPr lang="en-US" altLang="en-US" sz="1000">
                    <a:latin typeface="Times New Roman" pitchFamily="18" charset="0"/>
                    <a:cs typeface="Times New Roman" pitchFamily="18" charset="0"/>
                  </a:endParaRPr>
                </a:p>
                <a:p>
                  <a:pPr algn="ctr"/>
                  <a:endParaRPr lang="en-US" altLang="en-US">
                    <a:latin typeface="Times New Roman" pitchFamily="18" charset="0"/>
                  </a:endParaRPr>
                </a:p>
              </p:txBody>
            </p:sp>
            <p:sp>
              <p:nvSpPr>
                <p:cNvPr id="93" name="Rectangle 108"/>
                <p:cNvSpPr>
                  <a:spLocks noChangeArrowheads="1"/>
                </p:cNvSpPr>
                <p:nvPr/>
              </p:nvSpPr>
              <p:spPr bwMode="auto">
                <a:xfrm>
                  <a:off x="1536" y="1768"/>
                  <a:ext cx="768"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41" name="Group 111"/>
              <p:cNvGrpSpPr>
                <a:grpSpLocks/>
              </p:cNvGrpSpPr>
              <p:nvPr/>
            </p:nvGrpSpPr>
            <p:grpSpPr bwMode="auto">
              <a:xfrm>
                <a:off x="2304" y="1768"/>
                <a:ext cx="768" cy="442"/>
                <a:chOff x="2304" y="1768"/>
                <a:chExt cx="768" cy="442"/>
              </a:xfrm>
            </p:grpSpPr>
            <p:sp>
              <p:nvSpPr>
                <p:cNvPr id="90" name="Rectangle 37"/>
                <p:cNvSpPr>
                  <a:spLocks noChangeArrowheads="1"/>
                </p:cNvSpPr>
                <p:nvPr/>
              </p:nvSpPr>
              <p:spPr bwMode="auto">
                <a:xfrm>
                  <a:off x="2347" y="1768"/>
                  <a:ext cx="6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600" b="1">
                      <a:latin typeface="Times New Roman" pitchFamily="18" charset="0"/>
                      <a:cs typeface="Times New Roman" pitchFamily="18" charset="0"/>
                    </a:rPr>
                    <a:t>6.23</a:t>
                  </a:r>
                  <a:r>
                    <a:rPr lang="en-US" altLang="en-US" sz="1600" b="1">
                      <a:latin typeface="Times New Roman" pitchFamily="18" charset="0"/>
                      <a:cs typeface="Times New Roman" pitchFamily="18" charset="0"/>
                      <a:sym typeface="Symbol" pitchFamily="18" charset="2"/>
                    </a:rPr>
                    <a:t></a:t>
                  </a:r>
                  <a:r>
                    <a:rPr lang="en-US" altLang="en-US" sz="1600" b="1">
                      <a:cs typeface="Times New Roman" pitchFamily="18" charset="0"/>
                    </a:rPr>
                    <a:t>6</a:t>
                  </a:r>
                  <a:endParaRPr lang="en-US" altLang="en-US" sz="1000">
                    <a:latin typeface="Times New Roman" pitchFamily="18" charset="0"/>
                    <a:cs typeface="Times New Roman" pitchFamily="18" charset="0"/>
                    <a:sym typeface="Symbol" pitchFamily="18" charset="2"/>
                  </a:endParaRPr>
                </a:p>
                <a:p>
                  <a:pPr algn="ctr"/>
                  <a:endParaRPr lang="en-US" altLang="en-US" sz="1600" b="1">
                    <a:latin typeface="Times New Roman" pitchFamily="18" charset="0"/>
                    <a:cs typeface="Times New Roman" pitchFamily="18" charset="0"/>
                    <a:sym typeface="Symbol" pitchFamily="18" charset="2"/>
                  </a:endParaRPr>
                </a:p>
              </p:txBody>
            </p:sp>
            <p:sp>
              <p:nvSpPr>
                <p:cNvPr id="91" name="Rectangle 110"/>
                <p:cNvSpPr>
                  <a:spLocks noChangeArrowheads="1"/>
                </p:cNvSpPr>
                <p:nvPr/>
              </p:nvSpPr>
              <p:spPr bwMode="auto">
                <a:xfrm>
                  <a:off x="2304" y="1768"/>
                  <a:ext cx="768"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42" name="Group 113"/>
              <p:cNvGrpSpPr>
                <a:grpSpLocks/>
              </p:cNvGrpSpPr>
              <p:nvPr/>
            </p:nvGrpSpPr>
            <p:grpSpPr bwMode="auto">
              <a:xfrm>
                <a:off x="3072" y="1768"/>
                <a:ext cx="768" cy="442"/>
                <a:chOff x="3072" y="1768"/>
                <a:chExt cx="768" cy="442"/>
              </a:xfrm>
            </p:grpSpPr>
            <p:sp>
              <p:nvSpPr>
                <p:cNvPr id="88" name="Rectangle 38"/>
                <p:cNvSpPr>
                  <a:spLocks noChangeArrowheads="1"/>
                </p:cNvSpPr>
                <p:nvPr/>
              </p:nvSpPr>
              <p:spPr bwMode="auto">
                <a:xfrm>
                  <a:off x="3115" y="1768"/>
                  <a:ext cx="6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600" b="1">
                      <a:latin typeface="Times New Roman" pitchFamily="18" charset="0"/>
                      <a:cs typeface="Times New Roman" pitchFamily="18" charset="0"/>
                    </a:rPr>
                    <a:t>-</a:t>
                  </a:r>
                  <a:endParaRPr lang="en-US" altLang="en-US" sz="1000">
                    <a:latin typeface="Times New Roman" pitchFamily="18" charset="0"/>
                    <a:cs typeface="Times New Roman" pitchFamily="18" charset="0"/>
                  </a:endParaRPr>
                </a:p>
                <a:p>
                  <a:pPr algn="ctr"/>
                  <a:endParaRPr lang="en-US" altLang="en-US">
                    <a:latin typeface="Times New Roman" pitchFamily="18" charset="0"/>
                  </a:endParaRPr>
                </a:p>
              </p:txBody>
            </p:sp>
            <p:sp>
              <p:nvSpPr>
                <p:cNvPr id="89" name="Rectangle 112"/>
                <p:cNvSpPr>
                  <a:spLocks noChangeArrowheads="1"/>
                </p:cNvSpPr>
                <p:nvPr/>
              </p:nvSpPr>
              <p:spPr bwMode="auto">
                <a:xfrm>
                  <a:off x="3072" y="1768"/>
                  <a:ext cx="768"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43" name="Group 115"/>
              <p:cNvGrpSpPr>
                <a:grpSpLocks/>
              </p:cNvGrpSpPr>
              <p:nvPr/>
            </p:nvGrpSpPr>
            <p:grpSpPr bwMode="auto">
              <a:xfrm>
                <a:off x="0" y="2210"/>
                <a:ext cx="768" cy="442"/>
                <a:chOff x="0" y="2210"/>
                <a:chExt cx="768" cy="442"/>
              </a:xfrm>
            </p:grpSpPr>
            <p:sp>
              <p:nvSpPr>
                <p:cNvPr id="86" name="Rectangle 39"/>
                <p:cNvSpPr>
                  <a:spLocks noChangeArrowheads="1"/>
                </p:cNvSpPr>
                <p:nvPr/>
              </p:nvSpPr>
              <p:spPr bwMode="auto">
                <a:xfrm>
                  <a:off x="43" y="2210"/>
                  <a:ext cx="6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600" b="1">
                      <a:latin typeface="Times New Roman" pitchFamily="18" charset="0"/>
                      <a:cs typeface="Times New Roman" pitchFamily="18" charset="0"/>
                    </a:rPr>
                    <a:t>5</a:t>
                  </a:r>
                  <a:endParaRPr lang="en-US" altLang="en-US" sz="1000">
                    <a:latin typeface="Times New Roman" pitchFamily="18" charset="0"/>
                    <a:cs typeface="Times New Roman" pitchFamily="18" charset="0"/>
                  </a:endParaRPr>
                </a:p>
                <a:p>
                  <a:pPr algn="ctr"/>
                  <a:endParaRPr lang="en-US" altLang="en-US">
                    <a:latin typeface="Times New Roman" pitchFamily="18" charset="0"/>
                  </a:endParaRPr>
                </a:p>
              </p:txBody>
            </p:sp>
            <p:sp>
              <p:nvSpPr>
                <p:cNvPr id="87" name="Rectangle 114"/>
                <p:cNvSpPr>
                  <a:spLocks noChangeArrowheads="1"/>
                </p:cNvSpPr>
                <p:nvPr/>
              </p:nvSpPr>
              <p:spPr bwMode="auto">
                <a:xfrm>
                  <a:off x="0" y="2210"/>
                  <a:ext cx="768"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44" name="Group 117"/>
              <p:cNvGrpSpPr>
                <a:grpSpLocks/>
              </p:cNvGrpSpPr>
              <p:nvPr/>
            </p:nvGrpSpPr>
            <p:grpSpPr bwMode="auto">
              <a:xfrm>
                <a:off x="768" y="2210"/>
                <a:ext cx="768" cy="442"/>
                <a:chOff x="768" y="2210"/>
                <a:chExt cx="768" cy="442"/>
              </a:xfrm>
            </p:grpSpPr>
            <p:sp>
              <p:nvSpPr>
                <p:cNvPr id="84" name="Rectangle 40"/>
                <p:cNvSpPr>
                  <a:spLocks noChangeArrowheads="1"/>
                </p:cNvSpPr>
                <p:nvPr/>
              </p:nvSpPr>
              <p:spPr bwMode="auto">
                <a:xfrm>
                  <a:off x="811" y="2210"/>
                  <a:ext cx="6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600" b="1">
                      <a:latin typeface="Times New Roman" pitchFamily="18" charset="0"/>
                      <a:cs typeface="Times New Roman" pitchFamily="18" charset="0"/>
                    </a:rPr>
                    <a:t>62</a:t>
                  </a:r>
                  <a:endParaRPr lang="en-US" altLang="en-US" sz="1000">
                    <a:latin typeface="Times New Roman" pitchFamily="18" charset="0"/>
                    <a:cs typeface="Times New Roman" pitchFamily="18" charset="0"/>
                  </a:endParaRPr>
                </a:p>
                <a:p>
                  <a:pPr algn="ctr"/>
                  <a:endParaRPr lang="en-US" altLang="en-US">
                    <a:latin typeface="Times New Roman" pitchFamily="18" charset="0"/>
                  </a:endParaRPr>
                </a:p>
              </p:txBody>
            </p:sp>
            <p:sp>
              <p:nvSpPr>
                <p:cNvPr id="85" name="Rectangle 116"/>
                <p:cNvSpPr>
                  <a:spLocks noChangeArrowheads="1"/>
                </p:cNvSpPr>
                <p:nvPr/>
              </p:nvSpPr>
              <p:spPr bwMode="auto">
                <a:xfrm>
                  <a:off x="768" y="2210"/>
                  <a:ext cx="768"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45" name="Group 119"/>
              <p:cNvGrpSpPr>
                <a:grpSpLocks/>
              </p:cNvGrpSpPr>
              <p:nvPr/>
            </p:nvGrpSpPr>
            <p:grpSpPr bwMode="auto">
              <a:xfrm>
                <a:off x="1536" y="2210"/>
                <a:ext cx="768" cy="442"/>
                <a:chOff x="1536" y="2210"/>
                <a:chExt cx="768" cy="442"/>
              </a:xfrm>
            </p:grpSpPr>
            <p:sp>
              <p:nvSpPr>
                <p:cNvPr id="82" name="Rectangle 41"/>
                <p:cNvSpPr>
                  <a:spLocks noChangeArrowheads="1"/>
                </p:cNvSpPr>
                <p:nvPr/>
              </p:nvSpPr>
              <p:spPr bwMode="auto">
                <a:xfrm>
                  <a:off x="1579" y="2210"/>
                  <a:ext cx="6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600" b="1">
                      <a:latin typeface="Times New Roman" pitchFamily="18" charset="0"/>
                      <a:cs typeface="Times New Roman" pitchFamily="18" charset="0"/>
                    </a:rPr>
                    <a:t>993</a:t>
                  </a:r>
                  <a:endParaRPr lang="en-US" altLang="en-US" sz="1000">
                    <a:latin typeface="Times New Roman" pitchFamily="18" charset="0"/>
                    <a:cs typeface="Times New Roman" pitchFamily="18" charset="0"/>
                  </a:endParaRPr>
                </a:p>
                <a:p>
                  <a:pPr algn="ctr"/>
                  <a:endParaRPr lang="en-US" altLang="en-US">
                    <a:latin typeface="Times New Roman" pitchFamily="18" charset="0"/>
                  </a:endParaRPr>
                </a:p>
              </p:txBody>
            </p:sp>
            <p:sp>
              <p:nvSpPr>
                <p:cNvPr id="83" name="Rectangle 118"/>
                <p:cNvSpPr>
                  <a:spLocks noChangeArrowheads="1"/>
                </p:cNvSpPr>
                <p:nvPr/>
              </p:nvSpPr>
              <p:spPr bwMode="auto">
                <a:xfrm>
                  <a:off x="1536" y="2210"/>
                  <a:ext cx="768"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46" name="Group 121"/>
              <p:cNvGrpSpPr>
                <a:grpSpLocks/>
              </p:cNvGrpSpPr>
              <p:nvPr/>
            </p:nvGrpSpPr>
            <p:grpSpPr bwMode="auto">
              <a:xfrm>
                <a:off x="2304" y="2210"/>
                <a:ext cx="768" cy="442"/>
                <a:chOff x="2304" y="2210"/>
                <a:chExt cx="768" cy="442"/>
              </a:xfrm>
            </p:grpSpPr>
            <p:sp>
              <p:nvSpPr>
                <p:cNvPr id="80" name="Rectangle 42"/>
                <p:cNvSpPr>
                  <a:spLocks noChangeArrowheads="1"/>
                </p:cNvSpPr>
                <p:nvPr/>
              </p:nvSpPr>
              <p:spPr bwMode="auto">
                <a:xfrm>
                  <a:off x="2347" y="2210"/>
                  <a:ext cx="6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600" b="1">
                      <a:latin typeface="Times New Roman" pitchFamily="18" charset="0"/>
                      <a:cs typeface="Times New Roman" pitchFamily="18" charset="0"/>
                    </a:rPr>
                    <a:t>6.65</a:t>
                  </a:r>
                  <a:r>
                    <a:rPr lang="en-US" altLang="en-US" sz="1600" b="1">
                      <a:latin typeface="Times New Roman" pitchFamily="18" charset="0"/>
                      <a:cs typeface="Times New Roman" pitchFamily="18" charset="0"/>
                      <a:sym typeface="Symbol" pitchFamily="18" charset="2"/>
                    </a:rPr>
                    <a:t></a:t>
                  </a:r>
                  <a:r>
                    <a:rPr lang="en-US" altLang="en-US" sz="1600" b="1">
                      <a:cs typeface="Times New Roman" pitchFamily="18" charset="0"/>
                    </a:rPr>
                    <a:t>7</a:t>
                  </a:r>
                  <a:endParaRPr lang="en-US" altLang="en-US" sz="1000">
                    <a:latin typeface="Times New Roman" pitchFamily="18" charset="0"/>
                    <a:cs typeface="Times New Roman" pitchFamily="18" charset="0"/>
                    <a:sym typeface="Symbol" pitchFamily="18" charset="2"/>
                  </a:endParaRPr>
                </a:p>
                <a:p>
                  <a:pPr algn="ctr"/>
                  <a:endParaRPr lang="en-US" altLang="en-US" sz="1600" b="1">
                    <a:latin typeface="Times New Roman" pitchFamily="18" charset="0"/>
                    <a:cs typeface="Times New Roman" pitchFamily="18" charset="0"/>
                    <a:sym typeface="Symbol" pitchFamily="18" charset="2"/>
                  </a:endParaRPr>
                </a:p>
              </p:txBody>
            </p:sp>
            <p:sp>
              <p:nvSpPr>
                <p:cNvPr id="81" name="Rectangle 120"/>
                <p:cNvSpPr>
                  <a:spLocks noChangeArrowheads="1"/>
                </p:cNvSpPr>
                <p:nvPr/>
              </p:nvSpPr>
              <p:spPr bwMode="auto">
                <a:xfrm>
                  <a:off x="2304" y="2210"/>
                  <a:ext cx="768"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47" name="Group 123"/>
              <p:cNvGrpSpPr>
                <a:grpSpLocks/>
              </p:cNvGrpSpPr>
              <p:nvPr/>
            </p:nvGrpSpPr>
            <p:grpSpPr bwMode="auto">
              <a:xfrm>
                <a:off x="3072" y="2210"/>
                <a:ext cx="768" cy="442"/>
                <a:chOff x="3072" y="2210"/>
                <a:chExt cx="768" cy="442"/>
              </a:xfrm>
            </p:grpSpPr>
            <p:sp>
              <p:nvSpPr>
                <p:cNvPr id="78" name="Rectangle 43"/>
                <p:cNvSpPr>
                  <a:spLocks noChangeArrowheads="1"/>
                </p:cNvSpPr>
                <p:nvPr/>
              </p:nvSpPr>
              <p:spPr bwMode="auto">
                <a:xfrm>
                  <a:off x="3115" y="2210"/>
                  <a:ext cx="6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600" b="1">
                      <a:latin typeface="Times New Roman" pitchFamily="18" charset="0"/>
                      <a:cs typeface="Times New Roman" pitchFamily="18" charset="0"/>
                    </a:rPr>
                    <a:t>212</a:t>
                  </a:r>
                  <a:endParaRPr lang="en-US" altLang="en-US" sz="1000">
                    <a:latin typeface="Times New Roman" pitchFamily="18" charset="0"/>
                    <a:cs typeface="Times New Roman" pitchFamily="18" charset="0"/>
                  </a:endParaRPr>
                </a:p>
                <a:p>
                  <a:pPr algn="ctr"/>
                  <a:endParaRPr lang="en-US" altLang="en-US">
                    <a:latin typeface="Times New Roman" pitchFamily="18" charset="0"/>
                  </a:endParaRPr>
                </a:p>
              </p:txBody>
            </p:sp>
            <p:sp>
              <p:nvSpPr>
                <p:cNvPr id="79" name="Rectangle 122"/>
                <p:cNvSpPr>
                  <a:spLocks noChangeArrowheads="1"/>
                </p:cNvSpPr>
                <p:nvPr/>
              </p:nvSpPr>
              <p:spPr bwMode="auto">
                <a:xfrm>
                  <a:off x="3072" y="2210"/>
                  <a:ext cx="768"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48" name="Group 125"/>
              <p:cNvGrpSpPr>
                <a:grpSpLocks/>
              </p:cNvGrpSpPr>
              <p:nvPr/>
            </p:nvGrpSpPr>
            <p:grpSpPr bwMode="auto">
              <a:xfrm>
                <a:off x="0" y="2652"/>
                <a:ext cx="768" cy="442"/>
                <a:chOff x="0" y="2652"/>
                <a:chExt cx="768" cy="442"/>
              </a:xfrm>
            </p:grpSpPr>
            <p:sp>
              <p:nvSpPr>
                <p:cNvPr id="76" name="Rectangle 44"/>
                <p:cNvSpPr>
                  <a:spLocks noChangeArrowheads="1"/>
                </p:cNvSpPr>
                <p:nvPr/>
              </p:nvSpPr>
              <p:spPr bwMode="auto">
                <a:xfrm>
                  <a:off x="43" y="2652"/>
                  <a:ext cx="6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600" b="1">
                      <a:latin typeface="Times New Roman" pitchFamily="18" charset="0"/>
                      <a:cs typeface="Times New Roman" pitchFamily="18" charset="0"/>
                    </a:rPr>
                    <a:t>6</a:t>
                  </a:r>
                  <a:endParaRPr lang="en-US" altLang="en-US" sz="1000">
                    <a:latin typeface="Times New Roman" pitchFamily="18" charset="0"/>
                    <a:cs typeface="Times New Roman" pitchFamily="18" charset="0"/>
                  </a:endParaRPr>
                </a:p>
                <a:p>
                  <a:pPr algn="ctr"/>
                  <a:endParaRPr lang="en-US" altLang="en-US">
                    <a:latin typeface="Times New Roman" pitchFamily="18" charset="0"/>
                  </a:endParaRPr>
                </a:p>
              </p:txBody>
            </p:sp>
            <p:sp>
              <p:nvSpPr>
                <p:cNvPr id="77" name="Rectangle 124"/>
                <p:cNvSpPr>
                  <a:spLocks noChangeArrowheads="1"/>
                </p:cNvSpPr>
                <p:nvPr/>
              </p:nvSpPr>
              <p:spPr bwMode="auto">
                <a:xfrm>
                  <a:off x="0" y="2652"/>
                  <a:ext cx="768"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49" name="Group 127"/>
              <p:cNvGrpSpPr>
                <a:grpSpLocks/>
              </p:cNvGrpSpPr>
              <p:nvPr/>
            </p:nvGrpSpPr>
            <p:grpSpPr bwMode="auto">
              <a:xfrm>
                <a:off x="768" y="2652"/>
                <a:ext cx="768" cy="442"/>
                <a:chOff x="768" y="2652"/>
                <a:chExt cx="768" cy="442"/>
              </a:xfrm>
            </p:grpSpPr>
            <p:sp>
              <p:nvSpPr>
                <p:cNvPr id="74" name="Rectangle 45"/>
                <p:cNvSpPr>
                  <a:spLocks noChangeArrowheads="1"/>
                </p:cNvSpPr>
                <p:nvPr/>
              </p:nvSpPr>
              <p:spPr bwMode="auto">
                <a:xfrm>
                  <a:off x="811" y="2652"/>
                  <a:ext cx="6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600" b="1">
                      <a:latin typeface="Times New Roman" pitchFamily="18" charset="0"/>
                      <a:cs typeface="Times New Roman" pitchFamily="18" charset="0"/>
                    </a:rPr>
                    <a:t>31</a:t>
                  </a:r>
                  <a:endParaRPr lang="en-US" altLang="en-US" sz="1000">
                    <a:latin typeface="Times New Roman" pitchFamily="18" charset="0"/>
                    <a:cs typeface="Times New Roman" pitchFamily="18" charset="0"/>
                  </a:endParaRPr>
                </a:p>
                <a:p>
                  <a:pPr algn="ctr"/>
                  <a:endParaRPr lang="en-US" altLang="en-US">
                    <a:latin typeface="Times New Roman" pitchFamily="18" charset="0"/>
                  </a:endParaRPr>
                </a:p>
              </p:txBody>
            </p:sp>
            <p:sp>
              <p:nvSpPr>
                <p:cNvPr id="75" name="Rectangle 126"/>
                <p:cNvSpPr>
                  <a:spLocks noChangeArrowheads="1"/>
                </p:cNvSpPr>
                <p:nvPr/>
              </p:nvSpPr>
              <p:spPr bwMode="auto">
                <a:xfrm>
                  <a:off x="768" y="2652"/>
                  <a:ext cx="768"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50" name="Group 129"/>
              <p:cNvGrpSpPr>
                <a:grpSpLocks/>
              </p:cNvGrpSpPr>
              <p:nvPr/>
            </p:nvGrpSpPr>
            <p:grpSpPr bwMode="auto">
              <a:xfrm>
                <a:off x="1536" y="2652"/>
                <a:ext cx="768" cy="442"/>
                <a:chOff x="1536" y="2652"/>
                <a:chExt cx="768" cy="442"/>
              </a:xfrm>
            </p:grpSpPr>
            <p:sp>
              <p:nvSpPr>
                <p:cNvPr id="72" name="Rectangle 46"/>
                <p:cNvSpPr>
                  <a:spLocks noChangeArrowheads="1"/>
                </p:cNvSpPr>
                <p:nvPr/>
              </p:nvSpPr>
              <p:spPr bwMode="auto">
                <a:xfrm>
                  <a:off x="1579" y="2652"/>
                  <a:ext cx="6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600" b="1">
                      <a:latin typeface="Times New Roman" pitchFamily="18" charset="0"/>
                      <a:cs typeface="Times New Roman" pitchFamily="18" charset="0"/>
                    </a:rPr>
                    <a:t>1004</a:t>
                  </a:r>
                  <a:endParaRPr lang="en-US" altLang="en-US" sz="1000">
                    <a:latin typeface="Times New Roman" pitchFamily="18" charset="0"/>
                    <a:cs typeface="Times New Roman" pitchFamily="18" charset="0"/>
                  </a:endParaRPr>
                </a:p>
                <a:p>
                  <a:pPr algn="ctr"/>
                  <a:endParaRPr lang="en-US" altLang="en-US">
                    <a:latin typeface="Times New Roman" pitchFamily="18" charset="0"/>
                  </a:endParaRPr>
                </a:p>
              </p:txBody>
            </p:sp>
            <p:sp>
              <p:nvSpPr>
                <p:cNvPr id="73" name="Rectangle 128"/>
                <p:cNvSpPr>
                  <a:spLocks noChangeArrowheads="1"/>
                </p:cNvSpPr>
                <p:nvPr/>
              </p:nvSpPr>
              <p:spPr bwMode="auto">
                <a:xfrm>
                  <a:off x="1536" y="2652"/>
                  <a:ext cx="768"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51" name="Group 131"/>
              <p:cNvGrpSpPr>
                <a:grpSpLocks/>
              </p:cNvGrpSpPr>
              <p:nvPr/>
            </p:nvGrpSpPr>
            <p:grpSpPr bwMode="auto">
              <a:xfrm>
                <a:off x="2304" y="2652"/>
                <a:ext cx="768" cy="442"/>
                <a:chOff x="2304" y="2652"/>
                <a:chExt cx="768" cy="442"/>
              </a:xfrm>
            </p:grpSpPr>
            <p:sp>
              <p:nvSpPr>
                <p:cNvPr id="70" name="Rectangle 47"/>
                <p:cNvSpPr>
                  <a:spLocks noChangeArrowheads="1"/>
                </p:cNvSpPr>
                <p:nvPr/>
              </p:nvSpPr>
              <p:spPr bwMode="auto">
                <a:xfrm>
                  <a:off x="2347" y="2652"/>
                  <a:ext cx="6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600" b="1">
                      <a:latin typeface="Times New Roman" pitchFamily="18" charset="0"/>
                      <a:cs typeface="Times New Roman" pitchFamily="18" charset="0"/>
                    </a:rPr>
                    <a:t>6.86</a:t>
                  </a:r>
                  <a:r>
                    <a:rPr lang="en-US" altLang="en-US" sz="1600" b="1">
                      <a:latin typeface="Times New Roman" pitchFamily="18" charset="0"/>
                      <a:cs typeface="Times New Roman" pitchFamily="18" charset="0"/>
                      <a:sym typeface="Symbol" pitchFamily="18" charset="2"/>
                    </a:rPr>
                    <a:t></a:t>
                  </a:r>
                  <a:r>
                    <a:rPr lang="en-US" altLang="en-US" sz="1600" b="1">
                      <a:cs typeface="Times New Roman" pitchFamily="18" charset="0"/>
                    </a:rPr>
                    <a:t>7</a:t>
                  </a:r>
                  <a:endParaRPr lang="en-US" altLang="en-US" sz="1000">
                    <a:latin typeface="Times New Roman" pitchFamily="18" charset="0"/>
                    <a:cs typeface="Times New Roman" pitchFamily="18" charset="0"/>
                    <a:sym typeface="Symbol" pitchFamily="18" charset="2"/>
                  </a:endParaRPr>
                </a:p>
                <a:p>
                  <a:pPr algn="ctr"/>
                  <a:endParaRPr lang="en-US" altLang="en-US" sz="1600" b="1">
                    <a:latin typeface="Times New Roman" pitchFamily="18" charset="0"/>
                    <a:cs typeface="Times New Roman" pitchFamily="18" charset="0"/>
                    <a:sym typeface="Symbol" pitchFamily="18" charset="2"/>
                  </a:endParaRPr>
                </a:p>
              </p:txBody>
            </p:sp>
            <p:sp>
              <p:nvSpPr>
                <p:cNvPr id="71" name="Rectangle 130"/>
                <p:cNvSpPr>
                  <a:spLocks noChangeArrowheads="1"/>
                </p:cNvSpPr>
                <p:nvPr/>
              </p:nvSpPr>
              <p:spPr bwMode="auto">
                <a:xfrm>
                  <a:off x="2304" y="2652"/>
                  <a:ext cx="768"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52" name="Group 133"/>
              <p:cNvGrpSpPr>
                <a:grpSpLocks/>
              </p:cNvGrpSpPr>
              <p:nvPr/>
            </p:nvGrpSpPr>
            <p:grpSpPr bwMode="auto">
              <a:xfrm>
                <a:off x="3072" y="2652"/>
                <a:ext cx="768" cy="442"/>
                <a:chOff x="3072" y="2652"/>
                <a:chExt cx="768" cy="442"/>
              </a:xfrm>
            </p:grpSpPr>
            <p:sp>
              <p:nvSpPr>
                <p:cNvPr id="68" name="Rectangle 48"/>
                <p:cNvSpPr>
                  <a:spLocks noChangeArrowheads="1"/>
                </p:cNvSpPr>
                <p:nvPr/>
              </p:nvSpPr>
              <p:spPr bwMode="auto">
                <a:xfrm>
                  <a:off x="3115" y="2652"/>
                  <a:ext cx="6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600" b="1">
                      <a:latin typeface="Times New Roman" pitchFamily="18" charset="0"/>
                      <a:cs typeface="Times New Roman" pitchFamily="18" charset="0"/>
                    </a:rPr>
                    <a:t>246</a:t>
                  </a:r>
                  <a:endParaRPr lang="en-US" altLang="en-US" sz="1000">
                    <a:latin typeface="Times New Roman" pitchFamily="18" charset="0"/>
                    <a:cs typeface="Times New Roman" pitchFamily="18" charset="0"/>
                  </a:endParaRPr>
                </a:p>
                <a:p>
                  <a:pPr algn="ctr"/>
                  <a:endParaRPr lang="en-US" altLang="en-US">
                    <a:latin typeface="Times New Roman" pitchFamily="18" charset="0"/>
                  </a:endParaRPr>
                </a:p>
              </p:txBody>
            </p:sp>
            <p:sp>
              <p:nvSpPr>
                <p:cNvPr id="69" name="Rectangle 132"/>
                <p:cNvSpPr>
                  <a:spLocks noChangeArrowheads="1"/>
                </p:cNvSpPr>
                <p:nvPr/>
              </p:nvSpPr>
              <p:spPr bwMode="auto">
                <a:xfrm>
                  <a:off x="3072" y="2652"/>
                  <a:ext cx="768"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53" name="Group 135"/>
              <p:cNvGrpSpPr>
                <a:grpSpLocks/>
              </p:cNvGrpSpPr>
              <p:nvPr/>
            </p:nvGrpSpPr>
            <p:grpSpPr bwMode="auto">
              <a:xfrm>
                <a:off x="0" y="3094"/>
                <a:ext cx="768" cy="442"/>
                <a:chOff x="0" y="3094"/>
                <a:chExt cx="768" cy="442"/>
              </a:xfrm>
            </p:grpSpPr>
            <p:sp>
              <p:nvSpPr>
                <p:cNvPr id="66" name="Rectangle 49"/>
                <p:cNvSpPr>
                  <a:spLocks noChangeArrowheads="1"/>
                </p:cNvSpPr>
                <p:nvPr/>
              </p:nvSpPr>
              <p:spPr bwMode="auto">
                <a:xfrm>
                  <a:off x="43" y="3094"/>
                  <a:ext cx="6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600" b="1">
                      <a:latin typeface="Times New Roman" pitchFamily="18" charset="0"/>
                      <a:cs typeface="Times New Roman" pitchFamily="18" charset="0"/>
                    </a:rPr>
                    <a:t>7</a:t>
                  </a:r>
                  <a:endParaRPr lang="en-US" altLang="en-US" sz="1000">
                    <a:latin typeface="Times New Roman" pitchFamily="18" charset="0"/>
                    <a:cs typeface="Times New Roman" pitchFamily="18" charset="0"/>
                  </a:endParaRPr>
                </a:p>
                <a:p>
                  <a:pPr algn="ctr"/>
                  <a:endParaRPr lang="en-US" altLang="en-US">
                    <a:latin typeface="Times New Roman" pitchFamily="18" charset="0"/>
                  </a:endParaRPr>
                </a:p>
              </p:txBody>
            </p:sp>
            <p:sp>
              <p:nvSpPr>
                <p:cNvPr id="67" name="Rectangle 134"/>
                <p:cNvSpPr>
                  <a:spLocks noChangeArrowheads="1"/>
                </p:cNvSpPr>
                <p:nvPr/>
              </p:nvSpPr>
              <p:spPr bwMode="auto">
                <a:xfrm>
                  <a:off x="0" y="3094"/>
                  <a:ext cx="768"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54" name="Group 137"/>
              <p:cNvGrpSpPr>
                <a:grpSpLocks/>
              </p:cNvGrpSpPr>
              <p:nvPr/>
            </p:nvGrpSpPr>
            <p:grpSpPr bwMode="auto">
              <a:xfrm>
                <a:off x="768" y="3094"/>
                <a:ext cx="768" cy="442"/>
                <a:chOff x="768" y="3094"/>
                <a:chExt cx="768" cy="442"/>
              </a:xfrm>
            </p:grpSpPr>
            <p:sp>
              <p:nvSpPr>
                <p:cNvPr id="64" name="Rectangle 50"/>
                <p:cNvSpPr>
                  <a:spLocks noChangeArrowheads="1"/>
                </p:cNvSpPr>
                <p:nvPr/>
              </p:nvSpPr>
              <p:spPr bwMode="auto">
                <a:xfrm>
                  <a:off x="811" y="3094"/>
                  <a:ext cx="6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600" b="1">
                      <a:latin typeface="Times New Roman" pitchFamily="18" charset="0"/>
                      <a:cs typeface="Times New Roman" pitchFamily="18" charset="0"/>
                    </a:rPr>
                    <a:t>20</a:t>
                  </a:r>
                  <a:endParaRPr lang="en-US" altLang="en-US" sz="1000">
                    <a:latin typeface="Times New Roman" pitchFamily="18" charset="0"/>
                    <a:cs typeface="Times New Roman" pitchFamily="18" charset="0"/>
                  </a:endParaRPr>
                </a:p>
                <a:p>
                  <a:pPr algn="ctr"/>
                  <a:endParaRPr lang="en-US" altLang="en-US">
                    <a:latin typeface="Times New Roman" pitchFamily="18" charset="0"/>
                  </a:endParaRPr>
                </a:p>
              </p:txBody>
            </p:sp>
            <p:sp>
              <p:nvSpPr>
                <p:cNvPr id="65" name="Rectangle 136"/>
                <p:cNvSpPr>
                  <a:spLocks noChangeArrowheads="1"/>
                </p:cNvSpPr>
                <p:nvPr/>
              </p:nvSpPr>
              <p:spPr bwMode="auto">
                <a:xfrm>
                  <a:off x="768" y="3094"/>
                  <a:ext cx="768"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55" name="Group 139"/>
              <p:cNvGrpSpPr>
                <a:grpSpLocks/>
              </p:cNvGrpSpPr>
              <p:nvPr/>
            </p:nvGrpSpPr>
            <p:grpSpPr bwMode="auto">
              <a:xfrm>
                <a:off x="1536" y="3094"/>
                <a:ext cx="768" cy="442"/>
                <a:chOff x="1536" y="3094"/>
                <a:chExt cx="768" cy="442"/>
              </a:xfrm>
            </p:grpSpPr>
            <p:sp>
              <p:nvSpPr>
                <p:cNvPr id="62" name="Rectangle 51"/>
                <p:cNvSpPr>
                  <a:spLocks noChangeArrowheads="1"/>
                </p:cNvSpPr>
                <p:nvPr/>
              </p:nvSpPr>
              <p:spPr bwMode="auto">
                <a:xfrm>
                  <a:off x="1579" y="3094"/>
                  <a:ext cx="6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600" b="1">
                      <a:latin typeface="Times New Roman" pitchFamily="18" charset="0"/>
                      <a:cs typeface="Times New Roman" pitchFamily="18" charset="0"/>
                    </a:rPr>
                    <a:t>1024</a:t>
                  </a:r>
                  <a:endParaRPr lang="en-US" altLang="en-US" sz="1000">
                    <a:latin typeface="Times New Roman" pitchFamily="18" charset="0"/>
                    <a:cs typeface="Times New Roman" pitchFamily="18" charset="0"/>
                  </a:endParaRPr>
                </a:p>
                <a:p>
                  <a:pPr algn="ctr"/>
                  <a:endParaRPr lang="en-US" altLang="en-US">
                    <a:latin typeface="Times New Roman" pitchFamily="18" charset="0"/>
                  </a:endParaRPr>
                </a:p>
              </p:txBody>
            </p:sp>
            <p:sp>
              <p:nvSpPr>
                <p:cNvPr id="63" name="Rectangle 138"/>
                <p:cNvSpPr>
                  <a:spLocks noChangeArrowheads="1"/>
                </p:cNvSpPr>
                <p:nvPr/>
              </p:nvSpPr>
              <p:spPr bwMode="auto">
                <a:xfrm>
                  <a:off x="1536" y="3094"/>
                  <a:ext cx="768"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56" name="Group 141"/>
              <p:cNvGrpSpPr>
                <a:grpSpLocks/>
              </p:cNvGrpSpPr>
              <p:nvPr/>
            </p:nvGrpSpPr>
            <p:grpSpPr bwMode="auto">
              <a:xfrm>
                <a:off x="2304" y="3094"/>
                <a:ext cx="768" cy="442"/>
                <a:chOff x="2304" y="3094"/>
                <a:chExt cx="768" cy="442"/>
              </a:xfrm>
            </p:grpSpPr>
            <p:sp>
              <p:nvSpPr>
                <p:cNvPr id="60" name="Rectangle 52"/>
                <p:cNvSpPr>
                  <a:spLocks noChangeArrowheads="1"/>
                </p:cNvSpPr>
                <p:nvPr/>
              </p:nvSpPr>
              <p:spPr bwMode="auto">
                <a:xfrm>
                  <a:off x="2347" y="3094"/>
                  <a:ext cx="6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600" b="1">
                      <a:latin typeface="Times New Roman" pitchFamily="18" charset="0"/>
                      <a:cs typeface="Times New Roman" pitchFamily="18" charset="0"/>
                    </a:rPr>
                    <a:t>7.0</a:t>
                  </a:r>
                  <a:r>
                    <a:rPr lang="en-US" altLang="en-US" sz="1600" b="1">
                      <a:latin typeface="Times New Roman" pitchFamily="18" charset="0"/>
                      <a:cs typeface="Times New Roman" pitchFamily="18" charset="0"/>
                      <a:sym typeface="Symbol" pitchFamily="18" charset="2"/>
                    </a:rPr>
                    <a:t></a:t>
                  </a:r>
                  <a:r>
                    <a:rPr lang="en-US" altLang="en-US" sz="1600" b="1">
                      <a:cs typeface="Times New Roman" pitchFamily="18" charset="0"/>
                    </a:rPr>
                    <a:t>7</a:t>
                  </a:r>
                  <a:endParaRPr lang="en-US" altLang="en-US" sz="1000">
                    <a:latin typeface="Times New Roman" pitchFamily="18" charset="0"/>
                    <a:cs typeface="Times New Roman" pitchFamily="18" charset="0"/>
                    <a:sym typeface="Symbol" pitchFamily="18" charset="2"/>
                  </a:endParaRPr>
                </a:p>
                <a:p>
                  <a:pPr algn="ctr"/>
                  <a:endParaRPr lang="en-US" altLang="en-US" sz="1600" b="1">
                    <a:latin typeface="Times New Roman" pitchFamily="18" charset="0"/>
                    <a:cs typeface="Times New Roman" pitchFamily="18" charset="0"/>
                    <a:sym typeface="Symbol" pitchFamily="18" charset="2"/>
                  </a:endParaRPr>
                </a:p>
              </p:txBody>
            </p:sp>
            <p:sp>
              <p:nvSpPr>
                <p:cNvPr id="61" name="Rectangle 140"/>
                <p:cNvSpPr>
                  <a:spLocks noChangeArrowheads="1"/>
                </p:cNvSpPr>
                <p:nvPr/>
              </p:nvSpPr>
              <p:spPr bwMode="auto">
                <a:xfrm>
                  <a:off x="2304" y="3094"/>
                  <a:ext cx="768"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nvGrpSpPr>
              <p:cNvPr id="57" name="Group 143"/>
              <p:cNvGrpSpPr>
                <a:grpSpLocks/>
              </p:cNvGrpSpPr>
              <p:nvPr/>
            </p:nvGrpSpPr>
            <p:grpSpPr bwMode="auto">
              <a:xfrm>
                <a:off x="3072" y="3094"/>
                <a:ext cx="768" cy="442"/>
                <a:chOff x="3072" y="3094"/>
                <a:chExt cx="768" cy="442"/>
              </a:xfrm>
            </p:grpSpPr>
            <p:sp>
              <p:nvSpPr>
                <p:cNvPr id="58" name="Rectangle 53"/>
                <p:cNvSpPr>
                  <a:spLocks noChangeArrowheads="1"/>
                </p:cNvSpPr>
                <p:nvPr/>
              </p:nvSpPr>
              <p:spPr bwMode="auto">
                <a:xfrm>
                  <a:off x="3115" y="3094"/>
                  <a:ext cx="6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altLang="en-US" sz="1600" b="1">
                      <a:latin typeface="Times New Roman" pitchFamily="18" charset="0"/>
                      <a:cs typeface="Times New Roman" pitchFamily="18" charset="0"/>
                    </a:rPr>
                    <a:t>113</a:t>
                  </a:r>
                  <a:endParaRPr lang="en-US" altLang="en-US" sz="1000">
                    <a:latin typeface="Times New Roman" pitchFamily="18" charset="0"/>
                    <a:cs typeface="Times New Roman" pitchFamily="18" charset="0"/>
                  </a:endParaRPr>
                </a:p>
                <a:p>
                  <a:pPr algn="ctr"/>
                  <a:endParaRPr lang="en-US" altLang="en-US">
                    <a:latin typeface="Times New Roman" pitchFamily="18" charset="0"/>
                  </a:endParaRPr>
                </a:p>
              </p:txBody>
            </p:sp>
            <p:sp>
              <p:nvSpPr>
                <p:cNvPr id="59" name="Rectangle 142"/>
                <p:cNvSpPr>
                  <a:spLocks noChangeArrowheads="1"/>
                </p:cNvSpPr>
                <p:nvPr/>
              </p:nvSpPr>
              <p:spPr bwMode="auto">
                <a:xfrm>
                  <a:off x="3072" y="3094"/>
                  <a:ext cx="768"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pSp>
        <p:sp>
          <p:nvSpPr>
            <p:cNvPr id="12" name="Rectangle 145"/>
            <p:cNvSpPr>
              <a:spLocks noChangeArrowheads="1"/>
            </p:cNvSpPr>
            <p:nvPr/>
          </p:nvSpPr>
          <p:spPr bwMode="auto">
            <a:xfrm>
              <a:off x="-3" y="-3"/>
              <a:ext cx="3846" cy="3542"/>
            </a:xfrm>
            <a:prstGeom prst="rect">
              <a:avLst/>
            </a:prstGeom>
            <a:noFill/>
            <a:ln w="11112">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pSp>
      <p:graphicFrame>
        <p:nvGraphicFramePr>
          <p:cNvPr id="148" name="Object 4"/>
          <p:cNvGraphicFramePr>
            <a:graphicFrameLocks noChangeAspect="1"/>
          </p:cNvGraphicFramePr>
          <p:nvPr>
            <p:extLst>
              <p:ext uri="{D42A27DB-BD31-4B8C-83A1-F6EECF244321}">
                <p14:modId xmlns:p14="http://schemas.microsoft.com/office/powerpoint/2010/main" val="1644442172"/>
              </p:ext>
            </p:extLst>
          </p:nvPr>
        </p:nvGraphicFramePr>
        <p:xfrm>
          <a:off x="8997067" y="685712"/>
          <a:ext cx="512972" cy="301269"/>
        </p:xfrm>
        <a:graphic>
          <a:graphicData uri="http://schemas.openxmlformats.org/presentationml/2006/ole">
            <mc:AlternateContent xmlns:mc="http://schemas.openxmlformats.org/markup-compatibility/2006">
              <mc:Choice xmlns:v="urn:schemas-microsoft-com:vml" Requires="v">
                <p:oleObj spid="_x0000_s16445" r:id="rId13" imgW="342751" imgH="203112" progId="Equation.3">
                  <p:embed/>
                </p:oleObj>
              </mc:Choice>
              <mc:Fallback>
                <p:oleObj r:id="rId13" imgW="342751" imgH="203112"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997067" y="685712"/>
                        <a:ext cx="512972" cy="301269"/>
                      </a:xfrm>
                      <a:prstGeom prst="rect">
                        <a:avLst/>
                      </a:prstGeom>
                      <a:noFill/>
                    </p:spPr>
                  </p:pic>
                </p:oleObj>
              </mc:Fallback>
            </mc:AlternateContent>
          </a:graphicData>
        </a:graphic>
      </p:graphicFrame>
      <p:graphicFrame>
        <p:nvGraphicFramePr>
          <p:cNvPr id="151" name="Object 150"/>
          <p:cNvGraphicFramePr>
            <a:graphicFrameLocks noChangeAspect="1"/>
          </p:cNvGraphicFramePr>
          <p:nvPr>
            <p:extLst>
              <p:ext uri="{D42A27DB-BD31-4B8C-83A1-F6EECF244321}">
                <p14:modId xmlns:p14="http://schemas.microsoft.com/office/powerpoint/2010/main" val="426588733"/>
              </p:ext>
            </p:extLst>
          </p:nvPr>
        </p:nvGraphicFramePr>
        <p:xfrm>
          <a:off x="5525519" y="4114901"/>
          <a:ext cx="3455987" cy="1900238"/>
        </p:xfrm>
        <a:graphic>
          <a:graphicData uri="http://schemas.openxmlformats.org/presentationml/2006/ole">
            <mc:AlternateContent xmlns:mc="http://schemas.openxmlformats.org/markup-compatibility/2006">
              <mc:Choice xmlns:v="urn:schemas-microsoft-com:vml" Requires="v">
                <p:oleObj spid="_x0000_s16446" r:id="rId15" imgW="5648325" imgH="3105150" progId="MSGraph.Chart.8">
                  <p:embed/>
                </p:oleObj>
              </mc:Choice>
              <mc:Fallback>
                <p:oleObj r:id="rId15" imgW="5648325" imgH="3105150" progId="MSGraph.Chart.8">
                  <p:embed/>
                  <p:pic>
                    <p:nvPicPr>
                      <p:cNvPr id="0" name="Object 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25519" y="4114901"/>
                        <a:ext cx="3455987"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44455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Histogram Equalization</a:t>
            </a:r>
            <a:endParaRPr lang="en-US" dirty="0"/>
          </a:p>
        </p:txBody>
      </p:sp>
      <p:sp>
        <p:nvSpPr>
          <p:cNvPr id="3" name="Content Placeholder 2"/>
          <p:cNvSpPr>
            <a:spLocks noGrp="1"/>
          </p:cNvSpPr>
          <p:nvPr>
            <p:ph idx="1"/>
          </p:nvPr>
        </p:nvSpPr>
        <p:spPr/>
        <p:txBody>
          <a:bodyPr/>
          <a:lstStyle/>
          <a:p>
            <a:r>
              <a:rPr lang="en-GB" dirty="0" err="1" smtClean="0"/>
              <a:t>ImageJ</a:t>
            </a:r>
            <a:r>
              <a:rPr lang="en-GB" dirty="0" smtClean="0"/>
              <a:t> demo</a:t>
            </a:r>
          </a:p>
          <a:p>
            <a:pPr lvl="1"/>
            <a:r>
              <a:rPr lang="en-US" dirty="0" smtClean="0">
                <a:hlinkClick r:id="rId2"/>
              </a:rPr>
              <a:t>http://rsb.info.nih.gov/ij/signed-applet/</a:t>
            </a:r>
            <a:r>
              <a:rPr lang="en-US" dirty="0" smtClean="0"/>
              <a:t> </a:t>
            </a:r>
            <a:endParaRPr lang="en-GB" dirty="0" smtClean="0"/>
          </a:p>
          <a:p>
            <a:pPr lvl="1"/>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smtClean="0"/>
              <a:t>Frequencies in Images</a:t>
            </a:r>
          </a:p>
        </p:txBody>
      </p:sp>
      <p:sp>
        <p:nvSpPr>
          <p:cNvPr id="13315" name="Rectangle 3"/>
          <p:cNvSpPr>
            <a:spLocks noGrp="1" noChangeArrowheads="1"/>
          </p:cNvSpPr>
          <p:nvPr>
            <p:ph type="body" sz="half" idx="1"/>
          </p:nvPr>
        </p:nvSpPr>
        <p:spPr>
          <a:xfrm>
            <a:off x="742950" y="914400"/>
            <a:ext cx="4181475" cy="1258888"/>
          </a:xfrm>
        </p:spPr>
        <p:txBody>
          <a:bodyPr/>
          <a:lstStyle/>
          <a:p>
            <a:pPr eaLnBrk="1" hangingPunct="1">
              <a:lnSpc>
                <a:spcPct val="90000"/>
              </a:lnSpc>
            </a:pPr>
            <a:r>
              <a:rPr lang="en-GB" sz="1800" smtClean="0"/>
              <a:t>The image histogram tells us nothing about the distribution of pixel intensities in an image.</a:t>
            </a:r>
          </a:p>
          <a:p>
            <a:pPr eaLnBrk="1" hangingPunct="1">
              <a:lnSpc>
                <a:spcPct val="90000"/>
              </a:lnSpc>
            </a:pPr>
            <a:endParaRPr lang="en-GB" sz="1800" smtClean="0"/>
          </a:p>
          <a:p>
            <a:pPr eaLnBrk="1" hangingPunct="1">
              <a:lnSpc>
                <a:spcPct val="90000"/>
              </a:lnSpc>
            </a:pPr>
            <a:r>
              <a:rPr lang="en-GB" sz="1800" smtClean="0"/>
              <a:t>For example, a “U” shaped histogram with peaks around black and white values could be either of the images below.</a:t>
            </a:r>
          </a:p>
        </p:txBody>
      </p:sp>
      <p:sp>
        <p:nvSpPr>
          <p:cNvPr id="13316" name="Rectangle 4"/>
          <p:cNvSpPr>
            <a:spLocks noGrp="1" noChangeArrowheads="1"/>
          </p:cNvSpPr>
          <p:nvPr>
            <p:ph type="body" sz="half" idx="2"/>
          </p:nvPr>
        </p:nvSpPr>
        <p:spPr>
          <a:xfrm>
            <a:off x="5294313" y="777875"/>
            <a:ext cx="4181475" cy="1258888"/>
          </a:xfrm>
        </p:spPr>
        <p:txBody>
          <a:bodyPr/>
          <a:lstStyle/>
          <a:p>
            <a:pPr eaLnBrk="1" hangingPunct="1">
              <a:lnSpc>
                <a:spcPct val="90000"/>
              </a:lnSpc>
            </a:pPr>
            <a:r>
              <a:rPr lang="en-GB" sz="1800" smtClean="0"/>
              <a:t>We can refer to the </a:t>
            </a:r>
            <a:r>
              <a:rPr lang="en-GB" sz="1800" i="1" smtClean="0"/>
              <a:t>frequency</a:t>
            </a:r>
            <a:r>
              <a:rPr lang="en-GB" sz="1800" smtClean="0"/>
              <a:t> content of an image. </a:t>
            </a:r>
          </a:p>
          <a:p>
            <a:pPr eaLnBrk="1" hangingPunct="1">
              <a:lnSpc>
                <a:spcPct val="90000"/>
              </a:lnSpc>
            </a:pPr>
            <a:endParaRPr lang="en-GB" sz="1800" smtClean="0"/>
          </a:p>
          <a:p>
            <a:pPr eaLnBrk="1" hangingPunct="1">
              <a:lnSpc>
                <a:spcPct val="90000"/>
              </a:lnSpc>
            </a:pPr>
            <a:r>
              <a:rPr lang="en-GB" sz="1800" smtClean="0"/>
              <a:t>Smooth areas are low frequency.</a:t>
            </a:r>
          </a:p>
          <a:p>
            <a:pPr eaLnBrk="1" hangingPunct="1">
              <a:lnSpc>
                <a:spcPct val="90000"/>
              </a:lnSpc>
            </a:pPr>
            <a:endParaRPr lang="en-GB" sz="1800" smtClean="0"/>
          </a:p>
          <a:p>
            <a:pPr eaLnBrk="1" hangingPunct="1">
              <a:lnSpc>
                <a:spcPct val="90000"/>
              </a:lnSpc>
            </a:pPr>
            <a:r>
              <a:rPr lang="en-GB" sz="1800" smtClean="0"/>
              <a:t>Edges and other rapid changes are high frequency. </a:t>
            </a:r>
          </a:p>
          <a:p>
            <a:pPr eaLnBrk="1" hangingPunct="1">
              <a:lnSpc>
                <a:spcPct val="90000"/>
              </a:lnSpc>
            </a:pPr>
            <a:endParaRPr lang="en-GB" sz="1800" smtClean="0"/>
          </a:p>
        </p:txBody>
      </p:sp>
      <p:pic>
        <p:nvPicPr>
          <p:cNvPr id="13317" name="Picture 8" descr="http://ise.stanford.edu/class/psych221/projects/98/jpeg/alan/images/test.jpg"/>
          <p:cNvPicPr>
            <a:picLocks noChangeAspect="1" noChangeArrowheads="1"/>
          </p:cNvPicPr>
          <p:nvPr/>
        </p:nvPicPr>
        <p:blipFill>
          <a:blip r:embed="rId3" cstate="print"/>
          <a:srcRect l="83138" b="62563"/>
          <a:stretch>
            <a:fillRect/>
          </a:stretch>
        </p:blipFill>
        <p:spPr bwMode="auto">
          <a:xfrm>
            <a:off x="3576638" y="3935413"/>
            <a:ext cx="1125537" cy="1143000"/>
          </a:xfrm>
          <a:prstGeom prst="rect">
            <a:avLst/>
          </a:prstGeom>
          <a:noFill/>
          <a:ln w="9525">
            <a:noFill/>
            <a:miter lim="800000"/>
            <a:headEnd/>
            <a:tailEnd/>
          </a:ln>
        </p:spPr>
      </p:pic>
      <p:pic>
        <p:nvPicPr>
          <p:cNvPr id="13318" name="Picture 10" descr="http://ise.stanford.edu/class/psych221/projects/98/jpeg/alan/images/test.jpg"/>
          <p:cNvPicPr>
            <a:picLocks noChangeAspect="1" noChangeArrowheads="1"/>
          </p:cNvPicPr>
          <p:nvPr/>
        </p:nvPicPr>
        <p:blipFill>
          <a:blip r:embed="rId3" cstate="print"/>
          <a:srcRect/>
          <a:stretch>
            <a:fillRect/>
          </a:stretch>
        </p:blipFill>
        <p:spPr bwMode="auto">
          <a:xfrm>
            <a:off x="6324600" y="3505200"/>
            <a:ext cx="1524000" cy="1473200"/>
          </a:xfrm>
          <a:prstGeom prst="rect">
            <a:avLst/>
          </a:prstGeom>
          <a:noFill/>
          <a:ln w="9525">
            <a:noFill/>
            <a:miter lim="800000"/>
            <a:headEnd/>
            <a:tailEnd/>
          </a:ln>
        </p:spPr>
      </p:pic>
      <p:pic>
        <p:nvPicPr>
          <p:cNvPr id="13319" name="Picture 12"/>
          <p:cNvPicPr>
            <a:picLocks noChangeAspect="1" noChangeArrowheads="1"/>
          </p:cNvPicPr>
          <p:nvPr/>
        </p:nvPicPr>
        <p:blipFill>
          <a:blip r:embed="rId4" cstate="print"/>
          <a:srcRect/>
          <a:stretch>
            <a:fillRect/>
          </a:stretch>
        </p:blipFill>
        <p:spPr bwMode="auto">
          <a:xfrm>
            <a:off x="6324600" y="5105400"/>
            <a:ext cx="1552575" cy="1600200"/>
          </a:xfrm>
          <a:prstGeom prst="rect">
            <a:avLst/>
          </a:prstGeom>
          <a:noFill/>
          <a:ln w="12700">
            <a:noFill/>
            <a:miter lim="800000"/>
            <a:headEnd type="none" w="sm" len="sm"/>
            <a:tailEnd type="none" w="sm" len="sm"/>
          </a:ln>
        </p:spPr>
      </p:pic>
      <p:pic>
        <p:nvPicPr>
          <p:cNvPr id="13320" name="Picture 14"/>
          <p:cNvPicPr>
            <a:picLocks noChangeAspect="1" noChangeArrowheads="1"/>
          </p:cNvPicPr>
          <p:nvPr/>
        </p:nvPicPr>
        <p:blipFill>
          <a:blip r:embed="rId5" cstate="print"/>
          <a:srcRect/>
          <a:stretch>
            <a:fillRect/>
          </a:stretch>
        </p:blipFill>
        <p:spPr bwMode="auto">
          <a:xfrm>
            <a:off x="1138238" y="3935413"/>
            <a:ext cx="1219200" cy="1079500"/>
          </a:xfrm>
          <a:prstGeom prst="rect">
            <a:avLst/>
          </a:prstGeom>
          <a:noFill/>
          <a:ln w="12700">
            <a:noFill/>
            <a:miter lim="800000"/>
            <a:headEnd type="none" w="sm" len="sm"/>
            <a:tailEnd type="none" w="sm" len="sm"/>
          </a:ln>
        </p:spPr>
      </p:pic>
      <p:sp>
        <p:nvSpPr>
          <p:cNvPr id="13321" name="Text Box 16"/>
          <p:cNvSpPr txBox="1">
            <a:spLocks noChangeArrowheads="1"/>
          </p:cNvSpPr>
          <p:nvPr/>
        </p:nvSpPr>
        <p:spPr bwMode="auto">
          <a:xfrm>
            <a:off x="2336800" y="4011613"/>
            <a:ext cx="1239838" cy="942975"/>
          </a:xfrm>
          <a:prstGeom prst="rect">
            <a:avLst/>
          </a:prstGeom>
          <a:noFill/>
          <a:ln w="12700">
            <a:noFill/>
            <a:miter lim="800000"/>
            <a:headEnd type="none" w="sm" len="sm"/>
            <a:tailEnd type="none" w="sm" len="sm"/>
          </a:ln>
        </p:spPr>
        <p:txBody>
          <a:bodyPr>
            <a:spAutoFit/>
          </a:bodyPr>
          <a:lstStyle/>
          <a:p>
            <a:r>
              <a:rPr lang="en-GB" sz="1400"/>
              <a:t>These images have</a:t>
            </a:r>
          </a:p>
          <a:p>
            <a:r>
              <a:rPr lang="en-GB" sz="1400"/>
              <a:t>the </a:t>
            </a:r>
            <a:r>
              <a:rPr lang="en-GB" sz="1400" u="sng"/>
              <a:t>same</a:t>
            </a:r>
            <a:r>
              <a:rPr lang="en-GB" sz="1400"/>
              <a:t> histogram.</a:t>
            </a:r>
          </a:p>
        </p:txBody>
      </p:sp>
      <p:sp>
        <p:nvSpPr>
          <p:cNvPr id="13322" name="Text Box 17"/>
          <p:cNvSpPr txBox="1">
            <a:spLocks noChangeArrowheads="1"/>
          </p:cNvSpPr>
          <p:nvPr/>
        </p:nvSpPr>
        <p:spPr bwMode="auto">
          <a:xfrm>
            <a:off x="6248400" y="2968625"/>
            <a:ext cx="1119188" cy="517525"/>
          </a:xfrm>
          <a:prstGeom prst="rect">
            <a:avLst/>
          </a:prstGeom>
          <a:noFill/>
          <a:ln w="12700">
            <a:noFill/>
            <a:miter lim="800000"/>
            <a:headEnd type="none" w="sm" len="sm"/>
            <a:tailEnd type="none" w="sm" len="sm"/>
          </a:ln>
        </p:spPr>
        <p:txBody>
          <a:bodyPr wrap="none">
            <a:spAutoFit/>
          </a:bodyPr>
          <a:lstStyle/>
          <a:p>
            <a:pPr algn="l"/>
            <a:r>
              <a:rPr lang="en-GB" sz="1400" b="1"/>
              <a:t>increasing </a:t>
            </a:r>
          </a:p>
          <a:p>
            <a:pPr algn="l"/>
            <a:r>
              <a:rPr lang="en-GB" sz="1400" b="1"/>
              <a:t>frequency </a:t>
            </a:r>
          </a:p>
        </p:txBody>
      </p:sp>
      <p:sp>
        <p:nvSpPr>
          <p:cNvPr id="13323" name="Text Box 18"/>
          <p:cNvSpPr txBox="1">
            <a:spLocks noChangeArrowheads="1"/>
          </p:cNvSpPr>
          <p:nvPr/>
        </p:nvSpPr>
        <p:spPr bwMode="auto">
          <a:xfrm>
            <a:off x="7975600" y="5254625"/>
            <a:ext cx="1119188" cy="517525"/>
          </a:xfrm>
          <a:prstGeom prst="rect">
            <a:avLst/>
          </a:prstGeom>
          <a:noFill/>
          <a:ln w="12700">
            <a:noFill/>
            <a:miter lim="800000"/>
            <a:headEnd type="none" w="sm" len="sm"/>
            <a:tailEnd type="none" w="sm" len="sm"/>
          </a:ln>
        </p:spPr>
        <p:txBody>
          <a:bodyPr wrap="none">
            <a:spAutoFit/>
          </a:bodyPr>
          <a:lstStyle/>
          <a:p>
            <a:r>
              <a:rPr lang="en-GB" sz="1400" b="1"/>
              <a:t>increasing </a:t>
            </a:r>
          </a:p>
          <a:p>
            <a:r>
              <a:rPr lang="en-GB" sz="1400" b="1"/>
              <a:t>frequency </a:t>
            </a:r>
          </a:p>
        </p:txBody>
      </p:sp>
      <p:sp>
        <p:nvSpPr>
          <p:cNvPr id="13324" name="Line 19"/>
          <p:cNvSpPr>
            <a:spLocks noChangeShapeType="1"/>
          </p:cNvSpPr>
          <p:nvPr/>
        </p:nvSpPr>
        <p:spPr bwMode="auto">
          <a:xfrm>
            <a:off x="7315200" y="3200400"/>
            <a:ext cx="609600" cy="0"/>
          </a:xfrm>
          <a:prstGeom prst="line">
            <a:avLst/>
          </a:prstGeom>
          <a:noFill/>
          <a:ln w="25400">
            <a:solidFill>
              <a:schemeClr val="tx1"/>
            </a:solidFill>
            <a:round/>
            <a:headEnd type="none" w="sm" len="sm"/>
            <a:tailEnd type="triangle" w="sm" len="sm"/>
          </a:ln>
        </p:spPr>
        <p:txBody>
          <a:bodyPr/>
          <a:lstStyle/>
          <a:p>
            <a:endParaRPr lang="en-US"/>
          </a:p>
        </p:txBody>
      </p:sp>
      <p:sp>
        <p:nvSpPr>
          <p:cNvPr id="13325" name="Line 20"/>
          <p:cNvSpPr>
            <a:spLocks noChangeShapeType="1"/>
          </p:cNvSpPr>
          <p:nvPr/>
        </p:nvSpPr>
        <p:spPr bwMode="auto">
          <a:xfrm>
            <a:off x="8077200" y="5867400"/>
            <a:ext cx="0" cy="685800"/>
          </a:xfrm>
          <a:prstGeom prst="line">
            <a:avLst/>
          </a:prstGeom>
          <a:noFill/>
          <a:ln w="25400">
            <a:solidFill>
              <a:schemeClr val="tx1"/>
            </a:solidFill>
            <a:round/>
            <a:headEnd type="none" w="sm" len="sm"/>
            <a:tailEnd type="triangle" w="sm" len="sm"/>
          </a:ln>
        </p:spPr>
        <p:txBody>
          <a:bodyPr/>
          <a:lstStyle/>
          <a:p>
            <a:endParaRPr lang="en-US"/>
          </a:p>
        </p:txBody>
      </p:sp>
      <p:sp>
        <p:nvSpPr>
          <p:cNvPr id="13326" name="Rectangle 21"/>
          <p:cNvSpPr>
            <a:spLocks noChangeArrowheads="1"/>
          </p:cNvSpPr>
          <p:nvPr/>
        </p:nvSpPr>
        <p:spPr bwMode="auto">
          <a:xfrm>
            <a:off x="1206500" y="3935413"/>
            <a:ext cx="1143000" cy="1066800"/>
          </a:xfrm>
          <a:prstGeom prst="rect">
            <a:avLst/>
          </a:prstGeom>
          <a:noFill/>
          <a:ln w="12700">
            <a:solidFill>
              <a:schemeClr val="tx1"/>
            </a:solidFill>
            <a:miter lim="800000"/>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GB" smtClean="0"/>
              <a:t>Frequencies in Images</a:t>
            </a:r>
          </a:p>
        </p:txBody>
      </p:sp>
      <p:sp>
        <p:nvSpPr>
          <p:cNvPr id="1028" name="Rectangle 3"/>
          <p:cNvSpPr>
            <a:spLocks noGrp="1" noChangeArrowheads="1"/>
          </p:cNvSpPr>
          <p:nvPr>
            <p:ph type="body" sz="half" idx="1"/>
          </p:nvPr>
        </p:nvSpPr>
        <p:spPr>
          <a:xfrm>
            <a:off x="304800" y="806450"/>
            <a:ext cx="5973763" cy="5289550"/>
          </a:xfrm>
        </p:spPr>
        <p:txBody>
          <a:bodyPr/>
          <a:lstStyle/>
          <a:p>
            <a:pPr eaLnBrk="1" hangingPunct="1">
              <a:lnSpc>
                <a:spcPct val="90000"/>
              </a:lnSpc>
            </a:pPr>
            <a:r>
              <a:rPr lang="en-GB" sz="1800" smtClean="0"/>
              <a:t>Signals are often efficiently represented by the addition of simple sine or cosine waves. </a:t>
            </a:r>
          </a:p>
          <a:p>
            <a:pPr eaLnBrk="1" hangingPunct="1">
              <a:lnSpc>
                <a:spcPct val="90000"/>
              </a:lnSpc>
            </a:pPr>
            <a:endParaRPr lang="en-GB" sz="1800" smtClean="0"/>
          </a:p>
          <a:p>
            <a:pPr eaLnBrk="1" hangingPunct="1">
              <a:lnSpc>
                <a:spcPct val="90000"/>
              </a:lnSpc>
            </a:pPr>
            <a:r>
              <a:rPr lang="en-GB" sz="1800" smtClean="0"/>
              <a:t>But there’s a problem.  If we try to create a SQUARE shaped wave using these simple waves, the ripples never go away.  As we add smaller and smaller amounts of higher frequency sine waves we still have ripples.  </a:t>
            </a:r>
          </a:p>
          <a:p>
            <a:pPr eaLnBrk="1" hangingPunct="1">
              <a:lnSpc>
                <a:spcPct val="90000"/>
              </a:lnSpc>
            </a:pPr>
            <a:endParaRPr lang="en-GB" sz="1800" smtClean="0"/>
          </a:p>
          <a:p>
            <a:pPr eaLnBrk="1" hangingPunct="1">
              <a:lnSpc>
                <a:spcPct val="90000"/>
              </a:lnSpc>
            </a:pPr>
            <a:r>
              <a:rPr lang="en-GB" sz="1800" smtClean="0"/>
              <a:t>The animation on the right shows the result of adding sine waves of higher and higher frequency.  </a:t>
            </a:r>
            <a:r>
              <a:rPr lang="en-GB" sz="1800" smtClean="0">
                <a:solidFill>
                  <a:srgbClr val="CC0000"/>
                </a:solidFill>
              </a:rPr>
              <a:t>The sine wave is shown on the top</a:t>
            </a:r>
            <a:r>
              <a:rPr lang="en-GB" sz="1800" smtClean="0"/>
              <a:t> and the </a:t>
            </a:r>
            <a:r>
              <a:rPr lang="en-GB" sz="1800" smtClean="0">
                <a:solidFill>
                  <a:srgbClr val="2330DD"/>
                </a:solidFill>
              </a:rPr>
              <a:t>sum of all the waves is shown on the bottom</a:t>
            </a:r>
            <a:r>
              <a:rPr lang="en-GB" sz="1800" smtClean="0"/>
              <a:t>.  See how a rippled square shaped signal appears. </a:t>
            </a:r>
          </a:p>
          <a:p>
            <a:pPr eaLnBrk="1" hangingPunct="1">
              <a:lnSpc>
                <a:spcPct val="90000"/>
              </a:lnSpc>
            </a:pPr>
            <a:endParaRPr lang="en-GB" sz="1800" smtClean="0"/>
          </a:p>
          <a:p>
            <a:pPr eaLnBrk="1" hangingPunct="1">
              <a:lnSpc>
                <a:spcPct val="90000"/>
              </a:lnSpc>
            </a:pPr>
            <a:r>
              <a:rPr lang="en-GB" sz="1800" smtClean="0"/>
              <a:t>Images often contain many sharp edges just like the square wave.  You can often see these rippling or ringing artefacts about edges in heavily compressed images and video.</a:t>
            </a:r>
          </a:p>
          <a:p>
            <a:pPr eaLnBrk="1" hangingPunct="1">
              <a:lnSpc>
                <a:spcPct val="90000"/>
              </a:lnSpc>
              <a:buFont typeface="Wingdings" pitchFamily="2" charset="2"/>
              <a:buNone/>
            </a:pPr>
            <a:endParaRPr lang="en-GB" sz="1800" smtClean="0"/>
          </a:p>
          <a:p>
            <a:pPr eaLnBrk="1" hangingPunct="1">
              <a:lnSpc>
                <a:spcPct val="90000"/>
              </a:lnSpc>
            </a:pPr>
            <a:endParaRPr lang="en-GB" sz="1800" smtClean="0"/>
          </a:p>
          <a:p>
            <a:pPr eaLnBrk="1" hangingPunct="1">
              <a:lnSpc>
                <a:spcPct val="90000"/>
              </a:lnSpc>
            </a:pPr>
            <a:endParaRPr lang="en-GB" sz="1800" smtClean="0"/>
          </a:p>
        </p:txBody>
      </p:sp>
      <p:pic>
        <p:nvPicPr>
          <p:cNvPr id="1029" name="Picture 16" descr="http://www.numerit.com/samples/fours/fig1.gif"/>
          <p:cNvPicPr>
            <a:picLocks noChangeAspect="1" noChangeArrowheads="1" noCrop="1"/>
          </p:cNvPicPr>
          <p:nvPr/>
        </p:nvPicPr>
        <p:blipFill>
          <a:blip r:embed="rId3" cstate="print"/>
          <a:srcRect/>
          <a:stretch>
            <a:fillRect/>
          </a:stretch>
        </p:blipFill>
        <p:spPr bwMode="auto">
          <a:xfrm>
            <a:off x="6333423" y="324619"/>
            <a:ext cx="3116263" cy="3352800"/>
          </a:xfrm>
          <a:prstGeom prst="rect">
            <a:avLst/>
          </a:prstGeom>
          <a:noFill/>
          <a:ln w="9525">
            <a:noFill/>
            <a:miter lim="800000"/>
            <a:headEnd/>
            <a:tailEnd/>
          </a:ln>
        </p:spPr>
      </p:pic>
      <p:sp>
        <p:nvSpPr>
          <p:cNvPr id="1030" name="Rectangle 21"/>
          <p:cNvSpPr>
            <a:spLocks noChangeArrowheads="1"/>
          </p:cNvSpPr>
          <p:nvPr/>
        </p:nvSpPr>
        <p:spPr bwMode="auto">
          <a:xfrm>
            <a:off x="6789220" y="3763444"/>
            <a:ext cx="2559050" cy="228600"/>
          </a:xfrm>
          <a:prstGeom prst="rect">
            <a:avLst/>
          </a:prstGeom>
          <a:noFill/>
          <a:ln w="12700">
            <a:noFill/>
            <a:miter lim="800000"/>
            <a:headEnd type="none" w="sm" len="sm"/>
            <a:tailEnd type="none" w="sm" len="sm"/>
          </a:ln>
        </p:spPr>
        <p:txBody>
          <a:bodyPr wrap="none">
            <a:spAutoFit/>
          </a:bodyPr>
          <a:lstStyle/>
          <a:p>
            <a:pPr algn="r"/>
            <a:r>
              <a:rPr lang="en-GB" sz="900" dirty="0"/>
              <a:t>http://www.numerit.com/samples/fours/doc.htm</a:t>
            </a:r>
          </a:p>
        </p:txBody>
      </p:sp>
      <p:pic>
        <p:nvPicPr>
          <p:cNvPr id="8" name="Picture 6" descr="4"/>
          <p:cNvPicPr>
            <a:picLocks noGrp="1" noChangeAspect="1" noChangeArrowheads="1"/>
          </p:cNvPicPr>
          <p:nvPr>
            <p:ph sz="quarter" idx="1"/>
          </p:nvPr>
        </p:nvPicPr>
        <p:blipFill>
          <a:blip r:embed="rId4" cstate="print"/>
          <a:srcRect/>
          <a:stretch>
            <a:fillRect/>
          </a:stretch>
        </p:blipFill>
        <p:spPr>
          <a:xfrm>
            <a:off x="6532344" y="4638574"/>
            <a:ext cx="1148615" cy="1072040"/>
          </a:xfrm>
          <a:noFill/>
          <a:ln/>
        </p:spPr>
      </p:pic>
      <p:pic>
        <p:nvPicPr>
          <p:cNvPr id="9" name="Picture 9" descr="ilf15"/>
          <p:cNvPicPr>
            <a:picLocks noGrp="1" noChangeAspect="1" noChangeArrowheads="1"/>
          </p:cNvPicPr>
          <p:nvPr>
            <p:ph sz="quarter" idx="2"/>
          </p:nvPr>
        </p:nvPicPr>
        <p:blipFill>
          <a:blip r:embed="rId5" cstate="print"/>
          <a:srcRect/>
          <a:stretch>
            <a:fillRect/>
          </a:stretch>
        </p:blipFill>
        <p:spPr>
          <a:xfrm>
            <a:off x="8142972" y="4645794"/>
            <a:ext cx="1029903" cy="1029903"/>
          </a:xfrm>
          <a:noFill/>
          <a:ln/>
        </p:spPr>
      </p:pic>
      <p:sp>
        <p:nvSpPr>
          <p:cNvPr id="10" name="TextBox 9"/>
          <p:cNvSpPr txBox="1"/>
          <p:nvPr/>
        </p:nvSpPr>
        <p:spPr>
          <a:xfrm>
            <a:off x="6487427" y="5775157"/>
            <a:ext cx="3176337" cy="482120"/>
          </a:xfrm>
          <a:prstGeom prst="rect">
            <a:avLst/>
          </a:prstGeom>
          <a:noFill/>
        </p:spPr>
        <p:txBody>
          <a:bodyPr wrap="square" rtlCol="0">
            <a:spAutoFit/>
          </a:bodyPr>
          <a:lstStyle/>
          <a:p>
            <a:pPr>
              <a:lnSpc>
                <a:spcPct val="150000"/>
              </a:lnSpc>
              <a:spcBef>
                <a:spcPts val="0"/>
              </a:spcBef>
              <a:spcAft>
                <a:spcPts val="600"/>
              </a:spcAft>
            </a:pPr>
            <a:r>
              <a:rPr lang="en-GB" sz="900" dirty="0" smtClean="0"/>
              <a:t>Demonstration of ringing </a:t>
            </a:r>
            <a:r>
              <a:rPr lang="en-GB" sz="900" i="1" dirty="0" smtClean="0"/>
              <a:t>www.utdallas.edu</a:t>
            </a:r>
            <a:r>
              <a:rPr lang="en-GB" sz="900" i="1" dirty="0"/>
              <a:t>/~dxa081000/</a:t>
            </a:r>
            <a:r>
              <a:rPr lang="en-GB" sz="900" b="1" i="1" dirty="0"/>
              <a:t>IMAGEFILTERING</a:t>
            </a:r>
            <a:r>
              <a:rPr lang="en-GB" sz="900" i="1" dirty="0"/>
              <a:t>.ppt</a:t>
            </a:r>
            <a:endParaRPr lang="en-US" sz="900" dirty="0"/>
          </a:p>
        </p:txBody>
      </p:sp>
      <p:sp>
        <p:nvSpPr>
          <p:cNvPr id="11" name="Rectangle 10"/>
          <p:cNvSpPr/>
          <p:nvPr/>
        </p:nvSpPr>
        <p:spPr bwMode="auto">
          <a:xfrm>
            <a:off x="6227544" y="4408370"/>
            <a:ext cx="3551723" cy="2021305"/>
          </a:xfrm>
          <a:prstGeom prst="rect">
            <a:avLst/>
          </a:prstGeom>
          <a:noFill/>
          <a:ln w="1905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smtClean="0"/>
              <a:t>Filtering Frequencies</a:t>
            </a:r>
          </a:p>
        </p:txBody>
      </p:sp>
      <p:sp>
        <p:nvSpPr>
          <p:cNvPr id="14339" name="Rectangle 3"/>
          <p:cNvSpPr>
            <a:spLocks noGrp="1" noChangeArrowheads="1"/>
          </p:cNvSpPr>
          <p:nvPr>
            <p:ph type="body" sz="half" idx="1"/>
          </p:nvPr>
        </p:nvSpPr>
        <p:spPr>
          <a:xfrm>
            <a:off x="457200" y="1066800"/>
            <a:ext cx="5181600" cy="5029200"/>
          </a:xfrm>
        </p:spPr>
        <p:txBody>
          <a:bodyPr/>
          <a:lstStyle/>
          <a:p>
            <a:pPr eaLnBrk="1" hangingPunct="1">
              <a:spcBef>
                <a:spcPct val="0"/>
              </a:spcBef>
              <a:buClrTx/>
            </a:pPr>
            <a:r>
              <a:rPr lang="en-GB" sz="2000" smtClean="0"/>
              <a:t>We can adjust the amount of frequencies in signals and images.</a:t>
            </a:r>
          </a:p>
          <a:p>
            <a:pPr eaLnBrk="1" hangingPunct="1">
              <a:spcBef>
                <a:spcPct val="0"/>
              </a:spcBef>
              <a:buClrTx/>
            </a:pPr>
            <a:endParaRPr lang="en-GB" sz="2000" smtClean="0"/>
          </a:p>
          <a:p>
            <a:pPr eaLnBrk="1" hangingPunct="1">
              <a:spcBef>
                <a:spcPct val="0"/>
              </a:spcBef>
              <a:buClrTx/>
            </a:pPr>
            <a:r>
              <a:rPr lang="en-GB" sz="2000" smtClean="0"/>
              <a:t>Low-pass filtering preserves (passes) lower frequencies but drops higher frequencies.</a:t>
            </a:r>
          </a:p>
          <a:p>
            <a:pPr eaLnBrk="1" hangingPunct="1">
              <a:spcBef>
                <a:spcPct val="0"/>
              </a:spcBef>
              <a:buClrTx/>
            </a:pPr>
            <a:endParaRPr lang="en-GB" sz="2000" smtClean="0"/>
          </a:p>
          <a:p>
            <a:pPr eaLnBrk="1" hangingPunct="1">
              <a:spcBef>
                <a:spcPct val="0"/>
              </a:spcBef>
              <a:buClrTx/>
            </a:pPr>
            <a:r>
              <a:rPr lang="en-GB" sz="2000" smtClean="0"/>
              <a:t>High-pass filtering preserves (passes) higher frequencies but drops lower frequencies.</a:t>
            </a:r>
          </a:p>
          <a:p>
            <a:pPr eaLnBrk="1" hangingPunct="1">
              <a:spcBef>
                <a:spcPct val="0"/>
              </a:spcBef>
              <a:buClrTx/>
            </a:pPr>
            <a:endParaRPr lang="en-GB" sz="2000" smtClean="0"/>
          </a:p>
          <a:p>
            <a:pPr eaLnBrk="1" hangingPunct="1">
              <a:spcBef>
                <a:spcPct val="0"/>
              </a:spcBef>
              <a:buClrTx/>
            </a:pPr>
            <a:r>
              <a:rPr lang="en-GB" sz="2000" smtClean="0"/>
              <a:t>Both high- and low-pass filters have their uses.  Low-pass filters can remove noise from poor quality images by smoothing.  High-pass filters can usefully pick out edges.</a:t>
            </a:r>
          </a:p>
          <a:p>
            <a:pPr eaLnBrk="1" hangingPunct="1">
              <a:lnSpc>
                <a:spcPct val="90000"/>
              </a:lnSpc>
              <a:buFont typeface="Wingdings" pitchFamily="2" charset="2"/>
              <a:buNone/>
            </a:pPr>
            <a:endParaRPr lang="en-GB" sz="1600" smtClean="0"/>
          </a:p>
          <a:p>
            <a:pPr eaLnBrk="1" hangingPunct="1">
              <a:lnSpc>
                <a:spcPct val="90000"/>
              </a:lnSpc>
            </a:pPr>
            <a:endParaRPr lang="en-GB" sz="1600" smtClean="0"/>
          </a:p>
          <a:p>
            <a:pPr eaLnBrk="1" hangingPunct="1">
              <a:lnSpc>
                <a:spcPct val="90000"/>
              </a:lnSpc>
            </a:pPr>
            <a:endParaRPr lang="en-GB" sz="1600" smtClean="0"/>
          </a:p>
        </p:txBody>
      </p:sp>
      <p:sp>
        <p:nvSpPr>
          <p:cNvPr id="14340" name="Text Box 10"/>
          <p:cNvSpPr txBox="1">
            <a:spLocks noChangeArrowheads="1"/>
          </p:cNvSpPr>
          <p:nvPr/>
        </p:nvSpPr>
        <p:spPr bwMode="auto">
          <a:xfrm>
            <a:off x="8632825" y="1589088"/>
            <a:ext cx="971550" cy="366712"/>
          </a:xfrm>
          <a:prstGeom prst="rect">
            <a:avLst/>
          </a:prstGeom>
          <a:noFill/>
          <a:ln w="12700">
            <a:noFill/>
            <a:miter lim="800000"/>
            <a:headEnd type="none" w="sm" len="sm"/>
            <a:tailEnd type="none" w="sm" len="sm"/>
          </a:ln>
        </p:spPr>
        <p:txBody>
          <a:bodyPr wrap="none">
            <a:spAutoFit/>
          </a:bodyPr>
          <a:lstStyle/>
          <a:p>
            <a:pPr algn="r"/>
            <a:r>
              <a:rPr lang="en-GB" sz="1800"/>
              <a:t>Original</a:t>
            </a:r>
          </a:p>
        </p:txBody>
      </p:sp>
      <p:sp>
        <p:nvSpPr>
          <p:cNvPr id="14341" name="Text Box 11"/>
          <p:cNvSpPr txBox="1">
            <a:spLocks noChangeArrowheads="1"/>
          </p:cNvSpPr>
          <p:nvPr/>
        </p:nvSpPr>
        <p:spPr bwMode="auto">
          <a:xfrm>
            <a:off x="7772400" y="3200400"/>
            <a:ext cx="1981200" cy="1465263"/>
          </a:xfrm>
          <a:prstGeom prst="rect">
            <a:avLst/>
          </a:prstGeom>
          <a:noFill/>
          <a:ln w="12700">
            <a:noFill/>
            <a:miter lim="800000"/>
            <a:headEnd type="none" w="sm" len="sm"/>
            <a:tailEnd type="none" w="sm" len="sm"/>
          </a:ln>
        </p:spPr>
        <p:txBody>
          <a:bodyPr>
            <a:spAutoFit/>
          </a:bodyPr>
          <a:lstStyle/>
          <a:p>
            <a:pPr algn="r"/>
            <a:r>
              <a:rPr lang="en-GB" sz="1800"/>
              <a:t>After low-pass filtering. </a:t>
            </a:r>
          </a:p>
          <a:p>
            <a:pPr algn="r"/>
            <a:r>
              <a:rPr lang="en-GB" sz="1800"/>
              <a:t>Appears smooth or blurred.</a:t>
            </a:r>
          </a:p>
          <a:p>
            <a:pPr algn="r"/>
            <a:endParaRPr lang="en-GB" sz="1800"/>
          </a:p>
        </p:txBody>
      </p:sp>
      <p:sp>
        <p:nvSpPr>
          <p:cNvPr id="14342" name="Text Box 12"/>
          <p:cNvSpPr txBox="1">
            <a:spLocks noChangeArrowheads="1"/>
          </p:cNvSpPr>
          <p:nvPr/>
        </p:nvSpPr>
        <p:spPr bwMode="auto">
          <a:xfrm>
            <a:off x="7772400" y="5029200"/>
            <a:ext cx="1981200" cy="1190625"/>
          </a:xfrm>
          <a:prstGeom prst="rect">
            <a:avLst/>
          </a:prstGeom>
          <a:noFill/>
          <a:ln w="12700">
            <a:noFill/>
            <a:miter lim="800000"/>
            <a:headEnd type="none" w="sm" len="sm"/>
            <a:tailEnd type="none" w="sm" len="sm"/>
          </a:ln>
        </p:spPr>
        <p:txBody>
          <a:bodyPr>
            <a:spAutoFit/>
          </a:bodyPr>
          <a:lstStyle/>
          <a:p>
            <a:pPr algn="r"/>
            <a:r>
              <a:rPr lang="en-GB" sz="1800"/>
              <a:t>After high-pass filtering.</a:t>
            </a:r>
          </a:p>
          <a:p>
            <a:pPr algn="r"/>
            <a:r>
              <a:rPr lang="en-GB" sz="1800"/>
              <a:t>Edges remain.</a:t>
            </a:r>
          </a:p>
          <a:p>
            <a:pPr algn="r"/>
            <a:endParaRPr lang="en-GB" sz="1800"/>
          </a:p>
        </p:txBody>
      </p:sp>
      <p:pic>
        <p:nvPicPr>
          <p:cNvPr id="14343" name="Picture 13"/>
          <p:cNvPicPr>
            <a:picLocks noChangeAspect="1" noChangeArrowheads="1"/>
          </p:cNvPicPr>
          <p:nvPr/>
        </p:nvPicPr>
        <p:blipFill>
          <a:blip r:embed="rId3" cstate="print"/>
          <a:srcRect/>
          <a:stretch>
            <a:fillRect/>
          </a:stretch>
        </p:blipFill>
        <p:spPr bwMode="auto">
          <a:xfrm>
            <a:off x="5943600" y="1371600"/>
            <a:ext cx="1766888" cy="1463675"/>
          </a:xfrm>
          <a:prstGeom prst="rect">
            <a:avLst/>
          </a:prstGeom>
          <a:noFill/>
          <a:ln w="12700">
            <a:noFill/>
            <a:miter lim="800000"/>
            <a:headEnd type="none" w="sm" len="sm"/>
            <a:tailEnd type="none" w="sm" len="sm"/>
          </a:ln>
        </p:spPr>
      </p:pic>
      <p:pic>
        <p:nvPicPr>
          <p:cNvPr id="14344" name="Picture 15"/>
          <p:cNvPicPr>
            <a:picLocks noChangeAspect="1" noChangeArrowheads="1"/>
          </p:cNvPicPr>
          <p:nvPr/>
        </p:nvPicPr>
        <p:blipFill>
          <a:blip r:embed="rId4" cstate="print"/>
          <a:srcRect/>
          <a:stretch>
            <a:fillRect/>
          </a:stretch>
        </p:blipFill>
        <p:spPr bwMode="auto">
          <a:xfrm>
            <a:off x="5943600" y="3048000"/>
            <a:ext cx="1766888" cy="1463675"/>
          </a:xfrm>
          <a:prstGeom prst="rect">
            <a:avLst/>
          </a:prstGeom>
          <a:noFill/>
          <a:ln w="12700">
            <a:noFill/>
            <a:miter lim="800000"/>
            <a:headEnd type="none" w="sm" len="sm"/>
            <a:tailEnd type="none" w="sm" len="sm"/>
          </a:ln>
        </p:spPr>
      </p:pic>
      <p:pic>
        <p:nvPicPr>
          <p:cNvPr id="14345" name="Picture 17"/>
          <p:cNvPicPr>
            <a:picLocks noChangeAspect="1" noChangeArrowheads="1"/>
          </p:cNvPicPr>
          <p:nvPr/>
        </p:nvPicPr>
        <p:blipFill>
          <a:blip r:embed="rId5" cstate="print"/>
          <a:srcRect/>
          <a:stretch>
            <a:fillRect/>
          </a:stretch>
        </p:blipFill>
        <p:spPr bwMode="auto">
          <a:xfrm>
            <a:off x="5943600" y="4724400"/>
            <a:ext cx="1766888" cy="1463675"/>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p:spPr>
        <p:txBody>
          <a:bodyPr lIns="92075" tIns="46038" rIns="92075" bIns="46038" anchor="b"/>
          <a:lstStyle/>
          <a:p>
            <a:pPr eaLnBrk="1" hangingPunct="1"/>
            <a:r>
              <a:rPr lang="en-GB" smtClean="0"/>
              <a:t>Image Processing Content</a:t>
            </a:r>
          </a:p>
        </p:txBody>
      </p:sp>
      <p:sp>
        <p:nvSpPr>
          <p:cNvPr id="9219" name="Rectangle 3"/>
          <p:cNvSpPr>
            <a:spLocks noGrp="1" noChangeArrowheads="1"/>
          </p:cNvSpPr>
          <p:nvPr>
            <p:ph type="body" sz="half" idx="1"/>
          </p:nvPr>
        </p:nvSpPr>
        <p:spPr>
          <a:noFill/>
        </p:spPr>
        <p:txBody>
          <a:bodyPr lIns="92075" tIns="46038" rIns="92075" bIns="46038"/>
          <a:lstStyle/>
          <a:p>
            <a:pPr marL="288925" indent="-288925" eaLnBrk="1" hangingPunct="1">
              <a:buFont typeface="Wingdings" pitchFamily="2" charset="2"/>
              <a:buNone/>
            </a:pPr>
            <a:endParaRPr lang="en-GB" sz="1800" dirty="0" smtClean="0"/>
          </a:p>
          <a:p>
            <a:pPr marL="288925" indent="-288925" eaLnBrk="1" hangingPunct="1"/>
            <a:r>
              <a:rPr lang="en-GB" sz="1800" dirty="0" smtClean="0"/>
              <a:t>Image histograms, histogram equalization and image frequency content.</a:t>
            </a:r>
          </a:p>
          <a:p>
            <a:pPr marL="288925" indent="-288925" eaLnBrk="1" hangingPunct="1"/>
            <a:endParaRPr lang="en-GB" sz="1800" dirty="0" smtClean="0"/>
          </a:p>
          <a:p>
            <a:pPr marL="288925" indent="-288925" eaLnBrk="1" hangingPunct="1"/>
            <a:r>
              <a:rPr lang="en-GB" sz="1800" dirty="0" smtClean="0"/>
              <a:t>Low level image processing</a:t>
            </a:r>
          </a:p>
          <a:p>
            <a:pPr marL="665163" lvl="1" indent="-185738" eaLnBrk="1" hangingPunct="1"/>
            <a:r>
              <a:rPr lang="en-GB" sz="1800" dirty="0" smtClean="0"/>
              <a:t>Brightening, darkening, </a:t>
            </a:r>
            <a:r>
              <a:rPr lang="en-GB" sz="1800" dirty="0" err="1" smtClean="0"/>
              <a:t>thresholding</a:t>
            </a:r>
            <a:r>
              <a:rPr lang="en-GB" sz="1800" dirty="0" smtClean="0"/>
              <a:t> and quantizing</a:t>
            </a:r>
          </a:p>
          <a:p>
            <a:pPr marL="665163" lvl="1" indent="-185738" eaLnBrk="1" hangingPunct="1"/>
            <a:endParaRPr lang="en-GB" sz="1800" dirty="0" smtClean="0"/>
          </a:p>
          <a:p>
            <a:pPr marL="288925" indent="-288925" eaLnBrk="1" hangingPunct="1"/>
            <a:r>
              <a:rPr lang="en-GB" sz="1800" dirty="0" smtClean="0"/>
              <a:t>Simple filtering examples</a:t>
            </a:r>
          </a:p>
          <a:p>
            <a:pPr marL="665163" lvl="1" indent="-185738" eaLnBrk="1" hangingPunct="1"/>
            <a:r>
              <a:rPr lang="en-GB" sz="1800" dirty="0" smtClean="0"/>
              <a:t>Simple low-pass and high-pass filters</a:t>
            </a:r>
          </a:p>
          <a:p>
            <a:pPr marL="665163" lvl="1" indent="-185738" eaLnBrk="1" hangingPunct="1"/>
            <a:r>
              <a:rPr lang="en-GB" sz="1800" dirty="0" smtClean="0"/>
              <a:t>Median filtering</a:t>
            </a:r>
          </a:p>
          <a:p>
            <a:pPr marL="665163" lvl="1" indent="-185738" eaLnBrk="1" hangingPunct="1"/>
            <a:endParaRPr lang="en-GB" sz="1800" dirty="0" smtClean="0"/>
          </a:p>
          <a:p>
            <a:pPr marL="288925" indent="-288925" eaLnBrk="1" hangingPunct="1"/>
            <a:r>
              <a:rPr lang="en-GB" sz="1800" dirty="0" smtClean="0"/>
              <a:t>Examples </a:t>
            </a:r>
            <a:r>
              <a:rPr lang="en-GB" sz="1800" dirty="0" smtClean="0"/>
              <a:t>and demonstrations will </a:t>
            </a:r>
            <a:r>
              <a:rPr lang="en-GB" sz="1800" dirty="0" smtClean="0"/>
              <a:t>be included in the lecture session.</a:t>
            </a:r>
          </a:p>
          <a:p>
            <a:pPr marL="665163" lvl="1" indent="-185738" eaLnBrk="1" hangingPunct="1"/>
            <a:endParaRPr lang="en-GB" sz="1800" dirty="0" smtClean="0"/>
          </a:p>
          <a:p>
            <a:pPr marL="288925" indent="-288925" eaLnBrk="1" hangingPunct="1">
              <a:buSzTx/>
              <a:buFontTx/>
              <a:buChar char="–"/>
            </a:pPr>
            <a:endParaRPr lang="en-GB" sz="1800" dirty="0" smtClean="0"/>
          </a:p>
        </p:txBody>
      </p:sp>
      <p:pic>
        <p:nvPicPr>
          <p:cNvPr id="9220" name="Picture 6"/>
          <p:cNvPicPr>
            <a:picLocks noGrp="1" noChangeAspect="1" noChangeArrowheads="1"/>
          </p:cNvPicPr>
          <p:nvPr>
            <p:ph type="chart" sz="half" idx="2"/>
          </p:nvPr>
        </p:nvPicPr>
        <p:blipFill>
          <a:blip r:embed="rId3" cstate="print"/>
          <a:srcRect/>
          <a:stretch>
            <a:fillRect/>
          </a:stretch>
        </p:blipFill>
        <p:spPr>
          <a:xfrm>
            <a:off x="6051550" y="952500"/>
            <a:ext cx="1265238" cy="1685925"/>
          </a:xfrm>
          <a:noFill/>
        </p:spPr>
      </p:pic>
      <p:pic>
        <p:nvPicPr>
          <p:cNvPr id="9221" name="Picture 8"/>
          <p:cNvPicPr>
            <a:picLocks noChangeAspect="1" noChangeArrowheads="1"/>
          </p:cNvPicPr>
          <p:nvPr/>
        </p:nvPicPr>
        <p:blipFill>
          <a:blip r:embed="rId4" cstate="print"/>
          <a:srcRect/>
          <a:stretch>
            <a:fillRect/>
          </a:stretch>
        </p:blipFill>
        <p:spPr bwMode="auto">
          <a:xfrm>
            <a:off x="6061075" y="4403725"/>
            <a:ext cx="1236663" cy="1647825"/>
          </a:xfrm>
          <a:prstGeom prst="rect">
            <a:avLst/>
          </a:prstGeom>
          <a:noFill/>
          <a:ln w="19050">
            <a:noFill/>
            <a:miter lim="800000"/>
            <a:headEnd/>
            <a:tailEnd/>
          </a:ln>
        </p:spPr>
      </p:pic>
      <p:pic>
        <p:nvPicPr>
          <p:cNvPr id="9222" name="Picture 9"/>
          <p:cNvPicPr>
            <a:picLocks noChangeAspect="1" noChangeArrowheads="1"/>
          </p:cNvPicPr>
          <p:nvPr/>
        </p:nvPicPr>
        <p:blipFill>
          <a:blip r:embed="rId5" cstate="print"/>
          <a:srcRect/>
          <a:stretch>
            <a:fillRect/>
          </a:stretch>
        </p:blipFill>
        <p:spPr bwMode="auto">
          <a:xfrm>
            <a:off x="6054725" y="2689225"/>
            <a:ext cx="1246188" cy="1662113"/>
          </a:xfrm>
          <a:prstGeom prst="rect">
            <a:avLst/>
          </a:prstGeom>
          <a:noFill/>
          <a:ln w="19050">
            <a:noFill/>
            <a:miter lim="800000"/>
            <a:headEnd/>
            <a:tailEnd/>
          </a:ln>
        </p:spPr>
      </p:pic>
      <p:pic>
        <p:nvPicPr>
          <p:cNvPr id="9223" name="Picture 10"/>
          <p:cNvPicPr>
            <a:picLocks noChangeAspect="1" noChangeArrowheads="1"/>
          </p:cNvPicPr>
          <p:nvPr/>
        </p:nvPicPr>
        <p:blipFill>
          <a:blip r:embed="rId6" cstate="print"/>
          <a:srcRect/>
          <a:stretch>
            <a:fillRect/>
          </a:stretch>
        </p:blipFill>
        <p:spPr bwMode="auto">
          <a:xfrm>
            <a:off x="7367588" y="968375"/>
            <a:ext cx="1241425" cy="1654175"/>
          </a:xfrm>
          <a:prstGeom prst="rect">
            <a:avLst/>
          </a:prstGeom>
          <a:noFill/>
          <a:ln w="19050">
            <a:noFill/>
            <a:miter lim="800000"/>
            <a:headEnd/>
            <a:tailEnd/>
          </a:ln>
        </p:spPr>
      </p:pic>
      <p:pic>
        <p:nvPicPr>
          <p:cNvPr id="9224" name="Picture 11"/>
          <p:cNvPicPr>
            <a:picLocks noChangeAspect="1" noChangeArrowheads="1"/>
          </p:cNvPicPr>
          <p:nvPr/>
        </p:nvPicPr>
        <p:blipFill>
          <a:blip r:embed="rId7" cstate="print"/>
          <a:srcRect/>
          <a:stretch>
            <a:fillRect/>
          </a:stretch>
        </p:blipFill>
        <p:spPr bwMode="auto">
          <a:xfrm>
            <a:off x="7361238" y="2674938"/>
            <a:ext cx="1241425" cy="1655762"/>
          </a:xfrm>
          <a:prstGeom prst="rect">
            <a:avLst/>
          </a:prstGeom>
          <a:noFill/>
          <a:ln w="19050">
            <a:noFill/>
            <a:miter lim="800000"/>
            <a:headEnd/>
            <a:tailEnd/>
          </a:ln>
        </p:spPr>
      </p:pic>
      <p:pic>
        <p:nvPicPr>
          <p:cNvPr id="9225" name="Picture 13"/>
          <p:cNvPicPr>
            <a:picLocks noChangeAspect="1" noChangeArrowheads="1"/>
          </p:cNvPicPr>
          <p:nvPr/>
        </p:nvPicPr>
        <p:blipFill>
          <a:blip r:embed="rId8" cstate="print"/>
          <a:srcRect/>
          <a:stretch>
            <a:fillRect/>
          </a:stretch>
        </p:blipFill>
        <p:spPr bwMode="auto">
          <a:xfrm>
            <a:off x="7367588" y="4405313"/>
            <a:ext cx="1219200" cy="1627187"/>
          </a:xfrm>
          <a:prstGeom prst="rect">
            <a:avLst/>
          </a:prstGeom>
          <a:noFill/>
          <a:ln w="19050">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Aliasing</a:t>
            </a:r>
            <a:endParaRPr lang="en-GB" dirty="0"/>
          </a:p>
        </p:txBody>
      </p:sp>
      <p:sp>
        <p:nvSpPr>
          <p:cNvPr id="3" name="Content Placeholder 2"/>
          <p:cNvSpPr>
            <a:spLocks noGrp="1"/>
          </p:cNvSpPr>
          <p:nvPr>
            <p:ph sz="half" idx="1"/>
          </p:nvPr>
        </p:nvSpPr>
        <p:spPr/>
        <p:txBody>
          <a:bodyPr/>
          <a:lstStyle/>
          <a:p>
            <a:r>
              <a:rPr lang="en-GB" sz="2400" dirty="0" smtClean="0"/>
              <a:t>We have a fixed pixel spacing which defines the </a:t>
            </a:r>
            <a:r>
              <a:rPr lang="en-GB" sz="2400" i="1" dirty="0" smtClean="0"/>
              <a:t>spatial sampling frequency</a:t>
            </a:r>
          </a:p>
          <a:p>
            <a:pPr lvl="1"/>
            <a:r>
              <a:rPr lang="en-GB" sz="2000" dirty="0" smtClean="0"/>
              <a:t>We need to sample at a rate of at least twice per cycle of highest frequency signal in the image</a:t>
            </a:r>
          </a:p>
          <a:p>
            <a:pPr lvl="2"/>
            <a:r>
              <a:rPr lang="en-GB" sz="1600" dirty="0" err="1" smtClean="0"/>
              <a:t>Nyquist’s</a:t>
            </a:r>
            <a:r>
              <a:rPr lang="en-GB" sz="1600" dirty="0" smtClean="0"/>
              <a:t> theorem</a:t>
            </a:r>
          </a:p>
          <a:p>
            <a:pPr lvl="1"/>
            <a:r>
              <a:rPr lang="en-GB" sz="2000" dirty="0" smtClean="0"/>
              <a:t>If we don’t we get ‘low frequency wraparound’ which produces artefacts in the image</a:t>
            </a:r>
            <a:endParaRPr lang="en-GB" sz="20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5996" y="1199023"/>
            <a:ext cx="3440940" cy="1882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4748" y="3561348"/>
            <a:ext cx="3884658" cy="2529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6834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Aliasing</a:t>
            </a:r>
          </a:p>
        </p:txBody>
      </p:sp>
      <p:sp>
        <p:nvSpPr>
          <p:cNvPr id="3" name="Content Placeholder 2"/>
          <p:cNvSpPr>
            <a:spLocks noGrp="1"/>
          </p:cNvSpPr>
          <p:nvPr>
            <p:ph idx="1"/>
          </p:nvPr>
        </p:nvSpPr>
        <p:spPr/>
        <p:txBody>
          <a:bodyPr/>
          <a:lstStyle/>
          <a:p>
            <a:r>
              <a:rPr lang="en-GB" dirty="0" smtClean="0"/>
              <a:t>Below are a few examples of aliasing in images</a:t>
            </a:r>
            <a:endParaRPr lang="en-GB" dirty="0"/>
          </a:p>
        </p:txBody>
      </p:sp>
      <p:sp>
        <p:nvSpPr>
          <p:cNvPr id="4" name="AutoShape 2" descr="https://encrypted-tbn3.gstatic.com/images?q=tbn:ANd9GcQNdwAFQ_8ZbxZsMKwlcY0Oc8L0jJ5hIX5nxcwVXw5MbQQsRdVP">
            <a:hlinkClick r:id="rId2"/>
          </p:cNvPr>
          <p:cNvSpPr>
            <a:spLocks noChangeAspect="1" noChangeArrowheads="1"/>
          </p:cNvSpPr>
          <p:nvPr/>
        </p:nvSpPr>
        <p:spPr bwMode="auto">
          <a:xfrm>
            <a:off x="28575" y="-1371600"/>
            <a:ext cx="7153275"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https://encrypted-tbn3.gstatic.com/images?q=tbn:ANd9GcQNdwAFQ_8ZbxZsMKwlcY0Oc8L0jJ5hIX5nxcwVXw5MbQQsRdVP">
            <a:hlinkClick r:id="rId2"/>
          </p:cNvPr>
          <p:cNvSpPr>
            <a:spLocks noChangeAspect="1" noChangeArrowheads="1"/>
          </p:cNvSpPr>
          <p:nvPr/>
        </p:nvSpPr>
        <p:spPr bwMode="auto">
          <a:xfrm>
            <a:off x="180975" y="-1219200"/>
            <a:ext cx="7153275"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https://encrypted-tbn3.gstatic.com/images?q=tbn:ANd9GcQNdwAFQ_8ZbxZsMKwlcY0Oc8L0jJ5hIX5nxcwVXw5MbQQsRdVP">
            <a:hlinkClick r:id="rId2"/>
          </p:cNvPr>
          <p:cNvSpPr>
            <a:spLocks noChangeAspect="1" noChangeArrowheads="1"/>
          </p:cNvSpPr>
          <p:nvPr/>
        </p:nvSpPr>
        <p:spPr bwMode="auto">
          <a:xfrm>
            <a:off x="333375" y="-1066800"/>
            <a:ext cx="7153275"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500" y="2076450"/>
            <a:ext cx="3381375" cy="135255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6391" y="1485900"/>
            <a:ext cx="2143125" cy="214312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4526" y="4020453"/>
            <a:ext cx="4054240" cy="2728503"/>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645" y="4020453"/>
            <a:ext cx="3810000" cy="2628900"/>
          </a:xfrm>
          <a:prstGeom prst="rect">
            <a:avLst/>
          </a:prstGeom>
        </p:spPr>
      </p:pic>
    </p:spTree>
    <p:extLst>
      <p:ext uri="{BB962C8B-B14F-4D97-AF65-F5344CB8AC3E}">
        <p14:creationId xmlns:p14="http://schemas.microsoft.com/office/powerpoint/2010/main" val="2535229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p:spPr>
        <p:txBody>
          <a:bodyPr lIns="92075" tIns="46038" rIns="92075" bIns="46038" anchor="b"/>
          <a:lstStyle/>
          <a:p>
            <a:pPr eaLnBrk="1" hangingPunct="1"/>
            <a:r>
              <a:rPr lang="en-GB" smtClean="0"/>
              <a:t>Image Processing</a:t>
            </a:r>
          </a:p>
        </p:txBody>
      </p:sp>
      <p:sp>
        <p:nvSpPr>
          <p:cNvPr id="15363" name="Rectangle 3"/>
          <p:cNvSpPr>
            <a:spLocks noGrp="1" noChangeArrowheads="1"/>
          </p:cNvSpPr>
          <p:nvPr>
            <p:ph type="body" sz="half" idx="1"/>
          </p:nvPr>
        </p:nvSpPr>
        <p:spPr>
          <a:noFill/>
        </p:spPr>
        <p:txBody>
          <a:bodyPr lIns="92075" tIns="46038" rIns="92075" bIns="46038"/>
          <a:lstStyle/>
          <a:p>
            <a:pPr eaLnBrk="1" hangingPunct="1"/>
            <a:endParaRPr lang="en-GB" sz="1800" b="1" dirty="0" smtClean="0"/>
          </a:p>
          <a:p>
            <a:pPr eaLnBrk="1" hangingPunct="1"/>
            <a:r>
              <a:rPr lang="en-GB" sz="1800" dirty="0" smtClean="0"/>
              <a:t>Low-level </a:t>
            </a:r>
          </a:p>
          <a:p>
            <a:pPr lvl="1" eaLnBrk="1" hangingPunct="1"/>
            <a:r>
              <a:rPr lang="en-GB" sz="1800" dirty="0" smtClean="0"/>
              <a:t>working at the pixel level, identification of edges</a:t>
            </a:r>
          </a:p>
          <a:p>
            <a:pPr lvl="1" eaLnBrk="1" hangingPunct="1">
              <a:buFontTx/>
              <a:buNone/>
            </a:pPr>
            <a:endParaRPr lang="en-GB" sz="1800" b="1" dirty="0" smtClean="0"/>
          </a:p>
          <a:p>
            <a:pPr eaLnBrk="1" hangingPunct="1"/>
            <a:r>
              <a:rPr lang="en-GB" sz="1800" dirty="0" smtClean="0"/>
              <a:t>Medium-level </a:t>
            </a:r>
          </a:p>
          <a:p>
            <a:pPr lvl="1" eaLnBrk="1" hangingPunct="1"/>
            <a:r>
              <a:rPr lang="en-GB" sz="1800" dirty="0" smtClean="0"/>
              <a:t>identification of regions and shapes</a:t>
            </a:r>
          </a:p>
          <a:p>
            <a:pPr lvl="1" eaLnBrk="1" hangingPunct="1">
              <a:buFontTx/>
              <a:buNone/>
            </a:pPr>
            <a:endParaRPr lang="en-GB" sz="1800" dirty="0" smtClean="0"/>
          </a:p>
          <a:p>
            <a:pPr eaLnBrk="1" hangingPunct="1"/>
            <a:r>
              <a:rPr lang="en-GB" sz="1800" dirty="0" smtClean="0"/>
              <a:t>High-level </a:t>
            </a:r>
          </a:p>
          <a:p>
            <a:pPr lvl="1" eaLnBrk="1" hangingPunct="1"/>
            <a:r>
              <a:rPr lang="en-GB" sz="1800" dirty="0" smtClean="0"/>
              <a:t>associating shapes with real objects.</a:t>
            </a:r>
          </a:p>
          <a:p>
            <a:pPr eaLnBrk="1" hangingPunct="1"/>
            <a:endParaRPr lang="en-GB" sz="1800" dirty="0" smtClean="0"/>
          </a:p>
          <a:p>
            <a:pPr eaLnBrk="1" hangingPunct="1">
              <a:buFont typeface="Wingdings" pitchFamily="2" charset="2"/>
              <a:buNone/>
            </a:pPr>
            <a:endParaRPr lang="en-GB" sz="1800" dirty="0" smtClean="0"/>
          </a:p>
        </p:txBody>
      </p:sp>
      <p:pic>
        <p:nvPicPr>
          <p:cNvPr id="15371" name="Picture 11"/>
          <p:cNvPicPr>
            <a:picLocks noChangeAspect="1" noChangeArrowheads="1"/>
          </p:cNvPicPr>
          <p:nvPr/>
        </p:nvPicPr>
        <p:blipFill>
          <a:blip r:embed="rId3" cstate="print"/>
          <a:srcRect/>
          <a:stretch>
            <a:fillRect/>
          </a:stretch>
        </p:blipFill>
        <p:spPr bwMode="auto">
          <a:xfrm>
            <a:off x="7391399" y="283945"/>
            <a:ext cx="1920000" cy="1440000"/>
          </a:xfrm>
          <a:prstGeom prst="rect">
            <a:avLst/>
          </a:prstGeom>
          <a:noFill/>
          <a:ln w="19050" cap="flat" cmpd="sng">
            <a:noFill/>
            <a:prstDash val="solid"/>
            <a:miter lim="800000"/>
            <a:headEnd type="none" w="sm" len="sm"/>
            <a:tailEnd type="none" w="sm" len="sm"/>
          </a:ln>
        </p:spPr>
      </p:pic>
      <p:pic>
        <p:nvPicPr>
          <p:cNvPr id="15372" name="Picture 12"/>
          <p:cNvPicPr>
            <a:picLocks noChangeAspect="1" noChangeArrowheads="1"/>
          </p:cNvPicPr>
          <p:nvPr/>
        </p:nvPicPr>
        <p:blipFill>
          <a:blip r:embed="rId4" cstate="print"/>
          <a:srcRect/>
          <a:stretch>
            <a:fillRect/>
          </a:stretch>
        </p:blipFill>
        <p:spPr bwMode="auto">
          <a:xfrm>
            <a:off x="7586510" y="3743776"/>
            <a:ext cx="1920000" cy="1440000"/>
          </a:xfrm>
          <a:prstGeom prst="rect">
            <a:avLst/>
          </a:prstGeom>
          <a:noFill/>
          <a:ln w="19050" cap="flat" cmpd="sng">
            <a:noFill/>
            <a:prstDash val="solid"/>
            <a:miter lim="800000"/>
            <a:headEnd type="none" w="sm" len="sm"/>
            <a:tailEnd type="none" w="sm" len="sm"/>
          </a:ln>
        </p:spPr>
      </p:pic>
      <p:pic>
        <p:nvPicPr>
          <p:cNvPr id="15" name="Picture 14" descr="photoedge.bmp"/>
          <p:cNvPicPr>
            <a:picLocks noChangeAspect="1"/>
          </p:cNvPicPr>
          <p:nvPr/>
        </p:nvPicPr>
        <p:blipFill>
          <a:blip r:embed="rId5" cstate="print"/>
          <a:stretch>
            <a:fillRect/>
          </a:stretch>
        </p:blipFill>
        <p:spPr>
          <a:xfrm>
            <a:off x="5161546" y="2059807"/>
            <a:ext cx="1919999" cy="1440000"/>
          </a:xfrm>
          <a:prstGeom prst="rect">
            <a:avLst/>
          </a:prstGeom>
        </p:spPr>
      </p:pic>
      <p:pic>
        <p:nvPicPr>
          <p:cNvPr id="16" name="Picture 11"/>
          <p:cNvPicPr>
            <a:picLocks noChangeAspect="1" noChangeArrowheads="1"/>
          </p:cNvPicPr>
          <p:nvPr/>
        </p:nvPicPr>
        <p:blipFill>
          <a:blip r:embed="rId3" cstate="print"/>
          <a:srcRect/>
          <a:stretch>
            <a:fillRect/>
          </a:stretch>
        </p:blipFill>
        <p:spPr bwMode="auto">
          <a:xfrm>
            <a:off x="5233737" y="5181600"/>
            <a:ext cx="1920000" cy="1440000"/>
          </a:xfrm>
          <a:prstGeom prst="rect">
            <a:avLst/>
          </a:prstGeom>
          <a:noFill/>
          <a:ln w="19050" cap="flat" cmpd="sng">
            <a:noFill/>
            <a:prstDash val="solid"/>
            <a:miter lim="800000"/>
            <a:headEnd type="none" w="sm" len="sm"/>
            <a:tailEnd type="none" w="sm" len="sm"/>
          </a:ln>
        </p:spPr>
      </p:pic>
      <p:cxnSp>
        <p:nvCxnSpPr>
          <p:cNvPr id="18" name="Straight Arrow Connector 17"/>
          <p:cNvCxnSpPr/>
          <p:nvPr/>
        </p:nvCxnSpPr>
        <p:spPr bwMode="auto">
          <a:xfrm rot="10800000" flipV="1">
            <a:off x="7344077" y="1828799"/>
            <a:ext cx="952901" cy="587141"/>
          </a:xfrm>
          <a:prstGeom prst="straightConnector1">
            <a:avLst/>
          </a:prstGeom>
          <a:noFill/>
          <a:ln w="19050" cap="flat" cmpd="sng" algn="ctr">
            <a:solidFill>
              <a:srgbClr val="FF0000"/>
            </a:solidFill>
            <a:prstDash val="solid"/>
            <a:round/>
            <a:headEnd type="none" w="sm" len="sm"/>
            <a:tailEnd type="arrow"/>
          </a:ln>
          <a:effectLst/>
        </p:spPr>
      </p:cxnSp>
      <p:cxnSp>
        <p:nvCxnSpPr>
          <p:cNvPr id="20" name="Straight Arrow Connector 19"/>
          <p:cNvCxnSpPr/>
          <p:nvPr/>
        </p:nvCxnSpPr>
        <p:spPr bwMode="auto">
          <a:xfrm rot="16200000" flipH="1">
            <a:off x="7372952" y="2916454"/>
            <a:ext cx="712269" cy="654518"/>
          </a:xfrm>
          <a:prstGeom prst="straightConnector1">
            <a:avLst/>
          </a:prstGeom>
          <a:noFill/>
          <a:ln w="19050" cap="flat" cmpd="sng" algn="ctr">
            <a:solidFill>
              <a:srgbClr val="FF0000"/>
            </a:solidFill>
            <a:prstDash val="solid"/>
            <a:round/>
            <a:headEnd type="none" w="sm" len="sm"/>
            <a:tailEnd type="arrow"/>
          </a:ln>
          <a:effectLst/>
        </p:spPr>
      </p:cxnSp>
      <p:cxnSp>
        <p:nvCxnSpPr>
          <p:cNvPr id="22" name="Straight Arrow Connector 21"/>
          <p:cNvCxnSpPr/>
          <p:nvPr/>
        </p:nvCxnSpPr>
        <p:spPr bwMode="auto">
          <a:xfrm rot="10800000" flipV="1">
            <a:off x="7498080" y="5370897"/>
            <a:ext cx="1097280" cy="625642"/>
          </a:xfrm>
          <a:prstGeom prst="straightConnector1">
            <a:avLst/>
          </a:prstGeom>
          <a:noFill/>
          <a:ln w="19050" cap="flat" cmpd="sng" algn="ctr">
            <a:solidFill>
              <a:srgbClr val="FF0000"/>
            </a:solidFill>
            <a:prstDash val="solid"/>
            <a:round/>
            <a:headEnd type="none" w="sm" len="sm"/>
            <a:tailEnd type="arrow"/>
          </a:ln>
          <a:effectLst/>
        </p:spPr>
      </p:cxnSp>
      <p:sp>
        <p:nvSpPr>
          <p:cNvPr id="25" name="Rectangle 24"/>
          <p:cNvSpPr/>
          <p:nvPr/>
        </p:nvSpPr>
        <p:spPr bwMode="auto">
          <a:xfrm>
            <a:off x="5476775" y="5553777"/>
            <a:ext cx="413886" cy="1020278"/>
          </a:xfrm>
          <a:prstGeom prst="rect">
            <a:avLst/>
          </a:prstGeom>
          <a:no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a:off x="5996539" y="5553777"/>
            <a:ext cx="375385" cy="1068404"/>
          </a:xfrm>
          <a:prstGeom prst="rect">
            <a:avLst/>
          </a:prstGeom>
          <a:no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a:off x="6699183" y="5573027"/>
            <a:ext cx="317634" cy="1010653"/>
          </a:xfrm>
          <a:prstGeom prst="rect">
            <a:avLst/>
          </a:prstGeom>
          <a:no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29" name="TextBox 28"/>
          <p:cNvSpPr txBox="1"/>
          <p:nvPr/>
        </p:nvSpPr>
        <p:spPr>
          <a:xfrm>
            <a:off x="5707781" y="4851133"/>
            <a:ext cx="943276" cy="230832"/>
          </a:xfrm>
          <a:prstGeom prst="rect">
            <a:avLst/>
          </a:prstGeom>
          <a:noFill/>
        </p:spPr>
        <p:txBody>
          <a:bodyPr wrap="square" rtlCol="0">
            <a:spAutoFit/>
          </a:bodyPr>
          <a:lstStyle/>
          <a:p>
            <a:r>
              <a:rPr lang="en-GB" sz="900" dirty="0" smtClean="0"/>
              <a:t>High</a:t>
            </a:r>
            <a:endParaRPr lang="en-US" sz="900" dirty="0"/>
          </a:p>
        </p:txBody>
      </p:sp>
      <p:sp>
        <p:nvSpPr>
          <p:cNvPr id="30" name="TextBox 29"/>
          <p:cNvSpPr txBox="1"/>
          <p:nvPr/>
        </p:nvSpPr>
        <p:spPr>
          <a:xfrm>
            <a:off x="8199119" y="3424990"/>
            <a:ext cx="943276" cy="230832"/>
          </a:xfrm>
          <a:prstGeom prst="rect">
            <a:avLst/>
          </a:prstGeom>
          <a:noFill/>
        </p:spPr>
        <p:txBody>
          <a:bodyPr wrap="square" rtlCol="0">
            <a:spAutoFit/>
          </a:bodyPr>
          <a:lstStyle/>
          <a:p>
            <a:r>
              <a:rPr lang="en-GB" sz="900" dirty="0" smtClean="0"/>
              <a:t>Medium</a:t>
            </a:r>
            <a:endParaRPr lang="en-US" sz="900" dirty="0"/>
          </a:p>
        </p:txBody>
      </p:sp>
      <p:sp>
        <p:nvSpPr>
          <p:cNvPr id="31" name="TextBox 30"/>
          <p:cNvSpPr txBox="1"/>
          <p:nvPr/>
        </p:nvSpPr>
        <p:spPr>
          <a:xfrm>
            <a:off x="5677301" y="1798321"/>
            <a:ext cx="943276" cy="230832"/>
          </a:xfrm>
          <a:prstGeom prst="rect">
            <a:avLst/>
          </a:prstGeom>
          <a:noFill/>
        </p:spPr>
        <p:txBody>
          <a:bodyPr wrap="square" rtlCol="0">
            <a:spAutoFit/>
          </a:bodyPr>
          <a:lstStyle/>
          <a:p>
            <a:r>
              <a:rPr lang="en-GB" sz="900" dirty="0" smtClean="0"/>
              <a:t>Low</a:t>
            </a:r>
            <a:endParaRPr lang="en-US" sz="9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p:spPr>
        <p:txBody>
          <a:bodyPr lIns="92075" tIns="46038" rIns="92075" bIns="46038" anchor="b"/>
          <a:lstStyle/>
          <a:p>
            <a:pPr eaLnBrk="1" hangingPunct="1"/>
            <a:r>
              <a:rPr lang="en-GB" smtClean="0"/>
              <a:t>Low-level Image Processing Examples</a:t>
            </a:r>
          </a:p>
        </p:txBody>
      </p:sp>
      <p:sp>
        <p:nvSpPr>
          <p:cNvPr id="16387" name="Rectangle 3"/>
          <p:cNvSpPr>
            <a:spLocks noGrp="1" noChangeArrowheads="1"/>
          </p:cNvSpPr>
          <p:nvPr>
            <p:ph type="body" idx="1"/>
          </p:nvPr>
        </p:nvSpPr>
        <p:spPr>
          <a:xfrm>
            <a:off x="793750" y="1127125"/>
            <a:ext cx="4610100" cy="4543425"/>
          </a:xfrm>
          <a:noFill/>
        </p:spPr>
        <p:txBody>
          <a:bodyPr lIns="92075" tIns="46038" rIns="92075" bIns="46038"/>
          <a:lstStyle/>
          <a:p>
            <a:pPr eaLnBrk="1" hangingPunct="1">
              <a:lnSpc>
                <a:spcPct val="90000"/>
              </a:lnSpc>
              <a:buFont typeface="Wingdings" pitchFamily="2" charset="2"/>
              <a:buNone/>
            </a:pPr>
            <a:r>
              <a:rPr lang="en-GB" sz="1800" b="1" dirty="0" smtClean="0"/>
              <a:t>Adjusting brightness</a:t>
            </a:r>
          </a:p>
          <a:p>
            <a:pPr eaLnBrk="1" hangingPunct="1">
              <a:lnSpc>
                <a:spcPct val="90000"/>
              </a:lnSpc>
            </a:pPr>
            <a:r>
              <a:rPr lang="en-GB" sz="1800" dirty="0" smtClean="0"/>
              <a:t>To lighten or darken images we can simply add or subtract a constant value from all pixel values.</a:t>
            </a:r>
          </a:p>
          <a:p>
            <a:pPr eaLnBrk="1" hangingPunct="1">
              <a:lnSpc>
                <a:spcPct val="90000"/>
              </a:lnSpc>
              <a:buFont typeface="Wingdings" pitchFamily="2" charset="2"/>
              <a:buNone/>
            </a:pPr>
            <a:endParaRPr lang="en-GB" sz="1800" dirty="0" smtClean="0"/>
          </a:p>
          <a:p>
            <a:pPr eaLnBrk="1" hangingPunct="1">
              <a:lnSpc>
                <a:spcPct val="90000"/>
              </a:lnSpc>
              <a:buFont typeface="Wingdings" pitchFamily="2" charset="2"/>
              <a:buNone/>
            </a:pPr>
            <a:r>
              <a:rPr lang="en-GB" sz="1800" b="1" dirty="0" err="1" smtClean="0"/>
              <a:t>Thresholding</a:t>
            </a:r>
            <a:endParaRPr lang="en-GB" sz="1800" b="1" dirty="0" smtClean="0"/>
          </a:p>
          <a:p>
            <a:pPr eaLnBrk="1" hangingPunct="1">
              <a:lnSpc>
                <a:spcPct val="90000"/>
              </a:lnSpc>
            </a:pPr>
            <a:r>
              <a:rPr lang="en-GB" sz="1800" dirty="0" smtClean="0"/>
              <a:t>Used to remove grey-levels in an image or segment components.</a:t>
            </a:r>
          </a:p>
          <a:p>
            <a:pPr eaLnBrk="1" hangingPunct="1">
              <a:lnSpc>
                <a:spcPct val="90000"/>
              </a:lnSpc>
            </a:pPr>
            <a:endParaRPr lang="en-GB" sz="1800" dirty="0" smtClean="0"/>
          </a:p>
          <a:p>
            <a:pPr eaLnBrk="1" hangingPunct="1">
              <a:lnSpc>
                <a:spcPct val="90000"/>
              </a:lnSpc>
            </a:pPr>
            <a:r>
              <a:rPr lang="en-GB" sz="1800" dirty="0" smtClean="0"/>
              <a:t>It involves changing pixel values if they are above or below a certain value (threshold). </a:t>
            </a:r>
          </a:p>
          <a:p>
            <a:pPr eaLnBrk="1" hangingPunct="1">
              <a:lnSpc>
                <a:spcPct val="90000"/>
              </a:lnSpc>
            </a:pPr>
            <a:endParaRPr lang="en-GB" sz="1800" dirty="0" smtClean="0"/>
          </a:p>
          <a:p>
            <a:pPr eaLnBrk="1" hangingPunct="1">
              <a:lnSpc>
                <a:spcPct val="90000"/>
              </a:lnSpc>
            </a:pPr>
            <a:r>
              <a:rPr lang="en-GB" sz="1800" dirty="0" smtClean="0"/>
              <a:t>For example, setting all pixel values below a threshold to zero and/or above a certain value to a maximum.</a:t>
            </a:r>
          </a:p>
          <a:p>
            <a:pPr eaLnBrk="1" hangingPunct="1">
              <a:lnSpc>
                <a:spcPct val="90000"/>
              </a:lnSpc>
              <a:buFont typeface="Wingdings" pitchFamily="2" charset="2"/>
              <a:buNone/>
            </a:pPr>
            <a:endParaRPr lang="en-GB" sz="1800" dirty="0" smtClean="0"/>
          </a:p>
          <a:p>
            <a:pPr eaLnBrk="1" hangingPunct="1">
              <a:lnSpc>
                <a:spcPct val="90000"/>
              </a:lnSpc>
              <a:buFont typeface="Wingdings" pitchFamily="2" charset="2"/>
              <a:buNone/>
            </a:pPr>
            <a:endParaRPr lang="en-GB" sz="1800" dirty="0" smtClean="0"/>
          </a:p>
        </p:txBody>
      </p:sp>
      <p:pic>
        <p:nvPicPr>
          <p:cNvPr id="16388" name="Picture 4"/>
          <p:cNvPicPr>
            <a:picLocks noChangeAspect="1" noChangeArrowheads="1"/>
          </p:cNvPicPr>
          <p:nvPr/>
        </p:nvPicPr>
        <p:blipFill>
          <a:blip r:embed="rId3" cstate="print"/>
          <a:srcRect/>
          <a:stretch>
            <a:fillRect/>
          </a:stretch>
        </p:blipFill>
        <p:spPr bwMode="auto">
          <a:xfrm>
            <a:off x="5591175" y="1008063"/>
            <a:ext cx="3067050" cy="3525837"/>
          </a:xfrm>
          <a:prstGeom prst="rect">
            <a:avLst/>
          </a:prstGeom>
          <a:noFill/>
          <a:ln w="12700">
            <a:noFill/>
            <a:miter lim="800000"/>
            <a:headEnd type="none" w="sm" len="sm"/>
            <a:tailEnd type="none" w="sm" len="sm"/>
          </a:ln>
        </p:spPr>
      </p:pic>
      <p:pic>
        <p:nvPicPr>
          <p:cNvPr id="16389" name="Picture 5"/>
          <p:cNvPicPr>
            <a:picLocks noChangeAspect="1" noChangeArrowheads="1"/>
          </p:cNvPicPr>
          <p:nvPr/>
        </p:nvPicPr>
        <p:blipFill>
          <a:blip r:embed="rId4" cstate="print"/>
          <a:srcRect/>
          <a:stretch>
            <a:fillRect/>
          </a:stretch>
        </p:blipFill>
        <p:spPr bwMode="auto">
          <a:xfrm>
            <a:off x="6934200" y="2590800"/>
            <a:ext cx="2603500" cy="2992438"/>
          </a:xfrm>
          <a:prstGeom prst="rect">
            <a:avLst/>
          </a:prstGeom>
          <a:noFill/>
          <a:ln w="12700">
            <a:noFill/>
            <a:miter lim="800000"/>
            <a:headEnd type="none" w="sm" len="sm"/>
            <a:tailEnd type="none" w="sm" len="sm"/>
          </a:ln>
        </p:spPr>
      </p:pic>
      <p:sp>
        <p:nvSpPr>
          <p:cNvPr id="16390" name="Rectangle 6"/>
          <p:cNvSpPr>
            <a:spLocks noChangeArrowheads="1"/>
          </p:cNvSpPr>
          <p:nvPr/>
        </p:nvSpPr>
        <p:spPr bwMode="auto">
          <a:xfrm>
            <a:off x="6291263" y="5557838"/>
            <a:ext cx="3359150" cy="823912"/>
          </a:xfrm>
          <a:prstGeom prst="rect">
            <a:avLst/>
          </a:prstGeom>
          <a:noFill/>
          <a:ln w="12700">
            <a:noFill/>
            <a:miter lim="800000"/>
            <a:headEnd type="none" w="sm" len="sm"/>
            <a:tailEnd type="none" w="sm" len="sm"/>
          </a:ln>
        </p:spPr>
        <p:txBody>
          <a:bodyPr wrap="none">
            <a:spAutoFit/>
          </a:bodyPr>
          <a:lstStyle/>
          <a:p>
            <a:pPr algn="r"/>
            <a:r>
              <a:rPr lang="en-GB" sz="1800"/>
              <a:t>Example of simple thresholding</a:t>
            </a:r>
          </a:p>
          <a:p>
            <a:pPr algn="r"/>
            <a:r>
              <a:rPr lang="en-GB" sz="1800"/>
              <a:t>Before : top  After : below</a:t>
            </a:r>
          </a:p>
          <a:p>
            <a:pPr algn="r"/>
            <a:r>
              <a:rPr lang="en-GB" sz="1200"/>
              <a:t>(threshold = 180)</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Thresholding</a:t>
            </a:r>
            <a:r>
              <a:rPr lang="en-GB" dirty="0" smtClean="0"/>
              <a:t>	</a:t>
            </a:r>
            <a:endParaRPr lang="en-GB" dirty="0"/>
          </a:p>
        </p:txBody>
      </p:sp>
      <p:sp>
        <p:nvSpPr>
          <p:cNvPr id="3" name="Content Placeholder 2"/>
          <p:cNvSpPr>
            <a:spLocks noGrp="1"/>
          </p:cNvSpPr>
          <p:nvPr>
            <p:ph idx="1"/>
          </p:nvPr>
        </p:nvSpPr>
        <p:spPr/>
        <p:txBody>
          <a:bodyPr/>
          <a:lstStyle/>
          <a:p>
            <a:r>
              <a:rPr lang="en-GB" dirty="0" err="1" smtClean="0"/>
              <a:t>Thresholding</a:t>
            </a:r>
            <a:r>
              <a:rPr lang="en-GB" dirty="0" smtClean="0"/>
              <a:t> is a useful tool is extracting ‘objects’ from images</a:t>
            </a:r>
          </a:p>
          <a:p>
            <a:pPr lvl="1"/>
            <a:r>
              <a:rPr lang="en-GB" dirty="0" smtClean="0"/>
              <a:t>Enables us then to, for example, measure the size distribution of objects (such as asbestos fibres or cells)</a:t>
            </a:r>
          </a:p>
          <a:p>
            <a:pPr lvl="1"/>
            <a:r>
              <a:rPr lang="en-GB" dirty="0" smtClean="0"/>
              <a:t>Often applied interactively</a:t>
            </a:r>
          </a:p>
          <a:p>
            <a:r>
              <a:rPr lang="en-GB" dirty="0" err="1"/>
              <a:t>ImageJ</a:t>
            </a:r>
            <a:r>
              <a:rPr lang="en-GB" dirty="0"/>
              <a:t> demo</a:t>
            </a:r>
          </a:p>
          <a:p>
            <a:pPr lvl="1"/>
            <a:r>
              <a:rPr lang="en-US" dirty="0">
                <a:hlinkClick r:id="rId2"/>
              </a:rPr>
              <a:t>http://rsb.info.nih.gov/ij/signed-applet/</a:t>
            </a:r>
            <a:endParaRPr lang="en-GB" dirty="0"/>
          </a:p>
        </p:txBody>
      </p:sp>
    </p:spTree>
    <p:extLst>
      <p:ext uri="{BB962C8B-B14F-4D97-AF65-F5344CB8AC3E}">
        <p14:creationId xmlns:p14="http://schemas.microsoft.com/office/powerpoint/2010/main" val="2539571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noFill/>
        </p:spPr>
        <p:txBody>
          <a:bodyPr lIns="92075" tIns="46038" rIns="92075" bIns="46038" anchor="b"/>
          <a:lstStyle/>
          <a:p>
            <a:pPr eaLnBrk="1" hangingPunct="1"/>
            <a:r>
              <a:rPr lang="en-GB" smtClean="0"/>
              <a:t>Simple Image Filtering</a:t>
            </a:r>
            <a:br>
              <a:rPr lang="en-GB" smtClean="0"/>
            </a:br>
            <a:endParaRPr lang="en-GB"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Operations on Images</a:t>
            </a:r>
            <a:endParaRPr lang="en-GB" dirty="0"/>
          </a:p>
        </p:txBody>
      </p:sp>
      <p:sp>
        <p:nvSpPr>
          <p:cNvPr id="3" name="Content Placeholder 2"/>
          <p:cNvSpPr>
            <a:spLocks noGrp="1"/>
          </p:cNvSpPr>
          <p:nvPr>
            <p:ph idx="1"/>
          </p:nvPr>
        </p:nvSpPr>
        <p:spPr>
          <a:xfrm>
            <a:off x="742950" y="914400"/>
            <a:ext cx="4204435" cy="5181600"/>
          </a:xfrm>
        </p:spPr>
        <p:txBody>
          <a:bodyPr/>
          <a:lstStyle/>
          <a:p>
            <a:pPr eaLnBrk="1" hangingPunct="1"/>
            <a:r>
              <a:rPr lang="en-GB" altLang="en-US" dirty="0">
                <a:cs typeface="Times New Roman" pitchFamily="18" charset="0"/>
              </a:rPr>
              <a:t>Simple image operators can be classified as </a:t>
            </a:r>
            <a:r>
              <a:rPr lang="en-GB" altLang="en-US" dirty="0" smtClean="0">
                <a:cs typeface="Times New Roman" pitchFamily="18" charset="0"/>
              </a:rPr>
              <a:t>'point-wise</a:t>
            </a:r>
            <a:r>
              <a:rPr lang="en-GB" altLang="en-US" dirty="0">
                <a:cs typeface="Times New Roman" pitchFamily="18" charset="0"/>
              </a:rPr>
              <a:t>' or 'neighbourhood' (filtering) operators</a:t>
            </a:r>
          </a:p>
          <a:p>
            <a:pPr eaLnBrk="1" hangingPunct="1"/>
            <a:r>
              <a:rPr lang="en-GB" altLang="en-US" dirty="0">
                <a:cs typeface="Times New Roman" pitchFamily="18" charset="0"/>
              </a:rPr>
              <a:t>Histogram equalisation is a </a:t>
            </a:r>
            <a:r>
              <a:rPr lang="en-GB" altLang="en-US" dirty="0" smtClean="0">
                <a:cs typeface="Times New Roman" pitchFamily="18" charset="0"/>
              </a:rPr>
              <a:t>point-wise </a:t>
            </a:r>
            <a:r>
              <a:rPr lang="en-GB" altLang="en-US" dirty="0">
                <a:cs typeface="Times New Roman" pitchFamily="18" charset="0"/>
              </a:rPr>
              <a:t>operation</a:t>
            </a:r>
          </a:p>
          <a:p>
            <a:pPr eaLnBrk="1" hangingPunct="1"/>
            <a:r>
              <a:rPr lang="en-GB" altLang="en-US" dirty="0">
                <a:cs typeface="Times New Roman" pitchFamily="18" charset="0"/>
              </a:rPr>
              <a:t>More general filtering operations use neighbourhoods of pixels</a:t>
            </a:r>
            <a:r>
              <a:rPr lang="en-GB" altLang="en-US" dirty="0"/>
              <a:t> </a:t>
            </a:r>
          </a:p>
          <a:p>
            <a:pPr lvl="1"/>
            <a:r>
              <a:rPr lang="en-GB" dirty="0" smtClean="0"/>
              <a:t>Filtering operations are generally used to extract  useful features from images such as edges</a:t>
            </a:r>
          </a:p>
          <a:p>
            <a:pPr lvl="1"/>
            <a:r>
              <a:rPr lang="en-GB" dirty="0" smtClean="0"/>
              <a:t>Filters come in many shapes and sizes </a:t>
            </a:r>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2065135783"/>
              </p:ext>
            </p:extLst>
          </p:nvPr>
        </p:nvGraphicFramePr>
        <p:xfrm>
          <a:off x="5145505" y="1193617"/>
          <a:ext cx="4495800" cy="3989387"/>
        </p:xfrm>
        <a:graphic>
          <a:graphicData uri="http://schemas.openxmlformats.org/presentationml/2006/ole">
            <mc:AlternateContent xmlns:mc="http://schemas.openxmlformats.org/markup-compatibility/2006">
              <mc:Choice xmlns:v="urn:schemas-microsoft-com:vml" Requires="v">
                <p:oleObj spid="_x0000_s10262" r:id="rId3" imgW="4140200" imgH="3678238" progId="MSDraw.Drawing.8.2">
                  <p:embed/>
                </p:oleObj>
              </mc:Choice>
              <mc:Fallback>
                <p:oleObj r:id="rId3" imgW="4140200" imgH="3678238" progId="MSDraw.Drawing.8.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5505" y="1193617"/>
                        <a:ext cx="4495800" cy="39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74000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Image  Filtering</a:t>
            </a:r>
            <a:endParaRPr lang="en-GB" dirty="0"/>
          </a:p>
        </p:txBody>
      </p:sp>
      <p:sp>
        <p:nvSpPr>
          <p:cNvPr id="3" name="Content Placeholder 2"/>
          <p:cNvSpPr>
            <a:spLocks noGrp="1"/>
          </p:cNvSpPr>
          <p:nvPr>
            <p:ph sz="half" idx="1"/>
          </p:nvPr>
        </p:nvSpPr>
        <p:spPr/>
        <p:txBody>
          <a:bodyPr/>
          <a:lstStyle/>
          <a:p>
            <a:r>
              <a:rPr lang="en-GB" altLang="en-US" sz="2400" dirty="0">
                <a:cs typeface="Times New Roman" pitchFamily="18" charset="0"/>
              </a:rPr>
              <a:t>The output </a:t>
            </a:r>
            <a:r>
              <a:rPr lang="en-GB" altLang="en-US" sz="2400" i="1" dirty="0">
                <a:cs typeface="Times New Roman" pitchFamily="18" charset="0"/>
              </a:rPr>
              <a:t>g(</a:t>
            </a:r>
            <a:r>
              <a:rPr lang="en-GB" altLang="en-US" sz="2400" i="1" dirty="0" err="1">
                <a:cs typeface="Times New Roman" pitchFamily="18" charset="0"/>
              </a:rPr>
              <a:t>x,y</a:t>
            </a:r>
            <a:r>
              <a:rPr lang="en-GB" altLang="en-US" sz="2400" i="1" dirty="0">
                <a:cs typeface="Times New Roman" pitchFamily="18" charset="0"/>
              </a:rPr>
              <a:t>)</a:t>
            </a:r>
            <a:r>
              <a:rPr lang="en-GB" altLang="en-US" sz="2400" dirty="0">
                <a:cs typeface="Times New Roman" pitchFamily="18" charset="0"/>
              </a:rPr>
              <a:t> can be a linear or non-linear function of the set of input pixel grey levels {</a:t>
            </a:r>
            <a:r>
              <a:rPr lang="en-GB" altLang="en-US" sz="2400" i="1" dirty="0">
                <a:cs typeface="Times New Roman" pitchFamily="18" charset="0"/>
              </a:rPr>
              <a:t>f(x-</a:t>
            </a:r>
            <a:r>
              <a:rPr lang="en-GB" altLang="en-US" sz="2400" i="1" dirty="0" err="1">
                <a:cs typeface="Times New Roman" pitchFamily="18" charset="0"/>
              </a:rPr>
              <a:t>M,y</a:t>
            </a:r>
            <a:r>
              <a:rPr lang="en-GB" altLang="en-US" sz="2400" i="1" dirty="0">
                <a:cs typeface="Times New Roman" pitchFamily="18" charset="0"/>
              </a:rPr>
              <a:t>-M)…f(</a:t>
            </a:r>
            <a:r>
              <a:rPr lang="en-GB" altLang="en-US" sz="2400" i="1" dirty="0" err="1">
                <a:cs typeface="Times New Roman" pitchFamily="18" charset="0"/>
              </a:rPr>
              <a:t>x+M,y+M</a:t>
            </a:r>
            <a:r>
              <a:rPr lang="en-GB" altLang="en-US" sz="2400" dirty="0">
                <a:cs typeface="Times New Roman" pitchFamily="18" charset="0"/>
              </a:rPr>
              <a:t>}.</a:t>
            </a:r>
            <a:r>
              <a:rPr lang="en-GB" altLang="en-US" sz="2400" dirty="0"/>
              <a:t> </a:t>
            </a:r>
            <a:endParaRPr lang="en-GB" altLang="en-US" sz="2400" dirty="0" smtClean="0"/>
          </a:p>
          <a:p>
            <a:pPr lvl="1"/>
            <a:r>
              <a:rPr lang="en-GB" altLang="en-US" sz="2000" dirty="0" smtClean="0"/>
              <a:t>The function used defines the type of filter</a:t>
            </a:r>
          </a:p>
          <a:p>
            <a:pPr lvl="1"/>
            <a:r>
              <a:rPr lang="en-GB" altLang="en-US" sz="2000" dirty="0" smtClean="0"/>
              <a:t>Typically filters are classified into linear and non-linear filters</a:t>
            </a:r>
          </a:p>
          <a:p>
            <a:pPr lvl="1"/>
            <a:r>
              <a:rPr lang="en-GB" altLang="en-US" sz="2000" dirty="0" smtClean="0"/>
              <a:t>We will look in more detail at linear filters but  we will also see an example of a useful non-linear filter</a:t>
            </a:r>
          </a:p>
          <a:p>
            <a:endParaRPr lang="en-GB" altLang="en-US" sz="2400" dirty="0"/>
          </a:p>
          <a:p>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606635837"/>
              </p:ext>
            </p:extLst>
          </p:nvPr>
        </p:nvGraphicFramePr>
        <p:xfrm>
          <a:off x="5237898" y="1419878"/>
          <a:ext cx="4448175" cy="2349500"/>
        </p:xfrm>
        <a:graphic>
          <a:graphicData uri="http://schemas.openxmlformats.org/presentationml/2006/ole">
            <mc:AlternateContent xmlns:mc="http://schemas.openxmlformats.org/markup-compatibility/2006">
              <mc:Choice xmlns:v="urn:schemas-microsoft-com:vml" Requires="v">
                <p:oleObj spid="_x0000_s11286" r:id="rId3" imgW="4902200" imgH="2593975" progId="MSDraw.Drawing.8.2">
                  <p:embed/>
                </p:oleObj>
              </mc:Choice>
              <mc:Fallback>
                <p:oleObj r:id="rId3" imgW="4902200" imgH="2593975" progId="MSDraw.Drawing.8.2">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7898" y="1419878"/>
                        <a:ext cx="4448175"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6131292" y="3850105"/>
            <a:ext cx="2820202" cy="400110"/>
          </a:xfrm>
          <a:prstGeom prst="rect">
            <a:avLst/>
          </a:prstGeom>
          <a:noFill/>
        </p:spPr>
        <p:txBody>
          <a:bodyPr wrap="square" rtlCol="0">
            <a:spAutoFit/>
          </a:bodyPr>
          <a:lstStyle/>
          <a:p>
            <a:r>
              <a:rPr lang="en-GB" sz="2000" dirty="0" smtClean="0"/>
              <a:t>A 3x3 filter</a:t>
            </a:r>
            <a:endParaRPr lang="en-GB" sz="2000" dirty="0"/>
          </a:p>
        </p:txBody>
      </p:sp>
    </p:spTree>
    <p:extLst>
      <p:ext uri="{BB962C8B-B14F-4D97-AF65-F5344CB8AC3E}">
        <p14:creationId xmlns:p14="http://schemas.microsoft.com/office/powerpoint/2010/main" val="2515397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0"/>
          <p:cNvPicPr>
            <a:picLocks noGrp="1" noChangeAspect="1" noChangeArrowheads="1"/>
          </p:cNvPicPr>
          <p:nvPr>
            <p:ph type="chart" sz="half" idx="2"/>
          </p:nvPr>
        </p:nvPicPr>
        <p:blipFill>
          <a:blip r:embed="rId4" cstate="print"/>
          <a:srcRect t="13472" r="4219" b="7840"/>
          <a:stretch>
            <a:fillRect/>
          </a:stretch>
        </p:blipFill>
        <p:spPr>
          <a:xfrm>
            <a:off x="3906838" y="958850"/>
            <a:ext cx="5854700" cy="5513388"/>
          </a:xfrm>
          <a:noFill/>
        </p:spPr>
      </p:pic>
      <p:sp>
        <p:nvSpPr>
          <p:cNvPr id="2052" name="Rectangle 2"/>
          <p:cNvSpPr>
            <a:spLocks noGrp="1" noChangeArrowheads="1"/>
          </p:cNvSpPr>
          <p:nvPr>
            <p:ph type="title"/>
          </p:nvPr>
        </p:nvSpPr>
        <p:spPr>
          <a:noFill/>
        </p:spPr>
        <p:txBody>
          <a:bodyPr lIns="92075" tIns="46038" rIns="92075" bIns="46038" anchor="b"/>
          <a:lstStyle/>
          <a:p>
            <a:pPr eaLnBrk="1" hangingPunct="1"/>
            <a:r>
              <a:rPr lang="en-GB" smtClean="0"/>
              <a:t>Template Operations</a:t>
            </a:r>
          </a:p>
        </p:txBody>
      </p:sp>
      <p:sp>
        <p:nvSpPr>
          <p:cNvPr id="2053" name="Rectangle 3"/>
          <p:cNvSpPr>
            <a:spLocks noGrp="1" noChangeArrowheads="1"/>
          </p:cNvSpPr>
          <p:nvPr>
            <p:ph type="body" sz="half" idx="1"/>
          </p:nvPr>
        </p:nvSpPr>
        <p:spPr>
          <a:xfrm>
            <a:off x="492125" y="1106488"/>
            <a:ext cx="3770313" cy="5181600"/>
          </a:xfrm>
          <a:noFill/>
        </p:spPr>
        <p:txBody>
          <a:bodyPr lIns="92075" tIns="46038" rIns="92075" bIns="46038"/>
          <a:lstStyle/>
          <a:p>
            <a:pPr marL="379413" indent="-379413" eaLnBrk="1" hangingPunct="1"/>
            <a:r>
              <a:rPr lang="en-GB" sz="1800" dirty="0" smtClean="0"/>
              <a:t>Templates (in this context) are arrays of values. </a:t>
            </a:r>
          </a:p>
          <a:p>
            <a:pPr marL="379413" indent="-379413" eaLnBrk="1" hangingPunct="1">
              <a:buNone/>
            </a:pPr>
            <a:endParaRPr lang="en-GB" sz="1800" dirty="0" smtClean="0"/>
          </a:p>
          <a:p>
            <a:pPr marL="379413" indent="-379413" eaLnBrk="1" hangingPunct="1"/>
            <a:r>
              <a:rPr lang="en-GB" sz="1800" dirty="0" smtClean="0"/>
              <a:t>Here are 3 examples;</a:t>
            </a:r>
          </a:p>
          <a:p>
            <a:pPr marL="379413" indent="-379413" eaLnBrk="1" hangingPunct="1"/>
            <a:endParaRPr lang="en-GB" sz="1800" dirty="0" smtClean="0"/>
          </a:p>
          <a:p>
            <a:pPr marL="379413" indent="-379413" eaLnBrk="1" hangingPunct="1"/>
            <a:endParaRPr lang="en-GB" sz="1800" dirty="0" smtClean="0"/>
          </a:p>
          <a:p>
            <a:pPr marL="379413" indent="-379413" eaLnBrk="1" hangingPunct="1"/>
            <a:endParaRPr lang="en-GB" sz="1800" dirty="0" smtClean="0"/>
          </a:p>
          <a:p>
            <a:pPr marL="379413" indent="-379413" eaLnBrk="1" hangingPunct="1"/>
            <a:endParaRPr lang="en-GB" sz="1800" dirty="0" smtClean="0"/>
          </a:p>
          <a:p>
            <a:pPr marL="379413" indent="-379413" eaLnBrk="1" hangingPunct="1">
              <a:buNone/>
            </a:pPr>
            <a:endParaRPr lang="en-GB" sz="1800" dirty="0" smtClean="0"/>
          </a:p>
          <a:p>
            <a:pPr marL="379413" indent="-379413" eaLnBrk="1" hangingPunct="1"/>
            <a:r>
              <a:rPr lang="en-GB" sz="1800" dirty="0" smtClean="0"/>
              <a:t>They are very useful as</a:t>
            </a:r>
            <a:r>
              <a:rPr lang="en-GB" sz="1800" b="1" dirty="0" smtClean="0"/>
              <a:t> simple image filters</a:t>
            </a:r>
            <a:r>
              <a:rPr lang="en-GB" sz="1800" dirty="0" smtClean="0"/>
              <a:t>.</a:t>
            </a:r>
          </a:p>
          <a:p>
            <a:pPr marL="379413" indent="-379413" eaLnBrk="1" hangingPunct="1">
              <a:buNone/>
            </a:pPr>
            <a:endParaRPr lang="en-GB" sz="1800" dirty="0" smtClean="0"/>
          </a:p>
          <a:p>
            <a:pPr marL="379413" indent="-379413" eaLnBrk="1" hangingPunct="1"/>
            <a:r>
              <a:rPr lang="en-GB" sz="1800" dirty="0" smtClean="0"/>
              <a:t>For example, for image smoothing or edge detection.</a:t>
            </a:r>
          </a:p>
          <a:p>
            <a:pPr marL="379413" indent="-379413" eaLnBrk="1" hangingPunct="1">
              <a:buFont typeface="Wingdings" pitchFamily="2" charset="2"/>
              <a:buNone/>
            </a:pPr>
            <a:endParaRPr lang="en-GB" sz="1800" dirty="0" smtClean="0"/>
          </a:p>
          <a:p>
            <a:pPr marL="379413" indent="-379413" eaLnBrk="1" hangingPunct="1">
              <a:buFont typeface="Wingdings" pitchFamily="2" charset="2"/>
              <a:buNone/>
            </a:pPr>
            <a:endParaRPr lang="en-GB" sz="1800" dirty="0" smtClean="0"/>
          </a:p>
          <a:p>
            <a:pPr marL="379413" indent="-379413" eaLnBrk="1" hangingPunct="1">
              <a:buFont typeface="Wingdings" pitchFamily="2" charset="2"/>
              <a:buNone/>
            </a:pPr>
            <a:endParaRPr lang="en-GB" sz="1800" dirty="0" smtClean="0"/>
          </a:p>
        </p:txBody>
      </p:sp>
      <p:graphicFrame>
        <p:nvGraphicFramePr>
          <p:cNvPr id="2050" name="Object 5"/>
          <p:cNvGraphicFramePr>
            <a:graphicFrameLocks/>
          </p:cNvGraphicFramePr>
          <p:nvPr/>
        </p:nvGraphicFramePr>
        <p:xfrm>
          <a:off x="776288" y="2614613"/>
          <a:ext cx="3621087" cy="942975"/>
        </p:xfrm>
        <a:graphic>
          <a:graphicData uri="http://schemas.openxmlformats.org/presentationml/2006/ole">
            <mc:AlternateContent xmlns:mc="http://schemas.openxmlformats.org/markup-compatibility/2006">
              <mc:Choice xmlns:v="urn:schemas-microsoft-com:vml" Requires="v">
                <p:oleObj spid="_x0000_s2080" name="Equation" r:id="rId5" imgW="2120760" imgH="711000" progId="Equation.3">
                  <p:embed/>
                </p:oleObj>
              </mc:Choice>
              <mc:Fallback>
                <p:oleObj name="Equation" r:id="rId5" imgW="2120760" imgH="711000" progId="Equation.3">
                  <p:embed/>
                  <p:pic>
                    <p:nvPicPr>
                      <p:cNvPr id="0" name="Object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288" y="2614613"/>
                        <a:ext cx="3621087"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type="chart" sz="half" idx="2"/>
          </p:nvPr>
        </p:nvPicPr>
        <p:blipFill>
          <a:blip r:embed="rId3" cstate="print"/>
          <a:srcRect t="13472" r="4219" b="7840"/>
          <a:stretch>
            <a:fillRect/>
          </a:stretch>
        </p:blipFill>
        <p:spPr>
          <a:xfrm>
            <a:off x="3906838" y="958850"/>
            <a:ext cx="5854700" cy="5513388"/>
          </a:xfrm>
          <a:noFill/>
        </p:spPr>
      </p:pic>
      <p:sp>
        <p:nvSpPr>
          <p:cNvPr id="18435" name="Rectangle 3"/>
          <p:cNvSpPr>
            <a:spLocks noGrp="1" noChangeArrowheads="1"/>
          </p:cNvSpPr>
          <p:nvPr>
            <p:ph type="title"/>
          </p:nvPr>
        </p:nvSpPr>
        <p:spPr>
          <a:noFill/>
        </p:spPr>
        <p:txBody>
          <a:bodyPr lIns="92075" tIns="46038" rIns="92075" bIns="46038" anchor="b"/>
          <a:lstStyle/>
          <a:p>
            <a:pPr eaLnBrk="1" hangingPunct="1"/>
            <a:r>
              <a:rPr lang="en-GB" smtClean="0"/>
              <a:t>Template Operations</a:t>
            </a:r>
          </a:p>
        </p:txBody>
      </p:sp>
      <p:sp>
        <p:nvSpPr>
          <p:cNvPr id="18436" name="Rectangle 4"/>
          <p:cNvSpPr>
            <a:spLocks noGrp="1" noChangeArrowheads="1"/>
          </p:cNvSpPr>
          <p:nvPr>
            <p:ph type="body" sz="half" idx="1"/>
          </p:nvPr>
        </p:nvSpPr>
        <p:spPr>
          <a:xfrm>
            <a:off x="271463" y="981075"/>
            <a:ext cx="4222750" cy="5181600"/>
          </a:xfrm>
          <a:noFill/>
        </p:spPr>
        <p:txBody>
          <a:bodyPr lIns="92075" tIns="46038" rIns="92075" bIns="46038"/>
          <a:lstStyle/>
          <a:p>
            <a:pPr marL="379413" indent="-379413" eaLnBrk="1" hangingPunct="1">
              <a:lnSpc>
                <a:spcPct val="90000"/>
              </a:lnSpc>
              <a:spcAft>
                <a:spcPts val="600"/>
              </a:spcAft>
            </a:pPr>
            <a:r>
              <a:rPr lang="en-GB" sz="1800" dirty="0" smtClean="0"/>
              <a:t>We apply a template filter to the image using a </a:t>
            </a:r>
            <a:r>
              <a:rPr lang="en-GB" sz="1800" b="1" dirty="0" smtClean="0"/>
              <a:t>convolution</a:t>
            </a:r>
            <a:r>
              <a:rPr lang="en-GB" sz="1800" dirty="0" smtClean="0"/>
              <a:t> operation. </a:t>
            </a:r>
          </a:p>
          <a:p>
            <a:pPr marL="379413" indent="-379413" eaLnBrk="1" hangingPunct="1">
              <a:lnSpc>
                <a:spcPct val="90000"/>
              </a:lnSpc>
              <a:spcAft>
                <a:spcPts val="600"/>
              </a:spcAft>
            </a:pPr>
            <a:r>
              <a:rPr lang="en-GB" sz="1800" dirty="0" smtClean="0"/>
              <a:t>Convolution  involves moving the template step-by-step over the image creating a window over pixel neighbours.  This will be demonstrated in the lecture.</a:t>
            </a:r>
          </a:p>
          <a:p>
            <a:pPr marL="379413" indent="-379413" eaLnBrk="1" hangingPunct="1">
              <a:lnSpc>
                <a:spcPct val="90000"/>
              </a:lnSpc>
              <a:spcAft>
                <a:spcPts val="600"/>
              </a:spcAft>
            </a:pPr>
            <a:r>
              <a:rPr lang="en-GB" sz="1800" dirty="0" smtClean="0"/>
              <a:t>Template and pixel values are used for computation (typically multiplication and addition) at each step. This process is referred to as convolution of the template with the image.</a:t>
            </a:r>
          </a:p>
          <a:p>
            <a:pPr marL="379413" indent="-379413" eaLnBrk="1" hangingPunct="1">
              <a:lnSpc>
                <a:spcPct val="90000"/>
              </a:lnSpc>
            </a:pPr>
            <a:r>
              <a:rPr lang="en-GB" sz="1800" dirty="0" smtClean="0"/>
              <a:t>You will see that the new result is smaller than the original.  We could avoid this by wrapping edges together (periodic convolution) .</a:t>
            </a:r>
          </a:p>
          <a:p>
            <a:pPr marL="379413" indent="-379413" eaLnBrk="1" hangingPunct="1">
              <a:lnSpc>
                <a:spcPct val="90000"/>
              </a:lnSpc>
              <a:buFont typeface="Wingdings" pitchFamily="2" charset="2"/>
              <a:buNone/>
            </a:pPr>
            <a:endParaRPr lang="en-GB" sz="1800" dirty="0" smtClean="0"/>
          </a:p>
          <a:p>
            <a:pPr marL="379413" indent="-379413" eaLnBrk="1" hangingPunct="1">
              <a:lnSpc>
                <a:spcPct val="90000"/>
              </a:lnSpc>
              <a:buFont typeface="Wingdings" pitchFamily="2" charset="2"/>
              <a:buNone/>
            </a:pPr>
            <a:endParaRPr lang="en-GB" sz="1800" dirty="0" smtClean="0"/>
          </a:p>
          <a:p>
            <a:pPr marL="379413" indent="-379413" eaLnBrk="1" hangingPunct="1">
              <a:lnSpc>
                <a:spcPct val="90000"/>
              </a:lnSpc>
              <a:buFont typeface="Wingdings" pitchFamily="2" charset="2"/>
              <a:buNone/>
            </a:pPr>
            <a:endParaRPr lang="en-GB" sz="18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p:spPr>
        <p:txBody>
          <a:bodyPr lIns="92075" tIns="46038" rIns="92075" bIns="46038" anchor="b"/>
          <a:lstStyle/>
          <a:p>
            <a:pPr eaLnBrk="1" hangingPunct="1"/>
            <a:r>
              <a:rPr lang="en-GB" smtClean="0"/>
              <a:t>Histogram Equalization</a:t>
            </a:r>
          </a:p>
        </p:txBody>
      </p:sp>
      <p:sp>
        <p:nvSpPr>
          <p:cNvPr id="11267" name="Rectangle 3"/>
          <p:cNvSpPr>
            <a:spLocks noGrp="1" noChangeArrowheads="1"/>
          </p:cNvSpPr>
          <p:nvPr>
            <p:ph type="body" sz="half" idx="1"/>
          </p:nvPr>
        </p:nvSpPr>
        <p:spPr>
          <a:xfrm>
            <a:off x="434975" y="914400"/>
            <a:ext cx="4483100" cy="5181600"/>
          </a:xfrm>
          <a:noFill/>
        </p:spPr>
        <p:txBody>
          <a:bodyPr lIns="92075" tIns="46038" rIns="92075" bIns="46038"/>
          <a:lstStyle/>
          <a:p>
            <a:pPr marL="287338" indent="-287338" eaLnBrk="1" hangingPunct="1">
              <a:lnSpc>
                <a:spcPct val="90000"/>
              </a:lnSpc>
            </a:pPr>
            <a:r>
              <a:rPr lang="en-GB" sz="1800" smtClean="0"/>
              <a:t>Histogram equalization can be very useful for improving image contrast by spreading pixel values across the full dynamic range.</a:t>
            </a:r>
          </a:p>
          <a:p>
            <a:pPr marL="287338" indent="-287338" eaLnBrk="1" hangingPunct="1">
              <a:lnSpc>
                <a:spcPct val="90000"/>
              </a:lnSpc>
            </a:pPr>
            <a:endParaRPr lang="en-GB" sz="1800" smtClean="0"/>
          </a:p>
          <a:p>
            <a:pPr marL="287338" indent="-287338" eaLnBrk="1" hangingPunct="1">
              <a:lnSpc>
                <a:spcPct val="90000"/>
              </a:lnSpc>
            </a:pPr>
            <a:r>
              <a:rPr lang="en-GB" sz="1800" smtClean="0"/>
              <a:t>Ideally, pixels would use a wide range of values.</a:t>
            </a:r>
          </a:p>
          <a:p>
            <a:pPr marL="287338" indent="-287338" eaLnBrk="1" hangingPunct="1">
              <a:lnSpc>
                <a:spcPct val="90000"/>
              </a:lnSpc>
            </a:pPr>
            <a:endParaRPr lang="en-GB" sz="1800" smtClean="0"/>
          </a:p>
          <a:p>
            <a:pPr marL="287338" indent="-287338" eaLnBrk="1" hangingPunct="1">
              <a:lnSpc>
                <a:spcPct val="90000"/>
              </a:lnSpc>
            </a:pPr>
            <a:r>
              <a:rPr lang="en-GB" sz="1800" smtClean="0"/>
              <a:t>See the </a:t>
            </a:r>
            <a:r>
              <a:rPr lang="en-GB" sz="1800" b="1" smtClean="0"/>
              <a:t>underexposed photograph</a:t>
            </a:r>
            <a:r>
              <a:rPr lang="en-GB" sz="1800" smtClean="0"/>
              <a:t> on the left. Its image histogram shows that the intensity values have a compact range between mid to light grey.</a:t>
            </a:r>
          </a:p>
          <a:p>
            <a:pPr marL="287338" indent="-287338" eaLnBrk="1" hangingPunct="1">
              <a:lnSpc>
                <a:spcPct val="90000"/>
              </a:lnSpc>
            </a:pPr>
            <a:endParaRPr lang="en-GB" sz="1800" smtClean="0"/>
          </a:p>
          <a:p>
            <a:pPr marL="287338" indent="-287338" eaLnBrk="1" hangingPunct="1">
              <a:lnSpc>
                <a:spcPct val="90000"/>
              </a:lnSpc>
            </a:pPr>
            <a:r>
              <a:rPr lang="en-GB" sz="1800" smtClean="0"/>
              <a:t>The </a:t>
            </a:r>
            <a:r>
              <a:rPr lang="en-GB" sz="1800" b="1" smtClean="0"/>
              <a:t>histogram equalized photograph on the right</a:t>
            </a:r>
            <a:r>
              <a:rPr lang="en-GB" sz="1800" smtClean="0"/>
              <a:t> has better contrast.  Its histogram has the same shape as the original but is stretched across the full range of intensity values.</a:t>
            </a:r>
          </a:p>
          <a:p>
            <a:pPr marL="287338" indent="-287338" eaLnBrk="1" hangingPunct="1">
              <a:lnSpc>
                <a:spcPct val="90000"/>
              </a:lnSpc>
            </a:pPr>
            <a:endParaRPr lang="en-GB" sz="1800" smtClean="0"/>
          </a:p>
          <a:p>
            <a:pPr marL="287338" indent="-287338" eaLnBrk="1" hangingPunct="1">
              <a:lnSpc>
                <a:spcPct val="90000"/>
              </a:lnSpc>
            </a:pPr>
            <a:endParaRPr lang="en-GB" sz="1800" smtClean="0"/>
          </a:p>
          <a:p>
            <a:pPr marL="287338" indent="-287338" algn="ctr" eaLnBrk="1" hangingPunct="1">
              <a:lnSpc>
                <a:spcPct val="90000"/>
              </a:lnSpc>
              <a:buFont typeface="Wingdings" pitchFamily="2" charset="2"/>
              <a:buNone/>
            </a:pPr>
            <a:r>
              <a:rPr lang="en-GB" sz="1800" smtClean="0"/>
              <a:t> </a:t>
            </a:r>
          </a:p>
          <a:p>
            <a:pPr marL="287338" indent="-287338" eaLnBrk="1" hangingPunct="1">
              <a:lnSpc>
                <a:spcPct val="90000"/>
              </a:lnSpc>
              <a:buFont typeface="Wingdings" pitchFamily="2" charset="2"/>
              <a:buNone/>
            </a:pPr>
            <a:endParaRPr lang="en-GB" sz="1800" smtClean="0"/>
          </a:p>
          <a:p>
            <a:pPr marL="287338" indent="-287338" eaLnBrk="1" hangingPunct="1">
              <a:lnSpc>
                <a:spcPct val="90000"/>
              </a:lnSpc>
              <a:buFont typeface="Wingdings" pitchFamily="2" charset="2"/>
              <a:buNone/>
            </a:pPr>
            <a:endParaRPr lang="en-GB" sz="1800" smtClean="0"/>
          </a:p>
          <a:p>
            <a:pPr marL="287338" indent="-287338" eaLnBrk="1" hangingPunct="1">
              <a:lnSpc>
                <a:spcPct val="90000"/>
              </a:lnSpc>
              <a:buFont typeface="Wingdings" pitchFamily="2" charset="2"/>
              <a:buNone/>
            </a:pPr>
            <a:endParaRPr lang="en-GB" sz="1800" smtClean="0"/>
          </a:p>
        </p:txBody>
      </p:sp>
      <p:sp>
        <p:nvSpPr>
          <p:cNvPr id="11268" name="Rectangle 8"/>
          <p:cNvSpPr>
            <a:spLocks noChangeArrowheads="1"/>
          </p:cNvSpPr>
          <p:nvPr/>
        </p:nvSpPr>
        <p:spPr bwMode="auto">
          <a:xfrm>
            <a:off x="2827338" y="1520825"/>
            <a:ext cx="9906000" cy="0"/>
          </a:xfrm>
          <a:prstGeom prst="rect">
            <a:avLst/>
          </a:prstGeom>
          <a:noFill/>
          <a:ln w="12700">
            <a:noFill/>
            <a:miter lim="800000"/>
            <a:headEnd type="none" w="sm" len="sm"/>
            <a:tailEnd type="none" w="sm" len="sm"/>
          </a:ln>
        </p:spPr>
        <p:txBody>
          <a:bodyPr>
            <a:spAutoFit/>
          </a:bodyPr>
          <a:lstStyle/>
          <a:p>
            <a:endParaRPr lang="en-US"/>
          </a:p>
        </p:txBody>
      </p:sp>
      <p:sp>
        <p:nvSpPr>
          <p:cNvPr id="11269" name="Rectangle 12"/>
          <p:cNvSpPr>
            <a:spLocks noChangeArrowheads="1"/>
          </p:cNvSpPr>
          <p:nvPr/>
        </p:nvSpPr>
        <p:spPr bwMode="auto">
          <a:xfrm>
            <a:off x="3810000" y="2171700"/>
            <a:ext cx="9906000" cy="0"/>
          </a:xfrm>
          <a:prstGeom prst="rect">
            <a:avLst/>
          </a:prstGeom>
          <a:noFill/>
          <a:ln w="12700">
            <a:noFill/>
            <a:miter lim="800000"/>
            <a:headEnd type="none" w="sm" len="sm"/>
            <a:tailEnd type="none" w="sm" len="sm"/>
          </a:ln>
        </p:spPr>
        <p:txBody>
          <a:bodyPr>
            <a:spAutoFit/>
          </a:bodyPr>
          <a:lstStyle/>
          <a:p>
            <a:endParaRPr lang="en-US"/>
          </a:p>
        </p:txBody>
      </p:sp>
      <p:pic>
        <p:nvPicPr>
          <p:cNvPr id="11270" name="Picture 16"/>
          <p:cNvPicPr>
            <a:picLocks noChangeAspect="1" noChangeArrowheads="1"/>
          </p:cNvPicPr>
          <p:nvPr/>
        </p:nvPicPr>
        <p:blipFill>
          <a:blip r:embed="rId3" cstate="print"/>
          <a:srcRect/>
          <a:stretch>
            <a:fillRect/>
          </a:stretch>
        </p:blipFill>
        <p:spPr bwMode="auto">
          <a:xfrm>
            <a:off x="7339013" y="1390750"/>
            <a:ext cx="2135187" cy="3209925"/>
          </a:xfrm>
          <a:prstGeom prst="rect">
            <a:avLst/>
          </a:prstGeom>
          <a:noFill/>
          <a:ln w="12700">
            <a:noFill/>
            <a:miter lim="800000"/>
            <a:headEnd type="none" w="sm" len="sm"/>
            <a:tailEnd type="none" w="sm" len="sm"/>
          </a:ln>
        </p:spPr>
      </p:pic>
      <p:pic>
        <p:nvPicPr>
          <p:cNvPr id="11272" name="Picture 18"/>
          <p:cNvPicPr>
            <a:picLocks noChangeAspect="1" noChangeArrowheads="1"/>
          </p:cNvPicPr>
          <p:nvPr/>
        </p:nvPicPr>
        <p:blipFill>
          <a:blip r:embed="rId4" cstate="print"/>
          <a:srcRect/>
          <a:stretch>
            <a:fillRect/>
          </a:stretch>
        </p:blipFill>
        <p:spPr bwMode="auto">
          <a:xfrm>
            <a:off x="5114524" y="1372887"/>
            <a:ext cx="2144713" cy="3203575"/>
          </a:xfrm>
          <a:prstGeom prst="rect">
            <a:avLst/>
          </a:prstGeom>
          <a:noFill/>
          <a:ln w="12700">
            <a:noFill/>
            <a:miter lim="800000"/>
            <a:headEnd type="none" w="sm" len="sm"/>
            <a:tailEnd type="none" w="sm" len="sm"/>
          </a:ln>
        </p:spPr>
      </p:pic>
      <p:pic>
        <p:nvPicPr>
          <p:cNvPr id="11273" name="Picture 19"/>
          <p:cNvPicPr>
            <a:picLocks noChangeAspect="1" noChangeArrowheads="1"/>
          </p:cNvPicPr>
          <p:nvPr/>
        </p:nvPicPr>
        <p:blipFill>
          <a:blip r:embed="rId5" cstate="print"/>
          <a:srcRect/>
          <a:stretch>
            <a:fillRect/>
          </a:stretch>
        </p:blipFill>
        <p:spPr bwMode="auto">
          <a:xfrm>
            <a:off x="7385050" y="5270500"/>
            <a:ext cx="2362200" cy="1192213"/>
          </a:xfrm>
          <a:prstGeom prst="rect">
            <a:avLst/>
          </a:prstGeom>
          <a:noFill/>
          <a:ln w="12700">
            <a:noFill/>
            <a:miter lim="800000"/>
            <a:headEnd type="none" w="sm" len="sm"/>
            <a:tailEnd type="none" w="sm" len="sm"/>
          </a:ln>
        </p:spPr>
      </p:pic>
      <p:pic>
        <p:nvPicPr>
          <p:cNvPr id="11274" name="Picture 20"/>
          <p:cNvPicPr>
            <a:picLocks noChangeAspect="1" noChangeArrowheads="1"/>
          </p:cNvPicPr>
          <p:nvPr/>
        </p:nvPicPr>
        <p:blipFill>
          <a:blip r:embed="rId6" cstate="print"/>
          <a:srcRect/>
          <a:stretch>
            <a:fillRect/>
          </a:stretch>
        </p:blipFill>
        <p:spPr bwMode="auto">
          <a:xfrm>
            <a:off x="4910138" y="5260975"/>
            <a:ext cx="2393950" cy="1204913"/>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noFill/>
        </p:spPr>
        <p:txBody>
          <a:bodyPr lIns="92075" tIns="46038" rIns="92075" bIns="46038" anchor="b"/>
          <a:lstStyle/>
          <a:p>
            <a:pPr eaLnBrk="1" hangingPunct="1"/>
            <a:r>
              <a:rPr lang="en-GB" smtClean="0"/>
              <a:t>Common Templates</a:t>
            </a:r>
          </a:p>
        </p:txBody>
      </p:sp>
      <p:sp>
        <p:nvSpPr>
          <p:cNvPr id="3076" name="Rectangle 3"/>
          <p:cNvSpPr>
            <a:spLocks noGrp="1" noChangeArrowheads="1"/>
          </p:cNvSpPr>
          <p:nvPr>
            <p:ph type="body" sz="half" idx="1"/>
          </p:nvPr>
        </p:nvSpPr>
        <p:spPr>
          <a:xfrm>
            <a:off x="742950" y="914400"/>
            <a:ext cx="3897313" cy="5181600"/>
          </a:xfrm>
          <a:noFill/>
        </p:spPr>
        <p:txBody>
          <a:bodyPr lIns="92075" tIns="46038" rIns="92075" bIns="46038"/>
          <a:lstStyle/>
          <a:p>
            <a:pPr marL="288925" indent="-288925" eaLnBrk="1" hangingPunct="1"/>
            <a:r>
              <a:rPr lang="en-GB" sz="1800" smtClean="0"/>
              <a:t>This is a simple 3x3 averaging (smoothing/blurring) template :-</a:t>
            </a:r>
          </a:p>
          <a:p>
            <a:pPr marL="288925" indent="-288925" eaLnBrk="1" hangingPunct="1">
              <a:buFont typeface="Wingdings" pitchFamily="2" charset="2"/>
              <a:buNone/>
            </a:pPr>
            <a:endParaRPr lang="en-GB" sz="1800" smtClean="0"/>
          </a:p>
          <a:p>
            <a:pPr marL="288925" indent="-288925" eaLnBrk="1" hangingPunct="1">
              <a:buFont typeface="Wingdings" pitchFamily="2" charset="2"/>
              <a:buNone/>
            </a:pPr>
            <a:endParaRPr lang="en-GB" sz="1800" smtClean="0"/>
          </a:p>
          <a:p>
            <a:pPr marL="288925" indent="-288925" eaLnBrk="1" hangingPunct="1">
              <a:buFont typeface="Wingdings" pitchFamily="2" charset="2"/>
              <a:buNone/>
            </a:pPr>
            <a:endParaRPr lang="en-GB" sz="1800" smtClean="0"/>
          </a:p>
          <a:p>
            <a:pPr marL="288925" indent="-288925" eaLnBrk="1" hangingPunct="1">
              <a:buFont typeface="Wingdings" pitchFamily="2" charset="2"/>
              <a:buNone/>
            </a:pPr>
            <a:endParaRPr lang="en-GB" sz="1800" smtClean="0"/>
          </a:p>
          <a:p>
            <a:pPr marL="288925" indent="-288925" eaLnBrk="1" hangingPunct="1"/>
            <a:endParaRPr lang="en-GB" sz="1800" smtClean="0"/>
          </a:p>
          <a:p>
            <a:pPr marL="288925" indent="-288925" eaLnBrk="1" hangingPunct="1"/>
            <a:endParaRPr lang="en-GB" sz="1800" smtClean="0"/>
          </a:p>
          <a:p>
            <a:pPr marL="288925" indent="-288925" eaLnBrk="1" hangingPunct="1"/>
            <a:endParaRPr lang="en-GB" sz="1800" smtClean="0"/>
          </a:p>
          <a:p>
            <a:pPr marL="288925" indent="-288925" eaLnBrk="1" hangingPunct="1"/>
            <a:r>
              <a:rPr lang="en-GB" sz="1800" smtClean="0"/>
              <a:t>It is an example of a </a:t>
            </a:r>
            <a:r>
              <a:rPr lang="en-GB" sz="1800" b="1" smtClean="0"/>
              <a:t>low-pass filter</a:t>
            </a:r>
            <a:r>
              <a:rPr lang="en-GB" sz="1800" smtClean="0"/>
              <a:t>.  It passes low frequency and removes high frequency.</a:t>
            </a:r>
          </a:p>
          <a:p>
            <a:pPr marL="765175" lvl="1" eaLnBrk="1" hangingPunct="1"/>
            <a:endParaRPr lang="en-GB" sz="1800" smtClean="0"/>
          </a:p>
          <a:p>
            <a:pPr marL="765175" lvl="1" eaLnBrk="1" hangingPunct="1"/>
            <a:endParaRPr lang="en-GB" sz="1800" smtClean="0"/>
          </a:p>
          <a:p>
            <a:pPr marL="765175" lvl="1" eaLnBrk="1" hangingPunct="1">
              <a:buFontTx/>
              <a:buNone/>
            </a:pPr>
            <a:endParaRPr lang="en-GB" sz="1400" smtClean="0"/>
          </a:p>
          <a:p>
            <a:pPr marL="765175" lvl="1" eaLnBrk="1" hangingPunct="1">
              <a:buFontTx/>
              <a:buNone/>
            </a:pPr>
            <a:endParaRPr lang="en-GB" sz="1400" smtClean="0"/>
          </a:p>
          <a:p>
            <a:pPr marL="765175" lvl="1" eaLnBrk="1" hangingPunct="1">
              <a:buFontTx/>
              <a:buNone/>
            </a:pPr>
            <a:endParaRPr lang="en-GB" sz="1400" smtClean="0"/>
          </a:p>
          <a:p>
            <a:pPr marL="765175" lvl="1" eaLnBrk="1" hangingPunct="1">
              <a:buFontTx/>
              <a:buNone/>
            </a:pPr>
            <a:endParaRPr lang="en-GB" sz="1400" smtClean="0"/>
          </a:p>
          <a:p>
            <a:pPr marL="765175" lvl="1" eaLnBrk="1" hangingPunct="1">
              <a:buFontTx/>
              <a:buNone/>
            </a:pPr>
            <a:endParaRPr lang="en-GB" sz="1400" smtClean="0"/>
          </a:p>
          <a:p>
            <a:pPr marL="288925" indent="-288925" eaLnBrk="1" hangingPunct="1">
              <a:buFont typeface="Wingdings" pitchFamily="2" charset="2"/>
              <a:buNone/>
            </a:pPr>
            <a:endParaRPr lang="en-GB" sz="1200" smtClean="0"/>
          </a:p>
          <a:p>
            <a:pPr marL="288925" indent="-288925" eaLnBrk="1" hangingPunct="1">
              <a:buFont typeface="Wingdings" pitchFamily="2" charset="2"/>
              <a:buNone/>
            </a:pPr>
            <a:endParaRPr lang="en-GB" sz="1200" smtClean="0"/>
          </a:p>
        </p:txBody>
      </p:sp>
      <p:graphicFrame>
        <p:nvGraphicFramePr>
          <p:cNvPr id="3074" name="Object 4"/>
          <p:cNvGraphicFramePr>
            <a:graphicFrameLocks/>
          </p:cNvGraphicFramePr>
          <p:nvPr/>
        </p:nvGraphicFramePr>
        <p:xfrm>
          <a:off x="962025" y="2147888"/>
          <a:ext cx="3602038" cy="985837"/>
        </p:xfrm>
        <a:graphic>
          <a:graphicData uri="http://schemas.openxmlformats.org/presentationml/2006/ole">
            <mc:AlternateContent xmlns:mc="http://schemas.openxmlformats.org/markup-compatibility/2006">
              <mc:Choice xmlns:v="urn:schemas-microsoft-com:vml" Requires="v">
                <p:oleObj spid="_x0000_s3104" name="Equation" r:id="rId4" imgW="1968480" imgH="711000" progId="Equation.3">
                  <p:embed/>
                </p:oleObj>
              </mc:Choice>
              <mc:Fallback>
                <p:oleObj name="Equation" r:id="rId4" imgW="1968480" imgH="711000" progId="Equation.3">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025" y="2147888"/>
                        <a:ext cx="3602038"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077" name="Picture 38"/>
          <p:cNvPicPr>
            <a:picLocks noGrp="1" noChangeAspect="1" noChangeArrowheads="1"/>
          </p:cNvPicPr>
          <p:nvPr>
            <p:ph type="clipArt" sz="half" idx="2"/>
          </p:nvPr>
        </p:nvPicPr>
        <p:blipFill>
          <a:blip r:embed="rId6" cstate="print"/>
          <a:srcRect l="31441" t="23401" r="35889" b="21782"/>
          <a:stretch>
            <a:fillRect/>
          </a:stretch>
        </p:blipFill>
        <p:spPr>
          <a:xfrm>
            <a:off x="5243513" y="963613"/>
            <a:ext cx="1947862" cy="2613025"/>
          </a:xfrm>
          <a:noFill/>
        </p:spPr>
      </p:pic>
      <p:pic>
        <p:nvPicPr>
          <p:cNvPr id="3078" name="Picture 39"/>
          <p:cNvPicPr>
            <a:picLocks noChangeAspect="1" noChangeArrowheads="1"/>
          </p:cNvPicPr>
          <p:nvPr/>
        </p:nvPicPr>
        <p:blipFill>
          <a:blip r:embed="rId7" cstate="print"/>
          <a:srcRect l="31511" t="23535" r="35872" b="21809"/>
          <a:stretch>
            <a:fillRect/>
          </a:stretch>
        </p:blipFill>
        <p:spPr bwMode="auto">
          <a:xfrm>
            <a:off x="7353300" y="960438"/>
            <a:ext cx="1938338" cy="2597150"/>
          </a:xfrm>
          <a:prstGeom prst="rect">
            <a:avLst/>
          </a:prstGeom>
          <a:noFill/>
          <a:ln w="19050">
            <a:noFill/>
            <a:miter lim="800000"/>
            <a:headEnd type="none" w="sm" len="sm"/>
            <a:tailEnd type="none" w="sm" len="sm"/>
          </a:ln>
        </p:spPr>
      </p:pic>
      <p:sp>
        <p:nvSpPr>
          <p:cNvPr id="3079" name="Rectangle 40"/>
          <p:cNvSpPr>
            <a:spLocks noChangeArrowheads="1"/>
          </p:cNvSpPr>
          <p:nvPr/>
        </p:nvSpPr>
        <p:spPr bwMode="auto">
          <a:xfrm>
            <a:off x="5222875" y="3656013"/>
            <a:ext cx="4340225" cy="2292350"/>
          </a:xfrm>
          <a:prstGeom prst="rect">
            <a:avLst/>
          </a:prstGeom>
          <a:noFill/>
          <a:ln w="19050">
            <a:noFill/>
            <a:miter lim="800000"/>
            <a:headEnd type="none" w="sm" len="sm"/>
            <a:tailEnd type="none" w="sm" len="sm"/>
          </a:ln>
        </p:spPr>
        <p:txBody>
          <a:bodyPr>
            <a:spAutoFit/>
          </a:bodyPr>
          <a:lstStyle/>
          <a:p>
            <a:pPr algn="r"/>
            <a:r>
              <a:rPr lang="en-GB" sz="1600"/>
              <a:t>Left: A low resolution original image.</a:t>
            </a:r>
          </a:p>
          <a:p>
            <a:pPr algn="r"/>
            <a:r>
              <a:rPr lang="en-GB" sz="1600"/>
              <a:t>Right: After 3x3 averaging filter.</a:t>
            </a:r>
          </a:p>
          <a:p>
            <a:pPr algn="r"/>
            <a:endParaRPr lang="en-GB" sz="1600"/>
          </a:p>
          <a:p>
            <a:pPr algn="r"/>
            <a:r>
              <a:rPr lang="en-GB" sz="1600"/>
              <a:t>Notice the blurring effect.  </a:t>
            </a:r>
          </a:p>
          <a:p>
            <a:pPr algn="r"/>
            <a:r>
              <a:rPr lang="en-GB" sz="1600"/>
              <a:t>This is caused by the averaging of pixels across every block of 9 pixels.  </a:t>
            </a:r>
          </a:p>
          <a:p>
            <a:pPr algn="r"/>
            <a:endParaRPr lang="en-GB" sz="1600"/>
          </a:p>
          <a:p>
            <a:pPr algn="r"/>
            <a:r>
              <a:rPr lang="en-GB" sz="1600"/>
              <a:t>In a higher resolution image the effects would be less noticeable for such a small filter.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noFill/>
        </p:spPr>
        <p:txBody>
          <a:bodyPr lIns="92075" tIns="46038" rIns="92075" bIns="46038" anchor="b"/>
          <a:lstStyle/>
          <a:p>
            <a:pPr eaLnBrk="1" hangingPunct="1"/>
            <a:r>
              <a:rPr lang="en-GB" smtClean="0"/>
              <a:t>Common Templates</a:t>
            </a:r>
          </a:p>
        </p:txBody>
      </p:sp>
      <p:sp>
        <p:nvSpPr>
          <p:cNvPr id="4100" name="Rectangle 3"/>
          <p:cNvSpPr>
            <a:spLocks noGrp="1" noChangeArrowheads="1"/>
          </p:cNvSpPr>
          <p:nvPr>
            <p:ph type="body" sz="half" idx="1"/>
          </p:nvPr>
        </p:nvSpPr>
        <p:spPr>
          <a:noFill/>
        </p:spPr>
        <p:txBody>
          <a:bodyPr lIns="92075" tIns="46038" rIns="92075" bIns="46038"/>
          <a:lstStyle/>
          <a:p>
            <a:pPr marL="288925" indent="-288925" eaLnBrk="1" hangingPunct="1"/>
            <a:r>
              <a:rPr lang="en-GB" sz="1800" dirty="0" smtClean="0"/>
              <a:t>This is a simple high-pass filter.</a:t>
            </a:r>
          </a:p>
          <a:p>
            <a:pPr marL="288925" indent="-288925" eaLnBrk="1" hangingPunct="1">
              <a:buFont typeface="Wingdings" pitchFamily="2" charset="2"/>
              <a:buNone/>
            </a:pPr>
            <a:endParaRPr lang="en-GB" sz="1800" dirty="0" smtClean="0"/>
          </a:p>
          <a:p>
            <a:pPr marL="288925" indent="-288925" eaLnBrk="1" hangingPunct="1">
              <a:buFont typeface="Wingdings" pitchFamily="2" charset="2"/>
              <a:buNone/>
            </a:pPr>
            <a:endParaRPr lang="en-GB" sz="1800" dirty="0" smtClean="0"/>
          </a:p>
          <a:p>
            <a:pPr marL="288925" indent="-288925" eaLnBrk="1" hangingPunct="1">
              <a:buFont typeface="Wingdings" pitchFamily="2" charset="2"/>
              <a:buNone/>
            </a:pPr>
            <a:endParaRPr lang="en-GB" sz="1800" dirty="0" smtClean="0"/>
          </a:p>
          <a:p>
            <a:pPr marL="765175" lvl="1" eaLnBrk="1" hangingPunct="1">
              <a:buFontTx/>
              <a:buNone/>
            </a:pPr>
            <a:endParaRPr lang="en-GB" sz="1800" dirty="0" smtClean="0"/>
          </a:p>
          <a:p>
            <a:pPr marL="288925" indent="-288925" eaLnBrk="1" hangingPunct="1"/>
            <a:endParaRPr lang="en-GB" sz="1800" dirty="0" smtClean="0"/>
          </a:p>
          <a:p>
            <a:pPr marL="288925" indent="-288925" eaLnBrk="1" hangingPunct="1">
              <a:spcAft>
                <a:spcPts val="600"/>
              </a:spcAft>
            </a:pPr>
            <a:r>
              <a:rPr lang="en-GB" sz="1800" dirty="0" smtClean="0"/>
              <a:t>Both high- and low-pass filters have their uses.  </a:t>
            </a:r>
          </a:p>
          <a:p>
            <a:pPr marL="288925" indent="-288925" eaLnBrk="1" hangingPunct="1">
              <a:spcAft>
                <a:spcPts val="600"/>
              </a:spcAft>
            </a:pPr>
            <a:r>
              <a:rPr lang="en-GB" sz="1800" dirty="0" smtClean="0"/>
              <a:t>Low-pass filters can remove noise from poor quality images by smoothing.</a:t>
            </a:r>
          </a:p>
          <a:p>
            <a:pPr marL="288925" indent="-288925" eaLnBrk="1" hangingPunct="1">
              <a:spcAft>
                <a:spcPts val="600"/>
              </a:spcAft>
            </a:pPr>
            <a:r>
              <a:rPr lang="en-GB" sz="1800" dirty="0" smtClean="0"/>
              <a:t>High-pass filters can detect edges.  Horizontal edges, vertical edges and diagonal edges.</a:t>
            </a:r>
          </a:p>
          <a:p>
            <a:pPr marL="765175" lvl="1" eaLnBrk="1" hangingPunct="1">
              <a:buFontTx/>
              <a:buNone/>
            </a:pPr>
            <a:endParaRPr lang="en-GB" sz="1800" dirty="0" smtClean="0"/>
          </a:p>
          <a:p>
            <a:pPr marL="765175" lvl="1" eaLnBrk="1" hangingPunct="1">
              <a:buFontTx/>
              <a:buNone/>
            </a:pPr>
            <a:endParaRPr lang="en-GB" sz="1800" dirty="0" smtClean="0"/>
          </a:p>
          <a:p>
            <a:pPr marL="765175" lvl="1" eaLnBrk="1" hangingPunct="1">
              <a:buFontTx/>
              <a:buNone/>
            </a:pPr>
            <a:endParaRPr lang="en-GB" sz="1800" dirty="0" smtClean="0"/>
          </a:p>
          <a:p>
            <a:pPr marL="288925" indent="-288925" eaLnBrk="1" hangingPunct="1">
              <a:buFont typeface="Wingdings" pitchFamily="2" charset="2"/>
              <a:buNone/>
            </a:pPr>
            <a:endParaRPr lang="en-GB" sz="1600" dirty="0" smtClean="0"/>
          </a:p>
          <a:p>
            <a:pPr marL="288925" indent="-288925" eaLnBrk="1" hangingPunct="1">
              <a:buFont typeface="Wingdings" pitchFamily="2" charset="2"/>
              <a:buNone/>
            </a:pPr>
            <a:endParaRPr lang="en-GB" sz="1600" dirty="0" smtClean="0"/>
          </a:p>
        </p:txBody>
      </p:sp>
      <p:graphicFrame>
        <p:nvGraphicFramePr>
          <p:cNvPr id="4098" name="Object 0"/>
          <p:cNvGraphicFramePr>
            <a:graphicFrameLocks/>
          </p:cNvGraphicFramePr>
          <p:nvPr/>
        </p:nvGraphicFramePr>
        <p:xfrm>
          <a:off x="1979613" y="1679575"/>
          <a:ext cx="1233487" cy="838200"/>
        </p:xfrm>
        <a:graphic>
          <a:graphicData uri="http://schemas.openxmlformats.org/presentationml/2006/ole">
            <mc:AlternateContent xmlns:mc="http://schemas.openxmlformats.org/markup-compatibility/2006">
              <mc:Choice xmlns:v="urn:schemas-microsoft-com:vml" Requires="v">
                <p:oleObj spid="_x0000_s4128" name="Equation" r:id="rId4" imgW="901440" imgH="457200" progId="Equation.3">
                  <p:embed/>
                </p:oleObj>
              </mc:Choice>
              <mc:Fallback>
                <p:oleObj name="Equation" r:id="rId4" imgW="901440" imgH="457200" progId="Equation.3">
                  <p:embed/>
                  <p:pic>
                    <p:nvPicPr>
                      <p:cNvPr id="0" name="Object 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1679575"/>
                        <a:ext cx="123348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1" name="Picture 8"/>
          <p:cNvPicPr>
            <a:picLocks noGrp="1" noChangeAspect="1" noChangeArrowheads="1"/>
          </p:cNvPicPr>
          <p:nvPr>
            <p:ph type="clipArt" sz="half" idx="2"/>
          </p:nvPr>
        </p:nvPicPr>
        <p:blipFill>
          <a:blip r:embed="rId6" cstate="print"/>
          <a:srcRect/>
          <a:stretch>
            <a:fillRect/>
          </a:stretch>
        </p:blipFill>
        <p:spPr>
          <a:xfrm>
            <a:off x="7439025" y="701675"/>
            <a:ext cx="1830388" cy="2439988"/>
          </a:xfrm>
          <a:noFill/>
        </p:spPr>
      </p:pic>
      <p:pic>
        <p:nvPicPr>
          <p:cNvPr id="4102" name="Picture 9"/>
          <p:cNvPicPr>
            <a:picLocks noChangeAspect="1" noChangeArrowheads="1"/>
          </p:cNvPicPr>
          <p:nvPr/>
        </p:nvPicPr>
        <p:blipFill>
          <a:blip r:embed="rId7" cstate="print"/>
          <a:srcRect/>
          <a:stretch>
            <a:fillRect/>
          </a:stretch>
        </p:blipFill>
        <p:spPr bwMode="auto">
          <a:xfrm>
            <a:off x="5557838" y="3189288"/>
            <a:ext cx="1825625" cy="2433637"/>
          </a:xfrm>
          <a:prstGeom prst="rect">
            <a:avLst/>
          </a:prstGeom>
          <a:noFill/>
          <a:ln w="19050">
            <a:noFill/>
            <a:miter lim="800000"/>
            <a:headEnd type="none" w="sm" len="sm"/>
            <a:tailEnd type="none" w="sm" len="sm"/>
          </a:ln>
        </p:spPr>
      </p:pic>
      <p:pic>
        <p:nvPicPr>
          <p:cNvPr id="4103" name="Picture 10"/>
          <p:cNvPicPr>
            <a:picLocks noChangeAspect="1" noChangeArrowheads="1"/>
          </p:cNvPicPr>
          <p:nvPr/>
        </p:nvPicPr>
        <p:blipFill>
          <a:blip r:embed="rId8" cstate="print"/>
          <a:srcRect/>
          <a:stretch>
            <a:fillRect/>
          </a:stretch>
        </p:blipFill>
        <p:spPr bwMode="auto">
          <a:xfrm>
            <a:off x="7440613" y="3190875"/>
            <a:ext cx="1808162" cy="2409825"/>
          </a:xfrm>
          <a:prstGeom prst="rect">
            <a:avLst/>
          </a:prstGeom>
          <a:noFill/>
          <a:ln w="19050">
            <a:noFill/>
            <a:miter lim="800000"/>
            <a:headEnd type="none" w="sm" len="sm"/>
            <a:tailEnd type="none" w="sm" len="sm"/>
          </a:ln>
        </p:spPr>
      </p:pic>
      <p:sp>
        <p:nvSpPr>
          <p:cNvPr id="4104" name="Rectangle 11"/>
          <p:cNvSpPr>
            <a:spLocks noChangeArrowheads="1"/>
          </p:cNvSpPr>
          <p:nvPr/>
        </p:nvSpPr>
        <p:spPr bwMode="auto">
          <a:xfrm>
            <a:off x="4768850" y="5780088"/>
            <a:ext cx="4872038" cy="730250"/>
          </a:xfrm>
          <a:prstGeom prst="rect">
            <a:avLst/>
          </a:prstGeom>
          <a:noFill/>
          <a:ln w="19050">
            <a:noFill/>
            <a:miter lim="800000"/>
            <a:headEnd type="none" w="sm" len="sm"/>
            <a:tailEnd type="none" w="sm" len="sm"/>
          </a:ln>
        </p:spPr>
        <p:txBody>
          <a:bodyPr wrap="none">
            <a:spAutoFit/>
          </a:bodyPr>
          <a:lstStyle/>
          <a:p>
            <a:pPr algn="r"/>
            <a:r>
              <a:rPr lang="en-GB" sz="1400" b="1"/>
              <a:t>Simple examples of detected edges.</a:t>
            </a:r>
          </a:p>
          <a:p>
            <a:pPr algn="r"/>
            <a:r>
              <a:rPr lang="en-GB" sz="1400"/>
              <a:t>Top left: a low resolution original,Top right: horizontal edges</a:t>
            </a:r>
          </a:p>
          <a:p>
            <a:pPr algn="r"/>
            <a:r>
              <a:rPr lang="en-GB" sz="1400"/>
              <a:t> and Below left: vertical edges and Below right: All edges</a:t>
            </a:r>
          </a:p>
        </p:txBody>
      </p:sp>
      <p:pic>
        <p:nvPicPr>
          <p:cNvPr id="4105" name="Picture 12"/>
          <p:cNvPicPr>
            <a:picLocks noChangeAspect="1" noChangeArrowheads="1"/>
          </p:cNvPicPr>
          <p:nvPr/>
        </p:nvPicPr>
        <p:blipFill>
          <a:blip r:embed="rId9" cstate="print"/>
          <a:srcRect/>
          <a:stretch>
            <a:fillRect/>
          </a:stretch>
        </p:blipFill>
        <p:spPr bwMode="auto">
          <a:xfrm>
            <a:off x="5564188" y="715963"/>
            <a:ext cx="1808162" cy="2411412"/>
          </a:xfrm>
          <a:prstGeom prst="rect">
            <a:avLst/>
          </a:prstGeom>
          <a:noFill/>
          <a:ln w="19050">
            <a:noFill/>
            <a:miter lim="800000"/>
            <a:headEnd type="none" w="sm" len="sm"/>
            <a:tailEnd type="none" w="sm" len="sm"/>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2"/>
          <p:cNvPicPr>
            <a:picLocks noChangeArrowheads="1"/>
          </p:cNvPicPr>
          <p:nvPr/>
        </p:nvPicPr>
        <p:blipFill>
          <a:blip r:embed="rId4" cstate="print"/>
          <a:srcRect/>
          <a:stretch>
            <a:fillRect/>
          </a:stretch>
        </p:blipFill>
        <p:spPr bwMode="auto">
          <a:xfrm>
            <a:off x="381000" y="2743200"/>
            <a:ext cx="9144000" cy="3429000"/>
          </a:xfrm>
          <a:prstGeom prst="rect">
            <a:avLst/>
          </a:prstGeom>
          <a:noFill/>
          <a:ln w="9525">
            <a:noFill/>
            <a:miter lim="800000"/>
            <a:headEnd/>
            <a:tailEnd/>
          </a:ln>
        </p:spPr>
      </p:pic>
      <p:sp>
        <p:nvSpPr>
          <p:cNvPr id="5125" name="Rectangle 3"/>
          <p:cNvSpPr>
            <a:spLocks noGrp="1" noChangeArrowheads="1"/>
          </p:cNvSpPr>
          <p:nvPr>
            <p:ph type="title"/>
          </p:nvPr>
        </p:nvSpPr>
        <p:spPr>
          <a:xfrm>
            <a:off x="304800" y="0"/>
            <a:ext cx="9601200" cy="990600"/>
          </a:xfrm>
          <a:noFill/>
        </p:spPr>
        <p:txBody>
          <a:bodyPr lIns="92075" tIns="46038" rIns="92075" bIns="46038" anchor="b"/>
          <a:lstStyle/>
          <a:p>
            <a:pPr eaLnBrk="1" hangingPunct="1"/>
            <a:r>
              <a:rPr lang="en-GB" smtClean="0"/>
              <a:t>Examples </a:t>
            </a:r>
          </a:p>
        </p:txBody>
      </p:sp>
      <p:sp>
        <p:nvSpPr>
          <p:cNvPr id="5126" name="Rectangle 4"/>
          <p:cNvSpPr>
            <a:spLocks noGrp="1" noChangeArrowheads="1"/>
          </p:cNvSpPr>
          <p:nvPr>
            <p:ph type="body" idx="1"/>
          </p:nvPr>
        </p:nvSpPr>
        <p:spPr>
          <a:xfrm>
            <a:off x="914400" y="1524000"/>
            <a:ext cx="7467600" cy="5486400"/>
          </a:xfrm>
          <a:noFill/>
        </p:spPr>
        <p:txBody>
          <a:bodyPr lIns="92075" tIns="46038" rIns="92075" bIns="46038"/>
          <a:lstStyle/>
          <a:p>
            <a:pPr marL="762000" lvl="1" eaLnBrk="1" hangingPunct="1">
              <a:buFontTx/>
              <a:buNone/>
            </a:pPr>
            <a:endParaRPr lang="en-GB" sz="1800" smtClean="0"/>
          </a:p>
          <a:p>
            <a:pPr marL="762000" lvl="1" eaLnBrk="1" hangingPunct="1">
              <a:buFontTx/>
              <a:buNone/>
            </a:pPr>
            <a:endParaRPr lang="en-GB" sz="1800" smtClean="0"/>
          </a:p>
          <a:p>
            <a:pPr marL="762000" lvl="1" eaLnBrk="1" hangingPunct="1">
              <a:buFontTx/>
              <a:buNone/>
            </a:pPr>
            <a:endParaRPr lang="en-GB" sz="1800" smtClean="0"/>
          </a:p>
          <a:p>
            <a:pPr marL="762000" lvl="1" eaLnBrk="1" hangingPunct="1">
              <a:buFontTx/>
              <a:buNone/>
            </a:pPr>
            <a:endParaRPr lang="en-GB" sz="1800" smtClean="0"/>
          </a:p>
          <a:p>
            <a:pPr marL="762000" lvl="1" eaLnBrk="1" hangingPunct="1">
              <a:buFontTx/>
              <a:buNone/>
            </a:pPr>
            <a:endParaRPr lang="en-GB" sz="1800" smtClean="0"/>
          </a:p>
          <a:p>
            <a:pPr marL="762000" lvl="1" eaLnBrk="1" hangingPunct="1">
              <a:buFontTx/>
              <a:buNone/>
            </a:pPr>
            <a:endParaRPr lang="en-GB" sz="1800" smtClean="0"/>
          </a:p>
          <a:p>
            <a:pPr marL="762000" lvl="1" eaLnBrk="1" hangingPunct="1">
              <a:buFontTx/>
              <a:buNone/>
            </a:pPr>
            <a:endParaRPr lang="en-GB" sz="1800" smtClean="0"/>
          </a:p>
          <a:p>
            <a:pPr marL="762000" lvl="1" eaLnBrk="1" hangingPunct="1">
              <a:buFontTx/>
              <a:buNone/>
            </a:pPr>
            <a:endParaRPr lang="en-GB" sz="1800" smtClean="0"/>
          </a:p>
          <a:p>
            <a:pPr marL="762000" lvl="1" eaLnBrk="1" hangingPunct="1">
              <a:buFontTx/>
              <a:buNone/>
            </a:pPr>
            <a:endParaRPr lang="en-GB" sz="1800" smtClean="0"/>
          </a:p>
          <a:p>
            <a:pPr marL="762000" lvl="1" eaLnBrk="1" hangingPunct="1">
              <a:buFontTx/>
              <a:buNone/>
            </a:pPr>
            <a:endParaRPr lang="en-GB" sz="1800" smtClean="0"/>
          </a:p>
          <a:p>
            <a:pPr marL="762000" lvl="1" eaLnBrk="1" hangingPunct="1"/>
            <a:endParaRPr lang="en-GB" sz="1800" smtClean="0"/>
          </a:p>
          <a:p>
            <a:pPr marL="762000" lvl="1" eaLnBrk="1" hangingPunct="1">
              <a:buFontTx/>
              <a:buNone/>
            </a:pPr>
            <a:endParaRPr lang="en-GB" sz="1800" smtClean="0"/>
          </a:p>
          <a:p>
            <a:pPr marL="762000" lvl="1" eaLnBrk="1" hangingPunct="1">
              <a:buFontTx/>
              <a:buNone/>
            </a:pPr>
            <a:endParaRPr lang="en-GB" sz="1800" smtClean="0"/>
          </a:p>
          <a:p>
            <a:pPr marL="762000" lvl="1" eaLnBrk="1" hangingPunct="1">
              <a:buFontTx/>
              <a:buNone/>
            </a:pPr>
            <a:endParaRPr lang="en-GB" sz="1800" smtClean="0"/>
          </a:p>
          <a:p>
            <a:pPr marL="0" indent="0" eaLnBrk="1" hangingPunct="1">
              <a:buFont typeface="Wingdings" pitchFamily="2" charset="2"/>
              <a:buNone/>
            </a:pPr>
            <a:endParaRPr lang="en-GB" sz="1600" smtClean="0"/>
          </a:p>
          <a:p>
            <a:pPr marL="0" indent="0" eaLnBrk="1" hangingPunct="1">
              <a:buFont typeface="Wingdings" pitchFamily="2" charset="2"/>
              <a:buNone/>
            </a:pPr>
            <a:endParaRPr lang="en-GB" sz="1600" smtClean="0"/>
          </a:p>
        </p:txBody>
      </p:sp>
      <p:graphicFrame>
        <p:nvGraphicFramePr>
          <p:cNvPr id="5122" name="Object 5"/>
          <p:cNvGraphicFramePr>
            <a:graphicFrameLocks/>
          </p:cNvGraphicFramePr>
          <p:nvPr/>
        </p:nvGraphicFramePr>
        <p:xfrm>
          <a:off x="3276600" y="1524000"/>
          <a:ext cx="1233488" cy="838200"/>
        </p:xfrm>
        <a:graphic>
          <a:graphicData uri="http://schemas.openxmlformats.org/presentationml/2006/ole">
            <mc:AlternateContent xmlns:mc="http://schemas.openxmlformats.org/markup-compatibility/2006">
              <mc:Choice xmlns:v="urn:schemas-microsoft-com:vml" Requires="v">
                <p:oleObj spid="_x0000_s5182" name="Equation" r:id="rId5" imgW="901440" imgH="457200" progId="Equation.3">
                  <p:embed/>
                </p:oleObj>
              </mc:Choice>
              <mc:Fallback>
                <p:oleObj name="Equation" r:id="rId5" imgW="901440" imgH="457200" progId="Equation.3">
                  <p:embed/>
                  <p:pic>
                    <p:nvPicPr>
                      <p:cNvPr id="0" name="Object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1524000"/>
                        <a:ext cx="123348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9"/>
          <p:cNvGraphicFramePr>
            <a:graphicFrameLocks/>
          </p:cNvGraphicFramePr>
          <p:nvPr/>
        </p:nvGraphicFramePr>
        <p:xfrm>
          <a:off x="5257800" y="1524000"/>
          <a:ext cx="1060450" cy="838200"/>
        </p:xfrm>
        <a:graphic>
          <a:graphicData uri="http://schemas.openxmlformats.org/presentationml/2006/ole">
            <mc:AlternateContent xmlns:mc="http://schemas.openxmlformats.org/markup-compatibility/2006">
              <mc:Choice xmlns:v="urn:schemas-microsoft-com:vml" Requires="v">
                <p:oleObj spid="_x0000_s5183" name="Equation" r:id="rId7" imgW="774360" imgH="457200" progId="Equation.3">
                  <p:embed/>
                </p:oleObj>
              </mc:Choice>
              <mc:Fallback>
                <p:oleObj name="Equation" r:id="rId7" imgW="774360" imgH="457200" progId="Equation.3">
                  <p:embed/>
                  <p:pic>
                    <p:nvPicPr>
                      <p:cNvPr id="0" name="Object 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1524000"/>
                        <a:ext cx="10604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a:t>
            </a:r>
            <a:endParaRPr lang="en-US" dirty="0"/>
          </a:p>
        </p:txBody>
      </p:sp>
      <p:sp>
        <p:nvSpPr>
          <p:cNvPr id="3" name="Content Placeholder 2"/>
          <p:cNvSpPr>
            <a:spLocks noGrp="1"/>
          </p:cNvSpPr>
          <p:nvPr>
            <p:ph idx="1"/>
          </p:nvPr>
        </p:nvSpPr>
        <p:spPr/>
        <p:txBody>
          <a:bodyPr/>
          <a:lstStyle/>
          <a:p>
            <a:r>
              <a:rPr lang="en-GB" dirty="0" err="1" smtClean="0"/>
              <a:t>ImageJ</a:t>
            </a:r>
            <a:r>
              <a:rPr lang="en-GB" dirty="0" smtClean="0"/>
              <a:t> demo</a:t>
            </a:r>
          </a:p>
          <a:p>
            <a:pPr lvl="1"/>
            <a:r>
              <a:rPr lang="en-US" dirty="0" smtClean="0">
                <a:hlinkClick r:id="rId2"/>
              </a:rPr>
              <a:t>http://rsb.info.nih.gov/ij/signed-applet/</a:t>
            </a:r>
            <a:r>
              <a:rPr lang="en-US" dirty="0" smtClean="0"/>
              <a:t> </a:t>
            </a:r>
            <a:endParaRPr lang="en-GB" dirty="0" smtClean="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lIns="92075" tIns="46038" rIns="92075" bIns="46038" anchor="b"/>
          <a:lstStyle/>
          <a:p>
            <a:pPr eaLnBrk="1" hangingPunct="1"/>
            <a:r>
              <a:rPr lang="en-GB" dirty="0" smtClean="0"/>
              <a:t>Median Filtering</a:t>
            </a:r>
          </a:p>
        </p:txBody>
      </p:sp>
      <p:sp>
        <p:nvSpPr>
          <p:cNvPr id="19459" name="Rectangle 3"/>
          <p:cNvSpPr>
            <a:spLocks noGrp="1" noChangeArrowheads="1"/>
          </p:cNvSpPr>
          <p:nvPr>
            <p:ph type="body" sz="half" idx="1"/>
          </p:nvPr>
        </p:nvSpPr>
        <p:spPr>
          <a:xfrm>
            <a:off x="742950" y="914400"/>
            <a:ext cx="4646613" cy="5181600"/>
          </a:xfrm>
          <a:noFill/>
        </p:spPr>
        <p:txBody>
          <a:bodyPr lIns="92075" tIns="46038" rIns="92075" bIns="46038"/>
          <a:lstStyle/>
          <a:p>
            <a:pPr marL="288925" indent="-288925" eaLnBrk="1" hangingPunct="1">
              <a:spcAft>
                <a:spcPts val="600"/>
              </a:spcAft>
            </a:pPr>
            <a:r>
              <a:rPr lang="en-GB" sz="1800" dirty="0" smtClean="0"/>
              <a:t>Median filtering is useful for removing noise but usefully preserves edges.</a:t>
            </a:r>
          </a:p>
          <a:p>
            <a:pPr marL="688975" lvl="1" indent="-288925" eaLnBrk="1" hangingPunct="1">
              <a:spcAft>
                <a:spcPts val="600"/>
              </a:spcAft>
            </a:pPr>
            <a:r>
              <a:rPr lang="en-GB" sz="1800" dirty="0" smtClean="0"/>
              <a:t>The median is the central value in a range</a:t>
            </a:r>
          </a:p>
          <a:p>
            <a:pPr marL="688975" lvl="1" indent="-288925" eaLnBrk="1" hangingPunct="1">
              <a:spcAft>
                <a:spcPts val="600"/>
              </a:spcAft>
            </a:pPr>
            <a:r>
              <a:rPr lang="en-GB" sz="1800" dirty="0" smtClean="0"/>
              <a:t>Median {4,2,0,1,3,0,5}  = 2 </a:t>
            </a:r>
          </a:p>
          <a:p>
            <a:pPr marL="288925" indent="-288925" eaLnBrk="1" hangingPunct="1">
              <a:spcAft>
                <a:spcPts val="600"/>
              </a:spcAft>
            </a:pPr>
            <a:r>
              <a:rPr lang="en-GB" sz="1800" dirty="0" smtClean="0"/>
              <a:t>Median filtering is a popular </a:t>
            </a:r>
            <a:r>
              <a:rPr lang="en-GB" sz="1800" dirty="0" smtClean="0"/>
              <a:t>filtering </a:t>
            </a:r>
            <a:r>
              <a:rPr lang="en-GB" sz="1800" dirty="0" smtClean="0"/>
              <a:t>method.  Pixel values are sorted and the median (middle value) is output.  </a:t>
            </a:r>
          </a:p>
          <a:p>
            <a:pPr marL="288925" indent="-288925" eaLnBrk="1" hangingPunct="1">
              <a:spcAft>
                <a:spcPts val="600"/>
              </a:spcAft>
            </a:pPr>
            <a:r>
              <a:rPr lang="en-GB" sz="1800" dirty="0" smtClean="0"/>
              <a:t>Median filtering removes sparse outliers.</a:t>
            </a:r>
          </a:p>
          <a:p>
            <a:pPr marL="288925" indent="-288925" eaLnBrk="1" hangingPunct="1">
              <a:spcAft>
                <a:spcPts val="600"/>
              </a:spcAft>
            </a:pPr>
            <a:r>
              <a:rPr lang="en-GB" sz="1800" dirty="0" smtClean="0"/>
              <a:t>Sparse outliers appear as “salt and pepper” noise in images, i.e., dark pixels in light areas and light pixels in dark areas.  This type of noise was common in analogue television.</a:t>
            </a:r>
            <a:endParaRPr lang="en-GB" sz="1800" dirty="0" smtClean="0">
              <a:solidFill>
                <a:srgbClr val="2330DD"/>
              </a:solidFill>
            </a:endParaRPr>
          </a:p>
          <a:p>
            <a:pPr marL="288925" indent="-288925" eaLnBrk="1" hangingPunct="1">
              <a:spcAft>
                <a:spcPts val="600"/>
              </a:spcAft>
            </a:pPr>
            <a:r>
              <a:rPr lang="en-GB" sz="1800" dirty="0" smtClean="0"/>
              <a:t>You will use some simple filters in the laboratory.  A median filter will be used to remove noise.</a:t>
            </a:r>
          </a:p>
          <a:p>
            <a:pPr marL="663575" lvl="1" indent="-184150" eaLnBrk="1" hangingPunct="1">
              <a:buFontTx/>
              <a:buNone/>
            </a:pPr>
            <a:endParaRPr lang="en-GB" sz="1800" dirty="0" smtClean="0"/>
          </a:p>
          <a:p>
            <a:pPr marL="663575" lvl="1" indent="-184150" eaLnBrk="1" hangingPunct="1">
              <a:buFontTx/>
              <a:buNone/>
            </a:pPr>
            <a:endParaRPr lang="en-GB" sz="1800" dirty="0" smtClean="0"/>
          </a:p>
          <a:p>
            <a:pPr marL="663575" lvl="1" indent="-184150" eaLnBrk="1" hangingPunct="1">
              <a:buFontTx/>
              <a:buNone/>
            </a:pPr>
            <a:endParaRPr lang="en-GB" sz="1800" dirty="0" smtClean="0"/>
          </a:p>
          <a:p>
            <a:pPr marL="663575" lvl="1" indent="-184150" eaLnBrk="1" hangingPunct="1">
              <a:buFontTx/>
              <a:buNone/>
            </a:pPr>
            <a:endParaRPr lang="en-GB" sz="1800" dirty="0" smtClean="0"/>
          </a:p>
          <a:p>
            <a:pPr marL="288925" indent="-288925" eaLnBrk="1" hangingPunct="1">
              <a:buFont typeface="Wingdings" pitchFamily="2" charset="2"/>
              <a:buNone/>
            </a:pPr>
            <a:endParaRPr lang="en-GB" sz="1800" dirty="0" smtClean="0"/>
          </a:p>
          <a:p>
            <a:pPr marL="288925" indent="-288925" eaLnBrk="1" hangingPunct="1">
              <a:buFont typeface="Wingdings" pitchFamily="2" charset="2"/>
              <a:buNone/>
            </a:pPr>
            <a:endParaRPr lang="en-GB" sz="1800" dirty="0" smtClean="0"/>
          </a:p>
        </p:txBody>
      </p:sp>
      <p:pic>
        <p:nvPicPr>
          <p:cNvPr id="19460" name="Picture 7"/>
          <p:cNvPicPr>
            <a:picLocks noGrp="1" noChangeAspect="1" noChangeArrowheads="1"/>
          </p:cNvPicPr>
          <p:nvPr>
            <p:ph type="clipArt" sz="half" idx="2"/>
          </p:nvPr>
        </p:nvPicPr>
        <p:blipFill>
          <a:blip r:embed="rId3" cstate="print"/>
          <a:srcRect/>
          <a:stretch>
            <a:fillRect/>
          </a:stretch>
        </p:blipFill>
        <p:spPr>
          <a:xfrm>
            <a:off x="5807075" y="646113"/>
            <a:ext cx="3609975" cy="3325812"/>
          </a:xfrm>
          <a:noFill/>
        </p:spPr>
      </p:pic>
      <p:sp>
        <p:nvSpPr>
          <p:cNvPr id="19461" name="Rectangle 8"/>
          <p:cNvSpPr>
            <a:spLocks noChangeArrowheads="1"/>
          </p:cNvSpPr>
          <p:nvPr/>
        </p:nvSpPr>
        <p:spPr bwMode="auto">
          <a:xfrm>
            <a:off x="6302375" y="4068763"/>
            <a:ext cx="3127375" cy="1803400"/>
          </a:xfrm>
          <a:prstGeom prst="rect">
            <a:avLst/>
          </a:prstGeom>
          <a:noFill/>
          <a:ln w="19050">
            <a:noFill/>
            <a:miter lim="800000"/>
            <a:headEnd type="none" w="sm" len="sm"/>
            <a:tailEnd type="none" w="sm" len="sm"/>
          </a:ln>
        </p:spPr>
        <p:txBody>
          <a:bodyPr>
            <a:spAutoFit/>
          </a:bodyPr>
          <a:lstStyle/>
          <a:p>
            <a:pPr algn="l"/>
            <a:r>
              <a:rPr lang="en-GB" sz="1600"/>
              <a:t>Passing a 3x3 median filter over the image pixels shown above on the right produces the output on the right.</a:t>
            </a:r>
          </a:p>
          <a:p>
            <a:pPr algn="l"/>
            <a:endParaRPr lang="en-GB" sz="1600"/>
          </a:p>
          <a:p>
            <a:pPr algn="l"/>
            <a:r>
              <a:rPr lang="en-GB" sz="1600" i="1"/>
              <a:t>Notice how the outlier (the 6) is removed.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Median Filtering examples</a:t>
            </a:r>
            <a:endParaRPr lang="en-GB" dirty="0"/>
          </a:p>
        </p:txBody>
      </p:sp>
      <p:sp>
        <p:nvSpPr>
          <p:cNvPr id="3" name="Content Placeholder 2"/>
          <p:cNvSpPr>
            <a:spLocks noGrp="1"/>
          </p:cNvSpPr>
          <p:nvPr>
            <p:ph idx="1"/>
          </p:nvPr>
        </p:nvSpPr>
        <p:spPr/>
        <p:txBody>
          <a:bodyPr/>
          <a:lstStyle/>
          <a:p>
            <a:r>
              <a:rPr lang="en-GB" dirty="0" smtClean="0"/>
              <a:t>Median filtering is a useful tool as it can remove image noise but doesn’t interfere with useful image detail</a:t>
            </a:r>
          </a:p>
          <a:p>
            <a:pPr lvl="1"/>
            <a:r>
              <a:rPr lang="en-GB" dirty="0" smtClean="0"/>
              <a:t> The downside is that, although there are computational ‘speed ups’ that can be applied, there is no equivalent ‘fast’ algorithm to the Fast Fourier Transform (FFT) in linear filtering</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2974" y="2778442"/>
            <a:ext cx="3094249" cy="188018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2974" y="5012782"/>
            <a:ext cx="4271486" cy="1434866"/>
          </a:xfrm>
          <a:prstGeom prst="rect">
            <a:avLst/>
          </a:prstGeom>
        </p:spPr>
      </p:pic>
    </p:spTree>
    <p:extLst>
      <p:ext uri="{BB962C8B-B14F-4D97-AF65-F5344CB8AC3E}">
        <p14:creationId xmlns:p14="http://schemas.microsoft.com/office/powerpoint/2010/main" val="1743002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Median Filtering</a:t>
            </a:r>
            <a:endParaRPr lang="en-US" dirty="0"/>
          </a:p>
        </p:txBody>
      </p:sp>
      <p:sp>
        <p:nvSpPr>
          <p:cNvPr id="3" name="Content Placeholder 2"/>
          <p:cNvSpPr>
            <a:spLocks noGrp="1"/>
          </p:cNvSpPr>
          <p:nvPr>
            <p:ph idx="1"/>
          </p:nvPr>
        </p:nvSpPr>
        <p:spPr/>
        <p:txBody>
          <a:bodyPr/>
          <a:lstStyle/>
          <a:p>
            <a:r>
              <a:rPr lang="en-GB" dirty="0" err="1" smtClean="0"/>
              <a:t>ImageJ</a:t>
            </a:r>
            <a:r>
              <a:rPr lang="en-GB" dirty="0" smtClean="0"/>
              <a:t> demo</a:t>
            </a:r>
          </a:p>
          <a:p>
            <a:pPr lvl="1"/>
            <a:r>
              <a:rPr lang="en-US" dirty="0" smtClean="0">
                <a:hlinkClick r:id="rId2"/>
              </a:rPr>
              <a:t>http://rsb.info.nih.gov/ij/signed-applet/</a:t>
            </a:r>
            <a:r>
              <a:rPr lang="en-US" dirty="0" smtClean="0"/>
              <a:t> </a:t>
            </a:r>
            <a:endParaRPr lang="en-GB" dirty="0" smtClean="0"/>
          </a:p>
          <a:p>
            <a:pPr lvl="1"/>
            <a:endParaRPr lang="en-US" dirty="0" smtClean="0"/>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sz="half" idx="1"/>
          </p:nvPr>
        </p:nvSpPr>
        <p:spPr>
          <a:xfrm>
            <a:off x="742950" y="914400"/>
            <a:ext cx="5200650" cy="5181600"/>
          </a:xfrm>
        </p:spPr>
        <p:txBody>
          <a:bodyPr/>
          <a:lstStyle/>
          <a:p>
            <a:pPr marL="384175" indent="-384175" eaLnBrk="1" hangingPunct="1"/>
            <a:endParaRPr lang="en-GB" sz="1800" dirty="0" smtClean="0"/>
          </a:p>
          <a:p>
            <a:pPr marL="384175" indent="-384175" eaLnBrk="1" hangingPunct="1"/>
            <a:r>
              <a:rPr lang="en-GB" sz="1800" dirty="0" smtClean="0"/>
              <a:t>This concludes our introduction to image processing.</a:t>
            </a:r>
          </a:p>
          <a:p>
            <a:pPr marL="384175" indent="-384175" eaLnBrk="1" hangingPunct="1">
              <a:buNone/>
            </a:pPr>
            <a:endParaRPr lang="en-GB" sz="1800" dirty="0" smtClean="0"/>
          </a:p>
          <a:p>
            <a:pPr marL="384175" indent="-384175" eaLnBrk="1" hangingPunct="1"/>
            <a:r>
              <a:rPr lang="en-GB" sz="1800" dirty="0" smtClean="0"/>
              <a:t>You can find course information, including slides and supporting resources, on-line on the course web page at</a:t>
            </a:r>
          </a:p>
          <a:p>
            <a:pPr marL="384175" indent="-384175" eaLnBrk="1" hangingPunct="1">
              <a:buFont typeface="Wingdings" pitchFamily="2" charset="2"/>
              <a:buNone/>
            </a:pPr>
            <a:r>
              <a:rPr lang="en-GB" sz="1200" dirty="0" smtClean="0"/>
              <a:t>	</a:t>
            </a:r>
          </a:p>
          <a:p>
            <a:pPr marL="384175" indent="-384175" eaLnBrk="1" hangingPunct="1"/>
            <a:endParaRPr lang="en-GB" sz="1200" b="1" dirty="0" smtClean="0">
              <a:latin typeface="Courier New" pitchFamily="49" charset="0"/>
            </a:endParaRPr>
          </a:p>
          <a:p>
            <a:pPr marL="384175" indent="-384175" eaLnBrk="1" hangingPunct="1"/>
            <a:endParaRPr lang="en-GB" sz="1400" dirty="0" smtClean="0"/>
          </a:p>
        </p:txBody>
      </p:sp>
      <p:grpSp>
        <p:nvGrpSpPr>
          <p:cNvPr id="20483" name="Group 5"/>
          <p:cNvGrpSpPr>
            <a:grpSpLocks/>
          </p:cNvGrpSpPr>
          <p:nvPr/>
        </p:nvGrpSpPr>
        <p:grpSpPr bwMode="auto">
          <a:xfrm>
            <a:off x="0" y="-755650"/>
            <a:ext cx="9906000" cy="82550"/>
            <a:chOff x="0" y="0"/>
            <a:chExt cx="6240" cy="52"/>
          </a:xfrm>
        </p:grpSpPr>
        <p:grpSp>
          <p:nvGrpSpPr>
            <p:cNvPr id="20486" name="Group 6"/>
            <p:cNvGrpSpPr>
              <a:grpSpLocks/>
            </p:cNvGrpSpPr>
            <p:nvPr/>
          </p:nvGrpSpPr>
          <p:grpSpPr bwMode="auto">
            <a:xfrm>
              <a:off x="15" y="13"/>
              <a:ext cx="6210" cy="26"/>
              <a:chOff x="0" y="0"/>
              <a:chExt cx="6210" cy="52"/>
            </a:xfrm>
          </p:grpSpPr>
          <p:sp>
            <p:nvSpPr>
              <p:cNvPr id="20488" name="Rectangle 7"/>
              <p:cNvSpPr>
                <a:spLocks noChangeArrowheads="1"/>
              </p:cNvSpPr>
              <p:nvPr/>
            </p:nvSpPr>
            <p:spPr bwMode="auto">
              <a:xfrm>
                <a:off x="0" y="0"/>
                <a:ext cx="2306" cy="0"/>
              </a:xfrm>
              <a:prstGeom prst="rect">
                <a:avLst/>
              </a:prstGeom>
              <a:solidFill>
                <a:srgbClr val="DCDCCC"/>
              </a:solidFill>
              <a:ln w="12700">
                <a:noFill/>
                <a:miter lim="800000"/>
                <a:headEnd type="none" w="sm" len="sm"/>
                <a:tailEnd type="none" w="sm" len="sm"/>
              </a:ln>
            </p:spPr>
            <p:txBody>
              <a:bodyPr>
                <a:spAutoFit/>
              </a:bodyPr>
              <a:lstStyle/>
              <a:p>
                <a:endParaRPr lang="en-US"/>
              </a:p>
            </p:txBody>
          </p:sp>
          <p:sp>
            <p:nvSpPr>
              <p:cNvPr id="20489" name="Rectangle 8"/>
              <p:cNvSpPr>
                <a:spLocks noChangeArrowheads="1"/>
              </p:cNvSpPr>
              <p:nvPr/>
            </p:nvSpPr>
            <p:spPr bwMode="auto">
              <a:xfrm>
                <a:off x="0" y="0"/>
                <a:ext cx="6210" cy="52"/>
              </a:xfrm>
              <a:prstGeom prst="rect">
                <a:avLst/>
              </a:prstGeom>
              <a:solidFill>
                <a:srgbClr val="DCDCCC"/>
              </a:solidFill>
              <a:ln w="12700">
                <a:noFill/>
                <a:miter lim="800000"/>
                <a:headEnd type="none" w="sm" len="sm"/>
                <a:tailEnd type="none" w="sm" len="sm"/>
              </a:ln>
            </p:spPr>
            <p:txBody>
              <a:bodyPr>
                <a:spAutoFit/>
              </a:bodyPr>
              <a:lstStyle/>
              <a:p>
                <a:endParaRPr lang="en-US"/>
              </a:p>
            </p:txBody>
          </p:sp>
        </p:grpSp>
        <p:sp>
          <p:nvSpPr>
            <p:cNvPr id="20487" name="Rectangle 9"/>
            <p:cNvSpPr>
              <a:spLocks noChangeArrowheads="1"/>
            </p:cNvSpPr>
            <p:nvPr/>
          </p:nvSpPr>
          <p:spPr bwMode="auto">
            <a:xfrm>
              <a:off x="0" y="0"/>
              <a:ext cx="6240" cy="52"/>
            </a:xfrm>
            <a:prstGeom prst="rect">
              <a:avLst/>
            </a:prstGeom>
            <a:noFill/>
            <a:ln w="7">
              <a:solidFill>
                <a:srgbClr val="A0A0A0"/>
              </a:solidFill>
              <a:miter lim="800000"/>
              <a:headEnd type="none" w="sm" len="sm"/>
              <a:tailEnd type="none" w="sm" len="sm"/>
            </a:ln>
          </p:spPr>
          <p:txBody>
            <a:bodyPr/>
            <a:lstStyle/>
            <a:p>
              <a:endParaRPr lang="en-US"/>
            </a:p>
          </p:txBody>
        </p:sp>
      </p:grpSp>
      <p:sp>
        <p:nvSpPr>
          <p:cNvPr id="20484" name="Rectangle 10"/>
          <p:cNvSpPr>
            <a:spLocks noChangeArrowheads="1"/>
          </p:cNvSpPr>
          <p:nvPr/>
        </p:nvSpPr>
        <p:spPr bwMode="auto">
          <a:xfrm>
            <a:off x="6019800" y="2209800"/>
            <a:ext cx="3230563" cy="1920875"/>
          </a:xfrm>
          <a:prstGeom prst="rect">
            <a:avLst/>
          </a:prstGeom>
          <a:noFill/>
          <a:ln w="19050">
            <a:noFill/>
            <a:miter lim="800000"/>
            <a:headEnd type="none" w="sm" len="sm"/>
            <a:tailEnd type="none" w="sm" len="sm"/>
          </a:ln>
        </p:spPr>
        <p:txBody>
          <a:bodyPr wrap="none">
            <a:spAutoFit/>
          </a:bodyPr>
          <a:lstStyle/>
          <a:p>
            <a:r>
              <a:rPr lang="en-GB" sz="6000" b="1">
                <a:solidFill>
                  <a:schemeClr val="tx2"/>
                </a:solidFill>
                <a:latin typeface="Lucida Handwriting" pitchFamily="66" charset="0"/>
              </a:rPr>
              <a:t>Thank </a:t>
            </a:r>
          </a:p>
          <a:p>
            <a:r>
              <a:rPr lang="en-GB" sz="6000" b="1">
                <a:solidFill>
                  <a:schemeClr val="tx2"/>
                </a:solidFill>
                <a:latin typeface="Lucida Handwriting" pitchFamily="66" charset="0"/>
              </a:rPr>
              <a:t>You</a:t>
            </a:r>
          </a:p>
        </p:txBody>
      </p:sp>
      <p:sp>
        <p:nvSpPr>
          <p:cNvPr id="20485" name="Rectangle 11"/>
          <p:cNvSpPr>
            <a:spLocks noChangeArrowheads="1"/>
          </p:cNvSpPr>
          <p:nvPr/>
        </p:nvSpPr>
        <p:spPr bwMode="auto">
          <a:xfrm>
            <a:off x="1219200" y="5334000"/>
            <a:ext cx="7086600" cy="304800"/>
          </a:xfrm>
          <a:prstGeom prst="rect">
            <a:avLst/>
          </a:prstGeom>
          <a:noFill/>
          <a:ln w="19050">
            <a:noFill/>
            <a:miter lim="800000"/>
            <a:headEnd type="none" w="sm" len="sm"/>
            <a:tailEnd type="none" w="sm" len="sm"/>
          </a:ln>
        </p:spPr>
        <p:txBody>
          <a:bodyPr>
            <a:spAutoFit/>
          </a:bodyPr>
          <a:lstStyle/>
          <a:p>
            <a:pPr algn="l">
              <a:spcBef>
                <a:spcPct val="20000"/>
              </a:spcBef>
              <a:buClr>
                <a:schemeClr val="tx2"/>
              </a:buClr>
              <a:buSzPct val="80000"/>
              <a:buFont typeface="Wingdings" pitchFamily="2" charset="2"/>
              <a:buNone/>
            </a:pPr>
            <a:r>
              <a:rPr lang="en-GB" sz="1400" b="1" dirty="0">
                <a:latin typeface="Courier New" pitchFamily="49" charset="0"/>
              </a:rPr>
              <a:t>http://</a:t>
            </a:r>
            <a:r>
              <a:rPr lang="en-GB" sz="1400" b="1" dirty="0" smtClean="0">
                <a:latin typeface="Courier New" pitchFamily="49" charset="0"/>
              </a:rPr>
              <a:t>www.eee.bham.ac.uk/spannm/Courses/ee1f2.htm</a:t>
            </a:r>
            <a:endParaRPr lang="en-GB" sz="1400" b="1" dirty="0">
              <a:latin typeface="Courier New" pitchFamily="49"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p:spPr>
        <p:txBody>
          <a:bodyPr lIns="92075" tIns="46038" rIns="92075" bIns="46038" anchor="b"/>
          <a:lstStyle/>
          <a:p>
            <a:pPr eaLnBrk="1" hangingPunct="1"/>
            <a:r>
              <a:rPr lang="en-GB" dirty="0" smtClean="0"/>
              <a:t>Histogram Equalization</a:t>
            </a:r>
          </a:p>
        </p:txBody>
      </p:sp>
      <p:sp>
        <p:nvSpPr>
          <p:cNvPr id="12291" name="Rectangle 3"/>
          <p:cNvSpPr>
            <a:spLocks noGrp="1" noChangeArrowheads="1"/>
          </p:cNvSpPr>
          <p:nvPr>
            <p:ph type="body" idx="1"/>
          </p:nvPr>
        </p:nvSpPr>
        <p:spPr>
          <a:xfrm>
            <a:off x="996950" y="1062038"/>
            <a:ext cx="7848600" cy="3405187"/>
          </a:xfrm>
          <a:noFill/>
        </p:spPr>
        <p:txBody>
          <a:bodyPr lIns="92075" tIns="46038" rIns="92075" bIns="46038"/>
          <a:lstStyle/>
          <a:p>
            <a:pPr marL="193675" indent="-193675" eaLnBrk="1" hangingPunct="1">
              <a:lnSpc>
                <a:spcPct val="90000"/>
              </a:lnSpc>
              <a:buFont typeface="Wingdings" pitchFamily="2" charset="2"/>
              <a:buNone/>
            </a:pPr>
            <a:endParaRPr lang="en-GB" sz="1800" smtClean="0"/>
          </a:p>
          <a:p>
            <a:pPr marL="193675" indent="-193675" eaLnBrk="1" hangingPunct="1">
              <a:lnSpc>
                <a:spcPct val="90000"/>
              </a:lnSpc>
            </a:pPr>
            <a:r>
              <a:rPr lang="en-GB" sz="1800" smtClean="0"/>
              <a:t>Examples from </a:t>
            </a:r>
            <a:r>
              <a:rPr lang="en-GB" sz="1800" smtClean="0">
                <a:hlinkClick r:id="rId3"/>
              </a:rPr>
              <a:t>http://rst.gsfc.nasa.gov/Sect1/Sect1_12a.html</a:t>
            </a:r>
            <a:endParaRPr lang="en-GB" sz="1800" smtClean="0"/>
          </a:p>
          <a:p>
            <a:pPr marL="193675" indent="-193675" eaLnBrk="1" hangingPunct="1">
              <a:lnSpc>
                <a:spcPct val="90000"/>
              </a:lnSpc>
              <a:buFont typeface="Wingdings" pitchFamily="2" charset="2"/>
              <a:buNone/>
            </a:pPr>
            <a:endParaRPr lang="en-GB" sz="1800" smtClean="0"/>
          </a:p>
          <a:p>
            <a:pPr marL="193675" indent="-193675" eaLnBrk="1" hangingPunct="1">
              <a:lnSpc>
                <a:spcPct val="90000"/>
              </a:lnSpc>
              <a:buFont typeface="Wingdings" pitchFamily="2" charset="2"/>
              <a:buNone/>
            </a:pPr>
            <a:r>
              <a:rPr lang="en-GB" sz="1800" smtClean="0"/>
              <a:t>	Left: a low contrast original image.</a:t>
            </a:r>
          </a:p>
          <a:p>
            <a:pPr marL="193675" indent="-193675" eaLnBrk="1" hangingPunct="1">
              <a:lnSpc>
                <a:spcPct val="90000"/>
              </a:lnSpc>
              <a:buFont typeface="Wingdings" pitchFamily="2" charset="2"/>
              <a:buNone/>
            </a:pPr>
            <a:r>
              <a:rPr lang="en-GB" sz="1800" smtClean="0"/>
              <a:t>	Middle: the image after linear equalization.</a:t>
            </a:r>
          </a:p>
          <a:p>
            <a:pPr marL="193675" indent="-193675" eaLnBrk="1" hangingPunct="1">
              <a:lnSpc>
                <a:spcPct val="90000"/>
              </a:lnSpc>
              <a:buFont typeface="Wingdings" pitchFamily="2" charset="2"/>
              <a:buNone/>
            </a:pPr>
            <a:r>
              <a:rPr lang="en-GB" sz="1800" smtClean="0"/>
              <a:t>	Right: the image after selected emphasis to a range of values of interest.</a:t>
            </a:r>
          </a:p>
          <a:p>
            <a:pPr marL="193675" indent="-193675" eaLnBrk="1" hangingPunct="1">
              <a:lnSpc>
                <a:spcPct val="90000"/>
              </a:lnSpc>
              <a:buFont typeface="Wingdings" pitchFamily="2" charset="2"/>
              <a:buNone/>
            </a:pPr>
            <a:endParaRPr lang="en-GB" sz="1800" smtClean="0"/>
          </a:p>
          <a:p>
            <a:pPr marL="193675" indent="-193675" eaLnBrk="1" hangingPunct="1">
              <a:lnSpc>
                <a:spcPct val="90000"/>
              </a:lnSpc>
              <a:buFont typeface="Wingdings" pitchFamily="2" charset="2"/>
              <a:buNone/>
            </a:pPr>
            <a:endParaRPr lang="en-GB" sz="1800" smtClean="0"/>
          </a:p>
          <a:p>
            <a:pPr marL="193675" indent="-193675" eaLnBrk="1" hangingPunct="1">
              <a:lnSpc>
                <a:spcPct val="90000"/>
              </a:lnSpc>
              <a:buFont typeface="Wingdings" pitchFamily="2" charset="2"/>
              <a:buNone/>
            </a:pPr>
            <a:endParaRPr lang="en-GB" sz="1800" smtClean="0"/>
          </a:p>
          <a:p>
            <a:pPr marL="193675" indent="-193675" eaLnBrk="1" hangingPunct="1">
              <a:lnSpc>
                <a:spcPct val="90000"/>
              </a:lnSpc>
              <a:buFont typeface="Wingdings" pitchFamily="2" charset="2"/>
              <a:buNone/>
            </a:pPr>
            <a:endParaRPr lang="en-GB" sz="1800" smtClean="0"/>
          </a:p>
          <a:p>
            <a:pPr marL="193675" indent="-193675" eaLnBrk="1" hangingPunct="1">
              <a:lnSpc>
                <a:spcPct val="90000"/>
              </a:lnSpc>
              <a:buFont typeface="Wingdings" pitchFamily="2" charset="2"/>
              <a:buNone/>
            </a:pPr>
            <a:endParaRPr lang="en-GB" sz="1800" smtClean="0"/>
          </a:p>
          <a:p>
            <a:pPr marL="193675" indent="-193675" algn="ctr" eaLnBrk="1" hangingPunct="1">
              <a:lnSpc>
                <a:spcPct val="90000"/>
              </a:lnSpc>
              <a:buFont typeface="Wingdings" pitchFamily="2" charset="2"/>
              <a:buNone/>
            </a:pPr>
            <a:r>
              <a:rPr lang="en-GB" sz="1800" smtClean="0"/>
              <a:t> </a:t>
            </a:r>
          </a:p>
          <a:p>
            <a:pPr marL="193675" indent="-193675" eaLnBrk="1" hangingPunct="1">
              <a:lnSpc>
                <a:spcPct val="90000"/>
              </a:lnSpc>
              <a:buFont typeface="Wingdings" pitchFamily="2" charset="2"/>
              <a:buNone/>
            </a:pPr>
            <a:endParaRPr lang="en-GB" sz="1800" smtClean="0"/>
          </a:p>
          <a:p>
            <a:pPr marL="193675" indent="-193675" eaLnBrk="1" hangingPunct="1">
              <a:lnSpc>
                <a:spcPct val="90000"/>
              </a:lnSpc>
              <a:buFont typeface="Wingdings" pitchFamily="2" charset="2"/>
              <a:buNone/>
            </a:pPr>
            <a:endParaRPr lang="en-GB" sz="1800" smtClean="0"/>
          </a:p>
          <a:p>
            <a:pPr marL="193675" indent="-193675" eaLnBrk="1" hangingPunct="1">
              <a:lnSpc>
                <a:spcPct val="90000"/>
              </a:lnSpc>
              <a:buFont typeface="Wingdings" pitchFamily="2" charset="2"/>
              <a:buNone/>
            </a:pPr>
            <a:endParaRPr lang="en-GB" sz="1800" smtClean="0"/>
          </a:p>
        </p:txBody>
      </p:sp>
      <p:sp>
        <p:nvSpPr>
          <p:cNvPr id="12292" name="Rectangle 4"/>
          <p:cNvSpPr>
            <a:spLocks noChangeArrowheads="1"/>
          </p:cNvSpPr>
          <p:nvPr/>
        </p:nvSpPr>
        <p:spPr bwMode="auto">
          <a:xfrm>
            <a:off x="2827338" y="1520825"/>
            <a:ext cx="9906000" cy="0"/>
          </a:xfrm>
          <a:prstGeom prst="rect">
            <a:avLst/>
          </a:prstGeom>
          <a:noFill/>
          <a:ln w="12700">
            <a:noFill/>
            <a:miter lim="800000"/>
            <a:headEnd type="none" w="sm" len="sm"/>
            <a:tailEnd type="none" w="sm" len="sm"/>
          </a:ln>
        </p:spPr>
        <p:txBody>
          <a:bodyPr>
            <a:spAutoFit/>
          </a:bodyPr>
          <a:lstStyle/>
          <a:p>
            <a:endParaRPr lang="en-US"/>
          </a:p>
        </p:txBody>
      </p:sp>
      <p:pic>
        <p:nvPicPr>
          <p:cNvPr id="12293" name="Picture 5" descr="The image resulting from an unstretched raw data display of TM Band 3 for Morro Bay. Only the waves are shown in contrasting tones.">
            <a:hlinkClick r:id="rId4"/>
          </p:cNvPr>
          <p:cNvPicPr>
            <a:picLocks noChangeAspect="1" noChangeArrowheads="1"/>
          </p:cNvPicPr>
          <p:nvPr/>
        </p:nvPicPr>
        <p:blipFill>
          <a:blip r:embed="rId5" cstate="print"/>
          <a:srcRect/>
          <a:stretch>
            <a:fillRect/>
          </a:stretch>
        </p:blipFill>
        <p:spPr bwMode="auto">
          <a:xfrm>
            <a:off x="1371600" y="3505200"/>
            <a:ext cx="2286000" cy="2286000"/>
          </a:xfrm>
          <a:prstGeom prst="rect">
            <a:avLst/>
          </a:prstGeom>
          <a:noFill/>
          <a:ln w="9525">
            <a:noFill/>
            <a:miter lim="800000"/>
            <a:headEnd/>
            <a:tailEnd/>
          </a:ln>
        </p:spPr>
      </p:pic>
      <p:sp>
        <p:nvSpPr>
          <p:cNvPr id="12294" name="Rectangle 6"/>
          <p:cNvSpPr>
            <a:spLocks noChangeArrowheads="1"/>
          </p:cNvSpPr>
          <p:nvPr/>
        </p:nvSpPr>
        <p:spPr bwMode="auto">
          <a:xfrm>
            <a:off x="3810000" y="2171700"/>
            <a:ext cx="9906000" cy="0"/>
          </a:xfrm>
          <a:prstGeom prst="rect">
            <a:avLst/>
          </a:prstGeom>
          <a:noFill/>
          <a:ln w="12700">
            <a:noFill/>
            <a:miter lim="800000"/>
            <a:headEnd type="none" w="sm" len="sm"/>
            <a:tailEnd type="none" w="sm" len="sm"/>
          </a:ln>
        </p:spPr>
        <p:txBody>
          <a:bodyPr>
            <a:spAutoFit/>
          </a:bodyPr>
          <a:lstStyle/>
          <a:p>
            <a:endParaRPr lang="en-US"/>
          </a:p>
        </p:txBody>
      </p:sp>
      <p:pic>
        <p:nvPicPr>
          <p:cNvPr id="12295" name="Picture 7" descr="Simple linear stretch of Morro Bay TM Band 3."/>
          <p:cNvPicPr>
            <a:picLocks noChangeAspect="1" noChangeArrowheads="1"/>
          </p:cNvPicPr>
          <p:nvPr/>
        </p:nvPicPr>
        <p:blipFill>
          <a:blip r:embed="rId6" cstate="print"/>
          <a:srcRect/>
          <a:stretch>
            <a:fillRect/>
          </a:stretch>
        </p:blipFill>
        <p:spPr bwMode="auto">
          <a:xfrm>
            <a:off x="3733800" y="3505200"/>
            <a:ext cx="2079625" cy="2286000"/>
          </a:xfrm>
          <a:prstGeom prst="rect">
            <a:avLst/>
          </a:prstGeom>
          <a:noFill/>
          <a:ln w="9525">
            <a:noFill/>
            <a:miter lim="800000"/>
            <a:headEnd/>
            <a:tailEnd/>
          </a:ln>
        </p:spPr>
      </p:pic>
      <p:pic>
        <p:nvPicPr>
          <p:cNvPr id="12296" name="Picture 8" descr=" TM Band 3 image of Morro Bay after a linear stretch.">
            <a:hlinkClick r:id="rId7"/>
          </p:cNvPr>
          <p:cNvPicPr>
            <a:picLocks noChangeAspect="1" noChangeArrowheads="1"/>
          </p:cNvPicPr>
          <p:nvPr/>
        </p:nvPicPr>
        <p:blipFill>
          <a:blip r:embed="rId8" cstate="print"/>
          <a:srcRect/>
          <a:stretch>
            <a:fillRect/>
          </a:stretch>
        </p:blipFill>
        <p:spPr bwMode="auto">
          <a:xfrm>
            <a:off x="5867400" y="3505200"/>
            <a:ext cx="2286000" cy="2286000"/>
          </a:xfrm>
          <a:prstGeom prst="rect">
            <a:avLst/>
          </a:prstGeom>
          <a:noFill/>
          <a:ln w="9525">
            <a:noFill/>
            <a:miter lim="800000"/>
            <a:headEnd/>
            <a:tailEnd/>
          </a:ln>
        </p:spPr>
      </p:pic>
      <p:sp>
        <p:nvSpPr>
          <p:cNvPr id="12297" name="Rectangle 9"/>
          <p:cNvSpPr>
            <a:spLocks noChangeArrowheads="1"/>
          </p:cNvSpPr>
          <p:nvPr/>
        </p:nvSpPr>
        <p:spPr bwMode="auto">
          <a:xfrm>
            <a:off x="1320800" y="5891213"/>
            <a:ext cx="1479550" cy="366712"/>
          </a:xfrm>
          <a:prstGeom prst="rect">
            <a:avLst/>
          </a:prstGeom>
          <a:noFill/>
          <a:ln w="19050">
            <a:noFill/>
            <a:miter lim="800000"/>
            <a:headEnd type="none" w="sm" len="sm"/>
            <a:tailEnd type="none" w="sm" len="sm"/>
          </a:ln>
        </p:spPr>
        <p:txBody>
          <a:bodyPr wrap="none">
            <a:spAutoFit/>
          </a:bodyPr>
          <a:lstStyle/>
          <a:p>
            <a:r>
              <a:rPr lang="en-GB" sz="1800"/>
              <a:t>Low contrast</a:t>
            </a:r>
          </a:p>
        </p:txBody>
      </p:sp>
      <p:sp>
        <p:nvSpPr>
          <p:cNvPr id="12298" name="Rectangle 10"/>
          <p:cNvSpPr>
            <a:spLocks noChangeArrowheads="1"/>
          </p:cNvSpPr>
          <p:nvPr/>
        </p:nvSpPr>
        <p:spPr bwMode="auto">
          <a:xfrm>
            <a:off x="3883025" y="5913438"/>
            <a:ext cx="1733550" cy="366712"/>
          </a:xfrm>
          <a:prstGeom prst="rect">
            <a:avLst/>
          </a:prstGeom>
          <a:noFill/>
          <a:ln w="19050">
            <a:noFill/>
            <a:miter lim="800000"/>
            <a:headEnd type="none" w="sm" len="sm"/>
            <a:tailEnd type="none" w="sm" len="sm"/>
          </a:ln>
        </p:spPr>
        <p:txBody>
          <a:bodyPr wrap="none">
            <a:spAutoFit/>
          </a:bodyPr>
          <a:lstStyle/>
          <a:p>
            <a:r>
              <a:rPr lang="en-GB" sz="1800"/>
              <a:t>Higher contrast</a:t>
            </a:r>
          </a:p>
        </p:txBody>
      </p:sp>
      <p:sp>
        <p:nvSpPr>
          <p:cNvPr id="12299" name="Rectangle 11"/>
          <p:cNvSpPr>
            <a:spLocks noChangeArrowheads="1"/>
          </p:cNvSpPr>
          <p:nvPr/>
        </p:nvSpPr>
        <p:spPr bwMode="auto">
          <a:xfrm>
            <a:off x="6005513" y="5926138"/>
            <a:ext cx="2482850" cy="366712"/>
          </a:xfrm>
          <a:prstGeom prst="rect">
            <a:avLst/>
          </a:prstGeom>
          <a:noFill/>
          <a:ln w="19050">
            <a:noFill/>
            <a:miter lim="800000"/>
            <a:headEnd type="none" w="sm" len="sm"/>
            <a:tailEnd type="none" w="sm" len="sm"/>
          </a:ln>
        </p:spPr>
        <p:txBody>
          <a:bodyPr wrap="none">
            <a:spAutoFit/>
          </a:bodyPr>
          <a:lstStyle/>
          <a:p>
            <a:r>
              <a:rPr lang="en-GB" sz="1800"/>
              <a:t>Selective high contrast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Image Histograms</a:t>
            </a:r>
            <a:endParaRPr lang="en-GB" dirty="0"/>
          </a:p>
        </p:txBody>
      </p:sp>
      <p:sp>
        <p:nvSpPr>
          <p:cNvPr id="3" name="Content Placeholder 2"/>
          <p:cNvSpPr>
            <a:spLocks noGrp="1"/>
          </p:cNvSpPr>
          <p:nvPr>
            <p:ph sz="half" idx="1"/>
          </p:nvPr>
        </p:nvSpPr>
        <p:spPr>
          <a:xfrm>
            <a:off x="149902" y="914400"/>
            <a:ext cx="5231568" cy="5181600"/>
          </a:xfrm>
        </p:spPr>
        <p:txBody>
          <a:bodyPr/>
          <a:lstStyle/>
          <a:p>
            <a:pPr>
              <a:spcAft>
                <a:spcPts val="600"/>
              </a:spcAft>
            </a:pPr>
            <a:r>
              <a:rPr lang="en-GB" sz="1800" dirty="0" smtClean="0"/>
              <a:t>We can  look at a simple and efficient algorithm to perform image  equalisation</a:t>
            </a:r>
          </a:p>
          <a:p>
            <a:pPr lvl="1">
              <a:spcAft>
                <a:spcPts val="600"/>
              </a:spcAft>
            </a:pPr>
            <a:r>
              <a:rPr lang="en-GB" sz="1800" dirty="0" smtClean="0"/>
              <a:t>But first we need to formally define what me mean by a histogram and how we compute it across an image</a:t>
            </a:r>
          </a:p>
          <a:p>
            <a:pPr lvl="1">
              <a:spcAft>
                <a:spcPts val="600"/>
              </a:spcAft>
            </a:pPr>
            <a:r>
              <a:rPr lang="en-GB" sz="1800" dirty="0" smtClean="0"/>
              <a:t>The histogram </a:t>
            </a:r>
            <a:r>
              <a:rPr lang="en-GB" sz="1800" i="1" dirty="0" smtClean="0"/>
              <a:t>h(</a:t>
            </a:r>
            <a:r>
              <a:rPr lang="en-GB" sz="1800" i="1" dirty="0" err="1" smtClean="0"/>
              <a:t>i</a:t>
            </a:r>
            <a:r>
              <a:rPr lang="en-GB" sz="1800" i="1" dirty="0" smtClean="0"/>
              <a:t>) </a:t>
            </a:r>
            <a:r>
              <a:rPr lang="en-GB" sz="1800" dirty="0" smtClean="0"/>
              <a:t>of a grey scale image is simple the number of pixels  with </a:t>
            </a:r>
            <a:r>
              <a:rPr lang="en-GB" sz="1800" dirty="0" err="1" smtClean="0"/>
              <a:t>greylevel</a:t>
            </a:r>
            <a:r>
              <a:rPr lang="en-GB" sz="1800" dirty="0" smtClean="0"/>
              <a:t> equal to </a:t>
            </a:r>
            <a:r>
              <a:rPr lang="en-GB" sz="1800" i="1" dirty="0" err="1" smtClean="0"/>
              <a:t>i</a:t>
            </a:r>
            <a:endParaRPr lang="en-GB" sz="1800" i="1" dirty="0" smtClean="0"/>
          </a:p>
          <a:p>
            <a:pPr lvl="1">
              <a:spcAft>
                <a:spcPts val="600"/>
              </a:spcAft>
            </a:pPr>
            <a:r>
              <a:rPr lang="en-GB" sz="1800" dirty="0" smtClean="0"/>
              <a:t>In effect </a:t>
            </a:r>
            <a:r>
              <a:rPr lang="en-GB" sz="1800" i="1" dirty="0" smtClean="0"/>
              <a:t>h(</a:t>
            </a:r>
            <a:r>
              <a:rPr lang="en-GB" sz="1800" i="1" dirty="0" err="1" smtClean="0"/>
              <a:t>i</a:t>
            </a:r>
            <a:r>
              <a:rPr lang="en-GB" sz="1800" i="1" dirty="0" smtClean="0"/>
              <a:t>)</a:t>
            </a:r>
            <a:r>
              <a:rPr lang="en-GB" sz="1800" dirty="0" smtClean="0"/>
              <a:t> is an array with 256 entries for an 8 bit greyscale image</a:t>
            </a:r>
          </a:p>
          <a:p>
            <a:pPr lvl="1">
              <a:spcAft>
                <a:spcPts val="600"/>
              </a:spcAft>
            </a:pPr>
            <a:r>
              <a:rPr lang="en-GB" sz="1800" dirty="0" smtClean="0"/>
              <a:t>One simple thing we can say about the histogram is that if we add up all the entries, we will get the number  of pixels  in an image</a:t>
            </a:r>
          </a:p>
          <a:p>
            <a:pPr lvl="2">
              <a:spcAft>
                <a:spcPts val="600"/>
              </a:spcAft>
            </a:pPr>
            <a:r>
              <a:rPr lang="en-GB" sz="1600" dirty="0" smtClean="0"/>
              <a:t>We can compute other more  interesting measurements from the histogram</a:t>
            </a:r>
          </a:p>
          <a:p>
            <a:pPr lvl="1">
              <a:spcAft>
                <a:spcPts val="600"/>
              </a:spcAft>
            </a:pPr>
            <a:endParaRPr lang="en-GB" sz="1800" dirty="0" smtClean="0"/>
          </a:p>
          <a:p>
            <a:pPr marL="457200" lvl="1" indent="0">
              <a:buNone/>
            </a:pPr>
            <a:endParaRPr lang="en-GB" sz="1800" dirty="0"/>
          </a:p>
          <a:p>
            <a:pPr marL="457200" lvl="1" indent="0">
              <a:buNone/>
            </a:pPr>
            <a:endParaRPr lang="en-GB" sz="1800" i="1"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6300" y="994191"/>
            <a:ext cx="3366697" cy="2861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222" y="4062334"/>
            <a:ext cx="2487228" cy="2662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9553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noFill/>
        </p:spPr>
        <p:txBody>
          <a:bodyPr lIns="92075" tIns="46038" rIns="92075" bIns="46038" anchor="b"/>
          <a:lstStyle/>
          <a:p>
            <a:pPr eaLnBrk="1" hangingPunct="1"/>
            <a:r>
              <a:rPr lang="en-GB" smtClean="0"/>
              <a:t>Image Histograms</a:t>
            </a:r>
          </a:p>
        </p:txBody>
      </p:sp>
      <p:sp>
        <p:nvSpPr>
          <p:cNvPr id="10243" name="Rectangle 1027"/>
          <p:cNvSpPr>
            <a:spLocks noGrp="1" noChangeArrowheads="1"/>
          </p:cNvSpPr>
          <p:nvPr>
            <p:ph type="body" idx="1"/>
          </p:nvPr>
        </p:nvSpPr>
        <p:spPr>
          <a:xfrm>
            <a:off x="609600" y="1365250"/>
            <a:ext cx="2679700" cy="4767263"/>
          </a:xfrm>
          <a:noFill/>
        </p:spPr>
        <p:txBody>
          <a:bodyPr lIns="92075" tIns="46038" rIns="92075" bIns="46038"/>
          <a:lstStyle/>
          <a:p>
            <a:pPr marL="288925" indent="-288925" eaLnBrk="1" hangingPunct="1"/>
            <a:r>
              <a:rPr lang="en-GB" sz="1800" smtClean="0"/>
              <a:t>It is easy to count the numbers of pixels at different intensity values to produce histograms.</a:t>
            </a:r>
          </a:p>
          <a:p>
            <a:pPr marL="288925" indent="-288925" eaLnBrk="1" hangingPunct="1"/>
            <a:endParaRPr lang="en-GB" sz="1800" smtClean="0"/>
          </a:p>
          <a:p>
            <a:pPr marL="288925" indent="-288925" eaLnBrk="1" hangingPunct="1"/>
            <a:r>
              <a:rPr lang="en-GB" sz="1800" smtClean="0"/>
              <a:t>These histograms give us useful information about the dynamic range of the image data.</a:t>
            </a:r>
          </a:p>
          <a:p>
            <a:pPr marL="288925" indent="-288925" eaLnBrk="1" hangingPunct="1"/>
            <a:endParaRPr lang="en-GB" sz="1800" smtClean="0"/>
          </a:p>
          <a:p>
            <a:pPr marL="288925" indent="-288925" eaLnBrk="1" hangingPunct="1"/>
            <a:r>
              <a:rPr lang="en-GB" sz="1800" smtClean="0"/>
              <a:t>The wider the spread of pixel intensities the higher the contrast.</a:t>
            </a:r>
          </a:p>
          <a:p>
            <a:pPr marL="288925" indent="-288925" eaLnBrk="1" hangingPunct="1"/>
            <a:endParaRPr lang="en-GB" sz="1800" smtClean="0"/>
          </a:p>
        </p:txBody>
      </p:sp>
      <p:pic>
        <p:nvPicPr>
          <p:cNvPr id="10244" name="Picture 1029"/>
          <p:cNvPicPr>
            <a:picLocks noChangeAspect="1" noChangeArrowheads="1"/>
          </p:cNvPicPr>
          <p:nvPr/>
        </p:nvPicPr>
        <p:blipFill>
          <a:blip r:embed="rId3" cstate="print"/>
          <a:srcRect l="3893" t="5190" r="6595" b="2702"/>
          <a:stretch>
            <a:fillRect/>
          </a:stretch>
        </p:blipFill>
        <p:spPr bwMode="auto">
          <a:xfrm>
            <a:off x="3810000" y="1143000"/>
            <a:ext cx="5257800" cy="5410200"/>
          </a:xfrm>
          <a:prstGeom prst="rect">
            <a:avLst/>
          </a:prstGeom>
          <a:noFill/>
          <a:ln w="12700">
            <a:noFill/>
            <a:miter lim="800000"/>
            <a:headEnd type="none" w="sm" len="sm"/>
            <a:tailEnd type="none" w="sm" len="sm"/>
          </a:ln>
        </p:spPr>
      </p:pic>
      <p:sp>
        <p:nvSpPr>
          <p:cNvPr id="10245" name="Text Box 1030"/>
          <p:cNvSpPr txBox="1">
            <a:spLocks noChangeArrowheads="1"/>
          </p:cNvSpPr>
          <p:nvPr/>
        </p:nvSpPr>
        <p:spPr bwMode="auto">
          <a:xfrm>
            <a:off x="4849813" y="1803400"/>
            <a:ext cx="844550" cy="641350"/>
          </a:xfrm>
          <a:prstGeom prst="rect">
            <a:avLst/>
          </a:prstGeom>
          <a:noFill/>
          <a:ln w="12700">
            <a:noFill/>
            <a:miter lim="800000"/>
            <a:headEnd type="none" w="sm" len="sm"/>
            <a:tailEnd type="none" w="sm" len="sm"/>
          </a:ln>
        </p:spPr>
        <p:txBody>
          <a:bodyPr wrap="none">
            <a:spAutoFit/>
          </a:bodyPr>
          <a:lstStyle/>
          <a:p>
            <a:r>
              <a:rPr lang="en-GB" sz="1800" b="1"/>
              <a:t>Dark </a:t>
            </a:r>
          </a:p>
          <a:p>
            <a:r>
              <a:rPr lang="en-GB" sz="1800" b="1"/>
              <a:t>image</a:t>
            </a:r>
          </a:p>
        </p:txBody>
      </p:sp>
      <p:sp>
        <p:nvSpPr>
          <p:cNvPr id="10246" name="Text Box 1031"/>
          <p:cNvSpPr txBox="1">
            <a:spLocks noChangeArrowheads="1"/>
          </p:cNvSpPr>
          <p:nvPr/>
        </p:nvSpPr>
        <p:spPr bwMode="auto">
          <a:xfrm>
            <a:off x="7212013" y="1747838"/>
            <a:ext cx="844550" cy="641350"/>
          </a:xfrm>
          <a:prstGeom prst="rect">
            <a:avLst/>
          </a:prstGeom>
          <a:noFill/>
          <a:ln w="12700">
            <a:noFill/>
            <a:miter lim="800000"/>
            <a:headEnd type="none" w="sm" len="sm"/>
            <a:tailEnd type="none" w="sm" len="sm"/>
          </a:ln>
        </p:spPr>
        <p:txBody>
          <a:bodyPr wrap="none">
            <a:spAutoFit/>
          </a:bodyPr>
          <a:lstStyle/>
          <a:p>
            <a:r>
              <a:rPr lang="en-GB" sz="1800" b="1"/>
              <a:t>Light</a:t>
            </a:r>
          </a:p>
          <a:p>
            <a:r>
              <a:rPr lang="en-GB" sz="1800" b="1"/>
              <a:t>image</a:t>
            </a:r>
          </a:p>
        </p:txBody>
      </p:sp>
      <p:sp>
        <p:nvSpPr>
          <p:cNvPr id="10247" name="Text Box 1032"/>
          <p:cNvSpPr txBox="1">
            <a:spLocks noChangeArrowheads="1"/>
          </p:cNvSpPr>
          <p:nvPr/>
        </p:nvSpPr>
        <p:spPr bwMode="auto">
          <a:xfrm>
            <a:off x="5016500" y="4491038"/>
            <a:ext cx="1619250" cy="641350"/>
          </a:xfrm>
          <a:prstGeom prst="rect">
            <a:avLst/>
          </a:prstGeom>
          <a:noFill/>
          <a:ln w="12700">
            <a:noFill/>
            <a:miter lim="800000"/>
            <a:headEnd type="none" w="sm" len="sm"/>
            <a:tailEnd type="none" w="sm" len="sm"/>
          </a:ln>
        </p:spPr>
        <p:txBody>
          <a:bodyPr wrap="none">
            <a:spAutoFit/>
          </a:bodyPr>
          <a:lstStyle/>
          <a:p>
            <a:r>
              <a:rPr lang="en-GB" sz="1800" b="1"/>
              <a:t>Low-contrast</a:t>
            </a:r>
          </a:p>
          <a:p>
            <a:r>
              <a:rPr lang="en-GB" sz="1800" b="1"/>
              <a:t>image</a:t>
            </a:r>
          </a:p>
        </p:txBody>
      </p:sp>
      <p:sp>
        <p:nvSpPr>
          <p:cNvPr id="10248" name="Text Box 1033"/>
          <p:cNvSpPr txBox="1">
            <a:spLocks noChangeArrowheads="1"/>
          </p:cNvSpPr>
          <p:nvPr/>
        </p:nvSpPr>
        <p:spPr bwMode="auto">
          <a:xfrm>
            <a:off x="7170738" y="4478338"/>
            <a:ext cx="1670050" cy="641350"/>
          </a:xfrm>
          <a:prstGeom prst="rect">
            <a:avLst/>
          </a:prstGeom>
          <a:noFill/>
          <a:ln w="12700">
            <a:noFill/>
            <a:miter lim="800000"/>
            <a:headEnd type="none" w="sm" len="sm"/>
            <a:tailEnd type="none" w="sm" len="sm"/>
          </a:ln>
        </p:spPr>
        <p:txBody>
          <a:bodyPr wrap="none">
            <a:spAutoFit/>
          </a:bodyPr>
          <a:lstStyle/>
          <a:p>
            <a:r>
              <a:rPr lang="en-GB" sz="1800" b="1"/>
              <a:t>High-contrast</a:t>
            </a:r>
          </a:p>
          <a:p>
            <a:r>
              <a:rPr lang="en-GB" sz="1800" b="1"/>
              <a:t>image</a:t>
            </a:r>
          </a:p>
        </p:txBody>
      </p:sp>
      <p:sp>
        <p:nvSpPr>
          <p:cNvPr id="10249" name="Rectangle 1034"/>
          <p:cNvSpPr>
            <a:spLocks noChangeArrowheads="1"/>
          </p:cNvSpPr>
          <p:nvPr/>
        </p:nvSpPr>
        <p:spPr bwMode="auto">
          <a:xfrm>
            <a:off x="5257800" y="3352800"/>
            <a:ext cx="850900" cy="307975"/>
          </a:xfrm>
          <a:prstGeom prst="rect">
            <a:avLst/>
          </a:prstGeom>
          <a:noFill/>
          <a:ln w="12700">
            <a:noFill/>
            <a:miter lim="800000"/>
            <a:headEnd type="none" w="sm" len="sm"/>
            <a:tailEnd type="none" w="sm" len="sm"/>
          </a:ln>
        </p:spPr>
        <p:txBody>
          <a:bodyPr wrap="none">
            <a:spAutoFit/>
          </a:bodyPr>
          <a:lstStyle/>
          <a:p>
            <a:pPr algn="l">
              <a:defRPr/>
            </a:pPr>
            <a:r>
              <a:rPr lang="en-GB" sz="1400">
                <a:latin typeface="+mn-lt"/>
              </a:rPr>
              <a:t>Intensity</a:t>
            </a:r>
          </a:p>
        </p:txBody>
      </p:sp>
      <p:sp>
        <p:nvSpPr>
          <p:cNvPr id="10250" name="Rectangle 1035"/>
          <p:cNvSpPr>
            <a:spLocks noChangeArrowheads="1"/>
          </p:cNvSpPr>
          <p:nvPr/>
        </p:nvSpPr>
        <p:spPr bwMode="auto">
          <a:xfrm rot="16200000" flipH="1">
            <a:off x="2969420" y="1958181"/>
            <a:ext cx="1528762" cy="307975"/>
          </a:xfrm>
          <a:prstGeom prst="rect">
            <a:avLst/>
          </a:prstGeom>
          <a:noFill/>
          <a:ln w="12700">
            <a:noFill/>
            <a:miter lim="800000"/>
            <a:headEnd type="none" w="sm" len="sm"/>
            <a:tailEnd type="none" w="sm" len="sm"/>
          </a:ln>
        </p:spPr>
        <p:txBody>
          <a:bodyPr wrap="none">
            <a:spAutoFit/>
          </a:bodyPr>
          <a:lstStyle/>
          <a:p>
            <a:pPr algn="l">
              <a:defRPr/>
            </a:pPr>
            <a:r>
              <a:rPr lang="en-GB" sz="1400" dirty="0">
                <a:latin typeface="+mn-lt"/>
              </a:rPr>
              <a:t>Number of pixels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Computing the Histogram</a:t>
            </a:r>
            <a:endParaRPr lang="en-GB" dirty="0"/>
          </a:p>
        </p:txBody>
      </p:sp>
      <p:sp>
        <p:nvSpPr>
          <p:cNvPr id="3" name="Content Placeholder 2"/>
          <p:cNvSpPr>
            <a:spLocks noGrp="1"/>
          </p:cNvSpPr>
          <p:nvPr>
            <p:ph sz="half" idx="1"/>
          </p:nvPr>
        </p:nvSpPr>
        <p:spPr/>
        <p:txBody>
          <a:bodyPr/>
          <a:lstStyle/>
          <a:p>
            <a:r>
              <a:rPr lang="en-GB" sz="2400" dirty="0" smtClean="0"/>
              <a:t>There is a simple and efficient way of  computing the histogram</a:t>
            </a:r>
          </a:p>
          <a:p>
            <a:r>
              <a:rPr lang="en-GB" sz="2400" dirty="0" smtClean="0"/>
              <a:t>Just involves a single sweep through the image</a:t>
            </a:r>
          </a:p>
          <a:p>
            <a:r>
              <a:rPr lang="en-GB" sz="2400" dirty="0" smtClean="0"/>
              <a:t>We can describe the algorithm in pseudo-code</a:t>
            </a:r>
          </a:p>
          <a:p>
            <a:r>
              <a:rPr lang="en-GB" sz="2400" dirty="0" smtClean="0"/>
              <a:t>Easy to translate into C or any  other programming language</a:t>
            </a:r>
          </a:p>
          <a:p>
            <a:endParaRPr lang="en-GB" sz="2400" dirty="0" smtClean="0"/>
          </a:p>
          <a:p>
            <a:endParaRPr lang="en-GB" sz="2400" dirty="0"/>
          </a:p>
        </p:txBody>
      </p:sp>
      <p:sp>
        <p:nvSpPr>
          <p:cNvPr id="5" name="TextBox 4"/>
          <p:cNvSpPr txBox="1"/>
          <p:nvPr/>
        </p:nvSpPr>
        <p:spPr>
          <a:xfrm>
            <a:off x="5996537" y="890835"/>
            <a:ext cx="2993457" cy="1938992"/>
          </a:xfrm>
          <a:prstGeom prst="rect">
            <a:avLst/>
          </a:prstGeom>
          <a:noFill/>
        </p:spPr>
        <p:txBody>
          <a:bodyPr wrap="square" rtlCol="0">
            <a:spAutoFit/>
          </a:bodyPr>
          <a:lstStyle/>
          <a:p>
            <a:pPr algn="l"/>
            <a:r>
              <a:rPr lang="en-GB" sz="2000" dirty="0" err="1" smtClean="0"/>
              <a:t>foreach</a:t>
            </a:r>
            <a:r>
              <a:rPr lang="en-GB" sz="2000" dirty="0" smtClean="0"/>
              <a:t> </a:t>
            </a:r>
            <a:r>
              <a:rPr lang="en-GB" sz="2000" dirty="0" err="1" smtClean="0"/>
              <a:t>i</a:t>
            </a:r>
            <a:r>
              <a:rPr lang="en-GB" sz="2000" dirty="0" smtClean="0"/>
              <a:t>=0..255</a:t>
            </a:r>
          </a:p>
          <a:p>
            <a:pPr algn="l" defTabSz="540000"/>
            <a:r>
              <a:rPr lang="en-GB" sz="2000" dirty="0" smtClean="0"/>
              <a:t>	</a:t>
            </a:r>
            <a:r>
              <a:rPr lang="en-GB" sz="2000" dirty="0" err="1"/>
              <a:t>h</a:t>
            </a:r>
            <a:r>
              <a:rPr lang="en-GB" sz="2000" dirty="0" err="1" smtClean="0"/>
              <a:t>ist</a:t>
            </a:r>
            <a:r>
              <a:rPr lang="en-GB" sz="2000" dirty="0" smtClean="0"/>
              <a:t>(</a:t>
            </a:r>
            <a:r>
              <a:rPr lang="en-GB" sz="2000" dirty="0" err="1" smtClean="0"/>
              <a:t>i</a:t>
            </a:r>
            <a:r>
              <a:rPr lang="en-GB" sz="2000" dirty="0" smtClean="0"/>
              <a:t>)=0</a:t>
            </a:r>
          </a:p>
          <a:p>
            <a:pPr algn="l" defTabSz="540000"/>
            <a:endParaRPr lang="en-GB" sz="2000" dirty="0" smtClean="0"/>
          </a:p>
          <a:p>
            <a:pPr algn="l"/>
            <a:r>
              <a:rPr lang="en-GB" sz="2000" dirty="0" err="1" smtClean="0"/>
              <a:t>foreach</a:t>
            </a:r>
            <a:r>
              <a:rPr lang="en-GB" sz="2000" dirty="0" smtClean="0"/>
              <a:t> pixel (</a:t>
            </a:r>
            <a:r>
              <a:rPr lang="en-GB" sz="2000" dirty="0" err="1" smtClean="0"/>
              <a:t>x,y</a:t>
            </a:r>
            <a:r>
              <a:rPr lang="en-GB" sz="2000" dirty="0" smtClean="0"/>
              <a:t>)</a:t>
            </a:r>
          </a:p>
          <a:p>
            <a:pPr algn="l"/>
            <a:r>
              <a:rPr lang="en-GB" sz="2000" dirty="0"/>
              <a:t> </a:t>
            </a:r>
            <a:r>
              <a:rPr lang="en-GB" sz="2000" dirty="0" smtClean="0"/>
              <a:t>       </a:t>
            </a:r>
            <a:r>
              <a:rPr lang="en-GB" sz="2000" dirty="0" err="1" smtClean="0"/>
              <a:t>i</a:t>
            </a:r>
            <a:r>
              <a:rPr lang="en-GB" sz="2000" dirty="0" smtClean="0"/>
              <a:t>=image(</a:t>
            </a:r>
            <a:r>
              <a:rPr lang="en-GB" sz="2000" dirty="0" err="1" smtClean="0"/>
              <a:t>x,y</a:t>
            </a:r>
            <a:r>
              <a:rPr lang="en-GB" sz="2000" dirty="0" smtClean="0"/>
              <a:t>)</a:t>
            </a:r>
          </a:p>
          <a:p>
            <a:pPr algn="l" defTabSz="540000"/>
            <a:r>
              <a:rPr lang="en-GB" sz="2000" dirty="0"/>
              <a:t>	</a:t>
            </a:r>
            <a:r>
              <a:rPr lang="en-GB" sz="2000" dirty="0" err="1" smtClean="0"/>
              <a:t>hist</a:t>
            </a:r>
            <a:r>
              <a:rPr lang="en-GB" sz="2000" dirty="0" smtClean="0"/>
              <a:t>(</a:t>
            </a:r>
            <a:r>
              <a:rPr lang="en-GB" sz="2000" dirty="0" err="1" smtClean="0"/>
              <a:t>i</a:t>
            </a:r>
            <a:r>
              <a:rPr lang="en-GB" sz="2000" dirty="0" smtClean="0"/>
              <a:t>)=</a:t>
            </a:r>
            <a:r>
              <a:rPr lang="en-GB" sz="2000" dirty="0" err="1" smtClean="0"/>
              <a:t>hist</a:t>
            </a:r>
            <a:r>
              <a:rPr lang="en-GB" sz="2000" dirty="0" smtClean="0"/>
              <a:t>(</a:t>
            </a:r>
            <a:r>
              <a:rPr lang="en-GB" sz="2000" dirty="0" err="1" smtClean="0"/>
              <a:t>i</a:t>
            </a:r>
            <a:r>
              <a:rPr lang="en-GB" sz="2000" dirty="0" smtClean="0"/>
              <a:t>)+1</a:t>
            </a:r>
            <a:endParaRPr lang="en-GB" sz="2000" dirty="0"/>
          </a:p>
        </p:txBody>
      </p:sp>
      <p:sp>
        <p:nvSpPr>
          <p:cNvPr id="9" name="Rectangle 2"/>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Object 9"/>
          <p:cNvGraphicFramePr>
            <a:graphicFrameLocks noChangeAspect="1"/>
          </p:cNvGraphicFramePr>
          <p:nvPr>
            <p:extLst>
              <p:ext uri="{D42A27DB-BD31-4B8C-83A1-F6EECF244321}">
                <p14:modId xmlns:p14="http://schemas.microsoft.com/office/powerpoint/2010/main" val="3090165884"/>
              </p:ext>
            </p:extLst>
          </p:nvPr>
        </p:nvGraphicFramePr>
        <p:xfrm>
          <a:off x="5394325" y="3048000"/>
          <a:ext cx="3357563" cy="2057400"/>
        </p:xfrm>
        <a:graphic>
          <a:graphicData uri="http://schemas.openxmlformats.org/presentationml/2006/ole">
            <mc:AlternateContent xmlns:mc="http://schemas.openxmlformats.org/markup-compatibility/2006">
              <mc:Choice xmlns:v="urn:schemas-microsoft-com:vml" Requires="v">
                <p:oleObj spid="_x0000_s7230" name="Equation" r:id="rId3" imgW="3352680" imgH="2057400" progId="Equation.DSMT4">
                  <p:embed/>
                </p:oleObj>
              </mc:Choice>
              <mc:Fallback>
                <p:oleObj name="Equation" r:id="rId3" imgW="3352680" imgH="2057400" progId="Equation.DSMT4">
                  <p:embed/>
                  <p:pic>
                    <p:nvPicPr>
                      <p:cNvPr id="0" name="Object 1"/>
                      <p:cNvPicPr>
                        <a:picLocks noChangeAspect="1" noChangeArrowheads="1"/>
                      </p:cNvPicPr>
                      <p:nvPr/>
                    </p:nvPicPr>
                    <p:blipFill>
                      <a:blip r:embed="rId4"/>
                      <a:srcRect/>
                      <a:stretch>
                        <a:fillRect/>
                      </a:stretch>
                    </p:blipFill>
                    <p:spPr bwMode="auto">
                      <a:xfrm>
                        <a:off x="5394325" y="3048000"/>
                        <a:ext cx="3357563" cy="205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4"/>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2" name="Object 11"/>
          <p:cNvGraphicFramePr>
            <a:graphicFrameLocks noChangeAspect="1"/>
          </p:cNvGraphicFramePr>
          <p:nvPr>
            <p:extLst>
              <p:ext uri="{D42A27DB-BD31-4B8C-83A1-F6EECF244321}">
                <p14:modId xmlns:p14="http://schemas.microsoft.com/office/powerpoint/2010/main" val="3403596492"/>
              </p:ext>
            </p:extLst>
          </p:nvPr>
        </p:nvGraphicFramePr>
        <p:xfrm>
          <a:off x="4658627" y="5621153"/>
          <a:ext cx="5133975" cy="257175"/>
        </p:xfrm>
        <a:graphic>
          <a:graphicData uri="http://schemas.openxmlformats.org/presentationml/2006/ole">
            <mc:AlternateContent xmlns:mc="http://schemas.openxmlformats.org/markup-compatibility/2006">
              <mc:Choice xmlns:v="urn:schemas-microsoft-com:vml" Requires="v">
                <p:oleObj spid="_x0000_s7231" name="Equation" r:id="rId5" imgW="5130800" imgH="254000" progId="Equation.DSMT4">
                  <p:embed/>
                </p:oleObj>
              </mc:Choice>
              <mc:Fallback>
                <p:oleObj name="Equation" r:id="rId5" imgW="5130800" imgH="2540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8627" y="5621153"/>
                        <a:ext cx="5133975"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 name="Straight Arrow Connector 13"/>
          <p:cNvCxnSpPr/>
          <p:nvPr/>
        </p:nvCxnSpPr>
        <p:spPr bwMode="auto">
          <a:xfrm flipH="1">
            <a:off x="5746284" y="4379495"/>
            <a:ext cx="1472663" cy="1309036"/>
          </a:xfrm>
          <a:prstGeom prst="straightConnector1">
            <a:avLst/>
          </a:prstGeom>
          <a:noFill/>
          <a:ln w="19050" cap="flat" cmpd="sng" algn="ctr">
            <a:solidFill>
              <a:srgbClr val="FF0000"/>
            </a:solidFill>
            <a:prstDash val="solid"/>
            <a:round/>
            <a:headEnd type="none" w="sm" len="sm"/>
            <a:tailEnd type="arrow"/>
          </a:ln>
          <a:effectLst/>
        </p:spPr>
      </p:cxnSp>
      <p:cxnSp>
        <p:nvCxnSpPr>
          <p:cNvPr id="19" name="Straight Arrow Connector 18"/>
          <p:cNvCxnSpPr/>
          <p:nvPr/>
        </p:nvCxnSpPr>
        <p:spPr bwMode="auto">
          <a:xfrm flipH="1">
            <a:off x="7493265" y="4639377"/>
            <a:ext cx="447577" cy="962526"/>
          </a:xfrm>
          <a:prstGeom prst="straightConnector1">
            <a:avLst/>
          </a:prstGeom>
          <a:noFill/>
          <a:ln w="19050" cap="flat" cmpd="sng" algn="ctr">
            <a:solidFill>
              <a:srgbClr val="FF0000"/>
            </a:solidFill>
            <a:prstDash val="solid"/>
            <a:round/>
            <a:headEnd type="none" w="sm" len="sm"/>
            <a:tailEnd type="arrow"/>
          </a:ln>
          <a:effectLst/>
        </p:spPr>
      </p:cxnSp>
    </p:spTree>
    <p:extLst>
      <p:ext uri="{BB962C8B-B14F-4D97-AF65-F5344CB8AC3E}">
        <p14:creationId xmlns:p14="http://schemas.microsoft.com/office/powerpoint/2010/main" val="3958747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a:t>Histogram Equalisation Algorithm</a:t>
            </a:r>
          </a:p>
        </p:txBody>
      </p:sp>
      <p:sp>
        <p:nvSpPr>
          <p:cNvPr id="3" name="Content Placeholder 2"/>
          <p:cNvSpPr>
            <a:spLocks noGrp="1"/>
          </p:cNvSpPr>
          <p:nvPr>
            <p:ph sz="half" idx="1"/>
          </p:nvPr>
        </p:nvSpPr>
        <p:spPr/>
        <p:txBody>
          <a:bodyPr/>
          <a:lstStyle/>
          <a:p>
            <a:r>
              <a:rPr lang="en-GB" sz="2400" dirty="0" smtClean="0"/>
              <a:t>The histogram equalisation algorithm is a simple method of increasing the contrast in an image</a:t>
            </a:r>
          </a:p>
          <a:p>
            <a:pPr lvl="1"/>
            <a:r>
              <a:rPr lang="en-GB" sz="2000" dirty="0" smtClean="0"/>
              <a:t>The histogram of a low contrast image occupies a narrow range of possible greyscale values</a:t>
            </a:r>
          </a:p>
          <a:p>
            <a:pPr lvl="1"/>
            <a:r>
              <a:rPr lang="en-GB" sz="2000" dirty="0" smtClean="0"/>
              <a:t>We want to stretch (equalise) the histogram such that it occupies the full range of  possible greyscale values</a:t>
            </a:r>
          </a:p>
          <a:p>
            <a:pPr lvl="1"/>
            <a:r>
              <a:rPr lang="en-GB" sz="2000" dirty="0" smtClean="0"/>
              <a:t>Based on a ‘lookup’ function </a:t>
            </a:r>
            <a:r>
              <a:rPr lang="en-GB" sz="2000" i="1" dirty="0" smtClean="0"/>
              <a:t>g(</a:t>
            </a:r>
            <a:r>
              <a:rPr lang="en-GB" sz="2000" i="1" dirty="0" err="1" smtClean="0"/>
              <a:t>i</a:t>
            </a:r>
            <a:r>
              <a:rPr lang="en-GB" sz="2000" i="1" dirty="0" smtClean="0"/>
              <a:t>)</a:t>
            </a:r>
            <a:endParaRPr lang="en-GB" sz="2000" i="1" dirty="0"/>
          </a:p>
        </p:txBody>
      </p:sp>
      <p:sp>
        <p:nvSpPr>
          <p:cNvPr id="5" name="Line 3"/>
          <p:cNvSpPr>
            <a:spLocks noChangeShapeType="1"/>
          </p:cNvSpPr>
          <p:nvPr/>
        </p:nvSpPr>
        <p:spPr bwMode="auto">
          <a:xfrm>
            <a:off x="6287703" y="1257300"/>
            <a:ext cx="0" cy="1447800"/>
          </a:xfrm>
          <a:prstGeom prst="line">
            <a:avLst/>
          </a:prstGeom>
          <a:noFill/>
          <a:ln w="9525">
            <a:solidFill>
              <a:srgbClr val="000000"/>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6" name="Line 4"/>
          <p:cNvSpPr>
            <a:spLocks noChangeShapeType="1"/>
          </p:cNvSpPr>
          <p:nvPr/>
        </p:nvSpPr>
        <p:spPr bwMode="auto">
          <a:xfrm>
            <a:off x="6287703" y="2705100"/>
            <a:ext cx="1981200" cy="0"/>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GB"/>
          </a:p>
        </p:txBody>
      </p:sp>
      <p:sp>
        <p:nvSpPr>
          <p:cNvPr id="7" name="Rectangle 5"/>
          <p:cNvSpPr>
            <a:spLocks noChangeArrowheads="1"/>
          </p:cNvSpPr>
          <p:nvPr/>
        </p:nvSpPr>
        <p:spPr bwMode="auto">
          <a:xfrm>
            <a:off x="7278303" y="1755775"/>
            <a:ext cx="617538" cy="94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sp>
        <p:nvSpPr>
          <p:cNvPr id="8" name="Line 8"/>
          <p:cNvSpPr>
            <a:spLocks noChangeShapeType="1"/>
          </p:cNvSpPr>
          <p:nvPr/>
        </p:nvSpPr>
        <p:spPr bwMode="auto">
          <a:xfrm>
            <a:off x="6315794" y="3649178"/>
            <a:ext cx="3175" cy="1447800"/>
          </a:xfrm>
          <a:prstGeom prst="line">
            <a:avLst/>
          </a:prstGeom>
          <a:noFill/>
          <a:ln w="9525">
            <a:solidFill>
              <a:srgbClr val="000000"/>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en-GB"/>
          </a:p>
        </p:txBody>
      </p:sp>
      <p:sp>
        <p:nvSpPr>
          <p:cNvPr id="9" name="Line 9"/>
          <p:cNvSpPr>
            <a:spLocks noChangeShapeType="1"/>
          </p:cNvSpPr>
          <p:nvPr/>
        </p:nvSpPr>
        <p:spPr bwMode="auto">
          <a:xfrm>
            <a:off x="6317381" y="5096978"/>
            <a:ext cx="1981200" cy="1588"/>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GB"/>
          </a:p>
        </p:txBody>
      </p:sp>
      <p:sp>
        <p:nvSpPr>
          <p:cNvPr id="10" name="Rectangle 10"/>
          <p:cNvSpPr>
            <a:spLocks noChangeArrowheads="1"/>
          </p:cNvSpPr>
          <p:nvPr/>
        </p:nvSpPr>
        <p:spPr bwMode="auto">
          <a:xfrm>
            <a:off x="6469780" y="4147653"/>
            <a:ext cx="1682817" cy="94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sp>
        <p:nvSpPr>
          <p:cNvPr id="15" name="Rectangle 18"/>
          <p:cNvSpPr>
            <a:spLocks noChangeArrowheads="1"/>
          </p:cNvSpPr>
          <p:nvPr/>
        </p:nvSpPr>
        <p:spPr bwMode="auto">
          <a:xfrm>
            <a:off x="7111616" y="15240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altLang="en-US"/>
          </a:p>
        </p:txBody>
      </p:sp>
      <p:graphicFrame>
        <p:nvGraphicFramePr>
          <p:cNvPr id="16" name="Object 1025"/>
          <p:cNvGraphicFramePr>
            <a:graphicFrameLocks noChangeAspect="1"/>
          </p:cNvGraphicFramePr>
          <p:nvPr>
            <p:extLst>
              <p:ext uri="{D42A27DB-BD31-4B8C-83A1-F6EECF244321}">
                <p14:modId xmlns:p14="http://schemas.microsoft.com/office/powerpoint/2010/main" val="1157977284"/>
              </p:ext>
            </p:extLst>
          </p:nvPr>
        </p:nvGraphicFramePr>
        <p:xfrm>
          <a:off x="5601903" y="1181100"/>
          <a:ext cx="542925" cy="357188"/>
        </p:xfrm>
        <a:graphic>
          <a:graphicData uri="http://schemas.openxmlformats.org/presentationml/2006/ole">
            <mc:AlternateContent xmlns:mc="http://schemas.openxmlformats.org/markup-compatibility/2006">
              <mc:Choice xmlns:v="urn:schemas-microsoft-com:vml" Requires="v">
                <p:oleObj spid="_x0000_s8238" r:id="rId3" imgW="291973" imgH="190417" progId="Equation.3">
                  <p:embed/>
                </p:oleObj>
              </mc:Choice>
              <mc:Fallback>
                <p:oleObj r:id="rId3" imgW="291973" imgH="19041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1903" y="1181100"/>
                        <a:ext cx="542925" cy="357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027"/>
          <p:cNvGraphicFramePr>
            <a:graphicFrameLocks noChangeAspect="1"/>
          </p:cNvGraphicFramePr>
          <p:nvPr>
            <p:extLst>
              <p:ext uri="{D42A27DB-BD31-4B8C-83A1-F6EECF244321}">
                <p14:modId xmlns:p14="http://schemas.microsoft.com/office/powerpoint/2010/main" val="2220740052"/>
              </p:ext>
            </p:extLst>
          </p:nvPr>
        </p:nvGraphicFramePr>
        <p:xfrm>
          <a:off x="5631581" y="3649178"/>
          <a:ext cx="542925" cy="320675"/>
        </p:xfrm>
        <a:graphic>
          <a:graphicData uri="http://schemas.openxmlformats.org/presentationml/2006/ole">
            <mc:AlternateContent xmlns:mc="http://schemas.openxmlformats.org/markup-compatibility/2006">
              <mc:Choice xmlns:v="urn:schemas-microsoft-com:vml" Requires="v">
                <p:oleObj spid="_x0000_s8239" r:id="rId5" imgW="342751" imgH="203112" progId="Equation.3">
                  <p:embed/>
                </p:oleObj>
              </mc:Choice>
              <mc:Fallback>
                <p:oleObj r:id="rId5" imgW="342751"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1581" y="3649178"/>
                        <a:ext cx="542925" cy="320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0" name="Straight Arrow Connector 19"/>
          <p:cNvCxnSpPr/>
          <p:nvPr/>
        </p:nvCxnSpPr>
        <p:spPr bwMode="auto">
          <a:xfrm flipH="1">
            <a:off x="6469780" y="2705100"/>
            <a:ext cx="808523" cy="2393466"/>
          </a:xfrm>
          <a:prstGeom prst="straightConnector1">
            <a:avLst/>
          </a:prstGeom>
          <a:noFill/>
          <a:ln w="19050" cap="flat" cmpd="sng" algn="ctr">
            <a:solidFill>
              <a:srgbClr val="FF0000"/>
            </a:solidFill>
            <a:prstDash val="solid"/>
            <a:round/>
            <a:headEnd type="none" w="sm" len="sm"/>
            <a:tailEnd type="arrow"/>
          </a:ln>
          <a:effectLst/>
        </p:spPr>
      </p:cxnSp>
      <p:cxnSp>
        <p:nvCxnSpPr>
          <p:cNvPr id="22" name="Straight Arrow Connector 21"/>
          <p:cNvCxnSpPr/>
          <p:nvPr/>
        </p:nvCxnSpPr>
        <p:spPr bwMode="auto">
          <a:xfrm>
            <a:off x="7895841" y="2705100"/>
            <a:ext cx="256756" cy="2393466"/>
          </a:xfrm>
          <a:prstGeom prst="straightConnector1">
            <a:avLst/>
          </a:prstGeom>
          <a:noFill/>
          <a:ln w="19050" cap="flat" cmpd="sng" algn="ctr">
            <a:solidFill>
              <a:srgbClr val="FF0000"/>
            </a:solidFill>
            <a:prstDash val="solid"/>
            <a:round/>
            <a:headEnd type="none" w="sm" len="sm"/>
            <a:tailEnd type="arrow"/>
          </a:ln>
          <a:effectLst/>
        </p:spPr>
      </p:cxnSp>
      <p:sp>
        <p:nvSpPr>
          <p:cNvPr id="23" name="TextBox 22"/>
          <p:cNvSpPr txBox="1"/>
          <p:nvPr/>
        </p:nvSpPr>
        <p:spPr>
          <a:xfrm>
            <a:off x="8308206" y="2551211"/>
            <a:ext cx="250257" cy="307777"/>
          </a:xfrm>
          <a:prstGeom prst="rect">
            <a:avLst/>
          </a:prstGeom>
          <a:noFill/>
        </p:spPr>
        <p:txBody>
          <a:bodyPr wrap="square" rtlCol="0">
            <a:spAutoFit/>
          </a:bodyPr>
          <a:lstStyle/>
          <a:p>
            <a:r>
              <a:rPr lang="en-GB" sz="1400" i="1" dirty="0" err="1" smtClean="0"/>
              <a:t>i</a:t>
            </a:r>
            <a:endParaRPr lang="en-GB" sz="1400" i="1" dirty="0"/>
          </a:p>
        </p:txBody>
      </p:sp>
      <p:sp>
        <p:nvSpPr>
          <p:cNvPr id="24" name="TextBox 23"/>
          <p:cNvSpPr txBox="1"/>
          <p:nvPr/>
        </p:nvSpPr>
        <p:spPr>
          <a:xfrm>
            <a:off x="8308206" y="4944677"/>
            <a:ext cx="250257" cy="307777"/>
          </a:xfrm>
          <a:prstGeom prst="rect">
            <a:avLst/>
          </a:prstGeom>
          <a:noFill/>
        </p:spPr>
        <p:txBody>
          <a:bodyPr wrap="square" rtlCol="0">
            <a:spAutoFit/>
          </a:bodyPr>
          <a:lstStyle/>
          <a:p>
            <a:r>
              <a:rPr lang="en-GB" sz="1400" i="1" dirty="0" err="1" smtClean="0"/>
              <a:t>i</a:t>
            </a:r>
            <a:endParaRPr lang="en-GB" sz="1400" i="1" dirty="0"/>
          </a:p>
        </p:txBody>
      </p:sp>
      <p:sp>
        <p:nvSpPr>
          <p:cNvPr id="25" name="TextBox 24"/>
          <p:cNvSpPr txBox="1"/>
          <p:nvPr/>
        </p:nvSpPr>
        <p:spPr>
          <a:xfrm>
            <a:off x="6538897" y="3137836"/>
            <a:ext cx="555072" cy="307777"/>
          </a:xfrm>
          <a:prstGeom prst="rect">
            <a:avLst/>
          </a:prstGeom>
          <a:noFill/>
        </p:spPr>
        <p:txBody>
          <a:bodyPr wrap="square" rtlCol="0">
            <a:spAutoFit/>
          </a:bodyPr>
          <a:lstStyle/>
          <a:p>
            <a:r>
              <a:rPr lang="en-GB" sz="1400" i="1" dirty="0"/>
              <a:t>g</a:t>
            </a:r>
            <a:r>
              <a:rPr lang="en-GB" sz="1400" i="1" dirty="0" smtClean="0"/>
              <a:t>(</a:t>
            </a:r>
            <a:r>
              <a:rPr lang="en-GB" sz="1400" i="1" dirty="0" err="1" smtClean="0"/>
              <a:t>i</a:t>
            </a:r>
            <a:r>
              <a:rPr lang="en-GB" sz="1400" i="1" dirty="0" smtClean="0"/>
              <a:t>)</a:t>
            </a:r>
            <a:endParaRPr lang="en-GB" sz="1400" i="1" dirty="0"/>
          </a:p>
        </p:txBody>
      </p:sp>
      <p:sp>
        <p:nvSpPr>
          <p:cNvPr id="26" name="TextBox 25"/>
          <p:cNvSpPr txBox="1"/>
          <p:nvPr/>
        </p:nvSpPr>
        <p:spPr>
          <a:xfrm>
            <a:off x="8035591" y="3565064"/>
            <a:ext cx="555072" cy="307777"/>
          </a:xfrm>
          <a:prstGeom prst="rect">
            <a:avLst/>
          </a:prstGeom>
          <a:noFill/>
        </p:spPr>
        <p:txBody>
          <a:bodyPr wrap="square" rtlCol="0">
            <a:spAutoFit/>
          </a:bodyPr>
          <a:lstStyle/>
          <a:p>
            <a:r>
              <a:rPr lang="en-GB" sz="1400" i="1" dirty="0"/>
              <a:t>g</a:t>
            </a:r>
            <a:r>
              <a:rPr lang="en-GB" sz="1400" i="1" dirty="0" smtClean="0"/>
              <a:t>(</a:t>
            </a:r>
            <a:r>
              <a:rPr lang="en-GB" sz="1400" i="1" dirty="0" err="1" smtClean="0"/>
              <a:t>i</a:t>
            </a:r>
            <a:r>
              <a:rPr lang="en-GB" sz="1400" i="1" dirty="0" smtClean="0"/>
              <a:t>)</a:t>
            </a:r>
            <a:endParaRPr lang="en-GB" sz="1400" i="1" dirty="0"/>
          </a:p>
        </p:txBody>
      </p:sp>
    </p:spTree>
    <p:extLst>
      <p:ext uri="{BB962C8B-B14F-4D97-AF65-F5344CB8AC3E}">
        <p14:creationId xmlns:p14="http://schemas.microsoft.com/office/powerpoint/2010/main" val="480556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Histogram Equalisation Algorithm</a:t>
            </a:r>
          </a:p>
        </p:txBody>
      </p:sp>
      <p:sp>
        <p:nvSpPr>
          <p:cNvPr id="3" name="Content Placeholder 2"/>
          <p:cNvSpPr>
            <a:spLocks noGrp="1"/>
          </p:cNvSpPr>
          <p:nvPr>
            <p:ph sz="half" idx="1"/>
          </p:nvPr>
        </p:nvSpPr>
        <p:spPr>
          <a:xfrm>
            <a:off x="752576" y="866274"/>
            <a:ext cx="4396941" cy="5181600"/>
          </a:xfrm>
        </p:spPr>
        <p:txBody>
          <a:bodyPr/>
          <a:lstStyle/>
          <a:p>
            <a:r>
              <a:rPr lang="en-GB" dirty="0" smtClean="0"/>
              <a:t>A ‘lookup’ function (or table) </a:t>
            </a:r>
            <a:r>
              <a:rPr lang="en-GB" i="1" dirty="0" smtClean="0"/>
              <a:t>g(</a:t>
            </a:r>
            <a:r>
              <a:rPr lang="en-GB" i="1" dirty="0" err="1" smtClean="0"/>
              <a:t>i</a:t>
            </a:r>
            <a:r>
              <a:rPr lang="en-GB" i="1" dirty="0" smtClean="0"/>
              <a:t>) </a:t>
            </a:r>
            <a:r>
              <a:rPr lang="en-GB" dirty="0" smtClean="0"/>
              <a:t>is a simple input -&gt; output mapping</a:t>
            </a:r>
          </a:p>
          <a:p>
            <a:pPr lvl="1"/>
            <a:r>
              <a:rPr lang="en-GB" dirty="0" smtClean="0"/>
              <a:t>Very efficient to implement  in hardware or software</a:t>
            </a:r>
          </a:p>
          <a:p>
            <a:pPr lvl="1"/>
            <a:r>
              <a:rPr lang="en-GB" dirty="0" smtClean="0"/>
              <a:t>It is a set of stored number indexed by the input </a:t>
            </a:r>
            <a:r>
              <a:rPr lang="en-GB" i="1" dirty="0" err="1" smtClean="0"/>
              <a:t>i</a:t>
            </a:r>
            <a:endParaRPr lang="en-GB" i="1" dirty="0" smtClean="0"/>
          </a:p>
          <a:p>
            <a:pPr lvl="1"/>
            <a:r>
              <a:rPr lang="en-GB" i="1" dirty="0"/>
              <a:t>g</a:t>
            </a:r>
            <a:r>
              <a:rPr lang="en-GB" i="1" dirty="0" smtClean="0"/>
              <a:t>(</a:t>
            </a:r>
            <a:r>
              <a:rPr lang="en-GB" i="1" dirty="0" err="1" smtClean="0"/>
              <a:t>i</a:t>
            </a:r>
            <a:r>
              <a:rPr lang="en-GB" i="1" dirty="0" smtClean="0"/>
              <a:t>)</a:t>
            </a:r>
            <a:r>
              <a:rPr lang="en-GB" dirty="0" smtClean="0"/>
              <a:t> defines the mapped output of input </a:t>
            </a:r>
            <a:r>
              <a:rPr lang="en-GB" i="1" dirty="0" err="1" smtClean="0"/>
              <a:t>i</a:t>
            </a:r>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3107408822"/>
              </p:ext>
            </p:extLst>
          </p:nvPr>
        </p:nvGraphicFramePr>
        <p:xfrm>
          <a:off x="5629276" y="1771215"/>
          <a:ext cx="3315067" cy="404094"/>
        </p:xfrm>
        <a:graphic>
          <a:graphicData uri="http://schemas.openxmlformats.org/presentationml/2006/ole">
            <mc:AlternateContent xmlns:mc="http://schemas.openxmlformats.org/markup-compatibility/2006">
              <mc:Choice xmlns:v="urn:schemas-microsoft-com:vml" Requires="v">
                <p:oleObj spid="_x0000_s9288" name="Equation" r:id="rId3" imgW="2108160" imgH="253800" progId="Equation.DSMT4">
                  <p:embed/>
                </p:oleObj>
              </mc:Choice>
              <mc:Fallback>
                <p:oleObj name="Equation" r:id="rId3" imgW="2108160" imgH="253800" progId="Equation.DSMT4">
                  <p:embed/>
                  <p:pic>
                    <p:nvPicPr>
                      <p:cNvPr id="0" name="Object 11"/>
                      <p:cNvPicPr>
                        <a:picLocks noChangeAspect="1" noChangeArrowheads="1"/>
                      </p:cNvPicPr>
                      <p:nvPr/>
                    </p:nvPicPr>
                    <p:blipFill>
                      <a:blip r:embed="rId4"/>
                      <a:srcRect/>
                      <a:stretch>
                        <a:fillRect/>
                      </a:stretch>
                    </p:blipFill>
                    <p:spPr bwMode="auto">
                      <a:xfrm>
                        <a:off x="5629276" y="1771215"/>
                        <a:ext cx="3315067" cy="404094"/>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34930710"/>
              </p:ext>
            </p:extLst>
          </p:nvPr>
        </p:nvGraphicFramePr>
        <p:xfrm>
          <a:off x="5757061" y="2741914"/>
          <a:ext cx="2995612" cy="403225"/>
        </p:xfrm>
        <a:graphic>
          <a:graphicData uri="http://schemas.openxmlformats.org/presentationml/2006/ole">
            <mc:AlternateContent xmlns:mc="http://schemas.openxmlformats.org/markup-compatibility/2006">
              <mc:Choice xmlns:v="urn:schemas-microsoft-com:vml" Requires="v">
                <p:oleObj spid="_x0000_s9289" name="Equation" r:id="rId5" imgW="1904760" imgH="253800" progId="Equation.DSMT4">
                  <p:embed/>
                </p:oleObj>
              </mc:Choice>
              <mc:Fallback>
                <p:oleObj name="Equation" r:id="rId5" imgW="1904760" imgH="253800" progId="Equation.DSMT4">
                  <p:embed/>
                  <p:pic>
                    <p:nvPicPr>
                      <p:cNvPr id="0" name="Object 4"/>
                      <p:cNvPicPr>
                        <a:picLocks noChangeAspect="1" noChangeArrowheads="1"/>
                      </p:cNvPicPr>
                      <p:nvPr/>
                    </p:nvPicPr>
                    <p:blipFill>
                      <a:blip r:embed="rId6"/>
                      <a:srcRect/>
                      <a:stretch>
                        <a:fillRect/>
                      </a:stretch>
                    </p:blipFill>
                    <p:spPr bwMode="auto">
                      <a:xfrm>
                        <a:off x="5757061" y="2741914"/>
                        <a:ext cx="299561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40721576"/>
              </p:ext>
            </p:extLst>
          </p:nvPr>
        </p:nvGraphicFramePr>
        <p:xfrm>
          <a:off x="5454417" y="4003107"/>
          <a:ext cx="3314700" cy="403225"/>
        </p:xfrm>
        <a:graphic>
          <a:graphicData uri="http://schemas.openxmlformats.org/presentationml/2006/ole">
            <mc:AlternateContent xmlns:mc="http://schemas.openxmlformats.org/markup-compatibility/2006">
              <mc:Choice xmlns:v="urn:schemas-microsoft-com:vml" Requires="v">
                <p:oleObj spid="_x0000_s9290" name="Equation" r:id="rId7" imgW="2108160" imgH="253800" progId="Equation.DSMT4">
                  <p:embed/>
                </p:oleObj>
              </mc:Choice>
              <mc:Fallback>
                <p:oleObj name="Equation" r:id="rId7" imgW="2108160" imgH="2538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4417" y="4003107"/>
                        <a:ext cx="33147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1" name="Straight Arrow Connector 10"/>
          <p:cNvCxnSpPr>
            <a:endCxn id="7" idx="0"/>
          </p:cNvCxnSpPr>
          <p:nvPr/>
        </p:nvCxnSpPr>
        <p:spPr bwMode="auto">
          <a:xfrm>
            <a:off x="6246796" y="3051208"/>
            <a:ext cx="864971" cy="951899"/>
          </a:xfrm>
          <a:prstGeom prst="straightConnector1">
            <a:avLst/>
          </a:prstGeom>
          <a:noFill/>
          <a:ln w="19050" cap="flat" cmpd="sng" algn="ctr">
            <a:solidFill>
              <a:srgbClr val="FF0000"/>
            </a:solidFill>
            <a:prstDash val="solid"/>
            <a:round/>
            <a:headEnd type="none" w="sm" len="sm"/>
            <a:tailEnd type="arrow"/>
          </a:ln>
          <a:effectLst/>
        </p:spPr>
      </p:cxnSp>
      <p:cxnSp>
        <p:nvCxnSpPr>
          <p:cNvPr id="13" name="Straight Arrow Connector 12"/>
          <p:cNvCxnSpPr/>
          <p:nvPr/>
        </p:nvCxnSpPr>
        <p:spPr bwMode="auto">
          <a:xfrm>
            <a:off x="6545179" y="3051208"/>
            <a:ext cx="19250" cy="951899"/>
          </a:xfrm>
          <a:prstGeom prst="straightConnector1">
            <a:avLst/>
          </a:prstGeom>
          <a:noFill/>
          <a:ln w="19050" cap="flat" cmpd="sng" algn="ctr">
            <a:solidFill>
              <a:srgbClr val="FF0000"/>
            </a:solidFill>
            <a:prstDash val="solid"/>
            <a:round/>
            <a:headEnd type="none" w="sm" len="sm"/>
            <a:tailEnd type="arrow"/>
          </a:ln>
          <a:effectLst/>
        </p:spPr>
      </p:cxnSp>
      <p:cxnSp>
        <p:nvCxnSpPr>
          <p:cNvPr id="15" name="Straight Arrow Connector 14"/>
          <p:cNvCxnSpPr/>
          <p:nvPr/>
        </p:nvCxnSpPr>
        <p:spPr bwMode="auto">
          <a:xfrm>
            <a:off x="6882063" y="3051208"/>
            <a:ext cx="1366788" cy="951899"/>
          </a:xfrm>
          <a:prstGeom prst="straightConnector1">
            <a:avLst/>
          </a:prstGeom>
          <a:noFill/>
          <a:ln w="19050" cap="flat" cmpd="sng" algn="ctr">
            <a:solidFill>
              <a:srgbClr val="FF0000"/>
            </a:solidFill>
            <a:prstDash val="solid"/>
            <a:round/>
            <a:headEnd type="none" w="sm" len="sm"/>
            <a:tailEnd type="arrow"/>
          </a:ln>
          <a:effectLst/>
        </p:spPr>
      </p:cxnSp>
      <p:cxnSp>
        <p:nvCxnSpPr>
          <p:cNvPr id="17" name="Straight Arrow Connector 16"/>
          <p:cNvCxnSpPr/>
          <p:nvPr/>
        </p:nvCxnSpPr>
        <p:spPr bwMode="auto">
          <a:xfrm flipH="1">
            <a:off x="6246797" y="3051208"/>
            <a:ext cx="864970" cy="951899"/>
          </a:xfrm>
          <a:prstGeom prst="straightConnector1">
            <a:avLst/>
          </a:prstGeom>
          <a:noFill/>
          <a:ln w="19050" cap="flat" cmpd="sng" algn="ctr">
            <a:solidFill>
              <a:srgbClr val="FF0000"/>
            </a:solidFill>
            <a:prstDash val="solid"/>
            <a:round/>
            <a:headEnd type="none" w="sm" len="sm"/>
            <a:tailEnd type="arrow"/>
          </a:ln>
          <a:effectLst/>
        </p:spPr>
      </p:cxnSp>
      <p:cxnSp>
        <p:nvCxnSpPr>
          <p:cNvPr id="22" name="Straight Arrow Connector 21"/>
          <p:cNvCxnSpPr/>
          <p:nvPr/>
        </p:nvCxnSpPr>
        <p:spPr bwMode="auto">
          <a:xfrm>
            <a:off x="7565457" y="3051208"/>
            <a:ext cx="1029903" cy="951899"/>
          </a:xfrm>
          <a:prstGeom prst="straightConnector1">
            <a:avLst/>
          </a:prstGeom>
          <a:noFill/>
          <a:ln w="19050" cap="flat" cmpd="sng" algn="ctr">
            <a:solidFill>
              <a:srgbClr val="FF0000"/>
            </a:solidFill>
            <a:prstDash val="solid"/>
            <a:round/>
            <a:headEnd type="none" w="sm" len="sm"/>
            <a:tailEnd type="arrow"/>
          </a:ln>
          <a:effectLst/>
        </p:spPr>
      </p:cxnSp>
      <p:cxnSp>
        <p:nvCxnSpPr>
          <p:cNvPr id="24" name="Straight Arrow Connector 23"/>
          <p:cNvCxnSpPr/>
          <p:nvPr/>
        </p:nvCxnSpPr>
        <p:spPr bwMode="auto">
          <a:xfrm>
            <a:off x="7883091" y="3051208"/>
            <a:ext cx="38501" cy="951899"/>
          </a:xfrm>
          <a:prstGeom prst="straightConnector1">
            <a:avLst/>
          </a:prstGeom>
          <a:noFill/>
          <a:ln w="19050" cap="flat" cmpd="sng" algn="ctr">
            <a:solidFill>
              <a:srgbClr val="FF0000"/>
            </a:solidFill>
            <a:prstDash val="solid"/>
            <a:round/>
            <a:headEnd type="none" w="sm" len="sm"/>
            <a:tailEnd type="arrow"/>
          </a:ln>
          <a:effectLst/>
        </p:spPr>
      </p:cxnSp>
      <p:cxnSp>
        <p:nvCxnSpPr>
          <p:cNvPr id="26" name="Straight Arrow Connector 25"/>
          <p:cNvCxnSpPr/>
          <p:nvPr/>
        </p:nvCxnSpPr>
        <p:spPr bwMode="auto">
          <a:xfrm flipH="1">
            <a:off x="7565457" y="3051208"/>
            <a:ext cx="683394" cy="951899"/>
          </a:xfrm>
          <a:prstGeom prst="straightConnector1">
            <a:avLst/>
          </a:prstGeom>
          <a:noFill/>
          <a:ln w="19050" cap="flat" cmpd="sng" algn="ctr">
            <a:solidFill>
              <a:srgbClr val="FF0000"/>
            </a:solidFill>
            <a:prstDash val="solid"/>
            <a:round/>
            <a:headEnd type="none" w="sm" len="sm"/>
            <a:tailEnd type="arrow"/>
          </a:ln>
          <a:effectLst/>
        </p:spPr>
      </p:cxnSp>
      <p:cxnSp>
        <p:nvCxnSpPr>
          <p:cNvPr id="28" name="Straight Arrow Connector 27"/>
          <p:cNvCxnSpPr/>
          <p:nvPr/>
        </p:nvCxnSpPr>
        <p:spPr bwMode="auto">
          <a:xfrm flipH="1">
            <a:off x="6882063" y="3051208"/>
            <a:ext cx="1713297" cy="1020278"/>
          </a:xfrm>
          <a:prstGeom prst="straightConnector1">
            <a:avLst/>
          </a:prstGeom>
          <a:noFill/>
          <a:ln w="19050" cap="flat" cmpd="sng" algn="ctr">
            <a:solidFill>
              <a:srgbClr val="FF0000"/>
            </a:solidFill>
            <a:prstDash val="solid"/>
            <a:round/>
            <a:headEnd type="none" w="sm" len="sm"/>
            <a:tailEnd type="arrow"/>
          </a:ln>
          <a:effectLst/>
        </p:spPr>
      </p:cxnSp>
    </p:spTree>
    <p:extLst>
      <p:ext uri="{BB962C8B-B14F-4D97-AF65-F5344CB8AC3E}">
        <p14:creationId xmlns:p14="http://schemas.microsoft.com/office/powerpoint/2010/main" val="167325775"/>
      </p:ext>
    </p:extLst>
  </p:cSld>
  <p:clrMapOvr>
    <a:masterClrMapping/>
  </p:clrMapOvr>
</p:sld>
</file>

<file path=ppt/theme/theme1.xml><?xml version="1.0" encoding="utf-8"?>
<a:theme xmlns:a="http://schemas.openxmlformats.org/drawingml/2006/main" name="myuobtemplate">
  <a:themeElements>
    <a:clrScheme name="">
      <a:dk1>
        <a:srgbClr val="000000"/>
      </a:dk1>
      <a:lt1>
        <a:srgbClr val="99FFFF"/>
      </a:lt1>
      <a:dk2>
        <a:srgbClr val="660033"/>
      </a:dk2>
      <a:lt2>
        <a:srgbClr val="000000"/>
      </a:lt2>
      <a:accent1>
        <a:srgbClr val="FFFFFF"/>
      </a:accent1>
      <a:accent2>
        <a:srgbClr val="99FFFF"/>
      </a:accent2>
      <a:accent3>
        <a:srgbClr val="CAFFFF"/>
      </a:accent3>
      <a:accent4>
        <a:srgbClr val="000000"/>
      </a:accent4>
      <a:accent5>
        <a:srgbClr val="FFFFFF"/>
      </a:accent5>
      <a:accent6>
        <a:srgbClr val="8AE7E7"/>
      </a:accent6>
      <a:hlink>
        <a:srgbClr val="660033"/>
      </a:hlink>
      <a:folHlink>
        <a:srgbClr val="4C0026"/>
      </a:folHlink>
    </a:clrScheme>
    <a:fontScheme name="myuob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FF0000"/>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rgbClr val="FF0000"/>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myuob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yuob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yuob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yuob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yuob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yuob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yuob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Settings\woollesi\Application Data\Microsoft\Templates\myuobtemplate.pot</Template>
  <TotalTime>18281</TotalTime>
  <Words>2202</Words>
  <Application>Microsoft Office PowerPoint</Application>
  <PresentationFormat>A4 Paper (210x297 mm)</PresentationFormat>
  <Paragraphs>404</Paragraphs>
  <Slides>37</Slides>
  <Notes>18</Notes>
  <HiddenSlides>0</HiddenSlides>
  <MMClips>0</MMClips>
  <ScaleCrop>false</ScaleCrop>
  <HeadingPairs>
    <vt:vector size="6" baseType="variant">
      <vt:variant>
        <vt:lpstr>Theme</vt:lpstr>
      </vt:variant>
      <vt:variant>
        <vt:i4>1</vt:i4>
      </vt:variant>
      <vt:variant>
        <vt:lpstr>Embedded OLE Servers</vt:lpstr>
      </vt:variant>
      <vt:variant>
        <vt:i4>6</vt:i4>
      </vt:variant>
      <vt:variant>
        <vt:lpstr>Slide Titles</vt:lpstr>
      </vt:variant>
      <vt:variant>
        <vt:i4>37</vt:i4>
      </vt:variant>
    </vt:vector>
  </HeadingPairs>
  <TitlesOfParts>
    <vt:vector size="44" baseType="lpstr">
      <vt:lpstr>myuobtemplate</vt:lpstr>
      <vt:lpstr>Equation</vt:lpstr>
      <vt:lpstr>MathType 5.0 Equation</vt:lpstr>
      <vt:lpstr>Microsoft Equation 3.0</vt:lpstr>
      <vt:lpstr>Microsoft Draw 98 Drawing</vt:lpstr>
      <vt:lpstr>Microsoft Equation 2.0</vt:lpstr>
      <vt:lpstr>Microsoft Graph 2000 Chart</vt:lpstr>
      <vt:lpstr>Multimedia Data Introduction to Image Processing  </vt:lpstr>
      <vt:lpstr>Image Processing Content</vt:lpstr>
      <vt:lpstr>Histogram Equalization</vt:lpstr>
      <vt:lpstr>Histogram Equalization</vt:lpstr>
      <vt:lpstr>Image Histograms</vt:lpstr>
      <vt:lpstr>Image Histograms</vt:lpstr>
      <vt:lpstr>Computing the Histogram</vt:lpstr>
      <vt:lpstr>The Histogram Equalisation Algorithm</vt:lpstr>
      <vt:lpstr>The Histogram Equalisation Algorithm</vt:lpstr>
      <vt:lpstr>The Histogram Equalisation Algorithm</vt:lpstr>
      <vt:lpstr>The Histogram Equalisation Algorithm</vt:lpstr>
      <vt:lpstr>The Histogram Equalisation Algorithm</vt:lpstr>
      <vt:lpstr>The Histogram Equalisation Algorithm</vt:lpstr>
      <vt:lpstr>The Histogram Equalisation Algorithm</vt:lpstr>
      <vt:lpstr>Worked example</vt:lpstr>
      <vt:lpstr>Histogram Equalization</vt:lpstr>
      <vt:lpstr>Frequencies in Images</vt:lpstr>
      <vt:lpstr>Frequencies in Images</vt:lpstr>
      <vt:lpstr>Filtering Frequencies</vt:lpstr>
      <vt:lpstr>Aliasing</vt:lpstr>
      <vt:lpstr>Aliasing</vt:lpstr>
      <vt:lpstr>Image Processing</vt:lpstr>
      <vt:lpstr>Low-level Image Processing Examples</vt:lpstr>
      <vt:lpstr>Thresholding </vt:lpstr>
      <vt:lpstr>Simple Image Filtering </vt:lpstr>
      <vt:lpstr>Operations on Images</vt:lpstr>
      <vt:lpstr>Image  Filtering</vt:lpstr>
      <vt:lpstr>Template Operations</vt:lpstr>
      <vt:lpstr>Template Operations</vt:lpstr>
      <vt:lpstr>Common Templates</vt:lpstr>
      <vt:lpstr>Common Templates</vt:lpstr>
      <vt:lpstr>Examples </vt:lpstr>
      <vt:lpstr>Examples</vt:lpstr>
      <vt:lpstr>Median Filtering</vt:lpstr>
      <vt:lpstr>Median Filtering examples</vt:lpstr>
      <vt:lpstr>Median Filtering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Reporting Status or Progress</dc:title>
  <dc:creator>Dr.S.I.Woolley</dc:creator>
  <cp:lastModifiedBy>Mike Spann</cp:lastModifiedBy>
  <cp:revision>161</cp:revision>
  <cp:lastPrinted>1998-12-03T12:55:28Z</cp:lastPrinted>
  <dcterms:created xsi:type="dcterms:W3CDTF">1995-06-02T21:45:10Z</dcterms:created>
  <dcterms:modified xsi:type="dcterms:W3CDTF">2013-12-06T08:48:27Z</dcterms:modified>
</cp:coreProperties>
</file>