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Lst>
  <p:notesMasterIdLst>
    <p:notesMasterId r:id="rId42"/>
  </p:notesMasterIdLst>
  <p:handoutMasterIdLst>
    <p:handoutMasterId r:id="rId43"/>
  </p:handoutMasterIdLst>
  <p:sldIdLst>
    <p:sldId id="323" r:id="rId2"/>
    <p:sldId id="300" r:id="rId3"/>
    <p:sldId id="306" r:id="rId4"/>
    <p:sldId id="286" r:id="rId5"/>
    <p:sldId id="308" r:id="rId6"/>
    <p:sldId id="316" r:id="rId7"/>
    <p:sldId id="307" r:id="rId8"/>
    <p:sldId id="309" r:id="rId9"/>
    <p:sldId id="349" r:id="rId10"/>
    <p:sldId id="293" r:id="rId11"/>
    <p:sldId id="310" r:id="rId12"/>
    <p:sldId id="311" r:id="rId13"/>
    <p:sldId id="312" r:id="rId14"/>
    <p:sldId id="313" r:id="rId15"/>
    <p:sldId id="289" r:id="rId16"/>
    <p:sldId id="303"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Lst>
  <p:sldSz cx="9906000" cy="6858000" type="A4"/>
  <p:notesSz cx="6854825" cy="9750425"/>
  <p:defaultTex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0DD"/>
    <a:srgbClr val="CC0000"/>
    <a:srgbClr val="BFBFB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100" d="100"/>
          <a:sy n="100" d="100"/>
        </p:scale>
        <p:origin x="-654" y="-294"/>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3" Type="http://schemas.openxmlformats.org/officeDocument/2006/relationships/slide" Target="slides/slide8.xml"/><Relationship Id="rId7" Type="http://schemas.openxmlformats.org/officeDocument/2006/relationships/slide" Target="slides/slide27.xml"/><Relationship Id="rId2" Type="http://schemas.openxmlformats.org/officeDocument/2006/relationships/slide" Target="slides/slide5.xml"/><Relationship Id="rId1" Type="http://schemas.openxmlformats.org/officeDocument/2006/relationships/slide" Target="slides/slide1.xml"/><Relationship Id="rId6" Type="http://schemas.openxmlformats.org/officeDocument/2006/relationships/slide" Target="slides/slide24.xml"/><Relationship Id="rId11" Type="http://schemas.openxmlformats.org/officeDocument/2006/relationships/slide" Target="slides/slide36.xml"/><Relationship Id="rId5" Type="http://schemas.openxmlformats.org/officeDocument/2006/relationships/slide" Target="slides/slide17.xml"/><Relationship Id="rId10" Type="http://schemas.openxmlformats.org/officeDocument/2006/relationships/slide" Target="slides/slide35.xml"/><Relationship Id="rId4" Type="http://schemas.openxmlformats.org/officeDocument/2006/relationships/slide" Target="slides/slide14.xml"/><Relationship Id="rId9"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296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0213" cy="487363"/>
          </a:xfrm>
          <a:prstGeom prst="rect">
            <a:avLst/>
          </a:prstGeom>
          <a:noFill/>
          <a:ln w="9525">
            <a:noFill/>
            <a:miter lim="800000"/>
            <a:headEnd/>
            <a:tailEnd/>
          </a:ln>
          <a:effectLst/>
        </p:spPr>
        <p:txBody>
          <a:bodyPr vert="horz" wrap="square" lIns="19018" tIns="0" rIns="19018" bIns="0" numCol="1" anchor="t" anchorCtr="0" compatLnSpc="1">
            <a:prstTxWarp prst="textNoShape">
              <a:avLst/>
            </a:prstTxWarp>
          </a:bodyPr>
          <a:lstStyle>
            <a:lvl1pPr algn="l" defTabSz="912813" eaLnBrk="0" hangingPunct="0">
              <a:defRPr sz="1000" i="1">
                <a:latin typeface="Arial" pitchFamily="34" charset="0"/>
              </a:defRPr>
            </a:lvl1pPr>
          </a:lstStyle>
          <a:p>
            <a:pPr>
              <a:defRPr/>
            </a:pPr>
            <a:endParaRPr lang="en-US"/>
          </a:p>
        </p:txBody>
      </p:sp>
      <p:sp>
        <p:nvSpPr>
          <p:cNvPr id="2051" name="Rectangle 3"/>
          <p:cNvSpPr>
            <a:spLocks noGrp="1" noChangeArrowheads="1"/>
          </p:cNvSpPr>
          <p:nvPr>
            <p:ph type="dt" idx="1"/>
          </p:nvPr>
        </p:nvSpPr>
        <p:spPr bwMode="auto">
          <a:xfrm>
            <a:off x="3884613" y="-1588"/>
            <a:ext cx="2970212" cy="487363"/>
          </a:xfrm>
          <a:prstGeom prst="rect">
            <a:avLst/>
          </a:prstGeom>
          <a:noFill/>
          <a:ln w="9525">
            <a:noFill/>
            <a:miter lim="800000"/>
            <a:headEnd/>
            <a:tailEnd/>
          </a:ln>
          <a:effectLst/>
        </p:spPr>
        <p:txBody>
          <a:bodyPr vert="horz" wrap="square" lIns="19018" tIns="0" rIns="19018" bIns="0" numCol="1" anchor="t" anchorCtr="0" compatLnSpc="1">
            <a:prstTxWarp prst="textNoShape">
              <a:avLst/>
            </a:prstTxWarp>
          </a:bodyPr>
          <a:lstStyle>
            <a:lvl1pPr algn="r" defTabSz="912813" eaLnBrk="0" hangingPunct="0">
              <a:defRPr sz="1000" i="1">
                <a:latin typeface="Arial" pitchFamily="34"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796925" y="736600"/>
            <a:ext cx="5262563" cy="36433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1918" tIns="45960" rIns="91918" bIns="459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19018" tIns="0" rIns="19018" bIns="0" numCol="1" anchor="b" anchorCtr="0" compatLnSpc="1">
            <a:prstTxWarp prst="textNoShape">
              <a:avLst/>
            </a:prstTxWarp>
          </a:bodyPr>
          <a:lstStyle>
            <a:lvl1pPr algn="l" defTabSz="912813" eaLnBrk="0" hangingPunct="0">
              <a:defRPr sz="1000" i="1">
                <a:latin typeface="Arial"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19018" tIns="0" rIns="19018" bIns="0" numCol="1" anchor="b" anchorCtr="0" compatLnSpc="1">
            <a:prstTxWarp prst="textNoShape">
              <a:avLst/>
            </a:prstTxWarp>
          </a:bodyPr>
          <a:lstStyle>
            <a:lvl1pPr algn="r" defTabSz="912813" eaLnBrk="0" hangingPunct="0">
              <a:defRPr sz="1000" i="1">
                <a:latin typeface="Arial" pitchFamily="34" charset="0"/>
              </a:defRPr>
            </a:lvl1pPr>
          </a:lstStyle>
          <a:p>
            <a:pPr>
              <a:defRPr/>
            </a:pPr>
            <a:fld id="{8129366C-6A47-404E-BF3F-29A988197738}" type="slidenum">
              <a:rPr lang="en-US"/>
              <a:pPr>
                <a:defRPr/>
              </a:pPr>
              <a:t>‹#›</a:t>
            </a:fld>
            <a:endParaRPr lang="en-US"/>
          </a:p>
        </p:txBody>
      </p:sp>
    </p:spTree>
    <p:extLst>
      <p:ext uri="{BB962C8B-B14F-4D97-AF65-F5344CB8AC3E}">
        <p14:creationId xmlns:p14="http://schemas.microsoft.com/office/powerpoint/2010/main" val="2743707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3E205B0-822A-4519-9DE8-6848295C2F3F}" type="slidenum">
              <a:rPr lang="en-US" smtClean="0">
                <a:latin typeface="Arial" charset="0"/>
              </a:rPr>
              <a:pPr/>
              <a:t>1</a:t>
            </a:fld>
            <a:endParaRPr lang="en-US" smtClean="0">
              <a:latin typeface="Arial" charset="0"/>
            </a:endParaRPr>
          </a:p>
        </p:txBody>
      </p:sp>
      <p:sp>
        <p:nvSpPr>
          <p:cNvPr id="26627" name="Rectangle 2"/>
          <p:cNvSpPr>
            <a:spLocks noGrp="1" noRot="1" noChangeAspect="1" noChangeArrowheads="1" noTextEdit="1"/>
          </p:cNvSpPr>
          <p:nvPr>
            <p:ph type="sldImg"/>
          </p:nvPr>
        </p:nvSpPr>
        <p:spPr>
          <a:xfrm>
            <a:off x="798513" y="736600"/>
            <a:ext cx="5262562" cy="3643313"/>
          </a:xfrm>
          <a:ln cap="flat"/>
        </p:spPr>
      </p:sp>
      <p:sp>
        <p:nvSpPr>
          <p:cNvPr id="26628" name="Rectangle 3"/>
          <p:cNvSpPr>
            <a:spLocks noGrp="1" noChangeArrowheads="1"/>
          </p:cNvSpPr>
          <p:nvPr>
            <p:ph type="body" idx="1"/>
          </p:nvPr>
        </p:nvSpPr>
        <p:spPr>
          <a:noFill/>
          <a:ln/>
        </p:spPr>
        <p:txBody>
          <a:bodyPr lIns="92075" tIns="46038" rIns="92075" bIns="46038"/>
          <a:lstStyle/>
          <a:p>
            <a:endParaRPr lang="en-GB"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BFC9FC2-1C3B-4FB3-A199-0447C201970B}" type="slidenum">
              <a:rPr lang="en-US" smtClean="0">
                <a:latin typeface="Arial" charset="0"/>
              </a:rPr>
              <a:pPr/>
              <a:t>11</a:t>
            </a:fld>
            <a:endParaRPr lang="en-US" smtClean="0">
              <a:latin typeface="Arial" charset="0"/>
            </a:endParaRPr>
          </a:p>
        </p:txBody>
      </p:sp>
      <p:sp>
        <p:nvSpPr>
          <p:cNvPr id="36867" name="Rectangle 2"/>
          <p:cNvSpPr>
            <a:spLocks noGrp="1" noRot="1" noChangeAspect="1" noChangeArrowheads="1" noTextEdit="1"/>
          </p:cNvSpPr>
          <p:nvPr>
            <p:ph type="sldImg"/>
          </p:nvPr>
        </p:nvSpPr>
        <p:spPr>
          <a:xfrm>
            <a:off x="798513" y="738188"/>
            <a:ext cx="5259387" cy="3641725"/>
          </a:xfrm>
          <a:ln cap="flat"/>
        </p:spPr>
      </p:sp>
      <p:sp>
        <p:nvSpPr>
          <p:cNvPr id="36868" name="Rectangle 3"/>
          <p:cNvSpPr>
            <a:spLocks noGrp="1" noChangeArrowheads="1"/>
          </p:cNvSpPr>
          <p:nvPr>
            <p:ph type="body" idx="1"/>
          </p:nvPr>
        </p:nvSpPr>
        <p:spPr>
          <a:xfrm>
            <a:off x="914400" y="4632325"/>
            <a:ext cx="5026025" cy="4386263"/>
          </a:xfrm>
          <a:noFill/>
          <a:ln/>
        </p:spPr>
        <p:txBody>
          <a:bodyPr lIns="92075" tIns="46038" rIns="92075" bIns="46038"/>
          <a:lstStyle/>
          <a:p>
            <a:endParaRPr lang="en-GB"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717479-FBEC-491D-8D02-A20839DB7871}" type="slidenum">
              <a:rPr lang="en-US" smtClean="0">
                <a:latin typeface="Arial" charset="0"/>
              </a:rPr>
              <a:pPr/>
              <a:t>12</a:t>
            </a:fld>
            <a:endParaRPr lang="en-US" smtClean="0">
              <a:latin typeface="Arial" charset="0"/>
            </a:endParaRPr>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lIns="92075" tIns="46038" rIns="92075" bIns="46038"/>
          <a:lstStyle/>
          <a:p>
            <a:endParaRPr lang="en-GB"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D65CB01-7D9B-46DC-B1C2-BAC4E9D76C64}" type="slidenum">
              <a:rPr lang="en-US" smtClean="0">
                <a:latin typeface="Arial" charset="0"/>
              </a:rPr>
              <a:pPr/>
              <a:t>13</a:t>
            </a:fld>
            <a:endParaRPr lang="en-US" smtClean="0">
              <a:latin typeface="Arial" charset="0"/>
            </a:endParaRPr>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noFill/>
          <a:ln/>
        </p:spPr>
        <p:txBody>
          <a:bodyPr lIns="92075" tIns="46038" rIns="92075" bIns="46038"/>
          <a:lstStyle/>
          <a:p>
            <a:endParaRPr lang="en-GB"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9F538B6-5EED-4831-AD86-C9172ED5726B}" type="slidenum">
              <a:rPr lang="en-US" smtClean="0">
                <a:latin typeface="Arial" charset="0"/>
              </a:rPr>
              <a:pPr/>
              <a:t>14</a:t>
            </a:fld>
            <a:endParaRPr lang="en-US" smtClean="0">
              <a:latin typeface="Arial" charset="0"/>
            </a:endParaRPr>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lIns="92075" tIns="46038" rIns="92075" bIns="46038"/>
          <a:lstStyle/>
          <a:p>
            <a:endParaRPr lang="en-GB"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9FAD435-7CC8-4632-8B6B-4FE70C54C37B}" type="slidenum">
              <a:rPr lang="en-US" smtClean="0">
                <a:latin typeface="Arial" charset="0"/>
              </a:rPr>
              <a:pPr/>
              <a:t>15</a:t>
            </a:fld>
            <a:endParaRPr 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F78F24F-D8FA-4CBD-A126-3CEA28A57FEA}" type="slidenum">
              <a:rPr lang="en-US" smtClean="0">
                <a:latin typeface="Arial" charset="0"/>
              </a:rPr>
              <a:pPr/>
              <a:t>16</a:t>
            </a:fld>
            <a:endParaRPr lang="en-US"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DCD3135-0B48-4696-9AB2-E6764BD8CBC2}" type="slidenum">
              <a:rPr lang="en-GB" smtClean="0"/>
              <a:pPr/>
              <a:t>17</a:t>
            </a:fld>
            <a:endParaRPr lang="en-GB" smtClean="0"/>
          </a:p>
        </p:txBody>
      </p:sp>
      <p:sp>
        <p:nvSpPr>
          <p:cNvPr id="20483" name="Rectangle 2"/>
          <p:cNvSpPr>
            <a:spLocks noGrp="1" noRot="1" noChangeAspect="1" noChangeArrowheads="1" noTextEdit="1"/>
          </p:cNvSpPr>
          <p:nvPr>
            <p:ph type="sldImg"/>
          </p:nvPr>
        </p:nvSpPr>
        <p:spPr>
          <a:xfrm>
            <a:off x="798513" y="735013"/>
            <a:ext cx="5262562" cy="3644900"/>
          </a:xfrm>
          <a:ln cap="flat"/>
        </p:spPr>
      </p:sp>
      <p:sp>
        <p:nvSpPr>
          <p:cNvPr id="20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5B09948-A10D-4F16-A73D-968865D45B02}" type="slidenum">
              <a:rPr lang="en-GB" smtClean="0"/>
              <a:pPr/>
              <a:t>18</a:t>
            </a:fld>
            <a:endParaRPr lang="en-GB" smtClean="0"/>
          </a:p>
        </p:txBody>
      </p:sp>
      <p:sp>
        <p:nvSpPr>
          <p:cNvPr id="21507" name="Rectangle 2"/>
          <p:cNvSpPr>
            <a:spLocks noGrp="1" noRot="1" noChangeAspect="1" noChangeArrowheads="1" noTextEdit="1"/>
          </p:cNvSpPr>
          <p:nvPr>
            <p:ph type="sldImg"/>
          </p:nvPr>
        </p:nvSpPr>
        <p:spPr>
          <a:ln cap="flat"/>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9A7A4A7-4D3C-487D-B3EF-C273C39026CA}" type="slidenum">
              <a:rPr lang="en-GB" smtClean="0"/>
              <a:pPr/>
              <a:t>19</a:t>
            </a:fld>
            <a:endParaRPr lang="en-GB"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9111487-2F80-4844-901D-8D7ADF4677A0}" type="slidenum">
              <a:rPr lang="en-GB" smtClean="0"/>
              <a:pPr/>
              <a:t>20</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618ECEF-BFD4-4890-B567-E6898ACD71DF}" type="slidenum">
              <a:rPr lang="en-US" smtClean="0">
                <a:latin typeface="Arial" charset="0"/>
              </a:rPr>
              <a:pPr/>
              <a:t>2</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071D20B-6DBB-4BEC-BDD8-3746E322AB81}" type="slidenum">
              <a:rPr lang="en-GB" smtClean="0"/>
              <a:pPr/>
              <a:t>21</a:t>
            </a:fld>
            <a:endParaRPr lang="en-GB" smtClean="0"/>
          </a:p>
        </p:txBody>
      </p:sp>
      <p:sp>
        <p:nvSpPr>
          <p:cNvPr id="24579" name="Rectangle 2"/>
          <p:cNvSpPr>
            <a:spLocks noGrp="1" noRot="1" noChangeAspect="1" noChangeArrowheads="1" noTextEdit="1"/>
          </p:cNvSpPr>
          <p:nvPr>
            <p:ph type="sldImg"/>
          </p:nvPr>
        </p:nvSpPr>
        <p:spPr>
          <a:ln cap="flat"/>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98EEBE6-C332-416C-90A6-F32DFDF4D0AD}" type="slidenum">
              <a:rPr lang="en-GB" smtClean="0"/>
              <a:pPr/>
              <a:t>22</a:t>
            </a:fld>
            <a:endParaRPr lang="en-GB" smtClean="0"/>
          </a:p>
        </p:txBody>
      </p:sp>
      <p:sp>
        <p:nvSpPr>
          <p:cNvPr id="25603" name="Rectangle 2"/>
          <p:cNvSpPr>
            <a:spLocks noGrp="1" noRot="1" noChangeAspect="1" noChangeArrowheads="1" noTextEdit="1"/>
          </p:cNvSpPr>
          <p:nvPr>
            <p:ph type="sldImg"/>
          </p:nvPr>
        </p:nvSpPr>
        <p:spPr>
          <a:ln cap="flat"/>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593535A-6A05-4D70-92E4-8470C968CCF9}" type="slidenum">
              <a:rPr lang="en-GB" smtClean="0"/>
              <a:pPr/>
              <a:t>23</a:t>
            </a:fld>
            <a:endParaRPr lang="en-GB" smtClean="0"/>
          </a:p>
        </p:txBody>
      </p:sp>
      <p:sp>
        <p:nvSpPr>
          <p:cNvPr id="26627" name="Rectangle 2"/>
          <p:cNvSpPr>
            <a:spLocks noGrp="1" noRot="1" noChangeAspect="1" noChangeArrowheads="1" noTextEdit="1"/>
          </p:cNvSpPr>
          <p:nvPr>
            <p:ph type="sldImg"/>
          </p:nvPr>
        </p:nvSpPr>
        <p:spPr>
          <a:ln cap="flat"/>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26DAFD3-63BA-490E-8F37-996B0BEDFDD8}" type="slidenum">
              <a:rPr lang="en-GB" smtClean="0"/>
              <a:pPr/>
              <a:t>24</a:t>
            </a:fld>
            <a:endParaRPr lang="en-GB"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14D4DAE-B502-4A70-83F4-C201AB5D2C03}" type="slidenum">
              <a:rPr lang="en-GB" smtClean="0"/>
              <a:pPr/>
              <a:t>25</a:t>
            </a:fld>
            <a:endParaRPr lang="en-GB" smtClean="0"/>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64E27D1-87E2-42A8-BC2D-2F1CB76BAD2F}" type="slidenum">
              <a:rPr lang="en-GB" smtClean="0"/>
              <a:pPr/>
              <a:t>26</a:t>
            </a:fld>
            <a:endParaRPr lang="en-GB" smtClean="0"/>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D08D085-CDFE-4FB2-887A-47FE7D7A90B4}" type="slidenum">
              <a:rPr lang="en-GB" smtClean="0"/>
              <a:pPr/>
              <a:t>27</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57B6FFC-9B27-4C30-9D4E-29474F6777F2}" type="slidenum">
              <a:rPr lang="en-GB" smtClean="0"/>
              <a:pPr/>
              <a:t>28</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9D2ABA-760B-4F97-B592-D5B3C5FFDD9B}" type="slidenum">
              <a:rPr lang="en-GB" smtClean="0"/>
              <a:pPr/>
              <a:t>31</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A186716-61B9-46A9-A92B-438EAD624931}" type="slidenum">
              <a:rPr lang="en-GB" smtClean="0"/>
              <a:pPr/>
              <a:t>35</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7C008B9-061D-4ECE-BF76-968F0312D9E6}" type="slidenum">
              <a:rPr lang="en-US" smtClean="0">
                <a:latin typeface="Arial" charset="0"/>
              </a:rPr>
              <a:pPr/>
              <a:t>3</a:t>
            </a:fld>
            <a:endParaRPr lang="en-US" smtClean="0">
              <a:latin typeface="Arial" charset="0"/>
            </a:endParaRPr>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noFill/>
          <a:ln/>
        </p:spPr>
        <p:txBody>
          <a:bodyPr lIns="92075" tIns="46038" rIns="92075" bIns="46038"/>
          <a:lstStyle/>
          <a:p>
            <a:endParaRPr lang="en-GB"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A5F96BE-2536-4198-A052-6419641002BA}" type="slidenum">
              <a:rPr lang="en-GB" smtClean="0"/>
              <a:pPr/>
              <a:t>36</a:t>
            </a:fld>
            <a:endParaRPr lang="en-GB" smtClean="0"/>
          </a:p>
        </p:txBody>
      </p:sp>
      <p:sp>
        <p:nvSpPr>
          <p:cNvPr id="35843" name="Rectangle 2"/>
          <p:cNvSpPr>
            <a:spLocks noGrp="1" noRot="1" noChangeAspect="1" noChangeArrowheads="1" noTextEdit="1"/>
          </p:cNvSpPr>
          <p:nvPr>
            <p:ph type="sldImg"/>
          </p:nvPr>
        </p:nvSpPr>
        <p:spPr>
          <a:xfrm>
            <a:off x="798513" y="735013"/>
            <a:ext cx="5262562" cy="3644900"/>
          </a:xfrm>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4A48742-AAF2-477A-A972-FE1303F6FAB3}" type="slidenum">
              <a:rPr lang="en-US" smtClean="0">
                <a:latin typeface="Arial" charset="0"/>
              </a:rPr>
              <a:pPr/>
              <a:t>4</a:t>
            </a:fld>
            <a:endParaRPr 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2AE2EE8-B423-4F4B-85C8-28F575DFF00F}" type="slidenum">
              <a:rPr lang="en-US" smtClean="0">
                <a:latin typeface="Arial" charset="0"/>
              </a:rPr>
              <a:pPr/>
              <a:t>5</a:t>
            </a:fld>
            <a:endParaRPr 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B24475B-86C3-4492-88A2-9BC3CD2387E8}" type="slidenum">
              <a:rPr lang="en-US" smtClean="0">
                <a:latin typeface="Arial" charset="0"/>
              </a:rPr>
              <a:pPr/>
              <a:t>6</a:t>
            </a:fld>
            <a:endParaRPr lang="en-US" smtClean="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E6E83CF-8EFE-450F-9734-F42874FF69F5}" type="slidenum">
              <a:rPr lang="en-US" smtClean="0">
                <a:latin typeface="Arial" charset="0"/>
              </a:rPr>
              <a:pPr/>
              <a:t>7</a:t>
            </a:fld>
            <a:endParaRPr lang="en-US" smtClean="0">
              <a:latin typeface="Arial" charset="0"/>
            </a:endParaRPr>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p:spPr>
        <p:txBody>
          <a:bodyPr lIns="92075" tIns="46038" rIns="92075" bIns="46038"/>
          <a:lstStyle/>
          <a:p>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BD2C5AA-B47D-4020-A784-8442700CFBDC}" type="slidenum">
              <a:rPr lang="en-US" smtClean="0">
                <a:latin typeface="Arial" charset="0"/>
              </a:rPr>
              <a:pPr/>
              <a:t>8</a:t>
            </a:fld>
            <a:endParaRPr lang="en-US" smtClean="0">
              <a:latin typeface="Arial" charset="0"/>
            </a:endParaRPr>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noFill/>
          <a:ln/>
        </p:spPr>
        <p:txBody>
          <a:bodyPr lIns="92075" tIns="46038" rIns="92075" bIns="46038"/>
          <a:lstStyle/>
          <a:p>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54DDEF6-1B0B-48C1-A792-DF2223EE68A5}" type="slidenum">
              <a:rPr lang="en-US" smtClean="0">
                <a:latin typeface="Arial" charset="0"/>
              </a:rPr>
              <a:pPr/>
              <a:t>10</a:t>
            </a:fld>
            <a:endParaRPr lang="en-US"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906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latin typeface="Arial" pitchFamily="34" charset="0"/>
            </a:endParaRPr>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907588" cy="6862763"/>
          </a:xfrm>
          <a:prstGeom prst="rect">
            <a:avLst/>
          </a:prstGeom>
          <a:noFill/>
          <a:ln w="9525">
            <a:noFill/>
            <a:miter lim="800000"/>
            <a:headEnd/>
            <a:tailEnd/>
          </a:ln>
        </p:spPr>
      </p:pic>
      <p:sp>
        <p:nvSpPr>
          <p:cNvPr id="89092" name="Rectangle 4"/>
          <p:cNvSpPr>
            <a:spLocks noGrp="1" noChangeArrowheads="1"/>
          </p:cNvSpPr>
          <p:nvPr>
            <p:ph type="ctrTitle"/>
          </p:nvPr>
        </p:nvSpPr>
        <p:spPr>
          <a:xfrm>
            <a:off x="2271713" y="2478088"/>
            <a:ext cx="5653087" cy="1908175"/>
          </a:xfrm>
        </p:spPr>
        <p:txBody>
          <a:bodyPr/>
          <a:lstStyle>
            <a:lvl1pPr>
              <a:defRPr/>
            </a:lvl1pPr>
          </a:lstStyle>
          <a:p>
            <a:r>
              <a:rPr lang="en-GB"/>
              <a:t>Click to edit Master title style</a:t>
            </a:r>
          </a:p>
        </p:txBody>
      </p:sp>
      <p:sp>
        <p:nvSpPr>
          <p:cNvPr id="89093" name="Rectangle 5"/>
          <p:cNvSpPr>
            <a:spLocks noGrp="1" noChangeArrowheads="1"/>
          </p:cNvSpPr>
          <p:nvPr>
            <p:ph type="subTitle" idx="1"/>
          </p:nvPr>
        </p:nvSpPr>
        <p:spPr>
          <a:xfrm>
            <a:off x="330200" y="5562600"/>
            <a:ext cx="916146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9938" y="0"/>
            <a:ext cx="2125662"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0"/>
            <a:ext cx="6224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742950" y="914400"/>
            <a:ext cx="4175125" cy="5181600"/>
          </a:xfrm>
        </p:spPr>
        <p:txBody>
          <a:bodyPr/>
          <a:lstStyle/>
          <a:p>
            <a:pPr lvl="0"/>
            <a:endParaRPr lang="en-GB" noProof="0" smtClean="0"/>
          </a:p>
        </p:txBody>
      </p:sp>
      <p:sp>
        <p:nvSpPr>
          <p:cNvPr id="4" name="Text Placeholder 3"/>
          <p:cNvSpPr>
            <a:spLocks noGrp="1"/>
          </p:cNvSpPr>
          <p:nvPr>
            <p:ph type="body" sz="half" idx="2"/>
          </p:nvPr>
        </p:nvSpPr>
        <p:spPr>
          <a:xfrm>
            <a:off x="5070475"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742950" y="914400"/>
            <a:ext cx="4175125" cy="5181600"/>
          </a:xfrm>
        </p:spPr>
        <p:txBody>
          <a:bodyPr/>
          <a:lstStyle/>
          <a:p>
            <a:pPr lvl="0"/>
            <a:endParaRPr lang="en-GB" noProof="0" smtClean="0"/>
          </a:p>
        </p:txBody>
      </p:sp>
      <p:sp>
        <p:nvSpPr>
          <p:cNvPr id="4" name="Text Placeholder 3"/>
          <p:cNvSpPr>
            <a:spLocks noGrp="1"/>
          </p:cNvSpPr>
          <p:nvPr>
            <p:ph type="body" sz="half" idx="2"/>
          </p:nvPr>
        </p:nvSpPr>
        <p:spPr>
          <a:xfrm>
            <a:off x="5070475"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0475"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218" name="Picture 2" descr="C:\Documents and Settings\begumf\My Documents\francey\1_work_progress\june_05\schools_powerpoint\ai_work_files\word_marque\wordmarque_burgundy.png"/>
          <p:cNvPicPr>
            <a:picLocks noChangeAspect="1" noChangeArrowheads="1"/>
          </p:cNvPicPr>
          <p:nvPr/>
        </p:nvPicPr>
        <p:blipFill>
          <a:blip r:embed="rId17" cstate="print"/>
          <a:srcRect/>
          <a:stretch>
            <a:fillRect/>
          </a:stretch>
        </p:blipFill>
        <p:spPr bwMode="auto">
          <a:xfrm>
            <a:off x="0" y="6110288"/>
            <a:ext cx="1816100" cy="747712"/>
          </a:xfrm>
          <a:prstGeom prst="rect">
            <a:avLst/>
          </a:prstGeom>
          <a:noFill/>
          <a:ln w="9525">
            <a:noFill/>
            <a:miter lim="800000"/>
            <a:headEnd/>
            <a:tailEnd/>
          </a:ln>
        </p:spPr>
      </p:pic>
      <p:sp>
        <p:nvSpPr>
          <p:cNvPr id="9219" name="Rectangle 3"/>
          <p:cNvSpPr>
            <a:spLocks noGrp="1" noChangeArrowheads="1"/>
          </p:cNvSpPr>
          <p:nvPr>
            <p:ph type="title"/>
          </p:nvPr>
        </p:nvSpPr>
        <p:spPr bwMode="auto">
          <a:xfrm>
            <a:off x="742950" y="0"/>
            <a:ext cx="84201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20" name="Rectangle 4"/>
          <p:cNvSpPr>
            <a:spLocks noGrp="1" noChangeArrowheads="1"/>
          </p:cNvSpPr>
          <p:nvPr>
            <p:ph type="body" idx="1"/>
          </p:nvPr>
        </p:nvSpPr>
        <p:spPr bwMode="auto">
          <a:xfrm>
            <a:off x="742950" y="914400"/>
            <a:ext cx="85026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35"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ee.bham.ac.uk/spann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10.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 Id="rId9"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oleObject" Target="../embeddings/oleObject7.bin"/><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eee.bham.ac.uk/spann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ogma.net/markn/articles/lzw/lzw.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09800" y="2667000"/>
            <a:ext cx="5715000" cy="1905000"/>
          </a:xfrm>
          <a:noFill/>
        </p:spPr>
        <p:txBody>
          <a:bodyPr lIns="92075" tIns="46038" rIns="92075" bIns="46038"/>
          <a:lstStyle/>
          <a:p>
            <a:pPr eaLnBrk="1" hangingPunct="1">
              <a:lnSpc>
                <a:spcPct val="90000"/>
              </a:lnSpc>
            </a:pPr>
            <a:r>
              <a:rPr lang="en-GB" sz="4000" dirty="0" smtClean="0"/>
              <a:t>Multimedia Data</a:t>
            </a:r>
            <a:br>
              <a:rPr lang="en-GB" sz="4000" dirty="0" smtClean="0"/>
            </a:br>
            <a:r>
              <a:rPr lang="en-GB" sz="3200" b="1" dirty="0" smtClean="0"/>
              <a:t>Introduction to Data Compression and Lossless Compression</a:t>
            </a:r>
            <a:endParaRPr lang="en-GB" sz="1200" b="1" dirty="0" smtClean="0"/>
          </a:p>
        </p:txBody>
      </p:sp>
      <p:sp>
        <p:nvSpPr>
          <p:cNvPr id="11267" name="Rectangle 3"/>
          <p:cNvSpPr>
            <a:spLocks noGrp="1" noChangeArrowheads="1"/>
          </p:cNvSpPr>
          <p:nvPr>
            <p:ph type="subTitle" idx="1"/>
          </p:nvPr>
        </p:nvSpPr>
        <p:spPr>
          <a:xfrm>
            <a:off x="2819400" y="4953000"/>
            <a:ext cx="69342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hlinkClick r:id="rId3"/>
              </a:rPr>
              <a:t>http://www.eee.bham.ac.uk/spannm</a:t>
            </a:r>
            <a:r>
              <a:rPr lang="en-GB" sz="1200" dirty="0" smtClean="0">
                <a:latin typeface="Courier New" pitchFamily="49" charset="0"/>
              </a:rPr>
              <a:t>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smtClean="0"/>
              <a:t>Lossless and Lossy Compression</a:t>
            </a:r>
          </a:p>
        </p:txBody>
      </p:sp>
      <p:sp>
        <p:nvSpPr>
          <p:cNvPr id="19459" name="Rectangle 7"/>
          <p:cNvSpPr>
            <a:spLocks noGrp="1" noChangeArrowheads="1"/>
          </p:cNvSpPr>
          <p:nvPr>
            <p:ph type="body" idx="1"/>
          </p:nvPr>
        </p:nvSpPr>
        <p:spPr>
          <a:xfrm>
            <a:off x="742950" y="914400"/>
            <a:ext cx="5734050" cy="5181600"/>
          </a:xfrm>
        </p:spPr>
        <p:txBody>
          <a:bodyPr/>
          <a:lstStyle/>
          <a:p>
            <a:pPr eaLnBrk="1" hangingPunct="1">
              <a:lnSpc>
                <a:spcPct val="90000"/>
              </a:lnSpc>
            </a:pPr>
            <a:endParaRPr lang="en-GB" sz="2400" dirty="0" smtClean="0"/>
          </a:p>
          <a:p>
            <a:pPr eaLnBrk="1" hangingPunct="1">
              <a:lnSpc>
                <a:spcPct val="90000"/>
              </a:lnSpc>
            </a:pPr>
            <a:r>
              <a:rPr lang="en-GB" sz="2400" dirty="0" smtClean="0"/>
              <a:t>Lossless compression (reversible) produces an exact copy of original.  </a:t>
            </a:r>
          </a:p>
          <a:p>
            <a:pPr eaLnBrk="1" hangingPunct="1">
              <a:lnSpc>
                <a:spcPct val="90000"/>
              </a:lnSpc>
              <a:buNone/>
            </a:pPr>
            <a:endParaRPr lang="en-GB" sz="2400" dirty="0" smtClean="0"/>
          </a:p>
          <a:p>
            <a:pPr eaLnBrk="1" hangingPunct="1">
              <a:lnSpc>
                <a:spcPct val="90000"/>
              </a:lnSpc>
            </a:pPr>
            <a:r>
              <a:rPr lang="en-GB" sz="2400" dirty="0" err="1" smtClean="0"/>
              <a:t>Lossy</a:t>
            </a:r>
            <a:r>
              <a:rPr lang="en-GB" sz="2400" dirty="0" smtClean="0"/>
              <a:t> compression (irreversible) produces an approximation of original.   </a:t>
            </a:r>
          </a:p>
          <a:p>
            <a:pPr eaLnBrk="1" hangingPunct="1">
              <a:lnSpc>
                <a:spcPct val="90000"/>
              </a:lnSpc>
            </a:pPr>
            <a:endParaRPr lang="en-GB" sz="2400" dirty="0" smtClean="0"/>
          </a:p>
          <a:p>
            <a:pPr eaLnBrk="1" hangingPunct="1">
              <a:lnSpc>
                <a:spcPct val="90000"/>
              </a:lnSpc>
            </a:pPr>
            <a:r>
              <a:rPr lang="en-GB" sz="2400" dirty="0" err="1" smtClean="0"/>
              <a:t>Lossy</a:t>
            </a:r>
            <a:r>
              <a:rPr lang="en-GB" sz="2400" dirty="0" smtClean="0"/>
              <a:t> compression is used on image, video and audio files where imperceptible (or “tolerable”) losses to quality are exchanged for much larger compression ratios. </a:t>
            </a:r>
          </a:p>
        </p:txBody>
      </p:sp>
      <p:sp>
        <p:nvSpPr>
          <p:cNvPr id="19460" name="Rectangle 3"/>
          <p:cNvSpPr>
            <a:spLocks noChangeArrowheads="1"/>
          </p:cNvSpPr>
          <p:nvPr/>
        </p:nvSpPr>
        <p:spPr bwMode="auto">
          <a:xfrm>
            <a:off x="742950" y="1524000"/>
            <a:ext cx="6038850" cy="4953000"/>
          </a:xfrm>
          <a:prstGeom prst="rect">
            <a:avLst/>
          </a:prstGeom>
          <a:noFill/>
          <a:ln w="9525">
            <a:noFill/>
            <a:miter lim="800000"/>
            <a:headEnd/>
            <a:tailEnd/>
          </a:ln>
        </p:spPr>
        <p:txBody>
          <a:bodyPr lIns="92075" tIns="46038" rIns="92075" bIns="46038"/>
          <a:lstStyle/>
          <a:p>
            <a:pPr marL="379413" indent="-379413" algn="l" eaLnBrk="0" hangingPunct="0">
              <a:spcBef>
                <a:spcPct val="20000"/>
              </a:spcBef>
              <a:buClr>
                <a:schemeClr val="tx2"/>
              </a:buClr>
              <a:buFontTx/>
              <a:buChar char="o"/>
            </a:pPr>
            <a:endParaRPr lang="en-US" sz="2400">
              <a:solidFill>
                <a:srgbClr val="2330DD"/>
              </a:solidFill>
              <a:latin typeface="Comic Sans MS" pitchFamily="66" charset="0"/>
            </a:endParaRPr>
          </a:p>
          <a:p>
            <a:pPr marL="379413" indent="-379413" algn="l" eaLnBrk="0" hangingPunct="0">
              <a:spcBef>
                <a:spcPct val="20000"/>
              </a:spcBef>
              <a:buClr>
                <a:schemeClr val="tx2"/>
              </a:buClr>
              <a:buFontTx/>
              <a:buChar char="o"/>
            </a:pPr>
            <a:endParaRPr lang="en-US" sz="1800">
              <a:latin typeface="Comic Sans MS" pitchFamily="66" charset="0"/>
            </a:endParaRPr>
          </a:p>
          <a:p>
            <a:pPr marL="379413" indent="-379413" algn="l" eaLnBrk="0" hangingPunct="0">
              <a:spcBef>
                <a:spcPct val="20000"/>
              </a:spcBef>
            </a:pPr>
            <a:r>
              <a:rPr lang="en-US" sz="1800">
                <a:latin typeface="Comic Sans MS" pitchFamily="66" charset="0"/>
              </a:rPr>
              <a:t> </a:t>
            </a:r>
          </a:p>
        </p:txBody>
      </p:sp>
      <p:pic>
        <p:nvPicPr>
          <p:cNvPr id="19461" name="Picture 4"/>
          <p:cNvPicPr>
            <a:picLocks noChangeAspect="1" noChangeArrowheads="1"/>
          </p:cNvPicPr>
          <p:nvPr/>
        </p:nvPicPr>
        <p:blipFill>
          <a:blip r:embed="rId3" cstate="print"/>
          <a:srcRect/>
          <a:stretch>
            <a:fillRect/>
          </a:stretch>
        </p:blipFill>
        <p:spPr bwMode="auto">
          <a:xfrm>
            <a:off x="6781800" y="990600"/>
            <a:ext cx="2819400" cy="1760538"/>
          </a:xfrm>
          <a:prstGeom prst="rect">
            <a:avLst/>
          </a:prstGeom>
          <a:noFill/>
          <a:ln w="9525">
            <a:noFill/>
            <a:miter lim="800000"/>
            <a:headEnd/>
            <a:tailEnd/>
          </a:ln>
        </p:spPr>
      </p:pic>
      <p:pic>
        <p:nvPicPr>
          <p:cNvPr id="19462" name="Picture 5"/>
          <p:cNvPicPr>
            <a:picLocks noChangeAspect="1" noChangeArrowheads="1"/>
          </p:cNvPicPr>
          <p:nvPr/>
        </p:nvPicPr>
        <p:blipFill>
          <a:blip r:embed="rId4" cstate="print"/>
          <a:srcRect/>
          <a:stretch>
            <a:fillRect/>
          </a:stretch>
        </p:blipFill>
        <p:spPr bwMode="auto">
          <a:xfrm>
            <a:off x="6781800" y="3733800"/>
            <a:ext cx="2871788" cy="1793875"/>
          </a:xfrm>
          <a:prstGeom prst="rect">
            <a:avLst/>
          </a:prstGeom>
          <a:noFill/>
          <a:ln w="9525">
            <a:noFill/>
            <a:miter lim="800000"/>
            <a:headEnd/>
            <a:tailEnd/>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noFill/>
        </p:spPr>
        <p:txBody>
          <a:bodyPr lIns="92075" tIns="46038" rIns="92075" bIns="46038"/>
          <a:lstStyle/>
          <a:p>
            <a:pPr eaLnBrk="1" hangingPunct="1"/>
            <a:r>
              <a:rPr lang="en-GB" smtClean="0"/>
              <a:t>Lossless vs. Lossy Compression</a:t>
            </a:r>
          </a:p>
        </p:txBody>
      </p:sp>
      <p:sp>
        <p:nvSpPr>
          <p:cNvPr id="2053" name="Rectangle 18"/>
          <p:cNvSpPr>
            <a:spLocks noGrp="1" noChangeArrowheads="1"/>
          </p:cNvSpPr>
          <p:nvPr>
            <p:ph type="body" idx="1"/>
          </p:nvPr>
        </p:nvSpPr>
        <p:spPr>
          <a:xfrm>
            <a:off x="742950" y="914400"/>
            <a:ext cx="4362450" cy="5181600"/>
          </a:xfrm>
        </p:spPr>
        <p:txBody>
          <a:bodyPr/>
          <a:lstStyle/>
          <a:p>
            <a:pPr eaLnBrk="1" hangingPunct="1">
              <a:lnSpc>
                <a:spcPct val="90000"/>
              </a:lnSpc>
            </a:pPr>
            <a:r>
              <a:rPr lang="en-GB" dirty="0" smtClean="0"/>
              <a:t>Lossless compression achieves much less compression than </a:t>
            </a:r>
            <a:r>
              <a:rPr lang="en-GB" dirty="0" err="1" smtClean="0"/>
              <a:t>lossy</a:t>
            </a:r>
            <a:r>
              <a:rPr lang="en-GB" dirty="0" smtClean="0"/>
              <a:t> compression.</a:t>
            </a:r>
          </a:p>
          <a:p>
            <a:pPr eaLnBrk="1" hangingPunct="1">
              <a:lnSpc>
                <a:spcPct val="90000"/>
              </a:lnSpc>
            </a:pPr>
            <a:endParaRPr lang="en-GB" dirty="0" smtClean="0"/>
          </a:p>
          <a:p>
            <a:pPr eaLnBrk="1" hangingPunct="1">
              <a:lnSpc>
                <a:spcPct val="90000"/>
              </a:lnSpc>
            </a:pPr>
            <a:r>
              <a:rPr lang="en-GB" dirty="0" smtClean="0"/>
              <a:t>It can be difficult to get a lossless compression ratio of more than 2:1 for images, but most </a:t>
            </a:r>
            <a:r>
              <a:rPr lang="en-GB" dirty="0" err="1" smtClean="0"/>
              <a:t>lossy</a:t>
            </a:r>
            <a:r>
              <a:rPr lang="en-GB" dirty="0" smtClean="0"/>
              <a:t> image compression can usually achieve 10:1 without too much loss of quality.</a:t>
            </a:r>
          </a:p>
          <a:p>
            <a:pPr eaLnBrk="1" hangingPunct="1">
              <a:lnSpc>
                <a:spcPct val="90000"/>
              </a:lnSpc>
            </a:pPr>
            <a:endParaRPr lang="en-GB" dirty="0" smtClean="0"/>
          </a:p>
          <a:p>
            <a:pPr eaLnBrk="1" hangingPunct="1">
              <a:lnSpc>
                <a:spcPct val="90000"/>
              </a:lnSpc>
            </a:pPr>
            <a:r>
              <a:rPr lang="en-GB" dirty="0" smtClean="0"/>
              <a:t>Increasing </a:t>
            </a:r>
            <a:r>
              <a:rPr lang="en-GB" dirty="0" err="1" smtClean="0"/>
              <a:t>lossy</a:t>
            </a:r>
            <a:r>
              <a:rPr lang="en-GB" dirty="0" smtClean="0"/>
              <a:t> compression beyond specified limits can result in unwanted compression artefacts (characteristic errors introduced by compression losses).</a:t>
            </a:r>
          </a:p>
          <a:p>
            <a:pPr eaLnBrk="1" hangingPunct="1">
              <a:lnSpc>
                <a:spcPct val="90000"/>
              </a:lnSpc>
            </a:pPr>
            <a:endParaRPr lang="en-GB" dirty="0" smtClean="0"/>
          </a:p>
        </p:txBody>
      </p:sp>
      <p:grpSp>
        <p:nvGrpSpPr>
          <p:cNvPr id="2054" name="Group 3"/>
          <p:cNvGrpSpPr>
            <a:grpSpLocks/>
          </p:cNvGrpSpPr>
          <p:nvPr/>
        </p:nvGrpSpPr>
        <p:grpSpPr bwMode="auto">
          <a:xfrm>
            <a:off x="5257800" y="1752600"/>
            <a:ext cx="4479925" cy="3424238"/>
            <a:chOff x="894" y="1488"/>
            <a:chExt cx="4502" cy="2685"/>
          </a:xfrm>
        </p:grpSpPr>
        <p:graphicFrame>
          <p:nvGraphicFramePr>
            <p:cNvPr id="2050" name="Object 4"/>
            <p:cNvGraphicFramePr>
              <a:graphicFrameLocks/>
            </p:cNvGraphicFramePr>
            <p:nvPr/>
          </p:nvGraphicFramePr>
          <p:xfrm>
            <a:off x="894" y="1647"/>
            <a:ext cx="1852" cy="993"/>
          </p:xfrm>
          <a:graphic>
            <a:graphicData uri="http://schemas.openxmlformats.org/presentationml/2006/ole">
              <mc:AlternateContent xmlns:mc="http://schemas.openxmlformats.org/markup-compatibility/2006">
                <mc:Choice xmlns:v="urn:schemas-microsoft-com:vml" Requires="v">
                  <p:oleObj spid="_x0000_s2074" name="Document" r:id="rId4" imgW="2939760" imgH="1576080" progId="Word.Document.6">
                    <p:embed/>
                  </p:oleObj>
                </mc:Choice>
                <mc:Fallback>
                  <p:oleObj name="Document" r:id="rId4" imgW="2939760" imgH="1576080" progId="Word.Document.6">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 y="1647"/>
                          <a:ext cx="1852" cy="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p:cNvGraphicFramePr>
              <a:graphicFrameLocks/>
            </p:cNvGraphicFramePr>
            <p:nvPr/>
          </p:nvGraphicFramePr>
          <p:xfrm>
            <a:off x="894" y="2710"/>
            <a:ext cx="1831" cy="982"/>
          </p:xfrm>
          <a:graphic>
            <a:graphicData uri="http://schemas.openxmlformats.org/presentationml/2006/ole">
              <mc:AlternateContent xmlns:mc="http://schemas.openxmlformats.org/markup-compatibility/2006">
                <mc:Choice xmlns:v="urn:schemas-microsoft-com:vml" Requires="v">
                  <p:oleObj spid="_x0000_s2075" name="Document" r:id="rId6" imgW="2906640" imgH="1558800" progId="Word.Document.6">
                    <p:embed/>
                  </p:oleObj>
                </mc:Choice>
                <mc:Fallback>
                  <p:oleObj name="Document" r:id="rId6" imgW="2906640" imgH="1558800" progId="Word.Document.6">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 y="2710"/>
                          <a:ext cx="1831"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6" name="Picture 6"/>
            <p:cNvPicPr>
              <a:picLocks noChangeArrowheads="1"/>
            </p:cNvPicPr>
            <p:nvPr/>
          </p:nvPicPr>
          <p:blipFill>
            <a:blip r:embed="rId8" cstate="print"/>
            <a:srcRect/>
            <a:stretch>
              <a:fillRect/>
            </a:stretch>
          </p:blipFill>
          <p:spPr bwMode="auto">
            <a:xfrm>
              <a:off x="3427" y="1548"/>
              <a:ext cx="1969" cy="1544"/>
            </a:xfrm>
            <a:prstGeom prst="rect">
              <a:avLst/>
            </a:prstGeom>
            <a:noFill/>
            <a:ln w="9525">
              <a:noFill/>
              <a:miter lim="800000"/>
              <a:headEnd/>
              <a:tailEnd/>
            </a:ln>
          </p:spPr>
        </p:pic>
        <p:pic>
          <p:nvPicPr>
            <p:cNvPr id="2057" name="Picture 7"/>
            <p:cNvPicPr>
              <a:picLocks noChangeArrowheads="1"/>
            </p:cNvPicPr>
            <p:nvPr/>
          </p:nvPicPr>
          <p:blipFill>
            <a:blip r:embed="rId9" cstate="print"/>
            <a:srcRect/>
            <a:stretch>
              <a:fillRect/>
            </a:stretch>
          </p:blipFill>
          <p:spPr bwMode="auto">
            <a:xfrm>
              <a:off x="2422" y="3294"/>
              <a:ext cx="1235" cy="879"/>
            </a:xfrm>
            <a:prstGeom prst="rect">
              <a:avLst/>
            </a:prstGeom>
            <a:noFill/>
            <a:ln w="9525">
              <a:noFill/>
              <a:miter lim="800000"/>
              <a:headEnd/>
              <a:tailEnd/>
            </a:ln>
          </p:spPr>
        </p:pic>
        <p:sp>
          <p:nvSpPr>
            <p:cNvPr id="2058" name="Line 8"/>
            <p:cNvSpPr>
              <a:spLocks noChangeShapeType="1"/>
            </p:cNvSpPr>
            <p:nvPr/>
          </p:nvSpPr>
          <p:spPr bwMode="auto">
            <a:xfrm>
              <a:off x="1763" y="3471"/>
              <a:ext cx="599" cy="571"/>
            </a:xfrm>
            <a:prstGeom prst="line">
              <a:avLst/>
            </a:prstGeom>
            <a:noFill/>
            <a:ln w="25400">
              <a:solidFill>
                <a:srgbClr val="CC0000"/>
              </a:solidFill>
              <a:round/>
              <a:headEnd type="none" w="sm" len="sm"/>
              <a:tailEnd type="none" w="sm" len="sm"/>
            </a:ln>
          </p:spPr>
          <p:txBody>
            <a:bodyPr/>
            <a:lstStyle/>
            <a:p>
              <a:endParaRPr lang="en-US"/>
            </a:p>
          </p:txBody>
        </p:sp>
        <p:sp>
          <p:nvSpPr>
            <p:cNvPr id="2059" name="Line 9"/>
            <p:cNvSpPr>
              <a:spLocks noChangeShapeType="1"/>
            </p:cNvSpPr>
            <p:nvPr/>
          </p:nvSpPr>
          <p:spPr bwMode="auto">
            <a:xfrm>
              <a:off x="1809" y="3317"/>
              <a:ext cx="599" cy="39"/>
            </a:xfrm>
            <a:prstGeom prst="line">
              <a:avLst/>
            </a:prstGeom>
            <a:noFill/>
            <a:ln w="25400">
              <a:solidFill>
                <a:srgbClr val="CC0000"/>
              </a:solidFill>
              <a:round/>
              <a:headEnd type="none" w="sm" len="sm"/>
              <a:tailEnd type="none" w="sm" len="sm"/>
            </a:ln>
          </p:spPr>
          <p:txBody>
            <a:bodyPr/>
            <a:lstStyle/>
            <a:p>
              <a:endParaRPr lang="en-US"/>
            </a:p>
          </p:txBody>
        </p:sp>
        <p:sp>
          <p:nvSpPr>
            <p:cNvPr id="2060" name="Rectangle 10"/>
            <p:cNvSpPr>
              <a:spLocks noChangeArrowheads="1"/>
            </p:cNvSpPr>
            <p:nvPr/>
          </p:nvSpPr>
          <p:spPr bwMode="auto">
            <a:xfrm>
              <a:off x="1495" y="3325"/>
              <a:ext cx="213" cy="138"/>
            </a:xfrm>
            <a:prstGeom prst="rect">
              <a:avLst/>
            </a:prstGeom>
            <a:noFill/>
            <a:ln w="25400">
              <a:solidFill>
                <a:srgbClr val="CC0000"/>
              </a:solidFill>
              <a:miter lim="800000"/>
              <a:headEnd/>
              <a:tailEnd/>
            </a:ln>
          </p:spPr>
          <p:txBody>
            <a:bodyPr wrap="none" anchor="ctr"/>
            <a:lstStyle/>
            <a:p>
              <a:endParaRPr lang="en-GB"/>
            </a:p>
          </p:txBody>
        </p:sp>
        <p:sp>
          <p:nvSpPr>
            <p:cNvPr id="2061" name="Rectangle 11"/>
            <p:cNvSpPr>
              <a:spLocks noChangeArrowheads="1"/>
            </p:cNvSpPr>
            <p:nvPr/>
          </p:nvSpPr>
          <p:spPr bwMode="auto">
            <a:xfrm>
              <a:off x="2886" y="3487"/>
              <a:ext cx="426" cy="272"/>
            </a:xfrm>
            <a:prstGeom prst="rect">
              <a:avLst/>
            </a:prstGeom>
            <a:noFill/>
            <a:ln w="50800">
              <a:solidFill>
                <a:srgbClr val="009900"/>
              </a:solidFill>
              <a:miter lim="800000"/>
              <a:headEnd/>
              <a:tailEnd/>
            </a:ln>
          </p:spPr>
          <p:txBody>
            <a:bodyPr wrap="none" anchor="ctr"/>
            <a:lstStyle/>
            <a:p>
              <a:endParaRPr lang="en-GB"/>
            </a:p>
          </p:txBody>
        </p:sp>
        <p:sp>
          <p:nvSpPr>
            <p:cNvPr id="2062" name="Line 12"/>
            <p:cNvSpPr>
              <a:spLocks noChangeShapeType="1"/>
            </p:cNvSpPr>
            <p:nvPr/>
          </p:nvSpPr>
          <p:spPr bwMode="auto">
            <a:xfrm flipV="1">
              <a:off x="2869" y="1488"/>
              <a:ext cx="460" cy="1944"/>
            </a:xfrm>
            <a:prstGeom prst="line">
              <a:avLst/>
            </a:prstGeom>
            <a:noFill/>
            <a:ln w="50800">
              <a:solidFill>
                <a:srgbClr val="009900"/>
              </a:solidFill>
              <a:round/>
              <a:headEnd type="none" w="sm" len="sm"/>
              <a:tailEnd type="none" w="sm" len="sm"/>
            </a:ln>
          </p:spPr>
          <p:txBody>
            <a:bodyPr/>
            <a:lstStyle/>
            <a:p>
              <a:endParaRPr lang="en-US"/>
            </a:p>
          </p:txBody>
        </p:sp>
        <p:sp>
          <p:nvSpPr>
            <p:cNvPr id="2063" name="Line 13"/>
            <p:cNvSpPr>
              <a:spLocks noChangeShapeType="1"/>
            </p:cNvSpPr>
            <p:nvPr/>
          </p:nvSpPr>
          <p:spPr bwMode="auto">
            <a:xfrm flipV="1">
              <a:off x="3376" y="3163"/>
              <a:ext cx="1934" cy="609"/>
            </a:xfrm>
            <a:prstGeom prst="line">
              <a:avLst/>
            </a:prstGeom>
            <a:noFill/>
            <a:ln w="50800">
              <a:solidFill>
                <a:srgbClr val="009900"/>
              </a:solidFill>
              <a:round/>
              <a:headEnd type="none" w="sm" len="sm"/>
              <a:tailEnd type="none" w="sm" len="sm"/>
            </a:ln>
          </p:spPr>
          <p:txBody>
            <a:bodyPr/>
            <a:lstStyle/>
            <a:p>
              <a:endParaRPr lang="en-US"/>
            </a:p>
          </p:txBody>
        </p:sp>
        <p:sp>
          <p:nvSpPr>
            <p:cNvPr id="51214" name="Rectangle 14"/>
            <p:cNvSpPr>
              <a:spLocks noChangeArrowheads="1"/>
            </p:cNvSpPr>
            <p:nvPr/>
          </p:nvSpPr>
          <p:spPr bwMode="auto">
            <a:xfrm>
              <a:off x="1937" y="1693"/>
              <a:ext cx="1278" cy="311"/>
            </a:xfrm>
            <a:prstGeom prst="rect">
              <a:avLst/>
            </a:prstGeom>
            <a:noFill/>
            <a:ln w="9525">
              <a:noFill/>
              <a:miter lim="800000"/>
              <a:headEnd/>
              <a:tailEnd/>
            </a:ln>
            <a:effectLst/>
          </p:spPr>
          <p:txBody>
            <a:bodyPr wrap="none" lIns="92075" tIns="46038" rIns="92075" bIns="46038">
              <a:spAutoFit/>
            </a:bodyPr>
            <a:lstStyle/>
            <a:p>
              <a:pPr algn="l" eaLnBrk="0" hangingPunct="0">
                <a:defRPr/>
              </a:pPr>
              <a:r>
                <a:rPr lang="en-GB" sz="2000" b="1">
                  <a:solidFill>
                    <a:schemeClr val="bg2"/>
                  </a:solidFill>
                  <a:effectLst>
                    <a:outerShdw blurRad="38100" dist="38100" dir="2700000" algn="tl">
                      <a:srgbClr val="C0C0C0"/>
                    </a:outerShdw>
                  </a:effectLst>
                  <a:latin typeface="Arial" pitchFamily="34" charset="0"/>
                </a:rPr>
                <a:t>Lossless</a:t>
              </a:r>
            </a:p>
          </p:txBody>
        </p:sp>
        <p:sp>
          <p:nvSpPr>
            <p:cNvPr id="51215" name="Rectangle 15"/>
            <p:cNvSpPr>
              <a:spLocks noChangeArrowheads="1"/>
            </p:cNvSpPr>
            <p:nvPr/>
          </p:nvSpPr>
          <p:spPr bwMode="auto">
            <a:xfrm>
              <a:off x="2076" y="2760"/>
              <a:ext cx="924" cy="311"/>
            </a:xfrm>
            <a:prstGeom prst="rect">
              <a:avLst/>
            </a:prstGeom>
            <a:noFill/>
            <a:ln w="9525">
              <a:noFill/>
              <a:miter lim="800000"/>
              <a:headEnd/>
              <a:tailEnd/>
            </a:ln>
            <a:effectLst/>
          </p:spPr>
          <p:txBody>
            <a:bodyPr wrap="none" lIns="92075" tIns="46038" rIns="92075" bIns="46038">
              <a:spAutoFit/>
            </a:bodyPr>
            <a:lstStyle/>
            <a:p>
              <a:pPr algn="l" eaLnBrk="0" hangingPunct="0">
                <a:defRPr/>
              </a:pPr>
              <a:r>
                <a:rPr lang="en-GB" sz="2000" b="1">
                  <a:solidFill>
                    <a:schemeClr val="bg2"/>
                  </a:solidFill>
                  <a:effectLst>
                    <a:outerShdw blurRad="38100" dist="38100" dir="2700000" algn="tl">
                      <a:srgbClr val="C0C0C0"/>
                    </a:outerShdw>
                  </a:effectLst>
                  <a:latin typeface="Arial" pitchFamily="34" charset="0"/>
                </a:rPr>
                <a:t>Lossy</a:t>
              </a:r>
            </a:p>
          </p:txBody>
        </p:sp>
      </p:grpSp>
      <p:sp>
        <p:nvSpPr>
          <p:cNvPr id="2055" name="Rectangle 16"/>
          <p:cNvSpPr>
            <a:spLocks noChangeArrowheads="1"/>
          </p:cNvSpPr>
          <p:nvPr/>
        </p:nvSpPr>
        <p:spPr bwMode="auto">
          <a:xfrm>
            <a:off x="457200" y="838200"/>
            <a:ext cx="8839200" cy="396875"/>
          </a:xfrm>
          <a:prstGeom prst="rect">
            <a:avLst/>
          </a:prstGeom>
          <a:noFill/>
          <a:ln w="9525">
            <a:noFill/>
            <a:miter lim="800000"/>
            <a:headEnd/>
            <a:tailEnd/>
          </a:ln>
        </p:spPr>
        <p:txBody>
          <a:bodyPr lIns="92075" tIns="46038" rIns="92075" bIns="46038">
            <a:spAutoFit/>
          </a:bodyPr>
          <a:lstStyle/>
          <a:p>
            <a:pPr marL="290513" indent="-290513" algn="l">
              <a:spcBef>
                <a:spcPct val="20000"/>
              </a:spcBef>
              <a:buClr>
                <a:schemeClr val="accent1"/>
              </a:buClr>
            </a:pPr>
            <a:endParaRPr lang="en-GB" sz="200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GB"/>
          </a:p>
        </p:txBody>
      </p:sp>
      <p:sp>
        <p:nvSpPr>
          <p:cNvPr id="20483" name="Rectangle 7"/>
          <p:cNvSpPr>
            <a:spLocks noGrp="1" noChangeArrowheads="1"/>
          </p:cNvSpPr>
          <p:nvPr>
            <p:ph type="title"/>
          </p:nvPr>
        </p:nvSpPr>
        <p:spPr/>
        <p:txBody>
          <a:bodyPr/>
          <a:lstStyle/>
          <a:p>
            <a:pPr eaLnBrk="1" hangingPunct="1"/>
            <a:r>
              <a:rPr lang="en-GB" smtClean="0"/>
              <a:t>Measuring “Quality”</a:t>
            </a:r>
          </a:p>
        </p:txBody>
      </p:sp>
      <p:sp>
        <p:nvSpPr>
          <p:cNvPr id="20484" name="Rectangle 8"/>
          <p:cNvSpPr>
            <a:spLocks noGrp="1" noChangeArrowheads="1"/>
          </p:cNvSpPr>
          <p:nvPr>
            <p:ph type="body" idx="1"/>
          </p:nvPr>
        </p:nvSpPr>
        <p:spPr>
          <a:xfrm>
            <a:off x="742950" y="914400"/>
            <a:ext cx="4743450" cy="5181600"/>
          </a:xfrm>
        </p:spPr>
        <p:txBody>
          <a:bodyPr/>
          <a:lstStyle/>
          <a:p>
            <a:pPr eaLnBrk="1" hangingPunct="1"/>
            <a:endParaRPr lang="en-GB" dirty="0" smtClean="0"/>
          </a:p>
          <a:p>
            <a:pPr eaLnBrk="1" hangingPunct="1">
              <a:spcAft>
                <a:spcPts val="600"/>
              </a:spcAft>
            </a:pPr>
            <a:r>
              <a:rPr lang="en-GB" dirty="0" smtClean="0"/>
              <a:t>How do we measure the “quality” of </a:t>
            </a:r>
            <a:r>
              <a:rPr lang="en-GB" dirty="0" err="1" smtClean="0"/>
              <a:t>lossy</a:t>
            </a:r>
            <a:r>
              <a:rPr lang="en-GB" dirty="0" smtClean="0"/>
              <a:t> compressed images?</a:t>
            </a:r>
          </a:p>
          <a:p>
            <a:pPr eaLnBrk="1" hangingPunct="1">
              <a:spcAft>
                <a:spcPts val="600"/>
              </a:spcAft>
            </a:pPr>
            <a:r>
              <a:rPr lang="en-GB" dirty="0" smtClean="0"/>
              <a:t>Objective:- impartial measuring methods </a:t>
            </a:r>
          </a:p>
          <a:p>
            <a:pPr eaLnBrk="1" hangingPunct="1">
              <a:spcAft>
                <a:spcPts val="600"/>
              </a:spcAft>
            </a:pPr>
            <a:r>
              <a:rPr lang="en-GB" dirty="0" smtClean="0"/>
              <a:t>Subjective:- based on personal feelings</a:t>
            </a:r>
          </a:p>
          <a:p>
            <a:pPr eaLnBrk="1" hangingPunct="1">
              <a:spcAft>
                <a:spcPts val="600"/>
              </a:spcAft>
            </a:pPr>
            <a:r>
              <a:rPr lang="en-GB" dirty="0" smtClean="0"/>
              <a:t>We need definitions of “quality” (“degree of excellence”?) and to define how we will compare the original and decompressed images.</a:t>
            </a:r>
          </a:p>
          <a:p>
            <a:pPr eaLnBrk="1" hangingPunct="1"/>
            <a:endParaRPr lang="en-GB" dirty="0" smtClean="0"/>
          </a:p>
        </p:txBody>
      </p:sp>
      <p:pic>
        <p:nvPicPr>
          <p:cNvPr id="20485" name="Picture 10" descr="http://markitup.com/Data/Images/Quality%2520Assurance_01.jpg"/>
          <p:cNvPicPr>
            <a:picLocks noChangeAspect="1" noChangeArrowheads="1"/>
          </p:cNvPicPr>
          <p:nvPr/>
        </p:nvPicPr>
        <p:blipFill>
          <a:blip r:embed="rId3" cstate="print"/>
          <a:srcRect/>
          <a:stretch>
            <a:fillRect/>
          </a:stretch>
        </p:blipFill>
        <p:spPr bwMode="auto">
          <a:xfrm>
            <a:off x="5562600" y="2209800"/>
            <a:ext cx="3640138" cy="21701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28600" y="1219200"/>
            <a:ext cx="9677400" cy="5105400"/>
          </a:xfrm>
          <a:prstGeom prst="rect">
            <a:avLst/>
          </a:prstGeom>
          <a:noFill/>
          <a:ln w="9525">
            <a:noFill/>
            <a:miter lim="800000"/>
            <a:headEnd/>
            <a:tailEnd/>
          </a:ln>
        </p:spPr>
        <p:txBody>
          <a:bodyPr lIns="92075" tIns="46038" rIns="92075" bIns="46038"/>
          <a:lstStyle/>
          <a:p>
            <a:pPr algn="l">
              <a:spcBef>
                <a:spcPct val="20000"/>
              </a:spcBef>
            </a:pPr>
            <a:endParaRPr lang="en-GB" sz="1800">
              <a:latin typeface="Comic Sans MS" pitchFamily="66" charset="0"/>
            </a:endParaRPr>
          </a:p>
        </p:txBody>
      </p:sp>
      <p:sp>
        <p:nvSpPr>
          <p:cNvPr id="3076"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GB"/>
          </a:p>
        </p:txBody>
      </p:sp>
      <p:graphicFrame>
        <p:nvGraphicFramePr>
          <p:cNvPr id="3074" name="Object 5"/>
          <p:cNvGraphicFramePr>
            <a:graphicFrameLocks/>
          </p:cNvGraphicFramePr>
          <p:nvPr/>
        </p:nvGraphicFramePr>
        <p:xfrm>
          <a:off x="2743200" y="2667000"/>
          <a:ext cx="2946400" cy="762000"/>
        </p:xfrm>
        <a:graphic>
          <a:graphicData uri="http://schemas.openxmlformats.org/presentationml/2006/ole">
            <mc:AlternateContent xmlns:mc="http://schemas.openxmlformats.org/markup-compatibility/2006">
              <mc:Choice xmlns:v="urn:schemas-microsoft-com:vml" Requires="v">
                <p:oleObj spid="_x0000_s3087" name="Equation" r:id="rId4" imgW="2057400" imgH="457200" progId="Equation.3">
                  <p:embed/>
                </p:oleObj>
              </mc:Choice>
              <mc:Fallback>
                <p:oleObj name="Equation" r:id="rId4" imgW="2057400" imgH="457200" progId="Equation.3">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667000"/>
                        <a:ext cx="294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6"/>
          <p:cNvSpPr>
            <a:spLocks noGrp="1" noChangeArrowheads="1"/>
          </p:cNvSpPr>
          <p:nvPr>
            <p:ph type="title"/>
          </p:nvPr>
        </p:nvSpPr>
        <p:spPr/>
        <p:txBody>
          <a:bodyPr/>
          <a:lstStyle/>
          <a:p>
            <a:pPr eaLnBrk="1" hangingPunct="1"/>
            <a:r>
              <a:rPr lang="en-GB" smtClean="0"/>
              <a:t>Measuring “Quality”</a:t>
            </a:r>
          </a:p>
        </p:txBody>
      </p:sp>
      <p:sp>
        <p:nvSpPr>
          <p:cNvPr id="3078" name="Rectangle 7"/>
          <p:cNvSpPr>
            <a:spLocks noGrp="1" noChangeArrowheads="1"/>
          </p:cNvSpPr>
          <p:nvPr>
            <p:ph type="body" idx="1"/>
          </p:nvPr>
        </p:nvSpPr>
        <p:spPr>
          <a:xfrm>
            <a:off x="533400" y="914400"/>
            <a:ext cx="9067800" cy="5181600"/>
          </a:xfrm>
        </p:spPr>
        <p:txBody>
          <a:bodyPr/>
          <a:lstStyle/>
          <a:p>
            <a:pPr eaLnBrk="1" hangingPunct="1">
              <a:lnSpc>
                <a:spcPct val="90000"/>
              </a:lnSpc>
              <a:buFont typeface="Wingdings" pitchFamily="2" charset="2"/>
              <a:buNone/>
            </a:pPr>
            <a:r>
              <a:rPr lang="en-GB" b="1" dirty="0" smtClean="0"/>
              <a:t>Objectively</a:t>
            </a:r>
            <a:r>
              <a:rPr lang="en-GB" dirty="0" smtClean="0"/>
              <a:t> </a:t>
            </a:r>
          </a:p>
          <a:p>
            <a:pPr eaLnBrk="1" hangingPunct="1">
              <a:lnSpc>
                <a:spcPct val="90000"/>
              </a:lnSpc>
            </a:pPr>
            <a:r>
              <a:rPr lang="en-GB" dirty="0" smtClean="0"/>
              <a:t>E.g., </a:t>
            </a:r>
            <a:r>
              <a:rPr lang="en-GB" dirty="0" smtClean="0">
                <a:solidFill>
                  <a:srgbClr val="2330DD"/>
                </a:solidFill>
              </a:rPr>
              <a:t>Root Mean Square Error (RMSE)</a:t>
            </a:r>
            <a:endParaRPr lang="en-GB" dirty="0" smtClean="0"/>
          </a:p>
          <a:p>
            <a:pPr lvl="1" eaLnBrk="1" hangingPunct="1">
              <a:lnSpc>
                <a:spcPct val="90000"/>
              </a:lnSpc>
            </a:pPr>
            <a:r>
              <a:rPr lang="en-GB" dirty="0" smtClean="0"/>
              <a:t>Calculates the root mean square difference of pixels in the original image </a:t>
            </a:r>
            <a:r>
              <a:rPr lang="en-GB" i="1" dirty="0" smtClean="0"/>
              <a:t>f(</a:t>
            </a:r>
            <a:r>
              <a:rPr lang="en-GB" i="1" dirty="0" err="1" smtClean="0"/>
              <a:t>x,y</a:t>
            </a:r>
            <a:r>
              <a:rPr lang="en-GB" i="1" dirty="0" smtClean="0"/>
              <a:t>)</a:t>
            </a:r>
            <a:r>
              <a:rPr lang="en-GB" dirty="0" smtClean="0"/>
              <a:t> and pixels in the decompressed image </a:t>
            </a:r>
            <a:r>
              <a:rPr lang="en-GB" i="1" dirty="0" smtClean="0"/>
              <a:t>f’(</a:t>
            </a:r>
            <a:r>
              <a:rPr lang="en-GB" i="1" dirty="0" err="1" smtClean="0"/>
              <a:t>x,y</a:t>
            </a:r>
            <a:r>
              <a:rPr lang="en-GB" i="1" dirty="0" smtClean="0"/>
              <a:t>).  </a:t>
            </a:r>
            <a:r>
              <a:rPr lang="en-GB" dirty="0" smtClean="0"/>
              <a:t>Hence, RMSE tells us the average pixel error.</a:t>
            </a:r>
          </a:p>
          <a:p>
            <a:pPr eaLnBrk="1" hangingPunct="1">
              <a:lnSpc>
                <a:spcPct val="90000"/>
              </a:lnSpc>
              <a:buFont typeface="Wingdings" pitchFamily="2" charset="2"/>
              <a:buNone/>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buFont typeface="Wingdings" pitchFamily="2" charset="2"/>
              <a:buNone/>
            </a:pPr>
            <a:r>
              <a:rPr lang="en-GB" b="1" dirty="0" smtClean="0"/>
              <a:t>Subjectively </a:t>
            </a:r>
          </a:p>
          <a:p>
            <a:pPr eaLnBrk="1" hangingPunct="1">
              <a:lnSpc>
                <a:spcPct val="90000"/>
              </a:lnSpc>
            </a:pPr>
            <a:r>
              <a:rPr lang="en-GB" dirty="0" smtClean="0"/>
              <a:t>E.g., </a:t>
            </a:r>
            <a:r>
              <a:rPr lang="en-GB" dirty="0" smtClean="0">
                <a:solidFill>
                  <a:srgbClr val="2330DD"/>
                </a:solidFill>
              </a:rPr>
              <a:t>Mean Opinion Score (MOS)</a:t>
            </a:r>
          </a:p>
          <a:p>
            <a:pPr lvl="1" eaLnBrk="1" hangingPunct="1">
              <a:lnSpc>
                <a:spcPct val="90000"/>
              </a:lnSpc>
            </a:pPr>
            <a:r>
              <a:rPr lang="en-GB" dirty="0" smtClean="0"/>
              <a:t>Observer opinion rated according to the scales below.  </a:t>
            </a:r>
          </a:p>
          <a:p>
            <a:pPr lvl="1" eaLnBrk="1" hangingPunct="1">
              <a:lnSpc>
                <a:spcPct val="90000"/>
              </a:lnSpc>
            </a:pPr>
            <a:r>
              <a:rPr lang="en-GB" dirty="0" smtClean="0"/>
              <a:t>The viewers personal opinion of perceived quality.</a:t>
            </a:r>
          </a:p>
          <a:p>
            <a:pPr lvl="2" eaLnBrk="1" hangingPunct="1">
              <a:lnSpc>
                <a:spcPct val="90000"/>
              </a:lnSpc>
            </a:pPr>
            <a:r>
              <a:rPr lang="en-GB" dirty="0" smtClean="0"/>
              <a:t>5=very good … 1=very poor</a:t>
            </a:r>
          </a:p>
          <a:p>
            <a:pPr lvl="2" eaLnBrk="1" hangingPunct="1">
              <a:lnSpc>
                <a:spcPct val="90000"/>
              </a:lnSpc>
            </a:pPr>
            <a:r>
              <a:rPr lang="en-GB" dirty="0" smtClean="0"/>
              <a:t>or...</a:t>
            </a:r>
          </a:p>
          <a:p>
            <a:pPr lvl="2" eaLnBrk="1" hangingPunct="1">
              <a:lnSpc>
                <a:spcPct val="90000"/>
              </a:lnSpc>
            </a:pPr>
            <a:r>
              <a:rPr lang="en-GB" dirty="0" smtClean="0"/>
              <a:t>5=perfect, 4=just noticeable, 3=slightly annoying, 2=annoying, 1=very annoying  </a:t>
            </a:r>
          </a:p>
          <a:p>
            <a:pPr eaLnBrk="1" hangingPunct="1">
              <a:lnSpc>
                <a:spcPct val="90000"/>
              </a:lnSpc>
            </a:pPr>
            <a:endParaRPr lang="en-GB"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rrowheads="1"/>
          </p:cNvPicPr>
          <p:nvPr/>
        </p:nvPicPr>
        <p:blipFill>
          <a:blip r:embed="rId4" cstate="print">
            <a:grayscl/>
            <a:biLevel thresh="50000"/>
          </a:blip>
          <a:srcRect/>
          <a:stretch>
            <a:fillRect/>
          </a:stretch>
        </p:blipFill>
        <p:spPr bwMode="auto">
          <a:xfrm>
            <a:off x="5257800" y="1981200"/>
            <a:ext cx="4343400" cy="2511425"/>
          </a:xfrm>
          <a:prstGeom prst="rect">
            <a:avLst/>
          </a:prstGeom>
          <a:noFill/>
          <a:ln w="9525">
            <a:noFill/>
            <a:miter lim="800000"/>
            <a:headEnd/>
            <a:tailEnd/>
          </a:ln>
        </p:spPr>
      </p:pic>
      <p:sp>
        <p:nvSpPr>
          <p:cNvPr id="4100" name="Rectangle 8"/>
          <p:cNvSpPr>
            <a:spLocks noGrp="1" noChangeArrowheads="1"/>
          </p:cNvSpPr>
          <p:nvPr>
            <p:ph type="title"/>
          </p:nvPr>
        </p:nvSpPr>
        <p:spPr/>
        <p:txBody>
          <a:bodyPr/>
          <a:lstStyle/>
          <a:p>
            <a:pPr eaLnBrk="1" hangingPunct="1"/>
            <a:r>
              <a:rPr lang="en-GB" smtClean="0"/>
              <a:t>The Rate/Distortion Trade-Off</a:t>
            </a:r>
          </a:p>
        </p:txBody>
      </p:sp>
      <p:sp>
        <p:nvSpPr>
          <p:cNvPr id="4101" name="Rectangle 9"/>
          <p:cNvSpPr>
            <a:spLocks noGrp="1" noChangeArrowheads="1"/>
          </p:cNvSpPr>
          <p:nvPr>
            <p:ph type="body" sz="half" idx="1"/>
          </p:nvPr>
        </p:nvSpPr>
        <p:spPr>
          <a:xfrm>
            <a:off x="742950" y="914400"/>
            <a:ext cx="4591050" cy="5181600"/>
          </a:xfrm>
        </p:spPr>
        <p:txBody>
          <a:bodyPr/>
          <a:lstStyle/>
          <a:p>
            <a:pPr eaLnBrk="1" hangingPunct="1"/>
            <a:endParaRPr lang="en-GB" smtClean="0"/>
          </a:p>
          <a:p>
            <a:pPr eaLnBrk="1" hangingPunct="1"/>
            <a:r>
              <a:rPr lang="en-GB" smtClean="0"/>
              <a:t>Rate distortion graphs are useful in clearly showing the trade-off between the bits per pixel and measured quality or error.  </a:t>
            </a:r>
          </a:p>
          <a:p>
            <a:pPr eaLnBrk="1" hangingPunct="1"/>
            <a:endParaRPr lang="en-GB" smtClean="0"/>
          </a:p>
          <a:p>
            <a:pPr eaLnBrk="1" hangingPunct="1"/>
            <a:r>
              <a:rPr lang="en-GB" smtClean="0"/>
              <a:t>We would normally expect larger MOS values and smaller RMSE for more bits per pixel.</a:t>
            </a:r>
          </a:p>
          <a:p>
            <a:pPr eaLnBrk="1" hangingPunct="1"/>
            <a:endParaRPr lang="en-GB" smtClean="0"/>
          </a:p>
          <a:p>
            <a:pPr eaLnBrk="1" hangingPunct="1"/>
            <a:endParaRPr lang="en-GB" smtClean="0"/>
          </a:p>
          <a:p>
            <a:pPr eaLnBrk="1" hangingPunct="1"/>
            <a:endParaRPr lang="en-GB" smtClean="0"/>
          </a:p>
        </p:txBody>
      </p:sp>
      <p:sp>
        <p:nvSpPr>
          <p:cNvPr id="4102" name="Rectangle 5"/>
          <p:cNvSpPr>
            <a:spLocks noChangeArrowheads="1"/>
          </p:cNvSpPr>
          <p:nvPr/>
        </p:nvSpPr>
        <p:spPr bwMode="auto">
          <a:xfrm>
            <a:off x="5334000" y="1371600"/>
            <a:ext cx="3733800" cy="3352800"/>
          </a:xfrm>
          <a:prstGeom prst="rect">
            <a:avLst/>
          </a:prstGeom>
          <a:noFill/>
          <a:ln w="9525">
            <a:noFill/>
            <a:miter lim="800000"/>
            <a:headEnd/>
            <a:tailEnd/>
          </a:ln>
        </p:spPr>
        <p:txBody>
          <a:bodyPr lIns="92075" tIns="46038" rIns="92075" bIns="46038"/>
          <a:lstStyle/>
          <a:p>
            <a:pPr marL="190500" indent="-190500" algn="l">
              <a:spcBef>
                <a:spcPct val="20000"/>
              </a:spcBef>
            </a:pPr>
            <a:r>
              <a:rPr lang="en-GB" sz="1800">
                <a:latin typeface="Comic Sans MS" pitchFamily="66" charset="0"/>
              </a:rPr>
              <a:t> </a:t>
            </a:r>
          </a:p>
          <a:p>
            <a:pPr marL="190500" indent="-190500" algn="l">
              <a:spcBef>
                <a:spcPct val="20000"/>
              </a:spcBef>
            </a:pPr>
            <a:endParaRPr lang="en-GB" sz="1800">
              <a:latin typeface="Comic Sans MS" pitchFamily="66" charset="0"/>
            </a:endParaRPr>
          </a:p>
          <a:p>
            <a:pPr marL="190500" indent="-190500" algn="l">
              <a:spcBef>
                <a:spcPct val="20000"/>
              </a:spcBef>
            </a:pPr>
            <a:endParaRPr lang="en-GB" sz="1800" b="1">
              <a:latin typeface="Comic Sans MS" pitchFamily="66" charset="0"/>
            </a:endParaRPr>
          </a:p>
          <a:p>
            <a:pPr marL="190500" indent="-190500" algn="l">
              <a:spcBef>
                <a:spcPct val="20000"/>
              </a:spcBef>
            </a:pPr>
            <a:endParaRPr lang="en-GB" sz="1800" b="1">
              <a:latin typeface="Comic Sans MS" pitchFamily="66" charset="0"/>
            </a:endParaRPr>
          </a:p>
          <a:p>
            <a:pPr marL="190500" indent="-190500" algn="l">
              <a:spcBef>
                <a:spcPct val="20000"/>
              </a:spcBef>
            </a:pPr>
            <a:endParaRPr lang="en-GB" sz="1800" b="1">
              <a:latin typeface="Comic Sans MS" pitchFamily="66" charset="0"/>
            </a:endParaRPr>
          </a:p>
          <a:p>
            <a:pPr marL="190500" indent="-190500" algn="l">
              <a:spcBef>
                <a:spcPct val="20000"/>
              </a:spcBef>
            </a:pPr>
            <a:endParaRPr lang="en-GB" sz="1800" b="1">
              <a:latin typeface="Comic Sans MS" pitchFamily="66" charset="0"/>
            </a:endParaRPr>
          </a:p>
        </p:txBody>
      </p:sp>
      <p:graphicFrame>
        <p:nvGraphicFramePr>
          <p:cNvPr id="4098" name="Object 11"/>
          <p:cNvGraphicFramePr>
            <a:graphicFrameLocks/>
          </p:cNvGraphicFramePr>
          <p:nvPr/>
        </p:nvGraphicFramePr>
        <p:xfrm>
          <a:off x="1143000" y="4572000"/>
          <a:ext cx="5680075" cy="1323975"/>
        </p:xfrm>
        <a:graphic>
          <a:graphicData uri="http://schemas.openxmlformats.org/presentationml/2006/ole">
            <mc:AlternateContent xmlns:mc="http://schemas.openxmlformats.org/markup-compatibility/2006">
              <mc:Choice xmlns:v="urn:schemas-microsoft-com:vml" Requires="v">
                <p:oleObj spid="_x0000_s4112" name="Equation" r:id="rId5" imgW="4419360" imgH="1028520" progId="Equation.3">
                  <p:embed/>
                </p:oleObj>
              </mc:Choice>
              <mc:Fallback>
                <p:oleObj name="Equation" r:id="rId5" imgW="4419360" imgH="1028520" progId="Equation.3">
                  <p:embed/>
                  <p:pic>
                    <p:nvPicPr>
                      <p:cNvPr id="0" name="Object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572000"/>
                        <a:ext cx="56800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1"/>
          <p:cNvSpPr/>
          <p:nvPr/>
        </p:nvSpPr>
        <p:spPr bwMode="auto">
          <a:xfrm>
            <a:off x="6677025" y="2505075"/>
            <a:ext cx="1047788" cy="923925"/>
          </a:xfrm>
          <a:custGeom>
            <a:avLst/>
            <a:gdLst>
              <a:gd name="connsiteX0" fmla="*/ 0 w 1047788"/>
              <a:gd name="connsiteY0" fmla="*/ 0 h 923925"/>
              <a:gd name="connsiteX1" fmla="*/ 276225 w 1047788"/>
              <a:gd name="connsiteY1" fmla="*/ 9525 h 923925"/>
              <a:gd name="connsiteX2" fmla="*/ 352425 w 1047788"/>
              <a:gd name="connsiteY2" fmla="*/ 28575 h 923925"/>
              <a:gd name="connsiteX3" fmla="*/ 466725 w 1047788"/>
              <a:gd name="connsiteY3" fmla="*/ 57150 h 923925"/>
              <a:gd name="connsiteX4" fmla="*/ 533400 w 1047788"/>
              <a:gd name="connsiteY4" fmla="*/ 76200 h 923925"/>
              <a:gd name="connsiteX5" fmla="*/ 628650 w 1047788"/>
              <a:gd name="connsiteY5" fmla="*/ 104775 h 923925"/>
              <a:gd name="connsiteX6" fmla="*/ 657225 w 1047788"/>
              <a:gd name="connsiteY6" fmla="*/ 114300 h 923925"/>
              <a:gd name="connsiteX7" fmla="*/ 685800 w 1047788"/>
              <a:gd name="connsiteY7" fmla="*/ 133350 h 923925"/>
              <a:gd name="connsiteX8" fmla="*/ 742950 w 1047788"/>
              <a:gd name="connsiteY8" fmla="*/ 161925 h 923925"/>
              <a:gd name="connsiteX9" fmla="*/ 762000 w 1047788"/>
              <a:gd name="connsiteY9" fmla="*/ 190500 h 923925"/>
              <a:gd name="connsiteX10" fmla="*/ 790575 w 1047788"/>
              <a:gd name="connsiteY10" fmla="*/ 209550 h 923925"/>
              <a:gd name="connsiteX11" fmla="*/ 800100 w 1047788"/>
              <a:gd name="connsiteY11" fmla="*/ 238125 h 923925"/>
              <a:gd name="connsiteX12" fmla="*/ 847725 w 1047788"/>
              <a:gd name="connsiteY12" fmla="*/ 295275 h 923925"/>
              <a:gd name="connsiteX13" fmla="*/ 857250 w 1047788"/>
              <a:gd name="connsiteY13" fmla="*/ 323850 h 923925"/>
              <a:gd name="connsiteX14" fmla="*/ 876300 w 1047788"/>
              <a:gd name="connsiteY14" fmla="*/ 352425 h 923925"/>
              <a:gd name="connsiteX15" fmla="*/ 885825 w 1047788"/>
              <a:gd name="connsiteY15" fmla="*/ 381000 h 923925"/>
              <a:gd name="connsiteX16" fmla="*/ 904875 w 1047788"/>
              <a:gd name="connsiteY16" fmla="*/ 409575 h 923925"/>
              <a:gd name="connsiteX17" fmla="*/ 923925 w 1047788"/>
              <a:gd name="connsiteY17" fmla="*/ 466725 h 923925"/>
              <a:gd name="connsiteX18" fmla="*/ 942975 w 1047788"/>
              <a:gd name="connsiteY18" fmla="*/ 504825 h 923925"/>
              <a:gd name="connsiteX19" fmla="*/ 962025 w 1047788"/>
              <a:gd name="connsiteY19" fmla="*/ 533400 h 923925"/>
              <a:gd name="connsiteX20" fmla="*/ 981075 w 1047788"/>
              <a:gd name="connsiteY20" fmla="*/ 590550 h 923925"/>
              <a:gd name="connsiteX21" fmla="*/ 1000125 w 1047788"/>
              <a:gd name="connsiteY21" fmla="*/ 657225 h 923925"/>
              <a:gd name="connsiteX22" fmla="*/ 1019175 w 1047788"/>
              <a:gd name="connsiteY22" fmla="*/ 762000 h 923925"/>
              <a:gd name="connsiteX23" fmla="*/ 1038225 w 1047788"/>
              <a:gd name="connsiteY23" fmla="*/ 819150 h 923925"/>
              <a:gd name="connsiteX24" fmla="*/ 1047750 w 1047788"/>
              <a:gd name="connsiteY24"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88" h="923925">
                <a:moveTo>
                  <a:pt x="0" y="0"/>
                </a:moveTo>
                <a:cubicBezTo>
                  <a:pt x="92075" y="3175"/>
                  <a:pt x="184397" y="2079"/>
                  <a:pt x="276225" y="9525"/>
                </a:cubicBezTo>
                <a:cubicBezTo>
                  <a:pt x="302321" y="11641"/>
                  <a:pt x="326600" y="24271"/>
                  <a:pt x="352425" y="28575"/>
                </a:cubicBezTo>
                <a:cubicBezTo>
                  <a:pt x="501969" y="53499"/>
                  <a:pt x="315782" y="19414"/>
                  <a:pt x="466725" y="57150"/>
                </a:cubicBezTo>
                <a:cubicBezTo>
                  <a:pt x="585832" y="86927"/>
                  <a:pt x="437747" y="48871"/>
                  <a:pt x="533400" y="76200"/>
                </a:cubicBezTo>
                <a:cubicBezTo>
                  <a:pt x="634167" y="104990"/>
                  <a:pt x="492837" y="59504"/>
                  <a:pt x="628650" y="104775"/>
                </a:cubicBezTo>
                <a:cubicBezTo>
                  <a:pt x="638175" y="107950"/>
                  <a:pt x="648871" y="108731"/>
                  <a:pt x="657225" y="114300"/>
                </a:cubicBezTo>
                <a:cubicBezTo>
                  <a:pt x="666750" y="120650"/>
                  <a:pt x="675561" y="128230"/>
                  <a:pt x="685800" y="133350"/>
                </a:cubicBezTo>
                <a:cubicBezTo>
                  <a:pt x="764670" y="172785"/>
                  <a:pt x="661058" y="107330"/>
                  <a:pt x="742950" y="161925"/>
                </a:cubicBezTo>
                <a:cubicBezTo>
                  <a:pt x="749300" y="171450"/>
                  <a:pt x="753905" y="182405"/>
                  <a:pt x="762000" y="190500"/>
                </a:cubicBezTo>
                <a:cubicBezTo>
                  <a:pt x="770095" y="198595"/>
                  <a:pt x="783424" y="200611"/>
                  <a:pt x="790575" y="209550"/>
                </a:cubicBezTo>
                <a:cubicBezTo>
                  <a:pt x="796847" y="217390"/>
                  <a:pt x="794531" y="229771"/>
                  <a:pt x="800100" y="238125"/>
                </a:cubicBezTo>
                <a:cubicBezTo>
                  <a:pt x="842231" y="301322"/>
                  <a:pt x="816562" y="232949"/>
                  <a:pt x="847725" y="295275"/>
                </a:cubicBezTo>
                <a:cubicBezTo>
                  <a:pt x="852215" y="304255"/>
                  <a:pt x="852760" y="314870"/>
                  <a:pt x="857250" y="323850"/>
                </a:cubicBezTo>
                <a:cubicBezTo>
                  <a:pt x="862370" y="334089"/>
                  <a:pt x="871180" y="342186"/>
                  <a:pt x="876300" y="352425"/>
                </a:cubicBezTo>
                <a:cubicBezTo>
                  <a:pt x="880790" y="361405"/>
                  <a:pt x="881335" y="372020"/>
                  <a:pt x="885825" y="381000"/>
                </a:cubicBezTo>
                <a:cubicBezTo>
                  <a:pt x="890945" y="391239"/>
                  <a:pt x="900226" y="399114"/>
                  <a:pt x="904875" y="409575"/>
                </a:cubicBezTo>
                <a:cubicBezTo>
                  <a:pt x="913030" y="427925"/>
                  <a:pt x="914945" y="448764"/>
                  <a:pt x="923925" y="466725"/>
                </a:cubicBezTo>
                <a:cubicBezTo>
                  <a:pt x="930275" y="479425"/>
                  <a:pt x="935930" y="492497"/>
                  <a:pt x="942975" y="504825"/>
                </a:cubicBezTo>
                <a:cubicBezTo>
                  <a:pt x="948655" y="514764"/>
                  <a:pt x="957376" y="522939"/>
                  <a:pt x="962025" y="533400"/>
                </a:cubicBezTo>
                <a:cubicBezTo>
                  <a:pt x="970180" y="551750"/>
                  <a:pt x="974725" y="571500"/>
                  <a:pt x="981075" y="590550"/>
                </a:cubicBezTo>
                <a:cubicBezTo>
                  <a:pt x="990153" y="617785"/>
                  <a:pt x="994145" y="627325"/>
                  <a:pt x="1000125" y="657225"/>
                </a:cubicBezTo>
                <a:cubicBezTo>
                  <a:pt x="1005571" y="684453"/>
                  <a:pt x="1011513" y="733907"/>
                  <a:pt x="1019175" y="762000"/>
                </a:cubicBezTo>
                <a:cubicBezTo>
                  <a:pt x="1024459" y="781373"/>
                  <a:pt x="1038225" y="819150"/>
                  <a:pt x="1038225" y="819150"/>
                </a:cubicBezTo>
                <a:cubicBezTo>
                  <a:pt x="1048931" y="904801"/>
                  <a:pt x="1047750" y="869752"/>
                  <a:pt x="1047750" y="923925"/>
                </a:cubicBezTo>
              </a:path>
            </a:pathLst>
          </a:cu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pitchFamily="34" charset="0"/>
            </a:endParaRPr>
          </a:p>
        </p:txBody>
      </p:sp>
      <p:sp>
        <p:nvSpPr>
          <p:cNvPr id="3" name="Freeform 2"/>
          <p:cNvSpPr/>
          <p:nvPr/>
        </p:nvSpPr>
        <p:spPr bwMode="auto">
          <a:xfrm>
            <a:off x="5153025" y="2200275"/>
            <a:ext cx="209550" cy="9525"/>
          </a:xfrm>
          <a:custGeom>
            <a:avLst/>
            <a:gdLst>
              <a:gd name="connsiteX0" fmla="*/ 0 w 209550"/>
              <a:gd name="connsiteY0" fmla="*/ 0 h 9525"/>
              <a:gd name="connsiteX1" fmla="*/ 209550 w 209550"/>
              <a:gd name="connsiteY1" fmla="*/ 9525 h 9525"/>
            </a:gdLst>
            <a:ahLst/>
            <a:cxnLst>
              <a:cxn ang="0">
                <a:pos x="connsiteX0" y="connsiteY0"/>
              </a:cxn>
              <a:cxn ang="0">
                <a:pos x="connsiteX1" y="connsiteY1"/>
              </a:cxn>
            </a:cxnLst>
            <a:rect l="l" t="t" r="r" b="b"/>
            <a:pathLst>
              <a:path w="209550" h="9525">
                <a:moveTo>
                  <a:pt x="0" y="0"/>
                </a:moveTo>
                <a:lnTo>
                  <a:pt x="209550" y="9525"/>
                </a:lnTo>
              </a:path>
            </a:pathLst>
          </a:cu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pitchFamily="34" charset="0"/>
            </a:endParaRPr>
          </a:p>
        </p:txBody>
      </p:sp>
      <p:sp>
        <p:nvSpPr>
          <p:cNvPr id="4" name="Freeform 3"/>
          <p:cNvSpPr/>
          <p:nvPr/>
        </p:nvSpPr>
        <p:spPr bwMode="auto">
          <a:xfrm>
            <a:off x="5153025" y="2714625"/>
            <a:ext cx="276225" cy="19050"/>
          </a:xfrm>
          <a:custGeom>
            <a:avLst/>
            <a:gdLst>
              <a:gd name="connsiteX0" fmla="*/ 0 w 276225"/>
              <a:gd name="connsiteY0" fmla="*/ 0 h 19050"/>
              <a:gd name="connsiteX1" fmla="*/ 228600 w 276225"/>
              <a:gd name="connsiteY1" fmla="*/ 9525 h 19050"/>
              <a:gd name="connsiteX2" fmla="*/ 276225 w 276225"/>
              <a:gd name="connsiteY2" fmla="*/ 19050 h 19050"/>
            </a:gdLst>
            <a:ahLst/>
            <a:cxnLst>
              <a:cxn ang="0">
                <a:pos x="connsiteX0" y="connsiteY0"/>
              </a:cxn>
              <a:cxn ang="0">
                <a:pos x="connsiteX1" y="connsiteY1"/>
              </a:cxn>
              <a:cxn ang="0">
                <a:pos x="connsiteX2" y="connsiteY2"/>
              </a:cxn>
            </a:cxnLst>
            <a:rect l="l" t="t" r="r" b="b"/>
            <a:pathLst>
              <a:path w="276225" h="19050">
                <a:moveTo>
                  <a:pt x="0" y="0"/>
                </a:moveTo>
                <a:cubicBezTo>
                  <a:pt x="76200" y="3175"/>
                  <a:pt x="152515" y="4278"/>
                  <a:pt x="228600" y="9525"/>
                </a:cubicBezTo>
                <a:cubicBezTo>
                  <a:pt x="244751" y="10639"/>
                  <a:pt x="276225" y="19050"/>
                  <a:pt x="276225" y="19050"/>
                </a:cubicBezTo>
              </a:path>
            </a:pathLst>
          </a:custGeom>
          <a:noFill/>
          <a:ln w="190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pitchFamily="34" charset="0"/>
            </a:endParaRPr>
          </a:p>
        </p:txBody>
      </p:sp>
      <p:sp>
        <p:nvSpPr>
          <p:cNvPr id="5" name="Freeform 4"/>
          <p:cNvSpPr/>
          <p:nvPr/>
        </p:nvSpPr>
        <p:spPr bwMode="auto">
          <a:xfrm>
            <a:off x="6762750" y="2419350"/>
            <a:ext cx="1000125" cy="945528"/>
          </a:xfrm>
          <a:custGeom>
            <a:avLst/>
            <a:gdLst>
              <a:gd name="connsiteX0" fmla="*/ 0 w 1000125"/>
              <a:gd name="connsiteY0" fmla="*/ 933450 h 945528"/>
              <a:gd name="connsiteX1" fmla="*/ 190500 w 1000125"/>
              <a:gd name="connsiteY1" fmla="*/ 933450 h 945528"/>
              <a:gd name="connsiteX2" fmla="*/ 257175 w 1000125"/>
              <a:gd name="connsiteY2" fmla="*/ 914400 h 945528"/>
              <a:gd name="connsiteX3" fmla="*/ 285750 w 1000125"/>
              <a:gd name="connsiteY3" fmla="*/ 895350 h 945528"/>
              <a:gd name="connsiteX4" fmla="*/ 314325 w 1000125"/>
              <a:gd name="connsiteY4" fmla="*/ 885825 h 945528"/>
              <a:gd name="connsiteX5" fmla="*/ 352425 w 1000125"/>
              <a:gd name="connsiteY5" fmla="*/ 866775 h 945528"/>
              <a:gd name="connsiteX6" fmla="*/ 381000 w 1000125"/>
              <a:gd name="connsiteY6" fmla="*/ 857250 h 945528"/>
              <a:gd name="connsiteX7" fmla="*/ 438150 w 1000125"/>
              <a:gd name="connsiteY7" fmla="*/ 828675 h 945528"/>
              <a:gd name="connsiteX8" fmla="*/ 514350 w 1000125"/>
              <a:gd name="connsiteY8" fmla="*/ 762000 h 945528"/>
              <a:gd name="connsiteX9" fmla="*/ 542925 w 1000125"/>
              <a:gd name="connsiteY9" fmla="*/ 742950 h 945528"/>
              <a:gd name="connsiteX10" fmla="*/ 590550 w 1000125"/>
              <a:gd name="connsiteY10" fmla="*/ 695325 h 945528"/>
              <a:gd name="connsiteX11" fmla="*/ 638175 w 1000125"/>
              <a:gd name="connsiteY11" fmla="*/ 647700 h 945528"/>
              <a:gd name="connsiteX12" fmla="*/ 695325 w 1000125"/>
              <a:gd name="connsiteY12" fmla="*/ 561975 h 945528"/>
              <a:gd name="connsiteX13" fmla="*/ 714375 w 1000125"/>
              <a:gd name="connsiteY13" fmla="*/ 533400 h 945528"/>
              <a:gd name="connsiteX14" fmla="*/ 733425 w 1000125"/>
              <a:gd name="connsiteY14" fmla="*/ 495300 h 945528"/>
              <a:gd name="connsiteX15" fmla="*/ 762000 w 1000125"/>
              <a:gd name="connsiteY15" fmla="*/ 476250 h 945528"/>
              <a:gd name="connsiteX16" fmla="*/ 781050 w 1000125"/>
              <a:gd name="connsiteY16" fmla="*/ 447675 h 945528"/>
              <a:gd name="connsiteX17" fmla="*/ 790575 w 1000125"/>
              <a:gd name="connsiteY17" fmla="*/ 409575 h 945528"/>
              <a:gd name="connsiteX18" fmla="*/ 819150 w 1000125"/>
              <a:gd name="connsiteY18" fmla="*/ 390525 h 945528"/>
              <a:gd name="connsiteX19" fmla="*/ 838200 w 1000125"/>
              <a:gd name="connsiteY19" fmla="*/ 333375 h 945528"/>
              <a:gd name="connsiteX20" fmla="*/ 847725 w 1000125"/>
              <a:gd name="connsiteY20" fmla="*/ 304800 h 945528"/>
              <a:gd name="connsiteX21" fmla="*/ 876300 w 1000125"/>
              <a:gd name="connsiteY21" fmla="*/ 247650 h 945528"/>
              <a:gd name="connsiteX22" fmla="*/ 895350 w 1000125"/>
              <a:gd name="connsiteY22" fmla="*/ 219075 h 945528"/>
              <a:gd name="connsiteX23" fmla="*/ 933450 w 1000125"/>
              <a:gd name="connsiteY23" fmla="*/ 133350 h 945528"/>
              <a:gd name="connsiteX24" fmla="*/ 962025 w 1000125"/>
              <a:gd name="connsiteY24" fmla="*/ 114300 h 945528"/>
              <a:gd name="connsiteX25" fmla="*/ 981075 w 1000125"/>
              <a:gd name="connsiteY25" fmla="*/ 57150 h 945528"/>
              <a:gd name="connsiteX26" fmla="*/ 990600 w 1000125"/>
              <a:gd name="connsiteY26" fmla="*/ 9525 h 945528"/>
              <a:gd name="connsiteX27" fmla="*/ 1000125 w 1000125"/>
              <a:gd name="connsiteY27" fmla="*/ 0 h 94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125" h="945528">
                <a:moveTo>
                  <a:pt x="0" y="933450"/>
                </a:moveTo>
                <a:cubicBezTo>
                  <a:pt x="87609" y="950972"/>
                  <a:pt x="51579" y="948073"/>
                  <a:pt x="190500" y="933450"/>
                </a:cubicBezTo>
                <a:cubicBezTo>
                  <a:pt x="198231" y="932636"/>
                  <a:pt x="246943" y="919516"/>
                  <a:pt x="257175" y="914400"/>
                </a:cubicBezTo>
                <a:cubicBezTo>
                  <a:pt x="267414" y="909280"/>
                  <a:pt x="275511" y="900470"/>
                  <a:pt x="285750" y="895350"/>
                </a:cubicBezTo>
                <a:cubicBezTo>
                  <a:pt x="294730" y="890860"/>
                  <a:pt x="305097" y="889780"/>
                  <a:pt x="314325" y="885825"/>
                </a:cubicBezTo>
                <a:cubicBezTo>
                  <a:pt x="327376" y="880232"/>
                  <a:pt x="339374" y="872368"/>
                  <a:pt x="352425" y="866775"/>
                </a:cubicBezTo>
                <a:cubicBezTo>
                  <a:pt x="361653" y="862820"/>
                  <a:pt x="372020" y="861740"/>
                  <a:pt x="381000" y="857250"/>
                </a:cubicBezTo>
                <a:cubicBezTo>
                  <a:pt x="454858" y="820321"/>
                  <a:pt x="366326" y="852616"/>
                  <a:pt x="438150" y="828675"/>
                </a:cubicBezTo>
                <a:cubicBezTo>
                  <a:pt x="469900" y="781050"/>
                  <a:pt x="447675" y="806450"/>
                  <a:pt x="514350" y="762000"/>
                </a:cubicBezTo>
                <a:lnTo>
                  <a:pt x="542925" y="742950"/>
                </a:lnTo>
                <a:cubicBezTo>
                  <a:pt x="593725" y="666750"/>
                  <a:pt x="527050" y="758825"/>
                  <a:pt x="590550" y="695325"/>
                </a:cubicBezTo>
                <a:cubicBezTo>
                  <a:pt x="654050" y="631825"/>
                  <a:pt x="561975" y="698500"/>
                  <a:pt x="638175" y="647700"/>
                </a:cubicBezTo>
                <a:lnTo>
                  <a:pt x="695325" y="561975"/>
                </a:lnTo>
                <a:cubicBezTo>
                  <a:pt x="701675" y="552450"/>
                  <a:pt x="709255" y="543639"/>
                  <a:pt x="714375" y="533400"/>
                </a:cubicBezTo>
                <a:cubicBezTo>
                  <a:pt x="720725" y="520700"/>
                  <a:pt x="724335" y="506208"/>
                  <a:pt x="733425" y="495300"/>
                </a:cubicBezTo>
                <a:cubicBezTo>
                  <a:pt x="740754" y="486506"/>
                  <a:pt x="752475" y="482600"/>
                  <a:pt x="762000" y="476250"/>
                </a:cubicBezTo>
                <a:cubicBezTo>
                  <a:pt x="768350" y="466725"/>
                  <a:pt x="776541" y="458197"/>
                  <a:pt x="781050" y="447675"/>
                </a:cubicBezTo>
                <a:cubicBezTo>
                  <a:pt x="786207" y="435643"/>
                  <a:pt x="783313" y="420467"/>
                  <a:pt x="790575" y="409575"/>
                </a:cubicBezTo>
                <a:cubicBezTo>
                  <a:pt x="796925" y="400050"/>
                  <a:pt x="809625" y="396875"/>
                  <a:pt x="819150" y="390525"/>
                </a:cubicBezTo>
                <a:lnTo>
                  <a:pt x="838200" y="333375"/>
                </a:lnTo>
                <a:cubicBezTo>
                  <a:pt x="841375" y="323850"/>
                  <a:pt x="842156" y="313154"/>
                  <a:pt x="847725" y="304800"/>
                </a:cubicBezTo>
                <a:cubicBezTo>
                  <a:pt x="902320" y="222908"/>
                  <a:pt x="836865" y="326520"/>
                  <a:pt x="876300" y="247650"/>
                </a:cubicBezTo>
                <a:cubicBezTo>
                  <a:pt x="881420" y="237411"/>
                  <a:pt x="890701" y="229536"/>
                  <a:pt x="895350" y="219075"/>
                </a:cubicBezTo>
                <a:cubicBezTo>
                  <a:pt x="910440" y="185122"/>
                  <a:pt x="907582" y="159218"/>
                  <a:pt x="933450" y="133350"/>
                </a:cubicBezTo>
                <a:cubicBezTo>
                  <a:pt x="941545" y="125255"/>
                  <a:pt x="952500" y="120650"/>
                  <a:pt x="962025" y="114300"/>
                </a:cubicBezTo>
                <a:cubicBezTo>
                  <a:pt x="968375" y="95250"/>
                  <a:pt x="977137" y="76841"/>
                  <a:pt x="981075" y="57150"/>
                </a:cubicBezTo>
                <a:cubicBezTo>
                  <a:pt x="984250" y="41275"/>
                  <a:pt x="985480" y="24884"/>
                  <a:pt x="990600" y="9525"/>
                </a:cubicBezTo>
                <a:cubicBezTo>
                  <a:pt x="992020" y="5265"/>
                  <a:pt x="996950" y="3175"/>
                  <a:pt x="1000125" y="0"/>
                </a:cubicBezTo>
              </a:path>
            </a:pathLst>
          </a:custGeom>
          <a:noFill/>
          <a:ln w="190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876800" y="152400"/>
            <a:ext cx="4743450" cy="914400"/>
          </a:xfrm>
          <a:noFill/>
        </p:spPr>
        <p:txBody>
          <a:bodyPr lIns="92075" tIns="46038" rIns="92075" bIns="46038"/>
          <a:lstStyle/>
          <a:p>
            <a:pPr eaLnBrk="1" hangingPunct="1"/>
            <a:r>
              <a:rPr lang="en-US" smtClean="0"/>
              <a:t>Optimizing the Rate/ Distortion</a:t>
            </a:r>
          </a:p>
        </p:txBody>
      </p:sp>
      <p:sp>
        <p:nvSpPr>
          <p:cNvPr id="23555" name="Rectangle 37"/>
          <p:cNvSpPr>
            <a:spLocks noGrp="1" noChangeArrowheads="1"/>
          </p:cNvSpPr>
          <p:nvPr>
            <p:ph type="body" sz="half" idx="2"/>
          </p:nvPr>
        </p:nvSpPr>
        <p:spPr>
          <a:xfrm>
            <a:off x="5105400" y="1219200"/>
            <a:ext cx="4495800" cy="5181600"/>
          </a:xfrm>
        </p:spPr>
        <p:txBody>
          <a:bodyPr/>
          <a:lstStyle/>
          <a:p>
            <a:pPr eaLnBrk="1" hangingPunct="1"/>
            <a:r>
              <a:rPr lang="en-GB" sz="1600" dirty="0" smtClean="0"/>
              <a:t>Quality can fall rapidly</a:t>
            </a:r>
          </a:p>
          <a:p>
            <a:pPr eaLnBrk="1" hangingPunct="1"/>
            <a:endParaRPr lang="en-GB" sz="1600" dirty="0" smtClean="0"/>
          </a:p>
          <a:p>
            <a:pPr eaLnBrk="1" hangingPunct="1"/>
            <a:r>
              <a:rPr lang="en-GB" sz="1600" dirty="0" smtClean="0"/>
              <a:t>When viewed full screen a significant drop in quality can be seen between these example images c-d-e. </a:t>
            </a:r>
          </a:p>
          <a:p>
            <a:pPr eaLnBrk="1" hangingPunct="1"/>
            <a:endParaRPr lang="en-GB" sz="1600" dirty="0" smtClean="0"/>
          </a:p>
          <a:p>
            <a:pPr eaLnBrk="1" hangingPunct="1"/>
            <a:r>
              <a:rPr lang="en-GB" sz="1600" dirty="0" smtClean="0"/>
              <a:t>Notice the relatively small change in compression ratio between images c) d) and e).</a:t>
            </a:r>
          </a:p>
          <a:p>
            <a:pPr marL="0" indent="0" eaLnBrk="1" hangingPunct="1">
              <a:buNone/>
            </a:pPr>
            <a:endParaRPr lang="en-GB" sz="1600" dirty="0" smtClean="0"/>
          </a:p>
          <a:p>
            <a:pPr eaLnBrk="1" hangingPunct="1"/>
            <a:r>
              <a:rPr lang="en-GB" sz="1600" dirty="0" smtClean="0"/>
              <a:t>The images were compressed with a method called DCT.</a:t>
            </a:r>
          </a:p>
          <a:p>
            <a:pPr eaLnBrk="1" hangingPunct="1"/>
            <a:endParaRPr lang="en-GB" sz="1600" dirty="0" smtClean="0"/>
          </a:p>
          <a:p>
            <a:pPr eaLnBrk="1" hangingPunct="1"/>
            <a:r>
              <a:rPr lang="en-GB" sz="1600" dirty="0" smtClean="0"/>
              <a:t>CR = compression ratio, QF tells us the amount of quantization used to compress the image.  QF=25 is the most </a:t>
            </a:r>
            <a:r>
              <a:rPr lang="en-GB" sz="1600" dirty="0" err="1" smtClean="0"/>
              <a:t>lossy</a:t>
            </a:r>
            <a:r>
              <a:rPr lang="en-GB" sz="1600" dirty="0" smtClean="0"/>
              <a:t>.</a:t>
            </a:r>
          </a:p>
          <a:p>
            <a:pPr eaLnBrk="1" hangingPunct="1"/>
            <a:endParaRPr lang="en-GB" sz="1600" dirty="0" smtClean="0"/>
          </a:p>
        </p:txBody>
      </p:sp>
      <p:sp>
        <p:nvSpPr>
          <p:cNvPr id="23556" name="Rectangle 4"/>
          <p:cNvSpPr>
            <a:spLocks noChangeArrowheads="1"/>
          </p:cNvSpPr>
          <p:nvPr/>
        </p:nvSpPr>
        <p:spPr bwMode="auto">
          <a:xfrm>
            <a:off x="5181600" y="1752600"/>
            <a:ext cx="4724400" cy="4876800"/>
          </a:xfrm>
          <a:prstGeom prst="rect">
            <a:avLst/>
          </a:prstGeom>
          <a:noFill/>
          <a:ln w="9525">
            <a:noFill/>
            <a:miter lim="800000"/>
            <a:headEnd/>
            <a:tailEnd/>
          </a:ln>
        </p:spPr>
        <p:txBody>
          <a:bodyPr lIns="92075" tIns="46038" rIns="92075" bIns="46038"/>
          <a:lstStyle/>
          <a:p>
            <a:pPr marL="190500" indent="-190500" algn="l">
              <a:spcBef>
                <a:spcPct val="20000"/>
              </a:spcBef>
            </a:pPr>
            <a:endParaRPr lang="en-GB" sz="1400">
              <a:latin typeface="Comic Sans MS" pitchFamily="66" charset="0"/>
            </a:endParaRPr>
          </a:p>
          <a:p>
            <a:pPr marL="190500" indent="-190500" algn="l">
              <a:spcBef>
                <a:spcPct val="20000"/>
              </a:spcBef>
            </a:pPr>
            <a:endParaRPr lang="en-GB" sz="1800">
              <a:latin typeface="Comic Sans MS" pitchFamily="66" charset="0"/>
            </a:endParaRPr>
          </a:p>
          <a:p>
            <a:pPr marL="190500" indent="-190500" algn="l">
              <a:spcBef>
                <a:spcPct val="20000"/>
              </a:spcBef>
            </a:pPr>
            <a:endParaRPr lang="en-GB" sz="1800">
              <a:latin typeface="Comic Sans MS" pitchFamily="66" charset="0"/>
            </a:endParaRPr>
          </a:p>
          <a:p>
            <a:pPr marL="190500" indent="-190500" algn="l">
              <a:spcBef>
                <a:spcPct val="20000"/>
              </a:spcBef>
            </a:pPr>
            <a:endParaRPr lang="en-GB" sz="1800">
              <a:latin typeface="Comic Sans MS" pitchFamily="66" charset="0"/>
            </a:endParaRPr>
          </a:p>
          <a:p>
            <a:pPr marL="190500" indent="-190500" algn="l">
              <a:spcBef>
                <a:spcPct val="20000"/>
              </a:spcBef>
            </a:pPr>
            <a:endParaRPr lang="en-GB" sz="1800">
              <a:latin typeface="Comic Sans MS" pitchFamily="66" charset="0"/>
            </a:endParaRPr>
          </a:p>
        </p:txBody>
      </p:sp>
      <p:pic>
        <p:nvPicPr>
          <p:cNvPr id="23557" name="Picture 38"/>
          <p:cNvPicPr>
            <a:picLocks noGrp="1" noChangeAspect="1" noChangeArrowheads="1"/>
          </p:cNvPicPr>
          <p:nvPr>
            <p:ph type="chart" sz="half" idx="1"/>
          </p:nvPr>
        </p:nvPicPr>
        <p:blipFill>
          <a:blip r:embed="rId3" cstate="print"/>
          <a:srcRect/>
          <a:stretch>
            <a:fillRect/>
          </a:stretch>
        </p:blipFill>
        <p:spPr>
          <a:xfrm>
            <a:off x="152400" y="228600"/>
            <a:ext cx="4656138" cy="63246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6"/>
          <p:cNvSpPr>
            <a:spLocks noGrp="1" noChangeArrowheads="1"/>
          </p:cNvSpPr>
          <p:nvPr>
            <p:ph type="title"/>
          </p:nvPr>
        </p:nvSpPr>
        <p:spPr/>
        <p:txBody>
          <a:bodyPr/>
          <a:lstStyle/>
          <a:p>
            <a:pPr eaLnBrk="1" hangingPunct="1"/>
            <a:r>
              <a:rPr lang="en-GB" smtClean="0"/>
              <a:t>Compression and Channel Errors</a:t>
            </a:r>
            <a:endParaRPr lang="en-US" smtClean="0"/>
          </a:p>
        </p:txBody>
      </p:sp>
      <p:sp>
        <p:nvSpPr>
          <p:cNvPr id="7172" name="Rectangle 17"/>
          <p:cNvSpPr>
            <a:spLocks noGrp="1" noChangeArrowheads="1"/>
          </p:cNvSpPr>
          <p:nvPr>
            <p:ph type="body" idx="1"/>
          </p:nvPr>
        </p:nvSpPr>
        <p:spPr/>
        <p:txBody>
          <a:bodyPr/>
          <a:lstStyle/>
          <a:p>
            <a:pPr eaLnBrk="1" hangingPunct="1"/>
            <a:r>
              <a:rPr lang="en-GB" smtClean="0"/>
              <a:t>N</a:t>
            </a:r>
            <a:r>
              <a:rPr lang="en-US" smtClean="0"/>
              <a:t>oisy or busy channels </a:t>
            </a:r>
            <a:r>
              <a:rPr lang="en-GB" smtClean="0"/>
              <a:t>are especially problematic for compressed data.</a:t>
            </a:r>
          </a:p>
          <a:p>
            <a:pPr eaLnBrk="1" hangingPunct="1"/>
            <a:endParaRPr lang="en-US" smtClean="0"/>
          </a:p>
          <a:p>
            <a:pPr eaLnBrk="1" hangingPunct="1"/>
            <a:r>
              <a:rPr lang="en-US" smtClean="0"/>
              <a:t>Unless compressed data is delivered 100% error-free (i.e., no changes and no lost packets) the whole file </a:t>
            </a:r>
            <a:r>
              <a:rPr lang="en-GB" smtClean="0"/>
              <a:t>is often</a:t>
            </a:r>
            <a:r>
              <a:rPr lang="en-US" smtClean="0"/>
              <a:t> destroyed</a:t>
            </a:r>
            <a:r>
              <a:rPr lang="en-GB" smtClean="0"/>
              <a:t>.</a:t>
            </a:r>
            <a:r>
              <a:rPr lang="en-US" smtClean="0"/>
              <a:t> </a:t>
            </a:r>
          </a:p>
          <a:p>
            <a:pPr eaLnBrk="1" hangingPunct="1"/>
            <a:endParaRPr lang="en-US" smtClean="0"/>
          </a:p>
          <a:p>
            <a:pPr eaLnBrk="1" hangingPunct="1"/>
            <a:endParaRPr lang="en-US" smtClean="0"/>
          </a:p>
          <a:p>
            <a:pPr eaLnBrk="1" hangingPunct="1"/>
            <a:endParaRPr lang="en-US" smtClean="0"/>
          </a:p>
        </p:txBody>
      </p:sp>
      <p:pic>
        <p:nvPicPr>
          <p:cNvPr id="7173" name="Picture 4"/>
          <p:cNvPicPr>
            <a:picLocks noChangeArrowheads="1"/>
          </p:cNvPicPr>
          <p:nvPr/>
        </p:nvPicPr>
        <p:blipFill>
          <a:blip r:embed="rId4" cstate="print"/>
          <a:srcRect/>
          <a:stretch>
            <a:fillRect/>
          </a:stretch>
        </p:blipFill>
        <p:spPr bwMode="auto">
          <a:xfrm>
            <a:off x="7772400" y="3886200"/>
            <a:ext cx="1752600" cy="1219200"/>
          </a:xfrm>
          <a:prstGeom prst="rect">
            <a:avLst/>
          </a:prstGeom>
          <a:noFill/>
          <a:ln w="9525">
            <a:noFill/>
            <a:miter lim="800000"/>
            <a:headEnd/>
            <a:tailEnd/>
          </a:ln>
        </p:spPr>
      </p:pic>
      <p:sp>
        <p:nvSpPr>
          <p:cNvPr id="35847" name="Rectangle 7"/>
          <p:cNvSpPr>
            <a:spLocks noChangeArrowheads="1"/>
          </p:cNvSpPr>
          <p:nvPr/>
        </p:nvSpPr>
        <p:spPr bwMode="auto">
          <a:xfrm>
            <a:off x="2457450" y="3184525"/>
            <a:ext cx="1971675" cy="1201738"/>
          </a:xfrm>
          <a:prstGeom prst="rect">
            <a:avLst/>
          </a:prstGeom>
          <a:noFill/>
          <a:ln w="25400">
            <a:solidFill>
              <a:schemeClr val="tx1"/>
            </a:solidFill>
            <a:miter lim="800000"/>
            <a:headEnd/>
            <a:tailEnd/>
          </a:ln>
          <a:effectLst>
            <a:outerShdw dist="107763" dir="2700000" algn="ctr" rotWithShape="0">
              <a:schemeClr val="tx2">
                <a:alpha val="50000"/>
              </a:schemeClr>
            </a:outerShdw>
          </a:effectLst>
        </p:spPr>
        <p:txBody>
          <a:bodyPr wrap="none" anchor="ctr"/>
          <a:lstStyle/>
          <a:p>
            <a:pPr>
              <a:defRPr/>
            </a:pPr>
            <a:endParaRPr lang="en-GB">
              <a:latin typeface="Arial" pitchFamily="34" charset="0"/>
            </a:endParaRPr>
          </a:p>
        </p:txBody>
      </p:sp>
      <p:sp>
        <p:nvSpPr>
          <p:cNvPr id="35848" name="Rectangle 8"/>
          <p:cNvSpPr>
            <a:spLocks noChangeArrowheads="1"/>
          </p:cNvSpPr>
          <p:nvPr/>
        </p:nvSpPr>
        <p:spPr bwMode="auto">
          <a:xfrm>
            <a:off x="5257800" y="3124200"/>
            <a:ext cx="1971675" cy="1290638"/>
          </a:xfrm>
          <a:prstGeom prst="rect">
            <a:avLst/>
          </a:prstGeom>
          <a:noFill/>
          <a:ln w="25400">
            <a:solidFill>
              <a:schemeClr val="tx1"/>
            </a:solidFill>
            <a:miter lim="800000"/>
            <a:headEnd/>
            <a:tailEnd/>
          </a:ln>
          <a:effectLst>
            <a:outerShdw dist="107763" dir="2700000" algn="ctr" rotWithShape="0">
              <a:schemeClr val="tx2">
                <a:alpha val="50000"/>
              </a:schemeClr>
            </a:outerShdw>
          </a:effectLst>
        </p:spPr>
        <p:txBody>
          <a:bodyPr wrap="none" anchor="ctr"/>
          <a:lstStyle/>
          <a:p>
            <a:pPr>
              <a:defRPr/>
            </a:pPr>
            <a:endParaRPr lang="en-GB">
              <a:latin typeface="Arial" pitchFamily="34" charset="0"/>
            </a:endParaRPr>
          </a:p>
        </p:txBody>
      </p:sp>
      <p:sp>
        <p:nvSpPr>
          <p:cNvPr id="7176" name="Rectangle 9"/>
          <p:cNvSpPr>
            <a:spLocks noChangeArrowheads="1"/>
          </p:cNvSpPr>
          <p:nvPr/>
        </p:nvSpPr>
        <p:spPr bwMode="auto">
          <a:xfrm>
            <a:off x="2630488" y="3598863"/>
            <a:ext cx="1341437" cy="396875"/>
          </a:xfrm>
          <a:prstGeom prst="rect">
            <a:avLst/>
          </a:prstGeom>
          <a:noFill/>
          <a:ln w="9525">
            <a:noFill/>
            <a:miter lim="800000"/>
            <a:headEnd/>
            <a:tailEnd/>
          </a:ln>
        </p:spPr>
        <p:txBody>
          <a:bodyPr wrap="none" lIns="92075" tIns="46038" rIns="92075" bIns="46038">
            <a:spAutoFit/>
          </a:bodyPr>
          <a:lstStyle/>
          <a:p>
            <a:pPr algn="l" eaLnBrk="0" hangingPunct="0"/>
            <a:r>
              <a:rPr lang="en-US" sz="2000"/>
              <a:t>Compress</a:t>
            </a:r>
          </a:p>
        </p:txBody>
      </p:sp>
      <p:sp>
        <p:nvSpPr>
          <p:cNvPr id="7177" name="Rectangle 10"/>
          <p:cNvSpPr>
            <a:spLocks noChangeArrowheads="1"/>
          </p:cNvSpPr>
          <p:nvPr/>
        </p:nvSpPr>
        <p:spPr bwMode="auto">
          <a:xfrm>
            <a:off x="5416550" y="3557588"/>
            <a:ext cx="1744663" cy="396875"/>
          </a:xfrm>
          <a:prstGeom prst="rect">
            <a:avLst/>
          </a:prstGeom>
          <a:noFill/>
          <a:ln w="9525">
            <a:noFill/>
            <a:miter lim="800000"/>
            <a:headEnd/>
            <a:tailEnd/>
          </a:ln>
        </p:spPr>
        <p:txBody>
          <a:bodyPr lIns="92075" tIns="46038" rIns="92075" bIns="46038">
            <a:spAutoFit/>
          </a:bodyPr>
          <a:lstStyle/>
          <a:p>
            <a:pPr algn="l" eaLnBrk="0" hangingPunct="0"/>
            <a:r>
              <a:rPr lang="en-US" sz="2000"/>
              <a:t>Decompress</a:t>
            </a:r>
          </a:p>
        </p:txBody>
      </p:sp>
      <p:sp>
        <p:nvSpPr>
          <p:cNvPr id="7178" name="Line 11"/>
          <p:cNvSpPr>
            <a:spLocks noChangeShapeType="1"/>
          </p:cNvSpPr>
          <p:nvPr/>
        </p:nvSpPr>
        <p:spPr bwMode="auto">
          <a:xfrm>
            <a:off x="4611688" y="3697288"/>
            <a:ext cx="515937" cy="0"/>
          </a:xfrm>
          <a:prstGeom prst="line">
            <a:avLst/>
          </a:prstGeom>
          <a:noFill/>
          <a:ln w="12700">
            <a:solidFill>
              <a:schemeClr val="tx1"/>
            </a:solidFill>
            <a:round/>
            <a:headEnd type="none" w="sm" len="sm"/>
            <a:tailEnd type="stealth" w="med" len="lg"/>
          </a:ln>
        </p:spPr>
        <p:txBody>
          <a:bodyPr/>
          <a:lstStyle/>
          <a:p>
            <a:endParaRPr lang="en-US"/>
          </a:p>
        </p:txBody>
      </p:sp>
      <p:graphicFrame>
        <p:nvGraphicFramePr>
          <p:cNvPr id="7170" name="Object 12"/>
          <p:cNvGraphicFramePr>
            <a:graphicFrameLocks/>
          </p:cNvGraphicFramePr>
          <p:nvPr/>
        </p:nvGraphicFramePr>
        <p:xfrm>
          <a:off x="381000" y="3886200"/>
          <a:ext cx="1855788" cy="1136650"/>
        </p:xfrm>
        <a:graphic>
          <a:graphicData uri="http://schemas.openxmlformats.org/presentationml/2006/ole">
            <mc:AlternateContent xmlns:mc="http://schemas.openxmlformats.org/markup-compatibility/2006">
              <mc:Choice xmlns:v="urn:schemas-microsoft-com:vml" Requires="v">
                <p:oleObj spid="_x0000_s7182" name="Document" r:id="rId5" imgW="974537" imgH="609498" progId="Word.Document.6">
                  <p:embed/>
                </p:oleObj>
              </mc:Choice>
              <mc:Fallback>
                <p:oleObj name="Document" r:id="rId5" imgW="974537" imgH="609498" progId="Word.Document.6">
                  <p:embed/>
                  <p:pic>
                    <p:nvPicPr>
                      <p:cNvPr id="0" name="Objec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886200"/>
                        <a:ext cx="1855788" cy="1136650"/>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3" name="Rectangle 13"/>
          <p:cNvSpPr>
            <a:spLocks noChangeArrowheads="1"/>
          </p:cNvSpPr>
          <p:nvPr/>
        </p:nvSpPr>
        <p:spPr bwMode="auto">
          <a:xfrm>
            <a:off x="3733800" y="4648200"/>
            <a:ext cx="2398713" cy="1201738"/>
          </a:xfrm>
          <a:prstGeom prst="rect">
            <a:avLst/>
          </a:prstGeom>
          <a:noFill/>
          <a:ln w="9525">
            <a:noFill/>
            <a:miter lim="800000"/>
            <a:headEnd/>
            <a:tailEnd/>
          </a:ln>
          <a:effectLst/>
        </p:spPr>
        <p:txBody>
          <a:bodyPr lIns="92075" tIns="46038" rIns="92075" bIns="46038">
            <a:spAutoFit/>
          </a:bodyPr>
          <a:lstStyle/>
          <a:p>
            <a:pPr eaLnBrk="0" hangingPunct="0">
              <a:defRPr/>
            </a:pPr>
            <a:r>
              <a:rPr lang="en-US" sz="1800" b="1" dirty="0">
                <a:solidFill>
                  <a:srgbClr val="CC0000"/>
                </a:solidFill>
                <a:effectLst>
                  <a:outerShdw blurRad="38100" dist="38100" dir="2700000" algn="tl">
                    <a:srgbClr val="C0C0C0"/>
                  </a:outerShdw>
                </a:effectLst>
                <a:latin typeface="Arial" pitchFamily="34" charset="0"/>
              </a:rPr>
              <a:t>Errors can be introduced by the communication channel here.</a:t>
            </a:r>
          </a:p>
        </p:txBody>
      </p:sp>
      <p:sp>
        <p:nvSpPr>
          <p:cNvPr id="7180" name="Line 18"/>
          <p:cNvSpPr>
            <a:spLocks noChangeShapeType="1"/>
          </p:cNvSpPr>
          <p:nvPr/>
        </p:nvSpPr>
        <p:spPr bwMode="auto">
          <a:xfrm flipV="1">
            <a:off x="8077200" y="4572000"/>
            <a:ext cx="990600" cy="1066800"/>
          </a:xfrm>
          <a:prstGeom prst="line">
            <a:avLst/>
          </a:prstGeom>
          <a:noFill/>
          <a:ln w="19050">
            <a:solidFill>
              <a:srgbClr val="FF0000"/>
            </a:solidFill>
            <a:miter lim="800000"/>
            <a:headEnd/>
            <a:tailEnd type="triangle" w="med" len="med"/>
          </a:ln>
        </p:spPr>
        <p:txBody>
          <a:bodyPr wrap="none" anchor="ctr"/>
          <a:lstStyle/>
          <a:p>
            <a:endParaRPr lang="en-US"/>
          </a:p>
        </p:txBody>
      </p:sp>
      <p:sp>
        <p:nvSpPr>
          <p:cNvPr id="35859" name="Rectangle 19"/>
          <p:cNvSpPr>
            <a:spLocks noChangeArrowheads="1"/>
          </p:cNvSpPr>
          <p:nvPr/>
        </p:nvSpPr>
        <p:spPr bwMode="auto">
          <a:xfrm>
            <a:off x="7086600" y="5638800"/>
            <a:ext cx="2133600" cy="915988"/>
          </a:xfrm>
          <a:prstGeom prst="rect">
            <a:avLst/>
          </a:prstGeom>
          <a:noFill/>
          <a:ln w="19050">
            <a:noFill/>
            <a:miter lim="800000"/>
            <a:headEnd/>
            <a:tailEnd/>
          </a:ln>
          <a:effectLst/>
        </p:spPr>
        <p:txBody>
          <a:bodyPr>
            <a:spAutoFit/>
          </a:bodyPr>
          <a:lstStyle/>
          <a:p>
            <a:pPr eaLnBrk="0" hangingPunct="0">
              <a:spcBef>
                <a:spcPct val="50000"/>
              </a:spcBef>
              <a:defRPr/>
            </a:pPr>
            <a:r>
              <a:rPr lang="en-US" sz="1800" b="1">
                <a:solidFill>
                  <a:srgbClr val="CC0000"/>
                </a:solidFill>
                <a:effectLst>
                  <a:outerShdw blurRad="38100" dist="38100" dir="2700000" algn="tl">
                    <a:srgbClr val="C0C0C0"/>
                  </a:outerShdw>
                </a:effectLst>
                <a:latin typeface="Arial" pitchFamily="34" charset="0"/>
              </a:rPr>
              <a:t>Error starts here and propagates to the end of file.</a:t>
            </a:r>
            <a:endParaRPr lang="en-GB" sz="1800" b="1">
              <a:solidFill>
                <a:srgbClr val="CC0000"/>
              </a:solidFill>
              <a:effectLst>
                <a:outerShdw blurRad="38100" dist="38100" dir="2700000" algn="tl">
                  <a:srgbClr val="C0C0C0"/>
                </a:outerShdw>
              </a:effectLst>
              <a:latin typeface="Arial" pitchFamily="34" charset="0"/>
            </a:endParaRPr>
          </a:p>
        </p:txBody>
      </p:sp>
      <p:sp>
        <p:nvSpPr>
          <p:cNvPr id="7182" name="Line 18"/>
          <p:cNvSpPr>
            <a:spLocks noChangeShapeType="1"/>
          </p:cNvSpPr>
          <p:nvPr/>
        </p:nvSpPr>
        <p:spPr bwMode="auto">
          <a:xfrm flipH="1" flipV="1">
            <a:off x="4881563" y="3857625"/>
            <a:ext cx="71437" cy="785813"/>
          </a:xfrm>
          <a:prstGeom prst="line">
            <a:avLst/>
          </a:prstGeom>
          <a:noFill/>
          <a:ln w="19050">
            <a:solidFill>
              <a:srgbClr val="FF0000"/>
            </a:solidFill>
            <a:miter lim="800000"/>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2667000"/>
            <a:ext cx="5715000" cy="1905000"/>
          </a:xfrm>
          <a:noFill/>
        </p:spPr>
        <p:txBody>
          <a:bodyPr lIns="92075" tIns="46038" rIns="92075" bIns="46038"/>
          <a:lstStyle/>
          <a:p>
            <a:pPr eaLnBrk="1" hangingPunct="1">
              <a:lnSpc>
                <a:spcPct val="90000"/>
              </a:lnSpc>
            </a:pPr>
            <a:r>
              <a:rPr lang="en-GB" sz="4000" smtClean="0"/>
              <a:t>Multimedia Data</a:t>
            </a:r>
            <a:br>
              <a:rPr lang="en-GB" sz="4000" smtClean="0"/>
            </a:br>
            <a:r>
              <a:rPr lang="en-GB" sz="3200" b="1" smtClean="0"/>
              <a:t>Introduction to Lossless Data Compression</a:t>
            </a:r>
            <a:endParaRPr lang="en-GB" sz="1200" b="1" smtClean="0"/>
          </a:p>
        </p:txBody>
      </p:sp>
      <p:sp>
        <p:nvSpPr>
          <p:cNvPr id="4099" name="Rectangle 3"/>
          <p:cNvSpPr>
            <a:spLocks noGrp="1" noChangeArrowheads="1"/>
          </p:cNvSpPr>
          <p:nvPr>
            <p:ph type="subTitle" idx="1"/>
          </p:nvPr>
        </p:nvSpPr>
        <p:spPr>
          <a:xfrm>
            <a:off x="2819400" y="4953000"/>
            <a:ext cx="69342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hlinkClick r:id="rId3"/>
              </a:rPr>
              <a:t>http://www.eee.bham.ac.uk/spannm</a:t>
            </a:r>
            <a:r>
              <a:rPr lang="en-GB" sz="1200" dirty="0" smtClean="0">
                <a:latin typeface="Courier New" pitchFamily="49" charset="0"/>
              </a:rPr>
              <a:t>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Tree>
    <p:extLst>
      <p:ext uri="{BB962C8B-B14F-4D97-AF65-F5344CB8AC3E}">
        <p14:creationId xmlns:p14="http://schemas.microsoft.com/office/powerpoint/2010/main" val="271676106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5123" name="Rectangle 7"/>
          <p:cNvSpPr>
            <a:spLocks noGrp="1" noChangeArrowheads="1"/>
          </p:cNvSpPr>
          <p:nvPr>
            <p:ph type="title"/>
          </p:nvPr>
        </p:nvSpPr>
        <p:spPr/>
        <p:txBody>
          <a:bodyPr/>
          <a:lstStyle/>
          <a:p>
            <a:pPr eaLnBrk="1" hangingPunct="1"/>
            <a:r>
              <a:rPr lang="en-GB" smtClean="0"/>
              <a:t>Lossless Compression</a:t>
            </a:r>
          </a:p>
        </p:txBody>
      </p:sp>
      <p:sp>
        <p:nvSpPr>
          <p:cNvPr id="5124" name="Rectangle 8"/>
          <p:cNvSpPr>
            <a:spLocks noGrp="1" noChangeArrowheads="1"/>
          </p:cNvSpPr>
          <p:nvPr>
            <p:ph type="body" idx="1"/>
          </p:nvPr>
        </p:nvSpPr>
        <p:spPr>
          <a:xfrm>
            <a:off x="742950" y="1295400"/>
            <a:ext cx="8502650" cy="4800600"/>
          </a:xfrm>
        </p:spPr>
        <p:txBody>
          <a:bodyPr/>
          <a:lstStyle/>
          <a:p>
            <a:pPr eaLnBrk="1" hangingPunct="1">
              <a:buClrTx/>
              <a:buSzTx/>
              <a:buFontTx/>
              <a:buNone/>
            </a:pPr>
            <a:r>
              <a:rPr lang="en-GB" sz="2400" dirty="0" smtClean="0"/>
              <a:t>	An introduction to lossless compression methods including:-</a:t>
            </a:r>
          </a:p>
          <a:p>
            <a:pPr eaLnBrk="1" hangingPunct="1">
              <a:buClrTx/>
              <a:buSzTx/>
              <a:buFontTx/>
              <a:buNone/>
            </a:pPr>
            <a:endParaRPr lang="en-GB" sz="2400" dirty="0" smtClean="0"/>
          </a:p>
          <a:p>
            <a:pPr marL="1046163" lvl="1" indent="-377825" eaLnBrk="1" hangingPunct="1">
              <a:buClrTx/>
              <a:buFont typeface="Wingdings" pitchFamily="2" charset="2"/>
              <a:buChar char="q"/>
            </a:pPr>
            <a:r>
              <a:rPr lang="en-GB" sz="2400" dirty="0" smtClean="0"/>
              <a:t>Run-length coding</a:t>
            </a:r>
          </a:p>
          <a:p>
            <a:pPr marL="1046163" lvl="1" indent="-377825" eaLnBrk="1" hangingPunct="1">
              <a:buClrTx/>
              <a:buFont typeface="Wingdings" pitchFamily="2" charset="2"/>
              <a:buChar char="q"/>
            </a:pPr>
            <a:r>
              <a:rPr lang="en-GB" sz="2400" dirty="0" smtClean="0"/>
              <a:t>Huffman coding</a:t>
            </a:r>
          </a:p>
          <a:p>
            <a:pPr marL="1046163" lvl="1" indent="-377825" eaLnBrk="1" hangingPunct="1">
              <a:buClrTx/>
              <a:buFont typeface="Wingdings" pitchFamily="2" charset="2"/>
              <a:buChar char="q"/>
            </a:pPr>
            <a:r>
              <a:rPr lang="en-GB" sz="2400" dirty="0" smtClean="0"/>
              <a:t>Lempel-Ziv </a:t>
            </a:r>
            <a:r>
              <a:rPr lang="en-GB" sz="2400" dirty="0" smtClean="0">
                <a:latin typeface="Comic Sans MS" pitchFamily="66" charset="0"/>
              </a:rPr>
              <a:t> </a:t>
            </a:r>
          </a:p>
          <a:p>
            <a:pPr eaLnBrk="1" hangingPunct="1"/>
            <a:endParaRPr lang="en-GB" sz="2400" dirty="0" smtClean="0"/>
          </a:p>
        </p:txBody>
      </p:sp>
    </p:spTree>
    <p:extLst>
      <p:ext uri="{BB962C8B-B14F-4D97-AF65-F5344CB8AC3E}">
        <p14:creationId xmlns:p14="http://schemas.microsoft.com/office/powerpoint/2010/main" val="101595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n-GB" smtClean="0"/>
              <a:t>Run-Length Coding (Reminder)</a:t>
            </a:r>
            <a:endParaRPr lang="en-US" smtClean="0"/>
          </a:p>
        </p:txBody>
      </p:sp>
      <p:sp>
        <p:nvSpPr>
          <p:cNvPr id="6147" name="Rectangle 6"/>
          <p:cNvSpPr>
            <a:spLocks noGrp="1" noChangeArrowheads="1"/>
          </p:cNvSpPr>
          <p:nvPr>
            <p:ph type="body" idx="1"/>
          </p:nvPr>
        </p:nvSpPr>
        <p:spPr>
          <a:xfrm>
            <a:off x="457200" y="914400"/>
            <a:ext cx="9144000" cy="5181600"/>
          </a:xfrm>
        </p:spPr>
        <p:txBody>
          <a:bodyPr/>
          <a:lstStyle/>
          <a:p>
            <a:pPr eaLnBrk="1" hangingPunct="1">
              <a:buFont typeface="Wingdings" pitchFamily="2" charset="2"/>
              <a:buNone/>
            </a:pPr>
            <a:r>
              <a:rPr lang="en-GB" sz="2200" dirty="0" smtClean="0"/>
              <a:t>	Run-length coding is a very simple example of lossless data compression.  Consider the repeated pixels values in an image …</a:t>
            </a:r>
          </a:p>
          <a:p>
            <a:pPr eaLnBrk="1" hangingPunct="1"/>
            <a:endParaRPr lang="en-GB" sz="2200" dirty="0" smtClean="0"/>
          </a:p>
          <a:p>
            <a:pPr eaLnBrk="1" hangingPunct="1">
              <a:buFont typeface="Wingdings" pitchFamily="2" charset="2"/>
              <a:buNone/>
            </a:pPr>
            <a:r>
              <a:rPr lang="en-GB" sz="2200" dirty="0" smtClean="0"/>
              <a:t>	000000000000555500000000 compresses to (12,0)(4,5)(8,0) </a:t>
            </a:r>
          </a:p>
          <a:p>
            <a:pPr eaLnBrk="1" hangingPunct="1"/>
            <a:endParaRPr lang="en-GB" sz="2200" dirty="0" smtClean="0"/>
          </a:p>
          <a:p>
            <a:pPr eaLnBrk="1" hangingPunct="1">
              <a:buFont typeface="Wingdings" pitchFamily="2" charset="2"/>
              <a:buNone/>
            </a:pPr>
            <a:r>
              <a:rPr lang="en-GB" sz="2200" dirty="0" smtClean="0"/>
              <a:t>	24 bytes reduced to 6 gives a compression ratio of 24/6 = 4:1</a:t>
            </a:r>
          </a:p>
          <a:p>
            <a:pPr eaLnBrk="1" hangingPunct="1"/>
            <a:endParaRPr lang="en-GB" sz="2200" dirty="0" smtClean="0"/>
          </a:p>
          <a:p>
            <a:pPr eaLnBrk="1" hangingPunct="1"/>
            <a:r>
              <a:rPr lang="en-GB" sz="2200" dirty="0" smtClean="0"/>
              <a:t>There must be an agreement between sending compressor and receiving </a:t>
            </a:r>
            <a:r>
              <a:rPr lang="en-GB" sz="2200" dirty="0" err="1" smtClean="0"/>
              <a:t>decompressor</a:t>
            </a:r>
            <a:r>
              <a:rPr lang="en-GB" sz="2200" dirty="0" smtClean="0"/>
              <a:t> on the format of the compressed stream which could be (count, value) or (value, count).</a:t>
            </a:r>
          </a:p>
          <a:p>
            <a:pPr eaLnBrk="1" hangingPunct="1"/>
            <a:endParaRPr lang="en-GB" sz="2200" dirty="0" smtClean="0"/>
          </a:p>
          <a:p>
            <a:pPr eaLnBrk="1" hangingPunct="1"/>
            <a:r>
              <a:rPr lang="en-GB" sz="2200" dirty="0" smtClean="0"/>
              <a:t>We also noted that a source without runs of repeated symbols would expand using this method.</a:t>
            </a:r>
          </a:p>
          <a:p>
            <a:pPr eaLnBrk="1" hangingPunct="1"/>
            <a:endParaRPr lang="en-GB" sz="2200" dirty="0" smtClean="0"/>
          </a:p>
        </p:txBody>
      </p:sp>
      <p:sp>
        <p:nvSpPr>
          <p:cNvPr id="6148" name="Rectangle 3"/>
          <p:cNvSpPr>
            <a:spLocks noChangeArrowheads="1"/>
          </p:cNvSpPr>
          <p:nvPr/>
        </p:nvSpPr>
        <p:spPr bwMode="auto">
          <a:xfrm>
            <a:off x="304800" y="990600"/>
            <a:ext cx="9372600" cy="519113"/>
          </a:xfrm>
          <a:prstGeom prst="rect">
            <a:avLst/>
          </a:prstGeom>
          <a:noFill/>
          <a:ln w="9525">
            <a:noFill/>
            <a:miter lim="800000"/>
            <a:headEnd/>
            <a:tailEnd/>
          </a:ln>
        </p:spPr>
        <p:txBody>
          <a:bodyPr lIns="92075" tIns="46038" rIns="92075" bIns="46038">
            <a:spAutoFit/>
          </a:bodyPr>
          <a:lstStyle/>
          <a:p>
            <a:pPr marL="284163" indent="-284163" algn="l" eaLnBrk="0" hangingPunct="0"/>
            <a:endParaRPr lang="en-US" sz="2000">
              <a:latin typeface="Comic Sans MS" pitchFamily="66" charset="0"/>
            </a:endParaRPr>
          </a:p>
          <a:p>
            <a:pPr marL="284163" indent="-284163" algn="l" eaLnBrk="0" hangingPunct="0"/>
            <a:endParaRPr lang="en-US" sz="800" b="1">
              <a:latin typeface="Comic Sans MS" pitchFamily="66" charset="0"/>
            </a:endParaRPr>
          </a:p>
        </p:txBody>
      </p:sp>
    </p:spTree>
    <p:extLst>
      <p:ext uri="{BB962C8B-B14F-4D97-AF65-F5344CB8AC3E}">
        <p14:creationId xmlns:p14="http://schemas.microsoft.com/office/powerpoint/2010/main" val="374121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GB" smtClean="0"/>
              <a:t>Content</a:t>
            </a:r>
            <a:endParaRPr lang="en-US" smtClean="0"/>
          </a:p>
        </p:txBody>
      </p:sp>
      <p:sp>
        <p:nvSpPr>
          <p:cNvPr id="12291" name="Rectangle 5"/>
          <p:cNvSpPr>
            <a:spLocks noGrp="1" noChangeArrowheads="1"/>
          </p:cNvSpPr>
          <p:nvPr>
            <p:ph type="body" idx="1"/>
          </p:nvPr>
        </p:nvSpPr>
        <p:spPr/>
        <p:txBody>
          <a:bodyPr/>
          <a:lstStyle/>
          <a:p>
            <a:pPr eaLnBrk="1" hangingPunct="1"/>
            <a:r>
              <a:rPr lang="en-GB" sz="2400" dirty="0" smtClean="0"/>
              <a:t>An introduction to </a:t>
            </a:r>
            <a:r>
              <a:rPr lang="en-GB" sz="2400" smtClean="0"/>
              <a:t>data compression</a:t>
            </a:r>
            <a:endParaRPr lang="en-GB" sz="2400" dirty="0" smtClean="0"/>
          </a:p>
          <a:p>
            <a:pPr lvl="1" eaLnBrk="1" hangingPunct="1"/>
            <a:r>
              <a:rPr lang="en-GB" sz="2400" dirty="0" smtClean="0"/>
              <a:t>Lossless and </a:t>
            </a:r>
            <a:r>
              <a:rPr lang="en-GB" sz="2400" dirty="0" err="1" smtClean="0"/>
              <a:t>lossy</a:t>
            </a:r>
            <a:r>
              <a:rPr lang="en-GB" sz="2400" dirty="0" smtClean="0"/>
              <a:t> compression</a:t>
            </a:r>
          </a:p>
          <a:p>
            <a:pPr lvl="1" eaLnBrk="1" hangingPunct="1"/>
            <a:r>
              <a:rPr lang="en-GB" sz="2400" dirty="0" smtClean="0"/>
              <a:t>Measuring information</a:t>
            </a:r>
          </a:p>
          <a:p>
            <a:pPr lvl="1" eaLnBrk="1" hangingPunct="1"/>
            <a:r>
              <a:rPr lang="en-GB" sz="2400" dirty="0" smtClean="0"/>
              <a:t>Measuring quality</a:t>
            </a:r>
          </a:p>
          <a:p>
            <a:pPr lvl="2" eaLnBrk="1" hangingPunct="1"/>
            <a:r>
              <a:rPr lang="en-GB" sz="2400" dirty="0" smtClean="0"/>
              <a:t>Objective and subjective measurement</a:t>
            </a:r>
          </a:p>
          <a:p>
            <a:pPr lvl="2" eaLnBrk="1" hangingPunct="1"/>
            <a:r>
              <a:rPr lang="en-GB" sz="2400" dirty="0" smtClean="0"/>
              <a:t>Rate/Distortion graphs</a:t>
            </a:r>
          </a:p>
          <a:p>
            <a:pPr eaLnBrk="1" hangingPunct="1"/>
            <a:r>
              <a:rPr lang="en-GB" sz="2400" dirty="0"/>
              <a:t>An introduction to lossless compression methods including</a:t>
            </a:r>
            <a:r>
              <a:rPr lang="en-GB" sz="2400" dirty="0" smtClean="0"/>
              <a:t>:-</a:t>
            </a:r>
            <a:endParaRPr lang="en-GB" sz="2400" dirty="0"/>
          </a:p>
          <a:p>
            <a:pPr lvl="1" eaLnBrk="1" hangingPunct="1"/>
            <a:r>
              <a:rPr lang="en-GB" sz="2400" dirty="0" smtClean="0"/>
              <a:t>Run-length coding</a:t>
            </a:r>
          </a:p>
          <a:p>
            <a:pPr lvl="1" eaLnBrk="1" hangingPunct="1"/>
            <a:r>
              <a:rPr lang="en-GB" sz="2400" dirty="0" smtClean="0"/>
              <a:t>Huffman coding</a:t>
            </a:r>
            <a:endParaRPr lang="en-GB" sz="2400" dirty="0"/>
          </a:p>
          <a:p>
            <a:pPr lvl="1" eaLnBrk="1" hangingPunct="1"/>
            <a:r>
              <a:rPr lang="en-GB" sz="2400" dirty="0" smtClean="0"/>
              <a:t>Lempel-Ziv coding</a:t>
            </a:r>
            <a:endParaRPr lang="en-GB" sz="2400" dirty="0"/>
          </a:p>
          <a:p>
            <a:pPr eaLnBrk="1" hangingPunct="1"/>
            <a:endParaRPr lang="en-GB" sz="2400" dirty="0" smtClean="0"/>
          </a:p>
          <a:p>
            <a:pPr eaLnBrk="1" hangingPunct="1"/>
            <a:endParaRPr lang="en-GB" sz="2400" dirty="0" smtClean="0"/>
          </a:p>
          <a:p>
            <a:pPr eaLnBrk="1" hangingPunct="1"/>
            <a:endParaRPr lang="en-US" sz="24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Patent Issues </a:t>
            </a:r>
            <a:endParaRPr lang="en-GB" sz="800" b="1" smtClean="0">
              <a:solidFill>
                <a:schemeClr val="tx1"/>
              </a:solidFill>
            </a:endParaRPr>
          </a:p>
        </p:txBody>
      </p:sp>
      <p:sp>
        <p:nvSpPr>
          <p:cNvPr id="7171" name="Rectangle 4"/>
          <p:cNvSpPr>
            <a:spLocks noGrp="1" noChangeArrowheads="1"/>
          </p:cNvSpPr>
          <p:nvPr>
            <p:ph type="body" idx="1"/>
          </p:nvPr>
        </p:nvSpPr>
        <p:spPr/>
        <p:txBody>
          <a:bodyPr/>
          <a:lstStyle/>
          <a:p>
            <a:pPr marL="0" indent="0" eaLnBrk="1" hangingPunct="1">
              <a:lnSpc>
                <a:spcPct val="90000"/>
              </a:lnSpc>
              <a:buFont typeface="Wingdings" pitchFamily="2" charset="2"/>
              <a:buNone/>
            </a:pPr>
            <a:r>
              <a:rPr lang="en-GB" sz="1800" smtClean="0"/>
              <a:t>	</a:t>
            </a:r>
          </a:p>
          <a:p>
            <a:pPr marL="0" indent="0" eaLnBrk="1" hangingPunct="1">
              <a:lnSpc>
                <a:spcPct val="90000"/>
              </a:lnSpc>
              <a:buFont typeface="Wingdings" pitchFamily="2" charset="2"/>
              <a:buNone/>
            </a:pPr>
            <a:r>
              <a:rPr lang="en-GB" sz="1800" smtClean="0"/>
              <a:t>There is a long history of patent issues in the field of data compression. </a:t>
            </a:r>
            <a:r>
              <a:rPr lang="en-GB" sz="1800" u="sng" smtClean="0"/>
              <a:t>Even</a:t>
            </a:r>
            <a:r>
              <a:rPr lang="en-GB" sz="1800" smtClean="0"/>
              <a:t> run length coding is patented.</a:t>
            </a:r>
          </a:p>
          <a:p>
            <a:pPr marL="0" indent="0" eaLnBrk="1" hangingPunct="1">
              <a:lnSpc>
                <a:spcPct val="90000"/>
              </a:lnSpc>
              <a:buFont typeface="Wingdings" pitchFamily="2" charset="2"/>
              <a:buNone/>
            </a:pPr>
            <a:r>
              <a:rPr lang="en-GB" sz="1800" smtClean="0"/>
              <a:t>	</a:t>
            </a:r>
          </a:p>
          <a:p>
            <a:pPr marL="0" indent="0" eaLnBrk="1" hangingPunct="1">
              <a:lnSpc>
                <a:spcPct val="90000"/>
              </a:lnSpc>
              <a:buFont typeface="Wingdings" pitchFamily="2" charset="2"/>
              <a:buNone/>
            </a:pPr>
            <a:r>
              <a:rPr lang="en-GB" sz="1800" smtClean="0"/>
              <a:t>From the comp.compression faq :</a:t>
            </a:r>
          </a:p>
          <a:p>
            <a:pPr marL="0" indent="0" eaLnBrk="1" hangingPunct="1">
              <a:lnSpc>
                <a:spcPct val="90000"/>
              </a:lnSpc>
              <a:buFont typeface="Wingdings" pitchFamily="2" charset="2"/>
              <a:buNone/>
            </a:pPr>
            <a:r>
              <a:rPr lang="en-GB" sz="1800" smtClean="0"/>
              <a:t>Tsukiyama has two patents on run length encoding: 4,586,027 and 4,872,009 granted in 1986 and 1989 respectively. The first one covers run length encoding in its most primitive form: a length byte followed by the repeated byte. The second patent covers the 'invention' of limiting the run length to 16 bytes and thus the encoding of the length on 4 bits.</a:t>
            </a:r>
          </a:p>
          <a:p>
            <a:pPr marL="0" indent="0" eaLnBrk="1" hangingPunct="1">
              <a:lnSpc>
                <a:spcPct val="90000"/>
              </a:lnSpc>
              <a:buFont typeface="Wingdings" pitchFamily="2" charset="2"/>
              <a:buNone/>
            </a:pPr>
            <a:r>
              <a:rPr lang="en-GB" sz="1800" smtClean="0"/>
              <a:t>  </a:t>
            </a:r>
          </a:p>
          <a:p>
            <a:pPr marL="0" indent="0" eaLnBrk="1" hangingPunct="1">
              <a:lnSpc>
                <a:spcPct val="90000"/>
              </a:lnSpc>
              <a:buFont typeface="Wingdings" pitchFamily="2" charset="2"/>
              <a:buNone/>
            </a:pPr>
            <a:r>
              <a:rPr lang="en-GB" sz="1800" smtClean="0"/>
              <a:t>Here is the start of claim 1 of patent 4,872,009, just for interest:</a:t>
            </a:r>
          </a:p>
          <a:p>
            <a:pPr marL="0" indent="0" eaLnBrk="1" hangingPunct="1">
              <a:lnSpc>
                <a:spcPct val="90000"/>
              </a:lnSpc>
              <a:buFont typeface="Wingdings" pitchFamily="2" charset="2"/>
              <a:buNone/>
            </a:pPr>
            <a:endParaRPr lang="en-GB" sz="1800" smtClean="0"/>
          </a:p>
          <a:p>
            <a:pPr marL="0" indent="0" eaLnBrk="1" hangingPunct="1">
              <a:lnSpc>
                <a:spcPct val="90000"/>
              </a:lnSpc>
              <a:buFont typeface="Wingdings" pitchFamily="2" charset="2"/>
              <a:buNone/>
            </a:pPr>
            <a:r>
              <a:rPr lang="en-GB" sz="1800" i="1" smtClean="0"/>
              <a:t>    “A method of transforming an input data string comprising a plurality</a:t>
            </a:r>
          </a:p>
          <a:p>
            <a:pPr marL="0" indent="0" eaLnBrk="1" hangingPunct="1">
              <a:lnSpc>
                <a:spcPct val="90000"/>
              </a:lnSpc>
              <a:buFont typeface="Wingdings" pitchFamily="2" charset="2"/>
              <a:buNone/>
            </a:pPr>
            <a:r>
              <a:rPr lang="en-GB" sz="1800" i="1" smtClean="0"/>
              <a:t>    of data bytes, said plurality including portions of a plurality of</a:t>
            </a:r>
          </a:p>
          <a:p>
            <a:pPr marL="0" indent="0" eaLnBrk="1" hangingPunct="1">
              <a:lnSpc>
                <a:spcPct val="90000"/>
              </a:lnSpc>
              <a:buFont typeface="Wingdings" pitchFamily="2" charset="2"/>
              <a:buNone/>
            </a:pPr>
            <a:r>
              <a:rPr lang="en-GB" sz="1800" i="1" smtClean="0"/>
              <a:t>    consecutive data bytes identical to one another, wherein said data</a:t>
            </a:r>
          </a:p>
          <a:p>
            <a:pPr marL="0" indent="0" eaLnBrk="1" hangingPunct="1">
              <a:lnSpc>
                <a:spcPct val="90000"/>
              </a:lnSpc>
              <a:buFont typeface="Wingdings" pitchFamily="2" charset="2"/>
              <a:buNone/>
            </a:pPr>
            <a:r>
              <a:rPr lang="en-GB" sz="1800" i="1" smtClean="0"/>
              <a:t>    bytes may be of a plurality of types, each type representing different</a:t>
            </a:r>
          </a:p>
          <a:p>
            <a:pPr marL="0" indent="0" eaLnBrk="1" hangingPunct="1">
              <a:lnSpc>
                <a:spcPct val="90000"/>
              </a:lnSpc>
              <a:buFont typeface="Wingdings" pitchFamily="2" charset="2"/>
              <a:buNone/>
            </a:pPr>
            <a:r>
              <a:rPr lang="en-GB" sz="1800" i="1" smtClean="0"/>
              <a:t>    information, said method comprising the steps of: [...]”</a:t>
            </a:r>
          </a:p>
          <a:p>
            <a:pPr marL="0" indent="0" eaLnBrk="1" hangingPunct="1">
              <a:lnSpc>
                <a:spcPct val="90000"/>
              </a:lnSpc>
              <a:buFont typeface="Wingdings" pitchFamily="2" charset="2"/>
              <a:buNone/>
            </a:pPr>
            <a:endParaRPr lang="en-GB" sz="1800" i="1" smtClean="0"/>
          </a:p>
        </p:txBody>
      </p:sp>
      <p:sp>
        <p:nvSpPr>
          <p:cNvPr id="7172" name="Rectangle 3"/>
          <p:cNvSpPr>
            <a:spLocks noChangeArrowheads="1"/>
          </p:cNvSpPr>
          <p:nvPr/>
        </p:nvSpPr>
        <p:spPr bwMode="auto">
          <a:xfrm>
            <a:off x="304800" y="1219200"/>
            <a:ext cx="9067800" cy="336550"/>
          </a:xfrm>
          <a:prstGeom prst="rect">
            <a:avLst/>
          </a:prstGeom>
          <a:noFill/>
          <a:ln w="12700">
            <a:noFill/>
            <a:miter lim="800000"/>
            <a:headEnd type="none" w="sm" len="sm"/>
            <a:tailEnd type="none" w="sm" len="sm"/>
          </a:ln>
        </p:spPr>
        <p:txBody>
          <a:bodyPr>
            <a:spAutoFit/>
          </a:bodyPr>
          <a:lstStyle/>
          <a:p>
            <a:pPr marL="187325" indent="-187325" algn="l" eaLnBrk="0" hangingPunct="0">
              <a:spcBef>
                <a:spcPct val="50000"/>
              </a:spcBef>
            </a:pPr>
            <a:r>
              <a:rPr lang="en-GB" sz="1600" b="1">
                <a:latin typeface="Comic Sans MS" pitchFamily="66" charset="0"/>
              </a:rPr>
              <a:t>  </a:t>
            </a:r>
            <a:endParaRPr lang="en-GB" sz="1600" b="1" i="1">
              <a:solidFill>
                <a:schemeClr val="hlink"/>
              </a:solidFill>
              <a:latin typeface="Comic Sans MS" pitchFamily="66" charset="0"/>
            </a:endParaRPr>
          </a:p>
        </p:txBody>
      </p:sp>
    </p:spTree>
    <p:extLst>
      <p:ext uri="{BB962C8B-B14F-4D97-AF65-F5344CB8AC3E}">
        <p14:creationId xmlns:p14="http://schemas.microsoft.com/office/powerpoint/2010/main" val="146866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8195" name="Rectangle 9"/>
          <p:cNvSpPr>
            <a:spLocks noGrp="1" noChangeArrowheads="1"/>
          </p:cNvSpPr>
          <p:nvPr>
            <p:ph type="title"/>
          </p:nvPr>
        </p:nvSpPr>
        <p:spPr/>
        <p:txBody>
          <a:bodyPr/>
          <a:lstStyle/>
          <a:p>
            <a:pPr eaLnBrk="1" hangingPunct="1"/>
            <a:r>
              <a:rPr lang="en-GB" smtClean="0"/>
              <a:t>Huffman Compression</a:t>
            </a:r>
          </a:p>
        </p:txBody>
      </p:sp>
      <p:sp>
        <p:nvSpPr>
          <p:cNvPr id="8196" name="Rectangle 10"/>
          <p:cNvSpPr>
            <a:spLocks noGrp="1" noChangeArrowheads="1"/>
          </p:cNvSpPr>
          <p:nvPr>
            <p:ph type="body" idx="1"/>
          </p:nvPr>
        </p:nvSpPr>
        <p:spPr/>
        <p:txBody>
          <a:bodyPr/>
          <a:lstStyle/>
          <a:p>
            <a:pPr eaLnBrk="1" hangingPunct="1"/>
            <a:r>
              <a:rPr lang="en-GB" sz="2400" dirty="0" smtClean="0"/>
              <a:t>Source character frequency statistics are used to allocate codewords for output.  </a:t>
            </a:r>
          </a:p>
          <a:p>
            <a:pPr eaLnBrk="1" hangingPunct="1"/>
            <a:endParaRPr lang="en-GB" sz="2400" dirty="0" smtClean="0"/>
          </a:p>
          <a:p>
            <a:pPr eaLnBrk="1" hangingPunct="1"/>
            <a:r>
              <a:rPr lang="en-GB" sz="2400" dirty="0" smtClean="0"/>
              <a:t>Compression can be achieved by allocating shorter codewords to the more frequently occurring characters.  For example, in Morse code </a:t>
            </a:r>
          </a:p>
          <a:p>
            <a:pPr eaLnBrk="1" hangingPunct="1">
              <a:buFont typeface="Wingdings" pitchFamily="2" charset="2"/>
              <a:buNone/>
            </a:pPr>
            <a:r>
              <a:rPr lang="en-GB" sz="2400" dirty="0" smtClean="0"/>
              <a:t>	E= </a:t>
            </a:r>
            <a:r>
              <a:rPr lang="en-GB" sz="2400" dirty="0" smtClean="0">
                <a:cs typeface="Arial" charset="0"/>
              </a:rPr>
              <a:t>•</a:t>
            </a:r>
            <a:r>
              <a:rPr lang="en-GB" sz="2400" dirty="0" smtClean="0"/>
              <a:t> Y= - </a:t>
            </a:r>
            <a:r>
              <a:rPr lang="en-GB" sz="2400" dirty="0" smtClean="0">
                <a:cs typeface="Arial" charset="0"/>
              </a:rPr>
              <a:t>• </a:t>
            </a:r>
            <a:r>
              <a:rPr lang="en-GB" sz="2400" dirty="0" smtClean="0"/>
              <a:t>- -).  </a:t>
            </a:r>
          </a:p>
          <a:p>
            <a:pPr eaLnBrk="1" hangingPunct="1"/>
            <a:endParaRPr lang="en-GB" sz="2400" dirty="0" smtClean="0"/>
          </a:p>
        </p:txBody>
      </p:sp>
    </p:spTree>
    <p:extLst>
      <p:ext uri="{BB962C8B-B14F-4D97-AF65-F5344CB8AC3E}">
        <p14:creationId xmlns:p14="http://schemas.microsoft.com/office/powerpoint/2010/main" val="3614633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9219" name="Rectangle 3"/>
          <p:cNvSpPr>
            <a:spLocks noGrp="1" noChangeArrowheads="1"/>
          </p:cNvSpPr>
          <p:nvPr>
            <p:ph type="title"/>
          </p:nvPr>
        </p:nvSpPr>
        <p:spPr/>
        <p:txBody>
          <a:bodyPr/>
          <a:lstStyle/>
          <a:p>
            <a:pPr eaLnBrk="1" hangingPunct="1"/>
            <a:r>
              <a:rPr lang="en-GB" smtClean="0"/>
              <a:t>Huffman Compression</a:t>
            </a:r>
          </a:p>
        </p:txBody>
      </p:sp>
      <p:sp>
        <p:nvSpPr>
          <p:cNvPr id="9220" name="Rectangle 4"/>
          <p:cNvSpPr>
            <a:spLocks noGrp="1" noChangeArrowheads="1"/>
          </p:cNvSpPr>
          <p:nvPr>
            <p:ph type="body" idx="1"/>
          </p:nvPr>
        </p:nvSpPr>
        <p:spPr/>
        <p:txBody>
          <a:bodyPr/>
          <a:lstStyle/>
          <a:p>
            <a:pPr eaLnBrk="1" hangingPunct="1"/>
            <a:r>
              <a:rPr lang="en-GB" sz="2400" dirty="0" smtClean="0"/>
              <a:t>By arranging the source alphabet in descending order of probability, then repeatedly adding the two lowest probabilities and repeating, a Huffman tree can be generated.  </a:t>
            </a:r>
          </a:p>
          <a:p>
            <a:pPr eaLnBrk="1" hangingPunct="1"/>
            <a:endParaRPr lang="en-GB" sz="2400" dirty="0" smtClean="0"/>
          </a:p>
          <a:p>
            <a:pPr eaLnBrk="1" hangingPunct="1"/>
            <a:r>
              <a:rPr lang="en-GB" sz="2400" dirty="0" smtClean="0"/>
              <a:t>The resultant codewords are formed by tracing the tree path from the root node to the codeword leaf.  </a:t>
            </a:r>
          </a:p>
          <a:p>
            <a:pPr eaLnBrk="1" hangingPunct="1"/>
            <a:endParaRPr lang="en-GB" sz="2400" dirty="0" smtClean="0"/>
          </a:p>
          <a:p>
            <a:pPr eaLnBrk="1" hangingPunct="1"/>
            <a:r>
              <a:rPr lang="en-GB" sz="2400" dirty="0" smtClean="0"/>
              <a:t>Rewriting the table as a tree, 0s and 1s are assigned to the branches.  The codewords for each symbols are simply constructed by following the path to their nodes.  </a:t>
            </a:r>
          </a:p>
          <a:p>
            <a:pPr eaLnBrk="1" hangingPunct="1"/>
            <a:endParaRPr lang="en-GB" sz="2400" dirty="0" smtClean="0"/>
          </a:p>
        </p:txBody>
      </p:sp>
    </p:spTree>
    <p:extLst>
      <p:ext uri="{BB962C8B-B14F-4D97-AF65-F5344CB8AC3E}">
        <p14:creationId xmlns:p14="http://schemas.microsoft.com/office/powerpoint/2010/main" val="1354216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09600"/>
            <a:ext cx="77724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0243" name="Rectangle 3"/>
          <p:cNvSpPr>
            <a:spLocks noChangeArrowheads="1"/>
          </p:cNvSpPr>
          <p:nvPr/>
        </p:nvSpPr>
        <p:spPr bwMode="auto">
          <a:xfrm>
            <a:off x="685800" y="1524000"/>
            <a:ext cx="8001000" cy="4572000"/>
          </a:xfrm>
          <a:prstGeom prst="rect">
            <a:avLst/>
          </a:prstGeom>
          <a:noFill/>
          <a:ln w="9525">
            <a:noFill/>
            <a:miter lim="800000"/>
            <a:headEnd/>
            <a:tailEnd/>
          </a:ln>
        </p:spPr>
        <p:txBody>
          <a:bodyPr lIns="92075" tIns="46038" rIns="92075" bIns="46038"/>
          <a:lstStyle/>
          <a:p>
            <a:pPr algn="l">
              <a:spcBef>
                <a:spcPct val="20000"/>
              </a:spcBef>
            </a:pPr>
            <a:endParaRPr lang="en-US" sz="2400">
              <a:latin typeface="Times New Roman" pitchFamily="18" charset="0"/>
            </a:endParaRPr>
          </a:p>
        </p:txBody>
      </p:sp>
      <p:sp>
        <p:nvSpPr>
          <p:cNvPr id="10244"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10245" name="Rectangle 5"/>
          <p:cNvSpPr>
            <a:spLocks noChangeArrowheads="1"/>
          </p:cNvSpPr>
          <p:nvPr/>
        </p:nvSpPr>
        <p:spPr bwMode="auto">
          <a:xfrm>
            <a:off x="85725" y="1685925"/>
            <a:ext cx="9906000" cy="0"/>
          </a:xfrm>
          <a:prstGeom prst="rect">
            <a:avLst/>
          </a:prstGeom>
          <a:noFill/>
          <a:ln w="9525">
            <a:noFill/>
            <a:miter lim="800000"/>
            <a:headEnd/>
            <a:tailEnd/>
          </a:ln>
        </p:spPr>
        <p:txBody>
          <a:bodyPr wrap="none" anchor="ctr"/>
          <a:lstStyle/>
          <a:p>
            <a:endParaRPr lang="en-US"/>
          </a:p>
        </p:txBody>
      </p:sp>
      <p:pic>
        <p:nvPicPr>
          <p:cNvPr id="10246" name="Picture 6"/>
          <p:cNvPicPr>
            <a:picLocks noChangeArrowheads="1"/>
          </p:cNvPicPr>
          <p:nvPr/>
        </p:nvPicPr>
        <p:blipFill>
          <a:blip r:embed="rId3" cstate="print"/>
          <a:srcRect/>
          <a:stretch>
            <a:fillRect/>
          </a:stretch>
        </p:blipFill>
        <p:spPr bwMode="auto">
          <a:xfrm>
            <a:off x="0" y="1676400"/>
            <a:ext cx="10442575" cy="3748088"/>
          </a:xfrm>
          <a:prstGeom prst="rect">
            <a:avLst/>
          </a:prstGeom>
          <a:noFill/>
          <a:ln w="9525">
            <a:noFill/>
            <a:miter lim="800000"/>
            <a:headEnd/>
            <a:tailEnd/>
          </a:ln>
        </p:spPr>
      </p:pic>
      <p:sp>
        <p:nvSpPr>
          <p:cNvPr id="10247" name="Rectangle 7"/>
          <p:cNvSpPr>
            <a:spLocks noGrp="1" noChangeArrowheads="1"/>
          </p:cNvSpPr>
          <p:nvPr>
            <p:ph type="title"/>
          </p:nvPr>
        </p:nvSpPr>
        <p:spPr/>
        <p:txBody>
          <a:bodyPr/>
          <a:lstStyle/>
          <a:p>
            <a:pPr eaLnBrk="1" hangingPunct="1"/>
            <a:r>
              <a:rPr lang="en-GB" smtClean="0"/>
              <a:t>Huffman Compression</a:t>
            </a:r>
          </a:p>
        </p:txBody>
      </p:sp>
    </p:spTree>
    <p:extLst>
      <p:ext uri="{BB962C8B-B14F-4D97-AF65-F5344CB8AC3E}">
        <p14:creationId xmlns:p14="http://schemas.microsoft.com/office/powerpoint/2010/main" val="217048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Is That All There is to it?</a:t>
            </a:r>
          </a:p>
        </p:txBody>
      </p:sp>
      <p:sp>
        <p:nvSpPr>
          <p:cNvPr id="11267" name="Rectangle 3"/>
          <p:cNvSpPr>
            <a:spLocks noGrp="1" noChangeArrowheads="1"/>
          </p:cNvSpPr>
          <p:nvPr>
            <p:ph type="body" sz="half" idx="1"/>
          </p:nvPr>
        </p:nvSpPr>
        <p:spPr>
          <a:xfrm>
            <a:off x="533400" y="914400"/>
            <a:ext cx="4391025" cy="5181600"/>
          </a:xfrm>
        </p:spPr>
        <p:txBody>
          <a:bodyPr/>
          <a:lstStyle/>
          <a:p>
            <a:pPr eaLnBrk="1" hangingPunct="1"/>
            <a:r>
              <a:rPr lang="en-GB" sz="1600" smtClean="0"/>
              <a:t>David Huffman invented this method in 1951 while a graduate student of Robert Fano.  He did not invent the idea of a coding tree. His insight was that by assigning the probabilities of the longest codes first and then proceeding along the branches of the tree toward the root, he could arrive at an optimal solution every time. </a:t>
            </a:r>
          </a:p>
          <a:p>
            <a:pPr eaLnBrk="1" hangingPunct="1"/>
            <a:endParaRPr lang="en-GB" sz="1600" smtClean="0"/>
          </a:p>
          <a:p>
            <a:pPr eaLnBrk="1" hangingPunct="1"/>
            <a:r>
              <a:rPr lang="en-GB" sz="1600" smtClean="0"/>
              <a:t>Fano and Shannon had tried to work the problem in the opposite direction, from the root to the leaves, a less efficient solution. </a:t>
            </a:r>
          </a:p>
          <a:p>
            <a:pPr eaLnBrk="1" hangingPunct="1"/>
            <a:endParaRPr lang="en-GB" sz="1600" smtClean="0"/>
          </a:p>
          <a:p>
            <a:pPr eaLnBrk="1" hangingPunct="1"/>
            <a:r>
              <a:rPr lang="en-GB" sz="1600" smtClean="0"/>
              <a:t>When presented with his student's discovery, Huffman recalls, Fano is said to have exclaimed: </a:t>
            </a:r>
            <a:r>
              <a:rPr lang="en-GB" sz="1600" i="1" smtClean="0"/>
              <a:t>"Is that all there is to it!"</a:t>
            </a:r>
          </a:p>
          <a:p>
            <a:pPr eaLnBrk="1" hangingPunct="1"/>
            <a:endParaRPr lang="en-GB" sz="1600" i="1" smtClean="0"/>
          </a:p>
        </p:txBody>
      </p:sp>
      <p:sp>
        <p:nvSpPr>
          <p:cNvPr id="11268" name="Rectangle 5"/>
          <p:cNvSpPr>
            <a:spLocks noChangeArrowheads="1"/>
          </p:cNvSpPr>
          <p:nvPr/>
        </p:nvSpPr>
        <p:spPr bwMode="auto">
          <a:xfrm>
            <a:off x="1676400" y="6218238"/>
            <a:ext cx="4800600" cy="639762"/>
          </a:xfrm>
          <a:prstGeom prst="rect">
            <a:avLst/>
          </a:prstGeom>
          <a:noFill/>
          <a:ln w="9525">
            <a:noFill/>
            <a:miter lim="800000"/>
            <a:headEnd/>
            <a:tailEnd/>
          </a:ln>
        </p:spPr>
        <p:txBody>
          <a:bodyPr>
            <a:spAutoFit/>
          </a:bodyPr>
          <a:lstStyle/>
          <a:p>
            <a:pPr algn="l"/>
            <a:r>
              <a:rPr lang="en-GB" sz="1200">
                <a:latin typeface="Calisto MT" pitchFamily="18" charset="0"/>
              </a:rPr>
              <a:t>From the </a:t>
            </a:r>
            <a:r>
              <a:rPr lang="en-GB" sz="1200" i="1">
                <a:latin typeface="Calisto MT" pitchFamily="18" charset="0"/>
              </a:rPr>
              <a:t>September 1991</a:t>
            </a:r>
            <a:r>
              <a:rPr lang="en-GB" sz="1200">
                <a:latin typeface="Calisto MT" pitchFamily="18" charset="0"/>
              </a:rPr>
              <a:t> issue of </a:t>
            </a:r>
            <a:r>
              <a:rPr lang="en-GB" sz="1200" i="1">
                <a:latin typeface="Calisto MT" pitchFamily="18" charset="0"/>
              </a:rPr>
              <a:t>Scientific American</a:t>
            </a:r>
            <a:r>
              <a:rPr lang="en-GB" sz="1200">
                <a:latin typeface="Calisto MT" pitchFamily="18" charset="0"/>
              </a:rPr>
              <a:t>, pp. 54, 58.</a:t>
            </a:r>
          </a:p>
          <a:p>
            <a:pPr algn="l"/>
            <a:r>
              <a:rPr lang="en-GB" sz="1200">
                <a:latin typeface="Calisto MT" pitchFamily="18" charset="0"/>
              </a:rPr>
              <a:t>Top right – Original figures from IRE Proc. Sept 1952</a:t>
            </a:r>
          </a:p>
          <a:p>
            <a:pPr algn="l" eaLnBrk="0" hangingPunct="0"/>
            <a:endParaRPr lang="en-GB" sz="1200">
              <a:latin typeface="Times New Roman" pitchFamily="18" charset="0"/>
            </a:endParaRPr>
          </a:p>
        </p:txBody>
      </p:sp>
      <p:pic>
        <p:nvPicPr>
          <p:cNvPr id="11269" name="Picture 11" descr="http://upload.wikimedia.org/wikipedia/en/4/49/DHuffman.jpg"/>
          <p:cNvPicPr>
            <a:picLocks noGrp="1" noChangeAspect="1" noChangeArrowheads="1"/>
          </p:cNvPicPr>
          <p:nvPr>
            <p:ph type="clipArt" sz="half" idx="2"/>
          </p:nvPr>
        </p:nvPicPr>
        <p:blipFill>
          <a:blip r:embed="rId3" cstate="print"/>
          <a:srcRect/>
          <a:stretch>
            <a:fillRect/>
          </a:stretch>
        </p:blipFill>
        <p:spPr>
          <a:xfrm>
            <a:off x="5486400" y="4038600"/>
            <a:ext cx="1546225" cy="1943100"/>
          </a:xfrm>
          <a:noFill/>
        </p:spPr>
      </p:pic>
      <p:pic>
        <p:nvPicPr>
          <p:cNvPr id="11270" name="Picture 12"/>
          <p:cNvPicPr>
            <a:picLocks noChangeAspect="1" noChangeArrowheads="1"/>
          </p:cNvPicPr>
          <p:nvPr/>
        </p:nvPicPr>
        <p:blipFill>
          <a:blip r:embed="rId4" cstate="print"/>
          <a:srcRect l="32500" t="17969" r="28125" b="52344"/>
          <a:stretch>
            <a:fillRect/>
          </a:stretch>
        </p:blipFill>
        <p:spPr bwMode="auto">
          <a:xfrm>
            <a:off x="4953000" y="1066800"/>
            <a:ext cx="4800600" cy="2895600"/>
          </a:xfrm>
          <a:prstGeom prst="rect">
            <a:avLst/>
          </a:prstGeom>
          <a:noFill/>
          <a:ln w="9525">
            <a:noFill/>
            <a:miter lim="800000"/>
            <a:headEnd/>
            <a:tailEnd/>
          </a:ln>
        </p:spPr>
      </p:pic>
      <p:pic>
        <p:nvPicPr>
          <p:cNvPr id="11271" name="Picture 13"/>
          <p:cNvPicPr>
            <a:picLocks noChangeAspect="1" noChangeArrowheads="1"/>
          </p:cNvPicPr>
          <p:nvPr/>
        </p:nvPicPr>
        <p:blipFill>
          <a:blip r:embed="rId4" cstate="print"/>
          <a:srcRect l="52499" t="59375" r="28125" b="24219"/>
          <a:stretch>
            <a:fillRect/>
          </a:stretch>
        </p:blipFill>
        <p:spPr bwMode="auto">
          <a:xfrm>
            <a:off x="7315200" y="4343400"/>
            <a:ext cx="2362200" cy="1600200"/>
          </a:xfrm>
          <a:prstGeom prst="rect">
            <a:avLst/>
          </a:prstGeom>
          <a:noFill/>
          <a:ln w="9525">
            <a:noFill/>
            <a:miter lim="800000"/>
            <a:headEnd/>
            <a:tailEnd/>
          </a:ln>
        </p:spPr>
      </p:pic>
    </p:spTree>
    <p:extLst>
      <p:ext uri="{BB962C8B-B14F-4D97-AF65-F5344CB8AC3E}">
        <p14:creationId xmlns:p14="http://schemas.microsoft.com/office/powerpoint/2010/main" val="219242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12291" name="Rectangle 3"/>
          <p:cNvSpPr>
            <a:spLocks noGrp="1" noChangeArrowheads="1"/>
          </p:cNvSpPr>
          <p:nvPr>
            <p:ph type="title"/>
          </p:nvPr>
        </p:nvSpPr>
        <p:spPr/>
        <p:txBody>
          <a:bodyPr/>
          <a:lstStyle/>
          <a:p>
            <a:pPr eaLnBrk="1" hangingPunct="1"/>
            <a:r>
              <a:rPr lang="en-GB" smtClean="0"/>
              <a:t>Huffman Compression</a:t>
            </a:r>
          </a:p>
        </p:txBody>
      </p:sp>
      <p:sp>
        <p:nvSpPr>
          <p:cNvPr id="12292" name="Rectangle 4"/>
          <p:cNvSpPr>
            <a:spLocks noGrp="1" noChangeArrowheads="1"/>
          </p:cNvSpPr>
          <p:nvPr>
            <p:ph type="body" idx="1"/>
          </p:nvPr>
        </p:nvSpPr>
        <p:spPr/>
        <p:txBody>
          <a:bodyPr/>
          <a:lstStyle/>
          <a:p>
            <a:pPr eaLnBrk="1" hangingPunct="1">
              <a:buFont typeface="Wingdings" pitchFamily="2" charset="2"/>
              <a:buNone/>
            </a:pPr>
            <a:r>
              <a:rPr lang="en-GB" sz="2400" smtClean="0"/>
              <a:t>Questions:</a:t>
            </a:r>
          </a:p>
          <a:p>
            <a:pPr eaLnBrk="1" hangingPunct="1"/>
            <a:endParaRPr lang="en-GB" sz="2400" smtClean="0"/>
          </a:p>
          <a:p>
            <a:pPr eaLnBrk="1" hangingPunct="1"/>
            <a:r>
              <a:rPr lang="en-GB" sz="2400" smtClean="0"/>
              <a:t>What is meant by the ‘prefix property’ of Huffman?</a:t>
            </a:r>
          </a:p>
          <a:p>
            <a:pPr eaLnBrk="1" hangingPunct="1"/>
            <a:endParaRPr lang="en-GB" sz="2400" smtClean="0"/>
          </a:p>
          <a:p>
            <a:pPr eaLnBrk="1" hangingPunct="1"/>
            <a:r>
              <a:rPr lang="en-GB" sz="2400" smtClean="0"/>
              <a:t>What types of sources would Huffman compress well and what types would it compress inefficiently?</a:t>
            </a:r>
          </a:p>
          <a:p>
            <a:pPr eaLnBrk="1" hangingPunct="1"/>
            <a:endParaRPr lang="en-GB" sz="2400" smtClean="0"/>
          </a:p>
          <a:p>
            <a:pPr eaLnBrk="1" hangingPunct="1"/>
            <a:r>
              <a:rPr lang="en-GB" sz="2400" smtClean="0"/>
              <a:t>How would it perform on images or graphics?</a:t>
            </a:r>
          </a:p>
          <a:p>
            <a:pPr eaLnBrk="1" hangingPunct="1"/>
            <a:endParaRPr lang="en-GB" sz="2400" smtClean="0"/>
          </a:p>
        </p:txBody>
      </p:sp>
    </p:spTree>
    <p:extLst>
      <p:ext uri="{BB962C8B-B14F-4D97-AF65-F5344CB8AC3E}">
        <p14:creationId xmlns:p14="http://schemas.microsoft.com/office/powerpoint/2010/main" val="58099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304800"/>
            <a:ext cx="89154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3315" name="Rectangle 3"/>
          <p:cNvSpPr>
            <a:spLocks noChangeArrowheads="1"/>
          </p:cNvSpPr>
          <p:nvPr/>
        </p:nvSpPr>
        <p:spPr bwMode="auto">
          <a:xfrm>
            <a:off x="304800" y="1371600"/>
            <a:ext cx="9372600" cy="4800600"/>
          </a:xfrm>
          <a:prstGeom prst="rect">
            <a:avLst/>
          </a:prstGeom>
          <a:noFill/>
          <a:ln w="9525">
            <a:noFill/>
            <a:miter lim="800000"/>
            <a:headEnd/>
            <a:tailEnd/>
          </a:ln>
        </p:spPr>
        <p:txBody>
          <a:bodyPr lIns="92075" tIns="46038" rIns="92075" bIns="46038"/>
          <a:lstStyle/>
          <a:p>
            <a:pPr marL="384175" indent="-384175" algn="l">
              <a:spcBef>
                <a:spcPct val="20000"/>
              </a:spcBef>
              <a:buFontTx/>
              <a:buChar char="o"/>
            </a:pPr>
            <a:endParaRPr lang="en-US" sz="2000">
              <a:latin typeface="Comic Sans MS" pitchFamily="66" charset="0"/>
            </a:endParaRPr>
          </a:p>
        </p:txBody>
      </p:sp>
      <p:sp>
        <p:nvSpPr>
          <p:cNvPr id="13316"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13317" name="Rectangle 5"/>
          <p:cNvSpPr>
            <a:spLocks noGrp="1" noChangeArrowheads="1"/>
          </p:cNvSpPr>
          <p:nvPr>
            <p:ph type="title"/>
          </p:nvPr>
        </p:nvSpPr>
        <p:spPr/>
        <p:txBody>
          <a:bodyPr/>
          <a:lstStyle/>
          <a:p>
            <a:pPr eaLnBrk="1" hangingPunct="1"/>
            <a:r>
              <a:rPr lang="en-GB" smtClean="0"/>
              <a:t>Static and Adaptive Compression</a:t>
            </a:r>
          </a:p>
        </p:txBody>
      </p:sp>
      <p:sp>
        <p:nvSpPr>
          <p:cNvPr id="13318" name="Rectangle 6"/>
          <p:cNvSpPr>
            <a:spLocks noGrp="1" noChangeArrowheads="1"/>
          </p:cNvSpPr>
          <p:nvPr>
            <p:ph type="body" idx="1"/>
          </p:nvPr>
        </p:nvSpPr>
        <p:spPr/>
        <p:txBody>
          <a:bodyPr/>
          <a:lstStyle/>
          <a:p>
            <a:pPr eaLnBrk="1" hangingPunct="1">
              <a:lnSpc>
                <a:spcPct val="90000"/>
              </a:lnSpc>
            </a:pPr>
            <a:r>
              <a:rPr lang="en-GB" dirty="0" smtClean="0"/>
              <a:t>Compression </a:t>
            </a:r>
            <a:r>
              <a:rPr lang="en-GB" smtClean="0"/>
              <a:t>algorithms remove/exploit source redundancy by using some definition (model) of the source characteristics.  </a:t>
            </a:r>
          </a:p>
          <a:p>
            <a:pPr eaLnBrk="1" hangingPunct="1">
              <a:lnSpc>
                <a:spcPct val="90000"/>
              </a:lnSpc>
            </a:pPr>
            <a:endParaRPr lang="en-GB" dirty="0" smtClean="0"/>
          </a:p>
          <a:p>
            <a:pPr eaLnBrk="1" hangingPunct="1">
              <a:lnSpc>
                <a:spcPct val="90000"/>
              </a:lnSpc>
            </a:pPr>
            <a:r>
              <a:rPr lang="en-GB" dirty="0" smtClean="0">
                <a:solidFill>
                  <a:schemeClr val="hlink"/>
                </a:solidFill>
              </a:rPr>
              <a:t>Compression algorithms which use a pre-defined source model are </a:t>
            </a:r>
            <a:r>
              <a:rPr lang="en-GB" b="1" dirty="0" smtClean="0">
                <a:solidFill>
                  <a:schemeClr val="hlink"/>
                </a:solidFill>
              </a:rPr>
              <a:t>static</a:t>
            </a:r>
            <a:r>
              <a:rPr lang="en-GB" dirty="0" smtClean="0">
                <a:solidFill>
                  <a:schemeClr val="hlink"/>
                </a:solidFill>
              </a:rPr>
              <a:t>.  </a:t>
            </a:r>
          </a:p>
          <a:p>
            <a:pPr eaLnBrk="1" hangingPunct="1">
              <a:lnSpc>
                <a:spcPct val="90000"/>
              </a:lnSpc>
            </a:pPr>
            <a:endParaRPr lang="en-GB" dirty="0" smtClean="0">
              <a:solidFill>
                <a:schemeClr val="hlink"/>
              </a:solidFill>
            </a:endParaRPr>
          </a:p>
          <a:p>
            <a:pPr eaLnBrk="1" hangingPunct="1">
              <a:lnSpc>
                <a:spcPct val="90000"/>
              </a:lnSpc>
            </a:pPr>
            <a:r>
              <a:rPr lang="en-GB" dirty="0" smtClean="0">
                <a:solidFill>
                  <a:schemeClr val="hlink"/>
                </a:solidFill>
              </a:rPr>
              <a:t>Algorithms which use the data itself to fully or partially define this model are referred to as </a:t>
            </a:r>
            <a:r>
              <a:rPr lang="en-GB" b="1" dirty="0" smtClean="0">
                <a:solidFill>
                  <a:schemeClr val="hlink"/>
                </a:solidFill>
              </a:rPr>
              <a:t>adaptive</a:t>
            </a:r>
            <a:r>
              <a:rPr lang="en-GB" dirty="0" smtClean="0">
                <a:solidFill>
                  <a:schemeClr val="hlink"/>
                </a:solidFill>
              </a:rPr>
              <a:t>. </a:t>
            </a:r>
            <a:r>
              <a:rPr lang="en-GB" dirty="0" smtClean="0"/>
              <a:t> </a:t>
            </a:r>
          </a:p>
          <a:p>
            <a:pPr eaLnBrk="1" hangingPunct="1">
              <a:lnSpc>
                <a:spcPct val="90000"/>
              </a:lnSpc>
            </a:pPr>
            <a:endParaRPr lang="en-GB" dirty="0" smtClean="0"/>
          </a:p>
          <a:p>
            <a:pPr eaLnBrk="1" hangingPunct="1">
              <a:lnSpc>
                <a:spcPct val="90000"/>
              </a:lnSpc>
            </a:pPr>
            <a:r>
              <a:rPr lang="en-GB" dirty="0" smtClean="0"/>
              <a:t>Static implementations can achieve very good compression ratios for well defined sources.  </a:t>
            </a:r>
          </a:p>
          <a:p>
            <a:pPr eaLnBrk="1" hangingPunct="1">
              <a:lnSpc>
                <a:spcPct val="90000"/>
              </a:lnSpc>
            </a:pPr>
            <a:endParaRPr lang="en-GB" dirty="0" smtClean="0"/>
          </a:p>
          <a:p>
            <a:pPr eaLnBrk="1" hangingPunct="1">
              <a:lnSpc>
                <a:spcPct val="90000"/>
              </a:lnSpc>
            </a:pPr>
            <a:r>
              <a:rPr lang="en-GB" dirty="0" smtClean="0"/>
              <a:t>Adaptive algorithms are more versatile, and update their source models according to current characteristics.  However, they have lower compression performance, at least until a suitable model is properly generated.</a:t>
            </a:r>
          </a:p>
          <a:p>
            <a:pPr eaLnBrk="1" hangingPunct="1">
              <a:lnSpc>
                <a:spcPct val="90000"/>
              </a:lnSpc>
            </a:pPr>
            <a:endParaRPr lang="en-GB" dirty="0" smtClean="0"/>
          </a:p>
        </p:txBody>
      </p:sp>
    </p:spTree>
    <p:extLst>
      <p:ext uri="{BB962C8B-B14F-4D97-AF65-F5344CB8AC3E}">
        <p14:creationId xmlns:p14="http://schemas.microsoft.com/office/powerpoint/2010/main" val="210750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143000" y="228600"/>
            <a:ext cx="77724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4339" name="Rectangle 3"/>
          <p:cNvSpPr>
            <a:spLocks noChangeArrowheads="1"/>
          </p:cNvSpPr>
          <p:nvPr/>
        </p:nvSpPr>
        <p:spPr bwMode="auto">
          <a:xfrm>
            <a:off x="381000" y="1295400"/>
            <a:ext cx="5029200" cy="4495800"/>
          </a:xfrm>
          <a:prstGeom prst="rect">
            <a:avLst/>
          </a:prstGeom>
          <a:noFill/>
          <a:ln w="9525">
            <a:noFill/>
            <a:miter lim="800000"/>
            <a:headEnd/>
            <a:tailEnd/>
          </a:ln>
        </p:spPr>
        <p:txBody>
          <a:bodyPr lIns="92075" tIns="46038" rIns="92075" bIns="46038"/>
          <a:lstStyle/>
          <a:p>
            <a:pPr marL="342900" indent="-342900" algn="l">
              <a:spcBef>
                <a:spcPct val="20000"/>
              </a:spcBef>
              <a:buClr>
                <a:schemeClr val="tx1"/>
              </a:buClr>
              <a:buFontTx/>
              <a:buChar char="o"/>
            </a:pPr>
            <a:endParaRPr lang="en-US" sz="2400">
              <a:latin typeface="Comic Sans MS" pitchFamily="66" charset="0"/>
            </a:endParaRPr>
          </a:p>
        </p:txBody>
      </p:sp>
      <p:sp>
        <p:nvSpPr>
          <p:cNvPr id="14340" name="Rectangle 8"/>
          <p:cNvSpPr>
            <a:spLocks noGrp="1" noChangeArrowheads="1"/>
          </p:cNvSpPr>
          <p:nvPr>
            <p:ph type="title"/>
          </p:nvPr>
        </p:nvSpPr>
        <p:spPr/>
        <p:txBody>
          <a:bodyPr/>
          <a:lstStyle/>
          <a:p>
            <a:pPr eaLnBrk="1" hangingPunct="1"/>
            <a:r>
              <a:rPr lang="en-GB" smtClean="0"/>
              <a:t>Lempel-Ziv Compression</a:t>
            </a:r>
          </a:p>
        </p:txBody>
      </p:sp>
      <p:sp>
        <p:nvSpPr>
          <p:cNvPr id="14341" name="Rectangle 9"/>
          <p:cNvSpPr>
            <a:spLocks noGrp="1" noChangeArrowheads="1"/>
          </p:cNvSpPr>
          <p:nvPr>
            <p:ph type="body" sz="half" idx="1"/>
          </p:nvPr>
        </p:nvSpPr>
        <p:spPr>
          <a:xfrm>
            <a:off x="381000" y="914400"/>
            <a:ext cx="4643438" cy="5181600"/>
          </a:xfrm>
        </p:spPr>
        <p:txBody>
          <a:bodyPr/>
          <a:lstStyle/>
          <a:p>
            <a:pPr eaLnBrk="1" hangingPunct="1">
              <a:lnSpc>
                <a:spcPct val="90000"/>
              </a:lnSpc>
              <a:spcAft>
                <a:spcPts val="600"/>
              </a:spcAft>
            </a:pPr>
            <a:r>
              <a:rPr lang="en-GB" dirty="0" smtClean="0"/>
              <a:t>Lempel-Ziv published mathematical journal papers in 1977 and 1978 on two compression algorithms (these are often abbreviated as LZ’77 and LZ’78)</a:t>
            </a:r>
          </a:p>
          <a:p>
            <a:pPr eaLnBrk="1" hangingPunct="1">
              <a:lnSpc>
                <a:spcPct val="90000"/>
              </a:lnSpc>
              <a:spcAft>
                <a:spcPts val="600"/>
              </a:spcAft>
            </a:pPr>
            <a:r>
              <a:rPr lang="en-GB" dirty="0" smtClean="0"/>
              <a:t>Welch popularised them in1984</a:t>
            </a:r>
          </a:p>
          <a:p>
            <a:pPr eaLnBrk="1" hangingPunct="1">
              <a:lnSpc>
                <a:spcPct val="90000"/>
              </a:lnSpc>
              <a:spcAft>
                <a:spcPts val="600"/>
              </a:spcAft>
            </a:pPr>
            <a:r>
              <a:rPr lang="en-GB" dirty="0" smtClean="0"/>
              <a:t>LZ</a:t>
            </a:r>
            <a:r>
              <a:rPr lang="en-GB" u="sng" dirty="0" smtClean="0"/>
              <a:t>W</a:t>
            </a:r>
            <a:r>
              <a:rPr lang="en-GB" dirty="0" smtClean="0"/>
              <a:t> was implemented in many popular compression methods including .GIF image compression and the Unix/Linux </a:t>
            </a:r>
            <a:r>
              <a:rPr lang="en-GB" dirty="0"/>
              <a:t>file compression utility </a:t>
            </a:r>
            <a:r>
              <a:rPr lang="en-GB" dirty="0" smtClean="0"/>
              <a:t>compress</a:t>
            </a:r>
          </a:p>
          <a:p>
            <a:pPr eaLnBrk="1" hangingPunct="1">
              <a:lnSpc>
                <a:spcPct val="90000"/>
              </a:lnSpc>
              <a:spcAft>
                <a:spcPts val="600"/>
              </a:spcAft>
            </a:pPr>
            <a:r>
              <a:rPr lang="en-GB" dirty="0" smtClean="0"/>
              <a:t>It is lossless and universal (adaptive)</a:t>
            </a:r>
          </a:p>
          <a:p>
            <a:pPr eaLnBrk="1" hangingPunct="1">
              <a:lnSpc>
                <a:spcPct val="90000"/>
              </a:lnSpc>
              <a:spcAft>
                <a:spcPts val="600"/>
              </a:spcAft>
            </a:pPr>
            <a:r>
              <a:rPr lang="en-GB" dirty="0" smtClean="0"/>
              <a:t>It exploits string-based redundancy</a:t>
            </a:r>
          </a:p>
          <a:p>
            <a:pPr eaLnBrk="1" hangingPunct="1">
              <a:lnSpc>
                <a:spcPct val="90000"/>
              </a:lnSpc>
              <a:spcAft>
                <a:spcPts val="600"/>
              </a:spcAft>
            </a:pPr>
            <a:r>
              <a:rPr lang="en-GB" dirty="0" smtClean="0"/>
              <a:t>It is not good for image compression (why?)</a:t>
            </a:r>
          </a:p>
          <a:p>
            <a:pPr eaLnBrk="1" hangingPunct="1">
              <a:lnSpc>
                <a:spcPct val="90000"/>
              </a:lnSpc>
            </a:pPr>
            <a:endParaRPr lang="en-GB" sz="1200" dirty="0" smtClean="0"/>
          </a:p>
        </p:txBody>
      </p:sp>
      <p:pic>
        <p:nvPicPr>
          <p:cNvPr id="14342" name="Picture 11"/>
          <p:cNvPicPr>
            <a:picLocks noGrp="1" noChangeArrowheads="1"/>
          </p:cNvPicPr>
          <p:nvPr>
            <p:ph type="clipArt" sz="half" idx="2"/>
          </p:nvPr>
        </p:nvPicPr>
        <p:blipFill>
          <a:blip r:embed="rId3" cstate="print"/>
          <a:srcRect/>
          <a:stretch>
            <a:fillRect/>
          </a:stretch>
        </p:blipFill>
        <p:spPr>
          <a:xfrm>
            <a:off x="5257800" y="838200"/>
            <a:ext cx="3981450" cy="5181600"/>
          </a:xfrm>
          <a:noFill/>
        </p:spPr>
      </p:pic>
      <p:sp>
        <p:nvSpPr>
          <p:cNvPr id="14343" name="Line 12"/>
          <p:cNvSpPr>
            <a:spLocks noChangeShapeType="1"/>
          </p:cNvSpPr>
          <p:nvPr/>
        </p:nvSpPr>
        <p:spPr bwMode="auto">
          <a:xfrm flipV="1">
            <a:off x="4724400" y="2362200"/>
            <a:ext cx="1066800" cy="152400"/>
          </a:xfrm>
          <a:prstGeom prst="line">
            <a:avLst/>
          </a:prstGeom>
          <a:noFill/>
          <a:ln w="19050">
            <a:solidFill>
              <a:srgbClr val="FF0000"/>
            </a:solidFill>
            <a:miter lim="800000"/>
            <a:headEnd/>
            <a:tailEnd type="triangle" w="med" len="med"/>
          </a:ln>
        </p:spPr>
        <p:txBody>
          <a:bodyPr wrap="none" anchor="ctr"/>
          <a:lstStyle/>
          <a:p>
            <a:endParaRPr lang="en-US"/>
          </a:p>
        </p:txBody>
      </p:sp>
    </p:spTree>
    <p:extLst>
      <p:ext uri="{BB962C8B-B14F-4D97-AF65-F5344CB8AC3E}">
        <p14:creationId xmlns:p14="http://schemas.microsoft.com/office/powerpoint/2010/main" val="4202836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90600" y="304800"/>
            <a:ext cx="77724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5363" name="Rectangle 3"/>
          <p:cNvSpPr>
            <a:spLocks noChangeArrowheads="1"/>
          </p:cNvSpPr>
          <p:nvPr/>
        </p:nvSpPr>
        <p:spPr bwMode="auto">
          <a:xfrm>
            <a:off x="304800" y="1219200"/>
            <a:ext cx="9372600" cy="5181600"/>
          </a:xfrm>
          <a:prstGeom prst="rect">
            <a:avLst/>
          </a:prstGeom>
          <a:noFill/>
          <a:ln w="9525">
            <a:noFill/>
            <a:miter lim="800000"/>
            <a:headEnd/>
            <a:tailEnd/>
          </a:ln>
        </p:spPr>
        <p:txBody>
          <a:bodyPr lIns="92075" tIns="46038" rIns="92075" bIns="46038"/>
          <a:lstStyle/>
          <a:p>
            <a:pPr marL="342900" indent="-342900" algn="l">
              <a:spcBef>
                <a:spcPct val="20000"/>
              </a:spcBef>
              <a:buClr>
                <a:schemeClr val="folHlink"/>
              </a:buClr>
              <a:buSzPct val="60000"/>
              <a:buFont typeface="Wingdings" pitchFamily="2" charset="2"/>
              <a:buNone/>
            </a:pPr>
            <a:endParaRPr lang="en-US" sz="2000">
              <a:latin typeface="Comic Sans MS" pitchFamily="66" charset="0"/>
            </a:endParaRPr>
          </a:p>
        </p:txBody>
      </p:sp>
      <p:sp>
        <p:nvSpPr>
          <p:cNvPr id="15364" name="Rectangle 6"/>
          <p:cNvSpPr>
            <a:spLocks noGrp="1" noChangeArrowheads="1"/>
          </p:cNvSpPr>
          <p:nvPr>
            <p:ph type="title"/>
          </p:nvPr>
        </p:nvSpPr>
        <p:spPr/>
        <p:txBody>
          <a:bodyPr/>
          <a:lstStyle/>
          <a:p>
            <a:pPr eaLnBrk="1" hangingPunct="1"/>
            <a:r>
              <a:rPr lang="en-US" dirty="0" smtClean="0"/>
              <a:t>Lempel-Ziv Dictionaries</a:t>
            </a:r>
            <a:endParaRPr lang="en-GB" dirty="0" smtClean="0"/>
          </a:p>
        </p:txBody>
      </p:sp>
      <p:sp>
        <p:nvSpPr>
          <p:cNvPr id="15365" name="Rectangle 7"/>
          <p:cNvSpPr>
            <a:spLocks noGrp="1" noChangeArrowheads="1"/>
          </p:cNvSpPr>
          <p:nvPr>
            <p:ph type="body" idx="1"/>
          </p:nvPr>
        </p:nvSpPr>
        <p:spPr/>
        <p:txBody>
          <a:bodyPr/>
          <a:lstStyle/>
          <a:p>
            <a:pPr eaLnBrk="1" hangingPunct="1">
              <a:lnSpc>
                <a:spcPct val="90000"/>
              </a:lnSpc>
              <a:buFont typeface="Wingdings" pitchFamily="2" charset="2"/>
              <a:buNone/>
            </a:pPr>
            <a:r>
              <a:rPr lang="en-GB" dirty="0" smtClean="0"/>
              <a:t>How they work :-</a:t>
            </a:r>
          </a:p>
          <a:p>
            <a:pPr eaLnBrk="1" hangingPunct="1">
              <a:lnSpc>
                <a:spcPct val="90000"/>
              </a:lnSpc>
            </a:pPr>
            <a:r>
              <a:rPr lang="en-GB" dirty="0" smtClean="0"/>
              <a:t>Parse data character by character generating a dictionary of previously seen strings</a:t>
            </a:r>
          </a:p>
          <a:p>
            <a:pPr eaLnBrk="1" hangingPunct="1">
              <a:lnSpc>
                <a:spcPct val="90000"/>
              </a:lnSpc>
            </a:pPr>
            <a:r>
              <a:rPr lang="en-GB" dirty="0" smtClean="0"/>
              <a:t>LZ’77 uses a </a:t>
            </a:r>
            <a:r>
              <a:rPr lang="en-GB" b="1" dirty="0" smtClean="0"/>
              <a:t>sliding window</a:t>
            </a:r>
            <a:r>
              <a:rPr lang="en-GB" dirty="0" smtClean="0"/>
              <a:t> dictionary</a:t>
            </a:r>
          </a:p>
          <a:p>
            <a:pPr eaLnBrk="1" hangingPunct="1">
              <a:lnSpc>
                <a:spcPct val="90000"/>
              </a:lnSpc>
            </a:pPr>
            <a:r>
              <a:rPr lang="en-GB" dirty="0" smtClean="0"/>
              <a:t>LZ’78 uses a </a:t>
            </a:r>
            <a:r>
              <a:rPr lang="en-GB" b="1" dirty="0" smtClean="0"/>
              <a:t>full dictionary history</a:t>
            </a:r>
          </a:p>
          <a:p>
            <a:pPr lvl="1" eaLnBrk="1" hangingPunct="1">
              <a:lnSpc>
                <a:spcPct val="90000"/>
              </a:lnSpc>
            </a:pPr>
            <a:r>
              <a:rPr lang="en-GB" dirty="0" smtClean="0"/>
              <a:t>Refinements added to the LZ’78 algorithm by Terry Welch in 1984</a:t>
            </a:r>
          </a:p>
          <a:p>
            <a:pPr lvl="1" eaLnBrk="1" hangingPunct="1">
              <a:lnSpc>
                <a:spcPct val="90000"/>
              </a:lnSpc>
            </a:pPr>
            <a:r>
              <a:rPr lang="en-GB" dirty="0" smtClean="0"/>
              <a:t>Known as the LZW algorithm</a:t>
            </a:r>
          </a:p>
          <a:p>
            <a:pPr eaLnBrk="1" hangingPunct="1">
              <a:lnSpc>
                <a:spcPct val="90000"/>
              </a:lnSpc>
            </a:pPr>
            <a:endParaRPr lang="en-GB" dirty="0" smtClean="0"/>
          </a:p>
          <a:p>
            <a:pPr eaLnBrk="1" hangingPunct="1">
              <a:lnSpc>
                <a:spcPct val="90000"/>
              </a:lnSpc>
              <a:buFont typeface="Wingdings" pitchFamily="2" charset="2"/>
              <a:buNone/>
            </a:pPr>
            <a:r>
              <a:rPr lang="en-GB" b="1" dirty="0" smtClean="0"/>
              <a:t>LZ’78 Description</a:t>
            </a:r>
          </a:p>
          <a:p>
            <a:pPr eaLnBrk="1" hangingPunct="1">
              <a:lnSpc>
                <a:spcPct val="90000"/>
              </a:lnSpc>
            </a:pPr>
            <a:r>
              <a:rPr lang="en-GB" dirty="0" smtClean="0"/>
              <a:t>With a source of 8-bits/character (i.e., source values of 0-255.)  Extra characters will be needed to describe strings in our dictionary. So we will need more than 8 bits. </a:t>
            </a:r>
          </a:p>
          <a:p>
            <a:pPr eaLnBrk="1" hangingPunct="1">
              <a:lnSpc>
                <a:spcPct val="90000"/>
              </a:lnSpc>
            </a:pPr>
            <a:r>
              <a:rPr lang="en-GB" dirty="0" smtClean="0"/>
              <a:t>Start with output using 9-bits.  So now we can use values from 0-511.</a:t>
            </a:r>
          </a:p>
          <a:p>
            <a:pPr eaLnBrk="1" hangingPunct="1">
              <a:lnSpc>
                <a:spcPct val="90000"/>
              </a:lnSpc>
            </a:pPr>
            <a:r>
              <a:rPr lang="en-GB" dirty="0" smtClean="0"/>
              <a:t>We will need to reserve some characters for ‘special codewords’ say, 256-262, so dictionary entries would begin at 263.</a:t>
            </a:r>
          </a:p>
          <a:p>
            <a:pPr eaLnBrk="1" hangingPunct="1">
              <a:lnSpc>
                <a:spcPct val="90000"/>
              </a:lnSpc>
            </a:pPr>
            <a:r>
              <a:rPr lang="en-GB" dirty="0" smtClean="0"/>
              <a:t>We can refer to dictionary entries as D1, D2, D3 etc. (equivalent to 263, 264, 265 etc.)</a:t>
            </a:r>
          </a:p>
          <a:p>
            <a:pPr eaLnBrk="1" hangingPunct="1">
              <a:lnSpc>
                <a:spcPct val="90000"/>
              </a:lnSpc>
            </a:pPr>
            <a:endParaRPr lang="en-GB" dirty="0" smtClean="0"/>
          </a:p>
        </p:txBody>
      </p:sp>
    </p:spTree>
    <p:extLst>
      <p:ext uri="{BB962C8B-B14F-4D97-AF65-F5344CB8AC3E}">
        <p14:creationId xmlns:p14="http://schemas.microsoft.com/office/powerpoint/2010/main" val="161350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 Compression</a:t>
            </a:r>
            <a:endParaRPr lang="en-US" dirty="0"/>
          </a:p>
        </p:txBody>
      </p:sp>
      <p:sp>
        <p:nvSpPr>
          <p:cNvPr id="3" name="Content Placeholder 2"/>
          <p:cNvSpPr>
            <a:spLocks noGrp="1"/>
          </p:cNvSpPr>
          <p:nvPr>
            <p:ph idx="1"/>
          </p:nvPr>
        </p:nvSpPr>
        <p:spPr>
          <a:xfrm>
            <a:off x="704528" y="980728"/>
            <a:ext cx="8502650" cy="5181600"/>
          </a:xfrm>
        </p:spPr>
        <p:txBody>
          <a:bodyPr/>
          <a:lstStyle/>
          <a:p>
            <a:r>
              <a:rPr lang="en-GB" b="1" dirty="0" smtClean="0"/>
              <a:t>LZ’78 Description  (cont)</a:t>
            </a:r>
            <a:endParaRPr lang="en-GB" dirty="0" smtClean="0"/>
          </a:p>
          <a:p>
            <a:pPr lvl="1"/>
            <a:r>
              <a:rPr lang="en-GB" dirty="0" smtClean="0"/>
              <a:t>Simple idea of assigning codewords to individual characters and sub-strings which are contained in a dictionary</a:t>
            </a:r>
          </a:p>
          <a:p>
            <a:pPr lvl="1"/>
            <a:r>
              <a:rPr lang="en-GB" dirty="0" err="1" smtClean="0"/>
              <a:t>Pseudocode</a:t>
            </a:r>
            <a:r>
              <a:rPr lang="en-GB" dirty="0" smtClean="0"/>
              <a:t> is relatively simple</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buNone/>
            </a:pPr>
            <a:endParaRPr lang="en-GB" dirty="0" smtClean="0"/>
          </a:p>
          <a:p>
            <a:pPr lvl="1"/>
            <a:r>
              <a:rPr lang="en-GB" dirty="0" smtClean="0"/>
              <a:t>BUT careful implementation required to efficiently represent the dictionary</a:t>
            </a:r>
          </a:p>
          <a:p>
            <a:r>
              <a:rPr lang="en-GB" dirty="0" smtClean="0"/>
              <a:t>Example - encoding the string  ‘THETHREETREES’</a:t>
            </a:r>
          </a:p>
          <a:p>
            <a:endParaRPr lang="en-GB" dirty="0" smtClean="0"/>
          </a:p>
          <a:p>
            <a:endParaRPr lang="en-US" dirty="0"/>
          </a:p>
        </p:txBody>
      </p:sp>
      <p:sp>
        <p:nvSpPr>
          <p:cNvPr id="4" name="TextBox 3"/>
          <p:cNvSpPr txBox="1"/>
          <p:nvPr/>
        </p:nvSpPr>
        <p:spPr>
          <a:xfrm>
            <a:off x="2432720" y="2492896"/>
            <a:ext cx="5256584" cy="2739211"/>
          </a:xfrm>
          <a:prstGeom prst="rect">
            <a:avLst/>
          </a:prstGeom>
          <a:noFill/>
        </p:spPr>
        <p:txBody>
          <a:bodyPr wrap="square" rtlCol="0">
            <a:spAutoFit/>
          </a:bodyPr>
          <a:lstStyle/>
          <a:p>
            <a:pPr algn="l" defTabSz="540000"/>
            <a:r>
              <a:rPr lang="en-US" sz="1200" dirty="0" smtClean="0"/>
              <a:t>STRING = get input character</a:t>
            </a:r>
          </a:p>
          <a:p>
            <a:pPr algn="l" defTabSz="540000"/>
            <a:r>
              <a:rPr lang="en-US" sz="1200" dirty="0" smtClean="0"/>
              <a:t>WHILE there are still input characters DO</a:t>
            </a:r>
          </a:p>
          <a:p>
            <a:pPr algn="l" defTabSz="540000"/>
            <a:r>
              <a:rPr lang="en-US" sz="1200" dirty="0" smtClean="0"/>
              <a:t>	CHARACTER = get input character</a:t>
            </a:r>
          </a:p>
          <a:p>
            <a:pPr algn="l" defTabSz="540000"/>
            <a:r>
              <a:rPr lang="en-US" sz="1200" dirty="0" smtClean="0"/>
              <a:t>    	IF STRING+CHARACTER is in the dictionary then</a:t>
            </a:r>
          </a:p>
          <a:p>
            <a:pPr algn="l" defTabSz="540000"/>
            <a:r>
              <a:rPr lang="en-US" sz="1200" dirty="0" smtClean="0"/>
              <a:t>       		STRING = </a:t>
            </a:r>
            <a:r>
              <a:rPr lang="en-US" sz="1200" dirty="0" err="1" smtClean="0"/>
              <a:t>STRING+character</a:t>
            </a:r>
            <a:endParaRPr lang="en-US" sz="1200" dirty="0" smtClean="0"/>
          </a:p>
          <a:p>
            <a:pPr algn="l" defTabSz="540000"/>
            <a:r>
              <a:rPr lang="en-US" sz="1200" dirty="0" smtClean="0"/>
              <a:t>   	 ELSE</a:t>
            </a:r>
          </a:p>
          <a:p>
            <a:pPr algn="l" defTabSz="540000"/>
            <a:r>
              <a:rPr lang="en-US" sz="1200" dirty="0" smtClean="0"/>
              <a:t>        		output the code for STRING</a:t>
            </a:r>
          </a:p>
          <a:p>
            <a:pPr algn="l" defTabSz="540000"/>
            <a:r>
              <a:rPr lang="en-US" sz="1200" dirty="0" smtClean="0"/>
              <a:t>        		add STRING+CHARACTER to the dictionary</a:t>
            </a:r>
          </a:p>
          <a:p>
            <a:pPr algn="l" defTabSz="540000"/>
            <a:r>
              <a:rPr lang="en-US" sz="1200" dirty="0" smtClean="0"/>
              <a:t>       		 STRING = CHARACTER</a:t>
            </a:r>
          </a:p>
          <a:p>
            <a:pPr algn="l" defTabSz="540000"/>
            <a:r>
              <a:rPr lang="en-US" sz="1200" dirty="0" smtClean="0"/>
              <a:t>    	END of IF</a:t>
            </a:r>
          </a:p>
          <a:p>
            <a:pPr algn="l" defTabSz="540000"/>
            <a:r>
              <a:rPr lang="en-US" sz="1200" dirty="0" smtClean="0"/>
              <a:t>END of WHILE</a:t>
            </a:r>
          </a:p>
          <a:p>
            <a:pPr algn="l" defTabSz="540000"/>
            <a:r>
              <a:rPr lang="en-US" sz="1200" dirty="0" smtClean="0"/>
              <a:t>output the code for STRING</a:t>
            </a:r>
          </a:p>
          <a:p>
            <a:endParaRPr lang="en-US" dirty="0"/>
          </a:p>
        </p:txBody>
      </p:sp>
    </p:spTree>
    <p:extLst>
      <p:ext uri="{BB962C8B-B14F-4D97-AF65-F5344CB8AC3E}">
        <p14:creationId xmlns:p14="http://schemas.microsoft.com/office/powerpoint/2010/main" val="17534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lIns="92075" tIns="46038" rIns="92075" bIns="46038" anchor="b"/>
          <a:lstStyle/>
          <a:p>
            <a:pPr eaLnBrk="1" hangingPunct="1"/>
            <a:r>
              <a:rPr lang="en-GB" i="1" smtClean="0"/>
              <a:t>Optional</a:t>
            </a:r>
            <a:r>
              <a:rPr lang="en-GB" smtClean="0"/>
              <a:t> Further Reading</a:t>
            </a:r>
          </a:p>
        </p:txBody>
      </p:sp>
      <p:sp>
        <p:nvSpPr>
          <p:cNvPr id="13315" name="Rectangle 3"/>
          <p:cNvSpPr>
            <a:spLocks noGrp="1" noChangeArrowheads="1"/>
          </p:cNvSpPr>
          <p:nvPr>
            <p:ph type="body" sz="half" idx="2"/>
          </p:nvPr>
        </p:nvSpPr>
        <p:spPr>
          <a:xfrm>
            <a:off x="5029200" y="1143000"/>
            <a:ext cx="4175125" cy="5181600"/>
          </a:xfrm>
          <a:noFill/>
        </p:spPr>
        <p:txBody>
          <a:bodyPr lIns="92075" tIns="46038" rIns="92075" bIns="46038"/>
          <a:lstStyle/>
          <a:p>
            <a:pPr marL="0" indent="0" algn="ctr" eaLnBrk="1" hangingPunct="1">
              <a:buFont typeface="Wingdings" pitchFamily="2" charset="2"/>
              <a:buNone/>
            </a:pPr>
            <a:endParaRPr lang="en-GB" smtClean="0"/>
          </a:p>
          <a:p>
            <a:pPr marL="0" indent="0" eaLnBrk="1" hangingPunct="1">
              <a:buFont typeface="Wingdings" pitchFamily="2" charset="2"/>
              <a:buNone/>
            </a:pPr>
            <a:r>
              <a:rPr lang="en-GB" smtClean="0"/>
              <a:t>The Data Compression Book</a:t>
            </a:r>
          </a:p>
          <a:p>
            <a:pPr marL="0" indent="0" eaLnBrk="1" hangingPunct="1">
              <a:buFont typeface="Wingdings" pitchFamily="2" charset="2"/>
              <a:buNone/>
            </a:pPr>
            <a:r>
              <a:rPr lang="en-GB" smtClean="0"/>
              <a:t>(recently out of print but several copies in our library)</a:t>
            </a:r>
          </a:p>
          <a:p>
            <a:pPr marL="0" indent="0" eaLnBrk="1" hangingPunct="1">
              <a:buFont typeface="Wingdings" pitchFamily="2" charset="2"/>
              <a:buNone/>
            </a:pPr>
            <a:endParaRPr lang="en-GB" smtClean="0"/>
          </a:p>
          <a:p>
            <a:pPr marL="0" indent="0" eaLnBrk="1" hangingPunct="1">
              <a:buFont typeface="Wingdings" pitchFamily="2" charset="2"/>
              <a:buNone/>
            </a:pPr>
            <a:r>
              <a:rPr lang="en-GB" smtClean="0"/>
              <a:t>Mark Nelson and Jean-loup Gailly,</a:t>
            </a:r>
          </a:p>
          <a:p>
            <a:pPr marL="0" indent="0" eaLnBrk="1" hangingPunct="1">
              <a:buFont typeface="Wingdings" pitchFamily="2" charset="2"/>
              <a:buNone/>
            </a:pPr>
            <a:r>
              <a:rPr lang="en-GB" smtClean="0"/>
              <a:t>M&amp;T Books</a:t>
            </a:r>
          </a:p>
          <a:p>
            <a:pPr marL="0" indent="0" eaLnBrk="1" hangingPunct="1">
              <a:buFont typeface="Wingdings" pitchFamily="2" charset="2"/>
              <a:buNone/>
            </a:pPr>
            <a:r>
              <a:rPr lang="en-GB" smtClean="0"/>
              <a:t>2nd Edition.</a:t>
            </a:r>
          </a:p>
          <a:p>
            <a:pPr marL="0" indent="0" eaLnBrk="1" hangingPunct="1">
              <a:buFont typeface="Wingdings" pitchFamily="2" charset="2"/>
              <a:buNone/>
            </a:pPr>
            <a:r>
              <a:rPr lang="en-GB" smtClean="0"/>
              <a:t>ISBN 1-55851-434-1 </a:t>
            </a:r>
            <a:endParaRPr lang="en-GB" sz="2400" smtClean="0"/>
          </a:p>
        </p:txBody>
      </p:sp>
      <p:sp>
        <p:nvSpPr>
          <p:cNvPr id="13316" name="Rectangle 4"/>
          <p:cNvSpPr>
            <a:spLocks noChangeArrowheads="1"/>
          </p:cNvSpPr>
          <p:nvPr/>
        </p:nvSpPr>
        <p:spPr bwMode="auto">
          <a:xfrm>
            <a:off x="4030663" y="2382838"/>
            <a:ext cx="9906000" cy="0"/>
          </a:xfrm>
          <a:prstGeom prst="rect">
            <a:avLst/>
          </a:prstGeom>
          <a:noFill/>
          <a:ln w="12700">
            <a:noFill/>
            <a:miter lim="800000"/>
            <a:headEnd type="none" w="sm" len="sm"/>
            <a:tailEnd type="none" w="sm" len="sm"/>
          </a:ln>
        </p:spPr>
        <p:txBody>
          <a:bodyPr>
            <a:spAutoFit/>
          </a:bodyPr>
          <a:lstStyle/>
          <a:p>
            <a:endParaRPr lang="en-GB"/>
          </a:p>
        </p:txBody>
      </p:sp>
      <p:pic>
        <p:nvPicPr>
          <p:cNvPr id="13317" name="Picture 7" descr="http://www.dogma.net/markn/tdcb/dcus.gif"/>
          <p:cNvPicPr>
            <a:picLocks noGrp="1" noChangeAspect="1" noChangeArrowheads="1"/>
          </p:cNvPicPr>
          <p:nvPr>
            <p:ph type="chart" sz="half" idx="1"/>
          </p:nvPr>
        </p:nvPicPr>
        <p:blipFill>
          <a:blip r:embed="rId3" cstate="print"/>
          <a:srcRect/>
          <a:stretch>
            <a:fillRect/>
          </a:stretch>
        </p:blipFill>
        <p:spPr>
          <a:xfrm>
            <a:off x="1371600" y="1676400"/>
            <a:ext cx="2641600" cy="3505200"/>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0"/>
            <a:ext cx="8420100" cy="914400"/>
          </a:xfrm>
        </p:spPr>
        <p:txBody>
          <a:bodyPr/>
          <a:lstStyle/>
          <a:p>
            <a:r>
              <a:rPr lang="en-US" dirty="0" smtClean="0"/>
              <a:t>Lempel-Ziv Compression (Example)</a:t>
            </a:r>
            <a:endParaRPr lang="en-US" dirty="0"/>
          </a:p>
        </p:txBody>
      </p:sp>
      <p:graphicFrame>
        <p:nvGraphicFramePr>
          <p:cNvPr id="6" name="Table 5"/>
          <p:cNvGraphicFramePr>
            <a:graphicFrameLocks noGrp="1"/>
          </p:cNvGraphicFramePr>
          <p:nvPr/>
        </p:nvGraphicFramePr>
        <p:xfrm>
          <a:off x="1856656" y="980728"/>
          <a:ext cx="6830394" cy="5573963"/>
        </p:xfrm>
        <a:graphic>
          <a:graphicData uri="http://schemas.openxmlformats.org/drawingml/2006/table">
            <a:tbl>
              <a:tblPr firstRow="1" bandRow="1">
                <a:tableStyleId>{5C22544A-7EE6-4342-B048-85BDC9FD1C3A}</a:tableStyleId>
              </a:tblPr>
              <a:tblGrid>
                <a:gridCol w="1138399"/>
                <a:gridCol w="1138399"/>
                <a:gridCol w="1138399"/>
                <a:gridCol w="1138399"/>
                <a:gridCol w="1138399"/>
                <a:gridCol w="1138399"/>
              </a:tblGrid>
              <a:tr h="481609">
                <a:tc>
                  <a:txBody>
                    <a:bodyPr/>
                    <a:lstStyle/>
                    <a:p>
                      <a:r>
                        <a:rPr lang="en-GB" sz="1000" dirty="0" smtClean="0">
                          <a:solidFill>
                            <a:schemeClr val="tx1"/>
                          </a:solidFill>
                        </a:rPr>
                        <a:t>String</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Generated</a:t>
                      </a:r>
                      <a:r>
                        <a:rPr lang="en-GB" sz="1000" baseline="0" dirty="0" smtClean="0">
                          <a:solidFill>
                            <a:schemeClr val="tx1"/>
                          </a:solidFill>
                        </a:rPr>
                        <a:t> dictionary codeword</a:t>
                      </a:r>
                      <a:endParaRPr lang="en-US" sz="1000" dirty="0">
                        <a:solidFill>
                          <a:schemeClr val="tx1"/>
                        </a:solidFill>
                      </a:endParaRPr>
                    </a:p>
                  </a:txBody>
                  <a:tcPr/>
                </a:tc>
                <a:tc>
                  <a:txBody>
                    <a:bodyPr/>
                    <a:lstStyle/>
                    <a:p>
                      <a:r>
                        <a:rPr lang="en-GB" sz="1000" dirty="0" smtClean="0">
                          <a:solidFill>
                            <a:schemeClr val="tx1"/>
                          </a:solidFill>
                        </a:rPr>
                        <a:t>Meaning of dictionary codeword</a:t>
                      </a:r>
                      <a:endParaRPr lang="en-US" sz="1000" dirty="0">
                        <a:solidFill>
                          <a:schemeClr val="tx1"/>
                        </a:solidFill>
                      </a:endParaRPr>
                    </a:p>
                  </a:txBody>
                  <a:tcPr/>
                </a:tc>
                <a:tc>
                  <a:txBody>
                    <a:bodyPr/>
                    <a:lstStyle/>
                    <a:p>
                      <a:r>
                        <a:rPr lang="en-GB" sz="1000" dirty="0" smtClean="0">
                          <a:solidFill>
                            <a:schemeClr val="tx1"/>
                          </a:solidFill>
                        </a:rPr>
                        <a:t>Code output</a:t>
                      </a:r>
                      <a:endParaRPr lang="en-US" sz="1000" dirty="0">
                        <a:solidFill>
                          <a:schemeClr val="tx1"/>
                        </a:solidFill>
                      </a:endParaRPr>
                    </a:p>
                  </a:txBody>
                  <a:tcPr/>
                </a:tc>
                <a:tc>
                  <a:txBody>
                    <a:bodyPr/>
                    <a:lstStyle/>
                    <a:p>
                      <a:r>
                        <a:rPr lang="en-GB" sz="1000" dirty="0" smtClean="0">
                          <a:solidFill>
                            <a:schemeClr val="tx1"/>
                          </a:solidFill>
                        </a:rPr>
                        <a:t>Meaning of output</a:t>
                      </a:r>
                      <a:endParaRPr lang="en-US" sz="1000" dirty="0">
                        <a:solidFill>
                          <a:schemeClr val="tx1"/>
                        </a:solidFill>
                      </a:endParaRPr>
                    </a:p>
                  </a:txBody>
                  <a:tcPr/>
                </a:tc>
              </a:tr>
              <a:tr h="321073">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321073">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TH</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r>
              <a:tr h="321073">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HE</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ET</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String “TH” in dictionary</a:t>
                      </a:r>
                      <a:r>
                        <a:rPr lang="en-GB" sz="1000" baseline="0" dirty="0" smtClean="0">
                          <a:solidFill>
                            <a:schemeClr val="tx1"/>
                          </a:solidFill>
                        </a:rPr>
                        <a:t> – no codeword generated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321073">
                <a:tc>
                  <a:txBody>
                    <a:bodyPr/>
                    <a:lstStyle/>
                    <a:p>
                      <a:pPr algn="ctr"/>
                      <a:r>
                        <a:rPr lang="en-GB" sz="1000" dirty="0" smtClean="0">
                          <a:solidFill>
                            <a:schemeClr val="tx1"/>
                          </a:solidFill>
                        </a:rPr>
                        <a:t>TH</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D1+R=THR</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TH</a:t>
                      </a:r>
                      <a:endParaRPr lang="en-US" sz="1000" dirty="0">
                        <a:solidFill>
                          <a:schemeClr val="tx1"/>
                        </a:solidFill>
                      </a:endParaRPr>
                    </a:p>
                  </a:txBody>
                  <a:tcPr/>
                </a:tc>
              </a:tr>
              <a:tr h="321073">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smtClean="0">
                          <a:solidFill>
                            <a:schemeClr val="tx1"/>
                          </a:solidFill>
                        </a:rPr>
                        <a:t>RE</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D6</a:t>
                      </a:r>
                      <a:endParaRPr lang="en-US" sz="1000" dirty="0">
                        <a:solidFill>
                          <a:schemeClr val="tx1"/>
                        </a:solidFill>
                      </a:endParaRPr>
                    </a:p>
                  </a:txBody>
                  <a:tcPr/>
                </a:tc>
                <a:tc>
                  <a:txBody>
                    <a:bodyPr/>
                    <a:lstStyle/>
                    <a:p>
                      <a:pPr algn="ctr"/>
                      <a:r>
                        <a:rPr lang="en-GB" sz="1000" dirty="0" smtClean="0">
                          <a:solidFill>
                            <a:schemeClr val="tx1"/>
                          </a:solidFill>
                        </a:rPr>
                        <a:t>EE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String “ET” in</a:t>
                      </a:r>
                      <a:r>
                        <a:rPr lang="en-GB" sz="1000" baseline="0" dirty="0" smtClean="0">
                          <a:solidFill>
                            <a:schemeClr val="tx1"/>
                          </a:solidFill>
                        </a:rPr>
                        <a:t> dictionary</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321073">
                <a:tc>
                  <a:txBody>
                    <a:bodyPr/>
                    <a:lstStyle/>
                    <a:p>
                      <a:pPr algn="ctr"/>
                      <a:r>
                        <a:rPr lang="en-GB" sz="1000" dirty="0" smtClean="0">
                          <a:solidFill>
                            <a:schemeClr val="tx1"/>
                          </a:solidFill>
                        </a:rPr>
                        <a:t>ET</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D7</a:t>
                      </a:r>
                      <a:endParaRPr lang="en-US" sz="1000" dirty="0">
                        <a:solidFill>
                          <a:schemeClr val="tx1"/>
                        </a:solidFill>
                      </a:endParaRPr>
                    </a:p>
                  </a:txBody>
                  <a:tcPr/>
                </a:tc>
                <a:tc>
                  <a:txBody>
                    <a:bodyPr/>
                    <a:lstStyle/>
                    <a:p>
                      <a:pPr algn="ctr"/>
                      <a:r>
                        <a:rPr lang="en-GB" sz="1000" dirty="0" smtClean="0">
                          <a:solidFill>
                            <a:schemeClr val="tx1"/>
                          </a:solidFill>
                        </a:rPr>
                        <a:t>D3+R=ETR</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ET</a:t>
                      </a:r>
                      <a:endParaRPr lang="en-US" sz="1000" dirty="0">
                        <a:solidFill>
                          <a:schemeClr val="tx1"/>
                        </a:solidFill>
                      </a:endParaRPr>
                    </a:p>
                  </a:txBody>
                  <a:tcPr/>
                </a:tc>
              </a:tr>
              <a:tr h="321073">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String “RE” in dictionary</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321073">
                <a:tc>
                  <a:txBody>
                    <a:bodyPr/>
                    <a:lstStyle/>
                    <a:p>
                      <a:pPr algn="ctr"/>
                      <a:r>
                        <a:rPr lang="en-GB" sz="1000" dirty="0" smtClean="0">
                          <a:solidFill>
                            <a:schemeClr val="tx1"/>
                          </a:solidFill>
                        </a:rPr>
                        <a:t>RE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D8</a:t>
                      </a:r>
                      <a:endParaRPr lang="en-US" sz="1000" dirty="0">
                        <a:solidFill>
                          <a:schemeClr val="tx1"/>
                        </a:solidFill>
                      </a:endParaRPr>
                    </a:p>
                  </a:txBody>
                  <a:tcPr/>
                </a:tc>
                <a:tc>
                  <a:txBody>
                    <a:bodyPr/>
                    <a:lstStyle/>
                    <a:p>
                      <a:pPr algn="ctr"/>
                      <a:r>
                        <a:rPr lang="en-GB" sz="1000" dirty="0" smtClean="0">
                          <a:solidFill>
                            <a:schemeClr val="tx1"/>
                          </a:solidFill>
                        </a:rPr>
                        <a:t>D5+E=REE</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smtClean="0">
                          <a:solidFill>
                            <a:schemeClr val="tx1"/>
                          </a:solidFill>
                        </a:rPr>
                        <a:t>RE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D9</a:t>
                      </a:r>
                      <a:endParaRPr lang="en-US" sz="1000" dirty="0">
                        <a:solidFill>
                          <a:schemeClr val="tx1"/>
                        </a:solidFill>
                      </a:endParaRPr>
                    </a:p>
                  </a:txBody>
                  <a:tcPr/>
                </a:tc>
                <a:tc>
                  <a:txBody>
                    <a:bodyPr/>
                    <a:lstStyle/>
                    <a:p>
                      <a:pPr algn="ctr"/>
                      <a:r>
                        <a:rPr lang="en-GB" sz="1000" dirty="0" smtClean="0">
                          <a:solidFill>
                            <a:schemeClr val="tx1"/>
                          </a:solidFill>
                        </a:rPr>
                        <a:t>ES</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r>
            </a:tbl>
          </a:graphicData>
        </a:graphic>
      </p:graphicFrame>
    </p:spTree>
    <p:extLst>
      <p:ext uri="{BB962C8B-B14F-4D97-AF65-F5344CB8AC3E}">
        <p14:creationId xmlns:p14="http://schemas.microsoft.com/office/powerpoint/2010/main" val="437899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228600"/>
            <a:ext cx="7772400" cy="1143000"/>
          </a:xfrm>
          <a:prstGeom prst="rect">
            <a:avLst/>
          </a:prstGeom>
          <a:noFill/>
          <a:ln w="9525">
            <a:noFill/>
            <a:miter lim="800000"/>
            <a:headEnd/>
            <a:tailEnd/>
          </a:ln>
        </p:spPr>
        <p:txBody>
          <a:bodyPr lIns="92075" tIns="46038" rIns="92075" bIns="46038" anchor="ctr"/>
          <a:lstStyle/>
          <a:p>
            <a:endParaRPr lang="en-US" sz="3600">
              <a:solidFill>
                <a:schemeClr val="tx2"/>
              </a:solidFill>
              <a:latin typeface="Times New Roman" pitchFamily="18" charset="0"/>
            </a:endParaRPr>
          </a:p>
        </p:txBody>
      </p:sp>
      <p:sp>
        <p:nvSpPr>
          <p:cNvPr id="16387" name="Rectangle 3"/>
          <p:cNvSpPr>
            <a:spLocks noChangeArrowheads="1"/>
          </p:cNvSpPr>
          <p:nvPr/>
        </p:nvSpPr>
        <p:spPr bwMode="auto">
          <a:xfrm>
            <a:off x="457200" y="1295400"/>
            <a:ext cx="8991600" cy="4114800"/>
          </a:xfrm>
          <a:prstGeom prst="rect">
            <a:avLst/>
          </a:prstGeom>
          <a:noFill/>
          <a:ln w="9525">
            <a:noFill/>
            <a:miter lim="800000"/>
            <a:headEnd/>
            <a:tailEnd/>
          </a:ln>
        </p:spPr>
        <p:txBody>
          <a:bodyPr lIns="92075" tIns="46038" rIns="92075" bIns="46038"/>
          <a:lstStyle/>
          <a:p>
            <a:pPr marL="342900" indent="-342900" algn="l">
              <a:spcBef>
                <a:spcPct val="20000"/>
              </a:spcBef>
              <a:buClr>
                <a:schemeClr val="folHlink"/>
              </a:buClr>
              <a:buSzPct val="60000"/>
              <a:buFont typeface="Wingdings" pitchFamily="2" charset="2"/>
              <a:buNone/>
            </a:pPr>
            <a:endParaRPr lang="en-US" sz="2000">
              <a:latin typeface="Comic Sans MS" pitchFamily="66" charset="0"/>
            </a:endParaRPr>
          </a:p>
        </p:txBody>
      </p:sp>
      <p:sp>
        <p:nvSpPr>
          <p:cNvPr id="16388" name="Rectangle 6"/>
          <p:cNvSpPr>
            <a:spLocks noGrp="1" noChangeArrowheads="1"/>
          </p:cNvSpPr>
          <p:nvPr>
            <p:ph type="title"/>
          </p:nvPr>
        </p:nvSpPr>
        <p:spPr/>
        <p:txBody>
          <a:bodyPr/>
          <a:lstStyle/>
          <a:p>
            <a:pPr eaLnBrk="1" hangingPunct="1"/>
            <a:r>
              <a:rPr lang="en-US" dirty="0" smtClean="0"/>
              <a:t>Lempel-Ziv Compression</a:t>
            </a:r>
            <a:endParaRPr lang="en-GB" dirty="0" smtClean="0"/>
          </a:p>
        </p:txBody>
      </p:sp>
      <p:sp>
        <p:nvSpPr>
          <p:cNvPr id="16389" name="Rectangle 7"/>
          <p:cNvSpPr>
            <a:spLocks noGrp="1" noChangeArrowheads="1"/>
          </p:cNvSpPr>
          <p:nvPr>
            <p:ph type="body" idx="1"/>
          </p:nvPr>
        </p:nvSpPr>
        <p:spPr>
          <a:xfrm>
            <a:off x="762000" y="914400"/>
            <a:ext cx="8502650" cy="5181600"/>
          </a:xfrm>
        </p:spPr>
        <p:txBody>
          <a:bodyPr/>
          <a:lstStyle/>
          <a:p>
            <a:pPr marL="284163" indent="-284163" eaLnBrk="1" hangingPunct="1">
              <a:lnSpc>
                <a:spcPct val="90000"/>
              </a:lnSpc>
              <a:spcAft>
                <a:spcPts val="600"/>
              </a:spcAft>
            </a:pPr>
            <a:r>
              <a:rPr lang="en-GB" dirty="0" smtClean="0"/>
              <a:t>So the compressed output is “THE&lt;D1&gt;RE&lt;D3&gt;&lt;D5&gt;ES”.  </a:t>
            </a:r>
          </a:p>
          <a:p>
            <a:pPr marL="284163" indent="-284163" eaLnBrk="1" hangingPunct="1">
              <a:lnSpc>
                <a:spcPct val="90000"/>
              </a:lnSpc>
              <a:spcAft>
                <a:spcPts val="600"/>
              </a:spcAft>
            </a:pPr>
            <a:r>
              <a:rPr lang="en-GB" dirty="0" smtClean="0"/>
              <a:t>Each of these 10 output codewords is represented using 9 bits.  </a:t>
            </a:r>
          </a:p>
          <a:p>
            <a:pPr marL="284163" indent="-284163" eaLnBrk="1" hangingPunct="1">
              <a:lnSpc>
                <a:spcPct val="90000"/>
              </a:lnSpc>
              <a:spcAft>
                <a:spcPts val="600"/>
              </a:spcAft>
            </a:pPr>
            <a:r>
              <a:rPr lang="en-GB" dirty="0" smtClean="0"/>
              <a:t>So the compressed output uses 90 bits</a:t>
            </a:r>
          </a:p>
          <a:p>
            <a:pPr marL="684213" lvl="1" indent="-284163" eaLnBrk="1" hangingPunct="1">
              <a:lnSpc>
                <a:spcPct val="90000"/>
              </a:lnSpc>
              <a:spcAft>
                <a:spcPts val="600"/>
              </a:spcAft>
            </a:pPr>
            <a:r>
              <a:rPr lang="en-GB" dirty="0" smtClean="0"/>
              <a:t>The original source contains 13x8-bit characters (=104 bits) and the compressed output contains 10x9-bit codewords (=90 bits)</a:t>
            </a:r>
          </a:p>
          <a:p>
            <a:pPr marL="684213" lvl="1" indent="-284163" eaLnBrk="1" hangingPunct="1">
              <a:lnSpc>
                <a:spcPct val="90000"/>
              </a:lnSpc>
              <a:spcAft>
                <a:spcPts val="600"/>
              </a:spcAft>
            </a:pPr>
            <a:r>
              <a:rPr lang="en-GB" dirty="0" smtClean="0"/>
              <a:t>So the compression ratio = (old size/new size):1 = 1.156:1</a:t>
            </a:r>
          </a:p>
          <a:p>
            <a:pPr marL="284163" indent="-284163" eaLnBrk="1" hangingPunct="1">
              <a:lnSpc>
                <a:spcPct val="90000"/>
              </a:lnSpc>
              <a:spcAft>
                <a:spcPts val="600"/>
              </a:spcAft>
            </a:pPr>
            <a:r>
              <a:rPr lang="en-GB" dirty="0" smtClean="0"/>
              <a:t>So </a:t>
            </a:r>
            <a:r>
              <a:rPr lang="en-GB" i="1" dirty="0" smtClean="0"/>
              <a:t>some</a:t>
            </a:r>
            <a:r>
              <a:rPr lang="en-GB" dirty="0" smtClean="0"/>
              <a:t> compression was achieved.  Despite the fact that this simple implementation of Lempel-Ziv would normally start by expanding the data, this example has achieved compression.  This was because the compressed string was particularly high in repeating strings, which is exactly the type of redundancy the method exploits</a:t>
            </a:r>
          </a:p>
          <a:p>
            <a:pPr marL="284163" indent="-284163" eaLnBrk="1" hangingPunct="1">
              <a:lnSpc>
                <a:spcPct val="90000"/>
              </a:lnSpc>
              <a:spcAft>
                <a:spcPts val="600"/>
              </a:spcAft>
            </a:pPr>
            <a:r>
              <a:rPr lang="en-GB" dirty="0" smtClean="0"/>
              <a:t>For real world data with not so much redundancy, compression </a:t>
            </a:r>
            <a:r>
              <a:rPr lang="en-US" dirty="0" smtClean="0"/>
              <a:t>doesn't begin until a sizable table has been built, usually after at least one hundred or so characters have been read in</a:t>
            </a:r>
            <a:endParaRPr lang="en-GB" dirty="0" smtClean="0"/>
          </a:p>
          <a:p>
            <a:pPr marL="284163" indent="-284163" eaLnBrk="1" hangingPunct="1">
              <a:lnSpc>
                <a:spcPct val="90000"/>
              </a:lnSpc>
            </a:pPr>
            <a:endParaRPr lang="en-GB" dirty="0" smtClean="0"/>
          </a:p>
        </p:txBody>
      </p:sp>
    </p:spTree>
    <p:extLst>
      <p:ext uri="{BB962C8B-B14F-4D97-AF65-F5344CB8AC3E}">
        <p14:creationId xmlns:p14="http://schemas.microsoft.com/office/powerpoint/2010/main" val="4106990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 Decompression</a:t>
            </a:r>
            <a:endParaRPr lang="en-US" dirty="0"/>
          </a:p>
        </p:txBody>
      </p:sp>
      <p:sp>
        <p:nvSpPr>
          <p:cNvPr id="3" name="Content Placeholder 2"/>
          <p:cNvSpPr>
            <a:spLocks noGrp="1"/>
          </p:cNvSpPr>
          <p:nvPr>
            <p:ph idx="1"/>
          </p:nvPr>
        </p:nvSpPr>
        <p:spPr/>
        <p:txBody>
          <a:bodyPr/>
          <a:lstStyle/>
          <a:p>
            <a:pPr>
              <a:spcAft>
                <a:spcPts val="600"/>
              </a:spcAft>
            </a:pPr>
            <a:r>
              <a:rPr lang="en-GB" dirty="0" smtClean="0"/>
              <a:t>You might think that in order to decompress a code stream, the dictionary would need to be transmitted first</a:t>
            </a:r>
          </a:p>
          <a:p>
            <a:pPr>
              <a:spcAft>
                <a:spcPts val="600"/>
              </a:spcAft>
            </a:pPr>
            <a:r>
              <a:rPr lang="en-GB" dirty="0" smtClean="0"/>
              <a:t>This is not the case!</a:t>
            </a:r>
          </a:p>
          <a:p>
            <a:pPr lvl="1">
              <a:spcAft>
                <a:spcPts val="600"/>
              </a:spcAft>
            </a:pPr>
            <a:r>
              <a:rPr lang="en-GB" dirty="0" smtClean="0"/>
              <a:t>A really neat feature of Lempel-Ziv is that the dictionary can be built as the code stream is being decompressed</a:t>
            </a:r>
          </a:p>
          <a:p>
            <a:pPr lvl="1">
              <a:spcAft>
                <a:spcPts val="600"/>
              </a:spcAft>
            </a:pPr>
            <a:r>
              <a:rPr lang="en-GB" dirty="0" smtClean="0"/>
              <a:t>The reason is that a code for a dictionary entry is generated by the compression algorithm BEFORE it is output into the code stream</a:t>
            </a:r>
          </a:p>
          <a:p>
            <a:pPr lvl="1">
              <a:spcAft>
                <a:spcPts val="600"/>
              </a:spcAft>
            </a:pPr>
            <a:r>
              <a:rPr lang="en-GB" dirty="0" smtClean="0"/>
              <a:t>The decompression algorithm can mirror this process to reconstruct the dictionary</a:t>
            </a:r>
          </a:p>
          <a:p>
            <a:endParaRPr lang="en-US" dirty="0"/>
          </a:p>
        </p:txBody>
      </p:sp>
    </p:spTree>
    <p:extLst>
      <p:ext uri="{BB962C8B-B14F-4D97-AF65-F5344CB8AC3E}">
        <p14:creationId xmlns:p14="http://schemas.microsoft.com/office/powerpoint/2010/main" val="3360839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 Decompression</a:t>
            </a:r>
            <a:endParaRPr lang="en-US" dirty="0"/>
          </a:p>
        </p:txBody>
      </p:sp>
      <p:sp>
        <p:nvSpPr>
          <p:cNvPr id="3" name="Content Placeholder 2"/>
          <p:cNvSpPr>
            <a:spLocks noGrp="1"/>
          </p:cNvSpPr>
          <p:nvPr>
            <p:ph idx="1"/>
          </p:nvPr>
        </p:nvSpPr>
        <p:spPr/>
        <p:txBody>
          <a:bodyPr/>
          <a:lstStyle/>
          <a:p>
            <a:r>
              <a:rPr lang="en-GB" dirty="0" smtClean="0"/>
              <a:t>Again the pseudo code is quite simple</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We can apply this algorithm to the code stream from the compression example to see how it works  </a:t>
            </a:r>
          </a:p>
        </p:txBody>
      </p:sp>
      <p:sp>
        <p:nvSpPr>
          <p:cNvPr id="4" name="TextBox 3"/>
          <p:cNvSpPr txBox="1"/>
          <p:nvPr/>
        </p:nvSpPr>
        <p:spPr>
          <a:xfrm>
            <a:off x="2288704" y="1556792"/>
            <a:ext cx="5256584" cy="2554545"/>
          </a:xfrm>
          <a:prstGeom prst="rect">
            <a:avLst/>
          </a:prstGeom>
          <a:noFill/>
        </p:spPr>
        <p:txBody>
          <a:bodyPr wrap="square" rtlCol="0">
            <a:spAutoFit/>
          </a:bodyPr>
          <a:lstStyle/>
          <a:p>
            <a:pPr algn="l" defTabSz="540000"/>
            <a:r>
              <a:rPr lang="en-US" sz="1200" dirty="0" smtClean="0"/>
              <a:t>Read NEW_CODE</a:t>
            </a:r>
          </a:p>
          <a:p>
            <a:pPr algn="l" defTabSz="540000"/>
            <a:r>
              <a:rPr lang="en-US" sz="1200" dirty="0" smtClean="0"/>
              <a:t>output NEW_CODE</a:t>
            </a:r>
          </a:p>
          <a:p>
            <a:pPr algn="l" defTabSz="540000"/>
            <a:r>
              <a:rPr lang="en-US" sz="1200" dirty="0" smtClean="0"/>
              <a:t>OLD_CODE=NEW_CODE</a:t>
            </a:r>
          </a:p>
          <a:p>
            <a:pPr algn="l" defTabSz="540000"/>
            <a:r>
              <a:rPr lang="en-US" sz="1200" dirty="0" smtClean="0"/>
              <a:t>WHILE there are still input characters DO</a:t>
            </a:r>
          </a:p>
          <a:p>
            <a:pPr algn="l" defTabSz="540000"/>
            <a:r>
              <a:rPr lang="en-US" sz="1200" dirty="0" smtClean="0"/>
              <a:t>    	Read NEW_CODE</a:t>
            </a:r>
          </a:p>
          <a:p>
            <a:pPr algn="l" defTabSz="540000"/>
            <a:r>
              <a:rPr lang="en-US" sz="1200" dirty="0" smtClean="0"/>
              <a:t>    	STRING = get translation of NEW_CODE</a:t>
            </a:r>
          </a:p>
          <a:p>
            <a:pPr algn="l" defTabSz="540000"/>
            <a:r>
              <a:rPr lang="en-US" sz="1200" dirty="0" smtClean="0"/>
              <a:t>    	output STRING</a:t>
            </a:r>
          </a:p>
          <a:p>
            <a:pPr algn="l" defTabSz="540000"/>
            <a:r>
              <a:rPr lang="en-US" sz="1200" dirty="0" smtClean="0"/>
              <a:t>    	CHARACTER = first character in STRING</a:t>
            </a:r>
          </a:p>
          <a:p>
            <a:pPr algn="l" defTabSz="540000"/>
            <a:r>
              <a:rPr lang="en-US" sz="1200" dirty="0" smtClean="0"/>
              <a:t>    	add OLD_CODE + CHARACTER to the dictionary</a:t>
            </a:r>
          </a:p>
          <a:p>
            <a:pPr algn="l" defTabSz="540000"/>
            <a:r>
              <a:rPr lang="en-US" sz="1200" dirty="0" smtClean="0"/>
              <a:t>    	OLD_CODE = NEW_CODE</a:t>
            </a:r>
          </a:p>
          <a:p>
            <a:pPr algn="l" defTabSz="540000"/>
            <a:r>
              <a:rPr lang="en-US" sz="1200" dirty="0" smtClean="0"/>
              <a:t>END of WHILE </a:t>
            </a:r>
          </a:p>
          <a:p>
            <a:endParaRPr lang="en-US" dirty="0"/>
          </a:p>
        </p:txBody>
      </p:sp>
    </p:spTree>
    <p:extLst>
      <p:ext uri="{BB962C8B-B14F-4D97-AF65-F5344CB8AC3E}">
        <p14:creationId xmlns:p14="http://schemas.microsoft.com/office/powerpoint/2010/main" val="226602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 Decompression (Example)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33052818"/>
              </p:ext>
            </p:extLst>
          </p:nvPr>
        </p:nvGraphicFramePr>
        <p:xfrm>
          <a:off x="1568624" y="1556792"/>
          <a:ext cx="6336705" cy="4013412"/>
        </p:xfrm>
        <a:graphic>
          <a:graphicData uri="http://schemas.openxmlformats.org/drawingml/2006/table">
            <a:tbl>
              <a:tblPr firstRow="1" bandRow="1">
                <a:tableStyleId>{5C22544A-7EE6-4342-B048-85BDC9FD1C3A}</a:tableStyleId>
              </a:tblPr>
              <a:tblGrid>
                <a:gridCol w="1267341"/>
                <a:gridCol w="1267341"/>
                <a:gridCol w="1267341"/>
                <a:gridCol w="1267341"/>
                <a:gridCol w="1267341"/>
              </a:tblGrid>
              <a:tr h="481609">
                <a:tc>
                  <a:txBody>
                    <a:bodyPr/>
                    <a:lstStyle/>
                    <a:p>
                      <a:r>
                        <a:rPr lang="en-GB" sz="1000" dirty="0" smtClean="0">
                          <a:solidFill>
                            <a:schemeClr val="tx1"/>
                          </a:solidFill>
                        </a:rPr>
                        <a:t>Old code</a:t>
                      </a:r>
                      <a:endParaRPr lang="en-US" sz="1000" dirty="0">
                        <a:solidFill>
                          <a:schemeClr val="tx1"/>
                        </a:solidFill>
                      </a:endParaRPr>
                    </a:p>
                  </a:txBody>
                  <a:tcPr/>
                </a:tc>
                <a:tc>
                  <a:txBody>
                    <a:bodyPr/>
                    <a:lstStyle/>
                    <a:p>
                      <a:r>
                        <a:rPr lang="en-GB" sz="1000" dirty="0" smtClean="0">
                          <a:solidFill>
                            <a:schemeClr val="tx1"/>
                          </a:solidFill>
                        </a:rPr>
                        <a:t>New code</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Dictionary entry</a:t>
                      </a:r>
                      <a:endParaRPr lang="en-US" sz="1000" dirty="0">
                        <a:solidFill>
                          <a:schemeClr val="tx1"/>
                        </a:solidFill>
                      </a:endParaRPr>
                    </a:p>
                  </a:txBody>
                  <a:tcPr/>
                </a:tc>
                <a:tc>
                  <a:txBody>
                    <a:bodyPr/>
                    <a:lstStyle/>
                    <a:p>
                      <a:r>
                        <a:rPr lang="en-GB" sz="1000" dirty="0" smtClean="0">
                          <a:solidFill>
                            <a:schemeClr val="tx1"/>
                          </a:solidFill>
                        </a:rPr>
                        <a:t>Output</a:t>
                      </a:r>
                      <a:endParaRPr lang="en-US" sz="1000" dirty="0">
                        <a:solidFill>
                          <a:schemeClr val="tx1"/>
                        </a:solidFill>
                      </a:endParaRPr>
                    </a:p>
                  </a:txBody>
                  <a:tcPr/>
                </a:tc>
              </a:tr>
              <a:tr h="321073">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r>
              <a:tr h="321073">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TH=D1</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r>
              <a:tr h="321073">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HE=D2</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ET=D3</a:t>
                      </a:r>
                      <a:endParaRPr lang="en-US" sz="1000" dirty="0">
                        <a:solidFill>
                          <a:schemeClr val="tx1"/>
                        </a:solidFill>
                      </a:endParaRPr>
                    </a:p>
                  </a:txBody>
                  <a:tcPr/>
                </a:tc>
                <a:tc>
                  <a:txBody>
                    <a:bodyPr/>
                    <a:lstStyle/>
                    <a:p>
                      <a:pPr algn="ctr"/>
                      <a:r>
                        <a:rPr lang="en-GB" sz="1000" dirty="0" smtClean="0">
                          <a:solidFill>
                            <a:schemeClr val="tx1"/>
                          </a:solidFill>
                        </a:rPr>
                        <a:t>TH</a:t>
                      </a:r>
                      <a:endParaRPr lang="en-US" sz="1000" dirty="0">
                        <a:solidFill>
                          <a:schemeClr val="tx1"/>
                        </a:solidFill>
                      </a:endParaRPr>
                    </a:p>
                  </a:txBody>
                  <a:tcPr/>
                </a:tc>
              </a:tr>
              <a:tr h="321073">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D1+R=THR=D4</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r>
              <a:tr h="321073">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RE=D5</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EE=D6</a:t>
                      </a:r>
                      <a:endParaRPr lang="en-US" sz="1000" dirty="0">
                        <a:solidFill>
                          <a:schemeClr val="tx1"/>
                        </a:solidFill>
                      </a:endParaRPr>
                    </a:p>
                  </a:txBody>
                  <a:tcPr/>
                </a:tc>
                <a:tc>
                  <a:txBody>
                    <a:bodyPr/>
                    <a:lstStyle/>
                    <a:p>
                      <a:pPr algn="ctr"/>
                      <a:r>
                        <a:rPr lang="en-GB" sz="1000" dirty="0" smtClean="0">
                          <a:solidFill>
                            <a:schemeClr val="tx1"/>
                          </a:solidFill>
                        </a:rPr>
                        <a:t>ET</a:t>
                      </a:r>
                      <a:endParaRPr lang="en-US" sz="1000" dirty="0">
                        <a:solidFill>
                          <a:schemeClr val="tx1"/>
                        </a:solidFill>
                      </a:endParaRPr>
                    </a:p>
                  </a:txBody>
                  <a:tcPr/>
                </a:tc>
              </a:tr>
              <a:tr h="321073">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D3+R=ETR=D7</a:t>
                      </a:r>
                      <a:endParaRPr lang="en-US" sz="1000" dirty="0">
                        <a:solidFill>
                          <a:schemeClr val="tx1"/>
                        </a:solidFill>
                      </a:endParaRPr>
                    </a:p>
                  </a:txBody>
                  <a:tcPr/>
                </a:tc>
                <a:tc>
                  <a:txBody>
                    <a:bodyPr/>
                    <a:lstStyle/>
                    <a:p>
                      <a:pPr algn="ctr"/>
                      <a:r>
                        <a:rPr lang="en-GB" sz="1000" dirty="0" smtClean="0">
                          <a:solidFill>
                            <a:schemeClr val="tx1"/>
                          </a:solidFill>
                        </a:rPr>
                        <a:t>RE</a:t>
                      </a:r>
                      <a:endParaRPr lang="en-US" sz="1000" dirty="0">
                        <a:solidFill>
                          <a:schemeClr val="tx1"/>
                        </a:solidFill>
                      </a:endParaRPr>
                    </a:p>
                  </a:txBody>
                  <a:tcPr/>
                </a:tc>
              </a:tr>
              <a:tr h="321073">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D5+E=REE=D8</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ES=D9</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r>
              <a:tr h="321073">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bl>
          </a:graphicData>
        </a:graphic>
      </p:graphicFrame>
    </p:spTree>
    <p:extLst>
      <p:ext uri="{BB962C8B-B14F-4D97-AF65-F5344CB8AC3E}">
        <p14:creationId xmlns:p14="http://schemas.microsoft.com/office/powerpoint/2010/main" val="2768491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228600"/>
            <a:ext cx="87630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7411" name="Rectangle 3"/>
          <p:cNvSpPr>
            <a:spLocks noChangeArrowheads="1"/>
          </p:cNvSpPr>
          <p:nvPr/>
        </p:nvSpPr>
        <p:spPr bwMode="auto">
          <a:xfrm>
            <a:off x="609600" y="1600200"/>
            <a:ext cx="8763000" cy="4114800"/>
          </a:xfrm>
          <a:prstGeom prst="rect">
            <a:avLst/>
          </a:prstGeom>
          <a:noFill/>
          <a:ln w="9525">
            <a:noFill/>
            <a:miter lim="800000"/>
            <a:headEnd/>
            <a:tailEnd/>
          </a:ln>
        </p:spPr>
        <p:txBody>
          <a:bodyPr lIns="92075" tIns="46038" rIns="92075" bIns="46038"/>
          <a:lstStyle/>
          <a:p>
            <a:pPr marL="342900" indent="-342900" algn="l">
              <a:spcBef>
                <a:spcPct val="20000"/>
              </a:spcBef>
              <a:buClr>
                <a:schemeClr val="tx1"/>
              </a:buClr>
              <a:buFontTx/>
              <a:buChar char="o"/>
            </a:pPr>
            <a:endParaRPr lang="en-US" sz="1600">
              <a:latin typeface="Comic Sans MS" pitchFamily="66" charset="0"/>
            </a:endParaRPr>
          </a:p>
        </p:txBody>
      </p:sp>
      <p:sp>
        <p:nvSpPr>
          <p:cNvPr id="17412" name="Rectangle 6"/>
          <p:cNvSpPr>
            <a:spLocks noGrp="1" noChangeArrowheads="1"/>
          </p:cNvSpPr>
          <p:nvPr>
            <p:ph type="title"/>
          </p:nvPr>
        </p:nvSpPr>
        <p:spPr/>
        <p:txBody>
          <a:bodyPr/>
          <a:lstStyle/>
          <a:p>
            <a:pPr eaLnBrk="1" hangingPunct="1"/>
            <a:r>
              <a:rPr lang="en-GB" smtClean="0"/>
              <a:t>Lempel-Ziv Exercises</a:t>
            </a:r>
          </a:p>
        </p:txBody>
      </p:sp>
      <p:sp>
        <p:nvSpPr>
          <p:cNvPr id="17413" name="Rectangle 7"/>
          <p:cNvSpPr>
            <a:spLocks noGrp="1" noChangeArrowheads="1"/>
          </p:cNvSpPr>
          <p:nvPr>
            <p:ph type="body" idx="1"/>
          </p:nvPr>
        </p:nvSpPr>
        <p:spPr/>
        <p:txBody>
          <a:bodyPr/>
          <a:lstStyle/>
          <a:p>
            <a:pPr eaLnBrk="1" hangingPunct="1">
              <a:buNone/>
            </a:pPr>
            <a:endParaRPr lang="en-GB" dirty="0" smtClean="0"/>
          </a:p>
          <a:p>
            <a:pPr eaLnBrk="1" hangingPunct="1">
              <a:spcAft>
                <a:spcPts val="600"/>
              </a:spcAft>
            </a:pPr>
            <a:r>
              <a:rPr lang="en-GB" dirty="0" smtClean="0"/>
              <a:t>Compress the strings “</a:t>
            </a:r>
            <a:r>
              <a:rPr lang="en-GB" dirty="0" err="1" smtClean="0"/>
              <a:t>rintintin</a:t>
            </a:r>
            <a:r>
              <a:rPr lang="en-GB" dirty="0" smtClean="0"/>
              <a:t>” and “</a:t>
            </a:r>
            <a:r>
              <a:rPr lang="en-GB" dirty="0" err="1" smtClean="0"/>
              <a:t>banananana</a:t>
            </a:r>
            <a:r>
              <a:rPr lang="en-GB" dirty="0" smtClean="0"/>
              <a:t>”</a:t>
            </a:r>
            <a:endParaRPr lang="en-US" dirty="0" smtClean="0"/>
          </a:p>
          <a:p>
            <a:pPr eaLnBrk="1" hangingPunct="1">
              <a:spcAft>
                <a:spcPts val="600"/>
              </a:spcAft>
            </a:pPr>
            <a:r>
              <a:rPr lang="en-GB" dirty="0" smtClean="0"/>
              <a:t>Decompress the string “WHERE</a:t>
            </a:r>
            <a:r>
              <a:rPr lang="en-GB" dirty="0" smtClean="0">
                <a:sym typeface="Symbol" pitchFamily="18" charset="2"/>
              </a:rPr>
              <a:t></a:t>
            </a:r>
            <a:r>
              <a:rPr lang="en-GB" dirty="0" smtClean="0"/>
              <a:t>T&lt;D2&gt;Y</a:t>
            </a:r>
            <a:r>
              <a:rPr lang="en-GB" dirty="0" smtClean="0">
                <a:sym typeface="Symbol" pitchFamily="18" charset="2"/>
              </a:rPr>
              <a:t></a:t>
            </a:r>
            <a:r>
              <a:rPr lang="en-GB" dirty="0" smtClean="0"/>
              <a:t>&lt;D2&gt;&lt;D4&gt;&lt;D6&gt;&lt;D2&gt;N” (“</a:t>
            </a:r>
            <a:r>
              <a:rPr lang="en-GB" dirty="0" smtClean="0">
                <a:sym typeface="Symbol" pitchFamily="18" charset="2"/>
              </a:rPr>
              <a:t></a:t>
            </a:r>
            <a:r>
              <a:rPr lang="en-GB" dirty="0" smtClean="0"/>
              <a:t>” represents the space character)</a:t>
            </a:r>
          </a:p>
          <a:p>
            <a:pPr eaLnBrk="1" hangingPunct="1">
              <a:spcAft>
                <a:spcPts val="600"/>
              </a:spcAft>
            </a:pPr>
            <a:r>
              <a:rPr lang="en-GB" b="1" dirty="0" smtClean="0"/>
              <a:t>Only for the very keen </a:t>
            </a:r>
            <a:r>
              <a:rPr lang="en-GB" dirty="0" smtClean="0"/>
              <a:t>…. What is the “LZ exception”? </a:t>
            </a:r>
          </a:p>
          <a:p>
            <a:pPr lvl="1" eaLnBrk="1" hangingPunct="1">
              <a:spcAft>
                <a:spcPts val="600"/>
              </a:spcAft>
            </a:pPr>
            <a:r>
              <a:rPr lang="en-GB" dirty="0" smtClean="0"/>
              <a:t>	(an example can be found at </a:t>
            </a:r>
            <a:r>
              <a:rPr lang="en-GB" dirty="0" smtClean="0">
                <a:hlinkClick r:id="rId3"/>
              </a:rPr>
              <a:t>http://www.dogma.net/markn/articles/lzw/lzw.htm</a:t>
            </a:r>
            <a:r>
              <a:rPr lang="en-GB" dirty="0" smtClean="0"/>
              <a:t> )</a:t>
            </a:r>
          </a:p>
          <a:p>
            <a:pPr lvl="1" eaLnBrk="1" hangingPunct="1">
              <a:spcAft>
                <a:spcPts val="600"/>
              </a:spcAft>
            </a:pPr>
            <a:r>
              <a:rPr lang="en-GB" dirty="0" smtClean="0"/>
              <a:t>Try decoding the code for </a:t>
            </a:r>
            <a:r>
              <a:rPr lang="en-GB" dirty="0" err="1" smtClean="0"/>
              <a:t>banananana</a:t>
            </a:r>
            <a:endParaRPr lang="en-GB" dirty="0" smtClean="0"/>
          </a:p>
          <a:p>
            <a:pPr eaLnBrk="1" hangingPunct="1">
              <a:spcAft>
                <a:spcPts val="600"/>
              </a:spcAft>
              <a:buFont typeface="Wingdings" pitchFamily="2" charset="2"/>
              <a:buNone/>
            </a:pPr>
            <a:endParaRPr lang="en-GB" dirty="0" smtClean="0"/>
          </a:p>
          <a:p>
            <a:pPr eaLnBrk="1" hangingPunct="1"/>
            <a:endParaRPr lang="en-GB" sz="1400" dirty="0" smtClean="0">
              <a:solidFill>
                <a:srgbClr val="808080"/>
              </a:solidFill>
            </a:endParaRPr>
          </a:p>
        </p:txBody>
      </p:sp>
    </p:spTree>
    <p:extLst>
      <p:ext uri="{BB962C8B-B14F-4D97-AF65-F5344CB8AC3E}">
        <p14:creationId xmlns:p14="http://schemas.microsoft.com/office/powerpoint/2010/main" val="3736654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half" idx="1"/>
          </p:nvPr>
        </p:nvSpPr>
        <p:spPr>
          <a:xfrm>
            <a:off x="742950" y="914400"/>
            <a:ext cx="5048250" cy="5181600"/>
          </a:xfrm>
        </p:spPr>
        <p:txBody>
          <a:bodyPr/>
          <a:lstStyle/>
          <a:p>
            <a:pPr marL="384175" indent="-384175" eaLnBrk="1" hangingPunct="1"/>
            <a:r>
              <a:rPr lang="en-GB" sz="1800" smtClean="0"/>
              <a:t>This concludes our introduction to selected lossless compression.</a:t>
            </a:r>
          </a:p>
          <a:p>
            <a:pPr marL="384175" indent="-384175" eaLnBrk="1" hangingPunct="1"/>
            <a:endParaRPr lang="en-GB" sz="1800" smtClean="0"/>
          </a:p>
          <a:p>
            <a:pPr marL="384175" indent="-384175" eaLnBrk="1" hangingPunct="1"/>
            <a:endParaRPr lang="en-GB" sz="1800" smtClean="0"/>
          </a:p>
          <a:p>
            <a:pPr marL="384175" indent="-384175" eaLnBrk="1" hangingPunct="1"/>
            <a:endParaRPr lang="en-GB" sz="1800" smtClean="0"/>
          </a:p>
          <a:p>
            <a:pPr marL="384175" indent="-384175" eaLnBrk="1" hangingPunct="1">
              <a:buFont typeface="Wingdings" pitchFamily="2" charset="2"/>
              <a:buNone/>
            </a:pPr>
            <a:endParaRPr lang="en-GB" sz="1800" smtClean="0"/>
          </a:p>
          <a:p>
            <a:pPr marL="384175" indent="-384175" eaLnBrk="1" hangingPunct="1"/>
            <a:r>
              <a:rPr lang="en-GB" sz="1800" smtClean="0"/>
              <a:t>You can find course information, including slides and supporting resources, on-line on the course web page at</a:t>
            </a:r>
          </a:p>
          <a:p>
            <a:pPr marL="384175" indent="-384175" eaLnBrk="1" hangingPunct="1">
              <a:buFont typeface="Wingdings" pitchFamily="2" charset="2"/>
              <a:buNone/>
            </a:pPr>
            <a:r>
              <a:rPr lang="en-GB" sz="1200" smtClean="0"/>
              <a:t>	</a:t>
            </a:r>
          </a:p>
          <a:p>
            <a:pPr marL="384175" indent="-384175" eaLnBrk="1" hangingPunct="1"/>
            <a:endParaRPr lang="en-GB" sz="1200" b="1" smtClean="0">
              <a:latin typeface="Courier New" pitchFamily="49" charset="0"/>
            </a:endParaRPr>
          </a:p>
          <a:p>
            <a:pPr marL="384175" indent="-384175" eaLnBrk="1" hangingPunct="1"/>
            <a:endParaRPr lang="en-GB" sz="1400" smtClean="0"/>
          </a:p>
        </p:txBody>
      </p:sp>
      <p:grpSp>
        <p:nvGrpSpPr>
          <p:cNvPr id="18435" name="Group 5"/>
          <p:cNvGrpSpPr>
            <a:grpSpLocks/>
          </p:cNvGrpSpPr>
          <p:nvPr/>
        </p:nvGrpSpPr>
        <p:grpSpPr bwMode="auto">
          <a:xfrm>
            <a:off x="0" y="-755650"/>
            <a:ext cx="9906000" cy="82550"/>
            <a:chOff x="0" y="0"/>
            <a:chExt cx="6240" cy="52"/>
          </a:xfrm>
        </p:grpSpPr>
        <p:grpSp>
          <p:nvGrpSpPr>
            <p:cNvPr id="18438" name="Group 6"/>
            <p:cNvGrpSpPr>
              <a:grpSpLocks/>
            </p:cNvGrpSpPr>
            <p:nvPr/>
          </p:nvGrpSpPr>
          <p:grpSpPr bwMode="auto">
            <a:xfrm>
              <a:off x="15" y="13"/>
              <a:ext cx="6210" cy="26"/>
              <a:chOff x="0" y="0"/>
              <a:chExt cx="6210" cy="52"/>
            </a:xfrm>
          </p:grpSpPr>
          <p:sp>
            <p:nvSpPr>
              <p:cNvPr id="18440" name="Rectangle 7"/>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US"/>
              </a:p>
            </p:txBody>
          </p:sp>
          <p:sp>
            <p:nvSpPr>
              <p:cNvPr id="18441" name="Rectangle 8"/>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US"/>
              </a:p>
            </p:txBody>
          </p:sp>
        </p:grpSp>
        <p:sp>
          <p:nvSpPr>
            <p:cNvPr id="18439" name="Rectangle 9"/>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US"/>
            </a:p>
          </p:txBody>
        </p:sp>
      </p:grpSp>
      <p:sp>
        <p:nvSpPr>
          <p:cNvPr id="18436" name="Rectangle 10"/>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18437" name="Rectangle 11"/>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a:latin typeface="Courier New" pitchFamily="49" charset="0"/>
              </a:rPr>
              <a:t>http://</a:t>
            </a:r>
            <a:r>
              <a:rPr lang="en-GB" sz="1400" b="1" dirty="0" smtClean="0">
                <a:latin typeface="Courier New" pitchFamily="49" charset="0"/>
              </a:rPr>
              <a:t>www.eee.bham.ac.uk/spannm/Courses/ee1f2.html</a:t>
            </a:r>
            <a:endParaRPr lang="en-GB" sz="1400" b="1" dirty="0">
              <a:latin typeface="Courier New" pitchFamily="49" charset="0"/>
            </a:endParaRPr>
          </a:p>
        </p:txBody>
      </p:sp>
    </p:spTree>
    <p:extLst>
      <p:ext uri="{BB962C8B-B14F-4D97-AF65-F5344CB8AC3E}">
        <p14:creationId xmlns:p14="http://schemas.microsoft.com/office/powerpoint/2010/main" val="4154702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2640" y="1124744"/>
          <a:ext cx="6480720" cy="4937760"/>
        </p:xfrm>
        <a:graphic>
          <a:graphicData uri="http://schemas.openxmlformats.org/drawingml/2006/table">
            <a:tbl>
              <a:tblPr firstRow="1" bandRow="1">
                <a:tableStyleId>{5C22544A-7EE6-4342-B048-85BDC9FD1C3A}</a:tableStyleId>
              </a:tblPr>
              <a:tblGrid>
                <a:gridCol w="1080120"/>
                <a:gridCol w="1080120"/>
                <a:gridCol w="1080120"/>
                <a:gridCol w="1080120"/>
                <a:gridCol w="1080120"/>
                <a:gridCol w="1080120"/>
              </a:tblGrid>
              <a:tr h="253057">
                <a:tc>
                  <a:txBody>
                    <a:bodyPr/>
                    <a:lstStyle/>
                    <a:p>
                      <a:r>
                        <a:rPr lang="en-GB" sz="1000" dirty="0" smtClean="0">
                          <a:solidFill>
                            <a:schemeClr val="tx1"/>
                          </a:solidFill>
                        </a:rPr>
                        <a:t>String</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Generated</a:t>
                      </a:r>
                      <a:r>
                        <a:rPr lang="en-GB" sz="1000" baseline="0" dirty="0" smtClean="0">
                          <a:solidFill>
                            <a:schemeClr val="tx1"/>
                          </a:solidFill>
                        </a:rPr>
                        <a:t> dictionary codeword</a:t>
                      </a:r>
                      <a:endParaRPr lang="en-US" sz="1000" dirty="0">
                        <a:solidFill>
                          <a:schemeClr val="tx1"/>
                        </a:solidFill>
                      </a:endParaRPr>
                    </a:p>
                  </a:txBody>
                  <a:tcPr/>
                </a:tc>
                <a:tc>
                  <a:txBody>
                    <a:bodyPr/>
                    <a:lstStyle/>
                    <a:p>
                      <a:r>
                        <a:rPr lang="en-GB" sz="1000" dirty="0" smtClean="0">
                          <a:solidFill>
                            <a:schemeClr val="tx1"/>
                          </a:solidFill>
                        </a:rPr>
                        <a:t>Meaning of dictionary codeword</a:t>
                      </a:r>
                      <a:endParaRPr lang="en-US" sz="1000" dirty="0">
                        <a:solidFill>
                          <a:schemeClr val="tx1"/>
                        </a:solidFill>
                      </a:endParaRPr>
                    </a:p>
                  </a:txBody>
                  <a:tcPr/>
                </a:tc>
                <a:tc>
                  <a:txBody>
                    <a:bodyPr/>
                    <a:lstStyle/>
                    <a:p>
                      <a:r>
                        <a:rPr lang="en-GB" sz="1000" dirty="0" smtClean="0">
                          <a:solidFill>
                            <a:schemeClr val="tx1"/>
                          </a:solidFill>
                        </a:rPr>
                        <a:t>Code output</a:t>
                      </a:r>
                      <a:endParaRPr lang="en-US" sz="1000" dirty="0">
                        <a:solidFill>
                          <a:schemeClr val="tx1"/>
                        </a:solidFill>
                      </a:endParaRPr>
                    </a:p>
                  </a:txBody>
                  <a:tcPr/>
                </a:tc>
                <a:tc>
                  <a:txBody>
                    <a:bodyPr/>
                    <a:lstStyle/>
                    <a:p>
                      <a:r>
                        <a:rPr lang="en-GB" sz="1000" dirty="0" smtClean="0">
                          <a:solidFill>
                            <a:schemeClr val="tx1"/>
                          </a:solidFill>
                        </a:rPr>
                        <a:t>Meaning of output</a:t>
                      </a:r>
                      <a:endParaRPr lang="en-US" sz="1000" dirty="0">
                        <a:solidFill>
                          <a:schemeClr val="tx1"/>
                        </a:solidFill>
                      </a:endParaRPr>
                    </a:p>
                  </a:txBody>
                  <a:tcPr/>
                </a:tc>
              </a:tr>
              <a:tr h="0">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err="1" smtClean="0">
                          <a:solidFill>
                            <a:schemeClr val="tx1"/>
                          </a:solidFill>
                        </a:rPr>
                        <a:t>ri</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r>
              <a:tr h="0">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in</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r>
              <a:tr h="0">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err="1" smtClean="0">
                          <a:solidFill>
                            <a:schemeClr val="tx1"/>
                          </a:solidFill>
                        </a:rPr>
                        <a:t>nt</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0">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ti</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r>
              <a:tr h="0">
                <a:tc>
                  <a:txBody>
                    <a:bodyPr/>
                    <a:lstStyle/>
                    <a:p>
                      <a:pPr algn="ctr"/>
                      <a:r>
                        <a:rPr lang="en-GB" sz="1000" dirty="0" smtClean="0">
                          <a:solidFill>
                            <a:schemeClr val="tx1"/>
                          </a:solidFill>
                        </a:rPr>
                        <a:t>in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err="1" smtClean="0">
                          <a:solidFill>
                            <a:schemeClr val="tx1"/>
                          </a:solidFill>
                        </a:rPr>
                        <a:t>int</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in</a:t>
                      </a:r>
                      <a:endParaRPr lang="en-US" sz="1000" dirty="0">
                        <a:solidFill>
                          <a:schemeClr val="tx1"/>
                        </a:solidFill>
                      </a:endParaRPr>
                    </a:p>
                  </a:txBody>
                  <a:tcPr/>
                </a:tc>
              </a:tr>
              <a:tr h="0">
                <a:tc>
                  <a:txBody>
                    <a:bodyPr/>
                    <a:lstStyle/>
                    <a:p>
                      <a:pPr algn="ctr"/>
                      <a:r>
                        <a:rPr lang="en-GB" sz="1000" dirty="0" err="1" smtClean="0">
                          <a:solidFill>
                            <a:schemeClr val="tx1"/>
                          </a:solidFill>
                        </a:rPr>
                        <a:t>ti</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D6</a:t>
                      </a:r>
                      <a:endParaRPr lang="en-US" sz="1000" dirty="0">
                        <a:solidFill>
                          <a:schemeClr val="tx1"/>
                        </a:solidFill>
                      </a:endParaRPr>
                    </a:p>
                  </a:txBody>
                  <a:tcPr/>
                </a:tc>
                <a:tc>
                  <a:txBody>
                    <a:bodyPr/>
                    <a:lstStyle/>
                    <a:p>
                      <a:pPr algn="ctr"/>
                      <a:r>
                        <a:rPr lang="en-GB" sz="1000" dirty="0" smtClean="0">
                          <a:solidFill>
                            <a:schemeClr val="tx1"/>
                          </a:solidFill>
                        </a:rPr>
                        <a:t>tin</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ti</a:t>
                      </a:r>
                      <a:endParaRPr lang="en-US" sz="1000" dirty="0">
                        <a:solidFill>
                          <a:schemeClr val="tx1"/>
                        </a:solidFill>
                      </a:endParaRPr>
                    </a:p>
                  </a:txBody>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end</a:t>
                      </a: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algn="ct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algn="ct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bl>
          </a:graphicData>
        </a:graphic>
      </p:graphicFrame>
      <p:sp>
        <p:nvSpPr>
          <p:cNvPr id="6" name="TextBox 5"/>
          <p:cNvSpPr txBox="1"/>
          <p:nvPr/>
        </p:nvSpPr>
        <p:spPr>
          <a:xfrm>
            <a:off x="2432720" y="260648"/>
            <a:ext cx="5544616" cy="523220"/>
          </a:xfrm>
          <a:prstGeom prst="rect">
            <a:avLst/>
          </a:prstGeom>
          <a:noFill/>
        </p:spPr>
        <p:txBody>
          <a:bodyPr wrap="square" rtlCol="0">
            <a:spAutoFit/>
          </a:bodyPr>
          <a:lstStyle/>
          <a:p>
            <a:r>
              <a:rPr lang="en-GB" dirty="0" err="1" smtClean="0"/>
              <a:t>rintintin</a:t>
            </a:r>
            <a:endParaRPr lang="en-US" dirty="0"/>
          </a:p>
        </p:txBody>
      </p:sp>
    </p:spTree>
    <p:extLst>
      <p:ext uri="{BB962C8B-B14F-4D97-AF65-F5344CB8AC3E}">
        <p14:creationId xmlns:p14="http://schemas.microsoft.com/office/powerpoint/2010/main" val="310071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12640" y="1124744"/>
          <a:ext cx="6480720" cy="3268176"/>
        </p:xfrm>
        <a:graphic>
          <a:graphicData uri="http://schemas.openxmlformats.org/drawingml/2006/table">
            <a:tbl>
              <a:tblPr firstRow="1" bandRow="1">
                <a:tableStyleId>{5C22544A-7EE6-4342-B048-85BDC9FD1C3A}</a:tableStyleId>
              </a:tblPr>
              <a:tblGrid>
                <a:gridCol w="1080120"/>
                <a:gridCol w="1080120"/>
                <a:gridCol w="1080120"/>
                <a:gridCol w="1080120"/>
                <a:gridCol w="1080120"/>
                <a:gridCol w="1080120"/>
              </a:tblGrid>
              <a:tr h="253057">
                <a:tc>
                  <a:txBody>
                    <a:bodyPr/>
                    <a:lstStyle/>
                    <a:p>
                      <a:r>
                        <a:rPr lang="en-GB" sz="1000" dirty="0" smtClean="0">
                          <a:solidFill>
                            <a:schemeClr val="tx1"/>
                          </a:solidFill>
                        </a:rPr>
                        <a:t>String</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Generated</a:t>
                      </a:r>
                      <a:r>
                        <a:rPr lang="en-GB" sz="1000" baseline="0" dirty="0" smtClean="0">
                          <a:solidFill>
                            <a:schemeClr val="tx1"/>
                          </a:solidFill>
                        </a:rPr>
                        <a:t> dictionary codeword</a:t>
                      </a:r>
                      <a:endParaRPr lang="en-US" sz="1000" dirty="0">
                        <a:solidFill>
                          <a:schemeClr val="tx1"/>
                        </a:solidFill>
                      </a:endParaRPr>
                    </a:p>
                  </a:txBody>
                  <a:tcPr/>
                </a:tc>
                <a:tc>
                  <a:txBody>
                    <a:bodyPr/>
                    <a:lstStyle/>
                    <a:p>
                      <a:r>
                        <a:rPr lang="en-GB" sz="1000" dirty="0" smtClean="0">
                          <a:solidFill>
                            <a:schemeClr val="tx1"/>
                          </a:solidFill>
                        </a:rPr>
                        <a:t>Meaning of dictionary codeword</a:t>
                      </a:r>
                      <a:endParaRPr lang="en-US" sz="1000" dirty="0">
                        <a:solidFill>
                          <a:schemeClr val="tx1"/>
                        </a:solidFill>
                      </a:endParaRPr>
                    </a:p>
                  </a:txBody>
                  <a:tcPr/>
                </a:tc>
                <a:tc>
                  <a:txBody>
                    <a:bodyPr/>
                    <a:lstStyle/>
                    <a:p>
                      <a:r>
                        <a:rPr lang="en-GB" sz="1000" dirty="0" smtClean="0">
                          <a:solidFill>
                            <a:schemeClr val="tx1"/>
                          </a:solidFill>
                        </a:rPr>
                        <a:t>Code output</a:t>
                      </a:r>
                      <a:endParaRPr lang="en-US" sz="1000" dirty="0">
                        <a:solidFill>
                          <a:schemeClr val="tx1"/>
                        </a:solidFill>
                      </a:endParaRPr>
                    </a:p>
                  </a:txBody>
                  <a:tcPr/>
                </a:tc>
                <a:tc>
                  <a:txBody>
                    <a:bodyPr/>
                    <a:lstStyle/>
                    <a:p>
                      <a:r>
                        <a:rPr lang="en-GB" sz="1000" dirty="0" smtClean="0">
                          <a:solidFill>
                            <a:schemeClr val="tx1"/>
                          </a:solidFill>
                        </a:rPr>
                        <a:t>Meaning of output</a:t>
                      </a:r>
                      <a:endParaRPr lang="en-US" sz="1000" dirty="0">
                        <a:solidFill>
                          <a:schemeClr val="tx1"/>
                        </a:solidFill>
                      </a:endParaRPr>
                    </a:p>
                  </a:txBody>
                  <a:tcPr/>
                </a:tc>
              </a:tr>
              <a:tr h="0">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err="1" smtClean="0">
                          <a:solidFill>
                            <a:schemeClr val="tx1"/>
                          </a:solidFill>
                        </a:rPr>
                        <a:t>ba</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r>
              <a:tr h="0">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an</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r>
              <a:tr h="0">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err="1" smtClean="0">
                          <a:solidFill>
                            <a:schemeClr val="tx1"/>
                          </a:solidFill>
                        </a:rPr>
                        <a:t>na</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0">
                <a:tc>
                  <a:txBody>
                    <a:bodyPr/>
                    <a:lstStyle/>
                    <a:p>
                      <a:pPr algn="ctr"/>
                      <a:r>
                        <a:rPr lang="en-GB" sz="1000" dirty="0" smtClean="0">
                          <a:solidFill>
                            <a:schemeClr val="tx1"/>
                          </a:solidFill>
                        </a:rPr>
                        <a:t>an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ana</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an</a:t>
                      </a:r>
                      <a:endParaRPr lang="en-US" sz="1000" dirty="0">
                        <a:solidFill>
                          <a:schemeClr val="tx1"/>
                        </a:solidFill>
                      </a:endParaRPr>
                    </a:p>
                  </a:txBody>
                  <a:tcPr/>
                </a:tc>
              </a:tr>
              <a:tr h="0">
                <a:tc>
                  <a:txBody>
                    <a:bodyPr/>
                    <a:lstStyle/>
                    <a:p>
                      <a:pPr algn="ctr"/>
                      <a:r>
                        <a:rPr lang="en-GB" sz="1000" dirty="0" smtClean="0">
                          <a:solidFill>
                            <a:schemeClr val="tx1"/>
                          </a:solidFill>
                        </a:rPr>
                        <a:t>an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err="1" smtClean="0">
                          <a:solidFill>
                            <a:schemeClr val="tx1"/>
                          </a:solidFill>
                        </a:rPr>
                        <a:t>ana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err="1" smtClean="0">
                          <a:solidFill>
                            <a:schemeClr val="tx1"/>
                          </a:solidFill>
                        </a:rPr>
                        <a:t>anan</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ana</a:t>
                      </a:r>
                      <a:endParaRPr lang="en-US" sz="1000" dirty="0">
                        <a:solidFill>
                          <a:schemeClr val="tx1"/>
                        </a:solidFill>
                      </a:endParaRPr>
                    </a:p>
                  </a:txBody>
                  <a:tcPr/>
                </a:tc>
              </a:tr>
              <a:tr h="281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err="1" smtClean="0">
                          <a:solidFill>
                            <a:schemeClr val="tx1"/>
                          </a:solidFill>
                        </a:rPr>
                        <a:t>na</a:t>
                      </a: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a</a:t>
                      </a: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a:t>
                      </a: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a:t>
                      </a:r>
                      <a:endParaRPr lang="en-US" sz="1000" dirty="0" smtClean="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err="1" smtClean="0">
                          <a:solidFill>
                            <a:schemeClr val="tx1"/>
                          </a:solidFill>
                        </a:rPr>
                        <a:t>na</a:t>
                      </a:r>
                      <a:endParaRPr lang="en-US" sz="1000" dirty="0">
                        <a:solidFill>
                          <a:schemeClr val="tx1"/>
                        </a:solidFill>
                      </a:endParaRPr>
                    </a:p>
                  </a:txBody>
                  <a:tcPr/>
                </a:tc>
              </a:tr>
            </a:tbl>
          </a:graphicData>
        </a:graphic>
      </p:graphicFrame>
      <p:sp>
        <p:nvSpPr>
          <p:cNvPr id="3" name="TextBox 2"/>
          <p:cNvSpPr txBox="1"/>
          <p:nvPr/>
        </p:nvSpPr>
        <p:spPr>
          <a:xfrm>
            <a:off x="2432720" y="260648"/>
            <a:ext cx="5544616" cy="523220"/>
          </a:xfrm>
          <a:prstGeom prst="rect">
            <a:avLst/>
          </a:prstGeom>
          <a:noFill/>
        </p:spPr>
        <p:txBody>
          <a:bodyPr wrap="square" rtlCol="0">
            <a:spAutoFit/>
          </a:bodyPr>
          <a:lstStyle/>
          <a:p>
            <a:r>
              <a:rPr lang="en-GB" dirty="0" err="1" smtClean="0"/>
              <a:t>banananana</a:t>
            </a:r>
            <a:endParaRPr lang="en-US" dirty="0"/>
          </a:p>
        </p:txBody>
      </p:sp>
    </p:spTree>
    <p:extLst>
      <p:ext uri="{BB962C8B-B14F-4D97-AF65-F5344CB8AC3E}">
        <p14:creationId xmlns:p14="http://schemas.microsoft.com/office/powerpoint/2010/main" val="2040137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010689"/>
              </p:ext>
            </p:extLst>
          </p:nvPr>
        </p:nvGraphicFramePr>
        <p:xfrm>
          <a:off x="1568624" y="980728"/>
          <a:ext cx="6336705" cy="5497208"/>
        </p:xfrm>
        <a:graphic>
          <a:graphicData uri="http://schemas.openxmlformats.org/drawingml/2006/table">
            <a:tbl>
              <a:tblPr firstRow="1" bandRow="1">
                <a:tableStyleId>{5C22544A-7EE6-4342-B048-85BDC9FD1C3A}</a:tableStyleId>
              </a:tblPr>
              <a:tblGrid>
                <a:gridCol w="1267341"/>
                <a:gridCol w="1267341"/>
                <a:gridCol w="1267341"/>
                <a:gridCol w="1310545"/>
                <a:gridCol w="1224137"/>
              </a:tblGrid>
              <a:tr h="360040">
                <a:tc>
                  <a:txBody>
                    <a:bodyPr/>
                    <a:lstStyle/>
                    <a:p>
                      <a:r>
                        <a:rPr lang="en-GB" sz="1000" dirty="0" smtClean="0">
                          <a:solidFill>
                            <a:schemeClr val="tx1"/>
                          </a:solidFill>
                        </a:rPr>
                        <a:t>Previous code</a:t>
                      </a:r>
                      <a:endParaRPr lang="en-US" sz="1000" dirty="0">
                        <a:solidFill>
                          <a:schemeClr val="tx1"/>
                        </a:solidFill>
                      </a:endParaRPr>
                    </a:p>
                  </a:txBody>
                  <a:tcPr/>
                </a:tc>
                <a:tc>
                  <a:txBody>
                    <a:bodyPr/>
                    <a:lstStyle/>
                    <a:p>
                      <a:r>
                        <a:rPr lang="en-GB" sz="1000" dirty="0" smtClean="0">
                          <a:solidFill>
                            <a:schemeClr val="tx1"/>
                          </a:solidFill>
                        </a:rPr>
                        <a:t>New code</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Dictionary entry</a:t>
                      </a:r>
                      <a:endParaRPr lang="en-US" sz="1000" dirty="0">
                        <a:solidFill>
                          <a:schemeClr val="tx1"/>
                        </a:solidFill>
                      </a:endParaRPr>
                    </a:p>
                  </a:txBody>
                  <a:tcPr/>
                </a:tc>
                <a:tc>
                  <a:txBody>
                    <a:bodyPr/>
                    <a:lstStyle/>
                    <a:p>
                      <a:r>
                        <a:rPr lang="en-GB" sz="1000" dirty="0" smtClean="0">
                          <a:solidFill>
                            <a:schemeClr val="tx1"/>
                          </a:solidFill>
                        </a:rPr>
                        <a:t>Output</a:t>
                      </a:r>
                      <a:endParaRPr lang="en-US" sz="1000" dirty="0">
                        <a:solidFill>
                          <a:schemeClr val="tx1"/>
                        </a:solidFill>
                      </a:endParaRPr>
                    </a:p>
                  </a:txBody>
                  <a:tcPr/>
                </a:tc>
              </a:tr>
              <a:tr h="321073">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W</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W</a:t>
                      </a:r>
                      <a:endParaRPr lang="en-US" sz="1000" dirty="0">
                        <a:solidFill>
                          <a:schemeClr val="tx1"/>
                        </a:solidFill>
                      </a:endParaRPr>
                    </a:p>
                  </a:txBody>
                  <a:tcPr/>
                </a:tc>
              </a:tr>
              <a:tr h="321073">
                <a:tc>
                  <a:txBody>
                    <a:bodyPr/>
                    <a:lstStyle/>
                    <a:p>
                      <a:pPr algn="ctr"/>
                      <a:r>
                        <a:rPr lang="en-GB" sz="1000" dirty="0" smtClean="0">
                          <a:solidFill>
                            <a:schemeClr val="tx1"/>
                          </a:solidFill>
                        </a:rPr>
                        <a:t>W</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WH=D1</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r>
              <a:tr h="321073">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HE=D2</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ER=D3</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r>
              <a:tr h="321073">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RE=D4</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olidFill>
                            <a:schemeClr val="tx1"/>
                          </a:solidFill>
                        </a:rPr>
                        <a:t>E</a:t>
                      </a:r>
                      <a:r>
                        <a:rPr lang="en-GB" sz="1000" dirty="0" smtClean="0">
                          <a:sym typeface="Symbol" pitchFamily="18" charset="2"/>
                        </a:rPr>
                        <a:t>=D5</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r>
              <a:tr h="321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ym typeface="Symbol" pitchFamily="18" charset="2"/>
                        </a:rPr>
                        <a:t></a:t>
                      </a:r>
                      <a:endParaRPr lang="en-US" sz="1000" dirty="0" smtClean="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ym typeface="Symbol" pitchFamily="18" charset="2"/>
                        </a:rPr>
                        <a:t>T</a:t>
                      </a:r>
                      <a:r>
                        <a:rPr lang="en-US" sz="1000" dirty="0" smtClean="0">
                          <a:solidFill>
                            <a:schemeClr val="tx1"/>
                          </a:solidFill>
                          <a:sym typeface="Symbol" pitchFamily="18" charset="2"/>
                        </a:rPr>
                        <a:t>=D6</a:t>
                      </a:r>
                      <a:endParaRPr lang="en-US" sz="1000" dirty="0" smtClean="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r>
              <a:tr h="321073">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TH=D7</a:t>
                      </a:r>
                      <a:endParaRPr lang="en-US" sz="1000" dirty="0">
                        <a:solidFill>
                          <a:schemeClr val="tx1"/>
                        </a:solidFill>
                      </a:endParaRPr>
                    </a:p>
                  </a:txBody>
                  <a:tcPr/>
                </a:tc>
                <a:tc>
                  <a:txBody>
                    <a:bodyPr/>
                    <a:lstStyle/>
                    <a:p>
                      <a:pPr algn="ctr"/>
                      <a:r>
                        <a:rPr lang="en-GB" sz="1000" dirty="0" smtClean="0">
                          <a:solidFill>
                            <a:schemeClr val="tx1"/>
                          </a:solidFill>
                        </a:rPr>
                        <a:t>HE</a:t>
                      </a:r>
                      <a:endParaRPr lang="en-US" sz="1000" dirty="0">
                        <a:solidFill>
                          <a:schemeClr val="tx1"/>
                        </a:solidFill>
                      </a:endParaRPr>
                    </a:p>
                  </a:txBody>
                  <a:tcPr/>
                </a:tc>
              </a:tr>
              <a:tr h="321073">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Y</a:t>
                      </a:r>
                      <a:endParaRPr lang="en-US" sz="1000" dirty="0">
                        <a:solidFill>
                          <a:schemeClr val="tx1"/>
                        </a:solidFill>
                      </a:endParaRPr>
                    </a:p>
                  </a:txBody>
                  <a:tcPr/>
                </a:tc>
                <a:tc>
                  <a:txBody>
                    <a:bodyPr/>
                    <a:lstStyle/>
                    <a:p>
                      <a:pPr algn="ctr"/>
                      <a:r>
                        <a:rPr lang="en-GB" sz="1000" dirty="0" smtClean="0">
                          <a:solidFill>
                            <a:schemeClr val="tx1"/>
                          </a:solidFill>
                        </a:rPr>
                        <a:t>Y</a:t>
                      </a:r>
                      <a:endParaRPr lang="en-US" sz="1000" dirty="0">
                        <a:solidFill>
                          <a:schemeClr val="tx1"/>
                        </a:solidFill>
                      </a:endParaRPr>
                    </a:p>
                  </a:txBody>
                  <a:tcPr/>
                </a:tc>
                <a:tc>
                  <a:txBody>
                    <a:bodyPr/>
                    <a:lstStyle/>
                    <a:p>
                      <a:pPr algn="ctr"/>
                      <a:r>
                        <a:rPr lang="en-GB" sz="1000" dirty="0" smtClean="0">
                          <a:solidFill>
                            <a:schemeClr val="tx1"/>
                          </a:solidFill>
                        </a:rPr>
                        <a:t>D2+Y=HEY=D8</a:t>
                      </a:r>
                      <a:endParaRPr lang="en-US" sz="1000" dirty="0">
                        <a:solidFill>
                          <a:schemeClr val="tx1"/>
                        </a:solidFill>
                      </a:endParaRPr>
                    </a:p>
                  </a:txBody>
                  <a:tcPr/>
                </a:tc>
                <a:tc>
                  <a:txBody>
                    <a:bodyPr/>
                    <a:lstStyle/>
                    <a:p>
                      <a:pPr algn="ctr"/>
                      <a:r>
                        <a:rPr lang="en-GB" sz="1000" dirty="0" smtClean="0">
                          <a:solidFill>
                            <a:schemeClr val="tx1"/>
                          </a:solidFill>
                        </a:rPr>
                        <a:t>Y</a:t>
                      </a:r>
                      <a:endParaRPr lang="en-US" sz="1000" dirty="0">
                        <a:solidFill>
                          <a:schemeClr val="tx1"/>
                        </a:solidFill>
                      </a:endParaRPr>
                    </a:p>
                  </a:txBody>
                  <a:tcPr/>
                </a:tc>
              </a:tr>
              <a:tr h="321073">
                <a:tc>
                  <a:txBody>
                    <a:bodyPr/>
                    <a:lstStyle/>
                    <a:p>
                      <a:pPr algn="ctr"/>
                      <a:r>
                        <a:rPr lang="en-GB" sz="1000" dirty="0" smtClean="0">
                          <a:solidFill>
                            <a:schemeClr val="tx1"/>
                          </a:solidFill>
                        </a:rPr>
                        <a:t>Y</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olidFill>
                            <a:schemeClr val="tx1"/>
                          </a:solidFill>
                        </a:rPr>
                        <a:t>Y</a:t>
                      </a:r>
                      <a:r>
                        <a:rPr lang="en-GB" sz="1000" dirty="0" smtClean="0">
                          <a:sym typeface="Symbol" pitchFamily="18" charset="2"/>
                        </a:rPr>
                        <a:t>=D9</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r>
              <a:tr h="321073">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ym typeface="Symbol" pitchFamily="18" charset="2"/>
                        </a:rPr>
                        <a:t>H=D10</a:t>
                      </a:r>
                      <a:endParaRPr lang="en-US" sz="1000" dirty="0">
                        <a:solidFill>
                          <a:schemeClr val="tx1"/>
                        </a:solidFill>
                      </a:endParaRPr>
                    </a:p>
                  </a:txBody>
                  <a:tcPr/>
                </a:tc>
                <a:tc>
                  <a:txBody>
                    <a:bodyPr/>
                    <a:lstStyle/>
                    <a:p>
                      <a:pPr algn="ctr"/>
                      <a:r>
                        <a:rPr lang="en-GB" sz="1000" dirty="0" smtClean="0">
                          <a:solidFill>
                            <a:schemeClr val="tx1"/>
                          </a:solidFill>
                        </a:rPr>
                        <a:t>HE</a:t>
                      </a:r>
                      <a:endParaRPr lang="en-US" sz="1000" dirty="0">
                        <a:solidFill>
                          <a:schemeClr val="tx1"/>
                        </a:solidFill>
                      </a:endParaRPr>
                    </a:p>
                  </a:txBody>
                  <a:tcPr/>
                </a:tc>
              </a:tr>
              <a:tr h="321073">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D2+R=HER=D11</a:t>
                      </a:r>
                      <a:endParaRPr lang="en-US" sz="1000" dirty="0">
                        <a:solidFill>
                          <a:schemeClr val="tx1"/>
                        </a:solidFill>
                      </a:endParaRPr>
                    </a:p>
                  </a:txBody>
                  <a:tcPr/>
                </a:tc>
                <a:tc>
                  <a:txBody>
                    <a:bodyPr/>
                    <a:lstStyle/>
                    <a:p>
                      <a:pPr algn="ctr"/>
                      <a:r>
                        <a:rPr lang="en-GB" sz="1000" dirty="0" smtClean="0">
                          <a:solidFill>
                            <a:schemeClr val="tx1"/>
                          </a:solidFill>
                        </a:rPr>
                        <a:t>RE</a:t>
                      </a:r>
                      <a:endParaRPr lang="en-US" sz="1000" dirty="0">
                        <a:solidFill>
                          <a:schemeClr val="tx1"/>
                        </a:solidFill>
                      </a:endParaRPr>
                    </a:p>
                  </a:txBody>
                  <a:tcPr/>
                </a:tc>
              </a:tr>
              <a:tr h="321073">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D6</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olidFill>
                            <a:schemeClr val="tx1"/>
                          </a:solidFill>
                        </a:rPr>
                        <a:t>D4</a:t>
                      </a:r>
                      <a:r>
                        <a:rPr lang="en-GB" sz="1000" dirty="0" smtClean="0">
                          <a:solidFill>
                            <a:schemeClr val="tx1"/>
                          </a:solidFill>
                        </a:rPr>
                        <a:t>+</a:t>
                      </a:r>
                      <a:r>
                        <a:rPr lang="en-GB" sz="1000" dirty="0" smtClean="0">
                          <a:sym typeface="Symbol" pitchFamily="18" charset="2"/>
                        </a:rPr>
                        <a:t></a:t>
                      </a:r>
                      <a:r>
                        <a:rPr lang="en-GB" sz="1000" dirty="0" smtClean="0">
                          <a:solidFill>
                            <a:schemeClr val="tx1"/>
                          </a:solidFill>
                        </a:rPr>
                        <a:t>=</a:t>
                      </a:r>
                      <a:r>
                        <a:rPr lang="en-GB" sz="1000" dirty="0" smtClean="0">
                          <a:solidFill>
                            <a:schemeClr val="tx1"/>
                          </a:solidFill>
                        </a:rPr>
                        <a:t>RE</a:t>
                      </a:r>
                      <a:r>
                        <a:rPr lang="en-GB" sz="1000" dirty="0" smtClean="0">
                          <a:sym typeface="Symbol" pitchFamily="18" charset="2"/>
                        </a:rPr>
                        <a:t>=</a:t>
                      </a:r>
                      <a:r>
                        <a:rPr lang="en-GB" sz="1000" dirty="0" smtClean="0">
                          <a:sym typeface="Symbol" pitchFamily="18" charset="2"/>
                        </a:rPr>
                        <a:t>D12</a:t>
                      </a:r>
                      <a:endParaRPr lang="en-US" sz="1000" dirty="0">
                        <a:solidFill>
                          <a:schemeClr val="tx1"/>
                        </a:solidFill>
                      </a:endParaRPr>
                    </a:p>
                  </a:txBody>
                  <a:tcPr/>
                </a:tc>
                <a:tc>
                  <a:txBody>
                    <a:bodyPr/>
                    <a:lstStyle/>
                    <a:p>
                      <a:pPr algn="ctr"/>
                      <a:r>
                        <a:rPr lang="en-GB" sz="1000" dirty="0" smtClean="0">
                          <a:sym typeface="Symbol" pitchFamily="18" charset="2"/>
                        </a:rPr>
                        <a:t></a:t>
                      </a:r>
                      <a:r>
                        <a:rPr lang="en-GB" sz="1000" dirty="0" smtClean="0">
                          <a:solidFill>
                            <a:schemeClr val="tx1"/>
                          </a:solidFill>
                        </a:rPr>
                        <a:t>T</a:t>
                      </a:r>
                      <a:endParaRPr lang="en-US" sz="1000" dirty="0">
                        <a:solidFill>
                          <a:schemeClr val="tx1"/>
                        </a:solidFill>
                      </a:endParaRPr>
                    </a:p>
                  </a:txBody>
                  <a:tcPr/>
                </a:tc>
              </a:tr>
              <a:tr h="321073">
                <a:tc>
                  <a:txBody>
                    <a:bodyPr/>
                    <a:lstStyle/>
                    <a:p>
                      <a:pPr algn="ctr"/>
                      <a:r>
                        <a:rPr lang="en-GB" sz="1000" dirty="0" smtClean="0">
                          <a:solidFill>
                            <a:schemeClr val="tx1"/>
                          </a:solidFill>
                        </a:rPr>
                        <a:t>D6</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D6+H=</a:t>
                      </a:r>
                      <a:r>
                        <a:rPr lang="en-GB" sz="1000" dirty="0" smtClean="0">
                          <a:sym typeface="Symbol" pitchFamily="18" charset="2"/>
                        </a:rPr>
                        <a:t>TH=D13</a:t>
                      </a:r>
                      <a:endParaRPr lang="en-US" sz="1000" dirty="0">
                        <a:solidFill>
                          <a:schemeClr val="tx1"/>
                        </a:solidFill>
                      </a:endParaRPr>
                    </a:p>
                  </a:txBody>
                  <a:tcPr/>
                </a:tc>
                <a:tc>
                  <a:txBody>
                    <a:bodyPr/>
                    <a:lstStyle/>
                    <a:p>
                      <a:pPr algn="ctr"/>
                      <a:r>
                        <a:rPr lang="en-GB" sz="1000" dirty="0" smtClean="0">
                          <a:solidFill>
                            <a:schemeClr val="tx1"/>
                          </a:solidFill>
                        </a:rPr>
                        <a:t>HE</a:t>
                      </a:r>
                      <a:endParaRPr lang="en-US" sz="1000" dirty="0">
                        <a:solidFill>
                          <a:schemeClr val="tx1"/>
                        </a:solidFill>
                      </a:endParaRPr>
                    </a:p>
                  </a:txBody>
                  <a:tcPr/>
                </a:tc>
              </a:tr>
              <a:tr h="321073">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D2+N=HEN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321073">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bl>
          </a:graphicData>
        </a:graphic>
      </p:graphicFrame>
      <p:sp>
        <p:nvSpPr>
          <p:cNvPr id="3" name="TextBox 2"/>
          <p:cNvSpPr txBox="1"/>
          <p:nvPr/>
        </p:nvSpPr>
        <p:spPr>
          <a:xfrm>
            <a:off x="920552" y="260648"/>
            <a:ext cx="7920880" cy="523220"/>
          </a:xfrm>
          <a:prstGeom prst="rect">
            <a:avLst/>
          </a:prstGeom>
          <a:noFill/>
        </p:spPr>
        <p:txBody>
          <a:bodyPr wrap="square" rtlCol="0">
            <a:spAutoFit/>
          </a:bodyPr>
          <a:lstStyle/>
          <a:p>
            <a:r>
              <a:rPr lang="en-GB" dirty="0" smtClean="0"/>
              <a:t>WHERE</a:t>
            </a:r>
            <a:r>
              <a:rPr lang="en-GB" dirty="0" smtClean="0">
                <a:sym typeface="Symbol" pitchFamily="18" charset="2"/>
              </a:rPr>
              <a:t></a:t>
            </a:r>
            <a:r>
              <a:rPr lang="en-GB" dirty="0" smtClean="0"/>
              <a:t>T&lt;D2&gt;Y</a:t>
            </a:r>
            <a:r>
              <a:rPr lang="en-GB" dirty="0" smtClean="0">
                <a:sym typeface="Symbol" pitchFamily="18" charset="2"/>
              </a:rPr>
              <a:t></a:t>
            </a:r>
            <a:r>
              <a:rPr lang="en-GB" dirty="0" smtClean="0"/>
              <a:t>&lt;D2&gt;&lt;D4&gt;&lt;D6&gt;&lt;D2&gt;N</a:t>
            </a:r>
            <a:endParaRPr lang="en-US" dirty="0"/>
          </a:p>
        </p:txBody>
      </p:sp>
    </p:spTree>
    <p:extLst>
      <p:ext uri="{BB962C8B-B14F-4D97-AF65-F5344CB8AC3E}">
        <p14:creationId xmlns:p14="http://schemas.microsoft.com/office/powerpoint/2010/main" val="121272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p:txBody>
          <a:bodyPr/>
          <a:lstStyle/>
          <a:p>
            <a:pPr eaLnBrk="1" hangingPunct="1"/>
            <a:r>
              <a:rPr lang="en-US" smtClean="0"/>
              <a:t>What is Compression?</a:t>
            </a:r>
          </a:p>
        </p:txBody>
      </p:sp>
      <p:sp>
        <p:nvSpPr>
          <p:cNvPr id="14339" name="Rectangle 7"/>
          <p:cNvSpPr>
            <a:spLocks noGrp="1" noChangeArrowheads="1"/>
          </p:cNvSpPr>
          <p:nvPr>
            <p:ph type="body" idx="1"/>
          </p:nvPr>
        </p:nvSpPr>
        <p:spPr/>
        <p:txBody>
          <a:bodyPr/>
          <a:lstStyle/>
          <a:p>
            <a:pPr eaLnBrk="1" hangingPunct="1">
              <a:lnSpc>
                <a:spcPct val="90000"/>
              </a:lnSpc>
            </a:pPr>
            <a:r>
              <a:rPr lang="en-US" dirty="0" smtClean="0"/>
              <a:t>Compression is an agreement between sender and receiver to a system for the compaction of source redundancy and/or removal of </a:t>
            </a:r>
            <a:r>
              <a:rPr lang="en-GB" dirty="0" err="1" smtClean="0"/>
              <a:t>ir</a:t>
            </a:r>
            <a:r>
              <a:rPr lang="en-US" dirty="0" smtClean="0"/>
              <a:t>relevancy.</a:t>
            </a:r>
          </a:p>
          <a:p>
            <a:pPr eaLnBrk="1" hangingPunct="1">
              <a:lnSpc>
                <a:spcPct val="90000"/>
              </a:lnSpc>
            </a:pPr>
            <a:endParaRPr lang="en-US" dirty="0" smtClean="0">
              <a:solidFill>
                <a:srgbClr val="2330DD"/>
              </a:solidFill>
            </a:endParaRPr>
          </a:p>
          <a:p>
            <a:pPr eaLnBrk="1" hangingPunct="1">
              <a:lnSpc>
                <a:spcPct val="90000"/>
              </a:lnSpc>
            </a:pPr>
            <a:r>
              <a:rPr lang="en-US" dirty="0" smtClean="0"/>
              <a:t>Humans are expert compressors.  Compression is as old as communication.  </a:t>
            </a:r>
            <a:endParaRPr lang="en-GB" dirty="0" smtClean="0"/>
          </a:p>
          <a:p>
            <a:pPr eaLnBrk="1" hangingPunct="1">
              <a:lnSpc>
                <a:spcPct val="90000"/>
              </a:lnSpc>
            </a:pPr>
            <a:endParaRPr lang="en-US" dirty="0" smtClean="0"/>
          </a:p>
          <a:p>
            <a:pPr eaLnBrk="1" hangingPunct="1">
              <a:lnSpc>
                <a:spcPct val="90000"/>
              </a:lnSpc>
            </a:pPr>
            <a:r>
              <a:rPr lang="en-GB" dirty="0" smtClean="0"/>
              <a:t>We frequently compress with</a:t>
            </a:r>
            <a:r>
              <a:rPr lang="en-US" dirty="0" smtClean="0"/>
              <a:t> abbreviations, acronyms, shorthand, etc.</a:t>
            </a:r>
          </a:p>
          <a:p>
            <a:pPr eaLnBrk="1" hangingPunct="1">
              <a:lnSpc>
                <a:spcPct val="90000"/>
              </a:lnSpc>
            </a:pPr>
            <a:endParaRPr lang="en-US" dirty="0" smtClean="0"/>
          </a:p>
          <a:p>
            <a:pPr>
              <a:lnSpc>
                <a:spcPct val="90000"/>
              </a:lnSpc>
              <a:buClrTx/>
              <a:buSzTx/>
              <a:buFontTx/>
              <a:buNone/>
            </a:pPr>
            <a:r>
              <a:rPr lang="en-US" dirty="0" smtClean="0">
                <a:latin typeface="Times New Roman" pitchFamily="18" charset="0"/>
              </a:rPr>
              <a:t>	</a:t>
            </a:r>
            <a:r>
              <a:rPr lang="en-US" dirty="0" smtClean="0"/>
              <a:t>A classified advertisement is a simple example of compression.</a:t>
            </a:r>
          </a:p>
          <a:p>
            <a:pPr>
              <a:lnSpc>
                <a:spcPct val="10000"/>
              </a:lnSpc>
              <a:buClrTx/>
              <a:buSzTx/>
              <a:buFontTx/>
              <a:buNone/>
            </a:pPr>
            <a:endParaRPr lang="en-US" dirty="0" smtClean="0"/>
          </a:p>
          <a:p>
            <a:pPr>
              <a:lnSpc>
                <a:spcPct val="40000"/>
              </a:lnSpc>
              <a:buClrTx/>
              <a:buSzTx/>
              <a:buFontTx/>
              <a:buNone/>
            </a:pPr>
            <a:endParaRPr lang="en-US" i="1" dirty="0" smtClean="0">
              <a:latin typeface="Times New Roman" pitchFamily="18" charset="0"/>
            </a:endParaRPr>
          </a:p>
          <a:p>
            <a:pPr>
              <a:lnSpc>
                <a:spcPct val="90000"/>
              </a:lnSpc>
              <a:buClrTx/>
              <a:buSzTx/>
              <a:buFontTx/>
              <a:buNone/>
            </a:pPr>
            <a:r>
              <a:rPr lang="en-US" b="1" i="1" dirty="0" smtClean="0">
                <a:latin typeface="Times New Roman" pitchFamily="18" charset="0"/>
              </a:rPr>
              <a:t>	</a:t>
            </a:r>
            <a:r>
              <a:rPr lang="en-US" b="1" i="1" dirty="0" err="1" smtClean="0">
                <a:latin typeface="Times New Roman" pitchFamily="18" charset="0"/>
              </a:rPr>
              <a:t>Lux</a:t>
            </a:r>
            <a:r>
              <a:rPr lang="en-US" b="1" i="1" dirty="0" smtClean="0">
                <a:latin typeface="Times New Roman" pitchFamily="18" charset="0"/>
              </a:rPr>
              <a:t> S/C </a:t>
            </a:r>
            <a:r>
              <a:rPr lang="en-US" b="1" i="1" dirty="0" err="1" smtClean="0">
                <a:latin typeface="Times New Roman" pitchFamily="18" charset="0"/>
              </a:rPr>
              <a:t>aircon</a:t>
            </a:r>
            <a:r>
              <a:rPr lang="en-US" b="1" i="1" dirty="0" smtClean="0">
                <a:latin typeface="Times New Roman" pitchFamily="18" charset="0"/>
              </a:rPr>
              <a:t> </a:t>
            </a:r>
            <a:r>
              <a:rPr lang="en-US" b="1" i="1" dirty="0" err="1" smtClean="0">
                <a:latin typeface="Times New Roman" pitchFamily="18" charset="0"/>
              </a:rPr>
              <a:t>refurb</a:t>
            </a:r>
            <a:r>
              <a:rPr lang="en-US" b="1" i="1" dirty="0" smtClean="0">
                <a:latin typeface="Times New Roman" pitchFamily="18" charset="0"/>
              </a:rPr>
              <a:t> apt, N/S, </a:t>
            </a:r>
            <a:r>
              <a:rPr lang="en-US" b="1" i="1" dirty="0" err="1" smtClean="0">
                <a:latin typeface="Times New Roman" pitchFamily="18" charset="0"/>
              </a:rPr>
              <a:t>lge</a:t>
            </a:r>
            <a:r>
              <a:rPr lang="en-US" b="1" i="1" dirty="0" smtClean="0">
                <a:latin typeface="Times New Roman" pitchFamily="18" charset="0"/>
              </a:rPr>
              <a:t> </a:t>
            </a:r>
            <a:r>
              <a:rPr lang="en-US" b="1" i="1" dirty="0" err="1" smtClean="0">
                <a:latin typeface="Times New Roman" pitchFamily="18" charset="0"/>
              </a:rPr>
              <a:t>htd</a:t>
            </a:r>
            <a:r>
              <a:rPr lang="en-US" b="1" i="1" dirty="0" smtClean="0">
                <a:latin typeface="Times New Roman" pitchFamily="18" charset="0"/>
              </a:rPr>
              <a:t> pool, </a:t>
            </a:r>
            <a:r>
              <a:rPr lang="en-US" b="1" i="1" dirty="0" err="1" smtClean="0">
                <a:latin typeface="Times New Roman" pitchFamily="18" charset="0"/>
              </a:rPr>
              <a:t>slps</a:t>
            </a:r>
            <a:r>
              <a:rPr lang="en-US" b="1" i="1" dirty="0" smtClean="0">
                <a:latin typeface="Times New Roman" pitchFamily="18" charset="0"/>
              </a:rPr>
              <a:t> 4, £350</a:t>
            </a:r>
            <a:r>
              <a:rPr lang="en-GB" b="1" i="1" dirty="0" smtClean="0">
                <a:latin typeface="Times New Roman" pitchFamily="18" charset="0"/>
              </a:rPr>
              <a:t> </a:t>
            </a:r>
            <a:r>
              <a:rPr lang="en-US" b="1" i="1" dirty="0" smtClean="0">
                <a:latin typeface="Times New Roman" pitchFamily="18" charset="0"/>
              </a:rPr>
              <a:t>pw, avail wks or w/</a:t>
            </a:r>
            <a:r>
              <a:rPr lang="en-US" b="1" i="1" dirty="0" err="1" smtClean="0">
                <a:latin typeface="Times New Roman" pitchFamily="18" charset="0"/>
              </a:rPr>
              <a:t>es</a:t>
            </a:r>
            <a:r>
              <a:rPr lang="en-US" b="1" i="1" dirty="0" smtClean="0">
                <a:latin typeface="Times New Roman" pitchFamily="18" charset="0"/>
              </a:rPr>
              <a:t> Jul-Oct.</a:t>
            </a:r>
            <a:r>
              <a:rPr lang="en-GB" b="1" i="1" dirty="0" smtClean="0">
                <a:latin typeface="Times New Roman" pitchFamily="18" charset="0"/>
              </a:rPr>
              <a:t> </a:t>
            </a:r>
            <a:r>
              <a:rPr lang="en-US" b="1" i="1" dirty="0" smtClean="0">
                <a:latin typeface="Times New Roman" pitchFamily="18" charset="0"/>
              </a:rPr>
              <a:t>Tel (eves)…</a:t>
            </a:r>
          </a:p>
          <a:p>
            <a:pPr>
              <a:lnSpc>
                <a:spcPct val="10000"/>
              </a:lnSpc>
              <a:buClrTx/>
              <a:buSzTx/>
              <a:buFontTx/>
              <a:buNone/>
            </a:pPr>
            <a:endParaRPr lang="en-US" b="1" dirty="0" smtClean="0">
              <a:latin typeface="Times New Roman" pitchFamily="18" charset="0"/>
            </a:endParaRPr>
          </a:p>
          <a:p>
            <a:pPr>
              <a:lnSpc>
                <a:spcPct val="90000"/>
              </a:lnSpc>
              <a:buClrTx/>
              <a:buSzTx/>
              <a:buFontTx/>
              <a:buNone/>
            </a:pPr>
            <a:r>
              <a:rPr lang="en-US" b="1" i="1" dirty="0" smtClean="0">
                <a:latin typeface="Times New Roman" pitchFamily="18" charset="0"/>
              </a:rPr>
              <a:t>	</a:t>
            </a:r>
          </a:p>
          <a:p>
            <a:pPr>
              <a:lnSpc>
                <a:spcPct val="90000"/>
              </a:lnSpc>
              <a:buClrTx/>
              <a:buSzTx/>
              <a:buFontTx/>
              <a:buNone/>
            </a:pPr>
            <a:r>
              <a:rPr lang="en-US" b="1" i="1" dirty="0" smtClean="0">
                <a:latin typeface="Times New Roman" pitchFamily="18" charset="0"/>
              </a:rPr>
              <a:t>	Luxury self-contained refurbished apartment for non-smokers. Large heated pool, sleeps 4, £350 per </a:t>
            </a:r>
            <a:r>
              <a:rPr lang="en-US" b="1" i="1" dirty="0" err="1" smtClean="0">
                <a:latin typeface="Times New Roman" pitchFamily="18" charset="0"/>
              </a:rPr>
              <a:t>week,available</a:t>
            </a:r>
            <a:r>
              <a:rPr lang="en-US" b="1" i="1" dirty="0" smtClean="0">
                <a:latin typeface="Times New Roman" pitchFamily="18" charset="0"/>
              </a:rPr>
              <a:t> weeks or weekends July to October. Telephone (evenings) …</a:t>
            </a:r>
          </a:p>
          <a:p>
            <a:pPr eaLnBrk="1" hangingPunct="1">
              <a:lnSpc>
                <a:spcPct val="90000"/>
              </a:lnSpc>
            </a:pPr>
            <a:endParaRPr lang="en-US" dirty="0" smtClean="0">
              <a:latin typeface="Times New Roman" pitchFamily="18" charset="0"/>
            </a:endParaRPr>
          </a:p>
          <a:p>
            <a:pPr eaLnBrk="1" hangingPunct="1">
              <a:lnSpc>
                <a:spcPct val="90000"/>
              </a:lnSpc>
            </a:pPr>
            <a:endParaRPr lang="en-US" dirty="0" smtClean="0"/>
          </a:p>
          <a:p>
            <a:pPr eaLnBrk="1" hangingPunct="1">
              <a:lnSpc>
                <a:spcPct val="90000"/>
              </a:lnSpc>
            </a:pPr>
            <a:endParaRPr lang="en-US" dirty="0" smtClean="0"/>
          </a:p>
        </p:txBody>
      </p:sp>
      <p:sp>
        <p:nvSpPr>
          <p:cNvPr id="14340" name="Rectangle 8"/>
          <p:cNvSpPr>
            <a:spLocks noChangeArrowheads="1"/>
          </p:cNvSpPr>
          <p:nvPr/>
        </p:nvSpPr>
        <p:spPr bwMode="auto">
          <a:xfrm>
            <a:off x="1066800" y="4343400"/>
            <a:ext cx="8077200" cy="609600"/>
          </a:xfrm>
          <a:prstGeom prst="rect">
            <a:avLst/>
          </a:prstGeom>
          <a:noFill/>
          <a:ln w="19050">
            <a:solidFill>
              <a:srgbClr val="FF0000"/>
            </a:solidFill>
            <a:miter lim="800000"/>
            <a:headEnd/>
            <a:tailEnd/>
          </a:ln>
        </p:spPr>
        <p:txBody>
          <a:bodyPr wrap="none" anchor="ctr"/>
          <a:lstStyle/>
          <a:p>
            <a:endParaRPr lang="en-GB"/>
          </a:p>
        </p:txBody>
      </p:sp>
      <p:sp>
        <p:nvSpPr>
          <p:cNvPr id="14341" name="Rectangle 9"/>
          <p:cNvSpPr>
            <a:spLocks noChangeArrowheads="1"/>
          </p:cNvSpPr>
          <p:nvPr/>
        </p:nvSpPr>
        <p:spPr bwMode="auto">
          <a:xfrm>
            <a:off x="1066800" y="5334000"/>
            <a:ext cx="8077200" cy="990600"/>
          </a:xfrm>
          <a:prstGeom prst="rect">
            <a:avLst/>
          </a:prstGeom>
          <a:noFill/>
          <a:ln w="19050">
            <a:solidFill>
              <a:srgbClr val="FF0000"/>
            </a:solidFill>
            <a:miter lim="800000"/>
            <a:headEnd/>
            <a:tailEnd/>
          </a:ln>
        </p:spPr>
        <p:txBody>
          <a:bodyPr wrap="none" anchor="ctr"/>
          <a:lstStyle/>
          <a:p>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6656" y="404664"/>
            <a:ext cx="5544616" cy="523220"/>
          </a:xfrm>
          <a:prstGeom prst="rect">
            <a:avLst/>
          </a:prstGeom>
          <a:noFill/>
        </p:spPr>
        <p:txBody>
          <a:bodyPr wrap="square" rtlCol="0">
            <a:spAutoFit/>
          </a:bodyPr>
          <a:lstStyle/>
          <a:p>
            <a:r>
              <a:rPr lang="en-US" dirty="0" smtClean="0"/>
              <a:t>ban&lt;D2&gt;&lt;D4&gt;&lt;D3&gt;</a:t>
            </a:r>
            <a:endParaRPr lang="en-US" dirty="0"/>
          </a:p>
        </p:txBody>
      </p:sp>
      <p:graphicFrame>
        <p:nvGraphicFramePr>
          <p:cNvPr id="3" name="Table 2"/>
          <p:cNvGraphicFramePr>
            <a:graphicFrameLocks noGrp="1"/>
          </p:cNvGraphicFramePr>
          <p:nvPr/>
        </p:nvGraphicFramePr>
        <p:xfrm>
          <a:off x="1568624" y="1052736"/>
          <a:ext cx="6336705" cy="1702776"/>
        </p:xfrm>
        <a:graphic>
          <a:graphicData uri="http://schemas.openxmlformats.org/drawingml/2006/table">
            <a:tbl>
              <a:tblPr firstRow="1" bandRow="1">
                <a:tableStyleId>{5C22544A-7EE6-4342-B048-85BDC9FD1C3A}</a:tableStyleId>
              </a:tblPr>
              <a:tblGrid>
                <a:gridCol w="1267341"/>
                <a:gridCol w="1267341"/>
                <a:gridCol w="1267341"/>
                <a:gridCol w="1310545"/>
                <a:gridCol w="1224137"/>
              </a:tblGrid>
              <a:tr h="283796">
                <a:tc>
                  <a:txBody>
                    <a:bodyPr/>
                    <a:lstStyle/>
                    <a:p>
                      <a:r>
                        <a:rPr lang="en-GB" sz="1000" dirty="0" smtClean="0">
                          <a:solidFill>
                            <a:schemeClr val="tx1"/>
                          </a:solidFill>
                        </a:rPr>
                        <a:t>Previous code</a:t>
                      </a:r>
                      <a:endParaRPr lang="en-US" sz="1000" dirty="0">
                        <a:solidFill>
                          <a:schemeClr val="tx1"/>
                        </a:solidFill>
                      </a:endParaRPr>
                    </a:p>
                  </a:txBody>
                  <a:tcPr/>
                </a:tc>
                <a:tc>
                  <a:txBody>
                    <a:bodyPr/>
                    <a:lstStyle/>
                    <a:p>
                      <a:r>
                        <a:rPr lang="en-GB" sz="1000" dirty="0" smtClean="0">
                          <a:solidFill>
                            <a:schemeClr val="tx1"/>
                          </a:solidFill>
                        </a:rPr>
                        <a:t>New code</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Dictionary entry</a:t>
                      </a:r>
                      <a:endParaRPr lang="en-US" sz="1000" dirty="0">
                        <a:solidFill>
                          <a:schemeClr val="tx1"/>
                        </a:solidFill>
                      </a:endParaRPr>
                    </a:p>
                  </a:txBody>
                  <a:tcPr/>
                </a:tc>
                <a:tc>
                  <a:txBody>
                    <a:bodyPr/>
                    <a:lstStyle/>
                    <a:p>
                      <a:r>
                        <a:rPr lang="en-GB" sz="1000" dirty="0" smtClean="0">
                          <a:solidFill>
                            <a:schemeClr val="tx1"/>
                          </a:solidFill>
                        </a:rPr>
                        <a:t>Output</a:t>
                      </a:r>
                      <a:endParaRPr lang="en-US" sz="1000" dirty="0">
                        <a:solidFill>
                          <a:schemeClr val="tx1"/>
                        </a:solidFill>
                      </a:endParaRPr>
                    </a:p>
                  </a:txBody>
                  <a:tcPr/>
                </a:tc>
              </a:tr>
              <a:tr h="283796">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r>
              <a:tr h="283796">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ba</a:t>
                      </a: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r>
              <a:tr h="283796">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an=D2</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283796">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na</a:t>
                      </a: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an</a:t>
                      </a:r>
                      <a:endParaRPr lang="en-US" sz="1000" dirty="0">
                        <a:solidFill>
                          <a:schemeClr val="tx1"/>
                        </a:solidFill>
                      </a:endParaRPr>
                    </a:p>
                  </a:txBody>
                  <a:tcPr/>
                </a:tc>
              </a:tr>
              <a:tr h="283796">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bl>
          </a:graphicData>
        </a:graphic>
      </p:graphicFrame>
      <p:graphicFrame>
        <p:nvGraphicFramePr>
          <p:cNvPr id="5" name="Table 4"/>
          <p:cNvGraphicFramePr>
            <a:graphicFrameLocks noGrp="1"/>
          </p:cNvGraphicFramePr>
          <p:nvPr/>
        </p:nvGraphicFramePr>
        <p:xfrm>
          <a:off x="1568624" y="3356992"/>
          <a:ext cx="6336705" cy="2837960"/>
        </p:xfrm>
        <a:graphic>
          <a:graphicData uri="http://schemas.openxmlformats.org/drawingml/2006/table">
            <a:tbl>
              <a:tblPr firstRow="1" bandRow="1">
                <a:tableStyleId>{5C22544A-7EE6-4342-B048-85BDC9FD1C3A}</a:tableStyleId>
              </a:tblPr>
              <a:tblGrid>
                <a:gridCol w="1267341"/>
                <a:gridCol w="1267341"/>
                <a:gridCol w="1267341"/>
                <a:gridCol w="1310545"/>
                <a:gridCol w="1224137"/>
              </a:tblGrid>
              <a:tr h="283796">
                <a:tc>
                  <a:txBody>
                    <a:bodyPr/>
                    <a:lstStyle/>
                    <a:p>
                      <a:r>
                        <a:rPr lang="en-GB" sz="1000" dirty="0" smtClean="0">
                          <a:solidFill>
                            <a:schemeClr val="tx1"/>
                          </a:solidFill>
                        </a:rPr>
                        <a:t>Previous code</a:t>
                      </a:r>
                      <a:endParaRPr lang="en-US" sz="1000" dirty="0">
                        <a:solidFill>
                          <a:schemeClr val="tx1"/>
                        </a:solidFill>
                      </a:endParaRPr>
                    </a:p>
                  </a:txBody>
                  <a:tcPr/>
                </a:tc>
                <a:tc>
                  <a:txBody>
                    <a:bodyPr/>
                    <a:lstStyle/>
                    <a:p>
                      <a:r>
                        <a:rPr lang="en-GB" sz="1000" dirty="0" smtClean="0">
                          <a:solidFill>
                            <a:schemeClr val="tx1"/>
                          </a:solidFill>
                        </a:rPr>
                        <a:t>New code</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Dictionary entry</a:t>
                      </a:r>
                      <a:endParaRPr lang="en-US" sz="1000" dirty="0">
                        <a:solidFill>
                          <a:schemeClr val="tx1"/>
                        </a:solidFill>
                      </a:endParaRPr>
                    </a:p>
                  </a:txBody>
                  <a:tcPr/>
                </a:tc>
                <a:tc>
                  <a:txBody>
                    <a:bodyPr/>
                    <a:lstStyle/>
                    <a:p>
                      <a:r>
                        <a:rPr lang="en-GB" sz="1000" dirty="0" smtClean="0">
                          <a:solidFill>
                            <a:schemeClr val="tx1"/>
                          </a:solidFill>
                        </a:rPr>
                        <a:t>Output</a:t>
                      </a:r>
                      <a:endParaRPr lang="en-US" sz="1000" dirty="0">
                        <a:solidFill>
                          <a:schemeClr val="tx1"/>
                        </a:solidFill>
                      </a:endParaRPr>
                    </a:p>
                  </a:txBody>
                  <a:tcPr/>
                </a:tc>
              </a:tr>
              <a:tr h="283796">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r>
              <a:tr h="283796">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ba</a:t>
                      </a: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r>
              <a:tr h="283796">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an=D2</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283796">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na</a:t>
                      </a: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an</a:t>
                      </a:r>
                      <a:endParaRPr lang="en-US" sz="1000" dirty="0">
                        <a:solidFill>
                          <a:schemeClr val="tx1"/>
                        </a:solidFill>
                      </a:endParaRPr>
                    </a:p>
                  </a:txBody>
                  <a:tcPr/>
                </a:tc>
              </a:tr>
              <a:tr h="283796">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ana</a:t>
                      </a: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ana</a:t>
                      </a:r>
                      <a:endParaRPr lang="en-US" sz="1000" dirty="0">
                        <a:solidFill>
                          <a:schemeClr val="tx1"/>
                        </a:solidFill>
                      </a:endParaRPr>
                    </a:p>
                  </a:txBody>
                  <a:tcPr/>
                </a:tc>
              </a:tr>
              <a:tr h="283796">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err="1" smtClean="0">
                          <a:solidFill>
                            <a:schemeClr val="tx1"/>
                          </a:solidFill>
                        </a:rPr>
                        <a:t>anan</a:t>
                      </a: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err="1" smtClean="0">
                          <a:solidFill>
                            <a:schemeClr val="tx1"/>
                          </a:solidFill>
                        </a:rPr>
                        <a:t>na</a:t>
                      </a:r>
                      <a:endParaRPr lang="en-US" sz="1000" dirty="0">
                        <a:solidFill>
                          <a:schemeClr val="tx1"/>
                        </a:solidFill>
                      </a:endParaRPr>
                    </a:p>
                  </a:txBody>
                  <a:tcPr/>
                </a:tc>
              </a:tr>
              <a:tr h="283796">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283796">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283796">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bl>
          </a:graphicData>
        </a:graphic>
      </p:graphicFrame>
    </p:spTree>
    <p:extLst>
      <p:ext uri="{BB962C8B-B14F-4D97-AF65-F5344CB8AC3E}">
        <p14:creationId xmlns:p14="http://schemas.microsoft.com/office/powerpoint/2010/main" val="398578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t>The 40 Most Commonly Used Words</a:t>
            </a:r>
          </a:p>
        </p:txBody>
      </p:sp>
      <p:sp>
        <p:nvSpPr>
          <p:cNvPr id="15363" name="Rectangle 3"/>
          <p:cNvSpPr>
            <a:spLocks noGrp="1" noChangeArrowheads="1"/>
          </p:cNvSpPr>
          <p:nvPr>
            <p:ph type="body" sz="half" idx="4294967295"/>
          </p:nvPr>
        </p:nvSpPr>
        <p:spPr>
          <a:xfrm>
            <a:off x="609600" y="1143000"/>
            <a:ext cx="2640013" cy="4254500"/>
          </a:xfrm>
        </p:spPr>
        <p:txBody>
          <a:bodyPr/>
          <a:lstStyle/>
          <a:p>
            <a:pPr marL="576263" indent="-576263" eaLnBrk="1" hangingPunct="1">
              <a:buFont typeface="Wingdings" pitchFamily="2" charset="2"/>
              <a:buNone/>
            </a:pPr>
            <a:r>
              <a:rPr lang="en-GB" smtClean="0"/>
              <a:t>1 	the </a:t>
            </a:r>
          </a:p>
          <a:p>
            <a:pPr marL="576263" indent="-576263" eaLnBrk="1" hangingPunct="1">
              <a:buFont typeface="Wingdings" pitchFamily="2" charset="2"/>
              <a:buNone/>
            </a:pPr>
            <a:r>
              <a:rPr lang="en-GB" smtClean="0"/>
              <a:t>2 	of </a:t>
            </a:r>
          </a:p>
          <a:p>
            <a:pPr marL="576263" indent="-576263" eaLnBrk="1" hangingPunct="1">
              <a:buFont typeface="Wingdings" pitchFamily="2" charset="2"/>
              <a:buNone/>
            </a:pPr>
            <a:r>
              <a:rPr lang="en-GB" smtClean="0"/>
              <a:t>3 	to </a:t>
            </a:r>
          </a:p>
          <a:p>
            <a:pPr marL="576263" indent="-576263" eaLnBrk="1" hangingPunct="1">
              <a:buFont typeface="Wingdings" pitchFamily="2" charset="2"/>
              <a:buNone/>
            </a:pPr>
            <a:r>
              <a:rPr lang="en-GB" smtClean="0"/>
              <a:t>4 	and </a:t>
            </a:r>
          </a:p>
          <a:p>
            <a:pPr marL="576263" indent="-576263" eaLnBrk="1" hangingPunct="1">
              <a:buFont typeface="Wingdings" pitchFamily="2" charset="2"/>
              <a:buNone/>
            </a:pPr>
            <a:r>
              <a:rPr lang="en-GB" smtClean="0"/>
              <a:t>5 	a</a:t>
            </a:r>
          </a:p>
          <a:p>
            <a:pPr marL="576263" indent="-576263" eaLnBrk="1" hangingPunct="1">
              <a:buFont typeface="Wingdings" pitchFamily="2" charset="2"/>
              <a:buNone/>
            </a:pPr>
            <a:r>
              <a:rPr lang="en-GB" smtClean="0"/>
              <a:t>6 	in</a:t>
            </a:r>
          </a:p>
          <a:p>
            <a:pPr marL="576263" indent="-576263" eaLnBrk="1" hangingPunct="1">
              <a:buFont typeface="Wingdings" pitchFamily="2" charset="2"/>
              <a:buNone/>
            </a:pPr>
            <a:r>
              <a:rPr lang="en-GB" smtClean="0"/>
              <a:t>7 	is</a:t>
            </a:r>
          </a:p>
          <a:p>
            <a:pPr marL="576263" indent="-576263" eaLnBrk="1" hangingPunct="1">
              <a:buFont typeface="Wingdings" pitchFamily="2" charset="2"/>
              <a:buNone/>
            </a:pPr>
            <a:r>
              <a:rPr lang="en-GB" smtClean="0"/>
              <a:t>8 	it</a:t>
            </a:r>
          </a:p>
          <a:p>
            <a:pPr marL="576263" indent="-576263" eaLnBrk="1" hangingPunct="1">
              <a:buFont typeface="Wingdings" pitchFamily="2" charset="2"/>
              <a:buNone/>
            </a:pPr>
            <a:r>
              <a:rPr lang="en-GB" smtClean="0"/>
              <a:t>9	you</a:t>
            </a:r>
          </a:p>
          <a:p>
            <a:pPr marL="576263" indent="-576263" eaLnBrk="1" hangingPunct="1">
              <a:buFont typeface="Wingdings" pitchFamily="2" charset="2"/>
              <a:buNone/>
            </a:pPr>
            <a:r>
              <a:rPr lang="en-GB" smtClean="0"/>
              <a:t>10	that</a:t>
            </a:r>
          </a:p>
          <a:p>
            <a:pPr marL="576263" indent="-576263" eaLnBrk="1" hangingPunct="1">
              <a:buFont typeface="Wingdings" pitchFamily="2" charset="2"/>
              <a:buNone/>
            </a:pPr>
            <a:endParaRPr lang="en-GB" smtClean="0"/>
          </a:p>
          <a:p>
            <a:pPr marL="576263" indent="-576263" eaLnBrk="1" hangingPunct="1">
              <a:buFont typeface="Wingdings" pitchFamily="2" charset="2"/>
              <a:buNone/>
            </a:pPr>
            <a:r>
              <a:rPr lang="en-GB" smtClean="0"/>
              <a:t>Ave. length</a:t>
            </a:r>
          </a:p>
          <a:p>
            <a:pPr marL="576263" indent="-576263" eaLnBrk="1" hangingPunct="1">
              <a:buFont typeface="Wingdings" pitchFamily="2" charset="2"/>
              <a:buNone/>
            </a:pPr>
            <a:r>
              <a:rPr lang="en-GB" smtClean="0"/>
              <a:t>=2.4 letters</a:t>
            </a:r>
          </a:p>
          <a:p>
            <a:pPr marL="576263" indent="-576263" eaLnBrk="1" hangingPunct="1">
              <a:lnSpc>
                <a:spcPct val="90000"/>
              </a:lnSpc>
              <a:buFont typeface="Wingdings" pitchFamily="2" charset="2"/>
              <a:buNone/>
            </a:pPr>
            <a:endParaRPr lang="en-GB" smtClean="0"/>
          </a:p>
          <a:p>
            <a:pPr marL="576263" indent="-576263" eaLnBrk="1" hangingPunct="1">
              <a:lnSpc>
                <a:spcPct val="90000"/>
              </a:lnSpc>
            </a:pPr>
            <a:endParaRPr lang="en-GB" smtClean="0"/>
          </a:p>
        </p:txBody>
      </p:sp>
      <p:sp>
        <p:nvSpPr>
          <p:cNvPr id="15364" name="Rectangle 4"/>
          <p:cNvSpPr>
            <a:spLocks noGrp="1" noChangeArrowheads="1"/>
          </p:cNvSpPr>
          <p:nvPr>
            <p:ph type="body" sz="half" idx="4294967295"/>
          </p:nvPr>
        </p:nvSpPr>
        <p:spPr>
          <a:xfrm>
            <a:off x="2438400" y="1219200"/>
            <a:ext cx="2014538" cy="4367213"/>
          </a:xfrm>
        </p:spPr>
        <p:txBody>
          <a:bodyPr/>
          <a:lstStyle/>
          <a:p>
            <a:pPr marL="665163" indent="-665163" eaLnBrk="1" hangingPunct="1">
              <a:buFont typeface="Wingdings" pitchFamily="2" charset="2"/>
              <a:buNone/>
            </a:pPr>
            <a:r>
              <a:rPr lang="en-GB" smtClean="0"/>
              <a:t>11 	he</a:t>
            </a:r>
          </a:p>
          <a:p>
            <a:pPr marL="665163" indent="-665163" eaLnBrk="1" hangingPunct="1">
              <a:buFont typeface="Wingdings" pitchFamily="2" charset="2"/>
              <a:buNone/>
            </a:pPr>
            <a:r>
              <a:rPr lang="en-GB" smtClean="0"/>
              <a:t>12	was</a:t>
            </a:r>
          </a:p>
          <a:p>
            <a:pPr marL="665163" indent="-665163" eaLnBrk="1" hangingPunct="1">
              <a:buFont typeface="Wingdings" pitchFamily="2" charset="2"/>
              <a:buNone/>
            </a:pPr>
            <a:r>
              <a:rPr lang="en-GB" smtClean="0"/>
              <a:t>13 	for </a:t>
            </a:r>
          </a:p>
          <a:p>
            <a:pPr marL="665163" indent="-665163" eaLnBrk="1" hangingPunct="1">
              <a:buFont typeface="Wingdings" pitchFamily="2" charset="2"/>
              <a:buNone/>
            </a:pPr>
            <a:r>
              <a:rPr lang="en-GB" smtClean="0"/>
              <a:t>14	on </a:t>
            </a:r>
          </a:p>
          <a:p>
            <a:pPr marL="665163" indent="-665163" eaLnBrk="1" hangingPunct="1">
              <a:buFont typeface="Wingdings" pitchFamily="2" charset="2"/>
              <a:buNone/>
            </a:pPr>
            <a:r>
              <a:rPr lang="en-GB" smtClean="0"/>
              <a:t>15	are </a:t>
            </a:r>
          </a:p>
          <a:p>
            <a:pPr marL="665163" indent="-665163" eaLnBrk="1" hangingPunct="1">
              <a:buFont typeface="Wingdings" pitchFamily="2" charset="2"/>
              <a:buNone/>
            </a:pPr>
            <a:r>
              <a:rPr lang="en-GB" smtClean="0"/>
              <a:t>16 	with </a:t>
            </a:r>
          </a:p>
          <a:p>
            <a:pPr marL="665163" indent="-665163" eaLnBrk="1" hangingPunct="1">
              <a:buFont typeface="Wingdings" pitchFamily="2" charset="2"/>
              <a:buNone/>
            </a:pPr>
            <a:r>
              <a:rPr lang="en-GB" smtClean="0"/>
              <a:t>17 	as  </a:t>
            </a:r>
          </a:p>
          <a:p>
            <a:pPr marL="665163" indent="-665163" eaLnBrk="1" hangingPunct="1">
              <a:buFont typeface="Wingdings" pitchFamily="2" charset="2"/>
              <a:buNone/>
            </a:pPr>
            <a:r>
              <a:rPr lang="en-GB" smtClean="0"/>
              <a:t>18 	I </a:t>
            </a:r>
          </a:p>
          <a:p>
            <a:pPr marL="665163" indent="-665163" eaLnBrk="1" hangingPunct="1">
              <a:buFont typeface="Wingdings" pitchFamily="2" charset="2"/>
              <a:buNone/>
            </a:pPr>
            <a:r>
              <a:rPr lang="en-GB" smtClean="0"/>
              <a:t>19	his </a:t>
            </a:r>
          </a:p>
          <a:p>
            <a:pPr marL="665163" indent="-665163" eaLnBrk="1" hangingPunct="1">
              <a:buFont typeface="Wingdings" pitchFamily="2" charset="2"/>
              <a:buNone/>
            </a:pPr>
            <a:r>
              <a:rPr lang="en-GB" smtClean="0"/>
              <a:t>20	they</a:t>
            </a:r>
          </a:p>
          <a:p>
            <a:pPr marL="665163" indent="-665163" eaLnBrk="1" hangingPunct="1">
              <a:lnSpc>
                <a:spcPct val="90000"/>
              </a:lnSpc>
              <a:buFont typeface="Wingdings" pitchFamily="2" charset="2"/>
              <a:buNone/>
            </a:pPr>
            <a:endParaRPr lang="en-GB" smtClean="0"/>
          </a:p>
          <a:p>
            <a:pPr marL="665163" indent="-665163" eaLnBrk="1" hangingPunct="1">
              <a:lnSpc>
                <a:spcPct val="90000"/>
              </a:lnSpc>
              <a:buFont typeface="Wingdings" pitchFamily="2" charset="2"/>
              <a:buNone/>
            </a:pPr>
            <a:r>
              <a:rPr lang="en-GB" smtClean="0"/>
              <a:t>Ave. length</a:t>
            </a:r>
          </a:p>
          <a:p>
            <a:pPr marL="665163" indent="-665163" eaLnBrk="1" hangingPunct="1">
              <a:lnSpc>
                <a:spcPct val="90000"/>
              </a:lnSpc>
              <a:buFont typeface="Wingdings" pitchFamily="2" charset="2"/>
              <a:buNone/>
            </a:pPr>
            <a:r>
              <a:rPr lang="en-GB" smtClean="0"/>
              <a:t>=2.7 letters</a:t>
            </a:r>
          </a:p>
          <a:p>
            <a:pPr marL="665163" indent="-665163" eaLnBrk="1" hangingPunct="1">
              <a:lnSpc>
                <a:spcPct val="90000"/>
              </a:lnSpc>
              <a:buFont typeface="Wingdings" pitchFamily="2" charset="2"/>
              <a:buNone/>
            </a:pPr>
            <a:endParaRPr lang="en-GB" smtClean="0"/>
          </a:p>
          <a:p>
            <a:pPr marL="665163" indent="-665163" eaLnBrk="1" hangingPunct="1">
              <a:lnSpc>
                <a:spcPct val="90000"/>
              </a:lnSpc>
              <a:buFont typeface="Wingdings" pitchFamily="2" charset="2"/>
              <a:buNone/>
            </a:pPr>
            <a:endParaRPr lang="en-GB" smtClean="0"/>
          </a:p>
          <a:p>
            <a:pPr marL="665163" indent="-665163" eaLnBrk="1" hangingPunct="1">
              <a:lnSpc>
                <a:spcPct val="90000"/>
              </a:lnSpc>
              <a:buFont typeface="Wingdings" pitchFamily="2" charset="2"/>
              <a:buNone/>
            </a:pPr>
            <a:endParaRPr lang="en-GB" smtClean="0"/>
          </a:p>
          <a:p>
            <a:pPr marL="665163" indent="-665163" eaLnBrk="1" hangingPunct="1">
              <a:lnSpc>
                <a:spcPct val="90000"/>
              </a:lnSpc>
            </a:pPr>
            <a:endParaRPr lang="en-GB" smtClean="0"/>
          </a:p>
          <a:p>
            <a:pPr marL="665163" indent="-665163" eaLnBrk="1" hangingPunct="1">
              <a:lnSpc>
                <a:spcPct val="90000"/>
              </a:lnSpc>
            </a:pPr>
            <a:endParaRPr lang="en-GB" smtClean="0"/>
          </a:p>
        </p:txBody>
      </p:sp>
      <p:sp>
        <p:nvSpPr>
          <p:cNvPr id="15365" name="Rectangle 5"/>
          <p:cNvSpPr>
            <a:spLocks noChangeArrowheads="1"/>
          </p:cNvSpPr>
          <p:nvPr/>
        </p:nvSpPr>
        <p:spPr bwMode="auto">
          <a:xfrm>
            <a:off x="4343400" y="1143000"/>
            <a:ext cx="2895600" cy="4379913"/>
          </a:xfrm>
          <a:prstGeom prst="rect">
            <a:avLst/>
          </a:prstGeom>
          <a:noFill/>
          <a:ln w="9525">
            <a:noFill/>
            <a:miter lim="800000"/>
            <a:headEnd/>
            <a:tailEnd/>
          </a:ln>
        </p:spPr>
        <p:txBody>
          <a:bodyPr lIns="92075" tIns="46038" rIns="92075" bIns="46038"/>
          <a:lstStyle/>
          <a:p>
            <a:pPr marL="665163" indent="-665163" algn="l">
              <a:spcBef>
                <a:spcPct val="20000"/>
              </a:spcBef>
              <a:buClr>
                <a:schemeClr val="tx2"/>
              </a:buClr>
              <a:buSzPct val="80000"/>
              <a:buFont typeface="Wingdings" pitchFamily="2" charset="2"/>
              <a:buNone/>
            </a:pPr>
            <a:r>
              <a:rPr lang="en-GB" sz="2000"/>
              <a:t>21 	be </a:t>
            </a:r>
          </a:p>
          <a:p>
            <a:pPr marL="665163" indent="-665163" algn="l">
              <a:spcBef>
                <a:spcPct val="20000"/>
              </a:spcBef>
              <a:buClr>
                <a:schemeClr val="tx2"/>
              </a:buClr>
              <a:buSzPct val="80000"/>
              <a:buFont typeface="Wingdings" pitchFamily="2" charset="2"/>
              <a:buNone/>
            </a:pPr>
            <a:r>
              <a:rPr lang="en-GB" sz="2000"/>
              <a:t>22 	at</a:t>
            </a:r>
          </a:p>
          <a:p>
            <a:pPr marL="665163" indent="-665163" algn="l">
              <a:spcBef>
                <a:spcPct val="20000"/>
              </a:spcBef>
              <a:buClr>
                <a:schemeClr val="tx2"/>
              </a:buClr>
              <a:buSzPct val="80000"/>
              <a:buFont typeface="Wingdings" pitchFamily="2" charset="2"/>
              <a:buNone/>
            </a:pPr>
            <a:r>
              <a:rPr lang="en-GB" sz="2000"/>
              <a:t>23 	one </a:t>
            </a:r>
          </a:p>
          <a:p>
            <a:pPr marL="665163" indent="-665163" algn="l">
              <a:spcBef>
                <a:spcPct val="20000"/>
              </a:spcBef>
              <a:buClr>
                <a:schemeClr val="tx2"/>
              </a:buClr>
              <a:buSzPct val="80000"/>
              <a:buFont typeface="Wingdings" pitchFamily="2" charset="2"/>
              <a:buNone/>
            </a:pPr>
            <a:r>
              <a:rPr lang="en-GB" sz="2000"/>
              <a:t>24 	have</a:t>
            </a:r>
          </a:p>
          <a:p>
            <a:pPr marL="665163" indent="-665163" algn="l">
              <a:spcBef>
                <a:spcPct val="20000"/>
              </a:spcBef>
              <a:buClr>
                <a:schemeClr val="tx2"/>
              </a:buClr>
              <a:buSzPct val="80000"/>
              <a:buFont typeface="Wingdings" pitchFamily="2" charset="2"/>
              <a:buNone/>
            </a:pPr>
            <a:r>
              <a:rPr lang="en-GB" sz="2000"/>
              <a:t>25	this</a:t>
            </a:r>
          </a:p>
          <a:p>
            <a:pPr marL="665163" indent="-665163" algn="l">
              <a:spcBef>
                <a:spcPct val="20000"/>
              </a:spcBef>
              <a:buClr>
                <a:schemeClr val="tx2"/>
              </a:buClr>
              <a:buSzPct val="80000"/>
              <a:buFont typeface="Wingdings" pitchFamily="2" charset="2"/>
              <a:buNone/>
            </a:pPr>
            <a:r>
              <a:rPr lang="en-GB" sz="2000"/>
              <a:t>26	from</a:t>
            </a:r>
          </a:p>
          <a:p>
            <a:pPr marL="665163" indent="-665163" algn="l">
              <a:spcBef>
                <a:spcPct val="20000"/>
              </a:spcBef>
              <a:buClr>
                <a:schemeClr val="tx2"/>
              </a:buClr>
              <a:buSzPct val="80000"/>
              <a:buFont typeface="Wingdings" pitchFamily="2" charset="2"/>
              <a:buNone/>
            </a:pPr>
            <a:r>
              <a:rPr lang="en-GB" sz="2000"/>
              <a:t>27 	or</a:t>
            </a:r>
          </a:p>
          <a:p>
            <a:pPr marL="665163" indent="-665163" algn="l">
              <a:spcBef>
                <a:spcPct val="20000"/>
              </a:spcBef>
              <a:buClr>
                <a:schemeClr val="tx2"/>
              </a:buClr>
              <a:buSzPct val="80000"/>
              <a:buFont typeface="Wingdings" pitchFamily="2" charset="2"/>
              <a:buNone/>
            </a:pPr>
            <a:r>
              <a:rPr lang="en-GB" sz="2000"/>
              <a:t>28 	had </a:t>
            </a:r>
          </a:p>
          <a:p>
            <a:pPr marL="665163" indent="-665163" algn="l">
              <a:spcBef>
                <a:spcPct val="20000"/>
              </a:spcBef>
              <a:buClr>
                <a:schemeClr val="tx2"/>
              </a:buClr>
              <a:buSzPct val="80000"/>
              <a:buFont typeface="Wingdings" pitchFamily="2" charset="2"/>
              <a:buNone/>
            </a:pPr>
            <a:r>
              <a:rPr lang="en-GB" sz="2000"/>
              <a:t>29 	by</a:t>
            </a:r>
          </a:p>
          <a:p>
            <a:pPr marL="665163" indent="-665163" algn="l">
              <a:spcBef>
                <a:spcPct val="20000"/>
              </a:spcBef>
              <a:buClr>
                <a:schemeClr val="tx2"/>
              </a:buClr>
              <a:buSzPct val="80000"/>
            </a:pPr>
            <a:r>
              <a:rPr lang="en-GB" sz="2000"/>
              <a:t>30	hot </a:t>
            </a:r>
          </a:p>
          <a:p>
            <a:pPr marL="665163" indent="-665163" algn="l">
              <a:spcBef>
                <a:spcPct val="20000"/>
              </a:spcBef>
              <a:buClr>
                <a:schemeClr val="tx2"/>
              </a:buClr>
              <a:buSzPct val="80000"/>
              <a:buFont typeface="Wingdings" pitchFamily="2" charset="2"/>
              <a:buNone/>
            </a:pPr>
            <a:endParaRPr lang="en-GB" sz="2000"/>
          </a:p>
          <a:p>
            <a:pPr marL="665163" indent="-665163" algn="l">
              <a:spcBef>
                <a:spcPct val="20000"/>
              </a:spcBef>
              <a:buClr>
                <a:schemeClr val="tx2"/>
              </a:buClr>
              <a:buSzPct val="80000"/>
              <a:buFont typeface="Wingdings" pitchFamily="2" charset="2"/>
              <a:buNone/>
            </a:pPr>
            <a:r>
              <a:rPr lang="en-GB" sz="2000"/>
              <a:t>Ave. length</a:t>
            </a:r>
          </a:p>
          <a:p>
            <a:pPr marL="665163" indent="-665163" algn="l">
              <a:spcBef>
                <a:spcPct val="20000"/>
              </a:spcBef>
              <a:buClr>
                <a:schemeClr val="tx2"/>
              </a:buClr>
              <a:buSzPct val="80000"/>
              <a:buFont typeface="Wingdings" pitchFamily="2" charset="2"/>
              <a:buNone/>
            </a:pPr>
            <a:r>
              <a:rPr lang="en-GB" sz="2000"/>
              <a:t>=2.9 letters</a:t>
            </a:r>
          </a:p>
          <a:p>
            <a:pPr marL="665163" indent="-665163" algn="l">
              <a:spcBef>
                <a:spcPct val="20000"/>
              </a:spcBef>
              <a:buClr>
                <a:schemeClr val="tx2"/>
              </a:buClr>
              <a:buSzPct val="80000"/>
              <a:buFont typeface="Wingdings" pitchFamily="2" charset="2"/>
              <a:buNone/>
            </a:pPr>
            <a:endParaRPr lang="en-GB" sz="2000"/>
          </a:p>
        </p:txBody>
      </p:sp>
      <p:sp>
        <p:nvSpPr>
          <p:cNvPr id="15366" name="Text Box 6"/>
          <p:cNvSpPr txBox="1">
            <a:spLocks noChangeArrowheads="1"/>
          </p:cNvSpPr>
          <p:nvPr/>
        </p:nvSpPr>
        <p:spPr bwMode="auto">
          <a:xfrm>
            <a:off x="8153400" y="3657600"/>
            <a:ext cx="1447800" cy="1739900"/>
          </a:xfrm>
          <a:prstGeom prst="rect">
            <a:avLst/>
          </a:prstGeom>
          <a:noFill/>
          <a:ln w="9525">
            <a:noFill/>
            <a:miter lim="800000"/>
            <a:headEnd/>
            <a:tailEnd/>
          </a:ln>
        </p:spPr>
        <p:txBody>
          <a:bodyPr>
            <a:spAutoFit/>
          </a:bodyPr>
          <a:lstStyle/>
          <a:p>
            <a:pPr algn="r"/>
            <a:r>
              <a:rPr lang="en-GB" sz="1800" b="1"/>
              <a:t>Notice that more commonly used words are shorter </a:t>
            </a:r>
          </a:p>
        </p:txBody>
      </p:sp>
      <p:sp>
        <p:nvSpPr>
          <p:cNvPr id="15367" name="Rectangle 7"/>
          <p:cNvSpPr>
            <a:spLocks noChangeArrowheads="1"/>
          </p:cNvSpPr>
          <p:nvPr/>
        </p:nvSpPr>
        <p:spPr bwMode="auto">
          <a:xfrm>
            <a:off x="6400800" y="1143000"/>
            <a:ext cx="2895600" cy="4379913"/>
          </a:xfrm>
          <a:prstGeom prst="rect">
            <a:avLst/>
          </a:prstGeom>
          <a:noFill/>
          <a:ln w="9525">
            <a:noFill/>
            <a:miter lim="800000"/>
            <a:headEnd/>
            <a:tailEnd/>
          </a:ln>
        </p:spPr>
        <p:txBody>
          <a:bodyPr lIns="92075" tIns="46038" rIns="92075" bIns="46038"/>
          <a:lstStyle/>
          <a:p>
            <a:pPr marL="665163" indent="-665163" algn="l">
              <a:spcBef>
                <a:spcPct val="20000"/>
              </a:spcBef>
              <a:buClr>
                <a:schemeClr val="tx2"/>
              </a:buClr>
              <a:buSzPct val="80000"/>
              <a:buFont typeface="Wingdings" pitchFamily="2" charset="2"/>
              <a:buNone/>
            </a:pPr>
            <a:r>
              <a:rPr lang="en-GB" sz="2000"/>
              <a:t>31 	word </a:t>
            </a:r>
          </a:p>
          <a:p>
            <a:pPr marL="665163" indent="-665163" algn="l">
              <a:spcBef>
                <a:spcPct val="20000"/>
              </a:spcBef>
              <a:buClr>
                <a:schemeClr val="tx2"/>
              </a:buClr>
              <a:buSzPct val="80000"/>
              <a:buFont typeface="Wingdings" pitchFamily="2" charset="2"/>
              <a:buNone/>
            </a:pPr>
            <a:r>
              <a:rPr lang="en-GB" sz="2000"/>
              <a:t>32 	but </a:t>
            </a:r>
          </a:p>
          <a:p>
            <a:pPr marL="665163" indent="-665163" algn="l">
              <a:spcBef>
                <a:spcPct val="20000"/>
              </a:spcBef>
              <a:buClr>
                <a:schemeClr val="tx2"/>
              </a:buClr>
              <a:buSzPct val="80000"/>
              <a:buFont typeface="Wingdings" pitchFamily="2" charset="2"/>
              <a:buNone/>
            </a:pPr>
            <a:r>
              <a:rPr lang="en-GB" sz="2000"/>
              <a:t>33 	what </a:t>
            </a:r>
          </a:p>
          <a:p>
            <a:pPr marL="665163" indent="-665163" algn="l">
              <a:spcBef>
                <a:spcPct val="20000"/>
              </a:spcBef>
              <a:buClr>
                <a:schemeClr val="tx2"/>
              </a:buClr>
              <a:buSzPct val="80000"/>
              <a:buFont typeface="Wingdings" pitchFamily="2" charset="2"/>
              <a:buNone/>
            </a:pPr>
            <a:r>
              <a:rPr lang="en-GB" sz="2000"/>
              <a:t>34 	some </a:t>
            </a:r>
          </a:p>
          <a:p>
            <a:pPr marL="665163" indent="-665163" algn="l">
              <a:spcBef>
                <a:spcPct val="20000"/>
              </a:spcBef>
              <a:buClr>
                <a:schemeClr val="tx2"/>
              </a:buClr>
              <a:buSzPct val="80000"/>
              <a:buFont typeface="Wingdings" pitchFamily="2" charset="2"/>
              <a:buNone/>
            </a:pPr>
            <a:r>
              <a:rPr lang="en-GB" sz="2000"/>
              <a:t>35 	we</a:t>
            </a:r>
          </a:p>
          <a:p>
            <a:pPr marL="665163" indent="-665163" algn="l">
              <a:spcBef>
                <a:spcPct val="20000"/>
              </a:spcBef>
              <a:buClr>
                <a:schemeClr val="tx2"/>
              </a:buClr>
              <a:buSzPct val="80000"/>
              <a:buFont typeface="Wingdings" pitchFamily="2" charset="2"/>
              <a:buNone/>
            </a:pPr>
            <a:r>
              <a:rPr lang="en-GB" sz="2000"/>
              <a:t>36 	can </a:t>
            </a:r>
          </a:p>
          <a:p>
            <a:pPr marL="665163" indent="-665163" algn="l">
              <a:spcBef>
                <a:spcPct val="20000"/>
              </a:spcBef>
              <a:buClr>
                <a:schemeClr val="tx2"/>
              </a:buClr>
              <a:buSzPct val="80000"/>
              <a:buFont typeface="Wingdings" pitchFamily="2" charset="2"/>
              <a:buNone/>
            </a:pPr>
            <a:r>
              <a:rPr lang="en-GB" sz="2000"/>
              <a:t>37 	out  </a:t>
            </a:r>
          </a:p>
          <a:p>
            <a:pPr marL="665163" indent="-665163" algn="l">
              <a:spcBef>
                <a:spcPct val="20000"/>
              </a:spcBef>
              <a:buClr>
                <a:schemeClr val="tx2"/>
              </a:buClr>
              <a:buSzPct val="80000"/>
              <a:buFont typeface="Wingdings" pitchFamily="2" charset="2"/>
              <a:buNone/>
            </a:pPr>
            <a:r>
              <a:rPr lang="en-GB" sz="2000"/>
              <a:t>38 	other</a:t>
            </a:r>
          </a:p>
          <a:p>
            <a:pPr marL="665163" indent="-665163" algn="l">
              <a:spcBef>
                <a:spcPct val="20000"/>
              </a:spcBef>
              <a:buClr>
                <a:schemeClr val="tx2"/>
              </a:buClr>
              <a:buSzPct val="80000"/>
              <a:buFont typeface="Wingdings" pitchFamily="2" charset="2"/>
              <a:buNone/>
            </a:pPr>
            <a:r>
              <a:rPr lang="en-GB" sz="2000"/>
              <a:t>39 	were</a:t>
            </a:r>
          </a:p>
          <a:p>
            <a:pPr marL="665163" indent="-665163" algn="l">
              <a:spcBef>
                <a:spcPct val="20000"/>
              </a:spcBef>
              <a:buClr>
                <a:schemeClr val="tx2"/>
              </a:buClr>
              <a:buSzPct val="80000"/>
            </a:pPr>
            <a:r>
              <a:rPr lang="en-GB" sz="2000"/>
              <a:t>40	all </a:t>
            </a:r>
          </a:p>
          <a:p>
            <a:pPr marL="665163" indent="-665163" algn="l">
              <a:spcBef>
                <a:spcPct val="20000"/>
              </a:spcBef>
              <a:buClr>
                <a:schemeClr val="tx2"/>
              </a:buClr>
              <a:buSzPct val="80000"/>
              <a:buFontTx/>
              <a:buChar char="o"/>
            </a:pPr>
            <a:endParaRPr lang="en-GB" sz="2000"/>
          </a:p>
          <a:p>
            <a:pPr marL="665163" indent="-665163" algn="l">
              <a:spcBef>
                <a:spcPct val="20000"/>
              </a:spcBef>
              <a:buClr>
                <a:schemeClr val="tx2"/>
              </a:buClr>
              <a:buSzPct val="80000"/>
              <a:buFont typeface="Wingdings" pitchFamily="2" charset="2"/>
              <a:buNone/>
            </a:pPr>
            <a:r>
              <a:rPr lang="en-GB" sz="2000"/>
              <a:t>Ave. length</a:t>
            </a:r>
          </a:p>
          <a:p>
            <a:pPr marL="665163" indent="-665163" algn="l">
              <a:spcBef>
                <a:spcPct val="20000"/>
              </a:spcBef>
              <a:buClr>
                <a:schemeClr val="tx2"/>
              </a:buClr>
              <a:buSzPct val="80000"/>
              <a:buFont typeface="Wingdings" pitchFamily="2" charset="2"/>
              <a:buNone/>
            </a:pPr>
            <a:r>
              <a:rPr lang="en-GB" sz="2000"/>
              <a:t>=3.5 letters</a:t>
            </a:r>
          </a:p>
          <a:p>
            <a:pPr marL="665163" indent="-665163" algn="l">
              <a:spcBef>
                <a:spcPct val="20000"/>
              </a:spcBef>
              <a:buClr>
                <a:schemeClr val="tx2"/>
              </a:buClr>
              <a:buSzPct val="80000"/>
              <a:buFontTx/>
              <a:buAutoNum type="arabicPlain" startAt="40"/>
            </a:pPr>
            <a:endParaRPr lang="en-GB" sz="2000"/>
          </a:p>
        </p:txBody>
      </p:sp>
      <p:sp>
        <p:nvSpPr>
          <p:cNvPr id="15368" name="Oval 8"/>
          <p:cNvSpPr>
            <a:spLocks noChangeArrowheads="1"/>
          </p:cNvSpPr>
          <p:nvPr/>
        </p:nvSpPr>
        <p:spPr bwMode="auto">
          <a:xfrm>
            <a:off x="381000" y="5029200"/>
            <a:ext cx="1905000" cy="1143000"/>
          </a:xfrm>
          <a:prstGeom prst="ellipse">
            <a:avLst/>
          </a:prstGeom>
          <a:noFill/>
          <a:ln w="19050">
            <a:solidFill>
              <a:srgbClr val="FF0000"/>
            </a:solidFill>
            <a:miter lim="800000"/>
            <a:headEnd/>
            <a:tailEnd/>
          </a:ln>
        </p:spPr>
        <p:txBody>
          <a:bodyPr wrap="none" anchor="ctr"/>
          <a:lstStyle/>
          <a:p>
            <a:endParaRPr lang="en-GB"/>
          </a:p>
        </p:txBody>
      </p:sp>
      <p:sp>
        <p:nvSpPr>
          <p:cNvPr id="15369" name="Line 10"/>
          <p:cNvSpPr>
            <a:spLocks noChangeShapeType="1"/>
          </p:cNvSpPr>
          <p:nvPr/>
        </p:nvSpPr>
        <p:spPr bwMode="auto">
          <a:xfrm flipH="1">
            <a:off x="2286000" y="4800600"/>
            <a:ext cx="6019800" cy="381000"/>
          </a:xfrm>
          <a:prstGeom prst="line">
            <a:avLst/>
          </a:prstGeom>
          <a:noFill/>
          <a:ln w="19050">
            <a:solidFill>
              <a:srgbClr val="FF0000"/>
            </a:solidFill>
            <a:miter lim="800000"/>
            <a:headEnd/>
            <a:tailEnd type="triangle" w="med" len="med"/>
          </a:ln>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3"/>
          <p:cNvSpPr>
            <a:spLocks noGrp="1" noChangeArrowheads="1"/>
          </p:cNvSpPr>
          <p:nvPr>
            <p:ph type="title"/>
          </p:nvPr>
        </p:nvSpPr>
        <p:spPr/>
        <p:txBody>
          <a:bodyPr/>
          <a:lstStyle/>
          <a:p>
            <a:pPr eaLnBrk="1" hangingPunct="1"/>
            <a:r>
              <a:rPr lang="en-GB" smtClean="0"/>
              <a:t>Text Message Abbreviation</a:t>
            </a:r>
          </a:p>
        </p:txBody>
      </p:sp>
      <p:sp>
        <p:nvSpPr>
          <p:cNvPr id="16387" name="Rectangle 2054"/>
          <p:cNvSpPr>
            <a:spLocks noGrp="1" noChangeArrowheads="1"/>
          </p:cNvSpPr>
          <p:nvPr>
            <p:ph type="body" sz="half" idx="1"/>
          </p:nvPr>
        </p:nvSpPr>
        <p:spPr/>
        <p:txBody>
          <a:bodyPr/>
          <a:lstStyle/>
          <a:p>
            <a:pPr eaLnBrk="1" hangingPunct="1"/>
            <a:endParaRPr lang="en-GB" sz="2400" dirty="0" smtClean="0"/>
          </a:p>
          <a:p>
            <a:pPr eaLnBrk="1" hangingPunct="1"/>
            <a:r>
              <a:rPr lang="en-GB" sz="2400" dirty="0" smtClean="0"/>
              <a:t>IYSS</a:t>
            </a:r>
          </a:p>
          <a:p>
            <a:pPr eaLnBrk="1" hangingPunct="1"/>
            <a:r>
              <a:rPr lang="en-GB" sz="2400" dirty="0" smtClean="0"/>
              <a:t>BTW</a:t>
            </a:r>
          </a:p>
          <a:p>
            <a:pPr eaLnBrk="1" hangingPunct="1"/>
            <a:r>
              <a:rPr lang="en-GB" sz="2400" dirty="0" smtClean="0"/>
              <a:t>L8</a:t>
            </a:r>
          </a:p>
          <a:p>
            <a:pPr eaLnBrk="1" hangingPunct="1"/>
            <a:r>
              <a:rPr lang="en-GB" sz="2400" dirty="0" smtClean="0"/>
              <a:t>OIC</a:t>
            </a:r>
          </a:p>
          <a:p>
            <a:pPr eaLnBrk="1" hangingPunct="1"/>
            <a:r>
              <a:rPr lang="en-GB" sz="2400" dirty="0" smtClean="0"/>
              <a:t>PCM</a:t>
            </a:r>
          </a:p>
          <a:p>
            <a:pPr eaLnBrk="1" hangingPunct="1"/>
            <a:r>
              <a:rPr lang="en-GB" sz="2400" dirty="0" smtClean="0"/>
              <a:t>TTFN</a:t>
            </a:r>
          </a:p>
          <a:p>
            <a:pPr eaLnBrk="1" hangingPunct="1"/>
            <a:r>
              <a:rPr lang="en-GB" sz="2400" dirty="0" smtClean="0"/>
              <a:t>LOL</a:t>
            </a:r>
          </a:p>
          <a:p>
            <a:pPr eaLnBrk="1" hangingPunct="1"/>
            <a:r>
              <a:rPr lang="en-GB" sz="2400" dirty="0" smtClean="0"/>
              <a:t>IYKWIMAITYD</a:t>
            </a:r>
          </a:p>
          <a:p>
            <a:pPr eaLnBrk="1" hangingPunct="1"/>
            <a:endParaRPr lang="en-GB" sz="2400" dirty="0" smtClean="0"/>
          </a:p>
          <a:p>
            <a:pPr eaLnBrk="1" hangingPunct="1"/>
            <a:endParaRPr lang="en-GB" sz="2400" dirty="0" smtClean="0"/>
          </a:p>
        </p:txBody>
      </p:sp>
      <p:pic>
        <p:nvPicPr>
          <p:cNvPr id="16388" name="Picture 3"/>
          <p:cNvPicPr>
            <a:picLocks noChangeAspect="1" noChangeArrowheads="1"/>
          </p:cNvPicPr>
          <p:nvPr/>
        </p:nvPicPr>
        <p:blipFill>
          <a:blip r:embed="rId3" cstate="print"/>
          <a:srcRect/>
          <a:stretch>
            <a:fillRect/>
          </a:stretch>
        </p:blipFill>
        <p:spPr bwMode="auto">
          <a:xfrm>
            <a:off x="4737100" y="1773238"/>
            <a:ext cx="4340225" cy="2697162"/>
          </a:xfrm>
          <a:prstGeom prst="rect">
            <a:avLst/>
          </a:prstGeom>
          <a:noFill/>
          <a:ln w="12700">
            <a:noFill/>
            <a:miter lim="800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52400"/>
            <a:ext cx="9245600" cy="1143000"/>
          </a:xfrm>
          <a:noFill/>
        </p:spPr>
        <p:txBody>
          <a:bodyPr lIns="92075" tIns="46038" rIns="92075" bIns="46038"/>
          <a:lstStyle/>
          <a:p>
            <a:pPr eaLnBrk="1" hangingPunct="1"/>
            <a:r>
              <a:rPr lang="en-GB" smtClean="0"/>
              <a:t>Data Compression Trade-Offs</a:t>
            </a:r>
          </a:p>
        </p:txBody>
      </p:sp>
      <p:grpSp>
        <p:nvGrpSpPr>
          <p:cNvPr id="18435" name="Group 3"/>
          <p:cNvGrpSpPr>
            <a:grpSpLocks/>
          </p:cNvGrpSpPr>
          <p:nvPr/>
        </p:nvGrpSpPr>
        <p:grpSpPr bwMode="auto">
          <a:xfrm>
            <a:off x="1828800" y="1689100"/>
            <a:ext cx="6199188" cy="3640138"/>
            <a:chOff x="1716" y="1392"/>
            <a:chExt cx="2341" cy="1743"/>
          </a:xfrm>
        </p:grpSpPr>
        <p:sp>
          <p:nvSpPr>
            <p:cNvPr id="18448" name="Freeform 4"/>
            <p:cNvSpPr>
              <a:spLocks/>
            </p:cNvSpPr>
            <p:nvPr/>
          </p:nvSpPr>
          <p:spPr bwMode="auto">
            <a:xfrm>
              <a:off x="1716" y="1392"/>
              <a:ext cx="2341" cy="242"/>
            </a:xfrm>
            <a:custGeom>
              <a:avLst/>
              <a:gdLst>
                <a:gd name="T0" fmla="*/ 0 w 2341"/>
                <a:gd name="T1" fmla="*/ 241 h 242"/>
                <a:gd name="T2" fmla="*/ 2340 w 2341"/>
                <a:gd name="T3" fmla="*/ 241 h 242"/>
                <a:gd name="T4" fmla="*/ 2340 w 2341"/>
                <a:gd name="T5" fmla="*/ 155 h 242"/>
                <a:gd name="T6" fmla="*/ 1275 w 2341"/>
                <a:gd name="T7" fmla="*/ 0 h 242"/>
                <a:gd name="T8" fmla="*/ 1102 w 2341"/>
                <a:gd name="T9" fmla="*/ 0 h 242"/>
                <a:gd name="T10" fmla="*/ 0 w 2341"/>
                <a:gd name="T11" fmla="*/ 141 h 242"/>
                <a:gd name="T12" fmla="*/ 0 w 2341"/>
                <a:gd name="T13" fmla="*/ 241 h 242"/>
                <a:gd name="T14" fmla="*/ 0 60000 65536"/>
                <a:gd name="T15" fmla="*/ 0 60000 65536"/>
                <a:gd name="T16" fmla="*/ 0 60000 65536"/>
                <a:gd name="T17" fmla="*/ 0 60000 65536"/>
                <a:gd name="T18" fmla="*/ 0 60000 65536"/>
                <a:gd name="T19" fmla="*/ 0 60000 65536"/>
                <a:gd name="T20" fmla="*/ 0 60000 65536"/>
                <a:gd name="T21" fmla="*/ 0 w 2341"/>
                <a:gd name="T22" fmla="*/ 0 h 242"/>
                <a:gd name="T23" fmla="*/ 2341 w 2341"/>
                <a:gd name="T24" fmla="*/ 242 h 2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1" h="242">
                  <a:moveTo>
                    <a:pt x="0" y="241"/>
                  </a:moveTo>
                  <a:lnTo>
                    <a:pt x="2340" y="241"/>
                  </a:lnTo>
                  <a:lnTo>
                    <a:pt x="2340" y="155"/>
                  </a:lnTo>
                  <a:lnTo>
                    <a:pt x="1275" y="0"/>
                  </a:lnTo>
                  <a:lnTo>
                    <a:pt x="1102" y="0"/>
                  </a:lnTo>
                  <a:lnTo>
                    <a:pt x="0" y="141"/>
                  </a:lnTo>
                  <a:lnTo>
                    <a:pt x="0" y="241"/>
                  </a:lnTo>
                </a:path>
              </a:pathLst>
            </a:custGeom>
            <a:solidFill>
              <a:srgbClr val="BFBFBF"/>
            </a:solidFill>
            <a:ln w="9525" cap="rnd">
              <a:noFill/>
              <a:round/>
              <a:headEnd type="none" w="sm" len="sm"/>
              <a:tailEnd type="none" w="sm" len="sm"/>
            </a:ln>
          </p:spPr>
          <p:txBody>
            <a:bodyPr/>
            <a:lstStyle/>
            <a:p>
              <a:endParaRPr lang="en-US"/>
            </a:p>
          </p:txBody>
        </p:sp>
        <p:sp>
          <p:nvSpPr>
            <p:cNvPr id="18449" name="Oval 5"/>
            <p:cNvSpPr>
              <a:spLocks noChangeArrowheads="1"/>
            </p:cNvSpPr>
            <p:nvPr/>
          </p:nvSpPr>
          <p:spPr bwMode="auto">
            <a:xfrm>
              <a:off x="2809" y="1464"/>
              <a:ext cx="156" cy="110"/>
            </a:xfrm>
            <a:prstGeom prst="ellipse">
              <a:avLst/>
            </a:prstGeom>
            <a:solidFill>
              <a:srgbClr val="BFBFBF"/>
            </a:solidFill>
            <a:ln w="12700">
              <a:solidFill>
                <a:srgbClr val="8080FF"/>
              </a:solidFill>
              <a:round/>
              <a:headEnd/>
              <a:tailEnd/>
            </a:ln>
          </p:spPr>
          <p:txBody>
            <a:bodyPr wrap="none" anchor="ctr"/>
            <a:lstStyle/>
            <a:p>
              <a:endParaRPr lang="en-GB"/>
            </a:p>
          </p:txBody>
        </p:sp>
        <p:sp>
          <p:nvSpPr>
            <p:cNvPr id="18450" name="Freeform 6"/>
            <p:cNvSpPr>
              <a:spLocks/>
            </p:cNvSpPr>
            <p:nvPr/>
          </p:nvSpPr>
          <p:spPr bwMode="auto">
            <a:xfrm>
              <a:off x="2305" y="1604"/>
              <a:ext cx="1155" cy="1531"/>
            </a:xfrm>
            <a:custGeom>
              <a:avLst/>
              <a:gdLst>
                <a:gd name="T0" fmla="*/ 577 w 1155"/>
                <a:gd name="T1" fmla="*/ 0 h 1531"/>
                <a:gd name="T2" fmla="*/ 750 w 1155"/>
                <a:gd name="T3" fmla="*/ 693 h 1531"/>
                <a:gd name="T4" fmla="*/ 750 w 1155"/>
                <a:gd name="T5" fmla="*/ 1288 h 1531"/>
                <a:gd name="T6" fmla="*/ 865 w 1155"/>
                <a:gd name="T7" fmla="*/ 1288 h 1531"/>
                <a:gd name="T8" fmla="*/ 1154 w 1155"/>
                <a:gd name="T9" fmla="*/ 1388 h 1531"/>
                <a:gd name="T10" fmla="*/ 1154 w 1155"/>
                <a:gd name="T11" fmla="*/ 1530 h 1531"/>
                <a:gd name="T12" fmla="*/ 0 w 1155"/>
                <a:gd name="T13" fmla="*/ 1530 h 1531"/>
                <a:gd name="T14" fmla="*/ 0 w 1155"/>
                <a:gd name="T15" fmla="*/ 1402 h 1531"/>
                <a:gd name="T16" fmla="*/ 230 w 1155"/>
                <a:gd name="T17" fmla="*/ 1303 h 1531"/>
                <a:gd name="T18" fmla="*/ 364 w 1155"/>
                <a:gd name="T19" fmla="*/ 1303 h 1531"/>
                <a:gd name="T20" fmla="*/ 364 w 1155"/>
                <a:gd name="T21" fmla="*/ 693 h 1531"/>
                <a:gd name="T22" fmla="*/ 577 w 1155"/>
                <a:gd name="T23" fmla="*/ 0 h 15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5"/>
                <a:gd name="T37" fmla="*/ 0 h 1531"/>
                <a:gd name="T38" fmla="*/ 1155 w 1155"/>
                <a:gd name="T39" fmla="*/ 1531 h 15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5" h="1531">
                  <a:moveTo>
                    <a:pt x="577" y="0"/>
                  </a:moveTo>
                  <a:lnTo>
                    <a:pt x="750" y="693"/>
                  </a:lnTo>
                  <a:lnTo>
                    <a:pt x="750" y="1288"/>
                  </a:lnTo>
                  <a:lnTo>
                    <a:pt x="865" y="1288"/>
                  </a:lnTo>
                  <a:lnTo>
                    <a:pt x="1154" y="1388"/>
                  </a:lnTo>
                  <a:lnTo>
                    <a:pt x="1154" y="1530"/>
                  </a:lnTo>
                  <a:lnTo>
                    <a:pt x="0" y="1530"/>
                  </a:lnTo>
                  <a:lnTo>
                    <a:pt x="0" y="1402"/>
                  </a:lnTo>
                  <a:lnTo>
                    <a:pt x="230" y="1303"/>
                  </a:lnTo>
                  <a:lnTo>
                    <a:pt x="364" y="1303"/>
                  </a:lnTo>
                  <a:lnTo>
                    <a:pt x="364" y="693"/>
                  </a:lnTo>
                  <a:lnTo>
                    <a:pt x="577" y="0"/>
                  </a:lnTo>
                </a:path>
              </a:pathLst>
            </a:custGeom>
            <a:solidFill>
              <a:srgbClr val="BFBFBF"/>
            </a:solidFill>
            <a:ln w="12700" cap="rnd">
              <a:solidFill>
                <a:srgbClr val="000000"/>
              </a:solidFill>
              <a:round/>
              <a:headEnd type="none" w="sm" len="sm"/>
              <a:tailEnd type="none" w="sm" len="sm"/>
            </a:ln>
          </p:spPr>
          <p:txBody>
            <a:bodyPr/>
            <a:lstStyle/>
            <a:p>
              <a:endParaRPr lang="en-US"/>
            </a:p>
          </p:txBody>
        </p:sp>
      </p:grpSp>
      <p:grpSp>
        <p:nvGrpSpPr>
          <p:cNvPr id="18436" name="Group 7"/>
          <p:cNvGrpSpPr>
            <a:grpSpLocks/>
          </p:cNvGrpSpPr>
          <p:nvPr/>
        </p:nvGrpSpPr>
        <p:grpSpPr bwMode="auto">
          <a:xfrm>
            <a:off x="1008063" y="2286000"/>
            <a:ext cx="2671762" cy="2725738"/>
            <a:chOff x="1199" y="1630"/>
            <a:chExt cx="1009" cy="1305"/>
          </a:xfrm>
        </p:grpSpPr>
        <p:sp>
          <p:nvSpPr>
            <p:cNvPr id="18444" name="Line 8"/>
            <p:cNvSpPr>
              <a:spLocks noChangeShapeType="1"/>
            </p:cNvSpPr>
            <p:nvPr/>
          </p:nvSpPr>
          <p:spPr bwMode="auto">
            <a:xfrm>
              <a:off x="1716" y="1630"/>
              <a:ext cx="467" cy="1006"/>
            </a:xfrm>
            <a:prstGeom prst="line">
              <a:avLst/>
            </a:prstGeom>
            <a:noFill/>
            <a:ln w="12700">
              <a:solidFill>
                <a:srgbClr val="BFBFBF"/>
              </a:solidFill>
              <a:round/>
              <a:headEnd type="none" w="sm" len="sm"/>
              <a:tailEnd type="none" w="sm" len="sm"/>
            </a:ln>
          </p:spPr>
          <p:txBody>
            <a:bodyPr/>
            <a:lstStyle/>
            <a:p>
              <a:endParaRPr lang="en-US"/>
            </a:p>
          </p:txBody>
        </p:sp>
        <p:sp>
          <p:nvSpPr>
            <p:cNvPr id="18445" name="Line 9"/>
            <p:cNvSpPr>
              <a:spLocks noChangeShapeType="1"/>
            </p:cNvSpPr>
            <p:nvPr/>
          </p:nvSpPr>
          <p:spPr bwMode="auto">
            <a:xfrm>
              <a:off x="1716" y="1630"/>
              <a:ext cx="0" cy="994"/>
            </a:xfrm>
            <a:prstGeom prst="line">
              <a:avLst/>
            </a:prstGeom>
            <a:noFill/>
            <a:ln w="12700">
              <a:solidFill>
                <a:srgbClr val="BFBFBF"/>
              </a:solidFill>
              <a:round/>
              <a:headEnd type="none" w="sm" len="sm"/>
              <a:tailEnd type="none" w="sm" len="sm"/>
            </a:ln>
          </p:spPr>
          <p:txBody>
            <a:bodyPr/>
            <a:lstStyle/>
            <a:p>
              <a:endParaRPr lang="en-US"/>
            </a:p>
          </p:txBody>
        </p:sp>
        <p:sp>
          <p:nvSpPr>
            <p:cNvPr id="18446" name="Line 10"/>
            <p:cNvSpPr>
              <a:spLocks noChangeShapeType="1"/>
            </p:cNvSpPr>
            <p:nvPr/>
          </p:nvSpPr>
          <p:spPr bwMode="auto">
            <a:xfrm flipH="1">
              <a:off x="1237" y="1630"/>
              <a:ext cx="479" cy="992"/>
            </a:xfrm>
            <a:prstGeom prst="line">
              <a:avLst/>
            </a:prstGeom>
            <a:noFill/>
            <a:ln w="12700">
              <a:solidFill>
                <a:srgbClr val="BFBFBF"/>
              </a:solidFill>
              <a:round/>
              <a:headEnd type="none" w="sm" len="sm"/>
              <a:tailEnd type="none" w="sm" len="sm"/>
            </a:ln>
          </p:spPr>
          <p:txBody>
            <a:bodyPr/>
            <a:lstStyle/>
            <a:p>
              <a:endParaRPr lang="en-US"/>
            </a:p>
          </p:txBody>
        </p:sp>
        <p:sp>
          <p:nvSpPr>
            <p:cNvPr id="18447" name="Freeform 11"/>
            <p:cNvSpPr>
              <a:spLocks/>
            </p:cNvSpPr>
            <p:nvPr/>
          </p:nvSpPr>
          <p:spPr bwMode="auto">
            <a:xfrm>
              <a:off x="1199" y="2620"/>
              <a:ext cx="1009" cy="315"/>
            </a:xfrm>
            <a:custGeom>
              <a:avLst/>
              <a:gdLst>
                <a:gd name="T0" fmla="*/ 5 w 1009"/>
                <a:gd name="T1" fmla="*/ 0 h 315"/>
                <a:gd name="T2" fmla="*/ 0 w 1009"/>
                <a:gd name="T3" fmla="*/ 33 h 315"/>
                <a:gd name="T4" fmla="*/ 5 w 1009"/>
                <a:gd name="T5" fmla="*/ 75 h 315"/>
                <a:gd name="T6" fmla="*/ 20 w 1009"/>
                <a:gd name="T7" fmla="*/ 117 h 315"/>
                <a:gd name="T8" fmla="*/ 47 w 1009"/>
                <a:gd name="T9" fmla="*/ 159 h 315"/>
                <a:gd name="T10" fmla="*/ 91 w 1009"/>
                <a:gd name="T11" fmla="*/ 196 h 315"/>
                <a:gd name="T12" fmla="*/ 143 w 1009"/>
                <a:gd name="T13" fmla="*/ 232 h 315"/>
                <a:gd name="T14" fmla="*/ 196 w 1009"/>
                <a:gd name="T15" fmla="*/ 255 h 315"/>
                <a:gd name="T16" fmla="*/ 240 w 1009"/>
                <a:gd name="T17" fmla="*/ 271 h 315"/>
                <a:gd name="T18" fmla="*/ 290 w 1009"/>
                <a:gd name="T19" fmla="*/ 287 h 315"/>
                <a:gd name="T20" fmla="*/ 339 w 1009"/>
                <a:gd name="T21" fmla="*/ 297 h 315"/>
                <a:gd name="T22" fmla="*/ 385 w 1009"/>
                <a:gd name="T23" fmla="*/ 304 h 315"/>
                <a:gd name="T24" fmla="*/ 431 w 1009"/>
                <a:gd name="T25" fmla="*/ 309 h 315"/>
                <a:gd name="T26" fmla="*/ 488 w 1009"/>
                <a:gd name="T27" fmla="*/ 314 h 315"/>
                <a:gd name="T28" fmla="*/ 544 w 1009"/>
                <a:gd name="T29" fmla="*/ 311 h 315"/>
                <a:gd name="T30" fmla="*/ 597 w 1009"/>
                <a:gd name="T31" fmla="*/ 309 h 315"/>
                <a:gd name="T32" fmla="*/ 658 w 1009"/>
                <a:gd name="T33" fmla="*/ 302 h 315"/>
                <a:gd name="T34" fmla="*/ 704 w 1009"/>
                <a:gd name="T35" fmla="*/ 292 h 315"/>
                <a:gd name="T36" fmla="*/ 754 w 1009"/>
                <a:gd name="T37" fmla="*/ 278 h 315"/>
                <a:gd name="T38" fmla="*/ 802 w 1009"/>
                <a:gd name="T39" fmla="*/ 262 h 315"/>
                <a:gd name="T40" fmla="*/ 835 w 1009"/>
                <a:gd name="T41" fmla="*/ 250 h 315"/>
                <a:gd name="T42" fmla="*/ 870 w 1009"/>
                <a:gd name="T43" fmla="*/ 229 h 315"/>
                <a:gd name="T44" fmla="*/ 897 w 1009"/>
                <a:gd name="T45" fmla="*/ 212 h 315"/>
                <a:gd name="T46" fmla="*/ 927 w 1009"/>
                <a:gd name="T47" fmla="*/ 190 h 315"/>
                <a:gd name="T48" fmla="*/ 955 w 1009"/>
                <a:gd name="T49" fmla="*/ 168 h 315"/>
                <a:gd name="T50" fmla="*/ 973 w 1009"/>
                <a:gd name="T51" fmla="*/ 143 h 315"/>
                <a:gd name="T52" fmla="*/ 990 w 1009"/>
                <a:gd name="T53" fmla="*/ 114 h 315"/>
                <a:gd name="T54" fmla="*/ 1002 w 1009"/>
                <a:gd name="T55" fmla="*/ 84 h 315"/>
                <a:gd name="T56" fmla="*/ 1008 w 1009"/>
                <a:gd name="T57" fmla="*/ 46 h 315"/>
                <a:gd name="T58" fmla="*/ 1005 w 1009"/>
                <a:gd name="T59" fmla="*/ 2 h 315"/>
                <a:gd name="T60" fmla="*/ 5 w 1009"/>
                <a:gd name="T61" fmla="*/ 0 h 3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9"/>
                <a:gd name="T94" fmla="*/ 0 h 315"/>
                <a:gd name="T95" fmla="*/ 1009 w 1009"/>
                <a:gd name="T96" fmla="*/ 315 h 3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9" h="315">
                  <a:moveTo>
                    <a:pt x="5" y="0"/>
                  </a:moveTo>
                  <a:lnTo>
                    <a:pt x="0" y="33"/>
                  </a:lnTo>
                  <a:lnTo>
                    <a:pt x="5" y="75"/>
                  </a:lnTo>
                  <a:lnTo>
                    <a:pt x="20" y="117"/>
                  </a:lnTo>
                  <a:lnTo>
                    <a:pt x="47" y="159"/>
                  </a:lnTo>
                  <a:lnTo>
                    <a:pt x="91" y="196"/>
                  </a:lnTo>
                  <a:lnTo>
                    <a:pt x="143" y="232"/>
                  </a:lnTo>
                  <a:lnTo>
                    <a:pt x="196" y="255"/>
                  </a:lnTo>
                  <a:lnTo>
                    <a:pt x="240" y="271"/>
                  </a:lnTo>
                  <a:lnTo>
                    <a:pt x="290" y="287"/>
                  </a:lnTo>
                  <a:lnTo>
                    <a:pt x="339" y="297"/>
                  </a:lnTo>
                  <a:lnTo>
                    <a:pt x="385" y="304"/>
                  </a:lnTo>
                  <a:lnTo>
                    <a:pt x="431" y="309"/>
                  </a:lnTo>
                  <a:lnTo>
                    <a:pt x="488" y="314"/>
                  </a:lnTo>
                  <a:lnTo>
                    <a:pt x="544" y="311"/>
                  </a:lnTo>
                  <a:lnTo>
                    <a:pt x="597" y="309"/>
                  </a:lnTo>
                  <a:lnTo>
                    <a:pt x="658" y="302"/>
                  </a:lnTo>
                  <a:lnTo>
                    <a:pt x="704" y="292"/>
                  </a:lnTo>
                  <a:lnTo>
                    <a:pt x="754" y="278"/>
                  </a:lnTo>
                  <a:lnTo>
                    <a:pt x="802" y="262"/>
                  </a:lnTo>
                  <a:lnTo>
                    <a:pt x="835" y="250"/>
                  </a:lnTo>
                  <a:lnTo>
                    <a:pt x="870" y="229"/>
                  </a:lnTo>
                  <a:lnTo>
                    <a:pt x="897" y="212"/>
                  </a:lnTo>
                  <a:lnTo>
                    <a:pt x="927" y="190"/>
                  </a:lnTo>
                  <a:lnTo>
                    <a:pt x="955" y="168"/>
                  </a:lnTo>
                  <a:lnTo>
                    <a:pt x="973" y="143"/>
                  </a:lnTo>
                  <a:lnTo>
                    <a:pt x="990" y="114"/>
                  </a:lnTo>
                  <a:lnTo>
                    <a:pt x="1002" y="84"/>
                  </a:lnTo>
                  <a:lnTo>
                    <a:pt x="1008" y="46"/>
                  </a:lnTo>
                  <a:lnTo>
                    <a:pt x="1005" y="2"/>
                  </a:lnTo>
                  <a:lnTo>
                    <a:pt x="5" y="0"/>
                  </a:lnTo>
                </a:path>
              </a:pathLst>
            </a:custGeom>
            <a:solidFill>
              <a:srgbClr val="BFBFBF"/>
            </a:solidFill>
            <a:ln w="12700" cap="rnd">
              <a:solidFill>
                <a:srgbClr val="BFBFBF"/>
              </a:solidFill>
              <a:round/>
              <a:headEnd type="none" w="sm" len="sm"/>
              <a:tailEnd type="none" w="sm" len="sm"/>
            </a:ln>
          </p:spPr>
          <p:txBody>
            <a:bodyPr/>
            <a:lstStyle/>
            <a:p>
              <a:endParaRPr lang="en-US"/>
            </a:p>
          </p:txBody>
        </p:sp>
      </p:grpSp>
      <p:grpSp>
        <p:nvGrpSpPr>
          <p:cNvPr id="18437" name="Group 12"/>
          <p:cNvGrpSpPr>
            <a:grpSpLocks/>
          </p:cNvGrpSpPr>
          <p:nvPr/>
        </p:nvGrpSpPr>
        <p:grpSpPr bwMode="auto">
          <a:xfrm>
            <a:off x="6172200" y="2286000"/>
            <a:ext cx="2671763" cy="2725738"/>
            <a:chOff x="3501" y="1630"/>
            <a:chExt cx="1009" cy="1305"/>
          </a:xfrm>
        </p:grpSpPr>
        <p:sp>
          <p:nvSpPr>
            <p:cNvPr id="18440" name="Freeform 13"/>
            <p:cNvSpPr>
              <a:spLocks/>
            </p:cNvSpPr>
            <p:nvPr/>
          </p:nvSpPr>
          <p:spPr bwMode="auto">
            <a:xfrm>
              <a:off x="3501" y="2620"/>
              <a:ext cx="1009" cy="315"/>
            </a:xfrm>
            <a:custGeom>
              <a:avLst/>
              <a:gdLst>
                <a:gd name="T0" fmla="*/ 5 w 1009"/>
                <a:gd name="T1" fmla="*/ 0 h 315"/>
                <a:gd name="T2" fmla="*/ 0 w 1009"/>
                <a:gd name="T3" fmla="*/ 33 h 315"/>
                <a:gd name="T4" fmla="*/ 5 w 1009"/>
                <a:gd name="T5" fmla="*/ 75 h 315"/>
                <a:gd name="T6" fmla="*/ 20 w 1009"/>
                <a:gd name="T7" fmla="*/ 117 h 315"/>
                <a:gd name="T8" fmla="*/ 47 w 1009"/>
                <a:gd name="T9" fmla="*/ 159 h 315"/>
                <a:gd name="T10" fmla="*/ 91 w 1009"/>
                <a:gd name="T11" fmla="*/ 196 h 315"/>
                <a:gd name="T12" fmla="*/ 143 w 1009"/>
                <a:gd name="T13" fmla="*/ 232 h 315"/>
                <a:gd name="T14" fmla="*/ 196 w 1009"/>
                <a:gd name="T15" fmla="*/ 255 h 315"/>
                <a:gd name="T16" fmla="*/ 241 w 1009"/>
                <a:gd name="T17" fmla="*/ 271 h 315"/>
                <a:gd name="T18" fmla="*/ 291 w 1009"/>
                <a:gd name="T19" fmla="*/ 287 h 315"/>
                <a:gd name="T20" fmla="*/ 339 w 1009"/>
                <a:gd name="T21" fmla="*/ 297 h 315"/>
                <a:gd name="T22" fmla="*/ 386 w 1009"/>
                <a:gd name="T23" fmla="*/ 304 h 315"/>
                <a:gd name="T24" fmla="*/ 431 w 1009"/>
                <a:gd name="T25" fmla="*/ 309 h 315"/>
                <a:gd name="T26" fmla="*/ 489 w 1009"/>
                <a:gd name="T27" fmla="*/ 314 h 315"/>
                <a:gd name="T28" fmla="*/ 544 w 1009"/>
                <a:gd name="T29" fmla="*/ 311 h 315"/>
                <a:gd name="T30" fmla="*/ 597 w 1009"/>
                <a:gd name="T31" fmla="*/ 309 h 315"/>
                <a:gd name="T32" fmla="*/ 660 w 1009"/>
                <a:gd name="T33" fmla="*/ 302 h 315"/>
                <a:gd name="T34" fmla="*/ 705 w 1009"/>
                <a:gd name="T35" fmla="*/ 292 h 315"/>
                <a:gd name="T36" fmla="*/ 755 w 1009"/>
                <a:gd name="T37" fmla="*/ 278 h 315"/>
                <a:gd name="T38" fmla="*/ 802 w 1009"/>
                <a:gd name="T39" fmla="*/ 262 h 315"/>
                <a:gd name="T40" fmla="*/ 835 w 1009"/>
                <a:gd name="T41" fmla="*/ 250 h 315"/>
                <a:gd name="T42" fmla="*/ 870 w 1009"/>
                <a:gd name="T43" fmla="*/ 229 h 315"/>
                <a:gd name="T44" fmla="*/ 898 w 1009"/>
                <a:gd name="T45" fmla="*/ 212 h 315"/>
                <a:gd name="T46" fmla="*/ 927 w 1009"/>
                <a:gd name="T47" fmla="*/ 190 h 315"/>
                <a:gd name="T48" fmla="*/ 955 w 1009"/>
                <a:gd name="T49" fmla="*/ 168 h 315"/>
                <a:gd name="T50" fmla="*/ 973 w 1009"/>
                <a:gd name="T51" fmla="*/ 143 h 315"/>
                <a:gd name="T52" fmla="*/ 990 w 1009"/>
                <a:gd name="T53" fmla="*/ 114 h 315"/>
                <a:gd name="T54" fmla="*/ 1003 w 1009"/>
                <a:gd name="T55" fmla="*/ 84 h 315"/>
                <a:gd name="T56" fmla="*/ 1008 w 1009"/>
                <a:gd name="T57" fmla="*/ 46 h 315"/>
                <a:gd name="T58" fmla="*/ 1005 w 1009"/>
                <a:gd name="T59" fmla="*/ 2 h 315"/>
                <a:gd name="T60" fmla="*/ 5 w 1009"/>
                <a:gd name="T61" fmla="*/ 0 h 3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9"/>
                <a:gd name="T94" fmla="*/ 0 h 315"/>
                <a:gd name="T95" fmla="*/ 1009 w 1009"/>
                <a:gd name="T96" fmla="*/ 315 h 3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9" h="315">
                  <a:moveTo>
                    <a:pt x="5" y="0"/>
                  </a:moveTo>
                  <a:lnTo>
                    <a:pt x="0" y="33"/>
                  </a:lnTo>
                  <a:lnTo>
                    <a:pt x="5" y="75"/>
                  </a:lnTo>
                  <a:lnTo>
                    <a:pt x="20" y="117"/>
                  </a:lnTo>
                  <a:lnTo>
                    <a:pt x="47" y="159"/>
                  </a:lnTo>
                  <a:lnTo>
                    <a:pt x="91" y="196"/>
                  </a:lnTo>
                  <a:lnTo>
                    <a:pt x="143" y="232"/>
                  </a:lnTo>
                  <a:lnTo>
                    <a:pt x="196" y="255"/>
                  </a:lnTo>
                  <a:lnTo>
                    <a:pt x="241" y="271"/>
                  </a:lnTo>
                  <a:lnTo>
                    <a:pt x="291" y="287"/>
                  </a:lnTo>
                  <a:lnTo>
                    <a:pt x="339" y="297"/>
                  </a:lnTo>
                  <a:lnTo>
                    <a:pt x="386" y="304"/>
                  </a:lnTo>
                  <a:lnTo>
                    <a:pt x="431" y="309"/>
                  </a:lnTo>
                  <a:lnTo>
                    <a:pt x="489" y="314"/>
                  </a:lnTo>
                  <a:lnTo>
                    <a:pt x="544" y="311"/>
                  </a:lnTo>
                  <a:lnTo>
                    <a:pt x="597" y="309"/>
                  </a:lnTo>
                  <a:lnTo>
                    <a:pt x="660" y="302"/>
                  </a:lnTo>
                  <a:lnTo>
                    <a:pt x="705" y="292"/>
                  </a:lnTo>
                  <a:lnTo>
                    <a:pt x="755" y="278"/>
                  </a:lnTo>
                  <a:lnTo>
                    <a:pt x="802" y="262"/>
                  </a:lnTo>
                  <a:lnTo>
                    <a:pt x="835" y="250"/>
                  </a:lnTo>
                  <a:lnTo>
                    <a:pt x="870" y="229"/>
                  </a:lnTo>
                  <a:lnTo>
                    <a:pt x="898" y="212"/>
                  </a:lnTo>
                  <a:lnTo>
                    <a:pt x="927" y="190"/>
                  </a:lnTo>
                  <a:lnTo>
                    <a:pt x="955" y="168"/>
                  </a:lnTo>
                  <a:lnTo>
                    <a:pt x="973" y="143"/>
                  </a:lnTo>
                  <a:lnTo>
                    <a:pt x="990" y="114"/>
                  </a:lnTo>
                  <a:lnTo>
                    <a:pt x="1003" y="84"/>
                  </a:lnTo>
                  <a:lnTo>
                    <a:pt x="1008" y="46"/>
                  </a:lnTo>
                  <a:lnTo>
                    <a:pt x="1005" y="2"/>
                  </a:lnTo>
                  <a:lnTo>
                    <a:pt x="5" y="0"/>
                  </a:lnTo>
                </a:path>
              </a:pathLst>
            </a:custGeom>
            <a:solidFill>
              <a:srgbClr val="BFBFBF"/>
            </a:solidFill>
            <a:ln w="12700" cap="rnd">
              <a:solidFill>
                <a:srgbClr val="BFBFBF"/>
              </a:solidFill>
              <a:round/>
              <a:headEnd type="none" w="sm" len="sm"/>
              <a:tailEnd type="none" w="sm" len="sm"/>
            </a:ln>
          </p:spPr>
          <p:txBody>
            <a:bodyPr/>
            <a:lstStyle/>
            <a:p>
              <a:endParaRPr lang="en-US"/>
            </a:p>
          </p:txBody>
        </p:sp>
        <p:sp>
          <p:nvSpPr>
            <p:cNvPr id="18441" name="Line 14"/>
            <p:cNvSpPr>
              <a:spLocks noChangeShapeType="1"/>
            </p:cNvSpPr>
            <p:nvPr/>
          </p:nvSpPr>
          <p:spPr bwMode="auto">
            <a:xfrm>
              <a:off x="4021" y="1630"/>
              <a:ext cx="467" cy="1006"/>
            </a:xfrm>
            <a:prstGeom prst="line">
              <a:avLst/>
            </a:prstGeom>
            <a:noFill/>
            <a:ln w="12700">
              <a:solidFill>
                <a:srgbClr val="BFBFBF"/>
              </a:solidFill>
              <a:round/>
              <a:headEnd type="none" w="sm" len="sm"/>
              <a:tailEnd type="none" w="sm" len="sm"/>
            </a:ln>
          </p:spPr>
          <p:txBody>
            <a:bodyPr/>
            <a:lstStyle/>
            <a:p>
              <a:endParaRPr lang="en-US"/>
            </a:p>
          </p:txBody>
        </p:sp>
        <p:sp>
          <p:nvSpPr>
            <p:cNvPr id="18442" name="Line 15"/>
            <p:cNvSpPr>
              <a:spLocks noChangeShapeType="1"/>
            </p:cNvSpPr>
            <p:nvPr/>
          </p:nvSpPr>
          <p:spPr bwMode="auto">
            <a:xfrm>
              <a:off x="4021" y="1630"/>
              <a:ext cx="0" cy="994"/>
            </a:xfrm>
            <a:prstGeom prst="line">
              <a:avLst/>
            </a:prstGeom>
            <a:noFill/>
            <a:ln w="12700">
              <a:solidFill>
                <a:srgbClr val="BFBFBF"/>
              </a:solidFill>
              <a:round/>
              <a:headEnd type="none" w="sm" len="sm"/>
              <a:tailEnd type="none" w="sm" len="sm"/>
            </a:ln>
          </p:spPr>
          <p:txBody>
            <a:bodyPr/>
            <a:lstStyle/>
            <a:p>
              <a:endParaRPr lang="en-US"/>
            </a:p>
          </p:txBody>
        </p:sp>
        <p:sp>
          <p:nvSpPr>
            <p:cNvPr id="18443" name="Line 16"/>
            <p:cNvSpPr>
              <a:spLocks noChangeShapeType="1"/>
            </p:cNvSpPr>
            <p:nvPr/>
          </p:nvSpPr>
          <p:spPr bwMode="auto">
            <a:xfrm flipH="1">
              <a:off x="3544" y="1630"/>
              <a:ext cx="477" cy="992"/>
            </a:xfrm>
            <a:prstGeom prst="line">
              <a:avLst/>
            </a:prstGeom>
            <a:noFill/>
            <a:ln w="12700">
              <a:solidFill>
                <a:srgbClr val="BFBFBF"/>
              </a:solidFill>
              <a:round/>
              <a:headEnd type="none" w="sm" len="sm"/>
              <a:tailEnd type="none" w="sm" len="sm"/>
            </a:ln>
          </p:spPr>
          <p:txBody>
            <a:bodyPr/>
            <a:lstStyle/>
            <a:p>
              <a:endParaRPr lang="en-US"/>
            </a:p>
          </p:txBody>
        </p:sp>
      </p:grpSp>
      <p:sp>
        <p:nvSpPr>
          <p:cNvPr id="18438" name="Rectangle 17"/>
          <p:cNvSpPr>
            <a:spLocks noChangeArrowheads="1"/>
          </p:cNvSpPr>
          <p:nvPr/>
        </p:nvSpPr>
        <p:spPr bwMode="auto">
          <a:xfrm>
            <a:off x="1089025" y="2514600"/>
            <a:ext cx="2495550" cy="1739900"/>
          </a:xfrm>
          <a:prstGeom prst="rect">
            <a:avLst/>
          </a:prstGeom>
          <a:noFill/>
          <a:ln w="9525">
            <a:noFill/>
            <a:miter lim="800000"/>
            <a:headEnd/>
            <a:tailEnd/>
          </a:ln>
        </p:spPr>
        <p:txBody>
          <a:bodyPr wrap="none" lIns="92075" tIns="46038" rIns="92075" bIns="46038">
            <a:spAutoFit/>
          </a:bodyPr>
          <a:lstStyle/>
          <a:p>
            <a:pPr eaLnBrk="0" hangingPunct="0"/>
            <a:endParaRPr lang="en-GB" sz="1800" b="1"/>
          </a:p>
          <a:p>
            <a:pPr eaLnBrk="0" hangingPunct="0"/>
            <a:r>
              <a:rPr lang="en-GB" sz="1800" b="1"/>
              <a:t>More </a:t>
            </a:r>
          </a:p>
          <a:p>
            <a:pPr eaLnBrk="0" hangingPunct="0"/>
            <a:r>
              <a:rPr lang="en-GB" sz="1800" b="1"/>
              <a:t>efficient (cheaper) </a:t>
            </a:r>
          </a:p>
          <a:p>
            <a:pPr eaLnBrk="0" hangingPunct="0"/>
            <a:r>
              <a:rPr lang="en-GB" sz="1800" b="1"/>
              <a:t>storage </a:t>
            </a:r>
          </a:p>
          <a:p>
            <a:pPr eaLnBrk="0" hangingPunct="0"/>
            <a:r>
              <a:rPr lang="en-GB" sz="1800" b="1"/>
              <a:t> and faster (cheaper) </a:t>
            </a:r>
          </a:p>
          <a:p>
            <a:pPr eaLnBrk="0" hangingPunct="0"/>
            <a:r>
              <a:rPr lang="en-GB" sz="1800" b="1"/>
              <a:t>transmission.</a:t>
            </a:r>
          </a:p>
        </p:txBody>
      </p:sp>
      <p:sp>
        <p:nvSpPr>
          <p:cNvPr id="18439" name="Rectangle 18"/>
          <p:cNvSpPr>
            <a:spLocks noChangeArrowheads="1"/>
          </p:cNvSpPr>
          <p:nvPr/>
        </p:nvSpPr>
        <p:spPr bwMode="auto">
          <a:xfrm>
            <a:off x="5811838" y="2743200"/>
            <a:ext cx="4083050" cy="1465263"/>
          </a:xfrm>
          <a:prstGeom prst="rect">
            <a:avLst/>
          </a:prstGeom>
          <a:noFill/>
          <a:ln w="9525">
            <a:noFill/>
            <a:miter lim="800000"/>
            <a:headEnd/>
            <a:tailEnd/>
          </a:ln>
        </p:spPr>
        <p:txBody>
          <a:bodyPr wrap="none" lIns="92075" tIns="46038" rIns="92075" bIns="46038">
            <a:spAutoFit/>
          </a:bodyPr>
          <a:lstStyle/>
          <a:p>
            <a:pPr eaLnBrk="0" hangingPunct="0"/>
            <a:r>
              <a:rPr lang="en-GB" sz="1800" b="1"/>
              <a:t>Coding delay</a:t>
            </a:r>
          </a:p>
          <a:p>
            <a:pPr eaLnBrk="0" hangingPunct="0"/>
            <a:r>
              <a:rPr lang="en-GB" sz="1800" b="1"/>
              <a:t>Legal issues (patents and licences) </a:t>
            </a:r>
          </a:p>
          <a:p>
            <a:pPr eaLnBrk="0" hangingPunct="0"/>
            <a:r>
              <a:rPr lang="en-GB" sz="1800" b="1"/>
              <a:t>Specialized hardware</a:t>
            </a:r>
          </a:p>
          <a:p>
            <a:pPr eaLnBrk="0" hangingPunct="0"/>
            <a:r>
              <a:rPr lang="en-GB" sz="1800" b="1"/>
              <a:t>Data more sensitive to error </a:t>
            </a:r>
          </a:p>
          <a:p>
            <a:pPr eaLnBrk="0" hangingPunct="0"/>
            <a:r>
              <a:rPr lang="en-GB" sz="1800" b="1"/>
              <a:t>Need for decompression ‘key’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ChangeArrowheads="1"/>
          </p:cNvSpPr>
          <p:nvPr/>
        </p:nvSpPr>
        <p:spPr bwMode="auto">
          <a:xfrm>
            <a:off x="3581400" y="1143000"/>
            <a:ext cx="6019800" cy="5410200"/>
          </a:xfrm>
          <a:prstGeom prst="rect">
            <a:avLst/>
          </a:prstGeom>
          <a:noFill/>
          <a:ln w="9525">
            <a:noFill/>
            <a:miter lim="800000"/>
            <a:headEnd/>
            <a:tailEnd/>
          </a:ln>
        </p:spPr>
        <p:txBody>
          <a:bodyPr lIns="92075" tIns="46038" rIns="92075" bIns="46038"/>
          <a:lstStyle/>
          <a:p>
            <a:pPr algn="l">
              <a:spcBef>
                <a:spcPct val="20000"/>
              </a:spcBef>
            </a:pPr>
            <a:r>
              <a:rPr lang="en-GB" sz="1800" dirty="0"/>
              <a:t>The entropy of a source is a simple measure of the information content.  For any discrete probability distribution, the value of the entropy function (H) is given by:-</a:t>
            </a:r>
          </a:p>
          <a:p>
            <a:pPr algn="l">
              <a:spcBef>
                <a:spcPct val="20000"/>
              </a:spcBef>
            </a:pPr>
            <a:endParaRPr lang="en-GB" sz="1800" dirty="0"/>
          </a:p>
          <a:p>
            <a:pPr algn="l">
              <a:spcBef>
                <a:spcPct val="20000"/>
              </a:spcBef>
            </a:pPr>
            <a:r>
              <a:rPr lang="en-GB" sz="1800" dirty="0"/>
              <a:t> </a:t>
            </a:r>
          </a:p>
          <a:p>
            <a:pPr algn="l">
              <a:spcBef>
                <a:spcPct val="20000"/>
              </a:spcBef>
            </a:pPr>
            <a:r>
              <a:rPr lang="en-GB" sz="1800" dirty="0"/>
              <a:t> (r=radix = 2 for binary) </a:t>
            </a:r>
          </a:p>
          <a:p>
            <a:pPr algn="l">
              <a:spcBef>
                <a:spcPct val="20000"/>
              </a:spcBef>
            </a:pPr>
            <a:r>
              <a:rPr lang="en-GB" sz="1800" dirty="0"/>
              <a:t>The units of entropy are bits/symbol.  </a:t>
            </a:r>
            <a:endParaRPr lang="en-GB" sz="1800" dirty="0" smtClean="0"/>
          </a:p>
          <a:p>
            <a:pPr algn="l">
              <a:spcBef>
                <a:spcPct val="20000"/>
              </a:spcBef>
            </a:pPr>
            <a:endParaRPr lang="en-GB" sz="1600" dirty="0"/>
          </a:p>
          <a:p>
            <a:pPr algn="l">
              <a:spcBef>
                <a:spcPct val="20000"/>
              </a:spcBef>
            </a:pPr>
            <a:r>
              <a:rPr lang="en-GB" sz="1600" dirty="0"/>
              <a:t>We can compare the performance of our compression method with the calculated source entropy.</a:t>
            </a:r>
          </a:p>
          <a:p>
            <a:pPr algn="l">
              <a:spcBef>
                <a:spcPct val="20000"/>
              </a:spcBef>
            </a:pPr>
            <a:r>
              <a:rPr lang="en-GB" sz="1600" dirty="0"/>
              <a:t>Where the source ‘alphabet’ has </a:t>
            </a:r>
            <a:r>
              <a:rPr lang="en-GB" sz="1600" i="1" dirty="0"/>
              <a:t>q</a:t>
            </a:r>
            <a:r>
              <a:rPr lang="en-GB" sz="1600" dirty="0"/>
              <a:t> symbols of probability </a:t>
            </a:r>
            <a:r>
              <a:rPr lang="en-GB" sz="1600" i="1" dirty="0"/>
              <a:t>p</a:t>
            </a:r>
            <a:r>
              <a:rPr lang="en-GB" sz="1600" i="1" baseline="-30000" dirty="0"/>
              <a:t>i</a:t>
            </a:r>
            <a:r>
              <a:rPr lang="en-GB" sz="1600" dirty="0"/>
              <a:t> (</a:t>
            </a:r>
            <a:r>
              <a:rPr lang="en-GB" sz="1600" i="1" dirty="0" err="1"/>
              <a:t>i</a:t>
            </a:r>
            <a:r>
              <a:rPr lang="en-GB" sz="1600" i="1" dirty="0"/>
              <a:t>=1..q</a:t>
            </a:r>
            <a:r>
              <a:rPr lang="en-GB" sz="1600" dirty="0"/>
              <a:t>). </a:t>
            </a:r>
          </a:p>
          <a:p>
            <a:pPr algn="l">
              <a:spcBef>
                <a:spcPct val="20000"/>
              </a:spcBef>
            </a:pPr>
            <a:r>
              <a:rPr lang="en-GB" sz="1600" dirty="0"/>
              <a:t>Note: Change of base : </a:t>
            </a:r>
          </a:p>
          <a:p>
            <a:pPr algn="l">
              <a:spcBef>
                <a:spcPct val="20000"/>
              </a:spcBef>
            </a:pPr>
            <a:endParaRPr lang="en-GB" sz="1600" i="1" dirty="0" smtClean="0">
              <a:solidFill>
                <a:srgbClr val="000000"/>
              </a:solidFill>
              <a:cs typeface="Arial" charset="0"/>
            </a:endParaRPr>
          </a:p>
          <a:p>
            <a:pPr algn="l">
              <a:spcBef>
                <a:spcPct val="20000"/>
              </a:spcBef>
            </a:pPr>
            <a:endParaRPr lang="en-GB" sz="1600" i="1" dirty="0">
              <a:solidFill>
                <a:srgbClr val="000000"/>
              </a:solidFill>
              <a:cs typeface="Arial" charset="0"/>
            </a:endParaRPr>
          </a:p>
          <a:p>
            <a:pPr algn="l">
              <a:spcBef>
                <a:spcPct val="20000"/>
              </a:spcBef>
            </a:pPr>
            <a:r>
              <a:rPr lang="en-GB" sz="1600" i="1" dirty="0" smtClean="0">
                <a:solidFill>
                  <a:srgbClr val="000000"/>
                </a:solidFill>
                <a:cs typeface="Arial" charset="0"/>
              </a:rPr>
              <a:t>Note</a:t>
            </a:r>
            <a:r>
              <a:rPr lang="en-GB" sz="1600" i="1" dirty="0">
                <a:solidFill>
                  <a:srgbClr val="000000"/>
                </a:solidFill>
                <a:cs typeface="Arial" charset="0"/>
              </a:rPr>
              <a:t>: Thermodynamic</a:t>
            </a:r>
            <a:r>
              <a:rPr lang="en-GB" sz="1600" dirty="0">
                <a:solidFill>
                  <a:srgbClr val="000000"/>
                </a:solidFill>
                <a:cs typeface="Arial" charset="0"/>
              </a:rPr>
              <a:t> entropy measures </a:t>
            </a:r>
            <a:r>
              <a:rPr lang="en-GB" sz="1600" dirty="0" smtClean="0">
                <a:solidFill>
                  <a:srgbClr val="000000"/>
                </a:solidFill>
                <a:cs typeface="Arial" charset="0"/>
              </a:rPr>
              <a:t>the amount of disorder in a system and always increases in closed systems</a:t>
            </a:r>
            <a:endParaRPr lang="en-GB" sz="1600" dirty="0">
              <a:solidFill>
                <a:srgbClr val="000000"/>
              </a:solidFill>
              <a:cs typeface="Arial" charset="0"/>
            </a:endParaRPr>
          </a:p>
          <a:p>
            <a:pPr algn="l">
              <a:spcBef>
                <a:spcPct val="20000"/>
              </a:spcBef>
            </a:pPr>
            <a:endParaRPr lang="en-GB" sz="1600" dirty="0"/>
          </a:p>
          <a:p>
            <a:pPr algn="l">
              <a:spcBef>
                <a:spcPct val="20000"/>
              </a:spcBef>
            </a:pPr>
            <a:r>
              <a:rPr lang="en-GB" sz="1800" dirty="0"/>
              <a:t> </a:t>
            </a:r>
          </a:p>
          <a:p>
            <a:pPr algn="l">
              <a:spcBef>
                <a:spcPct val="20000"/>
              </a:spcBef>
            </a:pPr>
            <a:r>
              <a:rPr lang="en-GB" sz="1800" dirty="0"/>
              <a:t> </a:t>
            </a:r>
          </a:p>
          <a:p>
            <a:pPr algn="l">
              <a:spcBef>
                <a:spcPct val="20000"/>
              </a:spcBef>
            </a:pPr>
            <a:endParaRPr lang="en-GB" sz="1800" dirty="0"/>
          </a:p>
          <a:p>
            <a:pPr algn="l">
              <a:spcBef>
                <a:spcPct val="20000"/>
              </a:spcBef>
            </a:pPr>
            <a:endParaRPr lang="en-GB" sz="1800" dirty="0"/>
          </a:p>
          <a:p>
            <a:pPr algn="l">
              <a:spcBef>
                <a:spcPct val="20000"/>
              </a:spcBef>
            </a:pPr>
            <a:endParaRPr lang="en-GB" sz="1800" dirty="0"/>
          </a:p>
        </p:txBody>
      </p:sp>
      <p:sp>
        <p:nvSpPr>
          <p:cNvPr id="1029"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GB"/>
          </a:p>
        </p:txBody>
      </p:sp>
      <p:sp>
        <p:nvSpPr>
          <p:cNvPr id="1030" name="Rectangle 7"/>
          <p:cNvSpPr>
            <a:spLocks noChangeArrowheads="1"/>
          </p:cNvSpPr>
          <p:nvPr/>
        </p:nvSpPr>
        <p:spPr bwMode="auto">
          <a:xfrm>
            <a:off x="3252788" y="1520825"/>
            <a:ext cx="9906000" cy="0"/>
          </a:xfrm>
          <a:prstGeom prst="rect">
            <a:avLst/>
          </a:prstGeom>
          <a:noFill/>
          <a:ln w="9525">
            <a:noFill/>
            <a:miter lim="800000"/>
            <a:headEnd/>
            <a:tailEnd/>
          </a:ln>
        </p:spPr>
        <p:txBody>
          <a:bodyPr>
            <a:spAutoFit/>
          </a:bodyPr>
          <a:lstStyle/>
          <a:p>
            <a:endParaRPr lang="en-GB"/>
          </a:p>
        </p:txBody>
      </p:sp>
      <p:pic>
        <p:nvPicPr>
          <p:cNvPr id="1031" name="Picture 9" descr="http://www-groups.dcs.st-and.ac.uk/~history/BigPictures/Shannon.jpeg"/>
          <p:cNvPicPr>
            <a:picLocks noChangeAspect="1" noChangeArrowheads="1"/>
          </p:cNvPicPr>
          <p:nvPr/>
        </p:nvPicPr>
        <p:blipFill>
          <a:blip r:embed="rId4" cstate="print"/>
          <a:srcRect/>
          <a:stretch>
            <a:fillRect/>
          </a:stretch>
        </p:blipFill>
        <p:spPr bwMode="auto">
          <a:xfrm>
            <a:off x="533400" y="1371600"/>
            <a:ext cx="2813050" cy="3421063"/>
          </a:xfrm>
          <a:prstGeom prst="rect">
            <a:avLst/>
          </a:prstGeom>
          <a:noFill/>
          <a:ln w="9525">
            <a:noFill/>
            <a:miter lim="800000"/>
            <a:headEnd/>
            <a:tailEnd/>
          </a:ln>
        </p:spPr>
      </p:pic>
      <p:sp>
        <p:nvSpPr>
          <p:cNvPr id="1032" name="Rectangle 10"/>
          <p:cNvSpPr>
            <a:spLocks noChangeArrowheads="1"/>
          </p:cNvSpPr>
          <p:nvPr/>
        </p:nvSpPr>
        <p:spPr bwMode="auto">
          <a:xfrm>
            <a:off x="228600" y="4876800"/>
            <a:ext cx="3048000" cy="1644650"/>
          </a:xfrm>
          <a:prstGeom prst="rect">
            <a:avLst/>
          </a:prstGeom>
          <a:noFill/>
          <a:ln w="9525">
            <a:noFill/>
            <a:miter lim="800000"/>
            <a:headEnd/>
            <a:tailEnd/>
          </a:ln>
        </p:spPr>
        <p:txBody>
          <a:bodyPr>
            <a:spAutoFit/>
          </a:bodyPr>
          <a:lstStyle/>
          <a:p>
            <a:r>
              <a:rPr lang="en-GB" sz="1800"/>
              <a:t>Claude Shannon </a:t>
            </a:r>
          </a:p>
          <a:p>
            <a:r>
              <a:rPr lang="en-GB" sz="1800"/>
              <a:t>1916-2001</a:t>
            </a:r>
          </a:p>
          <a:p>
            <a:r>
              <a:rPr lang="en-GB" sz="1400"/>
              <a:t>Founder of information theory</a:t>
            </a:r>
          </a:p>
          <a:p>
            <a:r>
              <a:rPr lang="en-GB" sz="1400"/>
              <a:t>Published</a:t>
            </a:r>
            <a:r>
              <a:rPr lang="en-GB" sz="1400" i="1"/>
              <a:t> </a:t>
            </a:r>
          </a:p>
          <a:p>
            <a:r>
              <a:rPr lang="en-GB" sz="1000" i="1"/>
              <a:t>“A Mathematical Theory of Communication”</a:t>
            </a:r>
            <a:r>
              <a:rPr lang="en-GB" sz="1000"/>
              <a:t> </a:t>
            </a:r>
          </a:p>
          <a:p>
            <a:r>
              <a:rPr lang="en-GB" sz="1000"/>
              <a:t>in the </a:t>
            </a:r>
            <a:r>
              <a:rPr lang="en-GB" sz="1000" i="1"/>
              <a:t>Bell System Technical Journal</a:t>
            </a:r>
            <a:r>
              <a:rPr lang="en-GB" sz="1000"/>
              <a:t> (1948).</a:t>
            </a:r>
            <a:r>
              <a:rPr lang="en-GB" sz="1400"/>
              <a:t> </a:t>
            </a:r>
          </a:p>
          <a:p>
            <a:endParaRPr lang="en-GB" sz="1400"/>
          </a:p>
        </p:txBody>
      </p:sp>
      <p:graphicFrame>
        <p:nvGraphicFramePr>
          <p:cNvPr id="1026" name="Object 11"/>
          <p:cNvGraphicFramePr>
            <a:graphicFrameLocks/>
          </p:cNvGraphicFramePr>
          <p:nvPr/>
        </p:nvGraphicFramePr>
        <p:xfrm>
          <a:off x="5334000" y="2057400"/>
          <a:ext cx="2271713" cy="927100"/>
        </p:xfrm>
        <a:graphic>
          <a:graphicData uri="http://schemas.openxmlformats.org/presentationml/2006/ole">
            <mc:AlternateContent xmlns:mc="http://schemas.openxmlformats.org/markup-compatibility/2006">
              <mc:Choice xmlns:v="urn:schemas-microsoft-com:vml" Requires="v">
                <p:oleObj spid="_x0000_s1050" r:id="rId5" imgW="2576160" imgH="1079280" progId="Equation.3">
                  <p:embed/>
                </p:oleObj>
              </mc:Choice>
              <mc:Fallback>
                <p:oleObj r:id="rId5" imgW="2576160" imgH="1079280" progId="Equation.3">
                  <p:embed/>
                  <p:pic>
                    <p:nvPicPr>
                      <p:cNvPr id="0" name="Object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057400"/>
                        <a:ext cx="227171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2"/>
          <p:cNvGraphicFramePr>
            <a:graphicFrameLocks noChangeAspect="1"/>
          </p:cNvGraphicFramePr>
          <p:nvPr>
            <p:extLst>
              <p:ext uri="{D42A27DB-BD31-4B8C-83A1-F6EECF244321}">
                <p14:modId xmlns:p14="http://schemas.microsoft.com/office/powerpoint/2010/main" val="666842133"/>
              </p:ext>
            </p:extLst>
          </p:nvPr>
        </p:nvGraphicFramePr>
        <p:xfrm>
          <a:off x="5829300" y="5229200"/>
          <a:ext cx="1524000" cy="625475"/>
        </p:xfrm>
        <a:graphic>
          <a:graphicData uri="http://schemas.openxmlformats.org/presentationml/2006/ole">
            <mc:AlternateContent xmlns:mc="http://schemas.openxmlformats.org/markup-compatibility/2006">
              <mc:Choice xmlns:v="urn:schemas-microsoft-com:vml" Requires="v">
                <p:oleObj spid="_x0000_s1051" name="Equation" r:id="rId7" imgW="1054080" imgH="431640" progId="Equation.3">
                  <p:embed/>
                </p:oleObj>
              </mc:Choice>
              <mc:Fallback>
                <p:oleObj name="Equation" r:id="rId7" imgW="1054080" imgH="43164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9300" y="5229200"/>
                        <a:ext cx="152400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3"/>
          <p:cNvSpPr>
            <a:spLocks noGrp="1" noChangeArrowheads="1"/>
          </p:cNvSpPr>
          <p:nvPr>
            <p:ph type="title"/>
          </p:nvPr>
        </p:nvSpPr>
        <p:spPr/>
        <p:txBody>
          <a:bodyPr/>
          <a:lstStyle/>
          <a:p>
            <a:pPr eaLnBrk="1" hangingPunct="1"/>
            <a:r>
              <a:rPr lang="en-GB" dirty="0" smtClean="0"/>
              <a:t>Measuring 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Information</a:t>
            </a:r>
          </a:p>
        </p:txBody>
      </p:sp>
      <p:sp>
        <p:nvSpPr>
          <p:cNvPr id="3" name="Content Placeholder 2"/>
          <p:cNvSpPr>
            <a:spLocks noGrp="1"/>
          </p:cNvSpPr>
          <p:nvPr>
            <p:ph idx="1"/>
          </p:nvPr>
        </p:nvSpPr>
        <p:spPr/>
        <p:txBody>
          <a:bodyPr/>
          <a:lstStyle/>
          <a:p>
            <a:r>
              <a:rPr lang="en-GB" dirty="0" smtClean="0"/>
              <a:t>So what is </a:t>
            </a:r>
            <a:r>
              <a:rPr lang="en-GB" i="1" dirty="0" smtClean="0"/>
              <a:t>H?</a:t>
            </a:r>
          </a:p>
          <a:p>
            <a:pPr lvl="1"/>
            <a:r>
              <a:rPr lang="en-GB" i="1" dirty="0" smtClean="0"/>
              <a:t>H </a:t>
            </a:r>
            <a:r>
              <a:rPr lang="en-GB" dirty="0"/>
              <a:t> </a:t>
            </a:r>
            <a:r>
              <a:rPr lang="en-GB" dirty="0" smtClean="0"/>
              <a:t>is the average ‘information’ emitted by the source per symbol</a:t>
            </a:r>
          </a:p>
          <a:p>
            <a:pPr lvl="1"/>
            <a:r>
              <a:rPr lang="en-GB" dirty="0" smtClean="0"/>
              <a:t>The</a:t>
            </a:r>
            <a:r>
              <a:rPr lang="en-GB" i="1" dirty="0" smtClean="0"/>
              <a:t> information </a:t>
            </a:r>
            <a:r>
              <a:rPr lang="en-GB" dirty="0" smtClean="0"/>
              <a:t>of the </a:t>
            </a:r>
            <a:r>
              <a:rPr lang="en-GB" i="1" dirty="0" err="1" smtClean="0"/>
              <a:t>i</a:t>
            </a:r>
            <a:r>
              <a:rPr lang="en-GB" i="1" baseline="30000" dirty="0" err="1" smtClean="0"/>
              <a:t>th</a:t>
            </a:r>
            <a:r>
              <a:rPr lang="en-GB" dirty="0" smtClean="0"/>
              <a:t>  source symbol is  log</a:t>
            </a:r>
            <a:r>
              <a:rPr lang="en-GB" i="1" baseline="-25000" dirty="0" smtClean="0"/>
              <a:t>2 </a:t>
            </a:r>
            <a:r>
              <a:rPr lang="en-GB" i="1" dirty="0" smtClean="0"/>
              <a:t>1/p</a:t>
            </a:r>
            <a:r>
              <a:rPr lang="en-GB" i="1" baseline="-25000" dirty="0" smtClean="0"/>
              <a:t>i  </a:t>
            </a:r>
            <a:r>
              <a:rPr lang="en-GB" dirty="0" smtClean="0"/>
              <a:t>(in bits)</a:t>
            </a:r>
          </a:p>
          <a:p>
            <a:pPr lvl="2"/>
            <a:r>
              <a:rPr lang="en-GB" dirty="0" smtClean="0"/>
              <a:t>Essentially information is the measure of uncertainty of  a symbol</a:t>
            </a:r>
          </a:p>
          <a:p>
            <a:pPr lvl="2"/>
            <a:r>
              <a:rPr lang="en-GB" u="sng" dirty="0" smtClean="0"/>
              <a:t>Or</a:t>
            </a:r>
            <a:r>
              <a:rPr lang="en-GB" dirty="0" smtClean="0"/>
              <a:t> how  many bits it takes to represent its outcome </a:t>
            </a:r>
          </a:p>
          <a:p>
            <a:pPr lvl="2"/>
            <a:endParaRPr lang="en-GB" dirty="0"/>
          </a:p>
          <a:p>
            <a:r>
              <a:rPr lang="en-GB" dirty="0" smtClean="0"/>
              <a:t>Example – we throw a fair n-sided dice so the  outcome is a number between 1 and n with equal probability </a:t>
            </a:r>
            <a:r>
              <a:rPr lang="en-GB" i="1" dirty="0" smtClean="0"/>
              <a:t>p=1/n</a:t>
            </a:r>
          </a:p>
          <a:p>
            <a:pPr lvl="1"/>
            <a:r>
              <a:rPr lang="en-GB" dirty="0" smtClean="0"/>
              <a:t>Takes </a:t>
            </a:r>
            <a:r>
              <a:rPr lang="en-GB" dirty="0"/>
              <a:t>log</a:t>
            </a:r>
            <a:r>
              <a:rPr lang="en-GB" i="1" baseline="-25000" dirty="0"/>
              <a:t>2 </a:t>
            </a:r>
            <a:r>
              <a:rPr lang="en-GB" i="1" dirty="0" smtClean="0"/>
              <a:t>n </a:t>
            </a:r>
            <a:r>
              <a:rPr lang="en-GB" dirty="0" smtClean="0"/>
              <a:t>bits to represent the outcome (</a:t>
            </a:r>
            <a:r>
              <a:rPr lang="en-GB" dirty="0" err="1" smtClean="0"/>
              <a:t>eg</a:t>
            </a:r>
            <a:r>
              <a:rPr lang="en-GB" dirty="0" smtClean="0"/>
              <a:t>. </a:t>
            </a:r>
            <a:r>
              <a:rPr lang="en-GB" dirty="0"/>
              <a:t>n</a:t>
            </a:r>
            <a:r>
              <a:rPr lang="en-GB" dirty="0" smtClean="0"/>
              <a:t>=8, 3 bits) </a:t>
            </a:r>
          </a:p>
          <a:p>
            <a:pPr lvl="1"/>
            <a:r>
              <a:rPr lang="en-GB" dirty="0" smtClean="0"/>
              <a:t>Maximum uncertainty</a:t>
            </a:r>
          </a:p>
          <a:p>
            <a:r>
              <a:rPr lang="en-GB" dirty="0" smtClean="0"/>
              <a:t>If only ever 1 number  comes up takes </a:t>
            </a:r>
            <a:r>
              <a:rPr lang="en-GB" dirty="0"/>
              <a:t>log</a:t>
            </a:r>
            <a:r>
              <a:rPr lang="en-GB" i="1" baseline="-25000" dirty="0"/>
              <a:t>2 </a:t>
            </a:r>
            <a:r>
              <a:rPr lang="en-GB" dirty="0" smtClean="0"/>
              <a:t>1 = 0 bits to  represent the  outcome</a:t>
            </a:r>
          </a:p>
          <a:p>
            <a:pPr lvl="1"/>
            <a:r>
              <a:rPr lang="en-GB" dirty="0" smtClean="0"/>
              <a:t>Zero uncertainty</a:t>
            </a:r>
            <a:endParaRPr lang="en-GB" dirty="0"/>
          </a:p>
        </p:txBody>
      </p:sp>
    </p:spTree>
    <p:extLst>
      <p:ext uri="{BB962C8B-B14F-4D97-AF65-F5344CB8AC3E}">
        <p14:creationId xmlns:p14="http://schemas.microsoft.com/office/powerpoint/2010/main" val="1175775907"/>
      </p:ext>
    </p:extLst>
  </p:cSld>
  <p:clrMapOvr>
    <a:masterClrMapping/>
  </p:clrMapOvr>
</p:sld>
</file>

<file path=ppt/theme/theme1.xml><?xml version="1.0" encoding="utf-8"?>
<a:theme xmlns:a="http://schemas.openxmlformats.org/drawingml/2006/main" name="myuobtemplate">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yu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Data\Microsoft\Templates\myuobtemplate.pot</Template>
  <TotalTime>13224</TotalTime>
  <Words>2456</Words>
  <Application>Microsoft Office PowerPoint</Application>
  <PresentationFormat>A4 Paper (210x297 mm)</PresentationFormat>
  <Paragraphs>871</Paragraphs>
  <Slides>40</Slides>
  <Notes>30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44" baseType="lpstr">
      <vt:lpstr>myuobtemplate</vt:lpstr>
      <vt:lpstr>Microsoft Equation 3.0</vt:lpstr>
      <vt:lpstr>Equation</vt:lpstr>
      <vt:lpstr>Document</vt:lpstr>
      <vt:lpstr>Multimedia Data Introduction to Data Compression and Lossless Compression</vt:lpstr>
      <vt:lpstr>Content</vt:lpstr>
      <vt:lpstr>Optional Further Reading</vt:lpstr>
      <vt:lpstr>What is Compression?</vt:lpstr>
      <vt:lpstr>The 40 Most Commonly Used Words</vt:lpstr>
      <vt:lpstr>Text Message Abbreviation</vt:lpstr>
      <vt:lpstr>Data Compression Trade-Offs</vt:lpstr>
      <vt:lpstr>Measuring Information</vt:lpstr>
      <vt:lpstr>Measuring Information</vt:lpstr>
      <vt:lpstr>Lossless and Lossy Compression</vt:lpstr>
      <vt:lpstr>Lossless vs. Lossy Compression</vt:lpstr>
      <vt:lpstr>Measuring “Quality”</vt:lpstr>
      <vt:lpstr>Measuring “Quality”</vt:lpstr>
      <vt:lpstr>The Rate/Distortion Trade-Off</vt:lpstr>
      <vt:lpstr>Optimizing the Rate/ Distortion</vt:lpstr>
      <vt:lpstr>Compression and Channel Errors</vt:lpstr>
      <vt:lpstr>Multimedia Data Introduction to Lossless Data Compression</vt:lpstr>
      <vt:lpstr>Lossless Compression</vt:lpstr>
      <vt:lpstr>Run-Length Coding (Reminder)</vt:lpstr>
      <vt:lpstr>Patent Issues </vt:lpstr>
      <vt:lpstr>Huffman Compression</vt:lpstr>
      <vt:lpstr>Huffman Compression</vt:lpstr>
      <vt:lpstr>Huffman Compression</vt:lpstr>
      <vt:lpstr>Is That All There is to it?</vt:lpstr>
      <vt:lpstr>Huffman Compression</vt:lpstr>
      <vt:lpstr>Static and Adaptive Compression</vt:lpstr>
      <vt:lpstr>Lempel-Ziv Compression</vt:lpstr>
      <vt:lpstr>Lempel-Ziv Dictionaries</vt:lpstr>
      <vt:lpstr>Lempel-Ziv Compression</vt:lpstr>
      <vt:lpstr>Lempel-Ziv Compression (Example)</vt:lpstr>
      <vt:lpstr>Lempel-Ziv Compression</vt:lpstr>
      <vt:lpstr>Lempel-Ziv Decompression</vt:lpstr>
      <vt:lpstr>Lempel-Ziv Decompression</vt:lpstr>
      <vt:lpstr>Lempel-Ziv Decompression (Example)</vt:lpstr>
      <vt:lpstr>Lempel-Ziv Exercises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Status or Progress</dc:title>
  <dc:creator>Dr.S.I.Woolley</dc:creator>
  <cp:lastModifiedBy>Mike Spann</cp:lastModifiedBy>
  <cp:revision>800</cp:revision>
  <cp:lastPrinted>1998-12-03T12:55:28Z</cp:lastPrinted>
  <dcterms:created xsi:type="dcterms:W3CDTF">1995-06-02T21:45:10Z</dcterms:created>
  <dcterms:modified xsi:type="dcterms:W3CDTF">2014-05-19T11:38:19Z</dcterms:modified>
</cp:coreProperties>
</file>