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6" r:id="rId1"/>
  </p:sldMasterIdLst>
  <p:notesMasterIdLst>
    <p:notesMasterId r:id="rId28"/>
  </p:notesMasterIdLst>
  <p:handoutMasterIdLst>
    <p:handoutMasterId r:id="rId29"/>
  </p:handoutMasterIdLst>
  <p:sldIdLst>
    <p:sldId id="343" r:id="rId2"/>
    <p:sldId id="341" r:id="rId3"/>
    <p:sldId id="322" r:id="rId4"/>
    <p:sldId id="340" r:id="rId5"/>
    <p:sldId id="314" r:id="rId6"/>
    <p:sldId id="315" r:id="rId7"/>
    <p:sldId id="316" r:id="rId8"/>
    <p:sldId id="317" r:id="rId9"/>
    <p:sldId id="306" r:id="rId10"/>
    <p:sldId id="338" r:id="rId11"/>
    <p:sldId id="347" r:id="rId12"/>
    <p:sldId id="309" r:id="rId13"/>
    <p:sldId id="307" r:id="rId14"/>
    <p:sldId id="348" r:id="rId15"/>
    <p:sldId id="308" r:id="rId16"/>
    <p:sldId id="310" r:id="rId17"/>
    <p:sldId id="318" r:id="rId18"/>
    <p:sldId id="319" r:id="rId19"/>
    <p:sldId id="320" r:id="rId20"/>
    <p:sldId id="321" r:id="rId21"/>
    <p:sldId id="342" r:id="rId22"/>
    <p:sldId id="349" r:id="rId23"/>
    <p:sldId id="350" r:id="rId24"/>
    <p:sldId id="351" r:id="rId25"/>
    <p:sldId id="352" r:id="rId26"/>
    <p:sldId id="344" r:id="rId27"/>
  </p:sldIdLst>
  <p:sldSz cx="9906000" cy="6858000" type="A4"/>
  <p:notesSz cx="6854825" cy="9750425"/>
  <p:defaultTex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0DD"/>
    <a:srgbClr val="CC0000"/>
    <a:srgbClr val="BFBFB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0929"/>
  </p:normalViewPr>
  <p:slideViewPr>
    <p:cSldViewPr>
      <p:cViewPr varScale="1">
        <p:scale>
          <a:sx n="109" d="100"/>
          <a:sy n="109" d="100"/>
        </p:scale>
        <p:origin x="-360" y="-90"/>
      </p:cViewPr>
      <p:guideLst>
        <p:guide orient="horz" pos="2160"/>
        <p:guide pos="312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9.xml"/><Relationship Id="rId7" Type="http://schemas.openxmlformats.org/officeDocument/2006/relationships/slide" Target="slides/slide26.xml"/><Relationship Id="rId2" Type="http://schemas.openxmlformats.org/officeDocument/2006/relationships/slide" Target="slides/slide3.xml"/><Relationship Id="rId1" Type="http://schemas.openxmlformats.org/officeDocument/2006/relationships/slide" Target="slides/slide1.xml"/><Relationship Id="rId6" Type="http://schemas.openxmlformats.org/officeDocument/2006/relationships/slide" Target="slides/slide19.xml"/><Relationship Id="rId5" Type="http://schemas.openxmlformats.org/officeDocument/2006/relationships/slide" Target="slides/slide17.xml"/><Relationship Id="rId4" Type="http://schemas.openxmlformats.org/officeDocument/2006/relationships/slide" Target="slides/slide1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228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2970213" cy="487363"/>
          </a:xfrm>
          <a:prstGeom prst="rect">
            <a:avLst/>
          </a:prstGeom>
          <a:noFill/>
          <a:ln w="9525">
            <a:noFill/>
            <a:miter lim="800000"/>
            <a:headEnd/>
            <a:tailEnd/>
          </a:ln>
          <a:effectLst/>
        </p:spPr>
        <p:txBody>
          <a:bodyPr vert="horz" wrap="square" lIns="19018" tIns="0" rIns="19018" bIns="0" numCol="1" anchor="t" anchorCtr="0" compatLnSpc="1">
            <a:prstTxWarp prst="textNoShape">
              <a:avLst/>
            </a:prstTxWarp>
          </a:bodyPr>
          <a:lstStyle>
            <a:lvl1pPr algn="l" defTabSz="912813" eaLnBrk="0" hangingPunct="0">
              <a:defRPr sz="1000" i="1">
                <a:latin typeface="Arial" charset="0"/>
              </a:defRPr>
            </a:lvl1pPr>
          </a:lstStyle>
          <a:p>
            <a:pPr>
              <a:defRPr/>
            </a:pPr>
            <a:endParaRPr lang="en-US"/>
          </a:p>
        </p:txBody>
      </p:sp>
      <p:sp>
        <p:nvSpPr>
          <p:cNvPr id="2051" name="Rectangle 3"/>
          <p:cNvSpPr>
            <a:spLocks noGrp="1" noChangeArrowheads="1"/>
          </p:cNvSpPr>
          <p:nvPr>
            <p:ph type="dt" idx="1"/>
          </p:nvPr>
        </p:nvSpPr>
        <p:spPr bwMode="auto">
          <a:xfrm>
            <a:off x="3884613" y="-1588"/>
            <a:ext cx="2970212" cy="487363"/>
          </a:xfrm>
          <a:prstGeom prst="rect">
            <a:avLst/>
          </a:prstGeom>
          <a:noFill/>
          <a:ln w="9525">
            <a:noFill/>
            <a:miter lim="800000"/>
            <a:headEnd/>
            <a:tailEnd/>
          </a:ln>
          <a:effectLst/>
        </p:spPr>
        <p:txBody>
          <a:bodyPr vert="horz" wrap="square" lIns="19018" tIns="0" rIns="19018" bIns="0" numCol="1" anchor="t" anchorCtr="0" compatLnSpc="1">
            <a:prstTxWarp prst="textNoShape">
              <a:avLst/>
            </a:prstTxWarp>
          </a:bodyPr>
          <a:lstStyle>
            <a:lvl1pPr algn="r" defTabSz="912813" eaLnBrk="0" hangingPunct="0">
              <a:defRPr sz="1000" i="1">
                <a:latin typeface="Arial"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796925" y="736600"/>
            <a:ext cx="5262563" cy="3643313"/>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630738"/>
            <a:ext cx="5026025" cy="4387850"/>
          </a:xfrm>
          <a:prstGeom prst="rect">
            <a:avLst/>
          </a:prstGeom>
          <a:noFill/>
          <a:ln w="9525">
            <a:noFill/>
            <a:miter lim="800000"/>
            <a:headEnd/>
            <a:tailEnd/>
          </a:ln>
          <a:effectLst/>
        </p:spPr>
        <p:txBody>
          <a:bodyPr vert="horz" wrap="square" lIns="91918" tIns="45960" rIns="91918" bIns="4596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9263063"/>
            <a:ext cx="2970213" cy="487362"/>
          </a:xfrm>
          <a:prstGeom prst="rect">
            <a:avLst/>
          </a:prstGeom>
          <a:noFill/>
          <a:ln w="9525">
            <a:noFill/>
            <a:miter lim="800000"/>
            <a:headEnd/>
            <a:tailEnd/>
          </a:ln>
          <a:effectLst/>
        </p:spPr>
        <p:txBody>
          <a:bodyPr vert="horz" wrap="square" lIns="19018" tIns="0" rIns="19018" bIns="0" numCol="1" anchor="b" anchorCtr="0" compatLnSpc="1">
            <a:prstTxWarp prst="textNoShape">
              <a:avLst/>
            </a:prstTxWarp>
          </a:bodyPr>
          <a:lstStyle>
            <a:lvl1pPr algn="l" defTabSz="912813" eaLnBrk="0" hangingPunct="0">
              <a:defRPr sz="1000" i="1">
                <a:latin typeface="Arial" charset="0"/>
              </a:defRPr>
            </a:lvl1pPr>
          </a:lstStyle>
          <a:p>
            <a:pPr>
              <a:defRPr/>
            </a:pPr>
            <a:endParaRPr lang="en-US"/>
          </a:p>
        </p:txBody>
      </p:sp>
      <p:sp>
        <p:nvSpPr>
          <p:cNvPr id="2055" name="Rectangle 7"/>
          <p:cNvSpPr>
            <a:spLocks noGrp="1" noChangeArrowheads="1"/>
          </p:cNvSpPr>
          <p:nvPr>
            <p:ph type="sldNum" sz="quarter" idx="5"/>
          </p:nvPr>
        </p:nvSpPr>
        <p:spPr bwMode="auto">
          <a:xfrm>
            <a:off x="3884613" y="9263063"/>
            <a:ext cx="2970212" cy="487362"/>
          </a:xfrm>
          <a:prstGeom prst="rect">
            <a:avLst/>
          </a:prstGeom>
          <a:noFill/>
          <a:ln w="9525">
            <a:noFill/>
            <a:miter lim="800000"/>
            <a:headEnd/>
            <a:tailEnd/>
          </a:ln>
          <a:effectLst/>
        </p:spPr>
        <p:txBody>
          <a:bodyPr vert="horz" wrap="square" lIns="19018" tIns="0" rIns="19018" bIns="0" numCol="1" anchor="b" anchorCtr="0" compatLnSpc="1">
            <a:prstTxWarp prst="textNoShape">
              <a:avLst/>
            </a:prstTxWarp>
          </a:bodyPr>
          <a:lstStyle>
            <a:lvl1pPr algn="r" defTabSz="912813" eaLnBrk="0" hangingPunct="0">
              <a:defRPr sz="1000" i="1">
                <a:latin typeface="Arial" charset="0"/>
              </a:defRPr>
            </a:lvl1pPr>
          </a:lstStyle>
          <a:p>
            <a:pPr>
              <a:defRPr/>
            </a:pPr>
            <a:fld id="{6E82BFD2-502E-437E-AB38-23FC5236E91D}" type="slidenum">
              <a:rPr lang="en-US"/>
              <a:pPr>
                <a:defRPr/>
              </a:pPr>
              <a:t>‹#›</a:t>
            </a:fld>
            <a:endParaRPr lang="en-US"/>
          </a:p>
        </p:txBody>
      </p:sp>
    </p:spTree>
    <p:extLst>
      <p:ext uri="{BB962C8B-B14F-4D97-AF65-F5344CB8AC3E}">
        <p14:creationId xmlns:p14="http://schemas.microsoft.com/office/powerpoint/2010/main" val="21281415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E84EB6A-B269-4739-A25F-0AE1381BE33F}" type="slidenum">
              <a:rPr lang="en-US" smtClean="0"/>
              <a:pPr/>
              <a:t>1</a:t>
            </a:fld>
            <a:endParaRPr lang="en-US" smtClean="0"/>
          </a:p>
        </p:txBody>
      </p:sp>
      <p:sp>
        <p:nvSpPr>
          <p:cNvPr id="29699" name="Rectangle 2"/>
          <p:cNvSpPr>
            <a:spLocks noGrp="1" noRot="1" noChangeAspect="1" noChangeArrowheads="1" noTextEdit="1"/>
          </p:cNvSpPr>
          <p:nvPr>
            <p:ph type="sldImg"/>
          </p:nvPr>
        </p:nvSpPr>
        <p:spPr>
          <a:xfrm>
            <a:off x="798513" y="736600"/>
            <a:ext cx="5262562" cy="3643313"/>
          </a:xfrm>
          <a:ln cap="flat"/>
        </p:spPr>
      </p:sp>
      <p:sp>
        <p:nvSpPr>
          <p:cNvPr id="29700"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0191ED5-F81F-404C-86C9-FC49EB509A78}" type="slidenum">
              <a:rPr lang="en-US" smtClean="0"/>
              <a:pPr/>
              <a:t>10</a:t>
            </a:fld>
            <a:endParaRPr lang="en-US" smtClean="0"/>
          </a:p>
        </p:txBody>
      </p:sp>
      <p:sp>
        <p:nvSpPr>
          <p:cNvPr id="38915" name="Rectangle 2"/>
          <p:cNvSpPr>
            <a:spLocks noGrp="1" noRot="1" noChangeAspect="1" noChangeArrowheads="1" noTextEdit="1"/>
          </p:cNvSpPr>
          <p:nvPr>
            <p:ph type="sldImg"/>
          </p:nvPr>
        </p:nvSpPr>
        <p:spPr>
          <a:ln cap="flat"/>
        </p:spPr>
      </p:sp>
      <p:sp>
        <p:nvSpPr>
          <p:cNvPr id="38916"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B06B6A2-B80F-4645-939A-B88704CD9F36}" type="slidenum">
              <a:rPr lang="en-US" smtClean="0"/>
              <a:pPr/>
              <a:t>11</a:t>
            </a:fld>
            <a:endParaRPr lang="en-US" smtClean="0"/>
          </a:p>
        </p:txBody>
      </p:sp>
      <p:sp>
        <p:nvSpPr>
          <p:cNvPr id="39939" name="Rectangle 2"/>
          <p:cNvSpPr>
            <a:spLocks noGrp="1" noRot="1" noChangeAspect="1" noChangeArrowheads="1" noTextEdit="1"/>
          </p:cNvSpPr>
          <p:nvPr>
            <p:ph type="sldImg"/>
          </p:nvPr>
        </p:nvSpPr>
        <p:spPr>
          <a:ln cap="flat"/>
        </p:spPr>
      </p:sp>
      <p:sp>
        <p:nvSpPr>
          <p:cNvPr id="39940"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8220A99-58B2-469D-AD52-436313AC7DD2}" type="slidenum">
              <a:rPr lang="en-US" smtClean="0"/>
              <a:pPr/>
              <a:t>12</a:t>
            </a:fld>
            <a:endParaRPr lang="en-US" smtClean="0"/>
          </a:p>
        </p:txBody>
      </p:sp>
      <p:sp>
        <p:nvSpPr>
          <p:cNvPr id="40963" name="Rectangle 2"/>
          <p:cNvSpPr>
            <a:spLocks noGrp="1" noRot="1" noChangeAspect="1" noChangeArrowheads="1" noTextEdit="1"/>
          </p:cNvSpPr>
          <p:nvPr>
            <p:ph type="sldImg"/>
          </p:nvPr>
        </p:nvSpPr>
        <p:spPr>
          <a:ln cap="flat"/>
        </p:spPr>
      </p:sp>
      <p:sp>
        <p:nvSpPr>
          <p:cNvPr id="40964"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8FBCF56-2AC5-42D4-8767-46BE6D46378C}" type="slidenum">
              <a:rPr lang="en-US" smtClean="0"/>
              <a:pPr/>
              <a:t>13</a:t>
            </a:fld>
            <a:endParaRPr lang="en-US" smtClean="0"/>
          </a:p>
        </p:txBody>
      </p:sp>
      <p:sp>
        <p:nvSpPr>
          <p:cNvPr id="43011" name="Rectangle 2"/>
          <p:cNvSpPr>
            <a:spLocks noGrp="1" noRot="1" noChangeAspect="1" noChangeArrowheads="1" noTextEdit="1"/>
          </p:cNvSpPr>
          <p:nvPr>
            <p:ph type="sldImg"/>
          </p:nvPr>
        </p:nvSpPr>
        <p:spPr>
          <a:ln cap="flat"/>
        </p:spPr>
      </p:sp>
      <p:sp>
        <p:nvSpPr>
          <p:cNvPr id="43012"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B19C456-6CD1-4E9F-B220-0515BF702037}" type="slidenum">
              <a:rPr lang="en-US" smtClean="0"/>
              <a:pPr/>
              <a:t>15</a:t>
            </a:fld>
            <a:endParaRPr lang="en-US" smtClean="0"/>
          </a:p>
        </p:txBody>
      </p:sp>
      <p:sp>
        <p:nvSpPr>
          <p:cNvPr id="45059" name="Rectangle 2"/>
          <p:cNvSpPr>
            <a:spLocks noGrp="1" noRot="1" noChangeAspect="1" noChangeArrowheads="1" noTextEdit="1"/>
          </p:cNvSpPr>
          <p:nvPr>
            <p:ph type="sldImg"/>
          </p:nvPr>
        </p:nvSpPr>
        <p:spPr>
          <a:ln cap="flat"/>
        </p:spPr>
      </p:sp>
      <p:sp>
        <p:nvSpPr>
          <p:cNvPr id="45060"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80E01718-B9EC-468E-9495-147CBFC1E7E3}" type="slidenum">
              <a:rPr lang="en-US" smtClean="0"/>
              <a:pPr/>
              <a:t>16</a:t>
            </a:fld>
            <a:endParaRPr lang="en-US" smtClean="0"/>
          </a:p>
        </p:txBody>
      </p:sp>
      <p:sp>
        <p:nvSpPr>
          <p:cNvPr id="46083" name="Rectangle 2"/>
          <p:cNvSpPr>
            <a:spLocks noGrp="1" noRot="1" noChangeAspect="1" noChangeArrowheads="1" noTextEdit="1"/>
          </p:cNvSpPr>
          <p:nvPr>
            <p:ph type="sldImg"/>
          </p:nvPr>
        </p:nvSpPr>
        <p:spPr>
          <a:ln cap="flat"/>
        </p:spPr>
      </p:sp>
      <p:sp>
        <p:nvSpPr>
          <p:cNvPr id="46084"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47199F2-F1AD-4AAE-AFF8-7CE67FA519F3}" type="slidenum">
              <a:rPr lang="en-US" smtClean="0"/>
              <a:pPr/>
              <a:t>17</a:t>
            </a:fld>
            <a:endParaRPr lang="en-US" smtClean="0"/>
          </a:p>
        </p:txBody>
      </p:sp>
      <p:sp>
        <p:nvSpPr>
          <p:cNvPr id="47107" name="Rectangle 2"/>
          <p:cNvSpPr>
            <a:spLocks noGrp="1" noRot="1" noChangeAspect="1" noChangeArrowheads="1" noTextEdit="1"/>
          </p:cNvSpPr>
          <p:nvPr>
            <p:ph type="sldImg"/>
          </p:nvPr>
        </p:nvSpPr>
        <p:spPr>
          <a:ln cap="flat"/>
        </p:spPr>
      </p:sp>
      <p:sp>
        <p:nvSpPr>
          <p:cNvPr id="47108"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1B8CA9F-F88A-41FA-9200-6145E217DC45}" type="slidenum">
              <a:rPr lang="en-US" smtClean="0"/>
              <a:pPr/>
              <a:t>18</a:t>
            </a:fld>
            <a:endParaRPr lang="en-US" smtClean="0"/>
          </a:p>
        </p:txBody>
      </p:sp>
      <p:sp>
        <p:nvSpPr>
          <p:cNvPr id="48131" name="Rectangle 2"/>
          <p:cNvSpPr>
            <a:spLocks noGrp="1" noRot="1" noChangeAspect="1" noChangeArrowheads="1" noTextEdit="1"/>
          </p:cNvSpPr>
          <p:nvPr>
            <p:ph type="sldImg"/>
          </p:nvPr>
        </p:nvSpPr>
        <p:spPr>
          <a:ln cap="flat"/>
        </p:spPr>
      </p:sp>
      <p:sp>
        <p:nvSpPr>
          <p:cNvPr id="48132"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CCFAC998-36A6-4772-A2F0-7EE4155FA79B}" type="slidenum">
              <a:rPr lang="en-US" smtClean="0"/>
              <a:pPr/>
              <a:t>19</a:t>
            </a:fld>
            <a:endParaRPr lang="en-US" smtClean="0"/>
          </a:p>
        </p:txBody>
      </p:sp>
      <p:sp>
        <p:nvSpPr>
          <p:cNvPr id="49155" name="Rectangle 2"/>
          <p:cNvSpPr>
            <a:spLocks noGrp="1" noRot="1" noChangeAspect="1" noChangeArrowheads="1" noTextEdit="1"/>
          </p:cNvSpPr>
          <p:nvPr>
            <p:ph type="sldImg"/>
          </p:nvPr>
        </p:nvSpPr>
        <p:spPr>
          <a:ln cap="flat"/>
        </p:spPr>
      </p:sp>
      <p:sp>
        <p:nvSpPr>
          <p:cNvPr id="49156"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51111258-1595-4634-9ACA-9A58C7225C6C}" type="slidenum">
              <a:rPr lang="en-US" smtClean="0"/>
              <a:pPr/>
              <a:t>20</a:t>
            </a:fld>
            <a:endParaRPr lang="en-US" smtClean="0"/>
          </a:p>
        </p:txBody>
      </p:sp>
      <p:sp>
        <p:nvSpPr>
          <p:cNvPr id="50179" name="Rectangle 2"/>
          <p:cNvSpPr>
            <a:spLocks noGrp="1" noRot="1" noChangeAspect="1" noChangeArrowheads="1" noTextEdit="1"/>
          </p:cNvSpPr>
          <p:nvPr>
            <p:ph type="sldImg"/>
          </p:nvPr>
        </p:nvSpPr>
        <p:spPr>
          <a:ln cap="flat"/>
        </p:spPr>
      </p:sp>
      <p:sp>
        <p:nvSpPr>
          <p:cNvPr id="50180"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5306AC1-339F-45B1-B258-14BE8DFB6C9C}" type="slidenum">
              <a:rPr lang="en-US" smtClean="0"/>
              <a:pPr/>
              <a:t>2</a:t>
            </a:fld>
            <a:endParaRPr lang="en-US" smtClean="0"/>
          </a:p>
        </p:txBody>
      </p:sp>
      <p:sp>
        <p:nvSpPr>
          <p:cNvPr id="30723" name="Rectangle 2"/>
          <p:cNvSpPr>
            <a:spLocks noGrp="1" noRot="1" noChangeAspect="1" noChangeArrowheads="1" noTextEdit="1"/>
          </p:cNvSpPr>
          <p:nvPr>
            <p:ph type="sldImg"/>
          </p:nvPr>
        </p:nvSpPr>
        <p:spPr>
          <a:ln cap="flat"/>
        </p:spPr>
      </p:sp>
      <p:sp>
        <p:nvSpPr>
          <p:cNvPr id="30724"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96BF91DE-9C93-4982-8400-F3E6CA33A49A}" type="slidenum">
              <a:rPr lang="en-US" smtClean="0"/>
              <a:pPr/>
              <a:t>21</a:t>
            </a:fld>
            <a:endParaRPr lang="en-US" smtClean="0"/>
          </a:p>
        </p:txBody>
      </p:sp>
      <p:sp>
        <p:nvSpPr>
          <p:cNvPr id="53251" name="Rectangle 2"/>
          <p:cNvSpPr>
            <a:spLocks noGrp="1" noRot="1" noChangeAspect="1" noChangeArrowheads="1" noTextEdit="1"/>
          </p:cNvSpPr>
          <p:nvPr>
            <p:ph type="sldImg"/>
          </p:nvPr>
        </p:nvSpPr>
        <p:spPr>
          <a:ln cap="flat"/>
        </p:spPr>
      </p:sp>
      <p:sp>
        <p:nvSpPr>
          <p:cNvPr id="53252"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B624E41-EB7C-48F3-AC31-7DF210A9D7E3}" type="slidenum">
              <a:rPr lang="en-US" smtClean="0"/>
              <a:pPr/>
              <a:t>26</a:t>
            </a:fld>
            <a:endParaRPr lang="en-US" smtClean="0"/>
          </a:p>
        </p:txBody>
      </p:sp>
      <p:sp>
        <p:nvSpPr>
          <p:cNvPr id="54275" name="Rectangle 2"/>
          <p:cNvSpPr>
            <a:spLocks noGrp="1" noRot="1" noChangeAspect="1" noChangeArrowheads="1" noTextEdit="1"/>
          </p:cNvSpPr>
          <p:nvPr>
            <p:ph type="sldImg"/>
          </p:nvPr>
        </p:nvSpPr>
        <p:spPr>
          <a:xfrm>
            <a:off x="798513" y="736600"/>
            <a:ext cx="5262562" cy="3643313"/>
          </a:xfrm>
          <a:ln/>
        </p:spPr>
      </p:sp>
      <p:sp>
        <p:nvSpPr>
          <p:cNvPr id="54276"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60F8519-1AC8-4610-9359-8A6115C2811D}" type="slidenum">
              <a:rPr lang="en-US" smtClean="0"/>
              <a:pPr/>
              <a:t>3</a:t>
            </a:fld>
            <a:endParaRPr lang="en-US" smtClean="0"/>
          </a:p>
        </p:txBody>
      </p:sp>
      <p:sp>
        <p:nvSpPr>
          <p:cNvPr id="31747" name="Rectangle 2"/>
          <p:cNvSpPr>
            <a:spLocks noGrp="1" noRot="1" noChangeAspect="1" noChangeArrowheads="1" noTextEdit="1"/>
          </p:cNvSpPr>
          <p:nvPr>
            <p:ph type="sldImg"/>
          </p:nvPr>
        </p:nvSpPr>
        <p:spPr>
          <a:xfrm>
            <a:off x="798513" y="738188"/>
            <a:ext cx="5259387" cy="3641725"/>
          </a:xfrm>
          <a:ln cap="flat"/>
        </p:spPr>
      </p:sp>
      <p:sp>
        <p:nvSpPr>
          <p:cNvPr id="31748" name="Rectangle 3"/>
          <p:cNvSpPr>
            <a:spLocks noGrp="1" noChangeArrowheads="1"/>
          </p:cNvSpPr>
          <p:nvPr>
            <p:ph type="body" idx="1"/>
          </p:nvPr>
        </p:nvSpPr>
        <p:spPr>
          <a:xfrm>
            <a:off x="914400" y="4632325"/>
            <a:ext cx="5026025" cy="4386263"/>
          </a:xfrm>
          <a:noFill/>
          <a:ln/>
        </p:spPr>
        <p:txBody>
          <a:bodyPr lIns="92075" tIns="46038" rIns="92075" bIns="46038"/>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5BA2DAB-5F02-42F6-9CD0-F4C0AA5B9B49}" type="slidenum">
              <a:rPr lang="en-US" smtClean="0"/>
              <a:pPr/>
              <a:t>4</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1D19B2A0-31F9-43F0-BB45-9966D3559AC3}" type="slidenum">
              <a:rPr lang="en-US" smtClean="0"/>
              <a:pPr/>
              <a:t>5</a:t>
            </a:fld>
            <a:endParaRPr lang="en-US" smtClean="0"/>
          </a:p>
        </p:txBody>
      </p:sp>
      <p:sp>
        <p:nvSpPr>
          <p:cNvPr id="33795" name="Rectangle 2"/>
          <p:cNvSpPr>
            <a:spLocks noGrp="1" noRot="1" noChangeAspect="1" noChangeArrowheads="1" noTextEdit="1"/>
          </p:cNvSpPr>
          <p:nvPr>
            <p:ph type="sldImg"/>
          </p:nvPr>
        </p:nvSpPr>
        <p:spPr>
          <a:ln cap="flat"/>
        </p:spPr>
      </p:sp>
      <p:sp>
        <p:nvSpPr>
          <p:cNvPr id="33796"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84D905F-38D5-419D-A331-05CE7DFC35CF}" type="slidenum">
              <a:rPr lang="en-US" smtClean="0"/>
              <a:pPr/>
              <a:t>6</a:t>
            </a:fld>
            <a:endParaRPr lang="en-US" smtClean="0"/>
          </a:p>
        </p:txBody>
      </p:sp>
      <p:sp>
        <p:nvSpPr>
          <p:cNvPr id="34819" name="Rectangle 2"/>
          <p:cNvSpPr>
            <a:spLocks noGrp="1" noRot="1" noChangeAspect="1" noChangeArrowheads="1" noTextEdit="1"/>
          </p:cNvSpPr>
          <p:nvPr>
            <p:ph type="sldImg"/>
          </p:nvPr>
        </p:nvSpPr>
        <p:spPr>
          <a:ln cap="flat"/>
        </p:spPr>
      </p:sp>
      <p:sp>
        <p:nvSpPr>
          <p:cNvPr id="34820"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622D56F3-25C0-4754-83A7-1ED30D895DF7}" type="slidenum">
              <a:rPr lang="en-US" smtClean="0"/>
              <a:pPr/>
              <a:t>7</a:t>
            </a:fld>
            <a:endParaRPr lang="en-US" smtClean="0"/>
          </a:p>
        </p:txBody>
      </p:sp>
      <p:sp>
        <p:nvSpPr>
          <p:cNvPr id="35843" name="Rectangle 2"/>
          <p:cNvSpPr>
            <a:spLocks noGrp="1" noRot="1" noChangeAspect="1" noChangeArrowheads="1" noTextEdit="1"/>
          </p:cNvSpPr>
          <p:nvPr>
            <p:ph type="sldImg"/>
          </p:nvPr>
        </p:nvSpPr>
        <p:spPr>
          <a:ln cap="flat"/>
        </p:spPr>
      </p:sp>
      <p:sp>
        <p:nvSpPr>
          <p:cNvPr id="35844"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D3A7F88-2612-45AB-8381-9C77019499B3}" type="slidenum">
              <a:rPr lang="en-US" smtClean="0"/>
              <a:pPr/>
              <a:t>8</a:t>
            </a:fld>
            <a:endParaRPr lang="en-US" smtClean="0"/>
          </a:p>
        </p:txBody>
      </p:sp>
      <p:sp>
        <p:nvSpPr>
          <p:cNvPr id="36867" name="Rectangle 2"/>
          <p:cNvSpPr>
            <a:spLocks noGrp="1" noRot="1" noChangeAspect="1" noChangeArrowheads="1" noTextEdit="1"/>
          </p:cNvSpPr>
          <p:nvPr>
            <p:ph type="sldImg"/>
          </p:nvPr>
        </p:nvSpPr>
        <p:spPr>
          <a:ln cap="flat"/>
        </p:spPr>
      </p:sp>
      <p:sp>
        <p:nvSpPr>
          <p:cNvPr id="36868"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A4EB3BF-D689-4A66-961C-DFF71AFA9F6D}" type="slidenum">
              <a:rPr lang="en-US" smtClean="0"/>
              <a:pPr/>
              <a:t>9</a:t>
            </a:fld>
            <a:endParaRPr lang="en-US" smtClean="0"/>
          </a:p>
        </p:txBody>
      </p:sp>
      <p:sp>
        <p:nvSpPr>
          <p:cNvPr id="37891" name="Rectangle 2"/>
          <p:cNvSpPr>
            <a:spLocks noGrp="1" noRot="1" noChangeAspect="1" noChangeArrowheads="1" noTextEdit="1"/>
          </p:cNvSpPr>
          <p:nvPr>
            <p:ph type="sldImg"/>
          </p:nvPr>
        </p:nvSpPr>
        <p:spPr>
          <a:ln cap="flat"/>
        </p:spPr>
      </p:sp>
      <p:sp>
        <p:nvSpPr>
          <p:cNvPr id="37892"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524000"/>
            <a:ext cx="9906000" cy="3886200"/>
          </a:xfrm>
          <a:prstGeom prst="rect">
            <a:avLst/>
          </a:prstGeom>
          <a:gradFill rotWithShape="0">
            <a:gsLst>
              <a:gs pos="0">
                <a:srgbClr val="CCFFFF">
                  <a:gamma/>
                  <a:tint val="0"/>
                  <a:invGamma/>
                </a:srgbClr>
              </a:gs>
              <a:gs pos="50000">
                <a:srgbClr val="CCFFFF"/>
              </a:gs>
              <a:gs pos="100000">
                <a:srgbClr val="CCFFFF">
                  <a:gamma/>
                  <a:tint val="0"/>
                  <a:invGamma/>
                </a:srgbClr>
              </a:gs>
            </a:gsLst>
            <a:lin ang="5400000" scaled="1"/>
          </a:gradFill>
          <a:ln w="9525">
            <a:noFill/>
            <a:miter lim="800000"/>
            <a:headEnd/>
            <a:tailEnd/>
          </a:ln>
          <a:effectLst/>
        </p:spPr>
        <p:txBody>
          <a:bodyPr wrap="none" anchor="ctr"/>
          <a:lstStyle/>
          <a:p>
            <a:pPr>
              <a:defRPr/>
            </a:pPr>
            <a:endParaRPr lang="en-GB"/>
          </a:p>
        </p:txBody>
      </p:sp>
      <p:pic>
        <p:nvPicPr>
          <p:cNvPr id="5" name="Picture 3" descr="C:\Documents and Settings\begumf\My Documents\francey\1_work_progress\june_05\schools_powerpoint\ai_work_files\ub\ub_burgundy.png"/>
          <p:cNvPicPr>
            <a:picLocks noChangeAspect="1" noChangeArrowheads="1"/>
          </p:cNvPicPr>
          <p:nvPr/>
        </p:nvPicPr>
        <p:blipFill>
          <a:blip r:embed="rId2" cstate="print"/>
          <a:srcRect/>
          <a:stretch>
            <a:fillRect/>
          </a:stretch>
        </p:blipFill>
        <p:spPr bwMode="auto">
          <a:xfrm>
            <a:off x="-1588" y="-1588"/>
            <a:ext cx="9907588" cy="6862763"/>
          </a:xfrm>
          <a:prstGeom prst="rect">
            <a:avLst/>
          </a:prstGeom>
          <a:noFill/>
          <a:ln w="9525">
            <a:noFill/>
            <a:miter lim="800000"/>
            <a:headEnd/>
            <a:tailEnd/>
          </a:ln>
        </p:spPr>
      </p:pic>
      <p:sp>
        <p:nvSpPr>
          <p:cNvPr id="124932" name="Rectangle 4"/>
          <p:cNvSpPr>
            <a:spLocks noGrp="1" noChangeArrowheads="1"/>
          </p:cNvSpPr>
          <p:nvPr>
            <p:ph type="ctrTitle"/>
          </p:nvPr>
        </p:nvSpPr>
        <p:spPr>
          <a:xfrm>
            <a:off x="2271713" y="2478088"/>
            <a:ext cx="5653087" cy="1908175"/>
          </a:xfrm>
        </p:spPr>
        <p:txBody>
          <a:bodyPr/>
          <a:lstStyle>
            <a:lvl1pPr>
              <a:defRPr/>
            </a:lvl1pPr>
          </a:lstStyle>
          <a:p>
            <a:r>
              <a:rPr lang="en-GB"/>
              <a:t>Click to edit Master title style</a:t>
            </a:r>
          </a:p>
        </p:txBody>
      </p:sp>
      <p:sp>
        <p:nvSpPr>
          <p:cNvPr id="124933" name="Rectangle 5"/>
          <p:cNvSpPr>
            <a:spLocks noGrp="1" noChangeArrowheads="1"/>
          </p:cNvSpPr>
          <p:nvPr>
            <p:ph type="subTitle" idx="1"/>
          </p:nvPr>
        </p:nvSpPr>
        <p:spPr>
          <a:xfrm>
            <a:off x="330200" y="5562600"/>
            <a:ext cx="9161463" cy="1065213"/>
          </a:xfrm>
        </p:spPr>
        <p:txBody>
          <a:bodyPr/>
          <a:lstStyle>
            <a:lvl1pPr marL="0" indent="0">
              <a:buFont typeface="Wingdings" pitchFamily="2" charset="2"/>
              <a:buNone/>
              <a:defRPr/>
            </a:lvl1pPr>
          </a:lstStyle>
          <a:p>
            <a:r>
              <a:rPr lang="en-GB"/>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19938" y="0"/>
            <a:ext cx="2125662" cy="6096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42950" y="0"/>
            <a:ext cx="6224588"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42950" y="0"/>
            <a:ext cx="8420100" cy="914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42950" y="914400"/>
            <a:ext cx="417512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5070475" y="914400"/>
            <a:ext cx="4175125" cy="5181600"/>
          </a:xfrm>
        </p:spPr>
        <p:txBody>
          <a:bodyPr/>
          <a:lstStyle/>
          <a:p>
            <a:pPr lvl="0"/>
            <a:endParaRPr lang="en-GB"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42950" y="914400"/>
            <a:ext cx="417512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70475" y="914400"/>
            <a:ext cx="417512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9218" name="Picture 2" descr="C:\Documents and Settings\begumf\My Documents\francey\1_work_progress\june_05\schools_powerpoint\ai_work_files\word_marque\wordmarque_burgundy.png"/>
          <p:cNvPicPr>
            <a:picLocks noChangeAspect="1" noChangeArrowheads="1"/>
          </p:cNvPicPr>
          <p:nvPr/>
        </p:nvPicPr>
        <p:blipFill>
          <a:blip r:embed="rId14" cstate="print"/>
          <a:srcRect/>
          <a:stretch>
            <a:fillRect/>
          </a:stretch>
        </p:blipFill>
        <p:spPr bwMode="auto">
          <a:xfrm>
            <a:off x="0" y="6110288"/>
            <a:ext cx="1816100" cy="747712"/>
          </a:xfrm>
          <a:prstGeom prst="rect">
            <a:avLst/>
          </a:prstGeom>
          <a:noFill/>
          <a:ln w="9525">
            <a:noFill/>
            <a:miter lim="800000"/>
            <a:headEnd/>
            <a:tailEnd/>
          </a:ln>
        </p:spPr>
      </p:pic>
      <p:sp>
        <p:nvSpPr>
          <p:cNvPr id="9219" name="Rectangle 3"/>
          <p:cNvSpPr>
            <a:spLocks noGrp="1" noChangeArrowheads="1"/>
          </p:cNvSpPr>
          <p:nvPr>
            <p:ph type="title"/>
          </p:nvPr>
        </p:nvSpPr>
        <p:spPr bwMode="auto">
          <a:xfrm>
            <a:off x="742950" y="0"/>
            <a:ext cx="84201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9220" name="Rectangle 4"/>
          <p:cNvSpPr>
            <a:spLocks noGrp="1" noChangeArrowheads="1"/>
          </p:cNvSpPr>
          <p:nvPr>
            <p:ph type="body" idx="1"/>
          </p:nvPr>
        </p:nvSpPr>
        <p:spPr bwMode="auto">
          <a:xfrm>
            <a:off x="742950" y="914400"/>
            <a:ext cx="850265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720"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New Roman" pitchFamily="18" charset="0"/>
        </a:defRPr>
      </a:lvl2pPr>
      <a:lvl3pPr algn="l" rtl="0" eaLnBrk="0" fontAlgn="base" hangingPunct="0">
        <a:spcBef>
          <a:spcPct val="0"/>
        </a:spcBef>
        <a:spcAft>
          <a:spcPct val="0"/>
        </a:spcAft>
        <a:defRPr sz="3600">
          <a:solidFill>
            <a:schemeClr val="tx2"/>
          </a:solidFill>
          <a:latin typeface="Times New Roman" pitchFamily="18" charset="0"/>
        </a:defRPr>
      </a:lvl3pPr>
      <a:lvl4pPr algn="l" rtl="0" eaLnBrk="0" fontAlgn="base" hangingPunct="0">
        <a:spcBef>
          <a:spcPct val="0"/>
        </a:spcBef>
        <a:spcAft>
          <a:spcPct val="0"/>
        </a:spcAft>
        <a:defRPr sz="3600">
          <a:solidFill>
            <a:schemeClr val="tx2"/>
          </a:solidFill>
          <a:latin typeface="Times New Roman" pitchFamily="18" charset="0"/>
        </a:defRPr>
      </a:lvl4pPr>
      <a:lvl5pPr algn="l" rtl="0" eaLnBrk="0" fontAlgn="base" hangingPunct="0">
        <a:spcBef>
          <a:spcPct val="0"/>
        </a:spcBef>
        <a:spcAft>
          <a:spcPct val="0"/>
        </a:spcAft>
        <a:defRPr sz="3600">
          <a:solidFill>
            <a:schemeClr val="tx2"/>
          </a:solidFill>
          <a:latin typeface="Times New Roman" pitchFamily="18" charset="0"/>
        </a:defRPr>
      </a:lvl5pPr>
      <a:lvl6pPr marL="457200" algn="l" rtl="0" fontAlgn="base">
        <a:spcBef>
          <a:spcPct val="0"/>
        </a:spcBef>
        <a:spcAft>
          <a:spcPct val="0"/>
        </a:spcAft>
        <a:defRPr sz="3600">
          <a:solidFill>
            <a:schemeClr val="tx2"/>
          </a:solidFill>
          <a:latin typeface="Times New Roman" pitchFamily="18" charset="0"/>
        </a:defRPr>
      </a:lvl6pPr>
      <a:lvl7pPr marL="914400" algn="l" rtl="0" fontAlgn="base">
        <a:spcBef>
          <a:spcPct val="0"/>
        </a:spcBef>
        <a:spcAft>
          <a:spcPct val="0"/>
        </a:spcAft>
        <a:defRPr sz="3600">
          <a:solidFill>
            <a:schemeClr val="tx2"/>
          </a:solidFill>
          <a:latin typeface="Times New Roman" pitchFamily="18" charset="0"/>
        </a:defRPr>
      </a:lvl7pPr>
      <a:lvl8pPr marL="1371600" algn="l" rtl="0" fontAlgn="base">
        <a:spcBef>
          <a:spcPct val="0"/>
        </a:spcBef>
        <a:spcAft>
          <a:spcPct val="0"/>
        </a:spcAft>
        <a:defRPr sz="3600">
          <a:solidFill>
            <a:schemeClr val="tx2"/>
          </a:solidFill>
          <a:latin typeface="Times New Roman" pitchFamily="18" charset="0"/>
        </a:defRPr>
      </a:lvl8pPr>
      <a:lvl9pPr marL="1828800" algn="l" rtl="0" fontAlgn="base">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o"/>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o"/>
        <a:defRPr sz="2000">
          <a:solidFill>
            <a:schemeClr val="tx1"/>
          </a:solidFill>
          <a:latin typeface="+mn-lt"/>
        </a:defRPr>
      </a:lvl3pPr>
      <a:lvl4pPr marL="1600200" indent="-228600" algn="l" rtl="0" eaLnBrk="0" fontAlgn="base" hangingPunct="0">
        <a:spcBef>
          <a:spcPct val="20000"/>
        </a:spcBef>
        <a:spcAft>
          <a:spcPct val="0"/>
        </a:spcAft>
        <a:buClr>
          <a:schemeClr val="tx2"/>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90000"/>
        <a:buChar char="»"/>
        <a:defRPr sz="2000">
          <a:solidFill>
            <a:schemeClr val="tx1"/>
          </a:solidFill>
          <a:latin typeface="+mn-lt"/>
        </a:defRPr>
      </a:lvl5pPr>
      <a:lvl6pPr marL="2514600" indent="-228600" algn="l" rtl="0" fontAlgn="base">
        <a:spcBef>
          <a:spcPct val="20000"/>
        </a:spcBef>
        <a:spcAft>
          <a:spcPct val="0"/>
        </a:spcAft>
        <a:buClr>
          <a:schemeClr val="tx2"/>
        </a:buClr>
        <a:buSzPct val="90000"/>
        <a:buChar char="»"/>
        <a:defRPr sz="2000">
          <a:solidFill>
            <a:schemeClr val="tx1"/>
          </a:solidFill>
          <a:latin typeface="+mn-lt"/>
        </a:defRPr>
      </a:lvl6pPr>
      <a:lvl7pPr marL="2971800" indent="-228600" algn="l" rtl="0" fontAlgn="base">
        <a:spcBef>
          <a:spcPct val="20000"/>
        </a:spcBef>
        <a:spcAft>
          <a:spcPct val="0"/>
        </a:spcAft>
        <a:buClr>
          <a:schemeClr val="tx2"/>
        </a:buClr>
        <a:buSzPct val="90000"/>
        <a:buChar char="»"/>
        <a:defRPr sz="2000">
          <a:solidFill>
            <a:schemeClr val="tx1"/>
          </a:solidFill>
          <a:latin typeface="+mn-lt"/>
        </a:defRPr>
      </a:lvl7pPr>
      <a:lvl8pPr marL="3429000" indent="-228600" algn="l" rtl="0" fontAlgn="base">
        <a:spcBef>
          <a:spcPct val="20000"/>
        </a:spcBef>
        <a:spcAft>
          <a:spcPct val="0"/>
        </a:spcAft>
        <a:buClr>
          <a:schemeClr val="tx2"/>
        </a:buClr>
        <a:buSzPct val="90000"/>
        <a:buChar char="»"/>
        <a:defRPr sz="2000">
          <a:solidFill>
            <a:schemeClr val="tx1"/>
          </a:solidFill>
          <a:latin typeface="+mn-lt"/>
        </a:defRPr>
      </a:lvl8pPr>
      <a:lvl9pPr marL="3886200" indent="-228600" algn="l" rtl="0" fontAlgn="base">
        <a:spcBef>
          <a:spcPct val="20000"/>
        </a:spcBef>
        <a:spcAft>
          <a:spcPct val="0"/>
        </a:spcAft>
        <a:buClr>
          <a:schemeClr val="tx2"/>
        </a:buClr>
        <a:buSzPct val="9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ee.bham.ac.uk/spann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en.wikibooks.org/wiki/File:Sine_cosine_plot.sv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20.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1.wmf"/><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3.gi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24.wmf"/><Relationship Id="rId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9.bin"/><Relationship Id="rId5" Type="http://schemas.openxmlformats.org/officeDocument/2006/relationships/image" Target="../media/image25.wmf"/><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27.wmf"/><Relationship Id="rId4" Type="http://schemas.openxmlformats.org/officeDocument/2006/relationships/oleObject" Target="../embeddings/oleObject10.bin"/></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File:Phalaenopsis_JPEG.png"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emf"/><Relationship Id="rId5" Type="http://schemas.openxmlformats.org/officeDocument/2006/relationships/oleObject" Target="../embeddings/Microsoft_Word_97_-_2003_Document2.doc"/><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emf"/><Relationship Id="rId5" Type="http://schemas.openxmlformats.org/officeDocument/2006/relationships/oleObject" Target="../embeddings/Microsoft_Word_97_-_2003_Document3.doc"/><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4.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2209800" y="2667000"/>
            <a:ext cx="5715000" cy="1905000"/>
          </a:xfrm>
          <a:noFill/>
        </p:spPr>
        <p:txBody>
          <a:bodyPr lIns="92075" tIns="46038" rIns="92075" bIns="46038"/>
          <a:lstStyle/>
          <a:p>
            <a:pPr eaLnBrk="1" hangingPunct="1">
              <a:lnSpc>
                <a:spcPct val="90000"/>
              </a:lnSpc>
            </a:pPr>
            <a:r>
              <a:rPr lang="en-GB" sz="4000" dirty="0" smtClean="0"/>
              <a:t>Multimedia Data</a:t>
            </a:r>
            <a:br>
              <a:rPr lang="en-GB" sz="4000" dirty="0" smtClean="0"/>
            </a:br>
            <a:r>
              <a:rPr lang="en-GB" sz="3200" b="1" dirty="0" smtClean="0"/>
              <a:t>The</a:t>
            </a:r>
            <a:r>
              <a:rPr lang="en-GB" sz="4000" dirty="0" smtClean="0"/>
              <a:t> </a:t>
            </a:r>
            <a:r>
              <a:rPr lang="en-GB" sz="3200" b="1" dirty="0" smtClean="0"/>
              <a:t>DCT and JPEG Image Compression</a:t>
            </a:r>
            <a:endParaRPr lang="en-GB" sz="1200" b="1" dirty="0" smtClean="0"/>
          </a:p>
        </p:txBody>
      </p:sp>
      <p:sp>
        <p:nvSpPr>
          <p:cNvPr id="11267" name="Rectangle 3"/>
          <p:cNvSpPr>
            <a:spLocks noGrp="1" noChangeArrowheads="1"/>
          </p:cNvSpPr>
          <p:nvPr>
            <p:ph type="subTitle" idx="1"/>
          </p:nvPr>
        </p:nvSpPr>
        <p:spPr>
          <a:xfrm>
            <a:off x="2819400" y="4953000"/>
            <a:ext cx="6934200" cy="1752600"/>
          </a:xfrm>
          <a:noFill/>
        </p:spPr>
        <p:txBody>
          <a:bodyPr lIns="92075" tIns="46038" rIns="92075" bIns="46038" anchor="ctr"/>
          <a:lstStyle/>
          <a:p>
            <a:pPr algn="r" eaLnBrk="1" hangingPunct="1"/>
            <a:endParaRPr lang="en-GB" sz="2800" b="1" dirty="0" smtClean="0">
              <a:solidFill>
                <a:schemeClr val="accent1"/>
              </a:solidFill>
            </a:endParaRPr>
          </a:p>
          <a:p>
            <a:pPr algn="r" eaLnBrk="1" hangingPunct="1"/>
            <a:r>
              <a:rPr lang="en-GB" dirty="0" smtClean="0">
                <a:latin typeface="Times New Roman" pitchFamily="18" charset="0"/>
              </a:rPr>
              <a:t>Dr Mike Spann </a:t>
            </a:r>
          </a:p>
          <a:p>
            <a:pPr algn="r" eaLnBrk="1" hangingPunct="1"/>
            <a:endParaRPr lang="en-GB" sz="800" dirty="0" smtClean="0">
              <a:latin typeface="Times New Roman" pitchFamily="18" charset="0"/>
            </a:endParaRPr>
          </a:p>
          <a:p>
            <a:pPr algn="r" eaLnBrk="1" hangingPunct="1"/>
            <a:r>
              <a:rPr lang="en-GB" sz="1200" dirty="0" smtClean="0">
                <a:latin typeface="Courier New" pitchFamily="49" charset="0"/>
                <a:hlinkClick r:id="rId3"/>
              </a:rPr>
              <a:t>http://www.eee.bham.ac.uk/spannm</a:t>
            </a:r>
            <a:r>
              <a:rPr lang="en-GB" sz="1200" dirty="0" smtClean="0">
                <a:latin typeface="Courier New" pitchFamily="49" charset="0"/>
              </a:rPr>
              <a:t>   </a:t>
            </a:r>
          </a:p>
          <a:p>
            <a:pPr algn="r" eaLnBrk="1" hangingPunct="1"/>
            <a:r>
              <a:rPr lang="en-GB" sz="1200" dirty="0" smtClean="0">
                <a:latin typeface="Courier New" pitchFamily="49" charset="0"/>
              </a:rPr>
              <a:t>M.Spann@bham.ac.uk</a:t>
            </a:r>
          </a:p>
          <a:p>
            <a:pPr algn="r" eaLnBrk="1" hangingPunct="1"/>
            <a:r>
              <a:rPr lang="en-GB" sz="1200" dirty="0" smtClean="0">
                <a:latin typeface="Times New Roman" pitchFamily="18" charset="0"/>
              </a:rPr>
              <a:t>Electronic, Electrical and Computer Engineering</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058"/>
          <p:cNvSpPr>
            <a:spLocks noGrp="1" noChangeArrowheads="1"/>
          </p:cNvSpPr>
          <p:nvPr>
            <p:ph type="title"/>
          </p:nvPr>
        </p:nvSpPr>
        <p:spPr/>
        <p:txBody>
          <a:bodyPr/>
          <a:lstStyle/>
          <a:p>
            <a:pPr eaLnBrk="1" hangingPunct="1"/>
            <a:r>
              <a:rPr lang="en-GB" smtClean="0"/>
              <a:t>DCT Image Compression</a:t>
            </a:r>
          </a:p>
        </p:txBody>
      </p:sp>
      <p:sp>
        <p:nvSpPr>
          <p:cNvPr id="16387" name="Rectangle 2059"/>
          <p:cNvSpPr>
            <a:spLocks noGrp="1" noChangeArrowheads="1"/>
          </p:cNvSpPr>
          <p:nvPr>
            <p:ph type="body" sz="half" idx="1"/>
          </p:nvPr>
        </p:nvSpPr>
        <p:spPr>
          <a:xfrm>
            <a:off x="457200" y="914400"/>
            <a:ext cx="5943600" cy="5181600"/>
          </a:xfrm>
        </p:spPr>
        <p:txBody>
          <a:bodyPr/>
          <a:lstStyle/>
          <a:p>
            <a:pPr eaLnBrk="1" hangingPunct="1">
              <a:lnSpc>
                <a:spcPct val="90000"/>
              </a:lnSpc>
              <a:spcAft>
                <a:spcPts val="600"/>
              </a:spcAft>
            </a:pPr>
            <a:r>
              <a:rPr lang="en-GB" sz="1800" dirty="0" smtClean="0"/>
              <a:t>The DCT method is an example of a </a:t>
            </a:r>
            <a:r>
              <a:rPr lang="en-GB" sz="1800" dirty="0" smtClean="0">
                <a:solidFill>
                  <a:srgbClr val="2330DD"/>
                </a:solidFill>
              </a:rPr>
              <a:t>transform method</a:t>
            </a:r>
            <a:r>
              <a:rPr lang="en-GB" sz="1800" dirty="0" smtClean="0"/>
              <a:t>.  Rather than simply trying to compress the pixel values directly, the image is first TRANSFORMED into the frequency domain.  Compression can now be achieved by more coarsely quantizing the large amount of high-frequency components usually present. </a:t>
            </a:r>
          </a:p>
          <a:p>
            <a:pPr eaLnBrk="1" hangingPunct="1">
              <a:lnSpc>
                <a:spcPct val="90000"/>
              </a:lnSpc>
              <a:spcAft>
                <a:spcPts val="600"/>
              </a:spcAft>
            </a:pPr>
            <a:r>
              <a:rPr lang="en-GB" sz="1800" dirty="0" smtClean="0"/>
              <a:t>The JPEG* standard algorithm for full-colour and grey-scale image compression is a DCT compression standard that uses 8x8 blocks. </a:t>
            </a:r>
          </a:p>
          <a:p>
            <a:pPr eaLnBrk="1" hangingPunct="1">
              <a:lnSpc>
                <a:spcPct val="90000"/>
              </a:lnSpc>
              <a:spcAft>
                <a:spcPts val="600"/>
              </a:spcAft>
            </a:pPr>
            <a:r>
              <a:rPr lang="en-GB" sz="1800" dirty="0" smtClean="0"/>
              <a:t>It was not designed for graphics or line drawings and is not suited to these image types. </a:t>
            </a:r>
          </a:p>
          <a:p>
            <a:pPr eaLnBrk="1" hangingPunct="1">
              <a:lnSpc>
                <a:spcPct val="90000"/>
              </a:lnSpc>
            </a:pPr>
            <a:endParaRPr lang="en-GB" sz="1800" dirty="0" smtClean="0"/>
          </a:p>
          <a:p>
            <a:pPr eaLnBrk="1" hangingPunct="1">
              <a:lnSpc>
                <a:spcPct val="90000"/>
              </a:lnSpc>
              <a:buFont typeface="Wingdings" pitchFamily="2" charset="2"/>
              <a:buNone/>
            </a:pPr>
            <a:r>
              <a:rPr lang="en-GB" sz="1400" dirty="0" smtClean="0"/>
              <a:t>	*Joint [CCITT and ISO] Photographic Experts Group</a:t>
            </a:r>
          </a:p>
          <a:p>
            <a:pPr eaLnBrk="1" hangingPunct="1">
              <a:lnSpc>
                <a:spcPct val="90000"/>
              </a:lnSpc>
            </a:pPr>
            <a:endParaRPr lang="en-GB" sz="1400" dirty="0" smtClean="0"/>
          </a:p>
        </p:txBody>
      </p:sp>
      <p:sp>
        <p:nvSpPr>
          <p:cNvPr id="16388" name="Rectangle 2053"/>
          <p:cNvSpPr>
            <a:spLocks noChangeArrowheads="1"/>
          </p:cNvSpPr>
          <p:nvPr/>
        </p:nvSpPr>
        <p:spPr bwMode="auto">
          <a:xfrm>
            <a:off x="0" y="1966913"/>
            <a:ext cx="9906000" cy="822325"/>
          </a:xfrm>
          <a:prstGeom prst="rect">
            <a:avLst/>
          </a:prstGeom>
          <a:noFill/>
          <a:ln w="9525">
            <a:noFill/>
            <a:miter lim="800000"/>
            <a:headEnd/>
            <a:tailEnd/>
          </a:ln>
        </p:spPr>
        <p:txBody>
          <a:bodyPr>
            <a:spAutoFit/>
          </a:bodyPr>
          <a:lstStyle/>
          <a:p>
            <a:pPr algn="l"/>
            <a:endParaRPr lang="en-US" sz="2400">
              <a:latin typeface="Times New Roman" pitchFamily="18" charset="0"/>
            </a:endParaRPr>
          </a:p>
          <a:p>
            <a:pPr lvl="1" algn="l" eaLnBrk="0" hangingPunct="0"/>
            <a:endParaRPr lang="en-US" sz="2400">
              <a:latin typeface="Times New Roman" pitchFamily="18" charset="0"/>
            </a:endParaRPr>
          </a:p>
        </p:txBody>
      </p:sp>
      <p:sp>
        <p:nvSpPr>
          <p:cNvPr id="16389" name="Rectangle 2056"/>
          <p:cNvSpPr>
            <a:spLocks noChangeArrowheads="1"/>
          </p:cNvSpPr>
          <p:nvPr/>
        </p:nvSpPr>
        <p:spPr bwMode="auto">
          <a:xfrm>
            <a:off x="0" y="3611563"/>
            <a:ext cx="9906000" cy="822325"/>
          </a:xfrm>
          <a:prstGeom prst="rect">
            <a:avLst/>
          </a:prstGeom>
          <a:noFill/>
          <a:ln w="9525">
            <a:noFill/>
            <a:miter lim="800000"/>
            <a:headEnd/>
            <a:tailEnd/>
          </a:ln>
        </p:spPr>
        <p:txBody>
          <a:bodyPr>
            <a:spAutoFit/>
          </a:bodyPr>
          <a:lstStyle/>
          <a:p>
            <a:pPr algn="l"/>
            <a:endParaRPr lang="en-US" sz="2400">
              <a:latin typeface="Times New Roman" pitchFamily="18" charset="0"/>
            </a:endParaRPr>
          </a:p>
          <a:p>
            <a:pPr algn="l" eaLnBrk="0" hangingPunct="0"/>
            <a:endParaRPr lang="en-US" sz="2400">
              <a:latin typeface="Times New Roman" pitchFamily="18" charset="0"/>
            </a:endParaRPr>
          </a:p>
        </p:txBody>
      </p:sp>
      <p:pic>
        <p:nvPicPr>
          <p:cNvPr id="16390" name="Picture 2061" descr="http://www.cs.sfu.ca/CourseCentral/365/li/material/notes/Chap4/Chap4.2/DCT_basis.gif"/>
          <p:cNvPicPr>
            <a:picLocks noGrp="1" noChangeAspect="1" noChangeArrowheads="1"/>
          </p:cNvPicPr>
          <p:nvPr>
            <p:ph type="clipArt" sz="half" idx="2"/>
          </p:nvPr>
        </p:nvPicPr>
        <p:blipFill>
          <a:blip r:embed="rId3" cstate="print"/>
          <a:srcRect/>
          <a:stretch>
            <a:fillRect/>
          </a:stretch>
        </p:blipFill>
        <p:spPr>
          <a:xfrm>
            <a:off x="6465168" y="764704"/>
            <a:ext cx="2955925" cy="2955925"/>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058"/>
          <p:cNvSpPr>
            <a:spLocks noGrp="1" noChangeArrowheads="1"/>
          </p:cNvSpPr>
          <p:nvPr>
            <p:ph type="title"/>
          </p:nvPr>
        </p:nvSpPr>
        <p:spPr/>
        <p:txBody>
          <a:bodyPr/>
          <a:lstStyle/>
          <a:p>
            <a:pPr eaLnBrk="1" hangingPunct="1"/>
            <a:r>
              <a:rPr lang="en-GB" smtClean="0"/>
              <a:t>DCT Image Compression</a:t>
            </a:r>
          </a:p>
        </p:txBody>
      </p:sp>
      <p:sp>
        <p:nvSpPr>
          <p:cNvPr id="17411" name="Rectangle 2059"/>
          <p:cNvSpPr>
            <a:spLocks noGrp="1" noChangeArrowheads="1"/>
          </p:cNvSpPr>
          <p:nvPr>
            <p:ph type="body" sz="half" idx="1"/>
          </p:nvPr>
        </p:nvSpPr>
        <p:spPr>
          <a:xfrm>
            <a:off x="457200" y="914400"/>
            <a:ext cx="5710238" cy="5181600"/>
          </a:xfrm>
        </p:spPr>
        <p:txBody>
          <a:bodyPr/>
          <a:lstStyle/>
          <a:p>
            <a:pPr eaLnBrk="1" hangingPunct="1">
              <a:lnSpc>
                <a:spcPct val="90000"/>
              </a:lnSpc>
            </a:pPr>
            <a:r>
              <a:rPr lang="en-GB" sz="1800" dirty="0" smtClean="0"/>
              <a:t>The Discrete Cosine Method uses continuous cosine waves, like cos(x) below, of increasing frequencies to represent the image pixels.</a:t>
            </a:r>
          </a:p>
          <a:p>
            <a:pPr eaLnBrk="1" hangingPunct="1">
              <a:lnSpc>
                <a:spcPct val="90000"/>
              </a:lnSpc>
            </a:pPr>
            <a:endParaRPr lang="en-GB" sz="1800" dirty="0" smtClean="0"/>
          </a:p>
          <a:p>
            <a:pPr eaLnBrk="1" hangingPunct="1">
              <a:lnSpc>
                <a:spcPct val="90000"/>
              </a:lnSpc>
            </a:pPr>
            <a:endParaRPr lang="en-GB" sz="1800" dirty="0" smtClean="0"/>
          </a:p>
          <a:p>
            <a:pPr eaLnBrk="1" hangingPunct="1">
              <a:lnSpc>
                <a:spcPct val="90000"/>
              </a:lnSpc>
            </a:pPr>
            <a:endParaRPr lang="en-GB" sz="1800" dirty="0" smtClean="0"/>
          </a:p>
          <a:p>
            <a:pPr eaLnBrk="1" hangingPunct="1">
              <a:lnSpc>
                <a:spcPct val="90000"/>
              </a:lnSpc>
            </a:pPr>
            <a:endParaRPr lang="en-GB" sz="1800" dirty="0" smtClean="0"/>
          </a:p>
          <a:p>
            <a:pPr eaLnBrk="1" hangingPunct="1">
              <a:lnSpc>
                <a:spcPct val="90000"/>
              </a:lnSpc>
            </a:pPr>
            <a:endParaRPr lang="en-GB" sz="1800" dirty="0" smtClean="0"/>
          </a:p>
          <a:p>
            <a:pPr eaLnBrk="1" hangingPunct="1">
              <a:lnSpc>
                <a:spcPct val="90000"/>
              </a:lnSpc>
            </a:pPr>
            <a:endParaRPr lang="en-GB" sz="1800" dirty="0" smtClean="0"/>
          </a:p>
          <a:p>
            <a:pPr eaLnBrk="1" hangingPunct="1">
              <a:lnSpc>
                <a:spcPct val="90000"/>
              </a:lnSpc>
            </a:pPr>
            <a:endParaRPr lang="en-GB" sz="1800" dirty="0" smtClean="0"/>
          </a:p>
          <a:p>
            <a:pPr eaLnBrk="1" hangingPunct="1">
              <a:lnSpc>
                <a:spcPct val="90000"/>
              </a:lnSpc>
            </a:pPr>
            <a:endParaRPr lang="en-GB" sz="1800" dirty="0" smtClean="0"/>
          </a:p>
          <a:p>
            <a:pPr eaLnBrk="1" hangingPunct="1">
              <a:lnSpc>
                <a:spcPct val="90000"/>
              </a:lnSpc>
            </a:pPr>
            <a:endParaRPr lang="en-GB" sz="1800" dirty="0" smtClean="0"/>
          </a:p>
          <a:p>
            <a:pPr eaLnBrk="1" hangingPunct="1">
              <a:lnSpc>
                <a:spcPct val="90000"/>
              </a:lnSpc>
            </a:pPr>
            <a:r>
              <a:rPr lang="en-GB" sz="1800" dirty="0" smtClean="0"/>
              <a:t>The bases are the set of 64 frequencies that can be combined to represent each block of 64 pixels. </a:t>
            </a:r>
          </a:p>
          <a:p>
            <a:pPr eaLnBrk="1" hangingPunct="1">
              <a:lnSpc>
                <a:spcPct val="90000"/>
              </a:lnSpc>
            </a:pPr>
            <a:endParaRPr lang="en-GB" sz="1800" dirty="0" smtClean="0"/>
          </a:p>
          <a:p>
            <a:pPr eaLnBrk="1" hangingPunct="1">
              <a:lnSpc>
                <a:spcPct val="90000"/>
              </a:lnSpc>
            </a:pPr>
            <a:r>
              <a:rPr lang="en-GB" sz="1800" dirty="0" smtClean="0"/>
              <a:t>Firstly, the image must be transformed into the frequency domain.  This is done in blocks across the whole image.  </a:t>
            </a:r>
          </a:p>
          <a:p>
            <a:pPr eaLnBrk="1" hangingPunct="1">
              <a:lnSpc>
                <a:spcPct val="90000"/>
              </a:lnSpc>
            </a:pPr>
            <a:endParaRPr lang="en-GB" sz="1800" dirty="0" smtClean="0"/>
          </a:p>
          <a:p>
            <a:pPr eaLnBrk="1" hangingPunct="1">
              <a:lnSpc>
                <a:spcPct val="90000"/>
              </a:lnSpc>
            </a:pPr>
            <a:endParaRPr lang="en-GB" sz="1400" dirty="0" smtClean="0"/>
          </a:p>
        </p:txBody>
      </p:sp>
      <p:sp>
        <p:nvSpPr>
          <p:cNvPr id="17412" name="Rectangle 2053"/>
          <p:cNvSpPr>
            <a:spLocks noChangeArrowheads="1"/>
          </p:cNvSpPr>
          <p:nvPr/>
        </p:nvSpPr>
        <p:spPr bwMode="auto">
          <a:xfrm>
            <a:off x="0" y="1966913"/>
            <a:ext cx="9906000" cy="822325"/>
          </a:xfrm>
          <a:prstGeom prst="rect">
            <a:avLst/>
          </a:prstGeom>
          <a:noFill/>
          <a:ln w="9525">
            <a:noFill/>
            <a:miter lim="800000"/>
            <a:headEnd/>
            <a:tailEnd/>
          </a:ln>
        </p:spPr>
        <p:txBody>
          <a:bodyPr>
            <a:spAutoFit/>
          </a:bodyPr>
          <a:lstStyle/>
          <a:p>
            <a:pPr algn="l"/>
            <a:endParaRPr lang="en-US" sz="2400">
              <a:latin typeface="Times New Roman" pitchFamily="18" charset="0"/>
            </a:endParaRPr>
          </a:p>
          <a:p>
            <a:pPr lvl="1" algn="l" eaLnBrk="0" hangingPunct="0"/>
            <a:endParaRPr lang="en-US" sz="2400">
              <a:latin typeface="Times New Roman" pitchFamily="18" charset="0"/>
            </a:endParaRPr>
          </a:p>
        </p:txBody>
      </p:sp>
      <p:sp>
        <p:nvSpPr>
          <p:cNvPr id="17413" name="Rectangle 2056"/>
          <p:cNvSpPr>
            <a:spLocks noChangeArrowheads="1"/>
          </p:cNvSpPr>
          <p:nvPr/>
        </p:nvSpPr>
        <p:spPr bwMode="auto">
          <a:xfrm>
            <a:off x="0" y="3611563"/>
            <a:ext cx="9906000" cy="822325"/>
          </a:xfrm>
          <a:prstGeom prst="rect">
            <a:avLst/>
          </a:prstGeom>
          <a:noFill/>
          <a:ln w="9525">
            <a:noFill/>
            <a:miter lim="800000"/>
            <a:headEnd/>
            <a:tailEnd/>
          </a:ln>
        </p:spPr>
        <p:txBody>
          <a:bodyPr>
            <a:spAutoFit/>
          </a:bodyPr>
          <a:lstStyle/>
          <a:p>
            <a:pPr algn="l"/>
            <a:endParaRPr lang="en-US" sz="2400">
              <a:latin typeface="Times New Roman" pitchFamily="18" charset="0"/>
            </a:endParaRPr>
          </a:p>
          <a:p>
            <a:pPr algn="l" eaLnBrk="0" hangingPunct="0"/>
            <a:endParaRPr lang="en-US" sz="2400">
              <a:latin typeface="Times New Roman" pitchFamily="18" charset="0"/>
            </a:endParaRPr>
          </a:p>
        </p:txBody>
      </p:sp>
      <p:pic>
        <p:nvPicPr>
          <p:cNvPr id="17414" name="Picture 2061" descr="http://www.cs.sfu.ca/CourseCentral/365/li/material/notes/Chap4/Chap4.2/DCT_basis.gif"/>
          <p:cNvPicPr>
            <a:picLocks noGrp="1" noChangeAspect="1" noChangeArrowheads="1"/>
          </p:cNvPicPr>
          <p:nvPr>
            <p:ph type="clipArt" sz="half" idx="2"/>
          </p:nvPr>
        </p:nvPicPr>
        <p:blipFill>
          <a:blip r:embed="rId3" cstate="print"/>
          <a:srcRect/>
          <a:stretch>
            <a:fillRect/>
          </a:stretch>
        </p:blipFill>
        <p:spPr>
          <a:xfrm>
            <a:off x="6972932" y="443346"/>
            <a:ext cx="2664185" cy="2664185"/>
          </a:xfrm>
          <a:noFill/>
        </p:spPr>
      </p:pic>
      <p:pic>
        <p:nvPicPr>
          <p:cNvPr id="17415" name="Picture 2" descr="http://upload.wikimedia.org/wikipedia/commons/thumb/3/38/Sine_cosine_plot.svg/1200px-Sine_cosine_plot.svg.png">
            <a:hlinkClick r:id="rId4" tooltip="Comparing sine and cosine waves."/>
          </p:cNvPr>
          <p:cNvPicPr>
            <a:picLocks noChangeAspect="1" noChangeArrowheads="1"/>
          </p:cNvPicPr>
          <p:nvPr/>
        </p:nvPicPr>
        <p:blipFill>
          <a:blip r:embed="rId5" cstate="print"/>
          <a:srcRect/>
          <a:stretch>
            <a:fillRect/>
          </a:stretch>
        </p:blipFill>
        <p:spPr bwMode="auto">
          <a:xfrm>
            <a:off x="1595438" y="1857375"/>
            <a:ext cx="3751262" cy="2500313"/>
          </a:xfrm>
          <a:prstGeom prst="rect">
            <a:avLst/>
          </a:prstGeom>
          <a:noFill/>
          <a:ln w="9525">
            <a:noFill/>
            <a:miter lim="800000"/>
            <a:headEnd/>
            <a:tailEnd/>
          </a:ln>
        </p:spPr>
      </p:pic>
      <p:pic>
        <p:nvPicPr>
          <p:cNvPr id="8" name="Picture 2" descr="girl512"/>
          <p:cNvPicPr>
            <a:picLocks noChangeAspect="1" noChangeArrowheads="1"/>
          </p:cNvPicPr>
          <p:nvPr/>
        </p:nvPicPr>
        <p:blipFill>
          <a:blip r:embed="rId6" cstate="print"/>
          <a:srcRect/>
          <a:stretch>
            <a:fillRect/>
          </a:stretch>
        </p:blipFill>
        <p:spPr bwMode="auto">
          <a:xfrm>
            <a:off x="7136235" y="4015602"/>
            <a:ext cx="2769765" cy="2769765"/>
          </a:xfrm>
          <a:prstGeom prst="rect">
            <a:avLst/>
          </a:prstGeom>
          <a:noFill/>
        </p:spPr>
      </p:pic>
      <p:sp>
        <p:nvSpPr>
          <p:cNvPr id="2" name="Rectangle 1"/>
          <p:cNvSpPr/>
          <p:nvPr/>
        </p:nvSpPr>
        <p:spPr bwMode="auto">
          <a:xfrm>
            <a:off x="7905328" y="5157192"/>
            <a:ext cx="360040" cy="360040"/>
          </a:xfrm>
          <a:prstGeom prst="rect">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p:txBody>
      </p:sp>
      <p:cxnSp>
        <p:nvCxnSpPr>
          <p:cNvPr id="4" name="Straight Arrow Connector 3"/>
          <p:cNvCxnSpPr/>
          <p:nvPr/>
        </p:nvCxnSpPr>
        <p:spPr bwMode="auto">
          <a:xfrm>
            <a:off x="7140029" y="725353"/>
            <a:ext cx="945319" cy="2756262"/>
          </a:xfrm>
          <a:prstGeom prst="straightConnector1">
            <a:avLst/>
          </a:prstGeom>
          <a:noFill/>
          <a:ln w="19050" cap="flat" cmpd="sng" algn="ctr">
            <a:solidFill>
              <a:srgbClr val="FF0000"/>
            </a:solidFill>
            <a:prstDash val="solid"/>
            <a:miter lim="800000"/>
            <a:headEnd type="none" w="med" len="med"/>
            <a:tailEnd type="arrow"/>
          </a:ln>
          <a:effectLst/>
        </p:spPr>
      </p:cxnSp>
      <p:cxnSp>
        <p:nvCxnSpPr>
          <p:cNvPr id="6" name="Straight Arrow Connector 5"/>
          <p:cNvCxnSpPr/>
          <p:nvPr/>
        </p:nvCxnSpPr>
        <p:spPr bwMode="auto">
          <a:xfrm flipH="1">
            <a:off x="8521117" y="2924944"/>
            <a:ext cx="968390" cy="547043"/>
          </a:xfrm>
          <a:prstGeom prst="straightConnector1">
            <a:avLst/>
          </a:prstGeom>
          <a:noFill/>
          <a:ln w="19050" cap="flat" cmpd="sng" algn="ctr">
            <a:solidFill>
              <a:srgbClr val="FF0000"/>
            </a:solidFill>
            <a:prstDash val="solid"/>
            <a:miter lim="800000"/>
            <a:headEnd type="none" w="med" len="med"/>
            <a:tailEnd type="arrow"/>
          </a:ln>
          <a:effectLst/>
        </p:spPr>
      </p:cxnSp>
      <p:sp>
        <p:nvSpPr>
          <p:cNvPr id="10" name="TextBox 9"/>
          <p:cNvSpPr txBox="1"/>
          <p:nvPr/>
        </p:nvSpPr>
        <p:spPr>
          <a:xfrm>
            <a:off x="7581292" y="3100290"/>
            <a:ext cx="648072" cy="307777"/>
          </a:xfrm>
          <a:prstGeom prst="rect">
            <a:avLst/>
          </a:prstGeom>
          <a:noFill/>
        </p:spPr>
        <p:txBody>
          <a:bodyPr wrap="square" rtlCol="0">
            <a:spAutoFit/>
          </a:bodyPr>
          <a:lstStyle/>
          <a:p>
            <a:r>
              <a:rPr lang="en-GB" sz="1400" dirty="0" smtClean="0"/>
              <a:t>a</a:t>
            </a:r>
            <a:r>
              <a:rPr lang="en-GB" sz="1400" baseline="-25000" dirty="0"/>
              <a:t>1</a:t>
            </a:r>
            <a:endParaRPr lang="en-GB" sz="1400" dirty="0"/>
          </a:p>
        </p:txBody>
      </p:sp>
      <p:sp>
        <p:nvSpPr>
          <p:cNvPr id="17" name="TextBox 16"/>
          <p:cNvSpPr txBox="1"/>
          <p:nvPr/>
        </p:nvSpPr>
        <p:spPr>
          <a:xfrm>
            <a:off x="8681274" y="3148258"/>
            <a:ext cx="648072" cy="307777"/>
          </a:xfrm>
          <a:prstGeom prst="rect">
            <a:avLst/>
          </a:prstGeom>
          <a:noFill/>
        </p:spPr>
        <p:txBody>
          <a:bodyPr wrap="square" rtlCol="0">
            <a:spAutoFit/>
          </a:bodyPr>
          <a:lstStyle/>
          <a:p>
            <a:r>
              <a:rPr lang="en-GB" sz="1400" dirty="0" smtClean="0"/>
              <a:t>a</a:t>
            </a:r>
            <a:r>
              <a:rPr lang="en-GB" sz="1400" baseline="-25000" dirty="0"/>
              <a:t>n</a:t>
            </a:r>
            <a:endParaRPr lang="en-GB" sz="1400" dirty="0"/>
          </a:p>
        </p:txBody>
      </p:sp>
      <p:sp>
        <p:nvSpPr>
          <p:cNvPr id="11" name="Rectangle 10"/>
          <p:cNvSpPr/>
          <p:nvPr/>
        </p:nvSpPr>
        <p:spPr bwMode="auto">
          <a:xfrm>
            <a:off x="7905328" y="3481615"/>
            <a:ext cx="720080" cy="379433"/>
          </a:xfrm>
          <a:prstGeom prst="rect">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8017061" y="3409721"/>
            <a:ext cx="504056" cy="523220"/>
          </a:xfrm>
          <a:prstGeom prst="rect">
            <a:avLst/>
          </a:prstGeom>
          <a:noFill/>
        </p:spPr>
        <p:txBody>
          <a:bodyPr wrap="square" rtlCol="0">
            <a:spAutoFit/>
          </a:bodyPr>
          <a:lstStyle/>
          <a:p>
            <a:r>
              <a:rPr lang="el-GR" dirty="0" smtClean="0">
                <a:latin typeface="Arial"/>
                <a:cs typeface="Arial"/>
              </a:rPr>
              <a:t>Σ</a:t>
            </a:r>
            <a:endParaRPr lang="en-GB" dirty="0"/>
          </a:p>
        </p:txBody>
      </p:sp>
      <p:cxnSp>
        <p:nvCxnSpPr>
          <p:cNvPr id="14" name="Straight Arrow Connector 13"/>
          <p:cNvCxnSpPr>
            <a:stCxn id="12" idx="2"/>
            <a:endCxn id="2" idx="0"/>
          </p:cNvCxnSpPr>
          <p:nvPr/>
        </p:nvCxnSpPr>
        <p:spPr bwMode="auto">
          <a:xfrm flipH="1">
            <a:off x="8085348" y="3932941"/>
            <a:ext cx="183741" cy="1224251"/>
          </a:xfrm>
          <a:prstGeom prst="straightConnector1">
            <a:avLst/>
          </a:prstGeom>
          <a:noFill/>
          <a:ln w="19050" cap="flat" cmpd="sng" algn="ctr">
            <a:solidFill>
              <a:srgbClr val="FF0000"/>
            </a:solidFill>
            <a:prstDash val="solid"/>
            <a:miter lim="800000"/>
            <a:headEnd type="none" w="med" len="med"/>
            <a:tailEnd type="arrow"/>
          </a:ln>
          <a:effectLst/>
        </p:spPr>
      </p:cxnSp>
      <p:sp>
        <p:nvSpPr>
          <p:cNvPr id="16" name="TextBox 15"/>
          <p:cNvSpPr txBox="1"/>
          <p:nvPr/>
        </p:nvSpPr>
        <p:spPr>
          <a:xfrm>
            <a:off x="7885832" y="3102655"/>
            <a:ext cx="864096" cy="369332"/>
          </a:xfrm>
          <a:prstGeom prst="rect">
            <a:avLst/>
          </a:prstGeom>
          <a:noFill/>
        </p:spPr>
        <p:txBody>
          <a:bodyPr wrap="square" rtlCol="0">
            <a:spAutoFit/>
          </a:bodyPr>
          <a:lstStyle/>
          <a:p>
            <a:r>
              <a:rPr lang="en-GB" sz="1800" dirty="0" smtClean="0"/>
              <a:t>…..</a:t>
            </a:r>
            <a:endParaRPr lang="en-GB"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a:noFill/>
        </p:spPr>
        <p:txBody>
          <a:bodyPr lIns="92075" tIns="46038" rIns="92075" bIns="46038" anchor="b"/>
          <a:lstStyle/>
          <a:p>
            <a:pPr eaLnBrk="1" hangingPunct="1"/>
            <a:r>
              <a:rPr lang="en-GB" smtClean="0"/>
              <a:t>The Discrete Cosine Transform Bases</a:t>
            </a:r>
          </a:p>
        </p:txBody>
      </p:sp>
      <p:sp>
        <p:nvSpPr>
          <p:cNvPr id="18435" name="Text Box 1028"/>
          <p:cNvSpPr txBox="1">
            <a:spLocks noChangeArrowheads="1"/>
          </p:cNvSpPr>
          <p:nvPr/>
        </p:nvSpPr>
        <p:spPr bwMode="auto">
          <a:xfrm>
            <a:off x="228600" y="1136650"/>
            <a:ext cx="1835150" cy="396875"/>
          </a:xfrm>
          <a:prstGeom prst="rect">
            <a:avLst/>
          </a:prstGeom>
          <a:noFill/>
          <a:ln w="9525">
            <a:noFill/>
            <a:miter lim="800000"/>
            <a:headEnd/>
            <a:tailEnd/>
          </a:ln>
        </p:spPr>
        <p:txBody>
          <a:bodyPr wrap="none">
            <a:spAutoFit/>
          </a:bodyPr>
          <a:lstStyle/>
          <a:p>
            <a:pPr algn="l"/>
            <a:r>
              <a:rPr lang="en-GB" sz="2000"/>
              <a:t>Low frequency</a:t>
            </a:r>
          </a:p>
        </p:txBody>
      </p:sp>
      <p:sp>
        <p:nvSpPr>
          <p:cNvPr id="18436" name="Text Box 1029"/>
          <p:cNvSpPr txBox="1">
            <a:spLocks noChangeArrowheads="1"/>
          </p:cNvSpPr>
          <p:nvPr/>
        </p:nvSpPr>
        <p:spPr bwMode="auto">
          <a:xfrm>
            <a:off x="7772400" y="6089650"/>
            <a:ext cx="1892300" cy="396875"/>
          </a:xfrm>
          <a:prstGeom prst="rect">
            <a:avLst/>
          </a:prstGeom>
          <a:noFill/>
          <a:ln w="9525">
            <a:noFill/>
            <a:miter lim="800000"/>
            <a:headEnd/>
            <a:tailEnd/>
          </a:ln>
        </p:spPr>
        <p:txBody>
          <a:bodyPr wrap="none">
            <a:spAutoFit/>
          </a:bodyPr>
          <a:lstStyle/>
          <a:p>
            <a:pPr algn="l"/>
            <a:r>
              <a:rPr lang="en-GB" sz="2000"/>
              <a:t>High frequency</a:t>
            </a:r>
          </a:p>
        </p:txBody>
      </p:sp>
      <p:sp>
        <p:nvSpPr>
          <p:cNvPr id="18437" name="Rectangle 1030"/>
          <p:cNvSpPr>
            <a:spLocks noChangeArrowheads="1"/>
          </p:cNvSpPr>
          <p:nvPr/>
        </p:nvSpPr>
        <p:spPr bwMode="auto">
          <a:xfrm>
            <a:off x="0" y="1966913"/>
            <a:ext cx="9906000" cy="822325"/>
          </a:xfrm>
          <a:prstGeom prst="rect">
            <a:avLst/>
          </a:prstGeom>
          <a:noFill/>
          <a:ln w="9525">
            <a:noFill/>
            <a:miter lim="800000"/>
            <a:headEnd/>
            <a:tailEnd/>
          </a:ln>
        </p:spPr>
        <p:txBody>
          <a:bodyPr>
            <a:spAutoFit/>
          </a:bodyPr>
          <a:lstStyle/>
          <a:p>
            <a:pPr algn="l"/>
            <a:endParaRPr lang="en-US" sz="2400">
              <a:latin typeface="Times New Roman" pitchFamily="18" charset="0"/>
            </a:endParaRPr>
          </a:p>
          <a:p>
            <a:pPr lvl="1" algn="l" eaLnBrk="0" hangingPunct="0"/>
            <a:endParaRPr lang="en-US" sz="2400">
              <a:latin typeface="Times New Roman" pitchFamily="18" charset="0"/>
            </a:endParaRPr>
          </a:p>
        </p:txBody>
      </p:sp>
      <p:pic>
        <p:nvPicPr>
          <p:cNvPr id="18438" name="Picture 1032" descr="http://www.cs.sfu.ca/CourseCentral/365/li/material/notes/Chap4/Chap4.2/DCT_basis.gif"/>
          <p:cNvPicPr>
            <a:picLocks noChangeAspect="1" noChangeArrowheads="1"/>
          </p:cNvPicPr>
          <p:nvPr/>
        </p:nvPicPr>
        <p:blipFill>
          <a:blip r:embed="rId3" cstate="print"/>
          <a:srcRect/>
          <a:stretch>
            <a:fillRect/>
          </a:stretch>
        </p:blipFill>
        <p:spPr bwMode="auto">
          <a:xfrm>
            <a:off x="2209800" y="1219200"/>
            <a:ext cx="5486400" cy="5486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Grp="1" noChangeArrowheads="1"/>
          </p:cNvSpPr>
          <p:nvPr>
            <p:ph type="title"/>
          </p:nvPr>
        </p:nvSpPr>
        <p:spPr/>
        <p:txBody>
          <a:bodyPr/>
          <a:lstStyle/>
          <a:p>
            <a:pPr eaLnBrk="1" hangingPunct="1"/>
            <a:r>
              <a:rPr lang="en-GB" dirty="0" smtClean="0"/>
              <a:t>DCT Image Compression</a:t>
            </a:r>
          </a:p>
        </p:txBody>
      </p:sp>
      <p:sp>
        <p:nvSpPr>
          <p:cNvPr id="20483" name="Rectangle 10"/>
          <p:cNvSpPr>
            <a:spLocks noGrp="1" noChangeArrowheads="1"/>
          </p:cNvSpPr>
          <p:nvPr>
            <p:ph type="body" sz="half" idx="1"/>
          </p:nvPr>
        </p:nvSpPr>
        <p:spPr>
          <a:xfrm>
            <a:off x="381000" y="914400"/>
            <a:ext cx="6477000" cy="5181600"/>
          </a:xfrm>
        </p:spPr>
        <p:txBody>
          <a:bodyPr/>
          <a:lstStyle/>
          <a:p>
            <a:pPr eaLnBrk="1" hangingPunct="1">
              <a:lnSpc>
                <a:spcPct val="90000"/>
              </a:lnSpc>
            </a:pPr>
            <a:r>
              <a:rPr lang="en-GB" dirty="0" smtClean="0"/>
              <a:t>The DCT itself does not achieve compression, but rather prepares the image for compression.</a:t>
            </a:r>
          </a:p>
          <a:p>
            <a:pPr eaLnBrk="1" hangingPunct="1">
              <a:lnSpc>
                <a:spcPct val="90000"/>
              </a:lnSpc>
            </a:pPr>
            <a:endParaRPr lang="en-GB" dirty="0" smtClean="0"/>
          </a:p>
          <a:p>
            <a:pPr eaLnBrk="1" hangingPunct="1">
              <a:lnSpc>
                <a:spcPct val="90000"/>
              </a:lnSpc>
            </a:pPr>
            <a:r>
              <a:rPr lang="en-GB" dirty="0" smtClean="0"/>
              <a:t>Once in the frequency domain the image's high-frequency coefficients can be coarsely </a:t>
            </a:r>
            <a:r>
              <a:rPr lang="en-GB" dirty="0" smtClean="0">
                <a:solidFill>
                  <a:srgbClr val="2330DD"/>
                </a:solidFill>
              </a:rPr>
              <a:t>quantised</a:t>
            </a:r>
            <a:r>
              <a:rPr lang="en-GB" dirty="0" smtClean="0"/>
              <a:t> so that many of them (&gt;50%) can be truncated to zero.  </a:t>
            </a:r>
          </a:p>
          <a:p>
            <a:pPr eaLnBrk="1" hangingPunct="1">
              <a:lnSpc>
                <a:spcPct val="90000"/>
              </a:lnSpc>
            </a:pPr>
            <a:endParaRPr lang="en-GB" dirty="0" smtClean="0"/>
          </a:p>
          <a:p>
            <a:pPr eaLnBrk="1" hangingPunct="1">
              <a:lnSpc>
                <a:spcPct val="90000"/>
              </a:lnSpc>
            </a:pPr>
            <a:r>
              <a:rPr lang="en-GB" dirty="0" smtClean="0"/>
              <a:t>The coefficients can then be arranged so that the zeroes are clustered (</a:t>
            </a:r>
            <a:r>
              <a:rPr lang="en-GB" dirty="0" err="1" smtClean="0"/>
              <a:t>zig-zag</a:t>
            </a:r>
            <a:r>
              <a:rPr lang="en-GB" dirty="0" smtClean="0"/>
              <a:t> collection) and Run-Length Encoded.</a:t>
            </a:r>
          </a:p>
          <a:p>
            <a:pPr eaLnBrk="1" hangingPunct="1">
              <a:lnSpc>
                <a:spcPct val="90000"/>
              </a:lnSpc>
            </a:pPr>
            <a:endParaRPr lang="en-GB" dirty="0" smtClean="0"/>
          </a:p>
          <a:p>
            <a:pPr eaLnBrk="1" hangingPunct="1">
              <a:lnSpc>
                <a:spcPct val="90000"/>
              </a:lnSpc>
            </a:pPr>
            <a:r>
              <a:rPr lang="en-GB" dirty="0" smtClean="0"/>
              <a:t>The remaining data is then compressed with Huffman coding*.</a:t>
            </a:r>
          </a:p>
          <a:p>
            <a:pPr eaLnBrk="1" hangingPunct="1">
              <a:lnSpc>
                <a:spcPct val="90000"/>
              </a:lnSpc>
            </a:pPr>
            <a:endParaRPr lang="en-GB" dirty="0" smtClean="0"/>
          </a:p>
          <a:p>
            <a:pPr eaLnBrk="1" hangingPunct="1">
              <a:lnSpc>
                <a:spcPct val="90000"/>
              </a:lnSpc>
            </a:pPr>
            <a:r>
              <a:rPr lang="en-GB" sz="1400" dirty="0" smtClean="0"/>
              <a:t>*The JPEG standard actually specifies many variants which have not been widely used.  For example, a more efficient algorithm than Huffman, called arithmetic coding, is a standard variant, but there are several patents on this method. We usually refer to the JPEG </a:t>
            </a:r>
            <a:r>
              <a:rPr lang="en-GB" sz="1400" u="sng" dirty="0" smtClean="0"/>
              <a:t>baseline</a:t>
            </a:r>
            <a:r>
              <a:rPr lang="en-GB" sz="1400" dirty="0" smtClean="0"/>
              <a:t> algorithm if there is a possibility of confusion between variants. </a:t>
            </a:r>
          </a:p>
        </p:txBody>
      </p:sp>
      <p:pic>
        <p:nvPicPr>
          <p:cNvPr id="20484" name="Picture 6" descr="http://www.cs.sfu.ca/CourseCentral/365/li/material/notes/Chap4/Chap4.2/Topic5.fig_125.gif"/>
          <p:cNvPicPr>
            <a:picLocks noChangeAspect="1" noChangeArrowheads="1"/>
          </p:cNvPicPr>
          <p:nvPr/>
        </p:nvPicPr>
        <p:blipFill>
          <a:blip r:embed="rId3" cstate="print"/>
          <a:srcRect l="58537"/>
          <a:stretch>
            <a:fillRect/>
          </a:stretch>
        </p:blipFill>
        <p:spPr bwMode="auto">
          <a:xfrm>
            <a:off x="6934200" y="3733800"/>
            <a:ext cx="2667000" cy="2514600"/>
          </a:xfrm>
          <a:prstGeom prst="rect">
            <a:avLst/>
          </a:prstGeom>
          <a:noFill/>
          <a:ln w="9525">
            <a:noFill/>
            <a:miter lim="800000"/>
            <a:headEnd/>
            <a:tailEnd/>
          </a:ln>
        </p:spPr>
      </p:pic>
      <p:sp>
        <p:nvSpPr>
          <p:cNvPr id="20485" name="Line 7"/>
          <p:cNvSpPr>
            <a:spLocks noChangeShapeType="1"/>
          </p:cNvSpPr>
          <p:nvPr/>
        </p:nvSpPr>
        <p:spPr bwMode="auto">
          <a:xfrm>
            <a:off x="5791200" y="3810000"/>
            <a:ext cx="1219200" cy="457200"/>
          </a:xfrm>
          <a:prstGeom prst="line">
            <a:avLst/>
          </a:prstGeom>
          <a:noFill/>
          <a:ln w="15875">
            <a:solidFill>
              <a:srgbClr val="666699"/>
            </a:solidFill>
            <a:miter lim="800000"/>
            <a:headEnd/>
            <a:tailEnd type="triangle" w="med" len="med"/>
          </a:ln>
        </p:spPr>
        <p:txBody>
          <a:bodyPr wrap="none"/>
          <a:lstStyle/>
          <a:p>
            <a:endParaRPr lang="en-US"/>
          </a:p>
        </p:txBody>
      </p:sp>
      <p:pic>
        <p:nvPicPr>
          <p:cNvPr id="20486" name="Picture 12"/>
          <p:cNvPicPr>
            <a:picLocks noGrp="1" noChangeAspect="1" noChangeArrowheads="1"/>
          </p:cNvPicPr>
          <p:nvPr>
            <p:ph type="clipArt" sz="half" idx="2"/>
          </p:nvPr>
        </p:nvPicPr>
        <p:blipFill>
          <a:blip r:embed="rId4" cstate="print"/>
          <a:srcRect l="22491" t="53152"/>
          <a:stretch>
            <a:fillRect/>
          </a:stretch>
        </p:blipFill>
        <p:spPr>
          <a:xfrm>
            <a:off x="7010400" y="1143000"/>
            <a:ext cx="2574925" cy="2260600"/>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DCT Image Compression</a:t>
            </a:r>
            <a:endParaRPr lang="en-US" dirty="0"/>
          </a:p>
        </p:txBody>
      </p:sp>
      <p:sp>
        <p:nvSpPr>
          <p:cNvPr id="3" name="Content Placeholder 2"/>
          <p:cNvSpPr>
            <a:spLocks noGrp="1"/>
          </p:cNvSpPr>
          <p:nvPr>
            <p:ph sz="half" idx="1"/>
          </p:nvPr>
        </p:nvSpPr>
        <p:spPr>
          <a:xfrm>
            <a:off x="488504" y="908720"/>
            <a:ext cx="4175125" cy="5181600"/>
          </a:xfrm>
        </p:spPr>
        <p:txBody>
          <a:bodyPr/>
          <a:lstStyle/>
          <a:p>
            <a:r>
              <a:rPr lang="en-GB" sz="2400" dirty="0" smtClean="0"/>
              <a:t>‘Baseline’ JPEG uses a standard quantization matrix - determined by subjective testing </a:t>
            </a:r>
          </a:p>
          <a:p>
            <a:endParaRPr lang="en-GB" sz="2400" dirty="0" smtClean="0"/>
          </a:p>
          <a:p>
            <a:pPr lvl="1"/>
            <a:endParaRPr lang="en-GB" sz="2000" dirty="0" smtClean="0"/>
          </a:p>
          <a:p>
            <a:pPr lvl="1"/>
            <a:endParaRPr lang="en-GB" dirty="0" smtClean="0"/>
          </a:p>
          <a:p>
            <a:pPr lvl="1"/>
            <a:r>
              <a:rPr lang="en-GB" dirty="0" smtClean="0"/>
              <a:t>Higher frequency DCT coefficients </a:t>
            </a:r>
            <a:r>
              <a:rPr lang="en-GB" i="1" dirty="0" err="1" smtClean="0"/>
              <a:t>G</a:t>
            </a:r>
            <a:r>
              <a:rPr lang="en-GB" i="1" baseline="-25000" dirty="0" err="1" smtClean="0"/>
              <a:t>ij</a:t>
            </a:r>
            <a:r>
              <a:rPr lang="en-GB" i="1" dirty="0" smtClean="0"/>
              <a:t> </a:t>
            </a:r>
            <a:r>
              <a:rPr lang="en-GB" dirty="0" smtClean="0"/>
              <a:t>are attenuated more as the HVS is less sensitive to high frequencies</a:t>
            </a:r>
            <a:endParaRPr lang="en-US" dirty="0"/>
          </a:p>
        </p:txBody>
      </p:sp>
      <p:sp>
        <p:nvSpPr>
          <p:cNvPr id="5" name="Rectangle 3"/>
          <p:cNvSpPr>
            <a:spLocks noChangeArrowheads="1"/>
          </p:cNvSpPr>
          <p:nvPr/>
        </p:nvSpPr>
        <p:spPr bwMode="auto">
          <a:xfrm>
            <a:off x="5225480" y="1556792"/>
            <a:ext cx="4680520" cy="2924520"/>
          </a:xfrm>
          <a:prstGeom prst="rect">
            <a:avLst/>
          </a:prstGeom>
          <a:noFill/>
          <a:ln w="9525">
            <a:noFill/>
            <a:miter lim="800000"/>
            <a:headEnd/>
            <a:tailEnd/>
          </a:ln>
        </p:spPr>
        <p:txBody>
          <a:bodyPr wrap="square" lIns="92075" tIns="46038" rIns="92075" bIns="46038">
            <a:spAutoFit/>
          </a:bodyPr>
          <a:lstStyle/>
          <a:p>
            <a:pPr algn="l">
              <a:spcBef>
                <a:spcPct val="50000"/>
              </a:spcBef>
            </a:pPr>
            <a:r>
              <a:rPr lang="en-GB" sz="1600" b="1" dirty="0">
                <a:latin typeface="Courier New" pitchFamily="49" charset="0"/>
              </a:rPr>
              <a:t>16  11  10  16  24   40   51   61   </a:t>
            </a:r>
          </a:p>
          <a:p>
            <a:pPr algn="l">
              <a:spcBef>
                <a:spcPct val="50000"/>
              </a:spcBef>
            </a:pPr>
            <a:r>
              <a:rPr lang="en-GB" sz="1600" b="1" dirty="0">
                <a:latin typeface="Courier New" pitchFamily="49" charset="0"/>
              </a:rPr>
              <a:t>12  12  14  19  26   58   60   55   </a:t>
            </a:r>
          </a:p>
          <a:p>
            <a:pPr algn="l">
              <a:spcBef>
                <a:spcPct val="50000"/>
              </a:spcBef>
            </a:pPr>
            <a:r>
              <a:rPr lang="en-GB" sz="1600" b="1" dirty="0">
                <a:latin typeface="Courier New" pitchFamily="49" charset="0"/>
              </a:rPr>
              <a:t>14  13  16  24  40   57   69   56   </a:t>
            </a:r>
          </a:p>
          <a:p>
            <a:pPr algn="l">
              <a:spcBef>
                <a:spcPct val="50000"/>
              </a:spcBef>
            </a:pPr>
            <a:r>
              <a:rPr lang="en-GB" sz="1600" b="1" dirty="0">
                <a:latin typeface="Courier New" pitchFamily="49" charset="0"/>
              </a:rPr>
              <a:t>14  17  22  29  51   87   80   62   </a:t>
            </a:r>
          </a:p>
          <a:p>
            <a:pPr algn="l">
              <a:spcBef>
                <a:spcPct val="50000"/>
              </a:spcBef>
            </a:pPr>
            <a:r>
              <a:rPr lang="en-GB" sz="1600" b="1" dirty="0">
                <a:latin typeface="Courier New" pitchFamily="49" charset="0"/>
              </a:rPr>
              <a:t>18  22  37  56  68   109  103  77   </a:t>
            </a:r>
          </a:p>
          <a:p>
            <a:pPr algn="l">
              <a:spcBef>
                <a:spcPct val="50000"/>
              </a:spcBef>
            </a:pPr>
            <a:r>
              <a:rPr lang="en-GB" sz="1600" b="1" dirty="0">
                <a:latin typeface="Courier New" pitchFamily="49" charset="0"/>
              </a:rPr>
              <a:t>24  35  55  64  81   104  113  92   </a:t>
            </a:r>
          </a:p>
          <a:p>
            <a:pPr algn="l">
              <a:spcBef>
                <a:spcPct val="50000"/>
              </a:spcBef>
            </a:pPr>
            <a:r>
              <a:rPr lang="en-GB" sz="1600" b="1" dirty="0">
                <a:latin typeface="Courier New" pitchFamily="49" charset="0"/>
              </a:rPr>
              <a:t>49  64  78  87  103  121  120  101  </a:t>
            </a:r>
          </a:p>
          <a:p>
            <a:pPr algn="l">
              <a:spcBef>
                <a:spcPct val="50000"/>
              </a:spcBef>
            </a:pPr>
            <a:r>
              <a:rPr lang="en-GB" sz="1600" b="1" dirty="0">
                <a:latin typeface="Courier New" pitchFamily="49" charset="0"/>
              </a:rPr>
              <a:t>72  92  95  98  112  100  103  99 </a:t>
            </a:r>
          </a:p>
        </p:txBody>
      </p:sp>
      <p:graphicFrame>
        <p:nvGraphicFramePr>
          <p:cNvPr id="6" name="Object 5"/>
          <p:cNvGraphicFramePr>
            <a:graphicFrameLocks noChangeAspect="1"/>
          </p:cNvGraphicFramePr>
          <p:nvPr/>
        </p:nvGraphicFramePr>
        <p:xfrm>
          <a:off x="1064568" y="2852936"/>
          <a:ext cx="2525756" cy="516632"/>
        </p:xfrm>
        <a:graphic>
          <a:graphicData uri="http://schemas.openxmlformats.org/presentationml/2006/ole">
            <mc:AlternateContent xmlns:mc="http://schemas.openxmlformats.org/markup-compatibility/2006">
              <mc:Choice xmlns:v="urn:schemas-microsoft-com:vml" Requires="v">
                <p:oleObj spid="_x0000_s68614" name="Equation" r:id="rId3" imgW="1117440" imgH="228600" progId="Equation.3">
                  <p:embed/>
                </p:oleObj>
              </mc:Choice>
              <mc:Fallback>
                <p:oleObj name="Equation" r:id="rId3" imgW="111744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568" y="2852936"/>
                        <a:ext cx="2525756" cy="5166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4232920" y="2780928"/>
            <a:ext cx="1368152" cy="400110"/>
          </a:xfrm>
          <a:prstGeom prst="rect">
            <a:avLst/>
          </a:prstGeom>
          <a:noFill/>
        </p:spPr>
        <p:txBody>
          <a:bodyPr wrap="square" rtlCol="0">
            <a:spAutoFit/>
          </a:bodyPr>
          <a:lstStyle/>
          <a:p>
            <a:r>
              <a:rPr lang="en-GB" sz="2000" i="1" dirty="0" smtClean="0"/>
              <a:t>Q </a:t>
            </a:r>
            <a:r>
              <a:rPr lang="en-GB" sz="2000" dirty="0" smtClean="0"/>
              <a:t>=</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9"/>
          <p:cNvSpPr>
            <a:spLocks noGrp="1" noChangeArrowheads="1"/>
          </p:cNvSpPr>
          <p:nvPr>
            <p:ph type="title"/>
          </p:nvPr>
        </p:nvSpPr>
        <p:spPr/>
        <p:txBody>
          <a:bodyPr/>
          <a:lstStyle/>
          <a:p>
            <a:pPr eaLnBrk="1" hangingPunct="1"/>
            <a:r>
              <a:rPr lang="en-GB" smtClean="0"/>
              <a:t>DCT Compression Stages</a:t>
            </a:r>
          </a:p>
        </p:txBody>
      </p:sp>
      <p:sp>
        <p:nvSpPr>
          <p:cNvPr id="22531" name="Rectangle 10"/>
          <p:cNvSpPr>
            <a:spLocks noGrp="1" noChangeArrowheads="1"/>
          </p:cNvSpPr>
          <p:nvPr>
            <p:ph type="body" idx="1"/>
          </p:nvPr>
        </p:nvSpPr>
        <p:spPr/>
        <p:txBody>
          <a:bodyPr/>
          <a:lstStyle/>
          <a:p>
            <a:pPr eaLnBrk="1" hangingPunct="1"/>
            <a:r>
              <a:rPr lang="en-GB" sz="2400" dirty="0" smtClean="0"/>
              <a:t>Blocking (8x8)</a:t>
            </a:r>
          </a:p>
          <a:p>
            <a:pPr eaLnBrk="1" hangingPunct="1"/>
            <a:r>
              <a:rPr lang="en-GB" sz="2400" dirty="0" smtClean="0"/>
              <a:t>DCT (Discrete Cosine Transformation) </a:t>
            </a:r>
          </a:p>
          <a:p>
            <a:pPr eaLnBrk="1" hangingPunct="1"/>
            <a:r>
              <a:rPr lang="en-GB" sz="2400" dirty="0" smtClean="0"/>
              <a:t>Quantization </a:t>
            </a:r>
          </a:p>
          <a:p>
            <a:pPr eaLnBrk="1" hangingPunct="1"/>
            <a:r>
              <a:rPr lang="en-GB" sz="2400" dirty="0" smtClean="0"/>
              <a:t>Zigzag Scan </a:t>
            </a:r>
          </a:p>
          <a:p>
            <a:pPr eaLnBrk="1" hangingPunct="1"/>
            <a:r>
              <a:rPr lang="en-GB" sz="2400" dirty="0" smtClean="0"/>
              <a:t>DPCM* on the dc value (the average value in the top left)</a:t>
            </a:r>
          </a:p>
          <a:p>
            <a:pPr lvl="1" eaLnBrk="1" hangingPunct="1"/>
            <a:r>
              <a:rPr lang="en-GB" sz="2400" dirty="0" smtClean="0"/>
              <a:t> DPCM – </a:t>
            </a:r>
            <a:r>
              <a:rPr lang="en-GB" sz="2400" dirty="0" smtClean="0">
                <a:solidFill>
                  <a:srgbClr val="2330DD"/>
                </a:solidFill>
              </a:rPr>
              <a:t>Differential Pulse Code Modulation </a:t>
            </a:r>
            <a:r>
              <a:rPr lang="en-GB" sz="2400" dirty="0" smtClean="0"/>
              <a:t>– Instead of sending the value send the difference from the previous value.</a:t>
            </a:r>
          </a:p>
          <a:p>
            <a:pPr eaLnBrk="1" hangingPunct="1"/>
            <a:r>
              <a:rPr lang="en-GB" sz="2400" dirty="0" smtClean="0"/>
              <a:t>RLE on the ac values (all 63 values which aren’t the dc/ average)</a:t>
            </a:r>
          </a:p>
          <a:p>
            <a:pPr eaLnBrk="1" hangingPunct="1"/>
            <a:r>
              <a:rPr lang="en-GB" sz="2400" dirty="0" smtClean="0"/>
              <a:t>Huffman Coding </a:t>
            </a:r>
          </a:p>
          <a:p>
            <a:pPr eaLnBrk="1" hangingPunct="1">
              <a:buNone/>
            </a:pPr>
            <a:endParaRPr lang="en-GB" sz="2400" dirty="0" smtClean="0"/>
          </a:p>
        </p:txBody>
      </p:sp>
      <p:sp>
        <p:nvSpPr>
          <p:cNvPr id="22532" name="Rectangle 4"/>
          <p:cNvSpPr>
            <a:spLocks noChangeArrowheads="1"/>
          </p:cNvSpPr>
          <p:nvPr/>
        </p:nvSpPr>
        <p:spPr bwMode="auto">
          <a:xfrm>
            <a:off x="0" y="2195513"/>
            <a:ext cx="9906000" cy="822325"/>
          </a:xfrm>
          <a:prstGeom prst="rect">
            <a:avLst/>
          </a:prstGeom>
          <a:noFill/>
          <a:ln w="9525">
            <a:noFill/>
            <a:miter lim="800000"/>
            <a:headEnd/>
            <a:tailEnd/>
          </a:ln>
        </p:spPr>
        <p:txBody>
          <a:bodyPr>
            <a:spAutoFit/>
          </a:bodyPr>
          <a:lstStyle/>
          <a:p>
            <a:pPr algn="l"/>
            <a:endParaRPr lang="en-US" sz="2400">
              <a:latin typeface="Times New Roman" pitchFamily="18" charset="0"/>
            </a:endParaRPr>
          </a:p>
          <a:p>
            <a:pPr lvl="1" algn="l" eaLnBrk="0" hangingPunct="0"/>
            <a:endParaRPr lang="en-US" sz="2400">
              <a:latin typeface="Times New Roman" pitchFamily="18" charset="0"/>
            </a:endParaRPr>
          </a:p>
        </p:txBody>
      </p:sp>
      <p:sp>
        <p:nvSpPr>
          <p:cNvPr id="22533" name="Rectangle 7"/>
          <p:cNvSpPr>
            <a:spLocks noChangeArrowheads="1"/>
          </p:cNvSpPr>
          <p:nvPr/>
        </p:nvSpPr>
        <p:spPr bwMode="auto">
          <a:xfrm>
            <a:off x="0" y="3840163"/>
            <a:ext cx="9906000" cy="822325"/>
          </a:xfrm>
          <a:prstGeom prst="rect">
            <a:avLst/>
          </a:prstGeom>
          <a:noFill/>
          <a:ln w="9525">
            <a:noFill/>
            <a:miter lim="800000"/>
            <a:headEnd/>
            <a:tailEnd/>
          </a:ln>
        </p:spPr>
        <p:txBody>
          <a:bodyPr>
            <a:spAutoFit/>
          </a:bodyPr>
          <a:lstStyle/>
          <a:p>
            <a:pPr algn="l"/>
            <a:endParaRPr lang="en-US" sz="2400">
              <a:latin typeface="Times New Roman" pitchFamily="18" charset="0"/>
            </a:endParaRPr>
          </a:p>
          <a:p>
            <a:pPr algn="l" eaLnBrk="0" hangingPunct="0"/>
            <a:endParaRPr lang="en-US" sz="2400">
              <a:latin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Grp="1" noChangeArrowheads="1"/>
          </p:cNvSpPr>
          <p:nvPr>
            <p:ph type="title"/>
          </p:nvPr>
        </p:nvSpPr>
        <p:spPr/>
        <p:txBody>
          <a:bodyPr/>
          <a:lstStyle/>
          <a:p>
            <a:pPr eaLnBrk="1" hangingPunct="1"/>
            <a:r>
              <a:rPr lang="en-GB" smtClean="0"/>
              <a:t>DCT Mathematics</a:t>
            </a:r>
          </a:p>
        </p:txBody>
      </p:sp>
      <p:sp>
        <p:nvSpPr>
          <p:cNvPr id="5124" name="Rectangle 6"/>
          <p:cNvSpPr>
            <a:spLocks noGrp="1" noChangeArrowheads="1"/>
          </p:cNvSpPr>
          <p:nvPr>
            <p:ph type="body" idx="1"/>
          </p:nvPr>
        </p:nvSpPr>
        <p:spPr/>
        <p:txBody>
          <a:bodyPr/>
          <a:lstStyle/>
          <a:p>
            <a:pPr eaLnBrk="1" hangingPunct="1"/>
            <a:r>
              <a:rPr lang="en-GB" dirty="0" smtClean="0"/>
              <a:t>The formula is shown here for interest only (not assessed material!).</a:t>
            </a:r>
          </a:p>
          <a:p>
            <a:pPr eaLnBrk="1" hangingPunct="1"/>
            <a:endParaRPr lang="en-GB" dirty="0" smtClean="0"/>
          </a:p>
          <a:p>
            <a:pPr eaLnBrk="1" hangingPunct="1"/>
            <a:r>
              <a:rPr lang="en-GB" dirty="0" smtClean="0"/>
              <a:t>The Discrete Cosine Transform below takes the image pixels </a:t>
            </a:r>
            <a:r>
              <a:rPr lang="en-GB" i="1" dirty="0" smtClean="0"/>
              <a:t>I(</a:t>
            </a:r>
            <a:r>
              <a:rPr lang="en-GB" i="1" dirty="0" err="1" smtClean="0"/>
              <a:t>x,y</a:t>
            </a:r>
            <a:r>
              <a:rPr lang="en-GB" i="1" dirty="0" smtClean="0"/>
              <a:t>)</a:t>
            </a:r>
            <a:r>
              <a:rPr lang="en-GB" dirty="0" smtClean="0"/>
              <a:t> and generates </a:t>
            </a:r>
            <a:r>
              <a:rPr lang="en-GB" i="1" dirty="0" smtClean="0"/>
              <a:t>DCT(</a:t>
            </a:r>
            <a:r>
              <a:rPr lang="en-GB" i="1" dirty="0" err="1" smtClean="0"/>
              <a:t>i,j</a:t>
            </a:r>
            <a:r>
              <a:rPr lang="en-GB" i="1" dirty="0" smtClean="0"/>
              <a:t>)</a:t>
            </a:r>
            <a:r>
              <a:rPr lang="en-GB" dirty="0" smtClean="0"/>
              <a:t> values. </a:t>
            </a:r>
          </a:p>
          <a:p>
            <a:pPr lvl="1" eaLnBrk="1" hangingPunct="1"/>
            <a:r>
              <a:rPr lang="en-GB" dirty="0" smtClean="0"/>
              <a:t> Its easy to go in the opposite direction as shown in the second equation</a:t>
            </a:r>
          </a:p>
          <a:p>
            <a:pPr eaLnBrk="1" hangingPunct="1"/>
            <a:endParaRPr lang="en-GB" dirty="0" smtClean="0"/>
          </a:p>
        </p:txBody>
      </p:sp>
      <p:graphicFrame>
        <p:nvGraphicFramePr>
          <p:cNvPr id="5122" name="Object 3"/>
          <p:cNvGraphicFramePr>
            <a:graphicFrameLocks/>
          </p:cNvGraphicFramePr>
          <p:nvPr/>
        </p:nvGraphicFramePr>
        <p:xfrm>
          <a:off x="1856656" y="3429000"/>
          <a:ext cx="5913438" cy="2341562"/>
        </p:xfrm>
        <a:graphic>
          <a:graphicData uri="http://schemas.openxmlformats.org/presentationml/2006/ole">
            <mc:AlternateContent xmlns:mc="http://schemas.openxmlformats.org/markup-compatibility/2006">
              <mc:Choice xmlns:v="urn:schemas-microsoft-com:vml" Requires="v">
                <p:oleObj spid="_x0000_s5126" name="Equation" r:id="rId4" imgW="3695400" imgH="1180800" progId="Equation.3">
                  <p:embed/>
                </p:oleObj>
              </mc:Choice>
              <mc:Fallback>
                <p:oleObj name="Equation" r:id="rId4" imgW="3695400" imgH="1180800" progId="Equation.3">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6656" y="3429000"/>
                        <a:ext cx="5913438" cy="234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http://www.yorku.ca/eye/squarwav.gif"/>
          <p:cNvPicPr>
            <a:picLocks noChangeAspect="1" noChangeArrowheads="1"/>
          </p:cNvPicPr>
          <p:nvPr/>
        </p:nvPicPr>
        <p:blipFill>
          <a:blip r:embed="rId3" cstate="print"/>
          <a:srcRect r="13037" b="9857"/>
          <a:stretch>
            <a:fillRect/>
          </a:stretch>
        </p:blipFill>
        <p:spPr bwMode="auto">
          <a:xfrm>
            <a:off x="5486400" y="3429000"/>
            <a:ext cx="4114800" cy="3140075"/>
          </a:xfrm>
          <a:prstGeom prst="rect">
            <a:avLst/>
          </a:prstGeom>
          <a:noFill/>
          <a:ln w="9525">
            <a:noFill/>
            <a:miter lim="800000"/>
            <a:headEnd/>
            <a:tailEnd/>
          </a:ln>
        </p:spPr>
      </p:pic>
      <p:sp>
        <p:nvSpPr>
          <p:cNvPr id="23555" name="Rectangle 11"/>
          <p:cNvSpPr>
            <a:spLocks noGrp="1" noChangeArrowheads="1"/>
          </p:cNvSpPr>
          <p:nvPr>
            <p:ph type="title"/>
          </p:nvPr>
        </p:nvSpPr>
        <p:spPr/>
        <p:txBody>
          <a:bodyPr/>
          <a:lstStyle/>
          <a:p>
            <a:pPr eaLnBrk="1" hangingPunct="1"/>
            <a:r>
              <a:rPr lang="en-GB" smtClean="0"/>
              <a:t>Gibb’s Phenomenon</a:t>
            </a:r>
          </a:p>
        </p:txBody>
      </p:sp>
      <p:sp>
        <p:nvSpPr>
          <p:cNvPr id="23556" name="Rectangle 12"/>
          <p:cNvSpPr>
            <a:spLocks noGrp="1" noChangeArrowheads="1"/>
          </p:cNvSpPr>
          <p:nvPr>
            <p:ph type="body" sz="half" idx="1"/>
          </p:nvPr>
        </p:nvSpPr>
        <p:spPr>
          <a:xfrm>
            <a:off x="742950" y="914400"/>
            <a:ext cx="4514850" cy="5181600"/>
          </a:xfrm>
        </p:spPr>
        <p:txBody>
          <a:bodyPr/>
          <a:lstStyle/>
          <a:p>
            <a:pPr eaLnBrk="1" hangingPunct="1"/>
            <a:r>
              <a:rPr lang="en-GB" sz="1800" smtClean="0"/>
              <a:t>The presence of artefacts around sharp edges is referred to as Gibb's phenomenon.  </a:t>
            </a:r>
          </a:p>
          <a:p>
            <a:pPr eaLnBrk="1" hangingPunct="1"/>
            <a:endParaRPr lang="en-GB" sz="1800" smtClean="0"/>
          </a:p>
          <a:p>
            <a:pPr eaLnBrk="1" hangingPunct="1"/>
            <a:r>
              <a:rPr lang="en-GB" sz="1800" smtClean="0"/>
              <a:t>These are caused by the inability of a finite combination of continuous functions (like cosines) to describe jump discontinuities (e.g. edges). </a:t>
            </a:r>
          </a:p>
          <a:p>
            <a:pPr eaLnBrk="1" hangingPunct="1"/>
            <a:endParaRPr lang="en-GB" sz="1800" smtClean="0"/>
          </a:p>
          <a:p>
            <a:pPr eaLnBrk="1" hangingPunct="1"/>
            <a:r>
              <a:rPr lang="en-GB" sz="1800" smtClean="0"/>
              <a:t>At higher compression ratios these losses become more apparent, as do the boundaries of the 8x8 blocks.  </a:t>
            </a:r>
          </a:p>
          <a:p>
            <a:pPr eaLnBrk="1" hangingPunct="1"/>
            <a:endParaRPr lang="en-GB" sz="1800" smtClean="0"/>
          </a:p>
          <a:p>
            <a:pPr eaLnBrk="1" hangingPunct="1"/>
            <a:r>
              <a:rPr lang="en-GB" sz="1800" smtClean="0"/>
              <a:t>The loss of edge clarity can be clearly seen in a difference mapping comparing an original image with its heavily compressed equivalent.</a:t>
            </a:r>
          </a:p>
        </p:txBody>
      </p:sp>
      <p:pic>
        <p:nvPicPr>
          <p:cNvPr id="23557" name="Picture 6" descr="http://www.numerit.com/samples/fours/fig1.gif"/>
          <p:cNvPicPr>
            <a:picLocks noChangeAspect="1" noChangeArrowheads="1" noCrop="1"/>
          </p:cNvPicPr>
          <p:nvPr/>
        </p:nvPicPr>
        <p:blipFill>
          <a:blip r:embed="rId4" cstate="print"/>
          <a:srcRect/>
          <a:stretch>
            <a:fillRect/>
          </a:stretch>
        </p:blipFill>
        <p:spPr bwMode="auto">
          <a:xfrm>
            <a:off x="6400800" y="457200"/>
            <a:ext cx="2690813" cy="2895600"/>
          </a:xfrm>
          <a:prstGeom prst="rect">
            <a:avLst/>
          </a:prstGeom>
          <a:noFill/>
          <a:ln w="9525">
            <a:noFill/>
            <a:miter lim="800000"/>
            <a:headEnd/>
            <a:tailEnd/>
          </a:ln>
        </p:spPr>
      </p:pic>
      <p:sp>
        <p:nvSpPr>
          <p:cNvPr id="23558" name="Rectangle 9"/>
          <p:cNvSpPr>
            <a:spLocks noChangeArrowheads="1"/>
          </p:cNvSpPr>
          <p:nvPr/>
        </p:nvSpPr>
        <p:spPr bwMode="auto">
          <a:xfrm>
            <a:off x="7315200" y="3429000"/>
            <a:ext cx="2203450" cy="198438"/>
          </a:xfrm>
          <a:prstGeom prst="rect">
            <a:avLst/>
          </a:prstGeom>
          <a:noFill/>
          <a:ln w="12700">
            <a:noFill/>
            <a:miter lim="800000"/>
            <a:headEnd type="none" w="sm" len="sm"/>
            <a:tailEnd type="none" w="sm" len="sm"/>
          </a:ln>
        </p:spPr>
        <p:txBody>
          <a:bodyPr wrap="none">
            <a:spAutoFit/>
          </a:bodyPr>
          <a:lstStyle/>
          <a:p>
            <a:pPr algn="l"/>
            <a:r>
              <a:rPr lang="en-GB" sz="700">
                <a:latin typeface="Comic Sans MS" pitchFamily="66" charset="0"/>
              </a:rPr>
              <a:t>http://www.numerit.com/samples/fours/doc.htm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a:xfrm>
            <a:off x="762000" y="76200"/>
            <a:ext cx="8420100" cy="914400"/>
          </a:xfrm>
        </p:spPr>
        <p:txBody>
          <a:bodyPr/>
          <a:lstStyle/>
          <a:p>
            <a:pPr eaLnBrk="1" hangingPunct="1"/>
            <a:r>
              <a:rPr lang="en-GB" smtClean="0"/>
              <a:t>Original Test Image</a:t>
            </a:r>
            <a:br>
              <a:rPr lang="en-GB" smtClean="0"/>
            </a:br>
            <a:r>
              <a:rPr lang="en-GB" sz="2400" smtClean="0"/>
              <a:t>An extreme example for demonstrating Gibb’s phenomenon</a:t>
            </a:r>
          </a:p>
        </p:txBody>
      </p:sp>
      <p:graphicFrame>
        <p:nvGraphicFramePr>
          <p:cNvPr id="6146" name="Object 3"/>
          <p:cNvGraphicFramePr>
            <a:graphicFrameLocks/>
          </p:cNvGraphicFramePr>
          <p:nvPr/>
        </p:nvGraphicFramePr>
        <p:xfrm>
          <a:off x="1844675" y="1660525"/>
          <a:ext cx="6816725" cy="4257675"/>
        </p:xfrm>
        <a:graphic>
          <a:graphicData uri="http://schemas.openxmlformats.org/presentationml/2006/ole">
            <mc:AlternateContent xmlns:mc="http://schemas.openxmlformats.org/markup-compatibility/2006">
              <mc:Choice xmlns:v="urn:schemas-microsoft-com:vml" Requires="v">
                <p:oleObj spid="_x0000_s6150" name="Document" r:id="rId4" imgW="6816600" imgH="4257360" progId="Word.Document.8">
                  <p:embed/>
                </p:oleObj>
              </mc:Choice>
              <mc:Fallback>
                <p:oleObj name="Document" r:id="rId4" imgW="6816600" imgH="4257360" progId="Word.Document.8">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4675" y="1660525"/>
                        <a:ext cx="6816725"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6"/>
          <p:cNvSpPr>
            <a:spLocks noGrp="1" noChangeArrowheads="1"/>
          </p:cNvSpPr>
          <p:nvPr>
            <p:ph type="title"/>
          </p:nvPr>
        </p:nvSpPr>
        <p:spPr/>
        <p:txBody>
          <a:bodyPr/>
          <a:lstStyle/>
          <a:p>
            <a:pPr eaLnBrk="1" hangingPunct="1"/>
            <a:r>
              <a:rPr lang="en-GB" i="1" smtClean="0"/>
              <a:t>Heavily</a:t>
            </a:r>
            <a:r>
              <a:rPr lang="en-GB" smtClean="0"/>
              <a:t> Compressed DCT Image</a:t>
            </a:r>
          </a:p>
        </p:txBody>
      </p:sp>
      <p:graphicFrame>
        <p:nvGraphicFramePr>
          <p:cNvPr id="7170" name="Object 0"/>
          <p:cNvGraphicFramePr>
            <a:graphicFrameLocks/>
          </p:cNvGraphicFramePr>
          <p:nvPr/>
        </p:nvGraphicFramePr>
        <p:xfrm>
          <a:off x="1844675" y="1660525"/>
          <a:ext cx="6816725" cy="4257675"/>
        </p:xfrm>
        <a:graphic>
          <a:graphicData uri="http://schemas.openxmlformats.org/presentationml/2006/ole">
            <mc:AlternateContent xmlns:mc="http://schemas.openxmlformats.org/markup-compatibility/2006">
              <mc:Choice xmlns:v="urn:schemas-microsoft-com:vml" Requires="v">
                <p:oleObj spid="_x0000_s7178" name="Document" r:id="rId4" imgW="6816600" imgH="4257360" progId="Word.Document.8">
                  <p:embed/>
                </p:oleObj>
              </mc:Choice>
              <mc:Fallback>
                <p:oleObj name="Document" r:id="rId4" imgW="6816600" imgH="4257360" progId="Word.Document.8">
                  <p:embed/>
                  <p:pic>
                    <p:nvPicPr>
                      <p:cNvPr id="0" name="Object 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4675" y="1660525"/>
                        <a:ext cx="6816725"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1"/>
          <p:cNvGraphicFramePr>
            <a:graphicFrameLocks/>
          </p:cNvGraphicFramePr>
          <p:nvPr/>
        </p:nvGraphicFramePr>
        <p:xfrm>
          <a:off x="1905000" y="1676400"/>
          <a:ext cx="6794500" cy="4243388"/>
        </p:xfrm>
        <a:graphic>
          <a:graphicData uri="http://schemas.openxmlformats.org/presentationml/2006/ole">
            <mc:AlternateContent xmlns:mc="http://schemas.openxmlformats.org/markup-compatibility/2006">
              <mc:Choice xmlns:v="urn:schemas-microsoft-com:vml" Requires="v">
                <p:oleObj spid="_x0000_s7179" name="Document" r:id="rId6" imgW="6794280" imgH="4243320" progId="Word.Document.8">
                  <p:embed/>
                </p:oleObj>
              </mc:Choice>
              <mc:Fallback>
                <p:oleObj name="Document" r:id="rId6" imgW="6794280" imgH="4243320" progId="Word.Document.8">
                  <p:embed/>
                  <p:pic>
                    <p:nvPicPr>
                      <p:cNvPr id="0" name="Object 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1676400"/>
                        <a:ext cx="6794500" cy="424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8"/>
          <p:cNvSpPr>
            <a:spLocks noGrp="1" noChangeArrowheads="1"/>
          </p:cNvSpPr>
          <p:nvPr>
            <p:ph type="title"/>
          </p:nvPr>
        </p:nvSpPr>
        <p:spPr/>
        <p:txBody>
          <a:bodyPr/>
          <a:lstStyle/>
          <a:p>
            <a:pPr eaLnBrk="1" hangingPunct="1"/>
            <a:r>
              <a:rPr lang="en-GB" smtClean="0"/>
              <a:t>Contents</a:t>
            </a:r>
          </a:p>
        </p:txBody>
      </p:sp>
      <p:sp>
        <p:nvSpPr>
          <p:cNvPr id="12291" name="Rectangle 9"/>
          <p:cNvSpPr>
            <a:spLocks noGrp="1" noChangeArrowheads="1"/>
          </p:cNvSpPr>
          <p:nvPr>
            <p:ph type="body" sz="half" idx="1"/>
          </p:nvPr>
        </p:nvSpPr>
        <p:spPr>
          <a:xfrm>
            <a:off x="704850" y="981075"/>
            <a:ext cx="3905250" cy="5181600"/>
          </a:xfrm>
        </p:spPr>
        <p:txBody>
          <a:bodyPr/>
          <a:lstStyle/>
          <a:p>
            <a:pPr eaLnBrk="1" hangingPunct="1"/>
            <a:r>
              <a:rPr lang="en-GB" sz="1800" smtClean="0"/>
              <a:t>The philosophy behind the lossy of processes of DCT image compression.</a:t>
            </a:r>
          </a:p>
          <a:p>
            <a:pPr eaLnBrk="1" hangingPunct="1"/>
            <a:endParaRPr lang="en-GB" sz="1800" smtClean="0"/>
          </a:p>
          <a:p>
            <a:pPr eaLnBrk="1" hangingPunct="1"/>
            <a:r>
              <a:rPr lang="en-GB" sz="1800" smtClean="0"/>
              <a:t>A summary of the processes involved in DCT image compression.</a:t>
            </a:r>
          </a:p>
          <a:p>
            <a:pPr eaLnBrk="1" hangingPunct="1"/>
            <a:endParaRPr lang="en-GB" sz="1800" smtClean="0"/>
          </a:p>
          <a:p>
            <a:pPr eaLnBrk="1" hangingPunct="1"/>
            <a:r>
              <a:rPr lang="en-GB" sz="1800" smtClean="0"/>
              <a:t>Consideration of DCT ringing and blocking compression artefacts; their appearance and their origin.</a:t>
            </a:r>
          </a:p>
          <a:p>
            <a:pPr eaLnBrk="1" hangingPunct="1"/>
            <a:endParaRPr lang="en-GB" sz="1800" smtClean="0"/>
          </a:p>
          <a:p>
            <a:pPr eaLnBrk="1" hangingPunct="1"/>
            <a:endParaRPr lang="en-GB" sz="1800" smtClean="0"/>
          </a:p>
        </p:txBody>
      </p:sp>
      <p:sp>
        <p:nvSpPr>
          <p:cNvPr id="12292" name="Rectangle 4"/>
          <p:cNvSpPr>
            <a:spLocks noChangeArrowheads="1"/>
          </p:cNvSpPr>
          <p:nvPr/>
        </p:nvSpPr>
        <p:spPr bwMode="auto">
          <a:xfrm>
            <a:off x="0" y="1966913"/>
            <a:ext cx="9906000" cy="822325"/>
          </a:xfrm>
          <a:prstGeom prst="rect">
            <a:avLst/>
          </a:prstGeom>
          <a:noFill/>
          <a:ln w="9525">
            <a:noFill/>
            <a:miter lim="800000"/>
            <a:headEnd/>
            <a:tailEnd/>
          </a:ln>
        </p:spPr>
        <p:txBody>
          <a:bodyPr>
            <a:spAutoFit/>
          </a:bodyPr>
          <a:lstStyle/>
          <a:p>
            <a:pPr algn="l"/>
            <a:endParaRPr lang="en-US" sz="2400">
              <a:latin typeface="Times New Roman" pitchFamily="18" charset="0"/>
            </a:endParaRPr>
          </a:p>
          <a:p>
            <a:pPr lvl="1" algn="l" eaLnBrk="0" hangingPunct="0"/>
            <a:endParaRPr lang="en-US" sz="2400">
              <a:latin typeface="Times New Roman" pitchFamily="18" charset="0"/>
            </a:endParaRPr>
          </a:p>
        </p:txBody>
      </p:sp>
      <p:sp>
        <p:nvSpPr>
          <p:cNvPr id="12293" name="Rectangle 5"/>
          <p:cNvSpPr>
            <a:spLocks noChangeArrowheads="1"/>
          </p:cNvSpPr>
          <p:nvPr/>
        </p:nvSpPr>
        <p:spPr bwMode="auto">
          <a:xfrm>
            <a:off x="0" y="3611563"/>
            <a:ext cx="9906000" cy="822325"/>
          </a:xfrm>
          <a:prstGeom prst="rect">
            <a:avLst/>
          </a:prstGeom>
          <a:noFill/>
          <a:ln w="9525">
            <a:noFill/>
            <a:miter lim="800000"/>
            <a:headEnd/>
            <a:tailEnd/>
          </a:ln>
        </p:spPr>
        <p:txBody>
          <a:bodyPr>
            <a:spAutoFit/>
          </a:bodyPr>
          <a:lstStyle/>
          <a:p>
            <a:pPr algn="l"/>
            <a:endParaRPr lang="en-US" sz="2400">
              <a:latin typeface="Times New Roman" pitchFamily="18" charset="0"/>
            </a:endParaRPr>
          </a:p>
          <a:p>
            <a:pPr algn="l" eaLnBrk="0" hangingPunct="0"/>
            <a:endParaRPr lang="en-US" sz="2400">
              <a:latin typeface="Times New Roman" pitchFamily="18" charset="0"/>
            </a:endParaRPr>
          </a:p>
        </p:txBody>
      </p:sp>
      <p:pic>
        <p:nvPicPr>
          <p:cNvPr id="12294" name="Picture 11" descr="http://www.cs.sfu.ca/CourseCentral/365/li/material/notes/Chap4/Chap4.2/DCT_basis.gif"/>
          <p:cNvPicPr>
            <a:picLocks noGrp="1" noChangeAspect="1" noChangeArrowheads="1"/>
          </p:cNvPicPr>
          <p:nvPr>
            <p:ph type="clipArt" sz="half" idx="2"/>
          </p:nvPr>
        </p:nvPicPr>
        <p:blipFill>
          <a:blip r:embed="rId3" cstate="print"/>
          <a:srcRect/>
          <a:stretch>
            <a:fillRect/>
          </a:stretch>
        </p:blipFill>
        <p:spPr>
          <a:xfrm>
            <a:off x="5070475" y="1417638"/>
            <a:ext cx="4175125" cy="4175125"/>
          </a:xfr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p:nvPr>
        </p:nvSpPr>
        <p:spPr/>
        <p:txBody>
          <a:bodyPr/>
          <a:lstStyle/>
          <a:p>
            <a:pPr eaLnBrk="1" hangingPunct="1"/>
            <a:r>
              <a:rPr lang="en-GB" smtClean="0"/>
              <a:t>The Difference (Gibb’s Phenomenon)</a:t>
            </a:r>
          </a:p>
        </p:txBody>
      </p:sp>
      <p:graphicFrame>
        <p:nvGraphicFramePr>
          <p:cNvPr id="8194" name="Object 3"/>
          <p:cNvGraphicFramePr>
            <a:graphicFrameLocks/>
          </p:cNvGraphicFramePr>
          <p:nvPr/>
        </p:nvGraphicFramePr>
        <p:xfrm>
          <a:off x="2133600" y="1752600"/>
          <a:ext cx="6654800" cy="4156075"/>
        </p:xfrm>
        <a:graphic>
          <a:graphicData uri="http://schemas.openxmlformats.org/presentationml/2006/ole">
            <mc:AlternateContent xmlns:mc="http://schemas.openxmlformats.org/markup-compatibility/2006">
              <mc:Choice xmlns:v="urn:schemas-microsoft-com:vml" Requires="v">
                <p:oleObj spid="_x0000_s8198" name="Document" r:id="rId4" imgW="6654600" imgH="4155840" progId="Word.Document.8">
                  <p:embed/>
                </p:oleObj>
              </mc:Choice>
              <mc:Fallback>
                <p:oleObj name="Document" r:id="rId4" imgW="6654600" imgH="4155840" progId="Word.Document.8">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752600"/>
                        <a:ext cx="665480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9"/>
          <p:cNvSpPr>
            <a:spLocks noGrp="1" noChangeArrowheads="1"/>
          </p:cNvSpPr>
          <p:nvPr>
            <p:ph type="title"/>
          </p:nvPr>
        </p:nvSpPr>
        <p:spPr/>
        <p:txBody>
          <a:bodyPr/>
          <a:lstStyle/>
          <a:p>
            <a:pPr eaLnBrk="1" hangingPunct="1"/>
            <a:r>
              <a:rPr lang="en-GB" dirty="0" smtClean="0"/>
              <a:t>Summary of DCT</a:t>
            </a:r>
          </a:p>
        </p:txBody>
      </p:sp>
      <p:sp>
        <p:nvSpPr>
          <p:cNvPr id="26627" name="Rectangle 10"/>
          <p:cNvSpPr>
            <a:spLocks noGrp="1" noChangeArrowheads="1"/>
          </p:cNvSpPr>
          <p:nvPr>
            <p:ph type="body" sz="half" idx="1"/>
          </p:nvPr>
        </p:nvSpPr>
        <p:spPr/>
        <p:txBody>
          <a:bodyPr/>
          <a:lstStyle/>
          <a:p>
            <a:pPr eaLnBrk="1" hangingPunct="1">
              <a:buFont typeface="Wingdings" pitchFamily="2" charset="2"/>
              <a:buChar char="ü"/>
            </a:pPr>
            <a:r>
              <a:rPr lang="en-GB" sz="1800" smtClean="0"/>
              <a:t>The philosophy behind the lossy processes of DCT image compression.</a:t>
            </a:r>
          </a:p>
          <a:p>
            <a:pPr eaLnBrk="1" hangingPunct="1">
              <a:buFont typeface="Wingdings" pitchFamily="2" charset="2"/>
              <a:buChar char="ü"/>
            </a:pPr>
            <a:endParaRPr lang="en-GB" sz="1800" smtClean="0"/>
          </a:p>
          <a:p>
            <a:pPr eaLnBrk="1" hangingPunct="1">
              <a:buFont typeface="Wingdings" pitchFamily="2" charset="2"/>
              <a:buChar char="ü"/>
            </a:pPr>
            <a:r>
              <a:rPr lang="en-GB" sz="1800" smtClean="0"/>
              <a:t>A summary of the processes involved in DCT image compression.</a:t>
            </a:r>
          </a:p>
          <a:p>
            <a:pPr eaLnBrk="1" hangingPunct="1">
              <a:buFont typeface="Wingdings" pitchFamily="2" charset="2"/>
              <a:buChar char="ü"/>
            </a:pPr>
            <a:endParaRPr lang="en-GB" sz="1800" smtClean="0"/>
          </a:p>
          <a:p>
            <a:pPr eaLnBrk="1" hangingPunct="1">
              <a:buFont typeface="Wingdings" pitchFamily="2" charset="2"/>
              <a:buChar char="ü"/>
            </a:pPr>
            <a:r>
              <a:rPr lang="en-GB" sz="1800" smtClean="0"/>
              <a:t>Consideration of DCT ringing and blocking compression artefacts; their appearance and their origin.</a:t>
            </a:r>
          </a:p>
          <a:p>
            <a:pPr eaLnBrk="1" hangingPunct="1"/>
            <a:endParaRPr lang="en-GB" sz="1800" smtClean="0"/>
          </a:p>
          <a:p>
            <a:pPr eaLnBrk="1" hangingPunct="1"/>
            <a:endParaRPr lang="en-GB" sz="1800" smtClean="0"/>
          </a:p>
        </p:txBody>
      </p:sp>
      <p:sp>
        <p:nvSpPr>
          <p:cNvPr id="26628" name="Rectangle 4"/>
          <p:cNvSpPr>
            <a:spLocks noChangeArrowheads="1"/>
          </p:cNvSpPr>
          <p:nvPr/>
        </p:nvSpPr>
        <p:spPr bwMode="auto">
          <a:xfrm>
            <a:off x="0" y="1966913"/>
            <a:ext cx="9906000" cy="822325"/>
          </a:xfrm>
          <a:prstGeom prst="rect">
            <a:avLst/>
          </a:prstGeom>
          <a:noFill/>
          <a:ln w="9525">
            <a:noFill/>
            <a:miter lim="800000"/>
            <a:headEnd/>
            <a:tailEnd/>
          </a:ln>
        </p:spPr>
        <p:txBody>
          <a:bodyPr>
            <a:spAutoFit/>
          </a:bodyPr>
          <a:lstStyle/>
          <a:p>
            <a:pPr algn="l"/>
            <a:endParaRPr lang="en-US" sz="2400">
              <a:latin typeface="Times New Roman" pitchFamily="18" charset="0"/>
            </a:endParaRPr>
          </a:p>
          <a:p>
            <a:pPr lvl="1" algn="l" eaLnBrk="0" hangingPunct="0"/>
            <a:endParaRPr lang="en-US" sz="2400">
              <a:latin typeface="Times New Roman" pitchFamily="18" charset="0"/>
            </a:endParaRPr>
          </a:p>
        </p:txBody>
      </p:sp>
      <p:sp>
        <p:nvSpPr>
          <p:cNvPr id="26629" name="Rectangle 5"/>
          <p:cNvSpPr>
            <a:spLocks noChangeArrowheads="1"/>
          </p:cNvSpPr>
          <p:nvPr/>
        </p:nvSpPr>
        <p:spPr bwMode="auto">
          <a:xfrm>
            <a:off x="0" y="3611563"/>
            <a:ext cx="9906000" cy="822325"/>
          </a:xfrm>
          <a:prstGeom prst="rect">
            <a:avLst/>
          </a:prstGeom>
          <a:noFill/>
          <a:ln w="9525">
            <a:noFill/>
            <a:miter lim="800000"/>
            <a:headEnd/>
            <a:tailEnd/>
          </a:ln>
        </p:spPr>
        <p:txBody>
          <a:bodyPr>
            <a:spAutoFit/>
          </a:bodyPr>
          <a:lstStyle/>
          <a:p>
            <a:pPr algn="l"/>
            <a:endParaRPr lang="en-US" sz="2400">
              <a:latin typeface="Times New Roman" pitchFamily="18" charset="0"/>
            </a:endParaRPr>
          </a:p>
          <a:p>
            <a:pPr algn="l" eaLnBrk="0" hangingPunct="0"/>
            <a:endParaRPr lang="en-US" sz="2400">
              <a:latin typeface="Times New Roman" pitchFamily="18" charset="0"/>
            </a:endParaRPr>
          </a:p>
        </p:txBody>
      </p:sp>
      <p:sp>
        <p:nvSpPr>
          <p:cNvPr id="26630" name="Rectangle 7"/>
          <p:cNvSpPr>
            <a:spLocks noChangeArrowheads="1"/>
          </p:cNvSpPr>
          <p:nvPr/>
        </p:nvSpPr>
        <p:spPr bwMode="auto">
          <a:xfrm>
            <a:off x="4881563" y="3929063"/>
            <a:ext cx="4419600" cy="877887"/>
          </a:xfrm>
          <a:prstGeom prst="rect">
            <a:avLst/>
          </a:prstGeom>
          <a:noFill/>
          <a:ln w="9525">
            <a:noFill/>
            <a:miter lim="800000"/>
            <a:headEnd/>
            <a:tailEnd/>
          </a:ln>
        </p:spPr>
        <p:txBody>
          <a:bodyPr>
            <a:spAutoFit/>
          </a:bodyPr>
          <a:lstStyle/>
          <a:p>
            <a:pPr algn="r"/>
            <a:r>
              <a:rPr lang="en-GB" sz="1400"/>
              <a:t>For interest … </a:t>
            </a:r>
          </a:p>
          <a:p>
            <a:pPr algn="r"/>
            <a:r>
              <a:rPr lang="en-GB" sz="1400"/>
              <a:t>more links on compression … </a:t>
            </a:r>
          </a:p>
          <a:p>
            <a:endParaRPr lang="en-GB" sz="1200" b="1"/>
          </a:p>
          <a:p>
            <a:pPr algn="r"/>
            <a:r>
              <a:rPr lang="en-GB" sz="1100" b="1"/>
              <a:t>http://www.eee.bham.ac.uk/woolleysi/links/datacomp.htm</a:t>
            </a:r>
          </a:p>
        </p:txBody>
      </p:sp>
      <p:pic>
        <p:nvPicPr>
          <p:cNvPr id="26631" name="Picture 12" descr="http://www.cs.sfu.ca/CourseCentral/365/li/material/notes/Chap4/Chap4.2/DCT_basis.gif"/>
          <p:cNvPicPr>
            <a:picLocks noGrp="1" noChangeAspect="1" noChangeArrowheads="1"/>
          </p:cNvPicPr>
          <p:nvPr>
            <p:ph type="clipArt" sz="half" idx="2"/>
          </p:nvPr>
        </p:nvPicPr>
        <p:blipFill>
          <a:blip r:embed="rId3" cstate="print"/>
          <a:srcRect/>
          <a:stretch>
            <a:fillRect/>
          </a:stretch>
        </p:blipFill>
        <p:spPr>
          <a:xfrm>
            <a:off x="6248400" y="914400"/>
            <a:ext cx="2997200" cy="2997200"/>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State of the art compression methods</a:t>
            </a:r>
            <a:endParaRPr lang="en-US" dirty="0"/>
          </a:p>
        </p:txBody>
      </p:sp>
      <p:sp>
        <p:nvSpPr>
          <p:cNvPr id="3" name="Content Placeholder 2"/>
          <p:cNvSpPr>
            <a:spLocks noGrp="1"/>
          </p:cNvSpPr>
          <p:nvPr>
            <p:ph sz="half" idx="1"/>
          </p:nvPr>
        </p:nvSpPr>
        <p:spPr/>
        <p:txBody>
          <a:bodyPr/>
          <a:lstStyle/>
          <a:p>
            <a:pPr>
              <a:spcAft>
                <a:spcPts val="600"/>
              </a:spcAft>
            </a:pPr>
            <a:r>
              <a:rPr lang="en-GB" sz="2000" dirty="0" smtClean="0"/>
              <a:t>The DCT is the transformation underpinning the original JPEG standard</a:t>
            </a:r>
          </a:p>
          <a:p>
            <a:pPr lvl="1">
              <a:spcAft>
                <a:spcPts val="600"/>
              </a:spcAft>
            </a:pPr>
            <a:r>
              <a:rPr lang="en-GB" sz="2000" dirty="0" smtClean="0"/>
              <a:t>Block based transformation</a:t>
            </a:r>
          </a:p>
          <a:p>
            <a:pPr lvl="1">
              <a:spcAft>
                <a:spcPts val="600"/>
              </a:spcAft>
            </a:pPr>
            <a:r>
              <a:rPr lang="en-GB" sz="2000" dirty="0" smtClean="0"/>
              <a:t>Blocking artefacts will always be an issue at high compression rates</a:t>
            </a:r>
          </a:p>
          <a:p>
            <a:r>
              <a:rPr lang="en-GB" sz="2000" dirty="0" smtClean="0"/>
              <a:t>JPEG2000 is based on the discrete wavelet</a:t>
            </a:r>
            <a:r>
              <a:rPr lang="en-GB" sz="2000" i="1" dirty="0" smtClean="0"/>
              <a:t> </a:t>
            </a:r>
            <a:r>
              <a:rPr lang="en-GB" sz="2000" dirty="0" smtClean="0"/>
              <a:t>transform (DWT)</a:t>
            </a:r>
          </a:p>
          <a:p>
            <a:pPr lvl="1"/>
            <a:r>
              <a:rPr lang="en-GB" sz="2000" dirty="0" smtClean="0"/>
              <a:t>A more complex transformation across the whole image</a:t>
            </a:r>
          </a:p>
          <a:p>
            <a:pPr lvl="1"/>
            <a:r>
              <a:rPr lang="en-GB" sz="2000" dirty="0" smtClean="0"/>
              <a:t>Blocking artefacts no longer a problem</a:t>
            </a:r>
          </a:p>
          <a:p>
            <a:pPr lvl="2"/>
            <a:endParaRPr lang="en-GB" dirty="0" smtClean="0"/>
          </a:p>
          <a:p>
            <a:pPr lvl="3"/>
            <a:endParaRPr lang="en-US" dirty="0"/>
          </a:p>
        </p:txBody>
      </p:sp>
      <p:pic>
        <p:nvPicPr>
          <p:cNvPr id="5" name="Picture 8" descr="girl512_haar2"/>
          <p:cNvPicPr>
            <a:picLocks noChangeAspect="1" noChangeArrowheads="1"/>
          </p:cNvPicPr>
          <p:nvPr/>
        </p:nvPicPr>
        <p:blipFill>
          <a:blip r:embed="rId2" cstate="print"/>
          <a:srcRect/>
          <a:stretch>
            <a:fillRect/>
          </a:stretch>
        </p:blipFill>
        <p:spPr bwMode="auto">
          <a:xfrm>
            <a:off x="6105128" y="4077072"/>
            <a:ext cx="2664296" cy="2664296"/>
          </a:xfrm>
          <a:prstGeom prst="rect">
            <a:avLst/>
          </a:prstGeom>
          <a:noFill/>
        </p:spPr>
      </p:pic>
      <p:sp>
        <p:nvSpPr>
          <p:cNvPr id="6" name="TextBox 5"/>
          <p:cNvSpPr txBox="1"/>
          <p:nvPr/>
        </p:nvSpPr>
        <p:spPr>
          <a:xfrm>
            <a:off x="6249144" y="5373216"/>
            <a:ext cx="2664296" cy="523220"/>
          </a:xfrm>
          <a:prstGeom prst="rect">
            <a:avLst/>
          </a:prstGeom>
          <a:noFill/>
        </p:spPr>
        <p:txBody>
          <a:bodyPr wrap="square" rtlCol="0">
            <a:spAutoFit/>
          </a:bodyPr>
          <a:lstStyle/>
          <a:p>
            <a:endParaRPr lang="en-US" dirty="0"/>
          </a:p>
        </p:txBody>
      </p:sp>
      <p:pic>
        <p:nvPicPr>
          <p:cNvPr id="7" name="Picture 2" descr="girl512"/>
          <p:cNvPicPr>
            <a:picLocks noChangeAspect="1" noChangeArrowheads="1"/>
          </p:cNvPicPr>
          <p:nvPr/>
        </p:nvPicPr>
        <p:blipFill>
          <a:blip r:embed="rId3" cstate="print"/>
          <a:srcRect/>
          <a:stretch>
            <a:fillRect/>
          </a:stretch>
        </p:blipFill>
        <p:spPr bwMode="auto">
          <a:xfrm>
            <a:off x="6033120" y="764704"/>
            <a:ext cx="2664296" cy="2664296"/>
          </a:xfrm>
          <a:prstGeom prst="rect">
            <a:avLst/>
          </a:prstGeom>
          <a:noFill/>
        </p:spPr>
      </p:pic>
      <p:sp>
        <p:nvSpPr>
          <p:cNvPr id="13" name="Up-Down Arrow 12"/>
          <p:cNvSpPr/>
          <p:nvPr/>
        </p:nvSpPr>
        <p:spPr bwMode="auto">
          <a:xfrm>
            <a:off x="7329264" y="3501008"/>
            <a:ext cx="72008" cy="504056"/>
          </a:xfrm>
          <a:prstGeom prst="upDownArrow">
            <a:avLst/>
          </a:prstGeom>
          <a:noFill/>
          <a:ln w="19050"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14" name="TextBox 13"/>
          <p:cNvSpPr txBox="1"/>
          <p:nvPr/>
        </p:nvSpPr>
        <p:spPr>
          <a:xfrm>
            <a:off x="7329264" y="3573016"/>
            <a:ext cx="1296144" cy="400110"/>
          </a:xfrm>
          <a:prstGeom prst="rect">
            <a:avLst/>
          </a:prstGeom>
          <a:noFill/>
        </p:spPr>
        <p:txBody>
          <a:bodyPr wrap="square" rtlCol="0">
            <a:spAutoFit/>
          </a:bodyPr>
          <a:lstStyle/>
          <a:p>
            <a:r>
              <a:rPr lang="en-GB" sz="2000" dirty="0" smtClean="0"/>
              <a:t>DWT</a:t>
            </a:r>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State of the art compression methods</a:t>
            </a:r>
            <a:endParaRPr lang="en-US" dirty="0"/>
          </a:p>
        </p:txBody>
      </p:sp>
      <p:sp>
        <p:nvSpPr>
          <p:cNvPr id="3" name="Content Placeholder 2"/>
          <p:cNvSpPr>
            <a:spLocks noGrp="1"/>
          </p:cNvSpPr>
          <p:nvPr>
            <p:ph sz="half" idx="1"/>
          </p:nvPr>
        </p:nvSpPr>
        <p:spPr/>
        <p:txBody>
          <a:bodyPr/>
          <a:lstStyle/>
          <a:p>
            <a:r>
              <a:rPr lang="en-GB" sz="2400" dirty="0" smtClean="0"/>
              <a:t>Performance of wavelet based methods is impressive</a:t>
            </a:r>
          </a:p>
          <a:p>
            <a:pPr lvl="1"/>
            <a:r>
              <a:rPr lang="en-GB" sz="2000" dirty="0" smtClean="0"/>
              <a:t>This is in terms of the quality of the compressed image at high compression rates</a:t>
            </a:r>
          </a:p>
          <a:p>
            <a:pPr lvl="1">
              <a:buNone/>
            </a:pPr>
            <a:r>
              <a:rPr lang="en-GB" sz="2000" dirty="0" smtClean="0"/>
              <a:t>AND</a:t>
            </a:r>
          </a:p>
          <a:p>
            <a:pPr lvl="1"/>
            <a:r>
              <a:rPr lang="en-GB" sz="2000" dirty="0" smtClean="0"/>
              <a:t>The absence of blocking artefacts</a:t>
            </a:r>
          </a:p>
          <a:p>
            <a:r>
              <a:rPr lang="en-GB" sz="2400" dirty="0" smtClean="0"/>
              <a:t>We can compare DCT and DWT based compression at 32:1 compression ratio</a:t>
            </a:r>
            <a:endParaRPr lang="en-US" sz="2400" dirty="0"/>
          </a:p>
        </p:txBody>
      </p:sp>
      <p:pic>
        <p:nvPicPr>
          <p:cNvPr id="5" name="Picture 4" descr="girl512_jpeg11"/>
          <p:cNvPicPr>
            <a:picLocks noChangeAspect="1" noChangeArrowheads="1"/>
          </p:cNvPicPr>
          <p:nvPr/>
        </p:nvPicPr>
        <p:blipFill>
          <a:blip r:embed="rId2" cstate="print"/>
          <a:srcRect/>
          <a:stretch>
            <a:fillRect/>
          </a:stretch>
        </p:blipFill>
        <p:spPr bwMode="auto">
          <a:xfrm>
            <a:off x="5457056" y="764704"/>
            <a:ext cx="2376264" cy="2376264"/>
          </a:xfrm>
          <a:prstGeom prst="rect">
            <a:avLst/>
          </a:prstGeom>
          <a:noFill/>
        </p:spPr>
      </p:pic>
      <p:pic>
        <p:nvPicPr>
          <p:cNvPr id="6" name="Picture 2" descr="girl512_spiht_0.2"/>
          <p:cNvPicPr>
            <a:picLocks noChangeAspect="1" noChangeArrowheads="1"/>
          </p:cNvPicPr>
          <p:nvPr/>
        </p:nvPicPr>
        <p:blipFill>
          <a:blip r:embed="rId3" cstate="print"/>
          <a:srcRect/>
          <a:stretch>
            <a:fillRect/>
          </a:stretch>
        </p:blipFill>
        <p:spPr bwMode="auto">
          <a:xfrm>
            <a:off x="5457056" y="3645024"/>
            <a:ext cx="2376000" cy="2376000"/>
          </a:xfrm>
          <a:prstGeom prst="rect">
            <a:avLst/>
          </a:prstGeom>
          <a:noFill/>
        </p:spPr>
      </p:pic>
      <p:sp>
        <p:nvSpPr>
          <p:cNvPr id="7" name="TextBox 6"/>
          <p:cNvSpPr txBox="1"/>
          <p:nvPr/>
        </p:nvSpPr>
        <p:spPr>
          <a:xfrm>
            <a:off x="7905328" y="1556792"/>
            <a:ext cx="936104" cy="461665"/>
          </a:xfrm>
          <a:prstGeom prst="rect">
            <a:avLst/>
          </a:prstGeom>
          <a:noFill/>
        </p:spPr>
        <p:txBody>
          <a:bodyPr wrap="square" rtlCol="0">
            <a:spAutoFit/>
          </a:bodyPr>
          <a:lstStyle/>
          <a:p>
            <a:r>
              <a:rPr lang="en-GB" sz="2400" dirty="0" smtClean="0"/>
              <a:t>DCT</a:t>
            </a:r>
            <a:endParaRPr lang="en-US" sz="2400" dirty="0"/>
          </a:p>
        </p:txBody>
      </p:sp>
      <p:sp>
        <p:nvSpPr>
          <p:cNvPr id="8" name="TextBox 7"/>
          <p:cNvSpPr txBox="1"/>
          <p:nvPr/>
        </p:nvSpPr>
        <p:spPr>
          <a:xfrm>
            <a:off x="8049344" y="4437112"/>
            <a:ext cx="936104" cy="461665"/>
          </a:xfrm>
          <a:prstGeom prst="rect">
            <a:avLst/>
          </a:prstGeom>
          <a:noFill/>
        </p:spPr>
        <p:txBody>
          <a:bodyPr wrap="square" rtlCol="0">
            <a:spAutoFit/>
          </a:bodyPr>
          <a:lstStyle/>
          <a:p>
            <a:r>
              <a:rPr lang="en-GB" sz="2400" dirty="0" smtClean="0"/>
              <a:t>DWT</a:t>
            </a:r>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State of the art compression methods</a:t>
            </a:r>
            <a:endParaRPr lang="en-US" dirty="0"/>
          </a:p>
        </p:txBody>
      </p:sp>
      <p:sp>
        <p:nvSpPr>
          <p:cNvPr id="3" name="Content Placeholder 2"/>
          <p:cNvSpPr>
            <a:spLocks noGrp="1"/>
          </p:cNvSpPr>
          <p:nvPr>
            <p:ph sz="half" idx="1"/>
          </p:nvPr>
        </p:nvSpPr>
        <p:spPr/>
        <p:txBody>
          <a:bodyPr/>
          <a:lstStyle/>
          <a:p>
            <a:r>
              <a:rPr lang="en-GB" sz="2400" dirty="0" smtClean="0"/>
              <a:t>Its much easier to see a difference if we ‘zoom in’ on a small region</a:t>
            </a:r>
          </a:p>
          <a:p>
            <a:pPr lvl="1"/>
            <a:r>
              <a:rPr lang="en-GB" sz="2000" dirty="0" smtClean="0"/>
              <a:t>Blocking artefacts are clearly visible in the DCT based method</a:t>
            </a:r>
          </a:p>
          <a:p>
            <a:pPr lvl="1"/>
            <a:r>
              <a:rPr lang="en-GB" sz="2000" dirty="0" smtClean="0"/>
              <a:t>Wavelet based methods ‘degrade’ much more gracefully at higher compression ratios</a:t>
            </a:r>
            <a:endParaRPr lang="en-US" sz="2000" dirty="0"/>
          </a:p>
        </p:txBody>
      </p:sp>
      <p:pic>
        <p:nvPicPr>
          <p:cNvPr id="5" name="Picture 4" descr="girl512_snap_jpeg"/>
          <p:cNvPicPr>
            <a:picLocks noChangeAspect="1" noChangeArrowheads="1"/>
          </p:cNvPicPr>
          <p:nvPr/>
        </p:nvPicPr>
        <p:blipFill>
          <a:blip r:embed="rId2" cstate="print"/>
          <a:srcRect/>
          <a:stretch>
            <a:fillRect/>
          </a:stretch>
        </p:blipFill>
        <p:spPr bwMode="auto">
          <a:xfrm>
            <a:off x="5817097" y="836713"/>
            <a:ext cx="2376264" cy="2376264"/>
          </a:xfrm>
          <a:prstGeom prst="rect">
            <a:avLst/>
          </a:prstGeom>
          <a:noFill/>
        </p:spPr>
      </p:pic>
      <p:pic>
        <p:nvPicPr>
          <p:cNvPr id="6" name="Picture 2" descr="girl512_snap_spiht"/>
          <p:cNvPicPr>
            <a:picLocks noChangeAspect="1" noChangeArrowheads="1"/>
          </p:cNvPicPr>
          <p:nvPr/>
        </p:nvPicPr>
        <p:blipFill>
          <a:blip r:embed="rId3" cstate="print"/>
          <a:srcRect/>
          <a:stretch>
            <a:fillRect/>
          </a:stretch>
        </p:blipFill>
        <p:spPr bwMode="auto">
          <a:xfrm>
            <a:off x="5817096" y="3645024"/>
            <a:ext cx="2376000" cy="2376000"/>
          </a:xfrm>
          <a:prstGeom prst="rect">
            <a:avLst/>
          </a:prstGeom>
          <a:noFill/>
        </p:spPr>
      </p:pic>
      <p:sp>
        <p:nvSpPr>
          <p:cNvPr id="7" name="TextBox 6"/>
          <p:cNvSpPr txBox="1"/>
          <p:nvPr/>
        </p:nvSpPr>
        <p:spPr>
          <a:xfrm>
            <a:off x="8553400" y="1556792"/>
            <a:ext cx="936104" cy="461665"/>
          </a:xfrm>
          <a:prstGeom prst="rect">
            <a:avLst/>
          </a:prstGeom>
          <a:noFill/>
        </p:spPr>
        <p:txBody>
          <a:bodyPr wrap="square" rtlCol="0">
            <a:spAutoFit/>
          </a:bodyPr>
          <a:lstStyle/>
          <a:p>
            <a:r>
              <a:rPr lang="en-GB" sz="2400" dirty="0" smtClean="0"/>
              <a:t>DCT</a:t>
            </a:r>
            <a:endParaRPr lang="en-US" sz="2400" dirty="0"/>
          </a:p>
        </p:txBody>
      </p:sp>
      <p:sp>
        <p:nvSpPr>
          <p:cNvPr id="8" name="TextBox 7"/>
          <p:cNvSpPr txBox="1"/>
          <p:nvPr/>
        </p:nvSpPr>
        <p:spPr>
          <a:xfrm>
            <a:off x="8625408" y="4437112"/>
            <a:ext cx="936104" cy="461665"/>
          </a:xfrm>
          <a:prstGeom prst="rect">
            <a:avLst/>
          </a:prstGeom>
          <a:noFill/>
        </p:spPr>
        <p:txBody>
          <a:bodyPr wrap="square" rtlCol="0">
            <a:spAutoFit/>
          </a:bodyPr>
          <a:lstStyle/>
          <a:p>
            <a:r>
              <a:rPr lang="en-GB" sz="2400" dirty="0" smtClean="0"/>
              <a:t>DWT</a:t>
            </a: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State of the art compression methods</a:t>
            </a:r>
            <a:endParaRPr lang="en-US" dirty="0"/>
          </a:p>
        </p:txBody>
      </p:sp>
      <p:sp>
        <p:nvSpPr>
          <p:cNvPr id="3" name="Content Placeholder 2"/>
          <p:cNvSpPr>
            <a:spLocks noGrp="1"/>
          </p:cNvSpPr>
          <p:nvPr>
            <p:ph sz="half" idx="1"/>
          </p:nvPr>
        </p:nvSpPr>
        <p:spPr>
          <a:xfrm>
            <a:off x="992560" y="980728"/>
            <a:ext cx="7738442" cy="2514600"/>
          </a:xfrm>
        </p:spPr>
        <p:txBody>
          <a:bodyPr/>
          <a:lstStyle/>
          <a:p>
            <a:r>
              <a:rPr lang="en-GB" sz="2000" dirty="0" smtClean="0"/>
              <a:t>Another advantage of these methods is that it produces an ‘embedded’ </a:t>
            </a:r>
            <a:r>
              <a:rPr lang="en-GB" sz="2000" dirty="0" err="1" smtClean="0"/>
              <a:t>bitstream</a:t>
            </a:r>
            <a:endParaRPr lang="en-GB" sz="2000" dirty="0" smtClean="0"/>
          </a:p>
          <a:p>
            <a:pPr lvl="1"/>
            <a:r>
              <a:rPr lang="en-GB" sz="2000" dirty="0" smtClean="0"/>
              <a:t>Important for video streaming services</a:t>
            </a:r>
          </a:p>
          <a:p>
            <a:pPr lvl="1"/>
            <a:r>
              <a:rPr lang="en-GB" sz="2000" dirty="0" smtClean="0"/>
              <a:t>The image can be reconstructed from the </a:t>
            </a:r>
            <a:r>
              <a:rPr lang="en-GB" sz="2000" dirty="0" err="1" smtClean="0"/>
              <a:t>bitstream</a:t>
            </a:r>
            <a:r>
              <a:rPr lang="en-GB" sz="2000" dirty="0" smtClean="0"/>
              <a:t> at any time according to the quality required at any given compression</a:t>
            </a:r>
            <a:endParaRPr lang="en-US" sz="2000" dirty="0"/>
          </a:p>
        </p:txBody>
      </p:sp>
      <p:sp>
        <p:nvSpPr>
          <p:cNvPr id="5" name="Text Box 9"/>
          <p:cNvSpPr txBox="1">
            <a:spLocks noChangeArrowheads="1"/>
          </p:cNvSpPr>
          <p:nvPr/>
        </p:nvSpPr>
        <p:spPr bwMode="auto">
          <a:xfrm>
            <a:off x="1785169" y="3835400"/>
            <a:ext cx="7194550" cy="452437"/>
          </a:xfrm>
          <a:prstGeom prst="rect">
            <a:avLst/>
          </a:prstGeom>
          <a:solidFill>
            <a:srgbClr val="FFFFFF"/>
          </a:solidFill>
          <a:ln w="9525">
            <a:noFill/>
            <a:miter lim="800000"/>
            <a:headEnd/>
            <a:tailEnd/>
          </a:ln>
        </p:spPr>
        <p:txBody>
          <a:bodyPr/>
          <a:lstStyle/>
          <a:p>
            <a:pPr eaLnBrk="0" hangingPunct="0"/>
            <a:r>
              <a:rPr lang="en-US" sz="1200" b="0"/>
              <a:t>….</a:t>
            </a:r>
            <a:r>
              <a:rPr lang="en-US" sz="1800" b="0"/>
              <a:t>1100101011100101100011</a:t>
            </a:r>
            <a:r>
              <a:rPr lang="en-GB" sz="1800" b="0"/>
              <a:t>………</a:t>
            </a:r>
            <a:r>
              <a:rPr lang="en-US" sz="1800" b="0"/>
              <a:t>010</a:t>
            </a:r>
            <a:r>
              <a:rPr lang="en-GB" sz="1800" b="0"/>
              <a:t>11100010111011011101101</a:t>
            </a:r>
            <a:r>
              <a:rPr lang="en-US" sz="1200" b="0"/>
              <a:t>….</a:t>
            </a:r>
          </a:p>
          <a:p>
            <a:pPr eaLnBrk="0" hangingPunct="0"/>
            <a:endParaRPr lang="en-US" sz="1200" b="0">
              <a:latin typeface="Times New Roman" pitchFamily="18" charset="0"/>
            </a:endParaRPr>
          </a:p>
        </p:txBody>
      </p:sp>
      <p:sp>
        <p:nvSpPr>
          <p:cNvPr id="6" name="Text Box 10"/>
          <p:cNvSpPr txBox="1">
            <a:spLocks noChangeArrowheads="1"/>
          </p:cNvSpPr>
          <p:nvPr/>
        </p:nvSpPr>
        <p:spPr bwMode="auto">
          <a:xfrm>
            <a:off x="848544" y="3429000"/>
            <a:ext cx="1452562" cy="331787"/>
          </a:xfrm>
          <a:prstGeom prst="rect">
            <a:avLst/>
          </a:prstGeom>
          <a:solidFill>
            <a:srgbClr val="FFFFFF"/>
          </a:solidFill>
          <a:ln w="9525">
            <a:noFill/>
            <a:miter lim="800000"/>
            <a:headEnd/>
            <a:tailEnd/>
          </a:ln>
        </p:spPr>
        <p:txBody>
          <a:bodyPr/>
          <a:lstStyle/>
          <a:p>
            <a:pPr eaLnBrk="0" hangingPunct="0"/>
            <a:r>
              <a:rPr lang="en-US" sz="1800" b="0" dirty="0" err="1"/>
              <a:t>bitstream</a:t>
            </a:r>
            <a:endParaRPr lang="en-US" sz="1800" b="0" dirty="0"/>
          </a:p>
        </p:txBody>
      </p:sp>
      <p:pic>
        <p:nvPicPr>
          <p:cNvPr id="7" name="Picture 11" descr="girl512_spiht_0.03"/>
          <p:cNvPicPr>
            <a:picLocks noChangeAspect="1" noChangeArrowheads="1"/>
          </p:cNvPicPr>
          <p:nvPr/>
        </p:nvPicPr>
        <p:blipFill>
          <a:blip r:embed="rId2" cstate="print"/>
          <a:srcRect/>
          <a:stretch>
            <a:fillRect/>
          </a:stretch>
        </p:blipFill>
        <p:spPr bwMode="auto">
          <a:xfrm>
            <a:off x="2777356" y="4827587"/>
            <a:ext cx="1409700" cy="1409700"/>
          </a:xfrm>
          <a:prstGeom prst="rect">
            <a:avLst/>
          </a:prstGeom>
          <a:noFill/>
        </p:spPr>
      </p:pic>
      <p:pic>
        <p:nvPicPr>
          <p:cNvPr id="8" name="Picture 13" descr="girl512_spiht_0.2"/>
          <p:cNvPicPr>
            <a:picLocks noChangeAspect="1" noChangeArrowheads="1"/>
          </p:cNvPicPr>
          <p:nvPr/>
        </p:nvPicPr>
        <p:blipFill>
          <a:blip r:embed="rId3" cstate="print"/>
          <a:srcRect/>
          <a:stretch>
            <a:fillRect/>
          </a:stretch>
        </p:blipFill>
        <p:spPr bwMode="auto">
          <a:xfrm>
            <a:off x="5755506" y="4781550"/>
            <a:ext cx="1395413" cy="1395412"/>
          </a:xfrm>
          <a:prstGeom prst="rect">
            <a:avLst/>
          </a:prstGeom>
          <a:noFill/>
        </p:spPr>
      </p:pic>
      <p:sp>
        <p:nvSpPr>
          <p:cNvPr id="9" name="Line 15"/>
          <p:cNvSpPr>
            <a:spLocks noChangeShapeType="1"/>
          </p:cNvSpPr>
          <p:nvPr/>
        </p:nvSpPr>
        <p:spPr bwMode="auto">
          <a:xfrm>
            <a:off x="3407594" y="4197350"/>
            <a:ext cx="1587" cy="588962"/>
          </a:xfrm>
          <a:prstGeom prst="line">
            <a:avLst/>
          </a:prstGeom>
          <a:noFill/>
          <a:ln w="9525">
            <a:solidFill>
              <a:schemeClr val="tx1"/>
            </a:solidFill>
            <a:round/>
            <a:headEnd/>
            <a:tailEnd type="triangle" w="med" len="med"/>
          </a:ln>
          <a:effectLst/>
        </p:spPr>
        <p:txBody>
          <a:bodyPr/>
          <a:lstStyle/>
          <a:p>
            <a:endParaRPr lang="en-US"/>
          </a:p>
        </p:txBody>
      </p:sp>
      <p:sp>
        <p:nvSpPr>
          <p:cNvPr id="10" name="Line 16"/>
          <p:cNvSpPr>
            <a:spLocks noChangeShapeType="1"/>
          </p:cNvSpPr>
          <p:nvPr/>
        </p:nvSpPr>
        <p:spPr bwMode="auto">
          <a:xfrm>
            <a:off x="6479406" y="4143375"/>
            <a:ext cx="1588" cy="588962"/>
          </a:xfrm>
          <a:prstGeom prst="line">
            <a:avLst/>
          </a:prstGeom>
          <a:noFill/>
          <a:ln w="9525">
            <a:solidFill>
              <a:schemeClr val="tx1"/>
            </a:solidFill>
            <a:round/>
            <a:headEnd/>
            <a:tailEnd type="triangle" w="med" len="med"/>
          </a:ln>
          <a:effectLst/>
        </p:spPr>
        <p:txBody>
          <a:bodyPr/>
          <a:lstStyle/>
          <a:p>
            <a:endParaRPr lang="en-US"/>
          </a:p>
        </p:txBody>
      </p:sp>
      <p:sp>
        <p:nvSpPr>
          <p:cNvPr id="11" name="Right Arrow 10"/>
          <p:cNvSpPr/>
          <p:nvPr/>
        </p:nvSpPr>
        <p:spPr bwMode="auto">
          <a:xfrm>
            <a:off x="7401272" y="5301208"/>
            <a:ext cx="864096" cy="288032"/>
          </a:xfrm>
          <a:prstGeom prst="rightArrow">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8337376" y="5229200"/>
            <a:ext cx="1296144" cy="400110"/>
          </a:xfrm>
          <a:prstGeom prst="rect">
            <a:avLst/>
          </a:prstGeom>
          <a:noFill/>
        </p:spPr>
        <p:txBody>
          <a:bodyPr wrap="square" rtlCol="0">
            <a:spAutoFit/>
          </a:bodyPr>
          <a:lstStyle/>
          <a:p>
            <a:r>
              <a:rPr lang="en-GB" sz="2000" dirty="0" smtClean="0"/>
              <a:t>lossless</a:t>
            </a:r>
            <a:endParaRPr 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sz="half" idx="1"/>
          </p:nvPr>
        </p:nvSpPr>
        <p:spPr>
          <a:xfrm>
            <a:off x="742950" y="914400"/>
            <a:ext cx="5048250" cy="5181600"/>
          </a:xfrm>
        </p:spPr>
        <p:txBody>
          <a:bodyPr/>
          <a:lstStyle/>
          <a:p>
            <a:pPr marL="384175" indent="-384175" eaLnBrk="1" hangingPunct="1"/>
            <a:r>
              <a:rPr lang="en-GB" sz="1800" smtClean="0"/>
              <a:t>This concludes our introduction to DCT image compression.</a:t>
            </a:r>
          </a:p>
          <a:p>
            <a:pPr marL="384175" indent="-384175" eaLnBrk="1" hangingPunct="1"/>
            <a:endParaRPr lang="en-GB" sz="1800" smtClean="0"/>
          </a:p>
          <a:p>
            <a:pPr marL="384175" indent="-384175" eaLnBrk="1" hangingPunct="1"/>
            <a:endParaRPr lang="en-GB" sz="1800" smtClean="0"/>
          </a:p>
          <a:p>
            <a:pPr marL="384175" indent="-384175" eaLnBrk="1" hangingPunct="1"/>
            <a:endParaRPr lang="en-GB" sz="1800" smtClean="0"/>
          </a:p>
          <a:p>
            <a:pPr marL="384175" indent="-384175" eaLnBrk="1" hangingPunct="1">
              <a:buFont typeface="Wingdings" pitchFamily="2" charset="2"/>
              <a:buNone/>
            </a:pPr>
            <a:endParaRPr lang="en-GB" sz="1800" smtClean="0"/>
          </a:p>
          <a:p>
            <a:pPr marL="384175" indent="-384175" eaLnBrk="1" hangingPunct="1"/>
            <a:r>
              <a:rPr lang="en-GB" sz="1800" smtClean="0"/>
              <a:t>You can find course information, including slides and supporting resources, on-line on the course web page at</a:t>
            </a:r>
          </a:p>
          <a:p>
            <a:pPr marL="384175" indent="-384175" eaLnBrk="1" hangingPunct="1">
              <a:buFont typeface="Wingdings" pitchFamily="2" charset="2"/>
              <a:buNone/>
            </a:pPr>
            <a:r>
              <a:rPr lang="en-GB" sz="1200" smtClean="0"/>
              <a:t>	</a:t>
            </a:r>
          </a:p>
          <a:p>
            <a:pPr marL="384175" indent="-384175" eaLnBrk="1" hangingPunct="1"/>
            <a:endParaRPr lang="en-GB" sz="1200" b="1" smtClean="0">
              <a:latin typeface="Courier New" pitchFamily="49" charset="0"/>
            </a:endParaRPr>
          </a:p>
          <a:p>
            <a:pPr marL="384175" indent="-384175" eaLnBrk="1" hangingPunct="1"/>
            <a:endParaRPr lang="en-GB" sz="1400" smtClean="0"/>
          </a:p>
        </p:txBody>
      </p:sp>
      <p:sp>
        <p:nvSpPr>
          <p:cNvPr id="27651" name="Rectangle 3"/>
          <p:cNvSpPr>
            <a:spLocks noChangeArrowheads="1"/>
          </p:cNvSpPr>
          <p:nvPr/>
        </p:nvSpPr>
        <p:spPr bwMode="auto">
          <a:xfrm>
            <a:off x="0" y="2592388"/>
            <a:ext cx="9906000" cy="0"/>
          </a:xfrm>
          <a:prstGeom prst="rect">
            <a:avLst/>
          </a:prstGeom>
          <a:solidFill>
            <a:srgbClr val="DBDCCC"/>
          </a:solidFill>
          <a:ln w="12700">
            <a:noFill/>
            <a:miter lim="800000"/>
            <a:headEnd type="none" w="sm" len="sm"/>
            <a:tailEnd type="none" w="sm" len="sm"/>
          </a:ln>
        </p:spPr>
        <p:txBody>
          <a:bodyPr>
            <a:spAutoFit/>
          </a:bodyPr>
          <a:lstStyle/>
          <a:p>
            <a:endParaRPr lang="en-GB"/>
          </a:p>
        </p:txBody>
      </p:sp>
      <p:sp>
        <p:nvSpPr>
          <p:cNvPr id="27652" name="Rectangle 4"/>
          <p:cNvSpPr>
            <a:spLocks noChangeArrowheads="1"/>
          </p:cNvSpPr>
          <p:nvPr/>
        </p:nvSpPr>
        <p:spPr bwMode="auto">
          <a:xfrm>
            <a:off x="0" y="2592388"/>
            <a:ext cx="9906000" cy="0"/>
          </a:xfrm>
          <a:prstGeom prst="rect">
            <a:avLst/>
          </a:prstGeom>
          <a:solidFill>
            <a:srgbClr val="DBDCCC"/>
          </a:solidFill>
          <a:ln w="12700">
            <a:noFill/>
            <a:miter lim="800000"/>
            <a:headEnd type="none" w="sm" len="sm"/>
            <a:tailEnd type="none" w="sm" len="sm"/>
          </a:ln>
        </p:spPr>
        <p:txBody>
          <a:bodyPr lIns="77763" tIns="0" rIns="77763" bIns="66654">
            <a:spAutoFit/>
          </a:bodyPr>
          <a:lstStyle/>
          <a:p>
            <a:endParaRPr lang="en-GB"/>
          </a:p>
        </p:txBody>
      </p:sp>
      <p:grpSp>
        <p:nvGrpSpPr>
          <p:cNvPr id="27653" name="Group 5"/>
          <p:cNvGrpSpPr>
            <a:grpSpLocks/>
          </p:cNvGrpSpPr>
          <p:nvPr/>
        </p:nvGrpSpPr>
        <p:grpSpPr bwMode="auto">
          <a:xfrm>
            <a:off x="0" y="-755650"/>
            <a:ext cx="9906000" cy="82550"/>
            <a:chOff x="0" y="0"/>
            <a:chExt cx="6240" cy="52"/>
          </a:xfrm>
        </p:grpSpPr>
        <p:grpSp>
          <p:nvGrpSpPr>
            <p:cNvPr id="27656" name="Group 6"/>
            <p:cNvGrpSpPr>
              <a:grpSpLocks/>
            </p:cNvGrpSpPr>
            <p:nvPr/>
          </p:nvGrpSpPr>
          <p:grpSpPr bwMode="auto">
            <a:xfrm>
              <a:off x="15" y="13"/>
              <a:ext cx="6210" cy="26"/>
              <a:chOff x="0" y="0"/>
              <a:chExt cx="6210" cy="52"/>
            </a:xfrm>
          </p:grpSpPr>
          <p:sp>
            <p:nvSpPr>
              <p:cNvPr id="27658" name="Rectangle 7"/>
              <p:cNvSpPr>
                <a:spLocks noChangeArrowheads="1"/>
              </p:cNvSpPr>
              <p:nvPr/>
            </p:nvSpPr>
            <p:spPr bwMode="auto">
              <a:xfrm>
                <a:off x="0" y="0"/>
                <a:ext cx="2306" cy="0"/>
              </a:xfrm>
              <a:prstGeom prst="rect">
                <a:avLst/>
              </a:prstGeom>
              <a:solidFill>
                <a:srgbClr val="DCDCCC"/>
              </a:solidFill>
              <a:ln w="12700">
                <a:noFill/>
                <a:miter lim="800000"/>
                <a:headEnd type="none" w="sm" len="sm"/>
                <a:tailEnd type="none" w="sm" len="sm"/>
              </a:ln>
            </p:spPr>
            <p:txBody>
              <a:bodyPr>
                <a:spAutoFit/>
              </a:bodyPr>
              <a:lstStyle/>
              <a:p>
                <a:endParaRPr lang="en-GB"/>
              </a:p>
            </p:txBody>
          </p:sp>
          <p:sp>
            <p:nvSpPr>
              <p:cNvPr id="27659" name="Rectangle 8"/>
              <p:cNvSpPr>
                <a:spLocks noChangeArrowheads="1"/>
              </p:cNvSpPr>
              <p:nvPr/>
            </p:nvSpPr>
            <p:spPr bwMode="auto">
              <a:xfrm>
                <a:off x="0" y="0"/>
                <a:ext cx="6210" cy="52"/>
              </a:xfrm>
              <a:prstGeom prst="rect">
                <a:avLst/>
              </a:prstGeom>
              <a:solidFill>
                <a:srgbClr val="DCDCCC"/>
              </a:solidFill>
              <a:ln w="12700">
                <a:noFill/>
                <a:miter lim="800000"/>
                <a:headEnd type="none" w="sm" len="sm"/>
                <a:tailEnd type="none" w="sm" len="sm"/>
              </a:ln>
            </p:spPr>
            <p:txBody>
              <a:bodyPr>
                <a:spAutoFit/>
              </a:bodyPr>
              <a:lstStyle/>
              <a:p>
                <a:endParaRPr lang="en-GB"/>
              </a:p>
            </p:txBody>
          </p:sp>
        </p:grpSp>
        <p:sp>
          <p:nvSpPr>
            <p:cNvPr id="27657" name="Rectangle 9"/>
            <p:cNvSpPr>
              <a:spLocks noChangeArrowheads="1"/>
            </p:cNvSpPr>
            <p:nvPr/>
          </p:nvSpPr>
          <p:spPr bwMode="auto">
            <a:xfrm>
              <a:off x="0" y="0"/>
              <a:ext cx="6240" cy="52"/>
            </a:xfrm>
            <a:prstGeom prst="rect">
              <a:avLst/>
            </a:prstGeom>
            <a:noFill/>
            <a:ln w="7">
              <a:solidFill>
                <a:srgbClr val="A0A0A0"/>
              </a:solidFill>
              <a:miter lim="800000"/>
              <a:headEnd type="none" w="sm" len="sm"/>
              <a:tailEnd type="none" w="sm" len="sm"/>
            </a:ln>
          </p:spPr>
          <p:txBody>
            <a:bodyPr/>
            <a:lstStyle/>
            <a:p>
              <a:endParaRPr lang="en-GB"/>
            </a:p>
          </p:txBody>
        </p:sp>
      </p:grpSp>
      <p:sp>
        <p:nvSpPr>
          <p:cNvPr id="27654" name="Rectangle 10"/>
          <p:cNvSpPr>
            <a:spLocks noChangeArrowheads="1"/>
          </p:cNvSpPr>
          <p:nvPr/>
        </p:nvSpPr>
        <p:spPr bwMode="auto">
          <a:xfrm>
            <a:off x="6019800" y="2209800"/>
            <a:ext cx="3230563" cy="1920875"/>
          </a:xfrm>
          <a:prstGeom prst="rect">
            <a:avLst/>
          </a:prstGeom>
          <a:noFill/>
          <a:ln w="19050">
            <a:noFill/>
            <a:miter lim="800000"/>
            <a:headEnd type="none" w="sm" len="sm"/>
            <a:tailEnd type="none" w="sm" len="sm"/>
          </a:ln>
        </p:spPr>
        <p:txBody>
          <a:bodyPr wrap="none">
            <a:spAutoFit/>
          </a:bodyPr>
          <a:lstStyle/>
          <a:p>
            <a:r>
              <a:rPr lang="en-GB" sz="6000" b="1">
                <a:solidFill>
                  <a:schemeClr val="tx2"/>
                </a:solidFill>
                <a:latin typeface="Lucida Handwriting" pitchFamily="66" charset="0"/>
              </a:rPr>
              <a:t>Thank </a:t>
            </a:r>
          </a:p>
          <a:p>
            <a:r>
              <a:rPr lang="en-GB" sz="6000" b="1">
                <a:solidFill>
                  <a:schemeClr val="tx2"/>
                </a:solidFill>
                <a:latin typeface="Lucida Handwriting" pitchFamily="66" charset="0"/>
              </a:rPr>
              <a:t>You</a:t>
            </a:r>
          </a:p>
        </p:txBody>
      </p:sp>
      <p:sp>
        <p:nvSpPr>
          <p:cNvPr id="27655" name="Rectangle 11"/>
          <p:cNvSpPr>
            <a:spLocks noChangeArrowheads="1"/>
          </p:cNvSpPr>
          <p:nvPr/>
        </p:nvSpPr>
        <p:spPr bwMode="auto">
          <a:xfrm>
            <a:off x="1219200" y="5334000"/>
            <a:ext cx="7086600" cy="304800"/>
          </a:xfrm>
          <a:prstGeom prst="rect">
            <a:avLst/>
          </a:prstGeom>
          <a:noFill/>
          <a:ln w="19050">
            <a:noFill/>
            <a:miter lim="800000"/>
            <a:headEnd type="none" w="sm" len="sm"/>
            <a:tailEnd type="none" w="sm" len="sm"/>
          </a:ln>
        </p:spPr>
        <p:txBody>
          <a:bodyPr>
            <a:spAutoFit/>
          </a:bodyPr>
          <a:lstStyle/>
          <a:p>
            <a:pPr algn="l">
              <a:spcBef>
                <a:spcPct val="20000"/>
              </a:spcBef>
              <a:buClr>
                <a:schemeClr val="tx2"/>
              </a:buClr>
              <a:buSzPct val="80000"/>
              <a:buFont typeface="Wingdings" pitchFamily="2" charset="2"/>
              <a:buNone/>
            </a:pPr>
            <a:r>
              <a:rPr lang="en-GB" sz="1400" b="1" dirty="0" smtClean="0">
                <a:latin typeface="Courier New" pitchFamily="49" charset="0"/>
              </a:rPr>
              <a:t>http://www.eee.bham.ac.uk/spannm/Courses/ee1f2.htm</a:t>
            </a:r>
            <a:endParaRPr lang="en-GB" sz="1400" b="1" dirty="0">
              <a:latin typeface="Courier New" pitchFamily="49"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1"/>
          <p:cNvSpPr>
            <a:spLocks noGrp="1" noChangeArrowheads="1"/>
          </p:cNvSpPr>
          <p:nvPr>
            <p:ph type="title"/>
          </p:nvPr>
        </p:nvSpPr>
        <p:spPr/>
        <p:txBody>
          <a:bodyPr/>
          <a:lstStyle/>
          <a:p>
            <a:pPr eaLnBrk="1" hangingPunct="1"/>
            <a:r>
              <a:rPr lang="en-GB" smtClean="0"/>
              <a:t>Lossy DCT Image Compression</a:t>
            </a:r>
          </a:p>
        </p:txBody>
      </p:sp>
      <p:sp>
        <p:nvSpPr>
          <p:cNvPr id="1029" name="Rectangle 22"/>
          <p:cNvSpPr>
            <a:spLocks noGrp="1" noChangeArrowheads="1"/>
          </p:cNvSpPr>
          <p:nvPr>
            <p:ph type="body" sz="half" idx="1"/>
          </p:nvPr>
        </p:nvSpPr>
        <p:spPr>
          <a:xfrm>
            <a:off x="742950" y="914400"/>
            <a:ext cx="3829050" cy="5181600"/>
          </a:xfrm>
        </p:spPr>
        <p:txBody>
          <a:bodyPr/>
          <a:lstStyle/>
          <a:p>
            <a:pPr eaLnBrk="1" hangingPunct="1">
              <a:spcAft>
                <a:spcPts val="600"/>
              </a:spcAft>
              <a:defRPr/>
            </a:pPr>
            <a:r>
              <a:rPr lang="en-GB" sz="1800" dirty="0" smtClean="0"/>
              <a:t>The </a:t>
            </a:r>
            <a:r>
              <a:rPr lang="en-GB" sz="1800" dirty="0" err="1" smtClean="0"/>
              <a:t>lossy</a:t>
            </a:r>
            <a:r>
              <a:rPr lang="en-GB" sz="1800" dirty="0" smtClean="0"/>
              <a:t> (Discrete Cosine Transform) DCT method compression method is widely used in current standards.  For example, JPEG images and MPEG-1 and MPEG-2 (DVD) videos.</a:t>
            </a:r>
          </a:p>
          <a:p>
            <a:pPr eaLnBrk="1" hangingPunct="1">
              <a:spcAft>
                <a:spcPts val="600"/>
              </a:spcAft>
              <a:defRPr/>
            </a:pPr>
            <a:r>
              <a:rPr lang="en-GB" sz="1800" dirty="0" smtClean="0"/>
              <a:t>The image here is increasingly compressed from left to right.</a:t>
            </a:r>
          </a:p>
          <a:p>
            <a:pPr eaLnBrk="1" hangingPunct="1">
              <a:spcAft>
                <a:spcPts val="600"/>
              </a:spcAft>
              <a:defRPr/>
            </a:pPr>
            <a:r>
              <a:rPr lang="en-GB" sz="1800" dirty="0" smtClean="0">
                <a:solidFill>
                  <a:srgbClr val="2330DD"/>
                </a:solidFill>
              </a:rPr>
              <a:t>Blocking</a:t>
            </a:r>
            <a:r>
              <a:rPr lang="en-GB" sz="1800" dirty="0" smtClean="0"/>
              <a:t> </a:t>
            </a:r>
            <a:r>
              <a:rPr lang="en-GB" sz="1800" dirty="0" smtClean="0">
                <a:solidFill>
                  <a:srgbClr val="2330DD"/>
                </a:solidFill>
              </a:rPr>
              <a:t>artefacts </a:t>
            </a:r>
            <a:r>
              <a:rPr lang="en-GB" sz="1800" dirty="0" smtClean="0">
                <a:solidFill>
                  <a:schemeClr val="bg1">
                    <a:lumMod val="10000"/>
                  </a:schemeClr>
                </a:solidFill>
              </a:rPr>
              <a:t>are visible.  </a:t>
            </a:r>
            <a:r>
              <a:rPr lang="en-GB" sz="1800" dirty="0" smtClean="0">
                <a:solidFill>
                  <a:srgbClr val="2330DD"/>
                </a:solidFill>
              </a:rPr>
              <a:t>Ringing artefacts </a:t>
            </a:r>
            <a:r>
              <a:rPr lang="en-GB" sz="1800" dirty="0" smtClean="0"/>
              <a:t>can also be seen around edges.  </a:t>
            </a:r>
          </a:p>
          <a:p>
            <a:pPr eaLnBrk="1" hangingPunct="1">
              <a:spcAft>
                <a:spcPts val="600"/>
              </a:spcAft>
              <a:defRPr/>
            </a:pPr>
            <a:r>
              <a:rPr lang="en-GB" sz="1800" dirty="0" smtClean="0"/>
              <a:t>This lecture will explain how the method works and how these artefacts are caused.</a:t>
            </a:r>
          </a:p>
        </p:txBody>
      </p:sp>
      <p:sp>
        <p:nvSpPr>
          <p:cNvPr id="13316" name="Rectangle 16"/>
          <p:cNvSpPr>
            <a:spLocks noChangeArrowheads="1"/>
          </p:cNvSpPr>
          <p:nvPr/>
        </p:nvSpPr>
        <p:spPr bwMode="auto">
          <a:xfrm>
            <a:off x="457200" y="838200"/>
            <a:ext cx="8839200" cy="396875"/>
          </a:xfrm>
          <a:prstGeom prst="rect">
            <a:avLst/>
          </a:prstGeom>
          <a:noFill/>
          <a:ln w="9525">
            <a:noFill/>
            <a:miter lim="800000"/>
            <a:headEnd/>
            <a:tailEnd/>
          </a:ln>
        </p:spPr>
        <p:txBody>
          <a:bodyPr lIns="92075" tIns="46038" rIns="92075" bIns="46038">
            <a:spAutoFit/>
          </a:bodyPr>
          <a:lstStyle/>
          <a:p>
            <a:pPr marL="290513" indent="-290513" algn="l">
              <a:spcBef>
                <a:spcPct val="20000"/>
              </a:spcBef>
              <a:buClr>
                <a:schemeClr val="accent1"/>
              </a:buClr>
            </a:pPr>
            <a:endParaRPr lang="en-GB" sz="2000">
              <a:latin typeface="Comic Sans MS" pitchFamily="66" charset="0"/>
            </a:endParaRPr>
          </a:p>
        </p:txBody>
      </p:sp>
      <p:sp>
        <p:nvSpPr>
          <p:cNvPr id="13317" name="Rectangle 18"/>
          <p:cNvSpPr>
            <a:spLocks noChangeArrowheads="1"/>
          </p:cNvSpPr>
          <p:nvPr/>
        </p:nvSpPr>
        <p:spPr bwMode="auto">
          <a:xfrm>
            <a:off x="304800" y="1295400"/>
            <a:ext cx="3657600" cy="4876800"/>
          </a:xfrm>
          <a:prstGeom prst="rect">
            <a:avLst/>
          </a:prstGeom>
          <a:noFill/>
          <a:ln w="9525">
            <a:noFill/>
            <a:miter lim="800000"/>
            <a:headEnd/>
            <a:tailEnd/>
          </a:ln>
        </p:spPr>
        <p:txBody>
          <a:bodyPr lIns="92075" tIns="46038" rIns="92075" bIns="46038"/>
          <a:lstStyle/>
          <a:p>
            <a:pPr marL="190500" indent="-190500" algn="l">
              <a:spcBef>
                <a:spcPct val="20000"/>
              </a:spcBef>
              <a:buFontTx/>
              <a:buChar char="o"/>
            </a:pPr>
            <a:endParaRPr lang="en-GB" sz="2000">
              <a:latin typeface="Comic Sans MS" pitchFamily="66" charset="0"/>
            </a:endParaRPr>
          </a:p>
          <a:p>
            <a:pPr marL="190500" indent="-190500" algn="l">
              <a:spcBef>
                <a:spcPct val="20000"/>
              </a:spcBef>
            </a:pPr>
            <a:r>
              <a:rPr lang="en-GB" sz="2000">
                <a:latin typeface="Comic Sans MS" pitchFamily="66" charset="0"/>
              </a:rPr>
              <a:t> </a:t>
            </a:r>
          </a:p>
          <a:p>
            <a:pPr marL="190500" indent="-190500" algn="l">
              <a:spcBef>
                <a:spcPct val="20000"/>
              </a:spcBef>
            </a:pPr>
            <a:endParaRPr lang="en-GB" sz="2000">
              <a:latin typeface="Comic Sans MS" pitchFamily="66" charset="0"/>
            </a:endParaRPr>
          </a:p>
          <a:p>
            <a:pPr marL="190500" indent="-190500" algn="l">
              <a:spcBef>
                <a:spcPct val="20000"/>
              </a:spcBef>
            </a:pPr>
            <a:endParaRPr lang="en-GB" sz="2000">
              <a:latin typeface="Comic Sans MS" pitchFamily="66" charset="0"/>
            </a:endParaRPr>
          </a:p>
          <a:p>
            <a:pPr marL="190500" indent="-190500" algn="l">
              <a:spcBef>
                <a:spcPct val="20000"/>
              </a:spcBef>
            </a:pPr>
            <a:endParaRPr lang="en-GB" sz="2000">
              <a:latin typeface="Comic Sans MS" pitchFamily="66" charset="0"/>
            </a:endParaRPr>
          </a:p>
          <a:p>
            <a:pPr marL="190500" indent="-190500" algn="l">
              <a:spcBef>
                <a:spcPct val="20000"/>
              </a:spcBef>
            </a:pPr>
            <a:endParaRPr lang="en-GB" sz="2000">
              <a:latin typeface="Comic Sans MS" pitchFamily="66" charset="0"/>
            </a:endParaRPr>
          </a:p>
          <a:p>
            <a:pPr marL="190500" indent="-190500" algn="l">
              <a:spcBef>
                <a:spcPct val="20000"/>
              </a:spcBef>
            </a:pPr>
            <a:endParaRPr lang="en-GB" sz="2000">
              <a:latin typeface="Comic Sans MS" pitchFamily="66" charset="0"/>
            </a:endParaRPr>
          </a:p>
        </p:txBody>
      </p:sp>
      <p:pic>
        <p:nvPicPr>
          <p:cNvPr id="13318" name="Picture 20" descr="Phalaenopsis JPEG.png">
            <a:hlinkClick r:id="rId3"/>
          </p:cNvPr>
          <p:cNvPicPr>
            <a:picLocks noChangeAspect="1" noChangeArrowheads="1"/>
          </p:cNvPicPr>
          <p:nvPr/>
        </p:nvPicPr>
        <p:blipFill>
          <a:blip r:embed="rId4" cstate="print"/>
          <a:srcRect/>
          <a:stretch>
            <a:fillRect/>
          </a:stretch>
        </p:blipFill>
        <p:spPr bwMode="auto">
          <a:xfrm>
            <a:off x="5006975" y="1700213"/>
            <a:ext cx="4608513" cy="41084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title"/>
          </p:nvPr>
        </p:nvSpPr>
        <p:spPr/>
        <p:txBody>
          <a:bodyPr/>
          <a:lstStyle/>
          <a:p>
            <a:pPr eaLnBrk="1" hangingPunct="1"/>
            <a:r>
              <a:rPr lang="en-US" dirty="0" smtClean="0"/>
              <a:t>Rate/Distortion</a:t>
            </a:r>
          </a:p>
        </p:txBody>
      </p:sp>
      <p:sp>
        <p:nvSpPr>
          <p:cNvPr id="14339" name="Rectangle 9"/>
          <p:cNvSpPr>
            <a:spLocks noGrp="1" noChangeArrowheads="1"/>
          </p:cNvSpPr>
          <p:nvPr>
            <p:ph type="body" sz="half" idx="1"/>
          </p:nvPr>
        </p:nvSpPr>
        <p:spPr>
          <a:xfrm>
            <a:off x="742950" y="914400"/>
            <a:ext cx="3981450" cy="5181600"/>
          </a:xfrm>
        </p:spPr>
        <p:txBody>
          <a:bodyPr/>
          <a:lstStyle/>
          <a:p>
            <a:pPr eaLnBrk="1" hangingPunct="1">
              <a:spcAft>
                <a:spcPts val="600"/>
              </a:spcAft>
            </a:pPr>
            <a:r>
              <a:rPr lang="en-GB" sz="1800" dirty="0" smtClean="0"/>
              <a:t>As we have seen, quality can fall rapidly as shown by the steep slope of rate/ distortion graph.</a:t>
            </a:r>
          </a:p>
          <a:p>
            <a:pPr eaLnBrk="1" hangingPunct="1">
              <a:spcAft>
                <a:spcPts val="600"/>
              </a:spcAft>
            </a:pPr>
            <a:r>
              <a:rPr lang="en-GB" sz="1800" dirty="0" smtClean="0"/>
              <a:t>The DCT methods typically* work well up to around 10:1 compression ratios and then quality falls rapidly beyond this.</a:t>
            </a:r>
          </a:p>
          <a:p>
            <a:pPr eaLnBrk="1" hangingPunct="1">
              <a:spcAft>
                <a:spcPts val="600"/>
              </a:spcAft>
              <a:buFont typeface="Wingdings" pitchFamily="2" charset="2"/>
              <a:buNone/>
            </a:pPr>
            <a:r>
              <a:rPr lang="en-GB" sz="1800" dirty="0" smtClean="0"/>
              <a:t>	*Note – the original quality and image type are important considerations.</a:t>
            </a:r>
          </a:p>
        </p:txBody>
      </p:sp>
      <p:sp>
        <p:nvSpPr>
          <p:cNvPr id="14343" name="AutoShape 7"/>
          <p:cNvSpPr>
            <a:spLocks noChangeAspect="1" noChangeArrowheads="1" noTextEdit="1"/>
          </p:cNvSpPr>
          <p:nvPr/>
        </p:nvSpPr>
        <p:spPr bwMode="auto">
          <a:xfrm>
            <a:off x="5202337" y="1052705"/>
            <a:ext cx="4310624" cy="4935828"/>
          </a:xfrm>
          <a:prstGeom prst="rect">
            <a:avLst/>
          </a:prstGeom>
          <a:noFill/>
          <a:ln w="9525">
            <a:noFill/>
            <a:miter lim="800000"/>
            <a:headEnd/>
            <a:tailEnd/>
          </a:ln>
        </p:spPr>
        <p:txBody>
          <a:bodyPr/>
          <a:lstStyle/>
          <a:p>
            <a:pPr>
              <a:defRPr/>
            </a:pPr>
            <a:endParaRPr lang="en-GB" sz="2400">
              <a:latin typeface="+mn-lt"/>
            </a:endParaRPr>
          </a:p>
        </p:txBody>
      </p:sp>
      <p:pic>
        <p:nvPicPr>
          <p:cNvPr id="14342" name="Picture 9"/>
          <p:cNvPicPr>
            <a:picLocks noChangeAspect="1" noChangeArrowheads="1"/>
          </p:cNvPicPr>
          <p:nvPr/>
        </p:nvPicPr>
        <p:blipFill>
          <a:blip r:embed="rId3" cstate="print"/>
          <a:srcRect/>
          <a:stretch>
            <a:fillRect/>
          </a:stretch>
        </p:blipFill>
        <p:spPr bwMode="auto">
          <a:xfrm>
            <a:off x="5368441" y="573733"/>
            <a:ext cx="1691176" cy="1224230"/>
          </a:xfrm>
          <a:prstGeom prst="rect">
            <a:avLst/>
          </a:prstGeom>
          <a:noFill/>
          <a:ln w="9525">
            <a:noFill/>
            <a:miter lim="800000"/>
            <a:headEnd/>
            <a:tailEnd/>
          </a:ln>
        </p:spPr>
      </p:pic>
      <p:sp>
        <p:nvSpPr>
          <p:cNvPr id="14346" name="Rectangle 10"/>
          <p:cNvSpPr>
            <a:spLocks noChangeArrowheads="1"/>
          </p:cNvSpPr>
          <p:nvPr/>
        </p:nvSpPr>
        <p:spPr bwMode="auto">
          <a:xfrm>
            <a:off x="7091579" y="1625654"/>
            <a:ext cx="37520" cy="159803"/>
          </a:xfrm>
          <a:prstGeom prst="rect">
            <a:avLst/>
          </a:prstGeom>
          <a:noFill/>
          <a:ln w="9525">
            <a:noFill/>
            <a:miter lim="800000"/>
            <a:headEnd/>
            <a:tailEnd/>
          </a:ln>
        </p:spPr>
        <p:txBody>
          <a:bodyPr wrap="none" lIns="0" tIns="0" rIns="0" bIns="0">
            <a:spAutoFit/>
          </a:bodyPr>
          <a:lstStyle/>
          <a:p>
            <a:pPr>
              <a:defRPr/>
            </a:pPr>
            <a:r>
              <a:rPr lang="en-US" sz="1200">
                <a:solidFill>
                  <a:srgbClr val="000000"/>
                </a:solidFill>
                <a:latin typeface="+mn-lt"/>
              </a:rPr>
              <a:t> </a:t>
            </a:r>
            <a:endParaRPr lang="en-US" sz="2400">
              <a:latin typeface="+mn-lt"/>
            </a:endParaRPr>
          </a:p>
        </p:txBody>
      </p:sp>
      <p:sp>
        <p:nvSpPr>
          <p:cNvPr id="14347" name="Rectangle 11"/>
          <p:cNvSpPr>
            <a:spLocks noChangeArrowheads="1"/>
          </p:cNvSpPr>
          <p:nvPr/>
        </p:nvSpPr>
        <p:spPr bwMode="auto">
          <a:xfrm>
            <a:off x="7116592" y="1625654"/>
            <a:ext cx="37520" cy="159803"/>
          </a:xfrm>
          <a:prstGeom prst="rect">
            <a:avLst/>
          </a:prstGeom>
          <a:noFill/>
          <a:ln w="9525">
            <a:noFill/>
            <a:miter lim="800000"/>
            <a:headEnd/>
            <a:tailEnd/>
          </a:ln>
        </p:spPr>
        <p:txBody>
          <a:bodyPr wrap="none" lIns="0" tIns="0" rIns="0" bIns="0">
            <a:spAutoFit/>
          </a:bodyPr>
          <a:lstStyle/>
          <a:p>
            <a:pPr>
              <a:defRPr/>
            </a:pPr>
            <a:r>
              <a:rPr lang="en-US" sz="1200">
                <a:solidFill>
                  <a:srgbClr val="000000"/>
                </a:solidFill>
                <a:latin typeface="+mn-lt"/>
              </a:rPr>
              <a:t> </a:t>
            </a:r>
            <a:endParaRPr lang="en-US" sz="2400">
              <a:latin typeface="+mn-lt"/>
            </a:endParaRPr>
          </a:p>
        </p:txBody>
      </p:sp>
      <p:pic>
        <p:nvPicPr>
          <p:cNvPr id="14345" name="Picture 12"/>
          <p:cNvPicPr>
            <a:picLocks noChangeAspect="1" noChangeArrowheads="1"/>
          </p:cNvPicPr>
          <p:nvPr/>
        </p:nvPicPr>
        <p:blipFill>
          <a:blip r:embed="rId4" cstate="print"/>
          <a:srcRect/>
          <a:stretch>
            <a:fillRect/>
          </a:stretch>
        </p:blipFill>
        <p:spPr bwMode="auto">
          <a:xfrm>
            <a:off x="7427869" y="573733"/>
            <a:ext cx="1691176" cy="1224230"/>
          </a:xfrm>
          <a:prstGeom prst="rect">
            <a:avLst/>
          </a:prstGeom>
          <a:noFill/>
          <a:ln w="9525">
            <a:noFill/>
            <a:miter lim="800000"/>
            <a:headEnd/>
            <a:tailEnd/>
          </a:ln>
        </p:spPr>
      </p:pic>
      <p:sp>
        <p:nvSpPr>
          <p:cNvPr id="14349" name="Rectangle 13"/>
          <p:cNvSpPr>
            <a:spLocks noChangeArrowheads="1"/>
          </p:cNvSpPr>
          <p:nvPr/>
        </p:nvSpPr>
        <p:spPr bwMode="auto">
          <a:xfrm>
            <a:off x="9151007" y="1625654"/>
            <a:ext cx="36130" cy="159803"/>
          </a:xfrm>
          <a:prstGeom prst="rect">
            <a:avLst/>
          </a:prstGeom>
          <a:noFill/>
          <a:ln w="9525">
            <a:noFill/>
            <a:miter lim="800000"/>
            <a:headEnd/>
            <a:tailEnd/>
          </a:ln>
        </p:spPr>
        <p:txBody>
          <a:bodyPr wrap="none" lIns="0" tIns="0" rIns="0" bIns="0">
            <a:spAutoFit/>
          </a:bodyPr>
          <a:lstStyle/>
          <a:p>
            <a:pPr>
              <a:defRPr/>
            </a:pPr>
            <a:r>
              <a:rPr lang="en-US" sz="1200">
                <a:solidFill>
                  <a:srgbClr val="000000"/>
                </a:solidFill>
                <a:latin typeface="+mn-lt"/>
              </a:rPr>
              <a:t> </a:t>
            </a:r>
            <a:endParaRPr lang="en-US" sz="2400">
              <a:latin typeface="+mn-lt"/>
            </a:endParaRPr>
          </a:p>
        </p:txBody>
      </p:sp>
      <p:sp>
        <p:nvSpPr>
          <p:cNvPr id="14350" name="Rectangle 14"/>
          <p:cNvSpPr>
            <a:spLocks noChangeArrowheads="1"/>
          </p:cNvSpPr>
          <p:nvPr/>
        </p:nvSpPr>
        <p:spPr bwMode="auto">
          <a:xfrm>
            <a:off x="5472663" y="1796573"/>
            <a:ext cx="3531043" cy="215387"/>
          </a:xfrm>
          <a:prstGeom prst="rect">
            <a:avLst/>
          </a:prstGeom>
          <a:noFill/>
          <a:ln w="9525">
            <a:noFill/>
            <a:miter lim="800000"/>
            <a:headEnd/>
            <a:tailEnd/>
          </a:ln>
        </p:spPr>
        <p:txBody>
          <a:bodyPr lIns="0" tIns="0" rIns="0" bIns="0">
            <a:spAutoFit/>
          </a:bodyPr>
          <a:lstStyle/>
          <a:p>
            <a:pPr>
              <a:defRPr/>
            </a:pPr>
            <a:r>
              <a:rPr lang="en-US" sz="1600" dirty="0">
                <a:solidFill>
                  <a:srgbClr val="000000"/>
                </a:solidFill>
                <a:latin typeface="+mn-lt"/>
              </a:rPr>
              <a:t>a) Original                       b) CR 8:1</a:t>
            </a:r>
            <a:endParaRPr lang="en-US" sz="2400" dirty="0">
              <a:latin typeface="+mn-lt"/>
            </a:endParaRPr>
          </a:p>
        </p:txBody>
      </p:sp>
      <p:sp>
        <p:nvSpPr>
          <p:cNvPr id="14351" name="Rectangle 15"/>
          <p:cNvSpPr>
            <a:spLocks noChangeArrowheads="1"/>
          </p:cNvSpPr>
          <p:nvPr/>
        </p:nvSpPr>
        <p:spPr bwMode="auto">
          <a:xfrm>
            <a:off x="9226047" y="1796573"/>
            <a:ext cx="48637" cy="215387"/>
          </a:xfrm>
          <a:prstGeom prst="rect">
            <a:avLst/>
          </a:prstGeom>
          <a:noFill/>
          <a:ln w="9525">
            <a:noFill/>
            <a:miter lim="800000"/>
            <a:headEnd/>
            <a:tailEnd/>
          </a:ln>
        </p:spPr>
        <p:txBody>
          <a:bodyPr wrap="none" lIns="0" tIns="0" rIns="0" bIns="0">
            <a:spAutoFit/>
          </a:bodyPr>
          <a:lstStyle/>
          <a:p>
            <a:pPr>
              <a:defRPr/>
            </a:pPr>
            <a:r>
              <a:rPr lang="en-US" sz="1600">
                <a:solidFill>
                  <a:srgbClr val="000000"/>
                </a:solidFill>
                <a:latin typeface="+mn-lt"/>
              </a:rPr>
              <a:t> </a:t>
            </a:r>
            <a:endParaRPr lang="en-US" sz="2400">
              <a:latin typeface="+mn-lt"/>
            </a:endParaRPr>
          </a:p>
        </p:txBody>
      </p:sp>
      <p:pic>
        <p:nvPicPr>
          <p:cNvPr id="2" name="Picture 16"/>
          <p:cNvPicPr>
            <a:picLocks noChangeAspect="1" noChangeArrowheads="1"/>
          </p:cNvPicPr>
          <p:nvPr/>
        </p:nvPicPr>
        <p:blipFill>
          <a:blip r:embed="rId5" cstate="print"/>
          <a:srcRect/>
          <a:stretch>
            <a:fillRect/>
          </a:stretch>
        </p:blipFill>
        <p:spPr bwMode="auto">
          <a:xfrm>
            <a:off x="5368441" y="2074492"/>
            <a:ext cx="1691176" cy="1224230"/>
          </a:xfrm>
          <a:prstGeom prst="rect">
            <a:avLst/>
          </a:prstGeom>
          <a:noFill/>
          <a:ln w="9525">
            <a:noFill/>
            <a:miter lim="800000"/>
            <a:headEnd/>
            <a:tailEnd/>
          </a:ln>
        </p:spPr>
      </p:pic>
      <p:sp>
        <p:nvSpPr>
          <p:cNvPr id="14353" name="Rectangle 17"/>
          <p:cNvSpPr>
            <a:spLocks noChangeArrowheads="1"/>
          </p:cNvSpPr>
          <p:nvPr/>
        </p:nvSpPr>
        <p:spPr bwMode="auto">
          <a:xfrm>
            <a:off x="7102696" y="3077777"/>
            <a:ext cx="48637" cy="215387"/>
          </a:xfrm>
          <a:prstGeom prst="rect">
            <a:avLst/>
          </a:prstGeom>
          <a:noFill/>
          <a:ln w="9525">
            <a:noFill/>
            <a:miter lim="800000"/>
            <a:headEnd/>
            <a:tailEnd/>
          </a:ln>
        </p:spPr>
        <p:txBody>
          <a:bodyPr wrap="none" lIns="0" tIns="0" rIns="0" bIns="0">
            <a:spAutoFit/>
          </a:bodyPr>
          <a:lstStyle/>
          <a:p>
            <a:pPr>
              <a:defRPr/>
            </a:pPr>
            <a:r>
              <a:rPr lang="en-US" sz="1600">
                <a:solidFill>
                  <a:srgbClr val="000000"/>
                </a:solidFill>
                <a:latin typeface="+mn-lt"/>
              </a:rPr>
              <a:t> </a:t>
            </a:r>
            <a:endParaRPr lang="en-US" sz="2400">
              <a:latin typeface="+mn-lt"/>
            </a:endParaRPr>
          </a:p>
        </p:txBody>
      </p:sp>
      <p:sp>
        <p:nvSpPr>
          <p:cNvPr id="14354" name="Rectangle 18"/>
          <p:cNvSpPr>
            <a:spLocks noChangeArrowheads="1"/>
          </p:cNvSpPr>
          <p:nvPr/>
        </p:nvSpPr>
        <p:spPr bwMode="auto">
          <a:xfrm>
            <a:off x="7126320" y="3077777"/>
            <a:ext cx="51416" cy="215387"/>
          </a:xfrm>
          <a:prstGeom prst="rect">
            <a:avLst/>
          </a:prstGeom>
          <a:noFill/>
          <a:ln w="9525">
            <a:noFill/>
            <a:miter lim="800000"/>
            <a:headEnd/>
            <a:tailEnd/>
          </a:ln>
        </p:spPr>
        <p:txBody>
          <a:bodyPr wrap="none" lIns="0" tIns="0" rIns="0" bIns="0">
            <a:spAutoFit/>
          </a:bodyPr>
          <a:lstStyle/>
          <a:p>
            <a:pPr>
              <a:defRPr/>
            </a:pPr>
            <a:r>
              <a:rPr lang="en-US" sz="1600">
                <a:solidFill>
                  <a:srgbClr val="000000"/>
                </a:solidFill>
                <a:latin typeface="+mn-lt"/>
              </a:rPr>
              <a:t> </a:t>
            </a:r>
            <a:endParaRPr lang="en-US" sz="2400">
              <a:latin typeface="+mn-lt"/>
            </a:endParaRPr>
          </a:p>
        </p:txBody>
      </p:sp>
      <p:pic>
        <p:nvPicPr>
          <p:cNvPr id="14352" name="Picture 19"/>
          <p:cNvPicPr>
            <a:picLocks noChangeAspect="1" noChangeArrowheads="1"/>
          </p:cNvPicPr>
          <p:nvPr/>
        </p:nvPicPr>
        <p:blipFill>
          <a:blip r:embed="rId6" cstate="print"/>
          <a:srcRect/>
          <a:stretch>
            <a:fillRect/>
          </a:stretch>
        </p:blipFill>
        <p:spPr bwMode="auto">
          <a:xfrm>
            <a:off x="7427869" y="2074492"/>
            <a:ext cx="1691176" cy="1224230"/>
          </a:xfrm>
          <a:prstGeom prst="rect">
            <a:avLst/>
          </a:prstGeom>
          <a:noFill/>
          <a:ln w="9525">
            <a:noFill/>
            <a:miter lim="800000"/>
            <a:headEnd/>
            <a:tailEnd/>
          </a:ln>
        </p:spPr>
      </p:pic>
      <p:sp>
        <p:nvSpPr>
          <p:cNvPr id="14356" name="Rectangle 20"/>
          <p:cNvSpPr>
            <a:spLocks noChangeArrowheads="1"/>
          </p:cNvSpPr>
          <p:nvPr/>
        </p:nvSpPr>
        <p:spPr bwMode="auto">
          <a:xfrm>
            <a:off x="9160734" y="3077777"/>
            <a:ext cx="48637" cy="215387"/>
          </a:xfrm>
          <a:prstGeom prst="rect">
            <a:avLst/>
          </a:prstGeom>
          <a:noFill/>
          <a:ln w="9525">
            <a:noFill/>
            <a:miter lim="800000"/>
            <a:headEnd/>
            <a:tailEnd/>
          </a:ln>
        </p:spPr>
        <p:txBody>
          <a:bodyPr wrap="none" lIns="0" tIns="0" rIns="0" bIns="0">
            <a:spAutoFit/>
          </a:bodyPr>
          <a:lstStyle/>
          <a:p>
            <a:pPr>
              <a:defRPr/>
            </a:pPr>
            <a:r>
              <a:rPr lang="en-US" sz="1600">
                <a:solidFill>
                  <a:srgbClr val="000000"/>
                </a:solidFill>
                <a:latin typeface="+mn-lt"/>
              </a:rPr>
              <a:t> </a:t>
            </a:r>
            <a:endParaRPr lang="en-US" sz="2400">
              <a:latin typeface="+mn-lt"/>
            </a:endParaRPr>
          </a:p>
        </p:txBody>
      </p:sp>
      <p:sp>
        <p:nvSpPr>
          <p:cNvPr id="14357" name="Rectangle 21"/>
          <p:cNvSpPr>
            <a:spLocks noChangeArrowheads="1"/>
          </p:cNvSpPr>
          <p:nvPr/>
        </p:nvSpPr>
        <p:spPr bwMode="auto">
          <a:xfrm>
            <a:off x="5835356" y="3297332"/>
            <a:ext cx="2923776" cy="213997"/>
          </a:xfrm>
          <a:prstGeom prst="rect">
            <a:avLst/>
          </a:prstGeom>
          <a:noFill/>
          <a:ln w="9525">
            <a:noFill/>
            <a:miter lim="800000"/>
            <a:headEnd/>
            <a:tailEnd/>
          </a:ln>
        </p:spPr>
        <p:txBody>
          <a:bodyPr wrap="none" lIns="0" tIns="0" rIns="0" bIns="0">
            <a:spAutoFit/>
          </a:bodyPr>
          <a:lstStyle/>
          <a:p>
            <a:pPr>
              <a:defRPr/>
            </a:pPr>
            <a:r>
              <a:rPr lang="en-US" sz="1600" dirty="0">
                <a:solidFill>
                  <a:srgbClr val="000000"/>
                </a:solidFill>
                <a:latin typeface="+mn-lt"/>
              </a:rPr>
              <a:t>c) CR 11.6:1                  d) CR 13.6:1</a:t>
            </a:r>
            <a:endParaRPr lang="en-US" sz="2400" dirty="0">
              <a:latin typeface="+mn-lt"/>
            </a:endParaRPr>
          </a:p>
        </p:txBody>
      </p:sp>
      <p:sp>
        <p:nvSpPr>
          <p:cNvPr id="14358" name="Rectangle 22"/>
          <p:cNvSpPr>
            <a:spLocks noChangeArrowheads="1"/>
          </p:cNvSpPr>
          <p:nvPr/>
        </p:nvSpPr>
        <p:spPr bwMode="auto">
          <a:xfrm>
            <a:off x="9430322" y="3297332"/>
            <a:ext cx="51416" cy="213997"/>
          </a:xfrm>
          <a:prstGeom prst="rect">
            <a:avLst/>
          </a:prstGeom>
          <a:noFill/>
          <a:ln w="9525">
            <a:noFill/>
            <a:miter lim="800000"/>
            <a:headEnd/>
            <a:tailEnd/>
          </a:ln>
        </p:spPr>
        <p:txBody>
          <a:bodyPr wrap="none" lIns="0" tIns="0" rIns="0" bIns="0">
            <a:spAutoFit/>
          </a:bodyPr>
          <a:lstStyle/>
          <a:p>
            <a:pPr>
              <a:defRPr/>
            </a:pPr>
            <a:r>
              <a:rPr lang="en-US" sz="1600">
                <a:solidFill>
                  <a:srgbClr val="000000"/>
                </a:solidFill>
                <a:latin typeface="+mn-lt"/>
              </a:rPr>
              <a:t> </a:t>
            </a:r>
            <a:endParaRPr lang="en-US" sz="2400">
              <a:latin typeface="+mn-lt"/>
            </a:endParaRPr>
          </a:p>
        </p:txBody>
      </p:sp>
      <p:sp>
        <p:nvSpPr>
          <p:cNvPr id="14359" name="Rectangle 23"/>
          <p:cNvSpPr>
            <a:spLocks noChangeArrowheads="1"/>
          </p:cNvSpPr>
          <p:nvPr/>
        </p:nvSpPr>
        <p:spPr bwMode="auto">
          <a:xfrm>
            <a:off x="7286127" y="3573861"/>
            <a:ext cx="48637" cy="215387"/>
          </a:xfrm>
          <a:prstGeom prst="rect">
            <a:avLst/>
          </a:prstGeom>
          <a:noFill/>
          <a:ln w="9525">
            <a:noFill/>
            <a:miter lim="800000"/>
            <a:headEnd/>
            <a:tailEnd/>
          </a:ln>
        </p:spPr>
        <p:txBody>
          <a:bodyPr wrap="none" lIns="0" tIns="0" rIns="0" bIns="0">
            <a:spAutoFit/>
          </a:bodyPr>
          <a:lstStyle/>
          <a:p>
            <a:pPr>
              <a:defRPr/>
            </a:pPr>
            <a:r>
              <a:rPr lang="en-US" sz="1600">
                <a:solidFill>
                  <a:srgbClr val="000000"/>
                </a:solidFill>
                <a:latin typeface="+mn-lt"/>
              </a:rPr>
              <a:t> </a:t>
            </a:r>
            <a:endParaRPr lang="en-US" sz="2400">
              <a:latin typeface="+mn-lt"/>
            </a:endParaRPr>
          </a:p>
        </p:txBody>
      </p:sp>
      <p:pic>
        <p:nvPicPr>
          <p:cNvPr id="3" name="Picture 24"/>
          <p:cNvPicPr>
            <a:picLocks noChangeAspect="1" noChangeArrowheads="1"/>
          </p:cNvPicPr>
          <p:nvPr/>
        </p:nvPicPr>
        <p:blipFill>
          <a:blip r:embed="rId7" cstate="print"/>
          <a:srcRect/>
          <a:stretch>
            <a:fillRect/>
          </a:stretch>
        </p:blipFill>
        <p:spPr bwMode="auto">
          <a:xfrm>
            <a:off x="5376779" y="3853169"/>
            <a:ext cx="1691176" cy="1222840"/>
          </a:xfrm>
          <a:prstGeom prst="rect">
            <a:avLst/>
          </a:prstGeom>
          <a:noFill/>
          <a:ln w="9525">
            <a:noFill/>
            <a:miter lim="800000"/>
            <a:headEnd/>
            <a:tailEnd/>
          </a:ln>
        </p:spPr>
      </p:pic>
      <p:sp>
        <p:nvSpPr>
          <p:cNvPr id="14361" name="Rectangle 25"/>
          <p:cNvSpPr>
            <a:spLocks noChangeArrowheads="1"/>
          </p:cNvSpPr>
          <p:nvPr/>
        </p:nvSpPr>
        <p:spPr bwMode="auto">
          <a:xfrm>
            <a:off x="7109644" y="4856454"/>
            <a:ext cx="48637" cy="213997"/>
          </a:xfrm>
          <a:prstGeom prst="rect">
            <a:avLst/>
          </a:prstGeom>
          <a:noFill/>
          <a:ln w="9525">
            <a:noFill/>
            <a:miter lim="800000"/>
            <a:headEnd/>
            <a:tailEnd/>
          </a:ln>
        </p:spPr>
        <p:txBody>
          <a:bodyPr wrap="none" lIns="0" tIns="0" rIns="0" bIns="0">
            <a:spAutoFit/>
          </a:bodyPr>
          <a:lstStyle/>
          <a:p>
            <a:pPr>
              <a:defRPr/>
            </a:pPr>
            <a:r>
              <a:rPr lang="en-US" sz="1600">
                <a:solidFill>
                  <a:srgbClr val="000000"/>
                </a:solidFill>
                <a:latin typeface="+mn-lt"/>
              </a:rPr>
              <a:t> </a:t>
            </a:r>
            <a:endParaRPr lang="en-US" sz="2400">
              <a:latin typeface="+mn-lt"/>
            </a:endParaRPr>
          </a:p>
        </p:txBody>
      </p:sp>
      <p:sp>
        <p:nvSpPr>
          <p:cNvPr id="14362" name="Rectangle 26"/>
          <p:cNvSpPr>
            <a:spLocks noChangeArrowheads="1"/>
          </p:cNvSpPr>
          <p:nvPr/>
        </p:nvSpPr>
        <p:spPr bwMode="auto">
          <a:xfrm>
            <a:off x="7136047" y="4856454"/>
            <a:ext cx="48637" cy="213997"/>
          </a:xfrm>
          <a:prstGeom prst="rect">
            <a:avLst/>
          </a:prstGeom>
          <a:noFill/>
          <a:ln w="9525">
            <a:noFill/>
            <a:miter lim="800000"/>
            <a:headEnd/>
            <a:tailEnd/>
          </a:ln>
        </p:spPr>
        <p:txBody>
          <a:bodyPr wrap="none" lIns="0" tIns="0" rIns="0" bIns="0">
            <a:spAutoFit/>
          </a:bodyPr>
          <a:lstStyle/>
          <a:p>
            <a:pPr>
              <a:defRPr/>
            </a:pPr>
            <a:r>
              <a:rPr lang="en-US" sz="1600">
                <a:solidFill>
                  <a:srgbClr val="000000"/>
                </a:solidFill>
                <a:latin typeface="+mn-lt"/>
              </a:rPr>
              <a:t> </a:t>
            </a:r>
            <a:endParaRPr lang="en-US" sz="2400">
              <a:latin typeface="+mn-lt"/>
            </a:endParaRPr>
          </a:p>
        </p:txBody>
      </p:sp>
      <p:pic>
        <p:nvPicPr>
          <p:cNvPr id="14360" name="Picture 27"/>
          <p:cNvPicPr>
            <a:picLocks noChangeAspect="1" noChangeArrowheads="1"/>
          </p:cNvPicPr>
          <p:nvPr/>
        </p:nvPicPr>
        <p:blipFill>
          <a:blip r:embed="rId8" cstate="print"/>
          <a:srcRect/>
          <a:stretch>
            <a:fillRect/>
          </a:stretch>
        </p:blipFill>
        <p:spPr bwMode="auto">
          <a:xfrm>
            <a:off x="7436207" y="3862896"/>
            <a:ext cx="1674501" cy="1213113"/>
          </a:xfrm>
          <a:prstGeom prst="rect">
            <a:avLst/>
          </a:prstGeom>
          <a:noFill/>
          <a:ln w="9525">
            <a:noFill/>
            <a:miter lim="800000"/>
            <a:headEnd/>
            <a:tailEnd/>
          </a:ln>
        </p:spPr>
      </p:pic>
      <p:sp>
        <p:nvSpPr>
          <p:cNvPr id="14364" name="Rectangle 28"/>
          <p:cNvSpPr>
            <a:spLocks noChangeArrowheads="1"/>
          </p:cNvSpPr>
          <p:nvPr/>
        </p:nvSpPr>
        <p:spPr bwMode="auto">
          <a:xfrm>
            <a:off x="9153786" y="4856454"/>
            <a:ext cx="48637" cy="213997"/>
          </a:xfrm>
          <a:prstGeom prst="rect">
            <a:avLst/>
          </a:prstGeom>
          <a:noFill/>
          <a:ln w="9525">
            <a:noFill/>
            <a:miter lim="800000"/>
            <a:headEnd/>
            <a:tailEnd/>
          </a:ln>
        </p:spPr>
        <p:txBody>
          <a:bodyPr wrap="none" lIns="0" tIns="0" rIns="0" bIns="0">
            <a:spAutoFit/>
          </a:bodyPr>
          <a:lstStyle/>
          <a:p>
            <a:pPr>
              <a:defRPr/>
            </a:pPr>
            <a:r>
              <a:rPr lang="en-US" sz="1600">
                <a:solidFill>
                  <a:srgbClr val="000000"/>
                </a:solidFill>
                <a:latin typeface="+mn-lt"/>
              </a:rPr>
              <a:t> </a:t>
            </a:r>
            <a:endParaRPr lang="en-US" sz="2400">
              <a:latin typeface="+mn-lt"/>
            </a:endParaRPr>
          </a:p>
        </p:txBody>
      </p:sp>
      <p:sp>
        <p:nvSpPr>
          <p:cNvPr id="14365" name="Rectangle 29"/>
          <p:cNvSpPr>
            <a:spLocks noChangeArrowheads="1"/>
          </p:cNvSpPr>
          <p:nvPr/>
        </p:nvSpPr>
        <p:spPr bwMode="auto">
          <a:xfrm>
            <a:off x="5435143" y="5074619"/>
            <a:ext cx="3556056" cy="245958"/>
          </a:xfrm>
          <a:prstGeom prst="rect">
            <a:avLst/>
          </a:prstGeom>
          <a:noFill/>
          <a:ln w="9525">
            <a:noFill/>
            <a:miter lim="800000"/>
            <a:headEnd/>
            <a:tailEnd/>
          </a:ln>
        </p:spPr>
        <p:txBody>
          <a:bodyPr wrap="none" lIns="0" tIns="0" rIns="0" bIns="0">
            <a:spAutoFit/>
          </a:bodyPr>
          <a:lstStyle/>
          <a:p>
            <a:pPr>
              <a:defRPr/>
            </a:pPr>
            <a:r>
              <a:rPr lang="en-US" sz="1600" dirty="0">
                <a:solidFill>
                  <a:srgbClr val="000000"/>
                </a:solidFill>
                <a:latin typeface="+mn-lt"/>
              </a:rPr>
              <a:t>    e) CR 14.2:1            f) Difference a-e</a:t>
            </a:r>
            <a:endParaRPr lang="en-US" sz="2400" dirty="0">
              <a:latin typeface="+mn-lt"/>
            </a:endParaRPr>
          </a:p>
        </p:txBody>
      </p:sp>
      <p:sp>
        <p:nvSpPr>
          <p:cNvPr id="14367" name="Rectangle 31"/>
          <p:cNvSpPr>
            <a:spLocks noChangeArrowheads="1"/>
          </p:cNvSpPr>
          <p:nvPr/>
        </p:nvSpPr>
        <p:spPr bwMode="auto">
          <a:xfrm>
            <a:off x="9188527" y="5074619"/>
            <a:ext cx="0" cy="323775"/>
          </a:xfrm>
          <a:prstGeom prst="rect">
            <a:avLst/>
          </a:prstGeom>
          <a:noFill/>
          <a:ln w="9525">
            <a:noFill/>
            <a:miter lim="800000"/>
            <a:headEnd/>
            <a:tailEnd/>
          </a:ln>
        </p:spPr>
        <p:txBody>
          <a:bodyPr wrap="none" lIns="0" tIns="0" rIns="0" bIns="0">
            <a:spAutoFit/>
          </a:bodyPr>
          <a:lstStyle/>
          <a:p>
            <a:pPr>
              <a:defRPr/>
            </a:pPr>
            <a:endParaRPr lang="en-US" sz="2400" dirty="0">
              <a:latin typeface="+mn-lt"/>
            </a:endParaRPr>
          </a:p>
        </p:txBody>
      </p:sp>
      <p:sp>
        <p:nvSpPr>
          <p:cNvPr id="14368" name="Rectangle 32"/>
          <p:cNvSpPr>
            <a:spLocks noChangeArrowheads="1"/>
          </p:cNvSpPr>
          <p:nvPr/>
        </p:nvSpPr>
        <p:spPr bwMode="auto">
          <a:xfrm>
            <a:off x="9237164" y="5074619"/>
            <a:ext cx="48637" cy="215387"/>
          </a:xfrm>
          <a:prstGeom prst="rect">
            <a:avLst/>
          </a:prstGeom>
          <a:noFill/>
          <a:ln w="9525">
            <a:noFill/>
            <a:miter lim="800000"/>
            <a:headEnd/>
            <a:tailEnd/>
          </a:ln>
        </p:spPr>
        <p:txBody>
          <a:bodyPr wrap="none" lIns="0" tIns="0" rIns="0" bIns="0">
            <a:spAutoFit/>
          </a:bodyPr>
          <a:lstStyle/>
          <a:p>
            <a:pPr>
              <a:defRPr/>
            </a:pPr>
            <a:r>
              <a:rPr lang="en-US" sz="1600">
                <a:solidFill>
                  <a:srgbClr val="000000"/>
                </a:solidFill>
                <a:latin typeface="+mn-lt"/>
              </a:rPr>
              <a:t> </a:t>
            </a:r>
            <a:endParaRPr lang="en-US" sz="2400">
              <a:latin typeface="+mn-lt"/>
            </a:endParaRPr>
          </a:p>
        </p:txBody>
      </p:sp>
      <p:sp>
        <p:nvSpPr>
          <p:cNvPr id="14369" name="Rectangle 33"/>
          <p:cNvSpPr>
            <a:spLocks noChangeArrowheads="1"/>
          </p:cNvSpPr>
          <p:nvPr/>
        </p:nvSpPr>
        <p:spPr bwMode="auto">
          <a:xfrm>
            <a:off x="7286127" y="5352538"/>
            <a:ext cx="48637" cy="215387"/>
          </a:xfrm>
          <a:prstGeom prst="rect">
            <a:avLst/>
          </a:prstGeom>
          <a:noFill/>
          <a:ln w="9525">
            <a:noFill/>
            <a:miter lim="800000"/>
            <a:headEnd/>
            <a:tailEnd/>
          </a:ln>
        </p:spPr>
        <p:txBody>
          <a:bodyPr wrap="none" lIns="0" tIns="0" rIns="0" bIns="0">
            <a:spAutoFit/>
          </a:bodyPr>
          <a:lstStyle/>
          <a:p>
            <a:pPr>
              <a:defRPr/>
            </a:pPr>
            <a:r>
              <a:rPr lang="en-US" sz="1600">
                <a:solidFill>
                  <a:srgbClr val="000000"/>
                </a:solidFill>
                <a:latin typeface="+mn-lt"/>
              </a:rPr>
              <a:t> </a:t>
            </a:r>
            <a:endParaRPr lang="en-US" sz="2400">
              <a:latin typeface="+mn-lt"/>
            </a:endParaRPr>
          </a:p>
        </p:txBody>
      </p:sp>
      <p:sp>
        <p:nvSpPr>
          <p:cNvPr id="14371" name="Rectangle 35"/>
          <p:cNvSpPr>
            <a:spLocks noChangeArrowheads="1"/>
          </p:cNvSpPr>
          <p:nvPr/>
        </p:nvSpPr>
        <p:spPr bwMode="auto">
          <a:xfrm>
            <a:off x="8139357" y="6243960"/>
            <a:ext cx="51416" cy="215387"/>
          </a:xfrm>
          <a:prstGeom prst="rect">
            <a:avLst/>
          </a:prstGeom>
          <a:noFill/>
          <a:ln w="9525">
            <a:noFill/>
            <a:miter lim="800000"/>
            <a:headEnd/>
            <a:tailEnd/>
          </a:ln>
        </p:spPr>
        <p:txBody>
          <a:bodyPr wrap="none" lIns="0" tIns="0" rIns="0" bIns="0">
            <a:spAutoFit/>
          </a:bodyPr>
          <a:lstStyle/>
          <a:p>
            <a:pPr>
              <a:defRPr/>
            </a:pPr>
            <a:r>
              <a:rPr lang="en-US" sz="1600">
                <a:solidFill>
                  <a:srgbClr val="000000"/>
                </a:solidFill>
                <a:latin typeface="+mn-lt"/>
              </a:rPr>
              <a:t> </a:t>
            </a:r>
            <a:endParaRPr lang="en-US" sz="2400">
              <a:latin typeface="+mn-lt"/>
            </a:endParaRPr>
          </a:p>
        </p:txBody>
      </p:sp>
      <p:sp>
        <p:nvSpPr>
          <p:cNvPr id="14373" name="Rectangle 37"/>
          <p:cNvSpPr>
            <a:spLocks noChangeArrowheads="1"/>
          </p:cNvSpPr>
          <p:nvPr/>
        </p:nvSpPr>
        <p:spPr bwMode="auto">
          <a:xfrm>
            <a:off x="8899483" y="6505204"/>
            <a:ext cx="48637" cy="213997"/>
          </a:xfrm>
          <a:prstGeom prst="rect">
            <a:avLst/>
          </a:prstGeom>
          <a:noFill/>
          <a:ln w="9525">
            <a:noFill/>
            <a:miter lim="800000"/>
            <a:headEnd/>
            <a:tailEnd/>
          </a:ln>
        </p:spPr>
        <p:txBody>
          <a:bodyPr wrap="none" lIns="0" tIns="0" rIns="0" bIns="0">
            <a:spAutoFit/>
          </a:bodyPr>
          <a:lstStyle/>
          <a:p>
            <a:pPr>
              <a:defRPr/>
            </a:pPr>
            <a:r>
              <a:rPr lang="en-US" sz="1600">
                <a:solidFill>
                  <a:srgbClr val="000000"/>
                </a:solidFill>
                <a:latin typeface="+mn-lt"/>
              </a:rPr>
              <a:t> </a:t>
            </a:r>
            <a:endParaRPr lang="en-US" sz="2400">
              <a:latin typeface="+mn-lt"/>
            </a:endParaRPr>
          </a:p>
        </p:txBody>
      </p:sp>
      <p:sp>
        <p:nvSpPr>
          <p:cNvPr id="14374" name="Rectangle 38"/>
          <p:cNvSpPr>
            <a:spLocks noChangeArrowheads="1"/>
          </p:cNvSpPr>
          <p:nvPr/>
        </p:nvSpPr>
        <p:spPr bwMode="auto">
          <a:xfrm>
            <a:off x="7284736" y="6744213"/>
            <a:ext cx="48637" cy="215387"/>
          </a:xfrm>
          <a:prstGeom prst="rect">
            <a:avLst/>
          </a:prstGeom>
          <a:noFill/>
          <a:ln w="9525">
            <a:noFill/>
            <a:miter lim="800000"/>
            <a:headEnd/>
            <a:tailEnd/>
          </a:ln>
        </p:spPr>
        <p:txBody>
          <a:bodyPr wrap="none" lIns="0" tIns="0" rIns="0" bIns="0">
            <a:spAutoFit/>
          </a:bodyPr>
          <a:lstStyle/>
          <a:p>
            <a:pPr>
              <a:defRPr/>
            </a:pPr>
            <a:r>
              <a:rPr lang="en-US" sz="1600">
                <a:solidFill>
                  <a:srgbClr val="000000"/>
                </a:solidFill>
                <a:latin typeface="+mn-lt"/>
              </a:rPr>
              <a:t> </a:t>
            </a:r>
            <a:endParaRPr lang="en-US" sz="240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noFill/>
        </p:spPr>
        <p:txBody>
          <a:bodyPr lIns="92075" tIns="46038" rIns="92075" bIns="46038" anchor="b"/>
          <a:lstStyle/>
          <a:p>
            <a:pPr eaLnBrk="1" hangingPunct="1"/>
            <a:r>
              <a:rPr lang="en-GB" sz="4000" smtClean="0"/>
              <a:t>DCT Compression</a:t>
            </a:r>
          </a:p>
        </p:txBody>
      </p:sp>
      <p:graphicFrame>
        <p:nvGraphicFramePr>
          <p:cNvPr id="1026" name="Object 3"/>
          <p:cNvGraphicFramePr>
            <a:graphicFrameLocks/>
          </p:cNvGraphicFramePr>
          <p:nvPr/>
        </p:nvGraphicFramePr>
        <p:xfrm>
          <a:off x="1976438" y="1697038"/>
          <a:ext cx="5984875" cy="3497262"/>
        </p:xfrm>
        <a:graphic>
          <a:graphicData uri="http://schemas.openxmlformats.org/presentationml/2006/ole">
            <mc:AlternateContent xmlns:mc="http://schemas.openxmlformats.org/markup-compatibility/2006">
              <mc:Choice xmlns:v="urn:schemas-microsoft-com:vml" Requires="v">
                <p:oleObj spid="_x0000_s1030" name="Document" r:id="rId5" imgW="5978163" imgH="3496734" progId="Word.Document.8">
                  <p:embed/>
                </p:oleObj>
              </mc:Choice>
              <mc:Fallback>
                <p:oleObj name="Document" r:id="rId5" imgW="5978163" imgH="3496734" progId="Word.Document.8">
                  <p:embed/>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6438" y="1697038"/>
                        <a:ext cx="5984875" cy="349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noFill/>
        </p:spPr>
        <p:txBody>
          <a:bodyPr lIns="92075" tIns="46038" rIns="92075" bIns="46038" anchor="b"/>
          <a:lstStyle/>
          <a:p>
            <a:pPr eaLnBrk="1" hangingPunct="1"/>
            <a:r>
              <a:rPr lang="en-GB" sz="4000" smtClean="0"/>
              <a:t>DCT Compression</a:t>
            </a:r>
          </a:p>
        </p:txBody>
      </p:sp>
      <p:graphicFrame>
        <p:nvGraphicFramePr>
          <p:cNvPr id="2050" name="Object 1024"/>
          <p:cNvGraphicFramePr>
            <a:graphicFrameLocks/>
          </p:cNvGraphicFramePr>
          <p:nvPr/>
        </p:nvGraphicFramePr>
        <p:xfrm>
          <a:off x="1981200" y="1695450"/>
          <a:ext cx="5981700" cy="3495675"/>
        </p:xfrm>
        <a:graphic>
          <a:graphicData uri="http://schemas.openxmlformats.org/presentationml/2006/ole">
            <mc:AlternateContent xmlns:mc="http://schemas.openxmlformats.org/markup-compatibility/2006">
              <mc:Choice xmlns:v="urn:schemas-microsoft-com:vml" Requires="v">
                <p:oleObj spid="_x0000_s2054" name="Document" r:id="rId5" imgW="5978163" imgH="3499613" progId="Word.Document.8">
                  <p:embed/>
                </p:oleObj>
              </mc:Choice>
              <mc:Fallback>
                <p:oleObj name="Document" r:id="rId5" imgW="5978163" imgH="3499613" progId="Word.Document.8">
                  <p:embed/>
                  <p:pic>
                    <p:nvPicPr>
                      <p:cNvPr id="0" name="Object 102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1695450"/>
                        <a:ext cx="5981700"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noFill/>
        </p:spPr>
        <p:txBody>
          <a:bodyPr lIns="92075" tIns="46038" rIns="92075" bIns="46038" anchor="b"/>
          <a:lstStyle/>
          <a:p>
            <a:pPr eaLnBrk="1" hangingPunct="1"/>
            <a:r>
              <a:rPr lang="en-GB" sz="4000" smtClean="0"/>
              <a:t>DCT Compression</a:t>
            </a:r>
          </a:p>
        </p:txBody>
      </p:sp>
      <p:graphicFrame>
        <p:nvGraphicFramePr>
          <p:cNvPr id="3074" name="Object 3"/>
          <p:cNvGraphicFramePr>
            <a:graphicFrameLocks/>
          </p:cNvGraphicFramePr>
          <p:nvPr/>
        </p:nvGraphicFramePr>
        <p:xfrm>
          <a:off x="1976438" y="1701800"/>
          <a:ext cx="5984875" cy="3487738"/>
        </p:xfrm>
        <a:graphic>
          <a:graphicData uri="http://schemas.openxmlformats.org/presentationml/2006/ole">
            <mc:AlternateContent xmlns:mc="http://schemas.openxmlformats.org/markup-compatibility/2006">
              <mc:Choice xmlns:v="urn:schemas-microsoft-com:vml" Requires="v">
                <p:oleObj spid="_x0000_s3078" name="Document" r:id="rId5" imgW="5978163" imgH="3487377" progId="Word.Document.8">
                  <p:embed/>
                </p:oleObj>
              </mc:Choice>
              <mc:Fallback>
                <p:oleObj name="Document" r:id="rId5" imgW="5978163" imgH="3487377" progId="Word.Document.8">
                  <p:embed/>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6438" y="1701800"/>
                        <a:ext cx="5984875" cy="348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noFill/>
        </p:spPr>
        <p:txBody>
          <a:bodyPr lIns="92075" tIns="46038" rIns="92075" bIns="46038" anchor="b"/>
          <a:lstStyle/>
          <a:p>
            <a:pPr eaLnBrk="1" hangingPunct="1"/>
            <a:r>
              <a:rPr lang="en-GB" sz="4000" smtClean="0"/>
              <a:t>DCT Compression</a:t>
            </a:r>
          </a:p>
        </p:txBody>
      </p:sp>
      <p:graphicFrame>
        <p:nvGraphicFramePr>
          <p:cNvPr id="4098" name="Object 0"/>
          <p:cNvGraphicFramePr>
            <a:graphicFrameLocks/>
          </p:cNvGraphicFramePr>
          <p:nvPr/>
        </p:nvGraphicFramePr>
        <p:xfrm>
          <a:off x="2319338" y="1738313"/>
          <a:ext cx="5226050" cy="3265487"/>
        </p:xfrm>
        <a:graphic>
          <a:graphicData uri="http://schemas.openxmlformats.org/presentationml/2006/ole">
            <mc:AlternateContent xmlns:mc="http://schemas.openxmlformats.org/markup-compatibility/2006">
              <mc:Choice xmlns:v="urn:schemas-microsoft-com:vml" Requires="v">
                <p:oleObj spid="_x0000_s4102" name="Document" r:id="rId4" imgW="5225760" imgH="3265200" progId="Word.Document.8">
                  <p:embed/>
                </p:oleObj>
              </mc:Choice>
              <mc:Fallback>
                <p:oleObj name="Document" r:id="rId4" imgW="5225760" imgH="3265200" progId="Word.Document.8">
                  <p:embed/>
                  <p:pic>
                    <p:nvPicPr>
                      <p:cNvPr id="0" name="Object 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9338" y="1738313"/>
                        <a:ext cx="5226050" cy="326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8"/>
          <p:cNvSpPr>
            <a:spLocks noGrp="1" noChangeArrowheads="1"/>
          </p:cNvSpPr>
          <p:nvPr>
            <p:ph type="title"/>
          </p:nvPr>
        </p:nvSpPr>
        <p:spPr/>
        <p:txBody>
          <a:bodyPr/>
          <a:lstStyle/>
          <a:p>
            <a:pPr eaLnBrk="1" hangingPunct="1"/>
            <a:r>
              <a:rPr lang="en-GB" smtClean="0"/>
              <a:t>DCT Image Compression</a:t>
            </a:r>
          </a:p>
        </p:txBody>
      </p:sp>
      <p:sp>
        <p:nvSpPr>
          <p:cNvPr id="15363" name="Rectangle 19"/>
          <p:cNvSpPr>
            <a:spLocks noGrp="1" noChangeArrowheads="1"/>
          </p:cNvSpPr>
          <p:nvPr>
            <p:ph type="body" sz="half" idx="1"/>
          </p:nvPr>
        </p:nvSpPr>
        <p:spPr>
          <a:xfrm>
            <a:off x="742950" y="914400"/>
            <a:ext cx="2914650" cy="5181600"/>
          </a:xfrm>
        </p:spPr>
        <p:txBody>
          <a:bodyPr/>
          <a:lstStyle/>
          <a:p>
            <a:pPr eaLnBrk="1" hangingPunct="1"/>
            <a:r>
              <a:rPr lang="en-GB" sz="1800" dirty="0" smtClean="0"/>
              <a:t>The philosophy behind DCT image compression is that the human eye is less sensitive to higher-frequency information and also more sensitive to intensity than to colour. </a:t>
            </a:r>
          </a:p>
          <a:p>
            <a:pPr eaLnBrk="1" hangingPunct="1"/>
            <a:endParaRPr lang="en-GB" sz="1800" dirty="0" smtClean="0"/>
          </a:p>
          <a:p>
            <a:pPr eaLnBrk="1" hangingPunct="1"/>
            <a:r>
              <a:rPr lang="en-GB" sz="1800" dirty="0" smtClean="0"/>
              <a:t>The examples here show the effects of percentage reduction of colour by spatially sub-sampling the colour (UV) channels</a:t>
            </a:r>
          </a:p>
          <a:p>
            <a:pPr eaLnBrk="1" hangingPunct="1"/>
            <a:endParaRPr lang="en-GB" sz="1800" dirty="0" smtClean="0"/>
          </a:p>
          <a:p>
            <a:pPr eaLnBrk="1" hangingPunct="1"/>
            <a:endParaRPr lang="en-GB" sz="1800" dirty="0" smtClean="0"/>
          </a:p>
        </p:txBody>
      </p:sp>
      <p:pic>
        <p:nvPicPr>
          <p:cNvPr id="15364" name="Picture 16"/>
          <p:cNvPicPr>
            <a:picLocks noChangeAspect="1" noChangeArrowheads="1"/>
          </p:cNvPicPr>
          <p:nvPr/>
        </p:nvPicPr>
        <p:blipFill>
          <a:blip r:embed="rId3" cstate="print"/>
          <a:srcRect/>
          <a:stretch>
            <a:fillRect/>
          </a:stretch>
        </p:blipFill>
        <p:spPr bwMode="auto">
          <a:xfrm>
            <a:off x="4114800" y="1524000"/>
            <a:ext cx="5462588" cy="3813175"/>
          </a:xfrm>
          <a:prstGeom prst="rect">
            <a:avLst/>
          </a:prstGeom>
          <a:noFill/>
          <a:ln w="12700">
            <a:noFill/>
            <a:miter lim="800000"/>
            <a:headEnd type="none" w="sm" len="sm"/>
            <a:tailEnd type="none" w="sm" len="sm"/>
          </a:ln>
        </p:spPr>
      </p:pic>
    </p:spTree>
  </p:cSld>
  <p:clrMapOvr>
    <a:masterClrMapping/>
  </p:clrMapOvr>
</p:sld>
</file>

<file path=ppt/theme/theme1.xml><?xml version="1.0" encoding="utf-8"?>
<a:theme xmlns:a="http://schemas.openxmlformats.org/drawingml/2006/main" name="myuobtemplate">
  <a:themeElements>
    <a:clrScheme name="">
      <a:dk1>
        <a:srgbClr val="000000"/>
      </a:dk1>
      <a:lt1>
        <a:srgbClr val="99FFFF"/>
      </a:lt1>
      <a:dk2>
        <a:srgbClr val="660033"/>
      </a:dk2>
      <a:lt2>
        <a:srgbClr val="000000"/>
      </a:lt2>
      <a:accent1>
        <a:srgbClr val="FFFFFF"/>
      </a:accent1>
      <a:accent2>
        <a:srgbClr val="99FFFF"/>
      </a:accent2>
      <a:accent3>
        <a:srgbClr val="CAFFFF"/>
      </a:accent3>
      <a:accent4>
        <a:srgbClr val="000000"/>
      </a:accent4>
      <a:accent5>
        <a:srgbClr val="FFFFFF"/>
      </a:accent5>
      <a:accent6>
        <a:srgbClr val="8AE7E7"/>
      </a:accent6>
      <a:hlink>
        <a:srgbClr val="660033"/>
      </a:hlink>
      <a:folHlink>
        <a:srgbClr val="4C0026"/>
      </a:folHlink>
    </a:clrScheme>
    <a:fontScheme name="myuob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rgbClr val="FF0000"/>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myuob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yuob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yuob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yuob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yuob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yuob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yuob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Settings\woollesi\Application Data\Microsoft\Templates\myuobtemplate.pot</Template>
  <TotalTime>9051</TotalTime>
  <Words>1210</Words>
  <Application>Microsoft Office PowerPoint</Application>
  <PresentationFormat>A4 Paper (210x297 mm)</PresentationFormat>
  <Paragraphs>203</Paragraphs>
  <Slides>26</Slides>
  <Notes>21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29" baseType="lpstr">
      <vt:lpstr>myuobtemplate</vt:lpstr>
      <vt:lpstr>Document</vt:lpstr>
      <vt:lpstr>Equation</vt:lpstr>
      <vt:lpstr>Multimedia Data The DCT and JPEG Image Compression</vt:lpstr>
      <vt:lpstr>Contents</vt:lpstr>
      <vt:lpstr>Lossy DCT Image Compression</vt:lpstr>
      <vt:lpstr>Rate/Distortion</vt:lpstr>
      <vt:lpstr>DCT Compression</vt:lpstr>
      <vt:lpstr>DCT Compression</vt:lpstr>
      <vt:lpstr>DCT Compression</vt:lpstr>
      <vt:lpstr>DCT Compression</vt:lpstr>
      <vt:lpstr>DCT Image Compression</vt:lpstr>
      <vt:lpstr>DCT Image Compression</vt:lpstr>
      <vt:lpstr>DCT Image Compression</vt:lpstr>
      <vt:lpstr>The Discrete Cosine Transform Bases</vt:lpstr>
      <vt:lpstr>DCT Image Compression</vt:lpstr>
      <vt:lpstr>DCT Image Compression</vt:lpstr>
      <vt:lpstr>DCT Compression Stages</vt:lpstr>
      <vt:lpstr>DCT Mathematics</vt:lpstr>
      <vt:lpstr>Gibb’s Phenomenon</vt:lpstr>
      <vt:lpstr>Original Test Image An extreme example for demonstrating Gibb’s phenomenon</vt:lpstr>
      <vt:lpstr>Heavily Compressed DCT Image</vt:lpstr>
      <vt:lpstr>The Difference (Gibb’s Phenomenon)</vt:lpstr>
      <vt:lpstr>Summary of DCT</vt:lpstr>
      <vt:lpstr>State of the art compression methods</vt:lpstr>
      <vt:lpstr>State of the art compression methods</vt:lpstr>
      <vt:lpstr>State of the art compression methods</vt:lpstr>
      <vt:lpstr>State of the art compression methods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Reporting Status or Progress</dc:title>
  <dc:creator>Dr.S.I.Woolley</dc:creator>
  <cp:lastModifiedBy>Mike Spann</cp:lastModifiedBy>
  <cp:revision>91</cp:revision>
  <cp:lastPrinted>1998-12-03T12:55:28Z</cp:lastPrinted>
  <dcterms:created xsi:type="dcterms:W3CDTF">1995-06-02T21:45:10Z</dcterms:created>
  <dcterms:modified xsi:type="dcterms:W3CDTF">2014-02-24T12:49:34Z</dcterms:modified>
</cp:coreProperties>
</file>