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9" r:id="rId1"/>
  </p:sldMasterIdLst>
  <p:notesMasterIdLst>
    <p:notesMasterId r:id="rId30"/>
  </p:notesMasterIdLst>
  <p:handoutMasterIdLst>
    <p:handoutMasterId r:id="rId31"/>
  </p:handoutMasterIdLst>
  <p:sldIdLst>
    <p:sldId id="283" r:id="rId2"/>
    <p:sldId id="257" r:id="rId3"/>
    <p:sldId id="260" r:id="rId4"/>
    <p:sldId id="308" r:id="rId5"/>
    <p:sldId id="259" r:id="rId6"/>
    <p:sldId id="262" r:id="rId7"/>
    <p:sldId id="263" r:id="rId8"/>
    <p:sldId id="264" r:id="rId9"/>
    <p:sldId id="265" r:id="rId10"/>
    <p:sldId id="273" r:id="rId11"/>
    <p:sldId id="266" r:id="rId12"/>
    <p:sldId id="286" r:id="rId13"/>
    <p:sldId id="269" r:id="rId14"/>
    <p:sldId id="287" r:id="rId15"/>
    <p:sldId id="296" r:id="rId16"/>
    <p:sldId id="291" r:id="rId17"/>
    <p:sldId id="297" r:id="rId18"/>
    <p:sldId id="298" r:id="rId19"/>
    <p:sldId id="299" r:id="rId20"/>
    <p:sldId id="300" r:id="rId21"/>
    <p:sldId id="301" r:id="rId22"/>
    <p:sldId id="302" r:id="rId23"/>
    <p:sldId id="303" r:id="rId24"/>
    <p:sldId id="309" r:id="rId25"/>
    <p:sldId id="305" r:id="rId26"/>
    <p:sldId id="306" r:id="rId27"/>
    <p:sldId id="307" r:id="rId28"/>
    <p:sldId id="304" r:id="rId29"/>
  </p:sldIdLst>
  <p:sldSz cx="9144000" cy="6858000" type="screen4x3"/>
  <p:notesSz cx="6854825" cy="9750425"/>
  <p:defaultTextStyle>
    <a:defPPr>
      <a:defRPr lang="en-GB"/>
    </a:defPPr>
    <a:lvl1pPr algn="ctr" rtl="0" fontAlgn="base">
      <a:spcBef>
        <a:spcPct val="0"/>
      </a:spcBef>
      <a:spcAft>
        <a:spcPct val="0"/>
      </a:spcAft>
      <a:defRPr sz="2800" kern="1200">
        <a:solidFill>
          <a:schemeClr val="tx1"/>
        </a:solidFill>
        <a:latin typeface="Arial" charset="0"/>
        <a:ea typeface="+mn-ea"/>
        <a:cs typeface="+mn-cs"/>
      </a:defRPr>
    </a:lvl1pPr>
    <a:lvl2pPr marL="457200" algn="ctr" rtl="0" fontAlgn="base">
      <a:spcBef>
        <a:spcPct val="0"/>
      </a:spcBef>
      <a:spcAft>
        <a:spcPct val="0"/>
      </a:spcAft>
      <a:defRPr sz="2800" kern="1200">
        <a:solidFill>
          <a:schemeClr val="tx1"/>
        </a:solidFill>
        <a:latin typeface="Arial" charset="0"/>
        <a:ea typeface="+mn-ea"/>
        <a:cs typeface="+mn-cs"/>
      </a:defRPr>
    </a:lvl2pPr>
    <a:lvl3pPr marL="914400" algn="ctr" rtl="0" fontAlgn="base">
      <a:spcBef>
        <a:spcPct val="0"/>
      </a:spcBef>
      <a:spcAft>
        <a:spcPct val="0"/>
      </a:spcAft>
      <a:defRPr sz="2800" kern="1200">
        <a:solidFill>
          <a:schemeClr val="tx1"/>
        </a:solidFill>
        <a:latin typeface="Arial" charset="0"/>
        <a:ea typeface="+mn-ea"/>
        <a:cs typeface="+mn-cs"/>
      </a:defRPr>
    </a:lvl3pPr>
    <a:lvl4pPr marL="1371600" algn="ctr" rtl="0" fontAlgn="base">
      <a:spcBef>
        <a:spcPct val="0"/>
      </a:spcBef>
      <a:spcAft>
        <a:spcPct val="0"/>
      </a:spcAft>
      <a:defRPr sz="2800" kern="1200">
        <a:solidFill>
          <a:schemeClr val="tx1"/>
        </a:solidFill>
        <a:latin typeface="Arial" charset="0"/>
        <a:ea typeface="+mn-ea"/>
        <a:cs typeface="+mn-cs"/>
      </a:defRPr>
    </a:lvl4pPr>
    <a:lvl5pPr marL="1828800" algn="ctr"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109" d="100"/>
          <a:sy n="109" d="100"/>
        </p:scale>
        <p:origin x="-624" y="-9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GB"/>
          </a:p>
        </p:txBody>
      </p:sp>
      <p:sp>
        <p:nvSpPr>
          <p:cNvPr id="72707" name="Rectangle 3"/>
          <p:cNvSpPr>
            <a:spLocks noGrp="1" noChangeArrowheads="1"/>
          </p:cNvSpPr>
          <p:nvPr>
            <p:ph type="dt" sz="quarter"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72708" name="Rectangle 4"/>
          <p:cNvSpPr>
            <a:spLocks noGrp="1" noChangeArrowheads="1"/>
          </p:cNvSpPr>
          <p:nvPr>
            <p:ph type="ftr" sz="quarter" idx="2"/>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GB"/>
          </a:p>
        </p:txBody>
      </p:sp>
      <p:sp>
        <p:nvSpPr>
          <p:cNvPr id="72709" name="Rectangle 5"/>
          <p:cNvSpPr>
            <a:spLocks noGrp="1" noChangeArrowheads="1"/>
          </p:cNvSpPr>
          <p:nvPr>
            <p:ph type="sldNum" sz="quarter" idx="3"/>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449A3593-0603-4901-A863-C561CD8A82BC}" type="slidenum">
              <a:rPr lang="en-GB"/>
              <a:pPr>
                <a:defRPr/>
              </a:pPr>
              <a:t>‹#›</a:t>
            </a:fld>
            <a:endParaRPr lang="en-GB"/>
          </a:p>
        </p:txBody>
      </p:sp>
    </p:spTree>
    <p:extLst>
      <p:ext uri="{BB962C8B-B14F-4D97-AF65-F5344CB8AC3E}">
        <p14:creationId xmlns:p14="http://schemas.microsoft.com/office/powerpoint/2010/main" val="16271731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3074"/>
          <p:cNvSpPr>
            <a:spLocks noGrp="1" noChangeArrowheads="1"/>
          </p:cNvSpPr>
          <p:nvPr>
            <p:ph type="hdr" sz="quarter"/>
          </p:nvPr>
        </p:nvSpPr>
        <p:spPr bwMode="auto">
          <a:xfrm>
            <a:off x="0" y="0"/>
            <a:ext cx="2970213"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defRPr>
            </a:lvl1pPr>
          </a:lstStyle>
          <a:p>
            <a:pPr>
              <a:defRPr/>
            </a:pPr>
            <a:endParaRPr lang="en-GB"/>
          </a:p>
        </p:txBody>
      </p:sp>
      <p:sp>
        <p:nvSpPr>
          <p:cNvPr id="64515" name="Rectangle 3075"/>
          <p:cNvSpPr>
            <a:spLocks noGrp="1" noChangeArrowheads="1"/>
          </p:cNvSpPr>
          <p:nvPr>
            <p:ph type="dt" idx="1"/>
          </p:nvPr>
        </p:nvSpPr>
        <p:spPr bwMode="auto">
          <a:xfrm>
            <a:off x="3884613" y="0"/>
            <a:ext cx="2970212"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GB"/>
          </a:p>
        </p:txBody>
      </p:sp>
      <p:sp>
        <p:nvSpPr>
          <p:cNvPr id="27652" name="Rectangle 3076"/>
          <p:cNvSpPr>
            <a:spLocks noGrp="1" noRot="1" noChangeAspect="1" noChangeArrowheads="1" noTextEdit="1"/>
          </p:cNvSpPr>
          <p:nvPr>
            <p:ph type="sldImg" idx="2"/>
          </p:nvPr>
        </p:nvSpPr>
        <p:spPr bwMode="auto">
          <a:xfrm>
            <a:off x="990600" y="731838"/>
            <a:ext cx="4875213" cy="3656012"/>
          </a:xfrm>
          <a:prstGeom prst="rect">
            <a:avLst/>
          </a:prstGeom>
          <a:noFill/>
          <a:ln w="9525">
            <a:solidFill>
              <a:srgbClr val="000000"/>
            </a:solidFill>
            <a:miter lim="800000"/>
            <a:headEnd/>
            <a:tailEnd/>
          </a:ln>
        </p:spPr>
      </p:sp>
      <p:sp>
        <p:nvSpPr>
          <p:cNvPr id="64517" name="Rectangle 3077"/>
          <p:cNvSpPr>
            <a:spLocks noGrp="1" noChangeArrowheads="1"/>
          </p:cNvSpPr>
          <p:nvPr>
            <p:ph type="body" sz="quarter" idx="3"/>
          </p:nvPr>
        </p:nvSpPr>
        <p:spPr bwMode="auto">
          <a:xfrm>
            <a:off x="914400" y="4630738"/>
            <a:ext cx="5026025" cy="4387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4518" name="Rectangle 3078"/>
          <p:cNvSpPr>
            <a:spLocks noGrp="1" noChangeArrowheads="1"/>
          </p:cNvSpPr>
          <p:nvPr>
            <p:ph type="ftr" sz="quarter" idx="4"/>
          </p:nvPr>
        </p:nvSpPr>
        <p:spPr bwMode="auto">
          <a:xfrm>
            <a:off x="0" y="9263063"/>
            <a:ext cx="2970213"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defRPr>
            </a:lvl1pPr>
          </a:lstStyle>
          <a:p>
            <a:pPr>
              <a:defRPr/>
            </a:pPr>
            <a:endParaRPr lang="en-GB"/>
          </a:p>
        </p:txBody>
      </p:sp>
      <p:sp>
        <p:nvSpPr>
          <p:cNvPr id="64519" name="Rectangle 3079"/>
          <p:cNvSpPr>
            <a:spLocks noGrp="1" noChangeArrowheads="1"/>
          </p:cNvSpPr>
          <p:nvPr>
            <p:ph type="sldNum" sz="quarter" idx="5"/>
          </p:nvPr>
        </p:nvSpPr>
        <p:spPr bwMode="auto">
          <a:xfrm>
            <a:off x="3884613" y="9263063"/>
            <a:ext cx="2970212"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E01AA39C-5850-4AFD-8510-A8839E617841}" type="slidenum">
              <a:rPr lang="en-GB"/>
              <a:pPr>
                <a:defRPr/>
              </a:pPr>
              <a:t>‹#›</a:t>
            </a:fld>
            <a:endParaRPr lang="en-GB"/>
          </a:p>
        </p:txBody>
      </p:sp>
    </p:spTree>
    <p:extLst>
      <p:ext uri="{BB962C8B-B14F-4D97-AF65-F5344CB8AC3E}">
        <p14:creationId xmlns:p14="http://schemas.microsoft.com/office/powerpoint/2010/main" val="34189845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079"/>
          <p:cNvSpPr>
            <a:spLocks noGrp="1" noChangeArrowheads="1"/>
          </p:cNvSpPr>
          <p:nvPr>
            <p:ph type="sldNum" sz="quarter" idx="5"/>
          </p:nvPr>
        </p:nvSpPr>
        <p:spPr>
          <a:noFill/>
        </p:spPr>
        <p:txBody>
          <a:bodyPr/>
          <a:lstStyle/>
          <a:p>
            <a:fld id="{9AEE540E-1FD9-4462-82BB-16D21743C874}" type="slidenum">
              <a:rPr lang="en-GB" smtClean="0"/>
              <a:pPr/>
              <a:t>1</a:t>
            </a:fld>
            <a:endParaRPr lang="en-GB" smtClean="0"/>
          </a:p>
        </p:txBody>
      </p:sp>
      <p:sp>
        <p:nvSpPr>
          <p:cNvPr id="28675" name="Rectangle 2"/>
          <p:cNvSpPr>
            <a:spLocks noGrp="1" noRot="1" noChangeAspect="1" noChangeArrowheads="1" noTextEdit="1"/>
          </p:cNvSpPr>
          <p:nvPr>
            <p:ph type="sldImg"/>
          </p:nvPr>
        </p:nvSpPr>
        <p:spPr>
          <a:xfrm>
            <a:off x="1000125" y="736600"/>
            <a:ext cx="4859338" cy="3643313"/>
          </a:xfrm>
          <a:ln w="12700" cap="flat">
            <a:solidFill>
              <a:schemeClr val="tx1"/>
            </a:solidFill>
          </a:ln>
        </p:spPr>
      </p:sp>
      <p:sp>
        <p:nvSpPr>
          <p:cNvPr id="28676" name="Rectangle 3"/>
          <p:cNvSpPr>
            <a:spLocks noGrp="1" noChangeArrowheads="1"/>
          </p:cNvSpPr>
          <p:nvPr>
            <p:ph type="body" idx="1"/>
          </p:nvPr>
        </p:nvSpPr>
        <p:spPr>
          <a:noFill/>
          <a:ln/>
        </p:spPr>
        <p:txBody>
          <a:bodyPr lIns="92075" tIns="46038" rIns="92075" bIns="46038"/>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079"/>
          <p:cNvSpPr>
            <a:spLocks noGrp="1" noChangeArrowheads="1"/>
          </p:cNvSpPr>
          <p:nvPr>
            <p:ph type="sldNum" sz="quarter" idx="5"/>
          </p:nvPr>
        </p:nvSpPr>
        <p:spPr>
          <a:noFill/>
        </p:spPr>
        <p:txBody>
          <a:bodyPr/>
          <a:lstStyle/>
          <a:p>
            <a:fld id="{4894AFD0-AC1C-4022-8FF4-4650E9B8065D}" type="slidenum">
              <a:rPr lang="en-GB" smtClean="0"/>
              <a:pPr/>
              <a:t>11</a:t>
            </a:fld>
            <a:endParaRPr lang="en-GB" smtClean="0"/>
          </a:p>
        </p:txBody>
      </p:sp>
      <p:sp>
        <p:nvSpPr>
          <p:cNvPr id="38915" name="Rectangle 2050"/>
          <p:cNvSpPr>
            <a:spLocks noGrp="1" noRot="1" noChangeAspect="1" noChangeArrowheads="1" noTextEdit="1"/>
          </p:cNvSpPr>
          <p:nvPr>
            <p:ph type="sldImg"/>
          </p:nvPr>
        </p:nvSpPr>
        <p:spPr>
          <a:ln/>
        </p:spPr>
      </p:sp>
      <p:sp>
        <p:nvSpPr>
          <p:cNvPr id="38916" name="Rectangle 2051"/>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031"/>
          <p:cNvSpPr>
            <a:spLocks noGrp="1" noChangeArrowheads="1"/>
          </p:cNvSpPr>
          <p:nvPr>
            <p:ph type="sldNum" sz="quarter" idx="5"/>
          </p:nvPr>
        </p:nvSpPr>
        <p:spPr>
          <a:noFill/>
        </p:spPr>
        <p:txBody>
          <a:bodyPr/>
          <a:lstStyle/>
          <a:p>
            <a:fld id="{B9329853-5DF3-42EB-A772-B3A8BBCD5A06}" type="slidenum">
              <a:rPr lang="en-GB" smtClean="0"/>
              <a:pPr/>
              <a:t>12</a:t>
            </a:fld>
            <a:endParaRPr lang="en-GB"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079"/>
          <p:cNvSpPr>
            <a:spLocks noGrp="1" noChangeArrowheads="1"/>
          </p:cNvSpPr>
          <p:nvPr>
            <p:ph type="sldNum" sz="quarter" idx="5"/>
          </p:nvPr>
        </p:nvSpPr>
        <p:spPr>
          <a:noFill/>
        </p:spPr>
        <p:txBody>
          <a:bodyPr/>
          <a:lstStyle/>
          <a:p>
            <a:fld id="{9CBBEC55-E86C-439D-8059-49B24946976A}" type="slidenum">
              <a:rPr lang="en-GB" smtClean="0"/>
              <a:pPr/>
              <a:t>13</a:t>
            </a:fld>
            <a:endParaRPr lang="en-GB" smtClean="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031"/>
          <p:cNvSpPr>
            <a:spLocks noGrp="1" noChangeArrowheads="1"/>
          </p:cNvSpPr>
          <p:nvPr>
            <p:ph type="sldNum" sz="quarter" idx="5"/>
          </p:nvPr>
        </p:nvSpPr>
        <p:spPr>
          <a:noFill/>
        </p:spPr>
        <p:txBody>
          <a:bodyPr/>
          <a:lstStyle/>
          <a:p>
            <a:fld id="{751BF513-43F4-4AF1-887C-77760F02C05D}" type="slidenum">
              <a:rPr lang="en-GB" smtClean="0"/>
              <a:pPr/>
              <a:t>14</a:t>
            </a:fld>
            <a:endParaRPr lang="en-GB" smtClean="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031"/>
          <p:cNvSpPr>
            <a:spLocks noGrp="1" noChangeArrowheads="1"/>
          </p:cNvSpPr>
          <p:nvPr>
            <p:ph type="sldNum" sz="quarter" idx="5"/>
          </p:nvPr>
        </p:nvSpPr>
        <p:spPr>
          <a:noFill/>
        </p:spPr>
        <p:txBody>
          <a:bodyPr/>
          <a:lstStyle/>
          <a:p>
            <a:fld id="{09FC222E-8640-4E91-9295-3AC90FE6CD46}" type="slidenum">
              <a:rPr lang="en-GB" smtClean="0"/>
              <a:pPr/>
              <a:t>16</a:t>
            </a:fld>
            <a:endParaRPr lang="en-GB"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3079"/>
          <p:cNvSpPr>
            <a:spLocks noGrp="1" noChangeArrowheads="1"/>
          </p:cNvSpPr>
          <p:nvPr>
            <p:ph type="sldNum" sz="quarter" idx="5"/>
          </p:nvPr>
        </p:nvSpPr>
        <p:spPr>
          <a:noFill/>
        </p:spPr>
        <p:txBody>
          <a:bodyPr/>
          <a:lstStyle/>
          <a:p>
            <a:fld id="{BDE556B2-804A-4DFE-842D-D098347303A8}" type="slidenum">
              <a:rPr lang="en-GB" smtClean="0"/>
              <a:pPr/>
              <a:t>2</a:t>
            </a:fld>
            <a:endParaRPr lang="en-GB"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079"/>
          <p:cNvSpPr>
            <a:spLocks noGrp="1" noChangeArrowheads="1"/>
          </p:cNvSpPr>
          <p:nvPr>
            <p:ph type="sldNum" sz="quarter" idx="5"/>
          </p:nvPr>
        </p:nvSpPr>
        <p:spPr>
          <a:noFill/>
        </p:spPr>
        <p:txBody>
          <a:bodyPr/>
          <a:lstStyle/>
          <a:p>
            <a:fld id="{3A447C44-71FA-4B1F-B91D-195D429E8822}" type="slidenum">
              <a:rPr lang="en-GB" smtClean="0"/>
              <a:pPr/>
              <a:t>3</a:t>
            </a:fld>
            <a:endParaRPr lang="en-GB"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079"/>
          <p:cNvSpPr>
            <a:spLocks noGrp="1" noChangeArrowheads="1"/>
          </p:cNvSpPr>
          <p:nvPr>
            <p:ph type="sldNum" sz="quarter" idx="5"/>
          </p:nvPr>
        </p:nvSpPr>
        <p:spPr>
          <a:noFill/>
        </p:spPr>
        <p:txBody>
          <a:bodyPr/>
          <a:lstStyle/>
          <a:p>
            <a:fld id="{E7B2872B-811A-461B-9A9A-7DBA172F478C}" type="slidenum">
              <a:rPr lang="en-GB" smtClean="0"/>
              <a:pPr/>
              <a:t>5</a:t>
            </a:fld>
            <a:endParaRPr lang="en-GB"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079"/>
          <p:cNvSpPr>
            <a:spLocks noGrp="1" noChangeArrowheads="1"/>
          </p:cNvSpPr>
          <p:nvPr>
            <p:ph type="sldNum" sz="quarter" idx="5"/>
          </p:nvPr>
        </p:nvSpPr>
        <p:spPr>
          <a:noFill/>
        </p:spPr>
        <p:txBody>
          <a:bodyPr/>
          <a:lstStyle/>
          <a:p>
            <a:fld id="{6B606B6F-6C05-4CF6-8A95-3DA9E308F49B}" type="slidenum">
              <a:rPr lang="en-GB" smtClean="0"/>
              <a:pPr/>
              <a:t>6</a:t>
            </a:fld>
            <a:endParaRPr lang="en-GB"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3079"/>
          <p:cNvSpPr>
            <a:spLocks noGrp="1" noChangeArrowheads="1"/>
          </p:cNvSpPr>
          <p:nvPr>
            <p:ph type="sldNum" sz="quarter" idx="5"/>
          </p:nvPr>
        </p:nvSpPr>
        <p:spPr>
          <a:noFill/>
        </p:spPr>
        <p:txBody>
          <a:bodyPr/>
          <a:lstStyle/>
          <a:p>
            <a:fld id="{E06542DC-D4EA-4F34-B813-BCB5F5DC9572}" type="slidenum">
              <a:rPr lang="en-GB" smtClean="0"/>
              <a:pPr/>
              <a:t>7</a:t>
            </a:fld>
            <a:endParaRPr lang="en-GB" smtClean="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079"/>
          <p:cNvSpPr>
            <a:spLocks noGrp="1" noChangeArrowheads="1"/>
          </p:cNvSpPr>
          <p:nvPr>
            <p:ph type="sldNum" sz="quarter" idx="5"/>
          </p:nvPr>
        </p:nvSpPr>
        <p:spPr>
          <a:noFill/>
        </p:spPr>
        <p:txBody>
          <a:bodyPr/>
          <a:lstStyle/>
          <a:p>
            <a:fld id="{D3D6BD6A-252B-4771-8458-22E617612E44}" type="slidenum">
              <a:rPr lang="en-GB" smtClean="0"/>
              <a:pPr/>
              <a:t>8</a:t>
            </a:fld>
            <a:endParaRPr lang="en-GB" smtClean="0"/>
          </a:p>
        </p:txBody>
      </p:sp>
      <p:sp>
        <p:nvSpPr>
          <p:cNvPr id="35843" name="Rectangle 1026"/>
          <p:cNvSpPr>
            <a:spLocks noGrp="1" noRot="1" noChangeAspect="1" noChangeArrowheads="1" noTextEdit="1"/>
          </p:cNvSpPr>
          <p:nvPr>
            <p:ph type="sldImg"/>
          </p:nvPr>
        </p:nvSpPr>
        <p:spPr>
          <a:ln/>
        </p:spPr>
      </p:sp>
      <p:sp>
        <p:nvSpPr>
          <p:cNvPr id="35844" name="Rectangle 1027"/>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3079"/>
          <p:cNvSpPr>
            <a:spLocks noGrp="1" noChangeArrowheads="1"/>
          </p:cNvSpPr>
          <p:nvPr>
            <p:ph type="sldNum" sz="quarter" idx="5"/>
          </p:nvPr>
        </p:nvSpPr>
        <p:spPr>
          <a:noFill/>
        </p:spPr>
        <p:txBody>
          <a:bodyPr/>
          <a:lstStyle/>
          <a:p>
            <a:fld id="{DC143C54-3139-4075-9FA6-49F2C678BDD8}" type="slidenum">
              <a:rPr lang="en-GB" smtClean="0"/>
              <a:pPr/>
              <a:t>9</a:t>
            </a:fld>
            <a:endParaRPr lang="en-GB"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3079"/>
          <p:cNvSpPr>
            <a:spLocks noGrp="1" noChangeArrowheads="1"/>
          </p:cNvSpPr>
          <p:nvPr>
            <p:ph type="sldNum" sz="quarter" idx="5"/>
          </p:nvPr>
        </p:nvSpPr>
        <p:spPr>
          <a:noFill/>
        </p:spPr>
        <p:txBody>
          <a:bodyPr/>
          <a:lstStyle/>
          <a:p>
            <a:fld id="{E917FAD2-77EF-4933-906F-7ADDF6D1D475}" type="slidenum">
              <a:rPr lang="en-GB" smtClean="0"/>
              <a:pPr/>
              <a:t>10</a:t>
            </a:fld>
            <a:endParaRPr lang="en-GB"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1524000"/>
            <a:ext cx="9144000" cy="3886200"/>
          </a:xfrm>
          <a:prstGeom prst="rect">
            <a:avLst/>
          </a:prstGeom>
          <a:gradFill rotWithShape="0">
            <a:gsLst>
              <a:gs pos="0">
                <a:srgbClr val="CCFFFF">
                  <a:gamma/>
                  <a:tint val="0"/>
                  <a:invGamma/>
                </a:srgbClr>
              </a:gs>
              <a:gs pos="50000">
                <a:srgbClr val="CCFFFF"/>
              </a:gs>
              <a:gs pos="100000">
                <a:srgbClr val="CCFFFF">
                  <a:gamma/>
                  <a:tint val="0"/>
                  <a:invGamma/>
                </a:srgbClr>
              </a:gs>
            </a:gsLst>
            <a:lin ang="5400000" scaled="1"/>
          </a:gradFill>
          <a:ln w="9525">
            <a:noFill/>
            <a:miter lim="800000"/>
            <a:headEnd/>
            <a:tailEnd/>
          </a:ln>
          <a:effectLst/>
        </p:spPr>
        <p:txBody>
          <a:bodyPr wrap="none" anchor="ctr"/>
          <a:lstStyle/>
          <a:p>
            <a:pPr>
              <a:defRPr/>
            </a:pPr>
            <a:endParaRPr lang="en-GB"/>
          </a:p>
        </p:txBody>
      </p:sp>
      <p:pic>
        <p:nvPicPr>
          <p:cNvPr id="5" name="Picture 3" descr="C:\Documents and Settings\begumf\My Documents\francey\1_work_progress\june_05\schools_powerpoint\ai_work_files\ub\ub_burgundy.png"/>
          <p:cNvPicPr>
            <a:picLocks noChangeAspect="1" noChangeArrowheads="1"/>
          </p:cNvPicPr>
          <p:nvPr/>
        </p:nvPicPr>
        <p:blipFill>
          <a:blip r:embed="rId2" cstate="print"/>
          <a:srcRect/>
          <a:stretch>
            <a:fillRect/>
          </a:stretch>
        </p:blipFill>
        <p:spPr bwMode="auto">
          <a:xfrm>
            <a:off x="-1588" y="-1588"/>
            <a:ext cx="9145588" cy="6862763"/>
          </a:xfrm>
          <a:prstGeom prst="rect">
            <a:avLst/>
          </a:prstGeom>
          <a:noFill/>
          <a:ln w="9525">
            <a:noFill/>
            <a:miter lim="800000"/>
            <a:headEnd/>
            <a:tailEnd/>
          </a:ln>
        </p:spPr>
      </p:pic>
      <p:sp>
        <p:nvSpPr>
          <p:cNvPr id="110596" name="Rectangle 4"/>
          <p:cNvSpPr>
            <a:spLocks noGrp="1" noChangeArrowheads="1"/>
          </p:cNvSpPr>
          <p:nvPr>
            <p:ph type="ctrTitle"/>
          </p:nvPr>
        </p:nvSpPr>
        <p:spPr>
          <a:xfrm>
            <a:off x="2097088" y="2478088"/>
            <a:ext cx="5218112" cy="1908175"/>
          </a:xfrm>
        </p:spPr>
        <p:txBody>
          <a:bodyPr/>
          <a:lstStyle>
            <a:lvl1pPr>
              <a:defRPr/>
            </a:lvl1pPr>
          </a:lstStyle>
          <a:p>
            <a:r>
              <a:rPr lang="en-GB"/>
              <a:t>Click to edit Master title style</a:t>
            </a:r>
          </a:p>
        </p:txBody>
      </p:sp>
      <p:sp>
        <p:nvSpPr>
          <p:cNvPr id="110597" name="Rectangle 5"/>
          <p:cNvSpPr>
            <a:spLocks noGrp="1" noChangeArrowheads="1"/>
          </p:cNvSpPr>
          <p:nvPr>
            <p:ph type="subTitle" idx="1"/>
          </p:nvPr>
        </p:nvSpPr>
        <p:spPr>
          <a:xfrm>
            <a:off x="304800" y="5562600"/>
            <a:ext cx="8456613" cy="1065213"/>
          </a:xfrm>
        </p:spPr>
        <p:txBody>
          <a:bodyPr/>
          <a:lstStyle>
            <a:lvl1pPr marL="0" indent="0">
              <a:buFont typeface="Wingdings" pitchFamily="2" charset="2"/>
              <a:buNone/>
              <a:defRPr/>
            </a:lvl1pPr>
          </a:lstStyle>
          <a:p>
            <a:r>
              <a:rPr lang="en-GB"/>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0"/>
            <a:ext cx="1962150" cy="6096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0"/>
            <a:ext cx="57340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7772400" cy="9144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85800" y="914400"/>
            <a:ext cx="3848100"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686300" y="914400"/>
            <a:ext cx="3848100" cy="5181600"/>
          </a:xfrm>
        </p:spPr>
        <p:txBody>
          <a:bodyPr/>
          <a:lstStyle/>
          <a:p>
            <a:pPr lvl="0"/>
            <a:endParaRPr lang="en-GB" noProof="0"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914400"/>
            <a:ext cx="38481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1026" name="Picture 2" descr="C:\Documents and Settings\begumf\My Documents\francey\1_work_progress\june_05\schools_powerpoint\ai_work_files\word_marque\wordmarque_burgundy.png"/>
          <p:cNvPicPr>
            <a:picLocks noChangeAspect="1" noChangeArrowheads="1"/>
          </p:cNvPicPr>
          <p:nvPr/>
        </p:nvPicPr>
        <p:blipFill>
          <a:blip r:embed="rId14" cstate="print"/>
          <a:srcRect/>
          <a:stretch>
            <a:fillRect/>
          </a:stretch>
        </p:blipFill>
        <p:spPr bwMode="auto">
          <a:xfrm>
            <a:off x="0" y="6110288"/>
            <a:ext cx="1676400" cy="747712"/>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8" name="Rectangle 4"/>
          <p:cNvSpPr>
            <a:spLocks noGrp="1" noChangeArrowheads="1"/>
          </p:cNvSpPr>
          <p:nvPr>
            <p:ph type="body" idx="1"/>
          </p:nvPr>
        </p:nvSpPr>
        <p:spPr bwMode="auto">
          <a:xfrm>
            <a:off x="685800" y="914400"/>
            <a:ext cx="7848600" cy="5181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97"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Times New Roman" pitchFamily="18" charset="0"/>
        </a:defRPr>
      </a:lvl2pPr>
      <a:lvl3pPr algn="l" rtl="0" eaLnBrk="0" fontAlgn="base" hangingPunct="0">
        <a:spcBef>
          <a:spcPct val="0"/>
        </a:spcBef>
        <a:spcAft>
          <a:spcPct val="0"/>
        </a:spcAft>
        <a:defRPr sz="3600">
          <a:solidFill>
            <a:schemeClr val="tx2"/>
          </a:solidFill>
          <a:latin typeface="Times New Roman" pitchFamily="18" charset="0"/>
        </a:defRPr>
      </a:lvl3pPr>
      <a:lvl4pPr algn="l" rtl="0" eaLnBrk="0" fontAlgn="base" hangingPunct="0">
        <a:spcBef>
          <a:spcPct val="0"/>
        </a:spcBef>
        <a:spcAft>
          <a:spcPct val="0"/>
        </a:spcAft>
        <a:defRPr sz="3600">
          <a:solidFill>
            <a:schemeClr val="tx2"/>
          </a:solidFill>
          <a:latin typeface="Times New Roman" pitchFamily="18" charset="0"/>
        </a:defRPr>
      </a:lvl4pPr>
      <a:lvl5pPr algn="l" rtl="0" eaLnBrk="0" fontAlgn="base" hangingPunct="0">
        <a:spcBef>
          <a:spcPct val="0"/>
        </a:spcBef>
        <a:spcAft>
          <a:spcPct val="0"/>
        </a:spcAft>
        <a:defRPr sz="3600">
          <a:solidFill>
            <a:schemeClr val="tx2"/>
          </a:solidFill>
          <a:latin typeface="Times New Roman" pitchFamily="18" charset="0"/>
        </a:defRPr>
      </a:lvl5pPr>
      <a:lvl6pPr marL="457200" algn="l" rtl="0" fontAlgn="base">
        <a:spcBef>
          <a:spcPct val="0"/>
        </a:spcBef>
        <a:spcAft>
          <a:spcPct val="0"/>
        </a:spcAft>
        <a:defRPr sz="3600">
          <a:solidFill>
            <a:schemeClr val="tx2"/>
          </a:solidFill>
          <a:latin typeface="Times New Roman" pitchFamily="18" charset="0"/>
        </a:defRPr>
      </a:lvl6pPr>
      <a:lvl7pPr marL="914400" algn="l" rtl="0" fontAlgn="base">
        <a:spcBef>
          <a:spcPct val="0"/>
        </a:spcBef>
        <a:spcAft>
          <a:spcPct val="0"/>
        </a:spcAft>
        <a:defRPr sz="3600">
          <a:solidFill>
            <a:schemeClr val="tx2"/>
          </a:solidFill>
          <a:latin typeface="Times New Roman" pitchFamily="18" charset="0"/>
        </a:defRPr>
      </a:lvl7pPr>
      <a:lvl8pPr marL="1371600" algn="l" rtl="0" fontAlgn="base">
        <a:spcBef>
          <a:spcPct val="0"/>
        </a:spcBef>
        <a:spcAft>
          <a:spcPct val="0"/>
        </a:spcAft>
        <a:defRPr sz="3600">
          <a:solidFill>
            <a:schemeClr val="tx2"/>
          </a:solidFill>
          <a:latin typeface="Times New Roman" pitchFamily="18" charset="0"/>
        </a:defRPr>
      </a:lvl8pPr>
      <a:lvl9pPr marL="1828800" algn="l" rtl="0" fontAlgn="base">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80000"/>
        <a:buFont typeface="Wingdings" pitchFamily="2" charset="2"/>
        <a:buChar char="o"/>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Char char="–"/>
        <a:defRPr sz="2000">
          <a:solidFill>
            <a:schemeClr val="tx1"/>
          </a:solidFill>
          <a:latin typeface="+mn-lt"/>
        </a:defRPr>
      </a:lvl2pPr>
      <a:lvl3pPr marL="1143000" indent="-228600" algn="l" rtl="0" eaLnBrk="0" fontAlgn="base" hangingPunct="0">
        <a:spcBef>
          <a:spcPct val="20000"/>
        </a:spcBef>
        <a:spcAft>
          <a:spcPct val="0"/>
        </a:spcAft>
        <a:buClr>
          <a:schemeClr val="tx2"/>
        </a:buClr>
        <a:buSzPct val="65000"/>
        <a:buFont typeface="Wingdings" pitchFamily="2" charset="2"/>
        <a:buChar char="o"/>
        <a:defRPr sz="2000">
          <a:solidFill>
            <a:schemeClr val="tx1"/>
          </a:solidFill>
          <a:latin typeface="+mn-lt"/>
        </a:defRPr>
      </a:lvl3pPr>
      <a:lvl4pPr marL="1600200" indent="-228600" algn="l" rtl="0" eaLnBrk="0" fontAlgn="base" hangingPunct="0">
        <a:spcBef>
          <a:spcPct val="20000"/>
        </a:spcBef>
        <a:spcAft>
          <a:spcPct val="0"/>
        </a:spcAft>
        <a:buClr>
          <a:schemeClr val="tx2"/>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2"/>
        </a:buClr>
        <a:buSzPct val="90000"/>
        <a:buChar char="»"/>
        <a:defRPr sz="2000">
          <a:solidFill>
            <a:schemeClr val="tx1"/>
          </a:solidFill>
          <a:latin typeface="+mn-lt"/>
        </a:defRPr>
      </a:lvl5pPr>
      <a:lvl6pPr marL="2514600" indent="-228600" algn="l" rtl="0" fontAlgn="base">
        <a:spcBef>
          <a:spcPct val="20000"/>
        </a:spcBef>
        <a:spcAft>
          <a:spcPct val="0"/>
        </a:spcAft>
        <a:buClr>
          <a:schemeClr val="tx2"/>
        </a:buClr>
        <a:buSzPct val="90000"/>
        <a:buChar char="»"/>
        <a:defRPr sz="2000">
          <a:solidFill>
            <a:schemeClr val="tx1"/>
          </a:solidFill>
          <a:latin typeface="+mn-lt"/>
        </a:defRPr>
      </a:lvl6pPr>
      <a:lvl7pPr marL="2971800" indent="-228600" algn="l" rtl="0" fontAlgn="base">
        <a:spcBef>
          <a:spcPct val="20000"/>
        </a:spcBef>
        <a:spcAft>
          <a:spcPct val="0"/>
        </a:spcAft>
        <a:buClr>
          <a:schemeClr val="tx2"/>
        </a:buClr>
        <a:buSzPct val="90000"/>
        <a:buChar char="»"/>
        <a:defRPr sz="2000">
          <a:solidFill>
            <a:schemeClr val="tx1"/>
          </a:solidFill>
          <a:latin typeface="+mn-lt"/>
        </a:defRPr>
      </a:lvl7pPr>
      <a:lvl8pPr marL="3429000" indent="-228600" algn="l" rtl="0" fontAlgn="base">
        <a:spcBef>
          <a:spcPct val="20000"/>
        </a:spcBef>
        <a:spcAft>
          <a:spcPct val="0"/>
        </a:spcAft>
        <a:buClr>
          <a:schemeClr val="tx2"/>
        </a:buClr>
        <a:buSzPct val="90000"/>
        <a:buChar char="»"/>
        <a:defRPr sz="2000">
          <a:solidFill>
            <a:schemeClr val="tx1"/>
          </a:solidFill>
          <a:latin typeface="+mn-lt"/>
        </a:defRPr>
      </a:lvl8pPr>
      <a:lvl9pPr marL="3886200" indent="-228600" algn="l" rtl="0" fontAlgn="base">
        <a:spcBef>
          <a:spcPct val="20000"/>
        </a:spcBef>
        <a:spcAft>
          <a:spcPct val="0"/>
        </a:spcAft>
        <a:buClr>
          <a:schemeClr val="tx2"/>
        </a:buClr>
        <a:buSzPct val="9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hyperlink" Target="http://www.livinginternet.com/i/is_crypt_pkc_inv.ht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people.csail.mit.edu/rivest/Rsapaper.pdf"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hyperlink" Target="http://www.emc.com/emc-plus/rsa-labs/historical/the-rsa-challenge-numbers.htm" TargetMode="Externa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3.wmf"/><Relationship Id="rId5" Type="http://schemas.openxmlformats.org/officeDocument/2006/relationships/oleObject" Target="../embeddings/oleObject2.bin"/><Relationship Id="rId4" Type="http://schemas.openxmlformats.org/officeDocument/2006/relationships/image" Target="../media/image12.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16.wmf"/><Relationship Id="rId5" Type="http://schemas.openxmlformats.org/officeDocument/2006/relationships/oleObject" Target="../embeddings/oleObject5.bin"/><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8.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8" Type="http://schemas.openxmlformats.org/officeDocument/2006/relationships/image" Target="../media/image25.gif"/><Relationship Id="rId3" Type="http://schemas.openxmlformats.org/officeDocument/2006/relationships/image" Target="../media/image20.gif"/><Relationship Id="rId7" Type="http://schemas.openxmlformats.org/officeDocument/2006/relationships/image" Target="../media/image24.gif"/><Relationship Id="rId2" Type="http://schemas.openxmlformats.org/officeDocument/2006/relationships/image" Target="../media/image19.gif"/><Relationship Id="rId1" Type="http://schemas.openxmlformats.org/officeDocument/2006/relationships/slideLayout" Target="../slideLayouts/slideLayout4.xml"/><Relationship Id="rId6" Type="http://schemas.openxmlformats.org/officeDocument/2006/relationships/image" Target="../media/image23.gif"/><Relationship Id="rId5" Type="http://schemas.openxmlformats.org/officeDocument/2006/relationships/image" Target="../media/image22.gif"/><Relationship Id="rId4" Type="http://schemas.openxmlformats.org/officeDocument/2006/relationships/image" Target="../media/image21.gif"/></Relationships>
</file>

<file path=ppt/slides/_rels/slide2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4.xml"/><Relationship Id="rId6" Type="http://schemas.openxmlformats.org/officeDocument/2006/relationships/image" Target="../media/image23.gif"/><Relationship Id="rId5" Type="http://schemas.openxmlformats.org/officeDocument/2006/relationships/image" Target="../media/image25.gif"/><Relationship Id="rId4" Type="http://schemas.openxmlformats.org/officeDocument/2006/relationships/image" Target="../media/image26.gif"/></Relationships>
</file>

<file path=ppt/slides/_rels/slide28.xml.rels><?xml version="1.0" encoding="UTF-8" standalone="yes"?>
<Relationships xmlns="http://schemas.openxmlformats.org/package/2006/relationships"><Relationship Id="rId2" Type="http://schemas.openxmlformats.org/officeDocument/2006/relationships/hyperlink" Target="http://www.eee.bham.ac.uk/spannm/Courses/ee1f2.htm"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home.netscape.com/assist/security/ssl/index.html"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039938" y="2667000"/>
            <a:ext cx="5275262" cy="1905000"/>
          </a:xfrm>
          <a:noFill/>
        </p:spPr>
        <p:txBody>
          <a:bodyPr lIns="92075" tIns="46038" rIns="92075" bIns="46038"/>
          <a:lstStyle/>
          <a:p>
            <a:pPr eaLnBrk="1" hangingPunct="1">
              <a:lnSpc>
                <a:spcPct val="90000"/>
              </a:lnSpc>
            </a:pPr>
            <a:r>
              <a:rPr lang="en-GB" sz="4000" smtClean="0"/>
              <a:t>Multimedia Data</a:t>
            </a:r>
            <a:br>
              <a:rPr lang="en-GB" sz="4000" smtClean="0"/>
            </a:br>
            <a:r>
              <a:rPr lang="en-GB" sz="2800" b="1" smtClean="0"/>
              <a:t>Security and Cryptographic Algorithms</a:t>
            </a:r>
          </a:p>
        </p:txBody>
      </p:sp>
      <p:sp>
        <p:nvSpPr>
          <p:cNvPr id="3075" name="Rectangle 3"/>
          <p:cNvSpPr>
            <a:spLocks noGrp="1" noChangeArrowheads="1"/>
          </p:cNvSpPr>
          <p:nvPr>
            <p:ph type="subTitle" idx="1"/>
          </p:nvPr>
        </p:nvSpPr>
        <p:spPr>
          <a:xfrm>
            <a:off x="2601913" y="4953000"/>
            <a:ext cx="6400800" cy="1752600"/>
          </a:xfrm>
          <a:noFill/>
        </p:spPr>
        <p:txBody>
          <a:bodyPr lIns="92075" tIns="46038" rIns="92075" bIns="46038" anchor="ctr"/>
          <a:lstStyle/>
          <a:p>
            <a:pPr algn="r" eaLnBrk="1" hangingPunct="1"/>
            <a:endParaRPr lang="en-GB" sz="2800" b="1" dirty="0" smtClean="0">
              <a:solidFill>
                <a:schemeClr val="accent1"/>
              </a:solidFill>
            </a:endParaRPr>
          </a:p>
          <a:p>
            <a:pPr algn="r" eaLnBrk="1" hangingPunct="1"/>
            <a:r>
              <a:rPr lang="en-GB" dirty="0" smtClean="0">
                <a:latin typeface="Times New Roman" pitchFamily="18" charset="0"/>
              </a:rPr>
              <a:t>Dr Mike Spann</a:t>
            </a:r>
          </a:p>
          <a:p>
            <a:pPr algn="r" eaLnBrk="1" hangingPunct="1"/>
            <a:endParaRPr lang="en-GB" sz="800" dirty="0" smtClean="0">
              <a:latin typeface="Times New Roman" pitchFamily="18" charset="0"/>
            </a:endParaRPr>
          </a:p>
          <a:p>
            <a:pPr algn="r" eaLnBrk="1" hangingPunct="1"/>
            <a:r>
              <a:rPr lang="en-GB" sz="1200" dirty="0" smtClean="0">
                <a:latin typeface="Courier New" pitchFamily="49" charset="0"/>
              </a:rPr>
              <a:t>http://www.eee.bham.ac.uk/spannm  </a:t>
            </a:r>
          </a:p>
          <a:p>
            <a:pPr algn="r" eaLnBrk="1" hangingPunct="1"/>
            <a:r>
              <a:rPr lang="en-GB" sz="1200" dirty="0" smtClean="0">
                <a:latin typeface="Courier New" pitchFamily="49" charset="0"/>
              </a:rPr>
              <a:t>M.Spann@bham.ac.uk</a:t>
            </a:r>
          </a:p>
          <a:p>
            <a:pPr algn="r" eaLnBrk="1" hangingPunct="1"/>
            <a:r>
              <a:rPr lang="en-GB" sz="1200" dirty="0" smtClean="0">
                <a:latin typeface="Times New Roman" pitchFamily="18" charset="0"/>
              </a:rPr>
              <a:t>Electronic, Electrical and Computer Engineering</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027"/>
          <p:cNvPicPr>
            <a:picLocks noChangeAspect="1" noChangeArrowheads="1"/>
          </p:cNvPicPr>
          <p:nvPr/>
        </p:nvPicPr>
        <p:blipFill>
          <a:blip r:embed="rId3" cstate="print"/>
          <a:srcRect l="6862" t="12001" r="9380" b="6854"/>
          <a:stretch>
            <a:fillRect/>
          </a:stretch>
        </p:blipFill>
        <p:spPr bwMode="auto">
          <a:xfrm>
            <a:off x="1358900" y="0"/>
            <a:ext cx="5819775" cy="67056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04800" y="350838"/>
            <a:ext cx="8534400" cy="457200"/>
          </a:xfrm>
        </p:spPr>
        <p:txBody>
          <a:bodyPr/>
          <a:lstStyle/>
          <a:p>
            <a:pPr eaLnBrk="1" hangingPunct="1"/>
            <a:r>
              <a:rPr lang="en-GB" sz="2800" smtClean="0"/>
              <a:t>DES – The Data Encryption Standard</a:t>
            </a:r>
          </a:p>
        </p:txBody>
      </p:sp>
      <p:sp>
        <p:nvSpPr>
          <p:cNvPr id="13315" name="Rectangle 3"/>
          <p:cNvSpPr>
            <a:spLocks noGrp="1" noChangeArrowheads="1"/>
          </p:cNvSpPr>
          <p:nvPr>
            <p:ph type="body" idx="1"/>
          </p:nvPr>
        </p:nvSpPr>
        <p:spPr>
          <a:xfrm>
            <a:off x="685800" y="914400"/>
            <a:ext cx="2917825" cy="5181600"/>
          </a:xfrm>
        </p:spPr>
        <p:txBody>
          <a:bodyPr/>
          <a:lstStyle/>
          <a:p>
            <a:pPr eaLnBrk="1" hangingPunct="1">
              <a:lnSpc>
                <a:spcPct val="90000"/>
              </a:lnSpc>
              <a:spcAft>
                <a:spcPts val="600"/>
              </a:spcAft>
            </a:pPr>
            <a:r>
              <a:rPr lang="en-GB" dirty="0" smtClean="0"/>
              <a:t>IBM invented "Lucifer", an encryption system adopted as the Data Encryption Standard (DES) in 1976.  </a:t>
            </a:r>
          </a:p>
          <a:p>
            <a:pPr eaLnBrk="1" hangingPunct="1">
              <a:lnSpc>
                <a:spcPct val="90000"/>
              </a:lnSpc>
              <a:spcAft>
                <a:spcPts val="600"/>
              </a:spcAft>
            </a:pPr>
            <a:r>
              <a:rPr lang="en-GB" dirty="0" smtClean="0"/>
              <a:t>DES repeatedly scrambles (mangles) blocks of 64 bits with an encryption key of 56bits.</a:t>
            </a:r>
          </a:p>
          <a:p>
            <a:pPr eaLnBrk="1" hangingPunct="1">
              <a:lnSpc>
                <a:spcPct val="90000"/>
              </a:lnSpc>
              <a:spcAft>
                <a:spcPts val="600"/>
              </a:spcAft>
            </a:pPr>
            <a:r>
              <a:rPr lang="en-GB" dirty="0" smtClean="0"/>
              <a:t>The key was reduced from a longer key to 56bits as required by the American NSA (National Security Agency).</a:t>
            </a:r>
          </a:p>
        </p:txBody>
      </p:sp>
      <p:pic>
        <p:nvPicPr>
          <p:cNvPr id="13316" name="Picture 4"/>
          <p:cNvPicPr>
            <a:picLocks noChangeAspect="1" noChangeArrowheads="1"/>
          </p:cNvPicPr>
          <p:nvPr/>
        </p:nvPicPr>
        <p:blipFill>
          <a:blip r:embed="rId3" cstate="print"/>
          <a:srcRect/>
          <a:stretch>
            <a:fillRect/>
          </a:stretch>
        </p:blipFill>
        <p:spPr bwMode="auto">
          <a:xfrm>
            <a:off x="3886200" y="1143000"/>
            <a:ext cx="4846638" cy="4905375"/>
          </a:xfrm>
          <a:prstGeom prst="rect">
            <a:avLst/>
          </a:prstGeom>
          <a:noFill/>
          <a:ln w="50800">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smtClean="0"/>
              <a:t>The Key Distribution Problem</a:t>
            </a:r>
          </a:p>
        </p:txBody>
      </p:sp>
      <p:sp>
        <p:nvSpPr>
          <p:cNvPr id="14339" name="Rectangle 3"/>
          <p:cNvSpPr>
            <a:spLocks noGrp="1" noChangeArrowheads="1"/>
          </p:cNvSpPr>
          <p:nvPr>
            <p:ph type="body" idx="1"/>
          </p:nvPr>
        </p:nvSpPr>
        <p:spPr>
          <a:xfrm>
            <a:off x="685800" y="914400"/>
            <a:ext cx="4665663" cy="5181600"/>
          </a:xfrm>
        </p:spPr>
        <p:txBody>
          <a:bodyPr/>
          <a:lstStyle/>
          <a:p>
            <a:pPr>
              <a:spcAft>
                <a:spcPts val="1200"/>
              </a:spcAft>
            </a:pPr>
            <a:r>
              <a:rPr lang="en-GB" dirty="0" smtClean="0"/>
              <a:t>How can secret keys be exchanged by parties who want to communicate?</a:t>
            </a:r>
          </a:p>
          <a:p>
            <a:pPr>
              <a:spcAft>
                <a:spcPts val="1200"/>
              </a:spcAft>
            </a:pPr>
            <a:r>
              <a:rPr lang="en-GB" dirty="0" smtClean="0"/>
              <a:t>In the late 1970s, banks distributed keys by employing special dispatch riders who had been vetted and were among the company's most trusted employees.  They would travel across the world with padlocked briefcases, personally distributing keys to everyone who would receive messages from the bank over the next week.</a:t>
            </a:r>
          </a:p>
        </p:txBody>
      </p:sp>
      <p:pic>
        <p:nvPicPr>
          <p:cNvPr id="14340" name="Picture 2" descr="fudge and a very long tongue by Foxtongue."/>
          <p:cNvPicPr>
            <a:picLocks noChangeAspect="1" noChangeArrowheads="1"/>
          </p:cNvPicPr>
          <p:nvPr/>
        </p:nvPicPr>
        <p:blipFill>
          <a:blip r:embed="rId3" cstate="print"/>
          <a:srcRect/>
          <a:stretch>
            <a:fillRect/>
          </a:stretch>
        </p:blipFill>
        <p:spPr bwMode="auto">
          <a:xfrm>
            <a:off x="5911850" y="4410075"/>
            <a:ext cx="2198688" cy="1649413"/>
          </a:xfrm>
          <a:prstGeom prst="rect">
            <a:avLst/>
          </a:prstGeom>
          <a:noFill/>
          <a:ln w="9525">
            <a:noFill/>
            <a:miter lim="800000"/>
            <a:headEnd/>
            <a:tailEnd/>
          </a:ln>
        </p:spPr>
      </p:pic>
      <p:pic>
        <p:nvPicPr>
          <p:cNvPr id="14341" name="Picture 4" descr="http://michaelmanning.tv/blog/uploaded_images/steve_mcqueen_photo_033-757534.jpg"/>
          <p:cNvPicPr>
            <a:picLocks noChangeAspect="1" noChangeArrowheads="1"/>
          </p:cNvPicPr>
          <p:nvPr/>
        </p:nvPicPr>
        <p:blipFill>
          <a:blip r:embed="rId4" cstate="print"/>
          <a:srcRect/>
          <a:stretch>
            <a:fillRect/>
          </a:stretch>
        </p:blipFill>
        <p:spPr bwMode="auto">
          <a:xfrm>
            <a:off x="5835650" y="1019175"/>
            <a:ext cx="2219325" cy="3319463"/>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08025" y="182563"/>
            <a:ext cx="7632700" cy="463550"/>
          </a:xfrm>
        </p:spPr>
        <p:txBody>
          <a:bodyPr/>
          <a:lstStyle/>
          <a:p>
            <a:pPr eaLnBrk="1" hangingPunct="1"/>
            <a:r>
              <a:rPr lang="en-GB" smtClean="0"/>
              <a:t>Diffie-Hellman-Merkle</a:t>
            </a:r>
          </a:p>
        </p:txBody>
      </p:sp>
      <p:sp>
        <p:nvSpPr>
          <p:cNvPr id="15363" name="Rectangle 3"/>
          <p:cNvSpPr>
            <a:spLocks noGrp="1" noChangeArrowheads="1"/>
          </p:cNvSpPr>
          <p:nvPr>
            <p:ph type="body" idx="1"/>
          </p:nvPr>
        </p:nvSpPr>
        <p:spPr>
          <a:xfrm>
            <a:off x="685800" y="914400"/>
            <a:ext cx="4167188" cy="5181600"/>
          </a:xfrm>
        </p:spPr>
        <p:txBody>
          <a:bodyPr/>
          <a:lstStyle/>
          <a:p>
            <a:pPr eaLnBrk="1" hangingPunct="1">
              <a:spcAft>
                <a:spcPts val="600"/>
              </a:spcAft>
            </a:pPr>
            <a:r>
              <a:rPr lang="en-GB" dirty="0" smtClean="0"/>
              <a:t>Whitfield </a:t>
            </a:r>
            <a:r>
              <a:rPr lang="en-GB" dirty="0" err="1" smtClean="0"/>
              <a:t>Diffie</a:t>
            </a:r>
            <a:r>
              <a:rPr lang="en-GB" dirty="0" smtClean="0"/>
              <a:t> and Martin Hellman.</a:t>
            </a:r>
          </a:p>
          <a:p>
            <a:pPr eaLnBrk="1" hangingPunct="1">
              <a:spcAft>
                <a:spcPts val="600"/>
              </a:spcAft>
            </a:pPr>
            <a:r>
              <a:rPr lang="en-GB" dirty="0" err="1" smtClean="0"/>
              <a:t>Diffie</a:t>
            </a:r>
            <a:r>
              <a:rPr lang="en-GB" dirty="0" smtClean="0"/>
              <a:t> accepted a research position with Hellman and was later joined by Ralph </a:t>
            </a:r>
            <a:r>
              <a:rPr lang="en-GB" dirty="0" err="1" smtClean="0"/>
              <a:t>Merkle</a:t>
            </a:r>
            <a:r>
              <a:rPr lang="en-GB" dirty="0" smtClean="0"/>
              <a:t> at Stanford.</a:t>
            </a:r>
          </a:p>
          <a:p>
            <a:pPr eaLnBrk="1" hangingPunct="1">
              <a:spcAft>
                <a:spcPts val="600"/>
              </a:spcAft>
            </a:pPr>
            <a:r>
              <a:rPr lang="en-GB" dirty="0" err="1" smtClean="0"/>
              <a:t>Diffie</a:t>
            </a:r>
            <a:r>
              <a:rPr lang="en-GB" dirty="0" smtClean="0"/>
              <a:t> imagined two strangers (</a:t>
            </a:r>
            <a:r>
              <a:rPr lang="en-GB" i="1" dirty="0" smtClean="0"/>
              <a:t>Alice</a:t>
            </a:r>
            <a:r>
              <a:rPr lang="en-GB" dirty="0" smtClean="0"/>
              <a:t> and </a:t>
            </a:r>
            <a:r>
              <a:rPr lang="en-GB" i="1" dirty="0" smtClean="0"/>
              <a:t>Bob</a:t>
            </a:r>
            <a:r>
              <a:rPr lang="en-GB" dirty="0" smtClean="0"/>
              <a:t>) meeting on the Internet and wondered how they could send each other an encrypted message which an eavesdropper (</a:t>
            </a:r>
            <a:r>
              <a:rPr lang="en-GB" i="1" dirty="0" smtClean="0"/>
              <a:t>Eve)</a:t>
            </a:r>
            <a:r>
              <a:rPr lang="en-GB" dirty="0" smtClean="0"/>
              <a:t> could not read).</a:t>
            </a:r>
          </a:p>
          <a:p>
            <a:pPr eaLnBrk="1" hangingPunct="1">
              <a:spcAft>
                <a:spcPts val="600"/>
              </a:spcAft>
            </a:pPr>
            <a:r>
              <a:rPr lang="en-GB" dirty="0" smtClean="0"/>
              <a:t>Although safe key exchange had been considered impossible ... </a:t>
            </a:r>
          </a:p>
        </p:txBody>
      </p:sp>
      <p:pic>
        <p:nvPicPr>
          <p:cNvPr id="15364" name="Picture 8" descr="http://www.livinginternet.com/g/diffie_hellman_merkle.jpg">
            <a:hlinkClick r:id="rId3"/>
          </p:cNvPr>
          <p:cNvPicPr>
            <a:picLocks noChangeAspect="1" noChangeArrowheads="1"/>
          </p:cNvPicPr>
          <p:nvPr/>
        </p:nvPicPr>
        <p:blipFill>
          <a:blip r:embed="rId4" cstate="print"/>
          <a:srcRect/>
          <a:stretch>
            <a:fillRect/>
          </a:stretch>
        </p:blipFill>
        <p:spPr bwMode="auto">
          <a:xfrm>
            <a:off x="5181600" y="1600200"/>
            <a:ext cx="3532188" cy="3222625"/>
          </a:xfrm>
          <a:prstGeom prst="rect">
            <a:avLst/>
          </a:prstGeom>
          <a:noFill/>
          <a:ln w="9525">
            <a:noFill/>
            <a:miter lim="800000"/>
            <a:headEnd/>
            <a:tailEnd/>
          </a:ln>
        </p:spPr>
      </p:pic>
      <p:grpSp>
        <p:nvGrpSpPr>
          <p:cNvPr id="15365" name="Group 18"/>
          <p:cNvGrpSpPr>
            <a:grpSpLocks/>
          </p:cNvGrpSpPr>
          <p:nvPr/>
        </p:nvGrpSpPr>
        <p:grpSpPr bwMode="auto">
          <a:xfrm>
            <a:off x="5257800" y="4953000"/>
            <a:ext cx="3352800" cy="368300"/>
            <a:chOff x="-5" y="-5"/>
            <a:chExt cx="3048" cy="232"/>
          </a:xfrm>
        </p:grpSpPr>
        <p:grpSp>
          <p:nvGrpSpPr>
            <p:cNvPr id="15366" name="Group 16"/>
            <p:cNvGrpSpPr>
              <a:grpSpLocks/>
            </p:cNvGrpSpPr>
            <p:nvPr/>
          </p:nvGrpSpPr>
          <p:grpSpPr bwMode="auto">
            <a:xfrm>
              <a:off x="0" y="0"/>
              <a:ext cx="3038" cy="222"/>
              <a:chOff x="0" y="0"/>
              <a:chExt cx="3038" cy="222"/>
            </a:xfrm>
          </p:grpSpPr>
          <p:sp>
            <p:nvSpPr>
              <p:cNvPr id="15368" name="Rectangle 14"/>
              <p:cNvSpPr>
                <a:spLocks noChangeArrowheads="1"/>
              </p:cNvSpPr>
              <p:nvPr/>
            </p:nvSpPr>
            <p:spPr bwMode="auto">
              <a:xfrm>
                <a:off x="0" y="0"/>
                <a:ext cx="3038" cy="222"/>
              </a:xfrm>
              <a:prstGeom prst="rect">
                <a:avLst/>
              </a:prstGeom>
              <a:noFill/>
              <a:ln w="9525">
                <a:noFill/>
                <a:miter lim="800000"/>
                <a:headEnd/>
                <a:tailEnd/>
              </a:ln>
            </p:spPr>
            <p:txBody>
              <a:bodyPr anchor="ctr"/>
              <a:lstStyle/>
              <a:p>
                <a:pPr algn="l"/>
                <a:r>
                  <a:rPr lang="en-GB" sz="600"/>
                  <a:t>(c) Chuck Painter/Stanford News Service</a:t>
                </a:r>
                <a:r>
                  <a:rPr lang="en-GB" sz="1000"/>
                  <a:t/>
                </a:r>
                <a:br>
                  <a:rPr lang="en-GB" sz="1000"/>
                </a:br>
                <a:r>
                  <a:rPr lang="en-GB" sz="1000"/>
                  <a:t>- </a:t>
                </a:r>
                <a:r>
                  <a:rPr lang="en-GB" sz="1000" i="1">
                    <a:hlinkClick r:id="rId3"/>
                  </a:rPr>
                  <a:t>Ralph Merkle, Martin Hellman, Whitfield Diffie</a:t>
                </a:r>
                <a:r>
                  <a:rPr lang="en-GB" sz="1000"/>
                  <a:t> (1977)</a:t>
                </a:r>
                <a:r>
                  <a:rPr lang="en-GB" sz="1100">
                    <a:latin typeface="Times New Roman" pitchFamily="18" charset="0"/>
                  </a:rPr>
                  <a:t> </a:t>
                </a:r>
                <a:endParaRPr lang="en-GB" sz="2400">
                  <a:latin typeface="Times New Roman" pitchFamily="18" charset="0"/>
                </a:endParaRPr>
              </a:p>
            </p:txBody>
          </p:sp>
          <p:sp>
            <p:nvSpPr>
              <p:cNvPr id="15369" name="Rectangle 15"/>
              <p:cNvSpPr>
                <a:spLocks noChangeArrowheads="1"/>
              </p:cNvSpPr>
              <p:nvPr/>
            </p:nvSpPr>
            <p:spPr bwMode="auto">
              <a:xfrm>
                <a:off x="0" y="0"/>
                <a:ext cx="3038" cy="222"/>
              </a:xfrm>
              <a:prstGeom prst="rect">
                <a:avLst/>
              </a:prstGeom>
              <a:noFill/>
              <a:ln w="7">
                <a:solidFill>
                  <a:srgbClr val="A0A0A0"/>
                </a:solidFill>
                <a:miter lim="800000"/>
                <a:headEnd/>
                <a:tailEnd/>
              </a:ln>
            </p:spPr>
            <p:txBody>
              <a:bodyPr wrap="none"/>
              <a:lstStyle/>
              <a:p>
                <a:endParaRPr lang="en-US"/>
              </a:p>
            </p:txBody>
          </p:sp>
        </p:grpSp>
        <p:sp>
          <p:nvSpPr>
            <p:cNvPr id="15367" name="Rectangle 17"/>
            <p:cNvSpPr>
              <a:spLocks noChangeArrowheads="1"/>
            </p:cNvSpPr>
            <p:nvPr/>
          </p:nvSpPr>
          <p:spPr bwMode="auto">
            <a:xfrm>
              <a:off x="-5" y="-5"/>
              <a:ext cx="3048" cy="232"/>
            </a:xfrm>
            <a:prstGeom prst="rect">
              <a:avLst/>
            </a:prstGeom>
            <a:noFill/>
            <a:ln w="17462">
              <a:solidFill>
                <a:srgbClr val="A0A0A0"/>
              </a:solidFill>
              <a:miter lim="800000"/>
              <a:headEnd/>
              <a:tailEnd/>
            </a:ln>
          </p:spPr>
          <p:txBody>
            <a:bodyPr wrap="none"/>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GB" dirty="0" smtClean="0"/>
              <a:t>A Simple Padlock Example</a:t>
            </a:r>
          </a:p>
        </p:txBody>
      </p:sp>
      <p:sp>
        <p:nvSpPr>
          <p:cNvPr id="16387" name="Rectangle 3"/>
          <p:cNvSpPr>
            <a:spLocks noGrp="1" noChangeArrowheads="1"/>
          </p:cNvSpPr>
          <p:nvPr>
            <p:ph type="body" idx="1"/>
          </p:nvPr>
        </p:nvSpPr>
        <p:spPr>
          <a:xfrm>
            <a:off x="685800" y="914400"/>
            <a:ext cx="5346700" cy="5181600"/>
          </a:xfrm>
        </p:spPr>
        <p:txBody>
          <a:bodyPr/>
          <a:lstStyle/>
          <a:p>
            <a:r>
              <a:rPr lang="en-GB" dirty="0" smtClean="0"/>
              <a:t>It </a:t>
            </a:r>
            <a:r>
              <a:rPr lang="en-GB" u="sng" dirty="0" smtClean="0"/>
              <a:t>is</a:t>
            </a:r>
            <a:r>
              <a:rPr lang="en-GB" dirty="0" smtClean="0"/>
              <a:t> possible to imagine secure message exchange over an insecure communication system.</a:t>
            </a:r>
          </a:p>
          <a:p>
            <a:r>
              <a:rPr lang="en-GB" dirty="0" smtClean="0"/>
              <a:t>Imagine Alice sends a package to Bob securing it with a padlock.  Bob can't open it – but adds his own padlock to it and sends it back to Alice who removes her padlock and sends it back to Bob – Bob can now open his own padlock.  QED.</a:t>
            </a:r>
          </a:p>
          <a:p>
            <a:r>
              <a:rPr lang="en-GB" dirty="0" smtClean="0"/>
              <a:t>Alice and Bob both kept their keys safe and the package was never unlocked in the system.</a:t>
            </a:r>
          </a:p>
          <a:p>
            <a:r>
              <a:rPr lang="en-GB" dirty="0" smtClean="0"/>
              <a:t>The problem with applying this simple solution was the order of events. </a:t>
            </a:r>
          </a:p>
          <a:p>
            <a:pPr lvl="1"/>
            <a:r>
              <a:rPr lang="en-GB" dirty="0" smtClean="0"/>
              <a:t>The solution is to have 2 keys. A public key and a private key </a:t>
            </a:r>
          </a:p>
          <a:p>
            <a:endParaRPr lang="en-GB" dirty="0" smtClean="0"/>
          </a:p>
        </p:txBody>
      </p:sp>
      <p:pic>
        <p:nvPicPr>
          <p:cNvPr id="16388" name="Picture 2" descr="Open Padlock (Gold) by Ngọc Hà."/>
          <p:cNvPicPr>
            <a:picLocks noChangeAspect="1" noChangeArrowheads="1"/>
          </p:cNvPicPr>
          <p:nvPr/>
        </p:nvPicPr>
        <p:blipFill>
          <a:blip r:embed="rId3" cstate="print"/>
          <a:srcRect/>
          <a:stretch>
            <a:fillRect/>
          </a:stretch>
        </p:blipFill>
        <p:spPr bwMode="auto">
          <a:xfrm>
            <a:off x="6084888" y="1300163"/>
            <a:ext cx="3059112" cy="4594225"/>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Public key encryption</a:t>
            </a:r>
            <a:endParaRPr lang="en-US" dirty="0"/>
          </a:p>
        </p:txBody>
      </p:sp>
      <p:sp>
        <p:nvSpPr>
          <p:cNvPr id="3" name="Content Placeholder 2"/>
          <p:cNvSpPr>
            <a:spLocks noGrp="1"/>
          </p:cNvSpPr>
          <p:nvPr>
            <p:ph sz="half" idx="1"/>
          </p:nvPr>
        </p:nvSpPr>
        <p:spPr/>
        <p:txBody>
          <a:bodyPr/>
          <a:lstStyle/>
          <a:p>
            <a:pPr>
              <a:spcAft>
                <a:spcPts val="600"/>
              </a:spcAft>
            </a:pPr>
            <a:r>
              <a:rPr lang="en-GB" sz="2000" dirty="0" smtClean="0"/>
              <a:t>Alice wants to send Bob a confidential email</a:t>
            </a:r>
          </a:p>
          <a:p>
            <a:pPr lvl="1">
              <a:spcAft>
                <a:spcPts val="600"/>
              </a:spcAft>
            </a:pPr>
            <a:r>
              <a:rPr lang="en-GB" sz="2000" dirty="0" smtClean="0"/>
              <a:t>She encrypts it with Bob’s public key which is available to anyone</a:t>
            </a:r>
          </a:p>
          <a:p>
            <a:pPr lvl="1">
              <a:spcAft>
                <a:spcPts val="600"/>
              </a:spcAft>
            </a:pPr>
            <a:r>
              <a:rPr lang="en-GB" sz="2000" dirty="0" smtClean="0"/>
              <a:t>Bob can decrypt the message with his private key which only he knows</a:t>
            </a:r>
          </a:p>
          <a:p>
            <a:pPr lvl="1">
              <a:spcAft>
                <a:spcPts val="600"/>
              </a:spcAft>
            </a:pPr>
            <a:r>
              <a:rPr lang="en-GB" sz="2000" dirty="0" smtClean="0"/>
              <a:t>Anyone intercepting the email would need Bobs private key to decrypt it </a:t>
            </a:r>
            <a:endParaRPr lang="en-US" sz="2000" dirty="0"/>
          </a:p>
        </p:txBody>
      </p:sp>
      <p:pic>
        <p:nvPicPr>
          <p:cNvPr id="1036" name="Picture 12" descr="http://img.zdnet.com/techDirectory/ENCRYPT.GIF"/>
          <p:cNvPicPr>
            <a:picLocks noChangeAspect="1" noChangeArrowheads="1"/>
          </p:cNvPicPr>
          <p:nvPr/>
        </p:nvPicPr>
        <p:blipFill>
          <a:blip r:embed="rId2" cstate="print"/>
          <a:srcRect/>
          <a:stretch>
            <a:fillRect/>
          </a:stretch>
        </p:blipFill>
        <p:spPr bwMode="auto">
          <a:xfrm>
            <a:off x="4644008" y="908720"/>
            <a:ext cx="4137186" cy="460851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6"/>
          <p:cNvSpPr>
            <a:spLocks noGrp="1" noChangeArrowheads="1"/>
          </p:cNvSpPr>
          <p:nvPr>
            <p:ph type="title"/>
          </p:nvPr>
        </p:nvSpPr>
        <p:spPr/>
        <p:txBody>
          <a:bodyPr/>
          <a:lstStyle/>
          <a:p>
            <a:pPr eaLnBrk="1" hangingPunct="1"/>
            <a:r>
              <a:rPr lang="en-GB" dirty="0" smtClean="0"/>
              <a:t>RSA (</a:t>
            </a:r>
            <a:r>
              <a:rPr lang="en-GB" dirty="0" err="1" smtClean="0"/>
              <a:t>Rivest</a:t>
            </a:r>
            <a:r>
              <a:rPr lang="en-GB" dirty="0" smtClean="0"/>
              <a:t>, Shamir and </a:t>
            </a:r>
            <a:r>
              <a:rPr lang="en-GB" dirty="0" err="1" smtClean="0"/>
              <a:t>Adleman</a:t>
            </a:r>
            <a:r>
              <a:rPr lang="en-GB" dirty="0" smtClean="0"/>
              <a:t>)</a:t>
            </a:r>
          </a:p>
        </p:txBody>
      </p:sp>
      <p:sp>
        <p:nvSpPr>
          <p:cNvPr id="22531" name="Rectangle 1027"/>
          <p:cNvSpPr>
            <a:spLocks noGrp="1" noChangeArrowheads="1"/>
          </p:cNvSpPr>
          <p:nvPr>
            <p:ph type="body" idx="1"/>
          </p:nvPr>
        </p:nvSpPr>
        <p:spPr>
          <a:xfrm>
            <a:off x="304800" y="815975"/>
            <a:ext cx="8610600" cy="6042025"/>
          </a:xfrm>
        </p:spPr>
        <p:txBody>
          <a:bodyPr/>
          <a:lstStyle/>
          <a:p>
            <a:pPr eaLnBrk="1" hangingPunct="1">
              <a:lnSpc>
                <a:spcPct val="90000"/>
              </a:lnSpc>
            </a:pPr>
            <a:r>
              <a:rPr lang="en-GB" dirty="0" smtClean="0"/>
              <a:t>RSA is a public key encryption method using </a:t>
            </a:r>
            <a:r>
              <a:rPr lang="en-GB" i="1" dirty="0" smtClean="0"/>
              <a:t>asymmetric </a:t>
            </a:r>
            <a:r>
              <a:rPr lang="en-GB" dirty="0" smtClean="0"/>
              <a:t>keys</a:t>
            </a:r>
          </a:p>
          <a:p>
            <a:pPr eaLnBrk="1" hangingPunct="1">
              <a:lnSpc>
                <a:spcPct val="90000"/>
              </a:lnSpc>
            </a:pPr>
            <a:r>
              <a:rPr lang="en-GB" dirty="0" smtClean="0"/>
              <a:t>This was developed by </a:t>
            </a:r>
            <a:r>
              <a:rPr lang="en-GB" dirty="0" err="1" smtClean="0"/>
              <a:t>Rivest</a:t>
            </a:r>
            <a:r>
              <a:rPr lang="en-GB" dirty="0" smtClean="0"/>
              <a:t>, Shamir and </a:t>
            </a:r>
            <a:r>
              <a:rPr lang="en-GB" dirty="0" err="1" smtClean="0"/>
              <a:t>Adleman</a:t>
            </a:r>
            <a:r>
              <a:rPr lang="en-GB" dirty="0" smtClean="0"/>
              <a:t> at MIT and announced in Scientific American in August 1977</a:t>
            </a:r>
            <a:r>
              <a:rPr lang="en-GB" dirty="0" smtClean="0"/>
              <a:t>.</a:t>
            </a:r>
          </a:p>
          <a:p>
            <a:pPr lvl="1" eaLnBrk="1" hangingPunct="1">
              <a:lnSpc>
                <a:spcPct val="90000"/>
              </a:lnSpc>
            </a:pPr>
            <a:r>
              <a:rPr lang="en-GB" dirty="0">
                <a:hlinkClick r:id="rId3"/>
              </a:rPr>
              <a:t>http://</a:t>
            </a:r>
            <a:r>
              <a:rPr lang="en-GB" dirty="0" smtClean="0">
                <a:hlinkClick r:id="rId3"/>
              </a:rPr>
              <a:t>people.csail.mit.edu/rivest/Rsapaper.pdf</a:t>
            </a:r>
            <a:r>
              <a:rPr lang="en-GB" dirty="0" smtClean="0"/>
              <a:t> </a:t>
            </a:r>
            <a:endParaRPr lang="en-GB" dirty="0" smtClean="0"/>
          </a:p>
          <a:p>
            <a:pPr eaLnBrk="1" hangingPunct="1">
              <a:lnSpc>
                <a:spcPct val="90000"/>
              </a:lnSpc>
              <a:buNone/>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endParaRPr lang="en-GB" dirty="0" smtClean="0"/>
          </a:p>
          <a:p>
            <a:pPr eaLnBrk="1" hangingPunct="1">
              <a:lnSpc>
                <a:spcPct val="90000"/>
              </a:lnSpc>
            </a:pPr>
            <a:r>
              <a:rPr lang="en-GB" dirty="0" smtClean="0"/>
              <a:t>The system is based on 2 large primes, p and q which are multiplied together as part of the public key N.</a:t>
            </a:r>
          </a:p>
          <a:p>
            <a:pPr lvl="1" eaLnBrk="1" hangingPunct="1">
              <a:lnSpc>
                <a:spcPct val="90000"/>
              </a:lnSpc>
            </a:pPr>
            <a:r>
              <a:rPr lang="en-GB" dirty="0" smtClean="0"/>
              <a:t>Factoring N into p and q is </a:t>
            </a:r>
            <a:r>
              <a:rPr lang="en-GB" b="1" dirty="0" smtClean="0"/>
              <a:t>extremely</a:t>
            </a:r>
            <a:r>
              <a:rPr lang="en-GB" dirty="0" smtClean="0"/>
              <a:t> difficult for large N.</a:t>
            </a:r>
          </a:p>
          <a:p>
            <a:pPr lvl="1" eaLnBrk="1" hangingPunct="1">
              <a:lnSpc>
                <a:spcPct val="90000"/>
              </a:lnSpc>
            </a:pPr>
            <a:r>
              <a:rPr lang="en-GB" dirty="0" smtClean="0"/>
              <a:t>For banking transactions, N&gt;10</a:t>
            </a:r>
            <a:r>
              <a:rPr lang="en-GB" baseline="30000" dirty="0" smtClean="0"/>
              <a:t>308</a:t>
            </a:r>
            <a:r>
              <a:rPr lang="en-GB" dirty="0" smtClean="0"/>
              <a:t> provides an extremely high level of security (a hundred million PCs would take more than 1000 years to find p and q.)</a:t>
            </a:r>
          </a:p>
        </p:txBody>
      </p:sp>
      <p:pic>
        <p:nvPicPr>
          <p:cNvPr id="22532" name="Picture 1028"/>
          <p:cNvPicPr>
            <a:picLocks noChangeAspect="1" noChangeArrowheads="1"/>
          </p:cNvPicPr>
          <p:nvPr/>
        </p:nvPicPr>
        <p:blipFill>
          <a:blip r:embed="rId4" cstate="print"/>
          <a:srcRect/>
          <a:stretch>
            <a:fillRect/>
          </a:stretch>
        </p:blipFill>
        <p:spPr bwMode="auto">
          <a:xfrm>
            <a:off x="1996480" y="2204864"/>
            <a:ext cx="5019675" cy="239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RSA (</a:t>
            </a:r>
            <a:r>
              <a:rPr lang="en-GB" dirty="0" err="1" smtClean="0"/>
              <a:t>Rivest</a:t>
            </a:r>
            <a:r>
              <a:rPr lang="en-GB" dirty="0" smtClean="0"/>
              <a:t>, Shamir and </a:t>
            </a:r>
            <a:r>
              <a:rPr lang="en-GB" dirty="0" err="1" smtClean="0"/>
              <a:t>Adleman</a:t>
            </a:r>
            <a:r>
              <a:rPr lang="en-GB" dirty="0" smtClean="0"/>
              <a:t>)</a:t>
            </a:r>
            <a:endParaRPr lang="en-US" dirty="0"/>
          </a:p>
        </p:txBody>
      </p:sp>
      <p:sp>
        <p:nvSpPr>
          <p:cNvPr id="3" name="Content Placeholder 2"/>
          <p:cNvSpPr>
            <a:spLocks noGrp="1"/>
          </p:cNvSpPr>
          <p:nvPr>
            <p:ph sz="half" idx="1"/>
          </p:nvPr>
        </p:nvSpPr>
        <p:spPr/>
        <p:txBody>
          <a:bodyPr/>
          <a:lstStyle/>
          <a:p>
            <a:pPr>
              <a:spcAft>
                <a:spcPts val="300"/>
              </a:spcAft>
            </a:pPr>
            <a:r>
              <a:rPr lang="en-GB" sz="1700" dirty="0" smtClean="0"/>
              <a:t>RSA numbers are published online</a:t>
            </a:r>
          </a:p>
          <a:p>
            <a:pPr lvl="1">
              <a:spcAft>
                <a:spcPts val="300"/>
              </a:spcAft>
            </a:pPr>
            <a:r>
              <a:rPr lang="en-GB" sz="1700" dirty="0" smtClean="0"/>
              <a:t>RSA-100 100 digit number</a:t>
            </a:r>
          </a:p>
          <a:p>
            <a:pPr lvl="1">
              <a:spcAft>
                <a:spcPts val="300"/>
              </a:spcAft>
            </a:pPr>
            <a:r>
              <a:rPr lang="en-GB" sz="1700" dirty="0" smtClean="0"/>
              <a:t>RSA-155 155 digit number </a:t>
            </a:r>
          </a:p>
          <a:p>
            <a:pPr lvl="1">
              <a:spcAft>
                <a:spcPts val="300"/>
              </a:spcAft>
            </a:pPr>
            <a:r>
              <a:rPr lang="en-GB" sz="1700" dirty="0" smtClean="0"/>
              <a:t>etc</a:t>
            </a:r>
          </a:p>
          <a:p>
            <a:pPr>
              <a:spcAft>
                <a:spcPts val="300"/>
              </a:spcAft>
            </a:pPr>
            <a:r>
              <a:rPr lang="en-GB" sz="1700" dirty="0" smtClean="0"/>
              <a:t>The RSA factoring challenge </a:t>
            </a:r>
            <a:r>
              <a:rPr lang="en-US" sz="1700" dirty="0" smtClean="0"/>
              <a:t>put forward by RSA labs on March 18, 1991 (and retracted in 2007) to encourage research into practical algorithms for factoring  large integers and cracking RSA keys </a:t>
            </a:r>
            <a:r>
              <a:rPr lang="en-US" sz="1700" dirty="0">
                <a:hlinkClick r:id="rId2"/>
              </a:rPr>
              <a:t>http://</a:t>
            </a:r>
            <a:r>
              <a:rPr lang="en-US" sz="1700" dirty="0" smtClean="0">
                <a:hlinkClick r:id="rId2"/>
              </a:rPr>
              <a:t>www.emc.com/emc-plus/rsa-labs/historical/the-rsa-challenge-numbers.htm</a:t>
            </a:r>
            <a:r>
              <a:rPr lang="en-US" sz="1700" dirty="0" smtClean="0"/>
              <a:t> </a:t>
            </a:r>
          </a:p>
          <a:p>
            <a:pPr lvl="1">
              <a:spcAft>
                <a:spcPts val="300"/>
              </a:spcAft>
            </a:pPr>
            <a:r>
              <a:rPr lang="en-GB" sz="1400" dirty="0" smtClean="0"/>
              <a:t>Researchers in computational algorithms develop techniques to perform these massive factorizations and prizes are awarded </a:t>
            </a:r>
          </a:p>
          <a:p>
            <a:pPr lvl="1">
              <a:spcAft>
                <a:spcPts val="300"/>
              </a:spcAft>
            </a:pPr>
            <a:r>
              <a:rPr lang="en-GB" sz="1400" dirty="0" smtClean="0"/>
              <a:t>The largest number factorised was RSA-768 (768 bits, 232 digits) in 2009</a:t>
            </a:r>
            <a:endParaRPr lang="en-US" sz="1400" dirty="0"/>
          </a:p>
        </p:txBody>
      </p:sp>
      <p:sp>
        <p:nvSpPr>
          <p:cNvPr id="5" name="TextBox 4"/>
          <p:cNvSpPr txBox="1"/>
          <p:nvPr/>
        </p:nvSpPr>
        <p:spPr>
          <a:xfrm>
            <a:off x="4716016" y="1484784"/>
            <a:ext cx="4104456" cy="3416320"/>
          </a:xfrm>
          <a:prstGeom prst="rect">
            <a:avLst/>
          </a:prstGeom>
          <a:noFill/>
        </p:spPr>
        <p:txBody>
          <a:bodyPr wrap="square" rtlCol="0">
            <a:spAutoFit/>
          </a:bodyPr>
          <a:lstStyle/>
          <a:p>
            <a:pPr algn="l"/>
            <a:r>
              <a:rPr lang="en-US" sz="1800" dirty="0" smtClean="0"/>
              <a:t>RSA-100 = 152260502792253336053561837813263742971806811496130688657908494580122963258952897654000350692006139 </a:t>
            </a:r>
          </a:p>
          <a:p>
            <a:pPr algn="l"/>
            <a:endParaRPr lang="en-GB" sz="1800" dirty="0" smtClean="0"/>
          </a:p>
          <a:p>
            <a:pPr algn="l"/>
            <a:r>
              <a:rPr lang="en-GB" sz="1800" dirty="0" smtClean="0"/>
              <a:t>=</a:t>
            </a:r>
          </a:p>
          <a:p>
            <a:pPr algn="l"/>
            <a:endParaRPr lang="en-GB" sz="1800" dirty="0" smtClean="0"/>
          </a:p>
          <a:p>
            <a:pPr algn="l"/>
            <a:r>
              <a:rPr lang="en-US" sz="1800" dirty="0" smtClean="0"/>
              <a:t>37975227936943673922808872755445627854565536638199 × 40094690950920881030683735292761468389214899724061 </a:t>
            </a:r>
            <a:endParaRPr lang="en-US" sz="1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sz="half" idx="1"/>
          </p:nvPr>
        </p:nvSpPr>
        <p:spPr>
          <a:xfrm>
            <a:off x="685800" y="914400"/>
            <a:ext cx="7990656" cy="5181600"/>
          </a:xfrm>
        </p:spPr>
        <p:txBody>
          <a:bodyPr/>
          <a:lstStyle/>
          <a:p>
            <a:r>
              <a:rPr lang="en-GB" sz="2000" dirty="0" smtClean="0"/>
              <a:t>Based on the mathematics of </a:t>
            </a:r>
            <a:r>
              <a:rPr lang="en-GB" sz="2000" i="1" dirty="0" smtClean="0"/>
              <a:t>congruencies</a:t>
            </a:r>
          </a:p>
          <a:p>
            <a:pPr lvl="1"/>
            <a:r>
              <a:rPr lang="en-GB" sz="1600" dirty="0" smtClean="0"/>
              <a:t>2 numbers p and q are congruent modulo N if they have the same remainder when divided by N</a:t>
            </a:r>
          </a:p>
          <a:p>
            <a:pPr lvl="1"/>
            <a:endParaRPr lang="en-GB" sz="1600" dirty="0" smtClean="0"/>
          </a:p>
          <a:p>
            <a:pPr lvl="1"/>
            <a:endParaRPr lang="en-GB" sz="1600" dirty="0"/>
          </a:p>
          <a:p>
            <a:pPr lvl="1"/>
            <a:r>
              <a:rPr lang="en-GB" sz="1600" dirty="0" err="1" smtClean="0"/>
              <a:t>Eg</a:t>
            </a:r>
            <a:r>
              <a:rPr lang="en-GB" sz="1600" dirty="0" smtClean="0"/>
              <a:t>.  </a:t>
            </a:r>
          </a:p>
          <a:p>
            <a:pPr lvl="1"/>
            <a:endParaRPr lang="en-GB" sz="1600" dirty="0" smtClean="0"/>
          </a:p>
          <a:p>
            <a:pPr>
              <a:spcAft>
                <a:spcPts val="600"/>
              </a:spcAft>
            </a:pPr>
            <a:endParaRPr lang="en-GB" sz="2000" dirty="0" smtClean="0"/>
          </a:p>
          <a:p>
            <a:pPr>
              <a:spcAft>
                <a:spcPts val="600"/>
              </a:spcAft>
            </a:pPr>
            <a:r>
              <a:rPr lang="en-GB" sz="2000" dirty="0" smtClean="0"/>
              <a:t>The idea behind RSA is to raise a number to a power to move it between columns in a table with N columns</a:t>
            </a:r>
          </a:p>
          <a:p>
            <a:pPr lvl="1">
              <a:spcAft>
                <a:spcPts val="600"/>
              </a:spcAft>
            </a:pPr>
            <a:r>
              <a:rPr lang="en-GB" sz="1600" dirty="0" smtClean="0"/>
              <a:t>If each column is labelled with a letter, moving it to a different column creates the </a:t>
            </a:r>
            <a:r>
              <a:rPr lang="en-GB" sz="1600" dirty="0" err="1" smtClean="0"/>
              <a:t>cyphertext</a:t>
            </a:r>
            <a:endParaRPr lang="en-GB" sz="1600" dirty="0" smtClean="0"/>
          </a:p>
          <a:p>
            <a:pPr lvl="2"/>
            <a:endParaRPr lang="en-GB" sz="1200" dirty="0" smtClean="0"/>
          </a:p>
        </p:txBody>
      </p:sp>
      <p:graphicFrame>
        <p:nvGraphicFramePr>
          <p:cNvPr id="5" name="Content Placeholder 4"/>
          <p:cNvGraphicFramePr>
            <a:graphicFrameLocks noGrp="1" noChangeAspect="1"/>
          </p:cNvGraphicFramePr>
          <p:nvPr>
            <p:ph sz="half" idx="2"/>
            <p:extLst>
              <p:ext uri="{D42A27DB-BD31-4B8C-83A1-F6EECF244321}">
                <p14:modId xmlns:p14="http://schemas.microsoft.com/office/powerpoint/2010/main" val="3095043272"/>
              </p:ext>
            </p:extLst>
          </p:nvPr>
        </p:nvGraphicFramePr>
        <p:xfrm>
          <a:off x="2195736" y="1916832"/>
          <a:ext cx="1488522" cy="360040"/>
        </p:xfrm>
        <a:graphic>
          <a:graphicData uri="http://schemas.openxmlformats.org/presentationml/2006/ole">
            <mc:AlternateContent xmlns:mc="http://schemas.openxmlformats.org/markup-compatibility/2006">
              <mc:Choice xmlns:v="urn:schemas-microsoft-com:vml" Requires="v">
                <p:oleObj spid="_x0000_s64564" name="Equation" r:id="rId3" imgW="787320" imgH="190440" progId="Equation.3">
                  <p:embed/>
                </p:oleObj>
              </mc:Choice>
              <mc:Fallback>
                <p:oleObj name="Equation" r:id="rId3" imgW="787320" imgH="190440" progId="Equation.3">
                  <p:embed/>
                  <p:pic>
                    <p:nvPicPr>
                      <p:cNvPr id="0" name="Content Placeholder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5736" y="1916832"/>
                        <a:ext cx="1488522" cy="360040"/>
                      </a:xfrm>
                      <a:prstGeom prst="rect">
                        <a:avLst/>
                      </a:prstGeom>
                      <a:noFill/>
                    </p:spPr>
                  </p:pic>
                </p:oleObj>
              </mc:Fallback>
            </mc:AlternateContent>
          </a:graphicData>
        </a:graphic>
      </p:graphicFrame>
      <p:graphicFrame>
        <p:nvGraphicFramePr>
          <p:cNvPr id="64516" name="Content Placeholder 4"/>
          <p:cNvGraphicFramePr>
            <a:graphicFrameLocks noChangeAspect="1"/>
          </p:cNvGraphicFramePr>
          <p:nvPr>
            <p:extLst>
              <p:ext uri="{D42A27DB-BD31-4B8C-83A1-F6EECF244321}">
                <p14:modId xmlns:p14="http://schemas.microsoft.com/office/powerpoint/2010/main" val="2898737834"/>
              </p:ext>
            </p:extLst>
          </p:nvPr>
        </p:nvGraphicFramePr>
        <p:xfrm>
          <a:off x="3851920" y="2708920"/>
          <a:ext cx="1465262" cy="368300"/>
        </p:xfrm>
        <a:graphic>
          <a:graphicData uri="http://schemas.openxmlformats.org/presentationml/2006/ole">
            <mc:AlternateContent xmlns:mc="http://schemas.openxmlformats.org/markup-compatibility/2006">
              <mc:Choice xmlns:v="urn:schemas-microsoft-com:vml" Requires="v">
                <p:oleObj spid="_x0000_s64565" name="Equation" r:id="rId5" imgW="761760" imgH="190440" progId="Equation.3">
                  <p:embed/>
                </p:oleObj>
              </mc:Choice>
              <mc:Fallback>
                <p:oleObj name="Equation" r:id="rId5" imgW="761760" imgH="190440" progId="Equation.3">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1920" y="2708920"/>
                        <a:ext cx="1465262"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8" name="Object 6"/>
          <p:cNvGraphicFramePr>
            <a:graphicFrameLocks noChangeAspect="1"/>
          </p:cNvGraphicFramePr>
          <p:nvPr>
            <p:extLst>
              <p:ext uri="{D42A27DB-BD31-4B8C-83A1-F6EECF244321}">
                <p14:modId xmlns:p14="http://schemas.microsoft.com/office/powerpoint/2010/main" val="3131735346"/>
              </p:ext>
            </p:extLst>
          </p:nvPr>
        </p:nvGraphicFramePr>
        <p:xfrm>
          <a:off x="1979712" y="2708920"/>
          <a:ext cx="1516062" cy="368300"/>
        </p:xfrm>
        <a:graphic>
          <a:graphicData uri="http://schemas.openxmlformats.org/presentationml/2006/ole">
            <mc:AlternateContent xmlns:mc="http://schemas.openxmlformats.org/markup-compatibility/2006">
              <mc:Choice xmlns:v="urn:schemas-microsoft-com:vml" Requires="v">
                <p:oleObj spid="_x0000_s64566" name="Equation" r:id="rId7" imgW="787320" imgH="190440" progId="Equation.3">
                  <p:embed/>
                </p:oleObj>
              </mc:Choice>
              <mc:Fallback>
                <p:oleObj name="Equation" r:id="rId7" imgW="787320" imgH="1904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79712" y="2708920"/>
                        <a:ext cx="1516062"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7" name="Content Placeholder 6"/>
          <p:cNvSpPr>
            <a:spLocks noGrp="1"/>
          </p:cNvSpPr>
          <p:nvPr>
            <p:ph sz="half" idx="1"/>
          </p:nvPr>
        </p:nvSpPr>
        <p:spPr/>
        <p:txBody>
          <a:bodyPr/>
          <a:lstStyle/>
          <a:p>
            <a:pPr>
              <a:spcAft>
                <a:spcPts val="600"/>
              </a:spcAft>
            </a:pPr>
            <a:r>
              <a:rPr lang="en-GB" sz="2000" dirty="0" smtClean="0"/>
              <a:t>For example raising 2 (“B”) to the power of 3 moves it to column 3 so B becomes a C</a:t>
            </a:r>
          </a:p>
          <a:p>
            <a:pPr lvl="1">
              <a:spcAft>
                <a:spcPts val="600"/>
              </a:spcAft>
            </a:pPr>
            <a:r>
              <a:rPr lang="en-GB" sz="1600" dirty="0" smtClean="0"/>
              <a:t>Our table has 5 columns so N=5</a:t>
            </a:r>
          </a:p>
          <a:p>
            <a:pPr lvl="1">
              <a:spcAft>
                <a:spcPts val="600"/>
              </a:spcAft>
            </a:pPr>
            <a:endParaRPr lang="en-GB" sz="1600" dirty="0" smtClean="0"/>
          </a:p>
          <a:p>
            <a:pPr lvl="1">
              <a:spcAft>
                <a:spcPts val="600"/>
              </a:spcAft>
            </a:pPr>
            <a:endParaRPr lang="en-GB" sz="1600" dirty="0" smtClean="0"/>
          </a:p>
          <a:p>
            <a:pPr>
              <a:spcAft>
                <a:spcPts val="600"/>
              </a:spcAft>
            </a:pPr>
            <a:r>
              <a:rPr lang="en-GB" sz="2000" dirty="0" smtClean="0"/>
              <a:t>To decipher our code, we need to multiply 3 by 2</a:t>
            </a:r>
            <a:r>
              <a:rPr lang="en-GB" sz="2000" baseline="30000" dirty="0" smtClean="0"/>
              <a:t>2</a:t>
            </a:r>
            <a:r>
              <a:rPr lang="en-GB" sz="2000" dirty="0" smtClean="0"/>
              <a:t>=4</a:t>
            </a:r>
          </a:p>
          <a:p>
            <a:pPr lvl="1">
              <a:spcAft>
                <a:spcPts val="600"/>
              </a:spcAft>
            </a:pPr>
            <a:r>
              <a:rPr lang="en-GB" sz="1600" dirty="0" smtClean="0"/>
              <a:t>This moves us back to column 2</a:t>
            </a:r>
          </a:p>
          <a:p>
            <a:pPr lvl="1">
              <a:spcAft>
                <a:spcPts val="600"/>
              </a:spcAft>
            </a:pPr>
            <a:endParaRPr lang="en-GB" sz="1600" dirty="0"/>
          </a:p>
          <a:p>
            <a:pPr lvl="1">
              <a:spcAft>
                <a:spcPts val="600"/>
              </a:spcAft>
            </a:pPr>
            <a:endParaRPr lang="en-GB" sz="1600" dirty="0" smtClean="0"/>
          </a:p>
          <a:p>
            <a:pPr lvl="1">
              <a:spcAft>
                <a:spcPts val="600"/>
              </a:spcAft>
            </a:pPr>
            <a:r>
              <a:rPr lang="en-GB" sz="1600" dirty="0" smtClean="0"/>
              <a:t>In general the sender must know the first multiplying power and N and the receiver must know the second multiplying power and N</a:t>
            </a:r>
          </a:p>
          <a:p>
            <a:pPr lvl="2">
              <a:buNone/>
            </a:pPr>
            <a:endParaRPr lang="en-US" sz="1200" dirty="0"/>
          </a:p>
        </p:txBody>
      </p:sp>
      <p:graphicFrame>
        <p:nvGraphicFramePr>
          <p:cNvPr id="8" name="Content Placeholder 5"/>
          <p:cNvGraphicFramePr>
            <a:graphicFrameLocks noGrp="1"/>
          </p:cNvGraphicFramePr>
          <p:nvPr>
            <p:ph sz="half" idx="1"/>
          </p:nvPr>
        </p:nvGraphicFramePr>
        <p:xfrm>
          <a:off x="4932040" y="1556792"/>
          <a:ext cx="3848100" cy="1854200"/>
        </p:xfrm>
        <a:graphic>
          <a:graphicData uri="http://schemas.openxmlformats.org/drawingml/2006/table">
            <a:tbl>
              <a:tblPr firstRow="1" bandRow="1">
                <a:tableStyleId>{5C22544A-7EE6-4342-B048-85BDC9FD1C3A}</a:tableStyleId>
              </a:tblPr>
              <a:tblGrid>
                <a:gridCol w="769620"/>
                <a:gridCol w="769620"/>
                <a:gridCol w="769620"/>
                <a:gridCol w="769620"/>
                <a:gridCol w="769620"/>
              </a:tblGrid>
              <a:tr h="370840">
                <a:tc>
                  <a:txBody>
                    <a:bodyPr/>
                    <a:lstStyle/>
                    <a:p>
                      <a:r>
                        <a:rPr lang="en-GB" dirty="0" smtClean="0">
                          <a:solidFill>
                            <a:schemeClr val="tx1"/>
                          </a:solidFill>
                        </a:rPr>
                        <a:t>A</a:t>
                      </a:r>
                      <a:endParaRPr lang="en-US" dirty="0">
                        <a:solidFill>
                          <a:schemeClr val="tx1"/>
                        </a:solidFill>
                      </a:endParaRPr>
                    </a:p>
                  </a:txBody>
                  <a:tcPr/>
                </a:tc>
                <a:tc>
                  <a:txBody>
                    <a:bodyPr/>
                    <a:lstStyle/>
                    <a:p>
                      <a:r>
                        <a:rPr lang="en-GB" dirty="0" smtClean="0">
                          <a:solidFill>
                            <a:schemeClr val="tx1"/>
                          </a:solidFill>
                        </a:rPr>
                        <a:t>B</a:t>
                      </a:r>
                      <a:endParaRPr lang="en-US" dirty="0">
                        <a:solidFill>
                          <a:schemeClr val="tx1"/>
                        </a:solidFill>
                      </a:endParaRPr>
                    </a:p>
                  </a:txBody>
                  <a:tcPr/>
                </a:tc>
                <a:tc>
                  <a:txBody>
                    <a:bodyPr/>
                    <a:lstStyle/>
                    <a:p>
                      <a:r>
                        <a:rPr lang="en-GB" dirty="0" smtClean="0">
                          <a:solidFill>
                            <a:schemeClr val="tx1"/>
                          </a:solidFill>
                        </a:rPr>
                        <a:t>C</a:t>
                      </a:r>
                      <a:endParaRPr lang="en-US" dirty="0">
                        <a:solidFill>
                          <a:schemeClr val="tx1"/>
                        </a:solidFill>
                      </a:endParaRPr>
                    </a:p>
                  </a:txBody>
                  <a:tcPr/>
                </a:tc>
                <a:tc>
                  <a:txBody>
                    <a:bodyPr/>
                    <a:lstStyle/>
                    <a:p>
                      <a:r>
                        <a:rPr lang="en-GB" dirty="0" smtClean="0">
                          <a:solidFill>
                            <a:schemeClr val="tx1"/>
                          </a:solidFill>
                        </a:rPr>
                        <a:t>D</a:t>
                      </a:r>
                      <a:endParaRPr lang="en-US" dirty="0">
                        <a:solidFill>
                          <a:schemeClr val="tx1"/>
                        </a:solidFill>
                      </a:endParaRPr>
                    </a:p>
                  </a:txBody>
                  <a:tcPr/>
                </a:tc>
                <a:tc>
                  <a:txBody>
                    <a:bodyPr/>
                    <a:lstStyle/>
                    <a:p>
                      <a:r>
                        <a:rPr lang="en-GB" dirty="0" smtClean="0">
                          <a:solidFill>
                            <a:schemeClr val="tx1"/>
                          </a:solidFill>
                        </a:rPr>
                        <a:t>E</a:t>
                      </a:r>
                      <a:endParaRPr lang="en-US" dirty="0">
                        <a:solidFill>
                          <a:schemeClr val="tx1"/>
                        </a:solidFill>
                      </a:endParaRPr>
                    </a:p>
                  </a:txBody>
                  <a:tcPr/>
                </a:tc>
              </a:tr>
              <a:tr h="370840">
                <a:tc>
                  <a:txBody>
                    <a:bodyPr/>
                    <a:lstStyle/>
                    <a:p>
                      <a:r>
                        <a:rPr lang="en-GB" dirty="0" smtClean="0">
                          <a:solidFill>
                            <a:schemeClr val="tx1"/>
                          </a:solidFill>
                        </a:rPr>
                        <a:t>1</a:t>
                      </a:r>
                      <a:endParaRPr lang="en-US" dirty="0">
                        <a:solidFill>
                          <a:schemeClr val="tx1"/>
                        </a:solidFill>
                      </a:endParaRPr>
                    </a:p>
                  </a:txBody>
                  <a:tcPr/>
                </a:tc>
                <a:tc>
                  <a:txBody>
                    <a:bodyPr/>
                    <a:lstStyle/>
                    <a:p>
                      <a:r>
                        <a:rPr lang="en-GB" dirty="0" smtClean="0">
                          <a:solidFill>
                            <a:schemeClr val="tx1"/>
                          </a:solidFill>
                        </a:rPr>
                        <a:t>2</a:t>
                      </a:r>
                      <a:endParaRPr lang="en-US" dirty="0">
                        <a:solidFill>
                          <a:schemeClr val="tx1"/>
                        </a:solidFill>
                      </a:endParaRPr>
                    </a:p>
                  </a:txBody>
                  <a:tcPr/>
                </a:tc>
                <a:tc>
                  <a:txBody>
                    <a:bodyPr/>
                    <a:lstStyle/>
                    <a:p>
                      <a:r>
                        <a:rPr lang="en-GB" dirty="0" smtClean="0">
                          <a:solidFill>
                            <a:schemeClr val="tx1"/>
                          </a:solidFill>
                        </a:rPr>
                        <a:t>3</a:t>
                      </a:r>
                      <a:endParaRPr lang="en-US" dirty="0">
                        <a:solidFill>
                          <a:schemeClr val="tx1"/>
                        </a:solidFill>
                      </a:endParaRPr>
                    </a:p>
                  </a:txBody>
                  <a:tcPr/>
                </a:tc>
                <a:tc>
                  <a:txBody>
                    <a:bodyPr/>
                    <a:lstStyle/>
                    <a:p>
                      <a:r>
                        <a:rPr lang="en-GB" dirty="0" smtClean="0">
                          <a:solidFill>
                            <a:schemeClr val="tx1"/>
                          </a:solidFill>
                        </a:rPr>
                        <a:t>4</a:t>
                      </a:r>
                      <a:endParaRPr lang="en-US" dirty="0">
                        <a:solidFill>
                          <a:schemeClr val="tx1"/>
                        </a:solidFill>
                      </a:endParaRPr>
                    </a:p>
                  </a:txBody>
                  <a:tcPr/>
                </a:tc>
                <a:tc>
                  <a:txBody>
                    <a:bodyPr/>
                    <a:lstStyle/>
                    <a:p>
                      <a:r>
                        <a:rPr lang="en-GB" dirty="0" smtClean="0">
                          <a:solidFill>
                            <a:schemeClr val="tx1"/>
                          </a:solidFill>
                        </a:rPr>
                        <a:t>5</a:t>
                      </a:r>
                      <a:endParaRPr lang="en-US" dirty="0">
                        <a:solidFill>
                          <a:schemeClr val="tx1"/>
                        </a:solidFill>
                      </a:endParaRPr>
                    </a:p>
                  </a:txBody>
                  <a:tcPr/>
                </a:tc>
              </a:tr>
              <a:tr h="370840">
                <a:tc>
                  <a:txBody>
                    <a:bodyPr/>
                    <a:lstStyle/>
                    <a:p>
                      <a:r>
                        <a:rPr lang="en-GB" dirty="0" smtClean="0">
                          <a:solidFill>
                            <a:schemeClr val="tx1"/>
                          </a:solidFill>
                        </a:rPr>
                        <a:t>6</a:t>
                      </a:r>
                      <a:endParaRPr lang="en-US" dirty="0">
                        <a:solidFill>
                          <a:schemeClr val="tx1"/>
                        </a:solidFill>
                      </a:endParaRPr>
                    </a:p>
                  </a:txBody>
                  <a:tcPr/>
                </a:tc>
                <a:tc>
                  <a:txBody>
                    <a:bodyPr/>
                    <a:lstStyle/>
                    <a:p>
                      <a:r>
                        <a:rPr lang="en-GB" dirty="0" smtClean="0">
                          <a:solidFill>
                            <a:schemeClr val="tx1"/>
                          </a:solidFill>
                        </a:rPr>
                        <a:t>7</a:t>
                      </a:r>
                      <a:endParaRPr lang="en-US" dirty="0">
                        <a:solidFill>
                          <a:schemeClr val="tx1"/>
                        </a:solidFill>
                      </a:endParaRPr>
                    </a:p>
                  </a:txBody>
                  <a:tcPr/>
                </a:tc>
                <a:tc>
                  <a:txBody>
                    <a:bodyPr/>
                    <a:lstStyle/>
                    <a:p>
                      <a:r>
                        <a:rPr lang="en-GB" dirty="0" smtClean="0">
                          <a:solidFill>
                            <a:schemeClr val="tx1"/>
                          </a:solidFill>
                        </a:rPr>
                        <a:t>8</a:t>
                      </a:r>
                      <a:endParaRPr lang="en-US" dirty="0">
                        <a:solidFill>
                          <a:schemeClr val="tx1"/>
                        </a:solidFill>
                      </a:endParaRPr>
                    </a:p>
                  </a:txBody>
                  <a:tcPr/>
                </a:tc>
                <a:tc>
                  <a:txBody>
                    <a:bodyPr/>
                    <a:lstStyle/>
                    <a:p>
                      <a:r>
                        <a:rPr lang="en-GB" dirty="0" smtClean="0">
                          <a:solidFill>
                            <a:schemeClr val="tx1"/>
                          </a:solidFill>
                        </a:rPr>
                        <a:t>9</a:t>
                      </a:r>
                      <a:endParaRPr lang="en-US" dirty="0">
                        <a:solidFill>
                          <a:schemeClr val="tx1"/>
                        </a:solidFill>
                      </a:endParaRPr>
                    </a:p>
                  </a:txBody>
                  <a:tcPr/>
                </a:tc>
                <a:tc>
                  <a:txBody>
                    <a:bodyPr/>
                    <a:lstStyle/>
                    <a:p>
                      <a:r>
                        <a:rPr lang="en-GB" dirty="0" smtClean="0">
                          <a:solidFill>
                            <a:schemeClr val="tx1"/>
                          </a:solidFill>
                        </a:rPr>
                        <a:t>10</a:t>
                      </a:r>
                      <a:endParaRPr lang="en-US" dirty="0">
                        <a:solidFill>
                          <a:schemeClr val="tx1"/>
                        </a:solidFill>
                      </a:endParaRPr>
                    </a:p>
                  </a:txBody>
                  <a:tcPr/>
                </a:tc>
              </a:tr>
              <a:tr h="370840">
                <a:tc>
                  <a:txBody>
                    <a:bodyPr/>
                    <a:lstStyle/>
                    <a:p>
                      <a:r>
                        <a:rPr lang="en-GB" dirty="0" smtClean="0">
                          <a:solidFill>
                            <a:schemeClr val="tx1"/>
                          </a:solidFill>
                        </a:rPr>
                        <a:t>11</a:t>
                      </a:r>
                      <a:endParaRPr lang="en-US" dirty="0">
                        <a:solidFill>
                          <a:schemeClr val="tx1"/>
                        </a:solidFill>
                      </a:endParaRPr>
                    </a:p>
                  </a:txBody>
                  <a:tcPr/>
                </a:tc>
                <a:tc>
                  <a:txBody>
                    <a:bodyPr/>
                    <a:lstStyle/>
                    <a:p>
                      <a:r>
                        <a:rPr lang="en-GB" dirty="0" smtClean="0">
                          <a:solidFill>
                            <a:schemeClr val="tx1"/>
                          </a:solidFill>
                        </a:rPr>
                        <a:t>12</a:t>
                      </a:r>
                      <a:endParaRPr lang="en-US" dirty="0">
                        <a:solidFill>
                          <a:schemeClr val="tx1"/>
                        </a:solidFill>
                      </a:endParaRPr>
                    </a:p>
                  </a:txBody>
                  <a:tcPr/>
                </a:tc>
                <a:tc>
                  <a:txBody>
                    <a:bodyPr/>
                    <a:lstStyle/>
                    <a:p>
                      <a:r>
                        <a:rPr lang="en-GB" dirty="0" smtClean="0">
                          <a:solidFill>
                            <a:schemeClr val="tx1"/>
                          </a:solidFill>
                        </a:rPr>
                        <a:t>13</a:t>
                      </a:r>
                      <a:endParaRPr lang="en-US" dirty="0">
                        <a:solidFill>
                          <a:schemeClr val="tx1"/>
                        </a:solidFill>
                      </a:endParaRPr>
                    </a:p>
                  </a:txBody>
                  <a:tcPr/>
                </a:tc>
                <a:tc>
                  <a:txBody>
                    <a:bodyPr/>
                    <a:lstStyle/>
                    <a:p>
                      <a:r>
                        <a:rPr lang="en-GB" dirty="0" smtClean="0">
                          <a:solidFill>
                            <a:schemeClr val="tx1"/>
                          </a:solidFill>
                        </a:rPr>
                        <a:t>14</a:t>
                      </a:r>
                      <a:endParaRPr lang="en-US" dirty="0">
                        <a:solidFill>
                          <a:schemeClr val="tx1"/>
                        </a:solidFill>
                      </a:endParaRPr>
                    </a:p>
                  </a:txBody>
                  <a:tcPr/>
                </a:tc>
                <a:tc>
                  <a:txBody>
                    <a:bodyPr/>
                    <a:lstStyle/>
                    <a:p>
                      <a:r>
                        <a:rPr lang="en-GB" dirty="0" smtClean="0">
                          <a:solidFill>
                            <a:schemeClr val="tx1"/>
                          </a:solidFill>
                        </a:rPr>
                        <a:t>15</a:t>
                      </a:r>
                      <a:endParaRPr lang="en-US" dirty="0">
                        <a:solidFill>
                          <a:schemeClr val="tx1"/>
                        </a:solidFill>
                      </a:endParaRPr>
                    </a:p>
                  </a:txBody>
                  <a:tcPr/>
                </a:tc>
              </a:tr>
              <a:tr h="370840">
                <a:tc>
                  <a:txBody>
                    <a:bodyPr/>
                    <a:lstStyle/>
                    <a:p>
                      <a:r>
                        <a:rPr lang="en-GB" dirty="0" smtClean="0">
                          <a:solidFill>
                            <a:schemeClr val="tx1"/>
                          </a:solidFill>
                        </a:rPr>
                        <a:t>16</a:t>
                      </a:r>
                      <a:endParaRPr lang="en-US" dirty="0">
                        <a:solidFill>
                          <a:schemeClr val="tx1"/>
                        </a:solidFill>
                      </a:endParaRPr>
                    </a:p>
                  </a:txBody>
                  <a:tcPr/>
                </a:tc>
                <a:tc>
                  <a:txBody>
                    <a:bodyPr/>
                    <a:lstStyle/>
                    <a:p>
                      <a:r>
                        <a:rPr lang="en-GB" dirty="0" smtClean="0">
                          <a:solidFill>
                            <a:schemeClr val="tx1"/>
                          </a:solidFill>
                        </a:rPr>
                        <a:t>17</a:t>
                      </a:r>
                      <a:endParaRPr lang="en-US" dirty="0">
                        <a:solidFill>
                          <a:schemeClr val="tx1"/>
                        </a:solidFill>
                      </a:endParaRPr>
                    </a:p>
                  </a:txBody>
                  <a:tcPr/>
                </a:tc>
                <a:tc>
                  <a:txBody>
                    <a:bodyPr/>
                    <a:lstStyle/>
                    <a:p>
                      <a:r>
                        <a:rPr lang="en-GB" dirty="0" smtClean="0">
                          <a:solidFill>
                            <a:schemeClr val="tx1"/>
                          </a:solidFill>
                        </a:rPr>
                        <a:t>18</a:t>
                      </a:r>
                      <a:endParaRPr lang="en-US" dirty="0">
                        <a:solidFill>
                          <a:schemeClr val="tx1"/>
                        </a:solidFill>
                      </a:endParaRPr>
                    </a:p>
                  </a:txBody>
                  <a:tcPr/>
                </a:tc>
                <a:tc>
                  <a:txBody>
                    <a:bodyPr/>
                    <a:lstStyle/>
                    <a:p>
                      <a:r>
                        <a:rPr lang="en-GB" dirty="0" smtClean="0">
                          <a:solidFill>
                            <a:schemeClr val="tx1"/>
                          </a:solidFill>
                        </a:rPr>
                        <a:t>19</a:t>
                      </a:r>
                      <a:endParaRPr lang="en-US" dirty="0">
                        <a:solidFill>
                          <a:schemeClr val="tx1"/>
                        </a:solidFill>
                      </a:endParaRPr>
                    </a:p>
                  </a:txBody>
                  <a:tcPr/>
                </a:tc>
                <a:tc>
                  <a:txBody>
                    <a:bodyPr/>
                    <a:lstStyle/>
                    <a:p>
                      <a:r>
                        <a:rPr lang="en-GB" dirty="0" smtClean="0">
                          <a:solidFill>
                            <a:schemeClr val="tx1"/>
                          </a:solidFill>
                        </a:rPr>
                        <a:t>20</a:t>
                      </a:r>
                      <a:endParaRPr lang="en-US" dirty="0">
                        <a:solidFill>
                          <a:schemeClr val="tx1"/>
                        </a:solidFill>
                      </a:endParaRPr>
                    </a:p>
                  </a:txBody>
                  <a:tcPr/>
                </a:tc>
              </a:tr>
            </a:tbl>
          </a:graphicData>
        </a:graphic>
      </p:graphicFrame>
      <p:graphicFrame>
        <p:nvGraphicFramePr>
          <p:cNvPr id="65538" name="Object 2"/>
          <p:cNvGraphicFramePr>
            <a:graphicFrameLocks noChangeAspect="1"/>
          </p:cNvGraphicFramePr>
          <p:nvPr>
            <p:extLst>
              <p:ext uri="{D42A27DB-BD31-4B8C-83A1-F6EECF244321}">
                <p14:modId xmlns:p14="http://schemas.microsoft.com/office/powerpoint/2010/main" val="253631175"/>
              </p:ext>
            </p:extLst>
          </p:nvPr>
        </p:nvGraphicFramePr>
        <p:xfrm>
          <a:off x="1475656" y="2420888"/>
          <a:ext cx="2247900" cy="368300"/>
        </p:xfrm>
        <a:graphic>
          <a:graphicData uri="http://schemas.openxmlformats.org/presentationml/2006/ole">
            <mc:AlternateContent xmlns:mc="http://schemas.openxmlformats.org/markup-compatibility/2006">
              <mc:Choice xmlns:v="urn:schemas-microsoft-com:vml" Requires="v">
                <p:oleObj spid="_x0000_s65568" name="Equation" r:id="rId3" imgW="1168200" imgH="190440" progId="Equation.3">
                  <p:embed/>
                </p:oleObj>
              </mc:Choice>
              <mc:Fallback>
                <p:oleObj name="Equation" r:id="rId3" imgW="1168200" imgH="1904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5656" y="2420888"/>
                        <a:ext cx="2247900"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39" name="Object 3"/>
          <p:cNvGraphicFramePr>
            <a:graphicFrameLocks noChangeAspect="1"/>
          </p:cNvGraphicFramePr>
          <p:nvPr>
            <p:extLst>
              <p:ext uri="{D42A27DB-BD31-4B8C-83A1-F6EECF244321}">
                <p14:modId xmlns:p14="http://schemas.microsoft.com/office/powerpoint/2010/main" val="4097007273"/>
              </p:ext>
            </p:extLst>
          </p:nvPr>
        </p:nvGraphicFramePr>
        <p:xfrm>
          <a:off x="1331640" y="4293096"/>
          <a:ext cx="2809875" cy="368300"/>
        </p:xfrm>
        <a:graphic>
          <a:graphicData uri="http://schemas.openxmlformats.org/presentationml/2006/ole">
            <mc:AlternateContent xmlns:mc="http://schemas.openxmlformats.org/markup-compatibility/2006">
              <mc:Choice xmlns:v="urn:schemas-microsoft-com:vml" Requires="v">
                <p:oleObj spid="_x0000_s65569" name="Equation" r:id="rId5" imgW="1460160" imgH="190440" progId="Equation.3">
                  <p:embed/>
                </p:oleObj>
              </mc:Choice>
              <mc:Fallback>
                <p:oleObj name="Equation" r:id="rId5" imgW="1460160" imgH="19044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31640" y="4293096"/>
                        <a:ext cx="2809875" cy="368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8839200" cy="579438"/>
          </a:xfrm>
        </p:spPr>
        <p:txBody>
          <a:bodyPr/>
          <a:lstStyle/>
          <a:p>
            <a:pPr eaLnBrk="1" hangingPunct="1"/>
            <a:r>
              <a:rPr lang="en-GB" sz="3200" smtClean="0"/>
              <a:t>Contents</a:t>
            </a:r>
          </a:p>
        </p:txBody>
      </p:sp>
      <p:sp>
        <p:nvSpPr>
          <p:cNvPr id="4099" name="Rectangle 3"/>
          <p:cNvSpPr>
            <a:spLocks noGrp="1" noChangeArrowheads="1"/>
          </p:cNvSpPr>
          <p:nvPr>
            <p:ph type="body" idx="1"/>
          </p:nvPr>
        </p:nvSpPr>
        <p:spPr/>
        <p:txBody>
          <a:bodyPr/>
          <a:lstStyle/>
          <a:p>
            <a:pPr eaLnBrk="1" hangingPunct="1">
              <a:lnSpc>
                <a:spcPct val="90000"/>
              </a:lnSpc>
              <a:spcAft>
                <a:spcPts val="1200"/>
              </a:spcAft>
            </a:pPr>
            <a:r>
              <a:rPr lang="en-GB" sz="1800" dirty="0" smtClean="0"/>
              <a:t>We look briefly at the importance of secure cryptography and at some simple cryptographic approaches.  </a:t>
            </a:r>
          </a:p>
          <a:p>
            <a:pPr eaLnBrk="1" hangingPunct="1">
              <a:lnSpc>
                <a:spcPct val="90000"/>
              </a:lnSpc>
              <a:spcAft>
                <a:spcPts val="1200"/>
              </a:spcAft>
            </a:pPr>
            <a:r>
              <a:rPr lang="en-GB" sz="1800" dirty="0" smtClean="0"/>
              <a:t>The Caesar cipher</a:t>
            </a:r>
          </a:p>
          <a:p>
            <a:pPr eaLnBrk="1" hangingPunct="1">
              <a:lnSpc>
                <a:spcPct val="90000"/>
              </a:lnSpc>
              <a:spcAft>
                <a:spcPts val="1200"/>
              </a:spcAft>
            </a:pPr>
            <a:r>
              <a:rPr lang="en-GB" sz="1800" dirty="0" smtClean="0"/>
              <a:t>Cryptanalysis</a:t>
            </a:r>
          </a:p>
          <a:p>
            <a:pPr eaLnBrk="1" hangingPunct="1">
              <a:lnSpc>
                <a:spcPct val="90000"/>
              </a:lnSpc>
              <a:spcAft>
                <a:spcPts val="1200"/>
              </a:spcAft>
            </a:pPr>
            <a:r>
              <a:rPr lang="en-GB" sz="1800" dirty="0" smtClean="0"/>
              <a:t>The </a:t>
            </a:r>
            <a:r>
              <a:rPr lang="en-GB" sz="1800" dirty="0" err="1" smtClean="0"/>
              <a:t>Vigenère</a:t>
            </a:r>
            <a:r>
              <a:rPr lang="en-GB" sz="1800" dirty="0" smtClean="0"/>
              <a:t> cipher</a:t>
            </a:r>
          </a:p>
          <a:p>
            <a:pPr eaLnBrk="1" hangingPunct="1">
              <a:lnSpc>
                <a:spcPct val="90000"/>
              </a:lnSpc>
              <a:spcAft>
                <a:spcPts val="1200"/>
              </a:spcAft>
            </a:pPr>
            <a:r>
              <a:rPr lang="en-GB" sz="1800" dirty="0" smtClean="0"/>
              <a:t>The key distribution problem</a:t>
            </a:r>
          </a:p>
          <a:p>
            <a:pPr eaLnBrk="1" hangingPunct="1">
              <a:lnSpc>
                <a:spcPct val="90000"/>
              </a:lnSpc>
              <a:spcAft>
                <a:spcPts val="1200"/>
              </a:spcAft>
            </a:pPr>
            <a:r>
              <a:rPr lang="en-GB" sz="1800" dirty="0" smtClean="0"/>
              <a:t>Public-private key cryptography</a:t>
            </a:r>
          </a:p>
          <a:p>
            <a:pPr eaLnBrk="1" hangingPunct="1">
              <a:lnSpc>
                <a:spcPct val="90000"/>
              </a:lnSpc>
              <a:spcAft>
                <a:spcPts val="1200"/>
              </a:spcAft>
            </a:pPr>
            <a:r>
              <a:rPr lang="en-GB" sz="1800" dirty="0" err="1" smtClean="0"/>
              <a:t>Diffie</a:t>
            </a:r>
            <a:r>
              <a:rPr lang="en-GB" sz="1800" dirty="0" smtClean="0"/>
              <a:t>-Hellman-</a:t>
            </a:r>
            <a:r>
              <a:rPr lang="en-GB" sz="1800" dirty="0" err="1" smtClean="0"/>
              <a:t>Merkle</a:t>
            </a:r>
            <a:r>
              <a:rPr lang="en-GB" sz="1800" dirty="0" smtClean="0"/>
              <a:t> key exchange</a:t>
            </a:r>
          </a:p>
          <a:p>
            <a:pPr eaLnBrk="1" hangingPunct="1">
              <a:lnSpc>
                <a:spcPct val="90000"/>
              </a:lnSpc>
              <a:spcAft>
                <a:spcPts val="1200"/>
              </a:spcAft>
            </a:pPr>
            <a:r>
              <a:rPr lang="en-GB" sz="1800" dirty="0" smtClean="0"/>
              <a:t>RSA (</a:t>
            </a:r>
            <a:r>
              <a:rPr lang="en-GB" sz="1800" dirty="0" err="1" smtClean="0"/>
              <a:t>Rivest</a:t>
            </a:r>
            <a:r>
              <a:rPr lang="en-GB" sz="1800" dirty="0" smtClean="0"/>
              <a:t>, Shamir and </a:t>
            </a:r>
            <a:r>
              <a:rPr lang="en-GB" sz="1800" dirty="0" err="1" smtClean="0"/>
              <a:t>Adleman</a:t>
            </a:r>
            <a:r>
              <a:rPr lang="en-GB" sz="1800" dirty="0" smtClean="0"/>
              <a:t>)</a:t>
            </a:r>
          </a:p>
          <a:p>
            <a:pPr eaLnBrk="1" hangingPunct="1">
              <a:lnSpc>
                <a:spcPct val="90000"/>
              </a:lnSpc>
              <a:spcAft>
                <a:spcPts val="1200"/>
              </a:spcAft>
            </a:pPr>
            <a:r>
              <a:rPr lang="en-GB" sz="1800" dirty="0" smtClean="0"/>
              <a:t>Digital Signatures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idx="1"/>
          </p:nvPr>
        </p:nvSpPr>
        <p:spPr/>
        <p:txBody>
          <a:bodyPr/>
          <a:lstStyle/>
          <a:p>
            <a:pPr>
              <a:spcAft>
                <a:spcPts val="600"/>
              </a:spcAft>
            </a:pPr>
            <a:r>
              <a:rPr lang="en-GB" dirty="0" smtClean="0"/>
              <a:t>In order to proceed further, we need 2 definitions</a:t>
            </a:r>
          </a:p>
          <a:p>
            <a:pPr>
              <a:spcAft>
                <a:spcPts val="600"/>
              </a:spcAft>
            </a:pPr>
            <a:r>
              <a:rPr lang="en-GB" dirty="0" smtClean="0"/>
              <a:t>2 numbers p and q are </a:t>
            </a:r>
            <a:r>
              <a:rPr lang="en-GB" i="1" dirty="0" smtClean="0"/>
              <a:t>relatively prime</a:t>
            </a:r>
            <a:r>
              <a:rPr lang="en-GB" dirty="0" smtClean="0"/>
              <a:t> if they have no prime factors in common</a:t>
            </a:r>
          </a:p>
          <a:p>
            <a:pPr lvl="1">
              <a:spcAft>
                <a:spcPts val="600"/>
              </a:spcAft>
            </a:pPr>
            <a:r>
              <a:rPr lang="en-GB" dirty="0" smtClean="0"/>
              <a:t>10=5 x 2 and 21=7 x 3 are relatively prime (even though neither are prime numbers)</a:t>
            </a:r>
          </a:p>
          <a:p>
            <a:pPr lvl="1">
              <a:spcAft>
                <a:spcPts val="600"/>
              </a:spcAft>
            </a:pPr>
            <a:r>
              <a:rPr lang="en-GB" dirty="0" smtClean="0"/>
              <a:t>10 and 15 are  </a:t>
            </a:r>
            <a:r>
              <a:rPr lang="en-GB" u="sng" dirty="0" smtClean="0"/>
              <a:t>not</a:t>
            </a:r>
            <a:r>
              <a:rPr lang="en-GB" dirty="0" smtClean="0"/>
              <a:t> relatively prime as they have prime factor 5 in common</a:t>
            </a:r>
          </a:p>
          <a:p>
            <a:pPr lvl="1">
              <a:spcAft>
                <a:spcPts val="600"/>
              </a:spcAft>
            </a:pPr>
            <a:r>
              <a:rPr lang="en-GB" dirty="0" smtClean="0"/>
              <a:t>We often say that 10 is prime to 21 and vice versa</a:t>
            </a:r>
          </a:p>
          <a:p>
            <a:pPr>
              <a:spcAft>
                <a:spcPts val="600"/>
              </a:spcAft>
            </a:pPr>
            <a:r>
              <a:rPr lang="en-GB" dirty="0" smtClean="0"/>
              <a:t>Euler's function </a:t>
            </a:r>
            <a:r>
              <a:rPr lang="el-GR" i="1" dirty="0" smtClean="0"/>
              <a:t>Φ</a:t>
            </a:r>
            <a:r>
              <a:rPr lang="en-GB" i="1" dirty="0" smtClean="0"/>
              <a:t>(p) </a:t>
            </a:r>
            <a:r>
              <a:rPr lang="en-GB" dirty="0" smtClean="0"/>
              <a:t>counts the number of numbers less than </a:t>
            </a:r>
            <a:r>
              <a:rPr lang="en-GB" i="1" dirty="0" smtClean="0"/>
              <a:t>p</a:t>
            </a:r>
            <a:r>
              <a:rPr lang="en-GB" dirty="0" smtClean="0"/>
              <a:t> that are relatively prime to </a:t>
            </a:r>
            <a:r>
              <a:rPr lang="en-GB" i="1" dirty="0" smtClean="0"/>
              <a:t>p</a:t>
            </a:r>
          </a:p>
          <a:p>
            <a:pPr lvl="1">
              <a:buNone/>
            </a:pPr>
            <a:endParaRPr lang="en-GB" dirty="0" smtClean="0"/>
          </a:p>
          <a:p>
            <a:pPr lvl="2">
              <a:buNone/>
            </a:pP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954494914"/>
              </p:ext>
            </p:extLst>
          </p:nvPr>
        </p:nvGraphicFramePr>
        <p:xfrm>
          <a:off x="3131840" y="4869160"/>
          <a:ext cx="2371725" cy="1146175"/>
        </p:xfrm>
        <a:graphic>
          <a:graphicData uri="http://schemas.openxmlformats.org/presentationml/2006/ole">
            <mc:AlternateContent xmlns:mc="http://schemas.openxmlformats.org/markup-compatibility/2006">
              <mc:Choice xmlns:v="urn:schemas-microsoft-com:vml" Requires="v">
                <p:oleObj spid="_x0000_s66578" name="Equation" r:id="rId3" imgW="1180800" imgH="571320" progId="Equation.3">
                  <p:embed/>
                </p:oleObj>
              </mc:Choice>
              <mc:Fallback>
                <p:oleObj name="Equation" r:id="rId3" imgW="1180800" imgH="57132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1840" y="4869160"/>
                        <a:ext cx="2371725"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idx="1"/>
          </p:nvPr>
        </p:nvSpPr>
        <p:spPr/>
        <p:txBody>
          <a:bodyPr/>
          <a:lstStyle/>
          <a:p>
            <a:pPr>
              <a:spcAft>
                <a:spcPts val="300"/>
              </a:spcAft>
            </a:pPr>
            <a:r>
              <a:rPr lang="en-GB" dirty="0" smtClean="0"/>
              <a:t>The combination of encryption and decryption must be equivalent to raising a number to a power so that it ends up back in the same column</a:t>
            </a:r>
          </a:p>
          <a:p>
            <a:pPr lvl="1">
              <a:spcAft>
                <a:spcPts val="300"/>
              </a:spcAft>
            </a:pPr>
            <a:r>
              <a:rPr lang="en-GB" dirty="0" smtClean="0"/>
              <a:t>This is nicely summarised in a simple formula for integers </a:t>
            </a:r>
            <a:r>
              <a:rPr lang="en-GB" i="1" dirty="0" smtClean="0"/>
              <a:t>N</a:t>
            </a:r>
            <a:r>
              <a:rPr lang="en-GB" dirty="0" smtClean="0"/>
              <a:t> and </a:t>
            </a:r>
            <a:r>
              <a:rPr lang="en-GB" i="1" dirty="0" smtClean="0"/>
              <a:t>m</a:t>
            </a:r>
            <a:r>
              <a:rPr lang="en-GB" dirty="0" smtClean="0"/>
              <a:t> which are relatively prime and for any integer </a:t>
            </a:r>
            <a:r>
              <a:rPr lang="en-GB" i="1" dirty="0" smtClean="0"/>
              <a:t>k</a:t>
            </a:r>
            <a:r>
              <a:rPr lang="en-GB" dirty="0" smtClean="0"/>
              <a:t>:</a:t>
            </a:r>
          </a:p>
          <a:p>
            <a:pPr lvl="2">
              <a:spcAft>
                <a:spcPts val="300"/>
              </a:spcAft>
            </a:pPr>
            <a:r>
              <a:rPr lang="en-GB" dirty="0" smtClean="0"/>
              <a:t>Some number </a:t>
            </a:r>
            <a:r>
              <a:rPr lang="en-GB" i="1" dirty="0" smtClean="0"/>
              <a:t>m</a:t>
            </a:r>
            <a:r>
              <a:rPr lang="en-GB" dirty="0" smtClean="0"/>
              <a:t> in an </a:t>
            </a:r>
            <a:r>
              <a:rPr lang="en-GB" i="1" dirty="0" smtClean="0"/>
              <a:t>N </a:t>
            </a:r>
            <a:r>
              <a:rPr lang="en-GB" dirty="0" smtClean="0"/>
              <a:t>column array raised to the power     </a:t>
            </a:r>
            <a:r>
              <a:rPr lang="en-GB" i="1" dirty="0" smtClean="0"/>
              <a:t>k</a:t>
            </a:r>
            <a:r>
              <a:rPr lang="el-GR" i="1" dirty="0" smtClean="0"/>
              <a:t> Φ</a:t>
            </a:r>
            <a:r>
              <a:rPr lang="en-GB" i="1" dirty="0" smtClean="0"/>
              <a:t>(N)+1 </a:t>
            </a:r>
            <a:r>
              <a:rPr lang="en-GB" dirty="0" smtClean="0"/>
              <a:t>will be in column </a:t>
            </a:r>
            <a:r>
              <a:rPr lang="en-GB" i="1" dirty="0" smtClean="0"/>
              <a:t>m</a:t>
            </a:r>
            <a:r>
              <a:rPr lang="en-GB" dirty="0" smtClean="0"/>
              <a:t> of the array</a:t>
            </a:r>
            <a:r>
              <a:rPr lang="en-GB" i="1" dirty="0" smtClean="0"/>
              <a:t> </a:t>
            </a:r>
          </a:p>
          <a:p>
            <a:pPr lvl="2">
              <a:spcAft>
                <a:spcPts val="300"/>
              </a:spcAft>
            </a:pPr>
            <a:r>
              <a:rPr lang="en-GB" dirty="0" smtClean="0"/>
              <a:t>or (more mathematically </a:t>
            </a:r>
            <a:r>
              <a:rPr lang="en-GB" smtClean="0"/>
              <a:t>put!)</a:t>
            </a:r>
            <a:endParaRPr lang="en-GB" dirty="0" smtClean="0"/>
          </a:p>
          <a:p>
            <a:pPr>
              <a:spcAft>
                <a:spcPts val="300"/>
              </a:spcAft>
              <a:buNone/>
            </a:pPr>
            <a:endParaRPr lang="en-GB" dirty="0" smtClean="0"/>
          </a:p>
          <a:p>
            <a:pPr>
              <a:spcAft>
                <a:spcPts val="300"/>
              </a:spcAft>
            </a:pPr>
            <a:endParaRPr lang="en-GB" dirty="0" smtClean="0"/>
          </a:p>
          <a:p>
            <a:pPr>
              <a:spcAft>
                <a:spcPts val="300"/>
              </a:spcAft>
            </a:pPr>
            <a:r>
              <a:rPr lang="en-GB" dirty="0" smtClean="0"/>
              <a:t>Example, </a:t>
            </a:r>
            <a:r>
              <a:rPr lang="en-GB" i="1" dirty="0" smtClean="0"/>
              <a:t>N</a:t>
            </a:r>
            <a:r>
              <a:rPr lang="en-GB" dirty="0" smtClean="0"/>
              <a:t>=6, </a:t>
            </a:r>
            <a:r>
              <a:rPr lang="el-GR" i="1" dirty="0" smtClean="0"/>
              <a:t>Φ</a:t>
            </a:r>
            <a:r>
              <a:rPr lang="en-GB" i="1" dirty="0" smtClean="0"/>
              <a:t>(N)=</a:t>
            </a:r>
            <a:r>
              <a:rPr lang="en-GB" dirty="0" smtClean="0"/>
              <a:t>2, </a:t>
            </a:r>
            <a:r>
              <a:rPr lang="en-GB" i="1" dirty="0" smtClean="0"/>
              <a:t>m</a:t>
            </a:r>
            <a:r>
              <a:rPr lang="en-GB" dirty="0" smtClean="0"/>
              <a:t>=5, 5</a:t>
            </a:r>
            <a:r>
              <a:rPr lang="en-GB" baseline="54000" dirty="0" smtClean="0"/>
              <a:t>2</a:t>
            </a:r>
            <a:r>
              <a:rPr lang="en-GB" i="1" baseline="54000" dirty="0" smtClean="0"/>
              <a:t>k+</a:t>
            </a:r>
            <a:r>
              <a:rPr lang="en-GB" baseline="54000" dirty="0" smtClean="0"/>
              <a:t>1</a:t>
            </a:r>
            <a:endParaRPr lang="en-US" baseline="54000" dirty="0"/>
          </a:p>
        </p:txBody>
      </p:sp>
      <p:graphicFrame>
        <p:nvGraphicFramePr>
          <p:cNvPr id="5" name="Object 4"/>
          <p:cNvGraphicFramePr>
            <a:graphicFrameLocks noChangeAspect="1"/>
          </p:cNvGraphicFramePr>
          <p:nvPr>
            <p:extLst>
              <p:ext uri="{D42A27DB-BD31-4B8C-83A1-F6EECF244321}">
                <p14:modId xmlns:p14="http://schemas.microsoft.com/office/powerpoint/2010/main" val="4068154805"/>
              </p:ext>
            </p:extLst>
          </p:nvPr>
        </p:nvGraphicFramePr>
        <p:xfrm>
          <a:off x="2987824" y="3789040"/>
          <a:ext cx="2490017" cy="503932"/>
        </p:xfrm>
        <a:graphic>
          <a:graphicData uri="http://schemas.openxmlformats.org/presentationml/2006/ole">
            <mc:AlternateContent xmlns:mc="http://schemas.openxmlformats.org/markup-compatibility/2006">
              <mc:Choice xmlns:v="urn:schemas-microsoft-com:vml" Requires="v">
                <p:oleObj spid="_x0000_s67603" name="Equation" r:id="rId3" imgW="1066680" imgH="215640" progId="Equation.3">
                  <p:embed/>
                </p:oleObj>
              </mc:Choice>
              <mc:Fallback>
                <p:oleObj name="Equation" r:id="rId3" imgW="1066680" imgH="215640" progId="Equation.3">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824" y="3789040"/>
                        <a:ext cx="2490017" cy="50393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Table 5"/>
          <p:cNvGraphicFramePr>
            <a:graphicFrameLocks noGrp="1"/>
          </p:cNvGraphicFramePr>
          <p:nvPr/>
        </p:nvGraphicFramePr>
        <p:xfrm>
          <a:off x="2915816" y="5157192"/>
          <a:ext cx="3744417" cy="1544568"/>
        </p:xfrm>
        <a:graphic>
          <a:graphicData uri="http://schemas.openxmlformats.org/drawingml/2006/table">
            <a:tbl>
              <a:tblPr firstRow="1" bandRow="1">
                <a:tableStyleId>{5C22544A-7EE6-4342-B048-85BDC9FD1C3A}</a:tableStyleId>
              </a:tblPr>
              <a:tblGrid>
                <a:gridCol w="607203"/>
                <a:gridCol w="1568607"/>
                <a:gridCol w="1568607"/>
              </a:tblGrid>
              <a:tr h="432048">
                <a:tc>
                  <a:txBody>
                    <a:bodyPr/>
                    <a:lstStyle/>
                    <a:p>
                      <a:endParaRPr lang="en-US" b="0" dirty="0">
                        <a:solidFill>
                          <a:sysClr val="windowText" lastClr="000000"/>
                        </a:solidFill>
                      </a:endParaRPr>
                    </a:p>
                  </a:txBody>
                  <a:tcPr/>
                </a:tc>
                <a:tc>
                  <a:txBody>
                    <a:bodyPr/>
                    <a:lstStyle/>
                    <a:p>
                      <a:r>
                        <a:rPr lang="en-GB" dirty="0" smtClean="0">
                          <a:solidFill>
                            <a:schemeClr val="tx1"/>
                          </a:solidFill>
                        </a:rPr>
                        <a:t>5</a:t>
                      </a:r>
                      <a:r>
                        <a:rPr lang="en-GB" baseline="54000" dirty="0" smtClean="0">
                          <a:solidFill>
                            <a:schemeClr val="tx1"/>
                          </a:solidFill>
                        </a:rPr>
                        <a:t>2</a:t>
                      </a:r>
                      <a:r>
                        <a:rPr lang="en-GB" i="1" baseline="54000" dirty="0" smtClean="0">
                          <a:solidFill>
                            <a:schemeClr val="tx1"/>
                          </a:solidFill>
                        </a:rPr>
                        <a:t>k+</a:t>
                      </a:r>
                      <a:r>
                        <a:rPr lang="en-GB" baseline="54000" dirty="0" smtClean="0">
                          <a:solidFill>
                            <a:schemeClr val="tx1"/>
                          </a:solidFill>
                        </a:rPr>
                        <a:t>1</a:t>
                      </a:r>
                      <a:endParaRPr lang="en-US"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solidFill>
                            <a:schemeClr val="tx1"/>
                          </a:solidFill>
                        </a:rPr>
                        <a:t>5</a:t>
                      </a:r>
                      <a:r>
                        <a:rPr lang="en-GB" baseline="54000" dirty="0" smtClean="0">
                          <a:solidFill>
                            <a:schemeClr val="tx1"/>
                          </a:solidFill>
                        </a:rPr>
                        <a:t>2</a:t>
                      </a:r>
                      <a:r>
                        <a:rPr lang="en-GB" i="1" baseline="54000" dirty="0" smtClean="0">
                          <a:solidFill>
                            <a:schemeClr val="tx1"/>
                          </a:solidFill>
                        </a:rPr>
                        <a:t>k+</a:t>
                      </a:r>
                      <a:r>
                        <a:rPr lang="en-GB" baseline="54000" dirty="0" smtClean="0">
                          <a:solidFill>
                            <a:schemeClr val="tx1"/>
                          </a:solidFill>
                        </a:rPr>
                        <a:t>1</a:t>
                      </a:r>
                      <a:r>
                        <a:rPr lang="en-GB" baseline="0" dirty="0" smtClean="0">
                          <a:solidFill>
                            <a:schemeClr val="tx1"/>
                          </a:solidFill>
                        </a:rPr>
                        <a:t> mod 6</a:t>
                      </a:r>
                      <a:endParaRPr lang="en-US" dirty="0" smtClean="0">
                        <a:solidFill>
                          <a:schemeClr val="tx1"/>
                        </a:solidFill>
                      </a:endParaRPr>
                    </a:p>
                  </a:txBody>
                  <a:tcPr/>
                </a:tc>
              </a:tr>
              <a:tr h="370840">
                <a:tc>
                  <a:txBody>
                    <a:bodyPr/>
                    <a:lstStyle/>
                    <a:p>
                      <a:r>
                        <a:rPr lang="en-GB" dirty="0" smtClean="0"/>
                        <a:t>k=1</a:t>
                      </a:r>
                      <a:endParaRPr lang="en-US" dirty="0"/>
                    </a:p>
                  </a:txBody>
                  <a:tcPr/>
                </a:tc>
                <a:tc>
                  <a:txBody>
                    <a:bodyPr/>
                    <a:lstStyle/>
                    <a:p>
                      <a:r>
                        <a:rPr lang="en-GB" dirty="0" smtClean="0"/>
                        <a:t>125</a:t>
                      </a:r>
                      <a:endParaRPr lang="en-US" dirty="0"/>
                    </a:p>
                  </a:txBody>
                  <a:tcPr/>
                </a:tc>
                <a:tc>
                  <a:txBody>
                    <a:bodyPr/>
                    <a:lstStyle/>
                    <a:p>
                      <a:r>
                        <a:rPr lang="en-GB" dirty="0" smtClean="0"/>
                        <a:t>5</a:t>
                      </a:r>
                      <a:endParaRPr lang="en-US" dirty="0"/>
                    </a:p>
                  </a:txBody>
                  <a:tcPr/>
                </a:tc>
              </a:tr>
              <a:tr h="370840">
                <a:tc>
                  <a:txBody>
                    <a:bodyPr/>
                    <a:lstStyle/>
                    <a:p>
                      <a:r>
                        <a:rPr lang="en-GB" dirty="0" smtClean="0"/>
                        <a:t>k=2</a:t>
                      </a:r>
                      <a:endParaRPr lang="en-US" dirty="0"/>
                    </a:p>
                  </a:txBody>
                  <a:tcPr/>
                </a:tc>
                <a:tc>
                  <a:txBody>
                    <a:bodyPr/>
                    <a:lstStyle/>
                    <a:p>
                      <a:r>
                        <a:rPr lang="en-GB" dirty="0" smtClean="0"/>
                        <a:t>3125</a:t>
                      </a:r>
                      <a:endParaRPr lang="en-US" dirty="0"/>
                    </a:p>
                  </a:txBody>
                  <a:tcPr/>
                </a:tc>
                <a:tc>
                  <a:txBody>
                    <a:bodyPr/>
                    <a:lstStyle/>
                    <a:p>
                      <a:r>
                        <a:rPr lang="en-GB" dirty="0" smtClean="0"/>
                        <a:t>5</a:t>
                      </a:r>
                      <a:endParaRPr lang="en-US" dirty="0"/>
                    </a:p>
                  </a:txBody>
                  <a:tcPr/>
                </a:tc>
              </a:tr>
              <a:tr h="370840">
                <a:tc>
                  <a:txBody>
                    <a:bodyPr/>
                    <a:lstStyle/>
                    <a:p>
                      <a:r>
                        <a:rPr lang="en-GB" dirty="0" smtClean="0"/>
                        <a:t>k=3</a:t>
                      </a:r>
                      <a:endParaRPr lang="en-US" dirty="0"/>
                    </a:p>
                  </a:txBody>
                  <a:tcPr/>
                </a:tc>
                <a:tc>
                  <a:txBody>
                    <a:bodyPr/>
                    <a:lstStyle/>
                    <a:p>
                      <a:r>
                        <a:rPr lang="en-GB" dirty="0" smtClean="0"/>
                        <a:t>78125</a:t>
                      </a:r>
                      <a:endParaRPr lang="en-US" dirty="0"/>
                    </a:p>
                  </a:txBody>
                  <a:tcPr/>
                </a:tc>
                <a:tc>
                  <a:txBody>
                    <a:bodyPr/>
                    <a:lstStyle/>
                    <a:p>
                      <a:r>
                        <a:rPr lang="en-GB" dirty="0" smtClean="0"/>
                        <a:t>5</a:t>
                      </a:r>
                      <a:endParaRPr lang="en-US" dirty="0"/>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idx="1"/>
          </p:nvPr>
        </p:nvSpPr>
        <p:spPr/>
        <p:txBody>
          <a:bodyPr/>
          <a:lstStyle/>
          <a:p>
            <a:pPr>
              <a:spcAft>
                <a:spcPts val="600"/>
              </a:spcAft>
            </a:pPr>
            <a:r>
              <a:rPr lang="en-GB" dirty="0" smtClean="0"/>
              <a:t>The trick is to factor </a:t>
            </a:r>
            <a:r>
              <a:rPr lang="en-GB" i="1" dirty="0" smtClean="0"/>
              <a:t>k</a:t>
            </a:r>
            <a:r>
              <a:rPr lang="el-GR" i="1" dirty="0" smtClean="0"/>
              <a:t>Φ</a:t>
            </a:r>
            <a:r>
              <a:rPr lang="en-GB" i="1" dirty="0" smtClean="0"/>
              <a:t>(N)+1=E x D</a:t>
            </a:r>
            <a:r>
              <a:rPr lang="en-GB" dirty="0" smtClean="0"/>
              <a:t> </a:t>
            </a:r>
          </a:p>
          <a:p>
            <a:pPr lvl="1">
              <a:spcAft>
                <a:spcPts val="600"/>
              </a:spcAft>
            </a:pPr>
            <a:r>
              <a:rPr lang="en-GB" i="1" dirty="0" smtClean="0"/>
              <a:t>E  </a:t>
            </a:r>
            <a:r>
              <a:rPr lang="en-GB" dirty="0" smtClean="0"/>
              <a:t>is the public key</a:t>
            </a:r>
          </a:p>
          <a:p>
            <a:pPr lvl="1">
              <a:spcAft>
                <a:spcPts val="600"/>
              </a:spcAft>
            </a:pPr>
            <a:r>
              <a:rPr lang="en-GB" i="1" dirty="0" smtClean="0"/>
              <a:t>D</a:t>
            </a:r>
            <a:r>
              <a:rPr lang="en-GB" dirty="0" smtClean="0"/>
              <a:t> is the private key</a:t>
            </a:r>
          </a:p>
          <a:p>
            <a:pPr>
              <a:spcAft>
                <a:spcPts val="600"/>
              </a:spcAft>
            </a:pPr>
            <a:r>
              <a:rPr lang="en-GB" dirty="0" smtClean="0"/>
              <a:t>Enciphering involves raising some number </a:t>
            </a:r>
            <a:r>
              <a:rPr lang="en-GB" i="1" dirty="0" smtClean="0"/>
              <a:t>m</a:t>
            </a:r>
            <a:r>
              <a:rPr lang="en-GB" dirty="0" smtClean="0"/>
              <a:t> to the power of </a:t>
            </a:r>
            <a:r>
              <a:rPr lang="en-GB" i="1" dirty="0" smtClean="0"/>
              <a:t>E</a:t>
            </a:r>
          </a:p>
          <a:p>
            <a:pPr>
              <a:spcAft>
                <a:spcPts val="600"/>
              </a:spcAft>
            </a:pPr>
            <a:r>
              <a:rPr lang="en-GB" dirty="0" smtClean="0"/>
              <a:t>Deciphering involves raising </a:t>
            </a:r>
            <a:r>
              <a:rPr lang="en-GB" i="1" dirty="0" err="1" smtClean="0"/>
              <a:t>m</a:t>
            </a:r>
            <a:r>
              <a:rPr lang="en-GB" i="1" baseline="50000" dirty="0" err="1" smtClean="0"/>
              <a:t>E</a:t>
            </a:r>
            <a:r>
              <a:rPr lang="en-GB" i="1" dirty="0" smtClean="0"/>
              <a:t> </a:t>
            </a:r>
            <a:r>
              <a:rPr lang="en-GB" dirty="0" smtClean="0"/>
              <a:t>to the power of </a:t>
            </a:r>
            <a:r>
              <a:rPr lang="en-GB" i="1" dirty="0" smtClean="0"/>
              <a:t>D, </a:t>
            </a:r>
            <a:r>
              <a:rPr lang="en-GB" i="1" dirty="0" err="1" smtClean="0"/>
              <a:t>m</a:t>
            </a:r>
            <a:r>
              <a:rPr lang="en-GB" i="1" baseline="50000" dirty="0" err="1" smtClean="0"/>
              <a:t>E</a:t>
            </a:r>
            <a:r>
              <a:rPr lang="en-GB" i="1" dirty="0" smtClean="0"/>
              <a:t> </a:t>
            </a:r>
            <a:r>
              <a:rPr lang="en-GB" baseline="50000" dirty="0" smtClean="0"/>
              <a:t>x</a:t>
            </a:r>
            <a:r>
              <a:rPr lang="en-GB" i="1" baseline="50000" dirty="0" smtClean="0"/>
              <a:t> D</a:t>
            </a:r>
          </a:p>
          <a:p>
            <a:pPr>
              <a:spcAft>
                <a:spcPts val="600"/>
              </a:spcAft>
            </a:pPr>
            <a:r>
              <a:rPr lang="en-GB" i="1" dirty="0" err="1" smtClean="0"/>
              <a:t>m</a:t>
            </a:r>
            <a:r>
              <a:rPr lang="en-GB" i="1" baseline="50000" dirty="0" err="1" smtClean="0"/>
              <a:t>E</a:t>
            </a:r>
            <a:r>
              <a:rPr lang="en-GB" i="1" dirty="0" smtClean="0"/>
              <a:t> </a:t>
            </a:r>
            <a:r>
              <a:rPr lang="en-GB" baseline="50000" dirty="0" smtClean="0"/>
              <a:t>x</a:t>
            </a:r>
            <a:r>
              <a:rPr lang="en-GB" i="1" baseline="50000" dirty="0" smtClean="0"/>
              <a:t> D </a:t>
            </a:r>
            <a:r>
              <a:rPr lang="en-GB" i="1" dirty="0" smtClean="0"/>
              <a:t>≡ m </a:t>
            </a:r>
            <a:r>
              <a:rPr lang="en-GB" dirty="0" smtClean="0"/>
              <a:t>mod</a:t>
            </a:r>
            <a:r>
              <a:rPr lang="en-GB" i="1" dirty="0" smtClean="0"/>
              <a:t> N</a:t>
            </a:r>
          </a:p>
          <a:p>
            <a:pPr>
              <a:spcAft>
                <a:spcPts val="600"/>
              </a:spcAft>
            </a:pPr>
            <a:r>
              <a:rPr lang="en-GB" dirty="0" smtClean="0"/>
              <a:t>So where does the factorisation of  large numbers come into this?</a:t>
            </a:r>
          </a:p>
          <a:p>
            <a:pPr lvl="1">
              <a:spcAft>
                <a:spcPts val="600"/>
              </a:spcAft>
            </a:pPr>
            <a:r>
              <a:rPr lang="en-GB" dirty="0" smtClean="0"/>
              <a:t>For </a:t>
            </a:r>
            <a:r>
              <a:rPr lang="en-GB" i="1" dirty="0" smtClean="0"/>
              <a:t>N </a:t>
            </a:r>
            <a:r>
              <a:rPr lang="en-GB" dirty="0" smtClean="0"/>
              <a:t>small, its easy to compute </a:t>
            </a:r>
            <a:r>
              <a:rPr lang="el-GR" i="1" dirty="0" smtClean="0"/>
              <a:t>Φ</a:t>
            </a:r>
            <a:r>
              <a:rPr lang="en-GB" i="1" dirty="0" smtClean="0"/>
              <a:t>(N)</a:t>
            </a:r>
          </a:p>
          <a:p>
            <a:pPr lvl="2">
              <a:spcAft>
                <a:spcPts val="600"/>
              </a:spcAft>
            </a:pPr>
            <a:r>
              <a:rPr lang="en-GB" dirty="0" smtClean="0"/>
              <a:t>Given the public key </a:t>
            </a:r>
            <a:r>
              <a:rPr lang="en-GB" i="1" dirty="0" smtClean="0"/>
              <a:t>E</a:t>
            </a:r>
            <a:r>
              <a:rPr lang="en-GB" dirty="0" smtClean="0"/>
              <a:t>, </a:t>
            </a:r>
            <a:r>
              <a:rPr lang="en-GB" i="1" dirty="0" smtClean="0"/>
              <a:t>k</a:t>
            </a:r>
            <a:r>
              <a:rPr lang="el-GR" i="1" dirty="0" smtClean="0"/>
              <a:t>Φ</a:t>
            </a:r>
            <a:r>
              <a:rPr lang="en-GB" i="1" dirty="0" smtClean="0"/>
              <a:t>(N)+1</a:t>
            </a:r>
            <a:r>
              <a:rPr lang="en-GB" dirty="0" smtClean="0"/>
              <a:t> can be factored for different values of </a:t>
            </a:r>
            <a:r>
              <a:rPr lang="en-GB" i="1" dirty="0" smtClean="0"/>
              <a:t>k</a:t>
            </a:r>
          </a:p>
          <a:p>
            <a:pPr lvl="2">
              <a:spcAft>
                <a:spcPts val="600"/>
              </a:spcAft>
            </a:pPr>
            <a:r>
              <a:rPr lang="en-GB" dirty="0" smtClean="0"/>
              <a:t>The value of </a:t>
            </a:r>
            <a:r>
              <a:rPr lang="en-GB" i="1" dirty="0" smtClean="0"/>
              <a:t>k </a:t>
            </a:r>
            <a:r>
              <a:rPr lang="en-GB" dirty="0" smtClean="0"/>
              <a:t> which yields a </a:t>
            </a:r>
            <a:r>
              <a:rPr lang="en-GB" i="1" dirty="0" smtClean="0"/>
              <a:t>D</a:t>
            </a:r>
            <a:r>
              <a:rPr lang="en-GB" dirty="0" smtClean="0"/>
              <a:t> to decipher the message can be determined easily</a:t>
            </a:r>
          </a:p>
          <a:p>
            <a:pPr lvl="1">
              <a:spcAft>
                <a:spcPts val="600"/>
              </a:spcAft>
            </a:pPr>
            <a:r>
              <a:rPr lang="en-GB" dirty="0" smtClean="0"/>
              <a:t>Therefore we need a </a:t>
            </a:r>
            <a:r>
              <a:rPr lang="en-GB" dirty="0" err="1" smtClean="0"/>
              <a:t>huuuuuuuge</a:t>
            </a:r>
            <a:r>
              <a:rPr lang="en-GB" dirty="0" smtClean="0"/>
              <a:t> </a:t>
            </a:r>
            <a:r>
              <a:rPr lang="en-GB" i="1" dirty="0" smtClean="0"/>
              <a:t>N</a:t>
            </a:r>
            <a:r>
              <a:rPr lang="en-GB" dirty="0" smtClean="0"/>
              <a:t> !!!</a:t>
            </a:r>
          </a:p>
          <a:p>
            <a:pPr lvl="1">
              <a:spcAft>
                <a:spcPts val="600"/>
              </a:spcAft>
            </a:pPr>
            <a:endParaRPr lang="en-GB" dirty="0" smtClean="0"/>
          </a:p>
          <a:p>
            <a:pPr lvl="3">
              <a:spcAft>
                <a:spcPts val="600"/>
              </a:spcAft>
            </a:pPr>
            <a:endParaRPr lang="en-US" i="1"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mathematics of RSA</a:t>
            </a:r>
            <a:endParaRPr lang="en-US" dirty="0"/>
          </a:p>
        </p:txBody>
      </p:sp>
      <p:sp>
        <p:nvSpPr>
          <p:cNvPr id="3" name="Content Placeholder 2"/>
          <p:cNvSpPr>
            <a:spLocks noGrp="1"/>
          </p:cNvSpPr>
          <p:nvPr>
            <p:ph idx="1"/>
          </p:nvPr>
        </p:nvSpPr>
        <p:spPr/>
        <p:txBody>
          <a:bodyPr/>
          <a:lstStyle/>
          <a:p>
            <a:pPr>
              <a:spcAft>
                <a:spcPts val="600"/>
              </a:spcAft>
            </a:pPr>
            <a:r>
              <a:rPr lang="en-GB" dirty="0" smtClean="0"/>
              <a:t>For large </a:t>
            </a:r>
            <a:r>
              <a:rPr lang="en-GB" i="1" dirty="0" smtClean="0"/>
              <a:t>N</a:t>
            </a:r>
            <a:r>
              <a:rPr lang="en-GB" dirty="0" smtClean="0"/>
              <a:t>, computing </a:t>
            </a:r>
            <a:r>
              <a:rPr lang="el-GR" i="1" dirty="0" smtClean="0"/>
              <a:t>Φ</a:t>
            </a:r>
            <a:r>
              <a:rPr lang="en-GB" i="1" dirty="0" smtClean="0"/>
              <a:t>(N)</a:t>
            </a:r>
            <a:r>
              <a:rPr lang="en-GB" dirty="0" smtClean="0"/>
              <a:t> is computationally immense</a:t>
            </a:r>
          </a:p>
          <a:p>
            <a:pPr lvl="1">
              <a:spcAft>
                <a:spcPts val="600"/>
              </a:spcAft>
            </a:pPr>
            <a:r>
              <a:rPr lang="en-GB" dirty="0" smtClean="0"/>
              <a:t> Would involve determining all the prime factors of </a:t>
            </a:r>
            <a:r>
              <a:rPr lang="en-GB" i="1" dirty="0" smtClean="0"/>
              <a:t>N</a:t>
            </a:r>
          </a:p>
          <a:p>
            <a:pPr>
              <a:spcAft>
                <a:spcPts val="600"/>
              </a:spcAft>
            </a:pPr>
            <a:r>
              <a:rPr lang="en-GB" dirty="0" smtClean="0"/>
              <a:t>We know that for </a:t>
            </a:r>
            <a:r>
              <a:rPr lang="en-GB" i="1" dirty="0" smtClean="0"/>
              <a:t>p </a:t>
            </a:r>
            <a:r>
              <a:rPr lang="en-GB" dirty="0" smtClean="0"/>
              <a:t>prime </a:t>
            </a:r>
            <a:r>
              <a:rPr lang="el-GR" i="1" dirty="0" smtClean="0"/>
              <a:t>Φ</a:t>
            </a:r>
            <a:r>
              <a:rPr lang="en-GB" i="1" dirty="0" smtClean="0"/>
              <a:t>(p)=p-</a:t>
            </a:r>
            <a:r>
              <a:rPr lang="en-GB" dirty="0" smtClean="0"/>
              <a:t>1</a:t>
            </a:r>
          </a:p>
          <a:p>
            <a:pPr>
              <a:spcAft>
                <a:spcPts val="600"/>
              </a:spcAft>
            </a:pPr>
            <a:r>
              <a:rPr lang="en-GB" dirty="0" smtClean="0"/>
              <a:t>Also (and I will leave this as an exercise for you to prove!), if </a:t>
            </a:r>
            <a:r>
              <a:rPr lang="en-GB" i="1" dirty="0" smtClean="0"/>
              <a:t>N=</a:t>
            </a:r>
            <a:r>
              <a:rPr lang="en-GB" i="1" dirty="0" err="1" smtClean="0"/>
              <a:t>pq</a:t>
            </a:r>
            <a:r>
              <a:rPr lang="en-GB" i="1" dirty="0" smtClean="0"/>
              <a:t>, </a:t>
            </a:r>
            <a:r>
              <a:rPr lang="en-GB" dirty="0" smtClean="0"/>
              <a:t>for </a:t>
            </a:r>
            <a:r>
              <a:rPr lang="en-GB" i="1" dirty="0" smtClean="0"/>
              <a:t>p</a:t>
            </a:r>
            <a:r>
              <a:rPr lang="en-GB" dirty="0" smtClean="0"/>
              <a:t> and </a:t>
            </a:r>
            <a:r>
              <a:rPr lang="en-GB" i="1" dirty="0" smtClean="0"/>
              <a:t>q</a:t>
            </a:r>
            <a:r>
              <a:rPr lang="en-GB" dirty="0" smtClean="0"/>
              <a:t> prime, </a:t>
            </a:r>
            <a:r>
              <a:rPr lang="el-GR" i="1" dirty="0" smtClean="0"/>
              <a:t>Φ</a:t>
            </a:r>
            <a:r>
              <a:rPr lang="en-GB" i="1" dirty="0" smtClean="0"/>
              <a:t>(N)=(p-</a:t>
            </a:r>
            <a:r>
              <a:rPr lang="en-GB" dirty="0" smtClean="0"/>
              <a:t>1</a:t>
            </a:r>
            <a:r>
              <a:rPr lang="en-GB" i="1" dirty="0" smtClean="0"/>
              <a:t>)</a:t>
            </a:r>
            <a:r>
              <a:rPr lang="en-GB" dirty="0" smtClean="0"/>
              <a:t>*</a:t>
            </a:r>
            <a:r>
              <a:rPr lang="en-GB" i="1" dirty="0" smtClean="0"/>
              <a:t>(q</a:t>
            </a:r>
            <a:r>
              <a:rPr lang="en-GB" dirty="0" smtClean="0"/>
              <a:t>-1</a:t>
            </a:r>
            <a:r>
              <a:rPr lang="en-GB" i="1" dirty="0" smtClean="0"/>
              <a:t>)</a:t>
            </a:r>
          </a:p>
          <a:p>
            <a:pPr lvl="1">
              <a:spcAft>
                <a:spcPts val="600"/>
              </a:spcAft>
            </a:pPr>
            <a:r>
              <a:rPr lang="en-GB" dirty="0" smtClean="0"/>
              <a:t>So to determine a public/private key pair, take 2 massive primes </a:t>
            </a:r>
            <a:r>
              <a:rPr lang="en-GB" i="1" dirty="0" smtClean="0"/>
              <a:t>p</a:t>
            </a:r>
            <a:r>
              <a:rPr lang="en-GB" dirty="0" smtClean="0"/>
              <a:t> and </a:t>
            </a:r>
            <a:r>
              <a:rPr lang="en-GB" i="1" dirty="0" smtClean="0"/>
              <a:t>q</a:t>
            </a:r>
            <a:r>
              <a:rPr lang="en-GB" dirty="0" smtClean="0"/>
              <a:t> and multiply them to get </a:t>
            </a:r>
            <a:r>
              <a:rPr lang="en-GB" i="1" dirty="0" smtClean="0"/>
              <a:t>N</a:t>
            </a:r>
          </a:p>
          <a:p>
            <a:pPr lvl="1">
              <a:spcAft>
                <a:spcPts val="600"/>
              </a:spcAft>
            </a:pPr>
            <a:r>
              <a:rPr lang="en-GB" dirty="0" smtClean="0"/>
              <a:t>Compute</a:t>
            </a:r>
            <a:r>
              <a:rPr lang="en-GB" i="1" dirty="0" smtClean="0"/>
              <a:t> </a:t>
            </a:r>
            <a:r>
              <a:rPr lang="el-GR" i="1" dirty="0" smtClean="0"/>
              <a:t>Φ</a:t>
            </a:r>
            <a:r>
              <a:rPr lang="en-GB" i="1" dirty="0" smtClean="0"/>
              <a:t>(N)=(p-</a:t>
            </a:r>
            <a:r>
              <a:rPr lang="en-GB" dirty="0" smtClean="0"/>
              <a:t>1</a:t>
            </a:r>
            <a:r>
              <a:rPr lang="en-GB" i="1" dirty="0" smtClean="0"/>
              <a:t>)</a:t>
            </a:r>
            <a:r>
              <a:rPr lang="en-GB" dirty="0" smtClean="0"/>
              <a:t>*</a:t>
            </a:r>
            <a:r>
              <a:rPr lang="en-GB" i="1" dirty="0" smtClean="0"/>
              <a:t>(q</a:t>
            </a:r>
            <a:r>
              <a:rPr lang="en-GB" dirty="0" smtClean="0"/>
              <a:t>-1</a:t>
            </a:r>
            <a:r>
              <a:rPr lang="en-GB" i="1" dirty="0" smtClean="0"/>
              <a:t>)</a:t>
            </a:r>
          </a:p>
          <a:p>
            <a:pPr lvl="1">
              <a:spcAft>
                <a:spcPts val="600"/>
              </a:spcAft>
            </a:pPr>
            <a:r>
              <a:rPr lang="en-GB" dirty="0" smtClean="0"/>
              <a:t>For some </a:t>
            </a:r>
            <a:r>
              <a:rPr lang="en-GB" i="1" dirty="0" smtClean="0"/>
              <a:t>k</a:t>
            </a:r>
            <a:r>
              <a:rPr lang="en-GB" dirty="0" smtClean="0"/>
              <a:t>, compute </a:t>
            </a:r>
            <a:r>
              <a:rPr lang="en-GB" i="1" dirty="0" smtClean="0"/>
              <a:t>k</a:t>
            </a:r>
            <a:r>
              <a:rPr lang="el-GR" i="1" dirty="0" smtClean="0"/>
              <a:t>Φ</a:t>
            </a:r>
            <a:r>
              <a:rPr lang="en-GB" i="1" dirty="0" smtClean="0"/>
              <a:t>(N)+</a:t>
            </a:r>
            <a:r>
              <a:rPr lang="en-GB" dirty="0" smtClean="0"/>
              <a:t>1</a:t>
            </a:r>
          </a:p>
          <a:p>
            <a:pPr lvl="1">
              <a:spcAft>
                <a:spcPts val="600"/>
              </a:spcAft>
            </a:pPr>
            <a:r>
              <a:rPr lang="en-GB" dirty="0" smtClean="0"/>
              <a:t>Factor </a:t>
            </a:r>
            <a:r>
              <a:rPr lang="en-GB" i="1" dirty="0" smtClean="0"/>
              <a:t>k</a:t>
            </a:r>
            <a:r>
              <a:rPr lang="el-GR" i="1" dirty="0" smtClean="0"/>
              <a:t>Φ</a:t>
            </a:r>
            <a:r>
              <a:rPr lang="en-GB" i="1" dirty="0" smtClean="0"/>
              <a:t>(N)+</a:t>
            </a:r>
            <a:r>
              <a:rPr lang="en-GB" dirty="0" smtClean="0"/>
              <a:t>1 into </a:t>
            </a:r>
            <a:r>
              <a:rPr lang="en-GB" i="1" dirty="0" smtClean="0"/>
              <a:t>E x D</a:t>
            </a:r>
            <a:r>
              <a:rPr lang="en-GB" dirty="0" smtClean="0"/>
              <a:t> </a:t>
            </a:r>
          </a:p>
          <a:p>
            <a:pPr>
              <a:spcAft>
                <a:spcPts val="600"/>
              </a:spcAft>
            </a:pPr>
            <a:r>
              <a:rPr lang="en-GB" dirty="0" smtClean="0"/>
              <a:t>Knowing </a:t>
            </a:r>
            <a:r>
              <a:rPr lang="en-GB" i="1" dirty="0" smtClean="0"/>
              <a:t>N</a:t>
            </a:r>
            <a:r>
              <a:rPr lang="en-GB" dirty="0" smtClean="0"/>
              <a:t> and </a:t>
            </a:r>
            <a:r>
              <a:rPr lang="en-GB" i="1" dirty="0" smtClean="0"/>
              <a:t>E</a:t>
            </a:r>
            <a:r>
              <a:rPr lang="en-GB" dirty="0" smtClean="0"/>
              <a:t> will not enable </a:t>
            </a:r>
            <a:r>
              <a:rPr lang="en-GB" i="1" dirty="0" smtClean="0"/>
              <a:t>D </a:t>
            </a:r>
            <a:r>
              <a:rPr lang="en-GB" dirty="0" smtClean="0"/>
              <a:t>to be found since </a:t>
            </a:r>
            <a:r>
              <a:rPr lang="en-GB" i="1" dirty="0" smtClean="0"/>
              <a:t>N cannot easily be factored</a:t>
            </a:r>
            <a:r>
              <a:rPr lang="en-GB" dirty="0" smtClean="0"/>
              <a:t> and hence </a:t>
            </a:r>
            <a:r>
              <a:rPr lang="el-GR" i="1" dirty="0" smtClean="0"/>
              <a:t>Φ</a:t>
            </a:r>
            <a:r>
              <a:rPr lang="en-GB" i="1" dirty="0" smtClean="0"/>
              <a:t>(N) </a:t>
            </a:r>
            <a:r>
              <a:rPr lang="en-GB" dirty="0" smtClean="0"/>
              <a:t>cannot be determined!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Example</a:t>
            </a:r>
            <a:endParaRPr lang="en-GB" dirty="0"/>
          </a:p>
        </p:txBody>
      </p:sp>
      <p:sp>
        <p:nvSpPr>
          <p:cNvPr id="3" name="Content Placeholder 2"/>
          <p:cNvSpPr>
            <a:spLocks noGrp="1"/>
          </p:cNvSpPr>
          <p:nvPr>
            <p:ph idx="1"/>
          </p:nvPr>
        </p:nvSpPr>
        <p:spPr/>
        <p:txBody>
          <a:bodyPr/>
          <a:lstStyle/>
          <a:p>
            <a:r>
              <a:rPr lang="en-GB" dirty="0" smtClean="0"/>
              <a:t>Let N = 55 = 5 x 11</a:t>
            </a:r>
          </a:p>
          <a:p>
            <a:pPr lvl="1"/>
            <a:r>
              <a:rPr lang="el-GR" i="1" dirty="0"/>
              <a:t>Φ</a:t>
            </a:r>
            <a:r>
              <a:rPr lang="en-GB" i="1" dirty="0" smtClean="0"/>
              <a:t>(</a:t>
            </a:r>
            <a:r>
              <a:rPr lang="en-GB" dirty="0" smtClean="0"/>
              <a:t>55</a:t>
            </a:r>
            <a:r>
              <a:rPr lang="en-GB" i="1" dirty="0" smtClean="0"/>
              <a:t>) = (</a:t>
            </a:r>
            <a:r>
              <a:rPr lang="en-GB" dirty="0" smtClean="0"/>
              <a:t>5</a:t>
            </a:r>
            <a:r>
              <a:rPr lang="en-GB" i="1" dirty="0" smtClean="0"/>
              <a:t>-</a:t>
            </a:r>
            <a:r>
              <a:rPr lang="en-GB" dirty="0" smtClean="0"/>
              <a:t>1</a:t>
            </a:r>
            <a:r>
              <a:rPr lang="en-GB" i="1" dirty="0" smtClean="0"/>
              <a:t>) </a:t>
            </a:r>
            <a:r>
              <a:rPr lang="en-GB" dirty="0" smtClean="0"/>
              <a:t>x </a:t>
            </a:r>
            <a:r>
              <a:rPr lang="en-GB" i="1" dirty="0" smtClean="0"/>
              <a:t>(</a:t>
            </a:r>
            <a:r>
              <a:rPr lang="en-GB" dirty="0" smtClean="0"/>
              <a:t>11-1</a:t>
            </a:r>
            <a:r>
              <a:rPr lang="en-GB" i="1" dirty="0" smtClean="0"/>
              <a:t>) = </a:t>
            </a:r>
            <a:r>
              <a:rPr lang="en-GB" dirty="0" smtClean="0"/>
              <a:t>40</a:t>
            </a:r>
          </a:p>
          <a:p>
            <a:r>
              <a:rPr lang="en-GB" dirty="0" smtClean="0"/>
              <a:t>We know that any column number relatively prime to 55  raised to the  power  40k + 1 will give a number back in the same column</a:t>
            </a:r>
          </a:p>
          <a:p>
            <a:r>
              <a:rPr lang="en-GB" dirty="0" smtClean="0"/>
              <a:t>We need to determine a public key </a:t>
            </a:r>
            <a:r>
              <a:rPr lang="en-GB" i="1" dirty="0" smtClean="0"/>
              <a:t>E</a:t>
            </a:r>
            <a:r>
              <a:rPr lang="en-GB" dirty="0" smtClean="0"/>
              <a:t> and a private key </a:t>
            </a:r>
            <a:r>
              <a:rPr lang="en-GB" i="1" dirty="0" smtClean="0"/>
              <a:t>D</a:t>
            </a:r>
          </a:p>
          <a:p>
            <a:pPr lvl="1"/>
            <a:r>
              <a:rPr lang="en-GB" dirty="0" smtClean="0"/>
              <a:t>Take k = 4 so that 40k + 1 = 161 = 7 x 23</a:t>
            </a:r>
            <a:endParaRPr lang="en-GB" dirty="0"/>
          </a:p>
          <a:p>
            <a:pPr lvl="2"/>
            <a:r>
              <a:rPr lang="en-GB" i="1" dirty="0" smtClean="0"/>
              <a:t>E </a:t>
            </a:r>
            <a:r>
              <a:rPr lang="en-GB" dirty="0" smtClean="0"/>
              <a:t>= 7, </a:t>
            </a:r>
            <a:r>
              <a:rPr lang="en-GB" i="1" dirty="0" smtClean="0"/>
              <a:t>D </a:t>
            </a:r>
            <a:r>
              <a:rPr lang="en-GB" dirty="0" smtClean="0"/>
              <a:t>= 23 (or vice versa!)</a:t>
            </a:r>
          </a:p>
          <a:p>
            <a:r>
              <a:rPr lang="en-GB" dirty="0" smtClean="0"/>
              <a:t>Taking column m = 2</a:t>
            </a:r>
          </a:p>
          <a:p>
            <a:pPr lvl="1"/>
            <a:r>
              <a:rPr lang="en-GB" dirty="0" smtClean="0"/>
              <a:t>2</a:t>
            </a:r>
            <a:r>
              <a:rPr lang="en-GB" i="1" baseline="30000" dirty="0" smtClean="0"/>
              <a:t>E</a:t>
            </a:r>
            <a:r>
              <a:rPr lang="en-GB" baseline="30000" dirty="0" smtClean="0"/>
              <a:t> x </a:t>
            </a:r>
            <a:r>
              <a:rPr lang="en-GB" i="1" baseline="30000" dirty="0" smtClean="0"/>
              <a:t>D</a:t>
            </a:r>
            <a:r>
              <a:rPr lang="en-GB" i="1" dirty="0" smtClean="0"/>
              <a:t> </a:t>
            </a:r>
            <a:r>
              <a:rPr lang="en-GB" dirty="0" smtClean="0"/>
              <a:t>mod 55 = 2</a:t>
            </a:r>
            <a:r>
              <a:rPr lang="en-GB" baseline="30000" dirty="0" smtClean="0"/>
              <a:t>161 </a:t>
            </a:r>
            <a:r>
              <a:rPr lang="en-GB" dirty="0"/>
              <a:t>mod 55 </a:t>
            </a:r>
            <a:r>
              <a:rPr lang="en-GB" dirty="0" smtClean="0"/>
              <a:t>= (2</a:t>
            </a:r>
            <a:r>
              <a:rPr lang="en-GB" baseline="30000" dirty="0" smtClean="0"/>
              <a:t>23</a:t>
            </a:r>
            <a:r>
              <a:rPr lang="en-GB" dirty="0" smtClean="0"/>
              <a:t>)</a:t>
            </a:r>
            <a:r>
              <a:rPr lang="en-GB" baseline="30000" dirty="0" smtClean="0"/>
              <a:t>7</a:t>
            </a:r>
            <a:r>
              <a:rPr lang="en-GB" dirty="0" smtClean="0"/>
              <a:t> mod </a:t>
            </a:r>
            <a:r>
              <a:rPr lang="en-GB" dirty="0"/>
              <a:t>55 </a:t>
            </a:r>
            <a:endParaRPr lang="en-GB" dirty="0" smtClean="0"/>
          </a:p>
          <a:p>
            <a:pPr marL="457200" lvl="1" indent="0">
              <a:buNone/>
            </a:pPr>
            <a:r>
              <a:rPr lang="en-GB" dirty="0"/>
              <a:t> </a:t>
            </a:r>
            <a:r>
              <a:rPr lang="en-GB" dirty="0" smtClean="0"/>
              <a:t>                         =  (8388608 mod 55)</a:t>
            </a:r>
            <a:r>
              <a:rPr lang="en-GB" baseline="30000" dirty="0"/>
              <a:t> </a:t>
            </a:r>
            <a:r>
              <a:rPr lang="en-GB" baseline="30000" dirty="0" smtClean="0"/>
              <a:t>7</a:t>
            </a:r>
            <a:r>
              <a:rPr lang="en-GB" dirty="0"/>
              <a:t> mod 55 </a:t>
            </a:r>
            <a:endParaRPr lang="en-GB" dirty="0" smtClean="0"/>
          </a:p>
          <a:p>
            <a:pPr marL="457200" lvl="1" indent="0">
              <a:buNone/>
            </a:pPr>
            <a:r>
              <a:rPr lang="en-GB" dirty="0"/>
              <a:t> </a:t>
            </a:r>
            <a:r>
              <a:rPr lang="en-GB" dirty="0" smtClean="0"/>
              <a:t>                         = 8</a:t>
            </a:r>
            <a:r>
              <a:rPr lang="en-GB" baseline="30000" dirty="0"/>
              <a:t> 7</a:t>
            </a:r>
            <a:r>
              <a:rPr lang="en-GB" dirty="0" smtClean="0"/>
              <a:t> mod 55</a:t>
            </a:r>
          </a:p>
          <a:p>
            <a:pPr marL="457200" lvl="1" indent="0">
              <a:buNone/>
            </a:pPr>
            <a:r>
              <a:rPr lang="en-GB" dirty="0"/>
              <a:t> </a:t>
            </a:r>
            <a:r>
              <a:rPr lang="en-GB" dirty="0" smtClean="0"/>
              <a:t>                         = 2097152 mod 55</a:t>
            </a:r>
          </a:p>
          <a:p>
            <a:pPr marL="457200" lvl="1" indent="0">
              <a:buNone/>
            </a:pPr>
            <a:r>
              <a:rPr lang="en-GB" dirty="0"/>
              <a:t> </a:t>
            </a:r>
            <a:r>
              <a:rPr lang="en-GB" dirty="0" smtClean="0"/>
              <a:t>                         = 2</a:t>
            </a:r>
          </a:p>
          <a:p>
            <a:pPr marL="457200" lvl="1" indent="0">
              <a:buNone/>
            </a:pPr>
            <a:r>
              <a:rPr lang="en-GB" dirty="0"/>
              <a:t> </a:t>
            </a:r>
            <a:r>
              <a:rPr lang="en-GB" dirty="0" smtClean="0"/>
              <a:t>                         </a:t>
            </a:r>
          </a:p>
        </p:txBody>
      </p:sp>
    </p:spTree>
    <p:extLst>
      <p:ext uri="{BB962C8B-B14F-4D97-AF65-F5344CB8AC3E}">
        <p14:creationId xmlns:p14="http://schemas.microsoft.com/office/powerpoint/2010/main" val="14388509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Applications of RSA</a:t>
            </a:r>
            <a:endParaRPr lang="en-US" dirty="0"/>
          </a:p>
        </p:txBody>
      </p:sp>
      <p:sp>
        <p:nvSpPr>
          <p:cNvPr id="3" name="Content Placeholder 2"/>
          <p:cNvSpPr>
            <a:spLocks noGrp="1"/>
          </p:cNvSpPr>
          <p:nvPr>
            <p:ph sz="half" idx="1"/>
          </p:nvPr>
        </p:nvSpPr>
        <p:spPr>
          <a:xfrm>
            <a:off x="685800" y="914400"/>
            <a:ext cx="7414592" cy="5181600"/>
          </a:xfrm>
        </p:spPr>
        <p:txBody>
          <a:bodyPr/>
          <a:lstStyle/>
          <a:p>
            <a:pPr>
              <a:spcAft>
                <a:spcPts val="600"/>
              </a:spcAft>
            </a:pPr>
            <a:r>
              <a:rPr lang="en-GB" sz="2000" dirty="0" smtClean="0"/>
              <a:t>Most major hardware and software vendors have a license from RSA Data Security to develop products using the RSA encryption system</a:t>
            </a:r>
          </a:p>
          <a:p>
            <a:pPr lvl="1">
              <a:spcAft>
                <a:spcPts val="600"/>
              </a:spcAft>
            </a:pPr>
            <a:r>
              <a:rPr lang="en-GB" sz="2000" dirty="0" smtClean="0"/>
              <a:t>Extensively used in banking applications, defence and large manufacturing companies</a:t>
            </a:r>
          </a:p>
          <a:p>
            <a:pPr>
              <a:spcAft>
                <a:spcPts val="600"/>
              </a:spcAft>
            </a:pPr>
            <a:r>
              <a:rPr lang="en-GB" sz="2000" dirty="0" smtClean="0"/>
              <a:t>The RSA system is actually a combination of the DES encryption system and public key encryption</a:t>
            </a:r>
          </a:p>
          <a:p>
            <a:pPr lvl="1">
              <a:spcAft>
                <a:spcPts val="600"/>
              </a:spcAft>
            </a:pPr>
            <a:r>
              <a:rPr lang="en-GB" sz="2000" dirty="0" smtClean="0"/>
              <a:t>DES is used for the bulk of the message as it is faster than RSA</a:t>
            </a:r>
          </a:p>
          <a:p>
            <a:pPr lvl="1">
              <a:spcAft>
                <a:spcPts val="600"/>
              </a:spcAft>
            </a:pPr>
            <a:r>
              <a:rPr lang="en-GB" sz="2000" dirty="0" smtClean="0"/>
              <a:t>The DES key is sent using RSA</a:t>
            </a:r>
          </a:p>
          <a:p>
            <a:pPr lvl="1">
              <a:spcAft>
                <a:spcPts val="600"/>
              </a:spcAft>
            </a:pPr>
            <a:r>
              <a:rPr lang="en-GB" sz="2000" dirty="0" smtClean="0"/>
              <a:t>The combination of the encrypted message (using a symmetric key) and the public key encrypted symmetric key is known as a </a:t>
            </a:r>
            <a:r>
              <a:rPr lang="en-GB" sz="2000" i="1" dirty="0" smtClean="0"/>
              <a:t>digital envelope</a:t>
            </a:r>
            <a:r>
              <a:rPr lang="en-GB" sz="2000" dirty="0" smtClean="0"/>
              <a:t> </a:t>
            </a:r>
            <a:endParaRPr lang="en-US" sz="20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Signatures for Verification</a:t>
            </a:r>
            <a:endParaRPr lang="en-US" dirty="0"/>
          </a:p>
        </p:txBody>
      </p:sp>
      <p:sp>
        <p:nvSpPr>
          <p:cNvPr id="3" name="Content Placeholder 2"/>
          <p:cNvSpPr>
            <a:spLocks noGrp="1"/>
          </p:cNvSpPr>
          <p:nvPr>
            <p:ph sz="half" idx="1"/>
          </p:nvPr>
        </p:nvSpPr>
        <p:spPr>
          <a:xfrm>
            <a:off x="395536" y="914400"/>
            <a:ext cx="4138364" cy="5181600"/>
          </a:xfrm>
        </p:spPr>
        <p:txBody>
          <a:bodyPr/>
          <a:lstStyle/>
          <a:p>
            <a:pPr>
              <a:spcAft>
                <a:spcPts val="600"/>
              </a:spcAft>
            </a:pPr>
            <a:r>
              <a:rPr lang="en-GB" sz="1700" dirty="0" smtClean="0"/>
              <a:t>A </a:t>
            </a:r>
            <a:r>
              <a:rPr lang="en-GB" sz="1700" i="1" dirty="0" smtClean="0"/>
              <a:t>digital signature</a:t>
            </a:r>
            <a:r>
              <a:rPr lang="en-GB" sz="1700" dirty="0" smtClean="0"/>
              <a:t> is something that is attached to data (documents) which verify the source and also verify that the data has not been tampered with (authenticity and integrity)</a:t>
            </a:r>
          </a:p>
          <a:p>
            <a:pPr lvl="1">
              <a:spcAft>
                <a:spcPts val="600"/>
              </a:spcAft>
            </a:pPr>
            <a:r>
              <a:rPr lang="en-GB" sz="1700" dirty="0" smtClean="0"/>
              <a:t>The signature is a hash function computed from the data </a:t>
            </a:r>
          </a:p>
          <a:p>
            <a:pPr lvl="1">
              <a:spcAft>
                <a:spcPts val="600"/>
              </a:spcAft>
            </a:pPr>
            <a:r>
              <a:rPr lang="en-GB" sz="1700" dirty="0" smtClean="0"/>
              <a:t>Essentially a binary </a:t>
            </a:r>
            <a:r>
              <a:rPr lang="en-GB" sz="1700" i="1" dirty="0" smtClean="0"/>
              <a:t>digest </a:t>
            </a:r>
            <a:r>
              <a:rPr lang="en-GB" sz="1700" dirty="0" smtClean="0"/>
              <a:t>of the data</a:t>
            </a:r>
          </a:p>
          <a:p>
            <a:pPr lvl="1">
              <a:spcAft>
                <a:spcPts val="600"/>
              </a:spcAft>
            </a:pPr>
            <a:r>
              <a:rPr lang="en-GB" sz="1700" dirty="0" smtClean="0"/>
              <a:t>The signature is encrypted with the senders private key and appended to the document</a:t>
            </a:r>
          </a:p>
          <a:p>
            <a:pPr lvl="2">
              <a:spcAft>
                <a:spcPts val="600"/>
              </a:spcAft>
            </a:pPr>
            <a:r>
              <a:rPr lang="en-GB" sz="1700" dirty="0" smtClean="0"/>
              <a:t>The public and private key can be applied in either order!</a:t>
            </a:r>
          </a:p>
          <a:p>
            <a:pPr lvl="3">
              <a:spcAft>
                <a:spcPts val="600"/>
              </a:spcAft>
            </a:pPr>
            <a:r>
              <a:rPr lang="en-GB" sz="1500" i="1" dirty="0" err="1" smtClean="0"/>
              <a:t>m</a:t>
            </a:r>
            <a:r>
              <a:rPr lang="en-GB" sz="1500" i="1" baseline="50000" dirty="0" err="1" smtClean="0"/>
              <a:t>E</a:t>
            </a:r>
            <a:r>
              <a:rPr lang="en-GB" sz="1500" i="1" dirty="0" smtClean="0"/>
              <a:t> </a:t>
            </a:r>
            <a:r>
              <a:rPr lang="en-GB" sz="1500" baseline="50000" dirty="0" smtClean="0"/>
              <a:t>x</a:t>
            </a:r>
            <a:r>
              <a:rPr lang="en-GB" sz="1500" i="1" baseline="50000" dirty="0" smtClean="0"/>
              <a:t> D </a:t>
            </a:r>
            <a:r>
              <a:rPr lang="en-GB" sz="1500" i="1" dirty="0" smtClean="0"/>
              <a:t>= </a:t>
            </a:r>
            <a:r>
              <a:rPr lang="en-GB" sz="1500" i="1" dirty="0" err="1" smtClean="0"/>
              <a:t>m</a:t>
            </a:r>
            <a:r>
              <a:rPr lang="en-GB" sz="1500" i="1" baseline="50000" dirty="0" err="1" smtClean="0"/>
              <a:t>D</a:t>
            </a:r>
            <a:r>
              <a:rPr lang="en-GB" sz="1500" i="1" dirty="0" smtClean="0"/>
              <a:t> </a:t>
            </a:r>
            <a:r>
              <a:rPr lang="en-GB" sz="1500" baseline="50000" dirty="0" smtClean="0"/>
              <a:t>x</a:t>
            </a:r>
            <a:r>
              <a:rPr lang="en-GB" sz="1500" i="1" baseline="50000" dirty="0" smtClean="0"/>
              <a:t> E </a:t>
            </a:r>
            <a:r>
              <a:rPr lang="en-GB" sz="1500" i="1" dirty="0" smtClean="0"/>
              <a:t>≡ m </a:t>
            </a:r>
            <a:r>
              <a:rPr lang="en-GB" sz="1500" dirty="0" smtClean="0"/>
              <a:t>mod</a:t>
            </a:r>
            <a:r>
              <a:rPr lang="en-GB" sz="1500" i="1" dirty="0" smtClean="0"/>
              <a:t> N</a:t>
            </a:r>
            <a:endParaRPr lang="en-GB" sz="1500" dirty="0" smtClean="0"/>
          </a:p>
          <a:p>
            <a:pPr lvl="1">
              <a:spcAft>
                <a:spcPts val="600"/>
              </a:spcAft>
            </a:pPr>
            <a:endParaRPr lang="en-US" sz="1800" dirty="0"/>
          </a:p>
        </p:txBody>
      </p:sp>
      <p:pic>
        <p:nvPicPr>
          <p:cNvPr id="70657" name="Picture 1" descr="http://www.youdzone.com/images/sig/text.GIF"/>
          <p:cNvPicPr>
            <a:picLocks noChangeAspect="1" noChangeArrowheads="1"/>
          </p:cNvPicPr>
          <p:nvPr/>
        </p:nvPicPr>
        <p:blipFill>
          <a:blip r:embed="rId2" cstate="print"/>
          <a:srcRect/>
          <a:stretch>
            <a:fillRect/>
          </a:stretch>
        </p:blipFill>
        <p:spPr bwMode="auto">
          <a:xfrm>
            <a:off x="4644008" y="908720"/>
            <a:ext cx="1657350" cy="1971675"/>
          </a:xfrm>
          <a:prstGeom prst="rect">
            <a:avLst/>
          </a:prstGeom>
          <a:solidFill>
            <a:schemeClr val="tx2">
              <a:lumMod val="20000"/>
              <a:lumOff val="80000"/>
            </a:schemeClr>
          </a:solidFill>
        </p:spPr>
      </p:pic>
      <p:pic>
        <p:nvPicPr>
          <p:cNvPr id="70658" name="Picture 2" descr="http://www.youdzone.com/images/sig/hash.gif"/>
          <p:cNvPicPr>
            <a:picLocks noChangeAspect="1" noChangeArrowheads="1"/>
          </p:cNvPicPr>
          <p:nvPr/>
        </p:nvPicPr>
        <p:blipFill>
          <a:blip r:embed="rId3" cstate="print"/>
          <a:srcRect/>
          <a:stretch>
            <a:fillRect/>
          </a:stretch>
        </p:blipFill>
        <p:spPr bwMode="auto">
          <a:xfrm>
            <a:off x="6660232" y="1412776"/>
            <a:ext cx="1000125" cy="628650"/>
          </a:xfrm>
          <a:prstGeom prst="rect">
            <a:avLst/>
          </a:prstGeom>
          <a:noFill/>
        </p:spPr>
      </p:pic>
      <p:pic>
        <p:nvPicPr>
          <p:cNvPr id="70659" name="Picture 3" descr="http://www.youdzone.com/images/sig/Message_digest.gif"/>
          <p:cNvPicPr>
            <a:picLocks noChangeAspect="1" noChangeArrowheads="1"/>
          </p:cNvPicPr>
          <p:nvPr/>
        </p:nvPicPr>
        <p:blipFill>
          <a:blip r:embed="rId4" cstate="print"/>
          <a:srcRect/>
          <a:stretch>
            <a:fillRect/>
          </a:stretch>
        </p:blipFill>
        <p:spPr bwMode="auto">
          <a:xfrm>
            <a:off x="7884368" y="1484784"/>
            <a:ext cx="752475" cy="514350"/>
          </a:xfrm>
          <a:prstGeom prst="rect">
            <a:avLst/>
          </a:prstGeom>
          <a:noFill/>
        </p:spPr>
      </p:pic>
      <p:sp>
        <p:nvSpPr>
          <p:cNvPr id="11" name="Down Arrow 10"/>
          <p:cNvSpPr/>
          <p:nvPr/>
        </p:nvSpPr>
        <p:spPr bwMode="auto">
          <a:xfrm>
            <a:off x="8244408" y="2060848"/>
            <a:ext cx="144016" cy="504056"/>
          </a:xfrm>
          <a:prstGeom prst="downArrow">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7668344" y="2636912"/>
            <a:ext cx="1368152" cy="276999"/>
          </a:xfrm>
          <a:prstGeom prst="rect">
            <a:avLst/>
          </a:prstGeom>
          <a:noFill/>
        </p:spPr>
        <p:txBody>
          <a:bodyPr wrap="square" rtlCol="0">
            <a:spAutoFit/>
          </a:bodyPr>
          <a:lstStyle/>
          <a:p>
            <a:r>
              <a:rPr lang="en-GB" sz="1200" dirty="0" smtClean="0"/>
              <a:t>10110011010100</a:t>
            </a:r>
            <a:endParaRPr lang="en-US" sz="1200" dirty="0"/>
          </a:p>
        </p:txBody>
      </p:sp>
      <p:pic>
        <p:nvPicPr>
          <p:cNvPr id="70662" name="Picture 6" descr="http://www.youdzone.com/images/sig/Encrypt_with_pri.gif"/>
          <p:cNvPicPr>
            <a:picLocks noChangeAspect="1" noChangeArrowheads="1"/>
          </p:cNvPicPr>
          <p:nvPr/>
        </p:nvPicPr>
        <p:blipFill>
          <a:blip r:embed="rId5" cstate="print"/>
          <a:srcRect/>
          <a:stretch>
            <a:fillRect/>
          </a:stretch>
        </p:blipFill>
        <p:spPr bwMode="auto">
          <a:xfrm>
            <a:off x="5580112" y="3212976"/>
            <a:ext cx="1000125" cy="628650"/>
          </a:xfrm>
          <a:prstGeom prst="rect">
            <a:avLst/>
          </a:prstGeom>
          <a:noFill/>
        </p:spPr>
      </p:pic>
      <p:pic>
        <p:nvPicPr>
          <p:cNvPr id="70663" name="Picture 7" descr="http://www.youdzone.com/images/sig/signature.gif"/>
          <p:cNvPicPr>
            <a:picLocks noChangeAspect="1" noChangeArrowheads="1"/>
          </p:cNvPicPr>
          <p:nvPr/>
        </p:nvPicPr>
        <p:blipFill>
          <a:blip r:embed="rId6" cstate="print"/>
          <a:srcRect/>
          <a:stretch>
            <a:fillRect/>
          </a:stretch>
        </p:blipFill>
        <p:spPr bwMode="auto">
          <a:xfrm>
            <a:off x="6732240" y="3284984"/>
            <a:ext cx="752475" cy="514350"/>
          </a:xfrm>
          <a:prstGeom prst="rect">
            <a:avLst/>
          </a:prstGeom>
          <a:noFill/>
        </p:spPr>
      </p:pic>
      <p:pic>
        <p:nvPicPr>
          <p:cNvPr id="70661" name="Picture 5" descr="http://www.youdzone.com/images/sig/Message_digest.gif"/>
          <p:cNvPicPr>
            <a:picLocks noChangeAspect="1" noChangeArrowheads="1"/>
          </p:cNvPicPr>
          <p:nvPr/>
        </p:nvPicPr>
        <p:blipFill>
          <a:blip r:embed="rId4" cstate="print"/>
          <a:srcRect/>
          <a:stretch>
            <a:fillRect/>
          </a:stretch>
        </p:blipFill>
        <p:spPr bwMode="auto">
          <a:xfrm>
            <a:off x="4572000" y="3284984"/>
            <a:ext cx="752475" cy="514351"/>
          </a:xfrm>
          <a:prstGeom prst="rect">
            <a:avLst/>
          </a:prstGeom>
          <a:noFill/>
        </p:spPr>
      </p:pic>
      <p:sp>
        <p:nvSpPr>
          <p:cNvPr id="16" name="Rectangle 15"/>
          <p:cNvSpPr/>
          <p:nvPr/>
        </p:nvSpPr>
        <p:spPr>
          <a:xfrm>
            <a:off x="4644008" y="6453336"/>
            <a:ext cx="4572000" cy="276999"/>
          </a:xfrm>
          <a:prstGeom prst="rect">
            <a:avLst/>
          </a:prstGeom>
        </p:spPr>
        <p:txBody>
          <a:bodyPr>
            <a:spAutoFit/>
          </a:bodyPr>
          <a:lstStyle/>
          <a:p>
            <a:r>
              <a:rPr lang="en-US" sz="1200" dirty="0" smtClean="0"/>
              <a:t>http://www.youdzone.com/signature.html</a:t>
            </a:r>
            <a:endParaRPr lang="en-US" sz="1200" dirty="0"/>
          </a:p>
        </p:txBody>
      </p:sp>
      <p:pic>
        <p:nvPicPr>
          <p:cNvPr id="70666" name="Picture 10" descr="http://www.youdzone.com/images/sig/Append.gif"/>
          <p:cNvPicPr>
            <a:picLocks noChangeAspect="1" noChangeArrowheads="1"/>
          </p:cNvPicPr>
          <p:nvPr/>
        </p:nvPicPr>
        <p:blipFill>
          <a:blip r:embed="rId7" cstate="print"/>
          <a:srcRect/>
          <a:stretch>
            <a:fillRect/>
          </a:stretch>
        </p:blipFill>
        <p:spPr bwMode="auto">
          <a:xfrm>
            <a:off x="5580112" y="4941168"/>
            <a:ext cx="1000125" cy="628650"/>
          </a:xfrm>
          <a:prstGeom prst="rect">
            <a:avLst/>
          </a:prstGeom>
          <a:noFill/>
        </p:spPr>
      </p:pic>
      <p:pic>
        <p:nvPicPr>
          <p:cNvPr id="70667" name="Picture 11" descr="http://www.youdzone.com/images/sig/signed_text.GIF"/>
          <p:cNvPicPr>
            <a:picLocks noChangeAspect="1" noChangeArrowheads="1"/>
          </p:cNvPicPr>
          <p:nvPr/>
        </p:nvPicPr>
        <p:blipFill>
          <a:blip r:embed="rId8" cstate="print"/>
          <a:srcRect/>
          <a:stretch>
            <a:fillRect/>
          </a:stretch>
        </p:blipFill>
        <p:spPr bwMode="auto">
          <a:xfrm>
            <a:off x="6876256" y="4221088"/>
            <a:ext cx="1657350" cy="1971675"/>
          </a:xfrm>
          <a:prstGeom prst="rect">
            <a:avLst/>
          </a:prstGeom>
          <a:noFill/>
        </p:spPr>
      </p:pic>
      <p:pic>
        <p:nvPicPr>
          <p:cNvPr id="70665" name="Picture 9" descr="http://www.youdzone.com/images/sig/signature.gif"/>
          <p:cNvPicPr>
            <a:picLocks noChangeAspect="1" noChangeArrowheads="1"/>
          </p:cNvPicPr>
          <p:nvPr/>
        </p:nvPicPr>
        <p:blipFill>
          <a:blip r:embed="rId6" cstate="print"/>
          <a:srcRect/>
          <a:stretch>
            <a:fillRect/>
          </a:stretch>
        </p:blipFill>
        <p:spPr bwMode="auto">
          <a:xfrm>
            <a:off x="1592263" y="-852488"/>
            <a:ext cx="752475" cy="514350"/>
          </a:xfrm>
          <a:prstGeom prst="rect">
            <a:avLst/>
          </a:prstGeom>
          <a:noFill/>
        </p:spPr>
      </p:pic>
      <p:pic>
        <p:nvPicPr>
          <p:cNvPr id="20" name="Picture 7" descr="http://www.youdzone.com/images/sig/signature.gif"/>
          <p:cNvPicPr>
            <a:picLocks noChangeAspect="1" noChangeArrowheads="1"/>
          </p:cNvPicPr>
          <p:nvPr/>
        </p:nvPicPr>
        <p:blipFill>
          <a:blip r:embed="rId6" cstate="print"/>
          <a:srcRect/>
          <a:stretch>
            <a:fillRect/>
          </a:stretch>
        </p:blipFill>
        <p:spPr bwMode="auto">
          <a:xfrm>
            <a:off x="4572000" y="5013176"/>
            <a:ext cx="752475" cy="51435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Digital Signatures for Verification</a:t>
            </a:r>
            <a:endParaRPr lang="en-US" dirty="0"/>
          </a:p>
        </p:txBody>
      </p:sp>
      <p:sp>
        <p:nvSpPr>
          <p:cNvPr id="3" name="Content Placeholder 2"/>
          <p:cNvSpPr>
            <a:spLocks noGrp="1"/>
          </p:cNvSpPr>
          <p:nvPr>
            <p:ph sz="half" idx="1"/>
          </p:nvPr>
        </p:nvSpPr>
        <p:spPr/>
        <p:txBody>
          <a:bodyPr/>
          <a:lstStyle/>
          <a:p>
            <a:pPr lvl="1">
              <a:spcAft>
                <a:spcPts val="600"/>
              </a:spcAft>
            </a:pPr>
            <a:r>
              <a:rPr lang="en-GB" sz="2000" dirty="0" smtClean="0"/>
              <a:t>The signature can be decrypted with the senders public key</a:t>
            </a:r>
          </a:p>
          <a:p>
            <a:pPr lvl="1">
              <a:spcAft>
                <a:spcPts val="600"/>
              </a:spcAft>
            </a:pPr>
            <a:r>
              <a:rPr lang="en-GB" sz="2000" dirty="0" smtClean="0"/>
              <a:t>If the hash strings match, then it can only have come from the sender</a:t>
            </a:r>
          </a:p>
          <a:p>
            <a:pPr lvl="1">
              <a:spcAft>
                <a:spcPts val="600"/>
              </a:spcAft>
              <a:buNone/>
            </a:pPr>
            <a:r>
              <a:rPr lang="en-GB" sz="2000" dirty="0" smtClean="0"/>
              <a:t>AND</a:t>
            </a:r>
          </a:p>
          <a:p>
            <a:pPr lvl="1">
              <a:spcAft>
                <a:spcPts val="600"/>
              </a:spcAft>
            </a:pPr>
            <a:r>
              <a:rPr lang="en-GB" sz="2000" dirty="0" smtClean="0"/>
              <a:t>Data integrity is guaranteed</a:t>
            </a:r>
          </a:p>
          <a:p>
            <a:pPr lvl="1">
              <a:buNone/>
            </a:pPr>
            <a:endParaRPr lang="en-GB" sz="2000" dirty="0" smtClean="0"/>
          </a:p>
          <a:p>
            <a:endParaRPr lang="en-US" sz="2000" dirty="0"/>
          </a:p>
        </p:txBody>
      </p:sp>
      <p:pic>
        <p:nvPicPr>
          <p:cNvPr id="73731" name="Picture 3" descr="http://www.youdzone.com/images/sig/hash.gif"/>
          <p:cNvPicPr>
            <a:picLocks noChangeAspect="1" noChangeArrowheads="1"/>
          </p:cNvPicPr>
          <p:nvPr/>
        </p:nvPicPr>
        <p:blipFill>
          <a:blip r:embed="rId2" cstate="print"/>
          <a:srcRect/>
          <a:stretch>
            <a:fillRect/>
          </a:stretch>
        </p:blipFill>
        <p:spPr bwMode="auto">
          <a:xfrm>
            <a:off x="7020272" y="1556792"/>
            <a:ext cx="1000125" cy="628650"/>
          </a:xfrm>
          <a:prstGeom prst="rect">
            <a:avLst/>
          </a:prstGeom>
          <a:noFill/>
        </p:spPr>
      </p:pic>
      <p:pic>
        <p:nvPicPr>
          <p:cNvPr id="73732" name="Picture 4" descr="http://www.youdzone.com/images/sig/Message_digest.gif"/>
          <p:cNvPicPr>
            <a:picLocks noChangeAspect="1" noChangeArrowheads="1"/>
          </p:cNvPicPr>
          <p:nvPr/>
        </p:nvPicPr>
        <p:blipFill>
          <a:blip r:embed="rId3" cstate="print"/>
          <a:srcRect/>
          <a:stretch>
            <a:fillRect/>
          </a:stretch>
        </p:blipFill>
        <p:spPr bwMode="auto">
          <a:xfrm>
            <a:off x="8100392" y="3933056"/>
            <a:ext cx="752475" cy="514350"/>
          </a:xfrm>
          <a:prstGeom prst="rect">
            <a:avLst/>
          </a:prstGeom>
          <a:noFill/>
        </p:spPr>
      </p:pic>
      <p:pic>
        <p:nvPicPr>
          <p:cNvPr id="73733" name="Picture 5" descr="http://www.youdzone.com/images/sig/Decrypt_with_pub.gif"/>
          <p:cNvPicPr>
            <a:picLocks noChangeAspect="1" noChangeArrowheads="1"/>
          </p:cNvPicPr>
          <p:nvPr/>
        </p:nvPicPr>
        <p:blipFill>
          <a:blip r:embed="rId4" cstate="print"/>
          <a:srcRect/>
          <a:stretch>
            <a:fillRect/>
          </a:stretch>
        </p:blipFill>
        <p:spPr bwMode="auto">
          <a:xfrm>
            <a:off x="7092280" y="3861048"/>
            <a:ext cx="1000125" cy="628650"/>
          </a:xfrm>
          <a:prstGeom prst="rect">
            <a:avLst/>
          </a:prstGeom>
          <a:noFill/>
        </p:spPr>
      </p:pic>
      <p:pic>
        <p:nvPicPr>
          <p:cNvPr id="73734" name="Picture 6" descr="http://www.youdzone.com/images/sig/Message_digest.gif"/>
          <p:cNvPicPr>
            <a:picLocks noChangeAspect="1" noChangeArrowheads="1"/>
          </p:cNvPicPr>
          <p:nvPr/>
        </p:nvPicPr>
        <p:blipFill>
          <a:blip r:embed="rId3" cstate="print"/>
          <a:srcRect/>
          <a:stretch>
            <a:fillRect/>
          </a:stretch>
        </p:blipFill>
        <p:spPr bwMode="auto">
          <a:xfrm>
            <a:off x="8100392" y="1556792"/>
            <a:ext cx="752475" cy="514350"/>
          </a:xfrm>
          <a:prstGeom prst="rect">
            <a:avLst/>
          </a:prstGeom>
          <a:noFill/>
        </p:spPr>
      </p:pic>
      <p:pic>
        <p:nvPicPr>
          <p:cNvPr id="73730" name="Picture 2" descr="http://www.youdzone.com/images/sig/signed_text.GIF"/>
          <p:cNvPicPr>
            <a:picLocks noChangeAspect="1" noChangeArrowheads="1"/>
          </p:cNvPicPr>
          <p:nvPr/>
        </p:nvPicPr>
        <p:blipFill>
          <a:blip r:embed="rId5" cstate="print"/>
          <a:srcRect/>
          <a:stretch>
            <a:fillRect/>
          </a:stretch>
        </p:blipFill>
        <p:spPr bwMode="auto">
          <a:xfrm>
            <a:off x="5220072" y="1412776"/>
            <a:ext cx="1657350" cy="1971676"/>
          </a:xfrm>
          <a:prstGeom prst="rect">
            <a:avLst/>
          </a:prstGeom>
          <a:noFill/>
        </p:spPr>
      </p:pic>
      <p:pic>
        <p:nvPicPr>
          <p:cNvPr id="10" name="Picture 7" descr="http://www.youdzone.com/images/sig/signature.gif"/>
          <p:cNvPicPr>
            <a:picLocks noChangeAspect="1" noChangeArrowheads="1"/>
          </p:cNvPicPr>
          <p:nvPr/>
        </p:nvPicPr>
        <p:blipFill>
          <a:blip r:embed="rId6" cstate="print"/>
          <a:srcRect/>
          <a:stretch>
            <a:fillRect/>
          </a:stretch>
        </p:blipFill>
        <p:spPr bwMode="auto">
          <a:xfrm>
            <a:off x="6156176" y="3933056"/>
            <a:ext cx="752475" cy="514350"/>
          </a:xfrm>
          <a:prstGeom prst="rect">
            <a:avLst/>
          </a:prstGeom>
          <a:noFill/>
        </p:spPr>
      </p:pic>
      <p:sp>
        <p:nvSpPr>
          <p:cNvPr id="11" name="Up-Down Arrow 10"/>
          <p:cNvSpPr/>
          <p:nvPr/>
        </p:nvSpPr>
        <p:spPr bwMode="auto">
          <a:xfrm>
            <a:off x="8388424" y="2204864"/>
            <a:ext cx="216024" cy="1512168"/>
          </a:xfrm>
          <a:prstGeom prst="upDownArrow">
            <a:avLst/>
          </a:prstGeom>
          <a:noFill/>
          <a:ln w="19050" cap="flat" cmpd="sng" algn="ctr">
            <a:solidFill>
              <a:schemeClr val="tx1"/>
            </a:solidFill>
            <a:prstDash val="solid"/>
            <a:miter lim="800000"/>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p:txBody>
      </p:sp>
      <p:sp>
        <p:nvSpPr>
          <p:cNvPr id="12" name="TextBox 11"/>
          <p:cNvSpPr txBox="1"/>
          <p:nvPr/>
        </p:nvSpPr>
        <p:spPr>
          <a:xfrm>
            <a:off x="7668344" y="2708920"/>
            <a:ext cx="720080" cy="523220"/>
          </a:xfrm>
          <a:prstGeom prst="rect">
            <a:avLst/>
          </a:prstGeom>
          <a:noFill/>
        </p:spPr>
        <p:txBody>
          <a:bodyPr wrap="square" rtlCol="0">
            <a:spAutoFit/>
          </a:bodyPr>
          <a:lstStyle/>
          <a:p>
            <a:r>
              <a:rPr lang="en-GB" dirty="0" smtClean="0"/>
              <a: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742950" y="914400"/>
            <a:ext cx="5200650" cy="5181600"/>
          </a:xfrm>
          <a:prstGeom prst="rect">
            <a:avLst/>
          </a:prstGeom>
        </p:spPr>
        <p:txBody>
          <a:bodyPr/>
          <a:lstStyle/>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This concludes our introduction cryptography</a:t>
            </a: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defRPr/>
            </a:pPr>
            <a:endParaRPr kumimoji="0" lang="en-GB" sz="1800" b="0" i="0" u="none" strike="noStrike" kern="0" cap="none" spc="0" normalizeH="0" baseline="0" noProof="0" dirty="0" smtClean="0">
              <a:ln>
                <a:noFill/>
              </a:ln>
              <a:solidFill>
                <a:schemeClr val="tx1"/>
              </a:solidFill>
              <a:effectLst/>
              <a:uLnTx/>
              <a:uFillTx/>
              <a:latin typeface="+mn-lt"/>
              <a:ea typeface="+mn-ea"/>
              <a:cs typeface="+mn-cs"/>
            </a:endParaRP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r>
              <a:rPr kumimoji="0" lang="en-GB" sz="1800" b="0" i="0" u="none" strike="noStrike" kern="0" cap="none" spc="0" normalizeH="0" baseline="0" noProof="0" dirty="0" smtClean="0">
                <a:ln>
                  <a:noFill/>
                </a:ln>
                <a:solidFill>
                  <a:schemeClr val="tx1"/>
                </a:solidFill>
                <a:effectLst/>
                <a:uLnTx/>
                <a:uFillTx/>
                <a:latin typeface="+mn-lt"/>
                <a:ea typeface="+mn-ea"/>
                <a:cs typeface="+mn-cs"/>
              </a:rPr>
              <a:t>You can find course information, including slides and supporting resources, on-line on the course web page at</a:t>
            </a: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None/>
              <a:tabLst/>
              <a:defRPr/>
            </a:pPr>
            <a:r>
              <a:rPr kumimoji="0" lang="en-GB" sz="1200" b="0" i="0" u="none" strike="noStrike" kern="0" cap="none" spc="0" normalizeH="0" baseline="0" noProof="0" dirty="0" smtClean="0">
                <a:ln>
                  <a:noFill/>
                </a:ln>
                <a:solidFill>
                  <a:schemeClr val="tx1"/>
                </a:solidFill>
                <a:effectLst/>
                <a:uLnTx/>
                <a:uFillTx/>
                <a:latin typeface="+mn-lt"/>
                <a:ea typeface="+mn-ea"/>
                <a:cs typeface="+mn-cs"/>
              </a:rPr>
              <a:t>	</a:t>
            </a: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endParaRPr kumimoji="0" lang="en-GB" sz="1200" b="1" i="0" u="none" strike="noStrike" kern="0" cap="none" spc="0" normalizeH="0" baseline="0" noProof="0" dirty="0" smtClean="0">
              <a:ln>
                <a:noFill/>
              </a:ln>
              <a:solidFill>
                <a:schemeClr val="tx1"/>
              </a:solidFill>
              <a:effectLst/>
              <a:uLnTx/>
              <a:uFillTx/>
              <a:latin typeface="Courier New" pitchFamily="49" charset="0"/>
              <a:ea typeface="+mn-ea"/>
              <a:cs typeface="+mn-cs"/>
            </a:endParaRPr>
          </a:p>
          <a:p>
            <a:pPr marL="384175" marR="0" lvl="0" indent="-384175" algn="l" defTabSz="914400" rtl="0" eaLnBrk="1" fontAlgn="base" latinLnBrk="0" hangingPunct="1">
              <a:lnSpc>
                <a:spcPct val="100000"/>
              </a:lnSpc>
              <a:spcBef>
                <a:spcPct val="20000"/>
              </a:spcBef>
              <a:spcAft>
                <a:spcPct val="0"/>
              </a:spcAft>
              <a:buClr>
                <a:schemeClr val="tx2"/>
              </a:buClr>
              <a:buSzPct val="80000"/>
              <a:buFont typeface="Wingdings" pitchFamily="2" charset="2"/>
              <a:buChar char="o"/>
              <a:tabLst/>
              <a:defRPr/>
            </a:pPr>
            <a:endParaRPr kumimoji="0" lang="en-GB" sz="1400" b="0" i="0" u="none" strike="noStrike" kern="0" cap="none" spc="0" normalizeH="0" baseline="0" noProof="0" dirty="0" smtClean="0">
              <a:ln>
                <a:noFill/>
              </a:ln>
              <a:solidFill>
                <a:schemeClr val="tx1"/>
              </a:solidFill>
              <a:effectLst/>
              <a:uLnTx/>
              <a:uFillTx/>
              <a:latin typeface="+mn-lt"/>
              <a:ea typeface="+mn-ea"/>
              <a:cs typeface="+mn-cs"/>
            </a:endParaRPr>
          </a:p>
        </p:txBody>
      </p:sp>
      <p:grpSp>
        <p:nvGrpSpPr>
          <p:cNvPr id="3" name="Group 5"/>
          <p:cNvGrpSpPr>
            <a:grpSpLocks/>
          </p:cNvGrpSpPr>
          <p:nvPr/>
        </p:nvGrpSpPr>
        <p:grpSpPr bwMode="auto">
          <a:xfrm>
            <a:off x="0" y="-755650"/>
            <a:ext cx="9906000" cy="82550"/>
            <a:chOff x="0" y="0"/>
            <a:chExt cx="6240" cy="52"/>
          </a:xfrm>
        </p:grpSpPr>
        <p:grpSp>
          <p:nvGrpSpPr>
            <p:cNvPr id="4" name="Group 6"/>
            <p:cNvGrpSpPr>
              <a:grpSpLocks/>
            </p:cNvGrpSpPr>
            <p:nvPr/>
          </p:nvGrpSpPr>
          <p:grpSpPr bwMode="auto">
            <a:xfrm>
              <a:off x="15" y="13"/>
              <a:ext cx="6210" cy="26"/>
              <a:chOff x="0" y="0"/>
              <a:chExt cx="6210" cy="52"/>
            </a:xfrm>
          </p:grpSpPr>
          <p:sp>
            <p:nvSpPr>
              <p:cNvPr id="6" name="Rectangle 7"/>
              <p:cNvSpPr>
                <a:spLocks noChangeArrowheads="1"/>
              </p:cNvSpPr>
              <p:nvPr/>
            </p:nvSpPr>
            <p:spPr bwMode="auto">
              <a:xfrm>
                <a:off x="0" y="0"/>
                <a:ext cx="2306" cy="0"/>
              </a:xfrm>
              <a:prstGeom prst="rect">
                <a:avLst/>
              </a:prstGeom>
              <a:solidFill>
                <a:srgbClr val="DCDCCC"/>
              </a:solidFill>
              <a:ln w="12700">
                <a:noFill/>
                <a:miter lim="800000"/>
                <a:headEnd type="none" w="sm" len="sm"/>
                <a:tailEnd type="none" w="sm" len="sm"/>
              </a:ln>
            </p:spPr>
            <p:txBody>
              <a:bodyPr>
                <a:spAutoFit/>
              </a:bodyPr>
              <a:lstStyle/>
              <a:p>
                <a:endParaRPr lang="en-US"/>
              </a:p>
            </p:txBody>
          </p:sp>
          <p:sp>
            <p:nvSpPr>
              <p:cNvPr id="7" name="Rectangle 8"/>
              <p:cNvSpPr>
                <a:spLocks noChangeArrowheads="1"/>
              </p:cNvSpPr>
              <p:nvPr/>
            </p:nvSpPr>
            <p:spPr bwMode="auto">
              <a:xfrm>
                <a:off x="0" y="0"/>
                <a:ext cx="6210" cy="52"/>
              </a:xfrm>
              <a:prstGeom prst="rect">
                <a:avLst/>
              </a:prstGeom>
              <a:solidFill>
                <a:srgbClr val="DCDCCC"/>
              </a:solidFill>
              <a:ln w="12700">
                <a:noFill/>
                <a:miter lim="800000"/>
                <a:headEnd type="none" w="sm" len="sm"/>
                <a:tailEnd type="none" w="sm" len="sm"/>
              </a:ln>
            </p:spPr>
            <p:txBody>
              <a:bodyPr>
                <a:spAutoFit/>
              </a:bodyPr>
              <a:lstStyle/>
              <a:p>
                <a:endParaRPr lang="en-US"/>
              </a:p>
            </p:txBody>
          </p:sp>
        </p:grpSp>
        <p:sp>
          <p:nvSpPr>
            <p:cNvPr id="5" name="Rectangle 9"/>
            <p:cNvSpPr>
              <a:spLocks noChangeArrowheads="1"/>
            </p:cNvSpPr>
            <p:nvPr/>
          </p:nvSpPr>
          <p:spPr bwMode="auto">
            <a:xfrm>
              <a:off x="0" y="0"/>
              <a:ext cx="6240" cy="52"/>
            </a:xfrm>
            <a:prstGeom prst="rect">
              <a:avLst/>
            </a:prstGeom>
            <a:noFill/>
            <a:ln w="7">
              <a:solidFill>
                <a:srgbClr val="A0A0A0"/>
              </a:solidFill>
              <a:miter lim="800000"/>
              <a:headEnd type="none" w="sm" len="sm"/>
              <a:tailEnd type="none" w="sm" len="sm"/>
            </a:ln>
          </p:spPr>
          <p:txBody>
            <a:bodyPr/>
            <a:lstStyle/>
            <a:p>
              <a:endParaRPr lang="en-US"/>
            </a:p>
          </p:txBody>
        </p:sp>
      </p:grpSp>
      <p:sp>
        <p:nvSpPr>
          <p:cNvPr id="8" name="Rectangle 10"/>
          <p:cNvSpPr>
            <a:spLocks noChangeArrowheads="1"/>
          </p:cNvSpPr>
          <p:nvPr/>
        </p:nvSpPr>
        <p:spPr bwMode="auto">
          <a:xfrm>
            <a:off x="6019800" y="2209800"/>
            <a:ext cx="3230563" cy="1920875"/>
          </a:xfrm>
          <a:prstGeom prst="rect">
            <a:avLst/>
          </a:prstGeom>
          <a:noFill/>
          <a:ln w="19050">
            <a:noFill/>
            <a:miter lim="800000"/>
            <a:headEnd type="none" w="sm" len="sm"/>
            <a:tailEnd type="none" w="sm" len="sm"/>
          </a:ln>
        </p:spPr>
        <p:txBody>
          <a:bodyPr wrap="none">
            <a:spAutoFit/>
          </a:bodyPr>
          <a:lstStyle/>
          <a:p>
            <a:r>
              <a:rPr lang="en-GB" sz="6000" b="1">
                <a:solidFill>
                  <a:schemeClr val="tx2"/>
                </a:solidFill>
                <a:latin typeface="Lucida Handwriting" pitchFamily="66" charset="0"/>
              </a:rPr>
              <a:t>Thank </a:t>
            </a:r>
          </a:p>
          <a:p>
            <a:r>
              <a:rPr lang="en-GB" sz="6000" b="1">
                <a:solidFill>
                  <a:schemeClr val="tx2"/>
                </a:solidFill>
                <a:latin typeface="Lucida Handwriting" pitchFamily="66" charset="0"/>
              </a:rPr>
              <a:t>You</a:t>
            </a:r>
          </a:p>
        </p:txBody>
      </p:sp>
      <p:sp>
        <p:nvSpPr>
          <p:cNvPr id="9" name="Rectangle 11"/>
          <p:cNvSpPr>
            <a:spLocks noChangeArrowheads="1"/>
          </p:cNvSpPr>
          <p:nvPr/>
        </p:nvSpPr>
        <p:spPr bwMode="auto">
          <a:xfrm>
            <a:off x="1219200" y="5334000"/>
            <a:ext cx="7086600" cy="304800"/>
          </a:xfrm>
          <a:prstGeom prst="rect">
            <a:avLst/>
          </a:prstGeom>
          <a:noFill/>
          <a:ln w="19050">
            <a:noFill/>
            <a:miter lim="800000"/>
            <a:headEnd type="none" w="sm" len="sm"/>
            <a:tailEnd type="none" w="sm" len="sm"/>
          </a:ln>
        </p:spPr>
        <p:txBody>
          <a:bodyPr>
            <a:spAutoFit/>
          </a:bodyPr>
          <a:lstStyle/>
          <a:p>
            <a:pPr algn="l">
              <a:spcBef>
                <a:spcPct val="20000"/>
              </a:spcBef>
              <a:buClr>
                <a:schemeClr val="tx2"/>
              </a:buClr>
              <a:buSzPct val="80000"/>
              <a:buFont typeface="Wingdings" pitchFamily="2" charset="2"/>
              <a:buNone/>
            </a:pPr>
            <a:r>
              <a:rPr lang="en-GB" sz="1400" b="1" dirty="0">
                <a:latin typeface="Courier New" pitchFamily="49" charset="0"/>
                <a:hlinkClick r:id="rId2"/>
              </a:rPr>
              <a:t>http</a:t>
            </a:r>
            <a:r>
              <a:rPr lang="en-GB" sz="1400" b="1">
                <a:latin typeface="Courier New" pitchFamily="49" charset="0"/>
                <a:hlinkClick r:id="rId2"/>
              </a:rPr>
              <a:t>://</a:t>
            </a:r>
            <a:r>
              <a:rPr lang="en-GB" sz="1400" b="1" smtClean="0">
                <a:latin typeface="Courier New" pitchFamily="49" charset="0"/>
                <a:hlinkClick r:id="rId2"/>
              </a:rPr>
              <a:t>www.eee.bham.ac.uk/spannm/Courses/ee1f2.htm</a:t>
            </a:r>
            <a:r>
              <a:rPr lang="en-GB" sz="1400" b="1" smtClean="0">
                <a:latin typeface="Courier New" pitchFamily="49" charset="0"/>
              </a:rPr>
              <a:t> </a:t>
            </a:r>
            <a:endParaRPr lang="en-GB" sz="1400" b="1" dirty="0">
              <a:latin typeface="Courier New" pitchFamily="49"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GB" smtClean="0"/>
              <a:t>Cryptography</a:t>
            </a:r>
          </a:p>
        </p:txBody>
      </p:sp>
      <p:sp>
        <p:nvSpPr>
          <p:cNvPr id="7171" name="Rectangle 3"/>
          <p:cNvSpPr>
            <a:spLocks noGrp="1" noChangeArrowheads="1"/>
          </p:cNvSpPr>
          <p:nvPr>
            <p:ph type="body" idx="1"/>
          </p:nvPr>
        </p:nvSpPr>
        <p:spPr/>
        <p:txBody>
          <a:bodyPr/>
          <a:lstStyle/>
          <a:p>
            <a:pPr marL="0" indent="0" eaLnBrk="1" hangingPunct="1">
              <a:buNone/>
            </a:pPr>
            <a:endParaRPr lang="en-GB" b="1" dirty="0" smtClean="0">
              <a:solidFill>
                <a:srgbClr val="3333FF"/>
              </a:solidFill>
            </a:endParaRPr>
          </a:p>
          <a:p>
            <a:pPr eaLnBrk="1" hangingPunct="1">
              <a:spcAft>
                <a:spcPts val="600"/>
              </a:spcAft>
            </a:pPr>
            <a:r>
              <a:rPr lang="en-GB" b="1" dirty="0" smtClean="0"/>
              <a:t>Cryptography</a:t>
            </a:r>
            <a:r>
              <a:rPr lang="en-GB" dirty="0" smtClean="0"/>
              <a:t> (Greek : </a:t>
            </a:r>
            <a:r>
              <a:rPr lang="en-GB" i="1" dirty="0" err="1" smtClean="0"/>
              <a:t>kryptos</a:t>
            </a:r>
            <a:r>
              <a:rPr lang="en-GB" dirty="0" smtClean="0"/>
              <a:t>-hidden) is the science of making messages secure.   </a:t>
            </a:r>
          </a:p>
          <a:p>
            <a:pPr eaLnBrk="1" hangingPunct="1">
              <a:spcAft>
                <a:spcPts val="600"/>
              </a:spcAft>
            </a:pPr>
            <a:r>
              <a:rPr lang="en-GB" dirty="0" smtClean="0"/>
              <a:t>The original message is the </a:t>
            </a:r>
            <a:r>
              <a:rPr lang="en-GB" b="1" dirty="0" smtClean="0"/>
              <a:t>plaintext</a:t>
            </a:r>
            <a:r>
              <a:rPr lang="en-GB" dirty="0" smtClean="0"/>
              <a:t>.</a:t>
            </a:r>
          </a:p>
          <a:p>
            <a:pPr eaLnBrk="1" hangingPunct="1">
              <a:spcAft>
                <a:spcPts val="600"/>
              </a:spcAft>
            </a:pPr>
            <a:r>
              <a:rPr lang="en-GB" dirty="0" smtClean="0"/>
              <a:t>The encryption/decryption algorithm is called the </a:t>
            </a:r>
            <a:r>
              <a:rPr lang="en-GB" b="1" dirty="0" smtClean="0"/>
              <a:t>cipher</a:t>
            </a:r>
            <a:r>
              <a:rPr lang="en-GB" dirty="0" smtClean="0"/>
              <a:t>.</a:t>
            </a:r>
          </a:p>
          <a:p>
            <a:pPr eaLnBrk="1" hangingPunct="1">
              <a:spcAft>
                <a:spcPts val="600"/>
              </a:spcAft>
            </a:pPr>
            <a:r>
              <a:rPr lang="en-GB" dirty="0" smtClean="0"/>
              <a:t>The encrypted message is the </a:t>
            </a:r>
            <a:r>
              <a:rPr lang="en-GB" b="1" dirty="0" err="1" smtClean="0"/>
              <a:t>ciphertext</a:t>
            </a:r>
            <a:r>
              <a:rPr lang="en-GB" dirty="0" smtClean="0"/>
              <a:t>.</a:t>
            </a:r>
          </a:p>
          <a:p>
            <a:pPr eaLnBrk="1" hangingPunct="1">
              <a:spcAft>
                <a:spcPts val="600"/>
              </a:spcAft>
            </a:pPr>
            <a:r>
              <a:rPr lang="en-GB" dirty="0" smtClean="0"/>
              <a:t>Note – cryptography is different from </a:t>
            </a:r>
            <a:r>
              <a:rPr lang="en-GB" dirty="0" err="1" smtClean="0"/>
              <a:t>steganography</a:t>
            </a:r>
            <a:r>
              <a:rPr lang="en-GB" dirty="0" smtClean="0"/>
              <a:t>.</a:t>
            </a:r>
          </a:p>
          <a:p>
            <a:pPr lvl="1" eaLnBrk="1" hangingPunct="1">
              <a:spcAft>
                <a:spcPts val="600"/>
              </a:spcAft>
            </a:pPr>
            <a:r>
              <a:rPr lang="en-GB" b="1" dirty="0" err="1" smtClean="0"/>
              <a:t>Steganography</a:t>
            </a:r>
            <a:r>
              <a:rPr lang="en-GB" dirty="0" smtClean="0"/>
              <a:t> (from Greek </a:t>
            </a:r>
            <a:r>
              <a:rPr lang="en-GB" i="1" dirty="0" err="1" smtClean="0"/>
              <a:t>steganos</a:t>
            </a:r>
            <a:r>
              <a:rPr lang="en-GB" dirty="0" smtClean="0"/>
              <a:t>-covered and </a:t>
            </a:r>
            <a:r>
              <a:rPr lang="en-GB" i="1" dirty="0" err="1" smtClean="0"/>
              <a:t>graphein</a:t>
            </a:r>
            <a:r>
              <a:rPr lang="en-GB" dirty="0" smtClean="0"/>
              <a:t>-to write) involves hiding the existence of a message.</a:t>
            </a:r>
          </a:p>
          <a:p>
            <a:pPr eaLnBrk="1" hangingPunct="1"/>
            <a:endParaRPr lang="en-GB" dirty="0" smtClean="0"/>
          </a:p>
          <a:p>
            <a:pPr eaLnBrk="1" hangingPunct="1">
              <a:buFont typeface="Wingdings" pitchFamily="2" charset="2"/>
              <a:buNone/>
            </a:pPr>
            <a:endParaRPr lang="en-GB" dirty="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Applications of Cryptography</a:t>
            </a:r>
            <a:endParaRPr lang="en-GB" dirty="0"/>
          </a:p>
        </p:txBody>
      </p:sp>
      <p:sp>
        <p:nvSpPr>
          <p:cNvPr id="3" name="Content Placeholder 2"/>
          <p:cNvSpPr>
            <a:spLocks noGrp="1"/>
          </p:cNvSpPr>
          <p:nvPr>
            <p:ph idx="1"/>
          </p:nvPr>
        </p:nvSpPr>
        <p:spPr/>
        <p:txBody>
          <a:bodyPr/>
          <a:lstStyle/>
          <a:p>
            <a:r>
              <a:rPr lang="en-GB" sz="1800" b="1" dirty="0"/>
              <a:t>Authentication/Digital Signatures</a:t>
            </a:r>
          </a:p>
          <a:p>
            <a:pPr lvl="1"/>
            <a:r>
              <a:rPr lang="en-GB" sz="1800" dirty="0"/>
              <a:t>I</a:t>
            </a:r>
            <a:r>
              <a:rPr lang="en-GB" sz="1800" dirty="0" smtClean="0"/>
              <a:t>f </a:t>
            </a:r>
            <a:r>
              <a:rPr lang="en-GB" sz="1800" dirty="0"/>
              <a:t>you receive a message from me that I have encrypted </a:t>
            </a:r>
            <a:r>
              <a:rPr lang="en-GB" sz="1800" dirty="0" smtClean="0"/>
              <a:t>you want to know for certain </a:t>
            </a:r>
            <a:r>
              <a:rPr lang="en-GB" sz="1800" dirty="0"/>
              <a:t>that the message did in fact come from </a:t>
            </a:r>
            <a:r>
              <a:rPr lang="en-GB" sz="1800" dirty="0" smtClean="0"/>
              <a:t>me</a:t>
            </a:r>
          </a:p>
          <a:p>
            <a:r>
              <a:rPr lang="en-GB" sz="1800" b="1" dirty="0"/>
              <a:t>Electronic </a:t>
            </a:r>
            <a:r>
              <a:rPr lang="en-GB" sz="1800" b="1" dirty="0" smtClean="0"/>
              <a:t>Money</a:t>
            </a:r>
          </a:p>
          <a:p>
            <a:pPr lvl="1"/>
            <a:r>
              <a:rPr lang="en-GB" sz="1800" dirty="0"/>
              <a:t>Encryption is used in electronic money schemes to protect conventional transaction data like account numbers and transaction </a:t>
            </a:r>
            <a:r>
              <a:rPr lang="en-GB" sz="1800" dirty="0" smtClean="0"/>
              <a:t>amounts</a:t>
            </a:r>
          </a:p>
          <a:p>
            <a:r>
              <a:rPr lang="en-GB" sz="1800" b="1" dirty="0"/>
              <a:t>Secure Network Communications</a:t>
            </a:r>
          </a:p>
          <a:p>
            <a:pPr lvl="1"/>
            <a:r>
              <a:rPr lang="en-GB" sz="1800" dirty="0" smtClean="0"/>
              <a:t>Netscape </a:t>
            </a:r>
            <a:r>
              <a:rPr lang="en-GB" sz="1800" dirty="0"/>
              <a:t>has developed a public-key protocol called </a:t>
            </a:r>
            <a:r>
              <a:rPr lang="en-GB" sz="1800" dirty="0">
                <a:hlinkClick r:id="rId2"/>
              </a:rPr>
              <a:t>Secure Socket Layer (SSL)</a:t>
            </a:r>
            <a:r>
              <a:rPr lang="en-GB" sz="1800" dirty="0"/>
              <a:t> for providing data security layered between TCP/IP (the foundation of Internet-based communications) and application protocols (such as HTTP, Telnet, NNTP, or FTP). </a:t>
            </a:r>
            <a:endParaRPr lang="en-GB" sz="1800" dirty="0" smtClean="0"/>
          </a:p>
          <a:p>
            <a:r>
              <a:rPr lang="en-GB" sz="1800" b="1" dirty="0" smtClean="0"/>
              <a:t>Disk </a:t>
            </a:r>
            <a:r>
              <a:rPr lang="en-GB" sz="1800" b="1" dirty="0"/>
              <a:t>Encryption</a:t>
            </a:r>
          </a:p>
          <a:p>
            <a:pPr lvl="1"/>
            <a:r>
              <a:rPr lang="en-GB" sz="1800" dirty="0"/>
              <a:t>Disk encryption programs encrypt your entire hard disk so that you don't have to worry about leaving any traces of the unencrypted data on your disk</a:t>
            </a:r>
          </a:p>
          <a:p>
            <a:endParaRPr lang="en-GB" dirty="0"/>
          </a:p>
          <a:p>
            <a:endParaRPr lang="en-GB" dirty="0"/>
          </a:p>
        </p:txBody>
      </p:sp>
    </p:spTree>
    <p:extLst>
      <p:ext uri="{BB962C8B-B14F-4D97-AF65-F5344CB8AC3E}">
        <p14:creationId xmlns:p14="http://schemas.microsoft.com/office/powerpoint/2010/main" val="1074651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GB" smtClean="0"/>
              <a:t>Security Requirements</a:t>
            </a:r>
          </a:p>
        </p:txBody>
      </p:sp>
      <p:sp>
        <p:nvSpPr>
          <p:cNvPr id="6147" name="Rectangle 3"/>
          <p:cNvSpPr>
            <a:spLocks noGrp="1" noChangeArrowheads="1"/>
          </p:cNvSpPr>
          <p:nvPr>
            <p:ph type="body" idx="1"/>
          </p:nvPr>
        </p:nvSpPr>
        <p:spPr/>
        <p:txBody>
          <a:bodyPr/>
          <a:lstStyle/>
          <a:p>
            <a:pPr eaLnBrk="1" hangingPunct="1">
              <a:spcAft>
                <a:spcPts val="600"/>
              </a:spcAft>
            </a:pPr>
            <a:r>
              <a:rPr lang="en-GB" sz="2400" dirty="0" smtClean="0">
                <a:solidFill>
                  <a:srgbClr val="3333FF"/>
                </a:solidFill>
              </a:rPr>
              <a:t>Privacy</a:t>
            </a:r>
            <a:r>
              <a:rPr lang="en-GB" sz="2400" dirty="0" smtClean="0"/>
              <a:t> - information should be readable only by the intended recipient.</a:t>
            </a:r>
          </a:p>
          <a:p>
            <a:pPr eaLnBrk="1" hangingPunct="1">
              <a:spcAft>
                <a:spcPts val="600"/>
              </a:spcAft>
            </a:pPr>
            <a:r>
              <a:rPr lang="en-GB" sz="2400" dirty="0" smtClean="0">
                <a:solidFill>
                  <a:srgbClr val="3333FF"/>
                </a:solidFill>
              </a:rPr>
              <a:t>Integrity</a:t>
            </a:r>
            <a:r>
              <a:rPr lang="en-GB" sz="2400" dirty="0" smtClean="0"/>
              <a:t> - the recipient can confirm that the message has not been altered during transmission.</a:t>
            </a:r>
          </a:p>
          <a:p>
            <a:pPr eaLnBrk="1" hangingPunct="1">
              <a:spcAft>
                <a:spcPts val="600"/>
              </a:spcAft>
            </a:pPr>
            <a:r>
              <a:rPr lang="en-GB" sz="2400" dirty="0" smtClean="0">
                <a:solidFill>
                  <a:srgbClr val="3333FF"/>
                </a:solidFill>
              </a:rPr>
              <a:t>Authentication</a:t>
            </a:r>
            <a:r>
              <a:rPr lang="en-GB" sz="2400" dirty="0" smtClean="0"/>
              <a:t> - it is possible to verify the identity of the sender and/or receiver.</a:t>
            </a:r>
          </a:p>
          <a:p>
            <a:pPr eaLnBrk="1" hangingPunct="1">
              <a:spcAft>
                <a:spcPts val="600"/>
              </a:spcAft>
            </a:pPr>
            <a:r>
              <a:rPr lang="en-GB" sz="2400" dirty="0" smtClean="0">
                <a:solidFill>
                  <a:srgbClr val="3333FF"/>
                </a:solidFill>
              </a:rPr>
              <a:t>Nonrepudiation</a:t>
            </a:r>
            <a:r>
              <a:rPr lang="en-GB" sz="2400" dirty="0" smtClean="0"/>
              <a:t> - the sender cannot deny having sent a given message.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GB" smtClean="0"/>
              <a:t>Cryptography and the Caesar Cipher</a:t>
            </a:r>
          </a:p>
        </p:txBody>
      </p:sp>
      <p:sp>
        <p:nvSpPr>
          <p:cNvPr id="8195" name="Rectangle 3"/>
          <p:cNvSpPr>
            <a:spLocks noGrp="1" noChangeArrowheads="1"/>
          </p:cNvSpPr>
          <p:nvPr>
            <p:ph type="body" idx="1"/>
          </p:nvPr>
        </p:nvSpPr>
        <p:spPr/>
        <p:txBody>
          <a:bodyPr/>
          <a:lstStyle/>
          <a:p>
            <a:pPr eaLnBrk="1" hangingPunct="1"/>
            <a:r>
              <a:rPr lang="en-GB" dirty="0" smtClean="0"/>
              <a:t>The Caesar cipher is a very simple example of a </a:t>
            </a:r>
            <a:r>
              <a:rPr lang="en-GB" dirty="0" err="1" smtClean="0"/>
              <a:t>monoalphabetic</a:t>
            </a:r>
            <a:r>
              <a:rPr lang="en-GB" dirty="0" smtClean="0"/>
              <a:t> cipher.  It can use a simple shift between the plain alphabet and cipher alphabet.  The exact shift can be considered as the cipher key.</a:t>
            </a:r>
          </a:p>
          <a:p>
            <a:pPr eaLnBrk="1" hangingPunct="1">
              <a:buNone/>
            </a:pPr>
            <a:endParaRPr lang="en-GB" dirty="0" smtClean="0"/>
          </a:p>
          <a:p>
            <a:pPr marL="574675" lvl="1" indent="-117475" eaLnBrk="1" hangingPunct="1">
              <a:buFontTx/>
              <a:buNone/>
            </a:pPr>
            <a:r>
              <a:rPr lang="en-GB" dirty="0" smtClean="0"/>
              <a:t>	An example of a 3 letter shifted Caesar cipher (lower case for plaintext and UPPERCASE for </a:t>
            </a:r>
            <a:r>
              <a:rPr lang="en-GB" dirty="0" err="1" smtClean="0"/>
              <a:t>ciphertext</a:t>
            </a:r>
            <a:r>
              <a:rPr lang="en-GB" dirty="0" smtClean="0"/>
              <a:t>.</a:t>
            </a:r>
          </a:p>
          <a:p>
            <a:pPr marL="574675" lvl="1" indent="-117475" eaLnBrk="1" hangingPunct="1">
              <a:buFontTx/>
              <a:buNone/>
            </a:pPr>
            <a:endParaRPr lang="en-GB" dirty="0" smtClean="0"/>
          </a:p>
          <a:p>
            <a:pPr marL="574675" lvl="1" indent="-117475" eaLnBrk="1" hangingPunct="1">
              <a:buFontTx/>
              <a:buNone/>
            </a:pPr>
            <a:r>
              <a:rPr lang="en-GB" sz="1800" b="1" dirty="0" smtClean="0">
                <a:latin typeface="Courier New" pitchFamily="49" charset="0"/>
              </a:rPr>
              <a:t>a b c d e f g h </a:t>
            </a:r>
            <a:r>
              <a:rPr lang="en-GB" sz="1800" b="1" dirty="0" err="1" smtClean="0">
                <a:latin typeface="Courier New" pitchFamily="49" charset="0"/>
              </a:rPr>
              <a:t>i</a:t>
            </a:r>
            <a:r>
              <a:rPr lang="en-GB" sz="1800" b="1" dirty="0" smtClean="0">
                <a:latin typeface="Courier New" pitchFamily="49" charset="0"/>
              </a:rPr>
              <a:t> j k l m n o p q r s t u v w x y z</a:t>
            </a:r>
          </a:p>
          <a:p>
            <a:pPr marL="574675" lvl="1" indent="-117475" eaLnBrk="1" hangingPunct="1">
              <a:buFontTx/>
              <a:buNone/>
            </a:pPr>
            <a:r>
              <a:rPr lang="en-GB" sz="1800" b="1" dirty="0" smtClean="0">
                <a:latin typeface="Courier New" pitchFamily="49" charset="0"/>
              </a:rPr>
              <a:t>D E F G H I J K L M N O P Q R S T U V W X Y Z A B 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Grp="1" noChangeArrowheads="1"/>
          </p:cNvSpPr>
          <p:nvPr>
            <p:ph type="title"/>
          </p:nvPr>
        </p:nvSpPr>
        <p:spPr/>
        <p:txBody>
          <a:bodyPr/>
          <a:lstStyle/>
          <a:p>
            <a:pPr eaLnBrk="1" hangingPunct="1"/>
            <a:r>
              <a:rPr lang="en-GB" smtClean="0"/>
              <a:t>Keys and the Caesar Cipher</a:t>
            </a:r>
          </a:p>
        </p:txBody>
      </p:sp>
      <p:sp>
        <p:nvSpPr>
          <p:cNvPr id="9219" name="Rectangle 5"/>
          <p:cNvSpPr>
            <a:spLocks noGrp="1" noChangeArrowheads="1"/>
          </p:cNvSpPr>
          <p:nvPr>
            <p:ph type="body" idx="1"/>
          </p:nvPr>
        </p:nvSpPr>
        <p:spPr/>
        <p:txBody>
          <a:bodyPr/>
          <a:lstStyle/>
          <a:p>
            <a:pPr eaLnBrk="1" hangingPunct="1"/>
            <a:r>
              <a:rPr lang="en-GB" dirty="0" smtClean="0"/>
              <a:t>The simple Caesar cipher has just 25 keys (i.e., 25 possible shifts).  So that cryptanalysts could quickly break the code by trying all possible shifts.</a:t>
            </a:r>
          </a:p>
          <a:p>
            <a:pPr eaLnBrk="1" hangingPunct="1"/>
            <a:endParaRPr lang="en-GB" dirty="0" smtClean="0"/>
          </a:p>
          <a:p>
            <a:pPr eaLnBrk="1" hangingPunct="1"/>
            <a:r>
              <a:rPr lang="en-GB" dirty="0" smtClean="0"/>
              <a:t>A compromise involves the use of a keyword or key phrase, e.g., ‘JULIUS CAESER’</a:t>
            </a:r>
          </a:p>
          <a:p>
            <a:pPr eaLnBrk="1" hangingPunct="1"/>
            <a:endParaRPr lang="en-GB" dirty="0" smtClean="0"/>
          </a:p>
          <a:p>
            <a:pPr lvl="1" eaLnBrk="1" hangingPunct="1">
              <a:buFontTx/>
              <a:buNone/>
            </a:pPr>
            <a:r>
              <a:rPr lang="en-GB" sz="1800" b="1" dirty="0" smtClean="0">
                <a:latin typeface="Courier New" pitchFamily="49" charset="0"/>
              </a:rPr>
              <a:t>a b c d e f g h </a:t>
            </a:r>
            <a:r>
              <a:rPr lang="en-GB" sz="1800" b="1" dirty="0" err="1" smtClean="0">
                <a:latin typeface="Courier New" pitchFamily="49" charset="0"/>
              </a:rPr>
              <a:t>i</a:t>
            </a:r>
            <a:r>
              <a:rPr lang="en-GB" sz="1800" b="1" dirty="0" smtClean="0">
                <a:latin typeface="Courier New" pitchFamily="49" charset="0"/>
              </a:rPr>
              <a:t> j k l m n o p q r s t u v w x y z</a:t>
            </a:r>
          </a:p>
          <a:p>
            <a:pPr lvl="1" eaLnBrk="1" hangingPunct="1">
              <a:buFontTx/>
              <a:buNone/>
            </a:pPr>
            <a:r>
              <a:rPr lang="en-GB" sz="1800" b="1" dirty="0" smtClean="0">
                <a:latin typeface="Courier New" pitchFamily="49" charset="0"/>
              </a:rPr>
              <a:t>J U L I S C A E R V W X Y Z B D F G H K M N O P Q T</a:t>
            </a:r>
          </a:p>
          <a:p>
            <a:pPr lvl="1" eaLnBrk="1" hangingPunct="1">
              <a:buFontTx/>
              <a:buNone/>
            </a:pPr>
            <a:r>
              <a:rPr lang="en-GB" dirty="0" smtClean="0"/>
              <a:t>                                   </a:t>
            </a:r>
          </a:p>
          <a:p>
            <a:pPr eaLnBrk="1" hangingPunct="1"/>
            <a:endParaRPr lang="en-GB" dirty="0" smtClean="0"/>
          </a:p>
          <a:p>
            <a:pPr eaLnBrk="1" hangingPunct="1"/>
            <a:endParaRPr lang="en-GB"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GB" dirty="0" smtClean="0"/>
              <a:t>Cryptanalysis</a:t>
            </a:r>
          </a:p>
        </p:txBody>
      </p:sp>
      <p:sp>
        <p:nvSpPr>
          <p:cNvPr id="10243" name="Rectangle 3"/>
          <p:cNvSpPr>
            <a:spLocks noGrp="1" noChangeArrowheads="1"/>
          </p:cNvSpPr>
          <p:nvPr>
            <p:ph type="body" idx="1"/>
          </p:nvPr>
        </p:nvSpPr>
        <p:spPr/>
        <p:txBody>
          <a:bodyPr/>
          <a:lstStyle/>
          <a:p>
            <a:pPr eaLnBrk="1" hangingPunct="1"/>
            <a:r>
              <a:rPr lang="en-GB" sz="1800" dirty="0" smtClean="0"/>
              <a:t>In “The Code Book”, Simon Singh describes how early Arabian scholars invented cryptanalysis,  for example, using frequency analysis to identify substitutions.</a:t>
            </a:r>
          </a:p>
          <a:p>
            <a:pPr eaLnBrk="1" hangingPunct="1"/>
            <a:endParaRPr lang="en-GB" sz="1800" dirty="0" smtClean="0"/>
          </a:p>
          <a:p>
            <a:pPr eaLnBrk="1" hangingPunct="1"/>
            <a:r>
              <a:rPr lang="en-GB" sz="1800" dirty="0" smtClean="0"/>
              <a:t>Relative frequencies of letters of the alphabet</a:t>
            </a:r>
            <a:r>
              <a:rPr lang="en-GB" dirty="0" smtClean="0"/>
              <a:t>:</a:t>
            </a:r>
          </a:p>
          <a:p>
            <a:pPr eaLnBrk="1" hangingPunct="1"/>
            <a:endParaRPr lang="en-GB" dirty="0" smtClean="0"/>
          </a:p>
        </p:txBody>
      </p:sp>
      <p:graphicFrame>
        <p:nvGraphicFramePr>
          <p:cNvPr id="53547" name="Group 299"/>
          <p:cNvGraphicFramePr>
            <a:graphicFrameLocks noGrp="1"/>
          </p:cNvGraphicFramePr>
          <p:nvPr/>
        </p:nvGraphicFramePr>
        <p:xfrm>
          <a:off x="1295400" y="2895600"/>
          <a:ext cx="6705600" cy="2833689"/>
        </p:xfrm>
        <a:graphic>
          <a:graphicData uri="http://schemas.openxmlformats.org/drawingml/2006/table">
            <a:tbl>
              <a:tblPr/>
              <a:tblGrid>
                <a:gridCol w="838200"/>
                <a:gridCol w="838200"/>
                <a:gridCol w="838200"/>
                <a:gridCol w="838200"/>
                <a:gridCol w="838200"/>
                <a:gridCol w="838200"/>
                <a:gridCol w="838200"/>
                <a:gridCol w="838200"/>
              </a:tblGrid>
              <a:tr h="384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8.2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v</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w</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j</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q</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12763">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4.3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r</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12.7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6.3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z</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f</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9.1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u</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r>
                        <a:rPr kumimoji="0" lang="en-GB" sz="1600" b="1" i="0" u="none" strike="noStrike" cap="none" normalizeH="0" baseline="0" smtClean="0">
                          <a:ln>
                            <a:noFill/>
                          </a:ln>
                          <a:solidFill>
                            <a:schemeClr val="tx1"/>
                          </a:solidFill>
                          <a:effectLst/>
                          <a:latin typeface="Courier New" pitchFamily="49" charset="0"/>
                        </a:rPr>
                        <a:t>2.8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80000"/>
                        <a:buFont typeface="Wingdings" pitchFamily="2" charset="2"/>
                        <a:buNone/>
                        <a:tabLst/>
                      </a:pPr>
                      <a:endParaRPr kumimoji="0" lang="en-US" sz="1600" b="1" i="0" u="none" strike="noStrike" cap="none" normalizeH="0" baseline="0" smtClean="0">
                        <a:ln>
                          <a:noFill/>
                        </a:ln>
                        <a:solidFill>
                          <a:schemeClr val="tx1"/>
                        </a:solidFill>
                        <a:effectLst/>
                        <a:latin typeface="Courier New" pitchFamily="49"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GB" smtClean="0"/>
              <a:t>The Vigenère Cipher</a:t>
            </a:r>
          </a:p>
        </p:txBody>
      </p:sp>
      <p:sp>
        <p:nvSpPr>
          <p:cNvPr id="11267" name="Rectangle 3"/>
          <p:cNvSpPr>
            <a:spLocks noGrp="1" noChangeArrowheads="1"/>
          </p:cNvSpPr>
          <p:nvPr>
            <p:ph type="body" idx="1"/>
          </p:nvPr>
        </p:nvSpPr>
        <p:spPr/>
        <p:txBody>
          <a:bodyPr/>
          <a:lstStyle/>
          <a:p>
            <a:pPr eaLnBrk="1" hangingPunct="1">
              <a:spcAft>
                <a:spcPts val="600"/>
              </a:spcAft>
            </a:pPr>
            <a:r>
              <a:rPr lang="en-GB" dirty="0" smtClean="0"/>
              <a:t>The </a:t>
            </a:r>
            <a:r>
              <a:rPr lang="en-GB" dirty="0" err="1" smtClean="0"/>
              <a:t>Vigenère</a:t>
            </a:r>
            <a:r>
              <a:rPr lang="en-GB" dirty="0" smtClean="0"/>
              <a:t> cipher was published in 1586.  It is a </a:t>
            </a:r>
            <a:r>
              <a:rPr lang="en-GB" b="1" dirty="0" err="1" smtClean="0"/>
              <a:t>polyalphabetic</a:t>
            </a:r>
            <a:r>
              <a:rPr lang="en-GB" dirty="0" smtClean="0"/>
              <a:t> cipher (as opposed to a </a:t>
            </a:r>
            <a:r>
              <a:rPr lang="en-GB" b="1" dirty="0" err="1" smtClean="0"/>
              <a:t>monoalphabetic</a:t>
            </a:r>
            <a:r>
              <a:rPr lang="en-GB" dirty="0" smtClean="0"/>
              <a:t> cipher) because it uses several cipher alphabets per message.  This makes frequency cryptanalysis more difficult.</a:t>
            </a:r>
          </a:p>
          <a:p>
            <a:pPr eaLnBrk="1" hangingPunct="1">
              <a:spcAft>
                <a:spcPts val="600"/>
              </a:spcAft>
            </a:pPr>
            <a:r>
              <a:rPr lang="en-GB" dirty="0" smtClean="0"/>
              <a:t>Again a key (keyword or key phrase) is required.</a:t>
            </a:r>
          </a:p>
        </p:txBody>
      </p:sp>
      <p:pic>
        <p:nvPicPr>
          <p:cNvPr id="11268" name="Picture 4"/>
          <p:cNvPicPr>
            <a:picLocks noChangeAspect="1" noChangeArrowheads="1"/>
          </p:cNvPicPr>
          <p:nvPr/>
        </p:nvPicPr>
        <p:blipFill>
          <a:blip r:embed="rId3" cstate="print"/>
          <a:srcRect/>
          <a:stretch>
            <a:fillRect/>
          </a:stretch>
        </p:blipFill>
        <p:spPr bwMode="auto">
          <a:xfrm>
            <a:off x="207963" y="3212976"/>
            <a:ext cx="8936037" cy="1509713"/>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myuobtemplate">
  <a:themeElements>
    <a:clrScheme name="">
      <a:dk1>
        <a:srgbClr val="000000"/>
      </a:dk1>
      <a:lt1>
        <a:srgbClr val="99FFFF"/>
      </a:lt1>
      <a:dk2>
        <a:srgbClr val="660033"/>
      </a:dk2>
      <a:lt2>
        <a:srgbClr val="000000"/>
      </a:lt2>
      <a:accent1>
        <a:srgbClr val="FFFFFF"/>
      </a:accent1>
      <a:accent2>
        <a:srgbClr val="99FFFF"/>
      </a:accent2>
      <a:accent3>
        <a:srgbClr val="CAFFFF"/>
      </a:accent3>
      <a:accent4>
        <a:srgbClr val="000000"/>
      </a:accent4>
      <a:accent5>
        <a:srgbClr val="FFFFFF"/>
      </a:accent5>
      <a:accent6>
        <a:srgbClr val="8AE7E7"/>
      </a:accent6>
      <a:hlink>
        <a:srgbClr val="660033"/>
      </a:hlink>
      <a:folHlink>
        <a:srgbClr val="4C0026"/>
      </a:folHlink>
    </a:clrScheme>
    <a:fontScheme name="myuobtemplat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9050" cap="flat" cmpd="sng" algn="ctr">
          <a:solidFill>
            <a:srgbClr val="FF0000"/>
          </a:solidFill>
          <a:prstDash val="solid"/>
          <a:miter lim="800000"/>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myuob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yuob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yuob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yuob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yuob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yuob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yuob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Settings\woollesi\Application Data\Microsoft\Templates\myuobtemplate.pot</Template>
  <TotalTime>26796</TotalTime>
  <Words>2205</Words>
  <Application>Microsoft Office PowerPoint</Application>
  <PresentationFormat>On-screen Show (4:3)</PresentationFormat>
  <Paragraphs>316</Paragraphs>
  <Slides>28</Slides>
  <Notes>14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0" baseType="lpstr">
      <vt:lpstr>myuobtemplate</vt:lpstr>
      <vt:lpstr>Equation</vt:lpstr>
      <vt:lpstr>Multimedia Data Security and Cryptographic Algorithms</vt:lpstr>
      <vt:lpstr>Contents</vt:lpstr>
      <vt:lpstr>Cryptography</vt:lpstr>
      <vt:lpstr>Applications of Cryptography</vt:lpstr>
      <vt:lpstr>Security Requirements</vt:lpstr>
      <vt:lpstr>Cryptography and the Caesar Cipher</vt:lpstr>
      <vt:lpstr>Keys and the Caesar Cipher</vt:lpstr>
      <vt:lpstr>Cryptanalysis</vt:lpstr>
      <vt:lpstr>The Vigenère Cipher</vt:lpstr>
      <vt:lpstr>PowerPoint Presentation</vt:lpstr>
      <vt:lpstr>DES – The Data Encryption Standard</vt:lpstr>
      <vt:lpstr>The Key Distribution Problem</vt:lpstr>
      <vt:lpstr>Diffie-Hellman-Merkle</vt:lpstr>
      <vt:lpstr>A Simple Padlock Example</vt:lpstr>
      <vt:lpstr>Public key encryption</vt:lpstr>
      <vt:lpstr>RSA (Rivest, Shamir and Adleman)</vt:lpstr>
      <vt:lpstr>RSA (Rivest, Shamir and Adleman)</vt:lpstr>
      <vt:lpstr>The mathematics of RSA</vt:lpstr>
      <vt:lpstr>The mathematics of RSA</vt:lpstr>
      <vt:lpstr>The mathematics of RSA</vt:lpstr>
      <vt:lpstr>The mathematics of RSA</vt:lpstr>
      <vt:lpstr>The mathematics of RSA</vt:lpstr>
      <vt:lpstr>The mathematics of RSA</vt:lpstr>
      <vt:lpstr>Example</vt:lpstr>
      <vt:lpstr>Applications of RSA</vt:lpstr>
      <vt:lpstr>Digital Signatures for Verification</vt:lpstr>
      <vt:lpstr>Digital Signatures for Verification</vt:lpstr>
      <vt:lpstr>PowerPoint Presentation</vt:lpstr>
    </vt:vector>
  </TitlesOfParts>
  <Company>University of Birmingham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TCP/IP (Chapter 8)</dc:title>
  <dc:creator>User</dc:creator>
  <cp:lastModifiedBy>Mike Spann</cp:lastModifiedBy>
  <cp:revision>262</cp:revision>
  <dcterms:created xsi:type="dcterms:W3CDTF">2002-02-10T19:41:23Z</dcterms:created>
  <dcterms:modified xsi:type="dcterms:W3CDTF">2014-03-06T10:36:36Z</dcterms:modified>
</cp:coreProperties>
</file>