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M1V" ContentType="video/m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</p:sldMasterIdLst>
  <p:notesMasterIdLst>
    <p:notesMasterId r:id="rId34"/>
  </p:notesMasterIdLst>
  <p:handoutMasterIdLst>
    <p:handoutMasterId r:id="rId35"/>
  </p:handoutMasterIdLst>
  <p:sldIdLst>
    <p:sldId id="451" r:id="rId2"/>
    <p:sldId id="441" r:id="rId3"/>
    <p:sldId id="404" r:id="rId4"/>
    <p:sldId id="406" r:id="rId5"/>
    <p:sldId id="414" r:id="rId6"/>
    <p:sldId id="420" r:id="rId7"/>
    <p:sldId id="422" r:id="rId8"/>
    <p:sldId id="421" r:id="rId9"/>
    <p:sldId id="424" r:id="rId10"/>
    <p:sldId id="423" r:id="rId11"/>
    <p:sldId id="425" r:id="rId12"/>
    <p:sldId id="426" r:id="rId13"/>
    <p:sldId id="415" r:id="rId14"/>
    <p:sldId id="464" r:id="rId15"/>
    <p:sldId id="428" r:id="rId16"/>
    <p:sldId id="429" r:id="rId17"/>
    <p:sldId id="465" r:id="rId18"/>
    <p:sldId id="431" r:id="rId19"/>
    <p:sldId id="454" r:id="rId20"/>
    <p:sldId id="455" r:id="rId21"/>
    <p:sldId id="453" r:id="rId22"/>
    <p:sldId id="442" r:id="rId23"/>
    <p:sldId id="458" r:id="rId24"/>
    <p:sldId id="456" r:id="rId25"/>
    <p:sldId id="457" r:id="rId26"/>
    <p:sldId id="430" r:id="rId27"/>
    <p:sldId id="466" r:id="rId28"/>
    <p:sldId id="467" r:id="rId29"/>
    <p:sldId id="459" r:id="rId30"/>
    <p:sldId id="460" r:id="rId31"/>
    <p:sldId id="450" r:id="rId32"/>
    <p:sldId id="452" r:id="rId33"/>
  </p:sldIdLst>
  <p:sldSz cx="9144000" cy="6858000" type="overhead"/>
  <p:notesSz cx="6858000" cy="1001236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00C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6999" autoAdjust="0"/>
    <p:restoredTop sz="90720" autoAdjust="0"/>
  </p:normalViewPr>
  <p:slideViewPr>
    <p:cSldViewPr>
      <p:cViewPr varScale="1">
        <p:scale>
          <a:sx n="99" d="100"/>
          <a:sy n="99" d="100"/>
        </p:scale>
        <p:origin x="-9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2.xml"/><Relationship Id="rId2" Type="http://schemas.openxmlformats.org/officeDocument/2006/relationships/slide" Target="slides/slide9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3730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73" tIns="0" rIns="19473" bIns="0" numCol="1" anchor="t" anchorCtr="0" compatLnSpc="1">
            <a:prstTxWarp prst="textNoShape">
              <a:avLst/>
            </a:prstTxWarp>
          </a:bodyPr>
          <a:lstStyle>
            <a:lvl1pPr algn="l" defTabSz="935038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33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73" tIns="0" rIns="19473" bIns="0" numCol="1" anchor="t" anchorCtr="0" compatLnSpc="1">
            <a:prstTxWarp prst="textNoShape">
              <a:avLst/>
            </a:prstTxWarp>
          </a:bodyPr>
          <a:lstStyle>
            <a:lvl1pPr algn="r" defTabSz="935038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25" y="757238"/>
            <a:ext cx="4986338" cy="3740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56150"/>
            <a:ext cx="50292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23" tIns="47063" rIns="94123" bIns="470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2300"/>
            <a:ext cx="29733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73" tIns="0" rIns="19473" bIns="0" numCol="1" anchor="b" anchorCtr="0" compatLnSpc="1">
            <a:prstTxWarp prst="textNoShape">
              <a:avLst/>
            </a:prstTxWarp>
          </a:bodyPr>
          <a:lstStyle>
            <a:lvl1pPr algn="l" defTabSz="935038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512300"/>
            <a:ext cx="29733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73" tIns="0" rIns="19473" bIns="0" numCol="1" anchor="b" anchorCtr="0" compatLnSpc="1">
            <a:prstTxWarp prst="textNoShape">
              <a:avLst/>
            </a:prstTxWarp>
          </a:bodyPr>
          <a:lstStyle>
            <a:lvl1pPr algn="r" defTabSz="935038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fld id="{7FD57686-F03D-4C00-9EAD-928B84D10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23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BFAFC3-5D0A-4A87-A8F2-A2211FC2E2B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55650"/>
            <a:ext cx="4989513" cy="3741738"/>
          </a:xfrm>
          <a:ln cap="flat"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54563"/>
            <a:ext cx="5029200" cy="4506912"/>
          </a:xfrm>
          <a:noFill/>
          <a:ln/>
        </p:spPr>
        <p:txBody>
          <a:bodyPr lIns="94579" tIns="47290" rIns="94579" bIns="47290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D7AF37-4372-4767-A77F-89ABB2CC79AA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152697-5485-43A5-A109-3772C66A430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D38EE9-D930-4A96-B269-E9BCC98BAFB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FF6393-045E-4EA7-88FC-67C62A2A0CA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1050"/>
            <a:ext cx="4995862" cy="3746500"/>
          </a:xfrm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62500"/>
            <a:ext cx="5029200" cy="45259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485" tIns="46743" rIns="93485" bIns="46743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EE5B07-0FC1-41DC-8807-6AD85C7E7BC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2A6906-B879-4696-AEFE-215E40BA156F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ABACF8-E3DB-413F-8E62-AD922F57DAA9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449ABC-2557-46D2-B296-1E4CB276C450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4BAAC4-92D3-4EAA-9C07-FF95158E8D8D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DCC9E6-E14C-41D1-B14C-13C93C4D2D83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51592E-38D4-4CC1-A31C-A84D5E660F8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C5F954-590F-4E83-8B51-CEE8DB1F0C73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55650"/>
            <a:ext cx="4989513" cy="3741738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54563"/>
            <a:ext cx="5029200" cy="4506912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FA1839-1E16-410C-8927-17CBA38292A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CF8406-F13D-4BBC-898C-161EB550C4C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73EC14-541A-4DF0-9938-69713913771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BD10F9-8E85-4659-9642-13E2E70FD40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E15319-2D51-41F8-8C25-D1A33F0252F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CA6061-D0D6-4643-9077-AED4479384C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89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B1C1B3-04C6-408F-B589-8688EA1DF2D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524000"/>
            <a:ext cx="9144000" cy="3886200"/>
          </a:xfrm>
          <a:prstGeom prst="rect">
            <a:avLst/>
          </a:prstGeom>
          <a:gradFill rotWithShape="0">
            <a:gsLst>
              <a:gs pos="0">
                <a:srgbClr val="CCFFFF">
                  <a:gamma/>
                  <a:tint val="0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pic>
        <p:nvPicPr>
          <p:cNvPr id="5" name="Picture 3" descr="C:\Documents and Settings\begumf\My Documents\francey\1_work_progress\june_05\schools_powerpoint\ai_work_files\ub\ub_burgund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9145588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19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97088" y="2478088"/>
            <a:ext cx="5218112" cy="19081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562600"/>
            <a:ext cx="8456613" cy="1065213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481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914400"/>
            <a:ext cx="3848100" cy="51816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914400"/>
            <a:ext cx="3848100" cy="51816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914400"/>
            <a:ext cx="38481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481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38481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begumf\My Documents\francey\1_work_progress\june_05\schools_powerpoint\ai_work_files\word_marque\wordmarque_burgundy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110288"/>
            <a:ext cx="1676400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848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o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e.bham.ac.uk/spann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ression.ru/video/motion_estimation/index_en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26.wmf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1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media" Target="../media/media2.M1V"/><Relationship Id="rId7" Type="http://schemas.openxmlformats.org/officeDocument/2006/relationships/image" Target="../media/image31.png"/><Relationship Id="rId2" Type="http://schemas.openxmlformats.org/officeDocument/2006/relationships/video" Target="../media/media1.M1V"/><Relationship Id="rId1" Type="http://schemas.microsoft.com/office/2007/relationships/media" Target="../media/media1.M1V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1V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media" Target="../media/media4.M1V"/><Relationship Id="rId7" Type="http://schemas.openxmlformats.org/officeDocument/2006/relationships/image" Target="../media/image33.png"/><Relationship Id="rId2" Type="http://schemas.openxmlformats.org/officeDocument/2006/relationships/video" Target="../media/media3.M1V"/><Relationship Id="rId1" Type="http://schemas.microsoft.com/office/2007/relationships/media" Target="../media/media3.M1V"/><Relationship Id="rId6" Type="http://schemas.openxmlformats.org/officeDocument/2006/relationships/image" Target="../media/image32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4.M1V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raffiti.virgin.net/ljmayes.mal/var/tvband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39938" y="2667000"/>
            <a:ext cx="5627687" cy="19050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GB" sz="4000" dirty="0" smtClean="0"/>
              <a:t>Multimedia Data</a:t>
            </a:r>
            <a:br>
              <a:rPr lang="en-GB" sz="4000" dirty="0" smtClean="0"/>
            </a:br>
            <a:r>
              <a:rPr lang="en-GB" sz="3200" b="1" dirty="0" smtClean="0"/>
              <a:t>Video Compression </a:t>
            </a:r>
            <a:br>
              <a:rPr lang="en-GB" sz="3200" b="1" dirty="0" smtClean="0"/>
            </a:br>
            <a:r>
              <a:rPr lang="en-GB" sz="3200" dirty="0" smtClean="0"/>
              <a:t>The MPEG-1 Standard</a:t>
            </a:r>
            <a:r>
              <a:rPr lang="en-GB" sz="3200" b="1" dirty="0" smtClean="0"/>
              <a:t> </a:t>
            </a:r>
            <a:r>
              <a:rPr lang="en-GB" sz="1200" b="1" dirty="0" smtClean="0"/>
              <a:t/>
            </a:r>
            <a:br>
              <a:rPr lang="en-GB" sz="1200" b="1" dirty="0" smtClean="0"/>
            </a:br>
            <a:endParaRPr lang="en-GB" sz="1200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01913" y="4953000"/>
            <a:ext cx="6400800" cy="1752600"/>
          </a:xfrm>
          <a:noFill/>
        </p:spPr>
        <p:txBody>
          <a:bodyPr lIns="92075" tIns="46038" rIns="92075" bIns="46038" anchor="ctr"/>
          <a:lstStyle/>
          <a:p>
            <a:pPr algn="r" eaLnBrk="1" hangingPunct="1"/>
            <a:endParaRPr lang="en-GB" sz="28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GB" dirty="0" smtClean="0">
                <a:latin typeface="Times New Roman" pitchFamily="18" charset="0"/>
              </a:rPr>
              <a:t>Dr Mike Spann</a:t>
            </a:r>
          </a:p>
          <a:p>
            <a:pPr algn="r" eaLnBrk="1" hangingPunct="1"/>
            <a:endParaRPr lang="en-GB" sz="800" dirty="0" smtClean="0">
              <a:latin typeface="Times New Roman" pitchFamily="18" charset="0"/>
            </a:endParaRPr>
          </a:p>
          <a:p>
            <a:pPr algn="r" eaLnBrk="1" hangingPunct="1"/>
            <a:r>
              <a:rPr lang="en-GB" sz="1200" dirty="0" smtClean="0">
                <a:latin typeface="Courier New" pitchFamily="49" charset="0"/>
                <a:hlinkClick r:id="rId3"/>
              </a:rPr>
              <a:t>http://www.eee.bham.ac.uk/spannm</a:t>
            </a:r>
            <a:r>
              <a:rPr lang="en-GB" sz="1200" dirty="0" smtClean="0">
                <a:latin typeface="Courier New" pitchFamily="49" charset="0"/>
              </a:rPr>
              <a:t>   </a:t>
            </a:r>
          </a:p>
          <a:p>
            <a:pPr algn="r" eaLnBrk="1" hangingPunct="1"/>
            <a:r>
              <a:rPr lang="en-GB" sz="1200" dirty="0" smtClean="0">
                <a:latin typeface="Courier New" pitchFamily="49" charset="0"/>
              </a:rPr>
              <a:t>M.Spann@bham.ac.uk</a:t>
            </a:r>
          </a:p>
          <a:p>
            <a:pPr algn="r" eaLnBrk="1" hangingPunct="1"/>
            <a:r>
              <a:rPr lang="en-GB" sz="1200" dirty="0" smtClean="0">
                <a:latin typeface="Times New Roman" pitchFamily="18" charset="0"/>
              </a:rPr>
              <a:t>Electronic, Electrical and Computer Engineering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676400" y="4419600"/>
            <a:ext cx="6019800" cy="830997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/>
            <a:endParaRPr lang="en-GB" sz="1600" i="1" dirty="0">
              <a:solidFill>
                <a:schemeClr val="tx2"/>
              </a:solidFill>
            </a:endParaRPr>
          </a:p>
          <a:p>
            <a:pPr algn="r"/>
            <a:r>
              <a:rPr lang="en-GB" sz="1600" i="1" dirty="0">
                <a:solidFill>
                  <a:schemeClr val="tx2"/>
                </a:solidFill>
              </a:rPr>
              <a:t>This lecture provides a short introduction to video compression using the original MPEG-1 standard as an example</a:t>
            </a:r>
            <a:r>
              <a:rPr lang="en-GB" sz="1600" i="1" dirty="0" smtClean="0">
                <a:solidFill>
                  <a:schemeClr val="tx2"/>
                </a:solidFill>
              </a:rPr>
              <a:t>.</a:t>
            </a:r>
            <a:endParaRPr lang="en-GB" sz="16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Temporal Decimation</a:t>
            </a:r>
          </a:p>
        </p:txBody>
      </p:sp>
      <p:sp>
        <p:nvSpPr>
          <p:cNvPr id="12291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GB" dirty="0" smtClean="0"/>
              <a:t>Three standards for frame rate in use today</a:t>
            </a:r>
          </a:p>
          <a:p>
            <a:pPr lvl="1" eaLnBrk="1" hangingPunct="1">
              <a:spcAft>
                <a:spcPts val="600"/>
              </a:spcAft>
            </a:pPr>
            <a:r>
              <a:rPr lang="en-GB" dirty="0" smtClean="0"/>
              <a:t>Cinema uses 24 FPS</a:t>
            </a:r>
          </a:p>
          <a:p>
            <a:pPr lvl="1" eaLnBrk="1" hangingPunct="1">
              <a:spcAft>
                <a:spcPts val="600"/>
              </a:spcAft>
            </a:pPr>
            <a:r>
              <a:rPr lang="en-GB" dirty="0" smtClean="0"/>
              <a:t>European TV uses 25 FPS</a:t>
            </a:r>
          </a:p>
          <a:p>
            <a:pPr lvl="1" eaLnBrk="1" hangingPunct="1">
              <a:spcAft>
                <a:spcPts val="600"/>
              </a:spcAft>
            </a:pPr>
            <a:r>
              <a:rPr lang="en-GB" dirty="0" smtClean="0"/>
              <a:t>American TV uses 30 FPS</a:t>
            </a:r>
          </a:p>
          <a:p>
            <a:pPr eaLnBrk="1" hangingPunct="1">
              <a:spcAft>
                <a:spcPts val="600"/>
              </a:spcAft>
            </a:pPr>
            <a:r>
              <a:rPr lang="en-GB" dirty="0" smtClean="0"/>
              <a:t>Lowest acceptable frame rate is 25 FPS so little decimation can be achieved for Video CD</a:t>
            </a:r>
          </a:p>
          <a:p>
            <a:pPr eaLnBrk="1" hangingPunct="1">
              <a:spcAft>
                <a:spcPts val="600"/>
              </a:spcAft>
            </a:pPr>
            <a:r>
              <a:rPr lang="en-GB" dirty="0" smtClean="0"/>
              <a:t>MPEG-1 does allow much lower frame rates e.g. for internet video – but quality is reduced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Decimation – The Result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After throwing away all this information, we still have a data rate of (assuming 8 bits per YUV):</a:t>
            </a:r>
          </a:p>
          <a:p>
            <a:endParaRPr lang="en-GB" smtClean="0"/>
          </a:p>
          <a:p>
            <a:pPr lvl="1"/>
            <a:r>
              <a:rPr lang="en-GB" smtClean="0"/>
              <a:t>Y = (352*288) * 25 * 8 = 20.3 Mb/s</a:t>
            </a:r>
          </a:p>
          <a:p>
            <a:pPr lvl="1"/>
            <a:r>
              <a:rPr lang="en-GB" smtClean="0"/>
              <a:t>U = (352/2 * 288/2) * 25 * 8 = 5.07 Mb/s</a:t>
            </a:r>
          </a:p>
          <a:p>
            <a:pPr lvl="1"/>
            <a:r>
              <a:rPr lang="en-GB" smtClean="0"/>
              <a:t>V = (352/2 * 288/2) * 25 * 8 = 5.07 Mb/s</a:t>
            </a:r>
          </a:p>
          <a:p>
            <a:pPr lvl="1">
              <a:buFontTx/>
              <a:buNone/>
            </a:pPr>
            <a:r>
              <a:rPr lang="en-GB" smtClean="0">
                <a:solidFill>
                  <a:srgbClr val="FF0000"/>
                </a:solidFill>
              </a:rPr>
              <a:t>TOTAL (for video) = 30.45 Mb/s</a:t>
            </a:r>
          </a:p>
          <a:p>
            <a:pPr lvl="1"/>
            <a:endParaRPr lang="en-GB" smtClean="0"/>
          </a:p>
          <a:p>
            <a:pPr lvl="1"/>
            <a:r>
              <a:rPr lang="en-GB" smtClean="0"/>
              <a:t>MPEG 1 audio runs at 128Kb/s</a:t>
            </a:r>
          </a:p>
          <a:p>
            <a:pPr lvl="1"/>
            <a:r>
              <a:rPr lang="en-GB" smtClean="0"/>
              <a:t>Video CD - Target is 1.5Mb/sec</a:t>
            </a:r>
          </a:p>
          <a:p>
            <a:pPr lvl="1">
              <a:buFontTx/>
              <a:buNone/>
            </a:pPr>
            <a:r>
              <a:rPr lang="en-GB" smtClean="0">
                <a:solidFill>
                  <a:srgbClr val="FF0000"/>
                </a:solidFill>
              </a:rPr>
              <a:t>Space for video = 1.5 – 0.128Mb/s = 1.372Mb/s</a:t>
            </a:r>
          </a:p>
          <a:p>
            <a:pPr lvl="1"/>
            <a:endParaRPr lang="en-GB" smtClean="0"/>
          </a:p>
          <a:p>
            <a:r>
              <a:rPr lang="en-GB" smtClean="0"/>
              <a:t>So now use compression to get a saving of 22:1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Spatial Compression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2400" dirty="0" smtClean="0"/>
              <a:t>A video is a sequence of images – and images can be compressed.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JPEG uses </a:t>
            </a:r>
            <a:r>
              <a:rPr lang="en-GB" sz="2400" dirty="0" err="1" smtClean="0"/>
              <a:t>lossy</a:t>
            </a:r>
            <a:r>
              <a:rPr lang="en-GB" sz="2400" dirty="0" smtClean="0"/>
              <a:t> compression – typical compression ratios are around 10:1 and, with deteriorating, quality up toward 20:1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We could just compress images and send these.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Time does not enter into the process.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This is called intra-coding (intra = within)</a:t>
            </a:r>
          </a:p>
          <a:p>
            <a:pPr lvl="1">
              <a:spcAft>
                <a:spcPts val="600"/>
              </a:spcAft>
            </a:pPr>
            <a:r>
              <a:rPr lang="en-GB" sz="2400" dirty="0" smtClean="0"/>
              <a:t>Generically called Motion JPEG (M-JPEG)</a:t>
            </a:r>
          </a:p>
          <a:p>
            <a:pPr lvl="1">
              <a:spcAft>
                <a:spcPts val="600"/>
              </a:spcAft>
            </a:pPr>
            <a:r>
              <a:rPr lang="en-GB" sz="2400" dirty="0" smtClean="0"/>
              <a:t>Typically used by digital cameras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38200" y="3124200"/>
            <a:ext cx="57150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eaLnBrk="0" hangingPunct="0"/>
            <a:endParaRPr lang="en-GB" sz="3600">
              <a:solidFill>
                <a:srgbClr val="0000CC"/>
              </a:solidFill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38200" y="3810000"/>
            <a:ext cx="7620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 algn="l" eaLnBrk="0" hangingPunct="0"/>
            <a:endParaRPr lang="en-GB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Spatial Compression</a:t>
            </a:r>
          </a:p>
        </p:txBody>
      </p:sp>
      <p:sp>
        <p:nvSpPr>
          <p:cNvPr id="15364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686300" y="914400"/>
            <a:ext cx="3957638" cy="5181600"/>
          </a:xfrm>
        </p:spPr>
        <p:txBody>
          <a:bodyPr/>
          <a:lstStyle/>
          <a:p>
            <a:r>
              <a:rPr lang="en-GB" smtClean="0"/>
              <a:t>Very similar to JPEG</a:t>
            </a:r>
          </a:p>
          <a:p>
            <a:r>
              <a:rPr lang="en-GB" smtClean="0"/>
              <a:t>Image divided into 8 by 8 pixel sub-blocks</a:t>
            </a:r>
          </a:p>
          <a:p>
            <a:r>
              <a:rPr lang="en-GB" smtClean="0"/>
              <a:t>Number of blocks = 352/8 by 288/8 = 44 by 36 blocks</a:t>
            </a:r>
          </a:p>
          <a:p>
            <a:r>
              <a:rPr lang="en-GB" smtClean="0"/>
              <a:t>Each block DCT coded</a:t>
            </a:r>
          </a:p>
          <a:p>
            <a:r>
              <a:rPr lang="en-GB" smtClean="0"/>
              <a:t>Quantisation - dropping low-amplitude coefficients</a:t>
            </a:r>
          </a:p>
          <a:p>
            <a:r>
              <a:rPr lang="en-GB" smtClean="0"/>
              <a:t>Huffman coded</a:t>
            </a:r>
          </a:p>
          <a:p>
            <a:r>
              <a:rPr lang="en-GB" smtClean="0"/>
              <a:t>This produces a complete frame called an Intra frame (I)</a:t>
            </a:r>
          </a:p>
        </p:txBody>
      </p:sp>
      <p:pic>
        <p:nvPicPr>
          <p:cNvPr id="15365" name="Picture 4" descr="Y:\eem4u - 2000\Tennis1a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28800"/>
            <a:ext cx="3995738" cy="3240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Temporal Compression</a:t>
            </a:r>
            <a:endParaRPr lang="en-US" dirty="0"/>
          </a:p>
        </p:txBody>
      </p:sp>
      <p:sp>
        <p:nvSpPr>
          <p:cNvPr id="3" name="Rectangle 12"/>
          <p:cNvSpPr txBox="1">
            <a:spLocks noChangeArrowheads="1"/>
          </p:cNvSpPr>
          <p:nvPr/>
        </p:nvSpPr>
        <p:spPr>
          <a:xfrm>
            <a:off x="685800" y="914400"/>
            <a:ext cx="3848100" cy="5181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pitchFamily="2" charset="2"/>
              <a:buChar char="o"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Spatial compression does not take into account similarities between adjacent frames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pitchFamily="2" charset="2"/>
              <a:buChar char="o"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Talking Heads - Backgrounds don’t change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pitchFamily="2" charset="2"/>
              <a:buChar char="o"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Consecutive images (1/25th second apart) are very similar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pitchFamily="2" charset="2"/>
              <a:buChar char="o"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Just send the difference between adjacent frames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o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6" descr="Y:\ee1f2\talkinghead1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9713" y="1124744"/>
            <a:ext cx="355804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Y:\ee1f2\diff 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200400"/>
            <a:ext cx="19224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Difference Coding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Only send difference between this frame and previous frame</a:t>
            </a:r>
          </a:p>
          <a:p>
            <a:r>
              <a:rPr lang="en-GB" dirty="0" smtClean="0"/>
              <a:t>Result is very sparse – high compression now possible using block-based DCT as </a:t>
            </a:r>
            <a:r>
              <a:rPr lang="en-GB" dirty="0" smtClean="0"/>
              <a:t>before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17413" name="Picture 6" descr="Y:\ee1f2\talkinghead1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133600"/>
            <a:ext cx="26670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 descr="Y:\ee1f2\talkinghead2-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267200"/>
            <a:ext cx="26670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" descr="Y:\ee1f2\talkinghead1-2-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3200400"/>
            <a:ext cx="26670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Difference Coding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908720"/>
            <a:ext cx="3314700" cy="5181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 smtClean="0"/>
              <a:t>Using the previous frame and the encoded difference frame we can recreate the original – this is called a predicted frame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(P frame).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This recreated frame can then be used to form the next frame and the process is repeated.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Usually a sequence of P frames is created until the next I frame (maybe a scene change!)</a:t>
            </a:r>
          </a:p>
        </p:txBody>
      </p:sp>
      <p:pic>
        <p:nvPicPr>
          <p:cNvPr id="18436" name="Picture 4" descr="Y:\ee1f2\diff co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295400"/>
            <a:ext cx="4724400" cy="443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5076056" y="6021288"/>
            <a:ext cx="504056" cy="50405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07704" y="6021288"/>
            <a:ext cx="504056" cy="504056"/>
          </a:xfrm>
          <a:prstGeom prst="rect">
            <a:avLst/>
          </a:prstGeom>
          <a:noFill/>
          <a:ln w="19050" cap="flat" cmpd="sng" algn="ctr">
            <a:solidFill>
              <a:srgbClr val="92D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283968" y="6021288"/>
            <a:ext cx="504056" cy="50405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491880" y="6021288"/>
            <a:ext cx="504056" cy="50405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699792" y="6021288"/>
            <a:ext cx="504056" cy="50405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868144" y="6021288"/>
            <a:ext cx="504056" cy="504056"/>
          </a:xfrm>
          <a:prstGeom prst="rect">
            <a:avLst/>
          </a:prstGeom>
          <a:noFill/>
          <a:ln w="19050" cap="flat" cmpd="sng" algn="ctr">
            <a:solidFill>
              <a:srgbClr val="92D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traight Arrow Connector 14"/>
          <p:cNvCxnSpPr>
            <a:stCxn id="10" idx="1"/>
            <a:endCxn id="7" idx="3"/>
          </p:cNvCxnSpPr>
          <p:nvPr/>
        </p:nvCxnSpPr>
        <p:spPr bwMode="auto">
          <a:xfrm flipH="1">
            <a:off x="2411760" y="6273316"/>
            <a:ext cx="288032" cy="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9" idx="1"/>
            <a:endCxn id="10" idx="3"/>
          </p:cNvCxnSpPr>
          <p:nvPr/>
        </p:nvCxnSpPr>
        <p:spPr bwMode="auto">
          <a:xfrm flipH="1">
            <a:off x="3203848" y="6273316"/>
            <a:ext cx="288032" cy="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1"/>
            <a:endCxn id="9" idx="3"/>
          </p:cNvCxnSpPr>
          <p:nvPr/>
        </p:nvCxnSpPr>
        <p:spPr bwMode="auto">
          <a:xfrm flipH="1">
            <a:off x="3995936" y="6273316"/>
            <a:ext cx="288032" cy="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6" idx="1"/>
            <a:endCxn id="8" idx="3"/>
          </p:cNvCxnSpPr>
          <p:nvPr/>
        </p:nvCxnSpPr>
        <p:spPr bwMode="auto">
          <a:xfrm flipH="1">
            <a:off x="4788024" y="6273316"/>
            <a:ext cx="288032" cy="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6660232" y="6021288"/>
            <a:ext cx="504056" cy="50405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79712" y="602128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Bell MT" pitchFamily="18" charset="0"/>
                <a:ea typeface="Arial Unicode MS" pitchFamily="34" charset="-128"/>
                <a:cs typeface="Arial Unicode MS" pitchFamily="34" charset="-128"/>
              </a:rPr>
              <a:t>I</a:t>
            </a:r>
            <a:endParaRPr lang="en-US" sz="2400" dirty="0">
              <a:latin typeface="Bell MT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68144" y="602128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Bell MT" pitchFamily="18" charset="0"/>
                <a:ea typeface="Arial Unicode MS" pitchFamily="34" charset="-128"/>
                <a:cs typeface="Arial Unicode MS" pitchFamily="34" charset="-128"/>
              </a:rPr>
              <a:t>I</a:t>
            </a:r>
            <a:endParaRPr lang="en-US" sz="2400" dirty="0">
              <a:latin typeface="Bell MT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60232" y="602128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Bell MT" pitchFamily="18" charset="0"/>
                <a:ea typeface="Arial Unicode MS" pitchFamily="34" charset="-128"/>
                <a:cs typeface="Arial Unicode MS" pitchFamily="34" charset="-128"/>
              </a:rPr>
              <a:t>P</a:t>
            </a:r>
            <a:endParaRPr lang="en-US" sz="2400" dirty="0">
              <a:latin typeface="Bell MT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76056" y="602128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Bell MT" pitchFamily="18" charset="0"/>
                <a:ea typeface="Arial Unicode MS" pitchFamily="34" charset="-128"/>
                <a:cs typeface="Arial Unicode MS" pitchFamily="34" charset="-128"/>
              </a:rPr>
              <a:t>P</a:t>
            </a:r>
            <a:endParaRPr lang="en-US" sz="2400" dirty="0">
              <a:latin typeface="Bell MT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55976" y="602128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Bell MT" pitchFamily="18" charset="0"/>
                <a:ea typeface="Arial Unicode MS" pitchFamily="34" charset="-128"/>
                <a:cs typeface="Arial Unicode MS" pitchFamily="34" charset="-128"/>
              </a:rPr>
              <a:t>P</a:t>
            </a:r>
            <a:endParaRPr lang="en-US" sz="2400" dirty="0">
              <a:latin typeface="Bell MT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91880" y="602128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Bell MT" pitchFamily="18" charset="0"/>
                <a:ea typeface="Arial Unicode MS" pitchFamily="34" charset="-128"/>
                <a:cs typeface="Arial Unicode MS" pitchFamily="34" charset="-128"/>
              </a:rPr>
              <a:t>P</a:t>
            </a:r>
            <a:endParaRPr lang="en-US" sz="2400" dirty="0">
              <a:latin typeface="Bell MT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99792" y="602128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Bell MT" pitchFamily="18" charset="0"/>
                <a:ea typeface="Arial Unicode MS" pitchFamily="34" charset="-128"/>
                <a:cs typeface="Arial Unicode MS" pitchFamily="34" charset="-128"/>
              </a:rPr>
              <a:t>P</a:t>
            </a:r>
            <a:endParaRPr lang="en-US" sz="2400" dirty="0">
              <a:latin typeface="Bell MT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 flipH="1">
            <a:off x="6372200" y="6264000"/>
            <a:ext cx="288032" cy="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6876256" y="6021288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.....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Difference coding</a:t>
            </a:r>
            <a:endParaRPr lang="en-US" dirty="0"/>
          </a:p>
        </p:txBody>
      </p:sp>
      <p:sp>
        <p:nvSpPr>
          <p:cNvPr id="3" name="Rectangle 1027"/>
          <p:cNvSpPr txBox="1">
            <a:spLocks noChangeArrowheads="1"/>
          </p:cNvSpPr>
          <p:nvPr/>
        </p:nvSpPr>
        <p:spPr>
          <a:xfrm>
            <a:off x="683568" y="1196752"/>
            <a:ext cx="3924300" cy="46243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o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Difference coding is good for ‘talking heads’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o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o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o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o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o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o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good for scenes with lots of movement</a:t>
            </a:r>
          </a:p>
        </p:txBody>
      </p:sp>
      <p:pic>
        <p:nvPicPr>
          <p:cNvPr id="5" name="Picture 6" descr="Y:\ee1f2\talkinghead1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692696"/>
            <a:ext cx="3149692" cy="235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Y:\ee1f2\hors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501008"/>
            <a:ext cx="3168352" cy="237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Y:\ee1f2\diff 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200400"/>
            <a:ext cx="19224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2900"/>
            <a:ext cx="4724400" cy="876300"/>
          </a:xfrm>
        </p:spPr>
        <p:txBody>
          <a:bodyPr/>
          <a:lstStyle/>
          <a:p>
            <a:pPr eaLnBrk="1" hangingPunct="1"/>
            <a:r>
              <a:rPr lang="en-GB" dirty="0" smtClean="0"/>
              <a:t>Motion Compensation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0" y="609600"/>
            <a:ext cx="3429000" cy="2286000"/>
          </a:xfrm>
        </p:spPr>
        <p:txBody>
          <a:bodyPr/>
          <a:lstStyle/>
          <a:p>
            <a:pPr eaLnBrk="1" hangingPunct="1"/>
            <a:r>
              <a:rPr lang="en-GB" sz="1800" smtClean="0"/>
              <a:t>Difference coding is good, but often an object will simply change position between frames.</a:t>
            </a:r>
          </a:p>
          <a:p>
            <a:pPr eaLnBrk="1" hangingPunct="1"/>
            <a:r>
              <a:rPr lang="en-GB" sz="1800" smtClean="0"/>
              <a:t>DCT coding not as good as for ‘sparse’ difference image.</a:t>
            </a:r>
          </a:p>
        </p:txBody>
      </p:sp>
      <p:pic>
        <p:nvPicPr>
          <p:cNvPr id="20485" name="Picture 4" descr="Y:\ee1f2\hors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057400"/>
            <a:ext cx="26670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 descr="Y:\ee1f2\hors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267200"/>
            <a:ext cx="2667000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0" descr="Y:\ee1f2\horse1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3200400"/>
            <a:ext cx="26670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Motion Compensation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2000" dirty="0" smtClean="0"/>
              <a:t>Motion compensation is a simple and efficient means of accounting for the motion of objects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Assumes the frame is split up into </a:t>
            </a:r>
            <a:r>
              <a:rPr lang="en-GB" sz="2000" i="1" dirty="0" err="1" smtClean="0"/>
              <a:t>macroblocks</a:t>
            </a:r>
            <a:r>
              <a:rPr lang="en-GB" sz="2000" dirty="0" smtClean="0"/>
              <a:t> of typically 16x16 pixels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Instead of transmitting the pixel colours for a </a:t>
            </a:r>
            <a:r>
              <a:rPr lang="en-GB" sz="2000" dirty="0" err="1" smtClean="0"/>
              <a:t>macroblock</a:t>
            </a:r>
            <a:r>
              <a:rPr lang="en-GB" sz="2000" dirty="0" smtClean="0"/>
              <a:t> in the current frame, we search for the position it in the previous frame (</a:t>
            </a:r>
            <a:r>
              <a:rPr lang="en-GB" sz="2000" i="1" dirty="0" smtClean="0"/>
              <a:t>reference frame</a:t>
            </a:r>
            <a:r>
              <a:rPr lang="en-GB" sz="2000" dirty="0" smtClean="0"/>
              <a:t>) and simply transmit the motion vector</a:t>
            </a:r>
          </a:p>
          <a:p>
            <a:pPr lvl="1">
              <a:spcAft>
                <a:spcPts val="600"/>
              </a:spcAft>
            </a:pPr>
            <a:r>
              <a:rPr lang="en-GB" sz="1600" dirty="0" smtClean="0"/>
              <a:t>Relies on simplistic assumptions</a:t>
            </a:r>
          </a:p>
          <a:p>
            <a:pPr lvl="1">
              <a:spcAft>
                <a:spcPts val="600"/>
              </a:spcAft>
            </a:pPr>
            <a:r>
              <a:rPr lang="en-GB" sz="1600" dirty="0" smtClean="0"/>
              <a:t>The search is computationally expensive</a:t>
            </a:r>
          </a:p>
          <a:p>
            <a:endParaRPr lang="en-US" sz="2000" dirty="0"/>
          </a:p>
        </p:txBody>
      </p:sp>
      <p:pic>
        <p:nvPicPr>
          <p:cNvPr id="44" name="Picture 5" descr="C:\mpeg\docs\Tennis2a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01008"/>
            <a:ext cx="2895600" cy="2347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5" name="Picture 6" descr="C:\Lecturing\1f2\tenni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80728"/>
            <a:ext cx="2895600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/>
          <p:nvPr/>
        </p:nvSpPr>
        <p:spPr>
          <a:xfrm>
            <a:off x="7668344" y="436510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Current frame</a:t>
            </a:r>
            <a:endParaRPr lang="en-US" sz="1800" dirty="0"/>
          </a:p>
        </p:txBody>
      </p:sp>
      <p:sp>
        <p:nvSpPr>
          <p:cNvPr id="47" name="TextBox 46"/>
          <p:cNvSpPr txBox="1"/>
          <p:nvPr/>
        </p:nvSpPr>
        <p:spPr>
          <a:xfrm>
            <a:off x="7668344" y="177281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Reference frame</a:t>
            </a:r>
            <a:endParaRPr lang="en-US" sz="1800" dirty="0"/>
          </a:p>
        </p:txBody>
      </p:sp>
      <p:cxnSp>
        <p:nvCxnSpPr>
          <p:cNvPr id="49" name="Straight Arrow Connector 48"/>
          <p:cNvCxnSpPr/>
          <p:nvPr/>
        </p:nvCxnSpPr>
        <p:spPr bwMode="auto">
          <a:xfrm flipH="1" flipV="1">
            <a:off x="5364088" y="1556792"/>
            <a:ext cx="432048" cy="223224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 flipH="1">
            <a:off x="5292080" y="3861048"/>
            <a:ext cx="432048" cy="216024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5292080" y="393305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(</a:t>
            </a:r>
            <a:r>
              <a:rPr lang="en-GB" sz="1400" dirty="0" err="1" smtClean="0"/>
              <a:t>dx,dy</a:t>
            </a:r>
            <a:r>
              <a:rPr lang="en-GB" sz="1400" dirty="0" smtClean="0"/>
              <a:t>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696200" cy="914400"/>
          </a:xfrm>
        </p:spPr>
        <p:txBody>
          <a:bodyPr/>
          <a:lstStyle/>
          <a:p>
            <a:pPr eaLnBrk="1" hangingPunct="1"/>
            <a:r>
              <a:rPr lang="en-GB" smtClean="0"/>
              <a:t>Contents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86400"/>
          </a:xfrm>
        </p:spPr>
        <p:txBody>
          <a:bodyPr/>
          <a:lstStyle/>
          <a:p>
            <a:pPr eaLnBrk="1" hangingPunct="1"/>
            <a:r>
              <a:rPr lang="en-GB" sz="2400" smtClean="0"/>
              <a:t>Analogue TV</a:t>
            </a:r>
          </a:p>
          <a:p>
            <a:pPr eaLnBrk="1" hangingPunct="1"/>
            <a:r>
              <a:rPr lang="en-GB" sz="2400" smtClean="0"/>
              <a:t>Basic digital TV – the problem</a:t>
            </a:r>
          </a:p>
          <a:p>
            <a:pPr eaLnBrk="1" hangingPunct="1"/>
            <a:r>
              <a:rPr lang="en-GB" sz="2400" smtClean="0"/>
              <a:t>MPEG-1 definition</a:t>
            </a:r>
          </a:p>
          <a:p>
            <a:pPr eaLnBrk="1" hangingPunct="1"/>
            <a:r>
              <a:rPr lang="en-GB" sz="2400" smtClean="0"/>
              <a:t>Decimation (spatial, temporal and colour)</a:t>
            </a:r>
          </a:p>
          <a:p>
            <a:pPr eaLnBrk="1" hangingPunct="1"/>
            <a:r>
              <a:rPr lang="en-GB" sz="2400" smtClean="0"/>
              <a:t>Spatial compression</a:t>
            </a:r>
          </a:p>
          <a:p>
            <a:pPr eaLnBrk="1" hangingPunct="1"/>
            <a:r>
              <a:rPr lang="en-GB" sz="2400" smtClean="0"/>
              <a:t>Temporal compression</a:t>
            </a:r>
          </a:p>
          <a:p>
            <a:pPr eaLnBrk="1" hangingPunct="1"/>
            <a:r>
              <a:rPr lang="en-GB" sz="2400" smtClean="0"/>
              <a:t>Difference coding</a:t>
            </a:r>
          </a:p>
          <a:p>
            <a:pPr eaLnBrk="1" hangingPunct="1"/>
            <a:r>
              <a:rPr lang="en-GB" sz="2400" smtClean="0"/>
              <a:t>Motion compensation</a:t>
            </a:r>
          </a:p>
          <a:p>
            <a:pPr eaLnBrk="1" hangingPunct="1">
              <a:buFont typeface="Wingdings" pitchFamily="2" charset="2"/>
              <a:buNone/>
            </a:pPr>
            <a:endParaRPr lang="en-GB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Motion Compensation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Block Matching--how to find the matching block?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Matching criteria: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In practice we couldn’t expect to find the exactly identical matching block, instead we look for close match.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Most motion estimation schemes look for minimum mean square error(MMSE) between block in the current frame and the block in the previous frame at some displacement (</a:t>
            </a:r>
            <a:r>
              <a:rPr lang="en-US" i="1" dirty="0" err="1" smtClean="0"/>
              <a:t>dx,dy</a:t>
            </a:r>
            <a:r>
              <a:rPr lang="en-US" dirty="0" smtClean="0"/>
              <a:t>).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  <a:p>
            <a:pPr lvl="2">
              <a:lnSpc>
                <a:spcPct val="90000"/>
              </a:lnSpc>
            </a:pPr>
            <a:endParaRPr lang="en-US" dirty="0" smtClean="0"/>
          </a:p>
          <a:p>
            <a:pPr lvl="2">
              <a:lnSpc>
                <a:spcPct val="90000"/>
              </a:lnSpc>
            </a:pPr>
            <a:endParaRPr lang="en-US" dirty="0" smtClean="0"/>
          </a:p>
          <a:p>
            <a:pPr lvl="2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Matching block size: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The block size will affect coding efficiency and computational complexity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For MPEG, a block size of 16×16 is used</a:t>
            </a:r>
          </a:p>
          <a:p>
            <a:endParaRPr lang="en-US" dirty="0"/>
          </a:p>
        </p:txBody>
      </p:sp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1489075" y="3619500"/>
          <a:ext cx="59182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7" name="Equation" r:id="rId3" imgW="2958840" imgH="406080" progId="Equation.3">
                  <p:embed/>
                </p:oleObj>
              </mc:Choice>
              <mc:Fallback>
                <p:oleObj name="Equation" r:id="rId3" imgW="2958840" imgH="4060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9075" y="3619500"/>
                        <a:ext cx="59182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Motion Compensation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www.compression.ru/video/motion_estimation/index_en.html</a:t>
            </a:r>
            <a:r>
              <a:rPr lang="en-GB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Motion Compensation – The Problems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4678288" cy="5181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 smtClean="0"/>
              <a:t>Objects rarely move and retain their shape.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But what is an object? We have an array of pixels.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Could try and segment image into separate objects – but very intense processing!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Basis of the MPEG4 standard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Simple option - split image up into small blocks (</a:t>
            </a:r>
            <a:r>
              <a:rPr lang="en-GB" dirty="0" err="1" smtClean="0"/>
              <a:t>macroblocks</a:t>
            </a:r>
            <a:r>
              <a:rPr lang="en-GB" dirty="0" smtClean="0"/>
              <a:t>)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Assumption is that the motion across a </a:t>
            </a:r>
            <a:r>
              <a:rPr lang="en-GB" dirty="0" err="1" smtClean="0"/>
              <a:t>macroblock</a:t>
            </a:r>
            <a:r>
              <a:rPr lang="en-GB" dirty="0" smtClean="0"/>
              <a:t> is uniform</a:t>
            </a:r>
          </a:p>
          <a:p>
            <a:pPr lvl="2">
              <a:spcAft>
                <a:spcPts val="600"/>
              </a:spcAft>
            </a:pPr>
            <a:r>
              <a:rPr lang="en-GB" dirty="0" smtClean="0"/>
              <a:t>Roughly correct if a </a:t>
            </a:r>
            <a:r>
              <a:rPr lang="en-GB" dirty="0" err="1" smtClean="0"/>
              <a:t>macroblock</a:t>
            </a:r>
            <a:r>
              <a:rPr lang="en-GB" dirty="0" smtClean="0"/>
              <a:t> is internal to an object but not if it straddles 2 objects</a:t>
            </a:r>
          </a:p>
        </p:txBody>
      </p:sp>
      <p:pic>
        <p:nvPicPr>
          <p:cNvPr id="4" name="Picture 6" descr="C:\Lecturing\1f2\tenni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204864"/>
            <a:ext cx="2878057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6444208" y="4005064"/>
            <a:ext cx="1584176" cy="151216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6444208" y="1556792"/>
            <a:ext cx="1584176" cy="136815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580112" y="551723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Straddles motion boundary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652120" y="98072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Doesn’t straddle motion boundary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MPEG1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7846640" cy="5181600"/>
          </a:xfrm>
        </p:spPr>
        <p:txBody>
          <a:bodyPr/>
          <a:lstStyle/>
          <a:p>
            <a:r>
              <a:rPr lang="en-GB" sz="1800" dirty="0" smtClean="0"/>
              <a:t>MPEG1 uses the DCT to encode the difference between the motion compensated current frame and the reference frame</a:t>
            </a:r>
          </a:p>
          <a:p>
            <a:r>
              <a:rPr lang="en-GB" sz="1800" dirty="0" smtClean="0"/>
              <a:t>Also motion vectors are </a:t>
            </a:r>
            <a:r>
              <a:rPr lang="en-GB" sz="1800" dirty="0" err="1" smtClean="0"/>
              <a:t>predictively</a:t>
            </a:r>
            <a:r>
              <a:rPr lang="en-GB" sz="1800" dirty="0" smtClean="0"/>
              <a:t> coded</a:t>
            </a:r>
          </a:p>
          <a:p>
            <a:r>
              <a:rPr lang="en-GB" sz="1800" dirty="0" smtClean="0"/>
              <a:t>The whole system is quite complex and a detailed knowledge is beyond the scope of this course!</a:t>
            </a:r>
          </a:p>
          <a:p>
            <a:pPr lvl="1"/>
            <a:r>
              <a:rPr lang="en-GB" sz="1400" dirty="0" smtClean="0"/>
              <a:t>The diagram below shows a simplified MPEG encoder</a:t>
            </a:r>
            <a:endParaRPr lang="en-US" sz="1400" dirty="0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1403648" y="2852936"/>
            <a:ext cx="7065963" cy="3605212"/>
            <a:chOff x="662" y="528"/>
            <a:chExt cx="4451" cy="227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864" y="1056"/>
              <a:ext cx="442" cy="384"/>
              <a:chOff x="1243" y="1056"/>
              <a:chExt cx="442" cy="384"/>
            </a:xfrm>
          </p:grpSpPr>
          <p:sp>
            <p:nvSpPr>
              <p:cNvPr id="85" name="Rectangle 3"/>
              <p:cNvSpPr>
                <a:spLocks noChangeArrowheads="1"/>
              </p:cNvSpPr>
              <p:nvPr/>
            </p:nvSpPr>
            <p:spPr bwMode="auto">
              <a:xfrm>
                <a:off x="1248" y="1056"/>
                <a:ext cx="432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Text Box 5"/>
              <p:cNvSpPr txBox="1">
                <a:spLocks noChangeArrowheads="1"/>
              </p:cNvSpPr>
              <p:nvPr/>
            </p:nvSpPr>
            <p:spPr bwMode="auto">
              <a:xfrm>
                <a:off x="1243" y="1094"/>
                <a:ext cx="44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pitchFamily="18" charset="0"/>
                  </a:rPr>
                  <a:t>Frame</a:t>
                </a:r>
              </a:p>
              <a:p>
                <a:pPr algn="ctr" eaLnBrk="0" hangingPunct="0"/>
                <a:r>
                  <a:rPr lang="en-US" sz="1200">
                    <a:latin typeface="Times New Roman" pitchFamily="18" charset="0"/>
                  </a:rPr>
                  <a:t>recorder</a:t>
                </a:r>
              </a:p>
            </p:txBody>
          </p:sp>
        </p:grpSp>
        <p:grpSp>
          <p:nvGrpSpPr>
            <p:cNvPr id="7" name="Group 37"/>
            <p:cNvGrpSpPr>
              <a:grpSpLocks/>
            </p:cNvGrpSpPr>
            <p:nvPr/>
          </p:nvGrpSpPr>
          <p:grpSpPr bwMode="auto">
            <a:xfrm>
              <a:off x="2678" y="1056"/>
              <a:ext cx="442" cy="384"/>
              <a:chOff x="2678" y="1056"/>
              <a:chExt cx="442" cy="384"/>
            </a:xfrm>
          </p:grpSpPr>
          <p:sp>
            <p:nvSpPr>
              <p:cNvPr id="83" name="Rectangle 8"/>
              <p:cNvSpPr>
                <a:spLocks noChangeArrowheads="1"/>
              </p:cNvSpPr>
              <p:nvPr/>
            </p:nvSpPr>
            <p:spPr bwMode="auto">
              <a:xfrm>
                <a:off x="2683" y="1056"/>
                <a:ext cx="432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Text Box 9"/>
              <p:cNvSpPr txBox="1">
                <a:spLocks noChangeArrowheads="1"/>
              </p:cNvSpPr>
              <p:nvPr/>
            </p:nvSpPr>
            <p:spPr bwMode="auto">
              <a:xfrm>
                <a:off x="2678" y="1171"/>
                <a:ext cx="44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pitchFamily="18" charset="0"/>
                  </a:rPr>
                  <a:t>DCT</a:t>
                </a:r>
              </a:p>
            </p:txBody>
          </p:sp>
        </p:grpSp>
        <p:grpSp>
          <p:nvGrpSpPr>
            <p:cNvPr id="8" name="Group 38"/>
            <p:cNvGrpSpPr>
              <a:grpSpLocks/>
            </p:cNvGrpSpPr>
            <p:nvPr/>
          </p:nvGrpSpPr>
          <p:grpSpPr bwMode="auto">
            <a:xfrm>
              <a:off x="3239" y="1056"/>
              <a:ext cx="490" cy="384"/>
              <a:chOff x="3239" y="1056"/>
              <a:chExt cx="490" cy="384"/>
            </a:xfrm>
          </p:grpSpPr>
          <p:sp>
            <p:nvSpPr>
              <p:cNvPr id="81" name="Rectangle 11"/>
              <p:cNvSpPr>
                <a:spLocks noChangeArrowheads="1"/>
              </p:cNvSpPr>
              <p:nvPr/>
            </p:nvSpPr>
            <p:spPr bwMode="auto">
              <a:xfrm>
                <a:off x="3259" y="1056"/>
                <a:ext cx="432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Text Box 12"/>
              <p:cNvSpPr txBox="1">
                <a:spLocks noChangeArrowheads="1"/>
              </p:cNvSpPr>
              <p:nvPr/>
            </p:nvSpPr>
            <p:spPr bwMode="auto">
              <a:xfrm>
                <a:off x="3239" y="1154"/>
                <a:ext cx="49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200" dirty="0">
                    <a:latin typeface="Times New Roman" pitchFamily="18" charset="0"/>
                  </a:rPr>
                  <a:t>Quantize</a:t>
                </a:r>
              </a:p>
            </p:txBody>
          </p:sp>
        </p:grpSp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3825" y="1056"/>
              <a:ext cx="480" cy="403"/>
              <a:chOff x="3825" y="1056"/>
              <a:chExt cx="480" cy="403"/>
            </a:xfrm>
          </p:grpSpPr>
          <p:sp>
            <p:nvSpPr>
              <p:cNvPr id="79" name="Rectangle 14"/>
              <p:cNvSpPr>
                <a:spLocks noChangeArrowheads="1"/>
              </p:cNvSpPr>
              <p:nvPr/>
            </p:nvSpPr>
            <p:spPr bwMode="auto">
              <a:xfrm>
                <a:off x="3845" y="1056"/>
                <a:ext cx="432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Text Box 15"/>
              <p:cNvSpPr txBox="1">
                <a:spLocks noChangeArrowheads="1"/>
              </p:cNvSpPr>
              <p:nvPr/>
            </p:nvSpPr>
            <p:spPr bwMode="auto">
              <a:xfrm>
                <a:off x="3825" y="1056"/>
                <a:ext cx="480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pitchFamily="18" charset="0"/>
                  </a:rPr>
                  <a:t>Variable-length</a:t>
                </a:r>
              </a:p>
              <a:p>
                <a:pPr algn="ctr" eaLnBrk="0" hangingPunct="0"/>
                <a:r>
                  <a:rPr lang="en-US" sz="1200">
                    <a:latin typeface="Times New Roman" pitchFamily="18" charset="0"/>
                  </a:rPr>
                  <a:t>coder</a:t>
                </a:r>
              </a:p>
            </p:txBody>
          </p:sp>
        </p:grpSp>
        <p:grpSp>
          <p:nvGrpSpPr>
            <p:cNvPr id="10" name="Group 40"/>
            <p:cNvGrpSpPr>
              <a:grpSpLocks/>
            </p:cNvGrpSpPr>
            <p:nvPr/>
          </p:nvGrpSpPr>
          <p:grpSpPr bwMode="auto">
            <a:xfrm>
              <a:off x="4386" y="1056"/>
              <a:ext cx="490" cy="384"/>
              <a:chOff x="4386" y="1056"/>
              <a:chExt cx="490" cy="384"/>
            </a:xfrm>
          </p:grpSpPr>
          <p:sp>
            <p:nvSpPr>
              <p:cNvPr id="77" name="Rectangle 17"/>
              <p:cNvSpPr>
                <a:spLocks noChangeArrowheads="1"/>
              </p:cNvSpPr>
              <p:nvPr/>
            </p:nvSpPr>
            <p:spPr bwMode="auto">
              <a:xfrm>
                <a:off x="4411" y="1056"/>
                <a:ext cx="432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Text Box 18"/>
              <p:cNvSpPr txBox="1">
                <a:spLocks noChangeArrowheads="1"/>
              </p:cNvSpPr>
              <p:nvPr/>
            </p:nvSpPr>
            <p:spPr bwMode="auto">
              <a:xfrm>
                <a:off x="4386" y="1104"/>
                <a:ext cx="49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pitchFamily="18" charset="0"/>
                  </a:rPr>
                  <a:t>Transmit</a:t>
                </a:r>
              </a:p>
              <a:p>
                <a:pPr algn="ctr" eaLnBrk="0" hangingPunct="0"/>
                <a:r>
                  <a:rPr lang="en-US" sz="1200">
                    <a:latin typeface="Times New Roman" pitchFamily="18" charset="0"/>
                  </a:rPr>
                  <a:t>buffer</a:t>
                </a:r>
              </a:p>
            </p:txBody>
          </p:sp>
        </p:grpSp>
        <p:grpSp>
          <p:nvGrpSpPr>
            <p:cNvPr id="11" name="Group 45"/>
            <p:cNvGrpSpPr>
              <a:grpSpLocks/>
            </p:cNvGrpSpPr>
            <p:nvPr/>
          </p:nvGrpSpPr>
          <p:grpSpPr bwMode="auto">
            <a:xfrm>
              <a:off x="3800" y="1584"/>
              <a:ext cx="528" cy="384"/>
              <a:chOff x="3800" y="1584"/>
              <a:chExt cx="528" cy="384"/>
            </a:xfrm>
          </p:grpSpPr>
          <p:sp>
            <p:nvSpPr>
              <p:cNvPr id="75" name="Rectangle 20"/>
              <p:cNvSpPr>
                <a:spLocks noChangeArrowheads="1"/>
              </p:cNvSpPr>
              <p:nvPr/>
            </p:nvSpPr>
            <p:spPr bwMode="auto">
              <a:xfrm>
                <a:off x="3845" y="1584"/>
                <a:ext cx="432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Text Box 21"/>
              <p:cNvSpPr txBox="1">
                <a:spLocks noChangeArrowheads="1"/>
              </p:cNvSpPr>
              <p:nvPr/>
            </p:nvSpPr>
            <p:spPr bwMode="auto">
              <a:xfrm>
                <a:off x="3800" y="1622"/>
                <a:ext cx="5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pitchFamily="18" charset="0"/>
                  </a:rPr>
                  <a:t>Prediction</a:t>
                </a:r>
              </a:p>
              <a:p>
                <a:pPr algn="ctr" eaLnBrk="0" hangingPunct="0"/>
                <a:r>
                  <a:rPr lang="en-US" sz="1200">
                    <a:latin typeface="Times New Roman" pitchFamily="18" charset="0"/>
                  </a:rPr>
                  <a:t>encoder</a:t>
                </a:r>
              </a:p>
            </p:txBody>
          </p:sp>
        </p:grpSp>
        <p:grpSp>
          <p:nvGrpSpPr>
            <p:cNvPr id="12" name="Group 44"/>
            <p:cNvGrpSpPr>
              <a:grpSpLocks/>
            </p:cNvGrpSpPr>
            <p:nvPr/>
          </p:nvGrpSpPr>
          <p:grpSpPr bwMode="auto">
            <a:xfrm>
              <a:off x="3244" y="1584"/>
              <a:ext cx="480" cy="384"/>
              <a:chOff x="3244" y="1584"/>
              <a:chExt cx="480" cy="384"/>
            </a:xfrm>
          </p:grpSpPr>
          <p:sp>
            <p:nvSpPr>
              <p:cNvPr id="73" name="Rectangle 23"/>
              <p:cNvSpPr>
                <a:spLocks noChangeArrowheads="1"/>
              </p:cNvSpPr>
              <p:nvPr/>
            </p:nvSpPr>
            <p:spPr bwMode="auto">
              <a:xfrm>
                <a:off x="3269" y="1584"/>
                <a:ext cx="432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Text Box 24"/>
              <p:cNvSpPr txBox="1">
                <a:spLocks noChangeArrowheads="1"/>
              </p:cNvSpPr>
              <p:nvPr/>
            </p:nvSpPr>
            <p:spPr bwMode="auto">
              <a:xfrm>
                <a:off x="3244" y="1622"/>
                <a:ext cx="4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pitchFamily="18" charset="0"/>
                  </a:rPr>
                  <a:t>De-</a:t>
                </a:r>
              </a:p>
              <a:p>
                <a:pPr algn="ctr" eaLnBrk="0" hangingPunct="0"/>
                <a:r>
                  <a:rPr lang="en-US" sz="1200">
                    <a:latin typeface="Times New Roman" pitchFamily="18" charset="0"/>
                  </a:rPr>
                  <a:t>quantize</a:t>
                </a:r>
              </a:p>
            </p:txBody>
          </p:sp>
        </p:grpSp>
        <p:grpSp>
          <p:nvGrpSpPr>
            <p:cNvPr id="13" name="Group 25"/>
            <p:cNvGrpSpPr>
              <a:grpSpLocks/>
            </p:cNvGrpSpPr>
            <p:nvPr/>
          </p:nvGrpSpPr>
          <p:grpSpPr bwMode="auto">
            <a:xfrm>
              <a:off x="3264" y="2112"/>
              <a:ext cx="442" cy="384"/>
              <a:chOff x="1243" y="1056"/>
              <a:chExt cx="442" cy="384"/>
            </a:xfrm>
          </p:grpSpPr>
          <p:sp>
            <p:nvSpPr>
              <p:cNvPr id="71" name="Rectangle 26"/>
              <p:cNvSpPr>
                <a:spLocks noChangeArrowheads="1"/>
              </p:cNvSpPr>
              <p:nvPr/>
            </p:nvSpPr>
            <p:spPr bwMode="auto">
              <a:xfrm>
                <a:off x="1248" y="1056"/>
                <a:ext cx="432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Text Box 27"/>
              <p:cNvSpPr txBox="1">
                <a:spLocks noChangeArrowheads="1"/>
              </p:cNvSpPr>
              <p:nvPr/>
            </p:nvSpPr>
            <p:spPr bwMode="auto">
              <a:xfrm>
                <a:off x="1243" y="1094"/>
                <a:ext cx="44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pitchFamily="18" charset="0"/>
                  </a:rPr>
                  <a:t>Inverse</a:t>
                </a:r>
              </a:p>
              <a:p>
                <a:pPr algn="ctr" eaLnBrk="0" hangingPunct="0"/>
                <a:r>
                  <a:rPr lang="en-US" sz="1200">
                    <a:latin typeface="Times New Roman" pitchFamily="18" charset="0"/>
                  </a:rPr>
                  <a:t>DCT</a:t>
                </a:r>
              </a:p>
            </p:txBody>
          </p:sp>
        </p:grpSp>
        <p:grpSp>
          <p:nvGrpSpPr>
            <p:cNvPr id="14" name="Group 42"/>
            <p:cNvGrpSpPr>
              <a:grpSpLocks/>
            </p:cNvGrpSpPr>
            <p:nvPr/>
          </p:nvGrpSpPr>
          <p:grpSpPr bwMode="auto">
            <a:xfrm>
              <a:off x="1453" y="1584"/>
              <a:ext cx="528" cy="384"/>
              <a:chOff x="1453" y="1584"/>
              <a:chExt cx="528" cy="384"/>
            </a:xfrm>
          </p:grpSpPr>
          <p:sp>
            <p:nvSpPr>
              <p:cNvPr id="69" name="Rectangle 29"/>
              <p:cNvSpPr>
                <a:spLocks noChangeArrowheads="1"/>
              </p:cNvSpPr>
              <p:nvPr/>
            </p:nvSpPr>
            <p:spPr bwMode="auto">
              <a:xfrm>
                <a:off x="1493" y="1584"/>
                <a:ext cx="432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Text Box 30"/>
              <p:cNvSpPr txBox="1">
                <a:spLocks noChangeArrowheads="1"/>
              </p:cNvSpPr>
              <p:nvPr/>
            </p:nvSpPr>
            <p:spPr bwMode="auto">
              <a:xfrm>
                <a:off x="1453" y="1622"/>
                <a:ext cx="5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pitchFamily="18" charset="0"/>
                  </a:rPr>
                  <a:t>Motion</a:t>
                </a:r>
              </a:p>
              <a:p>
                <a:pPr algn="ctr" eaLnBrk="0" hangingPunct="0"/>
                <a:r>
                  <a:rPr lang="en-US" sz="1200">
                    <a:latin typeface="Times New Roman" pitchFamily="18" charset="0"/>
                  </a:rPr>
                  <a:t>predictor</a:t>
                </a:r>
              </a:p>
            </p:txBody>
          </p:sp>
        </p:grpSp>
        <p:grpSp>
          <p:nvGrpSpPr>
            <p:cNvPr id="15" name="Group 43"/>
            <p:cNvGrpSpPr>
              <a:grpSpLocks/>
            </p:cNvGrpSpPr>
            <p:nvPr/>
          </p:nvGrpSpPr>
          <p:grpSpPr bwMode="auto">
            <a:xfrm>
              <a:off x="2024" y="2112"/>
              <a:ext cx="528" cy="384"/>
              <a:chOff x="2024" y="2112"/>
              <a:chExt cx="528" cy="384"/>
            </a:xfrm>
          </p:grpSpPr>
          <p:sp>
            <p:nvSpPr>
              <p:cNvPr id="67" name="Rectangle 32"/>
              <p:cNvSpPr>
                <a:spLocks noChangeArrowheads="1"/>
              </p:cNvSpPr>
              <p:nvPr/>
            </p:nvSpPr>
            <p:spPr bwMode="auto">
              <a:xfrm>
                <a:off x="2069" y="2112"/>
                <a:ext cx="432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Text Box 33"/>
              <p:cNvSpPr txBox="1">
                <a:spLocks noChangeArrowheads="1"/>
              </p:cNvSpPr>
              <p:nvPr/>
            </p:nvSpPr>
            <p:spPr bwMode="auto">
              <a:xfrm>
                <a:off x="2024" y="2150"/>
                <a:ext cx="5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pitchFamily="18" charset="0"/>
                  </a:rPr>
                  <a:t>Reference</a:t>
                </a:r>
              </a:p>
              <a:p>
                <a:pPr algn="ctr" eaLnBrk="0" hangingPunct="0"/>
                <a:r>
                  <a:rPr lang="en-US" sz="1200">
                    <a:latin typeface="Times New Roman" pitchFamily="18" charset="0"/>
                  </a:rPr>
                  <a:t>frame</a:t>
                </a:r>
              </a:p>
            </p:txBody>
          </p:sp>
        </p:grpSp>
        <p:grpSp>
          <p:nvGrpSpPr>
            <p:cNvPr id="16" name="Group 41"/>
            <p:cNvGrpSpPr>
              <a:grpSpLocks/>
            </p:cNvGrpSpPr>
            <p:nvPr/>
          </p:nvGrpSpPr>
          <p:grpSpPr bwMode="auto">
            <a:xfrm>
              <a:off x="3800" y="528"/>
              <a:ext cx="528" cy="384"/>
              <a:chOff x="3800" y="528"/>
              <a:chExt cx="528" cy="384"/>
            </a:xfrm>
          </p:grpSpPr>
          <p:sp>
            <p:nvSpPr>
              <p:cNvPr id="65" name="Rectangle 35"/>
              <p:cNvSpPr>
                <a:spLocks noChangeArrowheads="1"/>
              </p:cNvSpPr>
              <p:nvPr/>
            </p:nvSpPr>
            <p:spPr bwMode="auto">
              <a:xfrm>
                <a:off x="3845" y="528"/>
                <a:ext cx="432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Text Box 36"/>
              <p:cNvSpPr txBox="1">
                <a:spLocks noChangeArrowheads="1"/>
              </p:cNvSpPr>
              <p:nvPr/>
            </p:nvSpPr>
            <p:spPr bwMode="auto">
              <a:xfrm>
                <a:off x="3800" y="566"/>
                <a:ext cx="5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pitchFamily="18" charset="0"/>
                  </a:rPr>
                  <a:t>Rate</a:t>
                </a:r>
              </a:p>
              <a:p>
                <a:pPr algn="ctr" eaLnBrk="0" hangingPunct="0"/>
                <a:r>
                  <a:rPr lang="en-US" sz="1200">
                    <a:latin typeface="Times New Roman" pitchFamily="18" charset="0"/>
                  </a:rPr>
                  <a:t>controller</a:t>
                </a:r>
              </a:p>
            </p:txBody>
          </p:sp>
        </p:grpSp>
        <p:grpSp>
          <p:nvGrpSpPr>
            <p:cNvPr id="17" name="Group 50"/>
            <p:cNvGrpSpPr>
              <a:grpSpLocks/>
            </p:cNvGrpSpPr>
            <p:nvPr/>
          </p:nvGrpSpPr>
          <p:grpSpPr bwMode="auto">
            <a:xfrm>
              <a:off x="2208" y="1104"/>
              <a:ext cx="288" cy="288"/>
              <a:chOff x="1104" y="2640"/>
              <a:chExt cx="288" cy="288"/>
            </a:xfrm>
          </p:grpSpPr>
          <p:sp>
            <p:nvSpPr>
              <p:cNvPr id="61" name="Oval 46"/>
              <p:cNvSpPr>
                <a:spLocks noChangeArrowheads="1"/>
              </p:cNvSpPr>
              <p:nvPr/>
            </p:nvSpPr>
            <p:spPr bwMode="auto">
              <a:xfrm>
                <a:off x="1104" y="2640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2" name="Group 49"/>
              <p:cNvGrpSpPr>
                <a:grpSpLocks/>
              </p:cNvGrpSpPr>
              <p:nvPr/>
            </p:nvGrpSpPr>
            <p:grpSpPr bwMode="auto">
              <a:xfrm>
                <a:off x="1180" y="2716"/>
                <a:ext cx="144" cy="144"/>
                <a:chOff x="1296" y="3052"/>
                <a:chExt cx="144" cy="144"/>
              </a:xfrm>
            </p:grpSpPr>
            <p:sp>
              <p:nvSpPr>
                <p:cNvPr id="63" name="Line 47"/>
                <p:cNvSpPr>
                  <a:spLocks noChangeShapeType="1"/>
                </p:cNvSpPr>
                <p:nvPr/>
              </p:nvSpPr>
              <p:spPr bwMode="auto">
                <a:xfrm>
                  <a:off x="1296" y="3120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1295" y="3124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" name="Group 51"/>
            <p:cNvGrpSpPr>
              <a:grpSpLocks/>
            </p:cNvGrpSpPr>
            <p:nvPr/>
          </p:nvGrpSpPr>
          <p:grpSpPr bwMode="auto">
            <a:xfrm>
              <a:off x="2736" y="2160"/>
              <a:ext cx="288" cy="288"/>
              <a:chOff x="1104" y="2640"/>
              <a:chExt cx="288" cy="288"/>
            </a:xfrm>
          </p:grpSpPr>
          <p:sp>
            <p:nvSpPr>
              <p:cNvPr id="57" name="Oval 52"/>
              <p:cNvSpPr>
                <a:spLocks noChangeArrowheads="1"/>
              </p:cNvSpPr>
              <p:nvPr/>
            </p:nvSpPr>
            <p:spPr bwMode="auto">
              <a:xfrm>
                <a:off x="1104" y="2640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8" name="Group 53"/>
              <p:cNvGrpSpPr>
                <a:grpSpLocks/>
              </p:cNvGrpSpPr>
              <p:nvPr/>
            </p:nvGrpSpPr>
            <p:grpSpPr bwMode="auto">
              <a:xfrm>
                <a:off x="1180" y="2716"/>
                <a:ext cx="144" cy="144"/>
                <a:chOff x="1296" y="3052"/>
                <a:chExt cx="144" cy="144"/>
              </a:xfrm>
            </p:grpSpPr>
            <p:sp>
              <p:nvSpPr>
                <p:cNvPr id="59" name="Line 54"/>
                <p:cNvSpPr>
                  <a:spLocks noChangeShapeType="1"/>
                </p:cNvSpPr>
                <p:nvPr/>
              </p:nvSpPr>
              <p:spPr bwMode="auto">
                <a:xfrm>
                  <a:off x="1296" y="3120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55"/>
                <p:cNvSpPr>
                  <a:spLocks noChangeShapeType="1"/>
                </p:cNvSpPr>
                <p:nvPr/>
              </p:nvSpPr>
              <p:spPr bwMode="auto">
                <a:xfrm rot="-5400000">
                  <a:off x="1295" y="3124"/>
                  <a:ext cx="14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9" name="Line 56"/>
            <p:cNvSpPr>
              <a:spLocks noChangeShapeType="1"/>
            </p:cNvSpPr>
            <p:nvPr/>
          </p:nvSpPr>
          <p:spPr bwMode="auto">
            <a:xfrm>
              <a:off x="1296" y="1248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57"/>
            <p:cNvSpPr>
              <a:spLocks noChangeShapeType="1"/>
            </p:cNvSpPr>
            <p:nvPr/>
          </p:nvSpPr>
          <p:spPr bwMode="auto">
            <a:xfrm>
              <a:off x="1710" y="124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58"/>
            <p:cNvSpPr>
              <a:spLocks noChangeShapeType="1"/>
            </p:cNvSpPr>
            <p:nvPr/>
          </p:nvSpPr>
          <p:spPr bwMode="auto">
            <a:xfrm>
              <a:off x="2496" y="124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60"/>
            <p:cNvSpPr>
              <a:spLocks noChangeShapeType="1"/>
            </p:cNvSpPr>
            <p:nvPr/>
          </p:nvSpPr>
          <p:spPr bwMode="auto">
            <a:xfrm>
              <a:off x="3125" y="12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61"/>
            <p:cNvSpPr>
              <a:spLocks noChangeShapeType="1"/>
            </p:cNvSpPr>
            <p:nvPr/>
          </p:nvSpPr>
          <p:spPr bwMode="auto">
            <a:xfrm>
              <a:off x="3696" y="12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62"/>
            <p:cNvSpPr>
              <a:spLocks noChangeShapeType="1"/>
            </p:cNvSpPr>
            <p:nvPr/>
          </p:nvSpPr>
          <p:spPr bwMode="auto">
            <a:xfrm>
              <a:off x="4277" y="12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63"/>
            <p:cNvSpPr>
              <a:spLocks noChangeShapeType="1"/>
            </p:cNvSpPr>
            <p:nvPr/>
          </p:nvSpPr>
          <p:spPr bwMode="auto">
            <a:xfrm rot="-5400000">
              <a:off x="3984" y="1511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64"/>
            <p:cNvSpPr>
              <a:spLocks noChangeShapeType="1"/>
            </p:cNvSpPr>
            <p:nvPr/>
          </p:nvSpPr>
          <p:spPr bwMode="auto">
            <a:xfrm>
              <a:off x="1920" y="1776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65"/>
            <p:cNvSpPr>
              <a:spLocks noChangeShapeType="1"/>
            </p:cNvSpPr>
            <p:nvPr/>
          </p:nvSpPr>
          <p:spPr bwMode="auto">
            <a:xfrm>
              <a:off x="2880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66"/>
            <p:cNvSpPr>
              <a:spLocks noChangeShapeType="1"/>
            </p:cNvSpPr>
            <p:nvPr/>
          </p:nvSpPr>
          <p:spPr bwMode="auto">
            <a:xfrm rot="-5400000">
              <a:off x="3987" y="985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67"/>
            <p:cNvSpPr>
              <a:spLocks noChangeShapeType="1"/>
            </p:cNvSpPr>
            <p:nvPr/>
          </p:nvSpPr>
          <p:spPr bwMode="auto">
            <a:xfrm>
              <a:off x="4080" y="1968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69"/>
            <p:cNvSpPr>
              <a:spLocks noChangeShapeType="1"/>
            </p:cNvSpPr>
            <p:nvPr/>
          </p:nvSpPr>
          <p:spPr bwMode="auto">
            <a:xfrm>
              <a:off x="1301" y="2640"/>
              <a:ext cx="27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71"/>
            <p:cNvSpPr>
              <a:spLocks noChangeShapeType="1"/>
            </p:cNvSpPr>
            <p:nvPr/>
          </p:nvSpPr>
          <p:spPr bwMode="auto">
            <a:xfrm flipV="1">
              <a:off x="1296" y="1776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72"/>
            <p:cNvSpPr>
              <a:spLocks noChangeShapeType="1"/>
            </p:cNvSpPr>
            <p:nvPr/>
          </p:nvSpPr>
          <p:spPr bwMode="auto">
            <a:xfrm>
              <a:off x="1296" y="1781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73"/>
            <p:cNvSpPr>
              <a:spLocks noChangeShapeType="1"/>
            </p:cNvSpPr>
            <p:nvPr/>
          </p:nvSpPr>
          <p:spPr bwMode="auto">
            <a:xfrm>
              <a:off x="3024" y="230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74"/>
            <p:cNvSpPr>
              <a:spLocks noChangeShapeType="1"/>
            </p:cNvSpPr>
            <p:nvPr/>
          </p:nvSpPr>
          <p:spPr bwMode="auto">
            <a:xfrm>
              <a:off x="2496" y="230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76"/>
            <p:cNvSpPr>
              <a:spLocks noChangeShapeType="1"/>
            </p:cNvSpPr>
            <p:nvPr/>
          </p:nvSpPr>
          <p:spPr bwMode="auto">
            <a:xfrm flipV="1">
              <a:off x="1708" y="196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77"/>
            <p:cNvSpPr>
              <a:spLocks noChangeShapeType="1"/>
            </p:cNvSpPr>
            <p:nvPr/>
          </p:nvSpPr>
          <p:spPr bwMode="auto">
            <a:xfrm>
              <a:off x="1708" y="2304"/>
              <a:ext cx="3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78"/>
            <p:cNvSpPr>
              <a:spLocks noChangeShapeType="1"/>
            </p:cNvSpPr>
            <p:nvPr/>
          </p:nvSpPr>
          <p:spPr bwMode="auto">
            <a:xfrm rot="-5400000">
              <a:off x="3412" y="151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79"/>
            <p:cNvSpPr>
              <a:spLocks noChangeShapeType="1"/>
            </p:cNvSpPr>
            <p:nvPr/>
          </p:nvSpPr>
          <p:spPr bwMode="auto">
            <a:xfrm rot="-5400000">
              <a:off x="3417" y="204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80"/>
            <p:cNvSpPr>
              <a:spLocks noChangeShapeType="1"/>
            </p:cNvSpPr>
            <p:nvPr/>
          </p:nvSpPr>
          <p:spPr bwMode="auto">
            <a:xfrm flipV="1">
              <a:off x="2352" y="139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81"/>
            <p:cNvSpPr>
              <a:spLocks noChangeShapeType="1"/>
            </p:cNvSpPr>
            <p:nvPr/>
          </p:nvSpPr>
          <p:spPr bwMode="auto">
            <a:xfrm>
              <a:off x="3481" y="73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82"/>
            <p:cNvSpPr>
              <a:spLocks noChangeShapeType="1"/>
            </p:cNvSpPr>
            <p:nvPr/>
          </p:nvSpPr>
          <p:spPr bwMode="auto">
            <a:xfrm>
              <a:off x="4623" y="725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83"/>
            <p:cNvSpPr>
              <a:spLocks noChangeShapeType="1"/>
            </p:cNvSpPr>
            <p:nvPr/>
          </p:nvSpPr>
          <p:spPr bwMode="auto">
            <a:xfrm flipH="1">
              <a:off x="4287" y="72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85"/>
            <p:cNvSpPr>
              <a:spLocks noChangeShapeType="1"/>
            </p:cNvSpPr>
            <p:nvPr/>
          </p:nvSpPr>
          <p:spPr bwMode="auto">
            <a:xfrm>
              <a:off x="3474" y="725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86"/>
            <p:cNvSpPr>
              <a:spLocks noChangeShapeType="1"/>
            </p:cNvSpPr>
            <p:nvPr/>
          </p:nvSpPr>
          <p:spPr bwMode="auto">
            <a:xfrm>
              <a:off x="4848" y="12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88"/>
            <p:cNvSpPr>
              <a:spLocks noChangeShapeType="1"/>
            </p:cNvSpPr>
            <p:nvPr/>
          </p:nvSpPr>
          <p:spPr bwMode="auto">
            <a:xfrm>
              <a:off x="3744" y="134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94"/>
            <p:cNvSpPr>
              <a:spLocks noChangeShapeType="1"/>
            </p:cNvSpPr>
            <p:nvPr/>
          </p:nvSpPr>
          <p:spPr bwMode="auto">
            <a:xfrm>
              <a:off x="3744" y="177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95"/>
            <p:cNvSpPr>
              <a:spLocks noChangeShapeType="1"/>
            </p:cNvSpPr>
            <p:nvPr/>
          </p:nvSpPr>
          <p:spPr bwMode="auto">
            <a:xfrm>
              <a:off x="3696" y="134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96"/>
            <p:cNvSpPr>
              <a:spLocks noChangeShapeType="1"/>
            </p:cNvSpPr>
            <p:nvPr/>
          </p:nvSpPr>
          <p:spPr bwMode="auto">
            <a:xfrm>
              <a:off x="2160" y="144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97"/>
            <p:cNvSpPr>
              <a:spLocks noChangeShapeType="1"/>
            </p:cNvSpPr>
            <p:nvPr/>
          </p:nvSpPr>
          <p:spPr bwMode="auto">
            <a:xfrm>
              <a:off x="720" y="12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Text Box 98"/>
            <p:cNvSpPr txBox="1">
              <a:spLocks noChangeArrowheads="1"/>
            </p:cNvSpPr>
            <p:nvPr/>
          </p:nvSpPr>
          <p:spPr bwMode="auto">
            <a:xfrm>
              <a:off x="662" y="1079"/>
              <a:ext cx="21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IN</a:t>
              </a:r>
            </a:p>
          </p:txBody>
        </p:sp>
        <p:sp>
          <p:nvSpPr>
            <p:cNvPr id="51" name="Text Box 99"/>
            <p:cNvSpPr txBox="1">
              <a:spLocks noChangeArrowheads="1"/>
            </p:cNvSpPr>
            <p:nvPr/>
          </p:nvSpPr>
          <p:spPr bwMode="auto">
            <a:xfrm>
              <a:off x="4800" y="1086"/>
              <a:ext cx="31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OUT</a:t>
              </a:r>
            </a:p>
          </p:txBody>
        </p:sp>
        <p:sp>
          <p:nvSpPr>
            <p:cNvPr id="52" name="Text Box 100"/>
            <p:cNvSpPr txBox="1">
              <a:spLocks noChangeArrowheads="1"/>
            </p:cNvSpPr>
            <p:nvPr/>
          </p:nvSpPr>
          <p:spPr bwMode="auto">
            <a:xfrm>
              <a:off x="3491" y="576"/>
              <a:ext cx="3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Scale</a:t>
              </a:r>
            </a:p>
            <a:p>
              <a:pPr eaLnBrk="0" hangingPunct="0"/>
              <a:r>
                <a:rPr lang="en-US" sz="1200">
                  <a:latin typeface="Times New Roman" pitchFamily="18" charset="0"/>
                </a:rPr>
                <a:t>factor</a:t>
              </a:r>
            </a:p>
          </p:txBody>
        </p:sp>
        <p:sp>
          <p:nvSpPr>
            <p:cNvPr id="53" name="Text Box 101"/>
            <p:cNvSpPr txBox="1">
              <a:spLocks noChangeArrowheads="1"/>
            </p:cNvSpPr>
            <p:nvPr/>
          </p:nvSpPr>
          <p:spPr bwMode="auto">
            <a:xfrm>
              <a:off x="4315" y="581"/>
              <a:ext cx="4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Buffer</a:t>
              </a:r>
            </a:p>
            <a:p>
              <a:pPr eaLnBrk="0" hangingPunct="0"/>
              <a:r>
                <a:rPr lang="en-US" sz="1200">
                  <a:latin typeface="Times New Roman" pitchFamily="18" charset="0"/>
                </a:rPr>
                <a:t>fullness</a:t>
              </a:r>
            </a:p>
          </p:txBody>
        </p:sp>
        <p:sp>
          <p:nvSpPr>
            <p:cNvPr id="54" name="Text Box 102"/>
            <p:cNvSpPr txBox="1">
              <a:spLocks noChangeArrowheads="1"/>
            </p:cNvSpPr>
            <p:nvPr/>
          </p:nvSpPr>
          <p:spPr bwMode="auto">
            <a:xfrm>
              <a:off x="2362" y="1619"/>
              <a:ext cx="5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Prediction</a:t>
              </a:r>
            </a:p>
          </p:txBody>
        </p:sp>
        <p:sp>
          <p:nvSpPr>
            <p:cNvPr id="55" name="Text Box 103"/>
            <p:cNvSpPr txBox="1">
              <a:spLocks noChangeArrowheads="1"/>
            </p:cNvSpPr>
            <p:nvPr/>
          </p:nvSpPr>
          <p:spPr bwMode="auto">
            <a:xfrm>
              <a:off x="2352" y="2626"/>
              <a:ext cx="70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Motion vectors</a:t>
              </a:r>
            </a:p>
          </p:txBody>
        </p:sp>
        <p:sp>
          <p:nvSpPr>
            <p:cNvPr id="56" name="Text Box 104"/>
            <p:cNvSpPr txBox="1">
              <a:spLocks noChangeArrowheads="1"/>
            </p:cNvSpPr>
            <p:nvPr/>
          </p:nvSpPr>
          <p:spPr bwMode="auto">
            <a:xfrm>
              <a:off x="3618" y="1418"/>
              <a:ext cx="25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latin typeface="Times New Roman" pitchFamily="18" charset="0"/>
                </a:rPr>
                <a:t>DC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I, P and B 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908720"/>
            <a:ext cx="7848872" cy="5181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400" dirty="0" smtClean="0"/>
              <a:t>We have seen that an I frame is a frame coded without reference to previous frames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A P frame (predicted frame) use preceding frame as reference image</a:t>
            </a:r>
          </a:p>
          <a:p>
            <a:pPr marL="342900" lvl="1" indent="-342900">
              <a:lnSpc>
                <a:spcPct val="90000"/>
              </a:lnSpc>
              <a:spcAft>
                <a:spcPts val="600"/>
              </a:spcAft>
              <a:buSzPct val="80000"/>
              <a:buFont typeface="Wingdings" pitchFamily="2" charset="2"/>
              <a:buChar char="o"/>
            </a:pPr>
            <a:r>
              <a:rPr lang="en-GB" dirty="0" smtClean="0"/>
              <a:t>Sometimes it is necessary to use the </a:t>
            </a:r>
            <a:r>
              <a:rPr lang="en-US" dirty="0" smtClean="0"/>
              <a:t>both the preceding frame and following frame as reference images – B frame (Bi-directional)</a:t>
            </a:r>
          </a:p>
          <a:p>
            <a:pPr marL="342900" lvl="1" indent="-342900">
              <a:lnSpc>
                <a:spcPct val="90000"/>
              </a:lnSpc>
              <a:spcAft>
                <a:spcPts val="600"/>
              </a:spcAft>
              <a:buSzPct val="80000"/>
              <a:buNone/>
            </a:pPr>
            <a:endParaRPr lang="en-US" dirty="0" smtClean="0"/>
          </a:p>
          <a:p>
            <a:pPr marL="857250" lvl="2" indent="-457200">
              <a:lnSpc>
                <a:spcPct val="90000"/>
              </a:lnSpc>
              <a:spcAft>
                <a:spcPts val="600"/>
              </a:spcAft>
              <a:buSzPct val="80000"/>
            </a:pPr>
            <a:endParaRPr lang="en-US" dirty="0" smtClean="0"/>
          </a:p>
          <a:p>
            <a:pPr marL="342900" lvl="1" indent="-342900">
              <a:lnSpc>
                <a:spcPct val="90000"/>
              </a:lnSpc>
              <a:spcAft>
                <a:spcPts val="600"/>
              </a:spcAft>
              <a:buSzPct val="80000"/>
              <a:buFont typeface="Wingdings" pitchFamily="2" charset="2"/>
              <a:buChar char="o"/>
            </a:pPr>
            <a:endParaRPr lang="en-US" sz="1400" dirty="0" smtClean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I, P and B frames</a:t>
            </a:r>
            <a:endParaRPr lang="en-US" dirty="0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827584" y="1268760"/>
            <a:ext cx="2895600" cy="2057400"/>
            <a:chOff x="240" y="1392"/>
            <a:chExt cx="1824" cy="1296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432" y="1510"/>
              <a:ext cx="1632" cy="1077"/>
              <a:chOff x="432" y="1510"/>
              <a:chExt cx="1632" cy="1077"/>
            </a:xfrm>
          </p:grpSpPr>
          <p:graphicFrame>
            <p:nvGraphicFramePr>
              <p:cNvPr id="6" name="Object 1030"/>
              <p:cNvGraphicFramePr>
                <a:graphicFrameLocks noChangeAspect="1"/>
              </p:cNvGraphicFramePr>
              <p:nvPr/>
            </p:nvGraphicFramePr>
            <p:xfrm>
              <a:off x="1386" y="1510"/>
              <a:ext cx="678" cy="7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841" name="Clip" r:id="rId3" imgW="1077480" imgH="1260360" progId="">
                      <p:embed/>
                    </p:oleObj>
                  </mc:Choice>
                  <mc:Fallback>
                    <p:oleObj name="Clip" r:id="rId3" imgW="1077480" imgH="1260360" progId="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86" y="1510"/>
                            <a:ext cx="678" cy="79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" name="Object 1031"/>
              <p:cNvGraphicFramePr>
                <a:graphicFrameLocks noChangeAspect="1"/>
              </p:cNvGraphicFramePr>
              <p:nvPr/>
            </p:nvGraphicFramePr>
            <p:xfrm>
              <a:off x="432" y="1872"/>
              <a:ext cx="669" cy="6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842" name="Clip" r:id="rId5" imgW="1063080" imgH="1033560" progId="">
                      <p:embed/>
                    </p:oleObj>
                  </mc:Choice>
                  <mc:Fallback>
                    <p:oleObj name="Clip" r:id="rId5" imgW="1063080" imgH="1033560" progId="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" y="1872"/>
                            <a:ext cx="669" cy="65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" name="Object 1032"/>
              <p:cNvGraphicFramePr>
                <a:graphicFrameLocks noChangeAspect="1"/>
              </p:cNvGraphicFramePr>
              <p:nvPr/>
            </p:nvGraphicFramePr>
            <p:xfrm>
              <a:off x="816" y="2256"/>
              <a:ext cx="853" cy="3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843" name="Clip" r:id="rId7" imgW="1032120" imgH="401400" progId="">
                      <p:embed/>
                    </p:oleObj>
                  </mc:Choice>
                  <mc:Fallback>
                    <p:oleObj name="Clip" r:id="rId7" imgW="1032120" imgH="401400" progId="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6" y="2256"/>
                            <a:ext cx="853" cy="33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240" y="1392"/>
              <a:ext cx="1824" cy="129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2732584" y="3529360"/>
            <a:ext cx="2895600" cy="2057400"/>
            <a:chOff x="2145" y="288"/>
            <a:chExt cx="1824" cy="1296"/>
          </a:xfrm>
        </p:grpSpPr>
        <p:grpSp>
          <p:nvGrpSpPr>
            <p:cNvPr id="10" name="Group 16"/>
            <p:cNvGrpSpPr>
              <a:grpSpLocks/>
            </p:cNvGrpSpPr>
            <p:nvPr/>
          </p:nvGrpSpPr>
          <p:grpSpPr bwMode="auto">
            <a:xfrm>
              <a:off x="2160" y="411"/>
              <a:ext cx="1632" cy="1077"/>
              <a:chOff x="2160" y="1515"/>
              <a:chExt cx="1632" cy="1077"/>
            </a:xfrm>
          </p:grpSpPr>
          <p:graphicFrame>
            <p:nvGraphicFramePr>
              <p:cNvPr id="12" name="Object 1027"/>
              <p:cNvGraphicFramePr>
                <a:graphicFrameLocks noChangeAspect="1"/>
              </p:cNvGraphicFramePr>
              <p:nvPr/>
            </p:nvGraphicFramePr>
            <p:xfrm>
              <a:off x="3114" y="1515"/>
              <a:ext cx="678" cy="7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844" name="Clip" r:id="rId9" imgW="1077480" imgH="1260360" progId="">
                      <p:embed/>
                    </p:oleObj>
                  </mc:Choice>
                  <mc:Fallback>
                    <p:oleObj name="Clip" r:id="rId9" imgW="1077480" imgH="1260360" progId="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14" y="1515"/>
                            <a:ext cx="678" cy="79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Object 1028"/>
              <p:cNvGraphicFramePr>
                <a:graphicFrameLocks noChangeAspect="1"/>
              </p:cNvGraphicFramePr>
              <p:nvPr/>
            </p:nvGraphicFramePr>
            <p:xfrm>
              <a:off x="2160" y="1877"/>
              <a:ext cx="669" cy="6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845" name="Clip" r:id="rId10" imgW="1063080" imgH="1033560" progId="">
                      <p:embed/>
                    </p:oleObj>
                  </mc:Choice>
                  <mc:Fallback>
                    <p:oleObj name="Clip" r:id="rId10" imgW="1063080" imgH="1033560" progId="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60" y="1877"/>
                            <a:ext cx="669" cy="65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" name="Object 1029"/>
              <p:cNvGraphicFramePr>
                <a:graphicFrameLocks noChangeAspect="1"/>
              </p:cNvGraphicFramePr>
              <p:nvPr/>
            </p:nvGraphicFramePr>
            <p:xfrm>
              <a:off x="2880" y="2261"/>
              <a:ext cx="853" cy="3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846" name="Clip" r:id="rId11" imgW="1032120" imgH="401400" progId="">
                      <p:embed/>
                    </p:oleObj>
                  </mc:Choice>
                  <mc:Fallback>
                    <p:oleObj name="Clip" r:id="rId11" imgW="1032120" imgH="401400" progId="">
                      <p:embed/>
                      <p:pic>
                        <p:nvPicPr>
                          <p:cNvPr id="0" name="Picture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0" y="2261"/>
                            <a:ext cx="853" cy="33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2145" y="288"/>
              <a:ext cx="1824" cy="129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22"/>
          <p:cNvGrpSpPr>
            <a:grpSpLocks/>
          </p:cNvGrpSpPr>
          <p:nvPr/>
        </p:nvGrpSpPr>
        <p:grpSpPr bwMode="auto">
          <a:xfrm>
            <a:off x="5170984" y="1268760"/>
            <a:ext cx="2895600" cy="2057400"/>
            <a:chOff x="3888" y="1392"/>
            <a:chExt cx="1824" cy="1296"/>
          </a:xfrm>
        </p:grpSpPr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3888" y="1515"/>
              <a:ext cx="1824" cy="1077"/>
              <a:chOff x="3888" y="1515"/>
              <a:chExt cx="1824" cy="1077"/>
            </a:xfrm>
          </p:grpSpPr>
          <p:graphicFrame>
            <p:nvGraphicFramePr>
              <p:cNvPr id="18" name="Object 1024"/>
              <p:cNvGraphicFramePr>
                <a:graphicFrameLocks noChangeAspect="1"/>
              </p:cNvGraphicFramePr>
              <p:nvPr/>
            </p:nvGraphicFramePr>
            <p:xfrm>
              <a:off x="4842" y="1515"/>
              <a:ext cx="678" cy="7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847" name="Clip" r:id="rId12" imgW="1077480" imgH="1260360" progId="">
                      <p:embed/>
                    </p:oleObj>
                  </mc:Choice>
                  <mc:Fallback>
                    <p:oleObj name="Clip" r:id="rId12" imgW="1077480" imgH="1260360" progId="">
                      <p:embed/>
                      <p:pic>
                        <p:nvPicPr>
                          <p:cNvPr id="0" name="Picture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42" y="1515"/>
                            <a:ext cx="678" cy="79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" name="Object 1025"/>
              <p:cNvGraphicFramePr>
                <a:graphicFrameLocks noChangeAspect="1"/>
              </p:cNvGraphicFramePr>
              <p:nvPr/>
            </p:nvGraphicFramePr>
            <p:xfrm>
              <a:off x="3888" y="1877"/>
              <a:ext cx="669" cy="6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848" name="Clip" r:id="rId13" imgW="1063080" imgH="1033560" progId="">
                      <p:embed/>
                    </p:oleObj>
                  </mc:Choice>
                  <mc:Fallback>
                    <p:oleObj name="Clip" r:id="rId13" imgW="1063080" imgH="1033560" progId="">
                      <p:embed/>
                      <p:pic>
                        <p:nvPicPr>
                          <p:cNvPr id="0" name="Picture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88" y="1877"/>
                            <a:ext cx="669" cy="65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" name="Object 1026"/>
              <p:cNvGraphicFramePr>
                <a:graphicFrameLocks noChangeAspect="1"/>
              </p:cNvGraphicFramePr>
              <p:nvPr/>
            </p:nvGraphicFramePr>
            <p:xfrm>
              <a:off x="4859" y="2261"/>
              <a:ext cx="853" cy="3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849" name="Clip" r:id="rId14" imgW="1032120" imgH="401400" progId="">
                      <p:embed/>
                    </p:oleObj>
                  </mc:Choice>
                  <mc:Fallback>
                    <p:oleObj name="Clip" r:id="rId14" imgW="1032120" imgH="401400" progId="">
                      <p:embed/>
                      <p:pic>
                        <p:nvPicPr>
                          <p:cNvPr id="0" name="Picture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59" y="2261"/>
                            <a:ext cx="853" cy="33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3888" y="1392"/>
              <a:ext cx="1824" cy="129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1946772" y="330076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X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6518772" y="3300760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Z</a:t>
            </a: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4004172" y="558676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Y</a:t>
            </a:r>
          </a:p>
        </p:txBody>
      </p:sp>
      <p:sp>
        <p:nvSpPr>
          <p:cNvPr id="24" name="Oval 26"/>
          <p:cNvSpPr>
            <a:spLocks noChangeArrowheads="1"/>
          </p:cNvSpPr>
          <p:nvPr/>
        </p:nvSpPr>
        <p:spPr bwMode="auto">
          <a:xfrm>
            <a:off x="3342184" y="4824760"/>
            <a:ext cx="533400" cy="533400"/>
          </a:xfrm>
          <a:prstGeom prst="ellips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H="1">
            <a:off x="2002334" y="5205760"/>
            <a:ext cx="1371600" cy="2286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>
            <a:off x="3570784" y="4367560"/>
            <a:ext cx="2362200" cy="1524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>
            <a:off x="4866184" y="4138960"/>
            <a:ext cx="1066800" cy="3810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 flipH="1">
            <a:off x="4637584" y="4519960"/>
            <a:ext cx="1295400" cy="6096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5917109" y="4302473"/>
            <a:ext cx="2513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Times New Roman" pitchFamily="18" charset="0"/>
              </a:rPr>
              <a:t>Available from earlier frame (X)</a:t>
            </a:r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530722" y="5358160"/>
            <a:ext cx="2354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Times New Roman" pitchFamily="18" charset="0"/>
              </a:rPr>
              <a:t>Available from later frame (Z)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Group of Pictures - GOP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3958208" cy="51816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GB" dirty="0" smtClean="0"/>
              <a:t>Problem with P and B frames is any errors are propagated (like making copies of copies of copies) - so we regularly send full (I) frames to eliminate errors</a:t>
            </a:r>
          </a:p>
          <a:p>
            <a:pPr eaLnBrk="1" hangingPunct="1">
              <a:spcAft>
                <a:spcPts val="600"/>
              </a:spcAft>
            </a:pPr>
            <a:r>
              <a:rPr lang="en-GB" dirty="0" smtClean="0"/>
              <a:t>Every 0.5 seconds approx we send a full frame (I)</a:t>
            </a:r>
          </a:p>
          <a:p>
            <a:pPr eaLnBrk="1" hangingPunct="1">
              <a:spcAft>
                <a:spcPts val="600"/>
              </a:spcAft>
            </a:pPr>
            <a:r>
              <a:rPr lang="en-GB" dirty="0" smtClean="0"/>
              <a:t>In the event of an error, data stream is resynchronised after 12/25th of a second (or 15/30th for USA)</a:t>
            </a:r>
          </a:p>
          <a:p>
            <a:pPr eaLnBrk="1" hangingPunct="1">
              <a:spcAft>
                <a:spcPts val="600"/>
              </a:spcAft>
            </a:pPr>
            <a:r>
              <a:rPr lang="en-GB" dirty="0" smtClean="0"/>
              <a:t>The sequence between ‘I’s is called a Group Of Pictures</a:t>
            </a:r>
          </a:p>
          <a:p>
            <a:pPr eaLnBrk="1" hangingPunct="1"/>
            <a:endParaRPr lang="en-GB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559" y="1916832"/>
            <a:ext cx="4379441" cy="1376089"/>
          </a:xfrm>
          <a:prstGeom prst="rect">
            <a:avLst/>
          </a:prstGeom>
          <a:noFill/>
        </p:spPr>
      </p:pic>
      <p:sp>
        <p:nvSpPr>
          <p:cNvPr id="6" name="Text Box 131"/>
          <p:cNvSpPr txBox="1">
            <a:spLocks noChangeArrowheads="1"/>
          </p:cNvSpPr>
          <p:nvPr/>
        </p:nvSpPr>
        <p:spPr bwMode="auto">
          <a:xfrm>
            <a:off x="4644008" y="1844824"/>
            <a:ext cx="38884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1400" dirty="0" smtClean="0">
                <a:latin typeface="Times New Roman" pitchFamily="18" charset="0"/>
              </a:rPr>
              <a:t>  I   B    </a:t>
            </a:r>
            <a:r>
              <a:rPr lang="en-US" sz="1400" dirty="0" err="1" smtClean="0">
                <a:latin typeface="Times New Roman" pitchFamily="18" charset="0"/>
              </a:rPr>
              <a:t>B</a:t>
            </a:r>
            <a:r>
              <a:rPr lang="en-US" sz="1400" dirty="0" smtClean="0">
                <a:latin typeface="Times New Roman" pitchFamily="18" charset="0"/>
              </a:rPr>
              <a:t>    </a:t>
            </a:r>
            <a:r>
              <a:rPr lang="en-US" sz="1400" dirty="0" err="1" smtClean="0">
                <a:latin typeface="Times New Roman" pitchFamily="18" charset="0"/>
              </a:rPr>
              <a:t>B</a:t>
            </a:r>
            <a:r>
              <a:rPr lang="en-US" sz="1400" dirty="0" smtClean="0">
                <a:latin typeface="Times New Roman" pitchFamily="18" charset="0"/>
              </a:rPr>
              <a:t>   P     B   </a:t>
            </a:r>
            <a:r>
              <a:rPr lang="en-US" sz="1400" dirty="0" err="1" smtClean="0">
                <a:latin typeface="Times New Roman" pitchFamily="18" charset="0"/>
              </a:rPr>
              <a:t>B</a:t>
            </a:r>
            <a:r>
              <a:rPr lang="en-US" sz="1400" dirty="0" smtClean="0">
                <a:latin typeface="Times New Roman" pitchFamily="18" charset="0"/>
              </a:rPr>
              <a:t>   </a:t>
            </a:r>
            <a:r>
              <a:rPr lang="en-US" sz="1400" dirty="0" err="1" smtClean="0">
                <a:latin typeface="Times New Roman" pitchFamily="18" charset="0"/>
              </a:rPr>
              <a:t>B</a:t>
            </a:r>
            <a:r>
              <a:rPr lang="en-US" sz="1400" dirty="0" smtClean="0">
                <a:latin typeface="Times New Roman" pitchFamily="18" charset="0"/>
              </a:rPr>
              <a:t>   P   B  </a:t>
            </a:r>
            <a:r>
              <a:rPr lang="en-US" sz="1400" dirty="0" err="1" smtClean="0">
                <a:latin typeface="Times New Roman" pitchFamily="18" charset="0"/>
              </a:rPr>
              <a:t>B</a:t>
            </a:r>
            <a:r>
              <a:rPr lang="en-US" sz="1400" dirty="0" smtClean="0">
                <a:latin typeface="Times New Roman" pitchFamily="18" charset="0"/>
              </a:rPr>
              <a:t>   </a:t>
            </a:r>
            <a:r>
              <a:rPr lang="en-US" sz="1400" dirty="0" err="1">
                <a:latin typeface="Times New Roman" pitchFamily="18" charset="0"/>
              </a:rPr>
              <a:t>B</a:t>
            </a:r>
            <a:r>
              <a:rPr lang="en-US" sz="1400" dirty="0">
                <a:latin typeface="Times New Roman" pitchFamily="18" charset="0"/>
              </a:rPr>
              <a:t>   </a:t>
            </a:r>
            <a:r>
              <a:rPr lang="en-US" sz="1400" dirty="0" smtClean="0">
                <a:latin typeface="Times New Roman" pitchFamily="18" charset="0"/>
              </a:rPr>
              <a:t>P    I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328498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GOP</a:t>
            </a:r>
            <a:endParaRPr lang="en-US" sz="180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5436096" y="3501008"/>
            <a:ext cx="1224136" cy="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7308304" y="3501008"/>
            <a:ext cx="1656184" cy="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Multimedia presentation on the  internet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following are a couple of video clips are ‘low’ and ‘high’ compression:</a:t>
            </a:r>
          </a:p>
          <a:p>
            <a:pPr lvl="1"/>
            <a:r>
              <a:rPr lang="en-GB" dirty="0" smtClean="0"/>
              <a:t>‘Heads’ </a:t>
            </a:r>
            <a:r>
              <a:rPr lang="en-GB" i="1" dirty="0" smtClean="0"/>
              <a:t>high </a:t>
            </a:r>
            <a:r>
              <a:rPr lang="en-GB" dirty="0" smtClean="0"/>
              <a:t>compression ……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‘Heads’  </a:t>
            </a:r>
            <a:r>
              <a:rPr lang="en-GB" i="1" dirty="0" smtClean="0"/>
              <a:t>low </a:t>
            </a:r>
            <a:r>
              <a:rPr lang="en-GB" dirty="0" smtClean="0"/>
              <a:t>compression …....</a:t>
            </a:r>
          </a:p>
          <a:p>
            <a:pPr lvl="1"/>
            <a:endParaRPr lang="en-GB" dirty="0"/>
          </a:p>
        </p:txBody>
      </p:sp>
      <p:pic>
        <p:nvPicPr>
          <p:cNvPr id="4" name="HEAD01.M1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20707" y="1340769"/>
            <a:ext cx="2642988" cy="2342647"/>
          </a:xfrm>
          <a:prstGeom prst="rect">
            <a:avLst/>
          </a:prstGeom>
        </p:spPr>
      </p:pic>
      <p:pic>
        <p:nvPicPr>
          <p:cNvPr id="5" name="HEAD15.M1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20707" y="4102944"/>
            <a:ext cx="2908865" cy="257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5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Multimedia presentation on the  internet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334" y="908720"/>
            <a:ext cx="7848600" cy="5181600"/>
          </a:xfrm>
        </p:spPr>
        <p:txBody>
          <a:bodyPr/>
          <a:lstStyle/>
          <a:p>
            <a:pPr lvl="1"/>
            <a:r>
              <a:rPr lang="en-GB" dirty="0"/>
              <a:t>‘Horses’ </a:t>
            </a:r>
            <a:r>
              <a:rPr lang="en-GB" i="1" dirty="0"/>
              <a:t>high </a:t>
            </a:r>
            <a:r>
              <a:rPr lang="en-GB" dirty="0"/>
              <a:t>compression </a:t>
            </a:r>
            <a:r>
              <a:rPr lang="en-GB" dirty="0" smtClean="0"/>
              <a:t>……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marL="457200" lvl="1" indent="0">
              <a:buNone/>
            </a:pPr>
            <a:r>
              <a:rPr lang="en-GB" dirty="0" smtClean="0"/>
              <a:t>  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r>
              <a:rPr lang="en-GB" dirty="0" smtClean="0"/>
              <a:t>‘Horses’  </a:t>
            </a:r>
            <a:r>
              <a:rPr lang="en-GB" i="1" dirty="0"/>
              <a:t>low</a:t>
            </a:r>
            <a:r>
              <a:rPr lang="en-GB" dirty="0"/>
              <a:t> compression </a:t>
            </a:r>
            <a:r>
              <a:rPr lang="en-GB" dirty="0" smtClean="0"/>
              <a:t>……  </a:t>
            </a:r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HORSEA01.M1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28285" y="1124744"/>
            <a:ext cx="2934223" cy="2600785"/>
          </a:xfrm>
          <a:prstGeom prst="rect">
            <a:avLst/>
          </a:prstGeom>
        </p:spPr>
      </p:pic>
      <p:pic>
        <p:nvPicPr>
          <p:cNvPr id="5" name="HORSEA15.M1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28285" y="3933057"/>
            <a:ext cx="2989359" cy="264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9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0"/>
            <a:ext cx="77724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MPEG - xxx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3568" y="764704"/>
            <a:ext cx="7848600" cy="5181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2"/>
              </a:buClr>
              <a:buSzPct val="80000"/>
              <a:buFont typeface="Wingdings" pitchFamily="2" charset="2"/>
              <a:buChar char="o"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are a number of standards covering different technologies and target bit rates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tx2"/>
              </a:buClr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MPEG-1: “</a:t>
            </a:r>
            <a:r>
              <a: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Coding of moving pictures and associated audio for digital storage media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” (1992)</a:t>
            </a:r>
          </a:p>
          <a:p>
            <a:pPr marL="1143000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tx2"/>
              </a:buClr>
              <a:buSzPct val="65000"/>
              <a:buFont typeface="Wingdings" pitchFamily="2" charset="2"/>
              <a:buChar char="o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Target was VHS Quality at 1.5MBits/s</a:t>
            </a:r>
          </a:p>
          <a:p>
            <a:pPr marL="1143000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tx2"/>
              </a:buClr>
              <a:buSzPct val="65000"/>
              <a:buFont typeface="Wingdings" pitchFamily="2" charset="2"/>
              <a:buChar char="o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Basis of Video-CD</a:t>
            </a:r>
          </a:p>
          <a:p>
            <a:pPr marL="1143000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tx2"/>
              </a:buClr>
              <a:buSzPct val="65000"/>
              <a:buFont typeface="Wingdings" pitchFamily="2" charset="2"/>
              <a:buChar char="o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MP3 is still with us! (MPEG-1 Layer 3)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2"/>
              </a:buClr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MPEG-2: “</a:t>
            </a:r>
            <a:r>
              <a: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Generic coding of Moving Pictures and Associated Audio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”</a:t>
            </a:r>
          </a:p>
          <a:p>
            <a:pPr marL="1143000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tx2"/>
              </a:buClr>
              <a:buSzPct val="65000"/>
              <a:buFont typeface="Wingdings" pitchFamily="2" charset="2"/>
              <a:buChar char="o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Broadcasting and storage</a:t>
            </a:r>
          </a:p>
          <a:p>
            <a:pPr marL="1143000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tx2"/>
              </a:buClr>
              <a:buSzPct val="65000"/>
              <a:buFont typeface="Wingdings" pitchFamily="2" charset="2"/>
              <a:buChar char="o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Bitrates: 4-9 MBits/s</a:t>
            </a:r>
          </a:p>
          <a:p>
            <a:pPr marL="1143000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tx2"/>
              </a:buClr>
              <a:buSzPct val="65000"/>
              <a:buFont typeface="Wingdings" pitchFamily="2" charset="2"/>
              <a:buChar char="o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Satellite TV, DVD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bg2"/>
              </a:buClr>
              <a:buSzPct val="75000"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MPEG-4: “</a:t>
            </a:r>
            <a:r>
              <a: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Coding of audio-visual objects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”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bg2"/>
              </a:buClr>
              <a:buSzPct val="75000"/>
              <a:buFont typeface="Wingdings" pitchFamily="2" charset="2"/>
              <a:buChar char="o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Started as very low-bitrate project</a:t>
            </a:r>
          </a:p>
          <a:p>
            <a:pPr marL="1143000" marR="0" lvl="2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Tx/>
              <a:buSzPct val="65000"/>
              <a:buFont typeface="Wingdings" pitchFamily="2" charset="2"/>
              <a:buChar char="o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Turned out to be much more:</a:t>
            </a:r>
          </a:p>
          <a:p>
            <a:pPr marL="1600200" marR="0" lvl="3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bg2"/>
              </a:buClr>
              <a:buSzPct val="80000"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Coding of media </a:t>
            </a:r>
            <a:r>
              <a:rPr kumimoji="0" lang="en-US" sz="1800" b="0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objects</a:t>
            </a:r>
          </a:p>
          <a:p>
            <a:pPr marL="1600200" marR="0" lvl="3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bg2"/>
              </a:buClr>
              <a:buSzPct val="80000"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64kbps to 240Mbps (Part 10/H.264)</a:t>
            </a:r>
          </a:p>
          <a:p>
            <a:pPr marL="1600200" marR="0" lvl="3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bg2"/>
              </a:buClr>
              <a:buSzPct val="80000"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Synthetic/Semi-synthetic objects</a:t>
            </a:r>
          </a:p>
          <a:p>
            <a:pPr marL="1600200" marR="0" lvl="3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bg2"/>
              </a:buClr>
              <a:buSzPct val="80000"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XMT: Like HTML, but to build videos</a:t>
            </a:r>
          </a:p>
          <a:p>
            <a:pPr marL="1600200" marR="0" lvl="3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bg2"/>
              </a:buClr>
              <a:buSzPct val="80000"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First standard with Intellectual Property Management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bg2"/>
              </a:buClr>
              <a:buSzPct val="75000"/>
              <a:buFont typeface="Wingdings" pitchFamily="2" charset="2"/>
              <a:buChar char="o"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600200" marR="0" lvl="3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80000"/>
              <a:buFontTx/>
              <a:buChar char="–"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600200" marR="0" lvl="3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Char char="–"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514600" marR="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Tx/>
              <a:buChar char="»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Analogue Television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914400"/>
            <a:ext cx="4608512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GB" sz="1600" dirty="0" smtClean="0"/>
              <a:t>How much bandwidth would we need for uncompressed digital television?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GB" sz="1600" dirty="0" smtClean="0"/>
              <a:t>The European analogue TV format was 625 scan lines, 25 interlaced frames per second, 4:3 aspect ratio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GB" sz="1600" dirty="0" smtClean="0"/>
              <a:t>However 50 lines are lost for ‘field blanking’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GB" sz="1600" dirty="0" smtClean="0"/>
              <a:t>It used </a:t>
            </a:r>
            <a:r>
              <a:rPr lang="en-GB" sz="1600" i="1" dirty="0" smtClean="0"/>
              <a:t>interlacing</a:t>
            </a:r>
            <a:r>
              <a:rPr lang="en-GB" sz="1600" dirty="0" smtClean="0"/>
              <a:t> to reduce the vertical resolution by half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GB" sz="1600" dirty="0" smtClean="0"/>
              <a:t>Horizontal resolution was 575/2*(4/3) = </a:t>
            </a:r>
            <a:r>
              <a:rPr lang="en-US" sz="1600" dirty="0" smtClean="0"/>
              <a:t>383</a:t>
            </a:r>
            <a:r>
              <a:rPr lang="en-GB" sz="1600" dirty="0" smtClean="0"/>
              <a:t> points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GB" sz="1600" dirty="0" smtClean="0"/>
              <a:t>For 25 frames per second, the line duration is about 52µs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GB" sz="1600" dirty="0" smtClean="0"/>
              <a:t>Therefore the bandwidth required is about 383/52 MHz or about 7.3MHz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GB" sz="1600" dirty="0" smtClean="0"/>
              <a:t>The value used in practice is 5.5MHz as additional bandwidth makes no difference subjectively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GB" sz="1600" dirty="0" smtClean="0"/>
              <a:t>Analogue colour information was quite cleverly added without increasing bandwidth (NTSC, PAL and SECAM standards)</a:t>
            </a:r>
          </a:p>
          <a:p>
            <a:pPr eaLnBrk="1" hangingPunct="1">
              <a:lnSpc>
                <a:spcPct val="90000"/>
              </a:lnSpc>
            </a:pPr>
            <a:endParaRPr lang="en-GB" sz="1800" dirty="0" smtClean="0"/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5364088" y="5733256"/>
            <a:ext cx="3028393" cy="2462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000" dirty="0" smtClean="0">
                <a:hlinkClick r:id="rId3"/>
              </a:rPr>
              <a:t>http://graffiti.virgin.net/ljmayes.mal/var/tvband.htm</a:t>
            </a:r>
            <a:r>
              <a:rPr lang="en-GB" sz="1000" dirty="0" smtClean="0"/>
              <a:t> </a:t>
            </a:r>
            <a:endParaRPr lang="en-GB" sz="1000" dirty="0"/>
          </a:p>
        </p:txBody>
      </p:sp>
      <p:pic>
        <p:nvPicPr>
          <p:cNvPr id="52226" name="Picture 2" descr="http://graffiti.virgin.net/ljmayes.mal/var/Lin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1859" y="3429000"/>
            <a:ext cx="4012141" cy="2232248"/>
          </a:xfrm>
          <a:prstGeom prst="rect">
            <a:avLst/>
          </a:prstGeom>
          <a:noFill/>
        </p:spPr>
      </p:pic>
      <p:pic>
        <p:nvPicPr>
          <p:cNvPr id="52228" name="Picture 4" descr="http://www.tvthrong.co.uk/files/u1520/tvset-420x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908720"/>
            <a:ext cx="2875598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1800" dirty="0" smtClean="0"/>
              <a:t>Where is MPEG – xxx used?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1800" dirty="0" smtClean="0"/>
              <a:t>MPEG-1</a:t>
            </a:r>
          </a:p>
          <a:p>
            <a:pPr lvl="2">
              <a:lnSpc>
                <a:spcPct val="80000"/>
              </a:lnSpc>
              <a:spcAft>
                <a:spcPts val="600"/>
              </a:spcAft>
            </a:pPr>
            <a:r>
              <a:rPr lang="en-US" sz="1800" dirty="0" smtClean="0"/>
              <a:t>Video-CD</a:t>
            </a:r>
          </a:p>
          <a:p>
            <a:pPr lvl="2">
              <a:lnSpc>
                <a:spcPct val="80000"/>
              </a:lnSpc>
              <a:spcAft>
                <a:spcPts val="600"/>
              </a:spcAft>
            </a:pPr>
            <a:r>
              <a:rPr lang="en-US" sz="1800" dirty="0" smtClean="0"/>
              <a:t>Usually .mpg or .mpeg files are MPEG-1</a:t>
            </a:r>
          </a:p>
          <a:p>
            <a:pPr lvl="2">
              <a:lnSpc>
                <a:spcPct val="80000"/>
              </a:lnSpc>
              <a:spcAft>
                <a:spcPts val="600"/>
              </a:spcAft>
            </a:pPr>
            <a:r>
              <a:rPr lang="en-US" sz="1800" dirty="0" smtClean="0"/>
              <a:t>DAB Digital Radio is MP2 (MPEG-1 Layer 2)</a:t>
            </a:r>
          </a:p>
          <a:p>
            <a:pPr lvl="2">
              <a:lnSpc>
                <a:spcPct val="80000"/>
              </a:lnSpc>
              <a:spcAft>
                <a:spcPts val="600"/>
              </a:spcAft>
            </a:pPr>
            <a:r>
              <a:rPr lang="en-US" sz="1800" dirty="0" smtClean="0"/>
              <a:t>MP3 files (MPEG-1 Layer 3)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1800" dirty="0" smtClean="0"/>
              <a:t>MPEG-2:</a:t>
            </a:r>
          </a:p>
          <a:p>
            <a:pPr lvl="2">
              <a:lnSpc>
                <a:spcPct val="80000"/>
              </a:lnSpc>
              <a:spcAft>
                <a:spcPts val="600"/>
              </a:spcAft>
            </a:pPr>
            <a:r>
              <a:rPr lang="en-US" sz="1800" dirty="0" smtClean="0"/>
              <a:t>.</a:t>
            </a:r>
            <a:r>
              <a:rPr lang="en-US" sz="1800" dirty="0" err="1" smtClean="0"/>
              <a:t>vob</a:t>
            </a:r>
            <a:r>
              <a:rPr lang="en-US" sz="1800" dirty="0" smtClean="0"/>
              <a:t>, .m2v, rarely .mpg files</a:t>
            </a:r>
          </a:p>
          <a:p>
            <a:pPr lvl="2">
              <a:lnSpc>
                <a:spcPct val="80000"/>
              </a:lnSpc>
              <a:spcAft>
                <a:spcPts val="600"/>
              </a:spcAft>
            </a:pPr>
            <a:r>
              <a:rPr lang="en-US" sz="1800" dirty="0" smtClean="0"/>
              <a:t>Anything to do with DVD</a:t>
            </a:r>
          </a:p>
          <a:p>
            <a:pPr lvl="3">
              <a:lnSpc>
                <a:spcPct val="80000"/>
              </a:lnSpc>
              <a:spcAft>
                <a:spcPts val="600"/>
              </a:spcAft>
            </a:pPr>
            <a:r>
              <a:rPr lang="en-US" sz="1800" dirty="0" smtClean="0"/>
              <a:t>Camcorders, DVD players, DVD recorders, TiVo</a:t>
            </a:r>
          </a:p>
          <a:p>
            <a:pPr lvl="2">
              <a:lnSpc>
                <a:spcPct val="80000"/>
              </a:lnSpc>
              <a:spcAft>
                <a:spcPts val="600"/>
              </a:spcAft>
            </a:pPr>
            <a:r>
              <a:rPr lang="en-US" sz="1800" dirty="0" smtClean="0"/>
              <a:t>Digital TV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1800" dirty="0" smtClean="0"/>
              <a:t>MPEG-4:</a:t>
            </a:r>
          </a:p>
          <a:p>
            <a:pPr lvl="2">
              <a:lnSpc>
                <a:spcPct val="80000"/>
              </a:lnSpc>
              <a:spcAft>
                <a:spcPts val="600"/>
              </a:spcAft>
            </a:pPr>
            <a:r>
              <a:rPr lang="en-US" sz="1800" dirty="0" smtClean="0"/>
              <a:t>High Quality AVI files</a:t>
            </a:r>
          </a:p>
          <a:p>
            <a:pPr lvl="2">
              <a:lnSpc>
                <a:spcPct val="80000"/>
              </a:lnSpc>
              <a:spcAft>
                <a:spcPts val="600"/>
              </a:spcAft>
            </a:pPr>
            <a:r>
              <a:rPr lang="en-US" sz="1800" dirty="0" smtClean="0"/>
              <a:t>Video Phones</a:t>
            </a:r>
          </a:p>
          <a:p>
            <a:pPr lvl="2">
              <a:lnSpc>
                <a:spcPct val="80000"/>
              </a:lnSpc>
              <a:spcAft>
                <a:spcPts val="600"/>
              </a:spcAft>
            </a:pPr>
            <a:r>
              <a:rPr lang="en-US" sz="1800" dirty="0" err="1" smtClean="0"/>
              <a:t>DivX</a:t>
            </a:r>
            <a:endParaRPr lang="en-US" sz="1800" dirty="0" smtClean="0"/>
          </a:p>
          <a:p>
            <a:pPr lvl="2">
              <a:lnSpc>
                <a:spcPct val="80000"/>
              </a:lnSpc>
              <a:spcAft>
                <a:spcPts val="600"/>
              </a:spcAft>
            </a:pPr>
            <a:r>
              <a:rPr lang="en-US" sz="1800" dirty="0" smtClean="0"/>
              <a:t>Some advanced audio players support MPEG-4 Advanced Audio Coding (AAC)</a:t>
            </a: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0"/>
            <a:ext cx="77724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MPEG - xxx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696200" cy="914400"/>
          </a:xfrm>
        </p:spPr>
        <p:txBody>
          <a:bodyPr/>
          <a:lstStyle/>
          <a:p>
            <a:pPr eaLnBrk="1" hangingPunct="1"/>
            <a:r>
              <a:rPr lang="en-GB" sz="4400" smtClean="0"/>
              <a:t>Summary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86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n-GB" sz="2400" dirty="0" smtClean="0"/>
              <a:t>Analogue TV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GB" sz="2400" dirty="0" smtClean="0"/>
              <a:t>Basic digital TV – the bandwidth problem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GB" sz="2400" dirty="0" smtClean="0"/>
              <a:t>MPEG-1 definition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GB" sz="2400" dirty="0" smtClean="0"/>
              <a:t>Decimation (spatial, temporal and colour)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GB" sz="2400" dirty="0" smtClean="0"/>
              <a:t>Spatial compression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GB" sz="2400" dirty="0" smtClean="0"/>
              <a:t>Temporal compression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GB" sz="2400" dirty="0" smtClean="0"/>
              <a:t>Difference coding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GB" sz="2400" dirty="0" smtClean="0"/>
              <a:t>Motion compensation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GB" sz="2400" dirty="0" smtClean="0"/>
              <a:t>MPEG - xxx</a:t>
            </a:r>
          </a:p>
          <a:p>
            <a:pPr eaLnBrk="1" hangingPunct="1">
              <a:buFont typeface="Wingdings" pitchFamily="2" charset="2"/>
              <a:buNone/>
            </a:pP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4800600" cy="5181600"/>
          </a:xfrm>
        </p:spPr>
        <p:txBody>
          <a:bodyPr/>
          <a:lstStyle/>
          <a:p>
            <a:pPr marL="384175" indent="-384175" eaLnBrk="1" hangingPunct="1"/>
            <a:endParaRPr lang="en-GB" sz="1800" dirty="0" smtClean="0"/>
          </a:p>
          <a:p>
            <a:pPr marL="384175" indent="-384175" eaLnBrk="1" hangingPunct="1"/>
            <a:r>
              <a:rPr lang="en-GB" sz="1800" dirty="0" smtClean="0"/>
              <a:t>This concludes our introduction to video compression.</a:t>
            </a:r>
          </a:p>
          <a:p>
            <a:pPr marL="384175" indent="-384175" eaLnBrk="1" hangingPunct="1"/>
            <a:endParaRPr lang="en-GB" sz="1800" b="1" dirty="0" smtClean="0"/>
          </a:p>
          <a:p>
            <a:pPr marL="384175" indent="-384175" eaLnBrk="1" hangingPunct="1"/>
            <a:endParaRPr lang="en-GB" sz="1800" dirty="0" smtClean="0"/>
          </a:p>
          <a:p>
            <a:pPr marL="384175" indent="-384175" eaLnBrk="1" hangingPunct="1"/>
            <a:endParaRPr lang="en-GB" sz="1800" dirty="0" smtClean="0"/>
          </a:p>
          <a:p>
            <a:pPr marL="384175" indent="-384175" eaLnBrk="1" hangingPunct="1"/>
            <a:endParaRPr lang="en-GB" sz="1800" dirty="0" smtClean="0"/>
          </a:p>
          <a:p>
            <a:pPr marL="384175" indent="-384175" eaLnBrk="1" hangingPunct="1"/>
            <a:endParaRPr lang="en-GB" sz="1800" dirty="0" smtClean="0"/>
          </a:p>
          <a:p>
            <a:pPr marL="384175" indent="-384175" eaLnBrk="1" hangingPunct="1"/>
            <a:endParaRPr lang="en-GB" sz="1800" dirty="0" smtClean="0"/>
          </a:p>
          <a:p>
            <a:pPr marL="384175" indent="-384175" eaLnBrk="1" hangingPunct="1"/>
            <a:r>
              <a:rPr lang="en-GB" sz="1800" dirty="0" smtClean="0"/>
              <a:t>You can find course information, including slides and supporting resources, on-line on the course web page at</a:t>
            </a:r>
          </a:p>
          <a:p>
            <a:pPr marL="384175" indent="-384175" eaLnBrk="1" hangingPunct="1">
              <a:buFont typeface="Wingdings" pitchFamily="2" charset="2"/>
              <a:buNone/>
            </a:pPr>
            <a:r>
              <a:rPr lang="en-GB" sz="1200" dirty="0" smtClean="0"/>
              <a:t>	</a:t>
            </a:r>
          </a:p>
          <a:p>
            <a:pPr marL="384175" indent="-384175" eaLnBrk="1" hangingPunct="1"/>
            <a:endParaRPr lang="en-GB" sz="1200" b="1" dirty="0" smtClean="0">
              <a:latin typeface="Courier New" pitchFamily="49" charset="0"/>
            </a:endParaRPr>
          </a:p>
          <a:p>
            <a:pPr marL="384175" indent="-384175" eaLnBrk="1" hangingPunct="1"/>
            <a:endParaRPr lang="en-GB" sz="1400" dirty="0" smtClean="0"/>
          </a:p>
        </p:txBody>
      </p:sp>
      <p:grpSp>
        <p:nvGrpSpPr>
          <p:cNvPr id="29699" name="Group 5"/>
          <p:cNvGrpSpPr>
            <a:grpSpLocks/>
          </p:cNvGrpSpPr>
          <p:nvPr/>
        </p:nvGrpSpPr>
        <p:grpSpPr bwMode="auto">
          <a:xfrm>
            <a:off x="0" y="-755650"/>
            <a:ext cx="9144000" cy="82550"/>
            <a:chOff x="0" y="0"/>
            <a:chExt cx="6240" cy="52"/>
          </a:xfrm>
        </p:grpSpPr>
        <p:grpSp>
          <p:nvGrpSpPr>
            <p:cNvPr id="29702" name="Group 6"/>
            <p:cNvGrpSpPr>
              <a:grpSpLocks/>
            </p:cNvGrpSpPr>
            <p:nvPr/>
          </p:nvGrpSpPr>
          <p:grpSpPr bwMode="auto">
            <a:xfrm>
              <a:off x="15" y="13"/>
              <a:ext cx="6210" cy="26"/>
              <a:chOff x="0" y="0"/>
              <a:chExt cx="6210" cy="52"/>
            </a:xfrm>
          </p:grpSpPr>
          <p:sp>
            <p:nvSpPr>
              <p:cNvPr id="29704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06" cy="0"/>
              </a:xfrm>
              <a:prstGeom prst="rect">
                <a:avLst/>
              </a:prstGeom>
              <a:solidFill>
                <a:srgbClr val="DCDCCC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9705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10" cy="52"/>
              </a:xfrm>
              <a:prstGeom prst="rect">
                <a:avLst/>
              </a:prstGeom>
              <a:solidFill>
                <a:srgbClr val="DCDCCC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29703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6240" cy="5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9700" name="Rectangle 10"/>
          <p:cNvSpPr>
            <a:spLocks noChangeArrowheads="1"/>
          </p:cNvSpPr>
          <p:nvPr/>
        </p:nvSpPr>
        <p:spPr bwMode="auto">
          <a:xfrm>
            <a:off x="5556250" y="2209800"/>
            <a:ext cx="2982913" cy="1920875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6000" b="1">
                <a:solidFill>
                  <a:schemeClr val="tx2"/>
                </a:solidFill>
                <a:latin typeface="Lucida Handwriting" pitchFamily="66" charset="0"/>
              </a:rPr>
              <a:t>Thank </a:t>
            </a:r>
          </a:p>
          <a:p>
            <a:r>
              <a:rPr lang="en-GB" sz="6000" b="1">
                <a:solidFill>
                  <a:schemeClr val="tx2"/>
                </a:solidFill>
                <a:latin typeface="Lucida Handwriting" pitchFamily="66" charset="0"/>
              </a:rPr>
              <a:t>You</a:t>
            </a:r>
          </a:p>
        </p:txBody>
      </p:sp>
      <p:sp>
        <p:nvSpPr>
          <p:cNvPr id="29701" name="Rectangle 11"/>
          <p:cNvSpPr>
            <a:spLocks noChangeArrowheads="1"/>
          </p:cNvSpPr>
          <p:nvPr/>
        </p:nvSpPr>
        <p:spPr bwMode="auto">
          <a:xfrm>
            <a:off x="1125538" y="5334000"/>
            <a:ext cx="6542087" cy="30480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en-GB" sz="1400" b="1" dirty="0" smtClean="0">
                <a:latin typeface="Courier New" pitchFamily="49" charset="0"/>
              </a:rPr>
              <a:t>http://www.eee.bham.ac.uk/spannm/Courses/ee1f2.htm</a:t>
            </a:r>
            <a:endParaRPr lang="en-GB" sz="1400" b="1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Digital Television – Raw Video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2400" dirty="0" smtClean="0"/>
              <a:t>For digital use, let’s say an 8 bit resolution is adequate.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For colour pictures we will need Red, Green and Blue (RGB.)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To digitise, we need to sample at twice the highest frequency (</a:t>
            </a:r>
            <a:r>
              <a:rPr lang="en-GB" sz="2400" dirty="0" err="1" smtClean="0"/>
              <a:t>Nyquist’s</a:t>
            </a:r>
            <a:r>
              <a:rPr lang="en-GB" sz="2400" dirty="0" smtClean="0"/>
              <a:t> Theorem) of 5.5MHz and convert three colours (RGB) at 8 bits each.</a:t>
            </a:r>
          </a:p>
          <a:p>
            <a:pPr lvl="1">
              <a:spcAft>
                <a:spcPts val="600"/>
              </a:spcAft>
            </a:pPr>
            <a:r>
              <a:rPr lang="en-GB" sz="2400" dirty="0" err="1" smtClean="0"/>
              <a:t>Bitrate</a:t>
            </a:r>
            <a:r>
              <a:rPr lang="en-GB" sz="2400" dirty="0" smtClean="0"/>
              <a:t> = (5.5x2) x 3 x 8 = 264 </a:t>
            </a:r>
            <a:r>
              <a:rPr lang="en-GB" sz="2400" dirty="0" err="1" smtClean="0"/>
              <a:t>Mbits</a:t>
            </a:r>
            <a:r>
              <a:rPr lang="en-GB" sz="2400" dirty="0" smtClean="0"/>
              <a:t>/sec</a:t>
            </a:r>
          </a:p>
          <a:p>
            <a:pPr lvl="2">
              <a:spcAft>
                <a:spcPts val="600"/>
              </a:spcAft>
            </a:pPr>
            <a:r>
              <a:rPr lang="en-GB" sz="2400" dirty="0" smtClean="0"/>
              <a:t>Compare with analogue bandwidth of 5.5MHz)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Digitising the analogue television signal created a huge digital bandwidth requirement. We needed some efficient compression.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2900"/>
            <a:ext cx="8534400" cy="1409700"/>
          </a:xfrm>
        </p:spPr>
        <p:txBody>
          <a:bodyPr/>
          <a:lstStyle/>
          <a:p>
            <a:pPr eaLnBrk="1" hangingPunct="1"/>
            <a:r>
              <a:rPr lang="en-GB" sz="2800" smtClean="0"/>
              <a:t>Coding of Moving Pictures and Associated Audio for Digital Storage Media at up to about 1.5 Mbits/sec.</a:t>
            </a:r>
            <a:br>
              <a:rPr lang="en-GB" sz="2800" smtClean="0"/>
            </a:br>
            <a:r>
              <a:rPr lang="en-GB" sz="2800" smtClean="0"/>
              <a:t>International Standard IS-11172, completed in 10.92</a:t>
            </a:r>
            <a:r>
              <a:rPr lang="en-GB" sz="3200" smtClean="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5500" y="3360738"/>
            <a:ext cx="7500938" cy="24479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50000"/>
              </a:spcAft>
            </a:pPr>
            <a:r>
              <a:rPr lang="en-GB" b="1" dirty="0" smtClean="0"/>
              <a:t>M</a:t>
            </a:r>
            <a:r>
              <a:rPr lang="en-GB" dirty="0" smtClean="0"/>
              <a:t>oving </a:t>
            </a:r>
            <a:r>
              <a:rPr lang="en-GB" b="1" dirty="0" smtClean="0"/>
              <a:t>P</a:t>
            </a:r>
            <a:r>
              <a:rPr lang="en-GB" dirty="0" smtClean="0"/>
              <a:t>icture </a:t>
            </a:r>
            <a:r>
              <a:rPr lang="en-GB" b="1" dirty="0" smtClean="0"/>
              <a:t>E</a:t>
            </a:r>
            <a:r>
              <a:rPr lang="en-GB" dirty="0" smtClean="0"/>
              <a:t>xperts </a:t>
            </a:r>
            <a:r>
              <a:rPr lang="en-GB" b="1" dirty="0" smtClean="0"/>
              <a:t>G</a:t>
            </a:r>
            <a:r>
              <a:rPr lang="en-GB" dirty="0" smtClean="0"/>
              <a:t>roup – </a:t>
            </a:r>
            <a:r>
              <a:rPr lang="en-GB" b="1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phase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</a:pPr>
            <a:r>
              <a:rPr lang="en-GB" dirty="0" smtClean="0"/>
              <a:t>Video CD - A standard for video on CD’s at ‘VHS’ quality. 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</a:pPr>
            <a:r>
              <a:rPr lang="en-GB" dirty="0" smtClean="0"/>
              <a:t>Audio CD’s have a data rate of 1.5Mb/s – video has a raw data rate of 264Mb/s about 200 times higher!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</a:pPr>
            <a:r>
              <a:rPr lang="en-GB" dirty="0" smtClean="0"/>
              <a:t>Something had to be lost.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584325" y="2174875"/>
            <a:ext cx="42830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eaLnBrk="0" hangingPunct="0"/>
            <a:endParaRPr lang="en-GB" sz="2400">
              <a:latin typeface="Times New Roman" pitchFamily="18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33400" y="1981200"/>
            <a:ext cx="67818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eaLnBrk="0" hangingPunct="0"/>
            <a:r>
              <a:rPr lang="en-GB" sz="3600" b="1"/>
              <a:t>Commonly known as</a:t>
            </a:r>
            <a:r>
              <a:rPr lang="en-GB" sz="3600" b="1">
                <a:solidFill>
                  <a:srgbClr val="CC3300"/>
                </a:solidFill>
              </a:rPr>
              <a:t> MPEG-1</a:t>
            </a:r>
          </a:p>
        </p:txBody>
      </p:sp>
      <p:pic>
        <p:nvPicPr>
          <p:cNvPr id="7174" name="Picture 6" descr="C:\Documents and Settings\nflowers\Application Data\Microsoft\Media Catalog\Downloaded Clips\cl0\BS00789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2590800"/>
            <a:ext cx="11287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MPEG-1 Decimation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2400" dirty="0" smtClean="0"/>
              <a:t>This means just throwing data away ... 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Where can we decimate?</a:t>
            </a:r>
          </a:p>
          <a:p>
            <a:pPr lvl="1">
              <a:spcAft>
                <a:spcPts val="600"/>
              </a:spcAft>
            </a:pPr>
            <a:r>
              <a:rPr lang="en-GB" sz="2400" dirty="0" smtClean="0"/>
              <a:t>Spatial </a:t>
            </a:r>
          </a:p>
          <a:p>
            <a:pPr lvl="1">
              <a:spcAft>
                <a:spcPts val="600"/>
              </a:spcAft>
            </a:pPr>
            <a:r>
              <a:rPr lang="en-GB" sz="2400" dirty="0" smtClean="0"/>
              <a:t>Colour </a:t>
            </a:r>
          </a:p>
          <a:p>
            <a:pPr lvl="1">
              <a:spcAft>
                <a:spcPts val="600"/>
              </a:spcAft>
            </a:pPr>
            <a:r>
              <a:rPr lang="en-GB" sz="2400" dirty="0" smtClean="0"/>
              <a:t>Temporal</a:t>
            </a:r>
          </a:p>
          <a:p>
            <a:pPr lvl="1">
              <a:spcAft>
                <a:spcPts val="600"/>
              </a:spcAft>
            </a:pPr>
            <a:r>
              <a:rPr lang="en-GB" sz="2400" dirty="0" smtClean="0"/>
              <a:t>(also audio)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Temporal - Interlacing is dropped giving 25 full frames per second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61988"/>
          </a:xfrm>
        </p:spPr>
        <p:txBody>
          <a:bodyPr/>
          <a:lstStyle/>
          <a:p>
            <a:pPr eaLnBrk="1" hangingPunct="1"/>
            <a:r>
              <a:rPr lang="en-GB" smtClean="0"/>
              <a:t>Spatial Decimation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55650" y="1490663"/>
            <a:ext cx="4722813" cy="4460875"/>
          </a:xfrm>
        </p:spPr>
        <p:txBody>
          <a:bodyPr/>
          <a:lstStyle/>
          <a:p>
            <a:pPr eaLnBrk="1" hangingPunct="1"/>
            <a:r>
              <a:rPr lang="en-GB" sz="1800" dirty="0" smtClean="0"/>
              <a:t>European broadcast TV standard</a:t>
            </a:r>
          </a:p>
          <a:p>
            <a:pPr eaLnBrk="1" hangingPunct="1"/>
            <a:endParaRPr lang="en-GB" sz="1800" dirty="0" smtClean="0"/>
          </a:p>
          <a:p>
            <a:pPr eaLnBrk="1" hangingPunct="1"/>
            <a:endParaRPr lang="en-GB" sz="1800" dirty="0" smtClean="0"/>
          </a:p>
          <a:p>
            <a:pPr eaLnBrk="1" hangingPunct="1"/>
            <a:endParaRPr lang="en-GB" sz="1800" dirty="0" smtClean="0"/>
          </a:p>
          <a:p>
            <a:pPr eaLnBrk="1" hangingPunct="1"/>
            <a:r>
              <a:rPr lang="en-GB" sz="1800" dirty="0" smtClean="0"/>
              <a:t>Resolution is reduced to 352 (width) by 288 (height) pixels </a:t>
            </a:r>
          </a:p>
          <a:p>
            <a:pPr lvl="1" eaLnBrk="1" hangingPunct="1"/>
            <a:r>
              <a:rPr lang="en-GB" sz="1800" b="1" dirty="0" smtClean="0"/>
              <a:t>S</a:t>
            </a:r>
            <a:r>
              <a:rPr lang="en-GB" sz="1800" dirty="0" smtClean="0"/>
              <a:t>ource </a:t>
            </a:r>
            <a:r>
              <a:rPr lang="en-GB" sz="1800" b="1" dirty="0" smtClean="0"/>
              <a:t>I</a:t>
            </a:r>
            <a:r>
              <a:rPr lang="en-GB" sz="1800" dirty="0" smtClean="0"/>
              <a:t>nput </a:t>
            </a:r>
            <a:r>
              <a:rPr lang="en-GB" sz="1800" b="1" dirty="0" smtClean="0"/>
              <a:t>F</a:t>
            </a:r>
            <a:r>
              <a:rPr lang="en-GB" sz="1800" dirty="0" smtClean="0"/>
              <a:t>ormat (SIF)</a:t>
            </a:r>
          </a:p>
        </p:txBody>
      </p:sp>
      <p:pic>
        <p:nvPicPr>
          <p:cNvPr id="9220" name="Picture 1029" descr="C:\Documents and Settings\nflowers\Application Data\Microsoft\Media Catalog\Downloaded Clips\cl67\j025883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886200"/>
            <a:ext cx="19050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1030"/>
          <p:cNvSpPr txBox="1">
            <a:spLocks noChangeArrowheads="1"/>
          </p:cNvSpPr>
          <p:nvPr/>
        </p:nvSpPr>
        <p:spPr bwMode="auto">
          <a:xfrm>
            <a:off x="6156325" y="5373688"/>
            <a:ext cx="15589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GB" sz="2400"/>
              <a:t>352 pixels</a:t>
            </a:r>
          </a:p>
        </p:txBody>
      </p:sp>
      <p:sp>
        <p:nvSpPr>
          <p:cNvPr id="9222" name="Text Box 1031"/>
          <p:cNvSpPr txBox="1">
            <a:spLocks noChangeArrowheads="1"/>
          </p:cNvSpPr>
          <p:nvPr/>
        </p:nvSpPr>
        <p:spPr bwMode="auto">
          <a:xfrm>
            <a:off x="7924800" y="4267200"/>
            <a:ext cx="142875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eaLnBrk="0" hangingPunct="0"/>
            <a:r>
              <a:rPr lang="en-GB" sz="2400"/>
              <a:t>288</a:t>
            </a:r>
          </a:p>
          <a:p>
            <a:pPr algn="l" eaLnBrk="0" hangingPunct="0"/>
            <a:r>
              <a:rPr lang="en-GB" sz="2400"/>
              <a:t>pixels</a:t>
            </a:r>
          </a:p>
        </p:txBody>
      </p:sp>
      <p:pic>
        <p:nvPicPr>
          <p:cNvPr id="9223" name="Picture 1032" descr="C:\Documents and Settings\nflowers\Application Data\Microsoft\Media Catalog\Downloaded Clips\cl29\j010393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143000"/>
            <a:ext cx="17970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 Box 1033"/>
          <p:cNvSpPr txBox="1">
            <a:spLocks noChangeArrowheads="1"/>
          </p:cNvSpPr>
          <p:nvPr/>
        </p:nvSpPr>
        <p:spPr bwMode="auto">
          <a:xfrm>
            <a:off x="5851525" y="2554288"/>
            <a:ext cx="14065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GB" sz="2400" dirty="0"/>
              <a:t>417 lines</a:t>
            </a:r>
          </a:p>
        </p:txBody>
      </p:sp>
      <p:sp>
        <p:nvSpPr>
          <p:cNvPr id="9225" name="Text Box 1034"/>
          <p:cNvSpPr txBox="1">
            <a:spLocks noChangeArrowheads="1"/>
          </p:cNvSpPr>
          <p:nvPr/>
        </p:nvSpPr>
        <p:spPr bwMode="auto">
          <a:xfrm>
            <a:off x="7620000" y="1371600"/>
            <a:ext cx="2147888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eaLnBrk="0" hangingPunct="0"/>
            <a:r>
              <a:rPr lang="en-GB" sz="2400"/>
              <a:t>625</a:t>
            </a:r>
          </a:p>
          <a:p>
            <a:pPr algn="l" eaLnBrk="0" hangingPunct="0"/>
            <a:r>
              <a:rPr lang="en-GB" sz="2400"/>
              <a:t>Half-lines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Colour Decimation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2400" dirty="0" smtClean="0"/>
              <a:t>Human perception is most sensitive to luminance (brightness) changes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Colour is less important e.g. a black and white photograph is still recognisable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RGB encoding is wasteful – human perception tolerates poorer colour. 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Use YUV and only encode chrominance (UV) at half resolution in each direction (176 by 144) – Quarter SIF.)  This gives 0.25 data for U and V compared to 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042"/>
          <p:cNvGrpSpPr>
            <a:grpSpLocks/>
          </p:cNvGrpSpPr>
          <p:nvPr/>
        </p:nvGrpSpPr>
        <p:grpSpPr bwMode="auto">
          <a:xfrm>
            <a:off x="1143000" y="1050925"/>
            <a:ext cx="7315200" cy="5310188"/>
            <a:chOff x="480" y="662"/>
            <a:chExt cx="4848" cy="3683"/>
          </a:xfrm>
        </p:grpSpPr>
        <p:pic>
          <p:nvPicPr>
            <p:cNvPr id="11268" name="Picture 1028" descr="C:\Documents and Settings\nflowers\My Documents\My Pictures\k157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" y="662"/>
              <a:ext cx="1344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69" name="Picture 1029" descr="C:\Documents and Settings\nflowers\My Documents\My Pictures\k1578-5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56" y="662"/>
              <a:ext cx="1344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0" name="Picture 1030" descr="C:\Documents and Settings\nflowers\My Documents\My Pictures\k1578-25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4" y="662"/>
              <a:ext cx="1344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1" name="Picture 1031" descr="C:\Documents and Settings\nflowers\My Documents\My Pictures\k1578-20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0" y="2582"/>
              <a:ext cx="1344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2" name="Picture 1032" descr="C:\Documents and Settings\nflowers\My Documents\My Pictures\k1578-10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56" y="2582"/>
              <a:ext cx="1344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3" name="Picture 1033" descr="C:\Documents and Settings\nflowers\My Documents\My Pictures\k1578-0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84" y="2582"/>
              <a:ext cx="1344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4" name="Text Box 1034"/>
            <p:cNvSpPr txBox="1">
              <a:spLocks noChangeArrowheads="1"/>
            </p:cNvSpPr>
            <p:nvPr/>
          </p:nvSpPr>
          <p:spPr bwMode="auto">
            <a:xfrm>
              <a:off x="480" y="2150"/>
              <a:ext cx="1392" cy="2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en-GB" sz="2000"/>
                <a:t>Original (100%)</a:t>
              </a:r>
            </a:p>
          </p:txBody>
        </p:sp>
        <p:sp>
          <p:nvSpPr>
            <p:cNvPr id="11275" name="Text Box 1035"/>
            <p:cNvSpPr txBox="1">
              <a:spLocks noChangeArrowheads="1"/>
            </p:cNvSpPr>
            <p:nvPr/>
          </p:nvSpPr>
          <p:spPr bwMode="auto">
            <a:xfrm>
              <a:off x="2256" y="2150"/>
              <a:ext cx="1344" cy="2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en-GB" sz="2000"/>
                <a:t>0.5 UV (25%)</a:t>
              </a:r>
            </a:p>
          </p:txBody>
        </p:sp>
        <p:sp>
          <p:nvSpPr>
            <p:cNvPr id="11276" name="Text Box 1036"/>
            <p:cNvSpPr txBox="1">
              <a:spLocks noChangeArrowheads="1"/>
            </p:cNvSpPr>
            <p:nvPr/>
          </p:nvSpPr>
          <p:spPr bwMode="auto">
            <a:xfrm>
              <a:off x="3984" y="2150"/>
              <a:ext cx="1335" cy="48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en-GB" sz="2000"/>
                <a:t>0.25 UV (6.25%)</a:t>
              </a:r>
            </a:p>
          </p:txBody>
        </p:sp>
        <p:sp>
          <p:nvSpPr>
            <p:cNvPr id="11277" name="Text Box 1037"/>
            <p:cNvSpPr txBox="1">
              <a:spLocks noChangeArrowheads="1"/>
            </p:cNvSpPr>
            <p:nvPr/>
          </p:nvSpPr>
          <p:spPr bwMode="auto">
            <a:xfrm>
              <a:off x="480" y="4070"/>
              <a:ext cx="1354" cy="2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en-GB" sz="2000"/>
                <a:t>0.2 UV (4%)</a:t>
              </a:r>
            </a:p>
          </p:txBody>
        </p:sp>
        <p:sp>
          <p:nvSpPr>
            <p:cNvPr id="11278" name="Text Box 1038"/>
            <p:cNvSpPr txBox="1">
              <a:spLocks noChangeArrowheads="1"/>
            </p:cNvSpPr>
            <p:nvPr/>
          </p:nvSpPr>
          <p:spPr bwMode="auto">
            <a:xfrm>
              <a:off x="2256" y="4070"/>
              <a:ext cx="1296" cy="2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en-GB" sz="2000"/>
                <a:t>0.1 UV (1%)</a:t>
              </a:r>
            </a:p>
          </p:txBody>
        </p:sp>
        <p:sp>
          <p:nvSpPr>
            <p:cNvPr id="11279" name="Text Box 1039"/>
            <p:cNvSpPr txBox="1">
              <a:spLocks noChangeArrowheads="1"/>
            </p:cNvSpPr>
            <p:nvPr/>
          </p:nvSpPr>
          <p:spPr bwMode="auto">
            <a:xfrm>
              <a:off x="3984" y="4070"/>
              <a:ext cx="1296" cy="2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en-GB" sz="2000"/>
                <a:t>0.0 UV (0%)</a:t>
              </a:r>
            </a:p>
          </p:txBody>
        </p:sp>
      </p:grpSp>
      <p:sp>
        <p:nvSpPr>
          <p:cNvPr id="11267" name="Rectangle 104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Colour Decimation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uobtemplate">
  <a:themeElements>
    <a:clrScheme name="">
      <a:dk1>
        <a:srgbClr val="000000"/>
      </a:dk1>
      <a:lt1>
        <a:srgbClr val="99FFFF"/>
      </a:lt1>
      <a:dk2>
        <a:srgbClr val="660033"/>
      </a:dk2>
      <a:lt2>
        <a:srgbClr val="000000"/>
      </a:lt2>
      <a:accent1>
        <a:srgbClr val="FFFFFF"/>
      </a:accent1>
      <a:accent2>
        <a:srgbClr val="99FFFF"/>
      </a:accent2>
      <a:accent3>
        <a:srgbClr val="CAFFFF"/>
      </a:accent3>
      <a:accent4>
        <a:srgbClr val="000000"/>
      </a:accent4>
      <a:accent5>
        <a:srgbClr val="FFFFFF"/>
      </a:accent5>
      <a:accent6>
        <a:srgbClr val="8AE7E7"/>
      </a:accent6>
      <a:hlink>
        <a:srgbClr val="660033"/>
      </a:hlink>
      <a:folHlink>
        <a:srgbClr val="4C0026"/>
      </a:folHlink>
    </a:clrScheme>
    <a:fontScheme name="myuobtempla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yuob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uob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uob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uob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uob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uob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uob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Settings\woollesi\Application Data\Microsoft\Templates\myuobtemplate.pot</Template>
  <TotalTime>29491</TotalTime>
  <Words>1864</Words>
  <Application>Microsoft Office PowerPoint</Application>
  <PresentationFormat>Overhead</PresentationFormat>
  <Paragraphs>330</Paragraphs>
  <Slides>32</Slides>
  <Notes>20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myuobtemplate</vt:lpstr>
      <vt:lpstr>Equation</vt:lpstr>
      <vt:lpstr>Clip</vt:lpstr>
      <vt:lpstr>Multimedia Data Video Compression  The MPEG-1 Standard  </vt:lpstr>
      <vt:lpstr>Contents</vt:lpstr>
      <vt:lpstr>Analogue Television</vt:lpstr>
      <vt:lpstr>Digital Television – Raw Video</vt:lpstr>
      <vt:lpstr>Coding of Moving Pictures and Associated Audio for Digital Storage Media at up to about 1.5 Mbits/sec. International Standard IS-11172, completed in 10.92 </vt:lpstr>
      <vt:lpstr>MPEG-1 Decimation</vt:lpstr>
      <vt:lpstr>Spatial Decimation</vt:lpstr>
      <vt:lpstr>Colour Decimation</vt:lpstr>
      <vt:lpstr>Colour Decimation Example</vt:lpstr>
      <vt:lpstr>Temporal Decimation</vt:lpstr>
      <vt:lpstr>Decimation – The Result</vt:lpstr>
      <vt:lpstr>Spatial Compression</vt:lpstr>
      <vt:lpstr>Spatial Compression</vt:lpstr>
      <vt:lpstr>Temporal Compression</vt:lpstr>
      <vt:lpstr>Difference Coding</vt:lpstr>
      <vt:lpstr>Difference Coding</vt:lpstr>
      <vt:lpstr>Difference coding</vt:lpstr>
      <vt:lpstr>Motion Compensation</vt:lpstr>
      <vt:lpstr>Motion Compensation</vt:lpstr>
      <vt:lpstr>Motion Compensation</vt:lpstr>
      <vt:lpstr>Motion Compensation</vt:lpstr>
      <vt:lpstr>Motion Compensation – The Problems</vt:lpstr>
      <vt:lpstr>MPEG1 Compression</vt:lpstr>
      <vt:lpstr>I, P and B frames</vt:lpstr>
      <vt:lpstr>I, P and B frames</vt:lpstr>
      <vt:lpstr>Group of Pictures - GOP</vt:lpstr>
      <vt:lpstr>Multimedia presentation on the  internet</vt:lpstr>
      <vt:lpstr>Multimedia presentation on the  internet</vt:lpstr>
      <vt:lpstr>PowerPoint Presentation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MPEG-1 Introduction</dc:title>
  <dc:creator>NJF</dc:creator>
  <cp:lastModifiedBy>Mike Spann</cp:lastModifiedBy>
  <cp:revision>422</cp:revision>
  <dcterms:created xsi:type="dcterms:W3CDTF">1995-06-02T22:16:36Z</dcterms:created>
  <dcterms:modified xsi:type="dcterms:W3CDTF">2014-03-12T13:24:17Z</dcterms:modified>
</cp:coreProperties>
</file>