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78" r:id="rId13"/>
    <p:sldId id="279" r:id="rId14"/>
    <p:sldId id="271" r:id="rId15"/>
    <p:sldId id="272" r:id="rId16"/>
    <p:sldId id="273" r:id="rId17"/>
    <p:sldId id="285" r:id="rId18"/>
    <p:sldId id="274" r:id="rId19"/>
    <p:sldId id="275" r:id="rId20"/>
    <p:sldId id="276" r:id="rId21"/>
    <p:sldId id="277" r:id="rId22"/>
    <p:sldId id="270" r:id="rId23"/>
    <p:sldId id="284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83" autoAdjust="0"/>
  </p:normalViewPr>
  <p:slideViewPr>
    <p:cSldViewPr>
      <p:cViewPr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35DB1E8E-A0E7-4522-A9D4-184EA3EE2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38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53D18D-B533-4E0F-BD7F-7D8D4B93378E}" type="slidenum">
              <a:rPr lang="en-US" altLang="en-US" sz="1200" b="0" smtClean="0"/>
              <a:pPr eaLnBrk="1" hangingPunct="1"/>
              <a:t>1</a:t>
            </a:fld>
            <a:endParaRPr lang="en-US" altLang="en-US" sz="1200" b="0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098D6E-2D28-4666-88AA-1AC89B1826D4}" type="slidenum">
              <a:rPr lang="en-US" altLang="en-US" sz="1200" b="0" smtClean="0"/>
              <a:pPr eaLnBrk="1" hangingPunct="1"/>
              <a:t>10</a:t>
            </a:fld>
            <a:endParaRPr lang="en-US" altLang="en-US" sz="1200" b="0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279D42-20DC-4AC3-9847-7F1EC0AAC08A}" type="slidenum">
              <a:rPr lang="en-US" altLang="en-US" sz="1200" b="0" smtClean="0"/>
              <a:pPr eaLnBrk="1" hangingPunct="1"/>
              <a:t>11</a:t>
            </a:fld>
            <a:endParaRPr lang="en-US" altLang="en-US" sz="1200" b="0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E115D7D-0E5C-4ECA-9DEA-43CD8CAAB4CA}" type="slidenum">
              <a:rPr lang="en-US" altLang="en-US" sz="1200" b="0" smtClean="0"/>
              <a:pPr eaLnBrk="1" hangingPunct="1"/>
              <a:t>12</a:t>
            </a:fld>
            <a:endParaRPr lang="en-US" altLang="en-US" sz="1200" b="0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2247E7D-FDA3-4256-A887-0DB3E45543C5}" type="slidenum">
              <a:rPr lang="en-US" altLang="en-US" sz="1200" b="0" smtClean="0"/>
              <a:pPr eaLnBrk="1" hangingPunct="1"/>
              <a:t>13</a:t>
            </a:fld>
            <a:endParaRPr lang="en-US" altLang="en-US" sz="1200" b="0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C2F538-7866-48A8-A306-4B0D0CA333DA}" type="slidenum">
              <a:rPr lang="en-US" altLang="en-US" sz="1200" b="0" smtClean="0"/>
              <a:pPr eaLnBrk="1" hangingPunct="1"/>
              <a:t>14</a:t>
            </a:fld>
            <a:endParaRPr lang="en-US" altLang="en-US" sz="1200" b="0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16F1836-AE97-4B5F-B1BC-5F162106F101}" type="slidenum">
              <a:rPr lang="en-US" altLang="en-US" sz="1200" b="0" smtClean="0"/>
              <a:pPr eaLnBrk="1" hangingPunct="1"/>
              <a:t>15</a:t>
            </a:fld>
            <a:endParaRPr lang="en-US" altLang="en-US" sz="1200" b="0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39FDBCD-DA14-40A3-A5AA-018F559BA049}" type="slidenum">
              <a:rPr lang="en-US" altLang="en-US" sz="1200" b="0" smtClean="0"/>
              <a:pPr eaLnBrk="1" hangingPunct="1"/>
              <a:t>16</a:t>
            </a:fld>
            <a:endParaRPr lang="en-US" altLang="en-US" sz="1200" b="0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79DE02-54A7-4199-9838-1867A54C0B70}" type="slidenum">
              <a:rPr lang="en-US" altLang="en-US" sz="1200" b="0" smtClean="0"/>
              <a:pPr eaLnBrk="1" hangingPunct="1"/>
              <a:t>18</a:t>
            </a:fld>
            <a:endParaRPr lang="en-US" altLang="en-US" sz="1200" b="0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84A3506-98E8-4B23-BEF9-0891146E5EDD}" type="slidenum">
              <a:rPr lang="en-US" altLang="en-US" sz="1200" b="0" smtClean="0"/>
              <a:pPr eaLnBrk="1" hangingPunct="1"/>
              <a:t>19</a:t>
            </a:fld>
            <a:endParaRPr lang="en-US" altLang="en-US" sz="1200" b="0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53185D4-5F1A-43D9-ABC6-801EFE46504F}" type="slidenum">
              <a:rPr lang="en-US" altLang="en-US" sz="1200" b="0" smtClean="0"/>
              <a:pPr eaLnBrk="1" hangingPunct="1"/>
              <a:t>20</a:t>
            </a:fld>
            <a:endParaRPr lang="en-US" altLang="en-US" sz="1200" b="0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C694FE-FEBC-45F3-A0BB-3288F1BF5E31}" type="slidenum">
              <a:rPr lang="en-US" altLang="en-US" sz="1200" b="0" smtClean="0"/>
              <a:pPr eaLnBrk="1" hangingPunct="1"/>
              <a:t>2</a:t>
            </a:fld>
            <a:endParaRPr lang="en-US" altLang="en-US" sz="1200" b="0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D5AB5E-A3FB-49D8-A3EF-5D2411016CDB}" type="slidenum">
              <a:rPr lang="en-US" altLang="en-US" sz="1200" b="0" smtClean="0"/>
              <a:pPr eaLnBrk="1" hangingPunct="1"/>
              <a:t>21</a:t>
            </a:fld>
            <a:endParaRPr lang="en-US" altLang="en-US" sz="1200" b="0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54D954-D5F0-45CE-9E3C-FF29608CDD3F}" type="slidenum">
              <a:rPr lang="en-US" altLang="en-US" sz="1200" b="0" smtClean="0"/>
              <a:pPr eaLnBrk="1" hangingPunct="1"/>
              <a:t>22</a:t>
            </a:fld>
            <a:endParaRPr lang="en-US" altLang="en-US" sz="1200" b="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ABA0EF-03B7-4DC1-A3EF-49C6CDD189DA}" type="slidenum">
              <a:rPr lang="en-US" altLang="en-US" sz="1200" b="0" smtClean="0"/>
              <a:pPr eaLnBrk="1" hangingPunct="1"/>
              <a:t>24</a:t>
            </a:fld>
            <a:endParaRPr lang="en-US" altLang="en-US" sz="1200" b="0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5B58E8-2DFC-41B2-9993-86002333772B}" type="slidenum">
              <a:rPr lang="en-US" altLang="en-US" sz="1200" b="0" smtClean="0"/>
              <a:pPr eaLnBrk="1" hangingPunct="1"/>
              <a:t>25</a:t>
            </a:fld>
            <a:endParaRPr lang="en-US" altLang="en-US" sz="1200" b="0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98310A-61AD-42C8-BE59-7094ABA28BA0}" type="slidenum">
              <a:rPr lang="en-US" altLang="en-US" sz="1200" b="0" smtClean="0"/>
              <a:pPr eaLnBrk="1" hangingPunct="1"/>
              <a:t>26</a:t>
            </a:fld>
            <a:endParaRPr lang="en-US" altLang="en-US" sz="1200" b="0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6B6D9C-222D-4771-B13E-17D8658F57AA}" type="slidenum">
              <a:rPr lang="en-US" altLang="en-US" sz="1200" b="0" smtClean="0"/>
              <a:pPr eaLnBrk="1" hangingPunct="1"/>
              <a:t>27</a:t>
            </a:fld>
            <a:endParaRPr lang="en-US" altLang="en-US" sz="1200" b="0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A5FDC2-85BC-4B57-98D9-89C43E201B95}" type="slidenum">
              <a:rPr lang="en-US" altLang="en-US" sz="1200" b="0" smtClean="0"/>
              <a:pPr eaLnBrk="1" hangingPunct="1"/>
              <a:t>3</a:t>
            </a:fld>
            <a:endParaRPr lang="en-US" altLang="en-US" sz="1200" b="0" smtClean="0"/>
          </a:p>
        </p:txBody>
      </p:sp>
      <p:sp>
        <p:nvSpPr>
          <p:cNvPr id="35843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2B3B3A-C92B-48EC-9EBC-B5B657046115}" type="slidenum">
              <a:rPr lang="en-US" altLang="en-US" sz="1200" b="0" smtClean="0"/>
              <a:pPr eaLnBrk="1" hangingPunct="1"/>
              <a:t>4</a:t>
            </a:fld>
            <a:endParaRPr lang="en-US" altLang="en-US" sz="1200" b="0" smtClean="0"/>
          </a:p>
        </p:txBody>
      </p:sp>
      <p:sp>
        <p:nvSpPr>
          <p:cNvPr id="3686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CC6B4B-037F-4B81-92DC-C4731D46F4D4}" type="slidenum">
              <a:rPr lang="en-US" altLang="en-US" sz="1200" b="0" smtClean="0"/>
              <a:pPr eaLnBrk="1" hangingPunct="1"/>
              <a:t>5</a:t>
            </a:fld>
            <a:endParaRPr lang="en-US" altLang="en-US" sz="1200" b="0" smtClean="0"/>
          </a:p>
        </p:txBody>
      </p:sp>
      <p:sp>
        <p:nvSpPr>
          <p:cNvPr id="37891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5E46C6-CA3C-4597-A4E5-801233109FEB}" type="slidenum">
              <a:rPr lang="en-US" altLang="en-US" sz="1200" b="0" smtClean="0"/>
              <a:pPr eaLnBrk="1" hangingPunct="1"/>
              <a:t>6</a:t>
            </a:fld>
            <a:endParaRPr lang="en-US" altLang="en-US" sz="1200" b="0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E914EA-52B9-4AE7-8FE8-58957E60B27D}" type="slidenum">
              <a:rPr lang="en-US" altLang="en-US" sz="1200" b="0" smtClean="0"/>
              <a:pPr eaLnBrk="1" hangingPunct="1"/>
              <a:t>7</a:t>
            </a:fld>
            <a:endParaRPr lang="en-US" altLang="en-US" sz="1200" b="0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7CA096-94F8-4754-B4FC-379D994C099A}" type="slidenum">
              <a:rPr lang="en-US" altLang="en-US" sz="1200" b="0" smtClean="0"/>
              <a:pPr eaLnBrk="1" hangingPunct="1"/>
              <a:t>8</a:t>
            </a:fld>
            <a:endParaRPr lang="en-US" altLang="en-US" sz="1200" b="0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B4FA4C-2445-4252-BDAA-4429B5F22FAD}" type="slidenum">
              <a:rPr lang="en-US" altLang="en-US" sz="1200" b="0" smtClean="0"/>
              <a:pPr eaLnBrk="1" hangingPunct="1"/>
              <a:t>9</a:t>
            </a:fld>
            <a:endParaRPr lang="en-US" altLang="en-US" sz="1200" b="0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C6DDD-9377-402F-8C20-AA097FD4C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45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B1F93-EE6B-4363-802B-E4B63D198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5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DC386-D635-4FCA-A937-926E4FFE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8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31302-3BB6-463E-B014-6B08A7AE8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66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E7719-ED98-4D22-A482-DC7DDAADD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90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7CDF2-F952-4773-83AF-865F7272D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9DD4E-387E-4F3E-A2C4-812591295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DAF75-B7CE-403B-9972-B311FE911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8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CBF58-FBED-42A7-98D7-43BC077CB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5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72152-43A4-42C7-97D4-B10EF242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24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8FEE2-C805-488E-81F5-B69D6B3E6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6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09-Jan-07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Multimedia Computing (EA C473)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5935D35-1EC9-4C16-A4D5-B9BE11EDF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46" r:id="rId2"/>
    <p:sldLayoutId id="2147483755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6" r:id="rId9"/>
    <p:sldLayoutId id="2147483752" r:id="rId10"/>
    <p:sldLayoutId id="214748375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8001000" cy="1036638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>
                <a:solidFill>
                  <a:srgbClr val="000000"/>
                </a:solidFill>
                <a:latin typeface="Copperplate Gothic Light" pitchFamily="34" charset="0"/>
              </a:rPr>
              <a:t>Multimedia</a:t>
            </a:r>
            <a:r>
              <a:rPr lang="en-US" sz="4000">
                <a:solidFill>
                  <a:srgbClr val="000000"/>
                </a:solidFill>
                <a:latin typeface="Copperplate Gothic Light" pitchFamily="34" charset="0"/>
              </a:rPr>
              <a:t> – </a:t>
            </a:r>
            <a:r>
              <a:rPr lang="en-US" sz="2800">
                <a:solidFill>
                  <a:srgbClr val="000000"/>
                </a:solidFill>
                <a:latin typeface="Copperplate Gothic Light" pitchFamily="34" charset="0"/>
              </a:rPr>
              <a:t>An Introduction</a:t>
            </a:r>
            <a:br>
              <a:rPr lang="en-US" sz="2800">
                <a:solidFill>
                  <a:srgbClr val="000000"/>
                </a:solidFill>
                <a:latin typeface="Copperplate Gothic Light" pitchFamily="34" charset="0"/>
              </a:rPr>
            </a:br>
            <a:r>
              <a:rPr lang="en-US" sz="1400">
                <a:solidFill>
                  <a:srgbClr val="000000"/>
                </a:solidFill>
                <a:latin typeface="Copperplate Gothic Light" pitchFamily="34" charset="0"/>
              </a:rPr>
              <a:t>                                                                                                                                                  Lecture-1</a:t>
            </a:r>
            <a:endParaRPr lang="en-US" sz="1400">
              <a:solidFill>
                <a:schemeClr val="tx1"/>
              </a:solidFill>
              <a:latin typeface="Copperplate Gothic Light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4040188"/>
            <a:ext cx="6400800" cy="1598612"/>
          </a:xfrm>
        </p:spPr>
        <p:txBody>
          <a:bodyPr/>
          <a:lstStyle/>
          <a:p>
            <a:pPr marR="0" eaLnBrk="1" hangingPunct="1"/>
            <a:r>
              <a:rPr lang="en-US" altLang="en-US" sz="1600" b="1" smtClean="0">
                <a:latin typeface="Garamond" pitchFamily="18" charset="0"/>
              </a:rPr>
              <a:t>Mohammed AM Dwikat</a:t>
            </a:r>
          </a:p>
          <a:p>
            <a:pPr marR="0" eaLnBrk="1" hangingPunct="1"/>
            <a:r>
              <a:rPr lang="en-US" altLang="en-US" sz="1600" b="1" smtClean="0">
                <a:latin typeface="Garamond" pitchFamily="18" charset="0"/>
              </a:rPr>
              <a:t>CIS Department</a:t>
            </a:r>
          </a:p>
          <a:p>
            <a:pPr marR="0" eaLnBrk="1" hangingPunct="1"/>
            <a:endParaRPr lang="en-US" altLang="en-US" sz="1600" b="1" smtClean="0">
              <a:latin typeface="Garamond" pitchFamily="18" charset="0"/>
            </a:endParaRPr>
          </a:p>
          <a:p>
            <a:pPr marR="0" eaLnBrk="1" hangingPunct="1"/>
            <a:r>
              <a:rPr lang="en-US" altLang="en-US" sz="1600" b="1" smtClean="0">
                <a:latin typeface="Garamond" pitchFamily="18" charset="0"/>
              </a:rPr>
              <a:t>dwikatmo@najah.edu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Definitions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Garamond" pitchFamily="18" charset="0"/>
              </a:rPr>
              <a:t>Multimedia elements are composed into a project using </a:t>
            </a:r>
            <a:r>
              <a:rPr lang="en-US" altLang="en-US" sz="2800" i="1" smtClean="0">
                <a:latin typeface="Garamond" pitchFamily="18" charset="0"/>
              </a:rPr>
              <a:t>authoring tools</a:t>
            </a:r>
            <a:r>
              <a:rPr lang="en-US" altLang="en-US" sz="2800" smtClean="0">
                <a:latin typeface="Garamond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 smtClean="0">
              <a:latin typeface="Garamond" pitchFamily="18" charset="0"/>
            </a:endParaRPr>
          </a:p>
          <a:p>
            <a:pPr eaLnBrk="1" hangingPunct="1"/>
            <a:r>
              <a:rPr lang="en-US" altLang="en-US" sz="2800" i="1" smtClean="0">
                <a:latin typeface="Garamond" pitchFamily="18" charset="0"/>
              </a:rPr>
              <a:t>Multimedia Authoring tools</a:t>
            </a:r>
            <a:r>
              <a:rPr lang="en-US" altLang="en-US" sz="2800" smtClean="0">
                <a:latin typeface="Garamond" pitchFamily="18" charset="0"/>
              </a:rPr>
              <a:t> are those programs that provide the capability for creating a complete multimedia presentations by linking together objects such as a paragraph of text (song), an illustration, an audio, with appropriate interactive user control.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844C31-FDF9-42A3-AD03-2B42BB05A082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Definitions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Garamond" pitchFamily="18" charset="0"/>
              </a:rPr>
              <a:t>By defining the objects' relationships to each other, and by sequencing them in an appropriate order, </a:t>
            </a:r>
            <a:r>
              <a:rPr lang="en-US" altLang="en-US" sz="2800" i="1" smtClean="0">
                <a:latin typeface="Garamond" pitchFamily="18" charset="0"/>
              </a:rPr>
              <a:t>authors</a:t>
            </a:r>
            <a:r>
              <a:rPr lang="en-US" altLang="en-US" sz="2800" smtClean="0">
                <a:latin typeface="Garamond" pitchFamily="18" charset="0"/>
              </a:rPr>
              <a:t> (those who use authoring tools) can produce attractive and useful graphical applications.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Garamond" pitchFamily="18" charset="0"/>
              </a:rPr>
              <a:t>To name a few authoring tools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Garamond" pitchFamily="18" charset="0"/>
              </a:rPr>
              <a:t>Macromedia Flash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Garamond" pitchFamily="18" charset="0"/>
              </a:rPr>
              <a:t>Macromedia Director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>
                <a:latin typeface="Garamond" pitchFamily="18" charset="0"/>
              </a:rPr>
              <a:t>Authorware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Garamond" pitchFamily="18" charset="0"/>
              </a:rPr>
              <a:t>The hardware and the software that govern the limits of what can happen are </a:t>
            </a:r>
            <a:r>
              <a:rPr lang="en-US" altLang="en-US" sz="2800" i="1" smtClean="0">
                <a:latin typeface="Garamond" pitchFamily="18" charset="0"/>
              </a:rPr>
              <a:t>multimedia platform</a:t>
            </a:r>
            <a:r>
              <a:rPr lang="en-US" altLang="en-US" sz="2800" smtClean="0">
                <a:latin typeface="Garamond" pitchFamily="18" charset="0"/>
              </a:rPr>
              <a:t> or </a:t>
            </a:r>
            <a:r>
              <a:rPr lang="en-US" altLang="en-US" sz="2800" i="1" smtClean="0">
                <a:latin typeface="Garamond" pitchFamily="18" charset="0"/>
              </a:rPr>
              <a:t>environment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69564C-D9C2-470F-B799-6787349C073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Multimedia- Definitions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Garamond" pitchFamily="18" charset="0"/>
              </a:rPr>
              <a:t>Multimedia is interactive when the end-user is allowed to control what and when the elements are delivered.</a:t>
            </a:r>
          </a:p>
          <a:p>
            <a:pPr eaLnBrk="1" hangingPunct="1"/>
            <a:endParaRPr lang="en-US" altLang="en-US" sz="2800" smtClean="0">
              <a:latin typeface="Garamond" pitchFamily="18" charset="0"/>
            </a:endParaRPr>
          </a:p>
          <a:p>
            <a:pPr eaLnBrk="1" hangingPunct="1"/>
            <a:r>
              <a:rPr lang="en-US" altLang="en-US" sz="2800" smtClean="0">
                <a:latin typeface="Garamond" pitchFamily="18" charset="0"/>
              </a:rPr>
              <a:t>Interactive Multimedia is Hypermedia, when the end-user is provided with the structure of linked elements through which he/she can navigate.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7016C-BDC7-41BF-8BC1-0F539D549984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Definitions</a:t>
            </a:r>
          </a:p>
        </p:txBody>
      </p:sp>
      <p:sp>
        <p:nvSpPr>
          <p:cNvPr id="52227" name="Rectangle 1027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229600" cy="30940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Garamond" pitchFamily="18" charset="0"/>
              </a:rPr>
              <a:t>Multimedia is </a:t>
            </a:r>
            <a:r>
              <a:rPr lang="en-US" altLang="en-US" sz="2800" i="1" smtClean="0">
                <a:latin typeface="Garamond" pitchFamily="18" charset="0"/>
              </a:rPr>
              <a:t>linear</a:t>
            </a:r>
            <a:r>
              <a:rPr lang="en-US" altLang="en-US" sz="2800" smtClean="0">
                <a:latin typeface="Garamond" pitchFamily="18" charset="0"/>
              </a:rPr>
              <a:t>, when it is not interactive and the users just sit and watch as if it is a movie.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800" smtClean="0">
              <a:latin typeface="Garamond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Garamond" pitchFamily="18" charset="0"/>
              </a:rPr>
              <a:t>Multimedia is nonlinear, when the users are given the navigational control and can browse the contents at will.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1610A-50D7-4B1E-98B3-5FD0CF6D7EF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 System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Garamond" pitchFamily="18" charset="0"/>
              </a:rPr>
              <a:t>Following the dictionary definitions, </a:t>
            </a:r>
            <a:r>
              <a:rPr lang="en-US" altLang="en-US" sz="2800" i="1" smtClean="0">
                <a:latin typeface="Garamond" pitchFamily="18" charset="0"/>
              </a:rPr>
              <a:t>Multimedia system is any system that supports more than a single kind of media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Implies any system processing text and image will be a multimedia system!!!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Note, the definition is quantitative. A qualitative definition would be more appropriate.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The kind of media supported should be considered, rather the number of media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84BC1-E9D1-4F28-BE2B-826705A84468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 System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Garamond" pitchFamily="18" charset="0"/>
              </a:rPr>
              <a:t>A multimedia system is characterized by computer-controlled, integrated production, manipulation, storage and communication of independent information, which is encoded at least through a continuous (time-dependent) and a discrete (time-independent) medium.</a:t>
            </a:r>
          </a:p>
          <a:p>
            <a:pPr eaLnBrk="1" hangingPunct="1"/>
            <a:endParaRPr lang="en-US" altLang="en-US" sz="2800" smtClean="0">
              <a:latin typeface="Garamond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CBE468-FFCF-48D6-8148-353B006D6818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Data streams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i="1" smtClean="0">
                <a:latin typeface="Garamond" pitchFamily="18" charset="0"/>
              </a:rPr>
              <a:t>Data Stream</a:t>
            </a:r>
            <a:r>
              <a:rPr lang="en-US" altLang="en-US" sz="2800" smtClean="0">
                <a:latin typeface="Garamond" pitchFamily="18" charset="0"/>
              </a:rPr>
              <a:t> is any sequence of individual packets transmitted in a time-dependent fashion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Packets can carry information of either continuous or discrete media</a:t>
            </a:r>
          </a:p>
          <a:p>
            <a:pPr eaLnBrk="1" hangingPunct="1"/>
            <a:r>
              <a:rPr lang="en-US" altLang="en-US" sz="2800" smtClean="0">
                <a:latin typeface="Garamond" pitchFamily="18" charset="0"/>
              </a:rPr>
              <a:t>Transmission modes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Asynchronous</a:t>
            </a:r>
          </a:p>
          <a:p>
            <a:pPr lvl="2" eaLnBrk="1" hangingPunct="1"/>
            <a:r>
              <a:rPr lang="en-US" altLang="en-US" sz="2000" smtClean="0">
                <a:latin typeface="Garamond" pitchFamily="18" charset="0"/>
              </a:rPr>
              <a:t>Packets can reach receiver as fast as possible.</a:t>
            </a:r>
          </a:p>
          <a:p>
            <a:pPr lvl="2" eaLnBrk="1" hangingPunct="1"/>
            <a:r>
              <a:rPr lang="en-US" altLang="en-US" sz="2000" smtClean="0">
                <a:latin typeface="Garamond" pitchFamily="18" charset="0"/>
              </a:rPr>
              <a:t>Suited for discrete media</a:t>
            </a:r>
          </a:p>
          <a:p>
            <a:pPr lvl="2" eaLnBrk="1" hangingPunct="1"/>
            <a:r>
              <a:rPr lang="en-US" altLang="en-US" sz="2000" smtClean="0">
                <a:latin typeface="Garamond" pitchFamily="18" charset="0"/>
              </a:rPr>
              <a:t>Additional time constraints must be imposed for continuous media</a:t>
            </a:r>
          </a:p>
          <a:p>
            <a:pPr lvl="1" eaLnBrk="1" hangingPunct="1"/>
            <a:endParaRPr lang="en-US" altLang="en-US" smtClean="0">
              <a:latin typeface="Garamond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1C19B-1919-4913-926E-D3242D1FBF9B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Data streams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smtClean="0">
                <a:latin typeface="Garamond" pitchFamily="18" charset="0"/>
              </a:rPr>
              <a:t>Synchronous </a:t>
            </a:r>
          </a:p>
          <a:p>
            <a:pPr lvl="2" eaLnBrk="1" hangingPunct="1"/>
            <a:r>
              <a:rPr lang="en-US" altLang="en-US" smtClean="0">
                <a:latin typeface="Garamond" pitchFamily="18" charset="0"/>
              </a:rPr>
              <a:t>Defines maximum end-to-end delay</a:t>
            </a:r>
          </a:p>
          <a:p>
            <a:pPr lvl="2" eaLnBrk="1" hangingPunct="1"/>
            <a:r>
              <a:rPr lang="en-US" altLang="en-US" smtClean="0">
                <a:latin typeface="Garamond" pitchFamily="18" charset="0"/>
              </a:rPr>
              <a:t>Packets can be received at an arbitrarily earlier time</a:t>
            </a:r>
          </a:p>
          <a:p>
            <a:pPr lvl="2" eaLnBrk="1" hangingPunct="1"/>
            <a:r>
              <a:rPr lang="en-US" altLang="en-US" smtClean="0">
                <a:latin typeface="Garamond" pitchFamily="18" charset="0"/>
              </a:rPr>
              <a:t>For retrieving uncompressed video at data rate 140Mbits/s &amp; maximal end-to-end delay 1 second the receiver should have temporary storage 17.5 Mbytes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Isochronous</a:t>
            </a:r>
          </a:p>
          <a:p>
            <a:pPr lvl="2" eaLnBrk="1" hangingPunct="1"/>
            <a:r>
              <a:rPr lang="en-US" altLang="en-US" smtClean="0">
                <a:latin typeface="Garamond" pitchFamily="18" charset="0"/>
              </a:rPr>
              <a:t>Defines maximum &amp; minimum end-to-end delay</a:t>
            </a:r>
          </a:p>
          <a:p>
            <a:pPr lvl="2" eaLnBrk="1" hangingPunct="1"/>
            <a:r>
              <a:rPr lang="en-US" altLang="en-US" smtClean="0">
                <a:latin typeface="Garamond" pitchFamily="18" charset="0"/>
              </a:rPr>
              <a:t>Storage requirements at the receiver reduces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FDB95-B81E-4697-8397-204A424FF221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Characterizing continuous media streams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Periodicity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Garamond" pitchFamily="18" charset="0"/>
              </a:rPr>
              <a:t>Strongly periodic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Garamond" pitchFamily="18" charset="0"/>
              </a:rPr>
              <a:t>PCM -</a:t>
            </a:r>
            <a:r>
              <a:rPr lang="en-US" sz="1800" u="sng" dirty="0" smtClean="0">
                <a:latin typeface="Garamond" pitchFamily="18" charset="0"/>
              </a:rPr>
              <a:t>Pulse-code modulation </a:t>
            </a:r>
            <a:r>
              <a:rPr lang="en-US" sz="1800" dirty="0" smtClean="0">
                <a:latin typeface="Garamond" pitchFamily="18" charset="0"/>
              </a:rPr>
              <a:t>coded speech in telephony behaves this way.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Garamond" pitchFamily="18" charset="0"/>
              </a:rPr>
              <a:t>Weakly Periodic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err="1" smtClean="0">
                <a:latin typeface="Garamond" pitchFamily="18" charset="0"/>
              </a:rPr>
              <a:t>Aperiodic</a:t>
            </a:r>
            <a:endParaRPr lang="en-US" sz="2000" dirty="0" smtClean="0">
              <a:latin typeface="Garamond" pitchFamily="18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Garamond" pitchFamily="18" charset="0"/>
              </a:rPr>
              <a:t>Cooperative applications with shared windows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Variation of consecutive packet size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Garamond" pitchFamily="18" charset="0"/>
              </a:rPr>
              <a:t>Strongly Regular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Garamond" pitchFamily="18" charset="0"/>
              </a:rPr>
              <a:t>Uncompressed digital data transmission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Garamond" pitchFamily="18" charset="0"/>
              </a:rPr>
              <a:t>Weakly regular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>
                <a:latin typeface="Garamond" pitchFamily="18" charset="0"/>
              </a:rPr>
              <a:t>Mpeg standard frame size I:P:B is 10:1:2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latin typeface="Garamond" pitchFamily="18" charset="0"/>
              </a:rPr>
              <a:t>Irregular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2C5C4-1B8C-48D2-BD12-F0E63EC65DE9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Characterizing continuous media streams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Garamond" pitchFamily="18" charset="0"/>
              </a:rPr>
              <a:t>Contiguous packets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Are contiguous packets are transmitted directly one after another/ any delay?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Can be seen as the utilization of resource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Connected / unconnected data streams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232735-97EE-41E5-B3D3-FCB39D07731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7696200" cy="685800"/>
          </a:xfrm>
        </p:spPr>
        <p:txBody>
          <a:bodyPr/>
          <a:lstStyle/>
          <a:p>
            <a:pPr eaLnBrk="1" hangingPunct="1"/>
            <a:r>
              <a:rPr lang="en-US" altLang="en-US" sz="3700" smtClean="0">
                <a:solidFill>
                  <a:schemeClr val="tx1"/>
                </a:solidFill>
              </a:rPr>
              <a:t>To discuss…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124200" y="1905000"/>
            <a:ext cx="5410200" cy="3429000"/>
          </a:xfrm>
        </p:spPr>
        <p:txBody>
          <a:bodyPr/>
          <a:lstStyle/>
          <a:p>
            <a:pPr marL="571500" indent="-571500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altLang="en-US" sz="2800" smtClean="0">
                <a:latin typeface="Garamond" pitchFamily="18" charset="0"/>
              </a:rPr>
              <a:t>Course Issues</a:t>
            </a:r>
          </a:p>
          <a:p>
            <a:pPr marL="571500" indent="-571500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altLang="en-US" sz="2800" smtClean="0">
                <a:latin typeface="Garamond" pitchFamily="18" charset="0"/>
              </a:rPr>
              <a:t>Multimedia – Definitions</a:t>
            </a:r>
          </a:p>
          <a:p>
            <a:pPr marL="571500" indent="-571500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altLang="en-US" sz="2800" smtClean="0">
                <a:latin typeface="Garamond" pitchFamily="18" charset="0"/>
              </a:rPr>
              <a:t>Multimedia System</a:t>
            </a:r>
          </a:p>
          <a:p>
            <a:pPr marL="571500" indent="-571500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altLang="en-US" sz="2800" smtClean="0">
                <a:latin typeface="Garamond" pitchFamily="18" charset="0"/>
              </a:rPr>
              <a:t>Data Stream &amp; continuous media</a:t>
            </a:r>
          </a:p>
          <a:p>
            <a:pPr marL="571500" indent="-571500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altLang="en-US" sz="2800" smtClean="0">
                <a:latin typeface="Garamond" pitchFamily="18" charset="0"/>
              </a:rPr>
              <a:t>Streaming Media</a:t>
            </a:r>
          </a:p>
          <a:p>
            <a:pPr marL="571500" indent="-571500" eaLnBrk="1" hangingPunct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altLang="en-US" sz="2800" smtClean="0">
                <a:latin typeface="Garamond" pitchFamily="18" charset="0"/>
              </a:rPr>
              <a:t>Multimedia - 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DC3D11-607A-4CF9-9DC6-ACEDA9B17CF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Streaming Media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173163" y="1828800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Garamond" pitchFamily="18" charset="0"/>
              </a:rPr>
              <a:t>Popular approach to continuous media over the internet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Garamond" pitchFamily="18" charset="0"/>
              </a:rPr>
              <a:t>Playback at users computer is done while the media is being transferred (no waiting till complete download!!!)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Garamond" pitchFamily="18" charset="0"/>
              </a:rPr>
              <a:t>You can find streaming 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Garamond" pitchFamily="18" charset="0"/>
              </a:rPr>
              <a:t>Internet radio stations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Garamond" pitchFamily="18" charset="0"/>
              </a:rPr>
              <a:t>Distance learning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Garamond" pitchFamily="18" charset="0"/>
              </a:rPr>
              <a:t>Cricket Live!!!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Garamond" pitchFamily="18" charset="0"/>
              </a:rPr>
              <a:t>Movie Trailers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FD52E-E0F9-4634-968A-9F5998CBC999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Streaming Media</a:t>
            </a:r>
          </a:p>
        </p:txBody>
      </p:sp>
      <p:pic>
        <p:nvPicPr>
          <p:cNvPr id="2560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905000"/>
            <a:ext cx="7513638" cy="3886200"/>
          </a:xfr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A6A32-82EE-43DD-AF77-EEA7B4E56CA1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Applications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78025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800" smtClean="0">
                <a:solidFill>
                  <a:schemeClr val="tx2"/>
                </a:solidFill>
                <a:latin typeface="Garamond" pitchFamily="18" charset="0"/>
              </a:rPr>
              <a:t>Multimedia plays major role in following areas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Garamond" pitchFamily="18" charset="0"/>
              </a:rPr>
              <a:t>Instruction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Garamond" pitchFamily="18" charset="0"/>
              </a:rPr>
              <a:t>Business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Advertisements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Training materials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Presentations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Customer support services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Garamond" pitchFamily="18" charset="0"/>
              </a:rPr>
              <a:t>Entertainment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Interactive Games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37AC75-7735-43C6-8542-50A8B579F50E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Applications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3" eaLnBrk="1" hangingPunct="1"/>
            <a:endParaRPr lang="en-US" altLang="en-US" sz="1800" smtClean="0">
              <a:solidFill>
                <a:schemeClr val="tx2"/>
              </a:solidFill>
              <a:latin typeface="Garamond" pitchFamily="18" charset="0"/>
            </a:endParaRP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Garamond" pitchFamily="18" charset="0"/>
              </a:rPr>
              <a:t>Enabling Technology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Accessibility to web based materials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Teaching-learning disabled children &amp; adults</a:t>
            </a:r>
          </a:p>
          <a:p>
            <a:pPr lvl="1" eaLnBrk="1" hangingPunct="1">
              <a:buFontTx/>
              <a:buNone/>
            </a:pPr>
            <a:endParaRPr lang="en-US" altLang="en-US" smtClean="0">
              <a:solidFill>
                <a:schemeClr val="tx2"/>
              </a:solidFill>
              <a:latin typeface="Garamond" pitchFamily="18" charset="0"/>
            </a:endParaRP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  <a:latin typeface="Garamond" pitchFamily="18" charset="0"/>
              </a:rPr>
              <a:t>Fine Arts &amp; Humanities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Museum tours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Art exhibitions</a:t>
            </a:r>
          </a:p>
          <a:p>
            <a:pPr lvl="3" eaLnBrk="1" hangingPunct="1"/>
            <a:r>
              <a:rPr lang="en-US" altLang="en-US" sz="1800" smtClean="0">
                <a:solidFill>
                  <a:schemeClr val="tx2"/>
                </a:solidFill>
                <a:latin typeface="Garamond" pitchFamily="18" charset="0"/>
              </a:rPr>
              <a:t>Presentations of literature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3855FA-1355-432E-B623-E77CFBC650A0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Multimedia- Applications</a:t>
            </a:r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81200"/>
            <a:ext cx="5684838" cy="4114800"/>
          </a:xfrm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E2149-EE37-49C9-888C-A4190FBD5BD4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8679" name="AutoShape 4"/>
          <p:cNvSpPr>
            <a:spLocks noChangeAspect="1" noChangeArrowheads="1"/>
          </p:cNvSpPr>
          <p:nvPr/>
        </p:nvSpPr>
        <p:spPr bwMode="auto">
          <a:xfrm>
            <a:off x="7132638" y="2057400"/>
            <a:ext cx="2011362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accent2"/>
                </a:solidFill>
              </a:rPr>
              <a:t>In Medicine</a:t>
            </a:r>
            <a:br>
              <a:rPr lang="en-US" altLang="en-US" b="0">
                <a:solidFill>
                  <a:schemeClr val="accent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/>
            </a:r>
            <a:br>
              <a:rPr lang="en-US" altLang="en-US" sz="1800" b="0">
                <a:solidFill>
                  <a:schemeClr val="tx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/>
            </a:r>
            <a:br>
              <a:rPr lang="en-US" altLang="en-US" sz="1800" b="0">
                <a:solidFill>
                  <a:schemeClr val="tx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/>
            </a:r>
            <a:br>
              <a:rPr lang="en-US" altLang="en-US" sz="1800" b="0">
                <a:solidFill>
                  <a:schemeClr val="tx2"/>
                </a:solidFill>
              </a:rPr>
            </a:br>
            <a:r>
              <a:rPr lang="en-US" altLang="en-US" sz="1800" b="0" u="sng">
                <a:solidFill>
                  <a:schemeClr val="tx2"/>
                </a:solidFill>
              </a:rPr>
              <a:t>Source</a:t>
            </a:r>
            <a:r>
              <a:rPr lang="en-US" altLang="en-US" sz="1800" b="0">
                <a:solidFill>
                  <a:schemeClr val="tx2"/>
                </a:solidFill>
              </a:rPr>
              <a:t>: </a:t>
            </a:r>
            <a:br>
              <a:rPr lang="en-US" altLang="en-US" sz="1800" b="0">
                <a:solidFill>
                  <a:schemeClr val="tx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>Cardiac Imaging,</a:t>
            </a:r>
            <a:br>
              <a:rPr lang="en-US" altLang="en-US" sz="1800" b="0">
                <a:solidFill>
                  <a:schemeClr val="tx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>YALE centre for advanced cardiac imaging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Multimedia- Applications</a:t>
            </a:r>
          </a:p>
        </p:txBody>
      </p:sp>
      <p:pic>
        <p:nvPicPr>
          <p:cNvPr id="296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3163" y="1981200"/>
            <a:ext cx="5761037" cy="4114800"/>
          </a:xfrm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75A0A-CD09-413E-A4C3-DF1647C957F8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9703" name="AutoShape 4"/>
          <p:cNvSpPr>
            <a:spLocks noChangeAspect="1" noChangeArrowheads="1"/>
          </p:cNvSpPr>
          <p:nvPr/>
        </p:nvSpPr>
        <p:spPr bwMode="auto">
          <a:xfrm>
            <a:off x="7132638" y="2057400"/>
            <a:ext cx="2011362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b="0">
                <a:solidFill>
                  <a:schemeClr val="accent2"/>
                </a:solidFill>
              </a:rPr>
              <a:t>In training</a:t>
            </a:r>
            <a:br>
              <a:rPr lang="en-US" altLang="en-US" b="0">
                <a:solidFill>
                  <a:schemeClr val="accent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/>
            </a:r>
            <a:br>
              <a:rPr lang="en-US" altLang="en-US" sz="1800" b="0">
                <a:solidFill>
                  <a:schemeClr val="tx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/>
            </a:r>
            <a:br>
              <a:rPr lang="en-US" altLang="en-US" sz="1800" b="0">
                <a:solidFill>
                  <a:schemeClr val="tx2"/>
                </a:solidFill>
              </a:rPr>
            </a:br>
            <a:endParaRPr lang="en-US" altLang="en-US" sz="1800" b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Multimedia- Applications</a:t>
            </a:r>
          </a:p>
        </p:txBody>
      </p:sp>
      <p:pic>
        <p:nvPicPr>
          <p:cNvPr id="307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73163" y="1981200"/>
            <a:ext cx="5456237" cy="3962400"/>
          </a:xfrm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5E7C8-B6B4-467B-97CA-90A94AE2148C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0727" name="AutoShape 4"/>
          <p:cNvSpPr>
            <a:spLocks noChangeAspect="1" noChangeArrowheads="1"/>
          </p:cNvSpPr>
          <p:nvPr/>
        </p:nvSpPr>
        <p:spPr bwMode="auto">
          <a:xfrm>
            <a:off x="6705600" y="2057400"/>
            <a:ext cx="223996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chemeClr val="accent2"/>
                </a:solidFill>
              </a:rPr>
              <a:t>Public awareness campaign</a:t>
            </a:r>
            <a:br>
              <a:rPr lang="en-US" altLang="en-US" sz="2000" b="0">
                <a:solidFill>
                  <a:schemeClr val="accent2"/>
                </a:solidFill>
              </a:rPr>
            </a:br>
            <a:r>
              <a:rPr lang="en-US" altLang="en-US" sz="2000" b="0">
                <a:solidFill>
                  <a:schemeClr val="accent2"/>
                </a:solidFill>
              </a:rPr>
              <a:t/>
            </a:r>
            <a:br>
              <a:rPr lang="en-US" altLang="en-US" sz="2000" b="0">
                <a:solidFill>
                  <a:schemeClr val="accent2"/>
                </a:solidFill>
              </a:rPr>
            </a:br>
            <a:r>
              <a:rPr lang="en-US" altLang="en-US" sz="1600" b="0" u="sng"/>
              <a:t/>
            </a:r>
            <a:br>
              <a:rPr lang="en-US" altLang="en-US" sz="1600" b="0" u="sng"/>
            </a:br>
            <a:r>
              <a:rPr lang="en-US" altLang="en-US" sz="1600" b="0" u="sng"/>
              <a:t>Source</a:t>
            </a:r>
            <a:br>
              <a:rPr lang="en-US" altLang="en-US" sz="1600" b="0" u="sng"/>
            </a:br>
            <a:r>
              <a:rPr lang="en-US" altLang="en-US" sz="1200" b="0"/>
              <a:t>Interactive Multimedia Project </a:t>
            </a:r>
            <a:br>
              <a:rPr lang="en-US" altLang="en-US" sz="1200" b="0"/>
            </a:br>
            <a:r>
              <a:rPr lang="en-US" altLang="en-US" sz="1200" b="0"/>
              <a:t>Department of food science&amp; nutrition, Colorado State Univ</a:t>
            </a:r>
            <a:r>
              <a:rPr lang="en-US" altLang="en-US" sz="1800" b="0">
                <a:solidFill>
                  <a:schemeClr val="accent2"/>
                </a:solidFill>
              </a:rPr>
              <a:t/>
            </a:r>
            <a:br>
              <a:rPr lang="en-US" altLang="en-US" sz="1800" b="0">
                <a:solidFill>
                  <a:schemeClr val="accent2"/>
                </a:solidFill>
              </a:rPr>
            </a:br>
            <a:r>
              <a:rPr lang="en-US" altLang="en-US" sz="1400" b="0">
                <a:solidFill>
                  <a:schemeClr val="tx2"/>
                </a:solidFill>
              </a:rPr>
              <a:t/>
            </a:r>
            <a:br>
              <a:rPr lang="en-US" altLang="en-US" sz="1400" b="0">
                <a:solidFill>
                  <a:schemeClr val="tx2"/>
                </a:solidFill>
              </a:rPr>
            </a:br>
            <a:r>
              <a:rPr lang="en-US" altLang="en-US" sz="1800" b="0">
                <a:solidFill>
                  <a:schemeClr val="tx2"/>
                </a:solidFill>
              </a:rPr>
              <a:t/>
            </a:r>
            <a:br>
              <a:rPr lang="en-US" altLang="en-US" sz="1800" b="0">
                <a:solidFill>
                  <a:schemeClr val="tx2"/>
                </a:solidFill>
              </a:rPr>
            </a:br>
            <a:endParaRPr lang="en-US" altLang="en-US" sz="1800" b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C9EAC-1447-45D1-8849-C1D1AA631983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Course Issues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325563" y="2895600"/>
            <a:ext cx="7666037" cy="1447800"/>
          </a:xfrm>
        </p:spPr>
        <p:txBody>
          <a:bodyPr/>
          <a:lstStyle/>
          <a:p>
            <a:pPr eaLnBrk="1" hangingPunct="1"/>
            <a:r>
              <a:rPr lang="en-US" altLang="en-US" sz="1800" b="1" smtClean="0">
                <a:latin typeface="Garamond" pitchFamily="18" charset="0"/>
                <a:cs typeface="Times New Roman" pitchFamily="18" charset="0"/>
              </a:rPr>
              <a:t>Text Books</a:t>
            </a:r>
          </a:p>
          <a:p>
            <a:pPr eaLnBrk="1" hangingPunct="1"/>
            <a:endParaRPr lang="en-US" altLang="en-US" sz="1800" b="1" smtClean="0">
              <a:latin typeface="Garamond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600" smtClean="0">
                <a:latin typeface="Garamond" pitchFamily="18" charset="0"/>
                <a:cs typeface="Times New Roman" pitchFamily="18" charset="0"/>
              </a:rPr>
              <a:t>1)  Ze-Nian Li &amp; Mark S. Drew,      "Fundamentals of Multimedia",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600" smtClean="0">
                <a:latin typeface="Garamond" pitchFamily="18" charset="0"/>
                <a:cs typeface="Times New Roman" pitchFamily="18" charset="0"/>
              </a:rPr>
              <a:t>        Pearson Education, 2004</a:t>
            </a:r>
            <a:r>
              <a:rPr lang="en-US" altLang="en-US" sz="1600" smtClean="0">
                <a:latin typeface="Garamond" pitchFamily="18" charset="0"/>
              </a:rPr>
              <a:t>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D1296-2F8B-4A19-BCF0-F5B12E41D983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838200"/>
            <a:ext cx="1600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dbl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371600" y="1905000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000" dirty="0">
                <a:latin typeface="Garamond" pitchFamily="18" charset="0"/>
              </a:rPr>
              <a:t>Course Home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Garamond" pitchFamily="18" charset="0"/>
              </a:rPr>
              <a:t>Zajel.najah.edu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1219200" y="4114800"/>
            <a:ext cx="766603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en-US" sz="1800" b="0">
                <a:latin typeface="Garamond" pitchFamily="18" charset="0"/>
                <a:cs typeface="Times New Roman" pitchFamily="18" charset="0"/>
              </a:rPr>
              <a:t>         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en-US" sz="1800" b="0">
                <a:latin typeface="Garamond" pitchFamily="18" charset="0"/>
                <a:cs typeface="Times New Roman" pitchFamily="18" charset="0"/>
              </a:rPr>
              <a:t>  2)  Steinmetz R &amp; Nahrstedt K,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en-US" sz="1800" b="0">
                <a:latin typeface="Garamond" pitchFamily="18" charset="0"/>
                <a:cs typeface="Times New Roman" pitchFamily="18" charset="0"/>
              </a:rPr>
              <a:t>	“Multimedia: Computing, Communication &amp; Applications”, 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en-US" sz="1800" b="0">
                <a:latin typeface="Garamond" pitchFamily="18" charset="0"/>
                <a:cs typeface="Times New Roman" pitchFamily="18" charset="0"/>
              </a:rPr>
              <a:t>	 Pearson Education, 2001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en-US" sz="1800" b="0">
                <a:latin typeface="Garamond" pitchFamily="18" charset="0"/>
                <a:cs typeface="Times New Roman" pitchFamily="18" charset="0"/>
              </a:rPr>
              <a:t>In Addition to reference books, Additional readings &amp; the class notes  will be posted on the course page on a regular basis.</a:t>
            </a:r>
            <a:endParaRPr lang="en-US" altLang="en-US" sz="1800" b="0">
              <a:latin typeface="Garamond" pitchFamily="18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Course Issues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Garamond" pitchFamily="18" charset="0"/>
              </a:rPr>
              <a:t>Coverage</a:t>
            </a:r>
          </a:p>
          <a:p>
            <a:pPr lvl="1" eaLnBrk="1" hangingPunct="1">
              <a:buFontTx/>
              <a:buNone/>
            </a:pPr>
            <a:endParaRPr lang="en-US" altLang="en-US" smtClean="0">
              <a:latin typeface="Garamond" pitchFamily="18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7F614-70E2-43E6-8715-97211C46068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Course Issues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>
                <a:latin typeface="Garamond" pitchFamily="18" charset="0"/>
              </a:rPr>
              <a:t>Evaluation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latin typeface="Garamond" pitchFamily="18" charset="0"/>
              </a:rPr>
              <a:t>Test-1	- 25%	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latin typeface="Garamond" pitchFamily="18" charset="0"/>
              </a:rPr>
              <a:t>Test-2	- 25%	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latin typeface="Garamond" pitchFamily="18" charset="0"/>
              </a:rPr>
              <a:t>Final Exam	- 45%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>
                <a:latin typeface="Garamond" pitchFamily="18" charset="0"/>
              </a:rPr>
              <a:t>Lab / Assignments /Project – 15% </a:t>
            </a:r>
            <a:endParaRPr lang="en-US" altLang="en-US" sz="2000" smtClean="0">
              <a:latin typeface="Garamond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altLang="en-US" sz="1800" smtClean="0">
              <a:latin typeface="Garamond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DE425-E709-4F40-84A1-0DE8EED2CC9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Definitions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i="1" smtClean="0">
                <a:latin typeface="Garamond" pitchFamily="18" charset="0"/>
              </a:rPr>
              <a:t>Multi</a:t>
            </a:r>
            <a:r>
              <a:rPr lang="en-US" altLang="en-US" smtClean="0">
                <a:latin typeface="Garamond" pitchFamily="18" charset="0"/>
              </a:rPr>
              <a:t> 	- many; much; multiple</a:t>
            </a:r>
          </a:p>
          <a:p>
            <a:pPr lvl="1" eaLnBrk="1" hangingPunct="1"/>
            <a:r>
              <a:rPr lang="en-US" altLang="en-US" i="1" smtClean="0">
                <a:latin typeface="Garamond" pitchFamily="18" charset="0"/>
              </a:rPr>
              <a:t>Medium</a:t>
            </a:r>
            <a:r>
              <a:rPr lang="en-US" altLang="en-US" smtClean="0">
                <a:latin typeface="Garamond" pitchFamily="18" charset="0"/>
              </a:rPr>
              <a:t>	- a substance regarded as the means of transmission of a force or effect; a channel or system of communication, information, or entertainment </a:t>
            </a:r>
          </a:p>
          <a:p>
            <a:pPr lvl="4" eaLnBrk="1" hangingPunct="1">
              <a:buFontTx/>
              <a:buNone/>
            </a:pPr>
            <a:r>
              <a:rPr lang="en-US" altLang="en-US" sz="1800" smtClean="0">
                <a:latin typeface="Garamond" pitchFamily="18" charset="0"/>
              </a:rPr>
              <a:t>				(Merriam-Webster Dictionary )</a:t>
            </a:r>
          </a:p>
          <a:p>
            <a:pPr eaLnBrk="1" hangingPunct="1"/>
            <a:endParaRPr lang="en-US" altLang="en-US" sz="2800" smtClean="0">
              <a:latin typeface="Garamond" pitchFamily="18" charset="0"/>
            </a:endParaRPr>
          </a:p>
          <a:p>
            <a:pPr eaLnBrk="1" hangingPunct="1"/>
            <a:r>
              <a:rPr lang="en-US" altLang="en-US" sz="2800" smtClean="0">
                <a:latin typeface="Garamond" pitchFamily="18" charset="0"/>
              </a:rPr>
              <a:t>So, Multimedia???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The terms Multi &amp; Medium don’t seem fit well</a:t>
            </a:r>
          </a:p>
          <a:p>
            <a:pPr lvl="1" eaLnBrk="1" hangingPunct="1"/>
            <a:r>
              <a:rPr lang="en-US" altLang="en-US" smtClean="0">
                <a:latin typeface="Garamond" pitchFamily="18" charset="0"/>
              </a:rPr>
              <a:t>Term Medium needs more clarification !!!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749F5D-BA78-47D0-A7C0-D86CF8D84090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Multimedia- Definitions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828800"/>
            <a:ext cx="3657600" cy="4038600"/>
          </a:xfrm>
        </p:spPr>
        <p:txBody>
          <a:bodyPr/>
          <a:lstStyle/>
          <a:p>
            <a:pPr eaLnBrk="1" hangingPunct="1"/>
            <a:endParaRPr lang="en-US" altLang="en-US" sz="2400" smtClean="0">
              <a:latin typeface="Garamond" pitchFamily="18" charset="0"/>
            </a:endParaRPr>
          </a:p>
          <a:p>
            <a:pPr eaLnBrk="1" hangingPunct="1"/>
            <a:r>
              <a:rPr lang="en-US" altLang="en-US" sz="2400" smtClean="0">
                <a:latin typeface="Garamond" pitchFamily="18" charset="0"/>
              </a:rPr>
              <a:t>Medium</a:t>
            </a:r>
          </a:p>
          <a:p>
            <a:pPr lvl="1" eaLnBrk="1" hangingPunct="1"/>
            <a:r>
              <a:rPr lang="en-US" altLang="en-US" sz="2000" smtClean="0">
                <a:latin typeface="Garamond" pitchFamily="18" charset="0"/>
              </a:rPr>
              <a:t>Means for distribution and presentation of information</a:t>
            </a:r>
          </a:p>
          <a:p>
            <a:pPr lvl="1" eaLnBrk="1" hangingPunct="1"/>
            <a:endParaRPr lang="en-US" altLang="en-US" sz="2000" smtClean="0">
              <a:latin typeface="Garamond" pitchFamily="18" charset="0"/>
            </a:endParaRPr>
          </a:p>
          <a:p>
            <a:pPr eaLnBrk="1" hangingPunct="1"/>
            <a:r>
              <a:rPr lang="en-US" altLang="en-US" sz="2400" smtClean="0">
                <a:latin typeface="Garamond" pitchFamily="18" charset="0"/>
              </a:rPr>
              <a:t>Classification based on perception (text, audio, video) is appropriate for defining multimedia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1B1EF-B921-4ED0-BC11-4C2C8495533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486400" y="3429000"/>
            <a:ext cx="2590800" cy="584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solidFill>
                  <a:schemeClr val="accent2"/>
                </a:solidFill>
              </a:rPr>
              <a:t>Criteria for the classification of medium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4495800" y="4635500"/>
            <a:ext cx="1554163" cy="317500"/>
          </a:xfrm>
          <a:prstGeom prst="rect">
            <a:avLst/>
          </a:prstGeom>
          <a:solidFill>
            <a:srgbClr val="99CCFF"/>
          </a:solidFill>
          <a:ln w="12700" cmpd="dbl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/>
              <a:t>Storage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4648200" y="2349500"/>
            <a:ext cx="1554163" cy="317500"/>
          </a:xfrm>
          <a:prstGeom prst="rect">
            <a:avLst/>
          </a:prstGeom>
          <a:solidFill>
            <a:srgbClr val="99CCFF"/>
          </a:solidFill>
          <a:ln w="12700" cmpd="dbl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/>
              <a:t>Presentation</a:t>
            </a:r>
          </a:p>
        </p:txBody>
      </p:sp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7391400" y="2286000"/>
            <a:ext cx="1554163" cy="317500"/>
          </a:xfrm>
          <a:prstGeom prst="rect">
            <a:avLst/>
          </a:prstGeom>
          <a:solidFill>
            <a:srgbClr val="99CCFF"/>
          </a:solidFill>
          <a:ln w="12700" cmpd="dbl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/>
              <a:t>Representation</a:t>
            </a:r>
          </a:p>
        </p:txBody>
      </p:sp>
      <p:sp>
        <p:nvSpPr>
          <p:cNvPr id="11275" name="Text Box 8"/>
          <p:cNvSpPr txBox="1">
            <a:spLocks noChangeArrowheads="1"/>
          </p:cNvSpPr>
          <p:nvPr/>
        </p:nvSpPr>
        <p:spPr bwMode="auto">
          <a:xfrm>
            <a:off x="6096000" y="1447800"/>
            <a:ext cx="1554163" cy="317500"/>
          </a:xfrm>
          <a:prstGeom prst="rect">
            <a:avLst/>
          </a:prstGeom>
          <a:solidFill>
            <a:srgbClr val="99CCFF"/>
          </a:solidFill>
          <a:ln w="12700" cmpd="dbl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/>
              <a:t>Perception</a:t>
            </a:r>
          </a:p>
        </p:txBody>
      </p:sp>
      <p:sp>
        <p:nvSpPr>
          <p:cNvPr id="11276" name="Text Box 9"/>
          <p:cNvSpPr txBox="1">
            <a:spLocks noChangeArrowheads="1"/>
          </p:cNvSpPr>
          <p:nvPr/>
        </p:nvSpPr>
        <p:spPr bwMode="auto">
          <a:xfrm>
            <a:off x="6019800" y="5489575"/>
            <a:ext cx="1554163" cy="530225"/>
          </a:xfrm>
          <a:prstGeom prst="rect">
            <a:avLst/>
          </a:prstGeom>
          <a:solidFill>
            <a:srgbClr val="99CCFF"/>
          </a:solidFill>
          <a:ln w="12700" cmpd="dbl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/>
              <a:t>Information Exchange</a:t>
            </a:r>
          </a:p>
        </p:txBody>
      </p:sp>
      <p:sp>
        <p:nvSpPr>
          <p:cNvPr id="11277" name="Text Box 10"/>
          <p:cNvSpPr txBox="1">
            <a:spLocks noChangeArrowheads="1"/>
          </p:cNvSpPr>
          <p:nvPr/>
        </p:nvSpPr>
        <p:spPr bwMode="auto">
          <a:xfrm>
            <a:off x="7391400" y="4635500"/>
            <a:ext cx="1554163" cy="317500"/>
          </a:xfrm>
          <a:prstGeom prst="rect">
            <a:avLst/>
          </a:prstGeom>
          <a:solidFill>
            <a:srgbClr val="99CCFF"/>
          </a:solidFill>
          <a:ln w="12700" cmpd="dbl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/>
              <a:t>Transmission</a:t>
            </a:r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 flipV="1">
            <a:off x="6781800" y="1752600"/>
            <a:ext cx="0" cy="1676400"/>
          </a:xfrm>
          <a:prstGeom prst="line">
            <a:avLst/>
          </a:prstGeom>
          <a:noFill/>
          <a:ln w="12700" cmpd="dbl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79" name="Line 12"/>
          <p:cNvSpPr>
            <a:spLocks noChangeShapeType="1"/>
          </p:cNvSpPr>
          <p:nvPr/>
        </p:nvSpPr>
        <p:spPr bwMode="auto">
          <a:xfrm flipV="1">
            <a:off x="6781800" y="2590800"/>
            <a:ext cx="1447800" cy="838200"/>
          </a:xfrm>
          <a:prstGeom prst="line">
            <a:avLst/>
          </a:prstGeom>
          <a:noFill/>
          <a:ln w="12700" cmpd="dbl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80" name="Line 13"/>
          <p:cNvSpPr>
            <a:spLocks noChangeShapeType="1"/>
          </p:cNvSpPr>
          <p:nvPr/>
        </p:nvSpPr>
        <p:spPr bwMode="auto">
          <a:xfrm flipH="1" flipV="1">
            <a:off x="5334000" y="2667000"/>
            <a:ext cx="1447800" cy="762000"/>
          </a:xfrm>
          <a:prstGeom prst="line">
            <a:avLst/>
          </a:prstGeom>
          <a:noFill/>
          <a:ln w="12700" cmpd="dbl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81" name="Line 14"/>
          <p:cNvSpPr>
            <a:spLocks noChangeShapeType="1"/>
          </p:cNvSpPr>
          <p:nvPr/>
        </p:nvSpPr>
        <p:spPr bwMode="auto">
          <a:xfrm>
            <a:off x="6858000" y="4038600"/>
            <a:ext cx="0" cy="1447800"/>
          </a:xfrm>
          <a:prstGeom prst="line">
            <a:avLst/>
          </a:prstGeom>
          <a:noFill/>
          <a:ln w="12700" cmpd="dbl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82" name="Line 15"/>
          <p:cNvSpPr>
            <a:spLocks noChangeShapeType="1"/>
          </p:cNvSpPr>
          <p:nvPr/>
        </p:nvSpPr>
        <p:spPr bwMode="auto">
          <a:xfrm>
            <a:off x="6858000" y="4038600"/>
            <a:ext cx="1371600" cy="609600"/>
          </a:xfrm>
          <a:prstGeom prst="line">
            <a:avLst/>
          </a:prstGeom>
          <a:noFill/>
          <a:ln w="12700" cmpd="dbl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83" name="Line 16"/>
          <p:cNvSpPr>
            <a:spLocks noChangeShapeType="1"/>
          </p:cNvSpPr>
          <p:nvPr/>
        </p:nvSpPr>
        <p:spPr bwMode="auto">
          <a:xfrm flipH="1">
            <a:off x="5181600" y="4038600"/>
            <a:ext cx="1676400" cy="609600"/>
          </a:xfrm>
          <a:prstGeom prst="line">
            <a:avLst/>
          </a:prstGeom>
          <a:noFill/>
          <a:ln w="12700" cmpd="dbl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Definitions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173163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latin typeface="Garamond" pitchFamily="18" charset="0"/>
              </a:rPr>
              <a:t>Time always takes separate dimension in the media representation</a:t>
            </a:r>
          </a:p>
          <a:p>
            <a:pPr eaLnBrk="1" hangingPunct="1"/>
            <a:r>
              <a:rPr lang="en-US" altLang="en-US" sz="2400" smtClean="0">
                <a:latin typeface="Garamond" pitchFamily="18" charset="0"/>
              </a:rPr>
              <a:t>Based on time-dimension in the representation space, media can be</a:t>
            </a:r>
          </a:p>
          <a:p>
            <a:pPr lvl="1" eaLnBrk="1" hangingPunct="1"/>
            <a:r>
              <a:rPr lang="en-US" altLang="en-US" sz="2000" smtClean="0">
                <a:latin typeface="Garamond" pitchFamily="18" charset="0"/>
              </a:rPr>
              <a:t>Time-independent (</a:t>
            </a:r>
            <a:r>
              <a:rPr lang="en-US" altLang="en-US" sz="2000" i="1" smtClean="0">
                <a:latin typeface="Garamond" pitchFamily="18" charset="0"/>
              </a:rPr>
              <a:t>Discrete</a:t>
            </a:r>
            <a:r>
              <a:rPr lang="en-US" altLang="en-US" sz="2000" smtClean="0">
                <a:latin typeface="Garamond" pitchFamily="18" charset="0"/>
              </a:rPr>
              <a:t>)</a:t>
            </a:r>
          </a:p>
          <a:p>
            <a:pPr lvl="2" eaLnBrk="1" hangingPunct="1"/>
            <a:r>
              <a:rPr lang="en-US" altLang="en-US" sz="1800" smtClean="0">
                <a:latin typeface="Garamond" pitchFamily="18" charset="0"/>
              </a:rPr>
              <a:t>Text, Graphics</a:t>
            </a:r>
          </a:p>
          <a:p>
            <a:pPr lvl="1" eaLnBrk="1" hangingPunct="1"/>
            <a:r>
              <a:rPr lang="en-US" altLang="en-US" sz="2000" smtClean="0">
                <a:latin typeface="Garamond" pitchFamily="18" charset="0"/>
              </a:rPr>
              <a:t>Time dependent (</a:t>
            </a:r>
            <a:r>
              <a:rPr lang="en-US" altLang="en-US" sz="2000" i="1" smtClean="0">
                <a:latin typeface="Garamond" pitchFamily="18" charset="0"/>
              </a:rPr>
              <a:t>Continuous</a:t>
            </a:r>
            <a:r>
              <a:rPr lang="en-US" altLang="en-US" sz="2000" smtClean="0">
                <a:latin typeface="Garamond" pitchFamily="18" charset="0"/>
              </a:rPr>
              <a:t>)</a:t>
            </a:r>
          </a:p>
          <a:p>
            <a:pPr lvl="2" eaLnBrk="1" hangingPunct="1"/>
            <a:r>
              <a:rPr lang="en-US" altLang="en-US" sz="1800" smtClean="0">
                <a:latin typeface="Garamond" pitchFamily="18" charset="0"/>
              </a:rPr>
              <a:t>Audio, Video</a:t>
            </a:r>
          </a:p>
          <a:p>
            <a:pPr lvl="2" eaLnBrk="1" hangingPunct="1"/>
            <a:r>
              <a:rPr lang="en-US" altLang="en-US" sz="1800" smtClean="0">
                <a:latin typeface="Garamond" pitchFamily="18" charset="0"/>
              </a:rPr>
              <a:t>Video, sequence of frames (images) presented to the user </a:t>
            </a:r>
            <a:r>
              <a:rPr lang="en-US" altLang="en-US" sz="1800" i="1" u="sng" smtClean="0">
                <a:latin typeface="Garamond" pitchFamily="18" charset="0"/>
              </a:rPr>
              <a:t>periodically</a:t>
            </a:r>
            <a:r>
              <a:rPr lang="en-US" altLang="en-US" sz="1800" i="1" smtClean="0">
                <a:latin typeface="Garamond" pitchFamily="18" charset="0"/>
              </a:rPr>
              <a:t>.</a:t>
            </a:r>
          </a:p>
          <a:p>
            <a:pPr lvl="2" eaLnBrk="1" hangingPunct="1"/>
            <a:r>
              <a:rPr lang="en-US" altLang="en-US" sz="1800" smtClean="0">
                <a:latin typeface="Garamond" pitchFamily="18" charset="0"/>
              </a:rPr>
              <a:t>Time dependent aperiodic media is not continuous!!</a:t>
            </a:r>
          </a:p>
          <a:p>
            <a:pPr lvl="1" eaLnBrk="1" hangingPunct="1"/>
            <a:r>
              <a:rPr lang="en-US" altLang="en-US" sz="2000" smtClean="0">
                <a:latin typeface="Garamond" pitchFamily="18" charset="0"/>
              </a:rPr>
              <a:t>Discrete &amp; Continuous here has no connection with internal representation !! (relates to the viewers impression…)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18ED4-D612-4EF1-A3DF-8A06B1B63C37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Multimedia- Definitions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970838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Garamond" pitchFamily="18" charset="0"/>
              </a:rPr>
              <a:t>Multimedia is </a:t>
            </a:r>
            <a:r>
              <a:rPr lang="en-US" altLang="en-US" sz="2800" i="1" smtClean="0">
                <a:latin typeface="Garamond" pitchFamily="18" charset="0"/>
              </a:rPr>
              <a:t>any</a:t>
            </a:r>
            <a:r>
              <a:rPr lang="en-US" altLang="en-US" sz="2800" smtClean="0">
                <a:latin typeface="Garamond" pitchFamily="18" charset="0"/>
              </a:rPr>
              <a:t> combination of </a:t>
            </a:r>
            <a:r>
              <a:rPr lang="en-US" altLang="en-US" sz="2800" i="1" smtClean="0">
                <a:latin typeface="Garamond" pitchFamily="18" charset="0"/>
              </a:rPr>
              <a:t>digitally manipulated</a:t>
            </a:r>
            <a:r>
              <a:rPr lang="en-US" altLang="en-US" sz="2800" smtClean="0">
                <a:latin typeface="Garamond" pitchFamily="18" charset="0"/>
              </a:rPr>
              <a:t> text, art, sound, animation and video.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Garamond" pitchFamily="18" charset="0"/>
              </a:rPr>
              <a:t>A more strict version of the definition of multimedia do not allow just any combination of media.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Garamond" pitchFamily="18" charset="0"/>
              </a:rPr>
              <a:t>It requires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Garamond" pitchFamily="18" charset="0"/>
              </a:rPr>
              <a:t>Both continuous &amp; discrete media to be utilized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Garamond" pitchFamily="18" charset="0"/>
              </a:rPr>
              <a:t>Significant level of independence between media being used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Garamond" pitchFamily="18" charset="0"/>
              </a:rPr>
              <a:t>The less stricter version of the definition is used in practice.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Multimedia I -2009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Mohammed Dwikat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517AEF-F64D-499D-B5EA-0E54564DCB51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2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498</TotalTime>
  <Words>1064</Words>
  <Application>Microsoft Office PowerPoint</Application>
  <PresentationFormat>On-screen Show (4:3)</PresentationFormat>
  <Paragraphs>268</Paragraphs>
  <Slides>27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Times New Roman</vt:lpstr>
      <vt:lpstr>Arial</vt:lpstr>
      <vt:lpstr>Calibri</vt:lpstr>
      <vt:lpstr>Constantia</vt:lpstr>
      <vt:lpstr>Wingdings 2</vt:lpstr>
      <vt:lpstr>Garamond</vt:lpstr>
      <vt:lpstr>Wingdings</vt:lpstr>
      <vt:lpstr>Flow</vt:lpstr>
      <vt:lpstr>Multimedia – An Introduction                                                                                                                                                   Lecture-1</vt:lpstr>
      <vt:lpstr>To discuss… </vt:lpstr>
      <vt:lpstr>Course Issues</vt:lpstr>
      <vt:lpstr>Course Issues</vt:lpstr>
      <vt:lpstr>Course Issues</vt:lpstr>
      <vt:lpstr>Multimedia- Definitions</vt:lpstr>
      <vt:lpstr>Multimedia- Definitions</vt:lpstr>
      <vt:lpstr>Multimedia- Definitions</vt:lpstr>
      <vt:lpstr>Multimedia- Definitions</vt:lpstr>
      <vt:lpstr>Multimedia- Definitions</vt:lpstr>
      <vt:lpstr>Multimedia- Definitions</vt:lpstr>
      <vt:lpstr>Multimedia- Definitions</vt:lpstr>
      <vt:lpstr>Multimedia- Definitions</vt:lpstr>
      <vt:lpstr>Multimedia System</vt:lpstr>
      <vt:lpstr>Multimedia System</vt:lpstr>
      <vt:lpstr>Data streams</vt:lpstr>
      <vt:lpstr>Data streams</vt:lpstr>
      <vt:lpstr>Characterizing continuous media streams</vt:lpstr>
      <vt:lpstr>Characterizing continuous media streams</vt:lpstr>
      <vt:lpstr>Streaming Media</vt:lpstr>
      <vt:lpstr>Streaming Media</vt:lpstr>
      <vt:lpstr>Multimedia- Applications</vt:lpstr>
      <vt:lpstr>Multimedia- Applications</vt:lpstr>
      <vt:lpstr>Multimedia- Applications</vt:lpstr>
      <vt:lpstr>Multimedia- Applications</vt:lpstr>
      <vt:lpstr>Multimedia- Applications</vt:lpstr>
      <vt:lpstr>PowerPoint Presentation</vt:lpstr>
    </vt:vector>
  </TitlesOfParts>
  <Company>bits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 – An Introduction                                                                                                                                                   Lecture-1</dc:title>
  <dc:creator>dlpd</dc:creator>
  <cp:lastModifiedBy>Mike Spann</cp:lastModifiedBy>
  <cp:revision>53</cp:revision>
  <dcterms:created xsi:type="dcterms:W3CDTF">2007-01-10T10:10:59Z</dcterms:created>
  <dcterms:modified xsi:type="dcterms:W3CDTF">2013-11-08T12:22:43Z</dcterms:modified>
</cp:coreProperties>
</file>