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0080625" cy="7559675"/>
  <p:notesSz cx="7559675" cy="10691813"/>
  <p:defaultTextStyle>
    <a:defPPr>
      <a:defRPr lang="en-GB"/>
    </a:defPPr>
    <a:lvl1pPr algn="l" rtl="0" eaLnBrk="0" fontAlgn="base" hangingPunct="0">
      <a:spcBef>
        <a:spcPct val="0"/>
      </a:spcBef>
      <a:spcAft>
        <a:spcPct val="0"/>
      </a:spcAft>
      <a:defRPr sz="2400" kern="1200">
        <a:solidFill>
          <a:schemeClr val="bg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bg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bg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bg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bg1"/>
        </a:solidFill>
        <a:latin typeface="Times New Roman" pitchFamily="18" charset="0"/>
        <a:ea typeface="+mn-ea"/>
        <a:cs typeface="+mn-cs"/>
      </a:defRPr>
    </a:lvl5pPr>
    <a:lvl6pPr marL="2286000" algn="l" defTabSz="914400" rtl="0" eaLnBrk="1" latinLnBrk="0" hangingPunct="1">
      <a:defRPr sz="2400" kern="1200">
        <a:solidFill>
          <a:schemeClr val="bg1"/>
        </a:solidFill>
        <a:latin typeface="Times New Roman" pitchFamily="18" charset="0"/>
        <a:ea typeface="+mn-ea"/>
        <a:cs typeface="+mn-cs"/>
      </a:defRPr>
    </a:lvl6pPr>
    <a:lvl7pPr marL="2743200" algn="l" defTabSz="914400" rtl="0" eaLnBrk="1" latinLnBrk="0" hangingPunct="1">
      <a:defRPr sz="2400" kern="1200">
        <a:solidFill>
          <a:schemeClr val="bg1"/>
        </a:solidFill>
        <a:latin typeface="Times New Roman" pitchFamily="18" charset="0"/>
        <a:ea typeface="+mn-ea"/>
        <a:cs typeface="+mn-cs"/>
      </a:defRPr>
    </a:lvl7pPr>
    <a:lvl8pPr marL="3200400" algn="l" defTabSz="914400" rtl="0" eaLnBrk="1" latinLnBrk="0" hangingPunct="1">
      <a:defRPr sz="2400" kern="1200">
        <a:solidFill>
          <a:schemeClr val="bg1"/>
        </a:solidFill>
        <a:latin typeface="Times New Roman" pitchFamily="18" charset="0"/>
        <a:ea typeface="+mn-ea"/>
        <a:cs typeface="+mn-cs"/>
      </a:defRPr>
    </a:lvl8pPr>
    <a:lvl9pPr marL="3657600" algn="l" defTabSz="914400" rtl="0" eaLnBrk="1" latinLnBrk="0" hangingPunct="1">
      <a:defRPr sz="2400" kern="1200">
        <a:solidFill>
          <a:schemeClr val="bg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86" d="100"/>
          <a:sy n="86" d="100"/>
        </p:scale>
        <p:origin x="-84" y="-17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360">
                <a:solidFill>
                  <a:srgbClr val="000000"/>
                </a:solidFill>
                <a:round/>
                <a:headEnd/>
                <a:tailEnd/>
              </a14:hiddenLine>
            </a:ext>
          </a:extLst>
        </p:spPr>
        <p:txBody>
          <a:bodyPr wrap="none" anchor="ctr"/>
          <a:lstStyle/>
          <a:p>
            <a:endParaRPr lang="en-GB"/>
          </a:p>
        </p:txBody>
      </p:sp>
      <p:sp>
        <p:nvSpPr>
          <p:cNvPr id="2050" name="Rectangle 2"/>
          <p:cNvSpPr>
            <a:spLocks noChangeArrowheads="1" noTextEdit="1"/>
          </p:cNvSpPr>
          <p:nvPr>
            <p:ph type="sldImg"/>
          </p:nvPr>
        </p:nvSpPr>
        <p:spPr bwMode="auto">
          <a:xfrm>
            <a:off x="1312863" y="1027113"/>
            <a:ext cx="4933950" cy="3700462"/>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1" name="Rectangle 3"/>
          <p:cNvSpPr txBox="1">
            <a:spLocks noChangeArrowheads="1"/>
          </p:cNvSpPr>
          <p:nvPr>
            <p:ph type="body" idx="1"/>
          </p:nvPr>
        </p:nvSpPr>
        <p:spPr bwMode="auto">
          <a:xfrm>
            <a:off x="1169988" y="5086350"/>
            <a:ext cx="5226050" cy="410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ltLang="en-US" smtClean="0"/>
          </a:p>
        </p:txBody>
      </p:sp>
    </p:spTree>
    <p:extLst>
      <p:ext uri="{BB962C8B-B14F-4D97-AF65-F5344CB8AC3E}">
        <p14:creationId xmlns:p14="http://schemas.microsoft.com/office/powerpoint/2010/main" val="369196403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7650"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5"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6"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9"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7890"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3"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8914"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9938"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1"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0962"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5"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986"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09"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0"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3"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4034"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7"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5058"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1"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6082"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4"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5"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7106"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29"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0"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3"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9154"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7"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0178"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1"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2"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7"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698"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22"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5"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6"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2770"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794"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7"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4818"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Rectangle 1"/>
          <p:cNvSpPr>
            <a:spLocks noChangeArrowheads="1" noTextEdit="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5842" name="Rectangle 2"/>
          <p:cNvSpPr txBox="1">
            <a:spLocks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3275751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243234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8375" y="282575"/>
            <a:ext cx="2192338" cy="66151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41363" y="282575"/>
            <a:ext cx="6424612" cy="66151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14340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741363" y="282575"/>
            <a:ext cx="8605837" cy="1258888"/>
          </a:xfrm>
        </p:spPr>
        <p:txBody>
          <a:bodyPr/>
          <a:lstStyle/>
          <a:p>
            <a:r>
              <a:rPr lang="en-US" smtClean="0"/>
              <a:t>Click to edit Master title style</a:t>
            </a:r>
            <a:endParaRPr lang="en-GB"/>
          </a:p>
        </p:txBody>
      </p:sp>
    </p:spTree>
    <p:extLst>
      <p:ext uri="{BB962C8B-B14F-4D97-AF65-F5344CB8AC3E}">
        <p14:creationId xmlns:p14="http://schemas.microsoft.com/office/powerpoint/2010/main" val="3110761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84312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808829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41363" y="1963738"/>
            <a:ext cx="4308475" cy="4933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202238" y="1963738"/>
            <a:ext cx="4308475" cy="4933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23995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71254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4249461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8405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40241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56024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1025" name="AutoShape 1"/>
          <p:cNvSpPr>
            <a:spLocks noChangeArrowheads="1"/>
          </p:cNvSpPr>
          <p:nvPr/>
        </p:nvSpPr>
        <p:spPr bwMode="auto">
          <a:xfrm>
            <a:off x="723900" y="7077075"/>
            <a:ext cx="9355138" cy="96838"/>
          </a:xfrm>
          <a:prstGeom prst="roundRect">
            <a:avLst>
              <a:gd name="adj" fmla="val 1667"/>
            </a:avLst>
          </a:prstGeom>
          <a:solidFill>
            <a:srgbClr val="FF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GB"/>
          </a:p>
        </p:txBody>
      </p:sp>
      <p:sp>
        <p:nvSpPr>
          <p:cNvPr id="1026" name="AutoShape 2"/>
          <p:cNvSpPr>
            <a:spLocks noChangeArrowheads="1"/>
          </p:cNvSpPr>
          <p:nvPr/>
        </p:nvSpPr>
        <p:spPr bwMode="auto">
          <a:xfrm>
            <a:off x="1987550" y="7289800"/>
            <a:ext cx="8093075" cy="96838"/>
          </a:xfrm>
          <a:prstGeom prst="roundRect">
            <a:avLst>
              <a:gd name="adj" fmla="val 1667"/>
            </a:avLst>
          </a:prstGeom>
          <a:solidFill>
            <a:srgbClr val="FF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GB"/>
          </a:p>
        </p:txBody>
      </p:sp>
      <p:sp>
        <p:nvSpPr>
          <p:cNvPr id="1027" name="Rectangle 3"/>
          <p:cNvSpPr>
            <a:spLocks noGrp="1" noChangeArrowheads="1"/>
          </p:cNvSpPr>
          <p:nvPr>
            <p:ph type="title"/>
          </p:nvPr>
        </p:nvSpPr>
        <p:spPr bwMode="auto">
          <a:xfrm>
            <a:off x="741363" y="282575"/>
            <a:ext cx="8605837" cy="1258888"/>
          </a:xfrm>
          <a:prstGeom prst="rect">
            <a:avLst/>
          </a:prstGeom>
          <a:noFill/>
          <a:ln>
            <a:noFill/>
          </a:ln>
          <a:effectLst/>
          <a:extLst>
            <a:ext uri="{909E8E84-426E-40DD-AFC4-6F175D3DCCD1}">
              <a14:hiddenFill xmlns:a14="http://schemas.microsoft.com/office/drawing/2010/main">
                <a:solidFill>
                  <a:srgbClr val="003366"/>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smtClean="0"/>
              <a:t>Click to edit the title text format</a:t>
            </a:r>
          </a:p>
        </p:txBody>
      </p:sp>
      <p:sp>
        <p:nvSpPr>
          <p:cNvPr id="1028" name="Rectangle 4"/>
          <p:cNvSpPr>
            <a:spLocks noGrp="1" noChangeArrowheads="1"/>
          </p:cNvSpPr>
          <p:nvPr>
            <p:ph type="body" idx="1"/>
          </p:nvPr>
        </p:nvSpPr>
        <p:spPr bwMode="auto">
          <a:xfrm>
            <a:off x="741363" y="1963738"/>
            <a:ext cx="8769350" cy="4933950"/>
          </a:xfrm>
          <a:prstGeom prst="rect">
            <a:avLst/>
          </a:prstGeom>
          <a:noFill/>
          <a:ln>
            <a:noFill/>
          </a:ln>
          <a:effectLst/>
          <a:extLst>
            <a:ext uri="{909E8E84-426E-40DD-AFC4-6F175D3DCCD1}">
              <a14:hiddenFill xmlns:a14="http://schemas.microsoft.com/office/drawing/2010/main">
                <a:solidFill>
                  <a:srgbClr val="003366"/>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457200" rtl="0" fontAlgn="base" hangingPunct="0">
        <a:lnSpc>
          <a:spcPct val="93000"/>
        </a:lnSpc>
        <a:spcBef>
          <a:spcPct val="0"/>
        </a:spcBef>
        <a:spcAft>
          <a:spcPct val="0"/>
        </a:spcAft>
        <a:buClr>
          <a:srgbClr val="000000"/>
        </a:buClr>
        <a:buSzPct val="45000"/>
        <a:buFont typeface="StarSymbol" charset="0"/>
        <a:defRPr sz="4000" b="1" i="1">
          <a:solidFill>
            <a:srgbClr val="FF9966"/>
          </a:solidFill>
          <a:latin typeface="+mj-lt"/>
          <a:ea typeface="+mj-ea"/>
          <a:cs typeface="+mj-cs"/>
        </a:defRPr>
      </a:lvl1pPr>
      <a:lvl2pPr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8" charset="0"/>
          <a:ea typeface="HG Mincho Light J;MS Mincho;HG " charset="0"/>
          <a:cs typeface="HG Mincho Light J;MS Mincho;HG " charset="0"/>
        </a:defRPr>
      </a:lvl2pPr>
      <a:lvl3pPr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8" charset="0"/>
          <a:ea typeface="HG Mincho Light J;MS Mincho;HG " charset="0"/>
          <a:cs typeface="HG Mincho Light J;MS Mincho;HG " charset="0"/>
        </a:defRPr>
      </a:lvl3pPr>
      <a:lvl4pPr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8" charset="0"/>
          <a:ea typeface="HG Mincho Light J;MS Mincho;HG " charset="0"/>
          <a:cs typeface="HG Mincho Light J;MS Mincho;HG " charset="0"/>
        </a:defRPr>
      </a:lvl4pPr>
      <a:lvl5pPr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8" charset="0"/>
          <a:ea typeface="HG Mincho Light J;MS Mincho;HG " charset="0"/>
          <a:cs typeface="HG Mincho Light J;MS Mincho;HG " charset="0"/>
        </a:defRPr>
      </a:lvl5pPr>
      <a:lvl6pPr marL="457200"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8" charset="0"/>
          <a:ea typeface="HG Mincho Light J;MS Mincho;HG " charset="0"/>
          <a:cs typeface="HG Mincho Light J;MS Mincho;HG " charset="0"/>
        </a:defRPr>
      </a:lvl6pPr>
      <a:lvl7pPr marL="914400"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8" charset="0"/>
          <a:ea typeface="HG Mincho Light J;MS Mincho;HG " charset="0"/>
          <a:cs typeface="HG Mincho Light J;MS Mincho;HG " charset="0"/>
        </a:defRPr>
      </a:lvl7pPr>
      <a:lvl8pPr marL="1371600"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8" charset="0"/>
          <a:ea typeface="HG Mincho Light J;MS Mincho;HG " charset="0"/>
          <a:cs typeface="HG Mincho Light J;MS Mincho;HG " charset="0"/>
        </a:defRPr>
      </a:lvl8pPr>
      <a:lvl9pPr marL="1828800"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8" charset="0"/>
          <a:ea typeface="HG Mincho Light J;MS Mincho;HG " charset="0"/>
          <a:cs typeface="HG Mincho Light J;MS Mincho;HG " charset="0"/>
        </a:defRPr>
      </a:lvl9pPr>
    </p:titleStyle>
    <p:bodyStyle>
      <a:lvl1pPr marL="430213" indent="-323850" algn="l" defTabSz="457200" rtl="0" fontAlgn="base" hangingPunct="0">
        <a:lnSpc>
          <a:spcPct val="95000"/>
        </a:lnSpc>
        <a:spcBef>
          <a:spcPct val="0"/>
        </a:spcBef>
        <a:spcAft>
          <a:spcPct val="0"/>
        </a:spcAft>
        <a:buClr>
          <a:srgbClr val="E6E6E6"/>
        </a:buClr>
        <a:buSzPct val="45000"/>
        <a:buFont typeface="StarSymbol" charset="0"/>
        <a:buChar char="●"/>
        <a:defRPr sz="3200">
          <a:solidFill>
            <a:srgbClr val="E6E6E6"/>
          </a:solidFill>
          <a:latin typeface="+mn-lt"/>
          <a:ea typeface="+mn-ea"/>
          <a:cs typeface="+mn-cs"/>
        </a:defRPr>
      </a:lvl1pPr>
      <a:lvl2pPr marL="862013" indent="-285750" algn="l" defTabSz="457200" rtl="0" fontAlgn="base" hangingPunct="0">
        <a:lnSpc>
          <a:spcPct val="95000"/>
        </a:lnSpc>
        <a:spcBef>
          <a:spcPct val="0"/>
        </a:spcBef>
        <a:spcAft>
          <a:spcPct val="0"/>
        </a:spcAft>
        <a:buClr>
          <a:srgbClr val="E6E6E6"/>
        </a:buClr>
        <a:buSzPct val="75000"/>
        <a:buFont typeface="StarSymbol" charset="0"/>
        <a:buChar char="–"/>
        <a:defRPr sz="2800">
          <a:solidFill>
            <a:srgbClr val="E6E6E6"/>
          </a:solidFill>
          <a:latin typeface="+mn-lt"/>
          <a:ea typeface="+mn-ea"/>
          <a:cs typeface="+mn-cs"/>
        </a:defRPr>
      </a:lvl2pPr>
      <a:lvl3pPr marL="1293813" indent="-215900" algn="l" defTabSz="457200" rtl="0" fontAlgn="base" hangingPunct="0">
        <a:lnSpc>
          <a:spcPct val="95000"/>
        </a:lnSpc>
        <a:spcBef>
          <a:spcPct val="0"/>
        </a:spcBef>
        <a:spcAft>
          <a:spcPct val="0"/>
        </a:spcAft>
        <a:buClr>
          <a:srgbClr val="E6E6E6"/>
        </a:buClr>
        <a:buSzPct val="45000"/>
        <a:buFont typeface="StarSymbol" charset="0"/>
        <a:buChar char="●"/>
        <a:defRPr sz="2400">
          <a:solidFill>
            <a:srgbClr val="E6E6E6"/>
          </a:solidFill>
          <a:latin typeface="+mn-lt"/>
          <a:ea typeface="+mn-ea"/>
          <a:cs typeface="+mn-cs"/>
        </a:defRPr>
      </a:lvl3pPr>
      <a:lvl4pPr marL="1725613" indent="-214313" algn="l" defTabSz="457200" rtl="0" fontAlgn="base" hangingPunct="0">
        <a:lnSpc>
          <a:spcPct val="95000"/>
        </a:lnSpc>
        <a:spcBef>
          <a:spcPct val="0"/>
        </a:spcBef>
        <a:spcAft>
          <a:spcPct val="0"/>
        </a:spcAft>
        <a:buClr>
          <a:srgbClr val="E6E6E6"/>
        </a:buClr>
        <a:buSzPct val="75000"/>
        <a:buFont typeface="StarSymbol" charset="0"/>
        <a:buChar char="–"/>
        <a:defRPr sz="2000">
          <a:solidFill>
            <a:srgbClr val="E6E6E6"/>
          </a:solidFill>
          <a:latin typeface="+mn-lt"/>
          <a:ea typeface="+mn-ea"/>
          <a:cs typeface="+mn-cs"/>
        </a:defRPr>
      </a:lvl4pPr>
      <a:lvl5pPr marL="2157413" indent="-215900" algn="l" defTabSz="457200" rtl="0" fontAlgn="base" hangingPunct="0">
        <a:lnSpc>
          <a:spcPct val="95000"/>
        </a:lnSpc>
        <a:spcBef>
          <a:spcPct val="0"/>
        </a:spcBef>
        <a:spcAft>
          <a:spcPct val="0"/>
        </a:spcAft>
        <a:buClr>
          <a:srgbClr val="E6E6E6"/>
        </a:buClr>
        <a:buSzPct val="45000"/>
        <a:buFont typeface="StarSymbol" charset="0"/>
        <a:buChar char="●"/>
        <a:defRPr sz="2000">
          <a:solidFill>
            <a:srgbClr val="E6E6E6"/>
          </a:solidFill>
          <a:latin typeface="+mn-lt"/>
          <a:ea typeface="+mn-ea"/>
          <a:cs typeface="+mn-cs"/>
        </a:defRPr>
      </a:lvl5pPr>
      <a:lvl6pPr marL="2614613" indent="-215900" algn="l" defTabSz="457200" rtl="0" fontAlgn="base" hangingPunct="0">
        <a:lnSpc>
          <a:spcPct val="95000"/>
        </a:lnSpc>
        <a:spcBef>
          <a:spcPct val="0"/>
        </a:spcBef>
        <a:spcAft>
          <a:spcPct val="0"/>
        </a:spcAft>
        <a:buClr>
          <a:srgbClr val="E6E6E6"/>
        </a:buClr>
        <a:buSzPct val="45000"/>
        <a:buFont typeface="StarSymbol" charset="0"/>
        <a:buChar char="●"/>
        <a:defRPr sz="2000">
          <a:solidFill>
            <a:srgbClr val="E6E6E6"/>
          </a:solidFill>
          <a:latin typeface="+mn-lt"/>
          <a:ea typeface="+mn-ea"/>
          <a:cs typeface="+mn-cs"/>
        </a:defRPr>
      </a:lvl6pPr>
      <a:lvl7pPr marL="3071813" indent="-215900" algn="l" defTabSz="457200" rtl="0" fontAlgn="base" hangingPunct="0">
        <a:lnSpc>
          <a:spcPct val="95000"/>
        </a:lnSpc>
        <a:spcBef>
          <a:spcPct val="0"/>
        </a:spcBef>
        <a:spcAft>
          <a:spcPct val="0"/>
        </a:spcAft>
        <a:buClr>
          <a:srgbClr val="E6E6E6"/>
        </a:buClr>
        <a:buSzPct val="45000"/>
        <a:buFont typeface="StarSymbol" charset="0"/>
        <a:buChar char="●"/>
        <a:defRPr sz="2000">
          <a:solidFill>
            <a:srgbClr val="E6E6E6"/>
          </a:solidFill>
          <a:latin typeface="+mn-lt"/>
          <a:ea typeface="+mn-ea"/>
          <a:cs typeface="+mn-cs"/>
        </a:defRPr>
      </a:lvl7pPr>
      <a:lvl8pPr marL="3529013" indent="-215900" algn="l" defTabSz="457200" rtl="0" fontAlgn="base" hangingPunct="0">
        <a:lnSpc>
          <a:spcPct val="95000"/>
        </a:lnSpc>
        <a:spcBef>
          <a:spcPct val="0"/>
        </a:spcBef>
        <a:spcAft>
          <a:spcPct val="0"/>
        </a:spcAft>
        <a:buClr>
          <a:srgbClr val="E6E6E6"/>
        </a:buClr>
        <a:buSzPct val="45000"/>
        <a:buFont typeface="StarSymbol" charset="0"/>
        <a:buChar char="●"/>
        <a:defRPr sz="2000">
          <a:solidFill>
            <a:srgbClr val="E6E6E6"/>
          </a:solidFill>
          <a:latin typeface="+mn-lt"/>
          <a:ea typeface="+mn-ea"/>
          <a:cs typeface="+mn-cs"/>
        </a:defRPr>
      </a:lvl8pPr>
      <a:lvl9pPr marL="3986213" indent="-215900" algn="l" defTabSz="457200" rtl="0" fontAlgn="base" hangingPunct="0">
        <a:lnSpc>
          <a:spcPct val="95000"/>
        </a:lnSpc>
        <a:spcBef>
          <a:spcPct val="0"/>
        </a:spcBef>
        <a:spcAft>
          <a:spcPct val="0"/>
        </a:spcAft>
        <a:buClr>
          <a:srgbClr val="E6E6E6"/>
        </a:buClr>
        <a:buSzPct val="45000"/>
        <a:buFont typeface="StarSymbol" charset="0"/>
        <a:buChar char="●"/>
        <a:defRPr sz="2000">
          <a:solidFill>
            <a:srgbClr val="E6E6E6"/>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1252538" y="2732088"/>
            <a:ext cx="8520112" cy="1873250"/>
          </a:xfrm>
          <a:ln/>
        </p:spPr>
        <p:txBody>
          <a:bodyPr/>
          <a:lstStyle/>
          <a:p>
            <a:pPr algn="ctr">
              <a:lnSpc>
                <a:spcPct val="100000"/>
              </a:lnSpc>
              <a:buSzPct val="100000"/>
              <a:buFont typeface="Albertus Extra Bold" pitchFamily="34" charset="0"/>
              <a:buNone/>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6000" i="0">
                <a:latin typeface="Albertus Extra Bold" pitchFamily="34" charset="0"/>
              </a:rPr>
              <a:t>Introduction to Multimedia Systems</a:t>
            </a:r>
          </a:p>
        </p:txBody>
      </p:sp>
    </p:spTree>
  </p:cSld>
  <p:clrMapOvr>
    <a:masterClrMapping/>
  </p:clrMapOvr>
  <p:transition spd="med">
    <p:pull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182563" y="282575"/>
            <a:ext cx="91662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Definition: Multimedia Systems</a:t>
            </a:r>
          </a:p>
        </p:txBody>
      </p:sp>
      <p:sp>
        <p:nvSpPr>
          <p:cNvPr id="12290" name="Rectangle 2"/>
          <p:cNvSpPr>
            <a:spLocks noGrp="1" noChangeArrowheads="1"/>
          </p:cNvSpPr>
          <p:nvPr>
            <p:ph type="body" idx="1"/>
          </p:nvPr>
        </p:nvSpPr>
        <p:spPr>
          <a:xfrm>
            <a:off x="741363" y="1963738"/>
            <a:ext cx="8770937" cy="4935537"/>
          </a:xfrm>
          <a:ln/>
        </p:spPr>
        <p:txBody>
          <a:bodyPr/>
          <a:lstStyle/>
          <a:p>
            <a:pPr marL="342900" indent="-342900">
              <a:spcBef>
                <a:spcPts val="775"/>
              </a:spcBef>
              <a:buClr>
                <a:srgbClr val="000000"/>
              </a:buClr>
              <a:buSzPct val="100000"/>
              <a:buFont typeface="Arial" charset="0"/>
              <a:buChar char="•"/>
              <a:tabLst>
                <a:tab pos="342900" algn="l"/>
                <a:tab pos="909638" algn="l"/>
                <a:tab pos="1822450" algn="l"/>
                <a:tab pos="2735263" algn="l"/>
                <a:tab pos="3648075" algn="l"/>
                <a:tab pos="4560888" algn="l"/>
                <a:tab pos="5473700" algn="l"/>
                <a:tab pos="6386513" algn="l"/>
                <a:tab pos="7299325" algn="l"/>
                <a:tab pos="8212138" algn="l"/>
                <a:tab pos="9124950" algn="l"/>
                <a:tab pos="10037763" algn="l"/>
                <a:tab pos="10950575" algn="l"/>
              </a:tabLst>
            </a:pPr>
            <a:r>
              <a:rPr lang="en-US" altLang="en-US" sz="2800"/>
              <a:t>The presentation of a computer application, usually interactive, that incorporates media elements such as text, graphics, video, animation, and sound on a computer. Multimedia melds the sensory power of television with the data manipulation and interactive powers of computer.</a:t>
            </a:r>
            <a:endParaRPr lang="en-GB" altLang="en-US" sz="2800"/>
          </a:p>
          <a:p>
            <a:pPr marL="342900" indent="-342900">
              <a:spcBef>
                <a:spcPts val="775"/>
              </a:spcBef>
              <a:buClr>
                <a:srgbClr val="000000"/>
              </a:buClr>
              <a:buSzPct val="100000"/>
              <a:buFont typeface="Arial" charset="0"/>
              <a:buChar char="•"/>
              <a:tabLst>
                <a:tab pos="342900" algn="l"/>
                <a:tab pos="909638" algn="l"/>
                <a:tab pos="1822450" algn="l"/>
                <a:tab pos="2735263" algn="l"/>
                <a:tab pos="3648075" algn="l"/>
                <a:tab pos="4560888" algn="l"/>
                <a:tab pos="5473700" algn="l"/>
                <a:tab pos="6386513" algn="l"/>
                <a:tab pos="7299325" algn="l"/>
                <a:tab pos="8212138" algn="l"/>
                <a:tab pos="9124950" algn="l"/>
                <a:tab pos="10037763" algn="l"/>
                <a:tab pos="10950575" algn="l"/>
              </a:tabLst>
            </a:pPr>
            <a:r>
              <a:rPr lang="en-GB" altLang="en-US" sz="2800"/>
              <a:t>A multimedia system is characterized by computer-controlled, integrated production, manipulation,presentation, storage and communication of independent information,which is encoded at least through continuous (time-dependent) and a discrete (time-independent) medium.</a:t>
            </a:r>
          </a:p>
          <a:p>
            <a:pPr marL="342900" indent="-342900">
              <a:spcBef>
                <a:spcPts val="775"/>
              </a:spcBef>
              <a:buFont typeface="StarSymbol" charset="0"/>
              <a:buNone/>
              <a:tabLst>
                <a:tab pos="342900" algn="l"/>
                <a:tab pos="909638" algn="l"/>
                <a:tab pos="1822450" algn="l"/>
                <a:tab pos="2735263" algn="l"/>
                <a:tab pos="3648075" algn="l"/>
                <a:tab pos="4560888" algn="l"/>
                <a:tab pos="5473700" algn="l"/>
                <a:tab pos="6386513" algn="l"/>
                <a:tab pos="7299325" algn="l"/>
                <a:tab pos="8212138" algn="l"/>
                <a:tab pos="9124950" algn="l"/>
                <a:tab pos="10037763" algn="l"/>
                <a:tab pos="10950575" algn="l"/>
              </a:tabLst>
            </a:pPr>
            <a:endParaRPr lang="en-GB" altLang="en-US" sz="280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234950" y="261938"/>
            <a:ext cx="9655175" cy="1536700"/>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Key Properties of a Multimedia Systems</a:t>
            </a:r>
          </a:p>
        </p:txBody>
      </p:sp>
      <p:sp>
        <p:nvSpPr>
          <p:cNvPr id="13314" name="Rectangle 2"/>
          <p:cNvSpPr>
            <a:spLocks noGrp="1" noChangeArrowheads="1"/>
          </p:cNvSpPr>
          <p:nvPr>
            <p:ph type="body" idx="1"/>
          </p:nvPr>
        </p:nvSpPr>
        <p:spPr>
          <a:xfrm>
            <a:off x="741363" y="1963738"/>
            <a:ext cx="8770937" cy="4935537"/>
          </a:xfrm>
          <a:ln/>
        </p:spPr>
        <p:txBody>
          <a:bodyPr/>
          <a:lstStyle/>
          <a:p>
            <a:pPr>
              <a:spcBef>
                <a:spcPts val="7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Discrete and Continuous Media</a:t>
            </a:r>
          </a:p>
          <a:p>
            <a:pPr lvl="1">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At least one discrete and continuous media</a:t>
            </a:r>
          </a:p>
          <a:p>
            <a:pPr>
              <a:spcBef>
                <a:spcPts val="7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Independent Media</a:t>
            </a:r>
          </a:p>
          <a:p>
            <a:pPr lvl="1">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Separate each media independently</a:t>
            </a:r>
          </a:p>
          <a:p>
            <a:pPr>
              <a:spcBef>
                <a:spcPts val="7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Computer-Controlled Systems</a:t>
            </a:r>
          </a:p>
          <a:p>
            <a:pPr>
              <a:spcBef>
                <a:spcPts val="7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Integration</a:t>
            </a:r>
          </a:p>
          <a:p>
            <a:pPr lvl="1">
              <a:spcBef>
                <a:spcPts val="675"/>
              </a:spcBef>
              <a:buFont typeface="StarSymbol" charset="0"/>
              <a:buNone/>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endParaRPr lang="en-GB" altLang="en-US"/>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117475" y="282575"/>
            <a:ext cx="9231313"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Interactive Multimedia Systems</a:t>
            </a:r>
          </a:p>
        </p:txBody>
      </p:sp>
      <p:sp>
        <p:nvSpPr>
          <p:cNvPr id="14338" name="Rectangle 2"/>
          <p:cNvSpPr>
            <a:spLocks noGrp="1" noChangeArrowheads="1"/>
          </p:cNvSpPr>
          <p:nvPr>
            <p:ph type="body" idx="1"/>
          </p:nvPr>
        </p:nvSpPr>
        <p:spPr>
          <a:xfrm>
            <a:off x="741363" y="1963738"/>
            <a:ext cx="8770937" cy="4935537"/>
          </a:xfrm>
          <a:ln/>
        </p:spPr>
        <p:txBody>
          <a:bodyPr/>
          <a:lstStyle/>
          <a:p>
            <a:pPr>
              <a:spcBef>
                <a:spcPts val="5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000" b="1"/>
              <a:t>Interaction</a:t>
            </a:r>
          </a:p>
          <a:p>
            <a:pPr lvl="1">
              <a:lnSpc>
                <a:spcPct val="91000"/>
              </a:lnSpc>
              <a:spcBef>
                <a:spcPts val="5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000"/>
              <a:t>Thought - Something that you do to yourself ~ internal process (mental state)</a:t>
            </a:r>
          </a:p>
          <a:p>
            <a:pPr lvl="1">
              <a:lnSpc>
                <a:spcPct val="91000"/>
              </a:lnSpc>
              <a:spcBef>
                <a:spcPts val="5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000"/>
              <a:t> Action - Something you do to an object in the world. The effect is that something in the world has changed. E.g.: pressing key, clicking mouse button</a:t>
            </a:r>
          </a:p>
          <a:p>
            <a:pPr lvl="1">
              <a:lnSpc>
                <a:spcPct val="91000"/>
              </a:lnSpc>
              <a:spcBef>
                <a:spcPts val="5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000"/>
              <a:t>Interaction - Involves the participant in going outside the individual. Two way process. E.g.: give a query to search engine which can return an outcome of my search.</a:t>
            </a:r>
          </a:p>
          <a:p>
            <a:pPr lvl="1">
              <a:lnSpc>
                <a:spcPct val="91000"/>
              </a:lnSpc>
              <a:spcBef>
                <a:spcPts val="500"/>
              </a:spcBef>
              <a:buFont typeface="StarSymbol" charset="0"/>
              <a:buNone/>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endParaRPr lang="en-GB" altLang="en-US" sz="2000"/>
          </a:p>
          <a:p>
            <a:pPr lvl="1">
              <a:lnSpc>
                <a:spcPct val="91000"/>
              </a:lnSpc>
              <a:spcBef>
                <a:spcPts val="500"/>
              </a:spcBef>
              <a:buFont typeface="StarSymbol" charset="0"/>
              <a:buNone/>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endParaRPr lang="en-GB" altLang="en-US" sz="2000"/>
          </a:p>
          <a:p>
            <a:pPr lvl="1">
              <a:lnSpc>
                <a:spcPct val="91000"/>
              </a:lnSpc>
              <a:spcBef>
                <a:spcPts val="500"/>
              </a:spcBef>
              <a:buFont typeface="StarSymbol" charset="0"/>
              <a:buNone/>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endParaRPr lang="en-GB" altLang="en-US" sz="2000"/>
          </a:p>
          <a:p>
            <a:pPr>
              <a:lnSpc>
                <a:spcPct val="91000"/>
              </a:lnSpc>
              <a:spcBef>
                <a:spcPts val="5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000" b="1"/>
              <a:t>Properties</a:t>
            </a:r>
          </a:p>
          <a:p>
            <a:pPr lvl="1">
              <a:lnSpc>
                <a:spcPct val="91000"/>
              </a:lnSpc>
              <a:spcBef>
                <a:spcPts val="5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000"/>
              <a:t>Various media integration </a:t>
            </a:r>
          </a:p>
          <a:p>
            <a:pPr lvl="1">
              <a:lnSpc>
                <a:spcPct val="91000"/>
              </a:lnSpc>
              <a:spcBef>
                <a:spcPts val="5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000"/>
              <a:t>High level degree of interactivity between user and computer</a:t>
            </a:r>
          </a:p>
          <a:p>
            <a:pPr lvl="1">
              <a:lnSpc>
                <a:spcPct val="91000"/>
              </a:lnSpc>
              <a:spcBef>
                <a:spcPts val="5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000"/>
              <a:t>Digital environment</a:t>
            </a:r>
          </a:p>
        </p:txBody>
      </p:sp>
      <p:pic>
        <p:nvPicPr>
          <p:cNvPr id="14340" name="Picture 4" descr="A:\nota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4191000"/>
            <a:ext cx="6346825" cy="1524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Application Areas of IMS</a:t>
            </a:r>
          </a:p>
        </p:txBody>
      </p:sp>
      <p:sp>
        <p:nvSpPr>
          <p:cNvPr id="15362" name="Rectangle 2"/>
          <p:cNvSpPr>
            <a:spLocks noGrp="1" noChangeArrowheads="1"/>
          </p:cNvSpPr>
          <p:nvPr>
            <p:ph type="body" idx="1"/>
          </p:nvPr>
        </p:nvSpPr>
        <p:spPr>
          <a:xfrm>
            <a:off x="741363" y="1963738"/>
            <a:ext cx="8770937" cy="4935537"/>
          </a:xfrm>
          <a:ln/>
        </p:spPr>
        <p:txBody>
          <a:bodyPr/>
          <a:lstStyle/>
          <a:p>
            <a:pPr>
              <a:spcBef>
                <a:spcPts val="7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Education</a:t>
            </a:r>
          </a:p>
          <a:p>
            <a:pPr lvl="1">
              <a:lnSpc>
                <a:spcPct val="91000"/>
              </a:lnSpc>
              <a:spcBef>
                <a:spcPts val="6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500"/>
              <a:t>Computer Aided Learning (CAL)</a:t>
            </a:r>
          </a:p>
          <a:p>
            <a:pPr lvl="1">
              <a:lnSpc>
                <a:spcPct val="91000"/>
              </a:lnSpc>
              <a:spcBef>
                <a:spcPts val="6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500"/>
              <a:t>E-Learning (World Wide Web)</a:t>
            </a:r>
          </a:p>
          <a:p>
            <a:pPr>
              <a:lnSpc>
                <a:spcPct val="91000"/>
              </a:lnSpc>
              <a:spcBef>
                <a:spcPts val="7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Training</a:t>
            </a:r>
          </a:p>
          <a:p>
            <a:pPr>
              <a:lnSpc>
                <a:spcPct val="91000"/>
              </a:lnSpc>
              <a:spcBef>
                <a:spcPts val="7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Point of Sales Information (Kiosk)</a:t>
            </a:r>
          </a:p>
          <a:p>
            <a:pPr lvl="1">
              <a:lnSpc>
                <a:spcPct val="91000"/>
              </a:lnSpc>
              <a:spcBef>
                <a:spcPts val="6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500"/>
              <a:t>Direct visitors around the large complexes</a:t>
            </a:r>
          </a:p>
          <a:p>
            <a:pPr>
              <a:lnSpc>
                <a:spcPct val="91000"/>
              </a:lnSpc>
              <a:spcBef>
                <a:spcPts val="7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News Delivery, Broadcasting and Advertising</a:t>
            </a:r>
          </a:p>
          <a:p>
            <a:pPr>
              <a:lnSpc>
                <a:spcPct val="91000"/>
              </a:lnSpc>
              <a:spcBef>
                <a:spcPts val="7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Commerce and Business Applications</a:t>
            </a:r>
          </a:p>
          <a:p>
            <a:pPr>
              <a:lnSpc>
                <a:spcPct val="91000"/>
              </a:lnSpc>
              <a:spcBef>
                <a:spcPts val="7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Virtual Reality (Games)</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The History of Multimedia</a:t>
            </a:r>
          </a:p>
        </p:txBody>
      </p:sp>
      <p:sp>
        <p:nvSpPr>
          <p:cNvPr id="16386" name="Rectangle 2"/>
          <p:cNvSpPr>
            <a:spLocks noGrp="1" noChangeArrowheads="1"/>
          </p:cNvSpPr>
          <p:nvPr>
            <p:ph type="body" idx="1"/>
          </p:nvPr>
        </p:nvSpPr>
        <p:spPr>
          <a:xfrm>
            <a:off x="741363" y="1963738"/>
            <a:ext cx="8770937" cy="4935537"/>
          </a:xfrm>
          <a:ln/>
        </p:spPr>
        <p:txBody>
          <a:bodyPr/>
          <a:lstStyle/>
          <a:p>
            <a:pPr>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1972 – A Game of Pong (first commercial multimedia product)</a:t>
            </a:r>
          </a:p>
          <a:p>
            <a:pPr>
              <a:lnSpc>
                <a:spcPct val="91000"/>
              </a:lnSpc>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1973 – ATARI (laser disc, used in game cartridges)</a:t>
            </a:r>
          </a:p>
          <a:p>
            <a:pPr>
              <a:lnSpc>
                <a:spcPct val="91000"/>
              </a:lnSpc>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1973 – IBM Discovision (first multimedia interactive kiosk products)</a:t>
            </a:r>
          </a:p>
          <a:p>
            <a:pPr>
              <a:lnSpc>
                <a:spcPct val="91000"/>
              </a:lnSpc>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1978 – Apple II (with floppy drive)</a:t>
            </a:r>
          </a:p>
          <a:p>
            <a:pPr>
              <a:lnSpc>
                <a:spcPct val="91000"/>
              </a:lnSpc>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1981 – Microsoft and IBM (IBM PC)</a:t>
            </a:r>
          </a:p>
          <a:p>
            <a:pPr>
              <a:lnSpc>
                <a:spcPct val="91000"/>
              </a:lnSpc>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Christmas 1981 – Nintendo hit the market (30 million machines)</a:t>
            </a:r>
          </a:p>
          <a:p>
            <a:pPr>
              <a:lnSpc>
                <a:spcPct val="91000"/>
              </a:lnSpc>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1982 – Apple II had voice synthesis capability</a:t>
            </a:r>
          </a:p>
          <a:p>
            <a:pPr>
              <a:lnSpc>
                <a:spcPct val="91000"/>
              </a:lnSpc>
              <a:spcBef>
                <a:spcPts val="675"/>
              </a:spcBef>
              <a:buFont typeface="StarSymbol" charset="0"/>
              <a:buNone/>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endParaRPr lang="en-GB" altLang="en-US" sz="280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The History of Multimedia</a:t>
            </a:r>
          </a:p>
        </p:txBody>
      </p:sp>
      <p:sp>
        <p:nvSpPr>
          <p:cNvPr id="17410" name="Rectangle 2"/>
          <p:cNvSpPr>
            <a:spLocks noGrp="1" noChangeArrowheads="1"/>
          </p:cNvSpPr>
          <p:nvPr>
            <p:ph type="body" idx="1"/>
          </p:nvPr>
        </p:nvSpPr>
        <p:spPr>
          <a:xfrm>
            <a:off x="741363" y="1963738"/>
            <a:ext cx="8770937" cy="4935537"/>
          </a:xfrm>
          <a:ln/>
        </p:spPr>
        <p:txBody>
          <a:bodyPr/>
          <a:lstStyle/>
          <a:p>
            <a:pPr>
              <a:spcBef>
                <a:spcPts val="6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400"/>
              <a:t>1980s – mouse was invented by Xerox Corp.</a:t>
            </a:r>
          </a:p>
          <a:p>
            <a:pPr>
              <a:lnSpc>
                <a:spcPct val="91000"/>
              </a:lnSpc>
              <a:spcBef>
                <a:spcPts val="6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400"/>
              <a:t>1984 – Macintosh using mouse</a:t>
            </a:r>
          </a:p>
          <a:p>
            <a:pPr>
              <a:lnSpc>
                <a:spcPct val="91000"/>
              </a:lnSpc>
              <a:spcBef>
                <a:spcPts val="6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400"/>
              <a:t>1984 – Virtual Reality was invented by NASA, input devices using HMD (Head-Mounted Display) and Dataglove</a:t>
            </a:r>
          </a:p>
          <a:p>
            <a:pPr>
              <a:lnSpc>
                <a:spcPct val="91000"/>
              </a:lnSpc>
              <a:spcBef>
                <a:spcPts val="6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400"/>
              <a:t>1985 – Macromind (Macromedia) produced VideoWorks, later changed to Director (the most widely used cross-platform multimedia authoring tool)</a:t>
            </a:r>
          </a:p>
          <a:p>
            <a:pPr>
              <a:lnSpc>
                <a:spcPct val="91000"/>
              </a:lnSpc>
              <a:spcBef>
                <a:spcPts val="6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400"/>
              <a:t>1986 – first electronic encyclopedia, first international conference on multimedia, first CD-ROM</a:t>
            </a:r>
          </a:p>
          <a:p>
            <a:pPr>
              <a:lnSpc>
                <a:spcPct val="91000"/>
              </a:lnSpc>
              <a:spcBef>
                <a:spcPts val="6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400"/>
              <a:t>1987 – Mac II (first color GUI)</a:t>
            </a:r>
          </a:p>
          <a:p>
            <a:pPr>
              <a:lnSpc>
                <a:spcPct val="91000"/>
              </a:lnSpc>
              <a:spcBef>
                <a:spcPts val="6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400"/>
              <a:t>1988 – CD-R (CD-Record)</a:t>
            </a:r>
          </a:p>
          <a:p>
            <a:pPr>
              <a:lnSpc>
                <a:spcPct val="91000"/>
              </a:lnSpc>
              <a:spcBef>
                <a:spcPts val="6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400"/>
              <a:t>1989 – Creative Labs (Sound Blaster sound card)</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The History of Multimedia</a:t>
            </a:r>
          </a:p>
        </p:txBody>
      </p:sp>
      <p:sp>
        <p:nvSpPr>
          <p:cNvPr id="18434" name="Rectangle 2"/>
          <p:cNvSpPr>
            <a:spLocks noGrp="1" noChangeArrowheads="1"/>
          </p:cNvSpPr>
          <p:nvPr>
            <p:ph type="body" idx="1"/>
          </p:nvPr>
        </p:nvSpPr>
        <p:spPr>
          <a:xfrm>
            <a:off x="741363" y="1963738"/>
            <a:ext cx="8770937" cy="4935537"/>
          </a:xfrm>
          <a:ln/>
        </p:spPr>
        <p:txBody>
          <a:bodyPr/>
          <a:lstStyle/>
          <a:p>
            <a:pPr>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1990s – Adobe released Photoshop.</a:t>
            </a:r>
          </a:p>
          <a:p>
            <a:pPr>
              <a:lnSpc>
                <a:spcPct val="91000"/>
              </a:lnSpc>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1990s – Windows 3.0 multimedia enabled by Microsoft</a:t>
            </a:r>
          </a:p>
          <a:p>
            <a:pPr>
              <a:lnSpc>
                <a:spcPct val="91000"/>
              </a:lnSpc>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1992 – first children ‘s interactive book title “Just Grandma and Me”</a:t>
            </a:r>
          </a:p>
          <a:p>
            <a:pPr>
              <a:lnSpc>
                <a:spcPct val="91000"/>
              </a:lnSpc>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1993 – double speed CD-ROM drives as a multimedia standard</a:t>
            </a:r>
          </a:p>
          <a:p>
            <a:pPr>
              <a:lnSpc>
                <a:spcPct val="91000"/>
              </a:lnSpc>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1993 – Web Browser Mosaic </a:t>
            </a:r>
          </a:p>
          <a:p>
            <a:pPr>
              <a:lnSpc>
                <a:spcPct val="91000"/>
              </a:lnSpc>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1994 – Web Browser Netscape</a:t>
            </a:r>
          </a:p>
          <a:p>
            <a:pPr>
              <a:lnSpc>
                <a:spcPct val="91000"/>
              </a:lnSpc>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1995 – Multimedia PC, 32 bit, Windows 95. Later followed by Windows 98, Windows 2000</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Input Devices</a:t>
            </a:r>
          </a:p>
        </p:txBody>
      </p:sp>
      <p:sp>
        <p:nvSpPr>
          <p:cNvPr id="19458" name="Rectangle 2"/>
          <p:cNvSpPr>
            <a:spLocks noGrp="1" noChangeArrowheads="1"/>
          </p:cNvSpPr>
          <p:nvPr>
            <p:ph type="body" idx="1"/>
          </p:nvPr>
        </p:nvSpPr>
        <p:spPr>
          <a:xfrm>
            <a:off x="741363" y="1963738"/>
            <a:ext cx="8770937" cy="4935537"/>
          </a:xfrm>
          <a:ln/>
        </p:spPr>
        <p:txBody>
          <a:bodyPr/>
          <a:lstStyle/>
          <a:p>
            <a:pPr marL="588963" indent="-588963" algn="just">
              <a:spcBef>
                <a:spcPts val="550"/>
              </a:spcBef>
              <a:buClr>
                <a:srgbClr val="000000"/>
              </a:buClr>
              <a:buSzPct val="100000"/>
              <a:buFont typeface="StarSymbol" charset="0"/>
              <a:buAutoNum type="arabicPeriod"/>
              <a:tabLst>
                <a:tab pos="874713" algn="l"/>
                <a:tab pos="1593850" algn="l"/>
                <a:tab pos="2312988" algn="l"/>
                <a:tab pos="3032125" algn="l"/>
                <a:tab pos="3751263" algn="l"/>
                <a:tab pos="4470400" algn="l"/>
                <a:tab pos="5189538" algn="l"/>
                <a:tab pos="5908675" algn="l"/>
                <a:tab pos="6627813" algn="l"/>
                <a:tab pos="7346950" algn="l"/>
                <a:tab pos="8066088" algn="l"/>
                <a:tab pos="8785225" algn="l"/>
                <a:tab pos="9504363" algn="l"/>
                <a:tab pos="10223500" algn="l"/>
                <a:tab pos="10942638" algn="l"/>
              </a:tabLst>
            </a:pPr>
            <a:r>
              <a:rPr lang="en-GB" altLang="en-US" sz="2200">
                <a:solidFill>
                  <a:schemeClr val="bg1"/>
                </a:solidFill>
                <a:cs typeface="Times New Roman" pitchFamily="18" charset="0"/>
              </a:rPr>
              <a:t>Keyboard, mouse (</a:t>
            </a:r>
            <a:r>
              <a:rPr lang="en-GB" altLang="en-US" sz="2200" i="1">
                <a:solidFill>
                  <a:schemeClr val="bg1"/>
                </a:solidFill>
                <a:cs typeface="Times New Roman" pitchFamily="18" charset="0"/>
              </a:rPr>
              <a:t>track balls, joysticks, etc</a:t>
            </a:r>
            <a:r>
              <a:rPr lang="en-GB" altLang="en-US" sz="2200">
                <a:solidFill>
                  <a:schemeClr val="bg1"/>
                </a:solidFill>
                <a:cs typeface="Times New Roman" pitchFamily="18" charset="0"/>
              </a:rPr>
              <a:t>)</a:t>
            </a:r>
          </a:p>
          <a:p>
            <a:pPr marL="588963" indent="-588963" algn="just">
              <a:spcBef>
                <a:spcPts val="550"/>
              </a:spcBef>
              <a:buClr>
                <a:srgbClr val="000000"/>
              </a:buClr>
              <a:buSzPct val="100000"/>
              <a:buFont typeface="StarSymbol" charset="0"/>
              <a:buAutoNum type="arabicPeriod"/>
              <a:tabLst>
                <a:tab pos="874713" algn="l"/>
                <a:tab pos="1593850" algn="l"/>
                <a:tab pos="2312988" algn="l"/>
                <a:tab pos="3032125" algn="l"/>
                <a:tab pos="3751263" algn="l"/>
                <a:tab pos="4470400" algn="l"/>
                <a:tab pos="5189538" algn="l"/>
                <a:tab pos="5908675" algn="l"/>
                <a:tab pos="6627813" algn="l"/>
                <a:tab pos="7346950" algn="l"/>
                <a:tab pos="8066088" algn="l"/>
                <a:tab pos="8785225" algn="l"/>
                <a:tab pos="9504363" algn="l"/>
                <a:tab pos="10223500" algn="l"/>
                <a:tab pos="10942638" algn="l"/>
              </a:tabLst>
            </a:pPr>
            <a:r>
              <a:rPr lang="en-GB" altLang="en-US" sz="2200" i="1">
                <a:solidFill>
                  <a:schemeClr val="bg1"/>
                </a:solidFill>
                <a:cs typeface="Times New Roman" pitchFamily="18" charset="0"/>
              </a:rPr>
              <a:t>graphics tablets</a:t>
            </a:r>
            <a:r>
              <a:rPr lang="en-GB" altLang="en-US" sz="2200">
                <a:solidFill>
                  <a:schemeClr val="bg1"/>
                </a:solidFill>
                <a:cs typeface="Times New Roman" pitchFamily="18" charset="0"/>
              </a:rPr>
              <a:t> - drawing </a:t>
            </a:r>
          </a:p>
          <a:p>
            <a:pPr marL="588963" indent="-588963" algn="just">
              <a:spcBef>
                <a:spcPts val="550"/>
              </a:spcBef>
              <a:buClr>
                <a:srgbClr val="000000"/>
              </a:buClr>
              <a:buSzPct val="100000"/>
              <a:buFont typeface="StarSymbol" charset="0"/>
              <a:buAutoNum type="arabicPeriod"/>
              <a:tabLst>
                <a:tab pos="874713" algn="l"/>
                <a:tab pos="1593850" algn="l"/>
                <a:tab pos="2312988" algn="l"/>
                <a:tab pos="3032125" algn="l"/>
                <a:tab pos="3751263" algn="l"/>
                <a:tab pos="4470400" algn="l"/>
                <a:tab pos="5189538" algn="l"/>
                <a:tab pos="5908675" algn="l"/>
                <a:tab pos="6627813" algn="l"/>
                <a:tab pos="7346950" algn="l"/>
                <a:tab pos="8066088" algn="l"/>
                <a:tab pos="8785225" algn="l"/>
                <a:tab pos="9504363" algn="l"/>
                <a:tab pos="10223500" algn="l"/>
                <a:tab pos="10942638" algn="l"/>
              </a:tabLst>
            </a:pPr>
            <a:r>
              <a:rPr lang="en-GB" altLang="en-US" sz="2200">
                <a:solidFill>
                  <a:schemeClr val="bg1"/>
                </a:solidFill>
                <a:cs typeface="Times New Roman" pitchFamily="18" charset="0"/>
              </a:rPr>
              <a:t>Scanner – capture image from printed material </a:t>
            </a:r>
          </a:p>
          <a:p>
            <a:pPr marL="588963" indent="-588963" algn="just">
              <a:spcBef>
                <a:spcPts val="550"/>
              </a:spcBef>
              <a:buClr>
                <a:srgbClr val="000000"/>
              </a:buClr>
              <a:buSzPct val="100000"/>
              <a:buFont typeface="StarSymbol" charset="0"/>
              <a:buAutoNum type="arabicPeriod"/>
              <a:tabLst>
                <a:tab pos="874713" algn="l"/>
                <a:tab pos="1593850" algn="l"/>
                <a:tab pos="2312988" algn="l"/>
                <a:tab pos="3032125" algn="l"/>
                <a:tab pos="3751263" algn="l"/>
                <a:tab pos="4470400" algn="l"/>
                <a:tab pos="5189538" algn="l"/>
                <a:tab pos="5908675" algn="l"/>
                <a:tab pos="6627813" algn="l"/>
                <a:tab pos="7346950" algn="l"/>
                <a:tab pos="8066088" algn="l"/>
                <a:tab pos="8785225" algn="l"/>
                <a:tab pos="9504363" algn="l"/>
                <a:tab pos="10223500" algn="l"/>
                <a:tab pos="10942638" algn="l"/>
              </a:tabLst>
            </a:pPr>
            <a:r>
              <a:rPr lang="en-GB" altLang="en-US" sz="2200">
                <a:solidFill>
                  <a:schemeClr val="bg1"/>
                </a:solidFill>
                <a:cs typeface="Times New Roman" pitchFamily="18" charset="0"/>
              </a:rPr>
              <a:t>Digital camera - capture and transform image into digital form</a:t>
            </a:r>
          </a:p>
          <a:p>
            <a:pPr marL="588963" indent="-588963" algn="just">
              <a:spcBef>
                <a:spcPts val="550"/>
              </a:spcBef>
              <a:buClr>
                <a:srgbClr val="000000"/>
              </a:buClr>
              <a:buSzPct val="100000"/>
              <a:buFont typeface="StarSymbol" charset="0"/>
              <a:buAutoNum type="arabicPeriod"/>
              <a:tabLst>
                <a:tab pos="874713" algn="l"/>
                <a:tab pos="1593850" algn="l"/>
                <a:tab pos="2312988" algn="l"/>
                <a:tab pos="3032125" algn="l"/>
                <a:tab pos="3751263" algn="l"/>
                <a:tab pos="4470400" algn="l"/>
                <a:tab pos="5189538" algn="l"/>
                <a:tab pos="5908675" algn="l"/>
                <a:tab pos="6627813" algn="l"/>
                <a:tab pos="7346950" algn="l"/>
                <a:tab pos="8066088" algn="l"/>
                <a:tab pos="8785225" algn="l"/>
                <a:tab pos="9504363" algn="l"/>
                <a:tab pos="10223500" algn="l"/>
                <a:tab pos="10942638" algn="l"/>
              </a:tabLst>
            </a:pPr>
            <a:r>
              <a:rPr lang="en-GB" altLang="en-US" sz="2200">
                <a:solidFill>
                  <a:schemeClr val="bg1"/>
                </a:solidFill>
                <a:cs typeface="Times New Roman" pitchFamily="18" charset="0"/>
              </a:rPr>
              <a:t>Touch screen for kiosk application</a:t>
            </a:r>
          </a:p>
          <a:p>
            <a:pPr marL="588963" indent="-588963" algn="just">
              <a:spcBef>
                <a:spcPts val="550"/>
              </a:spcBef>
              <a:buClr>
                <a:srgbClr val="000000"/>
              </a:buClr>
              <a:buSzPct val="100000"/>
              <a:buFont typeface="StarSymbol" charset="0"/>
              <a:buAutoNum type="arabicPeriod"/>
              <a:tabLst>
                <a:tab pos="874713" algn="l"/>
                <a:tab pos="1593850" algn="l"/>
                <a:tab pos="2312988" algn="l"/>
                <a:tab pos="3032125" algn="l"/>
                <a:tab pos="3751263" algn="l"/>
                <a:tab pos="4470400" algn="l"/>
                <a:tab pos="5189538" algn="l"/>
                <a:tab pos="5908675" algn="l"/>
                <a:tab pos="6627813" algn="l"/>
                <a:tab pos="7346950" algn="l"/>
                <a:tab pos="8066088" algn="l"/>
                <a:tab pos="8785225" algn="l"/>
                <a:tab pos="9504363" algn="l"/>
                <a:tab pos="10223500" algn="l"/>
                <a:tab pos="10942638" algn="l"/>
              </a:tabLst>
            </a:pPr>
            <a:r>
              <a:rPr lang="en-GB" altLang="en-US" sz="2200">
                <a:solidFill>
                  <a:schemeClr val="bg1"/>
                </a:solidFill>
                <a:cs typeface="Times New Roman" pitchFamily="18" charset="0"/>
              </a:rPr>
              <a:t>Analogue audio input from microphone and audio player</a:t>
            </a:r>
          </a:p>
          <a:p>
            <a:pPr marL="588963" indent="-588963" algn="just">
              <a:spcBef>
                <a:spcPts val="550"/>
              </a:spcBef>
              <a:buClr>
                <a:srgbClr val="000000"/>
              </a:buClr>
              <a:buSzPct val="100000"/>
              <a:buFont typeface="StarSymbol" charset="0"/>
              <a:buAutoNum type="arabicPeriod"/>
              <a:tabLst>
                <a:tab pos="874713" algn="l"/>
                <a:tab pos="1593850" algn="l"/>
                <a:tab pos="2312988" algn="l"/>
                <a:tab pos="3032125" algn="l"/>
                <a:tab pos="3751263" algn="l"/>
                <a:tab pos="4470400" algn="l"/>
                <a:tab pos="5189538" algn="l"/>
                <a:tab pos="5908675" algn="l"/>
                <a:tab pos="6627813" algn="l"/>
                <a:tab pos="7346950" algn="l"/>
                <a:tab pos="8066088" algn="l"/>
                <a:tab pos="8785225" algn="l"/>
                <a:tab pos="9504363" algn="l"/>
                <a:tab pos="10223500" algn="l"/>
                <a:tab pos="10942638" algn="l"/>
              </a:tabLst>
            </a:pPr>
            <a:r>
              <a:rPr lang="en-GB" altLang="en-US" sz="2200">
                <a:solidFill>
                  <a:schemeClr val="bg1"/>
                </a:solidFill>
                <a:cs typeface="Times New Roman" pitchFamily="18" charset="0"/>
              </a:rPr>
              <a:t>Networking support for fail distribution</a:t>
            </a:r>
          </a:p>
          <a:p>
            <a:pPr marL="588963" indent="-588963" algn="just">
              <a:spcBef>
                <a:spcPts val="550"/>
              </a:spcBef>
              <a:buClr>
                <a:srgbClr val="000000"/>
              </a:buClr>
              <a:buSzPct val="100000"/>
              <a:buFont typeface="StarSymbol" charset="0"/>
              <a:buAutoNum type="arabicPeriod"/>
              <a:tabLst>
                <a:tab pos="874713" algn="l"/>
                <a:tab pos="1593850" algn="l"/>
                <a:tab pos="2312988" algn="l"/>
                <a:tab pos="3032125" algn="l"/>
                <a:tab pos="3751263" algn="l"/>
                <a:tab pos="4470400" algn="l"/>
                <a:tab pos="5189538" algn="l"/>
                <a:tab pos="5908675" algn="l"/>
                <a:tab pos="6627813" algn="l"/>
                <a:tab pos="7346950" algn="l"/>
                <a:tab pos="8066088" algn="l"/>
                <a:tab pos="8785225" algn="l"/>
                <a:tab pos="9504363" algn="l"/>
                <a:tab pos="10223500" algn="l"/>
                <a:tab pos="10942638" algn="l"/>
              </a:tabLst>
            </a:pPr>
            <a:r>
              <a:rPr lang="en-GB" altLang="en-US" sz="2200">
                <a:solidFill>
                  <a:schemeClr val="bg1"/>
                </a:solidFill>
                <a:cs typeface="Times New Roman" pitchFamily="18" charset="0"/>
              </a:rPr>
              <a:t>modem</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Output Devices</a:t>
            </a:r>
          </a:p>
        </p:txBody>
      </p:sp>
      <p:sp>
        <p:nvSpPr>
          <p:cNvPr id="20482" name="Rectangle 2"/>
          <p:cNvSpPr>
            <a:spLocks noGrp="1" noChangeArrowheads="1"/>
          </p:cNvSpPr>
          <p:nvPr>
            <p:ph type="body" idx="1"/>
          </p:nvPr>
        </p:nvSpPr>
        <p:spPr>
          <a:xfrm>
            <a:off x="741363" y="1963738"/>
            <a:ext cx="8770937" cy="4935537"/>
          </a:xfrm>
          <a:ln/>
        </p:spPr>
        <p:txBody>
          <a:bodyPr/>
          <a:lstStyle/>
          <a:p>
            <a:pPr algn="just">
              <a:spcBef>
                <a:spcPts val="55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200">
                <a:cs typeface="Times New Roman" pitchFamily="18" charset="0"/>
              </a:rPr>
              <a:t>High resolution screen, 256 colors (at least) – output video </a:t>
            </a:r>
          </a:p>
          <a:p>
            <a:pPr algn="just">
              <a:spcBef>
                <a:spcPts val="55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200">
                <a:cs typeface="Times New Roman" pitchFamily="18" charset="0"/>
              </a:rPr>
              <a:t>Speakers, amplifier or tape devices - Output audio</a:t>
            </a:r>
          </a:p>
          <a:p>
            <a:pPr algn="just">
              <a:spcBef>
                <a:spcPts val="55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200">
                <a:cs typeface="Times New Roman" pitchFamily="18" charset="0"/>
              </a:rPr>
              <a:t>Network with capacity at 10 millions bit/second</a:t>
            </a:r>
          </a:p>
          <a:p>
            <a:pPr algn="just">
              <a:spcBef>
                <a:spcPts val="55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200">
                <a:cs typeface="Times New Roman" pitchFamily="18" charset="0"/>
              </a:rPr>
              <a:t>Analog modem at 28 800 bit/second speed. ISDN digital modem at speed 128 000 bit/second.</a:t>
            </a:r>
          </a:p>
          <a:p>
            <a:pPr>
              <a:spcBef>
                <a:spcPts val="55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200">
                <a:cs typeface="Times New Roman" pitchFamily="18" charset="0"/>
              </a:rPr>
              <a:t>Printer</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Storage Requirements</a:t>
            </a:r>
          </a:p>
        </p:txBody>
      </p:sp>
      <p:sp>
        <p:nvSpPr>
          <p:cNvPr id="21506" name="Rectangle 2"/>
          <p:cNvSpPr>
            <a:spLocks noGrp="1" noChangeArrowheads="1"/>
          </p:cNvSpPr>
          <p:nvPr>
            <p:ph type="body" idx="1"/>
          </p:nvPr>
        </p:nvSpPr>
        <p:spPr>
          <a:xfrm>
            <a:off x="741363" y="1963738"/>
            <a:ext cx="8770937" cy="4935537"/>
          </a:xfrm>
          <a:ln/>
        </p:spPr>
        <p:txBody>
          <a:bodyPr/>
          <a:lstStyle/>
          <a:p>
            <a:pPr algn="just">
              <a:spcBef>
                <a:spcPts val="5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000">
                <a:cs typeface="Times New Roman" pitchFamily="18" charset="0"/>
              </a:rPr>
              <a:t>At least 32MB RAM to produce good quality of graphics, audio, video, etc</a:t>
            </a:r>
          </a:p>
          <a:p>
            <a:pPr algn="just">
              <a:spcBef>
                <a:spcPts val="5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000">
                <a:cs typeface="Times New Roman" pitchFamily="18" charset="0"/>
              </a:rPr>
              <a:t>VRAM (Video Random Access Memory) to support high color definition </a:t>
            </a:r>
          </a:p>
          <a:p>
            <a:pPr algn="just">
              <a:spcBef>
                <a:spcPts val="5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000">
                <a:cs typeface="Times New Roman" pitchFamily="18" charset="0"/>
              </a:rPr>
              <a:t>Hard disk at high volume capacity with good drive system speed to support graphics, video, audio, and animation processing.</a:t>
            </a:r>
          </a:p>
          <a:p>
            <a:pPr algn="just">
              <a:spcBef>
                <a:spcPts val="5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000">
                <a:cs typeface="Times New Roman" pitchFamily="18" charset="0"/>
              </a:rPr>
              <a:t>Secondary storage CD-ROM, Magnetic Tape, etc</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The Term “Multimedia”</a:t>
            </a:r>
          </a:p>
        </p:txBody>
      </p:sp>
      <p:sp>
        <p:nvSpPr>
          <p:cNvPr id="4098" name="Rectangle 2"/>
          <p:cNvSpPr>
            <a:spLocks noGrp="1" noChangeArrowheads="1"/>
          </p:cNvSpPr>
          <p:nvPr>
            <p:ph type="body" idx="1"/>
          </p:nvPr>
        </p:nvSpPr>
        <p:spPr>
          <a:xfrm>
            <a:off x="741363" y="1963738"/>
            <a:ext cx="8770937" cy="4935537"/>
          </a:xfrm>
          <a:ln/>
        </p:spPr>
        <p:txBody>
          <a:bodyPr/>
          <a:lstStyle/>
          <a:p>
            <a:pPr>
              <a:spcBef>
                <a:spcPts val="7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Composed of 2 parts:</a:t>
            </a:r>
          </a:p>
          <a:p>
            <a:pPr lvl="1">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b="1"/>
              <a:t>Multi</a:t>
            </a:r>
            <a:r>
              <a:rPr lang="en-GB" altLang="en-US"/>
              <a:t> (multus) : “numerous, multiple”</a:t>
            </a:r>
          </a:p>
          <a:p>
            <a:pPr lvl="1">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b="1"/>
              <a:t>Media</a:t>
            </a:r>
            <a:r>
              <a:rPr lang="en-GB" altLang="en-US"/>
              <a:t> (medium): “middle, center” – agent for something. Used for dissemination (distribute) and representation of information.</a:t>
            </a:r>
          </a:p>
          <a:p>
            <a:pPr lvl="1">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In general, multimedia could be defined as the usage of multiple agent (text, audio, video, images) for disseminating and presenting information to audience (target user)</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Hypermedia</a:t>
            </a:r>
          </a:p>
        </p:txBody>
      </p:sp>
      <p:sp>
        <p:nvSpPr>
          <p:cNvPr id="22530" name="Rectangle 2"/>
          <p:cNvSpPr>
            <a:spLocks noGrp="1" noChangeArrowheads="1"/>
          </p:cNvSpPr>
          <p:nvPr>
            <p:ph type="body" idx="1"/>
          </p:nvPr>
        </p:nvSpPr>
        <p:spPr>
          <a:xfrm>
            <a:off x="741363" y="1963738"/>
            <a:ext cx="8770937" cy="4935537"/>
          </a:xfrm>
          <a:ln/>
        </p:spPr>
        <p:txBody>
          <a:bodyPr/>
          <a:lstStyle/>
          <a:p>
            <a:pPr lvl="1">
              <a:spcBef>
                <a:spcPts val="575"/>
              </a:spcBef>
              <a:tabLst>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400"/>
              <a:t>Hypermedia is a way of organizing multimedia information by linking media elements.</a:t>
            </a:r>
          </a:p>
          <a:p>
            <a:pPr lvl="1">
              <a:lnSpc>
                <a:spcPct val="91000"/>
              </a:lnSpc>
              <a:spcBef>
                <a:spcPts val="575"/>
              </a:spcBef>
              <a:tabLst>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400"/>
              <a:t>Hypermedia has grown out of a fusion between hypertext and multimedia.</a:t>
            </a:r>
          </a:p>
          <a:p>
            <a:pPr lvl="1">
              <a:lnSpc>
                <a:spcPct val="91000"/>
              </a:lnSpc>
              <a:spcBef>
                <a:spcPts val="575"/>
              </a:spcBef>
              <a:tabLst>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400"/>
              <a:t>Hypertext was developed to provide a different structure for basic text in computer systems :</a:t>
            </a:r>
          </a:p>
          <a:p>
            <a:pPr lvl="2">
              <a:lnSpc>
                <a:spcPct val="91000"/>
              </a:lnSpc>
              <a:spcBef>
                <a:spcPts val="525"/>
              </a:spcBef>
              <a:tabLst>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100"/>
              <a:t>text is essentially sequential in nature, even though its structure is hierarchical (chapters, sections, subsections, paragraphs)</a:t>
            </a:r>
          </a:p>
          <a:p>
            <a:pPr lvl="2">
              <a:lnSpc>
                <a:spcPct val="91000"/>
              </a:lnSpc>
              <a:spcBef>
                <a:spcPts val="525"/>
              </a:spcBef>
              <a:tabLst>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100"/>
              <a:t> hypertext was developed to permit more random access between components of text documents, or between documents, to allow a greater degree of flexibility and cross-referencing than a purely linear or sequential model would allow.</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Hypermedia </a:t>
            </a:r>
          </a:p>
        </p:txBody>
      </p:sp>
      <p:sp>
        <p:nvSpPr>
          <p:cNvPr id="23554" name="AutoShape 2"/>
          <p:cNvSpPr>
            <a:spLocks noChangeArrowheads="1"/>
          </p:cNvSpPr>
          <p:nvPr/>
        </p:nvSpPr>
        <p:spPr bwMode="auto">
          <a:xfrm>
            <a:off x="1620838" y="2487613"/>
            <a:ext cx="750887" cy="368300"/>
          </a:xfrm>
          <a:prstGeom prst="roundRect">
            <a:avLst>
              <a:gd name="adj" fmla="val 431"/>
            </a:avLst>
          </a:prstGeom>
          <a:solidFill>
            <a:srgbClr val="00CC99"/>
          </a:solidFill>
          <a:ln w="12600">
            <a:solidFill>
              <a:srgbClr val="000000"/>
            </a:solidFill>
            <a:round/>
            <a:headEnd/>
            <a:tailEnd/>
          </a:ln>
        </p:spPr>
        <p:txBody>
          <a:bodyPr wrap="none" anchor="ctr"/>
          <a:lstStyle/>
          <a:p>
            <a:endParaRPr lang="en-GB"/>
          </a:p>
        </p:txBody>
      </p:sp>
      <p:sp>
        <p:nvSpPr>
          <p:cNvPr id="23555" name="AutoShape 3"/>
          <p:cNvSpPr>
            <a:spLocks noChangeArrowheads="1"/>
          </p:cNvSpPr>
          <p:nvPr/>
        </p:nvSpPr>
        <p:spPr bwMode="auto">
          <a:xfrm>
            <a:off x="2916238" y="2487613"/>
            <a:ext cx="749300" cy="368300"/>
          </a:xfrm>
          <a:prstGeom prst="roundRect">
            <a:avLst>
              <a:gd name="adj" fmla="val 431"/>
            </a:avLst>
          </a:prstGeom>
          <a:solidFill>
            <a:srgbClr val="00CC99"/>
          </a:solidFill>
          <a:ln w="12600">
            <a:solidFill>
              <a:srgbClr val="000000"/>
            </a:solidFill>
            <a:round/>
            <a:headEnd/>
            <a:tailEnd/>
          </a:ln>
        </p:spPr>
        <p:txBody>
          <a:bodyPr wrap="none" anchor="ctr"/>
          <a:lstStyle/>
          <a:p>
            <a:endParaRPr lang="en-GB"/>
          </a:p>
        </p:txBody>
      </p:sp>
      <p:sp>
        <p:nvSpPr>
          <p:cNvPr id="23556" name="AutoShape 4"/>
          <p:cNvSpPr>
            <a:spLocks noChangeArrowheads="1"/>
          </p:cNvSpPr>
          <p:nvPr/>
        </p:nvSpPr>
        <p:spPr bwMode="auto">
          <a:xfrm>
            <a:off x="4210050" y="2487613"/>
            <a:ext cx="750888" cy="368300"/>
          </a:xfrm>
          <a:prstGeom prst="roundRect">
            <a:avLst>
              <a:gd name="adj" fmla="val 431"/>
            </a:avLst>
          </a:prstGeom>
          <a:solidFill>
            <a:srgbClr val="00CC99"/>
          </a:solidFill>
          <a:ln w="12600">
            <a:solidFill>
              <a:srgbClr val="000000"/>
            </a:solidFill>
            <a:round/>
            <a:headEnd/>
            <a:tailEnd/>
          </a:ln>
        </p:spPr>
        <p:txBody>
          <a:bodyPr wrap="none" anchor="ctr"/>
          <a:lstStyle/>
          <a:p>
            <a:endParaRPr lang="en-GB"/>
          </a:p>
        </p:txBody>
      </p:sp>
      <p:sp>
        <p:nvSpPr>
          <p:cNvPr id="23557" name="AutoShape 5"/>
          <p:cNvSpPr>
            <a:spLocks noChangeArrowheads="1"/>
          </p:cNvSpPr>
          <p:nvPr/>
        </p:nvSpPr>
        <p:spPr bwMode="auto">
          <a:xfrm>
            <a:off x="5583238" y="2487613"/>
            <a:ext cx="749300" cy="368300"/>
          </a:xfrm>
          <a:prstGeom prst="roundRect">
            <a:avLst>
              <a:gd name="adj" fmla="val 431"/>
            </a:avLst>
          </a:prstGeom>
          <a:solidFill>
            <a:srgbClr val="00CC99"/>
          </a:solidFill>
          <a:ln w="12600">
            <a:solidFill>
              <a:srgbClr val="000000"/>
            </a:solidFill>
            <a:round/>
            <a:headEnd/>
            <a:tailEnd/>
          </a:ln>
        </p:spPr>
        <p:txBody>
          <a:bodyPr wrap="none" anchor="ctr"/>
          <a:lstStyle/>
          <a:p>
            <a:endParaRPr lang="en-GB"/>
          </a:p>
        </p:txBody>
      </p:sp>
      <p:sp>
        <p:nvSpPr>
          <p:cNvPr id="23558" name="AutoShape 6"/>
          <p:cNvSpPr>
            <a:spLocks noChangeArrowheads="1"/>
          </p:cNvSpPr>
          <p:nvPr/>
        </p:nvSpPr>
        <p:spPr bwMode="auto">
          <a:xfrm>
            <a:off x="6878638" y="2487613"/>
            <a:ext cx="750887" cy="368300"/>
          </a:xfrm>
          <a:prstGeom prst="roundRect">
            <a:avLst>
              <a:gd name="adj" fmla="val 431"/>
            </a:avLst>
          </a:prstGeom>
          <a:solidFill>
            <a:srgbClr val="00CC99"/>
          </a:solidFill>
          <a:ln w="12600">
            <a:solidFill>
              <a:srgbClr val="000000"/>
            </a:solidFill>
            <a:round/>
            <a:headEnd/>
            <a:tailEnd/>
          </a:ln>
        </p:spPr>
        <p:txBody>
          <a:bodyPr wrap="none" anchor="ctr"/>
          <a:lstStyle/>
          <a:p>
            <a:endParaRPr lang="en-GB"/>
          </a:p>
        </p:txBody>
      </p:sp>
      <p:sp>
        <p:nvSpPr>
          <p:cNvPr id="23559" name="AutoShape 7"/>
          <p:cNvSpPr>
            <a:spLocks noChangeArrowheads="1"/>
          </p:cNvSpPr>
          <p:nvPr/>
        </p:nvSpPr>
        <p:spPr bwMode="auto">
          <a:xfrm>
            <a:off x="8096250" y="2487613"/>
            <a:ext cx="750888" cy="368300"/>
          </a:xfrm>
          <a:prstGeom prst="roundRect">
            <a:avLst>
              <a:gd name="adj" fmla="val 431"/>
            </a:avLst>
          </a:prstGeom>
          <a:solidFill>
            <a:srgbClr val="00CC99"/>
          </a:solidFill>
          <a:ln w="12600">
            <a:solidFill>
              <a:srgbClr val="000000"/>
            </a:solidFill>
            <a:round/>
            <a:headEnd/>
            <a:tailEnd/>
          </a:ln>
        </p:spPr>
        <p:txBody>
          <a:bodyPr wrap="none" anchor="ctr"/>
          <a:lstStyle/>
          <a:p>
            <a:endParaRPr lang="en-GB"/>
          </a:p>
        </p:txBody>
      </p:sp>
      <p:sp>
        <p:nvSpPr>
          <p:cNvPr id="23560" name="Line 8"/>
          <p:cNvSpPr>
            <a:spLocks noChangeShapeType="1"/>
          </p:cNvSpPr>
          <p:nvPr/>
        </p:nvSpPr>
        <p:spPr bwMode="auto">
          <a:xfrm>
            <a:off x="2390775" y="2709863"/>
            <a:ext cx="508000" cy="1587"/>
          </a:xfrm>
          <a:prstGeom prst="line">
            <a:avLst/>
          </a:prstGeom>
          <a:noFill/>
          <a:ln w="126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61" name="Line 9"/>
          <p:cNvSpPr>
            <a:spLocks noChangeShapeType="1"/>
          </p:cNvSpPr>
          <p:nvPr/>
        </p:nvSpPr>
        <p:spPr bwMode="auto">
          <a:xfrm>
            <a:off x="3684588" y="2709863"/>
            <a:ext cx="508000" cy="1587"/>
          </a:xfrm>
          <a:prstGeom prst="line">
            <a:avLst/>
          </a:prstGeom>
          <a:noFill/>
          <a:ln w="126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62" name="Line 10"/>
          <p:cNvSpPr>
            <a:spLocks noChangeShapeType="1"/>
          </p:cNvSpPr>
          <p:nvPr/>
        </p:nvSpPr>
        <p:spPr bwMode="auto">
          <a:xfrm>
            <a:off x="4979988" y="2709863"/>
            <a:ext cx="585787" cy="1587"/>
          </a:xfrm>
          <a:prstGeom prst="line">
            <a:avLst/>
          </a:prstGeom>
          <a:noFill/>
          <a:ln w="126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63" name="Line 11"/>
          <p:cNvSpPr>
            <a:spLocks noChangeShapeType="1"/>
          </p:cNvSpPr>
          <p:nvPr/>
        </p:nvSpPr>
        <p:spPr bwMode="auto">
          <a:xfrm>
            <a:off x="6351588" y="2709863"/>
            <a:ext cx="509587" cy="1587"/>
          </a:xfrm>
          <a:prstGeom prst="line">
            <a:avLst/>
          </a:prstGeom>
          <a:noFill/>
          <a:ln w="126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64" name="Line 12"/>
          <p:cNvSpPr>
            <a:spLocks noChangeShapeType="1"/>
          </p:cNvSpPr>
          <p:nvPr/>
        </p:nvSpPr>
        <p:spPr bwMode="auto">
          <a:xfrm>
            <a:off x="7648575" y="2709863"/>
            <a:ext cx="430213" cy="1587"/>
          </a:xfrm>
          <a:prstGeom prst="line">
            <a:avLst/>
          </a:prstGeom>
          <a:noFill/>
          <a:ln w="126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65" name="AutoShape 13"/>
          <p:cNvSpPr>
            <a:spLocks noChangeArrowheads="1"/>
          </p:cNvSpPr>
          <p:nvPr/>
        </p:nvSpPr>
        <p:spPr bwMode="auto">
          <a:xfrm>
            <a:off x="1601788" y="2474913"/>
            <a:ext cx="806450" cy="333375"/>
          </a:xfrm>
          <a:prstGeom prst="roundRect">
            <a:avLst>
              <a:gd name="adj" fmla="val 472"/>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000000"/>
              </a:buClr>
              <a:buSzPct val="100000"/>
              <a:buFont typeface="Footlight MT Light" pitchFamily="18" charset="0"/>
              <a:buNone/>
            </a:pPr>
            <a:r>
              <a:rPr lang="en-GB" altLang="en-US" sz="1600" b="1">
                <a:latin typeface="Footlight MT Light" pitchFamily="18" charset="0"/>
              </a:rPr>
              <a:t>Chap.1</a:t>
            </a:r>
          </a:p>
        </p:txBody>
      </p:sp>
      <p:sp>
        <p:nvSpPr>
          <p:cNvPr id="23566" name="AutoShape 14"/>
          <p:cNvSpPr>
            <a:spLocks noChangeArrowheads="1"/>
          </p:cNvSpPr>
          <p:nvPr/>
        </p:nvSpPr>
        <p:spPr bwMode="auto">
          <a:xfrm>
            <a:off x="2897188" y="2474913"/>
            <a:ext cx="806450" cy="333375"/>
          </a:xfrm>
          <a:prstGeom prst="roundRect">
            <a:avLst>
              <a:gd name="adj" fmla="val 472"/>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000000"/>
              </a:buClr>
              <a:buSzPct val="100000"/>
              <a:buFont typeface="Footlight MT Light" pitchFamily="18" charset="0"/>
              <a:buNone/>
            </a:pPr>
            <a:r>
              <a:rPr lang="en-GB" altLang="en-US" sz="1600" b="1">
                <a:latin typeface="Footlight MT Light" pitchFamily="18" charset="0"/>
              </a:rPr>
              <a:t>Chap.2</a:t>
            </a:r>
          </a:p>
        </p:txBody>
      </p:sp>
      <p:sp>
        <p:nvSpPr>
          <p:cNvPr id="23567" name="AutoShape 15"/>
          <p:cNvSpPr>
            <a:spLocks noChangeArrowheads="1"/>
          </p:cNvSpPr>
          <p:nvPr/>
        </p:nvSpPr>
        <p:spPr bwMode="auto">
          <a:xfrm>
            <a:off x="4191000" y="2474913"/>
            <a:ext cx="806450" cy="333375"/>
          </a:xfrm>
          <a:prstGeom prst="roundRect">
            <a:avLst>
              <a:gd name="adj" fmla="val 472"/>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000000"/>
              </a:buClr>
              <a:buSzPct val="100000"/>
              <a:buFont typeface="Footlight MT Light" pitchFamily="18" charset="0"/>
              <a:buNone/>
            </a:pPr>
            <a:r>
              <a:rPr lang="en-GB" altLang="en-US" sz="1600" b="1">
                <a:latin typeface="Footlight MT Light" pitchFamily="18" charset="0"/>
              </a:rPr>
              <a:t>Chap.3</a:t>
            </a:r>
          </a:p>
        </p:txBody>
      </p:sp>
      <p:sp>
        <p:nvSpPr>
          <p:cNvPr id="23568" name="AutoShape 16"/>
          <p:cNvSpPr>
            <a:spLocks noChangeArrowheads="1"/>
          </p:cNvSpPr>
          <p:nvPr/>
        </p:nvSpPr>
        <p:spPr bwMode="auto">
          <a:xfrm>
            <a:off x="5564188" y="2474913"/>
            <a:ext cx="806450" cy="333375"/>
          </a:xfrm>
          <a:prstGeom prst="roundRect">
            <a:avLst>
              <a:gd name="adj" fmla="val 472"/>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000000"/>
              </a:buClr>
              <a:buSzPct val="100000"/>
              <a:buFont typeface="Footlight MT Light" pitchFamily="18" charset="0"/>
              <a:buNone/>
            </a:pPr>
            <a:r>
              <a:rPr lang="en-GB" altLang="en-US" sz="1600" b="1">
                <a:latin typeface="Footlight MT Light" pitchFamily="18" charset="0"/>
              </a:rPr>
              <a:t>Chap.4</a:t>
            </a:r>
          </a:p>
        </p:txBody>
      </p:sp>
      <p:sp>
        <p:nvSpPr>
          <p:cNvPr id="23569" name="AutoShape 17"/>
          <p:cNvSpPr>
            <a:spLocks noChangeArrowheads="1"/>
          </p:cNvSpPr>
          <p:nvPr/>
        </p:nvSpPr>
        <p:spPr bwMode="auto">
          <a:xfrm>
            <a:off x="6859588" y="2474913"/>
            <a:ext cx="806450" cy="333375"/>
          </a:xfrm>
          <a:prstGeom prst="roundRect">
            <a:avLst>
              <a:gd name="adj" fmla="val 472"/>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000000"/>
              </a:buClr>
              <a:buSzPct val="100000"/>
              <a:buFont typeface="Footlight MT Light" pitchFamily="18" charset="0"/>
              <a:buNone/>
            </a:pPr>
            <a:r>
              <a:rPr lang="en-GB" altLang="en-US" sz="1600" b="1">
                <a:latin typeface="Footlight MT Light" pitchFamily="18" charset="0"/>
              </a:rPr>
              <a:t>Chap.5</a:t>
            </a:r>
          </a:p>
        </p:txBody>
      </p:sp>
      <p:sp>
        <p:nvSpPr>
          <p:cNvPr id="23570" name="AutoShape 18"/>
          <p:cNvSpPr>
            <a:spLocks noChangeArrowheads="1"/>
          </p:cNvSpPr>
          <p:nvPr/>
        </p:nvSpPr>
        <p:spPr bwMode="auto">
          <a:xfrm>
            <a:off x="8077200" y="2474913"/>
            <a:ext cx="806450" cy="333375"/>
          </a:xfrm>
          <a:prstGeom prst="roundRect">
            <a:avLst>
              <a:gd name="adj" fmla="val 472"/>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000000"/>
              </a:buClr>
              <a:buSzPct val="100000"/>
              <a:buFont typeface="Footlight MT Light" pitchFamily="18" charset="0"/>
              <a:buNone/>
            </a:pPr>
            <a:r>
              <a:rPr lang="en-GB" altLang="en-US" sz="1600" b="1">
                <a:latin typeface="Footlight MT Light" pitchFamily="18" charset="0"/>
              </a:rPr>
              <a:t>Chap.6</a:t>
            </a:r>
          </a:p>
        </p:txBody>
      </p:sp>
      <p:sp>
        <p:nvSpPr>
          <p:cNvPr id="23571" name="Text Box 19"/>
          <p:cNvSpPr txBox="1">
            <a:spLocks noChangeArrowheads="1"/>
          </p:cNvSpPr>
          <p:nvPr/>
        </p:nvSpPr>
        <p:spPr bwMode="auto">
          <a:xfrm>
            <a:off x="3411538" y="3021013"/>
            <a:ext cx="31242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990000"/>
              </a:buClr>
              <a:buSzPct val="100000"/>
              <a:buFont typeface="Footlight MT Light" pitchFamily="18" charset="0"/>
              <a:buNone/>
            </a:pPr>
            <a:r>
              <a:rPr lang="en-GB" altLang="en-US" sz="2800" b="1">
                <a:solidFill>
                  <a:srgbClr val="FF9966"/>
                </a:solidFill>
                <a:latin typeface="Footlight MT Light" pitchFamily="18" charset="0"/>
              </a:rPr>
              <a:t>A sequential text</a:t>
            </a:r>
          </a:p>
        </p:txBody>
      </p:sp>
      <p:sp>
        <p:nvSpPr>
          <p:cNvPr id="23572" name="AutoShape 20"/>
          <p:cNvSpPr>
            <a:spLocks noChangeArrowheads="1"/>
          </p:cNvSpPr>
          <p:nvPr/>
        </p:nvSpPr>
        <p:spPr bwMode="auto">
          <a:xfrm>
            <a:off x="1835150" y="4233863"/>
            <a:ext cx="750888" cy="368300"/>
          </a:xfrm>
          <a:prstGeom prst="roundRect">
            <a:avLst>
              <a:gd name="adj" fmla="val 431"/>
            </a:avLst>
          </a:prstGeom>
          <a:solidFill>
            <a:srgbClr val="00CC99"/>
          </a:solidFill>
          <a:ln w="12600">
            <a:solidFill>
              <a:srgbClr val="000000"/>
            </a:solidFill>
            <a:round/>
            <a:headEnd/>
            <a:tailEnd/>
          </a:ln>
        </p:spPr>
        <p:txBody>
          <a:bodyPr wrap="none" anchor="ctr"/>
          <a:lstStyle/>
          <a:p>
            <a:endParaRPr lang="en-GB"/>
          </a:p>
        </p:txBody>
      </p:sp>
      <p:sp>
        <p:nvSpPr>
          <p:cNvPr id="23573" name="AutoShape 21"/>
          <p:cNvSpPr>
            <a:spLocks noChangeArrowheads="1"/>
          </p:cNvSpPr>
          <p:nvPr/>
        </p:nvSpPr>
        <p:spPr bwMode="auto">
          <a:xfrm>
            <a:off x="7245350" y="5072063"/>
            <a:ext cx="749300" cy="368300"/>
          </a:xfrm>
          <a:prstGeom prst="roundRect">
            <a:avLst>
              <a:gd name="adj" fmla="val 431"/>
            </a:avLst>
          </a:prstGeom>
          <a:solidFill>
            <a:srgbClr val="00CC99"/>
          </a:solidFill>
          <a:ln w="12600">
            <a:solidFill>
              <a:srgbClr val="000000"/>
            </a:solidFill>
            <a:round/>
            <a:headEnd/>
            <a:tailEnd/>
          </a:ln>
        </p:spPr>
        <p:txBody>
          <a:bodyPr wrap="none" anchor="ctr"/>
          <a:lstStyle/>
          <a:p>
            <a:endParaRPr lang="en-GB"/>
          </a:p>
        </p:txBody>
      </p:sp>
      <p:sp>
        <p:nvSpPr>
          <p:cNvPr id="23574" name="AutoShape 22"/>
          <p:cNvSpPr>
            <a:spLocks noChangeArrowheads="1"/>
          </p:cNvSpPr>
          <p:nvPr/>
        </p:nvSpPr>
        <p:spPr bwMode="auto">
          <a:xfrm>
            <a:off x="4883150" y="5300663"/>
            <a:ext cx="749300" cy="368300"/>
          </a:xfrm>
          <a:prstGeom prst="roundRect">
            <a:avLst>
              <a:gd name="adj" fmla="val 431"/>
            </a:avLst>
          </a:prstGeom>
          <a:solidFill>
            <a:srgbClr val="00CC99"/>
          </a:solidFill>
          <a:ln w="12600">
            <a:solidFill>
              <a:srgbClr val="000000"/>
            </a:solidFill>
            <a:round/>
            <a:headEnd/>
            <a:tailEnd/>
          </a:ln>
        </p:spPr>
        <p:txBody>
          <a:bodyPr wrap="none" anchor="ctr"/>
          <a:lstStyle/>
          <a:p>
            <a:endParaRPr lang="en-GB"/>
          </a:p>
        </p:txBody>
      </p:sp>
      <p:sp>
        <p:nvSpPr>
          <p:cNvPr id="23575" name="AutoShape 23"/>
          <p:cNvSpPr>
            <a:spLocks noChangeArrowheads="1"/>
          </p:cNvSpPr>
          <p:nvPr/>
        </p:nvSpPr>
        <p:spPr bwMode="auto">
          <a:xfrm>
            <a:off x="6026150" y="4386263"/>
            <a:ext cx="750888" cy="368300"/>
          </a:xfrm>
          <a:prstGeom prst="roundRect">
            <a:avLst>
              <a:gd name="adj" fmla="val 431"/>
            </a:avLst>
          </a:prstGeom>
          <a:solidFill>
            <a:srgbClr val="00CC99"/>
          </a:solidFill>
          <a:ln w="12600">
            <a:solidFill>
              <a:srgbClr val="000000"/>
            </a:solidFill>
            <a:round/>
            <a:headEnd/>
            <a:tailEnd/>
          </a:ln>
        </p:spPr>
        <p:txBody>
          <a:bodyPr wrap="none" anchor="ctr"/>
          <a:lstStyle/>
          <a:p>
            <a:endParaRPr lang="en-GB"/>
          </a:p>
        </p:txBody>
      </p:sp>
      <p:sp>
        <p:nvSpPr>
          <p:cNvPr id="23576" name="AutoShape 24"/>
          <p:cNvSpPr>
            <a:spLocks noChangeArrowheads="1"/>
          </p:cNvSpPr>
          <p:nvPr/>
        </p:nvSpPr>
        <p:spPr bwMode="auto">
          <a:xfrm>
            <a:off x="4119563" y="3929063"/>
            <a:ext cx="750887" cy="368300"/>
          </a:xfrm>
          <a:prstGeom prst="roundRect">
            <a:avLst>
              <a:gd name="adj" fmla="val 431"/>
            </a:avLst>
          </a:prstGeom>
          <a:solidFill>
            <a:srgbClr val="00CC99"/>
          </a:solidFill>
          <a:ln w="12600">
            <a:solidFill>
              <a:srgbClr val="000000"/>
            </a:solidFill>
            <a:round/>
            <a:headEnd/>
            <a:tailEnd/>
          </a:ln>
        </p:spPr>
        <p:txBody>
          <a:bodyPr wrap="none" anchor="ctr"/>
          <a:lstStyle/>
          <a:p>
            <a:endParaRPr lang="en-GB"/>
          </a:p>
        </p:txBody>
      </p:sp>
      <p:sp>
        <p:nvSpPr>
          <p:cNvPr id="23577" name="AutoShape 25"/>
          <p:cNvSpPr>
            <a:spLocks noChangeArrowheads="1"/>
          </p:cNvSpPr>
          <p:nvPr/>
        </p:nvSpPr>
        <p:spPr bwMode="auto">
          <a:xfrm>
            <a:off x="2901950" y="4843463"/>
            <a:ext cx="749300" cy="368300"/>
          </a:xfrm>
          <a:prstGeom prst="roundRect">
            <a:avLst>
              <a:gd name="adj" fmla="val 431"/>
            </a:avLst>
          </a:prstGeom>
          <a:solidFill>
            <a:srgbClr val="00CC99"/>
          </a:solidFill>
          <a:ln w="12600">
            <a:solidFill>
              <a:srgbClr val="000000"/>
            </a:solidFill>
            <a:round/>
            <a:headEnd/>
            <a:tailEnd/>
          </a:ln>
        </p:spPr>
        <p:txBody>
          <a:bodyPr wrap="none" anchor="ctr"/>
          <a:lstStyle/>
          <a:p>
            <a:endParaRPr lang="en-GB"/>
          </a:p>
        </p:txBody>
      </p:sp>
      <p:sp>
        <p:nvSpPr>
          <p:cNvPr id="23578" name="Line 26"/>
          <p:cNvSpPr>
            <a:spLocks noChangeShapeType="1"/>
          </p:cNvSpPr>
          <p:nvPr/>
        </p:nvSpPr>
        <p:spPr bwMode="auto">
          <a:xfrm flipV="1">
            <a:off x="2605088" y="4138613"/>
            <a:ext cx="1497012" cy="331787"/>
          </a:xfrm>
          <a:prstGeom prst="line">
            <a:avLst/>
          </a:prstGeom>
          <a:noFill/>
          <a:ln w="126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79" name="Line 27"/>
          <p:cNvSpPr>
            <a:spLocks noChangeShapeType="1"/>
          </p:cNvSpPr>
          <p:nvPr/>
        </p:nvSpPr>
        <p:spPr bwMode="auto">
          <a:xfrm>
            <a:off x="2300288" y="4622800"/>
            <a:ext cx="584200" cy="354013"/>
          </a:xfrm>
          <a:prstGeom prst="line">
            <a:avLst/>
          </a:prstGeom>
          <a:noFill/>
          <a:ln w="126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80" name="Line 28"/>
          <p:cNvSpPr>
            <a:spLocks noChangeShapeType="1"/>
          </p:cNvSpPr>
          <p:nvPr/>
        </p:nvSpPr>
        <p:spPr bwMode="auto">
          <a:xfrm>
            <a:off x="4889500" y="4165600"/>
            <a:ext cx="1119188" cy="354013"/>
          </a:xfrm>
          <a:prstGeom prst="line">
            <a:avLst/>
          </a:prstGeom>
          <a:noFill/>
          <a:ln w="126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81" name="Line 29"/>
          <p:cNvSpPr>
            <a:spLocks noChangeShapeType="1"/>
          </p:cNvSpPr>
          <p:nvPr/>
        </p:nvSpPr>
        <p:spPr bwMode="auto">
          <a:xfrm>
            <a:off x="3670300" y="5080000"/>
            <a:ext cx="1193800" cy="430213"/>
          </a:xfrm>
          <a:prstGeom prst="line">
            <a:avLst/>
          </a:prstGeom>
          <a:noFill/>
          <a:ln w="126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82" name="Line 30"/>
          <p:cNvSpPr>
            <a:spLocks noChangeShapeType="1"/>
          </p:cNvSpPr>
          <p:nvPr/>
        </p:nvSpPr>
        <p:spPr bwMode="auto">
          <a:xfrm>
            <a:off x="4660900" y="4318000"/>
            <a:ext cx="585788" cy="963613"/>
          </a:xfrm>
          <a:prstGeom prst="line">
            <a:avLst/>
          </a:prstGeom>
          <a:noFill/>
          <a:ln w="126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83" name="Line 31"/>
          <p:cNvSpPr>
            <a:spLocks noChangeShapeType="1"/>
          </p:cNvSpPr>
          <p:nvPr/>
        </p:nvSpPr>
        <p:spPr bwMode="auto">
          <a:xfrm>
            <a:off x="6796088" y="4622800"/>
            <a:ext cx="736600" cy="430213"/>
          </a:xfrm>
          <a:prstGeom prst="line">
            <a:avLst/>
          </a:prstGeom>
          <a:noFill/>
          <a:ln w="126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84" name="Line 32"/>
          <p:cNvSpPr>
            <a:spLocks noChangeShapeType="1"/>
          </p:cNvSpPr>
          <p:nvPr/>
        </p:nvSpPr>
        <p:spPr bwMode="auto">
          <a:xfrm flipV="1">
            <a:off x="5651500" y="5281613"/>
            <a:ext cx="1576388" cy="255587"/>
          </a:xfrm>
          <a:prstGeom prst="line">
            <a:avLst/>
          </a:prstGeom>
          <a:noFill/>
          <a:ln w="126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85" name="AutoShape 33"/>
          <p:cNvSpPr>
            <a:spLocks noChangeArrowheads="1"/>
          </p:cNvSpPr>
          <p:nvPr/>
        </p:nvSpPr>
        <p:spPr bwMode="auto">
          <a:xfrm>
            <a:off x="7226300" y="5059363"/>
            <a:ext cx="806450" cy="333375"/>
          </a:xfrm>
          <a:prstGeom prst="roundRect">
            <a:avLst>
              <a:gd name="adj" fmla="val 472"/>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000000"/>
              </a:buClr>
              <a:buSzPct val="100000"/>
              <a:buFont typeface="Footlight MT Light" pitchFamily="18" charset="0"/>
              <a:buNone/>
            </a:pPr>
            <a:r>
              <a:rPr lang="en-GB" altLang="en-US" sz="1600" b="1">
                <a:latin typeface="Footlight MT Light" pitchFamily="18" charset="0"/>
              </a:rPr>
              <a:t>Chap.6</a:t>
            </a:r>
          </a:p>
        </p:txBody>
      </p:sp>
      <p:sp>
        <p:nvSpPr>
          <p:cNvPr id="23586" name="AutoShape 34"/>
          <p:cNvSpPr>
            <a:spLocks noChangeArrowheads="1"/>
          </p:cNvSpPr>
          <p:nvPr/>
        </p:nvSpPr>
        <p:spPr bwMode="auto">
          <a:xfrm>
            <a:off x="6007100" y="4373563"/>
            <a:ext cx="806450" cy="333375"/>
          </a:xfrm>
          <a:prstGeom prst="roundRect">
            <a:avLst>
              <a:gd name="adj" fmla="val 472"/>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000000"/>
              </a:buClr>
              <a:buSzPct val="100000"/>
              <a:buFont typeface="Footlight MT Light" pitchFamily="18" charset="0"/>
              <a:buNone/>
            </a:pPr>
            <a:r>
              <a:rPr lang="en-GB" altLang="en-US" sz="1600" b="1">
                <a:latin typeface="Footlight MT Light" pitchFamily="18" charset="0"/>
              </a:rPr>
              <a:t>Chap.5</a:t>
            </a:r>
          </a:p>
        </p:txBody>
      </p:sp>
      <p:sp>
        <p:nvSpPr>
          <p:cNvPr id="23587" name="AutoShape 35"/>
          <p:cNvSpPr>
            <a:spLocks noChangeArrowheads="1"/>
          </p:cNvSpPr>
          <p:nvPr/>
        </p:nvSpPr>
        <p:spPr bwMode="auto">
          <a:xfrm>
            <a:off x="4864100" y="5287963"/>
            <a:ext cx="806450" cy="333375"/>
          </a:xfrm>
          <a:prstGeom prst="roundRect">
            <a:avLst>
              <a:gd name="adj" fmla="val 472"/>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000000"/>
              </a:buClr>
              <a:buSzPct val="100000"/>
              <a:buFont typeface="Footlight MT Light" pitchFamily="18" charset="0"/>
              <a:buNone/>
            </a:pPr>
            <a:r>
              <a:rPr lang="en-GB" altLang="en-US" sz="1600" b="1">
                <a:latin typeface="Footlight MT Light" pitchFamily="18" charset="0"/>
              </a:rPr>
              <a:t>Chap.4</a:t>
            </a:r>
          </a:p>
        </p:txBody>
      </p:sp>
      <p:sp>
        <p:nvSpPr>
          <p:cNvPr id="23588" name="AutoShape 36"/>
          <p:cNvSpPr>
            <a:spLocks noChangeArrowheads="1"/>
          </p:cNvSpPr>
          <p:nvPr/>
        </p:nvSpPr>
        <p:spPr bwMode="auto">
          <a:xfrm>
            <a:off x="4100513" y="3916363"/>
            <a:ext cx="806450" cy="333375"/>
          </a:xfrm>
          <a:prstGeom prst="roundRect">
            <a:avLst>
              <a:gd name="adj" fmla="val 472"/>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000000"/>
              </a:buClr>
              <a:buSzPct val="100000"/>
              <a:buFont typeface="Footlight MT Light" pitchFamily="18" charset="0"/>
              <a:buNone/>
            </a:pPr>
            <a:r>
              <a:rPr lang="en-GB" altLang="en-US" sz="1600" b="1">
                <a:latin typeface="Footlight MT Light" pitchFamily="18" charset="0"/>
              </a:rPr>
              <a:t>Chap.3</a:t>
            </a:r>
          </a:p>
        </p:txBody>
      </p:sp>
      <p:sp>
        <p:nvSpPr>
          <p:cNvPr id="23589" name="AutoShape 37"/>
          <p:cNvSpPr>
            <a:spLocks noChangeArrowheads="1"/>
          </p:cNvSpPr>
          <p:nvPr/>
        </p:nvSpPr>
        <p:spPr bwMode="auto">
          <a:xfrm>
            <a:off x="2882900" y="4830763"/>
            <a:ext cx="806450" cy="333375"/>
          </a:xfrm>
          <a:prstGeom prst="roundRect">
            <a:avLst>
              <a:gd name="adj" fmla="val 472"/>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000000"/>
              </a:buClr>
              <a:buSzPct val="100000"/>
              <a:buFont typeface="Footlight MT Light" pitchFamily="18" charset="0"/>
              <a:buNone/>
            </a:pPr>
            <a:r>
              <a:rPr lang="en-GB" altLang="en-US" sz="1600" b="1">
                <a:latin typeface="Footlight MT Light" pitchFamily="18" charset="0"/>
              </a:rPr>
              <a:t>Chap.2</a:t>
            </a:r>
          </a:p>
        </p:txBody>
      </p:sp>
      <p:sp>
        <p:nvSpPr>
          <p:cNvPr id="23590" name="AutoShape 38"/>
          <p:cNvSpPr>
            <a:spLocks noChangeArrowheads="1"/>
          </p:cNvSpPr>
          <p:nvPr/>
        </p:nvSpPr>
        <p:spPr bwMode="auto">
          <a:xfrm>
            <a:off x="1816100" y="4221163"/>
            <a:ext cx="806450" cy="333375"/>
          </a:xfrm>
          <a:prstGeom prst="roundRect">
            <a:avLst>
              <a:gd name="adj" fmla="val 472"/>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000000"/>
              </a:buClr>
              <a:buSzPct val="100000"/>
              <a:buFont typeface="Footlight MT Light" pitchFamily="18" charset="0"/>
              <a:buNone/>
            </a:pPr>
            <a:r>
              <a:rPr lang="en-GB" altLang="en-US" sz="1600" b="1">
                <a:latin typeface="Footlight MT Light" pitchFamily="18" charset="0"/>
              </a:rPr>
              <a:t>Chap.1</a:t>
            </a:r>
          </a:p>
        </p:txBody>
      </p:sp>
      <p:sp>
        <p:nvSpPr>
          <p:cNvPr id="23591" name="AutoShape 39"/>
          <p:cNvSpPr>
            <a:spLocks noChangeArrowheads="1"/>
          </p:cNvSpPr>
          <p:nvPr/>
        </p:nvSpPr>
        <p:spPr bwMode="auto">
          <a:xfrm>
            <a:off x="3263900" y="5989638"/>
            <a:ext cx="4683125" cy="515937"/>
          </a:xfrm>
          <a:prstGeom prst="roundRect">
            <a:avLst>
              <a:gd name="adj" fmla="val 306"/>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990000"/>
              </a:buClr>
              <a:buSzPct val="100000"/>
              <a:buFont typeface="Footlight MT Light" pitchFamily="18" charset="0"/>
              <a:buNone/>
            </a:pPr>
            <a:r>
              <a:rPr lang="en-GB" altLang="en-US" sz="2800" b="1">
                <a:solidFill>
                  <a:srgbClr val="FF9966"/>
                </a:solidFill>
                <a:latin typeface="Footlight MT Light" pitchFamily="18" charset="0"/>
              </a:rPr>
              <a:t>A linked, self-referencing text</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Hypermedia</a:t>
            </a:r>
          </a:p>
        </p:txBody>
      </p:sp>
      <p:sp>
        <p:nvSpPr>
          <p:cNvPr id="24578" name="Rectangle 2"/>
          <p:cNvSpPr>
            <a:spLocks noGrp="1" noChangeArrowheads="1"/>
          </p:cNvSpPr>
          <p:nvPr>
            <p:ph type="body" idx="1"/>
          </p:nvPr>
        </p:nvSpPr>
        <p:spPr>
          <a:xfrm>
            <a:off x="741363" y="1963738"/>
            <a:ext cx="8770937" cy="4935537"/>
          </a:xfrm>
          <a:ln/>
        </p:spPr>
        <p:txBody>
          <a:bodyPr/>
          <a:lstStyle/>
          <a:p>
            <a:pPr marL="742950" lvl="1">
              <a:spcBef>
                <a:spcPts val="575"/>
              </a:spcBef>
              <a:buClr>
                <a:srgbClr val="000000"/>
              </a:buClr>
              <a:buSzPct val="65000"/>
              <a:buFont typeface="Arial" charset="0"/>
              <a:buChar char="–"/>
              <a:tabLst>
                <a:tab pos="1316038" algn="l"/>
                <a:tab pos="2035175" algn="l"/>
                <a:tab pos="2754313" algn="l"/>
                <a:tab pos="3473450" algn="l"/>
                <a:tab pos="4192588" algn="l"/>
                <a:tab pos="4911725" algn="l"/>
                <a:tab pos="5630863" algn="l"/>
                <a:tab pos="6350000" algn="l"/>
                <a:tab pos="7069138" algn="l"/>
                <a:tab pos="7788275" algn="l"/>
                <a:tab pos="8507413" algn="l"/>
                <a:tab pos="9226550" algn="l"/>
                <a:tab pos="9945688" algn="l"/>
                <a:tab pos="10664825" algn="l"/>
              </a:tabLst>
            </a:pPr>
            <a:r>
              <a:rPr lang="en-GB" altLang="en-US" sz="2400"/>
              <a:t>The structure of a hypermedia organizations is called a </a:t>
            </a:r>
            <a:r>
              <a:rPr lang="en-GB" altLang="en-US" sz="2400" b="1" i="1"/>
              <a:t>hypermedia web</a:t>
            </a:r>
            <a:r>
              <a:rPr lang="en-GB" altLang="en-US" sz="2400"/>
              <a:t>, which consists of a number of multimedia elements or </a:t>
            </a:r>
            <a:r>
              <a:rPr lang="en-GB" altLang="en-US" sz="2400" b="1" i="1"/>
              <a:t>nodes</a:t>
            </a:r>
            <a:r>
              <a:rPr lang="en-GB" altLang="en-US" sz="2400"/>
              <a:t> with </a:t>
            </a:r>
            <a:r>
              <a:rPr lang="en-GB" altLang="en-US" sz="2400" b="1" i="1"/>
              <a:t>links</a:t>
            </a:r>
            <a:r>
              <a:rPr lang="en-GB" altLang="en-US" sz="2400"/>
              <a:t> between them.</a:t>
            </a:r>
          </a:p>
          <a:p>
            <a:pPr marL="742950" lvl="1">
              <a:lnSpc>
                <a:spcPct val="91000"/>
              </a:lnSpc>
              <a:spcBef>
                <a:spcPts val="575"/>
              </a:spcBef>
              <a:buClr>
                <a:srgbClr val="000000"/>
              </a:buClr>
              <a:buSzPct val="65000"/>
              <a:buFont typeface="Arial" charset="0"/>
              <a:buChar char="–"/>
              <a:tabLst>
                <a:tab pos="1316038" algn="l"/>
                <a:tab pos="2035175" algn="l"/>
                <a:tab pos="2754313" algn="l"/>
                <a:tab pos="3473450" algn="l"/>
                <a:tab pos="4192588" algn="l"/>
                <a:tab pos="4911725" algn="l"/>
                <a:tab pos="5630863" algn="l"/>
                <a:tab pos="6350000" algn="l"/>
                <a:tab pos="7069138" algn="l"/>
                <a:tab pos="7788275" algn="l"/>
                <a:tab pos="8507413" algn="l"/>
                <a:tab pos="9226550" algn="l"/>
                <a:tab pos="9945688" algn="l"/>
                <a:tab pos="10664825" algn="l"/>
              </a:tabLst>
            </a:pPr>
            <a:r>
              <a:rPr lang="en-GB" altLang="en-US" sz="2400"/>
              <a:t>Links represent semantic relationships, thus when a link exists between two nodes they must be related in some fashion :</a:t>
            </a:r>
          </a:p>
          <a:p>
            <a:pPr lvl="2">
              <a:lnSpc>
                <a:spcPct val="91000"/>
              </a:lnSpc>
              <a:spcBef>
                <a:spcPts val="525"/>
              </a:spcBef>
              <a:tabLst>
                <a:tab pos="1316038" algn="l"/>
                <a:tab pos="2035175" algn="l"/>
                <a:tab pos="2754313" algn="l"/>
                <a:tab pos="3473450" algn="l"/>
                <a:tab pos="4192588" algn="l"/>
                <a:tab pos="4911725" algn="l"/>
                <a:tab pos="5630863" algn="l"/>
                <a:tab pos="6350000" algn="l"/>
                <a:tab pos="7069138" algn="l"/>
                <a:tab pos="7788275" algn="l"/>
                <a:tab pos="8507413" algn="l"/>
                <a:tab pos="9226550" algn="l"/>
                <a:tab pos="9945688" algn="l"/>
                <a:tab pos="10664825" algn="l"/>
              </a:tabLst>
            </a:pPr>
            <a:r>
              <a:rPr lang="en-GB" altLang="en-US" sz="2100"/>
              <a:t>a digital image linked to a textual description of it</a:t>
            </a:r>
          </a:p>
          <a:p>
            <a:pPr lvl="2">
              <a:lnSpc>
                <a:spcPct val="91000"/>
              </a:lnSpc>
              <a:spcBef>
                <a:spcPts val="525"/>
              </a:spcBef>
              <a:tabLst>
                <a:tab pos="1316038" algn="l"/>
                <a:tab pos="2035175" algn="l"/>
                <a:tab pos="2754313" algn="l"/>
                <a:tab pos="3473450" algn="l"/>
                <a:tab pos="4192588" algn="l"/>
                <a:tab pos="4911725" algn="l"/>
                <a:tab pos="5630863" algn="l"/>
                <a:tab pos="6350000" algn="l"/>
                <a:tab pos="7069138" algn="l"/>
                <a:tab pos="7788275" algn="l"/>
                <a:tab pos="8507413" algn="l"/>
                <a:tab pos="9226550" algn="l"/>
                <a:tab pos="9945688" algn="l"/>
                <a:tab pos="10664825" algn="l"/>
              </a:tabLst>
            </a:pPr>
            <a:r>
              <a:rPr lang="en-GB" altLang="en-US" sz="2100"/>
              <a:t>a slide-show linked to an audio commentary</a:t>
            </a:r>
          </a:p>
          <a:p>
            <a:pPr marL="742950" lvl="1">
              <a:lnSpc>
                <a:spcPct val="91000"/>
              </a:lnSpc>
              <a:spcBef>
                <a:spcPts val="575"/>
              </a:spcBef>
              <a:buClr>
                <a:srgbClr val="000000"/>
              </a:buClr>
              <a:buSzPct val="65000"/>
              <a:buFont typeface="Arial" charset="0"/>
              <a:buChar char="–"/>
              <a:tabLst>
                <a:tab pos="1316038" algn="l"/>
                <a:tab pos="2035175" algn="l"/>
                <a:tab pos="2754313" algn="l"/>
                <a:tab pos="3473450" algn="l"/>
                <a:tab pos="4192588" algn="l"/>
                <a:tab pos="4911725" algn="l"/>
                <a:tab pos="5630863" algn="l"/>
                <a:tab pos="6350000" algn="l"/>
                <a:tab pos="7069138" algn="l"/>
                <a:tab pos="7788275" algn="l"/>
                <a:tab pos="8507413" algn="l"/>
                <a:tab pos="9226550" algn="l"/>
                <a:tab pos="9945688" algn="l"/>
                <a:tab pos="10664825" algn="l"/>
              </a:tabLst>
            </a:pPr>
            <a:r>
              <a:rPr lang="en-GB" altLang="en-US" sz="2400"/>
              <a:t>Most widely used hypermedia tools are hypermedia browsers, which let users view nodes and traverse links between them, and markup languages, such as HTML, which allow users to create hypermedia webs as structured documents.</a:t>
            </a:r>
          </a:p>
          <a:p>
            <a:pPr marL="342900" indent="-342900">
              <a:lnSpc>
                <a:spcPct val="91000"/>
              </a:lnSpc>
              <a:spcBef>
                <a:spcPts val="575"/>
              </a:spcBef>
              <a:buFont typeface="StarSymbol" charset="0"/>
              <a:buNone/>
              <a:tabLst>
                <a:tab pos="1316038" algn="l"/>
                <a:tab pos="2035175" algn="l"/>
                <a:tab pos="2754313" algn="l"/>
                <a:tab pos="3473450" algn="l"/>
                <a:tab pos="4192588" algn="l"/>
                <a:tab pos="4911725" algn="l"/>
                <a:tab pos="5630863" algn="l"/>
                <a:tab pos="6350000" algn="l"/>
                <a:tab pos="7069138" algn="l"/>
                <a:tab pos="7788275" algn="l"/>
                <a:tab pos="8507413" algn="l"/>
                <a:tab pos="9226550" algn="l"/>
                <a:tab pos="9945688" algn="l"/>
                <a:tab pos="10664825" algn="l"/>
              </a:tabLst>
            </a:pPr>
            <a:endParaRPr lang="en-GB" altLang="en-US" sz="2400"/>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Hypermedia</a:t>
            </a:r>
          </a:p>
        </p:txBody>
      </p:sp>
      <p:sp>
        <p:nvSpPr>
          <p:cNvPr id="25602" name="AutoShape 2"/>
          <p:cNvSpPr>
            <a:spLocks noChangeArrowheads="1"/>
          </p:cNvSpPr>
          <p:nvPr/>
        </p:nvSpPr>
        <p:spPr bwMode="auto">
          <a:xfrm>
            <a:off x="1871663" y="1747838"/>
            <a:ext cx="1436687" cy="1892300"/>
          </a:xfrm>
          <a:prstGeom prst="roundRect">
            <a:avLst>
              <a:gd name="adj" fmla="val 106"/>
            </a:avLst>
          </a:prstGeom>
          <a:solidFill>
            <a:srgbClr val="00CC99"/>
          </a:solidFill>
          <a:ln w="12600">
            <a:solidFill>
              <a:srgbClr val="000000"/>
            </a:solidFill>
            <a:round/>
            <a:headEnd/>
            <a:tailEnd/>
          </a:ln>
        </p:spPr>
        <p:txBody>
          <a:bodyPr wrap="none" anchor="ctr"/>
          <a:lstStyle/>
          <a:p>
            <a:endParaRPr lang="en-GB"/>
          </a:p>
        </p:txBody>
      </p:sp>
      <p:sp>
        <p:nvSpPr>
          <p:cNvPr id="25603" name="Line 3"/>
          <p:cNvSpPr>
            <a:spLocks noChangeShapeType="1"/>
          </p:cNvSpPr>
          <p:nvPr/>
        </p:nvSpPr>
        <p:spPr bwMode="auto">
          <a:xfrm flipV="1">
            <a:off x="2163763" y="2249488"/>
            <a:ext cx="889000" cy="103187"/>
          </a:xfrm>
          <a:prstGeom prst="line">
            <a:avLst/>
          </a:prstGeom>
          <a:noFill/>
          <a:ln w="1260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5604" name="Line 4"/>
          <p:cNvSpPr>
            <a:spLocks noChangeShapeType="1"/>
          </p:cNvSpPr>
          <p:nvPr/>
        </p:nvSpPr>
        <p:spPr bwMode="auto">
          <a:xfrm flipV="1">
            <a:off x="2163763" y="2554288"/>
            <a:ext cx="889000" cy="103187"/>
          </a:xfrm>
          <a:prstGeom prst="line">
            <a:avLst/>
          </a:prstGeom>
          <a:noFill/>
          <a:ln w="1260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5605" name="Line 5"/>
          <p:cNvSpPr>
            <a:spLocks noChangeShapeType="1"/>
          </p:cNvSpPr>
          <p:nvPr/>
        </p:nvSpPr>
        <p:spPr bwMode="auto">
          <a:xfrm flipV="1">
            <a:off x="2163763" y="2859088"/>
            <a:ext cx="889000" cy="103187"/>
          </a:xfrm>
          <a:prstGeom prst="line">
            <a:avLst/>
          </a:prstGeom>
          <a:noFill/>
          <a:ln w="1260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5606" name="Line 6"/>
          <p:cNvSpPr>
            <a:spLocks noChangeShapeType="1"/>
          </p:cNvSpPr>
          <p:nvPr/>
        </p:nvSpPr>
        <p:spPr bwMode="auto">
          <a:xfrm flipV="1">
            <a:off x="2163763" y="3163888"/>
            <a:ext cx="889000" cy="103187"/>
          </a:xfrm>
          <a:prstGeom prst="line">
            <a:avLst/>
          </a:prstGeom>
          <a:noFill/>
          <a:ln w="1260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5607" name="AutoShape 7"/>
          <p:cNvSpPr>
            <a:spLocks noChangeArrowheads="1"/>
          </p:cNvSpPr>
          <p:nvPr/>
        </p:nvSpPr>
        <p:spPr bwMode="auto">
          <a:xfrm>
            <a:off x="6042025" y="2344738"/>
            <a:ext cx="2044700" cy="1663700"/>
          </a:xfrm>
          <a:prstGeom prst="roundRect">
            <a:avLst>
              <a:gd name="adj" fmla="val 93"/>
            </a:avLst>
          </a:prstGeom>
          <a:solidFill>
            <a:srgbClr val="00CC99"/>
          </a:solidFill>
          <a:ln w="12600">
            <a:solidFill>
              <a:srgbClr val="000000"/>
            </a:solidFill>
            <a:round/>
            <a:headEnd/>
            <a:tailEnd/>
          </a:ln>
        </p:spPr>
        <p:txBody>
          <a:bodyPr wrap="none" anchor="ctr"/>
          <a:lstStyle/>
          <a:p>
            <a:endParaRPr lang="en-GB"/>
          </a:p>
        </p:txBody>
      </p:sp>
      <p:graphicFrame>
        <p:nvGraphicFramePr>
          <p:cNvPr id="25608" name="Object 8"/>
          <p:cNvGraphicFramePr>
            <a:graphicFrameLocks noChangeAspect="1"/>
          </p:cNvGraphicFramePr>
          <p:nvPr/>
        </p:nvGraphicFramePr>
        <p:xfrm>
          <a:off x="6364288" y="2420938"/>
          <a:ext cx="1473200" cy="1503362"/>
        </p:xfrm>
        <a:graphic>
          <a:graphicData uri="http://schemas.openxmlformats.org/presentationml/2006/ole">
            <mc:AlternateContent xmlns:mc="http://schemas.openxmlformats.org/markup-compatibility/2006">
              <mc:Choice xmlns:v="urn:schemas-microsoft-com:vml" Requires="v">
                <p:oleObj spid="_x0000_s25618" r:id="rId4" imgW="1467000" imgH="1504800" progId="">
                  <p:embed/>
                </p:oleObj>
              </mc:Choice>
              <mc:Fallback>
                <p:oleObj r:id="rId4" imgW="1467000" imgH="1504800" progId="">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64288" y="2420938"/>
                        <a:ext cx="1473200" cy="15033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graphicFrame>
        <p:nvGraphicFramePr>
          <p:cNvPr id="25609" name="Object 9"/>
          <p:cNvGraphicFramePr>
            <a:graphicFrameLocks noChangeAspect="1"/>
          </p:cNvGraphicFramePr>
          <p:nvPr/>
        </p:nvGraphicFramePr>
        <p:xfrm>
          <a:off x="4237038" y="4967288"/>
          <a:ext cx="2116137" cy="1498600"/>
        </p:xfrm>
        <a:graphic>
          <a:graphicData uri="http://schemas.openxmlformats.org/presentationml/2006/ole">
            <mc:AlternateContent xmlns:mc="http://schemas.openxmlformats.org/markup-compatibility/2006">
              <mc:Choice xmlns:v="urn:schemas-microsoft-com:vml" Requires="v">
                <p:oleObj spid="_x0000_s25619" r:id="rId6" imgW="2114640" imgH="1495440" progId="">
                  <p:embed/>
                </p:oleObj>
              </mc:Choice>
              <mc:Fallback>
                <p:oleObj r:id="rId6" imgW="2114640" imgH="1495440" progId="">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37038" y="4967288"/>
                        <a:ext cx="2116137" cy="1498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25610" name="Line 10"/>
          <p:cNvSpPr>
            <a:spLocks noChangeShapeType="1"/>
          </p:cNvSpPr>
          <p:nvPr/>
        </p:nvSpPr>
        <p:spPr bwMode="auto">
          <a:xfrm>
            <a:off x="3305175" y="2809875"/>
            <a:ext cx="2719388" cy="354013"/>
          </a:xfrm>
          <a:prstGeom prst="line">
            <a:avLst/>
          </a:prstGeom>
          <a:noFill/>
          <a:ln w="126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5611" name="Line 11"/>
          <p:cNvSpPr>
            <a:spLocks noChangeShapeType="1"/>
          </p:cNvSpPr>
          <p:nvPr/>
        </p:nvSpPr>
        <p:spPr bwMode="auto">
          <a:xfrm>
            <a:off x="2620963" y="3724275"/>
            <a:ext cx="1725612" cy="1725613"/>
          </a:xfrm>
          <a:prstGeom prst="line">
            <a:avLst/>
          </a:prstGeom>
          <a:noFill/>
          <a:ln w="126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5612" name="Line 12"/>
          <p:cNvSpPr>
            <a:spLocks noChangeShapeType="1"/>
          </p:cNvSpPr>
          <p:nvPr/>
        </p:nvSpPr>
        <p:spPr bwMode="auto">
          <a:xfrm flipV="1">
            <a:off x="6353175" y="4078288"/>
            <a:ext cx="280988" cy="1017587"/>
          </a:xfrm>
          <a:prstGeom prst="line">
            <a:avLst/>
          </a:prstGeom>
          <a:noFill/>
          <a:ln w="12600">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endParaRPr lang="en-GB"/>
          </a:p>
        </p:txBody>
      </p:sp>
      <p:sp>
        <p:nvSpPr>
          <p:cNvPr id="25613" name="AutoShape 13"/>
          <p:cNvSpPr>
            <a:spLocks noChangeArrowheads="1"/>
          </p:cNvSpPr>
          <p:nvPr/>
        </p:nvSpPr>
        <p:spPr bwMode="auto">
          <a:xfrm>
            <a:off x="3252788" y="6383338"/>
            <a:ext cx="4359275" cy="515937"/>
          </a:xfrm>
          <a:prstGeom prst="roundRect">
            <a:avLst>
              <a:gd name="adj" fmla="val 306"/>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990000"/>
              </a:buClr>
              <a:buSzPct val="100000"/>
              <a:buFont typeface="Footlight MT Light" pitchFamily="18" charset="0"/>
              <a:buNone/>
            </a:pPr>
            <a:r>
              <a:rPr lang="en-GB" altLang="en-US" sz="2800" b="1">
                <a:solidFill>
                  <a:srgbClr val="FF9966"/>
                </a:solidFill>
                <a:latin typeface="Footlight MT Light" pitchFamily="18" charset="0"/>
              </a:rPr>
              <a:t>A Simple Hypermedia Web</a:t>
            </a:r>
          </a:p>
        </p:txBody>
      </p:sp>
      <p:sp>
        <p:nvSpPr>
          <p:cNvPr id="25614" name="AutoShape 14"/>
          <p:cNvSpPr>
            <a:spLocks noChangeArrowheads="1"/>
          </p:cNvSpPr>
          <p:nvPr/>
        </p:nvSpPr>
        <p:spPr bwMode="auto">
          <a:xfrm>
            <a:off x="3430588" y="3598863"/>
            <a:ext cx="1077912" cy="333375"/>
          </a:xfrm>
          <a:prstGeom prst="roundRect">
            <a:avLst>
              <a:gd name="adj" fmla="val 472"/>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990000"/>
              </a:buClr>
              <a:buSzPct val="100000"/>
              <a:buFont typeface="Footlight MT Light" pitchFamily="18" charset="0"/>
              <a:buNone/>
            </a:pPr>
            <a:r>
              <a:rPr lang="en-GB" altLang="en-US" sz="1600" b="1">
                <a:solidFill>
                  <a:srgbClr val="FF9966"/>
                </a:solidFill>
                <a:latin typeface="Footlight MT Light" pitchFamily="18" charset="0"/>
              </a:rPr>
              <a:t>Text Node</a:t>
            </a:r>
          </a:p>
        </p:txBody>
      </p:sp>
      <p:sp>
        <p:nvSpPr>
          <p:cNvPr id="25615" name="AutoShape 15"/>
          <p:cNvSpPr>
            <a:spLocks noChangeArrowheads="1"/>
          </p:cNvSpPr>
          <p:nvPr/>
        </p:nvSpPr>
        <p:spPr bwMode="auto">
          <a:xfrm>
            <a:off x="6480175" y="1951038"/>
            <a:ext cx="1225550" cy="333375"/>
          </a:xfrm>
          <a:prstGeom prst="roundRect">
            <a:avLst>
              <a:gd name="adj" fmla="val 472"/>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990000"/>
              </a:buClr>
              <a:buSzPct val="100000"/>
              <a:buFont typeface="Footlight MT Light" pitchFamily="18" charset="0"/>
              <a:buNone/>
            </a:pPr>
            <a:r>
              <a:rPr lang="en-GB" altLang="en-US" sz="1600" b="1">
                <a:solidFill>
                  <a:srgbClr val="FF9966"/>
                </a:solidFill>
                <a:latin typeface="Footlight MT Light" pitchFamily="18" charset="0"/>
              </a:rPr>
              <a:t>Image Node</a:t>
            </a:r>
          </a:p>
        </p:txBody>
      </p:sp>
      <p:sp>
        <p:nvSpPr>
          <p:cNvPr id="25616" name="AutoShape 16"/>
          <p:cNvSpPr>
            <a:spLocks noChangeArrowheads="1"/>
          </p:cNvSpPr>
          <p:nvPr/>
        </p:nvSpPr>
        <p:spPr bwMode="auto">
          <a:xfrm>
            <a:off x="4573588" y="4694238"/>
            <a:ext cx="1212850" cy="333375"/>
          </a:xfrm>
          <a:prstGeom prst="roundRect">
            <a:avLst>
              <a:gd name="adj" fmla="val 472"/>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360" tIns="44280" rIns="90360" bIns="44280">
            <a:spAutoFit/>
          </a:bodyPr>
          <a:lstStyle>
            <a:lvl1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1pPr>
            <a:lvl2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2pPr>
            <a:lvl3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3pPr>
            <a:lvl4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4pPr>
            <a:lvl5pPr>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5pPr>
            <a:lvl6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6pPr>
            <a:lvl7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7pPr>
            <a:lvl8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8pPr>
            <a:lvl9pPr eaLnBrk="0" fontAlgn="base" hangingPunct="0">
              <a:spcBef>
                <a:spcPct val="0"/>
              </a:spcBef>
              <a:spcAft>
                <a:spcPct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sz="2400">
                <a:solidFill>
                  <a:schemeClr val="tx1"/>
                </a:solidFill>
                <a:latin typeface="Times New Roman" pitchFamily="18" charset="0"/>
              </a:defRPr>
            </a:lvl9pPr>
          </a:lstStyle>
          <a:p>
            <a:pPr>
              <a:lnSpc>
                <a:spcPct val="98000"/>
              </a:lnSpc>
              <a:buClr>
                <a:srgbClr val="990000"/>
              </a:buClr>
              <a:buSzPct val="100000"/>
              <a:buFont typeface="Footlight MT Light" pitchFamily="18" charset="0"/>
              <a:buNone/>
            </a:pPr>
            <a:r>
              <a:rPr lang="en-GB" altLang="en-US" sz="1600" b="1">
                <a:solidFill>
                  <a:srgbClr val="FF9966"/>
                </a:solidFill>
                <a:latin typeface="Footlight MT Light" pitchFamily="18" charset="0"/>
              </a:rPr>
              <a:t>Audio Node</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Why is multimedia so hot?</a:t>
            </a:r>
          </a:p>
        </p:txBody>
      </p:sp>
      <p:sp>
        <p:nvSpPr>
          <p:cNvPr id="26626" name="Rectangle 2"/>
          <p:cNvSpPr>
            <a:spLocks noGrp="1" noChangeArrowheads="1"/>
          </p:cNvSpPr>
          <p:nvPr>
            <p:ph type="body" idx="1"/>
          </p:nvPr>
        </p:nvSpPr>
        <p:spPr>
          <a:xfrm>
            <a:off x="741363" y="1963738"/>
            <a:ext cx="8770937" cy="4935537"/>
          </a:xfrm>
          <a:ln/>
        </p:spPr>
        <p:txBody>
          <a:bodyPr/>
          <a:lstStyle/>
          <a:p>
            <a:pPr>
              <a:spcBef>
                <a:spcPts val="5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400"/>
              <a:t>Technology Push</a:t>
            </a:r>
          </a:p>
          <a:p>
            <a:pPr lvl="1">
              <a:lnSpc>
                <a:spcPct val="91000"/>
              </a:lnSpc>
              <a:spcBef>
                <a:spcPts val="5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100"/>
              <a:t>More processing power per chip</a:t>
            </a:r>
          </a:p>
          <a:p>
            <a:pPr lvl="1">
              <a:lnSpc>
                <a:spcPct val="91000"/>
              </a:lnSpc>
              <a:spcBef>
                <a:spcPts val="5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100"/>
              <a:t>Progress in storage capacity</a:t>
            </a:r>
          </a:p>
          <a:p>
            <a:pPr lvl="1">
              <a:lnSpc>
                <a:spcPct val="91000"/>
              </a:lnSpc>
              <a:spcBef>
                <a:spcPts val="5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100"/>
              <a:t>Personal computer revolution</a:t>
            </a:r>
          </a:p>
          <a:p>
            <a:pPr lvl="1">
              <a:lnSpc>
                <a:spcPct val="91000"/>
              </a:lnSpc>
              <a:spcBef>
                <a:spcPts val="5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100"/>
              <a:t>Progress in networking</a:t>
            </a:r>
          </a:p>
          <a:p>
            <a:pPr lvl="1">
              <a:lnSpc>
                <a:spcPct val="91000"/>
              </a:lnSpc>
              <a:spcBef>
                <a:spcPts val="5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100"/>
              <a:t>Progress in user interfaces, and software</a:t>
            </a:r>
          </a:p>
          <a:p>
            <a:pPr lvl="1">
              <a:lnSpc>
                <a:spcPct val="91000"/>
              </a:lnSpc>
              <a:spcBef>
                <a:spcPts val="5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100"/>
              <a:t>Progress in compression techniques</a:t>
            </a:r>
          </a:p>
          <a:p>
            <a:pPr>
              <a:lnSpc>
                <a:spcPct val="91000"/>
              </a:lnSpc>
              <a:spcBef>
                <a:spcPts val="5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400"/>
              <a:t>Market Pull</a:t>
            </a:r>
          </a:p>
          <a:p>
            <a:pPr lvl="1">
              <a:lnSpc>
                <a:spcPct val="91000"/>
              </a:lnSpc>
              <a:spcBef>
                <a:spcPts val="5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100"/>
              <a:t>Large market - Revolutionizing film/video industry</a:t>
            </a:r>
          </a:p>
          <a:p>
            <a:pPr lvl="1">
              <a:lnSpc>
                <a:spcPct val="91000"/>
              </a:lnSpc>
              <a:spcBef>
                <a:spcPts val="5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100"/>
              <a:t>Application challenges and competition </a:t>
            </a:r>
          </a:p>
          <a:p>
            <a:pPr lvl="1">
              <a:lnSpc>
                <a:spcPct val="91000"/>
              </a:lnSpc>
              <a:spcBef>
                <a:spcPts val="5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100"/>
              <a:t>Market opportunities</a:t>
            </a:r>
          </a:p>
          <a:p>
            <a:pPr lvl="1">
              <a:lnSpc>
                <a:spcPct val="91000"/>
              </a:lnSpc>
              <a:spcBef>
                <a:spcPts val="5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100"/>
              <a:t>Customer demand and comfort</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The Term “Media”</a:t>
            </a:r>
          </a:p>
        </p:txBody>
      </p:sp>
      <p:sp>
        <p:nvSpPr>
          <p:cNvPr id="5122" name="Rectangle 2"/>
          <p:cNvSpPr>
            <a:spLocks noGrp="1" noChangeArrowheads="1"/>
          </p:cNvSpPr>
          <p:nvPr>
            <p:ph type="body" idx="1"/>
          </p:nvPr>
        </p:nvSpPr>
        <p:spPr>
          <a:xfrm>
            <a:off x="741363" y="1963738"/>
            <a:ext cx="8770937" cy="4935537"/>
          </a:xfrm>
          <a:ln/>
        </p:spPr>
        <p:txBody>
          <a:bodyPr/>
          <a:lstStyle/>
          <a:p>
            <a:pPr>
              <a:spcBef>
                <a:spcPts val="7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Can be categorized based on a few criteria:</a:t>
            </a:r>
          </a:p>
          <a:p>
            <a:pPr lvl="1">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Perception media</a:t>
            </a:r>
          </a:p>
          <a:p>
            <a:pPr lvl="1">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Representation media</a:t>
            </a:r>
          </a:p>
          <a:p>
            <a:pPr lvl="1">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Presentation media</a:t>
            </a:r>
          </a:p>
          <a:p>
            <a:pPr lvl="1">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Storage media</a:t>
            </a:r>
          </a:p>
          <a:p>
            <a:pPr lvl="1">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Transmission  media</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Perception Media</a:t>
            </a:r>
          </a:p>
        </p:txBody>
      </p:sp>
      <p:sp>
        <p:nvSpPr>
          <p:cNvPr id="6146" name="Rectangle 2"/>
          <p:cNvSpPr>
            <a:spLocks noGrp="1" noChangeArrowheads="1"/>
          </p:cNvSpPr>
          <p:nvPr>
            <p:ph type="body" idx="1"/>
          </p:nvPr>
        </p:nvSpPr>
        <p:spPr>
          <a:xfrm>
            <a:off x="741363" y="1963738"/>
            <a:ext cx="8770937" cy="4935537"/>
          </a:xfrm>
          <a:ln/>
        </p:spPr>
        <p:txBody>
          <a:bodyPr/>
          <a:lstStyle/>
          <a:p>
            <a:pPr>
              <a:spcBef>
                <a:spcPts val="7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i="1"/>
              <a:t>“How do humans perceive information”</a:t>
            </a:r>
          </a:p>
          <a:p>
            <a:pPr>
              <a:spcBef>
                <a:spcPts val="7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We perceive information from what we see and what we hear</a:t>
            </a:r>
          </a:p>
          <a:p>
            <a:pPr>
              <a:spcBef>
                <a:spcPts val="7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Visual media:</a:t>
            </a:r>
          </a:p>
          <a:p>
            <a:pPr lvl="1">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Text, graphics, images, video</a:t>
            </a:r>
          </a:p>
          <a:p>
            <a:pPr>
              <a:spcBef>
                <a:spcPts val="7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Auditory media:</a:t>
            </a:r>
          </a:p>
          <a:p>
            <a:pPr lvl="1">
              <a:spcBef>
                <a:spcPts val="6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Music, sound and voice</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Representation Media</a:t>
            </a:r>
          </a:p>
        </p:txBody>
      </p:sp>
      <p:sp>
        <p:nvSpPr>
          <p:cNvPr id="7170" name="Rectangle 2"/>
          <p:cNvSpPr>
            <a:spLocks noGrp="1" noChangeArrowheads="1"/>
          </p:cNvSpPr>
          <p:nvPr>
            <p:ph type="body" idx="1"/>
          </p:nvPr>
        </p:nvSpPr>
        <p:spPr>
          <a:xfrm>
            <a:off x="741363" y="1963738"/>
            <a:ext cx="8770937" cy="4935537"/>
          </a:xfrm>
          <a:ln/>
        </p:spPr>
        <p:txBody>
          <a:bodyPr/>
          <a:lstStyle/>
          <a:p>
            <a:pPr>
              <a:spcBef>
                <a:spcPts val="7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i="1"/>
              <a:t>“How in information encoded in the computer”</a:t>
            </a:r>
          </a:p>
          <a:p>
            <a:pPr>
              <a:spcBef>
                <a:spcPts val="7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Referring to how the information is represented internally to the computer.</a:t>
            </a:r>
          </a:p>
          <a:p>
            <a:pPr>
              <a:spcBef>
                <a:spcPts val="7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The encoding used is of essential importance.</a:t>
            </a:r>
          </a:p>
          <a:p>
            <a:pPr>
              <a:spcBef>
                <a:spcPts val="7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Several options:</a:t>
            </a:r>
          </a:p>
          <a:p>
            <a:pPr lvl="1">
              <a:spcBef>
                <a:spcPts val="6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500"/>
              <a:t>Text is encoded in ASCII</a:t>
            </a:r>
          </a:p>
          <a:p>
            <a:pPr lvl="1">
              <a:spcBef>
                <a:spcPts val="6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500"/>
              <a:t>An audio data stream in PCM (Pulse Coded Modulation)</a:t>
            </a:r>
          </a:p>
          <a:p>
            <a:pPr lvl="1">
              <a:spcBef>
                <a:spcPts val="6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500"/>
              <a:t>Image in JPEG format</a:t>
            </a:r>
          </a:p>
          <a:p>
            <a:pPr lvl="1">
              <a:spcBef>
                <a:spcPts val="6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500"/>
              <a:t>Video in MPEG format</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Presentation Media</a:t>
            </a:r>
          </a:p>
        </p:txBody>
      </p:sp>
      <p:sp>
        <p:nvSpPr>
          <p:cNvPr id="8194" name="Rectangle 2"/>
          <p:cNvSpPr>
            <a:spLocks noGrp="1" noChangeArrowheads="1"/>
          </p:cNvSpPr>
          <p:nvPr>
            <p:ph type="body" idx="1"/>
          </p:nvPr>
        </p:nvSpPr>
        <p:spPr>
          <a:xfrm>
            <a:off x="741363" y="1963738"/>
            <a:ext cx="8770937" cy="4935537"/>
          </a:xfrm>
          <a:ln/>
        </p:spPr>
        <p:txBody>
          <a:bodyPr/>
          <a:lstStyle/>
          <a:p>
            <a:pPr>
              <a:spcBef>
                <a:spcPts val="7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i="1"/>
              <a:t>“Which medium is used to output information from the computer or input in the computer”</a:t>
            </a:r>
          </a:p>
          <a:p>
            <a:pPr>
              <a:lnSpc>
                <a:spcPct val="91000"/>
              </a:lnSpc>
              <a:spcBef>
                <a:spcPts val="7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Refers to physical means used by systems to reproduce information for humans, e.g: audio and visual devices</a:t>
            </a:r>
          </a:p>
          <a:p>
            <a:pPr>
              <a:lnSpc>
                <a:spcPct val="91000"/>
              </a:lnSpc>
              <a:spcBef>
                <a:spcPts val="7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Input:</a:t>
            </a:r>
          </a:p>
          <a:p>
            <a:pPr lvl="1">
              <a:lnSpc>
                <a:spcPct val="91000"/>
              </a:lnSpc>
              <a:spcBef>
                <a:spcPts val="6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500"/>
              <a:t>Keyboards, cameras, microphone, Head Mounted Device (for VR input)</a:t>
            </a:r>
          </a:p>
          <a:p>
            <a:pPr>
              <a:lnSpc>
                <a:spcPct val="91000"/>
              </a:lnSpc>
              <a:spcBef>
                <a:spcPts val="7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Output:</a:t>
            </a:r>
          </a:p>
          <a:p>
            <a:pPr lvl="1">
              <a:lnSpc>
                <a:spcPct val="91000"/>
              </a:lnSpc>
              <a:spcBef>
                <a:spcPts val="6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500"/>
              <a:t>Paper, monitors, loudspeakers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Storage Media</a:t>
            </a:r>
          </a:p>
        </p:txBody>
      </p:sp>
      <p:sp>
        <p:nvSpPr>
          <p:cNvPr id="9218" name="Rectangle 2"/>
          <p:cNvSpPr>
            <a:spLocks noGrp="1" noChangeArrowheads="1"/>
          </p:cNvSpPr>
          <p:nvPr>
            <p:ph type="body" idx="1"/>
          </p:nvPr>
        </p:nvSpPr>
        <p:spPr>
          <a:xfrm>
            <a:off x="741363" y="1963738"/>
            <a:ext cx="8770937" cy="4935537"/>
          </a:xfrm>
          <a:ln/>
        </p:spPr>
        <p:txBody>
          <a:bodyPr/>
          <a:lstStyle/>
          <a:p>
            <a:pPr>
              <a:spcBef>
                <a:spcPts val="7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i="1"/>
              <a:t>“Where is information stored”</a:t>
            </a:r>
          </a:p>
          <a:p>
            <a:pPr>
              <a:spcBef>
                <a:spcPts val="7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Refer to various physical means for storing computer data, such as magnetic tapes, magnetic disks, or digital optical disks (CD-ROM, CD, DVD)</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741363" y="282575"/>
            <a:ext cx="860742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Transmission Media</a:t>
            </a:r>
          </a:p>
        </p:txBody>
      </p:sp>
      <p:sp>
        <p:nvSpPr>
          <p:cNvPr id="10242" name="Rectangle 2"/>
          <p:cNvSpPr>
            <a:spLocks noGrp="1" noChangeArrowheads="1"/>
          </p:cNvSpPr>
          <p:nvPr>
            <p:ph type="body" idx="1"/>
          </p:nvPr>
        </p:nvSpPr>
        <p:spPr>
          <a:xfrm>
            <a:off x="741363" y="1963738"/>
            <a:ext cx="8770937" cy="4935537"/>
          </a:xfrm>
          <a:ln/>
        </p:spPr>
        <p:txBody>
          <a:bodyPr/>
          <a:lstStyle/>
          <a:p>
            <a:pPr>
              <a:spcBef>
                <a:spcPts val="7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i="1"/>
              <a:t>“Which medium is used to transmit data”</a:t>
            </a:r>
          </a:p>
          <a:p>
            <a:pPr>
              <a:lnSpc>
                <a:spcPct val="91000"/>
              </a:lnSpc>
              <a:spcBef>
                <a:spcPts val="7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Refers to the physical means – cable of various type (coaxial cable, twisted pair, fiber optics), radio tower, satellite – that allow the transmission of telecommunication signals.</a:t>
            </a:r>
          </a:p>
          <a:p>
            <a:pPr>
              <a:lnSpc>
                <a:spcPct val="91000"/>
              </a:lnSpc>
              <a:spcBef>
                <a:spcPts val="7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a:t>The difference between transmission media and storage media is the capability of transferring data continuously over networked computers. </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07963" y="282575"/>
            <a:ext cx="9617075" cy="1260475"/>
          </a:xfrm>
          <a:ln/>
        </p:spPr>
        <p:txBody>
          <a:bodyPr/>
          <a:lstStyle/>
          <a:p>
            <a:pPr>
              <a:lnSpc>
                <a:spcPct val="105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en-US" sz="4800">
                <a:latin typeface="Albertus Extra Bold" pitchFamily="34" charset="0"/>
              </a:rPr>
              <a:t>Definition: Multimedia Systems</a:t>
            </a:r>
          </a:p>
        </p:txBody>
      </p:sp>
      <p:sp>
        <p:nvSpPr>
          <p:cNvPr id="11266" name="Rectangle 2"/>
          <p:cNvSpPr>
            <a:spLocks noGrp="1" noChangeArrowheads="1"/>
          </p:cNvSpPr>
          <p:nvPr>
            <p:ph type="body" idx="1"/>
          </p:nvPr>
        </p:nvSpPr>
        <p:spPr>
          <a:xfrm>
            <a:off x="741363" y="1963738"/>
            <a:ext cx="8770937" cy="4935537"/>
          </a:xfrm>
          <a:ln/>
        </p:spPr>
        <p:txBody>
          <a:bodyPr/>
          <a:lstStyle/>
          <a:p>
            <a:pPr algn="ctr">
              <a:spcBef>
                <a:spcPts val="700"/>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800"/>
              <a:t> The American Heritage</a:t>
            </a:r>
            <a:r>
              <a:rPr lang="en-GB" altLang="en-US" sz="2800" baseline="30000"/>
              <a:t>®</a:t>
            </a:r>
            <a:r>
              <a:rPr lang="en-GB" altLang="en-US" sz="2800"/>
              <a:t> Dictionary of the English Language: Fourth Edition.  2000.</a:t>
            </a:r>
          </a:p>
          <a:p>
            <a:pPr lvl="3">
              <a:spcBef>
                <a:spcPts val="47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1900" b="1"/>
              <a:t>1.</a:t>
            </a:r>
            <a:r>
              <a:rPr lang="en-GB" altLang="en-US" sz="1900"/>
              <a:t> The combined use of media, such as movies, music, lighting, CD-ROMs, and the Internet, as for education or entertainment</a:t>
            </a:r>
          </a:p>
          <a:p>
            <a:pPr lvl="1">
              <a:spcBef>
                <a:spcPts val="6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500"/>
              <a:t>Multimedia is the presentation of a (usually interactive) computer application, incorporating media elements such as text graphics, video, animation, and sound, on a computer. </a:t>
            </a:r>
          </a:p>
          <a:p>
            <a:pPr lvl="2">
              <a:spcBef>
                <a:spcPts val="525"/>
              </a:spcBef>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en-US" sz="2100"/>
              <a:t>It is the melding of the sensory power of television with the data manipulation and interactive capabilities of computer</a:t>
            </a:r>
          </a:p>
        </p:txBody>
      </p:sp>
    </p:spTree>
  </p:cSld>
  <p:clrMapOvr>
    <a:masterClrMapping/>
  </p:clrMapOvr>
  <p:transition spd="med"/>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HG Mincho Light J;MS Mincho;HG "/>
        <a:cs typeface="HG Mincho Light J;MS Mincho;HG "/>
      </a:majorFont>
      <a:minorFont>
        <a:latin typeface="Times New Roman"/>
        <a:ea typeface="HG Mincho Light J;MS Mincho;HG "/>
        <a:cs typeface="HG Mincho Light J;MS Mincho;HG "/>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1325</Words>
  <Application>Microsoft Office PowerPoint</Application>
  <PresentationFormat>Custom</PresentationFormat>
  <Paragraphs>170</Paragraphs>
  <Slides>24</Slides>
  <Notes>24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0</vt:i4>
      </vt:variant>
      <vt:variant>
        <vt:lpstr>Slide Titles</vt:lpstr>
      </vt:variant>
      <vt:variant>
        <vt:i4>24</vt:i4>
      </vt:variant>
    </vt:vector>
  </HeadingPairs>
  <TitlesOfParts>
    <vt:vector size="31" baseType="lpstr">
      <vt:lpstr>Times New Roman</vt:lpstr>
      <vt:lpstr>Arial</vt:lpstr>
      <vt:lpstr>HG Mincho Light J;MS Mincho;HG </vt:lpstr>
      <vt:lpstr>StarSymbol</vt:lpstr>
      <vt:lpstr>Albertus Extra Bold</vt:lpstr>
      <vt:lpstr>Footlight MT Light</vt:lpstr>
      <vt:lpstr>Default Design</vt:lpstr>
      <vt:lpstr>Introduction to Multimedia Systems</vt:lpstr>
      <vt:lpstr>The Term “Multimedia”</vt:lpstr>
      <vt:lpstr>The Term “Media”</vt:lpstr>
      <vt:lpstr>Perception Media</vt:lpstr>
      <vt:lpstr>Representation Media</vt:lpstr>
      <vt:lpstr>Presentation Media</vt:lpstr>
      <vt:lpstr>Storage Media</vt:lpstr>
      <vt:lpstr>Transmission Media</vt:lpstr>
      <vt:lpstr>Definition: Multimedia Systems</vt:lpstr>
      <vt:lpstr>Definition: Multimedia Systems</vt:lpstr>
      <vt:lpstr>Key Properties of a Multimedia Systems</vt:lpstr>
      <vt:lpstr>Interactive Multimedia Systems</vt:lpstr>
      <vt:lpstr>Application Areas of IMS</vt:lpstr>
      <vt:lpstr>The History of Multimedia</vt:lpstr>
      <vt:lpstr>The History of Multimedia</vt:lpstr>
      <vt:lpstr>The History of Multimedia</vt:lpstr>
      <vt:lpstr>Input Devices</vt:lpstr>
      <vt:lpstr>Output Devices</vt:lpstr>
      <vt:lpstr>Storage Requirements</vt:lpstr>
      <vt:lpstr>Hypermedia</vt:lpstr>
      <vt:lpstr>Hypermedia </vt:lpstr>
      <vt:lpstr>Hypermedia</vt:lpstr>
      <vt:lpstr>Hypermedia</vt:lpstr>
      <vt:lpstr>Why is multimedia so hot?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Multimedia Systems</dc:title>
  <dc:creator>Mike Spann</dc:creator>
  <cp:lastModifiedBy>Mike Spann</cp:lastModifiedBy>
  <cp:revision>2</cp:revision>
  <dcterms:modified xsi:type="dcterms:W3CDTF">2013-11-08T12:36:40Z</dcterms:modified>
</cp:coreProperties>
</file>