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7" r:id="rId2"/>
    <p:sldId id="258" r:id="rId3"/>
    <p:sldId id="259" r:id="rId4"/>
    <p:sldId id="284" r:id="rId5"/>
    <p:sldId id="260" r:id="rId6"/>
    <p:sldId id="283" r:id="rId7"/>
    <p:sldId id="285" r:id="rId8"/>
    <p:sldId id="286" r:id="rId9"/>
    <p:sldId id="261" r:id="rId10"/>
    <p:sldId id="262" r:id="rId11"/>
    <p:sldId id="263" r:id="rId12"/>
    <p:sldId id="287" r:id="rId13"/>
    <p:sldId id="264" r:id="rId14"/>
    <p:sldId id="265" r:id="rId15"/>
    <p:sldId id="291" r:id="rId16"/>
    <p:sldId id="288" r:id="rId17"/>
    <p:sldId id="266" r:id="rId18"/>
    <p:sldId id="267" r:id="rId19"/>
    <p:sldId id="269" r:id="rId20"/>
    <p:sldId id="289" r:id="rId21"/>
    <p:sldId id="290" r:id="rId22"/>
    <p:sldId id="268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CCFF33"/>
    <a:srgbClr val="808000"/>
    <a:srgbClr val="CC0099"/>
    <a:srgbClr val="3366FF"/>
    <a:srgbClr val="66FF66"/>
    <a:srgbClr val="FF00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40" autoAdjust="0"/>
    <p:restoredTop sz="92459" autoAdjust="0"/>
  </p:normalViewPr>
  <p:slideViewPr>
    <p:cSldViewPr>
      <p:cViewPr varScale="1">
        <p:scale>
          <a:sx n="66" d="100"/>
          <a:sy n="66" d="100"/>
        </p:scale>
        <p:origin x="-5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ko-KR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2F573F-348D-4744-AAC8-609695A8EA3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1D87B-7444-4236-92AB-65BEC2859AED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151554-55A7-411D-A8C2-04E5C528EE2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F6F54B-7D5E-4D8D-BFDB-49BCF471646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C2FCC3F-9E6F-4393-9D83-0883ABACB48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9638476-CE60-4C51-8FF2-14D71B1AFC2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DD290-9099-460A-B863-5744380BC49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BBD39-37F3-41E0-AE65-F4377096376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B8EE1-E86D-4D3A-8E10-083E9E80FED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B994D-4CEA-4D7F-AF50-BD286E4FC51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B5792-C263-4067-A4A4-2AC9F0A85CC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2E680-B9ED-4253-A9C6-F36BBFCA02C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CD9D4-400A-46D9-AF31-E0FE9685CF1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CE1F2-FB81-4782-A8A2-BD6E0C760AA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EB60022-4781-4686-A8F6-DF9F8253894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34" charset="-127"/>
          <a:ea typeface="Gulim" pitchFamily="34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34" charset="-127"/>
          <a:ea typeface="Gulim" pitchFamily="34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34" charset="-127"/>
          <a:ea typeface="Gulim" pitchFamily="34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34" charset="-127"/>
          <a:ea typeface="Gulim" pitchFamily="34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34" charset="-127"/>
          <a:ea typeface="Gulim" pitchFamily="34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34" charset="-127"/>
          <a:ea typeface="Gulim" pitchFamily="34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34" charset="-127"/>
          <a:ea typeface="Gulim" pitchFamily="34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34" charset="-127"/>
          <a:ea typeface="Gulim" pitchFamily="34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hyperlink" Target="http://cibs.cwunet.ac.kr/virtual/2th/handuhee/ac11.htm" TargetMode="External"/><Relationship Id="rId4" Type="http://schemas.openxmlformats.org/officeDocument/2006/relationships/hyperlink" Target="http://physica.gsnu.ac.kr/PhysEdu/WaveLight/color/color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wol.com/zero/zboard.php?id=bbs_photo+&amp;no=8" TargetMode="Externa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64891-DF0A-4BFA-B53F-10E619B86D3C}" type="slidenum">
              <a:rPr lang="en-US" altLang="ko-KR"/>
              <a:pPr/>
              <a:t>1</a:t>
            </a:fld>
            <a:endParaRPr lang="en-US" altLang="ko-KR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064500" cy="1066800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Chapter 2   Multimedia Information Representation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781300"/>
            <a:ext cx="4319588" cy="3527425"/>
          </a:xfrm>
        </p:spPr>
        <p:txBody>
          <a:bodyPr/>
          <a:lstStyle/>
          <a:p>
            <a:pPr>
              <a:lnSpc>
                <a:spcPct val="14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 b="1">
                <a:latin typeface="Comic Sans MS" pitchFamily="66" charset="0"/>
              </a:rPr>
              <a:t>2.1  </a:t>
            </a:r>
            <a:r>
              <a:rPr lang="en-US" altLang="ko-KR" sz="2000" b="1">
                <a:solidFill>
                  <a:srgbClr val="0000FF"/>
                </a:solidFill>
                <a:latin typeface="Comic Sans MS" pitchFamily="66" charset="0"/>
              </a:rPr>
              <a:t>Introduction</a:t>
            </a:r>
          </a:p>
          <a:p>
            <a:pPr>
              <a:lnSpc>
                <a:spcPct val="14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 b="1">
                <a:latin typeface="Comic Sans MS" pitchFamily="66" charset="0"/>
              </a:rPr>
              <a:t>2.2  </a:t>
            </a:r>
            <a:r>
              <a:rPr lang="en-US" altLang="ko-KR" sz="2000" b="1">
                <a:solidFill>
                  <a:srgbClr val="0000FF"/>
                </a:solidFill>
                <a:latin typeface="Comic Sans MS" pitchFamily="66" charset="0"/>
              </a:rPr>
              <a:t>Digitization Principles</a:t>
            </a:r>
          </a:p>
          <a:p>
            <a:pPr>
              <a:lnSpc>
                <a:spcPct val="14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 b="1">
                <a:latin typeface="Comic Sans MS" pitchFamily="66" charset="0"/>
              </a:rPr>
              <a:t>2.3  </a:t>
            </a:r>
            <a:r>
              <a:rPr lang="en-US" altLang="ko-KR" sz="2000" b="1">
                <a:solidFill>
                  <a:srgbClr val="0000FF"/>
                </a:solidFill>
                <a:latin typeface="Comic Sans MS" pitchFamily="66" charset="0"/>
              </a:rPr>
              <a:t>Text</a:t>
            </a:r>
          </a:p>
          <a:p>
            <a:pPr>
              <a:lnSpc>
                <a:spcPct val="14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 b="1">
                <a:latin typeface="Comic Sans MS" pitchFamily="66" charset="0"/>
              </a:rPr>
              <a:t>2.4  </a:t>
            </a:r>
            <a:r>
              <a:rPr lang="en-US" altLang="ko-KR" sz="2000" b="1">
                <a:solidFill>
                  <a:srgbClr val="0000FF"/>
                </a:solidFill>
                <a:latin typeface="Comic Sans MS" pitchFamily="66" charset="0"/>
              </a:rPr>
              <a:t>Images</a:t>
            </a:r>
          </a:p>
          <a:p>
            <a:pPr>
              <a:lnSpc>
                <a:spcPct val="14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 b="1">
                <a:latin typeface="Comic Sans MS" pitchFamily="66" charset="0"/>
              </a:rPr>
              <a:t>2.5  </a:t>
            </a:r>
            <a:r>
              <a:rPr lang="en-US" altLang="ko-KR" sz="2000" b="1">
                <a:solidFill>
                  <a:srgbClr val="0000FF"/>
                </a:solidFill>
                <a:latin typeface="Comic Sans MS" pitchFamily="66" charset="0"/>
              </a:rPr>
              <a:t>Audio</a:t>
            </a:r>
          </a:p>
          <a:p>
            <a:pPr>
              <a:lnSpc>
                <a:spcPct val="14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 b="1">
                <a:latin typeface="Comic Sans MS" pitchFamily="66" charset="0"/>
              </a:rPr>
              <a:t>2.6</a:t>
            </a:r>
            <a:r>
              <a:rPr lang="en-US" altLang="ko-KR" sz="2000" b="1">
                <a:solidFill>
                  <a:srgbClr val="0000FF"/>
                </a:solidFill>
                <a:latin typeface="Comic Sans MS" pitchFamily="66" charset="0"/>
              </a:rPr>
              <a:t>  Video</a:t>
            </a: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724525" y="3284538"/>
          <a:ext cx="1016000" cy="2185987"/>
        </p:xfrm>
        <a:graphic>
          <a:graphicData uri="http://schemas.openxmlformats.org/presentationml/2006/ole">
            <p:oleObj spid="_x0000_s4100" name="Microsoft ClipArt Gallery" r:id="rId3" imgW="1857600" imgH="3995640" progId="MS_ClipArt_Gallery">
              <p:embed/>
            </p:oleObj>
          </a:graphicData>
        </a:graphic>
      </p:graphicFrame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827088" y="2420938"/>
            <a:ext cx="4103687" cy="3455987"/>
          </a:xfrm>
          <a:prstGeom prst="rect">
            <a:avLst/>
          </a:prstGeom>
          <a:noFill/>
          <a:ln w="9525">
            <a:solidFill>
              <a:srgbClr val="F8002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763713" y="2205038"/>
            <a:ext cx="2087562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>
                <a:solidFill>
                  <a:srgbClr val="F8002F"/>
                </a:solidFill>
                <a:latin typeface="Comic Sans MS" pitchFamily="66" charset="0"/>
              </a:rPr>
              <a:t>Contents</a:t>
            </a:r>
          </a:p>
        </p:txBody>
      </p:sp>
      <p:graphicFrame>
        <p:nvGraphicFramePr>
          <p:cNvPr id="4103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7164388" y="3213100"/>
          <a:ext cx="892175" cy="2376488"/>
        </p:xfrm>
        <a:graphic>
          <a:graphicData uri="http://schemas.openxmlformats.org/presentationml/2006/ole">
            <p:oleObj spid="_x0000_s4103" name="Microsoft ClipArt Gallery" r:id="rId4" imgW="1295640" imgH="3934080" progId="MS_ClipArt_Gallery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AD491-2FAD-45C0-8B96-2AE4476D3CE8}" type="slidenum">
              <a:rPr lang="en-US" altLang="ko-KR"/>
              <a:pPr/>
              <a:t>10</a:t>
            </a:fld>
            <a:endParaRPr lang="en-US" altLang="ko-KR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920037" cy="863600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2.4  Images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23850" y="908050"/>
            <a:ext cx="8640763" cy="567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Image (still picture) Classification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Computer-generated images (computer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graphics</a:t>
            </a:r>
            <a:r>
              <a:rPr lang="en-US" altLang="ko-KR" sz="2000">
                <a:latin typeface="Comic Sans MS" pitchFamily="66" charset="0"/>
              </a:rPr>
              <a:t>)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latin typeface="Comic Sans MS" pitchFamily="66" charset="0"/>
              </a:rPr>
              <a:t>	e.g) palette files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Digitized</a:t>
            </a:r>
            <a:r>
              <a:rPr lang="en-US" altLang="ko-KR" sz="2000">
                <a:latin typeface="Comic Sans MS" pitchFamily="66" charset="0"/>
              </a:rPr>
              <a:t> images of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documents</a:t>
            </a:r>
            <a:r>
              <a:rPr lang="en-US" altLang="ko-KR" sz="2000">
                <a:latin typeface="Comic Sans MS" pitchFamily="66" charset="0"/>
              </a:rPr>
              <a:t> and/or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pictures</a:t>
            </a:r>
            <a:r>
              <a:rPr lang="en-US" altLang="ko-KR" sz="2000">
                <a:latin typeface="Comic Sans MS" pitchFamily="66" charset="0"/>
              </a:rPr>
              <a:t> 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latin typeface="Comic Sans MS" pitchFamily="66" charset="0"/>
              </a:rPr>
              <a:t>e.g) fax-scanned files, scanned color-image files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Graphics</a:t>
            </a:r>
          </a:p>
          <a:p>
            <a:pPr lvl="1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high-level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language form</a:t>
            </a:r>
            <a:r>
              <a:rPr lang="en-US" altLang="ko-KR" sz="2000">
                <a:latin typeface="Comic Sans MS" pitchFamily="66" charset="0"/>
              </a:rPr>
              <a:t>: description of attributes of objects</a:t>
            </a:r>
          </a:p>
          <a:p>
            <a:pPr lvl="1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bit-map form</a:t>
            </a:r>
            <a:r>
              <a:rPr lang="en-US" altLang="ko-KR" sz="2000">
                <a:latin typeface="Comic Sans MS" pitchFamily="66" charset="0"/>
              </a:rPr>
              <a:t>: actual pixel-images </a:t>
            </a:r>
          </a:p>
          <a:p>
            <a:pPr lvl="2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gif</a:t>
            </a:r>
            <a:r>
              <a:rPr lang="en-US" altLang="ko-KR" sz="2000">
                <a:latin typeface="Comic Sans MS" pitchFamily="66" charset="0"/>
              </a:rPr>
              <a:t>: graphical interchange format</a:t>
            </a:r>
          </a:p>
          <a:p>
            <a:pPr lvl="2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tiff</a:t>
            </a:r>
            <a:r>
              <a:rPr lang="en-US" altLang="ko-KR" sz="2000">
                <a:latin typeface="Comic Sans MS" pitchFamily="66" charset="0"/>
              </a:rPr>
              <a:t>: tagged image file format</a:t>
            </a:r>
          </a:p>
          <a:p>
            <a:pPr lvl="2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srgp</a:t>
            </a:r>
            <a:r>
              <a:rPr lang="en-US" altLang="ko-KR" sz="2000">
                <a:latin typeface="Comic Sans MS" pitchFamily="66" charset="0"/>
              </a:rPr>
              <a:t>: simple raster graphics package</a:t>
            </a:r>
          </a:p>
          <a:p>
            <a:pPr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Digitized Documents</a:t>
            </a:r>
          </a:p>
          <a:p>
            <a:pPr lvl="1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Facsimile (FAX) machine, about 2Mbits/page(black-white/pixel)</a:t>
            </a:r>
          </a:p>
          <a:p>
            <a:pPr lvl="2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Pixel resolution</a:t>
            </a:r>
            <a:r>
              <a:rPr lang="en-US" altLang="ko-KR" sz="2000">
                <a:latin typeface="Comic Sans MS" pitchFamily="66" charset="0"/>
              </a:rPr>
              <a:t>: 8 per mm</a:t>
            </a:r>
          </a:p>
          <a:p>
            <a:pPr lvl="2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Line resolution</a:t>
            </a:r>
            <a:r>
              <a:rPr lang="en-US" altLang="ko-KR" sz="2000">
                <a:latin typeface="Comic Sans MS" pitchFamily="66" charset="0"/>
              </a:rPr>
              <a:t>: 3.85 or 7.7 per mm(100 or 200 lines per inch)</a:t>
            </a:r>
          </a:p>
          <a:p>
            <a:pPr lvl="2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endParaRPr lang="en-US" altLang="ko-KR" sz="2000">
              <a:latin typeface="Comic Sans MS" pitchFamily="66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6372225" y="4076700"/>
            <a:ext cx="1943100" cy="5746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2000" b="1">
                <a:solidFill>
                  <a:srgbClr val="FF0000"/>
                </a:solidFill>
                <a:latin typeface="Times New Roman" pitchFamily="18" charset="0"/>
              </a:rPr>
              <a:t>pixel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</a:rPr>
              <a:t> (or </a:t>
            </a:r>
            <a:r>
              <a:rPr lang="en-US" altLang="ko-KR" sz="2000" b="1">
                <a:solidFill>
                  <a:srgbClr val="FF0000"/>
                </a:solidFill>
                <a:latin typeface="Times New Roman" pitchFamily="18" charset="0"/>
              </a:rPr>
              <a:t>pel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</a:rPr>
              <a:t>):</a:t>
            </a:r>
          </a:p>
          <a:p>
            <a:pPr algn="ctr"/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</a:rPr>
              <a:t>picture element</a:t>
            </a:r>
          </a:p>
        </p:txBody>
      </p:sp>
      <p:graphicFrame>
        <p:nvGraphicFramePr>
          <p:cNvPr id="11272" name="Object 8"/>
          <p:cNvGraphicFramePr>
            <a:graphicFrameLocks noChangeAspect="1"/>
          </p:cNvGraphicFramePr>
          <p:nvPr>
            <p:ph sz="half" idx="2"/>
          </p:nvPr>
        </p:nvGraphicFramePr>
        <p:xfrm>
          <a:off x="6156325" y="3789363"/>
          <a:ext cx="288925" cy="555625"/>
        </p:xfrm>
        <a:graphic>
          <a:graphicData uri="http://schemas.openxmlformats.org/presentationml/2006/ole">
            <p:oleObj spid="_x0000_s11272" name="Microsoft ClipArt Gallery" r:id="rId3" imgW="1857600" imgH="3995640" progId="MS_ClipArt_Gallery">
              <p:embed/>
            </p:oleObj>
          </a:graphicData>
        </a:graphic>
      </p:graphicFrame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886575" y="990600"/>
            <a:ext cx="2028825" cy="15033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>
                <a:latin typeface="Comic Sans MS" pitchFamily="66" charset="0"/>
              </a:rPr>
              <a:t>VGA 640 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 480 </a:t>
            </a:r>
          </a:p>
          <a:p>
            <a:pPr algn="ctr"/>
            <a:r>
              <a:rPr lang="en-US" altLang="ko-KR" sz="1800">
                <a:latin typeface="Comic Sans MS" pitchFamily="66" charset="0"/>
                <a:sym typeface="Symbol" pitchFamily="18" charset="2"/>
              </a:rPr>
              <a:t>(=</a:t>
            </a:r>
            <a:r>
              <a:rPr lang="ko-KR" altLang="en-US" sz="1800">
                <a:latin typeface="Comic Sans MS" pitchFamily="66" charset="0"/>
                <a:sym typeface="Symbol" pitchFamily="18" charset="2"/>
              </a:rPr>
              <a:t>열수  행수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)</a:t>
            </a:r>
          </a:p>
          <a:p>
            <a:pPr algn="ctr"/>
            <a:r>
              <a:rPr lang="en-US" altLang="ko-KR" sz="1800">
                <a:latin typeface="Comic Sans MS" pitchFamily="66" charset="0"/>
                <a:sym typeface="Symbol" pitchFamily="18" charset="2"/>
              </a:rPr>
              <a:t>pixels</a:t>
            </a:r>
          </a:p>
          <a:p>
            <a:pPr algn="ctr"/>
            <a:r>
              <a:rPr lang="en-US" altLang="ko-KR" sz="1800">
                <a:latin typeface="Comic Sans MS" pitchFamily="66" charset="0"/>
                <a:sym typeface="Symbol" pitchFamily="18" charset="2"/>
              </a:rPr>
              <a:t>8-bits/pixel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8675688" y="2565400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8316913" y="4365625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DADB-874E-4AB7-B91C-6CD2DD20B607}" type="slidenum">
              <a:rPr lang="en-US" altLang="ko-KR"/>
              <a:pPr/>
              <a:t>11</a:t>
            </a:fld>
            <a:endParaRPr lang="en-US" altLang="ko-KR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920037" cy="863600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Digitized Pictures(1)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0" y="908050"/>
            <a:ext cx="9144000" cy="550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  </a:t>
            </a:r>
            <a:r>
              <a:rPr lang="en-US" altLang="ko-KR" sz="2000" i="1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-bit per pixel (pixel depth </a:t>
            </a:r>
            <a:r>
              <a:rPr lang="en-US" altLang="ko-KR" sz="2000" i="1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  <a:p>
            <a:pPr lvl="1">
              <a:lnSpc>
                <a:spcPct val="7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good-quality black-white picture: 8-bit/pixel(256 gray levels)</a:t>
            </a:r>
          </a:p>
          <a:p>
            <a:pPr lvl="1">
              <a:lnSpc>
                <a:spcPct val="7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colored-picture: 24-bit/pixel(R/G/B each 8-bit yielding 16 M colors)</a:t>
            </a:r>
          </a:p>
          <a:p>
            <a:pPr>
              <a:lnSpc>
                <a:spcPct val="7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Coloring Principles : How is color produced and represented ?</a:t>
            </a:r>
          </a:p>
          <a:p>
            <a:pPr lvl="1">
              <a:lnSpc>
                <a:spcPct val="7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 Color gamut(</a:t>
            </a:r>
            <a:r>
              <a:rPr lang="ko-KR" altLang="en-US" sz="2000">
                <a:solidFill>
                  <a:srgbClr val="0000FF"/>
                </a:solidFill>
                <a:latin typeface="Comic Sans MS" pitchFamily="66" charset="0"/>
              </a:rPr>
              <a:t>색상범위 색대역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)</a:t>
            </a:r>
            <a:r>
              <a:rPr lang="en-US" altLang="ko-KR" sz="2000">
                <a:latin typeface="Comic Sans MS" pitchFamily="66" charset="0"/>
              </a:rPr>
              <a:t>: a whole spectrum of colors</a:t>
            </a:r>
          </a:p>
          <a:p>
            <a:pPr lvl="1">
              <a:lnSpc>
                <a:spcPct val="7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Three primary colors(</a:t>
            </a:r>
            <a:r>
              <a:rPr lang="ko-KR" altLang="en-US" sz="2000">
                <a:solidFill>
                  <a:srgbClr val="0000FF"/>
                </a:solidFill>
                <a:latin typeface="Comic Sans MS" pitchFamily="66" charset="0"/>
              </a:rPr>
              <a:t>삼원색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)</a:t>
            </a:r>
            <a:r>
              <a:rPr lang="en-US" altLang="ko-KR" sz="2000">
                <a:latin typeface="Comic Sans MS" pitchFamily="66" charset="0"/>
              </a:rPr>
              <a:t>: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R</a:t>
            </a:r>
            <a:r>
              <a:rPr lang="en-US" altLang="ko-KR" sz="2000">
                <a:latin typeface="Comic Sans MS" pitchFamily="66" charset="0"/>
              </a:rPr>
              <a:t> (Red), </a:t>
            </a:r>
            <a:r>
              <a:rPr lang="en-US" altLang="ko-KR" sz="2000">
                <a:solidFill>
                  <a:srgbClr val="66FF66"/>
                </a:solidFill>
                <a:latin typeface="Comic Sans MS" pitchFamily="66" charset="0"/>
              </a:rPr>
              <a:t>G</a:t>
            </a:r>
            <a:r>
              <a:rPr lang="en-US" altLang="ko-KR" sz="2000">
                <a:latin typeface="Comic Sans MS" pitchFamily="66" charset="0"/>
              </a:rPr>
              <a:t> (Green), </a:t>
            </a:r>
            <a:r>
              <a:rPr lang="en-US" altLang="ko-KR" sz="200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altLang="ko-KR" sz="2000">
                <a:latin typeface="Comic Sans MS" pitchFamily="66" charset="0"/>
              </a:rPr>
              <a:t> (Blue) </a:t>
            </a:r>
          </a:p>
          <a:p>
            <a:pPr lvl="2">
              <a:lnSpc>
                <a:spcPct val="7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all kind colors are produced by using different proportions of 	these primary colors</a:t>
            </a:r>
          </a:p>
          <a:p>
            <a:pPr lvl="2">
              <a:lnSpc>
                <a:spcPct val="7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Additive Color Mixing (</a:t>
            </a:r>
            <a:r>
              <a:rPr lang="ko-KR" altLang="en-US" sz="2000">
                <a:solidFill>
                  <a:srgbClr val="0000FF"/>
                </a:solidFill>
                <a:latin typeface="Comic Sans MS" pitchFamily="66" charset="0"/>
              </a:rPr>
              <a:t>가산혼합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) </a:t>
            </a:r>
            <a:r>
              <a:rPr lang="en-US" altLang="ko-KR" sz="2000">
                <a:latin typeface="Comic Sans MS" pitchFamily="66" charset="0"/>
              </a:rPr>
              <a:t>on a black surface</a:t>
            </a:r>
          </a:p>
          <a:p>
            <a:pPr lvl="2">
              <a:lnSpc>
                <a:spcPct val="7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Subtractive Color Mixing (</a:t>
            </a:r>
            <a:r>
              <a:rPr lang="ko-KR" altLang="en-US" sz="2000">
                <a:solidFill>
                  <a:srgbClr val="0000FF"/>
                </a:solidFill>
                <a:latin typeface="Comic Sans MS" pitchFamily="66" charset="0"/>
              </a:rPr>
              <a:t>감산혼합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) </a:t>
            </a:r>
            <a:r>
              <a:rPr lang="en-US" altLang="ko-KR" sz="2000">
                <a:latin typeface="Comic Sans MS" pitchFamily="66" charset="0"/>
              </a:rPr>
              <a:t>on a white surface</a:t>
            </a:r>
          </a:p>
          <a:p>
            <a:pPr>
              <a:lnSpc>
                <a:spcPct val="7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Raster-Scan Principles: TV Screen or Computer CRT Monitor</a:t>
            </a:r>
          </a:p>
          <a:p>
            <a:pPr lvl="1">
              <a:lnSpc>
                <a:spcPct val="7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 NTSC (National Television Standards Committee)-USA</a:t>
            </a:r>
            <a:endParaRPr lang="en-US" altLang="ko-KR" sz="2000">
              <a:latin typeface="Comic Sans MS" pitchFamily="66" charset="0"/>
            </a:endParaRPr>
          </a:p>
          <a:p>
            <a:pPr lvl="2">
              <a:lnSpc>
                <a:spcPct val="7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525(active 480) lines/frame &amp; 60-time refresh rate/sec</a:t>
            </a:r>
          </a:p>
          <a:p>
            <a:pPr lvl="1">
              <a:lnSpc>
                <a:spcPct val="7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PAL (Phase Alternation Line)/CCIR/SECAM</a:t>
            </a:r>
          </a:p>
          <a:p>
            <a:pPr lvl="2">
              <a:lnSpc>
                <a:spcPct val="7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625(active 576) lines/frame &amp; 50-time refresh/sec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 rot="-836090">
            <a:off x="7092950" y="620713"/>
            <a:ext cx="1800225" cy="431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altLang="ko-KR" sz="1800" b="1">
                <a:solidFill>
                  <a:srgbClr val="FF0000"/>
                </a:solidFill>
                <a:latin typeface="Times New Roman" pitchFamily="18" charset="0"/>
              </a:rPr>
              <a:t>pixel depth:</a:t>
            </a:r>
            <a:endParaRPr lang="en-US" altLang="ko-KR" sz="1800">
              <a:solidFill>
                <a:srgbClr val="0000FF"/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en-US" altLang="ko-KR" sz="1800">
                <a:solidFill>
                  <a:srgbClr val="0000FF"/>
                </a:solidFill>
                <a:latin typeface="Times New Roman" pitchFamily="18" charset="0"/>
              </a:rPr>
              <a:t># of bits per pixel</a:t>
            </a:r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7019925" y="620713"/>
          <a:ext cx="214313" cy="412750"/>
        </p:xfrm>
        <a:graphic>
          <a:graphicData uri="http://schemas.openxmlformats.org/presentationml/2006/ole">
            <p:oleObj spid="_x0000_s12293" name="Microsoft ClipArt Gallery" r:id="rId3" imgW="1857600" imgH="3995640" progId="MS_ClipArt_Gallery">
              <p:embed/>
            </p:oleObj>
          </a:graphicData>
        </a:graphic>
      </p:graphicFrame>
      <p:sp>
        <p:nvSpPr>
          <p:cNvPr id="12302" name="Text Box 14"/>
          <p:cNvSpPr txBox="1">
            <a:spLocks noChangeArrowheads="1"/>
          </p:cNvSpPr>
          <p:nvPr/>
        </p:nvSpPr>
        <p:spPr bwMode="auto">
          <a:xfrm rot="-819934">
            <a:off x="7797800" y="2206625"/>
            <a:ext cx="936625" cy="711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u="sng">
                <a:latin typeface="MD개성체" pitchFamily="18" charset="-127"/>
                <a:ea typeface="MD개성체" pitchFamily="18" charset="-127"/>
                <a:hlinkClick r:id="rId4"/>
              </a:rPr>
              <a:t>참고 하기</a:t>
            </a:r>
            <a:r>
              <a:rPr lang="en-US" altLang="ko-KR" sz="2000" u="sng">
                <a:latin typeface="MD개성체" pitchFamily="18" charset="-127"/>
                <a:ea typeface="MD개성체" pitchFamily="18" charset="-127"/>
                <a:hlinkClick r:id="rId4"/>
              </a:rPr>
              <a:t>1</a:t>
            </a:r>
            <a:endParaRPr lang="en-US" altLang="ko-KR" sz="2000" u="sng">
              <a:latin typeface="MD개성체" pitchFamily="18" charset="-127"/>
              <a:ea typeface="MD개성체" pitchFamily="18" charset="-127"/>
            </a:endParaRP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 rot="-819934">
            <a:off x="7899400" y="3722688"/>
            <a:ext cx="936625" cy="711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u="sng">
                <a:latin typeface="MD개성체" pitchFamily="18" charset="-127"/>
                <a:ea typeface="MD개성체" pitchFamily="18" charset="-127"/>
                <a:hlinkClick r:id="rId5"/>
              </a:rPr>
              <a:t>참고 하기</a:t>
            </a:r>
            <a:r>
              <a:rPr lang="en-US" altLang="ko-KR" sz="2000" u="sng">
                <a:latin typeface="MD개성체" pitchFamily="18" charset="-127"/>
                <a:ea typeface="MD개성체" pitchFamily="18" charset="-127"/>
                <a:hlinkClick r:id="rId4"/>
              </a:rPr>
              <a:t>2</a:t>
            </a:r>
            <a:endParaRPr lang="en-US" altLang="ko-KR" sz="2000" u="sng">
              <a:latin typeface="MD개성체" pitchFamily="18" charset="-127"/>
              <a:ea typeface="MD개성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B3FE8-1FB5-43D1-A9DB-3222D8BF0ED2}" type="slidenum">
              <a:rPr lang="en-US" altLang="ko-KR"/>
              <a:pPr/>
              <a:t>12</a:t>
            </a:fld>
            <a:endParaRPr lang="en-US" altLang="ko-KR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0"/>
            <a:ext cx="4895850" cy="620713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Digitized Pictures(2)</a:t>
            </a:r>
          </a:p>
        </p:txBody>
      </p:sp>
      <p:sp>
        <p:nvSpPr>
          <p:cNvPr id="40992" name="Text Box 32"/>
          <p:cNvSpPr txBox="1">
            <a:spLocks noChangeArrowheads="1"/>
          </p:cNvSpPr>
          <p:nvPr/>
        </p:nvSpPr>
        <p:spPr bwMode="auto">
          <a:xfrm rot="-454103">
            <a:off x="347663" y="547688"/>
            <a:ext cx="1655762" cy="831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>
                <a:latin typeface="Comic Sans MS" pitchFamily="66" charset="0"/>
              </a:rPr>
              <a:t>Scanning Order</a:t>
            </a:r>
          </a:p>
        </p:txBody>
      </p:sp>
      <p:sp>
        <p:nvSpPr>
          <p:cNvPr id="40993" name="Text Box 33"/>
          <p:cNvSpPr txBox="1">
            <a:spLocks noChangeArrowheads="1"/>
          </p:cNvSpPr>
          <p:nvPr/>
        </p:nvSpPr>
        <p:spPr bwMode="auto">
          <a:xfrm>
            <a:off x="3708400" y="1125538"/>
            <a:ext cx="5256213" cy="1138237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700">
                <a:latin typeface="Times New Roman" pitchFamily="18" charset="0"/>
              </a:rPr>
              <a:t>1.</a:t>
            </a:r>
            <a:r>
              <a:rPr lang="en-US" altLang="ko-KR" sz="1700" i="1">
                <a:latin typeface="Times New Roman" pitchFamily="18" charset="0"/>
              </a:rPr>
              <a:t> N</a:t>
            </a:r>
            <a:r>
              <a:rPr lang="en-US" altLang="ko-KR" sz="1700">
                <a:latin typeface="Times New Roman" pitchFamily="18" charset="0"/>
              </a:rPr>
              <a:t>=525(NTSC) &amp; 625(PAL/SECAM/CCIR)</a:t>
            </a:r>
          </a:p>
          <a:p>
            <a:pPr>
              <a:spcBef>
                <a:spcPct val="50000"/>
              </a:spcBef>
            </a:pPr>
            <a:r>
              <a:rPr lang="en-US" altLang="ko-KR" sz="1700">
                <a:latin typeface="Times New Roman" pitchFamily="18" charset="0"/>
              </a:rPr>
              <a:t>2. fresh rate (Hz) = 60(NTSC) &amp; 50(PAL/SECAM/CCIR)</a:t>
            </a:r>
          </a:p>
          <a:p>
            <a:pPr>
              <a:spcBef>
                <a:spcPct val="50000"/>
              </a:spcBef>
            </a:pPr>
            <a:r>
              <a:rPr lang="en-US" altLang="ko-KR" sz="1700">
                <a:latin typeface="Times New Roman" pitchFamily="18" charset="0"/>
              </a:rPr>
              <a:t>3. </a:t>
            </a:r>
            <a:r>
              <a:rPr lang="en-US" altLang="ko-KR" sz="1700" i="1">
                <a:latin typeface="Times New Roman" pitchFamily="18" charset="0"/>
              </a:rPr>
              <a:t>M </a:t>
            </a:r>
            <a:r>
              <a:rPr lang="en-US" altLang="ko-KR" sz="1700">
                <a:latin typeface="Times New Roman" pitchFamily="18" charset="0"/>
              </a:rPr>
              <a:t>is determined by the aspect ratio (see the next slides)</a:t>
            </a:r>
          </a:p>
        </p:txBody>
      </p:sp>
      <p:grpSp>
        <p:nvGrpSpPr>
          <p:cNvPr id="41033" name="Group 73"/>
          <p:cNvGrpSpPr>
            <a:grpSpLocks/>
          </p:cNvGrpSpPr>
          <p:nvPr/>
        </p:nvGrpSpPr>
        <p:grpSpPr bwMode="auto">
          <a:xfrm>
            <a:off x="179388" y="1341438"/>
            <a:ext cx="3384550" cy="2495550"/>
            <a:chOff x="113" y="619"/>
            <a:chExt cx="2132" cy="1572"/>
          </a:xfrm>
        </p:grpSpPr>
        <p:sp>
          <p:nvSpPr>
            <p:cNvPr id="40974" name="Rectangle 14"/>
            <p:cNvSpPr>
              <a:spLocks noChangeArrowheads="1"/>
            </p:cNvSpPr>
            <p:nvPr/>
          </p:nvSpPr>
          <p:spPr bwMode="auto">
            <a:xfrm>
              <a:off x="385" y="709"/>
              <a:ext cx="1860" cy="127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385" y="709"/>
              <a:ext cx="186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Line 16"/>
            <p:cNvSpPr>
              <a:spLocks noChangeShapeType="1"/>
            </p:cNvSpPr>
            <p:nvPr/>
          </p:nvSpPr>
          <p:spPr bwMode="auto">
            <a:xfrm>
              <a:off x="385" y="891"/>
              <a:ext cx="186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7" name="Line 17"/>
            <p:cNvSpPr>
              <a:spLocks noChangeShapeType="1"/>
            </p:cNvSpPr>
            <p:nvPr/>
          </p:nvSpPr>
          <p:spPr bwMode="auto">
            <a:xfrm>
              <a:off x="385" y="1072"/>
              <a:ext cx="186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8" name="Line 18"/>
            <p:cNvSpPr>
              <a:spLocks noChangeShapeType="1"/>
            </p:cNvSpPr>
            <p:nvPr/>
          </p:nvSpPr>
          <p:spPr bwMode="auto">
            <a:xfrm>
              <a:off x="385" y="1254"/>
              <a:ext cx="186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9" name="Line 19"/>
            <p:cNvSpPr>
              <a:spLocks noChangeShapeType="1"/>
            </p:cNvSpPr>
            <p:nvPr/>
          </p:nvSpPr>
          <p:spPr bwMode="auto">
            <a:xfrm>
              <a:off x="385" y="1798"/>
              <a:ext cx="186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80" name="Line 20"/>
            <p:cNvSpPr>
              <a:spLocks noChangeShapeType="1"/>
            </p:cNvSpPr>
            <p:nvPr/>
          </p:nvSpPr>
          <p:spPr bwMode="auto">
            <a:xfrm flipH="1">
              <a:off x="385" y="845"/>
              <a:ext cx="1860" cy="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81" name="Line 21"/>
            <p:cNvSpPr>
              <a:spLocks noChangeShapeType="1"/>
            </p:cNvSpPr>
            <p:nvPr/>
          </p:nvSpPr>
          <p:spPr bwMode="auto">
            <a:xfrm flipH="1">
              <a:off x="385" y="1027"/>
              <a:ext cx="1815" cy="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82" name="Line 22"/>
            <p:cNvSpPr>
              <a:spLocks noChangeShapeType="1"/>
            </p:cNvSpPr>
            <p:nvPr/>
          </p:nvSpPr>
          <p:spPr bwMode="auto">
            <a:xfrm flipH="1">
              <a:off x="385" y="1208"/>
              <a:ext cx="1815" cy="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83" name="Line 23"/>
            <p:cNvSpPr>
              <a:spLocks noChangeShapeType="1"/>
            </p:cNvSpPr>
            <p:nvPr/>
          </p:nvSpPr>
          <p:spPr bwMode="auto">
            <a:xfrm flipH="1">
              <a:off x="385" y="1390"/>
              <a:ext cx="1815" cy="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84" name="Line 24"/>
            <p:cNvSpPr>
              <a:spLocks noChangeShapeType="1"/>
            </p:cNvSpPr>
            <p:nvPr/>
          </p:nvSpPr>
          <p:spPr bwMode="auto">
            <a:xfrm flipH="1">
              <a:off x="385" y="1752"/>
              <a:ext cx="1815" cy="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85" name="Line 25"/>
            <p:cNvSpPr>
              <a:spLocks noChangeShapeType="1"/>
            </p:cNvSpPr>
            <p:nvPr/>
          </p:nvSpPr>
          <p:spPr bwMode="auto">
            <a:xfrm>
              <a:off x="1428" y="1480"/>
              <a:ext cx="0" cy="227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86" name="Text Box 26"/>
            <p:cNvSpPr txBox="1">
              <a:spLocks noChangeArrowheads="1"/>
            </p:cNvSpPr>
            <p:nvPr/>
          </p:nvSpPr>
          <p:spPr bwMode="auto">
            <a:xfrm>
              <a:off x="113" y="619"/>
              <a:ext cx="2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ko-KR" sz="16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0987" name="Text Box 27"/>
            <p:cNvSpPr txBox="1">
              <a:spLocks noChangeArrowheads="1"/>
            </p:cNvSpPr>
            <p:nvPr/>
          </p:nvSpPr>
          <p:spPr bwMode="auto">
            <a:xfrm>
              <a:off x="113" y="800"/>
              <a:ext cx="2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ko-KR" sz="16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40988" name="Text Box 28"/>
            <p:cNvSpPr txBox="1">
              <a:spLocks noChangeArrowheads="1"/>
            </p:cNvSpPr>
            <p:nvPr/>
          </p:nvSpPr>
          <p:spPr bwMode="auto">
            <a:xfrm>
              <a:off x="113" y="981"/>
              <a:ext cx="2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ko-KR" sz="16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40989" name="Text Box 29"/>
            <p:cNvSpPr txBox="1">
              <a:spLocks noChangeArrowheads="1"/>
            </p:cNvSpPr>
            <p:nvPr/>
          </p:nvSpPr>
          <p:spPr bwMode="auto">
            <a:xfrm>
              <a:off x="113" y="1163"/>
              <a:ext cx="2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ko-KR" sz="16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40990" name="Text Box 30"/>
            <p:cNvSpPr txBox="1">
              <a:spLocks noChangeArrowheads="1"/>
            </p:cNvSpPr>
            <p:nvPr/>
          </p:nvSpPr>
          <p:spPr bwMode="auto">
            <a:xfrm>
              <a:off x="113" y="1344"/>
              <a:ext cx="2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ko-KR" sz="1600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40991" name="Text Box 31"/>
            <p:cNvSpPr txBox="1">
              <a:spLocks noChangeArrowheads="1"/>
            </p:cNvSpPr>
            <p:nvPr/>
          </p:nvSpPr>
          <p:spPr bwMode="auto">
            <a:xfrm>
              <a:off x="113" y="1707"/>
              <a:ext cx="2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ko-KR" sz="1600" i="1">
                  <a:latin typeface="Times New Roman" pitchFamily="18" charset="0"/>
                </a:rPr>
                <a:t>N</a:t>
              </a:r>
            </a:p>
          </p:txBody>
        </p:sp>
        <p:sp>
          <p:nvSpPr>
            <p:cNvPr id="40995" name="Line 35"/>
            <p:cNvSpPr>
              <a:spLocks noChangeShapeType="1"/>
            </p:cNvSpPr>
            <p:nvPr/>
          </p:nvSpPr>
          <p:spPr bwMode="auto">
            <a:xfrm>
              <a:off x="2109" y="709"/>
              <a:ext cx="0" cy="1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97" name="Line 37"/>
            <p:cNvSpPr>
              <a:spLocks noChangeShapeType="1"/>
            </p:cNvSpPr>
            <p:nvPr/>
          </p:nvSpPr>
          <p:spPr bwMode="auto">
            <a:xfrm>
              <a:off x="522" y="709"/>
              <a:ext cx="0" cy="1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99" name="Line 39"/>
            <p:cNvSpPr>
              <a:spLocks noChangeShapeType="1"/>
            </p:cNvSpPr>
            <p:nvPr/>
          </p:nvSpPr>
          <p:spPr bwMode="auto">
            <a:xfrm>
              <a:off x="658" y="709"/>
              <a:ext cx="0" cy="1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000" name="Line 40"/>
            <p:cNvSpPr>
              <a:spLocks noChangeShapeType="1"/>
            </p:cNvSpPr>
            <p:nvPr/>
          </p:nvSpPr>
          <p:spPr bwMode="auto">
            <a:xfrm>
              <a:off x="794" y="709"/>
              <a:ext cx="0" cy="1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001" name="Text Box 41"/>
            <p:cNvSpPr txBox="1">
              <a:spLocks noChangeArrowheads="1"/>
            </p:cNvSpPr>
            <p:nvPr/>
          </p:nvSpPr>
          <p:spPr bwMode="auto">
            <a:xfrm>
              <a:off x="385" y="1979"/>
              <a:ext cx="2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ko-KR" sz="16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1002" name="Text Box 42"/>
            <p:cNvSpPr txBox="1">
              <a:spLocks noChangeArrowheads="1"/>
            </p:cNvSpPr>
            <p:nvPr/>
          </p:nvSpPr>
          <p:spPr bwMode="auto">
            <a:xfrm>
              <a:off x="567" y="1979"/>
              <a:ext cx="2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ko-KR" sz="16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41003" name="Text Box 43"/>
            <p:cNvSpPr txBox="1">
              <a:spLocks noChangeArrowheads="1"/>
            </p:cNvSpPr>
            <p:nvPr/>
          </p:nvSpPr>
          <p:spPr bwMode="auto">
            <a:xfrm>
              <a:off x="703" y="1979"/>
              <a:ext cx="2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ko-KR" sz="16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41004" name="Text Box 44"/>
            <p:cNvSpPr txBox="1">
              <a:spLocks noChangeArrowheads="1"/>
            </p:cNvSpPr>
            <p:nvPr/>
          </p:nvSpPr>
          <p:spPr bwMode="auto">
            <a:xfrm>
              <a:off x="2018" y="1979"/>
              <a:ext cx="2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ko-KR" sz="1600" i="1">
                  <a:latin typeface="Times New Roman" pitchFamily="18" charset="0"/>
                </a:rPr>
                <a:t>M</a:t>
              </a:r>
            </a:p>
          </p:txBody>
        </p:sp>
      </p:grpSp>
      <p:sp>
        <p:nvSpPr>
          <p:cNvPr id="41006" name="Rectangle 46"/>
          <p:cNvSpPr>
            <a:spLocks noChangeArrowheads="1"/>
          </p:cNvSpPr>
          <p:nvPr/>
        </p:nvSpPr>
        <p:spPr bwMode="auto">
          <a:xfrm>
            <a:off x="4067175" y="2781300"/>
            <a:ext cx="4608513" cy="360363"/>
          </a:xfrm>
          <a:prstGeom prst="rect">
            <a:avLst/>
          </a:prstGeom>
          <a:noFill/>
          <a:ln w="9525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>
                <a:solidFill>
                  <a:srgbClr val="FF0000"/>
                </a:solidFill>
                <a:latin typeface="Times New Roman" pitchFamily="18" charset="0"/>
              </a:rPr>
              <a:t>frame </a:t>
            </a:r>
            <a:r>
              <a:rPr lang="en-US" altLang="ko-KR" sz="1800">
                <a:latin typeface="Times New Roman" pitchFamily="18" charset="0"/>
              </a:rPr>
              <a:t>: a complete set of  </a:t>
            </a:r>
            <a:r>
              <a:rPr lang="en-US" altLang="ko-KR" sz="1800" i="1">
                <a:latin typeface="Times New Roman" pitchFamily="18" charset="0"/>
              </a:rPr>
              <a:t>N</a:t>
            </a:r>
            <a:r>
              <a:rPr lang="en-US" altLang="ko-KR" sz="1800">
                <a:latin typeface="Times New Roman" pitchFamily="18" charset="0"/>
              </a:rPr>
              <a:t>  horizontal scan lines</a:t>
            </a:r>
          </a:p>
        </p:txBody>
      </p:sp>
      <p:sp>
        <p:nvSpPr>
          <p:cNvPr id="41007" name="Text Box 47"/>
          <p:cNvSpPr txBox="1">
            <a:spLocks noChangeArrowheads="1"/>
          </p:cNvSpPr>
          <p:nvPr/>
        </p:nvSpPr>
        <p:spPr bwMode="auto">
          <a:xfrm rot="1149610">
            <a:off x="8027988" y="836613"/>
            <a:ext cx="647700" cy="4064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 b="1">
                <a:solidFill>
                  <a:schemeClr val="hlink"/>
                </a:solidFill>
                <a:latin typeface="Comic Sans MS" pitchFamily="66" charset="0"/>
              </a:rPr>
              <a:t>TV</a:t>
            </a:r>
          </a:p>
        </p:txBody>
      </p:sp>
      <p:sp>
        <p:nvSpPr>
          <p:cNvPr id="41009" name="Text Box 49"/>
          <p:cNvSpPr txBox="1">
            <a:spLocks noChangeArrowheads="1"/>
          </p:cNvSpPr>
          <p:nvPr/>
        </p:nvSpPr>
        <p:spPr bwMode="auto">
          <a:xfrm>
            <a:off x="468313" y="4221163"/>
            <a:ext cx="2735262" cy="466725"/>
          </a:xfrm>
          <a:prstGeom prst="rect">
            <a:avLst/>
          </a:prstGeom>
          <a:noFill/>
          <a:ln w="9525">
            <a:solidFill>
              <a:srgbClr val="8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>
                <a:latin typeface="Comic Sans MS" pitchFamily="66" charset="0"/>
              </a:rPr>
              <a:t>Scanning Method</a:t>
            </a:r>
          </a:p>
        </p:txBody>
      </p:sp>
      <p:sp>
        <p:nvSpPr>
          <p:cNvPr id="41010" name="Text Box 50"/>
          <p:cNvSpPr txBox="1">
            <a:spLocks noChangeArrowheads="1"/>
          </p:cNvSpPr>
          <p:nvPr/>
        </p:nvSpPr>
        <p:spPr bwMode="auto">
          <a:xfrm>
            <a:off x="684213" y="4797425"/>
            <a:ext cx="5113337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800">
                <a:solidFill>
                  <a:srgbClr val="0000FF"/>
                </a:solidFill>
                <a:latin typeface="Times New Roman" pitchFamily="18" charset="0"/>
              </a:rPr>
              <a:t>Progressive scanning </a:t>
            </a:r>
            <a:r>
              <a:rPr lang="en-US" altLang="ko-KR" sz="1800">
                <a:latin typeface="Times New Roman" pitchFamily="18" charset="0"/>
              </a:rPr>
              <a:t>:  1</a:t>
            </a:r>
            <a:r>
              <a:rPr lang="en-US" altLang="ko-KR" sz="1800">
                <a:latin typeface="Times New Roman" pitchFamily="18" charset="0"/>
                <a:sym typeface="Wingdings" pitchFamily="2" charset="2"/>
              </a:rPr>
              <a:t>23…</a:t>
            </a:r>
            <a:r>
              <a:rPr lang="en-US" altLang="ko-KR" sz="1800" i="1">
                <a:latin typeface="Times New Roman" pitchFamily="18" charset="0"/>
                <a:sym typeface="Wingdings" pitchFamily="2" charset="2"/>
              </a:rPr>
              <a:t>N</a:t>
            </a:r>
            <a:r>
              <a:rPr lang="en-US" altLang="ko-KR" sz="1800">
                <a:latin typeface="Times New Roman" pitchFamily="18" charset="0"/>
                <a:sym typeface="Wingdings" pitchFamily="2" charset="2"/>
              </a:rPr>
              <a:t>:  one frame</a:t>
            </a:r>
          </a:p>
          <a:p>
            <a:pPr>
              <a:spcBef>
                <a:spcPct val="50000"/>
              </a:spcBef>
            </a:pPr>
            <a:r>
              <a:rPr lang="en-US" altLang="ko-KR" sz="1800">
                <a:solidFill>
                  <a:srgbClr val="3366FF"/>
                </a:solidFill>
                <a:latin typeface="Times New Roman" pitchFamily="18" charset="0"/>
                <a:sym typeface="Wingdings" pitchFamily="2" charset="2"/>
              </a:rPr>
              <a:t>(</a:t>
            </a:r>
            <a:r>
              <a:rPr lang="ko-KR" altLang="en-US" sz="1800">
                <a:solidFill>
                  <a:srgbClr val="3366FF"/>
                </a:solidFill>
                <a:latin typeface="Times New Roman" pitchFamily="18" charset="0"/>
                <a:sym typeface="Wingdings" pitchFamily="2" charset="2"/>
              </a:rPr>
              <a:t>전진주사</a:t>
            </a:r>
            <a:r>
              <a:rPr lang="en-US" altLang="ko-KR" sz="1800">
                <a:solidFill>
                  <a:srgbClr val="3366FF"/>
                </a:solidFill>
                <a:latin typeface="Times New Roman" pitchFamily="18" charset="0"/>
                <a:sym typeface="Wingdings" pitchFamily="2" charset="2"/>
              </a:rPr>
              <a:t>)</a:t>
            </a:r>
            <a:endParaRPr lang="en-US" altLang="ko-KR" sz="1800">
              <a:solidFill>
                <a:srgbClr val="3366FF"/>
              </a:solidFill>
              <a:latin typeface="Times New Roman" pitchFamily="18" charset="0"/>
            </a:endParaRPr>
          </a:p>
        </p:txBody>
      </p:sp>
      <p:sp>
        <p:nvSpPr>
          <p:cNvPr id="41011" name="Line 51"/>
          <p:cNvSpPr>
            <a:spLocks noChangeShapeType="1"/>
          </p:cNvSpPr>
          <p:nvPr/>
        </p:nvSpPr>
        <p:spPr bwMode="auto">
          <a:xfrm>
            <a:off x="4573588" y="51577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12" name="Line 52"/>
          <p:cNvSpPr>
            <a:spLocks noChangeShapeType="1"/>
          </p:cNvSpPr>
          <p:nvPr/>
        </p:nvSpPr>
        <p:spPr bwMode="auto">
          <a:xfrm flipH="1">
            <a:off x="3060700" y="5302250"/>
            <a:ext cx="1512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13" name="Line 53"/>
          <p:cNvSpPr>
            <a:spLocks noChangeShapeType="1"/>
          </p:cNvSpPr>
          <p:nvPr/>
        </p:nvSpPr>
        <p:spPr bwMode="auto">
          <a:xfrm flipV="1">
            <a:off x="3060700" y="51577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14" name="Text Box 54"/>
          <p:cNvSpPr txBox="1">
            <a:spLocks noChangeArrowheads="1"/>
          </p:cNvSpPr>
          <p:nvPr/>
        </p:nvSpPr>
        <p:spPr bwMode="auto">
          <a:xfrm>
            <a:off x="684213" y="5589588"/>
            <a:ext cx="6408737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800">
                <a:solidFill>
                  <a:srgbClr val="0000FF"/>
                </a:solidFill>
                <a:latin typeface="Times New Roman" pitchFamily="18" charset="0"/>
              </a:rPr>
              <a:t>Interlaced scanning </a:t>
            </a:r>
            <a:r>
              <a:rPr lang="en-US" altLang="ko-KR" sz="1800">
                <a:latin typeface="Times New Roman" pitchFamily="18" charset="0"/>
              </a:rPr>
              <a:t>:  1</a:t>
            </a:r>
            <a:r>
              <a:rPr lang="en-US" altLang="ko-KR" sz="1800">
                <a:latin typeface="Times New Roman" pitchFamily="18" charset="0"/>
                <a:sym typeface="Wingdings" pitchFamily="2" charset="2"/>
              </a:rPr>
              <a:t>35…</a:t>
            </a:r>
            <a:r>
              <a:rPr lang="en-US" altLang="ko-KR" sz="1800" i="1">
                <a:latin typeface="Times New Roman" pitchFamily="18" charset="0"/>
                <a:sym typeface="Wingdings" pitchFamily="2" charset="2"/>
              </a:rPr>
              <a:t>N</a:t>
            </a:r>
            <a:r>
              <a:rPr lang="en-US" altLang="ko-KR" sz="1800">
                <a:latin typeface="Times New Roman" pitchFamily="18" charset="0"/>
                <a:sym typeface="Wingdings" pitchFamily="2" charset="2"/>
              </a:rPr>
              <a:t>-1: first half frame (field)</a:t>
            </a:r>
          </a:p>
          <a:p>
            <a:pPr>
              <a:spcBef>
                <a:spcPct val="50000"/>
              </a:spcBef>
            </a:pPr>
            <a:r>
              <a:rPr lang="en-US" altLang="ko-KR" sz="1800">
                <a:solidFill>
                  <a:srgbClr val="3366FF"/>
                </a:solidFill>
                <a:latin typeface="Times New Roman" pitchFamily="18" charset="0"/>
                <a:sym typeface="Wingdings" pitchFamily="2" charset="2"/>
              </a:rPr>
              <a:t>(</a:t>
            </a:r>
            <a:r>
              <a:rPr lang="ko-KR" altLang="en-US" sz="1800">
                <a:solidFill>
                  <a:srgbClr val="3366FF"/>
                </a:solidFill>
                <a:latin typeface="Times New Roman" pitchFamily="18" charset="0"/>
                <a:sym typeface="Wingdings" pitchFamily="2" charset="2"/>
              </a:rPr>
              <a:t>격월주사</a:t>
            </a:r>
            <a:r>
              <a:rPr lang="en-US" altLang="ko-KR" sz="1800">
                <a:solidFill>
                  <a:srgbClr val="3366FF"/>
                </a:solidFill>
                <a:latin typeface="Times New Roman" pitchFamily="18" charset="0"/>
                <a:sym typeface="Wingdings" pitchFamily="2" charset="2"/>
              </a:rPr>
              <a:t>)</a:t>
            </a:r>
            <a:r>
              <a:rPr lang="en-US" altLang="ko-KR" sz="1800">
                <a:latin typeface="Times New Roman" pitchFamily="18" charset="0"/>
                <a:sym typeface="Wingdings" pitchFamily="2" charset="2"/>
              </a:rPr>
              <a:t>                 246…</a:t>
            </a:r>
            <a:r>
              <a:rPr lang="en-US" altLang="ko-KR" sz="1800" i="1">
                <a:latin typeface="Times New Roman" pitchFamily="18" charset="0"/>
                <a:sym typeface="Wingdings" pitchFamily="2" charset="2"/>
              </a:rPr>
              <a:t>N</a:t>
            </a:r>
            <a:r>
              <a:rPr lang="en-US" altLang="ko-KR" sz="1800">
                <a:latin typeface="Times New Roman" pitchFamily="18" charset="0"/>
                <a:sym typeface="Wingdings" pitchFamily="2" charset="2"/>
              </a:rPr>
              <a:t>:   2</a:t>
            </a:r>
            <a:r>
              <a:rPr lang="en-US" altLang="ko-KR" sz="1800" baseline="30000">
                <a:latin typeface="Times New Roman" pitchFamily="18" charset="0"/>
                <a:sym typeface="Wingdings" pitchFamily="2" charset="2"/>
              </a:rPr>
              <a:t>nd</a:t>
            </a:r>
            <a:r>
              <a:rPr lang="en-US" altLang="ko-KR" sz="1800">
                <a:latin typeface="Times New Roman" pitchFamily="18" charset="0"/>
                <a:sym typeface="Wingdings" pitchFamily="2" charset="2"/>
              </a:rPr>
              <a:t> half frame (filed)</a:t>
            </a:r>
          </a:p>
        </p:txBody>
      </p:sp>
      <p:sp>
        <p:nvSpPr>
          <p:cNvPr id="41019" name="Line 59"/>
          <p:cNvSpPr>
            <a:spLocks noChangeShapeType="1"/>
          </p:cNvSpPr>
          <p:nvPr/>
        </p:nvSpPr>
        <p:spPr bwMode="auto">
          <a:xfrm flipH="1">
            <a:off x="2916238" y="5878513"/>
            <a:ext cx="15128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20" name="Line 60"/>
          <p:cNvSpPr>
            <a:spLocks noChangeShapeType="1"/>
          </p:cNvSpPr>
          <p:nvPr/>
        </p:nvSpPr>
        <p:spPr bwMode="auto">
          <a:xfrm flipH="1">
            <a:off x="2700338" y="6453188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21" name="Line 61"/>
          <p:cNvSpPr>
            <a:spLocks noChangeShapeType="1"/>
          </p:cNvSpPr>
          <p:nvPr/>
        </p:nvSpPr>
        <p:spPr bwMode="auto">
          <a:xfrm flipV="1">
            <a:off x="2700338" y="580548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22" name="Line 62"/>
          <p:cNvSpPr>
            <a:spLocks noChangeShapeType="1"/>
          </p:cNvSpPr>
          <p:nvPr/>
        </p:nvSpPr>
        <p:spPr bwMode="auto">
          <a:xfrm>
            <a:off x="4357688" y="6310313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23" name="Line 63"/>
          <p:cNvSpPr>
            <a:spLocks noChangeShapeType="1"/>
          </p:cNvSpPr>
          <p:nvPr/>
        </p:nvSpPr>
        <p:spPr bwMode="auto">
          <a:xfrm>
            <a:off x="2700338" y="5805488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25" name="AutoShape 65"/>
          <p:cNvSpPr>
            <a:spLocks noChangeArrowheads="1"/>
          </p:cNvSpPr>
          <p:nvPr/>
        </p:nvSpPr>
        <p:spPr bwMode="auto">
          <a:xfrm>
            <a:off x="6804025" y="4941888"/>
            <a:ext cx="503238" cy="144462"/>
          </a:xfrm>
          <a:prstGeom prst="rightArrow">
            <a:avLst>
              <a:gd name="adj1" fmla="val 50000"/>
              <a:gd name="adj2" fmla="val 8708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6" name="AutoShape 66"/>
          <p:cNvSpPr>
            <a:spLocks noChangeArrowheads="1"/>
          </p:cNvSpPr>
          <p:nvPr/>
        </p:nvSpPr>
        <p:spPr bwMode="auto">
          <a:xfrm>
            <a:off x="6804025" y="5734050"/>
            <a:ext cx="503238" cy="144463"/>
          </a:xfrm>
          <a:prstGeom prst="rightArrow">
            <a:avLst>
              <a:gd name="adj1" fmla="val 50000"/>
              <a:gd name="adj2" fmla="val 8708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7" name="Text Box 67"/>
          <p:cNvSpPr txBox="1">
            <a:spLocks noChangeArrowheads="1"/>
          </p:cNvSpPr>
          <p:nvPr/>
        </p:nvSpPr>
        <p:spPr bwMode="auto">
          <a:xfrm>
            <a:off x="7451725" y="4652963"/>
            <a:ext cx="1441450" cy="5810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>
                <a:latin typeface="Comic Sans MS" pitchFamily="66" charset="0"/>
              </a:rPr>
              <a:t>60 or 50 Hz refresh rate</a:t>
            </a:r>
          </a:p>
        </p:txBody>
      </p:sp>
      <p:sp>
        <p:nvSpPr>
          <p:cNvPr id="41028" name="Text Box 68"/>
          <p:cNvSpPr txBox="1">
            <a:spLocks noChangeArrowheads="1"/>
          </p:cNvSpPr>
          <p:nvPr/>
        </p:nvSpPr>
        <p:spPr bwMode="auto">
          <a:xfrm>
            <a:off x="7451725" y="5589588"/>
            <a:ext cx="1441450" cy="5810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>
                <a:latin typeface="Comic Sans MS" pitchFamily="66" charset="0"/>
              </a:rPr>
              <a:t>30 or 25 Hz refresh rate</a:t>
            </a:r>
          </a:p>
        </p:txBody>
      </p:sp>
      <p:sp>
        <p:nvSpPr>
          <p:cNvPr id="41029" name="Line 69"/>
          <p:cNvSpPr>
            <a:spLocks noChangeShapeType="1"/>
          </p:cNvSpPr>
          <p:nvPr/>
        </p:nvSpPr>
        <p:spPr bwMode="auto">
          <a:xfrm flipH="1">
            <a:off x="395288" y="5013325"/>
            <a:ext cx="3603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30" name="Line 70"/>
          <p:cNvSpPr>
            <a:spLocks noChangeShapeType="1"/>
          </p:cNvSpPr>
          <p:nvPr/>
        </p:nvSpPr>
        <p:spPr bwMode="auto">
          <a:xfrm flipH="1" flipV="1">
            <a:off x="395288" y="5373688"/>
            <a:ext cx="3603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31" name="Rectangle 71"/>
          <p:cNvSpPr>
            <a:spLocks noChangeArrowheads="1"/>
          </p:cNvSpPr>
          <p:nvPr/>
        </p:nvSpPr>
        <p:spPr bwMode="auto">
          <a:xfrm>
            <a:off x="4427538" y="3213100"/>
            <a:ext cx="3889375" cy="7191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>
                <a:solidFill>
                  <a:srgbClr val="FF0000"/>
                </a:solidFill>
                <a:latin typeface="Times New Roman" pitchFamily="18" charset="0"/>
              </a:rPr>
              <a:t>frame refresh rate: </a:t>
            </a:r>
            <a:r>
              <a:rPr lang="en-US" altLang="ko-KR" sz="1800">
                <a:solidFill>
                  <a:srgbClr val="0000FF"/>
                </a:solidFill>
                <a:latin typeface="Times New Roman" pitchFamily="18" charset="0"/>
              </a:rPr>
              <a:t># of frames per sec</a:t>
            </a:r>
          </a:p>
          <a:p>
            <a:pPr algn="ctr"/>
            <a:r>
              <a:rPr lang="en-US" altLang="ko-KR" sz="1800">
                <a:solidFill>
                  <a:srgbClr val="CC0099"/>
                </a:solidFill>
                <a:latin typeface="Times New Roman" pitchFamily="18" charset="0"/>
              </a:rPr>
              <a:t>at least 50 Hz to avoid flickering</a:t>
            </a:r>
          </a:p>
        </p:txBody>
      </p:sp>
      <p:graphicFrame>
        <p:nvGraphicFramePr>
          <p:cNvPr id="41032" name="Object 72"/>
          <p:cNvGraphicFramePr>
            <a:graphicFrameLocks noChangeAspect="1"/>
          </p:cNvGraphicFramePr>
          <p:nvPr>
            <p:ph sz="half" idx="2"/>
          </p:nvPr>
        </p:nvGraphicFramePr>
        <p:xfrm>
          <a:off x="6372225" y="2276475"/>
          <a:ext cx="288925" cy="555625"/>
        </p:xfrm>
        <a:graphic>
          <a:graphicData uri="http://schemas.openxmlformats.org/presentationml/2006/ole">
            <p:oleObj spid="_x0000_s41032" name="Microsoft ClipArt Gallery" r:id="rId3" imgW="1857600" imgH="3995640" progId="MS_ClipArt_Gallery">
              <p:embed/>
            </p:oleObj>
          </a:graphicData>
        </a:graphic>
      </p:graphicFrame>
      <p:sp>
        <p:nvSpPr>
          <p:cNvPr id="41034" name="Line 74"/>
          <p:cNvSpPr>
            <a:spLocks noChangeShapeType="1"/>
          </p:cNvSpPr>
          <p:nvPr/>
        </p:nvSpPr>
        <p:spPr bwMode="auto">
          <a:xfrm flipH="1" flipV="1">
            <a:off x="611188" y="1484313"/>
            <a:ext cx="2952750" cy="1944687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35" name="Freeform 75"/>
          <p:cNvSpPr>
            <a:spLocks/>
          </p:cNvSpPr>
          <p:nvPr/>
        </p:nvSpPr>
        <p:spPr bwMode="auto">
          <a:xfrm>
            <a:off x="2484438" y="2997200"/>
            <a:ext cx="239712" cy="255588"/>
          </a:xfrm>
          <a:custGeom>
            <a:avLst/>
            <a:gdLst/>
            <a:ahLst/>
            <a:cxnLst>
              <a:cxn ang="0">
                <a:pos x="105" y="161"/>
              </a:cxn>
              <a:cxn ang="0">
                <a:pos x="55" y="127"/>
              </a:cxn>
              <a:cxn ang="0">
                <a:pos x="38" y="102"/>
              </a:cxn>
              <a:cxn ang="0">
                <a:pos x="12" y="85"/>
              </a:cxn>
              <a:cxn ang="0">
                <a:pos x="46" y="0"/>
              </a:cxn>
              <a:cxn ang="0">
                <a:pos x="122" y="34"/>
              </a:cxn>
              <a:cxn ang="0">
                <a:pos x="148" y="85"/>
              </a:cxn>
              <a:cxn ang="0">
                <a:pos x="114" y="136"/>
              </a:cxn>
              <a:cxn ang="0">
                <a:pos x="89" y="153"/>
              </a:cxn>
              <a:cxn ang="0">
                <a:pos x="105" y="161"/>
              </a:cxn>
            </a:cxnLst>
            <a:rect l="0" t="0" r="r" b="b"/>
            <a:pathLst>
              <a:path w="151" h="161">
                <a:moveTo>
                  <a:pt x="105" y="161"/>
                </a:moveTo>
                <a:cubicBezTo>
                  <a:pt x="88" y="150"/>
                  <a:pt x="72" y="138"/>
                  <a:pt x="55" y="127"/>
                </a:cubicBezTo>
                <a:cubicBezTo>
                  <a:pt x="47" y="121"/>
                  <a:pt x="45" y="109"/>
                  <a:pt x="38" y="102"/>
                </a:cubicBezTo>
                <a:cubicBezTo>
                  <a:pt x="31" y="95"/>
                  <a:pt x="21" y="91"/>
                  <a:pt x="12" y="85"/>
                </a:cubicBezTo>
                <a:cubicBezTo>
                  <a:pt x="0" y="46"/>
                  <a:pt x="6" y="14"/>
                  <a:pt x="46" y="0"/>
                </a:cubicBezTo>
                <a:cubicBezTo>
                  <a:pt x="107" y="20"/>
                  <a:pt x="82" y="7"/>
                  <a:pt x="122" y="34"/>
                </a:cubicBezTo>
                <a:cubicBezTo>
                  <a:pt x="125" y="39"/>
                  <a:pt x="151" y="75"/>
                  <a:pt x="148" y="85"/>
                </a:cubicBezTo>
                <a:cubicBezTo>
                  <a:pt x="142" y="104"/>
                  <a:pt x="125" y="119"/>
                  <a:pt x="114" y="136"/>
                </a:cubicBezTo>
                <a:cubicBezTo>
                  <a:pt x="108" y="144"/>
                  <a:pt x="92" y="144"/>
                  <a:pt x="89" y="153"/>
                </a:cubicBezTo>
                <a:cubicBezTo>
                  <a:pt x="87" y="159"/>
                  <a:pt x="100" y="158"/>
                  <a:pt x="105" y="161"/>
                </a:cubicBezTo>
                <a:close/>
              </a:path>
            </a:pathLst>
          </a:custGeom>
          <a:noFill/>
          <a:ln w="9525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36" name="Freeform 76"/>
          <p:cNvSpPr>
            <a:spLocks/>
          </p:cNvSpPr>
          <p:nvPr/>
        </p:nvSpPr>
        <p:spPr bwMode="auto">
          <a:xfrm>
            <a:off x="1763713" y="1412875"/>
            <a:ext cx="239712" cy="255588"/>
          </a:xfrm>
          <a:custGeom>
            <a:avLst/>
            <a:gdLst/>
            <a:ahLst/>
            <a:cxnLst>
              <a:cxn ang="0">
                <a:pos x="105" y="161"/>
              </a:cxn>
              <a:cxn ang="0">
                <a:pos x="55" y="127"/>
              </a:cxn>
              <a:cxn ang="0">
                <a:pos x="38" y="102"/>
              </a:cxn>
              <a:cxn ang="0">
                <a:pos x="12" y="85"/>
              </a:cxn>
              <a:cxn ang="0">
                <a:pos x="46" y="0"/>
              </a:cxn>
              <a:cxn ang="0">
                <a:pos x="122" y="34"/>
              </a:cxn>
              <a:cxn ang="0">
                <a:pos x="148" y="85"/>
              </a:cxn>
              <a:cxn ang="0">
                <a:pos x="114" y="136"/>
              </a:cxn>
              <a:cxn ang="0">
                <a:pos x="89" y="153"/>
              </a:cxn>
              <a:cxn ang="0">
                <a:pos x="105" y="161"/>
              </a:cxn>
            </a:cxnLst>
            <a:rect l="0" t="0" r="r" b="b"/>
            <a:pathLst>
              <a:path w="151" h="161">
                <a:moveTo>
                  <a:pt x="105" y="161"/>
                </a:moveTo>
                <a:cubicBezTo>
                  <a:pt x="88" y="150"/>
                  <a:pt x="72" y="138"/>
                  <a:pt x="55" y="127"/>
                </a:cubicBezTo>
                <a:cubicBezTo>
                  <a:pt x="47" y="121"/>
                  <a:pt x="45" y="109"/>
                  <a:pt x="38" y="102"/>
                </a:cubicBezTo>
                <a:cubicBezTo>
                  <a:pt x="31" y="95"/>
                  <a:pt x="21" y="91"/>
                  <a:pt x="12" y="85"/>
                </a:cubicBezTo>
                <a:cubicBezTo>
                  <a:pt x="0" y="46"/>
                  <a:pt x="6" y="14"/>
                  <a:pt x="46" y="0"/>
                </a:cubicBezTo>
                <a:cubicBezTo>
                  <a:pt x="107" y="20"/>
                  <a:pt x="82" y="7"/>
                  <a:pt x="122" y="34"/>
                </a:cubicBezTo>
                <a:cubicBezTo>
                  <a:pt x="125" y="39"/>
                  <a:pt x="151" y="75"/>
                  <a:pt x="148" y="85"/>
                </a:cubicBezTo>
                <a:cubicBezTo>
                  <a:pt x="142" y="104"/>
                  <a:pt x="125" y="119"/>
                  <a:pt x="114" y="136"/>
                </a:cubicBezTo>
                <a:cubicBezTo>
                  <a:pt x="108" y="144"/>
                  <a:pt x="92" y="144"/>
                  <a:pt x="89" y="153"/>
                </a:cubicBezTo>
                <a:cubicBezTo>
                  <a:pt x="87" y="159"/>
                  <a:pt x="100" y="158"/>
                  <a:pt x="105" y="161"/>
                </a:cubicBezTo>
                <a:close/>
              </a:path>
            </a:pathLst>
          </a:custGeom>
          <a:noFill/>
          <a:ln w="9525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37" name="Text Box 77"/>
          <p:cNvSpPr txBox="1">
            <a:spLocks noChangeArrowheads="1"/>
          </p:cNvSpPr>
          <p:nvPr/>
        </p:nvSpPr>
        <p:spPr bwMode="auto">
          <a:xfrm>
            <a:off x="1619250" y="36449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>
                <a:solidFill>
                  <a:srgbClr val="3366FF"/>
                </a:solidFill>
                <a:latin typeface="Times New Roman" pitchFamily="18" charset="0"/>
              </a:rPr>
              <a:t>Retrace </a:t>
            </a:r>
          </a:p>
        </p:txBody>
      </p:sp>
      <p:sp>
        <p:nvSpPr>
          <p:cNvPr id="41038" name="Text Box 78"/>
          <p:cNvSpPr txBox="1">
            <a:spLocks noChangeArrowheads="1"/>
          </p:cNvSpPr>
          <p:nvPr/>
        </p:nvSpPr>
        <p:spPr bwMode="auto">
          <a:xfrm>
            <a:off x="2484438" y="836613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>
                <a:solidFill>
                  <a:srgbClr val="3366FF"/>
                </a:solidFill>
                <a:latin typeface="Times New Roman" pitchFamily="18" charset="0"/>
              </a:rPr>
              <a:t>Sweep  </a:t>
            </a:r>
          </a:p>
        </p:txBody>
      </p:sp>
      <p:sp>
        <p:nvSpPr>
          <p:cNvPr id="41039" name="Freeform 79"/>
          <p:cNvSpPr>
            <a:spLocks/>
          </p:cNvSpPr>
          <p:nvPr/>
        </p:nvSpPr>
        <p:spPr bwMode="auto">
          <a:xfrm>
            <a:off x="1979613" y="1125538"/>
            <a:ext cx="457200" cy="366712"/>
          </a:xfrm>
          <a:custGeom>
            <a:avLst/>
            <a:gdLst/>
            <a:ahLst/>
            <a:cxnLst>
              <a:cxn ang="0">
                <a:pos x="0" y="231"/>
              </a:cxn>
              <a:cxn ang="0">
                <a:pos x="59" y="104"/>
              </a:cxn>
              <a:cxn ang="0">
                <a:pos x="245" y="20"/>
              </a:cxn>
              <a:cxn ang="0">
                <a:pos x="288" y="3"/>
              </a:cxn>
            </a:cxnLst>
            <a:rect l="0" t="0" r="r" b="b"/>
            <a:pathLst>
              <a:path w="288" h="231">
                <a:moveTo>
                  <a:pt x="0" y="231"/>
                </a:moveTo>
                <a:cubicBezTo>
                  <a:pt x="6" y="212"/>
                  <a:pt x="46" y="116"/>
                  <a:pt x="59" y="104"/>
                </a:cubicBezTo>
                <a:cubicBezTo>
                  <a:pt x="107" y="61"/>
                  <a:pt x="183" y="35"/>
                  <a:pt x="245" y="20"/>
                </a:cubicBezTo>
                <a:cubicBezTo>
                  <a:pt x="276" y="0"/>
                  <a:pt x="261" y="3"/>
                  <a:pt x="288" y="3"/>
                </a:cubicBezTo>
              </a:path>
            </a:pathLst>
          </a:custGeom>
          <a:noFill/>
          <a:ln w="9525">
            <a:solidFill>
              <a:srgbClr val="3366FF"/>
            </a:solidFill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40" name="Freeform 80"/>
          <p:cNvSpPr>
            <a:spLocks/>
          </p:cNvSpPr>
          <p:nvPr/>
        </p:nvSpPr>
        <p:spPr bwMode="auto">
          <a:xfrm>
            <a:off x="2411413" y="3213100"/>
            <a:ext cx="169862" cy="503238"/>
          </a:xfrm>
          <a:custGeom>
            <a:avLst/>
            <a:gdLst/>
            <a:ahLst/>
            <a:cxnLst>
              <a:cxn ang="0">
                <a:pos x="76" y="0"/>
              </a:cxn>
              <a:cxn ang="0">
                <a:pos x="68" y="297"/>
              </a:cxn>
              <a:cxn ang="0">
                <a:pos x="0" y="373"/>
              </a:cxn>
            </a:cxnLst>
            <a:rect l="0" t="0" r="r" b="b"/>
            <a:pathLst>
              <a:path w="76" h="373">
                <a:moveTo>
                  <a:pt x="76" y="0"/>
                </a:moveTo>
                <a:cubicBezTo>
                  <a:pt x="73" y="99"/>
                  <a:pt x="76" y="198"/>
                  <a:pt x="68" y="297"/>
                </a:cubicBezTo>
                <a:cubicBezTo>
                  <a:pt x="65" y="331"/>
                  <a:pt x="0" y="347"/>
                  <a:pt x="0" y="373"/>
                </a:cubicBezTo>
              </a:path>
            </a:pathLst>
          </a:custGeom>
          <a:noFill/>
          <a:ln w="9525">
            <a:solidFill>
              <a:srgbClr val="3366FF"/>
            </a:solidFill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41" name="Text Box 81"/>
          <p:cNvSpPr txBox="1">
            <a:spLocks noChangeArrowheads="1"/>
          </p:cNvSpPr>
          <p:nvPr/>
        </p:nvSpPr>
        <p:spPr bwMode="auto">
          <a:xfrm>
            <a:off x="3429000" y="3886200"/>
            <a:ext cx="106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 i="1"/>
              <a:t>M</a:t>
            </a:r>
            <a:r>
              <a:rPr lang="en-US" altLang="ko-KR" sz="2000"/>
              <a:t> x </a:t>
            </a:r>
            <a:r>
              <a:rPr lang="en-US" altLang="ko-KR" sz="2000" i="1"/>
              <a:t>N </a:t>
            </a:r>
            <a:r>
              <a:rPr lang="ko-KR" altLang="en-US" sz="2000" i="1"/>
              <a:t>행렬</a:t>
            </a:r>
          </a:p>
        </p:txBody>
      </p:sp>
      <p:sp>
        <p:nvSpPr>
          <p:cNvPr id="41042" name="Freeform 82"/>
          <p:cNvSpPr>
            <a:spLocks/>
          </p:cNvSpPr>
          <p:nvPr/>
        </p:nvSpPr>
        <p:spPr bwMode="auto">
          <a:xfrm>
            <a:off x="3478213" y="3865563"/>
            <a:ext cx="1093787" cy="782637"/>
          </a:xfrm>
          <a:custGeom>
            <a:avLst/>
            <a:gdLst/>
            <a:ahLst/>
            <a:cxnLst>
              <a:cxn ang="0">
                <a:pos x="471" y="593"/>
              </a:cxn>
              <a:cxn ang="0">
                <a:pos x="288" y="567"/>
              </a:cxn>
              <a:cxn ang="0">
                <a:pos x="87" y="532"/>
              </a:cxn>
              <a:cxn ang="0">
                <a:pos x="8" y="428"/>
              </a:cxn>
              <a:cxn ang="0">
                <a:pos x="0" y="375"/>
              </a:cxn>
              <a:cxn ang="0">
                <a:pos x="8" y="113"/>
              </a:cxn>
              <a:cxn ang="0">
                <a:pos x="61" y="78"/>
              </a:cxn>
              <a:cxn ang="0">
                <a:pos x="235" y="26"/>
              </a:cxn>
              <a:cxn ang="0">
                <a:pos x="680" y="70"/>
              </a:cxn>
              <a:cxn ang="0">
                <a:pos x="715" y="192"/>
              </a:cxn>
              <a:cxn ang="0">
                <a:pos x="654" y="349"/>
              </a:cxn>
              <a:cxn ang="0">
                <a:pos x="576" y="489"/>
              </a:cxn>
              <a:cxn ang="0">
                <a:pos x="523" y="541"/>
              </a:cxn>
              <a:cxn ang="0">
                <a:pos x="506" y="567"/>
              </a:cxn>
              <a:cxn ang="0">
                <a:pos x="471" y="593"/>
              </a:cxn>
            </a:cxnLst>
            <a:rect l="0" t="0" r="r" b="b"/>
            <a:pathLst>
              <a:path w="715" h="613">
                <a:moveTo>
                  <a:pt x="471" y="593"/>
                </a:moveTo>
                <a:cubicBezTo>
                  <a:pt x="415" y="613"/>
                  <a:pt x="345" y="577"/>
                  <a:pt x="288" y="567"/>
                </a:cubicBezTo>
                <a:cubicBezTo>
                  <a:pt x="219" y="555"/>
                  <a:pt x="154" y="555"/>
                  <a:pt x="87" y="532"/>
                </a:cubicBezTo>
                <a:cubicBezTo>
                  <a:pt x="55" y="500"/>
                  <a:pt x="41" y="459"/>
                  <a:pt x="8" y="428"/>
                </a:cubicBezTo>
                <a:cubicBezTo>
                  <a:pt x="5" y="410"/>
                  <a:pt x="0" y="393"/>
                  <a:pt x="0" y="375"/>
                </a:cubicBezTo>
                <a:cubicBezTo>
                  <a:pt x="0" y="288"/>
                  <a:pt x="0" y="200"/>
                  <a:pt x="8" y="113"/>
                </a:cubicBezTo>
                <a:cubicBezTo>
                  <a:pt x="11" y="81"/>
                  <a:pt x="41" y="85"/>
                  <a:pt x="61" y="78"/>
                </a:cubicBezTo>
                <a:cubicBezTo>
                  <a:pt x="129" y="55"/>
                  <a:pt x="163" y="35"/>
                  <a:pt x="235" y="26"/>
                </a:cubicBezTo>
                <a:cubicBezTo>
                  <a:pt x="380" y="30"/>
                  <a:pt x="544" y="0"/>
                  <a:pt x="680" y="70"/>
                </a:cubicBezTo>
                <a:cubicBezTo>
                  <a:pt x="700" y="127"/>
                  <a:pt x="705" y="118"/>
                  <a:pt x="715" y="192"/>
                </a:cubicBezTo>
                <a:cubicBezTo>
                  <a:pt x="708" y="260"/>
                  <a:pt x="703" y="302"/>
                  <a:pt x="654" y="349"/>
                </a:cubicBezTo>
                <a:cubicBezTo>
                  <a:pt x="638" y="398"/>
                  <a:pt x="605" y="445"/>
                  <a:pt x="576" y="489"/>
                </a:cubicBezTo>
                <a:cubicBezTo>
                  <a:pt x="563" y="509"/>
                  <a:pt x="538" y="523"/>
                  <a:pt x="523" y="541"/>
                </a:cubicBezTo>
                <a:cubicBezTo>
                  <a:pt x="516" y="549"/>
                  <a:pt x="514" y="560"/>
                  <a:pt x="506" y="567"/>
                </a:cubicBezTo>
                <a:cubicBezTo>
                  <a:pt x="460" y="604"/>
                  <a:pt x="494" y="549"/>
                  <a:pt x="471" y="593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43" name="Freeform 83"/>
          <p:cNvSpPr>
            <a:spLocks/>
          </p:cNvSpPr>
          <p:nvPr/>
        </p:nvSpPr>
        <p:spPr bwMode="auto">
          <a:xfrm>
            <a:off x="3602038" y="3103563"/>
            <a:ext cx="568325" cy="7889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7" y="9"/>
              </a:cxn>
              <a:cxn ang="0">
                <a:pos x="131" y="17"/>
              </a:cxn>
              <a:cxn ang="0">
                <a:pos x="157" y="70"/>
              </a:cxn>
              <a:cxn ang="0">
                <a:pos x="314" y="174"/>
              </a:cxn>
              <a:cxn ang="0">
                <a:pos x="358" y="497"/>
              </a:cxn>
            </a:cxnLst>
            <a:rect l="0" t="0" r="r" b="b"/>
            <a:pathLst>
              <a:path w="358" h="497">
                <a:moveTo>
                  <a:pt x="0" y="0"/>
                </a:moveTo>
                <a:cubicBezTo>
                  <a:pt x="29" y="3"/>
                  <a:pt x="58" y="5"/>
                  <a:pt x="87" y="9"/>
                </a:cubicBezTo>
                <a:cubicBezTo>
                  <a:pt x="102" y="11"/>
                  <a:pt x="120" y="7"/>
                  <a:pt x="131" y="17"/>
                </a:cubicBezTo>
                <a:cubicBezTo>
                  <a:pt x="146" y="30"/>
                  <a:pt x="143" y="57"/>
                  <a:pt x="157" y="70"/>
                </a:cubicBezTo>
                <a:cubicBezTo>
                  <a:pt x="203" y="113"/>
                  <a:pt x="264" y="137"/>
                  <a:pt x="314" y="174"/>
                </a:cubicBezTo>
                <a:cubicBezTo>
                  <a:pt x="350" y="279"/>
                  <a:pt x="358" y="386"/>
                  <a:pt x="358" y="49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FA527-C5E2-4AE0-85E7-12532CA3A757}" type="slidenum">
              <a:rPr lang="en-US" altLang="ko-KR"/>
              <a:pPr/>
              <a:t>13</a:t>
            </a:fld>
            <a:endParaRPr lang="en-US" altLang="ko-KR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920037" cy="692150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Digitized Pictures(3)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0" y="765175"/>
            <a:ext cx="9144000" cy="513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  Raster-Scan Principles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Raster(</a:t>
            </a:r>
            <a:r>
              <a:rPr lang="ko-KR" altLang="en-US" sz="2000">
                <a:solidFill>
                  <a:srgbClr val="0000FF"/>
                </a:solidFill>
                <a:latin typeface="Comic Sans MS" pitchFamily="66" charset="0"/>
              </a:rPr>
              <a:t>래스터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)</a:t>
            </a:r>
            <a:r>
              <a:rPr lang="en-US" altLang="ko-KR" sz="2000">
                <a:latin typeface="Comic Sans MS" pitchFamily="66" charset="0"/>
              </a:rPr>
              <a:t>: a finely-focused electro beam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Phosphor(</a:t>
            </a:r>
            <a:r>
              <a:rPr lang="ko-KR" altLang="en-US" sz="2000">
                <a:solidFill>
                  <a:srgbClr val="0000FF"/>
                </a:solidFill>
                <a:latin typeface="Comic Sans MS" pitchFamily="66" charset="0"/>
              </a:rPr>
              <a:t>발광체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)</a:t>
            </a:r>
            <a:r>
              <a:rPr lang="en-US" altLang="ko-KR" sz="2000">
                <a:latin typeface="Comic Sans MS" pitchFamily="66" charset="0"/>
              </a:rPr>
              <a:t>: a light-sensitive material that emits light when                                                                                                                                                               energized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white-sensitive</a:t>
            </a:r>
            <a:r>
              <a:rPr lang="en-US" altLang="ko-KR" sz="2000">
                <a:latin typeface="Comic Sans MS" pitchFamily="66" charset="0"/>
              </a:rPr>
              <a:t> phosphor: a single electron beam used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color-sensitive phosphor </a:t>
            </a:r>
            <a:r>
              <a:rPr lang="en-US" altLang="ko-KR" sz="2000">
                <a:latin typeface="Comic Sans MS" pitchFamily="66" charset="0"/>
              </a:rPr>
              <a:t>: each pixel comprises a set of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three</a:t>
            </a:r>
            <a:r>
              <a:rPr lang="en-US" altLang="ko-KR" sz="2000">
                <a:latin typeface="Comic Sans MS" pitchFamily="66" charset="0"/>
              </a:rPr>
              <a:t> 	color-sensitive phosphors, one each for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R</a:t>
            </a:r>
            <a:r>
              <a:rPr lang="en-US" altLang="ko-KR" sz="2000">
                <a:latin typeface="Comic Sans MS" pitchFamily="66" charset="0"/>
              </a:rPr>
              <a:t>, </a:t>
            </a:r>
            <a:r>
              <a:rPr lang="en-US" altLang="ko-KR" sz="2000">
                <a:solidFill>
                  <a:srgbClr val="66FF66"/>
                </a:solidFill>
                <a:latin typeface="Comic Sans MS" pitchFamily="66" charset="0"/>
              </a:rPr>
              <a:t>G</a:t>
            </a:r>
            <a:r>
              <a:rPr lang="en-US" altLang="ko-KR" sz="2000">
                <a:latin typeface="Comic Sans MS" pitchFamily="66" charset="0"/>
              </a:rPr>
              <a:t>, </a:t>
            </a:r>
            <a:r>
              <a:rPr lang="en-US" altLang="ko-KR" sz="200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altLang="ko-KR" sz="2000">
                <a:latin typeface="Comic Sans MS" pitchFamily="66" charset="0"/>
              </a:rPr>
              <a:t> signals, 	called </a:t>
            </a: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phosphor triad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endParaRPr lang="en-US" altLang="ko-KR" sz="2000">
              <a:solidFill>
                <a:srgbClr val="CC0099"/>
              </a:solidFill>
              <a:latin typeface="Comic Sans MS" pitchFamily="66" charset="0"/>
            </a:endParaRPr>
          </a:p>
          <a:p>
            <a:pPr lvl="2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endParaRPr lang="en-US" altLang="ko-KR" sz="2000">
              <a:solidFill>
                <a:srgbClr val="CC0099"/>
              </a:solidFill>
              <a:latin typeface="Comic Sans MS" pitchFamily="66" charset="0"/>
            </a:endParaRPr>
          </a:p>
          <a:p>
            <a:pPr lvl="2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beam signal</a:t>
            </a:r>
            <a:r>
              <a:rPr lang="en-US" altLang="ko-KR" sz="2000">
                <a:latin typeface="Comic Sans MS" pitchFamily="66" charset="0"/>
              </a:rPr>
              <a:t> may be either</a:t>
            </a: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analog or digital </a:t>
            </a:r>
            <a:r>
              <a:rPr lang="en-US" altLang="ko-KR" sz="2000">
                <a:latin typeface="Comic Sans MS" pitchFamily="66" charset="0"/>
              </a:rPr>
              <a:t>form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  Pixel Depth</a:t>
            </a:r>
            <a:r>
              <a:rPr lang="en-US" altLang="ko-KR" sz="2000">
                <a:latin typeface="Comic Sans MS" pitchFamily="66" charset="0"/>
              </a:rPr>
              <a:t>: # of bits per pixel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 CLUT (Color Look-Up Table): </a:t>
            </a:r>
            <a:r>
              <a:rPr lang="en-US" altLang="ko-KR" sz="2000">
                <a:latin typeface="Comic Sans MS" pitchFamily="66" charset="0"/>
              </a:rPr>
              <a:t>24-bit/pixel yields 2</a:t>
            </a:r>
            <a:r>
              <a:rPr lang="en-US" altLang="ko-KR" sz="2000" baseline="30000">
                <a:latin typeface="Comic Sans MS" pitchFamily="66" charset="0"/>
              </a:rPr>
              <a:t>24</a:t>
            </a:r>
            <a:r>
              <a:rPr lang="en-US" altLang="ko-KR" sz="2000">
                <a:latin typeface="Comic Sans MS" pitchFamily="66" charset="0"/>
              </a:rPr>
              <a:t> colors. But eye  discriminates between some ranges of colors hence, each pixel value is used as an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index on CLTT</a:t>
            </a:r>
            <a:r>
              <a:rPr lang="en-US" altLang="ko-KR" sz="2000">
                <a:latin typeface="Comic Sans MS" pitchFamily="66" charset="0"/>
              </a:rPr>
              <a:t> of 256 colors (</a:t>
            </a:r>
            <a:r>
              <a:rPr lang="en-US" altLang="ko-KR" sz="2000">
                <a:solidFill>
                  <a:srgbClr val="3399FF"/>
                </a:solidFill>
                <a:latin typeface="Comic Sans MS" pitchFamily="66" charset="0"/>
              </a:rPr>
              <a:t>compression</a:t>
            </a:r>
            <a:r>
              <a:rPr lang="en-US" altLang="ko-KR" sz="2000">
                <a:latin typeface="Comic Sans MS" pitchFamily="66" charset="0"/>
              </a:rPr>
              <a:t> achieved !)</a:t>
            </a:r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4716463" y="34290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4860925" y="3644900"/>
            <a:ext cx="215900" cy="2159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4573588" y="3644900"/>
            <a:ext cx="215900" cy="215900"/>
          </a:xfrm>
          <a:prstGeom prst="ellipse">
            <a:avLst/>
          </a:prstGeom>
          <a:solidFill>
            <a:srgbClr val="66FF66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22" name="Oval 10"/>
          <p:cNvSpPr>
            <a:spLocks noChangeArrowheads="1"/>
          </p:cNvSpPr>
          <p:nvPr/>
        </p:nvSpPr>
        <p:spPr bwMode="auto">
          <a:xfrm>
            <a:off x="5005388" y="3429000"/>
            <a:ext cx="215900" cy="215900"/>
          </a:xfrm>
          <a:prstGeom prst="ellipse">
            <a:avLst/>
          </a:prstGeom>
          <a:solidFill>
            <a:srgbClr val="66FF66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23" name="Oval 11"/>
          <p:cNvSpPr>
            <a:spLocks noChangeArrowheads="1"/>
          </p:cNvSpPr>
          <p:nvPr/>
        </p:nvSpPr>
        <p:spPr bwMode="auto">
          <a:xfrm>
            <a:off x="5148263" y="36449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24" name="Oval 12"/>
          <p:cNvSpPr>
            <a:spLocks noChangeArrowheads="1"/>
          </p:cNvSpPr>
          <p:nvPr/>
        </p:nvSpPr>
        <p:spPr bwMode="auto">
          <a:xfrm>
            <a:off x="5292725" y="3429000"/>
            <a:ext cx="215900" cy="2159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25" name="Oval 13"/>
          <p:cNvSpPr>
            <a:spLocks noChangeArrowheads="1"/>
          </p:cNvSpPr>
          <p:nvPr/>
        </p:nvSpPr>
        <p:spPr bwMode="auto">
          <a:xfrm>
            <a:off x="5581650" y="34290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26" name="Oval 14"/>
          <p:cNvSpPr>
            <a:spLocks noChangeArrowheads="1"/>
          </p:cNvSpPr>
          <p:nvPr/>
        </p:nvSpPr>
        <p:spPr bwMode="auto">
          <a:xfrm>
            <a:off x="5726113" y="3644900"/>
            <a:ext cx="215900" cy="2159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27" name="Oval 15"/>
          <p:cNvSpPr>
            <a:spLocks noChangeArrowheads="1"/>
          </p:cNvSpPr>
          <p:nvPr/>
        </p:nvSpPr>
        <p:spPr bwMode="auto">
          <a:xfrm>
            <a:off x="5438775" y="3644900"/>
            <a:ext cx="215900" cy="215900"/>
          </a:xfrm>
          <a:prstGeom prst="ellipse">
            <a:avLst/>
          </a:prstGeom>
          <a:solidFill>
            <a:srgbClr val="66FF66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28" name="Oval 16"/>
          <p:cNvSpPr>
            <a:spLocks noChangeArrowheads="1"/>
          </p:cNvSpPr>
          <p:nvPr/>
        </p:nvSpPr>
        <p:spPr bwMode="auto">
          <a:xfrm>
            <a:off x="5870575" y="3429000"/>
            <a:ext cx="215900" cy="215900"/>
          </a:xfrm>
          <a:prstGeom prst="ellipse">
            <a:avLst/>
          </a:prstGeom>
          <a:solidFill>
            <a:srgbClr val="66FF66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29" name="Oval 17"/>
          <p:cNvSpPr>
            <a:spLocks noChangeArrowheads="1"/>
          </p:cNvSpPr>
          <p:nvPr/>
        </p:nvSpPr>
        <p:spPr bwMode="auto">
          <a:xfrm>
            <a:off x="6013450" y="36449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30" name="Oval 18"/>
          <p:cNvSpPr>
            <a:spLocks noChangeArrowheads="1"/>
          </p:cNvSpPr>
          <p:nvPr/>
        </p:nvSpPr>
        <p:spPr bwMode="auto">
          <a:xfrm>
            <a:off x="6157913" y="3429000"/>
            <a:ext cx="215900" cy="2159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31" name="Oval 19"/>
          <p:cNvSpPr>
            <a:spLocks noChangeArrowheads="1"/>
          </p:cNvSpPr>
          <p:nvPr/>
        </p:nvSpPr>
        <p:spPr bwMode="auto">
          <a:xfrm>
            <a:off x="6445250" y="34290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32" name="Oval 20"/>
          <p:cNvSpPr>
            <a:spLocks noChangeArrowheads="1"/>
          </p:cNvSpPr>
          <p:nvPr/>
        </p:nvSpPr>
        <p:spPr bwMode="auto">
          <a:xfrm>
            <a:off x="6589713" y="3644900"/>
            <a:ext cx="215900" cy="2159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33" name="Oval 21"/>
          <p:cNvSpPr>
            <a:spLocks noChangeArrowheads="1"/>
          </p:cNvSpPr>
          <p:nvPr/>
        </p:nvSpPr>
        <p:spPr bwMode="auto">
          <a:xfrm>
            <a:off x="6302375" y="3644900"/>
            <a:ext cx="215900" cy="215900"/>
          </a:xfrm>
          <a:prstGeom prst="ellipse">
            <a:avLst/>
          </a:prstGeom>
          <a:solidFill>
            <a:srgbClr val="66FF66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34" name="Oval 22"/>
          <p:cNvSpPr>
            <a:spLocks noChangeArrowheads="1"/>
          </p:cNvSpPr>
          <p:nvPr/>
        </p:nvSpPr>
        <p:spPr bwMode="auto">
          <a:xfrm>
            <a:off x="6734175" y="3429000"/>
            <a:ext cx="215900" cy="215900"/>
          </a:xfrm>
          <a:prstGeom prst="ellipse">
            <a:avLst/>
          </a:prstGeom>
          <a:solidFill>
            <a:srgbClr val="66FF66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35" name="Oval 23"/>
          <p:cNvSpPr>
            <a:spLocks noChangeArrowheads="1"/>
          </p:cNvSpPr>
          <p:nvPr/>
        </p:nvSpPr>
        <p:spPr bwMode="auto">
          <a:xfrm>
            <a:off x="6877050" y="36449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36" name="Oval 24"/>
          <p:cNvSpPr>
            <a:spLocks noChangeArrowheads="1"/>
          </p:cNvSpPr>
          <p:nvPr/>
        </p:nvSpPr>
        <p:spPr bwMode="auto">
          <a:xfrm>
            <a:off x="7021513" y="3429000"/>
            <a:ext cx="215900" cy="2159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37" name="AutoShape 25"/>
          <p:cNvSpPr>
            <a:spLocks noChangeArrowheads="1"/>
          </p:cNvSpPr>
          <p:nvPr/>
        </p:nvSpPr>
        <p:spPr bwMode="auto">
          <a:xfrm>
            <a:off x="4500563" y="3357563"/>
            <a:ext cx="647700" cy="503237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38" name="AutoShape 26"/>
          <p:cNvSpPr>
            <a:spLocks noChangeArrowheads="1"/>
          </p:cNvSpPr>
          <p:nvPr/>
        </p:nvSpPr>
        <p:spPr bwMode="auto">
          <a:xfrm>
            <a:off x="5364163" y="3357563"/>
            <a:ext cx="647700" cy="503237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39" name="AutoShape 27"/>
          <p:cNvSpPr>
            <a:spLocks noChangeArrowheads="1"/>
          </p:cNvSpPr>
          <p:nvPr/>
        </p:nvSpPr>
        <p:spPr bwMode="auto">
          <a:xfrm>
            <a:off x="6229350" y="3357563"/>
            <a:ext cx="647700" cy="503237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40" name="AutoShape 28"/>
          <p:cNvSpPr>
            <a:spLocks noChangeArrowheads="1"/>
          </p:cNvSpPr>
          <p:nvPr/>
        </p:nvSpPr>
        <p:spPr bwMode="auto">
          <a:xfrm flipV="1">
            <a:off x="4932363" y="3429000"/>
            <a:ext cx="647700" cy="503238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41" name="AutoShape 29"/>
          <p:cNvSpPr>
            <a:spLocks noChangeArrowheads="1"/>
          </p:cNvSpPr>
          <p:nvPr/>
        </p:nvSpPr>
        <p:spPr bwMode="auto">
          <a:xfrm flipV="1">
            <a:off x="5795963" y="3429000"/>
            <a:ext cx="647700" cy="503238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42" name="AutoShape 30"/>
          <p:cNvSpPr>
            <a:spLocks noChangeArrowheads="1"/>
          </p:cNvSpPr>
          <p:nvPr/>
        </p:nvSpPr>
        <p:spPr bwMode="auto">
          <a:xfrm flipV="1">
            <a:off x="6661150" y="3429000"/>
            <a:ext cx="647700" cy="503238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 flipV="1">
            <a:off x="4572000" y="3860800"/>
            <a:ext cx="0" cy="2889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 flipV="1">
            <a:off x="5076825" y="3860800"/>
            <a:ext cx="0" cy="2889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>
            <a:off x="4572000" y="40052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1403350" y="3357563"/>
            <a:ext cx="24479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 b="1">
                <a:latin typeface="Times New Roman" pitchFamily="18" charset="0"/>
              </a:rPr>
              <a:t>spot</a:t>
            </a:r>
            <a:r>
              <a:rPr lang="en-US" altLang="ko-KR" sz="2000">
                <a:latin typeface="Times New Roman" pitchFamily="18" charset="0"/>
              </a:rPr>
              <a:t> size: 0.635mm(0.025inch)</a:t>
            </a:r>
          </a:p>
        </p:txBody>
      </p:sp>
      <p:sp>
        <p:nvSpPr>
          <p:cNvPr id="13355" name="Line 43"/>
          <p:cNvSpPr>
            <a:spLocks noChangeShapeType="1"/>
          </p:cNvSpPr>
          <p:nvPr/>
        </p:nvSpPr>
        <p:spPr bwMode="auto">
          <a:xfrm>
            <a:off x="4859338" y="407670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6" name="Line 44"/>
          <p:cNvSpPr>
            <a:spLocks noChangeShapeType="1"/>
          </p:cNvSpPr>
          <p:nvPr/>
        </p:nvSpPr>
        <p:spPr bwMode="auto">
          <a:xfrm flipH="1">
            <a:off x="2627313" y="4221163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7" name="Line 45"/>
          <p:cNvSpPr>
            <a:spLocks noChangeShapeType="1"/>
          </p:cNvSpPr>
          <p:nvPr/>
        </p:nvSpPr>
        <p:spPr bwMode="auto">
          <a:xfrm flipV="1">
            <a:off x="2627313" y="40052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58" name="Oval 46"/>
          <p:cNvSpPr>
            <a:spLocks noChangeArrowheads="1"/>
          </p:cNvSpPr>
          <p:nvPr/>
        </p:nvSpPr>
        <p:spPr bwMode="auto">
          <a:xfrm>
            <a:off x="7235825" y="34290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59" name="Oval 47"/>
          <p:cNvSpPr>
            <a:spLocks noChangeArrowheads="1"/>
          </p:cNvSpPr>
          <p:nvPr/>
        </p:nvSpPr>
        <p:spPr bwMode="auto">
          <a:xfrm>
            <a:off x="7380288" y="3644900"/>
            <a:ext cx="215900" cy="2159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60" name="Oval 48"/>
          <p:cNvSpPr>
            <a:spLocks noChangeArrowheads="1"/>
          </p:cNvSpPr>
          <p:nvPr/>
        </p:nvSpPr>
        <p:spPr bwMode="auto">
          <a:xfrm>
            <a:off x="7092950" y="3644900"/>
            <a:ext cx="215900" cy="215900"/>
          </a:xfrm>
          <a:prstGeom prst="ellipse">
            <a:avLst/>
          </a:prstGeom>
          <a:solidFill>
            <a:srgbClr val="66FF66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61" name="Oval 49"/>
          <p:cNvSpPr>
            <a:spLocks noChangeArrowheads="1"/>
          </p:cNvSpPr>
          <p:nvPr/>
        </p:nvSpPr>
        <p:spPr bwMode="auto">
          <a:xfrm>
            <a:off x="7524750" y="3429000"/>
            <a:ext cx="215900" cy="215900"/>
          </a:xfrm>
          <a:prstGeom prst="ellipse">
            <a:avLst/>
          </a:prstGeom>
          <a:solidFill>
            <a:srgbClr val="66FF66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62" name="Oval 50"/>
          <p:cNvSpPr>
            <a:spLocks noChangeArrowheads="1"/>
          </p:cNvSpPr>
          <p:nvPr/>
        </p:nvSpPr>
        <p:spPr bwMode="auto">
          <a:xfrm>
            <a:off x="7667625" y="36449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63" name="Oval 51"/>
          <p:cNvSpPr>
            <a:spLocks noChangeArrowheads="1"/>
          </p:cNvSpPr>
          <p:nvPr/>
        </p:nvSpPr>
        <p:spPr bwMode="auto">
          <a:xfrm>
            <a:off x="7812088" y="3429000"/>
            <a:ext cx="215900" cy="2159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64" name="Oval 52"/>
          <p:cNvSpPr>
            <a:spLocks noChangeArrowheads="1"/>
          </p:cNvSpPr>
          <p:nvPr/>
        </p:nvSpPr>
        <p:spPr bwMode="auto">
          <a:xfrm>
            <a:off x="8099425" y="34290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65" name="Oval 53"/>
          <p:cNvSpPr>
            <a:spLocks noChangeArrowheads="1"/>
          </p:cNvSpPr>
          <p:nvPr/>
        </p:nvSpPr>
        <p:spPr bwMode="auto">
          <a:xfrm>
            <a:off x="8243888" y="3644900"/>
            <a:ext cx="215900" cy="215900"/>
          </a:xfrm>
          <a:prstGeom prst="ellipse">
            <a:avLst/>
          </a:prstGeom>
          <a:solidFill>
            <a:srgbClr val="3366FF"/>
          </a:solidFill>
          <a:ln w="9525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66" name="Oval 54"/>
          <p:cNvSpPr>
            <a:spLocks noChangeArrowheads="1"/>
          </p:cNvSpPr>
          <p:nvPr/>
        </p:nvSpPr>
        <p:spPr bwMode="auto">
          <a:xfrm>
            <a:off x="7956550" y="3644900"/>
            <a:ext cx="215900" cy="215900"/>
          </a:xfrm>
          <a:prstGeom prst="ellipse">
            <a:avLst/>
          </a:prstGeom>
          <a:solidFill>
            <a:srgbClr val="66FF66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370" name="AutoShape 58"/>
          <p:cNvSpPr>
            <a:spLocks noChangeArrowheads="1"/>
          </p:cNvSpPr>
          <p:nvPr/>
        </p:nvSpPr>
        <p:spPr bwMode="auto">
          <a:xfrm>
            <a:off x="7018338" y="3357563"/>
            <a:ext cx="647700" cy="503237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71" name="AutoShape 59"/>
          <p:cNvSpPr>
            <a:spLocks noChangeArrowheads="1"/>
          </p:cNvSpPr>
          <p:nvPr/>
        </p:nvSpPr>
        <p:spPr bwMode="auto">
          <a:xfrm>
            <a:off x="7883525" y="3357563"/>
            <a:ext cx="647700" cy="503237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72" name="AutoShape 60"/>
          <p:cNvSpPr>
            <a:spLocks noChangeArrowheads="1"/>
          </p:cNvSpPr>
          <p:nvPr/>
        </p:nvSpPr>
        <p:spPr bwMode="auto">
          <a:xfrm flipV="1">
            <a:off x="7450138" y="3429000"/>
            <a:ext cx="647700" cy="503238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74" name="Text Box 62"/>
          <p:cNvSpPr txBox="1">
            <a:spLocks noChangeArrowheads="1"/>
          </p:cNvSpPr>
          <p:nvPr/>
        </p:nvSpPr>
        <p:spPr bwMode="auto">
          <a:xfrm rot="-283208">
            <a:off x="6877050" y="908050"/>
            <a:ext cx="10795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 b="1">
                <a:latin typeface="Times New Roman" pitchFamily="18" charset="0"/>
              </a:rPr>
              <a:t>#</a:t>
            </a:r>
            <a:r>
              <a:rPr lang="en-US" altLang="ko-KR" sz="1600" b="1">
                <a:solidFill>
                  <a:srgbClr val="FF0000"/>
                </a:solidFill>
                <a:latin typeface="Times New Roman" pitchFamily="18" charset="0"/>
              </a:rPr>
              <a:t>FF</a:t>
            </a:r>
            <a:r>
              <a:rPr lang="en-US" altLang="ko-KR" sz="1600" b="1">
                <a:solidFill>
                  <a:srgbClr val="66FF66"/>
                </a:solidFill>
                <a:latin typeface="Times New Roman" pitchFamily="18" charset="0"/>
              </a:rPr>
              <a:t>FF</a:t>
            </a:r>
            <a:r>
              <a:rPr lang="en-US" altLang="ko-KR" sz="1600" b="1">
                <a:solidFill>
                  <a:srgbClr val="3366FF"/>
                </a:solidFill>
                <a:latin typeface="Times New Roman" pitchFamily="18" charset="0"/>
              </a:rPr>
              <a:t>FF</a:t>
            </a:r>
          </a:p>
        </p:txBody>
      </p:sp>
      <p:sp>
        <p:nvSpPr>
          <p:cNvPr id="13377" name="Text Box 65"/>
          <p:cNvSpPr txBox="1">
            <a:spLocks noChangeArrowheads="1"/>
          </p:cNvSpPr>
          <p:nvPr/>
        </p:nvSpPr>
        <p:spPr bwMode="auto">
          <a:xfrm>
            <a:off x="7524750" y="404813"/>
            <a:ext cx="1152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800">
                <a:latin typeface="Comic Sans MS" pitchFamily="66" charset="0"/>
              </a:rPr>
              <a:t>in HTML</a:t>
            </a:r>
          </a:p>
        </p:txBody>
      </p:sp>
      <p:sp>
        <p:nvSpPr>
          <p:cNvPr id="13378" name="Freeform 66"/>
          <p:cNvSpPr>
            <a:spLocks/>
          </p:cNvSpPr>
          <p:nvPr/>
        </p:nvSpPr>
        <p:spPr bwMode="auto">
          <a:xfrm>
            <a:off x="8027988" y="765175"/>
            <a:ext cx="360362" cy="431800"/>
          </a:xfrm>
          <a:custGeom>
            <a:avLst/>
            <a:gdLst/>
            <a:ahLst/>
            <a:cxnLst>
              <a:cxn ang="0">
                <a:pos x="227" y="0"/>
              </a:cxn>
              <a:cxn ang="0">
                <a:pos x="182" y="273"/>
              </a:cxn>
              <a:cxn ang="0">
                <a:pos x="0" y="273"/>
              </a:cxn>
            </a:cxnLst>
            <a:rect l="0" t="0" r="r" b="b"/>
            <a:pathLst>
              <a:path w="227" h="318">
                <a:moveTo>
                  <a:pt x="227" y="0"/>
                </a:moveTo>
                <a:cubicBezTo>
                  <a:pt x="223" y="114"/>
                  <a:pt x="220" y="228"/>
                  <a:pt x="182" y="273"/>
                </a:cubicBezTo>
                <a:cubicBezTo>
                  <a:pt x="144" y="318"/>
                  <a:pt x="30" y="273"/>
                  <a:pt x="0" y="27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3379" name="Object 67"/>
          <p:cNvGraphicFramePr>
            <a:graphicFrameLocks noChangeAspect="1"/>
          </p:cNvGraphicFramePr>
          <p:nvPr>
            <p:ph sz="half" idx="2"/>
          </p:nvPr>
        </p:nvGraphicFramePr>
        <p:xfrm>
          <a:off x="7092950" y="260350"/>
          <a:ext cx="288925" cy="555625"/>
        </p:xfrm>
        <a:graphic>
          <a:graphicData uri="http://schemas.openxmlformats.org/presentationml/2006/ole">
            <p:oleObj spid="_x0000_s13379" name="Microsoft ClipArt Gallery" r:id="rId3" imgW="1857600" imgH="3995640" progId="MS_ClipArt_Gallery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FAB5-0E2B-43FD-8B4E-1D6434578DB3}" type="slidenum">
              <a:rPr lang="en-US" altLang="ko-KR"/>
              <a:pPr/>
              <a:t>14</a:t>
            </a:fld>
            <a:endParaRPr lang="en-US" altLang="ko-KR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920037" cy="863600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Digitized Pictures(4)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79388" y="908050"/>
            <a:ext cx="7993062" cy="247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  </a:t>
            </a:r>
            <a:r>
              <a:rPr lang="en-US" altLang="ko-KR" sz="1800">
                <a:solidFill>
                  <a:srgbClr val="FF0000"/>
                </a:solidFill>
                <a:latin typeface="Comic Sans MS" pitchFamily="66" charset="0"/>
              </a:rPr>
              <a:t>Aspect Ratio</a:t>
            </a:r>
            <a:r>
              <a:rPr lang="en-US" altLang="ko-KR" sz="1800">
                <a:latin typeface="Comic Sans MS" pitchFamily="66" charset="0"/>
              </a:rPr>
              <a:t>: ratio of the </a:t>
            </a:r>
            <a:r>
              <a:rPr lang="en-US" altLang="ko-KR" sz="1800">
                <a:solidFill>
                  <a:srgbClr val="0000FF"/>
                </a:solidFill>
                <a:latin typeface="Comic Sans MS" pitchFamily="66" charset="0"/>
              </a:rPr>
              <a:t>screen width</a:t>
            </a:r>
            <a:r>
              <a:rPr lang="en-US" altLang="ko-KR" sz="1800">
                <a:latin typeface="Comic Sans MS" pitchFamily="66" charset="0"/>
              </a:rPr>
              <a:t> to the </a:t>
            </a:r>
            <a:r>
              <a:rPr lang="en-US" altLang="ko-KR" sz="1800">
                <a:solidFill>
                  <a:srgbClr val="0000FF"/>
                </a:solidFill>
                <a:latin typeface="Comic Sans MS" pitchFamily="66" charset="0"/>
              </a:rPr>
              <a:t>screen height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1800">
                <a:latin typeface="Comic Sans MS" pitchFamily="66" charset="0"/>
              </a:rPr>
              <a:t> </a:t>
            </a:r>
            <a:r>
              <a:rPr lang="en-US" altLang="ko-KR" sz="1800">
                <a:solidFill>
                  <a:srgbClr val="0000FF"/>
                </a:solidFill>
                <a:latin typeface="Comic Sans MS" pitchFamily="66" charset="0"/>
              </a:rPr>
              <a:t>NTSC, 525 scan lines/frame ⇒ </a:t>
            </a:r>
            <a:r>
              <a:rPr lang="en-US" altLang="ko-KR" sz="1800">
                <a:solidFill>
                  <a:srgbClr val="808000"/>
                </a:solidFill>
                <a:latin typeface="Comic Sans MS" pitchFamily="66" charset="0"/>
              </a:rPr>
              <a:t>480(45) data (control) lines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1800">
                <a:solidFill>
                  <a:srgbClr val="CC0099"/>
                </a:solidFill>
                <a:latin typeface="Comic Sans MS" pitchFamily="66" charset="0"/>
              </a:rPr>
              <a:t> </a:t>
            </a:r>
            <a:r>
              <a:rPr lang="en-US" altLang="ko-KR" sz="1800">
                <a:solidFill>
                  <a:srgbClr val="0000FF"/>
                </a:solidFill>
                <a:latin typeface="Comic Sans MS" pitchFamily="66" charset="0"/>
              </a:rPr>
              <a:t>4/3 aspect ratio ⇒ </a:t>
            </a:r>
            <a:r>
              <a:rPr lang="en-US" altLang="ko-KR" sz="1800">
                <a:solidFill>
                  <a:srgbClr val="CC0099"/>
                </a:solidFill>
                <a:latin typeface="Comic Sans MS" pitchFamily="66" charset="0"/>
              </a:rPr>
              <a:t> 480 </a:t>
            </a:r>
            <a:r>
              <a:rPr lang="en-US" altLang="ko-KR" sz="1800">
                <a:solidFill>
                  <a:srgbClr val="CC0099"/>
                </a:solidFill>
                <a:latin typeface="Comic Sans MS" pitchFamily="66" charset="0"/>
                <a:sym typeface="Symbol" pitchFamily="18" charset="2"/>
              </a:rPr>
              <a:t> 4/3(=640) pixels/line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1800">
                <a:solidFill>
                  <a:srgbClr val="CC0099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altLang="ko-KR" sz="1800">
                <a:solidFill>
                  <a:srgbClr val="0000FF"/>
                </a:solidFill>
                <a:latin typeface="Comic Sans MS" pitchFamily="66" charset="0"/>
              </a:rPr>
              <a:t>16/9 aspect ratio ⇒ </a:t>
            </a:r>
            <a:r>
              <a:rPr lang="en-US" altLang="ko-KR" sz="1800">
                <a:solidFill>
                  <a:srgbClr val="CC0099"/>
                </a:solidFill>
                <a:latin typeface="Comic Sans MS" pitchFamily="66" charset="0"/>
              </a:rPr>
              <a:t> 480 </a:t>
            </a:r>
            <a:r>
              <a:rPr lang="en-US" altLang="ko-KR" sz="1800">
                <a:solidFill>
                  <a:srgbClr val="CC0099"/>
                </a:solidFill>
                <a:latin typeface="Comic Sans MS" pitchFamily="66" charset="0"/>
                <a:sym typeface="Symbol" pitchFamily="18" charset="2"/>
              </a:rPr>
              <a:t> 16/9(=853.33) pixels/line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1800">
                <a:latin typeface="Comic Sans MS" pitchFamily="66" charset="0"/>
              </a:rPr>
              <a:t> </a:t>
            </a:r>
            <a:r>
              <a:rPr lang="en-US" altLang="ko-KR" sz="1800">
                <a:solidFill>
                  <a:srgbClr val="0000FF"/>
                </a:solidFill>
                <a:latin typeface="Comic Sans MS" pitchFamily="66" charset="0"/>
              </a:rPr>
              <a:t>PAL/CCIR/SECAM 625 lines/frame ⇒ </a:t>
            </a:r>
            <a:r>
              <a:rPr lang="en-US" altLang="ko-KR" sz="1800">
                <a:solidFill>
                  <a:srgbClr val="808000"/>
                </a:solidFill>
                <a:latin typeface="Comic Sans MS" pitchFamily="66" charset="0"/>
              </a:rPr>
              <a:t>576(49) data (control) lines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1800">
                <a:latin typeface="Comic Sans MS" pitchFamily="66" charset="0"/>
              </a:rPr>
              <a:t> </a:t>
            </a:r>
            <a:r>
              <a:rPr lang="en-US" altLang="ko-KR" sz="1800">
                <a:solidFill>
                  <a:srgbClr val="0000FF"/>
                </a:solidFill>
                <a:latin typeface="Comic Sans MS" pitchFamily="66" charset="0"/>
              </a:rPr>
              <a:t>4/3 aspect ratio ⇒ </a:t>
            </a:r>
            <a:r>
              <a:rPr lang="en-US" altLang="ko-KR" sz="1800">
                <a:solidFill>
                  <a:srgbClr val="CC0099"/>
                </a:solidFill>
                <a:latin typeface="Comic Sans MS" pitchFamily="66" charset="0"/>
              </a:rPr>
              <a:t> 576 </a:t>
            </a:r>
            <a:r>
              <a:rPr lang="en-US" altLang="ko-KR" sz="1800">
                <a:solidFill>
                  <a:srgbClr val="CC0099"/>
                </a:solidFill>
                <a:latin typeface="Comic Sans MS" pitchFamily="66" charset="0"/>
                <a:sym typeface="Symbol" pitchFamily="18" charset="2"/>
              </a:rPr>
              <a:t> 4/3(=768) pixels/line</a:t>
            </a:r>
            <a:endParaRPr lang="en-US" altLang="ko-KR" sz="1800">
              <a:latin typeface="Comic Sans MS" pitchFamily="66" charset="0"/>
            </a:endParaRPr>
          </a:p>
          <a:p>
            <a:pPr lvl="2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1800">
                <a:latin typeface="Comic Sans MS" pitchFamily="66" charset="0"/>
              </a:rPr>
              <a:t> </a:t>
            </a:r>
            <a:r>
              <a:rPr lang="en-US" altLang="ko-KR" sz="1800">
                <a:solidFill>
                  <a:srgbClr val="0000FF"/>
                </a:solidFill>
                <a:latin typeface="Comic Sans MS" pitchFamily="66" charset="0"/>
              </a:rPr>
              <a:t>16/9 aspect ratio ⇒ </a:t>
            </a:r>
            <a:r>
              <a:rPr lang="en-US" altLang="ko-KR" sz="1800">
                <a:solidFill>
                  <a:srgbClr val="CC0099"/>
                </a:solidFill>
                <a:latin typeface="Comic Sans MS" pitchFamily="66" charset="0"/>
              </a:rPr>
              <a:t> 576 </a:t>
            </a:r>
            <a:r>
              <a:rPr lang="en-US" altLang="ko-KR" sz="1800">
                <a:solidFill>
                  <a:srgbClr val="CC0099"/>
                </a:solidFill>
                <a:latin typeface="Comic Sans MS" pitchFamily="66" charset="0"/>
                <a:sym typeface="Symbol" pitchFamily="18" charset="2"/>
              </a:rPr>
              <a:t> 16/9(=1024) pixels/line</a:t>
            </a:r>
            <a:endParaRPr lang="en-US" altLang="ko-KR" sz="18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4371" name="Rectangle 35"/>
          <p:cNvSpPr>
            <a:spLocks noChangeArrowheads="1"/>
          </p:cNvSpPr>
          <p:nvPr/>
        </p:nvSpPr>
        <p:spPr bwMode="auto">
          <a:xfrm>
            <a:off x="684213" y="4076700"/>
            <a:ext cx="7704137" cy="24479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372" name="Object 36"/>
          <p:cNvGraphicFramePr>
            <a:graphicFrameLocks noChangeAspect="1"/>
          </p:cNvGraphicFramePr>
          <p:nvPr>
            <p:ph sz="half" idx="2"/>
          </p:nvPr>
        </p:nvGraphicFramePr>
        <p:xfrm>
          <a:off x="611188" y="3789363"/>
          <a:ext cx="288925" cy="555625"/>
        </p:xfrm>
        <a:graphic>
          <a:graphicData uri="http://schemas.openxmlformats.org/presentationml/2006/ole">
            <p:oleObj spid="_x0000_s14372" name="Microsoft ClipArt Gallery" r:id="rId3" imgW="1857600" imgH="3995640" progId="MS_ClipArt_Gallery">
              <p:embed/>
            </p:oleObj>
          </a:graphicData>
        </a:graphic>
      </p:graphicFrame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2771775" y="3860800"/>
            <a:ext cx="3529013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 b="1">
                <a:latin typeface="Times New Roman" pitchFamily="18" charset="0"/>
              </a:rPr>
              <a:t>Computer Graphics Array</a:t>
            </a:r>
          </a:p>
        </p:txBody>
      </p:sp>
      <p:sp>
        <p:nvSpPr>
          <p:cNvPr id="14374" name="Line 38"/>
          <p:cNvSpPr>
            <a:spLocks noChangeShapeType="1"/>
          </p:cNvSpPr>
          <p:nvPr/>
        </p:nvSpPr>
        <p:spPr bwMode="auto">
          <a:xfrm>
            <a:off x="684213" y="4581525"/>
            <a:ext cx="7704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75" name="Line 39"/>
          <p:cNvSpPr>
            <a:spLocks noChangeShapeType="1"/>
          </p:cNvSpPr>
          <p:nvPr/>
        </p:nvSpPr>
        <p:spPr bwMode="auto">
          <a:xfrm flipV="1">
            <a:off x="1978025" y="4076700"/>
            <a:ext cx="0" cy="244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76" name="Line 40"/>
          <p:cNvSpPr>
            <a:spLocks noChangeShapeType="1"/>
          </p:cNvSpPr>
          <p:nvPr/>
        </p:nvSpPr>
        <p:spPr bwMode="auto">
          <a:xfrm flipV="1">
            <a:off x="4140200" y="4149725"/>
            <a:ext cx="0" cy="2374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77" name="Line 41"/>
          <p:cNvSpPr>
            <a:spLocks noChangeShapeType="1"/>
          </p:cNvSpPr>
          <p:nvPr/>
        </p:nvSpPr>
        <p:spPr bwMode="auto">
          <a:xfrm flipV="1">
            <a:off x="5940425" y="4149725"/>
            <a:ext cx="0" cy="2374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79" name="Text Box 43"/>
          <p:cNvSpPr txBox="1">
            <a:spLocks noChangeArrowheads="1"/>
          </p:cNvSpPr>
          <p:nvPr/>
        </p:nvSpPr>
        <p:spPr bwMode="auto">
          <a:xfrm>
            <a:off x="684213" y="4149725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standard</a:t>
            </a:r>
          </a:p>
        </p:txBody>
      </p:sp>
      <p:sp>
        <p:nvSpPr>
          <p:cNvPr id="14380" name="Text Box 44"/>
          <p:cNvSpPr txBox="1">
            <a:spLocks noChangeArrowheads="1"/>
          </p:cNvSpPr>
          <p:nvPr/>
        </p:nvSpPr>
        <p:spPr bwMode="auto">
          <a:xfrm>
            <a:off x="2411413" y="4149725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resolution</a:t>
            </a:r>
          </a:p>
        </p:txBody>
      </p:sp>
      <p:sp>
        <p:nvSpPr>
          <p:cNvPr id="14381" name="Text Box 45"/>
          <p:cNvSpPr txBox="1">
            <a:spLocks noChangeArrowheads="1"/>
          </p:cNvSpPr>
          <p:nvPr/>
        </p:nvSpPr>
        <p:spPr bwMode="auto">
          <a:xfrm>
            <a:off x="4427538" y="4149725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#of colors</a:t>
            </a:r>
          </a:p>
        </p:txBody>
      </p:sp>
      <p:sp>
        <p:nvSpPr>
          <p:cNvPr id="14382" name="Text Box 46"/>
          <p:cNvSpPr txBox="1">
            <a:spLocks noChangeArrowheads="1"/>
          </p:cNvSpPr>
          <p:nvPr/>
        </p:nvSpPr>
        <p:spPr bwMode="auto">
          <a:xfrm>
            <a:off x="6372225" y="4149725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Bytes/frame</a:t>
            </a:r>
          </a:p>
        </p:txBody>
      </p:sp>
      <p:sp>
        <p:nvSpPr>
          <p:cNvPr id="14383" name="Line 47"/>
          <p:cNvSpPr>
            <a:spLocks noChangeShapeType="1"/>
          </p:cNvSpPr>
          <p:nvPr/>
        </p:nvSpPr>
        <p:spPr bwMode="auto">
          <a:xfrm>
            <a:off x="684213" y="4941888"/>
            <a:ext cx="7704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84" name="Line 48"/>
          <p:cNvSpPr>
            <a:spLocks noChangeShapeType="1"/>
          </p:cNvSpPr>
          <p:nvPr/>
        </p:nvSpPr>
        <p:spPr bwMode="auto">
          <a:xfrm>
            <a:off x="684213" y="5516563"/>
            <a:ext cx="7704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85" name="Text Box 49"/>
          <p:cNvSpPr txBox="1">
            <a:spLocks noChangeArrowheads="1"/>
          </p:cNvSpPr>
          <p:nvPr/>
        </p:nvSpPr>
        <p:spPr bwMode="auto">
          <a:xfrm>
            <a:off x="757238" y="4581525"/>
            <a:ext cx="1006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VGA</a:t>
            </a:r>
          </a:p>
        </p:txBody>
      </p:sp>
      <p:sp>
        <p:nvSpPr>
          <p:cNvPr id="14386" name="Text Box 50"/>
          <p:cNvSpPr txBox="1">
            <a:spLocks noChangeArrowheads="1"/>
          </p:cNvSpPr>
          <p:nvPr/>
        </p:nvSpPr>
        <p:spPr bwMode="auto">
          <a:xfrm>
            <a:off x="2051050" y="4581525"/>
            <a:ext cx="1944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640 x 480 x 8</a:t>
            </a:r>
          </a:p>
        </p:txBody>
      </p:sp>
      <p:sp>
        <p:nvSpPr>
          <p:cNvPr id="14387" name="Text Box 51"/>
          <p:cNvSpPr txBox="1">
            <a:spLocks noChangeArrowheads="1"/>
          </p:cNvSpPr>
          <p:nvPr/>
        </p:nvSpPr>
        <p:spPr bwMode="auto">
          <a:xfrm>
            <a:off x="4500563" y="4581525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256</a:t>
            </a:r>
          </a:p>
        </p:txBody>
      </p:sp>
      <p:sp>
        <p:nvSpPr>
          <p:cNvPr id="14388" name="Text Box 52"/>
          <p:cNvSpPr txBox="1">
            <a:spLocks noChangeArrowheads="1"/>
          </p:cNvSpPr>
          <p:nvPr/>
        </p:nvSpPr>
        <p:spPr bwMode="auto">
          <a:xfrm>
            <a:off x="6445250" y="4581525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307.2K</a:t>
            </a:r>
          </a:p>
        </p:txBody>
      </p:sp>
      <p:sp>
        <p:nvSpPr>
          <p:cNvPr id="14389" name="Text Box 53"/>
          <p:cNvSpPr txBox="1">
            <a:spLocks noChangeArrowheads="1"/>
          </p:cNvSpPr>
          <p:nvPr/>
        </p:nvSpPr>
        <p:spPr bwMode="auto">
          <a:xfrm>
            <a:off x="684213" y="5013325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XGA</a:t>
            </a:r>
          </a:p>
        </p:txBody>
      </p:sp>
      <p:sp>
        <p:nvSpPr>
          <p:cNvPr id="14390" name="Text Box 54"/>
          <p:cNvSpPr txBox="1">
            <a:spLocks noChangeArrowheads="1"/>
          </p:cNvSpPr>
          <p:nvPr/>
        </p:nvSpPr>
        <p:spPr bwMode="auto">
          <a:xfrm>
            <a:off x="1978025" y="5013325"/>
            <a:ext cx="194468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640 x 480 x 16   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1024 x 768 x 8</a:t>
            </a:r>
          </a:p>
        </p:txBody>
      </p:sp>
      <p:sp>
        <p:nvSpPr>
          <p:cNvPr id="14391" name="Text Box 55"/>
          <p:cNvSpPr txBox="1">
            <a:spLocks noChangeArrowheads="1"/>
          </p:cNvSpPr>
          <p:nvPr/>
        </p:nvSpPr>
        <p:spPr bwMode="auto">
          <a:xfrm>
            <a:off x="4427538" y="5013325"/>
            <a:ext cx="1152525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64K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256</a:t>
            </a:r>
          </a:p>
        </p:txBody>
      </p:sp>
      <p:sp>
        <p:nvSpPr>
          <p:cNvPr id="14392" name="Text Box 56"/>
          <p:cNvSpPr txBox="1">
            <a:spLocks noChangeArrowheads="1"/>
          </p:cNvSpPr>
          <p:nvPr/>
        </p:nvSpPr>
        <p:spPr bwMode="auto">
          <a:xfrm>
            <a:off x="6372225" y="5013325"/>
            <a:ext cx="1439863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614.4K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786.432K</a:t>
            </a:r>
          </a:p>
        </p:txBody>
      </p:sp>
      <p:sp>
        <p:nvSpPr>
          <p:cNvPr id="14393" name="Text Box 57"/>
          <p:cNvSpPr txBox="1">
            <a:spLocks noChangeArrowheads="1"/>
          </p:cNvSpPr>
          <p:nvPr/>
        </p:nvSpPr>
        <p:spPr bwMode="auto">
          <a:xfrm>
            <a:off x="684213" y="5516563"/>
            <a:ext cx="1152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SVGA</a:t>
            </a:r>
          </a:p>
        </p:txBody>
      </p:sp>
      <p:sp>
        <p:nvSpPr>
          <p:cNvPr id="14394" name="Text Box 58"/>
          <p:cNvSpPr txBox="1">
            <a:spLocks noChangeArrowheads="1"/>
          </p:cNvSpPr>
          <p:nvPr/>
        </p:nvSpPr>
        <p:spPr bwMode="auto">
          <a:xfrm>
            <a:off x="2051050" y="5589588"/>
            <a:ext cx="187166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800 x 600 x 16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1024 x 768 x 8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1024 x 768 x 24</a:t>
            </a:r>
          </a:p>
        </p:txBody>
      </p:sp>
      <p:sp>
        <p:nvSpPr>
          <p:cNvPr id="14395" name="Text Box 59"/>
          <p:cNvSpPr txBox="1">
            <a:spLocks noChangeArrowheads="1"/>
          </p:cNvSpPr>
          <p:nvPr/>
        </p:nvSpPr>
        <p:spPr bwMode="auto">
          <a:xfrm>
            <a:off x="4427538" y="5589588"/>
            <a:ext cx="11525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64K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256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16M</a:t>
            </a:r>
          </a:p>
        </p:txBody>
      </p:sp>
      <p:sp>
        <p:nvSpPr>
          <p:cNvPr id="14396" name="Text Box 60"/>
          <p:cNvSpPr txBox="1">
            <a:spLocks noChangeArrowheads="1"/>
          </p:cNvSpPr>
          <p:nvPr/>
        </p:nvSpPr>
        <p:spPr bwMode="auto">
          <a:xfrm>
            <a:off x="6372225" y="5589588"/>
            <a:ext cx="143986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960K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786.432K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2359.296K</a:t>
            </a:r>
          </a:p>
        </p:txBody>
      </p:sp>
      <p:sp>
        <p:nvSpPr>
          <p:cNvPr id="14397" name="Text Box 61"/>
          <p:cNvSpPr txBox="1">
            <a:spLocks noChangeArrowheads="1"/>
          </p:cNvSpPr>
          <p:nvPr/>
        </p:nvSpPr>
        <p:spPr bwMode="auto">
          <a:xfrm rot="-821403">
            <a:off x="684213" y="6021388"/>
            <a:ext cx="1295400" cy="515937"/>
          </a:xfrm>
          <a:prstGeom prst="rect">
            <a:avLst/>
          </a:prstGeom>
          <a:solidFill>
            <a:schemeClr val="bg1"/>
          </a:solidFill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altLang="ko-KR" sz="1800">
                <a:solidFill>
                  <a:srgbClr val="CC0099"/>
                </a:solidFill>
                <a:latin typeface="Times New Roman" pitchFamily="18" charset="0"/>
              </a:rPr>
              <a:t>refresh rate: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altLang="ko-KR" sz="1800">
                <a:solidFill>
                  <a:srgbClr val="CC0099"/>
                </a:solidFill>
                <a:latin typeface="Times New Roman" pitchFamily="18" charset="0"/>
              </a:rPr>
              <a:t>50-70Hz</a:t>
            </a:r>
          </a:p>
        </p:txBody>
      </p:sp>
      <p:sp>
        <p:nvSpPr>
          <p:cNvPr id="14398" name="Line 62"/>
          <p:cNvSpPr>
            <a:spLocks noChangeShapeType="1"/>
          </p:cNvSpPr>
          <p:nvPr/>
        </p:nvSpPr>
        <p:spPr bwMode="auto">
          <a:xfrm>
            <a:off x="1978025" y="6308725"/>
            <a:ext cx="215900" cy="0"/>
          </a:xfrm>
          <a:prstGeom prst="line">
            <a:avLst/>
          </a:prstGeom>
          <a:noFill/>
          <a:ln w="9525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9" name="Line 63"/>
          <p:cNvSpPr>
            <a:spLocks noChangeShapeType="1"/>
          </p:cNvSpPr>
          <p:nvPr/>
        </p:nvSpPr>
        <p:spPr bwMode="auto">
          <a:xfrm>
            <a:off x="2268538" y="6381750"/>
            <a:ext cx="5327650" cy="0"/>
          </a:xfrm>
          <a:prstGeom prst="line">
            <a:avLst/>
          </a:prstGeom>
          <a:noFill/>
          <a:ln w="9525">
            <a:solidFill>
              <a:srgbClr val="00FF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00" name="Text Box 64"/>
          <p:cNvSpPr txBox="1">
            <a:spLocks noChangeArrowheads="1"/>
          </p:cNvSpPr>
          <p:nvPr/>
        </p:nvSpPr>
        <p:spPr bwMode="auto">
          <a:xfrm>
            <a:off x="7451725" y="1125538"/>
            <a:ext cx="1476375" cy="1323975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solidFill>
                  <a:schemeClr val="tx2"/>
                </a:solidFill>
                <a:latin typeface="Times New Roman" pitchFamily="18" charset="0"/>
              </a:rPr>
              <a:t>Representing an </a:t>
            </a:r>
            <a:r>
              <a:rPr lang="en-US" altLang="ko-KR" sz="1600" i="1">
                <a:solidFill>
                  <a:schemeClr val="tx2"/>
                </a:solidFill>
                <a:latin typeface="Times New Roman" pitchFamily="18" charset="0"/>
              </a:rPr>
              <a:t>M</a:t>
            </a:r>
            <a:r>
              <a:rPr lang="en-US" altLang="ko-KR" sz="160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altLang="ko-KR" sz="1600" i="1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N</a:t>
            </a:r>
            <a:r>
              <a:rPr lang="en-US" altLang="ko-KR" sz="160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pixels under  a particular aspect ratio</a:t>
            </a:r>
          </a:p>
        </p:txBody>
      </p:sp>
      <p:sp>
        <p:nvSpPr>
          <p:cNvPr id="14401" name="AutoShape 65"/>
          <p:cNvSpPr>
            <a:spLocks noChangeArrowheads="1"/>
          </p:cNvSpPr>
          <p:nvPr/>
        </p:nvSpPr>
        <p:spPr bwMode="auto">
          <a:xfrm>
            <a:off x="7019925" y="1700213"/>
            <a:ext cx="431800" cy="433387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03" name="AutoShape 67"/>
          <p:cNvSpPr>
            <a:spLocks noChangeArrowheads="1"/>
          </p:cNvSpPr>
          <p:nvPr/>
        </p:nvSpPr>
        <p:spPr bwMode="auto">
          <a:xfrm flipH="1" flipV="1">
            <a:off x="7740650" y="2492375"/>
            <a:ext cx="647700" cy="649288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6CC3-9A01-4DA1-A683-E0161B9B4CC8}" type="slidenum">
              <a:rPr lang="en-US" altLang="ko-KR"/>
              <a:pPr/>
              <a:t>15</a:t>
            </a:fld>
            <a:endParaRPr lang="en-US" altLang="ko-KR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333375"/>
            <a:ext cx="4679950" cy="620713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Digitized Pictures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1042988" y="1412875"/>
            <a:ext cx="7129462" cy="4325938"/>
          </a:xfrm>
          <a:prstGeom prst="rect">
            <a:avLst/>
          </a:prstGeom>
          <a:noFill/>
          <a:ln w="34925">
            <a:solidFill>
              <a:srgbClr val="8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b="1">
                <a:solidFill>
                  <a:srgbClr val="CC0000"/>
                </a:solidFill>
                <a:latin typeface="Comic Sans MS" pitchFamily="66" charset="0"/>
              </a:rPr>
              <a:t> </a:t>
            </a:r>
            <a:r>
              <a:rPr lang="en-US" altLang="ko-KR" b="1">
                <a:solidFill>
                  <a:srgbClr val="FF0000"/>
                </a:solidFill>
                <a:latin typeface="Comic Sans MS" pitchFamily="66" charset="0"/>
              </a:rPr>
              <a:t>DVI (</a:t>
            </a:r>
            <a:r>
              <a:rPr lang="en-US" altLang="ko-KR" b="1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Digital Visual Interface)</a:t>
            </a:r>
            <a:r>
              <a:rPr lang="en-US" altLang="ko-KR" b="1">
                <a:solidFill>
                  <a:srgbClr val="CC0000"/>
                </a:solidFill>
                <a:sym typeface="Symbol" pitchFamily="18" charset="2"/>
              </a:rPr>
              <a:t/>
            </a:r>
            <a:br>
              <a:rPr lang="en-US" altLang="ko-KR" b="1">
                <a:solidFill>
                  <a:srgbClr val="CC0000"/>
                </a:solidFill>
                <a:sym typeface="Symbol" pitchFamily="18" charset="2"/>
              </a:rPr>
            </a:br>
            <a:endParaRPr lang="en-US" altLang="ko-KR" b="1">
              <a:solidFill>
                <a:srgbClr val="CC0000"/>
              </a:solidFill>
              <a:sym typeface="Symbol" pitchFamily="18" charset="2"/>
            </a:endParaRPr>
          </a:p>
          <a:p>
            <a:pPr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>
                <a:latin typeface="MD이솝체" pitchFamily="18" charset="-127"/>
                <a:ea typeface="MD이솝체" pitchFamily="18" charset="-127"/>
                <a:sym typeface="Symbol" pitchFamily="18" charset="2"/>
              </a:rPr>
              <a:t>  </a:t>
            </a:r>
            <a:r>
              <a:rPr lang="ko-KR" altLang="en-US">
                <a:latin typeface="MD이솝체" pitchFamily="18" charset="-127"/>
                <a:ea typeface="MD이솝체" pitchFamily="18" charset="-127"/>
                <a:sym typeface="Symbol" pitchFamily="18" charset="2"/>
              </a:rPr>
              <a:t>기존 그래픽 카드에는 램댁</a:t>
            </a:r>
            <a:r>
              <a:rPr lang="en-US" altLang="ko-KR">
                <a:latin typeface="MD이솝체" pitchFamily="18" charset="-127"/>
                <a:ea typeface="MD이솝체" pitchFamily="18" charset="-127"/>
                <a:sym typeface="Symbol" pitchFamily="18" charset="2"/>
              </a:rPr>
              <a:t>(RAMDAC)</a:t>
            </a:r>
            <a:r>
              <a:rPr lang="ko-KR" altLang="en-US">
                <a:latin typeface="MD이솝체" pitchFamily="18" charset="-127"/>
                <a:ea typeface="MD이솝체" pitchFamily="18" charset="-127"/>
                <a:sym typeface="Symbol" pitchFamily="18" charset="2"/>
              </a:rPr>
              <a:t>이 들어있어 디지털 신호를 아날로그 신호로 바꾸어 화면을 표시함</a:t>
            </a:r>
            <a:r>
              <a:rPr lang="en-US" altLang="ko-KR">
                <a:latin typeface="MD이솝체" pitchFamily="18" charset="-127"/>
                <a:ea typeface="MD이솝체" pitchFamily="18" charset="-127"/>
                <a:sym typeface="Symbol" pitchFamily="18" charset="2"/>
              </a:rPr>
              <a:t>.</a:t>
            </a:r>
          </a:p>
          <a:p>
            <a:pPr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>
                <a:latin typeface="MD이솝체" pitchFamily="18" charset="-127"/>
                <a:ea typeface="MD이솝체" pitchFamily="18" charset="-127"/>
                <a:sym typeface="Symbol" pitchFamily="18" charset="2"/>
              </a:rPr>
              <a:t>  </a:t>
            </a:r>
            <a:r>
              <a:rPr lang="ko-KR" altLang="en-US">
                <a:latin typeface="MD이솝체" pitchFamily="18" charset="-127"/>
                <a:ea typeface="MD이솝체" pitchFamily="18" charset="-127"/>
                <a:sym typeface="Symbol" pitchFamily="18" charset="2"/>
              </a:rPr>
              <a:t>기존 </a:t>
            </a:r>
            <a:r>
              <a:rPr lang="en-US" altLang="ko-KR">
                <a:latin typeface="MD이솝체" pitchFamily="18" charset="-127"/>
                <a:ea typeface="MD이솝체" pitchFamily="18" charset="-127"/>
                <a:sym typeface="Symbol" pitchFamily="18" charset="2"/>
              </a:rPr>
              <a:t>CRT</a:t>
            </a:r>
            <a:r>
              <a:rPr lang="ko-KR" altLang="en-US">
                <a:latin typeface="MD이솝체" pitchFamily="18" charset="-127"/>
                <a:ea typeface="MD이솝체" pitchFamily="18" charset="-127"/>
                <a:sym typeface="Symbol" pitchFamily="18" charset="2"/>
              </a:rPr>
              <a:t>모니터가 아날로그 방식이기 때문임</a:t>
            </a:r>
            <a:r>
              <a:rPr lang="en-US" altLang="ko-KR">
                <a:latin typeface="MD이솝체" pitchFamily="18" charset="-127"/>
                <a:ea typeface="MD이솝체" pitchFamily="18" charset="-127"/>
                <a:sym typeface="Symbol" pitchFamily="18" charset="2"/>
              </a:rPr>
              <a:t>. </a:t>
            </a:r>
          </a:p>
          <a:p>
            <a:pPr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>
                <a:latin typeface="MD이솝체" pitchFamily="18" charset="-127"/>
                <a:ea typeface="MD이솝체" pitchFamily="18" charset="-127"/>
                <a:sym typeface="Symbol" pitchFamily="18" charset="2"/>
              </a:rPr>
              <a:t>  </a:t>
            </a:r>
            <a:r>
              <a:rPr lang="ko-KR" altLang="en-US">
                <a:latin typeface="MD이솝체" pitchFamily="18" charset="-127"/>
                <a:ea typeface="MD이솝체" pitchFamily="18" charset="-127"/>
                <a:sym typeface="Symbol" pitchFamily="18" charset="2"/>
              </a:rPr>
              <a:t>그러나 </a:t>
            </a:r>
            <a:r>
              <a:rPr lang="en-US" altLang="ko-KR">
                <a:latin typeface="MD이솝체" pitchFamily="18" charset="-127"/>
                <a:ea typeface="MD이솝체" pitchFamily="18" charset="-127"/>
                <a:sym typeface="Symbol" pitchFamily="18" charset="2"/>
              </a:rPr>
              <a:t>LCD</a:t>
            </a:r>
            <a:r>
              <a:rPr lang="ko-KR" altLang="en-US">
                <a:latin typeface="MD이솝체" pitchFamily="18" charset="-127"/>
                <a:ea typeface="MD이솝체" pitchFamily="18" charset="-127"/>
                <a:sym typeface="Symbol" pitchFamily="18" charset="2"/>
              </a:rPr>
              <a:t>는 완전 디지털이기 때문에 굳이 아날로그로 변경할 이유가 없기 때문에 </a:t>
            </a:r>
            <a:r>
              <a:rPr lang="en-US" altLang="ko-KR">
                <a:latin typeface="MD이솝체" pitchFamily="18" charset="-127"/>
                <a:ea typeface="MD이솝체" pitchFamily="18" charset="-127"/>
                <a:sym typeface="Symbol" pitchFamily="18" charset="2"/>
              </a:rPr>
              <a:t>DVI</a:t>
            </a:r>
            <a:r>
              <a:rPr lang="ko-KR" altLang="en-US">
                <a:latin typeface="MD이솝체" pitchFamily="18" charset="-127"/>
                <a:ea typeface="MD이솝체" pitchFamily="18" charset="-127"/>
                <a:sym typeface="Symbol" pitchFamily="18" charset="2"/>
              </a:rPr>
              <a:t>단자를 만들어 디지털로 바로 전송하게 하는 것임</a:t>
            </a:r>
            <a:r>
              <a:rPr lang="en-US" altLang="ko-KR">
                <a:latin typeface="MD이솝체" pitchFamily="18" charset="-127"/>
                <a:ea typeface="MD이솝체" pitchFamily="18" charset="-127"/>
                <a:sym typeface="Symbol" pitchFamily="18" charset="2"/>
              </a:rPr>
              <a:t>.</a:t>
            </a:r>
            <a:r>
              <a:rPr lang="en-US" altLang="ko-KR">
                <a:sym typeface="Symbol" pitchFamily="18" charset="2"/>
              </a:rPr>
              <a:t/>
            </a:r>
            <a:br>
              <a:rPr lang="en-US" altLang="ko-KR">
                <a:sym typeface="Symbol" pitchFamily="18" charset="2"/>
              </a:rPr>
            </a:br>
            <a:endParaRPr lang="en-US" altLang="ko-KR">
              <a:sym typeface="Symbol" pitchFamily="18" charset="2"/>
            </a:endParaRPr>
          </a:p>
        </p:txBody>
      </p:sp>
      <p:graphicFrame>
        <p:nvGraphicFramePr>
          <p:cNvPr id="46086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827088" y="1268413"/>
          <a:ext cx="288925" cy="555625"/>
        </p:xfrm>
        <a:graphic>
          <a:graphicData uri="http://schemas.openxmlformats.org/presentationml/2006/ole">
            <p:oleObj spid="_x0000_s46086" name="Microsoft ClipArt Gallery" r:id="rId3" imgW="1857600" imgH="3995640" progId="MS_ClipArt_Gallery">
              <p:embed/>
            </p:oleObj>
          </a:graphicData>
        </a:graphic>
      </p:graphicFrame>
      <p:sp>
        <p:nvSpPr>
          <p:cNvPr id="46087" name="Line 7"/>
          <p:cNvSpPr>
            <a:spLocks noChangeShapeType="1"/>
          </p:cNvSpPr>
          <p:nvPr/>
        </p:nvSpPr>
        <p:spPr bwMode="auto">
          <a:xfrm>
            <a:off x="1476375" y="1916113"/>
            <a:ext cx="4319588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DB8DB-9B95-4083-901E-81409730AE84}" type="slidenum">
              <a:rPr lang="en-US" altLang="ko-KR"/>
              <a:pPr/>
              <a:t>16</a:t>
            </a:fld>
            <a:endParaRPr lang="en-US" altLang="ko-KR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84438" y="0"/>
            <a:ext cx="4679950" cy="620713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Digitized Pictures(5)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50825" y="692150"/>
            <a:ext cx="8713788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 Example 2.3  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1800">
                <a:latin typeface="Comic Sans MS" pitchFamily="66" charset="0"/>
              </a:rPr>
              <a:t>Derive the time to transmit the following digitized images at  both 64Kbps and 1.5Mbps networks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1800">
                <a:latin typeface="Comic Sans MS" pitchFamily="66" charset="0"/>
              </a:rPr>
              <a:t> a 640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4808 VGA-compatible image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1800">
                <a:latin typeface="Comic Sans MS" pitchFamily="66" charset="0"/>
                <a:sym typeface="Symbol" pitchFamily="18" charset="2"/>
              </a:rPr>
              <a:t> a 102476824 SVGA-compatible image</a:t>
            </a: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1908175" y="2565400"/>
            <a:ext cx="568801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250825" y="2781300"/>
            <a:ext cx="8569325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 Solution  </a:t>
            </a:r>
          </a:p>
          <a:p>
            <a:pPr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1800">
                <a:latin typeface="Comic Sans MS" pitchFamily="66" charset="0"/>
              </a:rPr>
              <a:t>The size of each image in bit is as follows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1800">
                <a:latin typeface="Comic Sans MS" pitchFamily="66" charset="0"/>
              </a:rPr>
              <a:t> a 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VGA image = </a:t>
            </a:r>
            <a:r>
              <a:rPr lang="en-US" altLang="ko-KR" sz="1800">
                <a:latin typeface="Comic Sans MS" pitchFamily="66" charset="0"/>
              </a:rPr>
              <a:t>640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4808 = 2.46Mbits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1800">
                <a:latin typeface="Comic Sans MS" pitchFamily="66" charset="0"/>
                <a:sym typeface="Symbol" pitchFamily="18" charset="2"/>
              </a:rPr>
              <a:t> an SVGA image = 102476824 =18.88Mbits</a:t>
            </a:r>
          </a:p>
          <a:p>
            <a:pPr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1800">
                <a:latin typeface="Comic Sans MS" pitchFamily="66" charset="0"/>
                <a:sym typeface="Symbol" pitchFamily="18" charset="2"/>
              </a:rPr>
              <a:t>The time to transmit each image is given as follows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1800">
                <a:latin typeface="Comic Sans MS" pitchFamily="66" charset="0"/>
                <a:sym typeface="Symbol" pitchFamily="18" charset="2"/>
              </a:rPr>
              <a:t> at 64Kbps : VGA = 2.46Mbits/64Kbps = [2.4610</a:t>
            </a:r>
            <a:r>
              <a:rPr lang="en-US" altLang="ko-KR" sz="1800" baseline="30000">
                <a:latin typeface="Comic Sans MS" pitchFamily="66" charset="0"/>
                <a:sym typeface="Symbol" pitchFamily="18" charset="2"/>
              </a:rPr>
              <a:t>6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]/[64 10</a:t>
            </a:r>
            <a:r>
              <a:rPr lang="en-US" altLang="ko-KR" sz="1800" baseline="30000">
                <a:latin typeface="Comic Sans MS" pitchFamily="66" charset="0"/>
                <a:sym typeface="Symbol" pitchFamily="18" charset="2"/>
              </a:rPr>
              <a:t>3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] = 38.4 sec.                                     	               SVGA = [18.8810</a:t>
            </a:r>
            <a:r>
              <a:rPr lang="en-US" altLang="ko-KR" sz="1800" baseline="30000">
                <a:latin typeface="Comic Sans MS" pitchFamily="66" charset="0"/>
                <a:sym typeface="Symbol" pitchFamily="18" charset="2"/>
              </a:rPr>
              <a:t>6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]/[64 10</a:t>
            </a:r>
            <a:r>
              <a:rPr lang="en-US" altLang="ko-KR" sz="1800" baseline="30000">
                <a:latin typeface="Comic Sans MS" pitchFamily="66" charset="0"/>
                <a:sym typeface="Symbol" pitchFamily="18" charset="2"/>
              </a:rPr>
              <a:t>3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] = 295 sec. 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1800">
                <a:latin typeface="Comic Sans MS" pitchFamily="66" charset="0"/>
                <a:sym typeface="Symbol" pitchFamily="18" charset="2"/>
              </a:rPr>
              <a:t> at 1.5Mbps: VGA = 2.46Mbits/1.5Mbps = [2.4610</a:t>
            </a:r>
            <a:r>
              <a:rPr lang="en-US" altLang="ko-KR" sz="1800" baseline="30000">
                <a:latin typeface="Comic Sans MS" pitchFamily="66" charset="0"/>
                <a:sym typeface="Symbol" pitchFamily="18" charset="2"/>
              </a:rPr>
              <a:t>6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]/[1.5 10</a:t>
            </a:r>
            <a:r>
              <a:rPr lang="en-US" altLang="ko-KR" sz="1800" baseline="30000">
                <a:latin typeface="Comic Sans MS" pitchFamily="66" charset="0"/>
                <a:sym typeface="Symbol" pitchFamily="18" charset="2"/>
              </a:rPr>
              <a:t>6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] = 1.64 sec.                                 	               SVGA = [18.8810</a:t>
            </a:r>
            <a:r>
              <a:rPr lang="en-US" altLang="ko-KR" sz="1800" baseline="30000">
                <a:latin typeface="Comic Sans MS" pitchFamily="66" charset="0"/>
                <a:sym typeface="Symbol" pitchFamily="18" charset="2"/>
              </a:rPr>
              <a:t>6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]/[1.5 10</a:t>
            </a:r>
            <a:r>
              <a:rPr lang="en-US" altLang="ko-KR" sz="1800" baseline="30000">
                <a:latin typeface="Comic Sans MS" pitchFamily="66" charset="0"/>
                <a:sym typeface="Symbol" pitchFamily="18" charset="2"/>
              </a:rPr>
              <a:t>6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] = 12.59 sec.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E697-A4C0-46DC-862B-1607B0D459F7}" type="slidenum">
              <a:rPr lang="en-US" altLang="ko-KR"/>
              <a:pPr/>
              <a:t>17</a:t>
            </a:fld>
            <a:endParaRPr lang="en-US" altLang="ko-KR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0"/>
            <a:ext cx="4392612" cy="620713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Digitized Pictures(6)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95288" y="692150"/>
            <a:ext cx="8424862" cy="571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  Digital Cameras &amp; Scanners</a:t>
            </a:r>
            <a:endParaRPr lang="en-US" altLang="ko-KR" sz="2000">
              <a:solidFill>
                <a:srgbClr val="0000FF"/>
              </a:solidFill>
              <a:latin typeface="Comic Sans MS" pitchFamily="66" charset="0"/>
            </a:endParaRPr>
          </a:p>
          <a:p>
            <a:pPr lvl="1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(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Still image cameras</a:t>
            </a:r>
            <a:r>
              <a:rPr lang="en-US" altLang="ko-KR" sz="2000">
                <a:latin typeface="Comic Sans MS" pitchFamily="66" charset="0"/>
              </a:rPr>
              <a:t>) </a:t>
            </a: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2-D grid of</a:t>
            </a: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  <a:hlinkClick r:id="rId2"/>
              </a:rPr>
              <a:t> photo-sites</a:t>
            </a: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 (</a:t>
            </a:r>
            <a:r>
              <a:rPr lang="ko-KR" altLang="en-US" sz="2000">
                <a:solidFill>
                  <a:srgbClr val="CC0099"/>
                </a:solidFill>
                <a:latin typeface="Comic Sans MS" pitchFamily="66" charset="0"/>
              </a:rPr>
              <a:t>빛 감지 </a:t>
            </a: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diode)</a:t>
            </a:r>
            <a:r>
              <a:rPr lang="en-US" altLang="ko-KR" sz="2000">
                <a:latin typeface="Comic Sans MS" pitchFamily="66" charset="0"/>
              </a:rPr>
              <a:t>, light-sensitive cells, made of charge-coupled devices (CCD’s)</a:t>
            </a:r>
            <a:endParaRPr lang="en-US" altLang="ko-KR" sz="2000">
              <a:solidFill>
                <a:srgbClr val="CC0099"/>
              </a:solidFill>
              <a:latin typeface="Comic Sans MS" pitchFamily="66" charset="0"/>
            </a:endParaRPr>
          </a:p>
          <a:p>
            <a:pPr lvl="2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 </a:t>
            </a:r>
            <a:r>
              <a:rPr lang="en-US" altLang="ko-KR" sz="2000" u="sng">
                <a:latin typeface="Comic Sans MS" pitchFamily="66" charset="0"/>
              </a:rPr>
              <a:t>level of light intensity on each photosites is converted into a digital value</a:t>
            </a:r>
            <a:r>
              <a:rPr lang="en-US" altLang="ko-KR" sz="2000">
                <a:latin typeface="Comic Sans MS" pitchFamily="66" charset="0"/>
              </a:rPr>
              <a:t> using an AD converter when the shutter is activated</a:t>
            </a:r>
            <a:endParaRPr lang="en-US" altLang="ko-KR" sz="2000">
              <a:solidFill>
                <a:srgbClr val="CC0099"/>
              </a:solidFill>
              <a:latin typeface="Comic Sans MS" pitchFamily="66" charset="0"/>
              <a:sym typeface="Symbol" pitchFamily="18" charset="2"/>
            </a:endParaRPr>
          </a:p>
          <a:p>
            <a:pPr lvl="1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(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Scanners</a:t>
            </a:r>
            <a:r>
              <a:rPr lang="en-US" altLang="ko-KR" sz="2000">
                <a:latin typeface="Comic Sans MS" pitchFamily="66" charset="0"/>
              </a:rPr>
              <a:t>) </a:t>
            </a: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single-row of photo-sites</a:t>
            </a:r>
            <a:r>
              <a:rPr lang="en-US" altLang="ko-KR" sz="2000">
                <a:latin typeface="Comic Sans MS" pitchFamily="66" charset="0"/>
              </a:rPr>
              <a:t> is exposed in time-	sequence with the scanning operation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How are color images obtained ?</a:t>
            </a:r>
            <a:endParaRPr lang="en-US" altLang="ko-KR" sz="2000">
              <a:solidFill>
                <a:srgbClr val="CC0099"/>
              </a:solidFill>
              <a:latin typeface="Comic Sans MS" pitchFamily="66" charset="0"/>
            </a:endParaRPr>
          </a:p>
          <a:p>
            <a:pPr lvl="2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each photosite/pixel is coated with R/B/G filter &amp; the	color is determined by the level of it together with 	8 neighbors in a </a:t>
            </a:r>
            <a:r>
              <a:rPr lang="en-US" altLang="ko-KR" sz="2000" u="sng">
                <a:latin typeface="Comic Sans MS" pitchFamily="66" charset="0"/>
              </a:rPr>
              <a:t>3 x 3 grid structure</a:t>
            </a:r>
          </a:p>
          <a:p>
            <a:pPr lvl="2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use of </a:t>
            </a:r>
            <a:r>
              <a:rPr lang="en-US" altLang="ko-KR" sz="2000" u="sng">
                <a:latin typeface="Comic Sans MS" pitchFamily="66" charset="0"/>
              </a:rPr>
              <a:t>three separate exposures</a:t>
            </a:r>
            <a:r>
              <a:rPr lang="en-US" altLang="ko-KR" sz="2000">
                <a:latin typeface="Comic Sans MS" pitchFamily="66" charset="0"/>
              </a:rPr>
              <a:t> of a single photosite, say, 	first R filter, 2</a:t>
            </a:r>
            <a:r>
              <a:rPr lang="en-US" altLang="ko-KR" sz="2000" baseline="30000">
                <a:latin typeface="Comic Sans MS" pitchFamily="66" charset="0"/>
              </a:rPr>
              <a:t>nd</a:t>
            </a:r>
            <a:r>
              <a:rPr lang="en-US" altLang="ko-KR" sz="2000">
                <a:latin typeface="Comic Sans MS" pitchFamily="66" charset="0"/>
              </a:rPr>
              <a:t> G filter, and finally B filter</a:t>
            </a:r>
          </a:p>
          <a:p>
            <a:pPr lvl="2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use of three separate image sensors per pixel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e.g) TIFF (tagged image file format), TIFF/EP for electronic 	photography</a:t>
            </a:r>
            <a:endParaRPr lang="en-US" altLang="ko-KR" sz="2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1258888" y="4076700"/>
            <a:ext cx="1081087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3399FF"/>
                </a:solidFill>
                <a:latin typeface="Times New Roman" pitchFamily="18" charset="0"/>
              </a:rPr>
              <a:t>General consumer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1403350" y="5013325"/>
            <a:ext cx="72072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3399FF"/>
                </a:solidFill>
                <a:latin typeface="Times New Roman" pitchFamily="18" charset="0"/>
              </a:rPr>
              <a:t>Photo studio</a:t>
            </a: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7092950" y="5445125"/>
            <a:ext cx="12239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altLang="ko-KR" sz="1600">
                <a:solidFill>
                  <a:srgbClr val="3399FF"/>
                </a:solidFill>
                <a:latin typeface="Times New Roman" pitchFamily="18" charset="0"/>
              </a:rPr>
              <a:t>professional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07734-6CE8-4301-A302-4BE043314509}" type="slidenum">
              <a:rPr lang="en-US" altLang="ko-KR"/>
              <a:pPr/>
              <a:t>18</a:t>
            </a:fld>
            <a:endParaRPr lang="en-US" altLang="ko-KR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1775" y="0"/>
            <a:ext cx="3168650" cy="692150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2.5  Audio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39750" y="836613"/>
            <a:ext cx="8135938" cy="237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Typical Audio Types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3399FF"/>
                </a:solidFill>
                <a:latin typeface="Comic Sans MS" pitchFamily="66" charset="0"/>
              </a:rPr>
              <a:t>Speech signal</a:t>
            </a:r>
            <a:r>
              <a:rPr lang="en-US" altLang="ko-KR" sz="2000">
                <a:latin typeface="Comic Sans MS" pitchFamily="66" charset="0"/>
              </a:rPr>
              <a:t> for interpersonal application such as (video) 	telephony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3399FF"/>
                </a:solidFill>
                <a:latin typeface="Comic Sans MS" pitchFamily="66" charset="0"/>
              </a:rPr>
              <a:t>Music-quality audio</a:t>
            </a:r>
            <a:r>
              <a:rPr lang="en-US" altLang="ko-KR" sz="2000">
                <a:latin typeface="Comic Sans MS" pitchFamily="66" charset="0"/>
              </a:rPr>
              <a:t> such as  CD-on-demand &amp; broadcast 	TV </a:t>
            </a:r>
            <a:endParaRPr lang="en-US" altLang="ko-KR" sz="2000">
              <a:solidFill>
                <a:srgbClr val="FF0000"/>
              </a:solidFill>
              <a:latin typeface="Comic Sans MS" pitchFamily="66" charset="0"/>
            </a:endParaRPr>
          </a:p>
          <a:p>
            <a:pPr lvl="2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synthesizer</a:t>
            </a:r>
          </a:p>
          <a:p>
            <a:pPr lvl="2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microphone</a:t>
            </a:r>
          </a:p>
          <a:p>
            <a:pPr lvl="2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loudspeaker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55650" y="3716338"/>
            <a:ext cx="7632700" cy="266382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buFontTx/>
              <a:buAutoNum type="arabicPeriod"/>
            </a:pP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</a:rPr>
              <a:t>Human speech</a:t>
            </a:r>
            <a:r>
              <a:rPr lang="en-US" altLang="ko-KR" sz="2000">
                <a:latin typeface="Times New Roman" pitchFamily="18" charset="0"/>
              </a:rPr>
              <a:t>: </a:t>
            </a:r>
            <a:r>
              <a:rPr lang="en-US" altLang="ko-KR" sz="2000">
                <a:solidFill>
                  <a:srgbClr val="FF0000"/>
                </a:solidFill>
                <a:latin typeface="Times New Roman" pitchFamily="18" charset="0"/>
              </a:rPr>
              <a:t>50Hz -10KHz</a:t>
            </a:r>
            <a:r>
              <a:rPr lang="en-US" altLang="ko-KR" sz="2000">
                <a:latin typeface="Times New Roman" pitchFamily="18" charset="0"/>
              </a:rPr>
              <a:t> (</a:t>
            </a:r>
            <a:r>
              <a:rPr lang="en-US" altLang="ko-KR" sz="2000" u="sng">
                <a:solidFill>
                  <a:srgbClr val="CC0099"/>
                </a:solidFill>
                <a:latin typeface="Times New Roman" pitchFamily="18" charset="0"/>
              </a:rPr>
              <a:t>4Khz in a plain-old-telephone system</a:t>
            </a:r>
            <a:r>
              <a:rPr lang="en-US" altLang="ko-KR" sz="2000">
                <a:latin typeface="Times New Roman" pitchFamily="18" charset="0"/>
              </a:rPr>
              <a:t>)</a:t>
            </a:r>
          </a:p>
          <a:p>
            <a:pPr marL="342900" indent="-342900"/>
            <a:r>
              <a:rPr lang="en-US" altLang="ko-KR" sz="2000">
                <a:latin typeface="Times New Roman" pitchFamily="18" charset="0"/>
              </a:rPr>
              <a:t>	- 2 x 10K or 2 x 8K sps  </a:t>
            </a:r>
            <a:r>
              <a:rPr lang="en-US" altLang="ko-KR" sz="2000">
                <a:latin typeface="Times New Roman" pitchFamily="18" charset="0"/>
                <a:sym typeface="Symbol" pitchFamily="18" charset="2"/>
              </a:rPr>
              <a:t> monaural (mono) speech</a:t>
            </a:r>
          </a:p>
          <a:p>
            <a:pPr marL="342900" indent="-342900"/>
            <a:r>
              <a:rPr lang="en-US" altLang="ko-KR" sz="2000">
                <a:latin typeface="Times New Roman" pitchFamily="18" charset="0"/>
              </a:rPr>
              <a:t>	- (2 x 10K) x </a:t>
            </a:r>
            <a:r>
              <a:rPr lang="en-US" altLang="ko-KR" sz="2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altLang="ko-KR" sz="2000">
                <a:latin typeface="Times New Roman" pitchFamily="18" charset="0"/>
              </a:rPr>
              <a:t> or (2 x 8K) x </a:t>
            </a:r>
            <a:r>
              <a:rPr lang="en-US" altLang="ko-KR" sz="2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altLang="ko-KR" sz="2000">
                <a:latin typeface="Times New Roman" pitchFamily="18" charset="0"/>
              </a:rPr>
              <a:t> sps  </a:t>
            </a:r>
            <a:r>
              <a:rPr lang="en-US" altLang="ko-KR" sz="2000">
                <a:latin typeface="Times New Roman" pitchFamily="18" charset="0"/>
                <a:sym typeface="Symbol" pitchFamily="18" charset="2"/>
              </a:rPr>
              <a:t> </a:t>
            </a:r>
            <a:r>
              <a:rPr lang="en-US" altLang="ko-KR" sz="200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stereophonic</a:t>
            </a:r>
            <a:r>
              <a:rPr lang="en-US" altLang="ko-KR" sz="2000">
                <a:latin typeface="Times New Roman" pitchFamily="18" charset="0"/>
                <a:sym typeface="Symbol" pitchFamily="18" charset="2"/>
              </a:rPr>
              <a:t> speech</a:t>
            </a:r>
          </a:p>
          <a:p>
            <a:pPr marL="342900" indent="-342900"/>
            <a:r>
              <a:rPr lang="en-US" altLang="ko-KR" sz="2000">
                <a:latin typeface="Times New Roman" pitchFamily="18" charset="0"/>
                <a:sym typeface="Symbol" pitchFamily="18" charset="2"/>
              </a:rPr>
              <a:t>	- ideally, 12 bits/sample</a:t>
            </a:r>
            <a:endParaRPr lang="en-US" altLang="ko-KR" sz="2000">
              <a:latin typeface="Times New Roman" pitchFamily="18" charset="0"/>
            </a:endParaRPr>
          </a:p>
          <a:p>
            <a:pPr marL="342900" indent="-342900"/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</a:rPr>
              <a:t>2.</a:t>
            </a:r>
            <a:r>
              <a:rPr lang="en-US" altLang="ko-KR" sz="2000">
                <a:latin typeface="Times New Roman" pitchFamily="18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</a:rPr>
              <a:t>Human audible music</a:t>
            </a:r>
            <a:r>
              <a:rPr lang="en-US" altLang="ko-KR" sz="2000">
                <a:latin typeface="Times New Roman" pitchFamily="18" charset="0"/>
              </a:rPr>
              <a:t>: </a:t>
            </a:r>
            <a:r>
              <a:rPr lang="en-US" altLang="ko-KR" sz="2000">
                <a:solidFill>
                  <a:srgbClr val="FF0000"/>
                </a:solidFill>
                <a:latin typeface="Times New Roman" pitchFamily="18" charset="0"/>
              </a:rPr>
              <a:t>15Hz - 20KHz</a:t>
            </a:r>
          </a:p>
          <a:p>
            <a:pPr marL="342900" indent="-342900"/>
            <a:r>
              <a:rPr lang="en-US" altLang="ko-KR" sz="2000">
                <a:latin typeface="Times New Roman" pitchFamily="18" charset="0"/>
              </a:rPr>
              <a:t>	- 2 x 20K sps </a:t>
            </a:r>
            <a:r>
              <a:rPr lang="en-US" altLang="ko-KR" sz="2000">
                <a:latin typeface="Times New Roman" pitchFamily="18" charset="0"/>
                <a:sym typeface="Symbol" pitchFamily="18" charset="2"/>
              </a:rPr>
              <a:t> monaural (mono) music</a:t>
            </a:r>
            <a:endParaRPr lang="en-US" altLang="ko-KR" sz="2000">
              <a:latin typeface="Times New Roman" pitchFamily="18" charset="0"/>
            </a:endParaRPr>
          </a:p>
          <a:p>
            <a:pPr marL="342900" indent="-342900"/>
            <a:r>
              <a:rPr lang="en-US" altLang="ko-KR" sz="2000">
                <a:latin typeface="Times New Roman" pitchFamily="18" charset="0"/>
              </a:rPr>
              <a:t>	- (2 x 20K) x </a:t>
            </a:r>
            <a:r>
              <a:rPr lang="en-US" altLang="ko-KR" sz="2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altLang="ko-KR" sz="2000">
                <a:latin typeface="Times New Roman" pitchFamily="18" charset="0"/>
              </a:rPr>
              <a:t> sps </a:t>
            </a:r>
            <a:r>
              <a:rPr lang="en-US" altLang="ko-KR" sz="2000">
                <a:latin typeface="Times New Roman" pitchFamily="18" charset="0"/>
                <a:sym typeface="Symbol" pitchFamily="18" charset="2"/>
              </a:rPr>
              <a:t> </a:t>
            </a:r>
            <a:r>
              <a:rPr lang="en-US" altLang="ko-KR" sz="200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stereophonic</a:t>
            </a:r>
            <a:r>
              <a:rPr lang="en-US" altLang="ko-KR" sz="2000">
                <a:latin typeface="Times New Roman" pitchFamily="18" charset="0"/>
                <a:sym typeface="Symbol" pitchFamily="18" charset="2"/>
              </a:rPr>
              <a:t> music</a:t>
            </a:r>
          </a:p>
          <a:p>
            <a:pPr marL="342900" indent="-342900"/>
            <a:r>
              <a:rPr lang="en-US" altLang="ko-KR" sz="2000">
                <a:latin typeface="Times New Roman" pitchFamily="18" charset="0"/>
                <a:sym typeface="Symbol" pitchFamily="18" charset="2"/>
              </a:rPr>
              <a:t>	- ideally, 16 bits/sample 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987675" y="3500438"/>
            <a:ext cx="2879725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 b="1">
                <a:solidFill>
                  <a:srgbClr val="0000FF"/>
                </a:solidFill>
                <a:latin typeface="Times New Roman" pitchFamily="18" charset="0"/>
              </a:rPr>
              <a:t>Basics on Audio Signals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 rot="-855002">
            <a:off x="5867400" y="5013325"/>
            <a:ext cx="2809875" cy="469900"/>
          </a:xfrm>
          <a:prstGeom prst="rect">
            <a:avLst/>
          </a:prstGeom>
          <a:solidFill>
            <a:schemeClr val="bg1"/>
          </a:solidFill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>
                <a:solidFill>
                  <a:srgbClr val="0000FF"/>
                </a:solidFill>
                <a:latin typeface="Times New Roman" pitchFamily="18" charset="0"/>
              </a:rPr>
              <a:t>sps: samples per sec.</a:t>
            </a:r>
          </a:p>
        </p:txBody>
      </p:sp>
      <p:graphicFrame>
        <p:nvGraphicFramePr>
          <p:cNvPr id="16394" name="Object 10"/>
          <p:cNvGraphicFramePr>
            <a:graphicFrameLocks noChangeAspect="1"/>
          </p:cNvGraphicFramePr>
          <p:nvPr>
            <p:ph sz="half" idx="2"/>
          </p:nvPr>
        </p:nvGraphicFramePr>
        <p:xfrm>
          <a:off x="6011863" y="3284538"/>
          <a:ext cx="288925" cy="555625"/>
        </p:xfrm>
        <a:graphic>
          <a:graphicData uri="http://schemas.openxmlformats.org/presentationml/2006/ole">
            <p:oleObj spid="_x0000_s16394" name="Microsoft ClipArt Gallery" r:id="rId3" imgW="1857600" imgH="3995640" progId="MS_ClipArt_Gallery">
              <p:embed/>
            </p:oleObj>
          </a:graphicData>
        </a:graphic>
      </p:graphicFrame>
      <p:grpSp>
        <p:nvGrpSpPr>
          <p:cNvPr id="16401" name="Group 17"/>
          <p:cNvGrpSpPr>
            <a:grpSpLocks/>
          </p:cNvGrpSpPr>
          <p:nvPr/>
        </p:nvGrpSpPr>
        <p:grpSpPr bwMode="auto">
          <a:xfrm>
            <a:off x="684213" y="1412875"/>
            <a:ext cx="358775" cy="576263"/>
            <a:chOff x="431" y="845"/>
            <a:chExt cx="226" cy="408"/>
          </a:xfrm>
        </p:grpSpPr>
        <p:sp>
          <p:nvSpPr>
            <p:cNvPr id="16399" name="Line 15"/>
            <p:cNvSpPr>
              <a:spLocks noChangeShapeType="1"/>
            </p:cNvSpPr>
            <p:nvPr/>
          </p:nvSpPr>
          <p:spPr bwMode="auto">
            <a:xfrm flipH="1">
              <a:off x="431" y="845"/>
              <a:ext cx="226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400" name="Line 16"/>
            <p:cNvSpPr>
              <a:spLocks noChangeShapeType="1"/>
            </p:cNvSpPr>
            <p:nvPr/>
          </p:nvSpPr>
          <p:spPr bwMode="auto">
            <a:xfrm>
              <a:off x="431" y="1071"/>
              <a:ext cx="226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7D86-8002-4B34-9FAE-28E3CDE098F7}" type="slidenum">
              <a:rPr lang="en-US" altLang="ko-KR"/>
              <a:pPr/>
              <a:t>19</a:t>
            </a:fld>
            <a:endParaRPr lang="en-US" altLang="ko-KR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-26988"/>
            <a:ext cx="3887788" cy="747713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PCM Speech(1)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50825" y="692150"/>
            <a:ext cx="8640763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 </a:t>
            </a:r>
            <a:r>
              <a:rPr lang="en-US" altLang="ko-KR" sz="1800">
                <a:solidFill>
                  <a:srgbClr val="FF0000"/>
                </a:solidFill>
                <a:latin typeface="Comic Sans MS" pitchFamily="66" charset="0"/>
              </a:rPr>
              <a:t>Human Voice over PSTN</a:t>
            </a:r>
          </a:p>
          <a:p>
            <a:pPr lvl="1"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1800">
                <a:latin typeface="Comic Sans MS" pitchFamily="66" charset="0"/>
              </a:rPr>
              <a:t> </a:t>
            </a:r>
            <a:r>
              <a:rPr lang="en-US" altLang="ko-KR" sz="1800">
                <a:solidFill>
                  <a:srgbClr val="0000FF"/>
                </a:solidFill>
                <a:latin typeface="Comic Sans MS" pitchFamily="66" charset="0"/>
              </a:rPr>
              <a:t>200Hz-3.4Khz bandlimiting channel</a:t>
            </a:r>
            <a:r>
              <a:rPr lang="en-US" altLang="ko-KR" sz="1800">
                <a:latin typeface="Comic Sans MS" pitchFamily="66" charset="0"/>
              </a:rPr>
              <a:t>: about less than 4Khz</a:t>
            </a:r>
          </a:p>
          <a:p>
            <a:pPr lvl="1"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1800">
                <a:latin typeface="Comic Sans MS" pitchFamily="66" charset="0"/>
              </a:rPr>
              <a:t> </a:t>
            </a:r>
            <a:r>
              <a:rPr lang="en-US" altLang="ko-KR" sz="1800">
                <a:solidFill>
                  <a:srgbClr val="0000FF"/>
                </a:solidFill>
                <a:latin typeface="Comic Sans MS" pitchFamily="66" charset="0"/>
              </a:rPr>
              <a:t>8K(2x4K) sps, 8bits/sample</a:t>
            </a:r>
            <a:r>
              <a:rPr lang="en-US" altLang="ko-KR" sz="1800">
                <a:latin typeface="Comic Sans MS" pitchFamily="66" charset="0"/>
              </a:rPr>
              <a:t> : ITU-T G.711(PCM) recommendation</a:t>
            </a:r>
          </a:p>
          <a:p>
            <a:pPr lvl="1"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1800">
                <a:latin typeface="Comic Sans MS" pitchFamily="66" charset="0"/>
              </a:rPr>
              <a:t> </a:t>
            </a:r>
            <a:r>
              <a:rPr lang="en-US" altLang="ko-KR" sz="1800">
                <a:solidFill>
                  <a:srgbClr val="0000FF"/>
                </a:solidFill>
                <a:latin typeface="Comic Sans MS" pitchFamily="66" charset="0"/>
              </a:rPr>
              <a:t>Companding (</a:t>
            </a:r>
            <a:r>
              <a:rPr lang="en-US" altLang="ko-KR" sz="1800" u="sng">
                <a:solidFill>
                  <a:srgbClr val="0000FF"/>
                </a:solidFill>
                <a:latin typeface="Comic Sans MS" pitchFamily="66" charset="0"/>
              </a:rPr>
              <a:t>com</a:t>
            </a:r>
            <a:r>
              <a:rPr lang="en-US" altLang="ko-KR" sz="1800">
                <a:latin typeface="Comic Sans MS" pitchFamily="66" charset="0"/>
              </a:rPr>
              <a:t>pressing</a:t>
            </a:r>
            <a:r>
              <a:rPr lang="en-US" altLang="ko-KR" sz="18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altLang="ko-KR" sz="1800">
                <a:latin typeface="Comic Sans MS" pitchFamily="66" charset="0"/>
              </a:rPr>
              <a:t>ex</a:t>
            </a:r>
            <a:r>
              <a:rPr lang="en-US" altLang="ko-KR" sz="1800" u="sng">
                <a:solidFill>
                  <a:srgbClr val="0000FF"/>
                </a:solidFill>
                <a:latin typeface="Comic Sans MS" pitchFamily="66" charset="0"/>
              </a:rPr>
              <a:t>panding</a:t>
            </a:r>
            <a:r>
              <a:rPr lang="en-US" altLang="ko-KR" sz="1800">
                <a:solidFill>
                  <a:srgbClr val="0000FF"/>
                </a:solidFill>
                <a:latin typeface="Comic Sans MS" pitchFamily="66" charset="0"/>
              </a:rPr>
              <a:t>)</a:t>
            </a:r>
          </a:p>
          <a:p>
            <a:pPr lvl="2"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1800">
                <a:solidFill>
                  <a:srgbClr val="FF0000"/>
                </a:solidFill>
                <a:latin typeface="Comic Sans MS" pitchFamily="66" charset="0"/>
              </a:rPr>
              <a:t> 1-bit: polarity, 3-bit: segment code, 4-bit: quantization code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203575" y="2565400"/>
            <a:ext cx="2808288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 b="1">
                <a:solidFill>
                  <a:srgbClr val="CC0099"/>
                </a:solidFill>
                <a:latin typeface="Times New Roman" pitchFamily="18" charset="0"/>
              </a:rPr>
              <a:t>Compander</a:t>
            </a:r>
          </a:p>
          <a:p>
            <a:pPr algn="ctr"/>
            <a:r>
              <a:rPr lang="en-US" altLang="ko-KR" sz="1800" b="1">
                <a:solidFill>
                  <a:srgbClr val="CC0099"/>
                </a:solidFill>
                <a:latin typeface="Times New Roman" pitchFamily="18" charset="0"/>
              </a:rPr>
              <a:t>(com</a:t>
            </a:r>
            <a:r>
              <a:rPr lang="en-US" altLang="ko-KR" sz="1800" b="1">
                <a:latin typeface="Times New Roman" pitchFamily="18" charset="0"/>
              </a:rPr>
              <a:t>pressor</a:t>
            </a:r>
            <a:r>
              <a:rPr lang="en-US" altLang="ko-KR" sz="1800" b="1">
                <a:solidFill>
                  <a:srgbClr val="CC0099"/>
                </a:solidFill>
                <a:latin typeface="Times New Roman" pitchFamily="18" charset="0"/>
              </a:rPr>
              <a:t>/</a:t>
            </a:r>
            <a:r>
              <a:rPr lang="en-US" altLang="ko-KR" sz="1800" b="1">
                <a:latin typeface="Times New Roman" pitchFamily="18" charset="0"/>
              </a:rPr>
              <a:t>ex</a:t>
            </a:r>
            <a:r>
              <a:rPr lang="en-US" altLang="ko-KR" sz="1800" b="1">
                <a:solidFill>
                  <a:srgbClr val="CC0099"/>
                </a:solidFill>
                <a:latin typeface="Times New Roman" pitchFamily="18" charset="0"/>
              </a:rPr>
              <a:t>pander)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2555875" y="2852738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011863" y="2852738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900113" y="2565400"/>
            <a:ext cx="1655762" cy="503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>
                <a:solidFill>
                  <a:srgbClr val="0000FF"/>
                </a:solidFill>
                <a:latin typeface="Times New Roman" pitchFamily="18" charset="0"/>
              </a:rPr>
              <a:t>Pure</a:t>
            </a:r>
          </a:p>
          <a:p>
            <a:pPr algn="ctr"/>
            <a:r>
              <a:rPr lang="en-US" altLang="ko-KR" sz="1800">
                <a:solidFill>
                  <a:srgbClr val="0000FF"/>
                </a:solidFill>
                <a:latin typeface="Times New Roman" pitchFamily="18" charset="0"/>
              </a:rPr>
              <a:t>PCM signals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6732588" y="2565400"/>
            <a:ext cx="1295400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>
                <a:solidFill>
                  <a:srgbClr val="FF0000"/>
                </a:solidFill>
                <a:latin typeface="Times New Roman" pitchFamily="18" charset="0"/>
              </a:rPr>
              <a:t>Enhanced</a:t>
            </a:r>
          </a:p>
          <a:p>
            <a:pPr algn="ctr"/>
            <a:r>
              <a:rPr lang="en-US" altLang="ko-KR" sz="1800">
                <a:solidFill>
                  <a:srgbClr val="FF0000"/>
                </a:solidFill>
                <a:latin typeface="Times New Roman" pitchFamily="18" charset="0"/>
              </a:rPr>
              <a:t>PCM signals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258888" y="5589588"/>
            <a:ext cx="7058025" cy="931862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solidFill>
                  <a:srgbClr val="CC0099"/>
                </a:solidFill>
                <a:latin typeface="Comic Sans MS" pitchFamily="66" charset="0"/>
              </a:rPr>
              <a:t>Because the </a:t>
            </a:r>
            <a:r>
              <a:rPr lang="en-US" altLang="ko-KR" sz="1800">
                <a:solidFill>
                  <a:srgbClr val="0000FF"/>
                </a:solidFill>
                <a:latin typeface="Comic Sans MS" pitchFamily="66" charset="0"/>
              </a:rPr>
              <a:t>human ears</a:t>
            </a:r>
            <a:r>
              <a:rPr lang="en-US" altLang="ko-KR" sz="1800">
                <a:solidFill>
                  <a:srgbClr val="CC0099"/>
                </a:solidFill>
                <a:latin typeface="Comic Sans MS" pitchFamily="66" charset="0"/>
              </a:rPr>
              <a:t> are more </a:t>
            </a:r>
            <a:r>
              <a:rPr lang="en-US" altLang="ko-KR" sz="1800">
                <a:solidFill>
                  <a:srgbClr val="0000FF"/>
                </a:solidFill>
                <a:latin typeface="Comic Sans MS" pitchFamily="66" charset="0"/>
              </a:rPr>
              <a:t>sensitive to</a:t>
            </a:r>
            <a:r>
              <a:rPr lang="en-US" altLang="ko-KR" sz="1800">
                <a:solidFill>
                  <a:srgbClr val="CC0099"/>
                </a:solidFill>
                <a:latin typeface="Comic Sans MS" pitchFamily="66" charset="0"/>
              </a:rPr>
              <a:t> noise on </a:t>
            </a:r>
            <a:r>
              <a:rPr lang="en-US" altLang="ko-KR" sz="1800">
                <a:solidFill>
                  <a:srgbClr val="0000FF"/>
                </a:solidFill>
                <a:latin typeface="Comic Sans MS" pitchFamily="66" charset="0"/>
              </a:rPr>
              <a:t>quiet signals</a:t>
            </a:r>
            <a:r>
              <a:rPr lang="en-US" altLang="ko-KR" sz="1800">
                <a:solidFill>
                  <a:srgbClr val="CC0099"/>
                </a:solidFill>
                <a:latin typeface="Comic Sans MS" pitchFamily="66" charset="0"/>
              </a:rPr>
              <a:t> than it is on loud signals. Hence the effect of quantization noise (error) can be reduced with companding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5651500" y="5229225"/>
            <a:ext cx="2662238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 b="1">
                <a:solidFill>
                  <a:srgbClr val="0000FF"/>
                </a:solidFill>
                <a:latin typeface="Times New Roman" pitchFamily="18" charset="0"/>
              </a:rPr>
              <a:t>Why companding ?</a:t>
            </a:r>
          </a:p>
        </p:txBody>
      </p:sp>
      <p:graphicFrame>
        <p:nvGraphicFramePr>
          <p:cNvPr id="20491" name="Object 11"/>
          <p:cNvGraphicFramePr>
            <a:graphicFrameLocks noChangeAspect="1"/>
          </p:cNvGraphicFramePr>
          <p:nvPr>
            <p:ph sz="half" idx="2"/>
          </p:nvPr>
        </p:nvGraphicFramePr>
        <p:xfrm>
          <a:off x="5651500" y="5157788"/>
          <a:ext cx="252413" cy="358775"/>
        </p:xfrm>
        <a:graphic>
          <a:graphicData uri="http://schemas.openxmlformats.org/presentationml/2006/ole">
            <p:oleObj spid="_x0000_s20491" name="Microsoft ClipArt Gallery" r:id="rId3" imgW="1857600" imgH="3995640" progId="MS_ClipArt_Gallery">
              <p:embed/>
            </p:oleObj>
          </a:graphicData>
        </a:graphic>
      </p:graphicFrame>
      <p:sp>
        <p:nvSpPr>
          <p:cNvPr id="20492" name="AutoShape 12"/>
          <p:cNvSpPr>
            <a:spLocks noChangeArrowheads="1"/>
          </p:cNvSpPr>
          <p:nvPr/>
        </p:nvSpPr>
        <p:spPr bwMode="auto">
          <a:xfrm rot="10800000">
            <a:off x="539750" y="3357563"/>
            <a:ext cx="3097213" cy="1295400"/>
          </a:xfrm>
          <a:prstGeom prst="cloudCallout">
            <a:avLst>
              <a:gd name="adj1" fmla="val 36005"/>
              <a:gd name="adj2" fmla="val 68745"/>
            </a:avLst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rot="10800000"/>
          <a:lstStyle/>
          <a:p>
            <a:pPr algn="ctr">
              <a:lnSpc>
                <a:spcPct val="70000"/>
              </a:lnSpc>
            </a:pPr>
            <a:r>
              <a:rPr lang="en-US" altLang="ko-KR" sz="1800">
                <a:solidFill>
                  <a:srgbClr val="0000FF"/>
                </a:solidFill>
                <a:latin typeface="Times New Roman" pitchFamily="18" charset="0"/>
              </a:rPr>
              <a:t>Equal (linear) interval quantization &amp; same level of quantization error</a:t>
            </a:r>
          </a:p>
        </p:txBody>
      </p:sp>
      <p:sp>
        <p:nvSpPr>
          <p:cNvPr id="20493" name="AutoShape 13"/>
          <p:cNvSpPr>
            <a:spLocks noChangeArrowheads="1"/>
          </p:cNvSpPr>
          <p:nvPr/>
        </p:nvSpPr>
        <p:spPr bwMode="auto">
          <a:xfrm>
            <a:off x="5221288" y="3429000"/>
            <a:ext cx="3384550" cy="1222375"/>
          </a:xfrm>
          <a:prstGeom prst="cloudCallout">
            <a:avLst>
              <a:gd name="adj1" fmla="val 31847"/>
              <a:gd name="adj2" fmla="val -70259"/>
            </a:avLst>
          </a:prstGeom>
          <a:noFill/>
          <a:ln w="15875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en-US" altLang="ko-KR" sz="1800">
                <a:solidFill>
                  <a:srgbClr val="FF0000"/>
                </a:solidFill>
                <a:latin typeface="Times New Roman" pitchFamily="18" charset="0"/>
              </a:rPr>
              <a:t>Non-linear (unequal) interval quantization &amp; narrower intervals for smaller amplitude signals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395288" y="4652963"/>
            <a:ext cx="4681537" cy="6778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altLang="ko-KR" sz="1800">
                <a:solidFill>
                  <a:srgbClr val="CC6600"/>
                </a:solidFill>
                <a:latin typeface="Times New Roman" pitchFamily="18" charset="0"/>
              </a:rPr>
              <a:t>Irrespective of the magnitude of the input signal , the same error level for both low (quiet) signals and high (loud) signals is produced</a:t>
            </a:r>
            <a:endParaRPr lang="en-US" altLang="ko-KR" sz="1800">
              <a:solidFill>
                <a:srgbClr val="CC6600"/>
              </a:solidFill>
            </a:endParaRPr>
          </a:p>
        </p:txBody>
      </p:sp>
      <p:sp>
        <p:nvSpPr>
          <p:cNvPr id="20496" name="AutoShape 16"/>
          <p:cNvSpPr>
            <a:spLocks noChangeArrowheads="1"/>
          </p:cNvSpPr>
          <p:nvPr/>
        </p:nvSpPr>
        <p:spPr bwMode="auto">
          <a:xfrm flipH="1">
            <a:off x="395288" y="4292600"/>
            <a:ext cx="358775" cy="431800"/>
          </a:xfrm>
          <a:prstGeom prst="curvedLeftArrow">
            <a:avLst>
              <a:gd name="adj1" fmla="val 24071"/>
              <a:gd name="adj2" fmla="val 4814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1063E-1BFE-423C-B597-F805057C47A1}" type="slidenum">
              <a:rPr lang="en-US" altLang="ko-KR"/>
              <a:pPr/>
              <a:t>2</a:t>
            </a:fld>
            <a:endParaRPr lang="en-US" altLang="ko-KR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064500" cy="720725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2.1  Introduction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341438"/>
            <a:ext cx="7632700" cy="2519362"/>
          </a:xfrm>
        </p:spPr>
        <p:txBody>
          <a:bodyPr/>
          <a:lstStyle/>
          <a:p>
            <a:pPr>
              <a:lnSpc>
                <a:spcPct val="14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Codeword</a:t>
            </a:r>
            <a:r>
              <a:rPr lang="en-US" altLang="ko-KR" sz="2000">
                <a:latin typeface="Comic Sans MS" pitchFamily="66" charset="0"/>
              </a:rPr>
              <a:t>: a fixed number of bits representing a set of 	symbols,  e.g) ASCII Code, FAX Run-length Code, … .</a:t>
            </a:r>
          </a:p>
          <a:p>
            <a:pPr>
              <a:lnSpc>
                <a:spcPct val="14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Signal Encoder</a:t>
            </a:r>
          </a:p>
          <a:p>
            <a:pPr>
              <a:lnSpc>
                <a:spcPct val="14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Signal Decoder</a:t>
            </a:r>
          </a:p>
          <a:p>
            <a:pPr>
              <a:lnSpc>
                <a:spcPct val="140000"/>
              </a:lnSpc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CODEC </a:t>
            </a:r>
            <a:r>
              <a:rPr lang="en-US" altLang="ko-KR" sz="2000">
                <a:latin typeface="Comic Sans MS" pitchFamily="66" charset="0"/>
              </a:rPr>
              <a:t>performs the conversion using some codewords</a:t>
            </a:r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2916238" y="4005263"/>
            <a:ext cx="3313112" cy="863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 b="1">
                <a:latin typeface="Times New Roman" pitchFamily="18" charset="0"/>
              </a:rPr>
              <a:t>Network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1763713" y="4148138"/>
            <a:ext cx="574675" cy="649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 b="1">
                <a:latin typeface="Times New Roman" pitchFamily="18" charset="0"/>
              </a:rPr>
              <a:t>Host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804025" y="4076700"/>
            <a:ext cx="574675" cy="64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 b="1">
                <a:latin typeface="Times New Roman" pitchFamily="18" charset="0"/>
              </a:rPr>
              <a:t>Host</a:t>
            </a:r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2339975" y="4437063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6227763" y="4437063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2339975" y="4797425"/>
            <a:ext cx="1588" cy="1511300"/>
          </a:xfrm>
          <a:prstGeom prst="line">
            <a:avLst/>
          </a:prstGeom>
          <a:noFill/>
          <a:ln w="9525" cap="rnd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H="1">
            <a:off x="6804025" y="4725988"/>
            <a:ext cx="1588" cy="1582737"/>
          </a:xfrm>
          <a:prstGeom prst="line">
            <a:avLst/>
          </a:prstGeom>
          <a:noFill/>
          <a:ln w="9525" cap="rnd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2341563" y="5229225"/>
            <a:ext cx="44640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3851275" y="5661025"/>
            <a:ext cx="1439863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Signal (or Data)</a:t>
            </a:r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 flipV="1">
            <a:off x="1692275" y="5229225"/>
            <a:ext cx="64928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755650" y="5661025"/>
            <a:ext cx="1368425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Data (or Signal)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7019925" y="5661025"/>
            <a:ext cx="1366838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Data (or Signal)</a:t>
            </a:r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 flipV="1">
            <a:off x="6805613" y="5229225"/>
            <a:ext cx="6492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3" name="AutoShape 23"/>
          <p:cNvSpPr>
            <a:spLocks noChangeArrowheads="1"/>
          </p:cNvSpPr>
          <p:nvPr/>
        </p:nvSpPr>
        <p:spPr bwMode="auto">
          <a:xfrm>
            <a:off x="2268538" y="5589588"/>
            <a:ext cx="1441450" cy="504825"/>
          </a:xfrm>
          <a:prstGeom prst="leftRightArrow">
            <a:avLst>
              <a:gd name="adj1" fmla="val 50000"/>
              <a:gd name="adj2" fmla="val 5710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 b="1">
                <a:solidFill>
                  <a:srgbClr val="FF0000"/>
                </a:solidFill>
                <a:latin typeface="Times New Roman" pitchFamily="18" charset="0"/>
              </a:rPr>
              <a:t>conversion</a:t>
            </a:r>
          </a:p>
        </p:txBody>
      </p:sp>
      <p:sp>
        <p:nvSpPr>
          <p:cNvPr id="5145" name="AutoShape 25"/>
          <p:cNvSpPr>
            <a:spLocks noChangeArrowheads="1"/>
          </p:cNvSpPr>
          <p:nvPr/>
        </p:nvSpPr>
        <p:spPr bwMode="auto">
          <a:xfrm>
            <a:off x="5435600" y="5589588"/>
            <a:ext cx="1441450" cy="504825"/>
          </a:xfrm>
          <a:prstGeom prst="leftRightArrow">
            <a:avLst>
              <a:gd name="adj1" fmla="val 50000"/>
              <a:gd name="adj2" fmla="val 5710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 b="1">
                <a:solidFill>
                  <a:srgbClr val="FF0000"/>
                </a:solidFill>
                <a:latin typeface="Times New Roman" pitchFamily="18" charset="0"/>
              </a:rPr>
              <a:t>conversion</a:t>
            </a:r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>
            <a:off x="3203575" y="2492375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>
            <a:off x="3203575" y="306863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8" name="Line 28"/>
          <p:cNvSpPr>
            <a:spLocks noChangeShapeType="1"/>
          </p:cNvSpPr>
          <p:nvPr/>
        </p:nvSpPr>
        <p:spPr bwMode="auto">
          <a:xfrm>
            <a:off x="3492500" y="249237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9" name="Line 29"/>
          <p:cNvSpPr>
            <a:spLocks noChangeShapeType="1"/>
          </p:cNvSpPr>
          <p:nvPr/>
        </p:nvSpPr>
        <p:spPr bwMode="auto">
          <a:xfrm>
            <a:off x="3492500" y="277971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4284663" y="2492375"/>
            <a:ext cx="3095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solidFill>
                  <a:srgbClr val="0000FF"/>
                </a:solidFill>
                <a:latin typeface="Comic Sans MS" pitchFamily="66" charset="0"/>
              </a:rPr>
              <a:t>Audio-Video CODEC (Coder-Decoder)</a:t>
            </a:r>
          </a:p>
        </p:txBody>
      </p:sp>
      <p:grpSp>
        <p:nvGrpSpPr>
          <p:cNvPr id="5164" name="Group 44"/>
          <p:cNvGrpSpPr>
            <a:grpSpLocks/>
          </p:cNvGrpSpPr>
          <p:nvPr/>
        </p:nvGrpSpPr>
        <p:grpSpPr bwMode="auto">
          <a:xfrm>
            <a:off x="179388" y="4365625"/>
            <a:ext cx="601662" cy="1196975"/>
            <a:chOff x="432" y="2722"/>
            <a:chExt cx="379" cy="754"/>
          </a:xfrm>
        </p:grpSpPr>
        <p:sp>
          <p:nvSpPr>
            <p:cNvPr id="5154" name="Freeform 34"/>
            <p:cNvSpPr>
              <a:spLocks/>
            </p:cNvSpPr>
            <p:nvPr/>
          </p:nvSpPr>
          <p:spPr bwMode="auto">
            <a:xfrm>
              <a:off x="552" y="2764"/>
              <a:ext cx="149" cy="165"/>
            </a:xfrm>
            <a:custGeom>
              <a:avLst/>
              <a:gdLst/>
              <a:ahLst/>
              <a:cxnLst>
                <a:cxn ang="0">
                  <a:pos x="309" y="152"/>
                </a:cxn>
                <a:cxn ang="0">
                  <a:pos x="257" y="84"/>
                </a:cxn>
                <a:cxn ang="0">
                  <a:pos x="184" y="34"/>
                </a:cxn>
                <a:cxn ang="0">
                  <a:pos x="119" y="0"/>
                </a:cxn>
                <a:cxn ang="0">
                  <a:pos x="67" y="9"/>
                </a:cxn>
                <a:cxn ang="0">
                  <a:pos x="30" y="47"/>
                </a:cxn>
                <a:cxn ang="0">
                  <a:pos x="0" y="161"/>
                </a:cxn>
                <a:cxn ang="0">
                  <a:pos x="12" y="292"/>
                </a:cxn>
                <a:cxn ang="0">
                  <a:pos x="43" y="418"/>
                </a:cxn>
                <a:cxn ang="0">
                  <a:pos x="77" y="515"/>
                </a:cxn>
                <a:cxn ang="0">
                  <a:pos x="141" y="617"/>
                </a:cxn>
                <a:cxn ang="0">
                  <a:pos x="197" y="658"/>
                </a:cxn>
                <a:cxn ang="0">
                  <a:pos x="274" y="658"/>
                </a:cxn>
                <a:cxn ang="0">
                  <a:pos x="352" y="630"/>
                </a:cxn>
                <a:cxn ang="0">
                  <a:pos x="391" y="557"/>
                </a:cxn>
                <a:cxn ang="0">
                  <a:pos x="412" y="465"/>
                </a:cxn>
                <a:cxn ang="0">
                  <a:pos x="404" y="351"/>
                </a:cxn>
                <a:cxn ang="0">
                  <a:pos x="584" y="364"/>
                </a:cxn>
                <a:cxn ang="0">
                  <a:pos x="594" y="313"/>
                </a:cxn>
                <a:cxn ang="0">
                  <a:pos x="387" y="292"/>
                </a:cxn>
                <a:cxn ang="0">
                  <a:pos x="335" y="174"/>
                </a:cxn>
                <a:cxn ang="0">
                  <a:pos x="309" y="152"/>
                </a:cxn>
              </a:cxnLst>
              <a:rect l="0" t="0" r="r" b="b"/>
              <a:pathLst>
                <a:path w="594" h="658">
                  <a:moveTo>
                    <a:pt x="309" y="152"/>
                  </a:moveTo>
                  <a:lnTo>
                    <a:pt x="257" y="84"/>
                  </a:lnTo>
                  <a:lnTo>
                    <a:pt x="184" y="34"/>
                  </a:lnTo>
                  <a:lnTo>
                    <a:pt x="119" y="0"/>
                  </a:lnTo>
                  <a:lnTo>
                    <a:pt x="67" y="9"/>
                  </a:lnTo>
                  <a:lnTo>
                    <a:pt x="30" y="47"/>
                  </a:lnTo>
                  <a:lnTo>
                    <a:pt x="0" y="161"/>
                  </a:lnTo>
                  <a:lnTo>
                    <a:pt x="12" y="292"/>
                  </a:lnTo>
                  <a:lnTo>
                    <a:pt x="43" y="418"/>
                  </a:lnTo>
                  <a:lnTo>
                    <a:pt x="77" y="515"/>
                  </a:lnTo>
                  <a:lnTo>
                    <a:pt x="141" y="617"/>
                  </a:lnTo>
                  <a:lnTo>
                    <a:pt x="197" y="658"/>
                  </a:lnTo>
                  <a:lnTo>
                    <a:pt x="274" y="658"/>
                  </a:lnTo>
                  <a:lnTo>
                    <a:pt x="352" y="630"/>
                  </a:lnTo>
                  <a:lnTo>
                    <a:pt x="391" y="557"/>
                  </a:lnTo>
                  <a:lnTo>
                    <a:pt x="412" y="465"/>
                  </a:lnTo>
                  <a:lnTo>
                    <a:pt x="404" y="351"/>
                  </a:lnTo>
                  <a:lnTo>
                    <a:pt x="584" y="364"/>
                  </a:lnTo>
                  <a:lnTo>
                    <a:pt x="594" y="313"/>
                  </a:lnTo>
                  <a:lnTo>
                    <a:pt x="387" y="292"/>
                  </a:lnTo>
                  <a:lnTo>
                    <a:pt x="335" y="174"/>
                  </a:lnTo>
                  <a:lnTo>
                    <a:pt x="309" y="1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Freeform 35"/>
            <p:cNvSpPr>
              <a:spLocks/>
            </p:cNvSpPr>
            <p:nvPr/>
          </p:nvSpPr>
          <p:spPr bwMode="auto">
            <a:xfrm>
              <a:off x="432" y="2722"/>
              <a:ext cx="170" cy="264"/>
            </a:xfrm>
            <a:custGeom>
              <a:avLst/>
              <a:gdLst/>
              <a:ahLst/>
              <a:cxnLst>
                <a:cxn ang="0">
                  <a:pos x="398" y="25"/>
                </a:cxn>
                <a:cxn ang="0">
                  <a:pos x="484" y="0"/>
                </a:cxn>
                <a:cxn ang="0">
                  <a:pos x="553" y="4"/>
                </a:cxn>
                <a:cxn ang="0">
                  <a:pos x="605" y="42"/>
                </a:cxn>
                <a:cxn ang="0">
                  <a:pos x="640" y="101"/>
                </a:cxn>
                <a:cxn ang="0">
                  <a:pos x="627" y="164"/>
                </a:cxn>
                <a:cxn ang="0">
                  <a:pos x="579" y="164"/>
                </a:cxn>
                <a:cxn ang="0">
                  <a:pos x="592" y="113"/>
                </a:cxn>
                <a:cxn ang="0">
                  <a:pos x="553" y="68"/>
                </a:cxn>
                <a:cxn ang="0">
                  <a:pos x="515" y="51"/>
                </a:cxn>
                <a:cxn ang="0">
                  <a:pos x="450" y="68"/>
                </a:cxn>
                <a:cxn ang="0">
                  <a:pos x="476" y="118"/>
                </a:cxn>
                <a:cxn ang="0">
                  <a:pos x="484" y="164"/>
                </a:cxn>
                <a:cxn ang="0">
                  <a:pos x="476" y="203"/>
                </a:cxn>
                <a:cxn ang="0">
                  <a:pos x="411" y="220"/>
                </a:cxn>
                <a:cxn ang="0">
                  <a:pos x="343" y="207"/>
                </a:cxn>
                <a:cxn ang="0">
                  <a:pos x="330" y="177"/>
                </a:cxn>
                <a:cxn ang="0">
                  <a:pos x="257" y="257"/>
                </a:cxn>
                <a:cxn ang="0">
                  <a:pos x="214" y="346"/>
                </a:cxn>
                <a:cxn ang="0">
                  <a:pos x="154" y="460"/>
                </a:cxn>
                <a:cxn ang="0">
                  <a:pos x="115" y="561"/>
                </a:cxn>
                <a:cxn ang="0">
                  <a:pos x="98" y="658"/>
                </a:cxn>
                <a:cxn ang="0">
                  <a:pos x="111" y="709"/>
                </a:cxn>
                <a:cxn ang="0">
                  <a:pos x="180" y="773"/>
                </a:cxn>
                <a:cxn ang="0">
                  <a:pos x="322" y="827"/>
                </a:cxn>
                <a:cxn ang="0">
                  <a:pos x="398" y="852"/>
                </a:cxn>
                <a:cxn ang="0">
                  <a:pos x="476" y="865"/>
                </a:cxn>
                <a:cxn ang="0">
                  <a:pos x="592" y="912"/>
                </a:cxn>
                <a:cxn ang="0">
                  <a:pos x="678" y="942"/>
                </a:cxn>
                <a:cxn ang="0">
                  <a:pos x="683" y="1000"/>
                </a:cxn>
                <a:cxn ang="0">
                  <a:pos x="640" y="1043"/>
                </a:cxn>
                <a:cxn ang="0">
                  <a:pos x="588" y="1056"/>
                </a:cxn>
                <a:cxn ang="0">
                  <a:pos x="510" y="1017"/>
                </a:cxn>
                <a:cxn ang="0">
                  <a:pos x="330" y="925"/>
                </a:cxn>
                <a:cxn ang="0">
                  <a:pos x="180" y="861"/>
                </a:cxn>
                <a:cxn ang="0">
                  <a:pos x="76" y="790"/>
                </a:cxn>
                <a:cxn ang="0">
                  <a:pos x="7" y="726"/>
                </a:cxn>
                <a:cxn ang="0">
                  <a:pos x="0" y="649"/>
                </a:cxn>
                <a:cxn ang="0">
                  <a:pos x="37" y="548"/>
                </a:cxn>
                <a:cxn ang="0">
                  <a:pos x="115" y="396"/>
                </a:cxn>
                <a:cxn ang="0">
                  <a:pos x="188" y="270"/>
                </a:cxn>
                <a:cxn ang="0">
                  <a:pos x="279" y="139"/>
                </a:cxn>
                <a:cxn ang="0">
                  <a:pos x="348" y="63"/>
                </a:cxn>
                <a:cxn ang="0">
                  <a:pos x="434" y="25"/>
                </a:cxn>
                <a:cxn ang="0">
                  <a:pos x="398" y="25"/>
                </a:cxn>
              </a:cxnLst>
              <a:rect l="0" t="0" r="r" b="b"/>
              <a:pathLst>
                <a:path w="683" h="1056">
                  <a:moveTo>
                    <a:pt x="398" y="25"/>
                  </a:moveTo>
                  <a:lnTo>
                    <a:pt x="484" y="0"/>
                  </a:lnTo>
                  <a:lnTo>
                    <a:pt x="553" y="4"/>
                  </a:lnTo>
                  <a:lnTo>
                    <a:pt x="605" y="42"/>
                  </a:lnTo>
                  <a:lnTo>
                    <a:pt x="640" y="101"/>
                  </a:lnTo>
                  <a:lnTo>
                    <a:pt x="627" y="164"/>
                  </a:lnTo>
                  <a:lnTo>
                    <a:pt x="579" y="164"/>
                  </a:lnTo>
                  <a:lnTo>
                    <a:pt x="592" y="113"/>
                  </a:lnTo>
                  <a:lnTo>
                    <a:pt x="553" y="68"/>
                  </a:lnTo>
                  <a:lnTo>
                    <a:pt x="515" y="51"/>
                  </a:lnTo>
                  <a:lnTo>
                    <a:pt x="450" y="68"/>
                  </a:lnTo>
                  <a:lnTo>
                    <a:pt x="476" y="118"/>
                  </a:lnTo>
                  <a:lnTo>
                    <a:pt x="484" y="164"/>
                  </a:lnTo>
                  <a:lnTo>
                    <a:pt x="476" y="203"/>
                  </a:lnTo>
                  <a:lnTo>
                    <a:pt x="411" y="220"/>
                  </a:lnTo>
                  <a:lnTo>
                    <a:pt x="343" y="207"/>
                  </a:lnTo>
                  <a:lnTo>
                    <a:pt x="330" y="177"/>
                  </a:lnTo>
                  <a:lnTo>
                    <a:pt x="257" y="257"/>
                  </a:lnTo>
                  <a:lnTo>
                    <a:pt x="214" y="346"/>
                  </a:lnTo>
                  <a:lnTo>
                    <a:pt x="154" y="460"/>
                  </a:lnTo>
                  <a:lnTo>
                    <a:pt x="115" y="561"/>
                  </a:lnTo>
                  <a:lnTo>
                    <a:pt x="98" y="658"/>
                  </a:lnTo>
                  <a:lnTo>
                    <a:pt x="111" y="709"/>
                  </a:lnTo>
                  <a:lnTo>
                    <a:pt x="180" y="773"/>
                  </a:lnTo>
                  <a:lnTo>
                    <a:pt x="322" y="827"/>
                  </a:lnTo>
                  <a:lnTo>
                    <a:pt x="398" y="852"/>
                  </a:lnTo>
                  <a:lnTo>
                    <a:pt x="476" y="865"/>
                  </a:lnTo>
                  <a:lnTo>
                    <a:pt x="592" y="912"/>
                  </a:lnTo>
                  <a:lnTo>
                    <a:pt x="678" y="942"/>
                  </a:lnTo>
                  <a:lnTo>
                    <a:pt x="683" y="1000"/>
                  </a:lnTo>
                  <a:lnTo>
                    <a:pt x="640" y="1043"/>
                  </a:lnTo>
                  <a:lnTo>
                    <a:pt x="588" y="1056"/>
                  </a:lnTo>
                  <a:lnTo>
                    <a:pt x="510" y="1017"/>
                  </a:lnTo>
                  <a:lnTo>
                    <a:pt x="330" y="925"/>
                  </a:lnTo>
                  <a:lnTo>
                    <a:pt x="180" y="861"/>
                  </a:lnTo>
                  <a:lnTo>
                    <a:pt x="76" y="790"/>
                  </a:lnTo>
                  <a:lnTo>
                    <a:pt x="7" y="726"/>
                  </a:lnTo>
                  <a:lnTo>
                    <a:pt x="0" y="649"/>
                  </a:lnTo>
                  <a:lnTo>
                    <a:pt x="37" y="548"/>
                  </a:lnTo>
                  <a:lnTo>
                    <a:pt x="115" y="396"/>
                  </a:lnTo>
                  <a:lnTo>
                    <a:pt x="188" y="270"/>
                  </a:lnTo>
                  <a:lnTo>
                    <a:pt x="279" y="139"/>
                  </a:lnTo>
                  <a:lnTo>
                    <a:pt x="348" y="63"/>
                  </a:lnTo>
                  <a:lnTo>
                    <a:pt x="434" y="25"/>
                  </a:lnTo>
                  <a:lnTo>
                    <a:pt x="398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Freeform 36"/>
            <p:cNvSpPr>
              <a:spLocks/>
            </p:cNvSpPr>
            <p:nvPr/>
          </p:nvSpPr>
          <p:spPr bwMode="auto">
            <a:xfrm>
              <a:off x="593" y="2941"/>
              <a:ext cx="89" cy="248"/>
            </a:xfrm>
            <a:custGeom>
              <a:avLst/>
              <a:gdLst/>
              <a:ahLst/>
              <a:cxnLst>
                <a:cxn ang="0">
                  <a:pos x="22" y="77"/>
                </a:cxn>
                <a:cxn ang="0">
                  <a:pos x="35" y="26"/>
                </a:cxn>
                <a:cxn ang="0">
                  <a:pos x="91" y="0"/>
                </a:cxn>
                <a:cxn ang="0">
                  <a:pos x="142" y="0"/>
                </a:cxn>
                <a:cxn ang="0">
                  <a:pos x="207" y="38"/>
                </a:cxn>
                <a:cxn ang="0">
                  <a:pos x="268" y="128"/>
                </a:cxn>
                <a:cxn ang="0">
                  <a:pos x="310" y="220"/>
                </a:cxn>
                <a:cxn ang="0">
                  <a:pos x="331" y="346"/>
                </a:cxn>
                <a:cxn ang="0">
                  <a:pos x="349" y="494"/>
                </a:cxn>
                <a:cxn ang="0">
                  <a:pos x="357" y="636"/>
                </a:cxn>
                <a:cxn ang="0">
                  <a:pos x="357" y="822"/>
                </a:cxn>
                <a:cxn ang="0">
                  <a:pos x="331" y="936"/>
                </a:cxn>
                <a:cxn ang="0">
                  <a:pos x="284" y="978"/>
                </a:cxn>
                <a:cxn ang="0">
                  <a:pos x="203" y="991"/>
                </a:cxn>
                <a:cxn ang="0">
                  <a:pos x="117" y="987"/>
                </a:cxn>
                <a:cxn ang="0">
                  <a:pos x="73" y="936"/>
                </a:cxn>
                <a:cxn ang="0">
                  <a:pos x="48" y="848"/>
                </a:cxn>
                <a:cxn ang="0">
                  <a:pos x="26" y="760"/>
                </a:cxn>
                <a:cxn ang="0">
                  <a:pos x="9" y="599"/>
                </a:cxn>
                <a:cxn ang="0">
                  <a:pos x="0" y="418"/>
                </a:cxn>
                <a:cxn ang="0">
                  <a:pos x="0" y="207"/>
                </a:cxn>
                <a:cxn ang="0">
                  <a:pos x="22" y="115"/>
                </a:cxn>
                <a:cxn ang="0">
                  <a:pos x="22" y="77"/>
                </a:cxn>
              </a:cxnLst>
              <a:rect l="0" t="0" r="r" b="b"/>
              <a:pathLst>
                <a:path w="357" h="991">
                  <a:moveTo>
                    <a:pt x="22" y="77"/>
                  </a:moveTo>
                  <a:lnTo>
                    <a:pt x="35" y="26"/>
                  </a:lnTo>
                  <a:lnTo>
                    <a:pt x="91" y="0"/>
                  </a:lnTo>
                  <a:lnTo>
                    <a:pt x="142" y="0"/>
                  </a:lnTo>
                  <a:lnTo>
                    <a:pt x="207" y="38"/>
                  </a:lnTo>
                  <a:lnTo>
                    <a:pt x="268" y="128"/>
                  </a:lnTo>
                  <a:lnTo>
                    <a:pt x="310" y="220"/>
                  </a:lnTo>
                  <a:lnTo>
                    <a:pt x="331" y="346"/>
                  </a:lnTo>
                  <a:lnTo>
                    <a:pt x="349" y="494"/>
                  </a:lnTo>
                  <a:lnTo>
                    <a:pt x="357" y="636"/>
                  </a:lnTo>
                  <a:lnTo>
                    <a:pt x="357" y="822"/>
                  </a:lnTo>
                  <a:lnTo>
                    <a:pt x="331" y="936"/>
                  </a:lnTo>
                  <a:lnTo>
                    <a:pt x="284" y="978"/>
                  </a:lnTo>
                  <a:lnTo>
                    <a:pt x="203" y="991"/>
                  </a:lnTo>
                  <a:lnTo>
                    <a:pt x="117" y="987"/>
                  </a:lnTo>
                  <a:lnTo>
                    <a:pt x="73" y="936"/>
                  </a:lnTo>
                  <a:lnTo>
                    <a:pt x="48" y="848"/>
                  </a:lnTo>
                  <a:lnTo>
                    <a:pt x="26" y="760"/>
                  </a:lnTo>
                  <a:lnTo>
                    <a:pt x="9" y="599"/>
                  </a:lnTo>
                  <a:lnTo>
                    <a:pt x="0" y="418"/>
                  </a:lnTo>
                  <a:lnTo>
                    <a:pt x="0" y="207"/>
                  </a:lnTo>
                  <a:lnTo>
                    <a:pt x="22" y="115"/>
                  </a:lnTo>
                  <a:lnTo>
                    <a:pt x="22" y="7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Freeform 37"/>
            <p:cNvSpPr>
              <a:spLocks/>
            </p:cNvSpPr>
            <p:nvPr/>
          </p:nvSpPr>
          <p:spPr bwMode="auto">
            <a:xfrm>
              <a:off x="634" y="2948"/>
              <a:ext cx="136" cy="190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142" y="13"/>
                </a:cxn>
                <a:cxn ang="0">
                  <a:pos x="257" y="33"/>
                </a:cxn>
                <a:cxn ang="0">
                  <a:pos x="378" y="101"/>
                </a:cxn>
                <a:cxn ang="0">
                  <a:pos x="464" y="151"/>
                </a:cxn>
                <a:cxn ang="0">
                  <a:pos x="520" y="224"/>
                </a:cxn>
                <a:cxn ang="0">
                  <a:pos x="546" y="266"/>
                </a:cxn>
                <a:cxn ang="0">
                  <a:pos x="494" y="389"/>
                </a:cxn>
                <a:cxn ang="0">
                  <a:pos x="412" y="464"/>
                </a:cxn>
                <a:cxn ang="0">
                  <a:pos x="313" y="519"/>
                </a:cxn>
                <a:cxn ang="0">
                  <a:pos x="261" y="553"/>
                </a:cxn>
                <a:cxn ang="0">
                  <a:pos x="171" y="570"/>
                </a:cxn>
                <a:cxn ang="0">
                  <a:pos x="168" y="603"/>
                </a:cxn>
                <a:cxn ang="0">
                  <a:pos x="236" y="633"/>
                </a:cxn>
                <a:cxn ang="0">
                  <a:pos x="335" y="659"/>
                </a:cxn>
                <a:cxn ang="0">
                  <a:pos x="429" y="710"/>
                </a:cxn>
                <a:cxn ang="0">
                  <a:pos x="391" y="747"/>
                </a:cxn>
                <a:cxn ang="0">
                  <a:pos x="352" y="760"/>
                </a:cxn>
                <a:cxn ang="0">
                  <a:pos x="296" y="705"/>
                </a:cxn>
                <a:cxn ang="0">
                  <a:pos x="210" y="671"/>
                </a:cxn>
                <a:cxn ang="0">
                  <a:pos x="142" y="646"/>
                </a:cxn>
                <a:cxn ang="0">
                  <a:pos x="142" y="596"/>
                </a:cxn>
                <a:cxn ang="0">
                  <a:pos x="155" y="541"/>
                </a:cxn>
                <a:cxn ang="0">
                  <a:pos x="197" y="519"/>
                </a:cxn>
                <a:cxn ang="0">
                  <a:pos x="335" y="464"/>
                </a:cxn>
                <a:cxn ang="0">
                  <a:pos x="412" y="380"/>
                </a:cxn>
                <a:cxn ang="0">
                  <a:pos x="468" y="292"/>
                </a:cxn>
                <a:cxn ang="0">
                  <a:pos x="455" y="249"/>
                </a:cxn>
                <a:cxn ang="0">
                  <a:pos x="412" y="198"/>
                </a:cxn>
                <a:cxn ang="0">
                  <a:pos x="309" y="127"/>
                </a:cxn>
                <a:cxn ang="0">
                  <a:pos x="184" y="101"/>
                </a:cxn>
                <a:cxn ang="0">
                  <a:pos x="103" y="97"/>
                </a:cxn>
                <a:cxn ang="0">
                  <a:pos x="30" y="97"/>
                </a:cxn>
                <a:cxn ang="0">
                  <a:pos x="0" y="50"/>
                </a:cxn>
                <a:cxn ang="0">
                  <a:pos x="30" y="0"/>
                </a:cxn>
              </a:cxnLst>
              <a:rect l="0" t="0" r="r" b="b"/>
              <a:pathLst>
                <a:path w="546" h="760">
                  <a:moveTo>
                    <a:pt x="30" y="0"/>
                  </a:moveTo>
                  <a:lnTo>
                    <a:pt x="142" y="13"/>
                  </a:lnTo>
                  <a:lnTo>
                    <a:pt x="257" y="33"/>
                  </a:lnTo>
                  <a:lnTo>
                    <a:pt x="378" y="101"/>
                  </a:lnTo>
                  <a:lnTo>
                    <a:pt x="464" y="151"/>
                  </a:lnTo>
                  <a:lnTo>
                    <a:pt x="520" y="224"/>
                  </a:lnTo>
                  <a:lnTo>
                    <a:pt x="546" y="266"/>
                  </a:lnTo>
                  <a:lnTo>
                    <a:pt x="494" y="389"/>
                  </a:lnTo>
                  <a:lnTo>
                    <a:pt x="412" y="464"/>
                  </a:lnTo>
                  <a:lnTo>
                    <a:pt x="313" y="519"/>
                  </a:lnTo>
                  <a:lnTo>
                    <a:pt x="261" y="553"/>
                  </a:lnTo>
                  <a:lnTo>
                    <a:pt x="171" y="570"/>
                  </a:lnTo>
                  <a:lnTo>
                    <a:pt x="168" y="603"/>
                  </a:lnTo>
                  <a:lnTo>
                    <a:pt x="236" y="633"/>
                  </a:lnTo>
                  <a:lnTo>
                    <a:pt x="335" y="659"/>
                  </a:lnTo>
                  <a:lnTo>
                    <a:pt x="429" y="710"/>
                  </a:lnTo>
                  <a:lnTo>
                    <a:pt x="391" y="747"/>
                  </a:lnTo>
                  <a:lnTo>
                    <a:pt x="352" y="760"/>
                  </a:lnTo>
                  <a:lnTo>
                    <a:pt x="296" y="705"/>
                  </a:lnTo>
                  <a:lnTo>
                    <a:pt x="210" y="671"/>
                  </a:lnTo>
                  <a:lnTo>
                    <a:pt x="142" y="646"/>
                  </a:lnTo>
                  <a:lnTo>
                    <a:pt x="142" y="596"/>
                  </a:lnTo>
                  <a:lnTo>
                    <a:pt x="155" y="541"/>
                  </a:lnTo>
                  <a:lnTo>
                    <a:pt x="197" y="519"/>
                  </a:lnTo>
                  <a:lnTo>
                    <a:pt x="335" y="464"/>
                  </a:lnTo>
                  <a:lnTo>
                    <a:pt x="412" y="380"/>
                  </a:lnTo>
                  <a:lnTo>
                    <a:pt x="468" y="292"/>
                  </a:lnTo>
                  <a:lnTo>
                    <a:pt x="455" y="249"/>
                  </a:lnTo>
                  <a:lnTo>
                    <a:pt x="412" y="198"/>
                  </a:lnTo>
                  <a:lnTo>
                    <a:pt x="309" y="127"/>
                  </a:lnTo>
                  <a:lnTo>
                    <a:pt x="184" y="101"/>
                  </a:lnTo>
                  <a:lnTo>
                    <a:pt x="103" y="97"/>
                  </a:lnTo>
                  <a:lnTo>
                    <a:pt x="30" y="97"/>
                  </a:lnTo>
                  <a:lnTo>
                    <a:pt x="0" y="5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Freeform 38"/>
            <p:cNvSpPr>
              <a:spLocks/>
            </p:cNvSpPr>
            <p:nvPr/>
          </p:nvSpPr>
          <p:spPr bwMode="auto">
            <a:xfrm>
              <a:off x="645" y="3163"/>
              <a:ext cx="166" cy="308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17" y="0"/>
                </a:cxn>
                <a:cxn ang="0">
                  <a:pos x="0" y="88"/>
                </a:cxn>
                <a:cxn ang="0">
                  <a:pos x="43" y="140"/>
                </a:cxn>
                <a:cxn ang="0">
                  <a:pos x="180" y="262"/>
                </a:cxn>
                <a:cxn ang="0">
                  <a:pos x="301" y="418"/>
                </a:cxn>
                <a:cxn ang="0">
                  <a:pos x="379" y="579"/>
                </a:cxn>
                <a:cxn ang="0">
                  <a:pos x="391" y="684"/>
                </a:cxn>
                <a:cxn ang="0">
                  <a:pos x="387" y="761"/>
                </a:cxn>
                <a:cxn ang="0">
                  <a:pos x="353" y="933"/>
                </a:cxn>
                <a:cxn ang="0">
                  <a:pos x="309" y="1073"/>
                </a:cxn>
                <a:cxn ang="0">
                  <a:pos x="271" y="1154"/>
                </a:cxn>
                <a:cxn ang="0">
                  <a:pos x="262" y="1205"/>
                </a:cxn>
                <a:cxn ang="0">
                  <a:pos x="301" y="1205"/>
                </a:cxn>
                <a:cxn ang="0">
                  <a:pos x="361" y="1188"/>
                </a:cxn>
                <a:cxn ang="0">
                  <a:pos x="379" y="1192"/>
                </a:cxn>
                <a:cxn ang="0">
                  <a:pos x="504" y="1199"/>
                </a:cxn>
                <a:cxn ang="0">
                  <a:pos x="599" y="1229"/>
                </a:cxn>
                <a:cxn ang="0">
                  <a:pos x="633" y="1212"/>
                </a:cxn>
                <a:cxn ang="0">
                  <a:pos x="664" y="1149"/>
                </a:cxn>
                <a:cxn ang="0">
                  <a:pos x="633" y="1115"/>
                </a:cxn>
                <a:cxn ang="0">
                  <a:pos x="491" y="1111"/>
                </a:cxn>
                <a:cxn ang="0">
                  <a:pos x="391" y="1124"/>
                </a:cxn>
                <a:cxn ang="0">
                  <a:pos x="340" y="1149"/>
                </a:cxn>
                <a:cxn ang="0">
                  <a:pos x="348" y="1090"/>
                </a:cxn>
                <a:cxn ang="0">
                  <a:pos x="400" y="1001"/>
                </a:cxn>
                <a:cxn ang="0">
                  <a:pos x="443" y="862"/>
                </a:cxn>
                <a:cxn ang="0">
                  <a:pos x="478" y="744"/>
                </a:cxn>
                <a:cxn ang="0">
                  <a:pos x="452" y="609"/>
                </a:cxn>
                <a:cxn ang="0">
                  <a:pos x="413" y="464"/>
                </a:cxn>
                <a:cxn ang="0">
                  <a:pos x="335" y="300"/>
                </a:cxn>
                <a:cxn ang="0">
                  <a:pos x="223" y="148"/>
                </a:cxn>
                <a:cxn ang="0">
                  <a:pos x="128" y="37"/>
                </a:cxn>
                <a:cxn ang="0">
                  <a:pos x="76" y="0"/>
                </a:cxn>
              </a:cxnLst>
              <a:rect l="0" t="0" r="r" b="b"/>
              <a:pathLst>
                <a:path w="664" h="1229">
                  <a:moveTo>
                    <a:pt x="76" y="0"/>
                  </a:moveTo>
                  <a:lnTo>
                    <a:pt x="17" y="0"/>
                  </a:lnTo>
                  <a:lnTo>
                    <a:pt x="0" y="88"/>
                  </a:lnTo>
                  <a:lnTo>
                    <a:pt x="43" y="140"/>
                  </a:lnTo>
                  <a:lnTo>
                    <a:pt x="180" y="262"/>
                  </a:lnTo>
                  <a:lnTo>
                    <a:pt x="301" y="418"/>
                  </a:lnTo>
                  <a:lnTo>
                    <a:pt x="379" y="579"/>
                  </a:lnTo>
                  <a:lnTo>
                    <a:pt x="391" y="684"/>
                  </a:lnTo>
                  <a:lnTo>
                    <a:pt x="387" y="761"/>
                  </a:lnTo>
                  <a:lnTo>
                    <a:pt x="353" y="933"/>
                  </a:lnTo>
                  <a:lnTo>
                    <a:pt x="309" y="1073"/>
                  </a:lnTo>
                  <a:lnTo>
                    <a:pt x="271" y="1154"/>
                  </a:lnTo>
                  <a:lnTo>
                    <a:pt x="262" y="1205"/>
                  </a:lnTo>
                  <a:lnTo>
                    <a:pt x="301" y="1205"/>
                  </a:lnTo>
                  <a:lnTo>
                    <a:pt x="361" y="1188"/>
                  </a:lnTo>
                  <a:lnTo>
                    <a:pt x="379" y="1192"/>
                  </a:lnTo>
                  <a:lnTo>
                    <a:pt x="504" y="1199"/>
                  </a:lnTo>
                  <a:lnTo>
                    <a:pt x="599" y="1229"/>
                  </a:lnTo>
                  <a:lnTo>
                    <a:pt x="633" y="1212"/>
                  </a:lnTo>
                  <a:lnTo>
                    <a:pt x="664" y="1149"/>
                  </a:lnTo>
                  <a:lnTo>
                    <a:pt x="633" y="1115"/>
                  </a:lnTo>
                  <a:lnTo>
                    <a:pt x="491" y="1111"/>
                  </a:lnTo>
                  <a:lnTo>
                    <a:pt x="391" y="1124"/>
                  </a:lnTo>
                  <a:lnTo>
                    <a:pt x="340" y="1149"/>
                  </a:lnTo>
                  <a:lnTo>
                    <a:pt x="348" y="1090"/>
                  </a:lnTo>
                  <a:lnTo>
                    <a:pt x="400" y="1001"/>
                  </a:lnTo>
                  <a:lnTo>
                    <a:pt x="443" y="862"/>
                  </a:lnTo>
                  <a:lnTo>
                    <a:pt x="478" y="744"/>
                  </a:lnTo>
                  <a:lnTo>
                    <a:pt x="452" y="609"/>
                  </a:lnTo>
                  <a:lnTo>
                    <a:pt x="413" y="464"/>
                  </a:lnTo>
                  <a:lnTo>
                    <a:pt x="335" y="300"/>
                  </a:lnTo>
                  <a:lnTo>
                    <a:pt x="223" y="148"/>
                  </a:lnTo>
                  <a:lnTo>
                    <a:pt x="128" y="37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Freeform 39"/>
            <p:cNvSpPr>
              <a:spLocks/>
            </p:cNvSpPr>
            <p:nvPr/>
          </p:nvSpPr>
          <p:spPr bwMode="auto">
            <a:xfrm>
              <a:off x="540" y="3163"/>
              <a:ext cx="112" cy="313"/>
            </a:xfrm>
            <a:custGeom>
              <a:avLst/>
              <a:gdLst/>
              <a:ahLst/>
              <a:cxnLst>
                <a:cxn ang="0">
                  <a:pos x="309" y="0"/>
                </a:cxn>
                <a:cxn ang="0">
                  <a:pos x="253" y="118"/>
                </a:cxn>
                <a:cxn ang="0">
                  <a:pos x="214" y="291"/>
                </a:cxn>
                <a:cxn ang="0">
                  <a:pos x="167" y="482"/>
                </a:cxn>
                <a:cxn ang="0">
                  <a:pos x="125" y="675"/>
                </a:cxn>
                <a:cxn ang="0">
                  <a:pos x="125" y="747"/>
                </a:cxn>
                <a:cxn ang="0">
                  <a:pos x="167" y="874"/>
                </a:cxn>
                <a:cxn ang="0">
                  <a:pos x="227" y="941"/>
                </a:cxn>
                <a:cxn ang="0">
                  <a:pos x="283" y="1026"/>
                </a:cxn>
                <a:cxn ang="0">
                  <a:pos x="322" y="1088"/>
                </a:cxn>
                <a:cxn ang="0">
                  <a:pos x="305" y="1118"/>
                </a:cxn>
                <a:cxn ang="0">
                  <a:pos x="206" y="1131"/>
                </a:cxn>
                <a:cxn ang="0">
                  <a:pos x="47" y="1156"/>
                </a:cxn>
                <a:cxn ang="0">
                  <a:pos x="0" y="1195"/>
                </a:cxn>
                <a:cxn ang="0">
                  <a:pos x="39" y="1228"/>
                </a:cxn>
                <a:cxn ang="0">
                  <a:pos x="128" y="1253"/>
                </a:cxn>
                <a:cxn ang="0">
                  <a:pos x="232" y="1202"/>
                </a:cxn>
                <a:cxn ang="0">
                  <a:pos x="309" y="1169"/>
                </a:cxn>
                <a:cxn ang="0">
                  <a:pos x="408" y="1156"/>
                </a:cxn>
                <a:cxn ang="0">
                  <a:pos x="447" y="1144"/>
                </a:cxn>
                <a:cxn ang="0">
                  <a:pos x="434" y="1101"/>
                </a:cxn>
                <a:cxn ang="0">
                  <a:pos x="322" y="992"/>
                </a:cxn>
                <a:cxn ang="0">
                  <a:pos x="257" y="878"/>
                </a:cxn>
                <a:cxn ang="0">
                  <a:pos x="201" y="801"/>
                </a:cxn>
                <a:cxn ang="0">
                  <a:pos x="193" y="726"/>
                </a:cxn>
                <a:cxn ang="0">
                  <a:pos x="219" y="600"/>
                </a:cxn>
                <a:cxn ang="0">
                  <a:pos x="279" y="469"/>
                </a:cxn>
                <a:cxn ang="0">
                  <a:pos x="344" y="245"/>
                </a:cxn>
                <a:cxn ang="0">
                  <a:pos x="400" y="114"/>
                </a:cxn>
                <a:cxn ang="0">
                  <a:pos x="395" y="38"/>
                </a:cxn>
                <a:cxn ang="0">
                  <a:pos x="344" y="0"/>
                </a:cxn>
                <a:cxn ang="0">
                  <a:pos x="309" y="0"/>
                </a:cxn>
              </a:cxnLst>
              <a:rect l="0" t="0" r="r" b="b"/>
              <a:pathLst>
                <a:path w="447" h="1253">
                  <a:moveTo>
                    <a:pt x="309" y="0"/>
                  </a:moveTo>
                  <a:lnTo>
                    <a:pt x="253" y="118"/>
                  </a:lnTo>
                  <a:lnTo>
                    <a:pt x="214" y="291"/>
                  </a:lnTo>
                  <a:lnTo>
                    <a:pt x="167" y="482"/>
                  </a:lnTo>
                  <a:lnTo>
                    <a:pt x="125" y="675"/>
                  </a:lnTo>
                  <a:lnTo>
                    <a:pt x="125" y="747"/>
                  </a:lnTo>
                  <a:lnTo>
                    <a:pt x="167" y="874"/>
                  </a:lnTo>
                  <a:lnTo>
                    <a:pt x="227" y="941"/>
                  </a:lnTo>
                  <a:lnTo>
                    <a:pt x="283" y="1026"/>
                  </a:lnTo>
                  <a:lnTo>
                    <a:pt x="322" y="1088"/>
                  </a:lnTo>
                  <a:lnTo>
                    <a:pt x="305" y="1118"/>
                  </a:lnTo>
                  <a:lnTo>
                    <a:pt x="206" y="1131"/>
                  </a:lnTo>
                  <a:lnTo>
                    <a:pt x="47" y="1156"/>
                  </a:lnTo>
                  <a:lnTo>
                    <a:pt x="0" y="1195"/>
                  </a:lnTo>
                  <a:lnTo>
                    <a:pt x="39" y="1228"/>
                  </a:lnTo>
                  <a:lnTo>
                    <a:pt x="128" y="1253"/>
                  </a:lnTo>
                  <a:lnTo>
                    <a:pt x="232" y="1202"/>
                  </a:lnTo>
                  <a:lnTo>
                    <a:pt x="309" y="1169"/>
                  </a:lnTo>
                  <a:lnTo>
                    <a:pt x="408" y="1156"/>
                  </a:lnTo>
                  <a:lnTo>
                    <a:pt x="447" y="1144"/>
                  </a:lnTo>
                  <a:lnTo>
                    <a:pt x="434" y="1101"/>
                  </a:lnTo>
                  <a:lnTo>
                    <a:pt x="322" y="992"/>
                  </a:lnTo>
                  <a:lnTo>
                    <a:pt x="257" y="878"/>
                  </a:lnTo>
                  <a:lnTo>
                    <a:pt x="201" y="801"/>
                  </a:lnTo>
                  <a:lnTo>
                    <a:pt x="193" y="726"/>
                  </a:lnTo>
                  <a:lnTo>
                    <a:pt x="219" y="600"/>
                  </a:lnTo>
                  <a:lnTo>
                    <a:pt x="279" y="469"/>
                  </a:lnTo>
                  <a:lnTo>
                    <a:pt x="344" y="245"/>
                  </a:lnTo>
                  <a:lnTo>
                    <a:pt x="400" y="114"/>
                  </a:lnTo>
                  <a:lnTo>
                    <a:pt x="395" y="38"/>
                  </a:lnTo>
                  <a:lnTo>
                    <a:pt x="344" y="0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65" name="Group 45"/>
          <p:cNvGrpSpPr>
            <a:grpSpLocks/>
          </p:cNvGrpSpPr>
          <p:nvPr/>
        </p:nvGrpSpPr>
        <p:grpSpPr bwMode="auto">
          <a:xfrm rot="21057342" flipH="1">
            <a:off x="8316913" y="4292600"/>
            <a:ext cx="601662" cy="1196975"/>
            <a:chOff x="432" y="2722"/>
            <a:chExt cx="379" cy="754"/>
          </a:xfrm>
        </p:grpSpPr>
        <p:sp>
          <p:nvSpPr>
            <p:cNvPr id="5166" name="Freeform 46"/>
            <p:cNvSpPr>
              <a:spLocks/>
            </p:cNvSpPr>
            <p:nvPr/>
          </p:nvSpPr>
          <p:spPr bwMode="auto">
            <a:xfrm>
              <a:off x="552" y="2764"/>
              <a:ext cx="149" cy="165"/>
            </a:xfrm>
            <a:custGeom>
              <a:avLst/>
              <a:gdLst/>
              <a:ahLst/>
              <a:cxnLst>
                <a:cxn ang="0">
                  <a:pos x="309" y="152"/>
                </a:cxn>
                <a:cxn ang="0">
                  <a:pos x="257" y="84"/>
                </a:cxn>
                <a:cxn ang="0">
                  <a:pos x="184" y="34"/>
                </a:cxn>
                <a:cxn ang="0">
                  <a:pos x="119" y="0"/>
                </a:cxn>
                <a:cxn ang="0">
                  <a:pos x="67" y="9"/>
                </a:cxn>
                <a:cxn ang="0">
                  <a:pos x="30" y="47"/>
                </a:cxn>
                <a:cxn ang="0">
                  <a:pos x="0" y="161"/>
                </a:cxn>
                <a:cxn ang="0">
                  <a:pos x="12" y="292"/>
                </a:cxn>
                <a:cxn ang="0">
                  <a:pos x="43" y="418"/>
                </a:cxn>
                <a:cxn ang="0">
                  <a:pos x="77" y="515"/>
                </a:cxn>
                <a:cxn ang="0">
                  <a:pos x="141" y="617"/>
                </a:cxn>
                <a:cxn ang="0">
                  <a:pos x="197" y="658"/>
                </a:cxn>
                <a:cxn ang="0">
                  <a:pos x="274" y="658"/>
                </a:cxn>
                <a:cxn ang="0">
                  <a:pos x="352" y="630"/>
                </a:cxn>
                <a:cxn ang="0">
                  <a:pos x="391" y="557"/>
                </a:cxn>
                <a:cxn ang="0">
                  <a:pos x="412" y="465"/>
                </a:cxn>
                <a:cxn ang="0">
                  <a:pos x="404" y="351"/>
                </a:cxn>
                <a:cxn ang="0">
                  <a:pos x="584" y="364"/>
                </a:cxn>
                <a:cxn ang="0">
                  <a:pos x="594" y="313"/>
                </a:cxn>
                <a:cxn ang="0">
                  <a:pos x="387" y="292"/>
                </a:cxn>
                <a:cxn ang="0">
                  <a:pos x="335" y="174"/>
                </a:cxn>
                <a:cxn ang="0">
                  <a:pos x="309" y="152"/>
                </a:cxn>
              </a:cxnLst>
              <a:rect l="0" t="0" r="r" b="b"/>
              <a:pathLst>
                <a:path w="594" h="658">
                  <a:moveTo>
                    <a:pt x="309" y="152"/>
                  </a:moveTo>
                  <a:lnTo>
                    <a:pt x="257" y="84"/>
                  </a:lnTo>
                  <a:lnTo>
                    <a:pt x="184" y="34"/>
                  </a:lnTo>
                  <a:lnTo>
                    <a:pt x="119" y="0"/>
                  </a:lnTo>
                  <a:lnTo>
                    <a:pt x="67" y="9"/>
                  </a:lnTo>
                  <a:lnTo>
                    <a:pt x="30" y="47"/>
                  </a:lnTo>
                  <a:lnTo>
                    <a:pt x="0" y="161"/>
                  </a:lnTo>
                  <a:lnTo>
                    <a:pt x="12" y="292"/>
                  </a:lnTo>
                  <a:lnTo>
                    <a:pt x="43" y="418"/>
                  </a:lnTo>
                  <a:lnTo>
                    <a:pt x="77" y="515"/>
                  </a:lnTo>
                  <a:lnTo>
                    <a:pt x="141" y="617"/>
                  </a:lnTo>
                  <a:lnTo>
                    <a:pt x="197" y="658"/>
                  </a:lnTo>
                  <a:lnTo>
                    <a:pt x="274" y="658"/>
                  </a:lnTo>
                  <a:lnTo>
                    <a:pt x="352" y="630"/>
                  </a:lnTo>
                  <a:lnTo>
                    <a:pt x="391" y="557"/>
                  </a:lnTo>
                  <a:lnTo>
                    <a:pt x="412" y="465"/>
                  </a:lnTo>
                  <a:lnTo>
                    <a:pt x="404" y="351"/>
                  </a:lnTo>
                  <a:lnTo>
                    <a:pt x="584" y="364"/>
                  </a:lnTo>
                  <a:lnTo>
                    <a:pt x="594" y="313"/>
                  </a:lnTo>
                  <a:lnTo>
                    <a:pt x="387" y="292"/>
                  </a:lnTo>
                  <a:lnTo>
                    <a:pt x="335" y="174"/>
                  </a:lnTo>
                  <a:lnTo>
                    <a:pt x="309" y="1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7" name="Freeform 47"/>
            <p:cNvSpPr>
              <a:spLocks/>
            </p:cNvSpPr>
            <p:nvPr/>
          </p:nvSpPr>
          <p:spPr bwMode="auto">
            <a:xfrm>
              <a:off x="432" y="2722"/>
              <a:ext cx="170" cy="264"/>
            </a:xfrm>
            <a:custGeom>
              <a:avLst/>
              <a:gdLst/>
              <a:ahLst/>
              <a:cxnLst>
                <a:cxn ang="0">
                  <a:pos x="398" y="25"/>
                </a:cxn>
                <a:cxn ang="0">
                  <a:pos x="484" y="0"/>
                </a:cxn>
                <a:cxn ang="0">
                  <a:pos x="553" y="4"/>
                </a:cxn>
                <a:cxn ang="0">
                  <a:pos x="605" y="42"/>
                </a:cxn>
                <a:cxn ang="0">
                  <a:pos x="640" y="101"/>
                </a:cxn>
                <a:cxn ang="0">
                  <a:pos x="627" y="164"/>
                </a:cxn>
                <a:cxn ang="0">
                  <a:pos x="579" y="164"/>
                </a:cxn>
                <a:cxn ang="0">
                  <a:pos x="592" y="113"/>
                </a:cxn>
                <a:cxn ang="0">
                  <a:pos x="553" y="68"/>
                </a:cxn>
                <a:cxn ang="0">
                  <a:pos x="515" y="51"/>
                </a:cxn>
                <a:cxn ang="0">
                  <a:pos x="450" y="68"/>
                </a:cxn>
                <a:cxn ang="0">
                  <a:pos x="476" y="118"/>
                </a:cxn>
                <a:cxn ang="0">
                  <a:pos x="484" y="164"/>
                </a:cxn>
                <a:cxn ang="0">
                  <a:pos x="476" y="203"/>
                </a:cxn>
                <a:cxn ang="0">
                  <a:pos x="411" y="220"/>
                </a:cxn>
                <a:cxn ang="0">
                  <a:pos x="343" y="207"/>
                </a:cxn>
                <a:cxn ang="0">
                  <a:pos x="330" y="177"/>
                </a:cxn>
                <a:cxn ang="0">
                  <a:pos x="257" y="257"/>
                </a:cxn>
                <a:cxn ang="0">
                  <a:pos x="214" y="346"/>
                </a:cxn>
                <a:cxn ang="0">
                  <a:pos x="154" y="460"/>
                </a:cxn>
                <a:cxn ang="0">
                  <a:pos x="115" y="561"/>
                </a:cxn>
                <a:cxn ang="0">
                  <a:pos x="98" y="658"/>
                </a:cxn>
                <a:cxn ang="0">
                  <a:pos x="111" y="709"/>
                </a:cxn>
                <a:cxn ang="0">
                  <a:pos x="180" y="773"/>
                </a:cxn>
                <a:cxn ang="0">
                  <a:pos x="322" y="827"/>
                </a:cxn>
                <a:cxn ang="0">
                  <a:pos x="398" y="852"/>
                </a:cxn>
                <a:cxn ang="0">
                  <a:pos x="476" y="865"/>
                </a:cxn>
                <a:cxn ang="0">
                  <a:pos x="592" y="912"/>
                </a:cxn>
                <a:cxn ang="0">
                  <a:pos x="678" y="942"/>
                </a:cxn>
                <a:cxn ang="0">
                  <a:pos x="683" y="1000"/>
                </a:cxn>
                <a:cxn ang="0">
                  <a:pos x="640" y="1043"/>
                </a:cxn>
                <a:cxn ang="0">
                  <a:pos x="588" y="1056"/>
                </a:cxn>
                <a:cxn ang="0">
                  <a:pos x="510" y="1017"/>
                </a:cxn>
                <a:cxn ang="0">
                  <a:pos x="330" y="925"/>
                </a:cxn>
                <a:cxn ang="0">
                  <a:pos x="180" y="861"/>
                </a:cxn>
                <a:cxn ang="0">
                  <a:pos x="76" y="790"/>
                </a:cxn>
                <a:cxn ang="0">
                  <a:pos x="7" y="726"/>
                </a:cxn>
                <a:cxn ang="0">
                  <a:pos x="0" y="649"/>
                </a:cxn>
                <a:cxn ang="0">
                  <a:pos x="37" y="548"/>
                </a:cxn>
                <a:cxn ang="0">
                  <a:pos x="115" y="396"/>
                </a:cxn>
                <a:cxn ang="0">
                  <a:pos x="188" y="270"/>
                </a:cxn>
                <a:cxn ang="0">
                  <a:pos x="279" y="139"/>
                </a:cxn>
                <a:cxn ang="0">
                  <a:pos x="348" y="63"/>
                </a:cxn>
                <a:cxn ang="0">
                  <a:pos x="434" y="25"/>
                </a:cxn>
                <a:cxn ang="0">
                  <a:pos x="398" y="25"/>
                </a:cxn>
              </a:cxnLst>
              <a:rect l="0" t="0" r="r" b="b"/>
              <a:pathLst>
                <a:path w="683" h="1056">
                  <a:moveTo>
                    <a:pt x="398" y="25"/>
                  </a:moveTo>
                  <a:lnTo>
                    <a:pt x="484" y="0"/>
                  </a:lnTo>
                  <a:lnTo>
                    <a:pt x="553" y="4"/>
                  </a:lnTo>
                  <a:lnTo>
                    <a:pt x="605" y="42"/>
                  </a:lnTo>
                  <a:lnTo>
                    <a:pt x="640" y="101"/>
                  </a:lnTo>
                  <a:lnTo>
                    <a:pt x="627" y="164"/>
                  </a:lnTo>
                  <a:lnTo>
                    <a:pt x="579" y="164"/>
                  </a:lnTo>
                  <a:lnTo>
                    <a:pt x="592" y="113"/>
                  </a:lnTo>
                  <a:lnTo>
                    <a:pt x="553" y="68"/>
                  </a:lnTo>
                  <a:lnTo>
                    <a:pt x="515" y="51"/>
                  </a:lnTo>
                  <a:lnTo>
                    <a:pt x="450" y="68"/>
                  </a:lnTo>
                  <a:lnTo>
                    <a:pt x="476" y="118"/>
                  </a:lnTo>
                  <a:lnTo>
                    <a:pt x="484" y="164"/>
                  </a:lnTo>
                  <a:lnTo>
                    <a:pt x="476" y="203"/>
                  </a:lnTo>
                  <a:lnTo>
                    <a:pt x="411" y="220"/>
                  </a:lnTo>
                  <a:lnTo>
                    <a:pt x="343" y="207"/>
                  </a:lnTo>
                  <a:lnTo>
                    <a:pt x="330" y="177"/>
                  </a:lnTo>
                  <a:lnTo>
                    <a:pt x="257" y="257"/>
                  </a:lnTo>
                  <a:lnTo>
                    <a:pt x="214" y="346"/>
                  </a:lnTo>
                  <a:lnTo>
                    <a:pt x="154" y="460"/>
                  </a:lnTo>
                  <a:lnTo>
                    <a:pt x="115" y="561"/>
                  </a:lnTo>
                  <a:lnTo>
                    <a:pt x="98" y="658"/>
                  </a:lnTo>
                  <a:lnTo>
                    <a:pt x="111" y="709"/>
                  </a:lnTo>
                  <a:lnTo>
                    <a:pt x="180" y="773"/>
                  </a:lnTo>
                  <a:lnTo>
                    <a:pt x="322" y="827"/>
                  </a:lnTo>
                  <a:lnTo>
                    <a:pt x="398" y="852"/>
                  </a:lnTo>
                  <a:lnTo>
                    <a:pt x="476" y="865"/>
                  </a:lnTo>
                  <a:lnTo>
                    <a:pt x="592" y="912"/>
                  </a:lnTo>
                  <a:lnTo>
                    <a:pt x="678" y="942"/>
                  </a:lnTo>
                  <a:lnTo>
                    <a:pt x="683" y="1000"/>
                  </a:lnTo>
                  <a:lnTo>
                    <a:pt x="640" y="1043"/>
                  </a:lnTo>
                  <a:lnTo>
                    <a:pt x="588" y="1056"/>
                  </a:lnTo>
                  <a:lnTo>
                    <a:pt x="510" y="1017"/>
                  </a:lnTo>
                  <a:lnTo>
                    <a:pt x="330" y="925"/>
                  </a:lnTo>
                  <a:lnTo>
                    <a:pt x="180" y="861"/>
                  </a:lnTo>
                  <a:lnTo>
                    <a:pt x="76" y="790"/>
                  </a:lnTo>
                  <a:lnTo>
                    <a:pt x="7" y="726"/>
                  </a:lnTo>
                  <a:lnTo>
                    <a:pt x="0" y="649"/>
                  </a:lnTo>
                  <a:lnTo>
                    <a:pt x="37" y="548"/>
                  </a:lnTo>
                  <a:lnTo>
                    <a:pt x="115" y="396"/>
                  </a:lnTo>
                  <a:lnTo>
                    <a:pt x="188" y="270"/>
                  </a:lnTo>
                  <a:lnTo>
                    <a:pt x="279" y="139"/>
                  </a:lnTo>
                  <a:lnTo>
                    <a:pt x="348" y="63"/>
                  </a:lnTo>
                  <a:lnTo>
                    <a:pt x="434" y="25"/>
                  </a:lnTo>
                  <a:lnTo>
                    <a:pt x="398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8" name="Freeform 48"/>
            <p:cNvSpPr>
              <a:spLocks/>
            </p:cNvSpPr>
            <p:nvPr/>
          </p:nvSpPr>
          <p:spPr bwMode="auto">
            <a:xfrm flipH="1">
              <a:off x="593" y="2941"/>
              <a:ext cx="89" cy="248"/>
            </a:xfrm>
            <a:custGeom>
              <a:avLst/>
              <a:gdLst/>
              <a:ahLst/>
              <a:cxnLst>
                <a:cxn ang="0">
                  <a:pos x="22" y="77"/>
                </a:cxn>
                <a:cxn ang="0">
                  <a:pos x="35" y="26"/>
                </a:cxn>
                <a:cxn ang="0">
                  <a:pos x="91" y="0"/>
                </a:cxn>
                <a:cxn ang="0">
                  <a:pos x="142" y="0"/>
                </a:cxn>
                <a:cxn ang="0">
                  <a:pos x="207" y="38"/>
                </a:cxn>
                <a:cxn ang="0">
                  <a:pos x="268" y="128"/>
                </a:cxn>
                <a:cxn ang="0">
                  <a:pos x="310" y="220"/>
                </a:cxn>
                <a:cxn ang="0">
                  <a:pos x="331" y="346"/>
                </a:cxn>
                <a:cxn ang="0">
                  <a:pos x="349" y="494"/>
                </a:cxn>
                <a:cxn ang="0">
                  <a:pos x="357" y="636"/>
                </a:cxn>
                <a:cxn ang="0">
                  <a:pos x="357" y="822"/>
                </a:cxn>
                <a:cxn ang="0">
                  <a:pos x="331" y="936"/>
                </a:cxn>
                <a:cxn ang="0">
                  <a:pos x="284" y="978"/>
                </a:cxn>
                <a:cxn ang="0">
                  <a:pos x="203" y="991"/>
                </a:cxn>
                <a:cxn ang="0">
                  <a:pos x="117" y="987"/>
                </a:cxn>
                <a:cxn ang="0">
                  <a:pos x="73" y="936"/>
                </a:cxn>
                <a:cxn ang="0">
                  <a:pos x="48" y="848"/>
                </a:cxn>
                <a:cxn ang="0">
                  <a:pos x="26" y="760"/>
                </a:cxn>
                <a:cxn ang="0">
                  <a:pos x="9" y="599"/>
                </a:cxn>
                <a:cxn ang="0">
                  <a:pos x="0" y="418"/>
                </a:cxn>
                <a:cxn ang="0">
                  <a:pos x="0" y="207"/>
                </a:cxn>
                <a:cxn ang="0">
                  <a:pos x="22" y="115"/>
                </a:cxn>
                <a:cxn ang="0">
                  <a:pos x="22" y="77"/>
                </a:cxn>
              </a:cxnLst>
              <a:rect l="0" t="0" r="r" b="b"/>
              <a:pathLst>
                <a:path w="357" h="991">
                  <a:moveTo>
                    <a:pt x="22" y="77"/>
                  </a:moveTo>
                  <a:lnTo>
                    <a:pt x="35" y="26"/>
                  </a:lnTo>
                  <a:lnTo>
                    <a:pt x="91" y="0"/>
                  </a:lnTo>
                  <a:lnTo>
                    <a:pt x="142" y="0"/>
                  </a:lnTo>
                  <a:lnTo>
                    <a:pt x="207" y="38"/>
                  </a:lnTo>
                  <a:lnTo>
                    <a:pt x="268" y="128"/>
                  </a:lnTo>
                  <a:lnTo>
                    <a:pt x="310" y="220"/>
                  </a:lnTo>
                  <a:lnTo>
                    <a:pt x="331" y="346"/>
                  </a:lnTo>
                  <a:lnTo>
                    <a:pt x="349" y="494"/>
                  </a:lnTo>
                  <a:lnTo>
                    <a:pt x="357" y="636"/>
                  </a:lnTo>
                  <a:lnTo>
                    <a:pt x="357" y="822"/>
                  </a:lnTo>
                  <a:lnTo>
                    <a:pt x="331" y="936"/>
                  </a:lnTo>
                  <a:lnTo>
                    <a:pt x="284" y="978"/>
                  </a:lnTo>
                  <a:lnTo>
                    <a:pt x="203" y="991"/>
                  </a:lnTo>
                  <a:lnTo>
                    <a:pt x="117" y="987"/>
                  </a:lnTo>
                  <a:lnTo>
                    <a:pt x="73" y="936"/>
                  </a:lnTo>
                  <a:lnTo>
                    <a:pt x="48" y="848"/>
                  </a:lnTo>
                  <a:lnTo>
                    <a:pt x="26" y="760"/>
                  </a:lnTo>
                  <a:lnTo>
                    <a:pt x="9" y="599"/>
                  </a:lnTo>
                  <a:lnTo>
                    <a:pt x="0" y="418"/>
                  </a:lnTo>
                  <a:lnTo>
                    <a:pt x="0" y="207"/>
                  </a:lnTo>
                  <a:lnTo>
                    <a:pt x="22" y="115"/>
                  </a:lnTo>
                  <a:lnTo>
                    <a:pt x="22" y="7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Freeform 49"/>
            <p:cNvSpPr>
              <a:spLocks/>
            </p:cNvSpPr>
            <p:nvPr/>
          </p:nvSpPr>
          <p:spPr bwMode="auto">
            <a:xfrm>
              <a:off x="634" y="2948"/>
              <a:ext cx="136" cy="190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142" y="13"/>
                </a:cxn>
                <a:cxn ang="0">
                  <a:pos x="257" y="33"/>
                </a:cxn>
                <a:cxn ang="0">
                  <a:pos x="378" y="101"/>
                </a:cxn>
                <a:cxn ang="0">
                  <a:pos x="464" y="151"/>
                </a:cxn>
                <a:cxn ang="0">
                  <a:pos x="520" y="224"/>
                </a:cxn>
                <a:cxn ang="0">
                  <a:pos x="546" y="266"/>
                </a:cxn>
                <a:cxn ang="0">
                  <a:pos x="494" y="389"/>
                </a:cxn>
                <a:cxn ang="0">
                  <a:pos x="412" y="464"/>
                </a:cxn>
                <a:cxn ang="0">
                  <a:pos x="313" y="519"/>
                </a:cxn>
                <a:cxn ang="0">
                  <a:pos x="261" y="553"/>
                </a:cxn>
                <a:cxn ang="0">
                  <a:pos x="171" y="570"/>
                </a:cxn>
                <a:cxn ang="0">
                  <a:pos x="168" y="603"/>
                </a:cxn>
                <a:cxn ang="0">
                  <a:pos x="236" y="633"/>
                </a:cxn>
                <a:cxn ang="0">
                  <a:pos x="335" y="659"/>
                </a:cxn>
                <a:cxn ang="0">
                  <a:pos x="429" y="710"/>
                </a:cxn>
                <a:cxn ang="0">
                  <a:pos x="391" y="747"/>
                </a:cxn>
                <a:cxn ang="0">
                  <a:pos x="352" y="760"/>
                </a:cxn>
                <a:cxn ang="0">
                  <a:pos x="296" y="705"/>
                </a:cxn>
                <a:cxn ang="0">
                  <a:pos x="210" y="671"/>
                </a:cxn>
                <a:cxn ang="0">
                  <a:pos x="142" y="646"/>
                </a:cxn>
                <a:cxn ang="0">
                  <a:pos x="142" y="596"/>
                </a:cxn>
                <a:cxn ang="0">
                  <a:pos x="155" y="541"/>
                </a:cxn>
                <a:cxn ang="0">
                  <a:pos x="197" y="519"/>
                </a:cxn>
                <a:cxn ang="0">
                  <a:pos x="335" y="464"/>
                </a:cxn>
                <a:cxn ang="0">
                  <a:pos x="412" y="380"/>
                </a:cxn>
                <a:cxn ang="0">
                  <a:pos x="468" y="292"/>
                </a:cxn>
                <a:cxn ang="0">
                  <a:pos x="455" y="249"/>
                </a:cxn>
                <a:cxn ang="0">
                  <a:pos x="412" y="198"/>
                </a:cxn>
                <a:cxn ang="0">
                  <a:pos x="309" y="127"/>
                </a:cxn>
                <a:cxn ang="0">
                  <a:pos x="184" y="101"/>
                </a:cxn>
                <a:cxn ang="0">
                  <a:pos x="103" y="97"/>
                </a:cxn>
                <a:cxn ang="0">
                  <a:pos x="30" y="97"/>
                </a:cxn>
                <a:cxn ang="0">
                  <a:pos x="0" y="50"/>
                </a:cxn>
                <a:cxn ang="0">
                  <a:pos x="30" y="0"/>
                </a:cxn>
              </a:cxnLst>
              <a:rect l="0" t="0" r="r" b="b"/>
              <a:pathLst>
                <a:path w="546" h="760">
                  <a:moveTo>
                    <a:pt x="30" y="0"/>
                  </a:moveTo>
                  <a:lnTo>
                    <a:pt x="142" y="13"/>
                  </a:lnTo>
                  <a:lnTo>
                    <a:pt x="257" y="33"/>
                  </a:lnTo>
                  <a:lnTo>
                    <a:pt x="378" y="101"/>
                  </a:lnTo>
                  <a:lnTo>
                    <a:pt x="464" y="151"/>
                  </a:lnTo>
                  <a:lnTo>
                    <a:pt x="520" y="224"/>
                  </a:lnTo>
                  <a:lnTo>
                    <a:pt x="546" y="266"/>
                  </a:lnTo>
                  <a:lnTo>
                    <a:pt x="494" y="389"/>
                  </a:lnTo>
                  <a:lnTo>
                    <a:pt x="412" y="464"/>
                  </a:lnTo>
                  <a:lnTo>
                    <a:pt x="313" y="519"/>
                  </a:lnTo>
                  <a:lnTo>
                    <a:pt x="261" y="553"/>
                  </a:lnTo>
                  <a:lnTo>
                    <a:pt x="171" y="570"/>
                  </a:lnTo>
                  <a:lnTo>
                    <a:pt x="168" y="603"/>
                  </a:lnTo>
                  <a:lnTo>
                    <a:pt x="236" y="633"/>
                  </a:lnTo>
                  <a:lnTo>
                    <a:pt x="335" y="659"/>
                  </a:lnTo>
                  <a:lnTo>
                    <a:pt x="429" y="710"/>
                  </a:lnTo>
                  <a:lnTo>
                    <a:pt x="391" y="747"/>
                  </a:lnTo>
                  <a:lnTo>
                    <a:pt x="352" y="760"/>
                  </a:lnTo>
                  <a:lnTo>
                    <a:pt x="296" y="705"/>
                  </a:lnTo>
                  <a:lnTo>
                    <a:pt x="210" y="671"/>
                  </a:lnTo>
                  <a:lnTo>
                    <a:pt x="142" y="646"/>
                  </a:lnTo>
                  <a:lnTo>
                    <a:pt x="142" y="596"/>
                  </a:lnTo>
                  <a:lnTo>
                    <a:pt x="155" y="541"/>
                  </a:lnTo>
                  <a:lnTo>
                    <a:pt x="197" y="519"/>
                  </a:lnTo>
                  <a:lnTo>
                    <a:pt x="335" y="464"/>
                  </a:lnTo>
                  <a:lnTo>
                    <a:pt x="412" y="380"/>
                  </a:lnTo>
                  <a:lnTo>
                    <a:pt x="468" y="292"/>
                  </a:lnTo>
                  <a:lnTo>
                    <a:pt x="455" y="249"/>
                  </a:lnTo>
                  <a:lnTo>
                    <a:pt x="412" y="198"/>
                  </a:lnTo>
                  <a:lnTo>
                    <a:pt x="309" y="127"/>
                  </a:lnTo>
                  <a:lnTo>
                    <a:pt x="184" y="101"/>
                  </a:lnTo>
                  <a:lnTo>
                    <a:pt x="103" y="97"/>
                  </a:lnTo>
                  <a:lnTo>
                    <a:pt x="30" y="97"/>
                  </a:lnTo>
                  <a:lnTo>
                    <a:pt x="0" y="5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0" name="Freeform 50"/>
            <p:cNvSpPr>
              <a:spLocks/>
            </p:cNvSpPr>
            <p:nvPr/>
          </p:nvSpPr>
          <p:spPr bwMode="auto">
            <a:xfrm>
              <a:off x="645" y="3163"/>
              <a:ext cx="166" cy="308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17" y="0"/>
                </a:cxn>
                <a:cxn ang="0">
                  <a:pos x="0" y="88"/>
                </a:cxn>
                <a:cxn ang="0">
                  <a:pos x="43" y="140"/>
                </a:cxn>
                <a:cxn ang="0">
                  <a:pos x="180" y="262"/>
                </a:cxn>
                <a:cxn ang="0">
                  <a:pos x="301" y="418"/>
                </a:cxn>
                <a:cxn ang="0">
                  <a:pos x="379" y="579"/>
                </a:cxn>
                <a:cxn ang="0">
                  <a:pos x="391" y="684"/>
                </a:cxn>
                <a:cxn ang="0">
                  <a:pos x="387" y="761"/>
                </a:cxn>
                <a:cxn ang="0">
                  <a:pos x="353" y="933"/>
                </a:cxn>
                <a:cxn ang="0">
                  <a:pos x="309" y="1073"/>
                </a:cxn>
                <a:cxn ang="0">
                  <a:pos x="271" y="1154"/>
                </a:cxn>
                <a:cxn ang="0">
                  <a:pos x="262" y="1205"/>
                </a:cxn>
                <a:cxn ang="0">
                  <a:pos x="301" y="1205"/>
                </a:cxn>
                <a:cxn ang="0">
                  <a:pos x="361" y="1188"/>
                </a:cxn>
                <a:cxn ang="0">
                  <a:pos x="379" y="1192"/>
                </a:cxn>
                <a:cxn ang="0">
                  <a:pos x="504" y="1199"/>
                </a:cxn>
                <a:cxn ang="0">
                  <a:pos x="599" y="1229"/>
                </a:cxn>
                <a:cxn ang="0">
                  <a:pos x="633" y="1212"/>
                </a:cxn>
                <a:cxn ang="0">
                  <a:pos x="664" y="1149"/>
                </a:cxn>
                <a:cxn ang="0">
                  <a:pos x="633" y="1115"/>
                </a:cxn>
                <a:cxn ang="0">
                  <a:pos x="491" y="1111"/>
                </a:cxn>
                <a:cxn ang="0">
                  <a:pos x="391" y="1124"/>
                </a:cxn>
                <a:cxn ang="0">
                  <a:pos x="340" y="1149"/>
                </a:cxn>
                <a:cxn ang="0">
                  <a:pos x="348" y="1090"/>
                </a:cxn>
                <a:cxn ang="0">
                  <a:pos x="400" y="1001"/>
                </a:cxn>
                <a:cxn ang="0">
                  <a:pos x="443" y="862"/>
                </a:cxn>
                <a:cxn ang="0">
                  <a:pos x="478" y="744"/>
                </a:cxn>
                <a:cxn ang="0">
                  <a:pos x="452" y="609"/>
                </a:cxn>
                <a:cxn ang="0">
                  <a:pos x="413" y="464"/>
                </a:cxn>
                <a:cxn ang="0">
                  <a:pos x="335" y="300"/>
                </a:cxn>
                <a:cxn ang="0">
                  <a:pos x="223" y="148"/>
                </a:cxn>
                <a:cxn ang="0">
                  <a:pos x="128" y="37"/>
                </a:cxn>
                <a:cxn ang="0">
                  <a:pos x="76" y="0"/>
                </a:cxn>
              </a:cxnLst>
              <a:rect l="0" t="0" r="r" b="b"/>
              <a:pathLst>
                <a:path w="664" h="1229">
                  <a:moveTo>
                    <a:pt x="76" y="0"/>
                  </a:moveTo>
                  <a:lnTo>
                    <a:pt x="17" y="0"/>
                  </a:lnTo>
                  <a:lnTo>
                    <a:pt x="0" y="88"/>
                  </a:lnTo>
                  <a:lnTo>
                    <a:pt x="43" y="140"/>
                  </a:lnTo>
                  <a:lnTo>
                    <a:pt x="180" y="262"/>
                  </a:lnTo>
                  <a:lnTo>
                    <a:pt x="301" y="418"/>
                  </a:lnTo>
                  <a:lnTo>
                    <a:pt x="379" y="579"/>
                  </a:lnTo>
                  <a:lnTo>
                    <a:pt x="391" y="684"/>
                  </a:lnTo>
                  <a:lnTo>
                    <a:pt x="387" y="761"/>
                  </a:lnTo>
                  <a:lnTo>
                    <a:pt x="353" y="933"/>
                  </a:lnTo>
                  <a:lnTo>
                    <a:pt x="309" y="1073"/>
                  </a:lnTo>
                  <a:lnTo>
                    <a:pt x="271" y="1154"/>
                  </a:lnTo>
                  <a:lnTo>
                    <a:pt x="262" y="1205"/>
                  </a:lnTo>
                  <a:lnTo>
                    <a:pt x="301" y="1205"/>
                  </a:lnTo>
                  <a:lnTo>
                    <a:pt x="361" y="1188"/>
                  </a:lnTo>
                  <a:lnTo>
                    <a:pt x="379" y="1192"/>
                  </a:lnTo>
                  <a:lnTo>
                    <a:pt x="504" y="1199"/>
                  </a:lnTo>
                  <a:lnTo>
                    <a:pt x="599" y="1229"/>
                  </a:lnTo>
                  <a:lnTo>
                    <a:pt x="633" y="1212"/>
                  </a:lnTo>
                  <a:lnTo>
                    <a:pt x="664" y="1149"/>
                  </a:lnTo>
                  <a:lnTo>
                    <a:pt x="633" y="1115"/>
                  </a:lnTo>
                  <a:lnTo>
                    <a:pt x="491" y="1111"/>
                  </a:lnTo>
                  <a:lnTo>
                    <a:pt x="391" y="1124"/>
                  </a:lnTo>
                  <a:lnTo>
                    <a:pt x="340" y="1149"/>
                  </a:lnTo>
                  <a:lnTo>
                    <a:pt x="348" y="1090"/>
                  </a:lnTo>
                  <a:lnTo>
                    <a:pt x="400" y="1001"/>
                  </a:lnTo>
                  <a:lnTo>
                    <a:pt x="443" y="862"/>
                  </a:lnTo>
                  <a:lnTo>
                    <a:pt x="478" y="744"/>
                  </a:lnTo>
                  <a:lnTo>
                    <a:pt x="452" y="609"/>
                  </a:lnTo>
                  <a:lnTo>
                    <a:pt x="413" y="464"/>
                  </a:lnTo>
                  <a:lnTo>
                    <a:pt x="335" y="300"/>
                  </a:lnTo>
                  <a:lnTo>
                    <a:pt x="223" y="148"/>
                  </a:lnTo>
                  <a:lnTo>
                    <a:pt x="128" y="37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1" name="Freeform 51"/>
            <p:cNvSpPr>
              <a:spLocks/>
            </p:cNvSpPr>
            <p:nvPr/>
          </p:nvSpPr>
          <p:spPr bwMode="auto">
            <a:xfrm>
              <a:off x="540" y="3163"/>
              <a:ext cx="112" cy="313"/>
            </a:xfrm>
            <a:custGeom>
              <a:avLst/>
              <a:gdLst/>
              <a:ahLst/>
              <a:cxnLst>
                <a:cxn ang="0">
                  <a:pos x="309" y="0"/>
                </a:cxn>
                <a:cxn ang="0">
                  <a:pos x="253" y="118"/>
                </a:cxn>
                <a:cxn ang="0">
                  <a:pos x="214" y="291"/>
                </a:cxn>
                <a:cxn ang="0">
                  <a:pos x="167" y="482"/>
                </a:cxn>
                <a:cxn ang="0">
                  <a:pos x="125" y="675"/>
                </a:cxn>
                <a:cxn ang="0">
                  <a:pos x="125" y="747"/>
                </a:cxn>
                <a:cxn ang="0">
                  <a:pos x="167" y="874"/>
                </a:cxn>
                <a:cxn ang="0">
                  <a:pos x="227" y="941"/>
                </a:cxn>
                <a:cxn ang="0">
                  <a:pos x="283" y="1026"/>
                </a:cxn>
                <a:cxn ang="0">
                  <a:pos x="322" y="1088"/>
                </a:cxn>
                <a:cxn ang="0">
                  <a:pos x="305" y="1118"/>
                </a:cxn>
                <a:cxn ang="0">
                  <a:pos x="206" y="1131"/>
                </a:cxn>
                <a:cxn ang="0">
                  <a:pos x="47" y="1156"/>
                </a:cxn>
                <a:cxn ang="0">
                  <a:pos x="0" y="1195"/>
                </a:cxn>
                <a:cxn ang="0">
                  <a:pos x="39" y="1228"/>
                </a:cxn>
                <a:cxn ang="0">
                  <a:pos x="128" y="1253"/>
                </a:cxn>
                <a:cxn ang="0">
                  <a:pos x="232" y="1202"/>
                </a:cxn>
                <a:cxn ang="0">
                  <a:pos x="309" y="1169"/>
                </a:cxn>
                <a:cxn ang="0">
                  <a:pos x="408" y="1156"/>
                </a:cxn>
                <a:cxn ang="0">
                  <a:pos x="447" y="1144"/>
                </a:cxn>
                <a:cxn ang="0">
                  <a:pos x="434" y="1101"/>
                </a:cxn>
                <a:cxn ang="0">
                  <a:pos x="322" y="992"/>
                </a:cxn>
                <a:cxn ang="0">
                  <a:pos x="257" y="878"/>
                </a:cxn>
                <a:cxn ang="0">
                  <a:pos x="201" y="801"/>
                </a:cxn>
                <a:cxn ang="0">
                  <a:pos x="193" y="726"/>
                </a:cxn>
                <a:cxn ang="0">
                  <a:pos x="219" y="600"/>
                </a:cxn>
                <a:cxn ang="0">
                  <a:pos x="279" y="469"/>
                </a:cxn>
                <a:cxn ang="0">
                  <a:pos x="344" y="245"/>
                </a:cxn>
                <a:cxn ang="0">
                  <a:pos x="400" y="114"/>
                </a:cxn>
                <a:cxn ang="0">
                  <a:pos x="395" y="38"/>
                </a:cxn>
                <a:cxn ang="0">
                  <a:pos x="344" y="0"/>
                </a:cxn>
                <a:cxn ang="0">
                  <a:pos x="309" y="0"/>
                </a:cxn>
              </a:cxnLst>
              <a:rect l="0" t="0" r="r" b="b"/>
              <a:pathLst>
                <a:path w="447" h="1253">
                  <a:moveTo>
                    <a:pt x="309" y="0"/>
                  </a:moveTo>
                  <a:lnTo>
                    <a:pt x="253" y="118"/>
                  </a:lnTo>
                  <a:lnTo>
                    <a:pt x="214" y="291"/>
                  </a:lnTo>
                  <a:lnTo>
                    <a:pt x="167" y="482"/>
                  </a:lnTo>
                  <a:lnTo>
                    <a:pt x="125" y="675"/>
                  </a:lnTo>
                  <a:lnTo>
                    <a:pt x="125" y="747"/>
                  </a:lnTo>
                  <a:lnTo>
                    <a:pt x="167" y="874"/>
                  </a:lnTo>
                  <a:lnTo>
                    <a:pt x="227" y="941"/>
                  </a:lnTo>
                  <a:lnTo>
                    <a:pt x="283" y="1026"/>
                  </a:lnTo>
                  <a:lnTo>
                    <a:pt x="322" y="1088"/>
                  </a:lnTo>
                  <a:lnTo>
                    <a:pt x="305" y="1118"/>
                  </a:lnTo>
                  <a:lnTo>
                    <a:pt x="206" y="1131"/>
                  </a:lnTo>
                  <a:lnTo>
                    <a:pt x="47" y="1156"/>
                  </a:lnTo>
                  <a:lnTo>
                    <a:pt x="0" y="1195"/>
                  </a:lnTo>
                  <a:lnTo>
                    <a:pt x="39" y="1228"/>
                  </a:lnTo>
                  <a:lnTo>
                    <a:pt x="128" y="1253"/>
                  </a:lnTo>
                  <a:lnTo>
                    <a:pt x="232" y="1202"/>
                  </a:lnTo>
                  <a:lnTo>
                    <a:pt x="309" y="1169"/>
                  </a:lnTo>
                  <a:lnTo>
                    <a:pt x="408" y="1156"/>
                  </a:lnTo>
                  <a:lnTo>
                    <a:pt x="447" y="1144"/>
                  </a:lnTo>
                  <a:lnTo>
                    <a:pt x="434" y="1101"/>
                  </a:lnTo>
                  <a:lnTo>
                    <a:pt x="322" y="992"/>
                  </a:lnTo>
                  <a:lnTo>
                    <a:pt x="257" y="878"/>
                  </a:lnTo>
                  <a:lnTo>
                    <a:pt x="201" y="801"/>
                  </a:lnTo>
                  <a:lnTo>
                    <a:pt x="193" y="726"/>
                  </a:lnTo>
                  <a:lnTo>
                    <a:pt x="219" y="600"/>
                  </a:lnTo>
                  <a:lnTo>
                    <a:pt x="279" y="469"/>
                  </a:lnTo>
                  <a:lnTo>
                    <a:pt x="344" y="245"/>
                  </a:lnTo>
                  <a:lnTo>
                    <a:pt x="400" y="114"/>
                  </a:lnTo>
                  <a:lnTo>
                    <a:pt x="395" y="38"/>
                  </a:lnTo>
                  <a:lnTo>
                    <a:pt x="344" y="0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72" name="AutoShape 52"/>
          <p:cNvSpPr>
            <a:spLocks noChangeArrowheads="1"/>
          </p:cNvSpPr>
          <p:nvPr/>
        </p:nvSpPr>
        <p:spPr bwMode="auto">
          <a:xfrm rot="-1516664">
            <a:off x="7235825" y="5084763"/>
            <a:ext cx="1181100" cy="412750"/>
          </a:xfrm>
          <a:prstGeom prst="leftRightArrow">
            <a:avLst>
              <a:gd name="adj1" fmla="val 50000"/>
              <a:gd name="adj2" fmla="val 57231"/>
            </a:avLst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>
                <a:solidFill>
                  <a:srgbClr val="FF0000"/>
                </a:solidFill>
                <a:latin typeface="Times New Roman" pitchFamily="18" charset="0"/>
              </a:rPr>
              <a:t>conversion</a:t>
            </a:r>
          </a:p>
        </p:txBody>
      </p:sp>
      <p:sp>
        <p:nvSpPr>
          <p:cNvPr id="5173" name="AutoShape 53"/>
          <p:cNvSpPr>
            <a:spLocks noChangeArrowheads="1"/>
          </p:cNvSpPr>
          <p:nvPr/>
        </p:nvSpPr>
        <p:spPr bwMode="auto">
          <a:xfrm rot="1516664" flipH="1">
            <a:off x="733425" y="5076825"/>
            <a:ext cx="1152525" cy="434975"/>
          </a:xfrm>
          <a:prstGeom prst="leftRightArrow">
            <a:avLst>
              <a:gd name="adj1" fmla="val 50000"/>
              <a:gd name="adj2" fmla="val 52993"/>
            </a:avLst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>
                <a:solidFill>
                  <a:srgbClr val="FF0000"/>
                </a:solidFill>
                <a:latin typeface="Times New Roman" pitchFamily="18" charset="0"/>
              </a:rPr>
              <a:t>conversion</a:t>
            </a:r>
          </a:p>
        </p:txBody>
      </p:sp>
      <p:sp>
        <p:nvSpPr>
          <p:cNvPr id="5174" name="AutoShape 54"/>
          <p:cNvSpPr>
            <a:spLocks noChangeArrowheads="1"/>
          </p:cNvSpPr>
          <p:nvPr/>
        </p:nvSpPr>
        <p:spPr bwMode="auto">
          <a:xfrm>
            <a:off x="323850" y="3860800"/>
            <a:ext cx="1223963" cy="433388"/>
          </a:xfrm>
          <a:prstGeom prst="cloudCallout">
            <a:avLst>
              <a:gd name="adj1" fmla="val -44810"/>
              <a:gd name="adj2" fmla="val 4670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ko-KR" sz="1800" b="1">
                <a:latin typeface="Times New Roman" pitchFamily="18" charset="0"/>
              </a:rPr>
              <a:t>Data</a:t>
            </a:r>
          </a:p>
        </p:txBody>
      </p:sp>
      <p:sp>
        <p:nvSpPr>
          <p:cNvPr id="5175" name="AutoShape 55"/>
          <p:cNvSpPr>
            <a:spLocks noChangeArrowheads="1"/>
          </p:cNvSpPr>
          <p:nvPr/>
        </p:nvSpPr>
        <p:spPr bwMode="auto">
          <a:xfrm flipH="1">
            <a:off x="7596188" y="3644900"/>
            <a:ext cx="1152525" cy="504825"/>
          </a:xfrm>
          <a:prstGeom prst="cloudCallout">
            <a:avLst>
              <a:gd name="adj1" fmla="val -50829"/>
              <a:gd name="adj2" fmla="val 3270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ko-KR" sz="1800" b="1">
                <a:latin typeface="Times New Roman" pitchFamily="18" charset="0"/>
              </a:rPr>
              <a:t>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CA68-4B53-44F6-AE4F-83E051977031}" type="slidenum">
              <a:rPr lang="en-US" altLang="ko-KR"/>
              <a:pPr/>
              <a:t>20</a:t>
            </a:fld>
            <a:endParaRPr lang="en-US" altLang="ko-KR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0"/>
            <a:ext cx="5688012" cy="576263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PCM Speech(2)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250825" y="476250"/>
            <a:ext cx="8497888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 </a:t>
            </a:r>
            <a:r>
              <a:rPr lang="en-US" altLang="ko-KR" sz="1800">
                <a:solidFill>
                  <a:srgbClr val="FF0000"/>
                </a:solidFill>
                <a:latin typeface="Comic Sans MS" pitchFamily="66" charset="0"/>
              </a:rPr>
              <a:t>Companding Example:</a:t>
            </a:r>
            <a:r>
              <a:rPr lang="en-US" altLang="ko-KR" sz="1800">
                <a:latin typeface="Comic Sans MS" pitchFamily="66" charset="0"/>
              </a:rPr>
              <a:t> 5-bit per sample(1-bit polarity,  2-bit segment code, 	&amp; 2-bit quantization code)</a:t>
            </a:r>
            <a:endParaRPr lang="en-US" altLang="ko-KR" sz="18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023" name="Line 15"/>
          <p:cNvSpPr>
            <a:spLocks noChangeShapeType="1"/>
          </p:cNvSpPr>
          <p:nvPr/>
        </p:nvSpPr>
        <p:spPr bwMode="auto">
          <a:xfrm>
            <a:off x="4427538" y="1628775"/>
            <a:ext cx="0" cy="48244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1116013" y="4005263"/>
            <a:ext cx="64087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1763713" y="2276475"/>
            <a:ext cx="568801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32" name="Line 24"/>
          <p:cNvSpPr>
            <a:spLocks noChangeShapeType="1"/>
          </p:cNvSpPr>
          <p:nvPr/>
        </p:nvSpPr>
        <p:spPr bwMode="auto">
          <a:xfrm>
            <a:off x="1763713" y="3429000"/>
            <a:ext cx="576103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33" name="Line 25"/>
          <p:cNvSpPr>
            <a:spLocks noChangeShapeType="1"/>
          </p:cNvSpPr>
          <p:nvPr/>
        </p:nvSpPr>
        <p:spPr bwMode="auto">
          <a:xfrm>
            <a:off x="1763713" y="2852738"/>
            <a:ext cx="576103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34" name="Line 26"/>
          <p:cNvSpPr>
            <a:spLocks noChangeShapeType="1"/>
          </p:cNvSpPr>
          <p:nvPr/>
        </p:nvSpPr>
        <p:spPr bwMode="auto">
          <a:xfrm>
            <a:off x="1116013" y="1700213"/>
            <a:ext cx="633571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35" name="Line 27"/>
          <p:cNvSpPr>
            <a:spLocks noChangeShapeType="1"/>
          </p:cNvSpPr>
          <p:nvPr/>
        </p:nvSpPr>
        <p:spPr bwMode="auto">
          <a:xfrm flipV="1">
            <a:off x="5651500" y="515778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36" name="Line 28"/>
          <p:cNvSpPr>
            <a:spLocks noChangeShapeType="1"/>
          </p:cNvSpPr>
          <p:nvPr/>
        </p:nvSpPr>
        <p:spPr bwMode="auto">
          <a:xfrm flipV="1">
            <a:off x="5651500" y="45815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37" name="Line 29"/>
          <p:cNvSpPr>
            <a:spLocks noChangeShapeType="1"/>
          </p:cNvSpPr>
          <p:nvPr/>
        </p:nvSpPr>
        <p:spPr bwMode="auto">
          <a:xfrm flipV="1">
            <a:off x="5651500" y="573405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38" name="Line 30"/>
          <p:cNvSpPr>
            <a:spLocks noChangeShapeType="1"/>
          </p:cNvSpPr>
          <p:nvPr/>
        </p:nvSpPr>
        <p:spPr bwMode="auto">
          <a:xfrm flipV="1">
            <a:off x="5651500" y="4003675"/>
            <a:ext cx="0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39" name="Line 31"/>
          <p:cNvSpPr>
            <a:spLocks noChangeShapeType="1"/>
          </p:cNvSpPr>
          <p:nvPr/>
        </p:nvSpPr>
        <p:spPr bwMode="auto">
          <a:xfrm>
            <a:off x="1547813" y="4581525"/>
            <a:ext cx="51117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40" name="Line 32"/>
          <p:cNvSpPr>
            <a:spLocks noChangeShapeType="1"/>
          </p:cNvSpPr>
          <p:nvPr/>
        </p:nvSpPr>
        <p:spPr bwMode="auto">
          <a:xfrm>
            <a:off x="1476375" y="5157788"/>
            <a:ext cx="518318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41" name="Line 33"/>
          <p:cNvSpPr>
            <a:spLocks noChangeShapeType="1"/>
          </p:cNvSpPr>
          <p:nvPr/>
        </p:nvSpPr>
        <p:spPr bwMode="auto">
          <a:xfrm>
            <a:off x="1403350" y="5734050"/>
            <a:ext cx="51847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42" name="Line 34"/>
          <p:cNvSpPr>
            <a:spLocks noChangeShapeType="1"/>
          </p:cNvSpPr>
          <p:nvPr/>
        </p:nvSpPr>
        <p:spPr bwMode="auto">
          <a:xfrm>
            <a:off x="1403350" y="6308725"/>
            <a:ext cx="576103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60" name="Line 52"/>
          <p:cNvSpPr>
            <a:spLocks noChangeShapeType="1"/>
          </p:cNvSpPr>
          <p:nvPr/>
        </p:nvSpPr>
        <p:spPr bwMode="auto">
          <a:xfrm>
            <a:off x="3635375" y="357346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61" name="Line 53"/>
          <p:cNvSpPr>
            <a:spLocks noChangeShapeType="1"/>
          </p:cNvSpPr>
          <p:nvPr/>
        </p:nvSpPr>
        <p:spPr bwMode="auto">
          <a:xfrm>
            <a:off x="3635375" y="3717925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63" name="Line 55"/>
          <p:cNvSpPr>
            <a:spLocks noChangeShapeType="1"/>
          </p:cNvSpPr>
          <p:nvPr/>
        </p:nvSpPr>
        <p:spPr bwMode="auto">
          <a:xfrm>
            <a:off x="3635375" y="386080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64" name="Line 56"/>
          <p:cNvSpPr>
            <a:spLocks noChangeShapeType="1"/>
          </p:cNvSpPr>
          <p:nvPr/>
        </p:nvSpPr>
        <p:spPr bwMode="auto">
          <a:xfrm>
            <a:off x="3635375" y="299720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65" name="Line 57"/>
          <p:cNvSpPr>
            <a:spLocks noChangeShapeType="1"/>
          </p:cNvSpPr>
          <p:nvPr/>
        </p:nvSpPr>
        <p:spPr bwMode="auto">
          <a:xfrm>
            <a:off x="3635375" y="314166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66" name="Line 58"/>
          <p:cNvSpPr>
            <a:spLocks noChangeShapeType="1"/>
          </p:cNvSpPr>
          <p:nvPr/>
        </p:nvSpPr>
        <p:spPr bwMode="auto">
          <a:xfrm>
            <a:off x="3635375" y="328453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67" name="Line 59"/>
          <p:cNvSpPr>
            <a:spLocks noChangeShapeType="1"/>
          </p:cNvSpPr>
          <p:nvPr/>
        </p:nvSpPr>
        <p:spPr bwMode="auto">
          <a:xfrm>
            <a:off x="3635375" y="242093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68" name="Line 60"/>
          <p:cNvSpPr>
            <a:spLocks noChangeShapeType="1"/>
          </p:cNvSpPr>
          <p:nvPr/>
        </p:nvSpPr>
        <p:spPr bwMode="auto">
          <a:xfrm>
            <a:off x="3635375" y="256540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69" name="Line 61"/>
          <p:cNvSpPr>
            <a:spLocks noChangeShapeType="1"/>
          </p:cNvSpPr>
          <p:nvPr/>
        </p:nvSpPr>
        <p:spPr bwMode="auto">
          <a:xfrm>
            <a:off x="3635375" y="2708275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70" name="Line 62"/>
          <p:cNvSpPr>
            <a:spLocks noChangeShapeType="1"/>
          </p:cNvSpPr>
          <p:nvPr/>
        </p:nvSpPr>
        <p:spPr bwMode="auto">
          <a:xfrm>
            <a:off x="3635375" y="184626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71" name="Line 63"/>
          <p:cNvSpPr>
            <a:spLocks noChangeShapeType="1"/>
          </p:cNvSpPr>
          <p:nvPr/>
        </p:nvSpPr>
        <p:spPr bwMode="auto">
          <a:xfrm>
            <a:off x="3635375" y="1990725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72" name="Line 64"/>
          <p:cNvSpPr>
            <a:spLocks noChangeShapeType="1"/>
          </p:cNvSpPr>
          <p:nvPr/>
        </p:nvSpPr>
        <p:spPr bwMode="auto">
          <a:xfrm>
            <a:off x="3635375" y="213360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73" name="Line 65"/>
          <p:cNvSpPr>
            <a:spLocks noChangeShapeType="1"/>
          </p:cNvSpPr>
          <p:nvPr/>
        </p:nvSpPr>
        <p:spPr bwMode="auto">
          <a:xfrm>
            <a:off x="4427538" y="587851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74" name="Line 66"/>
          <p:cNvSpPr>
            <a:spLocks noChangeShapeType="1"/>
          </p:cNvSpPr>
          <p:nvPr/>
        </p:nvSpPr>
        <p:spPr bwMode="auto">
          <a:xfrm>
            <a:off x="4427538" y="602297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75" name="Line 67"/>
          <p:cNvSpPr>
            <a:spLocks noChangeShapeType="1"/>
          </p:cNvSpPr>
          <p:nvPr/>
        </p:nvSpPr>
        <p:spPr bwMode="auto">
          <a:xfrm>
            <a:off x="4427538" y="616585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76" name="Line 68"/>
          <p:cNvSpPr>
            <a:spLocks noChangeShapeType="1"/>
          </p:cNvSpPr>
          <p:nvPr/>
        </p:nvSpPr>
        <p:spPr bwMode="auto">
          <a:xfrm>
            <a:off x="4427538" y="530225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77" name="Line 69"/>
          <p:cNvSpPr>
            <a:spLocks noChangeShapeType="1"/>
          </p:cNvSpPr>
          <p:nvPr/>
        </p:nvSpPr>
        <p:spPr bwMode="auto">
          <a:xfrm>
            <a:off x="4427538" y="544671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78" name="Line 70"/>
          <p:cNvSpPr>
            <a:spLocks noChangeShapeType="1"/>
          </p:cNvSpPr>
          <p:nvPr/>
        </p:nvSpPr>
        <p:spPr bwMode="auto">
          <a:xfrm>
            <a:off x="4427538" y="558958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79" name="Line 71"/>
          <p:cNvSpPr>
            <a:spLocks noChangeShapeType="1"/>
          </p:cNvSpPr>
          <p:nvPr/>
        </p:nvSpPr>
        <p:spPr bwMode="auto">
          <a:xfrm>
            <a:off x="4427538" y="472598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80" name="Line 72"/>
          <p:cNvSpPr>
            <a:spLocks noChangeShapeType="1"/>
          </p:cNvSpPr>
          <p:nvPr/>
        </p:nvSpPr>
        <p:spPr bwMode="auto">
          <a:xfrm>
            <a:off x="4427538" y="487045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81" name="Line 73"/>
          <p:cNvSpPr>
            <a:spLocks noChangeShapeType="1"/>
          </p:cNvSpPr>
          <p:nvPr/>
        </p:nvSpPr>
        <p:spPr bwMode="auto">
          <a:xfrm>
            <a:off x="4427538" y="501332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82" name="Line 74"/>
          <p:cNvSpPr>
            <a:spLocks noChangeShapeType="1"/>
          </p:cNvSpPr>
          <p:nvPr/>
        </p:nvSpPr>
        <p:spPr bwMode="auto">
          <a:xfrm>
            <a:off x="4427538" y="415131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83" name="Line 75"/>
          <p:cNvSpPr>
            <a:spLocks noChangeShapeType="1"/>
          </p:cNvSpPr>
          <p:nvPr/>
        </p:nvSpPr>
        <p:spPr bwMode="auto">
          <a:xfrm>
            <a:off x="4427538" y="429577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84" name="Line 76"/>
          <p:cNvSpPr>
            <a:spLocks noChangeShapeType="1"/>
          </p:cNvSpPr>
          <p:nvPr/>
        </p:nvSpPr>
        <p:spPr bwMode="auto">
          <a:xfrm>
            <a:off x="4427538" y="443865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85" name="Line 77"/>
          <p:cNvSpPr>
            <a:spLocks noChangeShapeType="1"/>
          </p:cNvSpPr>
          <p:nvPr/>
        </p:nvSpPr>
        <p:spPr bwMode="auto">
          <a:xfrm flipV="1">
            <a:off x="3132138" y="28527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86" name="Line 78"/>
          <p:cNvSpPr>
            <a:spLocks noChangeShapeType="1"/>
          </p:cNvSpPr>
          <p:nvPr/>
        </p:nvSpPr>
        <p:spPr bwMode="auto">
          <a:xfrm flipV="1">
            <a:off x="3132138" y="227647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87" name="Line 79"/>
          <p:cNvSpPr>
            <a:spLocks noChangeShapeType="1"/>
          </p:cNvSpPr>
          <p:nvPr/>
        </p:nvSpPr>
        <p:spPr bwMode="auto">
          <a:xfrm flipV="1">
            <a:off x="3132138" y="342900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88" name="Line 80"/>
          <p:cNvSpPr>
            <a:spLocks noChangeShapeType="1"/>
          </p:cNvSpPr>
          <p:nvPr/>
        </p:nvSpPr>
        <p:spPr bwMode="auto">
          <a:xfrm flipV="1">
            <a:off x="3132138" y="1698625"/>
            <a:ext cx="0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93" name="Text Box 85"/>
          <p:cNvSpPr txBox="1">
            <a:spLocks noChangeArrowheads="1"/>
          </p:cNvSpPr>
          <p:nvPr/>
        </p:nvSpPr>
        <p:spPr bwMode="auto">
          <a:xfrm>
            <a:off x="3276600" y="2276475"/>
            <a:ext cx="358775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ko-KR" sz="1200">
                <a:latin typeface="Times New Roman" pitchFamily="18" charset="0"/>
              </a:rPr>
              <a:t>11  10 01  00</a:t>
            </a:r>
          </a:p>
        </p:txBody>
      </p:sp>
      <p:sp>
        <p:nvSpPr>
          <p:cNvPr id="43094" name="Text Box 86"/>
          <p:cNvSpPr txBox="1">
            <a:spLocks noChangeArrowheads="1"/>
          </p:cNvSpPr>
          <p:nvPr/>
        </p:nvSpPr>
        <p:spPr bwMode="auto">
          <a:xfrm>
            <a:off x="3276600" y="3429000"/>
            <a:ext cx="358775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ko-KR" sz="1200">
                <a:latin typeface="Times New Roman" pitchFamily="18" charset="0"/>
              </a:rPr>
              <a:t>11  10 01  00</a:t>
            </a:r>
          </a:p>
        </p:txBody>
      </p:sp>
      <p:sp>
        <p:nvSpPr>
          <p:cNvPr id="43095" name="Text Box 87"/>
          <p:cNvSpPr txBox="1">
            <a:spLocks noChangeArrowheads="1"/>
          </p:cNvSpPr>
          <p:nvPr/>
        </p:nvSpPr>
        <p:spPr bwMode="auto">
          <a:xfrm>
            <a:off x="3276600" y="2852738"/>
            <a:ext cx="358775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ko-KR" sz="1200">
                <a:latin typeface="Times New Roman" pitchFamily="18" charset="0"/>
              </a:rPr>
              <a:t>11  10 01  00</a:t>
            </a:r>
          </a:p>
        </p:txBody>
      </p:sp>
      <p:sp>
        <p:nvSpPr>
          <p:cNvPr id="43096" name="Text Box 88"/>
          <p:cNvSpPr txBox="1">
            <a:spLocks noChangeArrowheads="1"/>
          </p:cNvSpPr>
          <p:nvPr/>
        </p:nvSpPr>
        <p:spPr bwMode="auto">
          <a:xfrm>
            <a:off x="3276600" y="1700213"/>
            <a:ext cx="358775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ko-KR" sz="1200">
                <a:latin typeface="Times New Roman" pitchFamily="18" charset="0"/>
              </a:rPr>
              <a:t>11  10 01  00</a:t>
            </a:r>
          </a:p>
        </p:txBody>
      </p:sp>
      <p:sp>
        <p:nvSpPr>
          <p:cNvPr id="43097" name="Text Box 89"/>
          <p:cNvSpPr txBox="1">
            <a:spLocks noChangeArrowheads="1"/>
          </p:cNvSpPr>
          <p:nvPr/>
        </p:nvSpPr>
        <p:spPr bwMode="auto">
          <a:xfrm>
            <a:off x="1979613" y="1700213"/>
            <a:ext cx="122555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ko-KR" sz="1600">
                <a:latin typeface="Times New Roman" pitchFamily="18" charset="0"/>
              </a:rPr>
              <a:t>Linear quantization intervals</a:t>
            </a:r>
          </a:p>
        </p:txBody>
      </p:sp>
      <p:sp>
        <p:nvSpPr>
          <p:cNvPr id="43099" name="Line 91"/>
          <p:cNvSpPr>
            <a:spLocks noChangeShapeType="1"/>
          </p:cNvSpPr>
          <p:nvPr/>
        </p:nvSpPr>
        <p:spPr bwMode="auto">
          <a:xfrm flipV="1">
            <a:off x="1331913" y="1700213"/>
            <a:ext cx="0" cy="2233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00" name="Text Box 92"/>
          <p:cNvSpPr txBox="1">
            <a:spLocks noChangeArrowheads="1"/>
          </p:cNvSpPr>
          <p:nvPr/>
        </p:nvSpPr>
        <p:spPr bwMode="auto">
          <a:xfrm>
            <a:off x="1403350" y="292417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01</a:t>
            </a:r>
          </a:p>
        </p:txBody>
      </p:sp>
      <p:sp>
        <p:nvSpPr>
          <p:cNvPr id="43101" name="Text Box 93"/>
          <p:cNvSpPr txBox="1">
            <a:spLocks noChangeArrowheads="1"/>
          </p:cNvSpPr>
          <p:nvPr/>
        </p:nvSpPr>
        <p:spPr bwMode="auto">
          <a:xfrm>
            <a:off x="1403350" y="3500438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00</a:t>
            </a:r>
          </a:p>
        </p:txBody>
      </p:sp>
      <p:sp>
        <p:nvSpPr>
          <p:cNvPr id="43102" name="Text Box 94"/>
          <p:cNvSpPr txBox="1">
            <a:spLocks noChangeArrowheads="1"/>
          </p:cNvSpPr>
          <p:nvPr/>
        </p:nvSpPr>
        <p:spPr bwMode="auto">
          <a:xfrm>
            <a:off x="1403350" y="2349500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10</a:t>
            </a:r>
          </a:p>
        </p:txBody>
      </p:sp>
      <p:sp>
        <p:nvSpPr>
          <p:cNvPr id="43103" name="Text Box 95"/>
          <p:cNvSpPr txBox="1">
            <a:spLocks noChangeArrowheads="1"/>
          </p:cNvSpPr>
          <p:nvPr/>
        </p:nvSpPr>
        <p:spPr bwMode="auto">
          <a:xfrm>
            <a:off x="1403350" y="1773238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11</a:t>
            </a:r>
          </a:p>
        </p:txBody>
      </p:sp>
      <p:sp>
        <p:nvSpPr>
          <p:cNvPr id="43104" name="Text Box 96"/>
          <p:cNvSpPr txBox="1">
            <a:spLocks noChangeArrowheads="1"/>
          </p:cNvSpPr>
          <p:nvPr/>
        </p:nvSpPr>
        <p:spPr bwMode="auto">
          <a:xfrm>
            <a:off x="323850" y="2420938"/>
            <a:ext cx="1008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Segment codes(+)</a:t>
            </a:r>
          </a:p>
        </p:txBody>
      </p:sp>
      <p:sp>
        <p:nvSpPr>
          <p:cNvPr id="43105" name="Text Box 97"/>
          <p:cNvSpPr txBox="1">
            <a:spLocks noChangeArrowheads="1"/>
          </p:cNvSpPr>
          <p:nvPr/>
        </p:nvSpPr>
        <p:spPr bwMode="auto">
          <a:xfrm>
            <a:off x="5219700" y="4005263"/>
            <a:ext cx="358775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ko-KR" sz="1200">
                <a:latin typeface="Times New Roman" pitchFamily="18" charset="0"/>
              </a:rPr>
              <a:t>00 01 10  11</a:t>
            </a:r>
          </a:p>
        </p:txBody>
      </p:sp>
      <p:sp>
        <p:nvSpPr>
          <p:cNvPr id="43106" name="Text Box 98"/>
          <p:cNvSpPr txBox="1">
            <a:spLocks noChangeArrowheads="1"/>
          </p:cNvSpPr>
          <p:nvPr/>
        </p:nvSpPr>
        <p:spPr bwMode="auto">
          <a:xfrm>
            <a:off x="5219700" y="4581525"/>
            <a:ext cx="358775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ko-KR" sz="1200">
                <a:latin typeface="Times New Roman" pitchFamily="18" charset="0"/>
              </a:rPr>
              <a:t>00 01 10  11</a:t>
            </a:r>
          </a:p>
        </p:txBody>
      </p:sp>
      <p:sp>
        <p:nvSpPr>
          <p:cNvPr id="43107" name="Text Box 99"/>
          <p:cNvSpPr txBox="1">
            <a:spLocks noChangeArrowheads="1"/>
          </p:cNvSpPr>
          <p:nvPr/>
        </p:nvSpPr>
        <p:spPr bwMode="auto">
          <a:xfrm>
            <a:off x="5219700" y="5157788"/>
            <a:ext cx="358775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ko-KR" sz="1200">
                <a:latin typeface="Times New Roman" pitchFamily="18" charset="0"/>
              </a:rPr>
              <a:t>00 01 10  11</a:t>
            </a:r>
          </a:p>
        </p:txBody>
      </p:sp>
      <p:sp>
        <p:nvSpPr>
          <p:cNvPr id="43108" name="Text Box 100"/>
          <p:cNvSpPr txBox="1">
            <a:spLocks noChangeArrowheads="1"/>
          </p:cNvSpPr>
          <p:nvPr/>
        </p:nvSpPr>
        <p:spPr bwMode="auto">
          <a:xfrm>
            <a:off x="5219700" y="5734050"/>
            <a:ext cx="358775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ko-KR" sz="1200">
                <a:latin typeface="Times New Roman" pitchFamily="18" charset="0"/>
              </a:rPr>
              <a:t>00 01 10  11</a:t>
            </a:r>
          </a:p>
        </p:txBody>
      </p:sp>
      <p:sp>
        <p:nvSpPr>
          <p:cNvPr id="43109" name="Line 101"/>
          <p:cNvSpPr>
            <a:spLocks noChangeShapeType="1"/>
          </p:cNvSpPr>
          <p:nvPr/>
        </p:nvSpPr>
        <p:spPr bwMode="auto">
          <a:xfrm flipV="1">
            <a:off x="6877050" y="4005263"/>
            <a:ext cx="0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10" name="Text Box 102"/>
          <p:cNvSpPr txBox="1">
            <a:spLocks noChangeArrowheads="1"/>
          </p:cNvSpPr>
          <p:nvPr/>
        </p:nvSpPr>
        <p:spPr bwMode="auto">
          <a:xfrm>
            <a:off x="5940425" y="530066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10</a:t>
            </a:r>
          </a:p>
        </p:txBody>
      </p:sp>
      <p:sp>
        <p:nvSpPr>
          <p:cNvPr id="43111" name="Text Box 103"/>
          <p:cNvSpPr txBox="1">
            <a:spLocks noChangeArrowheads="1"/>
          </p:cNvSpPr>
          <p:nvPr/>
        </p:nvSpPr>
        <p:spPr bwMode="auto">
          <a:xfrm>
            <a:off x="5940425" y="58769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11</a:t>
            </a:r>
          </a:p>
        </p:txBody>
      </p:sp>
      <p:sp>
        <p:nvSpPr>
          <p:cNvPr id="43112" name="Text Box 104"/>
          <p:cNvSpPr txBox="1">
            <a:spLocks noChangeArrowheads="1"/>
          </p:cNvSpPr>
          <p:nvPr/>
        </p:nvSpPr>
        <p:spPr bwMode="auto">
          <a:xfrm>
            <a:off x="5940425" y="4725988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01</a:t>
            </a:r>
          </a:p>
        </p:txBody>
      </p:sp>
      <p:sp>
        <p:nvSpPr>
          <p:cNvPr id="43113" name="Text Box 105"/>
          <p:cNvSpPr txBox="1">
            <a:spLocks noChangeArrowheads="1"/>
          </p:cNvSpPr>
          <p:nvPr/>
        </p:nvSpPr>
        <p:spPr bwMode="auto">
          <a:xfrm>
            <a:off x="5940425" y="41497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00</a:t>
            </a:r>
          </a:p>
        </p:txBody>
      </p:sp>
      <p:sp>
        <p:nvSpPr>
          <p:cNvPr id="43114" name="Text Box 106"/>
          <p:cNvSpPr txBox="1">
            <a:spLocks noChangeArrowheads="1"/>
          </p:cNvSpPr>
          <p:nvPr/>
        </p:nvSpPr>
        <p:spPr bwMode="auto">
          <a:xfrm>
            <a:off x="6877050" y="4941888"/>
            <a:ext cx="1008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Segment codes(-)</a:t>
            </a:r>
          </a:p>
        </p:txBody>
      </p:sp>
      <p:sp>
        <p:nvSpPr>
          <p:cNvPr id="43115" name="Text Box 107"/>
          <p:cNvSpPr txBox="1">
            <a:spLocks noChangeArrowheads="1"/>
          </p:cNvSpPr>
          <p:nvPr/>
        </p:nvSpPr>
        <p:spPr bwMode="auto">
          <a:xfrm rot="5400000">
            <a:off x="7471570" y="2545556"/>
            <a:ext cx="1655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>
                <a:latin typeface="Times New Roman" pitchFamily="18" charset="0"/>
              </a:rPr>
              <a:t>Polarity: 1</a:t>
            </a:r>
          </a:p>
        </p:txBody>
      </p:sp>
      <p:sp>
        <p:nvSpPr>
          <p:cNvPr id="43116" name="Text Box 108"/>
          <p:cNvSpPr txBox="1">
            <a:spLocks noChangeArrowheads="1"/>
          </p:cNvSpPr>
          <p:nvPr/>
        </p:nvSpPr>
        <p:spPr bwMode="auto">
          <a:xfrm rot="5400000">
            <a:off x="7471569" y="4922044"/>
            <a:ext cx="1655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>
                <a:latin typeface="Times New Roman" pitchFamily="18" charset="0"/>
              </a:rPr>
              <a:t>Polarity: 0</a:t>
            </a:r>
          </a:p>
        </p:txBody>
      </p:sp>
      <p:sp>
        <p:nvSpPr>
          <p:cNvPr id="43117" name="Text Box 109"/>
          <p:cNvSpPr txBox="1">
            <a:spLocks noChangeArrowheads="1"/>
          </p:cNvSpPr>
          <p:nvPr/>
        </p:nvSpPr>
        <p:spPr bwMode="auto">
          <a:xfrm>
            <a:off x="4211638" y="1341438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>
                <a:latin typeface="Comic Sans MS" pitchFamily="66" charset="0"/>
              </a:rPr>
              <a:t>+V</a:t>
            </a:r>
          </a:p>
        </p:txBody>
      </p:sp>
      <p:sp>
        <p:nvSpPr>
          <p:cNvPr id="43118" name="Text Box 110"/>
          <p:cNvSpPr txBox="1">
            <a:spLocks noChangeArrowheads="1"/>
          </p:cNvSpPr>
          <p:nvPr/>
        </p:nvSpPr>
        <p:spPr bwMode="auto">
          <a:xfrm>
            <a:off x="3851275" y="6165850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>
                <a:latin typeface="Comic Sans MS" pitchFamily="66" charset="0"/>
              </a:rPr>
              <a:t>-V</a:t>
            </a:r>
          </a:p>
        </p:txBody>
      </p:sp>
      <p:sp>
        <p:nvSpPr>
          <p:cNvPr id="43119" name="Line 111"/>
          <p:cNvSpPr>
            <a:spLocks noChangeShapeType="1"/>
          </p:cNvSpPr>
          <p:nvPr/>
        </p:nvSpPr>
        <p:spPr bwMode="auto">
          <a:xfrm>
            <a:off x="4716463" y="3429000"/>
            <a:ext cx="0" cy="576263"/>
          </a:xfrm>
          <a:prstGeom prst="line">
            <a:avLst/>
          </a:prstGeom>
          <a:noFill/>
          <a:ln w="9525" cap="rnd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20" name="Line 112"/>
          <p:cNvSpPr>
            <a:spLocks noChangeShapeType="1"/>
          </p:cNvSpPr>
          <p:nvPr/>
        </p:nvSpPr>
        <p:spPr bwMode="auto">
          <a:xfrm>
            <a:off x="5867400" y="2276475"/>
            <a:ext cx="0" cy="1728788"/>
          </a:xfrm>
          <a:prstGeom prst="line">
            <a:avLst/>
          </a:prstGeom>
          <a:noFill/>
          <a:ln w="9525" cap="rnd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21" name="Line 113"/>
          <p:cNvSpPr>
            <a:spLocks noChangeShapeType="1"/>
          </p:cNvSpPr>
          <p:nvPr/>
        </p:nvSpPr>
        <p:spPr bwMode="auto">
          <a:xfrm>
            <a:off x="5148263" y="2852738"/>
            <a:ext cx="0" cy="1152525"/>
          </a:xfrm>
          <a:prstGeom prst="line">
            <a:avLst/>
          </a:prstGeom>
          <a:noFill/>
          <a:ln w="9525" cap="rnd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22" name="Line 114"/>
          <p:cNvSpPr>
            <a:spLocks noChangeShapeType="1"/>
          </p:cNvSpPr>
          <p:nvPr/>
        </p:nvSpPr>
        <p:spPr bwMode="auto">
          <a:xfrm>
            <a:off x="4140200" y="4005263"/>
            <a:ext cx="0" cy="576262"/>
          </a:xfrm>
          <a:prstGeom prst="line">
            <a:avLst/>
          </a:prstGeom>
          <a:noFill/>
          <a:ln w="9525" cap="rnd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23" name="Line 115"/>
          <p:cNvSpPr>
            <a:spLocks noChangeShapeType="1"/>
          </p:cNvSpPr>
          <p:nvPr/>
        </p:nvSpPr>
        <p:spPr bwMode="auto">
          <a:xfrm>
            <a:off x="2987675" y="4005263"/>
            <a:ext cx="0" cy="1728787"/>
          </a:xfrm>
          <a:prstGeom prst="line">
            <a:avLst/>
          </a:prstGeom>
          <a:noFill/>
          <a:ln w="9525" cap="rnd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24" name="Line 116"/>
          <p:cNvSpPr>
            <a:spLocks noChangeShapeType="1"/>
          </p:cNvSpPr>
          <p:nvPr/>
        </p:nvSpPr>
        <p:spPr bwMode="auto">
          <a:xfrm>
            <a:off x="3708400" y="4005263"/>
            <a:ext cx="0" cy="1152525"/>
          </a:xfrm>
          <a:prstGeom prst="line">
            <a:avLst/>
          </a:prstGeom>
          <a:noFill/>
          <a:ln w="9525" cap="rnd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25" name="Line 117"/>
          <p:cNvSpPr>
            <a:spLocks noChangeShapeType="1"/>
          </p:cNvSpPr>
          <p:nvPr/>
        </p:nvSpPr>
        <p:spPr bwMode="auto">
          <a:xfrm flipV="1">
            <a:off x="4427538" y="3429000"/>
            <a:ext cx="288925" cy="576263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26" name="Line 118"/>
          <p:cNvSpPr>
            <a:spLocks noChangeShapeType="1"/>
          </p:cNvSpPr>
          <p:nvPr/>
        </p:nvSpPr>
        <p:spPr bwMode="auto">
          <a:xfrm flipV="1">
            <a:off x="4716463" y="2852738"/>
            <a:ext cx="431800" cy="576262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27" name="Line 119"/>
          <p:cNvSpPr>
            <a:spLocks noChangeShapeType="1"/>
          </p:cNvSpPr>
          <p:nvPr/>
        </p:nvSpPr>
        <p:spPr bwMode="auto">
          <a:xfrm flipV="1">
            <a:off x="5148263" y="2276475"/>
            <a:ext cx="719137" cy="576263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28" name="Line 120"/>
          <p:cNvSpPr>
            <a:spLocks noChangeShapeType="1"/>
          </p:cNvSpPr>
          <p:nvPr/>
        </p:nvSpPr>
        <p:spPr bwMode="auto">
          <a:xfrm flipV="1">
            <a:off x="5867400" y="1700213"/>
            <a:ext cx="1368425" cy="576262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33" name="Line 125"/>
          <p:cNvSpPr>
            <a:spLocks noChangeShapeType="1"/>
          </p:cNvSpPr>
          <p:nvPr/>
        </p:nvSpPr>
        <p:spPr bwMode="auto">
          <a:xfrm>
            <a:off x="7308850" y="1700213"/>
            <a:ext cx="0" cy="2305050"/>
          </a:xfrm>
          <a:prstGeom prst="line">
            <a:avLst/>
          </a:prstGeom>
          <a:noFill/>
          <a:ln w="9525" cap="rnd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34" name="Line 126"/>
          <p:cNvSpPr>
            <a:spLocks noChangeShapeType="1"/>
          </p:cNvSpPr>
          <p:nvPr/>
        </p:nvSpPr>
        <p:spPr bwMode="auto">
          <a:xfrm flipV="1">
            <a:off x="4140200" y="4005263"/>
            <a:ext cx="287338" cy="576262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35" name="Line 127"/>
          <p:cNvSpPr>
            <a:spLocks noChangeShapeType="1"/>
          </p:cNvSpPr>
          <p:nvPr/>
        </p:nvSpPr>
        <p:spPr bwMode="auto">
          <a:xfrm flipV="1">
            <a:off x="3708400" y="4581525"/>
            <a:ext cx="431800" cy="576263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36" name="Line 128"/>
          <p:cNvSpPr>
            <a:spLocks noChangeShapeType="1"/>
          </p:cNvSpPr>
          <p:nvPr/>
        </p:nvSpPr>
        <p:spPr bwMode="auto">
          <a:xfrm flipV="1">
            <a:off x="2987675" y="5157788"/>
            <a:ext cx="719138" cy="576262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37" name="Line 129"/>
          <p:cNvSpPr>
            <a:spLocks noChangeShapeType="1"/>
          </p:cNvSpPr>
          <p:nvPr/>
        </p:nvSpPr>
        <p:spPr bwMode="auto">
          <a:xfrm flipV="1">
            <a:off x="1619250" y="5734050"/>
            <a:ext cx="1368425" cy="576263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38" name="Line 130"/>
          <p:cNvSpPr>
            <a:spLocks noChangeShapeType="1"/>
          </p:cNvSpPr>
          <p:nvPr/>
        </p:nvSpPr>
        <p:spPr bwMode="auto">
          <a:xfrm>
            <a:off x="1619250" y="4005263"/>
            <a:ext cx="0" cy="2305050"/>
          </a:xfrm>
          <a:prstGeom prst="line">
            <a:avLst/>
          </a:prstGeom>
          <a:noFill/>
          <a:ln w="9525" cap="rnd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39" name="Line 131"/>
          <p:cNvSpPr>
            <a:spLocks noChangeShapeType="1"/>
          </p:cNvSpPr>
          <p:nvPr/>
        </p:nvSpPr>
        <p:spPr bwMode="auto">
          <a:xfrm>
            <a:off x="4500563" y="3860800"/>
            <a:ext cx="0" cy="144463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40" name="Line 132"/>
          <p:cNvSpPr>
            <a:spLocks noChangeShapeType="1"/>
          </p:cNvSpPr>
          <p:nvPr/>
        </p:nvSpPr>
        <p:spPr bwMode="auto">
          <a:xfrm>
            <a:off x="4572000" y="3716338"/>
            <a:ext cx="0" cy="288925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41" name="Line 133"/>
          <p:cNvSpPr>
            <a:spLocks noChangeShapeType="1"/>
          </p:cNvSpPr>
          <p:nvPr/>
        </p:nvSpPr>
        <p:spPr bwMode="auto">
          <a:xfrm>
            <a:off x="4643438" y="3573463"/>
            <a:ext cx="0" cy="4318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42" name="Line 134"/>
          <p:cNvSpPr>
            <a:spLocks noChangeShapeType="1"/>
          </p:cNvSpPr>
          <p:nvPr/>
        </p:nvSpPr>
        <p:spPr bwMode="auto">
          <a:xfrm>
            <a:off x="4787900" y="3357563"/>
            <a:ext cx="0" cy="6477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43" name="Line 135"/>
          <p:cNvSpPr>
            <a:spLocks noChangeShapeType="1"/>
          </p:cNvSpPr>
          <p:nvPr/>
        </p:nvSpPr>
        <p:spPr bwMode="auto">
          <a:xfrm>
            <a:off x="4932363" y="3213100"/>
            <a:ext cx="0" cy="792163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44" name="Line 136"/>
          <p:cNvSpPr>
            <a:spLocks noChangeShapeType="1"/>
          </p:cNvSpPr>
          <p:nvPr/>
        </p:nvSpPr>
        <p:spPr bwMode="auto">
          <a:xfrm>
            <a:off x="5076825" y="3068638"/>
            <a:ext cx="0" cy="936625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45" name="Line 137"/>
          <p:cNvSpPr>
            <a:spLocks noChangeShapeType="1"/>
          </p:cNvSpPr>
          <p:nvPr/>
        </p:nvSpPr>
        <p:spPr bwMode="auto">
          <a:xfrm>
            <a:off x="5219700" y="2781300"/>
            <a:ext cx="0" cy="1223963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46" name="Line 138"/>
          <p:cNvSpPr>
            <a:spLocks noChangeShapeType="1"/>
          </p:cNvSpPr>
          <p:nvPr/>
        </p:nvSpPr>
        <p:spPr bwMode="auto">
          <a:xfrm>
            <a:off x="5435600" y="2636838"/>
            <a:ext cx="0" cy="1368425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47" name="Line 139"/>
          <p:cNvSpPr>
            <a:spLocks noChangeShapeType="1"/>
          </p:cNvSpPr>
          <p:nvPr/>
        </p:nvSpPr>
        <p:spPr bwMode="auto">
          <a:xfrm>
            <a:off x="5651500" y="2492375"/>
            <a:ext cx="0" cy="1512888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48" name="Line 140"/>
          <p:cNvSpPr>
            <a:spLocks noChangeShapeType="1"/>
          </p:cNvSpPr>
          <p:nvPr/>
        </p:nvSpPr>
        <p:spPr bwMode="auto">
          <a:xfrm>
            <a:off x="6084888" y="2205038"/>
            <a:ext cx="0" cy="1800225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49" name="Line 141"/>
          <p:cNvSpPr>
            <a:spLocks noChangeShapeType="1"/>
          </p:cNvSpPr>
          <p:nvPr/>
        </p:nvSpPr>
        <p:spPr bwMode="auto">
          <a:xfrm>
            <a:off x="6443663" y="2060575"/>
            <a:ext cx="0" cy="1944688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50" name="Line 142"/>
          <p:cNvSpPr>
            <a:spLocks noChangeShapeType="1"/>
          </p:cNvSpPr>
          <p:nvPr/>
        </p:nvSpPr>
        <p:spPr bwMode="auto">
          <a:xfrm flipH="1">
            <a:off x="6877050" y="1844675"/>
            <a:ext cx="0" cy="208915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51" name="Line 143"/>
          <p:cNvSpPr>
            <a:spLocks noChangeShapeType="1"/>
          </p:cNvSpPr>
          <p:nvPr/>
        </p:nvSpPr>
        <p:spPr bwMode="auto">
          <a:xfrm>
            <a:off x="4356100" y="4005263"/>
            <a:ext cx="0" cy="144462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52" name="Line 144"/>
          <p:cNvSpPr>
            <a:spLocks noChangeShapeType="1"/>
          </p:cNvSpPr>
          <p:nvPr/>
        </p:nvSpPr>
        <p:spPr bwMode="auto">
          <a:xfrm flipH="1">
            <a:off x="4284663" y="4005263"/>
            <a:ext cx="0" cy="287337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53" name="Line 145"/>
          <p:cNvSpPr>
            <a:spLocks noChangeShapeType="1"/>
          </p:cNvSpPr>
          <p:nvPr/>
        </p:nvSpPr>
        <p:spPr bwMode="auto">
          <a:xfrm flipH="1">
            <a:off x="4211638" y="4005263"/>
            <a:ext cx="0" cy="4318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54" name="Line 146"/>
          <p:cNvSpPr>
            <a:spLocks noChangeShapeType="1"/>
          </p:cNvSpPr>
          <p:nvPr/>
        </p:nvSpPr>
        <p:spPr bwMode="auto">
          <a:xfrm flipH="1">
            <a:off x="4067175" y="4005263"/>
            <a:ext cx="0" cy="719137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55" name="Line 147"/>
          <p:cNvSpPr>
            <a:spLocks noChangeShapeType="1"/>
          </p:cNvSpPr>
          <p:nvPr/>
        </p:nvSpPr>
        <p:spPr bwMode="auto">
          <a:xfrm flipH="1">
            <a:off x="3924300" y="4005263"/>
            <a:ext cx="0" cy="8636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56" name="Line 148"/>
          <p:cNvSpPr>
            <a:spLocks noChangeShapeType="1"/>
          </p:cNvSpPr>
          <p:nvPr/>
        </p:nvSpPr>
        <p:spPr bwMode="auto">
          <a:xfrm flipH="1">
            <a:off x="3779838" y="4005263"/>
            <a:ext cx="0" cy="1008062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57" name="Line 149"/>
          <p:cNvSpPr>
            <a:spLocks noChangeShapeType="1"/>
          </p:cNvSpPr>
          <p:nvPr/>
        </p:nvSpPr>
        <p:spPr bwMode="auto">
          <a:xfrm flipH="1">
            <a:off x="3635375" y="4005263"/>
            <a:ext cx="0" cy="12954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58" name="Line 150"/>
          <p:cNvSpPr>
            <a:spLocks noChangeShapeType="1"/>
          </p:cNvSpPr>
          <p:nvPr/>
        </p:nvSpPr>
        <p:spPr bwMode="auto">
          <a:xfrm flipH="1">
            <a:off x="3419475" y="4005263"/>
            <a:ext cx="0" cy="1368425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59" name="Line 151"/>
          <p:cNvSpPr>
            <a:spLocks noChangeShapeType="1"/>
          </p:cNvSpPr>
          <p:nvPr/>
        </p:nvSpPr>
        <p:spPr bwMode="auto">
          <a:xfrm flipH="1">
            <a:off x="3203575" y="4005263"/>
            <a:ext cx="0" cy="15113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60" name="Line 152"/>
          <p:cNvSpPr>
            <a:spLocks noChangeShapeType="1"/>
          </p:cNvSpPr>
          <p:nvPr/>
        </p:nvSpPr>
        <p:spPr bwMode="auto">
          <a:xfrm flipH="1">
            <a:off x="2771775" y="4005263"/>
            <a:ext cx="0" cy="1800225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61" name="Line 153"/>
          <p:cNvSpPr>
            <a:spLocks noChangeShapeType="1"/>
          </p:cNvSpPr>
          <p:nvPr/>
        </p:nvSpPr>
        <p:spPr bwMode="auto">
          <a:xfrm flipH="1">
            <a:off x="2484438" y="4005263"/>
            <a:ext cx="0" cy="1944687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62" name="Line 154"/>
          <p:cNvSpPr>
            <a:spLocks noChangeShapeType="1"/>
          </p:cNvSpPr>
          <p:nvPr/>
        </p:nvSpPr>
        <p:spPr bwMode="auto">
          <a:xfrm flipH="1">
            <a:off x="2051050" y="4005263"/>
            <a:ext cx="0" cy="2087562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64" name="Freeform 156"/>
          <p:cNvSpPr>
            <a:spLocks/>
          </p:cNvSpPr>
          <p:nvPr/>
        </p:nvSpPr>
        <p:spPr bwMode="auto">
          <a:xfrm>
            <a:off x="2689225" y="2932113"/>
            <a:ext cx="2919413" cy="2109787"/>
          </a:xfrm>
          <a:custGeom>
            <a:avLst/>
            <a:gdLst/>
            <a:ahLst/>
            <a:cxnLst>
              <a:cxn ang="0">
                <a:pos x="805" y="1329"/>
              </a:cxn>
              <a:cxn ang="0">
                <a:pos x="559" y="1270"/>
              </a:cxn>
              <a:cxn ang="0">
                <a:pos x="407" y="1228"/>
              </a:cxn>
              <a:cxn ang="0">
                <a:pos x="330" y="1194"/>
              </a:cxn>
              <a:cxn ang="0">
                <a:pos x="161" y="1092"/>
              </a:cxn>
              <a:cxn ang="0">
                <a:pos x="59" y="965"/>
              </a:cxn>
              <a:cxn ang="0">
                <a:pos x="0" y="821"/>
              </a:cxn>
              <a:cxn ang="0">
                <a:pos x="153" y="609"/>
              </a:cxn>
              <a:cxn ang="0">
                <a:pos x="178" y="576"/>
              </a:cxn>
              <a:cxn ang="0">
                <a:pos x="314" y="499"/>
              </a:cxn>
              <a:cxn ang="0">
                <a:pos x="373" y="457"/>
              </a:cxn>
              <a:cxn ang="0">
                <a:pos x="813" y="245"/>
              </a:cxn>
              <a:cxn ang="0">
                <a:pos x="1034" y="127"/>
              </a:cxn>
              <a:cxn ang="0">
                <a:pos x="1440" y="0"/>
              </a:cxn>
              <a:cxn ang="0">
                <a:pos x="1669" y="25"/>
              </a:cxn>
              <a:cxn ang="0">
                <a:pos x="1779" y="127"/>
              </a:cxn>
              <a:cxn ang="0">
                <a:pos x="1813" y="211"/>
              </a:cxn>
              <a:cxn ang="0">
                <a:pos x="1813" y="508"/>
              </a:cxn>
              <a:cxn ang="0">
                <a:pos x="1796" y="559"/>
              </a:cxn>
              <a:cxn ang="0">
                <a:pos x="1754" y="618"/>
              </a:cxn>
              <a:cxn ang="0">
                <a:pos x="1677" y="728"/>
              </a:cxn>
              <a:cxn ang="0">
                <a:pos x="1567" y="855"/>
              </a:cxn>
              <a:cxn ang="0">
                <a:pos x="1482" y="940"/>
              </a:cxn>
              <a:cxn ang="0">
                <a:pos x="1457" y="974"/>
              </a:cxn>
              <a:cxn ang="0">
                <a:pos x="1389" y="1008"/>
              </a:cxn>
              <a:cxn ang="0">
                <a:pos x="1220" y="1101"/>
              </a:cxn>
              <a:cxn ang="0">
                <a:pos x="822" y="1219"/>
              </a:cxn>
              <a:cxn ang="0">
                <a:pos x="678" y="1262"/>
              </a:cxn>
            </a:cxnLst>
            <a:rect l="0" t="0" r="r" b="b"/>
            <a:pathLst>
              <a:path w="1839" h="1329">
                <a:moveTo>
                  <a:pt x="805" y="1329"/>
                </a:moveTo>
                <a:cubicBezTo>
                  <a:pt x="726" y="1305"/>
                  <a:pt x="640" y="1282"/>
                  <a:pt x="559" y="1270"/>
                </a:cubicBezTo>
                <a:cubicBezTo>
                  <a:pt x="509" y="1250"/>
                  <a:pt x="459" y="1241"/>
                  <a:pt x="407" y="1228"/>
                </a:cubicBezTo>
                <a:cubicBezTo>
                  <a:pt x="345" y="1188"/>
                  <a:pt x="426" y="1238"/>
                  <a:pt x="330" y="1194"/>
                </a:cubicBezTo>
                <a:cubicBezTo>
                  <a:pt x="269" y="1167"/>
                  <a:pt x="216" y="1129"/>
                  <a:pt x="161" y="1092"/>
                </a:cubicBezTo>
                <a:cubicBezTo>
                  <a:pt x="130" y="1045"/>
                  <a:pt x="99" y="1005"/>
                  <a:pt x="59" y="965"/>
                </a:cubicBezTo>
                <a:cubicBezTo>
                  <a:pt x="29" y="904"/>
                  <a:pt x="16" y="880"/>
                  <a:pt x="0" y="821"/>
                </a:cubicBezTo>
                <a:cubicBezTo>
                  <a:pt x="18" y="687"/>
                  <a:pt x="59" y="692"/>
                  <a:pt x="153" y="609"/>
                </a:cubicBezTo>
                <a:cubicBezTo>
                  <a:pt x="163" y="600"/>
                  <a:pt x="167" y="584"/>
                  <a:pt x="178" y="576"/>
                </a:cubicBezTo>
                <a:cubicBezTo>
                  <a:pt x="221" y="547"/>
                  <a:pt x="269" y="525"/>
                  <a:pt x="314" y="499"/>
                </a:cubicBezTo>
                <a:cubicBezTo>
                  <a:pt x="335" y="487"/>
                  <a:pt x="352" y="469"/>
                  <a:pt x="373" y="457"/>
                </a:cubicBezTo>
                <a:cubicBezTo>
                  <a:pt x="513" y="375"/>
                  <a:pt x="666" y="314"/>
                  <a:pt x="813" y="245"/>
                </a:cubicBezTo>
                <a:cubicBezTo>
                  <a:pt x="887" y="210"/>
                  <a:pt x="959" y="152"/>
                  <a:pt x="1034" y="127"/>
                </a:cubicBezTo>
                <a:cubicBezTo>
                  <a:pt x="1152" y="46"/>
                  <a:pt x="1300" y="19"/>
                  <a:pt x="1440" y="0"/>
                </a:cubicBezTo>
                <a:cubicBezTo>
                  <a:pt x="1572" y="6"/>
                  <a:pt x="1578" y="4"/>
                  <a:pt x="1669" y="25"/>
                </a:cubicBezTo>
                <a:cubicBezTo>
                  <a:pt x="1723" y="52"/>
                  <a:pt x="1744" y="80"/>
                  <a:pt x="1779" y="127"/>
                </a:cubicBezTo>
                <a:cubicBezTo>
                  <a:pt x="1788" y="156"/>
                  <a:pt x="1803" y="182"/>
                  <a:pt x="1813" y="211"/>
                </a:cubicBezTo>
                <a:cubicBezTo>
                  <a:pt x="1821" y="313"/>
                  <a:pt x="1839" y="406"/>
                  <a:pt x="1813" y="508"/>
                </a:cubicBezTo>
                <a:cubicBezTo>
                  <a:pt x="1809" y="525"/>
                  <a:pt x="1805" y="544"/>
                  <a:pt x="1796" y="559"/>
                </a:cubicBezTo>
                <a:cubicBezTo>
                  <a:pt x="1784" y="580"/>
                  <a:pt x="1754" y="618"/>
                  <a:pt x="1754" y="618"/>
                </a:cubicBezTo>
                <a:cubicBezTo>
                  <a:pt x="1738" y="663"/>
                  <a:pt x="1706" y="692"/>
                  <a:pt x="1677" y="728"/>
                </a:cubicBezTo>
                <a:cubicBezTo>
                  <a:pt x="1637" y="779"/>
                  <a:pt x="1615" y="811"/>
                  <a:pt x="1567" y="855"/>
                </a:cubicBezTo>
                <a:cubicBezTo>
                  <a:pt x="1537" y="882"/>
                  <a:pt x="1506" y="908"/>
                  <a:pt x="1482" y="940"/>
                </a:cubicBezTo>
                <a:cubicBezTo>
                  <a:pt x="1474" y="951"/>
                  <a:pt x="1468" y="966"/>
                  <a:pt x="1457" y="974"/>
                </a:cubicBezTo>
                <a:cubicBezTo>
                  <a:pt x="1437" y="989"/>
                  <a:pt x="1409" y="992"/>
                  <a:pt x="1389" y="1008"/>
                </a:cubicBezTo>
                <a:cubicBezTo>
                  <a:pt x="1331" y="1054"/>
                  <a:pt x="1284" y="1069"/>
                  <a:pt x="1220" y="1101"/>
                </a:cubicBezTo>
                <a:cubicBezTo>
                  <a:pt x="1099" y="1163"/>
                  <a:pt x="959" y="1206"/>
                  <a:pt x="822" y="1219"/>
                </a:cubicBezTo>
                <a:cubicBezTo>
                  <a:pt x="775" y="1235"/>
                  <a:pt x="722" y="1239"/>
                  <a:pt x="678" y="126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65" name="Freeform 157"/>
          <p:cNvSpPr>
            <a:spLocks/>
          </p:cNvSpPr>
          <p:nvPr/>
        </p:nvSpPr>
        <p:spPr bwMode="auto">
          <a:xfrm rot="8310493" flipH="1">
            <a:off x="1685925" y="4814888"/>
            <a:ext cx="1328738" cy="365125"/>
          </a:xfrm>
          <a:custGeom>
            <a:avLst/>
            <a:gdLst/>
            <a:ahLst/>
            <a:cxnLst>
              <a:cxn ang="0">
                <a:pos x="1169" y="20"/>
              </a:cxn>
              <a:cxn ang="0">
                <a:pos x="949" y="28"/>
              </a:cxn>
              <a:cxn ang="0">
                <a:pos x="483" y="96"/>
              </a:cxn>
              <a:cxn ang="0">
                <a:pos x="322" y="138"/>
              </a:cxn>
              <a:cxn ang="0">
                <a:pos x="102" y="341"/>
              </a:cxn>
              <a:cxn ang="0">
                <a:pos x="34" y="426"/>
              </a:cxn>
              <a:cxn ang="0">
                <a:pos x="0" y="477"/>
              </a:cxn>
            </a:cxnLst>
            <a:rect l="0" t="0" r="r" b="b"/>
            <a:pathLst>
              <a:path w="1169" h="477">
                <a:moveTo>
                  <a:pt x="1169" y="20"/>
                </a:moveTo>
                <a:cubicBezTo>
                  <a:pt x="1115" y="0"/>
                  <a:pt x="998" y="25"/>
                  <a:pt x="949" y="28"/>
                </a:cubicBezTo>
                <a:cubicBezTo>
                  <a:pt x="798" y="60"/>
                  <a:pt x="637" y="85"/>
                  <a:pt x="483" y="96"/>
                </a:cubicBezTo>
                <a:cubicBezTo>
                  <a:pt x="425" y="105"/>
                  <a:pt x="378" y="125"/>
                  <a:pt x="322" y="138"/>
                </a:cubicBezTo>
                <a:cubicBezTo>
                  <a:pt x="238" y="193"/>
                  <a:pt x="176" y="278"/>
                  <a:pt x="102" y="341"/>
                </a:cubicBezTo>
                <a:cubicBezTo>
                  <a:pt x="65" y="372"/>
                  <a:pt x="62" y="384"/>
                  <a:pt x="34" y="426"/>
                </a:cubicBezTo>
                <a:cubicBezTo>
                  <a:pt x="23" y="443"/>
                  <a:pt x="0" y="477"/>
                  <a:pt x="0" y="47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66" name="Text Box 158"/>
          <p:cNvSpPr txBox="1">
            <a:spLocks noChangeArrowheads="1"/>
          </p:cNvSpPr>
          <p:nvPr/>
        </p:nvSpPr>
        <p:spPr bwMode="auto">
          <a:xfrm>
            <a:off x="323850" y="4652963"/>
            <a:ext cx="1368425" cy="1069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>
                <a:solidFill>
                  <a:srgbClr val="3399FF"/>
                </a:solidFill>
                <a:latin typeface="Comic Sans MS" pitchFamily="66" charset="0"/>
              </a:rPr>
              <a:t>Narrower intervals for smaller amplitude</a:t>
            </a:r>
          </a:p>
        </p:txBody>
      </p:sp>
      <p:sp>
        <p:nvSpPr>
          <p:cNvPr id="43167" name="Line 159"/>
          <p:cNvSpPr>
            <a:spLocks noChangeShapeType="1"/>
          </p:cNvSpPr>
          <p:nvPr/>
        </p:nvSpPr>
        <p:spPr bwMode="auto">
          <a:xfrm>
            <a:off x="5651500" y="3789363"/>
            <a:ext cx="0" cy="404812"/>
          </a:xfrm>
          <a:prstGeom prst="line">
            <a:avLst/>
          </a:prstGeom>
          <a:noFill/>
          <a:ln w="38100">
            <a:solidFill>
              <a:srgbClr val="66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68" name="Line 160"/>
          <p:cNvSpPr>
            <a:spLocks noChangeShapeType="1"/>
          </p:cNvSpPr>
          <p:nvPr/>
        </p:nvSpPr>
        <p:spPr bwMode="auto">
          <a:xfrm>
            <a:off x="2771775" y="3789363"/>
            <a:ext cx="0" cy="404812"/>
          </a:xfrm>
          <a:prstGeom prst="line">
            <a:avLst/>
          </a:prstGeom>
          <a:noFill/>
          <a:ln w="38100">
            <a:solidFill>
              <a:srgbClr val="66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69" name="Line 161"/>
          <p:cNvSpPr>
            <a:spLocks noChangeShapeType="1"/>
          </p:cNvSpPr>
          <p:nvPr/>
        </p:nvSpPr>
        <p:spPr bwMode="auto">
          <a:xfrm>
            <a:off x="2771775" y="3860800"/>
            <a:ext cx="2879725" cy="0"/>
          </a:xfrm>
          <a:prstGeom prst="line">
            <a:avLst/>
          </a:prstGeom>
          <a:noFill/>
          <a:ln w="28575">
            <a:solidFill>
              <a:srgbClr val="66FF66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72" name="Text Box 164"/>
          <p:cNvSpPr txBox="1">
            <a:spLocks noChangeArrowheads="1"/>
          </p:cNvSpPr>
          <p:nvPr/>
        </p:nvSpPr>
        <p:spPr bwMode="auto">
          <a:xfrm>
            <a:off x="6732588" y="1341438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signal</a:t>
            </a:r>
          </a:p>
        </p:txBody>
      </p:sp>
      <p:sp>
        <p:nvSpPr>
          <p:cNvPr id="43173" name="Text Box 165"/>
          <p:cNvSpPr txBox="1">
            <a:spLocks noChangeArrowheads="1"/>
          </p:cNvSpPr>
          <p:nvPr/>
        </p:nvSpPr>
        <p:spPr bwMode="auto">
          <a:xfrm rot="-864366">
            <a:off x="0" y="1268413"/>
            <a:ext cx="216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u="sng">
                <a:solidFill>
                  <a:srgbClr val="FF0066"/>
                </a:solidFill>
                <a:latin typeface="Comic Sans MS" pitchFamily="66" charset="0"/>
              </a:rPr>
              <a:t>com</a:t>
            </a:r>
            <a:r>
              <a:rPr lang="en-US" altLang="ko-KR">
                <a:solidFill>
                  <a:srgbClr val="FF0066"/>
                </a:solidFill>
                <a:latin typeface="Comic Sans MS" pitchFamily="66" charset="0"/>
              </a:rPr>
              <a:t>pressing</a:t>
            </a:r>
          </a:p>
        </p:txBody>
      </p:sp>
      <p:sp>
        <p:nvSpPr>
          <p:cNvPr id="43174" name="Text Box 166"/>
          <p:cNvSpPr txBox="1">
            <a:spLocks noChangeArrowheads="1"/>
          </p:cNvSpPr>
          <p:nvPr/>
        </p:nvSpPr>
        <p:spPr bwMode="auto">
          <a:xfrm>
            <a:off x="7092950" y="4005263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>
                <a:latin typeface="Comic Sans MS" pitchFamily="66" charset="0"/>
              </a:rPr>
              <a:t>+V</a:t>
            </a:r>
          </a:p>
        </p:txBody>
      </p:sp>
      <p:sp>
        <p:nvSpPr>
          <p:cNvPr id="43175" name="Text Box 167"/>
          <p:cNvSpPr txBox="1">
            <a:spLocks noChangeArrowheads="1"/>
          </p:cNvSpPr>
          <p:nvPr/>
        </p:nvSpPr>
        <p:spPr bwMode="auto">
          <a:xfrm>
            <a:off x="611188" y="3933825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>
                <a:latin typeface="Comic Sans MS" pitchFamily="66" charset="0"/>
              </a:rPr>
              <a:t>-V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BC19-1928-4488-B191-0ED549E13BB0}" type="slidenum">
              <a:rPr lang="en-US" altLang="ko-KR"/>
              <a:pPr/>
              <a:t>21</a:t>
            </a:fld>
            <a:endParaRPr lang="en-US" altLang="ko-KR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0"/>
            <a:ext cx="5688012" cy="576263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PCM Speech(3)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250825" y="476250"/>
            <a:ext cx="8497888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 </a:t>
            </a:r>
            <a:r>
              <a:rPr lang="en-US" altLang="ko-KR" sz="1800">
                <a:solidFill>
                  <a:srgbClr val="FF0000"/>
                </a:solidFill>
                <a:latin typeface="Comic Sans MS" pitchFamily="66" charset="0"/>
              </a:rPr>
              <a:t>Companding Example:</a:t>
            </a:r>
            <a:r>
              <a:rPr lang="en-US" altLang="ko-KR" sz="1800">
                <a:latin typeface="Comic Sans MS" pitchFamily="66" charset="0"/>
              </a:rPr>
              <a:t> 5-bit per sample(1-bit polarity,  2-bit segment code, 	&amp; 2-bit quantization code)</a:t>
            </a:r>
            <a:endParaRPr lang="en-US" altLang="ko-KR" sz="18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4427538" y="1628775"/>
            <a:ext cx="0" cy="48244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1116013" y="4005263"/>
            <a:ext cx="64087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>
            <a:off x="1763713" y="2276475"/>
            <a:ext cx="568801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1763713" y="3429000"/>
            <a:ext cx="576103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1763713" y="2852738"/>
            <a:ext cx="576103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1116013" y="1700213"/>
            <a:ext cx="633571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V="1">
            <a:off x="5651500" y="515778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V="1">
            <a:off x="5651500" y="45815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V="1">
            <a:off x="5651500" y="573405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V="1">
            <a:off x="5651500" y="4003675"/>
            <a:ext cx="0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>
            <a:off x="1547813" y="4581525"/>
            <a:ext cx="51117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1476375" y="5157788"/>
            <a:ext cx="518318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>
            <a:off x="1403350" y="5734050"/>
            <a:ext cx="51847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>
            <a:off x="1403350" y="6308725"/>
            <a:ext cx="576103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3635375" y="357346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>
            <a:off x="3635375" y="3717925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76" name="Line 20"/>
          <p:cNvSpPr>
            <a:spLocks noChangeShapeType="1"/>
          </p:cNvSpPr>
          <p:nvPr/>
        </p:nvSpPr>
        <p:spPr bwMode="auto">
          <a:xfrm>
            <a:off x="3635375" y="386080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77" name="Line 21"/>
          <p:cNvSpPr>
            <a:spLocks noChangeShapeType="1"/>
          </p:cNvSpPr>
          <p:nvPr/>
        </p:nvSpPr>
        <p:spPr bwMode="auto">
          <a:xfrm>
            <a:off x="3635375" y="299720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78" name="Line 22"/>
          <p:cNvSpPr>
            <a:spLocks noChangeShapeType="1"/>
          </p:cNvSpPr>
          <p:nvPr/>
        </p:nvSpPr>
        <p:spPr bwMode="auto">
          <a:xfrm>
            <a:off x="3635375" y="314166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>
            <a:off x="3635375" y="328453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80" name="Line 24"/>
          <p:cNvSpPr>
            <a:spLocks noChangeShapeType="1"/>
          </p:cNvSpPr>
          <p:nvPr/>
        </p:nvSpPr>
        <p:spPr bwMode="auto">
          <a:xfrm>
            <a:off x="3635375" y="242093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81" name="Line 25"/>
          <p:cNvSpPr>
            <a:spLocks noChangeShapeType="1"/>
          </p:cNvSpPr>
          <p:nvPr/>
        </p:nvSpPr>
        <p:spPr bwMode="auto">
          <a:xfrm>
            <a:off x="3635375" y="256540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82" name="Line 26"/>
          <p:cNvSpPr>
            <a:spLocks noChangeShapeType="1"/>
          </p:cNvSpPr>
          <p:nvPr/>
        </p:nvSpPr>
        <p:spPr bwMode="auto">
          <a:xfrm>
            <a:off x="3635375" y="2708275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83" name="Line 27"/>
          <p:cNvSpPr>
            <a:spLocks noChangeShapeType="1"/>
          </p:cNvSpPr>
          <p:nvPr/>
        </p:nvSpPr>
        <p:spPr bwMode="auto">
          <a:xfrm>
            <a:off x="3635375" y="184626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84" name="Line 28"/>
          <p:cNvSpPr>
            <a:spLocks noChangeShapeType="1"/>
          </p:cNvSpPr>
          <p:nvPr/>
        </p:nvSpPr>
        <p:spPr bwMode="auto">
          <a:xfrm>
            <a:off x="3635375" y="1990725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85" name="Line 29"/>
          <p:cNvSpPr>
            <a:spLocks noChangeShapeType="1"/>
          </p:cNvSpPr>
          <p:nvPr/>
        </p:nvSpPr>
        <p:spPr bwMode="auto">
          <a:xfrm>
            <a:off x="3635375" y="213360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86" name="Line 30"/>
          <p:cNvSpPr>
            <a:spLocks noChangeShapeType="1"/>
          </p:cNvSpPr>
          <p:nvPr/>
        </p:nvSpPr>
        <p:spPr bwMode="auto">
          <a:xfrm>
            <a:off x="4427538" y="587851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87" name="Line 31"/>
          <p:cNvSpPr>
            <a:spLocks noChangeShapeType="1"/>
          </p:cNvSpPr>
          <p:nvPr/>
        </p:nvSpPr>
        <p:spPr bwMode="auto">
          <a:xfrm>
            <a:off x="4427538" y="602297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88" name="Line 32"/>
          <p:cNvSpPr>
            <a:spLocks noChangeShapeType="1"/>
          </p:cNvSpPr>
          <p:nvPr/>
        </p:nvSpPr>
        <p:spPr bwMode="auto">
          <a:xfrm>
            <a:off x="4427538" y="616585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89" name="Line 33"/>
          <p:cNvSpPr>
            <a:spLocks noChangeShapeType="1"/>
          </p:cNvSpPr>
          <p:nvPr/>
        </p:nvSpPr>
        <p:spPr bwMode="auto">
          <a:xfrm>
            <a:off x="4427538" y="530225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90" name="Line 34"/>
          <p:cNvSpPr>
            <a:spLocks noChangeShapeType="1"/>
          </p:cNvSpPr>
          <p:nvPr/>
        </p:nvSpPr>
        <p:spPr bwMode="auto">
          <a:xfrm>
            <a:off x="4427538" y="544671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91" name="Line 35"/>
          <p:cNvSpPr>
            <a:spLocks noChangeShapeType="1"/>
          </p:cNvSpPr>
          <p:nvPr/>
        </p:nvSpPr>
        <p:spPr bwMode="auto">
          <a:xfrm>
            <a:off x="4427538" y="558958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92" name="Line 36"/>
          <p:cNvSpPr>
            <a:spLocks noChangeShapeType="1"/>
          </p:cNvSpPr>
          <p:nvPr/>
        </p:nvSpPr>
        <p:spPr bwMode="auto">
          <a:xfrm>
            <a:off x="4427538" y="472598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93" name="Line 37"/>
          <p:cNvSpPr>
            <a:spLocks noChangeShapeType="1"/>
          </p:cNvSpPr>
          <p:nvPr/>
        </p:nvSpPr>
        <p:spPr bwMode="auto">
          <a:xfrm>
            <a:off x="4427538" y="487045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94" name="Line 38"/>
          <p:cNvSpPr>
            <a:spLocks noChangeShapeType="1"/>
          </p:cNvSpPr>
          <p:nvPr/>
        </p:nvSpPr>
        <p:spPr bwMode="auto">
          <a:xfrm>
            <a:off x="4427538" y="501332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95" name="Line 39"/>
          <p:cNvSpPr>
            <a:spLocks noChangeShapeType="1"/>
          </p:cNvSpPr>
          <p:nvPr/>
        </p:nvSpPr>
        <p:spPr bwMode="auto">
          <a:xfrm>
            <a:off x="4427538" y="415131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96" name="Line 40"/>
          <p:cNvSpPr>
            <a:spLocks noChangeShapeType="1"/>
          </p:cNvSpPr>
          <p:nvPr/>
        </p:nvSpPr>
        <p:spPr bwMode="auto">
          <a:xfrm>
            <a:off x="4427538" y="429577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97" name="Line 41"/>
          <p:cNvSpPr>
            <a:spLocks noChangeShapeType="1"/>
          </p:cNvSpPr>
          <p:nvPr/>
        </p:nvSpPr>
        <p:spPr bwMode="auto">
          <a:xfrm>
            <a:off x="4427538" y="443865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98" name="Line 42"/>
          <p:cNvSpPr>
            <a:spLocks noChangeShapeType="1"/>
          </p:cNvSpPr>
          <p:nvPr/>
        </p:nvSpPr>
        <p:spPr bwMode="auto">
          <a:xfrm flipV="1">
            <a:off x="3132138" y="28527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99" name="Line 43"/>
          <p:cNvSpPr>
            <a:spLocks noChangeShapeType="1"/>
          </p:cNvSpPr>
          <p:nvPr/>
        </p:nvSpPr>
        <p:spPr bwMode="auto">
          <a:xfrm flipV="1">
            <a:off x="3132138" y="227647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00" name="Line 44"/>
          <p:cNvSpPr>
            <a:spLocks noChangeShapeType="1"/>
          </p:cNvSpPr>
          <p:nvPr/>
        </p:nvSpPr>
        <p:spPr bwMode="auto">
          <a:xfrm flipV="1">
            <a:off x="3132138" y="342900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01" name="Line 45"/>
          <p:cNvSpPr>
            <a:spLocks noChangeShapeType="1"/>
          </p:cNvSpPr>
          <p:nvPr/>
        </p:nvSpPr>
        <p:spPr bwMode="auto">
          <a:xfrm flipV="1">
            <a:off x="3132138" y="1698625"/>
            <a:ext cx="0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02" name="Text Box 46"/>
          <p:cNvSpPr txBox="1">
            <a:spLocks noChangeArrowheads="1"/>
          </p:cNvSpPr>
          <p:nvPr/>
        </p:nvSpPr>
        <p:spPr bwMode="auto">
          <a:xfrm>
            <a:off x="3276600" y="2276475"/>
            <a:ext cx="358775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ko-KR" sz="1200">
                <a:latin typeface="Times New Roman" pitchFamily="18" charset="0"/>
              </a:rPr>
              <a:t>11  10 01  00</a:t>
            </a:r>
          </a:p>
        </p:txBody>
      </p:sp>
      <p:sp>
        <p:nvSpPr>
          <p:cNvPr id="45103" name="Text Box 47"/>
          <p:cNvSpPr txBox="1">
            <a:spLocks noChangeArrowheads="1"/>
          </p:cNvSpPr>
          <p:nvPr/>
        </p:nvSpPr>
        <p:spPr bwMode="auto">
          <a:xfrm>
            <a:off x="3276600" y="3429000"/>
            <a:ext cx="358775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ko-KR" sz="1200">
                <a:latin typeface="Times New Roman" pitchFamily="18" charset="0"/>
              </a:rPr>
              <a:t>11  10 01  00</a:t>
            </a:r>
          </a:p>
        </p:txBody>
      </p:sp>
      <p:sp>
        <p:nvSpPr>
          <p:cNvPr id="45104" name="Text Box 48"/>
          <p:cNvSpPr txBox="1">
            <a:spLocks noChangeArrowheads="1"/>
          </p:cNvSpPr>
          <p:nvPr/>
        </p:nvSpPr>
        <p:spPr bwMode="auto">
          <a:xfrm>
            <a:off x="3276600" y="2852738"/>
            <a:ext cx="358775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ko-KR" sz="1200">
                <a:latin typeface="Times New Roman" pitchFamily="18" charset="0"/>
              </a:rPr>
              <a:t>11  10 01  00</a:t>
            </a:r>
          </a:p>
        </p:txBody>
      </p:sp>
      <p:sp>
        <p:nvSpPr>
          <p:cNvPr id="45105" name="Text Box 49"/>
          <p:cNvSpPr txBox="1">
            <a:spLocks noChangeArrowheads="1"/>
          </p:cNvSpPr>
          <p:nvPr/>
        </p:nvSpPr>
        <p:spPr bwMode="auto">
          <a:xfrm>
            <a:off x="3276600" y="1700213"/>
            <a:ext cx="358775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ko-KR" sz="1200">
                <a:latin typeface="Times New Roman" pitchFamily="18" charset="0"/>
              </a:rPr>
              <a:t>11  10 01  00</a:t>
            </a:r>
          </a:p>
        </p:txBody>
      </p:sp>
      <p:sp>
        <p:nvSpPr>
          <p:cNvPr id="45106" name="Text Box 50"/>
          <p:cNvSpPr txBox="1">
            <a:spLocks noChangeArrowheads="1"/>
          </p:cNvSpPr>
          <p:nvPr/>
        </p:nvSpPr>
        <p:spPr bwMode="auto">
          <a:xfrm>
            <a:off x="1979613" y="1700213"/>
            <a:ext cx="122555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ko-KR" sz="1600">
                <a:latin typeface="Times New Roman" pitchFamily="18" charset="0"/>
              </a:rPr>
              <a:t>Linear quantization intervals</a:t>
            </a:r>
          </a:p>
        </p:txBody>
      </p:sp>
      <p:sp>
        <p:nvSpPr>
          <p:cNvPr id="45107" name="Line 51"/>
          <p:cNvSpPr>
            <a:spLocks noChangeShapeType="1"/>
          </p:cNvSpPr>
          <p:nvPr/>
        </p:nvSpPr>
        <p:spPr bwMode="auto">
          <a:xfrm flipV="1">
            <a:off x="1331913" y="1700213"/>
            <a:ext cx="0" cy="2233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08" name="Text Box 52"/>
          <p:cNvSpPr txBox="1">
            <a:spLocks noChangeArrowheads="1"/>
          </p:cNvSpPr>
          <p:nvPr/>
        </p:nvSpPr>
        <p:spPr bwMode="auto">
          <a:xfrm>
            <a:off x="1403350" y="292417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01</a:t>
            </a:r>
          </a:p>
        </p:txBody>
      </p:sp>
      <p:sp>
        <p:nvSpPr>
          <p:cNvPr id="45109" name="Text Box 53"/>
          <p:cNvSpPr txBox="1">
            <a:spLocks noChangeArrowheads="1"/>
          </p:cNvSpPr>
          <p:nvPr/>
        </p:nvSpPr>
        <p:spPr bwMode="auto">
          <a:xfrm>
            <a:off x="1403350" y="3500438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00</a:t>
            </a:r>
          </a:p>
        </p:txBody>
      </p:sp>
      <p:sp>
        <p:nvSpPr>
          <p:cNvPr id="45110" name="Text Box 54"/>
          <p:cNvSpPr txBox="1">
            <a:spLocks noChangeArrowheads="1"/>
          </p:cNvSpPr>
          <p:nvPr/>
        </p:nvSpPr>
        <p:spPr bwMode="auto">
          <a:xfrm>
            <a:off x="1403350" y="2349500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10</a:t>
            </a:r>
          </a:p>
        </p:txBody>
      </p:sp>
      <p:sp>
        <p:nvSpPr>
          <p:cNvPr id="45111" name="Text Box 55"/>
          <p:cNvSpPr txBox="1">
            <a:spLocks noChangeArrowheads="1"/>
          </p:cNvSpPr>
          <p:nvPr/>
        </p:nvSpPr>
        <p:spPr bwMode="auto">
          <a:xfrm>
            <a:off x="1403350" y="1773238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11</a:t>
            </a:r>
          </a:p>
        </p:txBody>
      </p:sp>
      <p:sp>
        <p:nvSpPr>
          <p:cNvPr id="45112" name="Text Box 56"/>
          <p:cNvSpPr txBox="1">
            <a:spLocks noChangeArrowheads="1"/>
          </p:cNvSpPr>
          <p:nvPr/>
        </p:nvSpPr>
        <p:spPr bwMode="auto">
          <a:xfrm>
            <a:off x="323850" y="2420938"/>
            <a:ext cx="1008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Segment codes(+)</a:t>
            </a:r>
          </a:p>
        </p:txBody>
      </p:sp>
      <p:sp>
        <p:nvSpPr>
          <p:cNvPr id="45113" name="Text Box 57"/>
          <p:cNvSpPr txBox="1">
            <a:spLocks noChangeArrowheads="1"/>
          </p:cNvSpPr>
          <p:nvPr/>
        </p:nvSpPr>
        <p:spPr bwMode="auto">
          <a:xfrm>
            <a:off x="5219700" y="4005263"/>
            <a:ext cx="358775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ko-KR" sz="1200">
                <a:latin typeface="Times New Roman" pitchFamily="18" charset="0"/>
              </a:rPr>
              <a:t>00 01 10  11</a:t>
            </a:r>
          </a:p>
        </p:txBody>
      </p:sp>
      <p:sp>
        <p:nvSpPr>
          <p:cNvPr id="45114" name="Text Box 58"/>
          <p:cNvSpPr txBox="1">
            <a:spLocks noChangeArrowheads="1"/>
          </p:cNvSpPr>
          <p:nvPr/>
        </p:nvSpPr>
        <p:spPr bwMode="auto">
          <a:xfrm>
            <a:off x="5219700" y="4581525"/>
            <a:ext cx="358775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ko-KR" sz="1200">
                <a:latin typeface="Times New Roman" pitchFamily="18" charset="0"/>
              </a:rPr>
              <a:t>00 01 10  11</a:t>
            </a:r>
          </a:p>
        </p:txBody>
      </p:sp>
      <p:sp>
        <p:nvSpPr>
          <p:cNvPr id="45115" name="Text Box 59"/>
          <p:cNvSpPr txBox="1">
            <a:spLocks noChangeArrowheads="1"/>
          </p:cNvSpPr>
          <p:nvPr/>
        </p:nvSpPr>
        <p:spPr bwMode="auto">
          <a:xfrm>
            <a:off x="5219700" y="5157788"/>
            <a:ext cx="358775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ko-KR" sz="1200">
                <a:latin typeface="Times New Roman" pitchFamily="18" charset="0"/>
              </a:rPr>
              <a:t>00 01 10  11</a:t>
            </a:r>
          </a:p>
        </p:txBody>
      </p:sp>
      <p:sp>
        <p:nvSpPr>
          <p:cNvPr id="45116" name="Text Box 60"/>
          <p:cNvSpPr txBox="1">
            <a:spLocks noChangeArrowheads="1"/>
          </p:cNvSpPr>
          <p:nvPr/>
        </p:nvSpPr>
        <p:spPr bwMode="auto">
          <a:xfrm>
            <a:off x="5219700" y="5734050"/>
            <a:ext cx="358775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ko-KR" sz="1200">
                <a:latin typeface="Times New Roman" pitchFamily="18" charset="0"/>
              </a:rPr>
              <a:t>00 01 10  11</a:t>
            </a:r>
          </a:p>
        </p:txBody>
      </p:sp>
      <p:sp>
        <p:nvSpPr>
          <p:cNvPr id="45117" name="Line 61"/>
          <p:cNvSpPr>
            <a:spLocks noChangeShapeType="1"/>
          </p:cNvSpPr>
          <p:nvPr/>
        </p:nvSpPr>
        <p:spPr bwMode="auto">
          <a:xfrm flipV="1">
            <a:off x="6877050" y="4005263"/>
            <a:ext cx="0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18" name="Text Box 62"/>
          <p:cNvSpPr txBox="1">
            <a:spLocks noChangeArrowheads="1"/>
          </p:cNvSpPr>
          <p:nvPr/>
        </p:nvSpPr>
        <p:spPr bwMode="auto">
          <a:xfrm>
            <a:off x="5940425" y="530066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10</a:t>
            </a:r>
          </a:p>
        </p:txBody>
      </p:sp>
      <p:sp>
        <p:nvSpPr>
          <p:cNvPr id="45119" name="Text Box 63"/>
          <p:cNvSpPr txBox="1">
            <a:spLocks noChangeArrowheads="1"/>
          </p:cNvSpPr>
          <p:nvPr/>
        </p:nvSpPr>
        <p:spPr bwMode="auto">
          <a:xfrm>
            <a:off x="5940425" y="58769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11</a:t>
            </a:r>
          </a:p>
        </p:txBody>
      </p:sp>
      <p:sp>
        <p:nvSpPr>
          <p:cNvPr id="45120" name="Text Box 64"/>
          <p:cNvSpPr txBox="1">
            <a:spLocks noChangeArrowheads="1"/>
          </p:cNvSpPr>
          <p:nvPr/>
        </p:nvSpPr>
        <p:spPr bwMode="auto">
          <a:xfrm>
            <a:off x="5940425" y="4725988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01</a:t>
            </a:r>
          </a:p>
        </p:txBody>
      </p:sp>
      <p:sp>
        <p:nvSpPr>
          <p:cNvPr id="45121" name="Text Box 65"/>
          <p:cNvSpPr txBox="1">
            <a:spLocks noChangeArrowheads="1"/>
          </p:cNvSpPr>
          <p:nvPr/>
        </p:nvSpPr>
        <p:spPr bwMode="auto">
          <a:xfrm>
            <a:off x="5940425" y="41497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00</a:t>
            </a:r>
          </a:p>
        </p:txBody>
      </p:sp>
      <p:sp>
        <p:nvSpPr>
          <p:cNvPr id="45122" name="Text Box 66"/>
          <p:cNvSpPr txBox="1">
            <a:spLocks noChangeArrowheads="1"/>
          </p:cNvSpPr>
          <p:nvPr/>
        </p:nvSpPr>
        <p:spPr bwMode="auto">
          <a:xfrm>
            <a:off x="6877050" y="4941888"/>
            <a:ext cx="1008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Segment codes(-)</a:t>
            </a:r>
          </a:p>
        </p:txBody>
      </p:sp>
      <p:sp>
        <p:nvSpPr>
          <p:cNvPr id="45123" name="Text Box 67"/>
          <p:cNvSpPr txBox="1">
            <a:spLocks noChangeArrowheads="1"/>
          </p:cNvSpPr>
          <p:nvPr/>
        </p:nvSpPr>
        <p:spPr bwMode="auto">
          <a:xfrm rot="5400000">
            <a:off x="7471570" y="2545556"/>
            <a:ext cx="1655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>
                <a:latin typeface="Times New Roman" pitchFamily="18" charset="0"/>
              </a:rPr>
              <a:t>Polarity: 1</a:t>
            </a:r>
          </a:p>
        </p:txBody>
      </p:sp>
      <p:sp>
        <p:nvSpPr>
          <p:cNvPr id="45124" name="Text Box 68"/>
          <p:cNvSpPr txBox="1">
            <a:spLocks noChangeArrowheads="1"/>
          </p:cNvSpPr>
          <p:nvPr/>
        </p:nvSpPr>
        <p:spPr bwMode="auto">
          <a:xfrm rot="5400000">
            <a:off x="7471569" y="4922044"/>
            <a:ext cx="1655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>
                <a:latin typeface="Times New Roman" pitchFamily="18" charset="0"/>
              </a:rPr>
              <a:t>Polarity: 0</a:t>
            </a:r>
          </a:p>
        </p:txBody>
      </p:sp>
      <p:sp>
        <p:nvSpPr>
          <p:cNvPr id="45125" name="Text Box 69"/>
          <p:cNvSpPr txBox="1">
            <a:spLocks noChangeArrowheads="1"/>
          </p:cNvSpPr>
          <p:nvPr/>
        </p:nvSpPr>
        <p:spPr bwMode="auto">
          <a:xfrm>
            <a:off x="4211638" y="1341438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>
                <a:latin typeface="Comic Sans MS" pitchFamily="66" charset="0"/>
              </a:rPr>
              <a:t>+V</a:t>
            </a:r>
          </a:p>
        </p:txBody>
      </p:sp>
      <p:sp>
        <p:nvSpPr>
          <p:cNvPr id="45126" name="Text Box 70"/>
          <p:cNvSpPr txBox="1">
            <a:spLocks noChangeArrowheads="1"/>
          </p:cNvSpPr>
          <p:nvPr/>
        </p:nvSpPr>
        <p:spPr bwMode="auto">
          <a:xfrm>
            <a:off x="3851275" y="6165850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>
                <a:latin typeface="Comic Sans MS" pitchFamily="66" charset="0"/>
              </a:rPr>
              <a:t>-V</a:t>
            </a:r>
          </a:p>
        </p:txBody>
      </p:sp>
      <p:sp>
        <p:nvSpPr>
          <p:cNvPr id="45127" name="Line 71"/>
          <p:cNvSpPr>
            <a:spLocks noChangeShapeType="1"/>
          </p:cNvSpPr>
          <p:nvPr/>
        </p:nvSpPr>
        <p:spPr bwMode="auto">
          <a:xfrm>
            <a:off x="7019925" y="2276475"/>
            <a:ext cx="0" cy="1728788"/>
          </a:xfrm>
          <a:prstGeom prst="line">
            <a:avLst/>
          </a:prstGeom>
          <a:noFill/>
          <a:ln w="9525" cap="rnd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28" name="Line 72"/>
          <p:cNvSpPr>
            <a:spLocks noChangeShapeType="1"/>
          </p:cNvSpPr>
          <p:nvPr/>
        </p:nvSpPr>
        <p:spPr bwMode="auto">
          <a:xfrm>
            <a:off x="5867400" y="3429000"/>
            <a:ext cx="0" cy="576263"/>
          </a:xfrm>
          <a:prstGeom prst="line">
            <a:avLst/>
          </a:prstGeom>
          <a:noFill/>
          <a:ln w="9525" cap="rnd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29" name="Line 73"/>
          <p:cNvSpPr>
            <a:spLocks noChangeShapeType="1"/>
          </p:cNvSpPr>
          <p:nvPr/>
        </p:nvSpPr>
        <p:spPr bwMode="auto">
          <a:xfrm>
            <a:off x="6659563" y="2852738"/>
            <a:ext cx="0" cy="1152525"/>
          </a:xfrm>
          <a:prstGeom prst="line">
            <a:avLst/>
          </a:prstGeom>
          <a:noFill/>
          <a:ln w="9525" cap="rnd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30" name="Line 74"/>
          <p:cNvSpPr>
            <a:spLocks noChangeShapeType="1"/>
          </p:cNvSpPr>
          <p:nvPr/>
        </p:nvSpPr>
        <p:spPr bwMode="auto">
          <a:xfrm>
            <a:off x="2987675" y="4005263"/>
            <a:ext cx="0" cy="576262"/>
          </a:xfrm>
          <a:prstGeom prst="line">
            <a:avLst/>
          </a:prstGeom>
          <a:noFill/>
          <a:ln w="9525" cap="rnd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31" name="Line 75"/>
          <p:cNvSpPr>
            <a:spLocks noChangeShapeType="1"/>
          </p:cNvSpPr>
          <p:nvPr/>
        </p:nvSpPr>
        <p:spPr bwMode="auto">
          <a:xfrm>
            <a:off x="1979613" y="4076700"/>
            <a:ext cx="0" cy="1657350"/>
          </a:xfrm>
          <a:prstGeom prst="line">
            <a:avLst/>
          </a:prstGeom>
          <a:noFill/>
          <a:ln w="9525" cap="rnd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32" name="Line 76"/>
          <p:cNvSpPr>
            <a:spLocks noChangeShapeType="1"/>
          </p:cNvSpPr>
          <p:nvPr/>
        </p:nvSpPr>
        <p:spPr bwMode="auto">
          <a:xfrm>
            <a:off x="2339975" y="4005263"/>
            <a:ext cx="0" cy="1152525"/>
          </a:xfrm>
          <a:prstGeom prst="line">
            <a:avLst/>
          </a:prstGeom>
          <a:noFill/>
          <a:ln w="9525" cap="rnd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33" name="Line 77"/>
          <p:cNvSpPr>
            <a:spLocks noChangeShapeType="1"/>
          </p:cNvSpPr>
          <p:nvPr/>
        </p:nvSpPr>
        <p:spPr bwMode="auto">
          <a:xfrm flipV="1">
            <a:off x="4427538" y="3429000"/>
            <a:ext cx="1439862" cy="576263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34" name="Line 78"/>
          <p:cNvSpPr>
            <a:spLocks noChangeShapeType="1"/>
          </p:cNvSpPr>
          <p:nvPr/>
        </p:nvSpPr>
        <p:spPr bwMode="auto">
          <a:xfrm flipV="1">
            <a:off x="5867400" y="2852738"/>
            <a:ext cx="792163" cy="576262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35" name="Line 79"/>
          <p:cNvSpPr>
            <a:spLocks noChangeShapeType="1"/>
          </p:cNvSpPr>
          <p:nvPr/>
        </p:nvSpPr>
        <p:spPr bwMode="auto">
          <a:xfrm flipV="1">
            <a:off x="6659563" y="2276475"/>
            <a:ext cx="360362" cy="576263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36" name="Line 80"/>
          <p:cNvSpPr>
            <a:spLocks noChangeShapeType="1"/>
          </p:cNvSpPr>
          <p:nvPr/>
        </p:nvSpPr>
        <p:spPr bwMode="auto">
          <a:xfrm flipV="1">
            <a:off x="7019925" y="1700213"/>
            <a:ext cx="288925" cy="576262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37" name="Line 81"/>
          <p:cNvSpPr>
            <a:spLocks noChangeShapeType="1"/>
          </p:cNvSpPr>
          <p:nvPr/>
        </p:nvSpPr>
        <p:spPr bwMode="auto">
          <a:xfrm>
            <a:off x="7308850" y="1700213"/>
            <a:ext cx="0" cy="2305050"/>
          </a:xfrm>
          <a:prstGeom prst="line">
            <a:avLst/>
          </a:prstGeom>
          <a:noFill/>
          <a:ln w="9525" cap="rnd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38" name="Line 82"/>
          <p:cNvSpPr>
            <a:spLocks noChangeShapeType="1"/>
          </p:cNvSpPr>
          <p:nvPr/>
        </p:nvSpPr>
        <p:spPr bwMode="auto">
          <a:xfrm flipV="1">
            <a:off x="2987675" y="4005263"/>
            <a:ext cx="1439863" cy="576262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39" name="Line 83"/>
          <p:cNvSpPr>
            <a:spLocks noChangeShapeType="1"/>
          </p:cNvSpPr>
          <p:nvPr/>
        </p:nvSpPr>
        <p:spPr bwMode="auto">
          <a:xfrm flipV="1">
            <a:off x="2339975" y="4581525"/>
            <a:ext cx="647700" cy="576263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40" name="Line 84"/>
          <p:cNvSpPr>
            <a:spLocks noChangeShapeType="1"/>
          </p:cNvSpPr>
          <p:nvPr/>
        </p:nvSpPr>
        <p:spPr bwMode="auto">
          <a:xfrm flipV="1">
            <a:off x="1979613" y="5157788"/>
            <a:ext cx="360362" cy="576262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41" name="Line 85"/>
          <p:cNvSpPr>
            <a:spLocks noChangeShapeType="1"/>
          </p:cNvSpPr>
          <p:nvPr/>
        </p:nvSpPr>
        <p:spPr bwMode="auto">
          <a:xfrm flipV="1">
            <a:off x="1619250" y="5734050"/>
            <a:ext cx="360363" cy="576263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42" name="Line 86"/>
          <p:cNvSpPr>
            <a:spLocks noChangeShapeType="1"/>
          </p:cNvSpPr>
          <p:nvPr/>
        </p:nvSpPr>
        <p:spPr bwMode="auto">
          <a:xfrm>
            <a:off x="1619250" y="4005263"/>
            <a:ext cx="0" cy="2305050"/>
          </a:xfrm>
          <a:prstGeom prst="line">
            <a:avLst/>
          </a:prstGeom>
          <a:noFill/>
          <a:ln w="9525" cap="rnd">
            <a:solidFill>
              <a:srgbClr val="00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67" name="Freeform 111"/>
          <p:cNvSpPr>
            <a:spLocks/>
          </p:cNvSpPr>
          <p:nvPr/>
        </p:nvSpPr>
        <p:spPr bwMode="auto">
          <a:xfrm>
            <a:off x="2339975" y="2932113"/>
            <a:ext cx="4392613" cy="2109787"/>
          </a:xfrm>
          <a:custGeom>
            <a:avLst/>
            <a:gdLst/>
            <a:ahLst/>
            <a:cxnLst>
              <a:cxn ang="0">
                <a:pos x="805" y="1329"/>
              </a:cxn>
              <a:cxn ang="0">
                <a:pos x="559" y="1270"/>
              </a:cxn>
              <a:cxn ang="0">
                <a:pos x="407" y="1228"/>
              </a:cxn>
              <a:cxn ang="0">
                <a:pos x="330" y="1194"/>
              </a:cxn>
              <a:cxn ang="0">
                <a:pos x="161" y="1092"/>
              </a:cxn>
              <a:cxn ang="0">
                <a:pos x="59" y="965"/>
              </a:cxn>
              <a:cxn ang="0">
                <a:pos x="0" y="821"/>
              </a:cxn>
              <a:cxn ang="0">
                <a:pos x="153" y="609"/>
              </a:cxn>
              <a:cxn ang="0">
                <a:pos x="178" y="576"/>
              </a:cxn>
              <a:cxn ang="0">
                <a:pos x="314" y="499"/>
              </a:cxn>
              <a:cxn ang="0">
                <a:pos x="373" y="457"/>
              </a:cxn>
              <a:cxn ang="0">
                <a:pos x="813" y="245"/>
              </a:cxn>
              <a:cxn ang="0">
                <a:pos x="1034" y="127"/>
              </a:cxn>
              <a:cxn ang="0">
                <a:pos x="1440" y="0"/>
              </a:cxn>
              <a:cxn ang="0">
                <a:pos x="1669" y="25"/>
              </a:cxn>
              <a:cxn ang="0">
                <a:pos x="1779" y="127"/>
              </a:cxn>
              <a:cxn ang="0">
                <a:pos x="1813" y="211"/>
              </a:cxn>
              <a:cxn ang="0">
                <a:pos x="1813" y="508"/>
              </a:cxn>
              <a:cxn ang="0">
                <a:pos x="1796" y="559"/>
              </a:cxn>
              <a:cxn ang="0">
                <a:pos x="1754" y="618"/>
              </a:cxn>
              <a:cxn ang="0">
                <a:pos x="1677" y="728"/>
              </a:cxn>
              <a:cxn ang="0">
                <a:pos x="1567" y="855"/>
              </a:cxn>
              <a:cxn ang="0">
                <a:pos x="1482" y="940"/>
              </a:cxn>
              <a:cxn ang="0">
                <a:pos x="1457" y="974"/>
              </a:cxn>
              <a:cxn ang="0">
                <a:pos x="1389" y="1008"/>
              </a:cxn>
              <a:cxn ang="0">
                <a:pos x="1220" y="1101"/>
              </a:cxn>
              <a:cxn ang="0">
                <a:pos x="822" y="1219"/>
              </a:cxn>
              <a:cxn ang="0">
                <a:pos x="678" y="1262"/>
              </a:cxn>
            </a:cxnLst>
            <a:rect l="0" t="0" r="r" b="b"/>
            <a:pathLst>
              <a:path w="1839" h="1329">
                <a:moveTo>
                  <a:pt x="805" y="1329"/>
                </a:moveTo>
                <a:cubicBezTo>
                  <a:pt x="726" y="1305"/>
                  <a:pt x="640" y="1282"/>
                  <a:pt x="559" y="1270"/>
                </a:cubicBezTo>
                <a:cubicBezTo>
                  <a:pt x="509" y="1250"/>
                  <a:pt x="459" y="1241"/>
                  <a:pt x="407" y="1228"/>
                </a:cubicBezTo>
                <a:cubicBezTo>
                  <a:pt x="345" y="1188"/>
                  <a:pt x="426" y="1238"/>
                  <a:pt x="330" y="1194"/>
                </a:cubicBezTo>
                <a:cubicBezTo>
                  <a:pt x="269" y="1167"/>
                  <a:pt x="216" y="1129"/>
                  <a:pt x="161" y="1092"/>
                </a:cubicBezTo>
                <a:cubicBezTo>
                  <a:pt x="130" y="1045"/>
                  <a:pt x="99" y="1005"/>
                  <a:pt x="59" y="965"/>
                </a:cubicBezTo>
                <a:cubicBezTo>
                  <a:pt x="29" y="904"/>
                  <a:pt x="16" y="880"/>
                  <a:pt x="0" y="821"/>
                </a:cubicBezTo>
                <a:cubicBezTo>
                  <a:pt x="18" y="687"/>
                  <a:pt x="59" y="692"/>
                  <a:pt x="153" y="609"/>
                </a:cubicBezTo>
                <a:cubicBezTo>
                  <a:pt x="163" y="600"/>
                  <a:pt x="167" y="584"/>
                  <a:pt x="178" y="576"/>
                </a:cubicBezTo>
                <a:cubicBezTo>
                  <a:pt x="221" y="547"/>
                  <a:pt x="269" y="525"/>
                  <a:pt x="314" y="499"/>
                </a:cubicBezTo>
                <a:cubicBezTo>
                  <a:pt x="335" y="487"/>
                  <a:pt x="352" y="469"/>
                  <a:pt x="373" y="457"/>
                </a:cubicBezTo>
                <a:cubicBezTo>
                  <a:pt x="513" y="375"/>
                  <a:pt x="666" y="314"/>
                  <a:pt x="813" y="245"/>
                </a:cubicBezTo>
                <a:cubicBezTo>
                  <a:pt x="887" y="210"/>
                  <a:pt x="959" y="152"/>
                  <a:pt x="1034" y="127"/>
                </a:cubicBezTo>
                <a:cubicBezTo>
                  <a:pt x="1152" y="46"/>
                  <a:pt x="1300" y="19"/>
                  <a:pt x="1440" y="0"/>
                </a:cubicBezTo>
                <a:cubicBezTo>
                  <a:pt x="1572" y="6"/>
                  <a:pt x="1578" y="4"/>
                  <a:pt x="1669" y="25"/>
                </a:cubicBezTo>
                <a:cubicBezTo>
                  <a:pt x="1723" y="52"/>
                  <a:pt x="1744" y="80"/>
                  <a:pt x="1779" y="127"/>
                </a:cubicBezTo>
                <a:cubicBezTo>
                  <a:pt x="1788" y="156"/>
                  <a:pt x="1803" y="182"/>
                  <a:pt x="1813" y="211"/>
                </a:cubicBezTo>
                <a:cubicBezTo>
                  <a:pt x="1821" y="313"/>
                  <a:pt x="1839" y="406"/>
                  <a:pt x="1813" y="508"/>
                </a:cubicBezTo>
                <a:cubicBezTo>
                  <a:pt x="1809" y="525"/>
                  <a:pt x="1805" y="544"/>
                  <a:pt x="1796" y="559"/>
                </a:cubicBezTo>
                <a:cubicBezTo>
                  <a:pt x="1784" y="580"/>
                  <a:pt x="1754" y="618"/>
                  <a:pt x="1754" y="618"/>
                </a:cubicBezTo>
                <a:cubicBezTo>
                  <a:pt x="1738" y="663"/>
                  <a:pt x="1706" y="692"/>
                  <a:pt x="1677" y="728"/>
                </a:cubicBezTo>
                <a:cubicBezTo>
                  <a:pt x="1637" y="779"/>
                  <a:pt x="1615" y="811"/>
                  <a:pt x="1567" y="855"/>
                </a:cubicBezTo>
                <a:cubicBezTo>
                  <a:pt x="1537" y="882"/>
                  <a:pt x="1506" y="908"/>
                  <a:pt x="1482" y="940"/>
                </a:cubicBezTo>
                <a:cubicBezTo>
                  <a:pt x="1474" y="951"/>
                  <a:pt x="1468" y="966"/>
                  <a:pt x="1457" y="974"/>
                </a:cubicBezTo>
                <a:cubicBezTo>
                  <a:pt x="1437" y="989"/>
                  <a:pt x="1409" y="992"/>
                  <a:pt x="1389" y="1008"/>
                </a:cubicBezTo>
                <a:cubicBezTo>
                  <a:pt x="1331" y="1054"/>
                  <a:pt x="1284" y="1069"/>
                  <a:pt x="1220" y="1101"/>
                </a:cubicBezTo>
                <a:cubicBezTo>
                  <a:pt x="1099" y="1163"/>
                  <a:pt x="959" y="1206"/>
                  <a:pt x="822" y="1219"/>
                </a:cubicBezTo>
                <a:cubicBezTo>
                  <a:pt x="775" y="1235"/>
                  <a:pt x="722" y="1239"/>
                  <a:pt x="678" y="126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68" name="Freeform 112"/>
          <p:cNvSpPr>
            <a:spLocks/>
          </p:cNvSpPr>
          <p:nvPr/>
        </p:nvSpPr>
        <p:spPr bwMode="auto">
          <a:xfrm rot="8310493" flipH="1">
            <a:off x="1685925" y="4814888"/>
            <a:ext cx="1328738" cy="365125"/>
          </a:xfrm>
          <a:custGeom>
            <a:avLst/>
            <a:gdLst/>
            <a:ahLst/>
            <a:cxnLst>
              <a:cxn ang="0">
                <a:pos x="1169" y="20"/>
              </a:cxn>
              <a:cxn ang="0">
                <a:pos x="949" y="28"/>
              </a:cxn>
              <a:cxn ang="0">
                <a:pos x="483" y="96"/>
              </a:cxn>
              <a:cxn ang="0">
                <a:pos x="322" y="138"/>
              </a:cxn>
              <a:cxn ang="0">
                <a:pos x="102" y="341"/>
              </a:cxn>
              <a:cxn ang="0">
                <a:pos x="34" y="426"/>
              </a:cxn>
              <a:cxn ang="0">
                <a:pos x="0" y="477"/>
              </a:cxn>
            </a:cxnLst>
            <a:rect l="0" t="0" r="r" b="b"/>
            <a:pathLst>
              <a:path w="1169" h="477">
                <a:moveTo>
                  <a:pt x="1169" y="20"/>
                </a:moveTo>
                <a:cubicBezTo>
                  <a:pt x="1115" y="0"/>
                  <a:pt x="998" y="25"/>
                  <a:pt x="949" y="28"/>
                </a:cubicBezTo>
                <a:cubicBezTo>
                  <a:pt x="798" y="60"/>
                  <a:pt x="637" y="85"/>
                  <a:pt x="483" y="96"/>
                </a:cubicBezTo>
                <a:cubicBezTo>
                  <a:pt x="425" y="105"/>
                  <a:pt x="378" y="125"/>
                  <a:pt x="322" y="138"/>
                </a:cubicBezTo>
                <a:cubicBezTo>
                  <a:pt x="238" y="193"/>
                  <a:pt x="176" y="278"/>
                  <a:pt x="102" y="341"/>
                </a:cubicBezTo>
                <a:cubicBezTo>
                  <a:pt x="65" y="372"/>
                  <a:pt x="62" y="384"/>
                  <a:pt x="34" y="426"/>
                </a:cubicBezTo>
                <a:cubicBezTo>
                  <a:pt x="23" y="443"/>
                  <a:pt x="0" y="477"/>
                  <a:pt x="0" y="47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69" name="Text Box 113"/>
          <p:cNvSpPr txBox="1">
            <a:spLocks noChangeArrowheads="1"/>
          </p:cNvSpPr>
          <p:nvPr/>
        </p:nvSpPr>
        <p:spPr bwMode="auto">
          <a:xfrm>
            <a:off x="323850" y="4652963"/>
            <a:ext cx="1368425" cy="1069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>
                <a:solidFill>
                  <a:srgbClr val="3399FF"/>
                </a:solidFill>
                <a:latin typeface="Comic Sans MS" pitchFamily="66" charset="0"/>
              </a:rPr>
              <a:t>Wider intervals for smaller amplitude</a:t>
            </a:r>
          </a:p>
        </p:txBody>
      </p:sp>
      <p:sp>
        <p:nvSpPr>
          <p:cNvPr id="45170" name="Line 114"/>
          <p:cNvSpPr>
            <a:spLocks noChangeShapeType="1"/>
          </p:cNvSpPr>
          <p:nvPr/>
        </p:nvSpPr>
        <p:spPr bwMode="auto">
          <a:xfrm>
            <a:off x="6659563" y="3716338"/>
            <a:ext cx="0" cy="404812"/>
          </a:xfrm>
          <a:prstGeom prst="line">
            <a:avLst/>
          </a:prstGeom>
          <a:noFill/>
          <a:ln w="38100">
            <a:solidFill>
              <a:srgbClr val="66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71" name="Line 115"/>
          <p:cNvSpPr>
            <a:spLocks noChangeShapeType="1"/>
          </p:cNvSpPr>
          <p:nvPr/>
        </p:nvSpPr>
        <p:spPr bwMode="auto">
          <a:xfrm>
            <a:off x="2339975" y="3789363"/>
            <a:ext cx="0" cy="404812"/>
          </a:xfrm>
          <a:prstGeom prst="line">
            <a:avLst/>
          </a:prstGeom>
          <a:noFill/>
          <a:ln w="38100">
            <a:solidFill>
              <a:srgbClr val="66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72" name="Line 116"/>
          <p:cNvSpPr>
            <a:spLocks noChangeShapeType="1"/>
          </p:cNvSpPr>
          <p:nvPr/>
        </p:nvSpPr>
        <p:spPr bwMode="auto">
          <a:xfrm flipV="1">
            <a:off x="2339975" y="3933825"/>
            <a:ext cx="4321175" cy="0"/>
          </a:xfrm>
          <a:prstGeom prst="line">
            <a:avLst/>
          </a:prstGeom>
          <a:noFill/>
          <a:ln w="28575">
            <a:solidFill>
              <a:srgbClr val="66FF66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75" name="Text Box 119"/>
          <p:cNvSpPr txBox="1">
            <a:spLocks noChangeArrowheads="1"/>
          </p:cNvSpPr>
          <p:nvPr/>
        </p:nvSpPr>
        <p:spPr bwMode="auto">
          <a:xfrm>
            <a:off x="6732588" y="1341438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signal</a:t>
            </a:r>
          </a:p>
        </p:txBody>
      </p:sp>
      <p:sp>
        <p:nvSpPr>
          <p:cNvPr id="45176" name="Text Box 120"/>
          <p:cNvSpPr txBox="1">
            <a:spLocks noChangeArrowheads="1"/>
          </p:cNvSpPr>
          <p:nvPr/>
        </p:nvSpPr>
        <p:spPr bwMode="auto">
          <a:xfrm rot="-864366">
            <a:off x="319088" y="1247775"/>
            <a:ext cx="1662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>
                <a:solidFill>
                  <a:srgbClr val="FF0066"/>
                </a:solidFill>
                <a:latin typeface="Comic Sans MS" pitchFamily="66" charset="0"/>
              </a:rPr>
              <a:t>Ex</a:t>
            </a:r>
            <a:r>
              <a:rPr lang="en-US" altLang="ko-KR" u="sng">
                <a:solidFill>
                  <a:srgbClr val="FF0066"/>
                </a:solidFill>
                <a:latin typeface="Comic Sans MS" pitchFamily="66" charset="0"/>
              </a:rPr>
              <a:t>panding</a:t>
            </a:r>
          </a:p>
        </p:txBody>
      </p:sp>
      <p:sp>
        <p:nvSpPr>
          <p:cNvPr id="45177" name="Line 121"/>
          <p:cNvSpPr>
            <a:spLocks noChangeShapeType="1"/>
          </p:cNvSpPr>
          <p:nvPr/>
        </p:nvSpPr>
        <p:spPr bwMode="auto">
          <a:xfrm>
            <a:off x="4932363" y="3860800"/>
            <a:ext cx="0" cy="71438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78" name="Line 122"/>
          <p:cNvSpPr>
            <a:spLocks noChangeShapeType="1"/>
          </p:cNvSpPr>
          <p:nvPr/>
        </p:nvSpPr>
        <p:spPr bwMode="auto">
          <a:xfrm>
            <a:off x="5148263" y="3716338"/>
            <a:ext cx="0" cy="217487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79" name="Line 123"/>
          <p:cNvSpPr>
            <a:spLocks noChangeShapeType="1"/>
          </p:cNvSpPr>
          <p:nvPr/>
        </p:nvSpPr>
        <p:spPr bwMode="auto">
          <a:xfrm flipH="1">
            <a:off x="5508625" y="3573463"/>
            <a:ext cx="0" cy="360362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80" name="Line 124"/>
          <p:cNvSpPr>
            <a:spLocks noChangeShapeType="1"/>
          </p:cNvSpPr>
          <p:nvPr/>
        </p:nvSpPr>
        <p:spPr bwMode="auto">
          <a:xfrm>
            <a:off x="3995738" y="4076700"/>
            <a:ext cx="0" cy="71438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81" name="Line 125"/>
          <p:cNvSpPr>
            <a:spLocks noChangeShapeType="1"/>
          </p:cNvSpPr>
          <p:nvPr/>
        </p:nvSpPr>
        <p:spPr bwMode="auto">
          <a:xfrm>
            <a:off x="3635375" y="4076700"/>
            <a:ext cx="0" cy="217488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82" name="Line 126"/>
          <p:cNvSpPr>
            <a:spLocks noChangeShapeType="1"/>
          </p:cNvSpPr>
          <p:nvPr/>
        </p:nvSpPr>
        <p:spPr bwMode="auto">
          <a:xfrm flipH="1">
            <a:off x="3276600" y="4076700"/>
            <a:ext cx="0" cy="360363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83" name="Line 127"/>
          <p:cNvSpPr>
            <a:spLocks noChangeShapeType="1"/>
          </p:cNvSpPr>
          <p:nvPr/>
        </p:nvSpPr>
        <p:spPr bwMode="auto">
          <a:xfrm flipH="1">
            <a:off x="6084888" y="3284538"/>
            <a:ext cx="0" cy="720725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84" name="Line 128"/>
          <p:cNvSpPr>
            <a:spLocks noChangeShapeType="1"/>
          </p:cNvSpPr>
          <p:nvPr/>
        </p:nvSpPr>
        <p:spPr bwMode="auto">
          <a:xfrm flipH="1">
            <a:off x="6300788" y="3213100"/>
            <a:ext cx="0" cy="792163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85" name="Line 129"/>
          <p:cNvSpPr>
            <a:spLocks noChangeShapeType="1"/>
          </p:cNvSpPr>
          <p:nvPr/>
        </p:nvSpPr>
        <p:spPr bwMode="auto">
          <a:xfrm flipH="1">
            <a:off x="6516688" y="3068638"/>
            <a:ext cx="0" cy="936625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86" name="Line 130"/>
          <p:cNvSpPr>
            <a:spLocks noChangeShapeType="1"/>
          </p:cNvSpPr>
          <p:nvPr/>
        </p:nvSpPr>
        <p:spPr bwMode="auto">
          <a:xfrm flipH="1">
            <a:off x="2627313" y="4005263"/>
            <a:ext cx="0" cy="936625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187" name="Line 131"/>
          <p:cNvSpPr>
            <a:spLocks noChangeShapeType="1"/>
          </p:cNvSpPr>
          <p:nvPr/>
        </p:nvSpPr>
        <p:spPr bwMode="auto">
          <a:xfrm flipH="1">
            <a:off x="2843213" y="4005263"/>
            <a:ext cx="0" cy="720725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2F2F1-CF01-4B93-A6A0-2A14FCD7B045}" type="slidenum">
              <a:rPr lang="en-US" altLang="ko-KR"/>
              <a:pPr/>
              <a:t>22</a:t>
            </a:fld>
            <a:endParaRPr lang="en-US" altLang="ko-KR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0"/>
            <a:ext cx="4679950" cy="692150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PCM Speech(4)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68313" y="1052513"/>
            <a:ext cx="554355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 Two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Companding Codewords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for PCM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l-GR" altLang="ko-KR" sz="2000" i="1">
                <a:solidFill>
                  <a:srgbClr val="808000"/>
                </a:solidFill>
                <a:latin typeface="Arial" pitchFamily="34" charset="0"/>
              </a:rPr>
              <a:t>μ</a:t>
            </a:r>
            <a:r>
              <a:rPr lang="el-GR" altLang="ko-KR" sz="2000"/>
              <a:t> </a:t>
            </a:r>
            <a:r>
              <a:rPr lang="en-US" altLang="ko-KR" sz="2000">
                <a:solidFill>
                  <a:srgbClr val="808000"/>
                </a:solidFill>
                <a:latin typeface="Comic Sans MS" pitchFamily="66" charset="0"/>
              </a:rPr>
              <a:t>-law</a:t>
            </a:r>
            <a:r>
              <a:rPr lang="en-US" altLang="ko-KR" sz="2000">
                <a:latin typeface="Comic Sans MS" pitchFamily="66" charset="0"/>
              </a:rPr>
              <a:t>: North America &amp; East Asia</a:t>
            </a:r>
            <a:endParaRPr lang="el-GR" altLang="ko-KR" sz="2000">
              <a:latin typeface="Comic Sans MS" pitchFamily="66" charset="0"/>
            </a:endParaRP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A-law</a:t>
            </a:r>
            <a:r>
              <a:rPr lang="en-US" altLang="ko-KR" sz="2000">
                <a:latin typeface="Comic Sans MS" pitchFamily="66" charset="0"/>
              </a:rPr>
              <a:t>: Europe</a:t>
            </a:r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1835150" y="2636838"/>
            <a:ext cx="865188" cy="324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endParaRPr lang="en-US" altLang="ko-KR" sz="2000">
              <a:solidFill>
                <a:srgbClr val="CC0099"/>
              </a:solidFill>
              <a:latin typeface="Times New Roman" pitchFamily="18" charset="0"/>
            </a:endParaRPr>
          </a:p>
          <a:p>
            <a:pPr algn="r"/>
            <a:r>
              <a:rPr lang="en-US" altLang="ko-KR" sz="2000">
                <a:solidFill>
                  <a:srgbClr val="CC0099"/>
                </a:solidFill>
                <a:latin typeface="Times New Roman" pitchFamily="18" charset="0"/>
              </a:rPr>
              <a:t>+127</a:t>
            </a:r>
          </a:p>
          <a:p>
            <a:pPr algn="r"/>
            <a:r>
              <a:rPr lang="en-US" altLang="ko-KR" sz="2000">
                <a:solidFill>
                  <a:srgbClr val="CC0099"/>
                </a:solidFill>
                <a:latin typeface="Times New Roman" pitchFamily="18" charset="0"/>
              </a:rPr>
              <a:t>+96</a:t>
            </a:r>
          </a:p>
          <a:p>
            <a:pPr algn="r"/>
            <a:r>
              <a:rPr lang="en-US" altLang="ko-KR" sz="2000">
                <a:solidFill>
                  <a:srgbClr val="CC0099"/>
                </a:solidFill>
                <a:latin typeface="Times New Roman" pitchFamily="18" charset="0"/>
              </a:rPr>
              <a:t>+64</a:t>
            </a:r>
          </a:p>
          <a:p>
            <a:pPr algn="r"/>
            <a:r>
              <a:rPr lang="en-US" altLang="ko-KR" sz="2000">
                <a:solidFill>
                  <a:srgbClr val="CC0099"/>
                </a:solidFill>
                <a:latin typeface="Times New Roman" pitchFamily="18" charset="0"/>
              </a:rPr>
              <a:t>+32</a:t>
            </a:r>
          </a:p>
          <a:p>
            <a:pPr algn="r"/>
            <a:r>
              <a:rPr lang="en-US" altLang="ko-KR" sz="2000">
                <a:solidFill>
                  <a:srgbClr val="CC0099"/>
                </a:solidFill>
                <a:latin typeface="Times New Roman" pitchFamily="18" charset="0"/>
              </a:rPr>
              <a:t>+0</a:t>
            </a:r>
          </a:p>
          <a:p>
            <a:pPr algn="r"/>
            <a:r>
              <a:rPr lang="en-US" altLang="ko-KR" sz="2000">
                <a:solidFill>
                  <a:srgbClr val="CC0099"/>
                </a:solidFill>
                <a:latin typeface="Times New Roman" pitchFamily="18" charset="0"/>
              </a:rPr>
              <a:t>-0</a:t>
            </a:r>
          </a:p>
          <a:p>
            <a:pPr algn="r"/>
            <a:r>
              <a:rPr lang="en-US" altLang="ko-KR" sz="2000">
                <a:solidFill>
                  <a:srgbClr val="CC0099"/>
                </a:solidFill>
                <a:latin typeface="Times New Roman" pitchFamily="18" charset="0"/>
              </a:rPr>
              <a:t>-32</a:t>
            </a:r>
          </a:p>
          <a:p>
            <a:pPr algn="r"/>
            <a:r>
              <a:rPr lang="en-US" altLang="ko-KR" sz="2000">
                <a:solidFill>
                  <a:srgbClr val="CC0099"/>
                </a:solidFill>
                <a:latin typeface="Times New Roman" pitchFamily="18" charset="0"/>
              </a:rPr>
              <a:t>-64</a:t>
            </a:r>
          </a:p>
          <a:p>
            <a:pPr algn="r"/>
            <a:r>
              <a:rPr lang="en-US" altLang="ko-KR" sz="2000">
                <a:solidFill>
                  <a:srgbClr val="CC0099"/>
                </a:solidFill>
                <a:latin typeface="Times New Roman" pitchFamily="18" charset="0"/>
              </a:rPr>
              <a:t>-96</a:t>
            </a:r>
          </a:p>
          <a:p>
            <a:pPr algn="r"/>
            <a:r>
              <a:rPr lang="en-US" altLang="ko-KR" sz="2000">
                <a:solidFill>
                  <a:srgbClr val="CC0099"/>
                </a:solidFill>
                <a:latin typeface="Times New Roman" pitchFamily="18" charset="0"/>
              </a:rPr>
              <a:t>-127</a:t>
            </a:r>
          </a:p>
          <a:p>
            <a:pPr algn="r"/>
            <a:endParaRPr lang="en-US" altLang="ko-KR" sz="2000">
              <a:solidFill>
                <a:srgbClr val="CC0099"/>
              </a:solidFill>
              <a:latin typeface="Times New Roman" pitchFamily="18" charset="0"/>
            </a:endParaRPr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3348038" y="2636838"/>
            <a:ext cx="1511300" cy="324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endParaRPr lang="en-US" altLang="ko-KR" sz="2000">
              <a:solidFill>
                <a:srgbClr val="CC0099"/>
              </a:solidFill>
              <a:latin typeface="Times New Roman" pitchFamily="18" charset="0"/>
            </a:endParaRPr>
          </a:p>
          <a:p>
            <a:pPr algn="r"/>
            <a:r>
              <a:rPr lang="en-US" altLang="ko-KR" sz="2000">
                <a:solidFill>
                  <a:srgbClr val="808000"/>
                </a:solidFill>
                <a:latin typeface="Times New Roman" pitchFamily="18" charset="0"/>
              </a:rPr>
              <a:t>1 0000000</a:t>
            </a:r>
          </a:p>
          <a:p>
            <a:pPr algn="r"/>
            <a:r>
              <a:rPr lang="en-US" altLang="ko-KR" sz="2000">
                <a:solidFill>
                  <a:srgbClr val="808000"/>
                </a:solidFill>
                <a:latin typeface="Times New Roman" pitchFamily="18" charset="0"/>
              </a:rPr>
              <a:t>1 0011111</a:t>
            </a:r>
          </a:p>
          <a:p>
            <a:pPr algn="r"/>
            <a:r>
              <a:rPr lang="en-US" altLang="ko-KR" sz="2000">
                <a:solidFill>
                  <a:srgbClr val="808000"/>
                </a:solidFill>
                <a:latin typeface="Times New Roman" pitchFamily="18" charset="0"/>
              </a:rPr>
              <a:t>1 0111111</a:t>
            </a:r>
          </a:p>
          <a:p>
            <a:pPr algn="r"/>
            <a:r>
              <a:rPr lang="en-US" altLang="ko-KR" sz="2000">
                <a:solidFill>
                  <a:srgbClr val="808000"/>
                </a:solidFill>
                <a:latin typeface="Times New Roman" pitchFamily="18" charset="0"/>
              </a:rPr>
              <a:t>1 1011111</a:t>
            </a:r>
          </a:p>
          <a:p>
            <a:pPr algn="r"/>
            <a:r>
              <a:rPr lang="en-US" altLang="ko-KR" sz="2000">
                <a:solidFill>
                  <a:srgbClr val="808000"/>
                </a:solidFill>
                <a:latin typeface="Times New Roman" pitchFamily="18" charset="0"/>
              </a:rPr>
              <a:t>1 1111111</a:t>
            </a:r>
          </a:p>
          <a:p>
            <a:pPr algn="r"/>
            <a:r>
              <a:rPr lang="en-US" altLang="ko-KR" sz="2000">
                <a:solidFill>
                  <a:srgbClr val="808000"/>
                </a:solidFill>
                <a:latin typeface="Times New Roman" pitchFamily="18" charset="0"/>
              </a:rPr>
              <a:t>0 1111111</a:t>
            </a:r>
          </a:p>
          <a:p>
            <a:pPr algn="r"/>
            <a:r>
              <a:rPr lang="en-US" altLang="ko-KR" sz="2000">
                <a:solidFill>
                  <a:srgbClr val="808000"/>
                </a:solidFill>
                <a:latin typeface="Times New Roman" pitchFamily="18" charset="0"/>
              </a:rPr>
              <a:t>0 1011111</a:t>
            </a:r>
          </a:p>
          <a:p>
            <a:pPr algn="r"/>
            <a:r>
              <a:rPr lang="en-US" altLang="ko-KR" sz="2000">
                <a:solidFill>
                  <a:srgbClr val="808000"/>
                </a:solidFill>
                <a:latin typeface="Times New Roman" pitchFamily="18" charset="0"/>
              </a:rPr>
              <a:t>0 0111111</a:t>
            </a:r>
          </a:p>
          <a:p>
            <a:pPr algn="r"/>
            <a:r>
              <a:rPr lang="en-US" altLang="ko-KR" sz="2000">
                <a:solidFill>
                  <a:srgbClr val="808000"/>
                </a:solidFill>
                <a:latin typeface="Times New Roman" pitchFamily="18" charset="0"/>
              </a:rPr>
              <a:t>0 0011111</a:t>
            </a:r>
          </a:p>
          <a:p>
            <a:pPr algn="r"/>
            <a:r>
              <a:rPr lang="en-US" altLang="ko-KR" sz="2000">
                <a:solidFill>
                  <a:srgbClr val="808000"/>
                </a:solidFill>
                <a:latin typeface="Times New Roman" pitchFamily="18" charset="0"/>
              </a:rPr>
              <a:t>0 0000000</a:t>
            </a:r>
          </a:p>
          <a:p>
            <a:pPr algn="r"/>
            <a:endParaRPr lang="en-US" altLang="ko-KR" sz="200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5508625" y="2636838"/>
            <a:ext cx="1511300" cy="324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endParaRPr lang="en-US" altLang="ko-KR" sz="2000">
              <a:solidFill>
                <a:srgbClr val="CC0099"/>
              </a:solidFill>
              <a:latin typeface="Times New Roman" pitchFamily="18" charset="0"/>
            </a:endParaRPr>
          </a:p>
          <a:p>
            <a:pPr algn="r"/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</a:rPr>
              <a:t>1 1111111</a:t>
            </a:r>
          </a:p>
          <a:p>
            <a:pPr algn="r"/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</a:rPr>
              <a:t>1 1100000</a:t>
            </a:r>
          </a:p>
          <a:p>
            <a:pPr algn="r"/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</a:rPr>
              <a:t>1 1000000</a:t>
            </a:r>
          </a:p>
          <a:p>
            <a:pPr algn="r"/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</a:rPr>
              <a:t>1 0100000</a:t>
            </a:r>
          </a:p>
          <a:p>
            <a:pPr algn="r"/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</a:rPr>
              <a:t>1 0000000</a:t>
            </a:r>
          </a:p>
          <a:p>
            <a:pPr algn="r"/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</a:rPr>
              <a:t>0 0000000</a:t>
            </a:r>
          </a:p>
          <a:p>
            <a:pPr algn="r"/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</a:rPr>
              <a:t>0 0100000</a:t>
            </a:r>
          </a:p>
          <a:p>
            <a:pPr algn="r"/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</a:rPr>
              <a:t>0 1000000</a:t>
            </a:r>
          </a:p>
          <a:p>
            <a:pPr algn="r"/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</a:rPr>
              <a:t>0 1100000</a:t>
            </a:r>
          </a:p>
          <a:p>
            <a:pPr algn="r"/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</a:rPr>
              <a:t>0 1111111</a:t>
            </a:r>
          </a:p>
          <a:p>
            <a:pPr algn="r"/>
            <a:endParaRPr lang="en-US" altLang="ko-KR" sz="200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3635375" y="2781300"/>
            <a:ext cx="215900" cy="302418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5795963" y="2781300"/>
            <a:ext cx="215900" cy="302418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6" name="Line 30"/>
          <p:cNvSpPr>
            <a:spLocks noChangeShapeType="1"/>
          </p:cNvSpPr>
          <p:nvPr/>
        </p:nvSpPr>
        <p:spPr bwMode="auto">
          <a:xfrm>
            <a:off x="3924300" y="580548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87" name="Line 31"/>
          <p:cNvSpPr>
            <a:spLocks noChangeShapeType="1"/>
          </p:cNvSpPr>
          <p:nvPr/>
        </p:nvSpPr>
        <p:spPr bwMode="auto">
          <a:xfrm>
            <a:off x="6083300" y="580548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88" name="Line 32"/>
          <p:cNvSpPr>
            <a:spLocks noChangeShapeType="1"/>
          </p:cNvSpPr>
          <p:nvPr/>
        </p:nvSpPr>
        <p:spPr bwMode="auto">
          <a:xfrm>
            <a:off x="4356100" y="58769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89" name="Line 33"/>
          <p:cNvSpPr>
            <a:spLocks noChangeShapeType="1"/>
          </p:cNvSpPr>
          <p:nvPr/>
        </p:nvSpPr>
        <p:spPr bwMode="auto">
          <a:xfrm>
            <a:off x="6516688" y="58769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90" name="Line 34"/>
          <p:cNvSpPr>
            <a:spLocks noChangeShapeType="1"/>
          </p:cNvSpPr>
          <p:nvPr/>
        </p:nvSpPr>
        <p:spPr bwMode="auto">
          <a:xfrm>
            <a:off x="4356100" y="6237288"/>
            <a:ext cx="2160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91" name="Text Box 35"/>
          <p:cNvSpPr txBox="1">
            <a:spLocks noChangeArrowheads="1"/>
          </p:cNvSpPr>
          <p:nvPr/>
        </p:nvSpPr>
        <p:spPr bwMode="auto">
          <a:xfrm>
            <a:off x="4572000" y="5876925"/>
            <a:ext cx="1871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solidFill>
                  <a:srgbClr val="FF0000"/>
                </a:solidFill>
                <a:latin typeface="Times New Roman" pitchFamily="18" charset="0"/>
              </a:rPr>
              <a:t>1’s complement</a:t>
            </a:r>
          </a:p>
        </p:txBody>
      </p:sp>
      <p:sp>
        <p:nvSpPr>
          <p:cNvPr id="19492" name="Text Box 36"/>
          <p:cNvSpPr txBox="1">
            <a:spLocks noChangeArrowheads="1"/>
          </p:cNvSpPr>
          <p:nvPr/>
        </p:nvSpPr>
        <p:spPr bwMode="auto">
          <a:xfrm>
            <a:off x="3205163" y="2278063"/>
            <a:ext cx="187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altLang="ko-KR" b="1" i="1">
                <a:solidFill>
                  <a:srgbClr val="808000"/>
                </a:solidFill>
                <a:latin typeface="Times New Roman" pitchFamily="18" charset="0"/>
              </a:rPr>
              <a:t>μ</a:t>
            </a:r>
            <a:r>
              <a:rPr lang="en-US" altLang="ko-KR" b="1">
                <a:solidFill>
                  <a:srgbClr val="808000"/>
                </a:solidFill>
                <a:latin typeface="Times New Roman" pitchFamily="18" charset="0"/>
              </a:rPr>
              <a:t>-law</a:t>
            </a:r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5437188" y="2278063"/>
            <a:ext cx="187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>
                <a:solidFill>
                  <a:schemeClr val="hlink"/>
                </a:solidFill>
                <a:latin typeface="Times New Roman" pitchFamily="18" charset="0"/>
              </a:rPr>
              <a:t>A-law</a:t>
            </a:r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1403350" y="6021388"/>
            <a:ext cx="208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Sign bit (polarity)</a:t>
            </a:r>
          </a:p>
        </p:txBody>
      </p:sp>
      <p:sp>
        <p:nvSpPr>
          <p:cNvPr id="19496" name="Line 40"/>
          <p:cNvSpPr>
            <a:spLocks noChangeShapeType="1"/>
          </p:cNvSpPr>
          <p:nvPr/>
        </p:nvSpPr>
        <p:spPr bwMode="auto">
          <a:xfrm>
            <a:off x="3492500" y="623728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97" name="Line 41"/>
          <p:cNvSpPr>
            <a:spLocks noChangeShapeType="1"/>
          </p:cNvSpPr>
          <p:nvPr/>
        </p:nvSpPr>
        <p:spPr bwMode="auto">
          <a:xfrm>
            <a:off x="3779838" y="58769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98" name="Text Box 42"/>
          <p:cNvSpPr txBox="1">
            <a:spLocks noChangeArrowheads="1"/>
          </p:cNvSpPr>
          <p:nvPr/>
        </p:nvSpPr>
        <p:spPr bwMode="auto">
          <a:xfrm rot="1534637">
            <a:off x="5580063" y="1341438"/>
            <a:ext cx="3384550" cy="8223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>
                <a:latin typeface="Arial"/>
              </a:rPr>
              <a:t>“</a:t>
            </a:r>
            <a:r>
              <a:rPr lang="en-US" altLang="ko-KR">
                <a:latin typeface="Comic Sans MS" pitchFamily="66" charset="0"/>
              </a:rPr>
              <a:t>Signed &amp; magnitude” representation</a:t>
            </a:r>
          </a:p>
        </p:txBody>
      </p:sp>
      <p:sp>
        <p:nvSpPr>
          <p:cNvPr id="19499" name="Rectangle 43"/>
          <p:cNvSpPr>
            <a:spLocks noChangeArrowheads="1"/>
          </p:cNvSpPr>
          <p:nvPr/>
        </p:nvSpPr>
        <p:spPr bwMode="auto">
          <a:xfrm>
            <a:off x="2268538" y="4005263"/>
            <a:ext cx="4751387" cy="576262"/>
          </a:xfrm>
          <a:prstGeom prst="rect">
            <a:avLst/>
          </a:prstGeom>
          <a:noFill/>
          <a:ln w="9525" cap="rnd">
            <a:solidFill>
              <a:srgbClr val="FF0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26EC9-1789-402B-AA16-393F3A29C19B}" type="slidenum">
              <a:rPr lang="en-US" altLang="ko-KR"/>
              <a:pPr/>
              <a:t>23</a:t>
            </a:fld>
            <a:endParaRPr lang="en-US" altLang="ko-KR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04813"/>
            <a:ext cx="7920038" cy="863600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CD-Quality Audio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68313" y="1412875"/>
            <a:ext cx="82804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altLang="ko-KR" sz="200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Human audible bandwidth</a:t>
            </a:r>
            <a:r>
              <a:rPr lang="en-US" altLang="ko-KR" sz="2000">
                <a:latin typeface="Comic Sans MS" pitchFamily="66" charset="0"/>
              </a:rPr>
              <a:t>: 15Hz-20Khz 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 40Ksps 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endParaRPr lang="en-US" altLang="ko-KR" sz="2000">
              <a:latin typeface="Comic Sans MS" pitchFamily="66" charset="0"/>
              <a:sym typeface="Symbol" pitchFamily="18" charset="2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In CD-ROMs, more higher, say,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44.1Ksps</a:t>
            </a:r>
            <a:r>
              <a:rPr lang="en-US" altLang="ko-KR" sz="2000">
                <a:latin typeface="Comic Sans MS" pitchFamily="66" charset="0"/>
              </a:rPr>
              <a:t> &amp;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16-bit/sample</a:t>
            </a:r>
            <a:r>
              <a:rPr lang="en-US" altLang="ko-KR" sz="2000">
                <a:latin typeface="Comic Sans MS" pitchFamily="66" charset="0"/>
              </a:rPr>
              <a:t> used</a:t>
            </a:r>
          </a:p>
          <a:p>
            <a:pPr lvl="1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bit rate for channel</a:t>
            </a:r>
            <a:r>
              <a:rPr lang="en-US" altLang="ko-KR" sz="2000">
                <a:latin typeface="Comic Sans MS" pitchFamily="66" charset="0"/>
              </a:rPr>
              <a:t> 	= sampling rate x bits per sample</a:t>
            </a:r>
          </a:p>
          <a:p>
            <a:pPr lvl="2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latin typeface="Comic Sans MS" pitchFamily="66" charset="0"/>
              </a:rPr>
              <a:t>		           	= </a:t>
            </a:r>
            <a:r>
              <a:rPr lang="en-US" altLang="ko-KR" sz="2000" u="sng">
                <a:solidFill>
                  <a:srgbClr val="CC0099"/>
                </a:solidFill>
                <a:latin typeface="Comic Sans MS" pitchFamily="66" charset="0"/>
              </a:rPr>
              <a:t>44.1 x 10</a:t>
            </a:r>
            <a:r>
              <a:rPr lang="en-US" altLang="ko-KR" sz="2000" u="sng" baseline="30000">
                <a:solidFill>
                  <a:srgbClr val="CC0099"/>
                </a:solidFill>
                <a:latin typeface="Comic Sans MS" pitchFamily="66" charset="0"/>
              </a:rPr>
              <a:t>3</a:t>
            </a:r>
            <a:r>
              <a:rPr lang="en-US" altLang="ko-KR" sz="2000" u="sng">
                <a:solidFill>
                  <a:srgbClr val="CC0099"/>
                </a:solidFill>
                <a:latin typeface="Comic Sans MS" pitchFamily="66" charset="0"/>
              </a:rPr>
              <a:t> x 16 = 705.6 Kbps</a:t>
            </a:r>
            <a:r>
              <a:rPr lang="en-US" altLang="ko-KR" sz="2000">
                <a:latin typeface="Comic Sans MS" pitchFamily="66" charset="0"/>
              </a:rPr>
              <a:t> </a:t>
            </a:r>
          </a:p>
          <a:p>
            <a:pPr lvl="1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total rate required for stereophonic music</a:t>
            </a:r>
            <a:r>
              <a:rPr lang="en-US" altLang="ko-KR" sz="2000">
                <a:latin typeface="Comic Sans MS" pitchFamily="66" charset="0"/>
              </a:rPr>
              <a:t> </a:t>
            </a:r>
          </a:p>
          <a:p>
            <a:pPr lvl="3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latin typeface="Comic Sans MS" pitchFamily="66" charset="0"/>
              </a:rPr>
              <a:t>		= </a:t>
            </a:r>
            <a:r>
              <a:rPr lang="en-US" altLang="ko-KR" sz="2000" u="sng">
                <a:solidFill>
                  <a:srgbClr val="CC0099"/>
                </a:solidFill>
                <a:latin typeface="Comic Sans MS" pitchFamily="66" charset="0"/>
              </a:rPr>
              <a:t>2 x 705.6 = 1.411 Mbps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storage capacity for a 1 hour CD-ROM title</a:t>
            </a:r>
            <a:r>
              <a:rPr lang="en-US" altLang="ko-KR" sz="2000">
                <a:latin typeface="Comic Sans MS" pitchFamily="66" charset="0"/>
              </a:rPr>
              <a:t> </a:t>
            </a:r>
          </a:p>
          <a:p>
            <a:pPr lvl="3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latin typeface="Comic Sans MS" pitchFamily="66" charset="0"/>
              </a:rPr>
              <a:t>		= </a:t>
            </a:r>
            <a:r>
              <a:rPr lang="en-US" altLang="ko-KR" sz="2000" u="sng">
                <a:solidFill>
                  <a:srgbClr val="CC0099"/>
                </a:solidFill>
                <a:latin typeface="Comic Sans MS" pitchFamily="66" charset="0"/>
              </a:rPr>
              <a:t>1.411 x 60 x 60 = 634.95 Mbytes</a:t>
            </a:r>
            <a:r>
              <a:rPr lang="en-US" altLang="ko-KR" sz="2000">
                <a:latin typeface="Comic Sans MS" pitchFamily="66" charset="0"/>
              </a:rPr>
              <a:t> 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latin typeface="Comic Sans MS" pitchFamily="66" charset="0"/>
              </a:rPr>
              <a:t>this takes (634.95 x 10</a:t>
            </a:r>
            <a:r>
              <a:rPr lang="en-US" altLang="ko-KR" sz="2000" baseline="30000">
                <a:latin typeface="Comic Sans MS" pitchFamily="66" charset="0"/>
              </a:rPr>
              <a:t>6</a:t>
            </a:r>
            <a:r>
              <a:rPr lang="en-US" altLang="ko-KR" sz="2000">
                <a:latin typeface="Comic Sans MS" pitchFamily="66" charset="0"/>
              </a:rPr>
              <a:t> x 8)/(10 x 10</a:t>
            </a:r>
            <a:r>
              <a:rPr lang="en-US" altLang="ko-KR" sz="2000" baseline="30000">
                <a:latin typeface="Comic Sans MS" pitchFamily="66" charset="0"/>
              </a:rPr>
              <a:t>6</a:t>
            </a:r>
            <a:r>
              <a:rPr lang="en-US" altLang="ko-KR" sz="2000">
                <a:latin typeface="Comic Sans MS" pitchFamily="66" charset="0"/>
              </a:rPr>
              <a:t>) = 8.5 min. down-loading time via a 10Mbps link network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D31D-F039-434F-A4FE-D2704594E98E}" type="slidenum">
              <a:rPr lang="en-US" altLang="ko-KR"/>
              <a:pPr/>
              <a:t>24</a:t>
            </a:fld>
            <a:endParaRPr lang="en-US" altLang="ko-KR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7162" cy="981075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Synthesized Audio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79388" y="1196975"/>
            <a:ext cx="8748712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altLang="ko-KR" sz="200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lnSpc>
                <a:spcPct val="13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A digitized audio requires a large amount of memory while </a:t>
            </a: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 			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a synthesized audio</a:t>
            </a:r>
            <a:r>
              <a:rPr lang="en-US" altLang="ko-KR" sz="2000">
                <a:latin typeface="Comic Sans MS" pitchFamily="66" charset="0"/>
              </a:rPr>
              <a:t> is  							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1)</a:t>
            </a: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3366FF"/>
                </a:solidFill>
                <a:latin typeface="Comic Sans MS" pitchFamily="66" charset="0"/>
              </a:rPr>
              <a:t>2 or 3 orders of magnitude less</a:t>
            </a:r>
            <a:r>
              <a:rPr lang="en-US" altLang="ko-KR" sz="2000">
                <a:latin typeface="Comic Sans MS" pitchFamily="66" charset="0"/>
              </a:rPr>
              <a:t>  					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2)</a:t>
            </a:r>
            <a:r>
              <a:rPr lang="en-US" altLang="ko-KR" sz="2000">
                <a:latin typeface="Comic Sans MS" pitchFamily="66" charset="0"/>
              </a:rPr>
              <a:t> much </a:t>
            </a:r>
            <a:r>
              <a:rPr lang="en-US" altLang="ko-KR" sz="2000">
                <a:solidFill>
                  <a:srgbClr val="3366FF"/>
                </a:solidFill>
                <a:latin typeface="Comic Sans MS" pitchFamily="66" charset="0"/>
              </a:rPr>
              <a:t>easier to edit &amp; to mix</a:t>
            </a:r>
            <a:r>
              <a:rPr lang="en-US" altLang="ko-KR" sz="2000">
                <a:latin typeface="Comic Sans MS" pitchFamily="66" charset="0"/>
              </a:rPr>
              <a:t> several passes together</a:t>
            </a:r>
          </a:p>
          <a:p>
            <a:pPr>
              <a:lnSpc>
                <a:spcPct val="13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An audio/sound synthesizer: </a:t>
            </a:r>
            <a:r>
              <a:rPr lang="en-US" altLang="ko-KR" sz="2000">
                <a:solidFill>
                  <a:srgbClr val="3399FF"/>
                </a:solidFill>
                <a:latin typeface="Comic Sans MS" pitchFamily="66" charset="0"/>
              </a:rPr>
              <a:t>computer + keyboard + a set of 	sound generators + interfaces for instruments (elec. guitar)</a:t>
            </a:r>
          </a:p>
          <a:p>
            <a:pPr>
              <a:lnSpc>
                <a:spcPct val="13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latin typeface="Comic Sans MS" pitchFamily="66" charset="0"/>
              </a:rPr>
              <a:t>*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MIDI</a:t>
            </a:r>
            <a:r>
              <a:rPr lang="en-US" altLang="ko-KR" sz="2000">
                <a:latin typeface="Comic Sans MS" pitchFamily="66" charset="0"/>
              </a:rPr>
              <a:t> (Music Instrument Digital Interface): Standard I/O interfaces  </a:t>
            </a:r>
          </a:p>
          <a:p>
            <a:pPr lvl="1">
              <a:lnSpc>
                <a:spcPct val="130000"/>
              </a:lnSpc>
              <a:spcBef>
                <a:spcPct val="50000"/>
              </a:spcBef>
              <a:buClr>
                <a:schemeClr val="hlink"/>
              </a:buClr>
              <a:buFontTx/>
              <a:buChar char="-"/>
            </a:pPr>
            <a:r>
              <a:rPr lang="en-US" altLang="ko-KR" sz="2000">
                <a:latin typeface="Comic Sans MS" pitchFamily="66" charset="0"/>
              </a:rPr>
              <a:t> Messages (status byte + data bytes)</a:t>
            </a:r>
          </a:p>
          <a:p>
            <a:pPr lvl="1">
              <a:lnSpc>
                <a:spcPct val="130000"/>
              </a:lnSpc>
              <a:spcBef>
                <a:spcPct val="50000"/>
              </a:spcBef>
              <a:buClr>
                <a:schemeClr val="hlink"/>
              </a:buClr>
              <a:buFontTx/>
              <a:buChar char="-"/>
            </a:pPr>
            <a:r>
              <a:rPr lang="en-US" altLang="ko-KR" sz="2000">
                <a:latin typeface="Comic Sans MS" pitchFamily="66" charset="0"/>
              </a:rPr>
              <a:t> Connectors, Cables, &amp; Electrical Signals</a:t>
            </a:r>
            <a:endParaRPr lang="en-US" altLang="ko-KR" sz="2000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9433B-5C4A-48FF-808C-281CFBD6A45C}" type="slidenum">
              <a:rPr lang="en-US" altLang="ko-KR"/>
              <a:pPr/>
              <a:t>25</a:t>
            </a:fld>
            <a:endParaRPr lang="en-US" altLang="ko-KR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7162" cy="603250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2.6  Video (Motion): Broadcast TV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827088" y="1196975"/>
            <a:ext cx="72009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altLang="ko-KR" sz="2000">
              <a:solidFill>
                <a:srgbClr val="0000FF"/>
              </a:solidFill>
              <a:latin typeface="Comic Sans MS" pitchFamily="66" charset="0"/>
            </a:endParaRPr>
          </a:p>
          <a:p>
            <a:pPr lvl="1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3399FF"/>
                </a:solidFill>
                <a:latin typeface="Comic Sans MS" pitchFamily="66" charset="0"/>
              </a:rPr>
              <a:t>Entertainment</a:t>
            </a:r>
            <a:r>
              <a:rPr lang="en-US" altLang="ko-KR" sz="2000">
                <a:latin typeface="Comic Sans MS" pitchFamily="66" charset="0"/>
              </a:rPr>
              <a:t>: Broadcast TV, VCR/DVD Recordings</a:t>
            </a:r>
          </a:p>
          <a:p>
            <a:pPr lvl="1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3399FF"/>
                </a:solidFill>
                <a:latin typeface="Comic Sans MS" pitchFamily="66" charset="0"/>
              </a:rPr>
              <a:t>Interpersonal</a:t>
            </a:r>
            <a:r>
              <a:rPr lang="en-US" altLang="ko-KR" sz="2000">
                <a:latin typeface="Comic Sans MS" pitchFamily="66" charset="0"/>
              </a:rPr>
              <a:t>: Video Telephony &amp; Videoconferencing</a:t>
            </a:r>
          </a:p>
          <a:p>
            <a:pPr lvl="1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3399FF"/>
                </a:solidFill>
                <a:latin typeface="Comic Sans MS" pitchFamily="66" charset="0"/>
              </a:rPr>
              <a:t>Interactive</a:t>
            </a:r>
            <a:r>
              <a:rPr lang="en-US" altLang="ko-KR" sz="2000">
                <a:latin typeface="Comic Sans MS" pitchFamily="66" charset="0"/>
              </a:rPr>
              <a:t>: Video Clips on PC Windows</a:t>
            </a:r>
            <a:endParaRPr lang="en-US" altLang="ko-KR" sz="2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1258888" y="1341438"/>
            <a:ext cx="6697662" cy="13668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2987675" y="1052513"/>
            <a:ext cx="33115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>
                <a:solidFill>
                  <a:srgbClr val="FF0000"/>
                </a:solidFill>
                <a:latin typeface="Times New Roman" pitchFamily="18" charset="0"/>
              </a:rPr>
              <a:t>Video Applications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395288" y="2997200"/>
            <a:ext cx="8424862" cy="320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Scanning Sequences: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Interlaced Scanning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To minimize the amount of tx bandwidth, a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frame</a:t>
            </a:r>
            <a:r>
              <a:rPr lang="en-US" altLang="ko-KR" sz="2000">
                <a:latin typeface="Comic Sans MS" pitchFamily="66" charset="0"/>
              </a:rPr>
              <a:t> is divided into 	two halves called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fields</a:t>
            </a:r>
          </a:p>
          <a:p>
            <a:pPr lvl="2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latin typeface="Comic Sans MS" pitchFamily="66" charset="0"/>
              </a:rPr>
              <a:t>e.g) 525-line 50-time frame refresh rate/sec.</a:t>
            </a:r>
          </a:p>
          <a:p>
            <a:pPr lvl="3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latin typeface="Comic Sans MS" pitchFamily="66" charset="0"/>
              </a:rPr>
              <a:t>	-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262.5 odd lines 50-time field rate/sec</a:t>
            </a:r>
            <a:r>
              <a:rPr lang="en-US" altLang="ko-KR" sz="2000">
                <a:latin typeface="Comic Sans MS" pitchFamily="66" charset="0"/>
              </a:rPr>
              <a:t>.</a:t>
            </a:r>
          </a:p>
          <a:p>
            <a:pPr lvl="3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latin typeface="Comic Sans MS" pitchFamily="66" charset="0"/>
              </a:rPr>
              <a:t>	-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262.5 even lines 50-time field rate/sec</a:t>
            </a:r>
            <a:r>
              <a:rPr lang="en-US" altLang="ko-KR" sz="2000">
                <a:latin typeface="Comic Sans MS" pitchFamily="66" charset="0"/>
              </a:rPr>
              <a:t>.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Font typeface="Symbol" pitchFamily="18" charset="2"/>
              <a:buChar char="Þ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	In reality,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Font typeface="Symbol" pitchFamily="18" charset="2"/>
              <a:buNone/>
            </a:pP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  <a:sym typeface="Symbol" pitchFamily="18" charset="2"/>
              </a:rPr>
              <a:t>  	525-line</a:t>
            </a: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 25-time frame refresh rate/sec</a:t>
            </a:r>
            <a:r>
              <a:rPr lang="en-US" altLang="ko-KR" sz="200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EEE16-9762-4986-A6E4-516607E79A6B}" type="slidenum">
              <a:rPr lang="en-US" altLang="ko-KR"/>
              <a:pPr/>
              <a:t>26</a:t>
            </a:fld>
            <a:endParaRPr lang="en-US" altLang="ko-KR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7162" cy="603250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Broadcast TV(2)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50825" y="1484313"/>
            <a:ext cx="8208963" cy="484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>
                <a:latin typeface="Comic Sans MS" pitchFamily="66" charset="0"/>
              </a:rPr>
              <a:t>Color Signals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Three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properties</a:t>
            </a:r>
            <a:r>
              <a:rPr lang="en-US" altLang="ko-KR" sz="2000">
                <a:latin typeface="Comic Sans MS" pitchFamily="66" charset="0"/>
              </a:rPr>
              <a:t> of a color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latin typeface="Comic Sans MS" pitchFamily="66" charset="0"/>
              </a:rPr>
              <a:t>- Brightness, Hue (Tint) &amp; Saturation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 Color production</a:t>
            </a:r>
            <a:r>
              <a:rPr lang="en-US" altLang="ko-KR" sz="2000">
                <a:latin typeface="Comic Sans MS" pitchFamily="66" charset="0"/>
              </a:rPr>
              <a:t>: an equation of R, G, and B phosphors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- 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</a:rPr>
              <a:t>0.299 R + 0.587 G + 0.114 B   where, 0.299+0.587+0.114=1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altLang="ko-KR" sz="2000" u="sng">
                <a:solidFill>
                  <a:srgbClr val="CC0099"/>
                </a:solidFill>
                <a:latin typeface="Comic Sans MS" pitchFamily="66" charset="0"/>
                <a:sym typeface="Symbol" pitchFamily="18" charset="2"/>
              </a:rPr>
              <a:t>Luminance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 refers to the brightness of a source, the hue &amp; 	the saturation called, </a:t>
            </a:r>
            <a:r>
              <a:rPr lang="en-US" altLang="ko-KR" sz="2000" u="sng">
                <a:solidFill>
                  <a:srgbClr val="CC0099"/>
                </a:solidFill>
                <a:latin typeface="Comic Sans MS" pitchFamily="66" charset="0"/>
                <a:sym typeface="Symbol" pitchFamily="18" charset="2"/>
              </a:rPr>
              <a:t>chrominance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characteristics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Tx/>
              <a:buChar char="-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say, luminance 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Y</a:t>
            </a:r>
            <a:r>
              <a:rPr lang="en-US" altLang="ko-KR" sz="2000" baseline="-250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s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=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</a:rPr>
              <a:t>0.299 R</a:t>
            </a:r>
            <a:r>
              <a:rPr lang="en-US" altLang="ko-KR" sz="2000" baseline="-250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s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</a:rPr>
              <a:t> + 0.587 G</a:t>
            </a:r>
            <a:r>
              <a:rPr lang="en-US" altLang="ko-KR" sz="2000" baseline="-250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s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</a:rPr>
              <a:t> + 0.114 B</a:t>
            </a:r>
            <a:r>
              <a:rPr lang="en-US" altLang="ko-KR" sz="2000" baseline="-250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s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	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Y</a:t>
            </a:r>
            <a:r>
              <a:rPr lang="en-US" altLang="ko-KR" sz="2000" baseline="-250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s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: magnitude of luminance signal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	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R</a:t>
            </a:r>
            <a:r>
              <a:rPr lang="en-US" altLang="ko-KR" sz="2000" baseline="-250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s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, G</a:t>
            </a:r>
            <a:r>
              <a:rPr lang="en-US" altLang="ko-KR" sz="2000" baseline="-250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s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, B</a:t>
            </a:r>
            <a:r>
              <a:rPr lang="en-US" altLang="ko-KR" sz="2000" baseline="-250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s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: magnitudes of three major colors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Two color difference signals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: Blue chrominance 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US" altLang="ko-KR" sz="2000" baseline="-25000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</a:rPr>
              <a:t> and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Red 	chrominance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en-US" altLang="ko-KR" sz="2000" baseline="-25000">
                <a:solidFill>
                  <a:srgbClr val="FF0000"/>
                </a:solidFill>
                <a:latin typeface="Times New Roman" pitchFamily="18" charset="0"/>
              </a:rPr>
              <a:t>r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- 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US" altLang="ko-KR" sz="2000" baseline="-25000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</a:rPr>
              <a:t> = B</a:t>
            </a:r>
            <a:r>
              <a:rPr lang="en-US" altLang="ko-KR" sz="2000" baseline="-2500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</a:rPr>
              <a:t>-Y</a:t>
            </a:r>
            <a:r>
              <a:rPr lang="en-US" altLang="ko-KR" sz="2000" baseline="-2500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</a:rPr>
              <a:t>,   C</a:t>
            </a:r>
            <a:r>
              <a:rPr lang="en-US" altLang="ko-KR" sz="2000" baseline="-25000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</a:rPr>
              <a:t> = R</a:t>
            </a:r>
            <a:r>
              <a:rPr lang="en-US" altLang="ko-KR" sz="2000" baseline="-2500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</a:rPr>
              <a:t> -Y</a:t>
            </a:r>
            <a:r>
              <a:rPr lang="en-US" altLang="ko-KR" sz="2000" baseline="-25000">
                <a:solidFill>
                  <a:srgbClr val="0000FF"/>
                </a:solidFill>
                <a:latin typeface="Times New Roman" pitchFamily="18" charset="0"/>
              </a:rPr>
              <a:t>s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5867400" y="1268413"/>
            <a:ext cx="2987675" cy="1368425"/>
          </a:xfrm>
          <a:prstGeom prst="rect">
            <a:avLst/>
          </a:prstGeom>
          <a:solidFill>
            <a:srgbClr val="CCFF33">
              <a:alpha val="30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altLang="ko-KR" sz="2000" b="1" u="sng">
                <a:latin typeface="Times New Roman" pitchFamily="18" charset="0"/>
              </a:rPr>
              <a:t>Luminance: </a:t>
            </a:r>
            <a:r>
              <a:rPr lang="ko-KR" altLang="en-US" sz="2000" b="1" u="sng">
                <a:latin typeface="Times New Roman" pitchFamily="18" charset="0"/>
              </a:rPr>
              <a:t>휘도</a:t>
            </a:r>
          </a:p>
          <a:p>
            <a:pPr algn="ctr">
              <a:lnSpc>
                <a:spcPct val="80000"/>
              </a:lnSpc>
            </a:pPr>
            <a:r>
              <a:rPr lang="en-US" altLang="ko-KR" sz="2000" b="1">
                <a:latin typeface="Times New Roman" pitchFamily="18" charset="0"/>
              </a:rPr>
              <a:t>Brightness: </a:t>
            </a:r>
            <a:r>
              <a:rPr lang="ko-KR" altLang="en-US" sz="2000" b="1">
                <a:latin typeface="Times New Roman" pitchFamily="18" charset="0"/>
              </a:rPr>
              <a:t>밝기</a:t>
            </a:r>
          </a:p>
          <a:p>
            <a:pPr algn="ctr">
              <a:lnSpc>
                <a:spcPct val="80000"/>
              </a:lnSpc>
            </a:pPr>
            <a:r>
              <a:rPr lang="en-US" altLang="ko-KR" sz="2000" b="1">
                <a:latin typeface="Times New Roman" pitchFamily="18" charset="0"/>
              </a:rPr>
              <a:t>Hue (Tint): </a:t>
            </a:r>
            <a:r>
              <a:rPr lang="ko-KR" altLang="en-US" sz="2000" b="1">
                <a:latin typeface="Times New Roman" pitchFamily="18" charset="0"/>
              </a:rPr>
              <a:t>색조</a:t>
            </a:r>
            <a:r>
              <a:rPr lang="en-US" altLang="ko-KR" sz="2000" b="1">
                <a:latin typeface="Times New Roman" pitchFamily="18" charset="0"/>
              </a:rPr>
              <a:t>/</a:t>
            </a:r>
            <a:r>
              <a:rPr lang="ko-KR" altLang="en-US" sz="2000" b="1">
                <a:latin typeface="Times New Roman" pitchFamily="18" charset="0"/>
              </a:rPr>
              <a:t>색상</a:t>
            </a:r>
          </a:p>
          <a:p>
            <a:pPr algn="ctr">
              <a:lnSpc>
                <a:spcPct val="80000"/>
              </a:lnSpc>
            </a:pPr>
            <a:r>
              <a:rPr lang="en-US" altLang="ko-KR" sz="2000" b="1">
                <a:latin typeface="Times New Roman" pitchFamily="18" charset="0"/>
              </a:rPr>
              <a:t>Saturation: </a:t>
            </a:r>
            <a:r>
              <a:rPr lang="ko-KR" altLang="en-US" sz="2000" b="1">
                <a:latin typeface="Times New Roman" pitchFamily="18" charset="0"/>
              </a:rPr>
              <a:t>채도</a:t>
            </a:r>
          </a:p>
          <a:p>
            <a:pPr algn="ctr">
              <a:lnSpc>
                <a:spcPct val="80000"/>
              </a:lnSpc>
            </a:pPr>
            <a:r>
              <a:rPr lang="en-US" altLang="ko-KR" sz="2000" b="1" u="sng">
                <a:latin typeface="Times New Roman" pitchFamily="18" charset="0"/>
              </a:rPr>
              <a:t>Chrominance: </a:t>
            </a:r>
            <a:r>
              <a:rPr lang="ko-KR" altLang="en-US" sz="2000" b="1" u="sng">
                <a:latin typeface="Times New Roman" pitchFamily="18" charset="0"/>
              </a:rPr>
              <a:t>색차</a:t>
            </a:r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6011863" y="981075"/>
          <a:ext cx="288925" cy="555625"/>
        </p:xfrm>
        <a:graphic>
          <a:graphicData uri="http://schemas.openxmlformats.org/presentationml/2006/ole">
            <p:oleObj spid="_x0000_s24581" name="Microsoft ClipArt Gallery" r:id="rId3" imgW="1857600" imgH="3995640" progId="MS_ClipArt_Gallery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CD352-2D91-44B3-BD19-901563619FC5}" type="slidenum">
              <a:rPr lang="en-US" altLang="ko-KR"/>
              <a:pPr/>
              <a:t>27</a:t>
            </a:fld>
            <a:endParaRPr lang="en-US" altLang="ko-KR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7162" cy="603250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Broadcast TV(3)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79388" y="981075"/>
            <a:ext cx="882015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>
                <a:latin typeface="Comic Sans MS" pitchFamily="66" charset="0"/>
              </a:rPr>
              <a:t>Chrominance Components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Composite Video Signal for Transmission</a:t>
            </a:r>
          </a:p>
          <a:p>
            <a:pPr lvl="2">
              <a:spcBef>
                <a:spcPct val="50000"/>
              </a:spcBef>
              <a:buClr>
                <a:schemeClr val="hlink"/>
              </a:buClr>
            </a:pP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-</a:t>
            </a:r>
            <a:r>
              <a:rPr lang="en-US" altLang="ko-KR" sz="20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ko-KR" sz="2000">
                <a:latin typeface="Times New Roman" pitchFamily="18" charset="0"/>
                <a:sym typeface="Symbol" pitchFamily="18" charset="2"/>
              </a:rPr>
              <a:t>Y</a:t>
            </a:r>
            <a:r>
              <a:rPr lang="en-US" altLang="ko-KR" sz="2000" baseline="-25000">
                <a:latin typeface="Times New Roman" pitchFamily="18" charset="0"/>
                <a:sym typeface="Symbol" pitchFamily="18" charset="2"/>
              </a:rPr>
              <a:t>s</a:t>
            </a:r>
            <a:r>
              <a:rPr lang="en-US" altLang="ko-KR" sz="2000">
                <a:latin typeface="Times New Roman" pitchFamily="18" charset="0"/>
                <a:sym typeface="Symbol" pitchFamily="18" charset="2"/>
              </a:rPr>
              <a:t>, </a:t>
            </a:r>
            <a:r>
              <a:rPr lang="en-US" altLang="ko-KR" sz="2000">
                <a:latin typeface="Times New Roman" pitchFamily="18" charset="0"/>
              </a:rPr>
              <a:t>C</a:t>
            </a:r>
            <a:r>
              <a:rPr lang="en-US" altLang="ko-KR" sz="2000" baseline="-25000">
                <a:latin typeface="Times New Roman" pitchFamily="18" charset="0"/>
              </a:rPr>
              <a:t>b</a:t>
            </a:r>
            <a:r>
              <a:rPr lang="en-US" altLang="ko-KR" sz="2000">
                <a:latin typeface="Times New Roman" pitchFamily="18" charset="0"/>
              </a:rPr>
              <a:t>,</a:t>
            </a:r>
            <a:r>
              <a:rPr lang="en-US" altLang="ko-KR" sz="2000">
                <a:latin typeface="Comic Sans MS" pitchFamily="66" charset="0"/>
              </a:rPr>
              <a:t> and</a:t>
            </a:r>
            <a:r>
              <a:rPr lang="en-US" altLang="ko-KR" sz="2000">
                <a:latin typeface="Times New Roman" pitchFamily="18" charset="0"/>
              </a:rPr>
              <a:t>  C</a:t>
            </a:r>
            <a:r>
              <a:rPr lang="en-US" altLang="ko-KR" sz="2000" baseline="-25000">
                <a:latin typeface="Times New Roman" pitchFamily="18" charset="0"/>
              </a:rPr>
              <a:t>r</a:t>
            </a:r>
            <a:r>
              <a:rPr lang="en-US" altLang="ko-KR" sz="2000">
                <a:latin typeface="Times New Roman" pitchFamily="18" charset="0"/>
              </a:rPr>
              <a:t> </a:t>
            </a:r>
            <a:r>
              <a:rPr lang="en-US" altLang="ko-KR" sz="2000">
                <a:latin typeface="Comic Sans MS" pitchFamily="66" charset="0"/>
              </a:rPr>
              <a:t>signals are combined together and s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ignal    	differences are scaled down before transmission 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In PAL</a:t>
            </a:r>
          </a:p>
          <a:p>
            <a:pPr lvl="2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- </a:t>
            </a:r>
            <a:r>
              <a:rPr lang="en-US" altLang="ko-KR" sz="2000" b="1">
                <a:latin typeface="Times New Roman" pitchFamily="18" charset="0"/>
                <a:sym typeface="Symbol" pitchFamily="18" charset="2"/>
              </a:rPr>
              <a:t>Y = </a:t>
            </a:r>
            <a:r>
              <a:rPr lang="en-US" altLang="ko-KR" sz="2000" b="1">
                <a:solidFill>
                  <a:srgbClr val="FF0000"/>
                </a:solidFill>
                <a:latin typeface="Times New Roman" pitchFamily="18" charset="0"/>
              </a:rPr>
              <a:t>0.299 R + 0.587 G + 0.114 B</a:t>
            </a:r>
          </a:p>
          <a:p>
            <a:pPr lvl="2">
              <a:spcBef>
                <a:spcPct val="50000"/>
              </a:spcBef>
              <a:buClr>
                <a:schemeClr val="hlink"/>
              </a:buClr>
              <a:buFontTx/>
              <a:buChar char="-"/>
            </a:pPr>
            <a:r>
              <a:rPr lang="en-US" altLang="ko-KR" sz="2000" b="1">
                <a:latin typeface="Times New Roman" pitchFamily="18" charset="0"/>
                <a:sym typeface="Symbol" pitchFamily="18" charset="2"/>
              </a:rPr>
              <a:t> U(</a:t>
            </a:r>
            <a:r>
              <a:rPr lang="en-US" altLang="ko-KR" sz="2000" b="1">
                <a:latin typeface="Times New Roman" pitchFamily="18" charset="0"/>
              </a:rPr>
              <a:t>C</a:t>
            </a:r>
            <a:r>
              <a:rPr lang="en-US" altLang="ko-KR" sz="2000" b="1" baseline="-25000">
                <a:latin typeface="Times New Roman" pitchFamily="18" charset="0"/>
              </a:rPr>
              <a:t>b</a:t>
            </a:r>
            <a:r>
              <a:rPr lang="en-US" altLang="ko-KR" sz="2000" b="1">
                <a:latin typeface="Times New Roman" pitchFamily="18" charset="0"/>
                <a:sym typeface="Symbol" pitchFamily="18" charset="2"/>
              </a:rPr>
              <a:t>) = 0.493(B-Y)  = </a:t>
            </a:r>
            <a:r>
              <a:rPr lang="en-US" altLang="ko-KR" sz="2000" b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-0.147R-0.289G+0.437B</a:t>
            </a:r>
          </a:p>
          <a:p>
            <a:pPr lvl="2">
              <a:spcBef>
                <a:spcPct val="50000"/>
              </a:spcBef>
              <a:buClr>
                <a:schemeClr val="hlink"/>
              </a:buClr>
              <a:buFontTx/>
              <a:buChar char="-"/>
            </a:pPr>
            <a:r>
              <a:rPr lang="en-US" altLang="ko-KR" sz="2000" b="1">
                <a:latin typeface="Times New Roman" pitchFamily="18" charset="0"/>
                <a:sym typeface="Symbol" pitchFamily="18" charset="2"/>
              </a:rPr>
              <a:t> V(</a:t>
            </a:r>
            <a:r>
              <a:rPr lang="en-US" altLang="ko-KR" sz="2000" b="1">
                <a:latin typeface="Times New Roman" pitchFamily="18" charset="0"/>
              </a:rPr>
              <a:t>C</a:t>
            </a:r>
            <a:r>
              <a:rPr lang="en-US" altLang="ko-KR" sz="2000" b="1" baseline="-25000">
                <a:latin typeface="Times New Roman" pitchFamily="18" charset="0"/>
              </a:rPr>
              <a:t>r</a:t>
            </a:r>
            <a:r>
              <a:rPr lang="en-US" altLang="ko-KR" sz="2000" b="1">
                <a:latin typeface="Times New Roman" pitchFamily="18" charset="0"/>
              </a:rPr>
              <a:t> </a:t>
            </a:r>
            <a:r>
              <a:rPr lang="en-US" altLang="ko-KR" sz="2000" b="1">
                <a:latin typeface="Times New Roman" pitchFamily="18" charset="0"/>
                <a:sym typeface="Symbol" pitchFamily="18" charset="2"/>
              </a:rPr>
              <a:t>) = 0.877(R-Y) = </a:t>
            </a:r>
            <a:r>
              <a:rPr lang="en-US" altLang="ko-KR" sz="2000" b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0.615R-0.515G-0.1B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In NTSC</a:t>
            </a:r>
          </a:p>
          <a:p>
            <a:pPr lvl="2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- </a:t>
            </a:r>
            <a:r>
              <a:rPr lang="en-US" altLang="ko-KR" sz="2000" b="1">
                <a:latin typeface="Times New Roman" pitchFamily="18" charset="0"/>
                <a:sym typeface="Symbol" pitchFamily="18" charset="2"/>
              </a:rPr>
              <a:t>Y = </a:t>
            </a:r>
            <a:r>
              <a:rPr lang="en-US" altLang="ko-KR" sz="2000" b="1">
                <a:solidFill>
                  <a:srgbClr val="FF0000"/>
                </a:solidFill>
                <a:latin typeface="Times New Roman" pitchFamily="18" charset="0"/>
              </a:rPr>
              <a:t>0.299 R + 0.587 G + 0.114 B</a:t>
            </a:r>
          </a:p>
          <a:p>
            <a:pPr lvl="2">
              <a:spcBef>
                <a:spcPct val="50000"/>
              </a:spcBef>
              <a:buClr>
                <a:schemeClr val="hlink"/>
              </a:buClr>
              <a:buFontTx/>
              <a:buChar char="-"/>
            </a:pPr>
            <a:r>
              <a:rPr lang="en-US" altLang="ko-KR" sz="2000" b="1">
                <a:latin typeface="Times New Roman" pitchFamily="18" charset="0"/>
                <a:sym typeface="Symbol" pitchFamily="18" charset="2"/>
              </a:rPr>
              <a:t> I(</a:t>
            </a:r>
            <a:r>
              <a:rPr lang="en-US" altLang="ko-KR" sz="2000" b="1">
                <a:latin typeface="Times New Roman" pitchFamily="18" charset="0"/>
              </a:rPr>
              <a:t>C</a:t>
            </a:r>
            <a:r>
              <a:rPr lang="en-US" altLang="ko-KR" sz="2000" b="1" baseline="-25000">
                <a:latin typeface="Times New Roman" pitchFamily="18" charset="0"/>
              </a:rPr>
              <a:t>b</a:t>
            </a:r>
            <a:r>
              <a:rPr lang="en-US" altLang="ko-KR" sz="2000" b="1">
                <a:latin typeface="Times New Roman" pitchFamily="18" charset="0"/>
                <a:sym typeface="Symbol" pitchFamily="18" charset="2"/>
              </a:rPr>
              <a:t>) = 0.74(R-Y)-0.27(B-Y) = </a:t>
            </a:r>
            <a:r>
              <a:rPr lang="en-US" altLang="ko-KR" sz="2000" b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0.599R-0.276G-0.324B</a:t>
            </a:r>
          </a:p>
          <a:p>
            <a:pPr lvl="2">
              <a:spcBef>
                <a:spcPct val="50000"/>
              </a:spcBef>
              <a:buClr>
                <a:schemeClr val="hlink"/>
              </a:buClr>
              <a:buFontTx/>
              <a:buChar char="-"/>
            </a:pPr>
            <a:r>
              <a:rPr lang="en-US" altLang="ko-KR" sz="2000" b="1">
                <a:latin typeface="Times New Roman" pitchFamily="18" charset="0"/>
                <a:sym typeface="Symbol" pitchFamily="18" charset="2"/>
              </a:rPr>
              <a:t> Q(</a:t>
            </a:r>
            <a:r>
              <a:rPr lang="en-US" altLang="ko-KR" sz="2000" b="1">
                <a:latin typeface="Times New Roman" pitchFamily="18" charset="0"/>
              </a:rPr>
              <a:t>C</a:t>
            </a:r>
            <a:r>
              <a:rPr lang="en-US" altLang="ko-KR" sz="2000" b="1" baseline="-25000">
                <a:latin typeface="Times New Roman" pitchFamily="18" charset="0"/>
              </a:rPr>
              <a:t>r</a:t>
            </a:r>
            <a:r>
              <a:rPr lang="en-US" altLang="ko-KR" sz="2000" b="1">
                <a:latin typeface="Times New Roman" pitchFamily="18" charset="0"/>
              </a:rPr>
              <a:t> </a:t>
            </a:r>
            <a:r>
              <a:rPr lang="en-US" altLang="ko-KR" sz="2000" b="1">
                <a:latin typeface="Times New Roman" pitchFamily="18" charset="0"/>
                <a:sym typeface="Symbol" pitchFamily="18" charset="2"/>
              </a:rPr>
              <a:t>) = 0.48(R-Y)+0.41(B-Y) = </a:t>
            </a:r>
            <a:r>
              <a:rPr lang="en-US" altLang="ko-KR" sz="2000" b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0.212R-0.528+0.311B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D9949-641B-4F8F-97A3-6B725949E573}" type="slidenum">
              <a:rPr lang="en-US" altLang="ko-KR"/>
              <a:pPr/>
              <a:t>28</a:t>
            </a:fld>
            <a:endParaRPr lang="en-US" altLang="ko-KR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7162" cy="603250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Digital Video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68313" y="1268413"/>
            <a:ext cx="7920037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>
                <a:latin typeface="Comic Sans MS" pitchFamily="66" charset="0"/>
              </a:rPr>
              <a:t>Advantages of DV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Easy to store in computer</a:t>
            </a:r>
            <a:endParaRPr lang="en-US" altLang="ko-KR" sz="2000">
              <a:latin typeface="Comic Sans MS" pitchFamily="66" charset="0"/>
              <a:sym typeface="Symbol" pitchFamily="18" charset="2"/>
            </a:endParaRP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Easy to edit and integrate with other types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Easy to digitize three RGB component signals</a:t>
            </a:r>
          </a:p>
          <a:p>
            <a:pPr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The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resolution of eyes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 are less sensitive for color than it is for 	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luminance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. Hence,  two chrominance signals can tolerate a 	reduced resolution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Transmission bandwidth is achieved by using the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luminance 	and two color difference signals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, instead of the RGB 	signals directly.</a:t>
            </a:r>
            <a:endParaRPr lang="en-US" altLang="ko-KR" sz="2000" b="1">
              <a:solidFill>
                <a:srgbClr val="FF0000"/>
              </a:solidFill>
              <a:latin typeface="Times New Roman" pitchFamily="18" charset="0"/>
            </a:endParaRP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ko-KR" sz="2000" u="sng">
                <a:latin typeface="Comic Sans MS" pitchFamily="66" charset="0"/>
                <a:sym typeface="Symbol" pitchFamily="18" charset="2"/>
              </a:rPr>
              <a:t>CCIR-601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 Recommendations: standard for the digitization 	of  video pictures</a:t>
            </a:r>
            <a:endParaRPr lang="en-US" altLang="ko-KR" sz="2000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CD450-E03A-448B-8E9B-D672A924FCEF}" type="slidenum">
              <a:rPr lang="en-US" altLang="ko-KR"/>
              <a:pPr/>
              <a:t>29</a:t>
            </a:fld>
            <a:endParaRPr lang="en-US" altLang="ko-KR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0"/>
            <a:ext cx="3744912" cy="692150"/>
          </a:xfrm>
        </p:spPr>
        <p:txBody>
          <a:bodyPr/>
          <a:lstStyle/>
          <a:p>
            <a:r>
              <a:rPr lang="en-US" altLang="ko-KR" sz="3600" b="1">
                <a:solidFill>
                  <a:srgbClr val="0000FF"/>
                </a:solidFill>
                <a:latin typeface="Comic Sans MS" pitchFamily="66" charset="0"/>
              </a:rPr>
              <a:t>Digital Video(2)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468313" y="908050"/>
            <a:ext cx="8207375" cy="365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altLang="ko-KR" b="1">
                <a:solidFill>
                  <a:srgbClr val="FF0000"/>
                </a:solidFill>
                <a:latin typeface="Comic Sans MS" pitchFamily="66" charset="0"/>
              </a:rPr>
              <a:t>4:2:2 format(CCIR-601)</a:t>
            </a:r>
          </a:p>
          <a:p>
            <a:pPr lvl="1"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1800">
                <a:latin typeface="Comic Sans MS" pitchFamily="66" charset="0"/>
              </a:rPr>
              <a:t>Recommendation for use in TV studio</a:t>
            </a:r>
            <a:endParaRPr lang="en-US" altLang="ko-KR" sz="1800">
              <a:latin typeface="Comic Sans MS" pitchFamily="66" charset="0"/>
              <a:sym typeface="Symbol" pitchFamily="18" charset="2"/>
            </a:endParaRPr>
          </a:p>
          <a:p>
            <a:pPr lvl="1"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1800">
                <a:latin typeface="Comic Sans MS" pitchFamily="66" charset="0"/>
                <a:sym typeface="Symbol" pitchFamily="18" charset="2"/>
              </a:rPr>
              <a:t> Three component (analog) video signals may have bandwidths</a:t>
            </a:r>
          </a:p>
          <a:p>
            <a:pPr lvl="2"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1800">
                <a:latin typeface="Comic Sans MS" pitchFamily="66" charset="0"/>
                <a:sym typeface="Symbol" pitchFamily="18" charset="2"/>
              </a:rPr>
              <a:t> up to 6Mhz for the luminance </a:t>
            </a:r>
            <a:r>
              <a:rPr lang="en-US" altLang="ko-KR" sz="1800">
                <a:sym typeface="Symbol" pitchFamily="18" charset="2"/>
              </a:rPr>
              <a:t>⇒ 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12Mhz sps</a:t>
            </a:r>
          </a:p>
          <a:p>
            <a:pPr lvl="2"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1800">
                <a:latin typeface="Comic Sans MS" pitchFamily="66" charset="0"/>
                <a:sym typeface="Symbol" pitchFamily="18" charset="2"/>
              </a:rPr>
              <a:t> less than 3Mhz for the two chrominance signals ⇒ 6 Mhz sps</a:t>
            </a:r>
          </a:p>
          <a:p>
            <a:pPr lvl="2"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1800">
                <a:latin typeface="Comic Sans MS" pitchFamily="66" charset="0"/>
                <a:sym typeface="Symbol" pitchFamily="18" charset="2"/>
              </a:rPr>
              <a:t> </a:t>
            </a:r>
            <a:r>
              <a:rPr lang="en-US" altLang="ko-KR" sz="180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In reality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, </a:t>
            </a:r>
            <a:r>
              <a:rPr lang="en-US" altLang="ko-KR" sz="180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13.5M 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sps for luminance,</a:t>
            </a:r>
            <a:r>
              <a:rPr lang="en-US" altLang="ko-KR" sz="180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  6.75 M 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sps for the two 	chrominance signals</a:t>
            </a:r>
          </a:p>
          <a:p>
            <a:pPr lvl="1"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In NTSC(525-line) system, t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otal line sweep time 63.56</a:t>
            </a:r>
            <a:r>
              <a:rPr lang="el-GR" altLang="ko-KR" sz="1800">
                <a:latin typeface="Comic Sans MS" pitchFamily="66" charset="0"/>
                <a:sym typeface="Symbol" pitchFamily="18" charset="2"/>
              </a:rPr>
              <a:t>μ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sec =</a:t>
            </a:r>
          </a:p>
          <a:p>
            <a:pPr lvl="1"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1800">
                <a:latin typeface="Comic Sans MS" pitchFamily="66" charset="0"/>
                <a:sym typeface="Symbol" pitchFamily="18" charset="2"/>
              </a:rPr>
              <a:t>	retrace time 11.56 </a:t>
            </a:r>
            <a:r>
              <a:rPr lang="el-GR" altLang="ko-KR" sz="1800">
                <a:latin typeface="Comic Sans MS" pitchFamily="66" charset="0"/>
                <a:sym typeface="Symbol" pitchFamily="18" charset="2"/>
              </a:rPr>
              <a:t>μ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sec + </a:t>
            </a:r>
            <a:r>
              <a:rPr lang="en-US" altLang="ko-KR" sz="1800">
                <a:solidFill>
                  <a:srgbClr val="FF0066"/>
                </a:solidFill>
                <a:latin typeface="Comic Sans MS" pitchFamily="66" charset="0"/>
                <a:sym typeface="Symbol" pitchFamily="18" charset="2"/>
              </a:rPr>
              <a:t>an active</a:t>
            </a:r>
            <a:r>
              <a:rPr lang="en-US" altLang="ko-KR" sz="180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 line sweep time 52 </a:t>
            </a:r>
            <a:r>
              <a:rPr lang="el-GR" altLang="ko-KR" sz="180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μ</a:t>
            </a:r>
            <a:r>
              <a:rPr lang="en-US" altLang="ko-KR" sz="180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sec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 </a:t>
            </a:r>
            <a:endParaRPr lang="el-GR" altLang="ko-KR" sz="2000">
              <a:latin typeface="Comic Sans MS" pitchFamily="66" charset="0"/>
              <a:sym typeface="Symbol" pitchFamily="18" charset="2"/>
            </a:endParaRPr>
          </a:p>
          <a:p>
            <a:pPr lvl="1"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In PAL(625-line) system, t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otal line sweep time 64</a:t>
            </a:r>
            <a:r>
              <a:rPr lang="el-GR" altLang="ko-KR" sz="1800">
                <a:latin typeface="Comic Sans MS" pitchFamily="66" charset="0"/>
                <a:sym typeface="Symbol" pitchFamily="18" charset="2"/>
              </a:rPr>
              <a:t>μ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sec =</a:t>
            </a:r>
          </a:p>
          <a:p>
            <a:pPr lvl="2"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1800">
                <a:latin typeface="Comic Sans MS" pitchFamily="66" charset="0"/>
                <a:sym typeface="Symbol" pitchFamily="18" charset="2"/>
              </a:rPr>
              <a:t>retrace time 12 </a:t>
            </a:r>
            <a:r>
              <a:rPr lang="el-GR" altLang="ko-KR" sz="1800">
                <a:latin typeface="Comic Sans MS" pitchFamily="66" charset="0"/>
                <a:sym typeface="Symbol" pitchFamily="18" charset="2"/>
              </a:rPr>
              <a:t>μ</a:t>
            </a:r>
            <a:r>
              <a:rPr lang="en-US" altLang="ko-KR" sz="1800">
                <a:latin typeface="Comic Sans MS" pitchFamily="66" charset="0"/>
                <a:sym typeface="Symbol" pitchFamily="18" charset="2"/>
              </a:rPr>
              <a:t>sec + </a:t>
            </a:r>
            <a:r>
              <a:rPr lang="en-US" altLang="ko-KR" sz="1800">
                <a:solidFill>
                  <a:srgbClr val="FF0066"/>
                </a:solidFill>
                <a:latin typeface="Comic Sans MS" pitchFamily="66" charset="0"/>
                <a:sym typeface="Symbol" pitchFamily="18" charset="2"/>
              </a:rPr>
              <a:t>an active</a:t>
            </a:r>
            <a:r>
              <a:rPr lang="en-US" altLang="ko-KR" sz="180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 line sweep time 52 </a:t>
            </a:r>
            <a:r>
              <a:rPr lang="el-GR" altLang="ko-KR" sz="180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μ</a:t>
            </a:r>
            <a:r>
              <a:rPr lang="en-US" altLang="ko-KR" sz="180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sec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55650" y="4868863"/>
            <a:ext cx="3816350" cy="790575"/>
          </a:xfrm>
          <a:prstGeom prst="rect">
            <a:avLst/>
          </a:prstGeom>
          <a:solidFill>
            <a:srgbClr val="FFFF99">
              <a:alpha val="39999"/>
            </a:srgbClr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>
                <a:latin typeface="Times New Roman" pitchFamily="18" charset="0"/>
              </a:rPr>
              <a:t>Line sampling rate:</a:t>
            </a:r>
          </a:p>
          <a:p>
            <a:pPr algn="ctr"/>
            <a:r>
              <a:rPr lang="en-US" altLang="ko-KR" sz="1800">
                <a:latin typeface="Times New Roman" pitchFamily="18" charset="0"/>
              </a:rPr>
              <a:t>52</a:t>
            </a:r>
            <a:r>
              <a:rPr lang="en-US" altLang="ko-KR" sz="1800">
                <a:latin typeface="Times New Roman" pitchFamily="18" charset="0"/>
                <a:sym typeface="Symbol" pitchFamily="18" charset="2"/>
              </a:rPr>
              <a:t>10</a:t>
            </a:r>
            <a:r>
              <a:rPr lang="en-US" altLang="ko-KR" sz="1800" baseline="30000">
                <a:latin typeface="Times New Roman" pitchFamily="18" charset="0"/>
                <a:sym typeface="Symbol" pitchFamily="18" charset="2"/>
              </a:rPr>
              <a:t>-6</a:t>
            </a:r>
            <a:r>
              <a:rPr lang="en-US" altLang="ko-KR" sz="1800"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altLang="ko-KR" sz="18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13.510</a:t>
            </a:r>
            <a:r>
              <a:rPr lang="en-US" altLang="ko-KR" sz="1800" baseline="300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6</a:t>
            </a:r>
            <a:r>
              <a:rPr lang="en-US" altLang="ko-KR" sz="1800" baseline="3000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ko-KR" sz="1800">
                <a:latin typeface="Times New Roman" pitchFamily="18" charset="0"/>
                <a:sym typeface="Symbol" pitchFamily="18" charset="2"/>
              </a:rPr>
              <a:t>= 702 samples/line</a:t>
            </a:r>
          </a:p>
          <a:p>
            <a:pPr algn="ctr"/>
            <a:r>
              <a:rPr lang="en-US" altLang="ko-KR" sz="1800">
                <a:latin typeface="Times New Roman" pitchFamily="18" charset="0"/>
                <a:sym typeface="Symbol" pitchFamily="18" charset="2"/>
              </a:rPr>
              <a:t>In reality, </a:t>
            </a:r>
            <a:r>
              <a:rPr lang="en-US" altLang="ko-KR" sz="18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720 samples/line</a:t>
            </a: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4716463" y="4868863"/>
            <a:ext cx="3816350" cy="790575"/>
          </a:xfrm>
          <a:prstGeom prst="rect">
            <a:avLst/>
          </a:prstGeom>
          <a:solidFill>
            <a:srgbClr val="FFFF99">
              <a:alpha val="39999"/>
            </a:srgbClr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>
                <a:latin typeface="Times New Roman" pitchFamily="18" charset="0"/>
              </a:rPr>
              <a:t>Line sampling rate:</a:t>
            </a:r>
          </a:p>
          <a:p>
            <a:pPr algn="ctr"/>
            <a:r>
              <a:rPr lang="en-US" altLang="ko-KR" sz="1800">
                <a:latin typeface="Times New Roman" pitchFamily="18" charset="0"/>
              </a:rPr>
              <a:t>52</a:t>
            </a:r>
            <a:r>
              <a:rPr lang="en-US" altLang="ko-KR" sz="1800">
                <a:latin typeface="Times New Roman" pitchFamily="18" charset="0"/>
                <a:sym typeface="Symbol" pitchFamily="18" charset="2"/>
              </a:rPr>
              <a:t>10</a:t>
            </a:r>
            <a:r>
              <a:rPr lang="en-US" altLang="ko-KR" sz="1800" baseline="30000">
                <a:latin typeface="Times New Roman" pitchFamily="18" charset="0"/>
                <a:sym typeface="Symbol" pitchFamily="18" charset="2"/>
              </a:rPr>
              <a:t>-6</a:t>
            </a:r>
            <a:r>
              <a:rPr lang="en-US" altLang="ko-KR" sz="1800"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altLang="ko-KR" sz="18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6.7510</a:t>
            </a:r>
            <a:r>
              <a:rPr lang="en-US" altLang="ko-KR" sz="1800" baseline="300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6</a:t>
            </a:r>
            <a:r>
              <a:rPr lang="en-US" altLang="ko-KR" sz="1800" baseline="3000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ko-KR" sz="1800">
                <a:latin typeface="Times New Roman" pitchFamily="18" charset="0"/>
                <a:sym typeface="Symbol" pitchFamily="18" charset="2"/>
              </a:rPr>
              <a:t>= 351 samples/line</a:t>
            </a:r>
          </a:p>
          <a:p>
            <a:pPr algn="ctr"/>
            <a:r>
              <a:rPr lang="en-US" altLang="ko-KR" sz="1800">
                <a:latin typeface="Times New Roman" pitchFamily="18" charset="0"/>
                <a:sym typeface="Symbol" pitchFamily="18" charset="2"/>
              </a:rPr>
              <a:t>In reality, </a:t>
            </a:r>
            <a:r>
              <a:rPr lang="en-US" altLang="ko-KR" sz="180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360 samples/line</a:t>
            </a: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2124075" y="5949950"/>
            <a:ext cx="5327650" cy="431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2000">
                <a:solidFill>
                  <a:srgbClr val="CC0099"/>
                </a:solidFill>
                <a:latin typeface="Times New Roman" pitchFamily="18" charset="0"/>
              </a:rPr>
              <a:t>4Y samples for every 2C</a:t>
            </a:r>
            <a:r>
              <a:rPr lang="en-US" altLang="ko-KR" sz="2000" baseline="-25000">
                <a:solidFill>
                  <a:srgbClr val="CC0099"/>
                </a:solidFill>
                <a:latin typeface="Times New Roman" pitchFamily="18" charset="0"/>
              </a:rPr>
              <a:t>b</a:t>
            </a:r>
            <a:r>
              <a:rPr lang="en-US" altLang="ko-KR" sz="2000">
                <a:solidFill>
                  <a:srgbClr val="CC0099"/>
                </a:solidFill>
                <a:latin typeface="Times New Roman" pitchFamily="18" charset="0"/>
              </a:rPr>
              <a:t> and 2C</a:t>
            </a:r>
            <a:r>
              <a:rPr lang="en-US" altLang="ko-KR" sz="2000" baseline="-25000">
                <a:solidFill>
                  <a:srgbClr val="CC0099"/>
                </a:solidFill>
                <a:latin typeface="Times New Roman" pitchFamily="18" charset="0"/>
              </a:rPr>
              <a:t>r</a:t>
            </a:r>
            <a:r>
              <a:rPr lang="en-US" altLang="ko-KR" sz="2000">
                <a:solidFill>
                  <a:srgbClr val="CC0099"/>
                </a:solidFill>
                <a:latin typeface="Times New Roman" pitchFamily="18" charset="0"/>
              </a:rPr>
              <a:t> samples(4:2:2)</a:t>
            </a:r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3779838" y="5661025"/>
            <a:ext cx="5048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>
            <a:off x="5003800" y="5661025"/>
            <a:ext cx="5048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3348038" y="4724400"/>
            <a:ext cx="2519362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 b="1">
                <a:solidFill>
                  <a:srgbClr val="CC0099"/>
                </a:solidFill>
                <a:latin typeface="Times New Roman" pitchFamily="18" charset="0"/>
              </a:rPr>
              <a:t>Orthogonal sampling</a:t>
            </a:r>
          </a:p>
        </p:txBody>
      </p:sp>
      <p:grpSp>
        <p:nvGrpSpPr>
          <p:cNvPr id="27710" name="Group 62"/>
          <p:cNvGrpSpPr>
            <a:grpSpLocks/>
          </p:cNvGrpSpPr>
          <p:nvPr/>
        </p:nvGrpSpPr>
        <p:grpSpPr bwMode="auto">
          <a:xfrm>
            <a:off x="6659563" y="765175"/>
            <a:ext cx="720725" cy="720725"/>
            <a:chOff x="4558" y="255"/>
            <a:chExt cx="454" cy="454"/>
          </a:xfrm>
        </p:grpSpPr>
        <p:grpSp>
          <p:nvGrpSpPr>
            <p:cNvPr id="27682" name="Group 34"/>
            <p:cNvGrpSpPr>
              <a:grpSpLocks/>
            </p:cNvGrpSpPr>
            <p:nvPr/>
          </p:nvGrpSpPr>
          <p:grpSpPr bwMode="auto">
            <a:xfrm>
              <a:off x="4558" y="255"/>
              <a:ext cx="227" cy="227"/>
              <a:chOff x="5057" y="2432"/>
              <a:chExt cx="272" cy="272"/>
            </a:xfrm>
          </p:grpSpPr>
          <p:sp>
            <p:nvSpPr>
              <p:cNvPr id="27665" name="Oval 17"/>
              <p:cNvSpPr>
                <a:spLocks noChangeArrowheads="1"/>
              </p:cNvSpPr>
              <p:nvPr/>
            </p:nvSpPr>
            <p:spPr bwMode="auto">
              <a:xfrm>
                <a:off x="5057" y="2432"/>
                <a:ext cx="136" cy="1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6" name="Oval 18"/>
              <p:cNvSpPr>
                <a:spLocks noChangeArrowheads="1"/>
              </p:cNvSpPr>
              <p:nvPr/>
            </p:nvSpPr>
            <p:spPr bwMode="auto">
              <a:xfrm>
                <a:off x="5193" y="2432"/>
                <a:ext cx="136" cy="1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7" name="Oval 19"/>
              <p:cNvSpPr>
                <a:spLocks noChangeArrowheads="1"/>
              </p:cNvSpPr>
              <p:nvPr/>
            </p:nvSpPr>
            <p:spPr bwMode="auto">
              <a:xfrm>
                <a:off x="5057" y="2568"/>
                <a:ext cx="136" cy="1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8" name="Oval 20"/>
              <p:cNvSpPr>
                <a:spLocks noChangeArrowheads="1"/>
              </p:cNvSpPr>
              <p:nvPr/>
            </p:nvSpPr>
            <p:spPr bwMode="auto">
              <a:xfrm>
                <a:off x="5193" y="2568"/>
                <a:ext cx="136" cy="1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5" name="Rectangle 27"/>
              <p:cNvSpPr>
                <a:spLocks noChangeArrowheads="1"/>
              </p:cNvSpPr>
              <p:nvPr/>
            </p:nvSpPr>
            <p:spPr bwMode="auto">
              <a:xfrm>
                <a:off x="5057" y="2568"/>
                <a:ext cx="136" cy="1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6" name="Rectangle 28"/>
              <p:cNvSpPr>
                <a:spLocks noChangeArrowheads="1"/>
              </p:cNvSpPr>
              <p:nvPr/>
            </p:nvSpPr>
            <p:spPr bwMode="auto">
              <a:xfrm>
                <a:off x="5057" y="2432"/>
                <a:ext cx="136" cy="1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7" name="AutoShape 29"/>
              <p:cNvSpPr>
                <a:spLocks noChangeArrowheads="1"/>
              </p:cNvSpPr>
              <p:nvPr/>
            </p:nvSpPr>
            <p:spPr bwMode="auto">
              <a:xfrm>
                <a:off x="5057" y="2432"/>
                <a:ext cx="136" cy="136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8" name="AutoShape 30"/>
              <p:cNvSpPr>
                <a:spLocks noChangeArrowheads="1"/>
              </p:cNvSpPr>
              <p:nvPr/>
            </p:nvSpPr>
            <p:spPr bwMode="auto">
              <a:xfrm>
                <a:off x="5057" y="2568"/>
                <a:ext cx="136" cy="136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683" name="Group 35"/>
            <p:cNvGrpSpPr>
              <a:grpSpLocks/>
            </p:cNvGrpSpPr>
            <p:nvPr/>
          </p:nvGrpSpPr>
          <p:grpSpPr bwMode="auto">
            <a:xfrm>
              <a:off x="4785" y="255"/>
              <a:ext cx="227" cy="227"/>
              <a:chOff x="5057" y="2432"/>
              <a:chExt cx="272" cy="272"/>
            </a:xfrm>
          </p:grpSpPr>
          <p:sp>
            <p:nvSpPr>
              <p:cNvPr id="27684" name="Oval 36"/>
              <p:cNvSpPr>
                <a:spLocks noChangeArrowheads="1"/>
              </p:cNvSpPr>
              <p:nvPr/>
            </p:nvSpPr>
            <p:spPr bwMode="auto">
              <a:xfrm>
                <a:off x="5057" y="2432"/>
                <a:ext cx="136" cy="1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5" name="Oval 37"/>
              <p:cNvSpPr>
                <a:spLocks noChangeArrowheads="1"/>
              </p:cNvSpPr>
              <p:nvPr/>
            </p:nvSpPr>
            <p:spPr bwMode="auto">
              <a:xfrm>
                <a:off x="5193" y="2432"/>
                <a:ext cx="136" cy="1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6" name="Oval 38"/>
              <p:cNvSpPr>
                <a:spLocks noChangeArrowheads="1"/>
              </p:cNvSpPr>
              <p:nvPr/>
            </p:nvSpPr>
            <p:spPr bwMode="auto">
              <a:xfrm>
                <a:off x="5057" y="2568"/>
                <a:ext cx="136" cy="1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7" name="Oval 39"/>
              <p:cNvSpPr>
                <a:spLocks noChangeArrowheads="1"/>
              </p:cNvSpPr>
              <p:nvPr/>
            </p:nvSpPr>
            <p:spPr bwMode="auto">
              <a:xfrm>
                <a:off x="5193" y="2568"/>
                <a:ext cx="136" cy="1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8" name="Rectangle 40"/>
              <p:cNvSpPr>
                <a:spLocks noChangeArrowheads="1"/>
              </p:cNvSpPr>
              <p:nvPr/>
            </p:nvSpPr>
            <p:spPr bwMode="auto">
              <a:xfrm>
                <a:off x="5057" y="2568"/>
                <a:ext cx="136" cy="1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9" name="Rectangle 41"/>
              <p:cNvSpPr>
                <a:spLocks noChangeArrowheads="1"/>
              </p:cNvSpPr>
              <p:nvPr/>
            </p:nvSpPr>
            <p:spPr bwMode="auto">
              <a:xfrm>
                <a:off x="5057" y="2432"/>
                <a:ext cx="136" cy="1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0" name="AutoShape 42"/>
              <p:cNvSpPr>
                <a:spLocks noChangeArrowheads="1"/>
              </p:cNvSpPr>
              <p:nvPr/>
            </p:nvSpPr>
            <p:spPr bwMode="auto">
              <a:xfrm>
                <a:off x="5057" y="2432"/>
                <a:ext cx="136" cy="136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1" name="AutoShape 43"/>
              <p:cNvSpPr>
                <a:spLocks noChangeArrowheads="1"/>
              </p:cNvSpPr>
              <p:nvPr/>
            </p:nvSpPr>
            <p:spPr bwMode="auto">
              <a:xfrm>
                <a:off x="5057" y="2568"/>
                <a:ext cx="136" cy="136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692" name="Group 44"/>
            <p:cNvGrpSpPr>
              <a:grpSpLocks/>
            </p:cNvGrpSpPr>
            <p:nvPr/>
          </p:nvGrpSpPr>
          <p:grpSpPr bwMode="auto">
            <a:xfrm>
              <a:off x="4558" y="482"/>
              <a:ext cx="227" cy="227"/>
              <a:chOff x="5057" y="2432"/>
              <a:chExt cx="272" cy="272"/>
            </a:xfrm>
          </p:grpSpPr>
          <p:sp>
            <p:nvSpPr>
              <p:cNvPr id="27693" name="Oval 45"/>
              <p:cNvSpPr>
                <a:spLocks noChangeArrowheads="1"/>
              </p:cNvSpPr>
              <p:nvPr/>
            </p:nvSpPr>
            <p:spPr bwMode="auto">
              <a:xfrm>
                <a:off x="5057" y="2432"/>
                <a:ext cx="136" cy="1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4" name="Oval 46"/>
              <p:cNvSpPr>
                <a:spLocks noChangeArrowheads="1"/>
              </p:cNvSpPr>
              <p:nvPr/>
            </p:nvSpPr>
            <p:spPr bwMode="auto">
              <a:xfrm>
                <a:off x="5193" y="2432"/>
                <a:ext cx="136" cy="1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5" name="Oval 47"/>
              <p:cNvSpPr>
                <a:spLocks noChangeArrowheads="1"/>
              </p:cNvSpPr>
              <p:nvPr/>
            </p:nvSpPr>
            <p:spPr bwMode="auto">
              <a:xfrm>
                <a:off x="5057" y="2568"/>
                <a:ext cx="136" cy="1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6" name="Oval 48"/>
              <p:cNvSpPr>
                <a:spLocks noChangeArrowheads="1"/>
              </p:cNvSpPr>
              <p:nvPr/>
            </p:nvSpPr>
            <p:spPr bwMode="auto">
              <a:xfrm>
                <a:off x="5193" y="2568"/>
                <a:ext cx="136" cy="1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7" name="Rectangle 49"/>
              <p:cNvSpPr>
                <a:spLocks noChangeArrowheads="1"/>
              </p:cNvSpPr>
              <p:nvPr/>
            </p:nvSpPr>
            <p:spPr bwMode="auto">
              <a:xfrm>
                <a:off x="5057" y="2568"/>
                <a:ext cx="136" cy="1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8" name="Rectangle 50"/>
              <p:cNvSpPr>
                <a:spLocks noChangeArrowheads="1"/>
              </p:cNvSpPr>
              <p:nvPr/>
            </p:nvSpPr>
            <p:spPr bwMode="auto">
              <a:xfrm>
                <a:off x="5057" y="2432"/>
                <a:ext cx="136" cy="1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9" name="AutoShape 51"/>
              <p:cNvSpPr>
                <a:spLocks noChangeArrowheads="1"/>
              </p:cNvSpPr>
              <p:nvPr/>
            </p:nvSpPr>
            <p:spPr bwMode="auto">
              <a:xfrm>
                <a:off x="5057" y="2432"/>
                <a:ext cx="136" cy="136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0" name="AutoShape 52"/>
              <p:cNvSpPr>
                <a:spLocks noChangeArrowheads="1"/>
              </p:cNvSpPr>
              <p:nvPr/>
            </p:nvSpPr>
            <p:spPr bwMode="auto">
              <a:xfrm>
                <a:off x="5057" y="2568"/>
                <a:ext cx="136" cy="136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701" name="Group 53"/>
            <p:cNvGrpSpPr>
              <a:grpSpLocks/>
            </p:cNvGrpSpPr>
            <p:nvPr/>
          </p:nvGrpSpPr>
          <p:grpSpPr bwMode="auto">
            <a:xfrm>
              <a:off x="4785" y="482"/>
              <a:ext cx="227" cy="227"/>
              <a:chOff x="5057" y="2432"/>
              <a:chExt cx="272" cy="272"/>
            </a:xfrm>
          </p:grpSpPr>
          <p:sp>
            <p:nvSpPr>
              <p:cNvPr id="27702" name="Oval 54"/>
              <p:cNvSpPr>
                <a:spLocks noChangeArrowheads="1"/>
              </p:cNvSpPr>
              <p:nvPr/>
            </p:nvSpPr>
            <p:spPr bwMode="auto">
              <a:xfrm>
                <a:off x="5057" y="2432"/>
                <a:ext cx="136" cy="1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3" name="Oval 55"/>
              <p:cNvSpPr>
                <a:spLocks noChangeArrowheads="1"/>
              </p:cNvSpPr>
              <p:nvPr/>
            </p:nvSpPr>
            <p:spPr bwMode="auto">
              <a:xfrm>
                <a:off x="5193" y="2432"/>
                <a:ext cx="136" cy="1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4" name="Oval 56"/>
              <p:cNvSpPr>
                <a:spLocks noChangeArrowheads="1"/>
              </p:cNvSpPr>
              <p:nvPr/>
            </p:nvSpPr>
            <p:spPr bwMode="auto">
              <a:xfrm>
                <a:off x="5057" y="2568"/>
                <a:ext cx="136" cy="1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5" name="Oval 57"/>
              <p:cNvSpPr>
                <a:spLocks noChangeArrowheads="1"/>
              </p:cNvSpPr>
              <p:nvPr/>
            </p:nvSpPr>
            <p:spPr bwMode="auto">
              <a:xfrm>
                <a:off x="5193" y="2568"/>
                <a:ext cx="136" cy="1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6" name="Rectangle 58"/>
              <p:cNvSpPr>
                <a:spLocks noChangeArrowheads="1"/>
              </p:cNvSpPr>
              <p:nvPr/>
            </p:nvSpPr>
            <p:spPr bwMode="auto">
              <a:xfrm>
                <a:off x="5057" y="2568"/>
                <a:ext cx="136" cy="1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7" name="Rectangle 59"/>
              <p:cNvSpPr>
                <a:spLocks noChangeArrowheads="1"/>
              </p:cNvSpPr>
              <p:nvPr/>
            </p:nvSpPr>
            <p:spPr bwMode="auto">
              <a:xfrm>
                <a:off x="5057" y="2432"/>
                <a:ext cx="136" cy="1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8" name="AutoShape 60"/>
              <p:cNvSpPr>
                <a:spLocks noChangeArrowheads="1"/>
              </p:cNvSpPr>
              <p:nvPr/>
            </p:nvSpPr>
            <p:spPr bwMode="auto">
              <a:xfrm>
                <a:off x="5057" y="2432"/>
                <a:ext cx="136" cy="136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9" name="AutoShape 61"/>
              <p:cNvSpPr>
                <a:spLocks noChangeArrowheads="1"/>
              </p:cNvSpPr>
              <p:nvPr/>
            </p:nvSpPr>
            <p:spPr bwMode="auto">
              <a:xfrm>
                <a:off x="5057" y="2568"/>
                <a:ext cx="136" cy="136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7711" name="AutoShape 63"/>
          <p:cNvSpPr>
            <a:spLocks noChangeArrowheads="1"/>
          </p:cNvSpPr>
          <p:nvPr/>
        </p:nvSpPr>
        <p:spPr bwMode="auto">
          <a:xfrm>
            <a:off x="7956550" y="1341438"/>
            <a:ext cx="180975" cy="18097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12" name="Oval 64"/>
          <p:cNvSpPr>
            <a:spLocks noChangeArrowheads="1"/>
          </p:cNvSpPr>
          <p:nvPr/>
        </p:nvSpPr>
        <p:spPr bwMode="auto">
          <a:xfrm>
            <a:off x="7956550" y="765175"/>
            <a:ext cx="179388" cy="179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13" name="Rectangle 65"/>
          <p:cNvSpPr>
            <a:spLocks noChangeArrowheads="1"/>
          </p:cNvSpPr>
          <p:nvPr/>
        </p:nvSpPr>
        <p:spPr bwMode="auto">
          <a:xfrm>
            <a:off x="7956550" y="1052513"/>
            <a:ext cx="180975" cy="180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14" name="Text Box 66"/>
          <p:cNvSpPr txBox="1">
            <a:spLocks noChangeArrowheads="1"/>
          </p:cNvSpPr>
          <p:nvPr/>
        </p:nvSpPr>
        <p:spPr bwMode="auto">
          <a:xfrm>
            <a:off x="8172450" y="692150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 b="1">
                <a:latin typeface="Times New Roman" pitchFamily="18" charset="0"/>
              </a:rPr>
              <a:t>Y</a:t>
            </a:r>
          </a:p>
        </p:txBody>
      </p:sp>
      <p:sp>
        <p:nvSpPr>
          <p:cNvPr id="27715" name="Text Box 67"/>
          <p:cNvSpPr txBox="1">
            <a:spLocks noChangeArrowheads="1"/>
          </p:cNvSpPr>
          <p:nvPr/>
        </p:nvSpPr>
        <p:spPr bwMode="auto">
          <a:xfrm>
            <a:off x="8101013" y="981075"/>
            <a:ext cx="574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 b="1">
                <a:latin typeface="Times New Roman" pitchFamily="18" charset="0"/>
              </a:rPr>
              <a:t>C</a:t>
            </a:r>
            <a:r>
              <a:rPr lang="en-US" altLang="ko-KR" sz="1600" b="1" baseline="-25000">
                <a:latin typeface="Times New Roman" pitchFamily="18" charset="0"/>
              </a:rPr>
              <a:t>b</a:t>
            </a:r>
          </a:p>
        </p:txBody>
      </p:sp>
      <p:sp>
        <p:nvSpPr>
          <p:cNvPr id="27716" name="Text Box 68"/>
          <p:cNvSpPr txBox="1">
            <a:spLocks noChangeArrowheads="1"/>
          </p:cNvSpPr>
          <p:nvPr/>
        </p:nvSpPr>
        <p:spPr bwMode="auto">
          <a:xfrm>
            <a:off x="8172450" y="1268413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 b="1">
                <a:latin typeface="Times New Roman" pitchFamily="18" charset="0"/>
              </a:rPr>
              <a:t>C</a:t>
            </a:r>
            <a:r>
              <a:rPr lang="en-US" altLang="ko-KR" sz="1600" b="1" baseline="-25000">
                <a:latin typeface="Times New Roman" pitchFamily="18" charset="0"/>
              </a:rPr>
              <a:t>r</a:t>
            </a:r>
          </a:p>
        </p:txBody>
      </p:sp>
      <p:sp>
        <p:nvSpPr>
          <p:cNvPr id="27717" name="Rectangle 69"/>
          <p:cNvSpPr>
            <a:spLocks noChangeArrowheads="1"/>
          </p:cNvSpPr>
          <p:nvPr/>
        </p:nvSpPr>
        <p:spPr bwMode="auto">
          <a:xfrm>
            <a:off x="6516688" y="620713"/>
            <a:ext cx="2232025" cy="1008062"/>
          </a:xfrm>
          <a:prstGeom prst="rect">
            <a:avLst/>
          </a:prstGeom>
          <a:solidFill>
            <a:srgbClr val="FFFF99">
              <a:alpha val="17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7718" name="Object 70"/>
          <p:cNvGraphicFramePr>
            <a:graphicFrameLocks noChangeAspect="1"/>
          </p:cNvGraphicFramePr>
          <p:nvPr>
            <p:ph sz="half" idx="2"/>
          </p:nvPr>
        </p:nvGraphicFramePr>
        <p:xfrm>
          <a:off x="6300788" y="549275"/>
          <a:ext cx="288925" cy="555625"/>
        </p:xfrm>
        <a:graphic>
          <a:graphicData uri="http://schemas.openxmlformats.org/presentationml/2006/ole">
            <p:oleObj spid="_x0000_s27718" name="Microsoft ClipArt Gallery" r:id="rId3" imgW="1857600" imgH="3995640" progId="MS_ClipArt_Gallery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8A63-1146-4287-833E-089E57CC84A3}" type="slidenum">
              <a:rPr lang="en-US" altLang="ko-KR"/>
              <a:pPr/>
              <a:t>3</a:t>
            </a:fld>
            <a:endParaRPr lang="en-US" altLang="ko-KR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0"/>
            <a:ext cx="6767513" cy="865188"/>
          </a:xfrm>
        </p:spPr>
        <p:txBody>
          <a:bodyPr/>
          <a:lstStyle/>
          <a:p>
            <a:r>
              <a:rPr lang="en-US" altLang="ko-KR" sz="2800" b="1">
                <a:solidFill>
                  <a:srgbClr val="0000FF"/>
                </a:solidFill>
                <a:latin typeface="Comic Sans MS" pitchFamily="66" charset="0"/>
              </a:rPr>
              <a:t>2.2  Digitization Principles (1)</a:t>
            </a:r>
            <a:br>
              <a:rPr lang="en-US" altLang="ko-KR" sz="2800" b="1">
                <a:solidFill>
                  <a:srgbClr val="0000FF"/>
                </a:solidFill>
                <a:latin typeface="Comic Sans MS" pitchFamily="66" charset="0"/>
              </a:rPr>
            </a:br>
            <a:r>
              <a:rPr lang="en-US" altLang="ko-KR" sz="2800" b="1">
                <a:solidFill>
                  <a:srgbClr val="0000FF"/>
                </a:solidFill>
                <a:latin typeface="Comic Sans MS" pitchFamily="66" charset="0"/>
              </a:rPr>
              <a:t>(Analog </a:t>
            </a:r>
            <a:r>
              <a:rPr lang="en-US" altLang="ko-KR" sz="2800" b="1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 </a:t>
            </a:r>
            <a:r>
              <a:rPr lang="en-US" altLang="ko-KR" sz="2800" b="1">
                <a:solidFill>
                  <a:srgbClr val="0000FF"/>
                </a:solidFill>
                <a:latin typeface="Comic Sans MS" pitchFamily="66" charset="0"/>
              </a:rPr>
              <a:t>Digital)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851275" y="5805488"/>
            <a:ext cx="1439863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 b="1">
                <a:latin typeface="Times New Roman" pitchFamily="18" charset="0"/>
              </a:rPr>
              <a:t>Transfer</a:t>
            </a:r>
          </a:p>
        </p:txBody>
      </p:sp>
      <p:sp>
        <p:nvSpPr>
          <p:cNvPr id="7186" name="AutoShape 18"/>
          <p:cNvSpPr>
            <a:spLocks noChangeArrowheads="1"/>
          </p:cNvSpPr>
          <p:nvPr/>
        </p:nvSpPr>
        <p:spPr bwMode="auto">
          <a:xfrm>
            <a:off x="1979613" y="5734050"/>
            <a:ext cx="1800225" cy="504825"/>
          </a:xfrm>
          <a:prstGeom prst="leftRightArrow">
            <a:avLst>
              <a:gd name="adj1" fmla="val 50000"/>
              <a:gd name="adj2" fmla="val 7132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 b="1">
                <a:solidFill>
                  <a:schemeClr val="hlink"/>
                </a:solidFill>
                <a:latin typeface="Times New Roman" pitchFamily="18" charset="0"/>
              </a:rPr>
              <a:t>conversion</a:t>
            </a:r>
          </a:p>
        </p:txBody>
      </p:sp>
      <p:grpSp>
        <p:nvGrpSpPr>
          <p:cNvPr id="7192" name="Group 24"/>
          <p:cNvGrpSpPr>
            <a:grpSpLocks/>
          </p:cNvGrpSpPr>
          <p:nvPr/>
        </p:nvGrpSpPr>
        <p:grpSpPr bwMode="auto">
          <a:xfrm>
            <a:off x="179388" y="4149725"/>
            <a:ext cx="601662" cy="1196975"/>
            <a:chOff x="432" y="2722"/>
            <a:chExt cx="379" cy="754"/>
          </a:xfrm>
        </p:grpSpPr>
        <p:sp>
          <p:nvSpPr>
            <p:cNvPr id="7193" name="Freeform 25"/>
            <p:cNvSpPr>
              <a:spLocks/>
            </p:cNvSpPr>
            <p:nvPr/>
          </p:nvSpPr>
          <p:spPr bwMode="auto">
            <a:xfrm>
              <a:off x="552" y="2764"/>
              <a:ext cx="149" cy="165"/>
            </a:xfrm>
            <a:custGeom>
              <a:avLst/>
              <a:gdLst/>
              <a:ahLst/>
              <a:cxnLst>
                <a:cxn ang="0">
                  <a:pos x="309" y="152"/>
                </a:cxn>
                <a:cxn ang="0">
                  <a:pos x="257" y="84"/>
                </a:cxn>
                <a:cxn ang="0">
                  <a:pos x="184" y="34"/>
                </a:cxn>
                <a:cxn ang="0">
                  <a:pos x="119" y="0"/>
                </a:cxn>
                <a:cxn ang="0">
                  <a:pos x="67" y="9"/>
                </a:cxn>
                <a:cxn ang="0">
                  <a:pos x="30" y="47"/>
                </a:cxn>
                <a:cxn ang="0">
                  <a:pos x="0" y="161"/>
                </a:cxn>
                <a:cxn ang="0">
                  <a:pos x="12" y="292"/>
                </a:cxn>
                <a:cxn ang="0">
                  <a:pos x="43" y="418"/>
                </a:cxn>
                <a:cxn ang="0">
                  <a:pos x="77" y="515"/>
                </a:cxn>
                <a:cxn ang="0">
                  <a:pos x="141" y="617"/>
                </a:cxn>
                <a:cxn ang="0">
                  <a:pos x="197" y="658"/>
                </a:cxn>
                <a:cxn ang="0">
                  <a:pos x="274" y="658"/>
                </a:cxn>
                <a:cxn ang="0">
                  <a:pos x="352" y="630"/>
                </a:cxn>
                <a:cxn ang="0">
                  <a:pos x="391" y="557"/>
                </a:cxn>
                <a:cxn ang="0">
                  <a:pos x="412" y="465"/>
                </a:cxn>
                <a:cxn ang="0">
                  <a:pos x="404" y="351"/>
                </a:cxn>
                <a:cxn ang="0">
                  <a:pos x="584" y="364"/>
                </a:cxn>
                <a:cxn ang="0">
                  <a:pos x="594" y="313"/>
                </a:cxn>
                <a:cxn ang="0">
                  <a:pos x="387" y="292"/>
                </a:cxn>
                <a:cxn ang="0">
                  <a:pos x="335" y="174"/>
                </a:cxn>
                <a:cxn ang="0">
                  <a:pos x="309" y="152"/>
                </a:cxn>
              </a:cxnLst>
              <a:rect l="0" t="0" r="r" b="b"/>
              <a:pathLst>
                <a:path w="594" h="658">
                  <a:moveTo>
                    <a:pt x="309" y="152"/>
                  </a:moveTo>
                  <a:lnTo>
                    <a:pt x="257" y="84"/>
                  </a:lnTo>
                  <a:lnTo>
                    <a:pt x="184" y="34"/>
                  </a:lnTo>
                  <a:lnTo>
                    <a:pt x="119" y="0"/>
                  </a:lnTo>
                  <a:lnTo>
                    <a:pt x="67" y="9"/>
                  </a:lnTo>
                  <a:lnTo>
                    <a:pt x="30" y="47"/>
                  </a:lnTo>
                  <a:lnTo>
                    <a:pt x="0" y="161"/>
                  </a:lnTo>
                  <a:lnTo>
                    <a:pt x="12" y="292"/>
                  </a:lnTo>
                  <a:lnTo>
                    <a:pt x="43" y="418"/>
                  </a:lnTo>
                  <a:lnTo>
                    <a:pt x="77" y="515"/>
                  </a:lnTo>
                  <a:lnTo>
                    <a:pt x="141" y="617"/>
                  </a:lnTo>
                  <a:lnTo>
                    <a:pt x="197" y="658"/>
                  </a:lnTo>
                  <a:lnTo>
                    <a:pt x="274" y="658"/>
                  </a:lnTo>
                  <a:lnTo>
                    <a:pt x="352" y="630"/>
                  </a:lnTo>
                  <a:lnTo>
                    <a:pt x="391" y="557"/>
                  </a:lnTo>
                  <a:lnTo>
                    <a:pt x="412" y="465"/>
                  </a:lnTo>
                  <a:lnTo>
                    <a:pt x="404" y="351"/>
                  </a:lnTo>
                  <a:lnTo>
                    <a:pt x="584" y="364"/>
                  </a:lnTo>
                  <a:lnTo>
                    <a:pt x="594" y="313"/>
                  </a:lnTo>
                  <a:lnTo>
                    <a:pt x="387" y="292"/>
                  </a:lnTo>
                  <a:lnTo>
                    <a:pt x="335" y="174"/>
                  </a:lnTo>
                  <a:lnTo>
                    <a:pt x="309" y="1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Freeform 26"/>
            <p:cNvSpPr>
              <a:spLocks/>
            </p:cNvSpPr>
            <p:nvPr/>
          </p:nvSpPr>
          <p:spPr bwMode="auto">
            <a:xfrm>
              <a:off x="432" y="2722"/>
              <a:ext cx="170" cy="264"/>
            </a:xfrm>
            <a:custGeom>
              <a:avLst/>
              <a:gdLst/>
              <a:ahLst/>
              <a:cxnLst>
                <a:cxn ang="0">
                  <a:pos x="398" y="25"/>
                </a:cxn>
                <a:cxn ang="0">
                  <a:pos x="484" y="0"/>
                </a:cxn>
                <a:cxn ang="0">
                  <a:pos x="553" y="4"/>
                </a:cxn>
                <a:cxn ang="0">
                  <a:pos x="605" y="42"/>
                </a:cxn>
                <a:cxn ang="0">
                  <a:pos x="640" y="101"/>
                </a:cxn>
                <a:cxn ang="0">
                  <a:pos x="627" y="164"/>
                </a:cxn>
                <a:cxn ang="0">
                  <a:pos x="579" y="164"/>
                </a:cxn>
                <a:cxn ang="0">
                  <a:pos x="592" y="113"/>
                </a:cxn>
                <a:cxn ang="0">
                  <a:pos x="553" y="68"/>
                </a:cxn>
                <a:cxn ang="0">
                  <a:pos x="515" y="51"/>
                </a:cxn>
                <a:cxn ang="0">
                  <a:pos x="450" y="68"/>
                </a:cxn>
                <a:cxn ang="0">
                  <a:pos x="476" y="118"/>
                </a:cxn>
                <a:cxn ang="0">
                  <a:pos x="484" y="164"/>
                </a:cxn>
                <a:cxn ang="0">
                  <a:pos x="476" y="203"/>
                </a:cxn>
                <a:cxn ang="0">
                  <a:pos x="411" y="220"/>
                </a:cxn>
                <a:cxn ang="0">
                  <a:pos x="343" y="207"/>
                </a:cxn>
                <a:cxn ang="0">
                  <a:pos x="330" y="177"/>
                </a:cxn>
                <a:cxn ang="0">
                  <a:pos x="257" y="257"/>
                </a:cxn>
                <a:cxn ang="0">
                  <a:pos x="214" y="346"/>
                </a:cxn>
                <a:cxn ang="0">
                  <a:pos x="154" y="460"/>
                </a:cxn>
                <a:cxn ang="0">
                  <a:pos x="115" y="561"/>
                </a:cxn>
                <a:cxn ang="0">
                  <a:pos x="98" y="658"/>
                </a:cxn>
                <a:cxn ang="0">
                  <a:pos x="111" y="709"/>
                </a:cxn>
                <a:cxn ang="0">
                  <a:pos x="180" y="773"/>
                </a:cxn>
                <a:cxn ang="0">
                  <a:pos x="322" y="827"/>
                </a:cxn>
                <a:cxn ang="0">
                  <a:pos x="398" y="852"/>
                </a:cxn>
                <a:cxn ang="0">
                  <a:pos x="476" y="865"/>
                </a:cxn>
                <a:cxn ang="0">
                  <a:pos x="592" y="912"/>
                </a:cxn>
                <a:cxn ang="0">
                  <a:pos x="678" y="942"/>
                </a:cxn>
                <a:cxn ang="0">
                  <a:pos x="683" y="1000"/>
                </a:cxn>
                <a:cxn ang="0">
                  <a:pos x="640" y="1043"/>
                </a:cxn>
                <a:cxn ang="0">
                  <a:pos x="588" y="1056"/>
                </a:cxn>
                <a:cxn ang="0">
                  <a:pos x="510" y="1017"/>
                </a:cxn>
                <a:cxn ang="0">
                  <a:pos x="330" y="925"/>
                </a:cxn>
                <a:cxn ang="0">
                  <a:pos x="180" y="861"/>
                </a:cxn>
                <a:cxn ang="0">
                  <a:pos x="76" y="790"/>
                </a:cxn>
                <a:cxn ang="0">
                  <a:pos x="7" y="726"/>
                </a:cxn>
                <a:cxn ang="0">
                  <a:pos x="0" y="649"/>
                </a:cxn>
                <a:cxn ang="0">
                  <a:pos x="37" y="548"/>
                </a:cxn>
                <a:cxn ang="0">
                  <a:pos x="115" y="396"/>
                </a:cxn>
                <a:cxn ang="0">
                  <a:pos x="188" y="270"/>
                </a:cxn>
                <a:cxn ang="0">
                  <a:pos x="279" y="139"/>
                </a:cxn>
                <a:cxn ang="0">
                  <a:pos x="348" y="63"/>
                </a:cxn>
                <a:cxn ang="0">
                  <a:pos x="434" y="25"/>
                </a:cxn>
                <a:cxn ang="0">
                  <a:pos x="398" y="25"/>
                </a:cxn>
              </a:cxnLst>
              <a:rect l="0" t="0" r="r" b="b"/>
              <a:pathLst>
                <a:path w="683" h="1056">
                  <a:moveTo>
                    <a:pt x="398" y="25"/>
                  </a:moveTo>
                  <a:lnTo>
                    <a:pt x="484" y="0"/>
                  </a:lnTo>
                  <a:lnTo>
                    <a:pt x="553" y="4"/>
                  </a:lnTo>
                  <a:lnTo>
                    <a:pt x="605" y="42"/>
                  </a:lnTo>
                  <a:lnTo>
                    <a:pt x="640" y="101"/>
                  </a:lnTo>
                  <a:lnTo>
                    <a:pt x="627" y="164"/>
                  </a:lnTo>
                  <a:lnTo>
                    <a:pt x="579" y="164"/>
                  </a:lnTo>
                  <a:lnTo>
                    <a:pt x="592" y="113"/>
                  </a:lnTo>
                  <a:lnTo>
                    <a:pt x="553" y="68"/>
                  </a:lnTo>
                  <a:lnTo>
                    <a:pt x="515" y="51"/>
                  </a:lnTo>
                  <a:lnTo>
                    <a:pt x="450" y="68"/>
                  </a:lnTo>
                  <a:lnTo>
                    <a:pt x="476" y="118"/>
                  </a:lnTo>
                  <a:lnTo>
                    <a:pt x="484" y="164"/>
                  </a:lnTo>
                  <a:lnTo>
                    <a:pt x="476" y="203"/>
                  </a:lnTo>
                  <a:lnTo>
                    <a:pt x="411" y="220"/>
                  </a:lnTo>
                  <a:lnTo>
                    <a:pt x="343" y="207"/>
                  </a:lnTo>
                  <a:lnTo>
                    <a:pt x="330" y="177"/>
                  </a:lnTo>
                  <a:lnTo>
                    <a:pt x="257" y="257"/>
                  </a:lnTo>
                  <a:lnTo>
                    <a:pt x="214" y="346"/>
                  </a:lnTo>
                  <a:lnTo>
                    <a:pt x="154" y="460"/>
                  </a:lnTo>
                  <a:lnTo>
                    <a:pt x="115" y="561"/>
                  </a:lnTo>
                  <a:lnTo>
                    <a:pt x="98" y="658"/>
                  </a:lnTo>
                  <a:lnTo>
                    <a:pt x="111" y="709"/>
                  </a:lnTo>
                  <a:lnTo>
                    <a:pt x="180" y="773"/>
                  </a:lnTo>
                  <a:lnTo>
                    <a:pt x="322" y="827"/>
                  </a:lnTo>
                  <a:lnTo>
                    <a:pt x="398" y="852"/>
                  </a:lnTo>
                  <a:lnTo>
                    <a:pt x="476" y="865"/>
                  </a:lnTo>
                  <a:lnTo>
                    <a:pt x="592" y="912"/>
                  </a:lnTo>
                  <a:lnTo>
                    <a:pt x="678" y="942"/>
                  </a:lnTo>
                  <a:lnTo>
                    <a:pt x="683" y="1000"/>
                  </a:lnTo>
                  <a:lnTo>
                    <a:pt x="640" y="1043"/>
                  </a:lnTo>
                  <a:lnTo>
                    <a:pt x="588" y="1056"/>
                  </a:lnTo>
                  <a:lnTo>
                    <a:pt x="510" y="1017"/>
                  </a:lnTo>
                  <a:lnTo>
                    <a:pt x="330" y="925"/>
                  </a:lnTo>
                  <a:lnTo>
                    <a:pt x="180" y="861"/>
                  </a:lnTo>
                  <a:lnTo>
                    <a:pt x="76" y="790"/>
                  </a:lnTo>
                  <a:lnTo>
                    <a:pt x="7" y="726"/>
                  </a:lnTo>
                  <a:lnTo>
                    <a:pt x="0" y="649"/>
                  </a:lnTo>
                  <a:lnTo>
                    <a:pt x="37" y="548"/>
                  </a:lnTo>
                  <a:lnTo>
                    <a:pt x="115" y="396"/>
                  </a:lnTo>
                  <a:lnTo>
                    <a:pt x="188" y="270"/>
                  </a:lnTo>
                  <a:lnTo>
                    <a:pt x="279" y="139"/>
                  </a:lnTo>
                  <a:lnTo>
                    <a:pt x="348" y="63"/>
                  </a:lnTo>
                  <a:lnTo>
                    <a:pt x="434" y="25"/>
                  </a:lnTo>
                  <a:lnTo>
                    <a:pt x="398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Freeform 27"/>
            <p:cNvSpPr>
              <a:spLocks/>
            </p:cNvSpPr>
            <p:nvPr/>
          </p:nvSpPr>
          <p:spPr bwMode="auto">
            <a:xfrm>
              <a:off x="593" y="2941"/>
              <a:ext cx="89" cy="248"/>
            </a:xfrm>
            <a:custGeom>
              <a:avLst/>
              <a:gdLst/>
              <a:ahLst/>
              <a:cxnLst>
                <a:cxn ang="0">
                  <a:pos x="22" y="77"/>
                </a:cxn>
                <a:cxn ang="0">
                  <a:pos x="35" y="26"/>
                </a:cxn>
                <a:cxn ang="0">
                  <a:pos x="91" y="0"/>
                </a:cxn>
                <a:cxn ang="0">
                  <a:pos x="142" y="0"/>
                </a:cxn>
                <a:cxn ang="0">
                  <a:pos x="207" y="38"/>
                </a:cxn>
                <a:cxn ang="0">
                  <a:pos x="268" y="128"/>
                </a:cxn>
                <a:cxn ang="0">
                  <a:pos x="310" y="220"/>
                </a:cxn>
                <a:cxn ang="0">
                  <a:pos x="331" y="346"/>
                </a:cxn>
                <a:cxn ang="0">
                  <a:pos x="349" y="494"/>
                </a:cxn>
                <a:cxn ang="0">
                  <a:pos x="357" y="636"/>
                </a:cxn>
                <a:cxn ang="0">
                  <a:pos x="357" y="822"/>
                </a:cxn>
                <a:cxn ang="0">
                  <a:pos x="331" y="936"/>
                </a:cxn>
                <a:cxn ang="0">
                  <a:pos x="284" y="978"/>
                </a:cxn>
                <a:cxn ang="0">
                  <a:pos x="203" y="991"/>
                </a:cxn>
                <a:cxn ang="0">
                  <a:pos x="117" y="987"/>
                </a:cxn>
                <a:cxn ang="0">
                  <a:pos x="73" y="936"/>
                </a:cxn>
                <a:cxn ang="0">
                  <a:pos x="48" y="848"/>
                </a:cxn>
                <a:cxn ang="0">
                  <a:pos x="26" y="760"/>
                </a:cxn>
                <a:cxn ang="0">
                  <a:pos x="9" y="599"/>
                </a:cxn>
                <a:cxn ang="0">
                  <a:pos x="0" y="418"/>
                </a:cxn>
                <a:cxn ang="0">
                  <a:pos x="0" y="207"/>
                </a:cxn>
                <a:cxn ang="0">
                  <a:pos x="22" y="115"/>
                </a:cxn>
                <a:cxn ang="0">
                  <a:pos x="22" y="77"/>
                </a:cxn>
              </a:cxnLst>
              <a:rect l="0" t="0" r="r" b="b"/>
              <a:pathLst>
                <a:path w="357" h="991">
                  <a:moveTo>
                    <a:pt x="22" y="77"/>
                  </a:moveTo>
                  <a:lnTo>
                    <a:pt x="35" y="26"/>
                  </a:lnTo>
                  <a:lnTo>
                    <a:pt x="91" y="0"/>
                  </a:lnTo>
                  <a:lnTo>
                    <a:pt x="142" y="0"/>
                  </a:lnTo>
                  <a:lnTo>
                    <a:pt x="207" y="38"/>
                  </a:lnTo>
                  <a:lnTo>
                    <a:pt x="268" y="128"/>
                  </a:lnTo>
                  <a:lnTo>
                    <a:pt x="310" y="220"/>
                  </a:lnTo>
                  <a:lnTo>
                    <a:pt x="331" y="346"/>
                  </a:lnTo>
                  <a:lnTo>
                    <a:pt x="349" y="494"/>
                  </a:lnTo>
                  <a:lnTo>
                    <a:pt x="357" y="636"/>
                  </a:lnTo>
                  <a:lnTo>
                    <a:pt x="357" y="822"/>
                  </a:lnTo>
                  <a:lnTo>
                    <a:pt x="331" y="936"/>
                  </a:lnTo>
                  <a:lnTo>
                    <a:pt x="284" y="978"/>
                  </a:lnTo>
                  <a:lnTo>
                    <a:pt x="203" y="991"/>
                  </a:lnTo>
                  <a:lnTo>
                    <a:pt x="117" y="987"/>
                  </a:lnTo>
                  <a:lnTo>
                    <a:pt x="73" y="936"/>
                  </a:lnTo>
                  <a:lnTo>
                    <a:pt x="48" y="848"/>
                  </a:lnTo>
                  <a:lnTo>
                    <a:pt x="26" y="760"/>
                  </a:lnTo>
                  <a:lnTo>
                    <a:pt x="9" y="599"/>
                  </a:lnTo>
                  <a:lnTo>
                    <a:pt x="0" y="418"/>
                  </a:lnTo>
                  <a:lnTo>
                    <a:pt x="0" y="207"/>
                  </a:lnTo>
                  <a:lnTo>
                    <a:pt x="22" y="115"/>
                  </a:lnTo>
                  <a:lnTo>
                    <a:pt x="22" y="7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Freeform 28"/>
            <p:cNvSpPr>
              <a:spLocks/>
            </p:cNvSpPr>
            <p:nvPr/>
          </p:nvSpPr>
          <p:spPr bwMode="auto">
            <a:xfrm>
              <a:off x="634" y="2948"/>
              <a:ext cx="136" cy="190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142" y="13"/>
                </a:cxn>
                <a:cxn ang="0">
                  <a:pos x="257" y="33"/>
                </a:cxn>
                <a:cxn ang="0">
                  <a:pos x="378" y="101"/>
                </a:cxn>
                <a:cxn ang="0">
                  <a:pos x="464" y="151"/>
                </a:cxn>
                <a:cxn ang="0">
                  <a:pos x="520" y="224"/>
                </a:cxn>
                <a:cxn ang="0">
                  <a:pos x="546" y="266"/>
                </a:cxn>
                <a:cxn ang="0">
                  <a:pos x="494" y="389"/>
                </a:cxn>
                <a:cxn ang="0">
                  <a:pos x="412" y="464"/>
                </a:cxn>
                <a:cxn ang="0">
                  <a:pos x="313" y="519"/>
                </a:cxn>
                <a:cxn ang="0">
                  <a:pos x="261" y="553"/>
                </a:cxn>
                <a:cxn ang="0">
                  <a:pos x="171" y="570"/>
                </a:cxn>
                <a:cxn ang="0">
                  <a:pos x="168" y="603"/>
                </a:cxn>
                <a:cxn ang="0">
                  <a:pos x="236" y="633"/>
                </a:cxn>
                <a:cxn ang="0">
                  <a:pos x="335" y="659"/>
                </a:cxn>
                <a:cxn ang="0">
                  <a:pos x="429" y="710"/>
                </a:cxn>
                <a:cxn ang="0">
                  <a:pos x="391" y="747"/>
                </a:cxn>
                <a:cxn ang="0">
                  <a:pos x="352" y="760"/>
                </a:cxn>
                <a:cxn ang="0">
                  <a:pos x="296" y="705"/>
                </a:cxn>
                <a:cxn ang="0">
                  <a:pos x="210" y="671"/>
                </a:cxn>
                <a:cxn ang="0">
                  <a:pos x="142" y="646"/>
                </a:cxn>
                <a:cxn ang="0">
                  <a:pos x="142" y="596"/>
                </a:cxn>
                <a:cxn ang="0">
                  <a:pos x="155" y="541"/>
                </a:cxn>
                <a:cxn ang="0">
                  <a:pos x="197" y="519"/>
                </a:cxn>
                <a:cxn ang="0">
                  <a:pos x="335" y="464"/>
                </a:cxn>
                <a:cxn ang="0">
                  <a:pos x="412" y="380"/>
                </a:cxn>
                <a:cxn ang="0">
                  <a:pos x="468" y="292"/>
                </a:cxn>
                <a:cxn ang="0">
                  <a:pos x="455" y="249"/>
                </a:cxn>
                <a:cxn ang="0">
                  <a:pos x="412" y="198"/>
                </a:cxn>
                <a:cxn ang="0">
                  <a:pos x="309" y="127"/>
                </a:cxn>
                <a:cxn ang="0">
                  <a:pos x="184" y="101"/>
                </a:cxn>
                <a:cxn ang="0">
                  <a:pos x="103" y="97"/>
                </a:cxn>
                <a:cxn ang="0">
                  <a:pos x="30" y="97"/>
                </a:cxn>
                <a:cxn ang="0">
                  <a:pos x="0" y="50"/>
                </a:cxn>
                <a:cxn ang="0">
                  <a:pos x="30" y="0"/>
                </a:cxn>
              </a:cxnLst>
              <a:rect l="0" t="0" r="r" b="b"/>
              <a:pathLst>
                <a:path w="546" h="760">
                  <a:moveTo>
                    <a:pt x="30" y="0"/>
                  </a:moveTo>
                  <a:lnTo>
                    <a:pt x="142" y="13"/>
                  </a:lnTo>
                  <a:lnTo>
                    <a:pt x="257" y="33"/>
                  </a:lnTo>
                  <a:lnTo>
                    <a:pt x="378" y="101"/>
                  </a:lnTo>
                  <a:lnTo>
                    <a:pt x="464" y="151"/>
                  </a:lnTo>
                  <a:lnTo>
                    <a:pt x="520" y="224"/>
                  </a:lnTo>
                  <a:lnTo>
                    <a:pt x="546" y="266"/>
                  </a:lnTo>
                  <a:lnTo>
                    <a:pt x="494" y="389"/>
                  </a:lnTo>
                  <a:lnTo>
                    <a:pt x="412" y="464"/>
                  </a:lnTo>
                  <a:lnTo>
                    <a:pt x="313" y="519"/>
                  </a:lnTo>
                  <a:lnTo>
                    <a:pt x="261" y="553"/>
                  </a:lnTo>
                  <a:lnTo>
                    <a:pt x="171" y="570"/>
                  </a:lnTo>
                  <a:lnTo>
                    <a:pt x="168" y="603"/>
                  </a:lnTo>
                  <a:lnTo>
                    <a:pt x="236" y="633"/>
                  </a:lnTo>
                  <a:lnTo>
                    <a:pt x="335" y="659"/>
                  </a:lnTo>
                  <a:lnTo>
                    <a:pt x="429" y="710"/>
                  </a:lnTo>
                  <a:lnTo>
                    <a:pt x="391" y="747"/>
                  </a:lnTo>
                  <a:lnTo>
                    <a:pt x="352" y="760"/>
                  </a:lnTo>
                  <a:lnTo>
                    <a:pt x="296" y="705"/>
                  </a:lnTo>
                  <a:lnTo>
                    <a:pt x="210" y="671"/>
                  </a:lnTo>
                  <a:lnTo>
                    <a:pt x="142" y="646"/>
                  </a:lnTo>
                  <a:lnTo>
                    <a:pt x="142" y="596"/>
                  </a:lnTo>
                  <a:lnTo>
                    <a:pt x="155" y="541"/>
                  </a:lnTo>
                  <a:lnTo>
                    <a:pt x="197" y="519"/>
                  </a:lnTo>
                  <a:lnTo>
                    <a:pt x="335" y="464"/>
                  </a:lnTo>
                  <a:lnTo>
                    <a:pt x="412" y="380"/>
                  </a:lnTo>
                  <a:lnTo>
                    <a:pt x="468" y="292"/>
                  </a:lnTo>
                  <a:lnTo>
                    <a:pt x="455" y="249"/>
                  </a:lnTo>
                  <a:lnTo>
                    <a:pt x="412" y="198"/>
                  </a:lnTo>
                  <a:lnTo>
                    <a:pt x="309" y="127"/>
                  </a:lnTo>
                  <a:lnTo>
                    <a:pt x="184" y="101"/>
                  </a:lnTo>
                  <a:lnTo>
                    <a:pt x="103" y="97"/>
                  </a:lnTo>
                  <a:lnTo>
                    <a:pt x="30" y="97"/>
                  </a:lnTo>
                  <a:lnTo>
                    <a:pt x="0" y="5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Freeform 29"/>
            <p:cNvSpPr>
              <a:spLocks/>
            </p:cNvSpPr>
            <p:nvPr/>
          </p:nvSpPr>
          <p:spPr bwMode="auto">
            <a:xfrm>
              <a:off x="645" y="3163"/>
              <a:ext cx="166" cy="308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17" y="0"/>
                </a:cxn>
                <a:cxn ang="0">
                  <a:pos x="0" y="88"/>
                </a:cxn>
                <a:cxn ang="0">
                  <a:pos x="43" y="140"/>
                </a:cxn>
                <a:cxn ang="0">
                  <a:pos x="180" y="262"/>
                </a:cxn>
                <a:cxn ang="0">
                  <a:pos x="301" y="418"/>
                </a:cxn>
                <a:cxn ang="0">
                  <a:pos x="379" y="579"/>
                </a:cxn>
                <a:cxn ang="0">
                  <a:pos x="391" y="684"/>
                </a:cxn>
                <a:cxn ang="0">
                  <a:pos x="387" y="761"/>
                </a:cxn>
                <a:cxn ang="0">
                  <a:pos x="353" y="933"/>
                </a:cxn>
                <a:cxn ang="0">
                  <a:pos x="309" y="1073"/>
                </a:cxn>
                <a:cxn ang="0">
                  <a:pos x="271" y="1154"/>
                </a:cxn>
                <a:cxn ang="0">
                  <a:pos x="262" y="1205"/>
                </a:cxn>
                <a:cxn ang="0">
                  <a:pos x="301" y="1205"/>
                </a:cxn>
                <a:cxn ang="0">
                  <a:pos x="361" y="1188"/>
                </a:cxn>
                <a:cxn ang="0">
                  <a:pos x="379" y="1192"/>
                </a:cxn>
                <a:cxn ang="0">
                  <a:pos x="504" y="1199"/>
                </a:cxn>
                <a:cxn ang="0">
                  <a:pos x="599" y="1229"/>
                </a:cxn>
                <a:cxn ang="0">
                  <a:pos x="633" y="1212"/>
                </a:cxn>
                <a:cxn ang="0">
                  <a:pos x="664" y="1149"/>
                </a:cxn>
                <a:cxn ang="0">
                  <a:pos x="633" y="1115"/>
                </a:cxn>
                <a:cxn ang="0">
                  <a:pos x="491" y="1111"/>
                </a:cxn>
                <a:cxn ang="0">
                  <a:pos x="391" y="1124"/>
                </a:cxn>
                <a:cxn ang="0">
                  <a:pos x="340" y="1149"/>
                </a:cxn>
                <a:cxn ang="0">
                  <a:pos x="348" y="1090"/>
                </a:cxn>
                <a:cxn ang="0">
                  <a:pos x="400" y="1001"/>
                </a:cxn>
                <a:cxn ang="0">
                  <a:pos x="443" y="862"/>
                </a:cxn>
                <a:cxn ang="0">
                  <a:pos x="478" y="744"/>
                </a:cxn>
                <a:cxn ang="0">
                  <a:pos x="452" y="609"/>
                </a:cxn>
                <a:cxn ang="0">
                  <a:pos x="413" y="464"/>
                </a:cxn>
                <a:cxn ang="0">
                  <a:pos x="335" y="300"/>
                </a:cxn>
                <a:cxn ang="0">
                  <a:pos x="223" y="148"/>
                </a:cxn>
                <a:cxn ang="0">
                  <a:pos x="128" y="37"/>
                </a:cxn>
                <a:cxn ang="0">
                  <a:pos x="76" y="0"/>
                </a:cxn>
              </a:cxnLst>
              <a:rect l="0" t="0" r="r" b="b"/>
              <a:pathLst>
                <a:path w="664" h="1229">
                  <a:moveTo>
                    <a:pt x="76" y="0"/>
                  </a:moveTo>
                  <a:lnTo>
                    <a:pt x="17" y="0"/>
                  </a:lnTo>
                  <a:lnTo>
                    <a:pt x="0" y="88"/>
                  </a:lnTo>
                  <a:lnTo>
                    <a:pt x="43" y="140"/>
                  </a:lnTo>
                  <a:lnTo>
                    <a:pt x="180" y="262"/>
                  </a:lnTo>
                  <a:lnTo>
                    <a:pt x="301" y="418"/>
                  </a:lnTo>
                  <a:lnTo>
                    <a:pt x="379" y="579"/>
                  </a:lnTo>
                  <a:lnTo>
                    <a:pt x="391" y="684"/>
                  </a:lnTo>
                  <a:lnTo>
                    <a:pt x="387" y="761"/>
                  </a:lnTo>
                  <a:lnTo>
                    <a:pt x="353" y="933"/>
                  </a:lnTo>
                  <a:lnTo>
                    <a:pt x="309" y="1073"/>
                  </a:lnTo>
                  <a:lnTo>
                    <a:pt x="271" y="1154"/>
                  </a:lnTo>
                  <a:lnTo>
                    <a:pt x="262" y="1205"/>
                  </a:lnTo>
                  <a:lnTo>
                    <a:pt x="301" y="1205"/>
                  </a:lnTo>
                  <a:lnTo>
                    <a:pt x="361" y="1188"/>
                  </a:lnTo>
                  <a:lnTo>
                    <a:pt x="379" y="1192"/>
                  </a:lnTo>
                  <a:lnTo>
                    <a:pt x="504" y="1199"/>
                  </a:lnTo>
                  <a:lnTo>
                    <a:pt x="599" y="1229"/>
                  </a:lnTo>
                  <a:lnTo>
                    <a:pt x="633" y="1212"/>
                  </a:lnTo>
                  <a:lnTo>
                    <a:pt x="664" y="1149"/>
                  </a:lnTo>
                  <a:lnTo>
                    <a:pt x="633" y="1115"/>
                  </a:lnTo>
                  <a:lnTo>
                    <a:pt x="491" y="1111"/>
                  </a:lnTo>
                  <a:lnTo>
                    <a:pt x="391" y="1124"/>
                  </a:lnTo>
                  <a:lnTo>
                    <a:pt x="340" y="1149"/>
                  </a:lnTo>
                  <a:lnTo>
                    <a:pt x="348" y="1090"/>
                  </a:lnTo>
                  <a:lnTo>
                    <a:pt x="400" y="1001"/>
                  </a:lnTo>
                  <a:lnTo>
                    <a:pt x="443" y="862"/>
                  </a:lnTo>
                  <a:lnTo>
                    <a:pt x="478" y="744"/>
                  </a:lnTo>
                  <a:lnTo>
                    <a:pt x="452" y="609"/>
                  </a:lnTo>
                  <a:lnTo>
                    <a:pt x="413" y="464"/>
                  </a:lnTo>
                  <a:lnTo>
                    <a:pt x="335" y="300"/>
                  </a:lnTo>
                  <a:lnTo>
                    <a:pt x="223" y="148"/>
                  </a:lnTo>
                  <a:lnTo>
                    <a:pt x="128" y="37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Freeform 30"/>
            <p:cNvSpPr>
              <a:spLocks/>
            </p:cNvSpPr>
            <p:nvPr/>
          </p:nvSpPr>
          <p:spPr bwMode="auto">
            <a:xfrm>
              <a:off x="540" y="3163"/>
              <a:ext cx="112" cy="313"/>
            </a:xfrm>
            <a:custGeom>
              <a:avLst/>
              <a:gdLst/>
              <a:ahLst/>
              <a:cxnLst>
                <a:cxn ang="0">
                  <a:pos x="309" y="0"/>
                </a:cxn>
                <a:cxn ang="0">
                  <a:pos x="253" y="118"/>
                </a:cxn>
                <a:cxn ang="0">
                  <a:pos x="214" y="291"/>
                </a:cxn>
                <a:cxn ang="0">
                  <a:pos x="167" y="482"/>
                </a:cxn>
                <a:cxn ang="0">
                  <a:pos x="125" y="675"/>
                </a:cxn>
                <a:cxn ang="0">
                  <a:pos x="125" y="747"/>
                </a:cxn>
                <a:cxn ang="0">
                  <a:pos x="167" y="874"/>
                </a:cxn>
                <a:cxn ang="0">
                  <a:pos x="227" y="941"/>
                </a:cxn>
                <a:cxn ang="0">
                  <a:pos x="283" y="1026"/>
                </a:cxn>
                <a:cxn ang="0">
                  <a:pos x="322" y="1088"/>
                </a:cxn>
                <a:cxn ang="0">
                  <a:pos x="305" y="1118"/>
                </a:cxn>
                <a:cxn ang="0">
                  <a:pos x="206" y="1131"/>
                </a:cxn>
                <a:cxn ang="0">
                  <a:pos x="47" y="1156"/>
                </a:cxn>
                <a:cxn ang="0">
                  <a:pos x="0" y="1195"/>
                </a:cxn>
                <a:cxn ang="0">
                  <a:pos x="39" y="1228"/>
                </a:cxn>
                <a:cxn ang="0">
                  <a:pos x="128" y="1253"/>
                </a:cxn>
                <a:cxn ang="0">
                  <a:pos x="232" y="1202"/>
                </a:cxn>
                <a:cxn ang="0">
                  <a:pos x="309" y="1169"/>
                </a:cxn>
                <a:cxn ang="0">
                  <a:pos x="408" y="1156"/>
                </a:cxn>
                <a:cxn ang="0">
                  <a:pos x="447" y="1144"/>
                </a:cxn>
                <a:cxn ang="0">
                  <a:pos x="434" y="1101"/>
                </a:cxn>
                <a:cxn ang="0">
                  <a:pos x="322" y="992"/>
                </a:cxn>
                <a:cxn ang="0">
                  <a:pos x="257" y="878"/>
                </a:cxn>
                <a:cxn ang="0">
                  <a:pos x="201" y="801"/>
                </a:cxn>
                <a:cxn ang="0">
                  <a:pos x="193" y="726"/>
                </a:cxn>
                <a:cxn ang="0">
                  <a:pos x="219" y="600"/>
                </a:cxn>
                <a:cxn ang="0">
                  <a:pos x="279" y="469"/>
                </a:cxn>
                <a:cxn ang="0">
                  <a:pos x="344" y="245"/>
                </a:cxn>
                <a:cxn ang="0">
                  <a:pos x="400" y="114"/>
                </a:cxn>
                <a:cxn ang="0">
                  <a:pos x="395" y="38"/>
                </a:cxn>
                <a:cxn ang="0">
                  <a:pos x="344" y="0"/>
                </a:cxn>
                <a:cxn ang="0">
                  <a:pos x="309" y="0"/>
                </a:cxn>
              </a:cxnLst>
              <a:rect l="0" t="0" r="r" b="b"/>
              <a:pathLst>
                <a:path w="447" h="1253">
                  <a:moveTo>
                    <a:pt x="309" y="0"/>
                  </a:moveTo>
                  <a:lnTo>
                    <a:pt x="253" y="118"/>
                  </a:lnTo>
                  <a:lnTo>
                    <a:pt x="214" y="291"/>
                  </a:lnTo>
                  <a:lnTo>
                    <a:pt x="167" y="482"/>
                  </a:lnTo>
                  <a:lnTo>
                    <a:pt x="125" y="675"/>
                  </a:lnTo>
                  <a:lnTo>
                    <a:pt x="125" y="747"/>
                  </a:lnTo>
                  <a:lnTo>
                    <a:pt x="167" y="874"/>
                  </a:lnTo>
                  <a:lnTo>
                    <a:pt x="227" y="941"/>
                  </a:lnTo>
                  <a:lnTo>
                    <a:pt x="283" y="1026"/>
                  </a:lnTo>
                  <a:lnTo>
                    <a:pt x="322" y="1088"/>
                  </a:lnTo>
                  <a:lnTo>
                    <a:pt x="305" y="1118"/>
                  </a:lnTo>
                  <a:lnTo>
                    <a:pt x="206" y="1131"/>
                  </a:lnTo>
                  <a:lnTo>
                    <a:pt x="47" y="1156"/>
                  </a:lnTo>
                  <a:lnTo>
                    <a:pt x="0" y="1195"/>
                  </a:lnTo>
                  <a:lnTo>
                    <a:pt x="39" y="1228"/>
                  </a:lnTo>
                  <a:lnTo>
                    <a:pt x="128" y="1253"/>
                  </a:lnTo>
                  <a:lnTo>
                    <a:pt x="232" y="1202"/>
                  </a:lnTo>
                  <a:lnTo>
                    <a:pt x="309" y="1169"/>
                  </a:lnTo>
                  <a:lnTo>
                    <a:pt x="408" y="1156"/>
                  </a:lnTo>
                  <a:lnTo>
                    <a:pt x="447" y="1144"/>
                  </a:lnTo>
                  <a:lnTo>
                    <a:pt x="434" y="1101"/>
                  </a:lnTo>
                  <a:lnTo>
                    <a:pt x="322" y="992"/>
                  </a:lnTo>
                  <a:lnTo>
                    <a:pt x="257" y="878"/>
                  </a:lnTo>
                  <a:lnTo>
                    <a:pt x="201" y="801"/>
                  </a:lnTo>
                  <a:lnTo>
                    <a:pt x="193" y="726"/>
                  </a:lnTo>
                  <a:lnTo>
                    <a:pt x="219" y="600"/>
                  </a:lnTo>
                  <a:lnTo>
                    <a:pt x="279" y="469"/>
                  </a:lnTo>
                  <a:lnTo>
                    <a:pt x="344" y="245"/>
                  </a:lnTo>
                  <a:lnTo>
                    <a:pt x="400" y="114"/>
                  </a:lnTo>
                  <a:lnTo>
                    <a:pt x="395" y="38"/>
                  </a:lnTo>
                  <a:lnTo>
                    <a:pt x="344" y="0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9" name="Group 31"/>
          <p:cNvGrpSpPr>
            <a:grpSpLocks/>
          </p:cNvGrpSpPr>
          <p:nvPr/>
        </p:nvGrpSpPr>
        <p:grpSpPr bwMode="auto">
          <a:xfrm rot="21057342" flipH="1">
            <a:off x="8316913" y="4076700"/>
            <a:ext cx="601662" cy="1196975"/>
            <a:chOff x="432" y="2722"/>
            <a:chExt cx="379" cy="754"/>
          </a:xfrm>
        </p:grpSpPr>
        <p:sp>
          <p:nvSpPr>
            <p:cNvPr id="7200" name="Freeform 32"/>
            <p:cNvSpPr>
              <a:spLocks/>
            </p:cNvSpPr>
            <p:nvPr/>
          </p:nvSpPr>
          <p:spPr bwMode="auto">
            <a:xfrm>
              <a:off x="552" y="2764"/>
              <a:ext cx="149" cy="165"/>
            </a:xfrm>
            <a:custGeom>
              <a:avLst/>
              <a:gdLst/>
              <a:ahLst/>
              <a:cxnLst>
                <a:cxn ang="0">
                  <a:pos x="309" y="152"/>
                </a:cxn>
                <a:cxn ang="0">
                  <a:pos x="257" y="84"/>
                </a:cxn>
                <a:cxn ang="0">
                  <a:pos x="184" y="34"/>
                </a:cxn>
                <a:cxn ang="0">
                  <a:pos x="119" y="0"/>
                </a:cxn>
                <a:cxn ang="0">
                  <a:pos x="67" y="9"/>
                </a:cxn>
                <a:cxn ang="0">
                  <a:pos x="30" y="47"/>
                </a:cxn>
                <a:cxn ang="0">
                  <a:pos x="0" y="161"/>
                </a:cxn>
                <a:cxn ang="0">
                  <a:pos x="12" y="292"/>
                </a:cxn>
                <a:cxn ang="0">
                  <a:pos x="43" y="418"/>
                </a:cxn>
                <a:cxn ang="0">
                  <a:pos x="77" y="515"/>
                </a:cxn>
                <a:cxn ang="0">
                  <a:pos x="141" y="617"/>
                </a:cxn>
                <a:cxn ang="0">
                  <a:pos x="197" y="658"/>
                </a:cxn>
                <a:cxn ang="0">
                  <a:pos x="274" y="658"/>
                </a:cxn>
                <a:cxn ang="0">
                  <a:pos x="352" y="630"/>
                </a:cxn>
                <a:cxn ang="0">
                  <a:pos x="391" y="557"/>
                </a:cxn>
                <a:cxn ang="0">
                  <a:pos x="412" y="465"/>
                </a:cxn>
                <a:cxn ang="0">
                  <a:pos x="404" y="351"/>
                </a:cxn>
                <a:cxn ang="0">
                  <a:pos x="584" y="364"/>
                </a:cxn>
                <a:cxn ang="0">
                  <a:pos x="594" y="313"/>
                </a:cxn>
                <a:cxn ang="0">
                  <a:pos x="387" y="292"/>
                </a:cxn>
                <a:cxn ang="0">
                  <a:pos x="335" y="174"/>
                </a:cxn>
                <a:cxn ang="0">
                  <a:pos x="309" y="152"/>
                </a:cxn>
              </a:cxnLst>
              <a:rect l="0" t="0" r="r" b="b"/>
              <a:pathLst>
                <a:path w="594" h="658">
                  <a:moveTo>
                    <a:pt x="309" y="152"/>
                  </a:moveTo>
                  <a:lnTo>
                    <a:pt x="257" y="84"/>
                  </a:lnTo>
                  <a:lnTo>
                    <a:pt x="184" y="34"/>
                  </a:lnTo>
                  <a:lnTo>
                    <a:pt x="119" y="0"/>
                  </a:lnTo>
                  <a:lnTo>
                    <a:pt x="67" y="9"/>
                  </a:lnTo>
                  <a:lnTo>
                    <a:pt x="30" y="47"/>
                  </a:lnTo>
                  <a:lnTo>
                    <a:pt x="0" y="161"/>
                  </a:lnTo>
                  <a:lnTo>
                    <a:pt x="12" y="292"/>
                  </a:lnTo>
                  <a:lnTo>
                    <a:pt x="43" y="418"/>
                  </a:lnTo>
                  <a:lnTo>
                    <a:pt x="77" y="515"/>
                  </a:lnTo>
                  <a:lnTo>
                    <a:pt x="141" y="617"/>
                  </a:lnTo>
                  <a:lnTo>
                    <a:pt x="197" y="658"/>
                  </a:lnTo>
                  <a:lnTo>
                    <a:pt x="274" y="658"/>
                  </a:lnTo>
                  <a:lnTo>
                    <a:pt x="352" y="630"/>
                  </a:lnTo>
                  <a:lnTo>
                    <a:pt x="391" y="557"/>
                  </a:lnTo>
                  <a:lnTo>
                    <a:pt x="412" y="465"/>
                  </a:lnTo>
                  <a:lnTo>
                    <a:pt x="404" y="351"/>
                  </a:lnTo>
                  <a:lnTo>
                    <a:pt x="584" y="364"/>
                  </a:lnTo>
                  <a:lnTo>
                    <a:pt x="594" y="313"/>
                  </a:lnTo>
                  <a:lnTo>
                    <a:pt x="387" y="292"/>
                  </a:lnTo>
                  <a:lnTo>
                    <a:pt x="335" y="174"/>
                  </a:lnTo>
                  <a:lnTo>
                    <a:pt x="309" y="1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Freeform 33"/>
            <p:cNvSpPr>
              <a:spLocks/>
            </p:cNvSpPr>
            <p:nvPr/>
          </p:nvSpPr>
          <p:spPr bwMode="auto">
            <a:xfrm>
              <a:off x="432" y="2722"/>
              <a:ext cx="170" cy="264"/>
            </a:xfrm>
            <a:custGeom>
              <a:avLst/>
              <a:gdLst/>
              <a:ahLst/>
              <a:cxnLst>
                <a:cxn ang="0">
                  <a:pos x="398" y="25"/>
                </a:cxn>
                <a:cxn ang="0">
                  <a:pos x="484" y="0"/>
                </a:cxn>
                <a:cxn ang="0">
                  <a:pos x="553" y="4"/>
                </a:cxn>
                <a:cxn ang="0">
                  <a:pos x="605" y="42"/>
                </a:cxn>
                <a:cxn ang="0">
                  <a:pos x="640" y="101"/>
                </a:cxn>
                <a:cxn ang="0">
                  <a:pos x="627" y="164"/>
                </a:cxn>
                <a:cxn ang="0">
                  <a:pos x="579" y="164"/>
                </a:cxn>
                <a:cxn ang="0">
                  <a:pos x="592" y="113"/>
                </a:cxn>
                <a:cxn ang="0">
                  <a:pos x="553" y="68"/>
                </a:cxn>
                <a:cxn ang="0">
                  <a:pos x="515" y="51"/>
                </a:cxn>
                <a:cxn ang="0">
                  <a:pos x="450" y="68"/>
                </a:cxn>
                <a:cxn ang="0">
                  <a:pos x="476" y="118"/>
                </a:cxn>
                <a:cxn ang="0">
                  <a:pos x="484" y="164"/>
                </a:cxn>
                <a:cxn ang="0">
                  <a:pos x="476" y="203"/>
                </a:cxn>
                <a:cxn ang="0">
                  <a:pos x="411" y="220"/>
                </a:cxn>
                <a:cxn ang="0">
                  <a:pos x="343" y="207"/>
                </a:cxn>
                <a:cxn ang="0">
                  <a:pos x="330" y="177"/>
                </a:cxn>
                <a:cxn ang="0">
                  <a:pos x="257" y="257"/>
                </a:cxn>
                <a:cxn ang="0">
                  <a:pos x="214" y="346"/>
                </a:cxn>
                <a:cxn ang="0">
                  <a:pos x="154" y="460"/>
                </a:cxn>
                <a:cxn ang="0">
                  <a:pos x="115" y="561"/>
                </a:cxn>
                <a:cxn ang="0">
                  <a:pos x="98" y="658"/>
                </a:cxn>
                <a:cxn ang="0">
                  <a:pos x="111" y="709"/>
                </a:cxn>
                <a:cxn ang="0">
                  <a:pos x="180" y="773"/>
                </a:cxn>
                <a:cxn ang="0">
                  <a:pos x="322" y="827"/>
                </a:cxn>
                <a:cxn ang="0">
                  <a:pos x="398" y="852"/>
                </a:cxn>
                <a:cxn ang="0">
                  <a:pos x="476" y="865"/>
                </a:cxn>
                <a:cxn ang="0">
                  <a:pos x="592" y="912"/>
                </a:cxn>
                <a:cxn ang="0">
                  <a:pos x="678" y="942"/>
                </a:cxn>
                <a:cxn ang="0">
                  <a:pos x="683" y="1000"/>
                </a:cxn>
                <a:cxn ang="0">
                  <a:pos x="640" y="1043"/>
                </a:cxn>
                <a:cxn ang="0">
                  <a:pos x="588" y="1056"/>
                </a:cxn>
                <a:cxn ang="0">
                  <a:pos x="510" y="1017"/>
                </a:cxn>
                <a:cxn ang="0">
                  <a:pos x="330" y="925"/>
                </a:cxn>
                <a:cxn ang="0">
                  <a:pos x="180" y="861"/>
                </a:cxn>
                <a:cxn ang="0">
                  <a:pos x="76" y="790"/>
                </a:cxn>
                <a:cxn ang="0">
                  <a:pos x="7" y="726"/>
                </a:cxn>
                <a:cxn ang="0">
                  <a:pos x="0" y="649"/>
                </a:cxn>
                <a:cxn ang="0">
                  <a:pos x="37" y="548"/>
                </a:cxn>
                <a:cxn ang="0">
                  <a:pos x="115" y="396"/>
                </a:cxn>
                <a:cxn ang="0">
                  <a:pos x="188" y="270"/>
                </a:cxn>
                <a:cxn ang="0">
                  <a:pos x="279" y="139"/>
                </a:cxn>
                <a:cxn ang="0">
                  <a:pos x="348" y="63"/>
                </a:cxn>
                <a:cxn ang="0">
                  <a:pos x="434" y="25"/>
                </a:cxn>
                <a:cxn ang="0">
                  <a:pos x="398" y="25"/>
                </a:cxn>
              </a:cxnLst>
              <a:rect l="0" t="0" r="r" b="b"/>
              <a:pathLst>
                <a:path w="683" h="1056">
                  <a:moveTo>
                    <a:pt x="398" y="25"/>
                  </a:moveTo>
                  <a:lnTo>
                    <a:pt x="484" y="0"/>
                  </a:lnTo>
                  <a:lnTo>
                    <a:pt x="553" y="4"/>
                  </a:lnTo>
                  <a:lnTo>
                    <a:pt x="605" y="42"/>
                  </a:lnTo>
                  <a:lnTo>
                    <a:pt x="640" y="101"/>
                  </a:lnTo>
                  <a:lnTo>
                    <a:pt x="627" y="164"/>
                  </a:lnTo>
                  <a:lnTo>
                    <a:pt x="579" y="164"/>
                  </a:lnTo>
                  <a:lnTo>
                    <a:pt x="592" y="113"/>
                  </a:lnTo>
                  <a:lnTo>
                    <a:pt x="553" y="68"/>
                  </a:lnTo>
                  <a:lnTo>
                    <a:pt x="515" y="51"/>
                  </a:lnTo>
                  <a:lnTo>
                    <a:pt x="450" y="68"/>
                  </a:lnTo>
                  <a:lnTo>
                    <a:pt x="476" y="118"/>
                  </a:lnTo>
                  <a:lnTo>
                    <a:pt x="484" y="164"/>
                  </a:lnTo>
                  <a:lnTo>
                    <a:pt x="476" y="203"/>
                  </a:lnTo>
                  <a:lnTo>
                    <a:pt x="411" y="220"/>
                  </a:lnTo>
                  <a:lnTo>
                    <a:pt x="343" y="207"/>
                  </a:lnTo>
                  <a:lnTo>
                    <a:pt x="330" y="177"/>
                  </a:lnTo>
                  <a:lnTo>
                    <a:pt x="257" y="257"/>
                  </a:lnTo>
                  <a:lnTo>
                    <a:pt x="214" y="346"/>
                  </a:lnTo>
                  <a:lnTo>
                    <a:pt x="154" y="460"/>
                  </a:lnTo>
                  <a:lnTo>
                    <a:pt x="115" y="561"/>
                  </a:lnTo>
                  <a:lnTo>
                    <a:pt x="98" y="658"/>
                  </a:lnTo>
                  <a:lnTo>
                    <a:pt x="111" y="709"/>
                  </a:lnTo>
                  <a:lnTo>
                    <a:pt x="180" y="773"/>
                  </a:lnTo>
                  <a:lnTo>
                    <a:pt x="322" y="827"/>
                  </a:lnTo>
                  <a:lnTo>
                    <a:pt x="398" y="852"/>
                  </a:lnTo>
                  <a:lnTo>
                    <a:pt x="476" y="865"/>
                  </a:lnTo>
                  <a:lnTo>
                    <a:pt x="592" y="912"/>
                  </a:lnTo>
                  <a:lnTo>
                    <a:pt x="678" y="942"/>
                  </a:lnTo>
                  <a:lnTo>
                    <a:pt x="683" y="1000"/>
                  </a:lnTo>
                  <a:lnTo>
                    <a:pt x="640" y="1043"/>
                  </a:lnTo>
                  <a:lnTo>
                    <a:pt x="588" y="1056"/>
                  </a:lnTo>
                  <a:lnTo>
                    <a:pt x="510" y="1017"/>
                  </a:lnTo>
                  <a:lnTo>
                    <a:pt x="330" y="925"/>
                  </a:lnTo>
                  <a:lnTo>
                    <a:pt x="180" y="861"/>
                  </a:lnTo>
                  <a:lnTo>
                    <a:pt x="76" y="790"/>
                  </a:lnTo>
                  <a:lnTo>
                    <a:pt x="7" y="726"/>
                  </a:lnTo>
                  <a:lnTo>
                    <a:pt x="0" y="649"/>
                  </a:lnTo>
                  <a:lnTo>
                    <a:pt x="37" y="548"/>
                  </a:lnTo>
                  <a:lnTo>
                    <a:pt x="115" y="396"/>
                  </a:lnTo>
                  <a:lnTo>
                    <a:pt x="188" y="270"/>
                  </a:lnTo>
                  <a:lnTo>
                    <a:pt x="279" y="139"/>
                  </a:lnTo>
                  <a:lnTo>
                    <a:pt x="348" y="63"/>
                  </a:lnTo>
                  <a:lnTo>
                    <a:pt x="434" y="25"/>
                  </a:lnTo>
                  <a:lnTo>
                    <a:pt x="398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2" name="Freeform 34"/>
            <p:cNvSpPr>
              <a:spLocks/>
            </p:cNvSpPr>
            <p:nvPr/>
          </p:nvSpPr>
          <p:spPr bwMode="auto">
            <a:xfrm flipH="1">
              <a:off x="593" y="2941"/>
              <a:ext cx="89" cy="248"/>
            </a:xfrm>
            <a:custGeom>
              <a:avLst/>
              <a:gdLst/>
              <a:ahLst/>
              <a:cxnLst>
                <a:cxn ang="0">
                  <a:pos x="22" y="77"/>
                </a:cxn>
                <a:cxn ang="0">
                  <a:pos x="35" y="26"/>
                </a:cxn>
                <a:cxn ang="0">
                  <a:pos x="91" y="0"/>
                </a:cxn>
                <a:cxn ang="0">
                  <a:pos x="142" y="0"/>
                </a:cxn>
                <a:cxn ang="0">
                  <a:pos x="207" y="38"/>
                </a:cxn>
                <a:cxn ang="0">
                  <a:pos x="268" y="128"/>
                </a:cxn>
                <a:cxn ang="0">
                  <a:pos x="310" y="220"/>
                </a:cxn>
                <a:cxn ang="0">
                  <a:pos x="331" y="346"/>
                </a:cxn>
                <a:cxn ang="0">
                  <a:pos x="349" y="494"/>
                </a:cxn>
                <a:cxn ang="0">
                  <a:pos x="357" y="636"/>
                </a:cxn>
                <a:cxn ang="0">
                  <a:pos x="357" y="822"/>
                </a:cxn>
                <a:cxn ang="0">
                  <a:pos x="331" y="936"/>
                </a:cxn>
                <a:cxn ang="0">
                  <a:pos x="284" y="978"/>
                </a:cxn>
                <a:cxn ang="0">
                  <a:pos x="203" y="991"/>
                </a:cxn>
                <a:cxn ang="0">
                  <a:pos x="117" y="987"/>
                </a:cxn>
                <a:cxn ang="0">
                  <a:pos x="73" y="936"/>
                </a:cxn>
                <a:cxn ang="0">
                  <a:pos x="48" y="848"/>
                </a:cxn>
                <a:cxn ang="0">
                  <a:pos x="26" y="760"/>
                </a:cxn>
                <a:cxn ang="0">
                  <a:pos x="9" y="599"/>
                </a:cxn>
                <a:cxn ang="0">
                  <a:pos x="0" y="418"/>
                </a:cxn>
                <a:cxn ang="0">
                  <a:pos x="0" y="207"/>
                </a:cxn>
                <a:cxn ang="0">
                  <a:pos x="22" y="115"/>
                </a:cxn>
                <a:cxn ang="0">
                  <a:pos x="22" y="77"/>
                </a:cxn>
              </a:cxnLst>
              <a:rect l="0" t="0" r="r" b="b"/>
              <a:pathLst>
                <a:path w="357" h="991">
                  <a:moveTo>
                    <a:pt x="22" y="77"/>
                  </a:moveTo>
                  <a:lnTo>
                    <a:pt x="35" y="26"/>
                  </a:lnTo>
                  <a:lnTo>
                    <a:pt x="91" y="0"/>
                  </a:lnTo>
                  <a:lnTo>
                    <a:pt x="142" y="0"/>
                  </a:lnTo>
                  <a:lnTo>
                    <a:pt x="207" y="38"/>
                  </a:lnTo>
                  <a:lnTo>
                    <a:pt x="268" y="128"/>
                  </a:lnTo>
                  <a:lnTo>
                    <a:pt x="310" y="220"/>
                  </a:lnTo>
                  <a:lnTo>
                    <a:pt x="331" y="346"/>
                  </a:lnTo>
                  <a:lnTo>
                    <a:pt x="349" y="494"/>
                  </a:lnTo>
                  <a:lnTo>
                    <a:pt x="357" y="636"/>
                  </a:lnTo>
                  <a:lnTo>
                    <a:pt x="357" y="822"/>
                  </a:lnTo>
                  <a:lnTo>
                    <a:pt x="331" y="936"/>
                  </a:lnTo>
                  <a:lnTo>
                    <a:pt x="284" y="978"/>
                  </a:lnTo>
                  <a:lnTo>
                    <a:pt x="203" y="991"/>
                  </a:lnTo>
                  <a:lnTo>
                    <a:pt x="117" y="987"/>
                  </a:lnTo>
                  <a:lnTo>
                    <a:pt x="73" y="936"/>
                  </a:lnTo>
                  <a:lnTo>
                    <a:pt x="48" y="848"/>
                  </a:lnTo>
                  <a:lnTo>
                    <a:pt x="26" y="760"/>
                  </a:lnTo>
                  <a:lnTo>
                    <a:pt x="9" y="599"/>
                  </a:lnTo>
                  <a:lnTo>
                    <a:pt x="0" y="418"/>
                  </a:lnTo>
                  <a:lnTo>
                    <a:pt x="0" y="207"/>
                  </a:lnTo>
                  <a:lnTo>
                    <a:pt x="22" y="115"/>
                  </a:lnTo>
                  <a:lnTo>
                    <a:pt x="22" y="7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3" name="Freeform 35"/>
            <p:cNvSpPr>
              <a:spLocks/>
            </p:cNvSpPr>
            <p:nvPr/>
          </p:nvSpPr>
          <p:spPr bwMode="auto">
            <a:xfrm>
              <a:off x="634" y="2948"/>
              <a:ext cx="136" cy="190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142" y="13"/>
                </a:cxn>
                <a:cxn ang="0">
                  <a:pos x="257" y="33"/>
                </a:cxn>
                <a:cxn ang="0">
                  <a:pos x="378" y="101"/>
                </a:cxn>
                <a:cxn ang="0">
                  <a:pos x="464" y="151"/>
                </a:cxn>
                <a:cxn ang="0">
                  <a:pos x="520" y="224"/>
                </a:cxn>
                <a:cxn ang="0">
                  <a:pos x="546" y="266"/>
                </a:cxn>
                <a:cxn ang="0">
                  <a:pos x="494" y="389"/>
                </a:cxn>
                <a:cxn ang="0">
                  <a:pos x="412" y="464"/>
                </a:cxn>
                <a:cxn ang="0">
                  <a:pos x="313" y="519"/>
                </a:cxn>
                <a:cxn ang="0">
                  <a:pos x="261" y="553"/>
                </a:cxn>
                <a:cxn ang="0">
                  <a:pos x="171" y="570"/>
                </a:cxn>
                <a:cxn ang="0">
                  <a:pos x="168" y="603"/>
                </a:cxn>
                <a:cxn ang="0">
                  <a:pos x="236" y="633"/>
                </a:cxn>
                <a:cxn ang="0">
                  <a:pos x="335" y="659"/>
                </a:cxn>
                <a:cxn ang="0">
                  <a:pos x="429" y="710"/>
                </a:cxn>
                <a:cxn ang="0">
                  <a:pos x="391" y="747"/>
                </a:cxn>
                <a:cxn ang="0">
                  <a:pos x="352" y="760"/>
                </a:cxn>
                <a:cxn ang="0">
                  <a:pos x="296" y="705"/>
                </a:cxn>
                <a:cxn ang="0">
                  <a:pos x="210" y="671"/>
                </a:cxn>
                <a:cxn ang="0">
                  <a:pos x="142" y="646"/>
                </a:cxn>
                <a:cxn ang="0">
                  <a:pos x="142" y="596"/>
                </a:cxn>
                <a:cxn ang="0">
                  <a:pos x="155" y="541"/>
                </a:cxn>
                <a:cxn ang="0">
                  <a:pos x="197" y="519"/>
                </a:cxn>
                <a:cxn ang="0">
                  <a:pos x="335" y="464"/>
                </a:cxn>
                <a:cxn ang="0">
                  <a:pos x="412" y="380"/>
                </a:cxn>
                <a:cxn ang="0">
                  <a:pos x="468" y="292"/>
                </a:cxn>
                <a:cxn ang="0">
                  <a:pos x="455" y="249"/>
                </a:cxn>
                <a:cxn ang="0">
                  <a:pos x="412" y="198"/>
                </a:cxn>
                <a:cxn ang="0">
                  <a:pos x="309" y="127"/>
                </a:cxn>
                <a:cxn ang="0">
                  <a:pos x="184" y="101"/>
                </a:cxn>
                <a:cxn ang="0">
                  <a:pos x="103" y="97"/>
                </a:cxn>
                <a:cxn ang="0">
                  <a:pos x="30" y="97"/>
                </a:cxn>
                <a:cxn ang="0">
                  <a:pos x="0" y="50"/>
                </a:cxn>
                <a:cxn ang="0">
                  <a:pos x="30" y="0"/>
                </a:cxn>
              </a:cxnLst>
              <a:rect l="0" t="0" r="r" b="b"/>
              <a:pathLst>
                <a:path w="546" h="760">
                  <a:moveTo>
                    <a:pt x="30" y="0"/>
                  </a:moveTo>
                  <a:lnTo>
                    <a:pt x="142" y="13"/>
                  </a:lnTo>
                  <a:lnTo>
                    <a:pt x="257" y="33"/>
                  </a:lnTo>
                  <a:lnTo>
                    <a:pt x="378" y="101"/>
                  </a:lnTo>
                  <a:lnTo>
                    <a:pt x="464" y="151"/>
                  </a:lnTo>
                  <a:lnTo>
                    <a:pt x="520" y="224"/>
                  </a:lnTo>
                  <a:lnTo>
                    <a:pt x="546" y="266"/>
                  </a:lnTo>
                  <a:lnTo>
                    <a:pt x="494" y="389"/>
                  </a:lnTo>
                  <a:lnTo>
                    <a:pt x="412" y="464"/>
                  </a:lnTo>
                  <a:lnTo>
                    <a:pt x="313" y="519"/>
                  </a:lnTo>
                  <a:lnTo>
                    <a:pt x="261" y="553"/>
                  </a:lnTo>
                  <a:lnTo>
                    <a:pt x="171" y="570"/>
                  </a:lnTo>
                  <a:lnTo>
                    <a:pt x="168" y="603"/>
                  </a:lnTo>
                  <a:lnTo>
                    <a:pt x="236" y="633"/>
                  </a:lnTo>
                  <a:lnTo>
                    <a:pt x="335" y="659"/>
                  </a:lnTo>
                  <a:lnTo>
                    <a:pt x="429" y="710"/>
                  </a:lnTo>
                  <a:lnTo>
                    <a:pt x="391" y="747"/>
                  </a:lnTo>
                  <a:lnTo>
                    <a:pt x="352" y="760"/>
                  </a:lnTo>
                  <a:lnTo>
                    <a:pt x="296" y="705"/>
                  </a:lnTo>
                  <a:lnTo>
                    <a:pt x="210" y="671"/>
                  </a:lnTo>
                  <a:lnTo>
                    <a:pt x="142" y="646"/>
                  </a:lnTo>
                  <a:lnTo>
                    <a:pt x="142" y="596"/>
                  </a:lnTo>
                  <a:lnTo>
                    <a:pt x="155" y="541"/>
                  </a:lnTo>
                  <a:lnTo>
                    <a:pt x="197" y="519"/>
                  </a:lnTo>
                  <a:lnTo>
                    <a:pt x="335" y="464"/>
                  </a:lnTo>
                  <a:lnTo>
                    <a:pt x="412" y="380"/>
                  </a:lnTo>
                  <a:lnTo>
                    <a:pt x="468" y="292"/>
                  </a:lnTo>
                  <a:lnTo>
                    <a:pt x="455" y="249"/>
                  </a:lnTo>
                  <a:lnTo>
                    <a:pt x="412" y="198"/>
                  </a:lnTo>
                  <a:lnTo>
                    <a:pt x="309" y="127"/>
                  </a:lnTo>
                  <a:lnTo>
                    <a:pt x="184" y="101"/>
                  </a:lnTo>
                  <a:lnTo>
                    <a:pt x="103" y="97"/>
                  </a:lnTo>
                  <a:lnTo>
                    <a:pt x="30" y="97"/>
                  </a:lnTo>
                  <a:lnTo>
                    <a:pt x="0" y="5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Freeform 36"/>
            <p:cNvSpPr>
              <a:spLocks/>
            </p:cNvSpPr>
            <p:nvPr/>
          </p:nvSpPr>
          <p:spPr bwMode="auto">
            <a:xfrm>
              <a:off x="645" y="3163"/>
              <a:ext cx="166" cy="308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17" y="0"/>
                </a:cxn>
                <a:cxn ang="0">
                  <a:pos x="0" y="88"/>
                </a:cxn>
                <a:cxn ang="0">
                  <a:pos x="43" y="140"/>
                </a:cxn>
                <a:cxn ang="0">
                  <a:pos x="180" y="262"/>
                </a:cxn>
                <a:cxn ang="0">
                  <a:pos x="301" y="418"/>
                </a:cxn>
                <a:cxn ang="0">
                  <a:pos x="379" y="579"/>
                </a:cxn>
                <a:cxn ang="0">
                  <a:pos x="391" y="684"/>
                </a:cxn>
                <a:cxn ang="0">
                  <a:pos x="387" y="761"/>
                </a:cxn>
                <a:cxn ang="0">
                  <a:pos x="353" y="933"/>
                </a:cxn>
                <a:cxn ang="0">
                  <a:pos x="309" y="1073"/>
                </a:cxn>
                <a:cxn ang="0">
                  <a:pos x="271" y="1154"/>
                </a:cxn>
                <a:cxn ang="0">
                  <a:pos x="262" y="1205"/>
                </a:cxn>
                <a:cxn ang="0">
                  <a:pos x="301" y="1205"/>
                </a:cxn>
                <a:cxn ang="0">
                  <a:pos x="361" y="1188"/>
                </a:cxn>
                <a:cxn ang="0">
                  <a:pos x="379" y="1192"/>
                </a:cxn>
                <a:cxn ang="0">
                  <a:pos x="504" y="1199"/>
                </a:cxn>
                <a:cxn ang="0">
                  <a:pos x="599" y="1229"/>
                </a:cxn>
                <a:cxn ang="0">
                  <a:pos x="633" y="1212"/>
                </a:cxn>
                <a:cxn ang="0">
                  <a:pos x="664" y="1149"/>
                </a:cxn>
                <a:cxn ang="0">
                  <a:pos x="633" y="1115"/>
                </a:cxn>
                <a:cxn ang="0">
                  <a:pos x="491" y="1111"/>
                </a:cxn>
                <a:cxn ang="0">
                  <a:pos x="391" y="1124"/>
                </a:cxn>
                <a:cxn ang="0">
                  <a:pos x="340" y="1149"/>
                </a:cxn>
                <a:cxn ang="0">
                  <a:pos x="348" y="1090"/>
                </a:cxn>
                <a:cxn ang="0">
                  <a:pos x="400" y="1001"/>
                </a:cxn>
                <a:cxn ang="0">
                  <a:pos x="443" y="862"/>
                </a:cxn>
                <a:cxn ang="0">
                  <a:pos x="478" y="744"/>
                </a:cxn>
                <a:cxn ang="0">
                  <a:pos x="452" y="609"/>
                </a:cxn>
                <a:cxn ang="0">
                  <a:pos x="413" y="464"/>
                </a:cxn>
                <a:cxn ang="0">
                  <a:pos x="335" y="300"/>
                </a:cxn>
                <a:cxn ang="0">
                  <a:pos x="223" y="148"/>
                </a:cxn>
                <a:cxn ang="0">
                  <a:pos x="128" y="37"/>
                </a:cxn>
                <a:cxn ang="0">
                  <a:pos x="76" y="0"/>
                </a:cxn>
              </a:cxnLst>
              <a:rect l="0" t="0" r="r" b="b"/>
              <a:pathLst>
                <a:path w="664" h="1229">
                  <a:moveTo>
                    <a:pt x="76" y="0"/>
                  </a:moveTo>
                  <a:lnTo>
                    <a:pt x="17" y="0"/>
                  </a:lnTo>
                  <a:lnTo>
                    <a:pt x="0" y="88"/>
                  </a:lnTo>
                  <a:lnTo>
                    <a:pt x="43" y="140"/>
                  </a:lnTo>
                  <a:lnTo>
                    <a:pt x="180" y="262"/>
                  </a:lnTo>
                  <a:lnTo>
                    <a:pt x="301" y="418"/>
                  </a:lnTo>
                  <a:lnTo>
                    <a:pt x="379" y="579"/>
                  </a:lnTo>
                  <a:lnTo>
                    <a:pt x="391" y="684"/>
                  </a:lnTo>
                  <a:lnTo>
                    <a:pt x="387" y="761"/>
                  </a:lnTo>
                  <a:lnTo>
                    <a:pt x="353" y="933"/>
                  </a:lnTo>
                  <a:lnTo>
                    <a:pt x="309" y="1073"/>
                  </a:lnTo>
                  <a:lnTo>
                    <a:pt x="271" y="1154"/>
                  </a:lnTo>
                  <a:lnTo>
                    <a:pt x="262" y="1205"/>
                  </a:lnTo>
                  <a:lnTo>
                    <a:pt x="301" y="1205"/>
                  </a:lnTo>
                  <a:lnTo>
                    <a:pt x="361" y="1188"/>
                  </a:lnTo>
                  <a:lnTo>
                    <a:pt x="379" y="1192"/>
                  </a:lnTo>
                  <a:lnTo>
                    <a:pt x="504" y="1199"/>
                  </a:lnTo>
                  <a:lnTo>
                    <a:pt x="599" y="1229"/>
                  </a:lnTo>
                  <a:lnTo>
                    <a:pt x="633" y="1212"/>
                  </a:lnTo>
                  <a:lnTo>
                    <a:pt x="664" y="1149"/>
                  </a:lnTo>
                  <a:lnTo>
                    <a:pt x="633" y="1115"/>
                  </a:lnTo>
                  <a:lnTo>
                    <a:pt x="491" y="1111"/>
                  </a:lnTo>
                  <a:lnTo>
                    <a:pt x="391" y="1124"/>
                  </a:lnTo>
                  <a:lnTo>
                    <a:pt x="340" y="1149"/>
                  </a:lnTo>
                  <a:lnTo>
                    <a:pt x="348" y="1090"/>
                  </a:lnTo>
                  <a:lnTo>
                    <a:pt x="400" y="1001"/>
                  </a:lnTo>
                  <a:lnTo>
                    <a:pt x="443" y="862"/>
                  </a:lnTo>
                  <a:lnTo>
                    <a:pt x="478" y="744"/>
                  </a:lnTo>
                  <a:lnTo>
                    <a:pt x="452" y="609"/>
                  </a:lnTo>
                  <a:lnTo>
                    <a:pt x="413" y="464"/>
                  </a:lnTo>
                  <a:lnTo>
                    <a:pt x="335" y="300"/>
                  </a:lnTo>
                  <a:lnTo>
                    <a:pt x="223" y="148"/>
                  </a:lnTo>
                  <a:lnTo>
                    <a:pt x="128" y="37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Freeform 37"/>
            <p:cNvSpPr>
              <a:spLocks/>
            </p:cNvSpPr>
            <p:nvPr/>
          </p:nvSpPr>
          <p:spPr bwMode="auto">
            <a:xfrm>
              <a:off x="540" y="3163"/>
              <a:ext cx="112" cy="313"/>
            </a:xfrm>
            <a:custGeom>
              <a:avLst/>
              <a:gdLst/>
              <a:ahLst/>
              <a:cxnLst>
                <a:cxn ang="0">
                  <a:pos x="309" y="0"/>
                </a:cxn>
                <a:cxn ang="0">
                  <a:pos x="253" y="118"/>
                </a:cxn>
                <a:cxn ang="0">
                  <a:pos x="214" y="291"/>
                </a:cxn>
                <a:cxn ang="0">
                  <a:pos x="167" y="482"/>
                </a:cxn>
                <a:cxn ang="0">
                  <a:pos x="125" y="675"/>
                </a:cxn>
                <a:cxn ang="0">
                  <a:pos x="125" y="747"/>
                </a:cxn>
                <a:cxn ang="0">
                  <a:pos x="167" y="874"/>
                </a:cxn>
                <a:cxn ang="0">
                  <a:pos x="227" y="941"/>
                </a:cxn>
                <a:cxn ang="0">
                  <a:pos x="283" y="1026"/>
                </a:cxn>
                <a:cxn ang="0">
                  <a:pos x="322" y="1088"/>
                </a:cxn>
                <a:cxn ang="0">
                  <a:pos x="305" y="1118"/>
                </a:cxn>
                <a:cxn ang="0">
                  <a:pos x="206" y="1131"/>
                </a:cxn>
                <a:cxn ang="0">
                  <a:pos x="47" y="1156"/>
                </a:cxn>
                <a:cxn ang="0">
                  <a:pos x="0" y="1195"/>
                </a:cxn>
                <a:cxn ang="0">
                  <a:pos x="39" y="1228"/>
                </a:cxn>
                <a:cxn ang="0">
                  <a:pos x="128" y="1253"/>
                </a:cxn>
                <a:cxn ang="0">
                  <a:pos x="232" y="1202"/>
                </a:cxn>
                <a:cxn ang="0">
                  <a:pos x="309" y="1169"/>
                </a:cxn>
                <a:cxn ang="0">
                  <a:pos x="408" y="1156"/>
                </a:cxn>
                <a:cxn ang="0">
                  <a:pos x="447" y="1144"/>
                </a:cxn>
                <a:cxn ang="0">
                  <a:pos x="434" y="1101"/>
                </a:cxn>
                <a:cxn ang="0">
                  <a:pos x="322" y="992"/>
                </a:cxn>
                <a:cxn ang="0">
                  <a:pos x="257" y="878"/>
                </a:cxn>
                <a:cxn ang="0">
                  <a:pos x="201" y="801"/>
                </a:cxn>
                <a:cxn ang="0">
                  <a:pos x="193" y="726"/>
                </a:cxn>
                <a:cxn ang="0">
                  <a:pos x="219" y="600"/>
                </a:cxn>
                <a:cxn ang="0">
                  <a:pos x="279" y="469"/>
                </a:cxn>
                <a:cxn ang="0">
                  <a:pos x="344" y="245"/>
                </a:cxn>
                <a:cxn ang="0">
                  <a:pos x="400" y="114"/>
                </a:cxn>
                <a:cxn ang="0">
                  <a:pos x="395" y="38"/>
                </a:cxn>
                <a:cxn ang="0">
                  <a:pos x="344" y="0"/>
                </a:cxn>
                <a:cxn ang="0">
                  <a:pos x="309" y="0"/>
                </a:cxn>
              </a:cxnLst>
              <a:rect l="0" t="0" r="r" b="b"/>
              <a:pathLst>
                <a:path w="447" h="1253">
                  <a:moveTo>
                    <a:pt x="309" y="0"/>
                  </a:moveTo>
                  <a:lnTo>
                    <a:pt x="253" y="118"/>
                  </a:lnTo>
                  <a:lnTo>
                    <a:pt x="214" y="291"/>
                  </a:lnTo>
                  <a:lnTo>
                    <a:pt x="167" y="482"/>
                  </a:lnTo>
                  <a:lnTo>
                    <a:pt x="125" y="675"/>
                  </a:lnTo>
                  <a:lnTo>
                    <a:pt x="125" y="747"/>
                  </a:lnTo>
                  <a:lnTo>
                    <a:pt x="167" y="874"/>
                  </a:lnTo>
                  <a:lnTo>
                    <a:pt x="227" y="941"/>
                  </a:lnTo>
                  <a:lnTo>
                    <a:pt x="283" y="1026"/>
                  </a:lnTo>
                  <a:lnTo>
                    <a:pt x="322" y="1088"/>
                  </a:lnTo>
                  <a:lnTo>
                    <a:pt x="305" y="1118"/>
                  </a:lnTo>
                  <a:lnTo>
                    <a:pt x="206" y="1131"/>
                  </a:lnTo>
                  <a:lnTo>
                    <a:pt x="47" y="1156"/>
                  </a:lnTo>
                  <a:lnTo>
                    <a:pt x="0" y="1195"/>
                  </a:lnTo>
                  <a:lnTo>
                    <a:pt x="39" y="1228"/>
                  </a:lnTo>
                  <a:lnTo>
                    <a:pt x="128" y="1253"/>
                  </a:lnTo>
                  <a:lnTo>
                    <a:pt x="232" y="1202"/>
                  </a:lnTo>
                  <a:lnTo>
                    <a:pt x="309" y="1169"/>
                  </a:lnTo>
                  <a:lnTo>
                    <a:pt x="408" y="1156"/>
                  </a:lnTo>
                  <a:lnTo>
                    <a:pt x="447" y="1144"/>
                  </a:lnTo>
                  <a:lnTo>
                    <a:pt x="434" y="1101"/>
                  </a:lnTo>
                  <a:lnTo>
                    <a:pt x="322" y="992"/>
                  </a:lnTo>
                  <a:lnTo>
                    <a:pt x="257" y="878"/>
                  </a:lnTo>
                  <a:lnTo>
                    <a:pt x="201" y="801"/>
                  </a:lnTo>
                  <a:lnTo>
                    <a:pt x="193" y="726"/>
                  </a:lnTo>
                  <a:lnTo>
                    <a:pt x="219" y="600"/>
                  </a:lnTo>
                  <a:lnTo>
                    <a:pt x="279" y="469"/>
                  </a:lnTo>
                  <a:lnTo>
                    <a:pt x="344" y="245"/>
                  </a:lnTo>
                  <a:lnTo>
                    <a:pt x="400" y="114"/>
                  </a:lnTo>
                  <a:lnTo>
                    <a:pt x="395" y="38"/>
                  </a:lnTo>
                  <a:lnTo>
                    <a:pt x="344" y="0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09" name="Rectangle 41"/>
          <p:cNvSpPr>
            <a:spLocks noChangeArrowheads="1"/>
          </p:cNvSpPr>
          <p:nvPr/>
        </p:nvSpPr>
        <p:spPr bwMode="auto">
          <a:xfrm>
            <a:off x="2122488" y="4654550"/>
            <a:ext cx="1295400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rgbClr val="FF0000"/>
                </a:solidFill>
                <a:latin typeface="Times New Roman" pitchFamily="18" charset="0"/>
              </a:rPr>
              <a:t>Encoder</a:t>
            </a:r>
          </a:p>
        </p:txBody>
      </p:sp>
      <p:sp>
        <p:nvSpPr>
          <p:cNvPr id="7210" name="Rectangle 42"/>
          <p:cNvSpPr>
            <a:spLocks noChangeArrowheads="1"/>
          </p:cNvSpPr>
          <p:nvPr/>
        </p:nvSpPr>
        <p:spPr bwMode="auto">
          <a:xfrm>
            <a:off x="5724525" y="4652963"/>
            <a:ext cx="1295400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rgbClr val="FF0000"/>
                </a:solidFill>
                <a:latin typeface="Times New Roman" pitchFamily="18" charset="0"/>
              </a:rPr>
              <a:t>Decoder</a:t>
            </a:r>
          </a:p>
        </p:txBody>
      </p:sp>
      <p:sp>
        <p:nvSpPr>
          <p:cNvPr id="7212" name="AutoShape 44"/>
          <p:cNvSpPr>
            <a:spLocks noChangeArrowheads="1"/>
          </p:cNvSpPr>
          <p:nvPr/>
        </p:nvSpPr>
        <p:spPr bwMode="auto">
          <a:xfrm>
            <a:off x="5364163" y="5734050"/>
            <a:ext cx="1800225" cy="504825"/>
          </a:xfrm>
          <a:prstGeom prst="leftRightArrow">
            <a:avLst>
              <a:gd name="adj1" fmla="val 50000"/>
              <a:gd name="adj2" fmla="val 7132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 b="1">
                <a:solidFill>
                  <a:schemeClr val="hlink"/>
                </a:solidFill>
                <a:latin typeface="Times New Roman" pitchFamily="18" charset="0"/>
              </a:rPr>
              <a:t>conversion</a:t>
            </a:r>
          </a:p>
        </p:txBody>
      </p:sp>
      <p:sp>
        <p:nvSpPr>
          <p:cNvPr id="7217" name="Rectangle 49"/>
          <p:cNvSpPr>
            <a:spLocks noChangeArrowheads="1"/>
          </p:cNvSpPr>
          <p:nvPr/>
        </p:nvSpPr>
        <p:spPr bwMode="auto">
          <a:xfrm>
            <a:off x="3851275" y="4437063"/>
            <a:ext cx="1439863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b="1">
                <a:latin typeface="Times New Roman" pitchFamily="18" charset="0"/>
              </a:rPr>
              <a:t>Networks</a:t>
            </a:r>
          </a:p>
        </p:txBody>
      </p:sp>
      <p:sp>
        <p:nvSpPr>
          <p:cNvPr id="7218" name="Rectangle 50"/>
          <p:cNvSpPr>
            <a:spLocks noChangeArrowheads="1"/>
          </p:cNvSpPr>
          <p:nvPr/>
        </p:nvSpPr>
        <p:spPr bwMode="auto">
          <a:xfrm>
            <a:off x="395288" y="2924175"/>
            <a:ext cx="1512887" cy="649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 b="1">
                <a:latin typeface="Times New Roman" pitchFamily="18" charset="0"/>
              </a:rPr>
              <a:t>Bandlimiting</a:t>
            </a:r>
          </a:p>
          <a:p>
            <a:pPr algn="ctr"/>
            <a:r>
              <a:rPr lang="en-US" altLang="ko-KR" sz="1800" b="1">
                <a:latin typeface="Times New Roman" pitchFamily="18" charset="0"/>
              </a:rPr>
              <a:t>Filter</a:t>
            </a:r>
          </a:p>
        </p:txBody>
      </p:sp>
      <p:sp>
        <p:nvSpPr>
          <p:cNvPr id="7220" name="Rectangle 52"/>
          <p:cNvSpPr>
            <a:spLocks noChangeArrowheads="1"/>
          </p:cNvSpPr>
          <p:nvPr/>
        </p:nvSpPr>
        <p:spPr bwMode="auto">
          <a:xfrm>
            <a:off x="2195513" y="2924175"/>
            <a:ext cx="863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 b="1">
                <a:latin typeface="Times New Roman" pitchFamily="18" charset="0"/>
              </a:rPr>
              <a:t>Sampler</a:t>
            </a:r>
          </a:p>
        </p:txBody>
      </p:sp>
      <p:sp>
        <p:nvSpPr>
          <p:cNvPr id="7221" name="Rectangle 53"/>
          <p:cNvSpPr>
            <a:spLocks noChangeArrowheads="1"/>
          </p:cNvSpPr>
          <p:nvPr/>
        </p:nvSpPr>
        <p:spPr bwMode="auto">
          <a:xfrm>
            <a:off x="3348038" y="2924175"/>
            <a:ext cx="10795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 b="1">
                <a:latin typeface="Times New Roman" pitchFamily="18" charset="0"/>
              </a:rPr>
              <a:t>Quantizer</a:t>
            </a:r>
          </a:p>
          <a:p>
            <a:pPr algn="ctr"/>
            <a:r>
              <a:rPr lang="en-US" altLang="ko-KR" sz="1800" b="1">
                <a:latin typeface="Times New Roman" pitchFamily="18" charset="0"/>
              </a:rPr>
              <a:t>&amp; Coder</a:t>
            </a:r>
          </a:p>
        </p:txBody>
      </p:sp>
      <p:sp>
        <p:nvSpPr>
          <p:cNvPr id="7222" name="AutoShape 54"/>
          <p:cNvSpPr>
            <a:spLocks noChangeArrowheads="1"/>
          </p:cNvSpPr>
          <p:nvPr/>
        </p:nvSpPr>
        <p:spPr bwMode="auto">
          <a:xfrm>
            <a:off x="1908175" y="3140075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7223" name="AutoShape 55"/>
          <p:cNvSpPr>
            <a:spLocks noChangeArrowheads="1"/>
          </p:cNvSpPr>
          <p:nvPr/>
        </p:nvSpPr>
        <p:spPr bwMode="auto">
          <a:xfrm>
            <a:off x="3059113" y="3140075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7" name="AutoShape 59"/>
          <p:cNvSpPr>
            <a:spLocks noChangeArrowheads="1"/>
          </p:cNvSpPr>
          <p:nvPr/>
        </p:nvSpPr>
        <p:spPr bwMode="auto">
          <a:xfrm rot="5400000">
            <a:off x="1042988" y="2636838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en-US" sz="1800"/>
          </a:p>
        </p:txBody>
      </p:sp>
      <p:sp>
        <p:nvSpPr>
          <p:cNvPr id="7228" name="Text Box 60"/>
          <p:cNvSpPr txBox="1">
            <a:spLocks noChangeArrowheads="1"/>
          </p:cNvSpPr>
          <p:nvPr/>
        </p:nvSpPr>
        <p:spPr bwMode="auto">
          <a:xfrm>
            <a:off x="468313" y="2276475"/>
            <a:ext cx="1439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 b="1">
                <a:latin typeface="Times New Roman" pitchFamily="18" charset="0"/>
              </a:rPr>
              <a:t>Analog</a:t>
            </a:r>
          </a:p>
        </p:txBody>
      </p:sp>
      <p:sp>
        <p:nvSpPr>
          <p:cNvPr id="7229" name="AutoShape 61"/>
          <p:cNvSpPr>
            <a:spLocks noChangeArrowheads="1"/>
          </p:cNvSpPr>
          <p:nvPr/>
        </p:nvSpPr>
        <p:spPr bwMode="auto">
          <a:xfrm rot="5400000">
            <a:off x="3779838" y="3571875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0" name="Text Box 62"/>
          <p:cNvSpPr txBox="1">
            <a:spLocks noChangeArrowheads="1"/>
          </p:cNvSpPr>
          <p:nvPr/>
        </p:nvSpPr>
        <p:spPr bwMode="auto">
          <a:xfrm>
            <a:off x="3348038" y="3789363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 b="1">
                <a:latin typeface="Times New Roman" pitchFamily="18" charset="0"/>
              </a:rPr>
              <a:t>Digital</a:t>
            </a:r>
          </a:p>
        </p:txBody>
      </p:sp>
      <p:sp>
        <p:nvSpPr>
          <p:cNvPr id="7238" name="Rectangle 70"/>
          <p:cNvSpPr>
            <a:spLocks noChangeArrowheads="1"/>
          </p:cNvSpPr>
          <p:nvPr/>
        </p:nvSpPr>
        <p:spPr bwMode="auto">
          <a:xfrm>
            <a:off x="5435600" y="2924175"/>
            <a:ext cx="1512888" cy="649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 b="1">
                <a:latin typeface="Times New Roman" pitchFamily="18" charset="0"/>
              </a:rPr>
              <a:t>Decoder</a:t>
            </a:r>
          </a:p>
        </p:txBody>
      </p:sp>
      <p:sp>
        <p:nvSpPr>
          <p:cNvPr id="7239" name="Rectangle 71"/>
          <p:cNvSpPr>
            <a:spLocks noChangeArrowheads="1"/>
          </p:cNvSpPr>
          <p:nvPr/>
        </p:nvSpPr>
        <p:spPr bwMode="auto">
          <a:xfrm>
            <a:off x="7235825" y="2924175"/>
            <a:ext cx="1117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 b="1">
                <a:latin typeface="Times New Roman" pitchFamily="18" charset="0"/>
              </a:rPr>
              <a:t>Lowpass</a:t>
            </a:r>
          </a:p>
          <a:p>
            <a:pPr algn="ctr"/>
            <a:r>
              <a:rPr lang="en-US" altLang="ko-KR" sz="1800" b="1">
                <a:latin typeface="Times New Roman" pitchFamily="18" charset="0"/>
              </a:rPr>
              <a:t>Filter</a:t>
            </a:r>
          </a:p>
        </p:txBody>
      </p:sp>
      <p:sp>
        <p:nvSpPr>
          <p:cNvPr id="7240" name="AutoShape 72"/>
          <p:cNvSpPr>
            <a:spLocks noChangeArrowheads="1"/>
          </p:cNvSpPr>
          <p:nvPr/>
        </p:nvSpPr>
        <p:spPr bwMode="auto">
          <a:xfrm>
            <a:off x="6948488" y="3140075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7241" name="AutoShape 73"/>
          <p:cNvSpPr>
            <a:spLocks noChangeArrowheads="1"/>
          </p:cNvSpPr>
          <p:nvPr/>
        </p:nvSpPr>
        <p:spPr bwMode="auto">
          <a:xfrm rot="5400000">
            <a:off x="7667625" y="3573463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42" name="AutoShape 74"/>
          <p:cNvSpPr>
            <a:spLocks noChangeArrowheads="1"/>
          </p:cNvSpPr>
          <p:nvPr/>
        </p:nvSpPr>
        <p:spPr bwMode="auto">
          <a:xfrm rot="5400000">
            <a:off x="5651500" y="2636838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en-US" sz="1800"/>
          </a:p>
        </p:txBody>
      </p:sp>
      <p:sp>
        <p:nvSpPr>
          <p:cNvPr id="7243" name="Text Box 75"/>
          <p:cNvSpPr txBox="1">
            <a:spLocks noChangeArrowheads="1"/>
          </p:cNvSpPr>
          <p:nvPr/>
        </p:nvSpPr>
        <p:spPr bwMode="auto">
          <a:xfrm>
            <a:off x="5292725" y="2276475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 b="1">
                <a:latin typeface="Times New Roman" pitchFamily="18" charset="0"/>
              </a:rPr>
              <a:t>Digital</a:t>
            </a:r>
          </a:p>
        </p:txBody>
      </p:sp>
      <p:sp>
        <p:nvSpPr>
          <p:cNvPr id="7244" name="Rectangle 76"/>
          <p:cNvSpPr>
            <a:spLocks noChangeArrowheads="1"/>
          </p:cNvSpPr>
          <p:nvPr/>
        </p:nvSpPr>
        <p:spPr bwMode="auto">
          <a:xfrm>
            <a:off x="323850" y="2781300"/>
            <a:ext cx="4176713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45" name="Text Box 77"/>
          <p:cNvSpPr txBox="1">
            <a:spLocks noChangeArrowheads="1"/>
          </p:cNvSpPr>
          <p:nvPr/>
        </p:nvSpPr>
        <p:spPr bwMode="auto">
          <a:xfrm>
            <a:off x="1692275" y="2565400"/>
            <a:ext cx="1800225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 b="1">
                <a:solidFill>
                  <a:schemeClr val="hlink"/>
                </a:solidFill>
                <a:latin typeface="Times New Roman" pitchFamily="18" charset="0"/>
              </a:rPr>
              <a:t>A/D Converter</a:t>
            </a:r>
          </a:p>
        </p:txBody>
      </p:sp>
      <p:sp>
        <p:nvSpPr>
          <p:cNvPr id="7246" name="Text Box 78"/>
          <p:cNvSpPr txBox="1">
            <a:spLocks noChangeArrowheads="1"/>
          </p:cNvSpPr>
          <p:nvPr/>
        </p:nvSpPr>
        <p:spPr bwMode="auto">
          <a:xfrm>
            <a:off x="7235825" y="3789363"/>
            <a:ext cx="1006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 b="1">
                <a:latin typeface="Times New Roman" pitchFamily="18" charset="0"/>
              </a:rPr>
              <a:t>Analog</a:t>
            </a:r>
          </a:p>
        </p:txBody>
      </p:sp>
      <p:sp>
        <p:nvSpPr>
          <p:cNvPr id="7247" name="Line 79"/>
          <p:cNvSpPr>
            <a:spLocks noChangeShapeType="1"/>
          </p:cNvSpPr>
          <p:nvPr/>
        </p:nvSpPr>
        <p:spPr bwMode="auto">
          <a:xfrm>
            <a:off x="5507038" y="3643313"/>
            <a:ext cx="217487" cy="9382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51" name="Line 83"/>
          <p:cNvSpPr>
            <a:spLocks noChangeShapeType="1"/>
          </p:cNvSpPr>
          <p:nvPr/>
        </p:nvSpPr>
        <p:spPr bwMode="auto">
          <a:xfrm>
            <a:off x="3419475" y="494188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53" name="Line 85"/>
          <p:cNvSpPr>
            <a:spLocks noChangeShapeType="1"/>
          </p:cNvSpPr>
          <p:nvPr/>
        </p:nvSpPr>
        <p:spPr bwMode="auto">
          <a:xfrm>
            <a:off x="5292725" y="494188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54" name="Line 86"/>
          <p:cNvSpPr>
            <a:spLocks noChangeShapeType="1"/>
          </p:cNvSpPr>
          <p:nvPr/>
        </p:nvSpPr>
        <p:spPr bwMode="auto">
          <a:xfrm>
            <a:off x="468313" y="3644900"/>
            <a:ext cx="1582737" cy="9366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55" name="Line 87"/>
          <p:cNvSpPr>
            <a:spLocks noChangeShapeType="1"/>
          </p:cNvSpPr>
          <p:nvPr/>
        </p:nvSpPr>
        <p:spPr bwMode="auto">
          <a:xfrm flipH="1">
            <a:off x="3419475" y="4076700"/>
            <a:ext cx="1008063" cy="5048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56" name="Line 88"/>
          <p:cNvSpPr>
            <a:spLocks noChangeShapeType="1"/>
          </p:cNvSpPr>
          <p:nvPr/>
        </p:nvSpPr>
        <p:spPr bwMode="auto">
          <a:xfrm flipH="1">
            <a:off x="8316913" y="3644900"/>
            <a:ext cx="0" cy="431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57" name="Line 89"/>
          <p:cNvSpPr>
            <a:spLocks noChangeShapeType="1"/>
          </p:cNvSpPr>
          <p:nvPr/>
        </p:nvSpPr>
        <p:spPr bwMode="auto">
          <a:xfrm flipH="1">
            <a:off x="7019925" y="4076700"/>
            <a:ext cx="1225550" cy="5048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58" name="Rectangle 90"/>
          <p:cNvSpPr>
            <a:spLocks noChangeArrowheads="1"/>
          </p:cNvSpPr>
          <p:nvPr/>
        </p:nvSpPr>
        <p:spPr bwMode="auto">
          <a:xfrm>
            <a:off x="1116013" y="4652963"/>
            <a:ext cx="574675" cy="649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 b="1">
                <a:latin typeface="Times New Roman" pitchFamily="18" charset="0"/>
              </a:rPr>
              <a:t>Host</a:t>
            </a:r>
          </a:p>
        </p:txBody>
      </p:sp>
      <p:sp>
        <p:nvSpPr>
          <p:cNvPr id="7259" name="Rectangle 91"/>
          <p:cNvSpPr>
            <a:spLocks noChangeArrowheads="1"/>
          </p:cNvSpPr>
          <p:nvPr/>
        </p:nvSpPr>
        <p:spPr bwMode="auto">
          <a:xfrm>
            <a:off x="7451725" y="4652963"/>
            <a:ext cx="574675" cy="649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 b="1">
                <a:latin typeface="Times New Roman" pitchFamily="18" charset="0"/>
              </a:rPr>
              <a:t>Host</a:t>
            </a:r>
          </a:p>
        </p:txBody>
      </p:sp>
      <p:sp>
        <p:nvSpPr>
          <p:cNvPr id="7260" name="Line 92"/>
          <p:cNvSpPr>
            <a:spLocks noChangeShapeType="1"/>
          </p:cNvSpPr>
          <p:nvPr/>
        </p:nvSpPr>
        <p:spPr bwMode="auto">
          <a:xfrm>
            <a:off x="1692275" y="494188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61" name="Line 93"/>
          <p:cNvSpPr>
            <a:spLocks noChangeShapeType="1"/>
          </p:cNvSpPr>
          <p:nvPr/>
        </p:nvSpPr>
        <p:spPr bwMode="auto">
          <a:xfrm>
            <a:off x="7019925" y="494188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62" name="Rectangle 94"/>
          <p:cNvSpPr>
            <a:spLocks noChangeArrowheads="1"/>
          </p:cNvSpPr>
          <p:nvPr/>
        </p:nvSpPr>
        <p:spPr bwMode="auto">
          <a:xfrm>
            <a:off x="5364163" y="2781300"/>
            <a:ext cx="309562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63" name="Text Box 95"/>
          <p:cNvSpPr txBox="1">
            <a:spLocks noChangeArrowheads="1"/>
          </p:cNvSpPr>
          <p:nvPr/>
        </p:nvSpPr>
        <p:spPr bwMode="auto">
          <a:xfrm>
            <a:off x="6156325" y="2492375"/>
            <a:ext cx="16573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 b="1">
                <a:solidFill>
                  <a:schemeClr val="hlink"/>
                </a:solidFill>
                <a:latin typeface="Times New Roman" pitchFamily="18" charset="0"/>
              </a:rPr>
              <a:t>D/A Converter</a:t>
            </a:r>
          </a:p>
        </p:txBody>
      </p:sp>
      <p:sp>
        <p:nvSpPr>
          <p:cNvPr id="7264" name="Line 96"/>
          <p:cNvSpPr>
            <a:spLocks noChangeShapeType="1"/>
          </p:cNvSpPr>
          <p:nvPr/>
        </p:nvSpPr>
        <p:spPr bwMode="auto">
          <a:xfrm flipH="1">
            <a:off x="4427538" y="3644900"/>
            <a:ext cx="0" cy="431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65" name="Text Box 97"/>
          <p:cNvSpPr txBox="1">
            <a:spLocks noChangeArrowheads="1"/>
          </p:cNvSpPr>
          <p:nvPr/>
        </p:nvSpPr>
        <p:spPr bwMode="auto">
          <a:xfrm>
            <a:off x="827088" y="1125538"/>
            <a:ext cx="7561262" cy="1044575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ko-KR" sz="2000">
                <a:latin typeface="Times New Roman" pitchFamily="18" charset="0"/>
              </a:rPr>
              <a:t>- Spectrum VS. Bandwidth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ko-KR" sz="2000">
                <a:latin typeface="Times New Roman" pitchFamily="18" charset="0"/>
              </a:rPr>
              <a:t>- Signal bandwidth VS. Channel (Bandlimiting) bandwidth 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ko-KR" sz="2000">
                <a:latin typeface="Times New Roman" pitchFamily="18" charset="0"/>
              </a:rPr>
              <a:t>- Cutoff frequency = </a:t>
            </a:r>
            <a:r>
              <a:rPr lang="en-US" altLang="ko-KR" sz="2000">
                <a:latin typeface="Comic Sans MS" pitchFamily="66" charset="0"/>
              </a:rPr>
              <a:t>min</a:t>
            </a:r>
            <a:r>
              <a:rPr lang="en-US" altLang="ko-KR" sz="2000">
                <a:latin typeface="Times New Roman" pitchFamily="18" charset="0"/>
              </a:rPr>
              <a:t> {Signal bandwidth, Bandlimiting bandwidth}</a:t>
            </a:r>
          </a:p>
        </p:txBody>
      </p:sp>
      <p:sp>
        <p:nvSpPr>
          <p:cNvPr id="7267" name="Text Box 99"/>
          <p:cNvSpPr txBox="1">
            <a:spLocks noChangeArrowheads="1"/>
          </p:cNvSpPr>
          <p:nvPr/>
        </p:nvSpPr>
        <p:spPr bwMode="auto">
          <a:xfrm>
            <a:off x="4211638" y="908050"/>
            <a:ext cx="108108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>
                <a:solidFill>
                  <a:srgbClr val="FF0000"/>
                </a:solidFill>
                <a:latin typeface="Comic Sans MS" pitchFamily="66" charset="0"/>
              </a:rPr>
              <a:t>terms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6963-AE71-45A1-BFA2-E26F58E3B239}" type="slidenum">
              <a:rPr lang="en-US" altLang="ko-KR"/>
              <a:pPr/>
              <a:t>30</a:t>
            </a:fld>
            <a:endParaRPr lang="en-US" altLang="ko-KR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7162" cy="603250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Digital Video(3)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79388" y="1268413"/>
            <a:ext cx="8785225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200">
                <a:solidFill>
                  <a:srgbClr val="FF0000"/>
                </a:solidFill>
                <a:latin typeface="Comic Sans MS" pitchFamily="66" charset="0"/>
              </a:rPr>
              <a:t> 4:2:2 Format Bit Rate &amp; Storage (</a:t>
            </a:r>
            <a:r>
              <a:rPr lang="en-US" altLang="ko-KR" sz="220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NTSC 525-line</a:t>
            </a:r>
            <a:r>
              <a:rPr lang="en-US" altLang="ko-KR" sz="220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en-US" altLang="ko-KR" sz="2000">
              <a:latin typeface="Comic Sans MS" pitchFamily="66" charset="0"/>
              <a:sym typeface="Symbol" pitchFamily="18" charset="2"/>
            </a:endParaRP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The number of active (visible) lines: 480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The number of samples per line: 720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Symbol" pitchFamily="18" charset="2"/>
              <a:buChar char="Þ"/>
            </a:pPr>
            <a:r>
              <a:rPr lang="en-US" altLang="ko-KR" sz="2000" b="1">
                <a:solidFill>
                  <a:srgbClr val="FF0000"/>
                </a:solidFill>
                <a:latin typeface="Arial" pitchFamily="34" charset="0"/>
                <a:sym typeface="Symbol" pitchFamily="18" charset="2"/>
              </a:rPr>
              <a:t> </a:t>
            </a:r>
            <a:r>
              <a:rPr lang="en-US" altLang="ko-KR" sz="2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Resolution of luminance Y = 720480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Symbol" pitchFamily="18" charset="2"/>
              <a:buNone/>
            </a:pPr>
            <a:r>
              <a:rPr lang="en-US" altLang="ko-KR" sz="2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     Two chrominance signals C</a:t>
            </a:r>
            <a:r>
              <a:rPr lang="en-US" altLang="ko-KR" sz="2000" baseline="-25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b </a:t>
            </a:r>
            <a:r>
              <a:rPr lang="en-US" altLang="ko-KR" sz="2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= C</a:t>
            </a:r>
            <a:r>
              <a:rPr lang="en-US" altLang="ko-KR" sz="2000" baseline="-25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r </a:t>
            </a:r>
            <a:r>
              <a:rPr lang="en-US" altLang="ko-KR" sz="2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= 360480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Line sampling rate: 13.5sps for </a:t>
            </a:r>
            <a:r>
              <a:rPr lang="en-US" altLang="ko-KR" sz="2000">
                <a:latin typeface="Arial" pitchFamily="34" charset="0"/>
                <a:sym typeface="Symbol" pitchFamily="18" charset="2"/>
              </a:rPr>
              <a:t>Y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 &amp; 6.75sps for both </a:t>
            </a:r>
            <a:r>
              <a:rPr lang="en-US" altLang="ko-KR" sz="2000">
                <a:latin typeface="Arial" pitchFamily="34" charset="0"/>
                <a:sym typeface="Symbol" pitchFamily="18" charset="2"/>
              </a:rPr>
              <a:t>C</a:t>
            </a:r>
            <a:r>
              <a:rPr lang="en-US" altLang="ko-KR" sz="2000" baseline="-25000">
                <a:latin typeface="Arial" pitchFamily="34" charset="0"/>
                <a:sym typeface="Symbol" pitchFamily="18" charset="2"/>
              </a:rPr>
              <a:t>b </a:t>
            </a:r>
            <a:r>
              <a:rPr lang="en-US" altLang="ko-KR" sz="2000">
                <a:latin typeface="Arial" pitchFamily="34" charset="0"/>
                <a:sym typeface="Symbol" pitchFamily="18" charset="2"/>
              </a:rPr>
              <a:t>&amp; C</a:t>
            </a:r>
            <a:r>
              <a:rPr lang="en-US" altLang="ko-KR" sz="2000" baseline="-25000">
                <a:latin typeface="Arial" pitchFamily="34" charset="0"/>
                <a:sym typeface="Symbol" pitchFamily="18" charset="2"/>
              </a:rPr>
              <a:t>r</a:t>
            </a:r>
            <a:r>
              <a:rPr lang="en-US" altLang="ko-KR" sz="2000" baseline="-25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 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 </a:t>
            </a:r>
            <a:r>
              <a:rPr lang="en-US" altLang="ko-KR" sz="2000">
                <a:latin typeface="Arial" pitchFamily="34" charset="0"/>
                <a:sym typeface="Symbol" pitchFamily="18" charset="2"/>
              </a:rPr>
              <a:t>Bits per sample: 8 bits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Symbol" pitchFamily="18" charset="2"/>
              <a:buChar char="Þ"/>
            </a:pPr>
            <a:r>
              <a:rPr lang="en-US" altLang="ko-KR" sz="2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 Bit rate per line = 13.510</a:t>
            </a:r>
            <a:r>
              <a:rPr lang="en-US" altLang="ko-KR" sz="2000" baseline="30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6</a:t>
            </a:r>
            <a:r>
              <a:rPr lang="en-US" altLang="ko-KR" sz="2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8 + 2(6.7510</a:t>
            </a:r>
            <a:r>
              <a:rPr lang="en-US" altLang="ko-KR" sz="2000" baseline="30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6</a:t>
            </a:r>
            <a:r>
              <a:rPr lang="en-US" altLang="ko-KR" sz="2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8) = 216Mbps 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Symbol" pitchFamily="18" charset="2"/>
              <a:buChar char="Þ"/>
            </a:pPr>
            <a:r>
              <a:rPr lang="en-US" altLang="ko-KR" sz="2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 Bits per line = 7208 + 2(3608) = 11.52Kbits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Symbol" pitchFamily="18" charset="2"/>
              <a:buChar char="Þ"/>
            </a:pPr>
            <a:r>
              <a:rPr lang="en-US" altLang="ko-KR" sz="2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 Bits per frame = 48011.52 = 5.5296Mbits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Symbol" pitchFamily="18" charset="2"/>
              <a:buChar char="Þ"/>
            </a:pPr>
            <a:r>
              <a:rPr lang="en-US" altLang="ko-KR" sz="2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 Bits for 1.5 hrs Video assuming 60 refresh rate = 5.5296601.53600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Symbol" pitchFamily="18" charset="2"/>
              <a:buNone/>
            </a:pPr>
            <a:r>
              <a:rPr lang="en-US" altLang="ko-KR" sz="2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	= 223.9488GBytes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 rot="-980413">
            <a:off x="6940550" y="1054100"/>
            <a:ext cx="1908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PAL 625-line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 rot="-813431">
            <a:off x="5795963" y="1557338"/>
            <a:ext cx="792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576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 rot="-813431">
            <a:off x="5364163" y="1916113"/>
            <a:ext cx="792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720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 rot="-813431">
            <a:off x="4932363" y="2349500"/>
            <a:ext cx="1296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720</a:t>
            </a: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  <a:sym typeface="Symbol" pitchFamily="18" charset="2"/>
              </a:rPr>
              <a:t>576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 rot="-813431">
            <a:off x="5651500" y="2708275"/>
            <a:ext cx="1296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360</a:t>
            </a: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  <a:sym typeface="Symbol" pitchFamily="18" charset="2"/>
              </a:rPr>
              <a:t>576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 rot="-1335671">
            <a:off x="2555875" y="4581525"/>
            <a:ext cx="1023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576</a:t>
            </a:r>
            <a:endParaRPr lang="en-US" altLang="ko-KR" sz="2000">
              <a:solidFill>
                <a:srgbClr val="CC0099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 rot="-813431">
            <a:off x="5392738" y="4681538"/>
            <a:ext cx="201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6.63555Mbits</a:t>
            </a:r>
            <a:endParaRPr lang="en-US" altLang="ko-KR" sz="2000">
              <a:solidFill>
                <a:srgbClr val="CC0099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 rot="-621118">
            <a:off x="5867400" y="5516563"/>
            <a:ext cx="1692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6.63555</a:t>
            </a: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  <a:sym typeface="Symbol" pitchFamily="18" charset="2"/>
              </a:rPr>
              <a:t>50</a:t>
            </a:r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6156325" y="5516563"/>
            <a:ext cx="1152525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2411413" y="5084763"/>
            <a:ext cx="504825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>
            <a:off x="3995738" y="5084763"/>
            <a:ext cx="1296987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7" name="Line 25"/>
          <p:cNvSpPr>
            <a:spLocks noChangeShapeType="1"/>
          </p:cNvSpPr>
          <p:nvPr/>
        </p:nvSpPr>
        <p:spPr bwMode="auto">
          <a:xfrm>
            <a:off x="4643438" y="3141663"/>
            <a:ext cx="936625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3851275" y="2708275"/>
            <a:ext cx="936625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4787900" y="2349500"/>
            <a:ext cx="431800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00" name="Line 28"/>
          <p:cNvSpPr>
            <a:spLocks noChangeShapeType="1"/>
          </p:cNvSpPr>
          <p:nvPr/>
        </p:nvSpPr>
        <p:spPr bwMode="auto">
          <a:xfrm>
            <a:off x="5219700" y="1916113"/>
            <a:ext cx="431800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>
            <a:off x="4932363" y="1557338"/>
            <a:ext cx="1871662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380D-DA21-4DD2-84AC-58050E4CDAAF}" type="slidenum">
              <a:rPr lang="en-US" altLang="ko-KR"/>
              <a:pPr/>
              <a:t>31</a:t>
            </a:fld>
            <a:endParaRPr lang="en-US" altLang="ko-KR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333375"/>
            <a:ext cx="4465637" cy="414338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Digital Video(4)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539750" y="1341438"/>
            <a:ext cx="8208963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20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altLang="ko-KR" sz="2200" b="1">
                <a:solidFill>
                  <a:srgbClr val="FF0000"/>
                </a:solidFill>
                <a:latin typeface="Comic Sans MS" pitchFamily="66" charset="0"/>
              </a:rPr>
              <a:t>4:2:0 Format</a:t>
            </a:r>
            <a:endParaRPr lang="en-US" altLang="ko-KR" sz="2000" b="1">
              <a:latin typeface="Comic Sans MS" pitchFamily="66" charset="0"/>
              <a:sym typeface="Symbol" pitchFamily="18" charset="2"/>
            </a:endParaRP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used in Digital Broadcast Applications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interlaced scanning with the absence of chrominance 	samples in alternative lines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525-line system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Y = 720480(the same as 4:2:2 format), </a:t>
            </a:r>
            <a:r>
              <a:rPr lang="en-US" altLang="ko-KR" sz="200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C</a:t>
            </a:r>
            <a:r>
              <a:rPr lang="en-US" altLang="ko-KR" sz="2000" baseline="-25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b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= C</a:t>
            </a:r>
            <a:r>
              <a:rPr lang="en-US" altLang="ko-KR" sz="2000" baseline="-25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r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= 360240</a:t>
            </a:r>
            <a:endParaRPr lang="en-US" altLang="ko-KR" sz="2000">
              <a:latin typeface="Times New Roman" pitchFamily="18" charset="0"/>
              <a:sym typeface="Symbol" pitchFamily="18" charset="2"/>
            </a:endParaRP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625-line system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 Y = 720576, </a:t>
            </a:r>
            <a:r>
              <a:rPr lang="en-US" altLang="ko-KR" sz="200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C</a:t>
            </a:r>
            <a:r>
              <a:rPr lang="en-US" altLang="ko-KR" sz="2000" baseline="-25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b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= C</a:t>
            </a:r>
            <a:r>
              <a:rPr lang="en-US" altLang="ko-KR" sz="2000" baseline="-25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r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= 360288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  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bit rate per line: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13.510</a:t>
            </a:r>
            <a:r>
              <a:rPr lang="en-US" altLang="ko-KR" sz="2000" baseline="30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6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8 + 2(3.37510</a:t>
            </a:r>
            <a:r>
              <a:rPr lang="en-US" altLang="ko-KR" sz="2000" baseline="30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6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8) = 162Mbps</a:t>
            </a:r>
            <a:r>
              <a:rPr lang="en-US" altLang="ko-KR" sz="2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  </a:t>
            </a:r>
            <a:r>
              <a:rPr lang="en-US" altLang="ko-KR" sz="220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200" b="1">
                <a:solidFill>
                  <a:srgbClr val="FF0000"/>
                </a:solidFill>
                <a:latin typeface="Comic Sans MS" pitchFamily="66" charset="0"/>
              </a:rPr>
              <a:t> HDTV Format</a:t>
            </a:r>
            <a:endParaRPr lang="en-US" altLang="ko-KR" sz="2000" b="1">
              <a:latin typeface="Comic Sans MS" pitchFamily="66" charset="0"/>
              <a:sym typeface="Symbol" pitchFamily="18" charset="2"/>
            </a:endParaRP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used in High-Definition Television (four times bit rate)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</a:t>
            </a:r>
            <a:r>
              <a:rPr lang="en-US" altLang="ko-KR" sz="2000">
                <a:latin typeface="Times New Roman" pitchFamily="18" charset="0"/>
                <a:sym typeface="Symbol" pitchFamily="18" charset="2"/>
              </a:rPr>
              <a:t>4/3 14401152 pixels(50/60 Hz refresh rate) &amp; 16/9 wide-screen    	19201152 pixels(25/30 Hz) with  # of visible lines per frame 1080</a:t>
            </a:r>
          </a:p>
        </p:txBody>
      </p:sp>
      <p:sp>
        <p:nvSpPr>
          <p:cNvPr id="29727" name="Oval 31"/>
          <p:cNvSpPr>
            <a:spLocks noChangeArrowheads="1"/>
          </p:cNvSpPr>
          <p:nvPr/>
        </p:nvSpPr>
        <p:spPr bwMode="auto">
          <a:xfrm>
            <a:off x="7667625" y="1555750"/>
            <a:ext cx="180975" cy="1809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Oval 32"/>
          <p:cNvSpPr>
            <a:spLocks noChangeArrowheads="1"/>
          </p:cNvSpPr>
          <p:nvPr/>
        </p:nvSpPr>
        <p:spPr bwMode="auto">
          <a:xfrm>
            <a:off x="7848600" y="1555750"/>
            <a:ext cx="179388" cy="1809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Oval 33"/>
          <p:cNvSpPr>
            <a:spLocks noChangeArrowheads="1"/>
          </p:cNvSpPr>
          <p:nvPr/>
        </p:nvSpPr>
        <p:spPr bwMode="auto">
          <a:xfrm>
            <a:off x="7667625" y="1736725"/>
            <a:ext cx="180975" cy="179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0" name="Oval 34"/>
          <p:cNvSpPr>
            <a:spLocks noChangeArrowheads="1"/>
          </p:cNvSpPr>
          <p:nvPr/>
        </p:nvSpPr>
        <p:spPr bwMode="auto">
          <a:xfrm>
            <a:off x="7848600" y="1736725"/>
            <a:ext cx="179388" cy="179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2" name="Rectangle 36"/>
          <p:cNvSpPr>
            <a:spLocks noChangeArrowheads="1"/>
          </p:cNvSpPr>
          <p:nvPr/>
        </p:nvSpPr>
        <p:spPr bwMode="auto">
          <a:xfrm>
            <a:off x="7667625" y="1555750"/>
            <a:ext cx="180975" cy="180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3" name="AutoShape 37"/>
          <p:cNvSpPr>
            <a:spLocks noChangeArrowheads="1"/>
          </p:cNvSpPr>
          <p:nvPr/>
        </p:nvSpPr>
        <p:spPr bwMode="auto">
          <a:xfrm>
            <a:off x="7667625" y="1555750"/>
            <a:ext cx="180975" cy="18097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6" name="Oval 40"/>
          <p:cNvSpPr>
            <a:spLocks noChangeArrowheads="1"/>
          </p:cNvSpPr>
          <p:nvPr/>
        </p:nvSpPr>
        <p:spPr bwMode="auto">
          <a:xfrm>
            <a:off x="8027988" y="1555750"/>
            <a:ext cx="180975" cy="1809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7" name="Oval 41"/>
          <p:cNvSpPr>
            <a:spLocks noChangeArrowheads="1"/>
          </p:cNvSpPr>
          <p:nvPr/>
        </p:nvSpPr>
        <p:spPr bwMode="auto">
          <a:xfrm>
            <a:off x="8208963" y="1555750"/>
            <a:ext cx="179387" cy="1809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8" name="Oval 42"/>
          <p:cNvSpPr>
            <a:spLocks noChangeArrowheads="1"/>
          </p:cNvSpPr>
          <p:nvPr/>
        </p:nvSpPr>
        <p:spPr bwMode="auto">
          <a:xfrm>
            <a:off x="8027988" y="1736725"/>
            <a:ext cx="180975" cy="179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9" name="Oval 43"/>
          <p:cNvSpPr>
            <a:spLocks noChangeArrowheads="1"/>
          </p:cNvSpPr>
          <p:nvPr/>
        </p:nvSpPr>
        <p:spPr bwMode="auto">
          <a:xfrm>
            <a:off x="8208963" y="1736725"/>
            <a:ext cx="179387" cy="179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41" name="Rectangle 45"/>
          <p:cNvSpPr>
            <a:spLocks noChangeArrowheads="1"/>
          </p:cNvSpPr>
          <p:nvPr/>
        </p:nvSpPr>
        <p:spPr bwMode="auto">
          <a:xfrm>
            <a:off x="8027988" y="1555750"/>
            <a:ext cx="180975" cy="180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42" name="AutoShape 46"/>
          <p:cNvSpPr>
            <a:spLocks noChangeArrowheads="1"/>
          </p:cNvSpPr>
          <p:nvPr/>
        </p:nvSpPr>
        <p:spPr bwMode="auto">
          <a:xfrm>
            <a:off x="8027988" y="1555750"/>
            <a:ext cx="180975" cy="18097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45" name="Oval 49"/>
          <p:cNvSpPr>
            <a:spLocks noChangeArrowheads="1"/>
          </p:cNvSpPr>
          <p:nvPr/>
        </p:nvSpPr>
        <p:spPr bwMode="auto">
          <a:xfrm>
            <a:off x="7667625" y="1916113"/>
            <a:ext cx="180975" cy="1809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46" name="Oval 50"/>
          <p:cNvSpPr>
            <a:spLocks noChangeArrowheads="1"/>
          </p:cNvSpPr>
          <p:nvPr/>
        </p:nvSpPr>
        <p:spPr bwMode="auto">
          <a:xfrm>
            <a:off x="7848600" y="1916113"/>
            <a:ext cx="179388" cy="1809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47" name="Oval 51"/>
          <p:cNvSpPr>
            <a:spLocks noChangeArrowheads="1"/>
          </p:cNvSpPr>
          <p:nvPr/>
        </p:nvSpPr>
        <p:spPr bwMode="auto">
          <a:xfrm>
            <a:off x="7667625" y="2097088"/>
            <a:ext cx="180975" cy="179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48" name="Oval 52"/>
          <p:cNvSpPr>
            <a:spLocks noChangeArrowheads="1"/>
          </p:cNvSpPr>
          <p:nvPr/>
        </p:nvSpPr>
        <p:spPr bwMode="auto">
          <a:xfrm>
            <a:off x="7848600" y="2097088"/>
            <a:ext cx="179388" cy="179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50" name="Rectangle 54"/>
          <p:cNvSpPr>
            <a:spLocks noChangeArrowheads="1"/>
          </p:cNvSpPr>
          <p:nvPr/>
        </p:nvSpPr>
        <p:spPr bwMode="auto">
          <a:xfrm>
            <a:off x="7667625" y="1916113"/>
            <a:ext cx="180975" cy="180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51" name="AutoShape 55"/>
          <p:cNvSpPr>
            <a:spLocks noChangeArrowheads="1"/>
          </p:cNvSpPr>
          <p:nvPr/>
        </p:nvSpPr>
        <p:spPr bwMode="auto">
          <a:xfrm>
            <a:off x="7667625" y="1916113"/>
            <a:ext cx="180975" cy="18097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54" name="Oval 58"/>
          <p:cNvSpPr>
            <a:spLocks noChangeArrowheads="1"/>
          </p:cNvSpPr>
          <p:nvPr/>
        </p:nvSpPr>
        <p:spPr bwMode="auto">
          <a:xfrm>
            <a:off x="8027988" y="1916113"/>
            <a:ext cx="180975" cy="1809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55" name="Oval 59"/>
          <p:cNvSpPr>
            <a:spLocks noChangeArrowheads="1"/>
          </p:cNvSpPr>
          <p:nvPr/>
        </p:nvSpPr>
        <p:spPr bwMode="auto">
          <a:xfrm>
            <a:off x="8208963" y="1916113"/>
            <a:ext cx="179387" cy="1809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56" name="Oval 60"/>
          <p:cNvSpPr>
            <a:spLocks noChangeArrowheads="1"/>
          </p:cNvSpPr>
          <p:nvPr/>
        </p:nvSpPr>
        <p:spPr bwMode="auto">
          <a:xfrm>
            <a:off x="8027988" y="2097088"/>
            <a:ext cx="180975" cy="179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57" name="Oval 61"/>
          <p:cNvSpPr>
            <a:spLocks noChangeArrowheads="1"/>
          </p:cNvSpPr>
          <p:nvPr/>
        </p:nvSpPr>
        <p:spPr bwMode="auto">
          <a:xfrm>
            <a:off x="8208963" y="2097088"/>
            <a:ext cx="179387" cy="179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59" name="Rectangle 63"/>
          <p:cNvSpPr>
            <a:spLocks noChangeArrowheads="1"/>
          </p:cNvSpPr>
          <p:nvPr/>
        </p:nvSpPr>
        <p:spPr bwMode="auto">
          <a:xfrm>
            <a:off x="8027988" y="1916113"/>
            <a:ext cx="180975" cy="180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60" name="AutoShape 64"/>
          <p:cNvSpPr>
            <a:spLocks noChangeArrowheads="1"/>
          </p:cNvSpPr>
          <p:nvPr/>
        </p:nvSpPr>
        <p:spPr bwMode="auto">
          <a:xfrm>
            <a:off x="8027988" y="1916113"/>
            <a:ext cx="180975" cy="18097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762" name="Object 66"/>
          <p:cNvGraphicFramePr>
            <a:graphicFrameLocks noChangeAspect="1"/>
          </p:cNvGraphicFramePr>
          <p:nvPr>
            <p:ph sz="half" idx="2"/>
          </p:nvPr>
        </p:nvGraphicFramePr>
        <p:xfrm>
          <a:off x="7308850" y="1125538"/>
          <a:ext cx="288925" cy="555625"/>
        </p:xfrm>
        <a:graphic>
          <a:graphicData uri="http://schemas.openxmlformats.org/presentationml/2006/ole">
            <p:oleObj spid="_x0000_s29762" name="Microsoft ClipArt Gallery" r:id="rId3" imgW="1857600" imgH="3995640" progId="MS_ClipArt_Gallery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271B-1E4D-4007-B7CD-54F587E7CF5D}" type="slidenum">
              <a:rPr lang="en-US" altLang="ko-KR"/>
              <a:pPr/>
              <a:t>32</a:t>
            </a:fld>
            <a:endParaRPr lang="en-US" altLang="ko-KR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771775" y="188913"/>
            <a:ext cx="3455988" cy="647700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Digital Video(5)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250825" y="1125538"/>
            <a:ext cx="8496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20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altLang="ko-KR" sz="2200" b="1">
                <a:solidFill>
                  <a:srgbClr val="FF0000"/>
                </a:solidFill>
                <a:latin typeface="Comic Sans MS" pitchFamily="66" charset="0"/>
              </a:rPr>
              <a:t>SIF (Source Intermediate Format), 4:1:1 Format</a:t>
            </a:r>
            <a:endParaRPr lang="en-US" altLang="ko-KR" sz="2000" b="1">
              <a:latin typeface="Comic Sans MS" pitchFamily="66" charset="0"/>
              <a:sym typeface="Symbol" pitchFamily="18" charset="2"/>
            </a:endParaRP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used in Video Cassette Recorders (VCRs)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progressive (non-interlaced) scanning since it is intended for 	storage applications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</a:t>
            </a:r>
            <a:r>
              <a:rPr lang="en-US" altLang="ko-KR" sz="2000" u="sng">
                <a:solidFill>
                  <a:srgbClr val="CC0099"/>
                </a:solidFill>
                <a:latin typeface="Comic Sans MS" pitchFamily="66" charset="0"/>
                <a:sym typeface="Symbol" pitchFamily="18" charset="2"/>
              </a:rPr>
              <a:t>Half of 4:2:0 format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: “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Subsampling &amp; Temporal Resolution”</a:t>
            </a:r>
            <a:endParaRPr lang="en-US" altLang="ko-KR" sz="2000">
              <a:latin typeface="Comic Sans MS" pitchFamily="66" charset="0"/>
              <a:sym typeface="Symbol" pitchFamily="18" charset="2"/>
            </a:endParaRP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525-line system</a:t>
            </a:r>
          </a:p>
          <a:p>
            <a:pPr lvl="2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Y = 360240, </a:t>
            </a:r>
            <a:r>
              <a:rPr lang="en-US" altLang="ko-KR" sz="200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C</a:t>
            </a:r>
            <a:r>
              <a:rPr lang="en-US" altLang="ko-KR" sz="2000" baseline="-25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b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= C</a:t>
            </a:r>
            <a:r>
              <a:rPr lang="en-US" altLang="ko-KR" sz="2000" baseline="-25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r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= 180120</a:t>
            </a:r>
            <a:endParaRPr lang="en-US" altLang="ko-KR" sz="2000">
              <a:latin typeface="Times New Roman" pitchFamily="18" charset="0"/>
              <a:sym typeface="Symbol" pitchFamily="18" charset="2"/>
            </a:endParaRP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625-line system</a:t>
            </a:r>
          </a:p>
          <a:p>
            <a:pPr lvl="2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 Y = 360288, </a:t>
            </a:r>
            <a:r>
              <a:rPr lang="en-US" altLang="ko-KR" sz="200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C</a:t>
            </a:r>
            <a:r>
              <a:rPr lang="en-US" altLang="ko-KR" sz="2000" baseline="-25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b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= C</a:t>
            </a:r>
            <a:r>
              <a:rPr lang="en-US" altLang="ko-KR" sz="2000" baseline="-25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r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= 180144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  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bit rate per line</a:t>
            </a:r>
          </a:p>
          <a:p>
            <a:pPr lvl="2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6.7510</a:t>
            </a:r>
            <a:r>
              <a:rPr lang="en-US" altLang="ko-KR" sz="2000" baseline="30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6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8 + 2(1.687510</a:t>
            </a:r>
            <a:r>
              <a:rPr lang="en-US" altLang="ko-KR" sz="2000" baseline="30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6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8) = 81Mbps</a:t>
            </a:r>
            <a:r>
              <a:rPr lang="en-US" altLang="ko-KR" sz="2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  </a:t>
            </a:r>
            <a:r>
              <a:rPr lang="en-US" altLang="ko-KR" sz="220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en-US" altLang="ko-KR" sz="200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6983413" y="3751263"/>
            <a:ext cx="180975" cy="1809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Oval 7"/>
          <p:cNvSpPr>
            <a:spLocks noChangeArrowheads="1"/>
          </p:cNvSpPr>
          <p:nvPr/>
        </p:nvSpPr>
        <p:spPr bwMode="auto">
          <a:xfrm>
            <a:off x="7164388" y="3932238"/>
            <a:ext cx="179387" cy="179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Oval 10"/>
          <p:cNvSpPr>
            <a:spLocks noChangeArrowheads="1"/>
          </p:cNvSpPr>
          <p:nvPr/>
        </p:nvSpPr>
        <p:spPr bwMode="auto">
          <a:xfrm>
            <a:off x="7343775" y="3751263"/>
            <a:ext cx="180975" cy="1809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Oval 16"/>
          <p:cNvSpPr>
            <a:spLocks noChangeArrowheads="1"/>
          </p:cNvSpPr>
          <p:nvPr/>
        </p:nvSpPr>
        <p:spPr bwMode="auto">
          <a:xfrm>
            <a:off x="6983413" y="4111625"/>
            <a:ext cx="180975" cy="1809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2" name="Oval 22"/>
          <p:cNvSpPr>
            <a:spLocks noChangeArrowheads="1"/>
          </p:cNvSpPr>
          <p:nvPr/>
        </p:nvSpPr>
        <p:spPr bwMode="auto">
          <a:xfrm>
            <a:off x="7343775" y="4111625"/>
            <a:ext cx="180975" cy="1809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7" name="AutoShape 27"/>
          <p:cNvSpPr>
            <a:spLocks noChangeArrowheads="1"/>
          </p:cNvSpPr>
          <p:nvPr/>
        </p:nvSpPr>
        <p:spPr bwMode="auto">
          <a:xfrm>
            <a:off x="7164388" y="3933825"/>
            <a:ext cx="180975" cy="18097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7164388" y="3933825"/>
            <a:ext cx="180975" cy="180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49" name="Object 29"/>
          <p:cNvGraphicFramePr>
            <a:graphicFrameLocks noChangeAspect="1"/>
          </p:cNvGraphicFramePr>
          <p:nvPr>
            <p:ph sz="half" idx="2"/>
          </p:nvPr>
        </p:nvGraphicFramePr>
        <p:xfrm>
          <a:off x="6443663" y="3573463"/>
          <a:ext cx="288925" cy="555625"/>
        </p:xfrm>
        <a:graphic>
          <a:graphicData uri="http://schemas.openxmlformats.org/presentationml/2006/ole">
            <p:oleObj spid="_x0000_s30749" name="Microsoft ClipArt Gallery" r:id="rId3" imgW="1857600" imgH="3995640" progId="MS_ClipArt_Gallery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38F3-BB34-4906-9093-E241AF333658}" type="slidenum">
              <a:rPr lang="en-US" altLang="ko-KR"/>
              <a:pPr/>
              <a:t>33</a:t>
            </a:fld>
            <a:endParaRPr lang="en-US" altLang="ko-KR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1775" y="188913"/>
            <a:ext cx="3455988" cy="647700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Digital Video(6)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611188" y="1196975"/>
            <a:ext cx="7848600" cy="515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20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altLang="ko-KR" sz="2200" b="1">
                <a:solidFill>
                  <a:srgbClr val="FF0000"/>
                </a:solidFill>
                <a:latin typeface="Comic Sans MS" pitchFamily="66" charset="0"/>
              </a:rPr>
              <a:t>CIF (Common Intermediate Format), 4:1:1 format</a:t>
            </a:r>
            <a:endParaRPr lang="en-US" altLang="ko-KR" sz="2000" b="1">
              <a:latin typeface="Comic Sans MS" pitchFamily="66" charset="0"/>
              <a:sym typeface="Symbol" pitchFamily="18" charset="2"/>
            </a:endParaRP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used in Video Conferencing applications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</a:t>
            </a: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  <a:sym typeface="Symbol" pitchFamily="18" charset="2"/>
              </a:rPr>
              <a:t>spatial resolution of the SIF 625-line system plus 		temporal resolution of the SIF 525-line system</a:t>
            </a:r>
          </a:p>
          <a:p>
            <a:pPr lvl="2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 Y = 360288, </a:t>
            </a:r>
            <a:r>
              <a:rPr lang="en-US" altLang="ko-KR" sz="200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C</a:t>
            </a:r>
            <a:r>
              <a:rPr lang="en-US" altLang="ko-KR" sz="2000" baseline="-25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b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= C</a:t>
            </a:r>
            <a:r>
              <a:rPr lang="en-US" altLang="ko-KR" sz="2000" baseline="-25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r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= 180144</a:t>
            </a:r>
          </a:p>
          <a:p>
            <a:pPr lvl="2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 refresh rate: 30 Hz</a:t>
            </a:r>
            <a:endParaRPr lang="en-US" altLang="ko-KR" sz="2000">
              <a:latin typeface="Times New Roman" pitchFamily="18" charset="0"/>
              <a:sym typeface="Symbol" pitchFamily="18" charset="2"/>
            </a:endParaRPr>
          </a:p>
          <a:p>
            <a:pPr lvl="2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bit rate per line: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6.7510</a:t>
            </a:r>
            <a:r>
              <a:rPr lang="en-US" altLang="ko-KR" sz="2000" baseline="30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6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8 + 2(1.687510</a:t>
            </a:r>
            <a:r>
              <a:rPr lang="en-US" altLang="ko-KR" sz="2000" baseline="30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6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8) = 81Mbps</a:t>
            </a:r>
            <a:r>
              <a:rPr lang="en-US" altLang="ko-KR" sz="2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 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  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many variants </a:t>
            </a:r>
            <a:r>
              <a:rPr lang="en-US" altLang="ko-KR" sz="2000">
                <a:latin typeface="Comic Sans MS" pitchFamily="66" charset="0"/>
              </a:rPr>
              <a:t> for videoconferencing using desktop PCs 	or ISDN/PSTN </a:t>
            </a:r>
          </a:p>
          <a:p>
            <a:pPr lvl="2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say, typically 4 or 16  64Kbps channels used</a:t>
            </a:r>
          </a:p>
          <a:p>
            <a:pPr lvl="3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4CIF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: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Y = 720576, </a:t>
            </a:r>
            <a:r>
              <a:rPr lang="en-US" altLang="ko-KR" sz="200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C</a:t>
            </a:r>
            <a:r>
              <a:rPr lang="en-US" altLang="ko-KR" sz="2000" baseline="-25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b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= C</a:t>
            </a:r>
            <a:r>
              <a:rPr lang="en-US" altLang="ko-KR" sz="2000" baseline="-25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r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= 360288</a:t>
            </a:r>
            <a:endParaRPr lang="en-US" altLang="ko-KR" sz="2000">
              <a:latin typeface="Comic Sans MS" pitchFamily="66" charset="0"/>
              <a:sym typeface="Symbol" pitchFamily="18" charset="2"/>
            </a:endParaRPr>
          </a:p>
          <a:p>
            <a:pPr lvl="3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16CIF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: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Y = 14401152, </a:t>
            </a:r>
            <a:r>
              <a:rPr lang="en-US" altLang="ko-KR" sz="200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C</a:t>
            </a:r>
            <a:r>
              <a:rPr lang="en-US" altLang="ko-KR" sz="2000" baseline="-25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b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= C</a:t>
            </a:r>
            <a:r>
              <a:rPr lang="en-US" altLang="ko-KR" sz="2000" baseline="-25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r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= 720576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7900-9259-4FC5-A590-786FD569DC8B}" type="slidenum">
              <a:rPr lang="en-US" altLang="ko-KR"/>
              <a:pPr/>
              <a:t>34</a:t>
            </a:fld>
            <a:endParaRPr lang="en-US" altLang="ko-KR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771775" y="188913"/>
            <a:ext cx="3455988" cy="647700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Digital Video(7)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755650" y="1484313"/>
            <a:ext cx="7848600" cy="454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200">
                <a:solidFill>
                  <a:srgbClr val="FF0000"/>
                </a:solidFill>
                <a:latin typeface="Comic Sans MS" pitchFamily="66" charset="0"/>
              </a:rPr>
              <a:t> Q</a:t>
            </a:r>
            <a:r>
              <a:rPr lang="en-US" altLang="ko-KR" sz="2200" b="1">
                <a:solidFill>
                  <a:srgbClr val="FF0000"/>
                </a:solidFill>
                <a:latin typeface="Comic Sans MS" pitchFamily="66" charset="0"/>
              </a:rPr>
              <a:t>CIF (Quarter CIF), 4:1:1 Format</a:t>
            </a:r>
            <a:endParaRPr lang="en-US" altLang="ko-KR" sz="2000" b="1">
              <a:latin typeface="Comic Sans MS" pitchFamily="66" charset="0"/>
              <a:sym typeface="Symbol" pitchFamily="18" charset="2"/>
            </a:endParaRP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used in Video Telephony applications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</a:t>
            </a: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  <a:sym typeface="Symbol" pitchFamily="18" charset="2"/>
              </a:rPr>
              <a:t>half spatial resolution of the CIF and 			either half or quarter temporal resolution of the CIF</a:t>
            </a:r>
          </a:p>
          <a:p>
            <a:pPr lvl="2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 Y = 180144, </a:t>
            </a:r>
            <a:r>
              <a:rPr lang="en-US" altLang="ko-KR" sz="200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C</a:t>
            </a:r>
            <a:r>
              <a:rPr lang="en-US" altLang="ko-KR" sz="2000" baseline="-25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b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= C</a:t>
            </a:r>
            <a:r>
              <a:rPr lang="en-US" altLang="ko-KR" sz="2000" baseline="-25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r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= 9072</a:t>
            </a:r>
          </a:p>
          <a:p>
            <a:pPr lvl="2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 refresh rate: 15 or 7.5 Hz</a:t>
            </a:r>
            <a:endParaRPr lang="en-US" altLang="ko-KR" sz="2000">
              <a:latin typeface="Times New Roman" pitchFamily="18" charset="0"/>
              <a:sym typeface="Symbol" pitchFamily="18" charset="2"/>
            </a:endParaRPr>
          </a:p>
          <a:p>
            <a:pPr lvl="2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bit rate per line:						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3.37510</a:t>
            </a:r>
            <a:r>
              <a:rPr lang="en-US" altLang="ko-KR" sz="2000" baseline="30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6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8 + 2(0.8437510</a:t>
            </a:r>
            <a:r>
              <a:rPr lang="en-US" altLang="ko-KR" sz="2000" baseline="30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6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8) = 81Mbps</a:t>
            </a:r>
            <a:r>
              <a:rPr lang="en-US" altLang="ko-KR" sz="2000">
                <a:solidFill>
                  <a:schemeClr val="hlink"/>
                </a:solidFill>
                <a:latin typeface="Arial" pitchFamily="34" charset="0"/>
                <a:sym typeface="Symbol" pitchFamily="18" charset="2"/>
              </a:rPr>
              <a:t> 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 a lower version is typically used for single 64Kbps channel 	ISDN or PSTN with modems: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sub-QCIF(SQCIF)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 </a:t>
            </a:r>
          </a:p>
          <a:p>
            <a:pPr lvl="3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 Y = 12896, </a:t>
            </a:r>
            <a:r>
              <a:rPr lang="en-US" altLang="ko-KR" sz="200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C</a:t>
            </a:r>
            <a:r>
              <a:rPr lang="en-US" altLang="ko-KR" sz="2000" baseline="-25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b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= C</a:t>
            </a:r>
            <a:r>
              <a:rPr lang="en-US" altLang="ko-KR" sz="2000" baseline="-25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r </a:t>
            </a:r>
            <a:r>
              <a:rPr lang="en-US" altLang="ko-KR" sz="2000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= 6448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EE11E-A103-45ED-84EE-16169B44D7FD}" type="slidenum">
              <a:rPr lang="en-US" altLang="ko-KR"/>
              <a:pPr/>
              <a:t>35</a:t>
            </a:fld>
            <a:endParaRPr lang="en-US" altLang="ko-K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484438" y="0"/>
            <a:ext cx="4402137" cy="777875"/>
          </a:xfrm>
        </p:spPr>
        <p:txBody>
          <a:bodyPr/>
          <a:lstStyle/>
          <a:p>
            <a:r>
              <a:rPr lang="en-US" altLang="ko-KR" sz="3600" b="1">
                <a:solidFill>
                  <a:srgbClr val="0000FF"/>
                </a:solidFill>
                <a:latin typeface="Comic Sans MS" pitchFamily="66" charset="0"/>
              </a:rPr>
              <a:t>Digital Video(8)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95288" y="1052513"/>
            <a:ext cx="36004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20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altLang="ko-KR" sz="2200" b="1">
                <a:solidFill>
                  <a:srgbClr val="FF0000"/>
                </a:solidFill>
                <a:latin typeface="Comic Sans MS" pitchFamily="66" charset="0"/>
              </a:rPr>
              <a:t>PC Video Digitization</a:t>
            </a:r>
            <a:endParaRPr lang="en-US" altLang="ko-KR" sz="2000" b="1">
              <a:latin typeface="Comic Sans MS" pitchFamily="66" charset="0"/>
              <a:sym typeface="Symbol" pitchFamily="18" charset="2"/>
            </a:endParaRPr>
          </a:p>
        </p:txBody>
      </p:sp>
      <p:graphicFrame>
        <p:nvGraphicFramePr>
          <p:cNvPr id="33860" name="Group 68"/>
          <p:cNvGraphicFramePr>
            <a:graphicFrameLocks noGrp="1"/>
          </p:cNvGraphicFramePr>
          <p:nvPr>
            <p:ph idx="1"/>
          </p:nvPr>
        </p:nvGraphicFramePr>
        <p:xfrm>
          <a:off x="468313" y="1773238"/>
          <a:ext cx="8229600" cy="4464307"/>
        </p:xfrm>
        <a:graphic>
          <a:graphicData uri="http://schemas.openxmlformats.org/drawingml/2006/table">
            <a:tbl>
              <a:tblPr/>
              <a:tblGrid>
                <a:gridCol w="1593850"/>
                <a:gridCol w="1296987"/>
                <a:gridCol w="3744913"/>
                <a:gridCol w="1593850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Comic Sans MS" pitchFamily="66" charset="0"/>
                          <a:ea typeface="Gulim" pitchFamily="34" charset="-127"/>
                        </a:rPr>
                        <a:t>Digitization Format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Comic Sans MS" pitchFamily="66" charset="0"/>
                          <a:ea typeface="Gulim" pitchFamily="34" charset="-127"/>
                        </a:rPr>
                        <a:t>System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Comic Sans MS" pitchFamily="66" charset="0"/>
                          <a:ea typeface="Gulim" pitchFamily="34" charset="-127"/>
                        </a:rPr>
                        <a:t>Spatial Resolution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Comic Sans MS" pitchFamily="66" charset="0"/>
                          <a:ea typeface="Gulim" pitchFamily="34" charset="-127"/>
                        </a:rPr>
                        <a:t>Temporal Resolution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6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4:2:2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525-line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625-line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Y = 640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480, C</a:t>
                      </a:r>
                      <a:r>
                        <a:rPr kumimoji="1" lang="en-US" altLang="ko-K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b 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= C</a:t>
                      </a:r>
                      <a:r>
                        <a:rPr kumimoji="1" lang="en-US" altLang="ko-K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r 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= 320240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Y = 768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576, C</a:t>
                      </a:r>
                      <a:r>
                        <a:rPr kumimoji="1" lang="en-US" altLang="ko-K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b 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= C</a:t>
                      </a:r>
                      <a:r>
                        <a:rPr kumimoji="1" lang="en-US" altLang="ko-K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r 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= 384288 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60Hz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50Hz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1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SIF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525-line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625-line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Y = 320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240, C</a:t>
                      </a:r>
                      <a:r>
                        <a:rPr kumimoji="1" lang="en-US" altLang="ko-K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b 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= C</a:t>
                      </a:r>
                      <a:r>
                        <a:rPr kumimoji="1" lang="en-US" altLang="ko-K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r 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= 160240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Y = 384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288, C</a:t>
                      </a:r>
                      <a:r>
                        <a:rPr kumimoji="1" lang="en-US" altLang="ko-K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b 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= C</a:t>
                      </a:r>
                      <a:r>
                        <a:rPr kumimoji="1" lang="en-US" altLang="ko-K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r 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= 192144 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30Hz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25Hz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CIF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Gulim" pitchFamily="34" charset="-127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Y = 384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288, C</a:t>
                      </a:r>
                      <a:r>
                        <a:rPr kumimoji="1" lang="en-US" altLang="ko-K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b 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= C</a:t>
                      </a:r>
                      <a:r>
                        <a:rPr kumimoji="1" lang="en-US" altLang="ko-K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r 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= 192144 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30Hz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QCIF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Gulim" pitchFamily="34" charset="-127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Y = 192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144, C</a:t>
                      </a:r>
                      <a:r>
                        <a:rPr kumimoji="1" lang="en-US" altLang="ko-K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b 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= C</a:t>
                      </a:r>
                      <a:r>
                        <a:rPr kumimoji="1" lang="en-US" altLang="ko-K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r 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= 9672 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15/7.5Hz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- Video capture board or S/W required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- All PC monitors use “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progressive (non-interlaced) scanning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Gulim" pitchFamily="34" charset="-127"/>
                        </a:rPr>
                        <a:t>”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670C8-3920-45C9-88A6-2E4120295DCA}" type="slidenum">
              <a:rPr lang="en-US" altLang="ko-KR"/>
              <a:pPr/>
              <a:t>4</a:t>
            </a:fld>
            <a:endParaRPr lang="en-US" altLang="ko-KR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2916238" y="404813"/>
            <a:ext cx="1152525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600">
                <a:latin typeface="Times New Roman" pitchFamily="18" charset="0"/>
              </a:rPr>
              <a:t>Bandlimiting</a:t>
            </a:r>
          </a:p>
          <a:p>
            <a:pPr algn="ctr"/>
            <a:r>
              <a:rPr lang="en-US" altLang="ko-KR" sz="1600">
                <a:latin typeface="Times New Roman" pitchFamily="18" charset="0"/>
              </a:rPr>
              <a:t>filter</a:t>
            </a: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4427538" y="404813"/>
            <a:ext cx="1655762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600">
                <a:latin typeface="Times New Roman" pitchFamily="18" charset="0"/>
              </a:rPr>
              <a:t>Sampler</a:t>
            </a:r>
          </a:p>
          <a:p>
            <a:pPr algn="ctr"/>
            <a:r>
              <a:rPr lang="en-US" altLang="ko-KR" sz="1600">
                <a:latin typeface="Times New Roman" pitchFamily="18" charset="0"/>
              </a:rPr>
              <a:t>(sample-and-hold)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6299200" y="404813"/>
            <a:ext cx="863600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600">
                <a:latin typeface="Times New Roman" pitchFamily="18" charset="0"/>
              </a:rPr>
              <a:t>Quantizer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6443663" y="4076700"/>
            <a:ext cx="792162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600">
                <a:latin typeface="Times New Roman" pitchFamily="18" charset="0"/>
              </a:rPr>
              <a:t>DAC</a:t>
            </a: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7451725" y="4076700"/>
            <a:ext cx="863600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600">
                <a:latin typeface="Times New Roman" pitchFamily="18" charset="0"/>
              </a:rPr>
              <a:t>Lowpass</a:t>
            </a:r>
          </a:p>
          <a:p>
            <a:pPr algn="ctr"/>
            <a:r>
              <a:rPr lang="en-US" altLang="ko-KR" sz="1600">
                <a:latin typeface="Times New Roman" pitchFamily="18" charset="0"/>
              </a:rPr>
              <a:t>filter</a:t>
            </a:r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2627313" y="69215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>
            <a:off x="4067175" y="692150"/>
            <a:ext cx="3603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6083300" y="6937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7164388" y="6937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>
            <a:off x="7235825" y="4365625"/>
            <a:ext cx="2159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8315325" y="4364038"/>
            <a:ext cx="50323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1" name="Rectangle 17"/>
          <p:cNvSpPr>
            <a:spLocks noChangeArrowheads="1"/>
          </p:cNvSpPr>
          <p:nvPr/>
        </p:nvSpPr>
        <p:spPr bwMode="auto">
          <a:xfrm>
            <a:off x="6370638" y="4005263"/>
            <a:ext cx="2016125" cy="7191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2771775" y="333375"/>
            <a:ext cx="5400675" cy="719138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4932363" y="0"/>
            <a:ext cx="9350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latin typeface="Times New Roman" pitchFamily="18" charset="0"/>
              </a:rPr>
              <a:t>Encoder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6948488" y="3716338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latin typeface="Times New Roman" pitchFamily="18" charset="0"/>
              </a:rPr>
              <a:t>Decoder</a:t>
            </a:r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 flipV="1">
            <a:off x="2843213" y="692150"/>
            <a:ext cx="1587" cy="503238"/>
          </a:xfrm>
          <a:prstGeom prst="line">
            <a:avLst/>
          </a:prstGeom>
          <a:noFill/>
          <a:ln w="38100" cap="rnd">
            <a:solidFill>
              <a:srgbClr val="FF00FF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V="1">
            <a:off x="4140200" y="692150"/>
            <a:ext cx="1588" cy="503238"/>
          </a:xfrm>
          <a:prstGeom prst="line">
            <a:avLst/>
          </a:prstGeom>
          <a:noFill/>
          <a:ln w="38100" cap="rnd">
            <a:solidFill>
              <a:srgbClr val="FF00FF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 flipV="1">
            <a:off x="6156325" y="692150"/>
            <a:ext cx="1588" cy="503238"/>
          </a:xfrm>
          <a:prstGeom prst="line">
            <a:avLst/>
          </a:prstGeom>
          <a:noFill/>
          <a:ln w="38100" cap="rnd">
            <a:solidFill>
              <a:srgbClr val="FF00FF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 flipV="1">
            <a:off x="7235825" y="692150"/>
            <a:ext cx="1588" cy="503238"/>
          </a:xfrm>
          <a:prstGeom prst="line">
            <a:avLst/>
          </a:prstGeom>
          <a:noFill/>
          <a:ln w="38100" cap="rnd">
            <a:solidFill>
              <a:srgbClr val="FF00FF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9" name="Line 25"/>
          <p:cNvSpPr>
            <a:spLocks noChangeShapeType="1"/>
          </p:cNvSpPr>
          <p:nvPr/>
        </p:nvSpPr>
        <p:spPr bwMode="auto">
          <a:xfrm flipV="1">
            <a:off x="7307263" y="4364038"/>
            <a:ext cx="1587" cy="503237"/>
          </a:xfrm>
          <a:prstGeom prst="line">
            <a:avLst/>
          </a:prstGeom>
          <a:noFill/>
          <a:ln w="38100" cap="rnd">
            <a:solidFill>
              <a:srgbClr val="FF00FF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90" name="Line 26"/>
          <p:cNvSpPr>
            <a:spLocks noChangeShapeType="1"/>
          </p:cNvSpPr>
          <p:nvPr/>
        </p:nvSpPr>
        <p:spPr bwMode="auto">
          <a:xfrm flipV="1">
            <a:off x="8531225" y="4364038"/>
            <a:ext cx="1588" cy="503237"/>
          </a:xfrm>
          <a:prstGeom prst="line">
            <a:avLst/>
          </a:prstGeom>
          <a:noFill/>
          <a:ln w="38100" cap="rnd">
            <a:solidFill>
              <a:srgbClr val="FF00FF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91" name="Text Box 27"/>
          <p:cNvSpPr txBox="1">
            <a:spLocks noChangeArrowheads="1"/>
          </p:cNvSpPr>
          <p:nvPr/>
        </p:nvSpPr>
        <p:spPr bwMode="auto">
          <a:xfrm>
            <a:off x="2700338" y="1196975"/>
            <a:ext cx="36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solidFill>
                  <a:srgbClr val="CC0099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36892" name="Text Box 28"/>
          <p:cNvSpPr txBox="1">
            <a:spLocks noChangeArrowheads="1"/>
          </p:cNvSpPr>
          <p:nvPr/>
        </p:nvSpPr>
        <p:spPr bwMode="auto">
          <a:xfrm>
            <a:off x="3995738" y="1196975"/>
            <a:ext cx="36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solidFill>
                  <a:srgbClr val="CC0099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5940425" y="1196975"/>
            <a:ext cx="36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solidFill>
                  <a:srgbClr val="CC0099"/>
                </a:solidFill>
                <a:latin typeface="Comic Sans MS" pitchFamily="66" charset="0"/>
              </a:rPr>
              <a:t>D</a:t>
            </a:r>
          </a:p>
        </p:txBody>
      </p:sp>
      <p:sp>
        <p:nvSpPr>
          <p:cNvPr id="36894" name="Text Box 30"/>
          <p:cNvSpPr txBox="1">
            <a:spLocks noChangeArrowheads="1"/>
          </p:cNvSpPr>
          <p:nvPr/>
        </p:nvSpPr>
        <p:spPr bwMode="auto">
          <a:xfrm>
            <a:off x="7092950" y="1196975"/>
            <a:ext cx="36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solidFill>
                  <a:srgbClr val="CC0099"/>
                </a:solidFill>
                <a:latin typeface="Comic Sans MS" pitchFamily="66" charset="0"/>
              </a:rPr>
              <a:t>E</a:t>
            </a:r>
          </a:p>
        </p:txBody>
      </p:sp>
      <p:sp>
        <p:nvSpPr>
          <p:cNvPr id="36895" name="Text Box 31"/>
          <p:cNvSpPr txBox="1">
            <a:spLocks noChangeArrowheads="1"/>
          </p:cNvSpPr>
          <p:nvPr/>
        </p:nvSpPr>
        <p:spPr bwMode="auto">
          <a:xfrm>
            <a:off x="7162800" y="4868863"/>
            <a:ext cx="36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solidFill>
                  <a:srgbClr val="CC0099"/>
                </a:solidFill>
                <a:latin typeface="Comic Sans MS" pitchFamily="66" charset="0"/>
              </a:rPr>
              <a:t>G</a:t>
            </a:r>
          </a:p>
        </p:txBody>
      </p:sp>
      <p:sp>
        <p:nvSpPr>
          <p:cNvPr id="36896" name="Text Box 32"/>
          <p:cNvSpPr txBox="1">
            <a:spLocks noChangeArrowheads="1"/>
          </p:cNvSpPr>
          <p:nvPr/>
        </p:nvSpPr>
        <p:spPr bwMode="auto">
          <a:xfrm>
            <a:off x="8386763" y="4868863"/>
            <a:ext cx="36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solidFill>
                  <a:srgbClr val="CC0099"/>
                </a:solidFill>
                <a:latin typeface="Comic Sans MS" pitchFamily="66" charset="0"/>
              </a:rPr>
              <a:t>H</a:t>
            </a:r>
          </a:p>
        </p:txBody>
      </p:sp>
      <p:sp>
        <p:nvSpPr>
          <p:cNvPr id="36897" name="Text Box 33"/>
          <p:cNvSpPr txBox="1">
            <a:spLocks noChangeArrowheads="1"/>
          </p:cNvSpPr>
          <p:nvPr/>
        </p:nvSpPr>
        <p:spPr bwMode="auto">
          <a:xfrm>
            <a:off x="1692275" y="404813"/>
            <a:ext cx="108108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latin typeface="Times New Roman" pitchFamily="18" charset="0"/>
              </a:rPr>
              <a:t>Analog input signal</a:t>
            </a:r>
          </a:p>
        </p:txBody>
      </p:sp>
      <p:sp>
        <p:nvSpPr>
          <p:cNvPr id="36898" name="Text Box 34"/>
          <p:cNvSpPr txBox="1">
            <a:spLocks noChangeArrowheads="1"/>
          </p:cNvSpPr>
          <p:nvPr/>
        </p:nvSpPr>
        <p:spPr bwMode="auto">
          <a:xfrm>
            <a:off x="8027988" y="5373688"/>
            <a:ext cx="111601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latin typeface="Times New Roman" pitchFamily="18" charset="0"/>
              </a:rPr>
              <a:t>Analog output signal</a:t>
            </a:r>
          </a:p>
        </p:txBody>
      </p:sp>
      <p:sp>
        <p:nvSpPr>
          <p:cNvPr id="36899" name="Text Box 35"/>
          <p:cNvSpPr txBox="1">
            <a:spLocks noChangeArrowheads="1"/>
          </p:cNvSpPr>
          <p:nvPr/>
        </p:nvSpPr>
        <p:spPr bwMode="auto">
          <a:xfrm>
            <a:off x="3203575" y="981075"/>
            <a:ext cx="7207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400"/>
              <a:t>대역 제한 필터</a:t>
            </a:r>
          </a:p>
        </p:txBody>
      </p:sp>
      <p:sp>
        <p:nvSpPr>
          <p:cNvPr id="36900" name="Text Box 36"/>
          <p:cNvSpPr txBox="1">
            <a:spLocks noChangeArrowheads="1"/>
          </p:cNvSpPr>
          <p:nvPr/>
        </p:nvSpPr>
        <p:spPr bwMode="auto">
          <a:xfrm>
            <a:off x="5003800" y="1052513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1400"/>
              <a:t>표본화</a:t>
            </a:r>
          </a:p>
        </p:txBody>
      </p:sp>
      <p:sp>
        <p:nvSpPr>
          <p:cNvPr id="36901" name="Text Box 37"/>
          <p:cNvSpPr txBox="1">
            <a:spLocks noChangeArrowheads="1"/>
          </p:cNvSpPr>
          <p:nvPr/>
        </p:nvSpPr>
        <p:spPr bwMode="auto">
          <a:xfrm>
            <a:off x="6372225" y="1052513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1400"/>
              <a:t>양자화</a:t>
            </a:r>
          </a:p>
        </p:txBody>
      </p:sp>
      <p:sp>
        <p:nvSpPr>
          <p:cNvPr id="36902" name="Text Box 38"/>
          <p:cNvSpPr txBox="1">
            <a:spLocks noChangeArrowheads="1"/>
          </p:cNvSpPr>
          <p:nvPr/>
        </p:nvSpPr>
        <p:spPr bwMode="auto">
          <a:xfrm>
            <a:off x="7523163" y="4724400"/>
            <a:ext cx="863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1400"/>
              <a:t>저 대역필터</a:t>
            </a:r>
          </a:p>
        </p:txBody>
      </p:sp>
      <p:sp>
        <p:nvSpPr>
          <p:cNvPr id="36903" name="Text Box 39"/>
          <p:cNvSpPr txBox="1">
            <a:spLocks noChangeArrowheads="1"/>
          </p:cNvSpPr>
          <p:nvPr/>
        </p:nvSpPr>
        <p:spPr bwMode="auto">
          <a:xfrm>
            <a:off x="6515100" y="4724400"/>
            <a:ext cx="7207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/>
              <a:t>DA  </a:t>
            </a:r>
            <a:r>
              <a:rPr lang="ko-KR" altLang="en-US" sz="1400"/>
              <a:t>변환</a:t>
            </a:r>
          </a:p>
        </p:txBody>
      </p:sp>
      <p:sp>
        <p:nvSpPr>
          <p:cNvPr id="36904" name="Line 40"/>
          <p:cNvSpPr>
            <a:spLocks noChangeShapeType="1"/>
          </p:cNvSpPr>
          <p:nvPr/>
        </p:nvSpPr>
        <p:spPr bwMode="auto">
          <a:xfrm>
            <a:off x="684213" y="2852738"/>
            <a:ext cx="5543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05" name="Line 41"/>
          <p:cNvSpPr>
            <a:spLocks noChangeShapeType="1"/>
          </p:cNvSpPr>
          <p:nvPr/>
        </p:nvSpPr>
        <p:spPr bwMode="auto">
          <a:xfrm>
            <a:off x="900113" y="1773238"/>
            <a:ext cx="0" cy="4895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07" name="Line 43"/>
          <p:cNvSpPr>
            <a:spLocks noChangeShapeType="1"/>
          </p:cNvSpPr>
          <p:nvPr/>
        </p:nvSpPr>
        <p:spPr bwMode="auto">
          <a:xfrm>
            <a:off x="1476375" y="1773238"/>
            <a:ext cx="0" cy="4895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15" name="Rectangle 51"/>
          <p:cNvSpPr>
            <a:spLocks noChangeArrowheads="1"/>
          </p:cNvSpPr>
          <p:nvPr/>
        </p:nvSpPr>
        <p:spPr bwMode="auto">
          <a:xfrm>
            <a:off x="7380288" y="404813"/>
            <a:ext cx="720725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600">
                <a:latin typeface="Times New Roman" pitchFamily="18" charset="0"/>
              </a:rPr>
              <a:t>Encoder</a:t>
            </a:r>
          </a:p>
        </p:txBody>
      </p:sp>
      <p:sp>
        <p:nvSpPr>
          <p:cNvPr id="36916" name="AutoShape 52"/>
          <p:cNvSpPr>
            <a:spLocks noChangeArrowheads="1"/>
          </p:cNvSpPr>
          <p:nvPr/>
        </p:nvSpPr>
        <p:spPr bwMode="auto">
          <a:xfrm rot="-136541">
            <a:off x="6361113" y="2781300"/>
            <a:ext cx="1800225" cy="935038"/>
          </a:xfrm>
          <a:prstGeom prst="irregularSeal1">
            <a:avLst/>
          </a:prstGeom>
          <a:solidFill>
            <a:srgbClr val="CCFFFF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>
                <a:solidFill>
                  <a:schemeClr val="tx2"/>
                </a:solidFill>
                <a:latin typeface="Comic Sans MS" pitchFamily="66" charset="0"/>
              </a:rPr>
              <a:t>Network</a:t>
            </a:r>
            <a:r>
              <a:rPr lang="en-US" altLang="ko-KR" sz="1600">
                <a:solidFill>
                  <a:srgbClr val="0000FF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36917" name="Line 53"/>
          <p:cNvSpPr>
            <a:spLocks noChangeShapeType="1"/>
          </p:cNvSpPr>
          <p:nvPr/>
        </p:nvSpPr>
        <p:spPr bwMode="auto">
          <a:xfrm>
            <a:off x="8101013" y="6921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19" name="Text Box 55"/>
          <p:cNvSpPr txBox="1">
            <a:spLocks noChangeArrowheads="1"/>
          </p:cNvSpPr>
          <p:nvPr/>
        </p:nvSpPr>
        <p:spPr bwMode="auto">
          <a:xfrm>
            <a:off x="7380288" y="1052513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1400"/>
              <a:t>부호화</a:t>
            </a:r>
          </a:p>
        </p:txBody>
      </p:sp>
      <p:sp>
        <p:nvSpPr>
          <p:cNvPr id="36920" name="Line 56"/>
          <p:cNvSpPr>
            <a:spLocks noChangeShapeType="1"/>
          </p:cNvSpPr>
          <p:nvPr/>
        </p:nvSpPr>
        <p:spPr bwMode="auto">
          <a:xfrm flipH="1" flipV="1">
            <a:off x="4356100" y="1123950"/>
            <a:ext cx="2159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21" name="Line 57"/>
          <p:cNvSpPr>
            <a:spLocks noChangeShapeType="1"/>
          </p:cNvSpPr>
          <p:nvPr/>
        </p:nvSpPr>
        <p:spPr bwMode="auto">
          <a:xfrm flipV="1">
            <a:off x="4356100" y="765175"/>
            <a:ext cx="158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22" name="Text Box 58"/>
          <p:cNvSpPr txBox="1">
            <a:spLocks noChangeArrowheads="1"/>
          </p:cNvSpPr>
          <p:nvPr/>
        </p:nvSpPr>
        <p:spPr bwMode="auto">
          <a:xfrm>
            <a:off x="4500563" y="1412875"/>
            <a:ext cx="36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solidFill>
                  <a:srgbClr val="CC0099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36923" name="Line 59"/>
          <p:cNvSpPr>
            <a:spLocks noChangeShapeType="1"/>
          </p:cNvSpPr>
          <p:nvPr/>
        </p:nvSpPr>
        <p:spPr bwMode="auto">
          <a:xfrm flipV="1">
            <a:off x="4500563" y="1196975"/>
            <a:ext cx="1587" cy="287338"/>
          </a:xfrm>
          <a:prstGeom prst="line">
            <a:avLst/>
          </a:prstGeom>
          <a:noFill/>
          <a:ln w="38100" cap="rnd">
            <a:solidFill>
              <a:srgbClr val="FF00FF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24" name="Line 60"/>
          <p:cNvSpPr>
            <a:spLocks noChangeShapeType="1"/>
          </p:cNvSpPr>
          <p:nvPr/>
        </p:nvSpPr>
        <p:spPr bwMode="auto">
          <a:xfrm flipV="1">
            <a:off x="8243888" y="692150"/>
            <a:ext cx="1587" cy="503238"/>
          </a:xfrm>
          <a:prstGeom prst="line">
            <a:avLst/>
          </a:prstGeom>
          <a:noFill/>
          <a:ln w="38100" cap="rnd">
            <a:solidFill>
              <a:srgbClr val="FF00FF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27" name="Text Box 63"/>
          <p:cNvSpPr txBox="1">
            <a:spLocks noChangeArrowheads="1"/>
          </p:cNvSpPr>
          <p:nvPr/>
        </p:nvSpPr>
        <p:spPr bwMode="auto">
          <a:xfrm>
            <a:off x="8101013" y="1196975"/>
            <a:ext cx="36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solidFill>
                  <a:srgbClr val="CC0099"/>
                </a:solidFill>
                <a:latin typeface="Comic Sans MS" pitchFamily="66" charset="0"/>
              </a:rPr>
              <a:t>F</a:t>
            </a:r>
          </a:p>
        </p:txBody>
      </p:sp>
      <p:sp>
        <p:nvSpPr>
          <p:cNvPr id="36928" name="Text Box 64"/>
          <p:cNvSpPr txBox="1">
            <a:spLocks noChangeArrowheads="1"/>
          </p:cNvSpPr>
          <p:nvPr/>
        </p:nvSpPr>
        <p:spPr bwMode="auto">
          <a:xfrm>
            <a:off x="4500563" y="981075"/>
            <a:ext cx="5762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>
                <a:latin typeface="Times New Roman" pitchFamily="18" charset="0"/>
              </a:rPr>
              <a:t>clock</a:t>
            </a:r>
          </a:p>
        </p:txBody>
      </p:sp>
      <p:sp>
        <p:nvSpPr>
          <p:cNvPr id="36929" name="Line 65"/>
          <p:cNvSpPr>
            <a:spLocks noChangeShapeType="1"/>
          </p:cNvSpPr>
          <p:nvPr/>
        </p:nvSpPr>
        <p:spPr bwMode="auto">
          <a:xfrm>
            <a:off x="684213" y="3429000"/>
            <a:ext cx="5472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30" name="Line 66"/>
          <p:cNvSpPr>
            <a:spLocks noChangeShapeType="1"/>
          </p:cNvSpPr>
          <p:nvPr/>
        </p:nvSpPr>
        <p:spPr bwMode="auto">
          <a:xfrm>
            <a:off x="755650" y="6308725"/>
            <a:ext cx="5184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33" name="Line 69"/>
          <p:cNvSpPr>
            <a:spLocks noChangeShapeType="1"/>
          </p:cNvSpPr>
          <p:nvPr/>
        </p:nvSpPr>
        <p:spPr bwMode="auto">
          <a:xfrm>
            <a:off x="684213" y="4005263"/>
            <a:ext cx="5256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34" name="Line 70"/>
          <p:cNvSpPr>
            <a:spLocks noChangeShapeType="1"/>
          </p:cNvSpPr>
          <p:nvPr/>
        </p:nvSpPr>
        <p:spPr bwMode="auto">
          <a:xfrm>
            <a:off x="684213" y="4581525"/>
            <a:ext cx="5256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39" name="Line 75"/>
          <p:cNvSpPr>
            <a:spLocks noChangeShapeType="1"/>
          </p:cNvSpPr>
          <p:nvPr/>
        </p:nvSpPr>
        <p:spPr bwMode="auto">
          <a:xfrm>
            <a:off x="684213" y="5157788"/>
            <a:ext cx="5256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40" name="Line 76"/>
          <p:cNvSpPr>
            <a:spLocks noChangeShapeType="1"/>
          </p:cNvSpPr>
          <p:nvPr/>
        </p:nvSpPr>
        <p:spPr bwMode="auto">
          <a:xfrm>
            <a:off x="684213" y="5734050"/>
            <a:ext cx="5256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41" name="Line 77"/>
          <p:cNvSpPr>
            <a:spLocks noChangeShapeType="1"/>
          </p:cNvSpPr>
          <p:nvPr/>
        </p:nvSpPr>
        <p:spPr bwMode="auto">
          <a:xfrm>
            <a:off x="2051050" y="1773238"/>
            <a:ext cx="0" cy="4895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42" name="Line 78"/>
          <p:cNvSpPr>
            <a:spLocks noChangeShapeType="1"/>
          </p:cNvSpPr>
          <p:nvPr/>
        </p:nvSpPr>
        <p:spPr bwMode="auto">
          <a:xfrm>
            <a:off x="2627313" y="1773238"/>
            <a:ext cx="0" cy="4895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43" name="Line 79"/>
          <p:cNvSpPr>
            <a:spLocks noChangeShapeType="1"/>
          </p:cNvSpPr>
          <p:nvPr/>
        </p:nvSpPr>
        <p:spPr bwMode="auto">
          <a:xfrm>
            <a:off x="3203575" y="1773238"/>
            <a:ext cx="0" cy="4895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44" name="Line 80"/>
          <p:cNvSpPr>
            <a:spLocks noChangeShapeType="1"/>
          </p:cNvSpPr>
          <p:nvPr/>
        </p:nvSpPr>
        <p:spPr bwMode="auto">
          <a:xfrm>
            <a:off x="3779838" y="1773238"/>
            <a:ext cx="0" cy="4895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45" name="Line 81"/>
          <p:cNvSpPr>
            <a:spLocks noChangeShapeType="1"/>
          </p:cNvSpPr>
          <p:nvPr/>
        </p:nvSpPr>
        <p:spPr bwMode="auto">
          <a:xfrm>
            <a:off x="4356100" y="1773238"/>
            <a:ext cx="0" cy="4895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46" name="Line 82"/>
          <p:cNvSpPr>
            <a:spLocks noChangeShapeType="1"/>
          </p:cNvSpPr>
          <p:nvPr/>
        </p:nvSpPr>
        <p:spPr bwMode="auto">
          <a:xfrm>
            <a:off x="4932363" y="1773238"/>
            <a:ext cx="0" cy="4895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47" name="Line 83"/>
          <p:cNvSpPr>
            <a:spLocks noChangeShapeType="1"/>
          </p:cNvSpPr>
          <p:nvPr/>
        </p:nvSpPr>
        <p:spPr bwMode="auto">
          <a:xfrm>
            <a:off x="5508625" y="1773238"/>
            <a:ext cx="0" cy="4895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48" name="Text Box 84"/>
          <p:cNvSpPr txBox="1">
            <a:spLocks noChangeArrowheads="1"/>
          </p:cNvSpPr>
          <p:nvPr/>
        </p:nvSpPr>
        <p:spPr bwMode="auto">
          <a:xfrm>
            <a:off x="250825" y="2060575"/>
            <a:ext cx="36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solidFill>
                  <a:srgbClr val="CC0099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36949" name="Text Box 85"/>
          <p:cNvSpPr txBox="1">
            <a:spLocks noChangeArrowheads="1"/>
          </p:cNvSpPr>
          <p:nvPr/>
        </p:nvSpPr>
        <p:spPr bwMode="auto">
          <a:xfrm>
            <a:off x="250825" y="2636838"/>
            <a:ext cx="36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solidFill>
                  <a:srgbClr val="CC0099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36950" name="Text Box 86"/>
          <p:cNvSpPr txBox="1">
            <a:spLocks noChangeArrowheads="1"/>
          </p:cNvSpPr>
          <p:nvPr/>
        </p:nvSpPr>
        <p:spPr bwMode="auto">
          <a:xfrm>
            <a:off x="250825" y="3213100"/>
            <a:ext cx="36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solidFill>
                  <a:srgbClr val="CC0099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36951" name="Text Box 87"/>
          <p:cNvSpPr txBox="1">
            <a:spLocks noChangeArrowheads="1"/>
          </p:cNvSpPr>
          <p:nvPr/>
        </p:nvSpPr>
        <p:spPr bwMode="auto">
          <a:xfrm>
            <a:off x="250825" y="3789363"/>
            <a:ext cx="36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solidFill>
                  <a:srgbClr val="CC0099"/>
                </a:solidFill>
                <a:latin typeface="Comic Sans MS" pitchFamily="66" charset="0"/>
              </a:rPr>
              <a:t>D</a:t>
            </a:r>
          </a:p>
        </p:txBody>
      </p:sp>
      <p:sp>
        <p:nvSpPr>
          <p:cNvPr id="36952" name="Text Box 88"/>
          <p:cNvSpPr txBox="1">
            <a:spLocks noChangeArrowheads="1"/>
          </p:cNvSpPr>
          <p:nvPr/>
        </p:nvSpPr>
        <p:spPr bwMode="auto">
          <a:xfrm>
            <a:off x="250825" y="4437063"/>
            <a:ext cx="36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solidFill>
                  <a:srgbClr val="CC0099"/>
                </a:solidFill>
                <a:latin typeface="Comic Sans MS" pitchFamily="66" charset="0"/>
              </a:rPr>
              <a:t>E</a:t>
            </a:r>
          </a:p>
        </p:txBody>
      </p:sp>
      <p:sp>
        <p:nvSpPr>
          <p:cNvPr id="36953" name="Text Box 89"/>
          <p:cNvSpPr txBox="1">
            <a:spLocks noChangeArrowheads="1"/>
          </p:cNvSpPr>
          <p:nvPr/>
        </p:nvSpPr>
        <p:spPr bwMode="auto">
          <a:xfrm>
            <a:off x="250825" y="5013325"/>
            <a:ext cx="36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solidFill>
                  <a:srgbClr val="CC0099"/>
                </a:solidFill>
                <a:latin typeface="Comic Sans MS" pitchFamily="66" charset="0"/>
              </a:rPr>
              <a:t>F</a:t>
            </a:r>
          </a:p>
        </p:txBody>
      </p:sp>
      <p:sp>
        <p:nvSpPr>
          <p:cNvPr id="36954" name="Text Box 90"/>
          <p:cNvSpPr txBox="1">
            <a:spLocks noChangeArrowheads="1"/>
          </p:cNvSpPr>
          <p:nvPr/>
        </p:nvSpPr>
        <p:spPr bwMode="auto">
          <a:xfrm>
            <a:off x="250825" y="5589588"/>
            <a:ext cx="36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solidFill>
                  <a:srgbClr val="CC0099"/>
                </a:solidFill>
                <a:latin typeface="Comic Sans MS" pitchFamily="66" charset="0"/>
              </a:rPr>
              <a:t>G</a:t>
            </a:r>
          </a:p>
        </p:txBody>
      </p:sp>
      <p:sp>
        <p:nvSpPr>
          <p:cNvPr id="36957" name="Line 93"/>
          <p:cNvSpPr>
            <a:spLocks noChangeShapeType="1"/>
          </p:cNvSpPr>
          <p:nvPr/>
        </p:nvSpPr>
        <p:spPr bwMode="auto">
          <a:xfrm>
            <a:off x="684213" y="2276475"/>
            <a:ext cx="5543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58" name="Text Box 94"/>
          <p:cNvSpPr txBox="1">
            <a:spLocks noChangeArrowheads="1"/>
          </p:cNvSpPr>
          <p:nvPr/>
        </p:nvSpPr>
        <p:spPr bwMode="auto">
          <a:xfrm>
            <a:off x="250825" y="6092825"/>
            <a:ext cx="36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solidFill>
                  <a:srgbClr val="CC0099"/>
                </a:solidFill>
                <a:latin typeface="Comic Sans MS" pitchFamily="66" charset="0"/>
              </a:rPr>
              <a:t>H</a:t>
            </a:r>
          </a:p>
        </p:txBody>
      </p:sp>
      <p:sp>
        <p:nvSpPr>
          <p:cNvPr id="36960" name="Freeform 96"/>
          <p:cNvSpPr>
            <a:spLocks/>
          </p:cNvSpPr>
          <p:nvPr/>
        </p:nvSpPr>
        <p:spPr bwMode="auto">
          <a:xfrm>
            <a:off x="900113" y="2349500"/>
            <a:ext cx="4759325" cy="881063"/>
          </a:xfrm>
          <a:custGeom>
            <a:avLst/>
            <a:gdLst/>
            <a:ahLst/>
            <a:cxnLst>
              <a:cxn ang="0">
                <a:pos x="0" y="300"/>
              </a:cxn>
              <a:cxn ang="0">
                <a:pos x="57" y="243"/>
              </a:cxn>
              <a:cxn ang="0">
                <a:pos x="381" y="121"/>
              </a:cxn>
              <a:cxn ang="0">
                <a:pos x="503" y="73"/>
              </a:cxn>
              <a:cxn ang="0">
                <a:pos x="551" y="57"/>
              </a:cxn>
              <a:cxn ang="0">
                <a:pos x="673" y="0"/>
              </a:cxn>
              <a:cxn ang="0">
                <a:pos x="754" y="16"/>
              </a:cxn>
              <a:cxn ang="0">
                <a:pos x="843" y="73"/>
              </a:cxn>
              <a:cxn ang="0">
                <a:pos x="860" y="89"/>
              </a:cxn>
              <a:cxn ang="0">
                <a:pos x="884" y="97"/>
              </a:cxn>
              <a:cxn ang="0">
                <a:pos x="900" y="121"/>
              </a:cxn>
              <a:cxn ang="0">
                <a:pos x="925" y="130"/>
              </a:cxn>
              <a:cxn ang="0">
                <a:pos x="1022" y="186"/>
              </a:cxn>
              <a:cxn ang="0">
                <a:pos x="1225" y="227"/>
              </a:cxn>
              <a:cxn ang="0">
                <a:pos x="1282" y="284"/>
              </a:cxn>
              <a:cxn ang="0">
                <a:pos x="1379" y="365"/>
              </a:cxn>
              <a:cxn ang="0">
                <a:pos x="1452" y="405"/>
              </a:cxn>
              <a:cxn ang="0">
                <a:pos x="1501" y="446"/>
              </a:cxn>
              <a:cxn ang="0">
                <a:pos x="1647" y="503"/>
              </a:cxn>
              <a:cxn ang="0">
                <a:pos x="1695" y="519"/>
              </a:cxn>
              <a:cxn ang="0">
                <a:pos x="1720" y="527"/>
              </a:cxn>
              <a:cxn ang="0">
                <a:pos x="1849" y="543"/>
              </a:cxn>
              <a:cxn ang="0">
                <a:pos x="2044" y="478"/>
              </a:cxn>
              <a:cxn ang="0">
                <a:pos x="2117" y="438"/>
              </a:cxn>
              <a:cxn ang="0">
                <a:pos x="2158" y="405"/>
              </a:cxn>
              <a:cxn ang="0">
                <a:pos x="2231" y="373"/>
              </a:cxn>
              <a:cxn ang="0">
                <a:pos x="2255" y="357"/>
              </a:cxn>
              <a:cxn ang="0">
                <a:pos x="2304" y="341"/>
              </a:cxn>
              <a:cxn ang="0">
                <a:pos x="2361" y="300"/>
              </a:cxn>
              <a:cxn ang="0">
                <a:pos x="2466" y="178"/>
              </a:cxn>
              <a:cxn ang="0">
                <a:pos x="2539" y="97"/>
              </a:cxn>
              <a:cxn ang="0">
                <a:pos x="2645" y="24"/>
              </a:cxn>
              <a:cxn ang="0">
                <a:pos x="2693" y="8"/>
              </a:cxn>
              <a:cxn ang="0">
                <a:pos x="2718" y="0"/>
              </a:cxn>
              <a:cxn ang="0">
                <a:pos x="2888" y="32"/>
              </a:cxn>
              <a:cxn ang="0">
                <a:pos x="2953" y="73"/>
              </a:cxn>
              <a:cxn ang="0">
                <a:pos x="2977" y="89"/>
              </a:cxn>
              <a:cxn ang="0">
                <a:pos x="2993" y="113"/>
              </a:cxn>
            </a:cxnLst>
            <a:rect l="0" t="0" r="r" b="b"/>
            <a:pathLst>
              <a:path w="2998" h="555">
                <a:moveTo>
                  <a:pt x="0" y="300"/>
                </a:moveTo>
                <a:cubicBezTo>
                  <a:pt x="18" y="273"/>
                  <a:pt x="30" y="260"/>
                  <a:pt x="57" y="243"/>
                </a:cubicBezTo>
                <a:cubicBezTo>
                  <a:pt x="128" y="137"/>
                  <a:pt x="265" y="130"/>
                  <a:pt x="381" y="121"/>
                </a:cubicBezTo>
                <a:cubicBezTo>
                  <a:pt x="418" y="96"/>
                  <a:pt x="461" y="87"/>
                  <a:pt x="503" y="73"/>
                </a:cubicBezTo>
                <a:cubicBezTo>
                  <a:pt x="519" y="68"/>
                  <a:pt x="551" y="57"/>
                  <a:pt x="551" y="57"/>
                </a:cubicBezTo>
                <a:cubicBezTo>
                  <a:pt x="576" y="32"/>
                  <a:pt x="637" y="9"/>
                  <a:pt x="673" y="0"/>
                </a:cubicBezTo>
                <a:cubicBezTo>
                  <a:pt x="688" y="2"/>
                  <a:pt x="734" y="5"/>
                  <a:pt x="754" y="16"/>
                </a:cubicBezTo>
                <a:cubicBezTo>
                  <a:pt x="786" y="34"/>
                  <a:pt x="810" y="62"/>
                  <a:pt x="843" y="73"/>
                </a:cubicBezTo>
                <a:cubicBezTo>
                  <a:pt x="849" y="78"/>
                  <a:pt x="853" y="85"/>
                  <a:pt x="860" y="89"/>
                </a:cubicBezTo>
                <a:cubicBezTo>
                  <a:pt x="867" y="93"/>
                  <a:pt x="877" y="92"/>
                  <a:pt x="884" y="97"/>
                </a:cubicBezTo>
                <a:cubicBezTo>
                  <a:pt x="892" y="103"/>
                  <a:pt x="893" y="115"/>
                  <a:pt x="900" y="121"/>
                </a:cubicBezTo>
                <a:cubicBezTo>
                  <a:pt x="907" y="127"/>
                  <a:pt x="917" y="126"/>
                  <a:pt x="925" y="130"/>
                </a:cubicBezTo>
                <a:cubicBezTo>
                  <a:pt x="961" y="150"/>
                  <a:pt x="984" y="173"/>
                  <a:pt x="1022" y="186"/>
                </a:cubicBezTo>
                <a:cubicBezTo>
                  <a:pt x="1057" y="223"/>
                  <a:pt x="1168" y="213"/>
                  <a:pt x="1225" y="227"/>
                </a:cubicBezTo>
                <a:cubicBezTo>
                  <a:pt x="1250" y="244"/>
                  <a:pt x="1261" y="263"/>
                  <a:pt x="1282" y="284"/>
                </a:cubicBezTo>
                <a:cubicBezTo>
                  <a:pt x="1302" y="345"/>
                  <a:pt x="1329" y="338"/>
                  <a:pt x="1379" y="365"/>
                </a:cubicBezTo>
                <a:cubicBezTo>
                  <a:pt x="1463" y="411"/>
                  <a:pt x="1398" y="387"/>
                  <a:pt x="1452" y="405"/>
                </a:cubicBezTo>
                <a:cubicBezTo>
                  <a:pt x="1469" y="417"/>
                  <a:pt x="1483" y="434"/>
                  <a:pt x="1501" y="446"/>
                </a:cubicBezTo>
                <a:cubicBezTo>
                  <a:pt x="1541" y="472"/>
                  <a:pt x="1602" y="488"/>
                  <a:pt x="1647" y="503"/>
                </a:cubicBezTo>
                <a:cubicBezTo>
                  <a:pt x="1663" y="508"/>
                  <a:pt x="1679" y="514"/>
                  <a:pt x="1695" y="519"/>
                </a:cubicBezTo>
                <a:cubicBezTo>
                  <a:pt x="1703" y="522"/>
                  <a:pt x="1720" y="527"/>
                  <a:pt x="1720" y="527"/>
                </a:cubicBezTo>
                <a:cubicBezTo>
                  <a:pt x="1763" y="555"/>
                  <a:pt x="1802" y="527"/>
                  <a:pt x="1849" y="543"/>
                </a:cubicBezTo>
                <a:cubicBezTo>
                  <a:pt x="1914" y="522"/>
                  <a:pt x="1980" y="502"/>
                  <a:pt x="2044" y="478"/>
                </a:cubicBezTo>
                <a:cubicBezTo>
                  <a:pt x="2120" y="405"/>
                  <a:pt x="2002" y="512"/>
                  <a:pt x="2117" y="438"/>
                </a:cubicBezTo>
                <a:cubicBezTo>
                  <a:pt x="2186" y="394"/>
                  <a:pt x="2106" y="448"/>
                  <a:pt x="2158" y="405"/>
                </a:cubicBezTo>
                <a:cubicBezTo>
                  <a:pt x="2178" y="388"/>
                  <a:pt x="2231" y="373"/>
                  <a:pt x="2231" y="373"/>
                </a:cubicBezTo>
                <a:cubicBezTo>
                  <a:pt x="2239" y="368"/>
                  <a:pt x="2246" y="361"/>
                  <a:pt x="2255" y="357"/>
                </a:cubicBezTo>
                <a:cubicBezTo>
                  <a:pt x="2271" y="350"/>
                  <a:pt x="2304" y="341"/>
                  <a:pt x="2304" y="341"/>
                </a:cubicBezTo>
                <a:cubicBezTo>
                  <a:pt x="2323" y="321"/>
                  <a:pt x="2344" y="321"/>
                  <a:pt x="2361" y="300"/>
                </a:cubicBezTo>
                <a:cubicBezTo>
                  <a:pt x="2397" y="257"/>
                  <a:pt x="2419" y="210"/>
                  <a:pt x="2466" y="178"/>
                </a:cubicBezTo>
                <a:cubicBezTo>
                  <a:pt x="2479" y="140"/>
                  <a:pt x="2507" y="118"/>
                  <a:pt x="2539" y="97"/>
                </a:cubicBezTo>
                <a:cubicBezTo>
                  <a:pt x="2566" y="56"/>
                  <a:pt x="2599" y="39"/>
                  <a:pt x="2645" y="24"/>
                </a:cubicBezTo>
                <a:cubicBezTo>
                  <a:pt x="2661" y="19"/>
                  <a:pt x="2677" y="13"/>
                  <a:pt x="2693" y="8"/>
                </a:cubicBezTo>
                <a:cubicBezTo>
                  <a:pt x="2701" y="5"/>
                  <a:pt x="2718" y="0"/>
                  <a:pt x="2718" y="0"/>
                </a:cubicBezTo>
                <a:cubicBezTo>
                  <a:pt x="2777" y="7"/>
                  <a:pt x="2831" y="21"/>
                  <a:pt x="2888" y="32"/>
                </a:cubicBezTo>
                <a:cubicBezTo>
                  <a:pt x="2913" y="48"/>
                  <a:pt x="2925" y="64"/>
                  <a:pt x="2953" y="73"/>
                </a:cubicBezTo>
                <a:cubicBezTo>
                  <a:pt x="2961" y="78"/>
                  <a:pt x="2971" y="81"/>
                  <a:pt x="2977" y="89"/>
                </a:cubicBezTo>
                <a:cubicBezTo>
                  <a:pt x="2998" y="116"/>
                  <a:pt x="2973" y="113"/>
                  <a:pt x="2993" y="113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62" name="Freeform 98"/>
          <p:cNvSpPr>
            <a:spLocks/>
          </p:cNvSpPr>
          <p:nvPr/>
        </p:nvSpPr>
        <p:spPr bwMode="auto">
          <a:xfrm>
            <a:off x="900113" y="1773238"/>
            <a:ext cx="4751387" cy="858837"/>
          </a:xfrm>
          <a:custGeom>
            <a:avLst/>
            <a:gdLst/>
            <a:ahLst/>
            <a:cxnLst>
              <a:cxn ang="0">
                <a:pos x="48" y="231"/>
              </a:cxn>
              <a:cxn ang="0">
                <a:pos x="121" y="215"/>
              </a:cxn>
              <a:cxn ang="0">
                <a:pos x="162" y="166"/>
              </a:cxn>
              <a:cxn ang="0">
                <a:pos x="300" y="142"/>
              </a:cxn>
              <a:cxn ang="0">
                <a:pos x="381" y="142"/>
              </a:cxn>
              <a:cxn ang="0">
                <a:pos x="446" y="109"/>
              </a:cxn>
              <a:cxn ang="0">
                <a:pos x="568" y="77"/>
              </a:cxn>
              <a:cxn ang="0">
                <a:pos x="616" y="52"/>
              </a:cxn>
              <a:cxn ang="0">
                <a:pos x="681" y="20"/>
              </a:cxn>
              <a:cxn ang="0">
                <a:pos x="770" y="44"/>
              </a:cxn>
              <a:cxn ang="0">
                <a:pos x="827" y="20"/>
              </a:cxn>
              <a:cxn ang="0">
                <a:pos x="860" y="93"/>
              </a:cxn>
              <a:cxn ang="0">
                <a:pos x="892" y="101"/>
              </a:cxn>
              <a:cxn ang="0">
                <a:pos x="1006" y="142"/>
              </a:cxn>
              <a:cxn ang="0">
                <a:pos x="1030" y="190"/>
              </a:cxn>
              <a:cxn ang="0">
                <a:pos x="1152" y="231"/>
              </a:cxn>
              <a:cxn ang="0">
                <a:pos x="1241" y="271"/>
              </a:cxn>
              <a:cxn ang="0">
                <a:pos x="1314" y="328"/>
              </a:cxn>
              <a:cxn ang="0">
                <a:pos x="1395" y="393"/>
              </a:cxn>
              <a:cxn ang="0">
                <a:pos x="1517" y="482"/>
              </a:cxn>
              <a:cxn ang="0">
                <a:pos x="1630" y="507"/>
              </a:cxn>
              <a:cxn ang="0">
                <a:pos x="1712" y="498"/>
              </a:cxn>
              <a:cxn ang="0">
                <a:pos x="1801" y="523"/>
              </a:cxn>
              <a:cxn ang="0">
                <a:pos x="1858" y="523"/>
              </a:cxn>
              <a:cxn ang="0">
                <a:pos x="1906" y="515"/>
              </a:cxn>
              <a:cxn ang="0">
                <a:pos x="2012" y="458"/>
              </a:cxn>
              <a:cxn ang="0">
                <a:pos x="2117" y="466"/>
              </a:cxn>
              <a:cxn ang="0">
                <a:pos x="2174" y="442"/>
              </a:cxn>
              <a:cxn ang="0">
                <a:pos x="2255" y="377"/>
              </a:cxn>
              <a:cxn ang="0">
                <a:pos x="2352" y="336"/>
              </a:cxn>
              <a:cxn ang="0">
                <a:pos x="2450" y="174"/>
              </a:cxn>
              <a:cxn ang="0">
                <a:pos x="2563" y="101"/>
              </a:cxn>
              <a:cxn ang="0">
                <a:pos x="2620" y="60"/>
              </a:cxn>
              <a:cxn ang="0">
                <a:pos x="2677" y="52"/>
              </a:cxn>
              <a:cxn ang="0">
                <a:pos x="2791" y="12"/>
              </a:cxn>
              <a:cxn ang="0">
                <a:pos x="2912" y="85"/>
              </a:cxn>
              <a:cxn ang="0">
                <a:pos x="2993" y="133"/>
              </a:cxn>
            </a:cxnLst>
            <a:rect l="0" t="0" r="r" b="b"/>
            <a:pathLst>
              <a:path w="2993" h="541">
                <a:moveTo>
                  <a:pt x="0" y="320"/>
                </a:moveTo>
                <a:cubicBezTo>
                  <a:pt x="11" y="286"/>
                  <a:pt x="37" y="265"/>
                  <a:pt x="48" y="231"/>
                </a:cubicBezTo>
                <a:cubicBezTo>
                  <a:pt x="84" y="243"/>
                  <a:pt x="94" y="233"/>
                  <a:pt x="105" y="198"/>
                </a:cubicBezTo>
                <a:cubicBezTo>
                  <a:pt x="110" y="204"/>
                  <a:pt x="113" y="217"/>
                  <a:pt x="121" y="215"/>
                </a:cubicBezTo>
                <a:cubicBezTo>
                  <a:pt x="131" y="213"/>
                  <a:pt x="132" y="198"/>
                  <a:pt x="138" y="190"/>
                </a:cubicBezTo>
                <a:cubicBezTo>
                  <a:pt x="145" y="181"/>
                  <a:pt x="154" y="174"/>
                  <a:pt x="162" y="166"/>
                </a:cubicBezTo>
                <a:cubicBezTo>
                  <a:pt x="201" y="192"/>
                  <a:pt x="190" y="174"/>
                  <a:pt x="227" y="150"/>
                </a:cubicBezTo>
                <a:cubicBezTo>
                  <a:pt x="247" y="89"/>
                  <a:pt x="263" y="128"/>
                  <a:pt x="300" y="142"/>
                </a:cubicBezTo>
                <a:cubicBezTo>
                  <a:pt x="325" y="115"/>
                  <a:pt x="328" y="105"/>
                  <a:pt x="365" y="117"/>
                </a:cubicBezTo>
                <a:cubicBezTo>
                  <a:pt x="370" y="125"/>
                  <a:pt x="371" y="140"/>
                  <a:pt x="381" y="142"/>
                </a:cubicBezTo>
                <a:cubicBezTo>
                  <a:pt x="389" y="144"/>
                  <a:pt x="390" y="129"/>
                  <a:pt x="397" y="125"/>
                </a:cubicBezTo>
                <a:cubicBezTo>
                  <a:pt x="412" y="117"/>
                  <a:pt x="446" y="109"/>
                  <a:pt x="446" y="109"/>
                </a:cubicBezTo>
                <a:cubicBezTo>
                  <a:pt x="468" y="77"/>
                  <a:pt x="478" y="86"/>
                  <a:pt x="503" y="60"/>
                </a:cubicBezTo>
                <a:cubicBezTo>
                  <a:pt x="526" y="84"/>
                  <a:pt x="536" y="87"/>
                  <a:pt x="568" y="77"/>
                </a:cubicBezTo>
                <a:cubicBezTo>
                  <a:pt x="576" y="71"/>
                  <a:pt x="583" y="65"/>
                  <a:pt x="592" y="60"/>
                </a:cubicBezTo>
                <a:cubicBezTo>
                  <a:pt x="599" y="56"/>
                  <a:pt x="610" y="58"/>
                  <a:pt x="616" y="52"/>
                </a:cubicBezTo>
                <a:cubicBezTo>
                  <a:pt x="628" y="40"/>
                  <a:pt x="627" y="20"/>
                  <a:pt x="633" y="4"/>
                </a:cubicBezTo>
                <a:cubicBezTo>
                  <a:pt x="649" y="9"/>
                  <a:pt x="665" y="15"/>
                  <a:pt x="681" y="20"/>
                </a:cubicBezTo>
                <a:cubicBezTo>
                  <a:pt x="689" y="23"/>
                  <a:pt x="706" y="28"/>
                  <a:pt x="706" y="28"/>
                </a:cubicBezTo>
                <a:cubicBezTo>
                  <a:pt x="740" y="5"/>
                  <a:pt x="755" y="0"/>
                  <a:pt x="770" y="44"/>
                </a:cubicBezTo>
                <a:cubicBezTo>
                  <a:pt x="781" y="41"/>
                  <a:pt x="793" y="40"/>
                  <a:pt x="803" y="36"/>
                </a:cubicBezTo>
                <a:cubicBezTo>
                  <a:pt x="812" y="32"/>
                  <a:pt x="818" y="18"/>
                  <a:pt x="827" y="20"/>
                </a:cubicBezTo>
                <a:cubicBezTo>
                  <a:pt x="836" y="22"/>
                  <a:pt x="839" y="35"/>
                  <a:pt x="843" y="44"/>
                </a:cubicBezTo>
                <a:cubicBezTo>
                  <a:pt x="850" y="60"/>
                  <a:pt x="854" y="77"/>
                  <a:pt x="860" y="93"/>
                </a:cubicBezTo>
                <a:cubicBezTo>
                  <a:pt x="863" y="101"/>
                  <a:pt x="868" y="117"/>
                  <a:pt x="868" y="117"/>
                </a:cubicBezTo>
                <a:cubicBezTo>
                  <a:pt x="876" y="112"/>
                  <a:pt x="882" y="101"/>
                  <a:pt x="892" y="101"/>
                </a:cubicBezTo>
                <a:cubicBezTo>
                  <a:pt x="925" y="101"/>
                  <a:pt x="928" y="154"/>
                  <a:pt x="933" y="174"/>
                </a:cubicBezTo>
                <a:cubicBezTo>
                  <a:pt x="959" y="165"/>
                  <a:pt x="979" y="151"/>
                  <a:pt x="1006" y="142"/>
                </a:cubicBezTo>
                <a:cubicBezTo>
                  <a:pt x="1011" y="150"/>
                  <a:pt x="1018" y="157"/>
                  <a:pt x="1022" y="166"/>
                </a:cubicBezTo>
                <a:cubicBezTo>
                  <a:pt x="1026" y="174"/>
                  <a:pt x="1022" y="189"/>
                  <a:pt x="1030" y="190"/>
                </a:cubicBezTo>
                <a:cubicBezTo>
                  <a:pt x="1052" y="192"/>
                  <a:pt x="1095" y="174"/>
                  <a:pt x="1095" y="174"/>
                </a:cubicBezTo>
                <a:cubicBezTo>
                  <a:pt x="1143" y="186"/>
                  <a:pt x="1127" y="192"/>
                  <a:pt x="1152" y="231"/>
                </a:cubicBezTo>
                <a:cubicBezTo>
                  <a:pt x="1159" y="227"/>
                  <a:pt x="1189" y="204"/>
                  <a:pt x="1200" y="206"/>
                </a:cubicBezTo>
                <a:cubicBezTo>
                  <a:pt x="1221" y="210"/>
                  <a:pt x="1236" y="255"/>
                  <a:pt x="1241" y="271"/>
                </a:cubicBezTo>
                <a:cubicBezTo>
                  <a:pt x="1243" y="270"/>
                  <a:pt x="1283" y="240"/>
                  <a:pt x="1290" y="247"/>
                </a:cubicBezTo>
                <a:cubicBezTo>
                  <a:pt x="1296" y="253"/>
                  <a:pt x="1310" y="313"/>
                  <a:pt x="1314" y="328"/>
                </a:cubicBezTo>
                <a:cubicBezTo>
                  <a:pt x="1328" y="325"/>
                  <a:pt x="1342" y="316"/>
                  <a:pt x="1355" y="320"/>
                </a:cubicBezTo>
                <a:cubicBezTo>
                  <a:pt x="1376" y="326"/>
                  <a:pt x="1378" y="379"/>
                  <a:pt x="1395" y="393"/>
                </a:cubicBezTo>
                <a:cubicBezTo>
                  <a:pt x="1406" y="401"/>
                  <a:pt x="1468" y="409"/>
                  <a:pt x="1468" y="409"/>
                </a:cubicBezTo>
                <a:cubicBezTo>
                  <a:pt x="1493" y="434"/>
                  <a:pt x="1498" y="454"/>
                  <a:pt x="1517" y="482"/>
                </a:cubicBezTo>
                <a:cubicBezTo>
                  <a:pt x="1550" y="477"/>
                  <a:pt x="1589" y="465"/>
                  <a:pt x="1622" y="482"/>
                </a:cubicBezTo>
                <a:cubicBezTo>
                  <a:pt x="1630" y="486"/>
                  <a:pt x="1625" y="500"/>
                  <a:pt x="1630" y="507"/>
                </a:cubicBezTo>
                <a:cubicBezTo>
                  <a:pt x="1641" y="525"/>
                  <a:pt x="1653" y="525"/>
                  <a:pt x="1671" y="531"/>
                </a:cubicBezTo>
                <a:cubicBezTo>
                  <a:pt x="1676" y="523"/>
                  <a:pt x="1693" y="488"/>
                  <a:pt x="1712" y="498"/>
                </a:cubicBezTo>
                <a:cubicBezTo>
                  <a:pt x="1729" y="506"/>
                  <a:pt x="1752" y="539"/>
                  <a:pt x="1752" y="539"/>
                </a:cubicBezTo>
                <a:cubicBezTo>
                  <a:pt x="1768" y="534"/>
                  <a:pt x="1785" y="528"/>
                  <a:pt x="1801" y="523"/>
                </a:cubicBezTo>
                <a:cubicBezTo>
                  <a:pt x="1809" y="520"/>
                  <a:pt x="1825" y="515"/>
                  <a:pt x="1825" y="515"/>
                </a:cubicBezTo>
                <a:cubicBezTo>
                  <a:pt x="1836" y="518"/>
                  <a:pt x="1848" y="519"/>
                  <a:pt x="1858" y="523"/>
                </a:cubicBezTo>
                <a:cubicBezTo>
                  <a:pt x="1867" y="527"/>
                  <a:pt x="1873" y="541"/>
                  <a:pt x="1882" y="539"/>
                </a:cubicBezTo>
                <a:cubicBezTo>
                  <a:pt x="1893" y="537"/>
                  <a:pt x="1896" y="520"/>
                  <a:pt x="1906" y="515"/>
                </a:cubicBezTo>
                <a:cubicBezTo>
                  <a:pt x="1921" y="508"/>
                  <a:pt x="1939" y="510"/>
                  <a:pt x="1955" y="507"/>
                </a:cubicBezTo>
                <a:cubicBezTo>
                  <a:pt x="1973" y="488"/>
                  <a:pt x="1993" y="476"/>
                  <a:pt x="2012" y="458"/>
                </a:cubicBezTo>
                <a:cubicBezTo>
                  <a:pt x="2084" y="506"/>
                  <a:pt x="2036" y="495"/>
                  <a:pt x="2085" y="474"/>
                </a:cubicBezTo>
                <a:cubicBezTo>
                  <a:pt x="2095" y="470"/>
                  <a:pt x="2106" y="469"/>
                  <a:pt x="2117" y="466"/>
                </a:cubicBezTo>
                <a:cubicBezTo>
                  <a:pt x="2125" y="461"/>
                  <a:pt x="2133" y="454"/>
                  <a:pt x="2142" y="450"/>
                </a:cubicBezTo>
                <a:cubicBezTo>
                  <a:pt x="2152" y="446"/>
                  <a:pt x="2164" y="447"/>
                  <a:pt x="2174" y="442"/>
                </a:cubicBezTo>
                <a:cubicBezTo>
                  <a:pt x="2190" y="434"/>
                  <a:pt x="2200" y="418"/>
                  <a:pt x="2215" y="409"/>
                </a:cubicBezTo>
                <a:cubicBezTo>
                  <a:pt x="2234" y="352"/>
                  <a:pt x="2217" y="352"/>
                  <a:pt x="2255" y="377"/>
                </a:cubicBezTo>
                <a:cubicBezTo>
                  <a:pt x="2271" y="372"/>
                  <a:pt x="2292" y="374"/>
                  <a:pt x="2304" y="361"/>
                </a:cubicBezTo>
                <a:cubicBezTo>
                  <a:pt x="2328" y="336"/>
                  <a:pt x="2312" y="346"/>
                  <a:pt x="2352" y="336"/>
                </a:cubicBezTo>
                <a:cubicBezTo>
                  <a:pt x="2392" y="298"/>
                  <a:pt x="2367" y="258"/>
                  <a:pt x="2425" y="239"/>
                </a:cubicBezTo>
                <a:cubicBezTo>
                  <a:pt x="2447" y="160"/>
                  <a:pt x="2419" y="252"/>
                  <a:pt x="2450" y="174"/>
                </a:cubicBezTo>
                <a:cubicBezTo>
                  <a:pt x="2456" y="158"/>
                  <a:pt x="2466" y="125"/>
                  <a:pt x="2466" y="125"/>
                </a:cubicBezTo>
                <a:cubicBezTo>
                  <a:pt x="2505" y="138"/>
                  <a:pt x="2532" y="122"/>
                  <a:pt x="2563" y="101"/>
                </a:cubicBezTo>
                <a:cubicBezTo>
                  <a:pt x="2580" y="77"/>
                  <a:pt x="2595" y="63"/>
                  <a:pt x="2604" y="36"/>
                </a:cubicBezTo>
                <a:cubicBezTo>
                  <a:pt x="2609" y="44"/>
                  <a:pt x="2616" y="51"/>
                  <a:pt x="2620" y="60"/>
                </a:cubicBezTo>
                <a:cubicBezTo>
                  <a:pt x="2624" y="68"/>
                  <a:pt x="2620" y="83"/>
                  <a:pt x="2628" y="85"/>
                </a:cubicBezTo>
                <a:cubicBezTo>
                  <a:pt x="2630" y="86"/>
                  <a:pt x="2676" y="53"/>
                  <a:pt x="2677" y="52"/>
                </a:cubicBezTo>
                <a:cubicBezTo>
                  <a:pt x="2702" y="14"/>
                  <a:pt x="2712" y="19"/>
                  <a:pt x="2726" y="60"/>
                </a:cubicBezTo>
                <a:cubicBezTo>
                  <a:pt x="2780" y="24"/>
                  <a:pt x="2760" y="41"/>
                  <a:pt x="2791" y="12"/>
                </a:cubicBezTo>
                <a:cubicBezTo>
                  <a:pt x="2820" y="31"/>
                  <a:pt x="2830" y="39"/>
                  <a:pt x="2864" y="28"/>
                </a:cubicBezTo>
                <a:cubicBezTo>
                  <a:pt x="2885" y="60"/>
                  <a:pt x="2875" y="73"/>
                  <a:pt x="2912" y="85"/>
                </a:cubicBezTo>
                <a:cubicBezTo>
                  <a:pt x="2983" y="62"/>
                  <a:pt x="2949" y="55"/>
                  <a:pt x="2969" y="101"/>
                </a:cubicBezTo>
                <a:cubicBezTo>
                  <a:pt x="2976" y="117"/>
                  <a:pt x="2983" y="123"/>
                  <a:pt x="2993" y="133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66" name="Line 102"/>
          <p:cNvSpPr>
            <a:spLocks noChangeShapeType="1"/>
          </p:cNvSpPr>
          <p:nvPr/>
        </p:nvSpPr>
        <p:spPr bwMode="auto">
          <a:xfrm>
            <a:off x="754063" y="3427413"/>
            <a:ext cx="1444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67" name="Line 103"/>
          <p:cNvSpPr>
            <a:spLocks noChangeShapeType="1"/>
          </p:cNvSpPr>
          <p:nvPr/>
        </p:nvSpPr>
        <p:spPr bwMode="auto">
          <a:xfrm flipV="1">
            <a:off x="896938" y="3284538"/>
            <a:ext cx="3175" cy="142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68" name="Line 104"/>
          <p:cNvSpPr>
            <a:spLocks noChangeShapeType="1"/>
          </p:cNvSpPr>
          <p:nvPr/>
        </p:nvSpPr>
        <p:spPr bwMode="auto">
          <a:xfrm flipV="1">
            <a:off x="1041400" y="3284538"/>
            <a:ext cx="1588" cy="142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69" name="Line 105"/>
          <p:cNvSpPr>
            <a:spLocks noChangeShapeType="1"/>
          </p:cNvSpPr>
          <p:nvPr/>
        </p:nvSpPr>
        <p:spPr bwMode="auto">
          <a:xfrm>
            <a:off x="900113" y="3284538"/>
            <a:ext cx="1444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971" name="Line 107"/>
          <p:cNvSpPr>
            <a:spLocks noChangeShapeType="1"/>
          </p:cNvSpPr>
          <p:nvPr/>
        </p:nvSpPr>
        <p:spPr bwMode="auto">
          <a:xfrm>
            <a:off x="1042988" y="3429000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6984" name="Group 120"/>
          <p:cNvGrpSpPr>
            <a:grpSpLocks/>
          </p:cNvGrpSpPr>
          <p:nvPr/>
        </p:nvGrpSpPr>
        <p:grpSpPr bwMode="auto">
          <a:xfrm>
            <a:off x="1476375" y="3284538"/>
            <a:ext cx="577850" cy="146050"/>
            <a:chOff x="4376" y="1842"/>
            <a:chExt cx="364" cy="182"/>
          </a:xfrm>
        </p:grpSpPr>
        <p:sp>
          <p:nvSpPr>
            <p:cNvPr id="36979" name="Line 115"/>
            <p:cNvSpPr>
              <a:spLocks noChangeShapeType="1"/>
            </p:cNvSpPr>
            <p:nvPr/>
          </p:nvSpPr>
          <p:spPr bwMode="auto">
            <a:xfrm flipV="1">
              <a:off x="4376" y="1842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80" name="Line 116"/>
            <p:cNvSpPr>
              <a:spLocks noChangeShapeType="1"/>
            </p:cNvSpPr>
            <p:nvPr/>
          </p:nvSpPr>
          <p:spPr bwMode="auto">
            <a:xfrm flipV="1">
              <a:off x="4467" y="1842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81" name="Line 117"/>
            <p:cNvSpPr>
              <a:spLocks noChangeShapeType="1"/>
            </p:cNvSpPr>
            <p:nvPr/>
          </p:nvSpPr>
          <p:spPr bwMode="auto">
            <a:xfrm>
              <a:off x="4376" y="1842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82" name="Line 118"/>
            <p:cNvSpPr>
              <a:spLocks noChangeShapeType="1"/>
            </p:cNvSpPr>
            <p:nvPr/>
          </p:nvSpPr>
          <p:spPr bwMode="auto">
            <a:xfrm>
              <a:off x="4468" y="2024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985" name="Group 121"/>
          <p:cNvGrpSpPr>
            <a:grpSpLocks/>
          </p:cNvGrpSpPr>
          <p:nvPr/>
        </p:nvGrpSpPr>
        <p:grpSpPr bwMode="auto">
          <a:xfrm>
            <a:off x="2051050" y="3284538"/>
            <a:ext cx="577850" cy="146050"/>
            <a:chOff x="4376" y="1842"/>
            <a:chExt cx="364" cy="182"/>
          </a:xfrm>
        </p:grpSpPr>
        <p:sp>
          <p:nvSpPr>
            <p:cNvPr id="36986" name="Line 122"/>
            <p:cNvSpPr>
              <a:spLocks noChangeShapeType="1"/>
            </p:cNvSpPr>
            <p:nvPr/>
          </p:nvSpPr>
          <p:spPr bwMode="auto">
            <a:xfrm flipV="1">
              <a:off x="4376" y="1842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87" name="Line 123"/>
            <p:cNvSpPr>
              <a:spLocks noChangeShapeType="1"/>
            </p:cNvSpPr>
            <p:nvPr/>
          </p:nvSpPr>
          <p:spPr bwMode="auto">
            <a:xfrm flipV="1">
              <a:off x="4467" y="1842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88" name="Line 124"/>
            <p:cNvSpPr>
              <a:spLocks noChangeShapeType="1"/>
            </p:cNvSpPr>
            <p:nvPr/>
          </p:nvSpPr>
          <p:spPr bwMode="auto">
            <a:xfrm>
              <a:off x="4376" y="1842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89" name="Line 125"/>
            <p:cNvSpPr>
              <a:spLocks noChangeShapeType="1"/>
            </p:cNvSpPr>
            <p:nvPr/>
          </p:nvSpPr>
          <p:spPr bwMode="auto">
            <a:xfrm>
              <a:off x="4468" y="2024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990" name="Group 126"/>
          <p:cNvGrpSpPr>
            <a:grpSpLocks/>
          </p:cNvGrpSpPr>
          <p:nvPr/>
        </p:nvGrpSpPr>
        <p:grpSpPr bwMode="auto">
          <a:xfrm>
            <a:off x="2627313" y="3284538"/>
            <a:ext cx="577850" cy="146050"/>
            <a:chOff x="4376" y="1842"/>
            <a:chExt cx="364" cy="182"/>
          </a:xfrm>
        </p:grpSpPr>
        <p:sp>
          <p:nvSpPr>
            <p:cNvPr id="36991" name="Line 127"/>
            <p:cNvSpPr>
              <a:spLocks noChangeShapeType="1"/>
            </p:cNvSpPr>
            <p:nvPr/>
          </p:nvSpPr>
          <p:spPr bwMode="auto">
            <a:xfrm flipV="1">
              <a:off x="4376" y="1842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92" name="Line 128"/>
            <p:cNvSpPr>
              <a:spLocks noChangeShapeType="1"/>
            </p:cNvSpPr>
            <p:nvPr/>
          </p:nvSpPr>
          <p:spPr bwMode="auto">
            <a:xfrm flipV="1">
              <a:off x="4467" y="1842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93" name="Line 129"/>
            <p:cNvSpPr>
              <a:spLocks noChangeShapeType="1"/>
            </p:cNvSpPr>
            <p:nvPr/>
          </p:nvSpPr>
          <p:spPr bwMode="auto">
            <a:xfrm>
              <a:off x="4376" y="1842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94" name="Line 130"/>
            <p:cNvSpPr>
              <a:spLocks noChangeShapeType="1"/>
            </p:cNvSpPr>
            <p:nvPr/>
          </p:nvSpPr>
          <p:spPr bwMode="auto">
            <a:xfrm>
              <a:off x="4468" y="2024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995" name="Group 131"/>
          <p:cNvGrpSpPr>
            <a:grpSpLocks/>
          </p:cNvGrpSpPr>
          <p:nvPr/>
        </p:nvGrpSpPr>
        <p:grpSpPr bwMode="auto">
          <a:xfrm>
            <a:off x="3203575" y="3284538"/>
            <a:ext cx="577850" cy="146050"/>
            <a:chOff x="4376" y="1842"/>
            <a:chExt cx="364" cy="182"/>
          </a:xfrm>
        </p:grpSpPr>
        <p:sp>
          <p:nvSpPr>
            <p:cNvPr id="36996" name="Line 132"/>
            <p:cNvSpPr>
              <a:spLocks noChangeShapeType="1"/>
            </p:cNvSpPr>
            <p:nvPr/>
          </p:nvSpPr>
          <p:spPr bwMode="auto">
            <a:xfrm flipV="1">
              <a:off x="4376" y="1842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97" name="Line 133"/>
            <p:cNvSpPr>
              <a:spLocks noChangeShapeType="1"/>
            </p:cNvSpPr>
            <p:nvPr/>
          </p:nvSpPr>
          <p:spPr bwMode="auto">
            <a:xfrm flipV="1">
              <a:off x="4467" y="1842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98" name="Line 134"/>
            <p:cNvSpPr>
              <a:spLocks noChangeShapeType="1"/>
            </p:cNvSpPr>
            <p:nvPr/>
          </p:nvSpPr>
          <p:spPr bwMode="auto">
            <a:xfrm>
              <a:off x="4376" y="1842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99" name="Line 135"/>
            <p:cNvSpPr>
              <a:spLocks noChangeShapeType="1"/>
            </p:cNvSpPr>
            <p:nvPr/>
          </p:nvSpPr>
          <p:spPr bwMode="auto">
            <a:xfrm>
              <a:off x="4468" y="2024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000" name="Group 136"/>
          <p:cNvGrpSpPr>
            <a:grpSpLocks/>
          </p:cNvGrpSpPr>
          <p:nvPr/>
        </p:nvGrpSpPr>
        <p:grpSpPr bwMode="auto">
          <a:xfrm>
            <a:off x="3779838" y="3284538"/>
            <a:ext cx="577850" cy="146050"/>
            <a:chOff x="4376" y="1842"/>
            <a:chExt cx="364" cy="182"/>
          </a:xfrm>
        </p:grpSpPr>
        <p:sp>
          <p:nvSpPr>
            <p:cNvPr id="37001" name="Line 137"/>
            <p:cNvSpPr>
              <a:spLocks noChangeShapeType="1"/>
            </p:cNvSpPr>
            <p:nvPr/>
          </p:nvSpPr>
          <p:spPr bwMode="auto">
            <a:xfrm flipV="1">
              <a:off x="4376" y="1842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002" name="Line 138"/>
            <p:cNvSpPr>
              <a:spLocks noChangeShapeType="1"/>
            </p:cNvSpPr>
            <p:nvPr/>
          </p:nvSpPr>
          <p:spPr bwMode="auto">
            <a:xfrm flipV="1">
              <a:off x="4467" y="1842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003" name="Line 139"/>
            <p:cNvSpPr>
              <a:spLocks noChangeShapeType="1"/>
            </p:cNvSpPr>
            <p:nvPr/>
          </p:nvSpPr>
          <p:spPr bwMode="auto">
            <a:xfrm>
              <a:off x="4376" y="1842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004" name="Line 140"/>
            <p:cNvSpPr>
              <a:spLocks noChangeShapeType="1"/>
            </p:cNvSpPr>
            <p:nvPr/>
          </p:nvSpPr>
          <p:spPr bwMode="auto">
            <a:xfrm>
              <a:off x="4468" y="2024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005" name="Group 141"/>
          <p:cNvGrpSpPr>
            <a:grpSpLocks/>
          </p:cNvGrpSpPr>
          <p:nvPr/>
        </p:nvGrpSpPr>
        <p:grpSpPr bwMode="auto">
          <a:xfrm>
            <a:off x="4356100" y="3284538"/>
            <a:ext cx="577850" cy="146050"/>
            <a:chOff x="4376" y="1842"/>
            <a:chExt cx="364" cy="182"/>
          </a:xfrm>
        </p:grpSpPr>
        <p:sp>
          <p:nvSpPr>
            <p:cNvPr id="37006" name="Line 142"/>
            <p:cNvSpPr>
              <a:spLocks noChangeShapeType="1"/>
            </p:cNvSpPr>
            <p:nvPr/>
          </p:nvSpPr>
          <p:spPr bwMode="auto">
            <a:xfrm flipV="1">
              <a:off x="4376" y="1842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007" name="Line 143"/>
            <p:cNvSpPr>
              <a:spLocks noChangeShapeType="1"/>
            </p:cNvSpPr>
            <p:nvPr/>
          </p:nvSpPr>
          <p:spPr bwMode="auto">
            <a:xfrm flipV="1">
              <a:off x="4467" y="1842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008" name="Line 144"/>
            <p:cNvSpPr>
              <a:spLocks noChangeShapeType="1"/>
            </p:cNvSpPr>
            <p:nvPr/>
          </p:nvSpPr>
          <p:spPr bwMode="auto">
            <a:xfrm>
              <a:off x="4376" y="1842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009" name="Line 145"/>
            <p:cNvSpPr>
              <a:spLocks noChangeShapeType="1"/>
            </p:cNvSpPr>
            <p:nvPr/>
          </p:nvSpPr>
          <p:spPr bwMode="auto">
            <a:xfrm>
              <a:off x="4468" y="2024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010" name="Group 146"/>
          <p:cNvGrpSpPr>
            <a:grpSpLocks/>
          </p:cNvGrpSpPr>
          <p:nvPr/>
        </p:nvGrpSpPr>
        <p:grpSpPr bwMode="auto">
          <a:xfrm>
            <a:off x="4932363" y="3284538"/>
            <a:ext cx="577850" cy="146050"/>
            <a:chOff x="4376" y="1842"/>
            <a:chExt cx="364" cy="182"/>
          </a:xfrm>
        </p:grpSpPr>
        <p:sp>
          <p:nvSpPr>
            <p:cNvPr id="37011" name="Line 147"/>
            <p:cNvSpPr>
              <a:spLocks noChangeShapeType="1"/>
            </p:cNvSpPr>
            <p:nvPr/>
          </p:nvSpPr>
          <p:spPr bwMode="auto">
            <a:xfrm flipV="1">
              <a:off x="4376" y="1842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012" name="Line 148"/>
            <p:cNvSpPr>
              <a:spLocks noChangeShapeType="1"/>
            </p:cNvSpPr>
            <p:nvPr/>
          </p:nvSpPr>
          <p:spPr bwMode="auto">
            <a:xfrm flipV="1">
              <a:off x="4467" y="1842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013" name="Line 149"/>
            <p:cNvSpPr>
              <a:spLocks noChangeShapeType="1"/>
            </p:cNvSpPr>
            <p:nvPr/>
          </p:nvSpPr>
          <p:spPr bwMode="auto">
            <a:xfrm>
              <a:off x="4376" y="1842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014" name="Line 150"/>
            <p:cNvSpPr>
              <a:spLocks noChangeShapeType="1"/>
            </p:cNvSpPr>
            <p:nvPr/>
          </p:nvSpPr>
          <p:spPr bwMode="auto">
            <a:xfrm>
              <a:off x="4468" y="2024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016" name="Rectangle 152"/>
          <p:cNvSpPr>
            <a:spLocks noChangeArrowheads="1"/>
          </p:cNvSpPr>
          <p:nvPr/>
        </p:nvSpPr>
        <p:spPr bwMode="auto">
          <a:xfrm flipV="1">
            <a:off x="900113" y="4508500"/>
            <a:ext cx="142875" cy="73025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1476375" y="4292600"/>
            <a:ext cx="142875" cy="288925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2051050" y="4149725"/>
            <a:ext cx="144463" cy="431800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19" name="Rectangle 155"/>
          <p:cNvSpPr>
            <a:spLocks noChangeArrowheads="1"/>
          </p:cNvSpPr>
          <p:nvPr/>
        </p:nvSpPr>
        <p:spPr bwMode="auto">
          <a:xfrm>
            <a:off x="2627313" y="4292600"/>
            <a:ext cx="144462" cy="288925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20" name="Rectangle 156"/>
          <p:cNvSpPr>
            <a:spLocks noChangeArrowheads="1"/>
          </p:cNvSpPr>
          <p:nvPr/>
        </p:nvSpPr>
        <p:spPr bwMode="auto">
          <a:xfrm>
            <a:off x="3203575" y="4581525"/>
            <a:ext cx="144463" cy="144463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21" name="Rectangle 157"/>
          <p:cNvSpPr>
            <a:spLocks noChangeArrowheads="1"/>
          </p:cNvSpPr>
          <p:nvPr/>
        </p:nvSpPr>
        <p:spPr bwMode="auto">
          <a:xfrm>
            <a:off x="3779838" y="4581525"/>
            <a:ext cx="144462" cy="288925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22" name="Rectangle 158"/>
          <p:cNvSpPr>
            <a:spLocks noChangeArrowheads="1"/>
          </p:cNvSpPr>
          <p:nvPr/>
        </p:nvSpPr>
        <p:spPr bwMode="auto">
          <a:xfrm>
            <a:off x="4356100" y="4581525"/>
            <a:ext cx="144463" cy="71438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23" name="Rectangle 159"/>
          <p:cNvSpPr>
            <a:spLocks noChangeArrowheads="1"/>
          </p:cNvSpPr>
          <p:nvPr/>
        </p:nvSpPr>
        <p:spPr bwMode="auto">
          <a:xfrm>
            <a:off x="4932363" y="4292600"/>
            <a:ext cx="144462" cy="288925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24" name="Line 160"/>
          <p:cNvSpPr>
            <a:spLocks noChangeShapeType="1"/>
          </p:cNvSpPr>
          <p:nvPr/>
        </p:nvSpPr>
        <p:spPr bwMode="auto">
          <a:xfrm>
            <a:off x="900113" y="3933825"/>
            <a:ext cx="5762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25" name="Line 161"/>
          <p:cNvSpPr>
            <a:spLocks noChangeShapeType="1"/>
          </p:cNvSpPr>
          <p:nvPr/>
        </p:nvSpPr>
        <p:spPr bwMode="auto">
          <a:xfrm flipV="1">
            <a:off x="1476375" y="3716338"/>
            <a:ext cx="0" cy="2174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26" name="Line 162"/>
          <p:cNvSpPr>
            <a:spLocks noChangeShapeType="1"/>
          </p:cNvSpPr>
          <p:nvPr/>
        </p:nvSpPr>
        <p:spPr bwMode="auto">
          <a:xfrm>
            <a:off x="1476375" y="3716338"/>
            <a:ext cx="574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27" name="Line 163"/>
          <p:cNvSpPr>
            <a:spLocks noChangeShapeType="1"/>
          </p:cNvSpPr>
          <p:nvPr/>
        </p:nvSpPr>
        <p:spPr bwMode="auto">
          <a:xfrm flipV="1">
            <a:off x="2051050" y="3500438"/>
            <a:ext cx="0" cy="2174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28" name="Line 164"/>
          <p:cNvSpPr>
            <a:spLocks noChangeShapeType="1"/>
          </p:cNvSpPr>
          <p:nvPr/>
        </p:nvSpPr>
        <p:spPr bwMode="auto">
          <a:xfrm>
            <a:off x="2051050" y="3500438"/>
            <a:ext cx="574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29" name="Line 165"/>
          <p:cNvSpPr>
            <a:spLocks noChangeShapeType="1"/>
          </p:cNvSpPr>
          <p:nvPr/>
        </p:nvSpPr>
        <p:spPr bwMode="auto">
          <a:xfrm>
            <a:off x="2627313" y="3789363"/>
            <a:ext cx="574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30" name="Line 166"/>
          <p:cNvSpPr>
            <a:spLocks noChangeShapeType="1"/>
          </p:cNvSpPr>
          <p:nvPr/>
        </p:nvSpPr>
        <p:spPr bwMode="auto">
          <a:xfrm>
            <a:off x="3203575" y="4149725"/>
            <a:ext cx="574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31" name="Line 167"/>
          <p:cNvSpPr>
            <a:spLocks noChangeShapeType="1"/>
          </p:cNvSpPr>
          <p:nvPr/>
        </p:nvSpPr>
        <p:spPr bwMode="auto">
          <a:xfrm>
            <a:off x="3779838" y="4437063"/>
            <a:ext cx="574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32" name="Line 168"/>
          <p:cNvSpPr>
            <a:spLocks noChangeShapeType="1"/>
          </p:cNvSpPr>
          <p:nvPr/>
        </p:nvSpPr>
        <p:spPr bwMode="auto">
          <a:xfrm>
            <a:off x="4356100" y="4076700"/>
            <a:ext cx="574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33" name="Line 169"/>
          <p:cNvSpPr>
            <a:spLocks noChangeShapeType="1"/>
          </p:cNvSpPr>
          <p:nvPr/>
        </p:nvSpPr>
        <p:spPr bwMode="auto">
          <a:xfrm>
            <a:off x="4932363" y="3573463"/>
            <a:ext cx="574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34" name="Line 170"/>
          <p:cNvSpPr>
            <a:spLocks noChangeShapeType="1"/>
          </p:cNvSpPr>
          <p:nvPr/>
        </p:nvSpPr>
        <p:spPr bwMode="auto">
          <a:xfrm>
            <a:off x="2627313" y="3500438"/>
            <a:ext cx="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35" name="Line 171"/>
          <p:cNvSpPr>
            <a:spLocks noChangeShapeType="1"/>
          </p:cNvSpPr>
          <p:nvPr/>
        </p:nvSpPr>
        <p:spPr bwMode="auto">
          <a:xfrm>
            <a:off x="3203575" y="3789363"/>
            <a:ext cx="0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36" name="Line 172"/>
          <p:cNvSpPr>
            <a:spLocks noChangeShapeType="1"/>
          </p:cNvSpPr>
          <p:nvPr/>
        </p:nvSpPr>
        <p:spPr bwMode="auto">
          <a:xfrm>
            <a:off x="3779838" y="4149725"/>
            <a:ext cx="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37" name="Line 173"/>
          <p:cNvSpPr>
            <a:spLocks noChangeShapeType="1"/>
          </p:cNvSpPr>
          <p:nvPr/>
        </p:nvSpPr>
        <p:spPr bwMode="auto">
          <a:xfrm flipV="1">
            <a:off x="4356100" y="4076700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38" name="Line 174"/>
          <p:cNvSpPr>
            <a:spLocks noChangeShapeType="1"/>
          </p:cNvSpPr>
          <p:nvPr/>
        </p:nvSpPr>
        <p:spPr bwMode="auto">
          <a:xfrm flipV="1">
            <a:off x="4932363" y="3573463"/>
            <a:ext cx="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39" name="Text Box 175"/>
          <p:cNvSpPr txBox="1">
            <a:spLocks noChangeArrowheads="1"/>
          </p:cNvSpPr>
          <p:nvPr/>
        </p:nvSpPr>
        <p:spPr bwMode="auto">
          <a:xfrm>
            <a:off x="900113" y="4149725"/>
            <a:ext cx="215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>
                <a:latin typeface="Times New Roman" pitchFamily="18" charset="0"/>
              </a:rPr>
              <a:t>0</a:t>
            </a:r>
          </a:p>
        </p:txBody>
      </p:sp>
      <p:sp>
        <p:nvSpPr>
          <p:cNvPr id="37040" name="Text Box 176"/>
          <p:cNvSpPr txBox="1">
            <a:spLocks noChangeArrowheads="1"/>
          </p:cNvSpPr>
          <p:nvPr/>
        </p:nvSpPr>
        <p:spPr bwMode="auto">
          <a:xfrm>
            <a:off x="1403350" y="4005263"/>
            <a:ext cx="360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>
                <a:latin typeface="Times New Roman" pitchFamily="18" charset="0"/>
              </a:rPr>
              <a:t>4</a:t>
            </a:r>
          </a:p>
        </p:txBody>
      </p:sp>
      <p:sp>
        <p:nvSpPr>
          <p:cNvPr id="37041" name="Text Box 177"/>
          <p:cNvSpPr txBox="1">
            <a:spLocks noChangeArrowheads="1"/>
          </p:cNvSpPr>
          <p:nvPr/>
        </p:nvSpPr>
        <p:spPr bwMode="auto">
          <a:xfrm>
            <a:off x="2124075" y="3933825"/>
            <a:ext cx="360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>
                <a:latin typeface="Times New Roman" pitchFamily="18" charset="0"/>
              </a:rPr>
              <a:t>7</a:t>
            </a:r>
          </a:p>
        </p:txBody>
      </p:sp>
      <p:sp>
        <p:nvSpPr>
          <p:cNvPr id="37042" name="Text Box 178"/>
          <p:cNvSpPr txBox="1">
            <a:spLocks noChangeArrowheads="1"/>
          </p:cNvSpPr>
          <p:nvPr/>
        </p:nvSpPr>
        <p:spPr bwMode="auto">
          <a:xfrm>
            <a:off x="2700338" y="4076700"/>
            <a:ext cx="360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>
                <a:latin typeface="Times New Roman" pitchFamily="18" charset="0"/>
              </a:rPr>
              <a:t>3</a:t>
            </a:r>
          </a:p>
        </p:txBody>
      </p:sp>
      <p:sp>
        <p:nvSpPr>
          <p:cNvPr id="37043" name="Text Box 179"/>
          <p:cNvSpPr txBox="1">
            <a:spLocks noChangeArrowheads="1"/>
          </p:cNvSpPr>
          <p:nvPr/>
        </p:nvSpPr>
        <p:spPr bwMode="auto">
          <a:xfrm>
            <a:off x="3203575" y="4652963"/>
            <a:ext cx="360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>
                <a:latin typeface="Times New Roman" pitchFamily="18" charset="0"/>
              </a:rPr>
              <a:t>-4</a:t>
            </a:r>
          </a:p>
        </p:txBody>
      </p:sp>
      <p:sp>
        <p:nvSpPr>
          <p:cNvPr id="37044" name="Text Box 180"/>
          <p:cNvSpPr txBox="1">
            <a:spLocks noChangeArrowheads="1"/>
          </p:cNvSpPr>
          <p:nvPr/>
        </p:nvSpPr>
        <p:spPr bwMode="auto">
          <a:xfrm>
            <a:off x="3924300" y="4652963"/>
            <a:ext cx="360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>
                <a:latin typeface="Times New Roman" pitchFamily="18" charset="0"/>
              </a:rPr>
              <a:t>-5</a:t>
            </a:r>
          </a:p>
        </p:txBody>
      </p:sp>
      <p:sp>
        <p:nvSpPr>
          <p:cNvPr id="37045" name="Text Box 181"/>
          <p:cNvSpPr txBox="1">
            <a:spLocks noChangeArrowheads="1"/>
          </p:cNvSpPr>
          <p:nvPr/>
        </p:nvSpPr>
        <p:spPr bwMode="auto">
          <a:xfrm>
            <a:off x="4356100" y="4652963"/>
            <a:ext cx="360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>
                <a:latin typeface="Times New Roman" pitchFamily="18" charset="0"/>
              </a:rPr>
              <a:t>-3</a:t>
            </a:r>
          </a:p>
        </p:txBody>
      </p:sp>
      <p:sp>
        <p:nvSpPr>
          <p:cNvPr id="37046" name="Text Box 182"/>
          <p:cNvSpPr txBox="1">
            <a:spLocks noChangeArrowheads="1"/>
          </p:cNvSpPr>
          <p:nvPr/>
        </p:nvSpPr>
        <p:spPr bwMode="auto">
          <a:xfrm>
            <a:off x="5076825" y="4076700"/>
            <a:ext cx="360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>
                <a:latin typeface="Times New Roman" pitchFamily="18" charset="0"/>
              </a:rPr>
              <a:t>5</a:t>
            </a:r>
          </a:p>
        </p:txBody>
      </p:sp>
      <p:sp>
        <p:nvSpPr>
          <p:cNvPr id="37047" name="Text Box 183"/>
          <p:cNvSpPr txBox="1">
            <a:spLocks noChangeArrowheads="1"/>
          </p:cNvSpPr>
          <p:nvPr/>
        </p:nvSpPr>
        <p:spPr bwMode="auto">
          <a:xfrm>
            <a:off x="827088" y="4941888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>
                <a:latin typeface="Times New Roman" pitchFamily="18" charset="0"/>
              </a:rPr>
              <a:t>0 000</a:t>
            </a:r>
          </a:p>
        </p:txBody>
      </p:sp>
      <p:sp>
        <p:nvSpPr>
          <p:cNvPr id="37048" name="Text Box 184"/>
          <p:cNvSpPr txBox="1">
            <a:spLocks noChangeArrowheads="1"/>
          </p:cNvSpPr>
          <p:nvPr/>
        </p:nvSpPr>
        <p:spPr bwMode="auto">
          <a:xfrm>
            <a:off x="1476375" y="4941888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>
                <a:latin typeface="Times New Roman" pitchFamily="18" charset="0"/>
              </a:rPr>
              <a:t>0 100</a:t>
            </a:r>
          </a:p>
        </p:txBody>
      </p:sp>
      <p:sp>
        <p:nvSpPr>
          <p:cNvPr id="37049" name="Text Box 185"/>
          <p:cNvSpPr txBox="1">
            <a:spLocks noChangeArrowheads="1"/>
          </p:cNvSpPr>
          <p:nvPr/>
        </p:nvSpPr>
        <p:spPr bwMode="auto">
          <a:xfrm>
            <a:off x="2051050" y="4941888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>
                <a:latin typeface="Times New Roman" pitchFamily="18" charset="0"/>
              </a:rPr>
              <a:t>0 111</a:t>
            </a:r>
          </a:p>
        </p:txBody>
      </p:sp>
      <p:sp>
        <p:nvSpPr>
          <p:cNvPr id="37050" name="Text Box 186"/>
          <p:cNvSpPr txBox="1">
            <a:spLocks noChangeArrowheads="1"/>
          </p:cNvSpPr>
          <p:nvPr/>
        </p:nvSpPr>
        <p:spPr bwMode="auto">
          <a:xfrm>
            <a:off x="2627313" y="4941888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>
                <a:latin typeface="Times New Roman" pitchFamily="18" charset="0"/>
              </a:rPr>
              <a:t>0 011</a:t>
            </a:r>
          </a:p>
        </p:txBody>
      </p:sp>
      <p:sp>
        <p:nvSpPr>
          <p:cNvPr id="37051" name="Text Box 187"/>
          <p:cNvSpPr txBox="1">
            <a:spLocks noChangeArrowheads="1"/>
          </p:cNvSpPr>
          <p:nvPr/>
        </p:nvSpPr>
        <p:spPr bwMode="auto">
          <a:xfrm>
            <a:off x="3203575" y="4941888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>
                <a:latin typeface="Times New Roman" pitchFamily="18" charset="0"/>
              </a:rPr>
              <a:t>1 100</a:t>
            </a:r>
          </a:p>
        </p:txBody>
      </p:sp>
      <p:sp>
        <p:nvSpPr>
          <p:cNvPr id="37052" name="Text Box 188"/>
          <p:cNvSpPr txBox="1">
            <a:spLocks noChangeArrowheads="1"/>
          </p:cNvSpPr>
          <p:nvPr/>
        </p:nvSpPr>
        <p:spPr bwMode="auto">
          <a:xfrm>
            <a:off x="3779838" y="4941888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>
                <a:latin typeface="Times New Roman" pitchFamily="18" charset="0"/>
              </a:rPr>
              <a:t>1 101</a:t>
            </a:r>
          </a:p>
        </p:txBody>
      </p:sp>
      <p:sp>
        <p:nvSpPr>
          <p:cNvPr id="37053" name="Text Box 189"/>
          <p:cNvSpPr txBox="1">
            <a:spLocks noChangeArrowheads="1"/>
          </p:cNvSpPr>
          <p:nvPr/>
        </p:nvSpPr>
        <p:spPr bwMode="auto">
          <a:xfrm>
            <a:off x="4356100" y="4941888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>
                <a:latin typeface="Times New Roman" pitchFamily="18" charset="0"/>
              </a:rPr>
              <a:t>1 011</a:t>
            </a:r>
          </a:p>
        </p:txBody>
      </p:sp>
      <p:sp>
        <p:nvSpPr>
          <p:cNvPr id="37054" name="Text Box 190"/>
          <p:cNvSpPr txBox="1">
            <a:spLocks noChangeArrowheads="1"/>
          </p:cNvSpPr>
          <p:nvPr/>
        </p:nvSpPr>
        <p:spPr bwMode="auto">
          <a:xfrm>
            <a:off x="4932363" y="4941888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>
                <a:latin typeface="Times New Roman" pitchFamily="18" charset="0"/>
              </a:rPr>
              <a:t>0 101</a:t>
            </a:r>
          </a:p>
        </p:txBody>
      </p:sp>
      <p:sp>
        <p:nvSpPr>
          <p:cNvPr id="37055" name="Rectangle 191"/>
          <p:cNvSpPr>
            <a:spLocks noChangeArrowheads="1"/>
          </p:cNvSpPr>
          <p:nvPr/>
        </p:nvSpPr>
        <p:spPr bwMode="auto">
          <a:xfrm>
            <a:off x="179388" y="1916113"/>
            <a:ext cx="431800" cy="3457575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056" name="Rectangle 192"/>
          <p:cNvSpPr>
            <a:spLocks noChangeArrowheads="1"/>
          </p:cNvSpPr>
          <p:nvPr/>
        </p:nvSpPr>
        <p:spPr bwMode="auto">
          <a:xfrm>
            <a:off x="179388" y="5516563"/>
            <a:ext cx="431800" cy="9366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078" name="Group 214"/>
          <p:cNvGrpSpPr>
            <a:grpSpLocks/>
          </p:cNvGrpSpPr>
          <p:nvPr/>
        </p:nvGrpSpPr>
        <p:grpSpPr bwMode="auto">
          <a:xfrm>
            <a:off x="900113" y="5300663"/>
            <a:ext cx="4606925" cy="936625"/>
            <a:chOff x="567" y="3339"/>
            <a:chExt cx="2902" cy="590"/>
          </a:xfrm>
        </p:grpSpPr>
        <p:sp>
          <p:nvSpPr>
            <p:cNvPr id="37065" name="Line 201"/>
            <p:cNvSpPr>
              <a:spLocks noChangeShapeType="1"/>
            </p:cNvSpPr>
            <p:nvPr/>
          </p:nvSpPr>
          <p:spPr bwMode="auto">
            <a:xfrm>
              <a:off x="2381" y="3929"/>
              <a:ext cx="3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070" name="Line 206"/>
            <p:cNvSpPr>
              <a:spLocks noChangeShapeType="1"/>
            </p:cNvSpPr>
            <p:nvPr/>
          </p:nvSpPr>
          <p:spPr bwMode="auto">
            <a:xfrm>
              <a:off x="2381" y="3748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071" name="Line 207"/>
            <p:cNvSpPr>
              <a:spLocks noChangeShapeType="1"/>
            </p:cNvSpPr>
            <p:nvPr/>
          </p:nvSpPr>
          <p:spPr bwMode="auto">
            <a:xfrm flipV="1">
              <a:off x="2744" y="3702"/>
              <a:ext cx="0" cy="2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7077" name="Group 213"/>
            <p:cNvGrpSpPr>
              <a:grpSpLocks/>
            </p:cNvGrpSpPr>
            <p:nvPr/>
          </p:nvGrpSpPr>
          <p:grpSpPr bwMode="auto">
            <a:xfrm>
              <a:off x="567" y="3339"/>
              <a:ext cx="2902" cy="409"/>
              <a:chOff x="3402" y="1661"/>
              <a:chExt cx="2902" cy="409"/>
            </a:xfrm>
          </p:grpSpPr>
          <p:sp>
            <p:nvSpPr>
              <p:cNvPr id="37058" name="Line 194"/>
              <p:cNvSpPr>
                <a:spLocks noChangeShapeType="1"/>
              </p:cNvSpPr>
              <p:nvPr/>
            </p:nvSpPr>
            <p:spPr bwMode="auto">
              <a:xfrm>
                <a:off x="3402" y="1934"/>
                <a:ext cx="36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59" name="Line 195"/>
              <p:cNvSpPr>
                <a:spLocks noChangeShapeType="1"/>
              </p:cNvSpPr>
              <p:nvPr/>
            </p:nvSpPr>
            <p:spPr bwMode="auto">
              <a:xfrm flipV="1">
                <a:off x="3765" y="1797"/>
                <a:ext cx="0" cy="13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0" name="Line 196"/>
              <p:cNvSpPr>
                <a:spLocks noChangeShapeType="1"/>
              </p:cNvSpPr>
              <p:nvPr/>
            </p:nvSpPr>
            <p:spPr bwMode="auto">
              <a:xfrm>
                <a:off x="3765" y="1797"/>
                <a:ext cx="3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1" name="Line 197"/>
              <p:cNvSpPr>
                <a:spLocks noChangeShapeType="1"/>
              </p:cNvSpPr>
              <p:nvPr/>
            </p:nvSpPr>
            <p:spPr bwMode="auto">
              <a:xfrm flipV="1">
                <a:off x="4127" y="1661"/>
                <a:ext cx="0" cy="13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2" name="Line 198"/>
              <p:cNvSpPr>
                <a:spLocks noChangeShapeType="1"/>
              </p:cNvSpPr>
              <p:nvPr/>
            </p:nvSpPr>
            <p:spPr bwMode="auto">
              <a:xfrm>
                <a:off x="4127" y="1661"/>
                <a:ext cx="3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3" name="Line 199"/>
              <p:cNvSpPr>
                <a:spLocks noChangeShapeType="1"/>
              </p:cNvSpPr>
              <p:nvPr/>
            </p:nvSpPr>
            <p:spPr bwMode="auto">
              <a:xfrm>
                <a:off x="4490" y="1843"/>
                <a:ext cx="3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4" name="Line 200"/>
              <p:cNvSpPr>
                <a:spLocks noChangeShapeType="1"/>
              </p:cNvSpPr>
              <p:nvPr/>
            </p:nvSpPr>
            <p:spPr bwMode="auto">
              <a:xfrm>
                <a:off x="4853" y="2070"/>
                <a:ext cx="3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6" name="Line 202"/>
              <p:cNvSpPr>
                <a:spLocks noChangeShapeType="1"/>
              </p:cNvSpPr>
              <p:nvPr/>
            </p:nvSpPr>
            <p:spPr bwMode="auto">
              <a:xfrm>
                <a:off x="5579" y="2024"/>
                <a:ext cx="3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7" name="Line 203"/>
              <p:cNvSpPr>
                <a:spLocks noChangeShapeType="1"/>
              </p:cNvSpPr>
              <p:nvPr/>
            </p:nvSpPr>
            <p:spPr bwMode="auto">
              <a:xfrm>
                <a:off x="5942" y="1707"/>
                <a:ext cx="3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8" name="Line 204"/>
              <p:cNvSpPr>
                <a:spLocks noChangeShapeType="1"/>
              </p:cNvSpPr>
              <p:nvPr/>
            </p:nvSpPr>
            <p:spPr bwMode="auto">
              <a:xfrm>
                <a:off x="4490" y="1661"/>
                <a:ext cx="0" cy="18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69" name="Line 205"/>
              <p:cNvSpPr>
                <a:spLocks noChangeShapeType="1"/>
              </p:cNvSpPr>
              <p:nvPr/>
            </p:nvSpPr>
            <p:spPr bwMode="auto">
              <a:xfrm>
                <a:off x="4853" y="1843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72" name="Line 208"/>
              <p:cNvSpPr>
                <a:spLocks noChangeShapeType="1"/>
              </p:cNvSpPr>
              <p:nvPr/>
            </p:nvSpPr>
            <p:spPr bwMode="auto">
              <a:xfrm flipV="1">
                <a:off x="5942" y="1707"/>
                <a:ext cx="0" cy="31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7079" name="Group 215"/>
          <p:cNvGrpSpPr>
            <a:grpSpLocks/>
          </p:cNvGrpSpPr>
          <p:nvPr/>
        </p:nvGrpSpPr>
        <p:grpSpPr bwMode="auto">
          <a:xfrm>
            <a:off x="900113" y="5876925"/>
            <a:ext cx="4606925" cy="936625"/>
            <a:chOff x="567" y="3339"/>
            <a:chExt cx="2902" cy="590"/>
          </a:xfrm>
        </p:grpSpPr>
        <p:sp>
          <p:nvSpPr>
            <p:cNvPr id="37080" name="Line 216"/>
            <p:cNvSpPr>
              <a:spLocks noChangeShapeType="1"/>
            </p:cNvSpPr>
            <p:nvPr/>
          </p:nvSpPr>
          <p:spPr bwMode="auto">
            <a:xfrm>
              <a:off x="2381" y="3929"/>
              <a:ext cx="3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081" name="Line 217"/>
            <p:cNvSpPr>
              <a:spLocks noChangeShapeType="1"/>
            </p:cNvSpPr>
            <p:nvPr/>
          </p:nvSpPr>
          <p:spPr bwMode="auto">
            <a:xfrm>
              <a:off x="2381" y="3748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082" name="Line 218"/>
            <p:cNvSpPr>
              <a:spLocks noChangeShapeType="1"/>
            </p:cNvSpPr>
            <p:nvPr/>
          </p:nvSpPr>
          <p:spPr bwMode="auto">
            <a:xfrm flipV="1">
              <a:off x="2744" y="3702"/>
              <a:ext cx="0" cy="2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7083" name="Group 219"/>
            <p:cNvGrpSpPr>
              <a:grpSpLocks/>
            </p:cNvGrpSpPr>
            <p:nvPr/>
          </p:nvGrpSpPr>
          <p:grpSpPr bwMode="auto">
            <a:xfrm>
              <a:off x="567" y="3339"/>
              <a:ext cx="2902" cy="409"/>
              <a:chOff x="3402" y="1661"/>
              <a:chExt cx="2902" cy="409"/>
            </a:xfrm>
          </p:grpSpPr>
          <p:sp>
            <p:nvSpPr>
              <p:cNvPr id="37084" name="Line 220"/>
              <p:cNvSpPr>
                <a:spLocks noChangeShapeType="1"/>
              </p:cNvSpPr>
              <p:nvPr/>
            </p:nvSpPr>
            <p:spPr bwMode="auto">
              <a:xfrm>
                <a:off x="3402" y="1934"/>
                <a:ext cx="36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5" name="Line 221"/>
              <p:cNvSpPr>
                <a:spLocks noChangeShapeType="1"/>
              </p:cNvSpPr>
              <p:nvPr/>
            </p:nvSpPr>
            <p:spPr bwMode="auto">
              <a:xfrm flipV="1">
                <a:off x="3765" y="1797"/>
                <a:ext cx="0" cy="13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6" name="Line 222"/>
              <p:cNvSpPr>
                <a:spLocks noChangeShapeType="1"/>
              </p:cNvSpPr>
              <p:nvPr/>
            </p:nvSpPr>
            <p:spPr bwMode="auto">
              <a:xfrm>
                <a:off x="3765" y="1797"/>
                <a:ext cx="3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7" name="Line 223"/>
              <p:cNvSpPr>
                <a:spLocks noChangeShapeType="1"/>
              </p:cNvSpPr>
              <p:nvPr/>
            </p:nvSpPr>
            <p:spPr bwMode="auto">
              <a:xfrm flipV="1">
                <a:off x="4127" y="1661"/>
                <a:ext cx="0" cy="13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8" name="Line 224"/>
              <p:cNvSpPr>
                <a:spLocks noChangeShapeType="1"/>
              </p:cNvSpPr>
              <p:nvPr/>
            </p:nvSpPr>
            <p:spPr bwMode="auto">
              <a:xfrm>
                <a:off x="4127" y="1661"/>
                <a:ext cx="3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9" name="Line 225"/>
              <p:cNvSpPr>
                <a:spLocks noChangeShapeType="1"/>
              </p:cNvSpPr>
              <p:nvPr/>
            </p:nvSpPr>
            <p:spPr bwMode="auto">
              <a:xfrm>
                <a:off x="4490" y="1843"/>
                <a:ext cx="3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90" name="Line 226"/>
              <p:cNvSpPr>
                <a:spLocks noChangeShapeType="1"/>
              </p:cNvSpPr>
              <p:nvPr/>
            </p:nvSpPr>
            <p:spPr bwMode="auto">
              <a:xfrm>
                <a:off x="4853" y="2070"/>
                <a:ext cx="3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91" name="Line 227"/>
              <p:cNvSpPr>
                <a:spLocks noChangeShapeType="1"/>
              </p:cNvSpPr>
              <p:nvPr/>
            </p:nvSpPr>
            <p:spPr bwMode="auto">
              <a:xfrm>
                <a:off x="5579" y="2024"/>
                <a:ext cx="3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92" name="Line 228"/>
              <p:cNvSpPr>
                <a:spLocks noChangeShapeType="1"/>
              </p:cNvSpPr>
              <p:nvPr/>
            </p:nvSpPr>
            <p:spPr bwMode="auto">
              <a:xfrm>
                <a:off x="5942" y="1707"/>
                <a:ext cx="36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93" name="Line 229"/>
              <p:cNvSpPr>
                <a:spLocks noChangeShapeType="1"/>
              </p:cNvSpPr>
              <p:nvPr/>
            </p:nvSpPr>
            <p:spPr bwMode="auto">
              <a:xfrm>
                <a:off x="4490" y="1661"/>
                <a:ext cx="0" cy="18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94" name="Line 230"/>
              <p:cNvSpPr>
                <a:spLocks noChangeShapeType="1"/>
              </p:cNvSpPr>
              <p:nvPr/>
            </p:nvSpPr>
            <p:spPr bwMode="auto">
              <a:xfrm>
                <a:off x="4853" y="1843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95" name="Line 231"/>
              <p:cNvSpPr>
                <a:spLocks noChangeShapeType="1"/>
              </p:cNvSpPr>
              <p:nvPr/>
            </p:nvSpPr>
            <p:spPr bwMode="auto">
              <a:xfrm flipV="1">
                <a:off x="5942" y="1707"/>
                <a:ext cx="0" cy="31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7096" name="Freeform 232"/>
          <p:cNvSpPr>
            <a:spLocks/>
          </p:cNvSpPr>
          <p:nvPr/>
        </p:nvSpPr>
        <p:spPr bwMode="auto">
          <a:xfrm>
            <a:off x="887413" y="5803900"/>
            <a:ext cx="4586287" cy="1008063"/>
          </a:xfrm>
          <a:custGeom>
            <a:avLst/>
            <a:gdLst/>
            <a:ahLst/>
            <a:cxnLst>
              <a:cxn ang="0">
                <a:pos x="0" y="493"/>
              </a:cxn>
              <a:cxn ang="0">
                <a:pos x="75" y="443"/>
              </a:cxn>
              <a:cxn ang="0">
                <a:pos x="134" y="368"/>
              </a:cxn>
              <a:cxn ang="0">
                <a:pos x="167" y="326"/>
              </a:cxn>
              <a:cxn ang="0">
                <a:pos x="176" y="301"/>
              </a:cxn>
              <a:cxn ang="0">
                <a:pos x="276" y="259"/>
              </a:cxn>
              <a:cxn ang="0">
                <a:pos x="368" y="267"/>
              </a:cxn>
              <a:cxn ang="0">
                <a:pos x="476" y="234"/>
              </a:cxn>
              <a:cxn ang="0">
                <a:pos x="535" y="184"/>
              </a:cxn>
              <a:cxn ang="0">
                <a:pos x="551" y="159"/>
              </a:cxn>
              <a:cxn ang="0">
                <a:pos x="601" y="142"/>
              </a:cxn>
              <a:cxn ang="0">
                <a:pos x="777" y="101"/>
              </a:cxn>
              <a:cxn ang="0">
                <a:pos x="927" y="42"/>
              </a:cxn>
              <a:cxn ang="0">
                <a:pos x="1002" y="75"/>
              </a:cxn>
              <a:cxn ang="0">
                <a:pos x="1102" y="134"/>
              </a:cxn>
              <a:cxn ang="0">
                <a:pos x="1202" y="184"/>
              </a:cxn>
              <a:cxn ang="0">
                <a:pos x="1353" y="293"/>
              </a:cxn>
              <a:cxn ang="0">
                <a:pos x="1403" y="326"/>
              </a:cxn>
              <a:cxn ang="0">
                <a:pos x="1428" y="343"/>
              </a:cxn>
              <a:cxn ang="0">
                <a:pos x="1478" y="359"/>
              </a:cxn>
              <a:cxn ang="0">
                <a:pos x="1503" y="376"/>
              </a:cxn>
              <a:cxn ang="0">
                <a:pos x="1528" y="401"/>
              </a:cxn>
              <a:cxn ang="0">
                <a:pos x="1578" y="434"/>
              </a:cxn>
              <a:cxn ang="0">
                <a:pos x="1745" y="535"/>
              </a:cxn>
              <a:cxn ang="0">
                <a:pos x="1795" y="560"/>
              </a:cxn>
              <a:cxn ang="0">
                <a:pos x="1845" y="576"/>
              </a:cxn>
              <a:cxn ang="0">
                <a:pos x="1970" y="635"/>
              </a:cxn>
              <a:cxn ang="0">
                <a:pos x="2054" y="626"/>
              </a:cxn>
              <a:cxn ang="0">
                <a:pos x="2104" y="610"/>
              </a:cxn>
              <a:cxn ang="0">
                <a:pos x="2154" y="568"/>
              </a:cxn>
              <a:cxn ang="0">
                <a:pos x="2238" y="476"/>
              </a:cxn>
              <a:cxn ang="0">
                <a:pos x="2313" y="426"/>
              </a:cxn>
              <a:cxn ang="0">
                <a:pos x="2338" y="409"/>
              </a:cxn>
              <a:cxn ang="0">
                <a:pos x="2421" y="326"/>
              </a:cxn>
              <a:cxn ang="0">
                <a:pos x="2446" y="309"/>
              </a:cxn>
              <a:cxn ang="0">
                <a:pos x="2538" y="242"/>
              </a:cxn>
              <a:cxn ang="0">
                <a:pos x="2638" y="184"/>
              </a:cxn>
              <a:cxn ang="0">
                <a:pos x="2680" y="134"/>
              </a:cxn>
              <a:cxn ang="0">
                <a:pos x="2730" y="101"/>
              </a:cxn>
              <a:cxn ang="0">
                <a:pos x="2772" y="67"/>
              </a:cxn>
              <a:cxn ang="0">
                <a:pos x="2788" y="42"/>
              </a:cxn>
              <a:cxn ang="0">
                <a:pos x="2839" y="25"/>
              </a:cxn>
              <a:cxn ang="0">
                <a:pos x="2864" y="9"/>
              </a:cxn>
              <a:cxn ang="0">
                <a:pos x="2889" y="0"/>
              </a:cxn>
            </a:cxnLst>
            <a:rect l="0" t="0" r="r" b="b"/>
            <a:pathLst>
              <a:path w="2889" h="635">
                <a:moveTo>
                  <a:pt x="0" y="493"/>
                </a:moveTo>
                <a:cubicBezTo>
                  <a:pt x="25" y="468"/>
                  <a:pt x="46" y="462"/>
                  <a:pt x="75" y="443"/>
                </a:cubicBezTo>
                <a:cubicBezTo>
                  <a:pt x="116" y="383"/>
                  <a:pt x="95" y="407"/>
                  <a:pt x="134" y="368"/>
                </a:cubicBezTo>
                <a:cubicBezTo>
                  <a:pt x="153" y="308"/>
                  <a:pt x="125" y="378"/>
                  <a:pt x="167" y="326"/>
                </a:cubicBezTo>
                <a:cubicBezTo>
                  <a:pt x="173" y="319"/>
                  <a:pt x="170" y="308"/>
                  <a:pt x="176" y="301"/>
                </a:cubicBezTo>
                <a:cubicBezTo>
                  <a:pt x="196" y="276"/>
                  <a:pt x="247" y="268"/>
                  <a:pt x="276" y="259"/>
                </a:cubicBezTo>
                <a:cubicBezTo>
                  <a:pt x="307" y="262"/>
                  <a:pt x="337" y="269"/>
                  <a:pt x="368" y="267"/>
                </a:cubicBezTo>
                <a:cubicBezTo>
                  <a:pt x="396" y="265"/>
                  <a:pt x="448" y="243"/>
                  <a:pt x="476" y="234"/>
                </a:cubicBezTo>
                <a:cubicBezTo>
                  <a:pt x="516" y="207"/>
                  <a:pt x="491" y="198"/>
                  <a:pt x="535" y="184"/>
                </a:cubicBezTo>
                <a:cubicBezTo>
                  <a:pt x="540" y="176"/>
                  <a:pt x="543" y="165"/>
                  <a:pt x="551" y="159"/>
                </a:cubicBezTo>
                <a:cubicBezTo>
                  <a:pt x="565" y="148"/>
                  <a:pt x="584" y="148"/>
                  <a:pt x="601" y="142"/>
                </a:cubicBezTo>
                <a:cubicBezTo>
                  <a:pt x="661" y="122"/>
                  <a:pt x="713" y="109"/>
                  <a:pt x="777" y="101"/>
                </a:cubicBezTo>
                <a:cubicBezTo>
                  <a:pt x="828" y="83"/>
                  <a:pt x="876" y="58"/>
                  <a:pt x="927" y="42"/>
                </a:cubicBezTo>
                <a:cubicBezTo>
                  <a:pt x="954" y="51"/>
                  <a:pt x="975" y="66"/>
                  <a:pt x="1002" y="75"/>
                </a:cubicBezTo>
                <a:cubicBezTo>
                  <a:pt x="1037" y="99"/>
                  <a:pt x="1063" y="122"/>
                  <a:pt x="1102" y="134"/>
                </a:cubicBezTo>
                <a:cubicBezTo>
                  <a:pt x="1132" y="154"/>
                  <a:pt x="1168" y="173"/>
                  <a:pt x="1202" y="184"/>
                </a:cubicBezTo>
                <a:cubicBezTo>
                  <a:pt x="1268" y="227"/>
                  <a:pt x="1294" y="232"/>
                  <a:pt x="1353" y="293"/>
                </a:cubicBezTo>
                <a:cubicBezTo>
                  <a:pt x="1367" y="307"/>
                  <a:pt x="1386" y="315"/>
                  <a:pt x="1403" y="326"/>
                </a:cubicBezTo>
                <a:cubicBezTo>
                  <a:pt x="1411" y="332"/>
                  <a:pt x="1418" y="340"/>
                  <a:pt x="1428" y="343"/>
                </a:cubicBezTo>
                <a:cubicBezTo>
                  <a:pt x="1445" y="348"/>
                  <a:pt x="1478" y="359"/>
                  <a:pt x="1478" y="359"/>
                </a:cubicBezTo>
                <a:cubicBezTo>
                  <a:pt x="1486" y="365"/>
                  <a:pt x="1495" y="370"/>
                  <a:pt x="1503" y="376"/>
                </a:cubicBezTo>
                <a:cubicBezTo>
                  <a:pt x="1512" y="384"/>
                  <a:pt x="1519" y="394"/>
                  <a:pt x="1528" y="401"/>
                </a:cubicBezTo>
                <a:cubicBezTo>
                  <a:pt x="1544" y="413"/>
                  <a:pt x="1578" y="434"/>
                  <a:pt x="1578" y="434"/>
                </a:cubicBezTo>
                <a:cubicBezTo>
                  <a:pt x="1618" y="493"/>
                  <a:pt x="1685" y="505"/>
                  <a:pt x="1745" y="535"/>
                </a:cubicBezTo>
                <a:cubicBezTo>
                  <a:pt x="1799" y="562"/>
                  <a:pt x="1742" y="542"/>
                  <a:pt x="1795" y="560"/>
                </a:cubicBezTo>
                <a:cubicBezTo>
                  <a:pt x="1812" y="566"/>
                  <a:pt x="1845" y="576"/>
                  <a:pt x="1845" y="576"/>
                </a:cubicBezTo>
                <a:cubicBezTo>
                  <a:pt x="1883" y="602"/>
                  <a:pt x="1926" y="619"/>
                  <a:pt x="1970" y="635"/>
                </a:cubicBezTo>
                <a:cubicBezTo>
                  <a:pt x="1998" y="632"/>
                  <a:pt x="2026" y="631"/>
                  <a:pt x="2054" y="626"/>
                </a:cubicBezTo>
                <a:cubicBezTo>
                  <a:pt x="2071" y="623"/>
                  <a:pt x="2104" y="610"/>
                  <a:pt x="2104" y="610"/>
                </a:cubicBezTo>
                <a:cubicBezTo>
                  <a:pt x="2119" y="595"/>
                  <a:pt x="2140" y="584"/>
                  <a:pt x="2154" y="568"/>
                </a:cubicBezTo>
                <a:cubicBezTo>
                  <a:pt x="2193" y="523"/>
                  <a:pt x="2190" y="512"/>
                  <a:pt x="2238" y="476"/>
                </a:cubicBezTo>
                <a:cubicBezTo>
                  <a:pt x="2262" y="458"/>
                  <a:pt x="2288" y="443"/>
                  <a:pt x="2313" y="426"/>
                </a:cubicBezTo>
                <a:cubicBezTo>
                  <a:pt x="2321" y="420"/>
                  <a:pt x="2338" y="409"/>
                  <a:pt x="2338" y="409"/>
                </a:cubicBezTo>
                <a:cubicBezTo>
                  <a:pt x="2383" y="342"/>
                  <a:pt x="2354" y="371"/>
                  <a:pt x="2421" y="326"/>
                </a:cubicBezTo>
                <a:cubicBezTo>
                  <a:pt x="2429" y="320"/>
                  <a:pt x="2446" y="309"/>
                  <a:pt x="2446" y="309"/>
                </a:cubicBezTo>
                <a:cubicBezTo>
                  <a:pt x="2468" y="276"/>
                  <a:pt x="2503" y="265"/>
                  <a:pt x="2538" y="242"/>
                </a:cubicBezTo>
                <a:cubicBezTo>
                  <a:pt x="2571" y="220"/>
                  <a:pt x="2600" y="196"/>
                  <a:pt x="2638" y="184"/>
                </a:cubicBezTo>
                <a:cubicBezTo>
                  <a:pt x="2653" y="169"/>
                  <a:pt x="2664" y="148"/>
                  <a:pt x="2680" y="134"/>
                </a:cubicBezTo>
                <a:cubicBezTo>
                  <a:pt x="2695" y="121"/>
                  <a:pt x="2730" y="101"/>
                  <a:pt x="2730" y="101"/>
                </a:cubicBezTo>
                <a:cubicBezTo>
                  <a:pt x="2779" y="25"/>
                  <a:pt x="2714" y="114"/>
                  <a:pt x="2772" y="67"/>
                </a:cubicBezTo>
                <a:cubicBezTo>
                  <a:pt x="2780" y="61"/>
                  <a:pt x="2780" y="48"/>
                  <a:pt x="2788" y="42"/>
                </a:cubicBezTo>
                <a:cubicBezTo>
                  <a:pt x="2802" y="31"/>
                  <a:pt x="2823" y="33"/>
                  <a:pt x="2839" y="25"/>
                </a:cubicBezTo>
                <a:cubicBezTo>
                  <a:pt x="2848" y="21"/>
                  <a:pt x="2855" y="13"/>
                  <a:pt x="2864" y="9"/>
                </a:cubicBezTo>
                <a:cubicBezTo>
                  <a:pt x="2872" y="5"/>
                  <a:pt x="2889" y="0"/>
                  <a:pt x="2889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99" name="Text Box 235"/>
          <p:cNvSpPr txBox="1">
            <a:spLocks noChangeArrowheads="1"/>
          </p:cNvSpPr>
          <p:nvPr/>
        </p:nvSpPr>
        <p:spPr bwMode="auto">
          <a:xfrm>
            <a:off x="5508625" y="1989138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Times New Roman" pitchFamily="18" charset="0"/>
              </a:rPr>
              <a:t>time</a:t>
            </a:r>
          </a:p>
        </p:txBody>
      </p:sp>
      <p:sp>
        <p:nvSpPr>
          <p:cNvPr id="37100" name="Line 236"/>
          <p:cNvSpPr>
            <a:spLocks noChangeShapeType="1"/>
          </p:cNvSpPr>
          <p:nvPr/>
        </p:nvSpPr>
        <p:spPr bwMode="auto">
          <a:xfrm>
            <a:off x="8818563" y="4364038"/>
            <a:ext cx="1587" cy="1009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101" name="Line 237"/>
          <p:cNvSpPr>
            <a:spLocks noChangeShapeType="1"/>
          </p:cNvSpPr>
          <p:nvPr/>
        </p:nvSpPr>
        <p:spPr bwMode="auto">
          <a:xfrm>
            <a:off x="6804025" y="35734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102" name="Line 238"/>
          <p:cNvSpPr>
            <a:spLocks noChangeShapeType="1"/>
          </p:cNvSpPr>
          <p:nvPr/>
        </p:nvSpPr>
        <p:spPr bwMode="auto">
          <a:xfrm>
            <a:off x="8532813" y="692150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103" name="Line 239"/>
          <p:cNvSpPr>
            <a:spLocks noChangeShapeType="1"/>
          </p:cNvSpPr>
          <p:nvPr/>
        </p:nvSpPr>
        <p:spPr bwMode="auto">
          <a:xfrm>
            <a:off x="7740650" y="191611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104" name="Line 240"/>
          <p:cNvSpPr>
            <a:spLocks noChangeShapeType="1"/>
          </p:cNvSpPr>
          <p:nvPr/>
        </p:nvSpPr>
        <p:spPr bwMode="auto">
          <a:xfrm>
            <a:off x="7740650" y="191611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105" name="Text Box 241"/>
          <p:cNvSpPr txBox="1">
            <a:spLocks noChangeArrowheads="1"/>
          </p:cNvSpPr>
          <p:nvPr/>
        </p:nvSpPr>
        <p:spPr bwMode="auto">
          <a:xfrm rot="-1586986">
            <a:off x="169863" y="579438"/>
            <a:ext cx="1728787" cy="831850"/>
          </a:xfrm>
          <a:prstGeom prst="rect">
            <a:avLst/>
          </a:prstGeom>
          <a:noFill/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FF0000"/>
                </a:solidFill>
                <a:latin typeface="Comic Sans MS" pitchFamily="66" charset="0"/>
              </a:rPr>
              <a:t>PCM  procedure</a:t>
            </a:r>
          </a:p>
        </p:txBody>
      </p:sp>
      <p:graphicFrame>
        <p:nvGraphicFramePr>
          <p:cNvPr id="37106" name="Object 242"/>
          <p:cNvGraphicFramePr>
            <a:graphicFrameLocks noChangeAspect="1"/>
          </p:cNvGraphicFramePr>
          <p:nvPr>
            <p:ph sz="half" idx="2"/>
          </p:nvPr>
        </p:nvGraphicFramePr>
        <p:xfrm>
          <a:off x="971550" y="188913"/>
          <a:ext cx="403225" cy="603250"/>
        </p:xfrm>
        <a:graphic>
          <a:graphicData uri="http://schemas.openxmlformats.org/presentationml/2006/ole">
            <p:oleObj spid="_x0000_s37106" name="Microsoft ClipArt Gallery" r:id="rId3" imgW="1857600" imgH="3995640" progId="MS_ClipArt_Gallery">
              <p:embed/>
            </p:oleObj>
          </a:graphicData>
        </a:graphic>
      </p:graphicFrame>
      <p:sp>
        <p:nvSpPr>
          <p:cNvPr id="37107" name="Freeform 243"/>
          <p:cNvSpPr>
            <a:spLocks/>
          </p:cNvSpPr>
          <p:nvPr/>
        </p:nvSpPr>
        <p:spPr bwMode="auto">
          <a:xfrm>
            <a:off x="4873625" y="4875213"/>
            <a:ext cx="649288" cy="409575"/>
          </a:xfrm>
          <a:custGeom>
            <a:avLst/>
            <a:gdLst/>
            <a:ahLst/>
            <a:cxnLst>
              <a:cxn ang="0">
                <a:pos x="267" y="241"/>
              </a:cxn>
              <a:cxn ang="0">
                <a:pos x="64" y="224"/>
              </a:cxn>
              <a:cxn ang="0">
                <a:pos x="30" y="173"/>
              </a:cxn>
              <a:cxn ang="0">
                <a:pos x="13" y="148"/>
              </a:cxn>
              <a:cxn ang="0">
                <a:pos x="56" y="4"/>
              </a:cxn>
              <a:cxn ang="0">
                <a:pos x="318" y="38"/>
              </a:cxn>
              <a:cxn ang="0">
                <a:pos x="394" y="97"/>
              </a:cxn>
              <a:cxn ang="0">
                <a:pos x="369" y="190"/>
              </a:cxn>
              <a:cxn ang="0">
                <a:pos x="310" y="233"/>
              </a:cxn>
              <a:cxn ang="0">
                <a:pos x="234" y="241"/>
              </a:cxn>
              <a:cxn ang="0">
                <a:pos x="208" y="258"/>
              </a:cxn>
            </a:cxnLst>
            <a:rect l="0" t="0" r="r" b="b"/>
            <a:pathLst>
              <a:path w="409" h="258">
                <a:moveTo>
                  <a:pt x="267" y="241"/>
                </a:moveTo>
                <a:cubicBezTo>
                  <a:pt x="201" y="225"/>
                  <a:pt x="129" y="243"/>
                  <a:pt x="64" y="224"/>
                </a:cubicBezTo>
                <a:cubicBezTo>
                  <a:pt x="44" y="218"/>
                  <a:pt x="41" y="190"/>
                  <a:pt x="30" y="173"/>
                </a:cubicBezTo>
                <a:cubicBezTo>
                  <a:pt x="24" y="165"/>
                  <a:pt x="13" y="148"/>
                  <a:pt x="13" y="148"/>
                </a:cubicBezTo>
                <a:cubicBezTo>
                  <a:pt x="0" y="94"/>
                  <a:pt x="17" y="42"/>
                  <a:pt x="56" y="4"/>
                </a:cubicBezTo>
                <a:cubicBezTo>
                  <a:pt x="126" y="7"/>
                  <a:pt x="243" y="0"/>
                  <a:pt x="318" y="38"/>
                </a:cubicBezTo>
                <a:cubicBezTo>
                  <a:pt x="347" y="53"/>
                  <a:pt x="367" y="79"/>
                  <a:pt x="394" y="97"/>
                </a:cubicBezTo>
                <a:cubicBezTo>
                  <a:pt x="409" y="138"/>
                  <a:pt x="405" y="165"/>
                  <a:pt x="369" y="190"/>
                </a:cubicBezTo>
                <a:cubicBezTo>
                  <a:pt x="357" y="230"/>
                  <a:pt x="347" y="220"/>
                  <a:pt x="310" y="233"/>
                </a:cubicBezTo>
                <a:cubicBezTo>
                  <a:pt x="277" y="222"/>
                  <a:pt x="266" y="231"/>
                  <a:pt x="234" y="241"/>
                </a:cubicBezTo>
                <a:cubicBezTo>
                  <a:pt x="225" y="247"/>
                  <a:pt x="208" y="258"/>
                  <a:pt x="208" y="258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108" name="Freeform 244"/>
          <p:cNvSpPr>
            <a:spLocks/>
          </p:cNvSpPr>
          <p:nvPr/>
        </p:nvSpPr>
        <p:spPr bwMode="auto">
          <a:xfrm>
            <a:off x="5203825" y="5284788"/>
            <a:ext cx="1455738" cy="5921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2" y="59"/>
              </a:cxn>
              <a:cxn ang="0">
                <a:pos x="136" y="85"/>
              </a:cxn>
              <a:cxn ang="0">
                <a:pos x="263" y="119"/>
              </a:cxn>
              <a:cxn ang="0">
                <a:pos x="407" y="186"/>
              </a:cxn>
              <a:cxn ang="0">
                <a:pos x="483" y="229"/>
              </a:cxn>
              <a:cxn ang="0">
                <a:pos x="508" y="254"/>
              </a:cxn>
              <a:cxn ang="0">
                <a:pos x="534" y="263"/>
              </a:cxn>
              <a:cxn ang="0">
                <a:pos x="576" y="296"/>
              </a:cxn>
              <a:cxn ang="0">
                <a:pos x="703" y="390"/>
              </a:cxn>
              <a:cxn ang="0">
                <a:pos x="796" y="457"/>
              </a:cxn>
            </a:cxnLst>
            <a:rect l="0" t="0" r="r" b="b"/>
            <a:pathLst>
              <a:path w="796" h="457">
                <a:moveTo>
                  <a:pt x="0" y="0"/>
                </a:moveTo>
                <a:cubicBezTo>
                  <a:pt x="37" y="19"/>
                  <a:pt x="67" y="32"/>
                  <a:pt x="102" y="59"/>
                </a:cubicBezTo>
                <a:cubicBezTo>
                  <a:pt x="113" y="68"/>
                  <a:pt x="123" y="80"/>
                  <a:pt x="136" y="85"/>
                </a:cubicBezTo>
                <a:cubicBezTo>
                  <a:pt x="177" y="100"/>
                  <a:pt x="224" y="99"/>
                  <a:pt x="263" y="119"/>
                </a:cubicBezTo>
                <a:cubicBezTo>
                  <a:pt x="309" y="142"/>
                  <a:pt x="362" y="161"/>
                  <a:pt x="407" y="186"/>
                </a:cubicBezTo>
                <a:cubicBezTo>
                  <a:pt x="515" y="246"/>
                  <a:pt x="362" y="180"/>
                  <a:pt x="483" y="229"/>
                </a:cubicBezTo>
                <a:cubicBezTo>
                  <a:pt x="491" y="237"/>
                  <a:pt x="498" y="247"/>
                  <a:pt x="508" y="254"/>
                </a:cubicBezTo>
                <a:cubicBezTo>
                  <a:pt x="516" y="259"/>
                  <a:pt x="527" y="257"/>
                  <a:pt x="534" y="263"/>
                </a:cubicBezTo>
                <a:cubicBezTo>
                  <a:pt x="588" y="305"/>
                  <a:pt x="514" y="276"/>
                  <a:pt x="576" y="296"/>
                </a:cubicBezTo>
                <a:cubicBezTo>
                  <a:pt x="621" y="326"/>
                  <a:pt x="661" y="357"/>
                  <a:pt x="703" y="390"/>
                </a:cubicBezTo>
                <a:cubicBezTo>
                  <a:pt x="735" y="415"/>
                  <a:pt x="768" y="429"/>
                  <a:pt x="796" y="457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109" name="Text Box 245"/>
          <p:cNvSpPr txBox="1">
            <a:spLocks noChangeArrowheads="1"/>
          </p:cNvSpPr>
          <p:nvPr/>
        </p:nvSpPr>
        <p:spPr bwMode="auto">
          <a:xfrm>
            <a:off x="5940425" y="5876925"/>
            <a:ext cx="1944688" cy="5270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>
                <a:latin typeface="Times New Roman" pitchFamily="18" charset="0"/>
              </a:rPr>
              <a:t>0 101(1-bit sign &amp; 3-bit amplitude magnitude)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AC52-119B-406F-81D5-80FC66FD1253}" type="slidenum">
              <a:rPr lang="en-US" altLang="ko-KR"/>
              <a:pPr/>
              <a:t>5</a:t>
            </a:fld>
            <a:endParaRPr lang="en-US" altLang="ko-KR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0"/>
            <a:ext cx="5903913" cy="1052513"/>
          </a:xfrm>
        </p:spPr>
        <p:txBody>
          <a:bodyPr/>
          <a:lstStyle/>
          <a:p>
            <a:r>
              <a:rPr lang="en-US" altLang="ko-KR" sz="2800" b="1">
                <a:solidFill>
                  <a:srgbClr val="0000FF"/>
                </a:solidFill>
                <a:latin typeface="Comic Sans MS" pitchFamily="66" charset="0"/>
              </a:rPr>
              <a:t>2.2  Digitization Principles(2)</a:t>
            </a:r>
            <a:br>
              <a:rPr lang="en-US" altLang="ko-KR" sz="2800" b="1">
                <a:solidFill>
                  <a:srgbClr val="0000FF"/>
                </a:solidFill>
                <a:latin typeface="Comic Sans MS" pitchFamily="66" charset="0"/>
              </a:rPr>
            </a:br>
            <a:r>
              <a:rPr lang="en-US" altLang="ko-KR" sz="2800" b="1">
                <a:solidFill>
                  <a:srgbClr val="0000FF"/>
                </a:solidFill>
                <a:latin typeface="Comic Sans MS" pitchFamily="66" charset="0"/>
              </a:rPr>
              <a:t>(Analog </a:t>
            </a:r>
            <a:r>
              <a:rPr lang="en-US" altLang="ko-KR" sz="2800" b="1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 </a:t>
            </a:r>
            <a:r>
              <a:rPr lang="en-US" altLang="ko-KR" sz="2800" b="1">
                <a:solidFill>
                  <a:srgbClr val="0000FF"/>
                </a:solidFill>
                <a:latin typeface="Comic Sans MS" pitchFamily="66" charset="0"/>
              </a:rPr>
              <a:t>Digital)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539750" y="1052513"/>
            <a:ext cx="8208963" cy="474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>
                <a:latin typeface="Comic Sans MS" pitchFamily="66" charset="0"/>
              </a:rPr>
              <a:t> 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Analog Signal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Bandwidth</a:t>
            </a:r>
            <a:r>
              <a:rPr lang="en-US" altLang="ko-KR" sz="2000">
                <a:latin typeface="Comic Sans MS" pitchFamily="66" charset="0"/>
              </a:rPr>
              <a:t>, </a:t>
            </a:r>
            <a:r>
              <a:rPr lang="en-US" altLang="ko-KR" sz="2000" i="1">
                <a:solidFill>
                  <a:srgbClr val="0000FF"/>
                </a:solidFill>
                <a:latin typeface="Comic Sans MS" pitchFamily="66" charset="0"/>
              </a:rPr>
              <a:t>B</a:t>
            </a: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Hz</a:t>
            </a:r>
            <a:r>
              <a:rPr lang="en-US" altLang="ko-KR" sz="2000">
                <a:latin typeface="Comic Sans MS" pitchFamily="66" charset="0"/>
              </a:rPr>
              <a:t>, via bandlimiting channel (see the next slide)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endParaRPr lang="en-US" altLang="ko-KR" sz="2000">
              <a:latin typeface="Comic Sans MS" pitchFamily="66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Encoder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Bandlimiting filter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Sampling</a:t>
            </a:r>
            <a:r>
              <a:rPr lang="en-US" altLang="ko-KR" sz="2000">
                <a:latin typeface="Comic Sans MS" pitchFamily="66" charset="0"/>
              </a:rPr>
              <a:t>: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US" altLang="ko-KR" sz="2000" i="1">
                <a:solidFill>
                  <a:srgbClr val="0000FF"/>
                </a:solidFill>
                <a:latin typeface="Comic Sans MS" pitchFamily="66" charset="0"/>
              </a:rPr>
              <a:t>B</a:t>
            </a: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sps</a:t>
            </a:r>
            <a:r>
              <a:rPr lang="en-US" altLang="ko-KR" sz="2000">
                <a:latin typeface="Comic Sans MS" pitchFamily="66" charset="0"/>
              </a:rPr>
              <a:t>(samples per sec) 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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aliasing may happen !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Quantizing</a:t>
            </a:r>
            <a:r>
              <a:rPr lang="en-US" altLang="ko-KR" sz="2000">
                <a:latin typeface="Comic Sans MS" pitchFamily="66" charset="0"/>
              </a:rPr>
              <a:t>: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Aliasing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 filter</a:t>
            </a:r>
            <a:r>
              <a:rPr lang="en-US" altLang="ko-KR" sz="2000">
                <a:latin typeface="Comic Sans MS" pitchFamily="66" charset="0"/>
              </a:rPr>
              <a:t> for eliminating alias signals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quantization interval </a:t>
            </a:r>
            <a:r>
              <a:rPr lang="en-US" altLang="ko-KR" sz="2000" i="1">
                <a:solidFill>
                  <a:srgbClr val="0000FF"/>
                </a:solidFill>
                <a:latin typeface="Comic Sans MS" pitchFamily="66" charset="0"/>
              </a:rPr>
              <a:t>q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= 2(</a:t>
            </a:r>
            <a:r>
              <a:rPr lang="en-US" altLang="ko-KR" sz="2000" i="1">
                <a:solidFill>
                  <a:srgbClr val="0000FF"/>
                </a:solidFill>
                <a:latin typeface="Comic Sans MS" pitchFamily="66" charset="0"/>
              </a:rPr>
              <a:t>V</a:t>
            </a:r>
            <a:r>
              <a:rPr lang="en-US" altLang="ko-KR" sz="2000" i="1" baseline="-25000">
                <a:solidFill>
                  <a:srgbClr val="0000FF"/>
                </a:solidFill>
                <a:latin typeface="Comic Sans MS" pitchFamily="66" charset="0"/>
              </a:rPr>
              <a:t>max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/2</a:t>
            </a:r>
            <a:r>
              <a:rPr lang="en-US" altLang="ko-KR" sz="2000" i="1" baseline="30000">
                <a:solidFill>
                  <a:srgbClr val="0000FF"/>
                </a:solidFill>
                <a:latin typeface="Comic Sans MS" pitchFamily="66" charset="0"/>
              </a:rPr>
              <a:t>n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)</a:t>
            </a:r>
            <a:endParaRPr lang="en-US" altLang="ko-KR" sz="2000" i="1" baseline="30000">
              <a:solidFill>
                <a:srgbClr val="0000FF"/>
              </a:solidFill>
              <a:latin typeface="Comic Sans MS" pitchFamily="66" charset="0"/>
            </a:endParaRPr>
          </a:p>
          <a:p>
            <a:pPr lvl="2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 i="1" baseline="3000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altLang="ko-KR" sz="2000">
                <a:latin typeface="Comic Sans MS" pitchFamily="66" charset="0"/>
              </a:rPr>
              <a:t>quantization error/noise =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q/2</a:t>
            </a:r>
            <a:r>
              <a:rPr lang="en-US" altLang="ko-KR" sz="2000">
                <a:latin typeface="Comic Sans MS" pitchFamily="66" charset="0"/>
              </a:rPr>
              <a:t> 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endParaRPr lang="en-US" altLang="ko-KR" sz="2000">
              <a:latin typeface="Comic Sans MS" pitchFamily="66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Decoder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low-pass filter (= bandlimiting filter = anti-aliasing filter)</a:t>
            </a:r>
          </a:p>
        </p:txBody>
      </p:sp>
      <p:sp>
        <p:nvSpPr>
          <p:cNvPr id="9271" name="Rectangle 55"/>
          <p:cNvSpPr>
            <a:spLocks noChangeArrowheads="1"/>
          </p:cNvSpPr>
          <p:nvPr/>
        </p:nvSpPr>
        <p:spPr bwMode="auto">
          <a:xfrm>
            <a:off x="6372225" y="4149725"/>
            <a:ext cx="2376488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8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altLang="ko-KR" sz="1800">
                <a:solidFill>
                  <a:srgbClr val="0000FF"/>
                </a:solidFill>
                <a:latin typeface="Times New Roman" pitchFamily="18" charset="0"/>
              </a:rPr>
              <a:t>: # of bits</a:t>
            </a:r>
          </a:p>
          <a:p>
            <a:r>
              <a:rPr lang="en-US" altLang="ko-KR" sz="1800" i="1">
                <a:solidFill>
                  <a:srgbClr val="0000FF"/>
                </a:solidFill>
                <a:latin typeface="Times New Roman" pitchFamily="18" charset="0"/>
              </a:rPr>
              <a:t>V</a:t>
            </a:r>
            <a:r>
              <a:rPr lang="en-US" altLang="ko-KR" sz="1800" i="1" baseline="-25000">
                <a:solidFill>
                  <a:srgbClr val="0000FF"/>
                </a:solidFill>
                <a:latin typeface="Times New Roman" pitchFamily="18" charset="0"/>
              </a:rPr>
              <a:t>max</a:t>
            </a:r>
            <a:r>
              <a:rPr lang="en-US" altLang="ko-KR" sz="1800">
                <a:solidFill>
                  <a:srgbClr val="0000FF"/>
                </a:solidFill>
                <a:latin typeface="Times New Roman" pitchFamily="18" charset="0"/>
              </a:rPr>
              <a:t>: max(min) positive</a:t>
            </a:r>
          </a:p>
          <a:p>
            <a:r>
              <a:rPr lang="en-US" altLang="ko-KR" sz="1800">
                <a:solidFill>
                  <a:srgbClr val="0000FF"/>
                </a:solidFill>
                <a:latin typeface="Times New Roman" pitchFamily="18" charset="0"/>
              </a:rPr>
              <a:t>         (negative) signal </a:t>
            </a:r>
          </a:p>
          <a:p>
            <a:r>
              <a:rPr lang="en-US" altLang="ko-KR" sz="1800">
                <a:solidFill>
                  <a:srgbClr val="0000FF"/>
                </a:solidFill>
                <a:latin typeface="Times New Roman" pitchFamily="18" charset="0"/>
              </a:rPr>
              <a:t>         amplitude</a:t>
            </a: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 rot="-217711">
            <a:off x="5003800" y="2133600"/>
            <a:ext cx="3384550" cy="650875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Comic Sans MS" pitchFamily="66" charset="0"/>
              </a:rPr>
              <a:t>Dynamic range of signal D D=20 log</a:t>
            </a:r>
            <a:r>
              <a:rPr lang="en-US" altLang="ko-KR" sz="1800" baseline="-25000">
                <a:latin typeface="Comic Sans MS" pitchFamily="66" charset="0"/>
              </a:rPr>
              <a:t>10</a:t>
            </a:r>
            <a:r>
              <a:rPr lang="en-US" altLang="ko-KR" sz="1800">
                <a:latin typeface="Comic Sans MS" pitchFamily="66" charset="0"/>
              </a:rPr>
              <a:t>(V</a:t>
            </a:r>
            <a:r>
              <a:rPr lang="en-US" altLang="ko-KR" sz="1800" baseline="-25000">
                <a:latin typeface="Comic Sans MS" pitchFamily="66" charset="0"/>
              </a:rPr>
              <a:t>max</a:t>
            </a:r>
            <a:r>
              <a:rPr lang="en-US" altLang="ko-KR" sz="1800">
                <a:latin typeface="Comic Sans MS" pitchFamily="66" charset="0"/>
              </a:rPr>
              <a:t>/V</a:t>
            </a:r>
            <a:r>
              <a:rPr lang="en-US" altLang="ko-KR" sz="1800" baseline="-25000">
                <a:latin typeface="Comic Sans MS" pitchFamily="66" charset="0"/>
              </a:rPr>
              <a:t>min</a:t>
            </a:r>
            <a:r>
              <a:rPr lang="en-US" altLang="ko-KR" sz="1800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E6D7B-8BA2-4B7F-BA64-1348138C8B45}" type="slidenum">
              <a:rPr lang="en-US" altLang="ko-KR"/>
              <a:pPr/>
              <a:t>6</a:t>
            </a:fld>
            <a:endParaRPr lang="en-US" altLang="ko-KR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0"/>
            <a:ext cx="6408737" cy="863600"/>
          </a:xfrm>
        </p:spPr>
        <p:txBody>
          <a:bodyPr/>
          <a:lstStyle/>
          <a:p>
            <a:r>
              <a:rPr lang="en-US" altLang="ko-KR" sz="2800" b="1">
                <a:solidFill>
                  <a:srgbClr val="0000FF"/>
                </a:solidFill>
                <a:latin typeface="Comic Sans MS" pitchFamily="66" charset="0"/>
              </a:rPr>
              <a:t>2.2  Digitization Principles (3)</a:t>
            </a:r>
            <a:br>
              <a:rPr lang="en-US" altLang="ko-KR" sz="2800" b="1">
                <a:solidFill>
                  <a:srgbClr val="0000FF"/>
                </a:solidFill>
                <a:latin typeface="Comic Sans MS" pitchFamily="66" charset="0"/>
              </a:rPr>
            </a:br>
            <a:r>
              <a:rPr lang="en-US" altLang="ko-KR" sz="2800" b="1">
                <a:solidFill>
                  <a:srgbClr val="0000FF"/>
                </a:solidFill>
                <a:latin typeface="Comic Sans MS" pitchFamily="66" charset="0"/>
              </a:rPr>
              <a:t>(Analog </a:t>
            </a:r>
            <a:r>
              <a:rPr lang="en-US" altLang="ko-KR" sz="2800" b="1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 </a:t>
            </a:r>
            <a:r>
              <a:rPr lang="en-US" altLang="ko-KR" sz="2800" b="1">
                <a:solidFill>
                  <a:srgbClr val="0000FF"/>
                </a:solidFill>
                <a:latin typeface="Comic Sans MS" pitchFamily="66" charset="0"/>
              </a:rPr>
              <a:t>Digital)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 rot="-495185">
            <a:off x="5075238" y="620713"/>
            <a:ext cx="4068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Aliasing signal &amp; its elimination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468313" y="1052513"/>
            <a:ext cx="1944687" cy="6508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Comic Sans MS" pitchFamily="66" charset="0"/>
              </a:rPr>
              <a:t>When does aliasing occur ?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2628900" y="1341438"/>
            <a:ext cx="5327650" cy="358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>
                <a:solidFill>
                  <a:srgbClr val="3366FF"/>
                </a:solidFill>
                <a:latin typeface="Times New Roman" pitchFamily="18" charset="0"/>
              </a:rPr>
              <a:t>If the sampling rate is lower than the Nyquist rate</a:t>
            </a:r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>
            <a:off x="684213" y="2851150"/>
            <a:ext cx="381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V="1">
            <a:off x="828675" y="2203450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62" name="Freeform 22"/>
          <p:cNvSpPr>
            <a:spLocks/>
          </p:cNvSpPr>
          <p:nvPr/>
        </p:nvSpPr>
        <p:spPr bwMode="auto">
          <a:xfrm>
            <a:off x="828675" y="2490788"/>
            <a:ext cx="576263" cy="360362"/>
          </a:xfrm>
          <a:custGeom>
            <a:avLst/>
            <a:gdLst/>
            <a:ahLst/>
            <a:cxnLst>
              <a:cxn ang="0">
                <a:pos x="0" y="227"/>
              </a:cxn>
              <a:cxn ang="0">
                <a:pos x="181" y="0"/>
              </a:cxn>
              <a:cxn ang="0">
                <a:pos x="363" y="227"/>
              </a:cxn>
            </a:cxnLst>
            <a:rect l="0" t="0" r="r" b="b"/>
            <a:pathLst>
              <a:path w="363" h="227">
                <a:moveTo>
                  <a:pt x="0" y="227"/>
                </a:moveTo>
                <a:cubicBezTo>
                  <a:pt x="60" y="113"/>
                  <a:pt x="121" y="0"/>
                  <a:pt x="181" y="0"/>
                </a:cubicBezTo>
                <a:cubicBezTo>
                  <a:pt x="241" y="0"/>
                  <a:pt x="333" y="189"/>
                  <a:pt x="363" y="22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63" name="Freeform 23"/>
          <p:cNvSpPr>
            <a:spLocks/>
          </p:cNvSpPr>
          <p:nvPr/>
        </p:nvSpPr>
        <p:spPr bwMode="auto">
          <a:xfrm>
            <a:off x="1979613" y="2490788"/>
            <a:ext cx="576262" cy="360362"/>
          </a:xfrm>
          <a:custGeom>
            <a:avLst/>
            <a:gdLst/>
            <a:ahLst/>
            <a:cxnLst>
              <a:cxn ang="0">
                <a:pos x="0" y="227"/>
              </a:cxn>
              <a:cxn ang="0">
                <a:pos x="181" y="0"/>
              </a:cxn>
              <a:cxn ang="0">
                <a:pos x="363" y="227"/>
              </a:cxn>
            </a:cxnLst>
            <a:rect l="0" t="0" r="r" b="b"/>
            <a:pathLst>
              <a:path w="363" h="227">
                <a:moveTo>
                  <a:pt x="0" y="227"/>
                </a:moveTo>
                <a:cubicBezTo>
                  <a:pt x="60" y="113"/>
                  <a:pt x="121" y="0"/>
                  <a:pt x="181" y="0"/>
                </a:cubicBezTo>
                <a:cubicBezTo>
                  <a:pt x="241" y="0"/>
                  <a:pt x="333" y="189"/>
                  <a:pt x="363" y="22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64" name="Freeform 24"/>
          <p:cNvSpPr>
            <a:spLocks/>
          </p:cNvSpPr>
          <p:nvPr/>
        </p:nvSpPr>
        <p:spPr bwMode="auto">
          <a:xfrm>
            <a:off x="3132138" y="2490788"/>
            <a:ext cx="576262" cy="360362"/>
          </a:xfrm>
          <a:custGeom>
            <a:avLst/>
            <a:gdLst/>
            <a:ahLst/>
            <a:cxnLst>
              <a:cxn ang="0">
                <a:pos x="0" y="227"/>
              </a:cxn>
              <a:cxn ang="0">
                <a:pos x="181" y="0"/>
              </a:cxn>
              <a:cxn ang="0">
                <a:pos x="363" y="227"/>
              </a:cxn>
            </a:cxnLst>
            <a:rect l="0" t="0" r="r" b="b"/>
            <a:pathLst>
              <a:path w="363" h="227">
                <a:moveTo>
                  <a:pt x="0" y="227"/>
                </a:moveTo>
                <a:cubicBezTo>
                  <a:pt x="60" y="113"/>
                  <a:pt x="121" y="0"/>
                  <a:pt x="181" y="0"/>
                </a:cubicBezTo>
                <a:cubicBezTo>
                  <a:pt x="241" y="0"/>
                  <a:pt x="333" y="189"/>
                  <a:pt x="363" y="22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65" name="Freeform 25"/>
          <p:cNvSpPr>
            <a:spLocks/>
          </p:cNvSpPr>
          <p:nvPr/>
        </p:nvSpPr>
        <p:spPr bwMode="auto">
          <a:xfrm flipV="1">
            <a:off x="1404938" y="2851150"/>
            <a:ext cx="576262" cy="360363"/>
          </a:xfrm>
          <a:custGeom>
            <a:avLst/>
            <a:gdLst/>
            <a:ahLst/>
            <a:cxnLst>
              <a:cxn ang="0">
                <a:pos x="0" y="227"/>
              </a:cxn>
              <a:cxn ang="0">
                <a:pos x="181" y="0"/>
              </a:cxn>
              <a:cxn ang="0">
                <a:pos x="363" y="227"/>
              </a:cxn>
            </a:cxnLst>
            <a:rect l="0" t="0" r="r" b="b"/>
            <a:pathLst>
              <a:path w="363" h="227">
                <a:moveTo>
                  <a:pt x="0" y="227"/>
                </a:moveTo>
                <a:cubicBezTo>
                  <a:pt x="60" y="113"/>
                  <a:pt x="121" y="0"/>
                  <a:pt x="181" y="0"/>
                </a:cubicBezTo>
                <a:cubicBezTo>
                  <a:pt x="241" y="0"/>
                  <a:pt x="333" y="189"/>
                  <a:pt x="363" y="22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66" name="Freeform 26"/>
          <p:cNvSpPr>
            <a:spLocks/>
          </p:cNvSpPr>
          <p:nvPr/>
        </p:nvSpPr>
        <p:spPr bwMode="auto">
          <a:xfrm flipV="1">
            <a:off x="2555875" y="2851150"/>
            <a:ext cx="576263" cy="360363"/>
          </a:xfrm>
          <a:custGeom>
            <a:avLst/>
            <a:gdLst/>
            <a:ahLst/>
            <a:cxnLst>
              <a:cxn ang="0">
                <a:pos x="0" y="227"/>
              </a:cxn>
              <a:cxn ang="0">
                <a:pos x="181" y="0"/>
              </a:cxn>
              <a:cxn ang="0">
                <a:pos x="363" y="227"/>
              </a:cxn>
            </a:cxnLst>
            <a:rect l="0" t="0" r="r" b="b"/>
            <a:pathLst>
              <a:path w="363" h="227">
                <a:moveTo>
                  <a:pt x="0" y="227"/>
                </a:moveTo>
                <a:cubicBezTo>
                  <a:pt x="60" y="113"/>
                  <a:pt x="121" y="0"/>
                  <a:pt x="181" y="0"/>
                </a:cubicBezTo>
                <a:cubicBezTo>
                  <a:pt x="241" y="0"/>
                  <a:pt x="333" y="189"/>
                  <a:pt x="363" y="22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67" name="Freeform 27"/>
          <p:cNvSpPr>
            <a:spLocks/>
          </p:cNvSpPr>
          <p:nvPr/>
        </p:nvSpPr>
        <p:spPr bwMode="auto">
          <a:xfrm flipV="1">
            <a:off x="3708400" y="2851150"/>
            <a:ext cx="576263" cy="360363"/>
          </a:xfrm>
          <a:custGeom>
            <a:avLst/>
            <a:gdLst/>
            <a:ahLst/>
            <a:cxnLst>
              <a:cxn ang="0">
                <a:pos x="0" y="227"/>
              </a:cxn>
              <a:cxn ang="0">
                <a:pos x="181" y="0"/>
              </a:cxn>
              <a:cxn ang="0">
                <a:pos x="363" y="227"/>
              </a:cxn>
            </a:cxnLst>
            <a:rect l="0" t="0" r="r" b="b"/>
            <a:pathLst>
              <a:path w="363" h="227">
                <a:moveTo>
                  <a:pt x="0" y="227"/>
                </a:moveTo>
                <a:cubicBezTo>
                  <a:pt x="60" y="113"/>
                  <a:pt x="121" y="0"/>
                  <a:pt x="181" y="0"/>
                </a:cubicBezTo>
                <a:cubicBezTo>
                  <a:pt x="241" y="0"/>
                  <a:pt x="333" y="189"/>
                  <a:pt x="363" y="22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68" name="Line 28"/>
          <p:cNvSpPr>
            <a:spLocks noChangeShapeType="1"/>
          </p:cNvSpPr>
          <p:nvPr/>
        </p:nvSpPr>
        <p:spPr bwMode="auto">
          <a:xfrm>
            <a:off x="1979613" y="2490788"/>
            <a:ext cx="0" cy="792162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69" name="Line 29"/>
          <p:cNvSpPr>
            <a:spLocks noChangeShapeType="1"/>
          </p:cNvSpPr>
          <p:nvPr/>
        </p:nvSpPr>
        <p:spPr bwMode="auto">
          <a:xfrm>
            <a:off x="3132138" y="2490788"/>
            <a:ext cx="0" cy="792162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70" name="Line 30"/>
          <p:cNvSpPr>
            <a:spLocks noChangeShapeType="1"/>
          </p:cNvSpPr>
          <p:nvPr/>
        </p:nvSpPr>
        <p:spPr bwMode="auto">
          <a:xfrm>
            <a:off x="4284663" y="2490788"/>
            <a:ext cx="0" cy="792162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71" name="Line 31"/>
          <p:cNvSpPr>
            <a:spLocks noChangeShapeType="1"/>
          </p:cNvSpPr>
          <p:nvPr/>
        </p:nvSpPr>
        <p:spPr bwMode="auto">
          <a:xfrm flipV="1">
            <a:off x="828675" y="3355975"/>
            <a:ext cx="0" cy="431800"/>
          </a:xfrm>
          <a:prstGeom prst="line">
            <a:avLst/>
          </a:prstGeom>
          <a:noFill/>
          <a:ln w="38100">
            <a:solidFill>
              <a:srgbClr val="CC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72" name="Line 32"/>
          <p:cNvSpPr>
            <a:spLocks noChangeShapeType="1"/>
          </p:cNvSpPr>
          <p:nvPr/>
        </p:nvSpPr>
        <p:spPr bwMode="auto">
          <a:xfrm flipV="1">
            <a:off x="1692275" y="3355975"/>
            <a:ext cx="0" cy="431800"/>
          </a:xfrm>
          <a:prstGeom prst="line">
            <a:avLst/>
          </a:prstGeom>
          <a:noFill/>
          <a:ln w="38100">
            <a:solidFill>
              <a:srgbClr val="CC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73" name="Line 33"/>
          <p:cNvSpPr>
            <a:spLocks noChangeShapeType="1"/>
          </p:cNvSpPr>
          <p:nvPr/>
        </p:nvSpPr>
        <p:spPr bwMode="auto">
          <a:xfrm flipV="1">
            <a:off x="2555875" y="3355975"/>
            <a:ext cx="0" cy="431800"/>
          </a:xfrm>
          <a:prstGeom prst="line">
            <a:avLst/>
          </a:prstGeom>
          <a:noFill/>
          <a:ln w="38100">
            <a:solidFill>
              <a:srgbClr val="CC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74" name="Line 34"/>
          <p:cNvSpPr>
            <a:spLocks noChangeShapeType="1"/>
          </p:cNvSpPr>
          <p:nvPr/>
        </p:nvSpPr>
        <p:spPr bwMode="auto">
          <a:xfrm>
            <a:off x="755650" y="3787775"/>
            <a:ext cx="3600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75" name="Line 35"/>
          <p:cNvSpPr>
            <a:spLocks noChangeShapeType="1"/>
          </p:cNvSpPr>
          <p:nvPr/>
        </p:nvSpPr>
        <p:spPr bwMode="auto">
          <a:xfrm flipV="1">
            <a:off x="3421063" y="3355975"/>
            <a:ext cx="0" cy="431800"/>
          </a:xfrm>
          <a:prstGeom prst="line">
            <a:avLst/>
          </a:prstGeom>
          <a:noFill/>
          <a:ln w="38100">
            <a:solidFill>
              <a:srgbClr val="CC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76" name="Line 36"/>
          <p:cNvSpPr>
            <a:spLocks noChangeShapeType="1"/>
          </p:cNvSpPr>
          <p:nvPr/>
        </p:nvSpPr>
        <p:spPr bwMode="auto">
          <a:xfrm flipV="1">
            <a:off x="4284663" y="3355975"/>
            <a:ext cx="0" cy="431800"/>
          </a:xfrm>
          <a:prstGeom prst="line">
            <a:avLst/>
          </a:prstGeom>
          <a:noFill/>
          <a:ln w="38100">
            <a:solidFill>
              <a:srgbClr val="CC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77" name="Text Box 37"/>
          <p:cNvSpPr txBox="1">
            <a:spLocks noChangeArrowheads="1"/>
          </p:cNvSpPr>
          <p:nvPr/>
        </p:nvSpPr>
        <p:spPr bwMode="auto">
          <a:xfrm>
            <a:off x="4500563" y="2708275"/>
            <a:ext cx="576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>
                <a:latin typeface="Times New Roman" pitchFamily="18" charset="0"/>
              </a:rPr>
              <a:t>time</a:t>
            </a:r>
          </a:p>
        </p:txBody>
      </p:sp>
      <p:sp>
        <p:nvSpPr>
          <p:cNvPr id="35878" name="Text Box 38"/>
          <p:cNvSpPr txBox="1">
            <a:spLocks noChangeArrowheads="1"/>
          </p:cNvSpPr>
          <p:nvPr/>
        </p:nvSpPr>
        <p:spPr bwMode="auto">
          <a:xfrm rot="16200000">
            <a:off x="-48419" y="2504282"/>
            <a:ext cx="1081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>
                <a:latin typeface="Times New Roman" pitchFamily="18" charset="0"/>
              </a:rPr>
              <a:t>amplitude</a:t>
            </a:r>
          </a:p>
        </p:txBody>
      </p:sp>
      <p:sp>
        <p:nvSpPr>
          <p:cNvPr id="35879" name="Text Box 39"/>
          <p:cNvSpPr txBox="1">
            <a:spLocks noChangeArrowheads="1"/>
          </p:cNvSpPr>
          <p:nvPr/>
        </p:nvSpPr>
        <p:spPr bwMode="auto">
          <a:xfrm>
            <a:off x="1763713" y="1987550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sz="2000">
                <a:latin typeface="Times New Roman" pitchFamily="18" charset="0"/>
              </a:rPr>
              <a:t>6KHz real signal</a:t>
            </a:r>
          </a:p>
        </p:txBody>
      </p:sp>
      <p:sp>
        <p:nvSpPr>
          <p:cNvPr id="35881" name="Line 41"/>
          <p:cNvSpPr>
            <a:spLocks noChangeShapeType="1"/>
          </p:cNvSpPr>
          <p:nvPr/>
        </p:nvSpPr>
        <p:spPr bwMode="auto">
          <a:xfrm>
            <a:off x="2051050" y="2349500"/>
            <a:ext cx="730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82" name="Freeform 42"/>
          <p:cNvSpPr>
            <a:spLocks/>
          </p:cNvSpPr>
          <p:nvPr/>
        </p:nvSpPr>
        <p:spPr bwMode="auto">
          <a:xfrm>
            <a:off x="828675" y="2490788"/>
            <a:ext cx="3455988" cy="720725"/>
          </a:xfrm>
          <a:custGeom>
            <a:avLst/>
            <a:gdLst/>
            <a:ahLst/>
            <a:cxnLst>
              <a:cxn ang="0">
                <a:pos x="0" y="227"/>
              </a:cxn>
              <a:cxn ang="0">
                <a:pos x="544" y="454"/>
              </a:cxn>
              <a:cxn ang="0">
                <a:pos x="1088" y="227"/>
              </a:cxn>
              <a:cxn ang="0">
                <a:pos x="1633" y="0"/>
              </a:cxn>
              <a:cxn ang="0">
                <a:pos x="2177" y="227"/>
              </a:cxn>
            </a:cxnLst>
            <a:rect l="0" t="0" r="r" b="b"/>
            <a:pathLst>
              <a:path w="2177" h="454">
                <a:moveTo>
                  <a:pt x="0" y="227"/>
                </a:moveTo>
                <a:cubicBezTo>
                  <a:pt x="181" y="340"/>
                  <a:pt x="363" y="454"/>
                  <a:pt x="544" y="454"/>
                </a:cubicBezTo>
                <a:cubicBezTo>
                  <a:pt x="725" y="454"/>
                  <a:pt x="907" y="303"/>
                  <a:pt x="1088" y="227"/>
                </a:cubicBezTo>
                <a:cubicBezTo>
                  <a:pt x="1269" y="151"/>
                  <a:pt x="1452" y="0"/>
                  <a:pt x="1633" y="0"/>
                </a:cubicBezTo>
                <a:cubicBezTo>
                  <a:pt x="1814" y="0"/>
                  <a:pt x="2086" y="189"/>
                  <a:pt x="2177" y="227"/>
                </a:cubicBezTo>
              </a:path>
            </a:pathLst>
          </a:custGeom>
          <a:noFill/>
          <a:ln w="38100" cap="flat" cmpd="sng">
            <a:solidFill>
              <a:srgbClr val="FF00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83" name="Text Box 43"/>
          <p:cNvSpPr txBox="1">
            <a:spLocks noChangeArrowheads="1"/>
          </p:cNvSpPr>
          <p:nvPr/>
        </p:nvSpPr>
        <p:spPr bwMode="auto">
          <a:xfrm>
            <a:off x="4284663" y="2058988"/>
            <a:ext cx="4032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000">
                <a:solidFill>
                  <a:srgbClr val="CC0099"/>
                </a:solidFill>
                <a:latin typeface="Times New Roman" pitchFamily="18" charset="0"/>
              </a:rPr>
              <a:t>2KHz alias signal because of  </a:t>
            </a:r>
            <a:r>
              <a:rPr lang="en-US" altLang="ko-KR" sz="1600">
                <a:solidFill>
                  <a:srgbClr val="CC0099"/>
                </a:solidFill>
                <a:latin typeface="Times New Roman" pitchFamily="18" charset="0"/>
              </a:rPr>
              <a:t>T’</a:t>
            </a:r>
            <a:r>
              <a:rPr lang="en-US" altLang="ko-KR" sz="1600">
                <a:latin typeface="Times New Roman" pitchFamily="18" charset="0"/>
              </a:rPr>
              <a:t> = 3T</a:t>
            </a:r>
            <a:endParaRPr lang="en-US" altLang="ko-KR" sz="1600">
              <a:solidFill>
                <a:srgbClr val="CC0099"/>
              </a:solidFill>
              <a:latin typeface="Times New Roman" pitchFamily="18" charset="0"/>
            </a:endParaRPr>
          </a:p>
        </p:txBody>
      </p:sp>
      <p:sp>
        <p:nvSpPr>
          <p:cNvPr id="35884" name="Line 44"/>
          <p:cNvSpPr>
            <a:spLocks noChangeShapeType="1"/>
          </p:cNvSpPr>
          <p:nvPr/>
        </p:nvSpPr>
        <p:spPr bwMode="auto">
          <a:xfrm flipH="1">
            <a:off x="3852863" y="2274888"/>
            <a:ext cx="503237" cy="288925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85" name="Text Box 45"/>
          <p:cNvSpPr txBox="1">
            <a:spLocks noChangeArrowheads="1"/>
          </p:cNvSpPr>
          <p:nvPr/>
        </p:nvSpPr>
        <p:spPr bwMode="auto">
          <a:xfrm>
            <a:off x="4356100" y="3500438"/>
            <a:ext cx="792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>
                <a:latin typeface="Times New Roman" pitchFamily="18" charset="0"/>
              </a:rPr>
              <a:t>8Ksps</a:t>
            </a:r>
          </a:p>
        </p:txBody>
      </p:sp>
      <p:sp>
        <p:nvSpPr>
          <p:cNvPr id="35886" name="Text Box 46"/>
          <p:cNvSpPr txBox="1">
            <a:spLocks noChangeArrowheads="1"/>
          </p:cNvSpPr>
          <p:nvPr/>
        </p:nvSpPr>
        <p:spPr bwMode="auto">
          <a:xfrm>
            <a:off x="5724525" y="2708275"/>
            <a:ext cx="3097213" cy="8255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>
                <a:latin typeface="Comic Sans MS" pitchFamily="66" charset="0"/>
              </a:rPr>
              <a:t>6KHz sine-wave is sampled at 8Ksps, lower than the Nyquist rate 12Ksps(2</a:t>
            </a:r>
            <a:r>
              <a:rPr lang="en-US" altLang="ko-KR" sz="1600">
                <a:latin typeface="Comic Sans MS" pitchFamily="66" charset="0"/>
                <a:sym typeface="Symbol" pitchFamily="18" charset="2"/>
              </a:rPr>
              <a:t>6KHz)</a:t>
            </a:r>
          </a:p>
        </p:txBody>
      </p:sp>
      <p:sp>
        <p:nvSpPr>
          <p:cNvPr id="35887" name="AutoShape 47"/>
          <p:cNvSpPr>
            <a:spLocks noChangeArrowheads="1"/>
          </p:cNvSpPr>
          <p:nvPr/>
        </p:nvSpPr>
        <p:spPr bwMode="auto">
          <a:xfrm>
            <a:off x="5005388" y="2995613"/>
            <a:ext cx="719137" cy="360362"/>
          </a:xfrm>
          <a:prstGeom prst="leftArrow">
            <a:avLst>
              <a:gd name="adj1" fmla="val 50000"/>
              <a:gd name="adj2" fmla="val 498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8" name="Text Box 48"/>
          <p:cNvSpPr txBox="1">
            <a:spLocks noChangeArrowheads="1"/>
          </p:cNvSpPr>
          <p:nvPr/>
        </p:nvSpPr>
        <p:spPr bwMode="auto">
          <a:xfrm>
            <a:off x="539750" y="4149725"/>
            <a:ext cx="1295400" cy="3762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Comic Sans MS" pitchFamily="66" charset="0"/>
              </a:rPr>
              <a:t>Conclusion</a:t>
            </a:r>
          </a:p>
        </p:txBody>
      </p:sp>
      <p:sp>
        <p:nvSpPr>
          <p:cNvPr id="35889" name="Rectangle 49"/>
          <p:cNvSpPr>
            <a:spLocks noChangeArrowheads="1"/>
          </p:cNvSpPr>
          <p:nvPr/>
        </p:nvSpPr>
        <p:spPr bwMode="auto">
          <a:xfrm>
            <a:off x="2195513" y="4005263"/>
            <a:ext cx="6553200" cy="1152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>
                <a:solidFill>
                  <a:srgbClr val="3366FF"/>
                </a:solidFill>
                <a:latin typeface="Times New Roman" pitchFamily="18" charset="0"/>
              </a:rPr>
              <a:t>All frequency components in the source signal that are </a:t>
            </a:r>
            <a:r>
              <a:rPr lang="en-US" altLang="ko-KR" sz="1800">
                <a:solidFill>
                  <a:srgbClr val="FF0000"/>
                </a:solidFill>
                <a:latin typeface="Times New Roman" pitchFamily="18" charset="0"/>
              </a:rPr>
              <a:t>higher in </a:t>
            </a:r>
          </a:p>
          <a:p>
            <a:pPr algn="ctr"/>
            <a:r>
              <a:rPr lang="en-US" altLang="ko-KR" sz="1800">
                <a:solidFill>
                  <a:srgbClr val="FF0000"/>
                </a:solidFill>
                <a:latin typeface="Times New Roman" pitchFamily="18" charset="0"/>
              </a:rPr>
              <a:t>frequency than half the sampling frequency being used </a:t>
            </a:r>
            <a:r>
              <a:rPr lang="en-US" altLang="ko-KR" sz="1800">
                <a:solidFill>
                  <a:srgbClr val="3366FF"/>
                </a:solidFill>
                <a:latin typeface="Times New Roman" pitchFamily="18" charset="0"/>
              </a:rPr>
              <a:t>will generate </a:t>
            </a:r>
          </a:p>
          <a:p>
            <a:pPr algn="ctr"/>
            <a:r>
              <a:rPr lang="en-US" altLang="ko-KR" sz="1800">
                <a:solidFill>
                  <a:srgbClr val="3366FF"/>
                </a:solidFill>
                <a:latin typeface="Times New Roman" pitchFamily="18" charset="0"/>
              </a:rPr>
              <a:t>related lower-frequency alias signal which will simply add to those </a:t>
            </a:r>
          </a:p>
          <a:p>
            <a:pPr algn="ctr"/>
            <a:r>
              <a:rPr lang="en-US" altLang="ko-KR" sz="1800">
                <a:solidFill>
                  <a:srgbClr val="3366FF"/>
                </a:solidFill>
                <a:latin typeface="Times New Roman" pitchFamily="18" charset="0"/>
              </a:rPr>
              <a:t>making up the original thereby causing it to </a:t>
            </a:r>
            <a:r>
              <a:rPr lang="en-US" altLang="ko-KR" sz="1800">
                <a:solidFill>
                  <a:srgbClr val="FF0000"/>
                </a:solidFill>
                <a:latin typeface="Times New Roman" pitchFamily="18" charset="0"/>
              </a:rPr>
              <a:t>become distorted</a:t>
            </a:r>
            <a:endParaRPr lang="en-US" altLang="ko-KR" sz="2000">
              <a:solidFill>
                <a:srgbClr val="3366FF"/>
              </a:solidFill>
              <a:latin typeface="Times New Roman" pitchFamily="18" charset="0"/>
            </a:endParaRPr>
          </a:p>
        </p:txBody>
      </p:sp>
      <p:sp>
        <p:nvSpPr>
          <p:cNvPr id="35890" name="Line 50"/>
          <p:cNvSpPr>
            <a:spLocks noChangeShapeType="1"/>
          </p:cNvSpPr>
          <p:nvPr/>
        </p:nvSpPr>
        <p:spPr bwMode="auto">
          <a:xfrm>
            <a:off x="828675" y="2419350"/>
            <a:ext cx="1150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91" name="Line 51"/>
          <p:cNvSpPr>
            <a:spLocks noChangeShapeType="1"/>
          </p:cNvSpPr>
          <p:nvPr/>
        </p:nvSpPr>
        <p:spPr bwMode="auto">
          <a:xfrm>
            <a:off x="828675" y="3282950"/>
            <a:ext cx="3455988" cy="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92" name="Text Box 52"/>
          <p:cNvSpPr txBox="1">
            <a:spLocks noChangeArrowheads="1"/>
          </p:cNvSpPr>
          <p:nvPr/>
        </p:nvSpPr>
        <p:spPr bwMode="auto">
          <a:xfrm>
            <a:off x="1260475" y="2132013"/>
            <a:ext cx="36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latin typeface="Times New Roman" pitchFamily="18" charset="0"/>
              </a:rPr>
              <a:t>T</a:t>
            </a:r>
          </a:p>
        </p:txBody>
      </p:sp>
      <p:sp>
        <p:nvSpPr>
          <p:cNvPr id="35893" name="Text Box 53"/>
          <p:cNvSpPr txBox="1">
            <a:spLocks noChangeArrowheads="1"/>
          </p:cNvSpPr>
          <p:nvPr/>
        </p:nvSpPr>
        <p:spPr bwMode="auto">
          <a:xfrm>
            <a:off x="2411413" y="3213100"/>
            <a:ext cx="1081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600">
                <a:solidFill>
                  <a:srgbClr val="CC0099"/>
                </a:solidFill>
                <a:latin typeface="Times New Roman" pitchFamily="18" charset="0"/>
              </a:rPr>
              <a:t>T’</a:t>
            </a:r>
            <a:r>
              <a:rPr lang="en-US" altLang="ko-KR" sz="1600">
                <a:latin typeface="Times New Roman" pitchFamily="18" charset="0"/>
              </a:rPr>
              <a:t> = 3T</a:t>
            </a:r>
          </a:p>
        </p:txBody>
      </p:sp>
      <p:sp>
        <p:nvSpPr>
          <p:cNvPr id="35894" name="Text Box 54"/>
          <p:cNvSpPr txBox="1">
            <a:spLocks noChangeArrowheads="1"/>
          </p:cNvSpPr>
          <p:nvPr/>
        </p:nvSpPr>
        <p:spPr bwMode="auto">
          <a:xfrm>
            <a:off x="539750" y="5516563"/>
            <a:ext cx="1295400" cy="3762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800">
                <a:latin typeface="Comic Sans MS" pitchFamily="66" charset="0"/>
              </a:rPr>
              <a:t>Resolution</a:t>
            </a:r>
          </a:p>
        </p:txBody>
      </p:sp>
      <p:sp>
        <p:nvSpPr>
          <p:cNvPr id="35895" name="Rectangle 55"/>
          <p:cNvSpPr>
            <a:spLocks noChangeArrowheads="1"/>
          </p:cNvSpPr>
          <p:nvPr/>
        </p:nvSpPr>
        <p:spPr bwMode="auto">
          <a:xfrm>
            <a:off x="2195513" y="5445125"/>
            <a:ext cx="5688012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>
                <a:solidFill>
                  <a:srgbClr val="3366FF"/>
                </a:solidFill>
                <a:latin typeface="Times New Roman" pitchFamily="18" charset="0"/>
              </a:rPr>
              <a:t>Using “bandlimiting filter”, let’s </a:t>
            </a:r>
            <a:r>
              <a:rPr lang="en-US" altLang="ko-KR" sz="1800">
                <a:solidFill>
                  <a:srgbClr val="FF0000"/>
                </a:solidFill>
                <a:latin typeface="Times New Roman" pitchFamily="18" charset="0"/>
              </a:rPr>
              <a:t>pass only</a:t>
            </a:r>
            <a:r>
              <a:rPr lang="en-US" altLang="ko-KR" sz="1800">
                <a:solidFill>
                  <a:srgbClr val="3366FF"/>
                </a:solidFill>
                <a:latin typeface="Times New Roman" pitchFamily="18" charset="0"/>
              </a:rPr>
              <a:t> those Frequency </a:t>
            </a:r>
          </a:p>
          <a:p>
            <a:pPr algn="ctr"/>
            <a:r>
              <a:rPr lang="en-US" altLang="ko-KR" sz="1800">
                <a:solidFill>
                  <a:srgbClr val="3366FF"/>
                </a:solidFill>
                <a:latin typeface="Times New Roman" pitchFamily="18" charset="0"/>
              </a:rPr>
              <a:t>components up to </a:t>
            </a:r>
            <a:r>
              <a:rPr lang="en-US" altLang="ko-KR" sz="1800">
                <a:solidFill>
                  <a:srgbClr val="FF0000"/>
                </a:solidFill>
                <a:latin typeface="Times New Roman" pitchFamily="18" charset="0"/>
              </a:rPr>
              <a:t>that determined by the Nyquist rate </a:t>
            </a:r>
          </a:p>
        </p:txBody>
      </p:sp>
      <p:sp>
        <p:nvSpPr>
          <p:cNvPr id="35896" name="AutoShape 56"/>
          <p:cNvSpPr>
            <a:spLocks noChangeArrowheads="1"/>
          </p:cNvSpPr>
          <p:nvPr/>
        </p:nvSpPr>
        <p:spPr bwMode="auto">
          <a:xfrm>
            <a:off x="1908175" y="5876925"/>
            <a:ext cx="288925" cy="358775"/>
          </a:xfrm>
          <a:prstGeom prst="curvedRightArrow">
            <a:avLst>
              <a:gd name="adj1" fmla="val 24835"/>
              <a:gd name="adj2" fmla="val 4967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97" name="Rectangle 57"/>
          <p:cNvSpPr>
            <a:spLocks noChangeArrowheads="1"/>
          </p:cNvSpPr>
          <p:nvPr/>
        </p:nvSpPr>
        <p:spPr bwMode="auto">
          <a:xfrm>
            <a:off x="323850" y="6308725"/>
            <a:ext cx="80645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lvl="1" algn="r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1600">
                <a:solidFill>
                  <a:srgbClr val="CC0099"/>
                </a:solidFill>
                <a:latin typeface="Comic Sans MS" pitchFamily="66" charset="0"/>
              </a:rPr>
              <a:t>bandlimiting filter = anti-aliasing filter = low-pass filter = reconstruction filter</a:t>
            </a:r>
            <a:r>
              <a:rPr lang="en-US" altLang="ko-KR" sz="1600">
                <a:solidFill>
                  <a:srgbClr val="0000FF"/>
                </a:solidFill>
                <a:latin typeface="Comic Sans MS" pitchFamily="66" charset="0"/>
              </a:rPr>
              <a:t>  </a:t>
            </a:r>
          </a:p>
        </p:txBody>
      </p:sp>
      <p:sp>
        <p:nvSpPr>
          <p:cNvPr id="35898" name="Line 58"/>
          <p:cNvSpPr>
            <a:spLocks noChangeShapeType="1"/>
          </p:cNvSpPr>
          <p:nvPr/>
        </p:nvSpPr>
        <p:spPr bwMode="auto">
          <a:xfrm>
            <a:off x="2411413" y="1557338"/>
            <a:ext cx="2159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261E-9150-4D36-9C86-AA9D80895148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79388" y="981075"/>
            <a:ext cx="84978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>
                <a:solidFill>
                  <a:srgbClr val="0000FF"/>
                </a:solidFill>
                <a:latin typeface="Comic Sans MS" pitchFamily="66" charset="0"/>
              </a:rPr>
              <a:t>Example 2.2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 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latin typeface="Comic Sans MS" pitchFamily="66" charset="0"/>
              </a:rPr>
              <a:t>An analog signal has a </a:t>
            </a:r>
            <a:r>
              <a:rPr lang="en-US" altLang="ko-KR" sz="2000" u="sng">
                <a:latin typeface="Comic Sans MS" pitchFamily="66" charset="0"/>
              </a:rPr>
              <a:t>dynamic range</a:t>
            </a:r>
            <a:r>
              <a:rPr lang="en-US" altLang="ko-KR" sz="2000">
                <a:latin typeface="Comic Sans MS" pitchFamily="66" charset="0"/>
              </a:rPr>
              <a:t> of 40 dB. Find the magnitude of the </a:t>
            </a:r>
            <a:r>
              <a:rPr lang="en-US" altLang="ko-KR" sz="2000" u="sng">
                <a:latin typeface="Comic Sans MS" pitchFamily="66" charset="0"/>
              </a:rPr>
              <a:t>quantization noise</a:t>
            </a:r>
            <a:r>
              <a:rPr lang="en-US" altLang="ko-KR" sz="2000">
                <a:latin typeface="Comic Sans MS" pitchFamily="66" charset="0"/>
              </a:rPr>
              <a:t> relative to the </a:t>
            </a:r>
            <a:r>
              <a:rPr lang="en-US" altLang="ko-KR" sz="2000" u="sng">
                <a:latin typeface="Comic Sans MS" pitchFamily="66" charset="0"/>
              </a:rPr>
              <a:t>minimum signal amplitude</a:t>
            </a:r>
            <a:r>
              <a:rPr lang="en-US" altLang="ko-KR" sz="2000">
                <a:latin typeface="Comic Sans MS" pitchFamily="66" charset="0"/>
              </a:rPr>
              <a:t> if the quantizer uses 1) 6 bits and 2) 10 bits</a:t>
            </a:r>
            <a:endParaRPr lang="en-US" altLang="ko-KR" sz="2000"/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xfrm>
            <a:off x="1331913" y="0"/>
            <a:ext cx="6408737" cy="863600"/>
          </a:xfrm>
          <a:noFill/>
          <a:ln/>
        </p:spPr>
        <p:txBody>
          <a:bodyPr/>
          <a:lstStyle/>
          <a:p>
            <a:r>
              <a:rPr lang="en-US" altLang="ko-KR" sz="2800" b="1">
                <a:solidFill>
                  <a:srgbClr val="0000FF"/>
                </a:solidFill>
                <a:latin typeface="Comic Sans MS" pitchFamily="66" charset="0"/>
              </a:rPr>
              <a:t>2.2  Digitization Principles (4)</a:t>
            </a:r>
            <a:br>
              <a:rPr lang="en-US" altLang="ko-KR" sz="2800" b="1">
                <a:solidFill>
                  <a:srgbClr val="0000FF"/>
                </a:solidFill>
                <a:latin typeface="Comic Sans MS" pitchFamily="66" charset="0"/>
              </a:rPr>
            </a:br>
            <a:r>
              <a:rPr lang="en-US" altLang="ko-KR" sz="2800" b="1">
                <a:solidFill>
                  <a:srgbClr val="0000FF"/>
                </a:solidFill>
                <a:latin typeface="Comic Sans MS" pitchFamily="66" charset="0"/>
              </a:rPr>
              <a:t>(Analog </a:t>
            </a:r>
            <a:r>
              <a:rPr lang="en-US" altLang="ko-KR" sz="2800" b="1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 </a:t>
            </a:r>
            <a:r>
              <a:rPr lang="en-US" altLang="ko-KR" sz="2800" b="1">
                <a:solidFill>
                  <a:srgbClr val="0000FF"/>
                </a:solidFill>
                <a:latin typeface="Comic Sans MS" pitchFamily="66" charset="0"/>
              </a:rPr>
              <a:t>Digital)</a:t>
            </a:r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684213" y="2492375"/>
            <a:ext cx="7705725" cy="0"/>
          </a:xfrm>
          <a:prstGeom prst="line">
            <a:avLst/>
          </a:prstGeom>
          <a:noFill/>
          <a:ln w="38100" cmpd="dbl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539750" y="2565400"/>
            <a:ext cx="7920038" cy="373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 </a:t>
            </a:r>
            <a:r>
              <a:rPr lang="en-US" altLang="ko-KR">
                <a:solidFill>
                  <a:srgbClr val="FF0000"/>
                </a:solidFill>
                <a:latin typeface="Comic Sans MS" pitchFamily="66" charset="0"/>
              </a:rPr>
              <a:t>Solution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</a:t>
            </a:r>
            <a:r>
              <a:rPr lang="en-US" altLang="ko-KR" sz="2000">
                <a:latin typeface="Comic Sans MS" pitchFamily="66" charset="0"/>
              </a:rPr>
              <a:t>  It follows that 40 = 20 log</a:t>
            </a:r>
            <a:r>
              <a:rPr lang="en-US" altLang="ko-KR" sz="2000" baseline="-25000">
                <a:latin typeface="Comic Sans MS" pitchFamily="66" charset="0"/>
              </a:rPr>
              <a:t>10</a:t>
            </a:r>
            <a:r>
              <a:rPr lang="en-US" altLang="ko-KR" sz="2000">
                <a:latin typeface="Comic Sans MS" pitchFamily="66" charset="0"/>
              </a:rPr>
              <a:t>(</a:t>
            </a:r>
            <a:r>
              <a:rPr lang="en-US" altLang="ko-KR" sz="2000" i="1">
                <a:latin typeface="Comic Sans MS" pitchFamily="66" charset="0"/>
              </a:rPr>
              <a:t>V</a:t>
            </a:r>
            <a:r>
              <a:rPr lang="en-US" altLang="ko-KR" sz="2000" baseline="-25000">
                <a:latin typeface="Comic Sans MS" pitchFamily="66" charset="0"/>
              </a:rPr>
              <a:t>max</a:t>
            </a:r>
            <a:r>
              <a:rPr lang="en-US" altLang="ko-KR" sz="2000">
                <a:latin typeface="Comic Sans MS" pitchFamily="66" charset="0"/>
              </a:rPr>
              <a:t>/</a:t>
            </a:r>
            <a:r>
              <a:rPr lang="en-US" altLang="ko-KR" sz="2000" i="1">
                <a:latin typeface="Comic Sans MS" pitchFamily="66" charset="0"/>
              </a:rPr>
              <a:t>V</a:t>
            </a:r>
            <a:r>
              <a:rPr lang="en-US" altLang="ko-KR" sz="2000" baseline="-25000">
                <a:latin typeface="Comic Sans MS" pitchFamily="66" charset="0"/>
              </a:rPr>
              <a:t>min</a:t>
            </a:r>
            <a:r>
              <a:rPr lang="en-US" altLang="ko-KR" sz="2000">
                <a:latin typeface="Comic Sans MS" pitchFamily="66" charset="0"/>
              </a:rPr>
              <a:t>) by assumption and finally the equation 10</a:t>
            </a:r>
            <a:r>
              <a:rPr lang="en-US" altLang="ko-KR" sz="2000" baseline="30000">
                <a:latin typeface="Comic Sans MS" pitchFamily="66" charset="0"/>
              </a:rPr>
              <a:t>2</a:t>
            </a:r>
            <a:r>
              <a:rPr lang="en-US" altLang="ko-KR" sz="2000">
                <a:latin typeface="Comic Sans MS" pitchFamily="66" charset="0"/>
              </a:rPr>
              <a:t> = </a:t>
            </a:r>
            <a:r>
              <a:rPr lang="en-US" altLang="ko-KR" sz="2000" i="1">
                <a:latin typeface="Comic Sans MS" pitchFamily="66" charset="0"/>
              </a:rPr>
              <a:t>V</a:t>
            </a:r>
            <a:r>
              <a:rPr lang="en-US" altLang="ko-KR" sz="2000" baseline="-25000">
                <a:latin typeface="Comic Sans MS" pitchFamily="66" charset="0"/>
              </a:rPr>
              <a:t>max</a:t>
            </a:r>
            <a:r>
              <a:rPr lang="en-US" altLang="ko-KR" sz="2000">
                <a:latin typeface="Comic Sans MS" pitchFamily="66" charset="0"/>
              </a:rPr>
              <a:t>/</a:t>
            </a:r>
            <a:r>
              <a:rPr lang="en-US" altLang="ko-KR" sz="2000" i="1">
                <a:latin typeface="Comic Sans MS" pitchFamily="66" charset="0"/>
              </a:rPr>
              <a:t>V</a:t>
            </a:r>
            <a:r>
              <a:rPr lang="en-US" altLang="ko-KR" sz="2000" baseline="-25000">
                <a:latin typeface="Comic Sans MS" pitchFamily="66" charset="0"/>
              </a:rPr>
              <a:t>min </a:t>
            </a:r>
            <a:r>
              <a:rPr lang="en-US" altLang="ko-KR" sz="2000">
                <a:latin typeface="Comic Sans MS" pitchFamily="66" charset="0"/>
              </a:rPr>
              <a:t>results in  </a:t>
            </a:r>
            <a:r>
              <a:rPr lang="en-US" altLang="ko-KR" sz="2000" i="1">
                <a:solidFill>
                  <a:srgbClr val="3399FF"/>
                </a:solidFill>
                <a:latin typeface="Comic Sans MS" pitchFamily="66" charset="0"/>
              </a:rPr>
              <a:t>V</a:t>
            </a:r>
            <a:r>
              <a:rPr lang="en-US" altLang="ko-KR" sz="2000" baseline="-25000">
                <a:solidFill>
                  <a:srgbClr val="3399FF"/>
                </a:solidFill>
                <a:latin typeface="Comic Sans MS" pitchFamily="66" charset="0"/>
              </a:rPr>
              <a:t>min </a:t>
            </a:r>
            <a:r>
              <a:rPr lang="en-US" altLang="ko-KR" sz="2000">
                <a:solidFill>
                  <a:srgbClr val="3399FF"/>
                </a:solidFill>
                <a:latin typeface="Comic Sans MS" pitchFamily="66" charset="0"/>
              </a:rPr>
              <a:t>= </a:t>
            </a:r>
            <a:r>
              <a:rPr lang="en-US" altLang="ko-KR" sz="2000" i="1">
                <a:solidFill>
                  <a:srgbClr val="3399FF"/>
                </a:solidFill>
                <a:latin typeface="Comic Sans MS" pitchFamily="66" charset="0"/>
              </a:rPr>
              <a:t>V</a:t>
            </a:r>
            <a:r>
              <a:rPr lang="en-US" altLang="ko-KR" sz="2000" baseline="-25000">
                <a:solidFill>
                  <a:srgbClr val="3399FF"/>
                </a:solidFill>
                <a:latin typeface="Comic Sans MS" pitchFamily="66" charset="0"/>
              </a:rPr>
              <a:t>max</a:t>
            </a:r>
            <a:r>
              <a:rPr lang="en-US" altLang="ko-KR" sz="2000">
                <a:solidFill>
                  <a:srgbClr val="3399FF"/>
                </a:solidFill>
                <a:latin typeface="Comic Sans MS" pitchFamily="66" charset="0"/>
              </a:rPr>
              <a:t>/100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  </a:t>
            </a:r>
            <a:r>
              <a:rPr lang="en-US" altLang="ko-KR" sz="2000">
                <a:latin typeface="Comic Sans MS" pitchFamily="66" charset="0"/>
              </a:rPr>
              <a:t>And the quantization noise is determined by 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 </a:t>
            </a:r>
            <a:r>
              <a:rPr lang="en-US" altLang="ko-KR" sz="2000" i="1">
                <a:latin typeface="Comic Sans MS" pitchFamily="66" charset="0"/>
                <a:sym typeface="Symbol" pitchFamily="18" charset="2"/>
              </a:rPr>
              <a:t>q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/2 where,  </a:t>
            </a:r>
            <a:r>
              <a:rPr lang="en-US" altLang="ko-KR" sz="2000" i="1">
                <a:latin typeface="Comic Sans MS" pitchFamily="66" charset="0"/>
                <a:sym typeface="Symbol" pitchFamily="18" charset="2"/>
              </a:rPr>
              <a:t>q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 is the quantization interval given by </a:t>
            </a:r>
            <a:r>
              <a:rPr lang="en-US" altLang="ko-KR" sz="2000" i="1">
                <a:latin typeface="Comic Sans MS" pitchFamily="66" charset="0"/>
                <a:sym typeface="Symbol" pitchFamily="18" charset="2"/>
              </a:rPr>
              <a:t>q 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=2(</a:t>
            </a:r>
            <a:r>
              <a:rPr lang="en-US" altLang="ko-KR" sz="2000">
                <a:latin typeface="Comic Sans MS" pitchFamily="66" charset="0"/>
              </a:rPr>
              <a:t>V</a:t>
            </a:r>
            <a:r>
              <a:rPr lang="en-US" altLang="ko-KR" sz="2000" baseline="-25000">
                <a:latin typeface="Comic Sans MS" pitchFamily="66" charset="0"/>
              </a:rPr>
              <a:t>max</a:t>
            </a:r>
            <a:r>
              <a:rPr lang="en-US" altLang="ko-KR" sz="2000">
                <a:latin typeface="Comic Sans MS" pitchFamily="66" charset="0"/>
              </a:rPr>
              <a:t>/2</a:t>
            </a:r>
            <a:r>
              <a:rPr lang="en-US" altLang="ko-KR" sz="2000" baseline="30000">
                <a:latin typeface="Comic Sans MS" pitchFamily="66" charset="0"/>
              </a:rPr>
              <a:t>n</a:t>
            </a:r>
            <a:r>
              <a:rPr lang="en-US" altLang="ko-KR" sz="2000">
                <a:latin typeface="Comic Sans MS" pitchFamily="66" charset="0"/>
              </a:rPr>
              <a:t>).         Thus  </a:t>
            </a:r>
            <a:r>
              <a:rPr lang="en-US" altLang="ko-KR" sz="2000">
                <a:solidFill>
                  <a:srgbClr val="3399FF"/>
                </a:solidFill>
                <a:latin typeface="Comic Sans MS" pitchFamily="66" charset="0"/>
                <a:sym typeface="Symbol" pitchFamily="18" charset="2"/>
              </a:rPr>
              <a:t></a:t>
            </a:r>
            <a:r>
              <a:rPr lang="en-US" altLang="ko-KR" sz="2000">
                <a:solidFill>
                  <a:srgbClr val="3399FF"/>
                </a:solidFill>
                <a:latin typeface="Comic Sans MS" pitchFamily="66" charset="0"/>
              </a:rPr>
              <a:t> </a:t>
            </a:r>
            <a:r>
              <a:rPr lang="en-US" altLang="ko-KR" sz="2000" i="1">
                <a:solidFill>
                  <a:srgbClr val="3399FF"/>
                </a:solidFill>
                <a:latin typeface="Comic Sans MS" pitchFamily="66" charset="0"/>
                <a:sym typeface="Symbol" pitchFamily="18" charset="2"/>
              </a:rPr>
              <a:t>q</a:t>
            </a:r>
            <a:r>
              <a:rPr lang="en-US" altLang="ko-KR" sz="2000">
                <a:solidFill>
                  <a:srgbClr val="3399FF"/>
                </a:solidFill>
                <a:latin typeface="Comic Sans MS" pitchFamily="66" charset="0"/>
                <a:sym typeface="Symbol" pitchFamily="18" charset="2"/>
              </a:rPr>
              <a:t>/2= </a:t>
            </a:r>
            <a:r>
              <a:rPr lang="en-US" altLang="ko-KR" sz="2000" i="1">
                <a:solidFill>
                  <a:srgbClr val="3399FF"/>
                </a:solidFill>
                <a:latin typeface="Comic Sans MS" pitchFamily="66" charset="0"/>
              </a:rPr>
              <a:t>V</a:t>
            </a:r>
            <a:r>
              <a:rPr lang="en-US" altLang="ko-KR" sz="2000" baseline="-25000">
                <a:solidFill>
                  <a:srgbClr val="3399FF"/>
                </a:solidFill>
                <a:latin typeface="Comic Sans MS" pitchFamily="66" charset="0"/>
              </a:rPr>
              <a:t>max</a:t>
            </a:r>
            <a:r>
              <a:rPr lang="en-US" altLang="ko-KR" sz="2000">
                <a:solidFill>
                  <a:srgbClr val="3399FF"/>
                </a:solidFill>
                <a:latin typeface="Comic Sans MS" pitchFamily="66" charset="0"/>
              </a:rPr>
              <a:t>/2</a:t>
            </a:r>
            <a:r>
              <a:rPr lang="en-US" altLang="ko-KR" sz="2000" i="1" baseline="30000">
                <a:solidFill>
                  <a:srgbClr val="3399FF"/>
                </a:solidFill>
                <a:latin typeface="Comic Sans MS" pitchFamily="66" charset="0"/>
              </a:rPr>
              <a:t>n</a:t>
            </a:r>
            <a:r>
              <a:rPr lang="en-US" altLang="ko-KR" sz="2000">
                <a:latin typeface="Comic Sans MS" pitchFamily="66" charset="0"/>
              </a:rPr>
              <a:t>.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latin typeface="Comic Sans MS" pitchFamily="66" charset="0"/>
                <a:sym typeface="Symbol" pitchFamily="18" charset="2"/>
              </a:rPr>
              <a:t></a:t>
            </a:r>
            <a:r>
              <a:rPr lang="en-US" altLang="ko-KR" sz="2000">
                <a:latin typeface="Comic Sans MS" pitchFamily="66" charset="0"/>
              </a:rPr>
              <a:t>  For </a:t>
            </a:r>
            <a:r>
              <a:rPr lang="en-US" altLang="ko-KR" sz="2000" i="1">
                <a:latin typeface="Comic Sans MS" pitchFamily="66" charset="0"/>
              </a:rPr>
              <a:t>n </a:t>
            </a:r>
            <a:r>
              <a:rPr lang="en-US" altLang="ko-KR" sz="2000">
                <a:latin typeface="Comic Sans MS" pitchFamily="66" charset="0"/>
              </a:rPr>
              <a:t>=6, </a:t>
            </a:r>
            <a:r>
              <a:rPr lang="en-US" altLang="ko-KR" sz="2000" i="1">
                <a:latin typeface="Comic Sans MS" pitchFamily="66" charset="0"/>
                <a:sym typeface="Symbol" pitchFamily="18" charset="2"/>
              </a:rPr>
              <a:t>q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/2= </a:t>
            </a:r>
            <a:r>
              <a:rPr lang="en-US" altLang="ko-KR" sz="200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</a:t>
            </a:r>
            <a:r>
              <a:rPr lang="en-US" altLang="ko-KR" sz="2000" i="1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altLang="ko-KR" sz="2000" baseline="-25000">
                <a:solidFill>
                  <a:srgbClr val="3366FF"/>
                </a:solidFill>
                <a:latin typeface="Comic Sans MS" pitchFamily="66" charset="0"/>
              </a:rPr>
              <a:t>max</a:t>
            </a:r>
            <a:r>
              <a:rPr lang="en-US" altLang="ko-KR" sz="2000">
                <a:solidFill>
                  <a:srgbClr val="3366FF"/>
                </a:solidFill>
                <a:latin typeface="Comic Sans MS" pitchFamily="66" charset="0"/>
              </a:rPr>
              <a:t>/2</a:t>
            </a:r>
            <a:r>
              <a:rPr lang="en-US" altLang="ko-KR" sz="2000" i="1" baseline="3000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altLang="ko-KR" sz="2000">
                <a:latin typeface="Comic Sans MS" pitchFamily="66" charset="0"/>
              </a:rPr>
              <a:t>(= 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</a:t>
            </a:r>
            <a:r>
              <a:rPr lang="en-US" altLang="ko-KR" sz="2000" i="1">
                <a:latin typeface="Comic Sans MS" pitchFamily="66" charset="0"/>
              </a:rPr>
              <a:t>V</a:t>
            </a:r>
            <a:r>
              <a:rPr lang="en-US" altLang="ko-KR" sz="2000" baseline="-25000">
                <a:latin typeface="Comic Sans MS" pitchFamily="66" charset="0"/>
              </a:rPr>
              <a:t>max</a:t>
            </a:r>
            <a:r>
              <a:rPr lang="en-US" altLang="ko-KR" sz="2000">
                <a:latin typeface="Comic Sans MS" pitchFamily="66" charset="0"/>
              </a:rPr>
              <a:t>/64) </a:t>
            </a:r>
            <a:r>
              <a:rPr lang="en-US" altLang="ko-KR" sz="2000" b="1">
                <a:latin typeface="Batang" pitchFamily="18" charset="-127"/>
                <a:ea typeface="Batang" pitchFamily="18" charset="-127"/>
              </a:rPr>
              <a:t>&gt;</a:t>
            </a: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 i="1">
                <a:solidFill>
                  <a:srgbClr val="CC0099"/>
                </a:solidFill>
                <a:latin typeface="Comic Sans MS" pitchFamily="66" charset="0"/>
              </a:rPr>
              <a:t>V</a:t>
            </a:r>
            <a:r>
              <a:rPr lang="en-US" altLang="ko-KR" sz="2000" baseline="-25000">
                <a:solidFill>
                  <a:srgbClr val="CC0099"/>
                </a:solidFill>
                <a:latin typeface="Comic Sans MS" pitchFamily="66" charset="0"/>
              </a:rPr>
              <a:t>min</a:t>
            </a: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(=</a:t>
            </a:r>
            <a:r>
              <a:rPr lang="en-US" altLang="ko-KR" sz="2000" i="1">
                <a:solidFill>
                  <a:srgbClr val="CC0099"/>
                </a:solidFill>
                <a:latin typeface="Comic Sans MS" pitchFamily="66" charset="0"/>
              </a:rPr>
              <a:t>V</a:t>
            </a:r>
            <a:r>
              <a:rPr lang="en-US" altLang="ko-KR" sz="2000" baseline="-25000">
                <a:solidFill>
                  <a:srgbClr val="CC0099"/>
                </a:solidFill>
                <a:latin typeface="Comic Sans MS" pitchFamily="66" charset="0"/>
              </a:rPr>
              <a:t>max</a:t>
            </a: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/100)</a:t>
            </a:r>
            <a:r>
              <a:rPr lang="en-US" altLang="ko-KR" sz="2000">
                <a:latin typeface="Comic Sans MS" pitchFamily="66" charset="0"/>
              </a:rPr>
              <a:t>         </a:t>
            </a:r>
            <a:r>
              <a:rPr lang="en-US" altLang="ko-KR" sz="200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unacceptable !</a:t>
            </a:r>
          </a:p>
          <a:p>
            <a:pPr lvl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latin typeface="Comic Sans MS" pitchFamily="66" charset="0"/>
                <a:sym typeface="Wingdings" pitchFamily="2" charset="2"/>
              </a:rPr>
              <a:t>    For </a:t>
            </a:r>
            <a:r>
              <a:rPr lang="en-US" altLang="ko-KR" sz="2000" i="1">
                <a:latin typeface="Comic Sans MS" pitchFamily="66" charset="0"/>
                <a:sym typeface="Wingdings" pitchFamily="2" charset="2"/>
              </a:rPr>
              <a:t>n </a:t>
            </a:r>
            <a:r>
              <a:rPr lang="en-US" altLang="ko-KR" sz="2000">
                <a:latin typeface="Comic Sans MS" pitchFamily="66" charset="0"/>
                <a:sym typeface="Wingdings" pitchFamily="2" charset="2"/>
              </a:rPr>
              <a:t>=10, </a:t>
            </a:r>
            <a:r>
              <a:rPr lang="en-US" altLang="ko-KR" sz="2000" i="1">
                <a:latin typeface="Comic Sans MS" pitchFamily="66" charset="0"/>
                <a:sym typeface="Symbol" pitchFamily="18" charset="2"/>
              </a:rPr>
              <a:t>q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/2= </a:t>
            </a:r>
            <a:r>
              <a:rPr lang="en-US" altLang="ko-KR" sz="200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</a:t>
            </a:r>
            <a:r>
              <a:rPr lang="en-US" altLang="ko-KR" sz="2000" i="1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altLang="ko-KR" sz="2000" baseline="-25000">
                <a:solidFill>
                  <a:srgbClr val="3366FF"/>
                </a:solidFill>
                <a:latin typeface="Comic Sans MS" pitchFamily="66" charset="0"/>
              </a:rPr>
              <a:t>max</a:t>
            </a:r>
            <a:r>
              <a:rPr lang="en-US" altLang="ko-KR" sz="2000">
                <a:solidFill>
                  <a:srgbClr val="3366FF"/>
                </a:solidFill>
                <a:latin typeface="Comic Sans MS" pitchFamily="66" charset="0"/>
              </a:rPr>
              <a:t>/2</a:t>
            </a:r>
            <a:r>
              <a:rPr lang="en-US" altLang="ko-KR" sz="2000" i="1" baseline="3000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altLang="ko-KR" sz="2000">
                <a:latin typeface="Comic Sans MS" pitchFamily="66" charset="0"/>
              </a:rPr>
              <a:t>(= </a:t>
            </a:r>
            <a:r>
              <a:rPr lang="en-US" altLang="ko-KR" sz="2000">
                <a:latin typeface="Comic Sans MS" pitchFamily="66" charset="0"/>
                <a:sym typeface="Symbol" pitchFamily="18" charset="2"/>
              </a:rPr>
              <a:t></a:t>
            </a:r>
            <a:r>
              <a:rPr lang="en-US" altLang="ko-KR" sz="2000" i="1">
                <a:latin typeface="Comic Sans MS" pitchFamily="66" charset="0"/>
              </a:rPr>
              <a:t>V</a:t>
            </a:r>
            <a:r>
              <a:rPr lang="en-US" altLang="ko-KR" sz="2000" baseline="-25000">
                <a:latin typeface="Comic Sans MS" pitchFamily="66" charset="0"/>
              </a:rPr>
              <a:t>max</a:t>
            </a:r>
            <a:r>
              <a:rPr lang="en-US" altLang="ko-KR" sz="2000">
                <a:latin typeface="Comic Sans MS" pitchFamily="66" charset="0"/>
              </a:rPr>
              <a:t>/1024) </a:t>
            </a:r>
            <a:r>
              <a:rPr lang="en-US" altLang="ko-KR" sz="2000" b="1">
                <a:latin typeface="Batang" pitchFamily="18" charset="-127"/>
                <a:ea typeface="Batang" pitchFamily="18" charset="-127"/>
              </a:rPr>
              <a:t>&lt;</a:t>
            </a: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 i="1">
                <a:solidFill>
                  <a:srgbClr val="CC0099"/>
                </a:solidFill>
                <a:latin typeface="Comic Sans MS" pitchFamily="66" charset="0"/>
              </a:rPr>
              <a:t>V</a:t>
            </a:r>
            <a:r>
              <a:rPr lang="en-US" altLang="ko-KR" sz="2000" baseline="-25000">
                <a:solidFill>
                  <a:srgbClr val="CC0099"/>
                </a:solidFill>
                <a:latin typeface="Comic Sans MS" pitchFamily="66" charset="0"/>
              </a:rPr>
              <a:t>min</a:t>
            </a: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(=</a:t>
            </a:r>
            <a:r>
              <a:rPr lang="en-US" altLang="ko-KR" sz="2000" i="1">
                <a:solidFill>
                  <a:srgbClr val="CC0099"/>
                </a:solidFill>
                <a:latin typeface="Comic Sans MS" pitchFamily="66" charset="0"/>
              </a:rPr>
              <a:t>V</a:t>
            </a:r>
            <a:r>
              <a:rPr lang="en-US" altLang="ko-KR" sz="2000" baseline="-25000">
                <a:solidFill>
                  <a:srgbClr val="CC0099"/>
                </a:solidFill>
                <a:latin typeface="Comic Sans MS" pitchFamily="66" charset="0"/>
              </a:rPr>
              <a:t>max</a:t>
            </a:r>
            <a:r>
              <a:rPr lang="en-US" altLang="ko-KR" sz="2000">
                <a:solidFill>
                  <a:srgbClr val="CC0099"/>
                </a:solidFill>
                <a:latin typeface="Comic Sans MS" pitchFamily="66" charset="0"/>
              </a:rPr>
              <a:t>/100)</a:t>
            </a:r>
            <a:r>
              <a:rPr lang="en-US" altLang="ko-KR" sz="2000">
                <a:latin typeface="Comic Sans MS" pitchFamily="66" charset="0"/>
              </a:rPr>
              <a:t>   </a:t>
            </a:r>
            <a:r>
              <a:rPr lang="en-US" altLang="ko-KR" sz="200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acceptable !</a:t>
            </a:r>
            <a:r>
              <a:rPr lang="en-US" altLang="ko-KR" sz="200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197B-BB4D-4010-8182-533AC0E436A4}" type="slidenum">
              <a:rPr lang="en-US" altLang="ko-KR"/>
              <a:pPr/>
              <a:t>8</a:t>
            </a:fld>
            <a:endParaRPr lang="en-US" altLang="ko-KR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476375" y="188913"/>
            <a:ext cx="7380288" cy="9874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dB</a:t>
            </a:r>
            <a:r>
              <a:rPr lang="en-US" altLang="ko-KR" sz="2000">
                <a:latin typeface="Comic Sans MS" pitchFamily="66" charset="0"/>
              </a:rPr>
              <a:t> (</a:t>
            </a:r>
            <a:r>
              <a:rPr lang="en-US" altLang="ko-KR" sz="2000">
                <a:solidFill>
                  <a:srgbClr val="0000FF"/>
                </a:solidFill>
                <a:latin typeface="Comic Sans MS" pitchFamily="66" charset="0"/>
              </a:rPr>
              <a:t>decibel</a:t>
            </a:r>
            <a:r>
              <a:rPr lang="en-US" altLang="ko-KR" sz="2000">
                <a:latin typeface="Comic Sans MS" pitchFamily="66" charset="0"/>
              </a:rPr>
              <a:t>) : The decibel measures the relative strength of two signals or a signal at two different points  p1 and p2 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latin typeface="Comic Sans MS" pitchFamily="66" charset="0"/>
              </a:rPr>
              <a:t>                        given by </a:t>
            </a:r>
            <a:r>
              <a:rPr lang="en-US" altLang="ko-KR" sz="2000">
                <a:solidFill>
                  <a:srgbClr val="3366FF"/>
                </a:solidFill>
                <a:latin typeface="Comic Sans MS" pitchFamily="66" charset="0"/>
              </a:rPr>
              <a:t>dB = 10 log</a:t>
            </a:r>
            <a:r>
              <a:rPr lang="en-US" altLang="ko-KR" sz="2000" baseline="-25000">
                <a:solidFill>
                  <a:srgbClr val="3366FF"/>
                </a:solidFill>
                <a:latin typeface="Comic Sans MS" pitchFamily="66" charset="0"/>
              </a:rPr>
              <a:t>10</a:t>
            </a:r>
            <a:r>
              <a:rPr lang="en-US" altLang="ko-KR" sz="2000">
                <a:solidFill>
                  <a:srgbClr val="3366FF"/>
                </a:solidFill>
                <a:latin typeface="Comic Sans MS" pitchFamily="66" charset="0"/>
              </a:rPr>
              <a:t>(p</a:t>
            </a:r>
            <a:r>
              <a:rPr lang="en-US" altLang="ko-KR" sz="2000" baseline="-2500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altLang="ko-KR" sz="2000">
                <a:solidFill>
                  <a:srgbClr val="3366FF"/>
                </a:solidFill>
                <a:latin typeface="Comic Sans MS" pitchFamily="66" charset="0"/>
              </a:rPr>
              <a:t>/p</a:t>
            </a:r>
            <a:r>
              <a:rPr lang="en-US" altLang="ko-KR" sz="2000" baseline="-2500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altLang="ko-KR" sz="200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 rot="-1586986">
            <a:off x="323850" y="476250"/>
            <a:ext cx="1296988" cy="8318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FF0000"/>
                </a:solidFill>
                <a:latin typeface="Comic Sans MS" pitchFamily="66" charset="0"/>
              </a:rPr>
              <a:t>dB    decibel</a:t>
            </a:r>
          </a:p>
        </p:txBody>
      </p:sp>
      <p:graphicFrame>
        <p:nvGraphicFramePr>
          <p:cNvPr id="39943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1042988" y="260350"/>
          <a:ext cx="260350" cy="531813"/>
        </p:xfrm>
        <a:graphic>
          <a:graphicData uri="http://schemas.openxmlformats.org/presentationml/2006/ole">
            <p:oleObj spid="_x0000_s39943" name="Microsoft ClipArt Gallery" r:id="rId3" imgW="1857600" imgH="3995640" progId="MS_ClipArt_Gallery">
              <p:embed/>
            </p:oleObj>
          </a:graphicData>
        </a:graphic>
      </p:graphicFrame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468313" y="1628775"/>
            <a:ext cx="7272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V="1">
            <a:off x="1835150" y="1844675"/>
            <a:ext cx="0" cy="3603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1619250" y="2349500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>
                <a:latin typeface="Comic Sans MS" pitchFamily="66" charset="0"/>
              </a:rPr>
              <a:t>p</a:t>
            </a:r>
            <a:r>
              <a:rPr lang="en-US" altLang="ko-KR" sz="2000" baseline="-25000">
                <a:latin typeface="Comic Sans MS" pitchFamily="66" charset="0"/>
              </a:rPr>
              <a:t>1</a:t>
            </a:r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 flipV="1">
            <a:off x="6804025" y="1844675"/>
            <a:ext cx="0" cy="3603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6659563" y="2276475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>
                <a:latin typeface="Comic Sans MS" pitchFamily="66" charset="0"/>
              </a:rPr>
              <a:t>p</a:t>
            </a:r>
            <a:r>
              <a:rPr lang="en-US" altLang="ko-KR" sz="2000" baseline="-25000">
                <a:latin typeface="Comic Sans MS" pitchFamily="66" charset="0"/>
              </a:rPr>
              <a:t>2</a:t>
            </a:r>
          </a:p>
        </p:txBody>
      </p:sp>
      <p:sp>
        <p:nvSpPr>
          <p:cNvPr id="39950" name="Freeform 14"/>
          <p:cNvSpPr>
            <a:spLocks/>
          </p:cNvSpPr>
          <p:nvPr/>
        </p:nvSpPr>
        <p:spPr bwMode="auto">
          <a:xfrm>
            <a:off x="827088" y="1773238"/>
            <a:ext cx="647700" cy="252412"/>
          </a:xfrm>
          <a:custGeom>
            <a:avLst/>
            <a:gdLst/>
            <a:ahLst/>
            <a:cxnLst>
              <a:cxn ang="0">
                <a:pos x="0" y="330"/>
              </a:cxn>
              <a:cxn ang="0">
                <a:pos x="50" y="84"/>
              </a:cxn>
              <a:cxn ang="0">
                <a:pos x="110" y="25"/>
              </a:cxn>
              <a:cxn ang="0">
                <a:pos x="220" y="110"/>
              </a:cxn>
              <a:cxn ang="0">
                <a:pos x="254" y="160"/>
              </a:cxn>
              <a:cxn ang="0">
                <a:pos x="288" y="211"/>
              </a:cxn>
              <a:cxn ang="0">
                <a:pos x="313" y="271"/>
              </a:cxn>
              <a:cxn ang="0">
                <a:pos x="389" y="330"/>
              </a:cxn>
              <a:cxn ang="0">
                <a:pos x="516" y="177"/>
              </a:cxn>
              <a:cxn ang="0">
                <a:pos x="609" y="50"/>
              </a:cxn>
              <a:cxn ang="0">
                <a:pos x="626" y="25"/>
              </a:cxn>
              <a:cxn ang="0">
                <a:pos x="677" y="0"/>
              </a:cxn>
              <a:cxn ang="0">
                <a:pos x="762" y="110"/>
              </a:cxn>
              <a:cxn ang="0">
                <a:pos x="804" y="169"/>
              </a:cxn>
              <a:cxn ang="0">
                <a:pos x="830" y="228"/>
              </a:cxn>
              <a:cxn ang="0">
                <a:pos x="872" y="304"/>
              </a:cxn>
              <a:cxn ang="0">
                <a:pos x="999" y="144"/>
              </a:cxn>
              <a:cxn ang="0">
                <a:pos x="1025" y="67"/>
              </a:cxn>
              <a:cxn ang="0">
                <a:pos x="1033" y="42"/>
              </a:cxn>
              <a:cxn ang="0">
                <a:pos x="1143" y="118"/>
              </a:cxn>
              <a:cxn ang="0">
                <a:pos x="1253" y="313"/>
              </a:cxn>
              <a:cxn ang="0">
                <a:pos x="1279" y="338"/>
              </a:cxn>
            </a:cxnLst>
            <a:rect l="0" t="0" r="r" b="b"/>
            <a:pathLst>
              <a:path w="1279" h="340">
                <a:moveTo>
                  <a:pt x="0" y="330"/>
                </a:moveTo>
                <a:cubicBezTo>
                  <a:pt x="47" y="258"/>
                  <a:pt x="32" y="166"/>
                  <a:pt x="50" y="84"/>
                </a:cubicBezTo>
                <a:cubicBezTo>
                  <a:pt x="56" y="57"/>
                  <a:pt x="110" y="25"/>
                  <a:pt x="110" y="25"/>
                </a:cubicBezTo>
                <a:cubicBezTo>
                  <a:pt x="152" y="53"/>
                  <a:pt x="189" y="64"/>
                  <a:pt x="220" y="110"/>
                </a:cubicBezTo>
                <a:cubicBezTo>
                  <a:pt x="231" y="127"/>
                  <a:pt x="254" y="160"/>
                  <a:pt x="254" y="160"/>
                </a:cubicBezTo>
                <a:cubicBezTo>
                  <a:pt x="271" y="215"/>
                  <a:pt x="248" y="157"/>
                  <a:pt x="288" y="211"/>
                </a:cubicBezTo>
                <a:cubicBezTo>
                  <a:pt x="301" y="229"/>
                  <a:pt x="300" y="254"/>
                  <a:pt x="313" y="271"/>
                </a:cubicBezTo>
                <a:cubicBezTo>
                  <a:pt x="351" y="320"/>
                  <a:pt x="349" y="315"/>
                  <a:pt x="389" y="330"/>
                </a:cubicBezTo>
                <a:cubicBezTo>
                  <a:pt x="464" y="304"/>
                  <a:pt x="480" y="240"/>
                  <a:pt x="516" y="177"/>
                </a:cubicBezTo>
                <a:cubicBezTo>
                  <a:pt x="542" y="131"/>
                  <a:pt x="576" y="90"/>
                  <a:pt x="609" y="50"/>
                </a:cubicBezTo>
                <a:cubicBezTo>
                  <a:pt x="615" y="42"/>
                  <a:pt x="618" y="31"/>
                  <a:pt x="626" y="25"/>
                </a:cubicBezTo>
                <a:cubicBezTo>
                  <a:pt x="641" y="13"/>
                  <a:pt x="661" y="10"/>
                  <a:pt x="677" y="0"/>
                </a:cubicBezTo>
                <a:cubicBezTo>
                  <a:pt x="728" y="38"/>
                  <a:pt x="730" y="63"/>
                  <a:pt x="762" y="110"/>
                </a:cubicBezTo>
                <a:cubicBezTo>
                  <a:pt x="776" y="130"/>
                  <a:pt x="804" y="169"/>
                  <a:pt x="804" y="169"/>
                </a:cubicBezTo>
                <a:cubicBezTo>
                  <a:pt x="833" y="278"/>
                  <a:pt x="792" y="137"/>
                  <a:pt x="830" y="228"/>
                </a:cubicBezTo>
                <a:cubicBezTo>
                  <a:pt x="848" y="271"/>
                  <a:pt x="828" y="276"/>
                  <a:pt x="872" y="304"/>
                </a:cubicBezTo>
                <a:cubicBezTo>
                  <a:pt x="931" y="266"/>
                  <a:pt x="961" y="200"/>
                  <a:pt x="999" y="144"/>
                </a:cubicBezTo>
                <a:cubicBezTo>
                  <a:pt x="1014" y="122"/>
                  <a:pt x="1016" y="93"/>
                  <a:pt x="1025" y="67"/>
                </a:cubicBezTo>
                <a:cubicBezTo>
                  <a:pt x="1028" y="59"/>
                  <a:pt x="1033" y="42"/>
                  <a:pt x="1033" y="42"/>
                </a:cubicBezTo>
                <a:cubicBezTo>
                  <a:pt x="1085" y="54"/>
                  <a:pt x="1102" y="90"/>
                  <a:pt x="1143" y="118"/>
                </a:cubicBezTo>
                <a:cubicBezTo>
                  <a:pt x="1185" y="181"/>
                  <a:pt x="1211" y="251"/>
                  <a:pt x="1253" y="313"/>
                </a:cubicBezTo>
                <a:cubicBezTo>
                  <a:pt x="1271" y="340"/>
                  <a:pt x="1260" y="338"/>
                  <a:pt x="1279" y="33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53" name="Freeform 17"/>
          <p:cNvSpPr>
            <a:spLocks/>
          </p:cNvSpPr>
          <p:nvPr/>
        </p:nvSpPr>
        <p:spPr bwMode="auto">
          <a:xfrm>
            <a:off x="7164388" y="1844675"/>
            <a:ext cx="431800" cy="73025"/>
          </a:xfrm>
          <a:custGeom>
            <a:avLst/>
            <a:gdLst/>
            <a:ahLst/>
            <a:cxnLst>
              <a:cxn ang="0">
                <a:pos x="0" y="170"/>
              </a:cxn>
              <a:cxn ang="0">
                <a:pos x="34" y="93"/>
              </a:cxn>
              <a:cxn ang="0">
                <a:pos x="118" y="0"/>
              </a:cxn>
              <a:cxn ang="0">
                <a:pos x="245" y="26"/>
              </a:cxn>
              <a:cxn ang="0">
                <a:pos x="432" y="144"/>
              </a:cxn>
              <a:cxn ang="0">
                <a:pos x="550" y="119"/>
              </a:cxn>
              <a:cxn ang="0">
                <a:pos x="627" y="76"/>
              </a:cxn>
              <a:cxn ang="0">
                <a:pos x="677" y="43"/>
              </a:cxn>
              <a:cxn ang="0">
                <a:pos x="771" y="17"/>
              </a:cxn>
              <a:cxn ang="0">
                <a:pos x="847" y="59"/>
              </a:cxn>
              <a:cxn ang="0">
                <a:pos x="889" y="102"/>
              </a:cxn>
              <a:cxn ang="0">
                <a:pos x="906" y="127"/>
              </a:cxn>
              <a:cxn ang="0">
                <a:pos x="957" y="161"/>
              </a:cxn>
              <a:cxn ang="0">
                <a:pos x="1220" y="26"/>
              </a:cxn>
            </a:cxnLst>
            <a:rect l="0" t="0" r="r" b="b"/>
            <a:pathLst>
              <a:path w="1220" h="170">
                <a:moveTo>
                  <a:pt x="0" y="170"/>
                </a:moveTo>
                <a:cubicBezTo>
                  <a:pt x="15" y="147"/>
                  <a:pt x="18" y="116"/>
                  <a:pt x="34" y="93"/>
                </a:cubicBezTo>
                <a:cubicBezTo>
                  <a:pt x="65" y="48"/>
                  <a:pt x="82" y="38"/>
                  <a:pt x="118" y="0"/>
                </a:cubicBezTo>
                <a:cubicBezTo>
                  <a:pt x="156" y="4"/>
                  <a:pt x="208" y="6"/>
                  <a:pt x="245" y="26"/>
                </a:cubicBezTo>
                <a:cubicBezTo>
                  <a:pt x="310" y="62"/>
                  <a:pt x="359" y="122"/>
                  <a:pt x="432" y="144"/>
                </a:cubicBezTo>
                <a:cubicBezTo>
                  <a:pt x="475" y="138"/>
                  <a:pt x="509" y="129"/>
                  <a:pt x="550" y="119"/>
                </a:cubicBezTo>
                <a:cubicBezTo>
                  <a:pt x="575" y="103"/>
                  <a:pt x="604" y="95"/>
                  <a:pt x="627" y="76"/>
                </a:cubicBezTo>
                <a:cubicBezTo>
                  <a:pt x="669" y="41"/>
                  <a:pt x="633" y="57"/>
                  <a:pt x="677" y="43"/>
                </a:cubicBezTo>
                <a:cubicBezTo>
                  <a:pt x="734" y="5"/>
                  <a:pt x="712" y="2"/>
                  <a:pt x="771" y="17"/>
                </a:cubicBezTo>
                <a:cubicBezTo>
                  <a:pt x="799" y="24"/>
                  <a:pt x="847" y="59"/>
                  <a:pt x="847" y="59"/>
                </a:cubicBezTo>
                <a:cubicBezTo>
                  <a:pt x="890" y="125"/>
                  <a:pt x="835" y="48"/>
                  <a:pt x="889" y="102"/>
                </a:cubicBezTo>
                <a:cubicBezTo>
                  <a:pt x="896" y="109"/>
                  <a:pt x="898" y="120"/>
                  <a:pt x="906" y="127"/>
                </a:cubicBezTo>
                <a:cubicBezTo>
                  <a:pt x="921" y="140"/>
                  <a:pt x="957" y="161"/>
                  <a:pt x="957" y="161"/>
                </a:cubicBezTo>
                <a:cubicBezTo>
                  <a:pt x="1067" y="144"/>
                  <a:pt x="1123" y="72"/>
                  <a:pt x="1220" y="26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54" name="Rectangle 18"/>
          <p:cNvSpPr>
            <a:spLocks noChangeArrowheads="1"/>
          </p:cNvSpPr>
          <p:nvPr/>
        </p:nvSpPr>
        <p:spPr bwMode="auto">
          <a:xfrm>
            <a:off x="1763713" y="1485900"/>
            <a:ext cx="21590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Rectangle 19"/>
          <p:cNvSpPr>
            <a:spLocks noChangeArrowheads="1"/>
          </p:cNvSpPr>
          <p:nvPr/>
        </p:nvSpPr>
        <p:spPr bwMode="auto">
          <a:xfrm>
            <a:off x="6732588" y="1484313"/>
            <a:ext cx="21590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9957" name="Picture 21" descr="i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50" y="1227138"/>
            <a:ext cx="1095375" cy="9525"/>
          </a:xfrm>
          <a:prstGeom prst="rect">
            <a:avLst/>
          </a:prstGeom>
          <a:noFill/>
        </p:spPr>
      </p:pic>
      <p:pic>
        <p:nvPicPr>
          <p:cNvPr id="39960" name="Picture 24" descr="p170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0113" y="3644900"/>
            <a:ext cx="6840537" cy="2663825"/>
          </a:xfrm>
          <a:prstGeom prst="rect">
            <a:avLst/>
          </a:prstGeom>
          <a:noFill/>
        </p:spPr>
      </p:pic>
      <p:sp>
        <p:nvSpPr>
          <p:cNvPr id="39994" name="Rectangle 58"/>
          <p:cNvSpPr>
            <a:spLocks noChangeArrowheads="1"/>
          </p:cNvSpPr>
          <p:nvPr/>
        </p:nvSpPr>
        <p:spPr bwMode="auto">
          <a:xfrm>
            <a:off x="2484438" y="1844675"/>
            <a:ext cx="3960812" cy="15128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20000"/>
              </a:lnSpc>
            </a:pPr>
            <a:r>
              <a:rPr lang="en-US" altLang="ko-KR" sz="1800">
                <a:latin typeface="Times New Roman" pitchFamily="18" charset="0"/>
              </a:rPr>
              <a:t>If a signal power is reduced to half at p</a:t>
            </a:r>
            <a:r>
              <a:rPr lang="en-US" altLang="ko-KR" sz="1800" baseline="-25000">
                <a:latin typeface="Times New Roman" pitchFamily="18" charset="0"/>
              </a:rPr>
              <a:t>2</a:t>
            </a:r>
            <a:r>
              <a:rPr lang="en-US" altLang="ko-KR" sz="1800">
                <a:latin typeface="Times New Roman" pitchFamily="18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en-US" altLang="ko-KR" sz="1800">
                <a:latin typeface="Times New Roman" pitchFamily="18" charset="0"/>
              </a:rPr>
              <a:t>such that p</a:t>
            </a:r>
            <a:r>
              <a:rPr lang="en-US" altLang="ko-KR" sz="1800" baseline="-25000">
                <a:latin typeface="Times New Roman" pitchFamily="18" charset="0"/>
              </a:rPr>
              <a:t>2</a:t>
            </a:r>
            <a:r>
              <a:rPr lang="en-US" altLang="ko-KR" sz="1800">
                <a:latin typeface="Times New Roman" pitchFamily="18" charset="0"/>
              </a:rPr>
              <a:t>=p</a:t>
            </a:r>
            <a:r>
              <a:rPr lang="en-US" altLang="ko-KR" sz="1800" baseline="-25000">
                <a:latin typeface="Times New Roman" pitchFamily="18" charset="0"/>
              </a:rPr>
              <a:t>1</a:t>
            </a:r>
            <a:r>
              <a:rPr lang="en-US" altLang="ko-KR" sz="1800">
                <a:latin typeface="Times New Roman" pitchFamily="18" charset="0"/>
              </a:rPr>
              <a:t>/2</a:t>
            </a:r>
          </a:p>
          <a:p>
            <a:pPr algn="ctr">
              <a:lnSpc>
                <a:spcPct val="120000"/>
              </a:lnSpc>
            </a:pPr>
            <a:r>
              <a:rPr lang="en-US" altLang="ko-KR" sz="1800">
                <a:latin typeface="Times New Roman" pitchFamily="18" charset="0"/>
              </a:rPr>
              <a:t>10 log</a:t>
            </a:r>
            <a:r>
              <a:rPr lang="en-US" altLang="ko-KR" sz="1800" baseline="-25000">
                <a:latin typeface="Times New Roman" pitchFamily="18" charset="0"/>
              </a:rPr>
              <a:t>10</a:t>
            </a:r>
            <a:r>
              <a:rPr lang="en-US" altLang="ko-KR" sz="1800">
                <a:latin typeface="Times New Roman" pitchFamily="18" charset="0"/>
              </a:rPr>
              <a:t>(p</a:t>
            </a:r>
            <a:r>
              <a:rPr lang="en-US" altLang="ko-KR" sz="1800" baseline="-25000">
                <a:latin typeface="Times New Roman" pitchFamily="18" charset="0"/>
              </a:rPr>
              <a:t>2</a:t>
            </a:r>
            <a:r>
              <a:rPr lang="en-US" altLang="ko-KR" sz="1800">
                <a:latin typeface="Times New Roman" pitchFamily="18" charset="0"/>
              </a:rPr>
              <a:t>/p</a:t>
            </a:r>
            <a:r>
              <a:rPr lang="en-US" altLang="ko-KR" sz="1800" baseline="-25000">
                <a:latin typeface="Times New Roman" pitchFamily="18" charset="0"/>
              </a:rPr>
              <a:t>1</a:t>
            </a:r>
            <a:r>
              <a:rPr lang="en-US" altLang="ko-KR" sz="1800">
                <a:latin typeface="Times New Roman" pitchFamily="18" charset="0"/>
              </a:rPr>
              <a:t>) = 10 log</a:t>
            </a:r>
            <a:r>
              <a:rPr lang="en-US" altLang="ko-KR" sz="1800" baseline="-25000">
                <a:latin typeface="Times New Roman" pitchFamily="18" charset="0"/>
              </a:rPr>
              <a:t>10</a:t>
            </a:r>
            <a:r>
              <a:rPr lang="en-US" altLang="ko-KR" sz="1800">
                <a:latin typeface="Times New Roman" pitchFamily="18" charset="0"/>
              </a:rPr>
              <a:t>(0.5p</a:t>
            </a:r>
            <a:r>
              <a:rPr lang="en-US" altLang="ko-KR" sz="1800" baseline="-25000">
                <a:latin typeface="Times New Roman" pitchFamily="18" charset="0"/>
              </a:rPr>
              <a:t>1</a:t>
            </a:r>
            <a:r>
              <a:rPr lang="en-US" altLang="ko-KR" sz="1800">
                <a:latin typeface="Times New Roman" pitchFamily="18" charset="0"/>
              </a:rPr>
              <a:t>/p</a:t>
            </a:r>
            <a:r>
              <a:rPr lang="en-US" altLang="ko-KR" sz="1800" baseline="-25000">
                <a:latin typeface="Times New Roman" pitchFamily="18" charset="0"/>
              </a:rPr>
              <a:t>1</a:t>
            </a:r>
            <a:r>
              <a:rPr lang="en-US" altLang="ko-KR" sz="1800">
                <a:latin typeface="Times New Roman" pitchFamily="18" charset="0"/>
              </a:rPr>
              <a:t>)=</a:t>
            </a:r>
          </a:p>
          <a:p>
            <a:pPr algn="ctr">
              <a:lnSpc>
                <a:spcPct val="120000"/>
              </a:lnSpc>
            </a:pPr>
            <a:r>
              <a:rPr lang="en-US" altLang="ko-KR" sz="1800">
                <a:latin typeface="Times New Roman" pitchFamily="18" charset="0"/>
              </a:rPr>
              <a:t>10 log</a:t>
            </a:r>
            <a:r>
              <a:rPr lang="en-US" altLang="ko-KR" sz="1800" baseline="-25000">
                <a:latin typeface="Times New Roman" pitchFamily="18" charset="0"/>
              </a:rPr>
              <a:t>10</a:t>
            </a:r>
            <a:r>
              <a:rPr lang="en-US" altLang="ko-KR" sz="1800">
                <a:latin typeface="Times New Roman" pitchFamily="18" charset="0"/>
              </a:rPr>
              <a:t>(1/2) = 10 log</a:t>
            </a:r>
            <a:r>
              <a:rPr lang="en-US" altLang="ko-KR" sz="1800" baseline="-25000">
                <a:latin typeface="Times New Roman" pitchFamily="18" charset="0"/>
              </a:rPr>
              <a:t>10</a:t>
            </a:r>
            <a:r>
              <a:rPr lang="en-US" altLang="ko-KR" sz="1800">
                <a:latin typeface="Times New Roman" pitchFamily="18" charset="0"/>
              </a:rPr>
              <a:t>1- 10 log</a:t>
            </a:r>
            <a:r>
              <a:rPr lang="en-US" altLang="ko-KR" sz="1800" baseline="-25000">
                <a:latin typeface="Times New Roman" pitchFamily="18" charset="0"/>
              </a:rPr>
              <a:t>10</a:t>
            </a:r>
            <a:r>
              <a:rPr lang="en-US" altLang="ko-KR" sz="1800">
                <a:latin typeface="Times New Roman" pitchFamily="18" charset="0"/>
              </a:rPr>
              <a:t>2= -3dB</a:t>
            </a:r>
          </a:p>
        </p:txBody>
      </p:sp>
      <p:sp>
        <p:nvSpPr>
          <p:cNvPr id="39995" name="Line 59"/>
          <p:cNvSpPr>
            <a:spLocks noChangeShapeType="1"/>
          </p:cNvSpPr>
          <p:nvPr/>
        </p:nvSpPr>
        <p:spPr bwMode="auto">
          <a:xfrm>
            <a:off x="2484438" y="2636838"/>
            <a:ext cx="3960812" cy="0"/>
          </a:xfrm>
          <a:prstGeom prst="line">
            <a:avLst/>
          </a:prstGeom>
          <a:noFill/>
          <a:ln w="28575">
            <a:solidFill>
              <a:srgbClr val="66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96" name="Line 60"/>
          <p:cNvSpPr>
            <a:spLocks noChangeShapeType="1"/>
          </p:cNvSpPr>
          <p:nvPr/>
        </p:nvSpPr>
        <p:spPr bwMode="auto">
          <a:xfrm>
            <a:off x="3708400" y="3789363"/>
            <a:ext cx="0" cy="2735262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97" name="Line 61"/>
          <p:cNvSpPr>
            <a:spLocks noChangeShapeType="1"/>
          </p:cNvSpPr>
          <p:nvPr/>
        </p:nvSpPr>
        <p:spPr bwMode="auto">
          <a:xfrm>
            <a:off x="3708400" y="6453188"/>
            <a:ext cx="6477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98" name="Text Box 62"/>
          <p:cNvSpPr txBox="1">
            <a:spLocks noChangeArrowheads="1"/>
          </p:cNvSpPr>
          <p:nvPr/>
        </p:nvSpPr>
        <p:spPr bwMode="auto">
          <a:xfrm>
            <a:off x="4356100" y="6237288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800">
                <a:solidFill>
                  <a:srgbClr val="FF0000"/>
                </a:solidFill>
                <a:latin typeface="Comic Sans MS" pitchFamily="66" charset="0"/>
              </a:rPr>
              <a:t>irritating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3392-A727-4570-8BCD-2BF10465EAD2}" type="slidenum">
              <a:rPr lang="en-US" altLang="ko-KR"/>
              <a:pPr/>
              <a:t>9</a:t>
            </a:fld>
            <a:endParaRPr lang="en-US" altLang="ko-KR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7920038" cy="863600"/>
          </a:xfrm>
        </p:spPr>
        <p:txBody>
          <a:bodyPr/>
          <a:lstStyle/>
          <a:p>
            <a:r>
              <a:rPr lang="en-US" altLang="ko-KR" sz="3200" b="1">
                <a:solidFill>
                  <a:srgbClr val="0000FF"/>
                </a:solidFill>
                <a:latin typeface="Comic Sans MS" pitchFamily="66" charset="0"/>
              </a:rPr>
              <a:t>2.3  Text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95288" y="1557338"/>
            <a:ext cx="8064500" cy="430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Unformatted Text, Plaintext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String of fixed-size characters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ASCII, Mosaic Characters, … . 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 </a:t>
            </a: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Formatted Text</a:t>
            </a:r>
          </a:p>
          <a:p>
            <a:pPr lvl="1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String of characters of different sizes, styles &amp;     </a:t>
            </a:r>
          </a:p>
          <a:p>
            <a:pPr lvl="1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latin typeface="Comic Sans MS" pitchFamily="66" charset="0"/>
              </a:rPr>
              <a:t>   shapes with table, figures (graphics) &amp; images</a:t>
            </a:r>
            <a:endParaRPr lang="en-US" altLang="ko-KR" sz="1800"/>
          </a:p>
          <a:p>
            <a:pPr lvl="1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Latex, Acrobat, … .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solidFill>
                  <a:srgbClr val="FF0000"/>
                </a:solidFill>
                <a:latin typeface="Comic Sans MS" pitchFamily="66" charset="0"/>
              </a:rPr>
              <a:t>  Hypertext</a:t>
            </a:r>
          </a:p>
          <a:p>
            <a:pPr lvl="1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Integrated set of documents comprising   </a:t>
            </a:r>
          </a:p>
          <a:p>
            <a:pPr lvl="1">
              <a:lnSpc>
                <a:spcPct val="6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altLang="ko-KR" sz="2000">
                <a:latin typeface="Comic Sans MS" pitchFamily="66" charset="0"/>
              </a:rPr>
              <a:t>   formatted &amp; unformatted texts with linkages   </a:t>
            </a:r>
          </a:p>
          <a:p>
            <a:pPr lvl="1"/>
            <a:r>
              <a:rPr lang="en-US" altLang="ko-KR" sz="2000">
                <a:latin typeface="Comic Sans MS" pitchFamily="66" charset="0"/>
              </a:rPr>
              <a:t>         among them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ko-KR" sz="2000">
                <a:latin typeface="Comic Sans MS" pitchFamily="66" charset="0"/>
              </a:rPr>
              <a:t> HTML, Postscripts, SGML, … .</a:t>
            </a:r>
            <a:r>
              <a:rPr lang="en-US" altLang="ko-KR" sz="2000"/>
              <a:t> 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6300788" y="1917700"/>
            <a:ext cx="2592387" cy="8651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ko-KR" sz="1800" i="1">
                <a:solidFill>
                  <a:srgbClr val="0000FF"/>
                </a:solidFill>
                <a:latin typeface="Times New Roman" pitchFamily="18" charset="0"/>
              </a:rPr>
              <a:t>Well-defined code-words</a:t>
            </a:r>
          </a:p>
          <a:p>
            <a:pPr algn="ctr"/>
            <a:r>
              <a:rPr lang="en-US" altLang="ko-KR" sz="1800" i="1">
                <a:solidFill>
                  <a:srgbClr val="0000FF"/>
                </a:solidFill>
                <a:latin typeface="Times New Roman" pitchFamily="18" charset="0"/>
              </a:rPr>
              <a:t>are used for Text Creation </a:t>
            </a:r>
          </a:p>
          <a:p>
            <a:pPr algn="ctr"/>
            <a:r>
              <a:rPr lang="en-US" altLang="ko-KR" sz="1800" i="1">
                <a:solidFill>
                  <a:srgbClr val="0000FF"/>
                </a:solidFill>
                <a:latin typeface="Times New Roman" pitchFamily="18" charset="0"/>
              </a:rPr>
              <a:t>&amp; Manipulation</a:t>
            </a:r>
            <a:endParaRPr lang="en-US" altLang="ko-KR" sz="1800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10246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5940425" y="1270000"/>
          <a:ext cx="503238" cy="987425"/>
        </p:xfrm>
        <a:graphic>
          <a:graphicData uri="http://schemas.openxmlformats.org/presentationml/2006/ole">
            <p:oleObj spid="_x0000_s10246" name="Microsoft ClipArt Gallery" r:id="rId3" imgW="1857600" imgH="3995640" progId="MS_ClipArt_Gallery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Gulim"/>
        <a:ea typeface="Gulim"/>
        <a:cs typeface=""/>
      </a:majorFont>
      <a:minorFont>
        <a:latin typeface="Gulim"/>
        <a:ea typeface="Guli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ulim" pitchFamily="34" charset="-127"/>
            <a:ea typeface="Gulim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ulim" pitchFamily="34" charset="-127"/>
            <a:ea typeface="Gulim" pitchFamily="34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2387</TotalTime>
  <Words>2661</Words>
  <Application>Microsoft Office PowerPoint</Application>
  <PresentationFormat>On-screen Show (4:3)</PresentationFormat>
  <Paragraphs>685</Paragraphs>
  <Slides>35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6" baseType="lpstr">
      <vt:lpstr>Gulim</vt:lpstr>
      <vt:lpstr>Arial</vt:lpstr>
      <vt:lpstr>Comic Sans MS</vt:lpstr>
      <vt:lpstr>Wingdings</vt:lpstr>
      <vt:lpstr>Times New Roman</vt:lpstr>
      <vt:lpstr>Symbol</vt:lpstr>
      <vt:lpstr>Batang</vt:lpstr>
      <vt:lpstr>MD개성체</vt:lpstr>
      <vt:lpstr>MD이솝체</vt:lpstr>
      <vt:lpstr>기본 디자인</vt:lpstr>
      <vt:lpstr>Microsoft ClipArt Gallery</vt:lpstr>
      <vt:lpstr>Chapter 2   Multimedia Information Representation</vt:lpstr>
      <vt:lpstr>2.1  Introduction</vt:lpstr>
      <vt:lpstr>2.2  Digitization Principles (1) (Analog  Digital)</vt:lpstr>
      <vt:lpstr>Slide 4</vt:lpstr>
      <vt:lpstr>2.2  Digitization Principles(2) (Analog  Digital)</vt:lpstr>
      <vt:lpstr>2.2  Digitization Principles (3) (Analog  Digital)</vt:lpstr>
      <vt:lpstr>2.2  Digitization Principles (4) (Analog  Digital)</vt:lpstr>
      <vt:lpstr>Slide 8</vt:lpstr>
      <vt:lpstr>2.3  Text</vt:lpstr>
      <vt:lpstr>2.4  Images</vt:lpstr>
      <vt:lpstr>Digitized Pictures(1)</vt:lpstr>
      <vt:lpstr>Digitized Pictures(2)</vt:lpstr>
      <vt:lpstr>Digitized Pictures(3)</vt:lpstr>
      <vt:lpstr>Digitized Pictures(4)</vt:lpstr>
      <vt:lpstr>Digitized Pictures</vt:lpstr>
      <vt:lpstr>Digitized Pictures(5)</vt:lpstr>
      <vt:lpstr>Digitized Pictures(6)</vt:lpstr>
      <vt:lpstr>2.5  Audio</vt:lpstr>
      <vt:lpstr>PCM Speech(1)</vt:lpstr>
      <vt:lpstr>PCM Speech(2)</vt:lpstr>
      <vt:lpstr>PCM Speech(3)</vt:lpstr>
      <vt:lpstr>PCM Speech(4)</vt:lpstr>
      <vt:lpstr>CD-Quality Audio</vt:lpstr>
      <vt:lpstr>Synthesized Audio</vt:lpstr>
      <vt:lpstr>2.6  Video (Motion): Broadcast TV</vt:lpstr>
      <vt:lpstr>Broadcast TV(2)</vt:lpstr>
      <vt:lpstr>Broadcast TV(3)</vt:lpstr>
      <vt:lpstr>Digital Video</vt:lpstr>
      <vt:lpstr>Digital Video(2)</vt:lpstr>
      <vt:lpstr>Digital Video(3)</vt:lpstr>
      <vt:lpstr>Digital Video(4)</vt:lpstr>
      <vt:lpstr>Digital Video(5)</vt:lpstr>
      <vt:lpstr>Digital Video(6)</vt:lpstr>
      <vt:lpstr>Digital Video(7)</vt:lpstr>
      <vt:lpstr>Digital Video(8)</vt:lpstr>
    </vt:vector>
  </TitlesOfParts>
  <Company>상지대학교 컴퓨터정보공학부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  Multimedia</dc:title>
  <dc:creator>yhtscha</dc:creator>
  <cp:lastModifiedBy>spannm</cp:lastModifiedBy>
  <cp:revision>620</cp:revision>
  <dcterms:created xsi:type="dcterms:W3CDTF">2003-07-24T02:44:30Z</dcterms:created>
  <dcterms:modified xsi:type="dcterms:W3CDTF">2011-11-18T08:47:10Z</dcterms:modified>
</cp:coreProperties>
</file>