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27"/>
  </p:notesMasterIdLst>
  <p:handoutMasterIdLst>
    <p:handoutMasterId r:id="rId28"/>
  </p:handoutMasterIdLst>
  <p:sldIdLst>
    <p:sldId id="262" r:id="rId2"/>
    <p:sldId id="302" r:id="rId3"/>
    <p:sldId id="300" r:id="rId4"/>
    <p:sldId id="411" r:id="rId5"/>
    <p:sldId id="408" r:id="rId6"/>
    <p:sldId id="405" r:id="rId7"/>
    <p:sldId id="410" r:id="rId8"/>
    <p:sldId id="409" r:id="rId9"/>
    <p:sldId id="407" r:id="rId10"/>
    <p:sldId id="389" r:id="rId11"/>
    <p:sldId id="412" r:id="rId12"/>
    <p:sldId id="307" r:id="rId13"/>
    <p:sldId id="417" r:id="rId14"/>
    <p:sldId id="419" r:id="rId15"/>
    <p:sldId id="406" r:id="rId16"/>
    <p:sldId id="299" r:id="rId17"/>
    <p:sldId id="354" r:id="rId18"/>
    <p:sldId id="413" r:id="rId19"/>
    <p:sldId id="414" r:id="rId20"/>
    <p:sldId id="415" r:id="rId21"/>
    <p:sldId id="365" r:id="rId22"/>
    <p:sldId id="418" r:id="rId23"/>
    <p:sldId id="416" r:id="rId24"/>
    <p:sldId id="404" r:id="rId25"/>
    <p:sldId id="420" r:id="rId26"/>
  </p:sldIdLst>
  <p:sldSz cx="9144000" cy="6858000" type="screen4x3"/>
  <p:notesSz cx="6638925" cy="9656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ECFF"/>
    <a:srgbClr val="CCCCFF"/>
    <a:srgbClr val="FF6600"/>
    <a:srgbClr val="9966FF"/>
    <a:srgbClr val="FF9966"/>
    <a:srgbClr val="FFCC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2" autoAdjust="0"/>
    <p:restoredTop sz="94363" autoAdjust="0"/>
  </p:normalViewPr>
  <p:slideViewPr>
    <p:cSldViewPr>
      <p:cViewPr>
        <p:scale>
          <a:sx n="75" d="100"/>
          <a:sy n="75" d="100"/>
        </p:scale>
        <p:origin x="-1092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10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33800" y="91440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latin typeface="Times New Roman" pitchFamily="18" charset="0"/>
              </a:defRPr>
            </a:lvl1pPr>
          </a:lstStyle>
          <a:p>
            <a:fld id="{5D570C57-3AD1-4B86-8EFA-EE068F0550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70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44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06438"/>
            <a:ext cx="4905375" cy="3676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4713" y="4619625"/>
            <a:ext cx="4889500" cy="43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794125" y="0"/>
            <a:ext cx="2844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1463"/>
            <a:ext cx="2844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4125" y="9161463"/>
            <a:ext cx="2844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9AF087CC-C8BD-40D7-AF19-62A8FCF32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74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4C6205-F426-4583-B166-F2A3D6C4ADCF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8363" y="706438"/>
            <a:ext cx="4902200" cy="3676650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87396" name="Picture 4" descr="elece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686800" cy="6635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66800" y="6667500"/>
            <a:ext cx="70104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endParaRPr lang="en-GB"/>
          </a:p>
          <a:p>
            <a:endParaRPr lang="en-GB"/>
          </a:p>
          <a:p>
            <a:r>
              <a:rPr lang="en-GB"/>
              <a:t>Electronic,  Electrical and Computer Engineering, School of Engineering,  The University of Birmingham,</a:t>
            </a:r>
          </a:p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72F70C-B56D-4F6F-919F-ADF2527245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4863" y="609600"/>
            <a:ext cx="1989137" cy="5522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2688" y="609600"/>
            <a:ext cx="5819775" cy="5522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BFA349-862C-4C7B-9304-7F47F226C9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858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86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C450D5E-BBC5-45FA-AACF-22DE09C5B74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2182D3-51CF-4FE3-A43A-DA1C6BDEA1B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1439FD-CE29-4F8D-9CFA-90A3809967B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D764F9-43A5-4397-9ACB-74FA2959BD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83020E-C032-47FA-807A-9E06728605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810804-4F44-4E14-A307-48A3BDF038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066800" y="6667500"/>
            <a:ext cx="70104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endParaRPr lang="en-GB"/>
          </a:p>
          <a:p>
            <a:endParaRPr lang="en-GB"/>
          </a:p>
          <a:p>
            <a:r>
              <a:rPr lang="en-GB"/>
              <a:t>Electronic,  Electrical and Computer Engineering, School of Engineering,  The University of Birmingham,</a:t>
            </a:r>
          </a:p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FDA679-168C-4B6A-A0E0-77DCEC0D4F5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66800" y="6667500"/>
            <a:ext cx="70104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endParaRPr lang="en-GB"/>
          </a:p>
          <a:p>
            <a:endParaRPr lang="en-GB"/>
          </a:p>
          <a:p>
            <a:r>
              <a:rPr lang="en-GB"/>
              <a:t>Electronic,  Electrical and Computer Engineering, School of Engineering,  The University of Birmingham,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74D671-60BA-4363-8E87-C829822527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66800" y="6667500"/>
            <a:ext cx="70104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endParaRPr lang="en-GB"/>
          </a:p>
          <a:p>
            <a:endParaRPr lang="en-GB"/>
          </a:p>
          <a:p>
            <a:r>
              <a:rPr lang="en-GB"/>
              <a:t>Electronic,  Electrical and Computer Engineering, School of Engineering,  The University of Birmingham,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C8033E-A81D-4FB3-A3DA-B35EC6A35D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elece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609600"/>
            <a:ext cx="8686800" cy="663575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85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</a:defRPr>
            </a:lvl1pPr>
          </a:lstStyle>
          <a:p>
            <a:fld id="{388958E2-9ABA-433A-92A9-A4A73C7C42F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33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.bham.ac.uk/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.bham.ac.uk/exams/overseas.shtml" TargetMode="External"/><Relationship Id="rId2" Type="http://schemas.openxmlformats.org/officeDocument/2006/relationships/hyperlink" Target="http://www.as.bham.ac.uk/sca/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.bham.ac.uk/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.bham.ac.uk/exams/" TargetMode="External"/><Relationship Id="rId2" Type="http://schemas.openxmlformats.org/officeDocument/2006/relationships/hyperlink" Target="http://www.as.bham.ac.uk/exams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.bham.ac.uk/sca/extcirc/index.shtml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.bham.ac.uk/exams" TargetMode="External"/><Relationship Id="rId2" Type="http://schemas.openxmlformats.org/officeDocument/2006/relationships/hyperlink" Target="http://www.as.bham.ac.uk/exams/docs/dictionaryform.pdf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057400"/>
            <a:ext cx="8153400" cy="1143000"/>
          </a:xfrm>
          <a:noFill/>
          <a:ln/>
        </p:spPr>
        <p:txBody>
          <a:bodyPr lIns="92075" tIns="46038" rIns="92075" bIns="46038"/>
          <a:lstStyle/>
          <a:p>
            <a:pPr eaLnBrk="0" hangingPunct="0"/>
            <a:r>
              <a:rPr lang="en-GB" sz="4400" b="1" dirty="0" smtClean="0">
                <a:latin typeface="Arial" pitchFamily="34" charset="0"/>
                <a:cs typeface="Arial" pitchFamily="34" charset="0"/>
              </a:rPr>
              <a:t>The Examination Period....</a:t>
            </a:r>
            <a:br>
              <a:rPr lang="en-GB" sz="4400" b="1" dirty="0" smtClean="0">
                <a:latin typeface="Arial" pitchFamily="34" charset="0"/>
                <a:cs typeface="Arial" pitchFamily="34" charset="0"/>
              </a:rPr>
            </a:br>
            <a:r>
              <a:rPr lang="en-GB" sz="4400" b="1" dirty="0" smtClean="0">
                <a:latin typeface="Arial" pitchFamily="34" charset="0"/>
                <a:cs typeface="Arial" pitchFamily="34" charset="0"/>
              </a:rPr>
              <a:t>....and what happens next</a:t>
            </a:r>
            <a:endParaRPr lang="en-US" sz="4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3861048"/>
            <a:ext cx="7920880" cy="1752600"/>
          </a:xfrm>
          <a:noFill/>
          <a:ln/>
        </p:spPr>
        <p:txBody>
          <a:bodyPr lIns="92075" tIns="46038" rIns="92075" bIns="46038" anchor="ctr"/>
          <a:lstStyle/>
          <a:p>
            <a:pPr eaLnBrk="0" hangingPunct="0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GB" sz="2400" dirty="0">
                <a:latin typeface="Arial" pitchFamily="34" charset="0"/>
                <a:cs typeface="Arial" pitchFamily="34" charset="0"/>
              </a:rPr>
              <a:t>Dr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Mike Spann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GB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Year Tutor </a:t>
            </a:r>
          </a:p>
          <a:p>
            <a:pPr eaLnBrk="0" hangingPunct="0"/>
            <a:r>
              <a:rPr lang="en-GB" sz="2400" dirty="0" smtClean="0">
                <a:latin typeface="Arial" pitchFamily="34" charset="0"/>
                <a:cs typeface="Arial" pitchFamily="34" charset="0"/>
              </a:rPr>
              <a:t>School of Electronic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, Electrical &amp; Computer Engineering </a:t>
            </a:r>
          </a:p>
          <a:p>
            <a:pPr eaLnBrk="0" hangingPunct="0"/>
            <a:r>
              <a:rPr lang="en-GB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University of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Birmingham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038600" y="6324600"/>
            <a:ext cx="109837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 dirty="0" smtClean="0">
                <a:latin typeface="Comic Sans MS" pitchFamily="66" charset="0"/>
              </a:rPr>
              <a:t>23</a:t>
            </a:r>
            <a:r>
              <a:rPr lang="en-GB" sz="1000" baseline="30000" dirty="0" smtClean="0">
                <a:latin typeface="Comic Sans MS" pitchFamily="66" charset="0"/>
              </a:rPr>
              <a:t>rd</a:t>
            </a:r>
            <a:r>
              <a:rPr lang="en-GB" sz="1000" dirty="0" smtClean="0">
                <a:latin typeface="Comic Sans MS" pitchFamily="66" charset="0"/>
              </a:rPr>
              <a:t> April 2012</a:t>
            </a:r>
            <a:endParaRPr lang="en-GB" sz="1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DAD4EE-AD06-470C-90E4-61CF2F6DCA62}" type="slidenum">
              <a:rPr lang="en-GB"/>
              <a:pPr/>
              <a:t>10</a:t>
            </a:fld>
            <a:endParaRPr lang="en-GB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620688"/>
            <a:ext cx="6462464" cy="685800"/>
          </a:xfrm>
        </p:spPr>
        <p:txBody>
          <a:bodyPr/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Exam Tactics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0808"/>
            <a:ext cx="8631238" cy="4320480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Follow the instructions on the paper and the answer book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Read the questions carefully, answer all parts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Plan your time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Write clearly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Write your answers on the lined pages in the answer book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The plain pages are for rough work and </a:t>
            </a:r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are not marked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ClrTx/>
              <a:buFont typeface="Wingdings" pitchFamily="2" charset="2"/>
              <a:buChar char="§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CF0346-00B6-4C93-840B-E57217ED7E8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548680"/>
            <a:ext cx="6248400" cy="685800"/>
          </a:xfrm>
        </p:spPr>
        <p:txBody>
          <a:bodyPr/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Marking Procedures (1)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395536" y="1412776"/>
            <a:ext cx="75755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Exams are marked by the member of staff who set the questions according to a marking scheme.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questions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and marking scheme have been checked internally AND by external examiners.</a:t>
            </a:r>
            <a:b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n-GB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baseline="0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marking process is checked by a </a:t>
            </a:r>
            <a:r>
              <a:rPr lang="en-GB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second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marker.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third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marker (“moderator”) checks that the marking scheme was applied correctly to a sample of papers, including 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ALL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papers close to class borders and “fail” papers. 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	</a:t>
            </a:r>
            <a:endParaRPr kumimoji="0" lang="en-US" sz="18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CF0346-00B6-4C93-840B-E57217ED7E8A}" type="slidenum">
              <a:rPr lang="en-GB"/>
              <a:pPr/>
              <a:t>12</a:t>
            </a:fld>
            <a:endParaRPr lang="en-GB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548680"/>
            <a:ext cx="6248400" cy="685800"/>
          </a:xfrm>
        </p:spPr>
        <p:txBody>
          <a:bodyPr/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Marking Procedures (2)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395536" y="1268760"/>
            <a:ext cx="75755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Year tutors check the collated marks and arrange further checks if required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The impact of extenuating circumstances is assessed on 6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June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External Examiners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are here to scrutinise the process 10</a:t>
            </a:r>
            <a:r>
              <a:rPr kumimoji="0" lang="en-GB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-12</a:t>
            </a:r>
            <a:r>
              <a:rPr kumimoji="0" lang="en-GB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June</a:t>
            </a:r>
            <a:b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n-GB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baseline="0" dirty="0" smtClean="0">
                <a:latin typeface="Arial" pitchFamily="34" charset="0"/>
                <a:cs typeface="Arial" pitchFamily="34" charset="0"/>
              </a:rPr>
              <a:t>Exam board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(all staff) on 11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– 12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June reviews the marks and decisions and submits them to the University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Marks returned to students 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by personal tutors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Friday 14</a:t>
            </a:r>
            <a:r>
              <a:rPr kumimoji="0" lang="en-GB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June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	</a:t>
            </a:r>
            <a:endParaRPr kumimoji="0" lang="en-US" sz="18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13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6858000" cy="838200"/>
          </a:xfrm>
        </p:spPr>
        <p:txBody>
          <a:bodyPr/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Results and Feedback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14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6858000" cy="838200"/>
          </a:xfrm>
        </p:spPr>
        <p:txBody>
          <a:bodyPr/>
          <a:lstStyle/>
          <a:p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Exam Results 1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 and 2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 year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12776"/>
            <a:ext cx="8352928" cy="388620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The results for 1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and 2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years will be available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	from your tutor after 10am on Friday 14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June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	from www.my.bham.ac.uk on Monday 17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June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          BE HERE to see your tutor to discuss your results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Results will not be given or discussed over the phone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	</a:t>
            </a:r>
            <a:endParaRPr lang="en-US" sz="24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92280" y="6398220"/>
            <a:ext cx="1905000" cy="457200"/>
          </a:xfrm>
        </p:spPr>
        <p:txBody>
          <a:bodyPr/>
          <a:lstStyle/>
          <a:p>
            <a:fld id="{870642EB-2132-41F8-B9C3-64B988429655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6858000" cy="838200"/>
          </a:xfrm>
        </p:spPr>
        <p:txBody>
          <a:bodyPr/>
          <a:lstStyle/>
          <a:p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Exam Results 3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 year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12776"/>
            <a:ext cx="8352928" cy="388620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Results will not be given or discussed over the phone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Make sure you have returned all project equipment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Degree classifications posted on notice board outside UG Office 3.30pm, Wed 12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June unless you instruct us to hide yours (see year handbook page 5 for more details)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Full results available from UG office on 14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June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Results also available from my.bham.ac.uk on 17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June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	</a:t>
            </a:r>
            <a:endParaRPr lang="en-US" sz="24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294D2-08B1-4C09-B269-C6C878A85A87}" type="slidenum">
              <a:rPr lang="en-GB"/>
              <a:pPr/>
              <a:t>16</a:t>
            </a:fld>
            <a:endParaRPr lang="en-GB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93038" cy="990600"/>
          </a:xfrm>
        </p:spPr>
        <p:txBody>
          <a:bodyPr/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Feedback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7"/>
          <p:cNvSpPr txBox="1">
            <a:spLocks noChangeArrowheads="1"/>
          </p:cNvSpPr>
          <p:nvPr/>
        </p:nvSpPr>
        <p:spPr bwMode="auto">
          <a:xfrm>
            <a:off x="467544" y="1772816"/>
            <a:ext cx="82809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and 2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year students: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See your tutor on </a:t>
            </a:r>
            <a:r>
              <a:rPr lang="en-GB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Friday 14</a:t>
            </a:r>
            <a:r>
              <a:rPr lang="en-GB" kern="0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June 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to collect your results and get advice on options as needed 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Feedback on answers will be given in the “Student Information” section of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WebCT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28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June 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We provide generic written feedback on each exam question as well as copies of the papers and specimen solutions, and a breakdown of their marks on each question</a:t>
            </a:r>
            <a:endParaRPr lang="en-GB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5085184"/>
            <a:ext cx="76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0F909-406E-4988-98B2-2D0C66565854}" type="slidenum">
              <a:rPr lang="en-GB"/>
              <a:pPr/>
              <a:t>17</a:t>
            </a:fld>
            <a:endParaRPr lang="en-GB"/>
          </a:p>
        </p:txBody>
      </p:sp>
      <p:sp>
        <p:nvSpPr>
          <p:cNvPr id="2017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63688" y="476672"/>
            <a:ext cx="5867400" cy="685800"/>
          </a:xfrm>
        </p:spPr>
        <p:txBody>
          <a:bodyPr/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Revision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7"/>
          <p:cNvSpPr txBox="1">
            <a:spLocks noChangeArrowheads="1"/>
          </p:cNvSpPr>
          <p:nvPr/>
        </p:nvSpPr>
        <p:spPr bwMode="auto">
          <a:xfrm>
            <a:off x="467544" y="1484784"/>
            <a:ext cx="82809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Engineering is about DOING not just remembering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It is highly recommended that your revision includes working on previous years’ papers 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Previous years’ papers and solutions are available from 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err="1" smtClean="0">
                <a:latin typeface="Arial" pitchFamily="34" charset="0"/>
                <a:cs typeface="Arial" pitchFamily="34" charset="0"/>
              </a:rPr>
              <a:t>WebCT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(School database)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  <a:hlinkClick r:id="rId2"/>
              </a:rPr>
              <a:t>www.my.bham.ac.uk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via “</a:t>
            </a:r>
            <a:r>
              <a:rPr lang="en-GB" kern="0" dirty="0" err="1" smtClean="0">
                <a:latin typeface="Arial" pitchFamily="34" charset="0"/>
                <a:cs typeface="Arial" pitchFamily="34" charset="0"/>
              </a:rPr>
              <a:t>my.exams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”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Search under assessment code e.g. A12345 or title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Make sure you can do the tutorial questions too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0F909-406E-4988-98B2-2D0C66565854}" type="slidenum">
              <a:rPr lang="en-GB"/>
              <a:pPr/>
              <a:t>18</a:t>
            </a:fld>
            <a:endParaRPr lang="en-GB"/>
          </a:p>
        </p:txBody>
      </p:sp>
      <p:sp>
        <p:nvSpPr>
          <p:cNvPr id="2017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63688" y="476672"/>
            <a:ext cx="5867400" cy="685800"/>
          </a:xfrm>
        </p:spPr>
        <p:txBody>
          <a:bodyPr/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Progression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7"/>
          <p:cNvSpPr txBox="1">
            <a:spLocks noChangeArrowheads="1"/>
          </p:cNvSpPr>
          <p:nvPr/>
        </p:nvSpPr>
        <p:spPr bwMode="auto">
          <a:xfrm>
            <a:off x="467544" y="1484784"/>
            <a:ext cx="82809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to 2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year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to 3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or 3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/4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year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Weightings of marks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year performance IS important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31640" y="386104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BEng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25 %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75 %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40 %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40 %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0F909-406E-4988-98B2-2D0C66565854}" type="slidenum">
              <a:rPr lang="en-GB"/>
              <a:pPr/>
              <a:t>19</a:t>
            </a:fld>
            <a:endParaRPr lang="en-GB"/>
          </a:p>
        </p:txBody>
      </p:sp>
      <p:sp>
        <p:nvSpPr>
          <p:cNvPr id="2017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63688" y="476672"/>
            <a:ext cx="5867400" cy="685800"/>
          </a:xfrm>
        </p:spPr>
        <p:txBody>
          <a:bodyPr/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 to 2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 year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7"/>
          <p:cNvSpPr txBox="1">
            <a:spLocks noChangeArrowheads="1"/>
          </p:cNvSpPr>
          <p:nvPr/>
        </p:nvSpPr>
        <p:spPr bwMode="auto">
          <a:xfrm>
            <a:off x="467544" y="1484784"/>
            <a:ext cx="82809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619944" y="1637184"/>
            <a:ext cx="82809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Pass at least 100/120 credits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Note you need a total of 320 to get a degree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Mean year mark equal to above 40 %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Pass pre-requisites for your 2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year degree stream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You can </a:t>
            </a:r>
            <a:r>
              <a:rPr lang="en-GB" kern="0" dirty="0" err="1" smtClean="0">
                <a:latin typeface="Arial" pitchFamily="34" charset="0"/>
                <a:cs typeface="Arial" pitchFamily="34" charset="0"/>
              </a:rPr>
              <a:t>resit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individual courses with mean marks below 40 % in August to gain the credits but the marks are </a:t>
            </a:r>
            <a:r>
              <a:rPr lang="en-GB" u="sng" kern="0" dirty="0" smtClean="0">
                <a:latin typeface="Arial" pitchFamily="34" charset="0"/>
                <a:cs typeface="Arial" pitchFamily="34" charset="0"/>
              </a:rPr>
              <a:t>capped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at 40 %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You only get one </a:t>
            </a:r>
            <a:r>
              <a:rPr lang="en-GB" kern="0" dirty="0" err="1" smtClean="0">
                <a:latin typeface="Arial" pitchFamily="34" charset="0"/>
                <a:cs typeface="Arial" pitchFamily="34" charset="0"/>
              </a:rPr>
              <a:t>resit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opportunity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BB9653-5FD8-4FDE-A9C0-3DBABC351747}" type="slidenum">
              <a:rPr lang="en-GB"/>
              <a:pPr/>
              <a:t>2</a:t>
            </a:fld>
            <a:endParaRPr lang="en-GB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6858000" cy="685800"/>
          </a:xfrm>
        </p:spPr>
        <p:txBody>
          <a:bodyPr/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Today’s Talk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748464" cy="5105400"/>
          </a:xfrm>
          <a:noFill/>
        </p:spPr>
        <p:txBody>
          <a:bodyPr/>
          <a:lstStyle/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Exam Dates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Procedures and Regulations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Marking Procedures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Results and Feedback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Revision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Progression to Next Year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Resits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/Resubmissions</a:t>
            </a:r>
          </a:p>
          <a:p>
            <a:pPr>
              <a:buClrTx/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This talk will be made available on the student information section of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WebCT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0F909-406E-4988-98B2-2D0C66565854}" type="slidenum">
              <a:rPr lang="en-GB"/>
              <a:pPr/>
              <a:t>20</a:t>
            </a:fld>
            <a:endParaRPr lang="en-GB"/>
          </a:p>
        </p:txBody>
      </p:sp>
      <p:sp>
        <p:nvSpPr>
          <p:cNvPr id="2017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63688" y="332656"/>
            <a:ext cx="5867400" cy="685800"/>
          </a:xfrm>
        </p:spPr>
        <p:txBody>
          <a:bodyPr/>
          <a:lstStyle/>
          <a:p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 to 3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 or 3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/4</a:t>
            </a:r>
            <a:r>
              <a:rPr lang="en-GB" sz="3200" b="1" u="sng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 year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7"/>
          <p:cNvSpPr txBox="1">
            <a:spLocks noChangeArrowheads="1"/>
          </p:cNvSpPr>
          <p:nvPr/>
        </p:nvSpPr>
        <p:spPr bwMode="auto">
          <a:xfrm>
            <a:off x="467544" y="1484784"/>
            <a:ext cx="82809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tabLst/>
              <a:defRPr/>
            </a:pPr>
            <a:endParaRPr lang="en-GB" sz="2000" kern="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Tx/>
              <a:buFont typeface="Wingdings" pitchFamily="2" charset="2"/>
              <a:buChar char="§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836712"/>
            <a:ext cx="475482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To go onto 3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Year BEng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 100 2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year credits incl.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resits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To go onto MEng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220 credits 1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/2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year 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Average at least 60 % (2:1)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If average is 57-59.4% we may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) calculate without the MOMD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 (ii) look at mode as well as mean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Pass pre-requisite modules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No transfer MEng      BEng after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year 3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55406" y="1386346"/>
            <a:ext cx="2374490" cy="545691"/>
            <a:chOff x="383458" y="1843548"/>
            <a:chExt cx="2374490" cy="731225"/>
          </a:xfrm>
        </p:grpSpPr>
        <p:sp>
          <p:nvSpPr>
            <p:cNvPr id="7" name="TextBox 6"/>
            <p:cNvSpPr txBox="1"/>
            <p:nvPr/>
          </p:nvSpPr>
          <p:spPr>
            <a:xfrm>
              <a:off x="780428" y="1843548"/>
              <a:ext cx="151285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800" dirty="0" smtClean="0"/>
                <a:t>First Year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3458" y="1858297"/>
              <a:ext cx="2374490" cy="716476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60323" y="2497396"/>
            <a:ext cx="2374490" cy="540772"/>
            <a:chOff x="383458" y="1843548"/>
            <a:chExt cx="2374490" cy="540772"/>
          </a:xfrm>
        </p:grpSpPr>
        <p:sp>
          <p:nvSpPr>
            <p:cNvPr id="10" name="TextBox 9"/>
            <p:cNvSpPr txBox="1"/>
            <p:nvPr/>
          </p:nvSpPr>
          <p:spPr>
            <a:xfrm>
              <a:off x="562003" y="1843548"/>
              <a:ext cx="19497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800" dirty="0" smtClean="0"/>
                <a:t>Second Year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83458" y="1858297"/>
              <a:ext cx="2374490" cy="526023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2732" y="3633026"/>
            <a:ext cx="2374490" cy="570264"/>
            <a:chOff x="383458" y="1843548"/>
            <a:chExt cx="2374490" cy="570264"/>
          </a:xfrm>
        </p:grpSpPr>
        <p:sp>
          <p:nvSpPr>
            <p:cNvPr id="13" name="TextBox 12"/>
            <p:cNvSpPr txBox="1"/>
            <p:nvPr/>
          </p:nvSpPr>
          <p:spPr>
            <a:xfrm>
              <a:off x="441170" y="1843548"/>
              <a:ext cx="21913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800" dirty="0" smtClean="0"/>
                <a:t>3rd Year BEng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3458" y="1858297"/>
              <a:ext cx="2374490" cy="555515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607574" y="4645748"/>
            <a:ext cx="2374490" cy="575182"/>
            <a:chOff x="383458" y="1843548"/>
            <a:chExt cx="2374490" cy="575182"/>
          </a:xfrm>
        </p:grpSpPr>
        <p:sp>
          <p:nvSpPr>
            <p:cNvPr id="16" name="TextBox 15"/>
            <p:cNvSpPr txBox="1"/>
            <p:nvPr/>
          </p:nvSpPr>
          <p:spPr>
            <a:xfrm>
              <a:off x="385065" y="1843548"/>
              <a:ext cx="230357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800" dirty="0" smtClean="0"/>
                <a:t>3rd Year </a:t>
              </a:r>
              <a:r>
                <a:rPr lang="en-GB" sz="2800" dirty="0" err="1" smtClean="0"/>
                <a:t>MEng</a:t>
              </a:r>
              <a:endParaRPr lang="en-GB" sz="2800" dirty="0" smtClean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3458" y="1858298"/>
              <a:ext cx="2374490" cy="560432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622322" y="5722373"/>
            <a:ext cx="2374490" cy="575188"/>
            <a:chOff x="383458" y="1843548"/>
            <a:chExt cx="2374490" cy="575188"/>
          </a:xfrm>
        </p:grpSpPr>
        <p:sp>
          <p:nvSpPr>
            <p:cNvPr id="19" name="TextBox 18"/>
            <p:cNvSpPr txBox="1"/>
            <p:nvPr/>
          </p:nvSpPr>
          <p:spPr>
            <a:xfrm>
              <a:off x="384999" y="1843548"/>
              <a:ext cx="23037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800" dirty="0" smtClean="0"/>
                <a:t>4th Year </a:t>
              </a:r>
              <a:r>
                <a:rPr lang="en-GB" sz="2800" dirty="0" err="1" smtClean="0"/>
                <a:t>MEng</a:t>
              </a:r>
              <a:endParaRPr lang="en-GB" sz="2800" dirty="0" smtClean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3458" y="1858297"/>
              <a:ext cx="2374490" cy="560439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Arrow Connector 20"/>
          <p:cNvCxnSpPr>
            <a:stCxn id="8" idx="2"/>
            <a:endCxn id="11" idx="0"/>
          </p:cNvCxnSpPr>
          <p:nvPr/>
        </p:nvCxnSpPr>
        <p:spPr>
          <a:xfrm rot="16200000" flipH="1">
            <a:off x="1755056" y="2219633"/>
            <a:ext cx="580106" cy="4917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889817" y="3315928"/>
            <a:ext cx="580106" cy="4917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2110247" y="3835811"/>
            <a:ext cx="1617408" cy="31955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2659624" y="5469195"/>
            <a:ext cx="580106" cy="4917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415844" y="4439265"/>
            <a:ext cx="2757948" cy="2079522"/>
          </a:xfrm>
          <a:prstGeom prst="rect">
            <a:avLst/>
          </a:prstGeom>
          <a:noFill/>
          <a:ln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6948264" y="5877272"/>
            <a:ext cx="2880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9D1C49-9871-464E-BDA2-862BAB47101C}" type="slidenum">
              <a:rPr lang="en-GB"/>
              <a:pPr/>
              <a:t>21</a:t>
            </a:fld>
            <a:endParaRPr lang="en-GB"/>
          </a:p>
        </p:txBody>
      </p:sp>
      <p:sp>
        <p:nvSpPr>
          <p:cNvPr id="2150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6474768" cy="685800"/>
          </a:xfrm>
        </p:spPr>
        <p:txBody>
          <a:bodyPr/>
          <a:lstStyle/>
          <a:p>
            <a:r>
              <a:rPr lang="en-GB" b="1" u="sng" dirty="0" err="1" smtClean="0">
                <a:latin typeface="Arial" pitchFamily="34" charset="0"/>
                <a:cs typeface="Arial" pitchFamily="34" charset="0"/>
              </a:rPr>
              <a:t>Resits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/Resubmissions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9D1C49-9871-464E-BDA2-862BAB47101C}" type="slidenum">
              <a:rPr lang="en-GB"/>
              <a:pPr/>
              <a:t>22</a:t>
            </a:fld>
            <a:endParaRPr lang="en-GB"/>
          </a:p>
        </p:txBody>
      </p:sp>
      <p:sp>
        <p:nvSpPr>
          <p:cNvPr id="2150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6474768" cy="685800"/>
          </a:xfrm>
        </p:spPr>
        <p:txBody>
          <a:bodyPr/>
          <a:lstStyle/>
          <a:p>
            <a:r>
              <a:rPr lang="en-GB" sz="3200" b="1" u="sng" dirty="0" err="1" smtClean="0">
                <a:latin typeface="Arial" pitchFamily="34" charset="0"/>
                <a:cs typeface="Arial" pitchFamily="34" charset="0"/>
              </a:rPr>
              <a:t>Resits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/Resubmissions (1)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609600" y="1484312"/>
            <a:ext cx="8345488" cy="5373687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The deadline for appeals 1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July (By 4pm).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See </a:t>
            </a:r>
            <a:r>
              <a:rPr lang="en-GB" dirty="0" smtClean="0">
                <a:latin typeface="Arial" pitchFamily="34" charset="0"/>
                <a:cs typeface="Arial" pitchFamily="34" charset="0"/>
                <a:hlinkClick r:id="rId2"/>
              </a:rPr>
              <a:t>Student Conduct and Appeals 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website for allowed appeals 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n-GB" kern="0" dirty="0" err="1" smtClean="0">
                <a:latin typeface="Arial" pitchFamily="34" charset="0"/>
                <a:cs typeface="Arial" pitchFamily="34" charset="0"/>
              </a:rPr>
              <a:t>resits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for 3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year students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Make time over the summer to revise and sit the exams/do the coursework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You can resit overseas (apply before 8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July). The admin fee for this is £100. </a:t>
            </a:r>
            <a:r>
              <a:rPr lang="en-GB" kern="0" dirty="0" smtClean="0">
                <a:latin typeface="Arial" pitchFamily="34" charset="0"/>
                <a:cs typeface="Arial" pitchFamily="34" charset="0"/>
                <a:hlinkClick r:id="rId3"/>
              </a:rPr>
              <a:t>http://www.as.bham.ac.uk/exams/overseas.shtml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Or…make travel arrangements to be here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9D1C49-9871-464E-BDA2-862BAB47101C}" type="slidenum">
              <a:rPr lang="en-GB"/>
              <a:pPr/>
              <a:t>23</a:t>
            </a:fld>
            <a:endParaRPr lang="en-GB"/>
          </a:p>
        </p:txBody>
      </p:sp>
      <p:sp>
        <p:nvSpPr>
          <p:cNvPr id="2150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6474768" cy="685800"/>
          </a:xfrm>
        </p:spPr>
        <p:txBody>
          <a:bodyPr/>
          <a:lstStyle/>
          <a:p>
            <a:r>
              <a:rPr lang="en-GB" sz="3200" b="1" u="sng" dirty="0" err="1" smtClean="0">
                <a:latin typeface="Arial" pitchFamily="34" charset="0"/>
                <a:cs typeface="Arial" pitchFamily="34" charset="0"/>
              </a:rPr>
              <a:t>Resits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/Resubmissions (2)</a:t>
            </a:r>
            <a:endParaRPr lang="en-GB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251520" y="1412776"/>
            <a:ext cx="8892480" cy="46482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Coursework resubmission will be released on </a:t>
            </a:r>
            <a:r>
              <a:rPr lang="en-GB" kern="0" dirty="0" err="1" smtClean="0">
                <a:latin typeface="Arial" pitchFamily="34" charset="0"/>
                <a:cs typeface="Arial" pitchFamily="34" charset="0"/>
              </a:rPr>
              <a:t>WebCT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on Monday 24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June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Deadline for resubmission is 12:00hrs, 19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August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Exam timetable released on </a:t>
            </a:r>
            <a:r>
              <a:rPr lang="en-GB" kern="0" dirty="0" smtClean="0">
                <a:latin typeface="Arial" pitchFamily="34" charset="0"/>
                <a:cs typeface="Arial" pitchFamily="34" charset="0"/>
                <a:hlinkClick r:id="rId2"/>
              </a:rPr>
              <a:t>www.my.bham.ac.uk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on 7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August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You are responsible for getting your timetable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lang="en-GB" kern="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Results from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Undergraduate Office on Friday 13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September (not tutors)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Online on Monday 16</a:t>
            </a:r>
            <a:r>
              <a:rPr lang="en-GB" kern="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September on </a:t>
            </a:r>
            <a:r>
              <a:rPr lang="en-GB" kern="0" dirty="0" smtClean="0">
                <a:latin typeface="Arial" pitchFamily="34" charset="0"/>
                <a:cs typeface="Arial" pitchFamily="34" charset="0"/>
                <a:hlinkClick r:id="rId2"/>
              </a:rPr>
              <a:t>www.my.bham.ac.uk</a:t>
            </a:r>
            <a:r>
              <a:rPr lang="en-GB" kern="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9D1C49-9871-464E-BDA2-862BAB47101C}" type="slidenum">
              <a:rPr lang="en-GB"/>
              <a:pPr/>
              <a:t>24</a:t>
            </a:fld>
            <a:endParaRPr lang="en-GB" dirty="0"/>
          </a:p>
        </p:txBody>
      </p:sp>
      <p:sp>
        <p:nvSpPr>
          <p:cNvPr id="2150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1680" y="476672"/>
            <a:ext cx="6474768" cy="685800"/>
          </a:xfrm>
        </p:spPr>
        <p:txBody>
          <a:bodyPr/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And Finally……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251520" y="1484313"/>
            <a:ext cx="8703568" cy="46482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kern="0" dirty="0" smtClean="0">
                <a:latin typeface="Arial" pitchFamily="34" charset="0"/>
                <a:cs typeface="Arial" pitchFamily="34" charset="0"/>
              </a:rPr>
              <a:t>Revision classes this week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kern="0" dirty="0" smtClean="0">
                <a:latin typeface="Arial" pitchFamily="34" charset="0"/>
                <a:cs typeface="Arial" pitchFamily="34" charset="0"/>
              </a:rPr>
              <a:t>Your lecturers may not be available at other times</a:t>
            </a:r>
            <a:br>
              <a:rPr lang="en-GB" kern="0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Timetable is on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WebCT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Check the latest version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2012-13 Academic Year starts on Monday 30</a:t>
            </a:r>
            <a:r>
              <a:rPr lang="en-GB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September 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All students must attend induction events 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Make travel arrangements in good time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GB" kern="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772816"/>
            <a:ext cx="7772400" cy="2250479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rgbClr val="FF0000"/>
                </a:solidFill>
              </a:rPr>
              <a:t>Good Luck!!!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1439FD-CE29-4F8D-9CFA-90A3809967B0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83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3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1170384" y="476672"/>
            <a:ext cx="6858000" cy="838200"/>
          </a:xfrm>
        </p:spPr>
        <p:txBody>
          <a:bodyPr/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Exam Dates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12776"/>
            <a:ext cx="7575550" cy="388620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The Examinations will take place from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	Monday 29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April until Friday 31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May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Exams start at 09.30 hrs or 14.00 hrs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Resit Examinations will take place from 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	Tuesday  27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August until Friday 6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September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Timetables for ALL exams on www.my.bham.ac.uk</a:t>
            </a:r>
          </a:p>
          <a:p>
            <a:pPr>
              <a:lnSpc>
                <a:spcPct val="90000"/>
              </a:lnSpc>
              <a:buClrTx/>
              <a:buSzPct val="100000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			</a:t>
            </a:r>
            <a:endParaRPr lang="en-US" sz="18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4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1115616" y="476672"/>
            <a:ext cx="7362056" cy="838200"/>
          </a:xfrm>
        </p:spPr>
        <p:txBody>
          <a:bodyPr/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Procedures and Regulations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1844824"/>
            <a:ext cx="7575550" cy="388620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Full details on </a:t>
            </a:r>
            <a:r>
              <a:rPr lang="en-GB" sz="2400" dirty="0" smtClean="0">
                <a:latin typeface="Arial" pitchFamily="34" charset="0"/>
                <a:cs typeface="Arial" pitchFamily="34" charset="0"/>
                <a:hlinkClick r:id="rId2"/>
              </a:rPr>
              <a:t>Academic Services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website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latin typeface="Arial" pitchFamily="34" charset="0"/>
                <a:cs typeface="Arial" pitchFamily="34" charset="0"/>
                <a:hlinkClick r:id="rId3"/>
              </a:rPr>
              <a:t>http://www.as.bham.ac.uk/exams/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18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5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1170384" y="476672"/>
            <a:ext cx="6858000" cy="838200"/>
          </a:xfrm>
        </p:spPr>
        <p:txBody>
          <a:bodyPr/>
          <a:lstStyle/>
          <a:p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Attending the exam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12776"/>
            <a:ext cx="7575550" cy="388620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Find the room and be there at least 15 minutes early</a:t>
            </a: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You can’t leave the room in the first half hour or last ten minutes</a:t>
            </a: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Follow instructions</a:t>
            </a: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Don’t bring any notes, papers etc to your desk and don’t remove unused answer books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Bring all the pens, pencils you need to your desk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18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6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971600" y="476672"/>
            <a:ext cx="6858000" cy="838200"/>
          </a:xfrm>
        </p:spPr>
        <p:txBody>
          <a:bodyPr/>
          <a:lstStyle/>
          <a:p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Electronic Devices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80592"/>
            <a:ext cx="7575550" cy="455672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Calculators are permitted unless the question paper states otherwise. Check your calculator is permitted. You </a:t>
            </a:r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can’t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use the calculator on your phone or other device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Switch your phone off and place it on the floor under your desk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No audio devices are permitted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			</a:t>
            </a:r>
            <a:endParaRPr lang="en-US" sz="18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7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7650088" cy="838200"/>
          </a:xfrm>
        </p:spPr>
        <p:txBody>
          <a:bodyPr/>
          <a:lstStyle/>
          <a:p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Student Support Agreements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12776"/>
            <a:ext cx="7575550" cy="388620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If you have a student support agreement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Collect a personalised timetable from the Enquiry Office, Block C, Aston Webb Building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For the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resit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exams, your personalised timetable will be sent to the </a:t>
            </a:r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home address on the student portal</a:t>
            </a:r>
            <a:br>
              <a:rPr lang="en-GB" sz="2400" u="sng" dirty="0" smtClean="0">
                <a:latin typeface="Arial" pitchFamily="34" charset="0"/>
                <a:cs typeface="Arial" pitchFamily="34" charset="0"/>
              </a:rPr>
            </a:br>
            <a:endParaRPr lang="en-GB" sz="2400" u="sng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Check the arrangements with the Undergraduate Office before the exams start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			</a:t>
            </a:r>
            <a:endParaRPr lang="en-US" sz="18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8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1170384" y="476672"/>
            <a:ext cx="6858000" cy="838200"/>
          </a:xfrm>
        </p:spPr>
        <p:txBody>
          <a:bodyPr/>
          <a:lstStyle/>
          <a:p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Fit to Sit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12776"/>
            <a:ext cx="8136904" cy="388620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Refer to the fit to sit and extenuating circumstances forms you signed with your tutor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Detailed regulations are on website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  <a:hlinkClick r:id="rId2"/>
              </a:rPr>
              <a:t>http://www.as.bham.ac.uk/sca/extcirc/index.shtml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If you attend the exam you have declared yourself “Fit to Sit”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Otherwise follow the procedure for application of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Extenutating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Circumstances as soon as possible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r>
              <a:rPr lang="en-GB" sz="2400" dirty="0" smtClean="0">
                <a:latin typeface="Arial" pitchFamily="34" charset="0"/>
                <a:cs typeface="Arial" pitchFamily="34" charset="0"/>
              </a:rPr>
              <a:t>Deadline for submission of documentation 6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June (main) and 9</a:t>
            </a:r>
            <a:r>
              <a:rPr lang="en-GB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September (resits).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SzPct val="100000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			</a:t>
            </a:r>
            <a:endParaRPr lang="en-US" sz="18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642EB-2132-41F8-B9C3-64B988429655}" type="slidenum">
              <a:rPr lang="en-GB"/>
              <a:pPr/>
              <a:t>9</a:t>
            </a:fld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971600" y="476672"/>
            <a:ext cx="6858000" cy="838200"/>
          </a:xfrm>
        </p:spPr>
        <p:txBody>
          <a:bodyPr/>
          <a:lstStyle/>
          <a:p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u="sng" dirty="0" smtClean="0">
                <a:latin typeface="Arial" pitchFamily="34" charset="0"/>
                <a:cs typeface="Arial" pitchFamily="34" charset="0"/>
              </a:rPr>
              <a:t>Dictionaries</a:t>
            </a:r>
            <a:endParaRPr lang="en-US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7575550" cy="4556720"/>
          </a:xfrm>
        </p:spPr>
        <p:txBody>
          <a:bodyPr/>
          <a:lstStyle/>
          <a:p>
            <a:pPr lvl="1">
              <a:lnSpc>
                <a:spcPct val="90000"/>
              </a:lnSpc>
              <a:buClrTx/>
              <a:buFont typeface="Wingdings" pitchFamily="2" charset="2"/>
              <a:buChar char="§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If your first language is not English you can take, a clean, unmarked,  standard dictionary into </a:t>
            </a:r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most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exams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Your dictionary may be inspected during the exam</a:t>
            </a:r>
            <a:br>
              <a:rPr lang="en-GB" sz="2400" dirty="0" smtClean="0">
                <a:latin typeface="Arial" pitchFamily="34" charset="0"/>
                <a:cs typeface="Arial" pitchFamily="34" charset="0"/>
              </a:rPr>
            </a:b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You must complete a </a:t>
            </a:r>
            <a:r>
              <a:rPr lang="en-GB" sz="2400" dirty="0" smtClean="0">
                <a:latin typeface="Arial" pitchFamily="34" charset="0"/>
                <a:cs typeface="Arial" pitchFamily="34" charset="0"/>
                <a:hlinkClick r:id="rId2"/>
              </a:rPr>
              <a:t>Dictionary Approval Form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and get it stamped by Academic and Student Administration and bring the form to the exam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More information on </a:t>
            </a:r>
            <a:r>
              <a:rPr lang="en-GB" sz="2400" dirty="0" smtClean="0">
                <a:latin typeface="Arial" pitchFamily="34" charset="0"/>
                <a:cs typeface="Arial" pitchFamily="34" charset="0"/>
                <a:hlinkClick r:id="rId3"/>
              </a:rPr>
              <a:t>Academic Services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website</a:t>
            </a:r>
          </a:p>
          <a:p>
            <a:pPr>
              <a:lnSpc>
                <a:spcPct val="90000"/>
              </a:lnSpc>
              <a:buClrTx/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template">
  <a:themeElements>
    <a:clrScheme name="My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y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y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Data\Microsoft\Templates\Mytemplate.pot</Template>
  <TotalTime>4515</TotalTime>
  <Words>422</Words>
  <Application>Microsoft Office PowerPoint</Application>
  <PresentationFormat>On-screen Show (4:3)</PresentationFormat>
  <Paragraphs>189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Mytemplate</vt:lpstr>
      <vt:lpstr>The Examination Period.... ....and what happens next</vt:lpstr>
      <vt:lpstr> Today’s Talk</vt:lpstr>
      <vt:lpstr> Exam Dates</vt:lpstr>
      <vt:lpstr>Procedures and Regulations</vt:lpstr>
      <vt:lpstr>Attending the exam</vt:lpstr>
      <vt:lpstr> Electronic Devices</vt:lpstr>
      <vt:lpstr> Student Support Agreements</vt:lpstr>
      <vt:lpstr>Fit to Sit</vt:lpstr>
      <vt:lpstr> Dictionaries</vt:lpstr>
      <vt:lpstr>Exam Tactics</vt:lpstr>
      <vt:lpstr>Marking Procedures (1)</vt:lpstr>
      <vt:lpstr>Marking Procedures (2)</vt:lpstr>
      <vt:lpstr>Results and Feedback</vt:lpstr>
      <vt:lpstr> Exam Results 1st and 2nd year</vt:lpstr>
      <vt:lpstr> Exam Results 3rd year</vt:lpstr>
      <vt:lpstr>Feedback</vt:lpstr>
      <vt:lpstr>Revision</vt:lpstr>
      <vt:lpstr>Progression</vt:lpstr>
      <vt:lpstr>1st to 2nd year</vt:lpstr>
      <vt:lpstr>2nd to 3rd or 3rd/4th year</vt:lpstr>
      <vt:lpstr>Resits/Resubmissions</vt:lpstr>
      <vt:lpstr>Resits/Resubmissions (1)</vt:lpstr>
      <vt:lpstr>Resits/Resubmissions (2)</vt:lpstr>
      <vt:lpstr>And Finally……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Dr. Theodoros N. Arvanitis</dc:creator>
  <dc:description>1) Jane-Can I get an up to date module option form_x000d_
_x000d_
2) Ben-Are there any degree streams which we have stopped running-slide 5_x000d_
4) Ben-has misprint on module option form been fixed-see slide 7_x000d_
5) Jane-Is pass threshold in languages still 60% or is it now 55%?_x000d_
6) Jane-what are the rooms for the business school lectures-slide 25_x000d_
7) Tony-Do you want to talk to the students about mitigations_x000d_
Tell them about pre-requisites from 1st year for each degree_x000d_
6) Remind them that lectures are scattered over the campus</dc:description>
  <cp:lastModifiedBy>Mike Spann</cp:lastModifiedBy>
  <cp:revision>309</cp:revision>
  <cp:lastPrinted>1998-01-07T07:14:58Z</cp:lastPrinted>
  <dcterms:created xsi:type="dcterms:W3CDTF">1997-10-08T22:27:34Z</dcterms:created>
  <dcterms:modified xsi:type="dcterms:W3CDTF">2013-04-18T09:24:14Z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theoa@cogs.susx.ac.uk</vt:lpwstr>
  </property>
  <property fmtid="{D5CDD505-2E9C-101B-9397-08002B2CF9AE}" pid="8" name="HomePage">
    <vt:lpwstr>http://www.cogs.susx.ac.uk/users/theoa/index.html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C:\My Documents\COGS\OOSD</vt:lpwstr>
  </property>
</Properties>
</file>