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77" r:id="rId3"/>
    <p:sldId id="280" r:id="rId4"/>
    <p:sldId id="269" r:id="rId5"/>
    <p:sldId id="266" r:id="rId6"/>
    <p:sldId id="257" r:id="rId7"/>
    <p:sldId id="270" r:id="rId8"/>
    <p:sldId id="278" r:id="rId9"/>
    <p:sldId id="295" r:id="rId10"/>
    <p:sldId id="297" r:id="rId11"/>
    <p:sldId id="296" r:id="rId12"/>
    <p:sldId id="282" r:id="rId13"/>
    <p:sldId id="288" r:id="rId14"/>
    <p:sldId id="289" r:id="rId15"/>
    <p:sldId id="290" r:id="rId16"/>
    <p:sldId id="273" r:id="rId17"/>
    <p:sldId id="264" r:id="rId18"/>
    <p:sldId id="291" r:id="rId19"/>
    <p:sldId id="263" r:id="rId20"/>
    <p:sldId id="292" r:id="rId21"/>
    <p:sldId id="293" r:id="rId22"/>
    <p:sldId id="294" r:id="rId23"/>
    <p:sldId id="299" r:id="rId24"/>
    <p:sldId id="281" r:id="rId25"/>
    <p:sldId id="259" r:id="rId26"/>
    <p:sldId id="286" r:id="rId27"/>
    <p:sldId id="283" r:id="rId28"/>
    <p:sldId id="284" r:id="rId29"/>
    <p:sldId id="275" r:id="rId30"/>
    <p:sldId id="285" r:id="rId31"/>
  </p:sldIdLst>
  <p:sldSz cx="9144000" cy="6858000" type="screen4x3"/>
  <p:notesSz cx="6797675" cy="9926638"/>
  <p:defaultTextStyle>
    <a:defPPr>
      <a:defRPr lang="en-GB"/>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BFB"/>
    <a:srgbClr val="CC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90" autoAdjust="0"/>
  </p:normalViewPr>
  <p:slideViewPr>
    <p:cSldViewPr>
      <p:cViewPr varScale="1">
        <p:scale>
          <a:sx n="53" d="100"/>
          <a:sy n="53" d="100"/>
        </p:scale>
        <p:origin x="-4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adf\corp\HAS\EnvironmentalServices\Data_Monitoring\Copy%20of%20ComparisonData0613.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700848053919939E-2"/>
          <c:y val="0.15045026134552442"/>
          <c:w val="0.88329568798252034"/>
          <c:h val="0.44768962821630792"/>
        </c:manualLayout>
      </c:layout>
      <c:barChart>
        <c:barDir val="col"/>
        <c:grouping val="clustered"/>
        <c:varyColors val="0"/>
        <c:ser>
          <c:idx val="0"/>
          <c:order val="0"/>
          <c:tx>
            <c:v>2009</c:v>
          </c:tx>
          <c:invertIfNegative val="0"/>
          <c:cat>
            <c:strRef>
              <c:f>Sheet1!$BB$55:$BB$67</c:f>
              <c:strCache>
                <c:ptCount val="13"/>
                <c:pt idx="0">
                  <c:v>Jan</c:v>
                </c:pt>
                <c:pt idx="1">
                  <c:v>Feb</c:v>
                </c:pt>
                <c:pt idx="2">
                  <c:v>Mar</c:v>
                </c:pt>
                <c:pt idx="3">
                  <c:v>April</c:v>
                </c:pt>
                <c:pt idx="4">
                  <c:v>May</c:v>
                </c:pt>
                <c:pt idx="5">
                  <c:v>June</c:v>
                </c:pt>
                <c:pt idx="6">
                  <c:v>July</c:v>
                </c:pt>
                <c:pt idx="7">
                  <c:v>Aug</c:v>
                </c:pt>
                <c:pt idx="8">
                  <c:v>Sept</c:v>
                </c:pt>
                <c:pt idx="9">
                  <c:v>Oct</c:v>
                </c:pt>
                <c:pt idx="10">
                  <c:v>Nov</c:v>
                </c:pt>
                <c:pt idx="11">
                  <c:v>Dec</c:v>
                </c:pt>
                <c:pt idx="12">
                  <c:v>Total</c:v>
                </c:pt>
              </c:strCache>
            </c:strRef>
          </c:cat>
          <c:val>
            <c:numRef>
              <c:f>Sheet1!$BC$55:$BC$67</c:f>
              <c:numCache>
                <c:formatCode>General</c:formatCode>
                <c:ptCount val="13"/>
                <c:pt idx="6" formatCode="0.000_ ;[Red]\-0.000\ ">
                  <c:v>7.9</c:v>
                </c:pt>
                <c:pt idx="7" formatCode="0.000_ ;[Red]\-0.000\ ">
                  <c:v>8.8600000000000012</c:v>
                </c:pt>
                <c:pt idx="8" formatCode="0.000_ ;[Red]\-0.000\ ">
                  <c:v>8.68</c:v>
                </c:pt>
                <c:pt idx="9" formatCode="0.000_ ;[Red]\-0.000\ ">
                  <c:v>5</c:v>
                </c:pt>
                <c:pt idx="10" formatCode="0.000_ ;[Red]\-0.000\ ">
                  <c:v>4</c:v>
                </c:pt>
                <c:pt idx="11" formatCode="0.000_ ;[Red]\-0.000\ ">
                  <c:v>5.0599999999999996</c:v>
                </c:pt>
                <c:pt idx="12" formatCode="0.000_ ;[Red]\-0.000\ ">
                  <c:v>39.5</c:v>
                </c:pt>
              </c:numCache>
            </c:numRef>
          </c:val>
        </c:ser>
        <c:ser>
          <c:idx val="1"/>
          <c:order val="1"/>
          <c:tx>
            <c:v>2010</c:v>
          </c:tx>
          <c:invertIfNegative val="0"/>
          <c:cat>
            <c:strRef>
              <c:f>Sheet1!$BB$55:$BB$67</c:f>
              <c:strCache>
                <c:ptCount val="13"/>
                <c:pt idx="0">
                  <c:v>Jan</c:v>
                </c:pt>
                <c:pt idx="1">
                  <c:v>Feb</c:v>
                </c:pt>
                <c:pt idx="2">
                  <c:v>Mar</c:v>
                </c:pt>
                <c:pt idx="3">
                  <c:v>April</c:v>
                </c:pt>
                <c:pt idx="4">
                  <c:v>May</c:v>
                </c:pt>
                <c:pt idx="5">
                  <c:v>June</c:v>
                </c:pt>
                <c:pt idx="6">
                  <c:v>July</c:v>
                </c:pt>
                <c:pt idx="7">
                  <c:v>Aug</c:v>
                </c:pt>
                <c:pt idx="8">
                  <c:v>Sept</c:v>
                </c:pt>
                <c:pt idx="9">
                  <c:v>Oct</c:v>
                </c:pt>
                <c:pt idx="10">
                  <c:v>Nov</c:v>
                </c:pt>
                <c:pt idx="11">
                  <c:v>Dec</c:v>
                </c:pt>
                <c:pt idx="12">
                  <c:v>Total</c:v>
                </c:pt>
              </c:strCache>
            </c:strRef>
          </c:cat>
          <c:val>
            <c:numRef>
              <c:f>Sheet1!$BD$55:$BD$67</c:f>
              <c:numCache>
                <c:formatCode>0.000_ ;[Red]\-0.000\ </c:formatCode>
                <c:ptCount val="13"/>
                <c:pt idx="0" formatCode="General">
                  <c:v>2.16</c:v>
                </c:pt>
                <c:pt idx="1">
                  <c:v>4.6199999999999992</c:v>
                </c:pt>
                <c:pt idx="2">
                  <c:v>4.2</c:v>
                </c:pt>
                <c:pt idx="3">
                  <c:v>4.34</c:v>
                </c:pt>
                <c:pt idx="4">
                  <c:v>4</c:v>
                </c:pt>
                <c:pt idx="5">
                  <c:v>4.0599999999999996</c:v>
                </c:pt>
                <c:pt idx="6">
                  <c:v>4</c:v>
                </c:pt>
                <c:pt idx="7">
                  <c:v>4.6599999999999993</c:v>
                </c:pt>
                <c:pt idx="8">
                  <c:v>4</c:v>
                </c:pt>
                <c:pt idx="9">
                  <c:v>7.02</c:v>
                </c:pt>
                <c:pt idx="10">
                  <c:v>5.64</c:v>
                </c:pt>
                <c:pt idx="11">
                  <c:v>4.46</c:v>
                </c:pt>
                <c:pt idx="12">
                  <c:v>53.160000000000011</c:v>
                </c:pt>
              </c:numCache>
            </c:numRef>
          </c:val>
        </c:ser>
        <c:ser>
          <c:idx val="2"/>
          <c:order val="2"/>
          <c:tx>
            <c:v>2011</c:v>
          </c:tx>
          <c:invertIfNegative val="0"/>
          <c:cat>
            <c:strRef>
              <c:f>Sheet1!$BB$55:$BB$67</c:f>
              <c:strCache>
                <c:ptCount val="13"/>
                <c:pt idx="0">
                  <c:v>Jan</c:v>
                </c:pt>
                <c:pt idx="1">
                  <c:v>Feb</c:v>
                </c:pt>
                <c:pt idx="2">
                  <c:v>Mar</c:v>
                </c:pt>
                <c:pt idx="3">
                  <c:v>April</c:v>
                </c:pt>
                <c:pt idx="4">
                  <c:v>May</c:v>
                </c:pt>
                <c:pt idx="5">
                  <c:v>June</c:v>
                </c:pt>
                <c:pt idx="6">
                  <c:v>July</c:v>
                </c:pt>
                <c:pt idx="7">
                  <c:v>Aug</c:v>
                </c:pt>
                <c:pt idx="8">
                  <c:v>Sept</c:v>
                </c:pt>
                <c:pt idx="9">
                  <c:v>Oct</c:v>
                </c:pt>
                <c:pt idx="10">
                  <c:v>Nov</c:v>
                </c:pt>
                <c:pt idx="11">
                  <c:v>Dec</c:v>
                </c:pt>
                <c:pt idx="12">
                  <c:v>Total</c:v>
                </c:pt>
              </c:strCache>
            </c:strRef>
          </c:cat>
          <c:val>
            <c:numRef>
              <c:f>Sheet1!$BE$55:$BE$67</c:f>
              <c:numCache>
                <c:formatCode>0.00</c:formatCode>
                <c:ptCount val="13"/>
                <c:pt idx="0">
                  <c:v>4.6199999999999992</c:v>
                </c:pt>
                <c:pt idx="1">
                  <c:v>5.44</c:v>
                </c:pt>
                <c:pt idx="2">
                  <c:v>6.6599999999999993</c:v>
                </c:pt>
                <c:pt idx="3">
                  <c:v>3.42</c:v>
                </c:pt>
                <c:pt idx="4">
                  <c:v>5.28</c:v>
                </c:pt>
                <c:pt idx="5">
                  <c:v>7.1199999999999992</c:v>
                </c:pt>
                <c:pt idx="6">
                  <c:v>9.7199999999999989</c:v>
                </c:pt>
                <c:pt idx="7">
                  <c:v>6.98</c:v>
                </c:pt>
                <c:pt idx="8">
                  <c:v>13.94</c:v>
                </c:pt>
                <c:pt idx="9">
                  <c:v>11.58</c:v>
                </c:pt>
                <c:pt idx="10">
                  <c:v>6.58</c:v>
                </c:pt>
                <c:pt idx="11">
                  <c:v>5.52</c:v>
                </c:pt>
                <c:pt idx="12">
                  <c:v>86.859999999999985</c:v>
                </c:pt>
              </c:numCache>
            </c:numRef>
          </c:val>
        </c:ser>
        <c:ser>
          <c:idx val="3"/>
          <c:order val="3"/>
          <c:tx>
            <c:v>2012</c:v>
          </c:tx>
          <c:invertIfNegative val="0"/>
          <c:cat>
            <c:strRef>
              <c:f>Sheet1!$BB$55:$BB$67</c:f>
              <c:strCache>
                <c:ptCount val="13"/>
                <c:pt idx="0">
                  <c:v>Jan</c:v>
                </c:pt>
                <c:pt idx="1">
                  <c:v>Feb</c:v>
                </c:pt>
                <c:pt idx="2">
                  <c:v>Mar</c:v>
                </c:pt>
                <c:pt idx="3">
                  <c:v>April</c:v>
                </c:pt>
                <c:pt idx="4">
                  <c:v>May</c:v>
                </c:pt>
                <c:pt idx="5">
                  <c:v>June</c:v>
                </c:pt>
                <c:pt idx="6">
                  <c:v>July</c:v>
                </c:pt>
                <c:pt idx="7">
                  <c:v>Aug</c:v>
                </c:pt>
                <c:pt idx="8">
                  <c:v>Sept</c:v>
                </c:pt>
                <c:pt idx="9">
                  <c:v>Oct</c:v>
                </c:pt>
                <c:pt idx="10">
                  <c:v>Nov</c:v>
                </c:pt>
                <c:pt idx="11">
                  <c:v>Dec</c:v>
                </c:pt>
                <c:pt idx="12">
                  <c:v>Total</c:v>
                </c:pt>
              </c:strCache>
            </c:strRef>
          </c:cat>
          <c:val>
            <c:numRef>
              <c:f>Sheet1!$BF$55:$BF$67</c:f>
              <c:numCache>
                <c:formatCode>0.00</c:formatCode>
                <c:ptCount val="13"/>
                <c:pt idx="0">
                  <c:v>7.3</c:v>
                </c:pt>
                <c:pt idx="1">
                  <c:v>8.4</c:v>
                </c:pt>
                <c:pt idx="2">
                  <c:v>7.9700000000000006</c:v>
                </c:pt>
                <c:pt idx="3">
                  <c:v>9.8850000000000016</c:v>
                </c:pt>
                <c:pt idx="4">
                  <c:v>16.651000000000003</c:v>
                </c:pt>
                <c:pt idx="5">
                  <c:v>9.8840000000000003</c:v>
                </c:pt>
                <c:pt idx="6">
                  <c:v>13.68</c:v>
                </c:pt>
                <c:pt idx="7">
                  <c:v>14.4</c:v>
                </c:pt>
                <c:pt idx="8">
                  <c:v>17.37</c:v>
                </c:pt>
                <c:pt idx="9">
                  <c:v>15.185</c:v>
                </c:pt>
                <c:pt idx="10">
                  <c:v>9.5250000000000004</c:v>
                </c:pt>
                <c:pt idx="11">
                  <c:v>11.860000000000001</c:v>
                </c:pt>
                <c:pt idx="12">
                  <c:v>142.10999999999999</c:v>
                </c:pt>
              </c:numCache>
            </c:numRef>
          </c:val>
        </c:ser>
        <c:ser>
          <c:idx val="4"/>
          <c:order val="4"/>
          <c:tx>
            <c:v>2013</c:v>
          </c:tx>
          <c:invertIfNegative val="0"/>
          <c:cat>
            <c:strRef>
              <c:f>Sheet1!$BB$55:$BB$67</c:f>
              <c:strCache>
                <c:ptCount val="13"/>
                <c:pt idx="0">
                  <c:v>Jan</c:v>
                </c:pt>
                <c:pt idx="1">
                  <c:v>Feb</c:v>
                </c:pt>
                <c:pt idx="2">
                  <c:v>Mar</c:v>
                </c:pt>
                <c:pt idx="3">
                  <c:v>April</c:v>
                </c:pt>
                <c:pt idx="4">
                  <c:v>May</c:v>
                </c:pt>
                <c:pt idx="5">
                  <c:v>June</c:v>
                </c:pt>
                <c:pt idx="6">
                  <c:v>July</c:v>
                </c:pt>
                <c:pt idx="7">
                  <c:v>Aug</c:v>
                </c:pt>
                <c:pt idx="8">
                  <c:v>Sept</c:v>
                </c:pt>
                <c:pt idx="9">
                  <c:v>Oct</c:v>
                </c:pt>
                <c:pt idx="10">
                  <c:v>Nov</c:v>
                </c:pt>
                <c:pt idx="11">
                  <c:v>Dec</c:v>
                </c:pt>
                <c:pt idx="12">
                  <c:v>Total</c:v>
                </c:pt>
              </c:strCache>
            </c:strRef>
          </c:cat>
          <c:val>
            <c:numRef>
              <c:f>Sheet1!$BG$55:$BG$67</c:f>
              <c:numCache>
                <c:formatCode>0.00</c:formatCode>
                <c:ptCount val="13"/>
                <c:pt idx="0">
                  <c:v>12.143000000000001</c:v>
                </c:pt>
                <c:pt idx="1">
                  <c:v>14.219999999999999</c:v>
                </c:pt>
                <c:pt idx="2">
                  <c:v>11.28</c:v>
                </c:pt>
                <c:pt idx="3">
                  <c:v>8.129999999999999</c:v>
                </c:pt>
                <c:pt idx="4">
                  <c:v>10.447000000000001</c:v>
                </c:pt>
                <c:pt idx="5">
                  <c:v>12.693</c:v>
                </c:pt>
                <c:pt idx="6">
                  <c:v>10.639999999999999</c:v>
                </c:pt>
                <c:pt idx="7">
                  <c:v>9.83</c:v>
                </c:pt>
                <c:pt idx="8">
                  <c:v>11.182</c:v>
                </c:pt>
                <c:pt idx="9">
                  <c:v>16.884</c:v>
                </c:pt>
                <c:pt idx="10">
                  <c:v>13.345000000000002</c:v>
                </c:pt>
                <c:pt idx="11">
                  <c:v>9.94</c:v>
                </c:pt>
                <c:pt idx="12">
                  <c:v>140.73399999999998</c:v>
                </c:pt>
              </c:numCache>
            </c:numRef>
          </c:val>
        </c:ser>
        <c:dLbls>
          <c:showLegendKey val="0"/>
          <c:showVal val="0"/>
          <c:showCatName val="0"/>
          <c:showSerName val="0"/>
          <c:showPercent val="0"/>
          <c:showBubbleSize val="0"/>
        </c:dLbls>
        <c:gapWidth val="150"/>
        <c:axId val="96415104"/>
        <c:axId val="96421376"/>
      </c:barChart>
      <c:catAx>
        <c:axId val="96415104"/>
        <c:scaling>
          <c:orientation val="minMax"/>
        </c:scaling>
        <c:delete val="0"/>
        <c:axPos val="b"/>
        <c:title>
          <c:tx>
            <c:rich>
              <a:bodyPr/>
              <a:lstStyle/>
              <a:p>
                <a:pPr>
                  <a:defRPr sz="1800">
                    <a:solidFill>
                      <a:srgbClr val="FBFBFB"/>
                    </a:solidFill>
                  </a:defRPr>
                </a:pPr>
                <a:r>
                  <a:rPr lang="en-GB" sz="1800">
                    <a:solidFill>
                      <a:srgbClr val="FBFBFB"/>
                    </a:solidFill>
                  </a:rPr>
                  <a:t>Month</a:t>
                </a:r>
              </a:p>
            </c:rich>
          </c:tx>
          <c:layout>
            <c:manualLayout>
              <c:xMode val="edge"/>
              <c:yMode val="edge"/>
              <c:x val="0.48450287930970642"/>
              <c:y val="0.80495522926495222"/>
            </c:manualLayout>
          </c:layout>
          <c:overlay val="0"/>
        </c:title>
        <c:numFmt formatCode="General" sourceLinked="1"/>
        <c:majorTickMark val="out"/>
        <c:minorTickMark val="none"/>
        <c:tickLblPos val="nextTo"/>
        <c:txPr>
          <a:bodyPr rot="0" vert="horz"/>
          <a:lstStyle/>
          <a:p>
            <a:pPr>
              <a:defRPr/>
            </a:pPr>
            <a:endParaRPr lang="en-US"/>
          </a:p>
        </c:txPr>
        <c:crossAx val="96421376"/>
        <c:crosses val="autoZero"/>
        <c:auto val="1"/>
        <c:lblAlgn val="ctr"/>
        <c:lblOffset val="100"/>
        <c:tickMarkSkip val="1"/>
        <c:noMultiLvlLbl val="0"/>
      </c:catAx>
      <c:valAx>
        <c:axId val="96421376"/>
        <c:scaling>
          <c:orientation val="minMax"/>
          <c:max val="55"/>
        </c:scaling>
        <c:delete val="0"/>
        <c:axPos val="l"/>
        <c:majorGridlines/>
        <c:title>
          <c:tx>
            <c:rich>
              <a:bodyPr/>
              <a:lstStyle/>
              <a:p>
                <a:pPr>
                  <a:defRPr sz="1400">
                    <a:solidFill>
                      <a:srgbClr val="FBFBFB"/>
                    </a:solidFill>
                  </a:defRPr>
                </a:pPr>
                <a:r>
                  <a:rPr lang="en-GB" sz="1400">
                    <a:solidFill>
                      <a:srgbClr val="FBFBFB"/>
                    </a:solidFill>
                  </a:rPr>
                  <a:t>Tonnes</a:t>
                </a:r>
              </a:p>
            </c:rich>
          </c:tx>
          <c:layout>
            <c:manualLayout>
              <c:xMode val="edge"/>
              <c:yMode val="edge"/>
              <c:x val="1.2427554345813432E-2"/>
              <c:y val="0.33982165133338504"/>
            </c:manualLayout>
          </c:layout>
          <c:overlay val="0"/>
        </c:title>
        <c:numFmt formatCode="General" sourceLinked="1"/>
        <c:majorTickMark val="out"/>
        <c:minorTickMark val="none"/>
        <c:tickLblPos val="nextTo"/>
        <c:txPr>
          <a:bodyPr rot="0" vert="horz"/>
          <a:lstStyle/>
          <a:p>
            <a:pPr>
              <a:defRPr/>
            </a:pPr>
            <a:endParaRPr lang="en-US"/>
          </a:p>
        </c:txPr>
        <c:crossAx val="96415104"/>
        <c:crosses val="autoZero"/>
        <c:crossBetween val="between"/>
      </c:valAx>
      <c:dTable>
        <c:showHorzBorder val="1"/>
        <c:showVertBorder val="1"/>
        <c:showOutline val="1"/>
        <c:showKeys val="1"/>
        <c:spPr>
          <a:ln>
            <a:solidFill>
              <a:srgbClr val="000000">
                <a:alpha val="4314"/>
              </a:srgbClr>
            </a:solidFill>
            <a:prstDash val="solid"/>
          </a:ln>
        </c:spPr>
      </c:dTable>
    </c:plotArea>
    <c:legend>
      <c:legendPos val="b"/>
      <c:layout>
        <c:manualLayout>
          <c:xMode val="edge"/>
          <c:yMode val="edge"/>
          <c:x val="0.19768879846683707"/>
          <c:y val="0.85159612718576072"/>
          <c:w val="0.62241116727770973"/>
          <c:h val="4.9782672871412602E-2"/>
        </c:manualLayout>
      </c:layout>
      <c:overlay val="0"/>
      <c:txPr>
        <a:bodyPr/>
        <a:lstStyle/>
        <a:p>
          <a:pPr>
            <a:defRPr sz="1100"/>
          </a:pPr>
          <a:endParaRPr lang="en-US"/>
        </a:p>
      </c:txPr>
    </c:legend>
    <c:plotVisOnly val="1"/>
    <c:dispBlanksAs val="gap"/>
    <c:showDLblsOverMax val="0"/>
  </c:chart>
  <c:spPr>
    <a:solidFill>
      <a:srgbClr val="FBFBFB"/>
    </a:solidFill>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C8EFB28-40CC-4475-BD72-792162E8FD21}" type="datetimeFigureOut">
              <a:rPr lang="en-GB" smtClean="0"/>
              <a:pPr/>
              <a:t>29/01/2014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4CDF7D4-AB31-4EB5-AA03-8F3206FC6DFB}" type="slidenum">
              <a:rPr lang="en-GB" smtClean="0"/>
              <a:pPr/>
              <a:t>‹#›</a:t>
            </a:fld>
            <a:endParaRPr lang="en-GB"/>
          </a:p>
        </p:txBody>
      </p:sp>
    </p:spTree>
    <p:extLst>
      <p:ext uri="{BB962C8B-B14F-4D97-AF65-F5344CB8AC3E}">
        <p14:creationId xmlns:p14="http://schemas.microsoft.com/office/powerpoint/2010/main" val="365014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2EB6254-1C00-471D-A1DE-B0839B61131E}" type="datetimeFigureOut">
              <a:rPr lang="en-GB" smtClean="0"/>
              <a:pPr/>
              <a:t>29/01/2014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4368898-7A63-4376-B1FD-D0DB9628591D}" type="slidenum">
              <a:rPr lang="en-GB" smtClean="0"/>
              <a:pPr/>
              <a:t>‹#›</a:t>
            </a:fld>
            <a:endParaRPr lang="en-GB"/>
          </a:p>
        </p:txBody>
      </p:sp>
    </p:spTree>
    <p:extLst>
      <p:ext uri="{BB962C8B-B14F-4D97-AF65-F5344CB8AC3E}">
        <p14:creationId xmlns:p14="http://schemas.microsoft.com/office/powerpoint/2010/main" val="410128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68898-7A63-4376-B1FD-D0DB9628591D}" type="slidenum">
              <a:rPr lang="en-GB" smtClean="0"/>
              <a:pPr/>
              <a:t>1</a:t>
            </a:fld>
            <a:endParaRPr lang="en-GB"/>
          </a:p>
        </p:txBody>
      </p:sp>
    </p:spTree>
    <p:extLst>
      <p:ext uri="{BB962C8B-B14F-4D97-AF65-F5344CB8AC3E}">
        <p14:creationId xmlns:p14="http://schemas.microsoft.com/office/powerpoint/2010/main" val="403556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A378D62-8E5B-4B42-8F5A-AA92E1670EA9}" type="slidenum">
              <a:rPr lang="en-GB" smtClean="0"/>
              <a:pPr/>
              <a:t>4</a:t>
            </a:fld>
            <a:endParaRPr lang="en-GB" smtClean="0"/>
          </a:p>
        </p:txBody>
      </p:sp>
      <p:sp>
        <p:nvSpPr>
          <p:cNvPr id="86019" name="Rectangle 2"/>
          <p:cNvSpPr>
            <a:spLocks noGrp="1" noRot="1" noChangeAspect="1" noChangeArrowheads="1" noTextEdit="1"/>
          </p:cNvSpPr>
          <p:nvPr>
            <p:ph type="sldImg"/>
          </p:nvPr>
        </p:nvSpPr>
        <p:spPr>
          <a:xfrm>
            <a:off x="920750" y="746125"/>
            <a:ext cx="4959350" cy="3721100"/>
          </a:xfrm>
          <a:ln/>
        </p:spPr>
      </p:sp>
      <p:sp>
        <p:nvSpPr>
          <p:cNvPr id="86020" name="Rectangle 3"/>
          <p:cNvSpPr>
            <a:spLocks noGrp="1" noChangeArrowheads="1"/>
          </p:cNvSpPr>
          <p:nvPr>
            <p:ph type="body" idx="1"/>
          </p:nvPr>
        </p:nvSpPr>
        <p:spPr>
          <a:xfrm>
            <a:off x="908475" y="4714043"/>
            <a:ext cx="4980726" cy="4466352"/>
          </a:xfrm>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9C72840-637C-4849-8A9E-D44687D4A3E7}" type="slidenum">
              <a:rPr lang="en-GB" smtClean="0"/>
              <a:pPr/>
              <a:t>7</a:t>
            </a:fld>
            <a:endParaRPr lang="en-GB"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Completed in 1973. </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Concrete structure clad with metal panels, deteriorating exposed concrete and poorly sealed single glazing.</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Inefficient and unreliable fixed speed mechanical ventilation/ heating system.</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Inherently high energy consumption.</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Refurbishment brief to extend the life of the building, improve energy efficiency and enhance the external appearance.</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Improved thermal efficiency of new façade (see image right).  Components:</a:t>
            </a:r>
            <a:endParaRPr lang="en-GB" b="1" kern="0" dirty="0" smtClean="0">
              <a:solidFill>
                <a:schemeClr val="tx2"/>
              </a:solidFill>
              <a:latin typeface="Times New Roman" pitchFamily="1" charset="0"/>
            </a:endParaRP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1</a:t>
            </a:r>
            <a:r>
              <a:rPr lang="en-GB" kern="0" dirty="0" smtClean="0">
                <a:solidFill>
                  <a:schemeClr val="bg1"/>
                </a:solidFill>
                <a:latin typeface="Times New Roman" pitchFamily="1" charset="0"/>
              </a:rPr>
              <a:t> Increased air tightness</a:t>
            </a: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2</a:t>
            </a:r>
            <a:r>
              <a:rPr lang="en-GB" kern="0" dirty="0" smtClean="0">
                <a:solidFill>
                  <a:schemeClr val="bg1"/>
                </a:solidFill>
                <a:latin typeface="Times New Roman" pitchFamily="1" charset="0"/>
              </a:rPr>
              <a:t> 170mm insulation</a:t>
            </a:r>
            <a:endParaRPr lang="en-GB" b="1" kern="0" dirty="0" smtClean="0">
              <a:solidFill>
                <a:schemeClr val="tx2"/>
              </a:solidFill>
              <a:latin typeface="Times New Roman" pitchFamily="1" charset="0"/>
            </a:endParaRP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3</a:t>
            </a:r>
            <a:r>
              <a:rPr lang="en-GB" kern="0" dirty="0" smtClean="0">
                <a:solidFill>
                  <a:schemeClr val="bg1"/>
                </a:solidFill>
                <a:latin typeface="Times New Roman" pitchFamily="1" charset="0"/>
              </a:rPr>
              <a:t> Terracotta cladding</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high performance aluminium double glazing with openings configured to promote efficient cooling of internal space.</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Roof insulation.</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boilers and heating system with separate boilers for heating &amp; domestic hot water.</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ventilation system.</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efficient lighting and automatic controls.</a:t>
            </a:r>
          </a:p>
          <a:p>
            <a:pPr eaLnBrk="1" hangingPunct="1"/>
            <a:r>
              <a:rPr lang="en-US" altLang="ja-JP" dirty="0" smtClean="0">
                <a:latin typeface="Times New Roman" pitchFamily="18" charset="0"/>
                <a:cs typeface="ＭＳ Ｐゴシック"/>
              </a:rPr>
              <a:t>Originally was a F rated at 140</a:t>
            </a:r>
          </a:p>
          <a:p>
            <a:pPr eaLnBrk="1" hangingPunct="1"/>
            <a:endParaRPr lang="en-US" altLang="ja-JP" dirty="0" smtClean="0">
              <a:latin typeface="Times New Roman" pitchFamily="18" charset="0"/>
              <a:cs typeface="ＭＳ Ｐゴシック"/>
            </a:endParaRPr>
          </a:p>
          <a:p>
            <a:pPr eaLnBrk="1" hangingPunct="1"/>
            <a:r>
              <a:rPr lang="en-US" altLang="ja-JP" dirty="0" smtClean="0">
                <a:latin typeface="Times New Roman" pitchFamily="18" charset="0"/>
                <a:cs typeface="ＭＳ Ｐゴシック"/>
              </a:rPr>
              <a:t>Now at D 100.</a:t>
            </a:r>
          </a:p>
          <a:p>
            <a:pPr marL="342876" indent="-342876">
              <a:spcBef>
                <a:spcPct val="20000"/>
              </a:spcBef>
              <a:buClr>
                <a:srgbClr val="C7D725"/>
              </a:buClr>
              <a:buFont typeface="Wingdings" pitchFamily="1" charset="2"/>
              <a:buChar char="o"/>
              <a:defRPr/>
            </a:pPr>
            <a:endParaRPr lang="en-GB" kern="0" dirty="0" smtClean="0">
              <a:solidFill>
                <a:schemeClr val="bg1"/>
              </a:solidFill>
              <a:latin typeface="Times New Roman" pitchFamily="1" charset="0"/>
            </a:endParaRPr>
          </a:p>
          <a:p>
            <a:endParaRPr lang="en-GB" dirty="0"/>
          </a:p>
        </p:txBody>
      </p:sp>
      <p:sp>
        <p:nvSpPr>
          <p:cNvPr id="4" name="Slide Number Placeholder 3"/>
          <p:cNvSpPr>
            <a:spLocks noGrp="1"/>
          </p:cNvSpPr>
          <p:nvPr>
            <p:ph type="sldNum" sz="quarter" idx="10"/>
          </p:nvPr>
        </p:nvSpPr>
        <p:spPr/>
        <p:txBody>
          <a:bodyPr/>
          <a:lstStyle/>
          <a:p>
            <a:pPr>
              <a:defRPr/>
            </a:pPr>
            <a:fld id="{D7BF0D51-75AD-49F6-9443-7432D0F83BBD}" type="slidenum">
              <a:rPr lang="en-US" smtClean="0"/>
              <a:pPr>
                <a:defRPr/>
              </a:pPr>
              <a:t>21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Completed in 1973. </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Concrete structure clad with metal panels, deteriorating exposed concrete and poorly sealed single glazing.</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Inefficient and unreliable fixed speed mechanical ventilation/ heating system.</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Inherently high energy consumption.</a:t>
            </a:r>
          </a:p>
          <a:p>
            <a:pPr marL="342876" indent="-342876">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Refurbishment brief to extend the life of the building, improve energy efficiency and enhance the external appearance.</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Improved thermal efficiency of new façade (see image right).  Components:</a:t>
            </a:r>
            <a:endParaRPr lang="en-GB" b="1" kern="0" dirty="0" smtClean="0">
              <a:solidFill>
                <a:schemeClr val="tx2"/>
              </a:solidFill>
              <a:latin typeface="Times New Roman" pitchFamily="1" charset="0"/>
            </a:endParaRP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1</a:t>
            </a:r>
            <a:r>
              <a:rPr lang="en-GB" kern="0" dirty="0" smtClean="0">
                <a:solidFill>
                  <a:schemeClr val="bg1"/>
                </a:solidFill>
                <a:latin typeface="Times New Roman" pitchFamily="1" charset="0"/>
              </a:rPr>
              <a:t> Increased air tightness</a:t>
            </a: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2</a:t>
            </a:r>
            <a:r>
              <a:rPr lang="en-GB" kern="0" dirty="0" smtClean="0">
                <a:solidFill>
                  <a:schemeClr val="bg1"/>
                </a:solidFill>
                <a:latin typeface="Times New Roman" pitchFamily="1" charset="0"/>
              </a:rPr>
              <a:t> 170mm insulation</a:t>
            </a:r>
            <a:endParaRPr lang="en-GB" b="1" kern="0" dirty="0" smtClean="0">
              <a:solidFill>
                <a:schemeClr val="tx2"/>
              </a:solidFill>
              <a:latin typeface="Times New Roman" pitchFamily="1" charset="0"/>
            </a:endParaRPr>
          </a:p>
          <a:p>
            <a:pPr marL="342876" indent="-342876">
              <a:lnSpc>
                <a:spcPct val="80000"/>
              </a:lnSpc>
              <a:spcBef>
                <a:spcPct val="20000"/>
              </a:spcBef>
              <a:buClr>
                <a:srgbClr val="C7D725"/>
              </a:buClr>
              <a:defRPr/>
            </a:pPr>
            <a:r>
              <a:rPr lang="en-GB" b="1" kern="0" dirty="0" smtClean="0">
                <a:solidFill>
                  <a:schemeClr val="tx2"/>
                </a:solidFill>
                <a:latin typeface="Times New Roman" pitchFamily="1" charset="0"/>
              </a:rPr>
              <a:t>	3</a:t>
            </a:r>
            <a:r>
              <a:rPr lang="en-GB" kern="0" dirty="0" smtClean="0">
                <a:solidFill>
                  <a:schemeClr val="bg1"/>
                </a:solidFill>
                <a:latin typeface="Times New Roman" pitchFamily="1" charset="0"/>
              </a:rPr>
              <a:t> Terracotta cladding</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high performance aluminium double glazing with openings configured to promote efficient cooling of internal space.</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Roof insulation.</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boilers and heating system with separate boilers for heating &amp; domestic hot water.</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ventilation system.</a:t>
            </a:r>
          </a:p>
          <a:p>
            <a:pPr marL="342876" indent="-342876">
              <a:lnSpc>
                <a:spcPct val="80000"/>
              </a:lnSpc>
              <a:spcBef>
                <a:spcPct val="20000"/>
              </a:spcBef>
              <a:buClr>
                <a:srgbClr val="C7D725"/>
              </a:buClr>
              <a:buFont typeface="Wingdings" pitchFamily="1" charset="2"/>
              <a:buChar char="o"/>
              <a:defRPr/>
            </a:pPr>
            <a:r>
              <a:rPr lang="en-GB" kern="0" dirty="0" smtClean="0">
                <a:solidFill>
                  <a:schemeClr val="bg1"/>
                </a:solidFill>
                <a:latin typeface="Times New Roman" pitchFamily="1" charset="0"/>
              </a:rPr>
              <a:t>New efficient lighting and automatic controls.</a:t>
            </a:r>
          </a:p>
          <a:p>
            <a:pPr eaLnBrk="1" hangingPunct="1"/>
            <a:r>
              <a:rPr lang="en-US" altLang="ja-JP" dirty="0" smtClean="0">
                <a:latin typeface="Times New Roman" pitchFamily="18" charset="0"/>
                <a:cs typeface="ＭＳ Ｐゴシック"/>
              </a:rPr>
              <a:t>Originally was a F rated at 140</a:t>
            </a:r>
          </a:p>
          <a:p>
            <a:pPr eaLnBrk="1" hangingPunct="1"/>
            <a:endParaRPr lang="en-US" altLang="ja-JP" dirty="0" smtClean="0">
              <a:latin typeface="Times New Roman" pitchFamily="18" charset="0"/>
              <a:cs typeface="ＭＳ Ｐゴシック"/>
            </a:endParaRPr>
          </a:p>
          <a:p>
            <a:pPr eaLnBrk="1" hangingPunct="1"/>
            <a:r>
              <a:rPr lang="en-US" altLang="ja-JP" dirty="0" smtClean="0">
                <a:latin typeface="Times New Roman" pitchFamily="18" charset="0"/>
                <a:cs typeface="ＭＳ Ｐゴシック"/>
              </a:rPr>
              <a:t>Now at D 100.</a:t>
            </a:r>
          </a:p>
          <a:p>
            <a:pPr marL="342876" indent="-342876">
              <a:spcBef>
                <a:spcPct val="20000"/>
              </a:spcBef>
              <a:buClr>
                <a:srgbClr val="C7D725"/>
              </a:buClr>
              <a:buFont typeface="Wingdings" pitchFamily="1" charset="2"/>
              <a:buChar char="o"/>
              <a:defRPr/>
            </a:pPr>
            <a:endParaRPr lang="en-GB" kern="0" dirty="0" smtClean="0">
              <a:solidFill>
                <a:schemeClr val="bg1"/>
              </a:solidFill>
              <a:latin typeface="Times New Roman" pitchFamily="1" charset="0"/>
            </a:endParaRPr>
          </a:p>
          <a:p>
            <a:endParaRPr lang="en-GB" dirty="0"/>
          </a:p>
        </p:txBody>
      </p:sp>
      <p:sp>
        <p:nvSpPr>
          <p:cNvPr id="4" name="Slide Number Placeholder 3"/>
          <p:cNvSpPr>
            <a:spLocks noGrp="1"/>
          </p:cNvSpPr>
          <p:nvPr>
            <p:ph type="sldNum" sz="quarter" idx="10"/>
          </p:nvPr>
        </p:nvSpPr>
        <p:spPr/>
        <p:txBody>
          <a:bodyPr/>
          <a:lstStyle/>
          <a:p>
            <a:pPr>
              <a:defRPr/>
            </a:pPr>
            <a:fld id="{D7BF0D51-75AD-49F6-9443-7432D0F83BBD}" type="slidenum">
              <a:rPr lang="en-US" smtClean="0"/>
              <a:pPr>
                <a:defRPr/>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68898-7A63-4376-B1FD-D0DB9628591D}" type="slidenum">
              <a:rPr lang="en-GB" smtClean="0"/>
              <a:pPr/>
              <a:t>26</a:t>
            </a:fld>
            <a:endParaRPr lang="en-GB"/>
          </a:p>
        </p:txBody>
      </p:sp>
    </p:spTree>
    <p:extLst>
      <p:ext uri="{BB962C8B-B14F-4D97-AF65-F5344CB8AC3E}">
        <p14:creationId xmlns:p14="http://schemas.microsoft.com/office/powerpoint/2010/main" val="3991938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68898-7A63-4376-B1FD-D0DB9628591D}" type="slidenum">
              <a:rPr lang="en-GB" smtClean="0"/>
              <a:pPr/>
              <a:t>30</a:t>
            </a:fld>
            <a:endParaRPr lang="en-GB"/>
          </a:p>
        </p:txBody>
      </p:sp>
    </p:spTree>
    <p:extLst>
      <p:ext uri="{BB962C8B-B14F-4D97-AF65-F5344CB8AC3E}">
        <p14:creationId xmlns:p14="http://schemas.microsoft.com/office/powerpoint/2010/main" val="3453555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57" name="Picture 9" descr="ub_lightcyan"/>
          <p:cNvPicPr>
            <a:picLocks noChangeAspect="1" noChangeArrowheads="1"/>
          </p:cNvPicPr>
          <p:nvPr userDrawn="1"/>
        </p:nvPicPr>
        <p:blipFill>
          <a:blip r:embed="rId2" cstate="print"/>
          <a:srcRect/>
          <a:stretch>
            <a:fillRect/>
          </a:stretch>
        </p:blipFill>
        <p:spPr bwMode="auto">
          <a:xfrm>
            <a:off x="-3175" y="-1588"/>
            <a:ext cx="9150350" cy="6861176"/>
          </a:xfrm>
          <a:prstGeom prst="rect">
            <a:avLst/>
          </a:prstGeom>
          <a:noFill/>
        </p:spPr>
      </p:pic>
      <p:sp>
        <p:nvSpPr>
          <p:cNvPr id="2051" name="Rectangle 3"/>
          <p:cNvSpPr>
            <a:spLocks noGrp="1" noChangeArrowheads="1"/>
          </p:cNvSpPr>
          <p:nvPr>
            <p:ph type="ctrTitle"/>
          </p:nvPr>
        </p:nvSpPr>
        <p:spPr>
          <a:xfrm>
            <a:off x="1979613" y="2565400"/>
            <a:ext cx="5256212" cy="1908175"/>
          </a:xfrm>
        </p:spPr>
        <p:txBody>
          <a:bodyPr/>
          <a:lstStyle>
            <a:lvl1pPr>
              <a:defRPr sz="4400"/>
            </a:lvl1pPr>
          </a:lstStyle>
          <a:p>
            <a:r>
              <a:rPr lang="en-GB"/>
              <a:t>Click to edit Master title style</a:t>
            </a:r>
          </a:p>
        </p:txBody>
      </p:sp>
      <p:sp>
        <p:nvSpPr>
          <p:cNvPr id="2052" name="Rectangle 4"/>
          <p:cNvSpPr>
            <a:spLocks noGrp="1" noChangeArrowheads="1"/>
          </p:cNvSpPr>
          <p:nvPr>
            <p:ph type="subTitle" idx="1"/>
          </p:nvPr>
        </p:nvSpPr>
        <p:spPr>
          <a:xfrm>
            <a:off x="304800" y="5562600"/>
            <a:ext cx="8456613" cy="1065213"/>
          </a:xfrm>
        </p:spPr>
        <p:txBody>
          <a:bodyPr/>
          <a:lstStyle>
            <a:lvl1pPr marL="0" indent="0">
              <a:buFont typeface="Wingdings" pitchFamily="2" charset="2"/>
              <a:buNone/>
              <a:defRPr b="0"/>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027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027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97A4FA23-DE6B-40B8-BA86-53451D0B2C2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3656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pic>
        <p:nvPicPr>
          <p:cNvPr id="1032" name="Picture 8" descr="ub_wm_template"/>
          <p:cNvPicPr>
            <a:picLocks noChangeAspect="1" noChangeArrowheads="1"/>
          </p:cNvPicPr>
          <p:nvPr userDrawn="1"/>
        </p:nvPicPr>
        <p:blipFill>
          <a:blip r:embed="rId14" cstate="print"/>
          <a:srcRect/>
          <a:stretch>
            <a:fillRect/>
          </a:stretch>
        </p:blipFill>
        <p:spPr bwMode="auto">
          <a:xfrm>
            <a:off x="-1588" y="-1588"/>
            <a:ext cx="9148763" cy="6862763"/>
          </a:xfrm>
          <a:prstGeom prst="rect">
            <a:avLst/>
          </a:prstGeom>
          <a:noFill/>
        </p:spPr>
      </p:pic>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3656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Times New Roman" pitchFamily="18" charset="0"/>
        </a:defRPr>
      </a:lvl2pPr>
      <a:lvl3pPr algn="l" rtl="0" fontAlgn="base">
        <a:spcBef>
          <a:spcPct val="0"/>
        </a:spcBef>
        <a:spcAft>
          <a:spcPct val="0"/>
        </a:spcAft>
        <a:defRPr sz="4000">
          <a:solidFill>
            <a:schemeClr val="tx2"/>
          </a:solidFill>
          <a:latin typeface="Times New Roman" pitchFamily="18" charset="0"/>
        </a:defRPr>
      </a:lvl3pPr>
      <a:lvl4pPr algn="l" rtl="0" fontAlgn="base">
        <a:spcBef>
          <a:spcPct val="0"/>
        </a:spcBef>
        <a:spcAft>
          <a:spcPct val="0"/>
        </a:spcAft>
        <a:defRPr sz="4000">
          <a:solidFill>
            <a:schemeClr val="tx2"/>
          </a:solidFill>
          <a:latin typeface="Times New Roman" pitchFamily="18" charset="0"/>
        </a:defRPr>
      </a:lvl4pPr>
      <a:lvl5pPr algn="l" rtl="0" fontAlgn="base">
        <a:spcBef>
          <a:spcPct val="0"/>
        </a:spcBef>
        <a:spcAft>
          <a:spcPct val="0"/>
        </a:spcAft>
        <a:defRPr sz="4000">
          <a:solidFill>
            <a:schemeClr val="tx2"/>
          </a:solidFill>
          <a:latin typeface="Times New Roman" pitchFamily="18" charset="0"/>
        </a:defRPr>
      </a:lvl5pPr>
      <a:lvl6pPr marL="457200" algn="l" rtl="0" fontAlgn="base">
        <a:spcBef>
          <a:spcPct val="0"/>
        </a:spcBef>
        <a:spcAft>
          <a:spcPct val="0"/>
        </a:spcAft>
        <a:defRPr sz="4000">
          <a:solidFill>
            <a:schemeClr val="tx2"/>
          </a:solidFill>
          <a:latin typeface="Times New Roman" pitchFamily="18" charset="0"/>
        </a:defRPr>
      </a:lvl6pPr>
      <a:lvl7pPr marL="914400" algn="l" rtl="0" fontAlgn="base">
        <a:spcBef>
          <a:spcPct val="0"/>
        </a:spcBef>
        <a:spcAft>
          <a:spcPct val="0"/>
        </a:spcAft>
        <a:defRPr sz="4000">
          <a:solidFill>
            <a:schemeClr val="tx2"/>
          </a:solidFill>
          <a:latin typeface="Times New Roman" pitchFamily="18" charset="0"/>
        </a:defRPr>
      </a:lvl7pPr>
      <a:lvl8pPr marL="1371600" algn="l" rtl="0" fontAlgn="base">
        <a:spcBef>
          <a:spcPct val="0"/>
        </a:spcBef>
        <a:spcAft>
          <a:spcPct val="0"/>
        </a:spcAft>
        <a:defRPr sz="4000">
          <a:solidFill>
            <a:schemeClr val="tx2"/>
          </a:solidFill>
          <a:latin typeface="Times New Roman" pitchFamily="18" charset="0"/>
        </a:defRPr>
      </a:lvl8pPr>
      <a:lvl9pPr marL="1828800" algn="l" rtl="0" fontAlgn="base">
        <a:spcBef>
          <a:spcPct val="0"/>
        </a:spcBef>
        <a:spcAft>
          <a:spcPct val="0"/>
        </a:spcAft>
        <a:defRPr sz="40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80000"/>
        <a:buFont typeface="Wingdings" pitchFamily="2" charset="2"/>
        <a:buChar char="o"/>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800" b="1">
          <a:solidFill>
            <a:schemeClr val="tx1"/>
          </a:solidFill>
          <a:latin typeface="+mn-lt"/>
        </a:defRPr>
      </a:lvl2pPr>
      <a:lvl3pPr marL="1143000" indent="-228600" algn="l" rtl="0" fontAlgn="base">
        <a:spcBef>
          <a:spcPct val="20000"/>
        </a:spcBef>
        <a:spcAft>
          <a:spcPct val="0"/>
        </a:spcAft>
        <a:buClr>
          <a:srgbClr val="CCFFFF"/>
        </a:buClr>
        <a:buSzPct val="65000"/>
        <a:buFont typeface="Wingdings" pitchFamily="2" charset="2"/>
        <a:buChar char="o"/>
        <a:defRPr sz="2800" b="1">
          <a:solidFill>
            <a:schemeClr val="tx1"/>
          </a:solidFill>
          <a:latin typeface="+mn-lt"/>
        </a:defRPr>
      </a:lvl3pPr>
      <a:lvl4pPr marL="1600200" indent="-228600" algn="l" rtl="0" fontAlgn="base">
        <a:spcBef>
          <a:spcPct val="20000"/>
        </a:spcBef>
        <a:spcAft>
          <a:spcPct val="0"/>
        </a:spcAft>
        <a:buClr>
          <a:srgbClr val="CCFFFF"/>
        </a:buClr>
        <a:buSzPct val="80000"/>
        <a:buChar char="–"/>
        <a:defRPr sz="2800" b="1">
          <a:solidFill>
            <a:schemeClr val="tx1"/>
          </a:solidFill>
          <a:latin typeface="+mn-lt"/>
        </a:defRPr>
      </a:lvl4pPr>
      <a:lvl5pPr marL="2057400" indent="-228600" algn="l" rtl="0" fontAlgn="base">
        <a:spcBef>
          <a:spcPct val="20000"/>
        </a:spcBef>
        <a:spcAft>
          <a:spcPct val="0"/>
        </a:spcAft>
        <a:buClr>
          <a:srgbClr val="CCFFFF"/>
        </a:buClr>
        <a:buSzPct val="90000"/>
        <a:buChar char="»"/>
        <a:defRPr sz="2800" b="1">
          <a:solidFill>
            <a:schemeClr val="tx1"/>
          </a:solidFill>
          <a:latin typeface="+mn-lt"/>
        </a:defRPr>
      </a:lvl5pPr>
      <a:lvl6pPr marL="2514600" indent="-228600" algn="l" rtl="0" fontAlgn="base">
        <a:spcBef>
          <a:spcPct val="20000"/>
        </a:spcBef>
        <a:spcAft>
          <a:spcPct val="0"/>
        </a:spcAft>
        <a:buClr>
          <a:srgbClr val="CCFFFF"/>
        </a:buClr>
        <a:buSzPct val="90000"/>
        <a:buChar char="»"/>
        <a:defRPr sz="2800" b="1">
          <a:solidFill>
            <a:schemeClr val="tx1"/>
          </a:solidFill>
          <a:latin typeface="+mn-lt"/>
        </a:defRPr>
      </a:lvl6pPr>
      <a:lvl7pPr marL="2971800" indent="-228600" algn="l" rtl="0" fontAlgn="base">
        <a:spcBef>
          <a:spcPct val="20000"/>
        </a:spcBef>
        <a:spcAft>
          <a:spcPct val="0"/>
        </a:spcAft>
        <a:buClr>
          <a:srgbClr val="CCFFFF"/>
        </a:buClr>
        <a:buSzPct val="90000"/>
        <a:buChar char="»"/>
        <a:defRPr sz="2800" b="1">
          <a:solidFill>
            <a:schemeClr val="tx1"/>
          </a:solidFill>
          <a:latin typeface="+mn-lt"/>
        </a:defRPr>
      </a:lvl7pPr>
      <a:lvl8pPr marL="3429000" indent="-228600" algn="l" rtl="0" fontAlgn="base">
        <a:spcBef>
          <a:spcPct val="20000"/>
        </a:spcBef>
        <a:spcAft>
          <a:spcPct val="0"/>
        </a:spcAft>
        <a:buClr>
          <a:srgbClr val="CCFFFF"/>
        </a:buClr>
        <a:buSzPct val="90000"/>
        <a:buChar char="»"/>
        <a:defRPr sz="2800" b="1">
          <a:solidFill>
            <a:schemeClr val="tx1"/>
          </a:solidFill>
          <a:latin typeface="+mn-lt"/>
        </a:defRPr>
      </a:lvl8pPr>
      <a:lvl9pPr marL="3886200" indent="-228600" algn="l" rtl="0" fontAlgn="base">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21" Type="http://schemas.openxmlformats.org/officeDocument/2006/relationships/image" Target="../media/image33.jpe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jpeg"/><Relationship Id="rId25" Type="http://schemas.openxmlformats.org/officeDocument/2006/relationships/image" Target="../media/image37.jpeg"/><Relationship Id="rId2" Type="http://schemas.openxmlformats.org/officeDocument/2006/relationships/image" Target="../media/image14.jpeg"/><Relationship Id="rId16" Type="http://schemas.openxmlformats.org/officeDocument/2006/relationships/image" Target="../media/image28.jpeg"/><Relationship Id="rId20"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23.jpeg"/><Relationship Id="rId24" Type="http://schemas.openxmlformats.org/officeDocument/2006/relationships/image" Target="../media/image36.pn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pn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 Id="rId22"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4.xml"/><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8.png"/><Relationship Id="rId11" Type="http://schemas.openxmlformats.org/officeDocument/2006/relationships/image" Target="../media/image44.jpeg"/><Relationship Id="rId5" Type="http://schemas.openxmlformats.org/officeDocument/2006/relationships/oleObject" Target="../embeddings/oleObject1.bin"/><Relationship Id="rId10" Type="http://schemas.openxmlformats.org/officeDocument/2006/relationships/image" Target="../media/image43.png"/><Relationship Id="rId4" Type="http://schemas.openxmlformats.org/officeDocument/2006/relationships/image" Target="../media/image39.jpeg"/><Relationship Id="rId9" Type="http://schemas.openxmlformats.org/officeDocument/2006/relationships/image" Target="../media/image42.jpe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63688" y="2493963"/>
            <a:ext cx="5832475" cy="1943100"/>
          </a:xfrm>
        </p:spPr>
        <p:txBody>
          <a:bodyPr/>
          <a:lstStyle/>
          <a:p>
            <a:pPr algn="ctr"/>
            <a:r>
              <a:rPr lang="en-GB" dirty="0" smtClean="0"/>
              <a:t>Waste management in Student Accommodation</a:t>
            </a:r>
            <a:endParaRPr lang="en-US" dirty="0"/>
          </a:p>
        </p:txBody>
      </p:sp>
      <p:sp>
        <p:nvSpPr>
          <p:cNvPr id="3" name="TextBox 2"/>
          <p:cNvSpPr txBox="1"/>
          <p:nvPr/>
        </p:nvSpPr>
        <p:spPr>
          <a:xfrm>
            <a:off x="179512" y="6093296"/>
            <a:ext cx="5976664" cy="707886"/>
          </a:xfrm>
          <a:prstGeom prst="rect">
            <a:avLst/>
          </a:prstGeom>
          <a:noFill/>
        </p:spPr>
        <p:txBody>
          <a:bodyPr wrap="square" rtlCol="0">
            <a:spAutoFit/>
          </a:bodyPr>
          <a:lstStyle/>
          <a:p>
            <a:r>
              <a:rPr lang="en-GB" sz="2000" dirty="0" smtClean="0"/>
              <a:t>CE 1IEE Energy Engineering Team Project University of Birmingham client presentation  </a:t>
            </a:r>
            <a:endParaRPr lang="en-GB" sz="2000" dirty="0"/>
          </a:p>
        </p:txBody>
      </p:sp>
      <p:sp>
        <p:nvSpPr>
          <p:cNvPr id="4" name="TextBox 3"/>
          <p:cNvSpPr txBox="1"/>
          <p:nvPr/>
        </p:nvSpPr>
        <p:spPr>
          <a:xfrm>
            <a:off x="7020272" y="6237312"/>
            <a:ext cx="1944216" cy="400110"/>
          </a:xfrm>
          <a:prstGeom prst="rect">
            <a:avLst/>
          </a:prstGeom>
          <a:noFill/>
        </p:spPr>
        <p:txBody>
          <a:bodyPr wrap="square" rtlCol="0">
            <a:spAutoFit/>
          </a:bodyPr>
          <a:lstStyle/>
          <a:p>
            <a:r>
              <a:rPr lang="en-GB" sz="2000" b="0" dirty="0" smtClean="0"/>
              <a:t>    29</a:t>
            </a:r>
            <a:r>
              <a:rPr lang="en-GB" sz="2000" b="0" baseline="30000" dirty="0" smtClean="0"/>
              <a:t>th</a:t>
            </a:r>
            <a:r>
              <a:rPr lang="en-GB" sz="2000" b="0" dirty="0" smtClean="0"/>
              <a:t> January  </a:t>
            </a:r>
            <a:endParaRPr lang="en-GB"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772400" cy="771872"/>
          </a:xfrm>
        </p:spPr>
        <p:txBody>
          <a:bodyPr/>
          <a:lstStyle/>
          <a:p>
            <a:pPr algn="ctr"/>
            <a:r>
              <a:rPr lang="en-GB" sz="4400" b="1" dirty="0" smtClean="0"/>
              <a:t>Proposal one: Heat waste</a:t>
            </a:r>
            <a:endParaRPr lang="en-GB" sz="4400" b="1" dirty="0"/>
          </a:p>
        </p:txBody>
      </p:sp>
      <p:sp>
        <p:nvSpPr>
          <p:cNvPr id="3" name="Content Placeholder 2"/>
          <p:cNvSpPr>
            <a:spLocks noGrp="1"/>
          </p:cNvSpPr>
          <p:nvPr>
            <p:ph idx="1"/>
          </p:nvPr>
        </p:nvSpPr>
        <p:spPr>
          <a:xfrm>
            <a:off x="611560" y="1556792"/>
            <a:ext cx="7776864" cy="4176464"/>
          </a:xfrm>
        </p:spPr>
        <p:txBody>
          <a:bodyPr/>
          <a:lstStyle/>
          <a:p>
            <a:pPr marL="0" indent="0">
              <a:buNone/>
            </a:pPr>
            <a:r>
              <a:rPr lang="en-GB" sz="2000" b="0" dirty="0" smtClean="0"/>
              <a:t>We are committed to reducing energy consumption at Student Accommodation. In certain buildings we have noticed an increase in energy use, most notably heating. We want to know why and How we can reduce our consumption?</a:t>
            </a:r>
          </a:p>
          <a:p>
            <a:pPr marL="0" indent="0">
              <a:buNone/>
            </a:pPr>
            <a:endParaRPr lang="en-GB" sz="2000" b="0" dirty="0"/>
          </a:p>
          <a:p>
            <a:pPr marL="0" indent="0">
              <a:buNone/>
            </a:pPr>
            <a:r>
              <a:rPr lang="en-GB" sz="2000" b="0" dirty="0" smtClean="0"/>
              <a:t>Key points: </a:t>
            </a:r>
          </a:p>
          <a:p>
            <a:r>
              <a:rPr lang="en-GB" sz="2000" b="0" dirty="0" smtClean="0"/>
              <a:t>Consider both technological and behavioural changes</a:t>
            </a:r>
          </a:p>
          <a:p>
            <a:r>
              <a:rPr lang="en-GB" sz="2000" b="0" dirty="0" smtClean="0"/>
              <a:t>All inclusive fee for accommodation- what is the incentive? </a:t>
            </a:r>
          </a:p>
          <a:p>
            <a:r>
              <a:rPr lang="en-GB" sz="2000" b="0" dirty="0" smtClean="0"/>
              <a:t>Lack of awareness and understanding</a:t>
            </a:r>
          </a:p>
          <a:p>
            <a:r>
              <a:rPr lang="en-GB" sz="2000" b="0" dirty="0" smtClean="0"/>
              <a:t>Behaviour of individuals heat management in their flats</a:t>
            </a:r>
          </a:p>
          <a:p>
            <a:r>
              <a:rPr lang="en-GB" sz="2000" b="0" dirty="0" smtClean="0"/>
              <a:t>Maintenance issues? </a:t>
            </a:r>
          </a:p>
        </p:txBody>
      </p:sp>
    </p:spTree>
    <p:extLst>
      <p:ext uri="{BB962C8B-B14F-4D97-AF65-F5344CB8AC3E}">
        <p14:creationId xmlns:p14="http://schemas.microsoft.com/office/powerpoint/2010/main" val="92764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103"/>
            <a:ext cx="7772400" cy="1143000"/>
          </a:xfrm>
        </p:spPr>
        <p:txBody>
          <a:bodyPr/>
          <a:lstStyle/>
          <a:p>
            <a:pPr algn="ctr"/>
            <a:r>
              <a:rPr lang="en-GB" sz="4400" b="1" dirty="0" smtClean="0"/>
              <a:t>Proposal two: Solid Waste</a:t>
            </a:r>
            <a:endParaRPr lang="en-GB" sz="4400" b="1" dirty="0"/>
          </a:p>
        </p:txBody>
      </p:sp>
      <p:sp>
        <p:nvSpPr>
          <p:cNvPr id="3" name="Content Placeholder 2"/>
          <p:cNvSpPr>
            <a:spLocks noGrp="1"/>
          </p:cNvSpPr>
          <p:nvPr>
            <p:ph idx="1"/>
          </p:nvPr>
        </p:nvSpPr>
        <p:spPr>
          <a:xfrm>
            <a:off x="611560" y="980728"/>
            <a:ext cx="8280920" cy="4968552"/>
          </a:xfrm>
        </p:spPr>
        <p:txBody>
          <a:bodyPr/>
          <a:lstStyle/>
          <a:p>
            <a:pPr marL="0" indent="0">
              <a:buNone/>
            </a:pPr>
            <a:r>
              <a:rPr lang="en-GB" sz="2000" b="0" dirty="0" smtClean="0"/>
              <a:t>Student Accommodations current waste and recycling contract is coming to and end and we are looking to go out to tender. We want to reduce the amount of general waste and maximise recycling and reusing of waste as much as possible.</a:t>
            </a:r>
          </a:p>
          <a:p>
            <a:pPr marL="0" indent="0">
              <a:buNone/>
            </a:pPr>
            <a:endParaRPr lang="en-GB" sz="2000" b="0" dirty="0"/>
          </a:p>
          <a:p>
            <a:pPr marL="0" indent="0">
              <a:buNone/>
            </a:pPr>
            <a:r>
              <a:rPr lang="en-GB" sz="2000" b="0" dirty="0" smtClean="0"/>
              <a:t>Things to consider when going out to tender:</a:t>
            </a:r>
            <a:br>
              <a:rPr lang="en-GB" sz="2000" b="0" dirty="0" smtClean="0"/>
            </a:br>
            <a:endParaRPr lang="en-GB" dirty="0" smtClean="0"/>
          </a:p>
          <a:p>
            <a:r>
              <a:rPr lang="en-GB" sz="2000" b="0" dirty="0" smtClean="0"/>
              <a:t>What does the current situation look like?</a:t>
            </a:r>
          </a:p>
          <a:p>
            <a:r>
              <a:rPr lang="en-GB" sz="2000" b="0" dirty="0" smtClean="0"/>
              <a:t>What waste streams to consider</a:t>
            </a:r>
          </a:p>
          <a:p>
            <a:r>
              <a:rPr lang="en-GB" sz="2000" b="0" dirty="0" smtClean="0"/>
              <a:t>What facilities will we require to achieve our objectives</a:t>
            </a:r>
          </a:p>
          <a:p>
            <a:r>
              <a:rPr lang="en-GB" sz="2000" b="0" dirty="0" smtClean="0"/>
              <a:t>Risks of contamination to waste streams</a:t>
            </a:r>
          </a:p>
          <a:p>
            <a:r>
              <a:rPr lang="en-GB" sz="2000" b="0" dirty="0" smtClean="0"/>
              <a:t>How to educate residents</a:t>
            </a:r>
          </a:p>
          <a:p>
            <a:r>
              <a:rPr lang="en-GB" sz="2000" b="0" dirty="0" smtClean="0"/>
              <a:t>Costs!? </a:t>
            </a:r>
          </a:p>
          <a:p>
            <a:r>
              <a:rPr lang="en-GB" sz="2000" b="0" dirty="0" smtClean="0"/>
              <a:t>Space management </a:t>
            </a:r>
          </a:p>
          <a:p>
            <a:r>
              <a:rPr lang="en-GB" sz="2000" b="0" dirty="0" smtClean="0"/>
              <a:t>Education and implementation</a:t>
            </a:r>
          </a:p>
          <a:p>
            <a:r>
              <a:rPr lang="en-GB" sz="2000" b="0" dirty="0" smtClean="0"/>
              <a:t>Measurement  </a:t>
            </a:r>
          </a:p>
          <a:p>
            <a:endParaRPr lang="en-GB" sz="2000" b="0" dirty="0" smtClean="0"/>
          </a:p>
          <a:p>
            <a:endParaRPr lang="en-GB" sz="2000" b="0" dirty="0" smtClean="0"/>
          </a:p>
          <a:p>
            <a:endParaRPr lang="en-GB" dirty="0"/>
          </a:p>
        </p:txBody>
      </p:sp>
    </p:spTree>
    <p:extLst>
      <p:ext uri="{BB962C8B-B14F-4D97-AF65-F5344CB8AC3E}">
        <p14:creationId xmlns:p14="http://schemas.microsoft.com/office/powerpoint/2010/main" val="1276128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smtClean="0">
                <a:solidFill>
                  <a:schemeClr val="tx2">
                    <a:lumMod val="75000"/>
                  </a:schemeClr>
                </a:solidFill>
              </a:rPr>
              <a:t>HOW WE FARE....</a:t>
            </a:r>
            <a:endParaRPr lang="en-GB" sz="3200" dirty="0">
              <a:solidFill>
                <a:schemeClr val="tx2">
                  <a:lumMod val="75000"/>
                </a:schemeClr>
              </a:solidFill>
            </a:endParaRPr>
          </a:p>
        </p:txBody>
      </p:sp>
      <p:sp>
        <p:nvSpPr>
          <p:cNvPr id="6" name="Text Placeholder 5"/>
          <p:cNvSpPr>
            <a:spLocks noGrp="1"/>
          </p:cNvSpPr>
          <p:nvPr>
            <p:ph type="body" sz="half" idx="2"/>
          </p:nvPr>
        </p:nvSpPr>
        <p:spPr/>
        <p:txBody>
          <a:bodyPr/>
          <a:lstStyle/>
          <a:p>
            <a:r>
              <a:rPr lang="en-GB" sz="1800" dirty="0" smtClean="0"/>
              <a:t>Current performance</a:t>
            </a:r>
            <a:endParaRPr lang="en-GB" sz="1800" dirty="0"/>
          </a:p>
        </p:txBody>
      </p:sp>
      <p:pic>
        <p:nvPicPr>
          <p:cNvPr id="1028" name="Picture 4" descr="http://www.birmingham.ac.uk/Images/Campus/Astonwebbpanorama-Cropped-510x275.jpg"/>
          <p:cNvPicPr>
            <a:picLocks noGrp="1" noChangeAspect="1" noChangeArrowheads="1"/>
          </p:cNvPicPr>
          <p:nvPr>
            <p:ph type="pic" idx="1"/>
          </p:nvPr>
        </p:nvPicPr>
        <p:blipFill>
          <a:blip r:embed="rId2" cstate="print"/>
          <a:srcRect l="14052" r="14052"/>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782960"/>
          </a:xfrm>
        </p:spPr>
        <p:txBody>
          <a:bodyPr/>
          <a:lstStyle/>
          <a:p>
            <a:pPr algn="ctr"/>
            <a:r>
              <a:rPr lang="en-GB" dirty="0" smtClean="0"/>
              <a:t>Our performance</a:t>
            </a:r>
            <a:endParaRPr lang="en-GB" dirty="0"/>
          </a:p>
        </p:txBody>
      </p:sp>
      <p:sp>
        <p:nvSpPr>
          <p:cNvPr id="5" name="TextBox 4"/>
          <p:cNvSpPr txBox="1"/>
          <p:nvPr/>
        </p:nvSpPr>
        <p:spPr>
          <a:xfrm>
            <a:off x="7812360" y="1628800"/>
            <a:ext cx="1115616" cy="954107"/>
          </a:xfrm>
          <a:prstGeom prst="rect">
            <a:avLst/>
          </a:prstGeom>
          <a:noFill/>
        </p:spPr>
        <p:txBody>
          <a:bodyPr wrap="square" rtlCol="0">
            <a:spAutoFit/>
          </a:bodyPr>
          <a:lstStyle/>
          <a:p>
            <a:r>
              <a:rPr lang="en-GB" sz="1400" dirty="0" smtClean="0"/>
              <a:t>Target from a 2005/06 baseline</a:t>
            </a:r>
            <a:endParaRPr lang="en-GB" sz="1400" dirty="0"/>
          </a:p>
        </p:txBody>
      </p:sp>
      <p:sp>
        <p:nvSpPr>
          <p:cNvPr id="9" name="TextBox 8"/>
          <p:cNvSpPr txBox="1"/>
          <p:nvPr/>
        </p:nvSpPr>
        <p:spPr>
          <a:xfrm>
            <a:off x="7740352" y="5140349"/>
            <a:ext cx="1331640" cy="1384995"/>
          </a:xfrm>
          <a:prstGeom prst="rect">
            <a:avLst/>
          </a:prstGeom>
          <a:solidFill>
            <a:schemeClr val="bg2">
              <a:lumMod val="25000"/>
            </a:schemeClr>
          </a:solidFill>
        </p:spPr>
        <p:txBody>
          <a:bodyPr wrap="square" rtlCol="0">
            <a:spAutoFit/>
          </a:bodyPr>
          <a:lstStyle/>
          <a:p>
            <a:r>
              <a:rPr lang="en-GB" sz="1400" dirty="0" smtClean="0"/>
              <a:t>Increased in staff and student population but reduced CO2</a:t>
            </a:r>
            <a:r>
              <a:rPr lang="en-GB" sz="1400" baseline="-25000" dirty="0" smtClean="0"/>
              <a:t>e</a:t>
            </a:r>
            <a:endParaRPr lang="en-GB" sz="1400" baseline="-25000" dirty="0"/>
          </a:p>
        </p:txBody>
      </p:sp>
      <p:pic>
        <p:nvPicPr>
          <p:cNvPr id="1027" name="Picture 3"/>
          <p:cNvPicPr>
            <a:picLocks noChangeAspect="1" noChangeArrowheads="1"/>
          </p:cNvPicPr>
          <p:nvPr/>
        </p:nvPicPr>
        <p:blipFill>
          <a:blip r:embed="rId2" cstate="print"/>
          <a:srcRect/>
          <a:stretch>
            <a:fillRect/>
          </a:stretch>
        </p:blipFill>
        <p:spPr bwMode="auto">
          <a:xfrm>
            <a:off x="448559" y="4693120"/>
            <a:ext cx="7003761" cy="1832224"/>
          </a:xfrm>
          <a:prstGeom prst="rect">
            <a:avLst/>
          </a:prstGeom>
          <a:noFill/>
          <a:ln w="9525">
            <a:noFill/>
            <a:miter lim="800000"/>
            <a:headEnd/>
            <a:tailEnd/>
          </a:ln>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698" t="36514" r="34155" b="12647"/>
          <a:stretch/>
        </p:blipFill>
        <p:spPr bwMode="auto">
          <a:xfrm>
            <a:off x="467544" y="764704"/>
            <a:ext cx="7272808" cy="3873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025" t="30381" r="24436" b="46950"/>
          <a:stretch/>
        </p:blipFill>
        <p:spPr bwMode="auto">
          <a:xfrm>
            <a:off x="840690" y="4673127"/>
            <a:ext cx="6897188" cy="187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pPr algn="ctr"/>
            <a:r>
              <a:rPr lang="en-GB" dirty="0" smtClean="0"/>
              <a:t>The University of Birmingham CO2 Emissions by College 10/11</a:t>
            </a:r>
            <a:endParaRPr lang="en-GB" dirty="0"/>
          </a:p>
        </p:txBody>
      </p:sp>
      <p:pic>
        <p:nvPicPr>
          <p:cNvPr id="4"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12747" t="6118" r="11545" b="3282"/>
          <a:stretch>
            <a:fillRect/>
          </a:stretch>
        </p:blipFill>
        <p:spPr bwMode="auto">
          <a:xfrm>
            <a:off x="1619672" y="2420888"/>
            <a:ext cx="5128222" cy="393163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95936" y="1628800"/>
            <a:ext cx="3024336" cy="830997"/>
          </a:xfrm>
          <a:prstGeom prst="rect">
            <a:avLst/>
          </a:prstGeom>
          <a:noFill/>
        </p:spPr>
        <p:txBody>
          <a:bodyPr wrap="square" rtlCol="0">
            <a:spAutoFit/>
          </a:bodyPr>
          <a:lstStyle/>
          <a:p>
            <a:r>
              <a:rPr lang="en-GB" sz="1400" dirty="0"/>
              <a:t>D</a:t>
            </a:r>
            <a:r>
              <a:rPr lang="en-GB" sz="1400" dirty="0" smtClean="0"/>
              <a:t>ata</a:t>
            </a:r>
            <a:r>
              <a:rPr lang="en-GB" sz="1600" dirty="0" smtClean="0"/>
              <a:t> centres contribute 4% emissions and the total from IT is around 12%</a:t>
            </a:r>
            <a:endParaRPr lang="en-GB" sz="1600" dirty="0"/>
          </a:p>
        </p:txBody>
      </p:sp>
      <p:sp>
        <p:nvSpPr>
          <p:cNvPr id="6" name="TextBox 5"/>
          <p:cNvSpPr txBox="1"/>
          <p:nvPr/>
        </p:nvSpPr>
        <p:spPr>
          <a:xfrm>
            <a:off x="179512" y="3645024"/>
            <a:ext cx="1619672" cy="2092881"/>
          </a:xfrm>
          <a:prstGeom prst="rect">
            <a:avLst/>
          </a:prstGeom>
          <a:noFill/>
        </p:spPr>
        <p:txBody>
          <a:bodyPr wrap="square" rtlCol="0">
            <a:spAutoFit/>
          </a:bodyPr>
          <a:lstStyle/>
          <a:p>
            <a:r>
              <a:rPr lang="en-GB" sz="1600" dirty="0" smtClean="0">
                <a:solidFill>
                  <a:schemeClr val="tx2">
                    <a:lumMod val="90000"/>
                  </a:schemeClr>
                </a:solidFill>
              </a:rPr>
              <a:t>HAS account for almost a quarter of emissions and residences contribute </a:t>
            </a:r>
            <a:r>
              <a:rPr lang="en-GB" sz="1800" dirty="0" smtClean="0">
                <a:solidFill>
                  <a:schemeClr val="tx2">
                    <a:lumMod val="90000"/>
                  </a:schemeClr>
                </a:solidFill>
              </a:rPr>
              <a:t>15% </a:t>
            </a:r>
            <a:r>
              <a:rPr lang="en-GB" sz="1600" dirty="0" smtClean="0">
                <a:solidFill>
                  <a:schemeClr val="tx2">
                    <a:lumMod val="90000"/>
                  </a:schemeClr>
                </a:solidFill>
              </a:rPr>
              <a:t>of the total</a:t>
            </a:r>
            <a:r>
              <a:rPr lang="en-GB" sz="1400" dirty="0" smtClean="0"/>
              <a:t>.</a:t>
            </a:r>
            <a:endParaRPr lang="en-GB" sz="1400" dirty="0"/>
          </a:p>
        </p:txBody>
      </p:sp>
      <p:sp>
        <p:nvSpPr>
          <p:cNvPr id="7" name="TextBox 6"/>
          <p:cNvSpPr txBox="1"/>
          <p:nvPr/>
        </p:nvSpPr>
        <p:spPr>
          <a:xfrm>
            <a:off x="6588224" y="4437112"/>
            <a:ext cx="2843808" cy="523220"/>
          </a:xfrm>
          <a:prstGeom prst="rect">
            <a:avLst/>
          </a:prstGeom>
          <a:noFill/>
        </p:spPr>
        <p:txBody>
          <a:bodyPr wrap="square" rtlCol="0">
            <a:spAutoFit/>
          </a:bodyPr>
          <a:lstStyle/>
          <a:p>
            <a:r>
              <a:rPr lang="en-GB" sz="1400" dirty="0" smtClean="0"/>
              <a:t>The Colleges account </a:t>
            </a:r>
          </a:p>
          <a:p>
            <a:r>
              <a:rPr lang="en-GB" sz="1400" dirty="0" smtClean="0"/>
              <a:t>for almost 60% of emissions</a:t>
            </a:r>
            <a:endParaRPr lang="en-GB"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772400" cy="1143000"/>
          </a:xfrm>
        </p:spPr>
        <p:txBody>
          <a:bodyPr/>
          <a:lstStyle/>
          <a:p>
            <a:pPr algn="ctr"/>
            <a:r>
              <a:rPr lang="en-GB" sz="3600" dirty="0" smtClean="0"/>
              <a:t>Half of the University’s C0</a:t>
            </a:r>
            <a:r>
              <a:rPr lang="en-GB" sz="3600" baseline="-25000" dirty="0" smtClean="0"/>
              <a:t>2</a:t>
            </a:r>
            <a:r>
              <a:rPr lang="en-GB" sz="3600" dirty="0" smtClean="0"/>
              <a:t> Emissions from energy are in 13 buildings</a:t>
            </a:r>
            <a:endParaRPr lang="en-GB" sz="3600" dirty="0"/>
          </a:p>
        </p:txBody>
      </p:sp>
      <p:pic>
        <p:nvPicPr>
          <p:cNvPr id="4"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7056784"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43608" y="5949280"/>
            <a:ext cx="4608512" cy="707886"/>
          </a:xfrm>
          <a:prstGeom prst="rect">
            <a:avLst/>
          </a:prstGeom>
          <a:noFill/>
        </p:spPr>
        <p:txBody>
          <a:bodyPr wrap="square" rtlCol="0">
            <a:spAutoFit/>
          </a:bodyPr>
          <a:lstStyle/>
          <a:p>
            <a:r>
              <a:rPr lang="en-GB" sz="2000" dirty="0" smtClean="0"/>
              <a:t>3 sites from student accommodation make up this 13...</a:t>
            </a: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772400" cy="731168"/>
          </a:xfrm>
        </p:spPr>
        <p:txBody>
          <a:bodyPr/>
          <a:lstStyle/>
          <a:p>
            <a:pPr algn="ctr"/>
            <a:r>
              <a:rPr lang="en-GB" sz="2400" dirty="0" smtClean="0"/>
              <a:t>Energy use and CO2 Emissions for Student Accommodation 2009/10</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5801793"/>
              </p:ext>
            </p:extLst>
          </p:nvPr>
        </p:nvGraphicFramePr>
        <p:xfrm>
          <a:off x="755576" y="908720"/>
          <a:ext cx="7704856" cy="5040555"/>
        </p:xfrm>
        <a:graphic>
          <a:graphicData uri="http://schemas.openxmlformats.org/drawingml/2006/table">
            <a:tbl>
              <a:tblPr/>
              <a:tblGrid>
                <a:gridCol w="2864959"/>
                <a:gridCol w="2471730"/>
                <a:gridCol w="2368167"/>
              </a:tblGrid>
              <a:tr h="217325">
                <a:tc>
                  <a:txBody>
                    <a:bodyPr/>
                    <a:lstStyle/>
                    <a:p>
                      <a:pPr algn="ctr">
                        <a:lnSpc>
                          <a:spcPct val="115000"/>
                        </a:lnSpc>
                        <a:spcAft>
                          <a:spcPts val="0"/>
                        </a:spcAft>
                      </a:pPr>
                      <a:r>
                        <a:rPr lang="en-GB" sz="1000" b="1" dirty="0">
                          <a:solidFill>
                            <a:schemeClr val="bg1"/>
                          </a:solidFill>
                          <a:latin typeface="Arial"/>
                          <a:ea typeface="Calibri"/>
                          <a:cs typeface="Times New Roman"/>
                        </a:rPr>
                        <a:t>Building</a:t>
                      </a: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n-GB" sz="1000" b="1">
                          <a:solidFill>
                            <a:schemeClr val="bg1"/>
                          </a:solidFill>
                          <a:latin typeface="Arial"/>
                          <a:ea typeface="Calibri"/>
                          <a:cs typeface="Times New Roman"/>
                        </a:rPr>
                        <a:t>Total Energy (kWh)</a:t>
                      </a:r>
                      <a:endParaRPr lang="en-GB" sz="110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r>
                        <a:rPr lang="en-GB" sz="1000" b="1" dirty="0">
                          <a:solidFill>
                            <a:schemeClr val="bg1"/>
                          </a:solidFill>
                          <a:latin typeface="Arial"/>
                          <a:ea typeface="Calibri"/>
                          <a:cs typeface="Times New Roman"/>
                        </a:rPr>
                        <a:t>Total CO</a:t>
                      </a:r>
                      <a:r>
                        <a:rPr lang="en-GB" sz="1000" b="1" baseline="-25000" dirty="0">
                          <a:solidFill>
                            <a:schemeClr val="bg1"/>
                          </a:solidFill>
                          <a:latin typeface="Arial"/>
                          <a:ea typeface="Calibri"/>
                          <a:cs typeface="Times New Roman"/>
                        </a:rPr>
                        <a:t>2 </a:t>
                      </a:r>
                      <a:r>
                        <a:rPr lang="en-GB" sz="1000" b="1" dirty="0">
                          <a:solidFill>
                            <a:schemeClr val="bg1"/>
                          </a:solidFill>
                          <a:latin typeface="Arial"/>
                          <a:ea typeface="Calibri"/>
                          <a:cs typeface="Times New Roman"/>
                        </a:rPr>
                        <a:t>(Tonnes) </a:t>
                      </a: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39060">
                <a:tc>
                  <a:txBody>
                    <a:bodyPr/>
                    <a:lstStyle/>
                    <a:p>
                      <a:pPr>
                        <a:lnSpc>
                          <a:spcPct val="115000"/>
                        </a:lnSpc>
                        <a:spcAft>
                          <a:spcPts val="0"/>
                        </a:spcAft>
                      </a:pPr>
                      <a:r>
                        <a:rPr lang="en-GB" sz="1000" b="1" dirty="0">
                          <a:solidFill>
                            <a:schemeClr val="bg1"/>
                          </a:solidFill>
                          <a:latin typeface="Arial"/>
                          <a:ea typeface="Calibri"/>
                          <a:cs typeface="Times New Roman"/>
                        </a:rPr>
                        <a:t>Pritchatts Park Village</a:t>
                      </a:r>
                      <a:endParaRPr lang="en-GB" sz="11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nSpc>
                          <a:spcPct val="115000"/>
                        </a:lnSpc>
                        <a:spcAft>
                          <a:spcPts val="0"/>
                        </a:spcAft>
                      </a:pP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17354">
                <a:tc>
                  <a:txBody>
                    <a:bodyPr/>
                    <a:lstStyle/>
                    <a:p>
                      <a:pPr>
                        <a:lnSpc>
                          <a:spcPct val="115000"/>
                        </a:lnSpc>
                        <a:spcAft>
                          <a:spcPts val="0"/>
                        </a:spcAft>
                      </a:pPr>
                      <a:r>
                        <a:rPr lang="en-GB" sz="1000">
                          <a:latin typeface="Arial"/>
                          <a:ea typeface="Calibri"/>
                          <a:cs typeface="Times New Roman"/>
                        </a:rPr>
                        <a:t>Ashcroft </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897,476</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223</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Social Centre</a:t>
                      </a: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985,704</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537</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Pritchatts Park inc 3,7,9 &amp; 11</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1,438,476</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595</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Spinney</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828,039</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205</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endParaRPr lang="en-GB" sz="1000">
                        <a:latin typeface="Arial"/>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00">
                        <a:latin typeface="Arial"/>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GB" sz="1000" dirty="0">
                        <a:latin typeface="Arial"/>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60">
                <a:tc>
                  <a:txBody>
                    <a:bodyPr/>
                    <a:lstStyle/>
                    <a:p>
                      <a:pPr>
                        <a:lnSpc>
                          <a:spcPct val="115000"/>
                        </a:lnSpc>
                        <a:spcAft>
                          <a:spcPts val="0"/>
                        </a:spcAft>
                      </a:pPr>
                      <a:r>
                        <a:rPr lang="en-GB" sz="1000" b="1" dirty="0">
                          <a:solidFill>
                            <a:schemeClr val="bg1"/>
                          </a:solidFill>
                          <a:latin typeface="Arial"/>
                          <a:ea typeface="Calibri"/>
                          <a:cs typeface="Times New Roman"/>
                        </a:rPr>
                        <a:t>Selly </a:t>
                      </a:r>
                      <a:r>
                        <a:rPr lang="en-GB" sz="1000" b="1" dirty="0" smtClean="0">
                          <a:solidFill>
                            <a:schemeClr val="bg1"/>
                          </a:solidFill>
                          <a:latin typeface="Arial"/>
                          <a:ea typeface="Calibri"/>
                          <a:cs typeface="Times New Roman"/>
                        </a:rPr>
                        <a:t> Oak Village</a:t>
                      </a:r>
                      <a:endParaRPr lang="en-GB" sz="11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17354">
                <a:tc>
                  <a:txBody>
                    <a:bodyPr/>
                    <a:lstStyle/>
                    <a:p>
                      <a:pPr>
                        <a:lnSpc>
                          <a:spcPct val="115000"/>
                        </a:lnSpc>
                        <a:spcAft>
                          <a:spcPts val="0"/>
                        </a:spcAft>
                      </a:pPr>
                      <a:r>
                        <a:rPr lang="en-GB" sz="1000">
                          <a:latin typeface="Arial"/>
                          <a:ea typeface="Calibri"/>
                          <a:cs typeface="Times New Roman"/>
                        </a:rPr>
                        <a:t>Jarratt Hall</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2,984,934</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1,627</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089">
                <a:tc>
                  <a:txBody>
                    <a:bodyPr/>
                    <a:lstStyle/>
                    <a:p>
                      <a:pPr>
                        <a:lnSpc>
                          <a:spcPct val="115000"/>
                        </a:lnSpc>
                        <a:spcAft>
                          <a:spcPts val="0"/>
                        </a:spcAft>
                      </a:pPr>
                      <a:r>
                        <a:rPr lang="en-GB" sz="1000" b="1" dirty="0">
                          <a:solidFill>
                            <a:schemeClr val="bg1"/>
                          </a:solidFill>
                          <a:latin typeface="Arial"/>
                          <a:ea typeface="Calibri"/>
                          <a:cs typeface="Times New Roman"/>
                        </a:rPr>
                        <a:t>The </a:t>
                      </a:r>
                      <a:r>
                        <a:rPr lang="en-GB" sz="1000" b="1" dirty="0" smtClean="0">
                          <a:solidFill>
                            <a:schemeClr val="bg1"/>
                          </a:solidFill>
                          <a:latin typeface="Arial"/>
                          <a:ea typeface="Calibri"/>
                          <a:cs typeface="Times New Roman"/>
                        </a:rPr>
                        <a:t>Vale Village</a:t>
                      </a:r>
                      <a:endParaRPr lang="en-GB" sz="11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endParaRPr lang="en-GB" sz="110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0"/>
                        </a:spcAft>
                      </a:pPr>
                      <a:endParaRPr lang="en-GB" sz="1100" dirty="0">
                        <a:solidFill>
                          <a:schemeClr val="bg1"/>
                        </a:solidFill>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r h="217354">
                <a:tc>
                  <a:txBody>
                    <a:bodyPr/>
                    <a:lstStyle/>
                    <a:p>
                      <a:pPr>
                        <a:lnSpc>
                          <a:spcPct val="115000"/>
                        </a:lnSpc>
                        <a:spcAft>
                          <a:spcPts val="0"/>
                        </a:spcAft>
                      </a:pPr>
                      <a:r>
                        <a:rPr lang="en-GB" sz="1000" dirty="0" err="1">
                          <a:latin typeface="Arial"/>
                          <a:ea typeface="Calibri"/>
                          <a:cs typeface="Times New Roman"/>
                        </a:rPr>
                        <a:t>Aitken</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402,421</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219</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25">
                <a:tc>
                  <a:txBody>
                    <a:bodyPr/>
                    <a:lstStyle/>
                    <a:p>
                      <a:pPr>
                        <a:lnSpc>
                          <a:spcPct val="115000"/>
                        </a:lnSpc>
                        <a:spcAft>
                          <a:spcPts val="0"/>
                        </a:spcAft>
                      </a:pPr>
                      <a:r>
                        <a:rPr lang="en-GB" sz="1000" dirty="0" smtClean="0">
                          <a:latin typeface="Arial"/>
                          <a:ea typeface="Calibri"/>
                          <a:cs typeface="Times New Roman"/>
                        </a:rPr>
                        <a:t>Chamberlain-</a:t>
                      </a:r>
                      <a:r>
                        <a:rPr lang="en-GB" sz="1000" baseline="0" dirty="0" smtClean="0">
                          <a:latin typeface="Arial"/>
                          <a:ea typeface="Calibri"/>
                          <a:cs typeface="Times New Roman"/>
                        </a:rPr>
                        <a:t> Eden Tower and Hampton</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smtClean="0">
                          <a:latin typeface="Arial"/>
                          <a:ea typeface="Calibri"/>
                          <a:cs typeface="Times New Roman"/>
                        </a:rPr>
                        <a:t>2,933,933</a:t>
                      </a:r>
                      <a:endParaRPr lang="en-GB" sz="1100" dirty="0">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776</a:t>
                      </a:r>
                      <a:endParaRPr lang="en-GB" sz="1100" dirty="0">
                        <a:latin typeface="Calibri"/>
                        <a:ea typeface="Calibri"/>
                        <a:cs typeface="Times New Roman"/>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dirty="0" smtClean="0">
                          <a:latin typeface="Arial"/>
                          <a:ea typeface="Calibri"/>
                          <a:cs typeface="Times New Roman"/>
                        </a:rPr>
                        <a:t>Eden Wing </a:t>
                      </a:r>
                      <a:r>
                        <a:rPr lang="en-GB" sz="1000" dirty="0">
                          <a:latin typeface="Arial"/>
                          <a:ea typeface="Calibri"/>
                          <a:cs typeface="Times New Roman"/>
                        </a:rPr>
                        <a:t>– Staff Accommodation </a:t>
                      </a: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2,146</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dirty="0" smtClean="0">
                          <a:latin typeface="Arial"/>
                          <a:ea typeface="Calibri"/>
                          <a:cs typeface="Times New Roman"/>
                        </a:rPr>
                        <a:t>Elgar Court</a:t>
                      </a:r>
                      <a:endParaRPr lang="en-GB" sz="1000" dirty="0">
                        <a:latin typeface="Arial"/>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911,509</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497</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Maple Bank </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2,207,693</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530</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Mason Hall</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5,528,338</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1,539</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Shackleton Hall</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3,528,350</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1,401</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Centre Court</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709,104</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176</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Tennis Court</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2,337,905</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608</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Squash Courts Laundry </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51,222</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15</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7354">
                <a:tc>
                  <a:txBody>
                    <a:bodyPr/>
                    <a:lstStyle/>
                    <a:p>
                      <a:pPr>
                        <a:lnSpc>
                          <a:spcPct val="115000"/>
                        </a:lnSpc>
                        <a:spcAft>
                          <a:spcPts val="0"/>
                        </a:spcAft>
                      </a:pPr>
                      <a:r>
                        <a:rPr lang="en-GB" sz="1000">
                          <a:latin typeface="Arial"/>
                          <a:ea typeface="Calibri"/>
                          <a:cs typeface="Times New Roman"/>
                        </a:rPr>
                        <a:t>Central Kitchen (Chamberlain)</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a:latin typeface="Arial"/>
                          <a:ea typeface="Calibri"/>
                          <a:cs typeface="Times New Roman"/>
                        </a:rPr>
                        <a:t>809,162</a:t>
                      </a:r>
                      <a:endParaRPr lang="en-GB" sz="110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000" dirty="0">
                          <a:latin typeface="Arial"/>
                          <a:ea typeface="Calibri"/>
                          <a:cs typeface="Times New Roman"/>
                        </a:rPr>
                        <a:t>277</a:t>
                      </a:r>
                      <a:endParaRPr lang="en-GB" sz="1100" dirty="0">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032">
                <a:tc>
                  <a:txBody>
                    <a:bodyPr/>
                    <a:lstStyle/>
                    <a:p>
                      <a:pPr algn="ctr">
                        <a:lnSpc>
                          <a:spcPct val="115000"/>
                        </a:lnSpc>
                        <a:spcAft>
                          <a:spcPts val="0"/>
                        </a:spcAft>
                      </a:pPr>
                      <a:r>
                        <a:rPr lang="en-GB" sz="1400" b="1" dirty="0">
                          <a:solidFill>
                            <a:schemeClr val="bg1"/>
                          </a:solidFill>
                          <a:latin typeface="Arial"/>
                          <a:ea typeface="Calibri"/>
                          <a:cs typeface="Times New Roman"/>
                        </a:rPr>
                        <a:t>Total</a:t>
                      </a:r>
                      <a:endParaRPr lang="en-GB" sz="18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1000"/>
                        </a:spcAft>
                      </a:pPr>
                      <a:r>
                        <a:rPr lang="en-GB" sz="1400" b="1" dirty="0">
                          <a:solidFill>
                            <a:schemeClr val="bg1"/>
                          </a:solidFill>
                          <a:latin typeface="Arial"/>
                          <a:ea typeface="Calibri"/>
                          <a:cs typeface="Times New Roman"/>
                        </a:rPr>
                        <a:t>26,556,412 (kWh)</a:t>
                      </a:r>
                      <a:endParaRPr lang="en-GB" sz="18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a:lnSpc>
                          <a:spcPct val="115000"/>
                        </a:lnSpc>
                        <a:spcAft>
                          <a:spcPts val="1000"/>
                        </a:spcAft>
                      </a:pPr>
                      <a:r>
                        <a:rPr lang="en-GB" sz="1400" b="1" dirty="0">
                          <a:solidFill>
                            <a:schemeClr val="bg1"/>
                          </a:solidFill>
                          <a:latin typeface="Arial"/>
                          <a:ea typeface="Calibri"/>
                          <a:cs typeface="Times New Roman"/>
                        </a:rPr>
                        <a:t>9226 </a:t>
                      </a:r>
                      <a:r>
                        <a:rPr lang="en-GB" sz="1400" b="1" dirty="0" smtClean="0">
                          <a:solidFill>
                            <a:schemeClr val="bg1"/>
                          </a:solidFill>
                          <a:latin typeface="Arial"/>
                          <a:ea typeface="Calibri"/>
                          <a:cs typeface="Times New Roman"/>
                        </a:rPr>
                        <a:t>Tonnes</a:t>
                      </a:r>
                      <a:endParaRPr lang="en-GB" sz="1800" dirty="0">
                        <a:solidFill>
                          <a:schemeClr val="bg1"/>
                        </a:solidFill>
                        <a:latin typeface="Calibri"/>
                        <a:ea typeface="Calibri"/>
                        <a:cs typeface="Times New Roman"/>
                      </a:endParaRPr>
                    </a:p>
                  </a:txBody>
                  <a:tcPr marL="68571" marR="6857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772400" cy="1143000"/>
          </a:xfrm>
        </p:spPr>
        <p:txBody>
          <a:bodyPr/>
          <a:lstStyle/>
          <a:p>
            <a:pPr algn="r"/>
            <a:r>
              <a:rPr lang="en-GB" sz="4800" dirty="0" smtClean="0"/>
              <a:t>Powering the University-CHP</a:t>
            </a:r>
            <a:endParaRPr lang="en-GB" sz="4800" dirty="0"/>
          </a:p>
        </p:txBody>
      </p:sp>
      <p:pic>
        <p:nvPicPr>
          <p:cNvPr id="4" name="Content Placeholder 3"/>
          <p:cNvPicPr>
            <a:picLocks noGrp="1" noChangeAspect="1" noChangeArrowheads="1"/>
          </p:cNvPicPr>
          <p:nvPr>
            <p:ph idx="1"/>
          </p:nvPr>
        </p:nvPicPr>
        <p:blipFill>
          <a:blip r:embed="rId2" cstate="print"/>
          <a:srcRect/>
          <a:stretch>
            <a:fillRect/>
          </a:stretch>
        </p:blipFill>
        <p:spPr bwMode="auto">
          <a:xfrm>
            <a:off x="0" y="1772816"/>
            <a:ext cx="1940191" cy="2457966"/>
          </a:xfrm>
          <a:prstGeom prst="rect">
            <a:avLst/>
          </a:prstGeom>
          <a:ln>
            <a:noFill/>
          </a:ln>
          <a:effectLst>
            <a:softEdge rad="63500"/>
          </a:effectLst>
        </p:spPr>
      </p:pic>
      <p:pic>
        <p:nvPicPr>
          <p:cNvPr id="5" name="Picture 2"/>
          <p:cNvPicPr>
            <a:picLocks noChangeAspect="1" noChangeArrowheads="1"/>
          </p:cNvPicPr>
          <p:nvPr/>
        </p:nvPicPr>
        <p:blipFill>
          <a:blip r:embed="rId3" cstate="print"/>
          <a:srcRect/>
          <a:stretch>
            <a:fillRect/>
          </a:stretch>
        </p:blipFill>
        <p:spPr bwMode="auto">
          <a:xfrm>
            <a:off x="0" y="4406410"/>
            <a:ext cx="1907704" cy="2451590"/>
          </a:xfrm>
          <a:prstGeom prst="rect">
            <a:avLst/>
          </a:prstGeom>
          <a:noFill/>
          <a:ln w="9525">
            <a:noFill/>
            <a:miter lim="800000"/>
            <a:headEnd/>
            <a:tailEnd/>
          </a:ln>
          <a:effectLst>
            <a:softEdge rad="63500"/>
          </a:effectLst>
        </p:spPr>
      </p:pic>
      <p:sp>
        <p:nvSpPr>
          <p:cNvPr id="6" name="TextBox 5"/>
          <p:cNvSpPr txBox="1"/>
          <p:nvPr/>
        </p:nvSpPr>
        <p:spPr>
          <a:xfrm>
            <a:off x="2123728" y="2420888"/>
            <a:ext cx="1512168" cy="1384995"/>
          </a:xfrm>
          <a:prstGeom prst="rect">
            <a:avLst/>
          </a:prstGeom>
          <a:noFill/>
        </p:spPr>
        <p:txBody>
          <a:bodyPr wrap="square" rtlCol="0">
            <a:spAutoFit/>
          </a:bodyPr>
          <a:lstStyle/>
          <a:p>
            <a:r>
              <a:rPr lang="en-GB" sz="1400" dirty="0" smtClean="0">
                <a:solidFill>
                  <a:schemeClr val="tx2"/>
                </a:solidFill>
              </a:rPr>
              <a:t>Conventional Generation</a:t>
            </a:r>
          </a:p>
          <a:p>
            <a:r>
              <a:rPr lang="en-GB" sz="1400" dirty="0" smtClean="0"/>
              <a:t>The heat produced is dumped to the atmosphere.</a:t>
            </a:r>
          </a:p>
        </p:txBody>
      </p:sp>
      <p:sp>
        <p:nvSpPr>
          <p:cNvPr id="7" name="TextBox 6"/>
          <p:cNvSpPr txBox="1"/>
          <p:nvPr/>
        </p:nvSpPr>
        <p:spPr>
          <a:xfrm>
            <a:off x="2339752" y="4653136"/>
            <a:ext cx="1584176" cy="2031325"/>
          </a:xfrm>
          <a:prstGeom prst="rect">
            <a:avLst/>
          </a:prstGeom>
          <a:noFill/>
        </p:spPr>
        <p:txBody>
          <a:bodyPr wrap="square" rtlCol="0">
            <a:spAutoFit/>
          </a:bodyPr>
          <a:lstStyle/>
          <a:p>
            <a:r>
              <a:rPr lang="en-GB" sz="1400" b="1" dirty="0" smtClean="0">
                <a:solidFill>
                  <a:schemeClr val="tx2"/>
                </a:solidFill>
              </a:rPr>
              <a:t>CHP Generation</a:t>
            </a:r>
          </a:p>
          <a:p>
            <a:r>
              <a:rPr lang="en-GB" sz="1400" dirty="0" smtClean="0"/>
              <a:t>The heat produced is captured and used to heat buildings and produce hot water increasing efficiency.</a:t>
            </a:r>
            <a:endParaRPr lang="en-GB" sz="2400" dirty="0" smtClean="0"/>
          </a:p>
        </p:txBody>
      </p: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059622"/>
            <a:ext cx="3456385" cy="25935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95728" y="4509120"/>
            <a:ext cx="2448272" cy="1815882"/>
          </a:xfrm>
          <a:prstGeom prst="rect">
            <a:avLst/>
          </a:prstGeom>
          <a:noFill/>
        </p:spPr>
        <p:txBody>
          <a:bodyPr wrap="square" rtlCol="0">
            <a:spAutoFit/>
          </a:bodyPr>
          <a:lstStyle/>
          <a:p>
            <a:r>
              <a:rPr lang="en-GB" sz="1400" dirty="0" smtClean="0"/>
              <a:t>Electricity and heat are distributed around the campus by the</a:t>
            </a:r>
          </a:p>
          <a:p>
            <a:r>
              <a:rPr lang="en-GB" sz="1400" dirty="0" smtClean="0"/>
              <a:t>University's  own </a:t>
            </a:r>
          </a:p>
          <a:p>
            <a:r>
              <a:rPr lang="en-GB" sz="1400" dirty="0" smtClean="0"/>
              <a:t>network of pipes and cables.</a:t>
            </a:r>
          </a:p>
          <a:p>
            <a:endParaRPr lang="en-GB" dirty="0" smtClean="0"/>
          </a:p>
        </p:txBody>
      </p:sp>
      <p:sp>
        <p:nvSpPr>
          <p:cNvPr id="12" name="TextBox 11"/>
          <p:cNvSpPr txBox="1"/>
          <p:nvPr/>
        </p:nvSpPr>
        <p:spPr>
          <a:xfrm>
            <a:off x="1835696" y="1196752"/>
            <a:ext cx="6768752" cy="830997"/>
          </a:xfrm>
          <a:prstGeom prst="rect">
            <a:avLst/>
          </a:prstGeom>
          <a:noFill/>
        </p:spPr>
        <p:txBody>
          <a:bodyPr wrap="square" rtlCol="0">
            <a:spAutoFit/>
          </a:bodyPr>
          <a:lstStyle/>
          <a:p>
            <a:pPr algn="ctr"/>
            <a:r>
              <a:rPr lang="en-GB" sz="1600" dirty="0" smtClean="0"/>
              <a:t>In 1990 the University launched their Gas fired CHP supplying;</a:t>
            </a:r>
            <a:endParaRPr lang="en-GB" sz="1600" dirty="0"/>
          </a:p>
          <a:p>
            <a:pPr lvl="1" algn="ctr">
              <a:buFont typeface="Arial" pitchFamily="34" charset="0"/>
              <a:buChar char="•"/>
            </a:pPr>
            <a:r>
              <a:rPr lang="en-GB" sz="1600" dirty="0" smtClean="0"/>
              <a:t>Electricity to most of the Campus and </a:t>
            </a:r>
          </a:p>
          <a:p>
            <a:pPr lvl="1" algn="ctr">
              <a:buFont typeface="Arial" pitchFamily="34" charset="0"/>
              <a:buChar char="•"/>
            </a:pPr>
            <a:r>
              <a:rPr lang="en-GB" sz="1600" dirty="0" smtClean="0"/>
              <a:t>Heat to the core of the Campus</a:t>
            </a:r>
            <a:endParaRPr lang="en-GB"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70384"/>
            <a:ext cx="7772400" cy="810344"/>
          </a:xfrm>
        </p:spPr>
        <p:txBody>
          <a:bodyPr/>
          <a:lstStyle/>
          <a:p>
            <a:r>
              <a:rPr lang="en-GB" sz="3600" dirty="0" smtClean="0">
                <a:solidFill>
                  <a:schemeClr val="tx2">
                    <a:lumMod val="90000"/>
                  </a:schemeClr>
                </a:solidFill>
              </a:rPr>
              <a:t>Current Projects completed/on going...</a:t>
            </a:r>
            <a:endParaRPr lang="en-GB" sz="3600" dirty="0">
              <a:solidFill>
                <a:schemeClr val="tx2">
                  <a:lumMod val="90000"/>
                </a:schemeClr>
              </a:solidFill>
            </a:endParaRPr>
          </a:p>
        </p:txBody>
      </p:sp>
      <p:sp>
        <p:nvSpPr>
          <p:cNvPr id="3" name="Content Placeholder 2"/>
          <p:cNvSpPr>
            <a:spLocks noGrp="1"/>
          </p:cNvSpPr>
          <p:nvPr>
            <p:ph idx="1"/>
          </p:nvPr>
        </p:nvSpPr>
        <p:spPr>
          <a:xfrm>
            <a:off x="395536" y="1268760"/>
            <a:ext cx="8424936" cy="5040560"/>
          </a:xfrm>
        </p:spPr>
        <p:txBody>
          <a:bodyPr/>
          <a:lstStyle/>
          <a:p>
            <a:r>
              <a:rPr lang="en-GB" sz="1800" dirty="0" smtClean="0"/>
              <a:t>Over-cladding &amp; double glazing of Gisbert Kapp/52 Pritchatts Road buildings- reduce heat requirements by 30%.</a:t>
            </a:r>
          </a:p>
          <a:p>
            <a:pPr>
              <a:buNone/>
            </a:pPr>
            <a:endParaRPr lang="en-GB" sz="1800" dirty="0" smtClean="0"/>
          </a:p>
          <a:p>
            <a:r>
              <a:rPr lang="en-GB" sz="1800" dirty="0" smtClean="0"/>
              <a:t>Refurbishment of Metallurgy and Materials building- save 550 tonnes C02e/year- space utilisation</a:t>
            </a:r>
            <a:br>
              <a:rPr lang="en-GB" sz="1800" dirty="0" smtClean="0"/>
            </a:br>
            <a:endParaRPr lang="en-GB" sz="1800" dirty="0" smtClean="0"/>
          </a:p>
          <a:p>
            <a:r>
              <a:rPr lang="en-GB" sz="1800" dirty="0" smtClean="0"/>
              <a:t>Extension of University’s district heating system to provide heat to medical school-save 1,800 tonnes C02e per year.</a:t>
            </a:r>
            <a:br>
              <a:rPr lang="en-GB" sz="1800" dirty="0" smtClean="0"/>
            </a:br>
            <a:endParaRPr lang="en-GB" sz="1800" dirty="0" smtClean="0"/>
          </a:p>
          <a:p>
            <a:r>
              <a:rPr lang="en-GB" sz="1800" dirty="0" smtClean="0"/>
              <a:t>Draught stripping of metal framed windows.</a:t>
            </a:r>
            <a:r>
              <a:rPr lang="en-GB" sz="1800" b="0" dirty="0" smtClean="0"/>
              <a:t/>
            </a:r>
            <a:br>
              <a:rPr lang="en-GB" sz="1800" b="0" dirty="0" smtClean="0"/>
            </a:br>
            <a:r>
              <a:rPr lang="en-GB" sz="1800" b="0" dirty="0" smtClean="0"/>
              <a:t> </a:t>
            </a:r>
          </a:p>
          <a:p>
            <a:r>
              <a:rPr lang="en-GB" sz="1800" dirty="0" smtClean="0"/>
              <a:t>Free cooling of process loads</a:t>
            </a:r>
            <a:br>
              <a:rPr lang="en-GB" sz="1800" dirty="0" smtClean="0"/>
            </a:br>
            <a:endParaRPr lang="en-GB" sz="1800" dirty="0" smtClean="0"/>
          </a:p>
          <a:p>
            <a:r>
              <a:rPr lang="en-GB" sz="1800" dirty="0" smtClean="0"/>
              <a:t>LEDs light trial for street lighting and corridors- save an estimated 44 tonnes C0</a:t>
            </a:r>
            <a:r>
              <a:rPr lang="en-GB" sz="1800" baseline="-25000" dirty="0" smtClean="0"/>
              <a:t>2</a:t>
            </a:r>
            <a:r>
              <a:rPr lang="en-GB" sz="1800" dirty="0" smtClean="0"/>
              <a:t>e a year.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0370" y="2748163"/>
            <a:ext cx="4244078" cy="2841077"/>
          </a:xfrm>
          <a:prstGeom prst="rect">
            <a:avLst/>
          </a:prstGeom>
          <a:ln>
            <a:noFill/>
          </a:ln>
          <a:effectLst>
            <a:softEdge rad="112500"/>
          </a:effectLst>
        </p:spPr>
      </p:pic>
      <p:pic>
        <p:nvPicPr>
          <p:cNvPr id="3" name="Content Placeholder 2"/>
          <p:cNvPicPr>
            <a:picLocks noGrp="1" noChangeAspect="1"/>
          </p:cNvPicPr>
          <p:nvPr>
            <p:ph/>
          </p:nvPr>
        </p:nvPicPr>
        <p:blipFill>
          <a:blip r:embed="rId3" cstate="print">
            <a:extLst>
              <a:ext uri="{28A0092B-C50C-407E-A947-70E740481C1C}">
                <a14:useLocalDpi xmlns:a14="http://schemas.microsoft.com/office/drawing/2010/main" val="0"/>
              </a:ext>
            </a:extLst>
          </a:blip>
          <a:stretch>
            <a:fillRect/>
          </a:stretch>
        </p:blipFill>
        <p:spPr>
          <a:xfrm>
            <a:off x="395536" y="3604770"/>
            <a:ext cx="4472247" cy="2992582"/>
          </a:xfrm>
          <a:prstGeom prst="rect">
            <a:avLst/>
          </a:prstGeom>
          <a:ln>
            <a:noFill/>
          </a:ln>
          <a:effectLst>
            <a:softEdge rad="112500"/>
          </a:effectLst>
        </p:spPr>
      </p:pic>
      <p:sp>
        <p:nvSpPr>
          <p:cNvPr id="5" name="TextBox 4"/>
          <p:cNvSpPr txBox="1"/>
          <p:nvPr/>
        </p:nvSpPr>
        <p:spPr>
          <a:xfrm>
            <a:off x="323528" y="1772816"/>
            <a:ext cx="8568952" cy="2185214"/>
          </a:xfrm>
          <a:prstGeom prst="rect">
            <a:avLst/>
          </a:prstGeom>
          <a:noFill/>
        </p:spPr>
        <p:txBody>
          <a:bodyPr wrap="square" rtlCol="0">
            <a:spAutoFit/>
          </a:bodyPr>
          <a:lstStyle/>
          <a:p>
            <a:r>
              <a:rPr lang="en-GB" sz="1800" dirty="0" smtClean="0"/>
              <a:t>From autumn  2011 this bridge has enabled the combined </a:t>
            </a:r>
            <a:r>
              <a:rPr lang="en-GB" sz="1800" dirty="0"/>
              <a:t>h</a:t>
            </a:r>
            <a:r>
              <a:rPr lang="en-GB" sz="1800" dirty="0" smtClean="0"/>
              <a:t>eat and power station to provide heat to the Medical School reducing our CO</a:t>
            </a:r>
            <a:r>
              <a:rPr lang="en-GB" sz="1800" baseline="-25000" dirty="0" smtClean="0"/>
              <a:t>2</a:t>
            </a:r>
            <a:r>
              <a:rPr lang="en-GB" sz="1800" dirty="0" smtClean="0"/>
              <a:t> emissions</a:t>
            </a:r>
          </a:p>
          <a:p>
            <a:r>
              <a:rPr lang="en-GB" sz="1800" dirty="0" smtClean="0"/>
              <a:t>by more than 1,800 tonnes/year and increasing the security of supply.</a:t>
            </a:r>
          </a:p>
          <a:p>
            <a:endParaRPr lang="en-GB" sz="1800" dirty="0"/>
          </a:p>
          <a:p>
            <a:r>
              <a:rPr lang="en-GB" sz="1800" dirty="0" smtClean="0"/>
              <a:t>This scheme was recently short listed</a:t>
            </a:r>
            <a:br>
              <a:rPr lang="en-GB" sz="1800" dirty="0" smtClean="0"/>
            </a:br>
            <a:r>
              <a:rPr lang="en-GB" sz="1800" dirty="0" smtClean="0"/>
              <a:t>for a prestigious Green Gown Award</a:t>
            </a:r>
            <a:endParaRPr lang="en-GB" sz="1800" dirty="0"/>
          </a:p>
          <a:p>
            <a:r>
              <a:rPr lang="en-GB" dirty="0" smtClean="0"/>
              <a:t> </a:t>
            </a:r>
            <a:endParaRPr lang="en-GB" dirty="0"/>
          </a:p>
        </p:txBody>
      </p:sp>
      <p:sp>
        <p:nvSpPr>
          <p:cNvPr id="6" name="Title 1"/>
          <p:cNvSpPr txBox="1">
            <a:spLocks/>
          </p:cNvSpPr>
          <p:nvPr/>
        </p:nvSpPr>
        <p:spPr bwMode="auto">
          <a:xfrm>
            <a:off x="467544" y="332656"/>
            <a:ext cx="8280920"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342900" marR="0" lvl="0" indent="-342900" defTabSz="914400" rtl="0" eaLnBrk="1" fontAlgn="base" latinLnBrk="0" hangingPunct="1">
              <a:lnSpc>
                <a:spcPct val="100000"/>
              </a:lnSpc>
              <a:spcBef>
                <a:spcPct val="20000"/>
              </a:spcBef>
              <a:spcAft>
                <a:spcPct val="0"/>
              </a:spcAft>
              <a:buClr>
                <a:schemeClr val="tx2"/>
              </a:buClr>
              <a:buSzPct val="80000"/>
              <a:tabLst/>
              <a:defRPr/>
            </a:pPr>
            <a:r>
              <a:rPr kumimoji="0" lang="en-GB" sz="2200" b="1" i="0" u="none" strike="noStrike" kern="0" cap="none" spc="0" normalizeH="0" baseline="0" noProof="0" dirty="0" smtClean="0">
                <a:ln>
                  <a:noFill/>
                </a:ln>
                <a:solidFill>
                  <a:schemeClr val="tx2">
                    <a:lumMod val="90000"/>
                  </a:schemeClr>
                </a:solidFill>
                <a:effectLst>
                  <a:outerShdw blurRad="38100" dist="38100" dir="2700000" algn="tl">
                    <a:srgbClr val="000000">
                      <a:alpha val="43137"/>
                    </a:srgbClr>
                  </a:outerShdw>
                </a:effectLst>
                <a:uLnTx/>
                <a:uFillTx/>
                <a:latin typeface="+mn-lt"/>
                <a:ea typeface="+mn-ea"/>
                <a:cs typeface="+mn-cs"/>
              </a:rPr>
              <a:t>What is the stainless steel tube over the canal</a:t>
            </a:r>
            <a:r>
              <a:rPr kumimoji="0" lang="en-GB" sz="2200" b="1" i="0" u="none" strike="noStrike" kern="0" cap="none" spc="0" normalizeH="0" noProof="0" dirty="0" smtClean="0">
                <a:ln>
                  <a:noFill/>
                </a:ln>
                <a:solidFill>
                  <a:schemeClr val="tx2">
                    <a:lumMod val="90000"/>
                  </a:schemeClr>
                </a:solidFill>
                <a:effectLst>
                  <a:outerShdw blurRad="38100" dist="38100" dir="2700000" algn="tl">
                    <a:srgbClr val="000000">
                      <a:alpha val="43137"/>
                    </a:srgbClr>
                  </a:outerShdw>
                </a:effectLst>
                <a:uLnTx/>
                <a:uFillTx/>
                <a:latin typeface="+mn-lt"/>
                <a:ea typeface="+mn-ea"/>
                <a:cs typeface="+mn-cs"/>
              </a:rPr>
              <a:t> </a:t>
            </a:r>
            <a:r>
              <a:rPr kumimoji="0" lang="en-GB" sz="2200" b="1" i="0" u="none" strike="noStrike" kern="0" cap="none" spc="0" normalizeH="0" baseline="0" noProof="0" dirty="0" smtClean="0">
                <a:ln>
                  <a:noFill/>
                </a:ln>
                <a:solidFill>
                  <a:schemeClr val="tx2">
                    <a:lumMod val="90000"/>
                  </a:schemeClr>
                </a:solidFill>
                <a:effectLst>
                  <a:outerShdw blurRad="38100" dist="38100" dir="2700000" algn="tl">
                    <a:srgbClr val="000000">
                      <a:alpha val="43137"/>
                    </a:srgbClr>
                  </a:outerShdw>
                </a:effectLst>
                <a:uLnTx/>
                <a:uFillTx/>
                <a:latin typeface="+mn-lt"/>
                <a:ea typeface="+mn-ea"/>
                <a:cs typeface="+mn-cs"/>
              </a:rPr>
              <a:t>and railway?</a:t>
            </a:r>
            <a:r>
              <a:rPr kumimoji="0" lang="en-GB" sz="800" b="1" i="0" u="none" strike="noStrike" kern="0" cap="none" spc="0" normalizeH="0" baseline="0" noProof="0" dirty="0" smtClean="0">
                <a:ln>
                  <a:noFill/>
                </a:ln>
                <a:solidFill>
                  <a:schemeClr val="tx2"/>
                </a:solidFill>
                <a:effectLst/>
                <a:uLnTx/>
                <a:uFillTx/>
                <a:latin typeface="+mn-lt"/>
                <a:ea typeface="+mn-ea"/>
                <a:cs typeface="+mn-cs"/>
              </a:rPr>
              <a:t/>
            </a:r>
            <a:br>
              <a:rPr kumimoji="0" lang="en-GB" sz="800" b="1" i="0" u="none" strike="noStrike" kern="0" cap="none" spc="0" normalizeH="0" baseline="0" noProof="0" dirty="0" smtClean="0">
                <a:ln>
                  <a:noFill/>
                </a:ln>
                <a:solidFill>
                  <a:schemeClr val="tx2"/>
                </a:solidFill>
                <a:effectLst/>
                <a:uLnTx/>
                <a:uFillTx/>
                <a:latin typeface="+mn-lt"/>
                <a:ea typeface="+mn-ea"/>
                <a:cs typeface="+mn-cs"/>
              </a:rPr>
            </a:br>
            <a:endParaRPr kumimoji="0" lang="en-GB" sz="1000" b="1" i="0" u="none" strike="noStrike" kern="0" cap="none" spc="0" normalizeH="0" baseline="0" noProof="0" dirty="0">
              <a:ln>
                <a:noFill/>
              </a:ln>
              <a:solidFill>
                <a:schemeClr val="tx2"/>
              </a:solidFill>
              <a:effectLst/>
              <a:uLnTx/>
              <a:uFillTx/>
              <a:latin typeface="+mn-lt"/>
              <a:ea typeface="+mn-ea"/>
              <a:cs typeface="+mn-cs"/>
            </a:endParaRPr>
          </a:p>
        </p:txBody>
      </p:sp>
      <p:sp>
        <p:nvSpPr>
          <p:cNvPr id="7" name="TextBox 6"/>
          <p:cNvSpPr txBox="1"/>
          <p:nvPr/>
        </p:nvSpPr>
        <p:spPr>
          <a:xfrm>
            <a:off x="323528" y="849176"/>
            <a:ext cx="7308304" cy="646331"/>
          </a:xfrm>
          <a:prstGeom prst="rect">
            <a:avLst/>
          </a:prstGeom>
          <a:noFill/>
        </p:spPr>
        <p:txBody>
          <a:bodyPr wrap="square" rtlCol="0">
            <a:spAutoFit/>
          </a:bodyPr>
          <a:lstStyle/>
          <a:p>
            <a:r>
              <a:rPr lang="en-GB" sz="1800" dirty="0" smtClean="0"/>
              <a:t>It is a bridge to transport steam from the CHP station to the Medical School</a:t>
            </a:r>
            <a:endParaRPr lang="en-GB"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947192"/>
          </a:xfrm>
        </p:spPr>
        <p:txBody>
          <a:bodyPr/>
          <a:lstStyle/>
          <a:p>
            <a:pPr algn="ctr"/>
            <a:r>
              <a:rPr lang="en-GB" sz="2800" dirty="0" smtClean="0"/>
              <a:t>Sustainable Projects Coordinator for Hospitality and Accommodation Services (HAS)</a:t>
            </a:r>
            <a:endParaRPr lang="en-GB" sz="2800" dirty="0"/>
          </a:p>
        </p:txBody>
      </p:sp>
      <p:sp>
        <p:nvSpPr>
          <p:cNvPr id="3" name="Content Placeholder 2"/>
          <p:cNvSpPr>
            <a:spLocks noGrp="1"/>
          </p:cNvSpPr>
          <p:nvPr>
            <p:ph idx="1"/>
          </p:nvPr>
        </p:nvSpPr>
        <p:spPr>
          <a:xfrm>
            <a:off x="755576" y="1268760"/>
            <a:ext cx="7772400" cy="3656013"/>
          </a:xfrm>
        </p:spPr>
        <p:txBody>
          <a:bodyPr/>
          <a:lstStyle/>
          <a:p>
            <a:pPr>
              <a:buNone/>
            </a:pPr>
            <a:r>
              <a:rPr lang="en-GB" dirty="0" smtClean="0"/>
              <a:t>Main Roles and Objectives</a:t>
            </a:r>
          </a:p>
          <a:p>
            <a:r>
              <a:rPr lang="en-GB" sz="1600" dirty="0" smtClean="0"/>
              <a:t>Responsible for the development and implementation of environmental and sustainability initiatives which support both the University Environmental Policy and Sustainability Strategy focusing particularly on student residences.  </a:t>
            </a:r>
          </a:p>
          <a:p>
            <a:r>
              <a:rPr lang="en-GB" sz="1600" dirty="0" smtClean="0"/>
              <a:t>Reducing energy usage and water consumption</a:t>
            </a:r>
          </a:p>
          <a:p>
            <a:r>
              <a:rPr lang="en-GB" sz="1600" dirty="0" smtClean="0"/>
              <a:t>Reducing general waste- increasing recycling</a:t>
            </a:r>
          </a:p>
          <a:p>
            <a:r>
              <a:rPr lang="en-GB" sz="1600" dirty="0" smtClean="0"/>
              <a:t>Research sustainable solutions to increase Student Accommodations Environmental credentials</a:t>
            </a:r>
          </a:p>
          <a:p>
            <a:r>
              <a:rPr lang="en-GB" sz="1600" dirty="0" smtClean="0"/>
              <a:t>Maintain KPI’s to assess environmental performance</a:t>
            </a:r>
          </a:p>
          <a:p>
            <a:r>
              <a:rPr lang="en-GB" sz="1600" dirty="0" smtClean="0"/>
              <a:t>Manage and organise volunteering schemes and run annual awareness raising events and campaigns</a:t>
            </a:r>
            <a:endParaRPr lang="en-GB" sz="1600" dirty="0"/>
          </a:p>
          <a:p>
            <a:r>
              <a:rPr lang="en-GB" sz="1600" dirty="0" smtClean="0"/>
              <a:t>Involves working with- Estates, Halls Managers, Students, Guild, Birmingham City Council, Staff, internal and external partners</a:t>
            </a:r>
          </a:p>
          <a:p>
            <a:pPr>
              <a:buNone/>
            </a:pPr>
            <a:endParaRPr lang="en-GB" sz="1600" dirty="0"/>
          </a:p>
          <a:p>
            <a:pPr>
              <a:buNone/>
            </a:pPr>
            <a:r>
              <a:rPr lang="en-GB" sz="1600" dirty="0" smtClean="0"/>
              <a:t>The work I do is more orientated to the demand side of reducing carbon. </a:t>
            </a:r>
          </a:p>
          <a:p>
            <a:endParaRPr lang="en-GB" sz="1600" dirty="0" smtClean="0"/>
          </a:p>
          <a:p>
            <a:endParaRPr lang="en-GB" sz="1600" dirty="0" smtClean="0"/>
          </a:p>
          <a:p>
            <a:pPr>
              <a:buNone/>
            </a:pPr>
            <a:endParaRPr lang="en-GB"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0"/>
          <p:cNvPicPr>
            <a:picLocks noChangeAspect="1" noChangeArrowheads="1"/>
          </p:cNvPicPr>
          <p:nvPr/>
        </p:nvPicPr>
        <p:blipFill>
          <a:blip r:embed="rId2" cstate="print"/>
          <a:srcRect/>
          <a:stretch>
            <a:fillRect/>
          </a:stretch>
        </p:blipFill>
        <p:spPr bwMode="auto">
          <a:xfrm>
            <a:off x="-108520" y="4221088"/>
            <a:ext cx="1974601" cy="1263343"/>
          </a:xfrm>
          <a:prstGeom prst="rect">
            <a:avLst/>
          </a:prstGeom>
          <a:noFill/>
          <a:ln w="9525">
            <a:noFill/>
            <a:miter lim="800000"/>
            <a:headEnd/>
            <a:tailEnd/>
          </a:ln>
          <a:effectLst/>
        </p:spPr>
      </p:pic>
      <p:pic>
        <p:nvPicPr>
          <p:cNvPr id="4098" name="Picture 17"/>
          <p:cNvPicPr>
            <a:picLocks noChangeAspect="1" noChangeArrowheads="1"/>
          </p:cNvPicPr>
          <p:nvPr/>
        </p:nvPicPr>
        <p:blipFill>
          <a:blip r:embed="rId3" cstate="print"/>
          <a:srcRect/>
          <a:stretch>
            <a:fillRect/>
          </a:stretch>
        </p:blipFill>
        <p:spPr bwMode="auto">
          <a:xfrm>
            <a:off x="2987674" y="5587977"/>
            <a:ext cx="1789411" cy="1342059"/>
          </a:xfrm>
          <a:prstGeom prst="rect">
            <a:avLst/>
          </a:prstGeom>
          <a:noFill/>
          <a:ln w="9525">
            <a:noFill/>
            <a:miter lim="800000"/>
            <a:headEnd/>
            <a:tailEnd/>
          </a:ln>
          <a:effectLst/>
        </p:spPr>
      </p:pic>
      <p:pic>
        <p:nvPicPr>
          <p:cNvPr id="4109" name="Picture 4" descr="collage2e"/>
          <p:cNvPicPr>
            <a:picLocks noChangeAspect="1" noChangeArrowheads="1"/>
          </p:cNvPicPr>
          <p:nvPr/>
        </p:nvPicPr>
        <p:blipFill>
          <a:blip r:embed="rId4" cstate="print"/>
          <a:srcRect/>
          <a:stretch>
            <a:fillRect/>
          </a:stretch>
        </p:blipFill>
        <p:spPr bwMode="auto">
          <a:xfrm>
            <a:off x="611560" y="1051473"/>
            <a:ext cx="2232248" cy="1383919"/>
          </a:xfrm>
          <a:prstGeom prst="rect">
            <a:avLst/>
          </a:prstGeom>
          <a:noFill/>
          <a:ln w="9525">
            <a:noFill/>
            <a:miter lim="800000"/>
            <a:headEnd/>
            <a:tailEnd/>
          </a:ln>
        </p:spPr>
      </p:pic>
      <p:pic>
        <p:nvPicPr>
          <p:cNvPr id="4112" name="Picture 19" descr="2011-15-29 Mech Eng 003"/>
          <p:cNvPicPr>
            <a:picLocks noChangeAspect="1" noChangeArrowheads="1"/>
          </p:cNvPicPr>
          <p:nvPr/>
        </p:nvPicPr>
        <p:blipFill>
          <a:blip r:embed="rId5" cstate="print"/>
          <a:srcRect/>
          <a:stretch>
            <a:fillRect/>
          </a:stretch>
        </p:blipFill>
        <p:spPr bwMode="auto">
          <a:xfrm>
            <a:off x="1556603" y="5049296"/>
            <a:ext cx="1431072" cy="1908096"/>
          </a:xfrm>
          <a:prstGeom prst="rect">
            <a:avLst/>
          </a:prstGeom>
          <a:noFill/>
          <a:ln w="9525">
            <a:noFill/>
            <a:miter lim="800000"/>
            <a:headEnd/>
            <a:tailEnd/>
          </a:ln>
        </p:spPr>
      </p:pic>
      <p:sp>
        <p:nvSpPr>
          <p:cNvPr id="4115" name="Text Box 19"/>
          <p:cNvSpPr txBox="1">
            <a:spLocks noChangeArrowheads="1"/>
          </p:cNvSpPr>
          <p:nvPr/>
        </p:nvSpPr>
        <p:spPr bwMode="auto">
          <a:xfrm>
            <a:off x="3419872" y="2564904"/>
            <a:ext cx="865187" cy="366712"/>
          </a:xfrm>
          <a:prstGeom prst="rect">
            <a:avLst/>
          </a:prstGeom>
          <a:noFill/>
          <a:ln w="9525">
            <a:noFill/>
            <a:miter lim="800000"/>
            <a:headEnd/>
            <a:tailEnd/>
          </a:ln>
          <a:effectLst/>
        </p:spPr>
        <p:txBody>
          <a:bodyPr>
            <a:spAutoFit/>
          </a:bodyPr>
          <a:lstStyle/>
          <a:p>
            <a:pPr>
              <a:spcBef>
                <a:spcPct val="50000"/>
              </a:spcBef>
            </a:pPr>
            <a:r>
              <a:rPr lang="en-GB" dirty="0">
                <a:solidFill>
                  <a:schemeClr val="bg1"/>
                </a:solidFill>
              </a:rPr>
              <a:t>-1,500</a:t>
            </a:r>
          </a:p>
        </p:txBody>
      </p:sp>
      <p:sp>
        <p:nvSpPr>
          <p:cNvPr id="4116" name="Text Box 20"/>
          <p:cNvSpPr txBox="1">
            <a:spLocks noChangeArrowheads="1"/>
          </p:cNvSpPr>
          <p:nvPr/>
        </p:nvSpPr>
        <p:spPr bwMode="auto">
          <a:xfrm>
            <a:off x="1475657" y="1052884"/>
            <a:ext cx="1152450" cy="523220"/>
          </a:xfrm>
          <a:prstGeom prst="rect">
            <a:avLst/>
          </a:prstGeom>
          <a:noFill/>
          <a:ln w="9525">
            <a:noFill/>
            <a:miter lim="800000"/>
            <a:headEnd/>
            <a:tailEnd/>
          </a:ln>
          <a:effectLst/>
        </p:spPr>
        <p:txBody>
          <a:bodyPr wrap="square">
            <a:spAutoFit/>
          </a:bodyPr>
          <a:lstStyle/>
          <a:p>
            <a:pPr>
              <a:spcBef>
                <a:spcPct val="50000"/>
              </a:spcBef>
            </a:pPr>
            <a:r>
              <a:rPr lang="en-GB" dirty="0">
                <a:solidFill>
                  <a:srgbClr val="FF0000"/>
                </a:solidFill>
              </a:rPr>
              <a:t>+300</a:t>
            </a:r>
          </a:p>
        </p:txBody>
      </p:sp>
      <p:sp>
        <p:nvSpPr>
          <p:cNvPr id="4117" name="Text Box 21"/>
          <p:cNvSpPr txBox="1">
            <a:spLocks noChangeArrowheads="1"/>
          </p:cNvSpPr>
          <p:nvPr/>
        </p:nvSpPr>
        <p:spPr bwMode="auto">
          <a:xfrm>
            <a:off x="3491880" y="5805264"/>
            <a:ext cx="865187" cy="366713"/>
          </a:xfrm>
          <a:prstGeom prst="rect">
            <a:avLst/>
          </a:prstGeom>
          <a:noFill/>
          <a:ln w="9525">
            <a:noFill/>
            <a:miter lim="800000"/>
            <a:headEnd/>
            <a:tailEnd/>
          </a:ln>
          <a:effectLst/>
        </p:spPr>
        <p:txBody>
          <a:bodyPr>
            <a:spAutoFit/>
          </a:bodyPr>
          <a:lstStyle/>
          <a:p>
            <a:pPr>
              <a:spcBef>
                <a:spcPct val="50000"/>
              </a:spcBef>
            </a:pPr>
            <a:r>
              <a:rPr lang="en-GB" dirty="0" smtClean="0">
                <a:solidFill>
                  <a:schemeClr val="bg1"/>
                </a:solidFill>
              </a:rPr>
              <a:t>-26</a:t>
            </a:r>
            <a:endParaRPr lang="en-GB" dirty="0">
              <a:solidFill>
                <a:schemeClr val="bg1"/>
              </a:solidFill>
            </a:endParaRPr>
          </a:p>
        </p:txBody>
      </p:sp>
      <p:sp>
        <p:nvSpPr>
          <p:cNvPr id="4118" name="Text Box 22"/>
          <p:cNvSpPr txBox="1">
            <a:spLocks noChangeArrowheads="1"/>
          </p:cNvSpPr>
          <p:nvPr/>
        </p:nvSpPr>
        <p:spPr bwMode="auto">
          <a:xfrm>
            <a:off x="755576" y="3068960"/>
            <a:ext cx="865187" cy="366712"/>
          </a:xfrm>
          <a:prstGeom prst="rect">
            <a:avLst/>
          </a:prstGeom>
          <a:noFill/>
          <a:ln w="9525">
            <a:noFill/>
            <a:miter lim="800000"/>
            <a:headEnd/>
            <a:tailEnd/>
          </a:ln>
          <a:effectLst/>
        </p:spPr>
        <p:txBody>
          <a:bodyPr>
            <a:spAutoFit/>
          </a:bodyPr>
          <a:lstStyle/>
          <a:p>
            <a:pPr>
              <a:spcBef>
                <a:spcPct val="50000"/>
              </a:spcBef>
            </a:pPr>
            <a:r>
              <a:rPr lang="en-GB" dirty="0"/>
              <a:t>-35</a:t>
            </a:r>
          </a:p>
        </p:txBody>
      </p:sp>
      <p:sp>
        <p:nvSpPr>
          <p:cNvPr id="4119" name="Text Box 23"/>
          <p:cNvSpPr txBox="1">
            <a:spLocks noChangeArrowheads="1"/>
          </p:cNvSpPr>
          <p:nvPr/>
        </p:nvSpPr>
        <p:spPr bwMode="auto">
          <a:xfrm>
            <a:off x="3059113" y="1124321"/>
            <a:ext cx="865187" cy="366713"/>
          </a:xfrm>
          <a:prstGeom prst="rect">
            <a:avLst/>
          </a:prstGeom>
          <a:noFill/>
          <a:ln w="9525">
            <a:noFill/>
            <a:miter lim="800000"/>
            <a:headEnd/>
            <a:tailEnd/>
          </a:ln>
          <a:effectLst/>
        </p:spPr>
        <p:txBody>
          <a:bodyPr>
            <a:spAutoFit/>
          </a:bodyPr>
          <a:lstStyle/>
          <a:p>
            <a:pPr>
              <a:spcBef>
                <a:spcPct val="50000"/>
              </a:spcBef>
            </a:pPr>
            <a:r>
              <a:rPr lang="en-GB" dirty="0"/>
              <a:t>-350</a:t>
            </a:r>
          </a:p>
        </p:txBody>
      </p:sp>
      <p:sp>
        <p:nvSpPr>
          <p:cNvPr id="4120" name="Text Box 24"/>
          <p:cNvSpPr txBox="1">
            <a:spLocks noChangeArrowheads="1"/>
          </p:cNvSpPr>
          <p:nvPr/>
        </p:nvSpPr>
        <p:spPr bwMode="auto">
          <a:xfrm>
            <a:off x="1978621" y="6298456"/>
            <a:ext cx="865187" cy="366712"/>
          </a:xfrm>
          <a:prstGeom prst="rect">
            <a:avLst/>
          </a:prstGeom>
          <a:noFill/>
          <a:ln w="9525">
            <a:noFill/>
            <a:miter lim="800000"/>
            <a:headEnd/>
            <a:tailEnd/>
          </a:ln>
          <a:effectLst/>
        </p:spPr>
        <p:txBody>
          <a:bodyPr>
            <a:spAutoFit/>
          </a:bodyPr>
          <a:lstStyle/>
          <a:p>
            <a:pPr>
              <a:spcBef>
                <a:spcPct val="50000"/>
              </a:spcBef>
            </a:pPr>
            <a:r>
              <a:rPr lang="en-GB" dirty="0" smtClean="0">
                <a:solidFill>
                  <a:schemeClr val="bg1"/>
                </a:solidFill>
              </a:rPr>
              <a:t>-5</a:t>
            </a:r>
            <a:endParaRPr lang="en-GB" dirty="0">
              <a:solidFill>
                <a:schemeClr val="bg1"/>
              </a:solidFill>
            </a:endParaRPr>
          </a:p>
        </p:txBody>
      </p:sp>
      <p:sp>
        <p:nvSpPr>
          <p:cNvPr id="4121" name="Text Box 25"/>
          <p:cNvSpPr txBox="1">
            <a:spLocks noChangeArrowheads="1"/>
          </p:cNvSpPr>
          <p:nvPr/>
        </p:nvSpPr>
        <p:spPr bwMode="auto">
          <a:xfrm>
            <a:off x="3563888" y="5085184"/>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t>-</a:t>
            </a:r>
            <a:r>
              <a:rPr lang="en-GB" dirty="0" smtClean="0">
                <a:solidFill>
                  <a:schemeClr val="bg1"/>
                </a:solidFill>
              </a:rPr>
              <a:t>70</a:t>
            </a:r>
            <a:endParaRPr lang="en-GB" dirty="0">
              <a:solidFill>
                <a:schemeClr val="bg1"/>
              </a:solidFill>
            </a:endParaRPr>
          </a:p>
        </p:txBody>
      </p:sp>
      <p:sp>
        <p:nvSpPr>
          <p:cNvPr id="21" name="TextBox 20"/>
          <p:cNvSpPr txBox="1"/>
          <p:nvPr/>
        </p:nvSpPr>
        <p:spPr>
          <a:xfrm>
            <a:off x="4932040" y="3789039"/>
            <a:ext cx="504056" cy="369332"/>
          </a:xfrm>
          <a:prstGeom prst="rect">
            <a:avLst/>
          </a:prstGeom>
          <a:noFill/>
        </p:spPr>
        <p:txBody>
          <a:bodyPr wrap="square" rtlCol="0">
            <a:spAutoFit/>
          </a:bodyPr>
          <a:lstStyle/>
          <a:p>
            <a:r>
              <a:rPr lang="en-GB" dirty="0" smtClean="0">
                <a:solidFill>
                  <a:schemeClr val="bg1"/>
                </a:solidFill>
              </a:rPr>
              <a:t>XX</a:t>
            </a:r>
            <a:endParaRPr lang="en-GB" dirty="0">
              <a:solidFill>
                <a:schemeClr val="bg1"/>
              </a:solidFill>
            </a:endParaRPr>
          </a:p>
        </p:txBody>
      </p:sp>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932874"/>
            <a:ext cx="3449014" cy="5592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282032"/>
            <a:ext cx="7959423" cy="646331"/>
          </a:xfrm>
          <a:prstGeom prst="rect">
            <a:avLst/>
          </a:prstGeom>
          <a:noFill/>
        </p:spPr>
        <p:txBody>
          <a:bodyPr wrap="none" rtlCol="0">
            <a:spAutoFit/>
          </a:bodyPr>
          <a:lstStyle/>
          <a:p>
            <a:r>
              <a:rPr lang="en-GB" sz="3600" dirty="0" smtClean="0">
                <a:solidFill>
                  <a:schemeClr val="tx2">
                    <a:lumMod val="90000"/>
                  </a:schemeClr>
                </a:solidFill>
              </a:rPr>
              <a:t>Energy reduction projects </a:t>
            </a:r>
            <a:r>
              <a:rPr lang="en-GB" sz="2000" dirty="0" smtClean="0">
                <a:solidFill>
                  <a:schemeClr val="tx2">
                    <a:lumMod val="90000"/>
                  </a:schemeClr>
                </a:solidFill>
              </a:rPr>
              <a:t>[Tonnes of CO</a:t>
            </a:r>
            <a:r>
              <a:rPr lang="en-GB" sz="2000" baseline="-25000" dirty="0" smtClean="0">
                <a:solidFill>
                  <a:schemeClr val="tx2">
                    <a:lumMod val="90000"/>
                  </a:schemeClr>
                </a:solidFill>
              </a:rPr>
              <a:t>2</a:t>
            </a:r>
            <a:r>
              <a:rPr lang="en-GB" sz="2000" dirty="0" smtClean="0">
                <a:solidFill>
                  <a:schemeClr val="tx2">
                    <a:lumMod val="90000"/>
                  </a:schemeClr>
                </a:solidFill>
              </a:rPr>
              <a:t>]</a:t>
            </a:r>
            <a:endParaRPr lang="en-GB" sz="2000" dirty="0">
              <a:solidFill>
                <a:schemeClr val="tx2">
                  <a:lumMod val="90000"/>
                </a:schemeClr>
              </a:solidFill>
            </a:endParaRPr>
          </a:p>
        </p:txBody>
      </p:sp>
      <p:pic>
        <p:nvPicPr>
          <p:cNvPr id="24" name="Picture 21"/>
          <p:cNvPicPr>
            <a:picLocks noChangeAspect="1" noChangeArrowheads="1"/>
          </p:cNvPicPr>
          <p:nvPr/>
        </p:nvPicPr>
        <p:blipFill>
          <a:blip r:embed="rId7" cstate="print"/>
          <a:srcRect/>
          <a:stretch>
            <a:fillRect/>
          </a:stretch>
        </p:blipFill>
        <p:spPr bwMode="auto">
          <a:xfrm>
            <a:off x="-36512" y="5384532"/>
            <a:ext cx="1872912" cy="1500852"/>
          </a:xfrm>
          <a:prstGeom prst="rect">
            <a:avLst/>
          </a:prstGeom>
          <a:noFill/>
          <a:ln w="9525">
            <a:noFill/>
            <a:miter lim="800000"/>
            <a:headEnd/>
            <a:tailEnd/>
          </a:ln>
          <a:effectLst/>
        </p:spPr>
      </p:pic>
      <p:pic>
        <p:nvPicPr>
          <p:cNvPr id="4110" name="Picture 28"/>
          <p:cNvPicPr>
            <a:picLocks noChangeAspect="1" noChangeArrowheads="1"/>
          </p:cNvPicPr>
          <p:nvPr/>
        </p:nvPicPr>
        <p:blipFill>
          <a:blip r:embed="rId8" cstate="print"/>
          <a:srcRect/>
          <a:stretch>
            <a:fillRect/>
          </a:stretch>
        </p:blipFill>
        <p:spPr bwMode="auto">
          <a:xfrm>
            <a:off x="2987674" y="3454522"/>
            <a:ext cx="1511300" cy="962025"/>
          </a:xfrm>
          <a:prstGeom prst="rect">
            <a:avLst/>
          </a:prstGeom>
          <a:noFill/>
          <a:ln w="9525">
            <a:noFill/>
            <a:miter lim="800000"/>
            <a:headEnd/>
            <a:tailEnd/>
          </a:ln>
          <a:effectLst/>
        </p:spPr>
      </p:pic>
      <p:sp>
        <p:nvSpPr>
          <p:cNvPr id="32" name="Text Box 25"/>
          <p:cNvSpPr txBox="1">
            <a:spLocks noChangeArrowheads="1"/>
          </p:cNvSpPr>
          <p:nvPr/>
        </p:nvSpPr>
        <p:spPr bwMode="auto">
          <a:xfrm>
            <a:off x="6156176" y="5301208"/>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sp>
        <p:nvSpPr>
          <p:cNvPr id="33" name="Text Box 25"/>
          <p:cNvSpPr txBox="1">
            <a:spLocks noChangeArrowheads="1"/>
          </p:cNvSpPr>
          <p:nvPr/>
        </p:nvSpPr>
        <p:spPr bwMode="auto">
          <a:xfrm>
            <a:off x="5652120" y="6309320"/>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t>-x</a:t>
            </a:r>
            <a:r>
              <a:rPr lang="en-GB" dirty="0" smtClean="0">
                <a:solidFill>
                  <a:schemeClr val="bg1"/>
                </a:solidFill>
              </a:rPr>
              <a:t>0</a:t>
            </a:r>
            <a:endParaRPr lang="en-GB" dirty="0">
              <a:solidFill>
                <a:schemeClr val="bg1"/>
              </a:solidFill>
            </a:endParaRPr>
          </a:p>
        </p:txBody>
      </p:sp>
      <p:sp>
        <p:nvSpPr>
          <p:cNvPr id="34" name="Text Box 25"/>
          <p:cNvSpPr txBox="1">
            <a:spLocks noChangeArrowheads="1"/>
          </p:cNvSpPr>
          <p:nvPr/>
        </p:nvSpPr>
        <p:spPr bwMode="auto">
          <a:xfrm>
            <a:off x="1835696" y="4581129"/>
            <a:ext cx="1224136" cy="523220"/>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a:t>
            </a:r>
            <a:endParaRPr lang="en-GB" dirty="0">
              <a:solidFill>
                <a:schemeClr val="bg1"/>
              </a:solidFill>
            </a:endParaRPr>
          </a:p>
        </p:txBody>
      </p:sp>
      <p:sp>
        <p:nvSpPr>
          <p:cNvPr id="38" name="Text Box 25"/>
          <p:cNvSpPr txBox="1">
            <a:spLocks noChangeArrowheads="1"/>
          </p:cNvSpPr>
          <p:nvPr/>
        </p:nvSpPr>
        <p:spPr bwMode="auto">
          <a:xfrm>
            <a:off x="3059832" y="3356992"/>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sp>
        <p:nvSpPr>
          <p:cNvPr id="39" name="Text Box 25"/>
          <p:cNvSpPr txBox="1">
            <a:spLocks noChangeArrowheads="1"/>
          </p:cNvSpPr>
          <p:nvPr/>
        </p:nvSpPr>
        <p:spPr bwMode="auto">
          <a:xfrm>
            <a:off x="3059832" y="1196752"/>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sp>
        <p:nvSpPr>
          <p:cNvPr id="40" name="Text Box 25"/>
          <p:cNvSpPr txBox="1">
            <a:spLocks noChangeArrowheads="1"/>
          </p:cNvSpPr>
          <p:nvPr/>
        </p:nvSpPr>
        <p:spPr bwMode="auto">
          <a:xfrm>
            <a:off x="1979712" y="4581128"/>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t>-</a:t>
            </a:r>
            <a:r>
              <a:rPr lang="en-GB" dirty="0" smtClean="0">
                <a:solidFill>
                  <a:schemeClr val="bg1"/>
                </a:solidFill>
              </a:rPr>
              <a:t>70</a:t>
            </a:r>
            <a:endParaRPr lang="en-GB" dirty="0">
              <a:solidFill>
                <a:schemeClr val="bg1"/>
              </a:solidFill>
            </a:endParaRPr>
          </a:p>
        </p:txBody>
      </p:sp>
      <p:sp>
        <p:nvSpPr>
          <p:cNvPr id="41" name="Text Box 25"/>
          <p:cNvSpPr txBox="1">
            <a:spLocks noChangeArrowheads="1"/>
          </p:cNvSpPr>
          <p:nvPr/>
        </p:nvSpPr>
        <p:spPr bwMode="auto">
          <a:xfrm>
            <a:off x="755576" y="3861048"/>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t>-</a:t>
            </a:r>
            <a:r>
              <a:rPr lang="en-GB" dirty="0" smtClean="0">
                <a:solidFill>
                  <a:schemeClr val="bg1"/>
                </a:solidFill>
              </a:rPr>
              <a:t>70</a:t>
            </a:r>
            <a:endParaRPr lang="en-GB" dirty="0">
              <a:solidFill>
                <a:schemeClr val="bg1"/>
              </a:solidFill>
            </a:endParaRPr>
          </a:p>
        </p:txBody>
      </p:sp>
      <p:sp>
        <p:nvSpPr>
          <p:cNvPr id="44" name="Text Box 25"/>
          <p:cNvSpPr txBox="1">
            <a:spLocks noChangeArrowheads="1"/>
          </p:cNvSpPr>
          <p:nvPr/>
        </p:nvSpPr>
        <p:spPr bwMode="auto">
          <a:xfrm>
            <a:off x="0" y="2636912"/>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sp>
        <p:nvSpPr>
          <p:cNvPr id="37" name="Text Box 25"/>
          <p:cNvSpPr txBox="1">
            <a:spLocks noChangeArrowheads="1"/>
          </p:cNvSpPr>
          <p:nvPr/>
        </p:nvSpPr>
        <p:spPr bwMode="auto">
          <a:xfrm>
            <a:off x="2195736" y="2924944"/>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sp>
        <p:nvSpPr>
          <p:cNvPr id="46" name="Text Box 25"/>
          <p:cNvSpPr txBox="1">
            <a:spLocks noChangeArrowheads="1"/>
          </p:cNvSpPr>
          <p:nvPr/>
        </p:nvSpPr>
        <p:spPr bwMode="auto">
          <a:xfrm>
            <a:off x="2051720" y="3717032"/>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-xx</a:t>
            </a:r>
            <a:r>
              <a:rPr lang="en-GB" dirty="0" smtClean="0">
                <a:solidFill>
                  <a:schemeClr val="bg1"/>
                </a:solidFill>
              </a:rPr>
              <a:t>70</a:t>
            </a:r>
            <a:endParaRPr lang="en-GB" dirty="0">
              <a:solidFill>
                <a:schemeClr val="bg1"/>
              </a:solidFill>
            </a:endParaRPr>
          </a:p>
        </p:txBody>
      </p:sp>
      <p:pic>
        <p:nvPicPr>
          <p:cNvPr id="18444" name="Picture 12"/>
          <p:cNvPicPr>
            <a:picLocks noChangeAspect="1" noChangeArrowheads="1"/>
          </p:cNvPicPr>
          <p:nvPr/>
        </p:nvPicPr>
        <p:blipFill>
          <a:blip r:embed="rId9" cstate="print"/>
          <a:srcRect/>
          <a:stretch>
            <a:fillRect/>
          </a:stretch>
        </p:blipFill>
        <p:spPr bwMode="auto">
          <a:xfrm>
            <a:off x="2411760" y="2420888"/>
            <a:ext cx="3024336" cy="2268251"/>
          </a:xfrm>
          <a:prstGeom prst="rect">
            <a:avLst/>
          </a:prstGeom>
          <a:noFill/>
          <a:ln w="9525">
            <a:noFill/>
            <a:miter lim="800000"/>
            <a:headEnd/>
            <a:tailEnd/>
          </a:ln>
          <a:effectLst/>
        </p:spPr>
      </p:pic>
      <p:pic>
        <p:nvPicPr>
          <p:cNvPr id="18435" name="Picture 3"/>
          <p:cNvPicPr>
            <a:picLocks noChangeAspect="1" noChangeArrowheads="1"/>
          </p:cNvPicPr>
          <p:nvPr/>
        </p:nvPicPr>
        <p:blipFill>
          <a:blip r:embed="rId10" cstate="print"/>
          <a:srcRect/>
          <a:stretch>
            <a:fillRect/>
          </a:stretch>
        </p:blipFill>
        <p:spPr bwMode="auto">
          <a:xfrm flipH="1">
            <a:off x="1691680" y="3225152"/>
            <a:ext cx="1615946" cy="121196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11" cstate="print"/>
          <a:srcRect/>
          <a:stretch>
            <a:fillRect/>
          </a:stretch>
        </p:blipFill>
        <p:spPr bwMode="auto">
          <a:xfrm>
            <a:off x="2134067" y="1988841"/>
            <a:ext cx="1032483" cy="1393316"/>
          </a:xfrm>
          <a:prstGeom prst="rect">
            <a:avLst/>
          </a:prstGeom>
          <a:noFill/>
          <a:ln w="9525">
            <a:noFill/>
            <a:miter lim="800000"/>
            <a:headEnd/>
            <a:tailEnd/>
          </a:ln>
        </p:spPr>
      </p:pic>
      <p:pic>
        <p:nvPicPr>
          <p:cNvPr id="18438" name="Picture 6"/>
          <p:cNvPicPr>
            <a:picLocks noChangeAspect="1" noChangeArrowheads="1"/>
          </p:cNvPicPr>
          <p:nvPr/>
        </p:nvPicPr>
        <p:blipFill>
          <a:blip r:embed="rId12" cstate="print"/>
          <a:srcRect/>
          <a:stretch>
            <a:fillRect/>
          </a:stretch>
        </p:blipFill>
        <p:spPr bwMode="auto">
          <a:xfrm>
            <a:off x="1763688" y="4149080"/>
            <a:ext cx="1224136" cy="918102"/>
          </a:xfrm>
          <a:prstGeom prst="rect">
            <a:avLst/>
          </a:prstGeom>
          <a:noFill/>
          <a:ln w="9525">
            <a:noFill/>
            <a:miter lim="800000"/>
            <a:headEnd/>
            <a:tailEnd/>
          </a:ln>
          <a:effectLst/>
        </p:spPr>
      </p:pic>
      <p:pic>
        <p:nvPicPr>
          <p:cNvPr id="4111" name="Picture 18"/>
          <p:cNvPicPr>
            <a:picLocks noChangeAspect="1" noChangeArrowheads="1"/>
          </p:cNvPicPr>
          <p:nvPr/>
        </p:nvPicPr>
        <p:blipFill>
          <a:blip r:embed="rId13" cstate="print"/>
          <a:srcRect/>
          <a:stretch>
            <a:fillRect/>
          </a:stretch>
        </p:blipFill>
        <p:spPr bwMode="auto">
          <a:xfrm>
            <a:off x="-108520" y="3015450"/>
            <a:ext cx="1800200" cy="1349654"/>
          </a:xfrm>
          <a:prstGeom prst="rect">
            <a:avLst/>
          </a:prstGeom>
          <a:noFill/>
          <a:ln w="9525">
            <a:noFill/>
            <a:miter lim="800000"/>
            <a:headEnd/>
            <a:tailEnd/>
          </a:ln>
          <a:effectLst/>
        </p:spPr>
      </p:pic>
      <p:pic>
        <p:nvPicPr>
          <p:cNvPr id="3"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5576" y="2204864"/>
            <a:ext cx="1440160" cy="1080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1" descr="O:\ESM\groups\Utilities\Photographs\Downloads\Sportex 2008-07-23\2008-07-23-1748-29\HPIM0915.JPG"/>
          <p:cNvPicPr>
            <a:picLocks noChangeAspect="1" noChangeArrowheads="1"/>
          </p:cNvPicPr>
          <p:nvPr/>
        </p:nvPicPr>
        <p:blipFill>
          <a:blip r:embed="rId15" cstate="print"/>
          <a:srcRect/>
          <a:stretch>
            <a:fillRect/>
          </a:stretch>
        </p:blipFill>
        <p:spPr bwMode="auto">
          <a:xfrm>
            <a:off x="-583655" y="1844824"/>
            <a:ext cx="1625182" cy="1231504"/>
          </a:xfrm>
          <a:prstGeom prst="rect">
            <a:avLst/>
          </a:prstGeom>
          <a:noFill/>
        </p:spPr>
      </p:pic>
      <p:pic>
        <p:nvPicPr>
          <p:cNvPr id="4122" name="Picture 26"/>
          <p:cNvPicPr>
            <a:picLocks noChangeAspect="1" noChangeArrowheads="1"/>
          </p:cNvPicPr>
          <p:nvPr/>
        </p:nvPicPr>
        <p:blipFill>
          <a:blip r:embed="rId16" cstate="print"/>
          <a:srcRect/>
          <a:stretch>
            <a:fillRect/>
          </a:stretch>
        </p:blipFill>
        <p:spPr bwMode="auto">
          <a:xfrm>
            <a:off x="2915816" y="4149080"/>
            <a:ext cx="1941436" cy="1454055"/>
          </a:xfrm>
          <a:prstGeom prst="rect">
            <a:avLst/>
          </a:prstGeom>
          <a:noFill/>
          <a:ln w="9525">
            <a:noFill/>
            <a:miter lim="800000"/>
            <a:headEnd/>
            <a:tailEnd/>
          </a:ln>
          <a:effectLst/>
        </p:spPr>
      </p:pic>
      <p:pic>
        <p:nvPicPr>
          <p:cNvPr id="18437" name="Picture 5" descr="C:\Documents and Settings\gregoryi\My Documents\My Pictures\2011-10-31 Assorted\2011-10-31 Assorted 011.jpg"/>
          <p:cNvPicPr>
            <a:picLocks noChangeAspect="1" noChangeArrowheads="1"/>
          </p:cNvPicPr>
          <p:nvPr/>
        </p:nvPicPr>
        <p:blipFill>
          <a:blip r:embed="rId17" cstate="print"/>
          <a:srcRect/>
          <a:stretch>
            <a:fillRect/>
          </a:stretch>
        </p:blipFill>
        <p:spPr bwMode="auto">
          <a:xfrm>
            <a:off x="4211960" y="3789040"/>
            <a:ext cx="1674186" cy="2232248"/>
          </a:xfrm>
          <a:prstGeom prst="rect">
            <a:avLst/>
          </a:prstGeom>
          <a:noFill/>
        </p:spPr>
      </p:pic>
      <p:pic>
        <p:nvPicPr>
          <p:cNvPr id="18436" name="Picture 4" descr="C:\Documents and Settings\gregoryi\My Documents\My Pictures\2011-10-31 Assorted\2011-10-31 Assorted 015.jpg"/>
          <p:cNvPicPr>
            <a:picLocks noChangeAspect="1" noChangeArrowheads="1"/>
          </p:cNvPicPr>
          <p:nvPr/>
        </p:nvPicPr>
        <p:blipFill>
          <a:blip r:embed="rId18" cstate="print"/>
          <a:srcRect/>
          <a:stretch>
            <a:fillRect/>
          </a:stretch>
        </p:blipFill>
        <p:spPr bwMode="auto">
          <a:xfrm>
            <a:off x="5364088" y="4581128"/>
            <a:ext cx="2051720" cy="1538790"/>
          </a:xfrm>
          <a:prstGeom prst="rect">
            <a:avLst/>
          </a:prstGeom>
          <a:noFill/>
        </p:spPr>
      </p:pic>
      <p:pic>
        <p:nvPicPr>
          <p:cNvPr id="18441" name="Picture 9"/>
          <p:cNvPicPr>
            <a:picLocks noChangeAspect="1" noChangeArrowheads="1"/>
          </p:cNvPicPr>
          <p:nvPr/>
        </p:nvPicPr>
        <p:blipFill>
          <a:blip r:embed="rId19" cstate="print"/>
          <a:srcRect/>
          <a:stretch>
            <a:fillRect/>
          </a:stretch>
        </p:blipFill>
        <p:spPr bwMode="auto">
          <a:xfrm>
            <a:off x="4680518" y="5805264"/>
            <a:ext cx="1403650" cy="1052736"/>
          </a:xfrm>
          <a:prstGeom prst="rect">
            <a:avLst/>
          </a:prstGeom>
          <a:noFill/>
          <a:ln w="9525">
            <a:noFill/>
            <a:miter lim="800000"/>
            <a:headEnd/>
            <a:tailEnd/>
          </a:ln>
          <a:effectLst/>
        </p:spPr>
      </p:pic>
      <p:pic>
        <p:nvPicPr>
          <p:cNvPr id="4099" name="Picture 26"/>
          <p:cNvPicPr>
            <a:picLocks noChangeAspect="1" noChangeArrowheads="1"/>
          </p:cNvPicPr>
          <p:nvPr/>
        </p:nvPicPr>
        <p:blipFill>
          <a:blip r:embed="rId20" cstate="print"/>
          <a:srcRect/>
          <a:stretch>
            <a:fillRect/>
          </a:stretch>
        </p:blipFill>
        <p:spPr bwMode="auto">
          <a:xfrm>
            <a:off x="2771775" y="1051622"/>
            <a:ext cx="2949926" cy="1407343"/>
          </a:xfrm>
          <a:prstGeom prst="rect">
            <a:avLst/>
          </a:prstGeom>
          <a:noFill/>
          <a:ln w="9525">
            <a:noFill/>
            <a:miter lim="800000"/>
            <a:headEnd/>
            <a:tailEnd/>
          </a:ln>
          <a:effectLst/>
        </p:spPr>
      </p:pic>
      <p:sp>
        <p:nvSpPr>
          <p:cNvPr id="47" name="Text Box 25"/>
          <p:cNvSpPr txBox="1">
            <a:spLocks noChangeArrowheads="1"/>
          </p:cNvSpPr>
          <p:nvPr/>
        </p:nvSpPr>
        <p:spPr bwMode="auto">
          <a:xfrm>
            <a:off x="4211960" y="4221088"/>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-5</a:t>
            </a:r>
            <a:endParaRPr lang="en-GB" dirty="0">
              <a:solidFill>
                <a:schemeClr val="bg1"/>
              </a:solidFill>
            </a:endParaRPr>
          </a:p>
        </p:txBody>
      </p:sp>
      <p:sp>
        <p:nvSpPr>
          <p:cNvPr id="48" name="Text Box 25"/>
          <p:cNvSpPr txBox="1">
            <a:spLocks noChangeArrowheads="1"/>
          </p:cNvSpPr>
          <p:nvPr/>
        </p:nvSpPr>
        <p:spPr bwMode="auto">
          <a:xfrm>
            <a:off x="3347864" y="2564904"/>
            <a:ext cx="2088232" cy="954107"/>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More than-1,500</a:t>
            </a:r>
            <a:endParaRPr lang="en-GB" dirty="0">
              <a:solidFill>
                <a:schemeClr val="bg1"/>
              </a:solidFill>
            </a:endParaRPr>
          </a:p>
        </p:txBody>
      </p:sp>
      <p:sp>
        <p:nvSpPr>
          <p:cNvPr id="49" name="Text Box 25"/>
          <p:cNvSpPr txBox="1">
            <a:spLocks noChangeArrowheads="1"/>
          </p:cNvSpPr>
          <p:nvPr/>
        </p:nvSpPr>
        <p:spPr bwMode="auto">
          <a:xfrm>
            <a:off x="3347864" y="1628800"/>
            <a:ext cx="1369242" cy="523220"/>
          </a:xfrm>
          <a:prstGeom prst="rect">
            <a:avLst/>
          </a:prstGeom>
          <a:noFill/>
          <a:ln w="9525">
            <a:noFill/>
            <a:miter lim="800000"/>
            <a:headEnd/>
            <a:tailEnd/>
          </a:ln>
          <a:effectLst/>
        </p:spPr>
        <p:txBody>
          <a:bodyPr wrap="square">
            <a:spAutoFit/>
          </a:bodyPr>
          <a:lstStyle/>
          <a:p>
            <a:pPr>
              <a:spcBef>
                <a:spcPct val="50000"/>
              </a:spcBef>
            </a:pPr>
            <a:r>
              <a:rPr lang="en-GB" dirty="0" smtClean="0"/>
              <a:t>-350</a:t>
            </a:r>
            <a:endParaRPr lang="en-GB" dirty="0">
              <a:solidFill>
                <a:schemeClr val="bg1"/>
              </a:solidFill>
            </a:endParaRPr>
          </a:p>
        </p:txBody>
      </p:sp>
      <p:sp>
        <p:nvSpPr>
          <p:cNvPr id="50" name="Text Box 25"/>
          <p:cNvSpPr txBox="1">
            <a:spLocks noChangeArrowheads="1"/>
          </p:cNvSpPr>
          <p:nvPr/>
        </p:nvSpPr>
        <p:spPr bwMode="auto">
          <a:xfrm>
            <a:off x="5868144" y="4869160"/>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-7</a:t>
            </a:r>
            <a:endParaRPr lang="en-GB" dirty="0">
              <a:solidFill>
                <a:schemeClr val="bg1"/>
              </a:solidFill>
            </a:endParaRPr>
          </a:p>
        </p:txBody>
      </p:sp>
      <p:pic>
        <p:nvPicPr>
          <p:cNvPr id="18440" name="Picture 8"/>
          <p:cNvPicPr>
            <a:picLocks noChangeAspect="1" noChangeArrowheads="1"/>
          </p:cNvPicPr>
          <p:nvPr/>
        </p:nvPicPr>
        <p:blipFill>
          <a:blip r:embed="rId21" cstate="print"/>
          <a:srcRect/>
          <a:stretch>
            <a:fillRect/>
          </a:stretch>
        </p:blipFill>
        <p:spPr bwMode="auto">
          <a:xfrm>
            <a:off x="6000668" y="5949280"/>
            <a:ext cx="1211626" cy="908720"/>
          </a:xfrm>
          <a:prstGeom prst="rect">
            <a:avLst/>
          </a:prstGeom>
          <a:noFill/>
          <a:ln w="9525">
            <a:noFill/>
            <a:miter lim="800000"/>
            <a:headEnd/>
            <a:tailEnd/>
          </a:ln>
          <a:effectLst/>
        </p:spPr>
      </p:pic>
      <p:sp>
        <p:nvSpPr>
          <p:cNvPr id="51" name="Text Box 25"/>
          <p:cNvSpPr txBox="1">
            <a:spLocks noChangeArrowheads="1"/>
          </p:cNvSpPr>
          <p:nvPr/>
        </p:nvSpPr>
        <p:spPr bwMode="auto">
          <a:xfrm>
            <a:off x="5940152" y="6237312"/>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-50</a:t>
            </a:r>
            <a:endParaRPr lang="en-GB" dirty="0">
              <a:solidFill>
                <a:schemeClr val="bg1"/>
              </a:solidFill>
            </a:endParaRPr>
          </a:p>
        </p:txBody>
      </p:sp>
      <p:sp>
        <p:nvSpPr>
          <p:cNvPr id="53" name="Text Box 25"/>
          <p:cNvSpPr txBox="1">
            <a:spLocks noChangeArrowheads="1"/>
          </p:cNvSpPr>
          <p:nvPr/>
        </p:nvSpPr>
        <p:spPr bwMode="auto">
          <a:xfrm>
            <a:off x="3203848" y="4365104"/>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-200</a:t>
            </a:r>
            <a:endParaRPr lang="en-GB" dirty="0">
              <a:solidFill>
                <a:schemeClr val="bg1"/>
              </a:solidFill>
            </a:endParaRPr>
          </a:p>
        </p:txBody>
      </p:sp>
      <p:sp>
        <p:nvSpPr>
          <p:cNvPr id="54" name="Text Box 25"/>
          <p:cNvSpPr txBox="1">
            <a:spLocks noChangeArrowheads="1"/>
          </p:cNvSpPr>
          <p:nvPr/>
        </p:nvSpPr>
        <p:spPr bwMode="auto">
          <a:xfrm>
            <a:off x="2051720" y="4581128"/>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-44</a:t>
            </a:r>
            <a:endParaRPr lang="en-GB" dirty="0">
              <a:solidFill>
                <a:schemeClr val="bg1"/>
              </a:solidFill>
            </a:endParaRPr>
          </a:p>
        </p:txBody>
      </p:sp>
      <p:sp>
        <p:nvSpPr>
          <p:cNvPr id="55" name="Text Box 25"/>
          <p:cNvSpPr txBox="1">
            <a:spLocks noChangeArrowheads="1"/>
          </p:cNvSpPr>
          <p:nvPr/>
        </p:nvSpPr>
        <p:spPr bwMode="auto">
          <a:xfrm>
            <a:off x="2411760" y="2852936"/>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-16</a:t>
            </a:r>
            <a:endParaRPr lang="en-GB" dirty="0"/>
          </a:p>
        </p:txBody>
      </p:sp>
      <p:sp>
        <p:nvSpPr>
          <p:cNvPr id="56" name="Text Box 25"/>
          <p:cNvSpPr txBox="1">
            <a:spLocks noChangeArrowheads="1"/>
          </p:cNvSpPr>
          <p:nvPr/>
        </p:nvSpPr>
        <p:spPr bwMode="auto">
          <a:xfrm>
            <a:off x="467544" y="2132856"/>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-100</a:t>
            </a:r>
            <a:endParaRPr lang="en-GB" dirty="0">
              <a:solidFill>
                <a:schemeClr val="bg1"/>
              </a:solidFill>
            </a:endParaRPr>
          </a:p>
        </p:txBody>
      </p:sp>
      <p:pic>
        <p:nvPicPr>
          <p:cNvPr id="18445" name="Picture 13"/>
          <p:cNvPicPr>
            <a:picLocks noChangeAspect="1" noChangeArrowheads="1"/>
          </p:cNvPicPr>
          <p:nvPr/>
        </p:nvPicPr>
        <p:blipFill>
          <a:blip r:embed="rId22" cstate="print"/>
          <a:srcRect/>
          <a:stretch>
            <a:fillRect/>
          </a:stretch>
        </p:blipFill>
        <p:spPr bwMode="auto">
          <a:xfrm>
            <a:off x="7164288" y="4677140"/>
            <a:ext cx="1368152" cy="1824202"/>
          </a:xfrm>
          <a:prstGeom prst="rect">
            <a:avLst/>
          </a:prstGeom>
          <a:noFill/>
          <a:ln w="9525">
            <a:noFill/>
            <a:miter lim="800000"/>
            <a:headEnd/>
            <a:tailEnd/>
          </a:ln>
          <a:effectLst/>
        </p:spPr>
      </p:pic>
      <p:sp>
        <p:nvSpPr>
          <p:cNvPr id="57" name="Text Box 25"/>
          <p:cNvSpPr txBox="1">
            <a:spLocks noChangeArrowheads="1"/>
          </p:cNvSpPr>
          <p:nvPr/>
        </p:nvSpPr>
        <p:spPr bwMode="auto">
          <a:xfrm>
            <a:off x="2267744" y="3645024"/>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t>-3</a:t>
            </a:r>
            <a:endParaRPr lang="en-GB" dirty="0"/>
          </a:p>
        </p:txBody>
      </p:sp>
      <p:sp>
        <p:nvSpPr>
          <p:cNvPr id="36" name="Text Box 25"/>
          <p:cNvSpPr txBox="1">
            <a:spLocks noChangeArrowheads="1"/>
          </p:cNvSpPr>
          <p:nvPr/>
        </p:nvSpPr>
        <p:spPr bwMode="auto">
          <a:xfrm>
            <a:off x="7452320" y="5654576"/>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-32</a:t>
            </a:r>
            <a:endParaRPr lang="en-GB" dirty="0">
              <a:solidFill>
                <a:schemeClr val="bg1"/>
              </a:solidFill>
            </a:endParaRPr>
          </a:p>
        </p:txBody>
      </p:sp>
      <p:sp>
        <p:nvSpPr>
          <p:cNvPr id="35" name="Text Box 25"/>
          <p:cNvSpPr txBox="1">
            <a:spLocks noChangeArrowheads="1"/>
          </p:cNvSpPr>
          <p:nvPr/>
        </p:nvSpPr>
        <p:spPr bwMode="auto">
          <a:xfrm>
            <a:off x="7740352" y="3789040"/>
            <a:ext cx="865186" cy="366712"/>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-22</a:t>
            </a:r>
            <a:endParaRPr lang="en-GB" dirty="0">
              <a:solidFill>
                <a:schemeClr val="bg1"/>
              </a:solidFill>
            </a:endParaRPr>
          </a:p>
        </p:txBody>
      </p:sp>
      <p:sp>
        <p:nvSpPr>
          <p:cNvPr id="59" name="Text Box 25"/>
          <p:cNvSpPr txBox="1">
            <a:spLocks noChangeArrowheads="1"/>
          </p:cNvSpPr>
          <p:nvPr/>
        </p:nvSpPr>
        <p:spPr bwMode="auto">
          <a:xfrm>
            <a:off x="683568" y="3356992"/>
            <a:ext cx="865186" cy="523220"/>
          </a:xfrm>
          <a:prstGeom prst="rect">
            <a:avLst/>
          </a:prstGeom>
          <a:noFill/>
          <a:ln w="9525">
            <a:noFill/>
            <a:miter lim="800000"/>
            <a:headEnd/>
            <a:tailEnd/>
          </a:ln>
          <a:effectLst/>
        </p:spPr>
        <p:txBody>
          <a:bodyPr wrap="square">
            <a:spAutoFit/>
          </a:bodyPr>
          <a:lstStyle/>
          <a:p>
            <a:pPr>
              <a:spcBef>
                <a:spcPct val="50000"/>
              </a:spcBef>
            </a:pPr>
            <a:r>
              <a:rPr lang="en-GB" dirty="0" smtClean="0">
                <a:solidFill>
                  <a:schemeClr val="bg1"/>
                </a:solidFill>
              </a:rPr>
              <a:t>-</a:t>
            </a:r>
            <a:r>
              <a:rPr lang="en-GB" dirty="0" smtClean="0">
                <a:solidFill>
                  <a:schemeClr val="accent2"/>
                </a:solidFill>
              </a:rPr>
              <a:t>13</a:t>
            </a:r>
            <a:endParaRPr lang="en-GB" dirty="0">
              <a:solidFill>
                <a:schemeClr val="accent2"/>
              </a:solidFill>
            </a:endParaRPr>
          </a:p>
        </p:txBody>
      </p:sp>
      <p:pic>
        <p:nvPicPr>
          <p:cNvPr id="2052" name="Picture 4"/>
          <p:cNvPicPr>
            <a:picLocks noChangeAspect="1" noChangeArrowheads="1"/>
          </p:cNvPicPr>
          <p:nvPr/>
        </p:nvPicPr>
        <p:blipFill>
          <a:blip r:embed="rId23" cstate="print"/>
          <a:srcRect/>
          <a:stretch>
            <a:fillRect/>
          </a:stretch>
        </p:blipFill>
        <p:spPr bwMode="auto">
          <a:xfrm>
            <a:off x="5508104" y="908720"/>
            <a:ext cx="1903516" cy="1440160"/>
          </a:xfrm>
          <a:prstGeom prst="rect">
            <a:avLst/>
          </a:prstGeom>
          <a:noFill/>
          <a:ln w="9525">
            <a:noFill/>
            <a:miter lim="800000"/>
            <a:headEnd/>
            <a:tailEnd/>
          </a:ln>
        </p:spPr>
      </p:pic>
      <p:pic>
        <p:nvPicPr>
          <p:cNvPr id="2053" name="Picture 5"/>
          <p:cNvPicPr>
            <a:picLocks noChangeAspect="1" noChangeArrowheads="1"/>
          </p:cNvPicPr>
          <p:nvPr/>
        </p:nvPicPr>
        <p:blipFill>
          <a:blip r:embed="rId24" cstate="print"/>
          <a:srcRect/>
          <a:stretch>
            <a:fillRect/>
          </a:stretch>
        </p:blipFill>
        <p:spPr bwMode="auto">
          <a:xfrm>
            <a:off x="6948264" y="908720"/>
            <a:ext cx="1519828" cy="1152128"/>
          </a:xfrm>
          <a:prstGeom prst="rect">
            <a:avLst/>
          </a:prstGeom>
          <a:noFill/>
          <a:ln w="9525">
            <a:noFill/>
            <a:miter lim="800000"/>
            <a:headEnd/>
            <a:tailEnd/>
          </a:ln>
        </p:spPr>
      </p:pic>
      <p:pic>
        <p:nvPicPr>
          <p:cNvPr id="2051" name="Picture 3" descr="http://bsria.files.wordpress.com/2010/11/front-view-of-the-chp-unit-chp-for-existing-buildings-guidance-on-design-and-installation-bg-2_2007-med.jpg"/>
          <p:cNvPicPr>
            <a:picLocks noChangeAspect="1" noChangeArrowheads="1"/>
          </p:cNvPicPr>
          <p:nvPr/>
        </p:nvPicPr>
        <p:blipFill>
          <a:blip r:embed="rId25" cstate="print"/>
          <a:srcRect/>
          <a:stretch>
            <a:fillRect/>
          </a:stretch>
        </p:blipFill>
        <p:spPr bwMode="auto">
          <a:xfrm flipH="1">
            <a:off x="7380312" y="1844824"/>
            <a:ext cx="936104" cy="7776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20688"/>
          </a:xfrm>
        </p:spPr>
        <p:txBody>
          <a:bodyPr>
            <a:normAutofit fontScale="90000"/>
          </a:bodyPr>
          <a:lstStyle/>
          <a:p>
            <a:pPr eaLnBrk="1" hangingPunct="1"/>
            <a:r>
              <a:rPr lang="en-GB" sz="3600" dirty="0" smtClean="0"/>
              <a:t>Energy Reduction Projects</a:t>
            </a:r>
          </a:p>
        </p:txBody>
      </p:sp>
      <p:pic>
        <p:nvPicPr>
          <p:cNvPr id="17414" name="Picture 6" descr="c07 green with landscape 1 copy"/>
          <p:cNvPicPr>
            <a:picLocks noChangeAspect="1" noChangeArrowheads="1"/>
          </p:cNvPicPr>
          <p:nvPr/>
        </p:nvPicPr>
        <p:blipFill>
          <a:blip r:embed="rId4" cstate="print"/>
          <a:srcRect t="3912" b="1077"/>
          <a:stretch>
            <a:fillRect/>
          </a:stretch>
        </p:blipFill>
        <p:spPr bwMode="auto">
          <a:xfrm>
            <a:off x="251520" y="692696"/>
            <a:ext cx="2193199" cy="1062975"/>
          </a:xfrm>
          <a:prstGeom prst="rect">
            <a:avLst/>
          </a:prstGeom>
          <a:noFill/>
          <a:ln w="9525">
            <a:noFill/>
            <a:miter lim="800000"/>
            <a:headEnd/>
            <a:tailEnd/>
          </a:ln>
        </p:spPr>
      </p:pic>
      <p:sp>
        <p:nvSpPr>
          <p:cNvPr id="9" name="Text Box 7"/>
          <p:cNvSpPr txBox="1">
            <a:spLocks noChangeArrowheads="1"/>
          </p:cNvSpPr>
          <p:nvPr/>
        </p:nvSpPr>
        <p:spPr bwMode="auto">
          <a:xfrm>
            <a:off x="251520" y="1772816"/>
            <a:ext cx="2534530" cy="1308050"/>
          </a:xfrm>
          <a:prstGeom prst="rect">
            <a:avLst/>
          </a:prstGeom>
          <a:noFill/>
          <a:ln w="9525" algn="ctr">
            <a:noFill/>
            <a:miter lim="800000"/>
            <a:headEnd/>
            <a:tailEnd/>
          </a:ln>
          <a:effectLst/>
        </p:spPr>
        <p:txBody>
          <a:bodyPr wrap="square">
            <a:spAutoFit/>
          </a:bodyPr>
          <a:lstStyle/>
          <a:p>
            <a:pPr defTabSz="1279525">
              <a:defRPr/>
            </a:pPr>
            <a:r>
              <a:rPr lang="en-GB" sz="1200" dirty="0" smtClean="0">
                <a:latin typeface="Arial" charset="0"/>
                <a:cs typeface="Arial" charset="0"/>
              </a:rPr>
              <a:t>Improving Gisbert Kapp (above) has offset the CO</a:t>
            </a:r>
            <a:r>
              <a:rPr lang="en-GB" sz="900" dirty="0" smtClean="0">
                <a:latin typeface="Arial" charset="0"/>
                <a:cs typeface="Arial" charset="0"/>
              </a:rPr>
              <a:t>2</a:t>
            </a:r>
            <a:r>
              <a:rPr lang="en-GB" sz="1200" dirty="0" smtClean="0">
                <a:latin typeface="Arial" charset="0"/>
                <a:cs typeface="Arial" charset="0"/>
              </a:rPr>
              <a:t> from the New Bramall Music Building (below)</a:t>
            </a:r>
            <a:r>
              <a:rPr lang="en-GB" sz="1400" dirty="0" smtClean="0">
                <a:latin typeface="Arial" charset="0"/>
                <a:cs typeface="Arial" charset="0"/>
              </a:rPr>
              <a:t>.</a:t>
            </a:r>
            <a:endParaRPr lang="en-GB" sz="1400" b="1" dirty="0" smtClean="0">
              <a:latin typeface="Arial" charset="0"/>
              <a:cs typeface="Arial" charset="0"/>
            </a:endParaRPr>
          </a:p>
          <a:p>
            <a:pPr defTabSz="1279525">
              <a:defRPr/>
            </a:pPr>
            <a:endParaRPr lang="en-GB" sz="1400" dirty="0">
              <a:solidFill>
                <a:schemeClr val="accent3"/>
              </a:solidFill>
              <a:latin typeface="Arial" charset="0"/>
              <a:cs typeface="Arial" charset="0"/>
            </a:endParaRPr>
          </a:p>
          <a:p>
            <a:pPr algn="ctr" defTabSz="1279525">
              <a:spcBef>
                <a:spcPct val="50000"/>
              </a:spcBef>
              <a:defRPr/>
            </a:pPr>
            <a:endParaRPr lang="en-GB" b="1" dirty="0">
              <a:latin typeface="Arial" charset="0"/>
              <a:cs typeface="Arial" charset="0"/>
            </a:endParaRPr>
          </a:p>
        </p:txBody>
      </p:sp>
      <p:graphicFrame>
        <p:nvGraphicFramePr>
          <p:cNvPr id="3073" name="Content Placeholder 6"/>
          <p:cNvGraphicFramePr>
            <a:graphicFrameLocks noChangeAspect="1"/>
          </p:cNvGraphicFramePr>
          <p:nvPr/>
        </p:nvGraphicFramePr>
        <p:xfrm>
          <a:off x="2843808" y="620688"/>
          <a:ext cx="1743063" cy="2520280"/>
        </p:xfrm>
        <a:graphic>
          <a:graphicData uri="http://schemas.openxmlformats.org/presentationml/2006/ole">
            <mc:AlternateContent xmlns:mc="http://schemas.openxmlformats.org/markup-compatibility/2006">
              <mc:Choice xmlns:v="urn:schemas-microsoft-com:vml" Requires="v">
                <p:oleObj spid="_x0000_s1049" name="Acrobat Document" r:id="rId5" imgW="5706272" imgH="8009524" progId="AcroExch.Document.7">
                  <p:embed/>
                </p:oleObj>
              </mc:Choice>
              <mc:Fallback>
                <p:oleObj name="Acrobat Document" r:id="rId5" imgW="5706272" imgH="8009524" progId="AcroExch.Document.7">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620688"/>
                        <a:ext cx="1743063"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U-Turn Arrow 9"/>
          <p:cNvSpPr/>
          <p:nvPr/>
        </p:nvSpPr>
        <p:spPr>
          <a:xfrm rot="5400000" flipH="1">
            <a:off x="3383868" y="1952836"/>
            <a:ext cx="360040" cy="28803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pic>
        <p:nvPicPr>
          <p:cNvPr id="3075" name="Picture 3" descr="http://www.venuebooking.com/thumbnail.php?file=wm___bramall_music_building_508398440.jpg&amp;size=article_medium"/>
          <p:cNvPicPr>
            <a:picLocks noChangeAspect="1" noChangeArrowheads="1"/>
          </p:cNvPicPr>
          <p:nvPr/>
        </p:nvPicPr>
        <p:blipFill>
          <a:blip r:embed="rId7" cstate="print"/>
          <a:srcRect/>
          <a:stretch>
            <a:fillRect/>
          </a:stretch>
        </p:blipFill>
        <p:spPr bwMode="auto">
          <a:xfrm>
            <a:off x="251520" y="2420888"/>
            <a:ext cx="2168202" cy="1135966"/>
          </a:xfrm>
          <a:prstGeom prst="rect">
            <a:avLst/>
          </a:prstGeom>
          <a:noFill/>
        </p:spPr>
      </p:pic>
      <p:sp>
        <p:nvSpPr>
          <p:cNvPr id="13" name="Rectangle 12"/>
          <p:cNvSpPr/>
          <p:nvPr/>
        </p:nvSpPr>
        <p:spPr>
          <a:xfrm>
            <a:off x="179512" y="620688"/>
            <a:ext cx="4320480"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179512" y="3717032"/>
            <a:ext cx="4320480"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p:cNvSpPr/>
          <p:nvPr/>
        </p:nvSpPr>
        <p:spPr>
          <a:xfrm>
            <a:off x="4572000" y="3717032"/>
            <a:ext cx="4392488"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3"/>
          <p:cNvPicPr>
            <a:picLocks noChangeAspect="1" noChangeArrowheads="1"/>
          </p:cNvPicPr>
          <p:nvPr/>
        </p:nvPicPr>
        <p:blipFill>
          <a:blip r:embed="rId8" cstate="print"/>
          <a:srcRect/>
          <a:stretch>
            <a:fillRect/>
          </a:stretch>
        </p:blipFill>
        <p:spPr bwMode="auto">
          <a:xfrm>
            <a:off x="4788024" y="2276872"/>
            <a:ext cx="1213298" cy="956790"/>
          </a:xfrm>
          <a:prstGeom prst="rect">
            <a:avLst/>
          </a:prstGeom>
          <a:noFill/>
          <a:ln w="9525">
            <a:noFill/>
            <a:miter lim="800000"/>
            <a:headEnd/>
            <a:tailEnd/>
          </a:ln>
        </p:spPr>
      </p:pic>
      <p:pic>
        <p:nvPicPr>
          <p:cNvPr id="20" name="Picture 6"/>
          <p:cNvPicPr>
            <a:picLocks noChangeAspect="1" noChangeArrowheads="1"/>
          </p:cNvPicPr>
          <p:nvPr/>
        </p:nvPicPr>
        <p:blipFill>
          <a:blip r:embed="rId9" cstate="print"/>
          <a:srcRect/>
          <a:stretch>
            <a:fillRect/>
          </a:stretch>
        </p:blipFill>
        <p:spPr bwMode="auto">
          <a:xfrm>
            <a:off x="4788024" y="1052736"/>
            <a:ext cx="1206216" cy="1177891"/>
          </a:xfrm>
          <a:prstGeom prst="rect">
            <a:avLst/>
          </a:prstGeom>
          <a:noFill/>
          <a:ln w="9525">
            <a:noFill/>
            <a:miter lim="800000"/>
            <a:headEnd/>
            <a:tailEnd/>
          </a:ln>
        </p:spPr>
      </p:pic>
      <p:pic>
        <p:nvPicPr>
          <p:cNvPr id="21" name="Picture 2"/>
          <p:cNvPicPr>
            <a:picLocks noChangeAspect="1" noChangeArrowheads="1"/>
          </p:cNvPicPr>
          <p:nvPr/>
        </p:nvPicPr>
        <p:blipFill>
          <a:blip r:embed="rId10" cstate="print"/>
          <a:srcRect/>
          <a:stretch>
            <a:fillRect/>
          </a:stretch>
        </p:blipFill>
        <p:spPr bwMode="auto">
          <a:xfrm>
            <a:off x="6084168" y="1052736"/>
            <a:ext cx="2736304" cy="2480158"/>
          </a:xfrm>
          <a:prstGeom prst="rect">
            <a:avLst/>
          </a:prstGeom>
          <a:noFill/>
          <a:ln w="9525">
            <a:noFill/>
            <a:miter lim="800000"/>
            <a:headEnd/>
            <a:tailEnd/>
          </a:ln>
        </p:spPr>
      </p:pic>
      <p:sp>
        <p:nvSpPr>
          <p:cNvPr id="22" name="Rectangle 3"/>
          <p:cNvSpPr txBox="1">
            <a:spLocks noChangeArrowheads="1"/>
          </p:cNvSpPr>
          <p:nvPr/>
        </p:nvSpPr>
        <p:spPr bwMode="auto">
          <a:xfrm>
            <a:off x="251520" y="4077072"/>
            <a:ext cx="2376264" cy="1080120"/>
          </a:xfrm>
          <a:prstGeom prst="rect">
            <a:avLst/>
          </a:prstGeom>
          <a:noFill/>
          <a:ln w="9525">
            <a:noFill/>
            <a:miter lim="800000"/>
            <a:headEnd/>
            <a:tailEnd/>
          </a:ln>
          <a:effectLst/>
        </p:spPr>
        <p:txBody>
          <a:bodyPr/>
          <a:lstStyle/>
          <a:p>
            <a:pPr marL="342900" indent="-342900">
              <a:spcBef>
                <a:spcPct val="20000"/>
              </a:spcBef>
              <a:buClr>
                <a:srgbClr val="C7D725"/>
              </a:buClr>
              <a:buFont typeface="Wingdings" pitchFamily="1" charset="2"/>
              <a:buChar char="o"/>
              <a:defRPr/>
            </a:pPr>
            <a:r>
              <a:rPr lang="en-GB" altLang="ja-JP" sz="1200" kern="0" dirty="0" smtClean="0">
                <a:latin typeface="Arial" pitchFamily="34" charset="0"/>
                <a:ea typeface="ＭＳ Ｐゴシック" pitchFamily="16" charset="-128"/>
                <a:cs typeface="Arial" pitchFamily="34" charset="0"/>
              </a:rPr>
              <a:t>Free cooling</a:t>
            </a:r>
          </a:p>
          <a:p>
            <a:pPr marL="342900" indent="-342900">
              <a:spcBef>
                <a:spcPct val="20000"/>
              </a:spcBef>
              <a:buClr>
                <a:srgbClr val="C7D725"/>
              </a:buClr>
              <a:buFont typeface="Wingdings" pitchFamily="1" charset="2"/>
              <a:buChar char="o"/>
              <a:defRPr/>
            </a:pPr>
            <a:r>
              <a:rPr lang="en-GB" altLang="ja-JP" sz="1200" kern="0" dirty="0" smtClean="0">
                <a:latin typeface="Arial" pitchFamily="34" charset="0"/>
                <a:ea typeface="ＭＳ Ｐゴシック" pitchFamily="16" charset="-128"/>
                <a:cs typeface="Arial" pitchFamily="34" charset="0"/>
              </a:rPr>
              <a:t>30 </a:t>
            </a:r>
            <a:r>
              <a:rPr lang="en-GB" altLang="ja-JP" sz="1200" kern="0" dirty="0">
                <a:latin typeface="Arial" pitchFamily="34" charset="0"/>
                <a:ea typeface="ＭＳ Ｐゴシック" pitchFamily="16" charset="-128"/>
                <a:cs typeface="Arial" pitchFamily="34" charset="0"/>
              </a:rPr>
              <a:t>% reduced </a:t>
            </a:r>
            <a:r>
              <a:rPr lang="en-GB" altLang="ja-JP" sz="1200" kern="0" dirty="0" smtClean="0">
                <a:latin typeface="Arial" pitchFamily="34" charset="0"/>
                <a:ea typeface="ＭＳ Ｐゴシック" pitchFamily="16" charset="-128"/>
                <a:cs typeface="Arial" pitchFamily="34" charset="0"/>
              </a:rPr>
              <a:t>load</a:t>
            </a:r>
          </a:p>
          <a:p>
            <a:pPr marL="342900" indent="-342900">
              <a:spcBef>
                <a:spcPct val="20000"/>
              </a:spcBef>
              <a:buClr>
                <a:srgbClr val="C7D725"/>
              </a:buClr>
              <a:buFont typeface="Wingdings" pitchFamily="1" charset="2"/>
              <a:buChar char="o"/>
              <a:defRPr/>
            </a:pPr>
            <a:r>
              <a:rPr lang="en-GB" altLang="ja-JP" sz="1200" kern="0" dirty="0" smtClean="0">
                <a:latin typeface="Arial" pitchFamily="34" charset="0"/>
                <a:ea typeface="ＭＳ Ｐゴシック" pitchFamily="16" charset="-128"/>
                <a:cs typeface="Arial" pitchFamily="34" charset="0"/>
              </a:rPr>
              <a:t>Also M&amp;M and  Medical Physics</a:t>
            </a:r>
          </a:p>
          <a:p>
            <a:pPr marL="342900" indent="-342900">
              <a:spcBef>
                <a:spcPct val="20000"/>
              </a:spcBef>
              <a:buClr>
                <a:srgbClr val="C7D725"/>
              </a:buClr>
              <a:buFont typeface="Wingdings" pitchFamily="1" charset="2"/>
              <a:buChar char="o"/>
              <a:defRPr/>
            </a:pPr>
            <a:endParaRPr lang="en-GB" altLang="ja-JP" sz="2600" kern="0" dirty="0">
              <a:solidFill>
                <a:schemeClr val="bg1"/>
              </a:solidFill>
              <a:latin typeface="+mn-lt"/>
              <a:ea typeface="ＭＳ Ｐゴシック" pitchFamily="16" charset="-128"/>
            </a:endParaRPr>
          </a:p>
          <a:p>
            <a:pPr marL="342900" indent="-342900">
              <a:spcBef>
                <a:spcPct val="20000"/>
              </a:spcBef>
              <a:buClr>
                <a:srgbClr val="C7D725"/>
              </a:buClr>
              <a:buFont typeface="Wingdings" pitchFamily="1" charset="2"/>
              <a:buChar char="o"/>
              <a:defRPr/>
            </a:pPr>
            <a:endParaRPr lang="en-GB" altLang="ja-JP" sz="2600" kern="0" dirty="0">
              <a:solidFill>
                <a:schemeClr val="bg1"/>
              </a:solidFill>
              <a:latin typeface="+mn-lt"/>
              <a:ea typeface="ＭＳ Ｐゴシック" pitchFamily="16" charset="-128"/>
            </a:endParaRPr>
          </a:p>
        </p:txBody>
      </p:sp>
      <p:pic>
        <p:nvPicPr>
          <p:cNvPr id="23" name="Picture 2"/>
          <p:cNvPicPr>
            <a:picLocks noChangeAspect="1" noChangeArrowheads="1"/>
          </p:cNvPicPr>
          <p:nvPr/>
        </p:nvPicPr>
        <p:blipFill>
          <a:blip r:embed="rId11" cstate="print"/>
          <a:srcRect/>
          <a:stretch>
            <a:fillRect/>
          </a:stretch>
        </p:blipFill>
        <p:spPr bwMode="auto">
          <a:xfrm>
            <a:off x="2555776" y="4437112"/>
            <a:ext cx="1800200" cy="2160240"/>
          </a:xfrm>
          <a:prstGeom prst="rect">
            <a:avLst/>
          </a:prstGeom>
          <a:noFill/>
          <a:ln w="9525">
            <a:noFill/>
            <a:miter lim="800000"/>
            <a:headEnd/>
            <a:tailEnd/>
          </a:ln>
          <a:effectLst/>
        </p:spPr>
      </p:pic>
      <p:pic>
        <p:nvPicPr>
          <p:cNvPr id="24" name="Picture 23" descr="DSCF0442.jpg"/>
          <p:cNvPicPr>
            <a:picLocks noChangeAspect="1"/>
          </p:cNvPicPr>
          <p:nvPr/>
        </p:nvPicPr>
        <p:blipFill>
          <a:blip r:embed="rId12" cstate="print"/>
          <a:stretch>
            <a:fillRect/>
          </a:stretch>
        </p:blipFill>
        <p:spPr>
          <a:xfrm>
            <a:off x="323529" y="5013176"/>
            <a:ext cx="2118152" cy="1588614"/>
          </a:xfrm>
          <a:prstGeom prst="rect">
            <a:avLst/>
          </a:prstGeom>
        </p:spPr>
      </p:pic>
      <p:sp>
        <p:nvSpPr>
          <p:cNvPr id="25" name="Content Placeholder 2"/>
          <p:cNvSpPr>
            <a:spLocks noGrp="1"/>
          </p:cNvSpPr>
          <p:nvPr>
            <p:ph idx="1"/>
          </p:nvPr>
        </p:nvSpPr>
        <p:spPr>
          <a:xfrm>
            <a:off x="4644008" y="4221088"/>
            <a:ext cx="1656184" cy="2520280"/>
          </a:xfrm>
        </p:spPr>
        <p:txBody>
          <a:bodyPr>
            <a:normAutofit fontScale="25000" lnSpcReduction="20000"/>
          </a:bodyPr>
          <a:lstStyle/>
          <a:p>
            <a:pPr eaLnBrk="1" hangingPunct="1">
              <a:buFont typeface="Wingdings" pitchFamily="1" charset="2"/>
              <a:buChar char="o"/>
              <a:defRPr/>
            </a:pPr>
            <a:r>
              <a:rPr lang="en-GB" sz="4400" b="0" dirty="0" smtClean="0">
                <a:latin typeface="Arial" pitchFamily="34" charset="0"/>
                <a:cs typeface="Arial" pitchFamily="34" charset="0"/>
              </a:rPr>
              <a:t>Central System</a:t>
            </a:r>
          </a:p>
          <a:p>
            <a:pPr eaLnBrk="1" hangingPunct="1">
              <a:buFont typeface="Wingdings" pitchFamily="1" charset="2"/>
              <a:buChar char="o"/>
              <a:defRPr/>
            </a:pPr>
            <a:r>
              <a:rPr lang="en-GB" sz="4400" b="0" dirty="0" smtClean="0">
                <a:latin typeface="Arial" pitchFamily="34" charset="0"/>
                <a:cs typeface="Arial" pitchFamily="34" charset="0"/>
              </a:rPr>
              <a:t>3 Air handling units</a:t>
            </a:r>
          </a:p>
          <a:p>
            <a:pPr eaLnBrk="1" hangingPunct="1">
              <a:buFont typeface="Wingdings" pitchFamily="1" charset="2"/>
              <a:buChar char="o"/>
              <a:defRPr/>
            </a:pPr>
            <a:r>
              <a:rPr lang="en-GB" sz="4400" b="0" dirty="0" smtClean="0">
                <a:latin typeface="Arial" pitchFamily="34" charset="0"/>
                <a:cs typeface="Arial" pitchFamily="34" charset="0"/>
              </a:rPr>
              <a:t>All on 100% or off</a:t>
            </a:r>
          </a:p>
          <a:p>
            <a:pPr eaLnBrk="1" hangingPunct="1">
              <a:buFont typeface="Wingdings" pitchFamily="1" charset="2"/>
              <a:buChar char="o"/>
              <a:defRPr/>
            </a:pPr>
            <a:r>
              <a:rPr lang="en-GB" sz="4400" b="0" dirty="0" smtClean="0">
                <a:latin typeface="Arial" pitchFamily="34" charset="0"/>
                <a:cs typeface="Arial" pitchFamily="34" charset="0"/>
              </a:rPr>
              <a:t>Dampers installed</a:t>
            </a:r>
          </a:p>
          <a:p>
            <a:pPr eaLnBrk="1" hangingPunct="1">
              <a:buFont typeface="Wingdings" pitchFamily="1" charset="2"/>
              <a:buChar char="o"/>
              <a:defRPr/>
            </a:pPr>
            <a:r>
              <a:rPr lang="en-GB" sz="4400" b="0" dirty="0" smtClean="0">
                <a:latin typeface="Arial" pitchFamily="34" charset="0"/>
                <a:cs typeface="Arial" pitchFamily="34" charset="0"/>
              </a:rPr>
              <a:t>Zoned vent system</a:t>
            </a:r>
          </a:p>
          <a:p>
            <a:pPr eaLnBrk="1" hangingPunct="1">
              <a:buFont typeface="Wingdings" pitchFamily="1" charset="2"/>
              <a:buChar char="o"/>
              <a:defRPr/>
            </a:pPr>
            <a:r>
              <a:rPr lang="en-GB" sz="4400" b="0" dirty="0" smtClean="0">
                <a:latin typeface="Arial" pitchFamily="34" charset="0"/>
                <a:cs typeface="Arial" pitchFamily="34" charset="0"/>
              </a:rPr>
              <a:t>Occupancy linked to timetable via BMS</a:t>
            </a:r>
          </a:p>
          <a:p>
            <a:pPr eaLnBrk="1" hangingPunct="1">
              <a:buFont typeface="Wingdings" pitchFamily="1" charset="2"/>
              <a:buChar char="o"/>
              <a:defRPr/>
            </a:pPr>
            <a:r>
              <a:rPr lang="en-GB" sz="4400" b="0" dirty="0" smtClean="0">
                <a:latin typeface="Arial" pitchFamily="34" charset="0"/>
                <a:cs typeface="Arial" pitchFamily="34" charset="0"/>
              </a:rPr>
              <a:t>£15k/year</a:t>
            </a:r>
          </a:p>
          <a:p>
            <a:pPr eaLnBrk="1" hangingPunct="1">
              <a:buFont typeface="Wingdings" pitchFamily="1" charset="2"/>
              <a:buChar char="o"/>
              <a:defRPr/>
            </a:pPr>
            <a:r>
              <a:rPr lang="en-GB" sz="4400" b="0" dirty="0" smtClean="0">
                <a:latin typeface="Arial" pitchFamily="34" charset="0"/>
                <a:cs typeface="Arial" pitchFamily="34" charset="0"/>
              </a:rPr>
              <a:t>100 tCO</a:t>
            </a:r>
            <a:r>
              <a:rPr lang="en-GB" sz="4400" b="0" baseline="-25000" dirty="0" smtClean="0">
                <a:latin typeface="Arial" pitchFamily="34" charset="0"/>
                <a:cs typeface="Arial" pitchFamily="34" charset="0"/>
              </a:rPr>
              <a:t>2</a:t>
            </a:r>
          </a:p>
          <a:p>
            <a:pPr eaLnBrk="1" hangingPunct="1">
              <a:buFont typeface="Wingdings" pitchFamily="1" charset="2"/>
              <a:buChar char="o"/>
              <a:defRPr/>
            </a:pPr>
            <a:r>
              <a:rPr lang="en-GB" sz="4400" b="0" dirty="0" smtClean="0">
                <a:latin typeface="Arial" pitchFamily="34" charset="0"/>
                <a:cs typeface="Arial" pitchFamily="34" charset="0"/>
              </a:rPr>
              <a:t>12% of power</a:t>
            </a:r>
          </a:p>
          <a:p>
            <a:pPr eaLnBrk="1" hangingPunct="1">
              <a:buFont typeface="Wingdings" pitchFamily="1" charset="2"/>
              <a:buChar char="o"/>
              <a:defRPr/>
            </a:pPr>
            <a:endParaRPr lang="en-GB" dirty="0"/>
          </a:p>
        </p:txBody>
      </p:sp>
      <p:pic>
        <p:nvPicPr>
          <p:cNvPr id="26" name="Picture 2"/>
          <p:cNvPicPr>
            <a:picLocks noChangeAspect="1" noChangeArrowheads="1"/>
          </p:cNvPicPr>
          <p:nvPr/>
        </p:nvPicPr>
        <p:blipFill>
          <a:blip r:embed="rId13" cstate="print"/>
          <a:srcRect/>
          <a:stretch>
            <a:fillRect/>
          </a:stretch>
        </p:blipFill>
        <p:spPr bwMode="auto">
          <a:xfrm>
            <a:off x="6300192" y="4293096"/>
            <a:ext cx="2522984" cy="2016224"/>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a:stretch>
            <a:fillRect/>
          </a:stretch>
        </p:blipFill>
        <p:spPr bwMode="auto">
          <a:xfrm>
            <a:off x="6012160" y="2852936"/>
            <a:ext cx="2880320" cy="845598"/>
          </a:xfrm>
          <a:prstGeom prst="rect">
            <a:avLst/>
          </a:prstGeom>
          <a:noFill/>
          <a:ln w="9525">
            <a:noFill/>
            <a:miter lim="800000"/>
            <a:headEnd/>
            <a:tailEnd/>
          </a:ln>
        </p:spPr>
      </p:pic>
      <p:sp>
        <p:nvSpPr>
          <p:cNvPr id="15" name="Rectangle 14"/>
          <p:cNvSpPr/>
          <p:nvPr/>
        </p:nvSpPr>
        <p:spPr>
          <a:xfrm>
            <a:off x="4572000" y="620688"/>
            <a:ext cx="4392488" cy="30243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Box 7"/>
          <p:cNvSpPr txBox="1">
            <a:spLocks noChangeArrowheads="1"/>
          </p:cNvSpPr>
          <p:nvPr/>
        </p:nvSpPr>
        <p:spPr bwMode="auto">
          <a:xfrm>
            <a:off x="4572000" y="692697"/>
            <a:ext cx="4392488" cy="907941"/>
          </a:xfrm>
          <a:prstGeom prst="rect">
            <a:avLst/>
          </a:prstGeom>
          <a:noFill/>
          <a:ln w="9525" algn="ctr">
            <a:noFill/>
            <a:miter lim="800000"/>
            <a:headEnd/>
            <a:tailEnd/>
          </a:ln>
          <a:effectLst/>
        </p:spPr>
        <p:txBody>
          <a:bodyPr wrap="square">
            <a:spAutoFit/>
          </a:bodyPr>
          <a:lstStyle/>
          <a:p>
            <a:pPr algn="ctr" defTabSz="1279525">
              <a:defRPr/>
            </a:pPr>
            <a:r>
              <a:rPr lang="en-GB" sz="1200" b="1" dirty="0" smtClean="0">
                <a:latin typeface="Arial" charset="0"/>
                <a:cs typeface="Arial" charset="0"/>
              </a:rPr>
              <a:t>Sportex Building – 50% reduction in lighting load</a:t>
            </a:r>
            <a:endParaRPr lang="en-GB" sz="1400" b="1" dirty="0" smtClean="0">
              <a:latin typeface="Arial" charset="0"/>
              <a:cs typeface="Arial" charset="0"/>
            </a:endParaRPr>
          </a:p>
          <a:p>
            <a:pPr defTabSz="1279525">
              <a:defRPr/>
            </a:pPr>
            <a:endParaRPr lang="en-GB" sz="1400" dirty="0">
              <a:solidFill>
                <a:schemeClr val="accent3"/>
              </a:solidFill>
              <a:latin typeface="Arial" charset="0"/>
              <a:cs typeface="Arial" charset="0"/>
            </a:endParaRPr>
          </a:p>
          <a:p>
            <a:pPr algn="ctr" defTabSz="1279525">
              <a:spcBef>
                <a:spcPct val="50000"/>
              </a:spcBef>
              <a:defRPr/>
            </a:pPr>
            <a:endParaRPr lang="en-GB" b="1" dirty="0">
              <a:latin typeface="Arial" charset="0"/>
              <a:cs typeface="Arial" charset="0"/>
            </a:endParaRPr>
          </a:p>
        </p:txBody>
      </p:sp>
      <p:sp>
        <p:nvSpPr>
          <p:cNvPr id="29" name="Text Box 7"/>
          <p:cNvSpPr txBox="1">
            <a:spLocks noChangeArrowheads="1"/>
          </p:cNvSpPr>
          <p:nvPr/>
        </p:nvSpPr>
        <p:spPr bwMode="auto">
          <a:xfrm>
            <a:off x="179512" y="3717032"/>
            <a:ext cx="4320480" cy="692497"/>
          </a:xfrm>
          <a:prstGeom prst="rect">
            <a:avLst/>
          </a:prstGeom>
          <a:noFill/>
          <a:ln w="9525" algn="ctr">
            <a:noFill/>
            <a:miter lim="800000"/>
            <a:headEnd/>
            <a:tailEnd/>
          </a:ln>
          <a:effectLst/>
        </p:spPr>
        <p:txBody>
          <a:bodyPr wrap="square">
            <a:spAutoFit/>
          </a:bodyPr>
          <a:lstStyle/>
          <a:p>
            <a:pPr algn="ctr" defTabSz="1279525">
              <a:defRPr/>
            </a:pPr>
            <a:r>
              <a:rPr lang="en-GB" sz="1200" b="1" dirty="0" smtClean="0">
                <a:latin typeface="Arial" charset="0"/>
                <a:cs typeface="Arial" charset="0"/>
              </a:rPr>
              <a:t>Aston Webb Block B  – IT Server Room Cooling</a:t>
            </a:r>
            <a:endParaRPr lang="en-GB" sz="1400" dirty="0">
              <a:solidFill>
                <a:schemeClr val="accent3"/>
              </a:solidFill>
              <a:latin typeface="Arial" charset="0"/>
              <a:cs typeface="Arial" charset="0"/>
            </a:endParaRPr>
          </a:p>
          <a:p>
            <a:pPr algn="ctr" defTabSz="1279525">
              <a:spcBef>
                <a:spcPct val="50000"/>
              </a:spcBef>
              <a:defRPr/>
            </a:pPr>
            <a:endParaRPr lang="en-GB" b="1" dirty="0">
              <a:latin typeface="Arial" charset="0"/>
              <a:cs typeface="Arial" charset="0"/>
            </a:endParaRPr>
          </a:p>
        </p:txBody>
      </p:sp>
      <p:sp>
        <p:nvSpPr>
          <p:cNvPr id="30" name="Text Box 7"/>
          <p:cNvSpPr txBox="1">
            <a:spLocks noChangeArrowheads="1"/>
          </p:cNvSpPr>
          <p:nvPr/>
        </p:nvSpPr>
        <p:spPr bwMode="auto">
          <a:xfrm>
            <a:off x="4572000" y="3717032"/>
            <a:ext cx="4392488" cy="907941"/>
          </a:xfrm>
          <a:prstGeom prst="rect">
            <a:avLst/>
          </a:prstGeom>
          <a:noFill/>
          <a:ln w="9525" algn="ctr">
            <a:noFill/>
            <a:miter lim="800000"/>
            <a:headEnd/>
            <a:tailEnd/>
          </a:ln>
          <a:effectLst/>
        </p:spPr>
        <p:txBody>
          <a:bodyPr wrap="square">
            <a:spAutoFit/>
          </a:bodyPr>
          <a:lstStyle/>
          <a:p>
            <a:pPr algn="ctr" defTabSz="1279525">
              <a:defRPr/>
            </a:pPr>
            <a:r>
              <a:rPr lang="en-GB" sz="1200" b="1" dirty="0" smtClean="0">
                <a:latin typeface="Arial" charset="0"/>
                <a:cs typeface="Arial" charset="0"/>
              </a:rPr>
              <a:t>Business School – Ventilation &amp; BMS</a:t>
            </a:r>
            <a:endParaRPr lang="en-GB" sz="1400" b="1" dirty="0" smtClean="0">
              <a:latin typeface="Arial" charset="0"/>
              <a:cs typeface="Arial" charset="0"/>
            </a:endParaRPr>
          </a:p>
          <a:p>
            <a:pPr defTabSz="1279525">
              <a:defRPr/>
            </a:pPr>
            <a:endParaRPr lang="en-GB" sz="1400" dirty="0">
              <a:solidFill>
                <a:schemeClr val="accent3"/>
              </a:solidFill>
              <a:latin typeface="Arial" charset="0"/>
              <a:cs typeface="Arial" charset="0"/>
            </a:endParaRPr>
          </a:p>
          <a:p>
            <a:pPr algn="ctr" defTabSz="1279525">
              <a:spcBef>
                <a:spcPct val="50000"/>
              </a:spcBef>
              <a:defRPr/>
            </a:pPr>
            <a:endParaRPr lang="en-GB" b="1" dirty="0">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620688"/>
          </a:xfrm>
        </p:spPr>
        <p:txBody>
          <a:bodyPr>
            <a:normAutofit fontScale="90000"/>
          </a:bodyPr>
          <a:lstStyle/>
          <a:p>
            <a:pPr eaLnBrk="1" hangingPunct="1"/>
            <a:r>
              <a:rPr lang="en-GB" sz="3600" dirty="0" smtClean="0"/>
              <a:t>Energy Reduction Projects</a:t>
            </a:r>
          </a:p>
        </p:txBody>
      </p:sp>
      <p:sp>
        <p:nvSpPr>
          <p:cNvPr id="13" name="Rectangle 12"/>
          <p:cNvSpPr/>
          <p:nvPr/>
        </p:nvSpPr>
        <p:spPr>
          <a:xfrm>
            <a:off x="179512" y="620688"/>
            <a:ext cx="4320480" cy="6120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p:nvSpPr>
        <p:spPr>
          <a:xfrm>
            <a:off x="4572000" y="620688"/>
            <a:ext cx="4392488" cy="61206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
          <p:cNvPicPr>
            <a:picLocks noChangeAspect="1" noChangeArrowheads="1"/>
          </p:cNvPicPr>
          <p:nvPr/>
        </p:nvPicPr>
        <p:blipFill>
          <a:blip r:embed="rId3" cstate="print"/>
          <a:srcRect/>
          <a:stretch>
            <a:fillRect/>
          </a:stretch>
        </p:blipFill>
        <p:spPr bwMode="auto">
          <a:xfrm>
            <a:off x="755576" y="1340768"/>
            <a:ext cx="3194516" cy="3024336"/>
          </a:xfrm>
          <a:prstGeom prst="rect">
            <a:avLst/>
          </a:prstGeom>
          <a:noFill/>
          <a:ln w="9525">
            <a:noFill/>
            <a:miter lim="800000"/>
            <a:headEnd/>
            <a:tailEnd/>
          </a:ln>
        </p:spPr>
      </p:pic>
      <p:sp>
        <p:nvSpPr>
          <p:cNvPr id="32" name="Rectangle 31"/>
          <p:cNvSpPr/>
          <p:nvPr/>
        </p:nvSpPr>
        <p:spPr>
          <a:xfrm>
            <a:off x="251520" y="692696"/>
            <a:ext cx="3510136" cy="584775"/>
          </a:xfrm>
          <a:prstGeom prst="rect">
            <a:avLst/>
          </a:prstGeom>
        </p:spPr>
        <p:txBody>
          <a:bodyPr wrap="square">
            <a:spAutoFit/>
          </a:bodyPr>
          <a:lstStyle/>
          <a:p>
            <a:pPr defTabSz="1279525">
              <a:defRPr/>
            </a:pPr>
            <a:r>
              <a:rPr lang="en-GB" sz="1600" b="1" dirty="0" smtClean="0">
                <a:latin typeface="Arial" charset="0"/>
                <a:cs typeface="Arial" charset="0"/>
              </a:rPr>
              <a:t>Bioscience Labs – New lighting with integral controls</a:t>
            </a:r>
            <a:endParaRPr lang="en-GB" sz="1600" b="1" dirty="0">
              <a:latin typeface="Arial" charset="0"/>
              <a:cs typeface="Arial" charset="0"/>
            </a:endParaRPr>
          </a:p>
        </p:txBody>
      </p:sp>
      <p:pic>
        <p:nvPicPr>
          <p:cNvPr id="33" name="Picture 4"/>
          <p:cNvPicPr>
            <a:picLocks noChangeAspect="1" noChangeArrowheads="1"/>
          </p:cNvPicPr>
          <p:nvPr/>
        </p:nvPicPr>
        <p:blipFill>
          <a:blip r:embed="rId4" cstate="print"/>
          <a:srcRect/>
          <a:stretch>
            <a:fillRect/>
          </a:stretch>
        </p:blipFill>
        <p:spPr bwMode="auto">
          <a:xfrm>
            <a:off x="4860032" y="4221088"/>
            <a:ext cx="3744416" cy="2348087"/>
          </a:xfrm>
          <a:prstGeom prst="rect">
            <a:avLst/>
          </a:prstGeom>
          <a:noFill/>
          <a:ln w="9525">
            <a:noFill/>
            <a:miter lim="800000"/>
            <a:headEnd/>
            <a:tailEnd/>
          </a:ln>
        </p:spPr>
      </p:pic>
      <p:sp>
        <p:nvSpPr>
          <p:cNvPr id="34" name="Rectangle 33"/>
          <p:cNvSpPr/>
          <p:nvPr/>
        </p:nvSpPr>
        <p:spPr>
          <a:xfrm>
            <a:off x="4655501" y="733310"/>
            <a:ext cx="4092963" cy="584775"/>
          </a:xfrm>
          <a:prstGeom prst="rect">
            <a:avLst/>
          </a:prstGeom>
        </p:spPr>
        <p:txBody>
          <a:bodyPr wrap="square">
            <a:spAutoFit/>
          </a:bodyPr>
          <a:lstStyle/>
          <a:p>
            <a:pPr defTabSz="1279525">
              <a:defRPr/>
            </a:pPr>
            <a:r>
              <a:rPr lang="en-GB" sz="1600" b="1" dirty="0" err="1" smtClean="0">
                <a:latin typeface="Arial" charset="0"/>
                <a:cs typeface="Arial" charset="0"/>
              </a:rPr>
              <a:t>Plantroom</a:t>
            </a:r>
            <a:r>
              <a:rPr lang="en-GB" sz="1600" b="1" dirty="0" smtClean="0">
                <a:latin typeface="Arial" charset="0"/>
                <a:cs typeface="Arial" charset="0"/>
              </a:rPr>
              <a:t> – New lighting with occupancy and daylight controls</a:t>
            </a:r>
            <a:endParaRPr lang="en-GB" sz="1600" b="1" dirty="0">
              <a:latin typeface="Arial" charset="0"/>
              <a:cs typeface="Arial" charset="0"/>
            </a:endParaRPr>
          </a:p>
        </p:txBody>
      </p:sp>
      <p:pic>
        <p:nvPicPr>
          <p:cNvPr id="35" name="Picture 34" descr="DSCF0466.jpg"/>
          <p:cNvPicPr>
            <a:picLocks noChangeAspect="1"/>
          </p:cNvPicPr>
          <p:nvPr/>
        </p:nvPicPr>
        <p:blipFill>
          <a:blip r:embed="rId5" cstate="print"/>
          <a:stretch>
            <a:fillRect/>
          </a:stretch>
        </p:blipFill>
        <p:spPr>
          <a:xfrm>
            <a:off x="755576" y="4437112"/>
            <a:ext cx="3168352" cy="2160240"/>
          </a:xfrm>
          <a:prstGeom prst="rect">
            <a:avLst/>
          </a:prstGeom>
        </p:spPr>
      </p:pic>
      <p:pic>
        <p:nvPicPr>
          <p:cNvPr id="38" name="Picture 2"/>
          <p:cNvPicPr>
            <a:picLocks noChangeAspect="1" noChangeArrowheads="1"/>
          </p:cNvPicPr>
          <p:nvPr/>
        </p:nvPicPr>
        <p:blipFill>
          <a:blip r:embed="rId6" cstate="print"/>
          <a:srcRect/>
          <a:stretch>
            <a:fillRect/>
          </a:stretch>
        </p:blipFill>
        <p:spPr bwMode="auto">
          <a:xfrm>
            <a:off x="4860032" y="1844824"/>
            <a:ext cx="3749011" cy="2088232"/>
          </a:xfrm>
          <a:prstGeom prst="rect">
            <a:avLst/>
          </a:prstGeom>
          <a:noFill/>
          <a:ln w="9525">
            <a:noFill/>
            <a:miter lim="800000"/>
            <a:headEnd/>
            <a:tailEnd/>
          </a:ln>
        </p:spPr>
      </p:pic>
      <p:sp>
        <p:nvSpPr>
          <p:cNvPr id="39" name="Rectangle 3"/>
          <p:cNvSpPr txBox="1">
            <a:spLocks noChangeArrowheads="1"/>
          </p:cNvSpPr>
          <p:nvPr/>
        </p:nvSpPr>
        <p:spPr>
          <a:xfrm>
            <a:off x="4788024" y="1340768"/>
            <a:ext cx="3600400" cy="360040"/>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altLang="ja-JP" sz="4000" b="1" i="0" u="none" strike="noStrike" kern="1200" cap="none" spc="0" normalizeH="0" baseline="0" noProof="0" dirty="0" smtClean="0">
                <a:ln>
                  <a:noFill/>
                </a:ln>
                <a:solidFill>
                  <a:srgbClr val="92D050"/>
                </a:solidFill>
                <a:effectLst/>
                <a:uLnTx/>
                <a:uFillTx/>
                <a:latin typeface="+mn-lt"/>
                <a:ea typeface="ＭＳ Ｐゴシック" pitchFamily="16" charset="-128"/>
                <a:cs typeface="+mn-cs"/>
              </a:rPr>
              <a:t>84 % energy saving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altLang="ja-JP" sz="3200" b="0" i="0" u="none" strike="noStrike" kern="1200" cap="none" spc="0" normalizeH="0" baseline="0" noProof="0" dirty="0" smtClean="0">
              <a:ln>
                <a:noFill/>
              </a:ln>
              <a:solidFill>
                <a:schemeClr val="tx1"/>
              </a:solidFill>
              <a:effectLst/>
              <a:uLnTx/>
              <a:uFillTx/>
              <a:latin typeface="+mn-lt"/>
              <a:ea typeface="ＭＳ Ｐゴシック" pitchFamily="16" charset="-128"/>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915888"/>
          </a:xfrm>
        </p:spPr>
        <p:txBody>
          <a:bodyPr/>
          <a:lstStyle/>
          <a:p>
            <a:pPr algn="ctr"/>
            <a:r>
              <a:rPr lang="en-GB" dirty="0" smtClean="0"/>
              <a:t>Mixed Recycling on campus</a:t>
            </a:r>
            <a:endParaRPr lang="en-GB" dirty="0"/>
          </a:p>
        </p:txBody>
      </p:sp>
      <p:graphicFrame>
        <p:nvGraphicFramePr>
          <p:cNvPr id="4" name="Picture Placeholder 4"/>
          <p:cNvGraphicFramePr>
            <a:graphicFrameLocks/>
          </p:cNvGraphicFramePr>
          <p:nvPr>
            <p:extLst>
              <p:ext uri="{D42A27DB-BD31-4B8C-83A1-F6EECF244321}">
                <p14:modId xmlns:p14="http://schemas.microsoft.com/office/powerpoint/2010/main" val="807620216"/>
              </p:ext>
            </p:extLst>
          </p:nvPr>
        </p:nvGraphicFramePr>
        <p:xfrm>
          <a:off x="899592" y="1124744"/>
          <a:ext cx="7488832" cy="48965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497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4624"/>
            <a:ext cx="7772400" cy="659160"/>
          </a:xfrm>
        </p:spPr>
        <p:txBody>
          <a:bodyPr/>
          <a:lstStyle/>
          <a:p>
            <a:pPr algn="ctr"/>
            <a:r>
              <a:rPr lang="en-GB" sz="4400" dirty="0" smtClean="0">
                <a:solidFill>
                  <a:schemeClr val="tx2">
                    <a:lumMod val="90000"/>
                  </a:schemeClr>
                </a:solidFill>
              </a:rPr>
              <a:t>Current HAS Projects</a:t>
            </a:r>
            <a:endParaRPr lang="en-GB" sz="4400" dirty="0">
              <a:solidFill>
                <a:schemeClr val="tx2">
                  <a:lumMod val="90000"/>
                </a:schemeClr>
              </a:solidFill>
            </a:endParaRPr>
          </a:p>
        </p:txBody>
      </p:sp>
      <p:sp>
        <p:nvSpPr>
          <p:cNvPr id="5" name="Content Placeholder 4"/>
          <p:cNvSpPr>
            <a:spLocks noGrp="1"/>
          </p:cNvSpPr>
          <p:nvPr>
            <p:ph idx="1"/>
          </p:nvPr>
        </p:nvSpPr>
        <p:spPr>
          <a:xfrm>
            <a:off x="469776" y="764704"/>
            <a:ext cx="8062664" cy="5616624"/>
          </a:xfrm>
        </p:spPr>
        <p:txBody>
          <a:bodyPr/>
          <a:lstStyle/>
          <a:p>
            <a:r>
              <a:rPr lang="en-GB" sz="1600" dirty="0" smtClean="0"/>
              <a:t>A mixed recycling scheme is being introduced across campus, both internal/external. Produced 140 tonnes of MR in 2013.</a:t>
            </a:r>
          </a:p>
          <a:p>
            <a:pPr>
              <a:buNone/>
            </a:pPr>
            <a:endParaRPr lang="en-GB" sz="1600" dirty="0" smtClean="0"/>
          </a:p>
          <a:p>
            <a:r>
              <a:rPr lang="en-GB" sz="1600" dirty="0" smtClean="0"/>
              <a:t>Zero waste to landfill- Energy from Waste Incinerator facility 725 tonnes of waste produced in 2013</a:t>
            </a:r>
          </a:p>
          <a:p>
            <a:pPr>
              <a:buNone/>
            </a:pPr>
            <a:endParaRPr lang="en-GB" sz="1600" dirty="0" smtClean="0"/>
          </a:p>
          <a:p>
            <a:r>
              <a:rPr lang="en-GB" sz="1600" dirty="0" smtClean="0"/>
              <a:t>Implementation of 5 year Sustainable Travel Plan. </a:t>
            </a:r>
            <a:br>
              <a:rPr lang="en-GB" sz="1600" dirty="0" smtClean="0"/>
            </a:br>
            <a:endParaRPr lang="en-GB" sz="1600" dirty="0" smtClean="0"/>
          </a:p>
          <a:p>
            <a:r>
              <a:rPr lang="en-GB" sz="1600" dirty="0" smtClean="0"/>
              <a:t>New Tennis Court refurbishment linked up to Mason CHP.</a:t>
            </a:r>
            <a:br>
              <a:rPr lang="en-GB" sz="1600" dirty="0" smtClean="0"/>
            </a:br>
            <a:endParaRPr lang="en-GB" sz="1600" dirty="0" smtClean="0"/>
          </a:p>
          <a:p>
            <a:r>
              <a:rPr lang="en-GB" sz="1600" dirty="0" smtClean="0"/>
              <a:t>Now extending district heating system to supply Jarratt Hall and new sports campus. </a:t>
            </a:r>
            <a:r>
              <a:rPr lang="en-GB" sz="1600" b="0" i="1" dirty="0" smtClean="0"/>
              <a:t>Shortlisted for a Green Gown 2012 award and 2013 Civic Trust Award </a:t>
            </a:r>
            <a:endParaRPr lang="en-GB" sz="1600" i="1" dirty="0" smtClean="0"/>
          </a:p>
          <a:p>
            <a:pPr>
              <a:buNone/>
            </a:pPr>
            <a:endParaRPr lang="en-GB" sz="1600" dirty="0" smtClean="0"/>
          </a:p>
          <a:p>
            <a:r>
              <a:rPr lang="en-GB" sz="1600" dirty="0" smtClean="0"/>
              <a:t>Green Impacts Awards for staff. </a:t>
            </a:r>
          </a:p>
          <a:p>
            <a:pPr>
              <a:buNone/>
            </a:pPr>
            <a:endParaRPr lang="en-GB" sz="1600" dirty="0" smtClean="0"/>
          </a:p>
          <a:p>
            <a:r>
              <a:rPr lang="en-GB" sz="1600" dirty="0" err="1" smtClean="0"/>
              <a:t>Junkbusters</a:t>
            </a:r>
            <a:r>
              <a:rPr lang="en-GB" sz="1600" dirty="0" smtClean="0"/>
              <a:t>- Award winning community project</a:t>
            </a:r>
          </a:p>
          <a:p>
            <a:pPr>
              <a:buNone/>
            </a:pPr>
            <a:r>
              <a:rPr lang="en-GB" sz="1600" dirty="0" smtClean="0"/>
              <a:t>To reduce waste, promote recycling and reuse</a:t>
            </a:r>
          </a:p>
          <a:p>
            <a:pPr marL="0" indent="0">
              <a:buNone/>
            </a:pPr>
            <a:endParaRPr lang="en-GB" sz="1600" dirty="0" smtClean="0"/>
          </a:p>
          <a:p>
            <a:r>
              <a:rPr lang="en-GB" sz="1600" dirty="0" smtClean="0"/>
              <a:t>GREG-Green. Reduce. Environment. Genius</a:t>
            </a:r>
          </a:p>
          <a:p>
            <a:pPr>
              <a:buNone/>
            </a:pPr>
            <a:r>
              <a:rPr lang="en-GB" sz="1600" dirty="0" smtClean="0"/>
              <a:t>is Student Accommodations sustainable mascot.</a:t>
            </a:r>
          </a:p>
        </p:txBody>
      </p:sp>
      <p:pic>
        <p:nvPicPr>
          <p:cNvPr id="2052" name="Picture 4" descr="C:\Users\User\Downloads\18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3358" y="4040866"/>
            <a:ext cx="2592288" cy="194421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6552728" cy="648072"/>
          </a:xfrm>
        </p:spPr>
        <p:txBody>
          <a:bodyPr/>
          <a:lstStyle/>
          <a:p>
            <a:r>
              <a:rPr lang="en-GB" dirty="0" smtClean="0">
                <a:solidFill>
                  <a:schemeClr val="tx2">
                    <a:lumMod val="75000"/>
                  </a:schemeClr>
                </a:solidFill>
              </a:rPr>
              <a:t>Mason redevelopment 2008</a:t>
            </a:r>
            <a:endParaRPr lang="en-GB" dirty="0">
              <a:solidFill>
                <a:schemeClr val="tx2">
                  <a:lumMod val="75000"/>
                </a:schemeClr>
              </a:solidFill>
            </a:endParaRPr>
          </a:p>
        </p:txBody>
      </p:sp>
      <p:sp>
        <p:nvSpPr>
          <p:cNvPr id="3" name="Content Placeholder 2"/>
          <p:cNvSpPr>
            <a:spLocks noGrp="1"/>
          </p:cNvSpPr>
          <p:nvPr>
            <p:ph idx="1"/>
          </p:nvPr>
        </p:nvSpPr>
        <p:spPr>
          <a:xfrm>
            <a:off x="1115616" y="1340768"/>
            <a:ext cx="7772400" cy="3504357"/>
          </a:xfrm>
        </p:spPr>
        <p:txBody>
          <a:bodyPr/>
          <a:lstStyle/>
          <a:p>
            <a:pPr lvl="1">
              <a:lnSpc>
                <a:spcPct val="90000"/>
              </a:lnSpc>
              <a:buNone/>
            </a:pPr>
            <a:endParaRPr lang="en-GB" dirty="0" smtClean="0"/>
          </a:p>
          <a:p>
            <a:r>
              <a:rPr lang="en-GB" sz="1800" dirty="0" smtClean="0"/>
              <a:t> Above specification insulation fitted</a:t>
            </a:r>
          </a:p>
          <a:p>
            <a:r>
              <a:rPr lang="en-GB" sz="1800" dirty="0" smtClean="0"/>
              <a:t>Complied to approved building standards at the time</a:t>
            </a:r>
          </a:p>
          <a:p>
            <a:r>
              <a:rPr lang="en-GB" sz="1800" dirty="0" smtClean="0"/>
              <a:t>District heating system;</a:t>
            </a:r>
          </a:p>
          <a:p>
            <a:pPr lvl="1"/>
            <a:r>
              <a:rPr lang="en-GB" sz="1800" dirty="0"/>
              <a:t>M</a:t>
            </a:r>
            <a:r>
              <a:rPr lang="en-GB" sz="1800" dirty="0" smtClean="0"/>
              <a:t>ore control over temperature</a:t>
            </a:r>
          </a:p>
          <a:p>
            <a:pPr lvl="1"/>
            <a:r>
              <a:rPr lang="en-GB" sz="1800" dirty="0" smtClean="0"/>
              <a:t>Improved energy efficiency</a:t>
            </a:r>
          </a:p>
          <a:p>
            <a:pPr lvl="1"/>
            <a:r>
              <a:rPr lang="en-GB" sz="1800" dirty="0"/>
              <a:t>E</a:t>
            </a:r>
            <a:r>
              <a:rPr lang="en-GB" sz="1800" dirty="0" smtClean="0"/>
              <a:t>nhanced environmental protection</a:t>
            </a:r>
          </a:p>
          <a:p>
            <a:pPr lvl="1"/>
            <a:r>
              <a:rPr lang="en-GB" sz="1800" dirty="0" smtClean="0"/>
              <a:t>Decreased life cycle costs</a:t>
            </a:r>
          </a:p>
          <a:p>
            <a:pPr lvl="1"/>
            <a:r>
              <a:rPr lang="en-GB" sz="1800" dirty="0" smtClean="0"/>
              <a:t>Decreased building capital costs</a:t>
            </a:r>
          </a:p>
          <a:p>
            <a:pPr lvl="1"/>
            <a:endParaRPr lang="en-GB" sz="1800" dirty="0"/>
          </a:p>
          <a:p>
            <a:pPr lvl="1">
              <a:buNone/>
            </a:pPr>
            <a:endParaRPr lang="en-GB" sz="1800" dirty="0" smtClean="0"/>
          </a:p>
        </p:txBody>
      </p:sp>
      <p:sp>
        <p:nvSpPr>
          <p:cNvPr id="5" name="TextBox 4"/>
          <p:cNvSpPr txBox="1"/>
          <p:nvPr/>
        </p:nvSpPr>
        <p:spPr>
          <a:xfrm>
            <a:off x="1115616" y="908720"/>
            <a:ext cx="6696744" cy="461665"/>
          </a:xfrm>
          <a:prstGeom prst="rect">
            <a:avLst/>
          </a:prstGeom>
          <a:noFill/>
        </p:spPr>
        <p:txBody>
          <a:bodyPr wrap="square" rtlCol="0">
            <a:spAutoFit/>
          </a:bodyPr>
          <a:lstStyle/>
          <a:p>
            <a:r>
              <a:rPr lang="en-GB" sz="2400" dirty="0" smtClean="0"/>
              <a:t>40% more students, 15% less energy use</a:t>
            </a:r>
            <a:endParaRPr lang="en-GB" sz="2400" dirty="0"/>
          </a:p>
        </p:txBody>
      </p:sp>
      <p:pic>
        <p:nvPicPr>
          <p:cNvPr id="6" name="Picture 5" descr="accommodation-advert2"/>
          <p:cNvPicPr/>
          <p:nvPr/>
        </p:nvPicPr>
        <p:blipFill>
          <a:blip r:embed="rId2" cstate="print"/>
          <a:srcRect b="21182"/>
          <a:stretch>
            <a:fillRect/>
          </a:stretch>
        </p:blipFill>
        <p:spPr bwMode="auto">
          <a:xfrm>
            <a:off x="683568" y="4869160"/>
            <a:ext cx="5803518" cy="1596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548680"/>
            <a:ext cx="3094112" cy="659160"/>
          </a:xfrm>
        </p:spPr>
        <p:txBody>
          <a:bodyPr/>
          <a:lstStyle/>
          <a:p>
            <a:pPr algn="ctr"/>
            <a:r>
              <a:rPr lang="en-GB" b="1" dirty="0" smtClean="0">
                <a:solidFill>
                  <a:schemeClr val="tx2">
                    <a:lumMod val="90000"/>
                  </a:schemeClr>
                </a:solidFill>
                <a:effectLst>
                  <a:outerShdw blurRad="38100" dist="38100" dir="2700000" algn="tl">
                    <a:srgbClr val="000000">
                      <a:alpha val="43137"/>
                    </a:srgbClr>
                  </a:outerShdw>
                </a:effectLst>
              </a:rPr>
              <a:t>Transport</a:t>
            </a:r>
            <a:r>
              <a:rPr lang="en-GB" b="1" dirty="0" smtClean="0">
                <a:effectLst>
                  <a:outerShdw blurRad="38100" dist="38100" dir="2700000" algn="tl">
                    <a:srgbClr val="000000">
                      <a:alpha val="43137"/>
                    </a:srgbClr>
                  </a:outerShdw>
                </a:effectLst>
              </a:rPr>
              <a:t> </a:t>
            </a:r>
            <a:endParaRPr lang="en-GB" b="1"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476672"/>
            <a:ext cx="2895851" cy="188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3568" y="1700808"/>
            <a:ext cx="7848872" cy="4801314"/>
          </a:xfrm>
          <a:prstGeom prst="rect">
            <a:avLst/>
          </a:prstGeom>
          <a:noFill/>
        </p:spPr>
        <p:txBody>
          <a:bodyPr wrap="square" rtlCol="0">
            <a:spAutoFit/>
          </a:bodyPr>
          <a:lstStyle/>
          <a:p>
            <a:pPr marL="457200" indent="-457200">
              <a:buFont typeface="Wingdings" pitchFamily="2" charset="2"/>
              <a:buChar char="q"/>
            </a:pPr>
            <a:r>
              <a:rPr lang="en-GB" sz="1800" dirty="0" smtClean="0"/>
              <a:t>Green Machine electric vehicle </a:t>
            </a:r>
            <a:br>
              <a:rPr lang="en-GB" sz="1800" dirty="0" smtClean="0"/>
            </a:br>
            <a:endParaRPr lang="en-GB" sz="1800" dirty="0" smtClean="0"/>
          </a:p>
          <a:p>
            <a:pPr marL="457200" indent="-457200">
              <a:buFont typeface="Wingdings" pitchFamily="2" charset="2"/>
              <a:buChar char="q"/>
            </a:pPr>
            <a:r>
              <a:rPr lang="en-GB" sz="1800" dirty="0" smtClean="0"/>
              <a:t>Introduction of 2</a:t>
            </a:r>
            <a:r>
              <a:rPr lang="en-GB" sz="1800" baseline="30000" dirty="0" smtClean="0"/>
              <a:t>nd</a:t>
            </a:r>
            <a:r>
              <a:rPr lang="en-GB" sz="1800" dirty="0" smtClean="0"/>
              <a:t> electric vehicle, </a:t>
            </a:r>
            <a:r>
              <a:rPr lang="en-GB" sz="1800" dirty="0"/>
              <a:t>a</a:t>
            </a:r>
            <a:r>
              <a:rPr lang="en-GB" sz="1800" dirty="0" smtClean="0"/>
              <a:t> spruced up milk float.</a:t>
            </a:r>
            <a:br>
              <a:rPr lang="en-GB" sz="1800" dirty="0" smtClean="0"/>
            </a:br>
            <a:endParaRPr lang="en-GB" sz="1800" dirty="0" smtClean="0"/>
          </a:p>
          <a:p>
            <a:pPr marL="457200" indent="-457200">
              <a:buFont typeface="Wingdings" pitchFamily="2" charset="2"/>
              <a:buChar char="q"/>
            </a:pPr>
            <a:r>
              <a:rPr lang="en-GB" sz="1800" dirty="0" smtClean="0"/>
              <a:t>Hydrogen Micro cabs and our own Hydrogen refuelling station.</a:t>
            </a:r>
            <a:br>
              <a:rPr lang="en-GB" sz="1800" dirty="0" smtClean="0"/>
            </a:br>
            <a:endParaRPr lang="en-GB" sz="1800" dirty="0" smtClean="0"/>
          </a:p>
          <a:p>
            <a:pPr marL="457200" indent="-457200">
              <a:buFont typeface="Wingdings" pitchFamily="2" charset="2"/>
              <a:buChar char="q"/>
            </a:pPr>
            <a:r>
              <a:rPr lang="en-GB" sz="1800" dirty="0" smtClean="0"/>
              <a:t>Hybrid Smart car </a:t>
            </a:r>
          </a:p>
          <a:p>
            <a:endParaRPr lang="en-GB" sz="1800" dirty="0" smtClean="0"/>
          </a:p>
          <a:p>
            <a:pPr marL="457200" indent="-457200">
              <a:buFont typeface="Wingdings" pitchFamily="2" charset="2"/>
              <a:buChar char="q"/>
            </a:pPr>
            <a:r>
              <a:rPr lang="en-GB" sz="1800" dirty="0" smtClean="0"/>
              <a:t>Runner up in the innovation in fleet management category in the Energy Saving Trusts Fleet </a:t>
            </a:r>
            <a:r>
              <a:rPr lang="en-GB" sz="1800" dirty="0"/>
              <a:t>H</a:t>
            </a:r>
            <a:r>
              <a:rPr lang="en-GB" sz="1800" dirty="0" smtClean="0"/>
              <a:t>ero Award 2012.</a:t>
            </a:r>
          </a:p>
          <a:p>
            <a:pPr marL="457200" indent="-457200">
              <a:buFont typeface="Wingdings" pitchFamily="2" charset="2"/>
              <a:buChar char="q"/>
            </a:pPr>
            <a:endParaRPr lang="en-GB" sz="1800" dirty="0"/>
          </a:p>
          <a:p>
            <a:pPr marL="457200" indent="-457200">
              <a:buFont typeface="Wingdings" pitchFamily="2" charset="2"/>
              <a:buChar char="q"/>
            </a:pPr>
            <a:r>
              <a:rPr lang="en-GB" sz="1800" dirty="0" smtClean="0"/>
              <a:t>Travel Survey launched in Feb 2013 to measure staff and student travel options. Beginning of scope 3 accounting. </a:t>
            </a:r>
          </a:p>
          <a:p>
            <a:pPr marL="457200" indent="-457200">
              <a:buFont typeface="Wingdings" pitchFamily="2" charset="2"/>
              <a:buChar char="q"/>
            </a:pPr>
            <a:endParaRPr lang="en-GB" sz="1800" dirty="0"/>
          </a:p>
          <a:p>
            <a:r>
              <a:rPr lang="en-GB" sz="1800" dirty="0" smtClean="0"/>
              <a:t>Using more sustainable transport all contributes towards the University’s carbon footprint.  </a:t>
            </a:r>
            <a:endParaRPr lang="en-GB" sz="1800" dirty="0"/>
          </a:p>
          <a:p>
            <a:pPr marL="457200" indent="-457200">
              <a:buFont typeface="Wingdings" pitchFamily="2" charset="2"/>
              <a:buChar char="q"/>
            </a:pPr>
            <a:endParaRPr lang="en-GB" sz="18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712" y="132616"/>
            <a:ext cx="2448272" cy="1556792"/>
          </a:xfrm>
          <a:prstGeom prst="rect">
            <a:avLst/>
          </a:prstGeom>
          <a:effectLst>
            <a:softEdge rad="31750"/>
          </a:effectLst>
        </p:spPr>
      </p:pic>
    </p:spTree>
    <p:extLst>
      <p:ext uri="{BB962C8B-B14F-4D97-AF65-F5344CB8AC3E}">
        <p14:creationId xmlns:p14="http://schemas.microsoft.com/office/powerpoint/2010/main" val="2619950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7772400" cy="1362075"/>
          </a:xfrm>
        </p:spPr>
        <p:txBody>
          <a:bodyPr/>
          <a:lstStyle/>
          <a:p>
            <a:r>
              <a:rPr lang="en-GB" sz="8000" dirty="0" smtClean="0"/>
              <a:t>Key POINTS</a:t>
            </a:r>
            <a:endParaRPr lang="en-GB" sz="8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7772400" cy="1143000"/>
          </a:xfrm>
        </p:spPr>
        <p:txBody>
          <a:bodyPr/>
          <a:lstStyle/>
          <a:p>
            <a:pPr algn="ctr"/>
            <a:r>
              <a:rPr lang="en-GB" sz="3600" dirty="0" smtClean="0">
                <a:solidFill>
                  <a:schemeClr val="tx2">
                    <a:lumMod val="90000"/>
                  </a:schemeClr>
                </a:solidFill>
              </a:rPr>
              <a:t>…be imaginative and think holistically </a:t>
            </a:r>
            <a:endParaRPr lang="en-GB" sz="3600" dirty="0">
              <a:solidFill>
                <a:schemeClr val="tx2">
                  <a:lumMod val="90000"/>
                </a:schemeClr>
              </a:solidFill>
            </a:endParaRPr>
          </a:p>
        </p:txBody>
      </p:sp>
      <p:sp>
        <p:nvSpPr>
          <p:cNvPr id="3" name="Content Placeholder 2"/>
          <p:cNvSpPr>
            <a:spLocks noGrp="1"/>
          </p:cNvSpPr>
          <p:nvPr>
            <p:ph idx="1"/>
          </p:nvPr>
        </p:nvSpPr>
        <p:spPr>
          <a:xfrm>
            <a:off x="685800" y="1484784"/>
            <a:ext cx="7772400" cy="3656013"/>
          </a:xfrm>
        </p:spPr>
        <p:txBody>
          <a:bodyPr/>
          <a:lstStyle/>
          <a:p>
            <a:r>
              <a:rPr lang="en-GB" dirty="0" smtClean="0"/>
              <a:t>Space utilisation</a:t>
            </a:r>
          </a:p>
          <a:p>
            <a:r>
              <a:rPr lang="en-GB" dirty="0" smtClean="0"/>
              <a:t>Energy usage</a:t>
            </a:r>
          </a:p>
          <a:p>
            <a:r>
              <a:rPr lang="en-GB" dirty="0" smtClean="0"/>
              <a:t>Food waste?</a:t>
            </a:r>
          </a:p>
          <a:p>
            <a:r>
              <a:rPr lang="en-GB" dirty="0" smtClean="0"/>
              <a:t>Convenience</a:t>
            </a:r>
          </a:p>
          <a:p>
            <a:r>
              <a:rPr lang="en-GB" dirty="0" smtClean="0"/>
              <a:t>Waste reduction and recycling</a:t>
            </a:r>
          </a:p>
          <a:p>
            <a:r>
              <a:rPr lang="en-GB" dirty="0" smtClean="0"/>
              <a:t>Communications strategy </a:t>
            </a:r>
          </a:p>
          <a:p>
            <a:r>
              <a:rPr lang="en-GB" dirty="0" smtClean="0"/>
              <a:t>Behavioural change</a:t>
            </a:r>
          </a:p>
          <a:p>
            <a:r>
              <a:rPr lang="en-GB" dirty="0" smtClean="0"/>
              <a:t>Technology, smart phones, apps?</a:t>
            </a:r>
          </a:p>
          <a:p>
            <a:r>
              <a:rPr lang="en-GB" dirty="0" smtClean="0"/>
              <a:t>Who is your audience?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90000"/>
                  </a:schemeClr>
                </a:solidFill>
              </a:rPr>
              <a:t>Possible stakeholders....</a:t>
            </a:r>
            <a:endParaRPr lang="en-GB" dirty="0">
              <a:solidFill>
                <a:schemeClr val="tx2">
                  <a:lumMod val="90000"/>
                </a:schemeClr>
              </a:solidFill>
            </a:endParaRPr>
          </a:p>
        </p:txBody>
      </p:sp>
      <p:sp>
        <p:nvSpPr>
          <p:cNvPr id="3" name="Content Placeholder 2"/>
          <p:cNvSpPr>
            <a:spLocks noGrp="1"/>
          </p:cNvSpPr>
          <p:nvPr>
            <p:ph idx="1"/>
          </p:nvPr>
        </p:nvSpPr>
        <p:spPr>
          <a:xfrm>
            <a:off x="904056" y="1772816"/>
            <a:ext cx="7772400" cy="3656013"/>
          </a:xfrm>
        </p:spPr>
        <p:txBody>
          <a:bodyPr/>
          <a:lstStyle/>
          <a:p>
            <a:r>
              <a:rPr lang="en-GB" sz="2000" dirty="0" smtClean="0"/>
              <a:t>University of Birmingham </a:t>
            </a:r>
          </a:p>
          <a:p>
            <a:r>
              <a:rPr lang="en-GB" sz="2000" dirty="0" smtClean="0"/>
              <a:t>Birmingham City Council</a:t>
            </a:r>
          </a:p>
          <a:p>
            <a:r>
              <a:rPr lang="en-GB" sz="2000" dirty="0" smtClean="0"/>
              <a:t>Staff at Student Accommodation</a:t>
            </a:r>
          </a:p>
          <a:p>
            <a:r>
              <a:rPr lang="en-GB" sz="2000" dirty="0" smtClean="0"/>
              <a:t>NGO’s and interest groups</a:t>
            </a:r>
          </a:p>
          <a:p>
            <a:r>
              <a:rPr lang="en-GB" sz="2000" dirty="0" smtClean="0"/>
              <a:t>Local community</a:t>
            </a:r>
          </a:p>
          <a:p>
            <a:r>
              <a:rPr lang="en-GB" sz="2000" dirty="0" smtClean="0"/>
              <a:t>Maintenance</a:t>
            </a:r>
          </a:p>
          <a:p>
            <a:r>
              <a:rPr lang="en-GB" sz="2000" dirty="0" smtClean="0"/>
              <a:t>Estates office at the University</a:t>
            </a:r>
          </a:p>
          <a:p>
            <a:r>
              <a:rPr lang="en-GB" sz="2000" dirty="0" smtClean="0"/>
              <a:t>Students/tenants</a:t>
            </a:r>
          </a:p>
          <a:p>
            <a:r>
              <a:rPr lang="en-GB" sz="2000" dirty="0" smtClean="0"/>
              <a:t>Contractors on site</a:t>
            </a:r>
          </a:p>
          <a:p>
            <a:r>
              <a:rPr lang="en-GB" sz="2000" dirty="0" smtClean="0"/>
              <a:t>Government grants and funding</a:t>
            </a:r>
          </a:p>
          <a:p>
            <a:r>
              <a:rPr lang="en-GB" sz="2000" dirty="0" smtClean="0"/>
              <a:t>Energy suppliers etc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7772400" cy="1362075"/>
          </a:xfrm>
        </p:spPr>
        <p:txBody>
          <a:bodyPr/>
          <a:lstStyle/>
          <a:p>
            <a:r>
              <a:rPr lang="en-GB" dirty="0" smtClean="0"/>
              <a:t>Overview of the University’s situation</a:t>
            </a:r>
            <a:endParaRPr lang="en-GB" dirty="0"/>
          </a:p>
        </p:txBody>
      </p:sp>
      <p:sp>
        <p:nvSpPr>
          <p:cNvPr id="4" name="TextBox 3"/>
          <p:cNvSpPr txBox="1"/>
          <p:nvPr/>
        </p:nvSpPr>
        <p:spPr>
          <a:xfrm>
            <a:off x="683568" y="4005064"/>
            <a:ext cx="6624736" cy="830997"/>
          </a:xfrm>
          <a:prstGeom prst="rect">
            <a:avLst/>
          </a:prstGeom>
          <a:noFill/>
        </p:spPr>
        <p:txBody>
          <a:bodyPr wrap="square" rtlCol="0">
            <a:spAutoFit/>
          </a:bodyPr>
          <a:lstStyle/>
          <a:p>
            <a:r>
              <a:rPr lang="en-GB" sz="2400" b="0" dirty="0" smtClean="0"/>
              <a:t>Strategic framework, Carbon targets, challenges, legislation and performance</a:t>
            </a:r>
            <a:endParaRPr lang="en-GB" sz="2400"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lumMod val="90000"/>
                  </a:schemeClr>
                </a:solidFill>
              </a:rPr>
              <a:t>Finally...</a:t>
            </a:r>
            <a:endParaRPr lang="en-GB" dirty="0">
              <a:solidFill>
                <a:schemeClr val="tx2">
                  <a:lumMod val="90000"/>
                </a:schemeClr>
              </a:solidFill>
            </a:endParaRPr>
          </a:p>
        </p:txBody>
      </p:sp>
      <p:sp>
        <p:nvSpPr>
          <p:cNvPr id="3" name="Content Placeholder 2"/>
          <p:cNvSpPr>
            <a:spLocks noGrp="1"/>
          </p:cNvSpPr>
          <p:nvPr>
            <p:ph idx="1"/>
          </p:nvPr>
        </p:nvSpPr>
        <p:spPr/>
        <p:txBody>
          <a:bodyPr/>
          <a:lstStyle/>
          <a:p>
            <a:r>
              <a:rPr lang="en-GB" dirty="0" smtClean="0"/>
              <a:t>Push the boundaries- exceed 20:20 target</a:t>
            </a:r>
          </a:p>
          <a:p>
            <a:r>
              <a:rPr lang="en-GB" dirty="0" smtClean="0"/>
              <a:t>Feasible business proposal;</a:t>
            </a:r>
          </a:p>
          <a:p>
            <a:pPr lvl="1"/>
            <a:r>
              <a:rPr lang="en-GB" dirty="0" smtClean="0"/>
              <a:t>Cost of the project</a:t>
            </a:r>
          </a:p>
          <a:p>
            <a:pPr lvl="1"/>
            <a:r>
              <a:rPr lang="en-GB" dirty="0" smtClean="0"/>
              <a:t>Carbon reduction</a:t>
            </a:r>
          </a:p>
          <a:p>
            <a:pPr lvl="1"/>
            <a:r>
              <a:rPr lang="en-GB" dirty="0" smtClean="0"/>
              <a:t>Payback</a:t>
            </a:r>
          </a:p>
          <a:p>
            <a:pPr lvl="1"/>
            <a:r>
              <a:rPr lang="en-GB" dirty="0" smtClean="0"/>
              <a:t>Reputation</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7544" y="332656"/>
            <a:ext cx="8424863" cy="1143000"/>
          </a:xfrm>
          <a:noFill/>
        </p:spPr>
        <p:txBody>
          <a:bodyPr/>
          <a:lstStyle/>
          <a:p>
            <a:pPr algn="ctr"/>
            <a:r>
              <a:rPr lang="en-GB" b="1" dirty="0" smtClean="0">
                <a:solidFill>
                  <a:schemeClr val="tx2">
                    <a:lumMod val="90000"/>
                  </a:schemeClr>
                </a:solidFill>
              </a:rPr>
              <a:t>Strategic framework </a:t>
            </a:r>
            <a:br>
              <a:rPr lang="en-GB" b="1" dirty="0" smtClean="0">
                <a:solidFill>
                  <a:schemeClr val="tx2">
                    <a:lumMod val="90000"/>
                  </a:schemeClr>
                </a:solidFill>
              </a:rPr>
            </a:br>
            <a:r>
              <a:rPr lang="en-GB" b="1" dirty="0" smtClean="0">
                <a:solidFill>
                  <a:schemeClr val="tx2">
                    <a:lumMod val="90000"/>
                  </a:schemeClr>
                </a:solidFill>
              </a:rPr>
              <a:t>University Vision</a:t>
            </a:r>
          </a:p>
        </p:txBody>
      </p:sp>
      <p:sp>
        <p:nvSpPr>
          <p:cNvPr id="37892" name="Text Box 4"/>
          <p:cNvSpPr txBox="1">
            <a:spLocks noChangeArrowheads="1"/>
          </p:cNvSpPr>
          <p:nvPr/>
        </p:nvSpPr>
        <p:spPr bwMode="auto">
          <a:xfrm>
            <a:off x="683568" y="4293096"/>
            <a:ext cx="7632700" cy="1446550"/>
          </a:xfrm>
          <a:prstGeom prst="rect">
            <a:avLst/>
          </a:prstGeom>
          <a:noFill/>
          <a:ln w="9525">
            <a:noFill/>
            <a:miter lim="800000"/>
            <a:headEnd/>
            <a:tailEnd/>
          </a:ln>
        </p:spPr>
        <p:txBody>
          <a:bodyPr>
            <a:spAutoFit/>
          </a:bodyPr>
          <a:lstStyle/>
          <a:p>
            <a:r>
              <a:rPr lang="en-GB" sz="2000" i="1" dirty="0" smtClean="0"/>
              <a:t>‘Our </a:t>
            </a:r>
            <a:r>
              <a:rPr lang="en-GB" sz="2000" i="1" dirty="0"/>
              <a:t>Carbon Management Strategy will deliver a range of responses to ensure we achieve a </a:t>
            </a:r>
            <a:r>
              <a:rPr lang="en-GB" sz="2400" i="1" dirty="0"/>
              <a:t>20% </a:t>
            </a:r>
            <a:r>
              <a:rPr lang="en-GB" sz="2000" i="1" dirty="0"/>
              <a:t>reduction in our carbon emissions by </a:t>
            </a:r>
            <a:r>
              <a:rPr lang="en-GB" sz="2400" i="1" dirty="0"/>
              <a:t>2020</a:t>
            </a:r>
            <a:r>
              <a:rPr lang="en-GB" sz="2000" i="1" dirty="0"/>
              <a:t>, whilst preserving the iconic cultural heritage embodied by our historic estate.’</a:t>
            </a:r>
          </a:p>
        </p:txBody>
      </p:sp>
      <p:sp>
        <p:nvSpPr>
          <p:cNvPr id="37893" name="Text Box 5"/>
          <p:cNvSpPr txBox="1">
            <a:spLocks noChangeArrowheads="1"/>
          </p:cNvSpPr>
          <p:nvPr/>
        </p:nvSpPr>
        <p:spPr bwMode="auto">
          <a:xfrm>
            <a:off x="755576" y="1700808"/>
            <a:ext cx="7488237" cy="1939925"/>
          </a:xfrm>
          <a:prstGeom prst="rect">
            <a:avLst/>
          </a:prstGeom>
          <a:noFill/>
          <a:ln w="9525">
            <a:noFill/>
            <a:miter lim="800000"/>
            <a:headEnd/>
            <a:tailEnd/>
          </a:ln>
        </p:spPr>
        <p:txBody>
          <a:bodyPr>
            <a:spAutoFit/>
          </a:bodyPr>
          <a:lstStyle/>
          <a:p>
            <a:r>
              <a:rPr lang="en-GB" sz="2000" i="1" dirty="0"/>
              <a:t>‘We are producing an environmental strategy which sets out our core ambition to reduce our carbon footprint and evaluate the environmental impact of all our activities. This will encompass imaginative projects to ensure that our historic estate can be managed sustainably, preserving the legacy of our founders while updating it to meet the challenges of the future.’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1844824"/>
            <a:ext cx="6048672" cy="3416320"/>
          </a:xfrm>
          <a:prstGeom prst="rect">
            <a:avLst/>
          </a:prstGeom>
        </p:spPr>
        <p:txBody>
          <a:bodyPr wrap="square">
            <a:spAutoFit/>
          </a:bodyPr>
          <a:lstStyle/>
          <a:p>
            <a:pPr eaLnBrk="1" hangingPunct="1">
              <a:lnSpc>
                <a:spcPct val="90000"/>
              </a:lnSpc>
            </a:pPr>
            <a:r>
              <a:rPr lang="en-GB" sz="2000" dirty="0" smtClean="0">
                <a:solidFill>
                  <a:schemeClr val="tx2">
                    <a:lumMod val="50000"/>
                  </a:schemeClr>
                </a:solidFill>
              </a:rPr>
              <a:t>Scope 1</a:t>
            </a:r>
            <a:r>
              <a:rPr lang="en-GB" sz="2000" dirty="0" smtClean="0"/>
              <a:t> - direct emissions from sources owned or controlled by the organisation, for example emissions from combustion in owned or controlled boilers/furnaces/vehicles </a:t>
            </a:r>
          </a:p>
          <a:p>
            <a:pPr eaLnBrk="1" hangingPunct="1">
              <a:lnSpc>
                <a:spcPct val="90000"/>
              </a:lnSpc>
            </a:pPr>
            <a:endParaRPr lang="en-GB" sz="2000" dirty="0" smtClean="0"/>
          </a:p>
          <a:p>
            <a:pPr eaLnBrk="1" hangingPunct="1">
              <a:lnSpc>
                <a:spcPct val="90000"/>
              </a:lnSpc>
            </a:pPr>
            <a:r>
              <a:rPr lang="en-GB" sz="2000" dirty="0" smtClean="0">
                <a:solidFill>
                  <a:schemeClr val="tx2">
                    <a:lumMod val="50000"/>
                  </a:schemeClr>
                </a:solidFill>
              </a:rPr>
              <a:t>Scope 2</a:t>
            </a:r>
            <a:r>
              <a:rPr lang="en-GB" sz="2000" dirty="0" smtClean="0"/>
              <a:t> - accounts for emissions from the generation of purchased electricity </a:t>
            </a:r>
          </a:p>
          <a:p>
            <a:pPr eaLnBrk="1" hangingPunct="1">
              <a:lnSpc>
                <a:spcPct val="90000"/>
              </a:lnSpc>
            </a:pPr>
            <a:endParaRPr lang="en-GB" sz="2000" dirty="0" smtClean="0"/>
          </a:p>
          <a:p>
            <a:pPr eaLnBrk="1" hangingPunct="1">
              <a:lnSpc>
                <a:spcPct val="90000"/>
              </a:lnSpc>
            </a:pPr>
            <a:r>
              <a:rPr lang="en-GB" sz="2000" dirty="0" smtClean="0">
                <a:solidFill>
                  <a:schemeClr val="tx2">
                    <a:lumMod val="50000"/>
                  </a:schemeClr>
                </a:solidFill>
              </a:rPr>
              <a:t>Scope 3</a:t>
            </a:r>
            <a:r>
              <a:rPr lang="en-GB" sz="2000" dirty="0" smtClean="0"/>
              <a:t> - other indirect emissions from sources not owned or controlled by the organisation –waste, water, commuting, business travel and procurement.</a:t>
            </a:r>
          </a:p>
        </p:txBody>
      </p:sp>
      <p:sp>
        <p:nvSpPr>
          <p:cNvPr id="3" name="TextBox 2"/>
          <p:cNvSpPr txBox="1"/>
          <p:nvPr/>
        </p:nvSpPr>
        <p:spPr>
          <a:xfrm>
            <a:off x="1115616" y="476672"/>
            <a:ext cx="7344816" cy="1200329"/>
          </a:xfrm>
          <a:prstGeom prst="rect">
            <a:avLst/>
          </a:prstGeom>
          <a:noFill/>
        </p:spPr>
        <p:txBody>
          <a:bodyPr wrap="square" rtlCol="0">
            <a:spAutoFit/>
          </a:bodyPr>
          <a:lstStyle/>
          <a:p>
            <a:pPr algn="ctr"/>
            <a:r>
              <a:rPr lang="en-GB" sz="3600" dirty="0" smtClean="0">
                <a:solidFill>
                  <a:schemeClr val="tx2">
                    <a:lumMod val="90000"/>
                  </a:schemeClr>
                </a:solidFill>
              </a:rPr>
              <a:t>Which carbon (or equivalent) is counted?</a:t>
            </a:r>
            <a:endParaRPr lang="en-GB" sz="3600" dirty="0">
              <a:solidFill>
                <a:schemeClr val="tx2">
                  <a:lumMod val="90000"/>
                </a:schemeClr>
              </a:solidFill>
            </a:endParaRPr>
          </a:p>
        </p:txBody>
      </p:sp>
      <p:sp>
        <p:nvSpPr>
          <p:cNvPr id="4" name="TextBox 3"/>
          <p:cNvSpPr txBox="1"/>
          <p:nvPr/>
        </p:nvSpPr>
        <p:spPr>
          <a:xfrm>
            <a:off x="323528" y="6093296"/>
            <a:ext cx="6120680" cy="400110"/>
          </a:xfrm>
          <a:prstGeom prst="rect">
            <a:avLst/>
          </a:prstGeom>
          <a:noFill/>
        </p:spPr>
        <p:txBody>
          <a:bodyPr wrap="square" rtlCol="0">
            <a:spAutoFit/>
          </a:bodyPr>
          <a:lstStyle/>
          <a:p>
            <a:r>
              <a:rPr lang="en-GB" sz="2000" dirty="0" smtClean="0"/>
              <a:t>Consider both supply and demand side...</a:t>
            </a:r>
            <a:endParaRPr lang="en-GB"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3568" y="0"/>
            <a:ext cx="7772400" cy="936104"/>
          </a:xfrm>
        </p:spPr>
        <p:txBody>
          <a:bodyPr/>
          <a:lstStyle/>
          <a:p>
            <a:r>
              <a:rPr lang="en-US" dirty="0" smtClean="0">
                <a:solidFill>
                  <a:schemeClr val="tx2">
                    <a:lumMod val="90000"/>
                  </a:schemeClr>
                </a:solidFill>
              </a:rPr>
              <a:t>Trends, legislation and expectations</a:t>
            </a:r>
            <a:endParaRPr lang="en-US" dirty="0">
              <a:solidFill>
                <a:schemeClr val="tx2">
                  <a:lumMod val="90000"/>
                </a:schemeClr>
              </a:solidFill>
            </a:endParaRPr>
          </a:p>
        </p:txBody>
      </p:sp>
      <p:sp>
        <p:nvSpPr>
          <p:cNvPr id="4" name="Content Placeholder 1"/>
          <p:cNvSpPr>
            <a:spLocks noGrp="1"/>
          </p:cNvSpPr>
          <p:nvPr>
            <p:ph type="body" idx="1"/>
          </p:nvPr>
        </p:nvSpPr>
        <p:spPr>
          <a:xfrm>
            <a:off x="395536" y="980728"/>
            <a:ext cx="8424936" cy="5877272"/>
          </a:xfrm>
        </p:spPr>
        <p:txBody>
          <a:bodyPr>
            <a:noAutofit/>
          </a:bodyPr>
          <a:lstStyle/>
          <a:p>
            <a:r>
              <a:rPr lang="en-GB" sz="2400" dirty="0" smtClean="0"/>
              <a:t>Carbon Reduction Commitment Tax...</a:t>
            </a:r>
          </a:p>
          <a:p>
            <a:pPr>
              <a:buNone/>
            </a:pPr>
            <a:r>
              <a:rPr lang="en-GB" sz="2400" dirty="0" smtClean="0"/>
              <a:t>	       University pay £500,00     HAS pay £80,000</a:t>
            </a:r>
          </a:p>
          <a:p>
            <a:r>
              <a:rPr lang="en-GB" sz="2400" dirty="0" smtClean="0"/>
              <a:t>HEFCE target to reduce carbon emissions by 60% by 2050</a:t>
            </a:r>
          </a:p>
          <a:p>
            <a:r>
              <a:rPr lang="en-GB" sz="2400" dirty="0" smtClean="0"/>
              <a:t>People and Planet Green League- Times Higher </a:t>
            </a:r>
          </a:p>
          <a:p>
            <a:r>
              <a:rPr lang="en-GB" sz="2400" dirty="0" smtClean="0"/>
              <a:t>Browne Report- higher expectations </a:t>
            </a:r>
          </a:p>
          <a:p>
            <a:r>
              <a:rPr lang="en-GB" sz="2400" dirty="0" smtClean="0"/>
              <a:t>Sustainability is becoming mainstream </a:t>
            </a:r>
          </a:p>
          <a:p>
            <a:r>
              <a:rPr lang="en-GB" sz="2400" dirty="0" smtClean="0"/>
              <a:t>Rising utility costs</a:t>
            </a:r>
          </a:p>
          <a:p>
            <a:r>
              <a:rPr lang="en-GB" sz="2400" dirty="0" smtClean="0"/>
              <a:t>Scope 3 emissions- accountability </a:t>
            </a:r>
          </a:p>
          <a:p>
            <a:r>
              <a:rPr lang="en-GB" sz="2400" dirty="0" smtClean="0"/>
              <a:t>Financial incentives </a:t>
            </a:r>
          </a:p>
          <a:p>
            <a:r>
              <a:rPr lang="en-GB" sz="2400" dirty="0" smtClean="0"/>
              <a:t>Reputation</a:t>
            </a:r>
          </a:p>
          <a:p>
            <a:r>
              <a:rPr lang="en-GB" sz="2400" dirty="0" smtClean="0"/>
              <a:t>Global warming pressures</a:t>
            </a:r>
          </a:p>
          <a:p>
            <a:r>
              <a:rPr lang="en-GB" sz="2400" dirty="0" smtClean="0"/>
              <a:t>Community expectations </a:t>
            </a:r>
            <a:endParaRPr lang="en-GB"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3568" y="116632"/>
            <a:ext cx="7772400" cy="935385"/>
          </a:xfrm>
        </p:spPr>
        <p:txBody>
          <a:bodyPr/>
          <a:lstStyle/>
          <a:p>
            <a:pPr algn="ctr"/>
            <a:r>
              <a:rPr lang="en-GB" dirty="0" smtClean="0">
                <a:solidFill>
                  <a:schemeClr val="tx2">
                    <a:lumMod val="90000"/>
                  </a:schemeClr>
                </a:solidFill>
              </a:rPr>
              <a:t>Challenges to Carbon Reduction</a:t>
            </a:r>
          </a:p>
        </p:txBody>
      </p:sp>
      <p:sp>
        <p:nvSpPr>
          <p:cNvPr id="40963" name="Rectangle 3"/>
          <p:cNvSpPr>
            <a:spLocks noGrp="1" noChangeArrowheads="1"/>
          </p:cNvSpPr>
          <p:nvPr>
            <p:ph type="body" idx="1"/>
          </p:nvPr>
        </p:nvSpPr>
        <p:spPr>
          <a:xfrm>
            <a:off x="611560" y="1268760"/>
            <a:ext cx="7772400" cy="4402832"/>
          </a:xfrm>
        </p:spPr>
        <p:txBody>
          <a:bodyPr/>
          <a:lstStyle/>
          <a:p>
            <a:r>
              <a:rPr lang="en-GB" sz="2400" dirty="0" smtClean="0"/>
              <a:t>Research led University- Russell Group</a:t>
            </a:r>
          </a:p>
          <a:p>
            <a:pPr lvl="1"/>
            <a:r>
              <a:rPr lang="en-GB" sz="2400" dirty="0" smtClean="0"/>
              <a:t>EPS, MDS etc</a:t>
            </a:r>
          </a:p>
          <a:p>
            <a:r>
              <a:rPr lang="en-GB" sz="2400" dirty="0" smtClean="0"/>
              <a:t>Listed buildings</a:t>
            </a:r>
          </a:p>
          <a:p>
            <a:pPr lvl="1"/>
            <a:r>
              <a:rPr lang="en-GB" sz="2400" dirty="0" smtClean="0"/>
              <a:t>Aston Webb, M&amp;M</a:t>
            </a:r>
          </a:p>
          <a:p>
            <a:r>
              <a:rPr lang="en-GB" sz="2400" dirty="0" smtClean="0"/>
              <a:t>Sector performance</a:t>
            </a:r>
          </a:p>
          <a:p>
            <a:pPr lvl="1"/>
            <a:r>
              <a:rPr lang="en-GB" sz="2400" dirty="0" smtClean="0"/>
              <a:t>63% increased emissions from 2005-2006</a:t>
            </a:r>
          </a:p>
          <a:p>
            <a:r>
              <a:rPr lang="en-GB" sz="2400" dirty="0" smtClean="0"/>
              <a:t>On site </a:t>
            </a:r>
            <a:r>
              <a:rPr lang="en-GB" sz="2400" dirty="0" err="1" smtClean="0"/>
              <a:t>renewables</a:t>
            </a:r>
            <a:r>
              <a:rPr lang="en-GB" sz="2400" dirty="0" smtClean="0"/>
              <a:t>?</a:t>
            </a:r>
          </a:p>
          <a:p>
            <a:r>
              <a:rPr lang="en-GB" sz="2400" dirty="0" smtClean="0"/>
              <a:t>Behavioural change of residents and staff</a:t>
            </a:r>
          </a:p>
          <a:p>
            <a:r>
              <a:rPr lang="en-GB" sz="2400" dirty="0" smtClean="0"/>
              <a:t>Student Accommodation is all inclusive fee</a:t>
            </a:r>
          </a:p>
          <a:p>
            <a:r>
              <a:rPr lang="en-GB" sz="2400" dirty="0" smtClean="0"/>
              <a:t>Diverse range of buildings, various stages of development and age</a:t>
            </a:r>
          </a:p>
          <a:p>
            <a:pPr marL="0" indent="0">
              <a:buNone/>
            </a:pPr>
            <a:endParaRPr lang="en-GB" sz="2400" dirty="0" smtClean="0"/>
          </a:p>
          <a:p>
            <a:pPr>
              <a:buNone/>
            </a:pPr>
            <a:endParaRPr lang="en-GB" sz="2400" dirty="0" smtClean="0"/>
          </a:p>
          <a:p>
            <a:endParaRPr lang="en-GB" dirty="0" smtClean="0"/>
          </a:p>
          <a:p>
            <a:pPr>
              <a:buFontTx/>
              <a:buNone/>
            </a:pPr>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7772400" cy="1143000"/>
          </a:xfrm>
        </p:spPr>
        <p:txBody>
          <a:bodyPr/>
          <a:lstStyle/>
          <a:p>
            <a:pPr algn="ctr"/>
            <a:r>
              <a:rPr lang="en-GB" sz="4400" dirty="0" smtClean="0">
                <a:solidFill>
                  <a:schemeClr val="tx2">
                    <a:lumMod val="90000"/>
                  </a:schemeClr>
                </a:solidFill>
              </a:rPr>
              <a:t>How you can help the University for today and the future?</a:t>
            </a:r>
            <a:endParaRPr lang="en-GB" sz="4400" dirty="0">
              <a:solidFill>
                <a:schemeClr val="tx2">
                  <a:lumMod val="90000"/>
                </a:schemeClr>
              </a:solidFill>
            </a:endParaRPr>
          </a:p>
        </p:txBody>
      </p:sp>
      <p:sp>
        <p:nvSpPr>
          <p:cNvPr id="3" name="Content Placeholder 2"/>
          <p:cNvSpPr>
            <a:spLocks noGrp="1"/>
          </p:cNvSpPr>
          <p:nvPr>
            <p:ph idx="1"/>
          </p:nvPr>
        </p:nvSpPr>
        <p:spPr>
          <a:xfrm>
            <a:off x="251520" y="1700808"/>
            <a:ext cx="8712968" cy="4536504"/>
          </a:xfrm>
        </p:spPr>
        <p:txBody>
          <a:bodyPr/>
          <a:lstStyle/>
          <a:p>
            <a:pPr>
              <a:buNone/>
            </a:pPr>
            <a:r>
              <a:rPr lang="en-GB" sz="1800" dirty="0" smtClean="0"/>
              <a:t>     Environmental sustainability is identified as an underpinning principle of our strategic framework and we will continue to take action to reduce carbon emissions.</a:t>
            </a:r>
          </a:p>
          <a:p>
            <a:pPr>
              <a:buNone/>
            </a:pPr>
            <a:endParaRPr lang="en-GB" sz="1800" dirty="0" smtClean="0"/>
          </a:p>
          <a:p>
            <a:pPr>
              <a:buNone/>
            </a:pPr>
            <a:r>
              <a:rPr lang="en-GB" sz="1800" dirty="0" smtClean="0"/>
              <a:t>     As you can see there are many challenges and various obstacles to consider  in implementing new policies and achieving these targets.</a:t>
            </a:r>
          </a:p>
          <a:p>
            <a:pPr>
              <a:buNone/>
            </a:pPr>
            <a:endParaRPr lang="en-GB" sz="1800" dirty="0" smtClean="0"/>
          </a:p>
          <a:p>
            <a:pPr>
              <a:buNone/>
            </a:pPr>
            <a:r>
              <a:rPr lang="en-GB" sz="1800" dirty="0" smtClean="0"/>
              <a:t>     Where we want you to help is with waste management at Student Accommodation delivering proposals on how we manage both our heat and solid waste, ensuring we are looking at and being accountable for our scope 3 emissions.    </a:t>
            </a:r>
            <a:br>
              <a:rPr lang="en-GB" sz="1800" dirty="0" smtClean="0"/>
            </a:br>
            <a:endParaRPr lang="en-GB" sz="1800" dirty="0" smtClean="0"/>
          </a:p>
          <a:p>
            <a:pPr>
              <a:buNone/>
            </a:pPr>
            <a:r>
              <a:rPr lang="en-GB" sz="1800" dirty="0" smtClean="0"/>
              <a:t>     There are two projects here which need evaluating based on University Carbon Management plans and other sustainability indicators.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3600" dirty="0" smtClean="0"/>
              <a:t>Proposal </a:t>
            </a:r>
            <a:r>
              <a:rPr lang="en-GB" sz="3600" dirty="0"/>
              <a:t>1</a:t>
            </a:r>
            <a:r>
              <a:rPr lang="en-GB" sz="3600" dirty="0" smtClean="0"/>
              <a:t>: heat waste</a:t>
            </a:r>
            <a:br>
              <a:rPr lang="en-GB" sz="3600" dirty="0" smtClean="0"/>
            </a:br>
            <a:endParaRPr lang="en-GB" sz="3600" dirty="0" smtClean="0"/>
          </a:p>
          <a:p>
            <a:pPr marL="0" indent="0">
              <a:buNone/>
            </a:pPr>
            <a:endParaRPr lang="en-GB" sz="3600" dirty="0" smtClean="0"/>
          </a:p>
          <a:p>
            <a:r>
              <a:rPr lang="en-GB" sz="3600" dirty="0" smtClean="0"/>
              <a:t>Proposal </a:t>
            </a:r>
            <a:r>
              <a:rPr lang="en-GB" sz="3600" dirty="0"/>
              <a:t>2</a:t>
            </a:r>
            <a:r>
              <a:rPr lang="en-GB" sz="3600" dirty="0" smtClean="0"/>
              <a:t>: solid waste- </a:t>
            </a:r>
            <a:r>
              <a:rPr lang="en-GB" sz="3200" dirty="0" smtClean="0"/>
              <a:t>(pre and post consumer waste)</a:t>
            </a:r>
            <a:endParaRPr lang="en-GB" sz="3600" dirty="0"/>
          </a:p>
        </p:txBody>
      </p:sp>
    </p:spTree>
    <p:extLst>
      <p:ext uri="{BB962C8B-B14F-4D97-AF65-F5344CB8AC3E}">
        <p14:creationId xmlns:p14="http://schemas.microsoft.com/office/powerpoint/2010/main" val="64869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ECECEC"/>
      </a:dk1>
      <a:lt1>
        <a:srgbClr val="ECECEC"/>
      </a:lt1>
      <a:dk2>
        <a:srgbClr val="000000"/>
      </a:dk2>
      <a:lt2>
        <a:srgbClr val="CCFFFF"/>
      </a:lt2>
      <a:accent1>
        <a:srgbClr val="000000"/>
      </a:accent1>
      <a:accent2>
        <a:srgbClr val="ECECEC"/>
      </a:accent2>
      <a:accent3>
        <a:srgbClr val="AAAAAA"/>
      </a:accent3>
      <a:accent4>
        <a:srgbClr val="C9C9C9"/>
      </a:accent4>
      <a:accent5>
        <a:srgbClr val="AAAAAA"/>
      </a:accent5>
      <a:accent6>
        <a:srgbClr val="D6D6D6"/>
      </a:accent6>
      <a:hlink>
        <a:srgbClr val="99FFFF"/>
      </a:hlink>
      <a:folHlink>
        <a:srgbClr val="CCFFFF"/>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2037</TotalTime>
  <Words>1546</Words>
  <Application>Microsoft Office PowerPoint</Application>
  <PresentationFormat>On-screen Show (4:3)</PresentationFormat>
  <Paragraphs>347</Paragraphs>
  <Slides>30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Default Design</vt:lpstr>
      <vt:lpstr>Acrobat Document</vt:lpstr>
      <vt:lpstr>Waste management in Student Accommodation</vt:lpstr>
      <vt:lpstr>Sustainable Projects Coordinator for Hospitality and Accommodation Services (HAS)</vt:lpstr>
      <vt:lpstr>Overview of the University’s situation</vt:lpstr>
      <vt:lpstr>Strategic framework  University Vision</vt:lpstr>
      <vt:lpstr>PowerPoint Presentation</vt:lpstr>
      <vt:lpstr>Trends, legislation and expectations</vt:lpstr>
      <vt:lpstr>Challenges to Carbon Reduction</vt:lpstr>
      <vt:lpstr>How you can help the University for today and the future?</vt:lpstr>
      <vt:lpstr>PowerPoint Presentation</vt:lpstr>
      <vt:lpstr>Proposal one: Heat waste</vt:lpstr>
      <vt:lpstr>Proposal two: Solid Waste</vt:lpstr>
      <vt:lpstr>HOW WE FARE....</vt:lpstr>
      <vt:lpstr>Our performance</vt:lpstr>
      <vt:lpstr>The University of Birmingham CO2 Emissions by College 10/11</vt:lpstr>
      <vt:lpstr>Half of the University’s C02 Emissions from energy are in 13 buildings</vt:lpstr>
      <vt:lpstr>Energy use and CO2 Emissions for Student Accommodation 2009/10</vt:lpstr>
      <vt:lpstr>Powering the University-CHP</vt:lpstr>
      <vt:lpstr>Current Projects completed/on going...</vt:lpstr>
      <vt:lpstr>PowerPoint Presentation</vt:lpstr>
      <vt:lpstr>PowerPoint Presentation</vt:lpstr>
      <vt:lpstr>Energy Reduction Projects</vt:lpstr>
      <vt:lpstr>Energy Reduction Projects</vt:lpstr>
      <vt:lpstr>Mixed Recycling on campus</vt:lpstr>
      <vt:lpstr>Current HAS Projects</vt:lpstr>
      <vt:lpstr>Mason redevelopment 2008</vt:lpstr>
      <vt:lpstr>Transport </vt:lpstr>
      <vt:lpstr>Key POINTS</vt:lpstr>
      <vt:lpstr>…be imaginative and think holistically </vt:lpstr>
      <vt:lpstr>Possible stakeholders....</vt:lpstr>
      <vt:lpstr>Finally...</vt:lpstr>
    </vt:vector>
  </TitlesOfParts>
  <Company>The 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and Publications</dc:creator>
  <cp:lastModifiedBy>Andrew Quinn</cp:lastModifiedBy>
  <cp:revision>155</cp:revision>
  <dcterms:created xsi:type="dcterms:W3CDTF">2005-06-08T11:15:47Z</dcterms:created>
  <dcterms:modified xsi:type="dcterms:W3CDTF">2014-01-29T13:44:20Z</dcterms:modified>
</cp:coreProperties>
</file>