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1"/>
  </p:notesMasterIdLst>
  <p:sldIdLst>
    <p:sldId id="295" r:id="rId2"/>
    <p:sldId id="366" r:id="rId3"/>
    <p:sldId id="368" r:id="rId4"/>
    <p:sldId id="371" r:id="rId5"/>
    <p:sldId id="370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69" r:id="rId15"/>
    <p:sldId id="367" r:id="rId16"/>
    <p:sldId id="380" r:id="rId17"/>
    <p:sldId id="381" r:id="rId18"/>
    <p:sldId id="383" r:id="rId19"/>
    <p:sldId id="3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8" d="100"/>
          <a:sy n="108" d="100"/>
        </p:scale>
        <p:origin x="-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723F4-FED2-42F6-B4A4-9D3212DAEC50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62342-1270-4BCB-AD7A-BB0F78209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34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.spann@bham.ac.uk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785437"/>
            <a:ext cx="7772400" cy="1362456"/>
          </a:xfrm>
        </p:spPr>
        <p:txBody>
          <a:bodyPr/>
          <a:lstStyle/>
          <a:p>
            <a:pPr algn="ctr"/>
            <a:r>
              <a:rPr lang="en-GB" sz="4800" dirty="0" smtClean="0"/>
              <a:t>Coursework Launch Lecture</a:t>
            </a:r>
            <a:br>
              <a:rPr lang="en-GB" sz="4800" dirty="0" smtClean="0"/>
            </a:br>
            <a:r>
              <a:rPr lang="en-GB" sz="4800" dirty="0" smtClean="0"/>
              <a:t>January 2015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4466665"/>
            <a:ext cx="8534400" cy="1509712"/>
          </a:xfrm>
        </p:spPr>
        <p:txBody>
          <a:bodyPr>
            <a:normAutofit/>
          </a:bodyPr>
          <a:lstStyle/>
          <a:p>
            <a:pPr marL="0" lvl="1" indent="0" algn="ctr">
              <a:buClr>
                <a:schemeClr val="accent3"/>
              </a:buClr>
              <a:buSzPct val="95000"/>
            </a:pPr>
            <a:r>
              <a:rPr lang="en-GB" sz="2800" dirty="0"/>
              <a:t> 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mtClean="0"/>
              <a:t>Introduction to Energy Engineering</a:t>
            </a: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86000" y="546514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dirty="0"/>
              <a:t>Dr Mike Spann</a:t>
            </a:r>
          </a:p>
          <a:p>
            <a:pPr algn="ctr"/>
            <a:r>
              <a:rPr lang="en-GB" sz="2400" dirty="0"/>
              <a:t>School of EECE</a:t>
            </a:r>
          </a:p>
          <a:p>
            <a:pPr algn="ctr"/>
            <a:r>
              <a:rPr lang="en-GB" sz="2400" dirty="0">
                <a:hlinkClick r:id="rId2"/>
              </a:rPr>
              <a:t>m.spann@bham.ac.uk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974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Interim Presentation (1 per team)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5 minutes to present the key points</a:t>
            </a:r>
          </a:p>
          <a:p>
            <a:pPr lvl="1"/>
            <a:r>
              <a:rPr lang="en-GB" dirty="0"/>
              <a:t>What </a:t>
            </a:r>
            <a:r>
              <a:rPr lang="en-GB" dirty="0" smtClean="0"/>
              <a:t>issues </a:t>
            </a:r>
            <a:r>
              <a:rPr lang="en-GB" dirty="0"/>
              <a:t>are you looking at (why?)</a:t>
            </a:r>
          </a:p>
          <a:p>
            <a:pPr lvl="1"/>
            <a:r>
              <a:rPr lang="en-GB" dirty="0"/>
              <a:t>Method for collection of </a:t>
            </a:r>
            <a:r>
              <a:rPr lang="en-GB" dirty="0" smtClean="0"/>
              <a:t>data</a:t>
            </a:r>
            <a:endParaRPr lang="en-GB" dirty="0"/>
          </a:p>
          <a:p>
            <a:pPr lvl="1"/>
            <a:r>
              <a:rPr lang="en-GB" dirty="0"/>
              <a:t>Plan for remainder of project</a:t>
            </a:r>
          </a:p>
          <a:p>
            <a:pPr lvl="1"/>
            <a:r>
              <a:rPr lang="en-GB" dirty="0"/>
              <a:t>No more than 5 slides</a:t>
            </a:r>
          </a:p>
          <a:p>
            <a:pPr lvl="1"/>
            <a:r>
              <a:rPr lang="en-GB" dirty="0"/>
              <a:t>Time will be strictly limited</a:t>
            </a:r>
          </a:p>
          <a:p>
            <a:r>
              <a:rPr lang="en-GB" dirty="0"/>
              <a:t>Up to 5 minutes for questions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92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Final Presentation (1 per team)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</a:t>
            </a:r>
            <a:r>
              <a:rPr lang="en-GB" dirty="0" smtClean="0"/>
              <a:t>minutes</a:t>
            </a:r>
            <a:endParaRPr lang="en-GB" dirty="0"/>
          </a:p>
          <a:p>
            <a:pPr lvl="1"/>
            <a:r>
              <a:rPr lang="en-GB" dirty="0"/>
              <a:t>Recommendations </a:t>
            </a:r>
            <a:r>
              <a:rPr lang="en-GB" dirty="0" smtClean="0"/>
              <a:t>to a potential client – is an off-grid  solution feasible?</a:t>
            </a:r>
            <a:endParaRPr lang="en-GB" dirty="0"/>
          </a:p>
          <a:p>
            <a:pPr lvl="1"/>
            <a:r>
              <a:rPr lang="en-GB" dirty="0"/>
              <a:t>What is your big idea?</a:t>
            </a:r>
          </a:p>
          <a:p>
            <a:pPr lvl="1"/>
            <a:r>
              <a:rPr lang="en-GB" dirty="0" smtClean="0"/>
              <a:t>When/How </a:t>
            </a:r>
            <a:r>
              <a:rPr lang="en-GB" dirty="0"/>
              <a:t>could it be implemented?</a:t>
            </a:r>
          </a:p>
          <a:p>
            <a:r>
              <a:rPr lang="en-GB" dirty="0"/>
              <a:t>Up to 5 minutes for questions</a:t>
            </a:r>
          </a:p>
          <a:p>
            <a:r>
              <a:rPr lang="en-GB" dirty="0"/>
              <a:t>The chance to sell your </a:t>
            </a:r>
            <a:r>
              <a:rPr lang="en-GB" dirty="0" smtClean="0"/>
              <a:t>ideas!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552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Final Report (1 per team)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GB" dirty="0" smtClean="0"/>
              <a:t>Concise – no more than 10 pages plus appendices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GB" dirty="0" smtClean="0"/>
              <a:t>Detailed </a:t>
            </a:r>
            <a:r>
              <a:rPr lang="en-GB" dirty="0"/>
              <a:t>report on your </a:t>
            </a:r>
            <a:r>
              <a:rPr lang="en-GB" dirty="0" smtClean="0"/>
              <a:t>ideas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GB" dirty="0" smtClean="0"/>
              <a:t>Imagine </a:t>
            </a:r>
            <a:r>
              <a:rPr lang="en-GB" dirty="0"/>
              <a:t>you are writing a technical specification and business plan for your client</a:t>
            </a:r>
          </a:p>
          <a:p>
            <a:pPr lvl="1"/>
            <a:r>
              <a:rPr lang="en-GB" dirty="0" smtClean="0"/>
              <a:t>Introduction </a:t>
            </a:r>
            <a:r>
              <a:rPr lang="en-GB" dirty="0"/>
              <a:t>and background</a:t>
            </a:r>
          </a:p>
          <a:p>
            <a:pPr lvl="1"/>
            <a:r>
              <a:rPr lang="en-GB" dirty="0" smtClean="0"/>
              <a:t>Technical overview – detailed designs in an appendix</a:t>
            </a:r>
          </a:p>
          <a:p>
            <a:pPr lvl="1"/>
            <a:r>
              <a:rPr lang="en-GB" dirty="0" smtClean="0"/>
              <a:t>Assumptions – either justified or present real data with references</a:t>
            </a:r>
          </a:p>
          <a:p>
            <a:pPr lvl="1"/>
            <a:r>
              <a:rPr lang="en-GB" dirty="0" smtClean="0"/>
              <a:t>Costings perhaps  spanning multiple options</a:t>
            </a:r>
          </a:p>
          <a:p>
            <a:pPr lvl="1"/>
            <a:r>
              <a:rPr lang="en-GB" dirty="0" smtClean="0"/>
              <a:t>Implementation  plan</a:t>
            </a:r>
          </a:p>
          <a:p>
            <a:pPr lvl="1"/>
            <a:r>
              <a:rPr lang="en-GB" dirty="0" smtClean="0"/>
              <a:t>Conclusions which  specifically answers the  client’s question – “Is  it feasible”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89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Final Report (individual review)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Team peer assessment form</a:t>
            </a:r>
          </a:p>
          <a:p>
            <a:pPr lvl="1"/>
            <a:r>
              <a:rPr lang="en-GB" dirty="0"/>
              <a:t>How well did your team work?</a:t>
            </a:r>
          </a:p>
          <a:p>
            <a:pPr lvl="1"/>
            <a:r>
              <a:rPr lang="en-GB" dirty="0"/>
              <a:t>What was your contribution?</a:t>
            </a:r>
          </a:p>
          <a:p>
            <a:pPr lvl="1"/>
            <a:r>
              <a:rPr lang="en-GB" dirty="0"/>
              <a:t>Based on evidence of contributions</a:t>
            </a:r>
          </a:p>
        </p:txBody>
      </p:sp>
    </p:spTree>
    <p:extLst>
      <p:ext uri="{BB962C8B-B14F-4D97-AF65-F5344CB8AC3E}">
        <p14:creationId xmlns:p14="http://schemas.microsoft.com/office/powerpoint/2010/main" val="3070943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GB" dirty="0" smtClean="0"/>
              <a:t>Assessment and Schedule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089398"/>
              </p:ext>
            </p:extLst>
          </p:nvPr>
        </p:nvGraphicFramePr>
        <p:xfrm>
          <a:off x="397099" y="2057400"/>
          <a:ext cx="82296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Weighting (% of module mark)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Jan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Formal project launch</a:t>
                      </a:r>
                      <a:endParaRPr lang="en-GB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Feb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Consultation and team meetings</a:t>
                      </a:r>
                      <a:endParaRPr lang="en-GB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Feb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Interim</a:t>
                      </a:r>
                      <a:r>
                        <a:rPr lang="en-GB" sz="1600" baseline="0" dirty="0" smtClean="0"/>
                        <a:t> team presentations</a:t>
                      </a:r>
                      <a:endParaRPr lang="en-GB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10%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8960"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Feb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Consultation and team meetings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25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Feb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Consultation and team meetings</a:t>
                      </a:r>
                    </a:p>
                    <a:p>
                      <a:endParaRPr lang="en-GB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&amp; 5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March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Final team presentations</a:t>
                      </a:r>
                      <a:endParaRPr lang="en-GB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20%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March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Submit final team reports and peer review forms</a:t>
                      </a:r>
                      <a:endParaRPr lang="en-GB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40%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365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09600" y="7620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Working in Teams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915886"/>
            <a:ext cx="8305800" cy="4709315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first thing to do is identify the skills and interests in the </a:t>
            </a:r>
            <a:r>
              <a:rPr lang="en-US" sz="2400" dirty="0" smtClean="0"/>
              <a:t>group</a:t>
            </a:r>
            <a:r>
              <a:rPr lang="en-US" sz="2400" dirty="0"/>
              <a:t> </a:t>
            </a:r>
            <a:endParaRPr lang="en-GB" sz="2400" dirty="0"/>
          </a:p>
          <a:p>
            <a:r>
              <a:rPr lang="en-US" sz="2400" dirty="0"/>
              <a:t>You should begin by agreeing a rough plan of work that fits in with the commitments that the team has in their other modules</a:t>
            </a:r>
            <a:r>
              <a:rPr lang="en-US" sz="2400" dirty="0" smtClean="0"/>
              <a:t>.</a:t>
            </a:r>
            <a:endParaRPr lang="en-GB" sz="2400" dirty="0"/>
          </a:p>
          <a:p>
            <a:r>
              <a:rPr lang="en-US" sz="2400" dirty="0"/>
              <a:t>The main concern for this exercise is how you will ensure that all of the team contribute to the final presentation/report when each individual will also want to be working on other individual tasks</a:t>
            </a:r>
            <a:r>
              <a:rPr lang="en-US" sz="2400" dirty="0" smtClean="0"/>
              <a:t>.</a:t>
            </a:r>
            <a:endParaRPr lang="en-GB" sz="2400" dirty="0"/>
          </a:p>
          <a:p>
            <a:r>
              <a:rPr lang="en-US" sz="2400" dirty="0"/>
              <a:t>K</a:t>
            </a:r>
            <a:r>
              <a:rPr lang="en-US" sz="2400" dirty="0" smtClean="0"/>
              <a:t>eep </a:t>
            </a:r>
            <a:r>
              <a:rPr lang="en-US" sz="2400" dirty="0"/>
              <a:t>records of who does what. </a:t>
            </a:r>
            <a:r>
              <a:rPr lang="en-US" sz="2400" dirty="0" smtClean="0"/>
              <a:t>Submit a document with your </a:t>
            </a:r>
            <a:r>
              <a:rPr lang="en-US" sz="2400" smtClean="0"/>
              <a:t>final report </a:t>
            </a:r>
            <a:r>
              <a:rPr lang="en-US" sz="2400" dirty="0" smtClean="0"/>
              <a:t>outlining your peer review methodology along with apportionments.</a:t>
            </a:r>
            <a:endParaRPr lang="en-GB" sz="24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spcBef>
                <a:spcPct val="50000"/>
              </a:spcBef>
            </a:pPr>
            <a:endParaRPr lang="en-US" altLang="en-US" sz="1800" dirty="0"/>
          </a:p>
          <a:p>
            <a:pPr lvl="1">
              <a:spcBef>
                <a:spcPts val="600"/>
              </a:spcBef>
            </a:pPr>
            <a:endParaRPr lang="en-US" altLang="en-US" sz="1800" dirty="0" smtClean="0"/>
          </a:p>
          <a:p>
            <a:pPr lvl="1">
              <a:spcBef>
                <a:spcPts val="600"/>
              </a:spcBef>
            </a:pPr>
            <a:endParaRPr lang="en-US" altLang="en-US" sz="1800" dirty="0"/>
          </a:p>
          <a:p>
            <a:pPr lvl="2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591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in Teams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What skills/interests do you have in your </a:t>
            </a:r>
            <a:r>
              <a:rPr lang="en-GB" sz="2800" dirty="0" smtClean="0"/>
              <a:t>group</a:t>
            </a:r>
            <a:endParaRPr lang="en-GB" sz="2800" dirty="0"/>
          </a:p>
          <a:p>
            <a:r>
              <a:rPr lang="en-GB" sz="2800" dirty="0"/>
              <a:t>Keep records of who does what because the peer assessment will not be accepted without </a:t>
            </a:r>
            <a:r>
              <a:rPr lang="en-GB" sz="2800" dirty="0" smtClean="0"/>
              <a:t>evidence</a:t>
            </a:r>
            <a:endParaRPr lang="en-GB" sz="2800" dirty="0"/>
          </a:p>
          <a:p>
            <a:r>
              <a:rPr lang="en-GB" sz="2800" dirty="0"/>
              <a:t>Consider how to match the skills in the group to the work </a:t>
            </a:r>
            <a:r>
              <a:rPr lang="en-GB" sz="2800" dirty="0" smtClean="0"/>
              <a:t>required</a:t>
            </a:r>
            <a:endParaRPr lang="en-GB" sz="2800" dirty="0"/>
          </a:p>
          <a:p>
            <a:r>
              <a:rPr lang="en-GB" sz="2800" dirty="0"/>
              <a:t>Plan how you will deal with individuals’ or sub-group’s failure to deliver, often for legitimate </a:t>
            </a:r>
            <a:r>
              <a:rPr lang="en-GB" sz="2800" dirty="0" smtClean="0"/>
              <a:t>reasons</a:t>
            </a:r>
            <a:endParaRPr lang="en-GB" sz="2800" dirty="0"/>
          </a:p>
          <a:p>
            <a:r>
              <a:rPr lang="en-GB" sz="2800" dirty="0"/>
              <a:t>Make meetings worthwhile and keep action </a:t>
            </a:r>
            <a:r>
              <a:rPr lang="en-GB" sz="2800" dirty="0" smtClean="0"/>
              <a:t>lists</a:t>
            </a:r>
            <a:endParaRPr lang="en-GB" sz="2800" dirty="0"/>
          </a:p>
          <a:p>
            <a:r>
              <a:rPr lang="en-GB" sz="2800" dirty="0"/>
              <a:t>Respect your team members at all </a:t>
            </a:r>
            <a:r>
              <a:rPr lang="en-GB" sz="2800" dirty="0" smtClean="0"/>
              <a:t>times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422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in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Identify work packets and ‘man-hours’.</a:t>
            </a:r>
          </a:p>
          <a:p>
            <a:r>
              <a:rPr lang="en-GB" dirty="0"/>
              <a:t>Set up a communication structure</a:t>
            </a:r>
          </a:p>
          <a:p>
            <a:r>
              <a:rPr lang="en-GB" dirty="0"/>
              <a:t>Identify key administrative roles and be prepared to reward them</a:t>
            </a:r>
          </a:p>
          <a:p>
            <a:r>
              <a:rPr lang="en-GB" dirty="0"/>
              <a:t>Keep social activities out of project meetings, but do consider having a </a:t>
            </a:r>
            <a:r>
              <a:rPr lang="en-GB" dirty="0" smtClean="0"/>
              <a:t>social</a:t>
            </a:r>
            <a:endParaRPr lang="en-GB" dirty="0"/>
          </a:p>
          <a:p>
            <a:r>
              <a:rPr lang="en-GB" dirty="0"/>
              <a:t>Utilise every member of the team and create an atmosphere in which everybody feels part of the ‘company’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52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have the interim presentation in 2 weeks and a scheduled team meeting next week</a:t>
            </a:r>
          </a:p>
          <a:p>
            <a:r>
              <a:rPr lang="en-GB" dirty="0" smtClean="0"/>
              <a:t>Contact your team members and supervisor and during your first team meeting, set out a </a:t>
            </a:r>
            <a:r>
              <a:rPr lang="en-GB" dirty="0" err="1" smtClean="0"/>
              <a:t>workplan</a:t>
            </a:r>
            <a:r>
              <a:rPr lang="en-GB" dirty="0" smtClean="0"/>
              <a:t> and responsibilities for each  team member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614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391563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Good luck!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56601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09600" y="7620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915886"/>
            <a:ext cx="8305800" cy="4709315"/>
          </a:xfrm>
        </p:spPr>
        <p:txBody>
          <a:bodyPr>
            <a:noAutofit/>
          </a:bodyPr>
          <a:lstStyle/>
          <a:p>
            <a:r>
              <a:rPr lang="en-US" sz="2400" dirty="0" smtClean="0"/>
              <a:t>This is the major coursework component of the Intro Energy Engineering module and represents 70% of the overall mark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aims of this exercise are to:</a:t>
            </a:r>
            <a:endParaRPr lang="en-GB" sz="2400" dirty="0"/>
          </a:p>
          <a:p>
            <a:pPr lvl="1"/>
            <a:r>
              <a:rPr lang="en-US" sz="2000" dirty="0" smtClean="0"/>
              <a:t>Allow </a:t>
            </a:r>
            <a:r>
              <a:rPr lang="en-US" sz="2000" dirty="0"/>
              <a:t>you to apply some of the knowledge learned in the formal lectures to a </a:t>
            </a:r>
            <a:r>
              <a:rPr lang="en-US" sz="2000" dirty="0" smtClean="0"/>
              <a:t>realistic project</a:t>
            </a:r>
          </a:p>
          <a:p>
            <a:pPr lvl="1"/>
            <a:r>
              <a:rPr lang="en-US" sz="2000" dirty="0" smtClean="0"/>
              <a:t>Think about technical aspects of developing off grid energy solutions</a:t>
            </a:r>
          </a:p>
          <a:p>
            <a:pPr lvl="1"/>
            <a:r>
              <a:rPr lang="en-US" sz="2000" dirty="0" smtClean="0"/>
              <a:t>Incorporate economic constraints into developing off grid energy solutions and present a business plan</a:t>
            </a:r>
            <a:endParaRPr lang="en-GB" sz="2000" dirty="0"/>
          </a:p>
          <a:p>
            <a:pPr lvl="1"/>
            <a:r>
              <a:rPr lang="en-US" sz="2000" dirty="0" smtClean="0"/>
              <a:t>Give </a:t>
            </a:r>
            <a:r>
              <a:rPr lang="en-US" sz="2000" dirty="0"/>
              <a:t>experience of working on a significant team-based exercise to produce a formal report and </a:t>
            </a:r>
            <a:r>
              <a:rPr lang="en-US" sz="2000" dirty="0" smtClean="0"/>
              <a:t>presentation</a:t>
            </a:r>
            <a:endParaRPr lang="en-GB" sz="20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spcBef>
                <a:spcPct val="50000"/>
              </a:spcBef>
            </a:pPr>
            <a:endParaRPr lang="en-US" altLang="en-US" sz="1800" dirty="0"/>
          </a:p>
          <a:p>
            <a:pPr lvl="1">
              <a:spcBef>
                <a:spcPts val="600"/>
              </a:spcBef>
            </a:pPr>
            <a:endParaRPr lang="en-US" altLang="en-US" sz="1800" dirty="0" smtClean="0"/>
          </a:p>
          <a:p>
            <a:pPr lvl="1">
              <a:spcBef>
                <a:spcPts val="600"/>
              </a:spcBef>
            </a:pPr>
            <a:endParaRPr lang="en-US" altLang="en-US" sz="1800" dirty="0"/>
          </a:p>
          <a:p>
            <a:pPr lvl="2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040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572000" cy="44348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Scenario 1 – </a:t>
            </a:r>
            <a:r>
              <a:rPr lang="en-GB" i="1" dirty="0" err="1" smtClean="0"/>
              <a:t>EcoGym</a:t>
            </a:r>
            <a:endParaRPr lang="en-GB" i="1" dirty="0" smtClean="0"/>
          </a:p>
          <a:p>
            <a:r>
              <a:rPr lang="en-GB" dirty="0" smtClean="0"/>
              <a:t>You are a team of engineering consultants hired by a client who wants to set up a city centre ‘eco-gym’ which only uses off-grid power</a:t>
            </a:r>
          </a:p>
          <a:p>
            <a:r>
              <a:rPr lang="en-GB" dirty="0" smtClean="0"/>
              <a:t>He has asked you to investigate both the technical and economic feasibility 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325" y="4116040"/>
            <a:ext cx="2552700" cy="2552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875" y="1886815"/>
            <a:ext cx="27241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5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229600" cy="4434840"/>
          </a:xfrm>
        </p:spPr>
        <p:txBody>
          <a:bodyPr>
            <a:normAutofit/>
          </a:bodyPr>
          <a:lstStyle/>
          <a:p>
            <a:r>
              <a:rPr lang="en-GB" i="1" dirty="0" err="1" smtClean="0"/>
              <a:t>EcoGym’s</a:t>
            </a:r>
            <a:r>
              <a:rPr lang="en-GB" i="1" dirty="0" smtClean="0"/>
              <a:t> </a:t>
            </a:r>
            <a:r>
              <a:rPr lang="en-GB" dirty="0" smtClean="0"/>
              <a:t>facilities include: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A</a:t>
            </a:r>
            <a:r>
              <a:rPr lang="en-GB" dirty="0" smtClean="0"/>
              <a:t> range of cardio-vascular machines (treadmills, steppers, gym cycles, rowing machines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Resistance machines</a:t>
            </a:r>
          </a:p>
          <a:p>
            <a:pPr lvl="1"/>
            <a:r>
              <a:rPr lang="en-GB" dirty="0" smtClean="0"/>
              <a:t>A heated 25m pool</a:t>
            </a:r>
          </a:p>
          <a:p>
            <a:pPr lvl="1"/>
            <a:r>
              <a:rPr lang="en-GB" dirty="0" smtClean="0"/>
              <a:t>Changing room facilities with showers</a:t>
            </a:r>
          </a:p>
          <a:p>
            <a:pPr lvl="1"/>
            <a:r>
              <a:rPr lang="en-GB" dirty="0" smtClean="0"/>
              <a:t>A cafeteria serving hot drinks and snacks</a:t>
            </a:r>
          </a:p>
          <a:p>
            <a:r>
              <a:rPr lang="en-GB" dirty="0" smtClean="0"/>
              <a:t>The gym will be members only with a planned membership of 1500 and will open from 7am to 10pm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8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572000" cy="44348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Scenario 2 – </a:t>
            </a:r>
            <a:r>
              <a:rPr lang="en-GB" i="1" dirty="0" err="1" smtClean="0"/>
              <a:t>EcoCamp</a:t>
            </a:r>
            <a:endParaRPr lang="en-GB" i="1" dirty="0" smtClean="0"/>
          </a:p>
          <a:p>
            <a:r>
              <a:rPr lang="en-GB" dirty="0" smtClean="0"/>
              <a:t>You are a team of engineering consultants hired by a client who wants to set up a camping and caravan park which only uses off-grid power</a:t>
            </a:r>
          </a:p>
          <a:p>
            <a:r>
              <a:rPr lang="en-GB" dirty="0" smtClean="0"/>
              <a:t>He has asked you to investigate both the technical and economic feasibility 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488" y="4137505"/>
            <a:ext cx="3025998" cy="24992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486" y="1920085"/>
            <a:ext cx="3048000" cy="202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02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382000" cy="4434840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 err="1" smtClean="0"/>
              <a:t>EcoCamp</a:t>
            </a:r>
            <a:r>
              <a:rPr lang="en-GB" i="1" dirty="0" smtClean="0"/>
              <a:t> </a:t>
            </a:r>
            <a:r>
              <a:rPr lang="en-GB" dirty="0" smtClean="0"/>
              <a:t>will be set over a 12 acre site and it’s facilities will include:</a:t>
            </a:r>
            <a:endParaRPr lang="en-GB" i="1" dirty="0" smtClean="0"/>
          </a:p>
          <a:p>
            <a:pPr lvl="1"/>
            <a:r>
              <a:rPr lang="en-GB" dirty="0" smtClean="0"/>
              <a:t>A field big enough for 200 tent pitches as well as 12 hard standing areas for caravans with electrical hook-ups</a:t>
            </a:r>
          </a:p>
          <a:p>
            <a:pPr lvl="1"/>
            <a:r>
              <a:rPr lang="en-GB" dirty="0" smtClean="0"/>
              <a:t>An outdoor  heated children’s  swimming pool open during summer months</a:t>
            </a:r>
          </a:p>
          <a:p>
            <a:pPr lvl="1"/>
            <a:r>
              <a:rPr lang="en-GB" dirty="0" smtClean="0"/>
              <a:t>A  facilities block including coin operated hot showers,  washer-driers, a large freezer and sinks with hot water </a:t>
            </a:r>
          </a:p>
          <a:p>
            <a:pPr lvl="1"/>
            <a:r>
              <a:rPr lang="en-GB" dirty="0" smtClean="0"/>
              <a:t>A clubhouse facility with  bar, small restaurant and games room</a:t>
            </a:r>
          </a:p>
          <a:p>
            <a:pPr lvl="1"/>
            <a:r>
              <a:rPr lang="en-GB" dirty="0" smtClean="0"/>
              <a:t>A private chalet for the camp proprietors with domestic heating, lighting and cooking facilities</a:t>
            </a:r>
          </a:p>
          <a:p>
            <a:r>
              <a:rPr lang="en-GB" dirty="0" smtClean="0"/>
              <a:t> It is planned the camp will be open from the beginning  of march to the end of October with the closed months being for maintenance with the proprietors living on-site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4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382000" cy="443484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Your group will choose either scenario 1 or 2</a:t>
            </a:r>
          </a:p>
          <a:p>
            <a:r>
              <a:rPr lang="en-GB" dirty="0" smtClean="0"/>
              <a:t>You will be expected to produce a technical specification of the energy infrastructure including:</a:t>
            </a:r>
          </a:p>
          <a:p>
            <a:pPr lvl="1"/>
            <a:r>
              <a:rPr lang="en-GB" dirty="0" smtClean="0"/>
              <a:t>What energy sources might be suitable</a:t>
            </a:r>
          </a:p>
          <a:p>
            <a:pPr lvl="1"/>
            <a:r>
              <a:rPr lang="en-GB" dirty="0" smtClean="0"/>
              <a:t>An energy storage  system to handle seasonal and daily supply variations including a re-charging system</a:t>
            </a:r>
          </a:p>
          <a:p>
            <a:pPr lvl="1"/>
            <a:r>
              <a:rPr lang="en-GB" dirty="0" smtClean="0"/>
              <a:t>A suitable control and energy monitoring system</a:t>
            </a:r>
          </a:p>
          <a:p>
            <a:pPr lvl="1"/>
            <a:r>
              <a:rPr lang="en-GB" dirty="0" smtClean="0"/>
              <a:t>Could feed-in tariffs apply with the energy surplus to cut costs</a:t>
            </a:r>
          </a:p>
          <a:p>
            <a:r>
              <a:rPr lang="en-GB" dirty="0" smtClean="0"/>
              <a:t> It will also be necessary to present the client with a fully </a:t>
            </a:r>
            <a:r>
              <a:rPr lang="en-GB" dirty="0" err="1" smtClean="0"/>
              <a:t>costed</a:t>
            </a:r>
            <a:r>
              <a:rPr lang="en-GB" dirty="0" smtClean="0"/>
              <a:t> business plan</a:t>
            </a:r>
          </a:p>
          <a:p>
            <a:pPr lvl="1"/>
            <a:r>
              <a:rPr lang="en-GB" dirty="0" smtClean="0"/>
              <a:t>Is an off-grid system commercially feasible?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44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Hints and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382000" cy="443484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Make realistic assumptions of any data you require and justify them!</a:t>
            </a:r>
          </a:p>
          <a:p>
            <a:pPr lvl="1"/>
            <a:r>
              <a:rPr lang="en-GB" sz="2000" dirty="0" smtClean="0"/>
              <a:t>Or better still, get real data (</a:t>
            </a:r>
            <a:r>
              <a:rPr lang="en-GB" sz="2000" dirty="0" err="1" smtClean="0"/>
              <a:t>eg</a:t>
            </a:r>
            <a:r>
              <a:rPr lang="en-GB" sz="2000" dirty="0" smtClean="0"/>
              <a:t>. average gym usage)</a:t>
            </a:r>
          </a:p>
          <a:p>
            <a:r>
              <a:rPr lang="en-GB" sz="2000" dirty="0" smtClean="0"/>
              <a:t>Think about presenting your client with a list of options based on different assumptions (</a:t>
            </a:r>
            <a:r>
              <a:rPr lang="en-GB" sz="2000" dirty="0" err="1" smtClean="0"/>
              <a:t>eg</a:t>
            </a:r>
            <a:r>
              <a:rPr lang="en-GB" sz="2000" dirty="0" smtClean="0"/>
              <a:t>. number of visitors per year to the campsite)</a:t>
            </a:r>
          </a:p>
          <a:p>
            <a:r>
              <a:rPr lang="en-GB" sz="2000" dirty="0" smtClean="0"/>
              <a:t>Don’t forget about diversity of renewables (power per square metre)</a:t>
            </a:r>
          </a:p>
          <a:p>
            <a:r>
              <a:rPr lang="en-GB" sz="2000" dirty="0" smtClean="0"/>
              <a:t>Consider the impact on visitor numbers </a:t>
            </a:r>
          </a:p>
          <a:p>
            <a:r>
              <a:rPr lang="en-GB" sz="2000" dirty="0" smtClean="0"/>
              <a:t>Be creative about energy sources (bio-diesel, human power ….)</a:t>
            </a:r>
          </a:p>
          <a:p>
            <a:pPr lvl="1"/>
            <a:r>
              <a:rPr lang="en-GB" sz="2000" dirty="0" smtClean="0"/>
              <a:t>I’m looking for innovative (even wacky) solutions not run-of-the-mill ones</a:t>
            </a:r>
          </a:p>
          <a:p>
            <a:r>
              <a:rPr lang="en-GB" sz="2000" dirty="0" smtClean="0"/>
              <a:t>Using a generator as back-up is a last resort – it’s an expensive solution</a:t>
            </a:r>
          </a:p>
          <a:p>
            <a:r>
              <a:rPr lang="en-GB" sz="2000" dirty="0" smtClean="0"/>
              <a:t>Energy storage is important</a:t>
            </a:r>
          </a:p>
          <a:p>
            <a:pPr lvl="1"/>
            <a:r>
              <a:rPr lang="en-GB" sz="2000" dirty="0" smtClean="0"/>
              <a:t>Consider battery technology but also try and think out of the box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18477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expected?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</a:t>
            </a:r>
            <a:r>
              <a:rPr lang="en-GB" dirty="0"/>
              <a:t>as a team</a:t>
            </a:r>
          </a:p>
          <a:p>
            <a:r>
              <a:rPr lang="en-GB" dirty="0"/>
              <a:t>Contributions from all team members</a:t>
            </a:r>
          </a:p>
          <a:p>
            <a:r>
              <a:rPr lang="en-GB" dirty="0"/>
              <a:t>Data not just opinions</a:t>
            </a:r>
          </a:p>
          <a:p>
            <a:r>
              <a:rPr lang="en-GB" dirty="0"/>
              <a:t>Ideas and new approaches</a:t>
            </a:r>
          </a:p>
          <a:p>
            <a:r>
              <a:rPr lang="en-GB" dirty="0"/>
              <a:t>Interim </a:t>
            </a:r>
            <a:r>
              <a:rPr lang="en-GB" dirty="0" smtClean="0"/>
              <a:t>presentation </a:t>
            </a:r>
            <a:r>
              <a:rPr lang="en-GB" dirty="0"/>
              <a:t>(as a team)</a:t>
            </a:r>
            <a:endParaRPr lang="en-GB" dirty="0" smtClean="0"/>
          </a:p>
          <a:p>
            <a:r>
              <a:rPr lang="en-GB" dirty="0" smtClean="0"/>
              <a:t>Final </a:t>
            </a:r>
            <a:r>
              <a:rPr lang="en-GB" dirty="0"/>
              <a:t>Team </a:t>
            </a:r>
            <a:r>
              <a:rPr lang="en-GB" dirty="0" smtClean="0"/>
              <a:t>presentation (as a team)</a:t>
            </a:r>
            <a:endParaRPr lang="en-GB" dirty="0"/>
          </a:p>
          <a:p>
            <a:r>
              <a:rPr lang="en-GB" dirty="0"/>
              <a:t>Final Team report</a:t>
            </a:r>
          </a:p>
          <a:p>
            <a:r>
              <a:rPr lang="en-GB" dirty="0"/>
              <a:t>Peer review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009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65543</TotalTime>
  <Words>1083</Words>
  <Application>Microsoft Office PowerPoint</Application>
  <PresentationFormat>On-screen Show (4:3)</PresentationFormat>
  <Paragraphs>153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Coursework Launch Lecture January 2015</vt:lpstr>
      <vt:lpstr>PowerPoint Presentation</vt:lpstr>
      <vt:lpstr>Scenario Descriptions</vt:lpstr>
      <vt:lpstr>Scenario Descriptions</vt:lpstr>
      <vt:lpstr>Scenario Descriptions</vt:lpstr>
      <vt:lpstr>Scenario Descriptions</vt:lpstr>
      <vt:lpstr>Deliverables</vt:lpstr>
      <vt:lpstr>Hints and tips</vt:lpstr>
      <vt:lpstr>What is expected?</vt:lpstr>
      <vt:lpstr>Interim Presentation (1 per team)</vt:lpstr>
      <vt:lpstr>Final Presentation (1 per team)</vt:lpstr>
      <vt:lpstr>Final Report (1 per team)</vt:lpstr>
      <vt:lpstr>Final Report (individual review)</vt:lpstr>
      <vt:lpstr>Assessment and Schedule</vt:lpstr>
      <vt:lpstr>PowerPoint Presentation</vt:lpstr>
      <vt:lpstr>Working in Teams</vt:lpstr>
      <vt:lpstr>Working in Teams</vt:lpstr>
      <vt:lpstr>So what next?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Energy Engineering</dc:title>
  <dc:creator>Mike Spann</dc:creator>
  <cp:lastModifiedBy>Michael Spann</cp:lastModifiedBy>
  <cp:revision>423</cp:revision>
  <dcterms:created xsi:type="dcterms:W3CDTF">2006-08-16T00:00:00Z</dcterms:created>
  <dcterms:modified xsi:type="dcterms:W3CDTF">2015-01-26T08:31:03Z</dcterms:modified>
</cp:coreProperties>
</file>