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83"/>
  </p:notesMasterIdLst>
  <p:sldIdLst>
    <p:sldId id="295" r:id="rId2"/>
    <p:sldId id="326" r:id="rId3"/>
    <p:sldId id="366" r:id="rId4"/>
    <p:sldId id="367" r:id="rId5"/>
    <p:sldId id="324" r:id="rId6"/>
    <p:sldId id="328" r:id="rId7"/>
    <p:sldId id="329" r:id="rId8"/>
    <p:sldId id="331" r:id="rId9"/>
    <p:sldId id="332" r:id="rId10"/>
    <p:sldId id="330" r:id="rId11"/>
    <p:sldId id="333" r:id="rId12"/>
    <p:sldId id="327" r:id="rId13"/>
    <p:sldId id="339" r:id="rId14"/>
    <p:sldId id="334" r:id="rId15"/>
    <p:sldId id="335" r:id="rId16"/>
    <p:sldId id="336" r:id="rId17"/>
    <p:sldId id="337" r:id="rId18"/>
    <p:sldId id="344" r:id="rId19"/>
    <p:sldId id="346" r:id="rId20"/>
    <p:sldId id="345" r:id="rId21"/>
    <p:sldId id="338" r:id="rId22"/>
    <p:sldId id="340" r:id="rId23"/>
    <p:sldId id="341" r:id="rId24"/>
    <p:sldId id="342" r:id="rId25"/>
    <p:sldId id="343" r:id="rId26"/>
    <p:sldId id="347" r:id="rId27"/>
    <p:sldId id="348" r:id="rId28"/>
    <p:sldId id="349" r:id="rId29"/>
    <p:sldId id="350" r:id="rId30"/>
    <p:sldId id="353" r:id="rId31"/>
    <p:sldId id="351" r:id="rId32"/>
    <p:sldId id="352" r:id="rId33"/>
    <p:sldId id="356" r:id="rId34"/>
    <p:sldId id="357" r:id="rId35"/>
    <p:sldId id="354" r:id="rId36"/>
    <p:sldId id="355" r:id="rId37"/>
    <p:sldId id="358" r:id="rId38"/>
    <p:sldId id="360" r:id="rId39"/>
    <p:sldId id="361" r:id="rId40"/>
    <p:sldId id="389" r:id="rId41"/>
    <p:sldId id="379" r:id="rId42"/>
    <p:sldId id="363" r:id="rId43"/>
    <p:sldId id="364" r:id="rId44"/>
    <p:sldId id="374" r:id="rId45"/>
    <p:sldId id="377" r:id="rId46"/>
    <p:sldId id="378" r:id="rId47"/>
    <p:sldId id="365" r:id="rId48"/>
    <p:sldId id="368" r:id="rId49"/>
    <p:sldId id="370" r:id="rId50"/>
    <p:sldId id="369" r:id="rId51"/>
    <p:sldId id="371" r:id="rId52"/>
    <p:sldId id="372" r:id="rId53"/>
    <p:sldId id="375" r:id="rId54"/>
    <p:sldId id="380" r:id="rId55"/>
    <p:sldId id="381" r:id="rId56"/>
    <p:sldId id="376" r:id="rId57"/>
    <p:sldId id="382" r:id="rId58"/>
    <p:sldId id="384" r:id="rId59"/>
    <p:sldId id="383" r:id="rId60"/>
    <p:sldId id="387" r:id="rId61"/>
    <p:sldId id="386" r:id="rId62"/>
    <p:sldId id="388" r:id="rId63"/>
    <p:sldId id="390" r:id="rId64"/>
    <p:sldId id="391" r:id="rId65"/>
    <p:sldId id="392" r:id="rId66"/>
    <p:sldId id="396" r:id="rId67"/>
    <p:sldId id="397" r:id="rId68"/>
    <p:sldId id="398" r:id="rId69"/>
    <p:sldId id="408" r:id="rId70"/>
    <p:sldId id="402" r:id="rId71"/>
    <p:sldId id="400" r:id="rId72"/>
    <p:sldId id="403" r:id="rId73"/>
    <p:sldId id="404" r:id="rId74"/>
    <p:sldId id="401" r:id="rId75"/>
    <p:sldId id="393" r:id="rId76"/>
    <p:sldId id="394" r:id="rId77"/>
    <p:sldId id="395" r:id="rId78"/>
    <p:sldId id="399" r:id="rId79"/>
    <p:sldId id="407" r:id="rId80"/>
    <p:sldId id="405" r:id="rId81"/>
    <p:sldId id="40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6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723F4-FED2-42F6-B4A4-9D3212DAEC50}" type="datetimeFigureOut">
              <a:rPr lang="en-GB" smtClean="0"/>
              <a:t>04/09/2014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62342-1270-4BCB-AD7A-BB0F7820979D}" type="slidenum">
              <a:rPr lang="en-GB" smtClean="0"/>
              <a:t>‹#›</a:t>
            </a:fld>
            <a:endParaRPr lang="en-GB"/>
          </a:p>
        </p:txBody>
      </p:sp>
    </p:spTree>
    <p:extLst>
      <p:ext uri="{BB962C8B-B14F-4D97-AF65-F5344CB8AC3E}">
        <p14:creationId xmlns:p14="http://schemas.microsoft.com/office/powerpoint/2010/main" val="257534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16</a:t>
            </a:fld>
            <a:endParaRPr lang="en-GB"/>
          </a:p>
        </p:txBody>
      </p:sp>
    </p:spTree>
    <p:extLst>
      <p:ext uri="{BB962C8B-B14F-4D97-AF65-F5344CB8AC3E}">
        <p14:creationId xmlns:p14="http://schemas.microsoft.com/office/powerpoint/2010/main" val="80854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56</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57</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58</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59</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60</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61</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62</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63</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64</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65</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18</a:t>
            </a:fld>
            <a:endParaRPr lang="en-GB"/>
          </a:p>
        </p:txBody>
      </p:sp>
    </p:spTree>
    <p:extLst>
      <p:ext uri="{BB962C8B-B14F-4D97-AF65-F5344CB8AC3E}">
        <p14:creationId xmlns:p14="http://schemas.microsoft.com/office/powerpoint/2010/main" val="327328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66</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67</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68</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69</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70</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71</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72</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73</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74</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75</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19</a:t>
            </a:fld>
            <a:endParaRPr lang="en-GB"/>
          </a:p>
        </p:txBody>
      </p:sp>
    </p:spTree>
    <p:extLst>
      <p:ext uri="{BB962C8B-B14F-4D97-AF65-F5344CB8AC3E}">
        <p14:creationId xmlns:p14="http://schemas.microsoft.com/office/powerpoint/2010/main" val="3273289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76</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77</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78</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79</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80</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81</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20</a:t>
            </a:fld>
            <a:endParaRPr lang="en-GB"/>
          </a:p>
        </p:txBody>
      </p:sp>
    </p:spTree>
    <p:extLst>
      <p:ext uri="{BB962C8B-B14F-4D97-AF65-F5344CB8AC3E}">
        <p14:creationId xmlns:p14="http://schemas.microsoft.com/office/powerpoint/2010/main" val="327328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46</a:t>
            </a:fld>
            <a:endParaRPr lang="en-GB"/>
          </a:p>
        </p:txBody>
      </p:sp>
    </p:spTree>
    <p:extLst>
      <p:ext uri="{BB962C8B-B14F-4D97-AF65-F5344CB8AC3E}">
        <p14:creationId xmlns:p14="http://schemas.microsoft.com/office/powerpoint/2010/main" val="20961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50</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53</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54</a:t>
            </a:fld>
            <a:endParaRPr lang="en-GB"/>
          </a:p>
        </p:txBody>
      </p:sp>
    </p:spTree>
    <p:extLst>
      <p:ext uri="{BB962C8B-B14F-4D97-AF65-F5344CB8AC3E}">
        <p14:creationId xmlns:p14="http://schemas.microsoft.com/office/powerpoint/2010/main" val="175987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55</a:t>
            </a:fld>
            <a:endParaRPr lang="en-GB"/>
          </a:p>
        </p:txBody>
      </p:sp>
    </p:spTree>
    <p:extLst>
      <p:ext uri="{BB962C8B-B14F-4D97-AF65-F5344CB8AC3E}">
        <p14:creationId xmlns:p14="http://schemas.microsoft.com/office/powerpoint/2010/main" val="175987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pann@bham.ac.uk"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oleObject5.bin"/><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SeXG8K5_UvU?feature=player_detailpage"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uk/url?sa=i&amp;rct=j&amp;q=&amp;esrc=s&amp;frm=1&amp;source=images&amp;cd=&amp;cad=rja&amp;uact=8&amp;docid=QfameFYLAEWwwM&amp;tbnid=SJtvnT_vX71GVM:&amp;ved=0CAUQjRw&amp;url=http://energy.gov/fe/how-gas-turbine-power-plants-work&amp;ei=DKHgU_OaBuau0QWLuICIBg&amp;bvm=bv.72197243,d.ZGU&amp;psig=AFQjCNG4cm1BJ4l5hkTio7O70Lyn9NNPFw&amp;ust=1407316617557182" TargetMode="Externa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hyperlink" Target="http://www.google.co.uk/url?sa=i&amp;rct=j&amp;q=&amp;esrc=s&amp;frm=1&amp;source=images&amp;cd=&amp;cad=rja&amp;uact=8&amp;docid=JFr2rzzmQsqt2M&amp;tbnid=VRWMk88Bhp-RGM:&amp;ved=0CAUQjRw&amp;url=http://www.siemens.com/press/en/pressrelease/2012/energy/fossil-power-generation/efp201209065.htm&amp;ei=k6HgU9H7J-LR0QWru4HoDA&amp;bvm=bv.72197243,d.ZGU&amp;psig=AFQjCNG4cm1BJ4l5hkTio7O70Lyn9NNPFw&amp;ust=140731661755718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m1crnEt45Q" TargetMode="External"/><Relationship Id="rId2" Type="http://schemas.openxmlformats.org/officeDocument/2006/relationships/image" Target="../media/image38.wmf"/><Relationship Id="rId1" Type="http://schemas.openxmlformats.org/officeDocument/2006/relationships/slideLayout" Target="../slideLayouts/slideLayout4.xml"/><Relationship Id="rId4" Type="http://schemas.openxmlformats.org/officeDocument/2006/relationships/image" Target="../media/image39.gif"/></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uk/url?sa=i&amp;rct=j&amp;q=&amp;esrc=s&amp;frm=1&amp;source=images&amp;cd=&amp;cad=rja&amp;uact=8&amp;docid=TEzpEI75czJZlM&amp;tbnid=X22DIKiG6qWfbM:&amp;ved=0CAUQjRw&amp;url=http://www.movehut.co.uk/news/50-years-open-90-years-closed-is-nuclear-power-really-good-for-britain-3756/&amp;ei=3ADiU5eONtS10QWAyYGYDw&amp;bvm=bv.72197243,d.ZGU&amp;psig=AFQjCNE4u1kenqWmhZmokAOcn9apC84Mhw&amp;ust=1407406659276474" TargetMode="Externa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hyperlink" Target="http://www.electronicsunset.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bRMAS9wfAfKxtM&amp;tbnid=-blX_polci9HTM:&amp;ved=0CAUQjRw&amp;url=http://www.ganil-spiral2.eu/science-us/understand-ganil/fundamental-principles&amp;ei=2gviU4WfEqLV0QXCv4HgBg&amp;bvm=bv.72197243,d.ZGU&amp;psig=AFQjCNGNO_Tw79GBJcOcsNNXI9qDol3-Fg&amp;ust=1407409479654737" TargetMode="External"/><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uk/url?sa=i&amp;rct=j&amp;q=&amp;esrc=s&amp;frm=1&amp;source=images&amp;cd=&amp;cad=rja&amp;uact=8&amp;docid=BOC74uV1vSbmUM&amp;tbnid=nnENHkfJW62OCM:&amp;ved=0CAUQjRw&amp;url=http://commons.wikimedia.org/wiki/File:E%3Dmc2-explication.jpg&amp;ei=DBXiU6PPG6aZ0QWSzoGwDw&amp;bvm=bv.72197243,d.ZGU&amp;psig=AFQjCNF8gYvYd7imwL40uzJiH9GItWaaHQ&amp;ust=1407411843914855" TargetMode="Externa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hyperlink" Target="http://www.google.co.uk/url?sa=i&amp;rct=j&amp;q=&amp;esrc=s&amp;frm=1&amp;source=images&amp;cd=&amp;cad=rja&amp;uact=8&amp;docid=nalhdhyvGFX5JM&amp;tbnid=v2Kmut1t8qE3FM:&amp;ved=0CAUQjRw&amp;url=http://nzip.org.nz/wordpress11/education/resources-for-teachers/sites-for-applets/y13-applets/atomic-nuclear/nuclear-reactions/&amp;ei=XBbiU6SpGKnD0QWPo4HQBQ&amp;bvm=bv.72197243,d.ZGU&amp;psig=AFQjCNHexYkUDHeZwEwVmn63zFb4zB3QwQ&amp;ust=140741211057179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en.wikipedia.org/wiki/File:Outfall_from_Wylfa_Power_Station_-_geograph.org.uk_-_668216.jpg" TargetMode="Externa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google.co.uk/url?sa=i&amp;rct=j&amp;q=&amp;esrc=s&amp;frm=1&amp;source=images&amp;cd=&amp;cad=rja&amp;uact=8&amp;docid=pK7yqXMv0573tM&amp;tbnid=xrgmtqLOuxn42M:&amp;ved=0CAUQjRw&amp;url=http://www.cartoonstock.com/directory/t/the_end_is_nigh.asp&amp;ei=vpfsU7PoNOzZ0QXeioG4Cw&amp;psig=AFQjCNEqKQfzKnEqfYegHXzPRkGzxW-7dw&amp;ust=1408100596755435"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2XY_I-6meZVwZM&amp;tbnid=uwuswMJ0vRxpoM:&amp;ved=0CAUQjRw&amp;url=http://www.toptenstuffs.com/top-10-reasons-why-most-farmers-fail/nature/2&amp;ei=mNvtU7HvDqGw7AbxwID4Cg&amp;bvm=bv.73231344,d.ZGU&amp;psig=AFQjCNFm2QlRMsb6CJqrNAGKfqrlTZZnKQ&amp;ust=1408183542570125"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9.jpg"/><Relationship Id="rId5" Type="http://schemas.openxmlformats.org/officeDocument/2006/relationships/hyperlink" Target="http://www.google.co.uk/url?sa=i&amp;rct=j&amp;q=&amp;esrc=s&amp;frm=1&amp;source=images&amp;cd=&amp;cad=rja&amp;uact=8&amp;docid=thGyCnTnAU5wsM&amp;tbnid=5rcnWKU-KIBNUM:&amp;ved=0CAUQjRw&amp;url=http://www.environmentmagazine.org/Archives/Back%20Issues/November-December%202010/not-co2-emission-full.html&amp;ei=T9ztU4iXINPB7AadnYDYBA&amp;bvm=bv.73231344,d.ZGU&amp;psig=AFQjCNGazKj-ef8Kq0OER79SYRtnQpYeWQ&amp;ust=1408183750461061" TargetMode="External"/><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upload.wikimedia.org/wikipedia/commons/5/52/World_Electricity_Generation_Pie_Chart.png" TargetMode="External"/><Relationship Id="rId1" Type="http://schemas.openxmlformats.org/officeDocument/2006/relationships/slideLayout" Target="../slideLayouts/slideLayout4.xml"/><Relationship Id="rId4" Type="http://schemas.openxmlformats.org/officeDocument/2006/relationships/image" Target="../media/image71.gif"/></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72.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78.wmf"/><Relationship Id="rId3" Type="http://schemas.openxmlformats.org/officeDocument/2006/relationships/notesSlide" Target="../notesSlides/notesSlide6.xml"/><Relationship Id="rId7" Type="http://schemas.openxmlformats.org/officeDocument/2006/relationships/image" Target="../media/image75.wmf"/><Relationship Id="rId12"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76.wmf"/></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79.wmf"/><Relationship Id="rId4" Type="http://schemas.openxmlformats.org/officeDocument/2006/relationships/oleObject" Target="../embeddings/oleObject12.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81.wmf"/></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File:HAWT_and_VAWTs_in_operation_medium.gi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3.jpeg"/><Relationship Id="rId5" Type="http://schemas.openxmlformats.org/officeDocument/2006/relationships/hyperlink" Target="http://www.techienation.com/wp-content/uploads/2008/08/how_wind_turbine_works.jpg" TargetMode="External"/><Relationship Id="rId4" Type="http://schemas.openxmlformats.org/officeDocument/2006/relationships/image" Target="../media/image82.gif"/></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5.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CyHOl-hetbU?feature=player_detailpage" TargetMode="External"/><Relationship Id="rId6" Type="http://schemas.openxmlformats.org/officeDocument/2006/relationships/image" Target="../media/image27.png"/><Relationship Id="rId5" Type="http://schemas.openxmlformats.org/officeDocument/2006/relationships/image" Target="../media/image86.jpeg"/><Relationship Id="rId4" Type="http://schemas.openxmlformats.org/officeDocument/2006/relationships/hyperlink" Target="http://www.google.co.uk/url?sa=i&amp;rct=j&amp;q=&amp;esrc=s&amp;frm=1&amp;source=images&amp;cd=&amp;cad=rja&amp;uact=8&amp;docid=6VGnB1YAyV_QCM&amp;tbnid=BLS85kosVxykYM:&amp;ved=0CAUQjRw&amp;url=http://www.wind-power-program.com/powerprofile.htm&amp;ei=4t3xU8y6H_GA7Qa7zYG4DQ&amp;bvm=bv.73231344,d.ZGU&amp;psig=AFQjCNG91VR2z4iOzU5PrNeXyAbwlMv_8A&amp;ust=1408446265975588"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docid=E3Y4zIj0UCjyZM&amp;tbnid=0yoD6g08ZJC4bM:&amp;ved=0CAUQjRw&amp;url=http://science.howstuffworks.com/environmental/green-science/wind-power3.htm&amp;ei=pM_tU6LmDZDe7AbGu4GICg&amp;bvm=bv.73231344,d.ZGU&amp;psig=AFQjCNEpnU_Y4YYw5R4DntKji3Szv2CAGQ&amp;ust=1408180505770949" TargetMode="External"/><Relationship Id="rId3" Type="http://schemas.openxmlformats.org/officeDocument/2006/relationships/notesSlide" Target="../notesSlides/notesSlide10.xml"/><Relationship Id="rId7" Type="http://schemas.openxmlformats.org/officeDocument/2006/relationships/image" Target="../media/image88.jpe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hyperlink" Target="http://www.google.co.uk/url?sa=i&amp;rct=j&amp;q=&amp;esrc=s&amp;frm=1&amp;source=images&amp;cd=&amp;cad=rja&amp;uact=8&amp;docid=vYesZsWvExzGUM&amp;tbnid=nHmQJe7AA4ngFM:&amp;ved=0CAUQjRw&amp;url=http://thecaringhand.org/windpower.html&amp;ei=cc_tU_aFNumO7AaHvoGICA&amp;bvm=bv.73231344,d.ZGU&amp;psig=AFQjCNFdsfiNsH-K-GaZc6em8HlOFUAk8g&amp;ust=1408180040992035" TargetMode="External"/><Relationship Id="rId5" Type="http://schemas.openxmlformats.org/officeDocument/2006/relationships/image" Target="../media/image87.wmf"/><Relationship Id="rId10" Type="http://schemas.openxmlformats.org/officeDocument/2006/relationships/image" Target="../media/image89.jpeg"/><Relationship Id="rId4" Type="http://schemas.openxmlformats.org/officeDocument/2006/relationships/oleObject" Target="../embeddings/oleObject14.bin"/><Relationship Id="rId9" Type="http://schemas.openxmlformats.org/officeDocument/2006/relationships/hyperlink" Target="http://www.google.co.uk/url?sa=i&amp;rct=j&amp;q=&amp;esrc=s&amp;frm=1&amp;source=images&amp;cd=&amp;cad=rja&amp;uact=8&amp;docid=E3Y4zIj0UCjyZM&amp;tbnid=0yoD6g08ZJC4bM:&amp;ved=0CAUQjRw&amp;url=http://science.howstuffworks.com/environmental/green-science/wind-power3.htm&amp;ei=3M_tU5_9FMyI7Aa764GwCA&amp;bvm=bv.73231344,d.ZGU&amp;psig=AFQjCNEpnU_Y4YYw5R4DntKji3Szv2CAGQ&amp;ust=1408180505770949"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1.jpeg"/><Relationship Id="rId4" Type="http://schemas.openxmlformats.org/officeDocument/2006/relationships/hyperlink" Target="http://www.google.co.uk/url?sa=i&amp;rct=j&amp;q=&amp;esrc=s&amp;frm=1&amp;source=images&amp;cd=&amp;cad=rja&amp;uact=8&amp;docid=CcosPAQGw4LjcM&amp;tbnid=1Lp4xo7hHAc_mM:&amp;ved=0CAUQjRw&amp;url=http://news.bbc.co.uk/2/hi/uk_news/6969865.stm&amp;ei=x-DxU-2NHcaf7AbN6oDgDQ&amp;psig=AFQjCNH03tO3OPyY7H5otcC0tc_A7XLo1g&amp;ust=1408446656825599"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3.jpeg"/></Relationships>
</file>

<file path=ppt/slides/_rels/slide5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96.png"/><Relationship Id="rId5" Type="http://schemas.openxmlformats.org/officeDocument/2006/relationships/oleObject" Target="../embeddings/oleObject15.bin"/><Relationship Id="rId4" Type="http://schemas.openxmlformats.org/officeDocument/2006/relationships/image" Target="../media/image97.jpeg"/></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h-7wewRS0jyg-M&amp;tbnid=c7V54Xm9Bql0QM:&amp;ved=0CAUQjRw&amp;url=http://www.solarserver.com/solar-magazine/solar-energy-system-of-the-month/concentrating-solar-energy-of-the-future-torresol-energys-molten-salt-power-tower-csp-plant-gemasolar.html&amp;ei=hf3yU4CzHMeo0QXs3ID4CQ&amp;bvm=bv.73231344,d.d2k&amp;psig=AFQjCNFG5OKbA-wTAMKFKE0eIylfdC61gA&amp;ust=1408519925955068"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9.jpg"/><Relationship Id="rId4" Type="http://schemas.openxmlformats.org/officeDocument/2006/relationships/image" Target="../media/image98.gif"/></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Photovoltaic_effec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hyperlink" Target="http://www.google.co.uk/url?sa=i&amp;rct=j&amp;q=&amp;esrc=s&amp;frm=1&amp;source=images&amp;cd=&amp;cad=rja&amp;uact=8&amp;docid=3IZ-aJWvQYV3xM&amp;tbnid=uxZBkavv-GeoDM:&amp;ved=0CAUQjRw&amp;url=http://scribol.com/environment/how-photovoltaic-solar-cells-work&amp;ei=FAbzU5v4BoKn0AWL6oCoBQ&amp;bvm=bv.73231344,d.d2k&amp;psig=AFQjCNGrcyPwylAbpMap_Pd8a7-FvxcOhQ&amp;ust=1408522110359642"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04.png"/><Relationship Id="rId4"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5.gif"/></Relationships>
</file>

<file path=ppt/slides/_rels/slide6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10.gi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109.wmf"/><Relationship Id="rId5" Type="http://schemas.openxmlformats.org/officeDocument/2006/relationships/oleObject" Target="../embeddings/oleObject16.bin"/><Relationship Id="rId4"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1.jpg"/></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4.png"/><Relationship Id="rId5" Type="http://schemas.openxmlformats.org/officeDocument/2006/relationships/hyperlink" Target="http://i2.wp.com/solarlove.org/wp-content/uploads/2013/05/renewables-share-uk.png" TargetMode="External"/><Relationship Id="rId4" Type="http://schemas.openxmlformats.org/officeDocument/2006/relationships/image" Target="../media/image113.jpeg"/></Relationships>
</file>

<file path=ppt/slides/_rels/slide7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wSIqFSbHvsszM&amp;tbnid=opCR48x2qoZUgM:&amp;ved=0CAUQjRw&amp;url=http://solarcellcentral.com/junction_page.html&amp;ei=zMj1U4qFF4fV0QWawYHIDg&amp;bvm=bv.73231344,d.d2k&amp;psig=AFQjCNHmDvOJcGgChrNIL0phGheUX_Sk2w&amp;ust=1408703029533307" TargetMode="External"/><Relationship Id="rId7" Type="http://schemas.openxmlformats.org/officeDocument/2006/relationships/image" Target="../media/image117.gi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16.jpeg"/><Relationship Id="rId5" Type="http://schemas.openxmlformats.org/officeDocument/2006/relationships/hyperlink" Target="http://en.wikipedia.org/wiki/File:SolarFachwerkhaus.jpg" TargetMode="External"/><Relationship Id="rId4" Type="http://schemas.openxmlformats.org/officeDocument/2006/relationships/image" Target="../media/image115.jpeg"/></Relationships>
</file>

<file path=ppt/slides/_rels/slide7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19.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21.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120.wmf"/><Relationship Id="rId4" Type="http://schemas.openxmlformats.org/officeDocument/2006/relationships/oleObject" Target="../embeddings/oleObject17.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123.png"/><Relationship Id="rId5" Type="http://schemas.openxmlformats.org/officeDocument/2006/relationships/image" Target="../media/image122.wmf"/><Relationship Id="rId4" Type="http://schemas.openxmlformats.org/officeDocument/2006/relationships/oleObject" Target="../embeddings/oleObject19.bin"/></Relationships>
</file>

<file path=ppt/slides/_rels/slide7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25.gi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2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80.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28.png"/></Relationships>
</file>

<file path=ppt/slides/_rels/slide8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30.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frm=1&amp;source=images&amp;cd=&amp;cad=rja&amp;uact=8&amp;docid=js-bugXQQC1RiM&amp;tbnid=aCqRYPeNJdwqGM:&amp;ved=0CAUQjRw&amp;url=http://www.a-levelphysicstutor.com/field-electro-mag-ind.php&amp;ei=MW_bU_2PLYSy7Aaj1oGIBw&amp;bvm=bv.72197243,d.ZGU&amp;psig=AFQjCNEVqfwPaHTDE-u0btaCofrLkuRPTg&amp;ust=1406976117771562"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www.google.co.uk/url?sa=i&amp;rct=j&amp;q=&amp;esrc=s&amp;frm=1&amp;source=images&amp;cd=&amp;cad=rja&amp;uact=8&amp;docid=PwFd07SxQYWW5M&amp;tbnid=VGawf-BPtwWyUM:&amp;ved=0CAUQjRw&amp;url=http://www.physics.sjsu.edu/becker/physics51/induction.htm&amp;ei=nHDbU_ODPMvb7AaJq4HIDw&amp;bvm=bv.72197243,d.ZGU&amp;psig=AFQjCNHmQyMlQfEv7yqjyQi2DBNz1n8uOA&amp;ust=14069762688304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93" y="3276600"/>
            <a:ext cx="7772400" cy="1362456"/>
          </a:xfrm>
        </p:spPr>
        <p:txBody>
          <a:bodyPr/>
          <a:lstStyle/>
          <a:p>
            <a:pPr algn="ctr"/>
            <a:r>
              <a:rPr lang="en-GB" dirty="0" smtClean="0"/>
              <a:t>Lecture 2</a:t>
            </a:r>
            <a:endParaRPr lang="en-GB" dirty="0"/>
          </a:p>
        </p:txBody>
      </p:sp>
      <p:sp>
        <p:nvSpPr>
          <p:cNvPr id="3" name="Text Placeholder 2"/>
          <p:cNvSpPr>
            <a:spLocks noGrp="1"/>
          </p:cNvSpPr>
          <p:nvPr>
            <p:ph type="body" idx="1"/>
          </p:nvPr>
        </p:nvSpPr>
        <p:spPr>
          <a:xfrm>
            <a:off x="838200" y="4800600"/>
            <a:ext cx="7772400" cy="1509712"/>
          </a:xfrm>
        </p:spPr>
        <p:txBody>
          <a:bodyPr/>
          <a:lstStyle/>
          <a:p>
            <a:pPr marL="0" lvl="1" indent="0" algn="ctr">
              <a:buClr>
                <a:schemeClr val="accent3"/>
              </a:buClr>
              <a:buSzPct val="95000"/>
            </a:pPr>
            <a:r>
              <a:rPr lang="en-GB" sz="3200" dirty="0" smtClean="0"/>
              <a:t>Electrical </a:t>
            </a:r>
            <a:r>
              <a:rPr lang="en-GB" sz="3200" dirty="0" smtClean="0"/>
              <a:t>Energy </a:t>
            </a:r>
            <a:r>
              <a:rPr lang="en-GB" sz="3200" dirty="0" smtClean="0"/>
              <a:t>Generation</a:t>
            </a:r>
            <a:endParaRPr lang="en-GB" dirty="0"/>
          </a:p>
        </p:txBody>
      </p:sp>
      <p:sp>
        <p:nvSpPr>
          <p:cNvPr id="5" name="Title 1"/>
          <p:cNvSpPr txBox="1">
            <a:spLocks/>
          </p:cNvSpPr>
          <p:nvPr/>
        </p:nvSpPr>
        <p:spPr>
          <a:xfrm>
            <a:off x="533400" y="1371600"/>
            <a:ext cx="7851648" cy="1828800"/>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mtClean="0"/>
              <a:t>Introduction to Energy Engineering</a:t>
            </a:r>
            <a:endParaRPr lang="en-GB"/>
          </a:p>
        </p:txBody>
      </p:sp>
      <p:sp>
        <p:nvSpPr>
          <p:cNvPr id="6" name="Rectangle 5"/>
          <p:cNvSpPr/>
          <p:nvPr/>
        </p:nvSpPr>
        <p:spPr>
          <a:xfrm>
            <a:off x="2286000" y="5562600"/>
            <a:ext cx="4572000" cy="1200329"/>
          </a:xfrm>
          <a:prstGeom prst="rect">
            <a:avLst/>
          </a:prstGeom>
        </p:spPr>
        <p:txBody>
          <a:bodyPr>
            <a:spAutoFit/>
          </a:bodyPr>
          <a:lstStyle/>
          <a:p>
            <a:pPr algn="ctr"/>
            <a:r>
              <a:rPr lang="en-GB" sz="2400" dirty="0"/>
              <a:t>Dr Mike Spann</a:t>
            </a:r>
          </a:p>
          <a:p>
            <a:pPr algn="ctr"/>
            <a:r>
              <a:rPr lang="en-GB" sz="2400" dirty="0"/>
              <a:t>School of EECE</a:t>
            </a:r>
          </a:p>
          <a:p>
            <a:pPr algn="ctr"/>
            <a:r>
              <a:rPr lang="en-GB" sz="2400" dirty="0">
                <a:hlinkClick r:id="rId2"/>
              </a:rPr>
              <a:t>m.spann@bham.ac.uk</a:t>
            </a:r>
            <a:r>
              <a:rPr lang="en-GB" sz="2400" dirty="0"/>
              <a:t> </a:t>
            </a:r>
          </a:p>
        </p:txBody>
      </p:sp>
    </p:spTree>
    <p:extLst>
      <p:ext uri="{BB962C8B-B14F-4D97-AF65-F5344CB8AC3E}">
        <p14:creationId xmlns:p14="http://schemas.microsoft.com/office/powerpoint/2010/main" val="3349746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228600" y="1915886"/>
            <a:ext cx="4572000" cy="4709315"/>
          </a:xfrm>
        </p:spPr>
        <p:txBody>
          <a:bodyPr>
            <a:noAutofit/>
          </a:bodyPr>
          <a:lstStyle/>
          <a:p>
            <a:r>
              <a:rPr lang="en-US" altLang="en-US" sz="2000" dirty="0"/>
              <a:t>A</a:t>
            </a:r>
            <a:r>
              <a:rPr lang="en-US" altLang="en-US" sz="2000" dirty="0" smtClean="0"/>
              <a:t>nother </a:t>
            </a:r>
            <a:r>
              <a:rPr lang="en-US" altLang="en-US" sz="2000" dirty="0"/>
              <a:t>way the magnetic flux can </a:t>
            </a:r>
            <a:r>
              <a:rPr lang="en-US" altLang="en-US" sz="2000" dirty="0" smtClean="0"/>
              <a:t>change is to imagine a conductor rolling across some iron rails with a perpendicular magnetic field coming up through  them (a)</a:t>
            </a:r>
          </a:p>
          <a:p>
            <a:r>
              <a:rPr lang="en-US" altLang="en-US" sz="2000" dirty="0"/>
              <a:t>The induced current is in a direction that tends to slow the moving bar – it will take an external force to keep it </a:t>
            </a:r>
            <a:r>
              <a:rPr lang="en-US" altLang="en-US" sz="2000" dirty="0" smtClean="0"/>
              <a:t>moving (b)</a:t>
            </a:r>
          </a:p>
          <a:p>
            <a:r>
              <a:rPr lang="en-US" altLang="en-US" sz="2000" dirty="0" smtClean="0"/>
              <a:t>Doing the energy calculation for this simple scenario is fairly easy and you can see exactly how energy is conserved</a:t>
            </a:r>
          </a:p>
          <a:p>
            <a:pPr lvl="1"/>
            <a:r>
              <a:rPr lang="en-US" altLang="en-US" sz="1800" dirty="0" smtClean="0"/>
              <a:t>I will leave it as an exercise!</a:t>
            </a:r>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graphicFrame>
        <p:nvGraphicFramePr>
          <p:cNvPr id="3" name="Object 2"/>
          <p:cNvGraphicFramePr>
            <a:graphicFrameLocks noChangeAspect="1"/>
          </p:cNvGraphicFramePr>
          <p:nvPr>
            <p:extLst>
              <p:ext uri="{D42A27DB-BD31-4B8C-83A1-F6EECF244321}">
                <p14:modId xmlns:p14="http://schemas.microsoft.com/office/powerpoint/2010/main" val="170791323"/>
              </p:ext>
            </p:extLst>
          </p:nvPr>
        </p:nvGraphicFramePr>
        <p:xfrm>
          <a:off x="5029200" y="2057400"/>
          <a:ext cx="2827631" cy="2209800"/>
        </p:xfrm>
        <a:graphic>
          <a:graphicData uri="http://schemas.openxmlformats.org/presentationml/2006/ole">
            <mc:AlternateContent xmlns:mc="http://schemas.openxmlformats.org/markup-compatibility/2006">
              <mc:Choice xmlns:v="urn:schemas-microsoft-com:vml" Requires="v">
                <p:oleObj spid="_x0000_s20733" name="Bitmap Image" r:id="rId3" imgW="6571429" imgH="5133333" progId="PBrush">
                  <p:embed/>
                </p:oleObj>
              </mc:Choice>
              <mc:Fallback>
                <p:oleObj name="Bitmap Image" r:id="rId3" imgW="6571429" imgH="5133333"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2827631" cy="220980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71453079"/>
              </p:ext>
            </p:extLst>
          </p:nvPr>
        </p:nvGraphicFramePr>
        <p:xfrm>
          <a:off x="5334000" y="4572000"/>
          <a:ext cx="2801975" cy="2057400"/>
        </p:xfrm>
        <a:graphic>
          <a:graphicData uri="http://schemas.openxmlformats.org/presentationml/2006/ole">
            <mc:AlternateContent xmlns:mc="http://schemas.openxmlformats.org/markup-compatibility/2006">
              <mc:Choice xmlns:v="urn:schemas-microsoft-com:vml" Requires="v">
                <p:oleObj spid="_x0000_s20734" name="Bitmap Image" r:id="rId5" imgW="6771429" imgH="4971429" progId="PBrush">
                  <p:embed/>
                </p:oleObj>
              </mc:Choice>
              <mc:Fallback>
                <p:oleObj name="Bitmap Image" r:id="rId5" imgW="6771429" imgH="4971429" progId="PBrus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572000"/>
                        <a:ext cx="2801975" cy="2057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502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228600" y="1915886"/>
            <a:ext cx="3733800" cy="4709315"/>
          </a:xfrm>
        </p:spPr>
        <p:txBody>
          <a:bodyPr>
            <a:noAutofit/>
          </a:bodyPr>
          <a:lstStyle/>
          <a:p>
            <a:r>
              <a:rPr lang="en-US" altLang="en-US" sz="2000" dirty="0" smtClean="0"/>
              <a:t>From this idea of flux linkage, it’s not hard to see how a spinning coil in a magnetic field generates a </a:t>
            </a:r>
            <a:r>
              <a:rPr lang="en-US" altLang="en-US" sz="2000" dirty="0" err="1" smtClean="0"/>
              <a:t>sinusoidally</a:t>
            </a:r>
            <a:r>
              <a:rPr lang="en-US" altLang="en-US" sz="2000" dirty="0" smtClean="0"/>
              <a:t> varying induced </a:t>
            </a:r>
            <a:r>
              <a:rPr lang="en-US" altLang="en-US" sz="2000" dirty="0" err="1" smtClean="0"/>
              <a:t>emf</a:t>
            </a:r>
            <a:endParaRPr lang="en-US" altLang="en-US" sz="2000" dirty="0" smtClean="0"/>
          </a:p>
          <a:p>
            <a:r>
              <a:rPr lang="en-US" altLang="en-US" sz="2000" dirty="0" smtClean="0"/>
              <a:t>This  is the  basic principle of the  power generator </a:t>
            </a:r>
          </a:p>
          <a:p>
            <a:pPr lvl="1"/>
            <a:r>
              <a:rPr lang="en-US" altLang="en-US" sz="1800" dirty="0" smtClean="0"/>
              <a:t>Although practical designs  are way more complex  than this!</a:t>
            </a:r>
          </a:p>
          <a:p>
            <a:pPr lvl="1"/>
            <a:r>
              <a:rPr lang="en-US" altLang="en-US" sz="1800" dirty="0" smtClean="0"/>
              <a:t>Something   you will look  at in  more  advanced  courses</a:t>
            </a:r>
          </a:p>
          <a:p>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9" name="Picture 8" descr="21_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21" y="2321085"/>
            <a:ext cx="4819152" cy="290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71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Power Generation</a:t>
            </a:r>
            <a:endParaRPr lang="en-GB" dirty="0"/>
          </a:p>
        </p:txBody>
      </p:sp>
      <p:sp>
        <p:nvSpPr>
          <p:cNvPr id="2" name="Content Placeholder 1"/>
          <p:cNvSpPr>
            <a:spLocks noGrp="1"/>
          </p:cNvSpPr>
          <p:nvPr>
            <p:ph sz="half" idx="1"/>
          </p:nvPr>
        </p:nvSpPr>
        <p:spPr>
          <a:xfrm>
            <a:off x="228600" y="1915886"/>
            <a:ext cx="3429000" cy="4709315"/>
          </a:xfrm>
        </p:spPr>
        <p:txBody>
          <a:bodyPr>
            <a:noAutofit/>
          </a:bodyPr>
          <a:lstStyle/>
          <a:p>
            <a:r>
              <a:rPr lang="en-US" altLang="en-US" sz="1800" dirty="0" smtClean="0"/>
              <a:t>The big picture</a:t>
            </a:r>
          </a:p>
          <a:p>
            <a:pPr lvl="1"/>
            <a:r>
              <a:rPr lang="en-US" altLang="en-US" sz="1600" dirty="0" smtClean="0"/>
              <a:t>Energy from burning fossil  fuels is used to hear water in a boiler</a:t>
            </a:r>
          </a:p>
          <a:p>
            <a:pPr lvl="1"/>
            <a:r>
              <a:rPr lang="en-US" altLang="en-US" sz="1600" dirty="0" smtClean="0"/>
              <a:t>Steam is produced at high pressure</a:t>
            </a:r>
          </a:p>
          <a:p>
            <a:pPr lvl="1"/>
            <a:r>
              <a:rPr lang="en-US" altLang="en-US" sz="1600" dirty="0" smtClean="0"/>
              <a:t>The  steam is used to rotate turbines  which then provides the mechanical power in a generator</a:t>
            </a:r>
          </a:p>
          <a:p>
            <a:pPr lvl="1"/>
            <a:r>
              <a:rPr lang="en-US" altLang="en-US" sz="1600" dirty="0" smtClean="0"/>
              <a:t>After various stages  of conversion, the electrical power is fed to the  distribution system</a:t>
            </a:r>
          </a:p>
          <a:p>
            <a:r>
              <a:rPr lang="en-US" altLang="en-US" sz="1800" dirty="0" smtClean="0"/>
              <a:t>Often the mechanical motion is provided directly</a:t>
            </a:r>
          </a:p>
          <a:p>
            <a:pPr lvl="1"/>
            <a:r>
              <a:rPr lang="en-US" altLang="en-US" sz="1600" dirty="0" smtClean="0"/>
              <a:t>For example, wind turbines</a:t>
            </a:r>
            <a:endParaRPr lang="en-US" altLang="en-US" sz="1600"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0987" y="2133600"/>
            <a:ext cx="5022813" cy="401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80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Power Generation</a:t>
            </a:r>
            <a:endParaRPr lang="en-GB" dirty="0"/>
          </a:p>
        </p:txBody>
      </p:sp>
      <p:sp>
        <p:nvSpPr>
          <p:cNvPr id="2" name="Content Placeholder 1"/>
          <p:cNvSpPr>
            <a:spLocks noGrp="1"/>
          </p:cNvSpPr>
          <p:nvPr>
            <p:ph sz="half" idx="1"/>
          </p:nvPr>
        </p:nvSpPr>
        <p:spPr>
          <a:xfrm>
            <a:off x="228600" y="1915886"/>
            <a:ext cx="3962400" cy="4709315"/>
          </a:xfrm>
        </p:spPr>
        <p:txBody>
          <a:bodyPr>
            <a:noAutofit/>
          </a:bodyPr>
          <a:lstStyle/>
          <a:p>
            <a:r>
              <a:rPr lang="en-US" altLang="en-US" sz="2000" dirty="0" smtClean="0"/>
              <a:t>Transformers step up the voltage for transmission </a:t>
            </a:r>
            <a:r>
              <a:rPr lang="en-US" altLang="en-US" sz="2000" dirty="0"/>
              <a:t>a</a:t>
            </a:r>
            <a:r>
              <a:rPr lang="en-US" altLang="en-US" sz="2000" dirty="0" smtClean="0"/>
              <a:t>nd then step down the voltage prior to  domestic usage</a:t>
            </a:r>
          </a:p>
          <a:p>
            <a:r>
              <a:rPr lang="en-US" altLang="en-US" sz="2000" dirty="0"/>
              <a:t>Transformers work only if the current is changing; this is one reason why electricity is transmitted as ac</a:t>
            </a:r>
            <a:endParaRPr lang="en-US" altLang="en-US" sz="2000" dirty="0" smtClean="0"/>
          </a:p>
          <a:p>
            <a:endParaRPr lang="en-US"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4" descr="21_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4340" y="4267200"/>
            <a:ext cx="6477088" cy="230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21_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447800"/>
            <a:ext cx="231536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49169" y="1029056"/>
            <a:ext cx="1828800" cy="307777"/>
          </a:xfrm>
          <a:prstGeom prst="rect">
            <a:avLst/>
          </a:prstGeom>
          <a:noFill/>
        </p:spPr>
        <p:txBody>
          <a:bodyPr wrap="square" rtlCol="0">
            <a:spAutoFit/>
          </a:bodyPr>
          <a:lstStyle/>
          <a:p>
            <a:r>
              <a:rPr lang="en-GB" sz="1400" dirty="0" smtClean="0"/>
              <a:t>Step-up transformer</a:t>
            </a:r>
            <a:endParaRPr lang="en-GB" sz="1400" dirty="0"/>
          </a:p>
        </p:txBody>
      </p:sp>
    </p:spTree>
    <p:extLst>
      <p:ext uri="{BB962C8B-B14F-4D97-AF65-F5344CB8AC3E}">
        <p14:creationId xmlns:p14="http://schemas.microsoft.com/office/powerpoint/2010/main" val="704677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smtClean="0"/>
              <a:t>Power Generation from Non-Renewables</a:t>
            </a:r>
            <a:endParaRPr lang="en-GB" dirty="0"/>
          </a:p>
        </p:txBody>
      </p:sp>
    </p:spTree>
    <p:extLst>
      <p:ext uri="{BB962C8B-B14F-4D97-AF65-F5344CB8AC3E}">
        <p14:creationId xmlns:p14="http://schemas.microsoft.com/office/powerpoint/2010/main" val="292995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 and Oil Based Power Generation</a:t>
            </a:r>
            <a:endParaRPr lang="en-GB" dirty="0"/>
          </a:p>
        </p:txBody>
      </p:sp>
      <p:sp>
        <p:nvSpPr>
          <p:cNvPr id="2" name="Content Placeholder 1"/>
          <p:cNvSpPr>
            <a:spLocks noGrp="1"/>
          </p:cNvSpPr>
          <p:nvPr>
            <p:ph sz="half" idx="1"/>
          </p:nvPr>
        </p:nvSpPr>
        <p:spPr>
          <a:xfrm>
            <a:off x="228599" y="1915886"/>
            <a:ext cx="4495801" cy="4709315"/>
          </a:xfrm>
        </p:spPr>
        <p:txBody>
          <a:bodyPr>
            <a:noAutofit/>
          </a:bodyPr>
          <a:lstStyle/>
          <a:p>
            <a:r>
              <a:rPr lang="en-US" altLang="en-US" sz="1800" dirty="0" smtClean="0"/>
              <a:t>Coal represents about 50% of the world’s power generation (about 31% in the UK)</a:t>
            </a:r>
          </a:p>
          <a:p>
            <a:pPr lvl="1"/>
            <a:r>
              <a:rPr lang="en-US" altLang="en-US" sz="1600" dirty="0" smtClean="0"/>
              <a:t>It is old technology which comprises a well established number of distinct steps</a:t>
            </a:r>
          </a:p>
          <a:p>
            <a:pPr lvl="1"/>
            <a:r>
              <a:rPr lang="en-GB" sz="1600" dirty="0" smtClean="0"/>
              <a:t>Heat </a:t>
            </a:r>
            <a:r>
              <a:rPr lang="en-GB" sz="1600" dirty="0"/>
              <a:t>is </a:t>
            </a:r>
            <a:r>
              <a:rPr lang="en-GB" sz="1600" dirty="0" smtClean="0"/>
              <a:t>created</a:t>
            </a:r>
          </a:p>
          <a:p>
            <a:pPr lvl="2"/>
            <a:r>
              <a:rPr lang="en-GB" sz="1400" dirty="0"/>
              <a:t>Before the coal is burned, it is pulverized to the fineness of talcum powder. It is then mixed with hot air and blown into the firebox of the boiler. Burning in suspension, the coal/air mixture provides the most complete combustion and maximum heat </a:t>
            </a:r>
            <a:r>
              <a:rPr lang="en-GB" sz="1400" dirty="0" smtClean="0"/>
              <a:t>possible</a:t>
            </a:r>
          </a:p>
          <a:p>
            <a:pPr lvl="1"/>
            <a:r>
              <a:rPr lang="en-GB" sz="1600" dirty="0" smtClean="0"/>
              <a:t>Water </a:t>
            </a:r>
            <a:r>
              <a:rPr lang="en-GB" sz="1600" dirty="0"/>
              <a:t>turns to </a:t>
            </a:r>
            <a:r>
              <a:rPr lang="en-GB" sz="1600" dirty="0" smtClean="0"/>
              <a:t>steam</a:t>
            </a:r>
          </a:p>
          <a:p>
            <a:pPr lvl="2"/>
            <a:r>
              <a:rPr lang="en-GB" sz="1400" dirty="0"/>
              <a:t>Highly purified water, pumped through pipes inside the boiler, is turned into steam by the heat. The steam reaches temperatures of up to 1,000 degrees Fahrenheit and pressures up to 3,500 pounds per square inch, and is piped to the </a:t>
            </a:r>
            <a:r>
              <a:rPr lang="en-GB" sz="1400" dirty="0" smtClean="0"/>
              <a:t>turbine</a:t>
            </a:r>
            <a:r>
              <a:rPr lang="en-GB" sz="2200" dirty="0"/>
              <a:t/>
            </a:r>
            <a:br>
              <a:rPr lang="en-GB" sz="2200" dirty="0"/>
            </a:b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782" y="4038600"/>
            <a:ext cx="422921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 name="Picture 1" descr="http://www.worldcoal.org/media/jpg/585/174139cg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231" y="1752600"/>
            <a:ext cx="385614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1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 and Oil Based Power Generation</a:t>
            </a:r>
            <a:endParaRPr lang="en-GB" dirty="0"/>
          </a:p>
        </p:txBody>
      </p:sp>
      <p:sp>
        <p:nvSpPr>
          <p:cNvPr id="2" name="Content Placeholder 1"/>
          <p:cNvSpPr>
            <a:spLocks noGrp="1"/>
          </p:cNvSpPr>
          <p:nvPr>
            <p:ph sz="half" idx="1"/>
          </p:nvPr>
        </p:nvSpPr>
        <p:spPr>
          <a:xfrm>
            <a:off x="228599" y="1915886"/>
            <a:ext cx="5181601" cy="4709315"/>
          </a:xfrm>
        </p:spPr>
        <p:txBody>
          <a:bodyPr>
            <a:noAutofit/>
          </a:bodyPr>
          <a:lstStyle/>
          <a:p>
            <a:pPr lvl="1"/>
            <a:r>
              <a:rPr lang="en-GB" sz="1800" dirty="0" smtClean="0"/>
              <a:t>Steam </a:t>
            </a:r>
            <a:r>
              <a:rPr lang="en-GB" sz="1800" dirty="0"/>
              <a:t>turns the </a:t>
            </a:r>
            <a:r>
              <a:rPr lang="en-GB" sz="1800" dirty="0" smtClean="0"/>
              <a:t>turbine</a:t>
            </a:r>
          </a:p>
          <a:p>
            <a:pPr lvl="2"/>
            <a:r>
              <a:rPr lang="en-GB" sz="1400" dirty="0" smtClean="0"/>
              <a:t>The </a:t>
            </a:r>
            <a:r>
              <a:rPr lang="en-GB" sz="1400" dirty="0"/>
              <a:t>enormous pressure of the steam pushing against a series of giant turbine blades turns the turbine shaft. The turbine shaft is connected to the shaft of the generator, where magnets spin within wire coils to produce </a:t>
            </a:r>
            <a:r>
              <a:rPr lang="en-GB" sz="1400" dirty="0" smtClean="0"/>
              <a:t>electricity</a:t>
            </a:r>
            <a:endParaRPr lang="en-GB" sz="1400" dirty="0"/>
          </a:p>
          <a:p>
            <a:pPr lvl="1"/>
            <a:r>
              <a:rPr lang="en-GB" sz="1600" dirty="0" smtClean="0"/>
              <a:t>Steam </a:t>
            </a:r>
            <a:r>
              <a:rPr lang="en-GB" sz="1600" dirty="0"/>
              <a:t>turns back into </a:t>
            </a:r>
            <a:r>
              <a:rPr lang="en-GB" sz="1600" dirty="0" smtClean="0"/>
              <a:t>water</a:t>
            </a:r>
          </a:p>
          <a:p>
            <a:pPr lvl="2"/>
            <a:r>
              <a:rPr lang="en-GB" sz="1400" dirty="0"/>
              <a:t>After doing its work in the turbine, the steam is drawn into a </a:t>
            </a:r>
            <a:r>
              <a:rPr lang="en-GB" sz="1400" b="1" dirty="0"/>
              <a:t>condenser</a:t>
            </a:r>
            <a:r>
              <a:rPr lang="en-GB" sz="1400" dirty="0"/>
              <a:t>, a large chamber in the basement of the power plant. In this important step, millions of gallons of cool water from a nearby source (such as a river or lake) are pumped through a network of tubes running through the condenser. The cool water in the tubes converts the steam back into water that can be used over and over again in the plant.</a:t>
            </a:r>
          </a:p>
          <a:p>
            <a:pPr lvl="1"/>
            <a:r>
              <a:rPr lang="en-GB" sz="1600" dirty="0" smtClean="0"/>
              <a:t>Finally the </a:t>
            </a:r>
            <a:r>
              <a:rPr lang="en-GB" sz="1600" dirty="0"/>
              <a:t>cooling water is returned to its source without any contamination, and the steam water is returned to the boiler to repeat the </a:t>
            </a:r>
            <a:r>
              <a:rPr lang="en-GB" sz="1600" dirty="0" smtClean="0"/>
              <a:t>cycle</a:t>
            </a:r>
            <a:r>
              <a:rPr lang="en-GB" sz="1600" dirty="0"/>
              <a:t/>
            </a:r>
            <a:br>
              <a:rPr lang="en-GB" sz="1600" dirty="0"/>
            </a:b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 name="SeXG8K5_UvU?feature=player_detailpage"/>
          <p:cNvPicPr>
            <a:picLocks noRot="1" noChangeAspect="1"/>
          </p:cNvPicPr>
          <p:nvPr>
            <a:videoFile r:link="rId1"/>
          </p:nvPr>
        </p:nvPicPr>
        <p:blipFill>
          <a:blip r:embed="rId4"/>
          <a:stretch>
            <a:fillRect/>
          </a:stretch>
        </p:blipFill>
        <p:spPr>
          <a:xfrm>
            <a:off x="5638799" y="3048000"/>
            <a:ext cx="2980267" cy="1676400"/>
          </a:xfrm>
          <a:prstGeom prst="rect">
            <a:avLst/>
          </a:prstGeom>
        </p:spPr>
      </p:pic>
      <p:sp>
        <p:nvSpPr>
          <p:cNvPr id="5" name="TextBox 4"/>
          <p:cNvSpPr txBox="1"/>
          <p:nvPr/>
        </p:nvSpPr>
        <p:spPr>
          <a:xfrm>
            <a:off x="6013515" y="2336004"/>
            <a:ext cx="2057400" cy="523220"/>
          </a:xfrm>
          <a:prstGeom prst="rect">
            <a:avLst/>
          </a:prstGeom>
          <a:noFill/>
        </p:spPr>
        <p:txBody>
          <a:bodyPr wrap="square" rtlCol="0">
            <a:spAutoFit/>
          </a:bodyPr>
          <a:lstStyle/>
          <a:p>
            <a:r>
              <a:rPr lang="en-GB" sz="1400" dirty="0" smtClean="0">
                <a:solidFill>
                  <a:schemeClr val="accent1"/>
                </a:solidFill>
              </a:rPr>
              <a:t>Video. How a coal fired power station works</a:t>
            </a:r>
            <a:endParaRPr lang="en-GB" sz="1400" dirty="0">
              <a:solidFill>
                <a:schemeClr val="accent1"/>
              </a:solidFill>
            </a:endParaRPr>
          </a:p>
        </p:txBody>
      </p:sp>
    </p:spTree>
    <p:extLst>
      <p:ext uri="{BB962C8B-B14F-4D97-AF65-F5344CB8AC3E}">
        <p14:creationId xmlns:p14="http://schemas.microsoft.com/office/powerpoint/2010/main" val="207145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 and Oil Based Power Generation</a:t>
            </a:r>
            <a:endParaRPr lang="en-GB" dirty="0"/>
          </a:p>
        </p:txBody>
      </p:sp>
      <p:sp>
        <p:nvSpPr>
          <p:cNvPr id="2" name="Content Placeholder 1"/>
          <p:cNvSpPr>
            <a:spLocks noGrp="1"/>
          </p:cNvSpPr>
          <p:nvPr>
            <p:ph sz="half" idx="1"/>
          </p:nvPr>
        </p:nvSpPr>
        <p:spPr>
          <a:xfrm>
            <a:off x="228599" y="1915886"/>
            <a:ext cx="5181601" cy="4709315"/>
          </a:xfrm>
        </p:spPr>
        <p:txBody>
          <a:bodyPr>
            <a:noAutofit/>
          </a:bodyPr>
          <a:lstStyle/>
          <a:p>
            <a:r>
              <a:rPr lang="en-GB" sz="2000" dirty="0" smtClean="0"/>
              <a:t>The largest coal fired power station in the UK (and in Europe) is </a:t>
            </a:r>
            <a:r>
              <a:rPr lang="en-GB" sz="2000" dirty="0" err="1" smtClean="0"/>
              <a:t>Drax</a:t>
            </a:r>
            <a:r>
              <a:rPr lang="en-GB" sz="2000" dirty="0" smtClean="0"/>
              <a:t>, in north Yorkshire</a:t>
            </a:r>
          </a:p>
          <a:p>
            <a:pPr lvl="1"/>
            <a:r>
              <a:rPr lang="en-GB" sz="1800" dirty="0" smtClean="0"/>
              <a:t>It’s output is 3,960 MW providing </a:t>
            </a:r>
            <a:r>
              <a:rPr lang="en-GB" sz="1800" dirty="0"/>
              <a:t>about 7% of the United Kingdom's electricity </a:t>
            </a:r>
            <a:r>
              <a:rPr lang="en-GB" sz="1800" dirty="0" smtClean="0"/>
              <a:t>supply</a:t>
            </a:r>
          </a:p>
          <a:p>
            <a:r>
              <a:rPr lang="en-GB" sz="2000" dirty="0" smtClean="0"/>
              <a:t>One third </a:t>
            </a:r>
            <a:r>
              <a:rPr lang="en-GB" sz="2000" dirty="0"/>
              <a:t>of </a:t>
            </a:r>
            <a:r>
              <a:rPr lang="en-GB" sz="2000" dirty="0" smtClean="0"/>
              <a:t>the UK’s coal fired  </a:t>
            </a:r>
            <a:r>
              <a:rPr lang="en-GB" sz="2000" dirty="0"/>
              <a:t>power stations are expected to close by 2016 so that they meet EU air quality </a:t>
            </a:r>
            <a:r>
              <a:rPr lang="en-GB" sz="2000" dirty="0" smtClean="0"/>
              <a:t>legislation</a:t>
            </a:r>
          </a:p>
          <a:p>
            <a:r>
              <a:rPr lang="en-GB" altLang="en-US" sz="2000" dirty="0" smtClean="0"/>
              <a:t>The world’s largest coal fired power plant is </a:t>
            </a:r>
            <a:r>
              <a:rPr lang="en-GB" sz="2000" dirty="0"/>
              <a:t>Taichung Power Plant </a:t>
            </a:r>
            <a:r>
              <a:rPr lang="en-GB" sz="2000" dirty="0" smtClean="0"/>
              <a:t>in Taiwan with a generation </a:t>
            </a:r>
            <a:r>
              <a:rPr lang="en-GB" sz="2000" dirty="0"/>
              <a:t>capacity of 5,500 </a:t>
            </a:r>
            <a:r>
              <a:rPr lang="en-GB" sz="2000" dirty="0" smtClean="0"/>
              <a:t>MW </a:t>
            </a:r>
          </a:p>
          <a:p>
            <a:pPr lvl="1"/>
            <a:r>
              <a:rPr lang="en-GB" sz="1800" dirty="0" smtClean="0"/>
              <a:t>It also </a:t>
            </a:r>
            <a:r>
              <a:rPr lang="en-GB" sz="1800" dirty="0"/>
              <a:t>the world's largest emitter </a:t>
            </a:r>
            <a:r>
              <a:rPr lang="en-GB" sz="1800" dirty="0" smtClean="0"/>
              <a:t>of carbon dioxide</a:t>
            </a:r>
            <a:endParaRPr lang="en-US" altLang="en-US" sz="1800" dirty="0"/>
          </a:p>
          <a:p>
            <a:pPr lvl="1">
              <a:spcBef>
                <a:spcPts val="600"/>
              </a:spcBef>
            </a:pPr>
            <a:endParaRPr lang="en-US" altLang="en-US" sz="1800" dirty="0"/>
          </a:p>
          <a:p>
            <a:pPr lvl="2"/>
            <a:endParaRPr lang="en-GB" sz="1800" dirty="0"/>
          </a:p>
        </p:txBody>
      </p:sp>
      <p:pic>
        <p:nvPicPr>
          <p:cNvPr id="24578" name="Picture 2" descr="http://upload.wikimedia.org/wikipedia/commons/3/3e/Northeast_of_Drax_-_geograph.org.uk_-_5819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124" y="1447800"/>
            <a:ext cx="3237276"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4200" y="3859958"/>
            <a:ext cx="1295400" cy="307777"/>
          </a:xfrm>
          <a:prstGeom prst="rect">
            <a:avLst/>
          </a:prstGeom>
          <a:noFill/>
        </p:spPr>
        <p:txBody>
          <a:bodyPr wrap="square" rtlCol="0">
            <a:spAutoFit/>
          </a:bodyPr>
          <a:lstStyle/>
          <a:p>
            <a:r>
              <a:rPr lang="en-GB" sz="1400" dirty="0" err="1" smtClean="0"/>
              <a:t>Drax</a:t>
            </a:r>
            <a:endParaRPr lang="en-GB" sz="1400" dirty="0"/>
          </a:p>
        </p:txBody>
      </p:sp>
      <p:pic>
        <p:nvPicPr>
          <p:cNvPr id="24580" name="Picture 4" descr="http://upload.wikimedia.org/wikipedia/commons/thumb/7/7a/Taichung_Thermal_Power_Plant.JPG/1280px-Taichung_Thermal_Power_Pl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343400"/>
            <a:ext cx="2082800" cy="1884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6323111"/>
            <a:ext cx="2082800" cy="307777"/>
          </a:xfrm>
          <a:prstGeom prst="rect">
            <a:avLst/>
          </a:prstGeom>
          <a:noFill/>
        </p:spPr>
        <p:txBody>
          <a:bodyPr wrap="square" rtlCol="0">
            <a:spAutoFit/>
          </a:bodyPr>
          <a:lstStyle/>
          <a:p>
            <a:r>
              <a:rPr lang="en-GB" sz="1400" dirty="0"/>
              <a:t>Taichung Power Plant</a:t>
            </a:r>
          </a:p>
        </p:txBody>
      </p:sp>
    </p:spTree>
    <p:extLst>
      <p:ext uri="{BB962C8B-B14F-4D97-AF65-F5344CB8AC3E}">
        <p14:creationId xmlns:p14="http://schemas.microsoft.com/office/powerpoint/2010/main" val="1120264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838" y="381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Clean Coal Technology</a:t>
            </a:r>
            <a:endParaRPr lang="en-GB" sz="4400" dirty="0"/>
          </a:p>
        </p:txBody>
      </p:sp>
      <p:sp>
        <p:nvSpPr>
          <p:cNvPr id="2" name="Content Placeholder 1"/>
          <p:cNvSpPr>
            <a:spLocks noGrp="1"/>
          </p:cNvSpPr>
          <p:nvPr>
            <p:ph sz="half" idx="1"/>
          </p:nvPr>
        </p:nvSpPr>
        <p:spPr>
          <a:xfrm>
            <a:off x="114152" y="2106216"/>
            <a:ext cx="4343401" cy="4709315"/>
          </a:xfrm>
        </p:spPr>
        <p:txBody>
          <a:bodyPr>
            <a:noAutofit/>
          </a:bodyPr>
          <a:lstStyle/>
          <a:p>
            <a:r>
              <a:rPr lang="en-GB" sz="2000" dirty="0" smtClean="0"/>
              <a:t>The development of ‘clean’ coal technology is being pursued  in order to reduce  carbon emissions and other pollutants</a:t>
            </a:r>
          </a:p>
          <a:p>
            <a:pPr lvl="1"/>
            <a:r>
              <a:rPr lang="en-GB" sz="1600" dirty="0"/>
              <a:t>Historically, the primary focus was on </a:t>
            </a:r>
            <a:r>
              <a:rPr lang="en-GB" sz="1600" dirty="0" smtClean="0"/>
              <a:t>sulphur dioxide and nitric oxide, </a:t>
            </a:r>
            <a:r>
              <a:rPr lang="en-GB" sz="1600" dirty="0"/>
              <a:t>the most important gases in </a:t>
            </a:r>
            <a:r>
              <a:rPr lang="en-GB" sz="1600" dirty="0" smtClean="0"/>
              <a:t>causing acid rain, </a:t>
            </a:r>
            <a:r>
              <a:rPr lang="en-GB" sz="1600" dirty="0"/>
              <a:t>and particulates which cause visible air pollution </a:t>
            </a:r>
            <a:endParaRPr lang="en-GB" sz="1600" dirty="0" smtClean="0"/>
          </a:p>
          <a:p>
            <a:pPr lvl="1"/>
            <a:r>
              <a:rPr lang="en-GB" sz="1600" dirty="0" smtClean="0"/>
              <a:t>More </a:t>
            </a:r>
            <a:r>
              <a:rPr lang="en-GB" sz="1600" dirty="0"/>
              <a:t>recent focus has been on carbon dioxide (due to its impact on </a:t>
            </a:r>
            <a:r>
              <a:rPr lang="en-GB" sz="1600" dirty="0" smtClean="0"/>
              <a:t>climate change and </a:t>
            </a:r>
            <a:r>
              <a:rPr lang="en-GB" sz="1600" dirty="0"/>
              <a:t>concern over toxic species such as </a:t>
            </a:r>
            <a:r>
              <a:rPr lang="en-GB" sz="1600" dirty="0" smtClean="0"/>
              <a:t>mercury</a:t>
            </a:r>
          </a:p>
          <a:p>
            <a:r>
              <a:rPr lang="en-GB" sz="1800" dirty="0" smtClean="0"/>
              <a:t>Carbon capture and storage technologies are a range of technologies being developed to reduce CO</a:t>
            </a:r>
            <a:r>
              <a:rPr lang="en-GB" sz="1800" baseline="-25000" dirty="0" smtClean="0"/>
              <a:t>2</a:t>
            </a:r>
            <a:r>
              <a:rPr lang="en-GB" sz="1800" dirty="0" smtClean="0"/>
              <a:t> emissions</a:t>
            </a:r>
          </a:p>
          <a:p>
            <a:pPr lvl="1">
              <a:spcBef>
                <a:spcPts val="600"/>
              </a:spcBef>
            </a:pPr>
            <a:endParaRPr lang="en-US" altLang="en-US" dirty="0"/>
          </a:p>
          <a:p>
            <a:pPr lvl="2"/>
            <a:endParaRPr lang="en-GB" dirty="0"/>
          </a:p>
        </p:txBody>
      </p:sp>
      <p:sp>
        <p:nvSpPr>
          <p:cNvPr id="9" name="Cube 8"/>
          <p:cNvSpPr/>
          <p:nvPr/>
        </p:nvSpPr>
        <p:spPr>
          <a:xfrm>
            <a:off x="4351998" y="3130218"/>
            <a:ext cx="4713219" cy="2354297"/>
          </a:xfrm>
          <a:prstGeom prst="cube">
            <a:avLst>
              <a:gd name="adj" fmla="val 26603"/>
            </a:avLst>
          </a:prstGeom>
          <a:solidFill>
            <a:srgbClr val="C0804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3" name="TextBox 15"/>
          <p:cNvSpPr txBox="1">
            <a:spLocks noChangeArrowheads="1"/>
          </p:cNvSpPr>
          <p:nvPr/>
        </p:nvSpPr>
        <p:spPr bwMode="auto">
          <a:xfrm>
            <a:off x="6082962" y="1842456"/>
            <a:ext cx="1015327" cy="5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a:t>Carbon Dioxide (CO</a:t>
            </a:r>
            <a:r>
              <a:rPr lang="en-NZ" altLang="en-US" baseline="-25000"/>
              <a:t>2</a:t>
            </a:r>
            <a:r>
              <a:rPr lang="en-NZ" altLang="en-US"/>
              <a:t>)</a:t>
            </a:r>
          </a:p>
        </p:txBody>
      </p:sp>
      <p:sp>
        <p:nvSpPr>
          <p:cNvPr id="14" name="Freeform 13"/>
          <p:cNvSpPr/>
          <p:nvPr/>
        </p:nvSpPr>
        <p:spPr>
          <a:xfrm>
            <a:off x="4351998" y="5077566"/>
            <a:ext cx="4317939" cy="288141"/>
          </a:xfrm>
          <a:custGeom>
            <a:avLst/>
            <a:gdLst>
              <a:gd name="connsiteX0" fmla="*/ 0 w 7573963"/>
              <a:gd name="connsiteY0" fmla="*/ 157162 h 554037"/>
              <a:gd name="connsiteX1" fmla="*/ 600075 w 7573963"/>
              <a:gd name="connsiteY1" fmla="*/ 109537 h 554037"/>
              <a:gd name="connsiteX2" fmla="*/ 1114425 w 7573963"/>
              <a:gd name="connsiteY2" fmla="*/ 61912 h 554037"/>
              <a:gd name="connsiteX3" fmla="*/ 1685925 w 7573963"/>
              <a:gd name="connsiteY3" fmla="*/ 166687 h 554037"/>
              <a:gd name="connsiteX4" fmla="*/ 2466975 w 7573963"/>
              <a:gd name="connsiteY4" fmla="*/ 166687 h 554037"/>
              <a:gd name="connsiteX5" fmla="*/ 2695575 w 7573963"/>
              <a:gd name="connsiteY5" fmla="*/ 90487 h 554037"/>
              <a:gd name="connsiteX6" fmla="*/ 3533775 w 7573963"/>
              <a:gd name="connsiteY6" fmla="*/ 42862 h 554037"/>
              <a:gd name="connsiteX7" fmla="*/ 3886200 w 7573963"/>
              <a:gd name="connsiteY7" fmla="*/ 109537 h 554037"/>
              <a:gd name="connsiteX8" fmla="*/ 4591050 w 7573963"/>
              <a:gd name="connsiteY8" fmla="*/ 176212 h 554037"/>
              <a:gd name="connsiteX9" fmla="*/ 5438775 w 7573963"/>
              <a:gd name="connsiteY9" fmla="*/ 176212 h 554037"/>
              <a:gd name="connsiteX10" fmla="*/ 6381750 w 7573963"/>
              <a:gd name="connsiteY10" fmla="*/ 80962 h 554037"/>
              <a:gd name="connsiteX11" fmla="*/ 7077075 w 7573963"/>
              <a:gd name="connsiteY11" fmla="*/ 42862 h 554037"/>
              <a:gd name="connsiteX12" fmla="*/ 7505700 w 7573963"/>
              <a:gd name="connsiteY12" fmla="*/ 71437 h 554037"/>
              <a:gd name="connsiteX13" fmla="*/ 7486650 w 7573963"/>
              <a:gd name="connsiteY13" fmla="*/ 471487 h 554037"/>
              <a:gd name="connsiteX14" fmla="*/ 7010400 w 7573963"/>
              <a:gd name="connsiteY14" fmla="*/ 423862 h 554037"/>
              <a:gd name="connsiteX15" fmla="*/ 5753100 w 7573963"/>
              <a:gd name="connsiteY15" fmla="*/ 442912 h 554037"/>
              <a:gd name="connsiteX16" fmla="*/ 4933950 w 7573963"/>
              <a:gd name="connsiteY16" fmla="*/ 404812 h 554037"/>
              <a:gd name="connsiteX17" fmla="*/ 3886200 w 7573963"/>
              <a:gd name="connsiteY17" fmla="*/ 528637 h 554037"/>
              <a:gd name="connsiteX18" fmla="*/ 2771775 w 7573963"/>
              <a:gd name="connsiteY18" fmla="*/ 481012 h 554037"/>
              <a:gd name="connsiteX19" fmla="*/ 1409700 w 7573963"/>
              <a:gd name="connsiteY19" fmla="*/ 519112 h 554037"/>
              <a:gd name="connsiteX20" fmla="*/ 561975 w 7573963"/>
              <a:gd name="connsiteY20" fmla="*/ 547687 h 554037"/>
              <a:gd name="connsiteX21" fmla="*/ 19050 w 7573963"/>
              <a:gd name="connsiteY21" fmla="*/ 481012 h 554037"/>
              <a:gd name="connsiteX22" fmla="*/ 19050 w 7573963"/>
              <a:gd name="connsiteY22" fmla="*/ 481012 h 554037"/>
              <a:gd name="connsiteX0" fmla="*/ 0 w 7573963"/>
              <a:gd name="connsiteY0" fmla="*/ 157162 h 554037"/>
              <a:gd name="connsiteX1" fmla="*/ 600075 w 7573963"/>
              <a:gd name="connsiteY1" fmla="*/ 109537 h 554037"/>
              <a:gd name="connsiteX2" fmla="*/ 1114425 w 7573963"/>
              <a:gd name="connsiteY2" fmla="*/ 61912 h 554037"/>
              <a:gd name="connsiteX3" fmla="*/ 1685925 w 7573963"/>
              <a:gd name="connsiteY3" fmla="*/ 166687 h 554037"/>
              <a:gd name="connsiteX4" fmla="*/ 2466975 w 7573963"/>
              <a:gd name="connsiteY4" fmla="*/ 166687 h 554037"/>
              <a:gd name="connsiteX5" fmla="*/ 2695575 w 7573963"/>
              <a:gd name="connsiteY5" fmla="*/ 90487 h 554037"/>
              <a:gd name="connsiteX6" fmla="*/ 3533775 w 7573963"/>
              <a:gd name="connsiteY6" fmla="*/ 42862 h 554037"/>
              <a:gd name="connsiteX7" fmla="*/ 3886200 w 7573963"/>
              <a:gd name="connsiteY7" fmla="*/ 109537 h 554037"/>
              <a:gd name="connsiteX8" fmla="*/ 4591050 w 7573963"/>
              <a:gd name="connsiteY8" fmla="*/ 176212 h 554037"/>
              <a:gd name="connsiteX9" fmla="*/ 5438775 w 7573963"/>
              <a:gd name="connsiteY9" fmla="*/ 176212 h 554037"/>
              <a:gd name="connsiteX10" fmla="*/ 6381750 w 7573963"/>
              <a:gd name="connsiteY10" fmla="*/ 80962 h 554037"/>
              <a:gd name="connsiteX11" fmla="*/ 7077075 w 7573963"/>
              <a:gd name="connsiteY11" fmla="*/ 42862 h 554037"/>
              <a:gd name="connsiteX12" fmla="*/ 7505700 w 7573963"/>
              <a:gd name="connsiteY12" fmla="*/ 71437 h 554037"/>
              <a:gd name="connsiteX13" fmla="*/ 7486650 w 7573963"/>
              <a:gd name="connsiteY13" fmla="*/ 471487 h 554037"/>
              <a:gd name="connsiteX14" fmla="*/ 7010400 w 7573963"/>
              <a:gd name="connsiteY14" fmla="*/ 423862 h 554037"/>
              <a:gd name="connsiteX15" fmla="*/ 5753100 w 7573963"/>
              <a:gd name="connsiteY15" fmla="*/ 442912 h 554037"/>
              <a:gd name="connsiteX16" fmla="*/ 4933950 w 7573963"/>
              <a:gd name="connsiteY16" fmla="*/ 404812 h 554037"/>
              <a:gd name="connsiteX17" fmla="*/ 3886200 w 7573963"/>
              <a:gd name="connsiteY17" fmla="*/ 528637 h 554037"/>
              <a:gd name="connsiteX18" fmla="*/ 2771775 w 7573963"/>
              <a:gd name="connsiteY18" fmla="*/ 481012 h 554037"/>
              <a:gd name="connsiteX19" fmla="*/ 1409700 w 7573963"/>
              <a:gd name="connsiteY19" fmla="*/ 519112 h 554037"/>
              <a:gd name="connsiteX20" fmla="*/ 561975 w 7573963"/>
              <a:gd name="connsiteY20" fmla="*/ 547687 h 554037"/>
              <a:gd name="connsiteX21" fmla="*/ 19050 w 7573963"/>
              <a:gd name="connsiteY21" fmla="*/ 481012 h 554037"/>
              <a:gd name="connsiteX22" fmla="*/ 19050 w 7573963"/>
              <a:gd name="connsiteY22" fmla="*/ 481012 h 554037"/>
              <a:gd name="connsiteX0" fmla="*/ 0 w 7573963"/>
              <a:gd name="connsiteY0" fmla="*/ 117475 h 514350"/>
              <a:gd name="connsiteX1" fmla="*/ 600075 w 7573963"/>
              <a:gd name="connsiteY1" fmla="*/ 69850 h 514350"/>
              <a:gd name="connsiteX2" fmla="*/ 1114425 w 7573963"/>
              <a:gd name="connsiteY2" fmla="*/ 22225 h 514350"/>
              <a:gd name="connsiteX3" fmla="*/ 1685925 w 7573963"/>
              <a:gd name="connsiteY3" fmla="*/ 127000 h 514350"/>
              <a:gd name="connsiteX4" fmla="*/ 2466975 w 7573963"/>
              <a:gd name="connsiteY4" fmla="*/ 127000 h 514350"/>
              <a:gd name="connsiteX5" fmla="*/ 2695575 w 7573963"/>
              <a:gd name="connsiteY5" fmla="*/ 50800 h 514350"/>
              <a:gd name="connsiteX6" fmla="*/ 3533775 w 7573963"/>
              <a:gd name="connsiteY6" fmla="*/ 3175 h 514350"/>
              <a:gd name="connsiteX7" fmla="*/ 3886200 w 7573963"/>
              <a:gd name="connsiteY7" fmla="*/ 69850 h 514350"/>
              <a:gd name="connsiteX8" fmla="*/ 4591050 w 7573963"/>
              <a:gd name="connsiteY8" fmla="*/ 136525 h 514350"/>
              <a:gd name="connsiteX9" fmla="*/ 5438775 w 7573963"/>
              <a:gd name="connsiteY9" fmla="*/ 136525 h 514350"/>
              <a:gd name="connsiteX10" fmla="*/ 6381750 w 7573963"/>
              <a:gd name="connsiteY10" fmla="*/ 41275 h 514350"/>
              <a:gd name="connsiteX11" fmla="*/ 7077075 w 7573963"/>
              <a:gd name="connsiteY11" fmla="*/ 3175 h 514350"/>
              <a:gd name="connsiteX12" fmla="*/ 7505700 w 7573963"/>
              <a:gd name="connsiteY12" fmla="*/ 31750 h 514350"/>
              <a:gd name="connsiteX13" fmla="*/ 7486650 w 7573963"/>
              <a:gd name="connsiteY13" fmla="*/ 431800 h 514350"/>
              <a:gd name="connsiteX14" fmla="*/ 7010400 w 7573963"/>
              <a:gd name="connsiteY14" fmla="*/ 384175 h 514350"/>
              <a:gd name="connsiteX15" fmla="*/ 5753100 w 7573963"/>
              <a:gd name="connsiteY15" fmla="*/ 403225 h 514350"/>
              <a:gd name="connsiteX16" fmla="*/ 4933950 w 7573963"/>
              <a:gd name="connsiteY16" fmla="*/ 365125 h 514350"/>
              <a:gd name="connsiteX17" fmla="*/ 3886200 w 7573963"/>
              <a:gd name="connsiteY17" fmla="*/ 488950 h 514350"/>
              <a:gd name="connsiteX18" fmla="*/ 2771775 w 7573963"/>
              <a:gd name="connsiteY18" fmla="*/ 441325 h 514350"/>
              <a:gd name="connsiteX19" fmla="*/ 1409700 w 7573963"/>
              <a:gd name="connsiteY19" fmla="*/ 479425 h 514350"/>
              <a:gd name="connsiteX20" fmla="*/ 561975 w 7573963"/>
              <a:gd name="connsiteY20" fmla="*/ 508000 h 514350"/>
              <a:gd name="connsiteX21" fmla="*/ 19050 w 7573963"/>
              <a:gd name="connsiteY21" fmla="*/ 441325 h 514350"/>
              <a:gd name="connsiteX22" fmla="*/ 19050 w 7573963"/>
              <a:gd name="connsiteY22" fmla="*/ 441325 h 514350"/>
              <a:gd name="connsiteX0" fmla="*/ 0 w 7569200"/>
              <a:gd name="connsiteY0" fmla="*/ 117475 h 514350"/>
              <a:gd name="connsiteX1" fmla="*/ 600075 w 7569200"/>
              <a:gd name="connsiteY1" fmla="*/ 69850 h 514350"/>
              <a:gd name="connsiteX2" fmla="*/ 1114425 w 7569200"/>
              <a:gd name="connsiteY2" fmla="*/ 22225 h 514350"/>
              <a:gd name="connsiteX3" fmla="*/ 1685925 w 7569200"/>
              <a:gd name="connsiteY3" fmla="*/ 127000 h 514350"/>
              <a:gd name="connsiteX4" fmla="*/ 2466975 w 7569200"/>
              <a:gd name="connsiteY4" fmla="*/ 127000 h 514350"/>
              <a:gd name="connsiteX5" fmla="*/ 2695575 w 7569200"/>
              <a:gd name="connsiteY5" fmla="*/ 50800 h 514350"/>
              <a:gd name="connsiteX6" fmla="*/ 3533775 w 7569200"/>
              <a:gd name="connsiteY6" fmla="*/ 3175 h 514350"/>
              <a:gd name="connsiteX7" fmla="*/ 3886200 w 7569200"/>
              <a:gd name="connsiteY7" fmla="*/ 69850 h 514350"/>
              <a:gd name="connsiteX8" fmla="*/ 4591050 w 7569200"/>
              <a:gd name="connsiteY8" fmla="*/ 136525 h 514350"/>
              <a:gd name="connsiteX9" fmla="*/ 5438775 w 7569200"/>
              <a:gd name="connsiteY9" fmla="*/ 136525 h 514350"/>
              <a:gd name="connsiteX10" fmla="*/ 6381750 w 7569200"/>
              <a:gd name="connsiteY10" fmla="*/ 41275 h 514350"/>
              <a:gd name="connsiteX11" fmla="*/ 7077075 w 7569200"/>
              <a:gd name="connsiteY11" fmla="*/ 3175 h 514350"/>
              <a:gd name="connsiteX12" fmla="*/ 7505700 w 7569200"/>
              <a:gd name="connsiteY12" fmla="*/ 31750 h 514350"/>
              <a:gd name="connsiteX13" fmla="*/ 7486650 w 7569200"/>
              <a:gd name="connsiteY13" fmla="*/ 431800 h 514350"/>
              <a:gd name="connsiteX14" fmla="*/ 7010400 w 7569200"/>
              <a:gd name="connsiteY14" fmla="*/ 384175 h 514350"/>
              <a:gd name="connsiteX15" fmla="*/ 5753100 w 7569200"/>
              <a:gd name="connsiteY15" fmla="*/ 403225 h 514350"/>
              <a:gd name="connsiteX16" fmla="*/ 4933950 w 7569200"/>
              <a:gd name="connsiteY16" fmla="*/ 365125 h 514350"/>
              <a:gd name="connsiteX17" fmla="*/ 3886200 w 7569200"/>
              <a:gd name="connsiteY17" fmla="*/ 488950 h 514350"/>
              <a:gd name="connsiteX18" fmla="*/ 2771775 w 7569200"/>
              <a:gd name="connsiteY18" fmla="*/ 441325 h 514350"/>
              <a:gd name="connsiteX19" fmla="*/ 1409700 w 7569200"/>
              <a:gd name="connsiteY19" fmla="*/ 479425 h 514350"/>
              <a:gd name="connsiteX20" fmla="*/ 561975 w 7569200"/>
              <a:gd name="connsiteY20" fmla="*/ 508000 h 514350"/>
              <a:gd name="connsiteX21" fmla="*/ 19050 w 7569200"/>
              <a:gd name="connsiteY21" fmla="*/ 441325 h 514350"/>
              <a:gd name="connsiteX22" fmla="*/ 19050 w 7569200"/>
              <a:gd name="connsiteY22" fmla="*/ 441325 h 514350"/>
              <a:gd name="connsiteX0" fmla="*/ 0 w 7567732"/>
              <a:gd name="connsiteY0" fmla="*/ 119314 h 516189"/>
              <a:gd name="connsiteX1" fmla="*/ 600075 w 7567732"/>
              <a:gd name="connsiteY1" fmla="*/ 71689 h 516189"/>
              <a:gd name="connsiteX2" fmla="*/ 1114425 w 7567732"/>
              <a:gd name="connsiteY2" fmla="*/ 24064 h 516189"/>
              <a:gd name="connsiteX3" fmla="*/ 1685925 w 7567732"/>
              <a:gd name="connsiteY3" fmla="*/ 128839 h 516189"/>
              <a:gd name="connsiteX4" fmla="*/ 2466975 w 7567732"/>
              <a:gd name="connsiteY4" fmla="*/ 128839 h 516189"/>
              <a:gd name="connsiteX5" fmla="*/ 2695575 w 7567732"/>
              <a:gd name="connsiteY5" fmla="*/ 52639 h 516189"/>
              <a:gd name="connsiteX6" fmla="*/ 3533775 w 7567732"/>
              <a:gd name="connsiteY6" fmla="*/ 5014 h 516189"/>
              <a:gd name="connsiteX7" fmla="*/ 3886200 w 7567732"/>
              <a:gd name="connsiteY7" fmla="*/ 71689 h 516189"/>
              <a:gd name="connsiteX8" fmla="*/ 4591050 w 7567732"/>
              <a:gd name="connsiteY8" fmla="*/ 138364 h 516189"/>
              <a:gd name="connsiteX9" fmla="*/ 5438775 w 7567732"/>
              <a:gd name="connsiteY9" fmla="*/ 138364 h 516189"/>
              <a:gd name="connsiteX10" fmla="*/ 6381750 w 7567732"/>
              <a:gd name="connsiteY10" fmla="*/ 43114 h 516189"/>
              <a:gd name="connsiteX11" fmla="*/ 7077075 w 7567732"/>
              <a:gd name="connsiteY11" fmla="*/ 5014 h 516189"/>
              <a:gd name="connsiteX12" fmla="*/ 7496894 w 7567732"/>
              <a:gd name="connsiteY12" fmla="*/ 73201 h 516189"/>
              <a:gd name="connsiteX13" fmla="*/ 7486650 w 7567732"/>
              <a:gd name="connsiteY13" fmla="*/ 433639 h 516189"/>
              <a:gd name="connsiteX14" fmla="*/ 7010400 w 7567732"/>
              <a:gd name="connsiteY14" fmla="*/ 386014 h 516189"/>
              <a:gd name="connsiteX15" fmla="*/ 5753100 w 7567732"/>
              <a:gd name="connsiteY15" fmla="*/ 405064 h 516189"/>
              <a:gd name="connsiteX16" fmla="*/ 4933950 w 7567732"/>
              <a:gd name="connsiteY16" fmla="*/ 366964 h 516189"/>
              <a:gd name="connsiteX17" fmla="*/ 3886200 w 7567732"/>
              <a:gd name="connsiteY17" fmla="*/ 490789 h 516189"/>
              <a:gd name="connsiteX18" fmla="*/ 2771775 w 7567732"/>
              <a:gd name="connsiteY18" fmla="*/ 443164 h 516189"/>
              <a:gd name="connsiteX19" fmla="*/ 1409700 w 7567732"/>
              <a:gd name="connsiteY19" fmla="*/ 481264 h 516189"/>
              <a:gd name="connsiteX20" fmla="*/ 561975 w 7567732"/>
              <a:gd name="connsiteY20" fmla="*/ 509839 h 516189"/>
              <a:gd name="connsiteX21" fmla="*/ 19050 w 7567732"/>
              <a:gd name="connsiteY21" fmla="*/ 443164 h 516189"/>
              <a:gd name="connsiteX22" fmla="*/ 19050 w 7567732"/>
              <a:gd name="connsiteY22" fmla="*/ 443164 h 516189"/>
              <a:gd name="connsiteX0" fmla="*/ 0 w 7567732"/>
              <a:gd name="connsiteY0" fmla="*/ 119314 h 516189"/>
              <a:gd name="connsiteX1" fmla="*/ 600075 w 7567732"/>
              <a:gd name="connsiteY1" fmla="*/ 71689 h 516189"/>
              <a:gd name="connsiteX2" fmla="*/ 1114425 w 7567732"/>
              <a:gd name="connsiteY2" fmla="*/ 24064 h 516189"/>
              <a:gd name="connsiteX3" fmla="*/ 1685925 w 7567732"/>
              <a:gd name="connsiteY3" fmla="*/ 128839 h 516189"/>
              <a:gd name="connsiteX4" fmla="*/ 2466975 w 7567732"/>
              <a:gd name="connsiteY4" fmla="*/ 128839 h 516189"/>
              <a:gd name="connsiteX5" fmla="*/ 2695575 w 7567732"/>
              <a:gd name="connsiteY5" fmla="*/ 52639 h 516189"/>
              <a:gd name="connsiteX6" fmla="*/ 3533775 w 7567732"/>
              <a:gd name="connsiteY6" fmla="*/ 5014 h 516189"/>
              <a:gd name="connsiteX7" fmla="*/ 3886200 w 7567732"/>
              <a:gd name="connsiteY7" fmla="*/ 71689 h 516189"/>
              <a:gd name="connsiteX8" fmla="*/ 4591050 w 7567732"/>
              <a:gd name="connsiteY8" fmla="*/ 138364 h 516189"/>
              <a:gd name="connsiteX9" fmla="*/ 5438775 w 7567732"/>
              <a:gd name="connsiteY9" fmla="*/ 138364 h 516189"/>
              <a:gd name="connsiteX10" fmla="*/ 6381750 w 7567732"/>
              <a:gd name="connsiteY10" fmla="*/ 43114 h 516189"/>
              <a:gd name="connsiteX11" fmla="*/ 7077075 w 7567732"/>
              <a:gd name="connsiteY11" fmla="*/ 5014 h 516189"/>
              <a:gd name="connsiteX12" fmla="*/ 7496894 w 7567732"/>
              <a:gd name="connsiteY12" fmla="*/ 73201 h 516189"/>
              <a:gd name="connsiteX13" fmla="*/ 7486650 w 7567732"/>
              <a:gd name="connsiteY13" fmla="*/ 433639 h 516189"/>
              <a:gd name="connsiteX14" fmla="*/ 7010400 w 7567732"/>
              <a:gd name="connsiteY14" fmla="*/ 386014 h 516189"/>
              <a:gd name="connsiteX15" fmla="*/ 5753100 w 7567732"/>
              <a:gd name="connsiteY15" fmla="*/ 405064 h 516189"/>
              <a:gd name="connsiteX16" fmla="*/ 4933950 w 7567732"/>
              <a:gd name="connsiteY16" fmla="*/ 366964 h 516189"/>
              <a:gd name="connsiteX17" fmla="*/ 3886200 w 7567732"/>
              <a:gd name="connsiteY17" fmla="*/ 490789 h 516189"/>
              <a:gd name="connsiteX18" fmla="*/ 2771775 w 7567732"/>
              <a:gd name="connsiteY18" fmla="*/ 443164 h 516189"/>
              <a:gd name="connsiteX19" fmla="*/ 1409700 w 7567732"/>
              <a:gd name="connsiteY19" fmla="*/ 481264 h 516189"/>
              <a:gd name="connsiteX20" fmla="*/ 561975 w 7567732"/>
              <a:gd name="connsiteY20" fmla="*/ 509839 h 516189"/>
              <a:gd name="connsiteX21" fmla="*/ 19050 w 7567732"/>
              <a:gd name="connsiteY21" fmla="*/ 443164 h 516189"/>
              <a:gd name="connsiteX22" fmla="*/ 19050 w 7567732"/>
              <a:gd name="connsiteY22" fmla="*/ 443164 h 516189"/>
              <a:gd name="connsiteX0" fmla="*/ 0 w 7567203"/>
              <a:gd name="connsiteY0" fmla="*/ 117475 h 514350"/>
              <a:gd name="connsiteX1" fmla="*/ 600075 w 7567203"/>
              <a:gd name="connsiteY1" fmla="*/ 69850 h 514350"/>
              <a:gd name="connsiteX2" fmla="*/ 1114425 w 7567203"/>
              <a:gd name="connsiteY2" fmla="*/ 22225 h 514350"/>
              <a:gd name="connsiteX3" fmla="*/ 1685925 w 7567203"/>
              <a:gd name="connsiteY3" fmla="*/ 127000 h 514350"/>
              <a:gd name="connsiteX4" fmla="*/ 2466975 w 7567203"/>
              <a:gd name="connsiteY4" fmla="*/ 127000 h 514350"/>
              <a:gd name="connsiteX5" fmla="*/ 2695575 w 7567203"/>
              <a:gd name="connsiteY5" fmla="*/ 50800 h 514350"/>
              <a:gd name="connsiteX6" fmla="*/ 3533775 w 7567203"/>
              <a:gd name="connsiteY6" fmla="*/ 3175 h 514350"/>
              <a:gd name="connsiteX7" fmla="*/ 3886200 w 7567203"/>
              <a:gd name="connsiteY7" fmla="*/ 69850 h 514350"/>
              <a:gd name="connsiteX8" fmla="*/ 4591050 w 7567203"/>
              <a:gd name="connsiteY8" fmla="*/ 136525 h 514350"/>
              <a:gd name="connsiteX9" fmla="*/ 5438775 w 7567203"/>
              <a:gd name="connsiteY9" fmla="*/ 136525 h 514350"/>
              <a:gd name="connsiteX10" fmla="*/ 6381750 w 7567203"/>
              <a:gd name="connsiteY10" fmla="*/ 41275 h 514350"/>
              <a:gd name="connsiteX11" fmla="*/ 7077075 w 7567203"/>
              <a:gd name="connsiteY11" fmla="*/ 3175 h 514350"/>
              <a:gd name="connsiteX12" fmla="*/ 7493719 w 7567203"/>
              <a:gd name="connsiteY12" fmla="*/ 23737 h 514350"/>
              <a:gd name="connsiteX13" fmla="*/ 7486650 w 7567203"/>
              <a:gd name="connsiteY13" fmla="*/ 431800 h 514350"/>
              <a:gd name="connsiteX14" fmla="*/ 7010400 w 7567203"/>
              <a:gd name="connsiteY14" fmla="*/ 384175 h 514350"/>
              <a:gd name="connsiteX15" fmla="*/ 5753100 w 7567203"/>
              <a:gd name="connsiteY15" fmla="*/ 403225 h 514350"/>
              <a:gd name="connsiteX16" fmla="*/ 4933950 w 7567203"/>
              <a:gd name="connsiteY16" fmla="*/ 365125 h 514350"/>
              <a:gd name="connsiteX17" fmla="*/ 3886200 w 7567203"/>
              <a:gd name="connsiteY17" fmla="*/ 488950 h 514350"/>
              <a:gd name="connsiteX18" fmla="*/ 2771775 w 7567203"/>
              <a:gd name="connsiteY18" fmla="*/ 441325 h 514350"/>
              <a:gd name="connsiteX19" fmla="*/ 1409700 w 7567203"/>
              <a:gd name="connsiteY19" fmla="*/ 479425 h 514350"/>
              <a:gd name="connsiteX20" fmla="*/ 561975 w 7567203"/>
              <a:gd name="connsiteY20" fmla="*/ 508000 h 514350"/>
              <a:gd name="connsiteX21" fmla="*/ 19050 w 7567203"/>
              <a:gd name="connsiteY21" fmla="*/ 441325 h 514350"/>
              <a:gd name="connsiteX22" fmla="*/ 19050 w 7567203"/>
              <a:gd name="connsiteY22" fmla="*/ 441325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22" fmla="*/ 19050 w 7494178"/>
              <a:gd name="connsiteY22" fmla="*/ 441325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22" fmla="*/ 19050 w 7494178"/>
              <a:gd name="connsiteY22" fmla="*/ 441325 h 514350"/>
              <a:gd name="connsiteX0" fmla="*/ 73025 w 7567203"/>
              <a:gd name="connsiteY0" fmla="*/ 117475 h 514350"/>
              <a:gd name="connsiteX1" fmla="*/ 673100 w 7567203"/>
              <a:gd name="connsiteY1" fmla="*/ 69850 h 514350"/>
              <a:gd name="connsiteX2" fmla="*/ 1187450 w 7567203"/>
              <a:gd name="connsiteY2" fmla="*/ 22225 h 514350"/>
              <a:gd name="connsiteX3" fmla="*/ 1758950 w 7567203"/>
              <a:gd name="connsiteY3" fmla="*/ 127000 h 514350"/>
              <a:gd name="connsiteX4" fmla="*/ 2540000 w 7567203"/>
              <a:gd name="connsiteY4" fmla="*/ 127000 h 514350"/>
              <a:gd name="connsiteX5" fmla="*/ 2768600 w 7567203"/>
              <a:gd name="connsiteY5" fmla="*/ 50800 h 514350"/>
              <a:gd name="connsiteX6" fmla="*/ 3606800 w 7567203"/>
              <a:gd name="connsiteY6" fmla="*/ 3175 h 514350"/>
              <a:gd name="connsiteX7" fmla="*/ 3959225 w 7567203"/>
              <a:gd name="connsiteY7" fmla="*/ 69850 h 514350"/>
              <a:gd name="connsiteX8" fmla="*/ 4664075 w 7567203"/>
              <a:gd name="connsiteY8" fmla="*/ 136525 h 514350"/>
              <a:gd name="connsiteX9" fmla="*/ 5511800 w 7567203"/>
              <a:gd name="connsiteY9" fmla="*/ 136525 h 514350"/>
              <a:gd name="connsiteX10" fmla="*/ 6454775 w 7567203"/>
              <a:gd name="connsiteY10" fmla="*/ 41275 h 514350"/>
              <a:gd name="connsiteX11" fmla="*/ 7150100 w 7567203"/>
              <a:gd name="connsiteY11" fmla="*/ 3175 h 514350"/>
              <a:gd name="connsiteX12" fmla="*/ 7566744 w 7567203"/>
              <a:gd name="connsiteY12" fmla="*/ 23737 h 514350"/>
              <a:gd name="connsiteX13" fmla="*/ 7559675 w 7567203"/>
              <a:gd name="connsiteY13" fmla="*/ 431800 h 514350"/>
              <a:gd name="connsiteX14" fmla="*/ 7083425 w 7567203"/>
              <a:gd name="connsiteY14" fmla="*/ 384175 h 514350"/>
              <a:gd name="connsiteX15" fmla="*/ 5826125 w 7567203"/>
              <a:gd name="connsiteY15" fmla="*/ 403225 h 514350"/>
              <a:gd name="connsiteX16" fmla="*/ 5006975 w 7567203"/>
              <a:gd name="connsiteY16" fmla="*/ 365125 h 514350"/>
              <a:gd name="connsiteX17" fmla="*/ 3959225 w 7567203"/>
              <a:gd name="connsiteY17" fmla="*/ 488950 h 514350"/>
              <a:gd name="connsiteX18" fmla="*/ 2844800 w 7567203"/>
              <a:gd name="connsiteY18" fmla="*/ 441325 h 514350"/>
              <a:gd name="connsiteX19" fmla="*/ 1482725 w 7567203"/>
              <a:gd name="connsiteY19" fmla="*/ 479425 h 514350"/>
              <a:gd name="connsiteX20" fmla="*/ 635000 w 7567203"/>
              <a:gd name="connsiteY20" fmla="*/ 508000 h 514350"/>
              <a:gd name="connsiteX21" fmla="*/ 92075 w 7567203"/>
              <a:gd name="connsiteY21" fmla="*/ 441325 h 514350"/>
              <a:gd name="connsiteX22" fmla="*/ 82550 w 7567203"/>
              <a:gd name="connsiteY22" fmla="*/ 450850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0" fmla="*/ 0 w 7494178"/>
              <a:gd name="connsiteY0" fmla="*/ 117475 h 512233"/>
              <a:gd name="connsiteX1" fmla="*/ 600075 w 7494178"/>
              <a:gd name="connsiteY1" fmla="*/ 69850 h 512233"/>
              <a:gd name="connsiteX2" fmla="*/ 1114425 w 7494178"/>
              <a:gd name="connsiteY2" fmla="*/ 22225 h 512233"/>
              <a:gd name="connsiteX3" fmla="*/ 1685925 w 7494178"/>
              <a:gd name="connsiteY3" fmla="*/ 127000 h 512233"/>
              <a:gd name="connsiteX4" fmla="*/ 2466975 w 7494178"/>
              <a:gd name="connsiteY4" fmla="*/ 127000 h 512233"/>
              <a:gd name="connsiteX5" fmla="*/ 2695575 w 7494178"/>
              <a:gd name="connsiteY5" fmla="*/ 50800 h 512233"/>
              <a:gd name="connsiteX6" fmla="*/ 3533775 w 7494178"/>
              <a:gd name="connsiteY6" fmla="*/ 3175 h 512233"/>
              <a:gd name="connsiteX7" fmla="*/ 3886200 w 7494178"/>
              <a:gd name="connsiteY7" fmla="*/ 69850 h 512233"/>
              <a:gd name="connsiteX8" fmla="*/ 4591050 w 7494178"/>
              <a:gd name="connsiteY8" fmla="*/ 136525 h 512233"/>
              <a:gd name="connsiteX9" fmla="*/ 5438775 w 7494178"/>
              <a:gd name="connsiteY9" fmla="*/ 136525 h 512233"/>
              <a:gd name="connsiteX10" fmla="*/ 6381750 w 7494178"/>
              <a:gd name="connsiteY10" fmla="*/ 41275 h 512233"/>
              <a:gd name="connsiteX11" fmla="*/ 7077075 w 7494178"/>
              <a:gd name="connsiteY11" fmla="*/ 3175 h 512233"/>
              <a:gd name="connsiteX12" fmla="*/ 7493719 w 7494178"/>
              <a:gd name="connsiteY12" fmla="*/ 23737 h 512233"/>
              <a:gd name="connsiteX13" fmla="*/ 7486650 w 7494178"/>
              <a:gd name="connsiteY13" fmla="*/ 431800 h 512233"/>
              <a:gd name="connsiteX14" fmla="*/ 7010400 w 7494178"/>
              <a:gd name="connsiteY14" fmla="*/ 384175 h 512233"/>
              <a:gd name="connsiteX15" fmla="*/ 5753100 w 7494178"/>
              <a:gd name="connsiteY15" fmla="*/ 403225 h 512233"/>
              <a:gd name="connsiteX16" fmla="*/ 4933950 w 7494178"/>
              <a:gd name="connsiteY16" fmla="*/ 365125 h 512233"/>
              <a:gd name="connsiteX17" fmla="*/ 3886200 w 7494178"/>
              <a:gd name="connsiteY17" fmla="*/ 488950 h 512233"/>
              <a:gd name="connsiteX18" fmla="*/ 2771775 w 7494178"/>
              <a:gd name="connsiteY18" fmla="*/ 441325 h 512233"/>
              <a:gd name="connsiteX19" fmla="*/ 1409700 w 7494178"/>
              <a:gd name="connsiteY19" fmla="*/ 479425 h 512233"/>
              <a:gd name="connsiteX20" fmla="*/ 561975 w 7494178"/>
              <a:gd name="connsiteY20" fmla="*/ 508000 h 512233"/>
              <a:gd name="connsiteX21" fmla="*/ 9525 w 7494178"/>
              <a:gd name="connsiteY21" fmla="*/ 454025 h 512233"/>
              <a:gd name="connsiteX0" fmla="*/ 0 w 7494178"/>
              <a:gd name="connsiteY0" fmla="*/ 117475 h 512233"/>
              <a:gd name="connsiteX1" fmla="*/ 600075 w 7494178"/>
              <a:gd name="connsiteY1" fmla="*/ 69850 h 512233"/>
              <a:gd name="connsiteX2" fmla="*/ 1114425 w 7494178"/>
              <a:gd name="connsiteY2" fmla="*/ 22225 h 512233"/>
              <a:gd name="connsiteX3" fmla="*/ 1685925 w 7494178"/>
              <a:gd name="connsiteY3" fmla="*/ 127000 h 512233"/>
              <a:gd name="connsiteX4" fmla="*/ 2333625 w 7494178"/>
              <a:gd name="connsiteY4" fmla="*/ 111212 h 512233"/>
              <a:gd name="connsiteX5" fmla="*/ 2695575 w 7494178"/>
              <a:gd name="connsiteY5" fmla="*/ 50800 h 512233"/>
              <a:gd name="connsiteX6" fmla="*/ 3533775 w 7494178"/>
              <a:gd name="connsiteY6" fmla="*/ 3175 h 512233"/>
              <a:gd name="connsiteX7" fmla="*/ 3886200 w 7494178"/>
              <a:gd name="connsiteY7" fmla="*/ 69850 h 512233"/>
              <a:gd name="connsiteX8" fmla="*/ 4591050 w 7494178"/>
              <a:gd name="connsiteY8" fmla="*/ 136525 h 512233"/>
              <a:gd name="connsiteX9" fmla="*/ 5438775 w 7494178"/>
              <a:gd name="connsiteY9" fmla="*/ 136525 h 512233"/>
              <a:gd name="connsiteX10" fmla="*/ 6381750 w 7494178"/>
              <a:gd name="connsiteY10" fmla="*/ 41275 h 512233"/>
              <a:gd name="connsiteX11" fmla="*/ 7077075 w 7494178"/>
              <a:gd name="connsiteY11" fmla="*/ 3175 h 512233"/>
              <a:gd name="connsiteX12" fmla="*/ 7493719 w 7494178"/>
              <a:gd name="connsiteY12" fmla="*/ 23737 h 512233"/>
              <a:gd name="connsiteX13" fmla="*/ 7486650 w 7494178"/>
              <a:gd name="connsiteY13" fmla="*/ 431800 h 512233"/>
              <a:gd name="connsiteX14" fmla="*/ 7010400 w 7494178"/>
              <a:gd name="connsiteY14" fmla="*/ 384175 h 512233"/>
              <a:gd name="connsiteX15" fmla="*/ 5753100 w 7494178"/>
              <a:gd name="connsiteY15" fmla="*/ 403225 h 512233"/>
              <a:gd name="connsiteX16" fmla="*/ 4933950 w 7494178"/>
              <a:gd name="connsiteY16" fmla="*/ 365125 h 512233"/>
              <a:gd name="connsiteX17" fmla="*/ 3886200 w 7494178"/>
              <a:gd name="connsiteY17" fmla="*/ 488950 h 512233"/>
              <a:gd name="connsiteX18" fmla="*/ 2771775 w 7494178"/>
              <a:gd name="connsiteY18" fmla="*/ 441325 h 512233"/>
              <a:gd name="connsiteX19" fmla="*/ 1409700 w 7494178"/>
              <a:gd name="connsiteY19" fmla="*/ 479425 h 512233"/>
              <a:gd name="connsiteX20" fmla="*/ 561975 w 7494178"/>
              <a:gd name="connsiteY20" fmla="*/ 508000 h 512233"/>
              <a:gd name="connsiteX21" fmla="*/ 9525 w 7494178"/>
              <a:gd name="connsiteY21" fmla="*/ 454025 h 512233"/>
              <a:gd name="connsiteX0" fmla="*/ 0 w 7494178"/>
              <a:gd name="connsiteY0" fmla="*/ 117223 h 511981"/>
              <a:gd name="connsiteX1" fmla="*/ 600075 w 7494178"/>
              <a:gd name="connsiteY1" fmla="*/ 69598 h 511981"/>
              <a:gd name="connsiteX2" fmla="*/ 1114425 w 7494178"/>
              <a:gd name="connsiteY2" fmla="*/ 21973 h 511981"/>
              <a:gd name="connsiteX3" fmla="*/ 1685925 w 7494178"/>
              <a:gd name="connsiteY3" fmla="*/ 126748 h 511981"/>
              <a:gd name="connsiteX4" fmla="*/ 2333625 w 7494178"/>
              <a:gd name="connsiteY4" fmla="*/ 110960 h 511981"/>
              <a:gd name="connsiteX5" fmla="*/ 2695575 w 7494178"/>
              <a:gd name="connsiteY5" fmla="*/ 50548 h 511981"/>
              <a:gd name="connsiteX6" fmla="*/ 3467100 w 7494178"/>
              <a:gd name="connsiteY6" fmla="*/ 81864 h 511981"/>
              <a:gd name="connsiteX7" fmla="*/ 3886200 w 7494178"/>
              <a:gd name="connsiteY7" fmla="*/ 69598 h 511981"/>
              <a:gd name="connsiteX8" fmla="*/ 4591050 w 7494178"/>
              <a:gd name="connsiteY8" fmla="*/ 136273 h 511981"/>
              <a:gd name="connsiteX9" fmla="*/ 5438775 w 7494178"/>
              <a:gd name="connsiteY9" fmla="*/ 136273 h 511981"/>
              <a:gd name="connsiteX10" fmla="*/ 6381750 w 7494178"/>
              <a:gd name="connsiteY10" fmla="*/ 41023 h 511981"/>
              <a:gd name="connsiteX11" fmla="*/ 7077075 w 7494178"/>
              <a:gd name="connsiteY11" fmla="*/ 2923 h 511981"/>
              <a:gd name="connsiteX12" fmla="*/ 7493719 w 7494178"/>
              <a:gd name="connsiteY12" fmla="*/ 23485 h 511981"/>
              <a:gd name="connsiteX13" fmla="*/ 7486650 w 7494178"/>
              <a:gd name="connsiteY13" fmla="*/ 431548 h 511981"/>
              <a:gd name="connsiteX14" fmla="*/ 7010400 w 7494178"/>
              <a:gd name="connsiteY14" fmla="*/ 383923 h 511981"/>
              <a:gd name="connsiteX15" fmla="*/ 5753100 w 7494178"/>
              <a:gd name="connsiteY15" fmla="*/ 402973 h 511981"/>
              <a:gd name="connsiteX16" fmla="*/ 4933950 w 7494178"/>
              <a:gd name="connsiteY16" fmla="*/ 364873 h 511981"/>
              <a:gd name="connsiteX17" fmla="*/ 3886200 w 7494178"/>
              <a:gd name="connsiteY17" fmla="*/ 488698 h 511981"/>
              <a:gd name="connsiteX18" fmla="*/ 2771775 w 7494178"/>
              <a:gd name="connsiteY18" fmla="*/ 441073 h 511981"/>
              <a:gd name="connsiteX19" fmla="*/ 1409700 w 7494178"/>
              <a:gd name="connsiteY19" fmla="*/ 479173 h 511981"/>
              <a:gd name="connsiteX20" fmla="*/ 561975 w 7494178"/>
              <a:gd name="connsiteY20" fmla="*/ 507748 h 511981"/>
              <a:gd name="connsiteX21" fmla="*/ 9525 w 7494178"/>
              <a:gd name="connsiteY21" fmla="*/ 453773 h 511981"/>
              <a:gd name="connsiteX0" fmla="*/ 0 w 7494178"/>
              <a:gd name="connsiteY0" fmla="*/ 117223 h 511981"/>
              <a:gd name="connsiteX1" fmla="*/ 600075 w 7494178"/>
              <a:gd name="connsiteY1" fmla="*/ 69598 h 511981"/>
              <a:gd name="connsiteX2" fmla="*/ 1114425 w 7494178"/>
              <a:gd name="connsiteY2" fmla="*/ 21973 h 511981"/>
              <a:gd name="connsiteX3" fmla="*/ 1685925 w 7494178"/>
              <a:gd name="connsiteY3" fmla="*/ 126748 h 511981"/>
              <a:gd name="connsiteX4" fmla="*/ 2333625 w 7494178"/>
              <a:gd name="connsiteY4" fmla="*/ 110960 h 511981"/>
              <a:gd name="connsiteX5" fmla="*/ 2695575 w 7494178"/>
              <a:gd name="connsiteY5" fmla="*/ 50548 h 511981"/>
              <a:gd name="connsiteX6" fmla="*/ 3467100 w 7494178"/>
              <a:gd name="connsiteY6" fmla="*/ 81864 h 511981"/>
              <a:gd name="connsiteX7" fmla="*/ 3895725 w 7494178"/>
              <a:gd name="connsiteY7" fmla="*/ 211690 h 511981"/>
              <a:gd name="connsiteX8" fmla="*/ 4591050 w 7494178"/>
              <a:gd name="connsiteY8" fmla="*/ 136273 h 511981"/>
              <a:gd name="connsiteX9" fmla="*/ 5438775 w 7494178"/>
              <a:gd name="connsiteY9" fmla="*/ 136273 h 511981"/>
              <a:gd name="connsiteX10" fmla="*/ 6381750 w 7494178"/>
              <a:gd name="connsiteY10" fmla="*/ 41023 h 511981"/>
              <a:gd name="connsiteX11" fmla="*/ 7077075 w 7494178"/>
              <a:gd name="connsiteY11" fmla="*/ 2923 h 511981"/>
              <a:gd name="connsiteX12" fmla="*/ 7493719 w 7494178"/>
              <a:gd name="connsiteY12" fmla="*/ 23485 h 511981"/>
              <a:gd name="connsiteX13" fmla="*/ 7486650 w 7494178"/>
              <a:gd name="connsiteY13" fmla="*/ 431548 h 511981"/>
              <a:gd name="connsiteX14" fmla="*/ 7010400 w 7494178"/>
              <a:gd name="connsiteY14" fmla="*/ 383923 h 511981"/>
              <a:gd name="connsiteX15" fmla="*/ 5753100 w 7494178"/>
              <a:gd name="connsiteY15" fmla="*/ 402973 h 511981"/>
              <a:gd name="connsiteX16" fmla="*/ 4933950 w 7494178"/>
              <a:gd name="connsiteY16" fmla="*/ 364873 h 511981"/>
              <a:gd name="connsiteX17" fmla="*/ 3886200 w 7494178"/>
              <a:gd name="connsiteY17" fmla="*/ 488698 h 511981"/>
              <a:gd name="connsiteX18" fmla="*/ 2771775 w 7494178"/>
              <a:gd name="connsiteY18" fmla="*/ 441073 h 511981"/>
              <a:gd name="connsiteX19" fmla="*/ 1409700 w 7494178"/>
              <a:gd name="connsiteY19" fmla="*/ 479173 h 511981"/>
              <a:gd name="connsiteX20" fmla="*/ 561975 w 7494178"/>
              <a:gd name="connsiteY20" fmla="*/ 507748 h 511981"/>
              <a:gd name="connsiteX21" fmla="*/ 9525 w 7494178"/>
              <a:gd name="connsiteY21" fmla="*/ 453773 h 511981"/>
              <a:gd name="connsiteX0" fmla="*/ 0 w 7494178"/>
              <a:gd name="connsiteY0" fmla="*/ 117223 h 511981"/>
              <a:gd name="connsiteX1" fmla="*/ 600075 w 7494178"/>
              <a:gd name="connsiteY1" fmla="*/ 69598 h 511981"/>
              <a:gd name="connsiteX2" fmla="*/ 1114425 w 7494178"/>
              <a:gd name="connsiteY2" fmla="*/ 21973 h 511981"/>
              <a:gd name="connsiteX3" fmla="*/ 1685925 w 7494178"/>
              <a:gd name="connsiteY3" fmla="*/ 126748 h 511981"/>
              <a:gd name="connsiteX4" fmla="*/ 2333625 w 7494178"/>
              <a:gd name="connsiteY4" fmla="*/ 110960 h 511981"/>
              <a:gd name="connsiteX5" fmla="*/ 2695575 w 7494178"/>
              <a:gd name="connsiteY5" fmla="*/ 50548 h 511981"/>
              <a:gd name="connsiteX6" fmla="*/ 3314700 w 7494178"/>
              <a:gd name="connsiteY6" fmla="*/ 129228 h 511981"/>
              <a:gd name="connsiteX7" fmla="*/ 3895725 w 7494178"/>
              <a:gd name="connsiteY7" fmla="*/ 211690 h 511981"/>
              <a:gd name="connsiteX8" fmla="*/ 4591050 w 7494178"/>
              <a:gd name="connsiteY8" fmla="*/ 136273 h 511981"/>
              <a:gd name="connsiteX9" fmla="*/ 5438775 w 7494178"/>
              <a:gd name="connsiteY9" fmla="*/ 136273 h 511981"/>
              <a:gd name="connsiteX10" fmla="*/ 6381750 w 7494178"/>
              <a:gd name="connsiteY10" fmla="*/ 41023 h 511981"/>
              <a:gd name="connsiteX11" fmla="*/ 7077075 w 7494178"/>
              <a:gd name="connsiteY11" fmla="*/ 2923 h 511981"/>
              <a:gd name="connsiteX12" fmla="*/ 7493719 w 7494178"/>
              <a:gd name="connsiteY12" fmla="*/ 23485 h 511981"/>
              <a:gd name="connsiteX13" fmla="*/ 7486650 w 7494178"/>
              <a:gd name="connsiteY13" fmla="*/ 431548 h 511981"/>
              <a:gd name="connsiteX14" fmla="*/ 7010400 w 7494178"/>
              <a:gd name="connsiteY14" fmla="*/ 383923 h 511981"/>
              <a:gd name="connsiteX15" fmla="*/ 5753100 w 7494178"/>
              <a:gd name="connsiteY15" fmla="*/ 402973 h 511981"/>
              <a:gd name="connsiteX16" fmla="*/ 4933950 w 7494178"/>
              <a:gd name="connsiteY16" fmla="*/ 364873 h 511981"/>
              <a:gd name="connsiteX17" fmla="*/ 3886200 w 7494178"/>
              <a:gd name="connsiteY17" fmla="*/ 488698 h 511981"/>
              <a:gd name="connsiteX18" fmla="*/ 2771775 w 7494178"/>
              <a:gd name="connsiteY18" fmla="*/ 441073 h 511981"/>
              <a:gd name="connsiteX19" fmla="*/ 1409700 w 7494178"/>
              <a:gd name="connsiteY19" fmla="*/ 479173 h 511981"/>
              <a:gd name="connsiteX20" fmla="*/ 561975 w 7494178"/>
              <a:gd name="connsiteY20" fmla="*/ 507748 h 511981"/>
              <a:gd name="connsiteX21" fmla="*/ 9525 w 7494178"/>
              <a:gd name="connsiteY21" fmla="*/ 453773 h 511981"/>
              <a:gd name="connsiteX0" fmla="*/ 0 w 7494178"/>
              <a:gd name="connsiteY0" fmla="*/ 117223 h 511981"/>
              <a:gd name="connsiteX1" fmla="*/ 600075 w 7494178"/>
              <a:gd name="connsiteY1" fmla="*/ 69598 h 511981"/>
              <a:gd name="connsiteX2" fmla="*/ 1114425 w 7494178"/>
              <a:gd name="connsiteY2" fmla="*/ 21973 h 511981"/>
              <a:gd name="connsiteX3" fmla="*/ 1685925 w 7494178"/>
              <a:gd name="connsiteY3" fmla="*/ 126748 h 511981"/>
              <a:gd name="connsiteX4" fmla="*/ 2333625 w 7494178"/>
              <a:gd name="connsiteY4" fmla="*/ 110960 h 511981"/>
              <a:gd name="connsiteX5" fmla="*/ 2695575 w 7494178"/>
              <a:gd name="connsiteY5" fmla="*/ 50548 h 511981"/>
              <a:gd name="connsiteX6" fmla="*/ 3314700 w 7494178"/>
              <a:gd name="connsiteY6" fmla="*/ 129228 h 511981"/>
              <a:gd name="connsiteX7" fmla="*/ 3895725 w 7494178"/>
              <a:gd name="connsiteY7" fmla="*/ 211690 h 511981"/>
              <a:gd name="connsiteX8" fmla="*/ 4638675 w 7494178"/>
              <a:gd name="connsiteY8" fmla="*/ 120486 h 511981"/>
              <a:gd name="connsiteX9" fmla="*/ 5438775 w 7494178"/>
              <a:gd name="connsiteY9" fmla="*/ 136273 h 511981"/>
              <a:gd name="connsiteX10" fmla="*/ 6381750 w 7494178"/>
              <a:gd name="connsiteY10" fmla="*/ 41023 h 511981"/>
              <a:gd name="connsiteX11" fmla="*/ 7077075 w 7494178"/>
              <a:gd name="connsiteY11" fmla="*/ 2923 h 511981"/>
              <a:gd name="connsiteX12" fmla="*/ 7493719 w 7494178"/>
              <a:gd name="connsiteY12" fmla="*/ 23485 h 511981"/>
              <a:gd name="connsiteX13" fmla="*/ 7486650 w 7494178"/>
              <a:gd name="connsiteY13" fmla="*/ 431548 h 511981"/>
              <a:gd name="connsiteX14" fmla="*/ 7010400 w 7494178"/>
              <a:gd name="connsiteY14" fmla="*/ 383923 h 511981"/>
              <a:gd name="connsiteX15" fmla="*/ 5753100 w 7494178"/>
              <a:gd name="connsiteY15" fmla="*/ 402973 h 511981"/>
              <a:gd name="connsiteX16" fmla="*/ 4933950 w 7494178"/>
              <a:gd name="connsiteY16" fmla="*/ 364873 h 511981"/>
              <a:gd name="connsiteX17" fmla="*/ 3886200 w 7494178"/>
              <a:gd name="connsiteY17" fmla="*/ 488698 h 511981"/>
              <a:gd name="connsiteX18" fmla="*/ 2771775 w 7494178"/>
              <a:gd name="connsiteY18" fmla="*/ 441073 h 511981"/>
              <a:gd name="connsiteX19" fmla="*/ 1409700 w 7494178"/>
              <a:gd name="connsiteY19" fmla="*/ 479173 h 511981"/>
              <a:gd name="connsiteX20" fmla="*/ 561975 w 7494178"/>
              <a:gd name="connsiteY20" fmla="*/ 507748 h 511981"/>
              <a:gd name="connsiteX21" fmla="*/ 9525 w 7494178"/>
              <a:gd name="connsiteY21" fmla="*/ 453773 h 511981"/>
              <a:gd name="connsiteX0" fmla="*/ 0 w 7494178"/>
              <a:gd name="connsiteY0" fmla="*/ 117223 h 564550"/>
              <a:gd name="connsiteX1" fmla="*/ 600075 w 7494178"/>
              <a:gd name="connsiteY1" fmla="*/ 69598 h 564550"/>
              <a:gd name="connsiteX2" fmla="*/ 1114425 w 7494178"/>
              <a:gd name="connsiteY2" fmla="*/ 21973 h 564550"/>
              <a:gd name="connsiteX3" fmla="*/ 1685925 w 7494178"/>
              <a:gd name="connsiteY3" fmla="*/ 126748 h 564550"/>
              <a:gd name="connsiteX4" fmla="*/ 2333625 w 7494178"/>
              <a:gd name="connsiteY4" fmla="*/ 110960 h 564550"/>
              <a:gd name="connsiteX5" fmla="*/ 2695575 w 7494178"/>
              <a:gd name="connsiteY5" fmla="*/ 50548 h 564550"/>
              <a:gd name="connsiteX6" fmla="*/ 3314700 w 7494178"/>
              <a:gd name="connsiteY6" fmla="*/ 129228 h 564550"/>
              <a:gd name="connsiteX7" fmla="*/ 3895725 w 7494178"/>
              <a:gd name="connsiteY7" fmla="*/ 211690 h 564550"/>
              <a:gd name="connsiteX8" fmla="*/ 4638675 w 7494178"/>
              <a:gd name="connsiteY8" fmla="*/ 120486 h 564550"/>
              <a:gd name="connsiteX9" fmla="*/ 5438775 w 7494178"/>
              <a:gd name="connsiteY9" fmla="*/ 136273 h 564550"/>
              <a:gd name="connsiteX10" fmla="*/ 6381750 w 7494178"/>
              <a:gd name="connsiteY10" fmla="*/ 41023 h 564550"/>
              <a:gd name="connsiteX11" fmla="*/ 7077075 w 7494178"/>
              <a:gd name="connsiteY11" fmla="*/ 2923 h 564550"/>
              <a:gd name="connsiteX12" fmla="*/ 7493719 w 7494178"/>
              <a:gd name="connsiteY12" fmla="*/ 23485 h 564550"/>
              <a:gd name="connsiteX13" fmla="*/ 7486650 w 7494178"/>
              <a:gd name="connsiteY13" fmla="*/ 431548 h 564550"/>
              <a:gd name="connsiteX14" fmla="*/ 7010400 w 7494178"/>
              <a:gd name="connsiteY14" fmla="*/ 383923 h 564550"/>
              <a:gd name="connsiteX15" fmla="*/ 5753100 w 7494178"/>
              <a:gd name="connsiteY15" fmla="*/ 402973 h 564550"/>
              <a:gd name="connsiteX16" fmla="*/ 4933950 w 7494178"/>
              <a:gd name="connsiteY16" fmla="*/ 364873 h 564550"/>
              <a:gd name="connsiteX17" fmla="*/ 3857625 w 7494178"/>
              <a:gd name="connsiteY17" fmla="*/ 551850 h 564550"/>
              <a:gd name="connsiteX18" fmla="*/ 2771775 w 7494178"/>
              <a:gd name="connsiteY18" fmla="*/ 441073 h 564550"/>
              <a:gd name="connsiteX19" fmla="*/ 1409700 w 7494178"/>
              <a:gd name="connsiteY19" fmla="*/ 479173 h 564550"/>
              <a:gd name="connsiteX20" fmla="*/ 561975 w 7494178"/>
              <a:gd name="connsiteY20" fmla="*/ 507748 h 564550"/>
              <a:gd name="connsiteX21" fmla="*/ 9525 w 7494178"/>
              <a:gd name="connsiteY21" fmla="*/ 453773 h 564550"/>
              <a:gd name="connsiteX0" fmla="*/ 0 w 7494178"/>
              <a:gd name="connsiteY0" fmla="*/ 117223 h 564550"/>
              <a:gd name="connsiteX1" fmla="*/ 600075 w 7494178"/>
              <a:gd name="connsiteY1" fmla="*/ 69598 h 564550"/>
              <a:gd name="connsiteX2" fmla="*/ 1114425 w 7494178"/>
              <a:gd name="connsiteY2" fmla="*/ 21973 h 564550"/>
              <a:gd name="connsiteX3" fmla="*/ 1685925 w 7494178"/>
              <a:gd name="connsiteY3" fmla="*/ 126748 h 564550"/>
              <a:gd name="connsiteX4" fmla="*/ 2266950 w 7494178"/>
              <a:gd name="connsiteY4" fmla="*/ 47808 h 564550"/>
              <a:gd name="connsiteX5" fmla="*/ 2695575 w 7494178"/>
              <a:gd name="connsiteY5" fmla="*/ 50548 h 564550"/>
              <a:gd name="connsiteX6" fmla="*/ 3314700 w 7494178"/>
              <a:gd name="connsiteY6" fmla="*/ 129228 h 564550"/>
              <a:gd name="connsiteX7" fmla="*/ 3895725 w 7494178"/>
              <a:gd name="connsiteY7" fmla="*/ 211690 h 564550"/>
              <a:gd name="connsiteX8" fmla="*/ 4638675 w 7494178"/>
              <a:gd name="connsiteY8" fmla="*/ 120486 h 564550"/>
              <a:gd name="connsiteX9" fmla="*/ 5438775 w 7494178"/>
              <a:gd name="connsiteY9" fmla="*/ 136273 h 564550"/>
              <a:gd name="connsiteX10" fmla="*/ 6381750 w 7494178"/>
              <a:gd name="connsiteY10" fmla="*/ 41023 h 564550"/>
              <a:gd name="connsiteX11" fmla="*/ 7077075 w 7494178"/>
              <a:gd name="connsiteY11" fmla="*/ 2923 h 564550"/>
              <a:gd name="connsiteX12" fmla="*/ 7493719 w 7494178"/>
              <a:gd name="connsiteY12" fmla="*/ 23485 h 564550"/>
              <a:gd name="connsiteX13" fmla="*/ 7486650 w 7494178"/>
              <a:gd name="connsiteY13" fmla="*/ 431548 h 564550"/>
              <a:gd name="connsiteX14" fmla="*/ 7010400 w 7494178"/>
              <a:gd name="connsiteY14" fmla="*/ 383923 h 564550"/>
              <a:gd name="connsiteX15" fmla="*/ 5753100 w 7494178"/>
              <a:gd name="connsiteY15" fmla="*/ 402973 h 564550"/>
              <a:gd name="connsiteX16" fmla="*/ 4933950 w 7494178"/>
              <a:gd name="connsiteY16" fmla="*/ 364873 h 564550"/>
              <a:gd name="connsiteX17" fmla="*/ 3857625 w 7494178"/>
              <a:gd name="connsiteY17" fmla="*/ 551850 h 564550"/>
              <a:gd name="connsiteX18" fmla="*/ 2771775 w 7494178"/>
              <a:gd name="connsiteY18" fmla="*/ 441073 h 564550"/>
              <a:gd name="connsiteX19" fmla="*/ 1409700 w 7494178"/>
              <a:gd name="connsiteY19" fmla="*/ 479173 h 564550"/>
              <a:gd name="connsiteX20" fmla="*/ 561975 w 7494178"/>
              <a:gd name="connsiteY20" fmla="*/ 507748 h 564550"/>
              <a:gd name="connsiteX21" fmla="*/ 9525 w 7494178"/>
              <a:gd name="connsiteY21" fmla="*/ 453773 h 564550"/>
              <a:gd name="connsiteX0" fmla="*/ 0 w 7494178"/>
              <a:gd name="connsiteY0" fmla="*/ 117223 h 569813"/>
              <a:gd name="connsiteX1" fmla="*/ 600075 w 7494178"/>
              <a:gd name="connsiteY1" fmla="*/ 69598 h 569813"/>
              <a:gd name="connsiteX2" fmla="*/ 1114425 w 7494178"/>
              <a:gd name="connsiteY2" fmla="*/ 21973 h 569813"/>
              <a:gd name="connsiteX3" fmla="*/ 1685925 w 7494178"/>
              <a:gd name="connsiteY3" fmla="*/ 126748 h 569813"/>
              <a:gd name="connsiteX4" fmla="*/ 2266950 w 7494178"/>
              <a:gd name="connsiteY4" fmla="*/ 47808 h 569813"/>
              <a:gd name="connsiteX5" fmla="*/ 2695575 w 7494178"/>
              <a:gd name="connsiteY5" fmla="*/ 50548 h 569813"/>
              <a:gd name="connsiteX6" fmla="*/ 3314700 w 7494178"/>
              <a:gd name="connsiteY6" fmla="*/ 129228 h 569813"/>
              <a:gd name="connsiteX7" fmla="*/ 3895725 w 7494178"/>
              <a:gd name="connsiteY7" fmla="*/ 211690 h 569813"/>
              <a:gd name="connsiteX8" fmla="*/ 4638675 w 7494178"/>
              <a:gd name="connsiteY8" fmla="*/ 120486 h 569813"/>
              <a:gd name="connsiteX9" fmla="*/ 5438775 w 7494178"/>
              <a:gd name="connsiteY9" fmla="*/ 136273 h 569813"/>
              <a:gd name="connsiteX10" fmla="*/ 6381750 w 7494178"/>
              <a:gd name="connsiteY10" fmla="*/ 41023 h 569813"/>
              <a:gd name="connsiteX11" fmla="*/ 7077075 w 7494178"/>
              <a:gd name="connsiteY11" fmla="*/ 2923 h 569813"/>
              <a:gd name="connsiteX12" fmla="*/ 7493719 w 7494178"/>
              <a:gd name="connsiteY12" fmla="*/ 23485 h 569813"/>
              <a:gd name="connsiteX13" fmla="*/ 7486650 w 7494178"/>
              <a:gd name="connsiteY13" fmla="*/ 431548 h 569813"/>
              <a:gd name="connsiteX14" fmla="*/ 7010400 w 7494178"/>
              <a:gd name="connsiteY14" fmla="*/ 383923 h 569813"/>
              <a:gd name="connsiteX15" fmla="*/ 5753100 w 7494178"/>
              <a:gd name="connsiteY15" fmla="*/ 402973 h 569813"/>
              <a:gd name="connsiteX16" fmla="*/ 4933950 w 7494178"/>
              <a:gd name="connsiteY16" fmla="*/ 364873 h 569813"/>
              <a:gd name="connsiteX17" fmla="*/ 3857625 w 7494178"/>
              <a:gd name="connsiteY17" fmla="*/ 551850 h 569813"/>
              <a:gd name="connsiteX18" fmla="*/ 2638425 w 7494178"/>
              <a:gd name="connsiteY18" fmla="*/ 472650 h 569813"/>
              <a:gd name="connsiteX19" fmla="*/ 1409700 w 7494178"/>
              <a:gd name="connsiteY19" fmla="*/ 479173 h 569813"/>
              <a:gd name="connsiteX20" fmla="*/ 561975 w 7494178"/>
              <a:gd name="connsiteY20" fmla="*/ 507748 h 569813"/>
              <a:gd name="connsiteX21" fmla="*/ 9525 w 7494178"/>
              <a:gd name="connsiteY21" fmla="*/ 453773 h 569813"/>
              <a:gd name="connsiteX0" fmla="*/ 0 w 7494178"/>
              <a:gd name="connsiteY0" fmla="*/ 117223 h 569813"/>
              <a:gd name="connsiteX1" fmla="*/ 600075 w 7494178"/>
              <a:gd name="connsiteY1" fmla="*/ 69598 h 569813"/>
              <a:gd name="connsiteX2" fmla="*/ 1114425 w 7494178"/>
              <a:gd name="connsiteY2" fmla="*/ 21973 h 569813"/>
              <a:gd name="connsiteX3" fmla="*/ 1685925 w 7494178"/>
              <a:gd name="connsiteY3" fmla="*/ 126748 h 569813"/>
              <a:gd name="connsiteX4" fmla="*/ 2238375 w 7494178"/>
              <a:gd name="connsiteY4" fmla="*/ 142537 h 569813"/>
              <a:gd name="connsiteX5" fmla="*/ 2695575 w 7494178"/>
              <a:gd name="connsiteY5" fmla="*/ 50548 h 569813"/>
              <a:gd name="connsiteX6" fmla="*/ 3314700 w 7494178"/>
              <a:gd name="connsiteY6" fmla="*/ 129228 h 569813"/>
              <a:gd name="connsiteX7" fmla="*/ 3895725 w 7494178"/>
              <a:gd name="connsiteY7" fmla="*/ 211690 h 569813"/>
              <a:gd name="connsiteX8" fmla="*/ 4638675 w 7494178"/>
              <a:gd name="connsiteY8" fmla="*/ 120486 h 569813"/>
              <a:gd name="connsiteX9" fmla="*/ 5438775 w 7494178"/>
              <a:gd name="connsiteY9" fmla="*/ 136273 h 569813"/>
              <a:gd name="connsiteX10" fmla="*/ 6381750 w 7494178"/>
              <a:gd name="connsiteY10" fmla="*/ 41023 h 569813"/>
              <a:gd name="connsiteX11" fmla="*/ 7077075 w 7494178"/>
              <a:gd name="connsiteY11" fmla="*/ 2923 h 569813"/>
              <a:gd name="connsiteX12" fmla="*/ 7493719 w 7494178"/>
              <a:gd name="connsiteY12" fmla="*/ 23485 h 569813"/>
              <a:gd name="connsiteX13" fmla="*/ 7486650 w 7494178"/>
              <a:gd name="connsiteY13" fmla="*/ 431548 h 569813"/>
              <a:gd name="connsiteX14" fmla="*/ 7010400 w 7494178"/>
              <a:gd name="connsiteY14" fmla="*/ 383923 h 569813"/>
              <a:gd name="connsiteX15" fmla="*/ 5753100 w 7494178"/>
              <a:gd name="connsiteY15" fmla="*/ 402973 h 569813"/>
              <a:gd name="connsiteX16" fmla="*/ 4933950 w 7494178"/>
              <a:gd name="connsiteY16" fmla="*/ 364873 h 569813"/>
              <a:gd name="connsiteX17" fmla="*/ 3857625 w 7494178"/>
              <a:gd name="connsiteY17" fmla="*/ 551850 h 569813"/>
              <a:gd name="connsiteX18" fmla="*/ 2638425 w 7494178"/>
              <a:gd name="connsiteY18" fmla="*/ 472650 h 569813"/>
              <a:gd name="connsiteX19" fmla="*/ 1409700 w 7494178"/>
              <a:gd name="connsiteY19" fmla="*/ 479173 h 569813"/>
              <a:gd name="connsiteX20" fmla="*/ 561975 w 7494178"/>
              <a:gd name="connsiteY20" fmla="*/ 507748 h 569813"/>
              <a:gd name="connsiteX21" fmla="*/ 9525 w 7494178"/>
              <a:gd name="connsiteY21" fmla="*/ 453773 h 569813"/>
              <a:gd name="connsiteX0" fmla="*/ 0 w 7494178"/>
              <a:gd name="connsiteY0" fmla="*/ 117223 h 569813"/>
              <a:gd name="connsiteX1" fmla="*/ 600075 w 7494178"/>
              <a:gd name="connsiteY1" fmla="*/ 69598 h 569813"/>
              <a:gd name="connsiteX2" fmla="*/ 1114425 w 7494178"/>
              <a:gd name="connsiteY2" fmla="*/ 21973 h 569813"/>
              <a:gd name="connsiteX3" fmla="*/ 1685925 w 7494178"/>
              <a:gd name="connsiteY3" fmla="*/ 126748 h 569813"/>
              <a:gd name="connsiteX4" fmla="*/ 2238375 w 7494178"/>
              <a:gd name="connsiteY4" fmla="*/ 142537 h 569813"/>
              <a:gd name="connsiteX5" fmla="*/ 2790825 w 7494178"/>
              <a:gd name="connsiteY5" fmla="*/ 145276 h 569813"/>
              <a:gd name="connsiteX6" fmla="*/ 3314700 w 7494178"/>
              <a:gd name="connsiteY6" fmla="*/ 129228 h 569813"/>
              <a:gd name="connsiteX7" fmla="*/ 3895725 w 7494178"/>
              <a:gd name="connsiteY7" fmla="*/ 211690 h 569813"/>
              <a:gd name="connsiteX8" fmla="*/ 4638675 w 7494178"/>
              <a:gd name="connsiteY8" fmla="*/ 120486 h 569813"/>
              <a:gd name="connsiteX9" fmla="*/ 5438775 w 7494178"/>
              <a:gd name="connsiteY9" fmla="*/ 136273 h 569813"/>
              <a:gd name="connsiteX10" fmla="*/ 6381750 w 7494178"/>
              <a:gd name="connsiteY10" fmla="*/ 41023 h 569813"/>
              <a:gd name="connsiteX11" fmla="*/ 7077075 w 7494178"/>
              <a:gd name="connsiteY11" fmla="*/ 2923 h 569813"/>
              <a:gd name="connsiteX12" fmla="*/ 7493719 w 7494178"/>
              <a:gd name="connsiteY12" fmla="*/ 23485 h 569813"/>
              <a:gd name="connsiteX13" fmla="*/ 7486650 w 7494178"/>
              <a:gd name="connsiteY13" fmla="*/ 431548 h 569813"/>
              <a:gd name="connsiteX14" fmla="*/ 7010400 w 7494178"/>
              <a:gd name="connsiteY14" fmla="*/ 383923 h 569813"/>
              <a:gd name="connsiteX15" fmla="*/ 5753100 w 7494178"/>
              <a:gd name="connsiteY15" fmla="*/ 402973 h 569813"/>
              <a:gd name="connsiteX16" fmla="*/ 4933950 w 7494178"/>
              <a:gd name="connsiteY16" fmla="*/ 364873 h 569813"/>
              <a:gd name="connsiteX17" fmla="*/ 3857625 w 7494178"/>
              <a:gd name="connsiteY17" fmla="*/ 551850 h 569813"/>
              <a:gd name="connsiteX18" fmla="*/ 2638425 w 7494178"/>
              <a:gd name="connsiteY18" fmla="*/ 472650 h 569813"/>
              <a:gd name="connsiteX19" fmla="*/ 1409700 w 7494178"/>
              <a:gd name="connsiteY19" fmla="*/ 479173 h 569813"/>
              <a:gd name="connsiteX20" fmla="*/ 561975 w 7494178"/>
              <a:gd name="connsiteY20" fmla="*/ 507748 h 569813"/>
              <a:gd name="connsiteX21" fmla="*/ 9525 w 7494178"/>
              <a:gd name="connsiteY21" fmla="*/ 453773 h 569813"/>
              <a:gd name="connsiteX0" fmla="*/ 0 w 7494178"/>
              <a:gd name="connsiteY0" fmla="*/ 117223 h 569813"/>
              <a:gd name="connsiteX1" fmla="*/ 600075 w 7494178"/>
              <a:gd name="connsiteY1" fmla="*/ 69598 h 569813"/>
              <a:gd name="connsiteX2" fmla="*/ 1114425 w 7494178"/>
              <a:gd name="connsiteY2" fmla="*/ 21973 h 569813"/>
              <a:gd name="connsiteX3" fmla="*/ 1685925 w 7494178"/>
              <a:gd name="connsiteY3" fmla="*/ 126748 h 569813"/>
              <a:gd name="connsiteX4" fmla="*/ 2238375 w 7494178"/>
              <a:gd name="connsiteY4" fmla="*/ 142537 h 569813"/>
              <a:gd name="connsiteX5" fmla="*/ 2790825 w 7494178"/>
              <a:gd name="connsiteY5" fmla="*/ 145276 h 569813"/>
              <a:gd name="connsiteX6" fmla="*/ 3352800 w 7494178"/>
              <a:gd name="connsiteY6" fmla="*/ 208168 h 569813"/>
              <a:gd name="connsiteX7" fmla="*/ 3895725 w 7494178"/>
              <a:gd name="connsiteY7" fmla="*/ 211690 h 569813"/>
              <a:gd name="connsiteX8" fmla="*/ 4638675 w 7494178"/>
              <a:gd name="connsiteY8" fmla="*/ 120486 h 569813"/>
              <a:gd name="connsiteX9" fmla="*/ 5438775 w 7494178"/>
              <a:gd name="connsiteY9" fmla="*/ 136273 h 569813"/>
              <a:gd name="connsiteX10" fmla="*/ 6381750 w 7494178"/>
              <a:gd name="connsiteY10" fmla="*/ 41023 h 569813"/>
              <a:gd name="connsiteX11" fmla="*/ 7077075 w 7494178"/>
              <a:gd name="connsiteY11" fmla="*/ 2923 h 569813"/>
              <a:gd name="connsiteX12" fmla="*/ 7493719 w 7494178"/>
              <a:gd name="connsiteY12" fmla="*/ 23485 h 569813"/>
              <a:gd name="connsiteX13" fmla="*/ 7486650 w 7494178"/>
              <a:gd name="connsiteY13" fmla="*/ 431548 h 569813"/>
              <a:gd name="connsiteX14" fmla="*/ 7010400 w 7494178"/>
              <a:gd name="connsiteY14" fmla="*/ 383923 h 569813"/>
              <a:gd name="connsiteX15" fmla="*/ 5753100 w 7494178"/>
              <a:gd name="connsiteY15" fmla="*/ 402973 h 569813"/>
              <a:gd name="connsiteX16" fmla="*/ 4933950 w 7494178"/>
              <a:gd name="connsiteY16" fmla="*/ 364873 h 569813"/>
              <a:gd name="connsiteX17" fmla="*/ 3857625 w 7494178"/>
              <a:gd name="connsiteY17" fmla="*/ 551850 h 569813"/>
              <a:gd name="connsiteX18" fmla="*/ 2638425 w 7494178"/>
              <a:gd name="connsiteY18" fmla="*/ 472650 h 569813"/>
              <a:gd name="connsiteX19" fmla="*/ 1409700 w 7494178"/>
              <a:gd name="connsiteY19" fmla="*/ 479173 h 569813"/>
              <a:gd name="connsiteX20" fmla="*/ 561975 w 7494178"/>
              <a:gd name="connsiteY20" fmla="*/ 507748 h 569813"/>
              <a:gd name="connsiteX21" fmla="*/ 9525 w 7494178"/>
              <a:gd name="connsiteY21" fmla="*/ 453773 h 569813"/>
              <a:gd name="connsiteX0" fmla="*/ 0 w 7494178"/>
              <a:gd name="connsiteY0" fmla="*/ 117223 h 556655"/>
              <a:gd name="connsiteX1" fmla="*/ 600075 w 7494178"/>
              <a:gd name="connsiteY1" fmla="*/ 69598 h 556655"/>
              <a:gd name="connsiteX2" fmla="*/ 1114425 w 7494178"/>
              <a:gd name="connsiteY2" fmla="*/ 21973 h 556655"/>
              <a:gd name="connsiteX3" fmla="*/ 1685925 w 7494178"/>
              <a:gd name="connsiteY3" fmla="*/ 126748 h 556655"/>
              <a:gd name="connsiteX4" fmla="*/ 2238375 w 7494178"/>
              <a:gd name="connsiteY4" fmla="*/ 142537 h 556655"/>
              <a:gd name="connsiteX5" fmla="*/ 2790825 w 7494178"/>
              <a:gd name="connsiteY5" fmla="*/ 145276 h 556655"/>
              <a:gd name="connsiteX6" fmla="*/ 3352800 w 7494178"/>
              <a:gd name="connsiteY6" fmla="*/ 208168 h 556655"/>
              <a:gd name="connsiteX7" fmla="*/ 3895725 w 7494178"/>
              <a:gd name="connsiteY7" fmla="*/ 211690 h 556655"/>
              <a:gd name="connsiteX8" fmla="*/ 4638675 w 7494178"/>
              <a:gd name="connsiteY8" fmla="*/ 120486 h 556655"/>
              <a:gd name="connsiteX9" fmla="*/ 5438775 w 7494178"/>
              <a:gd name="connsiteY9" fmla="*/ 136273 h 556655"/>
              <a:gd name="connsiteX10" fmla="*/ 6381750 w 7494178"/>
              <a:gd name="connsiteY10" fmla="*/ 41023 h 556655"/>
              <a:gd name="connsiteX11" fmla="*/ 7077075 w 7494178"/>
              <a:gd name="connsiteY11" fmla="*/ 2923 h 556655"/>
              <a:gd name="connsiteX12" fmla="*/ 7493719 w 7494178"/>
              <a:gd name="connsiteY12" fmla="*/ 23485 h 556655"/>
              <a:gd name="connsiteX13" fmla="*/ 7486650 w 7494178"/>
              <a:gd name="connsiteY13" fmla="*/ 431548 h 556655"/>
              <a:gd name="connsiteX14" fmla="*/ 7010400 w 7494178"/>
              <a:gd name="connsiteY14" fmla="*/ 383923 h 556655"/>
              <a:gd name="connsiteX15" fmla="*/ 5753100 w 7494178"/>
              <a:gd name="connsiteY15" fmla="*/ 402973 h 556655"/>
              <a:gd name="connsiteX16" fmla="*/ 4914900 w 7494178"/>
              <a:gd name="connsiteY16" fmla="*/ 443814 h 556655"/>
              <a:gd name="connsiteX17" fmla="*/ 3857625 w 7494178"/>
              <a:gd name="connsiteY17" fmla="*/ 551850 h 556655"/>
              <a:gd name="connsiteX18" fmla="*/ 2638425 w 7494178"/>
              <a:gd name="connsiteY18" fmla="*/ 472650 h 556655"/>
              <a:gd name="connsiteX19" fmla="*/ 1409700 w 7494178"/>
              <a:gd name="connsiteY19" fmla="*/ 479173 h 556655"/>
              <a:gd name="connsiteX20" fmla="*/ 561975 w 7494178"/>
              <a:gd name="connsiteY20" fmla="*/ 507748 h 556655"/>
              <a:gd name="connsiteX21" fmla="*/ 9525 w 7494178"/>
              <a:gd name="connsiteY21" fmla="*/ 453773 h 556655"/>
              <a:gd name="connsiteX0" fmla="*/ 0 w 7494178"/>
              <a:gd name="connsiteY0" fmla="*/ 117223 h 556657"/>
              <a:gd name="connsiteX1" fmla="*/ 600075 w 7494178"/>
              <a:gd name="connsiteY1" fmla="*/ 69598 h 556657"/>
              <a:gd name="connsiteX2" fmla="*/ 1114425 w 7494178"/>
              <a:gd name="connsiteY2" fmla="*/ 21973 h 556657"/>
              <a:gd name="connsiteX3" fmla="*/ 1685925 w 7494178"/>
              <a:gd name="connsiteY3" fmla="*/ 126748 h 556657"/>
              <a:gd name="connsiteX4" fmla="*/ 2238375 w 7494178"/>
              <a:gd name="connsiteY4" fmla="*/ 142537 h 556657"/>
              <a:gd name="connsiteX5" fmla="*/ 2790825 w 7494178"/>
              <a:gd name="connsiteY5" fmla="*/ 145276 h 556657"/>
              <a:gd name="connsiteX6" fmla="*/ 3352800 w 7494178"/>
              <a:gd name="connsiteY6" fmla="*/ 208168 h 556657"/>
              <a:gd name="connsiteX7" fmla="*/ 3895725 w 7494178"/>
              <a:gd name="connsiteY7" fmla="*/ 211690 h 556657"/>
              <a:gd name="connsiteX8" fmla="*/ 4648200 w 7494178"/>
              <a:gd name="connsiteY8" fmla="*/ 167850 h 556657"/>
              <a:gd name="connsiteX9" fmla="*/ 5438775 w 7494178"/>
              <a:gd name="connsiteY9" fmla="*/ 136273 h 556657"/>
              <a:gd name="connsiteX10" fmla="*/ 6381750 w 7494178"/>
              <a:gd name="connsiteY10" fmla="*/ 41023 h 556657"/>
              <a:gd name="connsiteX11" fmla="*/ 7077075 w 7494178"/>
              <a:gd name="connsiteY11" fmla="*/ 2923 h 556657"/>
              <a:gd name="connsiteX12" fmla="*/ 7493719 w 7494178"/>
              <a:gd name="connsiteY12" fmla="*/ 23485 h 556657"/>
              <a:gd name="connsiteX13" fmla="*/ 7486650 w 7494178"/>
              <a:gd name="connsiteY13" fmla="*/ 431548 h 556657"/>
              <a:gd name="connsiteX14" fmla="*/ 7010400 w 7494178"/>
              <a:gd name="connsiteY14" fmla="*/ 383923 h 556657"/>
              <a:gd name="connsiteX15" fmla="*/ 5753100 w 7494178"/>
              <a:gd name="connsiteY15" fmla="*/ 402973 h 556657"/>
              <a:gd name="connsiteX16" fmla="*/ 4914900 w 7494178"/>
              <a:gd name="connsiteY16" fmla="*/ 443814 h 556657"/>
              <a:gd name="connsiteX17" fmla="*/ 3857625 w 7494178"/>
              <a:gd name="connsiteY17" fmla="*/ 551850 h 556657"/>
              <a:gd name="connsiteX18" fmla="*/ 2638425 w 7494178"/>
              <a:gd name="connsiteY18" fmla="*/ 472650 h 556657"/>
              <a:gd name="connsiteX19" fmla="*/ 1409700 w 7494178"/>
              <a:gd name="connsiteY19" fmla="*/ 479173 h 556657"/>
              <a:gd name="connsiteX20" fmla="*/ 561975 w 7494178"/>
              <a:gd name="connsiteY20" fmla="*/ 507748 h 556657"/>
              <a:gd name="connsiteX21" fmla="*/ 9525 w 7494178"/>
              <a:gd name="connsiteY21" fmla="*/ 453773 h 556657"/>
              <a:gd name="connsiteX0" fmla="*/ 0 w 7494178"/>
              <a:gd name="connsiteY0" fmla="*/ 117223 h 556655"/>
              <a:gd name="connsiteX1" fmla="*/ 600075 w 7494178"/>
              <a:gd name="connsiteY1" fmla="*/ 69598 h 556655"/>
              <a:gd name="connsiteX2" fmla="*/ 1085850 w 7494178"/>
              <a:gd name="connsiteY2" fmla="*/ 116702 h 556655"/>
              <a:gd name="connsiteX3" fmla="*/ 1685925 w 7494178"/>
              <a:gd name="connsiteY3" fmla="*/ 126748 h 556655"/>
              <a:gd name="connsiteX4" fmla="*/ 2238375 w 7494178"/>
              <a:gd name="connsiteY4" fmla="*/ 142537 h 556655"/>
              <a:gd name="connsiteX5" fmla="*/ 2790825 w 7494178"/>
              <a:gd name="connsiteY5" fmla="*/ 145276 h 556655"/>
              <a:gd name="connsiteX6" fmla="*/ 3352800 w 7494178"/>
              <a:gd name="connsiteY6" fmla="*/ 208168 h 556655"/>
              <a:gd name="connsiteX7" fmla="*/ 3895725 w 7494178"/>
              <a:gd name="connsiteY7" fmla="*/ 211690 h 556655"/>
              <a:gd name="connsiteX8" fmla="*/ 4648200 w 7494178"/>
              <a:gd name="connsiteY8" fmla="*/ 167850 h 556655"/>
              <a:gd name="connsiteX9" fmla="*/ 5438775 w 7494178"/>
              <a:gd name="connsiteY9" fmla="*/ 136273 h 556655"/>
              <a:gd name="connsiteX10" fmla="*/ 6381750 w 7494178"/>
              <a:gd name="connsiteY10" fmla="*/ 41023 h 556655"/>
              <a:gd name="connsiteX11" fmla="*/ 7077075 w 7494178"/>
              <a:gd name="connsiteY11" fmla="*/ 2923 h 556655"/>
              <a:gd name="connsiteX12" fmla="*/ 7493719 w 7494178"/>
              <a:gd name="connsiteY12" fmla="*/ 23485 h 556655"/>
              <a:gd name="connsiteX13" fmla="*/ 7486650 w 7494178"/>
              <a:gd name="connsiteY13" fmla="*/ 431548 h 556655"/>
              <a:gd name="connsiteX14" fmla="*/ 7010400 w 7494178"/>
              <a:gd name="connsiteY14" fmla="*/ 383923 h 556655"/>
              <a:gd name="connsiteX15" fmla="*/ 5753100 w 7494178"/>
              <a:gd name="connsiteY15" fmla="*/ 402973 h 556655"/>
              <a:gd name="connsiteX16" fmla="*/ 4914900 w 7494178"/>
              <a:gd name="connsiteY16" fmla="*/ 443814 h 556655"/>
              <a:gd name="connsiteX17" fmla="*/ 3857625 w 7494178"/>
              <a:gd name="connsiteY17" fmla="*/ 551850 h 556655"/>
              <a:gd name="connsiteX18" fmla="*/ 2638425 w 7494178"/>
              <a:gd name="connsiteY18" fmla="*/ 472650 h 556655"/>
              <a:gd name="connsiteX19" fmla="*/ 1409700 w 7494178"/>
              <a:gd name="connsiteY19" fmla="*/ 479173 h 556655"/>
              <a:gd name="connsiteX20" fmla="*/ 561975 w 7494178"/>
              <a:gd name="connsiteY20" fmla="*/ 507748 h 556655"/>
              <a:gd name="connsiteX21" fmla="*/ 9525 w 7494178"/>
              <a:gd name="connsiteY21" fmla="*/ 453773 h 556655"/>
              <a:gd name="connsiteX0" fmla="*/ 0 w 7957605"/>
              <a:gd name="connsiteY0" fmla="*/ 127776 h 556657"/>
              <a:gd name="connsiteX1" fmla="*/ 1063502 w 7957605"/>
              <a:gd name="connsiteY1" fmla="*/ 69598 h 556657"/>
              <a:gd name="connsiteX2" fmla="*/ 1549277 w 7957605"/>
              <a:gd name="connsiteY2" fmla="*/ 116702 h 556657"/>
              <a:gd name="connsiteX3" fmla="*/ 2149352 w 7957605"/>
              <a:gd name="connsiteY3" fmla="*/ 126748 h 556657"/>
              <a:gd name="connsiteX4" fmla="*/ 2701802 w 7957605"/>
              <a:gd name="connsiteY4" fmla="*/ 142537 h 556657"/>
              <a:gd name="connsiteX5" fmla="*/ 3254252 w 7957605"/>
              <a:gd name="connsiteY5" fmla="*/ 145276 h 556657"/>
              <a:gd name="connsiteX6" fmla="*/ 3816227 w 7957605"/>
              <a:gd name="connsiteY6" fmla="*/ 208168 h 556657"/>
              <a:gd name="connsiteX7" fmla="*/ 4359152 w 7957605"/>
              <a:gd name="connsiteY7" fmla="*/ 211690 h 556657"/>
              <a:gd name="connsiteX8" fmla="*/ 5111627 w 7957605"/>
              <a:gd name="connsiteY8" fmla="*/ 167850 h 556657"/>
              <a:gd name="connsiteX9" fmla="*/ 5902202 w 7957605"/>
              <a:gd name="connsiteY9" fmla="*/ 136273 h 556657"/>
              <a:gd name="connsiteX10" fmla="*/ 6845177 w 7957605"/>
              <a:gd name="connsiteY10" fmla="*/ 41023 h 556657"/>
              <a:gd name="connsiteX11" fmla="*/ 7540502 w 7957605"/>
              <a:gd name="connsiteY11" fmla="*/ 2923 h 556657"/>
              <a:gd name="connsiteX12" fmla="*/ 7957146 w 7957605"/>
              <a:gd name="connsiteY12" fmla="*/ 23485 h 556657"/>
              <a:gd name="connsiteX13" fmla="*/ 7950077 w 7957605"/>
              <a:gd name="connsiteY13" fmla="*/ 431548 h 556657"/>
              <a:gd name="connsiteX14" fmla="*/ 7473827 w 7957605"/>
              <a:gd name="connsiteY14" fmla="*/ 383923 h 556657"/>
              <a:gd name="connsiteX15" fmla="*/ 6216527 w 7957605"/>
              <a:gd name="connsiteY15" fmla="*/ 402973 h 556657"/>
              <a:gd name="connsiteX16" fmla="*/ 5378327 w 7957605"/>
              <a:gd name="connsiteY16" fmla="*/ 443814 h 556657"/>
              <a:gd name="connsiteX17" fmla="*/ 4321052 w 7957605"/>
              <a:gd name="connsiteY17" fmla="*/ 551850 h 556657"/>
              <a:gd name="connsiteX18" fmla="*/ 3101852 w 7957605"/>
              <a:gd name="connsiteY18" fmla="*/ 472650 h 556657"/>
              <a:gd name="connsiteX19" fmla="*/ 1873127 w 7957605"/>
              <a:gd name="connsiteY19" fmla="*/ 479173 h 556657"/>
              <a:gd name="connsiteX20" fmla="*/ 1025402 w 7957605"/>
              <a:gd name="connsiteY20" fmla="*/ 507748 h 556657"/>
              <a:gd name="connsiteX21" fmla="*/ 472952 w 7957605"/>
              <a:gd name="connsiteY21" fmla="*/ 453773 h 556657"/>
              <a:gd name="connsiteX0" fmla="*/ 0 w 7957605"/>
              <a:gd name="connsiteY0" fmla="*/ 127776 h 556655"/>
              <a:gd name="connsiteX1" fmla="*/ 1063502 w 7957605"/>
              <a:gd name="connsiteY1" fmla="*/ 69598 h 556655"/>
              <a:gd name="connsiteX2" fmla="*/ 1549277 w 7957605"/>
              <a:gd name="connsiteY2" fmla="*/ 116702 h 556655"/>
              <a:gd name="connsiteX3" fmla="*/ 2149352 w 7957605"/>
              <a:gd name="connsiteY3" fmla="*/ 126748 h 556655"/>
              <a:gd name="connsiteX4" fmla="*/ 2701802 w 7957605"/>
              <a:gd name="connsiteY4" fmla="*/ 142537 h 556655"/>
              <a:gd name="connsiteX5" fmla="*/ 3254252 w 7957605"/>
              <a:gd name="connsiteY5" fmla="*/ 145276 h 556655"/>
              <a:gd name="connsiteX6" fmla="*/ 3816227 w 7957605"/>
              <a:gd name="connsiteY6" fmla="*/ 208168 h 556655"/>
              <a:gd name="connsiteX7" fmla="*/ 4359152 w 7957605"/>
              <a:gd name="connsiteY7" fmla="*/ 211690 h 556655"/>
              <a:gd name="connsiteX8" fmla="*/ 5111627 w 7957605"/>
              <a:gd name="connsiteY8" fmla="*/ 167850 h 556655"/>
              <a:gd name="connsiteX9" fmla="*/ 5902202 w 7957605"/>
              <a:gd name="connsiteY9" fmla="*/ 136273 h 556655"/>
              <a:gd name="connsiteX10" fmla="*/ 6845177 w 7957605"/>
              <a:gd name="connsiteY10" fmla="*/ 41023 h 556655"/>
              <a:gd name="connsiteX11" fmla="*/ 7540502 w 7957605"/>
              <a:gd name="connsiteY11" fmla="*/ 2923 h 556655"/>
              <a:gd name="connsiteX12" fmla="*/ 7957146 w 7957605"/>
              <a:gd name="connsiteY12" fmla="*/ 23485 h 556655"/>
              <a:gd name="connsiteX13" fmla="*/ 7950077 w 7957605"/>
              <a:gd name="connsiteY13" fmla="*/ 431548 h 556655"/>
              <a:gd name="connsiteX14" fmla="*/ 7473827 w 7957605"/>
              <a:gd name="connsiteY14" fmla="*/ 383923 h 556655"/>
              <a:gd name="connsiteX15" fmla="*/ 6216527 w 7957605"/>
              <a:gd name="connsiteY15" fmla="*/ 402973 h 556655"/>
              <a:gd name="connsiteX16" fmla="*/ 5378327 w 7957605"/>
              <a:gd name="connsiteY16" fmla="*/ 443814 h 556655"/>
              <a:gd name="connsiteX17" fmla="*/ 4321052 w 7957605"/>
              <a:gd name="connsiteY17" fmla="*/ 551850 h 556655"/>
              <a:gd name="connsiteX18" fmla="*/ 3101852 w 7957605"/>
              <a:gd name="connsiteY18" fmla="*/ 472650 h 556655"/>
              <a:gd name="connsiteX19" fmla="*/ 1873127 w 7957605"/>
              <a:gd name="connsiteY19" fmla="*/ 479173 h 556655"/>
              <a:gd name="connsiteX20" fmla="*/ 1025402 w 7957605"/>
              <a:gd name="connsiteY20" fmla="*/ 507748 h 556655"/>
              <a:gd name="connsiteX21" fmla="*/ 3177 w 7957605"/>
              <a:gd name="connsiteY21" fmla="*/ 464326 h 55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57605" h="556655">
                <a:moveTo>
                  <a:pt x="0" y="127776"/>
                </a:moveTo>
                <a:lnTo>
                  <a:pt x="1063502" y="69598"/>
                </a:lnTo>
                <a:cubicBezTo>
                  <a:pt x="1249239" y="53723"/>
                  <a:pt x="1368302" y="107177"/>
                  <a:pt x="1549277" y="116702"/>
                </a:cubicBezTo>
                <a:cubicBezTo>
                  <a:pt x="1730252" y="126227"/>
                  <a:pt x="1957265" y="122442"/>
                  <a:pt x="2149352" y="126748"/>
                </a:cubicBezTo>
                <a:lnTo>
                  <a:pt x="2701802" y="142537"/>
                </a:lnTo>
                <a:cubicBezTo>
                  <a:pt x="2885952" y="145625"/>
                  <a:pt x="3068515" y="134338"/>
                  <a:pt x="3254252" y="145276"/>
                </a:cubicBezTo>
                <a:cubicBezTo>
                  <a:pt x="3439989" y="156214"/>
                  <a:pt x="3632077" y="197099"/>
                  <a:pt x="3816227" y="208168"/>
                </a:cubicBezTo>
                <a:cubicBezTo>
                  <a:pt x="4000377" y="219237"/>
                  <a:pt x="4143252" y="218410"/>
                  <a:pt x="4359152" y="211690"/>
                </a:cubicBezTo>
                <a:cubicBezTo>
                  <a:pt x="4575052" y="204970"/>
                  <a:pt x="4854452" y="180419"/>
                  <a:pt x="5111627" y="167850"/>
                </a:cubicBezTo>
                <a:cubicBezTo>
                  <a:pt x="5368802" y="155281"/>
                  <a:pt x="5613277" y="157411"/>
                  <a:pt x="5902202" y="136273"/>
                </a:cubicBezTo>
                <a:cubicBezTo>
                  <a:pt x="6191127" y="115135"/>
                  <a:pt x="6572127" y="63248"/>
                  <a:pt x="6845177" y="41023"/>
                </a:cubicBezTo>
                <a:cubicBezTo>
                  <a:pt x="7118227" y="18798"/>
                  <a:pt x="7355174" y="5846"/>
                  <a:pt x="7540502" y="2923"/>
                </a:cubicBezTo>
                <a:cubicBezTo>
                  <a:pt x="7725830" y="0"/>
                  <a:pt x="7776023" y="18351"/>
                  <a:pt x="7957146" y="23485"/>
                </a:cubicBezTo>
                <a:cubicBezTo>
                  <a:pt x="7952682" y="217235"/>
                  <a:pt x="7957605" y="292100"/>
                  <a:pt x="7950077" y="431548"/>
                </a:cubicBezTo>
                <a:cubicBezTo>
                  <a:pt x="7853649" y="437646"/>
                  <a:pt x="7473827" y="383923"/>
                  <a:pt x="7473827" y="383923"/>
                </a:cubicBezTo>
                <a:lnTo>
                  <a:pt x="6216527" y="402973"/>
                </a:lnTo>
                <a:cubicBezTo>
                  <a:pt x="5870452" y="399798"/>
                  <a:pt x="5694240" y="419001"/>
                  <a:pt x="5378327" y="443814"/>
                </a:cubicBezTo>
                <a:cubicBezTo>
                  <a:pt x="5062415" y="468627"/>
                  <a:pt x="4700464" y="547044"/>
                  <a:pt x="4321052" y="551850"/>
                </a:cubicBezTo>
                <a:cubicBezTo>
                  <a:pt x="3941640" y="556656"/>
                  <a:pt x="3509839" y="484763"/>
                  <a:pt x="3101852" y="472650"/>
                </a:cubicBezTo>
                <a:lnTo>
                  <a:pt x="1873127" y="479173"/>
                </a:lnTo>
                <a:cubicBezTo>
                  <a:pt x="1504827" y="490285"/>
                  <a:pt x="1337060" y="510222"/>
                  <a:pt x="1025402" y="507748"/>
                </a:cubicBezTo>
                <a:cubicBezTo>
                  <a:pt x="713744" y="505274"/>
                  <a:pt x="95252" y="473851"/>
                  <a:pt x="3177" y="464326"/>
                </a:cubicBezTo>
              </a:path>
            </a:pathLst>
          </a:custGeom>
          <a:solidFill>
            <a:srgbClr val="4F4FC5"/>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17" name="Freeform 16"/>
          <p:cNvSpPr/>
          <p:nvPr/>
        </p:nvSpPr>
        <p:spPr>
          <a:xfrm>
            <a:off x="4347692" y="3971429"/>
            <a:ext cx="4325689" cy="730596"/>
          </a:xfrm>
          <a:custGeom>
            <a:avLst/>
            <a:gdLst>
              <a:gd name="connsiteX0" fmla="*/ 0 w 7573963"/>
              <a:gd name="connsiteY0" fmla="*/ 157162 h 554037"/>
              <a:gd name="connsiteX1" fmla="*/ 600075 w 7573963"/>
              <a:gd name="connsiteY1" fmla="*/ 109537 h 554037"/>
              <a:gd name="connsiteX2" fmla="*/ 1114425 w 7573963"/>
              <a:gd name="connsiteY2" fmla="*/ 61912 h 554037"/>
              <a:gd name="connsiteX3" fmla="*/ 1685925 w 7573963"/>
              <a:gd name="connsiteY3" fmla="*/ 166687 h 554037"/>
              <a:gd name="connsiteX4" fmla="*/ 2466975 w 7573963"/>
              <a:gd name="connsiteY4" fmla="*/ 166687 h 554037"/>
              <a:gd name="connsiteX5" fmla="*/ 2695575 w 7573963"/>
              <a:gd name="connsiteY5" fmla="*/ 90487 h 554037"/>
              <a:gd name="connsiteX6" fmla="*/ 3533775 w 7573963"/>
              <a:gd name="connsiteY6" fmla="*/ 42862 h 554037"/>
              <a:gd name="connsiteX7" fmla="*/ 3886200 w 7573963"/>
              <a:gd name="connsiteY7" fmla="*/ 109537 h 554037"/>
              <a:gd name="connsiteX8" fmla="*/ 4591050 w 7573963"/>
              <a:gd name="connsiteY8" fmla="*/ 176212 h 554037"/>
              <a:gd name="connsiteX9" fmla="*/ 5438775 w 7573963"/>
              <a:gd name="connsiteY9" fmla="*/ 176212 h 554037"/>
              <a:gd name="connsiteX10" fmla="*/ 6381750 w 7573963"/>
              <a:gd name="connsiteY10" fmla="*/ 80962 h 554037"/>
              <a:gd name="connsiteX11" fmla="*/ 7077075 w 7573963"/>
              <a:gd name="connsiteY11" fmla="*/ 42862 h 554037"/>
              <a:gd name="connsiteX12" fmla="*/ 7505700 w 7573963"/>
              <a:gd name="connsiteY12" fmla="*/ 71437 h 554037"/>
              <a:gd name="connsiteX13" fmla="*/ 7486650 w 7573963"/>
              <a:gd name="connsiteY13" fmla="*/ 471487 h 554037"/>
              <a:gd name="connsiteX14" fmla="*/ 7010400 w 7573963"/>
              <a:gd name="connsiteY14" fmla="*/ 423862 h 554037"/>
              <a:gd name="connsiteX15" fmla="*/ 5753100 w 7573963"/>
              <a:gd name="connsiteY15" fmla="*/ 442912 h 554037"/>
              <a:gd name="connsiteX16" fmla="*/ 4933950 w 7573963"/>
              <a:gd name="connsiteY16" fmla="*/ 404812 h 554037"/>
              <a:gd name="connsiteX17" fmla="*/ 3886200 w 7573963"/>
              <a:gd name="connsiteY17" fmla="*/ 528637 h 554037"/>
              <a:gd name="connsiteX18" fmla="*/ 2771775 w 7573963"/>
              <a:gd name="connsiteY18" fmla="*/ 481012 h 554037"/>
              <a:gd name="connsiteX19" fmla="*/ 1409700 w 7573963"/>
              <a:gd name="connsiteY19" fmla="*/ 519112 h 554037"/>
              <a:gd name="connsiteX20" fmla="*/ 561975 w 7573963"/>
              <a:gd name="connsiteY20" fmla="*/ 547687 h 554037"/>
              <a:gd name="connsiteX21" fmla="*/ 19050 w 7573963"/>
              <a:gd name="connsiteY21" fmla="*/ 481012 h 554037"/>
              <a:gd name="connsiteX22" fmla="*/ 19050 w 7573963"/>
              <a:gd name="connsiteY22" fmla="*/ 481012 h 554037"/>
              <a:gd name="connsiteX0" fmla="*/ 0 w 7573963"/>
              <a:gd name="connsiteY0" fmla="*/ 157162 h 554037"/>
              <a:gd name="connsiteX1" fmla="*/ 600075 w 7573963"/>
              <a:gd name="connsiteY1" fmla="*/ 109537 h 554037"/>
              <a:gd name="connsiteX2" fmla="*/ 1114425 w 7573963"/>
              <a:gd name="connsiteY2" fmla="*/ 61912 h 554037"/>
              <a:gd name="connsiteX3" fmla="*/ 1685925 w 7573963"/>
              <a:gd name="connsiteY3" fmla="*/ 166687 h 554037"/>
              <a:gd name="connsiteX4" fmla="*/ 2466975 w 7573963"/>
              <a:gd name="connsiteY4" fmla="*/ 166687 h 554037"/>
              <a:gd name="connsiteX5" fmla="*/ 2695575 w 7573963"/>
              <a:gd name="connsiteY5" fmla="*/ 90487 h 554037"/>
              <a:gd name="connsiteX6" fmla="*/ 3533775 w 7573963"/>
              <a:gd name="connsiteY6" fmla="*/ 42862 h 554037"/>
              <a:gd name="connsiteX7" fmla="*/ 3886200 w 7573963"/>
              <a:gd name="connsiteY7" fmla="*/ 109537 h 554037"/>
              <a:gd name="connsiteX8" fmla="*/ 4591050 w 7573963"/>
              <a:gd name="connsiteY8" fmla="*/ 176212 h 554037"/>
              <a:gd name="connsiteX9" fmla="*/ 5438775 w 7573963"/>
              <a:gd name="connsiteY9" fmla="*/ 176212 h 554037"/>
              <a:gd name="connsiteX10" fmla="*/ 6381750 w 7573963"/>
              <a:gd name="connsiteY10" fmla="*/ 80962 h 554037"/>
              <a:gd name="connsiteX11" fmla="*/ 7077075 w 7573963"/>
              <a:gd name="connsiteY11" fmla="*/ 42862 h 554037"/>
              <a:gd name="connsiteX12" fmla="*/ 7505700 w 7573963"/>
              <a:gd name="connsiteY12" fmla="*/ 71437 h 554037"/>
              <a:gd name="connsiteX13" fmla="*/ 7486650 w 7573963"/>
              <a:gd name="connsiteY13" fmla="*/ 471487 h 554037"/>
              <a:gd name="connsiteX14" fmla="*/ 7010400 w 7573963"/>
              <a:gd name="connsiteY14" fmla="*/ 423862 h 554037"/>
              <a:gd name="connsiteX15" fmla="*/ 5753100 w 7573963"/>
              <a:gd name="connsiteY15" fmla="*/ 442912 h 554037"/>
              <a:gd name="connsiteX16" fmla="*/ 4933950 w 7573963"/>
              <a:gd name="connsiteY16" fmla="*/ 404812 h 554037"/>
              <a:gd name="connsiteX17" fmla="*/ 3886200 w 7573963"/>
              <a:gd name="connsiteY17" fmla="*/ 528637 h 554037"/>
              <a:gd name="connsiteX18" fmla="*/ 2771775 w 7573963"/>
              <a:gd name="connsiteY18" fmla="*/ 481012 h 554037"/>
              <a:gd name="connsiteX19" fmla="*/ 1409700 w 7573963"/>
              <a:gd name="connsiteY19" fmla="*/ 519112 h 554037"/>
              <a:gd name="connsiteX20" fmla="*/ 561975 w 7573963"/>
              <a:gd name="connsiteY20" fmla="*/ 547687 h 554037"/>
              <a:gd name="connsiteX21" fmla="*/ 19050 w 7573963"/>
              <a:gd name="connsiteY21" fmla="*/ 481012 h 554037"/>
              <a:gd name="connsiteX22" fmla="*/ 19050 w 7573963"/>
              <a:gd name="connsiteY22" fmla="*/ 481012 h 554037"/>
              <a:gd name="connsiteX0" fmla="*/ 0 w 7573963"/>
              <a:gd name="connsiteY0" fmla="*/ 117475 h 514350"/>
              <a:gd name="connsiteX1" fmla="*/ 600075 w 7573963"/>
              <a:gd name="connsiteY1" fmla="*/ 69850 h 514350"/>
              <a:gd name="connsiteX2" fmla="*/ 1114425 w 7573963"/>
              <a:gd name="connsiteY2" fmla="*/ 22225 h 514350"/>
              <a:gd name="connsiteX3" fmla="*/ 1685925 w 7573963"/>
              <a:gd name="connsiteY3" fmla="*/ 127000 h 514350"/>
              <a:gd name="connsiteX4" fmla="*/ 2466975 w 7573963"/>
              <a:gd name="connsiteY4" fmla="*/ 127000 h 514350"/>
              <a:gd name="connsiteX5" fmla="*/ 2695575 w 7573963"/>
              <a:gd name="connsiteY5" fmla="*/ 50800 h 514350"/>
              <a:gd name="connsiteX6" fmla="*/ 3533775 w 7573963"/>
              <a:gd name="connsiteY6" fmla="*/ 3175 h 514350"/>
              <a:gd name="connsiteX7" fmla="*/ 3886200 w 7573963"/>
              <a:gd name="connsiteY7" fmla="*/ 69850 h 514350"/>
              <a:gd name="connsiteX8" fmla="*/ 4591050 w 7573963"/>
              <a:gd name="connsiteY8" fmla="*/ 136525 h 514350"/>
              <a:gd name="connsiteX9" fmla="*/ 5438775 w 7573963"/>
              <a:gd name="connsiteY9" fmla="*/ 136525 h 514350"/>
              <a:gd name="connsiteX10" fmla="*/ 6381750 w 7573963"/>
              <a:gd name="connsiteY10" fmla="*/ 41275 h 514350"/>
              <a:gd name="connsiteX11" fmla="*/ 7077075 w 7573963"/>
              <a:gd name="connsiteY11" fmla="*/ 3175 h 514350"/>
              <a:gd name="connsiteX12" fmla="*/ 7505700 w 7573963"/>
              <a:gd name="connsiteY12" fmla="*/ 31750 h 514350"/>
              <a:gd name="connsiteX13" fmla="*/ 7486650 w 7573963"/>
              <a:gd name="connsiteY13" fmla="*/ 431800 h 514350"/>
              <a:gd name="connsiteX14" fmla="*/ 7010400 w 7573963"/>
              <a:gd name="connsiteY14" fmla="*/ 384175 h 514350"/>
              <a:gd name="connsiteX15" fmla="*/ 5753100 w 7573963"/>
              <a:gd name="connsiteY15" fmla="*/ 403225 h 514350"/>
              <a:gd name="connsiteX16" fmla="*/ 4933950 w 7573963"/>
              <a:gd name="connsiteY16" fmla="*/ 365125 h 514350"/>
              <a:gd name="connsiteX17" fmla="*/ 3886200 w 7573963"/>
              <a:gd name="connsiteY17" fmla="*/ 488950 h 514350"/>
              <a:gd name="connsiteX18" fmla="*/ 2771775 w 7573963"/>
              <a:gd name="connsiteY18" fmla="*/ 441325 h 514350"/>
              <a:gd name="connsiteX19" fmla="*/ 1409700 w 7573963"/>
              <a:gd name="connsiteY19" fmla="*/ 479425 h 514350"/>
              <a:gd name="connsiteX20" fmla="*/ 561975 w 7573963"/>
              <a:gd name="connsiteY20" fmla="*/ 508000 h 514350"/>
              <a:gd name="connsiteX21" fmla="*/ 19050 w 7573963"/>
              <a:gd name="connsiteY21" fmla="*/ 441325 h 514350"/>
              <a:gd name="connsiteX22" fmla="*/ 19050 w 7573963"/>
              <a:gd name="connsiteY22" fmla="*/ 441325 h 514350"/>
              <a:gd name="connsiteX0" fmla="*/ 0 w 7569200"/>
              <a:gd name="connsiteY0" fmla="*/ 117475 h 514350"/>
              <a:gd name="connsiteX1" fmla="*/ 600075 w 7569200"/>
              <a:gd name="connsiteY1" fmla="*/ 69850 h 514350"/>
              <a:gd name="connsiteX2" fmla="*/ 1114425 w 7569200"/>
              <a:gd name="connsiteY2" fmla="*/ 22225 h 514350"/>
              <a:gd name="connsiteX3" fmla="*/ 1685925 w 7569200"/>
              <a:gd name="connsiteY3" fmla="*/ 127000 h 514350"/>
              <a:gd name="connsiteX4" fmla="*/ 2466975 w 7569200"/>
              <a:gd name="connsiteY4" fmla="*/ 127000 h 514350"/>
              <a:gd name="connsiteX5" fmla="*/ 2695575 w 7569200"/>
              <a:gd name="connsiteY5" fmla="*/ 50800 h 514350"/>
              <a:gd name="connsiteX6" fmla="*/ 3533775 w 7569200"/>
              <a:gd name="connsiteY6" fmla="*/ 3175 h 514350"/>
              <a:gd name="connsiteX7" fmla="*/ 3886200 w 7569200"/>
              <a:gd name="connsiteY7" fmla="*/ 69850 h 514350"/>
              <a:gd name="connsiteX8" fmla="*/ 4591050 w 7569200"/>
              <a:gd name="connsiteY8" fmla="*/ 136525 h 514350"/>
              <a:gd name="connsiteX9" fmla="*/ 5438775 w 7569200"/>
              <a:gd name="connsiteY9" fmla="*/ 136525 h 514350"/>
              <a:gd name="connsiteX10" fmla="*/ 6381750 w 7569200"/>
              <a:gd name="connsiteY10" fmla="*/ 41275 h 514350"/>
              <a:gd name="connsiteX11" fmla="*/ 7077075 w 7569200"/>
              <a:gd name="connsiteY11" fmla="*/ 3175 h 514350"/>
              <a:gd name="connsiteX12" fmla="*/ 7505700 w 7569200"/>
              <a:gd name="connsiteY12" fmla="*/ 31750 h 514350"/>
              <a:gd name="connsiteX13" fmla="*/ 7486650 w 7569200"/>
              <a:gd name="connsiteY13" fmla="*/ 431800 h 514350"/>
              <a:gd name="connsiteX14" fmla="*/ 7010400 w 7569200"/>
              <a:gd name="connsiteY14" fmla="*/ 384175 h 514350"/>
              <a:gd name="connsiteX15" fmla="*/ 5753100 w 7569200"/>
              <a:gd name="connsiteY15" fmla="*/ 403225 h 514350"/>
              <a:gd name="connsiteX16" fmla="*/ 4933950 w 7569200"/>
              <a:gd name="connsiteY16" fmla="*/ 365125 h 514350"/>
              <a:gd name="connsiteX17" fmla="*/ 3886200 w 7569200"/>
              <a:gd name="connsiteY17" fmla="*/ 488950 h 514350"/>
              <a:gd name="connsiteX18" fmla="*/ 2771775 w 7569200"/>
              <a:gd name="connsiteY18" fmla="*/ 441325 h 514350"/>
              <a:gd name="connsiteX19" fmla="*/ 1409700 w 7569200"/>
              <a:gd name="connsiteY19" fmla="*/ 479425 h 514350"/>
              <a:gd name="connsiteX20" fmla="*/ 561975 w 7569200"/>
              <a:gd name="connsiteY20" fmla="*/ 508000 h 514350"/>
              <a:gd name="connsiteX21" fmla="*/ 19050 w 7569200"/>
              <a:gd name="connsiteY21" fmla="*/ 441325 h 514350"/>
              <a:gd name="connsiteX22" fmla="*/ 19050 w 7569200"/>
              <a:gd name="connsiteY22" fmla="*/ 441325 h 514350"/>
              <a:gd name="connsiteX0" fmla="*/ 0 w 7567732"/>
              <a:gd name="connsiteY0" fmla="*/ 119314 h 516189"/>
              <a:gd name="connsiteX1" fmla="*/ 600075 w 7567732"/>
              <a:gd name="connsiteY1" fmla="*/ 71689 h 516189"/>
              <a:gd name="connsiteX2" fmla="*/ 1114425 w 7567732"/>
              <a:gd name="connsiteY2" fmla="*/ 24064 h 516189"/>
              <a:gd name="connsiteX3" fmla="*/ 1685925 w 7567732"/>
              <a:gd name="connsiteY3" fmla="*/ 128839 h 516189"/>
              <a:gd name="connsiteX4" fmla="*/ 2466975 w 7567732"/>
              <a:gd name="connsiteY4" fmla="*/ 128839 h 516189"/>
              <a:gd name="connsiteX5" fmla="*/ 2695575 w 7567732"/>
              <a:gd name="connsiteY5" fmla="*/ 52639 h 516189"/>
              <a:gd name="connsiteX6" fmla="*/ 3533775 w 7567732"/>
              <a:gd name="connsiteY6" fmla="*/ 5014 h 516189"/>
              <a:gd name="connsiteX7" fmla="*/ 3886200 w 7567732"/>
              <a:gd name="connsiteY7" fmla="*/ 71689 h 516189"/>
              <a:gd name="connsiteX8" fmla="*/ 4591050 w 7567732"/>
              <a:gd name="connsiteY8" fmla="*/ 138364 h 516189"/>
              <a:gd name="connsiteX9" fmla="*/ 5438775 w 7567732"/>
              <a:gd name="connsiteY9" fmla="*/ 138364 h 516189"/>
              <a:gd name="connsiteX10" fmla="*/ 6381750 w 7567732"/>
              <a:gd name="connsiteY10" fmla="*/ 43114 h 516189"/>
              <a:gd name="connsiteX11" fmla="*/ 7077075 w 7567732"/>
              <a:gd name="connsiteY11" fmla="*/ 5014 h 516189"/>
              <a:gd name="connsiteX12" fmla="*/ 7496894 w 7567732"/>
              <a:gd name="connsiteY12" fmla="*/ 73201 h 516189"/>
              <a:gd name="connsiteX13" fmla="*/ 7486650 w 7567732"/>
              <a:gd name="connsiteY13" fmla="*/ 433639 h 516189"/>
              <a:gd name="connsiteX14" fmla="*/ 7010400 w 7567732"/>
              <a:gd name="connsiteY14" fmla="*/ 386014 h 516189"/>
              <a:gd name="connsiteX15" fmla="*/ 5753100 w 7567732"/>
              <a:gd name="connsiteY15" fmla="*/ 405064 h 516189"/>
              <a:gd name="connsiteX16" fmla="*/ 4933950 w 7567732"/>
              <a:gd name="connsiteY16" fmla="*/ 366964 h 516189"/>
              <a:gd name="connsiteX17" fmla="*/ 3886200 w 7567732"/>
              <a:gd name="connsiteY17" fmla="*/ 490789 h 516189"/>
              <a:gd name="connsiteX18" fmla="*/ 2771775 w 7567732"/>
              <a:gd name="connsiteY18" fmla="*/ 443164 h 516189"/>
              <a:gd name="connsiteX19" fmla="*/ 1409700 w 7567732"/>
              <a:gd name="connsiteY19" fmla="*/ 481264 h 516189"/>
              <a:gd name="connsiteX20" fmla="*/ 561975 w 7567732"/>
              <a:gd name="connsiteY20" fmla="*/ 509839 h 516189"/>
              <a:gd name="connsiteX21" fmla="*/ 19050 w 7567732"/>
              <a:gd name="connsiteY21" fmla="*/ 443164 h 516189"/>
              <a:gd name="connsiteX22" fmla="*/ 19050 w 7567732"/>
              <a:gd name="connsiteY22" fmla="*/ 443164 h 516189"/>
              <a:gd name="connsiteX0" fmla="*/ 0 w 7567732"/>
              <a:gd name="connsiteY0" fmla="*/ 119314 h 516189"/>
              <a:gd name="connsiteX1" fmla="*/ 600075 w 7567732"/>
              <a:gd name="connsiteY1" fmla="*/ 71689 h 516189"/>
              <a:gd name="connsiteX2" fmla="*/ 1114425 w 7567732"/>
              <a:gd name="connsiteY2" fmla="*/ 24064 h 516189"/>
              <a:gd name="connsiteX3" fmla="*/ 1685925 w 7567732"/>
              <a:gd name="connsiteY3" fmla="*/ 128839 h 516189"/>
              <a:gd name="connsiteX4" fmla="*/ 2466975 w 7567732"/>
              <a:gd name="connsiteY4" fmla="*/ 128839 h 516189"/>
              <a:gd name="connsiteX5" fmla="*/ 2695575 w 7567732"/>
              <a:gd name="connsiteY5" fmla="*/ 52639 h 516189"/>
              <a:gd name="connsiteX6" fmla="*/ 3533775 w 7567732"/>
              <a:gd name="connsiteY6" fmla="*/ 5014 h 516189"/>
              <a:gd name="connsiteX7" fmla="*/ 3886200 w 7567732"/>
              <a:gd name="connsiteY7" fmla="*/ 71689 h 516189"/>
              <a:gd name="connsiteX8" fmla="*/ 4591050 w 7567732"/>
              <a:gd name="connsiteY8" fmla="*/ 138364 h 516189"/>
              <a:gd name="connsiteX9" fmla="*/ 5438775 w 7567732"/>
              <a:gd name="connsiteY9" fmla="*/ 138364 h 516189"/>
              <a:gd name="connsiteX10" fmla="*/ 6381750 w 7567732"/>
              <a:gd name="connsiteY10" fmla="*/ 43114 h 516189"/>
              <a:gd name="connsiteX11" fmla="*/ 7077075 w 7567732"/>
              <a:gd name="connsiteY11" fmla="*/ 5014 h 516189"/>
              <a:gd name="connsiteX12" fmla="*/ 7496894 w 7567732"/>
              <a:gd name="connsiteY12" fmla="*/ 73201 h 516189"/>
              <a:gd name="connsiteX13" fmla="*/ 7486650 w 7567732"/>
              <a:gd name="connsiteY13" fmla="*/ 433639 h 516189"/>
              <a:gd name="connsiteX14" fmla="*/ 7010400 w 7567732"/>
              <a:gd name="connsiteY14" fmla="*/ 386014 h 516189"/>
              <a:gd name="connsiteX15" fmla="*/ 5753100 w 7567732"/>
              <a:gd name="connsiteY15" fmla="*/ 405064 h 516189"/>
              <a:gd name="connsiteX16" fmla="*/ 4933950 w 7567732"/>
              <a:gd name="connsiteY16" fmla="*/ 366964 h 516189"/>
              <a:gd name="connsiteX17" fmla="*/ 3886200 w 7567732"/>
              <a:gd name="connsiteY17" fmla="*/ 490789 h 516189"/>
              <a:gd name="connsiteX18" fmla="*/ 2771775 w 7567732"/>
              <a:gd name="connsiteY18" fmla="*/ 443164 h 516189"/>
              <a:gd name="connsiteX19" fmla="*/ 1409700 w 7567732"/>
              <a:gd name="connsiteY19" fmla="*/ 481264 h 516189"/>
              <a:gd name="connsiteX20" fmla="*/ 561975 w 7567732"/>
              <a:gd name="connsiteY20" fmla="*/ 509839 h 516189"/>
              <a:gd name="connsiteX21" fmla="*/ 19050 w 7567732"/>
              <a:gd name="connsiteY21" fmla="*/ 443164 h 516189"/>
              <a:gd name="connsiteX22" fmla="*/ 19050 w 7567732"/>
              <a:gd name="connsiteY22" fmla="*/ 443164 h 516189"/>
              <a:gd name="connsiteX0" fmla="*/ 0 w 7567203"/>
              <a:gd name="connsiteY0" fmla="*/ 117475 h 514350"/>
              <a:gd name="connsiteX1" fmla="*/ 600075 w 7567203"/>
              <a:gd name="connsiteY1" fmla="*/ 69850 h 514350"/>
              <a:gd name="connsiteX2" fmla="*/ 1114425 w 7567203"/>
              <a:gd name="connsiteY2" fmla="*/ 22225 h 514350"/>
              <a:gd name="connsiteX3" fmla="*/ 1685925 w 7567203"/>
              <a:gd name="connsiteY3" fmla="*/ 127000 h 514350"/>
              <a:gd name="connsiteX4" fmla="*/ 2466975 w 7567203"/>
              <a:gd name="connsiteY4" fmla="*/ 127000 h 514350"/>
              <a:gd name="connsiteX5" fmla="*/ 2695575 w 7567203"/>
              <a:gd name="connsiteY5" fmla="*/ 50800 h 514350"/>
              <a:gd name="connsiteX6" fmla="*/ 3533775 w 7567203"/>
              <a:gd name="connsiteY6" fmla="*/ 3175 h 514350"/>
              <a:gd name="connsiteX7" fmla="*/ 3886200 w 7567203"/>
              <a:gd name="connsiteY7" fmla="*/ 69850 h 514350"/>
              <a:gd name="connsiteX8" fmla="*/ 4591050 w 7567203"/>
              <a:gd name="connsiteY8" fmla="*/ 136525 h 514350"/>
              <a:gd name="connsiteX9" fmla="*/ 5438775 w 7567203"/>
              <a:gd name="connsiteY9" fmla="*/ 136525 h 514350"/>
              <a:gd name="connsiteX10" fmla="*/ 6381750 w 7567203"/>
              <a:gd name="connsiteY10" fmla="*/ 41275 h 514350"/>
              <a:gd name="connsiteX11" fmla="*/ 7077075 w 7567203"/>
              <a:gd name="connsiteY11" fmla="*/ 3175 h 514350"/>
              <a:gd name="connsiteX12" fmla="*/ 7493719 w 7567203"/>
              <a:gd name="connsiteY12" fmla="*/ 23737 h 514350"/>
              <a:gd name="connsiteX13" fmla="*/ 7486650 w 7567203"/>
              <a:gd name="connsiteY13" fmla="*/ 431800 h 514350"/>
              <a:gd name="connsiteX14" fmla="*/ 7010400 w 7567203"/>
              <a:gd name="connsiteY14" fmla="*/ 384175 h 514350"/>
              <a:gd name="connsiteX15" fmla="*/ 5753100 w 7567203"/>
              <a:gd name="connsiteY15" fmla="*/ 403225 h 514350"/>
              <a:gd name="connsiteX16" fmla="*/ 4933950 w 7567203"/>
              <a:gd name="connsiteY16" fmla="*/ 365125 h 514350"/>
              <a:gd name="connsiteX17" fmla="*/ 3886200 w 7567203"/>
              <a:gd name="connsiteY17" fmla="*/ 488950 h 514350"/>
              <a:gd name="connsiteX18" fmla="*/ 2771775 w 7567203"/>
              <a:gd name="connsiteY18" fmla="*/ 441325 h 514350"/>
              <a:gd name="connsiteX19" fmla="*/ 1409700 w 7567203"/>
              <a:gd name="connsiteY19" fmla="*/ 479425 h 514350"/>
              <a:gd name="connsiteX20" fmla="*/ 561975 w 7567203"/>
              <a:gd name="connsiteY20" fmla="*/ 508000 h 514350"/>
              <a:gd name="connsiteX21" fmla="*/ 19050 w 7567203"/>
              <a:gd name="connsiteY21" fmla="*/ 441325 h 514350"/>
              <a:gd name="connsiteX22" fmla="*/ 19050 w 7567203"/>
              <a:gd name="connsiteY22" fmla="*/ 441325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22" fmla="*/ 19050 w 7494178"/>
              <a:gd name="connsiteY22" fmla="*/ 441325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22" fmla="*/ 19050 w 7494178"/>
              <a:gd name="connsiteY22" fmla="*/ 441325 h 514350"/>
              <a:gd name="connsiteX0" fmla="*/ 73025 w 7567203"/>
              <a:gd name="connsiteY0" fmla="*/ 117475 h 514350"/>
              <a:gd name="connsiteX1" fmla="*/ 673100 w 7567203"/>
              <a:gd name="connsiteY1" fmla="*/ 69850 h 514350"/>
              <a:gd name="connsiteX2" fmla="*/ 1187450 w 7567203"/>
              <a:gd name="connsiteY2" fmla="*/ 22225 h 514350"/>
              <a:gd name="connsiteX3" fmla="*/ 1758950 w 7567203"/>
              <a:gd name="connsiteY3" fmla="*/ 127000 h 514350"/>
              <a:gd name="connsiteX4" fmla="*/ 2540000 w 7567203"/>
              <a:gd name="connsiteY4" fmla="*/ 127000 h 514350"/>
              <a:gd name="connsiteX5" fmla="*/ 2768600 w 7567203"/>
              <a:gd name="connsiteY5" fmla="*/ 50800 h 514350"/>
              <a:gd name="connsiteX6" fmla="*/ 3606800 w 7567203"/>
              <a:gd name="connsiteY6" fmla="*/ 3175 h 514350"/>
              <a:gd name="connsiteX7" fmla="*/ 3959225 w 7567203"/>
              <a:gd name="connsiteY7" fmla="*/ 69850 h 514350"/>
              <a:gd name="connsiteX8" fmla="*/ 4664075 w 7567203"/>
              <a:gd name="connsiteY8" fmla="*/ 136525 h 514350"/>
              <a:gd name="connsiteX9" fmla="*/ 5511800 w 7567203"/>
              <a:gd name="connsiteY9" fmla="*/ 136525 h 514350"/>
              <a:gd name="connsiteX10" fmla="*/ 6454775 w 7567203"/>
              <a:gd name="connsiteY10" fmla="*/ 41275 h 514350"/>
              <a:gd name="connsiteX11" fmla="*/ 7150100 w 7567203"/>
              <a:gd name="connsiteY11" fmla="*/ 3175 h 514350"/>
              <a:gd name="connsiteX12" fmla="*/ 7566744 w 7567203"/>
              <a:gd name="connsiteY12" fmla="*/ 23737 h 514350"/>
              <a:gd name="connsiteX13" fmla="*/ 7559675 w 7567203"/>
              <a:gd name="connsiteY13" fmla="*/ 431800 h 514350"/>
              <a:gd name="connsiteX14" fmla="*/ 7083425 w 7567203"/>
              <a:gd name="connsiteY14" fmla="*/ 384175 h 514350"/>
              <a:gd name="connsiteX15" fmla="*/ 5826125 w 7567203"/>
              <a:gd name="connsiteY15" fmla="*/ 403225 h 514350"/>
              <a:gd name="connsiteX16" fmla="*/ 5006975 w 7567203"/>
              <a:gd name="connsiteY16" fmla="*/ 365125 h 514350"/>
              <a:gd name="connsiteX17" fmla="*/ 3959225 w 7567203"/>
              <a:gd name="connsiteY17" fmla="*/ 488950 h 514350"/>
              <a:gd name="connsiteX18" fmla="*/ 2844800 w 7567203"/>
              <a:gd name="connsiteY18" fmla="*/ 441325 h 514350"/>
              <a:gd name="connsiteX19" fmla="*/ 1482725 w 7567203"/>
              <a:gd name="connsiteY19" fmla="*/ 479425 h 514350"/>
              <a:gd name="connsiteX20" fmla="*/ 635000 w 7567203"/>
              <a:gd name="connsiteY20" fmla="*/ 508000 h 514350"/>
              <a:gd name="connsiteX21" fmla="*/ 92075 w 7567203"/>
              <a:gd name="connsiteY21" fmla="*/ 441325 h 514350"/>
              <a:gd name="connsiteX22" fmla="*/ 82550 w 7567203"/>
              <a:gd name="connsiteY22" fmla="*/ 450850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0" fmla="*/ 0 w 7494178"/>
              <a:gd name="connsiteY0" fmla="*/ 117475 h 512233"/>
              <a:gd name="connsiteX1" fmla="*/ 600075 w 7494178"/>
              <a:gd name="connsiteY1" fmla="*/ 69850 h 512233"/>
              <a:gd name="connsiteX2" fmla="*/ 1114425 w 7494178"/>
              <a:gd name="connsiteY2" fmla="*/ 22225 h 512233"/>
              <a:gd name="connsiteX3" fmla="*/ 1685925 w 7494178"/>
              <a:gd name="connsiteY3" fmla="*/ 127000 h 512233"/>
              <a:gd name="connsiteX4" fmla="*/ 2466975 w 7494178"/>
              <a:gd name="connsiteY4" fmla="*/ 127000 h 512233"/>
              <a:gd name="connsiteX5" fmla="*/ 2695575 w 7494178"/>
              <a:gd name="connsiteY5" fmla="*/ 50800 h 512233"/>
              <a:gd name="connsiteX6" fmla="*/ 3533775 w 7494178"/>
              <a:gd name="connsiteY6" fmla="*/ 3175 h 512233"/>
              <a:gd name="connsiteX7" fmla="*/ 3886200 w 7494178"/>
              <a:gd name="connsiteY7" fmla="*/ 69850 h 512233"/>
              <a:gd name="connsiteX8" fmla="*/ 4591050 w 7494178"/>
              <a:gd name="connsiteY8" fmla="*/ 136525 h 512233"/>
              <a:gd name="connsiteX9" fmla="*/ 5438775 w 7494178"/>
              <a:gd name="connsiteY9" fmla="*/ 136525 h 512233"/>
              <a:gd name="connsiteX10" fmla="*/ 6381750 w 7494178"/>
              <a:gd name="connsiteY10" fmla="*/ 41275 h 512233"/>
              <a:gd name="connsiteX11" fmla="*/ 7077075 w 7494178"/>
              <a:gd name="connsiteY11" fmla="*/ 3175 h 512233"/>
              <a:gd name="connsiteX12" fmla="*/ 7493719 w 7494178"/>
              <a:gd name="connsiteY12" fmla="*/ 23737 h 512233"/>
              <a:gd name="connsiteX13" fmla="*/ 7486650 w 7494178"/>
              <a:gd name="connsiteY13" fmla="*/ 431800 h 512233"/>
              <a:gd name="connsiteX14" fmla="*/ 7010400 w 7494178"/>
              <a:gd name="connsiteY14" fmla="*/ 384175 h 512233"/>
              <a:gd name="connsiteX15" fmla="*/ 5753100 w 7494178"/>
              <a:gd name="connsiteY15" fmla="*/ 403225 h 512233"/>
              <a:gd name="connsiteX16" fmla="*/ 4933950 w 7494178"/>
              <a:gd name="connsiteY16" fmla="*/ 365125 h 512233"/>
              <a:gd name="connsiteX17" fmla="*/ 3886200 w 7494178"/>
              <a:gd name="connsiteY17" fmla="*/ 488950 h 512233"/>
              <a:gd name="connsiteX18" fmla="*/ 2771775 w 7494178"/>
              <a:gd name="connsiteY18" fmla="*/ 441325 h 512233"/>
              <a:gd name="connsiteX19" fmla="*/ 1409700 w 7494178"/>
              <a:gd name="connsiteY19" fmla="*/ 479425 h 512233"/>
              <a:gd name="connsiteX20" fmla="*/ 561975 w 7494178"/>
              <a:gd name="connsiteY20" fmla="*/ 508000 h 512233"/>
              <a:gd name="connsiteX21" fmla="*/ 9525 w 7494178"/>
              <a:gd name="connsiteY21" fmla="*/ 454025 h 512233"/>
              <a:gd name="connsiteX0" fmla="*/ 0 w 7494178"/>
              <a:gd name="connsiteY0" fmla="*/ 117475 h 512233"/>
              <a:gd name="connsiteX1" fmla="*/ 600075 w 7494178"/>
              <a:gd name="connsiteY1" fmla="*/ 69850 h 512233"/>
              <a:gd name="connsiteX2" fmla="*/ 1114425 w 7494178"/>
              <a:gd name="connsiteY2" fmla="*/ 22225 h 512233"/>
              <a:gd name="connsiteX3" fmla="*/ 1685925 w 7494178"/>
              <a:gd name="connsiteY3" fmla="*/ 127000 h 512233"/>
              <a:gd name="connsiteX4" fmla="*/ 2333625 w 7494178"/>
              <a:gd name="connsiteY4" fmla="*/ 111212 h 512233"/>
              <a:gd name="connsiteX5" fmla="*/ 2695575 w 7494178"/>
              <a:gd name="connsiteY5" fmla="*/ 50800 h 512233"/>
              <a:gd name="connsiteX6" fmla="*/ 3533775 w 7494178"/>
              <a:gd name="connsiteY6" fmla="*/ 3175 h 512233"/>
              <a:gd name="connsiteX7" fmla="*/ 3886200 w 7494178"/>
              <a:gd name="connsiteY7" fmla="*/ 69850 h 512233"/>
              <a:gd name="connsiteX8" fmla="*/ 4591050 w 7494178"/>
              <a:gd name="connsiteY8" fmla="*/ 136525 h 512233"/>
              <a:gd name="connsiteX9" fmla="*/ 5438775 w 7494178"/>
              <a:gd name="connsiteY9" fmla="*/ 136525 h 512233"/>
              <a:gd name="connsiteX10" fmla="*/ 6381750 w 7494178"/>
              <a:gd name="connsiteY10" fmla="*/ 41275 h 512233"/>
              <a:gd name="connsiteX11" fmla="*/ 7077075 w 7494178"/>
              <a:gd name="connsiteY11" fmla="*/ 3175 h 512233"/>
              <a:gd name="connsiteX12" fmla="*/ 7493719 w 7494178"/>
              <a:gd name="connsiteY12" fmla="*/ 23737 h 512233"/>
              <a:gd name="connsiteX13" fmla="*/ 7486650 w 7494178"/>
              <a:gd name="connsiteY13" fmla="*/ 431800 h 512233"/>
              <a:gd name="connsiteX14" fmla="*/ 7010400 w 7494178"/>
              <a:gd name="connsiteY14" fmla="*/ 384175 h 512233"/>
              <a:gd name="connsiteX15" fmla="*/ 5753100 w 7494178"/>
              <a:gd name="connsiteY15" fmla="*/ 403225 h 512233"/>
              <a:gd name="connsiteX16" fmla="*/ 4933950 w 7494178"/>
              <a:gd name="connsiteY16" fmla="*/ 365125 h 512233"/>
              <a:gd name="connsiteX17" fmla="*/ 3886200 w 7494178"/>
              <a:gd name="connsiteY17" fmla="*/ 488950 h 512233"/>
              <a:gd name="connsiteX18" fmla="*/ 2771775 w 7494178"/>
              <a:gd name="connsiteY18" fmla="*/ 441325 h 512233"/>
              <a:gd name="connsiteX19" fmla="*/ 1409700 w 7494178"/>
              <a:gd name="connsiteY19" fmla="*/ 479425 h 512233"/>
              <a:gd name="connsiteX20" fmla="*/ 561975 w 7494178"/>
              <a:gd name="connsiteY20" fmla="*/ 508000 h 512233"/>
              <a:gd name="connsiteX21" fmla="*/ 9525 w 7494178"/>
              <a:gd name="connsiteY21" fmla="*/ 454025 h 512233"/>
              <a:gd name="connsiteX0" fmla="*/ 0 w 7494178"/>
              <a:gd name="connsiteY0" fmla="*/ 375736 h 770494"/>
              <a:gd name="connsiteX1" fmla="*/ 600075 w 7494178"/>
              <a:gd name="connsiteY1" fmla="*/ 328111 h 770494"/>
              <a:gd name="connsiteX2" fmla="*/ 1114425 w 7494178"/>
              <a:gd name="connsiteY2" fmla="*/ 280486 h 770494"/>
              <a:gd name="connsiteX3" fmla="*/ 1685925 w 7494178"/>
              <a:gd name="connsiteY3" fmla="*/ 385261 h 770494"/>
              <a:gd name="connsiteX4" fmla="*/ 2333625 w 7494178"/>
              <a:gd name="connsiteY4" fmla="*/ 369473 h 770494"/>
              <a:gd name="connsiteX5" fmla="*/ 2695575 w 7494178"/>
              <a:gd name="connsiteY5" fmla="*/ 309061 h 770494"/>
              <a:gd name="connsiteX6" fmla="*/ 3533775 w 7494178"/>
              <a:gd name="connsiteY6" fmla="*/ 261436 h 770494"/>
              <a:gd name="connsiteX7" fmla="*/ 3886200 w 7494178"/>
              <a:gd name="connsiteY7" fmla="*/ 328111 h 770494"/>
              <a:gd name="connsiteX8" fmla="*/ 4591050 w 7494178"/>
              <a:gd name="connsiteY8" fmla="*/ 394786 h 770494"/>
              <a:gd name="connsiteX9" fmla="*/ 5476875 w 7494178"/>
              <a:gd name="connsiteY9" fmla="*/ 15875 h 770494"/>
              <a:gd name="connsiteX10" fmla="*/ 6381750 w 7494178"/>
              <a:gd name="connsiteY10" fmla="*/ 299536 h 770494"/>
              <a:gd name="connsiteX11" fmla="*/ 7077075 w 7494178"/>
              <a:gd name="connsiteY11" fmla="*/ 261436 h 770494"/>
              <a:gd name="connsiteX12" fmla="*/ 7493719 w 7494178"/>
              <a:gd name="connsiteY12" fmla="*/ 281998 h 770494"/>
              <a:gd name="connsiteX13" fmla="*/ 7486650 w 7494178"/>
              <a:gd name="connsiteY13" fmla="*/ 690061 h 770494"/>
              <a:gd name="connsiteX14" fmla="*/ 7010400 w 7494178"/>
              <a:gd name="connsiteY14" fmla="*/ 642436 h 770494"/>
              <a:gd name="connsiteX15" fmla="*/ 5753100 w 7494178"/>
              <a:gd name="connsiteY15" fmla="*/ 661486 h 770494"/>
              <a:gd name="connsiteX16" fmla="*/ 4933950 w 7494178"/>
              <a:gd name="connsiteY16" fmla="*/ 623386 h 770494"/>
              <a:gd name="connsiteX17" fmla="*/ 3886200 w 7494178"/>
              <a:gd name="connsiteY17" fmla="*/ 747211 h 770494"/>
              <a:gd name="connsiteX18" fmla="*/ 2771775 w 7494178"/>
              <a:gd name="connsiteY18" fmla="*/ 699586 h 770494"/>
              <a:gd name="connsiteX19" fmla="*/ 1409700 w 7494178"/>
              <a:gd name="connsiteY19" fmla="*/ 737686 h 770494"/>
              <a:gd name="connsiteX20" fmla="*/ 561975 w 7494178"/>
              <a:gd name="connsiteY20" fmla="*/ 766261 h 770494"/>
              <a:gd name="connsiteX21" fmla="*/ 9525 w 7494178"/>
              <a:gd name="connsiteY21" fmla="*/ 712286 h 770494"/>
              <a:gd name="connsiteX0" fmla="*/ 0 w 7494178"/>
              <a:gd name="connsiteY0" fmla="*/ 412575 h 807333"/>
              <a:gd name="connsiteX1" fmla="*/ 600075 w 7494178"/>
              <a:gd name="connsiteY1" fmla="*/ 364950 h 807333"/>
              <a:gd name="connsiteX2" fmla="*/ 1114425 w 7494178"/>
              <a:gd name="connsiteY2" fmla="*/ 317325 h 807333"/>
              <a:gd name="connsiteX3" fmla="*/ 1685925 w 7494178"/>
              <a:gd name="connsiteY3" fmla="*/ 422100 h 807333"/>
              <a:gd name="connsiteX4" fmla="*/ 2333625 w 7494178"/>
              <a:gd name="connsiteY4" fmla="*/ 406312 h 807333"/>
              <a:gd name="connsiteX5" fmla="*/ 2695575 w 7494178"/>
              <a:gd name="connsiteY5" fmla="*/ 345900 h 807333"/>
              <a:gd name="connsiteX6" fmla="*/ 3533775 w 7494178"/>
              <a:gd name="connsiteY6" fmla="*/ 298275 h 807333"/>
              <a:gd name="connsiteX7" fmla="*/ 3886200 w 7494178"/>
              <a:gd name="connsiteY7" fmla="*/ 364950 h 807333"/>
              <a:gd name="connsiteX8" fmla="*/ 4591050 w 7494178"/>
              <a:gd name="connsiteY8" fmla="*/ 431625 h 807333"/>
              <a:gd name="connsiteX9" fmla="*/ 5476875 w 7494178"/>
              <a:gd name="connsiteY9" fmla="*/ 52714 h 807333"/>
              <a:gd name="connsiteX10" fmla="*/ 6457950 w 7494178"/>
              <a:gd name="connsiteY10" fmla="*/ 115343 h 807333"/>
              <a:gd name="connsiteX11" fmla="*/ 7077075 w 7494178"/>
              <a:gd name="connsiteY11" fmla="*/ 298275 h 807333"/>
              <a:gd name="connsiteX12" fmla="*/ 7493719 w 7494178"/>
              <a:gd name="connsiteY12" fmla="*/ 318837 h 807333"/>
              <a:gd name="connsiteX13" fmla="*/ 7486650 w 7494178"/>
              <a:gd name="connsiteY13" fmla="*/ 726900 h 807333"/>
              <a:gd name="connsiteX14" fmla="*/ 7010400 w 7494178"/>
              <a:gd name="connsiteY14" fmla="*/ 679275 h 807333"/>
              <a:gd name="connsiteX15" fmla="*/ 5753100 w 7494178"/>
              <a:gd name="connsiteY15" fmla="*/ 698325 h 807333"/>
              <a:gd name="connsiteX16" fmla="*/ 4933950 w 7494178"/>
              <a:gd name="connsiteY16" fmla="*/ 660225 h 807333"/>
              <a:gd name="connsiteX17" fmla="*/ 3886200 w 7494178"/>
              <a:gd name="connsiteY17" fmla="*/ 784050 h 807333"/>
              <a:gd name="connsiteX18" fmla="*/ 2771775 w 7494178"/>
              <a:gd name="connsiteY18" fmla="*/ 736425 h 807333"/>
              <a:gd name="connsiteX19" fmla="*/ 1409700 w 7494178"/>
              <a:gd name="connsiteY19" fmla="*/ 774525 h 807333"/>
              <a:gd name="connsiteX20" fmla="*/ 561975 w 7494178"/>
              <a:gd name="connsiteY20" fmla="*/ 803100 h 807333"/>
              <a:gd name="connsiteX21" fmla="*/ 9525 w 7494178"/>
              <a:gd name="connsiteY21" fmla="*/ 749125 h 807333"/>
              <a:gd name="connsiteX0" fmla="*/ 0 w 7494178"/>
              <a:gd name="connsiteY0" fmla="*/ 412575 h 807333"/>
              <a:gd name="connsiteX1" fmla="*/ 600075 w 7494178"/>
              <a:gd name="connsiteY1" fmla="*/ 364950 h 807333"/>
              <a:gd name="connsiteX2" fmla="*/ 1114425 w 7494178"/>
              <a:gd name="connsiteY2" fmla="*/ 317325 h 807333"/>
              <a:gd name="connsiteX3" fmla="*/ 1685925 w 7494178"/>
              <a:gd name="connsiteY3" fmla="*/ 422100 h 807333"/>
              <a:gd name="connsiteX4" fmla="*/ 2333625 w 7494178"/>
              <a:gd name="connsiteY4" fmla="*/ 406312 h 807333"/>
              <a:gd name="connsiteX5" fmla="*/ 2695575 w 7494178"/>
              <a:gd name="connsiteY5" fmla="*/ 345900 h 807333"/>
              <a:gd name="connsiteX6" fmla="*/ 3533775 w 7494178"/>
              <a:gd name="connsiteY6" fmla="*/ 298275 h 807333"/>
              <a:gd name="connsiteX7" fmla="*/ 3886200 w 7494178"/>
              <a:gd name="connsiteY7" fmla="*/ 364950 h 807333"/>
              <a:gd name="connsiteX8" fmla="*/ 4591050 w 7494178"/>
              <a:gd name="connsiteY8" fmla="*/ 431625 h 807333"/>
              <a:gd name="connsiteX9" fmla="*/ 5476875 w 7494178"/>
              <a:gd name="connsiteY9" fmla="*/ 52714 h 807333"/>
              <a:gd name="connsiteX10" fmla="*/ 6457950 w 7494178"/>
              <a:gd name="connsiteY10" fmla="*/ 115343 h 807333"/>
              <a:gd name="connsiteX11" fmla="*/ 7086600 w 7494178"/>
              <a:gd name="connsiteY11" fmla="*/ 235123 h 807333"/>
              <a:gd name="connsiteX12" fmla="*/ 7493719 w 7494178"/>
              <a:gd name="connsiteY12" fmla="*/ 318837 h 807333"/>
              <a:gd name="connsiteX13" fmla="*/ 7486650 w 7494178"/>
              <a:gd name="connsiteY13" fmla="*/ 726900 h 807333"/>
              <a:gd name="connsiteX14" fmla="*/ 7010400 w 7494178"/>
              <a:gd name="connsiteY14" fmla="*/ 679275 h 807333"/>
              <a:gd name="connsiteX15" fmla="*/ 5753100 w 7494178"/>
              <a:gd name="connsiteY15" fmla="*/ 698325 h 807333"/>
              <a:gd name="connsiteX16" fmla="*/ 4933950 w 7494178"/>
              <a:gd name="connsiteY16" fmla="*/ 660225 h 807333"/>
              <a:gd name="connsiteX17" fmla="*/ 3886200 w 7494178"/>
              <a:gd name="connsiteY17" fmla="*/ 784050 h 807333"/>
              <a:gd name="connsiteX18" fmla="*/ 2771775 w 7494178"/>
              <a:gd name="connsiteY18" fmla="*/ 736425 h 807333"/>
              <a:gd name="connsiteX19" fmla="*/ 1409700 w 7494178"/>
              <a:gd name="connsiteY19" fmla="*/ 774525 h 807333"/>
              <a:gd name="connsiteX20" fmla="*/ 561975 w 7494178"/>
              <a:gd name="connsiteY20" fmla="*/ 803100 h 807333"/>
              <a:gd name="connsiteX21" fmla="*/ 9525 w 7494178"/>
              <a:gd name="connsiteY21" fmla="*/ 749125 h 807333"/>
              <a:gd name="connsiteX0" fmla="*/ 0 w 7494178"/>
              <a:gd name="connsiteY0" fmla="*/ 517089 h 911847"/>
              <a:gd name="connsiteX1" fmla="*/ 600075 w 7494178"/>
              <a:gd name="connsiteY1" fmla="*/ 469464 h 911847"/>
              <a:gd name="connsiteX2" fmla="*/ 1114425 w 7494178"/>
              <a:gd name="connsiteY2" fmla="*/ 421839 h 911847"/>
              <a:gd name="connsiteX3" fmla="*/ 1685925 w 7494178"/>
              <a:gd name="connsiteY3" fmla="*/ 526614 h 911847"/>
              <a:gd name="connsiteX4" fmla="*/ 2333625 w 7494178"/>
              <a:gd name="connsiteY4" fmla="*/ 510826 h 911847"/>
              <a:gd name="connsiteX5" fmla="*/ 2695575 w 7494178"/>
              <a:gd name="connsiteY5" fmla="*/ 450414 h 911847"/>
              <a:gd name="connsiteX6" fmla="*/ 3533775 w 7494178"/>
              <a:gd name="connsiteY6" fmla="*/ 402789 h 911847"/>
              <a:gd name="connsiteX7" fmla="*/ 3886200 w 7494178"/>
              <a:gd name="connsiteY7" fmla="*/ 469464 h 911847"/>
              <a:gd name="connsiteX8" fmla="*/ 4591050 w 7494178"/>
              <a:gd name="connsiteY8" fmla="*/ 536139 h 911847"/>
              <a:gd name="connsiteX9" fmla="*/ 5476875 w 7494178"/>
              <a:gd name="connsiteY9" fmla="*/ 157228 h 911847"/>
              <a:gd name="connsiteX10" fmla="*/ 6505575 w 7494178"/>
              <a:gd name="connsiteY10" fmla="*/ 30401 h 911847"/>
              <a:gd name="connsiteX11" fmla="*/ 7086600 w 7494178"/>
              <a:gd name="connsiteY11" fmla="*/ 339637 h 911847"/>
              <a:gd name="connsiteX12" fmla="*/ 7493719 w 7494178"/>
              <a:gd name="connsiteY12" fmla="*/ 423351 h 911847"/>
              <a:gd name="connsiteX13" fmla="*/ 7486650 w 7494178"/>
              <a:gd name="connsiteY13" fmla="*/ 831414 h 911847"/>
              <a:gd name="connsiteX14" fmla="*/ 7010400 w 7494178"/>
              <a:gd name="connsiteY14" fmla="*/ 783789 h 911847"/>
              <a:gd name="connsiteX15" fmla="*/ 5753100 w 7494178"/>
              <a:gd name="connsiteY15" fmla="*/ 802839 h 911847"/>
              <a:gd name="connsiteX16" fmla="*/ 4933950 w 7494178"/>
              <a:gd name="connsiteY16" fmla="*/ 764739 h 911847"/>
              <a:gd name="connsiteX17" fmla="*/ 3886200 w 7494178"/>
              <a:gd name="connsiteY17" fmla="*/ 888564 h 911847"/>
              <a:gd name="connsiteX18" fmla="*/ 2771775 w 7494178"/>
              <a:gd name="connsiteY18" fmla="*/ 840939 h 911847"/>
              <a:gd name="connsiteX19" fmla="*/ 1409700 w 7494178"/>
              <a:gd name="connsiteY19" fmla="*/ 879039 h 911847"/>
              <a:gd name="connsiteX20" fmla="*/ 561975 w 7494178"/>
              <a:gd name="connsiteY20" fmla="*/ 907614 h 911847"/>
              <a:gd name="connsiteX21" fmla="*/ 9525 w 7494178"/>
              <a:gd name="connsiteY21" fmla="*/ 853639 h 911847"/>
              <a:gd name="connsiteX0" fmla="*/ 0 w 7494178"/>
              <a:gd name="connsiteY0" fmla="*/ 649395 h 1044153"/>
              <a:gd name="connsiteX1" fmla="*/ 600075 w 7494178"/>
              <a:gd name="connsiteY1" fmla="*/ 601770 h 1044153"/>
              <a:gd name="connsiteX2" fmla="*/ 1114425 w 7494178"/>
              <a:gd name="connsiteY2" fmla="*/ 554145 h 1044153"/>
              <a:gd name="connsiteX3" fmla="*/ 1685925 w 7494178"/>
              <a:gd name="connsiteY3" fmla="*/ 658920 h 1044153"/>
              <a:gd name="connsiteX4" fmla="*/ 2333625 w 7494178"/>
              <a:gd name="connsiteY4" fmla="*/ 643132 h 1044153"/>
              <a:gd name="connsiteX5" fmla="*/ 2695575 w 7494178"/>
              <a:gd name="connsiteY5" fmla="*/ 582720 h 1044153"/>
              <a:gd name="connsiteX6" fmla="*/ 3533775 w 7494178"/>
              <a:gd name="connsiteY6" fmla="*/ 535095 h 1044153"/>
              <a:gd name="connsiteX7" fmla="*/ 3886200 w 7494178"/>
              <a:gd name="connsiteY7" fmla="*/ 601770 h 1044153"/>
              <a:gd name="connsiteX8" fmla="*/ 4591050 w 7494178"/>
              <a:gd name="connsiteY8" fmla="*/ 668445 h 1044153"/>
              <a:gd name="connsiteX9" fmla="*/ 5686425 w 7494178"/>
              <a:gd name="connsiteY9" fmla="*/ 84290 h 1044153"/>
              <a:gd name="connsiteX10" fmla="*/ 6505575 w 7494178"/>
              <a:gd name="connsiteY10" fmla="*/ 162707 h 1044153"/>
              <a:gd name="connsiteX11" fmla="*/ 7086600 w 7494178"/>
              <a:gd name="connsiteY11" fmla="*/ 471943 h 1044153"/>
              <a:gd name="connsiteX12" fmla="*/ 7493719 w 7494178"/>
              <a:gd name="connsiteY12" fmla="*/ 555657 h 1044153"/>
              <a:gd name="connsiteX13" fmla="*/ 7486650 w 7494178"/>
              <a:gd name="connsiteY13" fmla="*/ 963720 h 1044153"/>
              <a:gd name="connsiteX14" fmla="*/ 7010400 w 7494178"/>
              <a:gd name="connsiteY14" fmla="*/ 916095 h 1044153"/>
              <a:gd name="connsiteX15" fmla="*/ 5753100 w 7494178"/>
              <a:gd name="connsiteY15" fmla="*/ 935145 h 1044153"/>
              <a:gd name="connsiteX16" fmla="*/ 4933950 w 7494178"/>
              <a:gd name="connsiteY16" fmla="*/ 897045 h 1044153"/>
              <a:gd name="connsiteX17" fmla="*/ 3886200 w 7494178"/>
              <a:gd name="connsiteY17" fmla="*/ 1020870 h 1044153"/>
              <a:gd name="connsiteX18" fmla="*/ 2771775 w 7494178"/>
              <a:gd name="connsiteY18" fmla="*/ 973245 h 1044153"/>
              <a:gd name="connsiteX19" fmla="*/ 1409700 w 7494178"/>
              <a:gd name="connsiteY19" fmla="*/ 1011345 h 1044153"/>
              <a:gd name="connsiteX20" fmla="*/ 561975 w 7494178"/>
              <a:gd name="connsiteY20" fmla="*/ 1039920 h 1044153"/>
              <a:gd name="connsiteX21" fmla="*/ 9525 w 7494178"/>
              <a:gd name="connsiteY21" fmla="*/ 985945 h 1044153"/>
              <a:gd name="connsiteX0" fmla="*/ 0 w 7494178"/>
              <a:gd name="connsiteY0" fmla="*/ 665181 h 1059939"/>
              <a:gd name="connsiteX1" fmla="*/ 600075 w 7494178"/>
              <a:gd name="connsiteY1" fmla="*/ 617556 h 1059939"/>
              <a:gd name="connsiteX2" fmla="*/ 1114425 w 7494178"/>
              <a:gd name="connsiteY2" fmla="*/ 569931 h 1059939"/>
              <a:gd name="connsiteX3" fmla="*/ 1685925 w 7494178"/>
              <a:gd name="connsiteY3" fmla="*/ 674706 h 1059939"/>
              <a:gd name="connsiteX4" fmla="*/ 2333625 w 7494178"/>
              <a:gd name="connsiteY4" fmla="*/ 658918 h 1059939"/>
              <a:gd name="connsiteX5" fmla="*/ 2695575 w 7494178"/>
              <a:gd name="connsiteY5" fmla="*/ 598506 h 1059939"/>
              <a:gd name="connsiteX6" fmla="*/ 3533775 w 7494178"/>
              <a:gd name="connsiteY6" fmla="*/ 550881 h 1059939"/>
              <a:gd name="connsiteX7" fmla="*/ 3886200 w 7494178"/>
              <a:gd name="connsiteY7" fmla="*/ 617556 h 1059939"/>
              <a:gd name="connsiteX8" fmla="*/ 4591050 w 7494178"/>
              <a:gd name="connsiteY8" fmla="*/ 684231 h 1059939"/>
              <a:gd name="connsiteX9" fmla="*/ 5734050 w 7494178"/>
              <a:gd name="connsiteY9" fmla="*/ 84289 h 1059939"/>
              <a:gd name="connsiteX10" fmla="*/ 6505575 w 7494178"/>
              <a:gd name="connsiteY10" fmla="*/ 178493 h 1059939"/>
              <a:gd name="connsiteX11" fmla="*/ 7086600 w 7494178"/>
              <a:gd name="connsiteY11" fmla="*/ 487729 h 1059939"/>
              <a:gd name="connsiteX12" fmla="*/ 7493719 w 7494178"/>
              <a:gd name="connsiteY12" fmla="*/ 571443 h 1059939"/>
              <a:gd name="connsiteX13" fmla="*/ 7486650 w 7494178"/>
              <a:gd name="connsiteY13" fmla="*/ 979506 h 1059939"/>
              <a:gd name="connsiteX14" fmla="*/ 7010400 w 7494178"/>
              <a:gd name="connsiteY14" fmla="*/ 931881 h 1059939"/>
              <a:gd name="connsiteX15" fmla="*/ 5753100 w 7494178"/>
              <a:gd name="connsiteY15" fmla="*/ 950931 h 1059939"/>
              <a:gd name="connsiteX16" fmla="*/ 4933950 w 7494178"/>
              <a:gd name="connsiteY16" fmla="*/ 912831 h 1059939"/>
              <a:gd name="connsiteX17" fmla="*/ 3886200 w 7494178"/>
              <a:gd name="connsiteY17" fmla="*/ 1036656 h 1059939"/>
              <a:gd name="connsiteX18" fmla="*/ 2771775 w 7494178"/>
              <a:gd name="connsiteY18" fmla="*/ 989031 h 1059939"/>
              <a:gd name="connsiteX19" fmla="*/ 1409700 w 7494178"/>
              <a:gd name="connsiteY19" fmla="*/ 1027131 h 1059939"/>
              <a:gd name="connsiteX20" fmla="*/ 561975 w 7494178"/>
              <a:gd name="connsiteY20" fmla="*/ 1055706 h 1059939"/>
              <a:gd name="connsiteX21" fmla="*/ 9525 w 7494178"/>
              <a:gd name="connsiteY21" fmla="*/ 1001731 h 1059939"/>
              <a:gd name="connsiteX0" fmla="*/ 0 w 7494178"/>
              <a:gd name="connsiteY0" fmla="*/ 665183 h 1059941"/>
              <a:gd name="connsiteX1" fmla="*/ 600075 w 7494178"/>
              <a:gd name="connsiteY1" fmla="*/ 617558 h 1059941"/>
              <a:gd name="connsiteX2" fmla="*/ 1114425 w 7494178"/>
              <a:gd name="connsiteY2" fmla="*/ 569933 h 1059941"/>
              <a:gd name="connsiteX3" fmla="*/ 1685925 w 7494178"/>
              <a:gd name="connsiteY3" fmla="*/ 674708 h 1059941"/>
              <a:gd name="connsiteX4" fmla="*/ 2333625 w 7494178"/>
              <a:gd name="connsiteY4" fmla="*/ 658920 h 1059941"/>
              <a:gd name="connsiteX5" fmla="*/ 2695575 w 7494178"/>
              <a:gd name="connsiteY5" fmla="*/ 598508 h 1059941"/>
              <a:gd name="connsiteX6" fmla="*/ 3533775 w 7494178"/>
              <a:gd name="connsiteY6" fmla="*/ 550883 h 1059941"/>
              <a:gd name="connsiteX7" fmla="*/ 3886200 w 7494178"/>
              <a:gd name="connsiteY7" fmla="*/ 617558 h 1059941"/>
              <a:gd name="connsiteX8" fmla="*/ 4591050 w 7494178"/>
              <a:gd name="connsiteY8" fmla="*/ 684233 h 1059941"/>
              <a:gd name="connsiteX9" fmla="*/ 5734050 w 7494178"/>
              <a:gd name="connsiteY9" fmla="*/ 84291 h 1059941"/>
              <a:gd name="connsiteX10" fmla="*/ 6505575 w 7494178"/>
              <a:gd name="connsiteY10" fmla="*/ 178495 h 1059941"/>
              <a:gd name="connsiteX11" fmla="*/ 7086600 w 7494178"/>
              <a:gd name="connsiteY11" fmla="*/ 487731 h 1059941"/>
              <a:gd name="connsiteX12" fmla="*/ 7493719 w 7494178"/>
              <a:gd name="connsiteY12" fmla="*/ 571445 h 1059941"/>
              <a:gd name="connsiteX13" fmla="*/ 7486650 w 7494178"/>
              <a:gd name="connsiteY13" fmla="*/ 979508 h 1059941"/>
              <a:gd name="connsiteX14" fmla="*/ 7010400 w 7494178"/>
              <a:gd name="connsiteY14" fmla="*/ 931883 h 1059941"/>
              <a:gd name="connsiteX15" fmla="*/ 5934075 w 7494178"/>
              <a:gd name="connsiteY15" fmla="*/ 429928 h 1059941"/>
              <a:gd name="connsiteX16" fmla="*/ 4933950 w 7494178"/>
              <a:gd name="connsiteY16" fmla="*/ 912833 h 1059941"/>
              <a:gd name="connsiteX17" fmla="*/ 3886200 w 7494178"/>
              <a:gd name="connsiteY17" fmla="*/ 1036658 h 1059941"/>
              <a:gd name="connsiteX18" fmla="*/ 2771775 w 7494178"/>
              <a:gd name="connsiteY18" fmla="*/ 989033 h 1059941"/>
              <a:gd name="connsiteX19" fmla="*/ 1409700 w 7494178"/>
              <a:gd name="connsiteY19" fmla="*/ 1027133 h 1059941"/>
              <a:gd name="connsiteX20" fmla="*/ 561975 w 7494178"/>
              <a:gd name="connsiteY20" fmla="*/ 1055708 h 1059941"/>
              <a:gd name="connsiteX21" fmla="*/ 9525 w 7494178"/>
              <a:gd name="connsiteY21" fmla="*/ 1001733 h 1059941"/>
              <a:gd name="connsiteX0" fmla="*/ 0 w 7494178"/>
              <a:gd name="connsiteY0" fmla="*/ 665181 h 1059939"/>
              <a:gd name="connsiteX1" fmla="*/ 600075 w 7494178"/>
              <a:gd name="connsiteY1" fmla="*/ 617556 h 1059939"/>
              <a:gd name="connsiteX2" fmla="*/ 1114425 w 7494178"/>
              <a:gd name="connsiteY2" fmla="*/ 569931 h 1059939"/>
              <a:gd name="connsiteX3" fmla="*/ 1685925 w 7494178"/>
              <a:gd name="connsiteY3" fmla="*/ 674706 h 1059939"/>
              <a:gd name="connsiteX4" fmla="*/ 2333625 w 7494178"/>
              <a:gd name="connsiteY4" fmla="*/ 658918 h 1059939"/>
              <a:gd name="connsiteX5" fmla="*/ 2695575 w 7494178"/>
              <a:gd name="connsiteY5" fmla="*/ 598506 h 1059939"/>
              <a:gd name="connsiteX6" fmla="*/ 3533775 w 7494178"/>
              <a:gd name="connsiteY6" fmla="*/ 550881 h 1059939"/>
              <a:gd name="connsiteX7" fmla="*/ 3886200 w 7494178"/>
              <a:gd name="connsiteY7" fmla="*/ 617556 h 1059939"/>
              <a:gd name="connsiteX8" fmla="*/ 4591050 w 7494178"/>
              <a:gd name="connsiteY8" fmla="*/ 684231 h 1059939"/>
              <a:gd name="connsiteX9" fmla="*/ 5734050 w 7494178"/>
              <a:gd name="connsiteY9" fmla="*/ 84289 h 1059939"/>
              <a:gd name="connsiteX10" fmla="*/ 6505575 w 7494178"/>
              <a:gd name="connsiteY10" fmla="*/ 178493 h 1059939"/>
              <a:gd name="connsiteX11" fmla="*/ 7086600 w 7494178"/>
              <a:gd name="connsiteY11" fmla="*/ 487729 h 1059939"/>
              <a:gd name="connsiteX12" fmla="*/ 7493719 w 7494178"/>
              <a:gd name="connsiteY12" fmla="*/ 571443 h 1059939"/>
              <a:gd name="connsiteX13" fmla="*/ 7486650 w 7494178"/>
              <a:gd name="connsiteY13" fmla="*/ 979506 h 1059939"/>
              <a:gd name="connsiteX14" fmla="*/ 6962775 w 7494178"/>
              <a:gd name="connsiteY14" fmla="*/ 789789 h 1059939"/>
              <a:gd name="connsiteX15" fmla="*/ 5934075 w 7494178"/>
              <a:gd name="connsiteY15" fmla="*/ 429926 h 1059939"/>
              <a:gd name="connsiteX16" fmla="*/ 4933950 w 7494178"/>
              <a:gd name="connsiteY16" fmla="*/ 912831 h 1059939"/>
              <a:gd name="connsiteX17" fmla="*/ 3886200 w 7494178"/>
              <a:gd name="connsiteY17" fmla="*/ 1036656 h 1059939"/>
              <a:gd name="connsiteX18" fmla="*/ 2771775 w 7494178"/>
              <a:gd name="connsiteY18" fmla="*/ 989031 h 1059939"/>
              <a:gd name="connsiteX19" fmla="*/ 1409700 w 7494178"/>
              <a:gd name="connsiteY19" fmla="*/ 1027131 h 1059939"/>
              <a:gd name="connsiteX20" fmla="*/ 561975 w 7494178"/>
              <a:gd name="connsiteY20" fmla="*/ 1055706 h 1059939"/>
              <a:gd name="connsiteX21" fmla="*/ 9525 w 7494178"/>
              <a:gd name="connsiteY21" fmla="*/ 1001731 h 1059939"/>
              <a:gd name="connsiteX0" fmla="*/ 0 w 7494178"/>
              <a:gd name="connsiteY0" fmla="*/ 665183 h 1075671"/>
              <a:gd name="connsiteX1" fmla="*/ 600075 w 7494178"/>
              <a:gd name="connsiteY1" fmla="*/ 617558 h 1075671"/>
              <a:gd name="connsiteX2" fmla="*/ 1114425 w 7494178"/>
              <a:gd name="connsiteY2" fmla="*/ 569933 h 1075671"/>
              <a:gd name="connsiteX3" fmla="*/ 1685925 w 7494178"/>
              <a:gd name="connsiteY3" fmla="*/ 674708 h 1075671"/>
              <a:gd name="connsiteX4" fmla="*/ 2333625 w 7494178"/>
              <a:gd name="connsiteY4" fmla="*/ 658920 h 1075671"/>
              <a:gd name="connsiteX5" fmla="*/ 2695575 w 7494178"/>
              <a:gd name="connsiteY5" fmla="*/ 598508 h 1075671"/>
              <a:gd name="connsiteX6" fmla="*/ 3533775 w 7494178"/>
              <a:gd name="connsiteY6" fmla="*/ 550883 h 1075671"/>
              <a:gd name="connsiteX7" fmla="*/ 3886200 w 7494178"/>
              <a:gd name="connsiteY7" fmla="*/ 617558 h 1075671"/>
              <a:gd name="connsiteX8" fmla="*/ 4591050 w 7494178"/>
              <a:gd name="connsiteY8" fmla="*/ 684233 h 1075671"/>
              <a:gd name="connsiteX9" fmla="*/ 5734050 w 7494178"/>
              <a:gd name="connsiteY9" fmla="*/ 84291 h 1075671"/>
              <a:gd name="connsiteX10" fmla="*/ 6505575 w 7494178"/>
              <a:gd name="connsiteY10" fmla="*/ 178495 h 1075671"/>
              <a:gd name="connsiteX11" fmla="*/ 7086600 w 7494178"/>
              <a:gd name="connsiteY11" fmla="*/ 487731 h 1075671"/>
              <a:gd name="connsiteX12" fmla="*/ 7493719 w 7494178"/>
              <a:gd name="connsiteY12" fmla="*/ 571445 h 1075671"/>
              <a:gd name="connsiteX13" fmla="*/ 7486650 w 7494178"/>
              <a:gd name="connsiteY13" fmla="*/ 979508 h 1075671"/>
              <a:gd name="connsiteX14" fmla="*/ 6962775 w 7494178"/>
              <a:gd name="connsiteY14" fmla="*/ 789791 h 1075671"/>
              <a:gd name="connsiteX15" fmla="*/ 5934075 w 7494178"/>
              <a:gd name="connsiteY15" fmla="*/ 429928 h 1075671"/>
              <a:gd name="connsiteX16" fmla="*/ 5038725 w 7494178"/>
              <a:gd name="connsiteY16" fmla="*/ 754953 h 1075671"/>
              <a:gd name="connsiteX17" fmla="*/ 3886200 w 7494178"/>
              <a:gd name="connsiteY17" fmla="*/ 1036658 h 1075671"/>
              <a:gd name="connsiteX18" fmla="*/ 2771775 w 7494178"/>
              <a:gd name="connsiteY18" fmla="*/ 989033 h 1075671"/>
              <a:gd name="connsiteX19" fmla="*/ 1409700 w 7494178"/>
              <a:gd name="connsiteY19" fmla="*/ 1027133 h 1075671"/>
              <a:gd name="connsiteX20" fmla="*/ 561975 w 7494178"/>
              <a:gd name="connsiteY20" fmla="*/ 1055708 h 1075671"/>
              <a:gd name="connsiteX21" fmla="*/ 9525 w 7494178"/>
              <a:gd name="connsiteY21" fmla="*/ 1001733 h 1075671"/>
              <a:gd name="connsiteX0" fmla="*/ 0 w 7494178"/>
              <a:gd name="connsiteY0" fmla="*/ 646763 h 1057251"/>
              <a:gd name="connsiteX1" fmla="*/ 600075 w 7494178"/>
              <a:gd name="connsiteY1" fmla="*/ 599138 h 1057251"/>
              <a:gd name="connsiteX2" fmla="*/ 1114425 w 7494178"/>
              <a:gd name="connsiteY2" fmla="*/ 551513 h 1057251"/>
              <a:gd name="connsiteX3" fmla="*/ 1685925 w 7494178"/>
              <a:gd name="connsiteY3" fmla="*/ 656288 h 1057251"/>
              <a:gd name="connsiteX4" fmla="*/ 2333625 w 7494178"/>
              <a:gd name="connsiteY4" fmla="*/ 640500 h 1057251"/>
              <a:gd name="connsiteX5" fmla="*/ 2695575 w 7494178"/>
              <a:gd name="connsiteY5" fmla="*/ 580088 h 1057251"/>
              <a:gd name="connsiteX6" fmla="*/ 3533775 w 7494178"/>
              <a:gd name="connsiteY6" fmla="*/ 532463 h 1057251"/>
              <a:gd name="connsiteX7" fmla="*/ 3886200 w 7494178"/>
              <a:gd name="connsiteY7" fmla="*/ 599138 h 1057251"/>
              <a:gd name="connsiteX8" fmla="*/ 4591050 w 7494178"/>
              <a:gd name="connsiteY8" fmla="*/ 555298 h 1057251"/>
              <a:gd name="connsiteX9" fmla="*/ 5734050 w 7494178"/>
              <a:gd name="connsiteY9" fmla="*/ 65871 h 1057251"/>
              <a:gd name="connsiteX10" fmla="*/ 6505575 w 7494178"/>
              <a:gd name="connsiteY10" fmla="*/ 160075 h 1057251"/>
              <a:gd name="connsiteX11" fmla="*/ 7086600 w 7494178"/>
              <a:gd name="connsiteY11" fmla="*/ 469311 h 1057251"/>
              <a:gd name="connsiteX12" fmla="*/ 7493719 w 7494178"/>
              <a:gd name="connsiteY12" fmla="*/ 553025 h 1057251"/>
              <a:gd name="connsiteX13" fmla="*/ 7486650 w 7494178"/>
              <a:gd name="connsiteY13" fmla="*/ 961088 h 1057251"/>
              <a:gd name="connsiteX14" fmla="*/ 6962775 w 7494178"/>
              <a:gd name="connsiteY14" fmla="*/ 771371 h 1057251"/>
              <a:gd name="connsiteX15" fmla="*/ 5934075 w 7494178"/>
              <a:gd name="connsiteY15" fmla="*/ 411508 h 1057251"/>
              <a:gd name="connsiteX16" fmla="*/ 5038725 w 7494178"/>
              <a:gd name="connsiteY16" fmla="*/ 736533 h 1057251"/>
              <a:gd name="connsiteX17" fmla="*/ 3886200 w 7494178"/>
              <a:gd name="connsiteY17" fmla="*/ 1018238 h 1057251"/>
              <a:gd name="connsiteX18" fmla="*/ 2771775 w 7494178"/>
              <a:gd name="connsiteY18" fmla="*/ 970613 h 1057251"/>
              <a:gd name="connsiteX19" fmla="*/ 1409700 w 7494178"/>
              <a:gd name="connsiteY19" fmla="*/ 1008713 h 1057251"/>
              <a:gd name="connsiteX20" fmla="*/ 561975 w 7494178"/>
              <a:gd name="connsiteY20" fmla="*/ 1037288 h 1057251"/>
              <a:gd name="connsiteX21" fmla="*/ 9525 w 7494178"/>
              <a:gd name="connsiteY21" fmla="*/ 983313 h 1057251"/>
              <a:gd name="connsiteX0" fmla="*/ 0 w 7494178"/>
              <a:gd name="connsiteY0" fmla="*/ 646761 h 1262494"/>
              <a:gd name="connsiteX1" fmla="*/ 600075 w 7494178"/>
              <a:gd name="connsiteY1" fmla="*/ 599136 h 1262494"/>
              <a:gd name="connsiteX2" fmla="*/ 1114425 w 7494178"/>
              <a:gd name="connsiteY2" fmla="*/ 551511 h 1262494"/>
              <a:gd name="connsiteX3" fmla="*/ 1685925 w 7494178"/>
              <a:gd name="connsiteY3" fmla="*/ 656286 h 1262494"/>
              <a:gd name="connsiteX4" fmla="*/ 2333625 w 7494178"/>
              <a:gd name="connsiteY4" fmla="*/ 640498 h 1262494"/>
              <a:gd name="connsiteX5" fmla="*/ 2695575 w 7494178"/>
              <a:gd name="connsiteY5" fmla="*/ 580086 h 1262494"/>
              <a:gd name="connsiteX6" fmla="*/ 3533775 w 7494178"/>
              <a:gd name="connsiteY6" fmla="*/ 532461 h 1262494"/>
              <a:gd name="connsiteX7" fmla="*/ 3886200 w 7494178"/>
              <a:gd name="connsiteY7" fmla="*/ 599136 h 1262494"/>
              <a:gd name="connsiteX8" fmla="*/ 4591050 w 7494178"/>
              <a:gd name="connsiteY8" fmla="*/ 555296 h 1262494"/>
              <a:gd name="connsiteX9" fmla="*/ 5734050 w 7494178"/>
              <a:gd name="connsiteY9" fmla="*/ 65869 h 1262494"/>
              <a:gd name="connsiteX10" fmla="*/ 6505575 w 7494178"/>
              <a:gd name="connsiteY10" fmla="*/ 160073 h 1262494"/>
              <a:gd name="connsiteX11" fmla="*/ 7086600 w 7494178"/>
              <a:gd name="connsiteY11" fmla="*/ 469309 h 1262494"/>
              <a:gd name="connsiteX12" fmla="*/ 7493719 w 7494178"/>
              <a:gd name="connsiteY12" fmla="*/ 553023 h 1262494"/>
              <a:gd name="connsiteX13" fmla="*/ 7486650 w 7494178"/>
              <a:gd name="connsiteY13" fmla="*/ 961086 h 1262494"/>
              <a:gd name="connsiteX14" fmla="*/ 6962775 w 7494178"/>
              <a:gd name="connsiteY14" fmla="*/ 771369 h 1262494"/>
              <a:gd name="connsiteX15" fmla="*/ 5934075 w 7494178"/>
              <a:gd name="connsiteY15" fmla="*/ 411506 h 1262494"/>
              <a:gd name="connsiteX16" fmla="*/ 5038725 w 7494178"/>
              <a:gd name="connsiteY16" fmla="*/ 736531 h 1262494"/>
              <a:gd name="connsiteX17" fmla="*/ 3857625 w 7494178"/>
              <a:gd name="connsiteY17" fmla="*/ 1223480 h 1262494"/>
              <a:gd name="connsiteX18" fmla="*/ 2771775 w 7494178"/>
              <a:gd name="connsiteY18" fmla="*/ 970611 h 1262494"/>
              <a:gd name="connsiteX19" fmla="*/ 1409700 w 7494178"/>
              <a:gd name="connsiteY19" fmla="*/ 1008711 h 1262494"/>
              <a:gd name="connsiteX20" fmla="*/ 561975 w 7494178"/>
              <a:gd name="connsiteY20" fmla="*/ 1037286 h 1262494"/>
              <a:gd name="connsiteX21" fmla="*/ 9525 w 7494178"/>
              <a:gd name="connsiteY21" fmla="*/ 983311 h 1262494"/>
              <a:gd name="connsiteX0" fmla="*/ 0 w 7494178"/>
              <a:gd name="connsiteY0" fmla="*/ 646763 h 1262494"/>
              <a:gd name="connsiteX1" fmla="*/ 600075 w 7494178"/>
              <a:gd name="connsiteY1" fmla="*/ 599138 h 1262494"/>
              <a:gd name="connsiteX2" fmla="*/ 1114425 w 7494178"/>
              <a:gd name="connsiteY2" fmla="*/ 551513 h 1262494"/>
              <a:gd name="connsiteX3" fmla="*/ 1685925 w 7494178"/>
              <a:gd name="connsiteY3" fmla="*/ 656288 h 1262494"/>
              <a:gd name="connsiteX4" fmla="*/ 2333625 w 7494178"/>
              <a:gd name="connsiteY4" fmla="*/ 640500 h 1262494"/>
              <a:gd name="connsiteX5" fmla="*/ 2695575 w 7494178"/>
              <a:gd name="connsiteY5" fmla="*/ 580088 h 1262494"/>
              <a:gd name="connsiteX6" fmla="*/ 3533775 w 7494178"/>
              <a:gd name="connsiteY6" fmla="*/ 532463 h 1262494"/>
              <a:gd name="connsiteX7" fmla="*/ 3905250 w 7494178"/>
              <a:gd name="connsiteY7" fmla="*/ 914899 h 1262494"/>
              <a:gd name="connsiteX8" fmla="*/ 4591050 w 7494178"/>
              <a:gd name="connsiteY8" fmla="*/ 555298 h 1262494"/>
              <a:gd name="connsiteX9" fmla="*/ 5734050 w 7494178"/>
              <a:gd name="connsiteY9" fmla="*/ 65871 h 1262494"/>
              <a:gd name="connsiteX10" fmla="*/ 6505575 w 7494178"/>
              <a:gd name="connsiteY10" fmla="*/ 160075 h 1262494"/>
              <a:gd name="connsiteX11" fmla="*/ 7086600 w 7494178"/>
              <a:gd name="connsiteY11" fmla="*/ 469311 h 1262494"/>
              <a:gd name="connsiteX12" fmla="*/ 7493719 w 7494178"/>
              <a:gd name="connsiteY12" fmla="*/ 553025 h 1262494"/>
              <a:gd name="connsiteX13" fmla="*/ 7486650 w 7494178"/>
              <a:gd name="connsiteY13" fmla="*/ 961088 h 1262494"/>
              <a:gd name="connsiteX14" fmla="*/ 6962775 w 7494178"/>
              <a:gd name="connsiteY14" fmla="*/ 771371 h 1262494"/>
              <a:gd name="connsiteX15" fmla="*/ 5934075 w 7494178"/>
              <a:gd name="connsiteY15" fmla="*/ 411508 h 1262494"/>
              <a:gd name="connsiteX16" fmla="*/ 5038725 w 7494178"/>
              <a:gd name="connsiteY16" fmla="*/ 736533 h 1262494"/>
              <a:gd name="connsiteX17" fmla="*/ 3857625 w 7494178"/>
              <a:gd name="connsiteY17" fmla="*/ 1223482 h 1262494"/>
              <a:gd name="connsiteX18" fmla="*/ 2771775 w 7494178"/>
              <a:gd name="connsiteY18" fmla="*/ 970613 h 1262494"/>
              <a:gd name="connsiteX19" fmla="*/ 1409700 w 7494178"/>
              <a:gd name="connsiteY19" fmla="*/ 1008713 h 1262494"/>
              <a:gd name="connsiteX20" fmla="*/ 561975 w 7494178"/>
              <a:gd name="connsiteY20" fmla="*/ 1037288 h 1262494"/>
              <a:gd name="connsiteX21" fmla="*/ 9525 w 7494178"/>
              <a:gd name="connsiteY21" fmla="*/ 983313 h 1262494"/>
              <a:gd name="connsiteX0" fmla="*/ 0 w 7494178"/>
              <a:gd name="connsiteY0" fmla="*/ 646761 h 1262494"/>
              <a:gd name="connsiteX1" fmla="*/ 600075 w 7494178"/>
              <a:gd name="connsiteY1" fmla="*/ 599136 h 1262494"/>
              <a:gd name="connsiteX2" fmla="*/ 1114425 w 7494178"/>
              <a:gd name="connsiteY2" fmla="*/ 551511 h 1262494"/>
              <a:gd name="connsiteX3" fmla="*/ 1685925 w 7494178"/>
              <a:gd name="connsiteY3" fmla="*/ 656286 h 1262494"/>
              <a:gd name="connsiteX4" fmla="*/ 2333625 w 7494178"/>
              <a:gd name="connsiteY4" fmla="*/ 640498 h 1262494"/>
              <a:gd name="connsiteX5" fmla="*/ 2695575 w 7494178"/>
              <a:gd name="connsiteY5" fmla="*/ 580086 h 1262494"/>
              <a:gd name="connsiteX6" fmla="*/ 3390900 w 7494178"/>
              <a:gd name="connsiteY6" fmla="*/ 816646 h 1262494"/>
              <a:gd name="connsiteX7" fmla="*/ 3905250 w 7494178"/>
              <a:gd name="connsiteY7" fmla="*/ 914897 h 1262494"/>
              <a:gd name="connsiteX8" fmla="*/ 4591050 w 7494178"/>
              <a:gd name="connsiteY8" fmla="*/ 555296 h 1262494"/>
              <a:gd name="connsiteX9" fmla="*/ 5734050 w 7494178"/>
              <a:gd name="connsiteY9" fmla="*/ 65869 h 1262494"/>
              <a:gd name="connsiteX10" fmla="*/ 6505575 w 7494178"/>
              <a:gd name="connsiteY10" fmla="*/ 160073 h 1262494"/>
              <a:gd name="connsiteX11" fmla="*/ 7086600 w 7494178"/>
              <a:gd name="connsiteY11" fmla="*/ 469309 h 1262494"/>
              <a:gd name="connsiteX12" fmla="*/ 7493719 w 7494178"/>
              <a:gd name="connsiteY12" fmla="*/ 553023 h 1262494"/>
              <a:gd name="connsiteX13" fmla="*/ 7486650 w 7494178"/>
              <a:gd name="connsiteY13" fmla="*/ 961086 h 1262494"/>
              <a:gd name="connsiteX14" fmla="*/ 6962775 w 7494178"/>
              <a:gd name="connsiteY14" fmla="*/ 771369 h 1262494"/>
              <a:gd name="connsiteX15" fmla="*/ 5934075 w 7494178"/>
              <a:gd name="connsiteY15" fmla="*/ 411506 h 1262494"/>
              <a:gd name="connsiteX16" fmla="*/ 5038725 w 7494178"/>
              <a:gd name="connsiteY16" fmla="*/ 736531 h 1262494"/>
              <a:gd name="connsiteX17" fmla="*/ 3857625 w 7494178"/>
              <a:gd name="connsiteY17" fmla="*/ 1223480 h 1262494"/>
              <a:gd name="connsiteX18" fmla="*/ 2771775 w 7494178"/>
              <a:gd name="connsiteY18" fmla="*/ 970611 h 1262494"/>
              <a:gd name="connsiteX19" fmla="*/ 1409700 w 7494178"/>
              <a:gd name="connsiteY19" fmla="*/ 1008711 h 1262494"/>
              <a:gd name="connsiteX20" fmla="*/ 561975 w 7494178"/>
              <a:gd name="connsiteY20" fmla="*/ 1037286 h 1262494"/>
              <a:gd name="connsiteX21" fmla="*/ 9525 w 7494178"/>
              <a:gd name="connsiteY21" fmla="*/ 983311 h 1262494"/>
              <a:gd name="connsiteX0" fmla="*/ 0 w 7494178"/>
              <a:gd name="connsiteY0" fmla="*/ 646763 h 1262494"/>
              <a:gd name="connsiteX1" fmla="*/ 600075 w 7494178"/>
              <a:gd name="connsiteY1" fmla="*/ 599138 h 1262494"/>
              <a:gd name="connsiteX2" fmla="*/ 1114425 w 7494178"/>
              <a:gd name="connsiteY2" fmla="*/ 551513 h 1262494"/>
              <a:gd name="connsiteX3" fmla="*/ 1685925 w 7494178"/>
              <a:gd name="connsiteY3" fmla="*/ 656288 h 1262494"/>
              <a:gd name="connsiteX4" fmla="*/ 2333625 w 7494178"/>
              <a:gd name="connsiteY4" fmla="*/ 640500 h 1262494"/>
              <a:gd name="connsiteX5" fmla="*/ 2695575 w 7494178"/>
              <a:gd name="connsiteY5" fmla="*/ 580088 h 1262494"/>
              <a:gd name="connsiteX6" fmla="*/ 3390900 w 7494178"/>
              <a:gd name="connsiteY6" fmla="*/ 816648 h 1262494"/>
              <a:gd name="connsiteX7" fmla="*/ 3943350 w 7494178"/>
              <a:gd name="connsiteY7" fmla="*/ 804383 h 1262494"/>
              <a:gd name="connsiteX8" fmla="*/ 4591050 w 7494178"/>
              <a:gd name="connsiteY8" fmla="*/ 555298 h 1262494"/>
              <a:gd name="connsiteX9" fmla="*/ 5734050 w 7494178"/>
              <a:gd name="connsiteY9" fmla="*/ 65871 h 1262494"/>
              <a:gd name="connsiteX10" fmla="*/ 6505575 w 7494178"/>
              <a:gd name="connsiteY10" fmla="*/ 160075 h 1262494"/>
              <a:gd name="connsiteX11" fmla="*/ 7086600 w 7494178"/>
              <a:gd name="connsiteY11" fmla="*/ 469311 h 1262494"/>
              <a:gd name="connsiteX12" fmla="*/ 7493719 w 7494178"/>
              <a:gd name="connsiteY12" fmla="*/ 553025 h 1262494"/>
              <a:gd name="connsiteX13" fmla="*/ 7486650 w 7494178"/>
              <a:gd name="connsiteY13" fmla="*/ 961088 h 1262494"/>
              <a:gd name="connsiteX14" fmla="*/ 6962775 w 7494178"/>
              <a:gd name="connsiteY14" fmla="*/ 771371 h 1262494"/>
              <a:gd name="connsiteX15" fmla="*/ 5934075 w 7494178"/>
              <a:gd name="connsiteY15" fmla="*/ 411508 h 1262494"/>
              <a:gd name="connsiteX16" fmla="*/ 5038725 w 7494178"/>
              <a:gd name="connsiteY16" fmla="*/ 736533 h 1262494"/>
              <a:gd name="connsiteX17" fmla="*/ 3857625 w 7494178"/>
              <a:gd name="connsiteY17" fmla="*/ 1223482 h 1262494"/>
              <a:gd name="connsiteX18" fmla="*/ 2771775 w 7494178"/>
              <a:gd name="connsiteY18" fmla="*/ 970613 h 1262494"/>
              <a:gd name="connsiteX19" fmla="*/ 1409700 w 7494178"/>
              <a:gd name="connsiteY19" fmla="*/ 1008713 h 1262494"/>
              <a:gd name="connsiteX20" fmla="*/ 561975 w 7494178"/>
              <a:gd name="connsiteY20" fmla="*/ 1037288 h 1262494"/>
              <a:gd name="connsiteX21" fmla="*/ 9525 w 7494178"/>
              <a:gd name="connsiteY21" fmla="*/ 983313 h 1262494"/>
              <a:gd name="connsiteX0" fmla="*/ 0 w 7494178"/>
              <a:gd name="connsiteY0" fmla="*/ 646761 h 1280913"/>
              <a:gd name="connsiteX1" fmla="*/ 600075 w 7494178"/>
              <a:gd name="connsiteY1" fmla="*/ 599136 h 1280913"/>
              <a:gd name="connsiteX2" fmla="*/ 1114425 w 7494178"/>
              <a:gd name="connsiteY2" fmla="*/ 551511 h 1280913"/>
              <a:gd name="connsiteX3" fmla="*/ 1685925 w 7494178"/>
              <a:gd name="connsiteY3" fmla="*/ 656286 h 1280913"/>
              <a:gd name="connsiteX4" fmla="*/ 2333625 w 7494178"/>
              <a:gd name="connsiteY4" fmla="*/ 640498 h 1280913"/>
              <a:gd name="connsiteX5" fmla="*/ 2695575 w 7494178"/>
              <a:gd name="connsiteY5" fmla="*/ 580086 h 1280913"/>
              <a:gd name="connsiteX6" fmla="*/ 3390900 w 7494178"/>
              <a:gd name="connsiteY6" fmla="*/ 816646 h 1280913"/>
              <a:gd name="connsiteX7" fmla="*/ 3943350 w 7494178"/>
              <a:gd name="connsiteY7" fmla="*/ 804381 h 1280913"/>
              <a:gd name="connsiteX8" fmla="*/ 4591050 w 7494178"/>
              <a:gd name="connsiteY8" fmla="*/ 555296 h 1280913"/>
              <a:gd name="connsiteX9" fmla="*/ 5734050 w 7494178"/>
              <a:gd name="connsiteY9" fmla="*/ 65869 h 1280913"/>
              <a:gd name="connsiteX10" fmla="*/ 6505575 w 7494178"/>
              <a:gd name="connsiteY10" fmla="*/ 160073 h 1280913"/>
              <a:gd name="connsiteX11" fmla="*/ 7086600 w 7494178"/>
              <a:gd name="connsiteY11" fmla="*/ 469309 h 1280913"/>
              <a:gd name="connsiteX12" fmla="*/ 7493719 w 7494178"/>
              <a:gd name="connsiteY12" fmla="*/ 553023 h 1280913"/>
              <a:gd name="connsiteX13" fmla="*/ 7486650 w 7494178"/>
              <a:gd name="connsiteY13" fmla="*/ 961086 h 1280913"/>
              <a:gd name="connsiteX14" fmla="*/ 6962775 w 7494178"/>
              <a:gd name="connsiteY14" fmla="*/ 771369 h 1280913"/>
              <a:gd name="connsiteX15" fmla="*/ 5934075 w 7494178"/>
              <a:gd name="connsiteY15" fmla="*/ 411506 h 1280913"/>
              <a:gd name="connsiteX16" fmla="*/ 5038725 w 7494178"/>
              <a:gd name="connsiteY16" fmla="*/ 736531 h 1280913"/>
              <a:gd name="connsiteX17" fmla="*/ 3857625 w 7494178"/>
              <a:gd name="connsiteY17" fmla="*/ 1223480 h 1280913"/>
              <a:gd name="connsiteX18" fmla="*/ 2714625 w 7494178"/>
              <a:gd name="connsiteY18" fmla="*/ 1081128 h 1280913"/>
              <a:gd name="connsiteX19" fmla="*/ 1409700 w 7494178"/>
              <a:gd name="connsiteY19" fmla="*/ 1008711 h 1280913"/>
              <a:gd name="connsiteX20" fmla="*/ 561975 w 7494178"/>
              <a:gd name="connsiteY20" fmla="*/ 1037286 h 1280913"/>
              <a:gd name="connsiteX21" fmla="*/ 9525 w 7494178"/>
              <a:gd name="connsiteY21" fmla="*/ 983311 h 1280913"/>
              <a:gd name="connsiteX0" fmla="*/ 0 w 7494178"/>
              <a:gd name="connsiteY0" fmla="*/ 646763 h 1280915"/>
              <a:gd name="connsiteX1" fmla="*/ 600075 w 7494178"/>
              <a:gd name="connsiteY1" fmla="*/ 599138 h 1280915"/>
              <a:gd name="connsiteX2" fmla="*/ 1114425 w 7494178"/>
              <a:gd name="connsiteY2" fmla="*/ 551513 h 1280915"/>
              <a:gd name="connsiteX3" fmla="*/ 1685925 w 7494178"/>
              <a:gd name="connsiteY3" fmla="*/ 656288 h 1280915"/>
              <a:gd name="connsiteX4" fmla="*/ 2333625 w 7494178"/>
              <a:gd name="connsiteY4" fmla="*/ 640500 h 1280915"/>
              <a:gd name="connsiteX5" fmla="*/ 2676525 w 7494178"/>
              <a:gd name="connsiteY5" fmla="*/ 722181 h 1280915"/>
              <a:gd name="connsiteX6" fmla="*/ 3390900 w 7494178"/>
              <a:gd name="connsiteY6" fmla="*/ 816648 h 1280915"/>
              <a:gd name="connsiteX7" fmla="*/ 3943350 w 7494178"/>
              <a:gd name="connsiteY7" fmla="*/ 804383 h 1280915"/>
              <a:gd name="connsiteX8" fmla="*/ 4591050 w 7494178"/>
              <a:gd name="connsiteY8" fmla="*/ 555298 h 1280915"/>
              <a:gd name="connsiteX9" fmla="*/ 5734050 w 7494178"/>
              <a:gd name="connsiteY9" fmla="*/ 65871 h 1280915"/>
              <a:gd name="connsiteX10" fmla="*/ 6505575 w 7494178"/>
              <a:gd name="connsiteY10" fmla="*/ 160075 h 1280915"/>
              <a:gd name="connsiteX11" fmla="*/ 7086600 w 7494178"/>
              <a:gd name="connsiteY11" fmla="*/ 469311 h 1280915"/>
              <a:gd name="connsiteX12" fmla="*/ 7493719 w 7494178"/>
              <a:gd name="connsiteY12" fmla="*/ 553025 h 1280915"/>
              <a:gd name="connsiteX13" fmla="*/ 7486650 w 7494178"/>
              <a:gd name="connsiteY13" fmla="*/ 961088 h 1280915"/>
              <a:gd name="connsiteX14" fmla="*/ 6962775 w 7494178"/>
              <a:gd name="connsiteY14" fmla="*/ 771371 h 1280915"/>
              <a:gd name="connsiteX15" fmla="*/ 5934075 w 7494178"/>
              <a:gd name="connsiteY15" fmla="*/ 411508 h 1280915"/>
              <a:gd name="connsiteX16" fmla="*/ 5038725 w 7494178"/>
              <a:gd name="connsiteY16" fmla="*/ 736533 h 1280915"/>
              <a:gd name="connsiteX17" fmla="*/ 3857625 w 7494178"/>
              <a:gd name="connsiteY17" fmla="*/ 1223482 h 1280915"/>
              <a:gd name="connsiteX18" fmla="*/ 2714625 w 7494178"/>
              <a:gd name="connsiteY18" fmla="*/ 1081130 h 1280915"/>
              <a:gd name="connsiteX19" fmla="*/ 1409700 w 7494178"/>
              <a:gd name="connsiteY19" fmla="*/ 1008713 h 1280915"/>
              <a:gd name="connsiteX20" fmla="*/ 561975 w 7494178"/>
              <a:gd name="connsiteY20" fmla="*/ 1037288 h 1280915"/>
              <a:gd name="connsiteX21" fmla="*/ 9525 w 7494178"/>
              <a:gd name="connsiteY21" fmla="*/ 983313 h 1280915"/>
              <a:gd name="connsiteX0" fmla="*/ 0 w 7494178"/>
              <a:gd name="connsiteY0" fmla="*/ 646761 h 1280913"/>
              <a:gd name="connsiteX1" fmla="*/ 600075 w 7494178"/>
              <a:gd name="connsiteY1" fmla="*/ 599136 h 1280913"/>
              <a:gd name="connsiteX2" fmla="*/ 1114425 w 7494178"/>
              <a:gd name="connsiteY2" fmla="*/ 551511 h 1280913"/>
              <a:gd name="connsiteX3" fmla="*/ 1685925 w 7494178"/>
              <a:gd name="connsiteY3" fmla="*/ 656286 h 1280913"/>
              <a:gd name="connsiteX4" fmla="*/ 2181225 w 7494178"/>
              <a:gd name="connsiteY4" fmla="*/ 672075 h 1280913"/>
              <a:gd name="connsiteX5" fmla="*/ 2676525 w 7494178"/>
              <a:gd name="connsiteY5" fmla="*/ 722179 h 1280913"/>
              <a:gd name="connsiteX6" fmla="*/ 3390900 w 7494178"/>
              <a:gd name="connsiteY6" fmla="*/ 816646 h 1280913"/>
              <a:gd name="connsiteX7" fmla="*/ 3943350 w 7494178"/>
              <a:gd name="connsiteY7" fmla="*/ 804381 h 1280913"/>
              <a:gd name="connsiteX8" fmla="*/ 4591050 w 7494178"/>
              <a:gd name="connsiteY8" fmla="*/ 555296 h 1280913"/>
              <a:gd name="connsiteX9" fmla="*/ 5734050 w 7494178"/>
              <a:gd name="connsiteY9" fmla="*/ 65869 h 1280913"/>
              <a:gd name="connsiteX10" fmla="*/ 6505575 w 7494178"/>
              <a:gd name="connsiteY10" fmla="*/ 160073 h 1280913"/>
              <a:gd name="connsiteX11" fmla="*/ 7086600 w 7494178"/>
              <a:gd name="connsiteY11" fmla="*/ 469309 h 1280913"/>
              <a:gd name="connsiteX12" fmla="*/ 7493719 w 7494178"/>
              <a:gd name="connsiteY12" fmla="*/ 553023 h 1280913"/>
              <a:gd name="connsiteX13" fmla="*/ 7486650 w 7494178"/>
              <a:gd name="connsiteY13" fmla="*/ 961086 h 1280913"/>
              <a:gd name="connsiteX14" fmla="*/ 6962775 w 7494178"/>
              <a:gd name="connsiteY14" fmla="*/ 771369 h 1280913"/>
              <a:gd name="connsiteX15" fmla="*/ 5934075 w 7494178"/>
              <a:gd name="connsiteY15" fmla="*/ 411506 h 1280913"/>
              <a:gd name="connsiteX16" fmla="*/ 5038725 w 7494178"/>
              <a:gd name="connsiteY16" fmla="*/ 736531 h 1280913"/>
              <a:gd name="connsiteX17" fmla="*/ 3857625 w 7494178"/>
              <a:gd name="connsiteY17" fmla="*/ 1223480 h 1280913"/>
              <a:gd name="connsiteX18" fmla="*/ 2714625 w 7494178"/>
              <a:gd name="connsiteY18" fmla="*/ 1081128 h 1280913"/>
              <a:gd name="connsiteX19" fmla="*/ 1409700 w 7494178"/>
              <a:gd name="connsiteY19" fmla="*/ 1008711 h 1280913"/>
              <a:gd name="connsiteX20" fmla="*/ 561975 w 7494178"/>
              <a:gd name="connsiteY20" fmla="*/ 1037286 h 1280913"/>
              <a:gd name="connsiteX21" fmla="*/ 9525 w 7494178"/>
              <a:gd name="connsiteY21" fmla="*/ 983311 h 1280913"/>
              <a:gd name="connsiteX0" fmla="*/ 0 w 7494178"/>
              <a:gd name="connsiteY0" fmla="*/ 646763 h 1280915"/>
              <a:gd name="connsiteX1" fmla="*/ 600075 w 7494178"/>
              <a:gd name="connsiteY1" fmla="*/ 599138 h 1280915"/>
              <a:gd name="connsiteX2" fmla="*/ 1114425 w 7494178"/>
              <a:gd name="connsiteY2" fmla="*/ 551513 h 1280915"/>
              <a:gd name="connsiteX3" fmla="*/ 1685925 w 7494178"/>
              <a:gd name="connsiteY3" fmla="*/ 656288 h 1280915"/>
              <a:gd name="connsiteX4" fmla="*/ 2181225 w 7494178"/>
              <a:gd name="connsiteY4" fmla="*/ 672077 h 1280915"/>
              <a:gd name="connsiteX5" fmla="*/ 2676525 w 7494178"/>
              <a:gd name="connsiteY5" fmla="*/ 722181 h 1280915"/>
              <a:gd name="connsiteX6" fmla="*/ 3390900 w 7494178"/>
              <a:gd name="connsiteY6" fmla="*/ 816648 h 1280915"/>
              <a:gd name="connsiteX7" fmla="*/ 3943350 w 7494178"/>
              <a:gd name="connsiteY7" fmla="*/ 804383 h 1280915"/>
              <a:gd name="connsiteX8" fmla="*/ 4591050 w 7494178"/>
              <a:gd name="connsiteY8" fmla="*/ 555298 h 1280915"/>
              <a:gd name="connsiteX9" fmla="*/ 5734050 w 7494178"/>
              <a:gd name="connsiteY9" fmla="*/ 65871 h 1280915"/>
              <a:gd name="connsiteX10" fmla="*/ 6505575 w 7494178"/>
              <a:gd name="connsiteY10" fmla="*/ 160075 h 1280915"/>
              <a:gd name="connsiteX11" fmla="*/ 7086600 w 7494178"/>
              <a:gd name="connsiteY11" fmla="*/ 469311 h 1280915"/>
              <a:gd name="connsiteX12" fmla="*/ 7493719 w 7494178"/>
              <a:gd name="connsiteY12" fmla="*/ 553025 h 1280915"/>
              <a:gd name="connsiteX13" fmla="*/ 7486650 w 7494178"/>
              <a:gd name="connsiteY13" fmla="*/ 961088 h 1280915"/>
              <a:gd name="connsiteX14" fmla="*/ 6962775 w 7494178"/>
              <a:gd name="connsiteY14" fmla="*/ 771371 h 1280915"/>
              <a:gd name="connsiteX15" fmla="*/ 5934075 w 7494178"/>
              <a:gd name="connsiteY15" fmla="*/ 411508 h 1280915"/>
              <a:gd name="connsiteX16" fmla="*/ 5038725 w 7494178"/>
              <a:gd name="connsiteY16" fmla="*/ 736533 h 1280915"/>
              <a:gd name="connsiteX17" fmla="*/ 3857625 w 7494178"/>
              <a:gd name="connsiteY17" fmla="*/ 1223482 h 1280915"/>
              <a:gd name="connsiteX18" fmla="*/ 2714625 w 7494178"/>
              <a:gd name="connsiteY18" fmla="*/ 1081130 h 1280915"/>
              <a:gd name="connsiteX19" fmla="*/ 1419225 w 7494178"/>
              <a:gd name="connsiteY19" fmla="*/ 913984 h 1280915"/>
              <a:gd name="connsiteX20" fmla="*/ 561975 w 7494178"/>
              <a:gd name="connsiteY20" fmla="*/ 1037288 h 1280915"/>
              <a:gd name="connsiteX21" fmla="*/ 9525 w 7494178"/>
              <a:gd name="connsiteY21" fmla="*/ 983313 h 1280915"/>
              <a:gd name="connsiteX0" fmla="*/ 0 w 7494178"/>
              <a:gd name="connsiteY0" fmla="*/ 646761 h 1280913"/>
              <a:gd name="connsiteX1" fmla="*/ 600075 w 7494178"/>
              <a:gd name="connsiteY1" fmla="*/ 599136 h 1280913"/>
              <a:gd name="connsiteX2" fmla="*/ 1114425 w 7494178"/>
              <a:gd name="connsiteY2" fmla="*/ 551511 h 1280913"/>
              <a:gd name="connsiteX3" fmla="*/ 1685925 w 7494178"/>
              <a:gd name="connsiteY3" fmla="*/ 656286 h 1280913"/>
              <a:gd name="connsiteX4" fmla="*/ 2181225 w 7494178"/>
              <a:gd name="connsiteY4" fmla="*/ 672075 h 1280913"/>
              <a:gd name="connsiteX5" fmla="*/ 2676525 w 7494178"/>
              <a:gd name="connsiteY5" fmla="*/ 722179 h 1280913"/>
              <a:gd name="connsiteX6" fmla="*/ 3390900 w 7494178"/>
              <a:gd name="connsiteY6" fmla="*/ 816646 h 1280913"/>
              <a:gd name="connsiteX7" fmla="*/ 3943350 w 7494178"/>
              <a:gd name="connsiteY7" fmla="*/ 804381 h 1280913"/>
              <a:gd name="connsiteX8" fmla="*/ 4591050 w 7494178"/>
              <a:gd name="connsiteY8" fmla="*/ 555296 h 1280913"/>
              <a:gd name="connsiteX9" fmla="*/ 5734050 w 7494178"/>
              <a:gd name="connsiteY9" fmla="*/ 65869 h 1280913"/>
              <a:gd name="connsiteX10" fmla="*/ 6505575 w 7494178"/>
              <a:gd name="connsiteY10" fmla="*/ 160073 h 1280913"/>
              <a:gd name="connsiteX11" fmla="*/ 7086600 w 7494178"/>
              <a:gd name="connsiteY11" fmla="*/ 469309 h 1280913"/>
              <a:gd name="connsiteX12" fmla="*/ 7493719 w 7494178"/>
              <a:gd name="connsiteY12" fmla="*/ 553023 h 1280913"/>
              <a:gd name="connsiteX13" fmla="*/ 7486650 w 7494178"/>
              <a:gd name="connsiteY13" fmla="*/ 961086 h 1280913"/>
              <a:gd name="connsiteX14" fmla="*/ 6962775 w 7494178"/>
              <a:gd name="connsiteY14" fmla="*/ 771369 h 1280913"/>
              <a:gd name="connsiteX15" fmla="*/ 5934075 w 7494178"/>
              <a:gd name="connsiteY15" fmla="*/ 411506 h 1280913"/>
              <a:gd name="connsiteX16" fmla="*/ 5038725 w 7494178"/>
              <a:gd name="connsiteY16" fmla="*/ 736531 h 1280913"/>
              <a:gd name="connsiteX17" fmla="*/ 3857625 w 7494178"/>
              <a:gd name="connsiteY17" fmla="*/ 1223480 h 1280913"/>
              <a:gd name="connsiteX18" fmla="*/ 2714625 w 7494178"/>
              <a:gd name="connsiteY18" fmla="*/ 1081128 h 1280913"/>
              <a:gd name="connsiteX19" fmla="*/ 1419225 w 7494178"/>
              <a:gd name="connsiteY19" fmla="*/ 913982 h 1280913"/>
              <a:gd name="connsiteX20" fmla="*/ 561975 w 7494178"/>
              <a:gd name="connsiteY20" fmla="*/ 942558 h 1280913"/>
              <a:gd name="connsiteX21" fmla="*/ 9525 w 7494178"/>
              <a:gd name="connsiteY21" fmla="*/ 983311 h 1280913"/>
              <a:gd name="connsiteX0" fmla="*/ 0 w 7494178"/>
              <a:gd name="connsiteY0" fmla="*/ 646763 h 1280915"/>
              <a:gd name="connsiteX1" fmla="*/ 600075 w 7494178"/>
              <a:gd name="connsiteY1" fmla="*/ 599138 h 1280915"/>
              <a:gd name="connsiteX2" fmla="*/ 1114425 w 7494178"/>
              <a:gd name="connsiteY2" fmla="*/ 598877 h 1280915"/>
              <a:gd name="connsiteX3" fmla="*/ 1685925 w 7494178"/>
              <a:gd name="connsiteY3" fmla="*/ 656288 h 1280915"/>
              <a:gd name="connsiteX4" fmla="*/ 2181225 w 7494178"/>
              <a:gd name="connsiteY4" fmla="*/ 672077 h 1280915"/>
              <a:gd name="connsiteX5" fmla="*/ 2676525 w 7494178"/>
              <a:gd name="connsiteY5" fmla="*/ 722181 h 1280915"/>
              <a:gd name="connsiteX6" fmla="*/ 3390900 w 7494178"/>
              <a:gd name="connsiteY6" fmla="*/ 816648 h 1280915"/>
              <a:gd name="connsiteX7" fmla="*/ 3943350 w 7494178"/>
              <a:gd name="connsiteY7" fmla="*/ 804383 h 1280915"/>
              <a:gd name="connsiteX8" fmla="*/ 4591050 w 7494178"/>
              <a:gd name="connsiteY8" fmla="*/ 555298 h 1280915"/>
              <a:gd name="connsiteX9" fmla="*/ 5734050 w 7494178"/>
              <a:gd name="connsiteY9" fmla="*/ 65871 h 1280915"/>
              <a:gd name="connsiteX10" fmla="*/ 6505575 w 7494178"/>
              <a:gd name="connsiteY10" fmla="*/ 160075 h 1280915"/>
              <a:gd name="connsiteX11" fmla="*/ 7086600 w 7494178"/>
              <a:gd name="connsiteY11" fmla="*/ 469311 h 1280915"/>
              <a:gd name="connsiteX12" fmla="*/ 7493719 w 7494178"/>
              <a:gd name="connsiteY12" fmla="*/ 553025 h 1280915"/>
              <a:gd name="connsiteX13" fmla="*/ 7486650 w 7494178"/>
              <a:gd name="connsiteY13" fmla="*/ 961088 h 1280915"/>
              <a:gd name="connsiteX14" fmla="*/ 6962775 w 7494178"/>
              <a:gd name="connsiteY14" fmla="*/ 771371 h 1280915"/>
              <a:gd name="connsiteX15" fmla="*/ 5934075 w 7494178"/>
              <a:gd name="connsiteY15" fmla="*/ 411508 h 1280915"/>
              <a:gd name="connsiteX16" fmla="*/ 5038725 w 7494178"/>
              <a:gd name="connsiteY16" fmla="*/ 736533 h 1280915"/>
              <a:gd name="connsiteX17" fmla="*/ 3857625 w 7494178"/>
              <a:gd name="connsiteY17" fmla="*/ 1223482 h 1280915"/>
              <a:gd name="connsiteX18" fmla="*/ 2714625 w 7494178"/>
              <a:gd name="connsiteY18" fmla="*/ 1081130 h 1280915"/>
              <a:gd name="connsiteX19" fmla="*/ 1419225 w 7494178"/>
              <a:gd name="connsiteY19" fmla="*/ 913984 h 1280915"/>
              <a:gd name="connsiteX20" fmla="*/ 561975 w 7494178"/>
              <a:gd name="connsiteY20" fmla="*/ 942560 h 1280915"/>
              <a:gd name="connsiteX21" fmla="*/ 9525 w 7494178"/>
              <a:gd name="connsiteY21" fmla="*/ 983313 h 1280915"/>
              <a:gd name="connsiteX0" fmla="*/ 0 w 7494178"/>
              <a:gd name="connsiteY0" fmla="*/ 646761 h 1407218"/>
              <a:gd name="connsiteX1" fmla="*/ 600075 w 7494178"/>
              <a:gd name="connsiteY1" fmla="*/ 599136 h 1407218"/>
              <a:gd name="connsiteX2" fmla="*/ 1114425 w 7494178"/>
              <a:gd name="connsiteY2" fmla="*/ 598875 h 1407218"/>
              <a:gd name="connsiteX3" fmla="*/ 1685925 w 7494178"/>
              <a:gd name="connsiteY3" fmla="*/ 656286 h 1407218"/>
              <a:gd name="connsiteX4" fmla="*/ 2181225 w 7494178"/>
              <a:gd name="connsiteY4" fmla="*/ 672075 h 1407218"/>
              <a:gd name="connsiteX5" fmla="*/ 2676525 w 7494178"/>
              <a:gd name="connsiteY5" fmla="*/ 722179 h 1407218"/>
              <a:gd name="connsiteX6" fmla="*/ 3390900 w 7494178"/>
              <a:gd name="connsiteY6" fmla="*/ 816646 h 1407218"/>
              <a:gd name="connsiteX7" fmla="*/ 3943350 w 7494178"/>
              <a:gd name="connsiteY7" fmla="*/ 804381 h 1407218"/>
              <a:gd name="connsiteX8" fmla="*/ 4591050 w 7494178"/>
              <a:gd name="connsiteY8" fmla="*/ 555296 h 1407218"/>
              <a:gd name="connsiteX9" fmla="*/ 5734050 w 7494178"/>
              <a:gd name="connsiteY9" fmla="*/ 65869 h 1407218"/>
              <a:gd name="connsiteX10" fmla="*/ 6505575 w 7494178"/>
              <a:gd name="connsiteY10" fmla="*/ 160073 h 1407218"/>
              <a:gd name="connsiteX11" fmla="*/ 7086600 w 7494178"/>
              <a:gd name="connsiteY11" fmla="*/ 469309 h 1407218"/>
              <a:gd name="connsiteX12" fmla="*/ 7493719 w 7494178"/>
              <a:gd name="connsiteY12" fmla="*/ 553023 h 1407218"/>
              <a:gd name="connsiteX13" fmla="*/ 7486650 w 7494178"/>
              <a:gd name="connsiteY13" fmla="*/ 961086 h 1407218"/>
              <a:gd name="connsiteX14" fmla="*/ 6962775 w 7494178"/>
              <a:gd name="connsiteY14" fmla="*/ 771369 h 1407218"/>
              <a:gd name="connsiteX15" fmla="*/ 5934075 w 7494178"/>
              <a:gd name="connsiteY15" fmla="*/ 411506 h 1407218"/>
              <a:gd name="connsiteX16" fmla="*/ 5038725 w 7494178"/>
              <a:gd name="connsiteY16" fmla="*/ 736531 h 1407218"/>
              <a:gd name="connsiteX17" fmla="*/ 3857625 w 7494178"/>
              <a:gd name="connsiteY17" fmla="*/ 1349785 h 1407218"/>
              <a:gd name="connsiteX18" fmla="*/ 2714625 w 7494178"/>
              <a:gd name="connsiteY18" fmla="*/ 1081128 h 1407218"/>
              <a:gd name="connsiteX19" fmla="*/ 1419225 w 7494178"/>
              <a:gd name="connsiteY19" fmla="*/ 913982 h 1407218"/>
              <a:gd name="connsiteX20" fmla="*/ 561975 w 7494178"/>
              <a:gd name="connsiteY20" fmla="*/ 942558 h 1407218"/>
              <a:gd name="connsiteX21" fmla="*/ 9525 w 7494178"/>
              <a:gd name="connsiteY21" fmla="*/ 983311 h 1407218"/>
              <a:gd name="connsiteX0" fmla="*/ 0 w 7494178"/>
              <a:gd name="connsiteY0" fmla="*/ 646763 h 1407220"/>
              <a:gd name="connsiteX1" fmla="*/ 600075 w 7494178"/>
              <a:gd name="connsiteY1" fmla="*/ 599138 h 1407220"/>
              <a:gd name="connsiteX2" fmla="*/ 1114425 w 7494178"/>
              <a:gd name="connsiteY2" fmla="*/ 598877 h 1407220"/>
              <a:gd name="connsiteX3" fmla="*/ 1685925 w 7494178"/>
              <a:gd name="connsiteY3" fmla="*/ 656288 h 1407220"/>
              <a:gd name="connsiteX4" fmla="*/ 2181225 w 7494178"/>
              <a:gd name="connsiteY4" fmla="*/ 672077 h 1407220"/>
              <a:gd name="connsiteX5" fmla="*/ 2676525 w 7494178"/>
              <a:gd name="connsiteY5" fmla="*/ 722181 h 1407220"/>
              <a:gd name="connsiteX6" fmla="*/ 3390900 w 7494178"/>
              <a:gd name="connsiteY6" fmla="*/ 816648 h 1407220"/>
              <a:gd name="connsiteX7" fmla="*/ 3933825 w 7494178"/>
              <a:gd name="connsiteY7" fmla="*/ 962264 h 1407220"/>
              <a:gd name="connsiteX8" fmla="*/ 4591050 w 7494178"/>
              <a:gd name="connsiteY8" fmla="*/ 555298 h 1407220"/>
              <a:gd name="connsiteX9" fmla="*/ 5734050 w 7494178"/>
              <a:gd name="connsiteY9" fmla="*/ 65871 h 1407220"/>
              <a:gd name="connsiteX10" fmla="*/ 6505575 w 7494178"/>
              <a:gd name="connsiteY10" fmla="*/ 160075 h 1407220"/>
              <a:gd name="connsiteX11" fmla="*/ 7086600 w 7494178"/>
              <a:gd name="connsiteY11" fmla="*/ 469311 h 1407220"/>
              <a:gd name="connsiteX12" fmla="*/ 7493719 w 7494178"/>
              <a:gd name="connsiteY12" fmla="*/ 553025 h 1407220"/>
              <a:gd name="connsiteX13" fmla="*/ 7486650 w 7494178"/>
              <a:gd name="connsiteY13" fmla="*/ 961088 h 1407220"/>
              <a:gd name="connsiteX14" fmla="*/ 6962775 w 7494178"/>
              <a:gd name="connsiteY14" fmla="*/ 771371 h 1407220"/>
              <a:gd name="connsiteX15" fmla="*/ 5934075 w 7494178"/>
              <a:gd name="connsiteY15" fmla="*/ 411508 h 1407220"/>
              <a:gd name="connsiteX16" fmla="*/ 5038725 w 7494178"/>
              <a:gd name="connsiteY16" fmla="*/ 736533 h 1407220"/>
              <a:gd name="connsiteX17" fmla="*/ 3857625 w 7494178"/>
              <a:gd name="connsiteY17" fmla="*/ 1349787 h 1407220"/>
              <a:gd name="connsiteX18" fmla="*/ 2714625 w 7494178"/>
              <a:gd name="connsiteY18" fmla="*/ 1081130 h 1407220"/>
              <a:gd name="connsiteX19" fmla="*/ 1419225 w 7494178"/>
              <a:gd name="connsiteY19" fmla="*/ 913984 h 1407220"/>
              <a:gd name="connsiteX20" fmla="*/ 561975 w 7494178"/>
              <a:gd name="connsiteY20" fmla="*/ 942560 h 1407220"/>
              <a:gd name="connsiteX21" fmla="*/ 9525 w 7494178"/>
              <a:gd name="connsiteY21" fmla="*/ 983313 h 1407220"/>
              <a:gd name="connsiteX0" fmla="*/ 0 w 7494178"/>
              <a:gd name="connsiteY0" fmla="*/ 646761 h 1407218"/>
              <a:gd name="connsiteX1" fmla="*/ 600075 w 7494178"/>
              <a:gd name="connsiteY1" fmla="*/ 599136 h 1407218"/>
              <a:gd name="connsiteX2" fmla="*/ 1114425 w 7494178"/>
              <a:gd name="connsiteY2" fmla="*/ 598875 h 1407218"/>
              <a:gd name="connsiteX3" fmla="*/ 1685925 w 7494178"/>
              <a:gd name="connsiteY3" fmla="*/ 656286 h 1407218"/>
              <a:gd name="connsiteX4" fmla="*/ 2181225 w 7494178"/>
              <a:gd name="connsiteY4" fmla="*/ 672075 h 1407218"/>
              <a:gd name="connsiteX5" fmla="*/ 2676525 w 7494178"/>
              <a:gd name="connsiteY5" fmla="*/ 722179 h 1407218"/>
              <a:gd name="connsiteX6" fmla="*/ 3324225 w 7494178"/>
              <a:gd name="connsiteY6" fmla="*/ 911375 h 1407218"/>
              <a:gd name="connsiteX7" fmla="*/ 3933825 w 7494178"/>
              <a:gd name="connsiteY7" fmla="*/ 962262 h 1407218"/>
              <a:gd name="connsiteX8" fmla="*/ 4591050 w 7494178"/>
              <a:gd name="connsiteY8" fmla="*/ 555296 h 1407218"/>
              <a:gd name="connsiteX9" fmla="*/ 5734050 w 7494178"/>
              <a:gd name="connsiteY9" fmla="*/ 65869 h 1407218"/>
              <a:gd name="connsiteX10" fmla="*/ 6505575 w 7494178"/>
              <a:gd name="connsiteY10" fmla="*/ 160073 h 1407218"/>
              <a:gd name="connsiteX11" fmla="*/ 7086600 w 7494178"/>
              <a:gd name="connsiteY11" fmla="*/ 469309 h 1407218"/>
              <a:gd name="connsiteX12" fmla="*/ 7493719 w 7494178"/>
              <a:gd name="connsiteY12" fmla="*/ 553023 h 1407218"/>
              <a:gd name="connsiteX13" fmla="*/ 7486650 w 7494178"/>
              <a:gd name="connsiteY13" fmla="*/ 961086 h 1407218"/>
              <a:gd name="connsiteX14" fmla="*/ 6962775 w 7494178"/>
              <a:gd name="connsiteY14" fmla="*/ 771369 h 1407218"/>
              <a:gd name="connsiteX15" fmla="*/ 5934075 w 7494178"/>
              <a:gd name="connsiteY15" fmla="*/ 411506 h 1407218"/>
              <a:gd name="connsiteX16" fmla="*/ 5038725 w 7494178"/>
              <a:gd name="connsiteY16" fmla="*/ 736531 h 1407218"/>
              <a:gd name="connsiteX17" fmla="*/ 3857625 w 7494178"/>
              <a:gd name="connsiteY17" fmla="*/ 1349785 h 1407218"/>
              <a:gd name="connsiteX18" fmla="*/ 2714625 w 7494178"/>
              <a:gd name="connsiteY18" fmla="*/ 1081128 h 1407218"/>
              <a:gd name="connsiteX19" fmla="*/ 1419225 w 7494178"/>
              <a:gd name="connsiteY19" fmla="*/ 913982 h 1407218"/>
              <a:gd name="connsiteX20" fmla="*/ 561975 w 7494178"/>
              <a:gd name="connsiteY20" fmla="*/ 942558 h 1407218"/>
              <a:gd name="connsiteX21" fmla="*/ 9525 w 7494178"/>
              <a:gd name="connsiteY21" fmla="*/ 983311 h 1407218"/>
              <a:gd name="connsiteX0" fmla="*/ 0 w 7493719"/>
              <a:gd name="connsiteY0" fmla="*/ 646763 h 1407220"/>
              <a:gd name="connsiteX1" fmla="*/ 600075 w 7493719"/>
              <a:gd name="connsiteY1" fmla="*/ 599138 h 1407220"/>
              <a:gd name="connsiteX2" fmla="*/ 1114425 w 7493719"/>
              <a:gd name="connsiteY2" fmla="*/ 598877 h 1407220"/>
              <a:gd name="connsiteX3" fmla="*/ 1685925 w 7493719"/>
              <a:gd name="connsiteY3" fmla="*/ 656288 h 1407220"/>
              <a:gd name="connsiteX4" fmla="*/ 2181225 w 7493719"/>
              <a:gd name="connsiteY4" fmla="*/ 672077 h 1407220"/>
              <a:gd name="connsiteX5" fmla="*/ 2676525 w 7493719"/>
              <a:gd name="connsiteY5" fmla="*/ 722181 h 1407220"/>
              <a:gd name="connsiteX6" fmla="*/ 3324225 w 7493719"/>
              <a:gd name="connsiteY6" fmla="*/ 911377 h 1407220"/>
              <a:gd name="connsiteX7" fmla="*/ 3933825 w 7493719"/>
              <a:gd name="connsiteY7" fmla="*/ 962264 h 1407220"/>
              <a:gd name="connsiteX8" fmla="*/ 4591050 w 7493719"/>
              <a:gd name="connsiteY8" fmla="*/ 555298 h 1407220"/>
              <a:gd name="connsiteX9" fmla="*/ 5734050 w 7493719"/>
              <a:gd name="connsiteY9" fmla="*/ 65871 h 1407220"/>
              <a:gd name="connsiteX10" fmla="*/ 6505575 w 7493719"/>
              <a:gd name="connsiteY10" fmla="*/ 160075 h 1407220"/>
              <a:gd name="connsiteX11" fmla="*/ 7086600 w 7493719"/>
              <a:gd name="connsiteY11" fmla="*/ 469311 h 1407220"/>
              <a:gd name="connsiteX12" fmla="*/ 7493719 w 7493719"/>
              <a:gd name="connsiteY12" fmla="*/ 553025 h 1407220"/>
              <a:gd name="connsiteX13" fmla="*/ 7477125 w 7493719"/>
              <a:gd name="connsiteY13" fmla="*/ 1253168 h 1407220"/>
              <a:gd name="connsiteX14" fmla="*/ 6962775 w 7493719"/>
              <a:gd name="connsiteY14" fmla="*/ 771371 h 1407220"/>
              <a:gd name="connsiteX15" fmla="*/ 5934075 w 7493719"/>
              <a:gd name="connsiteY15" fmla="*/ 411508 h 1407220"/>
              <a:gd name="connsiteX16" fmla="*/ 5038725 w 7493719"/>
              <a:gd name="connsiteY16" fmla="*/ 736533 h 1407220"/>
              <a:gd name="connsiteX17" fmla="*/ 3857625 w 7493719"/>
              <a:gd name="connsiteY17" fmla="*/ 1349787 h 1407220"/>
              <a:gd name="connsiteX18" fmla="*/ 2714625 w 7493719"/>
              <a:gd name="connsiteY18" fmla="*/ 1081130 h 1407220"/>
              <a:gd name="connsiteX19" fmla="*/ 1419225 w 7493719"/>
              <a:gd name="connsiteY19" fmla="*/ 913984 h 1407220"/>
              <a:gd name="connsiteX20" fmla="*/ 561975 w 7493719"/>
              <a:gd name="connsiteY20" fmla="*/ 942560 h 1407220"/>
              <a:gd name="connsiteX21" fmla="*/ 9525 w 7493719"/>
              <a:gd name="connsiteY21" fmla="*/ 983313 h 1407220"/>
              <a:gd name="connsiteX0" fmla="*/ 0 w 7488956"/>
              <a:gd name="connsiteY0" fmla="*/ 646761 h 1407218"/>
              <a:gd name="connsiteX1" fmla="*/ 600075 w 7488956"/>
              <a:gd name="connsiteY1" fmla="*/ 599136 h 1407218"/>
              <a:gd name="connsiteX2" fmla="*/ 1114425 w 7488956"/>
              <a:gd name="connsiteY2" fmla="*/ 598875 h 1407218"/>
              <a:gd name="connsiteX3" fmla="*/ 1685925 w 7488956"/>
              <a:gd name="connsiteY3" fmla="*/ 656286 h 1407218"/>
              <a:gd name="connsiteX4" fmla="*/ 2181225 w 7488956"/>
              <a:gd name="connsiteY4" fmla="*/ 672075 h 1407218"/>
              <a:gd name="connsiteX5" fmla="*/ 2676525 w 7488956"/>
              <a:gd name="connsiteY5" fmla="*/ 722179 h 1407218"/>
              <a:gd name="connsiteX6" fmla="*/ 3324225 w 7488956"/>
              <a:gd name="connsiteY6" fmla="*/ 911375 h 1407218"/>
              <a:gd name="connsiteX7" fmla="*/ 3933825 w 7488956"/>
              <a:gd name="connsiteY7" fmla="*/ 962262 h 1407218"/>
              <a:gd name="connsiteX8" fmla="*/ 4591050 w 7488956"/>
              <a:gd name="connsiteY8" fmla="*/ 555296 h 1407218"/>
              <a:gd name="connsiteX9" fmla="*/ 5734050 w 7488956"/>
              <a:gd name="connsiteY9" fmla="*/ 65869 h 1407218"/>
              <a:gd name="connsiteX10" fmla="*/ 6505575 w 7488956"/>
              <a:gd name="connsiteY10" fmla="*/ 160073 h 1407218"/>
              <a:gd name="connsiteX11" fmla="*/ 7086600 w 7488956"/>
              <a:gd name="connsiteY11" fmla="*/ 469309 h 1407218"/>
              <a:gd name="connsiteX12" fmla="*/ 7488956 w 7488956"/>
              <a:gd name="connsiteY12" fmla="*/ 876680 h 1407218"/>
              <a:gd name="connsiteX13" fmla="*/ 7477125 w 7488956"/>
              <a:gd name="connsiteY13" fmla="*/ 1253166 h 1407218"/>
              <a:gd name="connsiteX14" fmla="*/ 6962775 w 7488956"/>
              <a:gd name="connsiteY14" fmla="*/ 771369 h 1407218"/>
              <a:gd name="connsiteX15" fmla="*/ 5934075 w 7488956"/>
              <a:gd name="connsiteY15" fmla="*/ 411506 h 1407218"/>
              <a:gd name="connsiteX16" fmla="*/ 5038725 w 7488956"/>
              <a:gd name="connsiteY16" fmla="*/ 736531 h 1407218"/>
              <a:gd name="connsiteX17" fmla="*/ 3857625 w 7488956"/>
              <a:gd name="connsiteY17" fmla="*/ 1349785 h 1407218"/>
              <a:gd name="connsiteX18" fmla="*/ 2714625 w 7488956"/>
              <a:gd name="connsiteY18" fmla="*/ 1081128 h 1407218"/>
              <a:gd name="connsiteX19" fmla="*/ 1419225 w 7488956"/>
              <a:gd name="connsiteY19" fmla="*/ 913982 h 1407218"/>
              <a:gd name="connsiteX20" fmla="*/ 561975 w 7488956"/>
              <a:gd name="connsiteY20" fmla="*/ 942558 h 1407218"/>
              <a:gd name="connsiteX21" fmla="*/ 9525 w 7488956"/>
              <a:gd name="connsiteY21" fmla="*/ 983311 h 1407218"/>
              <a:gd name="connsiteX0" fmla="*/ 0 w 7489416"/>
              <a:gd name="connsiteY0" fmla="*/ 646763 h 1407220"/>
              <a:gd name="connsiteX1" fmla="*/ 600075 w 7489416"/>
              <a:gd name="connsiteY1" fmla="*/ 599138 h 1407220"/>
              <a:gd name="connsiteX2" fmla="*/ 1114425 w 7489416"/>
              <a:gd name="connsiteY2" fmla="*/ 598877 h 1407220"/>
              <a:gd name="connsiteX3" fmla="*/ 1685925 w 7489416"/>
              <a:gd name="connsiteY3" fmla="*/ 656288 h 1407220"/>
              <a:gd name="connsiteX4" fmla="*/ 2181225 w 7489416"/>
              <a:gd name="connsiteY4" fmla="*/ 672077 h 1407220"/>
              <a:gd name="connsiteX5" fmla="*/ 2676525 w 7489416"/>
              <a:gd name="connsiteY5" fmla="*/ 722181 h 1407220"/>
              <a:gd name="connsiteX6" fmla="*/ 3324225 w 7489416"/>
              <a:gd name="connsiteY6" fmla="*/ 911377 h 1407220"/>
              <a:gd name="connsiteX7" fmla="*/ 3933825 w 7489416"/>
              <a:gd name="connsiteY7" fmla="*/ 962264 h 1407220"/>
              <a:gd name="connsiteX8" fmla="*/ 4591050 w 7489416"/>
              <a:gd name="connsiteY8" fmla="*/ 555298 h 1407220"/>
              <a:gd name="connsiteX9" fmla="*/ 5734050 w 7489416"/>
              <a:gd name="connsiteY9" fmla="*/ 65871 h 1407220"/>
              <a:gd name="connsiteX10" fmla="*/ 6505575 w 7489416"/>
              <a:gd name="connsiteY10" fmla="*/ 160075 h 1407220"/>
              <a:gd name="connsiteX11" fmla="*/ 7086600 w 7489416"/>
              <a:gd name="connsiteY11" fmla="*/ 469311 h 1407220"/>
              <a:gd name="connsiteX12" fmla="*/ 7488956 w 7489416"/>
              <a:gd name="connsiteY12" fmla="*/ 876682 h 1407220"/>
              <a:gd name="connsiteX13" fmla="*/ 7481888 w 7489416"/>
              <a:gd name="connsiteY13" fmla="*/ 1300533 h 1407220"/>
              <a:gd name="connsiteX14" fmla="*/ 6962775 w 7489416"/>
              <a:gd name="connsiteY14" fmla="*/ 771371 h 1407220"/>
              <a:gd name="connsiteX15" fmla="*/ 5934075 w 7489416"/>
              <a:gd name="connsiteY15" fmla="*/ 411508 h 1407220"/>
              <a:gd name="connsiteX16" fmla="*/ 5038725 w 7489416"/>
              <a:gd name="connsiteY16" fmla="*/ 736533 h 1407220"/>
              <a:gd name="connsiteX17" fmla="*/ 3857625 w 7489416"/>
              <a:gd name="connsiteY17" fmla="*/ 1349787 h 1407220"/>
              <a:gd name="connsiteX18" fmla="*/ 2714625 w 7489416"/>
              <a:gd name="connsiteY18" fmla="*/ 1081130 h 1407220"/>
              <a:gd name="connsiteX19" fmla="*/ 1419225 w 7489416"/>
              <a:gd name="connsiteY19" fmla="*/ 913984 h 1407220"/>
              <a:gd name="connsiteX20" fmla="*/ 561975 w 7489416"/>
              <a:gd name="connsiteY20" fmla="*/ 942560 h 1407220"/>
              <a:gd name="connsiteX21" fmla="*/ 9525 w 7489416"/>
              <a:gd name="connsiteY21" fmla="*/ 983313 h 1407220"/>
              <a:gd name="connsiteX0" fmla="*/ 0 w 7494179"/>
              <a:gd name="connsiteY0" fmla="*/ 646761 h 1407218"/>
              <a:gd name="connsiteX1" fmla="*/ 600075 w 7494179"/>
              <a:gd name="connsiteY1" fmla="*/ 599136 h 1407218"/>
              <a:gd name="connsiteX2" fmla="*/ 1114425 w 7494179"/>
              <a:gd name="connsiteY2" fmla="*/ 598875 h 1407218"/>
              <a:gd name="connsiteX3" fmla="*/ 1685925 w 7494179"/>
              <a:gd name="connsiteY3" fmla="*/ 656286 h 1407218"/>
              <a:gd name="connsiteX4" fmla="*/ 2181225 w 7494179"/>
              <a:gd name="connsiteY4" fmla="*/ 672075 h 1407218"/>
              <a:gd name="connsiteX5" fmla="*/ 2676525 w 7494179"/>
              <a:gd name="connsiteY5" fmla="*/ 722179 h 1407218"/>
              <a:gd name="connsiteX6" fmla="*/ 3324225 w 7494179"/>
              <a:gd name="connsiteY6" fmla="*/ 911375 h 1407218"/>
              <a:gd name="connsiteX7" fmla="*/ 3933825 w 7494179"/>
              <a:gd name="connsiteY7" fmla="*/ 962262 h 1407218"/>
              <a:gd name="connsiteX8" fmla="*/ 4591050 w 7494179"/>
              <a:gd name="connsiteY8" fmla="*/ 555296 h 1407218"/>
              <a:gd name="connsiteX9" fmla="*/ 5734050 w 7494179"/>
              <a:gd name="connsiteY9" fmla="*/ 65869 h 1407218"/>
              <a:gd name="connsiteX10" fmla="*/ 6505575 w 7494179"/>
              <a:gd name="connsiteY10" fmla="*/ 160073 h 1407218"/>
              <a:gd name="connsiteX11" fmla="*/ 7086600 w 7494179"/>
              <a:gd name="connsiteY11" fmla="*/ 469309 h 1407218"/>
              <a:gd name="connsiteX12" fmla="*/ 7488956 w 7494179"/>
              <a:gd name="connsiteY12" fmla="*/ 876680 h 1407218"/>
              <a:gd name="connsiteX13" fmla="*/ 7486651 w 7494179"/>
              <a:gd name="connsiteY13" fmla="*/ 1320267 h 1407218"/>
              <a:gd name="connsiteX14" fmla="*/ 6962775 w 7494179"/>
              <a:gd name="connsiteY14" fmla="*/ 771369 h 1407218"/>
              <a:gd name="connsiteX15" fmla="*/ 5934075 w 7494179"/>
              <a:gd name="connsiteY15" fmla="*/ 411506 h 1407218"/>
              <a:gd name="connsiteX16" fmla="*/ 5038725 w 7494179"/>
              <a:gd name="connsiteY16" fmla="*/ 736531 h 1407218"/>
              <a:gd name="connsiteX17" fmla="*/ 3857625 w 7494179"/>
              <a:gd name="connsiteY17" fmla="*/ 1349785 h 1407218"/>
              <a:gd name="connsiteX18" fmla="*/ 2714625 w 7494179"/>
              <a:gd name="connsiteY18" fmla="*/ 1081128 h 1407218"/>
              <a:gd name="connsiteX19" fmla="*/ 1419225 w 7494179"/>
              <a:gd name="connsiteY19" fmla="*/ 913982 h 1407218"/>
              <a:gd name="connsiteX20" fmla="*/ 561975 w 7494179"/>
              <a:gd name="connsiteY20" fmla="*/ 942558 h 1407218"/>
              <a:gd name="connsiteX21" fmla="*/ 9525 w 7494179"/>
              <a:gd name="connsiteY21" fmla="*/ 983311 h 1407218"/>
              <a:gd name="connsiteX0" fmla="*/ 0 w 7494179"/>
              <a:gd name="connsiteY0" fmla="*/ 646763 h 1407220"/>
              <a:gd name="connsiteX1" fmla="*/ 600075 w 7494179"/>
              <a:gd name="connsiteY1" fmla="*/ 599138 h 1407220"/>
              <a:gd name="connsiteX2" fmla="*/ 1114425 w 7494179"/>
              <a:gd name="connsiteY2" fmla="*/ 598877 h 1407220"/>
              <a:gd name="connsiteX3" fmla="*/ 1685925 w 7494179"/>
              <a:gd name="connsiteY3" fmla="*/ 656288 h 1407220"/>
              <a:gd name="connsiteX4" fmla="*/ 2181225 w 7494179"/>
              <a:gd name="connsiteY4" fmla="*/ 672077 h 1407220"/>
              <a:gd name="connsiteX5" fmla="*/ 2676525 w 7494179"/>
              <a:gd name="connsiteY5" fmla="*/ 722181 h 1407220"/>
              <a:gd name="connsiteX6" fmla="*/ 3324225 w 7494179"/>
              <a:gd name="connsiteY6" fmla="*/ 911377 h 1407220"/>
              <a:gd name="connsiteX7" fmla="*/ 3933825 w 7494179"/>
              <a:gd name="connsiteY7" fmla="*/ 962264 h 1407220"/>
              <a:gd name="connsiteX8" fmla="*/ 4591050 w 7494179"/>
              <a:gd name="connsiteY8" fmla="*/ 555298 h 1407220"/>
              <a:gd name="connsiteX9" fmla="*/ 5734050 w 7494179"/>
              <a:gd name="connsiteY9" fmla="*/ 65871 h 1407220"/>
              <a:gd name="connsiteX10" fmla="*/ 6505575 w 7494179"/>
              <a:gd name="connsiteY10" fmla="*/ 160075 h 1407220"/>
              <a:gd name="connsiteX11" fmla="*/ 7086600 w 7494179"/>
              <a:gd name="connsiteY11" fmla="*/ 469311 h 1407220"/>
              <a:gd name="connsiteX12" fmla="*/ 7488956 w 7494179"/>
              <a:gd name="connsiteY12" fmla="*/ 896417 h 1407220"/>
              <a:gd name="connsiteX13" fmla="*/ 7486651 w 7494179"/>
              <a:gd name="connsiteY13" fmla="*/ 1320269 h 1407220"/>
              <a:gd name="connsiteX14" fmla="*/ 6962775 w 7494179"/>
              <a:gd name="connsiteY14" fmla="*/ 771371 h 1407220"/>
              <a:gd name="connsiteX15" fmla="*/ 5934075 w 7494179"/>
              <a:gd name="connsiteY15" fmla="*/ 411508 h 1407220"/>
              <a:gd name="connsiteX16" fmla="*/ 5038725 w 7494179"/>
              <a:gd name="connsiteY16" fmla="*/ 736533 h 1407220"/>
              <a:gd name="connsiteX17" fmla="*/ 3857625 w 7494179"/>
              <a:gd name="connsiteY17" fmla="*/ 1349787 h 1407220"/>
              <a:gd name="connsiteX18" fmla="*/ 2714625 w 7494179"/>
              <a:gd name="connsiteY18" fmla="*/ 1081130 h 1407220"/>
              <a:gd name="connsiteX19" fmla="*/ 1419225 w 7494179"/>
              <a:gd name="connsiteY19" fmla="*/ 913984 h 1407220"/>
              <a:gd name="connsiteX20" fmla="*/ 561975 w 7494179"/>
              <a:gd name="connsiteY20" fmla="*/ 942560 h 1407220"/>
              <a:gd name="connsiteX21" fmla="*/ 9525 w 7494179"/>
              <a:gd name="connsiteY21" fmla="*/ 983313 h 1407220"/>
              <a:gd name="connsiteX0" fmla="*/ 0 w 7494179"/>
              <a:gd name="connsiteY0" fmla="*/ 646761 h 1407218"/>
              <a:gd name="connsiteX1" fmla="*/ 600075 w 7494179"/>
              <a:gd name="connsiteY1" fmla="*/ 599136 h 1407218"/>
              <a:gd name="connsiteX2" fmla="*/ 1114425 w 7494179"/>
              <a:gd name="connsiteY2" fmla="*/ 598875 h 1407218"/>
              <a:gd name="connsiteX3" fmla="*/ 1685925 w 7494179"/>
              <a:gd name="connsiteY3" fmla="*/ 656286 h 1407218"/>
              <a:gd name="connsiteX4" fmla="*/ 2181225 w 7494179"/>
              <a:gd name="connsiteY4" fmla="*/ 672075 h 1407218"/>
              <a:gd name="connsiteX5" fmla="*/ 2676525 w 7494179"/>
              <a:gd name="connsiteY5" fmla="*/ 722179 h 1407218"/>
              <a:gd name="connsiteX6" fmla="*/ 3324225 w 7494179"/>
              <a:gd name="connsiteY6" fmla="*/ 911375 h 1407218"/>
              <a:gd name="connsiteX7" fmla="*/ 3933825 w 7494179"/>
              <a:gd name="connsiteY7" fmla="*/ 962262 h 1407218"/>
              <a:gd name="connsiteX8" fmla="*/ 4591050 w 7494179"/>
              <a:gd name="connsiteY8" fmla="*/ 555296 h 1407218"/>
              <a:gd name="connsiteX9" fmla="*/ 5734050 w 7494179"/>
              <a:gd name="connsiteY9" fmla="*/ 65869 h 1407218"/>
              <a:gd name="connsiteX10" fmla="*/ 6505575 w 7494179"/>
              <a:gd name="connsiteY10" fmla="*/ 160073 h 1407218"/>
              <a:gd name="connsiteX11" fmla="*/ 7086600 w 7494179"/>
              <a:gd name="connsiteY11" fmla="*/ 469309 h 1407218"/>
              <a:gd name="connsiteX12" fmla="*/ 7488956 w 7494179"/>
              <a:gd name="connsiteY12" fmla="*/ 896415 h 1407218"/>
              <a:gd name="connsiteX13" fmla="*/ 7486651 w 7494179"/>
              <a:gd name="connsiteY13" fmla="*/ 1320267 h 1407218"/>
              <a:gd name="connsiteX14" fmla="*/ 6962775 w 7494179"/>
              <a:gd name="connsiteY14" fmla="*/ 771369 h 1407218"/>
              <a:gd name="connsiteX15" fmla="*/ 6629402 w 7494179"/>
              <a:gd name="connsiteY15" fmla="*/ 671379 h 1407218"/>
              <a:gd name="connsiteX16" fmla="*/ 5934075 w 7494179"/>
              <a:gd name="connsiteY16" fmla="*/ 411506 h 1407218"/>
              <a:gd name="connsiteX17" fmla="*/ 5038725 w 7494179"/>
              <a:gd name="connsiteY17" fmla="*/ 736531 h 1407218"/>
              <a:gd name="connsiteX18" fmla="*/ 3857625 w 7494179"/>
              <a:gd name="connsiteY18" fmla="*/ 1349785 h 1407218"/>
              <a:gd name="connsiteX19" fmla="*/ 2714625 w 7494179"/>
              <a:gd name="connsiteY19" fmla="*/ 1081128 h 1407218"/>
              <a:gd name="connsiteX20" fmla="*/ 1419225 w 7494179"/>
              <a:gd name="connsiteY20" fmla="*/ 913982 h 1407218"/>
              <a:gd name="connsiteX21" fmla="*/ 561975 w 7494179"/>
              <a:gd name="connsiteY21" fmla="*/ 942558 h 1407218"/>
              <a:gd name="connsiteX22" fmla="*/ 9525 w 7494179"/>
              <a:gd name="connsiteY22" fmla="*/ 983311 h 1407218"/>
              <a:gd name="connsiteX0" fmla="*/ 0 w 7494179"/>
              <a:gd name="connsiteY0" fmla="*/ 646763 h 1407220"/>
              <a:gd name="connsiteX1" fmla="*/ 600075 w 7494179"/>
              <a:gd name="connsiteY1" fmla="*/ 599138 h 1407220"/>
              <a:gd name="connsiteX2" fmla="*/ 1114425 w 7494179"/>
              <a:gd name="connsiteY2" fmla="*/ 598877 h 1407220"/>
              <a:gd name="connsiteX3" fmla="*/ 1685925 w 7494179"/>
              <a:gd name="connsiteY3" fmla="*/ 656288 h 1407220"/>
              <a:gd name="connsiteX4" fmla="*/ 2181225 w 7494179"/>
              <a:gd name="connsiteY4" fmla="*/ 672077 h 1407220"/>
              <a:gd name="connsiteX5" fmla="*/ 2676525 w 7494179"/>
              <a:gd name="connsiteY5" fmla="*/ 722181 h 1407220"/>
              <a:gd name="connsiteX6" fmla="*/ 3324225 w 7494179"/>
              <a:gd name="connsiteY6" fmla="*/ 911377 h 1407220"/>
              <a:gd name="connsiteX7" fmla="*/ 3933825 w 7494179"/>
              <a:gd name="connsiteY7" fmla="*/ 962264 h 1407220"/>
              <a:gd name="connsiteX8" fmla="*/ 4591050 w 7494179"/>
              <a:gd name="connsiteY8" fmla="*/ 555298 h 1407220"/>
              <a:gd name="connsiteX9" fmla="*/ 5734050 w 7494179"/>
              <a:gd name="connsiteY9" fmla="*/ 65871 h 1407220"/>
              <a:gd name="connsiteX10" fmla="*/ 6505575 w 7494179"/>
              <a:gd name="connsiteY10" fmla="*/ 160075 h 1407220"/>
              <a:gd name="connsiteX11" fmla="*/ 7086600 w 7494179"/>
              <a:gd name="connsiteY11" fmla="*/ 469311 h 1407220"/>
              <a:gd name="connsiteX12" fmla="*/ 7488956 w 7494179"/>
              <a:gd name="connsiteY12" fmla="*/ 896417 h 1407220"/>
              <a:gd name="connsiteX13" fmla="*/ 7486651 w 7494179"/>
              <a:gd name="connsiteY13" fmla="*/ 1320269 h 1407220"/>
              <a:gd name="connsiteX14" fmla="*/ 6962775 w 7494179"/>
              <a:gd name="connsiteY14" fmla="*/ 771371 h 1407220"/>
              <a:gd name="connsiteX15" fmla="*/ 6610352 w 7494179"/>
              <a:gd name="connsiteY15" fmla="*/ 608229 h 1407220"/>
              <a:gd name="connsiteX16" fmla="*/ 5934075 w 7494179"/>
              <a:gd name="connsiteY16" fmla="*/ 411508 h 1407220"/>
              <a:gd name="connsiteX17" fmla="*/ 5038725 w 7494179"/>
              <a:gd name="connsiteY17" fmla="*/ 736533 h 1407220"/>
              <a:gd name="connsiteX18" fmla="*/ 3857625 w 7494179"/>
              <a:gd name="connsiteY18" fmla="*/ 1349787 h 1407220"/>
              <a:gd name="connsiteX19" fmla="*/ 2714625 w 7494179"/>
              <a:gd name="connsiteY19" fmla="*/ 1081130 h 1407220"/>
              <a:gd name="connsiteX20" fmla="*/ 1419225 w 7494179"/>
              <a:gd name="connsiteY20" fmla="*/ 913984 h 1407220"/>
              <a:gd name="connsiteX21" fmla="*/ 561975 w 7494179"/>
              <a:gd name="connsiteY21" fmla="*/ 942560 h 1407220"/>
              <a:gd name="connsiteX22" fmla="*/ 9525 w 7494179"/>
              <a:gd name="connsiteY22" fmla="*/ 983313 h 1407220"/>
              <a:gd name="connsiteX0" fmla="*/ 0 w 7494179"/>
              <a:gd name="connsiteY0" fmla="*/ 646761 h 1407218"/>
              <a:gd name="connsiteX1" fmla="*/ 600075 w 7494179"/>
              <a:gd name="connsiteY1" fmla="*/ 599136 h 1407218"/>
              <a:gd name="connsiteX2" fmla="*/ 1114425 w 7494179"/>
              <a:gd name="connsiteY2" fmla="*/ 598875 h 1407218"/>
              <a:gd name="connsiteX3" fmla="*/ 1685925 w 7494179"/>
              <a:gd name="connsiteY3" fmla="*/ 656286 h 1407218"/>
              <a:gd name="connsiteX4" fmla="*/ 2181225 w 7494179"/>
              <a:gd name="connsiteY4" fmla="*/ 672075 h 1407218"/>
              <a:gd name="connsiteX5" fmla="*/ 2676525 w 7494179"/>
              <a:gd name="connsiteY5" fmla="*/ 722179 h 1407218"/>
              <a:gd name="connsiteX6" fmla="*/ 3324225 w 7494179"/>
              <a:gd name="connsiteY6" fmla="*/ 911375 h 1407218"/>
              <a:gd name="connsiteX7" fmla="*/ 3933825 w 7494179"/>
              <a:gd name="connsiteY7" fmla="*/ 962262 h 1407218"/>
              <a:gd name="connsiteX8" fmla="*/ 4591050 w 7494179"/>
              <a:gd name="connsiteY8" fmla="*/ 555296 h 1407218"/>
              <a:gd name="connsiteX9" fmla="*/ 5734050 w 7494179"/>
              <a:gd name="connsiteY9" fmla="*/ 65869 h 1407218"/>
              <a:gd name="connsiteX10" fmla="*/ 6505575 w 7494179"/>
              <a:gd name="connsiteY10" fmla="*/ 160073 h 1407218"/>
              <a:gd name="connsiteX11" fmla="*/ 7086600 w 7494179"/>
              <a:gd name="connsiteY11" fmla="*/ 469309 h 1407218"/>
              <a:gd name="connsiteX12" fmla="*/ 7488956 w 7494179"/>
              <a:gd name="connsiteY12" fmla="*/ 896415 h 1407218"/>
              <a:gd name="connsiteX13" fmla="*/ 7486651 w 7494179"/>
              <a:gd name="connsiteY13" fmla="*/ 1320267 h 1407218"/>
              <a:gd name="connsiteX14" fmla="*/ 7019925 w 7494179"/>
              <a:gd name="connsiteY14" fmla="*/ 834522 h 1407218"/>
              <a:gd name="connsiteX15" fmla="*/ 6610352 w 7494179"/>
              <a:gd name="connsiteY15" fmla="*/ 608227 h 1407218"/>
              <a:gd name="connsiteX16" fmla="*/ 5934075 w 7494179"/>
              <a:gd name="connsiteY16" fmla="*/ 411506 h 1407218"/>
              <a:gd name="connsiteX17" fmla="*/ 5038725 w 7494179"/>
              <a:gd name="connsiteY17" fmla="*/ 736531 h 1407218"/>
              <a:gd name="connsiteX18" fmla="*/ 3857625 w 7494179"/>
              <a:gd name="connsiteY18" fmla="*/ 1349785 h 1407218"/>
              <a:gd name="connsiteX19" fmla="*/ 2714625 w 7494179"/>
              <a:gd name="connsiteY19" fmla="*/ 1081128 h 1407218"/>
              <a:gd name="connsiteX20" fmla="*/ 1419225 w 7494179"/>
              <a:gd name="connsiteY20" fmla="*/ 913982 h 1407218"/>
              <a:gd name="connsiteX21" fmla="*/ 561975 w 7494179"/>
              <a:gd name="connsiteY21" fmla="*/ 942558 h 1407218"/>
              <a:gd name="connsiteX22" fmla="*/ 9525 w 7494179"/>
              <a:gd name="connsiteY22" fmla="*/ 983311 h 1407218"/>
              <a:gd name="connsiteX0" fmla="*/ 0 w 7494179"/>
              <a:gd name="connsiteY0" fmla="*/ 646763 h 1407220"/>
              <a:gd name="connsiteX1" fmla="*/ 600075 w 7494179"/>
              <a:gd name="connsiteY1" fmla="*/ 599138 h 1407220"/>
              <a:gd name="connsiteX2" fmla="*/ 1114425 w 7494179"/>
              <a:gd name="connsiteY2" fmla="*/ 598877 h 1407220"/>
              <a:gd name="connsiteX3" fmla="*/ 1685925 w 7494179"/>
              <a:gd name="connsiteY3" fmla="*/ 656288 h 1407220"/>
              <a:gd name="connsiteX4" fmla="*/ 2181225 w 7494179"/>
              <a:gd name="connsiteY4" fmla="*/ 672077 h 1407220"/>
              <a:gd name="connsiteX5" fmla="*/ 2676525 w 7494179"/>
              <a:gd name="connsiteY5" fmla="*/ 722181 h 1407220"/>
              <a:gd name="connsiteX6" fmla="*/ 3324225 w 7494179"/>
              <a:gd name="connsiteY6" fmla="*/ 911377 h 1407220"/>
              <a:gd name="connsiteX7" fmla="*/ 3933825 w 7494179"/>
              <a:gd name="connsiteY7" fmla="*/ 962264 h 1407220"/>
              <a:gd name="connsiteX8" fmla="*/ 4591050 w 7494179"/>
              <a:gd name="connsiteY8" fmla="*/ 555298 h 1407220"/>
              <a:gd name="connsiteX9" fmla="*/ 5734050 w 7494179"/>
              <a:gd name="connsiteY9" fmla="*/ 65871 h 1407220"/>
              <a:gd name="connsiteX10" fmla="*/ 6505575 w 7494179"/>
              <a:gd name="connsiteY10" fmla="*/ 160075 h 1407220"/>
              <a:gd name="connsiteX11" fmla="*/ 7086600 w 7494179"/>
              <a:gd name="connsiteY11" fmla="*/ 469311 h 1407220"/>
              <a:gd name="connsiteX12" fmla="*/ 7488956 w 7494179"/>
              <a:gd name="connsiteY12" fmla="*/ 896417 h 1407220"/>
              <a:gd name="connsiteX13" fmla="*/ 7486651 w 7494179"/>
              <a:gd name="connsiteY13" fmla="*/ 1320269 h 1407220"/>
              <a:gd name="connsiteX14" fmla="*/ 7019925 w 7494179"/>
              <a:gd name="connsiteY14" fmla="*/ 834524 h 1407220"/>
              <a:gd name="connsiteX15" fmla="*/ 6610352 w 7494179"/>
              <a:gd name="connsiteY15" fmla="*/ 608229 h 1407220"/>
              <a:gd name="connsiteX16" fmla="*/ 5934075 w 7494179"/>
              <a:gd name="connsiteY16" fmla="*/ 411508 h 1407220"/>
              <a:gd name="connsiteX17" fmla="*/ 5038725 w 7494179"/>
              <a:gd name="connsiteY17" fmla="*/ 736533 h 1407220"/>
              <a:gd name="connsiteX18" fmla="*/ 3857625 w 7494179"/>
              <a:gd name="connsiteY18" fmla="*/ 1349787 h 1407220"/>
              <a:gd name="connsiteX19" fmla="*/ 2714625 w 7494179"/>
              <a:gd name="connsiteY19" fmla="*/ 1081130 h 1407220"/>
              <a:gd name="connsiteX20" fmla="*/ 1419225 w 7494179"/>
              <a:gd name="connsiteY20" fmla="*/ 913984 h 1407220"/>
              <a:gd name="connsiteX21" fmla="*/ 561975 w 7494179"/>
              <a:gd name="connsiteY21" fmla="*/ 942560 h 1407220"/>
              <a:gd name="connsiteX22" fmla="*/ 9525 w 7494179"/>
              <a:gd name="connsiteY22" fmla="*/ 983313 h 1407220"/>
              <a:gd name="connsiteX0" fmla="*/ 0 w 7494179"/>
              <a:gd name="connsiteY0" fmla="*/ 646761 h 1407218"/>
              <a:gd name="connsiteX1" fmla="*/ 600075 w 7494179"/>
              <a:gd name="connsiteY1" fmla="*/ 599136 h 1407218"/>
              <a:gd name="connsiteX2" fmla="*/ 1114425 w 7494179"/>
              <a:gd name="connsiteY2" fmla="*/ 598875 h 1407218"/>
              <a:gd name="connsiteX3" fmla="*/ 1685925 w 7494179"/>
              <a:gd name="connsiteY3" fmla="*/ 656286 h 1407218"/>
              <a:gd name="connsiteX4" fmla="*/ 2181225 w 7494179"/>
              <a:gd name="connsiteY4" fmla="*/ 672075 h 1407218"/>
              <a:gd name="connsiteX5" fmla="*/ 2676525 w 7494179"/>
              <a:gd name="connsiteY5" fmla="*/ 722179 h 1407218"/>
              <a:gd name="connsiteX6" fmla="*/ 3324225 w 7494179"/>
              <a:gd name="connsiteY6" fmla="*/ 911375 h 1407218"/>
              <a:gd name="connsiteX7" fmla="*/ 3933825 w 7494179"/>
              <a:gd name="connsiteY7" fmla="*/ 962262 h 1407218"/>
              <a:gd name="connsiteX8" fmla="*/ 4591050 w 7494179"/>
              <a:gd name="connsiteY8" fmla="*/ 555296 h 1407218"/>
              <a:gd name="connsiteX9" fmla="*/ 5734050 w 7494179"/>
              <a:gd name="connsiteY9" fmla="*/ 65869 h 1407218"/>
              <a:gd name="connsiteX10" fmla="*/ 6505575 w 7494179"/>
              <a:gd name="connsiteY10" fmla="*/ 160073 h 1407218"/>
              <a:gd name="connsiteX11" fmla="*/ 7086600 w 7494179"/>
              <a:gd name="connsiteY11" fmla="*/ 469309 h 1407218"/>
              <a:gd name="connsiteX12" fmla="*/ 7488956 w 7494179"/>
              <a:gd name="connsiteY12" fmla="*/ 896415 h 1407218"/>
              <a:gd name="connsiteX13" fmla="*/ 7486651 w 7494179"/>
              <a:gd name="connsiteY13" fmla="*/ 1320267 h 1407218"/>
              <a:gd name="connsiteX14" fmla="*/ 7124700 w 7494179"/>
              <a:gd name="connsiteY14" fmla="*/ 929250 h 1407218"/>
              <a:gd name="connsiteX15" fmla="*/ 6610352 w 7494179"/>
              <a:gd name="connsiteY15" fmla="*/ 608227 h 1407218"/>
              <a:gd name="connsiteX16" fmla="*/ 5934075 w 7494179"/>
              <a:gd name="connsiteY16" fmla="*/ 411506 h 1407218"/>
              <a:gd name="connsiteX17" fmla="*/ 5038725 w 7494179"/>
              <a:gd name="connsiteY17" fmla="*/ 736531 h 1407218"/>
              <a:gd name="connsiteX18" fmla="*/ 3857625 w 7494179"/>
              <a:gd name="connsiteY18" fmla="*/ 1349785 h 1407218"/>
              <a:gd name="connsiteX19" fmla="*/ 2714625 w 7494179"/>
              <a:gd name="connsiteY19" fmla="*/ 1081128 h 1407218"/>
              <a:gd name="connsiteX20" fmla="*/ 1419225 w 7494179"/>
              <a:gd name="connsiteY20" fmla="*/ 913982 h 1407218"/>
              <a:gd name="connsiteX21" fmla="*/ 561975 w 7494179"/>
              <a:gd name="connsiteY21" fmla="*/ 942558 h 1407218"/>
              <a:gd name="connsiteX22" fmla="*/ 9525 w 7494179"/>
              <a:gd name="connsiteY22" fmla="*/ 983311 h 1407218"/>
              <a:gd name="connsiteX0" fmla="*/ 0 w 7970403"/>
              <a:gd name="connsiteY0" fmla="*/ 625721 h 1407220"/>
              <a:gd name="connsiteX1" fmla="*/ 1076299 w 7970403"/>
              <a:gd name="connsiteY1" fmla="*/ 599138 h 1407220"/>
              <a:gd name="connsiteX2" fmla="*/ 1590649 w 7970403"/>
              <a:gd name="connsiteY2" fmla="*/ 598877 h 1407220"/>
              <a:gd name="connsiteX3" fmla="*/ 2162149 w 7970403"/>
              <a:gd name="connsiteY3" fmla="*/ 656288 h 1407220"/>
              <a:gd name="connsiteX4" fmla="*/ 2657449 w 7970403"/>
              <a:gd name="connsiteY4" fmla="*/ 672077 h 1407220"/>
              <a:gd name="connsiteX5" fmla="*/ 3152749 w 7970403"/>
              <a:gd name="connsiteY5" fmla="*/ 722181 h 1407220"/>
              <a:gd name="connsiteX6" fmla="*/ 3800449 w 7970403"/>
              <a:gd name="connsiteY6" fmla="*/ 911377 h 1407220"/>
              <a:gd name="connsiteX7" fmla="*/ 4410049 w 7970403"/>
              <a:gd name="connsiteY7" fmla="*/ 962264 h 1407220"/>
              <a:gd name="connsiteX8" fmla="*/ 5067274 w 7970403"/>
              <a:gd name="connsiteY8" fmla="*/ 555298 h 1407220"/>
              <a:gd name="connsiteX9" fmla="*/ 6210274 w 7970403"/>
              <a:gd name="connsiteY9" fmla="*/ 65871 h 1407220"/>
              <a:gd name="connsiteX10" fmla="*/ 6981799 w 7970403"/>
              <a:gd name="connsiteY10" fmla="*/ 160075 h 1407220"/>
              <a:gd name="connsiteX11" fmla="*/ 7562824 w 7970403"/>
              <a:gd name="connsiteY11" fmla="*/ 469311 h 1407220"/>
              <a:gd name="connsiteX12" fmla="*/ 7965180 w 7970403"/>
              <a:gd name="connsiteY12" fmla="*/ 896417 h 1407220"/>
              <a:gd name="connsiteX13" fmla="*/ 7962875 w 7970403"/>
              <a:gd name="connsiteY13" fmla="*/ 1320269 h 1407220"/>
              <a:gd name="connsiteX14" fmla="*/ 7600924 w 7970403"/>
              <a:gd name="connsiteY14" fmla="*/ 929252 h 1407220"/>
              <a:gd name="connsiteX15" fmla="*/ 7086576 w 7970403"/>
              <a:gd name="connsiteY15" fmla="*/ 608229 h 1407220"/>
              <a:gd name="connsiteX16" fmla="*/ 6410299 w 7970403"/>
              <a:gd name="connsiteY16" fmla="*/ 411508 h 1407220"/>
              <a:gd name="connsiteX17" fmla="*/ 5514949 w 7970403"/>
              <a:gd name="connsiteY17" fmla="*/ 736533 h 1407220"/>
              <a:gd name="connsiteX18" fmla="*/ 4333849 w 7970403"/>
              <a:gd name="connsiteY18" fmla="*/ 1349787 h 1407220"/>
              <a:gd name="connsiteX19" fmla="*/ 3190849 w 7970403"/>
              <a:gd name="connsiteY19" fmla="*/ 1081130 h 1407220"/>
              <a:gd name="connsiteX20" fmla="*/ 1895449 w 7970403"/>
              <a:gd name="connsiteY20" fmla="*/ 913984 h 1407220"/>
              <a:gd name="connsiteX21" fmla="*/ 1038199 w 7970403"/>
              <a:gd name="connsiteY21" fmla="*/ 942560 h 1407220"/>
              <a:gd name="connsiteX22" fmla="*/ 485749 w 7970403"/>
              <a:gd name="connsiteY22" fmla="*/ 983313 h 1407220"/>
              <a:gd name="connsiteX0" fmla="*/ 3174 w 7973577"/>
              <a:gd name="connsiteY0" fmla="*/ 625719 h 1407218"/>
              <a:gd name="connsiteX1" fmla="*/ 1079473 w 7973577"/>
              <a:gd name="connsiteY1" fmla="*/ 599136 h 1407218"/>
              <a:gd name="connsiteX2" fmla="*/ 1593823 w 7973577"/>
              <a:gd name="connsiteY2" fmla="*/ 598875 h 1407218"/>
              <a:gd name="connsiteX3" fmla="*/ 2165323 w 7973577"/>
              <a:gd name="connsiteY3" fmla="*/ 656286 h 1407218"/>
              <a:gd name="connsiteX4" fmla="*/ 2660623 w 7973577"/>
              <a:gd name="connsiteY4" fmla="*/ 672075 h 1407218"/>
              <a:gd name="connsiteX5" fmla="*/ 3155923 w 7973577"/>
              <a:gd name="connsiteY5" fmla="*/ 722179 h 1407218"/>
              <a:gd name="connsiteX6" fmla="*/ 3803623 w 7973577"/>
              <a:gd name="connsiteY6" fmla="*/ 911375 h 1407218"/>
              <a:gd name="connsiteX7" fmla="*/ 4413223 w 7973577"/>
              <a:gd name="connsiteY7" fmla="*/ 962262 h 1407218"/>
              <a:gd name="connsiteX8" fmla="*/ 5070448 w 7973577"/>
              <a:gd name="connsiteY8" fmla="*/ 555296 h 1407218"/>
              <a:gd name="connsiteX9" fmla="*/ 6213448 w 7973577"/>
              <a:gd name="connsiteY9" fmla="*/ 65869 h 1407218"/>
              <a:gd name="connsiteX10" fmla="*/ 6984973 w 7973577"/>
              <a:gd name="connsiteY10" fmla="*/ 160073 h 1407218"/>
              <a:gd name="connsiteX11" fmla="*/ 7565998 w 7973577"/>
              <a:gd name="connsiteY11" fmla="*/ 469309 h 1407218"/>
              <a:gd name="connsiteX12" fmla="*/ 7968354 w 7973577"/>
              <a:gd name="connsiteY12" fmla="*/ 896415 h 1407218"/>
              <a:gd name="connsiteX13" fmla="*/ 7966049 w 7973577"/>
              <a:gd name="connsiteY13" fmla="*/ 1320267 h 1407218"/>
              <a:gd name="connsiteX14" fmla="*/ 7604098 w 7973577"/>
              <a:gd name="connsiteY14" fmla="*/ 929250 h 1407218"/>
              <a:gd name="connsiteX15" fmla="*/ 7089750 w 7973577"/>
              <a:gd name="connsiteY15" fmla="*/ 608227 h 1407218"/>
              <a:gd name="connsiteX16" fmla="*/ 6413473 w 7973577"/>
              <a:gd name="connsiteY16" fmla="*/ 411506 h 1407218"/>
              <a:gd name="connsiteX17" fmla="*/ 5518123 w 7973577"/>
              <a:gd name="connsiteY17" fmla="*/ 736531 h 1407218"/>
              <a:gd name="connsiteX18" fmla="*/ 4337023 w 7973577"/>
              <a:gd name="connsiteY18" fmla="*/ 1349785 h 1407218"/>
              <a:gd name="connsiteX19" fmla="*/ 3194023 w 7973577"/>
              <a:gd name="connsiteY19" fmla="*/ 1081128 h 1407218"/>
              <a:gd name="connsiteX20" fmla="*/ 1898623 w 7973577"/>
              <a:gd name="connsiteY20" fmla="*/ 913982 h 1407218"/>
              <a:gd name="connsiteX21" fmla="*/ 1041373 w 7973577"/>
              <a:gd name="connsiteY21" fmla="*/ 942558 h 1407218"/>
              <a:gd name="connsiteX22" fmla="*/ 0 w 7973577"/>
              <a:gd name="connsiteY22" fmla="*/ 962270 h 14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73577" h="1407218">
                <a:moveTo>
                  <a:pt x="3174" y="625719"/>
                </a:moveTo>
                <a:lnTo>
                  <a:pt x="1079473" y="599136"/>
                </a:lnTo>
                <a:cubicBezTo>
                  <a:pt x="1265210" y="583261"/>
                  <a:pt x="1412848" y="589350"/>
                  <a:pt x="1593823" y="598875"/>
                </a:cubicBezTo>
                <a:cubicBezTo>
                  <a:pt x="1774798" y="608400"/>
                  <a:pt x="1987523" y="644086"/>
                  <a:pt x="2165323" y="656286"/>
                </a:cubicBezTo>
                <a:cubicBezTo>
                  <a:pt x="2343123" y="668486"/>
                  <a:pt x="2495523" y="661093"/>
                  <a:pt x="2660623" y="672075"/>
                </a:cubicBezTo>
                <a:cubicBezTo>
                  <a:pt x="2825723" y="683057"/>
                  <a:pt x="2965423" y="682296"/>
                  <a:pt x="3155923" y="722179"/>
                </a:cubicBezTo>
                <a:cubicBezTo>
                  <a:pt x="3346423" y="762062"/>
                  <a:pt x="3594073" y="871361"/>
                  <a:pt x="3803623" y="911375"/>
                </a:cubicBezTo>
                <a:cubicBezTo>
                  <a:pt x="4013173" y="951389"/>
                  <a:pt x="4202086" y="1021608"/>
                  <a:pt x="4413223" y="962262"/>
                </a:cubicBezTo>
                <a:cubicBezTo>
                  <a:pt x="4624360" y="902916"/>
                  <a:pt x="4770411" y="704695"/>
                  <a:pt x="5070448" y="555296"/>
                </a:cubicBezTo>
                <a:cubicBezTo>
                  <a:pt x="5370485" y="405897"/>
                  <a:pt x="5894361" y="131739"/>
                  <a:pt x="6213448" y="65869"/>
                </a:cubicBezTo>
                <a:cubicBezTo>
                  <a:pt x="6532535" y="-1"/>
                  <a:pt x="6759548" y="92833"/>
                  <a:pt x="6984973" y="160073"/>
                </a:cubicBezTo>
                <a:cubicBezTo>
                  <a:pt x="7210398" y="227313"/>
                  <a:pt x="7402101" y="346585"/>
                  <a:pt x="7565998" y="469309"/>
                </a:cubicBezTo>
                <a:cubicBezTo>
                  <a:pt x="7729895" y="592033"/>
                  <a:pt x="7787231" y="891281"/>
                  <a:pt x="7968354" y="896415"/>
                </a:cubicBezTo>
                <a:cubicBezTo>
                  <a:pt x="7963890" y="1090165"/>
                  <a:pt x="7973577" y="1180819"/>
                  <a:pt x="7966049" y="1320267"/>
                </a:cubicBezTo>
                <a:cubicBezTo>
                  <a:pt x="7869621" y="1326365"/>
                  <a:pt x="7604098" y="929250"/>
                  <a:pt x="7604098" y="929250"/>
                </a:cubicBezTo>
                <a:cubicBezTo>
                  <a:pt x="7591399" y="916971"/>
                  <a:pt x="7226274" y="683659"/>
                  <a:pt x="7089750" y="608227"/>
                </a:cubicBezTo>
                <a:lnTo>
                  <a:pt x="6413473" y="411506"/>
                </a:lnTo>
                <a:cubicBezTo>
                  <a:pt x="6067398" y="408331"/>
                  <a:pt x="5864198" y="580151"/>
                  <a:pt x="5518123" y="736531"/>
                </a:cubicBezTo>
                <a:cubicBezTo>
                  <a:pt x="5172048" y="892911"/>
                  <a:pt x="4724373" y="1292352"/>
                  <a:pt x="4337023" y="1349785"/>
                </a:cubicBezTo>
                <a:cubicBezTo>
                  <a:pt x="3949673" y="1407218"/>
                  <a:pt x="3600423" y="1132711"/>
                  <a:pt x="3194023" y="1081128"/>
                </a:cubicBezTo>
                <a:lnTo>
                  <a:pt x="1898623" y="913982"/>
                </a:lnTo>
                <a:lnTo>
                  <a:pt x="1041373" y="942558"/>
                </a:lnTo>
                <a:cubicBezTo>
                  <a:pt x="806423" y="954113"/>
                  <a:pt x="92075" y="971795"/>
                  <a:pt x="0" y="962270"/>
                </a:cubicBezTo>
              </a:path>
            </a:pathLst>
          </a:custGeom>
          <a:solidFill>
            <a:srgbClr val="79665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19" name="Freeform 18"/>
          <p:cNvSpPr/>
          <p:nvPr/>
        </p:nvSpPr>
        <p:spPr>
          <a:xfrm>
            <a:off x="4351137" y="4641939"/>
            <a:ext cx="4323967" cy="378272"/>
          </a:xfrm>
          <a:custGeom>
            <a:avLst/>
            <a:gdLst>
              <a:gd name="connsiteX0" fmla="*/ 0 w 7573963"/>
              <a:gd name="connsiteY0" fmla="*/ 157162 h 554037"/>
              <a:gd name="connsiteX1" fmla="*/ 600075 w 7573963"/>
              <a:gd name="connsiteY1" fmla="*/ 109537 h 554037"/>
              <a:gd name="connsiteX2" fmla="*/ 1114425 w 7573963"/>
              <a:gd name="connsiteY2" fmla="*/ 61912 h 554037"/>
              <a:gd name="connsiteX3" fmla="*/ 1685925 w 7573963"/>
              <a:gd name="connsiteY3" fmla="*/ 166687 h 554037"/>
              <a:gd name="connsiteX4" fmla="*/ 2466975 w 7573963"/>
              <a:gd name="connsiteY4" fmla="*/ 166687 h 554037"/>
              <a:gd name="connsiteX5" fmla="*/ 2695575 w 7573963"/>
              <a:gd name="connsiteY5" fmla="*/ 90487 h 554037"/>
              <a:gd name="connsiteX6" fmla="*/ 3533775 w 7573963"/>
              <a:gd name="connsiteY6" fmla="*/ 42862 h 554037"/>
              <a:gd name="connsiteX7" fmla="*/ 3886200 w 7573963"/>
              <a:gd name="connsiteY7" fmla="*/ 109537 h 554037"/>
              <a:gd name="connsiteX8" fmla="*/ 4591050 w 7573963"/>
              <a:gd name="connsiteY8" fmla="*/ 176212 h 554037"/>
              <a:gd name="connsiteX9" fmla="*/ 5438775 w 7573963"/>
              <a:gd name="connsiteY9" fmla="*/ 176212 h 554037"/>
              <a:gd name="connsiteX10" fmla="*/ 6381750 w 7573963"/>
              <a:gd name="connsiteY10" fmla="*/ 80962 h 554037"/>
              <a:gd name="connsiteX11" fmla="*/ 7077075 w 7573963"/>
              <a:gd name="connsiteY11" fmla="*/ 42862 h 554037"/>
              <a:gd name="connsiteX12" fmla="*/ 7505700 w 7573963"/>
              <a:gd name="connsiteY12" fmla="*/ 71437 h 554037"/>
              <a:gd name="connsiteX13" fmla="*/ 7486650 w 7573963"/>
              <a:gd name="connsiteY13" fmla="*/ 471487 h 554037"/>
              <a:gd name="connsiteX14" fmla="*/ 7010400 w 7573963"/>
              <a:gd name="connsiteY14" fmla="*/ 423862 h 554037"/>
              <a:gd name="connsiteX15" fmla="*/ 5753100 w 7573963"/>
              <a:gd name="connsiteY15" fmla="*/ 442912 h 554037"/>
              <a:gd name="connsiteX16" fmla="*/ 4933950 w 7573963"/>
              <a:gd name="connsiteY16" fmla="*/ 404812 h 554037"/>
              <a:gd name="connsiteX17" fmla="*/ 3886200 w 7573963"/>
              <a:gd name="connsiteY17" fmla="*/ 528637 h 554037"/>
              <a:gd name="connsiteX18" fmla="*/ 2771775 w 7573963"/>
              <a:gd name="connsiteY18" fmla="*/ 481012 h 554037"/>
              <a:gd name="connsiteX19" fmla="*/ 1409700 w 7573963"/>
              <a:gd name="connsiteY19" fmla="*/ 519112 h 554037"/>
              <a:gd name="connsiteX20" fmla="*/ 561975 w 7573963"/>
              <a:gd name="connsiteY20" fmla="*/ 547687 h 554037"/>
              <a:gd name="connsiteX21" fmla="*/ 19050 w 7573963"/>
              <a:gd name="connsiteY21" fmla="*/ 481012 h 554037"/>
              <a:gd name="connsiteX22" fmla="*/ 19050 w 7573963"/>
              <a:gd name="connsiteY22" fmla="*/ 481012 h 554037"/>
              <a:gd name="connsiteX0" fmla="*/ 0 w 7573963"/>
              <a:gd name="connsiteY0" fmla="*/ 157162 h 554037"/>
              <a:gd name="connsiteX1" fmla="*/ 600075 w 7573963"/>
              <a:gd name="connsiteY1" fmla="*/ 109537 h 554037"/>
              <a:gd name="connsiteX2" fmla="*/ 1114425 w 7573963"/>
              <a:gd name="connsiteY2" fmla="*/ 61912 h 554037"/>
              <a:gd name="connsiteX3" fmla="*/ 1685925 w 7573963"/>
              <a:gd name="connsiteY3" fmla="*/ 166687 h 554037"/>
              <a:gd name="connsiteX4" fmla="*/ 2466975 w 7573963"/>
              <a:gd name="connsiteY4" fmla="*/ 166687 h 554037"/>
              <a:gd name="connsiteX5" fmla="*/ 2695575 w 7573963"/>
              <a:gd name="connsiteY5" fmla="*/ 90487 h 554037"/>
              <a:gd name="connsiteX6" fmla="*/ 3533775 w 7573963"/>
              <a:gd name="connsiteY6" fmla="*/ 42862 h 554037"/>
              <a:gd name="connsiteX7" fmla="*/ 3886200 w 7573963"/>
              <a:gd name="connsiteY7" fmla="*/ 109537 h 554037"/>
              <a:gd name="connsiteX8" fmla="*/ 4591050 w 7573963"/>
              <a:gd name="connsiteY8" fmla="*/ 176212 h 554037"/>
              <a:gd name="connsiteX9" fmla="*/ 5438775 w 7573963"/>
              <a:gd name="connsiteY9" fmla="*/ 176212 h 554037"/>
              <a:gd name="connsiteX10" fmla="*/ 6381750 w 7573963"/>
              <a:gd name="connsiteY10" fmla="*/ 80962 h 554037"/>
              <a:gd name="connsiteX11" fmla="*/ 7077075 w 7573963"/>
              <a:gd name="connsiteY11" fmla="*/ 42862 h 554037"/>
              <a:gd name="connsiteX12" fmla="*/ 7505700 w 7573963"/>
              <a:gd name="connsiteY12" fmla="*/ 71437 h 554037"/>
              <a:gd name="connsiteX13" fmla="*/ 7486650 w 7573963"/>
              <a:gd name="connsiteY13" fmla="*/ 471487 h 554037"/>
              <a:gd name="connsiteX14" fmla="*/ 7010400 w 7573963"/>
              <a:gd name="connsiteY14" fmla="*/ 423862 h 554037"/>
              <a:gd name="connsiteX15" fmla="*/ 5753100 w 7573963"/>
              <a:gd name="connsiteY15" fmla="*/ 442912 h 554037"/>
              <a:gd name="connsiteX16" fmla="*/ 4933950 w 7573963"/>
              <a:gd name="connsiteY16" fmla="*/ 404812 h 554037"/>
              <a:gd name="connsiteX17" fmla="*/ 3886200 w 7573963"/>
              <a:gd name="connsiteY17" fmla="*/ 528637 h 554037"/>
              <a:gd name="connsiteX18" fmla="*/ 2771775 w 7573963"/>
              <a:gd name="connsiteY18" fmla="*/ 481012 h 554037"/>
              <a:gd name="connsiteX19" fmla="*/ 1409700 w 7573963"/>
              <a:gd name="connsiteY19" fmla="*/ 519112 h 554037"/>
              <a:gd name="connsiteX20" fmla="*/ 561975 w 7573963"/>
              <a:gd name="connsiteY20" fmla="*/ 547687 h 554037"/>
              <a:gd name="connsiteX21" fmla="*/ 19050 w 7573963"/>
              <a:gd name="connsiteY21" fmla="*/ 481012 h 554037"/>
              <a:gd name="connsiteX22" fmla="*/ 19050 w 7573963"/>
              <a:gd name="connsiteY22" fmla="*/ 481012 h 554037"/>
              <a:gd name="connsiteX0" fmla="*/ 0 w 7573963"/>
              <a:gd name="connsiteY0" fmla="*/ 117475 h 514350"/>
              <a:gd name="connsiteX1" fmla="*/ 600075 w 7573963"/>
              <a:gd name="connsiteY1" fmla="*/ 69850 h 514350"/>
              <a:gd name="connsiteX2" fmla="*/ 1114425 w 7573963"/>
              <a:gd name="connsiteY2" fmla="*/ 22225 h 514350"/>
              <a:gd name="connsiteX3" fmla="*/ 1685925 w 7573963"/>
              <a:gd name="connsiteY3" fmla="*/ 127000 h 514350"/>
              <a:gd name="connsiteX4" fmla="*/ 2466975 w 7573963"/>
              <a:gd name="connsiteY4" fmla="*/ 127000 h 514350"/>
              <a:gd name="connsiteX5" fmla="*/ 2695575 w 7573963"/>
              <a:gd name="connsiteY5" fmla="*/ 50800 h 514350"/>
              <a:gd name="connsiteX6" fmla="*/ 3533775 w 7573963"/>
              <a:gd name="connsiteY6" fmla="*/ 3175 h 514350"/>
              <a:gd name="connsiteX7" fmla="*/ 3886200 w 7573963"/>
              <a:gd name="connsiteY7" fmla="*/ 69850 h 514350"/>
              <a:gd name="connsiteX8" fmla="*/ 4591050 w 7573963"/>
              <a:gd name="connsiteY8" fmla="*/ 136525 h 514350"/>
              <a:gd name="connsiteX9" fmla="*/ 5438775 w 7573963"/>
              <a:gd name="connsiteY9" fmla="*/ 136525 h 514350"/>
              <a:gd name="connsiteX10" fmla="*/ 6381750 w 7573963"/>
              <a:gd name="connsiteY10" fmla="*/ 41275 h 514350"/>
              <a:gd name="connsiteX11" fmla="*/ 7077075 w 7573963"/>
              <a:gd name="connsiteY11" fmla="*/ 3175 h 514350"/>
              <a:gd name="connsiteX12" fmla="*/ 7505700 w 7573963"/>
              <a:gd name="connsiteY12" fmla="*/ 31750 h 514350"/>
              <a:gd name="connsiteX13" fmla="*/ 7486650 w 7573963"/>
              <a:gd name="connsiteY13" fmla="*/ 431800 h 514350"/>
              <a:gd name="connsiteX14" fmla="*/ 7010400 w 7573963"/>
              <a:gd name="connsiteY14" fmla="*/ 384175 h 514350"/>
              <a:gd name="connsiteX15" fmla="*/ 5753100 w 7573963"/>
              <a:gd name="connsiteY15" fmla="*/ 403225 h 514350"/>
              <a:gd name="connsiteX16" fmla="*/ 4933950 w 7573963"/>
              <a:gd name="connsiteY16" fmla="*/ 365125 h 514350"/>
              <a:gd name="connsiteX17" fmla="*/ 3886200 w 7573963"/>
              <a:gd name="connsiteY17" fmla="*/ 488950 h 514350"/>
              <a:gd name="connsiteX18" fmla="*/ 2771775 w 7573963"/>
              <a:gd name="connsiteY18" fmla="*/ 441325 h 514350"/>
              <a:gd name="connsiteX19" fmla="*/ 1409700 w 7573963"/>
              <a:gd name="connsiteY19" fmla="*/ 479425 h 514350"/>
              <a:gd name="connsiteX20" fmla="*/ 561975 w 7573963"/>
              <a:gd name="connsiteY20" fmla="*/ 508000 h 514350"/>
              <a:gd name="connsiteX21" fmla="*/ 19050 w 7573963"/>
              <a:gd name="connsiteY21" fmla="*/ 441325 h 514350"/>
              <a:gd name="connsiteX22" fmla="*/ 19050 w 7573963"/>
              <a:gd name="connsiteY22" fmla="*/ 441325 h 514350"/>
              <a:gd name="connsiteX0" fmla="*/ 0 w 7569200"/>
              <a:gd name="connsiteY0" fmla="*/ 117475 h 514350"/>
              <a:gd name="connsiteX1" fmla="*/ 600075 w 7569200"/>
              <a:gd name="connsiteY1" fmla="*/ 69850 h 514350"/>
              <a:gd name="connsiteX2" fmla="*/ 1114425 w 7569200"/>
              <a:gd name="connsiteY2" fmla="*/ 22225 h 514350"/>
              <a:gd name="connsiteX3" fmla="*/ 1685925 w 7569200"/>
              <a:gd name="connsiteY3" fmla="*/ 127000 h 514350"/>
              <a:gd name="connsiteX4" fmla="*/ 2466975 w 7569200"/>
              <a:gd name="connsiteY4" fmla="*/ 127000 h 514350"/>
              <a:gd name="connsiteX5" fmla="*/ 2695575 w 7569200"/>
              <a:gd name="connsiteY5" fmla="*/ 50800 h 514350"/>
              <a:gd name="connsiteX6" fmla="*/ 3533775 w 7569200"/>
              <a:gd name="connsiteY6" fmla="*/ 3175 h 514350"/>
              <a:gd name="connsiteX7" fmla="*/ 3886200 w 7569200"/>
              <a:gd name="connsiteY7" fmla="*/ 69850 h 514350"/>
              <a:gd name="connsiteX8" fmla="*/ 4591050 w 7569200"/>
              <a:gd name="connsiteY8" fmla="*/ 136525 h 514350"/>
              <a:gd name="connsiteX9" fmla="*/ 5438775 w 7569200"/>
              <a:gd name="connsiteY9" fmla="*/ 136525 h 514350"/>
              <a:gd name="connsiteX10" fmla="*/ 6381750 w 7569200"/>
              <a:gd name="connsiteY10" fmla="*/ 41275 h 514350"/>
              <a:gd name="connsiteX11" fmla="*/ 7077075 w 7569200"/>
              <a:gd name="connsiteY11" fmla="*/ 3175 h 514350"/>
              <a:gd name="connsiteX12" fmla="*/ 7505700 w 7569200"/>
              <a:gd name="connsiteY12" fmla="*/ 31750 h 514350"/>
              <a:gd name="connsiteX13" fmla="*/ 7486650 w 7569200"/>
              <a:gd name="connsiteY13" fmla="*/ 431800 h 514350"/>
              <a:gd name="connsiteX14" fmla="*/ 7010400 w 7569200"/>
              <a:gd name="connsiteY14" fmla="*/ 384175 h 514350"/>
              <a:gd name="connsiteX15" fmla="*/ 5753100 w 7569200"/>
              <a:gd name="connsiteY15" fmla="*/ 403225 h 514350"/>
              <a:gd name="connsiteX16" fmla="*/ 4933950 w 7569200"/>
              <a:gd name="connsiteY16" fmla="*/ 365125 h 514350"/>
              <a:gd name="connsiteX17" fmla="*/ 3886200 w 7569200"/>
              <a:gd name="connsiteY17" fmla="*/ 488950 h 514350"/>
              <a:gd name="connsiteX18" fmla="*/ 2771775 w 7569200"/>
              <a:gd name="connsiteY18" fmla="*/ 441325 h 514350"/>
              <a:gd name="connsiteX19" fmla="*/ 1409700 w 7569200"/>
              <a:gd name="connsiteY19" fmla="*/ 479425 h 514350"/>
              <a:gd name="connsiteX20" fmla="*/ 561975 w 7569200"/>
              <a:gd name="connsiteY20" fmla="*/ 508000 h 514350"/>
              <a:gd name="connsiteX21" fmla="*/ 19050 w 7569200"/>
              <a:gd name="connsiteY21" fmla="*/ 441325 h 514350"/>
              <a:gd name="connsiteX22" fmla="*/ 19050 w 7569200"/>
              <a:gd name="connsiteY22" fmla="*/ 441325 h 514350"/>
              <a:gd name="connsiteX0" fmla="*/ 0 w 7567732"/>
              <a:gd name="connsiteY0" fmla="*/ 119314 h 516189"/>
              <a:gd name="connsiteX1" fmla="*/ 600075 w 7567732"/>
              <a:gd name="connsiteY1" fmla="*/ 71689 h 516189"/>
              <a:gd name="connsiteX2" fmla="*/ 1114425 w 7567732"/>
              <a:gd name="connsiteY2" fmla="*/ 24064 h 516189"/>
              <a:gd name="connsiteX3" fmla="*/ 1685925 w 7567732"/>
              <a:gd name="connsiteY3" fmla="*/ 128839 h 516189"/>
              <a:gd name="connsiteX4" fmla="*/ 2466975 w 7567732"/>
              <a:gd name="connsiteY4" fmla="*/ 128839 h 516189"/>
              <a:gd name="connsiteX5" fmla="*/ 2695575 w 7567732"/>
              <a:gd name="connsiteY5" fmla="*/ 52639 h 516189"/>
              <a:gd name="connsiteX6" fmla="*/ 3533775 w 7567732"/>
              <a:gd name="connsiteY6" fmla="*/ 5014 h 516189"/>
              <a:gd name="connsiteX7" fmla="*/ 3886200 w 7567732"/>
              <a:gd name="connsiteY7" fmla="*/ 71689 h 516189"/>
              <a:gd name="connsiteX8" fmla="*/ 4591050 w 7567732"/>
              <a:gd name="connsiteY8" fmla="*/ 138364 h 516189"/>
              <a:gd name="connsiteX9" fmla="*/ 5438775 w 7567732"/>
              <a:gd name="connsiteY9" fmla="*/ 138364 h 516189"/>
              <a:gd name="connsiteX10" fmla="*/ 6381750 w 7567732"/>
              <a:gd name="connsiteY10" fmla="*/ 43114 h 516189"/>
              <a:gd name="connsiteX11" fmla="*/ 7077075 w 7567732"/>
              <a:gd name="connsiteY11" fmla="*/ 5014 h 516189"/>
              <a:gd name="connsiteX12" fmla="*/ 7496894 w 7567732"/>
              <a:gd name="connsiteY12" fmla="*/ 73201 h 516189"/>
              <a:gd name="connsiteX13" fmla="*/ 7486650 w 7567732"/>
              <a:gd name="connsiteY13" fmla="*/ 433639 h 516189"/>
              <a:gd name="connsiteX14" fmla="*/ 7010400 w 7567732"/>
              <a:gd name="connsiteY14" fmla="*/ 386014 h 516189"/>
              <a:gd name="connsiteX15" fmla="*/ 5753100 w 7567732"/>
              <a:gd name="connsiteY15" fmla="*/ 405064 h 516189"/>
              <a:gd name="connsiteX16" fmla="*/ 4933950 w 7567732"/>
              <a:gd name="connsiteY16" fmla="*/ 366964 h 516189"/>
              <a:gd name="connsiteX17" fmla="*/ 3886200 w 7567732"/>
              <a:gd name="connsiteY17" fmla="*/ 490789 h 516189"/>
              <a:gd name="connsiteX18" fmla="*/ 2771775 w 7567732"/>
              <a:gd name="connsiteY18" fmla="*/ 443164 h 516189"/>
              <a:gd name="connsiteX19" fmla="*/ 1409700 w 7567732"/>
              <a:gd name="connsiteY19" fmla="*/ 481264 h 516189"/>
              <a:gd name="connsiteX20" fmla="*/ 561975 w 7567732"/>
              <a:gd name="connsiteY20" fmla="*/ 509839 h 516189"/>
              <a:gd name="connsiteX21" fmla="*/ 19050 w 7567732"/>
              <a:gd name="connsiteY21" fmla="*/ 443164 h 516189"/>
              <a:gd name="connsiteX22" fmla="*/ 19050 w 7567732"/>
              <a:gd name="connsiteY22" fmla="*/ 443164 h 516189"/>
              <a:gd name="connsiteX0" fmla="*/ 0 w 7567732"/>
              <a:gd name="connsiteY0" fmla="*/ 119314 h 516189"/>
              <a:gd name="connsiteX1" fmla="*/ 600075 w 7567732"/>
              <a:gd name="connsiteY1" fmla="*/ 71689 h 516189"/>
              <a:gd name="connsiteX2" fmla="*/ 1114425 w 7567732"/>
              <a:gd name="connsiteY2" fmla="*/ 24064 h 516189"/>
              <a:gd name="connsiteX3" fmla="*/ 1685925 w 7567732"/>
              <a:gd name="connsiteY3" fmla="*/ 128839 h 516189"/>
              <a:gd name="connsiteX4" fmla="*/ 2466975 w 7567732"/>
              <a:gd name="connsiteY4" fmla="*/ 128839 h 516189"/>
              <a:gd name="connsiteX5" fmla="*/ 2695575 w 7567732"/>
              <a:gd name="connsiteY5" fmla="*/ 52639 h 516189"/>
              <a:gd name="connsiteX6" fmla="*/ 3533775 w 7567732"/>
              <a:gd name="connsiteY6" fmla="*/ 5014 h 516189"/>
              <a:gd name="connsiteX7" fmla="*/ 3886200 w 7567732"/>
              <a:gd name="connsiteY7" fmla="*/ 71689 h 516189"/>
              <a:gd name="connsiteX8" fmla="*/ 4591050 w 7567732"/>
              <a:gd name="connsiteY8" fmla="*/ 138364 h 516189"/>
              <a:gd name="connsiteX9" fmla="*/ 5438775 w 7567732"/>
              <a:gd name="connsiteY9" fmla="*/ 138364 h 516189"/>
              <a:gd name="connsiteX10" fmla="*/ 6381750 w 7567732"/>
              <a:gd name="connsiteY10" fmla="*/ 43114 h 516189"/>
              <a:gd name="connsiteX11" fmla="*/ 7077075 w 7567732"/>
              <a:gd name="connsiteY11" fmla="*/ 5014 h 516189"/>
              <a:gd name="connsiteX12" fmla="*/ 7496894 w 7567732"/>
              <a:gd name="connsiteY12" fmla="*/ 73201 h 516189"/>
              <a:gd name="connsiteX13" fmla="*/ 7486650 w 7567732"/>
              <a:gd name="connsiteY13" fmla="*/ 433639 h 516189"/>
              <a:gd name="connsiteX14" fmla="*/ 7010400 w 7567732"/>
              <a:gd name="connsiteY14" fmla="*/ 386014 h 516189"/>
              <a:gd name="connsiteX15" fmla="*/ 5753100 w 7567732"/>
              <a:gd name="connsiteY15" fmla="*/ 405064 h 516189"/>
              <a:gd name="connsiteX16" fmla="*/ 4933950 w 7567732"/>
              <a:gd name="connsiteY16" fmla="*/ 366964 h 516189"/>
              <a:gd name="connsiteX17" fmla="*/ 3886200 w 7567732"/>
              <a:gd name="connsiteY17" fmla="*/ 490789 h 516189"/>
              <a:gd name="connsiteX18" fmla="*/ 2771775 w 7567732"/>
              <a:gd name="connsiteY18" fmla="*/ 443164 h 516189"/>
              <a:gd name="connsiteX19" fmla="*/ 1409700 w 7567732"/>
              <a:gd name="connsiteY19" fmla="*/ 481264 h 516189"/>
              <a:gd name="connsiteX20" fmla="*/ 561975 w 7567732"/>
              <a:gd name="connsiteY20" fmla="*/ 509839 h 516189"/>
              <a:gd name="connsiteX21" fmla="*/ 19050 w 7567732"/>
              <a:gd name="connsiteY21" fmla="*/ 443164 h 516189"/>
              <a:gd name="connsiteX22" fmla="*/ 19050 w 7567732"/>
              <a:gd name="connsiteY22" fmla="*/ 443164 h 516189"/>
              <a:gd name="connsiteX0" fmla="*/ 0 w 7567203"/>
              <a:gd name="connsiteY0" fmla="*/ 117475 h 514350"/>
              <a:gd name="connsiteX1" fmla="*/ 600075 w 7567203"/>
              <a:gd name="connsiteY1" fmla="*/ 69850 h 514350"/>
              <a:gd name="connsiteX2" fmla="*/ 1114425 w 7567203"/>
              <a:gd name="connsiteY2" fmla="*/ 22225 h 514350"/>
              <a:gd name="connsiteX3" fmla="*/ 1685925 w 7567203"/>
              <a:gd name="connsiteY3" fmla="*/ 127000 h 514350"/>
              <a:gd name="connsiteX4" fmla="*/ 2466975 w 7567203"/>
              <a:gd name="connsiteY4" fmla="*/ 127000 h 514350"/>
              <a:gd name="connsiteX5" fmla="*/ 2695575 w 7567203"/>
              <a:gd name="connsiteY5" fmla="*/ 50800 h 514350"/>
              <a:gd name="connsiteX6" fmla="*/ 3533775 w 7567203"/>
              <a:gd name="connsiteY6" fmla="*/ 3175 h 514350"/>
              <a:gd name="connsiteX7" fmla="*/ 3886200 w 7567203"/>
              <a:gd name="connsiteY7" fmla="*/ 69850 h 514350"/>
              <a:gd name="connsiteX8" fmla="*/ 4591050 w 7567203"/>
              <a:gd name="connsiteY8" fmla="*/ 136525 h 514350"/>
              <a:gd name="connsiteX9" fmla="*/ 5438775 w 7567203"/>
              <a:gd name="connsiteY9" fmla="*/ 136525 h 514350"/>
              <a:gd name="connsiteX10" fmla="*/ 6381750 w 7567203"/>
              <a:gd name="connsiteY10" fmla="*/ 41275 h 514350"/>
              <a:gd name="connsiteX11" fmla="*/ 7077075 w 7567203"/>
              <a:gd name="connsiteY11" fmla="*/ 3175 h 514350"/>
              <a:gd name="connsiteX12" fmla="*/ 7493719 w 7567203"/>
              <a:gd name="connsiteY12" fmla="*/ 23737 h 514350"/>
              <a:gd name="connsiteX13" fmla="*/ 7486650 w 7567203"/>
              <a:gd name="connsiteY13" fmla="*/ 431800 h 514350"/>
              <a:gd name="connsiteX14" fmla="*/ 7010400 w 7567203"/>
              <a:gd name="connsiteY14" fmla="*/ 384175 h 514350"/>
              <a:gd name="connsiteX15" fmla="*/ 5753100 w 7567203"/>
              <a:gd name="connsiteY15" fmla="*/ 403225 h 514350"/>
              <a:gd name="connsiteX16" fmla="*/ 4933950 w 7567203"/>
              <a:gd name="connsiteY16" fmla="*/ 365125 h 514350"/>
              <a:gd name="connsiteX17" fmla="*/ 3886200 w 7567203"/>
              <a:gd name="connsiteY17" fmla="*/ 488950 h 514350"/>
              <a:gd name="connsiteX18" fmla="*/ 2771775 w 7567203"/>
              <a:gd name="connsiteY18" fmla="*/ 441325 h 514350"/>
              <a:gd name="connsiteX19" fmla="*/ 1409700 w 7567203"/>
              <a:gd name="connsiteY19" fmla="*/ 479425 h 514350"/>
              <a:gd name="connsiteX20" fmla="*/ 561975 w 7567203"/>
              <a:gd name="connsiteY20" fmla="*/ 508000 h 514350"/>
              <a:gd name="connsiteX21" fmla="*/ 19050 w 7567203"/>
              <a:gd name="connsiteY21" fmla="*/ 441325 h 514350"/>
              <a:gd name="connsiteX22" fmla="*/ 19050 w 7567203"/>
              <a:gd name="connsiteY22" fmla="*/ 441325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22" fmla="*/ 19050 w 7494178"/>
              <a:gd name="connsiteY22" fmla="*/ 441325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22" fmla="*/ 19050 w 7494178"/>
              <a:gd name="connsiteY22" fmla="*/ 441325 h 514350"/>
              <a:gd name="connsiteX0" fmla="*/ 73025 w 7567203"/>
              <a:gd name="connsiteY0" fmla="*/ 117475 h 514350"/>
              <a:gd name="connsiteX1" fmla="*/ 673100 w 7567203"/>
              <a:gd name="connsiteY1" fmla="*/ 69850 h 514350"/>
              <a:gd name="connsiteX2" fmla="*/ 1187450 w 7567203"/>
              <a:gd name="connsiteY2" fmla="*/ 22225 h 514350"/>
              <a:gd name="connsiteX3" fmla="*/ 1758950 w 7567203"/>
              <a:gd name="connsiteY3" fmla="*/ 127000 h 514350"/>
              <a:gd name="connsiteX4" fmla="*/ 2540000 w 7567203"/>
              <a:gd name="connsiteY4" fmla="*/ 127000 h 514350"/>
              <a:gd name="connsiteX5" fmla="*/ 2768600 w 7567203"/>
              <a:gd name="connsiteY5" fmla="*/ 50800 h 514350"/>
              <a:gd name="connsiteX6" fmla="*/ 3606800 w 7567203"/>
              <a:gd name="connsiteY6" fmla="*/ 3175 h 514350"/>
              <a:gd name="connsiteX7" fmla="*/ 3959225 w 7567203"/>
              <a:gd name="connsiteY7" fmla="*/ 69850 h 514350"/>
              <a:gd name="connsiteX8" fmla="*/ 4664075 w 7567203"/>
              <a:gd name="connsiteY8" fmla="*/ 136525 h 514350"/>
              <a:gd name="connsiteX9" fmla="*/ 5511800 w 7567203"/>
              <a:gd name="connsiteY9" fmla="*/ 136525 h 514350"/>
              <a:gd name="connsiteX10" fmla="*/ 6454775 w 7567203"/>
              <a:gd name="connsiteY10" fmla="*/ 41275 h 514350"/>
              <a:gd name="connsiteX11" fmla="*/ 7150100 w 7567203"/>
              <a:gd name="connsiteY11" fmla="*/ 3175 h 514350"/>
              <a:gd name="connsiteX12" fmla="*/ 7566744 w 7567203"/>
              <a:gd name="connsiteY12" fmla="*/ 23737 h 514350"/>
              <a:gd name="connsiteX13" fmla="*/ 7559675 w 7567203"/>
              <a:gd name="connsiteY13" fmla="*/ 431800 h 514350"/>
              <a:gd name="connsiteX14" fmla="*/ 7083425 w 7567203"/>
              <a:gd name="connsiteY14" fmla="*/ 384175 h 514350"/>
              <a:gd name="connsiteX15" fmla="*/ 5826125 w 7567203"/>
              <a:gd name="connsiteY15" fmla="*/ 403225 h 514350"/>
              <a:gd name="connsiteX16" fmla="*/ 5006975 w 7567203"/>
              <a:gd name="connsiteY16" fmla="*/ 365125 h 514350"/>
              <a:gd name="connsiteX17" fmla="*/ 3959225 w 7567203"/>
              <a:gd name="connsiteY17" fmla="*/ 488950 h 514350"/>
              <a:gd name="connsiteX18" fmla="*/ 2844800 w 7567203"/>
              <a:gd name="connsiteY18" fmla="*/ 441325 h 514350"/>
              <a:gd name="connsiteX19" fmla="*/ 1482725 w 7567203"/>
              <a:gd name="connsiteY19" fmla="*/ 479425 h 514350"/>
              <a:gd name="connsiteX20" fmla="*/ 635000 w 7567203"/>
              <a:gd name="connsiteY20" fmla="*/ 508000 h 514350"/>
              <a:gd name="connsiteX21" fmla="*/ 92075 w 7567203"/>
              <a:gd name="connsiteY21" fmla="*/ 441325 h 514350"/>
              <a:gd name="connsiteX22" fmla="*/ 82550 w 7567203"/>
              <a:gd name="connsiteY22" fmla="*/ 450850 h 514350"/>
              <a:gd name="connsiteX0" fmla="*/ 0 w 7494178"/>
              <a:gd name="connsiteY0" fmla="*/ 117475 h 514350"/>
              <a:gd name="connsiteX1" fmla="*/ 600075 w 7494178"/>
              <a:gd name="connsiteY1" fmla="*/ 69850 h 514350"/>
              <a:gd name="connsiteX2" fmla="*/ 1114425 w 7494178"/>
              <a:gd name="connsiteY2" fmla="*/ 22225 h 514350"/>
              <a:gd name="connsiteX3" fmla="*/ 1685925 w 7494178"/>
              <a:gd name="connsiteY3" fmla="*/ 127000 h 514350"/>
              <a:gd name="connsiteX4" fmla="*/ 2466975 w 7494178"/>
              <a:gd name="connsiteY4" fmla="*/ 127000 h 514350"/>
              <a:gd name="connsiteX5" fmla="*/ 2695575 w 7494178"/>
              <a:gd name="connsiteY5" fmla="*/ 50800 h 514350"/>
              <a:gd name="connsiteX6" fmla="*/ 3533775 w 7494178"/>
              <a:gd name="connsiteY6" fmla="*/ 3175 h 514350"/>
              <a:gd name="connsiteX7" fmla="*/ 3886200 w 7494178"/>
              <a:gd name="connsiteY7" fmla="*/ 69850 h 514350"/>
              <a:gd name="connsiteX8" fmla="*/ 4591050 w 7494178"/>
              <a:gd name="connsiteY8" fmla="*/ 136525 h 514350"/>
              <a:gd name="connsiteX9" fmla="*/ 5438775 w 7494178"/>
              <a:gd name="connsiteY9" fmla="*/ 136525 h 514350"/>
              <a:gd name="connsiteX10" fmla="*/ 6381750 w 7494178"/>
              <a:gd name="connsiteY10" fmla="*/ 41275 h 514350"/>
              <a:gd name="connsiteX11" fmla="*/ 7077075 w 7494178"/>
              <a:gd name="connsiteY11" fmla="*/ 3175 h 514350"/>
              <a:gd name="connsiteX12" fmla="*/ 7493719 w 7494178"/>
              <a:gd name="connsiteY12" fmla="*/ 23737 h 514350"/>
              <a:gd name="connsiteX13" fmla="*/ 7486650 w 7494178"/>
              <a:gd name="connsiteY13" fmla="*/ 431800 h 514350"/>
              <a:gd name="connsiteX14" fmla="*/ 7010400 w 7494178"/>
              <a:gd name="connsiteY14" fmla="*/ 384175 h 514350"/>
              <a:gd name="connsiteX15" fmla="*/ 5753100 w 7494178"/>
              <a:gd name="connsiteY15" fmla="*/ 403225 h 514350"/>
              <a:gd name="connsiteX16" fmla="*/ 4933950 w 7494178"/>
              <a:gd name="connsiteY16" fmla="*/ 365125 h 514350"/>
              <a:gd name="connsiteX17" fmla="*/ 3886200 w 7494178"/>
              <a:gd name="connsiteY17" fmla="*/ 488950 h 514350"/>
              <a:gd name="connsiteX18" fmla="*/ 2771775 w 7494178"/>
              <a:gd name="connsiteY18" fmla="*/ 441325 h 514350"/>
              <a:gd name="connsiteX19" fmla="*/ 1409700 w 7494178"/>
              <a:gd name="connsiteY19" fmla="*/ 479425 h 514350"/>
              <a:gd name="connsiteX20" fmla="*/ 561975 w 7494178"/>
              <a:gd name="connsiteY20" fmla="*/ 508000 h 514350"/>
              <a:gd name="connsiteX21" fmla="*/ 19050 w 7494178"/>
              <a:gd name="connsiteY21" fmla="*/ 441325 h 514350"/>
              <a:gd name="connsiteX0" fmla="*/ 0 w 7494178"/>
              <a:gd name="connsiteY0" fmla="*/ 117475 h 512233"/>
              <a:gd name="connsiteX1" fmla="*/ 600075 w 7494178"/>
              <a:gd name="connsiteY1" fmla="*/ 69850 h 512233"/>
              <a:gd name="connsiteX2" fmla="*/ 1114425 w 7494178"/>
              <a:gd name="connsiteY2" fmla="*/ 22225 h 512233"/>
              <a:gd name="connsiteX3" fmla="*/ 1685925 w 7494178"/>
              <a:gd name="connsiteY3" fmla="*/ 127000 h 512233"/>
              <a:gd name="connsiteX4" fmla="*/ 2466975 w 7494178"/>
              <a:gd name="connsiteY4" fmla="*/ 127000 h 512233"/>
              <a:gd name="connsiteX5" fmla="*/ 2695575 w 7494178"/>
              <a:gd name="connsiteY5" fmla="*/ 50800 h 512233"/>
              <a:gd name="connsiteX6" fmla="*/ 3533775 w 7494178"/>
              <a:gd name="connsiteY6" fmla="*/ 3175 h 512233"/>
              <a:gd name="connsiteX7" fmla="*/ 3886200 w 7494178"/>
              <a:gd name="connsiteY7" fmla="*/ 69850 h 512233"/>
              <a:gd name="connsiteX8" fmla="*/ 4591050 w 7494178"/>
              <a:gd name="connsiteY8" fmla="*/ 136525 h 512233"/>
              <a:gd name="connsiteX9" fmla="*/ 5438775 w 7494178"/>
              <a:gd name="connsiteY9" fmla="*/ 136525 h 512233"/>
              <a:gd name="connsiteX10" fmla="*/ 6381750 w 7494178"/>
              <a:gd name="connsiteY10" fmla="*/ 41275 h 512233"/>
              <a:gd name="connsiteX11" fmla="*/ 7077075 w 7494178"/>
              <a:gd name="connsiteY11" fmla="*/ 3175 h 512233"/>
              <a:gd name="connsiteX12" fmla="*/ 7493719 w 7494178"/>
              <a:gd name="connsiteY12" fmla="*/ 23737 h 512233"/>
              <a:gd name="connsiteX13" fmla="*/ 7486650 w 7494178"/>
              <a:gd name="connsiteY13" fmla="*/ 431800 h 512233"/>
              <a:gd name="connsiteX14" fmla="*/ 7010400 w 7494178"/>
              <a:gd name="connsiteY14" fmla="*/ 384175 h 512233"/>
              <a:gd name="connsiteX15" fmla="*/ 5753100 w 7494178"/>
              <a:gd name="connsiteY15" fmla="*/ 403225 h 512233"/>
              <a:gd name="connsiteX16" fmla="*/ 4933950 w 7494178"/>
              <a:gd name="connsiteY16" fmla="*/ 365125 h 512233"/>
              <a:gd name="connsiteX17" fmla="*/ 3886200 w 7494178"/>
              <a:gd name="connsiteY17" fmla="*/ 488950 h 512233"/>
              <a:gd name="connsiteX18" fmla="*/ 2771775 w 7494178"/>
              <a:gd name="connsiteY18" fmla="*/ 441325 h 512233"/>
              <a:gd name="connsiteX19" fmla="*/ 1409700 w 7494178"/>
              <a:gd name="connsiteY19" fmla="*/ 479425 h 512233"/>
              <a:gd name="connsiteX20" fmla="*/ 561975 w 7494178"/>
              <a:gd name="connsiteY20" fmla="*/ 508000 h 512233"/>
              <a:gd name="connsiteX21" fmla="*/ 9525 w 7494178"/>
              <a:gd name="connsiteY21" fmla="*/ 454025 h 512233"/>
              <a:gd name="connsiteX0" fmla="*/ 0 w 7494178"/>
              <a:gd name="connsiteY0" fmla="*/ 117475 h 512233"/>
              <a:gd name="connsiteX1" fmla="*/ 600075 w 7494178"/>
              <a:gd name="connsiteY1" fmla="*/ 69850 h 512233"/>
              <a:gd name="connsiteX2" fmla="*/ 1114425 w 7494178"/>
              <a:gd name="connsiteY2" fmla="*/ 22225 h 512233"/>
              <a:gd name="connsiteX3" fmla="*/ 1685925 w 7494178"/>
              <a:gd name="connsiteY3" fmla="*/ 127000 h 512233"/>
              <a:gd name="connsiteX4" fmla="*/ 2333625 w 7494178"/>
              <a:gd name="connsiteY4" fmla="*/ 111212 h 512233"/>
              <a:gd name="connsiteX5" fmla="*/ 2695575 w 7494178"/>
              <a:gd name="connsiteY5" fmla="*/ 50800 h 512233"/>
              <a:gd name="connsiteX6" fmla="*/ 3533775 w 7494178"/>
              <a:gd name="connsiteY6" fmla="*/ 3175 h 512233"/>
              <a:gd name="connsiteX7" fmla="*/ 3886200 w 7494178"/>
              <a:gd name="connsiteY7" fmla="*/ 69850 h 512233"/>
              <a:gd name="connsiteX8" fmla="*/ 4591050 w 7494178"/>
              <a:gd name="connsiteY8" fmla="*/ 136525 h 512233"/>
              <a:gd name="connsiteX9" fmla="*/ 5438775 w 7494178"/>
              <a:gd name="connsiteY9" fmla="*/ 136525 h 512233"/>
              <a:gd name="connsiteX10" fmla="*/ 6381750 w 7494178"/>
              <a:gd name="connsiteY10" fmla="*/ 41275 h 512233"/>
              <a:gd name="connsiteX11" fmla="*/ 7077075 w 7494178"/>
              <a:gd name="connsiteY11" fmla="*/ 3175 h 512233"/>
              <a:gd name="connsiteX12" fmla="*/ 7493719 w 7494178"/>
              <a:gd name="connsiteY12" fmla="*/ 23737 h 512233"/>
              <a:gd name="connsiteX13" fmla="*/ 7486650 w 7494178"/>
              <a:gd name="connsiteY13" fmla="*/ 431800 h 512233"/>
              <a:gd name="connsiteX14" fmla="*/ 7010400 w 7494178"/>
              <a:gd name="connsiteY14" fmla="*/ 384175 h 512233"/>
              <a:gd name="connsiteX15" fmla="*/ 5753100 w 7494178"/>
              <a:gd name="connsiteY15" fmla="*/ 403225 h 512233"/>
              <a:gd name="connsiteX16" fmla="*/ 4933950 w 7494178"/>
              <a:gd name="connsiteY16" fmla="*/ 365125 h 512233"/>
              <a:gd name="connsiteX17" fmla="*/ 3886200 w 7494178"/>
              <a:gd name="connsiteY17" fmla="*/ 488950 h 512233"/>
              <a:gd name="connsiteX18" fmla="*/ 2771775 w 7494178"/>
              <a:gd name="connsiteY18" fmla="*/ 441325 h 512233"/>
              <a:gd name="connsiteX19" fmla="*/ 1409700 w 7494178"/>
              <a:gd name="connsiteY19" fmla="*/ 479425 h 512233"/>
              <a:gd name="connsiteX20" fmla="*/ 561975 w 7494178"/>
              <a:gd name="connsiteY20" fmla="*/ 508000 h 512233"/>
              <a:gd name="connsiteX21" fmla="*/ 9525 w 7494178"/>
              <a:gd name="connsiteY21" fmla="*/ 454025 h 512233"/>
              <a:gd name="connsiteX0" fmla="*/ 0 w 7494178"/>
              <a:gd name="connsiteY0" fmla="*/ 375736 h 770494"/>
              <a:gd name="connsiteX1" fmla="*/ 600075 w 7494178"/>
              <a:gd name="connsiteY1" fmla="*/ 328111 h 770494"/>
              <a:gd name="connsiteX2" fmla="*/ 1114425 w 7494178"/>
              <a:gd name="connsiteY2" fmla="*/ 280486 h 770494"/>
              <a:gd name="connsiteX3" fmla="*/ 1685925 w 7494178"/>
              <a:gd name="connsiteY3" fmla="*/ 385261 h 770494"/>
              <a:gd name="connsiteX4" fmla="*/ 2333625 w 7494178"/>
              <a:gd name="connsiteY4" fmla="*/ 369473 h 770494"/>
              <a:gd name="connsiteX5" fmla="*/ 2695575 w 7494178"/>
              <a:gd name="connsiteY5" fmla="*/ 309061 h 770494"/>
              <a:gd name="connsiteX6" fmla="*/ 3533775 w 7494178"/>
              <a:gd name="connsiteY6" fmla="*/ 261436 h 770494"/>
              <a:gd name="connsiteX7" fmla="*/ 3886200 w 7494178"/>
              <a:gd name="connsiteY7" fmla="*/ 328111 h 770494"/>
              <a:gd name="connsiteX8" fmla="*/ 4591050 w 7494178"/>
              <a:gd name="connsiteY8" fmla="*/ 394786 h 770494"/>
              <a:gd name="connsiteX9" fmla="*/ 5476875 w 7494178"/>
              <a:gd name="connsiteY9" fmla="*/ 15875 h 770494"/>
              <a:gd name="connsiteX10" fmla="*/ 6381750 w 7494178"/>
              <a:gd name="connsiteY10" fmla="*/ 299536 h 770494"/>
              <a:gd name="connsiteX11" fmla="*/ 7077075 w 7494178"/>
              <a:gd name="connsiteY11" fmla="*/ 261436 h 770494"/>
              <a:gd name="connsiteX12" fmla="*/ 7493719 w 7494178"/>
              <a:gd name="connsiteY12" fmla="*/ 281998 h 770494"/>
              <a:gd name="connsiteX13" fmla="*/ 7486650 w 7494178"/>
              <a:gd name="connsiteY13" fmla="*/ 690061 h 770494"/>
              <a:gd name="connsiteX14" fmla="*/ 7010400 w 7494178"/>
              <a:gd name="connsiteY14" fmla="*/ 642436 h 770494"/>
              <a:gd name="connsiteX15" fmla="*/ 5753100 w 7494178"/>
              <a:gd name="connsiteY15" fmla="*/ 661486 h 770494"/>
              <a:gd name="connsiteX16" fmla="*/ 4933950 w 7494178"/>
              <a:gd name="connsiteY16" fmla="*/ 623386 h 770494"/>
              <a:gd name="connsiteX17" fmla="*/ 3886200 w 7494178"/>
              <a:gd name="connsiteY17" fmla="*/ 747211 h 770494"/>
              <a:gd name="connsiteX18" fmla="*/ 2771775 w 7494178"/>
              <a:gd name="connsiteY18" fmla="*/ 699586 h 770494"/>
              <a:gd name="connsiteX19" fmla="*/ 1409700 w 7494178"/>
              <a:gd name="connsiteY19" fmla="*/ 737686 h 770494"/>
              <a:gd name="connsiteX20" fmla="*/ 561975 w 7494178"/>
              <a:gd name="connsiteY20" fmla="*/ 766261 h 770494"/>
              <a:gd name="connsiteX21" fmla="*/ 9525 w 7494178"/>
              <a:gd name="connsiteY21" fmla="*/ 712286 h 770494"/>
              <a:gd name="connsiteX0" fmla="*/ 0 w 7494178"/>
              <a:gd name="connsiteY0" fmla="*/ 412575 h 807333"/>
              <a:gd name="connsiteX1" fmla="*/ 600075 w 7494178"/>
              <a:gd name="connsiteY1" fmla="*/ 364950 h 807333"/>
              <a:gd name="connsiteX2" fmla="*/ 1114425 w 7494178"/>
              <a:gd name="connsiteY2" fmla="*/ 317325 h 807333"/>
              <a:gd name="connsiteX3" fmla="*/ 1685925 w 7494178"/>
              <a:gd name="connsiteY3" fmla="*/ 422100 h 807333"/>
              <a:gd name="connsiteX4" fmla="*/ 2333625 w 7494178"/>
              <a:gd name="connsiteY4" fmla="*/ 406312 h 807333"/>
              <a:gd name="connsiteX5" fmla="*/ 2695575 w 7494178"/>
              <a:gd name="connsiteY5" fmla="*/ 345900 h 807333"/>
              <a:gd name="connsiteX6" fmla="*/ 3533775 w 7494178"/>
              <a:gd name="connsiteY6" fmla="*/ 298275 h 807333"/>
              <a:gd name="connsiteX7" fmla="*/ 3886200 w 7494178"/>
              <a:gd name="connsiteY7" fmla="*/ 364950 h 807333"/>
              <a:gd name="connsiteX8" fmla="*/ 4591050 w 7494178"/>
              <a:gd name="connsiteY8" fmla="*/ 431625 h 807333"/>
              <a:gd name="connsiteX9" fmla="*/ 5476875 w 7494178"/>
              <a:gd name="connsiteY9" fmla="*/ 52714 h 807333"/>
              <a:gd name="connsiteX10" fmla="*/ 6457950 w 7494178"/>
              <a:gd name="connsiteY10" fmla="*/ 115343 h 807333"/>
              <a:gd name="connsiteX11" fmla="*/ 7077075 w 7494178"/>
              <a:gd name="connsiteY11" fmla="*/ 298275 h 807333"/>
              <a:gd name="connsiteX12" fmla="*/ 7493719 w 7494178"/>
              <a:gd name="connsiteY12" fmla="*/ 318837 h 807333"/>
              <a:gd name="connsiteX13" fmla="*/ 7486650 w 7494178"/>
              <a:gd name="connsiteY13" fmla="*/ 726900 h 807333"/>
              <a:gd name="connsiteX14" fmla="*/ 7010400 w 7494178"/>
              <a:gd name="connsiteY14" fmla="*/ 679275 h 807333"/>
              <a:gd name="connsiteX15" fmla="*/ 5753100 w 7494178"/>
              <a:gd name="connsiteY15" fmla="*/ 698325 h 807333"/>
              <a:gd name="connsiteX16" fmla="*/ 4933950 w 7494178"/>
              <a:gd name="connsiteY16" fmla="*/ 660225 h 807333"/>
              <a:gd name="connsiteX17" fmla="*/ 3886200 w 7494178"/>
              <a:gd name="connsiteY17" fmla="*/ 784050 h 807333"/>
              <a:gd name="connsiteX18" fmla="*/ 2771775 w 7494178"/>
              <a:gd name="connsiteY18" fmla="*/ 736425 h 807333"/>
              <a:gd name="connsiteX19" fmla="*/ 1409700 w 7494178"/>
              <a:gd name="connsiteY19" fmla="*/ 774525 h 807333"/>
              <a:gd name="connsiteX20" fmla="*/ 561975 w 7494178"/>
              <a:gd name="connsiteY20" fmla="*/ 803100 h 807333"/>
              <a:gd name="connsiteX21" fmla="*/ 9525 w 7494178"/>
              <a:gd name="connsiteY21" fmla="*/ 749125 h 807333"/>
              <a:gd name="connsiteX0" fmla="*/ 0 w 7494178"/>
              <a:gd name="connsiteY0" fmla="*/ 412575 h 807333"/>
              <a:gd name="connsiteX1" fmla="*/ 600075 w 7494178"/>
              <a:gd name="connsiteY1" fmla="*/ 364950 h 807333"/>
              <a:gd name="connsiteX2" fmla="*/ 1114425 w 7494178"/>
              <a:gd name="connsiteY2" fmla="*/ 317325 h 807333"/>
              <a:gd name="connsiteX3" fmla="*/ 1685925 w 7494178"/>
              <a:gd name="connsiteY3" fmla="*/ 422100 h 807333"/>
              <a:gd name="connsiteX4" fmla="*/ 2333625 w 7494178"/>
              <a:gd name="connsiteY4" fmla="*/ 406312 h 807333"/>
              <a:gd name="connsiteX5" fmla="*/ 2695575 w 7494178"/>
              <a:gd name="connsiteY5" fmla="*/ 345900 h 807333"/>
              <a:gd name="connsiteX6" fmla="*/ 3533775 w 7494178"/>
              <a:gd name="connsiteY6" fmla="*/ 298275 h 807333"/>
              <a:gd name="connsiteX7" fmla="*/ 3886200 w 7494178"/>
              <a:gd name="connsiteY7" fmla="*/ 364950 h 807333"/>
              <a:gd name="connsiteX8" fmla="*/ 4591050 w 7494178"/>
              <a:gd name="connsiteY8" fmla="*/ 431625 h 807333"/>
              <a:gd name="connsiteX9" fmla="*/ 5476875 w 7494178"/>
              <a:gd name="connsiteY9" fmla="*/ 52714 h 807333"/>
              <a:gd name="connsiteX10" fmla="*/ 6457950 w 7494178"/>
              <a:gd name="connsiteY10" fmla="*/ 115343 h 807333"/>
              <a:gd name="connsiteX11" fmla="*/ 7086600 w 7494178"/>
              <a:gd name="connsiteY11" fmla="*/ 235123 h 807333"/>
              <a:gd name="connsiteX12" fmla="*/ 7493719 w 7494178"/>
              <a:gd name="connsiteY12" fmla="*/ 318837 h 807333"/>
              <a:gd name="connsiteX13" fmla="*/ 7486650 w 7494178"/>
              <a:gd name="connsiteY13" fmla="*/ 726900 h 807333"/>
              <a:gd name="connsiteX14" fmla="*/ 7010400 w 7494178"/>
              <a:gd name="connsiteY14" fmla="*/ 679275 h 807333"/>
              <a:gd name="connsiteX15" fmla="*/ 5753100 w 7494178"/>
              <a:gd name="connsiteY15" fmla="*/ 698325 h 807333"/>
              <a:gd name="connsiteX16" fmla="*/ 4933950 w 7494178"/>
              <a:gd name="connsiteY16" fmla="*/ 660225 h 807333"/>
              <a:gd name="connsiteX17" fmla="*/ 3886200 w 7494178"/>
              <a:gd name="connsiteY17" fmla="*/ 784050 h 807333"/>
              <a:gd name="connsiteX18" fmla="*/ 2771775 w 7494178"/>
              <a:gd name="connsiteY18" fmla="*/ 736425 h 807333"/>
              <a:gd name="connsiteX19" fmla="*/ 1409700 w 7494178"/>
              <a:gd name="connsiteY19" fmla="*/ 774525 h 807333"/>
              <a:gd name="connsiteX20" fmla="*/ 561975 w 7494178"/>
              <a:gd name="connsiteY20" fmla="*/ 803100 h 807333"/>
              <a:gd name="connsiteX21" fmla="*/ 9525 w 7494178"/>
              <a:gd name="connsiteY21" fmla="*/ 749125 h 807333"/>
              <a:gd name="connsiteX0" fmla="*/ 0 w 7494178"/>
              <a:gd name="connsiteY0" fmla="*/ 517089 h 911847"/>
              <a:gd name="connsiteX1" fmla="*/ 600075 w 7494178"/>
              <a:gd name="connsiteY1" fmla="*/ 469464 h 911847"/>
              <a:gd name="connsiteX2" fmla="*/ 1114425 w 7494178"/>
              <a:gd name="connsiteY2" fmla="*/ 421839 h 911847"/>
              <a:gd name="connsiteX3" fmla="*/ 1685925 w 7494178"/>
              <a:gd name="connsiteY3" fmla="*/ 526614 h 911847"/>
              <a:gd name="connsiteX4" fmla="*/ 2333625 w 7494178"/>
              <a:gd name="connsiteY4" fmla="*/ 510826 h 911847"/>
              <a:gd name="connsiteX5" fmla="*/ 2695575 w 7494178"/>
              <a:gd name="connsiteY5" fmla="*/ 450414 h 911847"/>
              <a:gd name="connsiteX6" fmla="*/ 3533775 w 7494178"/>
              <a:gd name="connsiteY6" fmla="*/ 402789 h 911847"/>
              <a:gd name="connsiteX7" fmla="*/ 3886200 w 7494178"/>
              <a:gd name="connsiteY7" fmla="*/ 469464 h 911847"/>
              <a:gd name="connsiteX8" fmla="*/ 4591050 w 7494178"/>
              <a:gd name="connsiteY8" fmla="*/ 536139 h 911847"/>
              <a:gd name="connsiteX9" fmla="*/ 5476875 w 7494178"/>
              <a:gd name="connsiteY9" fmla="*/ 157228 h 911847"/>
              <a:gd name="connsiteX10" fmla="*/ 6505575 w 7494178"/>
              <a:gd name="connsiteY10" fmla="*/ 30401 h 911847"/>
              <a:gd name="connsiteX11" fmla="*/ 7086600 w 7494178"/>
              <a:gd name="connsiteY11" fmla="*/ 339637 h 911847"/>
              <a:gd name="connsiteX12" fmla="*/ 7493719 w 7494178"/>
              <a:gd name="connsiteY12" fmla="*/ 423351 h 911847"/>
              <a:gd name="connsiteX13" fmla="*/ 7486650 w 7494178"/>
              <a:gd name="connsiteY13" fmla="*/ 831414 h 911847"/>
              <a:gd name="connsiteX14" fmla="*/ 7010400 w 7494178"/>
              <a:gd name="connsiteY14" fmla="*/ 783789 h 911847"/>
              <a:gd name="connsiteX15" fmla="*/ 5753100 w 7494178"/>
              <a:gd name="connsiteY15" fmla="*/ 802839 h 911847"/>
              <a:gd name="connsiteX16" fmla="*/ 4933950 w 7494178"/>
              <a:gd name="connsiteY16" fmla="*/ 764739 h 911847"/>
              <a:gd name="connsiteX17" fmla="*/ 3886200 w 7494178"/>
              <a:gd name="connsiteY17" fmla="*/ 888564 h 911847"/>
              <a:gd name="connsiteX18" fmla="*/ 2771775 w 7494178"/>
              <a:gd name="connsiteY18" fmla="*/ 840939 h 911847"/>
              <a:gd name="connsiteX19" fmla="*/ 1409700 w 7494178"/>
              <a:gd name="connsiteY19" fmla="*/ 879039 h 911847"/>
              <a:gd name="connsiteX20" fmla="*/ 561975 w 7494178"/>
              <a:gd name="connsiteY20" fmla="*/ 907614 h 911847"/>
              <a:gd name="connsiteX21" fmla="*/ 9525 w 7494178"/>
              <a:gd name="connsiteY21" fmla="*/ 853639 h 911847"/>
              <a:gd name="connsiteX0" fmla="*/ 0 w 7494178"/>
              <a:gd name="connsiteY0" fmla="*/ 649395 h 1044153"/>
              <a:gd name="connsiteX1" fmla="*/ 600075 w 7494178"/>
              <a:gd name="connsiteY1" fmla="*/ 601770 h 1044153"/>
              <a:gd name="connsiteX2" fmla="*/ 1114425 w 7494178"/>
              <a:gd name="connsiteY2" fmla="*/ 554145 h 1044153"/>
              <a:gd name="connsiteX3" fmla="*/ 1685925 w 7494178"/>
              <a:gd name="connsiteY3" fmla="*/ 658920 h 1044153"/>
              <a:gd name="connsiteX4" fmla="*/ 2333625 w 7494178"/>
              <a:gd name="connsiteY4" fmla="*/ 643132 h 1044153"/>
              <a:gd name="connsiteX5" fmla="*/ 2695575 w 7494178"/>
              <a:gd name="connsiteY5" fmla="*/ 582720 h 1044153"/>
              <a:gd name="connsiteX6" fmla="*/ 3533775 w 7494178"/>
              <a:gd name="connsiteY6" fmla="*/ 535095 h 1044153"/>
              <a:gd name="connsiteX7" fmla="*/ 3886200 w 7494178"/>
              <a:gd name="connsiteY7" fmla="*/ 601770 h 1044153"/>
              <a:gd name="connsiteX8" fmla="*/ 4591050 w 7494178"/>
              <a:gd name="connsiteY8" fmla="*/ 668445 h 1044153"/>
              <a:gd name="connsiteX9" fmla="*/ 5686425 w 7494178"/>
              <a:gd name="connsiteY9" fmla="*/ 84290 h 1044153"/>
              <a:gd name="connsiteX10" fmla="*/ 6505575 w 7494178"/>
              <a:gd name="connsiteY10" fmla="*/ 162707 h 1044153"/>
              <a:gd name="connsiteX11" fmla="*/ 7086600 w 7494178"/>
              <a:gd name="connsiteY11" fmla="*/ 471943 h 1044153"/>
              <a:gd name="connsiteX12" fmla="*/ 7493719 w 7494178"/>
              <a:gd name="connsiteY12" fmla="*/ 555657 h 1044153"/>
              <a:gd name="connsiteX13" fmla="*/ 7486650 w 7494178"/>
              <a:gd name="connsiteY13" fmla="*/ 963720 h 1044153"/>
              <a:gd name="connsiteX14" fmla="*/ 7010400 w 7494178"/>
              <a:gd name="connsiteY14" fmla="*/ 916095 h 1044153"/>
              <a:gd name="connsiteX15" fmla="*/ 5753100 w 7494178"/>
              <a:gd name="connsiteY15" fmla="*/ 935145 h 1044153"/>
              <a:gd name="connsiteX16" fmla="*/ 4933950 w 7494178"/>
              <a:gd name="connsiteY16" fmla="*/ 897045 h 1044153"/>
              <a:gd name="connsiteX17" fmla="*/ 3886200 w 7494178"/>
              <a:gd name="connsiteY17" fmla="*/ 1020870 h 1044153"/>
              <a:gd name="connsiteX18" fmla="*/ 2771775 w 7494178"/>
              <a:gd name="connsiteY18" fmla="*/ 973245 h 1044153"/>
              <a:gd name="connsiteX19" fmla="*/ 1409700 w 7494178"/>
              <a:gd name="connsiteY19" fmla="*/ 1011345 h 1044153"/>
              <a:gd name="connsiteX20" fmla="*/ 561975 w 7494178"/>
              <a:gd name="connsiteY20" fmla="*/ 1039920 h 1044153"/>
              <a:gd name="connsiteX21" fmla="*/ 9525 w 7494178"/>
              <a:gd name="connsiteY21" fmla="*/ 985945 h 1044153"/>
              <a:gd name="connsiteX0" fmla="*/ 0 w 7494178"/>
              <a:gd name="connsiteY0" fmla="*/ 665181 h 1059939"/>
              <a:gd name="connsiteX1" fmla="*/ 600075 w 7494178"/>
              <a:gd name="connsiteY1" fmla="*/ 617556 h 1059939"/>
              <a:gd name="connsiteX2" fmla="*/ 1114425 w 7494178"/>
              <a:gd name="connsiteY2" fmla="*/ 569931 h 1059939"/>
              <a:gd name="connsiteX3" fmla="*/ 1685925 w 7494178"/>
              <a:gd name="connsiteY3" fmla="*/ 674706 h 1059939"/>
              <a:gd name="connsiteX4" fmla="*/ 2333625 w 7494178"/>
              <a:gd name="connsiteY4" fmla="*/ 658918 h 1059939"/>
              <a:gd name="connsiteX5" fmla="*/ 2695575 w 7494178"/>
              <a:gd name="connsiteY5" fmla="*/ 598506 h 1059939"/>
              <a:gd name="connsiteX6" fmla="*/ 3533775 w 7494178"/>
              <a:gd name="connsiteY6" fmla="*/ 550881 h 1059939"/>
              <a:gd name="connsiteX7" fmla="*/ 3886200 w 7494178"/>
              <a:gd name="connsiteY7" fmla="*/ 617556 h 1059939"/>
              <a:gd name="connsiteX8" fmla="*/ 4591050 w 7494178"/>
              <a:gd name="connsiteY8" fmla="*/ 684231 h 1059939"/>
              <a:gd name="connsiteX9" fmla="*/ 5734050 w 7494178"/>
              <a:gd name="connsiteY9" fmla="*/ 84289 h 1059939"/>
              <a:gd name="connsiteX10" fmla="*/ 6505575 w 7494178"/>
              <a:gd name="connsiteY10" fmla="*/ 178493 h 1059939"/>
              <a:gd name="connsiteX11" fmla="*/ 7086600 w 7494178"/>
              <a:gd name="connsiteY11" fmla="*/ 487729 h 1059939"/>
              <a:gd name="connsiteX12" fmla="*/ 7493719 w 7494178"/>
              <a:gd name="connsiteY12" fmla="*/ 571443 h 1059939"/>
              <a:gd name="connsiteX13" fmla="*/ 7486650 w 7494178"/>
              <a:gd name="connsiteY13" fmla="*/ 979506 h 1059939"/>
              <a:gd name="connsiteX14" fmla="*/ 7010400 w 7494178"/>
              <a:gd name="connsiteY14" fmla="*/ 931881 h 1059939"/>
              <a:gd name="connsiteX15" fmla="*/ 5753100 w 7494178"/>
              <a:gd name="connsiteY15" fmla="*/ 950931 h 1059939"/>
              <a:gd name="connsiteX16" fmla="*/ 4933950 w 7494178"/>
              <a:gd name="connsiteY16" fmla="*/ 912831 h 1059939"/>
              <a:gd name="connsiteX17" fmla="*/ 3886200 w 7494178"/>
              <a:gd name="connsiteY17" fmla="*/ 1036656 h 1059939"/>
              <a:gd name="connsiteX18" fmla="*/ 2771775 w 7494178"/>
              <a:gd name="connsiteY18" fmla="*/ 989031 h 1059939"/>
              <a:gd name="connsiteX19" fmla="*/ 1409700 w 7494178"/>
              <a:gd name="connsiteY19" fmla="*/ 1027131 h 1059939"/>
              <a:gd name="connsiteX20" fmla="*/ 561975 w 7494178"/>
              <a:gd name="connsiteY20" fmla="*/ 1055706 h 1059939"/>
              <a:gd name="connsiteX21" fmla="*/ 9525 w 7494178"/>
              <a:gd name="connsiteY21" fmla="*/ 1001731 h 1059939"/>
              <a:gd name="connsiteX0" fmla="*/ 0 w 7494178"/>
              <a:gd name="connsiteY0" fmla="*/ 665183 h 1059941"/>
              <a:gd name="connsiteX1" fmla="*/ 600075 w 7494178"/>
              <a:gd name="connsiteY1" fmla="*/ 617558 h 1059941"/>
              <a:gd name="connsiteX2" fmla="*/ 1114425 w 7494178"/>
              <a:gd name="connsiteY2" fmla="*/ 569933 h 1059941"/>
              <a:gd name="connsiteX3" fmla="*/ 1685925 w 7494178"/>
              <a:gd name="connsiteY3" fmla="*/ 674708 h 1059941"/>
              <a:gd name="connsiteX4" fmla="*/ 2333625 w 7494178"/>
              <a:gd name="connsiteY4" fmla="*/ 658920 h 1059941"/>
              <a:gd name="connsiteX5" fmla="*/ 2695575 w 7494178"/>
              <a:gd name="connsiteY5" fmla="*/ 598508 h 1059941"/>
              <a:gd name="connsiteX6" fmla="*/ 3533775 w 7494178"/>
              <a:gd name="connsiteY6" fmla="*/ 550883 h 1059941"/>
              <a:gd name="connsiteX7" fmla="*/ 3886200 w 7494178"/>
              <a:gd name="connsiteY7" fmla="*/ 617558 h 1059941"/>
              <a:gd name="connsiteX8" fmla="*/ 4591050 w 7494178"/>
              <a:gd name="connsiteY8" fmla="*/ 684233 h 1059941"/>
              <a:gd name="connsiteX9" fmla="*/ 5734050 w 7494178"/>
              <a:gd name="connsiteY9" fmla="*/ 84291 h 1059941"/>
              <a:gd name="connsiteX10" fmla="*/ 6505575 w 7494178"/>
              <a:gd name="connsiteY10" fmla="*/ 178495 h 1059941"/>
              <a:gd name="connsiteX11" fmla="*/ 7086600 w 7494178"/>
              <a:gd name="connsiteY11" fmla="*/ 487731 h 1059941"/>
              <a:gd name="connsiteX12" fmla="*/ 7493719 w 7494178"/>
              <a:gd name="connsiteY12" fmla="*/ 571445 h 1059941"/>
              <a:gd name="connsiteX13" fmla="*/ 7486650 w 7494178"/>
              <a:gd name="connsiteY13" fmla="*/ 979508 h 1059941"/>
              <a:gd name="connsiteX14" fmla="*/ 7010400 w 7494178"/>
              <a:gd name="connsiteY14" fmla="*/ 931883 h 1059941"/>
              <a:gd name="connsiteX15" fmla="*/ 5934075 w 7494178"/>
              <a:gd name="connsiteY15" fmla="*/ 429928 h 1059941"/>
              <a:gd name="connsiteX16" fmla="*/ 4933950 w 7494178"/>
              <a:gd name="connsiteY16" fmla="*/ 912833 h 1059941"/>
              <a:gd name="connsiteX17" fmla="*/ 3886200 w 7494178"/>
              <a:gd name="connsiteY17" fmla="*/ 1036658 h 1059941"/>
              <a:gd name="connsiteX18" fmla="*/ 2771775 w 7494178"/>
              <a:gd name="connsiteY18" fmla="*/ 989033 h 1059941"/>
              <a:gd name="connsiteX19" fmla="*/ 1409700 w 7494178"/>
              <a:gd name="connsiteY19" fmla="*/ 1027133 h 1059941"/>
              <a:gd name="connsiteX20" fmla="*/ 561975 w 7494178"/>
              <a:gd name="connsiteY20" fmla="*/ 1055708 h 1059941"/>
              <a:gd name="connsiteX21" fmla="*/ 9525 w 7494178"/>
              <a:gd name="connsiteY21" fmla="*/ 1001733 h 1059941"/>
              <a:gd name="connsiteX0" fmla="*/ 0 w 7494178"/>
              <a:gd name="connsiteY0" fmla="*/ 665181 h 1059939"/>
              <a:gd name="connsiteX1" fmla="*/ 600075 w 7494178"/>
              <a:gd name="connsiteY1" fmla="*/ 617556 h 1059939"/>
              <a:gd name="connsiteX2" fmla="*/ 1114425 w 7494178"/>
              <a:gd name="connsiteY2" fmla="*/ 569931 h 1059939"/>
              <a:gd name="connsiteX3" fmla="*/ 1685925 w 7494178"/>
              <a:gd name="connsiteY3" fmla="*/ 674706 h 1059939"/>
              <a:gd name="connsiteX4" fmla="*/ 2333625 w 7494178"/>
              <a:gd name="connsiteY4" fmla="*/ 658918 h 1059939"/>
              <a:gd name="connsiteX5" fmla="*/ 2695575 w 7494178"/>
              <a:gd name="connsiteY5" fmla="*/ 598506 h 1059939"/>
              <a:gd name="connsiteX6" fmla="*/ 3533775 w 7494178"/>
              <a:gd name="connsiteY6" fmla="*/ 550881 h 1059939"/>
              <a:gd name="connsiteX7" fmla="*/ 3886200 w 7494178"/>
              <a:gd name="connsiteY7" fmla="*/ 617556 h 1059939"/>
              <a:gd name="connsiteX8" fmla="*/ 4591050 w 7494178"/>
              <a:gd name="connsiteY8" fmla="*/ 684231 h 1059939"/>
              <a:gd name="connsiteX9" fmla="*/ 5734050 w 7494178"/>
              <a:gd name="connsiteY9" fmla="*/ 84289 h 1059939"/>
              <a:gd name="connsiteX10" fmla="*/ 6505575 w 7494178"/>
              <a:gd name="connsiteY10" fmla="*/ 178493 h 1059939"/>
              <a:gd name="connsiteX11" fmla="*/ 7086600 w 7494178"/>
              <a:gd name="connsiteY11" fmla="*/ 487729 h 1059939"/>
              <a:gd name="connsiteX12" fmla="*/ 7493719 w 7494178"/>
              <a:gd name="connsiteY12" fmla="*/ 571443 h 1059939"/>
              <a:gd name="connsiteX13" fmla="*/ 7486650 w 7494178"/>
              <a:gd name="connsiteY13" fmla="*/ 979506 h 1059939"/>
              <a:gd name="connsiteX14" fmla="*/ 6962775 w 7494178"/>
              <a:gd name="connsiteY14" fmla="*/ 789789 h 1059939"/>
              <a:gd name="connsiteX15" fmla="*/ 5934075 w 7494178"/>
              <a:gd name="connsiteY15" fmla="*/ 429926 h 1059939"/>
              <a:gd name="connsiteX16" fmla="*/ 4933950 w 7494178"/>
              <a:gd name="connsiteY16" fmla="*/ 912831 h 1059939"/>
              <a:gd name="connsiteX17" fmla="*/ 3886200 w 7494178"/>
              <a:gd name="connsiteY17" fmla="*/ 1036656 h 1059939"/>
              <a:gd name="connsiteX18" fmla="*/ 2771775 w 7494178"/>
              <a:gd name="connsiteY18" fmla="*/ 989031 h 1059939"/>
              <a:gd name="connsiteX19" fmla="*/ 1409700 w 7494178"/>
              <a:gd name="connsiteY19" fmla="*/ 1027131 h 1059939"/>
              <a:gd name="connsiteX20" fmla="*/ 561975 w 7494178"/>
              <a:gd name="connsiteY20" fmla="*/ 1055706 h 1059939"/>
              <a:gd name="connsiteX21" fmla="*/ 9525 w 7494178"/>
              <a:gd name="connsiteY21" fmla="*/ 1001731 h 1059939"/>
              <a:gd name="connsiteX0" fmla="*/ 0 w 7494178"/>
              <a:gd name="connsiteY0" fmla="*/ 665183 h 1075671"/>
              <a:gd name="connsiteX1" fmla="*/ 600075 w 7494178"/>
              <a:gd name="connsiteY1" fmla="*/ 617558 h 1075671"/>
              <a:gd name="connsiteX2" fmla="*/ 1114425 w 7494178"/>
              <a:gd name="connsiteY2" fmla="*/ 569933 h 1075671"/>
              <a:gd name="connsiteX3" fmla="*/ 1685925 w 7494178"/>
              <a:gd name="connsiteY3" fmla="*/ 674708 h 1075671"/>
              <a:gd name="connsiteX4" fmla="*/ 2333625 w 7494178"/>
              <a:gd name="connsiteY4" fmla="*/ 658920 h 1075671"/>
              <a:gd name="connsiteX5" fmla="*/ 2695575 w 7494178"/>
              <a:gd name="connsiteY5" fmla="*/ 598508 h 1075671"/>
              <a:gd name="connsiteX6" fmla="*/ 3533775 w 7494178"/>
              <a:gd name="connsiteY6" fmla="*/ 550883 h 1075671"/>
              <a:gd name="connsiteX7" fmla="*/ 3886200 w 7494178"/>
              <a:gd name="connsiteY7" fmla="*/ 617558 h 1075671"/>
              <a:gd name="connsiteX8" fmla="*/ 4591050 w 7494178"/>
              <a:gd name="connsiteY8" fmla="*/ 684233 h 1075671"/>
              <a:gd name="connsiteX9" fmla="*/ 5734050 w 7494178"/>
              <a:gd name="connsiteY9" fmla="*/ 84291 h 1075671"/>
              <a:gd name="connsiteX10" fmla="*/ 6505575 w 7494178"/>
              <a:gd name="connsiteY10" fmla="*/ 178495 h 1075671"/>
              <a:gd name="connsiteX11" fmla="*/ 7086600 w 7494178"/>
              <a:gd name="connsiteY11" fmla="*/ 487731 h 1075671"/>
              <a:gd name="connsiteX12" fmla="*/ 7493719 w 7494178"/>
              <a:gd name="connsiteY12" fmla="*/ 571445 h 1075671"/>
              <a:gd name="connsiteX13" fmla="*/ 7486650 w 7494178"/>
              <a:gd name="connsiteY13" fmla="*/ 979508 h 1075671"/>
              <a:gd name="connsiteX14" fmla="*/ 6962775 w 7494178"/>
              <a:gd name="connsiteY14" fmla="*/ 789791 h 1075671"/>
              <a:gd name="connsiteX15" fmla="*/ 5934075 w 7494178"/>
              <a:gd name="connsiteY15" fmla="*/ 429928 h 1075671"/>
              <a:gd name="connsiteX16" fmla="*/ 5038725 w 7494178"/>
              <a:gd name="connsiteY16" fmla="*/ 754953 h 1075671"/>
              <a:gd name="connsiteX17" fmla="*/ 3886200 w 7494178"/>
              <a:gd name="connsiteY17" fmla="*/ 1036658 h 1075671"/>
              <a:gd name="connsiteX18" fmla="*/ 2771775 w 7494178"/>
              <a:gd name="connsiteY18" fmla="*/ 989033 h 1075671"/>
              <a:gd name="connsiteX19" fmla="*/ 1409700 w 7494178"/>
              <a:gd name="connsiteY19" fmla="*/ 1027133 h 1075671"/>
              <a:gd name="connsiteX20" fmla="*/ 561975 w 7494178"/>
              <a:gd name="connsiteY20" fmla="*/ 1055708 h 1075671"/>
              <a:gd name="connsiteX21" fmla="*/ 9525 w 7494178"/>
              <a:gd name="connsiteY21" fmla="*/ 1001733 h 1075671"/>
              <a:gd name="connsiteX0" fmla="*/ 0 w 7494178"/>
              <a:gd name="connsiteY0" fmla="*/ 646763 h 1057251"/>
              <a:gd name="connsiteX1" fmla="*/ 600075 w 7494178"/>
              <a:gd name="connsiteY1" fmla="*/ 599138 h 1057251"/>
              <a:gd name="connsiteX2" fmla="*/ 1114425 w 7494178"/>
              <a:gd name="connsiteY2" fmla="*/ 551513 h 1057251"/>
              <a:gd name="connsiteX3" fmla="*/ 1685925 w 7494178"/>
              <a:gd name="connsiteY3" fmla="*/ 656288 h 1057251"/>
              <a:gd name="connsiteX4" fmla="*/ 2333625 w 7494178"/>
              <a:gd name="connsiteY4" fmla="*/ 640500 h 1057251"/>
              <a:gd name="connsiteX5" fmla="*/ 2695575 w 7494178"/>
              <a:gd name="connsiteY5" fmla="*/ 580088 h 1057251"/>
              <a:gd name="connsiteX6" fmla="*/ 3533775 w 7494178"/>
              <a:gd name="connsiteY6" fmla="*/ 532463 h 1057251"/>
              <a:gd name="connsiteX7" fmla="*/ 3886200 w 7494178"/>
              <a:gd name="connsiteY7" fmla="*/ 599138 h 1057251"/>
              <a:gd name="connsiteX8" fmla="*/ 4591050 w 7494178"/>
              <a:gd name="connsiteY8" fmla="*/ 555298 h 1057251"/>
              <a:gd name="connsiteX9" fmla="*/ 5734050 w 7494178"/>
              <a:gd name="connsiteY9" fmla="*/ 65871 h 1057251"/>
              <a:gd name="connsiteX10" fmla="*/ 6505575 w 7494178"/>
              <a:gd name="connsiteY10" fmla="*/ 160075 h 1057251"/>
              <a:gd name="connsiteX11" fmla="*/ 7086600 w 7494178"/>
              <a:gd name="connsiteY11" fmla="*/ 469311 h 1057251"/>
              <a:gd name="connsiteX12" fmla="*/ 7493719 w 7494178"/>
              <a:gd name="connsiteY12" fmla="*/ 553025 h 1057251"/>
              <a:gd name="connsiteX13" fmla="*/ 7486650 w 7494178"/>
              <a:gd name="connsiteY13" fmla="*/ 961088 h 1057251"/>
              <a:gd name="connsiteX14" fmla="*/ 6962775 w 7494178"/>
              <a:gd name="connsiteY14" fmla="*/ 771371 h 1057251"/>
              <a:gd name="connsiteX15" fmla="*/ 5934075 w 7494178"/>
              <a:gd name="connsiteY15" fmla="*/ 411508 h 1057251"/>
              <a:gd name="connsiteX16" fmla="*/ 5038725 w 7494178"/>
              <a:gd name="connsiteY16" fmla="*/ 736533 h 1057251"/>
              <a:gd name="connsiteX17" fmla="*/ 3886200 w 7494178"/>
              <a:gd name="connsiteY17" fmla="*/ 1018238 h 1057251"/>
              <a:gd name="connsiteX18" fmla="*/ 2771775 w 7494178"/>
              <a:gd name="connsiteY18" fmla="*/ 970613 h 1057251"/>
              <a:gd name="connsiteX19" fmla="*/ 1409700 w 7494178"/>
              <a:gd name="connsiteY19" fmla="*/ 1008713 h 1057251"/>
              <a:gd name="connsiteX20" fmla="*/ 561975 w 7494178"/>
              <a:gd name="connsiteY20" fmla="*/ 1037288 h 1057251"/>
              <a:gd name="connsiteX21" fmla="*/ 9525 w 7494178"/>
              <a:gd name="connsiteY21" fmla="*/ 983313 h 1057251"/>
              <a:gd name="connsiteX0" fmla="*/ 0 w 7494178"/>
              <a:gd name="connsiteY0" fmla="*/ 646761 h 1262494"/>
              <a:gd name="connsiteX1" fmla="*/ 600075 w 7494178"/>
              <a:gd name="connsiteY1" fmla="*/ 599136 h 1262494"/>
              <a:gd name="connsiteX2" fmla="*/ 1114425 w 7494178"/>
              <a:gd name="connsiteY2" fmla="*/ 551511 h 1262494"/>
              <a:gd name="connsiteX3" fmla="*/ 1685925 w 7494178"/>
              <a:gd name="connsiteY3" fmla="*/ 656286 h 1262494"/>
              <a:gd name="connsiteX4" fmla="*/ 2333625 w 7494178"/>
              <a:gd name="connsiteY4" fmla="*/ 640498 h 1262494"/>
              <a:gd name="connsiteX5" fmla="*/ 2695575 w 7494178"/>
              <a:gd name="connsiteY5" fmla="*/ 580086 h 1262494"/>
              <a:gd name="connsiteX6" fmla="*/ 3533775 w 7494178"/>
              <a:gd name="connsiteY6" fmla="*/ 532461 h 1262494"/>
              <a:gd name="connsiteX7" fmla="*/ 3886200 w 7494178"/>
              <a:gd name="connsiteY7" fmla="*/ 599136 h 1262494"/>
              <a:gd name="connsiteX8" fmla="*/ 4591050 w 7494178"/>
              <a:gd name="connsiteY8" fmla="*/ 555296 h 1262494"/>
              <a:gd name="connsiteX9" fmla="*/ 5734050 w 7494178"/>
              <a:gd name="connsiteY9" fmla="*/ 65869 h 1262494"/>
              <a:gd name="connsiteX10" fmla="*/ 6505575 w 7494178"/>
              <a:gd name="connsiteY10" fmla="*/ 160073 h 1262494"/>
              <a:gd name="connsiteX11" fmla="*/ 7086600 w 7494178"/>
              <a:gd name="connsiteY11" fmla="*/ 469309 h 1262494"/>
              <a:gd name="connsiteX12" fmla="*/ 7493719 w 7494178"/>
              <a:gd name="connsiteY12" fmla="*/ 553023 h 1262494"/>
              <a:gd name="connsiteX13" fmla="*/ 7486650 w 7494178"/>
              <a:gd name="connsiteY13" fmla="*/ 961086 h 1262494"/>
              <a:gd name="connsiteX14" fmla="*/ 6962775 w 7494178"/>
              <a:gd name="connsiteY14" fmla="*/ 771369 h 1262494"/>
              <a:gd name="connsiteX15" fmla="*/ 5934075 w 7494178"/>
              <a:gd name="connsiteY15" fmla="*/ 411506 h 1262494"/>
              <a:gd name="connsiteX16" fmla="*/ 5038725 w 7494178"/>
              <a:gd name="connsiteY16" fmla="*/ 736531 h 1262494"/>
              <a:gd name="connsiteX17" fmla="*/ 3857625 w 7494178"/>
              <a:gd name="connsiteY17" fmla="*/ 1223480 h 1262494"/>
              <a:gd name="connsiteX18" fmla="*/ 2771775 w 7494178"/>
              <a:gd name="connsiteY18" fmla="*/ 970611 h 1262494"/>
              <a:gd name="connsiteX19" fmla="*/ 1409700 w 7494178"/>
              <a:gd name="connsiteY19" fmla="*/ 1008711 h 1262494"/>
              <a:gd name="connsiteX20" fmla="*/ 561975 w 7494178"/>
              <a:gd name="connsiteY20" fmla="*/ 1037286 h 1262494"/>
              <a:gd name="connsiteX21" fmla="*/ 9525 w 7494178"/>
              <a:gd name="connsiteY21" fmla="*/ 983311 h 1262494"/>
              <a:gd name="connsiteX0" fmla="*/ 0 w 7494178"/>
              <a:gd name="connsiteY0" fmla="*/ 646763 h 1262494"/>
              <a:gd name="connsiteX1" fmla="*/ 600075 w 7494178"/>
              <a:gd name="connsiteY1" fmla="*/ 599138 h 1262494"/>
              <a:gd name="connsiteX2" fmla="*/ 1114425 w 7494178"/>
              <a:gd name="connsiteY2" fmla="*/ 551513 h 1262494"/>
              <a:gd name="connsiteX3" fmla="*/ 1685925 w 7494178"/>
              <a:gd name="connsiteY3" fmla="*/ 656288 h 1262494"/>
              <a:gd name="connsiteX4" fmla="*/ 2333625 w 7494178"/>
              <a:gd name="connsiteY4" fmla="*/ 640500 h 1262494"/>
              <a:gd name="connsiteX5" fmla="*/ 2695575 w 7494178"/>
              <a:gd name="connsiteY5" fmla="*/ 580088 h 1262494"/>
              <a:gd name="connsiteX6" fmla="*/ 3533775 w 7494178"/>
              <a:gd name="connsiteY6" fmla="*/ 532463 h 1262494"/>
              <a:gd name="connsiteX7" fmla="*/ 3905250 w 7494178"/>
              <a:gd name="connsiteY7" fmla="*/ 914899 h 1262494"/>
              <a:gd name="connsiteX8" fmla="*/ 4591050 w 7494178"/>
              <a:gd name="connsiteY8" fmla="*/ 555298 h 1262494"/>
              <a:gd name="connsiteX9" fmla="*/ 5734050 w 7494178"/>
              <a:gd name="connsiteY9" fmla="*/ 65871 h 1262494"/>
              <a:gd name="connsiteX10" fmla="*/ 6505575 w 7494178"/>
              <a:gd name="connsiteY10" fmla="*/ 160075 h 1262494"/>
              <a:gd name="connsiteX11" fmla="*/ 7086600 w 7494178"/>
              <a:gd name="connsiteY11" fmla="*/ 469311 h 1262494"/>
              <a:gd name="connsiteX12" fmla="*/ 7493719 w 7494178"/>
              <a:gd name="connsiteY12" fmla="*/ 553025 h 1262494"/>
              <a:gd name="connsiteX13" fmla="*/ 7486650 w 7494178"/>
              <a:gd name="connsiteY13" fmla="*/ 961088 h 1262494"/>
              <a:gd name="connsiteX14" fmla="*/ 6962775 w 7494178"/>
              <a:gd name="connsiteY14" fmla="*/ 771371 h 1262494"/>
              <a:gd name="connsiteX15" fmla="*/ 5934075 w 7494178"/>
              <a:gd name="connsiteY15" fmla="*/ 411508 h 1262494"/>
              <a:gd name="connsiteX16" fmla="*/ 5038725 w 7494178"/>
              <a:gd name="connsiteY16" fmla="*/ 736533 h 1262494"/>
              <a:gd name="connsiteX17" fmla="*/ 3857625 w 7494178"/>
              <a:gd name="connsiteY17" fmla="*/ 1223482 h 1262494"/>
              <a:gd name="connsiteX18" fmla="*/ 2771775 w 7494178"/>
              <a:gd name="connsiteY18" fmla="*/ 970613 h 1262494"/>
              <a:gd name="connsiteX19" fmla="*/ 1409700 w 7494178"/>
              <a:gd name="connsiteY19" fmla="*/ 1008713 h 1262494"/>
              <a:gd name="connsiteX20" fmla="*/ 561975 w 7494178"/>
              <a:gd name="connsiteY20" fmla="*/ 1037288 h 1262494"/>
              <a:gd name="connsiteX21" fmla="*/ 9525 w 7494178"/>
              <a:gd name="connsiteY21" fmla="*/ 983313 h 1262494"/>
              <a:gd name="connsiteX0" fmla="*/ 0 w 7494178"/>
              <a:gd name="connsiteY0" fmla="*/ 646761 h 1262494"/>
              <a:gd name="connsiteX1" fmla="*/ 600075 w 7494178"/>
              <a:gd name="connsiteY1" fmla="*/ 599136 h 1262494"/>
              <a:gd name="connsiteX2" fmla="*/ 1114425 w 7494178"/>
              <a:gd name="connsiteY2" fmla="*/ 551511 h 1262494"/>
              <a:gd name="connsiteX3" fmla="*/ 1685925 w 7494178"/>
              <a:gd name="connsiteY3" fmla="*/ 656286 h 1262494"/>
              <a:gd name="connsiteX4" fmla="*/ 2333625 w 7494178"/>
              <a:gd name="connsiteY4" fmla="*/ 640498 h 1262494"/>
              <a:gd name="connsiteX5" fmla="*/ 2695575 w 7494178"/>
              <a:gd name="connsiteY5" fmla="*/ 580086 h 1262494"/>
              <a:gd name="connsiteX6" fmla="*/ 3390900 w 7494178"/>
              <a:gd name="connsiteY6" fmla="*/ 816646 h 1262494"/>
              <a:gd name="connsiteX7" fmla="*/ 3905250 w 7494178"/>
              <a:gd name="connsiteY7" fmla="*/ 914897 h 1262494"/>
              <a:gd name="connsiteX8" fmla="*/ 4591050 w 7494178"/>
              <a:gd name="connsiteY8" fmla="*/ 555296 h 1262494"/>
              <a:gd name="connsiteX9" fmla="*/ 5734050 w 7494178"/>
              <a:gd name="connsiteY9" fmla="*/ 65869 h 1262494"/>
              <a:gd name="connsiteX10" fmla="*/ 6505575 w 7494178"/>
              <a:gd name="connsiteY10" fmla="*/ 160073 h 1262494"/>
              <a:gd name="connsiteX11" fmla="*/ 7086600 w 7494178"/>
              <a:gd name="connsiteY11" fmla="*/ 469309 h 1262494"/>
              <a:gd name="connsiteX12" fmla="*/ 7493719 w 7494178"/>
              <a:gd name="connsiteY12" fmla="*/ 553023 h 1262494"/>
              <a:gd name="connsiteX13" fmla="*/ 7486650 w 7494178"/>
              <a:gd name="connsiteY13" fmla="*/ 961086 h 1262494"/>
              <a:gd name="connsiteX14" fmla="*/ 6962775 w 7494178"/>
              <a:gd name="connsiteY14" fmla="*/ 771369 h 1262494"/>
              <a:gd name="connsiteX15" fmla="*/ 5934075 w 7494178"/>
              <a:gd name="connsiteY15" fmla="*/ 411506 h 1262494"/>
              <a:gd name="connsiteX16" fmla="*/ 5038725 w 7494178"/>
              <a:gd name="connsiteY16" fmla="*/ 736531 h 1262494"/>
              <a:gd name="connsiteX17" fmla="*/ 3857625 w 7494178"/>
              <a:gd name="connsiteY17" fmla="*/ 1223480 h 1262494"/>
              <a:gd name="connsiteX18" fmla="*/ 2771775 w 7494178"/>
              <a:gd name="connsiteY18" fmla="*/ 970611 h 1262494"/>
              <a:gd name="connsiteX19" fmla="*/ 1409700 w 7494178"/>
              <a:gd name="connsiteY19" fmla="*/ 1008711 h 1262494"/>
              <a:gd name="connsiteX20" fmla="*/ 561975 w 7494178"/>
              <a:gd name="connsiteY20" fmla="*/ 1037286 h 1262494"/>
              <a:gd name="connsiteX21" fmla="*/ 9525 w 7494178"/>
              <a:gd name="connsiteY21" fmla="*/ 983311 h 1262494"/>
              <a:gd name="connsiteX0" fmla="*/ 0 w 7494178"/>
              <a:gd name="connsiteY0" fmla="*/ 646763 h 1262494"/>
              <a:gd name="connsiteX1" fmla="*/ 600075 w 7494178"/>
              <a:gd name="connsiteY1" fmla="*/ 599138 h 1262494"/>
              <a:gd name="connsiteX2" fmla="*/ 1114425 w 7494178"/>
              <a:gd name="connsiteY2" fmla="*/ 551513 h 1262494"/>
              <a:gd name="connsiteX3" fmla="*/ 1685925 w 7494178"/>
              <a:gd name="connsiteY3" fmla="*/ 656288 h 1262494"/>
              <a:gd name="connsiteX4" fmla="*/ 2333625 w 7494178"/>
              <a:gd name="connsiteY4" fmla="*/ 640500 h 1262494"/>
              <a:gd name="connsiteX5" fmla="*/ 2695575 w 7494178"/>
              <a:gd name="connsiteY5" fmla="*/ 580088 h 1262494"/>
              <a:gd name="connsiteX6" fmla="*/ 3390900 w 7494178"/>
              <a:gd name="connsiteY6" fmla="*/ 816648 h 1262494"/>
              <a:gd name="connsiteX7" fmla="*/ 3943350 w 7494178"/>
              <a:gd name="connsiteY7" fmla="*/ 804383 h 1262494"/>
              <a:gd name="connsiteX8" fmla="*/ 4591050 w 7494178"/>
              <a:gd name="connsiteY8" fmla="*/ 555298 h 1262494"/>
              <a:gd name="connsiteX9" fmla="*/ 5734050 w 7494178"/>
              <a:gd name="connsiteY9" fmla="*/ 65871 h 1262494"/>
              <a:gd name="connsiteX10" fmla="*/ 6505575 w 7494178"/>
              <a:gd name="connsiteY10" fmla="*/ 160075 h 1262494"/>
              <a:gd name="connsiteX11" fmla="*/ 7086600 w 7494178"/>
              <a:gd name="connsiteY11" fmla="*/ 469311 h 1262494"/>
              <a:gd name="connsiteX12" fmla="*/ 7493719 w 7494178"/>
              <a:gd name="connsiteY12" fmla="*/ 553025 h 1262494"/>
              <a:gd name="connsiteX13" fmla="*/ 7486650 w 7494178"/>
              <a:gd name="connsiteY13" fmla="*/ 961088 h 1262494"/>
              <a:gd name="connsiteX14" fmla="*/ 6962775 w 7494178"/>
              <a:gd name="connsiteY14" fmla="*/ 771371 h 1262494"/>
              <a:gd name="connsiteX15" fmla="*/ 5934075 w 7494178"/>
              <a:gd name="connsiteY15" fmla="*/ 411508 h 1262494"/>
              <a:gd name="connsiteX16" fmla="*/ 5038725 w 7494178"/>
              <a:gd name="connsiteY16" fmla="*/ 736533 h 1262494"/>
              <a:gd name="connsiteX17" fmla="*/ 3857625 w 7494178"/>
              <a:gd name="connsiteY17" fmla="*/ 1223482 h 1262494"/>
              <a:gd name="connsiteX18" fmla="*/ 2771775 w 7494178"/>
              <a:gd name="connsiteY18" fmla="*/ 970613 h 1262494"/>
              <a:gd name="connsiteX19" fmla="*/ 1409700 w 7494178"/>
              <a:gd name="connsiteY19" fmla="*/ 1008713 h 1262494"/>
              <a:gd name="connsiteX20" fmla="*/ 561975 w 7494178"/>
              <a:gd name="connsiteY20" fmla="*/ 1037288 h 1262494"/>
              <a:gd name="connsiteX21" fmla="*/ 9525 w 7494178"/>
              <a:gd name="connsiteY21" fmla="*/ 983313 h 1262494"/>
              <a:gd name="connsiteX0" fmla="*/ 0 w 7494178"/>
              <a:gd name="connsiteY0" fmla="*/ 646761 h 1280913"/>
              <a:gd name="connsiteX1" fmla="*/ 600075 w 7494178"/>
              <a:gd name="connsiteY1" fmla="*/ 599136 h 1280913"/>
              <a:gd name="connsiteX2" fmla="*/ 1114425 w 7494178"/>
              <a:gd name="connsiteY2" fmla="*/ 551511 h 1280913"/>
              <a:gd name="connsiteX3" fmla="*/ 1685925 w 7494178"/>
              <a:gd name="connsiteY3" fmla="*/ 656286 h 1280913"/>
              <a:gd name="connsiteX4" fmla="*/ 2333625 w 7494178"/>
              <a:gd name="connsiteY4" fmla="*/ 640498 h 1280913"/>
              <a:gd name="connsiteX5" fmla="*/ 2695575 w 7494178"/>
              <a:gd name="connsiteY5" fmla="*/ 580086 h 1280913"/>
              <a:gd name="connsiteX6" fmla="*/ 3390900 w 7494178"/>
              <a:gd name="connsiteY6" fmla="*/ 816646 h 1280913"/>
              <a:gd name="connsiteX7" fmla="*/ 3943350 w 7494178"/>
              <a:gd name="connsiteY7" fmla="*/ 804381 h 1280913"/>
              <a:gd name="connsiteX8" fmla="*/ 4591050 w 7494178"/>
              <a:gd name="connsiteY8" fmla="*/ 555296 h 1280913"/>
              <a:gd name="connsiteX9" fmla="*/ 5734050 w 7494178"/>
              <a:gd name="connsiteY9" fmla="*/ 65869 h 1280913"/>
              <a:gd name="connsiteX10" fmla="*/ 6505575 w 7494178"/>
              <a:gd name="connsiteY10" fmla="*/ 160073 h 1280913"/>
              <a:gd name="connsiteX11" fmla="*/ 7086600 w 7494178"/>
              <a:gd name="connsiteY11" fmla="*/ 469309 h 1280913"/>
              <a:gd name="connsiteX12" fmla="*/ 7493719 w 7494178"/>
              <a:gd name="connsiteY12" fmla="*/ 553023 h 1280913"/>
              <a:gd name="connsiteX13" fmla="*/ 7486650 w 7494178"/>
              <a:gd name="connsiteY13" fmla="*/ 961086 h 1280913"/>
              <a:gd name="connsiteX14" fmla="*/ 6962775 w 7494178"/>
              <a:gd name="connsiteY14" fmla="*/ 771369 h 1280913"/>
              <a:gd name="connsiteX15" fmla="*/ 5934075 w 7494178"/>
              <a:gd name="connsiteY15" fmla="*/ 411506 h 1280913"/>
              <a:gd name="connsiteX16" fmla="*/ 5038725 w 7494178"/>
              <a:gd name="connsiteY16" fmla="*/ 736531 h 1280913"/>
              <a:gd name="connsiteX17" fmla="*/ 3857625 w 7494178"/>
              <a:gd name="connsiteY17" fmla="*/ 1223480 h 1280913"/>
              <a:gd name="connsiteX18" fmla="*/ 2714625 w 7494178"/>
              <a:gd name="connsiteY18" fmla="*/ 1081128 h 1280913"/>
              <a:gd name="connsiteX19" fmla="*/ 1409700 w 7494178"/>
              <a:gd name="connsiteY19" fmla="*/ 1008711 h 1280913"/>
              <a:gd name="connsiteX20" fmla="*/ 561975 w 7494178"/>
              <a:gd name="connsiteY20" fmla="*/ 1037286 h 1280913"/>
              <a:gd name="connsiteX21" fmla="*/ 9525 w 7494178"/>
              <a:gd name="connsiteY21" fmla="*/ 983311 h 1280913"/>
              <a:gd name="connsiteX0" fmla="*/ 0 w 7494178"/>
              <a:gd name="connsiteY0" fmla="*/ 646763 h 1280915"/>
              <a:gd name="connsiteX1" fmla="*/ 600075 w 7494178"/>
              <a:gd name="connsiteY1" fmla="*/ 599138 h 1280915"/>
              <a:gd name="connsiteX2" fmla="*/ 1114425 w 7494178"/>
              <a:gd name="connsiteY2" fmla="*/ 551513 h 1280915"/>
              <a:gd name="connsiteX3" fmla="*/ 1685925 w 7494178"/>
              <a:gd name="connsiteY3" fmla="*/ 656288 h 1280915"/>
              <a:gd name="connsiteX4" fmla="*/ 2333625 w 7494178"/>
              <a:gd name="connsiteY4" fmla="*/ 640500 h 1280915"/>
              <a:gd name="connsiteX5" fmla="*/ 2676525 w 7494178"/>
              <a:gd name="connsiteY5" fmla="*/ 722181 h 1280915"/>
              <a:gd name="connsiteX6" fmla="*/ 3390900 w 7494178"/>
              <a:gd name="connsiteY6" fmla="*/ 816648 h 1280915"/>
              <a:gd name="connsiteX7" fmla="*/ 3943350 w 7494178"/>
              <a:gd name="connsiteY7" fmla="*/ 804383 h 1280915"/>
              <a:gd name="connsiteX8" fmla="*/ 4591050 w 7494178"/>
              <a:gd name="connsiteY8" fmla="*/ 555298 h 1280915"/>
              <a:gd name="connsiteX9" fmla="*/ 5734050 w 7494178"/>
              <a:gd name="connsiteY9" fmla="*/ 65871 h 1280915"/>
              <a:gd name="connsiteX10" fmla="*/ 6505575 w 7494178"/>
              <a:gd name="connsiteY10" fmla="*/ 160075 h 1280915"/>
              <a:gd name="connsiteX11" fmla="*/ 7086600 w 7494178"/>
              <a:gd name="connsiteY11" fmla="*/ 469311 h 1280915"/>
              <a:gd name="connsiteX12" fmla="*/ 7493719 w 7494178"/>
              <a:gd name="connsiteY12" fmla="*/ 553025 h 1280915"/>
              <a:gd name="connsiteX13" fmla="*/ 7486650 w 7494178"/>
              <a:gd name="connsiteY13" fmla="*/ 961088 h 1280915"/>
              <a:gd name="connsiteX14" fmla="*/ 6962775 w 7494178"/>
              <a:gd name="connsiteY14" fmla="*/ 771371 h 1280915"/>
              <a:gd name="connsiteX15" fmla="*/ 5934075 w 7494178"/>
              <a:gd name="connsiteY15" fmla="*/ 411508 h 1280915"/>
              <a:gd name="connsiteX16" fmla="*/ 5038725 w 7494178"/>
              <a:gd name="connsiteY16" fmla="*/ 736533 h 1280915"/>
              <a:gd name="connsiteX17" fmla="*/ 3857625 w 7494178"/>
              <a:gd name="connsiteY17" fmla="*/ 1223482 h 1280915"/>
              <a:gd name="connsiteX18" fmla="*/ 2714625 w 7494178"/>
              <a:gd name="connsiteY18" fmla="*/ 1081130 h 1280915"/>
              <a:gd name="connsiteX19" fmla="*/ 1409700 w 7494178"/>
              <a:gd name="connsiteY19" fmla="*/ 1008713 h 1280915"/>
              <a:gd name="connsiteX20" fmla="*/ 561975 w 7494178"/>
              <a:gd name="connsiteY20" fmla="*/ 1037288 h 1280915"/>
              <a:gd name="connsiteX21" fmla="*/ 9525 w 7494178"/>
              <a:gd name="connsiteY21" fmla="*/ 983313 h 1280915"/>
              <a:gd name="connsiteX0" fmla="*/ 0 w 7494178"/>
              <a:gd name="connsiteY0" fmla="*/ 646761 h 1280913"/>
              <a:gd name="connsiteX1" fmla="*/ 600075 w 7494178"/>
              <a:gd name="connsiteY1" fmla="*/ 599136 h 1280913"/>
              <a:gd name="connsiteX2" fmla="*/ 1114425 w 7494178"/>
              <a:gd name="connsiteY2" fmla="*/ 551511 h 1280913"/>
              <a:gd name="connsiteX3" fmla="*/ 1685925 w 7494178"/>
              <a:gd name="connsiteY3" fmla="*/ 656286 h 1280913"/>
              <a:gd name="connsiteX4" fmla="*/ 2181225 w 7494178"/>
              <a:gd name="connsiteY4" fmla="*/ 672075 h 1280913"/>
              <a:gd name="connsiteX5" fmla="*/ 2676525 w 7494178"/>
              <a:gd name="connsiteY5" fmla="*/ 722179 h 1280913"/>
              <a:gd name="connsiteX6" fmla="*/ 3390900 w 7494178"/>
              <a:gd name="connsiteY6" fmla="*/ 816646 h 1280913"/>
              <a:gd name="connsiteX7" fmla="*/ 3943350 w 7494178"/>
              <a:gd name="connsiteY7" fmla="*/ 804381 h 1280913"/>
              <a:gd name="connsiteX8" fmla="*/ 4591050 w 7494178"/>
              <a:gd name="connsiteY8" fmla="*/ 555296 h 1280913"/>
              <a:gd name="connsiteX9" fmla="*/ 5734050 w 7494178"/>
              <a:gd name="connsiteY9" fmla="*/ 65869 h 1280913"/>
              <a:gd name="connsiteX10" fmla="*/ 6505575 w 7494178"/>
              <a:gd name="connsiteY10" fmla="*/ 160073 h 1280913"/>
              <a:gd name="connsiteX11" fmla="*/ 7086600 w 7494178"/>
              <a:gd name="connsiteY11" fmla="*/ 469309 h 1280913"/>
              <a:gd name="connsiteX12" fmla="*/ 7493719 w 7494178"/>
              <a:gd name="connsiteY12" fmla="*/ 553023 h 1280913"/>
              <a:gd name="connsiteX13" fmla="*/ 7486650 w 7494178"/>
              <a:gd name="connsiteY13" fmla="*/ 961086 h 1280913"/>
              <a:gd name="connsiteX14" fmla="*/ 6962775 w 7494178"/>
              <a:gd name="connsiteY14" fmla="*/ 771369 h 1280913"/>
              <a:gd name="connsiteX15" fmla="*/ 5934075 w 7494178"/>
              <a:gd name="connsiteY15" fmla="*/ 411506 h 1280913"/>
              <a:gd name="connsiteX16" fmla="*/ 5038725 w 7494178"/>
              <a:gd name="connsiteY16" fmla="*/ 736531 h 1280913"/>
              <a:gd name="connsiteX17" fmla="*/ 3857625 w 7494178"/>
              <a:gd name="connsiteY17" fmla="*/ 1223480 h 1280913"/>
              <a:gd name="connsiteX18" fmla="*/ 2714625 w 7494178"/>
              <a:gd name="connsiteY18" fmla="*/ 1081128 h 1280913"/>
              <a:gd name="connsiteX19" fmla="*/ 1409700 w 7494178"/>
              <a:gd name="connsiteY19" fmla="*/ 1008711 h 1280913"/>
              <a:gd name="connsiteX20" fmla="*/ 561975 w 7494178"/>
              <a:gd name="connsiteY20" fmla="*/ 1037286 h 1280913"/>
              <a:gd name="connsiteX21" fmla="*/ 9525 w 7494178"/>
              <a:gd name="connsiteY21" fmla="*/ 983311 h 1280913"/>
              <a:gd name="connsiteX0" fmla="*/ 0 w 7494178"/>
              <a:gd name="connsiteY0" fmla="*/ 646763 h 1280915"/>
              <a:gd name="connsiteX1" fmla="*/ 600075 w 7494178"/>
              <a:gd name="connsiteY1" fmla="*/ 599138 h 1280915"/>
              <a:gd name="connsiteX2" fmla="*/ 1114425 w 7494178"/>
              <a:gd name="connsiteY2" fmla="*/ 551513 h 1280915"/>
              <a:gd name="connsiteX3" fmla="*/ 1685925 w 7494178"/>
              <a:gd name="connsiteY3" fmla="*/ 656288 h 1280915"/>
              <a:gd name="connsiteX4" fmla="*/ 2181225 w 7494178"/>
              <a:gd name="connsiteY4" fmla="*/ 672077 h 1280915"/>
              <a:gd name="connsiteX5" fmla="*/ 2676525 w 7494178"/>
              <a:gd name="connsiteY5" fmla="*/ 722181 h 1280915"/>
              <a:gd name="connsiteX6" fmla="*/ 3390900 w 7494178"/>
              <a:gd name="connsiteY6" fmla="*/ 816648 h 1280915"/>
              <a:gd name="connsiteX7" fmla="*/ 3943350 w 7494178"/>
              <a:gd name="connsiteY7" fmla="*/ 804383 h 1280915"/>
              <a:gd name="connsiteX8" fmla="*/ 4591050 w 7494178"/>
              <a:gd name="connsiteY8" fmla="*/ 555298 h 1280915"/>
              <a:gd name="connsiteX9" fmla="*/ 5734050 w 7494178"/>
              <a:gd name="connsiteY9" fmla="*/ 65871 h 1280915"/>
              <a:gd name="connsiteX10" fmla="*/ 6505575 w 7494178"/>
              <a:gd name="connsiteY10" fmla="*/ 160075 h 1280915"/>
              <a:gd name="connsiteX11" fmla="*/ 7086600 w 7494178"/>
              <a:gd name="connsiteY11" fmla="*/ 469311 h 1280915"/>
              <a:gd name="connsiteX12" fmla="*/ 7493719 w 7494178"/>
              <a:gd name="connsiteY12" fmla="*/ 553025 h 1280915"/>
              <a:gd name="connsiteX13" fmla="*/ 7486650 w 7494178"/>
              <a:gd name="connsiteY13" fmla="*/ 961088 h 1280915"/>
              <a:gd name="connsiteX14" fmla="*/ 6962775 w 7494178"/>
              <a:gd name="connsiteY14" fmla="*/ 771371 h 1280915"/>
              <a:gd name="connsiteX15" fmla="*/ 5934075 w 7494178"/>
              <a:gd name="connsiteY15" fmla="*/ 411508 h 1280915"/>
              <a:gd name="connsiteX16" fmla="*/ 5038725 w 7494178"/>
              <a:gd name="connsiteY16" fmla="*/ 736533 h 1280915"/>
              <a:gd name="connsiteX17" fmla="*/ 3857625 w 7494178"/>
              <a:gd name="connsiteY17" fmla="*/ 1223482 h 1280915"/>
              <a:gd name="connsiteX18" fmla="*/ 2714625 w 7494178"/>
              <a:gd name="connsiteY18" fmla="*/ 1081130 h 1280915"/>
              <a:gd name="connsiteX19" fmla="*/ 1419225 w 7494178"/>
              <a:gd name="connsiteY19" fmla="*/ 913984 h 1280915"/>
              <a:gd name="connsiteX20" fmla="*/ 561975 w 7494178"/>
              <a:gd name="connsiteY20" fmla="*/ 1037288 h 1280915"/>
              <a:gd name="connsiteX21" fmla="*/ 9525 w 7494178"/>
              <a:gd name="connsiteY21" fmla="*/ 983313 h 1280915"/>
              <a:gd name="connsiteX0" fmla="*/ 0 w 7494178"/>
              <a:gd name="connsiteY0" fmla="*/ 646761 h 1280913"/>
              <a:gd name="connsiteX1" fmla="*/ 600075 w 7494178"/>
              <a:gd name="connsiteY1" fmla="*/ 599136 h 1280913"/>
              <a:gd name="connsiteX2" fmla="*/ 1114425 w 7494178"/>
              <a:gd name="connsiteY2" fmla="*/ 551511 h 1280913"/>
              <a:gd name="connsiteX3" fmla="*/ 1685925 w 7494178"/>
              <a:gd name="connsiteY3" fmla="*/ 656286 h 1280913"/>
              <a:gd name="connsiteX4" fmla="*/ 2181225 w 7494178"/>
              <a:gd name="connsiteY4" fmla="*/ 672075 h 1280913"/>
              <a:gd name="connsiteX5" fmla="*/ 2676525 w 7494178"/>
              <a:gd name="connsiteY5" fmla="*/ 722179 h 1280913"/>
              <a:gd name="connsiteX6" fmla="*/ 3390900 w 7494178"/>
              <a:gd name="connsiteY6" fmla="*/ 816646 h 1280913"/>
              <a:gd name="connsiteX7" fmla="*/ 3943350 w 7494178"/>
              <a:gd name="connsiteY7" fmla="*/ 804381 h 1280913"/>
              <a:gd name="connsiteX8" fmla="*/ 4591050 w 7494178"/>
              <a:gd name="connsiteY8" fmla="*/ 555296 h 1280913"/>
              <a:gd name="connsiteX9" fmla="*/ 5734050 w 7494178"/>
              <a:gd name="connsiteY9" fmla="*/ 65869 h 1280913"/>
              <a:gd name="connsiteX10" fmla="*/ 6505575 w 7494178"/>
              <a:gd name="connsiteY10" fmla="*/ 160073 h 1280913"/>
              <a:gd name="connsiteX11" fmla="*/ 7086600 w 7494178"/>
              <a:gd name="connsiteY11" fmla="*/ 469309 h 1280913"/>
              <a:gd name="connsiteX12" fmla="*/ 7493719 w 7494178"/>
              <a:gd name="connsiteY12" fmla="*/ 553023 h 1280913"/>
              <a:gd name="connsiteX13" fmla="*/ 7486650 w 7494178"/>
              <a:gd name="connsiteY13" fmla="*/ 961086 h 1280913"/>
              <a:gd name="connsiteX14" fmla="*/ 6962775 w 7494178"/>
              <a:gd name="connsiteY14" fmla="*/ 771369 h 1280913"/>
              <a:gd name="connsiteX15" fmla="*/ 5934075 w 7494178"/>
              <a:gd name="connsiteY15" fmla="*/ 411506 h 1280913"/>
              <a:gd name="connsiteX16" fmla="*/ 5038725 w 7494178"/>
              <a:gd name="connsiteY16" fmla="*/ 736531 h 1280913"/>
              <a:gd name="connsiteX17" fmla="*/ 3857625 w 7494178"/>
              <a:gd name="connsiteY17" fmla="*/ 1223480 h 1280913"/>
              <a:gd name="connsiteX18" fmla="*/ 2714625 w 7494178"/>
              <a:gd name="connsiteY18" fmla="*/ 1081128 h 1280913"/>
              <a:gd name="connsiteX19" fmla="*/ 1419225 w 7494178"/>
              <a:gd name="connsiteY19" fmla="*/ 913982 h 1280913"/>
              <a:gd name="connsiteX20" fmla="*/ 561975 w 7494178"/>
              <a:gd name="connsiteY20" fmla="*/ 942558 h 1280913"/>
              <a:gd name="connsiteX21" fmla="*/ 9525 w 7494178"/>
              <a:gd name="connsiteY21" fmla="*/ 983311 h 1280913"/>
              <a:gd name="connsiteX0" fmla="*/ 0 w 7494178"/>
              <a:gd name="connsiteY0" fmla="*/ 646763 h 1280915"/>
              <a:gd name="connsiteX1" fmla="*/ 600075 w 7494178"/>
              <a:gd name="connsiteY1" fmla="*/ 599138 h 1280915"/>
              <a:gd name="connsiteX2" fmla="*/ 1114425 w 7494178"/>
              <a:gd name="connsiteY2" fmla="*/ 598877 h 1280915"/>
              <a:gd name="connsiteX3" fmla="*/ 1685925 w 7494178"/>
              <a:gd name="connsiteY3" fmla="*/ 656288 h 1280915"/>
              <a:gd name="connsiteX4" fmla="*/ 2181225 w 7494178"/>
              <a:gd name="connsiteY4" fmla="*/ 672077 h 1280915"/>
              <a:gd name="connsiteX5" fmla="*/ 2676525 w 7494178"/>
              <a:gd name="connsiteY5" fmla="*/ 722181 h 1280915"/>
              <a:gd name="connsiteX6" fmla="*/ 3390900 w 7494178"/>
              <a:gd name="connsiteY6" fmla="*/ 816648 h 1280915"/>
              <a:gd name="connsiteX7" fmla="*/ 3943350 w 7494178"/>
              <a:gd name="connsiteY7" fmla="*/ 804383 h 1280915"/>
              <a:gd name="connsiteX8" fmla="*/ 4591050 w 7494178"/>
              <a:gd name="connsiteY8" fmla="*/ 555298 h 1280915"/>
              <a:gd name="connsiteX9" fmla="*/ 5734050 w 7494178"/>
              <a:gd name="connsiteY9" fmla="*/ 65871 h 1280915"/>
              <a:gd name="connsiteX10" fmla="*/ 6505575 w 7494178"/>
              <a:gd name="connsiteY10" fmla="*/ 160075 h 1280915"/>
              <a:gd name="connsiteX11" fmla="*/ 7086600 w 7494178"/>
              <a:gd name="connsiteY11" fmla="*/ 469311 h 1280915"/>
              <a:gd name="connsiteX12" fmla="*/ 7493719 w 7494178"/>
              <a:gd name="connsiteY12" fmla="*/ 553025 h 1280915"/>
              <a:gd name="connsiteX13" fmla="*/ 7486650 w 7494178"/>
              <a:gd name="connsiteY13" fmla="*/ 961088 h 1280915"/>
              <a:gd name="connsiteX14" fmla="*/ 6962775 w 7494178"/>
              <a:gd name="connsiteY14" fmla="*/ 771371 h 1280915"/>
              <a:gd name="connsiteX15" fmla="*/ 5934075 w 7494178"/>
              <a:gd name="connsiteY15" fmla="*/ 411508 h 1280915"/>
              <a:gd name="connsiteX16" fmla="*/ 5038725 w 7494178"/>
              <a:gd name="connsiteY16" fmla="*/ 736533 h 1280915"/>
              <a:gd name="connsiteX17" fmla="*/ 3857625 w 7494178"/>
              <a:gd name="connsiteY17" fmla="*/ 1223482 h 1280915"/>
              <a:gd name="connsiteX18" fmla="*/ 2714625 w 7494178"/>
              <a:gd name="connsiteY18" fmla="*/ 1081130 h 1280915"/>
              <a:gd name="connsiteX19" fmla="*/ 1419225 w 7494178"/>
              <a:gd name="connsiteY19" fmla="*/ 913984 h 1280915"/>
              <a:gd name="connsiteX20" fmla="*/ 561975 w 7494178"/>
              <a:gd name="connsiteY20" fmla="*/ 942560 h 1280915"/>
              <a:gd name="connsiteX21" fmla="*/ 9525 w 7494178"/>
              <a:gd name="connsiteY21" fmla="*/ 983313 h 1280915"/>
              <a:gd name="connsiteX0" fmla="*/ 0 w 7494178"/>
              <a:gd name="connsiteY0" fmla="*/ 646761 h 1407218"/>
              <a:gd name="connsiteX1" fmla="*/ 600075 w 7494178"/>
              <a:gd name="connsiteY1" fmla="*/ 599136 h 1407218"/>
              <a:gd name="connsiteX2" fmla="*/ 1114425 w 7494178"/>
              <a:gd name="connsiteY2" fmla="*/ 598875 h 1407218"/>
              <a:gd name="connsiteX3" fmla="*/ 1685925 w 7494178"/>
              <a:gd name="connsiteY3" fmla="*/ 656286 h 1407218"/>
              <a:gd name="connsiteX4" fmla="*/ 2181225 w 7494178"/>
              <a:gd name="connsiteY4" fmla="*/ 672075 h 1407218"/>
              <a:gd name="connsiteX5" fmla="*/ 2676525 w 7494178"/>
              <a:gd name="connsiteY5" fmla="*/ 722179 h 1407218"/>
              <a:gd name="connsiteX6" fmla="*/ 3390900 w 7494178"/>
              <a:gd name="connsiteY6" fmla="*/ 816646 h 1407218"/>
              <a:gd name="connsiteX7" fmla="*/ 3943350 w 7494178"/>
              <a:gd name="connsiteY7" fmla="*/ 804381 h 1407218"/>
              <a:gd name="connsiteX8" fmla="*/ 4591050 w 7494178"/>
              <a:gd name="connsiteY8" fmla="*/ 555296 h 1407218"/>
              <a:gd name="connsiteX9" fmla="*/ 5734050 w 7494178"/>
              <a:gd name="connsiteY9" fmla="*/ 65869 h 1407218"/>
              <a:gd name="connsiteX10" fmla="*/ 6505575 w 7494178"/>
              <a:gd name="connsiteY10" fmla="*/ 160073 h 1407218"/>
              <a:gd name="connsiteX11" fmla="*/ 7086600 w 7494178"/>
              <a:gd name="connsiteY11" fmla="*/ 469309 h 1407218"/>
              <a:gd name="connsiteX12" fmla="*/ 7493719 w 7494178"/>
              <a:gd name="connsiteY12" fmla="*/ 553023 h 1407218"/>
              <a:gd name="connsiteX13" fmla="*/ 7486650 w 7494178"/>
              <a:gd name="connsiteY13" fmla="*/ 961086 h 1407218"/>
              <a:gd name="connsiteX14" fmla="*/ 6962775 w 7494178"/>
              <a:gd name="connsiteY14" fmla="*/ 771369 h 1407218"/>
              <a:gd name="connsiteX15" fmla="*/ 5934075 w 7494178"/>
              <a:gd name="connsiteY15" fmla="*/ 411506 h 1407218"/>
              <a:gd name="connsiteX16" fmla="*/ 5038725 w 7494178"/>
              <a:gd name="connsiteY16" fmla="*/ 736531 h 1407218"/>
              <a:gd name="connsiteX17" fmla="*/ 3857625 w 7494178"/>
              <a:gd name="connsiteY17" fmla="*/ 1349785 h 1407218"/>
              <a:gd name="connsiteX18" fmla="*/ 2714625 w 7494178"/>
              <a:gd name="connsiteY18" fmla="*/ 1081128 h 1407218"/>
              <a:gd name="connsiteX19" fmla="*/ 1419225 w 7494178"/>
              <a:gd name="connsiteY19" fmla="*/ 913982 h 1407218"/>
              <a:gd name="connsiteX20" fmla="*/ 561975 w 7494178"/>
              <a:gd name="connsiteY20" fmla="*/ 942558 h 1407218"/>
              <a:gd name="connsiteX21" fmla="*/ 9525 w 7494178"/>
              <a:gd name="connsiteY21" fmla="*/ 983311 h 1407218"/>
              <a:gd name="connsiteX0" fmla="*/ 0 w 7494178"/>
              <a:gd name="connsiteY0" fmla="*/ 646763 h 1407220"/>
              <a:gd name="connsiteX1" fmla="*/ 600075 w 7494178"/>
              <a:gd name="connsiteY1" fmla="*/ 599138 h 1407220"/>
              <a:gd name="connsiteX2" fmla="*/ 1114425 w 7494178"/>
              <a:gd name="connsiteY2" fmla="*/ 598877 h 1407220"/>
              <a:gd name="connsiteX3" fmla="*/ 1685925 w 7494178"/>
              <a:gd name="connsiteY3" fmla="*/ 656288 h 1407220"/>
              <a:gd name="connsiteX4" fmla="*/ 2181225 w 7494178"/>
              <a:gd name="connsiteY4" fmla="*/ 672077 h 1407220"/>
              <a:gd name="connsiteX5" fmla="*/ 2676525 w 7494178"/>
              <a:gd name="connsiteY5" fmla="*/ 722181 h 1407220"/>
              <a:gd name="connsiteX6" fmla="*/ 3390900 w 7494178"/>
              <a:gd name="connsiteY6" fmla="*/ 816648 h 1407220"/>
              <a:gd name="connsiteX7" fmla="*/ 3933825 w 7494178"/>
              <a:gd name="connsiteY7" fmla="*/ 962264 h 1407220"/>
              <a:gd name="connsiteX8" fmla="*/ 4591050 w 7494178"/>
              <a:gd name="connsiteY8" fmla="*/ 555298 h 1407220"/>
              <a:gd name="connsiteX9" fmla="*/ 5734050 w 7494178"/>
              <a:gd name="connsiteY9" fmla="*/ 65871 h 1407220"/>
              <a:gd name="connsiteX10" fmla="*/ 6505575 w 7494178"/>
              <a:gd name="connsiteY10" fmla="*/ 160075 h 1407220"/>
              <a:gd name="connsiteX11" fmla="*/ 7086600 w 7494178"/>
              <a:gd name="connsiteY11" fmla="*/ 469311 h 1407220"/>
              <a:gd name="connsiteX12" fmla="*/ 7493719 w 7494178"/>
              <a:gd name="connsiteY12" fmla="*/ 553025 h 1407220"/>
              <a:gd name="connsiteX13" fmla="*/ 7486650 w 7494178"/>
              <a:gd name="connsiteY13" fmla="*/ 961088 h 1407220"/>
              <a:gd name="connsiteX14" fmla="*/ 6962775 w 7494178"/>
              <a:gd name="connsiteY14" fmla="*/ 771371 h 1407220"/>
              <a:gd name="connsiteX15" fmla="*/ 5934075 w 7494178"/>
              <a:gd name="connsiteY15" fmla="*/ 411508 h 1407220"/>
              <a:gd name="connsiteX16" fmla="*/ 5038725 w 7494178"/>
              <a:gd name="connsiteY16" fmla="*/ 736533 h 1407220"/>
              <a:gd name="connsiteX17" fmla="*/ 3857625 w 7494178"/>
              <a:gd name="connsiteY17" fmla="*/ 1349787 h 1407220"/>
              <a:gd name="connsiteX18" fmla="*/ 2714625 w 7494178"/>
              <a:gd name="connsiteY18" fmla="*/ 1081130 h 1407220"/>
              <a:gd name="connsiteX19" fmla="*/ 1419225 w 7494178"/>
              <a:gd name="connsiteY19" fmla="*/ 913984 h 1407220"/>
              <a:gd name="connsiteX20" fmla="*/ 561975 w 7494178"/>
              <a:gd name="connsiteY20" fmla="*/ 942560 h 1407220"/>
              <a:gd name="connsiteX21" fmla="*/ 9525 w 7494178"/>
              <a:gd name="connsiteY21" fmla="*/ 983313 h 1407220"/>
              <a:gd name="connsiteX0" fmla="*/ 0 w 7494178"/>
              <a:gd name="connsiteY0" fmla="*/ 646761 h 1407218"/>
              <a:gd name="connsiteX1" fmla="*/ 600075 w 7494178"/>
              <a:gd name="connsiteY1" fmla="*/ 599136 h 1407218"/>
              <a:gd name="connsiteX2" fmla="*/ 1114425 w 7494178"/>
              <a:gd name="connsiteY2" fmla="*/ 598875 h 1407218"/>
              <a:gd name="connsiteX3" fmla="*/ 1685925 w 7494178"/>
              <a:gd name="connsiteY3" fmla="*/ 656286 h 1407218"/>
              <a:gd name="connsiteX4" fmla="*/ 2181225 w 7494178"/>
              <a:gd name="connsiteY4" fmla="*/ 672075 h 1407218"/>
              <a:gd name="connsiteX5" fmla="*/ 2676525 w 7494178"/>
              <a:gd name="connsiteY5" fmla="*/ 722179 h 1407218"/>
              <a:gd name="connsiteX6" fmla="*/ 3324225 w 7494178"/>
              <a:gd name="connsiteY6" fmla="*/ 911375 h 1407218"/>
              <a:gd name="connsiteX7" fmla="*/ 3933825 w 7494178"/>
              <a:gd name="connsiteY7" fmla="*/ 962262 h 1407218"/>
              <a:gd name="connsiteX8" fmla="*/ 4591050 w 7494178"/>
              <a:gd name="connsiteY8" fmla="*/ 555296 h 1407218"/>
              <a:gd name="connsiteX9" fmla="*/ 5734050 w 7494178"/>
              <a:gd name="connsiteY9" fmla="*/ 65869 h 1407218"/>
              <a:gd name="connsiteX10" fmla="*/ 6505575 w 7494178"/>
              <a:gd name="connsiteY10" fmla="*/ 160073 h 1407218"/>
              <a:gd name="connsiteX11" fmla="*/ 7086600 w 7494178"/>
              <a:gd name="connsiteY11" fmla="*/ 469309 h 1407218"/>
              <a:gd name="connsiteX12" fmla="*/ 7493719 w 7494178"/>
              <a:gd name="connsiteY12" fmla="*/ 553023 h 1407218"/>
              <a:gd name="connsiteX13" fmla="*/ 7486650 w 7494178"/>
              <a:gd name="connsiteY13" fmla="*/ 961086 h 1407218"/>
              <a:gd name="connsiteX14" fmla="*/ 6962775 w 7494178"/>
              <a:gd name="connsiteY14" fmla="*/ 771369 h 1407218"/>
              <a:gd name="connsiteX15" fmla="*/ 5934075 w 7494178"/>
              <a:gd name="connsiteY15" fmla="*/ 411506 h 1407218"/>
              <a:gd name="connsiteX16" fmla="*/ 5038725 w 7494178"/>
              <a:gd name="connsiteY16" fmla="*/ 736531 h 1407218"/>
              <a:gd name="connsiteX17" fmla="*/ 3857625 w 7494178"/>
              <a:gd name="connsiteY17" fmla="*/ 1349785 h 1407218"/>
              <a:gd name="connsiteX18" fmla="*/ 2714625 w 7494178"/>
              <a:gd name="connsiteY18" fmla="*/ 1081128 h 1407218"/>
              <a:gd name="connsiteX19" fmla="*/ 1419225 w 7494178"/>
              <a:gd name="connsiteY19" fmla="*/ 913982 h 1407218"/>
              <a:gd name="connsiteX20" fmla="*/ 561975 w 7494178"/>
              <a:gd name="connsiteY20" fmla="*/ 942558 h 1407218"/>
              <a:gd name="connsiteX21" fmla="*/ 9525 w 7494178"/>
              <a:gd name="connsiteY21" fmla="*/ 983311 h 1407218"/>
              <a:gd name="connsiteX0" fmla="*/ 0 w 7494178"/>
              <a:gd name="connsiteY0" fmla="*/ 646763 h 1407220"/>
              <a:gd name="connsiteX1" fmla="*/ 600075 w 7494178"/>
              <a:gd name="connsiteY1" fmla="*/ 599138 h 1407220"/>
              <a:gd name="connsiteX2" fmla="*/ 1123950 w 7494178"/>
              <a:gd name="connsiteY2" fmla="*/ 456785 h 1407220"/>
              <a:gd name="connsiteX3" fmla="*/ 1685925 w 7494178"/>
              <a:gd name="connsiteY3" fmla="*/ 656288 h 1407220"/>
              <a:gd name="connsiteX4" fmla="*/ 2181225 w 7494178"/>
              <a:gd name="connsiteY4" fmla="*/ 672077 h 1407220"/>
              <a:gd name="connsiteX5" fmla="*/ 2676525 w 7494178"/>
              <a:gd name="connsiteY5" fmla="*/ 722181 h 1407220"/>
              <a:gd name="connsiteX6" fmla="*/ 3324225 w 7494178"/>
              <a:gd name="connsiteY6" fmla="*/ 911377 h 1407220"/>
              <a:gd name="connsiteX7" fmla="*/ 3933825 w 7494178"/>
              <a:gd name="connsiteY7" fmla="*/ 962264 h 1407220"/>
              <a:gd name="connsiteX8" fmla="*/ 4591050 w 7494178"/>
              <a:gd name="connsiteY8" fmla="*/ 555298 h 1407220"/>
              <a:gd name="connsiteX9" fmla="*/ 5734050 w 7494178"/>
              <a:gd name="connsiteY9" fmla="*/ 65871 h 1407220"/>
              <a:gd name="connsiteX10" fmla="*/ 6505575 w 7494178"/>
              <a:gd name="connsiteY10" fmla="*/ 160075 h 1407220"/>
              <a:gd name="connsiteX11" fmla="*/ 7086600 w 7494178"/>
              <a:gd name="connsiteY11" fmla="*/ 469311 h 1407220"/>
              <a:gd name="connsiteX12" fmla="*/ 7493719 w 7494178"/>
              <a:gd name="connsiteY12" fmla="*/ 553025 h 1407220"/>
              <a:gd name="connsiteX13" fmla="*/ 7486650 w 7494178"/>
              <a:gd name="connsiteY13" fmla="*/ 961088 h 1407220"/>
              <a:gd name="connsiteX14" fmla="*/ 6962775 w 7494178"/>
              <a:gd name="connsiteY14" fmla="*/ 771371 h 1407220"/>
              <a:gd name="connsiteX15" fmla="*/ 5934075 w 7494178"/>
              <a:gd name="connsiteY15" fmla="*/ 411508 h 1407220"/>
              <a:gd name="connsiteX16" fmla="*/ 5038725 w 7494178"/>
              <a:gd name="connsiteY16" fmla="*/ 736533 h 1407220"/>
              <a:gd name="connsiteX17" fmla="*/ 3857625 w 7494178"/>
              <a:gd name="connsiteY17" fmla="*/ 1349787 h 1407220"/>
              <a:gd name="connsiteX18" fmla="*/ 2714625 w 7494178"/>
              <a:gd name="connsiteY18" fmla="*/ 1081130 h 1407220"/>
              <a:gd name="connsiteX19" fmla="*/ 1419225 w 7494178"/>
              <a:gd name="connsiteY19" fmla="*/ 913984 h 1407220"/>
              <a:gd name="connsiteX20" fmla="*/ 561975 w 7494178"/>
              <a:gd name="connsiteY20" fmla="*/ 942560 h 1407220"/>
              <a:gd name="connsiteX21" fmla="*/ 9525 w 7494178"/>
              <a:gd name="connsiteY21" fmla="*/ 983313 h 1407220"/>
              <a:gd name="connsiteX0" fmla="*/ 0 w 7494178"/>
              <a:gd name="connsiteY0" fmla="*/ 646761 h 1407218"/>
              <a:gd name="connsiteX1" fmla="*/ 600075 w 7494178"/>
              <a:gd name="connsiteY1" fmla="*/ 599136 h 1407218"/>
              <a:gd name="connsiteX2" fmla="*/ 1123950 w 7494178"/>
              <a:gd name="connsiteY2" fmla="*/ 456783 h 1407218"/>
              <a:gd name="connsiteX3" fmla="*/ 1752600 w 7494178"/>
              <a:gd name="connsiteY3" fmla="*/ 514194 h 1407218"/>
              <a:gd name="connsiteX4" fmla="*/ 2181225 w 7494178"/>
              <a:gd name="connsiteY4" fmla="*/ 672075 h 1407218"/>
              <a:gd name="connsiteX5" fmla="*/ 2676525 w 7494178"/>
              <a:gd name="connsiteY5" fmla="*/ 722179 h 1407218"/>
              <a:gd name="connsiteX6" fmla="*/ 3324225 w 7494178"/>
              <a:gd name="connsiteY6" fmla="*/ 911375 h 1407218"/>
              <a:gd name="connsiteX7" fmla="*/ 3933825 w 7494178"/>
              <a:gd name="connsiteY7" fmla="*/ 962262 h 1407218"/>
              <a:gd name="connsiteX8" fmla="*/ 4591050 w 7494178"/>
              <a:gd name="connsiteY8" fmla="*/ 555296 h 1407218"/>
              <a:gd name="connsiteX9" fmla="*/ 5734050 w 7494178"/>
              <a:gd name="connsiteY9" fmla="*/ 65869 h 1407218"/>
              <a:gd name="connsiteX10" fmla="*/ 6505575 w 7494178"/>
              <a:gd name="connsiteY10" fmla="*/ 160073 h 1407218"/>
              <a:gd name="connsiteX11" fmla="*/ 7086600 w 7494178"/>
              <a:gd name="connsiteY11" fmla="*/ 469309 h 1407218"/>
              <a:gd name="connsiteX12" fmla="*/ 7493719 w 7494178"/>
              <a:gd name="connsiteY12" fmla="*/ 553023 h 1407218"/>
              <a:gd name="connsiteX13" fmla="*/ 7486650 w 7494178"/>
              <a:gd name="connsiteY13" fmla="*/ 961086 h 1407218"/>
              <a:gd name="connsiteX14" fmla="*/ 6962775 w 7494178"/>
              <a:gd name="connsiteY14" fmla="*/ 771369 h 1407218"/>
              <a:gd name="connsiteX15" fmla="*/ 5934075 w 7494178"/>
              <a:gd name="connsiteY15" fmla="*/ 411506 h 1407218"/>
              <a:gd name="connsiteX16" fmla="*/ 5038725 w 7494178"/>
              <a:gd name="connsiteY16" fmla="*/ 736531 h 1407218"/>
              <a:gd name="connsiteX17" fmla="*/ 3857625 w 7494178"/>
              <a:gd name="connsiteY17" fmla="*/ 1349785 h 1407218"/>
              <a:gd name="connsiteX18" fmla="*/ 2714625 w 7494178"/>
              <a:gd name="connsiteY18" fmla="*/ 1081128 h 1407218"/>
              <a:gd name="connsiteX19" fmla="*/ 1419225 w 7494178"/>
              <a:gd name="connsiteY19" fmla="*/ 913982 h 1407218"/>
              <a:gd name="connsiteX20" fmla="*/ 561975 w 7494178"/>
              <a:gd name="connsiteY20" fmla="*/ 942558 h 1407218"/>
              <a:gd name="connsiteX21" fmla="*/ 9525 w 7494178"/>
              <a:gd name="connsiteY21" fmla="*/ 983311 h 1407218"/>
              <a:gd name="connsiteX0" fmla="*/ 0 w 7494178"/>
              <a:gd name="connsiteY0" fmla="*/ 646763 h 1407220"/>
              <a:gd name="connsiteX1" fmla="*/ 600075 w 7494178"/>
              <a:gd name="connsiteY1" fmla="*/ 599138 h 1407220"/>
              <a:gd name="connsiteX2" fmla="*/ 1123950 w 7494178"/>
              <a:gd name="connsiteY2" fmla="*/ 456785 h 1407220"/>
              <a:gd name="connsiteX3" fmla="*/ 1752600 w 7494178"/>
              <a:gd name="connsiteY3" fmla="*/ 514196 h 1407220"/>
              <a:gd name="connsiteX4" fmla="*/ 2257425 w 7494178"/>
              <a:gd name="connsiteY4" fmla="*/ 593137 h 1407220"/>
              <a:gd name="connsiteX5" fmla="*/ 2676525 w 7494178"/>
              <a:gd name="connsiteY5" fmla="*/ 722181 h 1407220"/>
              <a:gd name="connsiteX6" fmla="*/ 3324225 w 7494178"/>
              <a:gd name="connsiteY6" fmla="*/ 911377 h 1407220"/>
              <a:gd name="connsiteX7" fmla="*/ 3933825 w 7494178"/>
              <a:gd name="connsiteY7" fmla="*/ 962264 h 1407220"/>
              <a:gd name="connsiteX8" fmla="*/ 4591050 w 7494178"/>
              <a:gd name="connsiteY8" fmla="*/ 555298 h 1407220"/>
              <a:gd name="connsiteX9" fmla="*/ 5734050 w 7494178"/>
              <a:gd name="connsiteY9" fmla="*/ 65871 h 1407220"/>
              <a:gd name="connsiteX10" fmla="*/ 6505575 w 7494178"/>
              <a:gd name="connsiteY10" fmla="*/ 160075 h 1407220"/>
              <a:gd name="connsiteX11" fmla="*/ 7086600 w 7494178"/>
              <a:gd name="connsiteY11" fmla="*/ 469311 h 1407220"/>
              <a:gd name="connsiteX12" fmla="*/ 7493719 w 7494178"/>
              <a:gd name="connsiteY12" fmla="*/ 553025 h 1407220"/>
              <a:gd name="connsiteX13" fmla="*/ 7486650 w 7494178"/>
              <a:gd name="connsiteY13" fmla="*/ 961088 h 1407220"/>
              <a:gd name="connsiteX14" fmla="*/ 6962775 w 7494178"/>
              <a:gd name="connsiteY14" fmla="*/ 771371 h 1407220"/>
              <a:gd name="connsiteX15" fmla="*/ 5934075 w 7494178"/>
              <a:gd name="connsiteY15" fmla="*/ 411508 h 1407220"/>
              <a:gd name="connsiteX16" fmla="*/ 5038725 w 7494178"/>
              <a:gd name="connsiteY16" fmla="*/ 736533 h 1407220"/>
              <a:gd name="connsiteX17" fmla="*/ 3857625 w 7494178"/>
              <a:gd name="connsiteY17" fmla="*/ 1349787 h 1407220"/>
              <a:gd name="connsiteX18" fmla="*/ 2714625 w 7494178"/>
              <a:gd name="connsiteY18" fmla="*/ 1081130 h 1407220"/>
              <a:gd name="connsiteX19" fmla="*/ 1419225 w 7494178"/>
              <a:gd name="connsiteY19" fmla="*/ 913984 h 1407220"/>
              <a:gd name="connsiteX20" fmla="*/ 561975 w 7494178"/>
              <a:gd name="connsiteY20" fmla="*/ 942560 h 1407220"/>
              <a:gd name="connsiteX21" fmla="*/ 9525 w 7494178"/>
              <a:gd name="connsiteY21" fmla="*/ 983313 h 1407220"/>
              <a:gd name="connsiteX0" fmla="*/ 0 w 7494178"/>
              <a:gd name="connsiteY0" fmla="*/ 646761 h 1407218"/>
              <a:gd name="connsiteX1" fmla="*/ 600075 w 7494178"/>
              <a:gd name="connsiteY1" fmla="*/ 599136 h 1407218"/>
              <a:gd name="connsiteX2" fmla="*/ 1123950 w 7494178"/>
              <a:gd name="connsiteY2" fmla="*/ 456783 h 1407218"/>
              <a:gd name="connsiteX3" fmla="*/ 1752600 w 7494178"/>
              <a:gd name="connsiteY3" fmla="*/ 514194 h 1407218"/>
              <a:gd name="connsiteX4" fmla="*/ 2257425 w 7494178"/>
              <a:gd name="connsiteY4" fmla="*/ 593135 h 1407218"/>
              <a:gd name="connsiteX5" fmla="*/ 2762250 w 7494178"/>
              <a:gd name="connsiteY5" fmla="*/ 690603 h 1407218"/>
              <a:gd name="connsiteX6" fmla="*/ 3324225 w 7494178"/>
              <a:gd name="connsiteY6" fmla="*/ 911375 h 1407218"/>
              <a:gd name="connsiteX7" fmla="*/ 3933825 w 7494178"/>
              <a:gd name="connsiteY7" fmla="*/ 962262 h 1407218"/>
              <a:gd name="connsiteX8" fmla="*/ 4591050 w 7494178"/>
              <a:gd name="connsiteY8" fmla="*/ 555296 h 1407218"/>
              <a:gd name="connsiteX9" fmla="*/ 5734050 w 7494178"/>
              <a:gd name="connsiteY9" fmla="*/ 65869 h 1407218"/>
              <a:gd name="connsiteX10" fmla="*/ 6505575 w 7494178"/>
              <a:gd name="connsiteY10" fmla="*/ 160073 h 1407218"/>
              <a:gd name="connsiteX11" fmla="*/ 7086600 w 7494178"/>
              <a:gd name="connsiteY11" fmla="*/ 469309 h 1407218"/>
              <a:gd name="connsiteX12" fmla="*/ 7493719 w 7494178"/>
              <a:gd name="connsiteY12" fmla="*/ 553023 h 1407218"/>
              <a:gd name="connsiteX13" fmla="*/ 7486650 w 7494178"/>
              <a:gd name="connsiteY13" fmla="*/ 961086 h 1407218"/>
              <a:gd name="connsiteX14" fmla="*/ 6962775 w 7494178"/>
              <a:gd name="connsiteY14" fmla="*/ 771369 h 1407218"/>
              <a:gd name="connsiteX15" fmla="*/ 5934075 w 7494178"/>
              <a:gd name="connsiteY15" fmla="*/ 411506 h 1407218"/>
              <a:gd name="connsiteX16" fmla="*/ 5038725 w 7494178"/>
              <a:gd name="connsiteY16" fmla="*/ 736531 h 1407218"/>
              <a:gd name="connsiteX17" fmla="*/ 3857625 w 7494178"/>
              <a:gd name="connsiteY17" fmla="*/ 1349785 h 1407218"/>
              <a:gd name="connsiteX18" fmla="*/ 2714625 w 7494178"/>
              <a:gd name="connsiteY18" fmla="*/ 1081128 h 1407218"/>
              <a:gd name="connsiteX19" fmla="*/ 1419225 w 7494178"/>
              <a:gd name="connsiteY19" fmla="*/ 913982 h 1407218"/>
              <a:gd name="connsiteX20" fmla="*/ 561975 w 7494178"/>
              <a:gd name="connsiteY20" fmla="*/ 942558 h 1407218"/>
              <a:gd name="connsiteX21" fmla="*/ 9525 w 7494178"/>
              <a:gd name="connsiteY21" fmla="*/ 983311 h 1407218"/>
              <a:gd name="connsiteX0" fmla="*/ 0 w 7494178"/>
              <a:gd name="connsiteY0" fmla="*/ 646763 h 1407220"/>
              <a:gd name="connsiteX1" fmla="*/ 600075 w 7494178"/>
              <a:gd name="connsiteY1" fmla="*/ 599138 h 1407220"/>
              <a:gd name="connsiteX2" fmla="*/ 1123950 w 7494178"/>
              <a:gd name="connsiteY2" fmla="*/ 456785 h 1407220"/>
              <a:gd name="connsiteX3" fmla="*/ 1752600 w 7494178"/>
              <a:gd name="connsiteY3" fmla="*/ 514196 h 1407220"/>
              <a:gd name="connsiteX4" fmla="*/ 2257425 w 7494178"/>
              <a:gd name="connsiteY4" fmla="*/ 593137 h 1407220"/>
              <a:gd name="connsiteX5" fmla="*/ 2762250 w 7494178"/>
              <a:gd name="connsiteY5" fmla="*/ 690605 h 1407220"/>
              <a:gd name="connsiteX6" fmla="*/ 3333750 w 7494178"/>
              <a:gd name="connsiteY6" fmla="*/ 785073 h 1407220"/>
              <a:gd name="connsiteX7" fmla="*/ 3933825 w 7494178"/>
              <a:gd name="connsiteY7" fmla="*/ 962264 h 1407220"/>
              <a:gd name="connsiteX8" fmla="*/ 4591050 w 7494178"/>
              <a:gd name="connsiteY8" fmla="*/ 555298 h 1407220"/>
              <a:gd name="connsiteX9" fmla="*/ 5734050 w 7494178"/>
              <a:gd name="connsiteY9" fmla="*/ 65871 h 1407220"/>
              <a:gd name="connsiteX10" fmla="*/ 6505575 w 7494178"/>
              <a:gd name="connsiteY10" fmla="*/ 160075 h 1407220"/>
              <a:gd name="connsiteX11" fmla="*/ 7086600 w 7494178"/>
              <a:gd name="connsiteY11" fmla="*/ 469311 h 1407220"/>
              <a:gd name="connsiteX12" fmla="*/ 7493719 w 7494178"/>
              <a:gd name="connsiteY12" fmla="*/ 553025 h 1407220"/>
              <a:gd name="connsiteX13" fmla="*/ 7486650 w 7494178"/>
              <a:gd name="connsiteY13" fmla="*/ 961088 h 1407220"/>
              <a:gd name="connsiteX14" fmla="*/ 6962775 w 7494178"/>
              <a:gd name="connsiteY14" fmla="*/ 771371 h 1407220"/>
              <a:gd name="connsiteX15" fmla="*/ 5934075 w 7494178"/>
              <a:gd name="connsiteY15" fmla="*/ 411508 h 1407220"/>
              <a:gd name="connsiteX16" fmla="*/ 5038725 w 7494178"/>
              <a:gd name="connsiteY16" fmla="*/ 736533 h 1407220"/>
              <a:gd name="connsiteX17" fmla="*/ 3857625 w 7494178"/>
              <a:gd name="connsiteY17" fmla="*/ 1349787 h 1407220"/>
              <a:gd name="connsiteX18" fmla="*/ 2714625 w 7494178"/>
              <a:gd name="connsiteY18" fmla="*/ 1081130 h 1407220"/>
              <a:gd name="connsiteX19" fmla="*/ 1419225 w 7494178"/>
              <a:gd name="connsiteY19" fmla="*/ 913984 h 1407220"/>
              <a:gd name="connsiteX20" fmla="*/ 561975 w 7494178"/>
              <a:gd name="connsiteY20" fmla="*/ 942560 h 1407220"/>
              <a:gd name="connsiteX21" fmla="*/ 9525 w 7494178"/>
              <a:gd name="connsiteY21" fmla="*/ 983313 h 1407220"/>
              <a:gd name="connsiteX0" fmla="*/ 0 w 7494178"/>
              <a:gd name="connsiteY0" fmla="*/ 646761 h 1386168"/>
              <a:gd name="connsiteX1" fmla="*/ 600075 w 7494178"/>
              <a:gd name="connsiteY1" fmla="*/ 599136 h 1386168"/>
              <a:gd name="connsiteX2" fmla="*/ 1123950 w 7494178"/>
              <a:gd name="connsiteY2" fmla="*/ 456783 h 1386168"/>
              <a:gd name="connsiteX3" fmla="*/ 1752600 w 7494178"/>
              <a:gd name="connsiteY3" fmla="*/ 514194 h 1386168"/>
              <a:gd name="connsiteX4" fmla="*/ 2257425 w 7494178"/>
              <a:gd name="connsiteY4" fmla="*/ 593135 h 1386168"/>
              <a:gd name="connsiteX5" fmla="*/ 2762250 w 7494178"/>
              <a:gd name="connsiteY5" fmla="*/ 690603 h 1386168"/>
              <a:gd name="connsiteX6" fmla="*/ 3333750 w 7494178"/>
              <a:gd name="connsiteY6" fmla="*/ 785071 h 1386168"/>
              <a:gd name="connsiteX7" fmla="*/ 3933825 w 7494178"/>
              <a:gd name="connsiteY7" fmla="*/ 962262 h 1386168"/>
              <a:gd name="connsiteX8" fmla="*/ 4591050 w 7494178"/>
              <a:gd name="connsiteY8" fmla="*/ 555296 h 1386168"/>
              <a:gd name="connsiteX9" fmla="*/ 5734050 w 7494178"/>
              <a:gd name="connsiteY9" fmla="*/ 65869 h 1386168"/>
              <a:gd name="connsiteX10" fmla="*/ 6505575 w 7494178"/>
              <a:gd name="connsiteY10" fmla="*/ 160073 h 1386168"/>
              <a:gd name="connsiteX11" fmla="*/ 7086600 w 7494178"/>
              <a:gd name="connsiteY11" fmla="*/ 469309 h 1386168"/>
              <a:gd name="connsiteX12" fmla="*/ 7493719 w 7494178"/>
              <a:gd name="connsiteY12" fmla="*/ 553023 h 1386168"/>
              <a:gd name="connsiteX13" fmla="*/ 7486650 w 7494178"/>
              <a:gd name="connsiteY13" fmla="*/ 961086 h 1386168"/>
              <a:gd name="connsiteX14" fmla="*/ 6962775 w 7494178"/>
              <a:gd name="connsiteY14" fmla="*/ 771369 h 1386168"/>
              <a:gd name="connsiteX15" fmla="*/ 5934075 w 7494178"/>
              <a:gd name="connsiteY15" fmla="*/ 411506 h 1386168"/>
              <a:gd name="connsiteX16" fmla="*/ 5038725 w 7494178"/>
              <a:gd name="connsiteY16" fmla="*/ 736531 h 1386168"/>
              <a:gd name="connsiteX17" fmla="*/ 3857625 w 7494178"/>
              <a:gd name="connsiteY17" fmla="*/ 1349785 h 1386168"/>
              <a:gd name="connsiteX18" fmla="*/ 2714625 w 7494178"/>
              <a:gd name="connsiteY18" fmla="*/ 954824 h 1386168"/>
              <a:gd name="connsiteX19" fmla="*/ 1419225 w 7494178"/>
              <a:gd name="connsiteY19" fmla="*/ 913982 h 1386168"/>
              <a:gd name="connsiteX20" fmla="*/ 561975 w 7494178"/>
              <a:gd name="connsiteY20" fmla="*/ 942558 h 1386168"/>
              <a:gd name="connsiteX21" fmla="*/ 9525 w 7494178"/>
              <a:gd name="connsiteY21" fmla="*/ 983311 h 1386168"/>
              <a:gd name="connsiteX0" fmla="*/ 0 w 7494178"/>
              <a:gd name="connsiteY0" fmla="*/ 646763 h 1386168"/>
              <a:gd name="connsiteX1" fmla="*/ 600075 w 7494178"/>
              <a:gd name="connsiteY1" fmla="*/ 599138 h 1386168"/>
              <a:gd name="connsiteX2" fmla="*/ 1123950 w 7494178"/>
              <a:gd name="connsiteY2" fmla="*/ 456785 h 1386168"/>
              <a:gd name="connsiteX3" fmla="*/ 1752600 w 7494178"/>
              <a:gd name="connsiteY3" fmla="*/ 514196 h 1386168"/>
              <a:gd name="connsiteX4" fmla="*/ 2257425 w 7494178"/>
              <a:gd name="connsiteY4" fmla="*/ 593137 h 1386168"/>
              <a:gd name="connsiteX5" fmla="*/ 2762250 w 7494178"/>
              <a:gd name="connsiteY5" fmla="*/ 690605 h 1386168"/>
              <a:gd name="connsiteX6" fmla="*/ 3333750 w 7494178"/>
              <a:gd name="connsiteY6" fmla="*/ 785073 h 1386168"/>
              <a:gd name="connsiteX7" fmla="*/ 3933825 w 7494178"/>
              <a:gd name="connsiteY7" fmla="*/ 962264 h 1386168"/>
              <a:gd name="connsiteX8" fmla="*/ 4591050 w 7494178"/>
              <a:gd name="connsiteY8" fmla="*/ 555298 h 1386168"/>
              <a:gd name="connsiteX9" fmla="*/ 5734050 w 7494178"/>
              <a:gd name="connsiteY9" fmla="*/ 65871 h 1386168"/>
              <a:gd name="connsiteX10" fmla="*/ 6505575 w 7494178"/>
              <a:gd name="connsiteY10" fmla="*/ 160075 h 1386168"/>
              <a:gd name="connsiteX11" fmla="*/ 7086600 w 7494178"/>
              <a:gd name="connsiteY11" fmla="*/ 469311 h 1386168"/>
              <a:gd name="connsiteX12" fmla="*/ 7493719 w 7494178"/>
              <a:gd name="connsiteY12" fmla="*/ 553025 h 1386168"/>
              <a:gd name="connsiteX13" fmla="*/ 7486650 w 7494178"/>
              <a:gd name="connsiteY13" fmla="*/ 961088 h 1386168"/>
              <a:gd name="connsiteX14" fmla="*/ 6962775 w 7494178"/>
              <a:gd name="connsiteY14" fmla="*/ 771371 h 1386168"/>
              <a:gd name="connsiteX15" fmla="*/ 5934075 w 7494178"/>
              <a:gd name="connsiteY15" fmla="*/ 411508 h 1386168"/>
              <a:gd name="connsiteX16" fmla="*/ 5038725 w 7494178"/>
              <a:gd name="connsiteY16" fmla="*/ 736533 h 1386168"/>
              <a:gd name="connsiteX17" fmla="*/ 3857625 w 7494178"/>
              <a:gd name="connsiteY17" fmla="*/ 1349787 h 1386168"/>
              <a:gd name="connsiteX18" fmla="*/ 2714625 w 7494178"/>
              <a:gd name="connsiteY18" fmla="*/ 954826 h 1386168"/>
              <a:gd name="connsiteX19" fmla="*/ 1352550 w 7494178"/>
              <a:gd name="connsiteY19" fmla="*/ 771891 h 1386168"/>
              <a:gd name="connsiteX20" fmla="*/ 561975 w 7494178"/>
              <a:gd name="connsiteY20" fmla="*/ 942560 h 1386168"/>
              <a:gd name="connsiteX21" fmla="*/ 9525 w 7494178"/>
              <a:gd name="connsiteY21" fmla="*/ 983313 h 1386168"/>
              <a:gd name="connsiteX0" fmla="*/ 0 w 7494178"/>
              <a:gd name="connsiteY0" fmla="*/ 646761 h 1291438"/>
              <a:gd name="connsiteX1" fmla="*/ 600075 w 7494178"/>
              <a:gd name="connsiteY1" fmla="*/ 599136 h 1291438"/>
              <a:gd name="connsiteX2" fmla="*/ 1123950 w 7494178"/>
              <a:gd name="connsiteY2" fmla="*/ 456783 h 1291438"/>
              <a:gd name="connsiteX3" fmla="*/ 1752600 w 7494178"/>
              <a:gd name="connsiteY3" fmla="*/ 514194 h 1291438"/>
              <a:gd name="connsiteX4" fmla="*/ 2257425 w 7494178"/>
              <a:gd name="connsiteY4" fmla="*/ 593135 h 1291438"/>
              <a:gd name="connsiteX5" fmla="*/ 2762250 w 7494178"/>
              <a:gd name="connsiteY5" fmla="*/ 690603 h 1291438"/>
              <a:gd name="connsiteX6" fmla="*/ 3333750 w 7494178"/>
              <a:gd name="connsiteY6" fmla="*/ 785071 h 1291438"/>
              <a:gd name="connsiteX7" fmla="*/ 3933825 w 7494178"/>
              <a:gd name="connsiteY7" fmla="*/ 962262 h 1291438"/>
              <a:gd name="connsiteX8" fmla="*/ 4591050 w 7494178"/>
              <a:gd name="connsiteY8" fmla="*/ 555296 h 1291438"/>
              <a:gd name="connsiteX9" fmla="*/ 5734050 w 7494178"/>
              <a:gd name="connsiteY9" fmla="*/ 65869 h 1291438"/>
              <a:gd name="connsiteX10" fmla="*/ 6505575 w 7494178"/>
              <a:gd name="connsiteY10" fmla="*/ 160073 h 1291438"/>
              <a:gd name="connsiteX11" fmla="*/ 7086600 w 7494178"/>
              <a:gd name="connsiteY11" fmla="*/ 469309 h 1291438"/>
              <a:gd name="connsiteX12" fmla="*/ 7493719 w 7494178"/>
              <a:gd name="connsiteY12" fmla="*/ 553023 h 1291438"/>
              <a:gd name="connsiteX13" fmla="*/ 7486650 w 7494178"/>
              <a:gd name="connsiteY13" fmla="*/ 961086 h 1291438"/>
              <a:gd name="connsiteX14" fmla="*/ 6962775 w 7494178"/>
              <a:gd name="connsiteY14" fmla="*/ 771369 h 1291438"/>
              <a:gd name="connsiteX15" fmla="*/ 5934075 w 7494178"/>
              <a:gd name="connsiteY15" fmla="*/ 411506 h 1291438"/>
              <a:gd name="connsiteX16" fmla="*/ 5038725 w 7494178"/>
              <a:gd name="connsiteY16" fmla="*/ 736531 h 1291438"/>
              <a:gd name="connsiteX17" fmla="*/ 3857625 w 7494178"/>
              <a:gd name="connsiteY17" fmla="*/ 1255056 h 1291438"/>
              <a:gd name="connsiteX18" fmla="*/ 2714625 w 7494178"/>
              <a:gd name="connsiteY18" fmla="*/ 954824 h 1291438"/>
              <a:gd name="connsiteX19" fmla="*/ 1352550 w 7494178"/>
              <a:gd name="connsiteY19" fmla="*/ 771889 h 1291438"/>
              <a:gd name="connsiteX20" fmla="*/ 561975 w 7494178"/>
              <a:gd name="connsiteY20" fmla="*/ 942558 h 1291438"/>
              <a:gd name="connsiteX21" fmla="*/ 9525 w 7494178"/>
              <a:gd name="connsiteY21" fmla="*/ 983311 h 1291438"/>
              <a:gd name="connsiteX0" fmla="*/ 0 w 7494178"/>
              <a:gd name="connsiteY0" fmla="*/ 646763 h 1255514"/>
              <a:gd name="connsiteX1" fmla="*/ 600075 w 7494178"/>
              <a:gd name="connsiteY1" fmla="*/ 599138 h 1255514"/>
              <a:gd name="connsiteX2" fmla="*/ 1123950 w 7494178"/>
              <a:gd name="connsiteY2" fmla="*/ 456785 h 1255514"/>
              <a:gd name="connsiteX3" fmla="*/ 1752600 w 7494178"/>
              <a:gd name="connsiteY3" fmla="*/ 514196 h 1255514"/>
              <a:gd name="connsiteX4" fmla="*/ 2257425 w 7494178"/>
              <a:gd name="connsiteY4" fmla="*/ 593137 h 1255514"/>
              <a:gd name="connsiteX5" fmla="*/ 2762250 w 7494178"/>
              <a:gd name="connsiteY5" fmla="*/ 690605 h 1255514"/>
              <a:gd name="connsiteX6" fmla="*/ 3333750 w 7494178"/>
              <a:gd name="connsiteY6" fmla="*/ 785073 h 1255514"/>
              <a:gd name="connsiteX7" fmla="*/ 3933825 w 7494178"/>
              <a:gd name="connsiteY7" fmla="*/ 962264 h 1255514"/>
              <a:gd name="connsiteX8" fmla="*/ 4591050 w 7494178"/>
              <a:gd name="connsiteY8" fmla="*/ 555298 h 1255514"/>
              <a:gd name="connsiteX9" fmla="*/ 5734050 w 7494178"/>
              <a:gd name="connsiteY9" fmla="*/ 65871 h 1255514"/>
              <a:gd name="connsiteX10" fmla="*/ 6505575 w 7494178"/>
              <a:gd name="connsiteY10" fmla="*/ 160075 h 1255514"/>
              <a:gd name="connsiteX11" fmla="*/ 7086600 w 7494178"/>
              <a:gd name="connsiteY11" fmla="*/ 469311 h 1255514"/>
              <a:gd name="connsiteX12" fmla="*/ 7493719 w 7494178"/>
              <a:gd name="connsiteY12" fmla="*/ 553025 h 1255514"/>
              <a:gd name="connsiteX13" fmla="*/ 7486650 w 7494178"/>
              <a:gd name="connsiteY13" fmla="*/ 961088 h 1255514"/>
              <a:gd name="connsiteX14" fmla="*/ 6962775 w 7494178"/>
              <a:gd name="connsiteY14" fmla="*/ 771371 h 1255514"/>
              <a:gd name="connsiteX15" fmla="*/ 5934075 w 7494178"/>
              <a:gd name="connsiteY15" fmla="*/ 411508 h 1255514"/>
              <a:gd name="connsiteX16" fmla="*/ 5124450 w 7494178"/>
              <a:gd name="connsiteY16" fmla="*/ 957565 h 1255514"/>
              <a:gd name="connsiteX17" fmla="*/ 3857625 w 7494178"/>
              <a:gd name="connsiteY17" fmla="*/ 1255058 h 1255514"/>
              <a:gd name="connsiteX18" fmla="*/ 2714625 w 7494178"/>
              <a:gd name="connsiteY18" fmla="*/ 954826 h 1255514"/>
              <a:gd name="connsiteX19" fmla="*/ 1352550 w 7494178"/>
              <a:gd name="connsiteY19" fmla="*/ 771891 h 1255514"/>
              <a:gd name="connsiteX20" fmla="*/ 561975 w 7494178"/>
              <a:gd name="connsiteY20" fmla="*/ 942560 h 1255514"/>
              <a:gd name="connsiteX21" fmla="*/ 9525 w 7494178"/>
              <a:gd name="connsiteY21" fmla="*/ 983313 h 1255514"/>
              <a:gd name="connsiteX0" fmla="*/ 0 w 7494178"/>
              <a:gd name="connsiteY0" fmla="*/ 646761 h 1255512"/>
              <a:gd name="connsiteX1" fmla="*/ 600075 w 7494178"/>
              <a:gd name="connsiteY1" fmla="*/ 599136 h 1255512"/>
              <a:gd name="connsiteX2" fmla="*/ 1123950 w 7494178"/>
              <a:gd name="connsiteY2" fmla="*/ 456783 h 1255512"/>
              <a:gd name="connsiteX3" fmla="*/ 1752600 w 7494178"/>
              <a:gd name="connsiteY3" fmla="*/ 514194 h 1255512"/>
              <a:gd name="connsiteX4" fmla="*/ 2257425 w 7494178"/>
              <a:gd name="connsiteY4" fmla="*/ 593135 h 1255512"/>
              <a:gd name="connsiteX5" fmla="*/ 2762250 w 7494178"/>
              <a:gd name="connsiteY5" fmla="*/ 690603 h 1255512"/>
              <a:gd name="connsiteX6" fmla="*/ 3333750 w 7494178"/>
              <a:gd name="connsiteY6" fmla="*/ 785071 h 1255512"/>
              <a:gd name="connsiteX7" fmla="*/ 3933825 w 7494178"/>
              <a:gd name="connsiteY7" fmla="*/ 962262 h 1255512"/>
              <a:gd name="connsiteX8" fmla="*/ 4591050 w 7494178"/>
              <a:gd name="connsiteY8" fmla="*/ 555296 h 1255512"/>
              <a:gd name="connsiteX9" fmla="*/ 5734050 w 7494178"/>
              <a:gd name="connsiteY9" fmla="*/ 65869 h 1255512"/>
              <a:gd name="connsiteX10" fmla="*/ 6505575 w 7494178"/>
              <a:gd name="connsiteY10" fmla="*/ 160073 h 1255512"/>
              <a:gd name="connsiteX11" fmla="*/ 7086600 w 7494178"/>
              <a:gd name="connsiteY11" fmla="*/ 469309 h 1255512"/>
              <a:gd name="connsiteX12" fmla="*/ 7493719 w 7494178"/>
              <a:gd name="connsiteY12" fmla="*/ 553023 h 1255512"/>
              <a:gd name="connsiteX13" fmla="*/ 7486650 w 7494178"/>
              <a:gd name="connsiteY13" fmla="*/ 961086 h 1255512"/>
              <a:gd name="connsiteX14" fmla="*/ 6962775 w 7494178"/>
              <a:gd name="connsiteY14" fmla="*/ 771369 h 1255512"/>
              <a:gd name="connsiteX15" fmla="*/ 6000750 w 7494178"/>
              <a:gd name="connsiteY15" fmla="*/ 774632 h 1255512"/>
              <a:gd name="connsiteX16" fmla="*/ 5124450 w 7494178"/>
              <a:gd name="connsiteY16" fmla="*/ 957563 h 1255512"/>
              <a:gd name="connsiteX17" fmla="*/ 3857625 w 7494178"/>
              <a:gd name="connsiteY17" fmla="*/ 1255056 h 1255512"/>
              <a:gd name="connsiteX18" fmla="*/ 2714625 w 7494178"/>
              <a:gd name="connsiteY18" fmla="*/ 954824 h 1255512"/>
              <a:gd name="connsiteX19" fmla="*/ 1352550 w 7494178"/>
              <a:gd name="connsiteY19" fmla="*/ 771889 h 1255512"/>
              <a:gd name="connsiteX20" fmla="*/ 561975 w 7494178"/>
              <a:gd name="connsiteY20" fmla="*/ 942558 h 1255512"/>
              <a:gd name="connsiteX21" fmla="*/ 9525 w 7494178"/>
              <a:gd name="connsiteY21" fmla="*/ 983311 h 1255512"/>
              <a:gd name="connsiteX0" fmla="*/ 0 w 7494178"/>
              <a:gd name="connsiteY0" fmla="*/ 493407 h 1102158"/>
              <a:gd name="connsiteX1" fmla="*/ 600075 w 7494178"/>
              <a:gd name="connsiteY1" fmla="*/ 445782 h 1102158"/>
              <a:gd name="connsiteX2" fmla="*/ 1123950 w 7494178"/>
              <a:gd name="connsiteY2" fmla="*/ 303429 h 1102158"/>
              <a:gd name="connsiteX3" fmla="*/ 1752600 w 7494178"/>
              <a:gd name="connsiteY3" fmla="*/ 360840 h 1102158"/>
              <a:gd name="connsiteX4" fmla="*/ 2257425 w 7494178"/>
              <a:gd name="connsiteY4" fmla="*/ 439781 h 1102158"/>
              <a:gd name="connsiteX5" fmla="*/ 2762250 w 7494178"/>
              <a:gd name="connsiteY5" fmla="*/ 537249 h 1102158"/>
              <a:gd name="connsiteX6" fmla="*/ 3333750 w 7494178"/>
              <a:gd name="connsiteY6" fmla="*/ 631717 h 1102158"/>
              <a:gd name="connsiteX7" fmla="*/ 3933825 w 7494178"/>
              <a:gd name="connsiteY7" fmla="*/ 808908 h 1102158"/>
              <a:gd name="connsiteX8" fmla="*/ 4591050 w 7494178"/>
              <a:gd name="connsiteY8" fmla="*/ 401942 h 1102158"/>
              <a:gd name="connsiteX9" fmla="*/ 5743575 w 7494178"/>
              <a:gd name="connsiteY9" fmla="*/ 275640 h 1102158"/>
              <a:gd name="connsiteX10" fmla="*/ 6505575 w 7494178"/>
              <a:gd name="connsiteY10" fmla="*/ 6719 h 1102158"/>
              <a:gd name="connsiteX11" fmla="*/ 7086600 w 7494178"/>
              <a:gd name="connsiteY11" fmla="*/ 315955 h 1102158"/>
              <a:gd name="connsiteX12" fmla="*/ 7493719 w 7494178"/>
              <a:gd name="connsiteY12" fmla="*/ 399669 h 1102158"/>
              <a:gd name="connsiteX13" fmla="*/ 7486650 w 7494178"/>
              <a:gd name="connsiteY13" fmla="*/ 807732 h 1102158"/>
              <a:gd name="connsiteX14" fmla="*/ 6962775 w 7494178"/>
              <a:gd name="connsiteY14" fmla="*/ 618015 h 1102158"/>
              <a:gd name="connsiteX15" fmla="*/ 6000750 w 7494178"/>
              <a:gd name="connsiteY15" fmla="*/ 621278 h 1102158"/>
              <a:gd name="connsiteX16" fmla="*/ 5124450 w 7494178"/>
              <a:gd name="connsiteY16" fmla="*/ 804209 h 1102158"/>
              <a:gd name="connsiteX17" fmla="*/ 3857625 w 7494178"/>
              <a:gd name="connsiteY17" fmla="*/ 1101702 h 1102158"/>
              <a:gd name="connsiteX18" fmla="*/ 2714625 w 7494178"/>
              <a:gd name="connsiteY18" fmla="*/ 801470 h 1102158"/>
              <a:gd name="connsiteX19" fmla="*/ 1352550 w 7494178"/>
              <a:gd name="connsiteY19" fmla="*/ 618535 h 1102158"/>
              <a:gd name="connsiteX20" fmla="*/ 561975 w 7494178"/>
              <a:gd name="connsiteY20" fmla="*/ 789204 h 1102158"/>
              <a:gd name="connsiteX21" fmla="*/ 9525 w 7494178"/>
              <a:gd name="connsiteY21" fmla="*/ 829957 h 1102158"/>
              <a:gd name="connsiteX0" fmla="*/ 0 w 7494178"/>
              <a:gd name="connsiteY0" fmla="*/ 493407 h 1102158"/>
              <a:gd name="connsiteX1" fmla="*/ 600075 w 7494178"/>
              <a:gd name="connsiteY1" fmla="*/ 445782 h 1102158"/>
              <a:gd name="connsiteX2" fmla="*/ 1123950 w 7494178"/>
              <a:gd name="connsiteY2" fmla="*/ 303429 h 1102158"/>
              <a:gd name="connsiteX3" fmla="*/ 1752600 w 7494178"/>
              <a:gd name="connsiteY3" fmla="*/ 360840 h 1102158"/>
              <a:gd name="connsiteX4" fmla="*/ 2257425 w 7494178"/>
              <a:gd name="connsiteY4" fmla="*/ 439781 h 1102158"/>
              <a:gd name="connsiteX5" fmla="*/ 2762250 w 7494178"/>
              <a:gd name="connsiteY5" fmla="*/ 537249 h 1102158"/>
              <a:gd name="connsiteX6" fmla="*/ 3333750 w 7494178"/>
              <a:gd name="connsiteY6" fmla="*/ 631717 h 1102158"/>
              <a:gd name="connsiteX7" fmla="*/ 3933825 w 7494178"/>
              <a:gd name="connsiteY7" fmla="*/ 808908 h 1102158"/>
              <a:gd name="connsiteX8" fmla="*/ 4619625 w 7494178"/>
              <a:gd name="connsiteY8" fmla="*/ 575611 h 1102158"/>
              <a:gd name="connsiteX9" fmla="*/ 5743575 w 7494178"/>
              <a:gd name="connsiteY9" fmla="*/ 275640 h 1102158"/>
              <a:gd name="connsiteX10" fmla="*/ 6505575 w 7494178"/>
              <a:gd name="connsiteY10" fmla="*/ 6719 h 1102158"/>
              <a:gd name="connsiteX11" fmla="*/ 7086600 w 7494178"/>
              <a:gd name="connsiteY11" fmla="*/ 315955 h 1102158"/>
              <a:gd name="connsiteX12" fmla="*/ 7493719 w 7494178"/>
              <a:gd name="connsiteY12" fmla="*/ 399669 h 1102158"/>
              <a:gd name="connsiteX13" fmla="*/ 7486650 w 7494178"/>
              <a:gd name="connsiteY13" fmla="*/ 807732 h 1102158"/>
              <a:gd name="connsiteX14" fmla="*/ 6962775 w 7494178"/>
              <a:gd name="connsiteY14" fmla="*/ 618015 h 1102158"/>
              <a:gd name="connsiteX15" fmla="*/ 6000750 w 7494178"/>
              <a:gd name="connsiteY15" fmla="*/ 621278 h 1102158"/>
              <a:gd name="connsiteX16" fmla="*/ 5124450 w 7494178"/>
              <a:gd name="connsiteY16" fmla="*/ 804209 h 1102158"/>
              <a:gd name="connsiteX17" fmla="*/ 3857625 w 7494178"/>
              <a:gd name="connsiteY17" fmla="*/ 1101702 h 1102158"/>
              <a:gd name="connsiteX18" fmla="*/ 2714625 w 7494178"/>
              <a:gd name="connsiteY18" fmla="*/ 801470 h 1102158"/>
              <a:gd name="connsiteX19" fmla="*/ 1352550 w 7494178"/>
              <a:gd name="connsiteY19" fmla="*/ 618535 h 1102158"/>
              <a:gd name="connsiteX20" fmla="*/ 561975 w 7494178"/>
              <a:gd name="connsiteY20" fmla="*/ 789204 h 1102158"/>
              <a:gd name="connsiteX21" fmla="*/ 9525 w 7494178"/>
              <a:gd name="connsiteY21" fmla="*/ 829957 h 1102158"/>
              <a:gd name="connsiteX0" fmla="*/ 0 w 7494178"/>
              <a:gd name="connsiteY0" fmla="*/ 252061 h 860812"/>
              <a:gd name="connsiteX1" fmla="*/ 600075 w 7494178"/>
              <a:gd name="connsiteY1" fmla="*/ 204436 h 860812"/>
              <a:gd name="connsiteX2" fmla="*/ 1123950 w 7494178"/>
              <a:gd name="connsiteY2" fmla="*/ 62083 h 860812"/>
              <a:gd name="connsiteX3" fmla="*/ 1752600 w 7494178"/>
              <a:gd name="connsiteY3" fmla="*/ 119494 h 860812"/>
              <a:gd name="connsiteX4" fmla="*/ 2257425 w 7494178"/>
              <a:gd name="connsiteY4" fmla="*/ 198435 h 860812"/>
              <a:gd name="connsiteX5" fmla="*/ 2762250 w 7494178"/>
              <a:gd name="connsiteY5" fmla="*/ 295903 h 860812"/>
              <a:gd name="connsiteX6" fmla="*/ 3333750 w 7494178"/>
              <a:gd name="connsiteY6" fmla="*/ 390371 h 860812"/>
              <a:gd name="connsiteX7" fmla="*/ 3933825 w 7494178"/>
              <a:gd name="connsiteY7" fmla="*/ 567562 h 860812"/>
              <a:gd name="connsiteX8" fmla="*/ 4619625 w 7494178"/>
              <a:gd name="connsiteY8" fmla="*/ 334265 h 860812"/>
              <a:gd name="connsiteX9" fmla="*/ 5743575 w 7494178"/>
              <a:gd name="connsiteY9" fmla="*/ 34294 h 860812"/>
              <a:gd name="connsiteX10" fmla="*/ 6543675 w 7494178"/>
              <a:gd name="connsiteY10" fmla="*/ 128499 h 860812"/>
              <a:gd name="connsiteX11" fmla="*/ 7086600 w 7494178"/>
              <a:gd name="connsiteY11" fmla="*/ 74609 h 860812"/>
              <a:gd name="connsiteX12" fmla="*/ 7493719 w 7494178"/>
              <a:gd name="connsiteY12" fmla="*/ 158323 h 860812"/>
              <a:gd name="connsiteX13" fmla="*/ 7486650 w 7494178"/>
              <a:gd name="connsiteY13" fmla="*/ 566386 h 860812"/>
              <a:gd name="connsiteX14" fmla="*/ 6962775 w 7494178"/>
              <a:gd name="connsiteY14" fmla="*/ 376669 h 860812"/>
              <a:gd name="connsiteX15" fmla="*/ 6000750 w 7494178"/>
              <a:gd name="connsiteY15" fmla="*/ 379932 h 860812"/>
              <a:gd name="connsiteX16" fmla="*/ 5124450 w 7494178"/>
              <a:gd name="connsiteY16" fmla="*/ 562863 h 860812"/>
              <a:gd name="connsiteX17" fmla="*/ 3857625 w 7494178"/>
              <a:gd name="connsiteY17" fmla="*/ 860356 h 860812"/>
              <a:gd name="connsiteX18" fmla="*/ 2714625 w 7494178"/>
              <a:gd name="connsiteY18" fmla="*/ 560124 h 860812"/>
              <a:gd name="connsiteX19" fmla="*/ 1352550 w 7494178"/>
              <a:gd name="connsiteY19" fmla="*/ 377189 h 860812"/>
              <a:gd name="connsiteX20" fmla="*/ 561975 w 7494178"/>
              <a:gd name="connsiteY20" fmla="*/ 547858 h 860812"/>
              <a:gd name="connsiteX21" fmla="*/ 9525 w 7494178"/>
              <a:gd name="connsiteY21" fmla="*/ 588611 h 860812"/>
              <a:gd name="connsiteX0" fmla="*/ 0 w 7494178"/>
              <a:gd name="connsiteY0" fmla="*/ 252061 h 860812"/>
              <a:gd name="connsiteX1" fmla="*/ 600075 w 7494178"/>
              <a:gd name="connsiteY1" fmla="*/ 204436 h 860812"/>
              <a:gd name="connsiteX2" fmla="*/ 1123950 w 7494178"/>
              <a:gd name="connsiteY2" fmla="*/ 62083 h 860812"/>
              <a:gd name="connsiteX3" fmla="*/ 1752600 w 7494178"/>
              <a:gd name="connsiteY3" fmla="*/ 119494 h 860812"/>
              <a:gd name="connsiteX4" fmla="*/ 2257425 w 7494178"/>
              <a:gd name="connsiteY4" fmla="*/ 198435 h 860812"/>
              <a:gd name="connsiteX5" fmla="*/ 2762250 w 7494178"/>
              <a:gd name="connsiteY5" fmla="*/ 295903 h 860812"/>
              <a:gd name="connsiteX6" fmla="*/ 3333750 w 7494178"/>
              <a:gd name="connsiteY6" fmla="*/ 390371 h 860812"/>
              <a:gd name="connsiteX7" fmla="*/ 3933825 w 7494178"/>
              <a:gd name="connsiteY7" fmla="*/ 567562 h 860812"/>
              <a:gd name="connsiteX8" fmla="*/ 4619625 w 7494178"/>
              <a:gd name="connsiteY8" fmla="*/ 334265 h 860812"/>
              <a:gd name="connsiteX9" fmla="*/ 5743575 w 7494178"/>
              <a:gd name="connsiteY9" fmla="*/ 34294 h 860812"/>
              <a:gd name="connsiteX10" fmla="*/ 6543675 w 7494178"/>
              <a:gd name="connsiteY10" fmla="*/ 128499 h 860812"/>
              <a:gd name="connsiteX11" fmla="*/ 7086600 w 7494178"/>
              <a:gd name="connsiteY11" fmla="*/ 74609 h 860812"/>
              <a:gd name="connsiteX12" fmla="*/ 7493719 w 7494178"/>
              <a:gd name="connsiteY12" fmla="*/ 158323 h 860812"/>
              <a:gd name="connsiteX13" fmla="*/ 7486650 w 7494178"/>
              <a:gd name="connsiteY13" fmla="*/ 566386 h 860812"/>
              <a:gd name="connsiteX14" fmla="*/ 6962775 w 7494178"/>
              <a:gd name="connsiteY14" fmla="*/ 376669 h 860812"/>
              <a:gd name="connsiteX15" fmla="*/ 6000750 w 7494178"/>
              <a:gd name="connsiteY15" fmla="*/ 553601 h 860812"/>
              <a:gd name="connsiteX16" fmla="*/ 5124450 w 7494178"/>
              <a:gd name="connsiteY16" fmla="*/ 562863 h 860812"/>
              <a:gd name="connsiteX17" fmla="*/ 3857625 w 7494178"/>
              <a:gd name="connsiteY17" fmla="*/ 860356 h 860812"/>
              <a:gd name="connsiteX18" fmla="*/ 2714625 w 7494178"/>
              <a:gd name="connsiteY18" fmla="*/ 560124 h 860812"/>
              <a:gd name="connsiteX19" fmla="*/ 1352550 w 7494178"/>
              <a:gd name="connsiteY19" fmla="*/ 377189 h 860812"/>
              <a:gd name="connsiteX20" fmla="*/ 561975 w 7494178"/>
              <a:gd name="connsiteY20" fmla="*/ 547858 h 860812"/>
              <a:gd name="connsiteX21" fmla="*/ 9525 w 7494178"/>
              <a:gd name="connsiteY21" fmla="*/ 588611 h 860812"/>
              <a:gd name="connsiteX0" fmla="*/ 0 w 7494178"/>
              <a:gd name="connsiteY0" fmla="*/ 204135 h 812886"/>
              <a:gd name="connsiteX1" fmla="*/ 600075 w 7494178"/>
              <a:gd name="connsiteY1" fmla="*/ 156510 h 812886"/>
              <a:gd name="connsiteX2" fmla="*/ 1123950 w 7494178"/>
              <a:gd name="connsiteY2" fmla="*/ 14157 h 812886"/>
              <a:gd name="connsiteX3" fmla="*/ 1752600 w 7494178"/>
              <a:gd name="connsiteY3" fmla="*/ 71568 h 812886"/>
              <a:gd name="connsiteX4" fmla="*/ 2257425 w 7494178"/>
              <a:gd name="connsiteY4" fmla="*/ 150509 h 812886"/>
              <a:gd name="connsiteX5" fmla="*/ 2762250 w 7494178"/>
              <a:gd name="connsiteY5" fmla="*/ 247977 h 812886"/>
              <a:gd name="connsiteX6" fmla="*/ 3333750 w 7494178"/>
              <a:gd name="connsiteY6" fmla="*/ 342445 h 812886"/>
              <a:gd name="connsiteX7" fmla="*/ 3933825 w 7494178"/>
              <a:gd name="connsiteY7" fmla="*/ 519636 h 812886"/>
              <a:gd name="connsiteX8" fmla="*/ 4619625 w 7494178"/>
              <a:gd name="connsiteY8" fmla="*/ 286339 h 812886"/>
              <a:gd name="connsiteX9" fmla="*/ 5829300 w 7494178"/>
              <a:gd name="connsiteY9" fmla="*/ 160037 h 812886"/>
              <a:gd name="connsiteX10" fmla="*/ 6543675 w 7494178"/>
              <a:gd name="connsiteY10" fmla="*/ 80573 h 812886"/>
              <a:gd name="connsiteX11" fmla="*/ 7086600 w 7494178"/>
              <a:gd name="connsiteY11" fmla="*/ 26683 h 812886"/>
              <a:gd name="connsiteX12" fmla="*/ 7493719 w 7494178"/>
              <a:gd name="connsiteY12" fmla="*/ 110397 h 812886"/>
              <a:gd name="connsiteX13" fmla="*/ 7486650 w 7494178"/>
              <a:gd name="connsiteY13" fmla="*/ 518460 h 812886"/>
              <a:gd name="connsiteX14" fmla="*/ 6962775 w 7494178"/>
              <a:gd name="connsiteY14" fmla="*/ 328743 h 812886"/>
              <a:gd name="connsiteX15" fmla="*/ 6000750 w 7494178"/>
              <a:gd name="connsiteY15" fmla="*/ 505675 h 812886"/>
              <a:gd name="connsiteX16" fmla="*/ 5124450 w 7494178"/>
              <a:gd name="connsiteY16" fmla="*/ 514937 h 812886"/>
              <a:gd name="connsiteX17" fmla="*/ 3857625 w 7494178"/>
              <a:gd name="connsiteY17" fmla="*/ 812430 h 812886"/>
              <a:gd name="connsiteX18" fmla="*/ 2714625 w 7494178"/>
              <a:gd name="connsiteY18" fmla="*/ 512198 h 812886"/>
              <a:gd name="connsiteX19" fmla="*/ 1352550 w 7494178"/>
              <a:gd name="connsiteY19" fmla="*/ 329263 h 812886"/>
              <a:gd name="connsiteX20" fmla="*/ 561975 w 7494178"/>
              <a:gd name="connsiteY20" fmla="*/ 499932 h 812886"/>
              <a:gd name="connsiteX21" fmla="*/ 9525 w 7494178"/>
              <a:gd name="connsiteY21" fmla="*/ 540685 h 812886"/>
              <a:gd name="connsiteX0" fmla="*/ 0 w 7494178"/>
              <a:gd name="connsiteY0" fmla="*/ 204135 h 876038"/>
              <a:gd name="connsiteX1" fmla="*/ 600075 w 7494178"/>
              <a:gd name="connsiteY1" fmla="*/ 156510 h 876038"/>
              <a:gd name="connsiteX2" fmla="*/ 1123950 w 7494178"/>
              <a:gd name="connsiteY2" fmla="*/ 14157 h 876038"/>
              <a:gd name="connsiteX3" fmla="*/ 1752600 w 7494178"/>
              <a:gd name="connsiteY3" fmla="*/ 71568 h 876038"/>
              <a:gd name="connsiteX4" fmla="*/ 2257425 w 7494178"/>
              <a:gd name="connsiteY4" fmla="*/ 150509 h 876038"/>
              <a:gd name="connsiteX5" fmla="*/ 2762250 w 7494178"/>
              <a:gd name="connsiteY5" fmla="*/ 247977 h 876038"/>
              <a:gd name="connsiteX6" fmla="*/ 3333750 w 7494178"/>
              <a:gd name="connsiteY6" fmla="*/ 342445 h 876038"/>
              <a:gd name="connsiteX7" fmla="*/ 3933825 w 7494178"/>
              <a:gd name="connsiteY7" fmla="*/ 519636 h 876038"/>
              <a:gd name="connsiteX8" fmla="*/ 4619625 w 7494178"/>
              <a:gd name="connsiteY8" fmla="*/ 286339 h 876038"/>
              <a:gd name="connsiteX9" fmla="*/ 5829300 w 7494178"/>
              <a:gd name="connsiteY9" fmla="*/ 160037 h 876038"/>
              <a:gd name="connsiteX10" fmla="*/ 6543675 w 7494178"/>
              <a:gd name="connsiteY10" fmla="*/ 80573 h 876038"/>
              <a:gd name="connsiteX11" fmla="*/ 7086600 w 7494178"/>
              <a:gd name="connsiteY11" fmla="*/ 26683 h 876038"/>
              <a:gd name="connsiteX12" fmla="*/ 7493719 w 7494178"/>
              <a:gd name="connsiteY12" fmla="*/ 110397 h 876038"/>
              <a:gd name="connsiteX13" fmla="*/ 7486650 w 7494178"/>
              <a:gd name="connsiteY13" fmla="*/ 518460 h 876038"/>
              <a:gd name="connsiteX14" fmla="*/ 6962775 w 7494178"/>
              <a:gd name="connsiteY14" fmla="*/ 328743 h 876038"/>
              <a:gd name="connsiteX15" fmla="*/ 6000750 w 7494178"/>
              <a:gd name="connsiteY15" fmla="*/ 505675 h 876038"/>
              <a:gd name="connsiteX16" fmla="*/ 5124450 w 7494178"/>
              <a:gd name="connsiteY16" fmla="*/ 514937 h 876038"/>
              <a:gd name="connsiteX17" fmla="*/ 3857625 w 7494178"/>
              <a:gd name="connsiteY17" fmla="*/ 875582 h 876038"/>
              <a:gd name="connsiteX18" fmla="*/ 2714625 w 7494178"/>
              <a:gd name="connsiteY18" fmla="*/ 512198 h 876038"/>
              <a:gd name="connsiteX19" fmla="*/ 1352550 w 7494178"/>
              <a:gd name="connsiteY19" fmla="*/ 329263 h 876038"/>
              <a:gd name="connsiteX20" fmla="*/ 561975 w 7494178"/>
              <a:gd name="connsiteY20" fmla="*/ 499932 h 876038"/>
              <a:gd name="connsiteX21" fmla="*/ 9525 w 7494178"/>
              <a:gd name="connsiteY21" fmla="*/ 540685 h 876038"/>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29300 w 7494178"/>
              <a:gd name="connsiteY9" fmla="*/ 160037 h 897089"/>
              <a:gd name="connsiteX10" fmla="*/ 6543675 w 7494178"/>
              <a:gd name="connsiteY10" fmla="*/ 80573 h 897089"/>
              <a:gd name="connsiteX11" fmla="*/ 7086600 w 7494178"/>
              <a:gd name="connsiteY11" fmla="*/ 26683 h 897089"/>
              <a:gd name="connsiteX12" fmla="*/ 7493719 w 7494178"/>
              <a:gd name="connsiteY12" fmla="*/ 110397 h 897089"/>
              <a:gd name="connsiteX13" fmla="*/ 7486650 w 7494178"/>
              <a:gd name="connsiteY13" fmla="*/ 518460 h 897089"/>
              <a:gd name="connsiteX14" fmla="*/ 6962775 w 7494178"/>
              <a:gd name="connsiteY14" fmla="*/ 328743 h 897089"/>
              <a:gd name="connsiteX15" fmla="*/ 6000750 w 7494178"/>
              <a:gd name="connsiteY15" fmla="*/ 505675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29300 w 7494178"/>
              <a:gd name="connsiteY9" fmla="*/ 160037 h 897089"/>
              <a:gd name="connsiteX10" fmla="*/ 6543675 w 7494178"/>
              <a:gd name="connsiteY10" fmla="*/ 80573 h 897089"/>
              <a:gd name="connsiteX11" fmla="*/ 7086600 w 7494178"/>
              <a:gd name="connsiteY11" fmla="*/ 26683 h 897089"/>
              <a:gd name="connsiteX12" fmla="*/ 7493719 w 7494178"/>
              <a:gd name="connsiteY12" fmla="*/ 110397 h 897089"/>
              <a:gd name="connsiteX13" fmla="*/ 7486650 w 7494178"/>
              <a:gd name="connsiteY13" fmla="*/ 518460 h 897089"/>
              <a:gd name="connsiteX14" fmla="*/ 6962775 w 7494178"/>
              <a:gd name="connsiteY14" fmla="*/ 328743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29300 w 7494178"/>
              <a:gd name="connsiteY9" fmla="*/ 160037 h 897089"/>
              <a:gd name="connsiteX10" fmla="*/ 6543675 w 7494178"/>
              <a:gd name="connsiteY10" fmla="*/ 80573 h 897089"/>
              <a:gd name="connsiteX11" fmla="*/ 7086600 w 7494178"/>
              <a:gd name="connsiteY11" fmla="*/ 26683 h 897089"/>
              <a:gd name="connsiteX12" fmla="*/ 7493719 w 7494178"/>
              <a:gd name="connsiteY12" fmla="*/ 110397 h 897089"/>
              <a:gd name="connsiteX13" fmla="*/ 7486650 w 7494178"/>
              <a:gd name="connsiteY13" fmla="*/ 518460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29300 w 7494178"/>
              <a:gd name="connsiteY9" fmla="*/ 160037 h 897089"/>
              <a:gd name="connsiteX10" fmla="*/ 6543675 w 7494178"/>
              <a:gd name="connsiteY10" fmla="*/ 80573 h 897089"/>
              <a:gd name="connsiteX11" fmla="*/ 7096125 w 7494178"/>
              <a:gd name="connsiteY11" fmla="*/ 247716 h 897089"/>
              <a:gd name="connsiteX12" fmla="*/ 7493719 w 7494178"/>
              <a:gd name="connsiteY12" fmla="*/ 110397 h 897089"/>
              <a:gd name="connsiteX13" fmla="*/ 7486650 w 7494178"/>
              <a:gd name="connsiteY13" fmla="*/ 518460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29300 w 7494178"/>
              <a:gd name="connsiteY9" fmla="*/ 160037 h 897089"/>
              <a:gd name="connsiteX10" fmla="*/ 6562725 w 7494178"/>
              <a:gd name="connsiteY10" fmla="*/ 270029 h 897089"/>
              <a:gd name="connsiteX11" fmla="*/ 7096125 w 7494178"/>
              <a:gd name="connsiteY11" fmla="*/ 247716 h 897089"/>
              <a:gd name="connsiteX12" fmla="*/ 7493719 w 7494178"/>
              <a:gd name="connsiteY12" fmla="*/ 110397 h 897089"/>
              <a:gd name="connsiteX13" fmla="*/ 7486650 w 7494178"/>
              <a:gd name="connsiteY13" fmla="*/ 518460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19775 w 7494178"/>
              <a:gd name="connsiteY9" fmla="*/ 286341 h 897089"/>
              <a:gd name="connsiteX10" fmla="*/ 6562725 w 7494178"/>
              <a:gd name="connsiteY10" fmla="*/ 270029 h 897089"/>
              <a:gd name="connsiteX11" fmla="*/ 7096125 w 7494178"/>
              <a:gd name="connsiteY11" fmla="*/ 247716 h 897089"/>
              <a:gd name="connsiteX12" fmla="*/ 7493719 w 7494178"/>
              <a:gd name="connsiteY12" fmla="*/ 110397 h 897089"/>
              <a:gd name="connsiteX13" fmla="*/ 7486650 w 7494178"/>
              <a:gd name="connsiteY13" fmla="*/ 518460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19775 w 7494178"/>
              <a:gd name="connsiteY9" fmla="*/ 286341 h 897089"/>
              <a:gd name="connsiteX10" fmla="*/ 6562725 w 7494178"/>
              <a:gd name="connsiteY10" fmla="*/ 270029 h 897089"/>
              <a:gd name="connsiteX11" fmla="*/ 7096125 w 7494178"/>
              <a:gd name="connsiteY11" fmla="*/ 247716 h 897089"/>
              <a:gd name="connsiteX12" fmla="*/ 7493719 w 7494178"/>
              <a:gd name="connsiteY12" fmla="*/ 110397 h 897089"/>
              <a:gd name="connsiteX13" fmla="*/ 7486650 w 7494178"/>
              <a:gd name="connsiteY13" fmla="*/ 644765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19625 w 7494178"/>
              <a:gd name="connsiteY8" fmla="*/ 286339 h 897089"/>
              <a:gd name="connsiteX9" fmla="*/ 5819775 w 7494178"/>
              <a:gd name="connsiteY9" fmla="*/ 286341 h 897089"/>
              <a:gd name="connsiteX10" fmla="*/ 6562725 w 7494178"/>
              <a:gd name="connsiteY10" fmla="*/ 270029 h 897089"/>
              <a:gd name="connsiteX11" fmla="*/ 7096125 w 7494178"/>
              <a:gd name="connsiteY11" fmla="*/ 247716 h 897089"/>
              <a:gd name="connsiteX12" fmla="*/ 7484194 w 7494178"/>
              <a:gd name="connsiteY12" fmla="*/ 236701 h 897089"/>
              <a:gd name="connsiteX13" fmla="*/ 7486650 w 7494178"/>
              <a:gd name="connsiteY13" fmla="*/ 644765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897089"/>
              <a:gd name="connsiteX1" fmla="*/ 600075 w 7494178"/>
              <a:gd name="connsiteY1" fmla="*/ 156510 h 897089"/>
              <a:gd name="connsiteX2" fmla="*/ 1123950 w 7494178"/>
              <a:gd name="connsiteY2" fmla="*/ 14157 h 897089"/>
              <a:gd name="connsiteX3" fmla="*/ 1752600 w 7494178"/>
              <a:gd name="connsiteY3" fmla="*/ 71568 h 897089"/>
              <a:gd name="connsiteX4" fmla="*/ 2257425 w 7494178"/>
              <a:gd name="connsiteY4" fmla="*/ 150509 h 897089"/>
              <a:gd name="connsiteX5" fmla="*/ 2762250 w 7494178"/>
              <a:gd name="connsiteY5" fmla="*/ 247977 h 897089"/>
              <a:gd name="connsiteX6" fmla="*/ 3333750 w 7494178"/>
              <a:gd name="connsiteY6" fmla="*/ 342445 h 897089"/>
              <a:gd name="connsiteX7" fmla="*/ 3933825 w 7494178"/>
              <a:gd name="connsiteY7" fmla="*/ 519636 h 897089"/>
              <a:gd name="connsiteX8" fmla="*/ 4638675 w 7494178"/>
              <a:gd name="connsiteY8" fmla="*/ 396856 h 897089"/>
              <a:gd name="connsiteX9" fmla="*/ 5819775 w 7494178"/>
              <a:gd name="connsiteY9" fmla="*/ 286341 h 897089"/>
              <a:gd name="connsiteX10" fmla="*/ 6562725 w 7494178"/>
              <a:gd name="connsiteY10" fmla="*/ 270029 h 897089"/>
              <a:gd name="connsiteX11" fmla="*/ 7096125 w 7494178"/>
              <a:gd name="connsiteY11" fmla="*/ 247716 h 897089"/>
              <a:gd name="connsiteX12" fmla="*/ 7484194 w 7494178"/>
              <a:gd name="connsiteY12" fmla="*/ 236701 h 897089"/>
              <a:gd name="connsiteX13" fmla="*/ 7486650 w 7494178"/>
              <a:gd name="connsiteY13" fmla="*/ 644765 h 897089"/>
              <a:gd name="connsiteX14" fmla="*/ 6953250 w 7494178"/>
              <a:gd name="connsiteY14" fmla="*/ 612927 h 897089"/>
              <a:gd name="connsiteX15" fmla="*/ 5991225 w 7494178"/>
              <a:gd name="connsiteY15" fmla="*/ 631979 h 897089"/>
              <a:gd name="connsiteX16" fmla="*/ 5143500 w 7494178"/>
              <a:gd name="connsiteY16" fmla="*/ 641241 h 897089"/>
              <a:gd name="connsiteX17" fmla="*/ 3857625 w 7494178"/>
              <a:gd name="connsiteY17" fmla="*/ 875582 h 897089"/>
              <a:gd name="connsiteX18" fmla="*/ 2714625 w 7494178"/>
              <a:gd name="connsiteY18" fmla="*/ 512198 h 897089"/>
              <a:gd name="connsiteX19" fmla="*/ 1352550 w 7494178"/>
              <a:gd name="connsiteY19" fmla="*/ 329263 h 897089"/>
              <a:gd name="connsiteX20" fmla="*/ 561975 w 7494178"/>
              <a:gd name="connsiteY20" fmla="*/ 499932 h 897089"/>
              <a:gd name="connsiteX21" fmla="*/ 9525 w 7494178"/>
              <a:gd name="connsiteY21" fmla="*/ 540685 h 897089"/>
              <a:gd name="connsiteX0" fmla="*/ 0 w 7494178"/>
              <a:gd name="connsiteY0" fmla="*/ 204135 h 786573"/>
              <a:gd name="connsiteX1" fmla="*/ 600075 w 7494178"/>
              <a:gd name="connsiteY1" fmla="*/ 156510 h 786573"/>
              <a:gd name="connsiteX2" fmla="*/ 1123950 w 7494178"/>
              <a:gd name="connsiteY2" fmla="*/ 14157 h 786573"/>
              <a:gd name="connsiteX3" fmla="*/ 1752600 w 7494178"/>
              <a:gd name="connsiteY3" fmla="*/ 71568 h 786573"/>
              <a:gd name="connsiteX4" fmla="*/ 2257425 w 7494178"/>
              <a:gd name="connsiteY4" fmla="*/ 150509 h 786573"/>
              <a:gd name="connsiteX5" fmla="*/ 2762250 w 7494178"/>
              <a:gd name="connsiteY5" fmla="*/ 247977 h 786573"/>
              <a:gd name="connsiteX6" fmla="*/ 3333750 w 7494178"/>
              <a:gd name="connsiteY6" fmla="*/ 342445 h 786573"/>
              <a:gd name="connsiteX7" fmla="*/ 3933825 w 7494178"/>
              <a:gd name="connsiteY7" fmla="*/ 519636 h 786573"/>
              <a:gd name="connsiteX8" fmla="*/ 4638675 w 7494178"/>
              <a:gd name="connsiteY8" fmla="*/ 396856 h 786573"/>
              <a:gd name="connsiteX9" fmla="*/ 5819775 w 7494178"/>
              <a:gd name="connsiteY9" fmla="*/ 286341 h 786573"/>
              <a:gd name="connsiteX10" fmla="*/ 6562725 w 7494178"/>
              <a:gd name="connsiteY10" fmla="*/ 270029 h 786573"/>
              <a:gd name="connsiteX11" fmla="*/ 7096125 w 7494178"/>
              <a:gd name="connsiteY11" fmla="*/ 247716 h 786573"/>
              <a:gd name="connsiteX12" fmla="*/ 7484194 w 7494178"/>
              <a:gd name="connsiteY12" fmla="*/ 236701 h 786573"/>
              <a:gd name="connsiteX13" fmla="*/ 7486650 w 7494178"/>
              <a:gd name="connsiteY13" fmla="*/ 644765 h 786573"/>
              <a:gd name="connsiteX14" fmla="*/ 6953250 w 7494178"/>
              <a:gd name="connsiteY14" fmla="*/ 612927 h 786573"/>
              <a:gd name="connsiteX15" fmla="*/ 5991225 w 7494178"/>
              <a:gd name="connsiteY15" fmla="*/ 631979 h 786573"/>
              <a:gd name="connsiteX16" fmla="*/ 5143500 w 7494178"/>
              <a:gd name="connsiteY16" fmla="*/ 641241 h 786573"/>
              <a:gd name="connsiteX17" fmla="*/ 3857625 w 7494178"/>
              <a:gd name="connsiteY17" fmla="*/ 765066 h 786573"/>
              <a:gd name="connsiteX18" fmla="*/ 2714625 w 7494178"/>
              <a:gd name="connsiteY18" fmla="*/ 512198 h 786573"/>
              <a:gd name="connsiteX19" fmla="*/ 1352550 w 7494178"/>
              <a:gd name="connsiteY19" fmla="*/ 329263 h 786573"/>
              <a:gd name="connsiteX20" fmla="*/ 561975 w 7494178"/>
              <a:gd name="connsiteY20" fmla="*/ 499932 h 786573"/>
              <a:gd name="connsiteX21" fmla="*/ 9525 w 7494178"/>
              <a:gd name="connsiteY21" fmla="*/ 540685 h 786573"/>
              <a:gd name="connsiteX0" fmla="*/ 0 w 7494178"/>
              <a:gd name="connsiteY0" fmla="*/ 204135 h 786573"/>
              <a:gd name="connsiteX1" fmla="*/ 600075 w 7494178"/>
              <a:gd name="connsiteY1" fmla="*/ 156510 h 786573"/>
              <a:gd name="connsiteX2" fmla="*/ 1123950 w 7494178"/>
              <a:gd name="connsiteY2" fmla="*/ 14157 h 786573"/>
              <a:gd name="connsiteX3" fmla="*/ 1752600 w 7494178"/>
              <a:gd name="connsiteY3" fmla="*/ 71568 h 786573"/>
              <a:gd name="connsiteX4" fmla="*/ 2257425 w 7494178"/>
              <a:gd name="connsiteY4" fmla="*/ 150509 h 786573"/>
              <a:gd name="connsiteX5" fmla="*/ 2762250 w 7494178"/>
              <a:gd name="connsiteY5" fmla="*/ 247977 h 786573"/>
              <a:gd name="connsiteX6" fmla="*/ 3333750 w 7494178"/>
              <a:gd name="connsiteY6" fmla="*/ 342445 h 786573"/>
              <a:gd name="connsiteX7" fmla="*/ 3933825 w 7494178"/>
              <a:gd name="connsiteY7" fmla="*/ 472272 h 786573"/>
              <a:gd name="connsiteX8" fmla="*/ 4638675 w 7494178"/>
              <a:gd name="connsiteY8" fmla="*/ 396856 h 786573"/>
              <a:gd name="connsiteX9" fmla="*/ 5819775 w 7494178"/>
              <a:gd name="connsiteY9" fmla="*/ 286341 h 786573"/>
              <a:gd name="connsiteX10" fmla="*/ 6562725 w 7494178"/>
              <a:gd name="connsiteY10" fmla="*/ 270029 h 786573"/>
              <a:gd name="connsiteX11" fmla="*/ 7096125 w 7494178"/>
              <a:gd name="connsiteY11" fmla="*/ 247716 h 786573"/>
              <a:gd name="connsiteX12" fmla="*/ 7484194 w 7494178"/>
              <a:gd name="connsiteY12" fmla="*/ 236701 h 786573"/>
              <a:gd name="connsiteX13" fmla="*/ 7486650 w 7494178"/>
              <a:gd name="connsiteY13" fmla="*/ 644765 h 786573"/>
              <a:gd name="connsiteX14" fmla="*/ 6953250 w 7494178"/>
              <a:gd name="connsiteY14" fmla="*/ 612927 h 786573"/>
              <a:gd name="connsiteX15" fmla="*/ 5991225 w 7494178"/>
              <a:gd name="connsiteY15" fmla="*/ 631979 h 786573"/>
              <a:gd name="connsiteX16" fmla="*/ 5143500 w 7494178"/>
              <a:gd name="connsiteY16" fmla="*/ 641241 h 786573"/>
              <a:gd name="connsiteX17" fmla="*/ 3857625 w 7494178"/>
              <a:gd name="connsiteY17" fmla="*/ 765066 h 786573"/>
              <a:gd name="connsiteX18" fmla="*/ 2714625 w 7494178"/>
              <a:gd name="connsiteY18" fmla="*/ 512198 h 786573"/>
              <a:gd name="connsiteX19" fmla="*/ 1352550 w 7494178"/>
              <a:gd name="connsiteY19" fmla="*/ 329263 h 786573"/>
              <a:gd name="connsiteX20" fmla="*/ 561975 w 7494178"/>
              <a:gd name="connsiteY20" fmla="*/ 499932 h 786573"/>
              <a:gd name="connsiteX21" fmla="*/ 9525 w 7494178"/>
              <a:gd name="connsiteY21" fmla="*/ 540685 h 786573"/>
              <a:gd name="connsiteX0" fmla="*/ 0 w 7494178"/>
              <a:gd name="connsiteY0" fmla="*/ 144767 h 727205"/>
              <a:gd name="connsiteX1" fmla="*/ 600075 w 7494178"/>
              <a:gd name="connsiteY1" fmla="*/ 97142 h 727205"/>
              <a:gd name="connsiteX2" fmla="*/ 1123950 w 7494178"/>
              <a:gd name="connsiteY2" fmla="*/ 17941 h 727205"/>
              <a:gd name="connsiteX3" fmla="*/ 1752600 w 7494178"/>
              <a:gd name="connsiteY3" fmla="*/ 12200 h 727205"/>
              <a:gd name="connsiteX4" fmla="*/ 2257425 w 7494178"/>
              <a:gd name="connsiteY4" fmla="*/ 91141 h 727205"/>
              <a:gd name="connsiteX5" fmla="*/ 2762250 w 7494178"/>
              <a:gd name="connsiteY5" fmla="*/ 188609 h 727205"/>
              <a:gd name="connsiteX6" fmla="*/ 3333750 w 7494178"/>
              <a:gd name="connsiteY6" fmla="*/ 283077 h 727205"/>
              <a:gd name="connsiteX7" fmla="*/ 3933825 w 7494178"/>
              <a:gd name="connsiteY7" fmla="*/ 412904 h 727205"/>
              <a:gd name="connsiteX8" fmla="*/ 4638675 w 7494178"/>
              <a:gd name="connsiteY8" fmla="*/ 337488 h 727205"/>
              <a:gd name="connsiteX9" fmla="*/ 5819775 w 7494178"/>
              <a:gd name="connsiteY9" fmla="*/ 226973 h 727205"/>
              <a:gd name="connsiteX10" fmla="*/ 6562725 w 7494178"/>
              <a:gd name="connsiteY10" fmla="*/ 210661 h 727205"/>
              <a:gd name="connsiteX11" fmla="*/ 7096125 w 7494178"/>
              <a:gd name="connsiteY11" fmla="*/ 188348 h 727205"/>
              <a:gd name="connsiteX12" fmla="*/ 7484194 w 7494178"/>
              <a:gd name="connsiteY12" fmla="*/ 177333 h 727205"/>
              <a:gd name="connsiteX13" fmla="*/ 7486650 w 7494178"/>
              <a:gd name="connsiteY13" fmla="*/ 585397 h 727205"/>
              <a:gd name="connsiteX14" fmla="*/ 6953250 w 7494178"/>
              <a:gd name="connsiteY14" fmla="*/ 553559 h 727205"/>
              <a:gd name="connsiteX15" fmla="*/ 5991225 w 7494178"/>
              <a:gd name="connsiteY15" fmla="*/ 572611 h 727205"/>
              <a:gd name="connsiteX16" fmla="*/ 5143500 w 7494178"/>
              <a:gd name="connsiteY16" fmla="*/ 581873 h 727205"/>
              <a:gd name="connsiteX17" fmla="*/ 3857625 w 7494178"/>
              <a:gd name="connsiteY17" fmla="*/ 705698 h 727205"/>
              <a:gd name="connsiteX18" fmla="*/ 2714625 w 7494178"/>
              <a:gd name="connsiteY18" fmla="*/ 452830 h 727205"/>
              <a:gd name="connsiteX19" fmla="*/ 1352550 w 7494178"/>
              <a:gd name="connsiteY19" fmla="*/ 269895 h 727205"/>
              <a:gd name="connsiteX20" fmla="*/ 561975 w 7494178"/>
              <a:gd name="connsiteY20" fmla="*/ 440564 h 727205"/>
              <a:gd name="connsiteX21" fmla="*/ 9525 w 7494178"/>
              <a:gd name="connsiteY21" fmla="*/ 481317 h 727205"/>
              <a:gd name="connsiteX0" fmla="*/ 0 w 7494178"/>
              <a:gd name="connsiteY0" fmla="*/ 144767 h 727205"/>
              <a:gd name="connsiteX1" fmla="*/ 600075 w 7494178"/>
              <a:gd name="connsiteY1" fmla="*/ 97142 h 727205"/>
              <a:gd name="connsiteX2" fmla="*/ 1123950 w 7494178"/>
              <a:gd name="connsiteY2" fmla="*/ 17941 h 727205"/>
              <a:gd name="connsiteX3" fmla="*/ 1752600 w 7494178"/>
              <a:gd name="connsiteY3" fmla="*/ 12200 h 727205"/>
              <a:gd name="connsiteX4" fmla="*/ 2257425 w 7494178"/>
              <a:gd name="connsiteY4" fmla="*/ 91141 h 727205"/>
              <a:gd name="connsiteX5" fmla="*/ 2762250 w 7494178"/>
              <a:gd name="connsiteY5" fmla="*/ 188609 h 727205"/>
              <a:gd name="connsiteX6" fmla="*/ 3333750 w 7494178"/>
              <a:gd name="connsiteY6" fmla="*/ 283077 h 727205"/>
              <a:gd name="connsiteX7" fmla="*/ 3933825 w 7494178"/>
              <a:gd name="connsiteY7" fmla="*/ 412904 h 727205"/>
              <a:gd name="connsiteX8" fmla="*/ 4638675 w 7494178"/>
              <a:gd name="connsiteY8" fmla="*/ 337488 h 727205"/>
              <a:gd name="connsiteX9" fmla="*/ 5819775 w 7494178"/>
              <a:gd name="connsiteY9" fmla="*/ 226973 h 727205"/>
              <a:gd name="connsiteX10" fmla="*/ 6562725 w 7494178"/>
              <a:gd name="connsiteY10" fmla="*/ 210661 h 727205"/>
              <a:gd name="connsiteX11" fmla="*/ 7096125 w 7494178"/>
              <a:gd name="connsiteY11" fmla="*/ 188348 h 727205"/>
              <a:gd name="connsiteX12" fmla="*/ 7484194 w 7494178"/>
              <a:gd name="connsiteY12" fmla="*/ 177333 h 727205"/>
              <a:gd name="connsiteX13" fmla="*/ 7486650 w 7494178"/>
              <a:gd name="connsiteY13" fmla="*/ 585397 h 727205"/>
              <a:gd name="connsiteX14" fmla="*/ 6953250 w 7494178"/>
              <a:gd name="connsiteY14" fmla="*/ 553559 h 727205"/>
              <a:gd name="connsiteX15" fmla="*/ 5991225 w 7494178"/>
              <a:gd name="connsiteY15" fmla="*/ 572611 h 727205"/>
              <a:gd name="connsiteX16" fmla="*/ 5143500 w 7494178"/>
              <a:gd name="connsiteY16" fmla="*/ 581873 h 727205"/>
              <a:gd name="connsiteX17" fmla="*/ 3857625 w 7494178"/>
              <a:gd name="connsiteY17" fmla="*/ 705698 h 727205"/>
              <a:gd name="connsiteX18" fmla="*/ 2714625 w 7494178"/>
              <a:gd name="connsiteY18" fmla="*/ 452830 h 727205"/>
              <a:gd name="connsiteX19" fmla="*/ 1352550 w 7494178"/>
              <a:gd name="connsiteY19" fmla="*/ 269895 h 727205"/>
              <a:gd name="connsiteX20" fmla="*/ 619125 w 7494178"/>
              <a:gd name="connsiteY20" fmla="*/ 393199 h 727205"/>
              <a:gd name="connsiteX21" fmla="*/ 9525 w 7494178"/>
              <a:gd name="connsiteY21" fmla="*/ 481317 h 727205"/>
              <a:gd name="connsiteX0" fmla="*/ 0 w 7970402"/>
              <a:gd name="connsiteY0" fmla="*/ 165769 h 727205"/>
              <a:gd name="connsiteX1" fmla="*/ 1076299 w 7970402"/>
              <a:gd name="connsiteY1" fmla="*/ 97142 h 727205"/>
              <a:gd name="connsiteX2" fmla="*/ 1600174 w 7970402"/>
              <a:gd name="connsiteY2" fmla="*/ 17941 h 727205"/>
              <a:gd name="connsiteX3" fmla="*/ 2228824 w 7970402"/>
              <a:gd name="connsiteY3" fmla="*/ 12200 h 727205"/>
              <a:gd name="connsiteX4" fmla="*/ 2733649 w 7970402"/>
              <a:gd name="connsiteY4" fmla="*/ 91141 h 727205"/>
              <a:gd name="connsiteX5" fmla="*/ 3238474 w 7970402"/>
              <a:gd name="connsiteY5" fmla="*/ 188609 h 727205"/>
              <a:gd name="connsiteX6" fmla="*/ 3809974 w 7970402"/>
              <a:gd name="connsiteY6" fmla="*/ 283077 h 727205"/>
              <a:gd name="connsiteX7" fmla="*/ 4410049 w 7970402"/>
              <a:gd name="connsiteY7" fmla="*/ 412904 h 727205"/>
              <a:gd name="connsiteX8" fmla="*/ 5114899 w 7970402"/>
              <a:gd name="connsiteY8" fmla="*/ 337488 h 727205"/>
              <a:gd name="connsiteX9" fmla="*/ 6295999 w 7970402"/>
              <a:gd name="connsiteY9" fmla="*/ 226973 h 727205"/>
              <a:gd name="connsiteX10" fmla="*/ 7038949 w 7970402"/>
              <a:gd name="connsiteY10" fmla="*/ 210661 h 727205"/>
              <a:gd name="connsiteX11" fmla="*/ 7572349 w 7970402"/>
              <a:gd name="connsiteY11" fmla="*/ 188348 h 727205"/>
              <a:gd name="connsiteX12" fmla="*/ 7960418 w 7970402"/>
              <a:gd name="connsiteY12" fmla="*/ 177333 h 727205"/>
              <a:gd name="connsiteX13" fmla="*/ 7962874 w 7970402"/>
              <a:gd name="connsiteY13" fmla="*/ 585397 h 727205"/>
              <a:gd name="connsiteX14" fmla="*/ 7429474 w 7970402"/>
              <a:gd name="connsiteY14" fmla="*/ 553559 h 727205"/>
              <a:gd name="connsiteX15" fmla="*/ 6467449 w 7970402"/>
              <a:gd name="connsiteY15" fmla="*/ 572611 h 727205"/>
              <a:gd name="connsiteX16" fmla="*/ 5619724 w 7970402"/>
              <a:gd name="connsiteY16" fmla="*/ 581873 h 727205"/>
              <a:gd name="connsiteX17" fmla="*/ 4333849 w 7970402"/>
              <a:gd name="connsiteY17" fmla="*/ 705698 h 727205"/>
              <a:gd name="connsiteX18" fmla="*/ 3190849 w 7970402"/>
              <a:gd name="connsiteY18" fmla="*/ 452830 h 727205"/>
              <a:gd name="connsiteX19" fmla="*/ 1828774 w 7970402"/>
              <a:gd name="connsiteY19" fmla="*/ 269895 h 727205"/>
              <a:gd name="connsiteX20" fmla="*/ 1095349 w 7970402"/>
              <a:gd name="connsiteY20" fmla="*/ 393199 h 727205"/>
              <a:gd name="connsiteX21" fmla="*/ 485749 w 7970402"/>
              <a:gd name="connsiteY21" fmla="*/ 481317 h 727205"/>
              <a:gd name="connsiteX0" fmla="*/ 0 w 7970402"/>
              <a:gd name="connsiteY0" fmla="*/ 165769 h 727205"/>
              <a:gd name="connsiteX1" fmla="*/ 1076299 w 7970402"/>
              <a:gd name="connsiteY1" fmla="*/ 97142 h 727205"/>
              <a:gd name="connsiteX2" fmla="*/ 1600174 w 7970402"/>
              <a:gd name="connsiteY2" fmla="*/ 17941 h 727205"/>
              <a:gd name="connsiteX3" fmla="*/ 2228824 w 7970402"/>
              <a:gd name="connsiteY3" fmla="*/ 12200 h 727205"/>
              <a:gd name="connsiteX4" fmla="*/ 2733649 w 7970402"/>
              <a:gd name="connsiteY4" fmla="*/ 91141 h 727205"/>
              <a:gd name="connsiteX5" fmla="*/ 3238474 w 7970402"/>
              <a:gd name="connsiteY5" fmla="*/ 188609 h 727205"/>
              <a:gd name="connsiteX6" fmla="*/ 3809974 w 7970402"/>
              <a:gd name="connsiteY6" fmla="*/ 283077 h 727205"/>
              <a:gd name="connsiteX7" fmla="*/ 4410049 w 7970402"/>
              <a:gd name="connsiteY7" fmla="*/ 412904 h 727205"/>
              <a:gd name="connsiteX8" fmla="*/ 5114899 w 7970402"/>
              <a:gd name="connsiteY8" fmla="*/ 337488 h 727205"/>
              <a:gd name="connsiteX9" fmla="*/ 6295999 w 7970402"/>
              <a:gd name="connsiteY9" fmla="*/ 226973 h 727205"/>
              <a:gd name="connsiteX10" fmla="*/ 7038949 w 7970402"/>
              <a:gd name="connsiteY10" fmla="*/ 210661 h 727205"/>
              <a:gd name="connsiteX11" fmla="*/ 7572349 w 7970402"/>
              <a:gd name="connsiteY11" fmla="*/ 188348 h 727205"/>
              <a:gd name="connsiteX12" fmla="*/ 7960418 w 7970402"/>
              <a:gd name="connsiteY12" fmla="*/ 177333 h 727205"/>
              <a:gd name="connsiteX13" fmla="*/ 7962874 w 7970402"/>
              <a:gd name="connsiteY13" fmla="*/ 585397 h 727205"/>
              <a:gd name="connsiteX14" fmla="*/ 7429474 w 7970402"/>
              <a:gd name="connsiteY14" fmla="*/ 553559 h 727205"/>
              <a:gd name="connsiteX15" fmla="*/ 6467449 w 7970402"/>
              <a:gd name="connsiteY15" fmla="*/ 572611 h 727205"/>
              <a:gd name="connsiteX16" fmla="*/ 5619724 w 7970402"/>
              <a:gd name="connsiteY16" fmla="*/ 581873 h 727205"/>
              <a:gd name="connsiteX17" fmla="*/ 4333849 w 7970402"/>
              <a:gd name="connsiteY17" fmla="*/ 705698 h 727205"/>
              <a:gd name="connsiteX18" fmla="*/ 3190849 w 7970402"/>
              <a:gd name="connsiteY18" fmla="*/ 452830 h 727205"/>
              <a:gd name="connsiteX19" fmla="*/ 1828774 w 7970402"/>
              <a:gd name="connsiteY19" fmla="*/ 269895 h 727205"/>
              <a:gd name="connsiteX20" fmla="*/ 1095349 w 7970402"/>
              <a:gd name="connsiteY20" fmla="*/ 393199 h 727205"/>
              <a:gd name="connsiteX21" fmla="*/ 3176 w 7970402"/>
              <a:gd name="connsiteY21" fmla="*/ 481318 h 7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70402" h="727205">
                <a:moveTo>
                  <a:pt x="0" y="165769"/>
                </a:moveTo>
                <a:lnTo>
                  <a:pt x="1076299" y="97142"/>
                </a:lnTo>
                <a:cubicBezTo>
                  <a:pt x="1262036" y="81267"/>
                  <a:pt x="1408087" y="32098"/>
                  <a:pt x="1600174" y="17941"/>
                </a:cubicBezTo>
                <a:cubicBezTo>
                  <a:pt x="1792261" y="3784"/>
                  <a:pt x="2039912" y="0"/>
                  <a:pt x="2228824" y="12200"/>
                </a:cubicBezTo>
                <a:cubicBezTo>
                  <a:pt x="2417736" y="24400"/>
                  <a:pt x="2565374" y="61740"/>
                  <a:pt x="2733649" y="91141"/>
                </a:cubicBezTo>
                <a:cubicBezTo>
                  <a:pt x="2901924" y="120542"/>
                  <a:pt x="3059087" y="156620"/>
                  <a:pt x="3238474" y="188609"/>
                </a:cubicBezTo>
                <a:cubicBezTo>
                  <a:pt x="3417861" y="220598"/>
                  <a:pt x="3614712" y="245695"/>
                  <a:pt x="3809974" y="283077"/>
                </a:cubicBezTo>
                <a:cubicBezTo>
                  <a:pt x="4005237" y="320460"/>
                  <a:pt x="4192562" y="403836"/>
                  <a:pt x="4410049" y="412904"/>
                </a:cubicBezTo>
                <a:cubicBezTo>
                  <a:pt x="4627536" y="421972"/>
                  <a:pt x="4800574" y="368476"/>
                  <a:pt x="5114899" y="337488"/>
                </a:cubicBezTo>
                <a:lnTo>
                  <a:pt x="6295999" y="226973"/>
                </a:lnTo>
                <a:lnTo>
                  <a:pt x="7038949" y="210661"/>
                </a:lnTo>
                <a:cubicBezTo>
                  <a:pt x="7248499" y="188435"/>
                  <a:pt x="7418771" y="193903"/>
                  <a:pt x="7572349" y="188348"/>
                </a:cubicBezTo>
                <a:cubicBezTo>
                  <a:pt x="7725927" y="182793"/>
                  <a:pt x="7779295" y="172199"/>
                  <a:pt x="7960418" y="177333"/>
                </a:cubicBezTo>
                <a:cubicBezTo>
                  <a:pt x="7955954" y="371083"/>
                  <a:pt x="7970402" y="445949"/>
                  <a:pt x="7962874" y="585397"/>
                </a:cubicBezTo>
                <a:lnTo>
                  <a:pt x="7429474" y="553559"/>
                </a:lnTo>
                <a:lnTo>
                  <a:pt x="6467449" y="572611"/>
                </a:lnTo>
                <a:cubicBezTo>
                  <a:pt x="6121374" y="569436"/>
                  <a:pt x="5975324" y="559692"/>
                  <a:pt x="5619724" y="581873"/>
                </a:cubicBezTo>
                <a:cubicBezTo>
                  <a:pt x="5264124" y="604054"/>
                  <a:pt x="4738661" y="727205"/>
                  <a:pt x="4333849" y="705698"/>
                </a:cubicBezTo>
                <a:cubicBezTo>
                  <a:pt x="3929037" y="684191"/>
                  <a:pt x="3597249" y="504413"/>
                  <a:pt x="3190849" y="452830"/>
                </a:cubicBezTo>
                <a:lnTo>
                  <a:pt x="1828774" y="269895"/>
                </a:lnTo>
                <a:lnTo>
                  <a:pt x="1095349" y="393199"/>
                </a:lnTo>
                <a:cubicBezTo>
                  <a:pt x="860399" y="404754"/>
                  <a:pt x="95251" y="490843"/>
                  <a:pt x="3176" y="481318"/>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35" name="Freeform 34"/>
          <p:cNvSpPr/>
          <p:nvPr/>
        </p:nvSpPr>
        <p:spPr>
          <a:xfrm rot="21056085">
            <a:off x="5798774" y="1828800"/>
            <a:ext cx="74923" cy="703285"/>
          </a:xfrm>
          <a:custGeom>
            <a:avLst/>
            <a:gdLst>
              <a:gd name="connsiteX0" fmla="*/ 118534 w 457201"/>
              <a:gd name="connsiteY0" fmla="*/ 1407886 h 1407886"/>
              <a:gd name="connsiteX1" fmla="*/ 437848 w 457201"/>
              <a:gd name="connsiteY1" fmla="*/ 1161143 h 1407886"/>
              <a:gd name="connsiteX2" fmla="*/ 2419 w 457201"/>
              <a:gd name="connsiteY2" fmla="*/ 870857 h 1407886"/>
              <a:gd name="connsiteX3" fmla="*/ 423334 w 457201"/>
              <a:gd name="connsiteY3" fmla="*/ 566057 h 1407886"/>
              <a:gd name="connsiteX4" fmla="*/ 176591 w 457201"/>
              <a:gd name="connsiteY4" fmla="*/ 232229 h 1407886"/>
              <a:gd name="connsiteX5" fmla="*/ 147562 w 457201"/>
              <a:gd name="connsiteY5" fmla="*/ 0 h 1407886"/>
              <a:gd name="connsiteX0" fmla="*/ 118534 w 457201"/>
              <a:gd name="connsiteY0" fmla="*/ 1407886 h 1407886"/>
              <a:gd name="connsiteX1" fmla="*/ 437848 w 457201"/>
              <a:gd name="connsiteY1" fmla="*/ 1161143 h 1407886"/>
              <a:gd name="connsiteX2" fmla="*/ 2419 w 457201"/>
              <a:gd name="connsiteY2" fmla="*/ 870857 h 1407886"/>
              <a:gd name="connsiteX3" fmla="*/ 423334 w 457201"/>
              <a:gd name="connsiteY3" fmla="*/ 624114 h 1407886"/>
              <a:gd name="connsiteX4" fmla="*/ 176591 w 457201"/>
              <a:gd name="connsiteY4" fmla="*/ 232229 h 1407886"/>
              <a:gd name="connsiteX5" fmla="*/ 147562 w 457201"/>
              <a:gd name="connsiteY5" fmla="*/ 0 h 1407886"/>
              <a:gd name="connsiteX0" fmla="*/ 118534 w 457201"/>
              <a:gd name="connsiteY0" fmla="*/ 1407886 h 1407886"/>
              <a:gd name="connsiteX1" fmla="*/ 437848 w 457201"/>
              <a:gd name="connsiteY1" fmla="*/ 1161143 h 1407886"/>
              <a:gd name="connsiteX2" fmla="*/ 2419 w 457201"/>
              <a:gd name="connsiteY2" fmla="*/ 870857 h 1407886"/>
              <a:gd name="connsiteX3" fmla="*/ 423334 w 457201"/>
              <a:gd name="connsiteY3" fmla="*/ 624114 h 1407886"/>
              <a:gd name="connsiteX4" fmla="*/ 176591 w 457201"/>
              <a:gd name="connsiteY4" fmla="*/ 232229 h 1407886"/>
              <a:gd name="connsiteX5" fmla="*/ 147562 w 457201"/>
              <a:gd name="connsiteY5" fmla="*/ 0 h 1407886"/>
              <a:gd name="connsiteX0" fmla="*/ 118534 w 457201"/>
              <a:gd name="connsiteY0" fmla="*/ 1407886 h 1407886"/>
              <a:gd name="connsiteX1" fmla="*/ 437848 w 457201"/>
              <a:gd name="connsiteY1" fmla="*/ 1161143 h 1407886"/>
              <a:gd name="connsiteX2" fmla="*/ 2419 w 457201"/>
              <a:gd name="connsiteY2" fmla="*/ 870857 h 1407886"/>
              <a:gd name="connsiteX3" fmla="*/ 423334 w 457201"/>
              <a:gd name="connsiteY3" fmla="*/ 624114 h 1407886"/>
              <a:gd name="connsiteX4" fmla="*/ 89505 w 457201"/>
              <a:gd name="connsiteY4" fmla="*/ 333829 h 1407886"/>
              <a:gd name="connsiteX5" fmla="*/ 147562 w 457201"/>
              <a:gd name="connsiteY5" fmla="*/ 0 h 1407886"/>
              <a:gd name="connsiteX0" fmla="*/ 118534 w 457200"/>
              <a:gd name="connsiteY0" fmla="*/ 1407886 h 1536095"/>
              <a:gd name="connsiteX1" fmla="*/ 118533 w 457200"/>
              <a:gd name="connsiteY1" fmla="*/ 1494971 h 1536095"/>
              <a:gd name="connsiteX2" fmla="*/ 437848 w 457200"/>
              <a:gd name="connsiteY2" fmla="*/ 1161143 h 1536095"/>
              <a:gd name="connsiteX3" fmla="*/ 2419 w 457200"/>
              <a:gd name="connsiteY3" fmla="*/ 870857 h 1536095"/>
              <a:gd name="connsiteX4" fmla="*/ 423334 w 457200"/>
              <a:gd name="connsiteY4" fmla="*/ 624114 h 1536095"/>
              <a:gd name="connsiteX5" fmla="*/ 89505 w 457200"/>
              <a:gd name="connsiteY5" fmla="*/ 333829 h 1536095"/>
              <a:gd name="connsiteX6" fmla="*/ 147562 w 457200"/>
              <a:gd name="connsiteY6" fmla="*/ 0 h 1536095"/>
              <a:gd name="connsiteX0" fmla="*/ 94150 w 428752"/>
              <a:gd name="connsiteY0" fmla="*/ 1407886 h 1536095"/>
              <a:gd name="connsiteX1" fmla="*/ 94149 w 428752"/>
              <a:gd name="connsiteY1" fmla="*/ 1494971 h 1536095"/>
              <a:gd name="connsiteX2" fmla="*/ 413464 w 428752"/>
              <a:gd name="connsiteY2" fmla="*/ 1161143 h 1536095"/>
              <a:gd name="connsiteX3" fmla="*/ 2419 w 428752"/>
              <a:gd name="connsiteY3" fmla="*/ 931817 h 1536095"/>
              <a:gd name="connsiteX4" fmla="*/ 398950 w 428752"/>
              <a:gd name="connsiteY4" fmla="*/ 624114 h 1536095"/>
              <a:gd name="connsiteX5" fmla="*/ 65121 w 428752"/>
              <a:gd name="connsiteY5" fmla="*/ 333829 h 1536095"/>
              <a:gd name="connsiteX6" fmla="*/ 123178 w 428752"/>
              <a:gd name="connsiteY6" fmla="*/ 0 h 1536095"/>
              <a:gd name="connsiteX0" fmla="*/ 94149 w 428752"/>
              <a:gd name="connsiteY0" fmla="*/ 1494971 h 1494971"/>
              <a:gd name="connsiteX1" fmla="*/ 413464 w 428752"/>
              <a:gd name="connsiteY1" fmla="*/ 1161143 h 1494971"/>
              <a:gd name="connsiteX2" fmla="*/ 2419 w 428752"/>
              <a:gd name="connsiteY2" fmla="*/ 931817 h 1494971"/>
              <a:gd name="connsiteX3" fmla="*/ 398950 w 428752"/>
              <a:gd name="connsiteY3" fmla="*/ 624114 h 1494971"/>
              <a:gd name="connsiteX4" fmla="*/ 65121 w 428752"/>
              <a:gd name="connsiteY4" fmla="*/ 333829 h 1494971"/>
              <a:gd name="connsiteX5" fmla="*/ 123178 w 428752"/>
              <a:gd name="connsiteY5" fmla="*/ 0 h 14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52" h="1494971">
                <a:moveTo>
                  <a:pt x="94149" y="1494971"/>
                </a:moveTo>
                <a:cubicBezTo>
                  <a:pt x="147368" y="1453847"/>
                  <a:pt x="428752" y="1255002"/>
                  <a:pt x="413464" y="1161143"/>
                </a:cubicBezTo>
                <a:cubicBezTo>
                  <a:pt x="398176" y="1067284"/>
                  <a:pt x="4838" y="1021322"/>
                  <a:pt x="2419" y="931817"/>
                </a:cubicBezTo>
                <a:cubicBezTo>
                  <a:pt x="0" y="842312"/>
                  <a:pt x="369921" y="730552"/>
                  <a:pt x="398950" y="624114"/>
                </a:cubicBezTo>
                <a:cubicBezTo>
                  <a:pt x="384436" y="459619"/>
                  <a:pt x="111083" y="437848"/>
                  <a:pt x="65121" y="333829"/>
                </a:cubicBezTo>
                <a:cubicBezTo>
                  <a:pt x="19159" y="229810"/>
                  <a:pt x="114711" y="68943"/>
                  <a:pt x="123178" y="0"/>
                </a:cubicBezTo>
              </a:path>
            </a:pathLst>
          </a:cu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grpSp>
        <p:nvGrpSpPr>
          <p:cNvPr id="37" name="Group 36"/>
          <p:cNvGrpSpPr/>
          <p:nvPr/>
        </p:nvGrpSpPr>
        <p:grpSpPr>
          <a:xfrm>
            <a:off x="4206459" y="2573053"/>
            <a:ext cx="4861341" cy="3206432"/>
            <a:chOff x="-33337" y="2208213"/>
            <a:chExt cx="8961437" cy="3727450"/>
          </a:xfrm>
        </p:grpSpPr>
        <p:sp>
          <p:nvSpPr>
            <p:cNvPr id="10" name="Cube 9"/>
            <p:cNvSpPr/>
            <p:nvPr/>
          </p:nvSpPr>
          <p:spPr>
            <a:xfrm>
              <a:off x="2139950" y="2711450"/>
              <a:ext cx="862013" cy="563563"/>
            </a:xfrm>
            <a:prstGeom prst="cube">
              <a:avLst>
                <a:gd name="adj" fmla="val 27533"/>
              </a:avLst>
            </a:prstGeom>
            <a:solidFill>
              <a:schemeClr val="accent5">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cxnSp>
          <p:nvCxnSpPr>
            <p:cNvPr id="11" name="Straight Arrow Connector 10"/>
            <p:cNvCxnSpPr/>
            <p:nvPr/>
          </p:nvCxnSpPr>
          <p:spPr>
            <a:xfrm>
              <a:off x="960438" y="2974975"/>
              <a:ext cx="1008062"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2"/>
            <p:cNvSpPr txBox="1">
              <a:spLocks noChangeArrowheads="1"/>
            </p:cNvSpPr>
            <p:nvPr/>
          </p:nvSpPr>
          <p:spPr bwMode="auto">
            <a:xfrm>
              <a:off x="-33337" y="2545630"/>
              <a:ext cx="1871662" cy="42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dirty="0"/>
                <a:t>C</a:t>
              </a:r>
              <a:r>
                <a:rPr lang="en-NZ" altLang="en-US" dirty="0" smtClean="0"/>
                <a:t>oal</a:t>
              </a:r>
              <a:endParaRPr lang="en-NZ" altLang="en-US" dirty="0"/>
            </a:p>
          </p:txBody>
        </p:sp>
        <p:sp>
          <p:nvSpPr>
            <p:cNvPr id="15" name="Freeform 14"/>
            <p:cNvSpPr/>
            <p:nvPr/>
          </p:nvSpPr>
          <p:spPr>
            <a:xfrm>
              <a:off x="8193088" y="4511675"/>
              <a:ext cx="731837" cy="865188"/>
            </a:xfrm>
            <a:custGeom>
              <a:avLst/>
              <a:gdLst>
                <a:gd name="connsiteX0" fmla="*/ 11642 w 773642"/>
                <a:gd name="connsiteY0" fmla="*/ 807508 h 807508"/>
                <a:gd name="connsiteX1" fmla="*/ 183092 w 773642"/>
                <a:gd name="connsiteY1" fmla="*/ 658283 h 807508"/>
                <a:gd name="connsiteX2" fmla="*/ 411692 w 773642"/>
                <a:gd name="connsiteY2" fmla="*/ 480483 h 807508"/>
                <a:gd name="connsiteX3" fmla="*/ 573617 w 773642"/>
                <a:gd name="connsiteY3" fmla="*/ 378883 h 807508"/>
                <a:gd name="connsiteX4" fmla="*/ 745067 w 773642"/>
                <a:gd name="connsiteY4" fmla="*/ 216958 h 807508"/>
                <a:gd name="connsiteX5" fmla="*/ 745067 w 773642"/>
                <a:gd name="connsiteY5" fmla="*/ 13758 h 807508"/>
                <a:gd name="connsiteX6" fmla="*/ 627592 w 773642"/>
                <a:gd name="connsiteY6" fmla="*/ 134408 h 807508"/>
                <a:gd name="connsiteX7" fmla="*/ 395817 w 773642"/>
                <a:gd name="connsiteY7" fmla="*/ 315383 h 807508"/>
                <a:gd name="connsiteX8" fmla="*/ 62442 w 773642"/>
                <a:gd name="connsiteY8" fmla="*/ 547158 h 807508"/>
                <a:gd name="connsiteX9" fmla="*/ 21167 w 773642"/>
                <a:gd name="connsiteY9" fmla="*/ 559858 h 807508"/>
                <a:gd name="connsiteX0" fmla="*/ 11642 w 773642"/>
                <a:gd name="connsiteY0" fmla="*/ 813461 h 813461"/>
                <a:gd name="connsiteX1" fmla="*/ 183092 w 773642"/>
                <a:gd name="connsiteY1" fmla="*/ 664236 h 813461"/>
                <a:gd name="connsiteX2" fmla="*/ 411692 w 773642"/>
                <a:gd name="connsiteY2" fmla="*/ 486436 h 813461"/>
                <a:gd name="connsiteX3" fmla="*/ 573617 w 773642"/>
                <a:gd name="connsiteY3" fmla="*/ 384836 h 813461"/>
                <a:gd name="connsiteX4" fmla="*/ 745067 w 773642"/>
                <a:gd name="connsiteY4" fmla="*/ 222911 h 813461"/>
                <a:gd name="connsiteX5" fmla="*/ 745067 w 773642"/>
                <a:gd name="connsiteY5" fmla="*/ 19711 h 813461"/>
                <a:gd name="connsiteX6" fmla="*/ 620448 w 773642"/>
                <a:gd name="connsiteY6" fmla="*/ 104642 h 813461"/>
                <a:gd name="connsiteX7" fmla="*/ 395817 w 773642"/>
                <a:gd name="connsiteY7" fmla="*/ 321336 h 813461"/>
                <a:gd name="connsiteX8" fmla="*/ 62442 w 773642"/>
                <a:gd name="connsiteY8" fmla="*/ 553111 h 813461"/>
                <a:gd name="connsiteX9" fmla="*/ 21167 w 773642"/>
                <a:gd name="connsiteY9" fmla="*/ 565811 h 813461"/>
                <a:gd name="connsiteX0" fmla="*/ 11642 w 773245"/>
                <a:gd name="connsiteY0" fmla="*/ 884898 h 884898"/>
                <a:gd name="connsiteX1" fmla="*/ 183092 w 773245"/>
                <a:gd name="connsiteY1" fmla="*/ 735673 h 884898"/>
                <a:gd name="connsiteX2" fmla="*/ 411692 w 773245"/>
                <a:gd name="connsiteY2" fmla="*/ 557873 h 884898"/>
                <a:gd name="connsiteX3" fmla="*/ 573617 w 773245"/>
                <a:gd name="connsiteY3" fmla="*/ 456273 h 884898"/>
                <a:gd name="connsiteX4" fmla="*/ 745067 w 773245"/>
                <a:gd name="connsiteY4" fmla="*/ 294348 h 884898"/>
                <a:gd name="connsiteX5" fmla="*/ 742685 w 773245"/>
                <a:gd name="connsiteY5" fmla="*/ 19711 h 884898"/>
                <a:gd name="connsiteX6" fmla="*/ 620448 w 773245"/>
                <a:gd name="connsiteY6" fmla="*/ 176079 h 884898"/>
                <a:gd name="connsiteX7" fmla="*/ 395817 w 773245"/>
                <a:gd name="connsiteY7" fmla="*/ 392773 h 884898"/>
                <a:gd name="connsiteX8" fmla="*/ 62442 w 773245"/>
                <a:gd name="connsiteY8" fmla="*/ 624548 h 884898"/>
                <a:gd name="connsiteX9" fmla="*/ 21167 w 773245"/>
                <a:gd name="connsiteY9" fmla="*/ 637248 h 884898"/>
                <a:gd name="connsiteX0" fmla="*/ 11642 w 770864"/>
                <a:gd name="connsiteY0" fmla="*/ 872992 h 872992"/>
                <a:gd name="connsiteX1" fmla="*/ 183092 w 770864"/>
                <a:gd name="connsiteY1" fmla="*/ 723767 h 872992"/>
                <a:gd name="connsiteX2" fmla="*/ 411692 w 770864"/>
                <a:gd name="connsiteY2" fmla="*/ 545967 h 872992"/>
                <a:gd name="connsiteX3" fmla="*/ 573617 w 770864"/>
                <a:gd name="connsiteY3" fmla="*/ 444367 h 872992"/>
                <a:gd name="connsiteX4" fmla="*/ 742686 w 770864"/>
                <a:gd name="connsiteY4" fmla="*/ 211005 h 872992"/>
                <a:gd name="connsiteX5" fmla="*/ 742685 w 770864"/>
                <a:gd name="connsiteY5" fmla="*/ 7805 h 872992"/>
                <a:gd name="connsiteX6" fmla="*/ 620448 w 770864"/>
                <a:gd name="connsiteY6" fmla="*/ 164173 h 872992"/>
                <a:gd name="connsiteX7" fmla="*/ 395817 w 770864"/>
                <a:gd name="connsiteY7" fmla="*/ 380867 h 872992"/>
                <a:gd name="connsiteX8" fmla="*/ 62442 w 770864"/>
                <a:gd name="connsiteY8" fmla="*/ 612642 h 872992"/>
                <a:gd name="connsiteX9" fmla="*/ 21167 w 770864"/>
                <a:gd name="connsiteY9" fmla="*/ 625342 h 872992"/>
                <a:gd name="connsiteX0" fmla="*/ 11642 w 772848"/>
                <a:gd name="connsiteY0" fmla="*/ 872992 h 872992"/>
                <a:gd name="connsiteX1" fmla="*/ 183092 w 772848"/>
                <a:gd name="connsiteY1" fmla="*/ 723767 h 872992"/>
                <a:gd name="connsiteX2" fmla="*/ 411692 w 772848"/>
                <a:gd name="connsiteY2" fmla="*/ 545967 h 872992"/>
                <a:gd name="connsiteX3" fmla="*/ 561711 w 772848"/>
                <a:gd name="connsiteY3" fmla="*/ 413411 h 872992"/>
                <a:gd name="connsiteX4" fmla="*/ 742686 w 772848"/>
                <a:gd name="connsiteY4" fmla="*/ 211005 h 872992"/>
                <a:gd name="connsiteX5" fmla="*/ 742685 w 772848"/>
                <a:gd name="connsiteY5" fmla="*/ 7805 h 872992"/>
                <a:gd name="connsiteX6" fmla="*/ 620448 w 772848"/>
                <a:gd name="connsiteY6" fmla="*/ 164173 h 872992"/>
                <a:gd name="connsiteX7" fmla="*/ 395817 w 772848"/>
                <a:gd name="connsiteY7" fmla="*/ 380867 h 872992"/>
                <a:gd name="connsiteX8" fmla="*/ 62442 w 772848"/>
                <a:gd name="connsiteY8" fmla="*/ 612642 h 872992"/>
                <a:gd name="connsiteX9" fmla="*/ 21167 w 772848"/>
                <a:gd name="connsiteY9" fmla="*/ 625342 h 872992"/>
                <a:gd name="connsiteX0" fmla="*/ 9657 w 770863"/>
                <a:gd name="connsiteY0" fmla="*/ 872992 h 872992"/>
                <a:gd name="connsiteX1" fmla="*/ 181107 w 770863"/>
                <a:gd name="connsiteY1" fmla="*/ 723767 h 872992"/>
                <a:gd name="connsiteX2" fmla="*/ 409707 w 770863"/>
                <a:gd name="connsiteY2" fmla="*/ 545967 h 872992"/>
                <a:gd name="connsiteX3" fmla="*/ 559726 w 770863"/>
                <a:gd name="connsiteY3" fmla="*/ 413411 h 872992"/>
                <a:gd name="connsiteX4" fmla="*/ 740701 w 770863"/>
                <a:gd name="connsiteY4" fmla="*/ 211005 h 872992"/>
                <a:gd name="connsiteX5" fmla="*/ 740700 w 770863"/>
                <a:gd name="connsiteY5" fmla="*/ 7805 h 872992"/>
                <a:gd name="connsiteX6" fmla="*/ 618463 w 770863"/>
                <a:gd name="connsiteY6" fmla="*/ 164173 h 872992"/>
                <a:gd name="connsiteX7" fmla="*/ 381926 w 770863"/>
                <a:gd name="connsiteY7" fmla="*/ 364198 h 872992"/>
                <a:gd name="connsiteX8" fmla="*/ 60457 w 770863"/>
                <a:gd name="connsiteY8" fmla="*/ 612642 h 872992"/>
                <a:gd name="connsiteX9" fmla="*/ 19182 w 770863"/>
                <a:gd name="connsiteY9" fmla="*/ 625342 h 872992"/>
                <a:gd name="connsiteX0" fmla="*/ 9657 w 770863"/>
                <a:gd name="connsiteY0" fmla="*/ 878152 h 878152"/>
                <a:gd name="connsiteX1" fmla="*/ 181107 w 770863"/>
                <a:gd name="connsiteY1" fmla="*/ 728927 h 878152"/>
                <a:gd name="connsiteX2" fmla="*/ 409707 w 770863"/>
                <a:gd name="connsiteY2" fmla="*/ 551127 h 878152"/>
                <a:gd name="connsiteX3" fmla="*/ 559726 w 770863"/>
                <a:gd name="connsiteY3" fmla="*/ 418571 h 878152"/>
                <a:gd name="connsiteX4" fmla="*/ 740701 w 770863"/>
                <a:gd name="connsiteY4" fmla="*/ 216165 h 878152"/>
                <a:gd name="connsiteX5" fmla="*/ 740700 w 770863"/>
                <a:gd name="connsiteY5" fmla="*/ 12965 h 878152"/>
                <a:gd name="connsiteX6" fmla="*/ 613701 w 770863"/>
                <a:gd name="connsiteY6" fmla="*/ 138377 h 878152"/>
                <a:gd name="connsiteX7" fmla="*/ 381926 w 770863"/>
                <a:gd name="connsiteY7" fmla="*/ 369358 h 878152"/>
                <a:gd name="connsiteX8" fmla="*/ 60457 w 770863"/>
                <a:gd name="connsiteY8" fmla="*/ 617802 h 878152"/>
                <a:gd name="connsiteX9" fmla="*/ 19182 w 770863"/>
                <a:gd name="connsiteY9" fmla="*/ 630502 h 878152"/>
                <a:gd name="connsiteX0" fmla="*/ 9657 w 771657"/>
                <a:gd name="connsiteY0" fmla="*/ 878152 h 878152"/>
                <a:gd name="connsiteX1" fmla="*/ 181107 w 771657"/>
                <a:gd name="connsiteY1" fmla="*/ 728927 h 878152"/>
                <a:gd name="connsiteX2" fmla="*/ 409707 w 771657"/>
                <a:gd name="connsiteY2" fmla="*/ 551127 h 878152"/>
                <a:gd name="connsiteX3" fmla="*/ 554964 w 771657"/>
                <a:gd name="connsiteY3" fmla="*/ 404283 h 878152"/>
                <a:gd name="connsiteX4" fmla="*/ 740701 w 771657"/>
                <a:gd name="connsiteY4" fmla="*/ 216165 h 878152"/>
                <a:gd name="connsiteX5" fmla="*/ 740700 w 771657"/>
                <a:gd name="connsiteY5" fmla="*/ 12965 h 878152"/>
                <a:gd name="connsiteX6" fmla="*/ 613701 w 771657"/>
                <a:gd name="connsiteY6" fmla="*/ 138377 h 878152"/>
                <a:gd name="connsiteX7" fmla="*/ 381926 w 771657"/>
                <a:gd name="connsiteY7" fmla="*/ 369358 h 878152"/>
                <a:gd name="connsiteX8" fmla="*/ 60457 w 771657"/>
                <a:gd name="connsiteY8" fmla="*/ 617802 h 878152"/>
                <a:gd name="connsiteX9" fmla="*/ 19182 w 771657"/>
                <a:gd name="connsiteY9" fmla="*/ 630502 h 878152"/>
                <a:gd name="connsiteX0" fmla="*/ 9657 w 771657"/>
                <a:gd name="connsiteY0" fmla="*/ 873786 h 873786"/>
                <a:gd name="connsiteX1" fmla="*/ 181107 w 771657"/>
                <a:gd name="connsiteY1" fmla="*/ 724561 h 873786"/>
                <a:gd name="connsiteX2" fmla="*/ 409707 w 771657"/>
                <a:gd name="connsiteY2" fmla="*/ 546761 h 873786"/>
                <a:gd name="connsiteX3" fmla="*/ 554964 w 771657"/>
                <a:gd name="connsiteY3" fmla="*/ 399917 h 873786"/>
                <a:gd name="connsiteX4" fmla="*/ 740701 w 771657"/>
                <a:gd name="connsiteY4" fmla="*/ 185605 h 873786"/>
                <a:gd name="connsiteX5" fmla="*/ 740700 w 771657"/>
                <a:gd name="connsiteY5" fmla="*/ 8599 h 873786"/>
                <a:gd name="connsiteX6" fmla="*/ 613701 w 771657"/>
                <a:gd name="connsiteY6" fmla="*/ 134011 h 873786"/>
                <a:gd name="connsiteX7" fmla="*/ 381926 w 771657"/>
                <a:gd name="connsiteY7" fmla="*/ 364992 h 873786"/>
                <a:gd name="connsiteX8" fmla="*/ 60457 w 771657"/>
                <a:gd name="connsiteY8" fmla="*/ 613436 h 873786"/>
                <a:gd name="connsiteX9" fmla="*/ 19182 w 771657"/>
                <a:gd name="connsiteY9" fmla="*/ 626136 h 873786"/>
                <a:gd name="connsiteX0" fmla="*/ 9657 w 772451"/>
                <a:gd name="connsiteY0" fmla="*/ 873786 h 873786"/>
                <a:gd name="connsiteX1" fmla="*/ 181107 w 772451"/>
                <a:gd name="connsiteY1" fmla="*/ 724561 h 873786"/>
                <a:gd name="connsiteX2" fmla="*/ 409707 w 772451"/>
                <a:gd name="connsiteY2" fmla="*/ 546761 h 873786"/>
                <a:gd name="connsiteX3" fmla="*/ 550201 w 772451"/>
                <a:gd name="connsiteY3" fmla="*/ 388011 h 873786"/>
                <a:gd name="connsiteX4" fmla="*/ 740701 w 772451"/>
                <a:gd name="connsiteY4" fmla="*/ 185605 h 873786"/>
                <a:gd name="connsiteX5" fmla="*/ 740700 w 772451"/>
                <a:gd name="connsiteY5" fmla="*/ 8599 h 873786"/>
                <a:gd name="connsiteX6" fmla="*/ 613701 w 772451"/>
                <a:gd name="connsiteY6" fmla="*/ 134011 h 873786"/>
                <a:gd name="connsiteX7" fmla="*/ 381926 w 772451"/>
                <a:gd name="connsiteY7" fmla="*/ 364992 h 873786"/>
                <a:gd name="connsiteX8" fmla="*/ 60457 w 772451"/>
                <a:gd name="connsiteY8" fmla="*/ 613436 h 873786"/>
                <a:gd name="connsiteX9" fmla="*/ 19182 w 772451"/>
                <a:gd name="connsiteY9" fmla="*/ 626136 h 873786"/>
                <a:gd name="connsiteX0" fmla="*/ 1059 w 763853"/>
                <a:gd name="connsiteY0" fmla="*/ 873786 h 873786"/>
                <a:gd name="connsiteX1" fmla="*/ 172509 w 763853"/>
                <a:gd name="connsiteY1" fmla="*/ 724561 h 873786"/>
                <a:gd name="connsiteX2" fmla="*/ 401109 w 763853"/>
                <a:gd name="connsiteY2" fmla="*/ 546761 h 873786"/>
                <a:gd name="connsiteX3" fmla="*/ 541603 w 763853"/>
                <a:gd name="connsiteY3" fmla="*/ 388011 h 873786"/>
                <a:gd name="connsiteX4" fmla="*/ 732103 w 763853"/>
                <a:gd name="connsiteY4" fmla="*/ 185605 h 873786"/>
                <a:gd name="connsiteX5" fmla="*/ 732102 w 763853"/>
                <a:gd name="connsiteY5" fmla="*/ 8599 h 873786"/>
                <a:gd name="connsiteX6" fmla="*/ 605103 w 763853"/>
                <a:gd name="connsiteY6" fmla="*/ 134011 h 873786"/>
                <a:gd name="connsiteX7" fmla="*/ 373328 w 763853"/>
                <a:gd name="connsiteY7" fmla="*/ 364992 h 873786"/>
                <a:gd name="connsiteX8" fmla="*/ 97102 w 763853"/>
                <a:gd name="connsiteY8" fmla="*/ 580098 h 873786"/>
                <a:gd name="connsiteX9" fmla="*/ 10584 w 763853"/>
                <a:gd name="connsiteY9" fmla="*/ 626136 h 873786"/>
                <a:gd name="connsiteX0" fmla="*/ 0 w 762794"/>
                <a:gd name="connsiteY0" fmla="*/ 873786 h 873786"/>
                <a:gd name="connsiteX1" fmla="*/ 171450 w 762794"/>
                <a:gd name="connsiteY1" fmla="*/ 724561 h 873786"/>
                <a:gd name="connsiteX2" fmla="*/ 400050 w 762794"/>
                <a:gd name="connsiteY2" fmla="*/ 546761 h 873786"/>
                <a:gd name="connsiteX3" fmla="*/ 540544 w 762794"/>
                <a:gd name="connsiteY3" fmla="*/ 388011 h 873786"/>
                <a:gd name="connsiteX4" fmla="*/ 731044 w 762794"/>
                <a:gd name="connsiteY4" fmla="*/ 185605 h 873786"/>
                <a:gd name="connsiteX5" fmla="*/ 731043 w 762794"/>
                <a:gd name="connsiteY5" fmla="*/ 8599 h 873786"/>
                <a:gd name="connsiteX6" fmla="*/ 604044 w 762794"/>
                <a:gd name="connsiteY6" fmla="*/ 134011 h 873786"/>
                <a:gd name="connsiteX7" fmla="*/ 372269 w 762794"/>
                <a:gd name="connsiteY7" fmla="*/ 364992 h 873786"/>
                <a:gd name="connsiteX8" fmla="*/ 96043 w 762794"/>
                <a:gd name="connsiteY8" fmla="*/ 580098 h 873786"/>
                <a:gd name="connsiteX9" fmla="*/ 9525 w 762794"/>
                <a:gd name="connsiteY9" fmla="*/ 626136 h 873786"/>
                <a:gd name="connsiteX0" fmla="*/ 0 w 762794"/>
                <a:gd name="connsiteY0" fmla="*/ 865187 h 865187"/>
                <a:gd name="connsiteX1" fmla="*/ 171450 w 762794"/>
                <a:gd name="connsiteY1" fmla="*/ 715962 h 865187"/>
                <a:gd name="connsiteX2" fmla="*/ 400050 w 762794"/>
                <a:gd name="connsiteY2" fmla="*/ 538162 h 865187"/>
                <a:gd name="connsiteX3" fmla="*/ 540544 w 762794"/>
                <a:gd name="connsiteY3" fmla="*/ 379412 h 865187"/>
                <a:gd name="connsiteX4" fmla="*/ 731044 w 762794"/>
                <a:gd name="connsiteY4" fmla="*/ 177006 h 865187"/>
                <a:gd name="connsiteX5" fmla="*/ 731043 w 762794"/>
                <a:gd name="connsiteY5" fmla="*/ 0 h 865187"/>
                <a:gd name="connsiteX6" fmla="*/ 604044 w 762794"/>
                <a:gd name="connsiteY6" fmla="*/ 125412 h 865187"/>
                <a:gd name="connsiteX7" fmla="*/ 372269 w 762794"/>
                <a:gd name="connsiteY7" fmla="*/ 356393 h 865187"/>
                <a:gd name="connsiteX8" fmla="*/ 96043 w 762794"/>
                <a:gd name="connsiteY8" fmla="*/ 571499 h 865187"/>
                <a:gd name="connsiteX9" fmla="*/ 9525 w 762794"/>
                <a:gd name="connsiteY9" fmla="*/ 617537 h 865187"/>
                <a:gd name="connsiteX0" fmla="*/ 0 w 762794"/>
                <a:gd name="connsiteY0" fmla="*/ 865187 h 865187"/>
                <a:gd name="connsiteX1" fmla="*/ 171450 w 762794"/>
                <a:gd name="connsiteY1" fmla="*/ 715962 h 865187"/>
                <a:gd name="connsiteX2" fmla="*/ 400050 w 762794"/>
                <a:gd name="connsiteY2" fmla="*/ 538162 h 865187"/>
                <a:gd name="connsiteX3" fmla="*/ 540544 w 762794"/>
                <a:gd name="connsiteY3" fmla="*/ 379412 h 865187"/>
                <a:gd name="connsiteX4" fmla="*/ 731044 w 762794"/>
                <a:gd name="connsiteY4" fmla="*/ 177006 h 865187"/>
                <a:gd name="connsiteX5" fmla="*/ 731043 w 762794"/>
                <a:gd name="connsiteY5" fmla="*/ 0 h 865187"/>
                <a:gd name="connsiteX6" fmla="*/ 604044 w 762794"/>
                <a:gd name="connsiteY6" fmla="*/ 125412 h 865187"/>
                <a:gd name="connsiteX7" fmla="*/ 372269 w 762794"/>
                <a:gd name="connsiteY7" fmla="*/ 356393 h 865187"/>
                <a:gd name="connsiteX8" fmla="*/ 96043 w 762794"/>
                <a:gd name="connsiteY8" fmla="*/ 571499 h 865187"/>
                <a:gd name="connsiteX9" fmla="*/ 9525 w 762794"/>
                <a:gd name="connsiteY9" fmla="*/ 617537 h 865187"/>
                <a:gd name="connsiteX0" fmla="*/ 0 w 734219"/>
                <a:gd name="connsiteY0" fmla="*/ 865187 h 865187"/>
                <a:gd name="connsiteX1" fmla="*/ 171450 w 734219"/>
                <a:gd name="connsiteY1" fmla="*/ 715962 h 865187"/>
                <a:gd name="connsiteX2" fmla="*/ 400050 w 734219"/>
                <a:gd name="connsiteY2" fmla="*/ 538162 h 865187"/>
                <a:gd name="connsiteX3" fmla="*/ 540544 w 734219"/>
                <a:gd name="connsiteY3" fmla="*/ 379412 h 865187"/>
                <a:gd name="connsiteX4" fmla="*/ 731044 w 734219"/>
                <a:gd name="connsiteY4" fmla="*/ 177006 h 865187"/>
                <a:gd name="connsiteX5" fmla="*/ 731043 w 734219"/>
                <a:gd name="connsiteY5" fmla="*/ 0 h 865187"/>
                <a:gd name="connsiteX6" fmla="*/ 604044 w 734219"/>
                <a:gd name="connsiteY6" fmla="*/ 125412 h 865187"/>
                <a:gd name="connsiteX7" fmla="*/ 372269 w 734219"/>
                <a:gd name="connsiteY7" fmla="*/ 356393 h 865187"/>
                <a:gd name="connsiteX8" fmla="*/ 96043 w 734219"/>
                <a:gd name="connsiteY8" fmla="*/ 571499 h 865187"/>
                <a:gd name="connsiteX9" fmla="*/ 9525 w 734219"/>
                <a:gd name="connsiteY9" fmla="*/ 617537 h 865187"/>
                <a:gd name="connsiteX0" fmla="*/ 0 w 743744"/>
                <a:gd name="connsiteY0" fmla="*/ 865187 h 865187"/>
                <a:gd name="connsiteX1" fmla="*/ 171450 w 743744"/>
                <a:gd name="connsiteY1" fmla="*/ 715962 h 865187"/>
                <a:gd name="connsiteX2" fmla="*/ 400050 w 743744"/>
                <a:gd name="connsiteY2" fmla="*/ 538162 h 865187"/>
                <a:gd name="connsiteX3" fmla="*/ 540544 w 743744"/>
                <a:gd name="connsiteY3" fmla="*/ 379412 h 865187"/>
                <a:gd name="connsiteX4" fmla="*/ 731044 w 743744"/>
                <a:gd name="connsiteY4" fmla="*/ 177006 h 865187"/>
                <a:gd name="connsiteX5" fmla="*/ 731043 w 743744"/>
                <a:gd name="connsiteY5" fmla="*/ 0 h 865187"/>
                <a:gd name="connsiteX6" fmla="*/ 604044 w 743744"/>
                <a:gd name="connsiteY6" fmla="*/ 125412 h 865187"/>
                <a:gd name="connsiteX7" fmla="*/ 372269 w 743744"/>
                <a:gd name="connsiteY7" fmla="*/ 356393 h 865187"/>
                <a:gd name="connsiteX8" fmla="*/ 96043 w 743744"/>
                <a:gd name="connsiteY8" fmla="*/ 571499 h 865187"/>
                <a:gd name="connsiteX9" fmla="*/ 9525 w 743744"/>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838" h="865187">
                  <a:moveTo>
                    <a:pt x="0" y="865187"/>
                  </a:moveTo>
                  <a:cubicBezTo>
                    <a:pt x="52387" y="817826"/>
                    <a:pt x="104775" y="770466"/>
                    <a:pt x="171450" y="715962"/>
                  </a:cubicBezTo>
                  <a:cubicBezTo>
                    <a:pt x="238125" y="661458"/>
                    <a:pt x="338534" y="594254"/>
                    <a:pt x="400050" y="538162"/>
                  </a:cubicBezTo>
                  <a:cubicBezTo>
                    <a:pt x="461566" y="482070"/>
                    <a:pt x="485378" y="439605"/>
                    <a:pt x="540544" y="379412"/>
                  </a:cubicBezTo>
                  <a:cubicBezTo>
                    <a:pt x="595710" y="319219"/>
                    <a:pt x="677862" y="242623"/>
                    <a:pt x="731044" y="177006"/>
                  </a:cubicBezTo>
                  <a:cubicBezTo>
                    <a:pt x="731838" y="44715"/>
                    <a:pt x="730779" y="120518"/>
                    <a:pt x="731043" y="0"/>
                  </a:cubicBezTo>
                  <a:cubicBezTo>
                    <a:pt x="669395" y="46170"/>
                    <a:pt x="663840" y="66013"/>
                    <a:pt x="604044" y="125412"/>
                  </a:cubicBezTo>
                  <a:cubicBezTo>
                    <a:pt x="544248" y="184811"/>
                    <a:pt x="456936" y="282045"/>
                    <a:pt x="372269" y="356393"/>
                  </a:cubicBezTo>
                  <a:cubicBezTo>
                    <a:pt x="287602" y="430741"/>
                    <a:pt x="156500" y="527975"/>
                    <a:pt x="96043" y="571499"/>
                  </a:cubicBezTo>
                  <a:cubicBezTo>
                    <a:pt x="35586" y="615023"/>
                    <a:pt x="65616" y="588697"/>
                    <a:pt x="9525" y="617537"/>
                  </a:cubicBezTo>
                </a:path>
              </a:pathLst>
            </a:custGeom>
            <a:solidFill>
              <a:srgbClr val="303094"/>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16" name="Can 15"/>
            <p:cNvSpPr/>
            <p:nvPr/>
          </p:nvSpPr>
          <p:spPr>
            <a:xfrm>
              <a:off x="2914650" y="2289175"/>
              <a:ext cx="209550" cy="981075"/>
            </a:xfrm>
            <a:prstGeom prst="can">
              <a:avLst>
                <a:gd name="adj" fmla="val 40825"/>
              </a:avLst>
            </a:prstGeom>
            <a:solidFill>
              <a:schemeClr val="accent5">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8" name="Freeform 17"/>
            <p:cNvSpPr/>
            <p:nvPr/>
          </p:nvSpPr>
          <p:spPr>
            <a:xfrm>
              <a:off x="8193088" y="3760788"/>
              <a:ext cx="735012" cy="865187"/>
            </a:xfrm>
            <a:custGeom>
              <a:avLst/>
              <a:gdLst>
                <a:gd name="connsiteX0" fmla="*/ 11642 w 773642"/>
                <a:gd name="connsiteY0" fmla="*/ 807508 h 807508"/>
                <a:gd name="connsiteX1" fmla="*/ 183092 w 773642"/>
                <a:gd name="connsiteY1" fmla="*/ 658283 h 807508"/>
                <a:gd name="connsiteX2" fmla="*/ 411692 w 773642"/>
                <a:gd name="connsiteY2" fmla="*/ 480483 h 807508"/>
                <a:gd name="connsiteX3" fmla="*/ 573617 w 773642"/>
                <a:gd name="connsiteY3" fmla="*/ 378883 h 807508"/>
                <a:gd name="connsiteX4" fmla="*/ 745067 w 773642"/>
                <a:gd name="connsiteY4" fmla="*/ 216958 h 807508"/>
                <a:gd name="connsiteX5" fmla="*/ 745067 w 773642"/>
                <a:gd name="connsiteY5" fmla="*/ 13758 h 807508"/>
                <a:gd name="connsiteX6" fmla="*/ 627592 w 773642"/>
                <a:gd name="connsiteY6" fmla="*/ 134408 h 807508"/>
                <a:gd name="connsiteX7" fmla="*/ 395817 w 773642"/>
                <a:gd name="connsiteY7" fmla="*/ 315383 h 807508"/>
                <a:gd name="connsiteX8" fmla="*/ 62442 w 773642"/>
                <a:gd name="connsiteY8" fmla="*/ 547158 h 807508"/>
                <a:gd name="connsiteX9" fmla="*/ 21167 w 773642"/>
                <a:gd name="connsiteY9" fmla="*/ 559858 h 807508"/>
                <a:gd name="connsiteX0" fmla="*/ 11642 w 773642"/>
                <a:gd name="connsiteY0" fmla="*/ 813461 h 813461"/>
                <a:gd name="connsiteX1" fmla="*/ 183092 w 773642"/>
                <a:gd name="connsiteY1" fmla="*/ 664236 h 813461"/>
                <a:gd name="connsiteX2" fmla="*/ 411692 w 773642"/>
                <a:gd name="connsiteY2" fmla="*/ 486436 h 813461"/>
                <a:gd name="connsiteX3" fmla="*/ 573617 w 773642"/>
                <a:gd name="connsiteY3" fmla="*/ 384836 h 813461"/>
                <a:gd name="connsiteX4" fmla="*/ 745067 w 773642"/>
                <a:gd name="connsiteY4" fmla="*/ 222911 h 813461"/>
                <a:gd name="connsiteX5" fmla="*/ 745067 w 773642"/>
                <a:gd name="connsiteY5" fmla="*/ 19711 h 813461"/>
                <a:gd name="connsiteX6" fmla="*/ 620448 w 773642"/>
                <a:gd name="connsiteY6" fmla="*/ 104642 h 813461"/>
                <a:gd name="connsiteX7" fmla="*/ 395817 w 773642"/>
                <a:gd name="connsiteY7" fmla="*/ 321336 h 813461"/>
                <a:gd name="connsiteX8" fmla="*/ 62442 w 773642"/>
                <a:gd name="connsiteY8" fmla="*/ 553111 h 813461"/>
                <a:gd name="connsiteX9" fmla="*/ 21167 w 773642"/>
                <a:gd name="connsiteY9" fmla="*/ 565811 h 813461"/>
                <a:gd name="connsiteX0" fmla="*/ 11642 w 773245"/>
                <a:gd name="connsiteY0" fmla="*/ 884898 h 884898"/>
                <a:gd name="connsiteX1" fmla="*/ 183092 w 773245"/>
                <a:gd name="connsiteY1" fmla="*/ 735673 h 884898"/>
                <a:gd name="connsiteX2" fmla="*/ 411692 w 773245"/>
                <a:gd name="connsiteY2" fmla="*/ 557873 h 884898"/>
                <a:gd name="connsiteX3" fmla="*/ 573617 w 773245"/>
                <a:gd name="connsiteY3" fmla="*/ 456273 h 884898"/>
                <a:gd name="connsiteX4" fmla="*/ 745067 w 773245"/>
                <a:gd name="connsiteY4" fmla="*/ 294348 h 884898"/>
                <a:gd name="connsiteX5" fmla="*/ 742685 w 773245"/>
                <a:gd name="connsiteY5" fmla="*/ 19711 h 884898"/>
                <a:gd name="connsiteX6" fmla="*/ 620448 w 773245"/>
                <a:gd name="connsiteY6" fmla="*/ 176079 h 884898"/>
                <a:gd name="connsiteX7" fmla="*/ 395817 w 773245"/>
                <a:gd name="connsiteY7" fmla="*/ 392773 h 884898"/>
                <a:gd name="connsiteX8" fmla="*/ 62442 w 773245"/>
                <a:gd name="connsiteY8" fmla="*/ 624548 h 884898"/>
                <a:gd name="connsiteX9" fmla="*/ 21167 w 773245"/>
                <a:gd name="connsiteY9" fmla="*/ 637248 h 884898"/>
                <a:gd name="connsiteX0" fmla="*/ 11642 w 770864"/>
                <a:gd name="connsiteY0" fmla="*/ 872992 h 872992"/>
                <a:gd name="connsiteX1" fmla="*/ 183092 w 770864"/>
                <a:gd name="connsiteY1" fmla="*/ 723767 h 872992"/>
                <a:gd name="connsiteX2" fmla="*/ 411692 w 770864"/>
                <a:gd name="connsiteY2" fmla="*/ 545967 h 872992"/>
                <a:gd name="connsiteX3" fmla="*/ 573617 w 770864"/>
                <a:gd name="connsiteY3" fmla="*/ 444367 h 872992"/>
                <a:gd name="connsiteX4" fmla="*/ 742686 w 770864"/>
                <a:gd name="connsiteY4" fmla="*/ 211005 h 872992"/>
                <a:gd name="connsiteX5" fmla="*/ 742685 w 770864"/>
                <a:gd name="connsiteY5" fmla="*/ 7805 h 872992"/>
                <a:gd name="connsiteX6" fmla="*/ 620448 w 770864"/>
                <a:gd name="connsiteY6" fmla="*/ 164173 h 872992"/>
                <a:gd name="connsiteX7" fmla="*/ 395817 w 770864"/>
                <a:gd name="connsiteY7" fmla="*/ 380867 h 872992"/>
                <a:gd name="connsiteX8" fmla="*/ 62442 w 770864"/>
                <a:gd name="connsiteY8" fmla="*/ 612642 h 872992"/>
                <a:gd name="connsiteX9" fmla="*/ 21167 w 770864"/>
                <a:gd name="connsiteY9" fmla="*/ 625342 h 872992"/>
                <a:gd name="connsiteX0" fmla="*/ 11642 w 772848"/>
                <a:gd name="connsiteY0" fmla="*/ 872992 h 872992"/>
                <a:gd name="connsiteX1" fmla="*/ 183092 w 772848"/>
                <a:gd name="connsiteY1" fmla="*/ 723767 h 872992"/>
                <a:gd name="connsiteX2" fmla="*/ 411692 w 772848"/>
                <a:gd name="connsiteY2" fmla="*/ 545967 h 872992"/>
                <a:gd name="connsiteX3" fmla="*/ 561711 w 772848"/>
                <a:gd name="connsiteY3" fmla="*/ 413411 h 872992"/>
                <a:gd name="connsiteX4" fmla="*/ 742686 w 772848"/>
                <a:gd name="connsiteY4" fmla="*/ 211005 h 872992"/>
                <a:gd name="connsiteX5" fmla="*/ 742685 w 772848"/>
                <a:gd name="connsiteY5" fmla="*/ 7805 h 872992"/>
                <a:gd name="connsiteX6" fmla="*/ 620448 w 772848"/>
                <a:gd name="connsiteY6" fmla="*/ 164173 h 872992"/>
                <a:gd name="connsiteX7" fmla="*/ 395817 w 772848"/>
                <a:gd name="connsiteY7" fmla="*/ 380867 h 872992"/>
                <a:gd name="connsiteX8" fmla="*/ 62442 w 772848"/>
                <a:gd name="connsiteY8" fmla="*/ 612642 h 872992"/>
                <a:gd name="connsiteX9" fmla="*/ 21167 w 772848"/>
                <a:gd name="connsiteY9" fmla="*/ 625342 h 872992"/>
                <a:gd name="connsiteX0" fmla="*/ 9657 w 770863"/>
                <a:gd name="connsiteY0" fmla="*/ 872992 h 872992"/>
                <a:gd name="connsiteX1" fmla="*/ 181107 w 770863"/>
                <a:gd name="connsiteY1" fmla="*/ 723767 h 872992"/>
                <a:gd name="connsiteX2" fmla="*/ 409707 w 770863"/>
                <a:gd name="connsiteY2" fmla="*/ 545967 h 872992"/>
                <a:gd name="connsiteX3" fmla="*/ 559726 w 770863"/>
                <a:gd name="connsiteY3" fmla="*/ 413411 h 872992"/>
                <a:gd name="connsiteX4" fmla="*/ 740701 w 770863"/>
                <a:gd name="connsiteY4" fmla="*/ 211005 h 872992"/>
                <a:gd name="connsiteX5" fmla="*/ 740700 w 770863"/>
                <a:gd name="connsiteY5" fmla="*/ 7805 h 872992"/>
                <a:gd name="connsiteX6" fmla="*/ 618463 w 770863"/>
                <a:gd name="connsiteY6" fmla="*/ 164173 h 872992"/>
                <a:gd name="connsiteX7" fmla="*/ 381926 w 770863"/>
                <a:gd name="connsiteY7" fmla="*/ 364198 h 872992"/>
                <a:gd name="connsiteX8" fmla="*/ 60457 w 770863"/>
                <a:gd name="connsiteY8" fmla="*/ 612642 h 872992"/>
                <a:gd name="connsiteX9" fmla="*/ 19182 w 770863"/>
                <a:gd name="connsiteY9" fmla="*/ 625342 h 872992"/>
                <a:gd name="connsiteX0" fmla="*/ 9657 w 770863"/>
                <a:gd name="connsiteY0" fmla="*/ 878152 h 878152"/>
                <a:gd name="connsiteX1" fmla="*/ 181107 w 770863"/>
                <a:gd name="connsiteY1" fmla="*/ 728927 h 878152"/>
                <a:gd name="connsiteX2" fmla="*/ 409707 w 770863"/>
                <a:gd name="connsiteY2" fmla="*/ 551127 h 878152"/>
                <a:gd name="connsiteX3" fmla="*/ 559726 w 770863"/>
                <a:gd name="connsiteY3" fmla="*/ 418571 h 878152"/>
                <a:gd name="connsiteX4" fmla="*/ 740701 w 770863"/>
                <a:gd name="connsiteY4" fmla="*/ 216165 h 878152"/>
                <a:gd name="connsiteX5" fmla="*/ 740700 w 770863"/>
                <a:gd name="connsiteY5" fmla="*/ 12965 h 878152"/>
                <a:gd name="connsiteX6" fmla="*/ 613701 w 770863"/>
                <a:gd name="connsiteY6" fmla="*/ 138377 h 878152"/>
                <a:gd name="connsiteX7" fmla="*/ 381926 w 770863"/>
                <a:gd name="connsiteY7" fmla="*/ 369358 h 878152"/>
                <a:gd name="connsiteX8" fmla="*/ 60457 w 770863"/>
                <a:gd name="connsiteY8" fmla="*/ 617802 h 878152"/>
                <a:gd name="connsiteX9" fmla="*/ 19182 w 770863"/>
                <a:gd name="connsiteY9" fmla="*/ 630502 h 878152"/>
                <a:gd name="connsiteX0" fmla="*/ 9657 w 771657"/>
                <a:gd name="connsiteY0" fmla="*/ 878152 h 878152"/>
                <a:gd name="connsiteX1" fmla="*/ 181107 w 771657"/>
                <a:gd name="connsiteY1" fmla="*/ 728927 h 878152"/>
                <a:gd name="connsiteX2" fmla="*/ 409707 w 771657"/>
                <a:gd name="connsiteY2" fmla="*/ 551127 h 878152"/>
                <a:gd name="connsiteX3" fmla="*/ 554964 w 771657"/>
                <a:gd name="connsiteY3" fmla="*/ 404283 h 878152"/>
                <a:gd name="connsiteX4" fmla="*/ 740701 w 771657"/>
                <a:gd name="connsiteY4" fmla="*/ 216165 h 878152"/>
                <a:gd name="connsiteX5" fmla="*/ 740700 w 771657"/>
                <a:gd name="connsiteY5" fmla="*/ 12965 h 878152"/>
                <a:gd name="connsiteX6" fmla="*/ 613701 w 771657"/>
                <a:gd name="connsiteY6" fmla="*/ 138377 h 878152"/>
                <a:gd name="connsiteX7" fmla="*/ 381926 w 771657"/>
                <a:gd name="connsiteY7" fmla="*/ 369358 h 878152"/>
                <a:gd name="connsiteX8" fmla="*/ 60457 w 771657"/>
                <a:gd name="connsiteY8" fmla="*/ 617802 h 878152"/>
                <a:gd name="connsiteX9" fmla="*/ 19182 w 771657"/>
                <a:gd name="connsiteY9" fmla="*/ 630502 h 878152"/>
                <a:gd name="connsiteX0" fmla="*/ 9657 w 771657"/>
                <a:gd name="connsiteY0" fmla="*/ 873786 h 873786"/>
                <a:gd name="connsiteX1" fmla="*/ 181107 w 771657"/>
                <a:gd name="connsiteY1" fmla="*/ 724561 h 873786"/>
                <a:gd name="connsiteX2" fmla="*/ 409707 w 771657"/>
                <a:gd name="connsiteY2" fmla="*/ 546761 h 873786"/>
                <a:gd name="connsiteX3" fmla="*/ 554964 w 771657"/>
                <a:gd name="connsiteY3" fmla="*/ 399917 h 873786"/>
                <a:gd name="connsiteX4" fmla="*/ 740701 w 771657"/>
                <a:gd name="connsiteY4" fmla="*/ 185605 h 873786"/>
                <a:gd name="connsiteX5" fmla="*/ 740700 w 771657"/>
                <a:gd name="connsiteY5" fmla="*/ 8599 h 873786"/>
                <a:gd name="connsiteX6" fmla="*/ 613701 w 771657"/>
                <a:gd name="connsiteY6" fmla="*/ 134011 h 873786"/>
                <a:gd name="connsiteX7" fmla="*/ 381926 w 771657"/>
                <a:gd name="connsiteY7" fmla="*/ 364992 h 873786"/>
                <a:gd name="connsiteX8" fmla="*/ 60457 w 771657"/>
                <a:gd name="connsiteY8" fmla="*/ 613436 h 873786"/>
                <a:gd name="connsiteX9" fmla="*/ 19182 w 771657"/>
                <a:gd name="connsiteY9" fmla="*/ 626136 h 873786"/>
                <a:gd name="connsiteX0" fmla="*/ 9657 w 772451"/>
                <a:gd name="connsiteY0" fmla="*/ 873786 h 873786"/>
                <a:gd name="connsiteX1" fmla="*/ 181107 w 772451"/>
                <a:gd name="connsiteY1" fmla="*/ 724561 h 873786"/>
                <a:gd name="connsiteX2" fmla="*/ 409707 w 772451"/>
                <a:gd name="connsiteY2" fmla="*/ 546761 h 873786"/>
                <a:gd name="connsiteX3" fmla="*/ 550201 w 772451"/>
                <a:gd name="connsiteY3" fmla="*/ 388011 h 873786"/>
                <a:gd name="connsiteX4" fmla="*/ 740701 w 772451"/>
                <a:gd name="connsiteY4" fmla="*/ 185605 h 873786"/>
                <a:gd name="connsiteX5" fmla="*/ 740700 w 772451"/>
                <a:gd name="connsiteY5" fmla="*/ 8599 h 873786"/>
                <a:gd name="connsiteX6" fmla="*/ 613701 w 772451"/>
                <a:gd name="connsiteY6" fmla="*/ 134011 h 873786"/>
                <a:gd name="connsiteX7" fmla="*/ 381926 w 772451"/>
                <a:gd name="connsiteY7" fmla="*/ 364992 h 873786"/>
                <a:gd name="connsiteX8" fmla="*/ 60457 w 772451"/>
                <a:gd name="connsiteY8" fmla="*/ 613436 h 873786"/>
                <a:gd name="connsiteX9" fmla="*/ 19182 w 772451"/>
                <a:gd name="connsiteY9" fmla="*/ 626136 h 873786"/>
                <a:gd name="connsiteX0" fmla="*/ 1059 w 763853"/>
                <a:gd name="connsiteY0" fmla="*/ 873786 h 873786"/>
                <a:gd name="connsiteX1" fmla="*/ 172509 w 763853"/>
                <a:gd name="connsiteY1" fmla="*/ 724561 h 873786"/>
                <a:gd name="connsiteX2" fmla="*/ 401109 w 763853"/>
                <a:gd name="connsiteY2" fmla="*/ 546761 h 873786"/>
                <a:gd name="connsiteX3" fmla="*/ 541603 w 763853"/>
                <a:gd name="connsiteY3" fmla="*/ 388011 h 873786"/>
                <a:gd name="connsiteX4" fmla="*/ 732103 w 763853"/>
                <a:gd name="connsiteY4" fmla="*/ 185605 h 873786"/>
                <a:gd name="connsiteX5" fmla="*/ 732102 w 763853"/>
                <a:gd name="connsiteY5" fmla="*/ 8599 h 873786"/>
                <a:gd name="connsiteX6" fmla="*/ 605103 w 763853"/>
                <a:gd name="connsiteY6" fmla="*/ 134011 h 873786"/>
                <a:gd name="connsiteX7" fmla="*/ 373328 w 763853"/>
                <a:gd name="connsiteY7" fmla="*/ 364992 h 873786"/>
                <a:gd name="connsiteX8" fmla="*/ 97102 w 763853"/>
                <a:gd name="connsiteY8" fmla="*/ 580098 h 873786"/>
                <a:gd name="connsiteX9" fmla="*/ 10584 w 763853"/>
                <a:gd name="connsiteY9" fmla="*/ 626136 h 873786"/>
                <a:gd name="connsiteX0" fmla="*/ 0 w 762794"/>
                <a:gd name="connsiteY0" fmla="*/ 873786 h 873786"/>
                <a:gd name="connsiteX1" fmla="*/ 171450 w 762794"/>
                <a:gd name="connsiteY1" fmla="*/ 724561 h 873786"/>
                <a:gd name="connsiteX2" fmla="*/ 400050 w 762794"/>
                <a:gd name="connsiteY2" fmla="*/ 546761 h 873786"/>
                <a:gd name="connsiteX3" fmla="*/ 540544 w 762794"/>
                <a:gd name="connsiteY3" fmla="*/ 388011 h 873786"/>
                <a:gd name="connsiteX4" fmla="*/ 731044 w 762794"/>
                <a:gd name="connsiteY4" fmla="*/ 185605 h 873786"/>
                <a:gd name="connsiteX5" fmla="*/ 731043 w 762794"/>
                <a:gd name="connsiteY5" fmla="*/ 8599 h 873786"/>
                <a:gd name="connsiteX6" fmla="*/ 604044 w 762794"/>
                <a:gd name="connsiteY6" fmla="*/ 134011 h 873786"/>
                <a:gd name="connsiteX7" fmla="*/ 372269 w 762794"/>
                <a:gd name="connsiteY7" fmla="*/ 364992 h 873786"/>
                <a:gd name="connsiteX8" fmla="*/ 96043 w 762794"/>
                <a:gd name="connsiteY8" fmla="*/ 580098 h 873786"/>
                <a:gd name="connsiteX9" fmla="*/ 9525 w 762794"/>
                <a:gd name="connsiteY9" fmla="*/ 626136 h 873786"/>
                <a:gd name="connsiteX0" fmla="*/ 0 w 762794"/>
                <a:gd name="connsiteY0" fmla="*/ 865187 h 865187"/>
                <a:gd name="connsiteX1" fmla="*/ 171450 w 762794"/>
                <a:gd name="connsiteY1" fmla="*/ 715962 h 865187"/>
                <a:gd name="connsiteX2" fmla="*/ 400050 w 762794"/>
                <a:gd name="connsiteY2" fmla="*/ 538162 h 865187"/>
                <a:gd name="connsiteX3" fmla="*/ 540544 w 762794"/>
                <a:gd name="connsiteY3" fmla="*/ 379412 h 865187"/>
                <a:gd name="connsiteX4" fmla="*/ 731044 w 762794"/>
                <a:gd name="connsiteY4" fmla="*/ 177006 h 865187"/>
                <a:gd name="connsiteX5" fmla="*/ 731043 w 762794"/>
                <a:gd name="connsiteY5" fmla="*/ 0 h 865187"/>
                <a:gd name="connsiteX6" fmla="*/ 604044 w 762794"/>
                <a:gd name="connsiteY6" fmla="*/ 125412 h 865187"/>
                <a:gd name="connsiteX7" fmla="*/ 372269 w 762794"/>
                <a:gd name="connsiteY7" fmla="*/ 356393 h 865187"/>
                <a:gd name="connsiteX8" fmla="*/ 96043 w 762794"/>
                <a:gd name="connsiteY8" fmla="*/ 571499 h 865187"/>
                <a:gd name="connsiteX9" fmla="*/ 9525 w 762794"/>
                <a:gd name="connsiteY9" fmla="*/ 617537 h 865187"/>
                <a:gd name="connsiteX0" fmla="*/ 0 w 762794"/>
                <a:gd name="connsiteY0" fmla="*/ 865187 h 865187"/>
                <a:gd name="connsiteX1" fmla="*/ 171450 w 762794"/>
                <a:gd name="connsiteY1" fmla="*/ 715962 h 865187"/>
                <a:gd name="connsiteX2" fmla="*/ 400050 w 762794"/>
                <a:gd name="connsiteY2" fmla="*/ 538162 h 865187"/>
                <a:gd name="connsiteX3" fmla="*/ 540544 w 762794"/>
                <a:gd name="connsiteY3" fmla="*/ 379412 h 865187"/>
                <a:gd name="connsiteX4" fmla="*/ 731044 w 762794"/>
                <a:gd name="connsiteY4" fmla="*/ 177006 h 865187"/>
                <a:gd name="connsiteX5" fmla="*/ 731043 w 762794"/>
                <a:gd name="connsiteY5" fmla="*/ 0 h 865187"/>
                <a:gd name="connsiteX6" fmla="*/ 604044 w 762794"/>
                <a:gd name="connsiteY6" fmla="*/ 125412 h 865187"/>
                <a:gd name="connsiteX7" fmla="*/ 372269 w 762794"/>
                <a:gd name="connsiteY7" fmla="*/ 356393 h 865187"/>
                <a:gd name="connsiteX8" fmla="*/ 96043 w 762794"/>
                <a:gd name="connsiteY8" fmla="*/ 571499 h 865187"/>
                <a:gd name="connsiteX9" fmla="*/ 9525 w 762794"/>
                <a:gd name="connsiteY9" fmla="*/ 617537 h 865187"/>
                <a:gd name="connsiteX0" fmla="*/ 0 w 734219"/>
                <a:gd name="connsiteY0" fmla="*/ 865187 h 865187"/>
                <a:gd name="connsiteX1" fmla="*/ 171450 w 734219"/>
                <a:gd name="connsiteY1" fmla="*/ 715962 h 865187"/>
                <a:gd name="connsiteX2" fmla="*/ 400050 w 734219"/>
                <a:gd name="connsiteY2" fmla="*/ 538162 h 865187"/>
                <a:gd name="connsiteX3" fmla="*/ 540544 w 734219"/>
                <a:gd name="connsiteY3" fmla="*/ 379412 h 865187"/>
                <a:gd name="connsiteX4" fmla="*/ 731044 w 734219"/>
                <a:gd name="connsiteY4" fmla="*/ 177006 h 865187"/>
                <a:gd name="connsiteX5" fmla="*/ 731043 w 734219"/>
                <a:gd name="connsiteY5" fmla="*/ 0 h 865187"/>
                <a:gd name="connsiteX6" fmla="*/ 604044 w 734219"/>
                <a:gd name="connsiteY6" fmla="*/ 125412 h 865187"/>
                <a:gd name="connsiteX7" fmla="*/ 372269 w 734219"/>
                <a:gd name="connsiteY7" fmla="*/ 356393 h 865187"/>
                <a:gd name="connsiteX8" fmla="*/ 96043 w 734219"/>
                <a:gd name="connsiteY8" fmla="*/ 571499 h 865187"/>
                <a:gd name="connsiteX9" fmla="*/ 9525 w 734219"/>
                <a:gd name="connsiteY9" fmla="*/ 617537 h 865187"/>
                <a:gd name="connsiteX0" fmla="*/ 0 w 743744"/>
                <a:gd name="connsiteY0" fmla="*/ 865187 h 865187"/>
                <a:gd name="connsiteX1" fmla="*/ 171450 w 743744"/>
                <a:gd name="connsiteY1" fmla="*/ 715962 h 865187"/>
                <a:gd name="connsiteX2" fmla="*/ 400050 w 743744"/>
                <a:gd name="connsiteY2" fmla="*/ 538162 h 865187"/>
                <a:gd name="connsiteX3" fmla="*/ 540544 w 743744"/>
                <a:gd name="connsiteY3" fmla="*/ 379412 h 865187"/>
                <a:gd name="connsiteX4" fmla="*/ 731044 w 743744"/>
                <a:gd name="connsiteY4" fmla="*/ 177006 h 865187"/>
                <a:gd name="connsiteX5" fmla="*/ 731043 w 743744"/>
                <a:gd name="connsiteY5" fmla="*/ 0 h 865187"/>
                <a:gd name="connsiteX6" fmla="*/ 604044 w 743744"/>
                <a:gd name="connsiteY6" fmla="*/ 125412 h 865187"/>
                <a:gd name="connsiteX7" fmla="*/ 372269 w 743744"/>
                <a:gd name="connsiteY7" fmla="*/ 356393 h 865187"/>
                <a:gd name="connsiteX8" fmla="*/ 96043 w 743744"/>
                <a:gd name="connsiteY8" fmla="*/ 571499 h 865187"/>
                <a:gd name="connsiteX9" fmla="*/ 9525 w 743744"/>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2382 w 734220"/>
                <a:gd name="connsiteY0" fmla="*/ 865187 h 865187"/>
                <a:gd name="connsiteX1" fmla="*/ 173832 w 734220"/>
                <a:gd name="connsiteY1" fmla="*/ 715962 h 865187"/>
                <a:gd name="connsiteX2" fmla="*/ 402432 w 734220"/>
                <a:gd name="connsiteY2" fmla="*/ 538162 h 865187"/>
                <a:gd name="connsiteX3" fmla="*/ 542926 w 734220"/>
                <a:gd name="connsiteY3" fmla="*/ 379412 h 865187"/>
                <a:gd name="connsiteX4" fmla="*/ 733426 w 734220"/>
                <a:gd name="connsiteY4" fmla="*/ 177006 h 865187"/>
                <a:gd name="connsiteX5" fmla="*/ 733425 w 734220"/>
                <a:gd name="connsiteY5" fmla="*/ 0 h 865187"/>
                <a:gd name="connsiteX6" fmla="*/ 606426 w 734220"/>
                <a:gd name="connsiteY6" fmla="*/ 125412 h 865187"/>
                <a:gd name="connsiteX7" fmla="*/ 374651 w 734220"/>
                <a:gd name="connsiteY7" fmla="*/ 356393 h 865187"/>
                <a:gd name="connsiteX8" fmla="*/ 98425 w 734220"/>
                <a:gd name="connsiteY8" fmla="*/ 571499 h 865187"/>
                <a:gd name="connsiteX9" fmla="*/ 0 w 734220"/>
                <a:gd name="connsiteY9" fmla="*/ 617537 h 8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20" h="865187">
                  <a:moveTo>
                    <a:pt x="2382" y="865187"/>
                  </a:moveTo>
                  <a:cubicBezTo>
                    <a:pt x="54769" y="817826"/>
                    <a:pt x="107157" y="770466"/>
                    <a:pt x="173832" y="715962"/>
                  </a:cubicBezTo>
                  <a:cubicBezTo>
                    <a:pt x="240507" y="661458"/>
                    <a:pt x="340916" y="594254"/>
                    <a:pt x="402432" y="538162"/>
                  </a:cubicBezTo>
                  <a:cubicBezTo>
                    <a:pt x="463948" y="482070"/>
                    <a:pt x="487760" y="439605"/>
                    <a:pt x="542926" y="379412"/>
                  </a:cubicBezTo>
                  <a:cubicBezTo>
                    <a:pt x="598092" y="319219"/>
                    <a:pt x="680244" y="242623"/>
                    <a:pt x="733426" y="177006"/>
                  </a:cubicBezTo>
                  <a:cubicBezTo>
                    <a:pt x="734220" y="44715"/>
                    <a:pt x="733161" y="120518"/>
                    <a:pt x="733425" y="0"/>
                  </a:cubicBezTo>
                  <a:cubicBezTo>
                    <a:pt x="671777" y="46170"/>
                    <a:pt x="666222" y="66013"/>
                    <a:pt x="606426" y="125412"/>
                  </a:cubicBezTo>
                  <a:cubicBezTo>
                    <a:pt x="546630" y="184811"/>
                    <a:pt x="459318" y="282045"/>
                    <a:pt x="374651" y="356393"/>
                  </a:cubicBezTo>
                  <a:cubicBezTo>
                    <a:pt x="289984" y="430741"/>
                    <a:pt x="160867" y="527975"/>
                    <a:pt x="98425" y="571499"/>
                  </a:cubicBezTo>
                  <a:cubicBezTo>
                    <a:pt x="35983" y="615023"/>
                    <a:pt x="56091" y="588697"/>
                    <a:pt x="0" y="617537"/>
                  </a:cubicBezTo>
                </a:path>
              </a:pathLst>
            </a:custGeom>
            <a:solidFill>
              <a:srgbClr val="57493B"/>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20" name="Freeform 19"/>
            <p:cNvSpPr/>
            <p:nvPr/>
          </p:nvSpPr>
          <p:spPr>
            <a:xfrm>
              <a:off x="8193088" y="4102100"/>
              <a:ext cx="731837" cy="865188"/>
            </a:xfrm>
            <a:custGeom>
              <a:avLst/>
              <a:gdLst>
                <a:gd name="connsiteX0" fmla="*/ 11642 w 773642"/>
                <a:gd name="connsiteY0" fmla="*/ 807508 h 807508"/>
                <a:gd name="connsiteX1" fmla="*/ 183092 w 773642"/>
                <a:gd name="connsiteY1" fmla="*/ 658283 h 807508"/>
                <a:gd name="connsiteX2" fmla="*/ 411692 w 773642"/>
                <a:gd name="connsiteY2" fmla="*/ 480483 h 807508"/>
                <a:gd name="connsiteX3" fmla="*/ 573617 w 773642"/>
                <a:gd name="connsiteY3" fmla="*/ 378883 h 807508"/>
                <a:gd name="connsiteX4" fmla="*/ 745067 w 773642"/>
                <a:gd name="connsiteY4" fmla="*/ 216958 h 807508"/>
                <a:gd name="connsiteX5" fmla="*/ 745067 w 773642"/>
                <a:gd name="connsiteY5" fmla="*/ 13758 h 807508"/>
                <a:gd name="connsiteX6" fmla="*/ 627592 w 773642"/>
                <a:gd name="connsiteY6" fmla="*/ 134408 h 807508"/>
                <a:gd name="connsiteX7" fmla="*/ 395817 w 773642"/>
                <a:gd name="connsiteY7" fmla="*/ 315383 h 807508"/>
                <a:gd name="connsiteX8" fmla="*/ 62442 w 773642"/>
                <a:gd name="connsiteY8" fmla="*/ 547158 h 807508"/>
                <a:gd name="connsiteX9" fmla="*/ 21167 w 773642"/>
                <a:gd name="connsiteY9" fmla="*/ 559858 h 807508"/>
                <a:gd name="connsiteX0" fmla="*/ 11642 w 773642"/>
                <a:gd name="connsiteY0" fmla="*/ 813461 h 813461"/>
                <a:gd name="connsiteX1" fmla="*/ 183092 w 773642"/>
                <a:gd name="connsiteY1" fmla="*/ 664236 h 813461"/>
                <a:gd name="connsiteX2" fmla="*/ 411692 w 773642"/>
                <a:gd name="connsiteY2" fmla="*/ 486436 h 813461"/>
                <a:gd name="connsiteX3" fmla="*/ 573617 w 773642"/>
                <a:gd name="connsiteY3" fmla="*/ 384836 h 813461"/>
                <a:gd name="connsiteX4" fmla="*/ 745067 w 773642"/>
                <a:gd name="connsiteY4" fmla="*/ 222911 h 813461"/>
                <a:gd name="connsiteX5" fmla="*/ 745067 w 773642"/>
                <a:gd name="connsiteY5" fmla="*/ 19711 h 813461"/>
                <a:gd name="connsiteX6" fmla="*/ 620448 w 773642"/>
                <a:gd name="connsiteY6" fmla="*/ 104642 h 813461"/>
                <a:gd name="connsiteX7" fmla="*/ 395817 w 773642"/>
                <a:gd name="connsiteY7" fmla="*/ 321336 h 813461"/>
                <a:gd name="connsiteX8" fmla="*/ 62442 w 773642"/>
                <a:gd name="connsiteY8" fmla="*/ 553111 h 813461"/>
                <a:gd name="connsiteX9" fmla="*/ 21167 w 773642"/>
                <a:gd name="connsiteY9" fmla="*/ 565811 h 813461"/>
                <a:gd name="connsiteX0" fmla="*/ 11642 w 773245"/>
                <a:gd name="connsiteY0" fmla="*/ 884898 h 884898"/>
                <a:gd name="connsiteX1" fmla="*/ 183092 w 773245"/>
                <a:gd name="connsiteY1" fmla="*/ 735673 h 884898"/>
                <a:gd name="connsiteX2" fmla="*/ 411692 w 773245"/>
                <a:gd name="connsiteY2" fmla="*/ 557873 h 884898"/>
                <a:gd name="connsiteX3" fmla="*/ 573617 w 773245"/>
                <a:gd name="connsiteY3" fmla="*/ 456273 h 884898"/>
                <a:gd name="connsiteX4" fmla="*/ 745067 w 773245"/>
                <a:gd name="connsiteY4" fmla="*/ 294348 h 884898"/>
                <a:gd name="connsiteX5" fmla="*/ 742685 w 773245"/>
                <a:gd name="connsiteY5" fmla="*/ 19711 h 884898"/>
                <a:gd name="connsiteX6" fmla="*/ 620448 w 773245"/>
                <a:gd name="connsiteY6" fmla="*/ 176079 h 884898"/>
                <a:gd name="connsiteX7" fmla="*/ 395817 w 773245"/>
                <a:gd name="connsiteY7" fmla="*/ 392773 h 884898"/>
                <a:gd name="connsiteX8" fmla="*/ 62442 w 773245"/>
                <a:gd name="connsiteY8" fmla="*/ 624548 h 884898"/>
                <a:gd name="connsiteX9" fmla="*/ 21167 w 773245"/>
                <a:gd name="connsiteY9" fmla="*/ 637248 h 884898"/>
                <a:gd name="connsiteX0" fmla="*/ 11642 w 770864"/>
                <a:gd name="connsiteY0" fmla="*/ 872992 h 872992"/>
                <a:gd name="connsiteX1" fmla="*/ 183092 w 770864"/>
                <a:gd name="connsiteY1" fmla="*/ 723767 h 872992"/>
                <a:gd name="connsiteX2" fmla="*/ 411692 w 770864"/>
                <a:gd name="connsiteY2" fmla="*/ 545967 h 872992"/>
                <a:gd name="connsiteX3" fmla="*/ 573617 w 770864"/>
                <a:gd name="connsiteY3" fmla="*/ 444367 h 872992"/>
                <a:gd name="connsiteX4" fmla="*/ 742686 w 770864"/>
                <a:gd name="connsiteY4" fmla="*/ 211005 h 872992"/>
                <a:gd name="connsiteX5" fmla="*/ 742685 w 770864"/>
                <a:gd name="connsiteY5" fmla="*/ 7805 h 872992"/>
                <a:gd name="connsiteX6" fmla="*/ 620448 w 770864"/>
                <a:gd name="connsiteY6" fmla="*/ 164173 h 872992"/>
                <a:gd name="connsiteX7" fmla="*/ 395817 w 770864"/>
                <a:gd name="connsiteY7" fmla="*/ 380867 h 872992"/>
                <a:gd name="connsiteX8" fmla="*/ 62442 w 770864"/>
                <a:gd name="connsiteY8" fmla="*/ 612642 h 872992"/>
                <a:gd name="connsiteX9" fmla="*/ 21167 w 770864"/>
                <a:gd name="connsiteY9" fmla="*/ 625342 h 872992"/>
                <a:gd name="connsiteX0" fmla="*/ 11642 w 772848"/>
                <a:gd name="connsiteY0" fmla="*/ 872992 h 872992"/>
                <a:gd name="connsiteX1" fmla="*/ 183092 w 772848"/>
                <a:gd name="connsiteY1" fmla="*/ 723767 h 872992"/>
                <a:gd name="connsiteX2" fmla="*/ 411692 w 772848"/>
                <a:gd name="connsiteY2" fmla="*/ 545967 h 872992"/>
                <a:gd name="connsiteX3" fmla="*/ 561711 w 772848"/>
                <a:gd name="connsiteY3" fmla="*/ 413411 h 872992"/>
                <a:gd name="connsiteX4" fmla="*/ 742686 w 772848"/>
                <a:gd name="connsiteY4" fmla="*/ 211005 h 872992"/>
                <a:gd name="connsiteX5" fmla="*/ 742685 w 772848"/>
                <a:gd name="connsiteY5" fmla="*/ 7805 h 872992"/>
                <a:gd name="connsiteX6" fmla="*/ 620448 w 772848"/>
                <a:gd name="connsiteY6" fmla="*/ 164173 h 872992"/>
                <a:gd name="connsiteX7" fmla="*/ 395817 w 772848"/>
                <a:gd name="connsiteY7" fmla="*/ 380867 h 872992"/>
                <a:gd name="connsiteX8" fmla="*/ 62442 w 772848"/>
                <a:gd name="connsiteY8" fmla="*/ 612642 h 872992"/>
                <a:gd name="connsiteX9" fmla="*/ 21167 w 772848"/>
                <a:gd name="connsiteY9" fmla="*/ 625342 h 872992"/>
                <a:gd name="connsiteX0" fmla="*/ 9657 w 770863"/>
                <a:gd name="connsiteY0" fmla="*/ 872992 h 872992"/>
                <a:gd name="connsiteX1" fmla="*/ 181107 w 770863"/>
                <a:gd name="connsiteY1" fmla="*/ 723767 h 872992"/>
                <a:gd name="connsiteX2" fmla="*/ 409707 w 770863"/>
                <a:gd name="connsiteY2" fmla="*/ 545967 h 872992"/>
                <a:gd name="connsiteX3" fmla="*/ 559726 w 770863"/>
                <a:gd name="connsiteY3" fmla="*/ 413411 h 872992"/>
                <a:gd name="connsiteX4" fmla="*/ 740701 w 770863"/>
                <a:gd name="connsiteY4" fmla="*/ 211005 h 872992"/>
                <a:gd name="connsiteX5" fmla="*/ 740700 w 770863"/>
                <a:gd name="connsiteY5" fmla="*/ 7805 h 872992"/>
                <a:gd name="connsiteX6" fmla="*/ 618463 w 770863"/>
                <a:gd name="connsiteY6" fmla="*/ 164173 h 872992"/>
                <a:gd name="connsiteX7" fmla="*/ 381926 w 770863"/>
                <a:gd name="connsiteY7" fmla="*/ 364198 h 872992"/>
                <a:gd name="connsiteX8" fmla="*/ 60457 w 770863"/>
                <a:gd name="connsiteY8" fmla="*/ 612642 h 872992"/>
                <a:gd name="connsiteX9" fmla="*/ 19182 w 770863"/>
                <a:gd name="connsiteY9" fmla="*/ 625342 h 872992"/>
                <a:gd name="connsiteX0" fmla="*/ 9657 w 770863"/>
                <a:gd name="connsiteY0" fmla="*/ 878152 h 878152"/>
                <a:gd name="connsiteX1" fmla="*/ 181107 w 770863"/>
                <a:gd name="connsiteY1" fmla="*/ 728927 h 878152"/>
                <a:gd name="connsiteX2" fmla="*/ 409707 w 770863"/>
                <a:gd name="connsiteY2" fmla="*/ 551127 h 878152"/>
                <a:gd name="connsiteX3" fmla="*/ 559726 w 770863"/>
                <a:gd name="connsiteY3" fmla="*/ 418571 h 878152"/>
                <a:gd name="connsiteX4" fmla="*/ 740701 w 770863"/>
                <a:gd name="connsiteY4" fmla="*/ 216165 h 878152"/>
                <a:gd name="connsiteX5" fmla="*/ 740700 w 770863"/>
                <a:gd name="connsiteY5" fmla="*/ 12965 h 878152"/>
                <a:gd name="connsiteX6" fmla="*/ 613701 w 770863"/>
                <a:gd name="connsiteY6" fmla="*/ 138377 h 878152"/>
                <a:gd name="connsiteX7" fmla="*/ 381926 w 770863"/>
                <a:gd name="connsiteY7" fmla="*/ 369358 h 878152"/>
                <a:gd name="connsiteX8" fmla="*/ 60457 w 770863"/>
                <a:gd name="connsiteY8" fmla="*/ 617802 h 878152"/>
                <a:gd name="connsiteX9" fmla="*/ 19182 w 770863"/>
                <a:gd name="connsiteY9" fmla="*/ 630502 h 878152"/>
                <a:gd name="connsiteX0" fmla="*/ 9657 w 771657"/>
                <a:gd name="connsiteY0" fmla="*/ 878152 h 878152"/>
                <a:gd name="connsiteX1" fmla="*/ 181107 w 771657"/>
                <a:gd name="connsiteY1" fmla="*/ 728927 h 878152"/>
                <a:gd name="connsiteX2" fmla="*/ 409707 w 771657"/>
                <a:gd name="connsiteY2" fmla="*/ 551127 h 878152"/>
                <a:gd name="connsiteX3" fmla="*/ 554964 w 771657"/>
                <a:gd name="connsiteY3" fmla="*/ 404283 h 878152"/>
                <a:gd name="connsiteX4" fmla="*/ 740701 w 771657"/>
                <a:gd name="connsiteY4" fmla="*/ 216165 h 878152"/>
                <a:gd name="connsiteX5" fmla="*/ 740700 w 771657"/>
                <a:gd name="connsiteY5" fmla="*/ 12965 h 878152"/>
                <a:gd name="connsiteX6" fmla="*/ 613701 w 771657"/>
                <a:gd name="connsiteY6" fmla="*/ 138377 h 878152"/>
                <a:gd name="connsiteX7" fmla="*/ 381926 w 771657"/>
                <a:gd name="connsiteY7" fmla="*/ 369358 h 878152"/>
                <a:gd name="connsiteX8" fmla="*/ 60457 w 771657"/>
                <a:gd name="connsiteY8" fmla="*/ 617802 h 878152"/>
                <a:gd name="connsiteX9" fmla="*/ 19182 w 771657"/>
                <a:gd name="connsiteY9" fmla="*/ 630502 h 878152"/>
                <a:gd name="connsiteX0" fmla="*/ 9657 w 771657"/>
                <a:gd name="connsiteY0" fmla="*/ 873786 h 873786"/>
                <a:gd name="connsiteX1" fmla="*/ 181107 w 771657"/>
                <a:gd name="connsiteY1" fmla="*/ 724561 h 873786"/>
                <a:gd name="connsiteX2" fmla="*/ 409707 w 771657"/>
                <a:gd name="connsiteY2" fmla="*/ 546761 h 873786"/>
                <a:gd name="connsiteX3" fmla="*/ 554964 w 771657"/>
                <a:gd name="connsiteY3" fmla="*/ 399917 h 873786"/>
                <a:gd name="connsiteX4" fmla="*/ 740701 w 771657"/>
                <a:gd name="connsiteY4" fmla="*/ 185605 h 873786"/>
                <a:gd name="connsiteX5" fmla="*/ 740700 w 771657"/>
                <a:gd name="connsiteY5" fmla="*/ 8599 h 873786"/>
                <a:gd name="connsiteX6" fmla="*/ 613701 w 771657"/>
                <a:gd name="connsiteY6" fmla="*/ 134011 h 873786"/>
                <a:gd name="connsiteX7" fmla="*/ 381926 w 771657"/>
                <a:gd name="connsiteY7" fmla="*/ 364992 h 873786"/>
                <a:gd name="connsiteX8" fmla="*/ 60457 w 771657"/>
                <a:gd name="connsiteY8" fmla="*/ 613436 h 873786"/>
                <a:gd name="connsiteX9" fmla="*/ 19182 w 771657"/>
                <a:gd name="connsiteY9" fmla="*/ 626136 h 873786"/>
                <a:gd name="connsiteX0" fmla="*/ 9657 w 772451"/>
                <a:gd name="connsiteY0" fmla="*/ 873786 h 873786"/>
                <a:gd name="connsiteX1" fmla="*/ 181107 w 772451"/>
                <a:gd name="connsiteY1" fmla="*/ 724561 h 873786"/>
                <a:gd name="connsiteX2" fmla="*/ 409707 w 772451"/>
                <a:gd name="connsiteY2" fmla="*/ 546761 h 873786"/>
                <a:gd name="connsiteX3" fmla="*/ 550201 w 772451"/>
                <a:gd name="connsiteY3" fmla="*/ 388011 h 873786"/>
                <a:gd name="connsiteX4" fmla="*/ 740701 w 772451"/>
                <a:gd name="connsiteY4" fmla="*/ 185605 h 873786"/>
                <a:gd name="connsiteX5" fmla="*/ 740700 w 772451"/>
                <a:gd name="connsiteY5" fmla="*/ 8599 h 873786"/>
                <a:gd name="connsiteX6" fmla="*/ 613701 w 772451"/>
                <a:gd name="connsiteY6" fmla="*/ 134011 h 873786"/>
                <a:gd name="connsiteX7" fmla="*/ 381926 w 772451"/>
                <a:gd name="connsiteY7" fmla="*/ 364992 h 873786"/>
                <a:gd name="connsiteX8" fmla="*/ 60457 w 772451"/>
                <a:gd name="connsiteY8" fmla="*/ 613436 h 873786"/>
                <a:gd name="connsiteX9" fmla="*/ 19182 w 772451"/>
                <a:gd name="connsiteY9" fmla="*/ 626136 h 873786"/>
                <a:gd name="connsiteX0" fmla="*/ 1059 w 763853"/>
                <a:gd name="connsiteY0" fmla="*/ 873786 h 873786"/>
                <a:gd name="connsiteX1" fmla="*/ 172509 w 763853"/>
                <a:gd name="connsiteY1" fmla="*/ 724561 h 873786"/>
                <a:gd name="connsiteX2" fmla="*/ 401109 w 763853"/>
                <a:gd name="connsiteY2" fmla="*/ 546761 h 873786"/>
                <a:gd name="connsiteX3" fmla="*/ 541603 w 763853"/>
                <a:gd name="connsiteY3" fmla="*/ 388011 h 873786"/>
                <a:gd name="connsiteX4" fmla="*/ 732103 w 763853"/>
                <a:gd name="connsiteY4" fmla="*/ 185605 h 873786"/>
                <a:gd name="connsiteX5" fmla="*/ 732102 w 763853"/>
                <a:gd name="connsiteY5" fmla="*/ 8599 h 873786"/>
                <a:gd name="connsiteX6" fmla="*/ 605103 w 763853"/>
                <a:gd name="connsiteY6" fmla="*/ 134011 h 873786"/>
                <a:gd name="connsiteX7" fmla="*/ 373328 w 763853"/>
                <a:gd name="connsiteY7" fmla="*/ 364992 h 873786"/>
                <a:gd name="connsiteX8" fmla="*/ 97102 w 763853"/>
                <a:gd name="connsiteY8" fmla="*/ 580098 h 873786"/>
                <a:gd name="connsiteX9" fmla="*/ 10584 w 763853"/>
                <a:gd name="connsiteY9" fmla="*/ 626136 h 873786"/>
                <a:gd name="connsiteX0" fmla="*/ 0 w 762794"/>
                <a:gd name="connsiteY0" fmla="*/ 873786 h 873786"/>
                <a:gd name="connsiteX1" fmla="*/ 171450 w 762794"/>
                <a:gd name="connsiteY1" fmla="*/ 724561 h 873786"/>
                <a:gd name="connsiteX2" fmla="*/ 400050 w 762794"/>
                <a:gd name="connsiteY2" fmla="*/ 546761 h 873786"/>
                <a:gd name="connsiteX3" fmla="*/ 540544 w 762794"/>
                <a:gd name="connsiteY3" fmla="*/ 388011 h 873786"/>
                <a:gd name="connsiteX4" fmla="*/ 731044 w 762794"/>
                <a:gd name="connsiteY4" fmla="*/ 185605 h 873786"/>
                <a:gd name="connsiteX5" fmla="*/ 731043 w 762794"/>
                <a:gd name="connsiteY5" fmla="*/ 8599 h 873786"/>
                <a:gd name="connsiteX6" fmla="*/ 604044 w 762794"/>
                <a:gd name="connsiteY6" fmla="*/ 134011 h 873786"/>
                <a:gd name="connsiteX7" fmla="*/ 372269 w 762794"/>
                <a:gd name="connsiteY7" fmla="*/ 364992 h 873786"/>
                <a:gd name="connsiteX8" fmla="*/ 96043 w 762794"/>
                <a:gd name="connsiteY8" fmla="*/ 580098 h 873786"/>
                <a:gd name="connsiteX9" fmla="*/ 9525 w 762794"/>
                <a:gd name="connsiteY9" fmla="*/ 626136 h 873786"/>
                <a:gd name="connsiteX0" fmla="*/ 0 w 762794"/>
                <a:gd name="connsiteY0" fmla="*/ 865187 h 865187"/>
                <a:gd name="connsiteX1" fmla="*/ 171450 w 762794"/>
                <a:gd name="connsiteY1" fmla="*/ 715962 h 865187"/>
                <a:gd name="connsiteX2" fmla="*/ 400050 w 762794"/>
                <a:gd name="connsiteY2" fmla="*/ 538162 h 865187"/>
                <a:gd name="connsiteX3" fmla="*/ 540544 w 762794"/>
                <a:gd name="connsiteY3" fmla="*/ 379412 h 865187"/>
                <a:gd name="connsiteX4" fmla="*/ 731044 w 762794"/>
                <a:gd name="connsiteY4" fmla="*/ 177006 h 865187"/>
                <a:gd name="connsiteX5" fmla="*/ 731043 w 762794"/>
                <a:gd name="connsiteY5" fmla="*/ 0 h 865187"/>
                <a:gd name="connsiteX6" fmla="*/ 604044 w 762794"/>
                <a:gd name="connsiteY6" fmla="*/ 125412 h 865187"/>
                <a:gd name="connsiteX7" fmla="*/ 372269 w 762794"/>
                <a:gd name="connsiteY7" fmla="*/ 356393 h 865187"/>
                <a:gd name="connsiteX8" fmla="*/ 96043 w 762794"/>
                <a:gd name="connsiteY8" fmla="*/ 571499 h 865187"/>
                <a:gd name="connsiteX9" fmla="*/ 9525 w 762794"/>
                <a:gd name="connsiteY9" fmla="*/ 617537 h 865187"/>
                <a:gd name="connsiteX0" fmla="*/ 0 w 762794"/>
                <a:gd name="connsiteY0" fmla="*/ 865187 h 865187"/>
                <a:gd name="connsiteX1" fmla="*/ 171450 w 762794"/>
                <a:gd name="connsiteY1" fmla="*/ 715962 h 865187"/>
                <a:gd name="connsiteX2" fmla="*/ 400050 w 762794"/>
                <a:gd name="connsiteY2" fmla="*/ 538162 h 865187"/>
                <a:gd name="connsiteX3" fmla="*/ 540544 w 762794"/>
                <a:gd name="connsiteY3" fmla="*/ 379412 h 865187"/>
                <a:gd name="connsiteX4" fmla="*/ 731044 w 762794"/>
                <a:gd name="connsiteY4" fmla="*/ 177006 h 865187"/>
                <a:gd name="connsiteX5" fmla="*/ 731043 w 762794"/>
                <a:gd name="connsiteY5" fmla="*/ 0 h 865187"/>
                <a:gd name="connsiteX6" fmla="*/ 604044 w 762794"/>
                <a:gd name="connsiteY6" fmla="*/ 125412 h 865187"/>
                <a:gd name="connsiteX7" fmla="*/ 372269 w 762794"/>
                <a:gd name="connsiteY7" fmla="*/ 356393 h 865187"/>
                <a:gd name="connsiteX8" fmla="*/ 96043 w 762794"/>
                <a:gd name="connsiteY8" fmla="*/ 571499 h 865187"/>
                <a:gd name="connsiteX9" fmla="*/ 9525 w 762794"/>
                <a:gd name="connsiteY9" fmla="*/ 617537 h 865187"/>
                <a:gd name="connsiteX0" fmla="*/ 0 w 734219"/>
                <a:gd name="connsiteY0" fmla="*/ 865187 h 865187"/>
                <a:gd name="connsiteX1" fmla="*/ 171450 w 734219"/>
                <a:gd name="connsiteY1" fmla="*/ 715962 h 865187"/>
                <a:gd name="connsiteX2" fmla="*/ 400050 w 734219"/>
                <a:gd name="connsiteY2" fmla="*/ 538162 h 865187"/>
                <a:gd name="connsiteX3" fmla="*/ 540544 w 734219"/>
                <a:gd name="connsiteY3" fmla="*/ 379412 h 865187"/>
                <a:gd name="connsiteX4" fmla="*/ 731044 w 734219"/>
                <a:gd name="connsiteY4" fmla="*/ 177006 h 865187"/>
                <a:gd name="connsiteX5" fmla="*/ 731043 w 734219"/>
                <a:gd name="connsiteY5" fmla="*/ 0 h 865187"/>
                <a:gd name="connsiteX6" fmla="*/ 604044 w 734219"/>
                <a:gd name="connsiteY6" fmla="*/ 125412 h 865187"/>
                <a:gd name="connsiteX7" fmla="*/ 372269 w 734219"/>
                <a:gd name="connsiteY7" fmla="*/ 356393 h 865187"/>
                <a:gd name="connsiteX8" fmla="*/ 96043 w 734219"/>
                <a:gd name="connsiteY8" fmla="*/ 571499 h 865187"/>
                <a:gd name="connsiteX9" fmla="*/ 9525 w 734219"/>
                <a:gd name="connsiteY9" fmla="*/ 617537 h 865187"/>
                <a:gd name="connsiteX0" fmla="*/ 0 w 743744"/>
                <a:gd name="connsiteY0" fmla="*/ 865187 h 865187"/>
                <a:gd name="connsiteX1" fmla="*/ 171450 w 743744"/>
                <a:gd name="connsiteY1" fmla="*/ 715962 h 865187"/>
                <a:gd name="connsiteX2" fmla="*/ 400050 w 743744"/>
                <a:gd name="connsiteY2" fmla="*/ 538162 h 865187"/>
                <a:gd name="connsiteX3" fmla="*/ 540544 w 743744"/>
                <a:gd name="connsiteY3" fmla="*/ 379412 h 865187"/>
                <a:gd name="connsiteX4" fmla="*/ 731044 w 743744"/>
                <a:gd name="connsiteY4" fmla="*/ 177006 h 865187"/>
                <a:gd name="connsiteX5" fmla="*/ 731043 w 743744"/>
                <a:gd name="connsiteY5" fmla="*/ 0 h 865187"/>
                <a:gd name="connsiteX6" fmla="*/ 604044 w 743744"/>
                <a:gd name="connsiteY6" fmla="*/ 125412 h 865187"/>
                <a:gd name="connsiteX7" fmla="*/ 372269 w 743744"/>
                <a:gd name="connsiteY7" fmla="*/ 356393 h 865187"/>
                <a:gd name="connsiteX8" fmla="*/ 96043 w 743744"/>
                <a:gd name="connsiteY8" fmla="*/ 571499 h 865187"/>
                <a:gd name="connsiteX9" fmla="*/ 9525 w 743744"/>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 name="connsiteX0" fmla="*/ 0 w 731838"/>
                <a:gd name="connsiteY0" fmla="*/ 865187 h 865187"/>
                <a:gd name="connsiteX1" fmla="*/ 171450 w 731838"/>
                <a:gd name="connsiteY1" fmla="*/ 715962 h 865187"/>
                <a:gd name="connsiteX2" fmla="*/ 400050 w 731838"/>
                <a:gd name="connsiteY2" fmla="*/ 538162 h 865187"/>
                <a:gd name="connsiteX3" fmla="*/ 540544 w 731838"/>
                <a:gd name="connsiteY3" fmla="*/ 379412 h 865187"/>
                <a:gd name="connsiteX4" fmla="*/ 731044 w 731838"/>
                <a:gd name="connsiteY4" fmla="*/ 177006 h 865187"/>
                <a:gd name="connsiteX5" fmla="*/ 731043 w 731838"/>
                <a:gd name="connsiteY5" fmla="*/ 0 h 865187"/>
                <a:gd name="connsiteX6" fmla="*/ 604044 w 731838"/>
                <a:gd name="connsiteY6" fmla="*/ 125412 h 865187"/>
                <a:gd name="connsiteX7" fmla="*/ 372269 w 731838"/>
                <a:gd name="connsiteY7" fmla="*/ 356393 h 865187"/>
                <a:gd name="connsiteX8" fmla="*/ 96043 w 731838"/>
                <a:gd name="connsiteY8" fmla="*/ 571499 h 865187"/>
                <a:gd name="connsiteX9" fmla="*/ 9525 w 731838"/>
                <a:gd name="connsiteY9" fmla="*/ 617537 h 8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838" h="865187">
                  <a:moveTo>
                    <a:pt x="0" y="865187"/>
                  </a:moveTo>
                  <a:cubicBezTo>
                    <a:pt x="52387" y="817826"/>
                    <a:pt x="104775" y="770466"/>
                    <a:pt x="171450" y="715962"/>
                  </a:cubicBezTo>
                  <a:cubicBezTo>
                    <a:pt x="238125" y="661458"/>
                    <a:pt x="338534" y="594254"/>
                    <a:pt x="400050" y="538162"/>
                  </a:cubicBezTo>
                  <a:cubicBezTo>
                    <a:pt x="461566" y="482070"/>
                    <a:pt x="485378" y="439605"/>
                    <a:pt x="540544" y="379412"/>
                  </a:cubicBezTo>
                  <a:cubicBezTo>
                    <a:pt x="595710" y="319219"/>
                    <a:pt x="677862" y="242623"/>
                    <a:pt x="731044" y="177006"/>
                  </a:cubicBezTo>
                  <a:cubicBezTo>
                    <a:pt x="731838" y="44715"/>
                    <a:pt x="730779" y="120518"/>
                    <a:pt x="731043" y="0"/>
                  </a:cubicBezTo>
                  <a:cubicBezTo>
                    <a:pt x="669395" y="46170"/>
                    <a:pt x="663840" y="66013"/>
                    <a:pt x="604044" y="125412"/>
                  </a:cubicBezTo>
                  <a:cubicBezTo>
                    <a:pt x="544248" y="184811"/>
                    <a:pt x="456936" y="282045"/>
                    <a:pt x="372269" y="356393"/>
                  </a:cubicBezTo>
                  <a:cubicBezTo>
                    <a:pt x="287602" y="430741"/>
                    <a:pt x="156500" y="527975"/>
                    <a:pt x="96043" y="571499"/>
                  </a:cubicBezTo>
                  <a:cubicBezTo>
                    <a:pt x="35586" y="615023"/>
                    <a:pt x="65616" y="588697"/>
                    <a:pt x="9525" y="617537"/>
                  </a:cubicBezTo>
                </a:path>
              </a:pathLst>
            </a:custGeom>
            <a:solidFill>
              <a:srgbClr val="714B25"/>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sp>
          <p:nvSpPr>
            <p:cNvPr id="21" name="Can 20"/>
            <p:cNvSpPr/>
            <p:nvPr/>
          </p:nvSpPr>
          <p:spPr>
            <a:xfrm>
              <a:off x="2914650" y="2616200"/>
              <a:ext cx="209550" cy="301625"/>
            </a:xfrm>
            <a:prstGeom prst="can">
              <a:avLst>
                <a:gd name="adj" fmla="val 40825"/>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2" name="Can 21"/>
            <p:cNvSpPr/>
            <p:nvPr/>
          </p:nvSpPr>
          <p:spPr>
            <a:xfrm>
              <a:off x="2914650" y="2208213"/>
              <a:ext cx="209550" cy="493712"/>
            </a:xfrm>
            <a:prstGeom prst="can">
              <a:avLst>
                <a:gd name="adj" fmla="val 40825"/>
              </a:avLst>
            </a:prstGeom>
            <a:solidFill>
              <a:schemeClr val="accent5">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cxnSp>
          <p:nvCxnSpPr>
            <p:cNvPr id="23" name="Elbow Connector 22"/>
            <p:cNvCxnSpPr/>
            <p:nvPr/>
          </p:nvCxnSpPr>
          <p:spPr>
            <a:xfrm>
              <a:off x="3124200" y="2768600"/>
              <a:ext cx="2411413" cy="469900"/>
            </a:xfrm>
            <a:prstGeom prst="bentConnector3">
              <a:avLst>
                <a:gd name="adj1" fmla="val 6814"/>
              </a:avLst>
            </a:prstGeom>
            <a:ln w="38100">
              <a:solidFill>
                <a:srgbClr val="740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92663" y="3238500"/>
              <a:ext cx="733425" cy="342900"/>
            </a:xfrm>
            <a:prstGeom prst="line">
              <a:avLst/>
            </a:prstGeom>
            <a:ln w="38100">
              <a:solidFill>
                <a:srgbClr val="7403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513388" y="3244850"/>
              <a:ext cx="944562" cy="328613"/>
            </a:xfrm>
            <a:prstGeom prst="line">
              <a:avLst/>
            </a:prstGeom>
            <a:ln w="38100">
              <a:solidFill>
                <a:srgbClr val="740300"/>
              </a:solidFill>
            </a:ln>
          </p:spPr>
          <p:style>
            <a:lnRef idx="1">
              <a:schemeClr val="accent1"/>
            </a:lnRef>
            <a:fillRef idx="0">
              <a:schemeClr val="accent1"/>
            </a:fillRef>
            <a:effectRef idx="0">
              <a:schemeClr val="accent1"/>
            </a:effectRef>
            <a:fontRef idx="minor">
              <a:schemeClr val="tx1"/>
            </a:fontRef>
          </p:style>
        </p:cxnSp>
        <p:sp>
          <p:nvSpPr>
            <p:cNvPr id="26" name="TextBox 47"/>
            <p:cNvSpPr txBox="1">
              <a:spLocks noChangeArrowheads="1"/>
            </p:cNvSpPr>
            <p:nvPr/>
          </p:nvSpPr>
          <p:spPr bwMode="auto">
            <a:xfrm>
              <a:off x="3222625" y="2463800"/>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a:t>Capture</a:t>
              </a:r>
            </a:p>
          </p:txBody>
        </p:sp>
        <p:sp>
          <p:nvSpPr>
            <p:cNvPr id="27" name="TextBox 50"/>
            <p:cNvSpPr txBox="1">
              <a:spLocks noChangeArrowheads="1"/>
            </p:cNvSpPr>
            <p:nvPr/>
          </p:nvSpPr>
          <p:spPr bwMode="auto">
            <a:xfrm>
              <a:off x="4267200" y="2859088"/>
              <a:ext cx="2516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a:t>Transport (pipeline)</a:t>
              </a:r>
            </a:p>
          </p:txBody>
        </p:sp>
        <p:sp>
          <p:nvSpPr>
            <p:cNvPr id="28" name="TextBox 52"/>
            <p:cNvSpPr txBox="1">
              <a:spLocks noChangeArrowheads="1"/>
            </p:cNvSpPr>
            <p:nvPr/>
          </p:nvSpPr>
          <p:spPr bwMode="auto">
            <a:xfrm>
              <a:off x="4006850" y="5565775"/>
              <a:ext cx="2487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a:t>Or in a saline aquifer</a:t>
              </a:r>
            </a:p>
          </p:txBody>
        </p:sp>
        <p:sp>
          <p:nvSpPr>
            <p:cNvPr id="29" name="TextBox 15"/>
            <p:cNvSpPr txBox="1">
              <a:spLocks noChangeArrowheads="1"/>
            </p:cNvSpPr>
            <p:nvPr/>
          </p:nvSpPr>
          <p:spPr bwMode="auto">
            <a:xfrm>
              <a:off x="1838325" y="3263900"/>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a:t>Process plant</a:t>
              </a:r>
            </a:p>
          </p:txBody>
        </p:sp>
        <p:sp>
          <p:nvSpPr>
            <p:cNvPr id="30" name="Freeform 29"/>
            <p:cNvSpPr/>
            <p:nvPr/>
          </p:nvSpPr>
          <p:spPr>
            <a:xfrm>
              <a:off x="4249738" y="5199063"/>
              <a:ext cx="1943100" cy="242887"/>
            </a:xfrm>
            <a:custGeom>
              <a:avLst/>
              <a:gdLst>
                <a:gd name="connsiteX0" fmla="*/ 520700 w 1857375"/>
                <a:gd name="connsiteY0" fmla="*/ 34925 h 237596"/>
                <a:gd name="connsiteX1" fmla="*/ 250825 w 1857375"/>
                <a:gd name="connsiteY1" fmla="*/ 50800 h 237596"/>
                <a:gd name="connsiteX2" fmla="*/ 12700 w 1857375"/>
                <a:gd name="connsiteY2" fmla="*/ 47625 h 237596"/>
                <a:gd name="connsiteX3" fmla="*/ 174625 w 1857375"/>
                <a:gd name="connsiteY3" fmla="*/ 152400 h 237596"/>
                <a:gd name="connsiteX4" fmla="*/ 568325 w 1857375"/>
                <a:gd name="connsiteY4" fmla="*/ 231775 h 237596"/>
                <a:gd name="connsiteX5" fmla="*/ 841375 w 1857375"/>
                <a:gd name="connsiteY5" fmla="*/ 187325 h 237596"/>
                <a:gd name="connsiteX6" fmla="*/ 1127125 w 1857375"/>
                <a:gd name="connsiteY6" fmla="*/ 152400 h 237596"/>
                <a:gd name="connsiteX7" fmla="*/ 1362075 w 1857375"/>
                <a:gd name="connsiteY7" fmla="*/ 79375 h 237596"/>
                <a:gd name="connsiteX8" fmla="*/ 1701800 w 1857375"/>
                <a:gd name="connsiteY8" fmla="*/ 60325 h 237596"/>
                <a:gd name="connsiteX9" fmla="*/ 1857375 w 1857375"/>
                <a:gd name="connsiteY9" fmla="*/ 0 h 237596"/>
                <a:gd name="connsiteX10" fmla="*/ 584200 w 1857375"/>
                <a:gd name="connsiteY10" fmla="*/ 34925 h 237596"/>
                <a:gd name="connsiteX0" fmla="*/ 520700 w 1857375"/>
                <a:gd name="connsiteY0" fmla="*/ 34925 h 237596"/>
                <a:gd name="connsiteX1" fmla="*/ 250825 w 1857375"/>
                <a:gd name="connsiteY1" fmla="*/ 50800 h 237596"/>
                <a:gd name="connsiteX2" fmla="*/ 12700 w 1857375"/>
                <a:gd name="connsiteY2" fmla="*/ 47625 h 237596"/>
                <a:gd name="connsiteX3" fmla="*/ 174625 w 1857375"/>
                <a:gd name="connsiteY3" fmla="*/ 152400 h 237596"/>
                <a:gd name="connsiteX4" fmla="*/ 568325 w 1857375"/>
                <a:gd name="connsiteY4" fmla="*/ 231775 h 237596"/>
                <a:gd name="connsiteX5" fmla="*/ 841375 w 1857375"/>
                <a:gd name="connsiteY5" fmla="*/ 187325 h 237596"/>
                <a:gd name="connsiteX6" fmla="*/ 1127125 w 1857375"/>
                <a:gd name="connsiteY6" fmla="*/ 152400 h 237596"/>
                <a:gd name="connsiteX7" fmla="*/ 1362075 w 1857375"/>
                <a:gd name="connsiteY7" fmla="*/ 79375 h 237596"/>
                <a:gd name="connsiteX8" fmla="*/ 1701800 w 1857375"/>
                <a:gd name="connsiteY8" fmla="*/ 60325 h 237596"/>
                <a:gd name="connsiteX9" fmla="*/ 1857375 w 1857375"/>
                <a:gd name="connsiteY9" fmla="*/ 0 h 237596"/>
                <a:gd name="connsiteX10" fmla="*/ 584200 w 1857375"/>
                <a:gd name="connsiteY10" fmla="*/ 34925 h 237596"/>
                <a:gd name="connsiteX0" fmla="*/ 520700 w 1857375"/>
                <a:gd name="connsiteY0" fmla="*/ 34925 h 237596"/>
                <a:gd name="connsiteX1" fmla="*/ 250825 w 1857375"/>
                <a:gd name="connsiteY1" fmla="*/ 50800 h 237596"/>
                <a:gd name="connsiteX2" fmla="*/ 12700 w 1857375"/>
                <a:gd name="connsiteY2" fmla="*/ 47625 h 237596"/>
                <a:gd name="connsiteX3" fmla="*/ 174625 w 1857375"/>
                <a:gd name="connsiteY3" fmla="*/ 152400 h 237596"/>
                <a:gd name="connsiteX4" fmla="*/ 568325 w 1857375"/>
                <a:gd name="connsiteY4" fmla="*/ 231775 h 237596"/>
                <a:gd name="connsiteX5" fmla="*/ 841375 w 1857375"/>
                <a:gd name="connsiteY5" fmla="*/ 187325 h 237596"/>
                <a:gd name="connsiteX6" fmla="*/ 1127125 w 1857375"/>
                <a:gd name="connsiteY6" fmla="*/ 152400 h 237596"/>
                <a:gd name="connsiteX7" fmla="*/ 1362075 w 1857375"/>
                <a:gd name="connsiteY7" fmla="*/ 79375 h 237596"/>
                <a:gd name="connsiteX8" fmla="*/ 1701800 w 1857375"/>
                <a:gd name="connsiteY8" fmla="*/ 60325 h 237596"/>
                <a:gd name="connsiteX9" fmla="*/ 1857375 w 1857375"/>
                <a:gd name="connsiteY9" fmla="*/ 0 h 237596"/>
                <a:gd name="connsiteX10" fmla="*/ 584200 w 1857375"/>
                <a:gd name="connsiteY10" fmla="*/ 34925 h 237596"/>
                <a:gd name="connsiteX0" fmla="*/ 520700 w 1857375"/>
                <a:gd name="connsiteY0" fmla="*/ 34925 h 237596"/>
                <a:gd name="connsiteX1" fmla="*/ 250825 w 1857375"/>
                <a:gd name="connsiteY1" fmla="*/ 50800 h 237596"/>
                <a:gd name="connsiteX2" fmla="*/ 12700 w 1857375"/>
                <a:gd name="connsiteY2" fmla="*/ 44450 h 237596"/>
                <a:gd name="connsiteX3" fmla="*/ 174625 w 1857375"/>
                <a:gd name="connsiteY3" fmla="*/ 152400 h 237596"/>
                <a:gd name="connsiteX4" fmla="*/ 568325 w 1857375"/>
                <a:gd name="connsiteY4" fmla="*/ 231775 h 237596"/>
                <a:gd name="connsiteX5" fmla="*/ 841375 w 1857375"/>
                <a:gd name="connsiteY5" fmla="*/ 187325 h 237596"/>
                <a:gd name="connsiteX6" fmla="*/ 1127125 w 1857375"/>
                <a:gd name="connsiteY6" fmla="*/ 152400 h 237596"/>
                <a:gd name="connsiteX7" fmla="*/ 1362075 w 1857375"/>
                <a:gd name="connsiteY7" fmla="*/ 79375 h 237596"/>
                <a:gd name="connsiteX8" fmla="*/ 1701800 w 1857375"/>
                <a:gd name="connsiteY8" fmla="*/ 60325 h 237596"/>
                <a:gd name="connsiteX9" fmla="*/ 1857375 w 1857375"/>
                <a:gd name="connsiteY9" fmla="*/ 0 h 237596"/>
                <a:gd name="connsiteX10" fmla="*/ 584200 w 1857375"/>
                <a:gd name="connsiteY10" fmla="*/ 34925 h 237596"/>
                <a:gd name="connsiteX0" fmla="*/ 527050 w 1863725"/>
                <a:gd name="connsiteY0" fmla="*/ 34925 h 237596"/>
                <a:gd name="connsiteX1" fmla="*/ 257175 w 1863725"/>
                <a:gd name="connsiteY1" fmla="*/ 50800 h 237596"/>
                <a:gd name="connsiteX2" fmla="*/ 12700 w 1863725"/>
                <a:gd name="connsiteY2" fmla="*/ 47625 h 237596"/>
                <a:gd name="connsiteX3" fmla="*/ 180975 w 1863725"/>
                <a:gd name="connsiteY3" fmla="*/ 152400 h 237596"/>
                <a:gd name="connsiteX4" fmla="*/ 574675 w 1863725"/>
                <a:gd name="connsiteY4" fmla="*/ 231775 h 237596"/>
                <a:gd name="connsiteX5" fmla="*/ 847725 w 1863725"/>
                <a:gd name="connsiteY5" fmla="*/ 187325 h 237596"/>
                <a:gd name="connsiteX6" fmla="*/ 1133475 w 1863725"/>
                <a:gd name="connsiteY6" fmla="*/ 152400 h 237596"/>
                <a:gd name="connsiteX7" fmla="*/ 1368425 w 1863725"/>
                <a:gd name="connsiteY7" fmla="*/ 79375 h 237596"/>
                <a:gd name="connsiteX8" fmla="*/ 1708150 w 1863725"/>
                <a:gd name="connsiteY8" fmla="*/ 60325 h 237596"/>
                <a:gd name="connsiteX9" fmla="*/ 1863725 w 1863725"/>
                <a:gd name="connsiteY9" fmla="*/ 0 h 237596"/>
                <a:gd name="connsiteX10" fmla="*/ 590550 w 1863725"/>
                <a:gd name="connsiteY10" fmla="*/ 34925 h 237596"/>
                <a:gd name="connsiteX0" fmla="*/ 527050 w 1863725"/>
                <a:gd name="connsiteY0" fmla="*/ 34925 h 237596"/>
                <a:gd name="connsiteX1" fmla="*/ 257175 w 1863725"/>
                <a:gd name="connsiteY1" fmla="*/ 50800 h 237596"/>
                <a:gd name="connsiteX2" fmla="*/ 12700 w 1863725"/>
                <a:gd name="connsiteY2" fmla="*/ 47625 h 237596"/>
                <a:gd name="connsiteX3" fmla="*/ 180975 w 1863725"/>
                <a:gd name="connsiteY3" fmla="*/ 152400 h 237596"/>
                <a:gd name="connsiteX4" fmla="*/ 574675 w 1863725"/>
                <a:gd name="connsiteY4" fmla="*/ 231775 h 237596"/>
                <a:gd name="connsiteX5" fmla="*/ 847725 w 1863725"/>
                <a:gd name="connsiteY5" fmla="*/ 187325 h 237596"/>
                <a:gd name="connsiteX6" fmla="*/ 1133475 w 1863725"/>
                <a:gd name="connsiteY6" fmla="*/ 152400 h 237596"/>
                <a:gd name="connsiteX7" fmla="*/ 1368425 w 1863725"/>
                <a:gd name="connsiteY7" fmla="*/ 79375 h 237596"/>
                <a:gd name="connsiteX8" fmla="*/ 1708150 w 1863725"/>
                <a:gd name="connsiteY8" fmla="*/ 60325 h 237596"/>
                <a:gd name="connsiteX9" fmla="*/ 1863725 w 1863725"/>
                <a:gd name="connsiteY9" fmla="*/ 0 h 237596"/>
                <a:gd name="connsiteX10" fmla="*/ 590550 w 1863725"/>
                <a:gd name="connsiteY10" fmla="*/ 34925 h 237596"/>
                <a:gd name="connsiteX0" fmla="*/ 523875 w 1860550"/>
                <a:gd name="connsiteY0" fmla="*/ 34925 h 237596"/>
                <a:gd name="connsiteX1" fmla="*/ 254000 w 1860550"/>
                <a:gd name="connsiteY1" fmla="*/ 50800 h 237596"/>
                <a:gd name="connsiteX2" fmla="*/ 12700 w 1860550"/>
                <a:gd name="connsiteY2" fmla="*/ 38100 h 237596"/>
                <a:gd name="connsiteX3" fmla="*/ 177800 w 1860550"/>
                <a:gd name="connsiteY3" fmla="*/ 152400 h 237596"/>
                <a:gd name="connsiteX4" fmla="*/ 571500 w 1860550"/>
                <a:gd name="connsiteY4" fmla="*/ 231775 h 237596"/>
                <a:gd name="connsiteX5" fmla="*/ 844550 w 1860550"/>
                <a:gd name="connsiteY5" fmla="*/ 187325 h 237596"/>
                <a:gd name="connsiteX6" fmla="*/ 1130300 w 1860550"/>
                <a:gd name="connsiteY6" fmla="*/ 152400 h 237596"/>
                <a:gd name="connsiteX7" fmla="*/ 1365250 w 1860550"/>
                <a:gd name="connsiteY7" fmla="*/ 79375 h 237596"/>
                <a:gd name="connsiteX8" fmla="*/ 1704975 w 1860550"/>
                <a:gd name="connsiteY8" fmla="*/ 60325 h 237596"/>
                <a:gd name="connsiteX9" fmla="*/ 1860550 w 1860550"/>
                <a:gd name="connsiteY9" fmla="*/ 0 h 237596"/>
                <a:gd name="connsiteX10" fmla="*/ 587375 w 1860550"/>
                <a:gd name="connsiteY10" fmla="*/ 34925 h 237596"/>
                <a:gd name="connsiteX0" fmla="*/ 511175 w 1847850"/>
                <a:gd name="connsiteY0" fmla="*/ 34925 h 237596"/>
                <a:gd name="connsiteX1" fmla="*/ 241300 w 1847850"/>
                <a:gd name="connsiteY1" fmla="*/ 50800 h 237596"/>
                <a:gd name="connsiteX2" fmla="*/ 0 w 1847850"/>
                <a:gd name="connsiteY2" fmla="*/ 38100 h 237596"/>
                <a:gd name="connsiteX3" fmla="*/ 165100 w 1847850"/>
                <a:gd name="connsiteY3" fmla="*/ 152400 h 237596"/>
                <a:gd name="connsiteX4" fmla="*/ 558800 w 1847850"/>
                <a:gd name="connsiteY4" fmla="*/ 231775 h 237596"/>
                <a:gd name="connsiteX5" fmla="*/ 831850 w 1847850"/>
                <a:gd name="connsiteY5" fmla="*/ 187325 h 237596"/>
                <a:gd name="connsiteX6" fmla="*/ 1117600 w 1847850"/>
                <a:gd name="connsiteY6" fmla="*/ 152400 h 237596"/>
                <a:gd name="connsiteX7" fmla="*/ 1352550 w 1847850"/>
                <a:gd name="connsiteY7" fmla="*/ 79375 h 237596"/>
                <a:gd name="connsiteX8" fmla="*/ 1692275 w 1847850"/>
                <a:gd name="connsiteY8" fmla="*/ 60325 h 237596"/>
                <a:gd name="connsiteX9" fmla="*/ 1847850 w 1847850"/>
                <a:gd name="connsiteY9" fmla="*/ 0 h 237596"/>
                <a:gd name="connsiteX10" fmla="*/ 574675 w 1847850"/>
                <a:gd name="connsiteY10" fmla="*/ 34925 h 237596"/>
                <a:gd name="connsiteX0" fmla="*/ 533400 w 1870075"/>
                <a:gd name="connsiteY0" fmla="*/ 34925 h 237596"/>
                <a:gd name="connsiteX1" fmla="*/ 263525 w 1870075"/>
                <a:gd name="connsiteY1" fmla="*/ 50800 h 237596"/>
                <a:gd name="connsiteX2" fmla="*/ 0 w 1870075"/>
                <a:gd name="connsiteY2" fmla="*/ 44450 h 237596"/>
                <a:gd name="connsiteX3" fmla="*/ 187325 w 1870075"/>
                <a:gd name="connsiteY3" fmla="*/ 152400 h 237596"/>
                <a:gd name="connsiteX4" fmla="*/ 581025 w 1870075"/>
                <a:gd name="connsiteY4" fmla="*/ 231775 h 237596"/>
                <a:gd name="connsiteX5" fmla="*/ 854075 w 1870075"/>
                <a:gd name="connsiteY5" fmla="*/ 187325 h 237596"/>
                <a:gd name="connsiteX6" fmla="*/ 1139825 w 1870075"/>
                <a:gd name="connsiteY6" fmla="*/ 152400 h 237596"/>
                <a:gd name="connsiteX7" fmla="*/ 1374775 w 1870075"/>
                <a:gd name="connsiteY7" fmla="*/ 79375 h 237596"/>
                <a:gd name="connsiteX8" fmla="*/ 1714500 w 1870075"/>
                <a:gd name="connsiteY8" fmla="*/ 60325 h 237596"/>
                <a:gd name="connsiteX9" fmla="*/ 1870075 w 1870075"/>
                <a:gd name="connsiteY9" fmla="*/ 0 h 237596"/>
                <a:gd name="connsiteX10" fmla="*/ 596900 w 1870075"/>
                <a:gd name="connsiteY10" fmla="*/ 34925 h 237596"/>
                <a:gd name="connsiteX0" fmla="*/ 533400 w 1968500"/>
                <a:gd name="connsiteY0" fmla="*/ 41275 h 243946"/>
                <a:gd name="connsiteX1" fmla="*/ 263525 w 1968500"/>
                <a:gd name="connsiteY1" fmla="*/ 57150 h 243946"/>
                <a:gd name="connsiteX2" fmla="*/ 0 w 1968500"/>
                <a:gd name="connsiteY2" fmla="*/ 50800 h 243946"/>
                <a:gd name="connsiteX3" fmla="*/ 187325 w 1968500"/>
                <a:gd name="connsiteY3" fmla="*/ 158750 h 243946"/>
                <a:gd name="connsiteX4" fmla="*/ 581025 w 1968500"/>
                <a:gd name="connsiteY4" fmla="*/ 238125 h 243946"/>
                <a:gd name="connsiteX5" fmla="*/ 854075 w 1968500"/>
                <a:gd name="connsiteY5" fmla="*/ 193675 h 243946"/>
                <a:gd name="connsiteX6" fmla="*/ 1139825 w 1968500"/>
                <a:gd name="connsiteY6" fmla="*/ 158750 h 243946"/>
                <a:gd name="connsiteX7" fmla="*/ 1374775 w 1968500"/>
                <a:gd name="connsiteY7" fmla="*/ 85725 h 243946"/>
                <a:gd name="connsiteX8" fmla="*/ 1714500 w 1968500"/>
                <a:gd name="connsiteY8" fmla="*/ 66675 h 243946"/>
                <a:gd name="connsiteX9" fmla="*/ 1870075 w 1968500"/>
                <a:gd name="connsiteY9" fmla="*/ 6350 h 243946"/>
                <a:gd name="connsiteX10" fmla="*/ 1123950 w 1968500"/>
                <a:gd name="connsiteY10" fmla="*/ 28575 h 243946"/>
                <a:gd name="connsiteX11" fmla="*/ 596900 w 1968500"/>
                <a:gd name="connsiteY11" fmla="*/ 41275 h 243946"/>
                <a:gd name="connsiteX0" fmla="*/ 533400 w 1967706"/>
                <a:gd name="connsiteY0" fmla="*/ 41672 h 244343"/>
                <a:gd name="connsiteX1" fmla="*/ 263525 w 1967706"/>
                <a:gd name="connsiteY1" fmla="*/ 57547 h 244343"/>
                <a:gd name="connsiteX2" fmla="*/ 0 w 1967706"/>
                <a:gd name="connsiteY2" fmla="*/ 51197 h 244343"/>
                <a:gd name="connsiteX3" fmla="*/ 187325 w 1967706"/>
                <a:gd name="connsiteY3" fmla="*/ 159147 h 244343"/>
                <a:gd name="connsiteX4" fmla="*/ 581025 w 1967706"/>
                <a:gd name="connsiteY4" fmla="*/ 238522 h 244343"/>
                <a:gd name="connsiteX5" fmla="*/ 854075 w 1967706"/>
                <a:gd name="connsiteY5" fmla="*/ 194072 h 244343"/>
                <a:gd name="connsiteX6" fmla="*/ 1139825 w 1967706"/>
                <a:gd name="connsiteY6" fmla="*/ 159147 h 244343"/>
                <a:gd name="connsiteX7" fmla="*/ 1374775 w 1967706"/>
                <a:gd name="connsiteY7" fmla="*/ 86122 h 244343"/>
                <a:gd name="connsiteX8" fmla="*/ 1714500 w 1967706"/>
                <a:gd name="connsiteY8" fmla="*/ 67072 h 244343"/>
                <a:gd name="connsiteX9" fmla="*/ 1870075 w 1967706"/>
                <a:gd name="connsiteY9" fmla="*/ 6747 h 244343"/>
                <a:gd name="connsiteX10" fmla="*/ 1128712 w 1967706"/>
                <a:gd name="connsiteY10" fmla="*/ 26591 h 244343"/>
                <a:gd name="connsiteX11" fmla="*/ 596900 w 1967706"/>
                <a:gd name="connsiteY11" fmla="*/ 41672 h 244343"/>
                <a:gd name="connsiteX0" fmla="*/ 533400 w 1967706"/>
                <a:gd name="connsiteY0" fmla="*/ 41672 h 244343"/>
                <a:gd name="connsiteX1" fmla="*/ 263525 w 1967706"/>
                <a:gd name="connsiteY1" fmla="*/ 57547 h 244343"/>
                <a:gd name="connsiteX2" fmla="*/ 0 w 1967706"/>
                <a:gd name="connsiteY2" fmla="*/ 51197 h 244343"/>
                <a:gd name="connsiteX3" fmla="*/ 187325 w 1967706"/>
                <a:gd name="connsiteY3" fmla="*/ 159147 h 244343"/>
                <a:gd name="connsiteX4" fmla="*/ 581025 w 1967706"/>
                <a:gd name="connsiteY4" fmla="*/ 238522 h 244343"/>
                <a:gd name="connsiteX5" fmla="*/ 854075 w 1967706"/>
                <a:gd name="connsiteY5" fmla="*/ 194072 h 244343"/>
                <a:gd name="connsiteX6" fmla="*/ 1139825 w 1967706"/>
                <a:gd name="connsiteY6" fmla="*/ 159147 h 244343"/>
                <a:gd name="connsiteX7" fmla="*/ 1374775 w 1967706"/>
                <a:gd name="connsiteY7" fmla="*/ 86122 h 244343"/>
                <a:gd name="connsiteX8" fmla="*/ 1714500 w 1967706"/>
                <a:gd name="connsiteY8" fmla="*/ 67072 h 244343"/>
                <a:gd name="connsiteX9" fmla="*/ 1870075 w 1967706"/>
                <a:gd name="connsiteY9" fmla="*/ 6747 h 244343"/>
                <a:gd name="connsiteX10" fmla="*/ 1128712 w 1967706"/>
                <a:gd name="connsiteY10" fmla="*/ 26591 h 244343"/>
                <a:gd name="connsiteX11" fmla="*/ 596900 w 1967706"/>
                <a:gd name="connsiteY11" fmla="*/ 41672 h 244343"/>
                <a:gd name="connsiteX0" fmla="*/ 533400 w 1870075"/>
                <a:gd name="connsiteY0" fmla="*/ 41672 h 244343"/>
                <a:gd name="connsiteX1" fmla="*/ 263525 w 1870075"/>
                <a:gd name="connsiteY1" fmla="*/ 57547 h 244343"/>
                <a:gd name="connsiteX2" fmla="*/ 0 w 1870075"/>
                <a:gd name="connsiteY2" fmla="*/ 51197 h 244343"/>
                <a:gd name="connsiteX3" fmla="*/ 187325 w 1870075"/>
                <a:gd name="connsiteY3" fmla="*/ 159147 h 244343"/>
                <a:gd name="connsiteX4" fmla="*/ 581025 w 1870075"/>
                <a:gd name="connsiteY4" fmla="*/ 238522 h 244343"/>
                <a:gd name="connsiteX5" fmla="*/ 854075 w 1870075"/>
                <a:gd name="connsiteY5" fmla="*/ 194072 h 244343"/>
                <a:gd name="connsiteX6" fmla="*/ 1139825 w 1870075"/>
                <a:gd name="connsiteY6" fmla="*/ 159147 h 244343"/>
                <a:gd name="connsiteX7" fmla="*/ 1374775 w 1870075"/>
                <a:gd name="connsiteY7" fmla="*/ 86122 h 244343"/>
                <a:gd name="connsiteX8" fmla="*/ 1714500 w 1870075"/>
                <a:gd name="connsiteY8" fmla="*/ 67072 h 244343"/>
                <a:gd name="connsiteX9" fmla="*/ 1870075 w 1870075"/>
                <a:gd name="connsiteY9" fmla="*/ 6747 h 244343"/>
                <a:gd name="connsiteX10" fmla="*/ 1128712 w 1870075"/>
                <a:gd name="connsiteY10" fmla="*/ 26591 h 244343"/>
                <a:gd name="connsiteX11" fmla="*/ 596900 w 1870075"/>
                <a:gd name="connsiteY11" fmla="*/ 41672 h 244343"/>
                <a:gd name="connsiteX0" fmla="*/ 533400 w 1943893"/>
                <a:gd name="connsiteY0" fmla="*/ 46435 h 249106"/>
                <a:gd name="connsiteX1" fmla="*/ 263525 w 1943893"/>
                <a:gd name="connsiteY1" fmla="*/ 62310 h 249106"/>
                <a:gd name="connsiteX2" fmla="*/ 0 w 1943893"/>
                <a:gd name="connsiteY2" fmla="*/ 55960 h 249106"/>
                <a:gd name="connsiteX3" fmla="*/ 187325 w 1943893"/>
                <a:gd name="connsiteY3" fmla="*/ 163910 h 249106"/>
                <a:gd name="connsiteX4" fmla="*/ 581025 w 1943893"/>
                <a:gd name="connsiteY4" fmla="*/ 243285 h 249106"/>
                <a:gd name="connsiteX5" fmla="*/ 854075 w 1943893"/>
                <a:gd name="connsiteY5" fmla="*/ 198835 h 249106"/>
                <a:gd name="connsiteX6" fmla="*/ 1139825 w 1943893"/>
                <a:gd name="connsiteY6" fmla="*/ 163910 h 249106"/>
                <a:gd name="connsiteX7" fmla="*/ 1374775 w 1943893"/>
                <a:gd name="connsiteY7" fmla="*/ 90885 h 249106"/>
                <a:gd name="connsiteX8" fmla="*/ 1714500 w 1943893"/>
                <a:gd name="connsiteY8" fmla="*/ 71835 h 249106"/>
                <a:gd name="connsiteX9" fmla="*/ 1943893 w 1943893"/>
                <a:gd name="connsiteY9" fmla="*/ 6747 h 249106"/>
                <a:gd name="connsiteX10" fmla="*/ 1128712 w 1943893"/>
                <a:gd name="connsiteY10" fmla="*/ 31354 h 249106"/>
                <a:gd name="connsiteX11" fmla="*/ 596900 w 1943893"/>
                <a:gd name="connsiteY11" fmla="*/ 46435 h 249106"/>
                <a:gd name="connsiteX0" fmla="*/ 533400 w 1943893"/>
                <a:gd name="connsiteY0" fmla="*/ 39688 h 242359"/>
                <a:gd name="connsiteX1" fmla="*/ 263525 w 1943893"/>
                <a:gd name="connsiteY1" fmla="*/ 55563 h 242359"/>
                <a:gd name="connsiteX2" fmla="*/ 0 w 1943893"/>
                <a:gd name="connsiteY2" fmla="*/ 49213 h 242359"/>
                <a:gd name="connsiteX3" fmla="*/ 187325 w 1943893"/>
                <a:gd name="connsiteY3" fmla="*/ 157163 h 242359"/>
                <a:gd name="connsiteX4" fmla="*/ 581025 w 1943893"/>
                <a:gd name="connsiteY4" fmla="*/ 236538 h 242359"/>
                <a:gd name="connsiteX5" fmla="*/ 854075 w 1943893"/>
                <a:gd name="connsiteY5" fmla="*/ 192088 h 242359"/>
                <a:gd name="connsiteX6" fmla="*/ 1139825 w 1943893"/>
                <a:gd name="connsiteY6" fmla="*/ 157163 h 242359"/>
                <a:gd name="connsiteX7" fmla="*/ 1374775 w 1943893"/>
                <a:gd name="connsiteY7" fmla="*/ 84138 h 242359"/>
                <a:gd name="connsiteX8" fmla="*/ 1714500 w 1943893"/>
                <a:gd name="connsiteY8" fmla="*/ 65088 h 242359"/>
                <a:gd name="connsiteX9" fmla="*/ 1943893 w 1943893"/>
                <a:gd name="connsiteY9" fmla="*/ 0 h 242359"/>
                <a:gd name="connsiteX10" fmla="*/ 1128712 w 1943893"/>
                <a:gd name="connsiteY10" fmla="*/ 24607 h 242359"/>
                <a:gd name="connsiteX11" fmla="*/ 596900 w 1943893"/>
                <a:gd name="connsiteY11" fmla="*/ 39688 h 242359"/>
                <a:gd name="connsiteX0" fmla="*/ 547688 w 1943893"/>
                <a:gd name="connsiteY0" fmla="*/ 46832 h 242359"/>
                <a:gd name="connsiteX1" fmla="*/ 263525 w 1943893"/>
                <a:gd name="connsiteY1" fmla="*/ 55563 h 242359"/>
                <a:gd name="connsiteX2" fmla="*/ 0 w 1943893"/>
                <a:gd name="connsiteY2" fmla="*/ 49213 h 242359"/>
                <a:gd name="connsiteX3" fmla="*/ 187325 w 1943893"/>
                <a:gd name="connsiteY3" fmla="*/ 157163 h 242359"/>
                <a:gd name="connsiteX4" fmla="*/ 581025 w 1943893"/>
                <a:gd name="connsiteY4" fmla="*/ 236538 h 242359"/>
                <a:gd name="connsiteX5" fmla="*/ 854075 w 1943893"/>
                <a:gd name="connsiteY5" fmla="*/ 192088 h 242359"/>
                <a:gd name="connsiteX6" fmla="*/ 1139825 w 1943893"/>
                <a:gd name="connsiteY6" fmla="*/ 157163 h 242359"/>
                <a:gd name="connsiteX7" fmla="*/ 1374775 w 1943893"/>
                <a:gd name="connsiteY7" fmla="*/ 84138 h 242359"/>
                <a:gd name="connsiteX8" fmla="*/ 1714500 w 1943893"/>
                <a:gd name="connsiteY8" fmla="*/ 65088 h 242359"/>
                <a:gd name="connsiteX9" fmla="*/ 1943893 w 1943893"/>
                <a:gd name="connsiteY9" fmla="*/ 0 h 242359"/>
                <a:gd name="connsiteX10" fmla="*/ 1128712 w 1943893"/>
                <a:gd name="connsiteY10" fmla="*/ 24607 h 242359"/>
                <a:gd name="connsiteX11" fmla="*/ 596900 w 1943893"/>
                <a:gd name="connsiteY11" fmla="*/ 39688 h 242359"/>
                <a:gd name="connsiteX0" fmla="*/ 547688 w 1943893"/>
                <a:gd name="connsiteY0" fmla="*/ 46832 h 242359"/>
                <a:gd name="connsiteX1" fmla="*/ 282575 w 1943893"/>
                <a:gd name="connsiteY1" fmla="*/ 50800 h 242359"/>
                <a:gd name="connsiteX2" fmla="*/ 0 w 1943893"/>
                <a:gd name="connsiteY2" fmla="*/ 49213 h 242359"/>
                <a:gd name="connsiteX3" fmla="*/ 187325 w 1943893"/>
                <a:gd name="connsiteY3" fmla="*/ 157163 h 242359"/>
                <a:gd name="connsiteX4" fmla="*/ 581025 w 1943893"/>
                <a:gd name="connsiteY4" fmla="*/ 236538 h 242359"/>
                <a:gd name="connsiteX5" fmla="*/ 854075 w 1943893"/>
                <a:gd name="connsiteY5" fmla="*/ 192088 h 242359"/>
                <a:gd name="connsiteX6" fmla="*/ 1139825 w 1943893"/>
                <a:gd name="connsiteY6" fmla="*/ 157163 h 242359"/>
                <a:gd name="connsiteX7" fmla="*/ 1374775 w 1943893"/>
                <a:gd name="connsiteY7" fmla="*/ 84138 h 242359"/>
                <a:gd name="connsiteX8" fmla="*/ 1714500 w 1943893"/>
                <a:gd name="connsiteY8" fmla="*/ 65088 h 242359"/>
                <a:gd name="connsiteX9" fmla="*/ 1943893 w 1943893"/>
                <a:gd name="connsiteY9" fmla="*/ 0 h 242359"/>
                <a:gd name="connsiteX10" fmla="*/ 1128712 w 1943893"/>
                <a:gd name="connsiteY10" fmla="*/ 24607 h 242359"/>
                <a:gd name="connsiteX11" fmla="*/ 596900 w 1943893"/>
                <a:gd name="connsiteY11" fmla="*/ 39688 h 242359"/>
                <a:gd name="connsiteX0" fmla="*/ 547688 w 1943893"/>
                <a:gd name="connsiteY0" fmla="*/ 46832 h 242359"/>
                <a:gd name="connsiteX1" fmla="*/ 282575 w 1943893"/>
                <a:gd name="connsiteY1" fmla="*/ 50800 h 242359"/>
                <a:gd name="connsiteX2" fmla="*/ 0 w 1943893"/>
                <a:gd name="connsiteY2" fmla="*/ 49213 h 242359"/>
                <a:gd name="connsiteX3" fmla="*/ 187325 w 1943893"/>
                <a:gd name="connsiteY3" fmla="*/ 157163 h 242359"/>
                <a:gd name="connsiteX4" fmla="*/ 581025 w 1943893"/>
                <a:gd name="connsiteY4" fmla="*/ 236538 h 242359"/>
                <a:gd name="connsiteX5" fmla="*/ 854075 w 1943893"/>
                <a:gd name="connsiteY5" fmla="*/ 192088 h 242359"/>
                <a:gd name="connsiteX6" fmla="*/ 1139825 w 1943893"/>
                <a:gd name="connsiteY6" fmla="*/ 157163 h 242359"/>
                <a:gd name="connsiteX7" fmla="*/ 1374775 w 1943893"/>
                <a:gd name="connsiteY7" fmla="*/ 84138 h 242359"/>
                <a:gd name="connsiteX8" fmla="*/ 1714500 w 1943893"/>
                <a:gd name="connsiteY8" fmla="*/ 65088 h 242359"/>
                <a:gd name="connsiteX9" fmla="*/ 1943893 w 1943893"/>
                <a:gd name="connsiteY9" fmla="*/ 0 h 242359"/>
                <a:gd name="connsiteX10" fmla="*/ 1176337 w 1943893"/>
                <a:gd name="connsiteY10" fmla="*/ 17463 h 242359"/>
                <a:gd name="connsiteX11" fmla="*/ 596900 w 1943893"/>
                <a:gd name="connsiteY11" fmla="*/ 39688 h 24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3893" h="242359">
                  <a:moveTo>
                    <a:pt x="547688" y="46832"/>
                  </a:moveTo>
                  <a:cubicBezTo>
                    <a:pt x="455084" y="53711"/>
                    <a:pt x="371475" y="49213"/>
                    <a:pt x="282575" y="50800"/>
                  </a:cubicBezTo>
                  <a:lnTo>
                    <a:pt x="0" y="49213"/>
                  </a:lnTo>
                  <a:cubicBezTo>
                    <a:pt x="69850" y="94721"/>
                    <a:pt x="90488" y="125942"/>
                    <a:pt x="187325" y="157163"/>
                  </a:cubicBezTo>
                  <a:cubicBezTo>
                    <a:pt x="284162" y="188384"/>
                    <a:pt x="469900" y="230717"/>
                    <a:pt x="581025" y="236538"/>
                  </a:cubicBezTo>
                  <a:cubicBezTo>
                    <a:pt x="692150" y="242359"/>
                    <a:pt x="760942" y="205317"/>
                    <a:pt x="854075" y="192088"/>
                  </a:cubicBezTo>
                  <a:cubicBezTo>
                    <a:pt x="947208" y="178859"/>
                    <a:pt x="1053042" y="175155"/>
                    <a:pt x="1139825" y="157163"/>
                  </a:cubicBezTo>
                  <a:cubicBezTo>
                    <a:pt x="1226608" y="139171"/>
                    <a:pt x="1278996" y="99484"/>
                    <a:pt x="1374775" y="84138"/>
                  </a:cubicBezTo>
                  <a:cubicBezTo>
                    <a:pt x="1470554" y="68792"/>
                    <a:pt x="1619647" y="79111"/>
                    <a:pt x="1714500" y="65088"/>
                  </a:cubicBezTo>
                  <a:cubicBezTo>
                    <a:pt x="1809353" y="51065"/>
                    <a:pt x="1843880" y="28178"/>
                    <a:pt x="1943893" y="0"/>
                  </a:cubicBezTo>
                  <a:cubicBezTo>
                    <a:pt x="1836737" y="7541"/>
                    <a:pt x="1388533" y="18785"/>
                    <a:pt x="1176337" y="17463"/>
                  </a:cubicBezTo>
                  <a:lnTo>
                    <a:pt x="596900" y="39688"/>
                  </a:lnTo>
                </a:path>
              </a:pathLst>
            </a:custGeom>
            <a:gradFill flip="none" rotWithShape="1">
              <a:gsLst>
                <a:gs pos="0">
                  <a:srgbClr val="00B050"/>
                </a:gs>
                <a:gs pos="65000">
                  <a:srgbClr val="00B050"/>
                </a:gs>
                <a:gs pos="25000">
                  <a:srgbClr val="21D6E0"/>
                </a:gs>
                <a:gs pos="75000">
                  <a:srgbClr val="0087E6"/>
                </a:gs>
                <a:gs pos="100000">
                  <a:srgbClr val="005CBF"/>
                </a:gs>
              </a:gsLst>
              <a:lin ang="5400000" scaled="0"/>
              <a:tileRect/>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cxnSp>
          <p:nvCxnSpPr>
            <p:cNvPr id="31" name="Straight Connector 30"/>
            <p:cNvCxnSpPr/>
            <p:nvPr/>
          </p:nvCxnSpPr>
          <p:spPr>
            <a:xfrm>
              <a:off x="4811713" y="3589338"/>
              <a:ext cx="9525" cy="1716087"/>
            </a:xfrm>
            <a:prstGeom prst="line">
              <a:avLst/>
            </a:prstGeom>
            <a:ln w="38100">
              <a:solidFill>
                <a:srgbClr val="740300"/>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5037138" y="4073525"/>
              <a:ext cx="2974975" cy="490538"/>
            </a:xfrm>
            <a:custGeom>
              <a:avLst/>
              <a:gdLst>
                <a:gd name="connsiteX0" fmla="*/ 430530 w 3848100"/>
                <a:gd name="connsiteY0" fmla="*/ 461010 h 491490"/>
                <a:gd name="connsiteX1" fmla="*/ 803910 w 3848100"/>
                <a:gd name="connsiteY1" fmla="*/ 308610 h 491490"/>
                <a:gd name="connsiteX2" fmla="*/ 1146810 w 3848100"/>
                <a:gd name="connsiteY2" fmla="*/ 201930 h 491490"/>
                <a:gd name="connsiteX3" fmla="*/ 1710690 w 3848100"/>
                <a:gd name="connsiteY3" fmla="*/ 34290 h 491490"/>
                <a:gd name="connsiteX4" fmla="*/ 2129790 w 3848100"/>
                <a:gd name="connsiteY4" fmla="*/ 11430 h 491490"/>
                <a:gd name="connsiteX5" fmla="*/ 2487930 w 3848100"/>
                <a:gd name="connsiteY5" fmla="*/ 102870 h 491490"/>
                <a:gd name="connsiteX6" fmla="*/ 2945130 w 3848100"/>
                <a:gd name="connsiteY6" fmla="*/ 209550 h 491490"/>
                <a:gd name="connsiteX7" fmla="*/ 3196590 w 3848100"/>
                <a:gd name="connsiteY7" fmla="*/ 331470 h 491490"/>
                <a:gd name="connsiteX8" fmla="*/ 3387090 w 3848100"/>
                <a:gd name="connsiteY8" fmla="*/ 468630 h 491490"/>
                <a:gd name="connsiteX9" fmla="*/ 430530 w 3848100"/>
                <a:gd name="connsiteY9" fmla="*/ 461010 h 491490"/>
                <a:gd name="connsiteX0" fmla="*/ 430530 w 3387090"/>
                <a:gd name="connsiteY0" fmla="*/ 461010 h 491490"/>
                <a:gd name="connsiteX1" fmla="*/ 803910 w 3387090"/>
                <a:gd name="connsiteY1" fmla="*/ 308610 h 491490"/>
                <a:gd name="connsiteX2" fmla="*/ 1146810 w 3387090"/>
                <a:gd name="connsiteY2" fmla="*/ 201930 h 491490"/>
                <a:gd name="connsiteX3" fmla="*/ 1710690 w 3387090"/>
                <a:gd name="connsiteY3" fmla="*/ 34290 h 491490"/>
                <a:gd name="connsiteX4" fmla="*/ 2129790 w 3387090"/>
                <a:gd name="connsiteY4" fmla="*/ 11430 h 491490"/>
                <a:gd name="connsiteX5" fmla="*/ 2487930 w 3387090"/>
                <a:gd name="connsiteY5" fmla="*/ 102870 h 491490"/>
                <a:gd name="connsiteX6" fmla="*/ 2945130 w 3387090"/>
                <a:gd name="connsiteY6" fmla="*/ 209550 h 491490"/>
                <a:gd name="connsiteX7" fmla="*/ 3196590 w 3387090"/>
                <a:gd name="connsiteY7" fmla="*/ 331470 h 491490"/>
                <a:gd name="connsiteX8" fmla="*/ 3387090 w 3387090"/>
                <a:gd name="connsiteY8" fmla="*/ 468630 h 491490"/>
                <a:gd name="connsiteX9" fmla="*/ 430530 w 3387090"/>
                <a:gd name="connsiteY9" fmla="*/ 461010 h 491490"/>
                <a:gd name="connsiteX0" fmla="*/ 430530 w 3387090"/>
                <a:gd name="connsiteY0" fmla="*/ 461010 h 491490"/>
                <a:gd name="connsiteX1" fmla="*/ 803910 w 3387090"/>
                <a:gd name="connsiteY1" fmla="*/ 308610 h 491490"/>
                <a:gd name="connsiteX2" fmla="*/ 1146810 w 3387090"/>
                <a:gd name="connsiteY2" fmla="*/ 201930 h 491490"/>
                <a:gd name="connsiteX3" fmla="*/ 1710690 w 3387090"/>
                <a:gd name="connsiteY3" fmla="*/ 34290 h 491490"/>
                <a:gd name="connsiteX4" fmla="*/ 2129790 w 3387090"/>
                <a:gd name="connsiteY4" fmla="*/ 11430 h 491490"/>
                <a:gd name="connsiteX5" fmla="*/ 2487930 w 3387090"/>
                <a:gd name="connsiteY5" fmla="*/ 102870 h 491490"/>
                <a:gd name="connsiteX6" fmla="*/ 2945130 w 3387090"/>
                <a:gd name="connsiteY6" fmla="*/ 209550 h 491490"/>
                <a:gd name="connsiteX7" fmla="*/ 3196590 w 3387090"/>
                <a:gd name="connsiteY7" fmla="*/ 331470 h 491490"/>
                <a:gd name="connsiteX8" fmla="*/ 3387090 w 3387090"/>
                <a:gd name="connsiteY8" fmla="*/ 468630 h 491490"/>
                <a:gd name="connsiteX9" fmla="*/ 430530 w 3387090"/>
                <a:gd name="connsiteY9" fmla="*/ 461010 h 491490"/>
                <a:gd name="connsiteX0" fmla="*/ 0 w 2956560"/>
                <a:gd name="connsiteY0" fmla="*/ 461010 h 491490"/>
                <a:gd name="connsiteX1" fmla="*/ 373380 w 2956560"/>
                <a:gd name="connsiteY1" fmla="*/ 308610 h 491490"/>
                <a:gd name="connsiteX2" fmla="*/ 716280 w 2956560"/>
                <a:gd name="connsiteY2" fmla="*/ 201930 h 491490"/>
                <a:gd name="connsiteX3" fmla="*/ 1280160 w 2956560"/>
                <a:gd name="connsiteY3" fmla="*/ 34290 h 491490"/>
                <a:gd name="connsiteX4" fmla="*/ 1699260 w 2956560"/>
                <a:gd name="connsiteY4" fmla="*/ 11430 h 491490"/>
                <a:gd name="connsiteX5" fmla="*/ 2057400 w 2956560"/>
                <a:gd name="connsiteY5" fmla="*/ 102870 h 491490"/>
                <a:gd name="connsiteX6" fmla="*/ 2514600 w 2956560"/>
                <a:gd name="connsiteY6" fmla="*/ 209550 h 491490"/>
                <a:gd name="connsiteX7" fmla="*/ 2766060 w 2956560"/>
                <a:gd name="connsiteY7" fmla="*/ 331470 h 491490"/>
                <a:gd name="connsiteX8" fmla="*/ 2956560 w 2956560"/>
                <a:gd name="connsiteY8" fmla="*/ 468630 h 491490"/>
                <a:gd name="connsiteX9" fmla="*/ 0 w 2956560"/>
                <a:gd name="connsiteY9" fmla="*/ 461010 h 491490"/>
                <a:gd name="connsiteX0" fmla="*/ 0 w 2975610"/>
                <a:gd name="connsiteY0" fmla="*/ 461010 h 491490"/>
                <a:gd name="connsiteX1" fmla="*/ 392430 w 2975610"/>
                <a:gd name="connsiteY1" fmla="*/ 308610 h 491490"/>
                <a:gd name="connsiteX2" fmla="*/ 735330 w 2975610"/>
                <a:gd name="connsiteY2" fmla="*/ 201930 h 491490"/>
                <a:gd name="connsiteX3" fmla="*/ 1299210 w 2975610"/>
                <a:gd name="connsiteY3" fmla="*/ 34290 h 491490"/>
                <a:gd name="connsiteX4" fmla="*/ 1718310 w 2975610"/>
                <a:gd name="connsiteY4" fmla="*/ 11430 h 491490"/>
                <a:gd name="connsiteX5" fmla="*/ 2076450 w 2975610"/>
                <a:gd name="connsiteY5" fmla="*/ 102870 h 491490"/>
                <a:gd name="connsiteX6" fmla="*/ 2533650 w 2975610"/>
                <a:gd name="connsiteY6" fmla="*/ 209550 h 491490"/>
                <a:gd name="connsiteX7" fmla="*/ 2785110 w 2975610"/>
                <a:gd name="connsiteY7" fmla="*/ 331470 h 491490"/>
                <a:gd name="connsiteX8" fmla="*/ 2975610 w 2975610"/>
                <a:gd name="connsiteY8" fmla="*/ 468630 h 491490"/>
                <a:gd name="connsiteX9" fmla="*/ 0 w 2975610"/>
                <a:gd name="connsiteY9" fmla="*/ 461010 h 491490"/>
                <a:gd name="connsiteX0" fmla="*/ 0 w 2975610"/>
                <a:gd name="connsiteY0" fmla="*/ 461010 h 491490"/>
                <a:gd name="connsiteX1" fmla="*/ 392430 w 2975610"/>
                <a:gd name="connsiteY1" fmla="*/ 308610 h 491490"/>
                <a:gd name="connsiteX2" fmla="*/ 735330 w 2975610"/>
                <a:gd name="connsiteY2" fmla="*/ 201930 h 491490"/>
                <a:gd name="connsiteX3" fmla="*/ 1299210 w 2975610"/>
                <a:gd name="connsiteY3" fmla="*/ 34290 h 491490"/>
                <a:gd name="connsiteX4" fmla="*/ 1718310 w 2975610"/>
                <a:gd name="connsiteY4" fmla="*/ 11430 h 491490"/>
                <a:gd name="connsiteX5" fmla="*/ 2076450 w 2975610"/>
                <a:gd name="connsiteY5" fmla="*/ 102870 h 491490"/>
                <a:gd name="connsiteX6" fmla="*/ 2533650 w 2975610"/>
                <a:gd name="connsiteY6" fmla="*/ 209550 h 491490"/>
                <a:gd name="connsiteX7" fmla="*/ 2785110 w 2975610"/>
                <a:gd name="connsiteY7" fmla="*/ 331470 h 491490"/>
                <a:gd name="connsiteX8" fmla="*/ 2975610 w 2975610"/>
                <a:gd name="connsiteY8" fmla="*/ 468630 h 491490"/>
                <a:gd name="connsiteX9" fmla="*/ 0 w 2975610"/>
                <a:gd name="connsiteY9" fmla="*/ 461010 h 491490"/>
                <a:gd name="connsiteX0" fmla="*/ 0 w 2975610"/>
                <a:gd name="connsiteY0" fmla="*/ 461010 h 491490"/>
                <a:gd name="connsiteX1" fmla="*/ 392430 w 2975610"/>
                <a:gd name="connsiteY1" fmla="*/ 308610 h 491490"/>
                <a:gd name="connsiteX2" fmla="*/ 735330 w 2975610"/>
                <a:gd name="connsiteY2" fmla="*/ 201930 h 491490"/>
                <a:gd name="connsiteX3" fmla="*/ 1299210 w 2975610"/>
                <a:gd name="connsiteY3" fmla="*/ 34290 h 491490"/>
                <a:gd name="connsiteX4" fmla="*/ 1718310 w 2975610"/>
                <a:gd name="connsiteY4" fmla="*/ 11430 h 491490"/>
                <a:gd name="connsiteX5" fmla="*/ 2076450 w 2975610"/>
                <a:gd name="connsiteY5" fmla="*/ 102870 h 491490"/>
                <a:gd name="connsiteX6" fmla="*/ 2533650 w 2975610"/>
                <a:gd name="connsiteY6" fmla="*/ 209550 h 491490"/>
                <a:gd name="connsiteX7" fmla="*/ 2785110 w 2975610"/>
                <a:gd name="connsiteY7" fmla="*/ 331470 h 491490"/>
                <a:gd name="connsiteX8" fmla="*/ 2975610 w 2975610"/>
                <a:gd name="connsiteY8" fmla="*/ 468630 h 491490"/>
                <a:gd name="connsiteX9" fmla="*/ 0 w 2975610"/>
                <a:gd name="connsiteY9" fmla="*/ 461010 h 49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5610" h="491490">
                  <a:moveTo>
                    <a:pt x="0" y="461010"/>
                  </a:moveTo>
                  <a:cubicBezTo>
                    <a:pt x="126682" y="410527"/>
                    <a:pt x="269875" y="351790"/>
                    <a:pt x="392430" y="308610"/>
                  </a:cubicBezTo>
                  <a:cubicBezTo>
                    <a:pt x="514985" y="265430"/>
                    <a:pt x="735330" y="201930"/>
                    <a:pt x="735330" y="201930"/>
                  </a:cubicBezTo>
                  <a:cubicBezTo>
                    <a:pt x="886460" y="156210"/>
                    <a:pt x="1135380" y="66040"/>
                    <a:pt x="1299210" y="34290"/>
                  </a:cubicBezTo>
                  <a:cubicBezTo>
                    <a:pt x="1463040" y="2540"/>
                    <a:pt x="1588770" y="0"/>
                    <a:pt x="1718310" y="11430"/>
                  </a:cubicBezTo>
                  <a:cubicBezTo>
                    <a:pt x="1847850" y="22860"/>
                    <a:pt x="2076450" y="102870"/>
                    <a:pt x="2076450" y="102870"/>
                  </a:cubicBezTo>
                  <a:cubicBezTo>
                    <a:pt x="2212340" y="135890"/>
                    <a:pt x="2415540" y="171450"/>
                    <a:pt x="2533650" y="209550"/>
                  </a:cubicBezTo>
                  <a:cubicBezTo>
                    <a:pt x="2651760" y="247650"/>
                    <a:pt x="2711450" y="288290"/>
                    <a:pt x="2785110" y="331470"/>
                  </a:cubicBezTo>
                  <a:cubicBezTo>
                    <a:pt x="2858770" y="374650"/>
                    <a:pt x="2865120" y="407670"/>
                    <a:pt x="2975610" y="468630"/>
                  </a:cubicBezTo>
                  <a:cubicBezTo>
                    <a:pt x="2514600" y="491490"/>
                    <a:pt x="435292" y="473392"/>
                    <a:pt x="0" y="461010"/>
                  </a:cubicBez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33" name="Freeform 32"/>
            <p:cNvSpPr/>
            <p:nvPr/>
          </p:nvSpPr>
          <p:spPr>
            <a:xfrm>
              <a:off x="5292725" y="4070350"/>
              <a:ext cx="2595563" cy="393700"/>
            </a:xfrm>
            <a:custGeom>
              <a:avLst/>
              <a:gdLst>
                <a:gd name="connsiteX0" fmla="*/ 276225 w 2419350"/>
                <a:gd name="connsiteY0" fmla="*/ 228600 h 239183"/>
                <a:gd name="connsiteX1" fmla="*/ 466725 w 2419350"/>
                <a:gd name="connsiteY1" fmla="*/ 152400 h 239183"/>
                <a:gd name="connsiteX2" fmla="*/ 841375 w 2419350"/>
                <a:gd name="connsiteY2" fmla="*/ 57150 h 239183"/>
                <a:gd name="connsiteX3" fmla="*/ 1108075 w 2419350"/>
                <a:gd name="connsiteY3" fmla="*/ 12700 h 239183"/>
                <a:gd name="connsiteX4" fmla="*/ 1336675 w 2419350"/>
                <a:gd name="connsiteY4" fmla="*/ 6350 h 239183"/>
                <a:gd name="connsiteX5" fmla="*/ 1565275 w 2419350"/>
                <a:gd name="connsiteY5" fmla="*/ 50800 h 239183"/>
                <a:gd name="connsiteX6" fmla="*/ 1774825 w 2419350"/>
                <a:gd name="connsiteY6" fmla="*/ 127000 h 239183"/>
                <a:gd name="connsiteX7" fmla="*/ 2060575 w 2419350"/>
                <a:gd name="connsiteY7" fmla="*/ 190500 h 239183"/>
                <a:gd name="connsiteX8" fmla="*/ 2124075 w 2419350"/>
                <a:gd name="connsiteY8" fmla="*/ 215900 h 239183"/>
                <a:gd name="connsiteX9" fmla="*/ 276225 w 2419350"/>
                <a:gd name="connsiteY9" fmla="*/ 228600 h 239183"/>
                <a:gd name="connsiteX0" fmla="*/ 276225 w 2124075"/>
                <a:gd name="connsiteY0" fmla="*/ 228600 h 239183"/>
                <a:gd name="connsiteX1" fmla="*/ 466725 w 2124075"/>
                <a:gd name="connsiteY1" fmla="*/ 152400 h 239183"/>
                <a:gd name="connsiteX2" fmla="*/ 841375 w 2124075"/>
                <a:gd name="connsiteY2" fmla="*/ 57150 h 239183"/>
                <a:gd name="connsiteX3" fmla="*/ 1108075 w 2124075"/>
                <a:gd name="connsiteY3" fmla="*/ 12700 h 239183"/>
                <a:gd name="connsiteX4" fmla="*/ 1336675 w 2124075"/>
                <a:gd name="connsiteY4" fmla="*/ 6350 h 239183"/>
                <a:gd name="connsiteX5" fmla="*/ 1565275 w 2124075"/>
                <a:gd name="connsiteY5" fmla="*/ 50800 h 239183"/>
                <a:gd name="connsiteX6" fmla="*/ 1774825 w 2124075"/>
                <a:gd name="connsiteY6" fmla="*/ 127000 h 239183"/>
                <a:gd name="connsiteX7" fmla="*/ 2060575 w 2124075"/>
                <a:gd name="connsiteY7" fmla="*/ 190500 h 239183"/>
                <a:gd name="connsiteX8" fmla="*/ 2124075 w 2124075"/>
                <a:gd name="connsiteY8" fmla="*/ 215900 h 239183"/>
                <a:gd name="connsiteX9" fmla="*/ 276225 w 2124075"/>
                <a:gd name="connsiteY9" fmla="*/ 228600 h 239183"/>
                <a:gd name="connsiteX0" fmla="*/ 281781 w 2162969"/>
                <a:gd name="connsiteY0" fmla="*/ 228600 h 240374"/>
                <a:gd name="connsiteX1" fmla="*/ 472281 w 2162969"/>
                <a:gd name="connsiteY1" fmla="*/ 152400 h 240374"/>
                <a:gd name="connsiteX2" fmla="*/ 846931 w 2162969"/>
                <a:gd name="connsiteY2" fmla="*/ 57150 h 240374"/>
                <a:gd name="connsiteX3" fmla="*/ 1113631 w 2162969"/>
                <a:gd name="connsiteY3" fmla="*/ 12700 h 240374"/>
                <a:gd name="connsiteX4" fmla="*/ 1342231 w 2162969"/>
                <a:gd name="connsiteY4" fmla="*/ 6350 h 240374"/>
                <a:gd name="connsiteX5" fmla="*/ 1570831 w 2162969"/>
                <a:gd name="connsiteY5" fmla="*/ 50800 h 240374"/>
                <a:gd name="connsiteX6" fmla="*/ 1780381 w 2162969"/>
                <a:gd name="connsiteY6" fmla="*/ 127000 h 240374"/>
                <a:gd name="connsiteX7" fmla="*/ 2066131 w 2162969"/>
                <a:gd name="connsiteY7" fmla="*/ 190500 h 240374"/>
                <a:gd name="connsiteX8" fmla="*/ 2162969 w 2162969"/>
                <a:gd name="connsiteY8" fmla="*/ 223044 h 240374"/>
                <a:gd name="connsiteX9" fmla="*/ 281781 w 2162969"/>
                <a:gd name="connsiteY9" fmla="*/ 228600 h 240374"/>
                <a:gd name="connsiteX0" fmla="*/ 281781 w 2162969"/>
                <a:gd name="connsiteY0" fmla="*/ 228600 h 240374"/>
                <a:gd name="connsiteX1" fmla="*/ 472281 w 2162969"/>
                <a:gd name="connsiteY1" fmla="*/ 152400 h 240374"/>
                <a:gd name="connsiteX2" fmla="*/ 846931 w 2162969"/>
                <a:gd name="connsiteY2" fmla="*/ 57150 h 240374"/>
                <a:gd name="connsiteX3" fmla="*/ 1113631 w 2162969"/>
                <a:gd name="connsiteY3" fmla="*/ 12700 h 240374"/>
                <a:gd name="connsiteX4" fmla="*/ 1342231 w 2162969"/>
                <a:gd name="connsiteY4" fmla="*/ 6350 h 240374"/>
                <a:gd name="connsiteX5" fmla="*/ 1570831 w 2162969"/>
                <a:gd name="connsiteY5" fmla="*/ 50800 h 240374"/>
                <a:gd name="connsiteX6" fmla="*/ 1780381 w 2162969"/>
                <a:gd name="connsiteY6" fmla="*/ 127000 h 240374"/>
                <a:gd name="connsiteX7" fmla="*/ 1987550 w 2162969"/>
                <a:gd name="connsiteY7" fmla="*/ 166687 h 240374"/>
                <a:gd name="connsiteX8" fmla="*/ 2162969 w 2162969"/>
                <a:gd name="connsiteY8" fmla="*/ 223044 h 240374"/>
                <a:gd name="connsiteX9" fmla="*/ 281781 w 2162969"/>
                <a:gd name="connsiteY9" fmla="*/ 228600 h 240374"/>
                <a:gd name="connsiteX0" fmla="*/ 281781 w 2162969"/>
                <a:gd name="connsiteY0" fmla="*/ 228600 h 240374"/>
                <a:gd name="connsiteX1" fmla="*/ 472281 w 2162969"/>
                <a:gd name="connsiteY1" fmla="*/ 152400 h 240374"/>
                <a:gd name="connsiteX2" fmla="*/ 846931 w 2162969"/>
                <a:gd name="connsiteY2" fmla="*/ 57150 h 240374"/>
                <a:gd name="connsiteX3" fmla="*/ 1113631 w 2162969"/>
                <a:gd name="connsiteY3" fmla="*/ 12700 h 240374"/>
                <a:gd name="connsiteX4" fmla="*/ 1342231 w 2162969"/>
                <a:gd name="connsiteY4" fmla="*/ 6350 h 240374"/>
                <a:gd name="connsiteX5" fmla="*/ 1570831 w 2162969"/>
                <a:gd name="connsiteY5" fmla="*/ 50800 h 240374"/>
                <a:gd name="connsiteX6" fmla="*/ 1780381 w 2162969"/>
                <a:gd name="connsiteY6" fmla="*/ 115093 h 240374"/>
                <a:gd name="connsiteX7" fmla="*/ 1987550 w 2162969"/>
                <a:gd name="connsiteY7" fmla="*/ 166687 h 240374"/>
                <a:gd name="connsiteX8" fmla="*/ 2162969 w 2162969"/>
                <a:gd name="connsiteY8" fmla="*/ 223044 h 240374"/>
                <a:gd name="connsiteX9" fmla="*/ 281781 w 2162969"/>
                <a:gd name="connsiteY9" fmla="*/ 228600 h 240374"/>
                <a:gd name="connsiteX0" fmla="*/ 0 w 1881188"/>
                <a:gd name="connsiteY0" fmla="*/ 228600 h 240374"/>
                <a:gd name="connsiteX1" fmla="*/ 190500 w 1881188"/>
                <a:gd name="connsiteY1" fmla="*/ 152400 h 240374"/>
                <a:gd name="connsiteX2" fmla="*/ 565150 w 1881188"/>
                <a:gd name="connsiteY2" fmla="*/ 57150 h 240374"/>
                <a:gd name="connsiteX3" fmla="*/ 831850 w 1881188"/>
                <a:gd name="connsiteY3" fmla="*/ 12700 h 240374"/>
                <a:gd name="connsiteX4" fmla="*/ 1060450 w 1881188"/>
                <a:gd name="connsiteY4" fmla="*/ 6350 h 240374"/>
                <a:gd name="connsiteX5" fmla="*/ 1289050 w 1881188"/>
                <a:gd name="connsiteY5" fmla="*/ 50800 h 240374"/>
                <a:gd name="connsiteX6" fmla="*/ 1498600 w 1881188"/>
                <a:gd name="connsiteY6" fmla="*/ 115093 h 240374"/>
                <a:gd name="connsiteX7" fmla="*/ 1705769 w 1881188"/>
                <a:gd name="connsiteY7" fmla="*/ 166687 h 240374"/>
                <a:gd name="connsiteX8" fmla="*/ 1881188 w 1881188"/>
                <a:gd name="connsiteY8" fmla="*/ 223044 h 240374"/>
                <a:gd name="connsiteX9" fmla="*/ 0 w 1881188"/>
                <a:gd name="connsiteY9" fmla="*/ 228600 h 240374"/>
                <a:gd name="connsiteX0" fmla="*/ 0 w 1881188"/>
                <a:gd name="connsiteY0" fmla="*/ 228600 h 240374"/>
                <a:gd name="connsiteX1" fmla="*/ 190500 w 1881188"/>
                <a:gd name="connsiteY1" fmla="*/ 152400 h 240374"/>
                <a:gd name="connsiteX2" fmla="*/ 565150 w 1881188"/>
                <a:gd name="connsiteY2" fmla="*/ 57150 h 240374"/>
                <a:gd name="connsiteX3" fmla="*/ 831850 w 1881188"/>
                <a:gd name="connsiteY3" fmla="*/ 12700 h 240374"/>
                <a:gd name="connsiteX4" fmla="*/ 1060450 w 1881188"/>
                <a:gd name="connsiteY4" fmla="*/ 6350 h 240374"/>
                <a:gd name="connsiteX5" fmla="*/ 1289050 w 1881188"/>
                <a:gd name="connsiteY5" fmla="*/ 50800 h 240374"/>
                <a:gd name="connsiteX6" fmla="*/ 1520348 w 1881188"/>
                <a:gd name="connsiteY6" fmla="*/ 92819 h 240374"/>
                <a:gd name="connsiteX7" fmla="*/ 1705769 w 1881188"/>
                <a:gd name="connsiteY7" fmla="*/ 166687 h 240374"/>
                <a:gd name="connsiteX8" fmla="*/ 1881188 w 1881188"/>
                <a:gd name="connsiteY8" fmla="*/ 223044 h 240374"/>
                <a:gd name="connsiteX9" fmla="*/ 0 w 1881188"/>
                <a:gd name="connsiteY9" fmla="*/ 228600 h 240374"/>
                <a:gd name="connsiteX0" fmla="*/ 0 w 1881188"/>
                <a:gd name="connsiteY0" fmla="*/ 228600 h 240374"/>
                <a:gd name="connsiteX1" fmla="*/ 190500 w 1881188"/>
                <a:gd name="connsiteY1" fmla="*/ 152400 h 240374"/>
                <a:gd name="connsiteX2" fmla="*/ 565150 w 1881188"/>
                <a:gd name="connsiteY2" fmla="*/ 57150 h 240374"/>
                <a:gd name="connsiteX3" fmla="*/ 831850 w 1881188"/>
                <a:gd name="connsiteY3" fmla="*/ 12700 h 240374"/>
                <a:gd name="connsiteX4" fmla="*/ 1060450 w 1881188"/>
                <a:gd name="connsiteY4" fmla="*/ 6350 h 240374"/>
                <a:gd name="connsiteX5" fmla="*/ 1289050 w 1881188"/>
                <a:gd name="connsiteY5" fmla="*/ 50800 h 240374"/>
                <a:gd name="connsiteX6" fmla="*/ 1520348 w 1881188"/>
                <a:gd name="connsiteY6" fmla="*/ 92819 h 240374"/>
                <a:gd name="connsiteX7" fmla="*/ 1720268 w 1881188"/>
                <a:gd name="connsiteY7" fmla="*/ 147198 h 240374"/>
                <a:gd name="connsiteX8" fmla="*/ 1881188 w 1881188"/>
                <a:gd name="connsiteY8" fmla="*/ 223044 h 240374"/>
                <a:gd name="connsiteX9" fmla="*/ 0 w 1881188"/>
                <a:gd name="connsiteY9" fmla="*/ 228600 h 240374"/>
                <a:gd name="connsiteX0" fmla="*/ 0 w 1899311"/>
                <a:gd name="connsiteY0" fmla="*/ 228600 h 240374"/>
                <a:gd name="connsiteX1" fmla="*/ 190500 w 1899311"/>
                <a:gd name="connsiteY1" fmla="*/ 152400 h 240374"/>
                <a:gd name="connsiteX2" fmla="*/ 565150 w 1899311"/>
                <a:gd name="connsiteY2" fmla="*/ 57150 h 240374"/>
                <a:gd name="connsiteX3" fmla="*/ 831850 w 1899311"/>
                <a:gd name="connsiteY3" fmla="*/ 12700 h 240374"/>
                <a:gd name="connsiteX4" fmla="*/ 1060450 w 1899311"/>
                <a:gd name="connsiteY4" fmla="*/ 6350 h 240374"/>
                <a:gd name="connsiteX5" fmla="*/ 1289050 w 1899311"/>
                <a:gd name="connsiteY5" fmla="*/ 50800 h 240374"/>
                <a:gd name="connsiteX6" fmla="*/ 1520348 w 1899311"/>
                <a:gd name="connsiteY6" fmla="*/ 92819 h 240374"/>
                <a:gd name="connsiteX7" fmla="*/ 1720268 w 1899311"/>
                <a:gd name="connsiteY7" fmla="*/ 147198 h 240374"/>
                <a:gd name="connsiteX8" fmla="*/ 1899311 w 1899311"/>
                <a:gd name="connsiteY8" fmla="*/ 220260 h 240374"/>
                <a:gd name="connsiteX9" fmla="*/ 0 w 1899311"/>
                <a:gd name="connsiteY9" fmla="*/ 228600 h 240374"/>
                <a:gd name="connsiteX0" fmla="*/ 0 w 1899311"/>
                <a:gd name="connsiteY0" fmla="*/ 228600 h 240374"/>
                <a:gd name="connsiteX1" fmla="*/ 190500 w 1899311"/>
                <a:gd name="connsiteY1" fmla="*/ 152400 h 240374"/>
                <a:gd name="connsiteX2" fmla="*/ 565150 w 1899311"/>
                <a:gd name="connsiteY2" fmla="*/ 57150 h 240374"/>
                <a:gd name="connsiteX3" fmla="*/ 831850 w 1899311"/>
                <a:gd name="connsiteY3" fmla="*/ 12700 h 240374"/>
                <a:gd name="connsiteX4" fmla="*/ 1060450 w 1899311"/>
                <a:gd name="connsiteY4" fmla="*/ 6350 h 240374"/>
                <a:gd name="connsiteX5" fmla="*/ 1289050 w 1899311"/>
                <a:gd name="connsiteY5" fmla="*/ 50800 h 240374"/>
                <a:gd name="connsiteX6" fmla="*/ 1520348 w 1899311"/>
                <a:gd name="connsiteY6" fmla="*/ 92819 h 240374"/>
                <a:gd name="connsiteX7" fmla="*/ 1720268 w 1899311"/>
                <a:gd name="connsiteY7" fmla="*/ 147198 h 240374"/>
                <a:gd name="connsiteX8" fmla="*/ 1899311 w 1899311"/>
                <a:gd name="connsiteY8" fmla="*/ 220260 h 240374"/>
                <a:gd name="connsiteX9" fmla="*/ 0 w 1899311"/>
                <a:gd name="connsiteY9" fmla="*/ 228600 h 240374"/>
                <a:gd name="connsiteX0" fmla="*/ 0 w 1899311"/>
                <a:gd name="connsiteY0" fmla="*/ 228600 h 240374"/>
                <a:gd name="connsiteX1" fmla="*/ 190500 w 1899311"/>
                <a:gd name="connsiteY1" fmla="*/ 152400 h 240374"/>
                <a:gd name="connsiteX2" fmla="*/ 550651 w 1899311"/>
                <a:gd name="connsiteY2" fmla="*/ 51582 h 240374"/>
                <a:gd name="connsiteX3" fmla="*/ 831850 w 1899311"/>
                <a:gd name="connsiteY3" fmla="*/ 12700 h 240374"/>
                <a:gd name="connsiteX4" fmla="*/ 1060450 w 1899311"/>
                <a:gd name="connsiteY4" fmla="*/ 6350 h 240374"/>
                <a:gd name="connsiteX5" fmla="*/ 1289050 w 1899311"/>
                <a:gd name="connsiteY5" fmla="*/ 50800 h 240374"/>
                <a:gd name="connsiteX6" fmla="*/ 1520348 w 1899311"/>
                <a:gd name="connsiteY6" fmla="*/ 92819 h 240374"/>
                <a:gd name="connsiteX7" fmla="*/ 1720268 w 1899311"/>
                <a:gd name="connsiteY7" fmla="*/ 147198 h 240374"/>
                <a:gd name="connsiteX8" fmla="*/ 1899311 w 1899311"/>
                <a:gd name="connsiteY8" fmla="*/ 220260 h 240374"/>
                <a:gd name="connsiteX9" fmla="*/ 0 w 1899311"/>
                <a:gd name="connsiteY9" fmla="*/ 228600 h 240374"/>
                <a:gd name="connsiteX0" fmla="*/ 0 w 1899311"/>
                <a:gd name="connsiteY0" fmla="*/ 228600 h 240374"/>
                <a:gd name="connsiteX1" fmla="*/ 165128 w 1899311"/>
                <a:gd name="connsiteY1" fmla="*/ 144048 h 240374"/>
                <a:gd name="connsiteX2" fmla="*/ 550651 w 1899311"/>
                <a:gd name="connsiteY2" fmla="*/ 51582 h 240374"/>
                <a:gd name="connsiteX3" fmla="*/ 831850 w 1899311"/>
                <a:gd name="connsiteY3" fmla="*/ 12700 h 240374"/>
                <a:gd name="connsiteX4" fmla="*/ 1060450 w 1899311"/>
                <a:gd name="connsiteY4" fmla="*/ 6350 h 240374"/>
                <a:gd name="connsiteX5" fmla="*/ 1289050 w 1899311"/>
                <a:gd name="connsiteY5" fmla="*/ 50800 h 240374"/>
                <a:gd name="connsiteX6" fmla="*/ 1520348 w 1899311"/>
                <a:gd name="connsiteY6" fmla="*/ 92819 h 240374"/>
                <a:gd name="connsiteX7" fmla="*/ 1720268 w 1899311"/>
                <a:gd name="connsiteY7" fmla="*/ 147198 h 240374"/>
                <a:gd name="connsiteX8" fmla="*/ 1899311 w 1899311"/>
                <a:gd name="connsiteY8" fmla="*/ 220260 h 240374"/>
                <a:gd name="connsiteX9" fmla="*/ 0 w 1899311"/>
                <a:gd name="connsiteY9" fmla="*/ 228600 h 240374"/>
                <a:gd name="connsiteX0" fmla="*/ 0 w 1975428"/>
                <a:gd name="connsiteY0" fmla="*/ 209111 h 229785"/>
                <a:gd name="connsiteX1" fmla="*/ 241245 w 1975428"/>
                <a:gd name="connsiteY1" fmla="*/ 144048 h 229785"/>
                <a:gd name="connsiteX2" fmla="*/ 626768 w 1975428"/>
                <a:gd name="connsiteY2" fmla="*/ 51582 h 229785"/>
                <a:gd name="connsiteX3" fmla="*/ 907967 w 1975428"/>
                <a:gd name="connsiteY3" fmla="*/ 12700 h 229785"/>
                <a:gd name="connsiteX4" fmla="*/ 1136567 w 1975428"/>
                <a:gd name="connsiteY4" fmla="*/ 6350 h 229785"/>
                <a:gd name="connsiteX5" fmla="*/ 1365167 w 1975428"/>
                <a:gd name="connsiteY5" fmla="*/ 50800 h 229785"/>
                <a:gd name="connsiteX6" fmla="*/ 1596465 w 1975428"/>
                <a:gd name="connsiteY6" fmla="*/ 92819 h 229785"/>
                <a:gd name="connsiteX7" fmla="*/ 1796385 w 1975428"/>
                <a:gd name="connsiteY7" fmla="*/ 147198 h 229785"/>
                <a:gd name="connsiteX8" fmla="*/ 1975428 w 1975428"/>
                <a:gd name="connsiteY8" fmla="*/ 220260 h 229785"/>
                <a:gd name="connsiteX9" fmla="*/ 0 w 1975428"/>
                <a:gd name="connsiteY9" fmla="*/ 209111 h 22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428" h="229785">
                  <a:moveTo>
                    <a:pt x="0" y="209111"/>
                  </a:moveTo>
                  <a:cubicBezTo>
                    <a:pt x="118269" y="164000"/>
                    <a:pt x="136784" y="170303"/>
                    <a:pt x="241245" y="144048"/>
                  </a:cubicBezTo>
                  <a:cubicBezTo>
                    <a:pt x="345706" y="117793"/>
                    <a:pt x="515648" y="73473"/>
                    <a:pt x="626768" y="51582"/>
                  </a:cubicBezTo>
                  <a:cubicBezTo>
                    <a:pt x="737888" y="29691"/>
                    <a:pt x="823001" y="20239"/>
                    <a:pt x="907967" y="12700"/>
                  </a:cubicBezTo>
                  <a:cubicBezTo>
                    <a:pt x="992934" y="5161"/>
                    <a:pt x="1060367" y="0"/>
                    <a:pt x="1136567" y="6350"/>
                  </a:cubicBezTo>
                  <a:cubicBezTo>
                    <a:pt x="1212767" y="12700"/>
                    <a:pt x="1288517" y="36389"/>
                    <a:pt x="1365167" y="50800"/>
                  </a:cubicBezTo>
                  <a:cubicBezTo>
                    <a:pt x="1441817" y="65211"/>
                    <a:pt x="1524595" y="76753"/>
                    <a:pt x="1596465" y="92819"/>
                  </a:cubicBezTo>
                  <a:cubicBezTo>
                    <a:pt x="1668335" y="108885"/>
                    <a:pt x="1733225" y="125958"/>
                    <a:pt x="1796385" y="147198"/>
                  </a:cubicBezTo>
                  <a:cubicBezTo>
                    <a:pt x="1859545" y="168438"/>
                    <a:pt x="1912377" y="187692"/>
                    <a:pt x="1975428" y="220260"/>
                  </a:cubicBezTo>
                  <a:cubicBezTo>
                    <a:pt x="1680153" y="229785"/>
                    <a:pt x="281781" y="220885"/>
                    <a:pt x="0" y="209111"/>
                  </a:cubicBezTo>
                  <a:close/>
                </a:path>
              </a:pathLst>
            </a:custGeom>
            <a:gradFill flip="none" rotWithShape="1">
              <a:gsLst>
                <a:gs pos="100000">
                  <a:srgbClr val="0087E6"/>
                </a:gs>
                <a:gs pos="98000">
                  <a:srgbClr val="00B050"/>
                </a:gs>
                <a:gs pos="0">
                  <a:schemeClr val="bg2">
                    <a:lumMod val="60000"/>
                    <a:lumOff val="40000"/>
                  </a:schemeClr>
                </a:gs>
                <a:gs pos="100000">
                  <a:srgbClr val="005CB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cxnSp>
          <p:nvCxnSpPr>
            <p:cNvPr id="34" name="Straight Connector 33"/>
            <p:cNvCxnSpPr/>
            <p:nvPr/>
          </p:nvCxnSpPr>
          <p:spPr>
            <a:xfrm>
              <a:off x="6450013" y="3589338"/>
              <a:ext cx="7937" cy="585787"/>
            </a:xfrm>
            <a:prstGeom prst="line">
              <a:avLst/>
            </a:prstGeom>
            <a:ln w="38100">
              <a:solidFill>
                <a:srgbClr val="740300"/>
              </a:solidFill>
            </a:ln>
          </p:spPr>
          <p:style>
            <a:lnRef idx="1">
              <a:schemeClr val="accent1"/>
            </a:lnRef>
            <a:fillRef idx="0">
              <a:schemeClr val="accent1"/>
            </a:fillRef>
            <a:effectRef idx="0">
              <a:schemeClr val="accent1"/>
            </a:effectRef>
            <a:fontRef idx="minor">
              <a:schemeClr val="tx1"/>
            </a:fontRef>
          </p:style>
        </p:cxnSp>
        <p:sp>
          <p:nvSpPr>
            <p:cNvPr id="36" name="TextBox 51"/>
            <p:cNvSpPr txBox="1">
              <a:spLocks noChangeArrowheads="1"/>
            </p:cNvSpPr>
            <p:nvPr/>
          </p:nvSpPr>
          <p:spPr bwMode="auto">
            <a:xfrm>
              <a:off x="5673725" y="4100513"/>
              <a:ext cx="2493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NZ" altLang="en-US"/>
                <a:t>Storage in a depleted oil or gas field</a:t>
              </a:r>
            </a:p>
          </p:txBody>
        </p:sp>
      </p:grpSp>
    </p:spTree>
    <p:extLst>
      <p:ext uri="{BB962C8B-B14F-4D97-AF65-F5344CB8AC3E}">
        <p14:creationId xmlns:p14="http://schemas.microsoft.com/office/powerpoint/2010/main" val="30601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838" y="381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Clean Coal Technology</a:t>
            </a:r>
            <a:endParaRPr lang="en-GB" sz="4400" dirty="0"/>
          </a:p>
        </p:txBody>
      </p:sp>
      <p:sp>
        <p:nvSpPr>
          <p:cNvPr id="2" name="Content Placeholder 1"/>
          <p:cNvSpPr>
            <a:spLocks noGrp="1"/>
          </p:cNvSpPr>
          <p:nvPr>
            <p:ph sz="half" idx="1"/>
          </p:nvPr>
        </p:nvSpPr>
        <p:spPr>
          <a:xfrm>
            <a:off x="114152" y="2106216"/>
            <a:ext cx="4343401" cy="4709315"/>
          </a:xfrm>
        </p:spPr>
        <p:txBody>
          <a:bodyPr>
            <a:noAutofit/>
          </a:bodyPr>
          <a:lstStyle/>
          <a:p>
            <a:r>
              <a:rPr lang="en-GB" sz="1800" dirty="0"/>
              <a:t>A range of approaches of </a:t>
            </a:r>
            <a:r>
              <a:rPr lang="en-GB" sz="1800" dirty="0" smtClean="0"/>
              <a:t>carbon capture and storage systems are being investigate</a:t>
            </a:r>
          </a:p>
          <a:p>
            <a:pPr lvl="1"/>
            <a:r>
              <a:rPr lang="en-GB" sz="1800" dirty="0" smtClean="0"/>
              <a:t>None have </a:t>
            </a:r>
            <a:r>
              <a:rPr lang="en-GB" sz="1800" dirty="0"/>
              <a:t>yet to be made available on a large-scale commercial basis because of the costs </a:t>
            </a:r>
            <a:r>
              <a:rPr lang="en-GB" sz="1800" dirty="0" smtClean="0"/>
              <a:t>involved</a:t>
            </a:r>
          </a:p>
          <a:p>
            <a:r>
              <a:rPr lang="en-GB" sz="1800" dirty="0"/>
              <a:t>In Integrated Gasification Combined Cycle </a:t>
            </a:r>
            <a:r>
              <a:rPr lang="en-GB" sz="1800" dirty="0" smtClean="0"/>
              <a:t>systems</a:t>
            </a:r>
            <a:r>
              <a:rPr lang="en-GB" sz="1800" dirty="0"/>
              <a:t>, coal is not combusted directly but reacts with oxygen and steam to form a "syngas" (primarily </a:t>
            </a:r>
            <a:r>
              <a:rPr lang="en-GB" sz="1800" dirty="0" smtClean="0"/>
              <a:t>hydrogen and carbon dioxide which can easily be removed)</a:t>
            </a:r>
          </a:p>
          <a:p>
            <a:pPr lvl="1"/>
            <a:r>
              <a:rPr lang="en-GB" sz="1600" dirty="0" smtClean="0"/>
              <a:t>After </a:t>
            </a:r>
            <a:r>
              <a:rPr lang="en-GB" sz="1600" dirty="0"/>
              <a:t>being cleaned, it is burned in a gas turbine to generate electricity and to produce steam to power a steam </a:t>
            </a:r>
            <a:r>
              <a:rPr lang="en-GB" sz="1600" dirty="0" smtClean="0"/>
              <a:t>turbine</a:t>
            </a:r>
            <a:endParaRPr lang="en-GB" sz="1800" dirty="0"/>
          </a:p>
          <a:p>
            <a:pPr lvl="1"/>
            <a:r>
              <a:rPr lang="en-GB" sz="1600" dirty="0" smtClean="0"/>
              <a:t>This is promising technology for cleaner coal but very expensive</a:t>
            </a:r>
          </a:p>
          <a:p>
            <a:endParaRPr lang="en-GB" dirty="0"/>
          </a:p>
        </p:txBody>
      </p:sp>
      <p:pic>
        <p:nvPicPr>
          <p:cNvPr id="33794" name="Picture 2" descr="coal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75" y="2667000"/>
            <a:ext cx="456369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2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smtClean="0"/>
              <a:t>The Fundamentals of Electricity Generation</a:t>
            </a:r>
            <a:endParaRPr lang="en-GB" dirty="0"/>
          </a:p>
        </p:txBody>
      </p:sp>
    </p:spTree>
    <p:extLst>
      <p:ext uri="{BB962C8B-B14F-4D97-AF65-F5344CB8AC3E}">
        <p14:creationId xmlns:p14="http://schemas.microsoft.com/office/powerpoint/2010/main" val="3229443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8838" y="381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Clean Coal Technology</a:t>
            </a:r>
            <a:endParaRPr lang="en-GB" sz="4400" dirty="0"/>
          </a:p>
        </p:txBody>
      </p:sp>
      <p:sp>
        <p:nvSpPr>
          <p:cNvPr id="2" name="Content Placeholder 1"/>
          <p:cNvSpPr>
            <a:spLocks noGrp="1"/>
          </p:cNvSpPr>
          <p:nvPr>
            <p:ph sz="half" idx="1"/>
          </p:nvPr>
        </p:nvSpPr>
        <p:spPr>
          <a:xfrm>
            <a:off x="114152" y="2106216"/>
            <a:ext cx="4343401" cy="4709315"/>
          </a:xfrm>
        </p:spPr>
        <p:txBody>
          <a:bodyPr>
            <a:noAutofit/>
          </a:bodyPr>
          <a:lstStyle/>
          <a:p>
            <a:r>
              <a:rPr lang="en-GB" sz="2000" dirty="0" smtClean="0"/>
              <a:t>Carbon dioxide is, once  captured can be  pumped  underground</a:t>
            </a:r>
          </a:p>
          <a:p>
            <a:pPr lvl="1"/>
            <a:r>
              <a:rPr lang="en-GB" sz="1800" dirty="0" smtClean="0"/>
              <a:t>It can be </a:t>
            </a:r>
            <a:r>
              <a:rPr lang="en-GB" sz="1800" dirty="0"/>
              <a:t>pumped into disused coal fields displaces methane which can be used as </a:t>
            </a:r>
            <a:r>
              <a:rPr lang="en-GB" sz="1800" dirty="0" smtClean="0"/>
              <a:t>fuel</a:t>
            </a:r>
          </a:p>
          <a:p>
            <a:pPr lvl="1"/>
            <a:r>
              <a:rPr lang="en-GB" sz="1800" dirty="0"/>
              <a:t>T</a:t>
            </a:r>
            <a:r>
              <a:rPr lang="en-GB" sz="1800" dirty="0" smtClean="0"/>
              <a:t>t </a:t>
            </a:r>
            <a:r>
              <a:rPr lang="en-GB" sz="1800" dirty="0"/>
              <a:t>can be pumped into and stored safely in saline </a:t>
            </a:r>
            <a:r>
              <a:rPr lang="en-GB" sz="1800" dirty="0" smtClean="0"/>
              <a:t>aquifers</a:t>
            </a:r>
          </a:p>
          <a:p>
            <a:pPr lvl="1"/>
            <a:r>
              <a:rPr lang="en-GB" sz="1800" dirty="0" smtClean="0"/>
              <a:t>It can pumped </a:t>
            </a:r>
            <a:r>
              <a:rPr lang="en-GB" sz="1800" dirty="0"/>
              <a:t>into oil fields helps maintain pressure, making extraction </a:t>
            </a:r>
            <a:r>
              <a:rPr lang="en-GB" sz="1800" dirty="0" smtClean="0"/>
              <a:t>easier</a:t>
            </a:r>
            <a:endParaRPr lang="en-US" altLang="en-US" sz="1800" dirty="0"/>
          </a:p>
        </p:txBody>
      </p:sp>
      <p:pic>
        <p:nvPicPr>
          <p:cNvPr id="31746" name="Picture 2" descr="carbon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5999"/>
            <a:ext cx="4680118"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0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 and Oil Based Power Generation</a:t>
            </a:r>
            <a:endParaRPr lang="en-GB" dirty="0"/>
          </a:p>
        </p:txBody>
      </p:sp>
      <p:sp>
        <p:nvSpPr>
          <p:cNvPr id="2" name="Content Placeholder 1"/>
          <p:cNvSpPr>
            <a:spLocks noGrp="1"/>
          </p:cNvSpPr>
          <p:nvPr>
            <p:ph sz="half" idx="1"/>
          </p:nvPr>
        </p:nvSpPr>
        <p:spPr>
          <a:xfrm>
            <a:off x="228600" y="1870599"/>
            <a:ext cx="5334001" cy="4709315"/>
          </a:xfrm>
        </p:spPr>
        <p:txBody>
          <a:bodyPr>
            <a:noAutofit/>
          </a:bodyPr>
          <a:lstStyle/>
          <a:p>
            <a:r>
              <a:rPr lang="en-GB" sz="1800" dirty="0"/>
              <a:t>Generating electricity by burning oil is costly </a:t>
            </a:r>
            <a:r>
              <a:rPr lang="en-GB" sz="1800" dirty="0" smtClean="0"/>
              <a:t> and </a:t>
            </a:r>
            <a:r>
              <a:rPr lang="en-GB" sz="1800" dirty="0"/>
              <a:t>releases a high level of greenhouse gases. Consequently, oil-fired power stations are currently used only to provide backup power, when there is a chance that demand for electricity might not be met by less costly and carbon-intensive energy </a:t>
            </a:r>
            <a:r>
              <a:rPr lang="en-GB" sz="1800" dirty="0" smtClean="0"/>
              <a:t>sources</a:t>
            </a:r>
            <a:endParaRPr lang="en-GB" sz="1800" dirty="0"/>
          </a:p>
          <a:p>
            <a:pPr lvl="1"/>
            <a:r>
              <a:rPr lang="en-GB" sz="1600" dirty="0"/>
              <a:t>Oil is not expected to play any part in the UK's electricity generation mix beyond 2015, as </a:t>
            </a:r>
            <a:r>
              <a:rPr lang="en-GB" sz="1600" dirty="0" smtClean="0"/>
              <a:t>all 3 of </a:t>
            </a:r>
            <a:r>
              <a:rPr lang="en-GB" sz="1600" dirty="0"/>
              <a:t>the country's oil-fired power stations are scheduled to have closed down by this </a:t>
            </a:r>
            <a:r>
              <a:rPr lang="en-GB" sz="1600" dirty="0" smtClean="0"/>
              <a:t>time</a:t>
            </a:r>
          </a:p>
          <a:p>
            <a:pPr lvl="1"/>
            <a:r>
              <a:rPr lang="en-GB" sz="1600" dirty="0" smtClean="0"/>
              <a:t>One major problem is transporting the  oil either  by tanker or pipeline to the  power stations</a:t>
            </a:r>
          </a:p>
          <a:p>
            <a:pPr lvl="2"/>
            <a:r>
              <a:rPr lang="en-GB" sz="1200" dirty="0" smtClean="0"/>
              <a:t>There have been a number of environmental catastrophes involving oil transportation</a:t>
            </a:r>
          </a:p>
          <a:p>
            <a:pPr marL="667512" lvl="2" indent="0">
              <a:buNone/>
            </a:pPr>
            <a:endParaRPr lang="en-GB" sz="12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5602" name="Picture 2" descr="http://upload.wikimedia.org/wikipedia/commons/thumb/5/5d/Fawley_Power_Station_2012.JPG/1280px-Fawley_Power_Station_2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945" y="4343400"/>
            <a:ext cx="250401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upload.wikimedia.org/wikipedia/commons/thumb/7/78/Bankside_Power_Station.jpg/1280px-Bankside_Power_S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358900"/>
            <a:ext cx="3199365" cy="23661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91753" y="6172200"/>
            <a:ext cx="2350655" cy="307777"/>
          </a:xfrm>
          <a:prstGeom prst="rect">
            <a:avLst/>
          </a:prstGeom>
          <a:noFill/>
        </p:spPr>
        <p:txBody>
          <a:bodyPr wrap="square" rtlCol="0">
            <a:spAutoFit/>
          </a:bodyPr>
          <a:lstStyle/>
          <a:p>
            <a:r>
              <a:rPr lang="en-GB" sz="1400" dirty="0" err="1" smtClean="0"/>
              <a:t>Fawley</a:t>
            </a:r>
            <a:r>
              <a:rPr lang="en-GB" sz="1400" dirty="0" smtClean="0"/>
              <a:t> Power Station</a:t>
            </a:r>
            <a:endParaRPr lang="en-GB" sz="1400" dirty="0"/>
          </a:p>
        </p:txBody>
      </p:sp>
      <p:sp>
        <p:nvSpPr>
          <p:cNvPr id="4" name="TextBox 3"/>
          <p:cNvSpPr txBox="1"/>
          <p:nvPr/>
        </p:nvSpPr>
        <p:spPr>
          <a:xfrm>
            <a:off x="6593729" y="3725069"/>
            <a:ext cx="2438400" cy="307777"/>
          </a:xfrm>
          <a:prstGeom prst="rect">
            <a:avLst/>
          </a:prstGeom>
          <a:noFill/>
        </p:spPr>
        <p:txBody>
          <a:bodyPr wrap="square" rtlCol="0">
            <a:spAutoFit/>
          </a:bodyPr>
          <a:lstStyle/>
          <a:p>
            <a:r>
              <a:rPr lang="en-GB" sz="1400" dirty="0" smtClean="0"/>
              <a:t>Bankside Power Station</a:t>
            </a:r>
            <a:endParaRPr lang="en-GB" sz="1400" dirty="0"/>
          </a:p>
        </p:txBody>
      </p:sp>
    </p:spTree>
    <p:extLst>
      <p:ext uri="{BB962C8B-B14F-4D97-AF65-F5344CB8AC3E}">
        <p14:creationId xmlns:p14="http://schemas.microsoft.com/office/powerpoint/2010/main" val="3520339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Natural Gas Based Power Generation</a:t>
            </a:r>
            <a:endParaRPr lang="en-GB" dirty="0"/>
          </a:p>
        </p:txBody>
      </p:sp>
      <p:sp>
        <p:nvSpPr>
          <p:cNvPr id="2" name="Content Placeholder 1"/>
          <p:cNvSpPr>
            <a:spLocks noGrp="1"/>
          </p:cNvSpPr>
          <p:nvPr>
            <p:ph sz="half" idx="1"/>
          </p:nvPr>
        </p:nvSpPr>
        <p:spPr>
          <a:xfrm>
            <a:off x="228600" y="1870599"/>
            <a:ext cx="5791200" cy="4709315"/>
          </a:xfrm>
        </p:spPr>
        <p:txBody>
          <a:bodyPr>
            <a:noAutofit/>
          </a:bodyPr>
          <a:lstStyle/>
          <a:p>
            <a:r>
              <a:rPr lang="en-GB" sz="1800" dirty="0" smtClean="0"/>
              <a:t>Natural gas accounts for around 30% if power production in the UK</a:t>
            </a:r>
          </a:p>
          <a:p>
            <a:pPr lvl="1"/>
            <a:r>
              <a:rPr lang="en-GB" sz="1600" dirty="0" smtClean="0"/>
              <a:t>North sea reserves are dwindling meaning much of the gas has to be imported making it’s supply price sensitive</a:t>
            </a:r>
          </a:p>
          <a:p>
            <a:r>
              <a:rPr lang="en-GB" sz="1800" dirty="0" smtClean="0"/>
              <a:t>Natural gas power plants are based around a gas turbine which operates in much the same way as a jet engine</a:t>
            </a:r>
          </a:p>
          <a:p>
            <a:pPr lvl="1"/>
            <a:r>
              <a:rPr lang="en-GB" sz="1600" dirty="0" smtClean="0"/>
              <a:t>A </a:t>
            </a:r>
            <a:r>
              <a:rPr lang="en-GB" sz="1600" dirty="0"/>
              <a:t>compressor sucks in air form the atmosphere and compresses it to pressures in the range of 15 to 20 </a:t>
            </a:r>
            <a:r>
              <a:rPr lang="en-GB" sz="1600" dirty="0" smtClean="0"/>
              <a:t>bar</a:t>
            </a:r>
          </a:p>
          <a:p>
            <a:pPr lvl="1"/>
            <a:r>
              <a:rPr lang="en-GB" sz="1600" dirty="0" smtClean="0"/>
              <a:t>The </a:t>
            </a:r>
            <a:r>
              <a:rPr lang="en-GB" sz="1600" dirty="0"/>
              <a:t>air from the compressor </a:t>
            </a:r>
            <a:r>
              <a:rPr lang="en-GB" sz="1600" dirty="0" smtClean="0"/>
              <a:t> passes into the combustor and mixed with the fuel and burnt at around 1400 </a:t>
            </a:r>
            <a:r>
              <a:rPr lang="en-GB" sz="1600" dirty="0"/>
              <a:t>to 1500 °</a:t>
            </a:r>
            <a:r>
              <a:rPr lang="en-GB" sz="1600" dirty="0" smtClean="0"/>
              <a:t>C. Hot gases leave </a:t>
            </a:r>
            <a:r>
              <a:rPr lang="en-GB" sz="1600" dirty="0"/>
              <a:t>the </a:t>
            </a:r>
            <a:r>
              <a:rPr lang="en-GB" sz="1600" dirty="0" smtClean="0"/>
              <a:t>combustion chamber </a:t>
            </a:r>
            <a:r>
              <a:rPr lang="en-GB" sz="1600" dirty="0"/>
              <a:t>with high energy levels</a:t>
            </a:r>
            <a:r>
              <a:rPr lang="en-GB" sz="1600" dirty="0" smtClean="0"/>
              <a:t> </a:t>
            </a:r>
          </a:p>
          <a:p>
            <a:pPr lvl="1"/>
            <a:r>
              <a:rPr lang="en-GB" sz="1600" dirty="0"/>
              <a:t>The turbine does the main work of energy conversion. The turbine portion also consists of rows of blades fixed to the shaft. </a:t>
            </a:r>
            <a:r>
              <a:rPr lang="en-GB" sz="1600" dirty="0" smtClean="0"/>
              <a:t>The </a:t>
            </a:r>
            <a:r>
              <a:rPr lang="en-GB" sz="1600" dirty="0"/>
              <a:t>kinetic energy of the hot gases impacting on the blades rotates the blades and the shaft</a:t>
            </a:r>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6626" name="Picture 2" descr="http://energy.gov/sites/prod/files/styles/large/public/turbine_drawing.jpg?itok=QB_XZRU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949" y="2290762"/>
            <a:ext cx="2925252" cy="174783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siemens.com/press/pool/de/pressebilder/2012/energy/fossil-power-generation/300dpi/EFP201204041-02_300dp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267200"/>
            <a:ext cx="292994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3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Natural Gas Based Power Generation</a:t>
            </a:r>
            <a:endParaRPr lang="en-GB" dirty="0"/>
          </a:p>
        </p:txBody>
      </p:sp>
      <p:sp>
        <p:nvSpPr>
          <p:cNvPr id="2" name="Content Placeholder 1"/>
          <p:cNvSpPr>
            <a:spLocks noGrp="1"/>
          </p:cNvSpPr>
          <p:nvPr>
            <p:ph sz="half" idx="1"/>
          </p:nvPr>
        </p:nvSpPr>
        <p:spPr>
          <a:xfrm>
            <a:off x="228600" y="1870599"/>
            <a:ext cx="4419600" cy="4709315"/>
          </a:xfrm>
        </p:spPr>
        <p:txBody>
          <a:bodyPr>
            <a:noAutofit/>
          </a:bodyPr>
          <a:lstStyle/>
          <a:p>
            <a:r>
              <a:rPr lang="en-GB" sz="1800" dirty="0" smtClean="0"/>
              <a:t>The simplest gas based power plant is the </a:t>
            </a:r>
            <a:r>
              <a:rPr lang="en-US" sz="1800" dirty="0" smtClean="0"/>
              <a:t>s</a:t>
            </a:r>
            <a:r>
              <a:rPr lang="en-US" altLang="zh-CN" sz="1800" dirty="0" smtClean="0"/>
              <a:t>imple-cycle </a:t>
            </a:r>
            <a:r>
              <a:rPr lang="en-US" altLang="zh-CN" sz="1800" dirty="0"/>
              <a:t>gas </a:t>
            </a:r>
            <a:r>
              <a:rPr lang="en-US" altLang="zh-CN" sz="1800" dirty="0" smtClean="0"/>
              <a:t>turbine and </a:t>
            </a:r>
            <a:r>
              <a:rPr lang="en-US" altLang="zh-CN" sz="1800" dirty="0"/>
              <a:t>electric generator</a:t>
            </a:r>
            <a:r>
              <a:rPr lang="en-GB" sz="1800" dirty="0" smtClean="0"/>
              <a:t> </a:t>
            </a:r>
          </a:p>
          <a:p>
            <a:pPr lvl="1"/>
            <a:r>
              <a:rPr lang="en-GB" sz="1600" dirty="0" smtClean="0"/>
              <a:t>This just comprise a single  generator  attached to the  turbine</a:t>
            </a:r>
          </a:p>
          <a:p>
            <a:pPr lvl="1"/>
            <a:r>
              <a:rPr lang="en-GB" sz="1600" dirty="0" smtClean="0"/>
              <a:t>Their advantage is that they are </a:t>
            </a:r>
            <a:r>
              <a:rPr lang="en-GB" sz="1600" dirty="0"/>
              <a:t>cheap and </a:t>
            </a:r>
            <a:r>
              <a:rPr lang="en-GB" sz="1600" dirty="0" smtClean="0"/>
              <a:t>their ability </a:t>
            </a:r>
            <a:r>
              <a:rPr lang="en-GB" sz="1600" dirty="0"/>
              <a:t>for it to quickly reach full power. </a:t>
            </a:r>
            <a:r>
              <a:rPr lang="en-GB" sz="1600" dirty="0" smtClean="0"/>
              <a:t>They are typically usually </a:t>
            </a:r>
            <a:r>
              <a:rPr lang="en-GB" sz="1600" dirty="0"/>
              <a:t>used as peaking power plants, which can operate from several hours per day to a couple of dozen hours per year, depending on the electricity demand </a:t>
            </a:r>
            <a:endParaRPr lang="en-GB" sz="1600" dirty="0" smtClean="0"/>
          </a:p>
          <a:p>
            <a:pPr lvl="1"/>
            <a:r>
              <a:rPr lang="en-GB" sz="1600" dirty="0" smtClean="0"/>
              <a:t>A </a:t>
            </a:r>
            <a:r>
              <a:rPr lang="en-GB" sz="1600" dirty="0"/>
              <a:t>typical large simple cycle gas turbine may produce 100 to 300 megawatts of power and have 35–40% thermal efficiency. The most efficient turbines have reached 46% </a:t>
            </a:r>
            <a:r>
              <a:rPr lang="en-GB" sz="1600" dirty="0" smtClean="0"/>
              <a:t>efficiency</a:t>
            </a:r>
            <a:endParaRPr lang="en-GB" sz="16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08515"/>
            <a:ext cx="4111625" cy="220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Natural Gas Simple Cycle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395288"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00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Natural Gas Based Power Generation</a:t>
            </a:r>
            <a:endParaRPr lang="en-GB" dirty="0"/>
          </a:p>
        </p:txBody>
      </p:sp>
      <p:sp>
        <p:nvSpPr>
          <p:cNvPr id="2" name="Content Placeholder 1"/>
          <p:cNvSpPr>
            <a:spLocks noGrp="1"/>
          </p:cNvSpPr>
          <p:nvPr>
            <p:ph sz="half" idx="1"/>
          </p:nvPr>
        </p:nvSpPr>
        <p:spPr>
          <a:xfrm>
            <a:off x="228600" y="1870599"/>
            <a:ext cx="4419600" cy="4709315"/>
          </a:xfrm>
        </p:spPr>
        <p:txBody>
          <a:bodyPr>
            <a:noAutofit/>
          </a:bodyPr>
          <a:lstStyle/>
          <a:p>
            <a:r>
              <a:rPr lang="en-GB" sz="1800" dirty="0" smtClean="0"/>
              <a:t>The combined cycle power generator has a second steam driven generator powered by  the exhaust gases from the gas turbine</a:t>
            </a:r>
          </a:p>
          <a:p>
            <a:pPr lvl="1"/>
            <a:r>
              <a:rPr lang="en-GB" sz="1600" dirty="0" smtClean="0"/>
              <a:t>This leads to greater efficiency – typically 50%</a:t>
            </a:r>
          </a:p>
          <a:p>
            <a:pPr lvl="1"/>
            <a:r>
              <a:rPr lang="en-GB" sz="1600" dirty="0"/>
              <a:t>Roughly the steam turbine cycle produces </a:t>
            </a:r>
            <a:r>
              <a:rPr lang="en-GB" sz="1600" b="1" i="1" dirty="0"/>
              <a:t>one third of the power</a:t>
            </a:r>
            <a:r>
              <a:rPr lang="en-GB" sz="1600" dirty="0"/>
              <a:t> and gas turbine cycle produces </a:t>
            </a:r>
            <a:r>
              <a:rPr lang="en-GB" sz="1600" b="1" i="1" dirty="0"/>
              <a:t>two thirds of the power output</a:t>
            </a:r>
            <a:r>
              <a:rPr lang="en-GB" sz="1600" dirty="0"/>
              <a:t> of the combined cycle power generator </a:t>
            </a:r>
          </a:p>
          <a:p>
            <a:pPr lvl="1"/>
            <a:r>
              <a:rPr lang="en-GB" sz="1600" dirty="0" smtClean="0"/>
              <a:t> </a:t>
            </a:r>
            <a:r>
              <a:rPr lang="en-GB" sz="1600" dirty="0"/>
              <a:t>By combining both gas and steam cycles, high input temperatures and low output temperatures can be achieved. The efficiency of the cycles adds, because they are powered by the same fuel source</a:t>
            </a:r>
            <a:endParaRPr lang="en-GB" sz="1600" dirty="0" smtClean="0"/>
          </a:p>
          <a:p>
            <a:endParaRPr lang="en-GB"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495800"/>
            <a:ext cx="2895600" cy="22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6320649"/>
            <a:ext cx="2835564" cy="307777"/>
          </a:xfrm>
          <a:prstGeom prst="rect">
            <a:avLst/>
          </a:prstGeom>
          <a:noFill/>
        </p:spPr>
        <p:txBody>
          <a:bodyPr wrap="square" rtlCol="0">
            <a:spAutoFit/>
          </a:bodyPr>
          <a:lstStyle/>
          <a:p>
            <a:r>
              <a:rPr lang="en-GB" sz="1400" dirty="0" smtClean="0">
                <a:hlinkClick r:id="rId3"/>
              </a:rPr>
              <a:t>A rather annoying YouTube video</a:t>
            </a:r>
            <a:endParaRPr lang="en-GB" sz="1400" dirty="0"/>
          </a:p>
        </p:txBody>
      </p:sp>
      <p:pic>
        <p:nvPicPr>
          <p:cNvPr id="29698" name="Picture 2" descr="https://www.mhps.com/en/products/detail/images/artimage/2008/01/21/cepdpere/comb_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232" y="1895764"/>
            <a:ext cx="36195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299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Natural Gas Based Power Generation</a:t>
            </a:r>
            <a:endParaRPr lang="en-GB" dirty="0"/>
          </a:p>
        </p:txBody>
      </p:sp>
      <p:sp>
        <p:nvSpPr>
          <p:cNvPr id="2" name="Content Placeholder 1"/>
          <p:cNvSpPr>
            <a:spLocks noGrp="1"/>
          </p:cNvSpPr>
          <p:nvPr>
            <p:ph sz="half" idx="1"/>
          </p:nvPr>
        </p:nvSpPr>
        <p:spPr>
          <a:xfrm>
            <a:off x="228600" y="1870599"/>
            <a:ext cx="4419600" cy="4709315"/>
          </a:xfrm>
        </p:spPr>
        <p:txBody>
          <a:bodyPr>
            <a:noAutofit/>
          </a:bodyPr>
          <a:lstStyle/>
          <a:p>
            <a:r>
              <a:rPr lang="en-GB" sz="1800" dirty="0"/>
              <a:t>The Surgut-2 Power Station is the </a:t>
            </a:r>
            <a:r>
              <a:rPr lang="en-GB" sz="1800" dirty="0" smtClean="0"/>
              <a:t>largest gas fired power station in </a:t>
            </a:r>
            <a:r>
              <a:rPr lang="en-GB" sz="1800" dirty="0"/>
              <a:t>the </a:t>
            </a:r>
            <a:r>
              <a:rPr lang="en-GB" sz="1800" dirty="0" smtClean="0"/>
              <a:t>world </a:t>
            </a:r>
            <a:r>
              <a:rPr lang="en-GB" sz="1800" dirty="0"/>
              <a:t>with an installed capacity of 5,597.1 </a:t>
            </a:r>
            <a:r>
              <a:rPr lang="en-GB" sz="1800" dirty="0" smtClean="0"/>
              <a:t>MW</a:t>
            </a:r>
          </a:p>
          <a:p>
            <a:pPr lvl="1"/>
            <a:r>
              <a:rPr lang="en-GB" sz="1600" dirty="0" smtClean="0"/>
              <a:t>It has a combined cycle power generator </a:t>
            </a:r>
            <a:r>
              <a:rPr lang="en-GB" sz="1600" dirty="0"/>
              <a:t>with overall efficiency rates of 56</a:t>
            </a:r>
            <a:r>
              <a:rPr lang="en-GB" sz="1600" dirty="0" smtClean="0"/>
              <a:t>%</a:t>
            </a:r>
          </a:p>
          <a:p>
            <a:r>
              <a:rPr lang="en-GB" sz="1800" dirty="0"/>
              <a:t>In the UK </a:t>
            </a:r>
            <a:r>
              <a:rPr lang="en-GB" sz="1800" dirty="0" smtClean="0"/>
              <a:t>the Pembroke </a:t>
            </a:r>
            <a:r>
              <a:rPr lang="en-GB" sz="1800" dirty="0"/>
              <a:t>combined cycle gas turbine </a:t>
            </a:r>
            <a:r>
              <a:rPr lang="en-GB" sz="1800" dirty="0" smtClean="0"/>
              <a:t>power </a:t>
            </a:r>
            <a:r>
              <a:rPr lang="en-GB" sz="1800" dirty="0"/>
              <a:t>plant is located in west </a:t>
            </a:r>
            <a:r>
              <a:rPr lang="en-GB" sz="1800" dirty="0" smtClean="0"/>
              <a:t>Wales. </a:t>
            </a:r>
          </a:p>
          <a:p>
            <a:pPr lvl="1"/>
            <a:r>
              <a:rPr lang="en-GB" sz="1600" dirty="0" smtClean="0"/>
              <a:t>It has </a:t>
            </a:r>
            <a:r>
              <a:rPr lang="en-GB" sz="1600" dirty="0"/>
              <a:t>a total generating capacity of 2,160MW and thermal efficiency of 60%, </a:t>
            </a:r>
            <a:endParaRPr lang="en-GB" sz="1600" dirty="0" smtClean="0"/>
          </a:p>
          <a:p>
            <a:pPr lvl="1"/>
            <a:r>
              <a:rPr lang="en-GB" sz="1600" dirty="0"/>
              <a:t>I</a:t>
            </a:r>
            <a:r>
              <a:rPr lang="en-GB" sz="1600" dirty="0" smtClean="0"/>
              <a:t>t </a:t>
            </a:r>
            <a:r>
              <a:rPr lang="en-GB" sz="1600" dirty="0"/>
              <a:t>is one of the largest and the most efficient </a:t>
            </a:r>
            <a:r>
              <a:rPr lang="en-GB" sz="1600" dirty="0" smtClean="0"/>
              <a:t>natural gas </a:t>
            </a:r>
            <a:r>
              <a:rPr lang="en-GB" sz="1600" dirty="0"/>
              <a:t>power plants in the </a:t>
            </a:r>
            <a:r>
              <a:rPr lang="en-GB" sz="1600" dirty="0" smtClean="0"/>
              <a:t>UK</a:t>
            </a:r>
            <a:endParaRPr lang="en-GB" sz="1600" dirty="0"/>
          </a:p>
          <a:p>
            <a:endParaRPr lang="en-GB"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05000"/>
            <a:ext cx="2665931" cy="2575560"/>
          </a:xfrm>
          <a:prstGeom prst="rect">
            <a:avLst/>
          </a:prstGeom>
        </p:spPr>
      </p:pic>
      <p:sp>
        <p:nvSpPr>
          <p:cNvPr id="9" name="TextBox 8"/>
          <p:cNvSpPr txBox="1"/>
          <p:nvPr/>
        </p:nvSpPr>
        <p:spPr>
          <a:xfrm>
            <a:off x="7848600" y="2895600"/>
            <a:ext cx="990600" cy="276999"/>
          </a:xfrm>
          <a:prstGeom prst="rect">
            <a:avLst/>
          </a:prstGeom>
          <a:noFill/>
        </p:spPr>
        <p:txBody>
          <a:bodyPr wrap="square" rtlCol="0">
            <a:spAutoFit/>
          </a:bodyPr>
          <a:lstStyle/>
          <a:p>
            <a:r>
              <a:rPr lang="en-GB" sz="1200" dirty="0" smtClean="0"/>
              <a:t>Surgut -2</a:t>
            </a:r>
            <a:endParaRPr lang="en-GB" sz="1200" dirty="0"/>
          </a:p>
        </p:txBody>
      </p:sp>
      <p:pic>
        <p:nvPicPr>
          <p:cNvPr id="30722" name="Picture 2" descr="http://www.power-technology.com/projects/6983/images/140125/large/1-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552" y="4646743"/>
            <a:ext cx="3082048" cy="21779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24800" y="5257800"/>
            <a:ext cx="1066800" cy="461665"/>
          </a:xfrm>
          <a:prstGeom prst="rect">
            <a:avLst/>
          </a:prstGeom>
          <a:noFill/>
        </p:spPr>
        <p:txBody>
          <a:bodyPr wrap="square" rtlCol="0">
            <a:spAutoFit/>
          </a:bodyPr>
          <a:lstStyle/>
          <a:p>
            <a:r>
              <a:rPr lang="en-GB" sz="1200" dirty="0"/>
              <a:t>Pembroke </a:t>
            </a:r>
            <a:r>
              <a:rPr lang="en-GB" sz="1200" dirty="0" smtClean="0"/>
              <a:t>CCGT plant</a:t>
            </a:r>
            <a:endParaRPr lang="en-GB" sz="1200" dirty="0"/>
          </a:p>
        </p:txBody>
      </p:sp>
    </p:spTree>
    <p:extLst>
      <p:ext uri="{BB962C8B-B14F-4D97-AF65-F5344CB8AC3E}">
        <p14:creationId xmlns:p14="http://schemas.microsoft.com/office/powerpoint/2010/main" val="776435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Nuclear Power</a:t>
            </a:r>
            <a:endParaRPr lang="en-GB" dirty="0"/>
          </a:p>
        </p:txBody>
      </p:sp>
      <p:sp>
        <p:nvSpPr>
          <p:cNvPr id="2" name="Content Placeholder 1"/>
          <p:cNvSpPr>
            <a:spLocks noGrp="1"/>
          </p:cNvSpPr>
          <p:nvPr>
            <p:ph sz="half" idx="1"/>
          </p:nvPr>
        </p:nvSpPr>
        <p:spPr>
          <a:xfrm>
            <a:off x="228600" y="1870599"/>
            <a:ext cx="4876800" cy="4709315"/>
          </a:xfrm>
        </p:spPr>
        <p:txBody>
          <a:bodyPr>
            <a:noAutofit/>
          </a:bodyPr>
          <a:lstStyle/>
          <a:p>
            <a:pPr>
              <a:lnSpc>
                <a:spcPct val="90000"/>
              </a:lnSpc>
            </a:pPr>
            <a:r>
              <a:rPr lang="en-US" altLang="en-US" sz="1800" dirty="0"/>
              <a:t>Provides </a:t>
            </a:r>
            <a:r>
              <a:rPr lang="en-US" altLang="en-US" sz="1800" dirty="0" smtClean="0"/>
              <a:t>about 12% </a:t>
            </a:r>
            <a:r>
              <a:rPr lang="en-US" altLang="en-US" sz="1800" dirty="0"/>
              <a:t>of </a:t>
            </a:r>
            <a:r>
              <a:rPr lang="en-US" altLang="en-US" sz="1800" dirty="0" smtClean="0"/>
              <a:t>the world’s </a:t>
            </a:r>
            <a:r>
              <a:rPr lang="en-US" altLang="en-US" sz="1800" dirty="0"/>
              <a:t>electricity </a:t>
            </a:r>
            <a:r>
              <a:rPr lang="en-US" altLang="en-US" sz="1800" dirty="0" smtClean="0"/>
              <a:t>and about 70% </a:t>
            </a:r>
            <a:r>
              <a:rPr lang="en-US" altLang="en-US" sz="1800" dirty="0"/>
              <a:t>of </a:t>
            </a:r>
            <a:r>
              <a:rPr lang="en-US" altLang="en-US" sz="1800" dirty="0" smtClean="0"/>
              <a:t>the Europe’s </a:t>
            </a:r>
            <a:r>
              <a:rPr lang="en-US" altLang="en-US" sz="1800" dirty="0"/>
              <a:t>non-carbon electricity generation</a:t>
            </a:r>
          </a:p>
          <a:p>
            <a:pPr>
              <a:lnSpc>
                <a:spcPct val="90000"/>
              </a:lnSpc>
            </a:pPr>
            <a:r>
              <a:rPr lang="en-US" altLang="en-US" sz="1800" dirty="0" smtClean="0"/>
              <a:t>There are 16 nuclear power plants in the UK which provides about 17% of our power</a:t>
            </a:r>
          </a:p>
          <a:p>
            <a:pPr>
              <a:lnSpc>
                <a:spcPct val="90000"/>
              </a:lnSpc>
            </a:pPr>
            <a:r>
              <a:rPr lang="en-US" altLang="en-US" sz="1800" dirty="0" smtClean="0"/>
              <a:t>200</a:t>
            </a:r>
            <a:r>
              <a:rPr lang="en-US" altLang="en-US" sz="1800" dirty="0"/>
              <a:t>+ plants in the Europe</a:t>
            </a:r>
          </a:p>
          <a:p>
            <a:pPr lvl="1">
              <a:lnSpc>
                <a:spcPct val="90000"/>
              </a:lnSpc>
            </a:pPr>
            <a:r>
              <a:rPr lang="en-US" altLang="en-US" sz="1800" dirty="0"/>
              <a:t>Leader is </a:t>
            </a:r>
            <a:r>
              <a:rPr lang="en-US" altLang="en-US" sz="1800" dirty="0" smtClean="0"/>
              <a:t>France where about </a:t>
            </a:r>
            <a:r>
              <a:rPr lang="en-US" altLang="en-US" sz="1800" dirty="0"/>
              <a:t>80% of its power from </a:t>
            </a:r>
            <a:r>
              <a:rPr lang="en-US" altLang="en-US" sz="1800" dirty="0" smtClean="0"/>
              <a:t>nuclear</a:t>
            </a:r>
          </a:p>
          <a:p>
            <a:pPr>
              <a:lnSpc>
                <a:spcPct val="90000"/>
              </a:lnSpc>
            </a:pPr>
            <a:r>
              <a:rPr lang="en-US" altLang="en-US" sz="1800" dirty="0" smtClean="0"/>
              <a:t>The adoption of nuclear power is often politically influenced</a:t>
            </a:r>
          </a:p>
          <a:p>
            <a:pPr lvl="1">
              <a:lnSpc>
                <a:spcPct val="90000"/>
              </a:lnSpc>
            </a:pPr>
            <a:r>
              <a:rPr lang="en-GB" sz="1600" dirty="0"/>
              <a:t>All 54 of Japan's nuclear reactors were </a:t>
            </a:r>
            <a:r>
              <a:rPr lang="en-GB" sz="1600" dirty="0" smtClean="0"/>
              <a:t>temporarily shut </a:t>
            </a:r>
            <a:r>
              <a:rPr lang="en-GB" sz="1600" dirty="0"/>
              <a:t>down as of May 6, </a:t>
            </a:r>
            <a:r>
              <a:rPr lang="en-GB" sz="1600" dirty="0" smtClean="0"/>
              <a:t>2012 following  the Fukushima  disaster</a:t>
            </a:r>
          </a:p>
          <a:p>
            <a:pPr lvl="1">
              <a:lnSpc>
                <a:spcPct val="90000"/>
              </a:lnSpc>
            </a:pPr>
            <a:r>
              <a:rPr lang="en-GB" altLang="en-US" sz="1600" dirty="0" smtClean="0"/>
              <a:t>Germany has decided to phase out nuclear  power as have a  number of other countries</a:t>
            </a:r>
          </a:p>
          <a:p>
            <a:pPr lvl="1">
              <a:lnSpc>
                <a:spcPct val="90000"/>
              </a:lnSpc>
            </a:pPr>
            <a:r>
              <a:rPr lang="en-GB" altLang="en-US" sz="1600" dirty="0" smtClean="0"/>
              <a:t>There are many countries with no nuclear power plants</a:t>
            </a:r>
            <a:endParaRPr lang="en-US" altLang="en-US" sz="16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4818" name="Picture 2" descr="http://www.movehut.co.uk/news/wp-content/uploads/2012/03/Nuclear-Power-Really-Good-for-Britain-1024x102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76400"/>
            <a:ext cx="1904999"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3200" y="6400800"/>
            <a:ext cx="1371600" cy="307777"/>
          </a:xfrm>
          <a:prstGeom prst="rect">
            <a:avLst/>
          </a:prstGeom>
          <a:noFill/>
        </p:spPr>
        <p:txBody>
          <a:bodyPr wrap="square" rtlCol="0">
            <a:spAutoFit/>
          </a:bodyPr>
          <a:lstStyle/>
          <a:p>
            <a:r>
              <a:rPr lang="en-GB" sz="1400" dirty="0" smtClean="0"/>
              <a:t>Calder Hall</a:t>
            </a:r>
            <a:endParaRPr lang="en-GB" sz="1400" dirty="0"/>
          </a:p>
        </p:txBody>
      </p:sp>
      <p:pic>
        <p:nvPicPr>
          <p:cNvPr id="23554" name="Picture 2" descr="Calder Hall cloc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660" y="3962399"/>
            <a:ext cx="3172139" cy="241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5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Nuclear Power</a:t>
            </a:r>
            <a:endParaRPr lang="en-GB" dirty="0"/>
          </a:p>
        </p:txBody>
      </p:sp>
      <p:sp>
        <p:nvSpPr>
          <p:cNvPr id="2" name="Content Placeholder 1"/>
          <p:cNvSpPr>
            <a:spLocks noGrp="1"/>
          </p:cNvSpPr>
          <p:nvPr>
            <p:ph sz="half" idx="1"/>
          </p:nvPr>
        </p:nvSpPr>
        <p:spPr>
          <a:xfrm>
            <a:off x="228600" y="1870599"/>
            <a:ext cx="4876800" cy="4709315"/>
          </a:xfrm>
        </p:spPr>
        <p:txBody>
          <a:bodyPr>
            <a:noAutofit/>
          </a:bodyPr>
          <a:lstStyle/>
          <a:p>
            <a:pPr>
              <a:lnSpc>
                <a:spcPct val="90000"/>
              </a:lnSpc>
            </a:pPr>
            <a:r>
              <a:rPr lang="en-US" altLang="en-US" sz="1800" dirty="0" smtClean="0"/>
              <a:t>The basic physics behind nuclear power involves the structure of atoms and their nuclei</a:t>
            </a:r>
          </a:p>
          <a:p>
            <a:pPr lvl="1">
              <a:lnSpc>
                <a:spcPct val="90000"/>
              </a:lnSpc>
            </a:pPr>
            <a:r>
              <a:rPr lang="en-US" altLang="en-US" sz="1600" dirty="0" smtClean="0"/>
              <a:t>An atom comprises a nucleus and electrons</a:t>
            </a:r>
          </a:p>
          <a:p>
            <a:pPr lvl="1">
              <a:lnSpc>
                <a:spcPct val="90000"/>
              </a:lnSpc>
            </a:pPr>
            <a:r>
              <a:rPr lang="en-US" altLang="en-US" sz="1600" dirty="0" smtClean="0"/>
              <a:t>A nucleus comprises protons (positively charged) and neutrons (no charge)</a:t>
            </a:r>
          </a:p>
          <a:p>
            <a:pPr lvl="1">
              <a:lnSpc>
                <a:spcPct val="90000"/>
              </a:lnSpc>
            </a:pPr>
            <a:r>
              <a:rPr lang="en-US" altLang="en-US" sz="1600" dirty="0" smtClean="0"/>
              <a:t>The atomic number of an atom is just the number of protons (equal to the number of electrons)</a:t>
            </a:r>
          </a:p>
          <a:p>
            <a:pPr lvl="1">
              <a:lnSpc>
                <a:spcPct val="90000"/>
              </a:lnSpc>
            </a:pPr>
            <a:r>
              <a:rPr lang="en-US" altLang="en-US" sz="1600" dirty="0" smtClean="0"/>
              <a:t>The atomic mass of an atom is the total number of protons and neutrons</a:t>
            </a:r>
          </a:p>
          <a:p>
            <a:pPr lvl="1">
              <a:lnSpc>
                <a:spcPct val="90000"/>
              </a:lnSpc>
            </a:pPr>
            <a:r>
              <a:rPr lang="en-US" altLang="en-US" sz="1600" dirty="0" smtClean="0"/>
              <a:t>An isotope is a different form of the same element with a different atomic mass</a:t>
            </a:r>
          </a:p>
          <a:p>
            <a:pPr lvl="2">
              <a:lnSpc>
                <a:spcPct val="90000"/>
              </a:lnSpc>
            </a:pPr>
            <a:r>
              <a:rPr lang="en-US" altLang="en-US" sz="1400" dirty="0" smtClean="0"/>
              <a:t>Uranium has an atomic number 92</a:t>
            </a:r>
          </a:p>
          <a:p>
            <a:pPr lvl="2">
              <a:lnSpc>
                <a:spcPct val="90000"/>
              </a:lnSpc>
            </a:pPr>
            <a:r>
              <a:rPr lang="en-US" altLang="en-US" sz="1400" dirty="0" smtClean="0"/>
              <a:t>Uranium 238 has 92 protons and  238-92 neutrons</a:t>
            </a:r>
          </a:p>
          <a:p>
            <a:pPr lvl="2">
              <a:lnSpc>
                <a:spcPct val="90000"/>
              </a:lnSpc>
            </a:pPr>
            <a:r>
              <a:rPr lang="en-US" altLang="en-US" sz="1400" dirty="0" smtClean="0"/>
              <a:t>Uranium 235 has 92 protons and 235-92 neutrons</a:t>
            </a:r>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372" y="1905000"/>
            <a:ext cx="2288385"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descr="http://www.ganil-spiral2.eu/images-presentation-us/schema-1/noyau-durani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372" y="4267200"/>
            <a:ext cx="264811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3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Nuclear Power</a:t>
            </a:r>
            <a:endParaRPr lang="en-GB" dirty="0"/>
          </a:p>
        </p:txBody>
      </p:sp>
      <p:sp>
        <p:nvSpPr>
          <p:cNvPr id="2" name="Content Placeholder 1"/>
          <p:cNvSpPr>
            <a:spLocks noGrp="1"/>
          </p:cNvSpPr>
          <p:nvPr>
            <p:ph sz="half" idx="1"/>
          </p:nvPr>
        </p:nvSpPr>
        <p:spPr>
          <a:xfrm>
            <a:off x="228600" y="1870599"/>
            <a:ext cx="4876800" cy="4709315"/>
          </a:xfrm>
        </p:spPr>
        <p:txBody>
          <a:bodyPr>
            <a:noAutofit/>
          </a:bodyPr>
          <a:lstStyle/>
          <a:p>
            <a:pPr>
              <a:lnSpc>
                <a:spcPct val="90000"/>
              </a:lnSpc>
            </a:pPr>
            <a:r>
              <a:rPr lang="en-US" altLang="en-US" sz="1800" dirty="0" smtClean="0"/>
              <a:t>The key process behind nuclear energy is nuclear fission</a:t>
            </a:r>
          </a:p>
          <a:p>
            <a:pPr lvl="1"/>
            <a:r>
              <a:rPr lang="en-GB" altLang="en-US" sz="1600" dirty="0"/>
              <a:t>Nucleus breaks down into two or three fragments accompanied by a few free neutrons and the release of very large quantities of </a:t>
            </a:r>
            <a:r>
              <a:rPr lang="en-GB" altLang="en-US" sz="1600" dirty="0" smtClean="0"/>
              <a:t>energy </a:t>
            </a:r>
            <a:endParaRPr lang="en-GB" altLang="en-US" sz="1600" dirty="0"/>
          </a:p>
          <a:p>
            <a:r>
              <a:rPr lang="en-GB" altLang="en-US" sz="1800" dirty="0" smtClean="0"/>
              <a:t>Fission </a:t>
            </a:r>
            <a:r>
              <a:rPr lang="en-GB" altLang="en-US" sz="1800" dirty="0"/>
              <a:t>of 1 kg of </a:t>
            </a:r>
            <a:r>
              <a:rPr lang="en-GB" altLang="en-US" sz="1800" dirty="0" smtClean="0"/>
              <a:t>uranium - 235 </a:t>
            </a:r>
            <a:r>
              <a:rPr lang="en-GB" altLang="en-US" sz="1800" dirty="0"/>
              <a:t>produces as much energy as burning 3000 tonnes of coal.</a:t>
            </a:r>
          </a:p>
          <a:p>
            <a:r>
              <a:rPr lang="en-GB" altLang="en-US" sz="1800" dirty="0"/>
              <a:t>Free neutrons are available for further f</a:t>
            </a:r>
            <a:r>
              <a:rPr lang="en-GB" altLang="en-US" sz="1800" dirty="0" smtClean="0"/>
              <a:t>ission </a:t>
            </a:r>
            <a:r>
              <a:rPr lang="en-GB" altLang="en-US" sz="1800" dirty="0"/>
              <a:t>reactions</a:t>
            </a:r>
          </a:p>
          <a:p>
            <a:r>
              <a:rPr lang="en-GB" altLang="en-US" sz="1800" dirty="0" smtClean="0"/>
              <a:t>Elements </a:t>
            </a:r>
            <a:r>
              <a:rPr lang="en-GB" altLang="en-US" sz="1800" dirty="0"/>
              <a:t>which undergo fission </a:t>
            </a:r>
            <a:r>
              <a:rPr lang="en-GB" altLang="en-US" sz="1800" dirty="0" smtClean="0"/>
              <a:t>following </a:t>
            </a:r>
            <a:r>
              <a:rPr lang="en-GB" altLang="en-US" sz="1800" dirty="0"/>
              <a:t>capture of a neutron such as </a:t>
            </a:r>
            <a:r>
              <a:rPr lang="en-GB" altLang="en-US" sz="1800" dirty="0" smtClean="0"/>
              <a:t>uranium </a:t>
            </a:r>
            <a:r>
              <a:rPr lang="en-GB" altLang="en-US" sz="1800" dirty="0"/>
              <a:t>- 235 are known as </a:t>
            </a:r>
            <a:r>
              <a:rPr lang="en-GB" altLang="en-US" sz="1800" dirty="0" smtClean="0"/>
              <a:t>fissile</a:t>
            </a: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pSp>
        <p:nvGrpSpPr>
          <p:cNvPr id="9" name="Group 8"/>
          <p:cNvGrpSpPr>
            <a:grpSpLocks/>
          </p:cNvGrpSpPr>
          <p:nvPr/>
        </p:nvGrpSpPr>
        <p:grpSpPr bwMode="auto">
          <a:xfrm>
            <a:off x="5991081" y="2813301"/>
            <a:ext cx="615587" cy="668325"/>
            <a:chOff x="624" y="816"/>
            <a:chExt cx="767" cy="794"/>
          </a:xfrm>
        </p:grpSpPr>
        <p:sp>
          <p:nvSpPr>
            <p:cNvPr id="86" name="Oval 85"/>
            <p:cNvSpPr>
              <a:spLocks noChangeArrowheads="1"/>
            </p:cNvSpPr>
            <p:nvPr/>
          </p:nvSpPr>
          <p:spPr bwMode="auto">
            <a:xfrm>
              <a:off x="821" y="903"/>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87" name="Oval 86"/>
            <p:cNvSpPr>
              <a:spLocks noChangeArrowheads="1"/>
            </p:cNvSpPr>
            <p:nvPr/>
          </p:nvSpPr>
          <p:spPr bwMode="auto">
            <a:xfrm>
              <a:off x="821" y="1040"/>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88" name="Oval 87"/>
            <p:cNvSpPr>
              <a:spLocks noChangeArrowheads="1"/>
            </p:cNvSpPr>
            <p:nvPr/>
          </p:nvSpPr>
          <p:spPr bwMode="auto">
            <a:xfrm>
              <a:off x="964" y="1040"/>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89" name="Oval 88"/>
            <p:cNvSpPr>
              <a:spLocks noChangeArrowheads="1"/>
            </p:cNvSpPr>
            <p:nvPr/>
          </p:nvSpPr>
          <p:spPr bwMode="auto">
            <a:xfrm>
              <a:off x="721" y="1040"/>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0" name="Oval 89"/>
            <p:cNvSpPr>
              <a:spLocks noChangeArrowheads="1"/>
            </p:cNvSpPr>
            <p:nvPr/>
          </p:nvSpPr>
          <p:spPr bwMode="auto">
            <a:xfrm>
              <a:off x="768" y="120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1" name="Oval 90"/>
            <p:cNvSpPr>
              <a:spLocks noChangeArrowheads="1"/>
            </p:cNvSpPr>
            <p:nvPr/>
          </p:nvSpPr>
          <p:spPr bwMode="auto">
            <a:xfrm>
              <a:off x="944" y="1104"/>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2" name="Oval 91"/>
            <p:cNvSpPr>
              <a:spLocks noChangeArrowheads="1"/>
            </p:cNvSpPr>
            <p:nvPr/>
          </p:nvSpPr>
          <p:spPr bwMode="auto">
            <a:xfrm>
              <a:off x="1008" y="1158"/>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3" name="Oval 92"/>
            <p:cNvSpPr>
              <a:spLocks noChangeArrowheads="1"/>
            </p:cNvSpPr>
            <p:nvPr/>
          </p:nvSpPr>
          <p:spPr bwMode="auto">
            <a:xfrm>
              <a:off x="672" y="1296"/>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4" name="Oval 93"/>
            <p:cNvSpPr>
              <a:spLocks noChangeArrowheads="1"/>
            </p:cNvSpPr>
            <p:nvPr/>
          </p:nvSpPr>
          <p:spPr bwMode="auto">
            <a:xfrm>
              <a:off x="837" y="1137"/>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5" name="Oval 94"/>
            <p:cNvSpPr>
              <a:spLocks noChangeArrowheads="1"/>
            </p:cNvSpPr>
            <p:nvPr/>
          </p:nvSpPr>
          <p:spPr bwMode="auto">
            <a:xfrm>
              <a:off x="999" y="991"/>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6" name="Oval 95"/>
            <p:cNvSpPr>
              <a:spLocks noChangeArrowheads="1"/>
            </p:cNvSpPr>
            <p:nvPr/>
          </p:nvSpPr>
          <p:spPr bwMode="auto">
            <a:xfrm>
              <a:off x="1011" y="913"/>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7" name="Oval 96"/>
            <p:cNvSpPr>
              <a:spLocks noChangeArrowheads="1"/>
            </p:cNvSpPr>
            <p:nvPr/>
          </p:nvSpPr>
          <p:spPr bwMode="auto">
            <a:xfrm>
              <a:off x="1104" y="864"/>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98" name="Oval 97"/>
            <p:cNvSpPr>
              <a:spLocks noChangeArrowheads="1"/>
            </p:cNvSpPr>
            <p:nvPr/>
          </p:nvSpPr>
          <p:spPr bwMode="auto">
            <a:xfrm>
              <a:off x="912" y="86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99" name="Oval 98"/>
            <p:cNvSpPr>
              <a:spLocks noChangeArrowheads="1"/>
            </p:cNvSpPr>
            <p:nvPr/>
          </p:nvSpPr>
          <p:spPr bwMode="auto">
            <a:xfrm>
              <a:off x="1041" y="104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00" name="Oval 99"/>
            <p:cNvSpPr>
              <a:spLocks noChangeArrowheads="1"/>
            </p:cNvSpPr>
            <p:nvPr/>
          </p:nvSpPr>
          <p:spPr bwMode="auto">
            <a:xfrm>
              <a:off x="748" y="1149"/>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01" name="Oval 100"/>
            <p:cNvSpPr>
              <a:spLocks noChangeArrowheads="1"/>
            </p:cNvSpPr>
            <p:nvPr/>
          </p:nvSpPr>
          <p:spPr bwMode="auto">
            <a:xfrm>
              <a:off x="925" y="977"/>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02" name="Oval 101"/>
            <p:cNvSpPr>
              <a:spLocks noChangeArrowheads="1"/>
            </p:cNvSpPr>
            <p:nvPr/>
          </p:nvSpPr>
          <p:spPr bwMode="auto">
            <a:xfrm>
              <a:off x="1037" y="1123"/>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03" name="Oval 102"/>
            <p:cNvSpPr>
              <a:spLocks noChangeArrowheads="1"/>
            </p:cNvSpPr>
            <p:nvPr/>
          </p:nvSpPr>
          <p:spPr bwMode="auto">
            <a:xfrm>
              <a:off x="925" y="1119"/>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04" name="Oval 103"/>
            <p:cNvSpPr>
              <a:spLocks noChangeArrowheads="1"/>
            </p:cNvSpPr>
            <p:nvPr/>
          </p:nvSpPr>
          <p:spPr bwMode="auto">
            <a:xfrm>
              <a:off x="746" y="108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05" name="Oval 104"/>
            <p:cNvSpPr>
              <a:spLocks noChangeArrowheads="1"/>
            </p:cNvSpPr>
            <p:nvPr/>
          </p:nvSpPr>
          <p:spPr bwMode="auto">
            <a:xfrm>
              <a:off x="768" y="864"/>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06" name="Oval 105"/>
            <p:cNvSpPr>
              <a:spLocks noChangeArrowheads="1"/>
            </p:cNvSpPr>
            <p:nvPr/>
          </p:nvSpPr>
          <p:spPr bwMode="auto">
            <a:xfrm>
              <a:off x="720" y="1344"/>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07" name="Oval 106"/>
            <p:cNvSpPr>
              <a:spLocks noChangeArrowheads="1"/>
            </p:cNvSpPr>
            <p:nvPr/>
          </p:nvSpPr>
          <p:spPr bwMode="auto">
            <a:xfrm>
              <a:off x="1060" y="1136"/>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08" name="Oval 107"/>
            <p:cNvSpPr>
              <a:spLocks noChangeArrowheads="1"/>
            </p:cNvSpPr>
            <p:nvPr/>
          </p:nvSpPr>
          <p:spPr bwMode="auto">
            <a:xfrm>
              <a:off x="817" y="1136"/>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09" name="Oval 108"/>
            <p:cNvSpPr>
              <a:spLocks noChangeArrowheads="1"/>
            </p:cNvSpPr>
            <p:nvPr/>
          </p:nvSpPr>
          <p:spPr bwMode="auto">
            <a:xfrm>
              <a:off x="864" y="1296"/>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0" name="Oval 109"/>
            <p:cNvSpPr>
              <a:spLocks noChangeArrowheads="1"/>
            </p:cNvSpPr>
            <p:nvPr/>
          </p:nvSpPr>
          <p:spPr bwMode="auto">
            <a:xfrm>
              <a:off x="868" y="1176"/>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1" name="Oval 110"/>
            <p:cNvSpPr>
              <a:spLocks noChangeArrowheads="1"/>
            </p:cNvSpPr>
            <p:nvPr/>
          </p:nvSpPr>
          <p:spPr bwMode="auto">
            <a:xfrm>
              <a:off x="932" y="123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2" name="Oval 111"/>
            <p:cNvSpPr>
              <a:spLocks noChangeArrowheads="1"/>
            </p:cNvSpPr>
            <p:nvPr/>
          </p:nvSpPr>
          <p:spPr bwMode="auto">
            <a:xfrm>
              <a:off x="1152" y="912"/>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3" name="Oval 112"/>
            <p:cNvSpPr>
              <a:spLocks noChangeArrowheads="1"/>
            </p:cNvSpPr>
            <p:nvPr/>
          </p:nvSpPr>
          <p:spPr bwMode="auto">
            <a:xfrm>
              <a:off x="761" y="1209"/>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4" name="Oval 113"/>
            <p:cNvSpPr>
              <a:spLocks noChangeArrowheads="1"/>
            </p:cNvSpPr>
            <p:nvPr/>
          </p:nvSpPr>
          <p:spPr bwMode="auto">
            <a:xfrm>
              <a:off x="1095" y="1087"/>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5" name="Oval 114"/>
            <p:cNvSpPr>
              <a:spLocks noChangeArrowheads="1"/>
            </p:cNvSpPr>
            <p:nvPr/>
          </p:nvSpPr>
          <p:spPr bwMode="auto">
            <a:xfrm>
              <a:off x="1107" y="1009"/>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6" name="Oval 115"/>
            <p:cNvSpPr>
              <a:spLocks noChangeArrowheads="1"/>
            </p:cNvSpPr>
            <p:nvPr/>
          </p:nvSpPr>
          <p:spPr bwMode="auto">
            <a:xfrm>
              <a:off x="1166" y="1047"/>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17" name="Oval 116"/>
            <p:cNvSpPr>
              <a:spLocks noChangeArrowheads="1"/>
            </p:cNvSpPr>
            <p:nvPr/>
          </p:nvSpPr>
          <p:spPr bwMode="auto">
            <a:xfrm>
              <a:off x="1056" y="86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18" name="Oval 117"/>
            <p:cNvSpPr>
              <a:spLocks noChangeArrowheads="1"/>
            </p:cNvSpPr>
            <p:nvPr/>
          </p:nvSpPr>
          <p:spPr bwMode="auto">
            <a:xfrm>
              <a:off x="1137" y="1140"/>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19" name="Oval 118"/>
            <p:cNvSpPr>
              <a:spLocks noChangeArrowheads="1"/>
            </p:cNvSpPr>
            <p:nvPr/>
          </p:nvSpPr>
          <p:spPr bwMode="auto">
            <a:xfrm>
              <a:off x="844" y="1245"/>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20" name="Oval 119"/>
            <p:cNvSpPr>
              <a:spLocks noChangeArrowheads="1"/>
            </p:cNvSpPr>
            <p:nvPr/>
          </p:nvSpPr>
          <p:spPr bwMode="auto">
            <a:xfrm>
              <a:off x="1021" y="1073"/>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21" name="Oval 120"/>
            <p:cNvSpPr>
              <a:spLocks noChangeArrowheads="1"/>
            </p:cNvSpPr>
            <p:nvPr/>
          </p:nvSpPr>
          <p:spPr bwMode="auto">
            <a:xfrm>
              <a:off x="961" y="1195"/>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22" name="Oval 121"/>
            <p:cNvSpPr>
              <a:spLocks noChangeArrowheads="1"/>
            </p:cNvSpPr>
            <p:nvPr/>
          </p:nvSpPr>
          <p:spPr bwMode="auto">
            <a:xfrm>
              <a:off x="849" y="1191"/>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23" name="Oval 122"/>
            <p:cNvSpPr>
              <a:spLocks noChangeArrowheads="1"/>
            </p:cNvSpPr>
            <p:nvPr/>
          </p:nvSpPr>
          <p:spPr bwMode="auto">
            <a:xfrm>
              <a:off x="842" y="1180"/>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24" name="Oval 123"/>
            <p:cNvSpPr>
              <a:spLocks noChangeArrowheads="1"/>
            </p:cNvSpPr>
            <p:nvPr/>
          </p:nvSpPr>
          <p:spPr bwMode="auto">
            <a:xfrm>
              <a:off x="1013" y="1095"/>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25" name="Oval 124"/>
            <p:cNvSpPr>
              <a:spLocks noChangeArrowheads="1"/>
            </p:cNvSpPr>
            <p:nvPr/>
          </p:nvSpPr>
          <p:spPr bwMode="auto">
            <a:xfrm>
              <a:off x="841" y="1208"/>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26" name="Oval 125"/>
            <p:cNvSpPr>
              <a:spLocks noChangeArrowheads="1"/>
            </p:cNvSpPr>
            <p:nvPr/>
          </p:nvSpPr>
          <p:spPr bwMode="auto">
            <a:xfrm>
              <a:off x="984" y="1208"/>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27" name="Oval 126"/>
            <p:cNvSpPr>
              <a:spLocks noChangeArrowheads="1"/>
            </p:cNvSpPr>
            <p:nvPr/>
          </p:nvSpPr>
          <p:spPr bwMode="auto">
            <a:xfrm>
              <a:off x="1200" y="1296"/>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28" name="Oval 127"/>
            <p:cNvSpPr>
              <a:spLocks noChangeArrowheads="1"/>
            </p:cNvSpPr>
            <p:nvPr/>
          </p:nvSpPr>
          <p:spPr bwMode="auto">
            <a:xfrm>
              <a:off x="960" y="1488"/>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29" name="Oval 128"/>
            <p:cNvSpPr>
              <a:spLocks noChangeArrowheads="1"/>
            </p:cNvSpPr>
            <p:nvPr/>
          </p:nvSpPr>
          <p:spPr bwMode="auto">
            <a:xfrm>
              <a:off x="672" y="96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30" name="Oval 129"/>
            <p:cNvSpPr>
              <a:spLocks noChangeArrowheads="1"/>
            </p:cNvSpPr>
            <p:nvPr/>
          </p:nvSpPr>
          <p:spPr bwMode="auto">
            <a:xfrm>
              <a:off x="1028" y="1326"/>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31" name="Oval 130"/>
            <p:cNvSpPr>
              <a:spLocks noChangeArrowheads="1"/>
            </p:cNvSpPr>
            <p:nvPr/>
          </p:nvSpPr>
          <p:spPr bwMode="auto">
            <a:xfrm>
              <a:off x="1069" y="1145"/>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32" name="Oval 131"/>
            <p:cNvSpPr>
              <a:spLocks noChangeArrowheads="1"/>
            </p:cNvSpPr>
            <p:nvPr/>
          </p:nvSpPr>
          <p:spPr bwMode="auto">
            <a:xfrm>
              <a:off x="816" y="144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33" name="Oval 132"/>
            <p:cNvSpPr>
              <a:spLocks noChangeArrowheads="1"/>
            </p:cNvSpPr>
            <p:nvPr/>
          </p:nvSpPr>
          <p:spPr bwMode="auto">
            <a:xfrm>
              <a:off x="1152" y="120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34" name="Oval 133"/>
            <p:cNvSpPr>
              <a:spLocks noChangeArrowheads="1"/>
            </p:cNvSpPr>
            <p:nvPr/>
          </p:nvSpPr>
          <p:spPr bwMode="auto">
            <a:xfrm>
              <a:off x="1203" y="1105"/>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35" name="Oval 134"/>
            <p:cNvSpPr>
              <a:spLocks noChangeArrowheads="1"/>
            </p:cNvSpPr>
            <p:nvPr/>
          </p:nvSpPr>
          <p:spPr bwMode="auto">
            <a:xfrm>
              <a:off x="1104" y="1056"/>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36" name="Oval 135"/>
            <p:cNvSpPr>
              <a:spLocks noChangeArrowheads="1"/>
            </p:cNvSpPr>
            <p:nvPr/>
          </p:nvSpPr>
          <p:spPr bwMode="auto">
            <a:xfrm>
              <a:off x="1061" y="1212"/>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37" name="Oval 136"/>
            <p:cNvSpPr>
              <a:spLocks noChangeArrowheads="1"/>
            </p:cNvSpPr>
            <p:nvPr/>
          </p:nvSpPr>
          <p:spPr bwMode="auto">
            <a:xfrm>
              <a:off x="940" y="1341"/>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38" name="Oval 137"/>
            <p:cNvSpPr>
              <a:spLocks noChangeArrowheads="1"/>
            </p:cNvSpPr>
            <p:nvPr/>
          </p:nvSpPr>
          <p:spPr bwMode="auto">
            <a:xfrm>
              <a:off x="816" y="1008"/>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39" name="Oval 138"/>
            <p:cNvSpPr>
              <a:spLocks noChangeArrowheads="1"/>
            </p:cNvSpPr>
            <p:nvPr/>
          </p:nvSpPr>
          <p:spPr bwMode="auto">
            <a:xfrm>
              <a:off x="1057" y="1291"/>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40" name="Oval 139"/>
            <p:cNvSpPr>
              <a:spLocks noChangeArrowheads="1"/>
            </p:cNvSpPr>
            <p:nvPr/>
          </p:nvSpPr>
          <p:spPr bwMode="auto">
            <a:xfrm>
              <a:off x="624" y="1056"/>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41" name="Oval 140"/>
            <p:cNvSpPr>
              <a:spLocks noChangeArrowheads="1"/>
            </p:cNvSpPr>
            <p:nvPr/>
          </p:nvSpPr>
          <p:spPr bwMode="auto">
            <a:xfrm>
              <a:off x="766" y="1252"/>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42" name="Oval 141"/>
            <p:cNvSpPr>
              <a:spLocks noChangeArrowheads="1"/>
            </p:cNvSpPr>
            <p:nvPr/>
          </p:nvSpPr>
          <p:spPr bwMode="auto">
            <a:xfrm>
              <a:off x="1060" y="1368"/>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3" name="Oval 142"/>
            <p:cNvSpPr>
              <a:spLocks noChangeArrowheads="1"/>
            </p:cNvSpPr>
            <p:nvPr/>
          </p:nvSpPr>
          <p:spPr bwMode="auto">
            <a:xfrm>
              <a:off x="1104" y="144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4" name="Oval 143"/>
            <p:cNvSpPr>
              <a:spLocks noChangeArrowheads="1"/>
            </p:cNvSpPr>
            <p:nvPr/>
          </p:nvSpPr>
          <p:spPr bwMode="auto">
            <a:xfrm>
              <a:off x="864" y="144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5" name="Oval 144"/>
            <p:cNvSpPr>
              <a:spLocks noChangeArrowheads="1"/>
            </p:cNvSpPr>
            <p:nvPr/>
          </p:nvSpPr>
          <p:spPr bwMode="auto">
            <a:xfrm>
              <a:off x="1152" y="1296"/>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6" name="Oval 145"/>
            <p:cNvSpPr>
              <a:spLocks noChangeArrowheads="1"/>
            </p:cNvSpPr>
            <p:nvPr/>
          </p:nvSpPr>
          <p:spPr bwMode="auto">
            <a:xfrm>
              <a:off x="768" y="1392"/>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7" name="Oval 146"/>
            <p:cNvSpPr>
              <a:spLocks noChangeArrowheads="1"/>
            </p:cNvSpPr>
            <p:nvPr/>
          </p:nvSpPr>
          <p:spPr bwMode="auto">
            <a:xfrm>
              <a:off x="720" y="1344"/>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8" name="Oval 147"/>
            <p:cNvSpPr>
              <a:spLocks noChangeArrowheads="1"/>
            </p:cNvSpPr>
            <p:nvPr/>
          </p:nvSpPr>
          <p:spPr bwMode="auto">
            <a:xfrm>
              <a:off x="1248" y="1008"/>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49" name="Oval 148"/>
            <p:cNvSpPr>
              <a:spLocks noChangeArrowheads="1"/>
            </p:cNvSpPr>
            <p:nvPr/>
          </p:nvSpPr>
          <p:spPr bwMode="auto">
            <a:xfrm>
              <a:off x="1248" y="1152"/>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50" name="Oval 149"/>
            <p:cNvSpPr>
              <a:spLocks noChangeArrowheads="1"/>
            </p:cNvSpPr>
            <p:nvPr/>
          </p:nvSpPr>
          <p:spPr bwMode="auto">
            <a:xfrm>
              <a:off x="1008" y="816"/>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51" name="Oval 150"/>
            <p:cNvSpPr>
              <a:spLocks noChangeArrowheads="1"/>
            </p:cNvSpPr>
            <p:nvPr/>
          </p:nvSpPr>
          <p:spPr bwMode="auto">
            <a:xfrm>
              <a:off x="624" y="1152"/>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52" name="Oval 151"/>
            <p:cNvSpPr>
              <a:spLocks noChangeArrowheads="1"/>
            </p:cNvSpPr>
            <p:nvPr/>
          </p:nvSpPr>
          <p:spPr bwMode="auto">
            <a:xfrm>
              <a:off x="1008" y="1440"/>
              <a:ext cx="123" cy="122"/>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53" name="Oval 152"/>
            <p:cNvSpPr>
              <a:spLocks noChangeArrowheads="1"/>
            </p:cNvSpPr>
            <p:nvPr/>
          </p:nvSpPr>
          <p:spPr bwMode="auto">
            <a:xfrm>
              <a:off x="1200" y="1152"/>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54" name="Oval 153"/>
            <p:cNvSpPr>
              <a:spLocks noChangeArrowheads="1"/>
            </p:cNvSpPr>
            <p:nvPr/>
          </p:nvSpPr>
          <p:spPr bwMode="auto">
            <a:xfrm>
              <a:off x="1248" y="1200"/>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55" name="Oval 154"/>
            <p:cNvSpPr>
              <a:spLocks noChangeArrowheads="1"/>
            </p:cNvSpPr>
            <p:nvPr/>
          </p:nvSpPr>
          <p:spPr bwMode="auto">
            <a:xfrm>
              <a:off x="1152" y="134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56" name="Oval 155"/>
            <p:cNvSpPr>
              <a:spLocks noChangeArrowheads="1"/>
            </p:cNvSpPr>
            <p:nvPr/>
          </p:nvSpPr>
          <p:spPr bwMode="auto">
            <a:xfrm>
              <a:off x="960" y="1440"/>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57" name="Oval 156"/>
            <p:cNvSpPr>
              <a:spLocks noChangeArrowheads="1"/>
            </p:cNvSpPr>
            <p:nvPr/>
          </p:nvSpPr>
          <p:spPr bwMode="auto">
            <a:xfrm>
              <a:off x="816" y="134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58" name="Oval 157"/>
            <p:cNvSpPr>
              <a:spLocks noChangeArrowheads="1"/>
            </p:cNvSpPr>
            <p:nvPr/>
          </p:nvSpPr>
          <p:spPr bwMode="auto">
            <a:xfrm>
              <a:off x="1248" y="1056"/>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59" name="Oval 158"/>
            <p:cNvSpPr>
              <a:spLocks noChangeArrowheads="1"/>
            </p:cNvSpPr>
            <p:nvPr/>
          </p:nvSpPr>
          <p:spPr bwMode="auto">
            <a:xfrm>
              <a:off x="1152" y="1008"/>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60" name="Oval 159"/>
            <p:cNvSpPr>
              <a:spLocks noChangeArrowheads="1"/>
            </p:cNvSpPr>
            <p:nvPr/>
          </p:nvSpPr>
          <p:spPr bwMode="auto">
            <a:xfrm>
              <a:off x="624" y="1248"/>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61" name="Oval 160"/>
            <p:cNvSpPr>
              <a:spLocks noChangeArrowheads="1"/>
            </p:cNvSpPr>
            <p:nvPr/>
          </p:nvSpPr>
          <p:spPr bwMode="auto">
            <a:xfrm>
              <a:off x="720" y="912"/>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62" name="Oval 161"/>
            <p:cNvSpPr>
              <a:spLocks noChangeArrowheads="1"/>
            </p:cNvSpPr>
            <p:nvPr/>
          </p:nvSpPr>
          <p:spPr bwMode="auto">
            <a:xfrm>
              <a:off x="864" y="816"/>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grpSp>
      <p:sp>
        <p:nvSpPr>
          <p:cNvPr id="10" name="Oval 9"/>
          <p:cNvSpPr>
            <a:spLocks noChangeArrowheads="1"/>
          </p:cNvSpPr>
          <p:nvPr/>
        </p:nvSpPr>
        <p:spPr bwMode="auto">
          <a:xfrm>
            <a:off x="5140029" y="3091065"/>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1" name="Oval 10"/>
          <p:cNvSpPr>
            <a:spLocks noChangeArrowheads="1"/>
          </p:cNvSpPr>
          <p:nvPr/>
        </p:nvSpPr>
        <p:spPr bwMode="auto">
          <a:xfrm>
            <a:off x="7391597" y="4457171"/>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2" name="Oval 11"/>
          <p:cNvSpPr>
            <a:spLocks noChangeArrowheads="1"/>
          </p:cNvSpPr>
          <p:nvPr/>
        </p:nvSpPr>
        <p:spPr bwMode="auto">
          <a:xfrm>
            <a:off x="7246328" y="4531242"/>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3" name="Oval 12"/>
          <p:cNvSpPr>
            <a:spLocks noChangeArrowheads="1"/>
          </p:cNvSpPr>
          <p:nvPr/>
        </p:nvSpPr>
        <p:spPr bwMode="auto">
          <a:xfrm>
            <a:off x="7323376" y="4490840"/>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4" name="Oval 13"/>
          <p:cNvSpPr>
            <a:spLocks noChangeArrowheads="1"/>
          </p:cNvSpPr>
          <p:nvPr/>
        </p:nvSpPr>
        <p:spPr bwMode="auto">
          <a:xfrm>
            <a:off x="7380360" y="4274519"/>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5" name="Oval 14"/>
          <p:cNvSpPr>
            <a:spLocks noChangeArrowheads="1"/>
          </p:cNvSpPr>
          <p:nvPr/>
        </p:nvSpPr>
        <p:spPr bwMode="auto">
          <a:xfrm>
            <a:off x="7400425" y="4531242"/>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6" name="Oval 15"/>
          <p:cNvSpPr>
            <a:spLocks noChangeArrowheads="1"/>
          </p:cNvSpPr>
          <p:nvPr/>
        </p:nvSpPr>
        <p:spPr bwMode="auto">
          <a:xfrm>
            <a:off x="7246328" y="4450437"/>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7" name="Oval 16"/>
          <p:cNvSpPr>
            <a:spLocks noChangeArrowheads="1"/>
          </p:cNvSpPr>
          <p:nvPr/>
        </p:nvSpPr>
        <p:spPr bwMode="auto">
          <a:xfrm>
            <a:off x="7413266" y="4414244"/>
            <a:ext cx="98719"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18" name="Oval 17"/>
          <p:cNvSpPr>
            <a:spLocks noChangeArrowheads="1"/>
          </p:cNvSpPr>
          <p:nvPr/>
        </p:nvSpPr>
        <p:spPr bwMode="auto">
          <a:xfrm>
            <a:off x="7284852" y="4571645"/>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9" name="Oval 18"/>
          <p:cNvSpPr>
            <a:spLocks noChangeArrowheads="1"/>
          </p:cNvSpPr>
          <p:nvPr/>
        </p:nvSpPr>
        <p:spPr bwMode="auto">
          <a:xfrm>
            <a:off x="7246328" y="4410035"/>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20" name="Oval 19"/>
          <p:cNvSpPr>
            <a:spLocks noChangeArrowheads="1"/>
          </p:cNvSpPr>
          <p:nvPr/>
        </p:nvSpPr>
        <p:spPr bwMode="auto">
          <a:xfrm>
            <a:off x="7337823" y="4522825"/>
            <a:ext cx="98719"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21" name="Oval 20"/>
          <p:cNvSpPr>
            <a:spLocks noChangeArrowheads="1"/>
          </p:cNvSpPr>
          <p:nvPr/>
        </p:nvSpPr>
        <p:spPr bwMode="auto">
          <a:xfrm>
            <a:off x="7284852" y="4450437"/>
            <a:ext cx="98719"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22" name="Oval 21"/>
          <p:cNvSpPr>
            <a:spLocks noChangeArrowheads="1"/>
          </p:cNvSpPr>
          <p:nvPr/>
        </p:nvSpPr>
        <p:spPr bwMode="auto">
          <a:xfrm>
            <a:off x="7284852" y="4450437"/>
            <a:ext cx="98719" cy="102689"/>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23" name="Oval 22"/>
          <p:cNvSpPr>
            <a:spLocks noChangeArrowheads="1"/>
          </p:cNvSpPr>
          <p:nvPr/>
        </p:nvSpPr>
        <p:spPr bwMode="auto">
          <a:xfrm>
            <a:off x="7361901" y="4369633"/>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24" name="Oval 23"/>
          <p:cNvSpPr>
            <a:spLocks noChangeArrowheads="1"/>
          </p:cNvSpPr>
          <p:nvPr/>
        </p:nvSpPr>
        <p:spPr bwMode="auto">
          <a:xfrm>
            <a:off x="7173293" y="4512724"/>
            <a:ext cx="98718"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25" name="AutoShape 96"/>
          <p:cNvSpPr>
            <a:spLocks noChangeArrowheads="1"/>
          </p:cNvSpPr>
          <p:nvPr/>
        </p:nvSpPr>
        <p:spPr bwMode="auto">
          <a:xfrm>
            <a:off x="5362653" y="3006894"/>
            <a:ext cx="493592" cy="25756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26" name="AutoShape 97"/>
          <p:cNvSpPr>
            <a:spLocks noChangeArrowheads="1"/>
          </p:cNvSpPr>
          <p:nvPr/>
        </p:nvSpPr>
        <p:spPr bwMode="auto">
          <a:xfrm rot="20216199">
            <a:off x="6381137" y="2393282"/>
            <a:ext cx="1196660" cy="257565"/>
          </a:xfrm>
          <a:prstGeom prst="rightArrow">
            <a:avLst>
              <a:gd name="adj1" fmla="val 50000"/>
              <a:gd name="adj2" fmla="val 121814"/>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27" name="AutoShape 98"/>
          <p:cNvSpPr>
            <a:spLocks noChangeArrowheads="1"/>
          </p:cNvSpPr>
          <p:nvPr/>
        </p:nvSpPr>
        <p:spPr bwMode="auto">
          <a:xfrm rot="20740695">
            <a:off x="6577772" y="2800673"/>
            <a:ext cx="841915" cy="188545"/>
          </a:xfrm>
          <a:prstGeom prst="rightArrow">
            <a:avLst>
              <a:gd name="adj1" fmla="val 50000"/>
              <a:gd name="adj2" fmla="val 117076"/>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28" name="AutoShape 99"/>
          <p:cNvSpPr>
            <a:spLocks noChangeArrowheads="1"/>
          </p:cNvSpPr>
          <p:nvPr/>
        </p:nvSpPr>
        <p:spPr bwMode="auto">
          <a:xfrm>
            <a:off x="6600244" y="3075072"/>
            <a:ext cx="880439" cy="165818"/>
          </a:xfrm>
          <a:prstGeom prst="rightArrow">
            <a:avLst>
              <a:gd name="adj1" fmla="val 50000"/>
              <a:gd name="adj2" fmla="val 139213"/>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29" name="AutoShape 100"/>
          <p:cNvSpPr>
            <a:spLocks noChangeArrowheads="1"/>
          </p:cNvSpPr>
          <p:nvPr/>
        </p:nvSpPr>
        <p:spPr bwMode="auto">
          <a:xfrm rot="1405483">
            <a:off x="6488684" y="3447111"/>
            <a:ext cx="912543" cy="169185"/>
          </a:xfrm>
          <a:prstGeom prst="rightArrow">
            <a:avLst>
              <a:gd name="adj1" fmla="val 50000"/>
              <a:gd name="adj2" fmla="val 141418"/>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0" name="AutoShape 101"/>
          <p:cNvSpPr>
            <a:spLocks noChangeArrowheads="1"/>
          </p:cNvSpPr>
          <p:nvPr/>
        </p:nvSpPr>
        <p:spPr bwMode="auto">
          <a:xfrm rot="2812472">
            <a:off x="6234689" y="3739281"/>
            <a:ext cx="1052146" cy="245592"/>
          </a:xfrm>
          <a:prstGeom prst="rightArrow">
            <a:avLst>
              <a:gd name="adj1" fmla="val 50000"/>
              <a:gd name="adj2" fmla="val 106966"/>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1" name="Oval 30"/>
          <p:cNvSpPr>
            <a:spLocks noChangeArrowheads="1"/>
          </p:cNvSpPr>
          <p:nvPr/>
        </p:nvSpPr>
        <p:spPr bwMode="auto">
          <a:xfrm>
            <a:off x="7316153" y="4317446"/>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2" name="Oval 31"/>
          <p:cNvSpPr>
            <a:spLocks noChangeArrowheads="1"/>
          </p:cNvSpPr>
          <p:nvPr/>
        </p:nvSpPr>
        <p:spPr bwMode="auto">
          <a:xfrm>
            <a:off x="7046484" y="4236641"/>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3" name="Oval 32"/>
          <p:cNvSpPr>
            <a:spLocks noChangeArrowheads="1"/>
          </p:cNvSpPr>
          <p:nvPr/>
        </p:nvSpPr>
        <p:spPr bwMode="auto">
          <a:xfrm>
            <a:off x="7277629" y="4155837"/>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4" name="Oval 33"/>
          <p:cNvSpPr>
            <a:spLocks noChangeArrowheads="1"/>
          </p:cNvSpPr>
          <p:nvPr/>
        </p:nvSpPr>
        <p:spPr bwMode="auto">
          <a:xfrm>
            <a:off x="7200581" y="4277044"/>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35" name="Oval 34"/>
          <p:cNvSpPr>
            <a:spLocks noChangeArrowheads="1"/>
          </p:cNvSpPr>
          <p:nvPr/>
        </p:nvSpPr>
        <p:spPr bwMode="auto">
          <a:xfrm>
            <a:off x="7162056" y="4317446"/>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36" name="Oval 35"/>
          <p:cNvSpPr>
            <a:spLocks noChangeArrowheads="1"/>
          </p:cNvSpPr>
          <p:nvPr/>
        </p:nvSpPr>
        <p:spPr bwMode="auto">
          <a:xfrm>
            <a:off x="7200581" y="4155837"/>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7" name="Oval 36"/>
          <p:cNvSpPr>
            <a:spLocks noChangeArrowheads="1"/>
          </p:cNvSpPr>
          <p:nvPr/>
        </p:nvSpPr>
        <p:spPr bwMode="auto">
          <a:xfrm>
            <a:off x="7239105" y="4317446"/>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38" name="Oval 37"/>
          <p:cNvSpPr>
            <a:spLocks noChangeArrowheads="1"/>
          </p:cNvSpPr>
          <p:nvPr/>
        </p:nvSpPr>
        <p:spPr bwMode="auto">
          <a:xfrm>
            <a:off x="7085008" y="4317446"/>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39" name="Oval 38"/>
          <p:cNvSpPr>
            <a:spLocks noChangeArrowheads="1"/>
          </p:cNvSpPr>
          <p:nvPr/>
        </p:nvSpPr>
        <p:spPr bwMode="auto">
          <a:xfrm>
            <a:off x="7200581" y="4438653"/>
            <a:ext cx="98718"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0" name="Oval 39"/>
          <p:cNvSpPr>
            <a:spLocks noChangeArrowheads="1"/>
          </p:cNvSpPr>
          <p:nvPr/>
        </p:nvSpPr>
        <p:spPr bwMode="auto">
          <a:xfrm>
            <a:off x="7277629" y="4398251"/>
            <a:ext cx="114770" cy="115315"/>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41" name="Oval 40"/>
          <p:cNvSpPr>
            <a:spLocks noChangeArrowheads="1"/>
          </p:cNvSpPr>
          <p:nvPr/>
        </p:nvSpPr>
        <p:spPr bwMode="auto">
          <a:xfrm>
            <a:off x="7277629" y="4236641"/>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2" name="Oval 41"/>
          <p:cNvSpPr>
            <a:spLocks noChangeArrowheads="1"/>
          </p:cNvSpPr>
          <p:nvPr/>
        </p:nvSpPr>
        <p:spPr bwMode="auto">
          <a:xfrm>
            <a:off x="7123532" y="4398251"/>
            <a:ext cx="98718"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3" name="Oval 42"/>
          <p:cNvSpPr>
            <a:spLocks noChangeArrowheads="1"/>
          </p:cNvSpPr>
          <p:nvPr/>
        </p:nvSpPr>
        <p:spPr bwMode="auto">
          <a:xfrm>
            <a:off x="7162056" y="4236641"/>
            <a:ext cx="98718" cy="102689"/>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4" name="Oval 43"/>
          <p:cNvSpPr>
            <a:spLocks noChangeArrowheads="1"/>
          </p:cNvSpPr>
          <p:nvPr/>
        </p:nvSpPr>
        <p:spPr bwMode="auto">
          <a:xfrm>
            <a:off x="7123532" y="4196239"/>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grpSp>
        <p:nvGrpSpPr>
          <p:cNvPr id="45" name="Group 44"/>
          <p:cNvGrpSpPr>
            <a:grpSpLocks/>
          </p:cNvGrpSpPr>
          <p:nvPr/>
        </p:nvGrpSpPr>
        <p:grpSpPr bwMode="auto">
          <a:xfrm>
            <a:off x="7561744" y="2119721"/>
            <a:ext cx="493591" cy="509238"/>
            <a:chOff x="720" y="3120"/>
            <a:chExt cx="615" cy="605"/>
          </a:xfrm>
        </p:grpSpPr>
        <p:sp>
          <p:nvSpPr>
            <p:cNvPr id="58" name="Oval 57"/>
            <p:cNvSpPr>
              <a:spLocks noChangeArrowheads="1"/>
            </p:cNvSpPr>
            <p:nvPr/>
          </p:nvSpPr>
          <p:spPr bwMode="auto">
            <a:xfrm>
              <a:off x="1056" y="3312"/>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59" name="Oval 58"/>
            <p:cNvSpPr>
              <a:spLocks noChangeArrowheads="1"/>
            </p:cNvSpPr>
            <p:nvPr/>
          </p:nvSpPr>
          <p:spPr bwMode="auto">
            <a:xfrm>
              <a:off x="720" y="3216"/>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60" name="Oval 59"/>
            <p:cNvSpPr>
              <a:spLocks noChangeArrowheads="1"/>
            </p:cNvSpPr>
            <p:nvPr/>
          </p:nvSpPr>
          <p:spPr bwMode="auto">
            <a:xfrm>
              <a:off x="1008" y="3120"/>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61" name="Oval 60"/>
            <p:cNvSpPr>
              <a:spLocks noChangeArrowheads="1"/>
            </p:cNvSpPr>
            <p:nvPr/>
          </p:nvSpPr>
          <p:spPr bwMode="auto">
            <a:xfrm>
              <a:off x="912" y="326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62" name="Oval 61"/>
            <p:cNvSpPr>
              <a:spLocks noChangeArrowheads="1"/>
            </p:cNvSpPr>
            <p:nvPr/>
          </p:nvSpPr>
          <p:spPr bwMode="auto">
            <a:xfrm>
              <a:off x="864" y="3312"/>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63" name="Oval 62"/>
            <p:cNvSpPr>
              <a:spLocks noChangeArrowheads="1"/>
            </p:cNvSpPr>
            <p:nvPr/>
          </p:nvSpPr>
          <p:spPr bwMode="auto">
            <a:xfrm>
              <a:off x="912" y="3120"/>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64" name="Oval 63"/>
            <p:cNvSpPr>
              <a:spLocks noChangeArrowheads="1"/>
            </p:cNvSpPr>
            <p:nvPr/>
          </p:nvSpPr>
          <p:spPr bwMode="auto">
            <a:xfrm>
              <a:off x="960" y="3312"/>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65" name="Oval 64"/>
            <p:cNvSpPr>
              <a:spLocks noChangeArrowheads="1"/>
            </p:cNvSpPr>
            <p:nvPr/>
          </p:nvSpPr>
          <p:spPr bwMode="auto">
            <a:xfrm>
              <a:off x="768" y="3312"/>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66" name="Oval 65"/>
            <p:cNvSpPr>
              <a:spLocks noChangeArrowheads="1"/>
            </p:cNvSpPr>
            <p:nvPr/>
          </p:nvSpPr>
          <p:spPr bwMode="auto">
            <a:xfrm>
              <a:off x="912" y="3456"/>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67" name="Oval 66"/>
            <p:cNvSpPr>
              <a:spLocks noChangeArrowheads="1"/>
            </p:cNvSpPr>
            <p:nvPr/>
          </p:nvSpPr>
          <p:spPr bwMode="auto">
            <a:xfrm>
              <a:off x="1008" y="3408"/>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68" name="Oval 67"/>
            <p:cNvSpPr>
              <a:spLocks noChangeArrowheads="1"/>
            </p:cNvSpPr>
            <p:nvPr/>
          </p:nvSpPr>
          <p:spPr bwMode="auto">
            <a:xfrm>
              <a:off x="1008" y="3216"/>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69" name="Oval 68"/>
            <p:cNvSpPr>
              <a:spLocks noChangeArrowheads="1"/>
            </p:cNvSpPr>
            <p:nvPr/>
          </p:nvSpPr>
          <p:spPr bwMode="auto">
            <a:xfrm>
              <a:off x="816" y="3408"/>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70" name="Oval 69"/>
            <p:cNvSpPr>
              <a:spLocks noChangeArrowheads="1"/>
            </p:cNvSpPr>
            <p:nvPr/>
          </p:nvSpPr>
          <p:spPr bwMode="auto">
            <a:xfrm>
              <a:off x="864" y="3216"/>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71" name="Oval 70"/>
            <p:cNvSpPr>
              <a:spLocks noChangeArrowheads="1"/>
            </p:cNvSpPr>
            <p:nvPr/>
          </p:nvSpPr>
          <p:spPr bwMode="auto">
            <a:xfrm>
              <a:off x="816" y="3168"/>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72" name="Oval 71"/>
            <p:cNvSpPr>
              <a:spLocks noChangeArrowheads="1"/>
            </p:cNvSpPr>
            <p:nvPr/>
          </p:nvSpPr>
          <p:spPr bwMode="auto">
            <a:xfrm>
              <a:off x="1192" y="3350"/>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73" name="Oval 72"/>
            <p:cNvSpPr>
              <a:spLocks noChangeArrowheads="1"/>
            </p:cNvSpPr>
            <p:nvPr/>
          </p:nvSpPr>
          <p:spPr bwMode="auto">
            <a:xfrm>
              <a:off x="912" y="3408"/>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74" name="Oval 73"/>
            <p:cNvSpPr>
              <a:spLocks noChangeArrowheads="1"/>
            </p:cNvSpPr>
            <p:nvPr/>
          </p:nvSpPr>
          <p:spPr bwMode="auto">
            <a:xfrm>
              <a:off x="1049" y="3167"/>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75" name="Oval 74"/>
            <p:cNvSpPr>
              <a:spLocks noChangeArrowheads="1"/>
            </p:cNvSpPr>
            <p:nvPr/>
          </p:nvSpPr>
          <p:spPr bwMode="auto">
            <a:xfrm>
              <a:off x="1104" y="3456"/>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76" name="Oval 75"/>
            <p:cNvSpPr>
              <a:spLocks noChangeArrowheads="1"/>
            </p:cNvSpPr>
            <p:nvPr/>
          </p:nvSpPr>
          <p:spPr bwMode="auto">
            <a:xfrm>
              <a:off x="1056" y="350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77" name="Oval 76"/>
            <p:cNvSpPr>
              <a:spLocks noChangeArrowheads="1"/>
            </p:cNvSpPr>
            <p:nvPr/>
          </p:nvSpPr>
          <p:spPr bwMode="auto">
            <a:xfrm>
              <a:off x="1104" y="3312"/>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78" name="Oval 77"/>
            <p:cNvSpPr>
              <a:spLocks noChangeArrowheads="1"/>
            </p:cNvSpPr>
            <p:nvPr/>
          </p:nvSpPr>
          <p:spPr bwMode="auto">
            <a:xfrm>
              <a:off x="1152" y="3504"/>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79" name="Oval 78"/>
            <p:cNvSpPr>
              <a:spLocks noChangeArrowheads="1"/>
            </p:cNvSpPr>
            <p:nvPr/>
          </p:nvSpPr>
          <p:spPr bwMode="auto">
            <a:xfrm>
              <a:off x="960" y="350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80" name="Oval 79"/>
            <p:cNvSpPr>
              <a:spLocks noChangeArrowheads="1"/>
            </p:cNvSpPr>
            <p:nvPr/>
          </p:nvSpPr>
          <p:spPr bwMode="auto">
            <a:xfrm>
              <a:off x="1192" y="3603"/>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81" name="Oval 80"/>
            <p:cNvSpPr>
              <a:spLocks noChangeArrowheads="1"/>
            </p:cNvSpPr>
            <p:nvPr/>
          </p:nvSpPr>
          <p:spPr bwMode="auto">
            <a:xfrm>
              <a:off x="1192" y="3473"/>
              <a:ext cx="143" cy="137"/>
            </a:xfrm>
            <a:prstGeom prst="ellipse">
              <a:avLst/>
            </a:prstGeom>
            <a:gradFill rotWithShape="0">
              <a:gsLst>
                <a:gs pos="0">
                  <a:srgbClr val="FFB9B9"/>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82" name="Oval 81"/>
            <p:cNvSpPr>
              <a:spLocks noChangeArrowheads="1"/>
            </p:cNvSpPr>
            <p:nvPr/>
          </p:nvSpPr>
          <p:spPr bwMode="auto">
            <a:xfrm>
              <a:off x="1192" y="3244"/>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83" name="Oval 82"/>
            <p:cNvSpPr>
              <a:spLocks noChangeArrowheads="1"/>
            </p:cNvSpPr>
            <p:nvPr/>
          </p:nvSpPr>
          <p:spPr bwMode="auto">
            <a:xfrm>
              <a:off x="1008" y="3600"/>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84" name="Oval 83"/>
            <p:cNvSpPr>
              <a:spLocks noChangeArrowheads="1"/>
            </p:cNvSpPr>
            <p:nvPr/>
          </p:nvSpPr>
          <p:spPr bwMode="auto">
            <a:xfrm>
              <a:off x="1056" y="3408"/>
              <a:ext cx="123" cy="122"/>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85" name="Oval 84"/>
            <p:cNvSpPr>
              <a:spLocks noChangeArrowheads="1"/>
            </p:cNvSpPr>
            <p:nvPr/>
          </p:nvSpPr>
          <p:spPr bwMode="auto">
            <a:xfrm>
              <a:off x="1008" y="3360"/>
              <a:ext cx="143" cy="137"/>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grpSp>
      <p:sp>
        <p:nvSpPr>
          <p:cNvPr id="46" name="Oval 45"/>
          <p:cNvSpPr>
            <a:spLocks noChangeArrowheads="1"/>
          </p:cNvSpPr>
          <p:nvPr/>
        </p:nvSpPr>
        <p:spPr bwMode="auto">
          <a:xfrm>
            <a:off x="7548101" y="2720710"/>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7" name="Oval 46"/>
          <p:cNvSpPr>
            <a:spLocks noChangeArrowheads="1"/>
          </p:cNvSpPr>
          <p:nvPr/>
        </p:nvSpPr>
        <p:spPr bwMode="auto">
          <a:xfrm>
            <a:off x="7561745" y="3141568"/>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8" name="Oval 47"/>
          <p:cNvSpPr>
            <a:spLocks noChangeArrowheads="1"/>
          </p:cNvSpPr>
          <p:nvPr/>
        </p:nvSpPr>
        <p:spPr bwMode="auto">
          <a:xfrm>
            <a:off x="7386781" y="3601987"/>
            <a:ext cx="114770" cy="115315"/>
          </a:xfrm>
          <a:prstGeom prst="ellipse">
            <a:avLst/>
          </a:prstGeom>
          <a:gradFill rotWithShape="0">
            <a:gsLst>
              <a:gs pos="0">
                <a:schemeClr val="bg1"/>
              </a:gs>
              <a:gs pos="100000">
                <a:schemeClr val="bg1">
                  <a:gamma/>
                  <a:shade val="0"/>
                  <a:invGamma/>
                </a:schemeClr>
              </a:gs>
            </a:gsLst>
            <a:path path="shape">
              <a:fillToRect l="50000" t="50000" r="50000" b="50000"/>
            </a:path>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GB"/>
          </a:p>
        </p:txBody>
      </p:sp>
      <p:sp>
        <p:nvSpPr>
          <p:cNvPr id="49" name="Text Box 148"/>
          <p:cNvSpPr txBox="1">
            <a:spLocks noChangeArrowheads="1"/>
          </p:cNvSpPr>
          <p:nvPr/>
        </p:nvSpPr>
        <p:spPr bwMode="auto">
          <a:xfrm>
            <a:off x="8139609" y="2224097"/>
            <a:ext cx="726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sz="1200" dirty="0">
                <a:solidFill>
                  <a:schemeClr val="accent2"/>
                </a:solidFill>
                <a:ea typeface="ＭＳ Ｐゴシック" pitchFamily="24" charset="-128"/>
              </a:rPr>
              <a:t>Krypton</a:t>
            </a:r>
          </a:p>
        </p:txBody>
      </p:sp>
      <p:sp>
        <p:nvSpPr>
          <p:cNvPr id="50" name="Text Box 149"/>
          <p:cNvSpPr txBox="1">
            <a:spLocks noChangeArrowheads="1"/>
          </p:cNvSpPr>
          <p:nvPr/>
        </p:nvSpPr>
        <p:spPr bwMode="auto">
          <a:xfrm>
            <a:off x="7577797" y="4460538"/>
            <a:ext cx="772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sz="1200" dirty="0">
                <a:solidFill>
                  <a:schemeClr val="accent2"/>
                </a:solidFill>
                <a:ea typeface="ＭＳ Ｐゴシック" pitchFamily="24" charset="-128"/>
              </a:rPr>
              <a:t>Barium</a:t>
            </a:r>
          </a:p>
        </p:txBody>
      </p:sp>
      <p:sp>
        <p:nvSpPr>
          <p:cNvPr id="51" name="Text Box 150"/>
          <p:cNvSpPr txBox="1">
            <a:spLocks noChangeArrowheads="1"/>
          </p:cNvSpPr>
          <p:nvPr/>
        </p:nvSpPr>
        <p:spPr bwMode="auto">
          <a:xfrm>
            <a:off x="7532852" y="3617980"/>
            <a:ext cx="401294" cy="2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a:solidFill>
                  <a:schemeClr val="accent2"/>
                </a:solidFill>
                <a:ea typeface="ＭＳ Ｐゴシック" pitchFamily="24" charset="-128"/>
              </a:rPr>
              <a:t>n</a:t>
            </a:r>
          </a:p>
        </p:txBody>
      </p:sp>
      <p:sp>
        <p:nvSpPr>
          <p:cNvPr id="52" name="Text Box 151"/>
          <p:cNvSpPr txBox="1">
            <a:spLocks noChangeArrowheads="1"/>
          </p:cNvSpPr>
          <p:nvPr/>
        </p:nvSpPr>
        <p:spPr bwMode="auto">
          <a:xfrm>
            <a:off x="7679726" y="3097799"/>
            <a:ext cx="378822" cy="2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a:solidFill>
                  <a:schemeClr val="accent2"/>
                </a:solidFill>
                <a:ea typeface="ＭＳ Ｐゴシック" pitchFamily="24" charset="-128"/>
              </a:rPr>
              <a:t>n</a:t>
            </a:r>
          </a:p>
        </p:txBody>
      </p:sp>
      <p:sp>
        <p:nvSpPr>
          <p:cNvPr id="53" name="Text Box 152"/>
          <p:cNvSpPr txBox="1">
            <a:spLocks noChangeArrowheads="1"/>
          </p:cNvSpPr>
          <p:nvPr/>
        </p:nvSpPr>
        <p:spPr bwMode="auto">
          <a:xfrm>
            <a:off x="7722263" y="2654214"/>
            <a:ext cx="349929" cy="2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a:solidFill>
                  <a:schemeClr val="accent2"/>
                </a:solidFill>
                <a:ea typeface="ＭＳ Ｐゴシック" pitchFamily="24" charset="-128"/>
              </a:rPr>
              <a:t>n</a:t>
            </a:r>
          </a:p>
        </p:txBody>
      </p:sp>
      <p:sp>
        <p:nvSpPr>
          <p:cNvPr id="54" name="AutoShape 153"/>
          <p:cNvSpPr>
            <a:spLocks noChangeArrowheads="1"/>
          </p:cNvSpPr>
          <p:nvPr/>
        </p:nvSpPr>
        <p:spPr bwMode="auto">
          <a:xfrm>
            <a:off x="7919700" y="3075072"/>
            <a:ext cx="844323" cy="257565"/>
          </a:xfrm>
          <a:prstGeom prst="rightArrow">
            <a:avLst>
              <a:gd name="adj1" fmla="val 50000"/>
              <a:gd name="adj2" fmla="val 85948"/>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55" name="Text Box 154"/>
          <p:cNvSpPr txBox="1">
            <a:spLocks noChangeArrowheads="1"/>
          </p:cNvSpPr>
          <p:nvPr/>
        </p:nvSpPr>
        <p:spPr bwMode="auto">
          <a:xfrm>
            <a:off x="4972595" y="3194179"/>
            <a:ext cx="263249" cy="2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dirty="0">
                <a:solidFill>
                  <a:schemeClr val="accent2"/>
                </a:solidFill>
                <a:ea typeface="ＭＳ Ｐゴシック" pitchFamily="24" charset="-128"/>
              </a:rPr>
              <a:t>n</a:t>
            </a:r>
          </a:p>
        </p:txBody>
      </p:sp>
      <p:sp>
        <p:nvSpPr>
          <p:cNvPr id="56" name="Text Box 156"/>
          <p:cNvSpPr txBox="1">
            <a:spLocks noChangeArrowheads="1"/>
          </p:cNvSpPr>
          <p:nvPr/>
        </p:nvSpPr>
        <p:spPr bwMode="auto">
          <a:xfrm>
            <a:off x="5356745" y="2530430"/>
            <a:ext cx="11202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GB" altLang="en-US" sz="1200" dirty="0" smtClean="0">
                <a:solidFill>
                  <a:schemeClr val="accent2"/>
                </a:solidFill>
                <a:ea typeface="ＭＳ Ｐゴシック" pitchFamily="24" charset="-128"/>
              </a:rPr>
              <a:t>Uranium 235</a:t>
            </a:r>
            <a:endParaRPr lang="en-GB" altLang="en-US" sz="1200" dirty="0">
              <a:solidFill>
                <a:schemeClr val="accent2"/>
              </a:solidFill>
              <a:ea typeface="ＭＳ Ｐゴシック" pitchFamily="24" charset="-128"/>
            </a:endParaRPr>
          </a:p>
        </p:txBody>
      </p:sp>
      <p:sp>
        <p:nvSpPr>
          <p:cNvPr id="57" name="Text Box 159"/>
          <p:cNvSpPr txBox="1">
            <a:spLocks noChangeArrowheads="1"/>
          </p:cNvSpPr>
          <p:nvPr/>
        </p:nvSpPr>
        <p:spPr bwMode="auto">
          <a:xfrm>
            <a:off x="8139609" y="3338534"/>
            <a:ext cx="1107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GB" altLang="en-US" sz="1200" dirty="0">
                <a:solidFill>
                  <a:schemeClr val="accent2"/>
                </a:solidFill>
                <a:ea typeface="ＭＳ Ｐゴシック" pitchFamily="24" charset="-128"/>
              </a:rPr>
              <a:t>More decays</a:t>
            </a:r>
          </a:p>
        </p:txBody>
      </p:sp>
      <p:sp>
        <p:nvSpPr>
          <p:cNvPr id="163" name="AutoShape 97"/>
          <p:cNvSpPr>
            <a:spLocks noChangeArrowheads="1"/>
          </p:cNvSpPr>
          <p:nvPr/>
        </p:nvSpPr>
        <p:spPr bwMode="auto">
          <a:xfrm rot="5118887">
            <a:off x="5514885" y="4241616"/>
            <a:ext cx="1627222" cy="257565"/>
          </a:xfrm>
          <a:prstGeom prst="rightArrow">
            <a:avLst>
              <a:gd name="adj1" fmla="val 50000"/>
              <a:gd name="adj2" fmla="val 121814"/>
            </a:avLst>
          </a:prstGeom>
          <a:solidFill>
            <a:srgbClr val="FF66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GB" altLang="en-US"/>
          </a:p>
        </p:txBody>
      </p:sp>
      <p:sp>
        <p:nvSpPr>
          <p:cNvPr id="164" name="Text Box 149"/>
          <p:cNvSpPr txBox="1">
            <a:spLocks noChangeArrowheads="1"/>
          </p:cNvSpPr>
          <p:nvPr/>
        </p:nvSpPr>
        <p:spPr bwMode="auto">
          <a:xfrm>
            <a:off x="6028403" y="5192784"/>
            <a:ext cx="772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altLang="en-US" sz="1200" dirty="0" smtClean="0">
                <a:solidFill>
                  <a:schemeClr val="accent2"/>
                </a:solidFill>
                <a:ea typeface="ＭＳ Ｐゴシック" pitchFamily="24" charset="-128"/>
              </a:rPr>
              <a:t>Energy</a:t>
            </a:r>
            <a:endParaRPr lang="en-US" altLang="en-US" sz="1200" dirty="0">
              <a:solidFill>
                <a:schemeClr val="accent2"/>
              </a:solidFill>
              <a:ea typeface="ＭＳ Ｐゴシック" pitchFamily="24" charset="-128"/>
            </a:endParaRPr>
          </a:p>
        </p:txBody>
      </p:sp>
    </p:spTree>
    <p:extLst>
      <p:ext uri="{BB962C8B-B14F-4D97-AF65-F5344CB8AC3E}">
        <p14:creationId xmlns:p14="http://schemas.microsoft.com/office/powerpoint/2010/main" val="3687460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Nuclear Power</a:t>
            </a:r>
            <a:endParaRPr lang="en-GB" dirty="0"/>
          </a:p>
        </p:txBody>
      </p:sp>
      <p:sp>
        <p:nvSpPr>
          <p:cNvPr id="2" name="Content Placeholder 1"/>
          <p:cNvSpPr>
            <a:spLocks noGrp="1"/>
          </p:cNvSpPr>
          <p:nvPr>
            <p:ph sz="half" idx="1"/>
          </p:nvPr>
        </p:nvSpPr>
        <p:spPr>
          <a:xfrm>
            <a:off x="228600" y="1870599"/>
            <a:ext cx="5105400" cy="4709315"/>
          </a:xfrm>
        </p:spPr>
        <p:txBody>
          <a:bodyPr>
            <a:noAutofit/>
          </a:bodyPr>
          <a:lstStyle/>
          <a:p>
            <a:pPr>
              <a:lnSpc>
                <a:spcPct val="90000"/>
              </a:lnSpc>
            </a:pPr>
            <a:r>
              <a:rPr lang="en-US" altLang="en-US" sz="1800" dirty="0" smtClean="0"/>
              <a:t>The energy resulting from fission comes from what is termed the  ‘binding energy’ of atomic nuclei </a:t>
            </a:r>
          </a:p>
          <a:p>
            <a:pPr lvl="1">
              <a:lnSpc>
                <a:spcPct val="90000"/>
              </a:lnSpc>
              <a:spcAft>
                <a:spcPts val="600"/>
              </a:spcAft>
            </a:pPr>
            <a:r>
              <a:rPr lang="en-GB" sz="1600" dirty="0" smtClean="0"/>
              <a:t>Nuclear </a:t>
            </a:r>
            <a:r>
              <a:rPr lang="en-GB" sz="1600" dirty="0"/>
              <a:t>binding energy is the energy required to split the </a:t>
            </a:r>
            <a:r>
              <a:rPr lang="en-GB" sz="1600" dirty="0" smtClean="0"/>
              <a:t>nucleus into </a:t>
            </a:r>
            <a:r>
              <a:rPr lang="en-GB" sz="1600" dirty="0"/>
              <a:t>its component </a:t>
            </a:r>
            <a:r>
              <a:rPr lang="en-GB" sz="1600" dirty="0" smtClean="0"/>
              <a:t>parts</a:t>
            </a:r>
          </a:p>
          <a:p>
            <a:pPr lvl="1">
              <a:lnSpc>
                <a:spcPct val="90000"/>
              </a:lnSpc>
              <a:spcAft>
                <a:spcPts val="600"/>
              </a:spcAft>
            </a:pPr>
            <a:r>
              <a:rPr lang="en-GB" sz="1600" dirty="0" smtClean="0"/>
              <a:t>The mass </a:t>
            </a:r>
            <a:r>
              <a:rPr lang="en-GB" sz="1600" dirty="0"/>
              <a:t>of an atom's nucleus is usually less than the sum of the individual masses of the </a:t>
            </a:r>
            <a:r>
              <a:rPr lang="en-GB" sz="1600" dirty="0" smtClean="0"/>
              <a:t>constituent  </a:t>
            </a:r>
            <a:r>
              <a:rPr lang="en-GB" sz="1600" dirty="0"/>
              <a:t>protons and neutrons when </a:t>
            </a:r>
            <a:r>
              <a:rPr lang="en-GB" sz="1600" dirty="0" smtClean="0"/>
              <a:t>separated due to Einstein’s  mass-energy equivalence formula</a:t>
            </a:r>
          </a:p>
          <a:p>
            <a:pPr lvl="1">
              <a:lnSpc>
                <a:spcPct val="90000"/>
              </a:lnSpc>
              <a:spcAft>
                <a:spcPts val="600"/>
              </a:spcAft>
            </a:pPr>
            <a:r>
              <a:rPr lang="en-GB" sz="1600" dirty="0" smtClean="0"/>
              <a:t>For large nuclei such as uranium, when it  splits  into smaller  components (fission), binding energy is released which is the opposite to energy being released when smaller nuclei (such as hydrogen) are joined (fusion)</a:t>
            </a:r>
          </a:p>
          <a:p>
            <a:pPr lvl="2">
              <a:lnSpc>
                <a:spcPct val="90000"/>
              </a:lnSpc>
            </a:pPr>
            <a:r>
              <a:rPr lang="en-US" altLang="en-US" sz="1600" dirty="0" smtClean="0"/>
              <a:t>This is why large nuclei are not stable as they emit radioactive particles  thus releasing energy</a:t>
            </a:r>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7890" name="Picture 2" descr="http://upload.wikimedia.org/wikipedia/commons/1/18/E%3Dmc2-explicat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33600"/>
            <a:ext cx="304394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ttp://nzip.org.nz/es/applets13/nuclearreactions_files/Image-nuc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10000"/>
            <a:ext cx="22383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7185" y="5871587"/>
            <a:ext cx="1981200" cy="369332"/>
          </a:xfrm>
          <a:prstGeom prst="rect">
            <a:avLst/>
          </a:prstGeom>
          <a:noFill/>
        </p:spPr>
        <p:txBody>
          <a:bodyPr wrap="square" rtlCol="0">
            <a:spAutoFit/>
          </a:bodyPr>
          <a:lstStyle/>
          <a:p>
            <a:r>
              <a:rPr lang="en-GB" dirty="0" smtClean="0"/>
              <a:t>Binding energy</a:t>
            </a:r>
            <a:endParaRPr lang="en-GB" dirty="0"/>
          </a:p>
        </p:txBody>
      </p:sp>
      <p:sp>
        <p:nvSpPr>
          <p:cNvPr id="4" name="TextBox 3"/>
          <p:cNvSpPr txBox="1"/>
          <p:nvPr/>
        </p:nvSpPr>
        <p:spPr>
          <a:xfrm>
            <a:off x="7543800" y="5528316"/>
            <a:ext cx="838200" cy="369332"/>
          </a:xfrm>
          <a:prstGeom prst="rect">
            <a:avLst/>
          </a:prstGeom>
          <a:noFill/>
        </p:spPr>
        <p:txBody>
          <a:bodyPr wrap="square" rtlCol="0">
            <a:spAutoFit/>
          </a:bodyPr>
          <a:lstStyle/>
          <a:p>
            <a:r>
              <a:rPr lang="en-GB" dirty="0" smtClean="0"/>
              <a:t>+</a:t>
            </a:r>
            <a:endParaRPr lang="en-GB" dirty="0"/>
          </a:p>
        </p:txBody>
      </p:sp>
    </p:spTree>
    <p:extLst>
      <p:ext uri="{BB962C8B-B14F-4D97-AF65-F5344CB8AC3E}">
        <p14:creationId xmlns:p14="http://schemas.microsoft.com/office/powerpoint/2010/main" val="61090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Electricity and Magnetism</a:t>
            </a:r>
            <a:endParaRPr lang="en-GB" dirty="0"/>
          </a:p>
        </p:txBody>
      </p:sp>
      <p:sp>
        <p:nvSpPr>
          <p:cNvPr id="2" name="Content Placeholder 1"/>
          <p:cNvSpPr>
            <a:spLocks noGrp="1"/>
          </p:cNvSpPr>
          <p:nvPr>
            <p:ph sz="half" idx="1"/>
          </p:nvPr>
        </p:nvSpPr>
        <p:spPr>
          <a:xfrm>
            <a:off x="228600" y="1915886"/>
            <a:ext cx="4191000" cy="4709315"/>
          </a:xfrm>
        </p:spPr>
        <p:txBody>
          <a:bodyPr>
            <a:noAutofit/>
          </a:bodyPr>
          <a:lstStyle/>
          <a:p>
            <a:r>
              <a:rPr lang="en-US" altLang="en-US" sz="2000" dirty="0" smtClean="0"/>
              <a:t>The link between an electric current and magnetic fields was known about early in the 19</a:t>
            </a:r>
            <a:r>
              <a:rPr lang="en-US" altLang="en-US" sz="2000" baseline="30000" dirty="0" smtClean="0"/>
              <a:t>th</a:t>
            </a:r>
            <a:r>
              <a:rPr lang="en-US" altLang="en-US" sz="2000" dirty="0" smtClean="0"/>
              <a:t> century</a:t>
            </a:r>
          </a:p>
          <a:p>
            <a:pPr>
              <a:spcBef>
                <a:spcPct val="25000"/>
              </a:spcBef>
            </a:pPr>
            <a:r>
              <a:rPr lang="en-US" altLang="en-US" sz="2000" dirty="0" smtClean="0"/>
              <a:t>A compass </a:t>
            </a:r>
            <a:r>
              <a:rPr lang="en-US" altLang="en-US" sz="2000" dirty="0"/>
              <a:t>needle </a:t>
            </a:r>
            <a:r>
              <a:rPr lang="en-US" altLang="en-US" sz="2000" dirty="0" smtClean="0"/>
              <a:t>placed near </a:t>
            </a:r>
            <a:r>
              <a:rPr lang="en-US" altLang="en-US" sz="2000" dirty="0"/>
              <a:t>a wire through which </a:t>
            </a:r>
            <a:r>
              <a:rPr lang="en-US" altLang="en-US" sz="2000" dirty="0" smtClean="0"/>
              <a:t>an electric </a:t>
            </a:r>
            <a:r>
              <a:rPr lang="en-US" altLang="en-US" sz="2000" dirty="0"/>
              <a:t>current </a:t>
            </a:r>
            <a:r>
              <a:rPr lang="en-US" altLang="en-US" sz="2000" dirty="0" smtClean="0"/>
              <a:t>flows causes the compass needle to move just as if the wire were a magnet </a:t>
            </a:r>
          </a:p>
          <a:p>
            <a:r>
              <a:rPr lang="en-US" altLang="en-US" sz="2000" dirty="0" smtClean="0"/>
              <a:t>Also two </a:t>
            </a:r>
            <a:r>
              <a:rPr lang="en-US" altLang="en-US" sz="2000" dirty="0"/>
              <a:t>wires carrying electric current exert force on each other, just like two </a:t>
            </a:r>
            <a:r>
              <a:rPr lang="en-US" altLang="en-US" sz="2000" dirty="0" smtClean="0"/>
              <a:t>magnets</a:t>
            </a:r>
            <a:endParaRPr lang="en-US" altLang="en-US" sz="2000" dirty="0"/>
          </a:p>
          <a:p>
            <a:pPr lvl="1"/>
            <a:r>
              <a:rPr lang="en-US" altLang="en-US" sz="1600" dirty="0"/>
              <a:t>The forces can be attractive or repulsive depending on the direction of current in both wires</a:t>
            </a:r>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11" name="Picture 4" descr="23_7 magcur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063" y="1915886"/>
            <a:ext cx="3622330" cy="262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618" y="5300548"/>
            <a:ext cx="2131076" cy="141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345707"/>
            <a:ext cx="2514600" cy="129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0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Nuclear Power</a:t>
            </a:r>
            <a:endParaRPr lang="en-GB" dirty="0"/>
          </a:p>
        </p:txBody>
      </p:sp>
      <p:sp>
        <p:nvSpPr>
          <p:cNvPr id="2" name="Content Placeholder 1"/>
          <p:cNvSpPr>
            <a:spLocks noGrp="1"/>
          </p:cNvSpPr>
          <p:nvPr>
            <p:ph sz="half" idx="1"/>
          </p:nvPr>
        </p:nvSpPr>
        <p:spPr>
          <a:xfrm>
            <a:off x="228600" y="1870599"/>
            <a:ext cx="4800600" cy="4709315"/>
          </a:xfrm>
        </p:spPr>
        <p:txBody>
          <a:bodyPr>
            <a:noAutofit/>
          </a:bodyPr>
          <a:lstStyle/>
          <a:p>
            <a:r>
              <a:rPr lang="en-US" altLang="en-US" sz="1800" dirty="0">
                <a:solidFill>
                  <a:srgbClr val="000000"/>
                </a:solidFill>
                <a:ea typeface="Times New Roman" pitchFamily="18" charset="0"/>
                <a:cs typeface="Minion-Regular" charset="0"/>
              </a:rPr>
              <a:t>One way to interpret this mass change is that a nucleon inside a nucleus has less mass than its rest mass outside the </a:t>
            </a:r>
            <a:r>
              <a:rPr lang="en-US" altLang="en-US" sz="1800" dirty="0" smtClean="0">
                <a:solidFill>
                  <a:srgbClr val="000000"/>
                </a:solidFill>
                <a:ea typeface="Times New Roman" pitchFamily="18" charset="0"/>
                <a:cs typeface="Minion-Regular" charset="0"/>
              </a:rPr>
              <a:t>nucleus</a:t>
            </a:r>
          </a:p>
          <a:p>
            <a:pPr lvl="1"/>
            <a:r>
              <a:rPr lang="en-US" altLang="en-US" sz="1600" dirty="0" smtClean="0">
                <a:solidFill>
                  <a:srgbClr val="000000"/>
                </a:solidFill>
                <a:ea typeface="Times New Roman" pitchFamily="18" charset="0"/>
                <a:cs typeface="Minion-Regular" charset="0"/>
              </a:rPr>
              <a:t>The </a:t>
            </a:r>
            <a:r>
              <a:rPr lang="en-US" altLang="en-US" sz="1600" dirty="0">
                <a:solidFill>
                  <a:srgbClr val="000000"/>
                </a:solidFill>
                <a:ea typeface="Times New Roman" pitchFamily="18" charset="0"/>
                <a:cs typeface="Minion-Regular" charset="0"/>
              </a:rPr>
              <a:t>mass difference is related to the “binding energy” of the </a:t>
            </a:r>
            <a:r>
              <a:rPr lang="en-US" altLang="en-US" sz="1600" dirty="0" smtClean="0">
                <a:solidFill>
                  <a:srgbClr val="000000"/>
                </a:solidFill>
                <a:ea typeface="Times New Roman" pitchFamily="18" charset="0"/>
                <a:cs typeface="Minion-Regular" charset="0"/>
              </a:rPr>
              <a:t>nucleus</a:t>
            </a:r>
          </a:p>
          <a:p>
            <a:pPr lvl="1"/>
            <a:r>
              <a:rPr lang="en-US" altLang="en-US" sz="1600" dirty="0" smtClean="0">
                <a:solidFill>
                  <a:srgbClr val="000000"/>
                </a:solidFill>
                <a:ea typeface="Times New Roman" pitchFamily="18" charset="0"/>
                <a:cs typeface="Minion-Regular" charset="0"/>
              </a:rPr>
              <a:t>Iron (Fe) has the lowest ‘effective mass’ as iron nuclei are the most stable with the highest  binding energy</a:t>
            </a:r>
          </a:p>
          <a:p>
            <a:r>
              <a:rPr lang="en-US" altLang="en-US" sz="1800" dirty="0">
                <a:solidFill>
                  <a:srgbClr val="000000"/>
                </a:solidFill>
                <a:ea typeface="Times New Roman" pitchFamily="18" charset="0"/>
                <a:cs typeface="Minion-Regular" charset="0"/>
              </a:rPr>
              <a:t>If a uranium nucleus splits in two, the masses of the fission fragments lie about halfway between uranium and </a:t>
            </a:r>
            <a:r>
              <a:rPr lang="en-US" altLang="en-US" sz="1800" dirty="0" smtClean="0">
                <a:solidFill>
                  <a:srgbClr val="000000"/>
                </a:solidFill>
                <a:ea typeface="Times New Roman" pitchFamily="18" charset="0"/>
                <a:cs typeface="Minion-Regular" charset="0"/>
              </a:rPr>
              <a:t>hydrogen</a:t>
            </a:r>
          </a:p>
          <a:p>
            <a:pPr lvl="1"/>
            <a:r>
              <a:rPr lang="en-US" altLang="en-US" sz="1600" dirty="0" smtClean="0">
                <a:solidFill>
                  <a:srgbClr val="000000"/>
                </a:solidFill>
                <a:ea typeface="Times New Roman" pitchFamily="18" charset="0"/>
                <a:cs typeface="Minion-Regular" charset="0"/>
              </a:rPr>
              <a:t>The </a:t>
            </a:r>
            <a:r>
              <a:rPr lang="en-US" altLang="en-US" sz="1600" dirty="0">
                <a:solidFill>
                  <a:srgbClr val="000000"/>
                </a:solidFill>
                <a:ea typeface="Times New Roman" pitchFamily="18" charset="0"/>
                <a:cs typeface="Minion-Regular" charset="0"/>
              </a:rPr>
              <a:t>mass per nucleon in the fission fragments is </a:t>
            </a:r>
            <a:r>
              <a:rPr lang="en-US" altLang="en-US" sz="1600" i="1" dirty="0">
                <a:solidFill>
                  <a:srgbClr val="000000"/>
                </a:solidFill>
                <a:ea typeface="Times New Roman" pitchFamily="18" charset="0"/>
                <a:cs typeface="Minion-Regular" charset="0"/>
              </a:rPr>
              <a:t>less than </a:t>
            </a:r>
            <a:r>
              <a:rPr lang="en-US" altLang="en-US" sz="1600" dirty="0">
                <a:solidFill>
                  <a:srgbClr val="000000"/>
                </a:solidFill>
                <a:ea typeface="Times New Roman" pitchFamily="18" charset="0"/>
                <a:cs typeface="Minion-Regular" charset="0"/>
              </a:rPr>
              <a:t>the mass per nucleon in the uranium nucleus</a:t>
            </a:r>
          </a:p>
          <a:p>
            <a:pPr lvl="1"/>
            <a:r>
              <a:rPr lang="en-US" altLang="en-US" sz="1600" dirty="0" smtClean="0">
                <a:solidFill>
                  <a:srgbClr val="000000"/>
                </a:solidFill>
                <a:ea typeface="Times New Roman" pitchFamily="18" charset="0"/>
                <a:cs typeface="Minion-Regular" charset="0"/>
              </a:rPr>
              <a:t>This explains the release of energy in fission</a:t>
            </a:r>
          </a:p>
          <a:p>
            <a:pPr lvl="1"/>
            <a:r>
              <a:rPr lang="en-US" altLang="en-US" sz="1600" dirty="0" smtClean="0">
                <a:solidFill>
                  <a:srgbClr val="000000"/>
                </a:solidFill>
                <a:ea typeface="Times New Roman" pitchFamily="18" charset="0"/>
                <a:cs typeface="Minion-Regular" charset="0"/>
              </a:rPr>
              <a:t>It also explains why fusion releases much more  energy per nucleon than fission</a:t>
            </a:r>
            <a:endParaRPr lang="en-US" altLang="en-US" sz="1600" dirty="0">
              <a:solidFill>
                <a:srgbClr val="000000"/>
              </a:solidFill>
              <a:ea typeface="Times New Roman" pitchFamily="18" charset="0"/>
              <a:cs typeface="Minion-Regular" charset="0"/>
            </a:endParaRPr>
          </a:p>
          <a:p>
            <a:pPr lvl="1">
              <a:spcBef>
                <a:spcPts val="600"/>
              </a:spcBef>
            </a:pPr>
            <a:endParaRPr lang="en-US" altLang="en-US" sz="1800" dirty="0"/>
          </a:p>
          <a:p>
            <a:pPr lvl="2"/>
            <a:endParaRPr lang="en-GB" sz="1800" dirty="0"/>
          </a:p>
        </p:txBody>
      </p:sp>
      <p:pic>
        <p:nvPicPr>
          <p:cNvPr id="9" name="Picture 8" descr="CPPE-Ch40-6_p820-Grap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286000"/>
            <a:ext cx="365806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PPE-Ch40-7_p821-Mas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553" y="4618040"/>
            <a:ext cx="3557507" cy="201136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638800" y="6477000"/>
            <a:ext cx="3048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618768" y="6306139"/>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57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Nuclear Power</a:t>
            </a:r>
            <a:endParaRPr lang="en-GB" dirty="0"/>
          </a:p>
        </p:txBody>
      </p:sp>
      <p:sp>
        <p:nvSpPr>
          <p:cNvPr id="2" name="Content Placeholder 1"/>
          <p:cNvSpPr>
            <a:spLocks noGrp="1"/>
          </p:cNvSpPr>
          <p:nvPr>
            <p:ph sz="half" idx="1"/>
          </p:nvPr>
        </p:nvSpPr>
        <p:spPr>
          <a:xfrm>
            <a:off x="228600" y="1870599"/>
            <a:ext cx="5334000" cy="4709315"/>
          </a:xfrm>
        </p:spPr>
        <p:txBody>
          <a:bodyPr>
            <a:noAutofit/>
          </a:bodyPr>
          <a:lstStyle/>
          <a:p>
            <a:r>
              <a:rPr lang="en-GB" altLang="en-US" sz="2000" dirty="0" smtClean="0"/>
              <a:t>A chain reaction occurs when fission </a:t>
            </a:r>
            <a:r>
              <a:rPr lang="en-GB" altLang="en-US" sz="2000" dirty="0"/>
              <a:t>of </a:t>
            </a:r>
            <a:r>
              <a:rPr lang="en-GB" altLang="en-US" sz="2000" dirty="0" smtClean="0"/>
              <a:t>uranium- </a:t>
            </a:r>
            <a:r>
              <a:rPr lang="en-GB" altLang="en-US" sz="2000" dirty="0"/>
              <a:t>235 yields 2 - 3 free neutrons.  </a:t>
            </a:r>
          </a:p>
          <a:p>
            <a:pPr lvl="1">
              <a:spcBef>
                <a:spcPct val="50000"/>
              </a:spcBef>
            </a:pPr>
            <a:r>
              <a:rPr lang="en-GB" altLang="en-US" sz="1600" dirty="0"/>
              <a:t>If exactly </a:t>
            </a:r>
            <a:r>
              <a:rPr lang="en-GB" altLang="en-US" sz="1600" dirty="0" smtClean="0"/>
              <a:t>one of </a:t>
            </a:r>
            <a:r>
              <a:rPr lang="en-GB" altLang="en-US" sz="1600" dirty="0"/>
              <a:t>these triggers a further </a:t>
            </a:r>
            <a:r>
              <a:rPr lang="en-GB" altLang="en-US" sz="1600" dirty="0" smtClean="0"/>
              <a:t>fission , </a:t>
            </a:r>
            <a:r>
              <a:rPr lang="en-GB" altLang="en-US" sz="1600" dirty="0"/>
              <a:t>then a chain reaction occurs, and continuous power can be </a:t>
            </a:r>
            <a:r>
              <a:rPr lang="en-GB" altLang="en-US" sz="1600" dirty="0" smtClean="0"/>
              <a:t>generated </a:t>
            </a:r>
            <a:endParaRPr lang="en-GB" altLang="en-US" sz="1600" dirty="0"/>
          </a:p>
          <a:p>
            <a:pPr lvl="1">
              <a:spcBef>
                <a:spcPct val="50000"/>
              </a:spcBef>
            </a:pPr>
            <a:r>
              <a:rPr lang="en-GB" altLang="en-US" sz="1600" dirty="0" smtClean="0"/>
              <a:t>Unless designed carefully the free neutrons will be lost and the chain reaction will stop</a:t>
            </a:r>
            <a:endParaRPr lang="en-GB" altLang="en-US" sz="1600" dirty="0"/>
          </a:p>
          <a:p>
            <a:pPr lvl="1">
              <a:spcBef>
                <a:spcPct val="50000"/>
              </a:spcBef>
            </a:pPr>
            <a:r>
              <a:rPr lang="en-GB" altLang="en-US" sz="1600" dirty="0" smtClean="0"/>
              <a:t>If more than one neutron creates a new  fission the reaction would be super-critical</a:t>
            </a:r>
          </a:p>
          <a:p>
            <a:pPr lvl="2">
              <a:spcBef>
                <a:spcPct val="50000"/>
              </a:spcBef>
            </a:pPr>
            <a:r>
              <a:rPr lang="en-GB" altLang="en-US" sz="1200" dirty="0" smtClean="0"/>
              <a:t>A bomb has been created!</a:t>
            </a:r>
          </a:p>
          <a:p>
            <a:r>
              <a:rPr lang="en-US" altLang="en-US" sz="2000" dirty="0"/>
              <a:t>When the amount of fissile material is small</a:t>
            </a:r>
          </a:p>
          <a:p>
            <a:pPr marL="612000" lvl="1"/>
            <a:r>
              <a:rPr lang="en-US" altLang="en-US" sz="1600" dirty="0"/>
              <a:t> </a:t>
            </a:r>
            <a:r>
              <a:rPr lang="en-US" altLang="en-US" sz="1600" dirty="0" smtClean="0"/>
              <a:t>Many of the neutrons don’t  strike a nucleus </a:t>
            </a:r>
          </a:p>
          <a:p>
            <a:pPr marL="886320" lvl="2"/>
            <a:r>
              <a:rPr lang="en-US" altLang="en-US" sz="1200" dirty="0" smtClean="0"/>
              <a:t>The chain reaction stops</a:t>
            </a:r>
            <a:endParaRPr lang="en-US" altLang="en-US" sz="1200" dirty="0"/>
          </a:p>
          <a:p>
            <a:r>
              <a:rPr lang="en-US" altLang="en-US" sz="2000" dirty="0" smtClean="0"/>
              <a:t>The</a:t>
            </a:r>
            <a:r>
              <a:rPr lang="en-US" altLang="en-US" sz="2000" i="1" dirty="0" smtClean="0"/>
              <a:t> critical </a:t>
            </a:r>
            <a:r>
              <a:rPr lang="en-US" altLang="en-US" sz="2000" i="1" dirty="0"/>
              <a:t>mass</a:t>
            </a:r>
            <a:r>
              <a:rPr lang="en-US" altLang="en-US" sz="2000" dirty="0"/>
              <a:t> </a:t>
            </a:r>
            <a:r>
              <a:rPr lang="en-US" altLang="en-US" sz="2000" dirty="0" smtClean="0"/>
              <a:t>is the </a:t>
            </a:r>
            <a:r>
              <a:rPr lang="en-US" altLang="en-US" sz="2000" dirty="0"/>
              <a:t>amount of fissile material necessary for a chain reaction to become self-sustaining</a:t>
            </a:r>
            <a:endParaRPr lang="en-GB"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137496"/>
            <a:ext cx="2565664" cy="17002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572000"/>
            <a:ext cx="2758644" cy="1724891"/>
          </a:xfrm>
          <a:prstGeom prst="rect">
            <a:avLst/>
          </a:prstGeom>
        </p:spPr>
      </p:pic>
    </p:spTree>
    <p:extLst>
      <p:ext uri="{BB962C8B-B14F-4D97-AF65-F5344CB8AC3E}">
        <p14:creationId xmlns:p14="http://schemas.microsoft.com/office/powerpoint/2010/main" val="4234990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Nuclear Power</a:t>
            </a:r>
            <a:endParaRPr lang="en-GB" dirty="0"/>
          </a:p>
        </p:txBody>
      </p:sp>
      <p:sp>
        <p:nvSpPr>
          <p:cNvPr id="2" name="Content Placeholder 1"/>
          <p:cNvSpPr>
            <a:spLocks noGrp="1"/>
          </p:cNvSpPr>
          <p:nvPr>
            <p:ph sz="half" idx="1"/>
          </p:nvPr>
        </p:nvSpPr>
        <p:spPr>
          <a:xfrm>
            <a:off x="228600" y="1870599"/>
            <a:ext cx="4419600" cy="4709315"/>
          </a:xfrm>
        </p:spPr>
        <p:txBody>
          <a:bodyPr>
            <a:noAutofit/>
          </a:bodyPr>
          <a:lstStyle/>
          <a:p>
            <a:r>
              <a:rPr lang="en-GB" altLang="en-US" sz="1800" dirty="0" smtClean="0"/>
              <a:t>Naturally </a:t>
            </a:r>
            <a:r>
              <a:rPr lang="en-GB" altLang="en-US" sz="1800" dirty="0"/>
              <a:t>occurring </a:t>
            </a:r>
            <a:r>
              <a:rPr lang="en-GB" altLang="en-US" sz="1800" dirty="0" smtClean="0"/>
              <a:t>uranium consists </a:t>
            </a:r>
            <a:r>
              <a:rPr lang="en-GB" altLang="en-US" sz="1800" dirty="0"/>
              <a:t>of 99.3% </a:t>
            </a:r>
            <a:r>
              <a:rPr lang="en-GB" altLang="en-US" sz="1800" dirty="0" smtClean="0"/>
              <a:t>uranium 238 </a:t>
            </a:r>
            <a:r>
              <a:rPr lang="en-GB" altLang="en-US" sz="1800" dirty="0"/>
              <a:t>which is </a:t>
            </a:r>
            <a:r>
              <a:rPr lang="en-GB" altLang="en-US" sz="1800" dirty="0" smtClean="0"/>
              <a:t>not fissile, </a:t>
            </a:r>
            <a:r>
              <a:rPr lang="en-GB" altLang="en-US" sz="1800" dirty="0"/>
              <a:t>and 0.7% of uranium </a:t>
            </a:r>
            <a:r>
              <a:rPr lang="en-GB" altLang="en-US" sz="1800" dirty="0" smtClean="0"/>
              <a:t>235  which </a:t>
            </a:r>
            <a:r>
              <a:rPr lang="en-GB" altLang="en-US" sz="1800" dirty="0"/>
              <a:t>is </a:t>
            </a:r>
            <a:r>
              <a:rPr lang="en-GB" altLang="en-US" sz="1800" dirty="0" smtClean="0"/>
              <a:t>fissile</a:t>
            </a:r>
          </a:p>
          <a:p>
            <a:pPr lvl="1"/>
            <a:r>
              <a:rPr lang="en-GB" altLang="en-US" sz="1800" dirty="0" smtClean="0"/>
              <a:t> </a:t>
            </a:r>
            <a:r>
              <a:rPr lang="en-GB" altLang="en-US" sz="1600" dirty="0"/>
              <a:t>Normal reactors primarily use the </a:t>
            </a:r>
            <a:r>
              <a:rPr lang="en-GB" altLang="en-US" sz="1600" dirty="0" smtClean="0"/>
              <a:t>fissile properties </a:t>
            </a:r>
            <a:r>
              <a:rPr lang="en-GB" altLang="en-US" sz="1600" dirty="0"/>
              <a:t>of </a:t>
            </a:r>
            <a:r>
              <a:rPr lang="en-GB" altLang="en-US" sz="1600" baseline="30000" dirty="0" smtClean="0"/>
              <a:t>235</a:t>
            </a:r>
            <a:r>
              <a:rPr lang="en-GB" altLang="en-US" sz="1600" dirty="0" smtClean="0"/>
              <a:t>U and enrich naturally occurring uranium  to about 3% uranium 235</a:t>
            </a:r>
          </a:p>
          <a:p>
            <a:pPr lvl="1"/>
            <a:r>
              <a:rPr lang="en-GB" altLang="en-US" sz="1600" dirty="0" smtClean="0"/>
              <a:t>A bomb needs about 90% uranium 235</a:t>
            </a:r>
            <a:endParaRPr lang="en-GB" altLang="en-US" sz="1600" dirty="0"/>
          </a:p>
          <a:p>
            <a:r>
              <a:rPr lang="en-GB" altLang="en-US" sz="1800" dirty="0"/>
              <a:t>In natural form, </a:t>
            </a:r>
            <a:r>
              <a:rPr lang="en-GB" altLang="en-US" sz="1800" dirty="0" smtClean="0"/>
              <a:t>uranium cannot sustain </a:t>
            </a:r>
            <a:r>
              <a:rPr lang="en-GB" altLang="en-US" sz="1800" dirty="0"/>
              <a:t>a chain reaction:  free neutrons are travelling fast to successfully cause another </a:t>
            </a:r>
            <a:r>
              <a:rPr lang="en-GB" altLang="en-US" sz="1800" dirty="0" smtClean="0"/>
              <a:t>fission, </a:t>
            </a:r>
            <a:r>
              <a:rPr lang="en-GB" altLang="en-US" sz="1800" dirty="0"/>
              <a:t>or are lost to the surrounds.  </a:t>
            </a:r>
          </a:p>
          <a:p>
            <a:pPr lvl="1"/>
            <a:r>
              <a:rPr lang="en-GB" altLang="en-US" sz="1600" dirty="0" smtClean="0"/>
              <a:t>Moderators  </a:t>
            </a:r>
            <a:r>
              <a:rPr lang="en-GB" altLang="en-US" sz="1600" dirty="0"/>
              <a:t>are thus needed to slow down/and or reflect the neutrons in a normal </a:t>
            </a:r>
            <a:r>
              <a:rPr lang="en-GB" altLang="en-US" sz="1600" dirty="0" smtClean="0"/>
              <a:t>fission reactor</a:t>
            </a:r>
            <a:endParaRPr lang="en-US" altLang="en-US" sz="1600" dirty="0"/>
          </a:p>
          <a:p>
            <a:pPr lvl="2">
              <a:spcBef>
                <a:spcPts val="600"/>
              </a:spcBef>
            </a:pPr>
            <a:endParaRPr lang="en-US" altLang="en-US" sz="1400" dirty="0"/>
          </a:p>
          <a:p>
            <a:pPr lvl="3"/>
            <a:endParaRPr lang="en-GB" sz="1600" dirty="0"/>
          </a:p>
        </p:txBody>
      </p:sp>
      <p:pic>
        <p:nvPicPr>
          <p:cNvPr id="38914" name="Picture 2" descr="fast neutron: chain reaction in a nuclear re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856" y="1905000"/>
            <a:ext cx="4420613" cy="2947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7342" y="4848132"/>
            <a:ext cx="4147127" cy="523220"/>
          </a:xfrm>
          <a:prstGeom prst="rect">
            <a:avLst/>
          </a:prstGeom>
          <a:noFill/>
        </p:spPr>
        <p:txBody>
          <a:bodyPr wrap="square" rtlCol="0">
            <a:spAutoFit/>
          </a:bodyPr>
          <a:lstStyle/>
          <a:p>
            <a:r>
              <a:rPr lang="en-GB" sz="1400" dirty="0"/>
              <a:t>Chain reaction in a nuclear reactor at a critical state</a:t>
            </a:r>
            <a:r>
              <a:rPr lang="en-GB" sz="1400" b="1" dirty="0"/>
              <a:t/>
            </a:r>
            <a:br>
              <a:rPr lang="en-GB" sz="1400" b="1" dirty="0"/>
            </a:br>
            <a:endParaRPr lang="en-GB" sz="1400" dirty="0"/>
          </a:p>
        </p:txBody>
      </p:sp>
    </p:spTree>
    <p:extLst>
      <p:ext uri="{BB962C8B-B14F-4D97-AF65-F5344CB8AC3E}">
        <p14:creationId xmlns:p14="http://schemas.microsoft.com/office/powerpoint/2010/main" val="2052976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Overview of Reactor Design</a:t>
            </a:r>
            <a:endParaRPr lang="en-GB" dirty="0"/>
          </a:p>
        </p:txBody>
      </p:sp>
      <p:sp>
        <p:nvSpPr>
          <p:cNvPr id="2" name="Content Placeholder 1"/>
          <p:cNvSpPr>
            <a:spLocks noGrp="1"/>
          </p:cNvSpPr>
          <p:nvPr>
            <p:ph sz="half" idx="1"/>
          </p:nvPr>
        </p:nvSpPr>
        <p:spPr>
          <a:xfrm>
            <a:off x="228600" y="1870599"/>
            <a:ext cx="5105400" cy="4709315"/>
          </a:xfrm>
        </p:spPr>
        <p:txBody>
          <a:bodyPr>
            <a:noAutofit/>
          </a:bodyPr>
          <a:lstStyle/>
          <a:p>
            <a:r>
              <a:rPr lang="en-GB" sz="1800" dirty="0" smtClean="0"/>
              <a:t>There </a:t>
            </a:r>
            <a:r>
              <a:rPr lang="en-GB" sz="1800" dirty="0"/>
              <a:t>are several components common to most types of reactors:</a:t>
            </a:r>
          </a:p>
          <a:p>
            <a:pPr lvl="1"/>
            <a:r>
              <a:rPr lang="en-GB" sz="1500" b="1" dirty="0"/>
              <a:t>Fuel.</a:t>
            </a:r>
            <a:r>
              <a:rPr lang="en-GB" sz="1500" dirty="0"/>
              <a:t> </a:t>
            </a:r>
            <a:r>
              <a:rPr lang="en-GB" sz="1500" dirty="0" smtClean="0"/>
              <a:t>Uranium </a:t>
            </a:r>
            <a:r>
              <a:rPr lang="en-GB" sz="1500" dirty="0"/>
              <a:t>is the basic fuel. Usually pellets of uranium oxide (UO</a:t>
            </a:r>
            <a:r>
              <a:rPr lang="en-GB" sz="1500" baseline="-25000" dirty="0"/>
              <a:t>2</a:t>
            </a:r>
            <a:r>
              <a:rPr lang="en-GB" sz="1500" dirty="0"/>
              <a:t>) are arranged in tubes to form fuel rods. The rods are arranged into fuel assemblies in the reactor </a:t>
            </a:r>
            <a:r>
              <a:rPr lang="en-GB" sz="1500" dirty="0" smtClean="0"/>
              <a:t>core</a:t>
            </a:r>
            <a:endParaRPr lang="en-GB" sz="1500" dirty="0"/>
          </a:p>
          <a:p>
            <a:pPr lvl="1"/>
            <a:r>
              <a:rPr lang="en-GB" sz="1500" b="1" dirty="0"/>
              <a:t>Moderator.</a:t>
            </a:r>
            <a:r>
              <a:rPr lang="en-GB" sz="1500" dirty="0"/>
              <a:t> Material in the core which slows down the neutrons released from fission so that they cause more fission. It is usually water, but may be heavy water or </a:t>
            </a:r>
            <a:r>
              <a:rPr lang="en-GB" sz="1500" dirty="0" smtClean="0"/>
              <a:t>graphite</a:t>
            </a:r>
            <a:endParaRPr lang="en-GB" sz="1500" dirty="0"/>
          </a:p>
          <a:p>
            <a:pPr lvl="1"/>
            <a:r>
              <a:rPr lang="en-GB" sz="1500" b="1" dirty="0"/>
              <a:t>Control rods.</a:t>
            </a:r>
            <a:r>
              <a:rPr lang="en-GB" sz="1500" dirty="0"/>
              <a:t> These are made with neutron-absorbing material such as cadmium, hafnium or boron, and are inserted or withdrawn from the core to control the rate of reaction, or to halt </a:t>
            </a:r>
            <a:r>
              <a:rPr lang="en-GB" sz="1500" dirty="0" smtClean="0"/>
              <a:t>it.</a:t>
            </a:r>
          </a:p>
          <a:p>
            <a:pPr lvl="1"/>
            <a:r>
              <a:rPr lang="en-GB" sz="1500" b="1" dirty="0" smtClean="0"/>
              <a:t>Coolant</a:t>
            </a:r>
            <a:r>
              <a:rPr lang="en-GB" sz="1500" b="1" dirty="0"/>
              <a:t>.</a:t>
            </a:r>
            <a:r>
              <a:rPr lang="en-GB" sz="1500" dirty="0"/>
              <a:t> A fluid circulating through the core so as to transfer the heat from it. In light water reactors the water moderator functions also as primary coolant. Except in BWRs, there is secondary coolant circuit where the water becomes </a:t>
            </a:r>
            <a:r>
              <a:rPr lang="en-GB" sz="1500" dirty="0" smtClean="0"/>
              <a:t>steam</a:t>
            </a:r>
            <a:endParaRPr lang="en-GB" sz="1500" dirty="0"/>
          </a:p>
          <a:p>
            <a:pPr lvl="4"/>
            <a:endParaRPr lang="en-GB" sz="1600" dirty="0"/>
          </a:p>
        </p:txBody>
      </p:sp>
      <p:pic>
        <p:nvPicPr>
          <p:cNvPr id="45058" name="Picture 2" descr="Gross and Net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08013"/>
            <a:ext cx="5715000" cy="4248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057400"/>
            <a:ext cx="3677590" cy="2825684"/>
          </a:xfrm>
          <a:prstGeom prst="rect">
            <a:avLst/>
          </a:prstGeom>
        </p:spPr>
      </p:pic>
    </p:spTree>
    <p:extLst>
      <p:ext uri="{BB962C8B-B14F-4D97-AF65-F5344CB8AC3E}">
        <p14:creationId xmlns:p14="http://schemas.microsoft.com/office/powerpoint/2010/main" val="3296365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Overview of Reactor Design</a:t>
            </a:r>
            <a:endParaRPr lang="en-GB" dirty="0"/>
          </a:p>
        </p:txBody>
      </p:sp>
      <p:sp>
        <p:nvSpPr>
          <p:cNvPr id="2" name="Content Placeholder 1"/>
          <p:cNvSpPr>
            <a:spLocks noGrp="1"/>
          </p:cNvSpPr>
          <p:nvPr>
            <p:ph sz="half" idx="1"/>
          </p:nvPr>
        </p:nvSpPr>
        <p:spPr>
          <a:xfrm>
            <a:off x="228600" y="1870599"/>
            <a:ext cx="4953000" cy="4709315"/>
          </a:xfrm>
        </p:spPr>
        <p:txBody>
          <a:bodyPr>
            <a:noAutofit/>
          </a:bodyPr>
          <a:lstStyle/>
          <a:p>
            <a:r>
              <a:rPr lang="en-GB" sz="1800" dirty="0" smtClean="0"/>
              <a:t>There </a:t>
            </a:r>
            <a:r>
              <a:rPr lang="en-GB" sz="1800" dirty="0"/>
              <a:t>are several components common to most types of reactors:</a:t>
            </a:r>
          </a:p>
          <a:p>
            <a:pPr lvl="1"/>
            <a:r>
              <a:rPr lang="en-GB" sz="1600" b="1" dirty="0" smtClean="0"/>
              <a:t>Pressure </a:t>
            </a:r>
            <a:r>
              <a:rPr lang="en-GB" sz="1600" b="1" dirty="0"/>
              <a:t>vessel or pressure tubes.</a:t>
            </a:r>
            <a:r>
              <a:rPr lang="en-GB" sz="1600" dirty="0"/>
              <a:t> Usually a robust steel vessel containing the reactor core and </a:t>
            </a:r>
            <a:r>
              <a:rPr lang="en-GB" sz="1600" dirty="0" smtClean="0"/>
              <a:t>moderator/coolant</a:t>
            </a:r>
          </a:p>
          <a:p>
            <a:pPr lvl="1"/>
            <a:r>
              <a:rPr lang="en-GB" sz="1600" b="1" dirty="0" smtClean="0"/>
              <a:t>Steam generator </a:t>
            </a:r>
            <a:r>
              <a:rPr lang="en-GB" sz="1600" dirty="0" smtClean="0"/>
              <a:t>(not </a:t>
            </a:r>
            <a:r>
              <a:rPr lang="en-GB" sz="1600" dirty="0"/>
              <a:t>in BWR) Part of the cooling system where the high-pressure primary coolant bringing heat from the reactor is used to make steam for the turbine, in a secondary circuit. Essentially a heat </a:t>
            </a:r>
            <a:r>
              <a:rPr lang="en-GB" sz="1600" dirty="0" smtClean="0"/>
              <a:t>exchanger</a:t>
            </a:r>
          </a:p>
          <a:p>
            <a:pPr lvl="1"/>
            <a:r>
              <a:rPr lang="en-GB" sz="1600" dirty="0" smtClean="0"/>
              <a:t>  </a:t>
            </a:r>
            <a:r>
              <a:rPr lang="en-GB" sz="1600" b="1" dirty="0" smtClean="0"/>
              <a:t>Containment</a:t>
            </a:r>
            <a:r>
              <a:rPr lang="en-GB" sz="1600" b="1" dirty="0"/>
              <a:t>.</a:t>
            </a:r>
            <a:r>
              <a:rPr lang="en-GB" sz="1600" dirty="0"/>
              <a:t> The structure around the reactor and associated steam generators which is designed to protect it from outside intrusion and to protect those outside from the effects of radiation in case of any serious malfunction inside. It is typically a metre-thick concrete and steel structure</a:t>
            </a:r>
          </a:p>
          <a:p>
            <a:pPr lvl="4"/>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073" y="2438400"/>
            <a:ext cx="3677590" cy="2825684"/>
          </a:xfrm>
          <a:prstGeom prst="rect">
            <a:avLst/>
          </a:prstGeom>
        </p:spPr>
      </p:pic>
    </p:spTree>
    <p:extLst>
      <p:ext uri="{BB962C8B-B14F-4D97-AF65-F5344CB8AC3E}">
        <p14:creationId xmlns:p14="http://schemas.microsoft.com/office/powerpoint/2010/main" val="2309100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Summary of Reactor Types</a:t>
            </a:r>
            <a:endParaRPr lang="en-GB" dirty="0"/>
          </a:p>
        </p:txBody>
      </p:sp>
      <p:sp>
        <p:nvSpPr>
          <p:cNvPr id="2" name="Content Placeholder 1"/>
          <p:cNvSpPr>
            <a:spLocks noGrp="1"/>
          </p:cNvSpPr>
          <p:nvPr>
            <p:ph sz="half" idx="1"/>
          </p:nvPr>
        </p:nvSpPr>
        <p:spPr>
          <a:xfrm>
            <a:off x="228600" y="1870599"/>
            <a:ext cx="4953000" cy="4709315"/>
          </a:xfrm>
        </p:spPr>
        <p:txBody>
          <a:bodyPr>
            <a:noAutofit/>
          </a:bodyPr>
          <a:lstStyle/>
          <a:p>
            <a:pPr>
              <a:spcBef>
                <a:spcPct val="50000"/>
              </a:spcBef>
            </a:pPr>
            <a:r>
              <a:rPr lang="en-GB" altLang="en-US" sz="1800" dirty="0" smtClean="0">
                <a:solidFill>
                  <a:srgbClr val="FF0000"/>
                </a:solidFill>
              </a:rPr>
              <a:t> </a:t>
            </a:r>
            <a:r>
              <a:rPr lang="en-GB" altLang="en-US" sz="1800" dirty="0" err="1" smtClean="0"/>
              <a:t>Magnox</a:t>
            </a:r>
            <a:endParaRPr lang="en-GB" altLang="en-US" sz="1800" dirty="0" smtClean="0"/>
          </a:p>
          <a:p>
            <a:pPr lvl="1">
              <a:spcBef>
                <a:spcPct val="50000"/>
              </a:spcBef>
            </a:pPr>
            <a:r>
              <a:rPr lang="en-GB" altLang="en-US" sz="1600" dirty="0" smtClean="0"/>
              <a:t>Original </a:t>
            </a:r>
            <a:r>
              <a:rPr lang="en-GB" altLang="en-US" sz="1600" dirty="0"/>
              <a:t>British Design named after the magnesium alloy used as fuel cladding.  8 reactors of this type were built in France, One in each of Italy, Spain and Japan.  26 units were built in </a:t>
            </a:r>
            <a:r>
              <a:rPr lang="en-GB" altLang="en-US" sz="1600" dirty="0" smtClean="0"/>
              <a:t>UK</a:t>
            </a:r>
          </a:p>
          <a:p>
            <a:pPr lvl="1">
              <a:spcBef>
                <a:spcPct val="50000"/>
              </a:spcBef>
            </a:pPr>
            <a:r>
              <a:rPr lang="en-GB" sz="1600" dirty="0"/>
              <a:t>The first </a:t>
            </a:r>
            <a:r>
              <a:rPr lang="en-GB" sz="1600" dirty="0" err="1"/>
              <a:t>Magnox</a:t>
            </a:r>
            <a:r>
              <a:rPr lang="en-GB" sz="1600" dirty="0"/>
              <a:t> power station, </a:t>
            </a:r>
            <a:r>
              <a:rPr lang="en-GB" sz="1600" dirty="0" smtClean="0"/>
              <a:t>Calder Hall, </a:t>
            </a:r>
            <a:r>
              <a:rPr lang="en-GB" sz="1600" dirty="0"/>
              <a:t>was the world's second nuclear power station </a:t>
            </a:r>
            <a:endParaRPr lang="en-GB" altLang="en-US" sz="1600" dirty="0"/>
          </a:p>
          <a:p>
            <a:pPr lvl="1">
              <a:spcBef>
                <a:spcPct val="50000"/>
              </a:spcBef>
            </a:pPr>
            <a:r>
              <a:rPr lang="en-GB" altLang="en-US" sz="1600" dirty="0"/>
              <a:t>Now only one MAGNOX reactor remains in </a:t>
            </a:r>
            <a:r>
              <a:rPr lang="en-GB" altLang="en-US" sz="1600" dirty="0" smtClean="0"/>
              <a:t>use</a:t>
            </a:r>
            <a:r>
              <a:rPr lang="en-GB" altLang="en-US" sz="1600" dirty="0"/>
              <a:t> </a:t>
            </a:r>
            <a:r>
              <a:rPr lang="en-GB" altLang="en-US" sz="1600" dirty="0" smtClean="0"/>
              <a:t>– </a:t>
            </a:r>
            <a:r>
              <a:rPr lang="en-GB" sz="1600" dirty="0" err="1" smtClean="0"/>
              <a:t>Wylfa</a:t>
            </a:r>
            <a:r>
              <a:rPr lang="en-GB" sz="1600" dirty="0" smtClean="0"/>
              <a:t> on </a:t>
            </a:r>
            <a:r>
              <a:rPr lang="en-GB" sz="1600" dirty="0" err="1" smtClean="0"/>
              <a:t>Angelest</a:t>
            </a:r>
            <a:endParaRPr lang="en-GB" altLang="en-US" sz="1600" dirty="0"/>
          </a:p>
          <a:p>
            <a:pPr>
              <a:spcBef>
                <a:spcPct val="50000"/>
              </a:spcBef>
            </a:pPr>
            <a:r>
              <a:rPr lang="en-GB" altLang="en-US" sz="1800" dirty="0" smtClean="0"/>
              <a:t>AGR  </a:t>
            </a:r>
            <a:r>
              <a:rPr lang="en-GB" altLang="en-US" sz="1800" dirty="0"/>
              <a:t>-  </a:t>
            </a:r>
            <a:r>
              <a:rPr lang="en-GB" altLang="en-US" sz="1800" dirty="0" smtClean="0"/>
              <a:t>Advanced Gas Cooled Reactor</a:t>
            </a:r>
          </a:p>
          <a:p>
            <a:pPr lvl="1">
              <a:spcBef>
                <a:spcPct val="50000"/>
              </a:spcBef>
            </a:pPr>
            <a:r>
              <a:rPr lang="en-GB" altLang="en-US" sz="1600" dirty="0"/>
              <a:t>S</a:t>
            </a:r>
            <a:r>
              <a:rPr lang="en-GB" altLang="en-US" sz="1600" dirty="0" smtClean="0"/>
              <a:t>olely </a:t>
            </a:r>
            <a:r>
              <a:rPr lang="en-GB" altLang="en-US" sz="1600" dirty="0"/>
              <a:t>British design.  14 units are in use.   The original demonstration </a:t>
            </a:r>
            <a:r>
              <a:rPr lang="en-GB" altLang="en-US" sz="1600" dirty="0" err="1"/>
              <a:t>Windscale</a:t>
            </a:r>
            <a:r>
              <a:rPr lang="en-GB" altLang="en-US" sz="1600" dirty="0"/>
              <a:t> AGR is now being decommissioned.   The last two stations </a:t>
            </a:r>
            <a:r>
              <a:rPr lang="en-GB" altLang="en-US" sz="1600" dirty="0" err="1"/>
              <a:t>Heysham</a:t>
            </a:r>
            <a:r>
              <a:rPr lang="en-GB" altLang="en-US" sz="1600" dirty="0"/>
              <a:t> II and </a:t>
            </a:r>
            <a:r>
              <a:rPr lang="en-GB" altLang="en-US" sz="1600" dirty="0" err="1"/>
              <a:t>Torness</a:t>
            </a:r>
            <a:r>
              <a:rPr lang="en-GB" altLang="en-US" sz="1600" dirty="0"/>
              <a:t> (both with two reactors),  were constructed to time and  have operated to </a:t>
            </a:r>
            <a:r>
              <a:rPr lang="en-GB" altLang="en-US" sz="1600" dirty="0" smtClean="0"/>
              <a:t>expectations</a:t>
            </a:r>
            <a:endParaRPr lang="en-GB" altLang="en-US" sz="1600" dirty="0"/>
          </a:p>
          <a:p>
            <a:pPr lvl="4"/>
            <a:endParaRPr lang="en-GB" sz="1600" dirty="0"/>
          </a:p>
        </p:txBody>
      </p:sp>
      <p:pic>
        <p:nvPicPr>
          <p:cNvPr id="41986" name="Picture 2" descr="Outfall from Wylfa Power Station - geograph.org.uk - 6682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2743200" cy="18329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1018" y="3747700"/>
            <a:ext cx="914400" cy="276999"/>
          </a:xfrm>
          <a:prstGeom prst="rect">
            <a:avLst/>
          </a:prstGeom>
          <a:noFill/>
        </p:spPr>
        <p:txBody>
          <a:bodyPr wrap="square" rtlCol="0">
            <a:spAutoFit/>
          </a:bodyPr>
          <a:lstStyle/>
          <a:p>
            <a:r>
              <a:rPr lang="en-GB" sz="1200" dirty="0" err="1" smtClean="0"/>
              <a:t>Wylfa</a:t>
            </a:r>
            <a:endParaRPr lang="en-GB" sz="1200" dirty="0"/>
          </a:p>
        </p:txBody>
      </p:sp>
      <p:pic>
        <p:nvPicPr>
          <p:cNvPr id="41988" name="Picture 4" descr="http://upload.wikimedia.org/wikipedia/commons/thumb/3/34/Torness_Nuclear_Power_Station%2C_Scotland.JPG/1280px-Torness_Nuclear_Power_Station%2C_Scotla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343399"/>
            <a:ext cx="2751965" cy="17365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50363" y="6172200"/>
            <a:ext cx="914400" cy="276999"/>
          </a:xfrm>
          <a:prstGeom prst="rect">
            <a:avLst/>
          </a:prstGeom>
          <a:noFill/>
        </p:spPr>
        <p:txBody>
          <a:bodyPr wrap="square" rtlCol="0">
            <a:spAutoFit/>
          </a:bodyPr>
          <a:lstStyle/>
          <a:p>
            <a:r>
              <a:rPr lang="en-GB" sz="1200" dirty="0" err="1" smtClean="0"/>
              <a:t>Torness</a:t>
            </a:r>
            <a:endParaRPr lang="en-GB" sz="1200" dirty="0"/>
          </a:p>
        </p:txBody>
      </p:sp>
    </p:spTree>
    <p:extLst>
      <p:ext uri="{BB962C8B-B14F-4D97-AF65-F5344CB8AC3E}">
        <p14:creationId xmlns:p14="http://schemas.microsoft.com/office/powerpoint/2010/main" val="2743661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Summary of Reactor Types</a:t>
            </a:r>
          </a:p>
        </p:txBody>
      </p:sp>
      <p:sp>
        <p:nvSpPr>
          <p:cNvPr id="2" name="Content Placeholder 1"/>
          <p:cNvSpPr>
            <a:spLocks noGrp="1"/>
          </p:cNvSpPr>
          <p:nvPr>
            <p:ph sz="half" idx="1"/>
          </p:nvPr>
        </p:nvSpPr>
        <p:spPr>
          <a:xfrm>
            <a:off x="228600" y="1870599"/>
            <a:ext cx="4419600" cy="4709315"/>
          </a:xfrm>
        </p:spPr>
        <p:txBody>
          <a:bodyPr>
            <a:noAutofit/>
          </a:bodyPr>
          <a:lstStyle/>
          <a:p>
            <a:pPr>
              <a:lnSpc>
                <a:spcPct val="90000"/>
              </a:lnSpc>
              <a:spcBef>
                <a:spcPct val="50000"/>
              </a:spcBef>
            </a:pPr>
            <a:r>
              <a:rPr lang="en-GB" altLang="en-US" sz="1800" dirty="0" smtClean="0"/>
              <a:t> PWR  </a:t>
            </a:r>
            <a:r>
              <a:rPr lang="en-GB" altLang="en-US" sz="1800" dirty="0"/>
              <a:t>- </a:t>
            </a:r>
            <a:r>
              <a:rPr lang="en-GB" altLang="en-US" sz="1800" dirty="0" smtClean="0"/>
              <a:t>Pressurized Water Reactor</a:t>
            </a:r>
          </a:p>
          <a:p>
            <a:pPr lvl="1">
              <a:lnSpc>
                <a:spcPct val="90000"/>
              </a:lnSpc>
              <a:spcBef>
                <a:spcPct val="50000"/>
              </a:spcBef>
            </a:pPr>
            <a:r>
              <a:rPr lang="en-GB" altLang="en-US" sz="1600" dirty="0" smtClean="0"/>
              <a:t> Originally </a:t>
            </a:r>
            <a:r>
              <a:rPr lang="en-GB" altLang="en-US" sz="1600" dirty="0"/>
              <a:t>an American design of </a:t>
            </a:r>
            <a:r>
              <a:rPr lang="en-GB" altLang="en-US" sz="1600" dirty="0" smtClean="0"/>
              <a:t>(</a:t>
            </a:r>
            <a:r>
              <a:rPr lang="en-GB" altLang="en-US" sz="1600" dirty="0"/>
              <a:t>also known as a Light Water Reactor LWR</a:t>
            </a:r>
            <a:r>
              <a:rPr lang="en-GB" altLang="en-US" sz="1600" dirty="0" smtClean="0"/>
              <a:t>)  Now the  </a:t>
            </a:r>
            <a:r>
              <a:rPr lang="en-GB" altLang="en-US" sz="1600" dirty="0"/>
              <a:t>most common </a:t>
            </a:r>
            <a:r>
              <a:rPr lang="en-GB" altLang="en-US" sz="1600" dirty="0" smtClean="0"/>
              <a:t>reactor  </a:t>
            </a:r>
          </a:p>
          <a:p>
            <a:pPr lvl="2">
              <a:lnSpc>
                <a:spcPct val="90000"/>
              </a:lnSpc>
              <a:spcBef>
                <a:spcPct val="50000"/>
              </a:spcBef>
            </a:pPr>
            <a:r>
              <a:rPr lang="en-GB" altLang="en-US" sz="1400" dirty="0" smtClean="0"/>
              <a:t>Three </a:t>
            </a:r>
            <a:r>
              <a:rPr lang="en-GB" altLang="en-US" sz="1400" dirty="0"/>
              <a:t>Mile </a:t>
            </a:r>
            <a:r>
              <a:rPr lang="en-GB" altLang="en-US" sz="1400" dirty="0" smtClean="0"/>
              <a:t>Island</a:t>
            </a:r>
            <a:endParaRPr lang="en-GB" altLang="en-US" sz="1400" dirty="0"/>
          </a:p>
          <a:p>
            <a:pPr>
              <a:lnSpc>
                <a:spcPct val="90000"/>
              </a:lnSpc>
              <a:spcBef>
                <a:spcPct val="50000"/>
              </a:spcBef>
            </a:pPr>
            <a:r>
              <a:rPr lang="en-GB" altLang="en-US" sz="1800" dirty="0"/>
              <a:t>BWR    -      </a:t>
            </a:r>
            <a:r>
              <a:rPr lang="en-GB" altLang="en-US" sz="1800" dirty="0" smtClean="0"/>
              <a:t>Boiling Water Reactor </a:t>
            </a:r>
          </a:p>
          <a:p>
            <a:pPr lvl="1">
              <a:lnSpc>
                <a:spcPct val="90000"/>
              </a:lnSpc>
              <a:spcBef>
                <a:spcPct val="50000"/>
              </a:spcBef>
            </a:pPr>
            <a:r>
              <a:rPr lang="en-GB" altLang="en-US" sz="1600" dirty="0" smtClean="0"/>
              <a:t> A derivative </a:t>
            </a:r>
            <a:r>
              <a:rPr lang="en-GB" altLang="en-US" sz="1600" dirty="0"/>
              <a:t>of the PWR in which the coolant is allowed to boil in the reactor itself.  Second most common reactor in </a:t>
            </a:r>
            <a:r>
              <a:rPr lang="en-GB" altLang="en-US" sz="1600" dirty="0" smtClean="0"/>
              <a:t>use </a:t>
            </a:r>
          </a:p>
          <a:p>
            <a:pPr lvl="2">
              <a:lnSpc>
                <a:spcPct val="90000"/>
              </a:lnSpc>
              <a:spcBef>
                <a:spcPct val="50000"/>
              </a:spcBef>
            </a:pPr>
            <a:r>
              <a:rPr lang="en-GB" altLang="en-US" sz="1400" dirty="0" smtClean="0"/>
              <a:t>Fukushima</a:t>
            </a:r>
          </a:p>
          <a:p>
            <a:pPr>
              <a:lnSpc>
                <a:spcPct val="90000"/>
              </a:lnSpc>
              <a:spcBef>
                <a:spcPct val="50000"/>
              </a:spcBef>
            </a:pPr>
            <a:r>
              <a:rPr lang="en-GB" altLang="en-US" sz="1800" dirty="0"/>
              <a:t>RMBK   -       </a:t>
            </a:r>
            <a:r>
              <a:rPr lang="en-GB" altLang="en-US" sz="1800" dirty="0" smtClean="0"/>
              <a:t>Light Water Graphite Moderating Reactor (LWGR)</a:t>
            </a:r>
          </a:p>
          <a:p>
            <a:pPr lvl="1">
              <a:lnSpc>
                <a:spcPct val="90000"/>
              </a:lnSpc>
              <a:spcBef>
                <a:spcPct val="50000"/>
              </a:spcBef>
            </a:pPr>
            <a:r>
              <a:rPr lang="en-GB" altLang="en-US" sz="1600" dirty="0"/>
              <a:t>A</a:t>
            </a:r>
            <a:r>
              <a:rPr lang="en-GB" altLang="en-US" sz="1600" dirty="0" smtClean="0"/>
              <a:t> </a:t>
            </a:r>
            <a:r>
              <a:rPr lang="en-GB" altLang="en-US" sz="1600" dirty="0"/>
              <a:t>design unique to the </a:t>
            </a:r>
            <a:r>
              <a:rPr lang="en-GB" altLang="en-US" sz="1600" dirty="0" smtClean="0"/>
              <a:t>old USSR </a:t>
            </a:r>
          </a:p>
          <a:p>
            <a:pPr lvl="1">
              <a:lnSpc>
                <a:spcPct val="90000"/>
              </a:lnSpc>
              <a:spcBef>
                <a:spcPct val="50000"/>
              </a:spcBef>
            </a:pPr>
            <a:r>
              <a:rPr lang="en-GB" altLang="en-US" sz="1600" dirty="0"/>
              <a:t>16 units still in operation in Russian and Lithuania with 9 shut down</a:t>
            </a:r>
            <a:endParaRPr lang="en-GB" altLang="en-US" sz="1600" dirty="0" smtClean="0"/>
          </a:p>
          <a:p>
            <a:pPr lvl="2">
              <a:lnSpc>
                <a:spcPct val="90000"/>
              </a:lnSpc>
              <a:spcBef>
                <a:spcPct val="50000"/>
              </a:spcBef>
            </a:pPr>
            <a:r>
              <a:rPr lang="en-GB" altLang="en-US" sz="1400" dirty="0" smtClean="0"/>
              <a:t>Chernobyl</a:t>
            </a:r>
            <a:endParaRPr lang="en-GB" altLang="en-US" sz="1400" dirty="0"/>
          </a:p>
          <a:p>
            <a:pPr lvl="5"/>
            <a:endParaRPr lang="en-GB" sz="1600" dirty="0"/>
          </a:p>
        </p:txBody>
      </p:sp>
      <p:pic>
        <p:nvPicPr>
          <p:cNvPr id="40962" name="Picture 2" descr="http://upload.wikimedia.org/wikipedia/en/1/1b/Chernobyl_Disa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06804"/>
            <a:ext cx="1885950" cy="24354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53086" y="2514795"/>
            <a:ext cx="1295400" cy="307777"/>
          </a:xfrm>
          <a:prstGeom prst="rect">
            <a:avLst/>
          </a:prstGeom>
          <a:noFill/>
        </p:spPr>
        <p:txBody>
          <a:bodyPr wrap="square" rtlCol="0">
            <a:spAutoFit/>
          </a:bodyPr>
          <a:lstStyle/>
          <a:p>
            <a:r>
              <a:rPr lang="en-GB" sz="1400" dirty="0" smtClean="0"/>
              <a:t>Fukushima</a:t>
            </a:r>
            <a:endParaRPr lang="en-GB" sz="1400" dirty="0"/>
          </a:p>
        </p:txBody>
      </p:sp>
      <p:pic>
        <p:nvPicPr>
          <p:cNvPr id="40964" name="Picture 4" descr="http://upload.wikimedia.org/wikipedia/commons/thumb/7/7d/Fukushima_I_by_Digital_Globe.jpg/1280px-Fukushima_I_by_Digital_Glo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764" y="1828799"/>
            <a:ext cx="3374021" cy="19875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05386" y="5078390"/>
            <a:ext cx="1295400" cy="307777"/>
          </a:xfrm>
          <a:prstGeom prst="rect">
            <a:avLst/>
          </a:prstGeom>
          <a:noFill/>
        </p:spPr>
        <p:txBody>
          <a:bodyPr wrap="square" rtlCol="0">
            <a:spAutoFit/>
          </a:bodyPr>
          <a:lstStyle/>
          <a:p>
            <a:r>
              <a:rPr lang="en-GB" sz="1400" dirty="0" smtClean="0"/>
              <a:t>Chernobyl</a:t>
            </a:r>
            <a:endParaRPr lang="en-GB" sz="1400" dirty="0"/>
          </a:p>
        </p:txBody>
      </p:sp>
    </p:spTree>
    <p:extLst>
      <p:ext uri="{BB962C8B-B14F-4D97-AF65-F5344CB8AC3E}">
        <p14:creationId xmlns:p14="http://schemas.microsoft.com/office/powerpoint/2010/main" val="2743661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Light Water Reactors (PWR, BWR)</a:t>
            </a:r>
            <a:endParaRPr lang="en-GB" dirty="0"/>
          </a:p>
        </p:txBody>
      </p:sp>
      <p:sp>
        <p:nvSpPr>
          <p:cNvPr id="2" name="Content Placeholder 1"/>
          <p:cNvSpPr>
            <a:spLocks noGrp="1"/>
          </p:cNvSpPr>
          <p:nvPr>
            <p:ph sz="half" idx="1"/>
          </p:nvPr>
        </p:nvSpPr>
        <p:spPr>
          <a:xfrm>
            <a:off x="228600" y="1870599"/>
            <a:ext cx="4419600" cy="4709315"/>
          </a:xfrm>
        </p:spPr>
        <p:txBody>
          <a:bodyPr>
            <a:noAutofit/>
          </a:bodyPr>
          <a:lstStyle/>
          <a:p>
            <a:pPr>
              <a:lnSpc>
                <a:spcPct val="90000"/>
              </a:lnSpc>
              <a:spcBef>
                <a:spcPct val="50000"/>
              </a:spcBef>
            </a:pPr>
            <a:r>
              <a:rPr lang="en-GB" altLang="en-US" sz="1800" dirty="0" smtClean="0"/>
              <a:t> The most commonly  used  reactor worldwide</a:t>
            </a:r>
          </a:p>
          <a:p>
            <a:pPr>
              <a:lnSpc>
                <a:spcPct val="90000"/>
              </a:lnSpc>
              <a:spcBef>
                <a:spcPct val="50000"/>
              </a:spcBef>
            </a:pPr>
            <a:r>
              <a:rPr lang="en-GB" sz="1800" dirty="0" smtClean="0"/>
              <a:t>A PWRs </a:t>
            </a:r>
            <a:r>
              <a:rPr lang="en-GB" sz="1800" dirty="0"/>
              <a:t>use ordinary water as both coolant and </a:t>
            </a:r>
            <a:r>
              <a:rPr lang="en-GB" sz="1800" dirty="0" smtClean="0"/>
              <a:t>moderator</a:t>
            </a:r>
          </a:p>
          <a:p>
            <a:pPr>
              <a:lnSpc>
                <a:spcPct val="90000"/>
              </a:lnSpc>
              <a:spcBef>
                <a:spcPct val="50000"/>
              </a:spcBef>
            </a:pPr>
            <a:r>
              <a:rPr lang="en-GB" sz="1800" dirty="0" smtClean="0"/>
              <a:t>It has a </a:t>
            </a:r>
            <a:r>
              <a:rPr lang="en-GB" sz="1800" dirty="0"/>
              <a:t>primary cooling circuit which flows through the core of the reactor under very high pressure, and a secondary circuit in which steam is generated to drive the </a:t>
            </a:r>
            <a:r>
              <a:rPr lang="en-GB" sz="1800" dirty="0" smtClean="0"/>
              <a:t>turbine</a:t>
            </a:r>
          </a:p>
          <a:p>
            <a:pPr>
              <a:lnSpc>
                <a:spcPct val="90000"/>
              </a:lnSpc>
              <a:spcBef>
                <a:spcPct val="50000"/>
              </a:spcBef>
            </a:pPr>
            <a:r>
              <a:rPr lang="en-GB" sz="1800" dirty="0"/>
              <a:t>Water in the reactor core reaches about 325°C, hence it must be kept under about 150 times atmospheric pressure to prevent it </a:t>
            </a:r>
            <a:r>
              <a:rPr lang="en-GB" sz="1800" dirty="0" smtClean="0"/>
              <a:t>boiling</a:t>
            </a:r>
          </a:p>
          <a:p>
            <a:pPr>
              <a:lnSpc>
                <a:spcPct val="90000"/>
              </a:lnSpc>
              <a:spcBef>
                <a:spcPct val="50000"/>
              </a:spcBef>
            </a:pPr>
            <a:r>
              <a:rPr lang="en-GB" sz="1800" dirty="0"/>
              <a:t>Sizewell B is the UK's only commercial </a:t>
            </a:r>
            <a:r>
              <a:rPr lang="en-GB" sz="1800" dirty="0" smtClean="0"/>
              <a:t>PWR </a:t>
            </a:r>
            <a:r>
              <a:rPr lang="en-GB" sz="1800" dirty="0"/>
              <a:t>power </a:t>
            </a:r>
            <a:r>
              <a:rPr lang="en-GB" sz="1800" dirty="0" smtClean="0"/>
              <a:t>station</a:t>
            </a:r>
          </a:p>
          <a:p>
            <a:pPr>
              <a:lnSpc>
                <a:spcPct val="90000"/>
              </a:lnSpc>
              <a:spcBef>
                <a:spcPct val="50000"/>
              </a:spcBef>
            </a:pPr>
            <a:endParaRPr lang="en-GB" altLang="en-US" sz="1800" dirty="0" smtClean="0"/>
          </a:p>
          <a:p>
            <a:pPr lvl="5"/>
            <a:endParaRPr lang="en-GB"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828800"/>
            <a:ext cx="4063101" cy="252612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255" y="4451905"/>
            <a:ext cx="4263342" cy="2105025"/>
          </a:xfrm>
          <a:prstGeom prst="rect">
            <a:avLst/>
          </a:prstGeom>
        </p:spPr>
      </p:pic>
      <p:sp>
        <p:nvSpPr>
          <p:cNvPr id="12" name="TextBox 11"/>
          <p:cNvSpPr txBox="1"/>
          <p:nvPr/>
        </p:nvSpPr>
        <p:spPr>
          <a:xfrm>
            <a:off x="6248400" y="6581001"/>
            <a:ext cx="1828800" cy="276999"/>
          </a:xfrm>
          <a:prstGeom prst="rect">
            <a:avLst/>
          </a:prstGeom>
          <a:noFill/>
        </p:spPr>
        <p:txBody>
          <a:bodyPr wrap="square" rtlCol="0">
            <a:spAutoFit/>
          </a:bodyPr>
          <a:lstStyle/>
          <a:p>
            <a:r>
              <a:rPr lang="en-GB" sz="1200" dirty="0" smtClean="0"/>
              <a:t>Sizewell B</a:t>
            </a:r>
            <a:endParaRPr lang="en-GB" sz="1200" dirty="0"/>
          </a:p>
        </p:txBody>
      </p:sp>
    </p:spTree>
    <p:extLst>
      <p:ext uri="{BB962C8B-B14F-4D97-AF65-F5344CB8AC3E}">
        <p14:creationId xmlns:p14="http://schemas.microsoft.com/office/powerpoint/2010/main" val="204370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Light Water Reactors (PWR, BWR)</a:t>
            </a:r>
            <a:endParaRPr lang="en-GB" dirty="0"/>
          </a:p>
        </p:txBody>
      </p:sp>
      <p:sp>
        <p:nvSpPr>
          <p:cNvPr id="2" name="Content Placeholder 1"/>
          <p:cNvSpPr>
            <a:spLocks noGrp="1"/>
          </p:cNvSpPr>
          <p:nvPr>
            <p:ph sz="half" idx="1"/>
          </p:nvPr>
        </p:nvSpPr>
        <p:spPr>
          <a:xfrm>
            <a:off x="228600" y="1870599"/>
            <a:ext cx="4648200" cy="4709315"/>
          </a:xfrm>
        </p:spPr>
        <p:txBody>
          <a:bodyPr>
            <a:noAutofit/>
          </a:bodyPr>
          <a:lstStyle/>
          <a:p>
            <a:pPr>
              <a:spcAft>
                <a:spcPts val="600"/>
              </a:spcAft>
            </a:pPr>
            <a:r>
              <a:rPr lang="en-GB" sz="1800" dirty="0" smtClean="0"/>
              <a:t>A BWR has </a:t>
            </a:r>
            <a:r>
              <a:rPr lang="en-GB" sz="1800" dirty="0"/>
              <a:t>many similarities to the PWR, except that there is only a single circuit in which the water is at lower pressure (about 75 times atmospheric pressure) so that it boils in the core at about </a:t>
            </a:r>
            <a:r>
              <a:rPr lang="en-GB" sz="1800" dirty="0" smtClean="0"/>
              <a:t>285°C</a:t>
            </a:r>
          </a:p>
          <a:p>
            <a:pPr>
              <a:spcAft>
                <a:spcPts val="600"/>
              </a:spcAft>
            </a:pPr>
            <a:r>
              <a:rPr lang="en-GB" sz="1800" dirty="0" smtClean="0"/>
              <a:t>The </a:t>
            </a:r>
            <a:r>
              <a:rPr lang="en-GB" sz="1800" dirty="0"/>
              <a:t>steam passes through drier plates (steam separators) above the core and then directly to the turbines, which are thus part of the reactor </a:t>
            </a:r>
            <a:r>
              <a:rPr lang="en-GB" sz="1800" dirty="0" smtClean="0"/>
              <a:t>circuit </a:t>
            </a:r>
          </a:p>
          <a:p>
            <a:pPr>
              <a:spcAft>
                <a:spcPts val="600"/>
              </a:spcAft>
            </a:pPr>
            <a:r>
              <a:rPr lang="en-GB" sz="1800" dirty="0" smtClean="0"/>
              <a:t>Since </a:t>
            </a:r>
            <a:r>
              <a:rPr lang="en-GB" sz="1800" dirty="0"/>
              <a:t>the water around the core of a reactor is always contaminated with traces of radionuclides, it means that the turbine must be shielded and radiological protection provided during </a:t>
            </a:r>
            <a:r>
              <a:rPr lang="en-GB" sz="1800" dirty="0" smtClean="0"/>
              <a:t>maintenance</a:t>
            </a:r>
            <a:endParaRPr lang="en-GB" sz="1800" dirty="0"/>
          </a:p>
          <a:p>
            <a:pPr>
              <a:lnSpc>
                <a:spcPct val="90000"/>
              </a:lnSpc>
              <a:spcBef>
                <a:spcPct val="50000"/>
              </a:spcBef>
            </a:pPr>
            <a:endParaRPr lang="en-GB" altLang="en-US" sz="1800" dirty="0" smtClean="0"/>
          </a:p>
          <a:p>
            <a:pPr lvl="5"/>
            <a:endParaRPr lang="en-GB" sz="16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6800" y="2514600"/>
            <a:ext cx="4038600" cy="2502723"/>
          </a:xfrm>
        </p:spPr>
      </p:pic>
    </p:spTree>
    <p:extLst>
      <p:ext uri="{BB962C8B-B14F-4D97-AF65-F5344CB8AC3E}">
        <p14:creationId xmlns:p14="http://schemas.microsoft.com/office/powerpoint/2010/main" val="1497915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Fuel Reprocessing</a:t>
            </a:r>
            <a:endParaRPr lang="en-GB" dirty="0"/>
          </a:p>
        </p:txBody>
      </p:sp>
      <p:sp>
        <p:nvSpPr>
          <p:cNvPr id="2" name="Content Placeholder 1"/>
          <p:cNvSpPr>
            <a:spLocks noGrp="1"/>
          </p:cNvSpPr>
          <p:nvPr>
            <p:ph sz="half" idx="1"/>
          </p:nvPr>
        </p:nvSpPr>
        <p:spPr>
          <a:xfrm>
            <a:off x="609600" y="2148685"/>
            <a:ext cx="5486400" cy="3566315"/>
          </a:xfrm>
        </p:spPr>
        <p:txBody>
          <a:bodyPr>
            <a:noAutofit/>
          </a:bodyPr>
          <a:lstStyle/>
          <a:p>
            <a:r>
              <a:rPr lang="en-GB" sz="1800" dirty="0"/>
              <a:t>Reprocessing is the chemical operation which separates the useful fuel for recycling from the </a:t>
            </a:r>
            <a:r>
              <a:rPr lang="en-GB" sz="1800" dirty="0" smtClean="0"/>
              <a:t>waste</a:t>
            </a:r>
            <a:endParaRPr lang="en-GB" sz="1800" dirty="0"/>
          </a:p>
          <a:p>
            <a:r>
              <a:rPr lang="en-GB" sz="1800" dirty="0"/>
              <a:t>There are only two commercial reprocessing plants in the world - </a:t>
            </a:r>
            <a:r>
              <a:rPr lang="en-GB" sz="1800" dirty="0" err="1"/>
              <a:t>Sellafield</a:t>
            </a:r>
            <a:r>
              <a:rPr lang="en-GB" sz="1800" dirty="0"/>
              <a:t> in the UK and </a:t>
            </a:r>
            <a:r>
              <a:rPr lang="en-GB" sz="1800" dirty="0" err="1"/>
              <a:t>Cogema</a:t>
            </a:r>
            <a:r>
              <a:rPr lang="en-GB" sz="1800" dirty="0"/>
              <a:t> in </a:t>
            </a:r>
            <a:r>
              <a:rPr lang="en-GB" sz="1800" dirty="0" smtClean="0"/>
              <a:t>France</a:t>
            </a:r>
          </a:p>
          <a:p>
            <a:r>
              <a:rPr lang="en-GB" sz="1800" dirty="0" smtClean="0"/>
              <a:t>Originally </a:t>
            </a:r>
            <a:r>
              <a:rPr lang="en-GB" sz="1800" dirty="0"/>
              <a:t>reprocessing was used solely to extract plutonium for producing </a:t>
            </a:r>
            <a:r>
              <a:rPr lang="en-GB" sz="1800" dirty="0" smtClean="0"/>
              <a:t>nuclear weapons</a:t>
            </a:r>
          </a:p>
          <a:p>
            <a:pPr lvl="1"/>
            <a:r>
              <a:rPr lang="en-GB" sz="1600" dirty="0" smtClean="0"/>
              <a:t>Reprocessed </a:t>
            </a:r>
            <a:r>
              <a:rPr lang="en-GB" sz="1600" dirty="0"/>
              <a:t>plutonium </a:t>
            </a:r>
            <a:r>
              <a:rPr lang="en-GB" sz="1600" dirty="0" smtClean="0"/>
              <a:t>is now </a:t>
            </a:r>
            <a:r>
              <a:rPr lang="en-GB" sz="1600" dirty="0"/>
              <a:t>recycled back into </a:t>
            </a:r>
            <a:r>
              <a:rPr lang="en-GB" sz="1600" dirty="0" smtClean="0"/>
              <a:t>nuclear fuel in external reprocessing plants along with spent uranium</a:t>
            </a:r>
          </a:p>
          <a:p>
            <a:pPr lvl="2"/>
            <a:r>
              <a:rPr lang="en-US" altLang="en-US" sz="1400" dirty="0" smtClean="0"/>
              <a:t>This has raised concerns about nuclear proliferation and terrorism</a:t>
            </a:r>
          </a:p>
          <a:p>
            <a:pPr lvl="3"/>
            <a:r>
              <a:rPr lang="en-US" altLang="en-US" sz="1200" dirty="0" smtClean="0"/>
              <a:t>Plutonium is the ‘bridge’ between civil and military uses of nuclear power</a:t>
            </a:r>
          </a:p>
          <a:p>
            <a:pPr lvl="2"/>
            <a:r>
              <a:rPr lang="en-GB" sz="1400" dirty="0"/>
              <a:t>Nuclear reprocessing reduces the volume of high-level waste</a:t>
            </a:r>
            <a:endParaRPr lang="en-US" altLang="en-US" sz="1400" dirty="0"/>
          </a:p>
        </p:txBody>
      </p:sp>
      <p:pic>
        <p:nvPicPr>
          <p:cNvPr id="32772" name="Picture 4" descr="http://news.bbc.co.uk/olmedia/645000/images/_647981_nuclear_reprocessing_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161" y="1981200"/>
            <a:ext cx="142875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05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Electricity and Magnetism</a:t>
            </a:r>
            <a:endParaRPr lang="en-GB" dirty="0"/>
          </a:p>
        </p:txBody>
      </p:sp>
      <p:sp>
        <p:nvSpPr>
          <p:cNvPr id="2" name="Content Placeholder 1"/>
          <p:cNvSpPr>
            <a:spLocks noGrp="1"/>
          </p:cNvSpPr>
          <p:nvPr>
            <p:ph sz="half" idx="1"/>
          </p:nvPr>
        </p:nvSpPr>
        <p:spPr>
          <a:xfrm>
            <a:off x="228600" y="1915886"/>
            <a:ext cx="4191000" cy="4709315"/>
          </a:xfrm>
        </p:spPr>
        <p:txBody>
          <a:bodyPr>
            <a:noAutofit/>
          </a:bodyPr>
          <a:lstStyle/>
          <a:p>
            <a:r>
              <a:rPr lang="en-US" altLang="en-US" sz="2000" dirty="0"/>
              <a:t>The magnetic field of a coil is </a:t>
            </a:r>
            <a:r>
              <a:rPr lang="en-US" altLang="en-US" sz="2000" dirty="0" smtClean="0"/>
              <a:t>identical to </a:t>
            </a:r>
            <a:r>
              <a:rPr lang="en-US" altLang="en-US" sz="2000" dirty="0"/>
              <a:t>the field of a disk-shaped permanent </a:t>
            </a:r>
            <a:r>
              <a:rPr lang="en-US" altLang="en-US" sz="2000" dirty="0" smtClean="0"/>
              <a:t>magnet</a:t>
            </a:r>
          </a:p>
          <a:p>
            <a:pPr>
              <a:spcBef>
                <a:spcPct val="25000"/>
              </a:spcBef>
            </a:pPr>
            <a:r>
              <a:rPr lang="en-US" altLang="en-US" sz="2000" dirty="0" smtClean="0"/>
              <a:t>We shouldn’t be surprised at this as the magnetism of certain materials is caused be tiny electric currents </a:t>
            </a:r>
          </a:p>
          <a:p>
            <a:pPr lvl="1">
              <a:spcBef>
                <a:spcPct val="25000"/>
              </a:spcBef>
            </a:pPr>
            <a:r>
              <a:rPr lang="en-US" altLang="en-US" sz="2000" dirty="0" smtClean="0"/>
              <a:t>The </a:t>
            </a:r>
            <a:r>
              <a:rPr lang="en-US" altLang="en-US" sz="2000" dirty="0"/>
              <a:t>electrons moving around the nucleus </a:t>
            </a:r>
            <a:r>
              <a:rPr lang="en-US" altLang="en-US" sz="2000" dirty="0" smtClean="0"/>
              <a:t>which carry </a:t>
            </a:r>
            <a:r>
              <a:rPr lang="en-US" altLang="en-US" sz="2000" dirty="0"/>
              <a:t>electric </a:t>
            </a:r>
            <a:r>
              <a:rPr lang="en-US" altLang="en-US" sz="2000" dirty="0" smtClean="0"/>
              <a:t>charge</a:t>
            </a:r>
            <a:r>
              <a:rPr lang="en-US" altLang="en-US" sz="2000" dirty="0"/>
              <a:t> </a:t>
            </a:r>
            <a:r>
              <a:rPr lang="en-US" altLang="en-US" sz="2000" dirty="0" smtClean="0"/>
              <a:t>and thus create currents within an atom</a:t>
            </a:r>
            <a:endParaRPr lang="en-US" altLang="en-US" sz="2000" dirty="0"/>
          </a:p>
          <a:p>
            <a:pPr>
              <a:spcBef>
                <a:spcPct val="25000"/>
              </a:spcBef>
            </a:pPr>
            <a:r>
              <a:rPr lang="en-US" altLang="en-US" sz="2000" dirty="0" smtClean="0"/>
              <a:t>These </a:t>
            </a:r>
            <a:r>
              <a:rPr lang="en-US" altLang="en-US" sz="2000" dirty="0"/>
              <a:t>currents create the magnetic fields that determine the magnetic properties of atoms</a:t>
            </a:r>
          </a:p>
          <a:p>
            <a:pPr>
              <a:spcBef>
                <a:spcPct val="50000"/>
              </a:spcBef>
            </a:pPr>
            <a:endParaRPr lang="en-US" altLang="en-US" sz="20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l="4196" r="7692" b="49643"/>
          <a:stretch>
            <a:fillRect/>
          </a:stretch>
        </p:blipFill>
        <p:spPr bwMode="auto">
          <a:xfrm>
            <a:off x="4419600" y="2133600"/>
            <a:ext cx="2001672" cy="140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l="4982" t="50357" r="2710"/>
          <a:stretch>
            <a:fillRect/>
          </a:stretch>
        </p:blipFill>
        <p:spPr bwMode="auto">
          <a:xfrm>
            <a:off x="6705600" y="2133600"/>
            <a:ext cx="2133600" cy="140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35668"/>
            <a:ext cx="2590800" cy="276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Fuel Reprocessing</a:t>
            </a:r>
            <a:endParaRPr lang="en-GB" dirty="0"/>
          </a:p>
        </p:txBody>
      </p:sp>
      <p:sp>
        <p:nvSpPr>
          <p:cNvPr id="2" name="Content Placeholder 1"/>
          <p:cNvSpPr>
            <a:spLocks noGrp="1"/>
          </p:cNvSpPr>
          <p:nvPr>
            <p:ph sz="half" idx="1"/>
          </p:nvPr>
        </p:nvSpPr>
        <p:spPr>
          <a:xfrm>
            <a:off x="609600" y="2148685"/>
            <a:ext cx="4114800" cy="3566315"/>
          </a:xfrm>
        </p:spPr>
        <p:txBody>
          <a:bodyPr>
            <a:noAutofit/>
          </a:bodyPr>
          <a:lstStyle/>
          <a:p>
            <a:r>
              <a:rPr lang="en-GB" sz="1800" dirty="0"/>
              <a:t>Reprocessing </a:t>
            </a:r>
            <a:r>
              <a:rPr lang="en-GB" sz="1800" dirty="0" smtClean="0"/>
              <a:t>adds additional  stages to the nuclear fuel cycle</a:t>
            </a:r>
          </a:p>
          <a:p>
            <a:r>
              <a:rPr lang="en-GB" sz="1800" dirty="0" smtClean="0"/>
              <a:t>In reprocessing 95</a:t>
            </a:r>
            <a:r>
              <a:rPr lang="en-GB" sz="1800" dirty="0"/>
              <a:t>% of spent fuel can be recycled to be returned to usage in a </a:t>
            </a:r>
            <a:r>
              <a:rPr lang="en-GB" sz="1800" dirty="0" smtClean="0"/>
              <a:t>nuclear power plant</a:t>
            </a:r>
          </a:p>
          <a:p>
            <a:r>
              <a:rPr lang="en-GB" sz="1800" dirty="0" smtClean="0"/>
              <a:t>Thorp reprocessing plant </a:t>
            </a:r>
            <a:r>
              <a:rPr lang="en-GB" sz="1800" dirty="0"/>
              <a:t>in Cumbria reprocesses both UK and foreign spent </a:t>
            </a:r>
            <a:r>
              <a:rPr lang="en-GB" sz="1800" dirty="0" smtClean="0"/>
              <a:t>fuel but  will  close in 2016</a:t>
            </a:r>
            <a:endParaRPr lang="en-GB" sz="1800" dirty="0"/>
          </a:p>
          <a:p>
            <a:pPr lvl="1"/>
            <a:r>
              <a:rPr lang="en-GB" sz="1600" dirty="0" smtClean="0"/>
              <a:t>Alternatives  to  </a:t>
            </a:r>
            <a:r>
              <a:rPr lang="en-GB" sz="1600" dirty="0"/>
              <a:t>reprocessing such </a:t>
            </a:r>
            <a:r>
              <a:rPr lang="en-GB" sz="1600" dirty="0" smtClean="0"/>
              <a:t>as the use </a:t>
            </a:r>
            <a:r>
              <a:rPr lang="en-GB" sz="1600" dirty="0"/>
              <a:t>air-cooled dry casks to store spent nuclear fuel instead of </a:t>
            </a:r>
            <a:r>
              <a:rPr lang="en-GB" sz="1600" dirty="0" smtClean="0"/>
              <a:t>reprocessing are being considered as  the price of raw uranium  continues  to  fall</a:t>
            </a:r>
          </a:p>
          <a:p>
            <a:pPr lvl="1"/>
            <a:endParaRPr lang="en-GB" sz="1600" dirty="0" smtClean="0"/>
          </a:p>
          <a:p>
            <a:endParaRPr lang="en-GB" sz="1800" dirty="0"/>
          </a:p>
        </p:txBody>
      </p:sp>
      <p:pic>
        <p:nvPicPr>
          <p:cNvPr id="5" name="Picture 3" descr="06_fig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05400" y="1868055"/>
            <a:ext cx="3935333" cy="2151867"/>
          </a:xfrm>
          <a:noFill/>
        </p:spPr>
      </p:pic>
      <p:pic>
        <p:nvPicPr>
          <p:cNvPr id="41986" name="Picture 2" descr="http://www.sellafieldsites.com/wp-content/uploads/2012/08/Tho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055" y="4419600"/>
            <a:ext cx="3352800" cy="223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35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Experimental Reactor Design</a:t>
            </a:r>
            <a:endParaRPr lang="en-GB" dirty="0"/>
          </a:p>
        </p:txBody>
      </p:sp>
      <p:sp>
        <p:nvSpPr>
          <p:cNvPr id="2" name="Content Placeholder 1"/>
          <p:cNvSpPr>
            <a:spLocks noGrp="1"/>
          </p:cNvSpPr>
          <p:nvPr>
            <p:ph sz="half" idx="1"/>
          </p:nvPr>
        </p:nvSpPr>
        <p:spPr>
          <a:xfrm>
            <a:off x="609600" y="2148685"/>
            <a:ext cx="8382000" cy="3566315"/>
          </a:xfrm>
        </p:spPr>
        <p:txBody>
          <a:bodyPr>
            <a:noAutofit/>
          </a:bodyPr>
          <a:lstStyle/>
          <a:p>
            <a:r>
              <a:rPr lang="en-US" altLang="en-US" sz="1800" dirty="0"/>
              <a:t>Research is currently being conducted for design of the next generation of nuclear reactor designs.</a:t>
            </a:r>
          </a:p>
          <a:p>
            <a:r>
              <a:rPr lang="en-US" altLang="en-US" sz="1800" dirty="0"/>
              <a:t>The next generation designs focus on:</a:t>
            </a:r>
          </a:p>
          <a:p>
            <a:pPr lvl="1"/>
            <a:r>
              <a:rPr lang="en-US" altLang="en-US" sz="1800" dirty="0"/>
              <a:t>Proliferation resistance of fuel</a:t>
            </a:r>
          </a:p>
          <a:p>
            <a:pPr lvl="1"/>
            <a:r>
              <a:rPr lang="en-US" altLang="en-US" sz="1800" dirty="0" smtClean="0"/>
              <a:t>Improved </a:t>
            </a:r>
            <a:r>
              <a:rPr lang="en-US" altLang="en-US" sz="1800" dirty="0"/>
              <a:t>fuel </a:t>
            </a:r>
            <a:r>
              <a:rPr lang="en-US" altLang="en-US" sz="1800" dirty="0" smtClean="0"/>
              <a:t>efficiency</a:t>
            </a:r>
            <a:endParaRPr lang="en-US" altLang="en-US" sz="1800" dirty="0"/>
          </a:p>
          <a:p>
            <a:pPr lvl="1"/>
            <a:r>
              <a:rPr lang="en-US" altLang="en-US" sz="1800" dirty="0"/>
              <a:t>Minimizing nuclear waste</a:t>
            </a:r>
          </a:p>
          <a:p>
            <a:pPr lvl="1"/>
            <a:r>
              <a:rPr lang="en-US" altLang="en-US" sz="1800" dirty="0"/>
              <a:t>Improved </a:t>
            </a:r>
            <a:r>
              <a:rPr lang="en-US" altLang="en-US" sz="1800" dirty="0" smtClean="0"/>
              <a:t>efficiency </a:t>
            </a:r>
            <a:endParaRPr lang="en-US" altLang="en-US" sz="1800" dirty="0"/>
          </a:p>
          <a:p>
            <a:pPr lvl="1"/>
            <a:r>
              <a:rPr lang="en-US" altLang="en-US" sz="1800" dirty="0" smtClean="0"/>
              <a:t>Economics</a:t>
            </a:r>
          </a:p>
        </p:txBody>
      </p:sp>
      <p:pic>
        <p:nvPicPr>
          <p:cNvPr id="9" name="Picture 5" descr="Graphic of The Evolution of Nuclear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135" y="4117939"/>
            <a:ext cx="4641850" cy="271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867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Pro’s and Con’s of Nuclear Power</a:t>
            </a:r>
            <a:endParaRPr lang="en-GB" dirty="0"/>
          </a:p>
        </p:txBody>
      </p:sp>
      <p:sp>
        <p:nvSpPr>
          <p:cNvPr id="2" name="Content Placeholder 1"/>
          <p:cNvSpPr>
            <a:spLocks noGrp="1"/>
          </p:cNvSpPr>
          <p:nvPr>
            <p:ph sz="half" idx="1"/>
          </p:nvPr>
        </p:nvSpPr>
        <p:spPr>
          <a:xfrm>
            <a:off x="609600" y="2148685"/>
            <a:ext cx="5867400" cy="975515"/>
          </a:xfrm>
        </p:spPr>
        <p:txBody>
          <a:bodyPr>
            <a:noAutofit/>
          </a:bodyPr>
          <a:lstStyle/>
          <a:p>
            <a:pPr>
              <a:defRPr/>
            </a:pPr>
            <a:r>
              <a:rPr lang="en-US" altLang="en-US" sz="2000" dirty="0"/>
              <a:t>Pros</a:t>
            </a:r>
          </a:p>
          <a:p>
            <a:pPr lvl="1">
              <a:defRPr/>
            </a:pPr>
            <a:r>
              <a:rPr lang="en-US" altLang="en-US" sz="2000" dirty="0"/>
              <a:t>Less of an immediate environmental impact compared to fossil </a:t>
            </a:r>
            <a:r>
              <a:rPr lang="en-US" altLang="en-US" sz="2000" dirty="0" smtClean="0"/>
              <a:t>fuels</a:t>
            </a:r>
          </a:p>
          <a:p>
            <a:pPr lvl="1">
              <a:defRPr/>
            </a:pPr>
            <a:r>
              <a:rPr lang="en-US" altLang="en-US" sz="2000" dirty="0"/>
              <a:t>Carbon-free source of </a:t>
            </a:r>
            <a:r>
              <a:rPr lang="en-US" altLang="en-US" sz="2000" dirty="0" smtClean="0"/>
              <a:t>electricity - </a:t>
            </a:r>
            <a:r>
              <a:rPr lang="en-US" altLang="en-US" sz="2000" dirty="0"/>
              <a:t>no greenhouse gases emitted</a:t>
            </a:r>
          </a:p>
          <a:p>
            <a:pPr lvl="1">
              <a:defRPr/>
            </a:pPr>
            <a:r>
              <a:rPr lang="en-US" altLang="en-US" sz="2000" dirty="0"/>
              <a:t>May be able to generate </a:t>
            </a:r>
            <a:r>
              <a:rPr lang="en-US" altLang="en-US" sz="2000" dirty="0" smtClean="0"/>
              <a:t>H-fuel</a:t>
            </a:r>
          </a:p>
          <a:p>
            <a:pPr>
              <a:defRPr/>
            </a:pPr>
            <a:r>
              <a:rPr lang="en-US" altLang="en-US" sz="2000" dirty="0"/>
              <a:t>Cons</a:t>
            </a:r>
          </a:p>
          <a:p>
            <a:pPr lvl="1">
              <a:defRPr/>
            </a:pPr>
            <a:r>
              <a:rPr lang="en-US" altLang="en-US" sz="2000" dirty="0"/>
              <a:t>Generates radioactive waste</a:t>
            </a:r>
          </a:p>
          <a:p>
            <a:pPr lvl="1">
              <a:defRPr/>
            </a:pPr>
            <a:r>
              <a:rPr lang="en-US" altLang="en-US" sz="2000" dirty="0"/>
              <a:t>Many steps require fossil fuels (mining and disposal)</a:t>
            </a:r>
          </a:p>
          <a:p>
            <a:pPr lvl="1">
              <a:defRPr/>
            </a:pPr>
            <a:r>
              <a:rPr lang="en-US" altLang="en-US" sz="2000" dirty="0" smtClean="0"/>
              <a:t>Expensive</a:t>
            </a:r>
          </a:p>
          <a:p>
            <a:pPr lvl="1">
              <a:defRPr/>
            </a:pPr>
            <a:r>
              <a:rPr lang="en-US" altLang="en-US" sz="2000" dirty="0" smtClean="0"/>
              <a:t>Safety issues and public perception</a:t>
            </a:r>
            <a:endParaRPr lang="en-US" altLang="en-US" sz="2000" dirty="0"/>
          </a:p>
          <a:p>
            <a:pPr lvl="1">
              <a:defRPr/>
            </a:pPr>
            <a:endParaRPr lang="en-US" altLang="en-US" dirty="0"/>
          </a:p>
          <a:p>
            <a:pPr>
              <a:defRPr/>
            </a:pPr>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211" y="4818244"/>
            <a:ext cx="1552575" cy="1525217"/>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653212" y="2636442"/>
            <a:ext cx="1476375" cy="1450360"/>
          </a:xfrm>
          <a:prstGeom prst="rect">
            <a:avLst/>
          </a:prstGeom>
        </p:spPr>
      </p:pic>
    </p:spTree>
    <p:extLst>
      <p:ext uri="{BB962C8B-B14F-4D97-AF65-F5344CB8AC3E}">
        <p14:creationId xmlns:p14="http://schemas.microsoft.com/office/powerpoint/2010/main" val="4095117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Future of Nuclear Power</a:t>
            </a:r>
            <a:endParaRPr lang="en-GB" dirty="0"/>
          </a:p>
        </p:txBody>
      </p:sp>
      <p:sp>
        <p:nvSpPr>
          <p:cNvPr id="2" name="Content Placeholder 1"/>
          <p:cNvSpPr>
            <a:spLocks noGrp="1"/>
          </p:cNvSpPr>
          <p:nvPr>
            <p:ph sz="half" idx="1"/>
          </p:nvPr>
        </p:nvSpPr>
        <p:spPr>
          <a:xfrm>
            <a:off x="603913" y="2057400"/>
            <a:ext cx="6324600" cy="975515"/>
          </a:xfrm>
        </p:spPr>
        <p:txBody>
          <a:bodyPr>
            <a:noAutofit/>
          </a:bodyPr>
          <a:lstStyle/>
          <a:p>
            <a:r>
              <a:rPr lang="en-GB" altLang="en-US" sz="1800" dirty="0"/>
              <a:t>At present there are over 440 nuclear power reactors operating in 30 countries. In total, they provide about 15% of the world’s </a:t>
            </a:r>
            <a:r>
              <a:rPr lang="en-GB" altLang="en-US" sz="1800" dirty="0" smtClean="0"/>
              <a:t>electricity</a:t>
            </a:r>
            <a:endParaRPr lang="en-GB" altLang="en-US" sz="1800" dirty="0"/>
          </a:p>
          <a:p>
            <a:r>
              <a:rPr lang="en-GB" altLang="en-US" sz="1800" dirty="0" smtClean="0"/>
              <a:t>Enthusiasm </a:t>
            </a:r>
            <a:r>
              <a:rPr lang="en-GB" altLang="en-US" sz="1800" dirty="0"/>
              <a:t>for new nuclear build at present is concentrated in Asia and Russia with relatively weaker enthusiasm in Europe and </a:t>
            </a:r>
            <a:r>
              <a:rPr lang="en-GB" altLang="en-US" sz="1800" dirty="0" smtClean="0"/>
              <a:t>USA</a:t>
            </a:r>
          </a:p>
          <a:p>
            <a:pPr>
              <a:lnSpc>
                <a:spcPct val="90000"/>
              </a:lnSpc>
            </a:pPr>
            <a:r>
              <a:rPr lang="en-GB" altLang="en-US" sz="1800" dirty="0"/>
              <a:t>Worldwide there are 60 new nuclear plants under construction with 131 more </a:t>
            </a:r>
            <a:r>
              <a:rPr lang="en-GB" altLang="en-US" sz="1800" dirty="0" smtClean="0"/>
              <a:t>proposed</a:t>
            </a:r>
          </a:p>
          <a:p>
            <a:pPr lvl="1">
              <a:lnSpc>
                <a:spcPct val="90000"/>
              </a:lnSpc>
            </a:pPr>
            <a:r>
              <a:rPr lang="en-GB" altLang="en-US" sz="1600" dirty="0" smtClean="0"/>
              <a:t>China </a:t>
            </a:r>
            <a:r>
              <a:rPr lang="en-GB" altLang="en-US" sz="1600" dirty="0"/>
              <a:t>alone plans a six-fold increase in nuclear power capacity by 2020, and has more than one hundred further large units proposed</a:t>
            </a:r>
          </a:p>
          <a:p>
            <a:pPr lvl="1">
              <a:lnSpc>
                <a:spcPct val="90000"/>
              </a:lnSpc>
            </a:pPr>
            <a:r>
              <a:rPr lang="en-GB" altLang="en-US" sz="1600" dirty="0"/>
              <a:t>The new build programme in Europe (excluding Russia) amounts to just six reactors in four countries: Finland, France Romania and </a:t>
            </a:r>
            <a:r>
              <a:rPr lang="en-GB" altLang="en-US" sz="1600" dirty="0" smtClean="0"/>
              <a:t>Slovakia</a:t>
            </a:r>
          </a:p>
          <a:p>
            <a:pPr lvl="1"/>
            <a:r>
              <a:rPr lang="en-GB" altLang="en-US" sz="1600" dirty="0" smtClean="0"/>
              <a:t>In the UK </a:t>
            </a:r>
            <a:r>
              <a:rPr lang="en-GB" sz="1600" dirty="0"/>
              <a:t>The government has given the go-ahead for the UK's first new nuclear station in a </a:t>
            </a:r>
            <a:r>
              <a:rPr lang="en-GB" sz="1600" dirty="0" smtClean="0"/>
              <a:t>generation</a:t>
            </a:r>
            <a:endParaRPr lang="en-GB" sz="1600" dirty="0"/>
          </a:p>
          <a:p>
            <a:pPr lvl="3"/>
            <a:r>
              <a:rPr lang="en-GB" sz="1600" dirty="0"/>
              <a:t>France's EDF Energy will lead a </a:t>
            </a:r>
            <a:r>
              <a:rPr lang="en-GB" sz="1600" dirty="0" smtClean="0"/>
              <a:t>consortium </a:t>
            </a:r>
            <a:r>
              <a:rPr lang="en-GB" sz="1600" dirty="0"/>
              <a:t>to build the </a:t>
            </a:r>
            <a:r>
              <a:rPr lang="en-GB" sz="1600" dirty="0" err="1"/>
              <a:t>Hinkley</a:t>
            </a:r>
            <a:r>
              <a:rPr lang="en-GB" sz="1600" dirty="0"/>
              <a:t> Point C plant in Somerset</a:t>
            </a:r>
          </a:p>
          <a:p>
            <a:pPr lvl="4">
              <a:lnSpc>
                <a:spcPct val="90000"/>
              </a:lnSpc>
            </a:pPr>
            <a:endParaRPr lang="en-US" altLang="en-US" sz="1000" dirty="0"/>
          </a:p>
          <a:p>
            <a:pPr>
              <a:defRPr/>
            </a:pPr>
            <a:endParaRPr lang="en-US" altLang="en-US" dirty="0"/>
          </a:p>
        </p:txBody>
      </p:sp>
      <p:pic>
        <p:nvPicPr>
          <p:cNvPr id="6" name="Picture 4" descr="smiley-nucl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65629"/>
            <a:ext cx="2284711" cy="182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8362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Nuclear Power v Fossil Fuels</a:t>
            </a:r>
          </a:p>
        </p:txBody>
      </p:sp>
      <p:sp>
        <p:nvSpPr>
          <p:cNvPr id="2" name="Content Placeholder 1"/>
          <p:cNvSpPr>
            <a:spLocks noGrp="1"/>
          </p:cNvSpPr>
          <p:nvPr>
            <p:ph sz="half" idx="1"/>
          </p:nvPr>
        </p:nvSpPr>
        <p:spPr>
          <a:xfrm>
            <a:off x="603913" y="2057400"/>
            <a:ext cx="5111087" cy="975515"/>
          </a:xfrm>
        </p:spPr>
        <p:txBody>
          <a:bodyPr>
            <a:noAutofit/>
          </a:bodyPr>
          <a:lstStyle/>
          <a:p>
            <a:r>
              <a:rPr lang="en-GB" altLang="en-US" sz="1800" dirty="0"/>
              <a:t>In comparing nuclear and fossil fuels, different criteria can be </a:t>
            </a:r>
            <a:r>
              <a:rPr lang="en-GB" altLang="en-US" sz="1800" dirty="0" smtClean="0"/>
              <a:t>used</a:t>
            </a:r>
          </a:p>
          <a:p>
            <a:pPr lvl="1"/>
            <a:r>
              <a:rPr lang="en-GB" altLang="en-US" sz="1600" dirty="0" smtClean="0"/>
              <a:t>Cost (per unit energy produced)</a:t>
            </a:r>
          </a:p>
          <a:p>
            <a:pPr lvl="1"/>
            <a:r>
              <a:rPr lang="en-GB" altLang="en-US" sz="1600" dirty="0" smtClean="0"/>
              <a:t>Environmental Impact</a:t>
            </a:r>
          </a:p>
          <a:p>
            <a:pPr lvl="1"/>
            <a:r>
              <a:rPr lang="en-GB" altLang="en-US" sz="1600" dirty="0" smtClean="0"/>
              <a:t>Sustainability of resources</a:t>
            </a:r>
          </a:p>
          <a:p>
            <a:pPr lvl="1"/>
            <a:r>
              <a:rPr lang="en-GB" altLang="en-US" sz="1600" dirty="0" smtClean="0"/>
              <a:t>Number of human  deaths</a:t>
            </a:r>
          </a:p>
          <a:p>
            <a:pPr lvl="1"/>
            <a:r>
              <a:rPr lang="en-GB" altLang="en-US" sz="1600" dirty="0" smtClean="0"/>
              <a:t>Amount of human disruption</a:t>
            </a:r>
          </a:p>
          <a:p>
            <a:pPr lvl="1"/>
            <a:r>
              <a:rPr lang="en-GB" altLang="en-US" sz="1600" dirty="0" err="1" smtClean="0"/>
              <a:t>etc</a:t>
            </a:r>
            <a:endParaRPr lang="en-GB" altLang="en-US" sz="1600" dirty="0" smtClean="0"/>
          </a:p>
          <a:p>
            <a:r>
              <a:rPr lang="en-GB" altLang="en-US" sz="1800" dirty="0" smtClean="0"/>
              <a:t>Generally these criteria are not simple to evaluate as, for example, cost is strongly influenced by government subsidies and environmental impact has to take into account the ‘carbon chain’</a:t>
            </a:r>
            <a:endParaRPr lang="en-GB" altLang="en-US" sz="1800" dirty="0"/>
          </a:p>
          <a:p>
            <a:pPr>
              <a:defRPr/>
            </a:pPr>
            <a:endParaRPr lang="en-US" altLang="en-US" dirty="0"/>
          </a:p>
        </p:txBody>
      </p:sp>
      <p:pic>
        <p:nvPicPr>
          <p:cNvPr id="27650" name="Picture 2" descr="https://encrypted-tbn1.gstatic.com/images?q=tbn:ANd9GcQrs66k1LxfFwUWfLU8x82y87AOskSJwWrRlzgGxlS_YRNDCBw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2362200"/>
            <a:ext cx="3560273" cy="285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8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Nuclear Power v Fossil Fuels</a:t>
            </a:r>
          </a:p>
        </p:txBody>
      </p:sp>
      <p:sp>
        <p:nvSpPr>
          <p:cNvPr id="2" name="Content Placeholder 1"/>
          <p:cNvSpPr>
            <a:spLocks noGrp="1"/>
          </p:cNvSpPr>
          <p:nvPr>
            <p:ph sz="half" idx="1"/>
          </p:nvPr>
        </p:nvSpPr>
        <p:spPr>
          <a:xfrm>
            <a:off x="603913" y="2057400"/>
            <a:ext cx="4577687" cy="975515"/>
          </a:xfrm>
        </p:spPr>
        <p:txBody>
          <a:bodyPr>
            <a:noAutofit/>
          </a:bodyPr>
          <a:lstStyle/>
          <a:p>
            <a:r>
              <a:rPr lang="en-GB" altLang="en-US" sz="1800" dirty="0" smtClean="0"/>
              <a:t>We can make a few simple comparisons which are non-controversial!</a:t>
            </a:r>
          </a:p>
          <a:p>
            <a:pPr lvl="1"/>
            <a:r>
              <a:rPr lang="en-GB" sz="1600" dirty="0"/>
              <a:t>Energy density comparisons </a:t>
            </a:r>
            <a:r>
              <a:rPr lang="en-GB" sz="1600" dirty="0" smtClean="0"/>
              <a:t>(</a:t>
            </a:r>
            <a:r>
              <a:rPr lang="en-GB" sz="1600" dirty="0"/>
              <a:t>The </a:t>
            </a:r>
            <a:r>
              <a:rPr lang="en-GB" sz="1600" dirty="0" smtClean="0"/>
              <a:t>amount of energy produced by 1kg of fuel)</a:t>
            </a:r>
          </a:p>
          <a:p>
            <a:pPr lvl="1"/>
            <a:r>
              <a:rPr lang="en-GB" sz="1600" dirty="0"/>
              <a:t>C</a:t>
            </a:r>
            <a:r>
              <a:rPr lang="en-GB" sz="1600" dirty="0" smtClean="0"/>
              <a:t>oal</a:t>
            </a:r>
            <a:r>
              <a:rPr lang="en-GB" sz="1600" dirty="0"/>
              <a:t>: 3 </a:t>
            </a:r>
            <a:r>
              <a:rPr lang="en-GB" sz="1600" dirty="0" err="1" smtClean="0"/>
              <a:t>kW·h</a:t>
            </a:r>
            <a:endParaRPr lang="en-GB" sz="1600" dirty="0" smtClean="0"/>
          </a:p>
          <a:p>
            <a:pPr lvl="1"/>
            <a:r>
              <a:rPr lang="en-GB" sz="1600" dirty="0" smtClean="0"/>
              <a:t>Oil: 4 </a:t>
            </a:r>
            <a:r>
              <a:rPr lang="en-GB" sz="1600" dirty="0" err="1"/>
              <a:t>kW·h</a:t>
            </a:r>
            <a:r>
              <a:rPr lang="en-GB" sz="1600" dirty="0"/>
              <a:t> </a:t>
            </a:r>
            <a:r>
              <a:rPr lang="en-GB" sz="1600" dirty="0" smtClean="0"/>
              <a:t> </a:t>
            </a:r>
          </a:p>
          <a:p>
            <a:pPr lvl="1"/>
            <a:r>
              <a:rPr lang="en-GB" sz="1600" dirty="0"/>
              <a:t>U</a:t>
            </a:r>
            <a:r>
              <a:rPr lang="en-GB" sz="1600" dirty="0" smtClean="0"/>
              <a:t>ranium</a:t>
            </a:r>
            <a:r>
              <a:rPr lang="en-GB" sz="1600" dirty="0"/>
              <a:t>: 50 000 </a:t>
            </a:r>
            <a:r>
              <a:rPr lang="en-GB" sz="1600" dirty="0" err="1"/>
              <a:t>kW·h</a:t>
            </a:r>
            <a:r>
              <a:rPr lang="en-GB" sz="1600" dirty="0"/>
              <a:t> (3 500 000 </a:t>
            </a:r>
            <a:r>
              <a:rPr lang="en-GB" sz="1600" dirty="0" err="1"/>
              <a:t>kW·h</a:t>
            </a:r>
            <a:r>
              <a:rPr lang="en-GB" sz="1600" dirty="0"/>
              <a:t> with reprocessing) </a:t>
            </a:r>
          </a:p>
          <a:p>
            <a:r>
              <a:rPr lang="en-GB" sz="1600" dirty="0" smtClean="0"/>
              <a:t>Consequently</a:t>
            </a:r>
            <a:r>
              <a:rPr lang="en-GB" sz="1600" dirty="0"/>
              <a:t>, a 1000 MW(e) plant requires the following number of tonnes (t) of fuel annually: </a:t>
            </a:r>
          </a:p>
          <a:p>
            <a:pPr lvl="1"/>
            <a:r>
              <a:rPr lang="en-GB" sz="1600" dirty="0"/>
              <a:t>2 600 000 </a:t>
            </a:r>
            <a:r>
              <a:rPr lang="en-GB" sz="1600" dirty="0" smtClean="0"/>
              <a:t>tons </a:t>
            </a:r>
            <a:r>
              <a:rPr lang="en-GB" sz="1600" dirty="0"/>
              <a:t>coal: 2000 train cars (1300 </a:t>
            </a:r>
            <a:r>
              <a:rPr lang="en-GB" sz="1600" dirty="0" smtClean="0"/>
              <a:t>tons </a:t>
            </a:r>
            <a:r>
              <a:rPr lang="en-GB" sz="1600" dirty="0"/>
              <a:t>each) </a:t>
            </a:r>
            <a:endParaRPr lang="en-GB" sz="1600" dirty="0" smtClean="0"/>
          </a:p>
          <a:p>
            <a:pPr lvl="1"/>
            <a:r>
              <a:rPr lang="en-GB" sz="1600" dirty="0" smtClean="0"/>
              <a:t>2 </a:t>
            </a:r>
            <a:r>
              <a:rPr lang="en-GB" sz="1600" dirty="0"/>
              <a:t>000 000 </a:t>
            </a:r>
            <a:r>
              <a:rPr lang="en-GB" sz="1600" dirty="0" smtClean="0"/>
              <a:t>tons </a:t>
            </a:r>
            <a:r>
              <a:rPr lang="en-GB" sz="1600" dirty="0"/>
              <a:t>oil: 10 </a:t>
            </a:r>
            <a:r>
              <a:rPr lang="en-GB" sz="1600" dirty="0" err="1"/>
              <a:t>supertankers</a:t>
            </a:r>
            <a:r>
              <a:rPr lang="en-GB" sz="1600" dirty="0"/>
              <a:t> </a:t>
            </a:r>
            <a:endParaRPr lang="en-GB" sz="1600" dirty="0" smtClean="0"/>
          </a:p>
          <a:p>
            <a:pPr lvl="1"/>
            <a:r>
              <a:rPr lang="en-GB" sz="1600" dirty="0" smtClean="0"/>
              <a:t>30 </a:t>
            </a:r>
            <a:r>
              <a:rPr lang="en-GB" sz="1600" dirty="0"/>
              <a:t>t </a:t>
            </a:r>
            <a:r>
              <a:rPr lang="en-GB" sz="1600" dirty="0" smtClean="0"/>
              <a:t>uranium: 10 </a:t>
            </a:r>
            <a:r>
              <a:rPr lang="en-GB" sz="1600" dirty="0"/>
              <a:t>cubic </a:t>
            </a:r>
            <a:r>
              <a:rPr lang="en-GB" sz="1600" dirty="0" smtClean="0"/>
              <a:t>metres</a:t>
            </a:r>
          </a:p>
          <a:p>
            <a:pPr marL="0" indent="0">
              <a:buNone/>
            </a:pPr>
            <a:endParaRPr lang="en-GB" sz="1800" dirty="0"/>
          </a:p>
          <a:p>
            <a:pPr>
              <a:defRPr/>
            </a:pP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790544729"/>
              </p:ext>
            </p:extLst>
          </p:nvPr>
        </p:nvGraphicFramePr>
        <p:xfrm>
          <a:off x="5257800" y="2438400"/>
          <a:ext cx="3657600" cy="2144351"/>
        </p:xfrm>
        <a:graphic>
          <a:graphicData uri="http://schemas.openxmlformats.org/drawingml/2006/table">
            <a:tbl>
              <a:tblPr/>
              <a:tblGrid>
                <a:gridCol w="1866900"/>
                <a:gridCol w="1790700"/>
              </a:tblGrid>
              <a:tr h="343421">
                <a:tc>
                  <a:txBody>
                    <a:bodyPr/>
                    <a:lstStyle/>
                    <a:p>
                      <a:pPr algn="l"/>
                      <a:r>
                        <a:rPr lang="en-GB" sz="1400" dirty="0"/>
                        <a:t>Firewood (dry)</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GB" sz="1400" dirty="0"/>
                        <a:t>16 MJ/kg</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67222">
                <a:tc>
                  <a:txBody>
                    <a:bodyPr/>
                    <a:lstStyle/>
                    <a:p>
                      <a:pPr algn="l"/>
                      <a:r>
                        <a:rPr lang="en-GB" sz="1400" dirty="0"/>
                        <a:t>Brown coal (lignite)</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400" dirty="0"/>
                        <a:t>10 MJ/kg</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67222">
                <a:tc>
                  <a:txBody>
                    <a:bodyPr/>
                    <a:lstStyle/>
                    <a:p>
                      <a:pPr algn="l"/>
                      <a:r>
                        <a:rPr lang="en-GB" sz="1400" dirty="0"/>
                        <a:t>Black coal (low quality)</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400" dirty="0"/>
                        <a:t>13-23 MJ/kg</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67222">
                <a:tc>
                  <a:txBody>
                    <a:bodyPr/>
                    <a:lstStyle/>
                    <a:p>
                      <a:pPr algn="l"/>
                      <a:r>
                        <a:rPr lang="en-GB" sz="1400" dirty="0"/>
                        <a:t>Black coal (hard)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400" dirty="0"/>
                        <a:t>24-30 MJ/kg</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67222">
                <a:tc>
                  <a:txBody>
                    <a:bodyPr/>
                    <a:lstStyle/>
                    <a:p>
                      <a:pPr algn="l"/>
                      <a:r>
                        <a:rPr lang="en-GB" sz="1400" dirty="0"/>
                        <a:t>Natural Gas</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400" dirty="0"/>
                        <a:t>38 MJ/m</a:t>
                      </a:r>
                      <a:r>
                        <a:rPr lang="en-GB" sz="1400" baseline="30000" dirty="0"/>
                        <a:t>3</a:t>
                      </a:r>
                      <a:endParaRPr lang="en-GB" sz="14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67222">
                <a:tc>
                  <a:txBody>
                    <a:bodyPr/>
                    <a:lstStyle/>
                    <a:p>
                      <a:pPr algn="l"/>
                      <a:r>
                        <a:rPr lang="en-GB" sz="1400" dirty="0"/>
                        <a:t>Crude Oil</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400" dirty="0"/>
                        <a:t>45-46 MJ/kg</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67222">
                <a:tc>
                  <a:txBody>
                    <a:bodyPr/>
                    <a:lstStyle/>
                    <a:p>
                      <a:pPr algn="l"/>
                      <a:r>
                        <a:rPr lang="en-GB" sz="1400" dirty="0"/>
                        <a:t>Uranium - in typical reactor</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400" dirty="0"/>
                        <a:t>500,000 MJ/kg (of natural </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2099764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Nuclear Power v Fossil Fuels</a:t>
            </a:r>
          </a:p>
        </p:txBody>
      </p:sp>
      <p:sp>
        <p:nvSpPr>
          <p:cNvPr id="2" name="Content Placeholder 1"/>
          <p:cNvSpPr>
            <a:spLocks noGrp="1"/>
          </p:cNvSpPr>
          <p:nvPr>
            <p:ph sz="half" idx="1"/>
          </p:nvPr>
        </p:nvSpPr>
        <p:spPr>
          <a:xfrm>
            <a:off x="603913" y="2057400"/>
            <a:ext cx="5492087" cy="975515"/>
          </a:xfrm>
        </p:spPr>
        <p:txBody>
          <a:bodyPr>
            <a:noAutofit/>
          </a:bodyPr>
          <a:lstStyle/>
          <a:p>
            <a:r>
              <a:rPr lang="en-GB" altLang="en-US" sz="1800" dirty="0" smtClean="0"/>
              <a:t>Environmental pollutants</a:t>
            </a:r>
          </a:p>
          <a:p>
            <a:pPr lvl="1"/>
            <a:r>
              <a:rPr lang="en-GB" sz="1600" dirty="0" smtClean="0"/>
              <a:t> </a:t>
            </a:r>
            <a:r>
              <a:rPr lang="en-GB" sz="1600" dirty="0"/>
              <a:t>A 1000 MW(e) </a:t>
            </a:r>
            <a:r>
              <a:rPr lang="en-GB" sz="1600" dirty="0" smtClean="0"/>
              <a:t>‘dirty’ coal </a:t>
            </a:r>
            <a:r>
              <a:rPr lang="en-GB" sz="1600" dirty="0"/>
              <a:t>plant without abatement technology </a:t>
            </a:r>
            <a:r>
              <a:rPr lang="en-GB" sz="1600" dirty="0" smtClean="0"/>
              <a:t>typically produces </a:t>
            </a:r>
            <a:r>
              <a:rPr lang="en-GB" sz="1600" dirty="0"/>
              <a:t>annually an average of some 44 000 tonnes of sulphur oxides and 22 000 tonnes of nitrous </a:t>
            </a:r>
            <a:r>
              <a:rPr lang="en-GB" sz="1600" dirty="0" smtClean="0"/>
              <a:t>oxides, 320 </a:t>
            </a:r>
            <a:r>
              <a:rPr lang="en-GB" sz="1600" dirty="0"/>
              <a:t>000 tonnes of ash containing 400 tonnes of </a:t>
            </a:r>
            <a:r>
              <a:rPr lang="en-GB" sz="1600" dirty="0" smtClean="0"/>
              <a:t>heavy</a:t>
            </a:r>
          </a:p>
          <a:p>
            <a:pPr lvl="1"/>
            <a:r>
              <a:rPr lang="en-GB" sz="1600" dirty="0" smtClean="0"/>
              <a:t>A 1000 </a:t>
            </a:r>
            <a:r>
              <a:rPr lang="en-GB" sz="1600" dirty="0"/>
              <a:t>MW(e) nuclear power plant does not release noxious gases or other pollutants and produces annually only some 30 tonnes of discharged high level radioactive spent fuel along with 800 tonnes of low and intermediate level radioactive </a:t>
            </a:r>
            <a:r>
              <a:rPr lang="en-GB" sz="1600" dirty="0" smtClean="0"/>
              <a:t>waste</a:t>
            </a:r>
          </a:p>
          <a:p>
            <a:pPr lvl="1"/>
            <a:r>
              <a:rPr lang="en-GB" sz="1600" dirty="0"/>
              <a:t>A </a:t>
            </a:r>
            <a:r>
              <a:rPr lang="en-GB" sz="1600" dirty="0" smtClean="0"/>
              <a:t>1000 </a:t>
            </a:r>
            <a:r>
              <a:rPr lang="en-GB" sz="1600" dirty="0"/>
              <a:t>MW(e) coal plant emits around 6 000 000 tonnes annually of </a:t>
            </a:r>
            <a:r>
              <a:rPr lang="en-GB" sz="1600" dirty="0" smtClean="0"/>
              <a:t>CO</a:t>
            </a:r>
            <a:r>
              <a:rPr lang="en-GB" sz="1600" baseline="-25000" dirty="0" smtClean="0"/>
              <a:t>2</a:t>
            </a:r>
          </a:p>
          <a:p>
            <a:pPr lvl="2"/>
            <a:r>
              <a:rPr lang="en-GB" sz="1400" dirty="0"/>
              <a:t>Countries with significant nuclear power </a:t>
            </a:r>
            <a:r>
              <a:rPr lang="en-GB" sz="1400" dirty="0" smtClean="0"/>
              <a:t>have </a:t>
            </a:r>
            <a:r>
              <a:rPr lang="en-GB" sz="1400" dirty="0"/>
              <a:t>markedly lower CO</a:t>
            </a:r>
            <a:r>
              <a:rPr lang="en-GB" sz="1400" baseline="-25000" dirty="0"/>
              <a:t>2</a:t>
            </a:r>
            <a:r>
              <a:rPr lang="en-GB" sz="1400" dirty="0"/>
              <a:t> emissions per unit of energy produced than countries with high fossil </a:t>
            </a:r>
            <a:r>
              <a:rPr lang="en-GB" sz="1400" dirty="0" smtClean="0"/>
              <a:t>fuel </a:t>
            </a:r>
          </a:p>
          <a:p>
            <a:pPr lvl="2"/>
            <a:r>
              <a:rPr lang="en-GB" sz="1400" dirty="0" smtClean="0"/>
              <a:t>France </a:t>
            </a:r>
            <a:r>
              <a:rPr lang="en-GB" sz="1400" dirty="0"/>
              <a:t>over the past 30 years has, through a rapid expansion in nuclear power, lowered its CO</a:t>
            </a:r>
            <a:r>
              <a:rPr lang="en-GB" sz="1400" baseline="-25000" dirty="0"/>
              <a:t>2</a:t>
            </a:r>
            <a:r>
              <a:rPr lang="en-GB" sz="1400" dirty="0"/>
              <a:t> emissions by more than 80%</a:t>
            </a:r>
          </a:p>
          <a:p>
            <a:pPr>
              <a:defRPr/>
            </a:pPr>
            <a:endParaRPr lang="en-US" altLang="en-US" dirty="0"/>
          </a:p>
        </p:txBody>
      </p:sp>
      <p:sp>
        <p:nvSpPr>
          <p:cNvPr id="4" name="AutoShape 2" descr="data:image/jpeg;base64,/9j/4AAQSkZJRgABAQAAAQABAAD/2wCEAAkGBxMTEhQUEhQVFhUXGBcYFRgXFxQXGBgYFxQXFxQXFxgYHCggGBwlHBQUITEhJSkrLi4uFx8zODMsNygtLisBCgoKDg0OGhAQGywcHBwsLCwsLCwsLCwsLCwsLCwsLCwsLCwsLCwsLCwsLCwsLCwsLCwsLCwsLCwsLCwsLCwsLP/AABEIALgBEgMBIgACEQEDEQH/xAAcAAACAwEBAQEAAAAAAAAAAAAEBQIDBgABBwj/xABCEAABAwIEAwUFBAkDAwUAAAABAAIRAyEEEjFBBVFhBiJxgZETobHB0RQy4fAVJEJSYnKCkrIjorMHM/EWQ1Nz0v/EABkBAQEBAQEBAAAAAAAAAAAAAAEAAgMEBf/EACERAQEBAAIBBQEBAQAAAAAAAAABEQISUQMTITFBFGEE/9oADAMBAAIRAxEAPwBzSxDS6Jj1j3o5jIuXIV2BAIMjWbqrGVe9MwAIHj0XP7aMsRjg0XP4pNiOPkEhtgl+MqkgCUAW9QmQac0+LPLw6Z5+CNrcSBaXCQ4n3fVZRpvYoqhXJMarSb3hXFZYD5eisx3HYsCZWY4SHgmxgKvHZiVnrNWm2I4rnjMZ8VSQw6O8kqIFlAG+tluXBZpkMOXEht4XjqdRvNAUeKhh7uvNG8P4q59QBzhlJvKe1Z6rftLtIPVCvqCbD1utJ7FhuI6FeOwFN2oROchvG1m8hOgPvhe1MBUAktMLTMyU7QI2KpbxISZ0V7l/Iuk/WXrYZwEkESqW4cm+y2DajKlnALn8NYRcBPuj22Nq4YjcHzQ5oumIuVsHcJpkRpHUoZ/CQDLdU+7B7dZKowgxeVFrb3lPMbhMpm8rsPhGky/QabFa7jqXDh7j9249F5S4bUdoFoXvLR3QCFU+uReY6LHuVvpCKrw+o3UFD1KZGq1lDFtIhyrrcPpuM2TPU8i8PDKhpXrqZGqeu4YM0ggdPopO4ZMyb7Fa9yDrWehShNG8JcTsF5iOGuaLd7nAT2g60tAUgE4wXCmvaCXQdwpYjhGWTJ6fijvPpdaTgKWVWZFMMWmVGVcifZLxKbKrgpAiUs4nhoEAJ/SrtCHxLg7UALxSvTYxmLZlEx+CQVqpC1mPpaxcJDV4eS7puujIWhScQCeaYYEMa7vXKsNMNAadOShRptJJGqU0uHxrAwgDXX4Ibi+LY1oDRYoWhWgQdeq84i1rqcftC4KziKqldxNlB2MMRKArVCJBQjqy0hpqkmyOwDHHeEqw7k4w74AUm84XQikyTNkxFC0tWQw3FXgNA0H13Ww4diLA7RP4LHKGAscMuonfqgHUQ4EgXT9xbUkkgX3QuLrUw05Rf8ESrCPDyHQmVeuYI5pTUxN53VTsUTut5o0Y4uAmVPD4rWd0vZXLjHNN8NTY2Jud0WKIEAjqqn4c8kwc6nPVc5sXCzpwpbgQ2SSb6CdEPWwGa4Om3NP/AGTSNIVRw7QbEp7LGZqAg6QFbRpkWALjyF/Vaerg2OAkA+SiMIBMQE911IKmHc0/cM9JIVLseQYII8oWkZSJ3/PyVVbDt0fB8VTnP1XjfwqZiAbC56K0Pa4QLHrsmDGtBhljvYKsYS86ko2LCysS0GPUK2g/2jYJRuJwRMbBD0MDqBOydgxFnCKb7AkHyhWUOEMBh0H1R9DhxBBmEQ7D97VXe+V1nhWOEU/3Gep+q8Rgw65G3y1k8M3RxZKODhzWYpYyE1wDs+6bBKN9mL2CU4qlBTFxIKCxLSURUpxdKfHZAua8GAmlSmqywhbZL316g1Hmp53ugkos8ivWkC0KRBxKRqlmZaXiOGD78lnKtMCVEfhmhFNdG6UMxQCIpYuVI8wtQytIzjORo6CFiaWJje68qY1x3Kk2f6WBi+vxUDxEHcrJ0nEjVXU825Uj6s9QpOVeFdmb1FlLJCWVhHJWNeea8ZSDtCAOpuisNwskyXW+KiswGIhwBMp3WxjAMoCTDA5TJNtkeSwx71imK6mLPNCu4nBUeI0hz8h8UlqG6pItamljhl1VX2zObGCEiz2sr8LSJMq6nTZuKcDr1VHEcXmjYr04YAS43S6u8IkWisJiCHCd0fUx4AKVYOnm3VeMpxeU58jT1mNDmyT5KeGrzcQAFlqGKhGMxkjVXU60rMQ37ziSicNj2E3WWr4yWtAtzUKNZXVa3H2pnJcsr9vK5XU9mdpYVyKp03NuuLp+6Y6KNSo4CCVpgScUVScQg31yvKdWUYRHtFB71ZlaBrJ5Idx5KgSJUXNUBVKua9aQXFOtB3SKvRibWWkqMzeK9ocMDtUJhamDeTbRSayo3Vp+K3Q4KLQBZev4fHJSYqlikSysEyxvAWx3ZBmyQYrDvpkBxmdFIyNbkrqbydUBhXo6lU2UjjAYrRqLc9UYRgi2u6lUK1Ga9fUUqWNc3coSo9UOenBpueIuO6sZjiUjFRW060Kw6b4urfVDCNVW2pKgXELOHRtIpvhcU1g0k9VnWYlTOJRZp014nxIvKUvqKJqSokJkxaJw1Z02RtYDKLklKm1IKu9orEi+mJU2WVTnLzOpC2Oui3UbSCldN90W1+kmyksg81yl9nH7w9VykEo05uFc2kdyFfSotFlOpSCzagjsMDqULWwwmxRVViGqSFRKzhzzUTh3DRel/JTp1HApSrK7cKLnJm0NeOqofhrq1KKbkRSrkKqowhU5kgybiVH2yDY9WuKsSFZxO/glPFsL7SIOk7fNNy5X06TYuosM1xENARtGi7eEz4rgBGZpAI/MJTTrmYIQjfCVcp1TMvGpAKSUi13MJzhaJDO9B5JSurTBuEK+hyRj2rw0oWmC4tXNRFSmoexMSkPGuhXF0gqg0zuPBXextYlDUB5yFbScSr6lAkXEeiKwnCnGTlzcoO+09FagzcO86Xi9uSuZhahE5TAWgwvDKtMtMDqBdPGPa0CwE6rF5tTi+euaVH2i+iv4VSeNB4fRIOMdnQ0FzNvz9VTnKurMe0U2uJVLnQVNlcLYWh6n7ZD1Kg2XUQHGCYUhba/VcjW8IbA73v8AwXqNhxEOkqVWpy0R54QQSSe6hKuFB0Pr+CxsWBpldlCJr8NqNAI7wPJBvpPB+6fRXxUjUphS9ibReVQXc0RTqpT0NO40XraimDmmVHFNDQANwpCaTGkXVGMw+VsoUYmEayrmZpIGqcwFRXSUT7O659OBaVoKmq4PjRUAnSFbI2UNB8QAcCl1DD8gjKzTzXmFeB4rLYcsLdk74W0uYZ8kOWh42n4onBvy2iyknVw7m3K8YyUS7CPdcXb+dF7VAbATaxIAyXhWCi0a3RT8ObOEXVdUQcpUYHeWnWBCpNWLt5b6FQrwCD1upVwCw6dENB/td5N09wvEy1oygabW9VkWmd90zwmJy6DxQT1vH3jVV1ePknQIBxY4CYB6fMIXEUAJykujomTizdPKfaHyXlftISIWYc5Vl610g7VbWfJJ5qLHKtzlzDdIEZeqkyrl3VMlUVHKJy3iro1XJFnXK6xa+l1ccC06SkNau6bhBOqnZccW4a+9c5wxq8mhwONAEHRUYrHC5SA44qDsVKOi7J4isC4leMqoZ5ndTY1dMZG066IZL7BCUaARtOoGiAgh6jHTBb7lxrujLFgj6MuOilicAXbo1YBoOmealnIRNPhzgDBnmpVeD1CJkK2LAL6tje6oo+CaUeGxtJ6r1rBJEJ0YSYipO0BCsIlWdra5ZSzMscwBMDkTv4LEni1X94+4IafQKfMFWe0PRfPG8Zqfvu9SiKXGauz3eo+ak+v8CfmbB8AisXwcPg5gFl+x2Je6lmcSe8RNtIHLzWuo1Qf2vVCJMZw9wEMOnX3JdUrP0gTz8Oqd4giSQYPJK+IhsyBrqNp5hMgvwSvY6STFzoTshn4R0ffjofqmlZg3B0VDqTVrqz2JagdT1HWRcLxvFIHVOTSHMx7kFieD03308LIvFqcgY4tGpEomjxXf8hCcW4RTZSLmDvCLzO8ILhOAdUnM42iIA3lZxrWjD21B/FzQfsyqca00GBwGe4G42N5vyTfglV1anny5bxEzsDMwOa1LnwzYDOGdFwVZTw25TtmFeZEmFA8MdOqdBQ5sKl7Ano4WT+yrmcH5tToZf2K9Wv8A0EP3Vyu0OKDw13MKt/C39CnlDW7VfUdYLl2rWRmDwg7wpM4QN3D0WiflPJDh0bK7VZCh/A/4gvafBXcx705FQmy7L/ErashQcDlIaXsBOgkT5BGs4Mf3llu0g/WY55QeoyE/JeVsXUIh1R8G0Fxg20ieS1lHw2dDAEfteiMZgpXzijxWsxwa2o4DlJhP+BcYqurMYXHK4uJkzPcJ36gIspayjRLZjmoPqGbfgiKZMn4qRpnbU9JWCVUat3GpYk25KvF4Wbtgzujq+FIMEn0XUsDl0JnwCQw/bOn+r/1t+BC+d1aK+l9pcRTrUa2QuLqb2hwLYE5nC3P7pWBrUStxFwpIrDU1zqRV1Bt01Po/Y2gThxGmZxPuTstgEs8wfkknZWqW4YeLkczGHNCynlOtLrpjRwbCc1ieqTPeXVDzlM8PWyGCpLsUxpHfExsldXBMeC5gII2T4Um1AJ1HvUsPTY0ugCYmE7gsY92EKPo8FloJMLXYPE0vvVKbSicRSpuMsgtN4AMgfRHLnVOL55x7hQbQeQTt/kEJ2Qwk+06BvzWn7WPH2d8Rtb+sJD2OfeppEN0nmUbaUu12Eih/W34ORHYzCj7P/Wfg1T7VVf1cjUZ2/NMOxGEz4ckD9s/4tRbn2fswp4dquFBuiPp8NBsDJ35BTZhGid4RsWA6ODHNGMwA5hEUsDOiMw+F6LWs0v8Asa5PvsvRctJ87qO5KLHq2pRVLqasGvalSVVmXZVJrFYteg9FY2VfTazcHTovWUxNvJS1ie0Df1of0/4OVdRmlwL772Nh1R3aSl+tD+n/AAcoCmtgkqUD7Qeaddm6f61TH83/ABuQT2f6nqmnZxn61T/q/wCNyzWm+w1Ic45aXP5k+S9dxPDtN61MkWPfaCPesx26qQzD3yxV1tawusXiMUBVec+YFziHQBIzG9ke3q7Pr9PtBg3S32tPMI+8Q0HwJsVGtiaQmXstr3hZfF+IVRnMamItM2U8HXmAYBE2iNlezh7mArBzMZBBzVqcdRnqmUlr4dGcJoyXTsPiZ+SvxdC6uX2oRVMOosYZTiph17QwetkaWg7L1Wij3rkOIA8gfmnrRRIuIPTosvw+pTptIe4NOYFpvfmBA8PVF/pbDj/3JP8AK/8A/KgYV6IDi5mbvDTqPlour4j2bS54sAJIBdqQNupQbvbOphzBAmxO48Nlnq/FcQS6m7LElrhBmx8eik0LO1lBm7v7T80OO1VEuN3weTT9VlKtG6sFFORN/g8e2owGnmiYuCCSI+qbYCm7NBJbz8OSy/B8cyjRBcBuZO1yiqXaqjvUdHINefkgm/arDA4eo5txDZk3++Fn+yNKPaeA+JRuI4tTrUaraWYw0F0hwEZ28xzVnYtgl8jYfFAqHalg+zn+YfNNewNSKBubPJ/2tVPa+mDQMCO81DdkcSWgsA0AdPiS2I/p96rNG419KuQXkbq3D5nDMLDcpZhcW2oGuBlroIIESPApxh8eIyj3gIvHFKIw4cCRYhNKI2hLqGMgwYO/VGMxIJiPNEhFrlELl0T5s4ndZ7iPanD0zBcXGY7o5TNzbZaLHPa5j++Gti7pED5L4hxWk1tR3ezBrhnImIkCe9vM/wByuVs+nNu8b21pNjIwvBEyXAeUevoiqPbLD5A85hMyBBiPMa/NfO6NMOpv0JO0uOUOMHpYSZP/AJpwpGQh0kk5WxEbzI3296x2sON/i+3bRHs2WlwOfWwGWAOd0yw3a9j6JNODWAGZploiYLhOouLar5TihldFjpPpZQoVz3ro78g1mO7SVHVczwJAbtH3WuDjY73K9xfGTUyZHOb96wJuJt8NFljiIuCTYeA1tPnC5lWIjSPnpCePOy6r8w4dVcDmDjmk3m6MwvE6zHBzapDhMG06Ry6lL6ddrmg+vjurWEG4uPzqF7OPqcOTjdhpX4rXqub7So55kASTGvJANPdb5q3BUg6oxp0LgD6rVDhFLr7vorlka4bSDKDkP8J90ICg7/VP83z/ABWrdhaYlsHuiddbJfSrUpktqTyyT8rrHZ06jOD4buFx3d7hb6q2rQBRdOkGsa0A6bxN739VW5v5svPb8ugX7OrW0AArxTXrmWQQOLwwLdNPohfscnb8lNTSkEdOiXU3iVqJt+zDi7DUSRq2/qV8/wAXUDq1QxrUcfVxK2nZ/jtGjhGtc/vsD+7ldrndlExG4WFzNDiS7rMfUrTMSNEL2nRBMLw4ymdHe5SpOEzPuKzLv002nA8BTOEeT+5UaZEjQn5rHUaAT3hnHadLD1qTs2Z4dlIFgXNy39Ak9dwYwVCRlOkTM+iqDjglMfZ8V/Kz/kTnsOy9Tw+ayeD7Q0KbKoc//uMA0NiHNN/IORnBO2uHw7XuBzF3daNJOs+Gnqs9p5Va7tbS/V3fzN+KU9lKf+o7/wCtv+bvqk3EO35rsyVGNaCQe7mJtBnr+0qOG9sG0XucxoPdAh2v35201Ku0GfDZ8LfTp4OnUqOytbTBJ8LeaI4PxWhiAXUHzBIIiCNpINwF8w432q9ph6WH+7ku4XhwkFocN473S/opwvaD7P3qT3Ne4HTcGCdZ3ARfU+Rj7qyRuizjjbovmHZv/qF7QuGIAENzNc0G8CcpvqdB18QstxPtdi31C5uII5Mb3B5fjqm8oo/RLOKWFly/PNP/AKk4wAD2lMwAJytvG65PwtMqfaCmcP7Nz6lM2cHiHaG7bRYRbb0WKx2Na6WtLptckEuIMy47WjTkEywry2mwOY6Lk9w5gSdDAk7qNWkx8AtPSWvaR4EgLHeN3h/pEXHLYknzjXSOU38VbQd3QTAk2n5e5eOoOEgAyDGh28kfTwQiHNHTpI8Oco3XOTQHEauZxIEAxA5cvKyrp0XONzAMeJ8LcimBwgE90E6SXGY8FW/CutGWBMidZ66hNnhrqi7DtyksJkxYxETf5KxmFLbmCIzGIvtdCV62R4bA0EgE3ubi8yjxi2lsRHQj7wkkQd/vX8FnLJ8i8VbnWlukXC9oYjKSAdPeOqBGOd7QyQGAkECIge7dM2ABhygG4JOVsnMDEdO771qXPsThbcEUsd7PvGZbdsa208bphQ4zVf8AtujmHe5ZriVTuREEkaDkDO9tl7wzEQzKYtB/PuXScrPlX0/w9xmJe495xPiZROGDWBvORm59R4FLsG/M7vac/wA6+CtqPYLhxHO2njf8yunL1+N/xicLGvPGqRFyQYmIPLZL3cc7+gy8t/Weqz3sJnW3XX6/+VCrSiJkeXv6rnvDy3ezUv4+waNM9bKGF45ch5B5ZZ5LMZG2lxcLBxbqJNonc9eSP+zg0/asFpIsXd2xI1N5G/TnqcuXCGbT79M09g70/FIa3EnOcchA7x266WGqXGu8tzZTlH7V/wAnRDYepLzcgXLtB5LPDn8tfP4bVOJubALrnbT1CBxONzNgvF9dPkq8exobnAzOMQb90CcpI6wY8JSCrWG8+VtFm7yv2rv6ch8aOB6fmyY8O4hA1kRYHY+KzeHxAzAOFv4vdc3325q12PJcYyADnEO5aDxWevKX4ZOeKcbc0920ayJB8PAIE8RqPbDySwSbnRD4/H5oa3SLkxbSSEA6qJ3jeN/Irpt5QpYjEAuJcARyk8tuihTxP7xHhA+iqrVg7URFrclFjojcclqT4R5SxpDAZ+o5C2ll42u4g36kjp4GY1QmArSWtAJmJAuD4jbyT1/DntYf9B7dLhrojvF0z/T6HRYkkpk0pq1S+BBEEX1tuLG2yhWp/tOiTMA5vLf3JlTovjMGmIcZjZsZ/SRPira2Dc6m18C5IExoADb/AHeiauhVgampOaIsG7jTUX/IXuIqMEQ0eMkwet/qvcSMjDmAud7W3HhoktSqTqszj2qw2Fen+638+S5Jsy5b6f6n0xzui88j+fyVy5fEwPQeSsaxcuWaFgpH4qPsunuXLkdqQ78GDcsB65Z+Si7At/8Ajb/YND5Lly1Od8pWOGU5/wC0z+0fRXjAMj7g9PT4+9cuWvc5eU8fw2kdWN/tH53XlHhFMfdpx4SPwXLle7z81PXcLbMhjp59/wCqgeFsv/p3Ov3tdPgvFyZ6nLyFjsC3cHnc+9RdhROrvXzsuXI78t+yi7AsOgy88vd53PXqoO4Y0ZYc/umQJ9xXLk+7zv6nj8AC6ZdERlEZY8IVX6HbliX9dJN9DZcuT73Ofq1XX4G12Ykv7xJ2EHQbbCwQ3/ptuzn+UfGOi5ctT1/U8pP9Ai5zPBPh8wuPZ+mZ7uoje3nzsvVyv6PU8p6zs03m7xIHxVLuywv3nf2jquXK/p9SfqVP7J/xO8m/iuZ2T/jd/b+K5cr+r1fKE0OysE98317v4rQMbV9g2iXExbNF3Nj7p+q9XLF/6fUv3VLgenw0xcknw9VTV4KObj0hcuV/T6n1q2lfFOBueQZIiw7s+O+qUP7Ov5k/0/iuXLrw/wCr1PK16Ozruf8AtP1Xq5cun9PqeU//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MTEhQUEhQVFhUXGBcYFRgXFxQXGBgYFxQXFxQXFxgYHCggGBwlHBQUITEhJSkrLi4uFx8zODMsNygtLisBCgoKDg0OGhAQGywcHBwsLCwsLCwsLCwsLCwsLCwsLCwsLCwsLCwsLCwsLCwsLCwsLCwsLCwsLCwsLCwsLCwsLP/AABEIALgBEgMBIgACEQEDEQH/xAAcAAACAwEBAQEAAAAAAAAAAAAEBQIDBgABBwj/xABCEAABAwIEAwUFBAkDAwUAAAABAAIRAyEEEjFBBVFhBiJxgZETobHB0RQy4fAVJEJSYnKCkrIjorMHM/EWQ1Nz0v/EABkBAQEBAQEBAAAAAAAAAAAAAAEAAgMEBf/EACERAQEBAAIBBQEBAQAAAAAAAAABEQISUQMTITFBFGEE/9oADAMBAAIRAxEAPwBzSxDS6Jj1j3o5jIuXIV2BAIMjWbqrGVe9MwAIHj0XP7aMsRjg0XP4pNiOPkEhtgl+MqkgCUAW9QmQac0+LPLw6Z5+CNrcSBaXCQ4n3fVZRpvYoqhXJMarSb3hXFZYD5eisx3HYsCZWY4SHgmxgKvHZiVnrNWm2I4rnjMZ8VSQw6O8kqIFlAG+tluXBZpkMOXEht4XjqdRvNAUeKhh7uvNG8P4q59QBzhlJvKe1Z6rftLtIPVCvqCbD1utJ7FhuI6FeOwFN2oROchvG1m8hOgPvhe1MBUAktMLTMyU7QI2KpbxISZ0V7l/Iuk/WXrYZwEkESqW4cm+y2DajKlnALn8NYRcBPuj22Nq4YjcHzQ5oumIuVsHcJpkRpHUoZ/CQDLdU+7B7dZKowgxeVFrb3lPMbhMpm8rsPhGky/QabFa7jqXDh7j9249F5S4bUdoFoXvLR3QCFU+uReY6LHuVvpCKrw+o3UFD1KZGq1lDFtIhyrrcPpuM2TPU8i8PDKhpXrqZGqeu4YM0ggdPopO4ZMyb7Fa9yDrWehShNG8JcTsF5iOGuaLd7nAT2g60tAUgE4wXCmvaCXQdwpYjhGWTJ6fijvPpdaTgKWVWZFMMWmVGVcifZLxKbKrgpAiUs4nhoEAJ/SrtCHxLg7UALxSvTYxmLZlEx+CQVqpC1mPpaxcJDV4eS7puujIWhScQCeaYYEMa7vXKsNMNAadOShRptJJGqU0uHxrAwgDXX4Ibi+LY1oDRYoWhWgQdeq84i1rqcftC4KziKqldxNlB2MMRKArVCJBQjqy0hpqkmyOwDHHeEqw7k4w74AUm84XQikyTNkxFC0tWQw3FXgNA0H13Ww4diLA7RP4LHKGAscMuonfqgHUQ4EgXT9xbUkkgX3QuLrUw05Rf8ESrCPDyHQmVeuYI5pTUxN53VTsUTut5o0Y4uAmVPD4rWd0vZXLjHNN8NTY2Jud0WKIEAjqqn4c8kwc6nPVc5sXCzpwpbgQ2SSb6CdEPWwGa4Om3NP/AGTSNIVRw7QbEp7LGZqAg6QFbRpkWALjyF/Vaerg2OAkA+SiMIBMQE911IKmHc0/cM9JIVLseQYII8oWkZSJ3/PyVVbDt0fB8VTnP1XjfwqZiAbC56K0Pa4QLHrsmDGtBhljvYKsYS86ko2LCysS0GPUK2g/2jYJRuJwRMbBD0MDqBOydgxFnCKb7AkHyhWUOEMBh0H1R9DhxBBmEQ7D97VXe+V1nhWOEU/3Gep+q8Rgw65G3y1k8M3RxZKODhzWYpYyE1wDs+6bBKN9mL2CU4qlBTFxIKCxLSURUpxdKfHZAua8GAmlSmqywhbZL316g1Hmp53ugkos8ivWkC0KRBxKRqlmZaXiOGD78lnKtMCVEfhmhFNdG6UMxQCIpYuVI8wtQytIzjORo6CFiaWJje68qY1x3Kk2f6WBi+vxUDxEHcrJ0nEjVXU825Uj6s9QpOVeFdmb1FlLJCWVhHJWNeea8ZSDtCAOpuisNwskyXW+KiswGIhwBMp3WxjAMoCTDA5TJNtkeSwx71imK6mLPNCu4nBUeI0hz8h8UlqG6pItamljhl1VX2zObGCEiz2sr8LSJMq6nTZuKcDr1VHEcXmjYr04YAS43S6u8IkWisJiCHCd0fUx4AKVYOnm3VeMpxeU58jT1mNDmyT5KeGrzcQAFlqGKhGMxkjVXU60rMQ37ziSicNj2E3WWr4yWtAtzUKNZXVa3H2pnJcsr9vK5XU9mdpYVyKp03NuuLp+6Y6KNSo4CCVpgScUVScQg31yvKdWUYRHtFB71ZlaBrJ5Idx5KgSJUXNUBVKua9aQXFOtB3SKvRibWWkqMzeK9ocMDtUJhamDeTbRSayo3Vp+K3Q4KLQBZev4fHJSYqlikSysEyxvAWx3ZBmyQYrDvpkBxmdFIyNbkrqbydUBhXo6lU2UjjAYrRqLc9UYRgi2u6lUK1Ga9fUUqWNc3coSo9UOenBpueIuO6sZjiUjFRW060Kw6b4urfVDCNVW2pKgXELOHRtIpvhcU1g0k9VnWYlTOJRZp014nxIvKUvqKJqSokJkxaJw1Z02RtYDKLklKm1IKu9orEi+mJU2WVTnLzOpC2Oui3UbSCldN90W1+kmyksg81yl9nH7w9VykEo05uFc2kdyFfSotFlOpSCzagjsMDqULWwwmxRVViGqSFRKzhzzUTh3DRel/JTp1HApSrK7cKLnJm0NeOqofhrq1KKbkRSrkKqowhU5kgybiVH2yDY9WuKsSFZxO/glPFsL7SIOk7fNNy5X06TYuosM1xENARtGi7eEz4rgBGZpAI/MJTTrmYIQjfCVcp1TMvGpAKSUi13MJzhaJDO9B5JSurTBuEK+hyRj2rw0oWmC4tXNRFSmoexMSkPGuhXF0gqg0zuPBXextYlDUB5yFbScSr6lAkXEeiKwnCnGTlzcoO+09FagzcO86Xi9uSuZhahE5TAWgwvDKtMtMDqBdPGPa0CwE6rF5tTi+euaVH2i+iv4VSeNB4fRIOMdnQ0FzNvz9VTnKurMe0U2uJVLnQVNlcLYWh6n7ZD1Kg2XUQHGCYUhba/VcjW8IbA73v8AwXqNhxEOkqVWpy0R54QQSSe6hKuFB0Pr+CxsWBpldlCJr8NqNAI7wPJBvpPB+6fRXxUjUphS9ibReVQXc0RTqpT0NO40XraimDmmVHFNDQANwpCaTGkXVGMw+VsoUYmEayrmZpIGqcwFRXSUT7O659OBaVoKmq4PjRUAnSFbI2UNB8QAcCl1DD8gjKzTzXmFeB4rLYcsLdk74W0uYZ8kOWh42n4onBvy2iyknVw7m3K8YyUS7CPdcXb+dF7VAbATaxIAyXhWCi0a3RT8ObOEXVdUQcpUYHeWnWBCpNWLt5b6FQrwCD1upVwCw6dENB/td5N09wvEy1oygabW9VkWmd90zwmJy6DxQT1vH3jVV1ePknQIBxY4CYB6fMIXEUAJykujomTizdPKfaHyXlftISIWYc5Vl610g7VbWfJJ5qLHKtzlzDdIEZeqkyrl3VMlUVHKJy3iro1XJFnXK6xa+l1ccC06SkNau6bhBOqnZccW4a+9c5wxq8mhwONAEHRUYrHC5SA44qDsVKOi7J4isC4leMqoZ5ndTY1dMZG066IZL7BCUaARtOoGiAgh6jHTBb7lxrujLFgj6MuOilicAXbo1YBoOmealnIRNPhzgDBnmpVeD1CJkK2LAL6tje6oo+CaUeGxtJ6r1rBJEJ0YSYipO0BCsIlWdra5ZSzMscwBMDkTv4LEni1X94+4IafQKfMFWe0PRfPG8Zqfvu9SiKXGauz3eo+ak+v8CfmbB8AisXwcPg5gFl+x2Je6lmcSe8RNtIHLzWuo1Qf2vVCJMZw9wEMOnX3JdUrP0gTz8Oqd4giSQYPJK+IhsyBrqNp5hMgvwSvY6STFzoTshn4R0ffjofqmlZg3B0VDqTVrqz2JagdT1HWRcLxvFIHVOTSHMx7kFieD03308LIvFqcgY4tGpEomjxXf8hCcW4RTZSLmDvCLzO8ILhOAdUnM42iIA3lZxrWjD21B/FzQfsyqca00GBwGe4G42N5vyTfglV1anny5bxEzsDMwOa1LnwzYDOGdFwVZTw25TtmFeZEmFA8MdOqdBQ5sKl7Ano4WT+yrmcH5tToZf2K9Wv8A0EP3Vyu0OKDw13MKt/C39CnlDW7VfUdYLl2rWRmDwg7wpM4QN3D0WiflPJDh0bK7VZCh/A/4gvafBXcx705FQmy7L/ErashQcDlIaXsBOgkT5BGs4Mf3llu0g/WY55QeoyE/JeVsXUIh1R8G0Fxg20ieS1lHw2dDAEfteiMZgpXzijxWsxwa2o4DlJhP+BcYqurMYXHK4uJkzPcJ36gIspayjRLZjmoPqGbfgiKZMn4qRpnbU9JWCVUat3GpYk25KvF4Wbtgzujq+FIMEn0XUsDl0JnwCQw/bOn+r/1t+BC+d1aK+l9pcRTrUa2QuLqb2hwLYE5nC3P7pWBrUStxFwpIrDU1zqRV1Bt01Po/Y2gThxGmZxPuTstgEs8wfkknZWqW4YeLkczGHNCynlOtLrpjRwbCc1ieqTPeXVDzlM8PWyGCpLsUxpHfExsldXBMeC5gII2T4Um1AJ1HvUsPTY0ugCYmE7gsY92EKPo8FloJMLXYPE0vvVKbSicRSpuMsgtN4AMgfRHLnVOL55x7hQbQeQTt/kEJ2Qwk+06BvzWn7WPH2d8Rtb+sJD2OfeppEN0nmUbaUu12Eih/W34ORHYzCj7P/Wfg1T7VVf1cjUZ2/NMOxGEz4ckD9s/4tRbn2fswp4dquFBuiPp8NBsDJ35BTZhGid4RsWA6ODHNGMwA5hEUsDOiMw+F6LWs0v8Asa5PvsvRctJ87qO5KLHq2pRVLqasGvalSVVmXZVJrFYteg9FY2VfTazcHTovWUxNvJS1ie0Df1of0/4OVdRmlwL772Nh1R3aSl+tD+n/AAcoCmtgkqUD7Qeaddm6f61TH83/ABuQT2f6nqmnZxn61T/q/wCNyzWm+w1Ic45aXP5k+S9dxPDtN61MkWPfaCPesx26qQzD3yxV1tawusXiMUBVec+YFziHQBIzG9ke3q7Pr9PtBg3S32tPMI+8Q0HwJsVGtiaQmXstr3hZfF+IVRnMamItM2U8HXmAYBE2iNlezh7mArBzMZBBzVqcdRnqmUlr4dGcJoyXTsPiZ+SvxdC6uX2oRVMOosYZTiph17QwetkaWg7L1Wij3rkOIA8gfmnrRRIuIPTosvw+pTptIe4NOYFpvfmBA8PVF/pbDj/3JP8AK/8A/KgYV6IDi5mbvDTqPlour4j2bS54sAJIBdqQNupQbvbOphzBAmxO48Nlnq/FcQS6m7LElrhBmx8eik0LO1lBm7v7T80OO1VEuN3weTT9VlKtG6sFFORN/g8e2owGnmiYuCCSI+qbYCm7NBJbz8OSy/B8cyjRBcBuZO1yiqXaqjvUdHINefkgm/arDA4eo5txDZk3++Fn+yNKPaeA+JRuI4tTrUaraWYw0F0hwEZ28xzVnYtgl8jYfFAqHalg+zn+YfNNewNSKBubPJ/2tVPa+mDQMCO81DdkcSWgsA0AdPiS2I/p96rNG419KuQXkbq3D5nDMLDcpZhcW2oGuBlroIIESPApxh8eIyj3gIvHFKIw4cCRYhNKI2hLqGMgwYO/VGMxIJiPNEhFrlELl0T5s4ndZ7iPanD0zBcXGY7o5TNzbZaLHPa5j++Gti7pED5L4hxWk1tR3ezBrhnImIkCe9vM/wByuVs+nNu8b21pNjIwvBEyXAeUevoiqPbLD5A85hMyBBiPMa/NfO6NMOpv0JO0uOUOMHpYSZP/AJpwpGQh0kk5WxEbzI3296x2sON/i+3bRHs2WlwOfWwGWAOd0yw3a9j6JNODWAGZploiYLhOouLar5TihldFjpPpZQoVz3ro78g1mO7SVHVczwJAbtH3WuDjY73K9xfGTUyZHOb96wJuJt8NFljiIuCTYeA1tPnC5lWIjSPnpCePOy6r8w4dVcDmDjmk3m6MwvE6zHBzapDhMG06Ry6lL6ddrmg+vjurWEG4uPzqF7OPqcOTjdhpX4rXqub7So55kASTGvJANPdb5q3BUg6oxp0LgD6rVDhFLr7vorlka4bSDKDkP8J90ICg7/VP83z/ABWrdhaYlsHuiddbJfSrUpktqTyyT8rrHZ06jOD4buFx3d7hb6q2rQBRdOkGsa0A6bxN739VW5v5svPb8ugX7OrW0AArxTXrmWQQOLwwLdNPohfscnb8lNTSkEdOiXU3iVqJt+zDi7DUSRq2/qV8/wAXUDq1QxrUcfVxK2nZ/jtGjhGtc/vsD+7ldrndlExG4WFzNDiS7rMfUrTMSNEL2nRBMLw4ymdHe5SpOEzPuKzLv002nA8BTOEeT+5UaZEjQn5rHUaAT3hnHadLD1qTs2Z4dlIFgXNy39Ak9dwYwVCRlOkTM+iqDjglMfZ8V/Kz/kTnsOy9Tw+ayeD7Q0KbKoc//uMA0NiHNN/IORnBO2uHw7XuBzF3daNJOs+Gnqs9p5Va7tbS/V3fzN+KU9lKf+o7/wCtv+bvqk3EO35rsyVGNaCQe7mJtBnr+0qOG9sG0XucxoPdAh2v35201Ku0GfDZ8LfTp4OnUqOytbTBJ8LeaI4PxWhiAXUHzBIIiCNpINwF8w432q9ph6WH+7ku4XhwkFocN473S/opwvaD7P3qT3Ne4HTcGCdZ3ARfU+Rj7qyRuizjjbovmHZv/qF7QuGIAENzNc0G8CcpvqdB18QstxPtdi31C5uII5Mb3B5fjqm8oo/RLOKWFly/PNP/AKk4wAD2lMwAJytvG65PwtMqfaCmcP7Nz6lM2cHiHaG7bRYRbb0WKx2Na6WtLptckEuIMy47WjTkEywry2mwOY6Lk9w5gSdDAk7qNWkx8AtPSWvaR4EgLHeN3h/pEXHLYknzjXSOU38VbQd3QTAk2n5e5eOoOEgAyDGh28kfTwQiHNHTpI8Oco3XOTQHEauZxIEAxA5cvKyrp0XONzAMeJ8LcimBwgE90E6SXGY8FW/CutGWBMidZ66hNnhrqi7DtyksJkxYxETf5KxmFLbmCIzGIvtdCV62R4bA0EgE3ubi8yjxi2lsRHQj7wkkQd/vX8FnLJ8i8VbnWlukXC9oYjKSAdPeOqBGOd7QyQGAkECIge7dM2ABhygG4JOVsnMDEdO771qXPsThbcEUsd7PvGZbdsa208bphQ4zVf8AtujmHe5ZriVTuREEkaDkDO9tl7wzEQzKYtB/PuXScrPlX0/w9xmJe495xPiZROGDWBvORm59R4FLsG/M7vac/wA6+CtqPYLhxHO2njf8yunL1+N/xicLGvPGqRFyQYmIPLZL3cc7+gy8t/Weqz3sJnW3XX6/+VCrSiJkeXv6rnvDy3ezUv4+waNM9bKGF45ch5B5ZZ5LMZG2lxcLBxbqJNonc9eSP+zg0/asFpIsXd2xI1N5G/TnqcuXCGbT79M09g70/FIa3EnOcchA7x266WGqXGu8tzZTlH7V/wAnRDYepLzcgXLtB5LPDn8tfP4bVOJubALrnbT1CBxONzNgvF9dPkq8exobnAzOMQb90CcpI6wY8JSCrWG8+VtFm7yv2rv6ch8aOB6fmyY8O4hA1kRYHY+KzeHxAzAOFv4vdc3325q12PJcYyADnEO5aDxWevKX4ZOeKcbc0920ayJB8PAIE8RqPbDySwSbnRD4/H5oa3SLkxbSSEA6qJ3jeN/Irpt5QpYjEAuJcARyk8tuihTxP7xHhA+iqrVg7URFrclFjojcclqT4R5SxpDAZ+o5C2ll42u4g36kjp4GY1QmArSWtAJmJAuD4jbyT1/DntYf9B7dLhrojvF0z/T6HRYkkpk0pq1S+BBEEX1tuLG2yhWp/tOiTMA5vLf3JlTovjMGmIcZjZsZ/SRPira2Dc6m18C5IExoADb/AHeiauhVgampOaIsG7jTUX/IXuIqMEQ0eMkwet/qvcSMjDmAud7W3HhoktSqTqszj2qw2Fen+638+S5Jsy5b6f6n0xzui88j+fyVy5fEwPQeSsaxcuWaFgpH4qPsunuXLkdqQ78GDcsB65Z+Si7At/8Ajb/YND5Lly1Od8pWOGU5/wC0z+0fRXjAMj7g9PT4+9cuWvc5eU8fw2kdWN/tH53XlHhFMfdpx4SPwXLle7z81PXcLbMhjp59/wCqgeFsv/p3Ov3tdPgvFyZ6nLyFjsC3cHnc+9RdhROrvXzsuXI78t+yi7AsOgy88vd53PXqoO4Y0ZYc/umQJ9xXLk+7zv6nj8AC6ZdERlEZY8IVX6HbliX9dJN9DZcuT73Ofq1XX4G12Ykv7xJ2EHQbbCwQ3/ptuzn+UfGOi5ctT1/U8pP9Ai5zPBPh8wuPZ+mZ7uoje3nzsvVyv6PU8p6zs03m7xIHxVLuywv3nf2jquXK/p9SfqVP7J/xO8m/iuZ2T/jd/b+K5cr+r1fKE0OysE98317v4rQMbV9g2iXExbNF3Nj7p+q9XLF/6fUv3VLgenw0xcknw9VTV4KObj0hcuV/T6n1q2lfFOBueQZIiw7s+O+qUP7Ov5k/0/iuXLrw/wCr1PK16Ozruf8AtP1Xq5cun9PqeU//2Q=="/>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MTEhQUEhQVFhUXGBcYFRgXFxQXGBgYFxQXFxQXFxgYHCggGBwlHBQUITEhJSkrLi4uFx8zODMsNygtLisBCgoKDg0OGhAQGywcHBwsLCwsLCwsLCwsLCwsLCwsLCwsLCwsLCwsLCwsLCwsLCwsLCwsLCwsLCwsLCwsLCwsLP/AABEIALgBEgMBIgACEQEDEQH/xAAcAAACAwEBAQEAAAAAAAAAAAAEBQIDBgABBwj/xABCEAABAwIEAwUFBAkDAwUAAAABAAIRAyEEEjFBBVFhBiJxgZETobHB0RQy4fAVJEJSYnKCkrIjorMHM/EWQ1Nz0v/EABkBAQEBAQEBAAAAAAAAAAAAAAEAAgMEBf/EACERAQEBAAIBBQEBAQAAAAAAAAABEQISUQMTITFBFGEE/9oADAMBAAIRAxEAPwBzSxDS6Jj1j3o5jIuXIV2BAIMjWbqrGVe9MwAIHj0XP7aMsRjg0XP4pNiOPkEhtgl+MqkgCUAW9QmQac0+LPLw6Z5+CNrcSBaXCQ4n3fVZRpvYoqhXJMarSb3hXFZYD5eisx3HYsCZWY4SHgmxgKvHZiVnrNWm2I4rnjMZ8VSQw6O8kqIFlAG+tluXBZpkMOXEht4XjqdRvNAUeKhh7uvNG8P4q59QBzhlJvKe1Z6rftLtIPVCvqCbD1utJ7FhuI6FeOwFN2oROchvG1m8hOgPvhe1MBUAktMLTMyU7QI2KpbxISZ0V7l/Iuk/WXrYZwEkESqW4cm+y2DajKlnALn8NYRcBPuj22Nq4YjcHzQ5oumIuVsHcJpkRpHUoZ/CQDLdU+7B7dZKowgxeVFrb3lPMbhMpm8rsPhGky/QabFa7jqXDh7j9249F5S4bUdoFoXvLR3QCFU+uReY6LHuVvpCKrw+o3UFD1KZGq1lDFtIhyrrcPpuM2TPU8i8PDKhpXrqZGqeu4YM0ggdPopO4ZMyb7Fa9yDrWehShNG8JcTsF5iOGuaLd7nAT2g60tAUgE4wXCmvaCXQdwpYjhGWTJ6fijvPpdaTgKWVWZFMMWmVGVcifZLxKbKrgpAiUs4nhoEAJ/SrtCHxLg7UALxSvTYxmLZlEx+CQVqpC1mPpaxcJDV4eS7puujIWhScQCeaYYEMa7vXKsNMNAadOShRptJJGqU0uHxrAwgDXX4Ibi+LY1oDRYoWhWgQdeq84i1rqcftC4KziKqldxNlB2MMRKArVCJBQjqy0hpqkmyOwDHHeEqw7k4w74AUm84XQikyTNkxFC0tWQw3FXgNA0H13Ww4diLA7RP4LHKGAscMuonfqgHUQ4EgXT9xbUkkgX3QuLrUw05Rf8ESrCPDyHQmVeuYI5pTUxN53VTsUTut5o0Y4uAmVPD4rWd0vZXLjHNN8NTY2Jud0WKIEAjqqn4c8kwc6nPVc5sXCzpwpbgQ2SSb6CdEPWwGa4Om3NP/AGTSNIVRw7QbEp7LGZqAg6QFbRpkWALjyF/Vaerg2OAkA+SiMIBMQE911IKmHc0/cM9JIVLseQYII8oWkZSJ3/PyVVbDt0fB8VTnP1XjfwqZiAbC56K0Pa4QLHrsmDGtBhljvYKsYS86ko2LCysS0GPUK2g/2jYJRuJwRMbBD0MDqBOydgxFnCKb7AkHyhWUOEMBh0H1R9DhxBBmEQ7D97VXe+V1nhWOEU/3Gep+q8Rgw65G3y1k8M3RxZKODhzWYpYyE1wDs+6bBKN9mL2CU4qlBTFxIKCxLSURUpxdKfHZAua8GAmlSmqywhbZL316g1Hmp53ugkos8ivWkC0KRBxKRqlmZaXiOGD78lnKtMCVEfhmhFNdG6UMxQCIpYuVI8wtQytIzjORo6CFiaWJje68qY1x3Kk2f6WBi+vxUDxEHcrJ0nEjVXU825Uj6s9QpOVeFdmb1FlLJCWVhHJWNeea8ZSDtCAOpuisNwskyXW+KiswGIhwBMp3WxjAMoCTDA5TJNtkeSwx71imK6mLPNCu4nBUeI0hz8h8UlqG6pItamljhl1VX2zObGCEiz2sr8LSJMq6nTZuKcDr1VHEcXmjYr04YAS43S6u8IkWisJiCHCd0fUx4AKVYOnm3VeMpxeU58jT1mNDmyT5KeGrzcQAFlqGKhGMxkjVXU60rMQ37ziSicNj2E3WWr4yWtAtzUKNZXVa3H2pnJcsr9vK5XU9mdpYVyKp03NuuLp+6Y6KNSo4CCVpgScUVScQg31yvKdWUYRHtFB71ZlaBrJ5Idx5KgSJUXNUBVKua9aQXFOtB3SKvRibWWkqMzeK9ocMDtUJhamDeTbRSayo3Vp+K3Q4KLQBZev4fHJSYqlikSysEyxvAWx3ZBmyQYrDvpkBxmdFIyNbkrqbydUBhXo6lU2UjjAYrRqLc9UYRgi2u6lUK1Ga9fUUqWNc3coSo9UOenBpueIuO6sZjiUjFRW060Kw6b4urfVDCNVW2pKgXELOHRtIpvhcU1g0k9VnWYlTOJRZp014nxIvKUvqKJqSokJkxaJw1Z02RtYDKLklKm1IKu9orEi+mJU2WVTnLzOpC2Oui3UbSCldN90W1+kmyksg81yl9nH7w9VykEo05uFc2kdyFfSotFlOpSCzagjsMDqULWwwmxRVViGqSFRKzhzzUTh3DRel/JTp1HApSrK7cKLnJm0NeOqofhrq1KKbkRSrkKqowhU5kgybiVH2yDY9WuKsSFZxO/glPFsL7SIOk7fNNy5X06TYuosM1xENARtGi7eEz4rgBGZpAI/MJTTrmYIQjfCVcp1TMvGpAKSUi13MJzhaJDO9B5JSurTBuEK+hyRj2rw0oWmC4tXNRFSmoexMSkPGuhXF0gqg0zuPBXextYlDUB5yFbScSr6lAkXEeiKwnCnGTlzcoO+09FagzcO86Xi9uSuZhahE5TAWgwvDKtMtMDqBdPGPa0CwE6rF5tTi+euaVH2i+iv4VSeNB4fRIOMdnQ0FzNvz9VTnKurMe0U2uJVLnQVNlcLYWh6n7ZD1Kg2XUQHGCYUhba/VcjW8IbA73v8AwXqNhxEOkqVWpy0R54QQSSe6hKuFB0Pr+CxsWBpldlCJr8NqNAI7wPJBvpPB+6fRXxUjUphS9ibReVQXc0RTqpT0NO40XraimDmmVHFNDQANwpCaTGkXVGMw+VsoUYmEayrmZpIGqcwFRXSUT7O659OBaVoKmq4PjRUAnSFbI2UNB8QAcCl1DD8gjKzTzXmFeB4rLYcsLdk74W0uYZ8kOWh42n4onBvy2iyknVw7m3K8YyUS7CPdcXb+dF7VAbATaxIAyXhWCi0a3RT8ObOEXVdUQcpUYHeWnWBCpNWLt5b6FQrwCD1upVwCw6dENB/td5N09wvEy1oygabW9VkWmd90zwmJy6DxQT1vH3jVV1ePknQIBxY4CYB6fMIXEUAJykujomTizdPKfaHyXlftISIWYc5Vl610g7VbWfJJ5qLHKtzlzDdIEZeqkyrl3VMlUVHKJy3iro1XJFnXK6xa+l1ccC06SkNau6bhBOqnZccW4a+9c5wxq8mhwONAEHRUYrHC5SA44qDsVKOi7J4isC4leMqoZ5ndTY1dMZG066IZL7BCUaARtOoGiAgh6jHTBb7lxrujLFgj6MuOilicAXbo1YBoOmealnIRNPhzgDBnmpVeD1CJkK2LAL6tje6oo+CaUeGxtJ6r1rBJEJ0YSYipO0BCsIlWdra5ZSzMscwBMDkTv4LEni1X94+4IafQKfMFWe0PRfPG8Zqfvu9SiKXGauz3eo+ak+v8CfmbB8AisXwcPg5gFl+x2Je6lmcSe8RNtIHLzWuo1Qf2vVCJMZw9wEMOnX3JdUrP0gTz8Oqd4giSQYPJK+IhsyBrqNp5hMgvwSvY6STFzoTshn4R0ffjofqmlZg3B0VDqTVrqz2JagdT1HWRcLxvFIHVOTSHMx7kFieD03308LIvFqcgY4tGpEomjxXf8hCcW4RTZSLmDvCLzO8ILhOAdUnM42iIA3lZxrWjD21B/FzQfsyqca00GBwGe4G42N5vyTfglV1anny5bxEzsDMwOa1LnwzYDOGdFwVZTw25TtmFeZEmFA8MdOqdBQ5sKl7Ano4WT+yrmcH5tToZf2K9Wv8A0EP3Vyu0OKDw13MKt/C39CnlDW7VfUdYLl2rWRmDwg7wpM4QN3D0WiflPJDh0bK7VZCh/A/4gvafBXcx705FQmy7L/ErashQcDlIaXsBOgkT5BGs4Mf3llu0g/WY55QeoyE/JeVsXUIh1R8G0Fxg20ieS1lHw2dDAEfteiMZgpXzijxWsxwa2o4DlJhP+BcYqurMYXHK4uJkzPcJ36gIspayjRLZjmoPqGbfgiKZMn4qRpnbU9JWCVUat3GpYk25KvF4Wbtgzujq+FIMEn0XUsDl0JnwCQw/bOn+r/1t+BC+d1aK+l9pcRTrUa2QuLqb2hwLYE5nC3P7pWBrUStxFwpIrDU1zqRV1Bt01Po/Y2gThxGmZxPuTstgEs8wfkknZWqW4YeLkczGHNCynlOtLrpjRwbCc1ieqTPeXVDzlM8PWyGCpLsUxpHfExsldXBMeC5gII2T4Um1AJ1HvUsPTY0ugCYmE7gsY92EKPo8FloJMLXYPE0vvVKbSicRSpuMsgtN4AMgfRHLnVOL55x7hQbQeQTt/kEJ2Qwk+06BvzWn7WPH2d8Rtb+sJD2OfeppEN0nmUbaUu12Eih/W34ORHYzCj7P/Wfg1T7VVf1cjUZ2/NMOxGEz4ckD9s/4tRbn2fswp4dquFBuiPp8NBsDJ35BTZhGid4RsWA6ODHNGMwA5hEUsDOiMw+F6LWs0v8Asa5PvsvRctJ87qO5KLHq2pRVLqasGvalSVVmXZVJrFYteg9FY2VfTazcHTovWUxNvJS1ie0Df1of0/4OVdRmlwL772Nh1R3aSl+tD+n/AAcoCmtgkqUD7Qeaddm6f61TH83/ABuQT2f6nqmnZxn61T/q/wCNyzWm+w1Ic45aXP5k+S9dxPDtN61MkWPfaCPesx26qQzD3yxV1tawusXiMUBVec+YFziHQBIzG9ke3q7Pr9PtBg3S32tPMI+8Q0HwJsVGtiaQmXstr3hZfF+IVRnMamItM2U8HXmAYBE2iNlezh7mArBzMZBBzVqcdRnqmUlr4dGcJoyXTsPiZ+SvxdC6uX2oRVMOosYZTiph17QwetkaWg7L1Wij3rkOIA8gfmnrRRIuIPTosvw+pTptIe4NOYFpvfmBA8PVF/pbDj/3JP8AK/8A/KgYV6IDi5mbvDTqPlour4j2bS54sAJIBdqQNupQbvbOphzBAmxO48Nlnq/FcQS6m7LElrhBmx8eik0LO1lBm7v7T80OO1VEuN3weTT9VlKtG6sFFORN/g8e2owGnmiYuCCSI+qbYCm7NBJbz8OSy/B8cyjRBcBuZO1yiqXaqjvUdHINefkgm/arDA4eo5txDZk3++Fn+yNKPaeA+JRuI4tTrUaraWYw0F0hwEZ28xzVnYtgl8jYfFAqHalg+zn+YfNNewNSKBubPJ/2tVPa+mDQMCO81DdkcSWgsA0AdPiS2I/p96rNG419KuQXkbq3D5nDMLDcpZhcW2oGuBlroIIESPApxh8eIyj3gIvHFKIw4cCRYhNKI2hLqGMgwYO/VGMxIJiPNEhFrlELl0T5s4ndZ7iPanD0zBcXGY7o5TNzbZaLHPa5j++Gti7pED5L4hxWk1tR3ezBrhnImIkCe9vM/wByuVs+nNu8b21pNjIwvBEyXAeUevoiqPbLD5A85hMyBBiPMa/NfO6NMOpv0JO0uOUOMHpYSZP/AJpwpGQh0kk5WxEbzI3296x2sON/i+3bRHs2WlwOfWwGWAOd0yw3a9j6JNODWAGZploiYLhOouLar5TihldFjpPpZQoVz3ro78g1mO7SVHVczwJAbtH3WuDjY73K9xfGTUyZHOb96wJuJt8NFljiIuCTYeA1tPnC5lWIjSPnpCePOy6r8w4dVcDmDjmk3m6MwvE6zHBzapDhMG06Ry6lL6ddrmg+vjurWEG4uPzqF7OPqcOTjdhpX4rXqub7So55kASTGvJANPdb5q3BUg6oxp0LgD6rVDhFLr7vorlka4bSDKDkP8J90ICg7/VP83z/ABWrdhaYlsHuiddbJfSrUpktqTyyT8rrHZ06jOD4buFx3d7hb6q2rQBRdOkGsa0A6bxN739VW5v5svPb8ugX7OrW0AArxTXrmWQQOLwwLdNPohfscnb8lNTSkEdOiXU3iVqJt+zDi7DUSRq2/qV8/wAXUDq1QxrUcfVxK2nZ/jtGjhGtc/vsD+7ldrndlExG4WFzNDiS7rMfUrTMSNEL2nRBMLw4ymdHe5SpOEzPuKzLv002nA8BTOEeT+5UaZEjQn5rHUaAT3hnHadLD1qTs2Z4dlIFgXNy39Ak9dwYwVCRlOkTM+iqDjglMfZ8V/Kz/kTnsOy9Tw+ayeD7Q0KbKoc//uMA0NiHNN/IORnBO2uHw7XuBzF3daNJOs+Gnqs9p5Va7tbS/V3fzN+KU9lKf+o7/wCtv+bvqk3EO35rsyVGNaCQe7mJtBnr+0qOG9sG0XucxoPdAh2v35201Ku0GfDZ8LfTp4OnUqOytbTBJ8LeaI4PxWhiAXUHzBIIiCNpINwF8w432q9ph6WH+7ku4XhwkFocN473S/opwvaD7P3qT3Ne4HTcGCdZ3ARfU+Rj7qyRuizjjbovmHZv/qF7QuGIAENzNc0G8CcpvqdB18QstxPtdi31C5uII5Mb3B5fjqm8oo/RLOKWFly/PNP/AKk4wAD2lMwAJytvG65PwtMqfaCmcP7Nz6lM2cHiHaG7bRYRbb0WKx2Na6WtLptckEuIMy47WjTkEywry2mwOY6Lk9w5gSdDAk7qNWkx8AtPSWvaR4EgLHeN3h/pEXHLYknzjXSOU38VbQd3QTAk2n5e5eOoOEgAyDGh28kfTwQiHNHTpI8Oco3XOTQHEauZxIEAxA5cvKyrp0XONzAMeJ8LcimBwgE90E6SXGY8FW/CutGWBMidZ66hNnhrqi7DtyksJkxYxETf5KxmFLbmCIzGIvtdCV62R4bA0EgE3ubi8yjxi2lsRHQj7wkkQd/vX8FnLJ8i8VbnWlukXC9oYjKSAdPeOqBGOd7QyQGAkECIge7dM2ABhygG4JOVsnMDEdO771qXPsThbcEUsd7PvGZbdsa208bphQ4zVf8AtujmHe5ZriVTuREEkaDkDO9tl7wzEQzKYtB/PuXScrPlX0/w9xmJe495xPiZROGDWBvORm59R4FLsG/M7vac/wA6+CtqPYLhxHO2njf8yunL1+N/xicLGvPGqRFyQYmIPLZL3cc7+gy8t/Weqz3sJnW3XX6/+VCrSiJkeXv6rnvDy3ezUv4+waNM9bKGF45ch5B5ZZ5LMZG2lxcLBxbqJNonc9eSP+zg0/asFpIsXd2xI1N5G/TnqcuXCGbT79M09g70/FIa3EnOcchA7x266WGqXGu8tzZTlH7V/wAnRDYepLzcgXLtB5LPDn8tfP4bVOJubALrnbT1CBxONzNgvF9dPkq8exobnAzOMQb90CcpI6wY8JSCrWG8+VtFm7yv2rv6ch8aOB6fmyY8O4hA1kRYHY+KzeHxAzAOFv4vdc3325q12PJcYyADnEO5aDxWevKX4ZOeKcbc0920ayJB8PAIE8RqPbDySwSbnRD4/H5oa3SLkxbSSEA6qJ3jeN/Irpt5QpYjEAuJcARyk8tuihTxP7xHhA+iqrVg7URFrclFjojcclqT4R5SxpDAZ+o5C2ll42u4g36kjp4GY1QmArSWtAJmJAuD4jbyT1/DntYf9B7dLhrojvF0z/T6HRYkkpk0pq1S+BBEEX1tuLG2yhWp/tOiTMA5vLf3JlTovjMGmIcZjZsZ/SRPira2Dc6m18C5IExoADb/AHeiauhVgampOaIsG7jTUX/IXuIqMEQ0eMkwet/qvcSMjDmAud7W3HhoktSqTqszj2qw2Fen+638+S5Jsy5b6f6n0xzui88j+fyVy5fEwPQeSsaxcuWaFgpH4qPsunuXLkdqQ78GDcsB65Z+Si7At/8Ajb/YND5Lly1Od8pWOGU5/wC0z+0fRXjAMj7g9PT4+9cuWvc5eU8fw2kdWN/tH53XlHhFMfdpx4SPwXLle7z81PXcLbMhjp59/wCqgeFsv/p3Ov3tdPgvFyZ6nLyFjsC3cHnc+9RdhROrvXzsuXI78t+yi7AsOgy88vd53PXqoO4Y0ZYc/umQJ9xXLk+7zv6nj8AC6ZdERlEZY8IVX6HbliX9dJN9DZcuT73Ofq1XX4G12Ykv7xJ2EHQbbCwQ3/ptuzn+UfGOi5ctT1/U8pP9Ai5zPBPh8wuPZ+mZ7uoje3nzsvVyv6PU8p6zs03m7xIHxVLuywv3nf2jquXK/p9SfqVP7J/xO8m/iuZ2T/jd/b+K5cr+r1fKE0OysE98317v4rQMbV9g2iXExbNF3Nj7p+q9XLF/6fUv3VLgenw0xcknw9VTV4KObj0hcuV/T6n1q2lfFOBueQZIiw7s+O+qUP7Ov5k/0/iuXLrw/wCr1PK16Ozruf8AtP1Xq5cun9PqeU//2Q==">
            <a:hlinkClick r:id="rId3"/>
          </p:cNvPr>
          <p:cNvSpPr>
            <a:spLocks noChangeAspect="1" noChangeArrowheads="1"/>
          </p:cNvSpPr>
          <p:nvPr/>
        </p:nvSpPr>
        <p:spPr bwMode="auto">
          <a:xfrm>
            <a:off x="120650" y="-2308225"/>
            <a:ext cx="7153275"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950" y="2362200"/>
            <a:ext cx="2609850" cy="1752600"/>
          </a:xfrm>
          <a:prstGeom prst="rect">
            <a:avLst/>
          </a:prstGeom>
        </p:spPr>
      </p:pic>
      <p:sp>
        <p:nvSpPr>
          <p:cNvPr id="9" name="AutoShape 8" descr="data:image/jpeg;base64,/9j/4AAQSkZJRgABAQAAAQABAAD/2wCEAAkGBxQQEBAQEBAPDw8PDxAQEA8PDw8ODg8PFBEWFhURFBQYHCggGBolGxQUITEhJSkrLi4uFx8zODMsNygtLisBCgoKDg0OGhAQGiwcHCQsLCwsLCwsLCwsLCwsLCwsLCwsLCwsLCwsLCwsLCwsLCwsLCwsLCwsLCwsLCwsLCwsLP/AABEIALIBGwMBEQACEQEDEQH/xAAcAAEAAgMBAQEAAAAAAAAAAAAAAQYEBQcDAgj/xAA6EAACAgECBAMHAQYEBwAAAAAAAQIRAwQhBRIxQQYTUSI0YXF0gbMyI0KRobHBFDNDUlNyc4KS8PH/xAAaAQEAAgMBAAAAAAAAAAAAAAAAAQUCAwQG/8QALhEBAAICAQMDAwQBBAMAAAAAAAECAxEEEiExMjNxE0FRBSKBsWE0QqHwFCPB/9oADAMBAAIRAxEAPwDsHiT3LV/S6j8UjZh9yvzDDL6J+JfnpI9CoX1RAA2BG0oG2/4LPpyvvTT6nByI/Kx489uy76TaK9aKu3lYQweORuD23W5twzqWvLG4c+zaeXNKotpSauu5dVvGo2p70nc6eXlv0f8ABmfVDV0z+Hy0Ts0gliAAbAAABQCgFAAACgFAKAUAoAAoBQCgFAKAAAP0H4j9z1f0uf8AFI89h9yvzD0OX0W+JfnxI9AofsklAEAAhPlbeA8N5VGbjUmt7ZVcnNvtHha8fF0xEz5WnG6RwS7WPqG3s19zKOzGWsy8NUbcW992numzfGWZ7S1TjiO8NVmdS6UdNe8OW06lh66HNBpdbs3Y51bu15I6q6hpWjtcAEIAkCAFAKAUAoBQCgFAKAUAoBQCgFAKAUAoBQCgFAfoPxH7nq/pc/4pHnsPuV+Yehy+i3xL8+o9CoEgCDYSjbN4TXmx5lzJW/ujRn30dm/jTHX3XDQ6jmuS6Lv2KrJTXZbUtvu2enuW9UjRbUN0d2WsRhtLHz4uuxlEomFe4pp+rR2Yb/ZyZaNBrG0rTo7scRMuLLMxHZrDqcewI2A2A2A2A2BIAAAAjYDYDYACQAACNgSAAARsCdgH6B8R+56v6XP+KR57D7lfmHocvot8S/PyR6F59NAKAkgfULvbqJ190xvfZZ/DWnny04unO2+1FZy7V3tacWtunUrtpcCXy9CstZYRDJUTBkwdWqs2VYSqfF9Xy3/P7nfgx7cWa/Sr2r1Kkq5d76lhjxzWduDLli0a0wWje5QAAoBQACAAAISEoAEofSgyNp1L5ABAEgAI7gSEoCACQAEP0D4i9z1f0uf8Ujz2H3K/MPR5fbt8S4CkegefKJEgCBMSJTCx8E4nKCSntFdHfUr+RgiZ7LLj5piP3LfpNfGSuO+3ZlbfHNe0rCt4nwyXkZhpO2PqZWjKESp/HdI2209uvwLLjZIjy4OTjm3hXZIsYVk+XzRkhFBBQNCiDTecK4Hz+1k9ldl3OPPyuntDtwcXq72bDVcDjS5Ip11t1Zy05VvvLqtxafaGJm4NHvFxf8jZXk2/O2FuLT8aajX6Ty3Sto7MOXrju4c2LonsxKNzQmgNpwng0ssvaXLBdb2b+RzZuTWkdu8urDxrXn93aFmx8LhiXsY4tum3KnSK6c9r+qVlGCtPTD71HDMblzNKPq0qRFc94jUJthpvctXm4dhcmuVu9uZbb+p0xmyxG9uacOKZ8MDP4enzLkrlf+57r4m6vLrrv5aL8O2/2+GnzYeSTi6bTq07R11t1Rtx2rNZmJfFEoKAUAoBQE0AoBQHf/EXuer+lz/ikeew+5X5h6LL7dviXAkj0Cg+xQQmgFAAMjTQeScYpcz9PgarzFazLdjib2iF64NpPLh8er9LKbNfqsucVOmrZNehobWNqb322rqZV0xlXuKZk4yd9DuwV1aHJmt+2VXn1LSFTM93ySgJCiBtOE6ZN24t/wBDlz3nw6sGOPOlu0MU7/kVeSVpjZnPCK3qzVq0tkzEPn/F4J+y3Hm9GZfTyR3Y9dJ7NfxvhUZ45ONKSVr02N2DNNbQ1Z8MXpKiZMTi6Zd1tExtSWrMTqWZwfBGWS5dI716s057TFdQ3celZtuVyw6JuSVNRau16FTOTt/lbxTu2GXlit9q6erNERNp7NszER3anV8cw8rTb6uOyvc6sfGyb25r8nHpPDljnBOLUtqIy9dbalni6LV3DZwwro1tRzzLdr7Kn4m4J5SWWCSh0kujTb6/ItOJyev9tvKr5fG6f3V8K7R3uDRQNFA0UDRQNFA0UDRQNO++Ifc9X9Ln/FI89h9yvzD0OX27fEuCJHoHn00AoAElAbTw80sqb69Ejl5UTNHVxJiLuh4Uq2RST5XMPOTpgY+bUqn2oyrVjMqlr8yi5Ls/vZaYqbiFdlvFWikjuhXT5fNEoSkEvXDj5pKPq0jG1tRtnSvVMQ6JoNJCEIpJbLfbuUOTJaZXtKViNQ+eIaqOKEpL5dOgx0m86L2ikbUDV6yc5yfNKr2ptIu6Yq1r4UmTNabT3eCyyTTt7O92zPpjWmHXO9rVouNc2N8zSdfwKzJxum3ZaYuR1V7tBxaac9v/AFndgiYq4OTaJt2ZHhyX7VRcU+f17UYcuJ6N/hs4cx16dFxraui9CjlcqZ4p4i45HCLfMlu32T7ItuJh3XqnwrOXm6bdMeVYZYq3bM0GolDo38jVkpFvLdivNfC6cI1bkql9n3KfPSInsuMN5ny8PEmZeU4S6STr05uxlxaz17hjypjomJUZou1HtFA2UDZQNlA2A2UDZQNu+eIfc9V9Nn/FI89h9yvzD0OX27fEuDUegefKAmgFEJTQNNjwHGnmi5OuXc5+VMxTs6eLWJv3dCxT9nboUc+V1DHzOyYFV4nrpY5yg7rqtl0ZZYcNb12rs2aaW1LS6rO5u2dtKdLiyX63hRtaSiAoD7hs7XUiWdezoHCZpYV7XM+Xr6uiizR++ey9xT+yGm4vqJKM6dqWzTr0Orj0rMw5s9rRWVTotVRpDQExk102ImITEzA9yUNlwLP5eWLq2/ZVerObk06qOri36br5iUr5r2opZ1rS477U3xel5993FWW3B9tVc6I+o0dHa4nppv1La/gY28M6epcuFNWlXZFPm2uML58V4EsVq27VL+5lwrfv0x5lf2bUtouFMcoE8nwZG06SsTq6dLv2HVHg6Z1vT5olBQCgFAd58Qe6ar6bP+OR5/D7lfmHoMvt2+JcJov1AUAoJTQTCaIGTw6P7WF21zLZdzXm9EtuGP3w6Fiyrk6dF0KGY7ruPDByzq5f0NkR9mEzrurfiCUZuMlfP0d+hZcTqr2+yv5XTbU/dpqO1xIoIKAUEMrh2nWSai3SZqzXmldw34aRa2pXrT6flgl6Kr9SktbdtrqK6jSr8bTtqmvaLPjaVvJ20bidrgRygffkvrRHVCeiXxRKNM7hONvJBrs1v6WaORMRSdujj1nriYXyEny0326lJOtrqFS8Q6Cbnzr2k9qXX+BacTLXp6VZy8Npt1Q0koNdU181R3RO/DhmNeU4bUk4q5Wq+ZFta7pruJ3DoXDsMnGEpJRm4q0uxQ5ZiJmI8L3HvUTPl7a/GuWTl2Tf8jCkzvsytrXdzfLvJtd26PQ17RCgt3mdNtwfhnNUpdPRnHyORrtDt43G33sscOG47T5UV85768u76NN70yXocbi48qquhh9W+97Z/TrrWlP4/oPKnzKlGTdJKqotuLm666nzCq5WHotuPEtVR1OQoBQHd/EHumq+mz/jkUGH3K/ML/L6LfEuFJF+odJoJKBpKRAmglu/DmiU25PrGSr4HDzMk17O7h44t3WrL7MbdbLcrI7ysZ7Q1mq1O3RJV17Wb6UabXVviWe240u2/cssFNRtXZ77nTAo6XMUAIADI4fl5MkJPepJmGWvVSYZ4rdNolfMmrjSafWvsUcUnel31xp46nRxyp2laRlXJak9kWx1tHdV9TwLJzPlW17W0WVOXTXdW34lt9nzp+CZOZcyom/LprsxpxLb7szPoOVpOq/saq5t+HRbFppdZjSk66HbjtMx3cOWsRZ98OzOE0063RjmrFqssNumy54NV5kW47bbL4lNanTPdcVv1R2eeODc6k7tbrsTvsjXdja7gsJ7ttV03pI24+TavaGrJxq37y9NBwnCnGcabS7MjLnyTGpTjwY4ncNsp72unY5HS03iLXS8uST2ezOzi44m0bcvJvMUnSo4F7cfTmRbX9MqrH6oXHzYQgp70lV9mym6LWtpcddaxtptV4inusajFdnVs7acKn+7u4cnNt/tb3gGtebGnK3KOzb7s4uTi+nfs7eNl66d2P4s06eJSreL2+CNnBvMX018yu6bU+i4VJQCgO6cf901X02f8cjz+L3K/ML7L6LfEuGpF+otFA0mgkIGTodL5k1Hem966mrLk6K7bcWPrtpd+FcNhgi6u3u7e5TZs1ss91vixVxx2Tly8zqq+ZjEaZTLTcXapb36/A6+PE7c2aYV3UO5MsqRqFbkncvKjY1lAGiBFEhQG94XrVJKE309ehwZ8UxPVV3YMsTHTZm5ssk6jdNL7Uc9axPl02tP2ZOgclvLe+i60a8uvEM8e/MsnNq1Fu2unTuzXFJnw2TeIariORON/pXX4nThjVnNltGlc1M+aVroWdI1CtyT1S80ZsG84JxHk2l0K/k4N94WHGz/AGlv5aiEqkpI4Om0dnb1VnuxNfOT/RuunwNuKKx5a8kzPh88NwvHbbty7E5skW7QYqTXvLKyal7JJbepqrSPMs7Wn7KxxbV8zcY9L9p+rLTBi1+6VZny7nphraOpzPWWeTjytul2swilYnemU3tMa29uH8Olnlyrb1dbGGbNGONyzw4ZyTpeOF6WGLGort/NlLlvOS25XOPHFK6hpPE+ui48i6t/0Ovh4p6upy8vJHT0qvRaqvRQNFAdy4/7pqvps345FBi9yvzC9y+i3xLiFF8owABNEJbTw9l5cqW1P1/scnLrum3XxLavpa9TqlFJt7FXSk2nssrWivlh5NZFp8u7f8DZGO0eWE5I+zR6p3zei6Hfj7acV++2pZ2Q4pRRKE0AaIEUShFATHboJ7pZ+HiU1Gr3XT5HNfj1mdumnItEakhxWafw7oTxakcqz11HEotbRd/Expx7R5llbkRPiGvzZnLq3Xp2OmtIr4c1r2t5eVGbAoAiJ7phlaXV8nVc33NGTD1eOzfjzdPnuyJcUf7q5fvsao4kfeWyeVP2h8Y+LZE7tP4MzniUmGMcq+zWcUlkVUorvW7f3Jx8atP8oycm1/8ADAo6HMUSPbT6ZzaS6Gu+SKx3Z0xzaey4cO0iw49t5S6/D4FNmyTkt3XGLHFKvLiGv8qNP9T3+RliwzklGXLFI7qpqszyScn3LfHSKRqFRkvN53Lxo2MCgFAdv497pqvps345FBi9yvzC+y+i3xLiVF8oygJoAkRI9dNlcJKS7MwvTqrMM6W6bbWKeXzFFr0TS+DKzp6JmJWfV16mGHG+Z00l6I3TrTTE92Pni4/Jm2k7a7Rprmjrcco5QFAKAiiUaKIEUSFAKCCgFAKAUAoBQCgFBJQCggoDf+G9I3cn+n0ruVvMyR4hZcOk63Lf6iXKm+vXb4nDWNy7bTqFN4jnnObUut9Fvb+ZcYa0rXcKjNa9ral4LSTpvldLrexn9Wm9bYRivrenm40bInbXMaRRKCgO3ce911P02b8cihxe5X5he5fRb4lxNIvlIUQFATQEpAbjheS8fLbuLe3wODkV1fenfx7bppjZZ8kpdTbWvXWGu1ui0jzKUfih0TWTri0ME6nIAAAEUEFARRIUQFEoKAUAoBQCgFAKAUAoBRA9tJjTnFPpe5hltqs6bMVYm0bXnTYo44JRRRWtNp7rysREdnzu3bVAeKcavljdvstmZd/yx7fh9/4dZNpdyOqa+E9MT5VfjXD1hlHlbalfXtRbcbNN4naq5OKKTGmto6nKUB2jjWVS0uqSabWnzWl29ia/rFr7MocXuV+YXuX0W+JcYSL1RpoJAAADM4bNKW7o0ciszXs38e0RPd6a2Vy6GGKNQ2ZZ3LGj0ZtnvMNMdol4m1qAAQAAFAKAUAoBQCgFAKAUAoBQCgFAKA+sbpp+jTMbRuJhlWdTttp8dlVRTXzo4o4X5dtuZ+IeE+MZGqdf3NkcSm9tf/l30x3rZvrI2/Qp+Gr69/y9cHFJw6bvs2YW4tbSzryr1hjanUSyO5O3/I3Ux1pGoab3tedy8qM2BQHU8kKxcTVPfHle/PdeXNbtun0fRd+rd1RYvXX5heZfRb4ly1IvNqMoJKJQUQFAJS5U5f7U3/BEW8SzprqjbG1nFY5HjUc+ni5wavzfYTpO2018Slycu+O0xWNvQYuBjy0ibTqZ/wCGNDikU17eOS/ZpqOVyV5HS69kzPBzr2yRW0dmvk/puOmGb1tuf4bDBPmipbU7qnaavZlvWdwo7xETqH3RkxKCE0BFAKAmiBFAKAUAoBRIUAogKJCgFAKAUAogKAUSFEBQCgFAKA6XijWHib5YRU8eSXsOLT/ZzjzWku0Ut96S7UUeL11+YXmX0W+Jc1ou1IUAoCaAUB46zDz48kF1nCUVu1u00tzG8brMM8dum0S0Wh8JKMNLjnOcM01mc545yaqNbRvot/Q8zn6qXtWfs9vwsVL4sd+/eJY3E/CvJhyxx5Z5c0Xgx43J8lNz9b6ddndDDa18kRH3YcvjUx8ebTO9fn/CzaHTeVixYv8Ah44Q/wDGKR6alemsQ8Xe3VaZe9GbAogKJChtBQ2FEbChsKG0FDZsobNlDYUNhQ2FDZsobChs7lDZsobChsKGzZQ2bKG07KG0bKGwobChs26fLHCOHiMYKa9jK5c8nNuXlSV8zXM9knu3163aVJi9dfmF7l9FviXMUi7UZQSUAAkIRRCVi4H4eWo/w+WWScHGOpSSUWqUoK/6nneXjn699/n/AOPW8PndGDHFY3qP+dsfxF4b8uOXL5rajqMT5VFK6l3HDx/++qOdz5txrU6dNNR6N5MoBQNFATQCggogKBooGigaKBooGigaKBooGigaKBooGigaKBooGigaKCNFA0UE6KBooGnSMMpvTa5zTXNgnJxcoNQnKE3OKjGcq3p2+W76FJi9dfmF5l9FviXN6LtSFAKAUAoBQSvfg3/KwfCGp/NAoub71v4/pdcT2a/z/bx8VP8AYajZr9vBX6+1/wDSOH79f+/Y5fs2/wC/dTKL5SFAKAAAAACaAUAoBQCgFAKAUAoBQCgFAKAUAoBQCgFAKAUB0l/5XErcW+TLfLFx/dydd3bqvtW/7saTF66/MLzL6LfEuaou1IlIIKAUAaAgJWLgHGvJWKHIpVjzu+Zpq8sNuhQc++s8/wAf09P+l8P6vGrbeu8/2x+Mcc85ZsXKlzZoNtS5qq36EcG+89f5/pP6jwvp8W19/j7f5aej0DyxQCgFAKAnlAUAoIKICiQoBRCSggoJKCCgFAKCSiUFEBQCiQICgFBJQCgOiRk/K4gvaUFjzcqnFxdtZPain27etxkUuL11+YXmX0T8S51RdKQoABNAKAigMrRfqjt/p5N/++B579R9+fiHtf0X/R1+Z/tiZP8AMybf6i3+zHA9+v8AP9Mv1j/RX+Y/t9noXh0gQBJIUQkCCgFAKAUAoBQCgFAKAUAoBQCgFAKAUAoBQCgFAKA6HjmpYeISTi1PFkmq8x3FxyU/aSXbotrT723S4vXHzC8y+i3xLndF0pCgFATQAhBRKW74FwnzVGbm4+xlVUn+/Hc85+pW1yJ/h6r9L5X0+LWut95/tha7gyxPNPnbazRVOKSapr1H6dO89f5/pP6pzPqca1enW9f2wqPRvJlEBQAASJAEAQAAAAAAAAAAAAACQIAAAAAAAHQcT/Ya/wCGKf4pFPi9cfMLzL6LfEueF0pAhKQgAAALb4V/RD/ly/kieb/U/wDUT/C+/T/Yj+WHxv8ARn/68TL9O96Pif6Rz/Zn/v3V9HolAkJAgYEIlIYgAJEoCCBLJACAAACUAAIAwIAkCAJYEAAAAD//2Q==">
            <a:hlinkClick r:id="rId5"/>
          </p:cNvPr>
          <p:cNvSpPr>
            <a:spLocks noChangeAspect="1" noChangeArrowheads="1"/>
          </p:cNvSpPr>
          <p:nvPr/>
        </p:nvSpPr>
        <p:spPr bwMode="auto">
          <a:xfrm>
            <a:off x="120650" y="-2155825"/>
            <a:ext cx="7153275" cy="450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037" y="4343400"/>
            <a:ext cx="2935676" cy="2264664"/>
          </a:xfrm>
          <a:prstGeom prst="rect">
            <a:avLst/>
          </a:prstGeom>
        </p:spPr>
      </p:pic>
    </p:spTree>
    <p:extLst>
      <p:ext uri="{BB962C8B-B14F-4D97-AF65-F5344CB8AC3E}">
        <p14:creationId xmlns:p14="http://schemas.microsoft.com/office/powerpoint/2010/main" val="3278581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III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smtClean="0"/>
              <a:t>Power Generation from Renewables</a:t>
            </a:r>
            <a:endParaRPr lang="en-GB" dirty="0"/>
          </a:p>
        </p:txBody>
      </p:sp>
    </p:spTree>
    <p:extLst>
      <p:ext uri="{BB962C8B-B14F-4D97-AF65-F5344CB8AC3E}">
        <p14:creationId xmlns:p14="http://schemas.microsoft.com/office/powerpoint/2010/main" val="621635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Power Generation from Renewables</a:t>
            </a:r>
            <a:endParaRPr lang="en-GB" dirty="0"/>
          </a:p>
        </p:txBody>
      </p:sp>
      <p:sp>
        <p:nvSpPr>
          <p:cNvPr id="2" name="Content Placeholder 1"/>
          <p:cNvSpPr>
            <a:spLocks noGrp="1"/>
          </p:cNvSpPr>
          <p:nvPr>
            <p:ph sz="half" idx="1"/>
          </p:nvPr>
        </p:nvSpPr>
        <p:spPr>
          <a:xfrm>
            <a:off x="228600" y="1870599"/>
            <a:ext cx="4876800" cy="4709315"/>
          </a:xfrm>
        </p:spPr>
        <p:txBody>
          <a:bodyPr>
            <a:noAutofit/>
          </a:bodyPr>
          <a:lstStyle/>
          <a:p>
            <a:pPr>
              <a:lnSpc>
                <a:spcPct val="90000"/>
              </a:lnSpc>
            </a:pPr>
            <a:r>
              <a:rPr lang="en-US" sz="1800" dirty="0" smtClean="0"/>
              <a:t>The adoption of renewable power generation sources is to crucial  in both reducing our dependence on nuclear as a low carbon source  of power and to reduce overall CO</a:t>
            </a:r>
            <a:r>
              <a:rPr lang="en-US" sz="1800" baseline="-25000" dirty="0" smtClean="0"/>
              <a:t>2</a:t>
            </a:r>
            <a:r>
              <a:rPr lang="en-US" sz="1800" dirty="0" smtClean="0"/>
              <a:t> emissions in the long term</a:t>
            </a:r>
          </a:p>
          <a:p>
            <a:pPr lvl="1">
              <a:lnSpc>
                <a:spcPct val="90000"/>
              </a:lnSpc>
            </a:pPr>
            <a:r>
              <a:rPr lang="en-US" sz="1600" dirty="0" smtClean="0"/>
              <a:t>Global climate change policy is to significantly reduce emissions over the next decade</a:t>
            </a:r>
          </a:p>
          <a:p>
            <a:pPr>
              <a:lnSpc>
                <a:spcPct val="90000"/>
              </a:lnSpc>
            </a:pPr>
            <a:endParaRPr lang="en-US" sz="1800" dirty="0" smtClean="0"/>
          </a:p>
          <a:p>
            <a:pPr>
              <a:lnSpc>
                <a:spcPct val="80000"/>
              </a:lnSpc>
              <a:buClr>
                <a:srgbClr val="FF3300"/>
              </a:buClr>
              <a:buSzPct val="150000"/>
              <a:buNone/>
              <a:defRPr/>
            </a:pPr>
            <a:endParaRPr lang="en-US" sz="2000" dirty="0"/>
          </a:p>
          <a:p>
            <a:pPr marL="0" indent="0">
              <a:lnSpc>
                <a:spcPct val="80000"/>
              </a:lnSpc>
              <a:buClr>
                <a:srgbClr val="FF3300"/>
              </a:buClr>
              <a:buSzPct val="150000"/>
              <a:buNone/>
              <a:defRPr/>
            </a:pPr>
            <a:endParaRPr lang="en-US" sz="2000"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1517" name="Picture 13" descr="File:World Electricity Generation Pie Char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731491" cy="2798618"/>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image]Halved CO2 emissions scenario, Extended-line CO2 scen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691" y="3830782"/>
            <a:ext cx="4343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52800" y="5410200"/>
            <a:ext cx="2133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569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Power</a:t>
            </a:r>
            <a:endParaRPr lang="en-GB" dirty="0"/>
          </a:p>
        </p:txBody>
      </p:sp>
      <p:sp>
        <p:nvSpPr>
          <p:cNvPr id="2" name="Content Placeholder 1"/>
          <p:cNvSpPr>
            <a:spLocks noGrp="1"/>
          </p:cNvSpPr>
          <p:nvPr>
            <p:ph sz="half" idx="1"/>
          </p:nvPr>
        </p:nvSpPr>
        <p:spPr>
          <a:xfrm>
            <a:off x="228600" y="1870599"/>
            <a:ext cx="4876800" cy="4709315"/>
          </a:xfrm>
        </p:spPr>
        <p:txBody>
          <a:bodyPr>
            <a:noAutofit/>
          </a:bodyPr>
          <a:lstStyle/>
          <a:p>
            <a:pPr>
              <a:lnSpc>
                <a:spcPct val="90000"/>
              </a:lnSpc>
            </a:pPr>
            <a:r>
              <a:rPr lang="en-US" sz="1800" dirty="0"/>
              <a:t>The wind is created by the movement of atmospheric air mass as a results of variation of atmospheric pressure, which results from the difference in solar heating of different parts of the earth </a:t>
            </a:r>
            <a:r>
              <a:rPr lang="en-US" sz="1800" dirty="0" smtClean="0"/>
              <a:t>surface</a:t>
            </a:r>
          </a:p>
          <a:p>
            <a:pPr>
              <a:lnSpc>
                <a:spcPct val="90000"/>
              </a:lnSpc>
            </a:pPr>
            <a:r>
              <a:rPr lang="en-US" sz="1800" dirty="0"/>
              <a:t>Wind power describes the process by which the wind is used  to generate mechanical energy or electrical </a:t>
            </a:r>
            <a:r>
              <a:rPr lang="en-US" sz="1800" dirty="0" smtClean="0"/>
              <a:t>energy</a:t>
            </a:r>
          </a:p>
          <a:p>
            <a:pPr>
              <a:lnSpc>
                <a:spcPct val="90000"/>
              </a:lnSpc>
            </a:pPr>
            <a:r>
              <a:rPr lang="en-US" sz="1800" dirty="0"/>
              <a:t>Wind energy is the kinetic energy of the large mass of  air over the earth </a:t>
            </a:r>
            <a:r>
              <a:rPr lang="en-US" sz="1800" dirty="0" smtClean="0"/>
              <a:t>surface</a:t>
            </a:r>
          </a:p>
          <a:p>
            <a:pPr>
              <a:lnSpc>
                <a:spcPct val="90000"/>
              </a:lnSpc>
            </a:pPr>
            <a:r>
              <a:rPr lang="en-US" sz="1800" dirty="0"/>
              <a:t>Wind  turbines converts the kinetic energy of the wind into mechanical energy first and then into electricity if </a:t>
            </a:r>
            <a:r>
              <a:rPr lang="en-US" sz="1800" dirty="0" smtClean="0"/>
              <a:t>needed</a:t>
            </a:r>
          </a:p>
          <a:p>
            <a:pPr>
              <a:lnSpc>
                <a:spcPct val="90000"/>
              </a:lnSpc>
            </a:pPr>
            <a:r>
              <a:rPr lang="en-US" sz="1800" dirty="0"/>
              <a:t>It is the design of the blades that is primarily responsible for converting the kinetic energy into mechanical </a:t>
            </a:r>
            <a:r>
              <a:rPr lang="en-US" sz="1800" dirty="0" smtClean="0"/>
              <a:t>energy</a:t>
            </a:r>
          </a:p>
          <a:p>
            <a:pPr lvl="1">
              <a:lnSpc>
                <a:spcPct val="90000"/>
              </a:lnSpc>
            </a:pPr>
            <a:r>
              <a:rPr lang="en-US" altLang="en-US" sz="1600" dirty="0" smtClean="0"/>
              <a:t>This is key in designing efficient wind turbines</a:t>
            </a:r>
            <a:endParaRPr lang="en-US" altLang="en-US" sz="1600" dirty="0"/>
          </a:p>
          <a:p>
            <a:pPr>
              <a:lnSpc>
                <a:spcPct val="90000"/>
              </a:lnSpc>
            </a:pPr>
            <a:endParaRPr lang="en-US" sz="1800" dirty="0" smtClean="0"/>
          </a:p>
          <a:p>
            <a:pPr>
              <a:lnSpc>
                <a:spcPct val="80000"/>
              </a:lnSpc>
              <a:buClr>
                <a:srgbClr val="FF3300"/>
              </a:buClr>
              <a:buSzPct val="150000"/>
              <a:buNone/>
              <a:defRPr/>
            </a:pPr>
            <a:endParaRPr lang="en-US" sz="2000" dirty="0"/>
          </a:p>
          <a:p>
            <a:pPr marL="0" indent="0">
              <a:lnSpc>
                <a:spcPct val="80000"/>
              </a:lnSpc>
              <a:buClr>
                <a:srgbClr val="FF3300"/>
              </a:buClr>
              <a:buSzPct val="150000"/>
              <a:buNone/>
              <a:defRPr/>
            </a:pPr>
            <a:endParaRPr lang="en-US" sz="2000"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5" descr="vlcsnap-170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3352800" cy="251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153525182"/>
              </p:ext>
            </p:extLst>
          </p:nvPr>
        </p:nvGraphicFramePr>
        <p:xfrm>
          <a:off x="5181600" y="914400"/>
          <a:ext cx="3810000" cy="2400300"/>
        </p:xfrm>
        <a:graphic>
          <a:graphicData uri="http://schemas.openxmlformats.org/presentationml/2006/ole">
            <mc:AlternateContent xmlns:mc="http://schemas.openxmlformats.org/markup-compatibility/2006">
              <mc:Choice xmlns:v="urn:schemas-microsoft-com:vml" Requires="v">
                <p:oleObj spid="_x0000_s24642" name="Picture" r:id="rId4" imgW="4724280" imgH="2400480" progId="Word.Picture.8">
                  <p:embed/>
                </p:oleObj>
              </mc:Choice>
              <mc:Fallback>
                <p:oleObj name="Picture" r:id="rId4" imgW="4724280" imgH="24004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914400"/>
                        <a:ext cx="3810000" cy="2400300"/>
                      </a:xfrm>
                      <a:prstGeom prst="rect">
                        <a:avLst/>
                      </a:prstGeom>
                      <a:solidFill>
                        <a:schemeClr val="bg2">
                          <a:lumMod val="90000"/>
                        </a:schemeClr>
                      </a:solidFill>
                      <a:ln>
                        <a:noFill/>
                      </a:ln>
                    </p:spPr>
                  </p:pic>
                </p:oleObj>
              </mc:Fallback>
            </mc:AlternateContent>
          </a:graphicData>
        </a:graphic>
      </p:graphicFrame>
      <p:sp>
        <p:nvSpPr>
          <p:cNvPr id="5" name="TextBox 4"/>
          <p:cNvSpPr txBox="1"/>
          <p:nvPr/>
        </p:nvSpPr>
        <p:spPr>
          <a:xfrm>
            <a:off x="6096000" y="6324600"/>
            <a:ext cx="1981200" cy="276999"/>
          </a:xfrm>
          <a:prstGeom prst="rect">
            <a:avLst/>
          </a:prstGeom>
          <a:noFill/>
        </p:spPr>
        <p:txBody>
          <a:bodyPr wrap="square" rtlCol="0">
            <a:spAutoFit/>
          </a:bodyPr>
          <a:lstStyle/>
          <a:p>
            <a:r>
              <a:rPr lang="en-GB" sz="1200" dirty="0" smtClean="0"/>
              <a:t>Off-shore wind turbines</a:t>
            </a:r>
            <a:endParaRPr lang="en-GB" sz="1200" dirty="0"/>
          </a:p>
        </p:txBody>
      </p:sp>
    </p:spTree>
    <p:extLst>
      <p:ext uri="{BB962C8B-B14F-4D97-AF65-F5344CB8AC3E}">
        <p14:creationId xmlns:p14="http://schemas.microsoft.com/office/powerpoint/2010/main" val="3136294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1800" dirty="0" smtClean="0"/>
              <a:t>In a series of experiments  around 1830 Michael Faraday investigated the idea of generating electricity from magnetism</a:t>
            </a:r>
          </a:p>
          <a:p>
            <a:r>
              <a:rPr lang="en-US" altLang="en-US" sz="1800" dirty="0" smtClean="0"/>
              <a:t>The basic idea is that a </a:t>
            </a:r>
            <a:r>
              <a:rPr lang="en-US" altLang="en-US" sz="1800" i="1" dirty="0" smtClean="0"/>
              <a:t>changing</a:t>
            </a:r>
            <a:r>
              <a:rPr lang="en-US" altLang="en-US" sz="1800" dirty="0" smtClean="0"/>
              <a:t> magnetic field linking a conductor induces an </a:t>
            </a:r>
            <a:r>
              <a:rPr lang="en-US" altLang="en-US" sz="1800" dirty="0" err="1" smtClean="0"/>
              <a:t>emf</a:t>
            </a:r>
            <a:r>
              <a:rPr lang="en-US" altLang="en-US" sz="1800" dirty="0" smtClean="0"/>
              <a:t> (and hence a current) in that conductor</a:t>
            </a:r>
          </a:p>
          <a:p>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8" name="Picture 7" descr="Michael Far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54752"/>
            <a:ext cx="1447800" cy="180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15000" y="6512356"/>
            <a:ext cx="1526309" cy="307777"/>
          </a:xfrm>
          <a:prstGeom prst="rect">
            <a:avLst/>
          </a:prstGeom>
          <a:noFill/>
        </p:spPr>
        <p:txBody>
          <a:bodyPr wrap="square" rtlCol="0">
            <a:spAutoFit/>
          </a:bodyPr>
          <a:lstStyle/>
          <a:p>
            <a:r>
              <a:rPr lang="en-GB" sz="1400" dirty="0" smtClean="0"/>
              <a:t>Michael Faraday</a:t>
            </a:r>
            <a:endParaRPr lang="en-GB" sz="1400" dirty="0"/>
          </a:p>
        </p:txBody>
      </p:sp>
      <p:pic>
        <p:nvPicPr>
          <p:cNvPr id="9" name="Picture 8" descr="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850" y="1981199"/>
            <a:ext cx="2825459" cy="267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21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16673"/>
            <a:ext cx="4415267" cy="230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http://upload.wikimedia.org/wikipedia/commons/1/1c/Induction_experim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9296" y="4937828"/>
            <a:ext cx="1633889" cy="123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46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Wind Power</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680364624"/>
              </p:ext>
            </p:extLst>
          </p:nvPr>
        </p:nvGraphicFramePr>
        <p:xfrm>
          <a:off x="5216957" y="2209800"/>
          <a:ext cx="3659188" cy="2225675"/>
        </p:xfrm>
        <a:graphic>
          <a:graphicData uri="http://schemas.openxmlformats.org/presentationml/2006/ole">
            <mc:AlternateContent xmlns:mc="http://schemas.openxmlformats.org/markup-compatibility/2006">
              <mc:Choice xmlns:v="urn:schemas-microsoft-com:vml" Requires="v">
                <p:oleObj spid="_x0000_s22931" name="Picture" r:id="rId4" imgW="3657600" imgH="2228760" progId="Word.Picture.8">
                  <p:embed/>
                </p:oleObj>
              </mc:Choice>
              <mc:Fallback>
                <p:oleObj name="Picture" r:id="rId4" imgW="3657600" imgH="2228760"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957" y="2209800"/>
                        <a:ext cx="3659188" cy="2225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574867"/>
              </p:ext>
            </p:extLst>
          </p:nvPr>
        </p:nvGraphicFramePr>
        <p:xfrm>
          <a:off x="5715000" y="4800600"/>
          <a:ext cx="293688" cy="304800"/>
        </p:xfrm>
        <a:graphic>
          <a:graphicData uri="http://schemas.openxmlformats.org/presentationml/2006/ole">
            <mc:AlternateContent xmlns:mc="http://schemas.openxmlformats.org/markup-compatibility/2006">
              <mc:Choice xmlns:v="urn:schemas-microsoft-com:vml" Requires="v">
                <p:oleObj spid="_x0000_s22932" name="Equation" r:id="rId6" imgW="152280" imgH="164880" progId="Equation.3">
                  <p:embed/>
                </p:oleObj>
              </mc:Choice>
              <mc:Fallback>
                <p:oleObj name="Equation" r:id="rId6" imgW="152280" imgH="164880" progId="Equation.3">
                  <p:embed/>
                  <p:pic>
                    <p:nvPicPr>
                      <p:cNvPr id="0" name="Object 19"/>
                      <p:cNvPicPr>
                        <a:picLocks noChangeAspect="1" noChangeArrowheads="1"/>
                      </p:cNvPicPr>
                      <p:nvPr/>
                    </p:nvPicPr>
                    <p:blipFill>
                      <a:blip r:embed="rId7"/>
                      <a:srcRect/>
                      <a:stretch>
                        <a:fillRect/>
                      </a:stretch>
                    </p:blipFill>
                    <p:spPr bwMode="auto">
                      <a:xfrm>
                        <a:off x="5715000" y="4800600"/>
                        <a:ext cx="293688" cy="304800"/>
                      </a:xfrm>
                      <a:prstGeom prst="rect">
                        <a:avLst/>
                      </a:prstGeom>
                      <a:noFill/>
                      <a:ln>
                        <a:noFill/>
                      </a:ln>
                    </p:spPr>
                  </p:pic>
                </p:oleObj>
              </mc:Fallback>
            </mc:AlternateContent>
          </a:graphicData>
        </a:graphic>
      </p:graphicFrame>
      <p:sp>
        <p:nvSpPr>
          <p:cNvPr id="9" name="Text Box 12"/>
          <p:cNvSpPr txBox="1">
            <a:spLocks noChangeArrowheads="1"/>
          </p:cNvSpPr>
          <p:nvPr/>
        </p:nvSpPr>
        <p:spPr bwMode="auto">
          <a:xfrm>
            <a:off x="5995447" y="4800600"/>
            <a:ext cx="3505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en-US" altLang="en-US" dirty="0"/>
              <a:t> = Volume of air parcel </a:t>
            </a:r>
          </a:p>
          <a:p>
            <a:pPr>
              <a:spcBef>
                <a:spcPct val="50000"/>
              </a:spcBef>
            </a:pPr>
            <a:r>
              <a:rPr lang="en-US" altLang="en-US" dirty="0"/>
              <a:t>    available to the rotor</a:t>
            </a:r>
          </a:p>
        </p:txBody>
      </p:sp>
      <p:graphicFrame>
        <p:nvGraphicFramePr>
          <p:cNvPr id="12" name="Object 11"/>
          <p:cNvGraphicFramePr>
            <a:graphicFrameLocks noChangeAspect="1"/>
          </p:cNvGraphicFramePr>
          <p:nvPr>
            <p:extLst>
              <p:ext uri="{D42A27DB-BD31-4B8C-83A1-F6EECF244321}">
                <p14:modId xmlns:p14="http://schemas.microsoft.com/office/powerpoint/2010/main" val="87285464"/>
              </p:ext>
            </p:extLst>
          </p:nvPr>
        </p:nvGraphicFramePr>
        <p:xfrm>
          <a:off x="2057400" y="2514600"/>
          <a:ext cx="1295400" cy="694573"/>
        </p:xfrm>
        <a:graphic>
          <a:graphicData uri="http://schemas.openxmlformats.org/presentationml/2006/ole">
            <mc:AlternateContent xmlns:mc="http://schemas.openxmlformats.org/markup-compatibility/2006">
              <mc:Choice xmlns:v="urn:schemas-microsoft-com:vml" Requires="v">
                <p:oleObj spid="_x0000_s22933" name="Equation" r:id="rId8" imgW="711000" imgH="393480" progId="Equation.3">
                  <p:embed/>
                </p:oleObj>
              </mc:Choice>
              <mc:Fallback>
                <p:oleObj name="Equation" r:id="rId8" imgW="711000" imgH="393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514600"/>
                        <a:ext cx="1295400" cy="69457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2681109"/>
              </p:ext>
            </p:extLst>
          </p:nvPr>
        </p:nvGraphicFramePr>
        <p:xfrm>
          <a:off x="1981200" y="3962400"/>
          <a:ext cx="1828800" cy="642938"/>
        </p:xfrm>
        <a:graphic>
          <a:graphicData uri="http://schemas.openxmlformats.org/presentationml/2006/ole">
            <mc:AlternateContent xmlns:mc="http://schemas.openxmlformats.org/markup-compatibility/2006">
              <mc:Choice xmlns:v="urn:schemas-microsoft-com:vml" Requires="v">
                <p:oleObj spid="_x0000_s22934" name="Equation" r:id="rId10" imgW="863280" imgH="393480" progId="Equation.3">
                  <p:embed/>
                </p:oleObj>
              </mc:Choice>
              <mc:Fallback>
                <p:oleObj name="Equation" r:id="rId10" imgW="863280" imgH="39348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962400"/>
                        <a:ext cx="1828800" cy="642938"/>
                      </a:xfrm>
                      <a:prstGeom prst="rect">
                        <a:avLst/>
                      </a:prstGeom>
                      <a:noFill/>
                      <a:ln>
                        <a:noFill/>
                      </a:ln>
                    </p:spPr>
                  </p:pic>
                </p:oleObj>
              </mc:Fallback>
            </mc:AlternateContent>
          </a:graphicData>
        </a:graphic>
      </p:graphicFrame>
      <p:sp>
        <p:nvSpPr>
          <p:cNvPr id="14" name="Content Placeholder 1"/>
          <p:cNvSpPr>
            <a:spLocks noGrp="1"/>
          </p:cNvSpPr>
          <p:nvPr>
            <p:ph sz="half" idx="1"/>
          </p:nvPr>
        </p:nvSpPr>
        <p:spPr>
          <a:xfrm>
            <a:off x="152400" y="1981200"/>
            <a:ext cx="4876800" cy="4709315"/>
          </a:xfrm>
        </p:spPr>
        <p:txBody>
          <a:bodyPr>
            <a:noAutofit/>
          </a:bodyPr>
          <a:lstStyle/>
          <a:p>
            <a:pPr>
              <a:lnSpc>
                <a:spcPct val="90000"/>
              </a:lnSpc>
            </a:pPr>
            <a:r>
              <a:rPr lang="en-US" sz="1800" dirty="0"/>
              <a:t>The </a:t>
            </a:r>
            <a:r>
              <a:rPr lang="en-US" sz="1800" dirty="0" smtClean="0"/>
              <a:t>kinetic energy of a stream of air of mass </a:t>
            </a:r>
            <a:r>
              <a:rPr lang="en-US" sz="1800" i="1" dirty="0" smtClean="0"/>
              <a:t>m </a:t>
            </a:r>
            <a:r>
              <a:rPr lang="en-US" sz="1800" dirty="0" smtClean="0"/>
              <a:t>and velocity </a:t>
            </a:r>
            <a:r>
              <a:rPr lang="en-US" sz="1800" i="1" dirty="0" smtClean="0"/>
              <a:t>V</a:t>
            </a:r>
          </a:p>
          <a:p>
            <a:pPr>
              <a:lnSpc>
                <a:spcPct val="90000"/>
              </a:lnSpc>
            </a:pPr>
            <a:endParaRPr lang="en-US" sz="1800" i="1" dirty="0"/>
          </a:p>
          <a:p>
            <a:pPr>
              <a:lnSpc>
                <a:spcPct val="90000"/>
              </a:lnSpc>
            </a:pPr>
            <a:endParaRPr lang="en-US" sz="1800" i="1" dirty="0" smtClean="0"/>
          </a:p>
          <a:p>
            <a:pPr marL="0" indent="0">
              <a:lnSpc>
                <a:spcPct val="90000"/>
              </a:lnSpc>
              <a:buNone/>
            </a:pPr>
            <a:endParaRPr lang="en-US" sz="1800" dirty="0" smtClean="0"/>
          </a:p>
          <a:p>
            <a:pPr>
              <a:lnSpc>
                <a:spcPct val="90000"/>
              </a:lnSpc>
            </a:pPr>
            <a:r>
              <a:rPr lang="en-US" sz="1800" dirty="0" smtClean="0"/>
              <a:t>The kinetic energy of the air stream available for the turbine</a:t>
            </a:r>
          </a:p>
          <a:p>
            <a:pPr>
              <a:lnSpc>
                <a:spcPct val="90000"/>
              </a:lnSpc>
            </a:pPr>
            <a:endParaRPr lang="en-US" sz="1800" dirty="0"/>
          </a:p>
          <a:p>
            <a:pPr marL="0" indent="0">
              <a:lnSpc>
                <a:spcPct val="90000"/>
              </a:lnSpc>
              <a:buNone/>
            </a:pPr>
            <a:endParaRPr lang="en-US" sz="1800" dirty="0"/>
          </a:p>
          <a:p>
            <a:pPr>
              <a:defRPr/>
            </a:pPr>
            <a:r>
              <a:rPr lang="en-US" sz="1800" dirty="0"/>
              <a:t>The air parcel interacting with the rotor per </a:t>
            </a:r>
            <a:r>
              <a:rPr lang="en-US" sz="1800" dirty="0" smtClean="0"/>
              <a:t>unit time has a cross sectional area of </a:t>
            </a:r>
            <a:r>
              <a:rPr lang="en-US" sz="1800" i="1" dirty="0" smtClean="0"/>
              <a:t>A</a:t>
            </a:r>
            <a:r>
              <a:rPr lang="en-US" sz="1800" dirty="0" smtClean="0"/>
              <a:t> and thickness equal </a:t>
            </a:r>
            <a:r>
              <a:rPr lang="en-US" sz="1800" i="1" dirty="0" smtClean="0"/>
              <a:t>V</a:t>
            </a:r>
          </a:p>
          <a:p>
            <a:pPr>
              <a:defRPr/>
            </a:pPr>
            <a:r>
              <a:rPr lang="en-US" sz="1800" dirty="0" smtClean="0"/>
              <a:t>Power  is energy per unit time and is hence equal to:</a:t>
            </a:r>
            <a:endParaRPr lang="en-US" sz="1800" dirty="0"/>
          </a:p>
          <a:p>
            <a:pPr marL="0" indent="0">
              <a:lnSpc>
                <a:spcPct val="80000"/>
              </a:lnSpc>
              <a:buClr>
                <a:srgbClr val="FF3300"/>
              </a:buClr>
              <a:buSzPct val="150000"/>
              <a:buNone/>
              <a:defRPr/>
            </a:pPr>
            <a:endParaRPr lang="en-US" sz="2000"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836408420"/>
              </p:ext>
            </p:extLst>
          </p:nvPr>
        </p:nvGraphicFramePr>
        <p:xfrm>
          <a:off x="2057400" y="6096000"/>
          <a:ext cx="1606550" cy="669925"/>
        </p:xfrm>
        <a:graphic>
          <a:graphicData uri="http://schemas.openxmlformats.org/presentationml/2006/ole">
            <mc:AlternateContent xmlns:mc="http://schemas.openxmlformats.org/markup-compatibility/2006">
              <mc:Choice xmlns:v="urn:schemas-microsoft-com:vml" Requires="v">
                <p:oleObj spid="_x0000_s22935" name="Equation" r:id="rId12" imgW="838080" imgH="393480" progId="Equation.3">
                  <p:embed/>
                </p:oleObj>
              </mc:Choice>
              <mc:Fallback>
                <p:oleObj name="Equation" r:id="rId12" imgW="838080" imgH="393480" progId="Equation.3">
                  <p:embed/>
                  <p:pic>
                    <p:nvPicPr>
                      <p:cNvPr id="0" name="Object 9"/>
                      <p:cNvPicPr>
                        <a:picLocks noChangeAspect="1" noChangeArrowheads="1"/>
                      </p:cNvPicPr>
                      <p:nvPr/>
                    </p:nvPicPr>
                    <p:blipFill>
                      <a:blip r:embed="rId13"/>
                      <a:srcRect/>
                      <a:stretch>
                        <a:fillRect/>
                      </a:stretch>
                    </p:blipFill>
                    <p:spPr bwMode="auto">
                      <a:xfrm>
                        <a:off x="2057400" y="6096000"/>
                        <a:ext cx="1606550" cy="6699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429836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The Physics of Wind Power</a:t>
            </a:r>
          </a:p>
        </p:txBody>
      </p:sp>
      <p:sp>
        <p:nvSpPr>
          <p:cNvPr id="2" name="Content Placeholder 1"/>
          <p:cNvSpPr>
            <a:spLocks noGrp="1"/>
          </p:cNvSpPr>
          <p:nvPr>
            <p:ph sz="half" idx="1"/>
          </p:nvPr>
        </p:nvSpPr>
        <p:spPr>
          <a:xfrm>
            <a:off x="228599" y="1870599"/>
            <a:ext cx="5181601" cy="4709315"/>
          </a:xfrm>
        </p:spPr>
        <p:txBody>
          <a:bodyPr>
            <a:noAutofit/>
          </a:bodyPr>
          <a:lstStyle/>
          <a:p>
            <a:r>
              <a:rPr lang="en-GB" sz="1800" dirty="0"/>
              <a:t>The wind power increases with the cube of the wind </a:t>
            </a:r>
            <a:r>
              <a:rPr lang="en-GB" sz="1800" dirty="0" smtClean="0"/>
              <a:t>speed </a:t>
            </a:r>
          </a:p>
          <a:p>
            <a:pPr lvl="1"/>
            <a:r>
              <a:rPr lang="en-GB" sz="1500" dirty="0" smtClean="0"/>
              <a:t>Doubling the </a:t>
            </a:r>
            <a:r>
              <a:rPr lang="en-GB" sz="1500" dirty="0"/>
              <a:t>wind speed gives eight times the wind </a:t>
            </a:r>
            <a:r>
              <a:rPr lang="en-GB" sz="1500" dirty="0" smtClean="0"/>
              <a:t>power</a:t>
            </a:r>
          </a:p>
          <a:p>
            <a:r>
              <a:rPr lang="en-GB" sz="1800" dirty="0" smtClean="0"/>
              <a:t>Unfortunately it’s not quite that simple!</a:t>
            </a:r>
          </a:p>
          <a:p>
            <a:pPr lvl="1"/>
            <a:r>
              <a:rPr lang="en-GB" sz="1500" dirty="0" smtClean="0"/>
              <a:t>The </a:t>
            </a:r>
            <a:r>
              <a:rPr lang="en-GB" sz="1500" dirty="0"/>
              <a:t>effective usable wind power is less than indicated by the above </a:t>
            </a:r>
            <a:r>
              <a:rPr lang="en-GB" sz="1500" dirty="0" smtClean="0"/>
              <a:t>equation</a:t>
            </a:r>
          </a:p>
          <a:p>
            <a:pPr lvl="1"/>
            <a:r>
              <a:rPr lang="en-GB" sz="1500" dirty="0" smtClean="0"/>
              <a:t> </a:t>
            </a:r>
            <a:r>
              <a:rPr lang="en-GB" sz="1500" dirty="0"/>
              <a:t>The wind speed behind the wind turbine </a:t>
            </a:r>
            <a:br>
              <a:rPr lang="en-GB" sz="1500" dirty="0"/>
            </a:br>
            <a:r>
              <a:rPr lang="en-GB" sz="1500" dirty="0"/>
              <a:t>can not be zero, since no air could follow. Therefore, only a part of the kinetic energy can be </a:t>
            </a:r>
            <a:r>
              <a:rPr lang="en-GB" sz="1500" dirty="0" smtClean="0"/>
              <a:t>extracted</a:t>
            </a:r>
          </a:p>
          <a:p>
            <a:pPr lvl="1"/>
            <a:r>
              <a:rPr lang="en-GB" sz="1500" dirty="0"/>
              <a:t>The wind speed before the wind turbine is larger than after. Because the mass flow must be continuous, the area </a:t>
            </a:r>
            <a:r>
              <a:rPr lang="en-GB" sz="1500" dirty="0" smtClean="0"/>
              <a:t> </a:t>
            </a:r>
            <a:r>
              <a:rPr lang="en-GB" sz="1500" i="1" dirty="0" smtClean="0"/>
              <a:t>A</a:t>
            </a:r>
            <a:r>
              <a:rPr lang="en-GB" sz="1500" baseline="-25000" dirty="0" smtClean="0"/>
              <a:t>2</a:t>
            </a:r>
            <a:r>
              <a:rPr lang="en-GB" sz="1500" dirty="0" smtClean="0"/>
              <a:t> </a:t>
            </a:r>
            <a:r>
              <a:rPr lang="en-GB" sz="1500" dirty="0"/>
              <a:t>after the wind turbine is bigger than the area </a:t>
            </a:r>
            <a:r>
              <a:rPr lang="en-GB" sz="1500" i="1" dirty="0"/>
              <a:t>A</a:t>
            </a:r>
            <a:r>
              <a:rPr lang="en-GB" sz="1500" baseline="-25000" dirty="0"/>
              <a:t>1</a:t>
            </a:r>
            <a:r>
              <a:rPr lang="en-GB" sz="1500" dirty="0"/>
              <a:t> </a:t>
            </a:r>
            <a:r>
              <a:rPr lang="en-GB" sz="1500" dirty="0" smtClean="0"/>
              <a:t> before</a:t>
            </a:r>
            <a:r>
              <a:rPr lang="en-GB" sz="1500" dirty="0"/>
              <a:t>. The effective power is the difference between the two wind </a:t>
            </a:r>
            <a:r>
              <a:rPr lang="en-GB" sz="1500" dirty="0" smtClean="0"/>
              <a:t>powers</a:t>
            </a:r>
          </a:p>
          <a:p>
            <a:pPr lvl="1"/>
            <a:r>
              <a:rPr lang="en-GB" sz="1500" dirty="0" smtClean="0"/>
              <a:t>We can define a power coefficient  </a:t>
            </a:r>
            <a:r>
              <a:rPr lang="en-GB" sz="1500" i="1" dirty="0" err="1" smtClean="0"/>
              <a:t>c</a:t>
            </a:r>
            <a:r>
              <a:rPr lang="en-GB" sz="1500" i="1" baseline="-25000" dirty="0" err="1" smtClean="0"/>
              <a:t>p</a:t>
            </a:r>
            <a:r>
              <a:rPr lang="en-GB" sz="1500" i="1" dirty="0" smtClean="0"/>
              <a:t>  </a:t>
            </a:r>
            <a:r>
              <a:rPr lang="en-GB" sz="1500" dirty="0" smtClean="0"/>
              <a:t>as the ratio between the effective power and the actual wind power</a:t>
            </a:r>
            <a:r>
              <a:rPr lang="en-GB" sz="1500" dirty="0"/>
              <a:t/>
            </a:r>
            <a:br>
              <a:rPr lang="en-GB" sz="1500" dirty="0"/>
            </a:br>
            <a:endParaRPr lang="en-GB" sz="1500" dirty="0"/>
          </a:p>
          <a:p>
            <a:pPr>
              <a:lnSpc>
                <a:spcPct val="90000"/>
              </a:lnSpc>
            </a:pPr>
            <a:endParaRPr lang="en-US" sz="1800" dirty="0" smtClean="0"/>
          </a:p>
          <a:p>
            <a:pPr>
              <a:lnSpc>
                <a:spcPct val="80000"/>
              </a:lnSpc>
              <a:buClr>
                <a:srgbClr val="FF3300"/>
              </a:buClr>
              <a:buSzPct val="150000"/>
              <a:buNone/>
              <a:defRPr/>
            </a:pPr>
            <a:endParaRPr lang="en-US" sz="2000" dirty="0"/>
          </a:p>
          <a:p>
            <a:pPr marL="0" indent="0">
              <a:lnSpc>
                <a:spcPct val="80000"/>
              </a:lnSpc>
              <a:buClr>
                <a:srgbClr val="FF3300"/>
              </a:buClr>
              <a:buSzPct val="150000"/>
              <a:buNone/>
              <a:defRPr/>
            </a:pPr>
            <a:endParaRPr lang="en-US" sz="2000"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5602" name="Picture 2" descr="http://uni-leipzig.de/~energy/ef/img/15_w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3429000" cy="2108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691324242"/>
              </p:ext>
            </p:extLst>
          </p:nvPr>
        </p:nvGraphicFramePr>
        <p:xfrm>
          <a:off x="6477000" y="4572000"/>
          <a:ext cx="1143000" cy="806824"/>
        </p:xfrm>
        <a:graphic>
          <a:graphicData uri="http://schemas.openxmlformats.org/presentationml/2006/ole">
            <mc:AlternateContent xmlns:mc="http://schemas.openxmlformats.org/markup-compatibility/2006">
              <mc:Choice xmlns:v="urn:schemas-microsoft-com:vml" Requires="v">
                <p:oleObj spid="_x0000_s25667" name="Equation" r:id="rId4" imgW="647640" imgH="457200" progId="Equation.3">
                  <p:embed/>
                </p:oleObj>
              </mc:Choice>
              <mc:Fallback>
                <p:oleObj name="Equation" r:id="rId4" imgW="647640" imgH="457200" progId="Equation.3">
                  <p:embed/>
                  <p:pic>
                    <p:nvPicPr>
                      <p:cNvPr id="0" name=""/>
                      <p:cNvPicPr/>
                      <p:nvPr/>
                    </p:nvPicPr>
                    <p:blipFill>
                      <a:blip r:embed="rId5"/>
                      <a:stretch>
                        <a:fillRect/>
                      </a:stretch>
                    </p:blipFill>
                    <p:spPr>
                      <a:xfrm>
                        <a:off x="6477000" y="4572000"/>
                        <a:ext cx="1143000" cy="806824"/>
                      </a:xfrm>
                      <a:prstGeom prst="rect">
                        <a:avLst/>
                      </a:prstGeom>
                    </p:spPr>
                  </p:pic>
                </p:oleObj>
              </mc:Fallback>
            </mc:AlternateContent>
          </a:graphicData>
        </a:graphic>
      </p:graphicFrame>
    </p:spTree>
    <p:extLst>
      <p:ext uri="{BB962C8B-B14F-4D97-AF65-F5344CB8AC3E}">
        <p14:creationId xmlns:p14="http://schemas.microsoft.com/office/powerpoint/2010/main" val="774516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The Physics of Wind Power</a:t>
            </a:r>
          </a:p>
        </p:txBody>
      </p:sp>
      <p:sp>
        <p:nvSpPr>
          <p:cNvPr id="2" name="Content Placeholder 1"/>
          <p:cNvSpPr>
            <a:spLocks noGrp="1"/>
          </p:cNvSpPr>
          <p:nvPr>
            <p:ph sz="half" idx="1"/>
          </p:nvPr>
        </p:nvSpPr>
        <p:spPr>
          <a:xfrm>
            <a:off x="228599" y="1870599"/>
            <a:ext cx="4724401" cy="4709315"/>
          </a:xfrm>
        </p:spPr>
        <p:txBody>
          <a:bodyPr>
            <a:noAutofit/>
          </a:bodyPr>
          <a:lstStyle/>
          <a:p>
            <a:r>
              <a:rPr lang="en-GB" sz="1800" dirty="0" smtClean="0"/>
              <a:t>We can calculate a theoretical maximum for this power efficiency using some simple assumptions</a:t>
            </a:r>
          </a:p>
          <a:p>
            <a:pPr lvl="1"/>
            <a:r>
              <a:rPr lang="en-GB" sz="1600" dirty="0" smtClean="0"/>
              <a:t>We assume that </a:t>
            </a:r>
            <a:r>
              <a:rPr lang="en-GB" sz="1600" i="1" dirty="0" smtClean="0"/>
              <a:t>V</a:t>
            </a:r>
            <a:r>
              <a:rPr lang="en-GB" sz="1600" i="1" baseline="-25000" dirty="0" smtClean="0"/>
              <a:t>1</a:t>
            </a:r>
            <a:r>
              <a:rPr lang="en-GB" sz="1600" i="1" dirty="0" smtClean="0"/>
              <a:t> A</a:t>
            </a:r>
            <a:r>
              <a:rPr lang="en-GB" sz="1600" i="1" baseline="-25000" dirty="0"/>
              <a:t>1</a:t>
            </a:r>
            <a:r>
              <a:rPr lang="en-GB" sz="1600" i="1" dirty="0" smtClean="0"/>
              <a:t> = V</a:t>
            </a:r>
            <a:r>
              <a:rPr lang="en-GB" sz="1600" i="1" baseline="-25000" dirty="0" smtClean="0"/>
              <a:t>2 </a:t>
            </a:r>
            <a:r>
              <a:rPr lang="en-GB" sz="1600" i="1" dirty="0" smtClean="0"/>
              <a:t>A</a:t>
            </a:r>
            <a:r>
              <a:rPr lang="en-GB" sz="1600" i="1" baseline="-25000" dirty="0" smtClean="0"/>
              <a:t>2</a:t>
            </a:r>
            <a:r>
              <a:rPr lang="en-GB" sz="1600" i="1" dirty="0" smtClean="0"/>
              <a:t> ≈ (V</a:t>
            </a:r>
            <a:r>
              <a:rPr lang="en-GB" sz="1600" i="1" baseline="-25000" dirty="0"/>
              <a:t>1</a:t>
            </a:r>
            <a:r>
              <a:rPr lang="en-GB" sz="1600" i="1" dirty="0" smtClean="0"/>
              <a:t> + V</a:t>
            </a:r>
            <a:r>
              <a:rPr lang="en-GB" sz="1600" i="1" baseline="-25000" dirty="0" smtClean="0"/>
              <a:t>2</a:t>
            </a:r>
            <a:r>
              <a:rPr lang="en-GB" sz="1600" i="1" dirty="0" smtClean="0"/>
              <a:t>)A/2</a:t>
            </a:r>
          </a:p>
          <a:p>
            <a:pPr lvl="1"/>
            <a:r>
              <a:rPr lang="en-GB" sz="1600" dirty="0" smtClean="0"/>
              <a:t>The first equality is simply conservation of mass flowing through the wind turbine</a:t>
            </a:r>
          </a:p>
          <a:p>
            <a:pPr lvl="1"/>
            <a:r>
              <a:rPr lang="en-GB" sz="1600" dirty="0" smtClean="0"/>
              <a:t>The power efficiency depends on the ratio </a:t>
            </a:r>
            <a:r>
              <a:rPr lang="en-GB" sz="1600" i="1" dirty="0" smtClean="0"/>
              <a:t>V2/V1</a:t>
            </a:r>
          </a:p>
          <a:p>
            <a:pPr lvl="1"/>
            <a:r>
              <a:rPr lang="en-GB" sz="1600" dirty="0" smtClean="0"/>
              <a:t>We can compute the maximum efficiency by some simple calculus</a:t>
            </a:r>
          </a:p>
          <a:p>
            <a:pPr lvl="2"/>
            <a:r>
              <a:rPr lang="en-GB" sz="1600" dirty="0" smtClean="0"/>
              <a:t>Leads to a maximum of </a:t>
            </a:r>
            <a:r>
              <a:rPr lang="en-GB" sz="1600" i="1" dirty="0" err="1" smtClean="0"/>
              <a:t>c</a:t>
            </a:r>
            <a:r>
              <a:rPr lang="en-GB" sz="1600" i="1" baseline="-25000" dirty="0" err="1" smtClean="0"/>
              <a:t>p</a:t>
            </a:r>
            <a:r>
              <a:rPr lang="en-GB" sz="1600" i="1" dirty="0" smtClean="0"/>
              <a:t> </a:t>
            </a:r>
            <a:r>
              <a:rPr lang="en-GB" sz="1600" dirty="0" smtClean="0"/>
              <a:t>equal to around 59% for </a:t>
            </a:r>
            <a:r>
              <a:rPr lang="en-GB" sz="1600" i="1" dirty="0" smtClean="0"/>
              <a:t>V2/V1  </a:t>
            </a:r>
            <a:r>
              <a:rPr lang="en-GB" sz="1600" dirty="0" smtClean="0"/>
              <a:t>equal to 1/3</a:t>
            </a:r>
          </a:p>
          <a:p>
            <a:pPr lvl="2"/>
            <a:r>
              <a:rPr lang="en-GB" sz="1600" dirty="0" smtClean="0"/>
              <a:t>This is known as the Betz limit or Betz coefficient (0.593)</a:t>
            </a:r>
          </a:p>
          <a:p>
            <a:pPr lvl="2"/>
            <a:r>
              <a:rPr lang="en-GB" sz="1600" dirty="0" smtClean="0"/>
              <a:t>Modern day wind turbines achieve  an efficiency of around about 80% of the Betz limit</a:t>
            </a:r>
            <a:endParaRPr lang="en-GB" sz="1600" dirty="0"/>
          </a:p>
          <a:p>
            <a:pPr lvl="2"/>
            <a:endParaRPr lang="en-GB" sz="1600" dirty="0" smtClean="0"/>
          </a:p>
          <a:p>
            <a:pPr lvl="3"/>
            <a:endParaRPr lang="en-GB" sz="1000" dirty="0" smtClean="0"/>
          </a:p>
          <a:p>
            <a:pPr lvl="1"/>
            <a:endParaRPr lang="en-GB" sz="1600" dirty="0" smtClean="0"/>
          </a:p>
          <a:p>
            <a:endParaRPr lang="en-GB" sz="1800" dirty="0" smtClean="0"/>
          </a:p>
          <a:p>
            <a:pPr>
              <a:lnSpc>
                <a:spcPct val="90000"/>
              </a:lnSpc>
            </a:pPr>
            <a:endParaRPr lang="en-US" sz="1800" dirty="0" smtClean="0"/>
          </a:p>
          <a:p>
            <a:pPr>
              <a:lnSpc>
                <a:spcPct val="80000"/>
              </a:lnSpc>
              <a:buClr>
                <a:srgbClr val="FF3300"/>
              </a:buClr>
              <a:buSzPct val="150000"/>
              <a:buNone/>
              <a:defRPr/>
            </a:pPr>
            <a:endParaRPr lang="en-US" sz="2000" dirty="0"/>
          </a:p>
          <a:p>
            <a:pPr marL="0" indent="0">
              <a:lnSpc>
                <a:spcPct val="80000"/>
              </a:lnSpc>
              <a:buClr>
                <a:srgbClr val="FF3300"/>
              </a:buClr>
              <a:buSzPct val="150000"/>
              <a:buNone/>
              <a:defRPr/>
            </a:pPr>
            <a:endParaRPr lang="en-US" sz="2000"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621565453"/>
              </p:ext>
            </p:extLst>
          </p:nvPr>
        </p:nvGraphicFramePr>
        <p:xfrm>
          <a:off x="5105400" y="2133600"/>
          <a:ext cx="3194050" cy="4423731"/>
        </p:xfrm>
        <a:graphic>
          <a:graphicData uri="http://schemas.openxmlformats.org/presentationml/2006/ole">
            <mc:AlternateContent xmlns:mc="http://schemas.openxmlformats.org/markup-compatibility/2006">
              <mc:Choice xmlns:v="urn:schemas-microsoft-com:vml" Requires="v">
                <p:oleObj spid="_x0000_s26692" name="Equation" r:id="rId3" imgW="2171520" imgH="3009600" progId="Equation.3">
                  <p:embed/>
                </p:oleObj>
              </mc:Choice>
              <mc:Fallback>
                <p:oleObj name="Equation" r:id="rId3" imgW="2171520" imgH="3009600" progId="Equation.3">
                  <p:embed/>
                  <p:pic>
                    <p:nvPicPr>
                      <p:cNvPr id="0" name="Object 2"/>
                      <p:cNvPicPr>
                        <a:picLocks noChangeAspect="1" noChangeArrowheads="1"/>
                      </p:cNvPicPr>
                      <p:nvPr/>
                    </p:nvPicPr>
                    <p:blipFill>
                      <a:blip r:embed="rId4"/>
                      <a:srcRect/>
                      <a:stretch>
                        <a:fillRect/>
                      </a:stretch>
                    </p:blipFill>
                    <p:spPr bwMode="auto">
                      <a:xfrm>
                        <a:off x="5105400" y="2133600"/>
                        <a:ext cx="3194050" cy="44237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43609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Turbines</a:t>
            </a:r>
            <a:endParaRPr lang="en-GB" dirty="0"/>
          </a:p>
        </p:txBody>
      </p:sp>
      <p:sp>
        <p:nvSpPr>
          <p:cNvPr id="14" name="Content Placeholder 1"/>
          <p:cNvSpPr>
            <a:spLocks noGrp="1"/>
          </p:cNvSpPr>
          <p:nvPr>
            <p:ph sz="half" idx="1"/>
          </p:nvPr>
        </p:nvSpPr>
        <p:spPr>
          <a:xfrm>
            <a:off x="228600" y="1895764"/>
            <a:ext cx="4876800" cy="4709315"/>
          </a:xfrm>
        </p:spPr>
        <p:txBody>
          <a:bodyPr>
            <a:noAutofit/>
          </a:bodyPr>
          <a:lstStyle/>
          <a:p>
            <a:pPr>
              <a:lnSpc>
                <a:spcPct val="90000"/>
              </a:lnSpc>
            </a:pPr>
            <a:r>
              <a:rPr lang="en-US" sz="1800" dirty="0" smtClean="0"/>
              <a:t>There are 2 main types of wind turbines</a:t>
            </a:r>
          </a:p>
          <a:p>
            <a:pPr lvl="1">
              <a:lnSpc>
                <a:spcPct val="90000"/>
              </a:lnSpc>
            </a:pPr>
            <a:r>
              <a:rPr lang="en-US" sz="1600" dirty="0" smtClean="0"/>
              <a:t>Horizontal axis</a:t>
            </a:r>
          </a:p>
          <a:p>
            <a:pPr lvl="2">
              <a:lnSpc>
                <a:spcPct val="90000"/>
              </a:lnSpc>
            </a:pPr>
            <a:r>
              <a:rPr lang="en-US" sz="1600" dirty="0" smtClean="0"/>
              <a:t>Requires a control mechanism to take account of the wind direction</a:t>
            </a:r>
          </a:p>
          <a:p>
            <a:pPr lvl="1">
              <a:lnSpc>
                <a:spcPct val="90000"/>
              </a:lnSpc>
            </a:pPr>
            <a:r>
              <a:rPr lang="en-US" sz="1600" dirty="0" smtClean="0"/>
              <a:t>Vertical axis</a:t>
            </a:r>
          </a:p>
          <a:p>
            <a:pPr lvl="2">
              <a:lnSpc>
                <a:spcPct val="90000"/>
              </a:lnSpc>
            </a:pPr>
            <a:r>
              <a:rPr lang="en-US" sz="1600" dirty="0" smtClean="0"/>
              <a:t>Can handle winds from all directions</a:t>
            </a:r>
          </a:p>
          <a:p>
            <a:pPr>
              <a:lnSpc>
                <a:spcPct val="90000"/>
              </a:lnSpc>
            </a:pPr>
            <a:r>
              <a:rPr lang="en-US" sz="1800" dirty="0" smtClean="0"/>
              <a:t>The horizontal axis turbine is the most prevalent for large scale wind farms</a:t>
            </a:r>
          </a:p>
          <a:p>
            <a:pPr>
              <a:lnSpc>
                <a:spcPct val="90000"/>
              </a:lnSpc>
            </a:pPr>
            <a:r>
              <a:rPr lang="en-GB" sz="1800" dirty="0" smtClean="0"/>
              <a:t>Large </a:t>
            </a:r>
            <a:r>
              <a:rPr lang="en-GB" sz="1800" dirty="0"/>
              <a:t>turbines generally use a wind sensor coupled with a </a:t>
            </a:r>
            <a:r>
              <a:rPr lang="en-GB" sz="1800" dirty="0" smtClean="0"/>
              <a:t>servo motor to rotate the turbine</a:t>
            </a:r>
          </a:p>
          <a:p>
            <a:pPr>
              <a:lnSpc>
                <a:spcPct val="90000"/>
              </a:lnSpc>
            </a:pPr>
            <a:r>
              <a:rPr lang="en-GB" sz="1800" dirty="0" smtClean="0"/>
              <a:t>Most </a:t>
            </a:r>
            <a:r>
              <a:rPr lang="en-GB" sz="1800" dirty="0"/>
              <a:t>have a gearbox, which turns the slow rotation of the blades into a quicker rotation that is more suitable to drive an electrical </a:t>
            </a:r>
            <a:r>
              <a:rPr lang="en-GB" sz="1800" dirty="0" smtClean="0"/>
              <a:t>generator</a:t>
            </a:r>
          </a:p>
          <a:p>
            <a:pPr>
              <a:lnSpc>
                <a:spcPct val="90000"/>
              </a:lnSpc>
            </a:pPr>
            <a:r>
              <a:rPr lang="en-GB" sz="1800" dirty="0"/>
              <a:t>Since a tower produces </a:t>
            </a:r>
            <a:r>
              <a:rPr lang="en-GB" sz="1800" dirty="0" smtClean="0"/>
              <a:t>turbulence </a:t>
            </a:r>
            <a:r>
              <a:rPr lang="en-GB" sz="1800" dirty="0"/>
              <a:t>behind it, the turbine is usually positioned upwind of its supporting tower</a:t>
            </a:r>
            <a:endParaRPr lang="en-US" sz="1800" dirty="0" smtClean="0"/>
          </a:p>
          <a:p>
            <a:pPr>
              <a:lnSpc>
                <a:spcPct val="90000"/>
              </a:lnSpc>
            </a:pPr>
            <a:endParaRPr lang="en-US" sz="1800" i="1"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8674" name="Picture 2" descr="http://upload.wikimedia.org/wikipedia/commons/thumb/c/ce/HAWT_and_VAWTs_in_operation_medium.gif/220px-HAWT_and_VAWTs_in_operation_medium.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298342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Wind Turbin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810000"/>
            <a:ext cx="3686752"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26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Turbines</a:t>
            </a:r>
            <a:endParaRPr lang="en-GB" dirty="0"/>
          </a:p>
        </p:txBody>
      </p:sp>
      <p:sp>
        <p:nvSpPr>
          <p:cNvPr id="14" name="Content Placeholder 1"/>
          <p:cNvSpPr>
            <a:spLocks noGrp="1"/>
          </p:cNvSpPr>
          <p:nvPr>
            <p:ph sz="half" idx="1"/>
          </p:nvPr>
        </p:nvSpPr>
        <p:spPr>
          <a:xfrm>
            <a:off x="228600" y="1895764"/>
            <a:ext cx="5257800" cy="4709315"/>
          </a:xfrm>
        </p:spPr>
        <p:txBody>
          <a:bodyPr>
            <a:noAutofit/>
          </a:bodyPr>
          <a:lstStyle/>
          <a:p>
            <a:r>
              <a:rPr lang="en-GB" sz="1800" dirty="0" smtClean="0"/>
              <a:t>A </a:t>
            </a:r>
            <a:r>
              <a:rPr lang="en-GB" sz="1800" dirty="0"/>
              <a:t>typical wind turbine consists of the following components:</a:t>
            </a:r>
          </a:p>
          <a:p>
            <a:pPr lvl="1"/>
            <a:r>
              <a:rPr lang="en-GB" sz="1600" dirty="0"/>
              <a:t>The </a:t>
            </a:r>
            <a:r>
              <a:rPr lang="en-GB" sz="1600" dirty="0" smtClean="0"/>
              <a:t>Tower which </a:t>
            </a:r>
            <a:r>
              <a:rPr lang="en-GB" sz="1600" dirty="0"/>
              <a:t>are mostly cylindrical, made of steel, painted light grey, and from 25 to 75 metres in height.</a:t>
            </a:r>
          </a:p>
          <a:p>
            <a:pPr lvl="1"/>
            <a:r>
              <a:rPr lang="en-GB" sz="1600" dirty="0"/>
              <a:t>Rotor </a:t>
            </a:r>
            <a:r>
              <a:rPr lang="en-GB" sz="1600" dirty="0" smtClean="0"/>
              <a:t>Blades - Wind </a:t>
            </a:r>
            <a:r>
              <a:rPr lang="en-GB" sz="1600" dirty="0"/>
              <a:t>turbines can have from one to three rotor blades, made of fibreglass-reinforced polyester or wood-epoxy. The blades are usually between 30 and 80 metres in diameter. The longer the blades, the greater the energy output. They rotate at 10-30 revolutions per minute at constant speed, although an increasing number of machines operate at a variable speed. The blades can be rotated to change the pitch angle and modify power </a:t>
            </a:r>
            <a:r>
              <a:rPr lang="en-GB" sz="1600" dirty="0" smtClean="0"/>
              <a:t>output</a:t>
            </a:r>
            <a:endParaRPr lang="en-GB" sz="1600"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3794" name="Picture 2" descr="Tur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54773"/>
            <a:ext cx="1905000" cy="37063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c/c3/Turbine_Blade_Convoy_Passing_through_Edenfie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800" y="45720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96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Turbines</a:t>
            </a:r>
            <a:endParaRPr lang="en-GB" dirty="0"/>
          </a:p>
        </p:txBody>
      </p:sp>
      <p:sp>
        <p:nvSpPr>
          <p:cNvPr id="14" name="Content Placeholder 1"/>
          <p:cNvSpPr>
            <a:spLocks noGrp="1"/>
          </p:cNvSpPr>
          <p:nvPr>
            <p:ph sz="half" idx="1"/>
          </p:nvPr>
        </p:nvSpPr>
        <p:spPr>
          <a:xfrm>
            <a:off x="35790" y="1828800"/>
            <a:ext cx="4688610" cy="4709315"/>
          </a:xfrm>
        </p:spPr>
        <p:txBody>
          <a:bodyPr>
            <a:noAutofit/>
          </a:bodyPr>
          <a:lstStyle/>
          <a:p>
            <a:r>
              <a:rPr lang="en-GB" sz="1800" dirty="0" smtClean="0"/>
              <a:t>A </a:t>
            </a:r>
            <a:r>
              <a:rPr lang="en-GB" sz="1800" dirty="0"/>
              <a:t>typical wind turbine consists of the following components:</a:t>
            </a:r>
          </a:p>
          <a:p>
            <a:pPr lvl="1"/>
            <a:r>
              <a:rPr lang="en-GB" sz="1600" dirty="0"/>
              <a:t>The Yaw </a:t>
            </a:r>
            <a:r>
              <a:rPr lang="en-GB" sz="1600" dirty="0" smtClean="0"/>
              <a:t>Mechanism turns </a:t>
            </a:r>
            <a:r>
              <a:rPr lang="en-GB" sz="1600" dirty="0"/>
              <a:t>the turbine to face the </a:t>
            </a:r>
            <a:r>
              <a:rPr lang="en-GB" sz="1600" dirty="0" smtClean="0"/>
              <a:t>wind</a:t>
            </a:r>
            <a:endParaRPr lang="en-GB" sz="1600" dirty="0"/>
          </a:p>
          <a:p>
            <a:pPr lvl="1"/>
            <a:r>
              <a:rPr lang="en-GB" sz="1600" dirty="0"/>
              <a:t>Wind Speed &amp; Direction </a:t>
            </a:r>
            <a:r>
              <a:rPr lang="en-GB" sz="1600" dirty="0" smtClean="0"/>
              <a:t>Monitor Sensors </a:t>
            </a:r>
            <a:r>
              <a:rPr lang="en-GB" sz="1600" dirty="0"/>
              <a:t>are used to monitor wind direction and the tower head is turned to line up with the wind. Power is controlled automatically as wind speed varies and machines are stopped at very high wind speeds to protect them from damage.</a:t>
            </a:r>
          </a:p>
          <a:p>
            <a:pPr lvl="1"/>
            <a:r>
              <a:rPr lang="en-GB" sz="1600" dirty="0"/>
              <a:t>The Gear </a:t>
            </a:r>
            <a:r>
              <a:rPr lang="en-GB" sz="1600" dirty="0" smtClean="0"/>
              <a:t>Box - Most </a:t>
            </a:r>
            <a:r>
              <a:rPr lang="en-GB" sz="1600" dirty="0"/>
              <a:t>wind turbines have gearboxes, although there are increasing numbers with direct </a:t>
            </a:r>
            <a:r>
              <a:rPr lang="en-GB" sz="1600" dirty="0" smtClean="0"/>
              <a:t>drives</a:t>
            </a:r>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sp>
        <p:nvSpPr>
          <p:cNvPr id="2" name="TextBox 1"/>
          <p:cNvSpPr txBox="1"/>
          <p:nvPr/>
        </p:nvSpPr>
        <p:spPr>
          <a:xfrm>
            <a:off x="5081732" y="3745468"/>
            <a:ext cx="3505200" cy="369332"/>
          </a:xfrm>
          <a:prstGeom prst="rect">
            <a:avLst/>
          </a:prstGeom>
          <a:noFill/>
        </p:spPr>
        <p:txBody>
          <a:bodyPr wrap="square" rtlCol="0">
            <a:spAutoFit/>
          </a:bodyPr>
          <a:lstStyle/>
          <a:p>
            <a:r>
              <a:rPr lang="en-GB" dirty="0" smtClean="0">
                <a:solidFill>
                  <a:schemeClr val="accent1"/>
                </a:solidFill>
              </a:rPr>
              <a:t>Video. Wind Turbine Operation</a:t>
            </a:r>
            <a:endParaRPr lang="en-GB" dirty="0">
              <a:solidFill>
                <a:schemeClr val="accent1"/>
              </a:solidFill>
            </a:endParaRPr>
          </a:p>
        </p:txBody>
      </p:sp>
      <p:pic>
        <p:nvPicPr>
          <p:cNvPr id="35844" name="Picture 4" descr="https://encrypted-tbn0.gstatic.com/images?q=tbn:ANd9GcQnMpDswdQYJpzxUgF9TycQlr-4YJduKevgYtTkij89hbveFKb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447799"/>
            <a:ext cx="3314700" cy="2004859"/>
          </a:xfrm>
          <a:prstGeom prst="rect">
            <a:avLst/>
          </a:prstGeom>
          <a:noFill/>
          <a:extLst>
            <a:ext uri="{909E8E84-426E-40DD-AFC4-6F175D3DCCD1}">
              <a14:hiddenFill xmlns:a14="http://schemas.microsoft.com/office/drawing/2010/main">
                <a:solidFill>
                  <a:srgbClr val="FFFFFF"/>
                </a:solidFill>
              </a14:hiddenFill>
            </a:ext>
          </a:extLst>
        </p:spPr>
      </p:pic>
      <p:pic>
        <p:nvPicPr>
          <p:cNvPr id="3" name="CyHOl-hetbU?feature=player_detailpage"/>
          <p:cNvPicPr>
            <a:picLocks noRot="1" noChangeAspect="1"/>
          </p:cNvPicPr>
          <p:nvPr>
            <a:videoFile r:link="rId1"/>
          </p:nvPr>
        </p:nvPicPr>
        <p:blipFill>
          <a:blip r:embed="rId6"/>
          <a:stretch>
            <a:fillRect/>
          </a:stretch>
        </p:blipFill>
        <p:spPr>
          <a:xfrm>
            <a:off x="4719782" y="4114800"/>
            <a:ext cx="4229100" cy="2378869"/>
          </a:xfrm>
          <a:prstGeom prst="rect">
            <a:avLst/>
          </a:prstGeom>
        </p:spPr>
      </p:pic>
    </p:spTree>
    <p:extLst>
      <p:ext uri="{BB962C8B-B14F-4D97-AF65-F5344CB8AC3E}">
        <p14:creationId xmlns:p14="http://schemas.microsoft.com/office/powerpoint/2010/main" val="3509383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Turbines</a:t>
            </a:r>
            <a:endParaRPr lang="en-GB" dirty="0"/>
          </a:p>
        </p:txBody>
      </p:sp>
      <p:sp>
        <p:nvSpPr>
          <p:cNvPr id="14" name="Content Placeholder 1"/>
          <p:cNvSpPr>
            <a:spLocks noGrp="1"/>
          </p:cNvSpPr>
          <p:nvPr>
            <p:ph sz="half" idx="1"/>
          </p:nvPr>
        </p:nvSpPr>
        <p:spPr>
          <a:xfrm>
            <a:off x="228600" y="1895764"/>
            <a:ext cx="4724400" cy="4709315"/>
          </a:xfrm>
        </p:spPr>
        <p:txBody>
          <a:bodyPr>
            <a:noAutofit/>
          </a:bodyPr>
          <a:lstStyle/>
          <a:p>
            <a:pPr>
              <a:lnSpc>
                <a:spcPct val="90000"/>
              </a:lnSpc>
            </a:pPr>
            <a:r>
              <a:rPr lang="en-US" sz="2000" dirty="0" smtClean="0"/>
              <a:t>A key feature of wind turbines is the design of the blade</a:t>
            </a:r>
          </a:p>
          <a:p>
            <a:pPr>
              <a:lnSpc>
                <a:spcPct val="90000"/>
              </a:lnSpc>
            </a:pPr>
            <a:r>
              <a:rPr lang="en-US" sz="2000" dirty="0" smtClean="0"/>
              <a:t>It follows an aero foil design and essentially lift turns the blade</a:t>
            </a:r>
          </a:p>
          <a:p>
            <a:pPr lvl="1">
              <a:lnSpc>
                <a:spcPct val="90000"/>
              </a:lnSpc>
            </a:pPr>
            <a:r>
              <a:rPr lang="en-US" sz="1800" dirty="0"/>
              <a:t>Air flow over the blade develops lift force </a:t>
            </a:r>
            <a:r>
              <a:rPr lang="en-US" sz="1800" dirty="0" smtClean="0"/>
              <a:t> and  causes the  blade to rotate</a:t>
            </a:r>
          </a:p>
          <a:p>
            <a:pPr lvl="1">
              <a:lnSpc>
                <a:spcPct val="90000"/>
              </a:lnSpc>
            </a:pPr>
            <a:r>
              <a:rPr lang="en-US" sz="1800" dirty="0" smtClean="0"/>
              <a:t>The optimum angle of attack for maximum lift and minimum drag depends on the relative wind  speed</a:t>
            </a:r>
          </a:p>
          <a:p>
            <a:pPr lvl="1">
              <a:lnSpc>
                <a:spcPct val="90000"/>
              </a:lnSpc>
            </a:pPr>
            <a:r>
              <a:rPr lang="en-US" sz="1800" dirty="0" smtClean="0"/>
              <a:t>This varies along the length of the  blade so the  blade is  twisted slightly from root to tip</a:t>
            </a:r>
          </a:p>
          <a:p>
            <a:pPr lvl="1">
              <a:lnSpc>
                <a:spcPct val="90000"/>
              </a:lnSpc>
            </a:pPr>
            <a:r>
              <a:rPr lang="en-US" sz="1800" dirty="0" smtClean="0"/>
              <a:t>Also the blade pitch angle is varied to vary the  rotation speed of the  rotor</a:t>
            </a:r>
            <a:endParaRPr lang="en-US" sz="1800" dirty="0"/>
          </a:p>
          <a:p>
            <a:pPr lvl="1">
              <a:lnSpc>
                <a:spcPct val="90000"/>
              </a:lnSpc>
            </a:pPr>
            <a:endParaRPr lang="en-US" sz="1600" dirty="0" smtClean="0"/>
          </a:p>
          <a:p>
            <a:pPr>
              <a:lnSpc>
                <a:spcPct val="90000"/>
              </a:lnSpc>
            </a:pPr>
            <a:endParaRPr lang="en-US" sz="1800" i="1" dirty="0"/>
          </a:p>
          <a:p>
            <a:pPr>
              <a:lnSpc>
                <a:spcPct val="80000"/>
              </a:lnSpc>
              <a:buClr>
                <a:srgbClr val="FF3300"/>
              </a:buClr>
              <a:buSzPct val="150000"/>
              <a:buNone/>
              <a:defRPr/>
            </a:pPr>
            <a:endParaRPr 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2" name="Object 1"/>
          <p:cNvGraphicFramePr>
            <a:graphicFrameLocks noChangeAspect="1"/>
          </p:cNvGraphicFramePr>
          <p:nvPr>
            <p:extLst>
              <p:ext uri="{D42A27DB-BD31-4B8C-83A1-F6EECF244321}">
                <p14:modId xmlns:p14="http://schemas.microsoft.com/office/powerpoint/2010/main" val="169799269"/>
              </p:ext>
            </p:extLst>
          </p:nvPr>
        </p:nvGraphicFramePr>
        <p:xfrm>
          <a:off x="5029565" y="2057400"/>
          <a:ext cx="3809635" cy="1770280"/>
        </p:xfrm>
        <a:graphic>
          <a:graphicData uri="http://schemas.openxmlformats.org/presentationml/2006/ole">
            <mc:AlternateContent xmlns:mc="http://schemas.openxmlformats.org/markup-compatibility/2006">
              <mc:Choice xmlns:v="urn:schemas-microsoft-com:vml" Requires="v">
                <p:oleObj spid="_x0000_s29762" name="Picture" r:id="rId4" imgW="4429080" imgH="2057400" progId="Word.Picture.8">
                  <p:embed/>
                </p:oleObj>
              </mc:Choice>
              <mc:Fallback>
                <p:oleObj name="Picture" r:id="rId4" imgW="4429080" imgH="20574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565" y="2057400"/>
                        <a:ext cx="3809635" cy="1770280"/>
                      </a:xfrm>
                      <a:prstGeom prst="rect">
                        <a:avLst/>
                      </a:prstGeom>
                      <a:noFill/>
                      <a:ln>
                        <a:noFill/>
                      </a:ln>
                    </p:spPr>
                  </p:pic>
                </p:oleObj>
              </mc:Fallback>
            </mc:AlternateContent>
          </a:graphicData>
        </a:graphic>
      </p:graphicFrame>
      <p:pic>
        <p:nvPicPr>
          <p:cNvPr id="29701" name="Picture 5" descr="https://encrypted-tbn0.gstatic.com/images?q=tbn:ANd9GcTGnU4_sv_BtBbArTKdJLC8hgx2y60a3Belw8CQc5hMrCDW8iY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267200"/>
            <a:ext cx="1711643"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7" descr="data:image/jpeg;base64,/9j/4AAQSkZJRgABAQAAAQABAAD/2wCEAAkGBxMTEhUUEhQVFRQXFhkXGBgYFxsaFRgYFxwXGxQYHRgcHCgiGBwlHRUXITEhJSkrLi4uFx8zODMsNygtLisBCgoKDg0OGhAQGyskHyQsLCwsMDQ0LCwsLCwsLCwsLCwsLDQsLSwsLCwsLCwsLCwsLCwsLCwsNCwsLDQuLCwsL//AABEIAPUAzgMBIgACEQEDEQH/xAAcAAABBQEBAQAAAAAAAAAAAAAAAgMEBQYBBwj/xABNEAACAQIDBAUFCgoKAwADAAABAgMAEQQSIQUTMUEGIlFhcTJCUoGRFCMzU2KCkqGxwRVjcnODk5TR0vAHJEOio7Kz0+HiFjRUNbTC/8QAGQEBAQEBAQEAAAAAAAAAAAAAAAIBAwQF/8QAMREAAgIABQIDBQgDAAAAAAAAAAECEQMSITHwQVEiYdEEE4GRoSNCgrHB4eLxFDJx/9oADAMBAAIRAxEAPwDR7dxu5SWW2bJc24X1t99VSdJ4vfCwbKjMLgEnIiozyEEAgDOB21otobLMgdHS6sTcXtcXv21CxHRlHLFor5iWbrEXzAKwNjqCFUEcDavuZuzR8VJfeTIabdhMm7BbPci1ux8h9V9fDWmNo9IBDLu2S/Wj1vwjkzBpCLcFK29Yq2HR5d5vd0N5mL5r65ioQnj6IAoxnR5ZSTJEGJjMRN+KMblePaKZnW6CUb2ZTRdJV0zowzJGyhQWY7xZXAINrdWImpEO3EeWOONSQ17sdACIxIAO02ZfbVg/R1SwYxdYZQDf0VdV5+jI4+dRh+jao4dY7MOHWNvJCXtmtfKAL9wpb7o1qPZlK3SULNIjpZI3dWcEkqEjEhdly2C65eN71Ik6RwKOtnUi4IK6gjJcGx42kVvA91W67E0kXdi0pLSAnRiyhTfX0VA9VMjoshUKYgQGLdZiTmZShJJNz1Tb2dlMz7oVF/dZA/8AIYM+S7Xtfhp55XnzEZIPDVb2uL9xG2lWKObKd27AEt1WVWBytbvIX6VWSdF0uDlAsgS2ZgMqgqtwNCQGIBOutSJujiPHunsY7KMuvBbZdb8rCsz+YyK1ozM4LpQrAF42U2AKjrNvPfi8fLyVhLE9jCtDhcPLJh2xUe7MIVnALNnZUubiy2FwLgd44U6eieGObMp60m8JBKnOVylrg3F1JGnImr/YGGU4AxqLKRMgHIAM6AfVXmx8ecUsrPTg4EJN2jJbOxyTTGFbh1UMQ1gQCFI0vfgw1tbjrpVlisKUaMAK+d8hzMVscrNcAA38k8+dPbK2PCu7lUHNu1Cku7WBVRoGNgSFAv3VZvAjFSdSpzDuNiL+xj7at4smc1hRRU+7oRlyoWLhSoyi9nWRluSdNInv4V2HaqZAxQr1cxBXXLu2kuLcdEPYdOFTsPsmBCCo1FrXZjawdQBc6ACRxbvpabKgC5eVrasxNspTLcm9grEW7zXJzZ1UYkQ7XiUhWzK1yCpygi2W5PW1Hvi6C514aGz20MesUkSEA7xrElrZRdVUgecS7oLaaEnlUpsDCWzXIa9yQWF75QQbHUdRdOGlOzYWB7lgCWUKb34KSRbsN2JuNeHZUOTKSiV8O2YmNkDMcwUBQpuTmAPHQdQ+VbtqRFtBDbRyWy5AALyBg5VlJNrWjc62Nhw1F5MWGhUgi+jZgMzEKet5IJso67aDt7hSBgcPyuNQQQz3XLmyhTe6gZ3FhpZiKluXYtKJGw224jGjFWzME6gFzdxHl420vMgv3nsNPnbMQKAggtprl0OZlKkZrkhkIOW4HhrXMPs7Dq1/kxKo16qwnNGL8T1je57BThweHvfW97mzMASGZwSL2Nmdj6/Cp8XmVcRo7cTKWyOBlJBZRb4MyqNCTqoJ4ctbGn59rxoGYh8obLm6oQsGyMAxYAWYEda3deh8LhyuUjq9l25IYx/cJFBw0F2N2BYk6O4AJN2ygGy3JubcedTUuxtx7k+FwyhhwIBHgdaXUXDvEiqiWCqAqjXQAWApz3Unb9tZlfY3NHuVrcT40mlsNT41zLXsPGJopWWjLQCaKVloy0AmilZaMtAJopnHYuOFC8rrGg85iALngO8nkOJqNh5cViP/AF4CiH+1xN4wR2rD8I3g+746GplOMdyowlLYsBUzosv9UQHS+c+13P31Bh6KM3/s4qaTtWI7iL1ZDvPbIasejUarhYgvkhNLkk24jU6nxOteXFxFPY9WFhuG5lNn7cwqQxK+JgVljRSDKgIIUAgi9xwqXFt7CN5OJgPhKl/81aHYGHQQIAq6ZlOg4qxU8u6psuDjYWaNGHYVBH1iqXtD7E/467lBG4bVSCO43rtS5+iWCY39zRK3pRjdv9OOx+uoUvRWRB/VsVKnYkw38ftYiT/Eql7QuqJfs76MVRVfPicRB/7UByfHQXljA5FksJE7+qyjW7VMwuISVA8bq6NqGUhlPgRoa7RmpbHGUHHccopWWjLVEiaKVloy0AmilZaMtAJopWWjLQCm4muUthqa5apKE0Uq1FqATRSrUWoBNVsmOkkkaDCKJJVsJHa+4hv6bDyntru114XKg3rmaTFytBh2KRRnLiJxxDc4Ij8Zr1n4IDbVj1dZs7ARwRrFCgRF4Ad+pJ7STcknUk3rjiYtaI7YeFerKvZPRiKJxNKTiMSOEsgHUvxESeTCvLq6nTMW41e0U3h51dQyG6nge2vK2enRaDlVHRxv6nCSLe9Kbdmgq3ql6P6YGDW/vSa/NFDSFhdrCKAotjIJJr3vkjBmkys1tSTcBUHWc6DmRSIcVG10ndiWIIexcub6aaGQL5mqRi5OtOKLPKBf4ZytrKblVZyh5HK/WnbyFIVesacNreblydhEe7J0uOKwE8F8uZh6NcJ6s+fjScpPyHoOlkyfCxAi18yklLc2vx3agG72OdtFHCr3A9IoJBxynTqt5Qzm0akDg7cQmptxAqgbQm5OYMpuRmZWPkEqNHnI8iIdWMWJ5XjvgUY+Qc12AKG75yLSKr+fLb4SY6Jaw1BIKUkI4uJHrf8A3nPnW8SQHgQeI0PMcaotqdGEdmmw7e5sQdSyi8ch/GxaCT8rRxyYVnIYXSxhmAXLcAkiLInY2hjwynUvxkPAcL6jo5JiWBafybDJcWd76mQr/ZjkqWuBx1rpDEdnow8bO8rXoU+G2gwk3GJTcz+breKUDi0T2GbvQ2YcxaxNhVttbZcWJjMUy5lNiNSGVhqrqw1RgdQw1FZiGSTDyjDYk5i19xPYATAC5RraLMALkDRgCy+cq+3Dxb0ZOJhVqixopVqLV2OImilWotQCaKVai1ALbia5SmGtctWGnKK7ai1Acqr2jK8si4SBssrrmkkGpghvYv2Z2N1QHmGNiEIqbtDFrDE8r3yopYgC7G3BQOZJsAOZIqX0W2Y0URea3uiY7ybW4UkdWMH0UWyjtsTxJrlizpUjrhQt2yx2bgI4IkiiXLGgso4+JJOrEm5JOpJJOpqTRWOxW1pTMZCJGWHEbvdIhIIKyIOt57klWtwUW8a8cpUdsTFUKshbf2/LOwijBjV2jCMbElmkVsPLccFO5lFvDt01vRyN1w0IkXK+QZl7CdSKh7B2LuFLSsGsqKuYACOOMuyKTc3K7xrt4dlQtr7YMnUTSPhzu99RcDrZSNQg6z/JW7HnG14pbnmhcPtMR6voSNr7ZzdSInL1rspsz5fLCNwRR50x0XgLsdJWzdMJEOHva/ZWRxeIGRyeGS5vlIsoOQnUIVXlqIlJ03jVroNMNGOxRVwdtnTAm5ttmWVQJcRw1lUtdSVPvceQPbWXUHLCvlG5OlS7EHXMDm1OjyCRh7JMUw4DyIl7hq5gpEjknkADTnIsQY6BmVhf5IshLMNcqnsqDiMciZEXNIz9WJRpK6tqxv5jzNd3fzY7XsSLxJanLFjU+c5fmpQQ6WGnWVQja/jESTjzJlxJ11IXU6JCgjzcpTmMsZjXhp/Z4RbaLxlI7OMOTAo5zylZOqNCSMMETnu7gDDIdBfrSsONqttk9FE8v3yEXDKFOVmYaiWSMgoDr1Uy2QW52y4lbJjDM6XOc03nbK2WXO8lBy3DBWFmkZfJkkHIDzI+C8T1vJ0FVm7xSeS8Uw7HBjfvu65lJ+YKXgdqq7mJ1aKYDNka3WUEAsjAkOtyL21GZcwW4rslR7YQUVSLCoW2NmR4mJopQSrW1BsysDdHVhqrKQCCOBFTaK0sx+ysTIGfD4i2/itdhoJYzfdzKOWaxBHmsrDhYmypPS7Z7FFxMK3nw92CjjJGbb6H5wAI+Wid9Jws6yIskZDI6hlYcCrC6n2GvXhzzLU8mJDK9Byiu2otXQ5nKK7ai1AKbjXKcbjXKkqhFFLotQUVUsW/xkMHGOEDFS9hIJXCqR3uHk8YB21psbjFiQs/Aa2Gp4gaD1iqLomwK4jEm/vuIZV7o4DuE+aTG7/pDUho3mN7dbVT2C63B8Lqprx4krZ3vLGluV5nM2Jja5LBlMWUnKFV5VmNuFiiobn0gO6tEkSQ71y1g7Z2udAcqrp9EadppMcMUCkgWuTYDUksb5VH3VS47EtIbngNQATYX0uCNSTwzDU8E5tXLY5r7Na6sY2xtFpTbyUHBe8ec2hFwbaEEKSLh3IVamaM2N+wjXvPXvfNz8q+a5sG3jWRZzDs0/4OUDq8NSVGXgSVS7FmErD4fJrazAgcAcht1VCjRpbcFHVQestD1PM05u2Q5dihYnlxL5AVYqmbK5bKRcm+YG2mhzW0LW6gc2h0jVYgsaEkXF26qg3OhHEeBA8aRtTDF45ALl3R0BBzMxym6hrjeEczdY14WJFVM9mRWXgyllt6JN7g6dX5XvadgatWmx0UnFVDQp4toOZZ2yiSVo4wFayplDSXzX8iIHKWBNjYXL6I1tszAmPO0jGWaT4SRg2ufXIF8pUOgyizyWsAq3Y86J7GeaaV0sqKEXOb2DdZjlsFJNmU3XIOsNWrf7N2NHDYjrML2Y20vxyqAAt+dhc8yaZG2Fgym7Iex9jnSSYa3DKhtoR5LvbQsBoFHVQaC51q9oqPicTbQca6pUe2EFFUjuJxIUdp7Kz2IlJxOEPMzsD4bjEG3hoPYKlTyVWlv6zhPz7f/r4iqKNhRRRWAKyGzotxPPhvNVhPD+amLFl+bKsotyVoxWvrNdKo8k+ExA5SNh3P4vEAZfH36KEfONXhupEYiuJJopdFeo8tCKKXRQUKYa1y1LNFTZQi1MY/ECKKSQ8ERnPzQT91SqpOm3/4/Fjtw8q/SUr99GwkXXRnBGPBYeJjdlgjVj2tlGc+s3PrqdI6xjhrbhzNhxJ7B20uR8osP+BUGUE8eP7vq07OA4m5rxs9EnWxDxDFjdteXDSx5Adh7OLcWsulRXX+dTx05am/C41PkrZbmprr6/r493E37OLc7KKdjhtrrmJ9d+YB9LtbgBoKijzuNshRYbKbm+a+lrEqbWyryMltL+Si6DnfpXs7CAFNhbiyq3mr6cvE8uVSWXwtbtsMo4gHzYxzbi1NuO21tCbiwt5pZeSejHxJ40ozLRV7WxG6gllsGCQtJlPVVkjBKgjzIOrZUGrnjpe9RFh91DLvesITdQy5d5dQ0TMovYDNkVOC5e3hezYT3Urx2YxOGV30ucwKsQTo8liQCLqneRYJ2rsy8c8SggTBQGclrEWzFiSSb/8AGlVGJ1hh9WaPZWCWGNUGpGrNzZjqzHvJ9nDgKl1m5tmTxDeYZ2JGpgdiUccwrMbxN2a5e0C9xM2XtUTxB1vY9oswI0ZWHEMCCCDwINUdyfiJ+QqtmenZXqDM9aBuZ6jbNTeYuIDUQ5pXPo5keONT3tvHI7oz62sGr4tmGHdFjRijykZ+uPKRFvqwB1Y6A2Fm1trNm7PjgTJGLDiSdWZjxZj5zHtozCVRRRWGhVF05X+oYhrEmJN+Lcc2HImW3rjFXtRNrQh4JUPBo3U+BUg0BBGuo56121RNhyZsNA3bDGfaq1Or12eQRai1LorbAoiuWpZrlRZVCbVS9NtNn4sjzcPI30VLfdV5UbaWFEsMsZ4SRun0lI++jCLRx+/+f3+ymHT+fsFvu9Zpjozi99g8NKRYvDGxHYxUZh4g3HqqyVK8tHdxsipBbXn4+3X7WpLr4cPAW+5O7nUjFSqilnZVUcSxAUeJPKqeXarN8DGSPjJAVUnkQp6znxyjsJpRLiSpF+4kkfRJHM+inrNM4jDFmWPUFrs2uqpwZiR/aNcKDyBa3k1WT7VxEetoiRyKEAdpvvTc99qseimIeZHnky5ncoMoIASIlQNSfP3h9dKCh3LtIwAFAAAFgALAAcAByFRsXHpUuo2KbStOhXYfaGUmNuy6nuHEfz39lV2ypBvsSF4MyS25AuCre0xlvFjVZ0jxWV06yocwGZzZFzHLdjyHWNN7FWbDPOMSrHMUIkRSUygEAEC5BuWPZrRGGinltxrL7RnkxCtkJjw9rmQnKZRzKnisVvO4tysurWuzkXHPZrCFTdoyffZNOqHTjGlyDlbU2AIAuC5trDqs+HHLfpoSSOOnHvtWtgsuhWzxDhEGXKX98Ita2a2UZfNsoUW7qvaKKw0KKKKAKi7VlCwyseCxuT4BSTUqqLpw39QxC3sZIzCp55pyIkt35pBQDWwosuGgXshjHsRanWrqrYADgBb2V2vSeYTai1KopYoWRXLUo0WqSjlqLU1isUkYzSMFF7C54nkAOZ7hrUdHnl+DTdJ6coOcj5MXEeLkeBrG6NSsi9GMWkCYiGVgggxDgFzYFJzv4rEnUASmMfmyOVWPu2aX4CPIvxswI9axaM3zivrruE2JDE5mYZ5rANNJYvZb2F7AIoudAANTSzteNtIs0x/FjMvhvNEB8WrkdUNpstFIeQtNIODyWOX8lAAqfNAJtreou0cWBUhosRJySFe/3x/Cwsqn1tRH0dhveXNMfxhuv6sAJ9V6GmTjgmxbWgHV5ytfdDw5yHuXssStavo3BuYzh2a7xs5udCyuzOrgdnWt4qRyq3AtoOFMYzAxygbxQbcDwZe2zDVfUawHXnFVG0tpKDl4ueCKLufBRrbv4DnUw7DhPHenuM0pHsL1KwmCjiBEaKl9TlUC57TbiaAzuB6MCVjJjURxbqwMA6Lfzn5M1uAGi66k2IkjApgAZIs3ucBVaK7OIxewaIG5A62sY0IAygEENoagbcJEWnpxD2yIDQCsRgo5QpsrDylPZcaMjDVDbzlPOqDa2AlWSJ9ZY0lR2v8ADIoYXNh8KoF9R1tBfMbmrGDE+52dGHvAJKuNd1fUqw5ICTZuCjQ2ABNxowBFiDqCO/gQaAIpVYBlIZSLgg3BHaCONLqtlwjIxeIgEm7KdI372A8hvlqPEGwqRg8cslxYq4tmRvKF+B7GU62YXBsddDQEqiiigCs70obeTYTDixzSnEOLf2eGAYHuO+fD/XWirL7Jbf4nEYrXJf3ND2ZIGbfOByzTM635iFDWx3Mk9C5tRau2otXY4ibV21dtRagFkVy1LIrlqmyinwUbI7scOZJy8lpSyZBGWO6UEsWQZMgIVOIY2N7mYRiH8qRYh2RKGcH85ICCP0YqZai1TSNsp9pdHYZ4njkzMWFg7sXdG810zXCMCARlAFxUzo1tJpoiJbDERNuplHDeKB1gPQdSrr3OOd6mWql2xA8MgxkClmVcs8ai7TQi56o5yRkll7QWXzgQaNTNJRTOCxaSxrJEweN1DKwNwQdQRT1QWFFFFAFFFFAFV+3ReIa299g/1o6sKg7ZPva319+g/wBWOgFQfCvWc2zO+FlQ4chA8qI0ZF4SZHVS2UeQ3WJutrk3IatHh/hXrN9LPhIfz8P+olDDRQbRGYJKu6kOgBN0c/IfQNz0Nm0vlFdxuBV7HVWGqspsyk8Sp5cBcaqeBBqTPCrqVdQyniCLg+o1XPhJYvgiZU+LduuPyJDx8H+kBQ0VDtAocs9hyEgFlN+AYf2bcr+SeRBOUWdUqYxJLqbhgOsjCzrfTVTyOuuoPfTMc74fyQZIvQv1l/IJPD5BNuwiwWgHelOPdUWCA2xGIJjjPHdrb32Y9yLqL6Fii+dUnA4NIY0ijFkjUIo7FUWGvM6caq+jcZlL4yX4WUZQl77iJTdYe57nM/yjbgq1eWq46ESdibUWpVqLVVkibUWpVqLUsCyKLUqipKoTai1KooKE2otSqKCjOzwyYJ2mhUvhnJaaFQS8bE3aeFRxve7xjj5S9a4fQ4PFpKiyROrxuAyspupB4EEV2qLE7JkhdpsEVVmJaSBzaCYniwIBMMnywCD5wOhGNFJmioqp2Tt+OZjGQ0OIAu0EtllA5sNSJE+WhK996tqk0KKKKAKr9tXyJb46H/UUn7KsKgbXFxHf46P6mv8AdQCsP8K9ZvpgbMh4WkQ38GWtJh/hXrLdOTpfvB+sUZhtqKKp9p9IEjfcxK0+I095jtdQeDSMerCnex1toGOlDR3b4w6xGTEkKqcHuQ6k2ACMvWzE2GVdWvaxvaqHAvixHvJYmKEkqNPdKx6ZTLGoCljqSE1F1GUm9WOC2O7yLPjGWSZbmNFvuIL+gD5b20Mra8bBQSKu6pIyzJI4J3sDhW4HmrW810uL27NCNbEXNXeydpCbMCuSRLZ1vcda+UhuanKeQOnDhfu0NjxynNqknppoxtwDDg47iPC1N7G2S0LSO7h3cKvVUqoVMxGhY6kubm/JeyhjLO1FqVRWmUJtRalUUFCqKVai1TZVCaKVai1LFCaKVai1LFCaKVai1LFEHamyocQoWaMOAbqdQ6NwzI4s0ba+UpBqsGCxsF9xMuJTlHiTlkHcMSim4A9NGY82q9mnRdWZVHeQPtrz9+ks08wxWGkieCIHLhN4EmmiclTiL5rBuo2SNxqASSCRbLMtI0GL6ZxYdc2OimwgvlzOm8iJ5WkhLgX5Zsp7qmbC6U4TFxrJBPG1xfLnXeL3Ml7qe414D/StiTtHa64fCPLMepGFLgxrKfLCAaKq6Zjrqra2Fe2dD+jirs7DQYzDxtJHEEZXVHsQSOOoI8KFGrBqDtNrGK/Ayj1WVzf6qg/+H4DlhIF/JjC+vq21765/4ds/ng8O35Uat/mBoDk238LDKwlxEKEnRTIuY+C3ufUKz3SDEyYzq4PDzSfLdDBEO/NKFZh3orVtcHs6GIWiijjHyEVfsFSbUMM+dnYue/umcQxn+xwpYNbmGxLWdvGNYj3mrTZ2zooEyQxrGt72UWuTxYnizHmTqamWotWgTRSrUWpYoTRSrUWpYoTRSrUWpYoTRSrUWpYo7XCa7XDWGiC3ePZ/zSTJ8pfYf30onvPs/wCKSW72+j/xWEsQZj6afRP8VIM5+MT6B/jpZf5T/Q/60kufSk/V/wDWhL5yxBnJ88/MjJ/fTE/ys3jI9r+EaeV4ECnyxPnTHuChfrKj7ajPoTYZTbWxu9vlyHRB7T2VjIkZvpNtCOK0U+9w0UoGTFR5IUWRTmCsxzPH5KkFhla5U9h842t0mOzcM5ikHuvFjN70SiWPDFPhmiG5lZdMobKSM1q9a2pGzQyLHuw7owXeD3tmI0zZgZJRe3AC9eSdCv6PcTicU+M2qshKyHqSJJmmddMxKrpGCBa3GwHDjiEWqJ/9D/RDdIcXiAGmlBEcZMRZUPFmSUjrNbTUG3ia9NJZOZj77yQqPpbyIn2UuSbkWsOwy6n5s8f30jLk1AyDjcB4h4l4i0Z9YqW7OUnbsfTacqi98y8i66HvM0OdAPFBUyDbKkXKNl9JLSp7YySB4gVUAeeBf5YHH9NhzcD8paT5XX8r5YGf1CaCzr4stMzCxJLqabDYyOT4N1e3HKQbePZT9ZG2frfCAedlGIC+Dx5ZlPeRWawfTpkzu+ZYP6y0ZjlE5K4Rsrl45QHUNxWzcwLCqUjrHFb6HqdFY/Z/TRWDl3hQxsFkScnDSIzBSoKvmBuGXUNbWr9dov52Hl8VMbD1We/1VWZHRYiZY0VX/hdOaTj9BKfsUij8Lp6E/wCzzfwUzIe8j3LCiq/8Lp6E/wCzzfwUfhdPQn/Z5v4KZkPeR7lhRVf+F09Cf9nm/go/C6ehP+zzfwUzIe8j3LCioGA2qkrMqpKpUkXeJ0U27Cwt99T6J2VGSkrQVw12uGtNMpD0yVmVN24crwzC29E25aK9uIJDeGtqbHTNbqGjdc0eZTmFi2d0CXtoSI2YdtiKh7KxWElkhkXDsDLiTKrb1WtM0bkllVyVGWM9Ujib2pGOlwaLIpw0rRoWVWz6NJhS87KvWzBgWksSADYiuds4ZnW5dbL6QGWQI0ciB2mEbB1YN7nfJJcWBU31H21cm/ZL7V/fWX2JJhfdDCGNy+9kQFpWKqHBlldAT1VLgqbDyh3VqDEfR/xG/dWrY1W1z0ElSfNlPi4UeuzXqOkJc2XKAD5o97U91/hH7zoOy9SGgPOPMOzeE/UdKeixC3ykZDyUi3s5H1VtG5U9zJYHCNjM0rySR4diwjjjkaN5EUkCWWZCJGLWJChgoUgEE8LI9F8Laxjt353Depg2a/rqvwWNGz/eMV73ChO5nI94MRPUR34RSKCF61g1gQdSF0+Dxcb9ZHRgbWZWBHhcfzrVHRKik/8AHyg94xWLiHY0hmQ9x90q9h4EeNRxhMXHru8NOL6tCz4WW3gC6yHjxZBWvpDRg8QPvoHFPcxEu1Ygbz7zDPzOKjyach7sgO7X1sx7qmshIEhGYEaSD3wW5BMRBllUfKZT+7Tth+8+B1H16/XVHN0UhzF4lMEhNy+HcxMx7WUWV/nBqlxRylgxexjun2Mxi4TeYKN5pc6gyRhJzGg1fJKmWUeSAcy36xNxbTyPAdLYVUxYnBJa6BioswWNw+6AfVFYrZgGFwTX0BiNn4pDe8WJIsAXvhsTbnaaIZW8Mig241Tbajwswy7QgVTwHuyMIewBcbDdB3Am9ZlolYeXdX58/LU80/CGCxOFfDQTjDpeaVYHRRG0spbdh2Yr5CtkUqWsbNrlFa3Z6Ocd5As8+dZklfCQbpYFCRgAsQC4e65LliGzWtULbf8ARDg2GeGWXC3FxvLS4c94mW4A/KN6zjf0a7YwvWwshZDwaCRsrepeXPWssy09L+a5XxPdY8O4GkeIP5GLLj2yOK7aT4nG/roPvmrwNMdtyFrNGHI9KKB28ScuYeuq/bfSrawkgMgkgcFhHkVo95mMeZSAbPwTTvpXOIKF7P5V6H0Z758Tjv1sH+9R758Tjv1sH+9VL0POMmwyvjMHupDyGJkUkekYyxMZ7r38Ku/cTfEP+1v/ABUp8/oxxa78/Cc98+Jx362D/eo98+Jx362D/ervuJviH/a3/io9xN8Q/wC1v/FSucRmV+fPwndgK4kkzLjACx+HeNkHcoViftHfV9VB0ewhSSU7kx3Y9b3S0ub5pPVP11f1UNjtgrwc9EFJb1UquGqOpRN0bhEUUasybk5kZWAe9mXU5TfRzyrkfR6APnJzeUcrPdA7rlkfLbymHHlqbAXq7Ld/1Ugv3/3TU0iGkUezOjuHgdXjylkh3IzNe65i5JFtWJJ61WmRfRhPr/6060nyl+if3020g9KL1j/tSiaSObj8VF819f8AIPtpqbQWa6j0ZRmj+nc5fWfVTm6B4JC3gbH7DXGBXlKn+Ins1IHsoY1znqN9YD+0Ud1poz9Re3sqoxOx8IzF3iwRkOhYx7iU35ZtWq0RAT1QjHmYnMbetL29ppTSMOLSjueIOPag++sJt84kU0PRtVF4jiE/NY+V7eAlNh4cK7Hs/FJwxeO7t7HhZR/hICfXrU6Qxk9Y4Rj2Ou7b6yT9VOLh7jqx6fisSw+rqilsKb78+CKyPE45TrioGH4zATxf396QfUK6u3saDa2zpPycW6Pbn1GhP+arSzj/AOtfXE/25iabfENwMkhH4zCsf8qqKZmb7yXXn1G/w3i+ez3cc9ziIHH+I8dNtt3Q7zA42PtAiSQd+kbuD6hTUu5v1zgSflxGJvaST9VKjCHyRB+jxki/UBTOPfc4inEmCDEwnF4Bzc5kw2IgS5PnRSRGFyddSpNRk29FHMqNLhpi8gXNhnOHxfXIUFsOGInte5II0FwtalYpB5KYn5uIRx/iNSrTdmM9uG+2l3ug5p7xJjYCYCwxBb87Gjj+5kvUKbYl2DyJgpGUEBjh8pGa2a13bjlHspEkDcXRz+fxWVfox3U+ymAkA83Zy/OB+vKKx0Q2u31ZIOy15YfA+y31ZDR+Cx/8+C/n9HTF4ezZ3tX91F4ezZ3tX91ZoR4fLnwH/wAFj/58F/P6Oj8Fj/58F/P6OmLw9mzvav7qLw9mzvav7qaDw+XPgSejuBySSNusIl2PWhJL+DXXTwB9VaCs10Z3e9ly+4r3PwHwnzv+NK0tVDY74FZNArhpM0gUEnlTHu0dh4X5cuPPuPsqzsSCvefq/dXMh9I/V+6mlxYLAWOvstyProGMXvFu40MHDGfTPsH7qSY39Ietb/YRTYxy99iLg207KJMaovoTbS9vV9pA9dKFCZMOx4rE/iCv3NTRjI4JIvejgqPmk/8A80/7vS19fZ6/s19Yp6KUNe3KsolwRVzup8tozblNGUP0zYewULG1rqj/AKKbMPZIQPqq4qNJgIiblFv2gWPtGtZRLw3zjIDTMOLzfPgzj2xqB9dRJGi4ucGx+Um6P94sat/weB5Lyr88kexriuHCycpifykQj6gtZTIcJdfX9SsjgvwjS34nFyD6gqilvHIOEeL8VmiYf4kn3U/LsxzxGGf8qE/bnNM/gojhh8OPyXZP8qVlE5H2/L9ExIeUcXxY7mihYf3E++o885OhYn85s+Zx6yoUfXUg4B/iiPycXKPuFc9zyDhHih4YkN/nes15ZjUuZv2ICxRcSMHfvwjxH62JrvvHD+pf3v8ALU603ZjB87Dn7TRebtxn0cN+6sonLXT6fuQkWIG6HAqe0YZnPtDrUgYxvj4vVg5Lf6hp3PJ6eM/Vw/clG9f4zG/qU/2q3nNTaS5/Ib92t8fH+ySfx0e7W+Pj/ZJP46c3zc5cYP0Cn7IaN8fjsZ+zj/Ypzmpt85Ib92t8fH+ySfx0e7W+Pj/ZJP46c3x+Oxn7OP8AYo3x+Oxn7OP9inOai+X/ACE9HMVmklG+SSzG6rhmiIPe5Nm/nWtDVDsCZjJJeTFMMxsJoQifNOQE+0eFX1XDY7YP+nPVnCL8aRuV9EewcuFFFUdTojXjYXvfhzPE10xjsHsoooDhiXsHs9f210RgcAPZXKKA6Ix2D2dnChUA4ADwoooBVFFFAFFFFAFFFFAFFFFAFFFFAFFFFAFFFFAFFFFAFFFFAf/Z">
            <a:hlinkClick r:id="rId8"/>
          </p:cNvPr>
          <p:cNvSpPr>
            <a:spLocks noChangeAspect="1" noChangeArrowheads="1"/>
          </p:cNvSpPr>
          <p:nvPr/>
        </p:nvSpPr>
        <p:spPr bwMode="auto">
          <a:xfrm>
            <a:off x="120650" y="-2171700"/>
            <a:ext cx="3810000" cy="45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data:image/jpeg;base64,/9j/4AAQSkZJRgABAQAAAQABAAD/2wCEAAkGBxMTEhUUEhQVFRQXFhkXGBgYFxsaFRgYFxwXGxQYHRgcHCgiGBwlHRUXITEhJSkrLi4uFx8zODMsNygtLisBCgoKDg0OGhAQGyskHyQsLCwsMDQ0LCwsLCwsLCwsLCwsLDQsLSwsLCwsLCwsLCwsLCwsLCwsNCwsLDQuLCwsL//AABEIAPUAzgMBIgACEQEDEQH/xAAcAAABBQEBAQAAAAAAAAAAAAAAAgMEBQYBBwj/xABNEAACAQIDBAUFCgoKAwADAAABAgMAEQQSIQUTMUEGIlFhcTJCUoGRFCMzU2KCkqGxwRVjcnODk5TR0vAHJEOio7Kz0+HiFjRUNbTC/8QAGQEBAQEBAQEAAAAAAAAAAAAAAAIBAwQF/8QAMREAAgIABQIDBQgDAAAAAAAAAAECEQMSITHwQVEiYdEEE4GRoSNCgrHB4eLxFDJx/9oADAMBAAIRAxEAPwDR7dxu5SWW2bJc24X1t99VSdJ4vfCwbKjMLgEnIiozyEEAgDOB21otobLMgdHS6sTcXtcXv21CxHRlHLFor5iWbrEXzAKwNjqCFUEcDavuZuzR8VJfeTIabdhMm7BbPci1ux8h9V9fDWmNo9IBDLu2S/Wj1vwjkzBpCLcFK29Yq2HR5d5vd0N5mL5r65ioQnj6IAoxnR5ZSTJEGJjMRN+KMblePaKZnW6CUb2ZTRdJV0zowzJGyhQWY7xZXAINrdWImpEO3EeWOONSQ17sdACIxIAO02ZfbVg/R1SwYxdYZQDf0VdV5+jI4+dRh+jao4dY7MOHWNvJCXtmtfKAL9wpb7o1qPZlK3SULNIjpZI3dWcEkqEjEhdly2C65eN71Ik6RwKOtnUi4IK6gjJcGx42kVvA91W67E0kXdi0pLSAnRiyhTfX0VA9VMjoshUKYgQGLdZiTmZShJJNz1Tb2dlMz7oVF/dZA/8AIYM+S7Xtfhp55XnzEZIPDVb2uL9xG2lWKObKd27AEt1WVWBytbvIX6VWSdF0uDlAsgS2ZgMqgqtwNCQGIBOutSJujiPHunsY7KMuvBbZdb8rCsz+YyK1ozM4LpQrAF42U2AKjrNvPfi8fLyVhLE9jCtDhcPLJh2xUe7MIVnALNnZUubiy2FwLgd44U6eieGObMp60m8JBKnOVylrg3F1JGnImr/YGGU4AxqLKRMgHIAM6AfVXmx8ecUsrPTg4EJN2jJbOxyTTGFbh1UMQ1gQCFI0vfgw1tbjrpVlisKUaMAK+d8hzMVscrNcAA38k8+dPbK2PCu7lUHNu1Cku7WBVRoGNgSFAv3VZvAjFSdSpzDuNiL+xj7at4smc1hRRU+7oRlyoWLhSoyi9nWRluSdNInv4V2HaqZAxQr1cxBXXLu2kuLcdEPYdOFTsPsmBCCo1FrXZjawdQBc6ACRxbvpabKgC5eVrasxNspTLcm9grEW7zXJzZ1UYkQ7XiUhWzK1yCpygi2W5PW1Hvi6C514aGz20MesUkSEA7xrElrZRdVUgecS7oLaaEnlUpsDCWzXIa9yQWF75QQbHUdRdOGlOzYWB7lgCWUKb34KSRbsN2JuNeHZUOTKSiV8O2YmNkDMcwUBQpuTmAPHQdQ+VbtqRFtBDbRyWy5AALyBg5VlJNrWjc62Nhw1F5MWGhUgi+jZgMzEKet5IJso67aDt7hSBgcPyuNQQQz3XLmyhTe6gZ3FhpZiKluXYtKJGw224jGjFWzME6gFzdxHl420vMgv3nsNPnbMQKAggtprl0OZlKkZrkhkIOW4HhrXMPs7Dq1/kxKo16qwnNGL8T1je57BThweHvfW97mzMASGZwSL2Nmdj6/Cp8XmVcRo7cTKWyOBlJBZRb4MyqNCTqoJ4ctbGn59rxoGYh8obLm6oQsGyMAxYAWYEda3deh8LhyuUjq9l25IYx/cJFBw0F2N2BYk6O4AJN2ygGy3JubcedTUuxtx7k+FwyhhwIBHgdaXUXDvEiqiWCqAqjXQAWApz3Unb9tZlfY3NHuVrcT40mlsNT41zLXsPGJopWWjLQCaKVloy0AmilZaMtAJopnHYuOFC8rrGg85iALngO8nkOJqNh5cViP/AF4CiH+1xN4wR2rD8I3g+746GplOMdyowlLYsBUzosv9UQHS+c+13P31Bh6KM3/s4qaTtWI7iL1ZDvPbIasejUarhYgvkhNLkk24jU6nxOteXFxFPY9WFhuG5lNn7cwqQxK+JgVljRSDKgIIUAgi9xwqXFt7CN5OJgPhKl/81aHYGHQQIAq6ZlOg4qxU8u6psuDjYWaNGHYVBH1iqXtD7E/467lBG4bVSCO43rtS5+iWCY39zRK3pRjdv9OOx+uoUvRWRB/VsVKnYkw38ftYiT/Eql7QuqJfs76MVRVfPicRB/7UByfHQXljA5FksJE7+qyjW7VMwuISVA8bq6NqGUhlPgRoa7RmpbHGUHHccopWWjLVEiaKVloy0AmilZaMtAJopWWjLQCm4muUthqa5apKE0Uq1FqATRSrUWoBNVsmOkkkaDCKJJVsJHa+4hv6bDyntru114XKg3rmaTFytBh2KRRnLiJxxDc4Ij8Zr1n4IDbVj1dZs7ARwRrFCgRF4Ad+pJ7STcknUk3rjiYtaI7YeFerKvZPRiKJxNKTiMSOEsgHUvxESeTCvLq6nTMW41e0U3h51dQyG6nge2vK2enRaDlVHRxv6nCSLe9Kbdmgq3ql6P6YGDW/vSa/NFDSFhdrCKAotjIJJr3vkjBmkys1tSTcBUHWc6DmRSIcVG10ndiWIIexcub6aaGQL5mqRi5OtOKLPKBf4ZytrKblVZyh5HK/WnbyFIVesacNreblydhEe7J0uOKwE8F8uZh6NcJ6s+fjScpPyHoOlkyfCxAi18yklLc2vx3agG72OdtFHCr3A9IoJBxynTqt5Qzm0akDg7cQmptxAqgbQm5OYMpuRmZWPkEqNHnI8iIdWMWJ5XjvgUY+Qc12AKG75yLSKr+fLb4SY6Jaw1BIKUkI4uJHrf8A3nPnW8SQHgQeI0PMcaotqdGEdmmw7e5sQdSyi8ch/GxaCT8rRxyYVnIYXSxhmAXLcAkiLInY2hjwynUvxkPAcL6jo5JiWBafybDJcWd76mQr/ZjkqWuBx1rpDEdnow8bO8rXoU+G2gwk3GJTcz+breKUDi0T2GbvQ2YcxaxNhVttbZcWJjMUy5lNiNSGVhqrqw1RgdQw1FZiGSTDyjDYk5i19xPYATAC5RraLMALkDRgCy+cq+3Dxb0ZOJhVqixopVqLV2OImilWotQCaKVai1ALbia5SmGtctWGnKK7ai1Acqr2jK8si4SBssrrmkkGpghvYv2Z2N1QHmGNiEIqbtDFrDE8r3yopYgC7G3BQOZJsAOZIqX0W2Y0URea3uiY7ybW4UkdWMH0UWyjtsTxJrlizpUjrhQt2yx2bgI4IkiiXLGgso4+JJOrEm5JOpJJOpqTRWOxW1pTMZCJGWHEbvdIhIIKyIOt57klWtwUW8a8cpUdsTFUKshbf2/LOwijBjV2jCMbElmkVsPLccFO5lFvDt01vRyN1w0IkXK+QZl7CdSKh7B2LuFLSsGsqKuYACOOMuyKTc3K7xrt4dlQtr7YMnUTSPhzu99RcDrZSNQg6z/JW7HnG14pbnmhcPtMR6voSNr7ZzdSInL1rspsz5fLCNwRR50x0XgLsdJWzdMJEOHva/ZWRxeIGRyeGS5vlIsoOQnUIVXlqIlJ03jVroNMNGOxRVwdtnTAm5ttmWVQJcRw1lUtdSVPvceQPbWXUHLCvlG5OlS7EHXMDm1OjyCRh7JMUw4DyIl7hq5gpEjknkADTnIsQY6BmVhf5IshLMNcqnsqDiMciZEXNIz9WJRpK6tqxv5jzNd3fzY7XsSLxJanLFjU+c5fmpQQ6WGnWVQja/jESTjzJlxJ11IXU6JCgjzcpTmMsZjXhp/Z4RbaLxlI7OMOTAo5zylZOqNCSMMETnu7gDDIdBfrSsONqttk9FE8v3yEXDKFOVmYaiWSMgoDr1Uy2QW52y4lbJjDM6XOc03nbK2WXO8lBy3DBWFmkZfJkkHIDzI+C8T1vJ0FVm7xSeS8Uw7HBjfvu65lJ+YKXgdqq7mJ1aKYDNka3WUEAsjAkOtyL21GZcwW4rslR7YQUVSLCoW2NmR4mJopQSrW1BsysDdHVhqrKQCCOBFTaK0sx+ysTIGfD4i2/itdhoJYzfdzKOWaxBHmsrDhYmypPS7Z7FFxMK3nw92CjjJGbb6H5wAI+Wid9Jws6yIskZDI6hlYcCrC6n2GvXhzzLU8mJDK9Byiu2otXQ5nKK7ai1AKbjXKcbjXKkqhFFLotQUVUsW/xkMHGOEDFS9hIJXCqR3uHk8YB21psbjFiQs/Aa2Gp4gaD1iqLomwK4jEm/vuIZV7o4DuE+aTG7/pDUho3mN7dbVT2C63B8Lqprx4krZ3vLGluV5nM2Jja5LBlMWUnKFV5VmNuFiiobn0gO6tEkSQ71y1g7Z2udAcqrp9EadppMcMUCkgWuTYDUksb5VH3VS47EtIbngNQATYX0uCNSTwzDU8E5tXLY5r7Na6sY2xtFpTbyUHBe8ec2hFwbaEEKSLh3IVamaM2N+wjXvPXvfNz8q+a5sG3jWRZzDs0/4OUDq8NSVGXgSVS7FmErD4fJrazAgcAcht1VCjRpbcFHVQestD1PM05u2Q5dihYnlxL5AVYqmbK5bKRcm+YG2mhzW0LW6gc2h0jVYgsaEkXF26qg3OhHEeBA8aRtTDF45ALl3R0BBzMxym6hrjeEczdY14WJFVM9mRWXgyllt6JN7g6dX5XvadgatWmx0UnFVDQp4toOZZ2yiSVo4wFayplDSXzX8iIHKWBNjYXL6I1tszAmPO0jGWaT4SRg2ufXIF8pUOgyizyWsAq3Y86J7GeaaV0sqKEXOb2DdZjlsFJNmU3XIOsNWrf7N2NHDYjrML2Y20vxyqAAt+dhc8yaZG2Fgym7Iex9jnSSYa3DKhtoR5LvbQsBoFHVQaC51q9oqPicTbQca6pUe2EFFUjuJxIUdp7Kz2IlJxOEPMzsD4bjEG3hoPYKlTyVWlv6zhPz7f/r4iqKNhRRRWAKyGzotxPPhvNVhPD+amLFl+bKsotyVoxWvrNdKo8k+ExA5SNh3P4vEAZfH36KEfONXhupEYiuJJopdFeo8tCKKXRQUKYa1y1LNFTZQi1MY/ECKKSQ8ERnPzQT91SqpOm3/4/Fjtw8q/SUr99GwkXXRnBGPBYeJjdlgjVj2tlGc+s3PrqdI6xjhrbhzNhxJ7B20uR8osP+BUGUE8eP7vq07OA4m5rxs9EnWxDxDFjdteXDSx5Adh7OLcWsulRXX+dTx05am/C41PkrZbmprr6/r493E37OLc7KKdjhtrrmJ9d+YB9LtbgBoKijzuNshRYbKbm+a+lrEqbWyryMltL+Si6DnfpXs7CAFNhbiyq3mr6cvE8uVSWXwtbtsMo4gHzYxzbi1NuO21tCbiwt5pZeSejHxJ40ozLRV7WxG6gllsGCQtJlPVVkjBKgjzIOrZUGrnjpe9RFh91DLvesITdQy5d5dQ0TMovYDNkVOC5e3hezYT3Urx2YxOGV30ucwKsQTo8liQCLqneRYJ2rsy8c8SggTBQGclrEWzFiSSb/8AGlVGJ1hh9WaPZWCWGNUGpGrNzZjqzHvJ9nDgKl1m5tmTxDeYZ2JGpgdiUccwrMbxN2a5e0C9xM2XtUTxB1vY9oswI0ZWHEMCCCDwINUdyfiJ+QqtmenZXqDM9aBuZ6jbNTeYuIDUQ5pXPo5keONT3tvHI7oz62sGr4tmGHdFjRijykZ+uPKRFvqwB1Y6A2Fm1trNm7PjgTJGLDiSdWZjxZj5zHtozCVRRRWGhVF05X+oYhrEmJN+Lcc2HImW3rjFXtRNrQh4JUPBo3U+BUg0BBGuo56121RNhyZsNA3bDGfaq1Or12eQRai1LorbAoiuWpZrlRZVCbVS9NtNn4sjzcPI30VLfdV5UbaWFEsMsZ4SRun0lI++jCLRx+/+f3+ymHT+fsFvu9Zpjozi99g8NKRYvDGxHYxUZh4g3HqqyVK8tHdxsipBbXn4+3X7WpLr4cPAW+5O7nUjFSqilnZVUcSxAUeJPKqeXarN8DGSPjJAVUnkQp6znxyjsJpRLiSpF+4kkfRJHM+inrNM4jDFmWPUFrs2uqpwZiR/aNcKDyBa3k1WT7VxEetoiRyKEAdpvvTc99qseimIeZHnky5ncoMoIASIlQNSfP3h9dKCh3LtIwAFAAAFgALAAcAByFRsXHpUuo2KbStOhXYfaGUmNuy6nuHEfz39lV2ypBvsSF4MyS25AuCre0xlvFjVZ0jxWV06yocwGZzZFzHLdjyHWNN7FWbDPOMSrHMUIkRSUygEAEC5BuWPZrRGGinltxrL7RnkxCtkJjw9rmQnKZRzKnisVvO4tysurWuzkXHPZrCFTdoyffZNOqHTjGlyDlbU2AIAuC5trDqs+HHLfpoSSOOnHvtWtgsuhWzxDhEGXKX98Ita2a2UZfNsoUW7qvaKKw0KKKKAKi7VlCwyseCxuT4BSTUqqLpw39QxC3sZIzCp55pyIkt35pBQDWwosuGgXshjHsRanWrqrYADgBb2V2vSeYTai1KopYoWRXLUo0WqSjlqLU1isUkYzSMFF7C54nkAOZ7hrUdHnl+DTdJ6coOcj5MXEeLkeBrG6NSsi9GMWkCYiGVgggxDgFzYFJzv4rEnUASmMfmyOVWPu2aX4CPIvxswI9axaM3zivrruE2JDE5mYZ5rANNJYvZb2F7AIoudAANTSzteNtIs0x/FjMvhvNEB8WrkdUNpstFIeQtNIODyWOX8lAAqfNAJtreou0cWBUhosRJySFe/3x/Cwsqn1tRH0dhveXNMfxhuv6sAJ9V6GmTjgmxbWgHV5ytfdDw5yHuXssStavo3BuYzh2a7xs5udCyuzOrgdnWt4qRyq3AtoOFMYzAxygbxQbcDwZe2zDVfUawHXnFVG0tpKDl4ueCKLufBRrbv4DnUw7DhPHenuM0pHsL1KwmCjiBEaKl9TlUC57TbiaAzuB6MCVjJjURxbqwMA6Lfzn5M1uAGi66k2IkjApgAZIs3ucBVaK7OIxewaIG5A62sY0IAygEENoagbcJEWnpxD2yIDQCsRgo5QpsrDylPZcaMjDVDbzlPOqDa2AlWSJ9ZY0lR2v8ADIoYXNh8KoF9R1tBfMbmrGDE+52dGHvAJKuNd1fUqw5ICTZuCjQ2ABNxowBFiDqCO/gQaAIpVYBlIZSLgg3BHaCONLqtlwjIxeIgEm7KdI372A8hvlqPEGwqRg8cslxYq4tmRvKF+B7GU62YXBsddDQEqiiigCs70obeTYTDixzSnEOLf2eGAYHuO+fD/XWirL7Jbf4nEYrXJf3ND2ZIGbfOByzTM635iFDWx3Mk9C5tRau2otXY4ibV21dtRagFkVy1LIrlqmyinwUbI7scOZJy8lpSyZBGWO6UEsWQZMgIVOIY2N7mYRiH8qRYh2RKGcH85ICCP0YqZai1TSNsp9pdHYZ4njkzMWFg7sXdG810zXCMCARlAFxUzo1tJpoiJbDERNuplHDeKB1gPQdSrr3OOd6mWql2xA8MgxkClmVcs8ai7TQi56o5yRkll7QWXzgQaNTNJRTOCxaSxrJEweN1DKwNwQdQRT1QWFFFFAFFFFAFV+3ReIa299g/1o6sKg7ZPva319+g/wBWOgFQfCvWc2zO+FlQ4chA8qI0ZF4SZHVS2UeQ3WJutrk3IatHh/hXrN9LPhIfz8P+olDDRQbRGYJKu6kOgBN0c/IfQNz0Nm0vlFdxuBV7HVWGqspsyk8Sp5cBcaqeBBqTPCrqVdQyniCLg+o1XPhJYvgiZU+LduuPyJDx8H+kBQ0VDtAocs9hyEgFlN+AYf2bcr+SeRBOUWdUqYxJLqbhgOsjCzrfTVTyOuuoPfTMc74fyQZIvQv1l/IJPD5BNuwiwWgHelOPdUWCA2xGIJjjPHdrb32Y9yLqL6Fii+dUnA4NIY0ijFkjUIo7FUWGvM6caq+jcZlL4yX4WUZQl77iJTdYe57nM/yjbgq1eWq46ESdibUWpVqLVVkibUWpVqLUsCyKLUqipKoTai1KooKE2otSqKCjOzwyYJ2mhUvhnJaaFQS8bE3aeFRxve7xjj5S9a4fQ4PFpKiyROrxuAyspupB4EEV2qLE7JkhdpsEVVmJaSBzaCYniwIBMMnywCD5wOhGNFJmioqp2Tt+OZjGQ0OIAu0EtllA5sNSJE+WhK996tqk0KKKKAKr9tXyJb46H/UUn7KsKgbXFxHf46P6mv8AdQCsP8K9ZvpgbMh4WkQ38GWtJh/hXrLdOTpfvB+sUZhtqKKp9p9IEjfcxK0+I095jtdQeDSMerCnex1toGOlDR3b4w6xGTEkKqcHuQ6k2ACMvWzE2GVdWvaxvaqHAvixHvJYmKEkqNPdKx6ZTLGoCljqSE1F1GUm9WOC2O7yLPjGWSZbmNFvuIL+gD5b20Mra8bBQSKu6pIyzJI4J3sDhW4HmrW810uL27NCNbEXNXeydpCbMCuSRLZ1vcda+UhuanKeQOnDhfu0NjxynNqknppoxtwDDg47iPC1N7G2S0LSO7h3cKvVUqoVMxGhY6kubm/JeyhjLO1FqVRWmUJtRalUUFCqKVai1TZVCaKVai1LFCaKVai1LFCaKVai1LFEHamyocQoWaMOAbqdQ6NwzI4s0ba+UpBqsGCxsF9xMuJTlHiTlkHcMSim4A9NGY82q9mnRdWZVHeQPtrz9+ks08wxWGkieCIHLhN4EmmiclTiL5rBuo2SNxqASSCRbLMtI0GL6ZxYdc2OimwgvlzOm8iJ5WkhLgX5Zsp7qmbC6U4TFxrJBPG1xfLnXeL3Ml7qe414D/StiTtHa64fCPLMepGFLgxrKfLCAaKq6Zjrqra2Fe2dD+jirs7DQYzDxtJHEEZXVHsQSOOoI8KFGrBqDtNrGK/Ayj1WVzf6qg/+H4DlhIF/JjC+vq21765/4ds/ng8O35Uat/mBoDk238LDKwlxEKEnRTIuY+C3ufUKz3SDEyYzq4PDzSfLdDBEO/NKFZh3orVtcHs6GIWiijjHyEVfsFSbUMM+dnYue/umcQxn+xwpYNbmGxLWdvGNYj3mrTZ2zooEyQxrGt72UWuTxYnizHmTqamWotWgTRSrUWpYoTRSrUWpYoTRSrUWpYoTRSrUWpYo7XCa7XDWGiC3ePZ/zSTJ8pfYf30onvPs/wCKSW72+j/xWEsQZj6afRP8VIM5+MT6B/jpZf5T/Q/60kufSk/V/wDWhL5yxBnJ88/MjJ/fTE/ys3jI9r+EaeV4ECnyxPnTHuChfrKj7ajPoTYZTbWxu9vlyHRB7T2VjIkZvpNtCOK0U+9w0UoGTFR5IUWRTmCsxzPH5KkFhla5U9h842t0mOzcM5ikHuvFjN70SiWPDFPhmiG5lZdMobKSM1q9a2pGzQyLHuw7owXeD3tmI0zZgZJRe3AC9eSdCv6PcTicU+M2qshKyHqSJJmmddMxKrpGCBa3GwHDjiEWqJ/9D/RDdIcXiAGmlBEcZMRZUPFmSUjrNbTUG3ia9NJZOZj77yQqPpbyIn2UuSbkWsOwy6n5s8f30jLk1AyDjcB4h4l4i0Z9YqW7OUnbsfTacqi98y8i66HvM0OdAPFBUyDbKkXKNl9JLSp7YySB4gVUAeeBf5YHH9NhzcD8paT5XX8r5YGf1CaCzr4stMzCxJLqabDYyOT4N1e3HKQbePZT9ZG2frfCAedlGIC+Dx5ZlPeRWawfTpkzu+ZYP6y0ZjlE5K4Rsrl45QHUNxWzcwLCqUjrHFb6HqdFY/Z/TRWDl3hQxsFkScnDSIzBSoKvmBuGXUNbWr9dov52Hl8VMbD1We/1VWZHRYiZY0VX/hdOaTj9BKfsUij8Lp6E/wCzzfwUzIe8j3LCiq/8Lp6E/wCzzfwUfhdPQn/Z5v4KZkPeR7lhRVf+F09Cf9nm/go/C6ehP+zzfwUzIe8j3LCioGA2qkrMqpKpUkXeJ0U27Cwt99T6J2VGSkrQVw12uGtNMpD0yVmVN24crwzC29E25aK9uIJDeGtqbHTNbqGjdc0eZTmFi2d0CXtoSI2YdtiKh7KxWElkhkXDsDLiTKrb1WtM0bkllVyVGWM9Ujib2pGOlwaLIpw0rRoWVWz6NJhS87KvWzBgWksSADYiuds4ZnW5dbL6QGWQI0ciB2mEbB1YN7nfJJcWBU31H21cm/ZL7V/fWX2JJhfdDCGNy+9kQFpWKqHBlldAT1VLgqbDyh3VqDEfR/xG/dWrY1W1z0ElSfNlPi4UeuzXqOkJc2XKAD5o97U91/hH7zoOy9SGgPOPMOzeE/UdKeixC3ykZDyUi3s5H1VtG5U9zJYHCNjM0rySR4diwjjjkaN5EUkCWWZCJGLWJChgoUgEE8LI9F8Laxjt353Depg2a/rqvwWNGz/eMV73ChO5nI94MRPUR34RSKCF61g1gQdSF0+Dxcb9ZHRgbWZWBHhcfzrVHRKik/8AHyg94xWLiHY0hmQ9x90q9h4EeNRxhMXHru8NOL6tCz4WW3gC6yHjxZBWvpDRg8QPvoHFPcxEu1Ygbz7zDPzOKjyach7sgO7X1sx7qmshIEhGYEaSD3wW5BMRBllUfKZT+7Tth+8+B1H16/XVHN0UhzF4lMEhNy+HcxMx7WUWV/nBqlxRylgxexjun2Mxi4TeYKN5pc6gyRhJzGg1fJKmWUeSAcy36xNxbTyPAdLYVUxYnBJa6BioswWNw+6AfVFYrZgGFwTX0BiNn4pDe8WJIsAXvhsTbnaaIZW8Mig241Tbajwswy7QgVTwHuyMIewBcbDdB3Am9ZlolYeXdX58/LU80/CGCxOFfDQTjDpeaVYHRRG0spbdh2Yr5CtkUqWsbNrlFa3Z6Ocd5As8+dZklfCQbpYFCRgAsQC4e65LliGzWtULbf8ARDg2GeGWXC3FxvLS4c94mW4A/KN6zjf0a7YwvWwshZDwaCRsrepeXPWssy09L+a5XxPdY8O4GkeIP5GLLj2yOK7aT4nG/roPvmrwNMdtyFrNGHI9KKB28ScuYeuq/bfSrawkgMgkgcFhHkVo95mMeZSAbPwTTvpXOIKF7P5V6H0Z758Tjv1sH+9R758Tjv1sH+9VL0POMmwyvjMHupDyGJkUkekYyxMZ7r38Ku/cTfEP+1v/ABUp8/oxxa78/Cc98+Jx362D/eo98+Jx362D/ervuJviH/a3/io9xN8Q/wC1v/FSucRmV+fPwndgK4kkzLjACx+HeNkHcoViftHfV9VB0ewhSSU7kx3Y9b3S0ub5pPVP11f1UNjtgrwc9EFJb1UquGqOpRN0bhEUUasybk5kZWAe9mXU5TfRzyrkfR6APnJzeUcrPdA7rlkfLbymHHlqbAXq7Ld/1Ugv3/3TU0iGkUezOjuHgdXjylkh3IzNe65i5JFtWJJ61WmRfRhPr/6060nyl+if3020g9KL1j/tSiaSObj8VF819f8AIPtpqbQWa6j0ZRmj+nc5fWfVTm6B4JC3gbH7DXGBXlKn+Ins1IHsoY1znqN9YD+0Ud1poz9Re3sqoxOx8IzF3iwRkOhYx7iU35ZtWq0RAT1QjHmYnMbetL29ppTSMOLSjueIOPag++sJt84kU0PRtVF4jiE/NY+V7eAlNh4cK7Hs/FJwxeO7t7HhZR/hICfXrU6Qxk9Y4Rj2Ou7b6yT9VOLh7jqx6fisSw+rqilsKb78+CKyPE45TrioGH4zATxf396QfUK6u3saDa2zpPycW6Pbn1GhP+arSzj/AOtfXE/25iabfENwMkhH4zCsf8qqKZmb7yXXn1G/w3i+ez3cc9ziIHH+I8dNtt3Q7zA42PtAiSQd+kbuD6hTUu5v1zgSflxGJvaST9VKjCHyRB+jxki/UBTOPfc4inEmCDEwnF4Bzc5kw2IgS5PnRSRGFyddSpNRk29FHMqNLhpi8gXNhnOHxfXIUFsOGInte5II0FwtalYpB5KYn5uIRx/iNSrTdmM9uG+2l3ug5p7xJjYCYCwxBb87Gjj+5kvUKbYl2DyJgpGUEBjh8pGa2a13bjlHspEkDcXRz+fxWVfox3U+ymAkA83Zy/OB+vKKx0Q2u31ZIOy15YfA+y31ZDR+Cx/8+C/n9HTF4ezZ3tX91F4ezZ3tX91ZoR4fLnwH/wAFj/58F/P6Oj8Fj/58F/P6OmLw9mzvav7qLw9mzvav7qaDw+XPgSejuBySSNusIl2PWhJL+DXXTwB9VaCs10Z3e9ly+4r3PwHwnzv+NK0tVDY74FZNArhpM0gUEnlTHu0dh4X5cuPPuPsqzsSCvefq/dXMh9I/V+6mlxYLAWOvstyProGMXvFu40MHDGfTPsH7qSY39Ietb/YRTYxy99iLg207KJMaovoTbS9vV9pA9dKFCZMOx4rE/iCv3NTRjI4JIvejgqPmk/8A80/7vS19fZ6/s19Yp6KUNe3KsolwRVzup8tozblNGUP0zYewULG1rqj/AKKbMPZIQPqq4qNJgIiblFv2gWPtGtZRLw3zjIDTMOLzfPgzj2xqB9dRJGi4ucGx+Um6P94sat/weB5Lyr88kexriuHCycpifykQj6gtZTIcJdfX9SsjgvwjS34nFyD6gqilvHIOEeL8VmiYf4kn3U/LsxzxGGf8qE/bnNM/gojhh8OPyXZP8qVlE5H2/L9ExIeUcXxY7mihYf3E++o885OhYn85s+Zx6yoUfXUg4B/iiPycXKPuFc9zyDhHih4YkN/nes15ZjUuZv2ICxRcSMHfvwjxH62JrvvHD+pf3v8ALU603ZjB87Dn7TRebtxn0cN+6sonLXT6fuQkWIG6HAqe0YZnPtDrUgYxvj4vVg5Lf6hp3PJ6eM/Vw/clG9f4zG/qU/2q3nNTaS5/Ib92t8fH+ySfx0e7W+Pj/ZJP46c3zc5cYP0Cn7IaN8fjsZ+zj/Ypzmpt85Ib92t8fH+ySfx0e7W+Pj/ZJP46c3x+Oxn7OP8AYo3x+Oxn7OP9inOai+X/ACE9HMVmklG+SSzG6rhmiIPe5Nm/nWtDVDsCZjJJeTFMMxsJoQifNOQE+0eFX1XDY7YP+nPVnCL8aRuV9EewcuFFFUdTojXjYXvfhzPE10xjsHsoooDhiXsHs9f210RgcAPZXKKA6Ix2D2dnChUA4ADwoooBVFFFAFFFFAFFFFAFFFFAFFFFAFFFFAFFFFAFFFFAFFFFAf/Z">
            <a:hlinkClick r:id="rId8"/>
          </p:cNvPr>
          <p:cNvSpPr>
            <a:spLocks noChangeAspect="1" noChangeArrowheads="1"/>
          </p:cNvSpPr>
          <p:nvPr/>
        </p:nvSpPr>
        <p:spPr bwMode="auto">
          <a:xfrm>
            <a:off x="273050" y="-2019300"/>
            <a:ext cx="3810000" cy="45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707" name="Picture 11" descr="https://encrypted-tbn3.gstatic.com/images?q=tbn:ANd9GcR607ZSHWR1E_y7SF7nKCaV-tolpuQBy4lRptXyeR9c_rMrn3q8V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4191000"/>
            <a:ext cx="2049379"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91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Power</a:t>
            </a:r>
            <a:endParaRPr lang="en-GB" dirty="0"/>
          </a:p>
        </p:txBody>
      </p:sp>
      <p:sp>
        <p:nvSpPr>
          <p:cNvPr id="14" name="Content Placeholder 1"/>
          <p:cNvSpPr>
            <a:spLocks noGrp="1"/>
          </p:cNvSpPr>
          <p:nvPr>
            <p:ph sz="half" idx="1"/>
          </p:nvPr>
        </p:nvSpPr>
        <p:spPr>
          <a:xfrm>
            <a:off x="228600" y="1895764"/>
            <a:ext cx="5562600" cy="4709315"/>
          </a:xfrm>
        </p:spPr>
        <p:txBody>
          <a:bodyPr>
            <a:noAutofit/>
          </a:bodyPr>
          <a:lstStyle/>
          <a:p>
            <a:r>
              <a:rPr lang="en-GB" sz="1700" dirty="0"/>
              <a:t>The generator converts the rotational energy into electrical </a:t>
            </a:r>
            <a:r>
              <a:rPr lang="en-GB" sz="1700" dirty="0" smtClean="0"/>
              <a:t>energy</a:t>
            </a:r>
          </a:p>
          <a:p>
            <a:pPr lvl="1"/>
            <a:r>
              <a:rPr lang="en-GB" sz="1700" dirty="0" smtClean="0"/>
              <a:t> </a:t>
            </a:r>
            <a:r>
              <a:rPr lang="en-GB" sz="1600" dirty="0"/>
              <a:t>The transformer converts the electricity from around 700 Volts (V) to the right voltage for distribution, typically 33,000V. The National Grid transmits the power around the </a:t>
            </a:r>
            <a:r>
              <a:rPr lang="en-GB" sz="1600" dirty="0" smtClean="0"/>
              <a:t>country</a:t>
            </a:r>
          </a:p>
          <a:p>
            <a:r>
              <a:rPr lang="en-GB" sz="1700" dirty="0"/>
              <a:t>Wind power is an </a:t>
            </a:r>
            <a:r>
              <a:rPr lang="en-GB" sz="1700" dirty="0" smtClean="0"/>
              <a:t>intermittent energy source which </a:t>
            </a:r>
            <a:r>
              <a:rPr lang="en-GB" sz="1700" dirty="0"/>
              <a:t>must be used when </a:t>
            </a:r>
            <a:r>
              <a:rPr lang="en-GB" sz="1700" dirty="0" smtClean="0"/>
              <a:t>available </a:t>
            </a:r>
          </a:p>
          <a:p>
            <a:pPr lvl="1"/>
            <a:r>
              <a:rPr lang="en-GB" altLang="en-US" sz="1600" dirty="0" smtClean="0"/>
              <a:t>Typically a wind farm will operate at about 40% capacity (averaged annual output)</a:t>
            </a:r>
          </a:p>
          <a:p>
            <a:pPr lvl="1"/>
            <a:r>
              <a:rPr lang="en-GB" sz="1600" dirty="0"/>
              <a:t>Power management techniques such as having excess capacity storage, geographically distributed </a:t>
            </a:r>
            <a:r>
              <a:rPr lang="en-GB" sz="1600" dirty="0" smtClean="0"/>
              <a:t>turbines, storage </a:t>
            </a:r>
            <a:r>
              <a:rPr lang="en-GB" sz="1600" dirty="0"/>
              <a:t>such as </a:t>
            </a:r>
            <a:r>
              <a:rPr lang="en-GB" sz="1600" dirty="0" smtClean="0"/>
              <a:t>pumped-storage hydro-electricity, </a:t>
            </a:r>
            <a:r>
              <a:rPr lang="en-GB" sz="1600" dirty="0"/>
              <a:t>exporting and importing power to </a:t>
            </a:r>
            <a:r>
              <a:rPr lang="en-GB" sz="1600" dirty="0" smtClean="0"/>
              <a:t>neighbouring </a:t>
            </a:r>
            <a:r>
              <a:rPr lang="en-GB" sz="1600" dirty="0"/>
              <a:t>areas or reducing demand when wind production is low, can greatly mitigate these problems</a:t>
            </a:r>
            <a:endParaRPr lang="en-GB" altLang="en-US" sz="1600" dirty="0" smtClean="0"/>
          </a:p>
          <a:p>
            <a:r>
              <a:rPr lang="en-GB" altLang="en-US" sz="1700" dirty="0"/>
              <a:t>S</a:t>
            </a:r>
            <a:r>
              <a:rPr lang="en-GB" altLang="en-US" sz="1700" dirty="0" smtClean="0"/>
              <a:t>mall domestic wind power systems, with a single turbine, can be wired directly to the domestic </a:t>
            </a:r>
            <a:r>
              <a:rPr lang="en-GB" altLang="en-US" sz="1800" dirty="0" smtClean="0"/>
              <a:t>supply</a:t>
            </a:r>
          </a:p>
          <a:p>
            <a:endParaRPr lang="en-US" altLang="en-US" sz="1800" dirty="0"/>
          </a:p>
          <a:p>
            <a:pPr lvl="1">
              <a:spcBef>
                <a:spcPts val="600"/>
              </a:spcBef>
            </a:pPr>
            <a:endParaRPr lang="en-US" altLang="en-US" sz="1800" dirty="0"/>
          </a:p>
          <a:p>
            <a:pPr lvl="2"/>
            <a:endParaRPr lang="en-GB" sz="1800" dirty="0"/>
          </a:p>
        </p:txBody>
      </p:sp>
      <p:pic>
        <p:nvPicPr>
          <p:cNvPr id="34818" name="Picture 2" descr="http://www.skyrenewableenergy.com/wp-content/uploads/2009/05/wi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89" y="4114800"/>
            <a:ext cx="3176230" cy="245831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https://encrypted-tbn0.gstatic.com/images?q=tbn:ANd9GcRy5XXLLpZ_NvwBP-ZIEk1GtcWtByr_cjjcS_VRBwbhCtcRN8h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76400"/>
            <a:ext cx="316991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83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Power</a:t>
            </a:r>
            <a:endParaRPr lang="en-GB" dirty="0"/>
          </a:p>
        </p:txBody>
      </p:sp>
      <p:sp>
        <p:nvSpPr>
          <p:cNvPr id="14" name="Content Placeholder 1"/>
          <p:cNvSpPr>
            <a:spLocks noGrp="1"/>
          </p:cNvSpPr>
          <p:nvPr>
            <p:ph sz="half" idx="1"/>
          </p:nvPr>
        </p:nvSpPr>
        <p:spPr>
          <a:xfrm>
            <a:off x="228600" y="1905000"/>
            <a:ext cx="5802592" cy="4709315"/>
          </a:xfrm>
        </p:spPr>
        <p:txBody>
          <a:bodyPr>
            <a:noAutofit/>
          </a:bodyPr>
          <a:lstStyle/>
          <a:p>
            <a:r>
              <a:rPr lang="en-GB" sz="1700" dirty="0" smtClean="0"/>
              <a:t>Typically  wind </a:t>
            </a:r>
            <a:r>
              <a:rPr lang="en-GB" sz="1700" dirty="0"/>
              <a:t>turbines being manufactured now have power ratings ranging from 250 watts to 1.8 </a:t>
            </a:r>
            <a:r>
              <a:rPr lang="en-GB" sz="1700" dirty="0" smtClean="0"/>
              <a:t>MW</a:t>
            </a:r>
          </a:p>
          <a:p>
            <a:pPr lvl="1"/>
            <a:r>
              <a:rPr lang="en-GB" sz="1700" dirty="0" smtClean="0"/>
              <a:t> </a:t>
            </a:r>
            <a:r>
              <a:rPr lang="en-GB" sz="1500" dirty="0" smtClean="0"/>
              <a:t>For example a large  </a:t>
            </a:r>
            <a:r>
              <a:rPr lang="en-GB" sz="1500" dirty="0"/>
              <a:t>1.8-MW turbine can produce more than 5.2 million kWh a </a:t>
            </a:r>
            <a:r>
              <a:rPr lang="en-GB" sz="1500" dirty="0" smtClean="0"/>
              <a:t>year which is enough </a:t>
            </a:r>
            <a:r>
              <a:rPr lang="en-GB" sz="1500" dirty="0"/>
              <a:t>to power about 520 </a:t>
            </a:r>
            <a:r>
              <a:rPr lang="en-GB" sz="1500" dirty="0" smtClean="0"/>
              <a:t>households</a:t>
            </a:r>
          </a:p>
          <a:p>
            <a:r>
              <a:rPr lang="en-US" altLang="en-US" sz="1700" dirty="0" smtClean="0"/>
              <a:t>Wind farms are collections of wind turbines</a:t>
            </a:r>
          </a:p>
          <a:p>
            <a:pPr lvl="1"/>
            <a:r>
              <a:rPr lang="en-US" altLang="en-US" sz="1500" dirty="0" smtClean="0"/>
              <a:t>They have to be designed with a minimum  spacing to avoid turbulence</a:t>
            </a:r>
          </a:p>
          <a:p>
            <a:pPr lvl="1"/>
            <a:r>
              <a:rPr lang="en-GB" sz="1500" dirty="0" smtClean="0"/>
              <a:t>There are 5,276 </a:t>
            </a:r>
            <a:r>
              <a:rPr lang="en-GB" sz="1500" dirty="0"/>
              <a:t>wind turbines with a total installed capacity of over 10 </a:t>
            </a:r>
            <a:r>
              <a:rPr lang="en-GB" sz="1500" dirty="0" smtClean="0"/>
              <a:t>GW : </a:t>
            </a:r>
            <a:r>
              <a:rPr lang="en-GB" sz="1500" dirty="0"/>
              <a:t>6,831 </a:t>
            </a:r>
            <a:r>
              <a:rPr lang="en-GB" sz="1500" dirty="0" smtClean="0"/>
              <a:t>MW </a:t>
            </a:r>
            <a:r>
              <a:rPr lang="en-GB" sz="1500" dirty="0"/>
              <a:t>of onshore capacity and 3,653 </a:t>
            </a:r>
            <a:r>
              <a:rPr lang="en-GB" sz="1500" dirty="0" smtClean="0"/>
              <a:t>MW</a:t>
            </a:r>
          </a:p>
          <a:p>
            <a:pPr lvl="1"/>
            <a:r>
              <a:rPr lang="en-GB" sz="1500" dirty="0" err="1"/>
              <a:t>Whitelee</a:t>
            </a:r>
            <a:r>
              <a:rPr lang="en-GB" sz="1500" dirty="0"/>
              <a:t> </a:t>
            </a:r>
            <a:r>
              <a:rPr lang="en-GB" sz="1500" dirty="0" smtClean="0"/>
              <a:t>wind farm </a:t>
            </a:r>
            <a:r>
              <a:rPr lang="en-GB" sz="1500" dirty="0"/>
              <a:t>is the largest on-shore </a:t>
            </a:r>
            <a:r>
              <a:rPr lang="en-GB" sz="1500" dirty="0" smtClean="0"/>
              <a:t>wind farm in the UK with </a:t>
            </a:r>
            <a:r>
              <a:rPr lang="en-GB" sz="1500" dirty="0"/>
              <a:t>215 </a:t>
            </a:r>
            <a:r>
              <a:rPr lang="en-GB" sz="1500" dirty="0" smtClean="0"/>
              <a:t>turbines and </a:t>
            </a:r>
            <a:r>
              <a:rPr lang="en-GB" sz="1500" dirty="0"/>
              <a:t>a total capacity of </a:t>
            </a:r>
            <a:r>
              <a:rPr lang="en-GB" sz="1500" dirty="0" smtClean="0"/>
              <a:t>539MW</a:t>
            </a:r>
          </a:p>
          <a:p>
            <a:pPr lvl="1"/>
            <a:r>
              <a:rPr lang="en-GB" sz="1500" dirty="0" smtClean="0"/>
              <a:t>The </a:t>
            </a:r>
            <a:r>
              <a:rPr lang="en-GB" sz="1500" dirty="0"/>
              <a:t>Alta Wind Energy </a:t>
            </a:r>
            <a:r>
              <a:rPr lang="en-GB" sz="1500" dirty="0" err="1"/>
              <a:t>Center</a:t>
            </a:r>
            <a:r>
              <a:rPr lang="en-GB" sz="1500" dirty="0"/>
              <a:t> in California, United States is the largest </a:t>
            </a:r>
            <a:r>
              <a:rPr lang="en-GB" sz="1500" dirty="0" smtClean="0"/>
              <a:t>on shore farm outside </a:t>
            </a:r>
            <a:r>
              <a:rPr lang="en-GB" sz="1500" dirty="0"/>
              <a:t>of China, with a capacity of 1,020 </a:t>
            </a:r>
            <a:r>
              <a:rPr lang="en-GB" sz="1500" dirty="0" smtClean="0"/>
              <a:t>MW (over 300 turbines occupying 36km</a:t>
            </a:r>
            <a:r>
              <a:rPr lang="en-GB" sz="1500" baseline="30000" dirty="0" smtClean="0"/>
              <a:t>2</a:t>
            </a:r>
            <a:r>
              <a:rPr lang="en-GB" sz="1500" dirty="0" smtClean="0"/>
              <a:t>)</a:t>
            </a:r>
          </a:p>
          <a:p>
            <a:pPr lvl="1"/>
            <a:r>
              <a:rPr lang="en-GB" sz="1500" dirty="0" smtClean="0"/>
              <a:t>As </a:t>
            </a:r>
            <a:r>
              <a:rPr lang="en-GB" sz="1500" dirty="0"/>
              <a:t>of April 2013, the 630 MW London Array in the UK is the largest offshore wind farm in the world</a:t>
            </a:r>
            <a:endParaRPr lang="en-GB" sz="1500" dirty="0" smtClean="0"/>
          </a:p>
          <a:p>
            <a:endParaRPr lang="en-GB" sz="2200" i="1" dirty="0" smtClean="0"/>
          </a:p>
          <a:p>
            <a:pPr lvl="3"/>
            <a:endParaRPr lang="en-GB" sz="1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00200"/>
            <a:ext cx="2808008" cy="1450073"/>
          </a:xfrm>
          <a:prstGeom prst="rect">
            <a:avLst/>
          </a:prstGeom>
        </p:spPr>
      </p:pic>
      <p:sp>
        <p:nvSpPr>
          <p:cNvPr id="4" name="TextBox 3"/>
          <p:cNvSpPr txBox="1"/>
          <p:nvPr/>
        </p:nvSpPr>
        <p:spPr>
          <a:xfrm>
            <a:off x="6780229" y="3139451"/>
            <a:ext cx="2362200" cy="276999"/>
          </a:xfrm>
          <a:prstGeom prst="rect">
            <a:avLst/>
          </a:prstGeom>
          <a:noFill/>
        </p:spPr>
        <p:txBody>
          <a:bodyPr wrap="square" rtlCol="0">
            <a:spAutoFit/>
          </a:bodyPr>
          <a:lstStyle/>
          <a:p>
            <a:r>
              <a:rPr lang="en-GB" sz="1200" dirty="0" err="1"/>
              <a:t>Whitelee</a:t>
            </a:r>
            <a:r>
              <a:rPr lang="en-GB" sz="1200" dirty="0"/>
              <a:t> Wind Farm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733800"/>
            <a:ext cx="2768378" cy="1920562"/>
          </a:xfrm>
          <a:prstGeom prst="rect">
            <a:avLst/>
          </a:prstGeom>
        </p:spPr>
      </p:pic>
      <p:sp>
        <p:nvSpPr>
          <p:cNvPr id="6" name="TextBox 5"/>
          <p:cNvSpPr txBox="1"/>
          <p:nvPr/>
        </p:nvSpPr>
        <p:spPr>
          <a:xfrm>
            <a:off x="6694602" y="5775489"/>
            <a:ext cx="2133600" cy="307777"/>
          </a:xfrm>
          <a:prstGeom prst="rect">
            <a:avLst/>
          </a:prstGeom>
          <a:noFill/>
        </p:spPr>
        <p:txBody>
          <a:bodyPr wrap="square" rtlCol="0">
            <a:spAutoFit/>
          </a:bodyPr>
          <a:lstStyle/>
          <a:p>
            <a:r>
              <a:rPr lang="en-GB" sz="1400" dirty="0"/>
              <a:t>Alta Wind Energy </a:t>
            </a:r>
            <a:r>
              <a:rPr lang="en-GB" sz="1400" dirty="0" err="1"/>
              <a:t>Center</a:t>
            </a:r>
            <a:endParaRPr lang="en-GB" sz="1400" dirty="0"/>
          </a:p>
        </p:txBody>
      </p:sp>
    </p:spTree>
    <p:extLst>
      <p:ext uri="{BB962C8B-B14F-4D97-AF65-F5344CB8AC3E}">
        <p14:creationId xmlns:p14="http://schemas.microsoft.com/office/powerpoint/2010/main" val="49756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Power</a:t>
            </a:r>
            <a:endParaRPr lang="en-GB" dirty="0"/>
          </a:p>
        </p:txBody>
      </p:sp>
      <p:sp>
        <p:nvSpPr>
          <p:cNvPr id="14" name="Content Placeholder 1"/>
          <p:cNvSpPr>
            <a:spLocks noGrp="1"/>
          </p:cNvSpPr>
          <p:nvPr>
            <p:ph sz="half" idx="1"/>
          </p:nvPr>
        </p:nvSpPr>
        <p:spPr>
          <a:xfrm>
            <a:off x="228600" y="1895764"/>
            <a:ext cx="5562600" cy="4709315"/>
          </a:xfrm>
        </p:spPr>
        <p:txBody>
          <a:bodyPr>
            <a:noAutofit/>
          </a:bodyPr>
          <a:lstStyle/>
          <a:p>
            <a:r>
              <a:rPr lang="en-GB" sz="1800" dirty="0" smtClean="0"/>
              <a:t>Solar power involves harnessing the solar radiation hitting Earth’s surface to generate heat and power</a:t>
            </a:r>
          </a:p>
          <a:p>
            <a:r>
              <a:rPr lang="en-GB" sz="1800" dirty="0" smtClean="0"/>
              <a:t>The </a:t>
            </a:r>
            <a:r>
              <a:rPr lang="en-GB" sz="1800" dirty="0"/>
              <a:t>daily average </a:t>
            </a:r>
            <a:r>
              <a:rPr lang="en-GB" sz="1800" dirty="0" smtClean="0"/>
              <a:t>solar </a:t>
            </a:r>
            <a:r>
              <a:rPr lang="en-GB" sz="1800" dirty="0"/>
              <a:t>irradiation </a:t>
            </a:r>
            <a:r>
              <a:rPr lang="en-GB" sz="1800" dirty="0" smtClean="0"/>
              <a:t>(insolation) for Earth </a:t>
            </a:r>
            <a:r>
              <a:rPr lang="en-GB" sz="1800" dirty="0"/>
              <a:t>is approximately 250 W/m</a:t>
            </a:r>
            <a:r>
              <a:rPr lang="en-GB" sz="1800" baseline="30000" dirty="0"/>
              <a:t>2</a:t>
            </a:r>
            <a:r>
              <a:rPr lang="en-GB" sz="1800" dirty="0"/>
              <a:t> </a:t>
            </a:r>
            <a:endParaRPr lang="en-GB" sz="1800" dirty="0" smtClean="0"/>
          </a:p>
          <a:p>
            <a:pPr lvl="1"/>
            <a:r>
              <a:rPr lang="en-GB" sz="1600" dirty="0" smtClean="0"/>
              <a:t>This corresponds to a </a:t>
            </a:r>
            <a:r>
              <a:rPr lang="en-GB" sz="1600" dirty="0"/>
              <a:t>daily irradiation of 6 kWh/m</a:t>
            </a:r>
            <a:r>
              <a:rPr lang="en-GB" sz="1600" baseline="30000" dirty="0"/>
              <a:t>2</a:t>
            </a:r>
            <a:r>
              <a:rPr lang="en-GB" sz="1500" dirty="0" smtClean="0"/>
              <a:t> </a:t>
            </a:r>
          </a:p>
          <a:p>
            <a:r>
              <a:rPr lang="en-US" altLang="en-US" sz="1800" dirty="0" smtClean="0"/>
              <a:t>The figure varies drastically according to location (latitude) and season</a:t>
            </a:r>
          </a:p>
          <a:p>
            <a:pPr lvl="1"/>
            <a:r>
              <a:rPr lang="en-US" altLang="en-US" sz="1600" dirty="0" smtClean="0"/>
              <a:t>In tropical and  sub-tropical  climates it can be  twice this average</a:t>
            </a:r>
          </a:p>
          <a:p>
            <a:pPr lvl="1"/>
            <a:r>
              <a:rPr lang="en-US" altLang="en-US" sz="1600" dirty="0" smtClean="0"/>
              <a:t>By  contrast </a:t>
            </a:r>
            <a:r>
              <a:rPr lang="en-GB" altLang="en-US" sz="1600" dirty="0" smtClean="0"/>
              <a:t>t</a:t>
            </a:r>
            <a:r>
              <a:rPr lang="en-GB" sz="1600" dirty="0" smtClean="0"/>
              <a:t>he </a:t>
            </a:r>
            <a:r>
              <a:rPr lang="en-GB" sz="1600" dirty="0"/>
              <a:t>UK's </a:t>
            </a:r>
            <a:r>
              <a:rPr lang="en-GB" sz="1600" dirty="0" smtClean="0"/>
              <a:t>insolation </a:t>
            </a:r>
            <a:r>
              <a:rPr lang="en-GB" sz="1600" dirty="0"/>
              <a:t>is less than 120 </a:t>
            </a:r>
            <a:r>
              <a:rPr lang="en-GB" sz="1600" dirty="0" smtClean="0"/>
              <a:t>W/m² </a:t>
            </a:r>
            <a:r>
              <a:rPr lang="en-GB" sz="1600" dirty="0"/>
              <a:t>(2.9 </a:t>
            </a:r>
            <a:r>
              <a:rPr lang="en-GB" sz="1600" dirty="0" err="1"/>
              <a:t>kW·h</a:t>
            </a:r>
            <a:r>
              <a:rPr lang="en-GB" sz="1600" dirty="0"/>
              <a:t>/m²/day, or 1050 </a:t>
            </a:r>
            <a:r>
              <a:rPr lang="en-GB" sz="1600" dirty="0" err="1" smtClean="0"/>
              <a:t>kW·h</a:t>
            </a:r>
            <a:r>
              <a:rPr lang="en-GB" sz="1600" dirty="0" smtClean="0"/>
              <a:t>/m²/year)</a:t>
            </a:r>
          </a:p>
          <a:p>
            <a:pPr lvl="1"/>
            <a:r>
              <a:rPr lang="en-GB" altLang="en-US" sz="1600" dirty="0" smtClean="0"/>
              <a:t>Nevertheless, even in the UK, b</a:t>
            </a:r>
            <a:r>
              <a:rPr lang="en-GB" sz="1600" dirty="0" smtClean="0"/>
              <a:t>y </a:t>
            </a:r>
            <a:r>
              <a:rPr lang="en-GB" sz="1600" dirty="0"/>
              <a:t>February 2012 the installed </a:t>
            </a:r>
            <a:r>
              <a:rPr lang="en-GB" sz="1600" dirty="0" smtClean="0"/>
              <a:t>capacity for solar energy </a:t>
            </a:r>
            <a:r>
              <a:rPr lang="en-GB" sz="1600" dirty="0"/>
              <a:t>had reached 1,000 </a:t>
            </a:r>
            <a:r>
              <a:rPr lang="en-GB" sz="1600" dirty="0" smtClean="0"/>
              <a:t>MW, the size of a single typical power station</a:t>
            </a:r>
            <a:endParaRPr lang="en-US" altLang="en-US" sz="1600" dirty="0"/>
          </a:p>
          <a:p>
            <a:pPr lvl="2">
              <a:spcBef>
                <a:spcPts val="600"/>
              </a:spcBef>
            </a:pPr>
            <a:endParaRPr lang="en-US" altLang="en-US" sz="1400" dirty="0"/>
          </a:p>
          <a:p>
            <a:pPr lvl="3"/>
            <a:endParaRPr lang="en-GB" dirty="0"/>
          </a:p>
        </p:txBody>
      </p:sp>
      <p:pic>
        <p:nvPicPr>
          <p:cNvPr id="36868" name="Picture 4" descr="https://encrypted-tbn2.gstatic.com/images?q=tbn:ANd9GcRG2hhekVSQIX6Jn9OtbfNygIWXV-BPSsU7JTdv0ZKMOZ0ReE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00539"/>
            <a:ext cx="3200400" cy="2129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3810000"/>
            <a:ext cx="2971800" cy="2971800"/>
          </a:xfrm>
          <a:prstGeom prst="rect">
            <a:avLst/>
          </a:prstGeom>
        </p:spPr>
      </p:pic>
    </p:spTree>
    <p:extLst>
      <p:ext uri="{BB962C8B-B14F-4D97-AF65-F5344CB8AC3E}">
        <p14:creationId xmlns:p14="http://schemas.microsoft.com/office/powerpoint/2010/main" val="296201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2000" dirty="0" smtClean="0"/>
              <a:t>We can change the magnetic field by</a:t>
            </a:r>
          </a:p>
          <a:p>
            <a:pPr lvl="1"/>
            <a:r>
              <a:rPr lang="en-US" altLang="en-US" sz="1600" dirty="0" smtClean="0"/>
              <a:t>Changing the current producing it</a:t>
            </a:r>
          </a:p>
          <a:p>
            <a:pPr lvl="2"/>
            <a:r>
              <a:rPr lang="en-US" altLang="en-US" sz="1600" dirty="0" smtClean="0"/>
              <a:t>Principle of the transformer</a:t>
            </a:r>
          </a:p>
          <a:p>
            <a:pPr lvl="1"/>
            <a:r>
              <a:rPr lang="en-US" altLang="en-US" sz="1600" dirty="0" smtClean="0"/>
              <a:t>Moving the magnet producing it relative to the conductor</a:t>
            </a:r>
          </a:p>
          <a:p>
            <a:r>
              <a:rPr lang="en-US" altLang="en-US" sz="1800" dirty="0" smtClean="0"/>
              <a:t>The basic design of a generator comprises a rotor spinning in a magnetic field</a:t>
            </a:r>
          </a:p>
          <a:p>
            <a:pPr lvl="1"/>
            <a:r>
              <a:rPr lang="en-US" altLang="en-US" sz="1600" dirty="0" smtClean="0"/>
              <a:t>In modern systems, the magnetic field is produced by field coils on the rotor fed by a dc current </a:t>
            </a:r>
          </a:p>
          <a:p>
            <a:pPr lvl="1"/>
            <a:r>
              <a:rPr lang="en-US" altLang="en-US" sz="1600" dirty="0" smtClean="0"/>
              <a:t>The rotor spins inside a fixed stator  containing heavier coils – the armature windings</a:t>
            </a:r>
          </a:p>
          <a:p>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11" name="Picture 10" descr="21_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057399"/>
            <a:ext cx="1953593"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21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398390"/>
            <a:ext cx="2429759" cy="231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5772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Power</a:t>
            </a:r>
            <a:endParaRPr lang="en-GB" dirty="0"/>
          </a:p>
        </p:txBody>
      </p:sp>
      <p:sp>
        <p:nvSpPr>
          <p:cNvPr id="14" name="Content Placeholder 1"/>
          <p:cNvSpPr>
            <a:spLocks noGrp="1"/>
          </p:cNvSpPr>
          <p:nvPr>
            <p:ph sz="half" idx="1"/>
          </p:nvPr>
        </p:nvSpPr>
        <p:spPr>
          <a:xfrm>
            <a:off x="228600" y="1895764"/>
            <a:ext cx="5562600" cy="4709315"/>
          </a:xfrm>
        </p:spPr>
        <p:txBody>
          <a:bodyPr>
            <a:noAutofit/>
          </a:bodyPr>
          <a:lstStyle/>
          <a:p>
            <a:r>
              <a:rPr lang="en-US" sz="2000" dirty="0" smtClean="0"/>
              <a:t>On application of solar power is in concentrated solar power (CSP) systems </a:t>
            </a:r>
          </a:p>
          <a:p>
            <a:r>
              <a:rPr lang="en-US" sz="2000" dirty="0" smtClean="0"/>
              <a:t>These use the direct heat from the sun to heat ultimately drive a steam</a:t>
            </a:r>
          </a:p>
          <a:p>
            <a:r>
              <a:rPr lang="en-US" sz="2000" dirty="0" smtClean="0">
                <a:ea typeface="ＭＳ Ｐゴシック" pitchFamily="34" charset="-128"/>
              </a:rPr>
              <a:t>Large mirrors are used to focus the radiation in order  </a:t>
            </a:r>
            <a:r>
              <a:rPr lang="en-US" sz="2000" dirty="0">
                <a:ea typeface="ＭＳ Ｐゴシック" pitchFamily="34" charset="-128"/>
              </a:rPr>
              <a:t>to convert the sun's energy into high-temperature </a:t>
            </a:r>
            <a:r>
              <a:rPr lang="en-US" sz="2000" dirty="0" smtClean="0">
                <a:ea typeface="ＭＳ Ｐゴシック" pitchFamily="34" charset="-128"/>
              </a:rPr>
              <a:t>heat</a:t>
            </a:r>
          </a:p>
          <a:p>
            <a:r>
              <a:rPr lang="en-US" sz="2000" dirty="0" smtClean="0">
                <a:ea typeface="ＭＳ Ｐゴシック" pitchFamily="34" charset="-128"/>
              </a:rPr>
              <a:t>The </a:t>
            </a:r>
            <a:r>
              <a:rPr lang="en-US" sz="2000" dirty="0">
                <a:ea typeface="ＭＳ Ｐゴシック" pitchFamily="34" charset="-128"/>
              </a:rPr>
              <a:t>heat energy is then used to generate electricity in a steam generator.</a:t>
            </a:r>
            <a:r>
              <a:rPr lang="en-US" sz="2000" dirty="0" smtClean="0"/>
              <a:t> Heat </a:t>
            </a:r>
            <a:r>
              <a:rPr lang="en-US" sz="2000" dirty="0"/>
              <a:t>exchanger plus steam </a:t>
            </a:r>
            <a:r>
              <a:rPr lang="en-US" sz="2000" dirty="0" smtClean="0"/>
              <a:t>turbine</a:t>
            </a:r>
          </a:p>
          <a:p>
            <a:r>
              <a:rPr lang="en-US" sz="2000" dirty="0"/>
              <a:t>The United States houses the largest CSP plant </a:t>
            </a:r>
            <a:r>
              <a:rPr lang="en-US" sz="2000" dirty="0" err="1" smtClean="0"/>
              <a:t>Ivanpah</a:t>
            </a:r>
            <a:r>
              <a:rPr lang="en-US" sz="2000" dirty="0" smtClean="0"/>
              <a:t> in </a:t>
            </a:r>
            <a:r>
              <a:rPr lang="en-US" sz="2000" dirty="0"/>
              <a:t>the Mojave </a:t>
            </a:r>
            <a:r>
              <a:rPr lang="en-US" sz="2000" dirty="0" smtClean="0"/>
              <a:t>Desert</a:t>
            </a:r>
            <a:r>
              <a:rPr lang="en-US" sz="2000" dirty="0"/>
              <a:t> </a:t>
            </a:r>
            <a:r>
              <a:rPr lang="en-US" sz="2000" dirty="0" smtClean="0"/>
              <a:t>with </a:t>
            </a:r>
            <a:r>
              <a:rPr lang="en-US" sz="2000" dirty="0"/>
              <a:t>173,500 </a:t>
            </a:r>
            <a:r>
              <a:rPr lang="en-US" sz="2000" dirty="0" smtClean="0"/>
              <a:t>heliostats and 3 power towers with a 400MW capacity</a:t>
            </a:r>
            <a:endParaRPr lang="en-US"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066800"/>
            <a:ext cx="3149600" cy="2362200"/>
          </a:xfrm>
          <a:prstGeom prst="rect">
            <a:avLst/>
          </a:prstGeom>
        </p:spPr>
      </p:pic>
      <p:sp>
        <p:nvSpPr>
          <p:cNvPr id="3" name="TextBox 2"/>
          <p:cNvSpPr txBox="1"/>
          <p:nvPr/>
        </p:nvSpPr>
        <p:spPr>
          <a:xfrm>
            <a:off x="6859764" y="3445164"/>
            <a:ext cx="1752600" cy="307777"/>
          </a:xfrm>
          <a:prstGeom prst="rect">
            <a:avLst/>
          </a:prstGeom>
          <a:noFill/>
        </p:spPr>
        <p:txBody>
          <a:bodyPr wrap="square" rtlCol="0">
            <a:spAutoFit/>
          </a:bodyPr>
          <a:lstStyle/>
          <a:p>
            <a:r>
              <a:rPr lang="en-GB" sz="1400" dirty="0" smtClean="0"/>
              <a:t>Heliostat</a:t>
            </a:r>
            <a:endParaRPr lang="en-GB" sz="1400" dirty="0"/>
          </a:p>
        </p:txBody>
      </p:sp>
      <p:graphicFrame>
        <p:nvGraphicFramePr>
          <p:cNvPr id="5" name="Object 4"/>
          <p:cNvGraphicFramePr>
            <a:graphicFrameLocks noChangeAspect="1"/>
          </p:cNvGraphicFramePr>
          <p:nvPr>
            <p:extLst>
              <p:ext uri="{D42A27DB-BD31-4B8C-83A1-F6EECF244321}">
                <p14:modId xmlns:p14="http://schemas.microsoft.com/office/powerpoint/2010/main" val="2453296686"/>
              </p:ext>
            </p:extLst>
          </p:nvPr>
        </p:nvGraphicFramePr>
        <p:xfrm>
          <a:off x="5941673" y="3962400"/>
          <a:ext cx="2897527" cy="2298511"/>
        </p:xfrm>
        <a:graphic>
          <a:graphicData uri="http://schemas.openxmlformats.org/presentationml/2006/ole">
            <mc:AlternateContent xmlns:mc="http://schemas.openxmlformats.org/markup-compatibility/2006">
              <mc:Choice xmlns:v="urn:schemas-microsoft-com:vml" Requires="v">
                <p:oleObj spid="_x0000_s37932" name="Bitmap Image" r:id="rId5" imgW="4285714" imgH="3400900" progId="PBrush">
                  <p:embed/>
                </p:oleObj>
              </mc:Choice>
              <mc:Fallback>
                <p:oleObj name="Bitmap Image" r:id="rId5" imgW="4285714" imgH="3400900" progId="PBrus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673" y="3962400"/>
                        <a:ext cx="2897527" cy="22985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63692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Power</a:t>
            </a:r>
            <a:endParaRPr lang="en-GB" dirty="0"/>
          </a:p>
        </p:txBody>
      </p:sp>
      <p:sp>
        <p:nvSpPr>
          <p:cNvPr id="14" name="Content Placeholder 1"/>
          <p:cNvSpPr>
            <a:spLocks noGrp="1"/>
          </p:cNvSpPr>
          <p:nvPr>
            <p:ph sz="half" idx="1"/>
          </p:nvPr>
        </p:nvSpPr>
        <p:spPr>
          <a:xfrm>
            <a:off x="228600" y="1895764"/>
            <a:ext cx="4876800" cy="4709315"/>
          </a:xfrm>
        </p:spPr>
        <p:txBody>
          <a:bodyPr>
            <a:noAutofit/>
          </a:bodyPr>
          <a:lstStyle/>
          <a:p>
            <a:r>
              <a:rPr lang="en-GB" sz="1800" dirty="0"/>
              <a:t>The enormous amount of energy, coming out of the sun rays, concentrated at one point (the tower in the middle), produces temperatures of </a:t>
            </a:r>
            <a:r>
              <a:rPr lang="en-GB" sz="1800" dirty="0" smtClean="0"/>
              <a:t>between 500 and 1500 </a:t>
            </a:r>
            <a:r>
              <a:rPr lang="en-GB" sz="1800" dirty="0" err="1" smtClean="0"/>
              <a:t>deg</a:t>
            </a:r>
            <a:r>
              <a:rPr lang="en-GB" sz="1800" dirty="0" smtClean="0"/>
              <a:t> C</a:t>
            </a:r>
            <a:endParaRPr lang="en-GB" sz="1800" dirty="0"/>
          </a:p>
          <a:p>
            <a:r>
              <a:rPr lang="en-GB" sz="1800" dirty="0" smtClean="0"/>
              <a:t>The latest technology in CSP systems is to use molten </a:t>
            </a:r>
            <a:r>
              <a:rPr lang="en-GB" sz="1800" dirty="0"/>
              <a:t>salt for energy </a:t>
            </a:r>
            <a:r>
              <a:rPr lang="en-GB" sz="1800" dirty="0" smtClean="0"/>
              <a:t>storage </a:t>
            </a:r>
          </a:p>
          <a:p>
            <a:pPr lvl="1"/>
            <a:r>
              <a:rPr lang="en-GB" sz="1600" dirty="0" smtClean="0"/>
              <a:t>It offers much </a:t>
            </a:r>
            <a:r>
              <a:rPr lang="en-GB" sz="1600" dirty="0"/>
              <a:t>higher energy density than water -- the plant can operate for 15 hours on the stored heat </a:t>
            </a:r>
            <a:r>
              <a:rPr lang="en-GB" sz="1600" dirty="0" smtClean="0"/>
              <a:t>– </a:t>
            </a:r>
          </a:p>
          <a:p>
            <a:pPr lvl="1"/>
            <a:r>
              <a:rPr lang="en-GB" sz="1600" dirty="0" smtClean="0"/>
              <a:t>The salt comprises 60</a:t>
            </a:r>
            <a:r>
              <a:rPr lang="en-GB" sz="1600" dirty="0"/>
              <a:t>% sodium nitrate </a:t>
            </a:r>
            <a:r>
              <a:rPr lang="en-GB" sz="1600" dirty="0" smtClean="0"/>
              <a:t>and </a:t>
            </a:r>
            <a:r>
              <a:rPr lang="en-GB" sz="1600" dirty="0"/>
              <a:t>40% potassium nitrate </a:t>
            </a:r>
            <a:r>
              <a:rPr lang="en-GB" sz="1600" dirty="0" smtClean="0"/>
              <a:t> and can be heated to extremely high temperatures, typically 1000 </a:t>
            </a:r>
            <a:r>
              <a:rPr lang="en-GB" sz="1600" dirty="0" err="1" smtClean="0"/>
              <a:t>deg</a:t>
            </a:r>
            <a:r>
              <a:rPr lang="en-GB" sz="1600" dirty="0" smtClean="0"/>
              <a:t> C</a:t>
            </a:r>
          </a:p>
          <a:p>
            <a:pPr lvl="1"/>
            <a:r>
              <a:rPr lang="en-GB" sz="1600" dirty="0" smtClean="0"/>
              <a:t>Using salt to store heat is extremely efficient </a:t>
            </a:r>
            <a:endParaRPr lang="en-GB" dirty="0"/>
          </a:p>
        </p:txBody>
      </p:sp>
      <p:sp>
        <p:nvSpPr>
          <p:cNvPr id="2" name="AutoShape 2" descr="data:image/jpeg;base64,/9j/4AAQSkZJRgABAQAAAQABAAD/2wCEAAkGBxQSEhEUEBQWFhUUFBUUFhUXFBUVFRoUFRcWFxcXFhUYHCggGBolGxkVITEhJSkrLjAvGB8zOjMtNygtLi0BCgoKDg0OGxAQGy0kICYvLCwsLCwsLCw0NDUsLS8sLCwsLCwsLCwsLC8sLCwsLCwsLC8sLCwsLCwsLCwsLCwsLP/AABEIAL0BCwMBEQACEQEDEQH/xAAbAAEAAgMBAQAAAAAAAAAAAAAABAUBAwYCB//EAEIQAAICAQMBBgMEBggEBwAAAAECAAMRBBIhMQUGEyJBUTJhcUKBkaEUIzNyscEVJENSYoKy0QeSosJTc4Oz4fDx/8QAGwEBAAIDAQEAAAAAAAAAAAAAAAIDAQQFBgf/xAA9EQACAQIDBAgEBAUCBwAAAAAAAQIDEQQhMQUSQVETIjJhcYGx0ZGhwfAGFDPhJEJSYnIVNRYjc4OywvH/2gAMAwEAAhEDEQA/APuMAQBAEAQBAEAQBAEAQBAEAQBAEAQBAEAQBAEAQBAEAQBAEAGAeQ4zj16ypVYdJ0d+ta9u7mZtxPUtMCAIAgCAIAgCAIAgCAIAgCAIAgCAIAgCAIAgCAIAgCAIAgCAIAgHi0nBx1lOIlUjSk6SvLgjKtfM80Wbhn8vnKcFjIYqnvxyejXFPkzMouLPA/aH93+c0o/7rL/pr1JfyeZsusCjJm9jMXDC0nUn5Lm+CRGMd52FJJAyMGTws6s6UZVY7snw1sYdk8jZNgwIAgCAIAgCAIAgCAIAgCAIAgCAIAgCAIAgCAVHb+qKeHjod2RnHTbiAUGt7bNahkXncq/F/eOM8DmAdqIBmAIAgGDMN2QMBs9JCNSM1eLTM2I1/lO4evBHvODtL+AqfnafGynH+rvXeiyHWW6/Ij/pXm3Y9MYzOD/xC1jHiFDK27a/C976alvRdWxIo853H06D2nd2e1tGq8XN5Rdox5d77yufUW6iSWxO/KcYq7dioyDJRaaujBmSAgCAIAgCAIAgCAIAgCAIAgCAIAgFH3i70U6J6EuDlrxYU2KCP1QUtuZiAvxDGTiAQLO/unCUOqWst6B1ZfBwCUts2Nm0YYLU5x06c5MA36jvrp0or1DCwV2eNtyoD5pLAgoTu3ErgKATzyBALLs/tlLyoqDMpVm35TaNrbSp824N69On4QDV2zohYQdxBAx7jnPp905GO2jLCTbtdWj83L2RZCO8VFvYAcYduAVbyjnjkcnpKqm2Ul1Y/wBOv93sZVM6un4R9BOtQk5U4t6tL0K2e5cYEAQDBmGk1Zg0HSr7Y+nE5UtjYO94x3f8W0T6SRF1deMck9epnlvxFhnQUIqcpJ3ybvZ+pfSlcjzzBeSNHXknkjp0OJ6f8PYX8w5pzlFK2Sdr6lFV2sSxpV9s/XmeqjsbCJ3lHef9zbKOkkblE6UIqKUY5JEDMmBAEAQBAEAQBAEAQBAEAQBAEAQBAOL/AOIGs8O3Rjx7qN4vGUB8IgCvPit41YXHBB5ON/w8mAc3X2g7Pox/SN+akXfSi0brvDOoyXH6Szlya3VgCfhHAOCAOx0PfWi2+uhEt3uzKCVTaMKHUvh8pvQhlDAE+2QQAL++8L9facraO1qOCjnnLgvcnCm5Gi8nHPXAJH13f/funE2r0rpKVXVqF/NzdvItha+X3oa/9l/hNWfH/t+hle5YUnyr9BPaYfKlHwXoa71PcuMCAYMwweDZ7cn5TXliY33YdZ8l76GbGhy5OBx85ysTPaFeo6NFbi4y9iyO4ldmTpVAOefmYexsJTozda8nbOT1y5ch0km8iJ+jnGflnHynlVsSpLD9On/LvJWztfL5Zl/S52JaadSARwff1nqaGyMJOhCVG8Xa6ktc88+fgUOpJN3PSOwOGGf8Q/nNihWxdKpGjXjvJ6TX/suBhqLV0bxOsVmZkCAIAgCAIAgCAIAgCAIAgCAIAgCAYxAMGYlJRV2CHfq/Rfx/2nktq/iOMb08K7v+r25l8KPGRp0qbm5+pnF2LhpY3Gb9TNLrNv5fP0Laj3Y5Ff3qvNJFuSAEO7AzwmT09eCZ9AxFGlVg1VV1qUUacqlSMIat2XmUXafalj1EK7AtsUbQA2XIAH5yuGzqEbS3dUtf7dCt1OvKCecXZna+Ea60CH9mqr9QABNfa1WvRodNR1jm1zXH4akoJN2ZmrWA9eP4TRwX4iw9fKr1Jd+nxJSpNaG42ewz/D8Z1pYlyypLe79F8fYhu8zHhk/EfuHAmFh5z/WlfuWS92LpaGxVx0m1CKirRVkRPUmDRqskAD1OPunJ2uqlSlGhBdtpN8lx+ROnZO7H2gPTaf4iX2isRGktNx5d17GOFzGlGMg+h4+k19kxnSjPDyT6knZ8081b0JTzzJE65WIAgCAIAgCAIAgCAIAgCAIAgCAIAgCAIBhhIyipKz0BHsAJ2r9/yE4+KjGpNYSikm85u2i93oviWK6W8zbVUFzj1m/hsFRw8pSpq287v4EXJvUqe9tAfTvu5HOR7hgVI/ObM1eLROjJwqRktU0/gzmdFTv1FQJ4FqO3yCKzj/qCiTxFaFOipTdkvq/c0aNJKtUktW16I7gsW6Dj3P8AtOY61bERapQtF8ZfSOr87G5ZLUr7KyCRPnmLwFSjipYeKu+HetV8jbjJONzfpVbGVb7jO7sajiZUt/CVdNYS0++WRVUav1kTK3PqMfmJ6vD160urWhuvmndPw4/IoaXBm2bpEQDEwDT9sfun+InMm3/qMF/ZL/yRNdh+JvnUICAIAgCAIAgCAIAgCAIAgCAIAgCAIAMAoe8Pbj6d6UrqWw2CxjusNYATYPRWyTv/ACM28Lho1ruUrWtwvr5o0MftCngoKdRN3dsiFV31XnxNPcgX4mHh2KOAfsvuIwR9n1lj2fKzcZr5r6W+Zr09uYKbScrN6XTLLSd46LQ2xmBVdxD12V8dM5dQCPoZytqSngaHSSV28opNO7eisszo4fEUcQ2qc07a2eniTOzdRXYu6uxLM8lkZWHqOoPyI+6a2BwNTCwbrJ9JLOV+b4Z8EbE5JvIk2XAdf/mWYnG0cP8AqSz4LVvwWoUWyo7xuTp34wOOvX8JXQr16sr7m7Dv7T8lp5u5OCSkvFFF3fP9c+4f6WnSn2F98TUp/qT8V6HbysuI91XmVh74M42NwTnjKOIitHZ+FnZ/H1LIy6rRqvrKHcvT1E5u0sLUwFf89hl1f54/Xw9HnzJwkpLdZKqsDAET0eFxVPE0lVpvJ/dilpp2ZsmyYEAGAaD8Y/dP8ROTU/3KH+EvVFi7D8TfOsViAIAgCAIAgCAIAgCAIAgCAIAgCAIAMA4bvVZu1m0Pjw6EwBtzl3fdnIPGFSdXBr/la6vu4f8A08h+Kalujju3Wbvnl8LFf+guaGYMCXztBT4t7bUyQehBXnHA9DiVTxfR7zlZJce458NnU6rhJXvZZLS9srXz15vXiiyuqsVUQKoDAm1y3APACjIGRyT/AJenM8dQ2rRxmPeKq3lu5UqcU2/8muHnb5HdrbLlhsC8PTkouVnUnLJf43+iv45k7ulpU/rD1McmwVucAc1oMBfl5jyeeflOvjXtLFuMa1qMbXSi96Wb4y0Xlc6GxqFGhhUqUt9Nt3tb4LWx0ldIHT8fX8ZHD4Gjh84LPjJ5t+LZ1HJsrO9J/q7fM/yJm29DNPtrxRznYbY1g+gH4giWy7MfP1NaH6k/Feh3crLhAMMJGcVKLjJXTBBP6pv8JnkJb+xcVdZ0Z/L9180bH6ke8mqc8z11OcZxUou6ejNe1j1JgwYBoc/rF+YM41ee7tOkucZL5p/QsXYZvE7BWZmQIAgCAIAgCAIAgCAIAgCAIAgCAIBgwD552iC92rsFZdPFIz5MfqUWtuGOfiVvT8Z1YVI06cYvW1/ieO23h6tbFb8JJWSVrtPnyt8yFp7xUKwrFMEBjtZFJVSc4I28lR92ZDEYOhiKTpVY5PXVfNW9Tk0sXjKVRzhK7V93NTtyyzJ2lq8d3Y3McBcAFCBksSOh4Pl6Y6CatOhQwK3MLFRXd9Xq/Nm4ulxtPexl3K71ureC0XwOm7mVY0qE9Xe18+4a1ypxk/Z2/wCwksbJus78LL4I9jgqMaOHhCOiRezVNope9n7D/N/2tMPQnT7a8Uc52Qcasf5PzOJbLsx8/U1ofqT8V6HeysuEAQDXZWCMGa+Jw1PEU3TqK6f3fxMqTTuiLS5Q7W6ehnmdn16uzcR+TxD6j7MvH6c+TLpJTW8iaJ61FAMyCPcf1ifQzgYyVtq0O9SRbHsMkCd5FRmZAgCAIAgCAIAgCAIAgCAIAgCAIAgGDAOYv7tW7bFrvG2xrWIerJ/Ws7MAyuuOWPoZs9PCXajy0fLxT9Tm1dnKcnPezZzfeKm3RnTtcqOtty6dNjtu8W3O0lXUADCsM7vUzq4aUMS3u3TinLPkvvkedqfhmcINRqJ3tquXn9D1qezr1Fm/S2FuWXypZztAHKFvYSMKlCUs5LXw9TXexdoUpR3NFa+67cc+Vzvex9IaaKKjz4dVaE+5VQufX2nGqy36kpc2z3aRNkDJR97v2I+p/wBJmHoTp9teKOa7MP8AW1+tf+oS2XZj5+prQ/Un4r0PoMrLhAEAQDTqKdwx+E520tnwxtFwlrwfJ+3MnCbi7mrSXc7W6iczY+0JqX5PE5Tjkr8V7+qJ1IfzR0JRnpCkjXftE++edx3+64bwl6Mtj+mySJ6EqMzIEAQBAEAxuHHPXpAMgwBAEAQBAEAQBAEAQBAGYBjMA5H/AIlXItGmLkDGt0jckdFtXcfuHr851NkJurO39E/Qqq6HWq2cEcictFp6gCAUPe/9kv1b/SZh6E6fbXijm+zz/W1/9P8A1CWy7K8/U1ofqT8V6H0KVlwgCAIAgEbVUZ5HUTh7Y2Y8RFVaOVSOnf3exZTnu5PQzpb9w56jrJ7I2msZT3Z5TjlJfX70YqQ3XloeLz+sT75q7QaW1MM33mYdhkoT0ZUZgCAIAgCAcjr9g1OnCJYULWEsm8JndWx6EZOc529c45PEA6jSKgUeGAF5ICgAckk8enJMA3QBAEAQBAEAQBAMZgAwD5/3g7Ztr1Nqvq2qqrR2bbSRtB3Ycu1bB1Bso5GMY9YBr7c70MbK202rFdTiqkCyliPGL2kchON+zaTngK2BnEAkWd4tDbWb9YfFqZqrKQ9XiVISKlHhMa1O7dauSem4dMGSjKUc07GLHW9ldq1X7hUfg4IIKnG50DAH7JZHAP8AgPtImSwgCAc93w+FPo/8BMPQnT7a8Uc1pj/WfuX+IlsuzHz9TWh+pPxXofRpWXCAIAgCAYMMETU1EHev3zzG1sDUoVVjsL2l2lz++PxLoSTW7IqLtTaPGswGIJNVeSBtVRtUnHUnJJx6/KatfGUMbjcHODtz5p3+7c0VqUoQqOSyXsT+ze2ktbY2a7cfs34Jx1KHo4+Y/Ke3qUJQz1XNfeRrUMRCsrxZZ5lJeZgCAIBX9tUB0UO7Km8FypwSMEAEj0LFePXpAOd7U0dn6RpQpuIPibS1gDKB4fmORmsegwGPIyFGSALPQVBLt260sRtsVnyMk+RinvlSAwyPQEgQDdqe3TW21tPf1IUhayGG9UDLhycEsDg4IHJAgFjoNQ1iKz1vUTnNdhrLrgkcmt2XnGeGPBH0gEiAIAgCAYzAKuztjJApTxF3qj2btta7mVDtbB8RgT0XgbSCwPBAkdpbtoCMUJdBuAUkAsAcBgR0+UxInTtfNX19DztvXoa3GOhDVnPzYbh7fZmOsZvTfNfP2OQ7V7H1r6i2wuy1sp2qEpt2NgDNb+GXHQYBVh1+QVvc0Z6NPsyXnkXPd3sv42tcXjI8M2VKr1jG7w/DKKUAJOPXBGemTlNMhKDi7Mu7dJT8TpX5SWyVXgnBLZI4PA5+UyRSvobKKEXOxVXJydoAyfc46wHkbcwDMA5zveeE/df+Uw9CdPtrxRzSftz+6JbLsrz9TWh+pPxXofSJWXCAIAgCAYMA5zvNqi5XTJzkCy7nGKg2Ah/8xgR+6r8jibNCO6ukl4Lx5+Xq0aOOxCpw3U7N/I8afVhwwHDL1DdQceoB5HI5Bx854TaOyVhdoUq1JdSU4+Turrw5FuGxbq4aUZ9pRfmittKMpbUICDjaceXr5dp6ozHB9DkqMnE+gQq2d1qeeipJpU37k3Ra+6hqa2PjixwgBIFy5ySQ3SxFGT5sNhepPBTownFy7LSv3ftc6uEx0qktxq/f7nViaCOqZmQIBA7Y0FVyKL60sRXDlHVXXgEZKsCDjOfugHKdo91dEmp0afoWkCt4isP0fTjf8BXgrliMN0+Z6GAXVnY2j0f66nT00nBrLVVVVMQ+ONygfaCnk4GMnpmARNfqt9lDNciMpbAGxkHmrwWJ5OfUKR1I/wAUAu9F2ortsLLv9NrBlb1yvOR9DzweoGYBYQBAEAi63WrWBnLMc7UUbnYj2H8zgDPJEAqv0a6wWNrcLVgkUIcgrjJFzAefgfCDtO5s5yAIU1Nt71tcv3KYSmlKVS3dbl395J1utQIoOUxZTwylBgW19CRjA+Ut3GSVVcciJ3pur26cs+FGorfIPVUPmGR1HPSVVIt28TbwldQcmrO8WueqLrS6lLF3IwYe4MmUGyywAEsQAOpJwIuZSbyRR0du0I1+bM5syMBm48OsdQMehlSqwV8zdeBryUbR4fVmrtXvPphVlnON9f8AZuf7RfQAzEq0LE6WzsS52UefFcixr7NoYZrUKGO7dUxryeOSayM/fLbJ6Gm6lSPVl8/3PZ0dq58O5vkLFV1H027WP3sZiz5jfg9Y/DL3Rk23rnNaOP8AA5Vj/kcYH/NGZi1N8WvH9ig70azO0MliHY3DLnk4+0mV/OYcsiynRe8mmn5+9ijH7Zv3JfLsr74mjD9SfivRH0oSsuEAQBAEA82HAOBn5DGT8hnj8YBwejsLB3YldVY26xDnKuw8tbIcZrRQF3ADIQkHLHPSrU0klHRaP6+erPOYqU5VX0iyN7gYWpxj1LZyCDnPm4wznIwevm6yidKE1uTV0UxlNXqQZsIbd5suieuPNuI6kDhgAT0HU9DiZUUnchdW5Nk3uxogzNqMELg10LzgJnzuAfh3EAY6YQe5mMROy6NeL+i8vVs7mBoOEN6WrOlE1DoGYAgGCIBRdq4W7TBjhdxwNwAI8vlYHrjqIBN1pUKpRTYSQEUPkEkHnzNjpmAc/wBqE+Lp1vS0kixt2+pCFVqR5MWfq8bviDBuOp5EAuNJcfERbUfknw7GZDyEPDKthwxXf5gAOvTjIFzAEAwx4MAr+wqR4Nbnl7K62dzyzMVB5PtycDoM8AQD125qFSmzd6oygAEksVOAAJmLs7kZq8WkVXb/AGoGrT9HcFiwboSNoBIzyMEHHHXOMzBI57tvtNMjxQN3G1EGGLHjPHOT/wDkkptFbpQfAtu6Gi1I8VrFNKsQUVsMT1zuB5H5dYck9UjHRNdmT88x351FldCFtpHiqCRuGfK5+HJ9vea2LnCMLvL5nU2RCrKu1FJuz425eJxSdoVkMCD5jkjj2A/lNGNSEtGn999j0TlUhnODVuNr+l38jF2rq2lApxkHGOMqd/48SE52XZf0+OhdSknK8Zq/K+fLTU7L/htrjbXqCRgLcFAzn7CnJ+fM3MFU6SDZxNuUeiqwXNfU7PM3DhniywAEkgAckngfjCz0MNpK7OX7xXl3TaCF2nDEYJyfsg+nHU/nJWS1K1Jz0WXN/QoSgFox/cPz9+pmJScs2ThBRVkfRqD5Vz1wM/XEwSPcAQBAEAwYBB7T7JrvA8QHcvwWKSti/uuOQPcdD0IIk6dWVPs/sQqU41FaSuc12qtmjSx7yLKuM3kKNucKBdWMeXPqvByeF6zepfxD3aa6z4c/D2fxOPiNnuPWp6L4mqqgWeFTp3ytoyzA7gKR8bqwPBbIUY4y+cSEXKleU1pw7+Hw1KcLRdar1lp92O2prCgKowAAAB0AHAE0W23dnodD3AEAQBAKftirN+lOW8rMeN+0/CPNt8v03fdzALbwxnOBn3gFN2xV/WtI3sLF64+J9Oc/P4enz+UAuRWB0A/CAeoAgGrVXqiMznCqCSfYCAQ+71wbS6cqcjwkH3hQCPuIIgHG94+8dh1NuncKKgwXGOvRgWJ9OnT84BX26m10U0oUqJ2C1hj0J8gJ54GOPXHSAdx3f7u06cB1y9jcm1/j59v7o+X45gF1iAUne3sRtXSK1YKVcOMjKkgEYPqOvWa+KodNT3L2N3AYv8rWVS1+B88v7l61f7Ld81dMf9RE4stm11pZ+Z6mG3cJJZ3XivYzp+5+tJ/Y7eD1srx+TH1ltHB4mLTTt5lOI2rgJxaa3vL3O07pd130tdniWkvY4fycKvAGORhj8yPadmhGUIWnmzzG0K1PEVFKnFxSVkr9+ttC/wDDtHR1bjgMuDn95T/KXdV8DR3ZrR38V7EPUajN1FdigEsXwG3KQEs9wOhAPT2k4x6rktCiVVOrGnK19bX4ZllZQrcMAR8xmVG4ak7PqByK0BHQ7RmASoAgCAIAgCAIByX/ABXYDsrWZOMqoHzO9eBOrsRfx9Px+jIVOyy/7M0lajxK0QNYiFmUAFsLwSR14nOqzlJ7rbsr2RmKSzJ0rJCAIAgCAV+t0VjuGW3YAOBsVuc5zknnoPwgFhAKLvBaVv0mPtPg+Zhx4lHoFIb7yPfrxAL2AYzAKjtrvFTplyzbjnbsQgtn5jPH3yCqQk91NX5EFUhJuKauu8prO8R1CHZgIwKkdWweoOekmTN3djXfrTSuSApZgASqHPGT0Unnj1wfaAW/aXYOnvdXurDMvGckZHswB8w+sAkdoKAi4/8AEp/91IBMgGjXWMtVjJjcEYru4XcASNx9swDlND3jsWwNq76Ep254Gc7lUrtfPwkMDnA6iAa+yu8uoe+tHbTPS7PXvqcNZ4gZwBtDFdoXaT5i3kbjBEAv9H2utddS6y2tb9qiwZ2L4u1WcJk8gbh6nggwCb2b2lVqEFmnsWys5AdDuU464YcHB4+oI9IBJMA4vtHtUm9LKwAV3ICefRsn2nVpYW0N2T1zPDYzbk/zEp0oJOOV3nxMDvDqNxHG3+9hf4dZP8lSsa7/ABDi9zeVRX5bv1LLs7t9mdEsA8x2gjg5PTia1bCRjFyizp7L/ENWvWjRqwWeV19UdEs0D1x6gCAIAgCAIBp1elS1Slih1PVWGRx0mYycXeLsDZWgUAAYAGAB0AHQCYB6gCAIAgCAIAgFD3guQW0FrFTZh2DNjym2rk+YADysckEeU+2YBcavVLWju5wqAsx5OAPkJGc1CLk9EQnOMIuUtEcH2t3ua7K0Eonqejkf9o+n4+k81jdqVJ9WnlHnxfscDFbQqT6sOqvm/Wxz1gGDuxj1zOVSqThNShqaFOTjJSjqOy67HsZasVrayLvCsVXcRgrnOTgkjn757ijU6SCnzR6yjU6SnGfNXPomp0a6LQ3jTnYUrdhY3JNm343wrEnOPQ+wHSWFpyl3eW4MgTWITbYK6wylibQxyiKtOHRjW6FsjGeMkqIBL7C71Jbowj6v9IvGG8ddK+3IssastSu3I/VHIBGRg5G4GAdF2d2+bQzJWbFRyjNXjcpCLZ56nwynDDyrvPI94BPo7QpuzXuBYr5qnBV9rD7VTgMAR7iAabe7+kZVV9NSVUBVU1KVCgKoAUjAGFUfcIBE/onQ0urrp6EZMbXCVVkYCqNrHHoqjj0UfKLGUm9CS9WlvO50pcqT5mFTkFgoPIJxkKo/yiA01qSuzOz6aE2aauutMk7a1VVyepwvGYMEswD4/ZfliyHgsx4OPUj8fSespbs4RfcfN8VC1acZLi/U9fpb/wB4yfRQ5Gp0UeRv7J1GNTpSxY/rkXoWOW8o4Hpk8n0GSeBNXHJKhL74nV2PD+LhZH1cTzR74zAEAQBAEAQBAEAQBAEAQBAEAQDRfo63OXrRiBjLKGOPbJEA0dsaM3UW1jgujKD8yOPzlVen0lOUeaKcRT6SlKHNHyK8bGVRWy2LlbFJyS2TjAxxxj3nlK0I5Q3Wno/HuPN1VFpRs01r4lr2b3fWw7u0b0oUbT4BsVX8xULvyfLkso98sOmZ08Jsyy3p5ev7HQw2z2855L5/sdrb27pKq1WrU6UBMKqtqEVcKB5d3JHlI9D1E7cYqKSXA7EYqKUVoiY3aKsuL6mCOACSotpYN18yZAX5uF6yRI9afs/SWLurqodWbflUrZSw43ZAwT1GYBJ/o6nDDwq8MWLDYuCWGGJGOcgAH3gG6ilUG1FVVHooCj26CARu1NHTdWa9RWtiNxsZQwPpwD6/P0gFRoezRpaWp0agkZYJbcfXhdzAM4XAwAB6fUzCjuqyFOEY2Tvb4+vuaU0uovZRrdNomQZxiyy5g3ySynHv7Rrqi9yhFXg3f77yB2p23pdEWXSVUm7ofDrStARz52UZY5HQH05xCSWhVKcpdptmO4HaNmo1Gpe5izbEA9gNzcKPQTJE6TvD26mkVWsVmDEjympenJ5sdR05wDk4OAcQDndNquz+0Hr21HxLhYxKuqOprLKTaKrMk+XgkEcr7y2nWqU+y7GvWwlGtnUgn98ylr1vZpITGp5rexTur2t4ZsDVraGwbMpjbuz51+eLvz2I/q+S9jU/0fBXv0fzl7ne9kdiaenD1VbWIHLE2OMjpvZmx15wcGUVKs6nadzdo4elRVqcUvBFoJWXGYAgCAIAgCAIAgCAIAgCAIAgCAIAgGhtIhYOUUsPtbRu/wCbrIdHHe3rK/Mg6cHLeaV+diH2t2Bp9TgaioWDIO1i204IIDKDhhkA4IIyAfQSZMgW9xtCwYNRu3Ek7rLWJY7PNkv8Q2IAeoC4GIBfUUhFVVzhQAMszHA92Ykn6kwCNqey6nJYrtcjBdCa7MZzjehBIz6ZxANTae9Mmu1bB5jstUA5PwgW1gbVHzRjANFfbDCxq7aLUxjFm3xKmJA6Oo4GcjzAdOccZhvda1vMhvdbds/Hh9+Jzen72WFcW1o4I5xlc/XO4EdeJMmadO3ZgO9tFShXzZ/R628w54IPv8h90jurWxb09X+p/Eq+3+9tt4KV/qqvYHzsP8bD0+Q4+skVHOAe0A7LuI5095Rx57gFCDllC5Ys4x5R04PMA7Pt7sptQKwlz07WLEoXBYFWXadjr6kHnPTpAKa3ujebGcdoXopACopYgAM75O+xstllUngFVxjOCAJ/Z3YV1aWpZqns31GsNtZWRvN51PiHnBX55XORnEArL+5l5uaxe0tUqGzeKck1gAWjw/iB2edOhB8h5yVZQOyEAQBAEAQBAEAQBAEAQBAEAQBAEAQBAEAQBAEAQBANGpsVFJYgDpk+56D6wD5Sq4AB4OBwYBr1XwN9DAK7TaRnBPCoDhnbhR8vmfkOYB0/YHd6y3BpBrQ9dQ4/WMPXwU+yPn1+fpAO77I7Hq0y4qXBPxMeXY+7N6/wgFhAEAQBAEAQBAEAQBAEAQBAEAQBAEAQBAEAQBAEAQBAEAQBAIvaWgS9ClmcZzwcHI6GAUF/c8f2dzAezAMPyI/hAKnWd19QAcJXZn0Dbfx+GAW3ZfdQJizUkW2KPJWBilPYKvr9T+HrANH9I9qDJ/R6zhqONqgspKC/B/SSFIBcjP8AcAwd3AG2vtLtI3hTpaxQbHzZlS/hi0KgKeNwfD827nnI2jABAla3V69Lm2VV20g5VVULYV25xve8LuzwMqAfl1gGOytXr2vA1FNa0lWJZRhlYEhQD4rbuADnaPi+XIHRQBAEAQBAEAQBAEAQBAEAQBAEAQBAEAQBAEAQBAEAQBAEAQBAEAxiAMQBiAZxAEAQBAEAQBAEAQBAEAQBAEAQD//Z">
            <a:hlinkClick r:id="rId3"/>
          </p:cNvPr>
          <p:cNvSpPr>
            <a:spLocks noChangeAspect="1" noChangeArrowheads="1"/>
          </p:cNvSpPr>
          <p:nvPr/>
        </p:nvSpPr>
        <p:spPr bwMode="auto">
          <a:xfrm>
            <a:off x="120650" y="-1744663"/>
            <a:ext cx="5143500"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748" y="1600200"/>
            <a:ext cx="4138579" cy="26479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608" y="4343400"/>
            <a:ext cx="3261591" cy="2152650"/>
          </a:xfrm>
          <a:prstGeom prst="rect">
            <a:avLst/>
          </a:prstGeom>
        </p:spPr>
      </p:pic>
      <p:sp>
        <p:nvSpPr>
          <p:cNvPr id="10" name="TextBox 9"/>
          <p:cNvSpPr txBox="1"/>
          <p:nvPr/>
        </p:nvSpPr>
        <p:spPr>
          <a:xfrm>
            <a:off x="5264150" y="6496050"/>
            <a:ext cx="3879850" cy="307777"/>
          </a:xfrm>
          <a:prstGeom prst="rect">
            <a:avLst/>
          </a:prstGeom>
          <a:noFill/>
        </p:spPr>
        <p:txBody>
          <a:bodyPr wrap="square" rtlCol="0">
            <a:spAutoFit/>
          </a:bodyPr>
          <a:lstStyle/>
          <a:p>
            <a:r>
              <a:rPr lang="en-GB" sz="1400" dirty="0"/>
              <a:t>The Power Tower Project "Solar II" (California</a:t>
            </a:r>
            <a:r>
              <a:rPr lang="en-GB" sz="1400" dirty="0" smtClean="0"/>
              <a:t>)</a:t>
            </a:r>
            <a:endParaRPr lang="en-GB" sz="1400" dirty="0"/>
          </a:p>
        </p:txBody>
      </p:sp>
    </p:spTree>
    <p:extLst>
      <p:ext uri="{BB962C8B-B14F-4D97-AF65-F5344CB8AC3E}">
        <p14:creationId xmlns:p14="http://schemas.microsoft.com/office/powerpoint/2010/main" val="1697475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Photovoltaic Power Generation</a:t>
            </a:r>
            <a:endParaRPr lang="en-GB" dirty="0"/>
          </a:p>
        </p:txBody>
      </p:sp>
      <p:sp>
        <p:nvSpPr>
          <p:cNvPr id="14" name="Content Placeholder 1"/>
          <p:cNvSpPr>
            <a:spLocks noGrp="1"/>
          </p:cNvSpPr>
          <p:nvPr>
            <p:ph sz="half" idx="1"/>
          </p:nvPr>
        </p:nvSpPr>
        <p:spPr>
          <a:xfrm>
            <a:off x="228600" y="1895764"/>
            <a:ext cx="5181600" cy="4709315"/>
          </a:xfrm>
        </p:spPr>
        <p:txBody>
          <a:bodyPr>
            <a:noAutofit/>
          </a:bodyPr>
          <a:lstStyle/>
          <a:p>
            <a:r>
              <a:rPr lang="en-GB" sz="1800" dirty="0"/>
              <a:t>Photovoltaics (PV) is a method of </a:t>
            </a:r>
            <a:r>
              <a:rPr lang="en-GB" sz="1800" dirty="0" smtClean="0"/>
              <a:t>generating electricity by </a:t>
            </a:r>
            <a:r>
              <a:rPr lang="en-GB" sz="1800" dirty="0"/>
              <a:t>converting </a:t>
            </a:r>
            <a:r>
              <a:rPr lang="en-GB" sz="1800" dirty="0" smtClean="0"/>
              <a:t>solar radiation into direct current electricity using semiconductors, typically silicon,  </a:t>
            </a:r>
            <a:r>
              <a:rPr lang="en-GB" sz="1800" dirty="0"/>
              <a:t>that exhibit </a:t>
            </a:r>
            <a:r>
              <a:rPr lang="en-GB" sz="1800" dirty="0" smtClean="0"/>
              <a:t>the photovoltaic effect</a:t>
            </a:r>
            <a:r>
              <a:rPr lang="en-GB" sz="1800" dirty="0" smtClean="0">
                <a:hlinkClick r:id="rId3" action="ppaction://hlinkfile" tooltip="Photovoltaic effect"/>
              </a:rPr>
              <a:t> </a:t>
            </a:r>
            <a:endParaRPr lang="en-GB" sz="1800" dirty="0" smtClean="0"/>
          </a:p>
          <a:p>
            <a:r>
              <a:rPr lang="en-GB" sz="1800" dirty="0" smtClean="0"/>
              <a:t>Photovoltaic </a:t>
            </a:r>
            <a:r>
              <a:rPr lang="en-GB" sz="1800" dirty="0"/>
              <a:t>power generation </a:t>
            </a:r>
            <a:r>
              <a:rPr lang="en-GB" sz="1800" dirty="0" smtClean="0"/>
              <a:t>employs solar panels composed </a:t>
            </a:r>
            <a:r>
              <a:rPr lang="en-GB" sz="1800" dirty="0"/>
              <a:t>of a number of </a:t>
            </a:r>
            <a:r>
              <a:rPr lang="en-GB" sz="1800" dirty="0" smtClean="0"/>
              <a:t>solar cells containing </a:t>
            </a:r>
            <a:r>
              <a:rPr lang="en-GB" sz="1800" dirty="0"/>
              <a:t>a photovoltaic </a:t>
            </a:r>
            <a:r>
              <a:rPr lang="en-GB" sz="1800" dirty="0" smtClean="0"/>
              <a:t>material</a:t>
            </a:r>
          </a:p>
          <a:p>
            <a:pPr lvl="1"/>
            <a:r>
              <a:rPr lang="en-GB" sz="1800" dirty="0"/>
              <a:t>The photovoltaic effect was first observed by French </a:t>
            </a:r>
            <a:r>
              <a:rPr lang="en-GB" sz="1800" dirty="0" smtClean="0"/>
              <a:t>physicist </a:t>
            </a:r>
            <a:r>
              <a:rPr lang="en-GB" sz="1800" dirty="0" err="1" smtClean="0"/>
              <a:t>A.E.Becquerel</a:t>
            </a:r>
            <a:r>
              <a:rPr lang="en-GB" sz="1800" dirty="0" smtClean="0"/>
              <a:t> in 1839 and involves electrons being excited in a semi conductor through incident light so that they become free and not bound to molecules</a:t>
            </a:r>
          </a:p>
          <a:p>
            <a:r>
              <a:rPr lang="en-GB" sz="1800" dirty="0" smtClean="0"/>
              <a:t>Grid-connected PV systems </a:t>
            </a:r>
            <a:r>
              <a:rPr lang="en-GB" sz="1800" dirty="0"/>
              <a:t>have been in use for over twenty </a:t>
            </a:r>
            <a:r>
              <a:rPr lang="en-GB" sz="1800" dirty="0" smtClean="0"/>
              <a:t>years and currently have a global  capacity of around  139GW</a:t>
            </a:r>
            <a:endParaRPr lang="en-GB" sz="1800" dirty="0"/>
          </a:p>
        </p:txBody>
      </p:sp>
      <p:pic>
        <p:nvPicPr>
          <p:cNvPr id="40962" name="Picture 2" descr="https://encrypted-tbn1.gstatic.com/images?q=tbn:ANd9GcSw9xaoCQG0yvu7qYFfUz7MLveMqd3hHzpvpLrS_srMNrhKvoV5H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209800"/>
            <a:ext cx="2931276" cy="2066926"/>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http://upload.wikimedia.org/wikipedia/commons/thumb/8/80/Nevada_Solar_One.jpg/1280px-Nevada_Solar_O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4280117"/>
            <a:ext cx="2324738" cy="2103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6383556"/>
            <a:ext cx="3733800" cy="276999"/>
          </a:xfrm>
          <a:prstGeom prst="rect">
            <a:avLst/>
          </a:prstGeom>
          <a:noFill/>
        </p:spPr>
        <p:txBody>
          <a:bodyPr wrap="square" rtlCol="0">
            <a:spAutoFit/>
          </a:bodyPr>
          <a:lstStyle/>
          <a:p>
            <a:r>
              <a:rPr lang="en-GB" sz="1200" dirty="0" smtClean="0"/>
              <a:t>Copper Mountain 150 </a:t>
            </a:r>
            <a:r>
              <a:rPr lang="en-GB" sz="1200" dirty="0"/>
              <a:t>MW solar </a:t>
            </a:r>
            <a:r>
              <a:rPr lang="en-GB" sz="1200" dirty="0" smtClean="0"/>
              <a:t>PV plant in Nevada </a:t>
            </a:r>
            <a:endParaRPr lang="en-GB" sz="1200" dirty="0"/>
          </a:p>
        </p:txBody>
      </p:sp>
    </p:spTree>
    <p:extLst>
      <p:ext uri="{BB962C8B-B14F-4D97-AF65-F5344CB8AC3E}">
        <p14:creationId xmlns:p14="http://schemas.microsoft.com/office/powerpoint/2010/main" val="761075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Photovoltaic Cells</a:t>
            </a:r>
            <a:endParaRPr lang="en-GB" dirty="0"/>
          </a:p>
        </p:txBody>
      </p:sp>
      <p:sp>
        <p:nvSpPr>
          <p:cNvPr id="14" name="Content Placeholder 1"/>
          <p:cNvSpPr>
            <a:spLocks noGrp="1"/>
          </p:cNvSpPr>
          <p:nvPr>
            <p:ph sz="half" idx="1"/>
          </p:nvPr>
        </p:nvSpPr>
        <p:spPr>
          <a:xfrm>
            <a:off x="228600" y="1895764"/>
            <a:ext cx="5181600" cy="4709315"/>
          </a:xfrm>
        </p:spPr>
        <p:txBody>
          <a:bodyPr>
            <a:noAutofit/>
          </a:bodyPr>
          <a:lstStyle/>
          <a:p>
            <a:r>
              <a:rPr lang="en-GB" sz="1800" dirty="0" smtClean="0"/>
              <a:t>PV cells are based around semi-conductors of which the  vast majority  use silicon</a:t>
            </a:r>
          </a:p>
          <a:p>
            <a:r>
              <a:rPr lang="en-GB" sz="1800" dirty="0" smtClean="0"/>
              <a:t>The atomic structure  of silicon is the key to understanding it’s behaviour as a semi-conductor</a:t>
            </a:r>
          </a:p>
          <a:p>
            <a:r>
              <a:rPr lang="en-US" sz="1800" dirty="0" smtClean="0"/>
              <a:t>A </a:t>
            </a:r>
            <a:r>
              <a:rPr lang="en-US" sz="1800" dirty="0"/>
              <a:t>s</a:t>
            </a:r>
            <a:r>
              <a:rPr lang="en-US" sz="1800" dirty="0" smtClean="0"/>
              <a:t>ilicon </a:t>
            </a:r>
            <a:r>
              <a:rPr lang="en-US" sz="1800" dirty="0"/>
              <a:t>atom has 14 electrons and 14 protons</a:t>
            </a:r>
            <a:endParaRPr lang="en-GB" sz="1800" dirty="0"/>
          </a:p>
        </p:txBody>
      </p:sp>
      <p:pic>
        <p:nvPicPr>
          <p:cNvPr id="8" name="Picture 7" descr="http://t1.gstatic.com/images?q=tbn:ANd9GcT87hgIv8tYSi0Fg36ZNCtuSFD61xFWVgs4-x5i0hIEN8hcEHq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134" y="2133600"/>
            <a:ext cx="1905000" cy="1699348"/>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87"/>
          <p:cNvGrpSpPr>
            <a:grpSpLocks/>
          </p:cNvGrpSpPr>
          <p:nvPr/>
        </p:nvGrpSpPr>
        <p:grpSpPr bwMode="auto">
          <a:xfrm>
            <a:off x="1168539" y="4022133"/>
            <a:ext cx="6841174" cy="2718234"/>
            <a:chOff x="304800" y="1371600"/>
            <a:chExt cx="8129172" cy="3352800"/>
          </a:xfrm>
        </p:grpSpPr>
        <p:sp>
          <p:nvSpPr>
            <p:cNvPr id="89" name="Oval 88"/>
            <p:cNvSpPr>
              <a:spLocks noChangeArrowheads="1"/>
            </p:cNvSpPr>
            <p:nvPr/>
          </p:nvSpPr>
          <p:spPr bwMode="auto">
            <a:xfrm>
              <a:off x="4412691" y="2033989"/>
              <a:ext cx="350994"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0" name="Text Box 117"/>
            <p:cNvSpPr txBox="1">
              <a:spLocks noChangeArrowheads="1"/>
            </p:cNvSpPr>
            <p:nvPr/>
          </p:nvSpPr>
          <p:spPr bwMode="auto">
            <a:xfrm>
              <a:off x="4412691" y="2033989"/>
              <a:ext cx="35099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91" name="Oval 90"/>
            <p:cNvSpPr>
              <a:spLocks noChangeArrowheads="1"/>
            </p:cNvSpPr>
            <p:nvPr/>
          </p:nvSpPr>
          <p:spPr bwMode="auto">
            <a:xfrm>
              <a:off x="4763685" y="2033989"/>
              <a:ext cx="345944"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2" name="Text Box 115"/>
            <p:cNvSpPr txBox="1">
              <a:spLocks noChangeArrowheads="1"/>
            </p:cNvSpPr>
            <p:nvPr/>
          </p:nvSpPr>
          <p:spPr bwMode="auto">
            <a:xfrm>
              <a:off x="4763685" y="2033989"/>
              <a:ext cx="345944" cy="3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93" name="Oval 92"/>
            <p:cNvSpPr>
              <a:spLocks noChangeArrowheads="1"/>
            </p:cNvSpPr>
            <p:nvPr/>
          </p:nvSpPr>
          <p:spPr bwMode="auto">
            <a:xfrm>
              <a:off x="4235931" y="1859577"/>
              <a:ext cx="1050457" cy="70141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4" name="Oval 93"/>
            <p:cNvSpPr>
              <a:spLocks noChangeArrowheads="1"/>
            </p:cNvSpPr>
            <p:nvPr/>
          </p:nvSpPr>
          <p:spPr bwMode="auto">
            <a:xfrm>
              <a:off x="5987114" y="2033989"/>
              <a:ext cx="350994"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5" name="Text Box 112"/>
            <p:cNvSpPr txBox="1">
              <a:spLocks noChangeArrowheads="1"/>
            </p:cNvSpPr>
            <p:nvPr/>
          </p:nvSpPr>
          <p:spPr bwMode="auto">
            <a:xfrm>
              <a:off x="5987114" y="2033989"/>
              <a:ext cx="35099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96" name="Oval 95"/>
            <p:cNvSpPr>
              <a:spLocks noChangeArrowheads="1"/>
            </p:cNvSpPr>
            <p:nvPr/>
          </p:nvSpPr>
          <p:spPr bwMode="auto">
            <a:xfrm>
              <a:off x="6338108" y="2033989"/>
              <a:ext cx="345944"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7" name="Text Box 110"/>
            <p:cNvSpPr txBox="1">
              <a:spLocks noChangeArrowheads="1"/>
            </p:cNvSpPr>
            <p:nvPr/>
          </p:nvSpPr>
          <p:spPr bwMode="auto">
            <a:xfrm>
              <a:off x="6338108" y="2033989"/>
              <a:ext cx="345944" cy="35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98" name="Oval 97"/>
            <p:cNvSpPr>
              <a:spLocks noChangeArrowheads="1"/>
            </p:cNvSpPr>
            <p:nvPr/>
          </p:nvSpPr>
          <p:spPr bwMode="auto">
            <a:xfrm>
              <a:off x="5810354" y="1859577"/>
              <a:ext cx="1050457" cy="70141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9" name="Oval 98"/>
            <p:cNvSpPr>
              <a:spLocks noChangeArrowheads="1"/>
            </p:cNvSpPr>
            <p:nvPr/>
          </p:nvSpPr>
          <p:spPr bwMode="auto">
            <a:xfrm>
              <a:off x="4412691" y="3084226"/>
              <a:ext cx="350994" cy="3500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00" name="Text Box 107"/>
            <p:cNvSpPr txBox="1">
              <a:spLocks noChangeArrowheads="1"/>
            </p:cNvSpPr>
            <p:nvPr/>
          </p:nvSpPr>
          <p:spPr bwMode="auto">
            <a:xfrm>
              <a:off x="4412691" y="3084226"/>
              <a:ext cx="35099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01" name="Oval 100"/>
            <p:cNvSpPr>
              <a:spLocks noChangeArrowheads="1"/>
            </p:cNvSpPr>
            <p:nvPr/>
          </p:nvSpPr>
          <p:spPr bwMode="auto">
            <a:xfrm>
              <a:off x="4763685" y="3084226"/>
              <a:ext cx="345944"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02" name="Text Box 105"/>
            <p:cNvSpPr txBox="1">
              <a:spLocks noChangeArrowheads="1"/>
            </p:cNvSpPr>
            <p:nvPr/>
          </p:nvSpPr>
          <p:spPr bwMode="auto">
            <a:xfrm>
              <a:off x="4763685" y="3084226"/>
              <a:ext cx="34594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03" name="Oval 102"/>
            <p:cNvSpPr>
              <a:spLocks noChangeArrowheads="1"/>
            </p:cNvSpPr>
            <p:nvPr/>
          </p:nvSpPr>
          <p:spPr bwMode="auto">
            <a:xfrm>
              <a:off x="4235931" y="2909814"/>
              <a:ext cx="1050457" cy="70141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04" name="Oval 103"/>
            <p:cNvSpPr>
              <a:spLocks noChangeArrowheads="1"/>
            </p:cNvSpPr>
            <p:nvPr/>
          </p:nvSpPr>
          <p:spPr bwMode="auto">
            <a:xfrm>
              <a:off x="5987114" y="3084226"/>
              <a:ext cx="350994" cy="3500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05" name="Text Box 102"/>
            <p:cNvSpPr txBox="1">
              <a:spLocks noChangeArrowheads="1"/>
            </p:cNvSpPr>
            <p:nvPr/>
          </p:nvSpPr>
          <p:spPr bwMode="auto">
            <a:xfrm>
              <a:off x="5987114" y="3084226"/>
              <a:ext cx="35099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06" name="Oval 105"/>
            <p:cNvSpPr>
              <a:spLocks noChangeArrowheads="1"/>
            </p:cNvSpPr>
            <p:nvPr/>
          </p:nvSpPr>
          <p:spPr bwMode="auto">
            <a:xfrm>
              <a:off x="6338108" y="3084226"/>
              <a:ext cx="345944"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07" name="Text Box 100"/>
            <p:cNvSpPr txBox="1">
              <a:spLocks noChangeArrowheads="1"/>
            </p:cNvSpPr>
            <p:nvPr/>
          </p:nvSpPr>
          <p:spPr bwMode="auto">
            <a:xfrm>
              <a:off x="6338108" y="3084226"/>
              <a:ext cx="345944" cy="3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b="1"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r>
                <a:rPr lang="en-US" altLang="zh-TW" sz="1600" b="1" dirty="0">
                  <a:latin typeface="Calibri" pitchFamily="34" charset="0"/>
                  <a:ea typeface="SimSun" pitchFamily="2" charset="-122"/>
                  <a:cs typeface="Times New Roman" pitchFamily="18" charset="0"/>
                </a:rPr>
                <a:t>-</a:t>
              </a:r>
              <a:endParaRPr lang="en-US" altLang="zh-TW" sz="1600" dirty="0">
                <a:ea typeface="SimSun" pitchFamily="2" charset="-122"/>
                <a:cs typeface="Times New Roman" pitchFamily="18" charset="0"/>
              </a:endParaRPr>
            </a:p>
          </p:txBody>
        </p:sp>
        <p:sp>
          <p:nvSpPr>
            <p:cNvPr id="108" name="Oval 107"/>
            <p:cNvSpPr>
              <a:spLocks noChangeArrowheads="1"/>
            </p:cNvSpPr>
            <p:nvPr/>
          </p:nvSpPr>
          <p:spPr bwMode="auto">
            <a:xfrm>
              <a:off x="5810354" y="2909814"/>
              <a:ext cx="1050457" cy="70141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09" name="Oval 108"/>
            <p:cNvSpPr>
              <a:spLocks noChangeArrowheads="1"/>
            </p:cNvSpPr>
            <p:nvPr/>
          </p:nvSpPr>
          <p:spPr bwMode="auto">
            <a:xfrm>
              <a:off x="4412691" y="4133207"/>
              <a:ext cx="350994" cy="3500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10" name="Text Box 97"/>
            <p:cNvSpPr txBox="1">
              <a:spLocks noChangeArrowheads="1"/>
            </p:cNvSpPr>
            <p:nvPr/>
          </p:nvSpPr>
          <p:spPr bwMode="auto">
            <a:xfrm>
              <a:off x="4412691" y="4133207"/>
              <a:ext cx="35099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11" name="Oval 110"/>
            <p:cNvSpPr>
              <a:spLocks noChangeArrowheads="1"/>
            </p:cNvSpPr>
            <p:nvPr/>
          </p:nvSpPr>
          <p:spPr bwMode="auto">
            <a:xfrm>
              <a:off x="4763685" y="4133207"/>
              <a:ext cx="347206"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12" name="Text Box 95"/>
            <p:cNvSpPr txBox="1">
              <a:spLocks noChangeArrowheads="1"/>
            </p:cNvSpPr>
            <p:nvPr/>
          </p:nvSpPr>
          <p:spPr bwMode="auto">
            <a:xfrm>
              <a:off x="4763685" y="4133207"/>
              <a:ext cx="347206" cy="3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13" name="Oval 112"/>
            <p:cNvSpPr>
              <a:spLocks noChangeArrowheads="1"/>
            </p:cNvSpPr>
            <p:nvPr/>
          </p:nvSpPr>
          <p:spPr bwMode="auto">
            <a:xfrm>
              <a:off x="4235931" y="3958795"/>
              <a:ext cx="1051720" cy="700158"/>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14" name="Oval 113"/>
            <p:cNvSpPr>
              <a:spLocks noChangeArrowheads="1"/>
            </p:cNvSpPr>
            <p:nvPr/>
          </p:nvSpPr>
          <p:spPr bwMode="auto">
            <a:xfrm>
              <a:off x="5987114" y="4133207"/>
              <a:ext cx="350994" cy="3500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15" name="Text Box 92"/>
            <p:cNvSpPr txBox="1">
              <a:spLocks noChangeArrowheads="1"/>
            </p:cNvSpPr>
            <p:nvPr/>
          </p:nvSpPr>
          <p:spPr bwMode="auto">
            <a:xfrm>
              <a:off x="5987114" y="4133207"/>
              <a:ext cx="350994"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16" name="Oval 115"/>
            <p:cNvSpPr>
              <a:spLocks noChangeArrowheads="1"/>
            </p:cNvSpPr>
            <p:nvPr/>
          </p:nvSpPr>
          <p:spPr bwMode="auto">
            <a:xfrm>
              <a:off x="6338108" y="4133207"/>
              <a:ext cx="347206"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17" name="Text Box 90"/>
            <p:cNvSpPr txBox="1">
              <a:spLocks noChangeArrowheads="1"/>
            </p:cNvSpPr>
            <p:nvPr/>
          </p:nvSpPr>
          <p:spPr bwMode="auto">
            <a:xfrm>
              <a:off x="6338108" y="4133207"/>
              <a:ext cx="347206" cy="35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18" name="Oval 117"/>
            <p:cNvSpPr>
              <a:spLocks noChangeArrowheads="1"/>
            </p:cNvSpPr>
            <p:nvPr/>
          </p:nvSpPr>
          <p:spPr bwMode="auto">
            <a:xfrm>
              <a:off x="5810354" y="3958795"/>
              <a:ext cx="1051720" cy="700158"/>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19" name="Oval 118"/>
            <p:cNvSpPr>
              <a:spLocks noChangeArrowheads="1"/>
            </p:cNvSpPr>
            <p:nvPr/>
          </p:nvSpPr>
          <p:spPr bwMode="auto">
            <a:xfrm>
              <a:off x="7560274" y="2032734"/>
              <a:ext cx="349731" cy="352588"/>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20" name="Text Box 87"/>
            <p:cNvSpPr txBox="1">
              <a:spLocks noChangeArrowheads="1"/>
            </p:cNvSpPr>
            <p:nvPr/>
          </p:nvSpPr>
          <p:spPr bwMode="auto">
            <a:xfrm>
              <a:off x="7560274" y="2032734"/>
              <a:ext cx="349731" cy="3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21" name="Oval 120"/>
            <p:cNvSpPr>
              <a:spLocks noChangeArrowheads="1"/>
            </p:cNvSpPr>
            <p:nvPr/>
          </p:nvSpPr>
          <p:spPr bwMode="auto">
            <a:xfrm>
              <a:off x="7910006" y="2032734"/>
              <a:ext cx="344681" cy="352588"/>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22" name="Text Box 85"/>
            <p:cNvSpPr txBox="1">
              <a:spLocks noChangeArrowheads="1"/>
            </p:cNvSpPr>
            <p:nvPr/>
          </p:nvSpPr>
          <p:spPr bwMode="auto">
            <a:xfrm>
              <a:off x="7910006" y="2032734"/>
              <a:ext cx="344681" cy="35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23" name="Oval 122"/>
            <p:cNvSpPr>
              <a:spLocks noChangeArrowheads="1"/>
            </p:cNvSpPr>
            <p:nvPr/>
          </p:nvSpPr>
          <p:spPr bwMode="auto">
            <a:xfrm>
              <a:off x="7383515" y="1859577"/>
              <a:ext cx="1047932" cy="70141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24" name="Oval 123"/>
            <p:cNvSpPr>
              <a:spLocks noChangeArrowheads="1"/>
            </p:cNvSpPr>
            <p:nvPr/>
          </p:nvSpPr>
          <p:spPr bwMode="auto">
            <a:xfrm>
              <a:off x="7560274" y="3084226"/>
              <a:ext cx="349731" cy="3500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25" name="Text Box 82"/>
            <p:cNvSpPr txBox="1">
              <a:spLocks noChangeArrowheads="1"/>
            </p:cNvSpPr>
            <p:nvPr/>
          </p:nvSpPr>
          <p:spPr bwMode="auto">
            <a:xfrm>
              <a:off x="7560274" y="3084226"/>
              <a:ext cx="349731"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26" name="Oval 125"/>
            <p:cNvSpPr>
              <a:spLocks noChangeArrowheads="1"/>
            </p:cNvSpPr>
            <p:nvPr/>
          </p:nvSpPr>
          <p:spPr bwMode="auto">
            <a:xfrm>
              <a:off x="7910006" y="3084226"/>
              <a:ext cx="347206"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27" name="Text Box 80"/>
            <p:cNvSpPr txBox="1">
              <a:spLocks noChangeArrowheads="1"/>
            </p:cNvSpPr>
            <p:nvPr/>
          </p:nvSpPr>
          <p:spPr bwMode="auto">
            <a:xfrm>
              <a:off x="7910006" y="3084226"/>
              <a:ext cx="347206" cy="3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28" name="Oval 127"/>
            <p:cNvSpPr>
              <a:spLocks noChangeArrowheads="1"/>
            </p:cNvSpPr>
            <p:nvPr/>
          </p:nvSpPr>
          <p:spPr bwMode="auto">
            <a:xfrm>
              <a:off x="7383515" y="2909814"/>
              <a:ext cx="1050457" cy="70141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29" name="Oval 128"/>
            <p:cNvSpPr>
              <a:spLocks noChangeArrowheads="1"/>
            </p:cNvSpPr>
            <p:nvPr/>
          </p:nvSpPr>
          <p:spPr bwMode="auto">
            <a:xfrm>
              <a:off x="7560274" y="4133207"/>
              <a:ext cx="349731" cy="3500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30" name="Text Box 77"/>
            <p:cNvSpPr txBox="1">
              <a:spLocks noChangeArrowheads="1"/>
            </p:cNvSpPr>
            <p:nvPr/>
          </p:nvSpPr>
          <p:spPr bwMode="auto">
            <a:xfrm>
              <a:off x="7560274" y="4133207"/>
              <a:ext cx="349731" cy="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31" name="Oval 130"/>
            <p:cNvSpPr>
              <a:spLocks noChangeArrowheads="1"/>
            </p:cNvSpPr>
            <p:nvPr/>
          </p:nvSpPr>
          <p:spPr bwMode="auto">
            <a:xfrm>
              <a:off x="7910006" y="4133207"/>
              <a:ext cx="347206" cy="351334"/>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32" name="Text Box 75"/>
            <p:cNvSpPr txBox="1">
              <a:spLocks noChangeArrowheads="1"/>
            </p:cNvSpPr>
            <p:nvPr/>
          </p:nvSpPr>
          <p:spPr bwMode="auto">
            <a:xfrm>
              <a:off x="7910006" y="4133207"/>
              <a:ext cx="347206" cy="35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dirty="0">
                  <a:latin typeface="Calibri" pitchFamily="34" charset="0"/>
                  <a:ea typeface="SimSun" pitchFamily="2" charset="-122"/>
                  <a:cs typeface="Times New Roman" pitchFamily="18" charset="0"/>
                </a:rPr>
                <a:t>14-</a:t>
              </a:r>
              <a:endParaRPr lang="en-US" altLang="zh-TW" sz="1200" dirty="0">
                <a:ea typeface="SimSun" pitchFamily="2" charset="-122"/>
                <a:cs typeface="Times New Roman" pitchFamily="18" charset="0"/>
              </a:endParaRPr>
            </a:p>
          </p:txBody>
        </p:sp>
        <p:sp>
          <p:nvSpPr>
            <p:cNvPr id="133" name="Oval 132"/>
            <p:cNvSpPr>
              <a:spLocks noChangeArrowheads="1"/>
            </p:cNvSpPr>
            <p:nvPr/>
          </p:nvSpPr>
          <p:spPr bwMode="auto">
            <a:xfrm>
              <a:off x="7383515" y="3960050"/>
              <a:ext cx="1050457" cy="6989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34" name="AutoShape 5"/>
            <p:cNvSpPr>
              <a:spLocks noChangeArrowheads="1"/>
            </p:cNvSpPr>
            <p:nvPr/>
          </p:nvSpPr>
          <p:spPr bwMode="auto">
            <a:xfrm>
              <a:off x="685800" y="2514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-e-</a:t>
              </a:r>
            </a:p>
          </p:txBody>
        </p:sp>
        <p:sp>
          <p:nvSpPr>
            <p:cNvPr id="135" name="AutoShape 8"/>
            <p:cNvSpPr>
              <a:spLocks noChangeArrowheads="1"/>
            </p:cNvSpPr>
            <p:nvPr/>
          </p:nvSpPr>
          <p:spPr bwMode="auto">
            <a:xfrm>
              <a:off x="1447800" y="3581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36" name="AutoShape 11"/>
            <p:cNvSpPr>
              <a:spLocks noChangeArrowheads="1"/>
            </p:cNvSpPr>
            <p:nvPr/>
          </p:nvSpPr>
          <p:spPr bwMode="auto">
            <a:xfrm>
              <a:off x="457200" y="3581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37" name="AutoShape 12"/>
            <p:cNvSpPr>
              <a:spLocks noChangeArrowheads="1"/>
            </p:cNvSpPr>
            <p:nvPr/>
          </p:nvSpPr>
          <p:spPr bwMode="auto">
            <a:xfrm>
              <a:off x="609600" y="37338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38" name="AutoShape 13"/>
            <p:cNvSpPr>
              <a:spLocks noChangeArrowheads="1"/>
            </p:cNvSpPr>
            <p:nvPr/>
          </p:nvSpPr>
          <p:spPr bwMode="auto">
            <a:xfrm>
              <a:off x="762000" y="3886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39" name="AutoShape 14"/>
            <p:cNvSpPr>
              <a:spLocks noChangeArrowheads="1"/>
            </p:cNvSpPr>
            <p:nvPr/>
          </p:nvSpPr>
          <p:spPr bwMode="auto">
            <a:xfrm>
              <a:off x="914400" y="4038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40" name="AutoShape 15"/>
            <p:cNvSpPr>
              <a:spLocks noChangeArrowheads="1"/>
            </p:cNvSpPr>
            <p:nvPr/>
          </p:nvSpPr>
          <p:spPr bwMode="auto">
            <a:xfrm>
              <a:off x="1066800" y="41910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41" name="AutoShape 19"/>
            <p:cNvSpPr>
              <a:spLocks noChangeArrowheads="1"/>
            </p:cNvSpPr>
            <p:nvPr/>
          </p:nvSpPr>
          <p:spPr bwMode="auto">
            <a:xfrm>
              <a:off x="1828800" y="3657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42" name="Oval 141"/>
            <p:cNvSpPr>
              <a:spLocks noChangeArrowheads="1"/>
            </p:cNvSpPr>
            <p:nvPr/>
          </p:nvSpPr>
          <p:spPr bwMode="auto">
            <a:xfrm>
              <a:off x="533400" y="1752600"/>
              <a:ext cx="2743200" cy="2590800"/>
            </a:xfrm>
            <a:prstGeom prst="ellipse">
              <a:avLst/>
            </a:prstGeom>
            <a:solidFill>
              <a:schemeClr val="accent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Oval 142"/>
            <p:cNvSpPr>
              <a:spLocks noChangeArrowheads="1"/>
            </p:cNvSpPr>
            <p:nvPr/>
          </p:nvSpPr>
          <p:spPr bwMode="auto">
            <a:xfrm>
              <a:off x="1295400" y="2286000"/>
              <a:ext cx="1447800" cy="1447800"/>
            </a:xfrm>
            <a:prstGeom prst="ellipse">
              <a:avLst/>
            </a:prstGeom>
            <a:solidFill>
              <a:schemeClr val="accent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Oval 143"/>
            <p:cNvSpPr>
              <a:spLocks noChangeArrowheads="1"/>
            </p:cNvSpPr>
            <p:nvPr/>
          </p:nvSpPr>
          <p:spPr bwMode="auto">
            <a:xfrm>
              <a:off x="1676400" y="2743200"/>
              <a:ext cx="381000" cy="381000"/>
            </a:xfrm>
            <a:prstGeom prst="ellipse">
              <a:avLst/>
            </a:prstGeom>
            <a:solidFill>
              <a:srgbClr val="FF0066"/>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N</a:t>
              </a:r>
            </a:p>
          </p:txBody>
        </p:sp>
        <p:sp>
          <p:nvSpPr>
            <p:cNvPr id="145" name="Oval 144"/>
            <p:cNvSpPr>
              <a:spLocks noChangeArrowheads="1"/>
            </p:cNvSpPr>
            <p:nvPr/>
          </p:nvSpPr>
          <p:spPr bwMode="auto">
            <a:xfrm>
              <a:off x="304800" y="1371600"/>
              <a:ext cx="3352800" cy="3352800"/>
            </a:xfrm>
            <a:prstGeom prst="ellipse">
              <a:avLst/>
            </a:prstGeom>
            <a:solidFill>
              <a:schemeClr val="accent1"/>
            </a:solidFill>
            <a:ln w="38100">
              <a:solidFill>
                <a:schemeClr val="tx1"/>
              </a:solidFill>
              <a:prstDash val="dash"/>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6" name="Oval 145"/>
            <p:cNvSpPr>
              <a:spLocks noChangeArrowheads="1"/>
            </p:cNvSpPr>
            <p:nvPr/>
          </p:nvSpPr>
          <p:spPr bwMode="auto">
            <a:xfrm>
              <a:off x="762000" y="1828800"/>
              <a:ext cx="2438400" cy="2438400"/>
            </a:xfrm>
            <a:prstGeom prst="ellipse">
              <a:avLst/>
            </a:prstGeom>
            <a:solidFill>
              <a:schemeClr val="accent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7" name="Oval 146"/>
            <p:cNvSpPr>
              <a:spLocks noChangeArrowheads="1"/>
            </p:cNvSpPr>
            <p:nvPr/>
          </p:nvSpPr>
          <p:spPr bwMode="auto">
            <a:xfrm>
              <a:off x="1219200" y="2286000"/>
              <a:ext cx="1524000" cy="1524000"/>
            </a:xfrm>
            <a:prstGeom prst="ellipse">
              <a:avLst/>
            </a:prstGeom>
            <a:solidFill>
              <a:schemeClr val="accent1"/>
            </a:solidFill>
            <a:ln w="2857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AutoShape 31"/>
            <p:cNvSpPr>
              <a:spLocks noChangeArrowheads="1"/>
            </p:cNvSpPr>
            <p:nvPr/>
          </p:nvSpPr>
          <p:spPr bwMode="auto">
            <a:xfrm>
              <a:off x="1752600" y="2133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49" name="AutoShape 32"/>
            <p:cNvSpPr>
              <a:spLocks noChangeArrowheads="1"/>
            </p:cNvSpPr>
            <p:nvPr/>
          </p:nvSpPr>
          <p:spPr bwMode="auto">
            <a:xfrm>
              <a:off x="1905000" y="3657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0" name="AutoShape 33"/>
            <p:cNvSpPr>
              <a:spLocks noChangeArrowheads="1"/>
            </p:cNvSpPr>
            <p:nvPr/>
          </p:nvSpPr>
          <p:spPr bwMode="auto">
            <a:xfrm>
              <a:off x="609600" y="30480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1" name="AutoShape 36"/>
            <p:cNvSpPr>
              <a:spLocks noChangeArrowheads="1"/>
            </p:cNvSpPr>
            <p:nvPr/>
          </p:nvSpPr>
          <p:spPr bwMode="auto">
            <a:xfrm>
              <a:off x="2895600" y="3505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2" name="AutoShape 37"/>
            <p:cNvSpPr>
              <a:spLocks noChangeArrowheads="1"/>
            </p:cNvSpPr>
            <p:nvPr/>
          </p:nvSpPr>
          <p:spPr bwMode="auto">
            <a:xfrm>
              <a:off x="3048000" y="2819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3" name="AutoShape 38"/>
            <p:cNvSpPr>
              <a:spLocks noChangeArrowheads="1"/>
            </p:cNvSpPr>
            <p:nvPr/>
          </p:nvSpPr>
          <p:spPr bwMode="auto">
            <a:xfrm>
              <a:off x="2667000" y="2057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4" name="AutoShape 39"/>
            <p:cNvSpPr>
              <a:spLocks noChangeArrowheads="1"/>
            </p:cNvSpPr>
            <p:nvPr/>
          </p:nvSpPr>
          <p:spPr bwMode="auto">
            <a:xfrm>
              <a:off x="1600200" y="1676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e</a:t>
              </a:r>
              <a:r>
                <a:rPr lang="en-US" sz="2400" b="1" baseline="30000" dirty="0"/>
                <a:t>-</a:t>
              </a:r>
            </a:p>
          </p:txBody>
        </p:sp>
        <p:sp>
          <p:nvSpPr>
            <p:cNvPr id="155" name="AutoShape 40"/>
            <p:cNvSpPr>
              <a:spLocks noChangeArrowheads="1"/>
            </p:cNvSpPr>
            <p:nvPr/>
          </p:nvSpPr>
          <p:spPr bwMode="auto">
            <a:xfrm>
              <a:off x="838200" y="2133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6" name="AutoShape 41"/>
            <p:cNvSpPr>
              <a:spLocks noChangeArrowheads="1"/>
            </p:cNvSpPr>
            <p:nvPr/>
          </p:nvSpPr>
          <p:spPr bwMode="auto">
            <a:xfrm>
              <a:off x="2133600" y="4038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7" name="AutoShape 42"/>
            <p:cNvSpPr>
              <a:spLocks noChangeArrowheads="1"/>
            </p:cNvSpPr>
            <p:nvPr/>
          </p:nvSpPr>
          <p:spPr bwMode="auto">
            <a:xfrm>
              <a:off x="1066800" y="38100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8" name="AutoShape 38"/>
            <p:cNvSpPr>
              <a:spLocks noChangeArrowheads="1"/>
            </p:cNvSpPr>
            <p:nvPr/>
          </p:nvSpPr>
          <p:spPr bwMode="auto">
            <a:xfrm>
              <a:off x="3124200" y="18288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9" name="AutoShape 38"/>
            <p:cNvSpPr>
              <a:spLocks noChangeArrowheads="1"/>
            </p:cNvSpPr>
            <p:nvPr/>
          </p:nvSpPr>
          <p:spPr bwMode="auto">
            <a:xfrm>
              <a:off x="685800" y="1600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60" name="AutoShape 41"/>
            <p:cNvSpPr>
              <a:spLocks noChangeArrowheads="1"/>
            </p:cNvSpPr>
            <p:nvPr/>
          </p:nvSpPr>
          <p:spPr bwMode="auto">
            <a:xfrm>
              <a:off x="2514600" y="4419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61" name="AutoShape 41"/>
            <p:cNvSpPr>
              <a:spLocks noChangeArrowheads="1"/>
            </p:cNvSpPr>
            <p:nvPr/>
          </p:nvSpPr>
          <p:spPr bwMode="auto">
            <a:xfrm>
              <a:off x="457200" y="3886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62" name="Oval 161"/>
            <p:cNvSpPr>
              <a:spLocks noChangeArrowheads="1"/>
            </p:cNvSpPr>
            <p:nvPr/>
          </p:nvSpPr>
          <p:spPr bwMode="auto">
            <a:xfrm>
              <a:off x="1752600" y="2819400"/>
              <a:ext cx="457200" cy="38100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63" name="Text Box 107"/>
            <p:cNvSpPr txBox="1">
              <a:spLocks noChangeArrowheads="1"/>
            </p:cNvSpPr>
            <p:nvPr/>
          </p:nvSpPr>
          <p:spPr bwMode="auto">
            <a:xfrm>
              <a:off x="1828800" y="2819400"/>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200" b="1" dirty="0">
                  <a:latin typeface="Calibri" pitchFamily="34" charset="0"/>
                  <a:ea typeface="SimSun" pitchFamily="2" charset="-122"/>
                  <a:cs typeface="Times New Roman" pitchFamily="18" charset="0"/>
                </a:rPr>
                <a:t>14+</a:t>
              </a:r>
              <a:endParaRPr lang="en-US" altLang="zh-TW" sz="1200" b="1" dirty="0">
                <a:ea typeface="SimSun" pitchFamily="2" charset="-122"/>
                <a:cs typeface="Times New Roman" pitchFamily="18" charset="0"/>
              </a:endParaRPr>
            </a:p>
          </p:txBody>
        </p:sp>
        <p:cxnSp>
          <p:nvCxnSpPr>
            <p:cNvPr id="164" name="Straight Connector 163"/>
            <p:cNvCxnSpPr>
              <a:stCxn id="158" idx="5"/>
              <a:endCxn id="103" idx="0"/>
            </p:cNvCxnSpPr>
            <p:nvPr/>
          </p:nvCxnSpPr>
          <p:spPr>
            <a:xfrm rot="16200000" flipH="1">
              <a:off x="3662170" y="1811372"/>
              <a:ext cx="820738" cy="137629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2819271" y="3581400"/>
              <a:ext cx="1904903" cy="914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9146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Photovoltaic Cells</a:t>
            </a:r>
            <a:endParaRPr lang="en-GB" dirty="0"/>
          </a:p>
        </p:txBody>
      </p:sp>
      <p:sp>
        <p:nvSpPr>
          <p:cNvPr id="14" name="Content Placeholder 1"/>
          <p:cNvSpPr>
            <a:spLocks noGrp="1"/>
          </p:cNvSpPr>
          <p:nvPr>
            <p:ph sz="half" idx="1"/>
          </p:nvPr>
        </p:nvSpPr>
        <p:spPr>
          <a:xfrm>
            <a:off x="228600" y="1895764"/>
            <a:ext cx="4800600" cy="4709315"/>
          </a:xfrm>
        </p:spPr>
        <p:txBody>
          <a:bodyPr>
            <a:noAutofit/>
          </a:bodyPr>
          <a:lstStyle/>
          <a:p>
            <a:r>
              <a:rPr lang="en-US" sz="1800" dirty="0"/>
              <a:t>The outer 4 electrons, together with the 4 from their adjacent atoms, form </a:t>
            </a:r>
            <a:r>
              <a:rPr lang="en-US" sz="1800" dirty="0" smtClean="0"/>
              <a:t>octets which </a:t>
            </a:r>
            <a:r>
              <a:rPr lang="en-US" sz="1800" dirty="0"/>
              <a:t>is a stable </a:t>
            </a:r>
            <a:r>
              <a:rPr lang="en-US" sz="1800" dirty="0" smtClean="0"/>
              <a:t>crystalline structure</a:t>
            </a:r>
          </a:p>
          <a:p>
            <a:r>
              <a:rPr lang="en-US" sz="1800" dirty="0" smtClean="0"/>
              <a:t>Electrons </a:t>
            </a:r>
            <a:r>
              <a:rPr lang="en-US" sz="1800" dirty="0"/>
              <a:t>don’t “</a:t>
            </a:r>
            <a:r>
              <a:rPr lang="en-US" sz="1800" dirty="0" smtClean="0"/>
              <a:t>wander </a:t>
            </a:r>
            <a:r>
              <a:rPr lang="en-US" sz="1800" dirty="0"/>
              <a:t>off” </a:t>
            </a:r>
            <a:r>
              <a:rPr lang="en-US" sz="1800" dirty="0" smtClean="0"/>
              <a:t>(from </a:t>
            </a:r>
            <a:r>
              <a:rPr lang="en-US" sz="1800" dirty="0"/>
              <a:t>this </a:t>
            </a:r>
            <a:r>
              <a:rPr lang="en-US" sz="1800" dirty="0" smtClean="0"/>
              <a:t>structure</a:t>
            </a:r>
          </a:p>
          <a:p>
            <a:pPr lvl="1"/>
            <a:r>
              <a:rPr lang="en-GB" sz="1600" dirty="0" smtClean="0"/>
              <a:t>To remove electrons from these stable covalent bonds requires energy</a:t>
            </a:r>
          </a:p>
          <a:p>
            <a:pPr lvl="1"/>
            <a:r>
              <a:rPr lang="en-GB" sz="1600" dirty="0" smtClean="0"/>
              <a:t>Essentially enough  energy has to be inputted to get electrons to jump across an ‘energy gap’ into the conduction band</a:t>
            </a:r>
          </a:p>
          <a:p>
            <a:pPr lvl="1"/>
            <a:r>
              <a:rPr lang="en-GB" sz="1600" dirty="0" smtClean="0"/>
              <a:t>The size of the band gap determines whether the substance is a conductor, semiconductor or an insulator</a:t>
            </a:r>
          </a:p>
        </p:txBody>
      </p:sp>
      <p:pic>
        <p:nvPicPr>
          <p:cNvPr id="43010" name="Picture 2" descr="http://pveducation.org/sites/default/files/PVCDROM/PN-Junction/Images/BOND-S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32709"/>
            <a:ext cx="325755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4"/>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4250" y="4775200"/>
            <a:ext cx="3265714" cy="1828800"/>
          </a:xfrm>
          <a:prstGeom prst="rect">
            <a:avLst/>
          </a:prstGeom>
        </p:spPr>
      </p:pic>
    </p:spTree>
    <p:extLst>
      <p:ext uri="{BB962C8B-B14F-4D97-AF65-F5344CB8AC3E}">
        <p14:creationId xmlns:p14="http://schemas.microsoft.com/office/powerpoint/2010/main" val="21754681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Photovoltaic Cells</a:t>
            </a:r>
            <a:endParaRPr lang="en-GB" dirty="0"/>
          </a:p>
        </p:txBody>
      </p:sp>
      <p:sp>
        <p:nvSpPr>
          <p:cNvPr id="14" name="Content Placeholder 1"/>
          <p:cNvSpPr>
            <a:spLocks noGrp="1"/>
          </p:cNvSpPr>
          <p:nvPr>
            <p:ph sz="half" idx="1"/>
          </p:nvPr>
        </p:nvSpPr>
        <p:spPr>
          <a:xfrm>
            <a:off x="228599" y="1895764"/>
            <a:ext cx="8017913" cy="1838036"/>
          </a:xfrm>
        </p:spPr>
        <p:txBody>
          <a:bodyPr>
            <a:noAutofit/>
          </a:bodyPr>
          <a:lstStyle/>
          <a:p>
            <a:r>
              <a:rPr lang="en-US" sz="1800" dirty="0"/>
              <a:t>When sunlight strikes a piece of </a:t>
            </a:r>
            <a:r>
              <a:rPr lang="en-US" sz="1800" dirty="0" smtClean="0"/>
              <a:t>silicon</a:t>
            </a:r>
            <a:r>
              <a:rPr lang="en-US" sz="1800" dirty="0"/>
              <a:t>, however, the solar energy knocks and frees electrons from their atom structure (the octets structure</a:t>
            </a:r>
            <a:r>
              <a:rPr lang="en-US" sz="1800" dirty="0" smtClean="0"/>
              <a:t>)</a:t>
            </a:r>
          </a:p>
          <a:p>
            <a:r>
              <a:rPr lang="en-US" sz="1800" dirty="0"/>
              <a:t>The freed electrons randomly move within the </a:t>
            </a:r>
            <a:r>
              <a:rPr lang="en-US" sz="1800" dirty="0" smtClean="0"/>
              <a:t>material </a:t>
            </a:r>
          </a:p>
          <a:p>
            <a:r>
              <a:rPr lang="en-US" sz="1800" dirty="0" smtClean="0"/>
              <a:t>This </a:t>
            </a:r>
            <a:r>
              <a:rPr lang="en-US" sz="1800" dirty="0"/>
              <a:t>random motion of charge cannot be utilized for power </a:t>
            </a:r>
            <a:r>
              <a:rPr lang="en-US" sz="1800" dirty="0" smtClean="0"/>
              <a:t>generation</a:t>
            </a:r>
          </a:p>
          <a:p>
            <a:pPr lvl="2"/>
            <a:r>
              <a:rPr lang="en-US" sz="1600" dirty="0" smtClean="0"/>
              <a:t>In </a:t>
            </a:r>
            <a:r>
              <a:rPr lang="en-US" sz="1600" dirty="0"/>
              <a:t>order to utilize the energy from the sun,  this flow of charges must be </a:t>
            </a:r>
            <a:r>
              <a:rPr lang="en-US" sz="1600" u="sng" dirty="0"/>
              <a:t>directed in one </a:t>
            </a:r>
            <a:r>
              <a:rPr lang="en-US" sz="1600" u="sng" dirty="0" smtClean="0"/>
              <a:t>direction</a:t>
            </a:r>
          </a:p>
          <a:p>
            <a:pPr lvl="2"/>
            <a:r>
              <a:rPr lang="en-US" sz="1600" dirty="0" smtClean="0"/>
              <a:t>By using silicon within a </a:t>
            </a:r>
            <a:r>
              <a:rPr lang="en-US" sz="1600" dirty="0" err="1" smtClean="0"/>
              <a:t>pn</a:t>
            </a:r>
            <a:r>
              <a:rPr lang="en-US" sz="1600" dirty="0"/>
              <a:t>-</a:t>
            </a:r>
            <a:r>
              <a:rPr lang="en-US" sz="1600" dirty="0" smtClean="0"/>
              <a:t>junction configuration, the flow of electrons can be directed</a:t>
            </a:r>
            <a:endParaRPr lang="en-US" sz="1600" dirty="0"/>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a:grpSpLocks/>
          </p:cNvGrpSpPr>
          <p:nvPr/>
        </p:nvGrpSpPr>
        <p:grpSpPr bwMode="auto">
          <a:xfrm>
            <a:off x="1606534" y="3870344"/>
            <a:ext cx="6214439" cy="3059993"/>
            <a:chOff x="304800" y="838200"/>
            <a:chExt cx="8651864" cy="4340227"/>
          </a:xfrm>
        </p:grpSpPr>
        <p:grpSp>
          <p:nvGrpSpPr>
            <p:cNvPr id="9" name="Group 8"/>
            <p:cNvGrpSpPr>
              <a:grpSpLocks noChangeAspect="1"/>
            </p:cNvGrpSpPr>
            <p:nvPr/>
          </p:nvGrpSpPr>
          <p:grpSpPr bwMode="auto">
            <a:xfrm>
              <a:off x="3886196" y="838200"/>
              <a:ext cx="5070468" cy="4340227"/>
              <a:chOff x="2527" y="1070"/>
              <a:chExt cx="4016" cy="3459"/>
            </a:xfrm>
          </p:grpSpPr>
          <p:sp>
            <p:nvSpPr>
              <p:cNvPr id="43" name="Oval 42"/>
              <p:cNvSpPr>
                <a:spLocks noChangeArrowheads="1"/>
              </p:cNvSpPr>
              <p:nvPr/>
            </p:nvSpPr>
            <p:spPr bwMode="auto">
              <a:xfrm>
                <a:off x="4881" y="3138"/>
                <a:ext cx="277" cy="279"/>
              </a:xfrm>
              <a:prstGeom prst="ellipse">
                <a:avLst/>
              </a:prstGeom>
              <a:solidFill>
                <a:srgbClr val="FF0000"/>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44" name="AutoShape 119"/>
              <p:cNvSpPr>
                <a:spLocks noChangeAspect="1" noChangeArrowheads="1" noTextEdit="1"/>
              </p:cNvSpPr>
              <p:nvPr/>
            </p:nvSpPr>
            <p:spPr bwMode="auto">
              <a:xfrm>
                <a:off x="2527" y="1070"/>
                <a:ext cx="4016" cy="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Oval 44"/>
              <p:cNvSpPr>
                <a:spLocks noChangeArrowheads="1"/>
              </p:cNvSpPr>
              <p:nvPr/>
            </p:nvSpPr>
            <p:spPr bwMode="auto">
              <a:xfrm>
                <a:off x="2944" y="2023"/>
                <a:ext cx="278"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46" name="Text Box 117"/>
              <p:cNvSpPr txBox="1">
                <a:spLocks noChangeArrowheads="1"/>
              </p:cNvSpPr>
              <p:nvPr/>
            </p:nvSpPr>
            <p:spPr bwMode="auto">
              <a:xfrm>
                <a:off x="2944" y="2023"/>
                <a:ext cx="27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47" name="Oval 46"/>
              <p:cNvSpPr>
                <a:spLocks noChangeArrowheads="1"/>
              </p:cNvSpPr>
              <p:nvPr/>
            </p:nvSpPr>
            <p:spPr bwMode="auto">
              <a:xfrm>
                <a:off x="3222" y="2023"/>
                <a:ext cx="274"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48" name="Text Box 115"/>
              <p:cNvSpPr txBox="1">
                <a:spLocks noChangeArrowheads="1"/>
              </p:cNvSpPr>
              <p:nvPr/>
            </p:nvSpPr>
            <p:spPr bwMode="auto">
              <a:xfrm>
                <a:off x="3222" y="2023"/>
                <a:ext cx="27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49" name="Oval 48"/>
              <p:cNvSpPr>
                <a:spLocks noChangeArrowheads="1"/>
              </p:cNvSpPr>
              <p:nvPr/>
            </p:nvSpPr>
            <p:spPr bwMode="auto">
              <a:xfrm>
                <a:off x="2804" y="1884"/>
                <a:ext cx="832" cy="55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0" name="Oval 49"/>
              <p:cNvSpPr>
                <a:spLocks noChangeArrowheads="1"/>
              </p:cNvSpPr>
              <p:nvPr/>
            </p:nvSpPr>
            <p:spPr bwMode="auto">
              <a:xfrm>
                <a:off x="4191" y="2023"/>
                <a:ext cx="278"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1" name="Text Box 112"/>
              <p:cNvSpPr txBox="1">
                <a:spLocks noChangeArrowheads="1"/>
              </p:cNvSpPr>
              <p:nvPr/>
            </p:nvSpPr>
            <p:spPr bwMode="auto">
              <a:xfrm>
                <a:off x="4191" y="2023"/>
                <a:ext cx="27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52" name="Oval 51"/>
              <p:cNvSpPr>
                <a:spLocks noChangeArrowheads="1"/>
              </p:cNvSpPr>
              <p:nvPr/>
            </p:nvSpPr>
            <p:spPr bwMode="auto">
              <a:xfrm>
                <a:off x="4469" y="2023"/>
                <a:ext cx="274"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3" name="Text Box 110"/>
              <p:cNvSpPr txBox="1">
                <a:spLocks noChangeArrowheads="1"/>
              </p:cNvSpPr>
              <p:nvPr/>
            </p:nvSpPr>
            <p:spPr bwMode="auto">
              <a:xfrm>
                <a:off x="4469" y="2023"/>
                <a:ext cx="27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54" name="Oval 53"/>
              <p:cNvSpPr>
                <a:spLocks noChangeArrowheads="1"/>
              </p:cNvSpPr>
              <p:nvPr/>
            </p:nvSpPr>
            <p:spPr bwMode="auto">
              <a:xfrm>
                <a:off x="4051" y="1884"/>
                <a:ext cx="832" cy="55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5" name="Oval 54"/>
              <p:cNvSpPr>
                <a:spLocks noChangeArrowheads="1"/>
              </p:cNvSpPr>
              <p:nvPr/>
            </p:nvSpPr>
            <p:spPr bwMode="auto">
              <a:xfrm>
                <a:off x="2944" y="2860"/>
                <a:ext cx="278" cy="2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6" name="Text Box 107"/>
              <p:cNvSpPr txBox="1">
                <a:spLocks noChangeArrowheads="1"/>
              </p:cNvSpPr>
              <p:nvPr/>
            </p:nvSpPr>
            <p:spPr bwMode="auto">
              <a:xfrm>
                <a:off x="2944" y="2860"/>
                <a:ext cx="27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57" name="Oval 56"/>
              <p:cNvSpPr>
                <a:spLocks noChangeArrowheads="1"/>
              </p:cNvSpPr>
              <p:nvPr/>
            </p:nvSpPr>
            <p:spPr bwMode="auto">
              <a:xfrm>
                <a:off x="3222" y="2860"/>
                <a:ext cx="274"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58" name="Text Box 105"/>
              <p:cNvSpPr txBox="1">
                <a:spLocks noChangeArrowheads="1"/>
              </p:cNvSpPr>
              <p:nvPr/>
            </p:nvSpPr>
            <p:spPr bwMode="auto">
              <a:xfrm>
                <a:off x="3222" y="2860"/>
                <a:ext cx="27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59" name="Oval 58"/>
              <p:cNvSpPr>
                <a:spLocks noChangeArrowheads="1"/>
              </p:cNvSpPr>
              <p:nvPr/>
            </p:nvSpPr>
            <p:spPr bwMode="auto">
              <a:xfrm>
                <a:off x="2804" y="2721"/>
                <a:ext cx="832" cy="55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0" name="Oval 59"/>
              <p:cNvSpPr>
                <a:spLocks noChangeArrowheads="1"/>
              </p:cNvSpPr>
              <p:nvPr/>
            </p:nvSpPr>
            <p:spPr bwMode="auto">
              <a:xfrm>
                <a:off x="4191" y="2860"/>
                <a:ext cx="278" cy="2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1" name="Text Box 102"/>
              <p:cNvSpPr txBox="1">
                <a:spLocks noChangeArrowheads="1"/>
              </p:cNvSpPr>
              <p:nvPr/>
            </p:nvSpPr>
            <p:spPr bwMode="auto">
              <a:xfrm>
                <a:off x="4191" y="2768"/>
                <a:ext cx="27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62" name="Oval 61"/>
              <p:cNvSpPr>
                <a:spLocks noChangeArrowheads="1"/>
              </p:cNvSpPr>
              <p:nvPr/>
            </p:nvSpPr>
            <p:spPr bwMode="auto">
              <a:xfrm>
                <a:off x="4469" y="2860"/>
                <a:ext cx="274"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3" name="Text Box 100"/>
              <p:cNvSpPr txBox="1">
                <a:spLocks noChangeArrowheads="1"/>
              </p:cNvSpPr>
              <p:nvPr/>
            </p:nvSpPr>
            <p:spPr bwMode="auto">
              <a:xfrm>
                <a:off x="4469" y="2766"/>
                <a:ext cx="27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b="1" dirty="0">
                    <a:latin typeface="Calibri" pitchFamily="34" charset="0"/>
                    <a:ea typeface="SimSun" pitchFamily="2" charset="-122"/>
                    <a:cs typeface="Times New Roman" pitchFamily="18" charset="0"/>
                  </a:rPr>
                  <a:t> </a:t>
                </a:r>
                <a:r>
                  <a:rPr lang="en-US" altLang="zh-TW" sz="1000" b="1" dirty="0">
                    <a:latin typeface="Calibri" pitchFamily="34" charset="0"/>
                    <a:ea typeface="SimSun" pitchFamily="2" charset="-122"/>
                    <a:cs typeface="Times New Roman" pitchFamily="18" charset="0"/>
                  </a:rPr>
                  <a:t>13-</a:t>
                </a:r>
                <a:endParaRPr lang="en-US" altLang="zh-TW" sz="1000" dirty="0">
                  <a:ea typeface="SimSun" pitchFamily="2" charset="-122"/>
                  <a:cs typeface="Times New Roman" pitchFamily="18" charset="0"/>
                </a:endParaRPr>
              </a:p>
            </p:txBody>
          </p:sp>
          <p:sp>
            <p:nvSpPr>
              <p:cNvPr id="64" name="Oval 63"/>
              <p:cNvSpPr>
                <a:spLocks noChangeArrowheads="1"/>
              </p:cNvSpPr>
              <p:nvPr/>
            </p:nvSpPr>
            <p:spPr bwMode="auto">
              <a:xfrm>
                <a:off x="4051" y="2721"/>
                <a:ext cx="832" cy="55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5" name="Oval 64"/>
              <p:cNvSpPr>
                <a:spLocks noChangeArrowheads="1"/>
              </p:cNvSpPr>
              <p:nvPr/>
            </p:nvSpPr>
            <p:spPr bwMode="auto">
              <a:xfrm>
                <a:off x="2944" y="3696"/>
                <a:ext cx="278" cy="2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6" name="Text Box 97"/>
              <p:cNvSpPr txBox="1">
                <a:spLocks noChangeArrowheads="1"/>
              </p:cNvSpPr>
              <p:nvPr/>
            </p:nvSpPr>
            <p:spPr bwMode="auto">
              <a:xfrm>
                <a:off x="2944" y="3696"/>
                <a:ext cx="27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67" name="Oval 66"/>
              <p:cNvSpPr>
                <a:spLocks noChangeArrowheads="1"/>
              </p:cNvSpPr>
              <p:nvPr/>
            </p:nvSpPr>
            <p:spPr bwMode="auto">
              <a:xfrm>
                <a:off x="3222" y="3696"/>
                <a:ext cx="275"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68" name="Text Box 95"/>
              <p:cNvSpPr txBox="1">
                <a:spLocks noChangeArrowheads="1"/>
              </p:cNvSpPr>
              <p:nvPr/>
            </p:nvSpPr>
            <p:spPr bwMode="auto">
              <a:xfrm>
                <a:off x="3222" y="3696"/>
                <a:ext cx="27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69" name="Oval 68"/>
              <p:cNvSpPr>
                <a:spLocks noChangeArrowheads="1"/>
              </p:cNvSpPr>
              <p:nvPr/>
            </p:nvSpPr>
            <p:spPr bwMode="auto">
              <a:xfrm>
                <a:off x="2804" y="3557"/>
                <a:ext cx="833" cy="558"/>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0" name="Oval 69"/>
              <p:cNvSpPr>
                <a:spLocks noChangeArrowheads="1"/>
              </p:cNvSpPr>
              <p:nvPr/>
            </p:nvSpPr>
            <p:spPr bwMode="auto">
              <a:xfrm>
                <a:off x="4191" y="3696"/>
                <a:ext cx="278" cy="2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1" name="Text Box 92"/>
              <p:cNvSpPr txBox="1">
                <a:spLocks noChangeArrowheads="1"/>
              </p:cNvSpPr>
              <p:nvPr/>
            </p:nvSpPr>
            <p:spPr bwMode="auto">
              <a:xfrm>
                <a:off x="4191" y="3696"/>
                <a:ext cx="27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72" name="Oval 71"/>
              <p:cNvSpPr>
                <a:spLocks noChangeArrowheads="1"/>
              </p:cNvSpPr>
              <p:nvPr/>
            </p:nvSpPr>
            <p:spPr bwMode="auto">
              <a:xfrm>
                <a:off x="4469" y="3696"/>
                <a:ext cx="275"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3" name="Text Box 90"/>
              <p:cNvSpPr txBox="1">
                <a:spLocks noChangeArrowheads="1"/>
              </p:cNvSpPr>
              <p:nvPr/>
            </p:nvSpPr>
            <p:spPr bwMode="auto">
              <a:xfrm>
                <a:off x="4469" y="3696"/>
                <a:ext cx="27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74" name="Oval 73"/>
              <p:cNvSpPr>
                <a:spLocks noChangeArrowheads="1"/>
              </p:cNvSpPr>
              <p:nvPr/>
            </p:nvSpPr>
            <p:spPr bwMode="auto">
              <a:xfrm>
                <a:off x="4051" y="3557"/>
                <a:ext cx="833" cy="558"/>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5" name="Oval 74"/>
              <p:cNvSpPr>
                <a:spLocks noChangeArrowheads="1"/>
              </p:cNvSpPr>
              <p:nvPr/>
            </p:nvSpPr>
            <p:spPr bwMode="auto">
              <a:xfrm>
                <a:off x="5437" y="2022"/>
                <a:ext cx="277" cy="281"/>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6" name="Text Box 87"/>
              <p:cNvSpPr txBox="1">
                <a:spLocks noChangeArrowheads="1"/>
              </p:cNvSpPr>
              <p:nvPr/>
            </p:nvSpPr>
            <p:spPr bwMode="auto">
              <a:xfrm>
                <a:off x="5437" y="2022"/>
                <a:ext cx="27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77" name="Oval 76"/>
              <p:cNvSpPr>
                <a:spLocks noChangeArrowheads="1"/>
              </p:cNvSpPr>
              <p:nvPr/>
            </p:nvSpPr>
            <p:spPr bwMode="auto">
              <a:xfrm>
                <a:off x="5714" y="2022"/>
                <a:ext cx="273" cy="281"/>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78" name="Text Box 85"/>
              <p:cNvSpPr txBox="1">
                <a:spLocks noChangeArrowheads="1"/>
              </p:cNvSpPr>
              <p:nvPr/>
            </p:nvSpPr>
            <p:spPr bwMode="auto">
              <a:xfrm>
                <a:off x="5714" y="2022"/>
                <a:ext cx="27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79" name="Oval 78"/>
              <p:cNvSpPr>
                <a:spLocks noChangeArrowheads="1"/>
              </p:cNvSpPr>
              <p:nvPr/>
            </p:nvSpPr>
            <p:spPr bwMode="auto">
              <a:xfrm>
                <a:off x="5297" y="1884"/>
                <a:ext cx="830" cy="55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0" name="Oval 79"/>
              <p:cNvSpPr>
                <a:spLocks noChangeArrowheads="1"/>
              </p:cNvSpPr>
              <p:nvPr/>
            </p:nvSpPr>
            <p:spPr bwMode="auto">
              <a:xfrm>
                <a:off x="5437" y="2860"/>
                <a:ext cx="277" cy="2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1" name="Text Box 82"/>
              <p:cNvSpPr txBox="1">
                <a:spLocks noChangeArrowheads="1"/>
              </p:cNvSpPr>
              <p:nvPr/>
            </p:nvSpPr>
            <p:spPr bwMode="auto">
              <a:xfrm>
                <a:off x="5437" y="2860"/>
                <a:ext cx="27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82" name="Oval 81"/>
              <p:cNvSpPr>
                <a:spLocks noChangeArrowheads="1"/>
              </p:cNvSpPr>
              <p:nvPr/>
            </p:nvSpPr>
            <p:spPr bwMode="auto">
              <a:xfrm>
                <a:off x="5714" y="2860"/>
                <a:ext cx="275"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3" name="Text Box 80"/>
              <p:cNvSpPr txBox="1">
                <a:spLocks noChangeArrowheads="1"/>
              </p:cNvSpPr>
              <p:nvPr/>
            </p:nvSpPr>
            <p:spPr bwMode="auto">
              <a:xfrm>
                <a:off x="5714" y="2860"/>
                <a:ext cx="27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84" name="Oval 83"/>
              <p:cNvSpPr>
                <a:spLocks noChangeArrowheads="1"/>
              </p:cNvSpPr>
              <p:nvPr/>
            </p:nvSpPr>
            <p:spPr bwMode="auto">
              <a:xfrm>
                <a:off x="5297" y="2721"/>
                <a:ext cx="832" cy="559"/>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5" name="Oval 84"/>
              <p:cNvSpPr>
                <a:spLocks noChangeArrowheads="1"/>
              </p:cNvSpPr>
              <p:nvPr/>
            </p:nvSpPr>
            <p:spPr bwMode="auto">
              <a:xfrm>
                <a:off x="5437" y="3696"/>
                <a:ext cx="277" cy="279"/>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6" name="Text Box 77"/>
              <p:cNvSpPr txBox="1">
                <a:spLocks noChangeArrowheads="1"/>
              </p:cNvSpPr>
              <p:nvPr/>
            </p:nvSpPr>
            <p:spPr bwMode="auto">
              <a:xfrm>
                <a:off x="5437" y="3696"/>
                <a:ext cx="27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50" dirty="0">
                    <a:latin typeface="Calibri" pitchFamily="34" charset="0"/>
                    <a:ea typeface="SimSun" pitchFamily="2" charset="-122"/>
                    <a:cs typeface="Times New Roman" pitchFamily="18" charset="0"/>
                  </a:rPr>
                  <a:t>14+</a:t>
                </a:r>
                <a:endParaRPr lang="en-US" altLang="zh-TW" sz="1050" dirty="0">
                  <a:ea typeface="SimSun" pitchFamily="2" charset="-122"/>
                  <a:cs typeface="Times New Roman" pitchFamily="18" charset="0"/>
                </a:endParaRPr>
              </a:p>
            </p:txBody>
          </p:sp>
          <p:sp>
            <p:nvSpPr>
              <p:cNvPr id="87" name="Oval 86"/>
              <p:cNvSpPr>
                <a:spLocks noChangeArrowheads="1"/>
              </p:cNvSpPr>
              <p:nvPr/>
            </p:nvSpPr>
            <p:spPr bwMode="auto">
              <a:xfrm>
                <a:off x="5714" y="3696"/>
                <a:ext cx="275" cy="28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88" name="Text Box 75"/>
              <p:cNvSpPr txBox="1">
                <a:spLocks noChangeArrowheads="1"/>
              </p:cNvSpPr>
              <p:nvPr/>
            </p:nvSpPr>
            <p:spPr bwMode="auto">
              <a:xfrm>
                <a:off x="5714" y="3696"/>
                <a:ext cx="27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dirty="0">
                    <a:latin typeface="Calibri" pitchFamily="34" charset="0"/>
                    <a:ea typeface="SimSun" pitchFamily="2" charset="-122"/>
                    <a:cs typeface="Times New Roman" pitchFamily="18" charset="0"/>
                  </a:rPr>
                  <a:t>14-</a:t>
                </a:r>
                <a:endParaRPr lang="en-US" altLang="zh-TW" sz="1000" dirty="0">
                  <a:ea typeface="SimSun" pitchFamily="2" charset="-122"/>
                  <a:cs typeface="Times New Roman" pitchFamily="18" charset="0"/>
                </a:endParaRPr>
              </a:p>
            </p:txBody>
          </p:sp>
          <p:sp>
            <p:nvSpPr>
              <p:cNvPr id="89" name="Oval 88"/>
              <p:cNvSpPr>
                <a:spLocks noChangeArrowheads="1"/>
              </p:cNvSpPr>
              <p:nvPr/>
            </p:nvSpPr>
            <p:spPr bwMode="auto">
              <a:xfrm>
                <a:off x="5297" y="3558"/>
                <a:ext cx="832" cy="55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0" name="Freeform 89"/>
              <p:cNvSpPr>
                <a:spLocks/>
              </p:cNvSpPr>
              <p:nvPr/>
            </p:nvSpPr>
            <p:spPr bwMode="auto">
              <a:xfrm rot="-8776604">
                <a:off x="4968" y="1519"/>
                <a:ext cx="321" cy="1506"/>
              </a:xfrm>
              <a:custGeom>
                <a:avLst/>
                <a:gdLst>
                  <a:gd name="T0" fmla="*/ 2 w 420"/>
                  <a:gd name="T1" fmla="*/ 0 h 2160"/>
                  <a:gd name="T2" fmla="*/ 2 w 420"/>
                  <a:gd name="T3" fmla="*/ 1 h 2160"/>
                  <a:gd name="T4" fmla="*/ 2 w 420"/>
                  <a:gd name="T5" fmla="*/ 1 h 2160"/>
                  <a:gd name="T6" fmla="*/ 3 w 420"/>
                  <a:gd name="T7" fmla="*/ 1 h 2160"/>
                  <a:gd name="T8" fmla="*/ 2 w 420"/>
                  <a:gd name="T9" fmla="*/ 1 h 2160"/>
                  <a:gd name="T10" fmla="*/ 3 w 420"/>
                  <a:gd name="T11" fmla="*/ 1 h 2160"/>
                  <a:gd name="T12" fmla="*/ 2 w 420"/>
                  <a:gd name="T13" fmla="*/ 2 h 2160"/>
                  <a:gd name="T14" fmla="*/ 3 w 420"/>
                  <a:gd name="T15" fmla="*/ 2 h 2160"/>
                  <a:gd name="T16" fmla="*/ 2 w 420"/>
                  <a:gd name="T17" fmla="*/ 3 h 2160"/>
                  <a:gd name="T18" fmla="*/ 2 w 420"/>
                  <a:gd name="T19" fmla="*/ 3 h 2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
                  <a:gd name="T31" fmla="*/ 0 h 2160"/>
                  <a:gd name="T32" fmla="*/ 420 w 420"/>
                  <a:gd name="T33" fmla="*/ 2160 h 2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 h="2160">
                    <a:moveTo>
                      <a:pt x="210" y="0"/>
                    </a:moveTo>
                    <a:cubicBezTo>
                      <a:pt x="225" y="135"/>
                      <a:pt x="240" y="270"/>
                      <a:pt x="210" y="360"/>
                    </a:cubicBezTo>
                    <a:cubicBezTo>
                      <a:pt x="180" y="450"/>
                      <a:pt x="0" y="480"/>
                      <a:pt x="30" y="540"/>
                    </a:cubicBezTo>
                    <a:cubicBezTo>
                      <a:pt x="60" y="600"/>
                      <a:pt x="390" y="660"/>
                      <a:pt x="390" y="720"/>
                    </a:cubicBezTo>
                    <a:cubicBezTo>
                      <a:pt x="390" y="780"/>
                      <a:pt x="30" y="840"/>
                      <a:pt x="30" y="900"/>
                    </a:cubicBezTo>
                    <a:cubicBezTo>
                      <a:pt x="30" y="960"/>
                      <a:pt x="390" y="1020"/>
                      <a:pt x="390" y="1080"/>
                    </a:cubicBezTo>
                    <a:cubicBezTo>
                      <a:pt x="390" y="1140"/>
                      <a:pt x="30" y="1200"/>
                      <a:pt x="30" y="1260"/>
                    </a:cubicBezTo>
                    <a:cubicBezTo>
                      <a:pt x="30" y="1320"/>
                      <a:pt x="360" y="1350"/>
                      <a:pt x="390" y="1440"/>
                    </a:cubicBezTo>
                    <a:cubicBezTo>
                      <a:pt x="420" y="1530"/>
                      <a:pt x="240" y="1680"/>
                      <a:pt x="210" y="1800"/>
                    </a:cubicBezTo>
                    <a:cubicBezTo>
                      <a:pt x="180" y="1920"/>
                      <a:pt x="195" y="2040"/>
                      <a:pt x="210" y="2160"/>
                    </a:cubicBezTo>
                  </a:path>
                </a:pathLst>
              </a:custGeom>
              <a:noFill/>
              <a:ln w="25400">
                <a:solidFill>
                  <a:srgbClr val="FF0000"/>
                </a:solidFill>
                <a:round/>
                <a:headEnd type="arrow" w="lg" len="lg"/>
                <a:tailEnd type="none" w="sm" len="med"/>
              </a:ln>
              <a:extLst>
                <a:ext uri="{909E8E84-426E-40DD-AFC4-6F175D3DCCD1}">
                  <a14:hiddenFill xmlns:a14="http://schemas.microsoft.com/office/drawing/2010/main">
                    <a:solidFill>
                      <a:srgbClr val="FFFFFF"/>
                    </a:solid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Text Box 72"/>
              <p:cNvSpPr txBox="1">
                <a:spLocks noChangeArrowheads="1"/>
              </p:cNvSpPr>
              <p:nvPr/>
            </p:nvSpPr>
            <p:spPr bwMode="auto">
              <a:xfrm>
                <a:off x="4881" y="3138"/>
                <a:ext cx="27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b="1">
                    <a:latin typeface="Calibri" pitchFamily="34" charset="0"/>
                    <a:ea typeface="SimSun" pitchFamily="2" charset="-122"/>
                    <a:cs typeface="Times New Roman" pitchFamily="18" charset="0"/>
                  </a:rPr>
                  <a:t>  </a:t>
                </a:r>
                <a:r>
                  <a:rPr lang="en-US" altLang="zh-TW" b="1">
                    <a:solidFill>
                      <a:schemeClr val="bg1"/>
                    </a:solidFill>
                    <a:latin typeface="Calibri" pitchFamily="34" charset="0"/>
                    <a:ea typeface="SimSun" pitchFamily="2" charset="-122"/>
                    <a:cs typeface="Times New Roman" pitchFamily="18" charset="0"/>
                  </a:rPr>
                  <a:t>1-</a:t>
                </a:r>
                <a:endParaRPr lang="en-US" altLang="zh-TW">
                  <a:solidFill>
                    <a:schemeClr val="bg1"/>
                  </a:solidFill>
                  <a:ea typeface="SimSun" pitchFamily="2" charset="-122"/>
                  <a:cs typeface="Times New Roman" pitchFamily="18" charset="0"/>
                </a:endParaRPr>
              </a:p>
            </p:txBody>
          </p:sp>
          <p:sp>
            <p:nvSpPr>
              <p:cNvPr id="92" name="Text Box 70"/>
              <p:cNvSpPr txBox="1">
                <a:spLocks noChangeArrowheads="1"/>
              </p:cNvSpPr>
              <p:nvPr/>
            </p:nvSpPr>
            <p:spPr bwMode="auto">
              <a:xfrm>
                <a:off x="4941" y="1313"/>
                <a:ext cx="1385"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a:solidFill>
                      <a:srgbClr val="FF0000"/>
                    </a:solidFill>
                    <a:latin typeface="Times New Roman" pitchFamily="18" charset="0"/>
                    <a:ea typeface="SimSun" pitchFamily="2" charset="-122"/>
                    <a:cs typeface="Times New Roman" pitchFamily="18" charset="0"/>
                  </a:rPr>
                  <a:t>Heat or light</a:t>
                </a:r>
                <a:endParaRPr lang="en-US" altLang="zh-TW" dirty="0">
                  <a:ea typeface="SimSun" pitchFamily="2" charset="-122"/>
                  <a:cs typeface="Times New Roman" pitchFamily="18" charset="0"/>
                </a:endParaRPr>
              </a:p>
            </p:txBody>
          </p:sp>
          <p:sp>
            <p:nvSpPr>
              <p:cNvPr id="93" name="Text Box 69"/>
              <p:cNvSpPr txBox="1">
                <a:spLocks noChangeArrowheads="1"/>
              </p:cNvSpPr>
              <p:nvPr/>
            </p:nvSpPr>
            <p:spPr bwMode="auto">
              <a:xfrm>
                <a:off x="4466" y="4113"/>
                <a:ext cx="166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a:solidFill>
                      <a:srgbClr val="FF0000"/>
                    </a:solidFill>
                    <a:latin typeface="Times New Roman" pitchFamily="18" charset="0"/>
                    <a:ea typeface="SimSun" pitchFamily="2" charset="-122"/>
                    <a:cs typeface="Times New Roman" pitchFamily="18" charset="0"/>
                  </a:rPr>
                  <a:t>Freed electron</a:t>
                </a:r>
                <a:endParaRPr lang="en-US" altLang="zh-TW" dirty="0">
                  <a:ea typeface="SimSun" pitchFamily="2" charset="-122"/>
                  <a:cs typeface="Times New Roman" pitchFamily="18" charset="0"/>
                </a:endParaRPr>
              </a:p>
            </p:txBody>
          </p:sp>
          <p:cxnSp>
            <p:nvCxnSpPr>
              <p:cNvPr id="94" name="AutoShape 68"/>
              <p:cNvCxnSpPr>
                <a:cxnSpLocks noChangeShapeType="1"/>
              </p:cNvCxnSpPr>
              <p:nvPr/>
            </p:nvCxnSpPr>
            <p:spPr bwMode="auto">
              <a:xfrm flipH="1" flipV="1">
                <a:off x="5020" y="3417"/>
                <a:ext cx="35" cy="645"/>
              </a:xfrm>
              <a:prstGeom prst="straightConnector1">
                <a:avLst/>
              </a:prstGeom>
              <a:noFill/>
              <a:ln w="28575">
                <a:solidFill>
                  <a:srgbClr val="FF0000"/>
                </a:solidFill>
                <a:prstDash val="dash"/>
                <a:round/>
                <a:headEnd/>
                <a:tailEnd type="arrow" w="med" len="lg"/>
              </a:ln>
              <a:extLst>
                <a:ext uri="{909E8E84-426E-40DD-AFC4-6F175D3DCCD1}">
                  <a14:hiddenFill xmlns:a14="http://schemas.microsoft.com/office/drawing/2010/main">
                    <a:noFill/>
                  </a14:hiddenFill>
                </a:ext>
              </a:extLst>
            </p:spPr>
          </p:cxnSp>
        </p:grpSp>
        <p:sp>
          <p:nvSpPr>
            <p:cNvPr id="10" name="AutoShape 5"/>
            <p:cNvSpPr>
              <a:spLocks noChangeArrowheads="1"/>
            </p:cNvSpPr>
            <p:nvPr/>
          </p:nvSpPr>
          <p:spPr bwMode="auto">
            <a:xfrm>
              <a:off x="685800" y="2514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-e-</a:t>
              </a:r>
            </a:p>
          </p:txBody>
        </p:sp>
        <p:sp>
          <p:nvSpPr>
            <p:cNvPr id="11" name="AutoShape 8"/>
            <p:cNvSpPr>
              <a:spLocks noChangeArrowheads="1"/>
            </p:cNvSpPr>
            <p:nvPr/>
          </p:nvSpPr>
          <p:spPr bwMode="auto">
            <a:xfrm>
              <a:off x="1447800" y="3581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2" name="AutoShape 11"/>
            <p:cNvSpPr>
              <a:spLocks noChangeArrowheads="1"/>
            </p:cNvSpPr>
            <p:nvPr/>
          </p:nvSpPr>
          <p:spPr bwMode="auto">
            <a:xfrm>
              <a:off x="457200" y="3581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3" name="AutoShape 12"/>
            <p:cNvSpPr>
              <a:spLocks noChangeArrowheads="1"/>
            </p:cNvSpPr>
            <p:nvPr/>
          </p:nvSpPr>
          <p:spPr bwMode="auto">
            <a:xfrm>
              <a:off x="609600" y="37338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5" name="AutoShape 13"/>
            <p:cNvSpPr>
              <a:spLocks noChangeArrowheads="1"/>
            </p:cNvSpPr>
            <p:nvPr/>
          </p:nvSpPr>
          <p:spPr bwMode="auto">
            <a:xfrm>
              <a:off x="762000" y="3886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6" name="AutoShape 14"/>
            <p:cNvSpPr>
              <a:spLocks noChangeArrowheads="1"/>
            </p:cNvSpPr>
            <p:nvPr/>
          </p:nvSpPr>
          <p:spPr bwMode="auto">
            <a:xfrm>
              <a:off x="914400" y="4038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7" name="AutoShape 15"/>
            <p:cNvSpPr>
              <a:spLocks noChangeArrowheads="1"/>
            </p:cNvSpPr>
            <p:nvPr/>
          </p:nvSpPr>
          <p:spPr bwMode="auto">
            <a:xfrm>
              <a:off x="1066800" y="41910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8" name="AutoShape 19"/>
            <p:cNvSpPr>
              <a:spLocks noChangeArrowheads="1"/>
            </p:cNvSpPr>
            <p:nvPr/>
          </p:nvSpPr>
          <p:spPr bwMode="auto">
            <a:xfrm>
              <a:off x="1828800" y="3657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e</a:t>
              </a:r>
              <a:r>
                <a:rPr lang="en-US" sz="2400" b="1" baseline="30000"/>
                <a:t>-</a:t>
              </a:r>
            </a:p>
          </p:txBody>
        </p:sp>
        <p:sp>
          <p:nvSpPr>
            <p:cNvPr id="19" name="Oval 18"/>
            <p:cNvSpPr>
              <a:spLocks noChangeArrowheads="1"/>
            </p:cNvSpPr>
            <p:nvPr/>
          </p:nvSpPr>
          <p:spPr bwMode="auto">
            <a:xfrm>
              <a:off x="533400" y="1752600"/>
              <a:ext cx="2743200" cy="2590800"/>
            </a:xfrm>
            <a:prstGeom prst="ellipse">
              <a:avLst/>
            </a:prstGeom>
            <a:solidFill>
              <a:schemeClr val="accent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Oval 19"/>
            <p:cNvSpPr>
              <a:spLocks noChangeArrowheads="1"/>
            </p:cNvSpPr>
            <p:nvPr/>
          </p:nvSpPr>
          <p:spPr bwMode="auto">
            <a:xfrm>
              <a:off x="1295400" y="2286000"/>
              <a:ext cx="1447800" cy="1447800"/>
            </a:xfrm>
            <a:prstGeom prst="ellipse">
              <a:avLst/>
            </a:prstGeom>
            <a:solidFill>
              <a:schemeClr val="accent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p:cNvSpPr>
              <a:spLocks noChangeArrowheads="1"/>
            </p:cNvSpPr>
            <p:nvPr/>
          </p:nvSpPr>
          <p:spPr bwMode="auto">
            <a:xfrm>
              <a:off x="1676400" y="2743200"/>
              <a:ext cx="381000" cy="381000"/>
            </a:xfrm>
            <a:prstGeom prst="ellipse">
              <a:avLst/>
            </a:prstGeom>
            <a:solidFill>
              <a:srgbClr val="FF0066"/>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N</a:t>
              </a:r>
            </a:p>
          </p:txBody>
        </p:sp>
        <p:sp>
          <p:nvSpPr>
            <p:cNvPr id="22" name="Oval 21"/>
            <p:cNvSpPr>
              <a:spLocks noChangeArrowheads="1"/>
            </p:cNvSpPr>
            <p:nvPr/>
          </p:nvSpPr>
          <p:spPr bwMode="auto">
            <a:xfrm>
              <a:off x="304800" y="1371600"/>
              <a:ext cx="3352800" cy="3352800"/>
            </a:xfrm>
            <a:prstGeom prst="ellipse">
              <a:avLst/>
            </a:prstGeom>
            <a:solidFill>
              <a:schemeClr val="accent1"/>
            </a:solidFill>
            <a:ln w="38100">
              <a:solidFill>
                <a:schemeClr val="tx1"/>
              </a:solidFill>
              <a:prstDash val="dash"/>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Oval 22"/>
            <p:cNvSpPr>
              <a:spLocks noChangeArrowheads="1"/>
            </p:cNvSpPr>
            <p:nvPr/>
          </p:nvSpPr>
          <p:spPr bwMode="auto">
            <a:xfrm>
              <a:off x="762000" y="1828800"/>
              <a:ext cx="2438400" cy="2438400"/>
            </a:xfrm>
            <a:prstGeom prst="ellipse">
              <a:avLst/>
            </a:prstGeom>
            <a:solidFill>
              <a:schemeClr val="accent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Oval 23"/>
            <p:cNvSpPr>
              <a:spLocks noChangeArrowheads="1"/>
            </p:cNvSpPr>
            <p:nvPr/>
          </p:nvSpPr>
          <p:spPr bwMode="auto">
            <a:xfrm>
              <a:off x="1219200" y="2286000"/>
              <a:ext cx="1524000" cy="1524000"/>
            </a:xfrm>
            <a:prstGeom prst="ellipse">
              <a:avLst/>
            </a:prstGeom>
            <a:solidFill>
              <a:schemeClr val="accent1"/>
            </a:solidFill>
            <a:ln w="2857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AutoShape 31"/>
            <p:cNvSpPr>
              <a:spLocks noChangeArrowheads="1"/>
            </p:cNvSpPr>
            <p:nvPr/>
          </p:nvSpPr>
          <p:spPr bwMode="auto">
            <a:xfrm>
              <a:off x="1752600" y="2133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26" name="AutoShape 32"/>
            <p:cNvSpPr>
              <a:spLocks noChangeArrowheads="1"/>
            </p:cNvSpPr>
            <p:nvPr/>
          </p:nvSpPr>
          <p:spPr bwMode="auto">
            <a:xfrm>
              <a:off x="1905000" y="3657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27" name="AutoShape 33"/>
            <p:cNvSpPr>
              <a:spLocks noChangeArrowheads="1"/>
            </p:cNvSpPr>
            <p:nvPr/>
          </p:nvSpPr>
          <p:spPr bwMode="auto">
            <a:xfrm>
              <a:off x="609600" y="30480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28" name="AutoShape 36"/>
            <p:cNvSpPr>
              <a:spLocks noChangeArrowheads="1"/>
            </p:cNvSpPr>
            <p:nvPr/>
          </p:nvSpPr>
          <p:spPr bwMode="auto">
            <a:xfrm>
              <a:off x="2895600" y="3505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29" name="AutoShape 37"/>
            <p:cNvSpPr>
              <a:spLocks noChangeArrowheads="1"/>
            </p:cNvSpPr>
            <p:nvPr/>
          </p:nvSpPr>
          <p:spPr bwMode="auto">
            <a:xfrm>
              <a:off x="3048000" y="2819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0" name="AutoShape 38"/>
            <p:cNvSpPr>
              <a:spLocks noChangeArrowheads="1"/>
            </p:cNvSpPr>
            <p:nvPr/>
          </p:nvSpPr>
          <p:spPr bwMode="auto">
            <a:xfrm>
              <a:off x="2667000" y="2057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1" name="AutoShape 39"/>
            <p:cNvSpPr>
              <a:spLocks noChangeArrowheads="1"/>
            </p:cNvSpPr>
            <p:nvPr/>
          </p:nvSpPr>
          <p:spPr bwMode="auto">
            <a:xfrm>
              <a:off x="1600200" y="16764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2" name="AutoShape 40"/>
            <p:cNvSpPr>
              <a:spLocks noChangeArrowheads="1"/>
            </p:cNvSpPr>
            <p:nvPr/>
          </p:nvSpPr>
          <p:spPr bwMode="auto">
            <a:xfrm>
              <a:off x="838200" y="2133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3" name="AutoShape 41"/>
            <p:cNvSpPr>
              <a:spLocks noChangeArrowheads="1"/>
            </p:cNvSpPr>
            <p:nvPr/>
          </p:nvSpPr>
          <p:spPr bwMode="auto">
            <a:xfrm>
              <a:off x="2133600" y="4038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4" name="AutoShape 42"/>
            <p:cNvSpPr>
              <a:spLocks noChangeArrowheads="1"/>
            </p:cNvSpPr>
            <p:nvPr/>
          </p:nvSpPr>
          <p:spPr bwMode="auto">
            <a:xfrm>
              <a:off x="1066800" y="38100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5" name="AutoShape 38"/>
            <p:cNvSpPr>
              <a:spLocks noChangeArrowheads="1"/>
            </p:cNvSpPr>
            <p:nvPr/>
          </p:nvSpPr>
          <p:spPr bwMode="auto">
            <a:xfrm>
              <a:off x="3124200" y="18288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6" name="AutoShape 38"/>
            <p:cNvSpPr>
              <a:spLocks noChangeArrowheads="1"/>
            </p:cNvSpPr>
            <p:nvPr/>
          </p:nvSpPr>
          <p:spPr bwMode="auto">
            <a:xfrm>
              <a:off x="685800" y="1600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7" name="AutoShape 41"/>
            <p:cNvSpPr>
              <a:spLocks noChangeArrowheads="1"/>
            </p:cNvSpPr>
            <p:nvPr/>
          </p:nvSpPr>
          <p:spPr bwMode="auto">
            <a:xfrm>
              <a:off x="2514600" y="44196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8" name="AutoShape 41"/>
            <p:cNvSpPr>
              <a:spLocks noChangeArrowheads="1"/>
            </p:cNvSpPr>
            <p:nvPr/>
          </p:nvSpPr>
          <p:spPr bwMode="auto">
            <a:xfrm>
              <a:off x="457200" y="3886200"/>
              <a:ext cx="304800" cy="304800"/>
            </a:xfrm>
            <a:prstGeom prst="flowChartConnector">
              <a:avLst/>
            </a:prstGeom>
            <a:solidFill>
              <a:srgbClr val="09C328"/>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a:t>
              </a:r>
              <a:r>
                <a:rPr lang="en-US" sz="1400" b="1" baseline="30000" dirty="0"/>
                <a:t>-</a:t>
              </a:r>
            </a:p>
          </p:txBody>
        </p:sp>
        <p:sp>
          <p:nvSpPr>
            <p:cNvPr id="39" name="Oval 38"/>
            <p:cNvSpPr>
              <a:spLocks noChangeArrowheads="1"/>
            </p:cNvSpPr>
            <p:nvPr/>
          </p:nvSpPr>
          <p:spPr bwMode="auto">
            <a:xfrm>
              <a:off x="1752600" y="2819400"/>
              <a:ext cx="457200" cy="381000"/>
            </a:xfrm>
            <a:prstGeom prst="ellipse">
              <a:avLst/>
            </a:prstGeom>
            <a:solidFill>
              <a:srgbClr val="FFFFFF"/>
            </a:solidFill>
            <a:ln w="9525">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40" name="Text Box 107"/>
            <p:cNvSpPr txBox="1">
              <a:spLocks noChangeArrowheads="1"/>
            </p:cNvSpPr>
            <p:nvPr/>
          </p:nvSpPr>
          <p:spPr bwMode="auto">
            <a:xfrm>
              <a:off x="1782763" y="2696618"/>
              <a:ext cx="3508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latin typeface="Calibri" pitchFamily="34" charset="0"/>
                  <a:ea typeface="SimSun" pitchFamily="2" charset="-122"/>
                  <a:cs typeface="Times New Roman" pitchFamily="18" charset="0"/>
                </a:rPr>
                <a:t> </a:t>
              </a:r>
              <a:r>
                <a:rPr lang="en-US" altLang="zh-TW" sz="1000" b="1" dirty="0">
                  <a:latin typeface="Calibri" pitchFamily="34" charset="0"/>
                  <a:ea typeface="SimSun" pitchFamily="2" charset="-122"/>
                  <a:cs typeface="Times New Roman" pitchFamily="18" charset="0"/>
                </a:rPr>
                <a:t>14+</a:t>
              </a:r>
              <a:endParaRPr lang="en-US" altLang="zh-TW" sz="1000" b="1" dirty="0">
                <a:ea typeface="SimSun" pitchFamily="2" charset="-122"/>
                <a:cs typeface="Times New Roman" pitchFamily="18" charset="0"/>
              </a:endParaRPr>
            </a:p>
          </p:txBody>
        </p:sp>
        <p:cxnSp>
          <p:nvCxnSpPr>
            <p:cNvPr id="41" name="Straight Connector 40"/>
            <p:cNvCxnSpPr>
              <a:stCxn id="35" idx="5"/>
              <a:endCxn id="59" idx="0"/>
            </p:cNvCxnSpPr>
            <p:nvPr/>
          </p:nvCxnSpPr>
          <p:spPr>
            <a:xfrm rot="16200000" flipH="1">
              <a:off x="3662363" y="1811337"/>
              <a:ext cx="820738" cy="137636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819400" y="3581400"/>
              <a:ext cx="1905000" cy="914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09001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p</a:t>
            </a:r>
            <a:r>
              <a:rPr lang="en-GB" dirty="0" smtClean="0"/>
              <a:t> and n doping</a:t>
            </a:r>
            <a:endParaRPr lang="en-GB" dirty="0"/>
          </a:p>
        </p:txBody>
      </p:sp>
      <p:sp>
        <p:nvSpPr>
          <p:cNvPr id="14" name="Content Placeholder 1"/>
          <p:cNvSpPr>
            <a:spLocks noGrp="1"/>
          </p:cNvSpPr>
          <p:nvPr>
            <p:ph sz="half" idx="1"/>
          </p:nvPr>
        </p:nvSpPr>
        <p:spPr>
          <a:xfrm>
            <a:off x="228599" y="1895764"/>
            <a:ext cx="4654551" cy="1838036"/>
          </a:xfrm>
        </p:spPr>
        <p:txBody>
          <a:bodyPr>
            <a:noAutofit/>
          </a:bodyPr>
          <a:lstStyle/>
          <a:p>
            <a:r>
              <a:rPr lang="en-GB" sz="1800" dirty="0"/>
              <a:t>Doping is a technique used to vary the number of electrons and holes in semiconductors.</a:t>
            </a:r>
          </a:p>
          <a:p>
            <a:pPr lvl="1"/>
            <a:r>
              <a:rPr lang="en-GB" sz="1600" dirty="0"/>
              <a:t>Doping creates </a:t>
            </a:r>
            <a:r>
              <a:rPr lang="en-GB" sz="1600" dirty="0" smtClean="0"/>
              <a:t>n-type </a:t>
            </a:r>
            <a:r>
              <a:rPr lang="en-GB" sz="1600" dirty="0"/>
              <a:t>material when semiconductor materials from group IV </a:t>
            </a:r>
            <a:r>
              <a:rPr lang="en-GB" sz="1600" dirty="0" smtClean="0"/>
              <a:t>(such as silicon) are </a:t>
            </a:r>
            <a:r>
              <a:rPr lang="en-GB" sz="1600" dirty="0"/>
              <a:t>doped with group V </a:t>
            </a:r>
            <a:r>
              <a:rPr lang="en-GB" sz="1600" dirty="0" smtClean="0"/>
              <a:t>atoms (such as </a:t>
            </a:r>
            <a:r>
              <a:rPr lang="en-US" sz="1600" dirty="0" smtClean="0"/>
              <a:t>phosphorus</a:t>
            </a:r>
            <a:r>
              <a:rPr lang="en-US" sz="1600" dirty="0"/>
              <a:t>,  arsenic , or </a:t>
            </a:r>
            <a:r>
              <a:rPr lang="en-US" sz="1600" dirty="0" smtClean="0"/>
              <a:t>antimony)</a:t>
            </a:r>
            <a:endParaRPr lang="en-GB" sz="1600" dirty="0" smtClean="0"/>
          </a:p>
          <a:p>
            <a:pPr lvl="1"/>
            <a:r>
              <a:rPr lang="en-GB" sz="1600" dirty="0" smtClean="0"/>
              <a:t> p-type </a:t>
            </a:r>
            <a:r>
              <a:rPr lang="en-GB" sz="1600" dirty="0"/>
              <a:t>materials are created when semiconductor materials from group IV are doped with group III </a:t>
            </a:r>
            <a:r>
              <a:rPr lang="en-GB" sz="1600" dirty="0" smtClean="0"/>
              <a:t>atoms (such as </a:t>
            </a:r>
            <a:r>
              <a:rPr lang="en-US" sz="1600" dirty="0"/>
              <a:t>boron, aluminum or gallium </a:t>
            </a:r>
            <a:r>
              <a:rPr lang="en-US" sz="1600" dirty="0" smtClean="0"/>
              <a:t>)</a:t>
            </a:r>
            <a:endParaRPr lang="en-GB" sz="1600" dirty="0"/>
          </a:p>
          <a:p>
            <a:r>
              <a:rPr lang="en-GB" sz="1800" dirty="0" smtClean="0"/>
              <a:t>n-type </a:t>
            </a:r>
            <a:r>
              <a:rPr lang="en-GB" sz="1800" dirty="0"/>
              <a:t>materials increase the conductivity of a semiconductor by increasing the number of available electrons; </a:t>
            </a:r>
            <a:r>
              <a:rPr lang="en-GB" sz="1800" dirty="0" smtClean="0"/>
              <a:t>p-type </a:t>
            </a:r>
            <a:r>
              <a:rPr lang="en-GB" sz="1800" dirty="0"/>
              <a:t>materials increase conductivity by increasing the number of holes present</a:t>
            </a:r>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8130" name="Picture 2" descr="http://pveducation.org/sites/default/files/PVCDROM/PN-Junction/Images/DOP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0" y="1387475"/>
            <a:ext cx="4038600" cy="2001665"/>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p:cNvGrpSpPr>
            <a:grpSpLocks/>
          </p:cNvGrpSpPr>
          <p:nvPr/>
        </p:nvGrpSpPr>
        <p:grpSpPr bwMode="auto">
          <a:xfrm>
            <a:off x="6048520" y="3678065"/>
            <a:ext cx="1981202" cy="2743203"/>
            <a:chOff x="5943600" y="1981200"/>
            <a:chExt cx="2663057" cy="3810000"/>
          </a:xfrm>
        </p:grpSpPr>
        <p:sp>
          <p:nvSpPr>
            <p:cNvPr id="97" name="Freeform 96"/>
            <p:cNvSpPr/>
            <p:nvPr/>
          </p:nvSpPr>
          <p:spPr>
            <a:xfrm>
              <a:off x="6929443" y="2009864"/>
              <a:ext cx="1165087" cy="412308"/>
            </a:xfrm>
            <a:custGeom>
              <a:avLst/>
              <a:gdLst>
                <a:gd name="connsiteX0" fmla="*/ 0 w 1164431"/>
                <a:gd name="connsiteY0" fmla="*/ 366713 h 411956"/>
                <a:gd name="connsiteX1" fmla="*/ 119062 w 1164431"/>
                <a:gd name="connsiteY1" fmla="*/ 402431 h 411956"/>
                <a:gd name="connsiteX2" fmla="*/ 247650 w 1164431"/>
                <a:gd name="connsiteY2" fmla="*/ 411956 h 411956"/>
                <a:gd name="connsiteX3" fmla="*/ 388143 w 1164431"/>
                <a:gd name="connsiteY3" fmla="*/ 390525 h 411956"/>
                <a:gd name="connsiteX4" fmla="*/ 526256 w 1164431"/>
                <a:gd name="connsiteY4" fmla="*/ 354806 h 411956"/>
                <a:gd name="connsiteX5" fmla="*/ 666750 w 1164431"/>
                <a:gd name="connsiteY5" fmla="*/ 378619 h 411956"/>
                <a:gd name="connsiteX6" fmla="*/ 792956 w 1164431"/>
                <a:gd name="connsiteY6" fmla="*/ 400050 h 411956"/>
                <a:gd name="connsiteX7" fmla="*/ 947737 w 1164431"/>
                <a:gd name="connsiteY7" fmla="*/ 378619 h 411956"/>
                <a:gd name="connsiteX8" fmla="*/ 1050131 w 1164431"/>
                <a:gd name="connsiteY8" fmla="*/ 361950 h 411956"/>
                <a:gd name="connsiteX9" fmla="*/ 1126331 w 1164431"/>
                <a:gd name="connsiteY9" fmla="*/ 354806 h 411956"/>
                <a:gd name="connsiteX10" fmla="*/ 1164431 w 1164431"/>
                <a:gd name="connsiteY10" fmla="*/ 366713 h 411956"/>
                <a:gd name="connsiteX11" fmla="*/ 1147762 w 1164431"/>
                <a:gd name="connsiteY11" fmla="*/ 245269 h 411956"/>
                <a:gd name="connsiteX12" fmla="*/ 1081087 w 1164431"/>
                <a:gd name="connsiteY12" fmla="*/ 128588 h 411956"/>
                <a:gd name="connsiteX13" fmla="*/ 1021556 w 1164431"/>
                <a:gd name="connsiteY13" fmla="*/ 69056 h 411956"/>
                <a:gd name="connsiteX14" fmla="*/ 942975 w 1164431"/>
                <a:gd name="connsiteY14" fmla="*/ 19050 h 411956"/>
                <a:gd name="connsiteX15" fmla="*/ 807243 w 1164431"/>
                <a:gd name="connsiteY15" fmla="*/ 0 h 411956"/>
                <a:gd name="connsiteX16" fmla="*/ 714375 w 1164431"/>
                <a:gd name="connsiteY16" fmla="*/ 2381 h 411956"/>
                <a:gd name="connsiteX17" fmla="*/ 628650 w 1164431"/>
                <a:gd name="connsiteY17" fmla="*/ 11906 h 411956"/>
                <a:gd name="connsiteX18" fmla="*/ 595312 w 1164431"/>
                <a:gd name="connsiteY18" fmla="*/ 9525 h 411956"/>
                <a:gd name="connsiteX19" fmla="*/ 454818 w 1164431"/>
                <a:gd name="connsiteY19" fmla="*/ 4763 h 411956"/>
                <a:gd name="connsiteX20" fmla="*/ 335756 w 1164431"/>
                <a:gd name="connsiteY20" fmla="*/ 4763 h 411956"/>
                <a:gd name="connsiteX21" fmla="*/ 240506 w 1164431"/>
                <a:gd name="connsiteY21" fmla="*/ 23813 h 411956"/>
                <a:gd name="connsiteX22" fmla="*/ 161925 w 1164431"/>
                <a:gd name="connsiteY22" fmla="*/ 57150 h 411956"/>
                <a:gd name="connsiteX23" fmla="*/ 95250 w 1164431"/>
                <a:gd name="connsiteY23" fmla="*/ 109538 h 411956"/>
                <a:gd name="connsiteX24" fmla="*/ 52387 w 1164431"/>
                <a:gd name="connsiteY24" fmla="*/ 176213 h 411956"/>
                <a:gd name="connsiteX25" fmla="*/ 21431 w 1164431"/>
                <a:gd name="connsiteY25" fmla="*/ 252413 h 411956"/>
                <a:gd name="connsiteX26" fmla="*/ 0 w 1164431"/>
                <a:gd name="connsiteY26" fmla="*/ 366713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431" h="411956">
                  <a:moveTo>
                    <a:pt x="0" y="366713"/>
                  </a:moveTo>
                  <a:lnTo>
                    <a:pt x="119062" y="402431"/>
                  </a:lnTo>
                  <a:lnTo>
                    <a:pt x="247650" y="411956"/>
                  </a:lnTo>
                  <a:lnTo>
                    <a:pt x="388143" y="390525"/>
                  </a:lnTo>
                  <a:lnTo>
                    <a:pt x="526256" y="354806"/>
                  </a:lnTo>
                  <a:lnTo>
                    <a:pt x="666750" y="378619"/>
                  </a:lnTo>
                  <a:lnTo>
                    <a:pt x="792956" y="400050"/>
                  </a:lnTo>
                  <a:lnTo>
                    <a:pt x="947737" y="378619"/>
                  </a:lnTo>
                  <a:lnTo>
                    <a:pt x="1050131" y="361950"/>
                  </a:lnTo>
                  <a:lnTo>
                    <a:pt x="1126331" y="354806"/>
                  </a:lnTo>
                  <a:lnTo>
                    <a:pt x="1164431" y="366713"/>
                  </a:lnTo>
                  <a:lnTo>
                    <a:pt x="1147762" y="245269"/>
                  </a:lnTo>
                  <a:lnTo>
                    <a:pt x="1081087" y="128588"/>
                  </a:lnTo>
                  <a:lnTo>
                    <a:pt x="1021556" y="69056"/>
                  </a:lnTo>
                  <a:lnTo>
                    <a:pt x="942975" y="19050"/>
                  </a:lnTo>
                  <a:lnTo>
                    <a:pt x="807243" y="0"/>
                  </a:lnTo>
                  <a:lnTo>
                    <a:pt x="714375" y="2381"/>
                  </a:lnTo>
                  <a:lnTo>
                    <a:pt x="628650" y="11906"/>
                  </a:lnTo>
                  <a:lnTo>
                    <a:pt x="595312" y="9525"/>
                  </a:lnTo>
                  <a:lnTo>
                    <a:pt x="454818" y="4763"/>
                  </a:lnTo>
                  <a:lnTo>
                    <a:pt x="335756" y="4763"/>
                  </a:lnTo>
                  <a:lnTo>
                    <a:pt x="240506" y="23813"/>
                  </a:lnTo>
                  <a:lnTo>
                    <a:pt x="161925" y="57150"/>
                  </a:lnTo>
                  <a:lnTo>
                    <a:pt x="95250" y="109538"/>
                  </a:lnTo>
                  <a:lnTo>
                    <a:pt x="52387" y="176213"/>
                  </a:lnTo>
                  <a:lnTo>
                    <a:pt x="21431" y="252413"/>
                  </a:lnTo>
                  <a:lnTo>
                    <a:pt x="0" y="36671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nvGrpSpPr>
            <p:cNvPr id="98" name="Group 97"/>
            <p:cNvGrpSpPr>
              <a:grpSpLocks/>
            </p:cNvGrpSpPr>
            <p:nvPr/>
          </p:nvGrpSpPr>
          <p:grpSpPr bwMode="auto">
            <a:xfrm>
              <a:off x="6859017" y="1981200"/>
              <a:ext cx="1295250" cy="2742848"/>
              <a:chOff x="7315810" y="2743200"/>
              <a:chExt cx="761913" cy="1495360"/>
            </a:xfrm>
          </p:grpSpPr>
          <p:sp>
            <p:nvSpPr>
              <p:cNvPr id="109" name="Freeform 108"/>
              <p:cNvSpPr/>
              <p:nvPr/>
            </p:nvSpPr>
            <p:spPr>
              <a:xfrm flipH="1">
                <a:off x="7709946" y="2743200"/>
                <a:ext cx="367777" cy="1495360"/>
              </a:xfrm>
              <a:custGeom>
                <a:avLst/>
                <a:gdLst>
                  <a:gd name="connsiteX0" fmla="*/ 247904 w 394208"/>
                  <a:gd name="connsiteY0" fmla="*/ 1448816 h 1495552"/>
                  <a:gd name="connsiteX1" fmla="*/ 321056 w 394208"/>
                  <a:gd name="connsiteY1" fmla="*/ 1461008 h 1495552"/>
                  <a:gd name="connsiteX2" fmla="*/ 321056 w 394208"/>
                  <a:gd name="connsiteY2" fmla="*/ 1241552 h 1495552"/>
                  <a:gd name="connsiteX3" fmla="*/ 284480 w 394208"/>
                  <a:gd name="connsiteY3" fmla="*/ 1156208 h 1495552"/>
                  <a:gd name="connsiteX4" fmla="*/ 77216 w 394208"/>
                  <a:gd name="connsiteY4" fmla="*/ 961136 h 1495552"/>
                  <a:gd name="connsiteX5" fmla="*/ 52832 w 394208"/>
                  <a:gd name="connsiteY5" fmla="*/ 156464 h 1495552"/>
                  <a:gd name="connsiteX6" fmla="*/ 394208 w 394208"/>
                  <a:gd name="connsiteY6" fmla="*/ 22352 h 14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208" h="1495552">
                    <a:moveTo>
                      <a:pt x="247904" y="1448816"/>
                    </a:moveTo>
                    <a:cubicBezTo>
                      <a:pt x="278384" y="1472184"/>
                      <a:pt x="308864" y="1495552"/>
                      <a:pt x="321056" y="1461008"/>
                    </a:cubicBezTo>
                    <a:cubicBezTo>
                      <a:pt x="333248" y="1426464"/>
                      <a:pt x="327152" y="1292352"/>
                      <a:pt x="321056" y="1241552"/>
                    </a:cubicBezTo>
                    <a:cubicBezTo>
                      <a:pt x="314960" y="1190752"/>
                      <a:pt x="325120" y="1202944"/>
                      <a:pt x="284480" y="1156208"/>
                    </a:cubicBezTo>
                    <a:cubicBezTo>
                      <a:pt x="243840" y="1109472"/>
                      <a:pt x="115824" y="1127760"/>
                      <a:pt x="77216" y="961136"/>
                    </a:cubicBezTo>
                    <a:cubicBezTo>
                      <a:pt x="38608" y="794512"/>
                      <a:pt x="0" y="312928"/>
                      <a:pt x="52832" y="156464"/>
                    </a:cubicBezTo>
                    <a:cubicBezTo>
                      <a:pt x="105664" y="0"/>
                      <a:pt x="249936" y="11176"/>
                      <a:pt x="394208" y="2235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10" name="Freeform 109"/>
              <p:cNvSpPr/>
              <p:nvPr/>
            </p:nvSpPr>
            <p:spPr>
              <a:xfrm>
                <a:off x="7315810" y="2743200"/>
                <a:ext cx="394137" cy="1495360"/>
              </a:xfrm>
              <a:custGeom>
                <a:avLst/>
                <a:gdLst>
                  <a:gd name="connsiteX0" fmla="*/ 247904 w 394208"/>
                  <a:gd name="connsiteY0" fmla="*/ 1448816 h 1495552"/>
                  <a:gd name="connsiteX1" fmla="*/ 321056 w 394208"/>
                  <a:gd name="connsiteY1" fmla="*/ 1461008 h 1495552"/>
                  <a:gd name="connsiteX2" fmla="*/ 321056 w 394208"/>
                  <a:gd name="connsiteY2" fmla="*/ 1241552 h 1495552"/>
                  <a:gd name="connsiteX3" fmla="*/ 284480 w 394208"/>
                  <a:gd name="connsiteY3" fmla="*/ 1156208 h 1495552"/>
                  <a:gd name="connsiteX4" fmla="*/ 77216 w 394208"/>
                  <a:gd name="connsiteY4" fmla="*/ 961136 h 1495552"/>
                  <a:gd name="connsiteX5" fmla="*/ 52832 w 394208"/>
                  <a:gd name="connsiteY5" fmla="*/ 156464 h 1495552"/>
                  <a:gd name="connsiteX6" fmla="*/ 394208 w 394208"/>
                  <a:gd name="connsiteY6" fmla="*/ 22352 h 149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208" h="1495552">
                    <a:moveTo>
                      <a:pt x="247904" y="1448816"/>
                    </a:moveTo>
                    <a:cubicBezTo>
                      <a:pt x="278384" y="1472184"/>
                      <a:pt x="308864" y="1495552"/>
                      <a:pt x="321056" y="1461008"/>
                    </a:cubicBezTo>
                    <a:cubicBezTo>
                      <a:pt x="333248" y="1426464"/>
                      <a:pt x="327152" y="1292352"/>
                      <a:pt x="321056" y="1241552"/>
                    </a:cubicBezTo>
                    <a:cubicBezTo>
                      <a:pt x="314960" y="1190752"/>
                      <a:pt x="325120" y="1202944"/>
                      <a:pt x="284480" y="1156208"/>
                    </a:cubicBezTo>
                    <a:cubicBezTo>
                      <a:pt x="243840" y="1109472"/>
                      <a:pt x="115824" y="1127760"/>
                      <a:pt x="77216" y="961136"/>
                    </a:cubicBezTo>
                    <a:cubicBezTo>
                      <a:pt x="38608" y="794512"/>
                      <a:pt x="0" y="312928"/>
                      <a:pt x="52832" y="156464"/>
                    </a:cubicBezTo>
                    <a:cubicBezTo>
                      <a:pt x="105664" y="0"/>
                      <a:pt x="249936" y="11176"/>
                      <a:pt x="394208" y="2235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grpSp>
        <p:sp>
          <p:nvSpPr>
            <p:cNvPr id="99" name="Oval 98"/>
            <p:cNvSpPr/>
            <p:nvPr/>
          </p:nvSpPr>
          <p:spPr>
            <a:xfrm>
              <a:off x="7315673" y="3200489"/>
              <a:ext cx="151503" cy="2293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endParaRPr>
            </a:p>
          </p:txBody>
        </p:sp>
        <p:sp>
          <p:nvSpPr>
            <p:cNvPr id="100" name="Oval 99"/>
            <p:cNvSpPr/>
            <p:nvPr/>
          </p:nvSpPr>
          <p:spPr>
            <a:xfrm>
              <a:off x="7620814" y="2971183"/>
              <a:ext cx="151505" cy="2293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endParaRPr>
            </a:p>
          </p:txBody>
        </p:sp>
        <p:sp>
          <p:nvSpPr>
            <p:cNvPr id="101" name="Oval 100"/>
            <p:cNvSpPr/>
            <p:nvPr/>
          </p:nvSpPr>
          <p:spPr>
            <a:xfrm>
              <a:off x="7390357" y="2589742"/>
              <a:ext cx="153638" cy="2293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endParaRPr>
            </a:p>
          </p:txBody>
        </p:sp>
        <p:sp>
          <p:nvSpPr>
            <p:cNvPr id="102" name="Oval 101"/>
            <p:cNvSpPr/>
            <p:nvPr/>
          </p:nvSpPr>
          <p:spPr>
            <a:xfrm>
              <a:off x="7467176" y="3656894"/>
              <a:ext cx="153638" cy="2293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endParaRPr>
            </a:p>
          </p:txBody>
        </p:sp>
        <p:sp>
          <p:nvSpPr>
            <p:cNvPr id="103" name="Oval 102"/>
            <p:cNvSpPr/>
            <p:nvPr/>
          </p:nvSpPr>
          <p:spPr>
            <a:xfrm>
              <a:off x="7467176" y="4190471"/>
              <a:ext cx="153638" cy="2293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endParaRPr>
            </a:p>
          </p:txBody>
        </p:sp>
        <p:sp>
          <p:nvSpPr>
            <p:cNvPr id="104" name="Freeform 103"/>
            <p:cNvSpPr/>
            <p:nvPr/>
          </p:nvSpPr>
          <p:spPr>
            <a:xfrm>
              <a:off x="6944381" y="2358232"/>
              <a:ext cx="1152284" cy="63940"/>
            </a:xfrm>
            <a:custGeom>
              <a:avLst/>
              <a:gdLst>
                <a:gd name="connsiteX0" fmla="*/ 0 w 1152525"/>
                <a:gd name="connsiteY0" fmla="*/ 31750 h 63500"/>
                <a:gd name="connsiteX1" fmla="*/ 266700 w 1152525"/>
                <a:gd name="connsiteY1" fmla="*/ 60325 h 63500"/>
                <a:gd name="connsiteX2" fmla="*/ 514350 w 1152525"/>
                <a:gd name="connsiteY2" fmla="*/ 12700 h 63500"/>
                <a:gd name="connsiteX3" fmla="*/ 809625 w 1152525"/>
                <a:gd name="connsiteY3" fmla="*/ 50800 h 63500"/>
                <a:gd name="connsiteX4" fmla="*/ 1057275 w 1152525"/>
                <a:gd name="connsiteY4" fmla="*/ 3175 h 63500"/>
                <a:gd name="connsiteX5" fmla="*/ 1152525 w 1152525"/>
                <a:gd name="connsiteY5" fmla="*/ 3175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525" h="63500">
                  <a:moveTo>
                    <a:pt x="0" y="31750"/>
                  </a:moveTo>
                  <a:cubicBezTo>
                    <a:pt x="90487" y="47625"/>
                    <a:pt x="180975" y="63500"/>
                    <a:pt x="266700" y="60325"/>
                  </a:cubicBezTo>
                  <a:cubicBezTo>
                    <a:pt x="352425" y="57150"/>
                    <a:pt x="423863" y="14287"/>
                    <a:pt x="514350" y="12700"/>
                  </a:cubicBezTo>
                  <a:cubicBezTo>
                    <a:pt x="604837" y="11113"/>
                    <a:pt x="719138" y="52387"/>
                    <a:pt x="809625" y="50800"/>
                  </a:cubicBezTo>
                  <a:cubicBezTo>
                    <a:pt x="900112" y="49213"/>
                    <a:pt x="1000125" y="6350"/>
                    <a:pt x="1057275" y="3175"/>
                  </a:cubicBezTo>
                  <a:cubicBezTo>
                    <a:pt x="1114425" y="0"/>
                    <a:pt x="1133475" y="15875"/>
                    <a:pt x="1152525" y="3175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cxnSp>
          <p:nvCxnSpPr>
            <p:cNvPr id="105" name="Straight Arrow Connector 104"/>
            <p:cNvCxnSpPr/>
            <p:nvPr/>
          </p:nvCxnSpPr>
          <p:spPr>
            <a:xfrm rot="5400000">
              <a:off x="7239724" y="4876183"/>
              <a:ext cx="608542" cy="0"/>
            </a:xfrm>
            <a:prstGeom prst="straightConnector1">
              <a:avLst/>
            </a:prstGeom>
            <a:ln w="444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6" name="Text Box 70"/>
            <p:cNvSpPr txBox="1">
              <a:spLocks noChangeArrowheads="1"/>
            </p:cNvSpPr>
            <p:nvPr/>
          </p:nvSpPr>
          <p:spPr bwMode="auto">
            <a:xfrm>
              <a:off x="6705600" y="5257800"/>
              <a:ext cx="190105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solidFill>
                    <a:srgbClr val="FF0000"/>
                  </a:solidFill>
                  <a:latin typeface="Times New Roman" pitchFamily="18" charset="0"/>
                  <a:ea typeface="SimSun" pitchFamily="2" charset="-122"/>
                  <a:cs typeface="Times New Roman" pitchFamily="18" charset="0"/>
                </a:rPr>
                <a:t>Water flow</a:t>
              </a:r>
            </a:p>
            <a:p>
              <a:r>
                <a:rPr lang="en-US" altLang="zh-TW" sz="1600" dirty="0">
                  <a:solidFill>
                    <a:srgbClr val="FF0000"/>
                  </a:solidFill>
                  <a:latin typeface="Times New Roman" pitchFamily="18" charset="0"/>
                  <a:ea typeface="SimSun" pitchFamily="2" charset="-122"/>
                  <a:cs typeface="Times New Roman" pitchFamily="18" charset="0"/>
                </a:rPr>
                <a:t>(electron flow)</a:t>
              </a:r>
              <a:endParaRPr lang="en-US" altLang="zh-TW" sz="1600" dirty="0">
                <a:ea typeface="SimSun" pitchFamily="2" charset="-122"/>
                <a:cs typeface="Times New Roman" pitchFamily="18" charset="0"/>
              </a:endParaRPr>
            </a:p>
          </p:txBody>
        </p:sp>
        <p:sp>
          <p:nvSpPr>
            <p:cNvPr id="107" name="Text Box 70"/>
            <p:cNvSpPr txBox="1">
              <a:spLocks noChangeArrowheads="1"/>
            </p:cNvSpPr>
            <p:nvPr/>
          </p:nvSpPr>
          <p:spPr bwMode="auto">
            <a:xfrm>
              <a:off x="5943600" y="2743200"/>
              <a:ext cx="106285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solidFill>
                    <a:srgbClr val="FF0000"/>
                  </a:solidFill>
                  <a:latin typeface="Times New Roman" pitchFamily="18" charset="0"/>
                  <a:ea typeface="SimSun" pitchFamily="2" charset="-122"/>
                  <a:cs typeface="Times New Roman" pitchFamily="18" charset="0"/>
                </a:rPr>
                <a:t>Bubble </a:t>
              </a:r>
            </a:p>
            <a:p>
              <a:r>
                <a:rPr lang="en-US" altLang="zh-TW" sz="1600" dirty="0">
                  <a:solidFill>
                    <a:srgbClr val="FF0000"/>
                  </a:solidFill>
                  <a:latin typeface="Times New Roman" pitchFamily="18" charset="0"/>
                  <a:ea typeface="SimSun" pitchFamily="2" charset="-122"/>
                  <a:cs typeface="Times New Roman" pitchFamily="18" charset="0"/>
                </a:rPr>
                <a:t>Flow</a:t>
              </a:r>
            </a:p>
            <a:p>
              <a:r>
                <a:rPr lang="en-US" altLang="zh-TW" sz="1600" dirty="0">
                  <a:solidFill>
                    <a:srgbClr val="FF0000"/>
                  </a:solidFill>
                  <a:latin typeface="Times New Roman" pitchFamily="18" charset="0"/>
                  <a:ea typeface="SimSun" pitchFamily="2" charset="-122"/>
                  <a:cs typeface="Times New Roman" pitchFamily="18" charset="0"/>
                </a:rPr>
                <a:t>(current flow)</a:t>
              </a:r>
              <a:endParaRPr lang="en-US" altLang="zh-TW" sz="1600" dirty="0">
                <a:ea typeface="SimSun" pitchFamily="2" charset="-122"/>
                <a:cs typeface="Times New Roman" pitchFamily="18" charset="0"/>
              </a:endParaRPr>
            </a:p>
          </p:txBody>
        </p:sp>
        <p:cxnSp>
          <p:nvCxnSpPr>
            <p:cNvPr id="108" name="Straight Arrow Connector 107"/>
            <p:cNvCxnSpPr/>
            <p:nvPr/>
          </p:nvCxnSpPr>
          <p:spPr>
            <a:xfrm rot="16200000" flipV="1">
              <a:off x="6820246" y="3238006"/>
              <a:ext cx="685711" cy="2133"/>
            </a:xfrm>
            <a:prstGeom prst="straightConnector1">
              <a:avLst/>
            </a:prstGeom>
            <a:ln w="444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816273" y="4418730"/>
            <a:ext cx="1295400" cy="1169551"/>
          </a:xfrm>
          <a:prstGeom prst="rect">
            <a:avLst/>
          </a:prstGeom>
          <a:noFill/>
        </p:spPr>
        <p:txBody>
          <a:bodyPr wrap="square" rtlCol="0">
            <a:spAutoFit/>
          </a:bodyPr>
          <a:lstStyle/>
          <a:p>
            <a:r>
              <a:rPr lang="en-GB" sz="1400" dirty="0" smtClean="0"/>
              <a:t>Think of conduction by holes as bubbles rising in a bottle</a:t>
            </a:r>
            <a:endParaRPr lang="en-GB" sz="1400" dirty="0"/>
          </a:p>
        </p:txBody>
      </p:sp>
    </p:spTree>
    <p:extLst>
      <p:ext uri="{BB962C8B-B14F-4D97-AF65-F5344CB8AC3E}">
        <p14:creationId xmlns:p14="http://schemas.microsoft.com/office/powerpoint/2010/main" val="27544906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err="1"/>
              <a:t>p</a:t>
            </a:r>
            <a:r>
              <a:rPr lang="en-GB" dirty="0" err="1" smtClean="0"/>
              <a:t>n</a:t>
            </a:r>
            <a:r>
              <a:rPr lang="en-GB" dirty="0" smtClean="0"/>
              <a:t>-junction</a:t>
            </a:r>
            <a:endParaRPr lang="en-GB" dirty="0"/>
          </a:p>
        </p:txBody>
      </p:sp>
      <p:sp>
        <p:nvSpPr>
          <p:cNvPr id="14" name="Content Placeholder 1"/>
          <p:cNvSpPr>
            <a:spLocks noGrp="1"/>
          </p:cNvSpPr>
          <p:nvPr>
            <p:ph sz="half" idx="1"/>
          </p:nvPr>
        </p:nvSpPr>
        <p:spPr>
          <a:xfrm>
            <a:off x="228599" y="1895764"/>
            <a:ext cx="4495801" cy="1838036"/>
          </a:xfrm>
        </p:spPr>
        <p:txBody>
          <a:bodyPr>
            <a:noAutofit/>
          </a:bodyPr>
          <a:lstStyle/>
          <a:p>
            <a:r>
              <a:rPr lang="en-US" sz="1800" dirty="0"/>
              <a:t>Interesting things happen when you put an </a:t>
            </a:r>
            <a:r>
              <a:rPr lang="en-US" sz="1800" dirty="0" smtClean="0"/>
              <a:t>n-type </a:t>
            </a:r>
            <a:r>
              <a:rPr lang="en-US" sz="1800" dirty="0"/>
              <a:t>material in contact with a </a:t>
            </a:r>
            <a:r>
              <a:rPr lang="en-US" sz="1800" dirty="0" smtClean="0"/>
              <a:t>p-type material to form a </a:t>
            </a:r>
            <a:r>
              <a:rPr lang="en-US" sz="1800" dirty="0" err="1" smtClean="0"/>
              <a:t>pn</a:t>
            </a:r>
            <a:r>
              <a:rPr lang="en-US" sz="1800" dirty="0"/>
              <a:t>-</a:t>
            </a:r>
            <a:r>
              <a:rPr lang="en-US" sz="1800" dirty="0" smtClean="0"/>
              <a:t>junction</a:t>
            </a:r>
          </a:p>
          <a:p>
            <a:pPr lvl="1"/>
            <a:r>
              <a:rPr lang="en-US" sz="1600" dirty="0"/>
              <a:t>Before making the </a:t>
            </a:r>
            <a:r>
              <a:rPr lang="en-US" sz="1600" dirty="0" smtClean="0"/>
              <a:t>contact, both p and n type materials are electrically neutral</a:t>
            </a:r>
          </a:p>
          <a:p>
            <a:r>
              <a:rPr lang="en-US" sz="1800" dirty="0" smtClean="0"/>
              <a:t>After making contact, electrons and holes diffuse across the junction and a depletion layer is formed</a:t>
            </a:r>
          </a:p>
          <a:p>
            <a:pPr lvl="1"/>
            <a:r>
              <a:rPr lang="en-US" sz="1600" dirty="0" smtClean="0"/>
              <a:t>In </a:t>
            </a:r>
            <a:r>
              <a:rPr lang="en-US" sz="1600" dirty="0"/>
              <a:t>the boundary layer, the free electrons in the </a:t>
            </a:r>
            <a:r>
              <a:rPr lang="en-US" sz="1600" dirty="0" smtClean="0"/>
              <a:t>n-type </a:t>
            </a:r>
            <a:r>
              <a:rPr lang="en-US" sz="1600" dirty="0"/>
              <a:t>materials combine with the holes in the p</a:t>
            </a:r>
            <a:r>
              <a:rPr lang="en-US" sz="1600" dirty="0" smtClean="0"/>
              <a:t>-type   </a:t>
            </a:r>
          </a:p>
          <a:p>
            <a:pPr lvl="1"/>
            <a:r>
              <a:rPr lang="en-US" sz="1600" dirty="0" smtClean="0"/>
              <a:t>Consequently</a:t>
            </a:r>
            <a:r>
              <a:rPr lang="en-US" sz="1600" dirty="0"/>
              <a:t>,  the </a:t>
            </a:r>
            <a:r>
              <a:rPr lang="en-US" sz="1600" dirty="0" smtClean="0"/>
              <a:t>p-type </a:t>
            </a:r>
            <a:r>
              <a:rPr lang="en-US" sz="1600" dirty="0"/>
              <a:t>side of the boundary layer  is negatively charged and </a:t>
            </a:r>
            <a:r>
              <a:rPr lang="en-US" sz="1600" dirty="0" smtClean="0"/>
              <a:t>n-type </a:t>
            </a:r>
            <a:r>
              <a:rPr lang="en-US" sz="1600" dirty="0"/>
              <a:t>side is positively </a:t>
            </a:r>
            <a:r>
              <a:rPr lang="en-US" sz="1600" dirty="0" smtClean="0"/>
              <a:t>charged</a:t>
            </a:r>
          </a:p>
          <a:p>
            <a:pPr lvl="1"/>
            <a:r>
              <a:rPr lang="en-US" sz="1600" dirty="0" smtClean="0"/>
              <a:t>An electric field across the junction is formed</a:t>
            </a:r>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5" name="Picture 294"/>
          <p:cNvPicPr>
            <a:picLocks noChangeAspect="1" noChangeArrowheads="1"/>
          </p:cNvPicPr>
          <p:nvPr/>
        </p:nvPicPr>
        <p:blipFill rotWithShape="1">
          <a:blip r:embed="rId4">
            <a:extLst>
              <a:ext uri="{28A0092B-C50C-407E-A947-70E740481C1C}">
                <a14:useLocalDpi xmlns:a14="http://schemas.microsoft.com/office/drawing/2010/main" val="0"/>
              </a:ext>
            </a:extLst>
          </a:blip>
          <a:srcRect l="31792" t="28968" r="36861" b="37121"/>
          <a:stretch/>
        </p:blipFill>
        <p:spPr bwMode="auto">
          <a:xfrm>
            <a:off x="5257800" y="1905000"/>
            <a:ext cx="3269796" cy="198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593" t="36905" r="39985" b="30114"/>
          <a:stretch/>
        </p:blipFill>
        <p:spPr bwMode="auto">
          <a:xfrm>
            <a:off x="4953000" y="4191000"/>
            <a:ext cx="1878266" cy="155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1522" t="31102" r="33825" b="32787"/>
          <a:stretch/>
        </p:blipFill>
        <p:spPr bwMode="auto">
          <a:xfrm>
            <a:off x="7010400" y="4191000"/>
            <a:ext cx="1950531" cy="160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705600" y="4994160"/>
            <a:ext cx="381000" cy="111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4490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Operation of a Solar Cell</a:t>
            </a:r>
            <a:endParaRPr lang="en-GB" dirty="0"/>
          </a:p>
        </p:txBody>
      </p:sp>
      <p:sp>
        <p:nvSpPr>
          <p:cNvPr id="14" name="Content Placeholder 1"/>
          <p:cNvSpPr>
            <a:spLocks noGrp="1"/>
          </p:cNvSpPr>
          <p:nvPr>
            <p:ph sz="half" idx="1"/>
          </p:nvPr>
        </p:nvSpPr>
        <p:spPr>
          <a:xfrm>
            <a:off x="228599" y="1895764"/>
            <a:ext cx="4267201" cy="1838036"/>
          </a:xfrm>
        </p:spPr>
        <p:txBody>
          <a:bodyPr>
            <a:noAutofit/>
          </a:bodyPr>
          <a:lstStyle/>
          <a:p>
            <a:r>
              <a:rPr lang="en-US" sz="1800" dirty="0" smtClean="0"/>
              <a:t>A solar cell is simply a </a:t>
            </a:r>
            <a:r>
              <a:rPr lang="en-US" sz="1800" dirty="0" err="1" smtClean="0"/>
              <a:t>pn</a:t>
            </a:r>
            <a:r>
              <a:rPr lang="en-US" sz="1800" dirty="0"/>
              <a:t>-</a:t>
            </a:r>
            <a:r>
              <a:rPr lang="en-US" sz="1800" dirty="0" smtClean="0"/>
              <a:t>junction with an anti-reflective coating so incident sunlight is not reflected back</a:t>
            </a:r>
          </a:p>
          <a:p>
            <a:r>
              <a:rPr lang="en-US" sz="1800" dirty="0" smtClean="0"/>
              <a:t>When </a:t>
            </a:r>
            <a:r>
              <a:rPr lang="en-US" sz="1800" dirty="0"/>
              <a:t>sunlight strikes atoms in the </a:t>
            </a:r>
            <a:r>
              <a:rPr lang="en-US" sz="1800" dirty="0" err="1" smtClean="0"/>
              <a:t>pn</a:t>
            </a:r>
            <a:r>
              <a:rPr lang="en-US" sz="1800" dirty="0" smtClean="0"/>
              <a:t>- junction </a:t>
            </a:r>
            <a:r>
              <a:rPr lang="en-US" sz="1800" dirty="0"/>
              <a:t>and knocks out more electrons (and creates corresponding holes), the free electrons are expelled by the negative charge on the  p</a:t>
            </a:r>
            <a:r>
              <a:rPr lang="en-US" sz="1800" dirty="0" smtClean="0"/>
              <a:t>-type </a:t>
            </a:r>
            <a:r>
              <a:rPr lang="en-US" sz="1800" dirty="0"/>
              <a:t>side and hence move towards the </a:t>
            </a:r>
            <a:r>
              <a:rPr lang="en-US" sz="1800" dirty="0" smtClean="0"/>
              <a:t>n-type side</a:t>
            </a:r>
          </a:p>
          <a:p>
            <a:r>
              <a:rPr lang="en-US" sz="1800" dirty="0"/>
              <a:t>If a load is connected across the cell, electric current is formed and the energy is transmitted to the </a:t>
            </a:r>
            <a:r>
              <a:rPr lang="en-US" sz="1800" dirty="0" smtClean="0"/>
              <a:t>load</a:t>
            </a:r>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563"/>
          <p:cNvGrpSpPr>
            <a:grpSpLocks noChangeAspect="1"/>
          </p:cNvGrpSpPr>
          <p:nvPr/>
        </p:nvGrpSpPr>
        <p:grpSpPr bwMode="auto">
          <a:xfrm>
            <a:off x="4395005" y="1702490"/>
            <a:ext cx="4194486" cy="2377725"/>
            <a:chOff x="2527" y="1187"/>
            <a:chExt cx="8019" cy="4575"/>
          </a:xfrm>
          <a:noFill/>
        </p:grpSpPr>
        <p:sp>
          <p:nvSpPr>
            <p:cNvPr id="11" name="AutoShape 753"/>
            <p:cNvSpPr>
              <a:spLocks noChangeAspect="1" noChangeArrowheads="1" noTextEdit="1"/>
            </p:cNvSpPr>
            <p:nvPr/>
          </p:nvSpPr>
          <p:spPr bwMode="auto">
            <a:xfrm>
              <a:off x="2527" y="1187"/>
              <a:ext cx="8019" cy="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 name="Group 746"/>
            <p:cNvGrpSpPr>
              <a:grpSpLocks/>
            </p:cNvGrpSpPr>
            <p:nvPr/>
          </p:nvGrpSpPr>
          <p:grpSpPr bwMode="auto">
            <a:xfrm>
              <a:off x="4213" y="2164"/>
              <a:ext cx="500" cy="504"/>
              <a:chOff x="3678" y="1477"/>
              <a:chExt cx="500" cy="504"/>
            </a:xfrm>
            <a:grpFill/>
          </p:grpSpPr>
          <p:sp>
            <p:nvSpPr>
              <p:cNvPr id="196" name="Oval 752"/>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97" name="AutoShape 751"/>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98" name="Oval 750"/>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99" name="Group 747"/>
              <p:cNvGrpSpPr>
                <a:grpSpLocks/>
              </p:cNvGrpSpPr>
              <p:nvPr/>
            </p:nvGrpSpPr>
            <p:grpSpPr bwMode="auto">
              <a:xfrm>
                <a:off x="4000" y="1805"/>
                <a:ext cx="137" cy="139"/>
                <a:chOff x="4755" y="1546"/>
                <a:chExt cx="137" cy="139"/>
              </a:xfrm>
              <a:grpFill/>
            </p:grpSpPr>
            <p:cxnSp>
              <p:nvCxnSpPr>
                <p:cNvPr id="200" name="AutoShape 749"/>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201" name="AutoShape 748"/>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13" name="Group 739"/>
            <p:cNvGrpSpPr>
              <a:grpSpLocks/>
            </p:cNvGrpSpPr>
            <p:nvPr/>
          </p:nvGrpSpPr>
          <p:grpSpPr bwMode="auto">
            <a:xfrm>
              <a:off x="3350" y="2162"/>
              <a:ext cx="500" cy="504"/>
              <a:chOff x="3678" y="1477"/>
              <a:chExt cx="500" cy="504"/>
            </a:xfrm>
            <a:grpFill/>
          </p:grpSpPr>
          <p:sp>
            <p:nvSpPr>
              <p:cNvPr id="190" name="Oval 745"/>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91" name="AutoShape 744"/>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92" name="Oval 743"/>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93" name="Group 740"/>
              <p:cNvGrpSpPr>
                <a:grpSpLocks/>
              </p:cNvGrpSpPr>
              <p:nvPr/>
            </p:nvGrpSpPr>
            <p:grpSpPr bwMode="auto">
              <a:xfrm>
                <a:off x="4000" y="1805"/>
                <a:ext cx="137" cy="139"/>
                <a:chOff x="4755" y="1546"/>
                <a:chExt cx="137" cy="139"/>
              </a:xfrm>
              <a:grpFill/>
            </p:grpSpPr>
            <p:cxnSp>
              <p:nvCxnSpPr>
                <p:cNvPr id="194" name="AutoShape 742"/>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95" name="AutoShape 741"/>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15" name="Group 732"/>
            <p:cNvGrpSpPr>
              <a:grpSpLocks/>
            </p:cNvGrpSpPr>
            <p:nvPr/>
          </p:nvGrpSpPr>
          <p:grpSpPr bwMode="auto">
            <a:xfrm>
              <a:off x="5076" y="2162"/>
              <a:ext cx="500" cy="504"/>
              <a:chOff x="3678" y="1477"/>
              <a:chExt cx="500" cy="504"/>
            </a:xfrm>
            <a:grpFill/>
          </p:grpSpPr>
          <p:sp>
            <p:nvSpPr>
              <p:cNvPr id="184" name="Oval 738"/>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85" name="AutoShape 737"/>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86" name="Oval 736"/>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87" name="Group 733"/>
              <p:cNvGrpSpPr>
                <a:grpSpLocks/>
              </p:cNvGrpSpPr>
              <p:nvPr/>
            </p:nvGrpSpPr>
            <p:grpSpPr bwMode="auto">
              <a:xfrm>
                <a:off x="4000" y="1805"/>
                <a:ext cx="137" cy="139"/>
                <a:chOff x="4755" y="1546"/>
                <a:chExt cx="137" cy="139"/>
              </a:xfrm>
              <a:grpFill/>
            </p:grpSpPr>
            <p:cxnSp>
              <p:nvCxnSpPr>
                <p:cNvPr id="188" name="AutoShape 735"/>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89" name="AutoShape 734"/>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16" name="Group 725"/>
            <p:cNvGrpSpPr>
              <a:grpSpLocks/>
            </p:cNvGrpSpPr>
            <p:nvPr/>
          </p:nvGrpSpPr>
          <p:grpSpPr bwMode="auto">
            <a:xfrm>
              <a:off x="4213" y="3032"/>
              <a:ext cx="500" cy="504"/>
              <a:chOff x="3678" y="1477"/>
              <a:chExt cx="500" cy="504"/>
            </a:xfrm>
            <a:grpFill/>
          </p:grpSpPr>
          <p:sp>
            <p:nvSpPr>
              <p:cNvPr id="178" name="Oval 731"/>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79" name="AutoShape 730"/>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80" name="Oval 729"/>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81" name="Group 726"/>
              <p:cNvGrpSpPr>
                <a:grpSpLocks/>
              </p:cNvGrpSpPr>
              <p:nvPr/>
            </p:nvGrpSpPr>
            <p:grpSpPr bwMode="auto">
              <a:xfrm>
                <a:off x="4000" y="1805"/>
                <a:ext cx="137" cy="139"/>
                <a:chOff x="4755" y="1546"/>
                <a:chExt cx="137" cy="139"/>
              </a:xfrm>
              <a:grpFill/>
            </p:grpSpPr>
            <p:cxnSp>
              <p:nvCxnSpPr>
                <p:cNvPr id="182" name="AutoShape 728"/>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83" name="AutoShape 727"/>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17" name="Group 718"/>
            <p:cNvGrpSpPr>
              <a:grpSpLocks/>
            </p:cNvGrpSpPr>
            <p:nvPr/>
          </p:nvGrpSpPr>
          <p:grpSpPr bwMode="auto">
            <a:xfrm>
              <a:off x="3350" y="3030"/>
              <a:ext cx="500" cy="505"/>
              <a:chOff x="3678" y="1477"/>
              <a:chExt cx="500" cy="504"/>
            </a:xfrm>
            <a:grpFill/>
          </p:grpSpPr>
          <p:sp>
            <p:nvSpPr>
              <p:cNvPr id="172" name="Oval 724"/>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73" name="AutoShape 723"/>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74" name="Oval 722"/>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75" name="Group 719"/>
              <p:cNvGrpSpPr>
                <a:grpSpLocks/>
              </p:cNvGrpSpPr>
              <p:nvPr/>
            </p:nvGrpSpPr>
            <p:grpSpPr bwMode="auto">
              <a:xfrm>
                <a:off x="4000" y="1805"/>
                <a:ext cx="137" cy="139"/>
                <a:chOff x="4755" y="1546"/>
                <a:chExt cx="137" cy="139"/>
              </a:xfrm>
              <a:grpFill/>
            </p:grpSpPr>
            <p:cxnSp>
              <p:nvCxnSpPr>
                <p:cNvPr id="176" name="AutoShape 721"/>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77" name="AutoShape 720"/>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sp>
          <p:nvSpPr>
            <p:cNvPr id="18" name="Oval 717"/>
            <p:cNvSpPr>
              <a:spLocks noChangeArrowheads="1"/>
            </p:cNvSpPr>
            <p:nvPr/>
          </p:nvSpPr>
          <p:spPr bwMode="auto">
            <a:xfrm>
              <a:off x="5078" y="3030"/>
              <a:ext cx="277" cy="280"/>
            </a:xfrm>
            <a:prstGeom prst="ellipse">
              <a:avLst/>
            </a:prstGeom>
            <a:grpFill/>
            <a:ln w="28575">
              <a:solidFill>
                <a:srgbClr val="000000"/>
              </a:solidFill>
              <a:round/>
              <a:headEnd/>
              <a:tailEnd/>
            </a:ln>
          </p:spPr>
          <p:txBody>
            <a:bodyPr/>
            <a:lstStyle/>
            <a:p>
              <a:endParaRPr lang="en-US"/>
            </a:p>
          </p:txBody>
        </p:sp>
        <p:cxnSp>
          <p:nvCxnSpPr>
            <p:cNvPr id="19" name="AutoShape 716"/>
            <p:cNvCxnSpPr>
              <a:cxnSpLocks noChangeShapeType="1"/>
            </p:cNvCxnSpPr>
            <p:nvPr/>
          </p:nvCxnSpPr>
          <p:spPr bwMode="auto">
            <a:xfrm>
              <a:off x="5147" y="3170"/>
              <a:ext cx="137" cy="0"/>
            </a:xfrm>
            <a:prstGeom prst="straightConnector1">
              <a:avLst/>
            </a:prstGeom>
            <a:grpFill/>
            <a:ln w="28575">
              <a:solidFill>
                <a:srgbClr val="000000"/>
              </a:solidFill>
              <a:round/>
              <a:headEnd/>
              <a:tailEnd/>
            </a:ln>
            <a:extLst/>
          </p:spPr>
        </p:cxnSp>
        <p:sp>
          <p:nvSpPr>
            <p:cNvPr id="20" name="Oval 715"/>
            <p:cNvSpPr>
              <a:spLocks noChangeArrowheads="1"/>
            </p:cNvSpPr>
            <p:nvPr/>
          </p:nvSpPr>
          <p:spPr bwMode="auto">
            <a:xfrm>
              <a:off x="5365" y="3320"/>
              <a:ext cx="213" cy="215"/>
            </a:xfrm>
            <a:prstGeom prst="ellipse">
              <a:avLst/>
            </a:prstGeom>
            <a:grpFill/>
            <a:ln w="9525">
              <a:solidFill>
                <a:srgbClr val="000000"/>
              </a:solidFill>
              <a:round/>
              <a:headEnd/>
              <a:tailEnd/>
            </a:ln>
          </p:spPr>
          <p:txBody>
            <a:bodyPr/>
            <a:lstStyle/>
            <a:p>
              <a:endParaRPr lang="en-US"/>
            </a:p>
          </p:txBody>
        </p:sp>
        <p:grpSp>
          <p:nvGrpSpPr>
            <p:cNvPr id="21" name="Group 712"/>
            <p:cNvGrpSpPr>
              <a:grpSpLocks/>
            </p:cNvGrpSpPr>
            <p:nvPr/>
          </p:nvGrpSpPr>
          <p:grpSpPr bwMode="auto">
            <a:xfrm>
              <a:off x="5400" y="3358"/>
              <a:ext cx="137" cy="140"/>
              <a:chOff x="4755" y="1546"/>
              <a:chExt cx="137" cy="139"/>
            </a:xfrm>
            <a:grpFill/>
          </p:grpSpPr>
          <p:cxnSp>
            <p:nvCxnSpPr>
              <p:cNvPr id="170" name="AutoShape 714"/>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71" name="AutoShape 713"/>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nvGrpSpPr>
            <p:cNvPr id="22" name="Group 705"/>
            <p:cNvGrpSpPr>
              <a:grpSpLocks/>
            </p:cNvGrpSpPr>
            <p:nvPr/>
          </p:nvGrpSpPr>
          <p:grpSpPr bwMode="auto">
            <a:xfrm>
              <a:off x="4213" y="3901"/>
              <a:ext cx="500" cy="504"/>
              <a:chOff x="3678" y="1477"/>
              <a:chExt cx="500" cy="504"/>
            </a:xfrm>
            <a:grpFill/>
          </p:grpSpPr>
          <p:sp>
            <p:nvSpPr>
              <p:cNvPr id="164" name="Oval 711"/>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65" name="AutoShape 710"/>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66" name="Oval 709"/>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67" name="Group 706"/>
              <p:cNvGrpSpPr>
                <a:grpSpLocks/>
              </p:cNvGrpSpPr>
              <p:nvPr/>
            </p:nvGrpSpPr>
            <p:grpSpPr bwMode="auto">
              <a:xfrm>
                <a:off x="4000" y="1805"/>
                <a:ext cx="137" cy="139"/>
                <a:chOff x="4755" y="1546"/>
                <a:chExt cx="137" cy="139"/>
              </a:xfrm>
              <a:grpFill/>
            </p:grpSpPr>
            <p:cxnSp>
              <p:nvCxnSpPr>
                <p:cNvPr id="168" name="AutoShape 708"/>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69" name="AutoShape 707"/>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23" name="Group 698"/>
            <p:cNvGrpSpPr>
              <a:grpSpLocks/>
            </p:cNvGrpSpPr>
            <p:nvPr/>
          </p:nvGrpSpPr>
          <p:grpSpPr bwMode="auto">
            <a:xfrm>
              <a:off x="3350" y="3898"/>
              <a:ext cx="500" cy="506"/>
              <a:chOff x="3678" y="1477"/>
              <a:chExt cx="500" cy="504"/>
            </a:xfrm>
            <a:grpFill/>
          </p:grpSpPr>
          <p:sp>
            <p:nvSpPr>
              <p:cNvPr id="158" name="Oval 704"/>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59" name="AutoShape 703"/>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60" name="Oval 702"/>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61" name="Group 699"/>
              <p:cNvGrpSpPr>
                <a:grpSpLocks/>
              </p:cNvGrpSpPr>
              <p:nvPr/>
            </p:nvGrpSpPr>
            <p:grpSpPr bwMode="auto">
              <a:xfrm>
                <a:off x="4000" y="1805"/>
                <a:ext cx="137" cy="139"/>
                <a:chOff x="4755" y="1546"/>
                <a:chExt cx="137" cy="139"/>
              </a:xfrm>
              <a:grpFill/>
            </p:grpSpPr>
            <p:cxnSp>
              <p:nvCxnSpPr>
                <p:cNvPr id="162" name="AutoShape 701"/>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63" name="AutoShape 700"/>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24" name="Group 691"/>
            <p:cNvGrpSpPr>
              <a:grpSpLocks/>
            </p:cNvGrpSpPr>
            <p:nvPr/>
          </p:nvGrpSpPr>
          <p:grpSpPr bwMode="auto">
            <a:xfrm>
              <a:off x="5078" y="3898"/>
              <a:ext cx="500" cy="506"/>
              <a:chOff x="3678" y="1477"/>
              <a:chExt cx="500" cy="504"/>
            </a:xfrm>
            <a:grpFill/>
          </p:grpSpPr>
          <p:sp>
            <p:nvSpPr>
              <p:cNvPr id="152" name="Oval 697"/>
              <p:cNvSpPr>
                <a:spLocks noChangeArrowheads="1"/>
              </p:cNvSpPr>
              <p:nvPr/>
            </p:nvSpPr>
            <p:spPr bwMode="auto">
              <a:xfrm>
                <a:off x="3678" y="1477"/>
                <a:ext cx="277" cy="279"/>
              </a:xfrm>
              <a:prstGeom prst="ellipse">
                <a:avLst/>
              </a:prstGeom>
              <a:grpFill/>
              <a:ln w="28575">
                <a:solidFill>
                  <a:srgbClr val="000000"/>
                </a:solidFill>
                <a:round/>
                <a:headEnd/>
                <a:tailEnd/>
              </a:ln>
            </p:spPr>
            <p:txBody>
              <a:bodyPr/>
              <a:lstStyle/>
              <a:p>
                <a:endParaRPr lang="en-US"/>
              </a:p>
            </p:txBody>
          </p:sp>
          <p:cxnSp>
            <p:nvCxnSpPr>
              <p:cNvPr id="153" name="AutoShape 696"/>
              <p:cNvCxnSpPr>
                <a:cxnSpLocks noChangeShapeType="1"/>
              </p:cNvCxnSpPr>
              <p:nvPr/>
            </p:nvCxnSpPr>
            <p:spPr bwMode="auto">
              <a:xfrm>
                <a:off x="3747" y="1617"/>
                <a:ext cx="137" cy="0"/>
              </a:xfrm>
              <a:prstGeom prst="straightConnector1">
                <a:avLst/>
              </a:prstGeom>
              <a:grpFill/>
              <a:ln w="28575">
                <a:solidFill>
                  <a:srgbClr val="000000"/>
                </a:solidFill>
                <a:round/>
                <a:headEnd/>
                <a:tailEnd/>
              </a:ln>
              <a:extLst/>
            </p:spPr>
          </p:cxnSp>
          <p:sp>
            <p:nvSpPr>
              <p:cNvPr id="154" name="Oval 695"/>
              <p:cNvSpPr>
                <a:spLocks noChangeArrowheads="1"/>
              </p:cNvSpPr>
              <p:nvPr/>
            </p:nvSpPr>
            <p:spPr bwMode="auto">
              <a:xfrm>
                <a:off x="3965" y="1767"/>
                <a:ext cx="213" cy="214"/>
              </a:xfrm>
              <a:prstGeom prst="ellipse">
                <a:avLst/>
              </a:prstGeom>
              <a:grpFill/>
              <a:ln w="9525">
                <a:solidFill>
                  <a:srgbClr val="000000"/>
                </a:solidFill>
                <a:round/>
                <a:headEnd/>
                <a:tailEnd/>
              </a:ln>
            </p:spPr>
            <p:txBody>
              <a:bodyPr/>
              <a:lstStyle/>
              <a:p>
                <a:endParaRPr lang="en-US"/>
              </a:p>
            </p:txBody>
          </p:sp>
          <p:grpSp>
            <p:nvGrpSpPr>
              <p:cNvPr id="155" name="Group 692"/>
              <p:cNvGrpSpPr>
                <a:grpSpLocks/>
              </p:cNvGrpSpPr>
              <p:nvPr/>
            </p:nvGrpSpPr>
            <p:grpSpPr bwMode="auto">
              <a:xfrm>
                <a:off x="4000" y="1805"/>
                <a:ext cx="137" cy="139"/>
                <a:chOff x="4755" y="1546"/>
                <a:chExt cx="137" cy="139"/>
              </a:xfrm>
              <a:grpFill/>
            </p:grpSpPr>
            <p:cxnSp>
              <p:nvCxnSpPr>
                <p:cNvPr id="156" name="AutoShape 694"/>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157" name="AutoShape 693"/>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grpSp>
        <p:grpSp>
          <p:nvGrpSpPr>
            <p:cNvPr id="25" name="Group 686"/>
            <p:cNvGrpSpPr>
              <a:grpSpLocks/>
            </p:cNvGrpSpPr>
            <p:nvPr/>
          </p:nvGrpSpPr>
          <p:grpSpPr bwMode="auto">
            <a:xfrm>
              <a:off x="7809" y="3029"/>
              <a:ext cx="277" cy="279"/>
              <a:chOff x="3897" y="2565"/>
              <a:chExt cx="277" cy="279"/>
            </a:xfrm>
            <a:grpFill/>
          </p:grpSpPr>
          <p:sp>
            <p:nvSpPr>
              <p:cNvPr id="148" name="Oval 690"/>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49" name="Group 687"/>
              <p:cNvGrpSpPr>
                <a:grpSpLocks/>
              </p:cNvGrpSpPr>
              <p:nvPr/>
            </p:nvGrpSpPr>
            <p:grpSpPr bwMode="auto">
              <a:xfrm>
                <a:off x="3966" y="2635"/>
                <a:ext cx="137" cy="139"/>
                <a:chOff x="3635" y="1605"/>
                <a:chExt cx="277" cy="279"/>
              </a:xfrm>
              <a:grpFill/>
            </p:grpSpPr>
            <p:cxnSp>
              <p:nvCxnSpPr>
                <p:cNvPr id="150" name="AutoShape 689"/>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51" name="AutoShape 688"/>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26" name="Group 683"/>
            <p:cNvGrpSpPr>
              <a:grpSpLocks/>
            </p:cNvGrpSpPr>
            <p:nvPr/>
          </p:nvGrpSpPr>
          <p:grpSpPr bwMode="auto">
            <a:xfrm>
              <a:off x="6578" y="3424"/>
              <a:ext cx="213" cy="214"/>
              <a:chOff x="3753" y="1552"/>
              <a:chExt cx="277" cy="278"/>
            </a:xfrm>
            <a:grpFill/>
          </p:grpSpPr>
          <p:sp>
            <p:nvSpPr>
              <p:cNvPr id="146" name="Oval 685"/>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147" name="AutoShape 684"/>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nvGrpSpPr>
            <p:cNvPr id="27" name="Group 678"/>
            <p:cNvGrpSpPr>
              <a:grpSpLocks/>
            </p:cNvGrpSpPr>
            <p:nvPr/>
          </p:nvGrpSpPr>
          <p:grpSpPr bwMode="auto">
            <a:xfrm>
              <a:off x="6946" y="3031"/>
              <a:ext cx="277" cy="280"/>
              <a:chOff x="3897" y="2565"/>
              <a:chExt cx="277" cy="279"/>
            </a:xfrm>
            <a:grpFill/>
          </p:grpSpPr>
          <p:sp>
            <p:nvSpPr>
              <p:cNvPr id="142" name="Oval 682"/>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43" name="Group 679"/>
              <p:cNvGrpSpPr>
                <a:grpSpLocks/>
              </p:cNvGrpSpPr>
              <p:nvPr/>
            </p:nvGrpSpPr>
            <p:grpSpPr bwMode="auto">
              <a:xfrm>
                <a:off x="3966" y="2635"/>
                <a:ext cx="137" cy="139"/>
                <a:chOff x="3635" y="1605"/>
                <a:chExt cx="277" cy="279"/>
              </a:xfrm>
              <a:grpFill/>
            </p:grpSpPr>
            <p:cxnSp>
              <p:nvCxnSpPr>
                <p:cNvPr id="144" name="AutoShape 681"/>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45" name="AutoShape 680"/>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28" name="Group 669"/>
            <p:cNvGrpSpPr>
              <a:grpSpLocks/>
            </p:cNvGrpSpPr>
            <p:nvPr/>
          </p:nvGrpSpPr>
          <p:grpSpPr bwMode="auto">
            <a:xfrm>
              <a:off x="8672" y="3029"/>
              <a:ext cx="500" cy="506"/>
              <a:chOff x="3966" y="2635"/>
              <a:chExt cx="500" cy="503"/>
            </a:xfrm>
            <a:grpFill/>
          </p:grpSpPr>
          <p:grpSp>
            <p:nvGrpSpPr>
              <p:cNvPr id="134" name="Group 673"/>
              <p:cNvGrpSpPr>
                <a:grpSpLocks/>
              </p:cNvGrpSpPr>
              <p:nvPr/>
            </p:nvGrpSpPr>
            <p:grpSpPr bwMode="auto">
              <a:xfrm>
                <a:off x="3966" y="2635"/>
                <a:ext cx="277" cy="279"/>
                <a:chOff x="3897" y="2565"/>
                <a:chExt cx="277" cy="279"/>
              </a:xfrm>
              <a:grpFill/>
            </p:grpSpPr>
            <p:sp>
              <p:nvSpPr>
                <p:cNvPr id="138" name="Oval 677"/>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39" name="Group 674"/>
                <p:cNvGrpSpPr>
                  <a:grpSpLocks/>
                </p:cNvGrpSpPr>
                <p:nvPr/>
              </p:nvGrpSpPr>
              <p:grpSpPr bwMode="auto">
                <a:xfrm>
                  <a:off x="3966" y="2635"/>
                  <a:ext cx="137" cy="139"/>
                  <a:chOff x="3635" y="1605"/>
                  <a:chExt cx="277" cy="279"/>
                </a:xfrm>
                <a:grpFill/>
              </p:grpSpPr>
              <p:cxnSp>
                <p:nvCxnSpPr>
                  <p:cNvPr id="140" name="AutoShape 676"/>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41" name="AutoShape 675"/>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135" name="Group 670"/>
              <p:cNvGrpSpPr>
                <a:grpSpLocks/>
              </p:cNvGrpSpPr>
              <p:nvPr/>
            </p:nvGrpSpPr>
            <p:grpSpPr bwMode="auto">
              <a:xfrm>
                <a:off x="4253" y="2924"/>
                <a:ext cx="213" cy="214"/>
                <a:chOff x="3753" y="1552"/>
                <a:chExt cx="277" cy="278"/>
              </a:xfrm>
              <a:grpFill/>
            </p:grpSpPr>
            <p:sp>
              <p:nvSpPr>
                <p:cNvPr id="136" name="Oval 672"/>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137" name="AutoShape 671"/>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29" name="Group 660"/>
            <p:cNvGrpSpPr>
              <a:grpSpLocks/>
            </p:cNvGrpSpPr>
            <p:nvPr/>
          </p:nvGrpSpPr>
          <p:grpSpPr bwMode="auto">
            <a:xfrm>
              <a:off x="7809" y="2162"/>
              <a:ext cx="500" cy="503"/>
              <a:chOff x="3966" y="2635"/>
              <a:chExt cx="500" cy="503"/>
            </a:xfrm>
            <a:grpFill/>
          </p:grpSpPr>
          <p:grpSp>
            <p:nvGrpSpPr>
              <p:cNvPr id="126" name="Group 664"/>
              <p:cNvGrpSpPr>
                <a:grpSpLocks/>
              </p:cNvGrpSpPr>
              <p:nvPr/>
            </p:nvGrpSpPr>
            <p:grpSpPr bwMode="auto">
              <a:xfrm>
                <a:off x="3966" y="2635"/>
                <a:ext cx="277" cy="279"/>
                <a:chOff x="3897" y="2565"/>
                <a:chExt cx="277" cy="279"/>
              </a:xfrm>
              <a:grpFill/>
            </p:grpSpPr>
            <p:sp>
              <p:nvSpPr>
                <p:cNvPr id="130" name="Oval 668"/>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31" name="Group 665"/>
                <p:cNvGrpSpPr>
                  <a:grpSpLocks/>
                </p:cNvGrpSpPr>
                <p:nvPr/>
              </p:nvGrpSpPr>
              <p:grpSpPr bwMode="auto">
                <a:xfrm>
                  <a:off x="3966" y="2635"/>
                  <a:ext cx="137" cy="139"/>
                  <a:chOff x="3635" y="1605"/>
                  <a:chExt cx="277" cy="279"/>
                </a:xfrm>
                <a:grpFill/>
              </p:grpSpPr>
              <p:cxnSp>
                <p:nvCxnSpPr>
                  <p:cNvPr id="132" name="AutoShape 667"/>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33" name="AutoShape 666"/>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127" name="Group 661"/>
              <p:cNvGrpSpPr>
                <a:grpSpLocks/>
              </p:cNvGrpSpPr>
              <p:nvPr/>
            </p:nvGrpSpPr>
            <p:grpSpPr bwMode="auto">
              <a:xfrm>
                <a:off x="4253" y="2924"/>
                <a:ext cx="213" cy="214"/>
                <a:chOff x="3753" y="1552"/>
                <a:chExt cx="277" cy="278"/>
              </a:xfrm>
              <a:grpFill/>
            </p:grpSpPr>
            <p:sp>
              <p:nvSpPr>
                <p:cNvPr id="128" name="Oval 663"/>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129" name="AutoShape 662"/>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30" name="Group 655"/>
            <p:cNvGrpSpPr>
              <a:grpSpLocks/>
            </p:cNvGrpSpPr>
            <p:nvPr/>
          </p:nvGrpSpPr>
          <p:grpSpPr bwMode="auto">
            <a:xfrm>
              <a:off x="6946" y="2164"/>
              <a:ext cx="277" cy="279"/>
              <a:chOff x="3897" y="2565"/>
              <a:chExt cx="277" cy="279"/>
            </a:xfrm>
            <a:grpFill/>
          </p:grpSpPr>
          <p:sp>
            <p:nvSpPr>
              <p:cNvPr id="122" name="Oval 659"/>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23" name="Group 656"/>
              <p:cNvGrpSpPr>
                <a:grpSpLocks/>
              </p:cNvGrpSpPr>
              <p:nvPr/>
            </p:nvGrpSpPr>
            <p:grpSpPr bwMode="auto">
              <a:xfrm>
                <a:off x="3966" y="2635"/>
                <a:ext cx="137" cy="139"/>
                <a:chOff x="3635" y="1605"/>
                <a:chExt cx="277" cy="279"/>
              </a:xfrm>
              <a:grpFill/>
            </p:grpSpPr>
            <p:cxnSp>
              <p:nvCxnSpPr>
                <p:cNvPr id="124" name="AutoShape 658"/>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25" name="AutoShape 657"/>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31" name="Group 646"/>
            <p:cNvGrpSpPr>
              <a:grpSpLocks/>
            </p:cNvGrpSpPr>
            <p:nvPr/>
          </p:nvGrpSpPr>
          <p:grpSpPr bwMode="auto">
            <a:xfrm>
              <a:off x="8672" y="2162"/>
              <a:ext cx="500" cy="504"/>
              <a:chOff x="3966" y="2635"/>
              <a:chExt cx="500" cy="503"/>
            </a:xfrm>
            <a:grpFill/>
          </p:grpSpPr>
          <p:grpSp>
            <p:nvGrpSpPr>
              <p:cNvPr id="114" name="Group 650"/>
              <p:cNvGrpSpPr>
                <a:grpSpLocks/>
              </p:cNvGrpSpPr>
              <p:nvPr/>
            </p:nvGrpSpPr>
            <p:grpSpPr bwMode="auto">
              <a:xfrm>
                <a:off x="3966" y="2635"/>
                <a:ext cx="277" cy="279"/>
                <a:chOff x="3897" y="2565"/>
                <a:chExt cx="277" cy="279"/>
              </a:xfrm>
              <a:grpFill/>
            </p:grpSpPr>
            <p:sp>
              <p:nvSpPr>
                <p:cNvPr id="118" name="Oval 654"/>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19" name="Group 651"/>
                <p:cNvGrpSpPr>
                  <a:grpSpLocks/>
                </p:cNvGrpSpPr>
                <p:nvPr/>
              </p:nvGrpSpPr>
              <p:grpSpPr bwMode="auto">
                <a:xfrm>
                  <a:off x="3966" y="2635"/>
                  <a:ext cx="137" cy="139"/>
                  <a:chOff x="3635" y="1605"/>
                  <a:chExt cx="277" cy="279"/>
                </a:xfrm>
                <a:grpFill/>
              </p:grpSpPr>
              <p:cxnSp>
                <p:nvCxnSpPr>
                  <p:cNvPr id="120" name="AutoShape 653"/>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21" name="AutoShape 652"/>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115" name="Group 647"/>
              <p:cNvGrpSpPr>
                <a:grpSpLocks/>
              </p:cNvGrpSpPr>
              <p:nvPr/>
            </p:nvGrpSpPr>
            <p:grpSpPr bwMode="auto">
              <a:xfrm>
                <a:off x="4253" y="2924"/>
                <a:ext cx="213" cy="214"/>
                <a:chOff x="3753" y="1552"/>
                <a:chExt cx="277" cy="278"/>
              </a:xfrm>
              <a:grpFill/>
            </p:grpSpPr>
            <p:sp>
              <p:nvSpPr>
                <p:cNvPr id="116" name="Oval 649"/>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117" name="AutoShape 648"/>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32" name="Group 637"/>
            <p:cNvGrpSpPr>
              <a:grpSpLocks/>
            </p:cNvGrpSpPr>
            <p:nvPr/>
          </p:nvGrpSpPr>
          <p:grpSpPr bwMode="auto">
            <a:xfrm>
              <a:off x="7809" y="3899"/>
              <a:ext cx="500" cy="504"/>
              <a:chOff x="3966" y="2635"/>
              <a:chExt cx="500" cy="503"/>
            </a:xfrm>
            <a:grpFill/>
          </p:grpSpPr>
          <p:grpSp>
            <p:nvGrpSpPr>
              <p:cNvPr id="106" name="Group 641"/>
              <p:cNvGrpSpPr>
                <a:grpSpLocks/>
              </p:cNvGrpSpPr>
              <p:nvPr/>
            </p:nvGrpSpPr>
            <p:grpSpPr bwMode="auto">
              <a:xfrm>
                <a:off x="3966" y="2635"/>
                <a:ext cx="277" cy="279"/>
                <a:chOff x="3897" y="2565"/>
                <a:chExt cx="277" cy="279"/>
              </a:xfrm>
              <a:grpFill/>
            </p:grpSpPr>
            <p:sp>
              <p:nvSpPr>
                <p:cNvPr id="110" name="Oval 645"/>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11" name="Group 642"/>
                <p:cNvGrpSpPr>
                  <a:grpSpLocks/>
                </p:cNvGrpSpPr>
                <p:nvPr/>
              </p:nvGrpSpPr>
              <p:grpSpPr bwMode="auto">
                <a:xfrm>
                  <a:off x="3966" y="2635"/>
                  <a:ext cx="137" cy="139"/>
                  <a:chOff x="3635" y="1605"/>
                  <a:chExt cx="277" cy="279"/>
                </a:xfrm>
                <a:grpFill/>
              </p:grpSpPr>
              <p:cxnSp>
                <p:nvCxnSpPr>
                  <p:cNvPr id="112" name="AutoShape 644"/>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13" name="AutoShape 643"/>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107" name="Group 638"/>
              <p:cNvGrpSpPr>
                <a:grpSpLocks/>
              </p:cNvGrpSpPr>
              <p:nvPr/>
            </p:nvGrpSpPr>
            <p:grpSpPr bwMode="auto">
              <a:xfrm>
                <a:off x="4253" y="2924"/>
                <a:ext cx="213" cy="214"/>
                <a:chOff x="3753" y="1552"/>
                <a:chExt cx="277" cy="278"/>
              </a:xfrm>
              <a:grpFill/>
            </p:grpSpPr>
            <p:sp>
              <p:nvSpPr>
                <p:cNvPr id="108" name="Oval 640"/>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109" name="AutoShape 639"/>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33" name="Group 632"/>
            <p:cNvGrpSpPr>
              <a:grpSpLocks/>
            </p:cNvGrpSpPr>
            <p:nvPr/>
          </p:nvGrpSpPr>
          <p:grpSpPr bwMode="auto">
            <a:xfrm>
              <a:off x="6946" y="3901"/>
              <a:ext cx="277" cy="280"/>
              <a:chOff x="3897" y="2565"/>
              <a:chExt cx="277" cy="279"/>
            </a:xfrm>
            <a:grpFill/>
          </p:grpSpPr>
          <p:sp>
            <p:nvSpPr>
              <p:cNvPr id="102" name="Oval 636"/>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103" name="Group 633"/>
              <p:cNvGrpSpPr>
                <a:grpSpLocks/>
              </p:cNvGrpSpPr>
              <p:nvPr/>
            </p:nvGrpSpPr>
            <p:grpSpPr bwMode="auto">
              <a:xfrm>
                <a:off x="3966" y="2635"/>
                <a:ext cx="137" cy="139"/>
                <a:chOff x="3635" y="1605"/>
                <a:chExt cx="277" cy="279"/>
              </a:xfrm>
              <a:grpFill/>
            </p:grpSpPr>
            <p:cxnSp>
              <p:nvCxnSpPr>
                <p:cNvPr id="104" name="AutoShape 635"/>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05" name="AutoShape 634"/>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34" name="Group 623"/>
            <p:cNvGrpSpPr>
              <a:grpSpLocks/>
            </p:cNvGrpSpPr>
            <p:nvPr/>
          </p:nvGrpSpPr>
          <p:grpSpPr bwMode="auto">
            <a:xfrm>
              <a:off x="8672" y="3899"/>
              <a:ext cx="500" cy="504"/>
              <a:chOff x="3966" y="2635"/>
              <a:chExt cx="500" cy="503"/>
            </a:xfrm>
            <a:grpFill/>
          </p:grpSpPr>
          <p:grpSp>
            <p:nvGrpSpPr>
              <p:cNvPr id="94" name="Group 627"/>
              <p:cNvGrpSpPr>
                <a:grpSpLocks/>
              </p:cNvGrpSpPr>
              <p:nvPr/>
            </p:nvGrpSpPr>
            <p:grpSpPr bwMode="auto">
              <a:xfrm>
                <a:off x="3966" y="2635"/>
                <a:ext cx="277" cy="279"/>
                <a:chOff x="3897" y="2565"/>
                <a:chExt cx="277" cy="279"/>
              </a:xfrm>
              <a:grpFill/>
            </p:grpSpPr>
            <p:sp>
              <p:nvSpPr>
                <p:cNvPr id="98" name="Oval 631"/>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99" name="Group 628"/>
                <p:cNvGrpSpPr>
                  <a:grpSpLocks/>
                </p:cNvGrpSpPr>
                <p:nvPr/>
              </p:nvGrpSpPr>
              <p:grpSpPr bwMode="auto">
                <a:xfrm>
                  <a:off x="3966" y="2635"/>
                  <a:ext cx="137" cy="139"/>
                  <a:chOff x="3635" y="1605"/>
                  <a:chExt cx="277" cy="279"/>
                </a:xfrm>
                <a:grpFill/>
              </p:grpSpPr>
              <p:cxnSp>
                <p:nvCxnSpPr>
                  <p:cNvPr id="100" name="AutoShape 630"/>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101" name="AutoShape 629"/>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95" name="Group 624"/>
              <p:cNvGrpSpPr>
                <a:grpSpLocks/>
              </p:cNvGrpSpPr>
              <p:nvPr/>
            </p:nvGrpSpPr>
            <p:grpSpPr bwMode="auto">
              <a:xfrm>
                <a:off x="4253" y="2924"/>
                <a:ext cx="213" cy="214"/>
                <a:chOff x="3753" y="1552"/>
                <a:chExt cx="277" cy="278"/>
              </a:xfrm>
              <a:grpFill/>
            </p:grpSpPr>
            <p:sp>
              <p:nvSpPr>
                <p:cNvPr id="96" name="Oval 626"/>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97" name="AutoShape 625"/>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35" name="Group 614"/>
            <p:cNvGrpSpPr>
              <a:grpSpLocks/>
            </p:cNvGrpSpPr>
            <p:nvPr/>
          </p:nvGrpSpPr>
          <p:grpSpPr bwMode="auto">
            <a:xfrm>
              <a:off x="9535" y="3029"/>
              <a:ext cx="500" cy="504"/>
              <a:chOff x="3966" y="2635"/>
              <a:chExt cx="500" cy="503"/>
            </a:xfrm>
            <a:grpFill/>
          </p:grpSpPr>
          <p:grpSp>
            <p:nvGrpSpPr>
              <p:cNvPr id="86" name="Group 618"/>
              <p:cNvGrpSpPr>
                <a:grpSpLocks/>
              </p:cNvGrpSpPr>
              <p:nvPr/>
            </p:nvGrpSpPr>
            <p:grpSpPr bwMode="auto">
              <a:xfrm>
                <a:off x="3966" y="2635"/>
                <a:ext cx="277" cy="279"/>
                <a:chOff x="3897" y="2565"/>
                <a:chExt cx="277" cy="279"/>
              </a:xfrm>
              <a:grpFill/>
            </p:grpSpPr>
            <p:sp>
              <p:nvSpPr>
                <p:cNvPr id="90" name="Oval 622"/>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91" name="Group 619"/>
                <p:cNvGrpSpPr>
                  <a:grpSpLocks/>
                </p:cNvGrpSpPr>
                <p:nvPr/>
              </p:nvGrpSpPr>
              <p:grpSpPr bwMode="auto">
                <a:xfrm>
                  <a:off x="3966" y="2635"/>
                  <a:ext cx="137" cy="139"/>
                  <a:chOff x="3635" y="1605"/>
                  <a:chExt cx="277" cy="279"/>
                </a:xfrm>
                <a:grpFill/>
              </p:grpSpPr>
              <p:cxnSp>
                <p:nvCxnSpPr>
                  <p:cNvPr id="92" name="AutoShape 621"/>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93" name="AutoShape 620"/>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87" name="Group 615"/>
              <p:cNvGrpSpPr>
                <a:grpSpLocks/>
              </p:cNvGrpSpPr>
              <p:nvPr/>
            </p:nvGrpSpPr>
            <p:grpSpPr bwMode="auto">
              <a:xfrm>
                <a:off x="4253" y="2924"/>
                <a:ext cx="213" cy="214"/>
                <a:chOff x="3753" y="1552"/>
                <a:chExt cx="277" cy="278"/>
              </a:xfrm>
              <a:grpFill/>
            </p:grpSpPr>
            <p:sp>
              <p:nvSpPr>
                <p:cNvPr id="88" name="Oval 617"/>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89" name="AutoShape 616"/>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36" name="Group 605"/>
            <p:cNvGrpSpPr>
              <a:grpSpLocks/>
            </p:cNvGrpSpPr>
            <p:nvPr/>
          </p:nvGrpSpPr>
          <p:grpSpPr bwMode="auto">
            <a:xfrm>
              <a:off x="9535" y="2162"/>
              <a:ext cx="500" cy="504"/>
              <a:chOff x="3966" y="2635"/>
              <a:chExt cx="500" cy="503"/>
            </a:xfrm>
            <a:grpFill/>
          </p:grpSpPr>
          <p:grpSp>
            <p:nvGrpSpPr>
              <p:cNvPr id="78" name="Group 609"/>
              <p:cNvGrpSpPr>
                <a:grpSpLocks/>
              </p:cNvGrpSpPr>
              <p:nvPr/>
            </p:nvGrpSpPr>
            <p:grpSpPr bwMode="auto">
              <a:xfrm>
                <a:off x="3966" y="2635"/>
                <a:ext cx="277" cy="279"/>
                <a:chOff x="3897" y="2565"/>
                <a:chExt cx="277" cy="279"/>
              </a:xfrm>
              <a:grpFill/>
            </p:grpSpPr>
            <p:sp>
              <p:nvSpPr>
                <p:cNvPr id="82" name="Oval 613"/>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83" name="Group 610"/>
                <p:cNvGrpSpPr>
                  <a:grpSpLocks/>
                </p:cNvGrpSpPr>
                <p:nvPr/>
              </p:nvGrpSpPr>
              <p:grpSpPr bwMode="auto">
                <a:xfrm>
                  <a:off x="3966" y="2635"/>
                  <a:ext cx="137" cy="139"/>
                  <a:chOff x="3635" y="1605"/>
                  <a:chExt cx="277" cy="279"/>
                </a:xfrm>
                <a:grpFill/>
              </p:grpSpPr>
              <p:cxnSp>
                <p:nvCxnSpPr>
                  <p:cNvPr id="84" name="AutoShape 612"/>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85" name="AutoShape 611"/>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79" name="Group 606"/>
              <p:cNvGrpSpPr>
                <a:grpSpLocks/>
              </p:cNvGrpSpPr>
              <p:nvPr/>
            </p:nvGrpSpPr>
            <p:grpSpPr bwMode="auto">
              <a:xfrm>
                <a:off x="4253" y="2924"/>
                <a:ext cx="213" cy="214"/>
                <a:chOff x="3753" y="1552"/>
                <a:chExt cx="277" cy="278"/>
              </a:xfrm>
              <a:grpFill/>
            </p:grpSpPr>
            <p:sp>
              <p:nvSpPr>
                <p:cNvPr id="80" name="Oval 608"/>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81" name="AutoShape 607"/>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grpSp>
          <p:nvGrpSpPr>
            <p:cNvPr id="37" name="Group 596"/>
            <p:cNvGrpSpPr>
              <a:grpSpLocks/>
            </p:cNvGrpSpPr>
            <p:nvPr/>
          </p:nvGrpSpPr>
          <p:grpSpPr bwMode="auto">
            <a:xfrm>
              <a:off x="9535" y="3899"/>
              <a:ext cx="500" cy="504"/>
              <a:chOff x="3966" y="2635"/>
              <a:chExt cx="500" cy="503"/>
            </a:xfrm>
            <a:grpFill/>
          </p:grpSpPr>
          <p:grpSp>
            <p:nvGrpSpPr>
              <p:cNvPr id="70" name="Group 600"/>
              <p:cNvGrpSpPr>
                <a:grpSpLocks/>
              </p:cNvGrpSpPr>
              <p:nvPr/>
            </p:nvGrpSpPr>
            <p:grpSpPr bwMode="auto">
              <a:xfrm>
                <a:off x="3966" y="2635"/>
                <a:ext cx="277" cy="279"/>
                <a:chOff x="3897" y="2565"/>
                <a:chExt cx="277" cy="279"/>
              </a:xfrm>
              <a:grpFill/>
            </p:grpSpPr>
            <p:sp>
              <p:nvSpPr>
                <p:cNvPr id="74" name="Oval 604"/>
                <p:cNvSpPr>
                  <a:spLocks noChangeArrowheads="1"/>
                </p:cNvSpPr>
                <p:nvPr/>
              </p:nvSpPr>
              <p:spPr bwMode="auto">
                <a:xfrm>
                  <a:off x="3897" y="2565"/>
                  <a:ext cx="277" cy="279"/>
                </a:xfrm>
                <a:prstGeom prst="ellipse">
                  <a:avLst/>
                </a:prstGeom>
                <a:grpFill/>
                <a:ln w="28575">
                  <a:solidFill>
                    <a:srgbClr val="000000"/>
                  </a:solidFill>
                  <a:round/>
                  <a:headEnd/>
                  <a:tailEnd/>
                </a:ln>
              </p:spPr>
              <p:txBody>
                <a:bodyPr/>
                <a:lstStyle/>
                <a:p>
                  <a:endParaRPr lang="en-US"/>
                </a:p>
              </p:txBody>
            </p:sp>
            <p:grpSp>
              <p:nvGrpSpPr>
                <p:cNvPr id="75" name="Group 601"/>
                <p:cNvGrpSpPr>
                  <a:grpSpLocks/>
                </p:cNvGrpSpPr>
                <p:nvPr/>
              </p:nvGrpSpPr>
              <p:grpSpPr bwMode="auto">
                <a:xfrm>
                  <a:off x="3966" y="2635"/>
                  <a:ext cx="137" cy="139"/>
                  <a:chOff x="3635" y="1605"/>
                  <a:chExt cx="277" cy="279"/>
                </a:xfrm>
                <a:grpFill/>
              </p:grpSpPr>
              <p:cxnSp>
                <p:nvCxnSpPr>
                  <p:cNvPr id="76" name="AutoShape 603"/>
                  <p:cNvCxnSpPr>
                    <a:cxnSpLocks noChangeShapeType="1"/>
                  </p:cNvCxnSpPr>
                  <p:nvPr/>
                </p:nvCxnSpPr>
                <p:spPr bwMode="auto">
                  <a:xfrm>
                    <a:off x="3635" y="1744"/>
                    <a:ext cx="277" cy="0"/>
                  </a:xfrm>
                  <a:prstGeom prst="straightConnector1">
                    <a:avLst/>
                  </a:prstGeom>
                  <a:grpFill/>
                  <a:ln w="28575">
                    <a:solidFill>
                      <a:srgbClr val="000000"/>
                    </a:solidFill>
                    <a:round/>
                    <a:headEnd/>
                    <a:tailEnd/>
                  </a:ln>
                  <a:extLst/>
                </p:spPr>
              </p:cxnSp>
              <p:cxnSp>
                <p:nvCxnSpPr>
                  <p:cNvPr id="77" name="AutoShape 602"/>
                  <p:cNvCxnSpPr>
                    <a:cxnSpLocks noChangeShapeType="1"/>
                  </p:cNvCxnSpPr>
                  <p:nvPr/>
                </p:nvCxnSpPr>
                <p:spPr bwMode="auto">
                  <a:xfrm>
                    <a:off x="3773" y="1605"/>
                    <a:ext cx="0" cy="279"/>
                  </a:xfrm>
                  <a:prstGeom prst="straightConnector1">
                    <a:avLst/>
                  </a:prstGeom>
                  <a:grpFill/>
                  <a:ln w="28575">
                    <a:solidFill>
                      <a:srgbClr val="000000"/>
                    </a:solidFill>
                    <a:round/>
                    <a:headEnd/>
                    <a:tailEnd/>
                  </a:ln>
                  <a:extLst/>
                </p:spPr>
              </p:cxnSp>
            </p:grpSp>
          </p:grpSp>
          <p:grpSp>
            <p:nvGrpSpPr>
              <p:cNvPr id="71" name="Group 597"/>
              <p:cNvGrpSpPr>
                <a:grpSpLocks/>
              </p:cNvGrpSpPr>
              <p:nvPr/>
            </p:nvGrpSpPr>
            <p:grpSpPr bwMode="auto">
              <a:xfrm>
                <a:off x="4253" y="2924"/>
                <a:ext cx="213" cy="214"/>
                <a:chOff x="3753" y="1552"/>
                <a:chExt cx="277" cy="278"/>
              </a:xfrm>
              <a:grpFill/>
            </p:grpSpPr>
            <p:sp>
              <p:nvSpPr>
                <p:cNvPr id="72" name="Oval 599"/>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73" name="AutoShape 598"/>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sp>
          <p:nvSpPr>
            <p:cNvPr id="38" name="Oval 595"/>
            <p:cNvSpPr>
              <a:spLocks noChangeArrowheads="1"/>
            </p:cNvSpPr>
            <p:nvPr/>
          </p:nvSpPr>
          <p:spPr bwMode="auto">
            <a:xfrm>
              <a:off x="5939" y="2164"/>
              <a:ext cx="277" cy="279"/>
            </a:xfrm>
            <a:prstGeom prst="ellipse">
              <a:avLst/>
            </a:prstGeom>
            <a:grpFill/>
            <a:ln w="28575">
              <a:solidFill>
                <a:srgbClr val="000000"/>
              </a:solidFill>
              <a:round/>
              <a:headEnd/>
              <a:tailEnd/>
            </a:ln>
          </p:spPr>
          <p:txBody>
            <a:bodyPr/>
            <a:lstStyle/>
            <a:p>
              <a:endParaRPr lang="en-US"/>
            </a:p>
          </p:txBody>
        </p:sp>
        <p:cxnSp>
          <p:nvCxnSpPr>
            <p:cNvPr id="39" name="AutoShape 594"/>
            <p:cNvCxnSpPr>
              <a:cxnSpLocks noChangeShapeType="1"/>
            </p:cNvCxnSpPr>
            <p:nvPr/>
          </p:nvCxnSpPr>
          <p:spPr bwMode="auto">
            <a:xfrm>
              <a:off x="6008" y="2303"/>
              <a:ext cx="137" cy="1"/>
            </a:xfrm>
            <a:prstGeom prst="straightConnector1">
              <a:avLst/>
            </a:prstGeom>
            <a:grpFill/>
            <a:ln w="28575">
              <a:solidFill>
                <a:srgbClr val="000000"/>
              </a:solidFill>
              <a:round/>
              <a:headEnd/>
              <a:tailEnd/>
            </a:ln>
            <a:extLst/>
          </p:spPr>
        </p:cxnSp>
        <p:sp>
          <p:nvSpPr>
            <p:cNvPr id="40" name="Oval 593"/>
            <p:cNvSpPr>
              <a:spLocks noChangeArrowheads="1"/>
            </p:cNvSpPr>
            <p:nvPr/>
          </p:nvSpPr>
          <p:spPr bwMode="auto">
            <a:xfrm>
              <a:off x="5939" y="3032"/>
              <a:ext cx="277" cy="279"/>
            </a:xfrm>
            <a:prstGeom prst="ellipse">
              <a:avLst/>
            </a:prstGeom>
            <a:grpFill/>
            <a:ln w="28575">
              <a:solidFill>
                <a:srgbClr val="000000"/>
              </a:solidFill>
              <a:round/>
              <a:headEnd/>
              <a:tailEnd/>
            </a:ln>
          </p:spPr>
          <p:txBody>
            <a:bodyPr/>
            <a:lstStyle/>
            <a:p>
              <a:endParaRPr lang="en-US"/>
            </a:p>
          </p:txBody>
        </p:sp>
        <p:cxnSp>
          <p:nvCxnSpPr>
            <p:cNvPr id="41" name="AutoShape 592"/>
            <p:cNvCxnSpPr>
              <a:cxnSpLocks noChangeShapeType="1"/>
            </p:cNvCxnSpPr>
            <p:nvPr/>
          </p:nvCxnSpPr>
          <p:spPr bwMode="auto">
            <a:xfrm>
              <a:off x="6008" y="3171"/>
              <a:ext cx="137" cy="1"/>
            </a:xfrm>
            <a:prstGeom prst="straightConnector1">
              <a:avLst/>
            </a:prstGeom>
            <a:grpFill/>
            <a:ln w="28575">
              <a:solidFill>
                <a:srgbClr val="000000"/>
              </a:solidFill>
              <a:round/>
              <a:headEnd/>
              <a:tailEnd/>
            </a:ln>
            <a:extLst/>
          </p:spPr>
        </p:cxnSp>
        <p:sp>
          <p:nvSpPr>
            <p:cNvPr id="42" name="Oval 591"/>
            <p:cNvSpPr>
              <a:spLocks noChangeArrowheads="1"/>
            </p:cNvSpPr>
            <p:nvPr/>
          </p:nvSpPr>
          <p:spPr bwMode="auto">
            <a:xfrm>
              <a:off x="5939" y="3898"/>
              <a:ext cx="277" cy="281"/>
            </a:xfrm>
            <a:prstGeom prst="ellipse">
              <a:avLst/>
            </a:prstGeom>
            <a:grpFill/>
            <a:ln w="28575">
              <a:solidFill>
                <a:srgbClr val="000000"/>
              </a:solidFill>
              <a:round/>
              <a:headEnd/>
              <a:tailEnd/>
            </a:ln>
          </p:spPr>
          <p:txBody>
            <a:bodyPr/>
            <a:lstStyle/>
            <a:p>
              <a:endParaRPr lang="en-US"/>
            </a:p>
          </p:txBody>
        </p:sp>
        <p:cxnSp>
          <p:nvCxnSpPr>
            <p:cNvPr id="43" name="AutoShape 590"/>
            <p:cNvCxnSpPr>
              <a:cxnSpLocks noChangeShapeType="1"/>
            </p:cNvCxnSpPr>
            <p:nvPr/>
          </p:nvCxnSpPr>
          <p:spPr bwMode="auto">
            <a:xfrm>
              <a:off x="6008" y="4038"/>
              <a:ext cx="137" cy="1"/>
            </a:xfrm>
            <a:prstGeom prst="straightConnector1">
              <a:avLst/>
            </a:prstGeom>
            <a:grpFill/>
            <a:ln w="28575">
              <a:solidFill>
                <a:srgbClr val="000000"/>
              </a:solidFill>
              <a:round/>
              <a:headEnd/>
              <a:tailEnd/>
            </a:ln>
            <a:extLst/>
          </p:spPr>
        </p:cxnSp>
        <p:sp>
          <p:nvSpPr>
            <p:cNvPr id="44" name="Text Box 589"/>
            <p:cNvSpPr txBox="1">
              <a:spLocks noChangeArrowheads="1"/>
            </p:cNvSpPr>
            <p:nvPr/>
          </p:nvSpPr>
          <p:spPr bwMode="auto">
            <a:xfrm>
              <a:off x="3206" y="4624"/>
              <a:ext cx="3596" cy="1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400" b="1" dirty="0">
                  <a:latin typeface="Times New Roman" pitchFamily="18" charset="0"/>
                  <a:ea typeface="SimSun" pitchFamily="2" charset="-122"/>
                  <a:cs typeface="Times New Roman" pitchFamily="18" charset="0"/>
                </a:rPr>
                <a:t>p</a:t>
              </a:r>
              <a:r>
                <a:rPr lang="en-US" altLang="zh-TW" sz="1400" b="1" dirty="0" smtClean="0">
                  <a:latin typeface="Times New Roman" pitchFamily="18" charset="0"/>
                  <a:ea typeface="SimSun" pitchFamily="2" charset="-122"/>
                  <a:cs typeface="Times New Roman" pitchFamily="18" charset="0"/>
                </a:rPr>
                <a:t>-type</a:t>
              </a:r>
              <a:endParaRPr lang="en-US" altLang="zh-TW" sz="1400" dirty="0">
                <a:ea typeface="SimSun" pitchFamily="2" charset="-122"/>
                <a:cs typeface="Times New Roman" pitchFamily="18" charset="0"/>
              </a:endParaRPr>
            </a:p>
            <a:p>
              <a:r>
                <a:rPr lang="en-US" altLang="zh-TW" sz="1400" b="1" dirty="0">
                  <a:latin typeface="Times New Roman" pitchFamily="18" charset="0"/>
                  <a:ea typeface="SimSun" pitchFamily="2" charset="-122"/>
                  <a:cs typeface="Times New Roman" pitchFamily="18" charset="0"/>
                </a:rPr>
                <a:t>(Negatively charged)</a:t>
              </a:r>
              <a:endParaRPr lang="en-US" altLang="zh-TW" sz="1400" dirty="0">
                <a:ea typeface="PMingLiU" pitchFamily="18" charset="-120"/>
                <a:cs typeface="Times New Roman" pitchFamily="18" charset="0"/>
              </a:endParaRPr>
            </a:p>
          </p:txBody>
        </p:sp>
        <p:cxnSp>
          <p:nvCxnSpPr>
            <p:cNvPr id="45" name="AutoShape 588"/>
            <p:cNvCxnSpPr>
              <a:cxnSpLocks noChangeShapeType="1"/>
            </p:cNvCxnSpPr>
            <p:nvPr/>
          </p:nvCxnSpPr>
          <p:spPr bwMode="auto">
            <a:xfrm>
              <a:off x="5746" y="2019"/>
              <a:ext cx="1" cy="2606"/>
            </a:xfrm>
            <a:prstGeom prst="straightConnector1">
              <a:avLst/>
            </a:prstGeom>
            <a:grpFill/>
            <a:ln w="15875">
              <a:solidFill>
                <a:srgbClr val="000000"/>
              </a:solidFill>
              <a:prstDash val="dash"/>
              <a:round/>
              <a:headEnd/>
              <a:tailEnd/>
            </a:ln>
            <a:extLst/>
          </p:spPr>
        </p:cxnSp>
        <p:sp>
          <p:nvSpPr>
            <p:cNvPr id="46" name="Text Box 587"/>
            <p:cNvSpPr txBox="1">
              <a:spLocks noChangeArrowheads="1"/>
            </p:cNvSpPr>
            <p:nvPr/>
          </p:nvSpPr>
          <p:spPr bwMode="auto">
            <a:xfrm>
              <a:off x="6802" y="4625"/>
              <a:ext cx="3452" cy="1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400" b="1" dirty="0">
                  <a:latin typeface="Times New Roman" pitchFamily="18" charset="0"/>
                  <a:ea typeface="SimSun" pitchFamily="2" charset="-122"/>
                  <a:cs typeface="Times New Roman" pitchFamily="18" charset="0"/>
                </a:rPr>
                <a:t>n</a:t>
              </a:r>
              <a:r>
                <a:rPr lang="en-US" altLang="zh-TW" sz="1400" b="1" dirty="0" smtClean="0">
                  <a:latin typeface="Times New Roman" pitchFamily="18" charset="0"/>
                  <a:ea typeface="SimSun" pitchFamily="2" charset="-122"/>
                  <a:cs typeface="Times New Roman" pitchFamily="18" charset="0"/>
                </a:rPr>
                <a:t>-type</a:t>
              </a:r>
              <a:endParaRPr lang="en-US" altLang="zh-TW" sz="1400" dirty="0">
                <a:ea typeface="SimSun" pitchFamily="2" charset="-122"/>
                <a:cs typeface="Times New Roman" pitchFamily="18" charset="0"/>
              </a:endParaRPr>
            </a:p>
            <a:p>
              <a:r>
                <a:rPr lang="en-US" altLang="zh-TW" sz="1400" b="1" dirty="0">
                  <a:latin typeface="Times New Roman" pitchFamily="18" charset="0"/>
                  <a:ea typeface="SimSun" pitchFamily="2" charset="-122"/>
                  <a:cs typeface="Times New Roman" pitchFamily="18" charset="0"/>
                </a:rPr>
                <a:t>(Positively charged)</a:t>
              </a:r>
              <a:endParaRPr lang="en-US" altLang="zh-TW" sz="1400" dirty="0">
                <a:ea typeface="PMingLiU" pitchFamily="18" charset="-120"/>
                <a:cs typeface="Times New Roman" pitchFamily="18" charset="0"/>
              </a:endParaRPr>
            </a:p>
          </p:txBody>
        </p:sp>
        <p:sp>
          <p:nvSpPr>
            <p:cNvPr id="47" name="Rectangle 586"/>
            <p:cNvSpPr>
              <a:spLocks noChangeArrowheads="1"/>
            </p:cNvSpPr>
            <p:nvPr/>
          </p:nvSpPr>
          <p:spPr bwMode="auto">
            <a:xfrm>
              <a:off x="3206" y="2019"/>
              <a:ext cx="7048" cy="2462"/>
            </a:xfrm>
            <a:prstGeom prst="rect">
              <a:avLst/>
            </a:prstGeom>
            <a:grpFill/>
            <a:ln w="19050">
              <a:solidFill>
                <a:srgbClr val="000000"/>
              </a:solidFill>
              <a:miter lim="800000"/>
              <a:headEnd/>
              <a:tailEnd/>
            </a:ln>
            <a:extLst/>
          </p:spPr>
          <p:txBody>
            <a:bodyPr/>
            <a:lstStyle/>
            <a:p>
              <a:endParaRPr lang="en-US"/>
            </a:p>
          </p:txBody>
        </p:sp>
        <p:cxnSp>
          <p:nvCxnSpPr>
            <p:cNvPr id="48" name="AutoShape 585"/>
            <p:cNvCxnSpPr>
              <a:cxnSpLocks noChangeShapeType="1"/>
            </p:cNvCxnSpPr>
            <p:nvPr/>
          </p:nvCxnSpPr>
          <p:spPr bwMode="auto">
            <a:xfrm>
              <a:off x="7405" y="2019"/>
              <a:ext cx="1" cy="2606"/>
            </a:xfrm>
            <a:prstGeom prst="straightConnector1">
              <a:avLst/>
            </a:prstGeom>
            <a:grpFill/>
            <a:ln w="15875">
              <a:solidFill>
                <a:srgbClr val="000000"/>
              </a:solidFill>
              <a:prstDash val="dash"/>
              <a:round/>
              <a:headEnd/>
              <a:tailEnd/>
            </a:ln>
            <a:extLst/>
          </p:spPr>
        </p:cxnSp>
        <p:cxnSp>
          <p:nvCxnSpPr>
            <p:cNvPr id="49" name="AutoShape 584"/>
            <p:cNvCxnSpPr>
              <a:cxnSpLocks noChangeShapeType="1"/>
            </p:cNvCxnSpPr>
            <p:nvPr/>
          </p:nvCxnSpPr>
          <p:spPr bwMode="auto">
            <a:xfrm>
              <a:off x="6600" y="1974"/>
              <a:ext cx="1" cy="2605"/>
            </a:xfrm>
            <a:prstGeom prst="straightConnector1">
              <a:avLst/>
            </a:prstGeom>
            <a:grpFill/>
            <a:ln w="15875">
              <a:solidFill>
                <a:srgbClr val="000000"/>
              </a:solidFill>
              <a:prstDash val="dash"/>
              <a:round/>
              <a:headEnd/>
              <a:tailEnd/>
            </a:ln>
            <a:extLst/>
          </p:spPr>
        </p:cxnSp>
        <p:sp>
          <p:nvSpPr>
            <p:cNvPr id="51" name="Oval 582"/>
            <p:cNvSpPr>
              <a:spLocks noChangeArrowheads="1"/>
            </p:cNvSpPr>
            <p:nvPr/>
          </p:nvSpPr>
          <p:spPr bwMode="auto">
            <a:xfrm>
              <a:off x="6365" y="3424"/>
              <a:ext cx="212" cy="213"/>
            </a:xfrm>
            <a:prstGeom prst="ellipse">
              <a:avLst/>
            </a:prstGeom>
            <a:grpFill/>
            <a:ln w="9525">
              <a:solidFill>
                <a:srgbClr val="000000"/>
              </a:solidFill>
              <a:round/>
              <a:headEnd/>
              <a:tailEnd/>
            </a:ln>
          </p:spPr>
          <p:txBody>
            <a:bodyPr/>
            <a:lstStyle/>
            <a:p>
              <a:endParaRPr lang="en-US"/>
            </a:p>
          </p:txBody>
        </p:sp>
        <p:grpSp>
          <p:nvGrpSpPr>
            <p:cNvPr id="52" name="Group 579"/>
            <p:cNvGrpSpPr>
              <a:grpSpLocks/>
            </p:cNvGrpSpPr>
            <p:nvPr/>
          </p:nvGrpSpPr>
          <p:grpSpPr bwMode="auto">
            <a:xfrm>
              <a:off x="6402" y="3462"/>
              <a:ext cx="135" cy="140"/>
              <a:chOff x="4755" y="1546"/>
              <a:chExt cx="137" cy="139"/>
            </a:xfrm>
            <a:grpFill/>
          </p:grpSpPr>
          <p:cxnSp>
            <p:nvCxnSpPr>
              <p:cNvPr id="68" name="AutoShape 581"/>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69" name="AutoShape 580"/>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cxnSp>
          <p:nvCxnSpPr>
            <p:cNvPr id="53" name="AutoShape 578"/>
            <p:cNvCxnSpPr>
              <a:cxnSpLocks noChangeShapeType="1"/>
            </p:cNvCxnSpPr>
            <p:nvPr/>
          </p:nvCxnSpPr>
          <p:spPr bwMode="auto">
            <a:xfrm>
              <a:off x="6759" y="3499"/>
              <a:ext cx="464" cy="1"/>
            </a:xfrm>
            <a:prstGeom prst="straightConnector1">
              <a:avLst/>
            </a:prstGeom>
            <a:grpFill/>
            <a:ln w="25400">
              <a:solidFill>
                <a:srgbClr val="FF0000"/>
              </a:solidFill>
              <a:round/>
              <a:headEnd/>
              <a:tailEnd type="arrow" w="lg" len="lg"/>
            </a:ln>
            <a:extLst/>
          </p:spPr>
        </p:cxnSp>
        <p:cxnSp>
          <p:nvCxnSpPr>
            <p:cNvPr id="54" name="AutoShape 577"/>
            <p:cNvCxnSpPr>
              <a:cxnSpLocks noChangeShapeType="1"/>
            </p:cNvCxnSpPr>
            <p:nvPr/>
          </p:nvCxnSpPr>
          <p:spPr bwMode="auto">
            <a:xfrm flipH="1">
              <a:off x="5875" y="3534"/>
              <a:ext cx="490" cy="1"/>
            </a:xfrm>
            <a:prstGeom prst="straightConnector1">
              <a:avLst/>
            </a:prstGeom>
            <a:grpFill/>
            <a:ln w="25400">
              <a:solidFill>
                <a:srgbClr val="FF0000"/>
              </a:solidFill>
              <a:round/>
              <a:headEnd/>
              <a:tailEnd type="arrow" w="lg" len="lg"/>
            </a:ln>
            <a:extLst/>
          </p:spPr>
        </p:cxnSp>
        <p:grpSp>
          <p:nvGrpSpPr>
            <p:cNvPr id="55" name="Group 574"/>
            <p:cNvGrpSpPr>
              <a:grpSpLocks/>
            </p:cNvGrpSpPr>
            <p:nvPr/>
          </p:nvGrpSpPr>
          <p:grpSpPr bwMode="auto">
            <a:xfrm>
              <a:off x="8096" y="3286"/>
              <a:ext cx="213" cy="214"/>
              <a:chOff x="3753" y="1552"/>
              <a:chExt cx="277" cy="278"/>
            </a:xfrm>
            <a:grpFill/>
          </p:grpSpPr>
          <p:sp>
            <p:nvSpPr>
              <p:cNvPr id="66" name="Oval 576"/>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67" name="AutoShape 575"/>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grpSp>
          <p:nvGrpSpPr>
            <p:cNvPr id="56" name="Group 571"/>
            <p:cNvGrpSpPr>
              <a:grpSpLocks/>
            </p:cNvGrpSpPr>
            <p:nvPr/>
          </p:nvGrpSpPr>
          <p:grpSpPr bwMode="auto">
            <a:xfrm>
              <a:off x="6577" y="2728"/>
              <a:ext cx="213" cy="214"/>
              <a:chOff x="3753" y="1552"/>
              <a:chExt cx="277" cy="278"/>
            </a:xfrm>
            <a:grpFill/>
          </p:grpSpPr>
          <p:sp>
            <p:nvSpPr>
              <p:cNvPr id="64" name="Oval 573"/>
              <p:cNvSpPr>
                <a:spLocks noChangeArrowheads="1"/>
              </p:cNvSpPr>
              <p:nvPr/>
            </p:nvSpPr>
            <p:spPr bwMode="auto">
              <a:xfrm>
                <a:off x="3753" y="1552"/>
                <a:ext cx="277" cy="278"/>
              </a:xfrm>
              <a:prstGeom prst="ellipse">
                <a:avLst/>
              </a:prstGeom>
              <a:grpFill/>
              <a:ln w="9525">
                <a:solidFill>
                  <a:srgbClr val="000000"/>
                </a:solidFill>
                <a:round/>
                <a:headEnd/>
                <a:tailEnd/>
              </a:ln>
            </p:spPr>
            <p:txBody>
              <a:bodyPr/>
              <a:lstStyle/>
              <a:p>
                <a:endParaRPr lang="en-US"/>
              </a:p>
            </p:txBody>
          </p:sp>
          <p:cxnSp>
            <p:nvCxnSpPr>
              <p:cNvPr id="65" name="AutoShape 572"/>
              <p:cNvCxnSpPr>
                <a:cxnSpLocks noChangeShapeType="1"/>
              </p:cNvCxnSpPr>
              <p:nvPr/>
            </p:nvCxnSpPr>
            <p:spPr bwMode="auto">
              <a:xfrm>
                <a:off x="3822" y="1691"/>
                <a:ext cx="138" cy="0"/>
              </a:xfrm>
              <a:prstGeom prst="straightConnector1">
                <a:avLst/>
              </a:prstGeom>
              <a:grpFill/>
              <a:ln w="9525">
                <a:solidFill>
                  <a:srgbClr val="000000"/>
                </a:solidFill>
                <a:round/>
                <a:headEnd/>
                <a:tailEnd/>
              </a:ln>
              <a:extLst/>
            </p:spPr>
          </p:cxnSp>
        </p:grpSp>
        <p:sp>
          <p:nvSpPr>
            <p:cNvPr id="57" name="Oval 570"/>
            <p:cNvSpPr>
              <a:spLocks noChangeArrowheads="1"/>
            </p:cNvSpPr>
            <p:nvPr/>
          </p:nvSpPr>
          <p:spPr bwMode="auto">
            <a:xfrm>
              <a:off x="6365" y="2728"/>
              <a:ext cx="210" cy="213"/>
            </a:xfrm>
            <a:prstGeom prst="ellipse">
              <a:avLst/>
            </a:prstGeom>
            <a:grpFill/>
            <a:ln w="9525">
              <a:solidFill>
                <a:srgbClr val="000000"/>
              </a:solidFill>
              <a:round/>
              <a:headEnd/>
              <a:tailEnd/>
            </a:ln>
          </p:spPr>
          <p:txBody>
            <a:bodyPr/>
            <a:lstStyle/>
            <a:p>
              <a:endParaRPr lang="en-US"/>
            </a:p>
          </p:txBody>
        </p:sp>
        <p:grpSp>
          <p:nvGrpSpPr>
            <p:cNvPr id="58" name="Group 567"/>
            <p:cNvGrpSpPr>
              <a:grpSpLocks/>
            </p:cNvGrpSpPr>
            <p:nvPr/>
          </p:nvGrpSpPr>
          <p:grpSpPr bwMode="auto">
            <a:xfrm>
              <a:off x="6402" y="2766"/>
              <a:ext cx="133" cy="140"/>
              <a:chOff x="4755" y="1546"/>
              <a:chExt cx="137" cy="139"/>
            </a:xfrm>
            <a:grpFill/>
          </p:grpSpPr>
          <p:cxnSp>
            <p:nvCxnSpPr>
              <p:cNvPr id="62" name="AutoShape 569"/>
              <p:cNvCxnSpPr>
                <a:cxnSpLocks noChangeShapeType="1"/>
              </p:cNvCxnSpPr>
              <p:nvPr/>
            </p:nvCxnSpPr>
            <p:spPr bwMode="auto">
              <a:xfrm>
                <a:off x="4755" y="1616"/>
                <a:ext cx="137" cy="1"/>
              </a:xfrm>
              <a:prstGeom prst="straightConnector1">
                <a:avLst/>
              </a:prstGeom>
              <a:grpFill/>
              <a:ln w="12700">
                <a:solidFill>
                  <a:srgbClr val="000000"/>
                </a:solidFill>
                <a:round/>
                <a:headEnd/>
                <a:tailEnd/>
              </a:ln>
              <a:extLst/>
            </p:spPr>
          </p:cxnSp>
          <p:cxnSp>
            <p:nvCxnSpPr>
              <p:cNvPr id="63" name="AutoShape 568"/>
              <p:cNvCxnSpPr>
                <a:cxnSpLocks noChangeShapeType="1"/>
              </p:cNvCxnSpPr>
              <p:nvPr/>
            </p:nvCxnSpPr>
            <p:spPr bwMode="auto">
              <a:xfrm>
                <a:off x="4822" y="1546"/>
                <a:ext cx="2" cy="139"/>
              </a:xfrm>
              <a:prstGeom prst="straightConnector1">
                <a:avLst/>
              </a:prstGeom>
              <a:grpFill/>
              <a:ln w="12700">
                <a:solidFill>
                  <a:srgbClr val="000000"/>
                </a:solidFill>
                <a:round/>
                <a:headEnd/>
                <a:tailEnd/>
              </a:ln>
              <a:extLst/>
            </p:spPr>
          </p:cxnSp>
        </p:grpSp>
        <p:cxnSp>
          <p:nvCxnSpPr>
            <p:cNvPr id="59" name="AutoShape 566"/>
            <p:cNvCxnSpPr>
              <a:cxnSpLocks noChangeShapeType="1"/>
            </p:cNvCxnSpPr>
            <p:nvPr/>
          </p:nvCxnSpPr>
          <p:spPr bwMode="auto">
            <a:xfrm>
              <a:off x="6758" y="2803"/>
              <a:ext cx="464" cy="1"/>
            </a:xfrm>
            <a:prstGeom prst="straightConnector1">
              <a:avLst/>
            </a:prstGeom>
            <a:grpFill/>
            <a:ln w="25400">
              <a:solidFill>
                <a:srgbClr val="FF0000"/>
              </a:solidFill>
              <a:round/>
              <a:headEnd/>
              <a:tailEnd type="arrow" w="lg" len="lg"/>
            </a:ln>
            <a:extLst/>
          </p:spPr>
        </p:cxnSp>
        <p:cxnSp>
          <p:nvCxnSpPr>
            <p:cNvPr id="60" name="AutoShape 565"/>
            <p:cNvCxnSpPr>
              <a:cxnSpLocks noChangeShapeType="1"/>
            </p:cNvCxnSpPr>
            <p:nvPr/>
          </p:nvCxnSpPr>
          <p:spPr bwMode="auto">
            <a:xfrm flipH="1">
              <a:off x="5875" y="2838"/>
              <a:ext cx="490" cy="1"/>
            </a:xfrm>
            <a:prstGeom prst="straightConnector1">
              <a:avLst/>
            </a:prstGeom>
            <a:grpFill/>
            <a:ln w="25400">
              <a:solidFill>
                <a:srgbClr val="FF0000"/>
              </a:solidFill>
              <a:round/>
              <a:headEnd/>
              <a:tailEnd type="arrow" w="lg" len="lg"/>
            </a:ln>
            <a:extLst/>
          </p:spPr>
        </p:cxnSp>
        <p:sp>
          <p:nvSpPr>
            <p:cNvPr id="61" name="Text Box 564"/>
            <p:cNvSpPr txBox="1">
              <a:spLocks noChangeArrowheads="1"/>
            </p:cNvSpPr>
            <p:nvPr/>
          </p:nvSpPr>
          <p:spPr bwMode="auto">
            <a:xfrm>
              <a:off x="7207" y="1189"/>
              <a:ext cx="1572" cy="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400" dirty="0">
                  <a:solidFill>
                    <a:srgbClr val="FF0000"/>
                  </a:solidFill>
                  <a:latin typeface="Times New Roman" pitchFamily="18" charset="0"/>
                  <a:ea typeface="SimSun" pitchFamily="2" charset="-122"/>
                  <a:cs typeface="Times New Roman" pitchFamily="18" charset="0"/>
                </a:rPr>
                <a:t>sunlight</a:t>
              </a:r>
              <a:endParaRPr lang="en-US" altLang="zh-TW" sz="1400" dirty="0">
                <a:ea typeface="SimSun" pitchFamily="2" charset="-122"/>
                <a:cs typeface="Times New Roman" pitchFamily="18" charset="0"/>
              </a:endParaRPr>
            </a:p>
          </p:txBody>
        </p:sp>
      </p:grpSp>
      <p:grpSp>
        <p:nvGrpSpPr>
          <p:cNvPr id="4" name="Group 3"/>
          <p:cNvGrpSpPr/>
          <p:nvPr/>
        </p:nvGrpSpPr>
        <p:grpSpPr>
          <a:xfrm>
            <a:off x="5060839" y="4500612"/>
            <a:ext cx="3506715" cy="2330710"/>
            <a:chOff x="1262027" y="1779588"/>
            <a:chExt cx="6334161" cy="4545012"/>
          </a:xfrm>
        </p:grpSpPr>
        <p:grpSp>
          <p:nvGrpSpPr>
            <p:cNvPr id="202" name="Group 246"/>
            <p:cNvGrpSpPr>
              <a:grpSpLocks/>
            </p:cNvGrpSpPr>
            <p:nvPr/>
          </p:nvGrpSpPr>
          <p:grpSpPr bwMode="auto">
            <a:xfrm>
              <a:off x="2560638" y="1890713"/>
              <a:ext cx="384175" cy="387350"/>
              <a:chOff x="3678" y="1477"/>
              <a:chExt cx="500" cy="504"/>
            </a:xfrm>
          </p:grpSpPr>
          <p:sp>
            <p:nvSpPr>
              <p:cNvPr id="203" name="Oval 252"/>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04" name="AutoShape 251"/>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5" name="Oval 250"/>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06" name="Group 247"/>
              <p:cNvGrpSpPr>
                <a:grpSpLocks/>
              </p:cNvGrpSpPr>
              <p:nvPr/>
            </p:nvGrpSpPr>
            <p:grpSpPr bwMode="auto">
              <a:xfrm>
                <a:off x="4000" y="1805"/>
                <a:ext cx="137" cy="139"/>
                <a:chOff x="4755" y="1546"/>
                <a:chExt cx="137" cy="139"/>
              </a:xfrm>
            </p:grpSpPr>
            <p:cxnSp>
              <p:nvCxnSpPr>
                <p:cNvPr id="207" name="AutoShape 249"/>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08" name="AutoShape 248"/>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09" name="Group 239"/>
            <p:cNvGrpSpPr>
              <a:grpSpLocks/>
            </p:cNvGrpSpPr>
            <p:nvPr/>
          </p:nvGrpSpPr>
          <p:grpSpPr bwMode="auto">
            <a:xfrm>
              <a:off x="1893888" y="1889125"/>
              <a:ext cx="385762" cy="387350"/>
              <a:chOff x="3678" y="1477"/>
              <a:chExt cx="500" cy="504"/>
            </a:xfrm>
          </p:grpSpPr>
          <p:sp>
            <p:nvSpPr>
              <p:cNvPr id="210" name="Oval 245"/>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11" name="AutoShape 244"/>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12" name="Oval 243"/>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13" name="Group 240"/>
              <p:cNvGrpSpPr>
                <a:grpSpLocks/>
              </p:cNvGrpSpPr>
              <p:nvPr/>
            </p:nvGrpSpPr>
            <p:grpSpPr bwMode="auto">
              <a:xfrm>
                <a:off x="4000" y="1805"/>
                <a:ext cx="137" cy="139"/>
                <a:chOff x="4755" y="1546"/>
                <a:chExt cx="137" cy="139"/>
              </a:xfrm>
            </p:grpSpPr>
            <p:cxnSp>
              <p:nvCxnSpPr>
                <p:cNvPr id="214" name="AutoShape 242"/>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15" name="AutoShape 241"/>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16" name="Group 232"/>
            <p:cNvGrpSpPr>
              <a:grpSpLocks/>
            </p:cNvGrpSpPr>
            <p:nvPr/>
          </p:nvGrpSpPr>
          <p:grpSpPr bwMode="auto">
            <a:xfrm>
              <a:off x="3225800" y="1889125"/>
              <a:ext cx="385763" cy="387350"/>
              <a:chOff x="3678" y="1477"/>
              <a:chExt cx="500" cy="504"/>
            </a:xfrm>
          </p:grpSpPr>
          <p:sp>
            <p:nvSpPr>
              <p:cNvPr id="217" name="Oval 238"/>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18" name="AutoShape 237"/>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19" name="Oval 236"/>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20" name="Group 233"/>
              <p:cNvGrpSpPr>
                <a:grpSpLocks/>
              </p:cNvGrpSpPr>
              <p:nvPr/>
            </p:nvGrpSpPr>
            <p:grpSpPr bwMode="auto">
              <a:xfrm>
                <a:off x="4000" y="1805"/>
                <a:ext cx="137" cy="139"/>
                <a:chOff x="4755" y="1546"/>
                <a:chExt cx="137" cy="139"/>
              </a:xfrm>
            </p:grpSpPr>
            <p:cxnSp>
              <p:nvCxnSpPr>
                <p:cNvPr id="221" name="AutoShape 235"/>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2" name="AutoShape 234"/>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23" name="Group 225"/>
            <p:cNvGrpSpPr>
              <a:grpSpLocks/>
            </p:cNvGrpSpPr>
            <p:nvPr/>
          </p:nvGrpSpPr>
          <p:grpSpPr bwMode="auto">
            <a:xfrm>
              <a:off x="2560638" y="2555875"/>
              <a:ext cx="384175" cy="385763"/>
              <a:chOff x="3678" y="1477"/>
              <a:chExt cx="500" cy="504"/>
            </a:xfrm>
          </p:grpSpPr>
          <p:sp>
            <p:nvSpPr>
              <p:cNvPr id="224" name="Oval 231"/>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25" name="AutoShape 230"/>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26" name="Oval 229"/>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27" name="Group 226"/>
              <p:cNvGrpSpPr>
                <a:grpSpLocks/>
              </p:cNvGrpSpPr>
              <p:nvPr/>
            </p:nvGrpSpPr>
            <p:grpSpPr bwMode="auto">
              <a:xfrm>
                <a:off x="4000" y="1805"/>
                <a:ext cx="137" cy="139"/>
                <a:chOff x="4755" y="1546"/>
                <a:chExt cx="137" cy="139"/>
              </a:xfrm>
            </p:grpSpPr>
            <p:cxnSp>
              <p:nvCxnSpPr>
                <p:cNvPr id="228" name="AutoShape 228"/>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9" name="AutoShape 227"/>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30" name="Group 218"/>
            <p:cNvGrpSpPr>
              <a:grpSpLocks/>
            </p:cNvGrpSpPr>
            <p:nvPr/>
          </p:nvGrpSpPr>
          <p:grpSpPr bwMode="auto">
            <a:xfrm>
              <a:off x="1893888" y="2554288"/>
              <a:ext cx="385762" cy="387350"/>
              <a:chOff x="3678" y="1477"/>
              <a:chExt cx="500" cy="504"/>
            </a:xfrm>
          </p:grpSpPr>
          <p:sp>
            <p:nvSpPr>
              <p:cNvPr id="231" name="Oval 224"/>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32" name="AutoShape 223"/>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33" name="Oval 222"/>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34" name="Group 219"/>
              <p:cNvGrpSpPr>
                <a:grpSpLocks/>
              </p:cNvGrpSpPr>
              <p:nvPr/>
            </p:nvGrpSpPr>
            <p:grpSpPr bwMode="auto">
              <a:xfrm>
                <a:off x="4000" y="1805"/>
                <a:ext cx="137" cy="139"/>
                <a:chOff x="4755" y="1546"/>
                <a:chExt cx="137" cy="139"/>
              </a:xfrm>
            </p:grpSpPr>
            <p:cxnSp>
              <p:nvCxnSpPr>
                <p:cNvPr id="235" name="AutoShape 221"/>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36" name="AutoShape 220"/>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sp>
          <p:nvSpPr>
            <p:cNvPr id="237" name="Oval 217"/>
            <p:cNvSpPr>
              <a:spLocks noChangeArrowheads="1"/>
            </p:cNvSpPr>
            <p:nvPr/>
          </p:nvSpPr>
          <p:spPr bwMode="auto">
            <a:xfrm>
              <a:off x="3227388" y="2554288"/>
              <a:ext cx="212725" cy="214312"/>
            </a:xfrm>
            <a:prstGeom prst="ellipse">
              <a:avLst/>
            </a:prstGeom>
            <a:solidFill>
              <a:srgbClr val="FFFFFF"/>
            </a:solidFill>
            <a:ln w="28575">
              <a:solidFill>
                <a:srgbClr val="000000"/>
              </a:solidFill>
              <a:round/>
              <a:headEnd/>
              <a:tailEnd/>
            </a:ln>
          </p:spPr>
          <p:txBody>
            <a:bodyPr/>
            <a:lstStyle/>
            <a:p>
              <a:endParaRPr lang="en-US"/>
            </a:p>
          </p:txBody>
        </p:sp>
        <p:cxnSp>
          <p:nvCxnSpPr>
            <p:cNvPr id="238" name="AutoShape 216"/>
            <p:cNvCxnSpPr>
              <a:cxnSpLocks noChangeShapeType="1"/>
            </p:cNvCxnSpPr>
            <p:nvPr/>
          </p:nvCxnSpPr>
          <p:spPr bwMode="auto">
            <a:xfrm>
              <a:off x="3279775" y="2662238"/>
              <a:ext cx="106363"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39" name="Oval 215"/>
            <p:cNvSpPr>
              <a:spLocks noChangeArrowheads="1"/>
            </p:cNvSpPr>
            <p:nvPr/>
          </p:nvSpPr>
          <p:spPr bwMode="auto">
            <a:xfrm>
              <a:off x="3448050" y="2776538"/>
              <a:ext cx="165100" cy="165100"/>
            </a:xfrm>
            <a:prstGeom prst="ellipse">
              <a:avLst/>
            </a:prstGeom>
            <a:solidFill>
              <a:srgbClr val="FFFFFF"/>
            </a:solidFill>
            <a:ln w="9525">
              <a:solidFill>
                <a:srgbClr val="000000"/>
              </a:solidFill>
              <a:round/>
              <a:headEnd/>
              <a:tailEnd/>
            </a:ln>
          </p:spPr>
          <p:txBody>
            <a:bodyPr/>
            <a:lstStyle/>
            <a:p>
              <a:endParaRPr lang="en-US"/>
            </a:p>
          </p:txBody>
        </p:sp>
        <p:grpSp>
          <p:nvGrpSpPr>
            <p:cNvPr id="240" name="Group 212"/>
            <p:cNvGrpSpPr>
              <a:grpSpLocks/>
            </p:cNvGrpSpPr>
            <p:nvPr/>
          </p:nvGrpSpPr>
          <p:grpSpPr bwMode="auto">
            <a:xfrm>
              <a:off x="3475038" y="2806700"/>
              <a:ext cx="106362" cy="106363"/>
              <a:chOff x="4755" y="1546"/>
              <a:chExt cx="137" cy="139"/>
            </a:xfrm>
          </p:grpSpPr>
          <p:cxnSp>
            <p:nvCxnSpPr>
              <p:cNvPr id="241" name="AutoShape 214"/>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42" name="AutoShape 213"/>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243" name="Group 205"/>
            <p:cNvGrpSpPr>
              <a:grpSpLocks/>
            </p:cNvGrpSpPr>
            <p:nvPr/>
          </p:nvGrpSpPr>
          <p:grpSpPr bwMode="auto">
            <a:xfrm>
              <a:off x="2560638" y="3222625"/>
              <a:ext cx="384175" cy="385763"/>
              <a:chOff x="3678" y="1477"/>
              <a:chExt cx="500" cy="504"/>
            </a:xfrm>
          </p:grpSpPr>
          <p:sp>
            <p:nvSpPr>
              <p:cNvPr id="244" name="Oval 211"/>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45" name="AutoShape 210"/>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46" name="Oval 209"/>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47" name="Group 206"/>
              <p:cNvGrpSpPr>
                <a:grpSpLocks/>
              </p:cNvGrpSpPr>
              <p:nvPr/>
            </p:nvGrpSpPr>
            <p:grpSpPr bwMode="auto">
              <a:xfrm>
                <a:off x="4000" y="1805"/>
                <a:ext cx="137" cy="139"/>
                <a:chOff x="4755" y="1546"/>
                <a:chExt cx="137" cy="139"/>
              </a:xfrm>
            </p:grpSpPr>
            <p:cxnSp>
              <p:nvCxnSpPr>
                <p:cNvPr id="248" name="AutoShape 208"/>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49" name="AutoShape 207"/>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50" name="Group 198"/>
            <p:cNvGrpSpPr>
              <a:grpSpLocks/>
            </p:cNvGrpSpPr>
            <p:nvPr/>
          </p:nvGrpSpPr>
          <p:grpSpPr bwMode="auto">
            <a:xfrm>
              <a:off x="1893888" y="3219450"/>
              <a:ext cx="385762" cy="387350"/>
              <a:chOff x="3678" y="1477"/>
              <a:chExt cx="500" cy="504"/>
            </a:xfrm>
          </p:grpSpPr>
          <p:sp>
            <p:nvSpPr>
              <p:cNvPr id="251" name="Oval 204"/>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52" name="AutoShape 203"/>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53" name="Oval 202"/>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54" name="Group 199"/>
              <p:cNvGrpSpPr>
                <a:grpSpLocks/>
              </p:cNvGrpSpPr>
              <p:nvPr/>
            </p:nvGrpSpPr>
            <p:grpSpPr bwMode="auto">
              <a:xfrm>
                <a:off x="4000" y="1805"/>
                <a:ext cx="137" cy="139"/>
                <a:chOff x="4755" y="1546"/>
                <a:chExt cx="137" cy="139"/>
              </a:xfrm>
            </p:grpSpPr>
            <p:cxnSp>
              <p:nvCxnSpPr>
                <p:cNvPr id="255" name="AutoShape 201"/>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56" name="AutoShape 200"/>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57" name="Group 191"/>
            <p:cNvGrpSpPr>
              <a:grpSpLocks/>
            </p:cNvGrpSpPr>
            <p:nvPr/>
          </p:nvGrpSpPr>
          <p:grpSpPr bwMode="auto">
            <a:xfrm>
              <a:off x="3227388" y="3219450"/>
              <a:ext cx="385762" cy="387350"/>
              <a:chOff x="3678" y="1477"/>
              <a:chExt cx="500" cy="504"/>
            </a:xfrm>
          </p:grpSpPr>
          <p:sp>
            <p:nvSpPr>
              <p:cNvPr id="258" name="Oval 197"/>
              <p:cNvSpPr>
                <a:spLocks noChangeArrowheads="1"/>
              </p:cNvSpPr>
              <p:nvPr/>
            </p:nvSpPr>
            <p:spPr bwMode="auto">
              <a:xfrm>
                <a:off x="3678" y="1477"/>
                <a:ext cx="277" cy="279"/>
              </a:xfrm>
              <a:prstGeom prst="ellipse">
                <a:avLst/>
              </a:prstGeom>
              <a:solidFill>
                <a:srgbClr val="FFFFFF"/>
              </a:solidFill>
              <a:ln w="28575">
                <a:solidFill>
                  <a:srgbClr val="000000"/>
                </a:solidFill>
                <a:round/>
                <a:headEnd/>
                <a:tailEnd/>
              </a:ln>
            </p:spPr>
            <p:txBody>
              <a:bodyPr/>
              <a:lstStyle/>
              <a:p>
                <a:endParaRPr lang="en-US"/>
              </a:p>
            </p:txBody>
          </p:sp>
          <p:cxnSp>
            <p:nvCxnSpPr>
              <p:cNvPr id="259" name="AutoShape 196"/>
              <p:cNvCxnSpPr>
                <a:cxnSpLocks noChangeShapeType="1"/>
              </p:cNvCxnSpPr>
              <p:nvPr/>
            </p:nvCxnSpPr>
            <p:spPr bwMode="auto">
              <a:xfrm>
                <a:off x="3747" y="1617"/>
                <a:ext cx="1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60" name="Oval 195"/>
              <p:cNvSpPr>
                <a:spLocks noChangeArrowheads="1"/>
              </p:cNvSpPr>
              <p:nvPr/>
            </p:nvSpPr>
            <p:spPr bwMode="auto">
              <a:xfrm>
                <a:off x="3965" y="1767"/>
                <a:ext cx="213" cy="214"/>
              </a:xfrm>
              <a:prstGeom prst="ellipse">
                <a:avLst/>
              </a:prstGeom>
              <a:solidFill>
                <a:srgbClr val="FFFFFF"/>
              </a:solidFill>
              <a:ln w="9525">
                <a:solidFill>
                  <a:srgbClr val="000000"/>
                </a:solidFill>
                <a:round/>
                <a:headEnd/>
                <a:tailEnd/>
              </a:ln>
            </p:spPr>
            <p:txBody>
              <a:bodyPr/>
              <a:lstStyle/>
              <a:p>
                <a:endParaRPr lang="en-US"/>
              </a:p>
            </p:txBody>
          </p:sp>
          <p:grpSp>
            <p:nvGrpSpPr>
              <p:cNvPr id="261" name="Group 192"/>
              <p:cNvGrpSpPr>
                <a:grpSpLocks/>
              </p:cNvGrpSpPr>
              <p:nvPr/>
            </p:nvGrpSpPr>
            <p:grpSpPr bwMode="auto">
              <a:xfrm>
                <a:off x="4000" y="1805"/>
                <a:ext cx="137" cy="139"/>
                <a:chOff x="4755" y="1546"/>
                <a:chExt cx="137" cy="139"/>
              </a:xfrm>
            </p:grpSpPr>
            <p:cxnSp>
              <p:nvCxnSpPr>
                <p:cNvPr id="262" name="AutoShape 194"/>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63" name="AutoShape 193"/>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nvGrpSpPr>
            <p:cNvPr id="264" name="Group 186"/>
            <p:cNvGrpSpPr>
              <a:grpSpLocks/>
            </p:cNvGrpSpPr>
            <p:nvPr/>
          </p:nvGrpSpPr>
          <p:grpSpPr bwMode="auto">
            <a:xfrm>
              <a:off x="5332413" y="2554288"/>
              <a:ext cx="214312" cy="212725"/>
              <a:chOff x="3897" y="2565"/>
              <a:chExt cx="277" cy="279"/>
            </a:xfrm>
          </p:grpSpPr>
          <p:sp>
            <p:nvSpPr>
              <p:cNvPr id="265" name="Oval 190"/>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266" name="Group 187"/>
              <p:cNvGrpSpPr>
                <a:grpSpLocks/>
              </p:cNvGrpSpPr>
              <p:nvPr/>
            </p:nvGrpSpPr>
            <p:grpSpPr bwMode="auto">
              <a:xfrm>
                <a:off x="3966" y="2635"/>
                <a:ext cx="137" cy="139"/>
                <a:chOff x="3635" y="1605"/>
                <a:chExt cx="277" cy="279"/>
              </a:xfrm>
            </p:grpSpPr>
            <p:cxnSp>
              <p:nvCxnSpPr>
                <p:cNvPr id="267" name="AutoShape 189"/>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8" name="AutoShape 188"/>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269" name="Group 183"/>
            <p:cNvGrpSpPr>
              <a:grpSpLocks/>
            </p:cNvGrpSpPr>
            <p:nvPr/>
          </p:nvGrpSpPr>
          <p:grpSpPr bwMode="auto">
            <a:xfrm>
              <a:off x="4370388" y="2913063"/>
              <a:ext cx="163512" cy="163512"/>
              <a:chOff x="3753" y="1552"/>
              <a:chExt cx="277" cy="278"/>
            </a:xfrm>
          </p:grpSpPr>
          <p:sp>
            <p:nvSpPr>
              <p:cNvPr id="270"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271"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72" name="Group 178"/>
            <p:cNvGrpSpPr>
              <a:grpSpLocks/>
            </p:cNvGrpSpPr>
            <p:nvPr/>
          </p:nvGrpSpPr>
          <p:grpSpPr bwMode="auto">
            <a:xfrm>
              <a:off x="4667250" y="2555875"/>
              <a:ext cx="214313" cy="214313"/>
              <a:chOff x="3897" y="2565"/>
              <a:chExt cx="277" cy="279"/>
            </a:xfrm>
          </p:grpSpPr>
          <p:sp>
            <p:nvSpPr>
              <p:cNvPr id="273" name="Oval 182"/>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274" name="Group 179"/>
              <p:cNvGrpSpPr>
                <a:grpSpLocks/>
              </p:cNvGrpSpPr>
              <p:nvPr/>
            </p:nvGrpSpPr>
            <p:grpSpPr bwMode="auto">
              <a:xfrm>
                <a:off x="3966" y="2635"/>
                <a:ext cx="137" cy="139"/>
                <a:chOff x="3635" y="1605"/>
                <a:chExt cx="277" cy="279"/>
              </a:xfrm>
            </p:grpSpPr>
            <p:cxnSp>
              <p:nvCxnSpPr>
                <p:cNvPr id="275" name="AutoShape 181"/>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180"/>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277" name="Group 169"/>
            <p:cNvGrpSpPr>
              <a:grpSpLocks/>
            </p:cNvGrpSpPr>
            <p:nvPr/>
          </p:nvGrpSpPr>
          <p:grpSpPr bwMode="auto">
            <a:xfrm>
              <a:off x="5997575" y="2554288"/>
              <a:ext cx="385763" cy="387350"/>
              <a:chOff x="3966" y="2635"/>
              <a:chExt cx="500" cy="503"/>
            </a:xfrm>
          </p:grpSpPr>
          <p:grpSp>
            <p:nvGrpSpPr>
              <p:cNvPr id="278" name="Group 173"/>
              <p:cNvGrpSpPr>
                <a:grpSpLocks/>
              </p:cNvGrpSpPr>
              <p:nvPr/>
            </p:nvGrpSpPr>
            <p:grpSpPr bwMode="auto">
              <a:xfrm>
                <a:off x="3966" y="2635"/>
                <a:ext cx="277" cy="279"/>
                <a:chOff x="3897" y="2565"/>
                <a:chExt cx="277" cy="279"/>
              </a:xfrm>
            </p:grpSpPr>
            <p:sp>
              <p:nvSpPr>
                <p:cNvPr id="282" name="Oval 177"/>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283" name="Group 174"/>
                <p:cNvGrpSpPr>
                  <a:grpSpLocks/>
                </p:cNvGrpSpPr>
                <p:nvPr/>
              </p:nvGrpSpPr>
              <p:grpSpPr bwMode="auto">
                <a:xfrm>
                  <a:off x="3966" y="2635"/>
                  <a:ext cx="137" cy="139"/>
                  <a:chOff x="3635" y="1605"/>
                  <a:chExt cx="277" cy="279"/>
                </a:xfrm>
              </p:grpSpPr>
              <p:cxnSp>
                <p:nvCxnSpPr>
                  <p:cNvPr id="284" name="AutoShape 176"/>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175"/>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279" name="Group 170"/>
              <p:cNvGrpSpPr>
                <a:grpSpLocks/>
              </p:cNvGrpSpPr>
              <p:nvPr/>
            </p:nvGrpSpPr>
            <p:grpSpPr bwMode="auto">
              <a:xfrm>
                <a:off x="4253" y="2924"/>
                <a:ext cx="213" cy="214"/>
                <a:chOff x="3753" y="1552"/>
                <a:chExt cx="277" cy="278"/>
              </a:xfrm>
            </p:grpSpPr>
            <p:sp>
              <p:nvSpPr>
                <p:cNvPr id="280" name="Oval 172"/>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281" name="AutoShape 171"/>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86" name="Group 160"/>
            <p:cNvGrpSpPr>
              <a:grpSpLocks/>
            </p:cNvGrpSpPr>
            <p:nvPr/>
          </p:nvGrpSpPr>
          <p:grpSpPr bwMode="auto">
            <a:xfrm>
              <a:off x="5332413" y="1889125"/>
              <a:ext cx="385762" cy="385763"/>
              <a:chOff x="3966" y="2635"/>
              <a:chExt cx="500" cy="503"/>
            </a:xfrm>
          </p:grpSpPr>
          <p:grpSp>
            <p:nvGrpSpPr>
              <p:cNvPr id="287" name="Group 164"/>
              <p:cNvGrpSpPr>
                <a:grpSpLocks/>
              </p:cNvGrpSpPr>
              <p:nvPr/>
            </p:nvGrpSpPr>
            <p:grpSpPr bwMode="auto">
              <a:xfrm>
                <a:off x="3966" y="2635"/>
                <a:ext cx="277" cy="279"/>
                <a:chOff x="3897" y="2565"/>
                <a:chExt cx="277" cy="279"/>
              </a:xfrm>
            </p:grpSpPr>
            <p:sp>
              <p:nvSpPr>
                <p:cNvPr id="291" name="Oval 168"/>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292" name="Group 165"/>
                <p:cNvGrpSpPr>
                  <a:grpSpLocks/>
                </p:cNvGrpSpPr>
                <p:nvPr/>
              </p:nvGrpSpPr>
              <p:grpSpPr bwMode="auto">
                <a:xfrm>
                  <a:off x="3966" y="2635"/>
                  <a:ext cx="137" cy="139"/>
                  <a:chOff x="3635" y="1605"/>
                  <a:chExt cx="277" cy="279"/>
                </a:xfrm>
              </p:grpSpPr>
              <p:cxnSp>
                <p:nvCxnSpPr>
                  <p:cNvPr id="293" name="AutoShape 167"/>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94" name="AutoShape 166"/>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288" name="Group 161"/>
              <p:cNvGrpSpPr>
                <a:grpSpLocks/>
              </p:cNvGrpSpPr>
              <p:nvPr/>
            </p:nvGrpSpPr>
            <p:grpSpPr bwMode="auto">
              <a:xfrm>
                <a:off x="4253" y="2924"/>
                <a:ext cx="213" cy="214"/>
                <a:chOff x="3753" y="1552"/>
                <a:chExt cx="277" cy="278"/>
              </a:xfrm>
            </p:grpSpPr>
            <p:sp>
              <p:nvSpPr>
                <p:cNvPr id="289" name="Oval 163"/>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290" name="AutoShape 162"/>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96" name="Group 155"/>
            <p:cNvGrpSpPr>
              <a:grpSpLocks/>
            </p:cNvGrpSpPr>
            <p:nvPr/>
          </p:nvGrpSpPr>
          <p:grpSpPr bwMode="auto">
            <a:xfrm>
              <a:off x="4667250" y="1890713"/>
              <a:ext cx="214313" cy="214312"/>
              <a:chOff x="3897" y="2565"/>
              <a:chExt cx="277" cy="279"/>
            </a:xfrm>
          </p:grpSpPr>
          <p:sp>
            <p:nvSpPr>
              <p:cNvPr id="297" name="Oval 159"/>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298" name="Group 156"/>
              <p:cNvGrpSpPr>
                <a:grpSpLocks/>
              </p:cNvGrpSpPr>
              <p:nvPr/>
            </p:nvGrpSpPr>
            <p:grpSpPr bwMode="auto">
              <a:xfrm>
                <a:off x="3966" y="2635"/>
                <a:ext cx="137" cy="139"/>
                <a:chOff x="3635" y="1605"/>
                <a:chExt cx="277" cy="279"/>
              </a:xfrm>
            </p:grpSpPr>
            <p:cxnSp>
              <p:nvCxnSpPr>
                <p:cNvPr id="299" name="AutoShape 158"/>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0" name="AutoShape 157"/>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01" name="Group 146"/>
            <p:cNvGrpSpPr>
              <a:grpSpLocks/>
            </p:cNvGrpSpPr>
            <p:nvPr/>
          </p:nvGrpSpPr>
          <p:grpSpPr bwMode="auto">
            <a:xfrm>
              <a:off x="5997575" y="1889125"/>
              <a:ext cx="385763" cy="387350"/>
              <a:chOff x="3966" y="2635"/>
              <a:chExt cx="500" cy="503"/>
            </a:xfrm>
          </p:grpSpPr>
          <p:grpSp>
            <p:nvGrpSpPr>
              <p:cNvPr id="302" name="Group 150"/>
              <p:cNvGrpSpPr>
                <a:grpSpLocks/>
              </p:cNvGrpSpPr>
              <p:nvPr/>
            </p:nvGrpSpPr>
            <p:grpSpPr bwMode="auto">
              <a:xfrm>
                <a:off x="3966" y="2635"/>
                <a:ext cx="277" cy="279"/>
                <a:chOff x="3897" y="2565"/>
                <a:chExt cx="277" cy="279"/>
              </a:xfrm>
            </p:grpSpPr>
            <p:sp>
              <p:nvSpPr>
                <p:cNvPr id="306" name="Oval 154"/>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07" name="Group 151"/>
                <p:cNvGrpSpPr>
                  <a:grpSpLocks/>
                </p:cNvGrpSpPr>
                <p:nvPr/>
              </p:nvGrpSpPr>
              <p:grpSpPr bwMode="auto">
                <a:xfrm>
                  <a:off x="3966" y="2635"/>
                  <a:ext cx="137" cy="139"/>
                  <a:chOff x="3635" y="1605"/>
                  <a:chExt cx="277" cy="279"/>
                </a:xfrm>
              </p:grpSpPr>
              <p:cxnSp>
                <p:nvCxnSpPr>
                  <p:cNvPr id="308" name="AutoShape 153"/>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9" name="AutoShape 152"/>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03" name="Group 147"/>
              <p:cNvGrpSpPr>
                <a:grpSpLocks/>
              </p:cNvGrpSpPr>
              <p:nvPr/>
            </p:nvGrpSpPr>
            <p:grpSpPr bwMode="auto">
              <a:xfrm>
                <a:off x="4253" y="2924"/>
                <a:ext cx="213" cy="214"/>
                <a:chOff x="3753" y="1552"/>
                <a:chExt cx="277" cy="278"/>
              </a:xfrm>
            </p:grpSpPr>
            <p:sp>
              <p:nvSpPr>
                <p:cNvPr id="304" name="Oval 149"/>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05" name="AutoShape 148"/>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310" name="Group 137"/>
            <p:cNvGrpSpPr>
              <a:grpSpLocks/>
            </p:cNvGrpSpPr>
            <p:nvPr/>
          </p:nvGrpSpPr>
          <p:grpSpPr bwMode="auto">
            <a:xfrm>
              <a:off x="5332413" y="3221038"/>
              <a:ext cx="385762" cy="385762"/>
              <a:chOff x="3966" y="2635"/>
              <a:chExt cx="500" cy="503"/>
            </a:xfrm>
          </p:grpSpPr>
          <p:grpSp>
            <p:nvGrpSpPr>
              <p:cNvPr id="311" name="Group 141"/>
              <p:cNvGrpSpPr>
                <a:grpSpLocks/>
              </p:cNvGrpSpPr>
              <p:nvPr/>
            </p:nvGrpSpPr>
            <p:grpSpPr bwMode="auto">
              <a:xfrm>
                <a:off x="3966" y="2635"/>
                <a:ext cx="277" cy="279"/>
                <a:chOff x="3897" y="2565"/>
                <a:chExt cx="277" cy="279"/>
              </a:xfrm>
            </p:grpSpPr>
            <p:sp>
              <p:nvSpPr>
                <p:cNvPr id="315" name="Oval 145"/>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16" name="Group 142"/>
                <p:cNvGrpSpPr>
                  <a:grpSpLocks/>
                </p:cNvGrpSpPr>
                <p:nvPr/>
              </p:nvGrpSpPr>
              <p:grpSpPr bwMode="auto">
                <a:xfrm>
                  <a:off x="3966" y="2635"/>
                  <a:ext cx="137" cy="139"/>
                  <a:chOff x="3635" y="1605"/>
                  <a:chExt cx="277" cy="279"/>
                </a:xfrm>
              </p:grpSpPr>
              <p:cxnSp>
                <p:nvCxnSpPr>
                  <p:cNvPr id="317" name="AutoShape 144"/>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18" name="AutoShape 143"/>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12" name="Group 138"/>
              <p:cNvGrpSpPr>
                <a:grpSpLocks/>
              </p:cNvGrpSpPr>
              <p:nvPr/>
            </p:nvGrpSpPr>
            <p:grpSpPr bwMode="auto">
              <a:xfrm>
                <a:off x="4253" y="2924"/>
                <a:ext cx="213" cy="214"/>
                <a:chOff x="3753" y="1552"/>
                <a:chExt cx="277" cy="278"/>
              </a:xfrm>
            </p:grpSpPr>
            <p:sp>
              <p:nvSpPr>
                <p:cNvPr id="313" name="Oval 140"/>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14" name="AutoShape 139"/>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319" name="Group 132"/>
            <p:cNvGrpSpPr>
              <a:grpSpLocks/>
            </p:cNvGrpSpPr>
            <p:nvPr/>
          </p:nvGrpSpPr>
          <p:grpSpPr bwMode="auto">
            <a:xfrm>
              <a:off x="4667250" y="3222625"/>
              <a:ext cx="214313" cy="214313"/>
              <a:chOff x="3897" y="2565"/>
              <a:chExt cx="277" cy="279"/>
            </a:xfrm>
          </p:grpSpPr>
          <p:sp>
            <p:nvSpPr>
              <p:cNvPr id="320" name="Oval 136"/>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21" name="Group 133"/>
              <p:cNvGrpSpPr>
                <a:grpSpLocks/>
              </p:cNvGrpSpPr>
              <p:nvPr/>
            </p:nvGrpSpPr>
            <p:grpSpPr bwMode="auto">
              <a:xfrm>
                <a:off x="3966" y="2635"/>
                <a:ext cx="137" cy="139"/>
                <a:chOff x="3635" y="1605"/>
                <a:chExt cx="277" cy="279"/>
              </a:xfrm>
            </p:grpSpPr>
            <p:cxnSp>
              <p:nvCxnSpPr>
                <p:cNvPr id="322" name="AutoShape 135"/>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23" name="AutoShape 134"/>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24" name="Group 123"/>
            <p:cNvGrpSpPr>
              <a:grpSpLocks/>
            </p:cNvGrpSpPr>
            <p:nvPr/>
          </p:nvGrpSpPr>
          <p:grpSpPr bwMode="auto">
            <a:xfrm>
              <a:off x="5997575" y="3221038"/>
              <a:ext cx="385763" cy="385762"/>
              <a:chOff x="3966" y="2635"/>
              <a:chExt cx="500" cy="503"/>
            </a:xfrm>
          </p:grpSpPr>
          <p:grpSp>
            <p:nvGrpSpPr>
              <p:cNvPr id="325" name="Group 127"/>
              <p:cNvGrpSpPr>
                <a:grpSpLocks/>
              </p:cNvGrpSpPr>
              <p:nvPr/>
            </p:nvGrpSpPr>
            <p:grpSpPr bwMode="auto">
              <a:xfrm>
                <a:off x="3966" y="2635"/>
                <a:ext cx="277" cy="279"/>
                <a:chOff x="3897" y="2565"/>
                <a:chExt cx="277" cy="279"/>
              </a:xfrm>
            </p:grpSpPr>
            <p:sp>
              <p:nvSpPr>
                <p:cNvPr id="329" name="Oval 131"/>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30" name="Group 128"/>
                <p:cNvGrpSpPr>
                  <a:grpSpLocks/>
                </p:cNvGrpSpPr>
                <p:nvPr/>
              </p:nvGrpSpPr>
              <p:grpSpPr bwMode="auto">
                <a:xfrm>
                  <a:off x="3966" y="2635"/>
                  <a:ext cx="137" cy="139"/>
                  <a:chOff x="3635" y="1605"/>
                  <a:chExt cx="277" cy="279"/>
                </a:xfrm>
              </p:grpSpPr>
              <p:cxnSp>
                <p:nvCxnSpPr>
                  <p:cNvPr id="331" name="AutoShape 130"/>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32" name="AutoShape 129"/>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26" name="Group 124"/>
              <p:cNvGrpSpPr>
                <a:grpSpLocks/>
              </p:cNvGrpSpPr>
              <p:nvPr/>
            </p:nvGrpSpPr>
            <p:grpSpPr bwMode="auto">
              <a:xfrm>
                <a:off x="4253" y="2924"/>
                <a:ext cx="213" cy="214"/>
                <a:chOff x="3753" y="1552"/>
                <a:chExt cx="277" cy="278"/>
              </a:xfrm>
            </p:grpSpPr>
            <p:sp>
              <p:nvSpPr>
                <p:cNvPr id="327" name="Oval 126"/>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28" name="AutoShape 125"/>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333" name="Group 114"/>
            <p:cNvGrpSpPr>
              <a:grpSpLocks/>
            </p:cNvGrpSpPr>
            <p:nvPr/>
          </p:nvGrpSpPr>
          <p:grpSpPr bwMode="auto">
            <a:xfrm>
              <a:off x="6664325" y="2554288"/>
              <a:ext cx="384175" cy="385762"/>
              <a:chOff x="3966" y="2635"/>
              <a:chExt cx="500" cy="503"/>
            </a:xfrm>
          </p:grpSpPr>
          <p:grpSp>
            <p:nvGrpSpPr>
              <p:cNvPr id="334" name="Group 118"/>
              <p:cNvGrpSpPr>
                <a:grpSpLocks/>
              </p:cNvGrpSpPr>
              <p:nvPr/>
            </p:nvGrpSpPr>
            <p:grpSpPr bwMode="auto">
              <a:xfrm>
                <a:off x="3966" y="2635"/>
                <a:ext cx="277" cy="279"/>
                <a:chOff x="3897" y="2565"/>
                <a:chExt cx="277" cy="279"/>
              </a:xfrm>
            </p:grpSpPr>
            <p:sp>
              <p:nvSpPr>
                <p:cNvPr id="338" name="Oval 122"/>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39" name="Group 119"/>
                <p:cNvGrpSpPr>
                  <a:grpSpLocks/>
                </p:cNvGrpSpPr>
                <p:nvPr/>
              </p:nvGrpSpPr>
              <p:grpSpPr bwMode="auto">
                <a:xfrm>
                  <a:off x="3966" y="2635"/>
                  <a:ext cx="137" cy="139"/>
                  <a:chOff x="3635" y="1605"/>
                  <a:chExt cx="277" cy="279"/>
                </a:xfrm>
              </p:grpSpPr>
              <p:cxnSp>
                <p:nvCxnSpPr>
                  <p:cNvPr id="340" name="AutoShape 121"/>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1" name="AutoShape 120"/>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35" name="Group 115"/>
              <p:cNvGrpSpPr>
                <a:grpSpLocks/>
              </p:cNvGrpSpPr>
              <p:nvPr/>
            </p:nvGrpSpPr>
            <p:grpSpPr bwMode="auto">
              <a:xfrm>
                <a:off x="4253" y="2924"/>
                <a:ext cx="213" cy="214"/>
                <a:chOff x="3753" y="1552"/>
                <a:chExt cx="277" cy="278"/>
              </a:xfrm>
            </p:grpSpPr>
            <p:sp>
              <p:nvSpPr>
                <p:cNvPr id="336" name="Oval 117"/>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37" name="AutoShape 116"/>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342" name="Group 105"/>
            <p:cNvGrpSpPr>
              <a:grpSpLocks/>
            </p:cNvGrpSpPr>
            <p:nvPr/>
          </p:nvGrpSpPr>
          <p:grpSpPr bwMode="auto">
            <a:xfrm>
              <a:off x="6664325" y="1889125"/>
              <a:ext cx="384175" cy="387350"/>
              <a:chOff x="3966" y="2635"/>
              <a:chExt cx="500" cy="503"/>
            </a:xfrm>
          </p:grpSpPr>
          <p:grpSp>
            <p:nvGrpSpPr>
              <p:cNvPr id="343" name="Group 109"/>
              <p:cNvGrpSpPr>
                <a:grpSpLocks/>
              </p:cNvGrpSpPr>
              <p:nvPr/>
            </p:nvGrpSpPr>
            <p:grpSpPr bwMode="auto">
              <a:xfrm>
                <a:off x="3966" y="2635"/>
                <a:ext cx="277" cy="279"/>
                <a:chOff x="3897" y="2565"/>
                <a:chExt cx="277" cy="279"/>
              </a:xfrm>
            </p:grpSpPr>
            <p:sp>
              <p:nvSpPr>
                <p:cNvPr id="347" name="Oval 113"/>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48" name="Group 110"/>
                <p:cNvGrpSpPr>
                  <a:grpSpLocks/>
                </p:cNvGrpSpPr>
                <p:nvPr/>
              </p:nvGrpSpPr>
              <p:grpSpPr bwMode="auto">
                <a:xfrm>
                  <a:off x="3966" y="2635"/>
                  <a:ext cx="137" cy="139"/>
                  <a:chOff x="3635" y="1605"/>
                  <a:chExt cx="277" cy="279"/>
                </a:xfrm>
              </p:grpSpPr>
              <p:cxnSp>
                <p:nvCxnSpPr>
                  <p:cNvPr id="349" name="AutoShape 112"/>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0" name="AutoShape 111"/>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44" name="Group 106"/>
              <p:cNvGrpSpPr>
                <a:grpSpLocks/>
              </p:cNvGrpSpPr>
              <p:nvPr/>
            </p:nvGrpSpPr>
            <p:grpSpPr bwMode="auto">
              <a:xfrm>
                <a:off x="4253" y="2924"/>
                <a:ext cx="213" cy="214"/>
                <a:chOff x="3753" y="1552"/>
                <a:chExt cx="277" cy="278"/>
              </a:xfrm>
            </p:grpSpPr>
            <p:sp>
              <p:nvSpPr>
                <p:cNvPr id="345" name="Oval 108"/>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46" name="AutoShape 107"/>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351" name="Group 96"/>
            <p:cNvGrpSpPr>
              <a:grpSpLocks/>
            </p:cNvGrpSpPr>
            <p:nvPr/>
          </p:nvGrpSpPr>
          <p:grpSpPr bwMode="auto">
            <a:xfrm>
              <a:off x="6664325" y="3221038"/>
              <a:ext cx="384175" cy="385762"/>
              <a:chOff x="3966" y="2635"/>
              <a:chExt cx="500" cy="503"/>
            </a:xfrm>
          </p:grpSpPr>
          <p:grpSp>
            <p:nvGrpSpPr>
              <p:cNvPr id="352" name="Group 100"/>
              <p:cNvGrpSpPr>
                <a:grpSpLocks/>
              </p:cNvGrpSpPr>
              <p:nvPr/>
            </p:nvGrpSpPr>
            <p:grpSpPr bwMode="auto">
              <a:xfrm>
                <a:off x="3966" y="2635"/>
                <a:ext cx="277" cy="279"/>
                <a:chOff x="3897" y="2565"/>
                <a:chExt cx="277" cy="279"/>
              </a:xfrm>
            </p:grpSpPr>
            <p:sp>
              <p:nvSpPr>
                <p:cNvPr id="356" name="Oval 104"/>
                <p:cNvSpPr>
                  <a:spLocks noChangeArrowheads="1"/>
                </p:cNvSpPr>
                <p:nvPr/>
              </p:nvSpPr>
              <p:spPr bwMode="auto">
                <a:xfrm>
                  <a:off x="3897" y="2565"/>
                  <a:ext cx="277" cy="279"/>
                </a:xfrm>
                <a:prstGeom prst="ellipse">
                  <a:avLst/>
                </a:prstGeom>
                <a:solidFill>
                  <a:srgbClr val="FFFFFF"/>
                </a:solidFill>
                <a:ln w="28575">
                  <a:solidFill>
                    <a:srgbClr val="000000"/>
                  </a:solidFill>
                  <a:round/>
                  <a:headEnd/>
                  <a:tailEnd/>
                </a:ln>
              </p:spPr>
              <p:txBody>
                <a:bodyPr/>
                <a:lstStyle/>
                <a:p>
                  <a:endParaRPr lang="en-US"/>
                </a:p>
              </p:txBody>
            </p:sp>
            <p:grpSp>
              <p:nvGrpSpPr>
                <p:cNvPr id="357" name="Group 101"/>
                <p:cNvGrpSpPr>
                  <a:grpSpLocks/>
                </p:cNvGrpSpPr>
                <p:nvPr/>
              </p:nvGrpSpPr>
              <p:grpSpPr bwMode="auto">
                <a:xfrm>
                  <a:off x="3966" y="2635"/>
                  <a:ext cx="137" cy="139"/>
                  <a:chOff x="3635" y="1605"/>
                  <a:chExt cx="277" cy="279"/>
                </a:xfrm>
              </p:grpSpPr>
              <p:cxnSp>
                <p:nvCxnSpPr>
                  <p:cNvPr id="358" name="AutoShape 103"/>
                  <p:cNvCxnSpPr>
                    <a:cxnSpLocks noChangeShapeType="1"/>
                  </p:cNvCxnSpPr>
                  <p:nvPr/>
                </p:nvCxnSpPr>
                <p:spPr bwMode="auto">
                  <a:xfrm>
                    <a:off x="3635" y="1744"/>
                    <a:ext cx="27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9" name="AutoShape 102"/>
                  <p:cNvCxnSpPr>
                    <a:cxnSpLocks noChangeShapeType="1"/>
                  </p:cNvCxnSpPr>
                  <p:nvPr/>
                </p:nvCxnSpPr>
                <p:spPr bwMode="auto">
                  <a:xfrm>
                    <a:off x="3773" y="1605"/>
                    <a:ext cx="0" cy="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nvGrpSpPr>
              <p:cNvPr id="353" name="Group 97"/>
              <p:cNvGrpSpPr>
                <a:grpSpLocks/>
              </p:cNvGrpSpPr>
              <p:nvPr/>
            </p:nvGrpSpPr>
            <p:grpSpPr bwMode="auto">
              <a:xfrm>
                <a:off x="4253" y="2924"/>
                <a:ext cx="213" cy="214"/>
                <a:chOff x="3753" y="1552"/>
                <a:chExt cx="277" cy="278"/>
              </a:xfrm>
            </p:grpSpPr>
            <p:sp>
              <p:nvSpPr>
                <p:cNvPr id="354" name="Oval 99"/>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55" name="AutoShape 98"/>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sp>
          <p:nvSpPr>
            <p:cNvPr id="360" name="Oval 95"/>
            <p:cNvSpPr>
              <a:spLocks noChangeArrowheads="1"/>
            </p:cNvSpPr>
            <p:nvPr/>
          </p:nvSpPr>
          <p:spPr bwMode="auto">
            <a:xfrm>
              <a:off x="3890963" y="1890713"/>
              <a:ext cx="212725" cy="214312"/>
            </a:xfrm>
            <a:prstGeom prst="ellipse">
              <a:avLst/>
            </a:prstGeom>
            <a:solidFill>
              <a:srgbClr val="FFFFFF"/>
            </a:solidFill>
            <a:ln w="28575">
              <a:solidFill>
                <a:srgbClr val="000000"/>
              </a:solidFill>
              <a:round/>
              <a:headEnd/>
              <a:tailEnd/>
            </a:ln>
          </p:spPr>
          <p:txBody>
            <a:bodyPr/>
            <a:lstStyle/>
            <a:p>
              <a:endParaRPr lang="en-US"/>
            </a:p>
          </p:txBody>
        </p:sp>
        <p:cxnSp>
          <p:nvCxnSpPr>
            <p:cNvPr id="361" name="AutoShape 94"/>
            <p:cNvCxnSpPr>
              <a:cxnSpLocks noChangeShapeType="1"/>
            </p:cNvCxnSpPr>
            <p:nvPr/>
          </p:nvCxnSpPr>
          <p:spPr bwMode="auto">
            <a:xfrm>
              <a:off x="3943350" y="1997075"/>
              <a:ext cx="106363" cy="158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62" name="Oval 93"/>
            <p:cNvSpPr>
              <a:spLocks noChangeArrowheads="1"/>
            </p:cNvSpPr>
            <p:nvPr/>
          </p:nvSpPr>
          <p:spPr bwMode="auto">
            <a:xfrm>
              <a:off x="3890963" y="2555875"/>
              <a:ext cx="212725" cy="214313"/>
            </a:xfrm>
            <a:prstGeom prst="ellipse">
              <a:avLst/>
            </a:prstGeom>
            <a:solidFill>
              <a:srgbClr val="FFFFFF"/>
            </a:solidFill>
            <a:ln w="28575">
              <a:solidFill>
                <a:srgbClr val="000000"/>
              </a:solidFill>
              <a:round/>
              <a:headEnd/>
              <a:tailEnd/>
            </a:ln>
          </p:spPr>
          <p:txBody>
            <a:bodyPr/>
            <a:lstStyle/>
            <a:p>
              <a:endParaRPr lang="en-US"/>
            </a:p>
          </p:txBody>
        </p:sp>
        <p:cxnSp>
          <p:nvCxnSpPr>
            <p:cNvPr id="363" name="AutoShape 92"/>
            <p:cNvCxnSpPr>
              <a:cxnSpLocks noChangeShapeType="1"/>
            </p:cNvCxnSpPr>
            <p:nvPr/>
          </p:nvCxnSpPr>
          <p:spPr bwMode="auto">
            <a:xfrm>
              <a:off x="3943350" y="2662238"/>
              <a:ext cx="106363" cy="158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64" name="Oval 91"/>
            <p:cNvSpPr>
              <a:spLocks noChangeArrowheads="1"/>
            </p:cNvSpPr>
            <p:nvPr/>
          </p:nvSpPr>
          <p:spPr bwMode="auto">
            <a:xfrm>
              <a:off x="3890963" y="3219450"/>
              <a:ext cx="212725" cy="215900"/>
            </a:xfrm>
            <a:prstGeom prst="ellipse">
              <a:avLst/>
            </a:prstGeom>
            <a:solidFill>
              <a:srgbClr val="FFFFFF"/>
            </a:solidFill>
            <a:ln w="28575">
              <a:solidFill>
                <a:srgbClr val="000000"/>
              </a:solidFill>
              <a:round/>
              <a:headEnd/>
              <a:tailEnd/>
            </a:ln>
          </p:spPr>
          <p:txBody>
            <a:bodyPr/>
            <a:lstStyle/>
            <a:p>
              <a:endParaRPr lang="en-US"/>
            </a:p>
          </p:txBody>
        </p:sp>
        <p:cxnSp>
          <p:nvCxnSpPr>
            <p:cNvPr id="365" name="AutoShape 90"/>
            <p:cNvCxnSpPr>
              <a:cxnSpLocks noChangeShapeType="1"/>
            </p:cNvCxnSpPr>
            <p:nvPr/>
          </p:nvCxnSpPr>
          <p:spPr bwMode="auto">
            <a:xfrm>
              <a:off x="3943350" y="3327400"/>
              <a:ext cx="106363"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66" name="Text Box 89"/>
            <p:cNvSpPr txBox="1">
              <a:spLocks noChangeArrowheads="1"/>
            </p:cNvSpPr>
            <p:nvPr/>
          </p:nvSpPr>
          <p:spPr bwMode="auto">
            <a:xfrm>
              <a:off x="1262027" y="3626822"/>
              <a:ext cx="2973386"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2400" b="1" dirty="0">
                  <a:latin typeface="Times New Roman" pitchFamily="18" charset="0"/>
                  <a:ea typeface="SimSun" pitchFamily="2" charset="-122"/>
                  <a:cs typeface="Times New Roman" pitchFamily="18" charset="0"/>
                </a:rPr>
                <a:t>          </a:t>
              </a:r>
              <a:r>
                <a:rPr lang="en-US" altLang="zh-TW" sz="1400" b="1" dirty="0" smtClean="0">
                  <a:latin typeface="Times New Roman" pitchFamily="18" charset="0"/>
                  <a:ea typeface="SimSun" pitchFamily="2" charset="-122"/>
                  <a:cs typeface="Times New Roman" pitchFamily="18" charset="0"/>
                </a:rPr>
                <a:t>p-type</a:t>
              </a:r>
              <a:endParaRPr lang="en-US" altLang="zh-TW" sz="1400" dirty="0">
                <a:ea typeface="SimSun" pitchFamily="2" charset="-122"/>
                <a:cs typeface="Times New Roman" pitchFamily="18" charset="0"/>
              </a:endParaRPr>
            </a:p>
          </p:txBody>
        </p:sp>
        <p:cxnSp>
          <p:nvCxnSpPr>
            <p:cNvPr id="367" name="AutoShape 88"/>
            <p:cNvCxnSpPr>
              <a:cxnSpLocks noChangeShapeType="1"/>
            </p:cNvCxnSpPr>
            <p:nvPr/>
          </p:nvCxnSpPr>
          <p:spPr bwMode="auto">
            <a:xfrm>
              <a:off x="3741738" y="1779588"/>
              <a:ext cx="1587" cy="1997075"/>
            </a:xfrm>
            <a:prstGeom prst="straightConnector1">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cxnSp>
        <p:sp>
          <p:nvSpPr>
            <p:cNvPr id="368" name="Text Box 87"/>
            <p:cNvSpPr txBox="1">
              <a:spLocks noChangeArrowheads="1"/>
            </p:cNvSpPr>
            <p:nvPr/>
          </p:nvSpPr>
          <p:spPr bwMode="auto">
            <a:xfrm>
              <a:off x="4556125" y="3776663"/>
              <a:ext cx="2662238" cy="3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2400" b="1" dirty="0">
                  <a:latin typeface="Times New Roman" pitchFamily="18" charset="0"/>
                  <a:ea typeface="SimSun" pitchFamily="2" charset="-122"/>
                  <a:cs typeface="Times New Roman" pitchFamily="18" charset="0"/>
                </a:rPr>
                <a:t>        </a:t>
              </a:r>
              <a:r>
                <a:rPr lang="en-US" altLang="zh-TW" sz="1400" b="1" dirty="0">
                  <a:latin typeface="Times New Roman" pitchFamily="18" charset="0"/>
                  <a:ea typeface="SimSun" pitchFamily="2" charset="-122"/>
                  <a:cs typeface="Times New Roman" pitchFamily="18" charset="0"/>
                </a:rPr>
                <a:t>n</a:t>
              </a:r>
              <a:r>
                <a:rPr lang="en-US" altLang="zh-TW" sz="1400" b="1" dirty="0" smtClean="0">
                  <a:latin typeface="Times New Roman" pitchFamily="18" charset="0"/>
                  <a:ea typeface="SimSun" pitchFamily="2" charset="-122"/>
                  <a:cs typeface="Times New Roman" pitchFamily="18" charset="0"/>
                </a:rPr>
                <a:t>-type</a:t>
              </a:r>
              <a:endParaRPr lang="en-US" altLang="zh-TW" sz="1400" dirty="0">
                <a:ea typeface="SimSun" pitchFamily="2" charset="-122"/>
                <a:cs typeface="Times New Roman" pitchFamily="18" charset="0"/>
              </a:endParaRPr>
            </a:p>
          </p:txBody>
        </p:sp>
        <p:sp>
          <p:nvSpPr>
            <p:cNvPr id="369" name="Rectangle 86"/>
            <p:cNvSpPr>
              <a:spLocks noChangeArrowheads="1"/>
            </p:cNvSpPr>
            <p:nvPr/>
          </p:nvSpPr>
          <p:spPr bwMode="auto">
            <a:xfrm>
              <a:off x="1782763" y="1779588"/>
              <a:ext cx="5435600" cy="18875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70" name="AutoShape 85"/>
            <p:cNvCxnSpPr>
              <a:cxnSpLocks noChangeShapeType="1"/>
            </p:cNvCxnSpPr>
            <p:nvPr/>
          </p:nvCxnSpPr>
          <p:spPr bwMode="auto">
            <a:xfrm>
              <a:off x="5021263" y="1779588"/>
              <a:ext cx="0" cy="1997075"/>
            </a:xfrm>
            <a:prstGeom prst="straightConnector1">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71" name="AutoShape 84"/>
            <p:cNvCxnSpPr>
              <a:cxnSpLocks noChangeShapeType="1"/>
            </p:cNvCxnSpPr>
            <p:nvPr/>
          </p:nvCxnSpPr>
          <p:spPr bwMode="auto">
            <a:xfrm>
              <a:off x="4383088" y="1781175"/>
              <a:ext cx="0" cy="1995488"/>
            </a:xfrm>
            <a:prstGeom prst="straightConnector1">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cxnSp>
        <p:grpSp>
          <p:nvGrpSpPr>
            <p:cNvPr id="372" name="Group 254"/>
            <p:cNvGrpSpPr>
              <a:grpSpLocks/>
            </p:cNvGrpSpPr>
            <p:nvPr/>
          </p:nvGrpSpPr>
          <p:grpSpPr bwMode="auto">
            <a:xfrm>
              <a:off x="4206875" y="2913063"/>
              <a:ext cx="163513" cy="161925"/>
              <a:chOff x="4206195" y="2913273"/>
              <a:chExt cx="163467" cy="162423"/>
            </a:xfrm>
          </p:grpSpPr>
          <p:sp>
            <p:nvSpPr>
              <p:cNvPr id="373" name="Oval 82"/>
              <p:cNvSpPr>
                <a:spLocks noChangeArrowheads="1"/>
              </p:cNvSpPr>
              <p:nvPr/>
            </p:nvSpPr>
            <p:spPr bwMode="auto">
              <a:xfrm>
                <a:off x="4206195" y="2913273"/>
                <a:ext cx="163467" cy="162423"/>
              </a:xfrm>
              <a:prstGeom prst="ellipse">
                <a:avLst/>
              </a:prstGeom>
              <a:solidFill>
                <a:srgbClr val="FFFFFF"/>
              </a:solidFill>
              <a:ln w="9525">
                <a:solidFill>
                  <a:srgbClr val="000000"/>
                </a:solidFill>
                <a:round/>
                <a:headEnd/>
                <a:tailEnd/>
              </a:ln>
            </p:spPr>
            <p:txBody>
              <a:bodyPr/>
              <a:lstStyle/>
              <a:p>
                <a:endParaRPr lang="en-US"/>
              </a:p>
            </p:txBody>
          </p:sp>
          <p:grpSp>
            <p:nvGrpSpPr>
              <p:cNvPr id="374" name="Group 79"/>
              <p:cNvGrpSpPr>
                <a:grpSpLocks/>
              </p:cNvGrpSpPr>
              <p:nvPr/>
            </p:nvGrpSpPr>
            <p:grpSpPr bwMode="auto">
              <a:xfrm>
                <a:off x="4234724" y="2941620"/>
                <a:ext cx="104095" cy="108026"/>
                <a:chOff x="4755" y="1546"/>
                <a:chExt cx="137" cy="139"/>
              </a:xfrm>
            </p:grpSpPr>
            <p:cxnSp>
              <p:nvCxnSpPr>
                <p:cNvPr id="375" name="AutoShape 81"/>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76" name="AutoShape 80"/>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cxnSp>
          <p:nvCxnSpPr>
            <p:cNvPr id="377" name="AutoShape 78"/>
            <p:cNvCxnSpPr>
              <a:cxnSpLocks noChangeShapeType="1"/>
            </p:cNvCxnSpPr>
            <p:nvPr/>
          </p:nvCxnSpPr>
          <p:spPr bwMode="auto">
            <a:xfrm>
              <a:off x="4510088" y="2970213"/>
              <a:ext cx="357187" cy="1587"/>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378" name="AutoShape 77"/>
            <p:cNvCxnSpPr>
              <a:cxnSpLocks noChangeShapeType="1"/>
            </p:cNvCxnSpPr>
            <p:nvPr/>
          </p:nvCxnSpPr>
          <p:spPr bwMode="auto">
            <a:xfrm flipH="1">
              <a:off x="3829050" y="2997200"/>
              <a:ext cx="377825" cy="0"/>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379" name="Group 74"/>
            <p:cNvGrpSpPr>
              <a:grpSpLocks/>
            </p:cNvGrpSpPr>
            <p:nvPr/>
          </p:nvGrpSpPr>
          <p:grpSpPr bwMode="auto">
            <a:xfrm>
              <a:off x="5554663" y="2751138"/>
              <a:ext cx="163512" cy="163512"/>
              <a:chOff x="3753" y="1552"/>
              <a:chExt cx="277" cy="278"/>
            </a:xfrm>
          </p:grpSpPr>
          <p:sp>
            <p:nvSpPr>
              <p:cNvPr id="380" name="Oval 76"/>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81" name="AutoShape 75"/>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382" name="Group 71"/>
            <p:cNvGrpSpPr>
              <a:grpSpLocks/>
            </p:cNvGrpSpPr>
            <p:nvPr/>
          </p:nvGrpSpPr>
          <p:grpSpPr bwMode="auto">
            <a:xfrm>
              <a:off x="4383088" y="2324100"/>
              <a:ext cx="163512" cy="163513"/>
              <a:chOff x="3753" y="1552"/>
              <a:chExt cx="277" cy="278"/>
            </a:xfrm>
          </p:grpSpPr>
          <p:sp>
            <p:nvSpPr>
              <p:cNvPr id="383" name="Oval 73"/>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384" name="AutoShape 72"/>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85" name="Oval 70"/>
            <p:cNvSpPr>
              <a:spLocks noChangeArrowheads="1"/>
            </p:cNvSpPr>
            <p:nvPr/>
          </p:nvSpPr>
          <p:spPr bwMode="auto">
            <a:xfrm>
              <a:off x="4219575" y="2324100"/>
              <a:ext cx="161925" cy="161925"/>
            </a:xfrm>
            <a:prstGeom prst="ellipse">
              <a:avLst/>
            </a:prstGeom>
            <a:solidFill>
              <a:srgbClr val="FFFFFF"/>
            </a:solidFill>
            <a:ln w="9525">
              <a:solidFill>
                <a:srgbClr val="000000"/>
              </a:solidFill>
              <a:round/>
              <a:headEnd/>
              <a:tailEnd/>
            </a:ln>
          </p:spPr>
          <p:txBody>
            <a:bodyPr/>
            <a:lstStyle/>
            <a:p>
              <a:endParaRPr lang="en-US"/>
            </a:p>
          </p:txBody>
        </p:sp>
        <p:grpSp>
          <p:nvGrpSpPr>
            <p:cNvPr id="386" name="Group 67"/>
            <p:cNvGrpSpPr>
              <a:grpSpLocks/>
            </p:cNvGrpSpPr>
            <p:nvPr/>
          </p:nvGrpSpPr>
          <p:grpSpPr bwMode="auto">
            <a:xfrm>
              <a:off x="4248150" y="2352675"/>
              <a:ext cx="101600" cy="106363"/>
              <a:chOff x="4755" y="1546"/>
              <a:chExt cx="137" cy="139"/>
            </a:xfrm>
          </p:grpSpPr>
          <p:cxnSp>
            <p:nvCxnSpPr>
              <p:cNvPr id="387" name="AutoShape 69"/>
              <p:cNvCxnSpPr>
                <a:cxnSpLocks noChangeShapeType="1"/>
              </p:cNvCxnSpPr>
              <p:nvPr/>
            </p:nvCxnSpPr>
            <p:spPr bwMode="auto">
              <a:xfrm>
                <a:off x="4755" y="1616"/>
                <a:ext cx="137"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88" name="AutoShape 68"/>
              <p:cNvCxnSpPr>
                <a:cxnSpLocks noChangeShapeType="1"/>
              </p:cNvCxnSpPr>
              <p:nvPr/>
            </p:nvCxnSpPr>
            <p:spPr bwMode="auto">
              <a:xfrm>
                <a:off x="4822" y="1546"/>
                <a:ext cx="2" cy="139"/>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389" name="AutoShape 66"/>
            <p:cNvCxnSpPr>
              <a:cxnSpLocks noChangeShapeType="1"/>
            </p:cNvCxnSpPr>
            <p:nvPr/>
          </p:nvCxnSpPr>
          <p:spPr bwMode="auto">
            <a:xfrm>
              <a:off x="4522788" y="2381250"/>
              <a:ext cx="357187" cy="0"/>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390" name="AutoShape 65"/>
            <p:cNvCxnSpPr>
              <a:cxnSpLocks noChangeShapeType="1"/>
            </p:cNvCxnSpPr>
            <p:nvPr/>
          </p:nvCxnSpPr>
          <p:spPr bwMode="auto">
            <a:xfrm flipH="1">
              <a:off x="3841750" y="2408238"/>
              <a:ext cx="377825" cy="0"/>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391" name="AutoShape 63"/>
            <p:cNvCxnSpPr>
              <a:cxnSpLocks noChangeShapeType="1"/>
            </p:cNvCxnSpPr>
            <p:nvPr/>
          </p:nvCxnSpPr>
          <p:spPr bwMode="auto">
            <a:xfrm flipH="1">
              <a:off x="1406525" y="2779713"/>
              <a:ext cx="376238"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92" name="AutoShape 62"/>
            <p:cNvCxnSpPr>
              <a:cxnSpLocks noChangeShapeType="1"/>
            </p:cNvCxnSpPr>
            <p:nvPr/>
          </p:nvCxnSpPr>
          <p:spPr bwMode="auto">
            <a:xfrm flipH="1">
              <a:off x="7218363" y="2751138"/>
              <a:ext cx="377825" cy="1587"/>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93" name="AutoShape 61"/>
            <p:cNvCxnSpPr>
              <a:cxnSpLocks noChangeShapeType="1"/>
            </p:cNvCxnSpPr>
            <p:nvPr/>
          </p:nvCxnSpPr>
          <p:spPr bwMode="auto">
            <a:xfrm>
              <a:off x="1406525" y="2779713"/>
              <a:ext cx="0" cy="202247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94" name="AutoShape 60"/>
            <p:cNvCxnSpPr>
              <a:cxnSpLocks noChangeShapeType="1"/>
            </p:cNvCxnSpPr>
            <p:nvPr/>
          </p:nvCxnSpPr>
          <p:spPr bwMode="auto">
            <a:xfrm>
              <a:off x="1406525" y="4802188"/>
              <a:ext cx="2773363" cy="1587"/>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95" name="AutoShape 59"/>
            <p:cNvCxnSpPr>
              <a:cxnSpLocks noChangeShapeType="1"/>
            </p:cNvCxnSpPr>
            <p:nvPr/>
          </p:nvCxnSpPr>
          <p:spPr bwMode="auto">
            <a:xfrm>
              <a:off x="7596188" y="2752725"/>
              <a:ext cx="0" cy="205105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96" name="Rectangle 58"/>
            <p:cNvSpPr>
              <a:spLocks noChangeArrowheads="1"/>
            </p:cNvSpPr>
            <p:nvPr/>
          </p:nvSpPr>
          <p:spPr bwMode="auto">
            <a:xfrm>
              <a:off x="4103688" y="5024438"/>
              <a:ext cx="317500" cy="442912"/>
            </a:xfrm>
            <a:prstGeom prst="rect">
              <a:avLst/>
            </a:prstGeom>
            <a:solidFill>
              <a:srgbClr val="FFFFFF"/>
            </a:solidFill>
            <a:ln w="9525">
              <a:solidFill>
                <a:srgbClr val="000000"/>
              </a:solidFill>
              <a:miter lim="800000"/>
              <a:headEnd/>
              <a:tailEnd/>
            </a:ln>
          </p:spPr>
          <p:txBody>
            <a:bodyPr/>
            <a:lstStyle/>
            <a:p>
              <a:endParaRPr lang="en-US"/>
            </a:p>
          </p:txBody>
        </p:sp>
        <p:sp>
          <p:nvSpPr>
            <p:cNvPr id="397" name="Oval 57"/>
            <p:cNvSpPr>
              <a:spLocks noChangeArrowheads="1"/>
            </p:cNvSpPr>
            <p:nvPr/>
          </p:nvSpPr>
          <p:spPr bwMode="auto">
            <a:xfrm>
              <a:off x="3986213" y="5356225"/>
              <a:ext cx="569912" cy="555625"/>
            </a:xfrm>
            <a:prstGeom prst="ellipse">
              <a:avLst/>
            </a:prstGeom>
            <a:solidFill>
              <a:srgbClr val="FFFFFF"/>
            </a:solidFill>
            <a:ln w="9525">
              <a:solidFill>
                <a:srgbClr val="000000"/>
              </a:solidFill>
              <a:round/>
              <a:headEnd/>
              <a:tailEnd/>
            </a:ln>
          </p:spPr>
          <p:txBody>
            <a:bodyPr/>
            <a:lstStyle/>
            <a:p>
              <a:endParaRPr lang="en-US"/>
            </a:p>
          </p:txBody>
        </p:sp>
        <p:cxnSp>
          <p:nvCxnSpPr>
            <p:cNvPr id="398" name="AutoShape 56"/>
            <p:cNvCxnSpPr>
              <a:cxnSpLocks noChangeShapeType="1"/>
            </p:cNvCxnSpPr>
            <p:nvPr/>
          </p:nvCxnSpPr>
          <p:spPr bwMode="auto">
            <a:xfrm>
              <a:off x="4381500" y="4802188"/>
              <a:ext cx="3214688" cy="1587"/>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99" name="AutoShape 55"/>
            <p:cNvCxnSpPr>
              <a:cxnSpLocks noChangeShapeType="1"/>
            </p:cNvCxnSpPr>
            <p:nvPr/>
          </p:nvCxnSpPr>
          <p:spPr bwMode="auto">
            <a:xfrm flipV="1">
              <a:off x="4178300" y="4803775"/>
              <a:ext cx="1588" cy="22225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00" name="AutoShape 54"/>
            <p:cNvCxnSpPr>
              <a:cxnSpLocks noChangeShapeType="1"/>
            </p:cNvCxnSpPr>
            <p:nvPr/>
          </p:nvCxnSpPr>
          <p:spPr bwMode="auto">
            <a:xfrm flipV="1">
              <a:off x="4383088" y="4802188"/>
              <a:ext cx="1587" cy="22225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grpSp>
          <p:nvGrpSpPr>
            <p:cNvPr id="401" name="Group 51"/>
            <p:cNvGrpSpPr>
              <a:grpSpLocks/>
            </p:cNvGrpSpPr>
            <p:nvPr/>
          </p:nvGrpSpPr>
          <p:grpSpPr bwMode="auto">
            <a:xfrm>
              <a:off x="5299075" y="2943225"/>
              <a:ext cx="163513" cy="163513"/>
              <a:chOff x="3753" y="1552"/>
              <a:chExt cx="277" cy="278"/>
            </a:xfrm>
          </p:grpSpPr>
          <p:sp>
            <p:nvSpPr>
              <p:cNvPr id="402" name="Oval 53"/>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03" name="AutoShape 52"/>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04" name="AutoShape 50"/>
            <p:cNvCxnSpPr>
              <a:cxnSpLocks noChangeShapeType="1"/>
            </p:cNvCxnSpPr>
            <p:nvPr/>
          </p:nvCxnSpPr>
          <p:spPr bwMode="auto">
            <a:xfrm>
              <a:off x="5438775" y="3001963"/>
              <a:ext cx="358775" cy="0"/>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405" name="Group 47"/>
            <p:cNvGrpSpPr>
              <a:grpSpLocks/>
            </p:cNvGrpSpPr>
            <p:nvPr/>
          </p:nvGrpSpPr>
          <p:grpSpPr bwMode="auto">
            <a:xfrm>
              <a:off x="6380163" y="2924175"/>
              <a:ext cx="163512" cy="161925"/>
              <a:chOff x="3753" y="1552"/>
              <a:chExt cx="277" cy="278"/>
            </a:xfrm>
          </p:grpSpPr>
          <p:sp>
            <p:nvSpPr>
              <p:cNvPr id="406" name="Oval 49"/>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07" name="AutoShape 48"/>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08" name="AutoShape 46"/>
            <p:cNvCxnSpPr>
              <a:cxnSpLocks noChangeShapeType="1"/>
            </p:cNvCxnSpPr>
            <p:nvPr/>
          </p:nvCxnSpPr>
          <p:spPr bwMode="auto">
            <a:xfrm>
              <a:off x="6519863" y="2981325"/>
              <a:ext cx="357187" cy="1588"/>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409" name="Group 43"/>
            <p:cNvGrpSpPr>
              <a:grpSpLocks/>
            </p:cNvGrpSpPr>
            <p:nvPr/>
          </p:nvGrpSpPr>
          <p:grpSpPr bwMode="auto">
            <a:xfrm>
              <a:off x="5332413" y="2298700"/>
              <a:ext cx="163512" cy="160338"/>
              <a:chOff x="3753" y="1552"/>
              <a:chExt cx="277" cy="278"/>
            </a:xfrm>
          </p:grpSpPr>
          <p:sp>
            <p:nvSpPr>
              <p:cNvPr id="410" name="Oval 4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11" name="AutoShape 4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12" name="AutoShape 42"/>
            <p:cNvCxnSpPr>
              <a:cxnSpLocks noChangeShapeType="1"/>
            </p:cNvCxnSpPr>
            <p:nvPr/>
          </p:nvCxnSpPr>
          <p:spPr bwMode="auto">
            <a:xfrm>
              <a:off x="5472113" y="2354263"/>
              <a:ext cx="357187" cy="1587"/>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413" name="Group 39"/>
            <p:cNvGrpSpPr>
              <a:grpSpLocks/>
            </p:cNvGrpSpPr>
            <p:nvPr/>
          </p:nvGrpSpPr>
          <p:grpSpPr bwMode="auto">
            <a:xfrm>
              <a:off x="6342063" y="2324100"/>
              <a:ext cx="163512" cy="163513"/>
              <a:chOff x="3753" y="1552"/>
              <a:chExt cx="277" cy="278"/>
            </a:xfrm>
          </p:grpSpPr>
          <p:sp>
            <p:nvSpPr>
              <p:cNvPr id="414" name="Oval 41"/>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15" name="AutoShape 40"/>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16" name="AutoShape 38"/>
            <p:cNvCxnSpPr>
              <a:cxnSpLocks noChangeShapeType="1"/>
            </p:cNvCxnSpPr>
            <p:nvPr/>
          </p:nvCxnSpPr>
          <p:spPr bwMode="auto">
            <a:xfrm>
              <a:off x="6480175" y="2382838"/>
              <a:ext cx="358775" cy="0"/>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17" name="AutoShape 22"/>
            <p:cNvCxnSpPr>
              <a:cxnSpLocks noChangeShapeType="1"/>
            </p:cNvCxnSpPr>
            <p:nvPr/>
          </p:nvCxnSpPr>
          <p:spPr bwMode="auto">
            <a:xfrm rot="10800000">
              <a:off x="1752600" y="4648200"/>
              <a:ext cx="457200" cy="1588"/>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18" name="AutoShape 18"/>
            <p:cNvCxnSpPr>
              <a:cxnSpLocks noChangeShapeType="1"/>
            </p:cNvCxnSpPr>
            <p:nvPr/>
          </p:nvCxnSpPr>
          <p:spPr bwMode="auto">
            <a:xfrm rot="5400000" flipH="1" flipV="1">
              <a:off x="1333501" y="3848100"/>
              <a:ext cx="533400" cy="3175"/>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19" name="AutoShape 14"/>
            <p:cNvCxnSpPr>
              <a:cxnSpLocks noChangeShapeType="1"/>
            </p:cNvCxnSpPr>
            <p:nvPr/>
          </p:nvCxnSpPr>
          <p:spPr bwMode="auto">
            <a:xfrm rot="16200000" flipH="1">
              <a:off x="7162800" y="4343400"/>
              <a:ext cx="457200" cy="0"/>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20" name="AutoShape 13"/>
            <p:cNvCxnSpPr>
              <a:cxnSpLocks noChangeShapeType="1"/>
            </p:cNvCxnSpPr>
            <p:nvPr/>
          </p:nvCxnSpPr>
          <p:spPr bwMode="auto">
            <a:xfrm flipH="1">
              <a:off x="3697288" y="5800725"/>
              <a:ext cx="246062" cy="222250"/>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421" name="AutoShape 12"/>
            <p:cNvCxnSpPr>
              <a:cxnSpLocks noChangeShapeType="1"/>
            </p:cNvCxnSpPr>
            <p:nvPr/>
          </p:nvCxnSpPr>
          <p:spPr bwMode="auto">
            <a:xfrm flipH="1">
              <a:off x="3943350" y="5942013"/>
              <a:ext cx="142875" cy="303212"/>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422" name="AutoShape 11"/>
            <p:cNvCxnSpPr>
              <a:cxnSpLocks noChangeShapeType="1"/>
            </p:cNvCxnSpPr>
            <p:nvPr/>
          </p:nvCxnSpPr>
          <p:spPr bwMode="auto">
            <a:xfrm>
              <a:off x="4286250" y="6022975"/>
              <a:ext cx="0" cy="301625"/>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423" name="AutoShape 10"/>
            <p:cNvCxnSpPr>
              <a:cxnSpLocks noChangeShapeType="1"/>
            </p:cNvCxnSpPr>
            <p:nvPr/>
          </p:nvCxnSpPr>
          <p:spPr bwMode="auto">
            <a:xfrm>
              <a:off x="4494213" y="5942013"/>
              <a:ext cx="173037" cy="192087"/>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424" name="AutoShape 9"/>
            <p:cNvCxnSpPr>
              <a:cxnSpLocks noChangeShapeType="1"/>
            </p:cNvCxnSpPr>
            <p:nvPr/>
          </p:nvCxnSpPr>
          <p:spPr bwMode="auto">
            <a:xfrm flipH="1" flipV="1">
              <a:off x="4630738" y="5768975"/>
              <a:ext cx="250825" cy="142875"/>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425" name="AutoShape 8"/>
            <p:cNvCxnSpPr>
              <a:cxnSpLocks noChangeShapeType="1"/>
            </p:cNvCxnSpPr>
            <p:nvPr/>
          </p:nvCxnSpPr>
          <p:spPr bwMode="auto">
            <a:xfrm flipH="1">
              <a:off x="3552825" y="5578475"/>
              <a:ext cx="347663" cy="0"/>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426" name="AutoShape 7"/>
            <p:cNvCxnSpPr>
              <a:cxnSpLocks noChangeShapeType="1"/>
            </p:cNvCxnSpPr>
            <p:nvPr/>
          </p:nvCxnSpPr>
          <p:spPr bwMode="auto">
            <a:xfrm flipH="1">
              <a:off x="4630738" y="5578475"/>
              <a:ext cx="346075" cy="1588"/>
            </a:xfrm>
            <a:prstGeom prst="straightConnector1">
              <a:avLst/>
            </a:prstGeom>
            <a:noFill/>
            <a:ln w="25400">
              <a:solidFill>
                <a:srgbClr val="FF9900"/>
              </a:solidFill>
              <a:round/>
              <a:headEnd/>
              <a:tailEnd type="none" w="lg" len="lg"/>
            </a:ln>
            <a:extLst>
              <a:ext uri="{909E8E84-426E-40DD-AFC4-6F175D3DCCD1}">
                <a14:hiddenFill xmlns:a14="http://schemas.microsoft.com/office/drawing/2010/main">
                  <a:noFill/>
                </a14:hiddenFill>
              </a:ext>
            </a:extLst>
          </p:spPr>
        </p:cxnSp>
        <p:grpSp>
          <p:nvGrpSpPr>
            <p:cNvPr id="427" name="Group 183"/>
            <p:cNvGrpSpPr>
              <a:grpSpLocks/>
            </p:cNvGrpSpPr>
            <p:nvPr/>
          </p:nvGrpSpPr>
          <p:grpSpPr bwMode="auto">
            <a:xfrm>
              <a:off x="1524000" y="4267200"/>
              <a:ext cx="163513" cy="163513"/>
              <a:chOff x="3753" y="1552"/>
              <a:chExt cx="277" cy="278"/>
            </a:xfrm>
          </p:grpSpPr>
          <p:sp>
            <p:nvSpPr>
              <p:cNvPr id="428"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29"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430" name="Group 183"/>
            <p:cNvGrpSpPr>
              <a:grpSpLocks/>
            </p:cNvGrpSpPr>
            <p:nvPr/>
          </p:nvGrpSpPr>
          <p:grpSpPr bwMode="auto">
            <a:xfrm>
              <a:off x="2362200" y="4572000"/>
              <a:ext cx="163513" cy="163513"/>
              <a:chOff x="3753" y="1552"/>
              <a:chExt cx="277" cy="278"/>
            </a:xfrm>
          </p:grpSpPr>
          <p:sp>
            <p:nvSpPr>
              <p:cNvPr id="431"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32"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433" name="Group 183"/>
            <p:cNvGrpSpPr>
              <a:grpSpLocks/>
            </p:cNvGrpSpPr>
            <p:nvPr/>
          </p:nvGrpSpPr>
          <p:grpSpPr bwMode="auto">
            <a:xfrm>
              <a:off x="7315200" y="3810000"/>
              <a:ext cx="163513" cy="163513"/>
              <a:chOff x="3753" y="1552"/>
              <a:chExt cx="277" cy="278"/>
            </a:xfrm>
          </p:grpSpPr>
          <p:sp>
            <p:nvSpPr>
              <p:cNvPr id="434"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35"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36" name="AutoShape 22"/>
            <p:cNvCxnSpPr>
              <a:cxnSpLocks noChangeShapeType="1"/>
            </p:cNvCxnSpPr>
            <p:nvPr/>
          </p:nvCxnSpPr>
          <p:spPr bwMode="auto">
            <a:xfrm rot="10800000">
              <a:off x="2819400" y="4648200"/>
              <a:ext cx="457200" cy="1588"/>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437" name="Group 183"/>
            <p:cNvGrpSpPr>
              <a:grpSpLocks/>
            </p:cNvGrpSpPr>
            <p:nvPr/>
          </p:nvGrpSpPr>
          <p:grpSpPr bwMode="auto">
            <a:xfrm>
              <a:off x="3429000" y="4572000"/>
              <a:ext cx="163513" cy="163513"/>
              <a:chOff x="3753" y="1552"/>
              <a:chExt cx="277" cy="278"/>
            </a:xfrm>
          </p:grpSpPr>
          <p:sp>
            <p:nvSpPr>
              <p:cNvPr id="438"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39"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40" name="AutoShape 22"/>
            <p:cNvCxnSpPr>
              <a:cxnSpLocks noChangeShapeType="1"/>
            </p:cNvCxnSpPr>
            <p:nvPr/>
          </p:nvCxnSpPr>
          <p:spPr bwMode="auto">
            <a:xfrm rot="10800000">
              <a:off x="4648200" y="4648200"/>
              <a:ext cx="457200" cy="1588"/>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441" name="Group 183"/>
            <p:cNvGrpSpPr>
              <a:grpSpLocks/>
            </p:cNvGrpSpPr>
            <p:nvPr/>
          </p:nvGrpSpPr>
          <p:grpSpPr bwMode="auto">
            <a:xfrm>
              <a:off x="5257800" y="4572000"/>
              <a:ext cx="163513" cy="163513"/>
              <a:chOff x="3753" y="1552"/>
              <a:chExt cx="277" cy="278"/>
            </a:xfrm>
          </p:grpSpPr>
          <p:sp>
            <p:nvSpPr>
              <p:cNvPr id="442"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43"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444" name="AutoShape 22"/>
            <p:cNvCxnSpPr>
              <a:cxnSpLocks noChangeShapeType="1"/>
            </p:cNvCxnSpPr>
            <p:nvPr/>
          </p:nvCxnSpPr>
          <p:spPr bwMode="auto">
            <a:xfrm rot="10800000">
              <a:off x="6096000" y="4648200"/>
              <a:ext cx="457200" cy="1588"/>
            </a:xfrm>
            <a:prstGeom prst="straightConnector1">
              <a:avLst/>
            </a:prstGeom>
            <a:noFill/>
            <a:ln w="25400">
              <a:solidFill>
                <a:srgbClr val="FF0000"/>
              </a:solidFill>
              <a:round/>
              <a:headEnd/>
              <a:tailEnd type="arrow" w="lg" len="lg"/>
            </a:ln>
            <a:extLst>
              <a:ext uri="{909E8E84-426E-40DD-AFC4-6F175D3DCCD1}">
                <a14:hiddenFill xmlns:a14="http://schemas.microsoft.com/office/drawing/2010/main">
                  <a:noFill/>
                </a14:hiddenFill>
              </a:ext>
            </a:extLst>
          </p:spPr>
        </p:cxnSp>
        <p:grpSp>
          <p:nvGrpSpPr>
            <p:cNvPr id="445" name="Group 183"/>
            <p:cNvGrpSpPr>
              <a:grpSpLocks/>
            </p:cNvGrpSpPr>
            <p:nvPr/>
          </p:nvGrpSpPr>
          <p:grpSpPr bwMode="auto">
            <a:xfrm>
              <a:off x="6705600" y="4572000"/>
              <a:ext cx="163513" cy="163513"/>
              <a:chOff x="3753" y="1552"/>
              <a:chExt cx="277" cy="278"/>
            </a:xfrm>
          </p:grpSpPr>
          <p:sp>
            <p:nvSpPr>
              <p:cNvPr id="446" name="Oval 185"/>
              <p:cNvSpPr>
                <a:spLocks noChangeArrowheads="1"/>
              </p:cNvSpPr>
              <p:nvPr/>
            </p:nvSpPr>
            <p:spPr bwMode="auto">
              <a:xfrm>
                <a:off x="3753" y="1552"/>
                <a:ext cx="277" cy="278"/>
              </a:xfrm>
              <a:prstGeom prst="ellipse">
                <a:avLst/>
              </a:prstGeom>
              <a:solidFill>
                <a:srgbClr val="FFFFFF"/>
              </a:solidFill>
              <a:ln w="9525">
                <a:solidFill>
                  <a:srgbClr val="000000"/>
                </a:solidFill>
                <a:round/>
                <a:headEnd/>
                <a:tailEnd/>
              </a:ln>
            </p:spPr>
            <p:txBody>
              <a:bodyPr/>
              <a:lstStyle/>
              <a:p>
                <a:endParaRPr lang="en-US"/>
              </a:p>
            </p:txBody>
          </p:sp>
          <p:cxnSp>
            <p:nvCxnSpPr>
              <p:cNvPr id="447" name="AutoShape 184"/>
              <p:cNvCxnSpPr>
                <a:cxnSpLocks noChangeShapeType="1"/>
              </p:cNvCxnSpPr>
              <p:nvPr/>
            </p:nvCxnSpPr>
            <p:spPr bwMode="auto">
              <a:xfrm>
                <a:off x="3822" y="1691"/>
                <a:ext cx="1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sp>
        <p:nvSpPr>
          <p:cNvPr id="448" name="Text Box 64"/>
          <p:cNvSpPr txBox="1">
            <a:spLocks noChangeArrowheads="1"/>
          </p:cNvSpPr>
          <p:nvPr/>
        </p:nvSpPr>
        <p:spPr bwMode="auto">
          <a:xfrm>
            <a:off x="6875526" y="4039898"/>
            <a:ext cx="14446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400" dirty="0">
                <a:solidFill>
                  <a:srgbClr val="FF0000"/>
                </a:solidFill>
                <a:latin typeface="Times New Roman" pitchFamily="18" charset="0"/>
                <a:ea typeface="SimSun" pitchFamily="2" charset="-122"/>
                <a:cs typeface="Times New Roman" pitchFamily="18" charset="0"/>
              </a:rPr>
              <a:t>sunlight</a:t>
            </a:r>
            <a:endParaRPr lang="en-US" altLang="zh-TW" sz="1400" dirty="0">
              <a:ea typeface="SimSun" pitchFamily="2" charset="-122"/>
              <a:cs typeface="Times New Roman" pitchFamily="18" charset="0"/>
            </a:endParaRPr>
          </a:p>
        </p:txBody>
      </p:sp>
      <p:sp>
        <p:nvSpPr>
          <p:cNvPr id="450" name="Freeform 583"/>
          <p:cNvSpPr>
            <a:spLocks/>
          </p:cNvSpPr>
          <p:nvPr/>
        </p:nvSpPr>
        <p:spPr bwMode="auto">
          <a:xfrm rot="12823396">
            <a:off x="6584123" y="1852161"/>
            <a:ext cx="159313" cy="723191"/>
          </a:xfrm>
          <a:custGeom>
            <a:avLst/>
            <a:gdLst>
              <a:gd name="T0" fmla="*/ 820 w 420"/>
              <a:gd name="T1" fmla="*/ 0 h 2160"/>
              <a:gd name="T2" fmla="*/ 820 w 420"/>
              <a:gd name="T3" fmla="*/ 1 h 2160"/>
              <a:gd name="T4" fmla="*/ 117 w 420"/>
              <a:gd name="T5" fmla="*/ 1 h 2160"/>
              <a:gd name="T6" fmla="*/ 1522 w 420"/>
              <a:gd name="T7" fmla="*/ 1 h 2160"/>
              <a:gd name="T8" fmla="*/ 117 w 420"/>
              <a:gd name="T9" fmla="*/ 1 h 2160"/>
              <a:gd name="T10" fmla="*/ 1522 w 420"/>
              <a:gd name="T11" fmla="*/ 1 h 2160"/>
              <a:gd name="T12" fmla="*/ 117 w 420"/>
              <a:gd name="T13" fmla="*/ 2 h 2160"/>
              <a:gd name="T14" fmla="*/ 1522 w 420"/>
              <a:gd name="T15" fmla="*/ 2 h 2160"/>
              <a:gd name="T16" fmla="*/ 820 w 420"/>
              <a:gd name="T17" fmla="*/ 3 h 2160"/>
              <a:gd name="T18" fmla="*/ 820 w 420"/>
              <a:gd name="T19" fmla="*/ 3 h 2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
              <a:gd name="T31" fmla="*/ 0 h 2160"/>
              <a:gd name="T32" fmla="*/ 420 w 420"/>
              <a:gd name="T33" fmla="*/ 2160 h 2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 h="2160">
                <a:moveTo>
                  <a:pt x="210" y="0"/>
                </a:moveTo>
                <a:cubicBezTo>
                  <a:pt x="225" y="135"/>
                  <a:pt x="240" y="270"/>
                  <a:pt x="210" y="360"/>
                </a:cubicBezTo>
                <a:cubicBezTo>
                  <a:pt x="180" y="450"/>
                  <a:pt x="0" y="480"/>
                  <a:pt x="30" y="540"/>
                </a:cubicBezTo>
                <a:cubicBezTo>
                  <a:pt x="60" y="600"/>
                  <a:pt x="390" y="660"/>
                  <a:pt x="390" y="720"/>
                </a:cubicBezTo>
                <a:cubicBezTo>
                  <a:pt x="390" y="780"/>
                  <a:pt x="30" y="840"/>
                  <a:pt x="30" y="900"/>
                </a:cubicBezTo>
                <a:cubicBezTo>
                  <a:pt x="30" y="960"/>
                  <a:pt x="390" y="1020"/>
                  <a:pt x="390" y="1080"/>
                </a:cubicBezTo>
                <a:cubicBezTo>
                  <a:pt x="390" y="1140"/>
                  <a:pt x="30" y="1200"/>
                  <a:pt x="30" y="1260"/>
                </a:cubicBezTo>
                <a:cubicBezTo>
                  <a:pt x="30" y="1320"/>
                  <a:pt x="360" y="1350"/>
                  <a:pt x="390" y="1440"/>
                </a:cubicBezTo>
                <a:cubicBezTo>
                  <a:pt x="420" y="1530"/>
                  <a:pt x="240" y="1680"/>
                  <a:pt x="210" y="1800"/>
                </a:cubicBezTo>
                <a:cubicBezTo>
                  <a:pt x="180" y="1920"/>
                  <a:pt x="195" y="2040"/>
                  <a:pt x="210" y="2160"/>
                </a:cubicBezTo>
              </a:path>
            </a:pathLst>
          </a:custGeom>
          <a:solidFill>
            <a:schemeClr val="tx2">
              <a:lumMod val="40000"/>
              <a:lumOff val="60000"/>
              <a:alpha val="32000"/>
            </a:schemeClr>
          </a:solidFill>
          <a:ln w="25400">
            <a:solidFill>
              <a:srgbClr val="FF0000"/>
            </a:solidFill>
            <a:round/>
            <a:headEnd type="arrow" w="lg" len="lg"/>
            <a:tailEnd type="none" w="sm" len="med"/>
          </a:ln>
          <a:extLst/>
        </p:spPr>
        <p:txBody>
          <a:bodyPr/>
          <a:lstStyle/>
          <a:p>
            <a:endParaRPr lang="en-US"/>
          </a:p>
        </p:txBody>
      </p:sp>
      <p:sp>
        <p:nvSpPr>
          <p:cNvPr id="451" name="Freeform 583"/>
          <p:cNvSpPr>
            <a:spLocks/>
          </p:cNvSpPr>
          <p:nvPr/>
        </p:nvSpPr>
        <p:spPr bwMode="auto">
          <a:xfrm rot="12823396">
            <a:off x="6902824" y="4240928"/>
            <a:ext cx="144584" cy="571707"/>
          </a:xfrm>
          <a:custGeom>
            <a:avLst/>
            <a:gdLst>
              <a:gd name="T0" fmla="*/ 820 w 420"/>
              <a:gd name="T1" fmla="*/ 0 h 2160"/>
              <a:gd name="T2" fmla="*/ 820 w 420"/>
              <a:gd name="T3" fmla="*/ 1 h 2160"/>
              <a:gd name="T4" fmla="*/ 117 w 420"/>
              <a:gd name="T5" fmla="*/ 1 h 2160"/>
              <a:gd name="T6" fmla="*/ 1522 w 420"/>
              <a:gd name="T7" fmla="*/ 1 h 2160"/>
              <a:gd name="T8" fmla="*/ 117 w 420"/>
              <a:gd name="T9" fmla="*/ 1 h 2160"/>
              <a:gd name="T10" fmla="*/ 1522 w 420"/>
              <a:gd name="T11" fmla="*/ 1 h 2160"/>
              <a:gd name="T12" fmla="*/ 117 w 420"/>
              <a:gd name="T13" fmla="*/ 2 h 2160"/>
              <a:gd name="T14" fmla="*/ 1522 w 420"/>
              <a:gd name="T15" fmla="*/ 2 h 2160"/>
              <a:gd name="T16" fmla="*/ 820 w 420"/>
              <a:gd name="T17" fmla="*/ 3 h 2160"/>
              <a:gd name="T18" fmla="*/ 820 w 420"/>
              <a:gd name="T19" fmla="*/ 3 h 2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
              <a:gd name="T31" fmla="*/ 0 h 2160"/>
              <a:gd name="T32" fmla="*/ 420 w 420"/>
              <a:gd name="T33" fmla="*/ 2160 h 2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 h="2160">
                <a:moveTo>
                  <a:pt x="210" y="0"/>
                </a:moveTo>
                <a:cubicBezTo>
                  <a:pt x="225" y="135"/>
                  <a:pt x="240" y="270"/>
                  <a:pt x="210" y="360"/>
                </a:cubicBezTo>
                <a:cubicBezTo>
                  <a:pt x="180" y="450"/>
                  <a:pt x="0" y="480"/>
                  <a:pt x="30" y="540"/>
                </a:cubicBezTo>
                <a:cubicBezTo>
                  <a:pt x="60" y="600"/>
                  <a:pt x="390" y="660"/>
                  <a:pt x="390" y="720"/>
                </a:cubicBezTo>
                <a:cubicBezTo>
                  <a:pt x="390" y="780"/>
                  <a:pt x="30" y="840"/>
                  <a:pt x="30" y="900"/>
                </a:cubicBezTo>
                <a:cubicBezTo>
                  <a:pt x="30" y="960"/>
                  <a:pt x="390" y="1020"/>
                  <a:pt x="390" y="1080"/>
                </a:cubicBezTo>
                <a:cubicBezTo>
                  <a:pt x="390" y="1140"/>
                  <a:pt x="30" y="1200"/>
                  <a:pt x="30" y="1260"/>
                </a:cubicBezTo>
                <a:cubicBezTo>
                  <a:pt x="30" y="1320"/>
                  <a:pt x="360" y="1350"/>
                  <a:pt x="390" y="1440"/>
                </a:cubicBezTo>
                <a:cubicBezTo>
                  <a:pt x="420" y="1530"/>
                  <a:pt x="240" y="1680"/>
                  <a:pt x="210" y="1800"/>
                </a:cubicBezTo>
                <a:cubicBezTo>
                  <a:pt x="180" y="1920"/>
                  <a:pt x="195" y="2040"/>
                  <a:pt x="210" y="2160"/>
                </a:cubicBezTo>
              </a:path>
            </a:pathLst>
          </a:custGeom>
          <a:solidFill>
            <a:schemeClr val="tx2">
              <a:lumMod val="40000"/>
              <a:lumOff val="60000"/>
              <a:alpha val="32000"/>
            </a:schemeClr>
          </a:solidFill>
          <a:ln w="25400">
            <a:solidFill>
              <a:srgbClr val="FF0000"/>
            </a:solidFill>
            <a:round/>
            <a:headEnd type="arrow" w="lg" len="lg"/>
            <a:tailEnd type="none" w="sm" len="med"/>
          </a:ln>
          <a:extLst/>
        </p:spPr>
        <p:txBody>
          <a:bodyPr/>
          <a:lstStyle/>
          <a:p>
            <a:endParaRPr lang="en-US"/>
          </a:p>
        </p:txBody>
      </p:sp>
    </p:spTree>
    <p:extLst>
      <p:ext uri="{BB962C8B-B14F-4D97-AF65-F5344CB8AC3E}">
        <p14:creationId xmlns:p14="http://schemas.microsoft.com/office/powerpoint/2010/main" val="33625316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Operation of a Solar Cell</a:t>
            </a:r>
            <a:endParaRPr lang="en-GB" dirty="0"/>
          </a:p>
        </p:txBody>
      </p:sp>
      <p:sp>
        <p:nvSpPr>
          <p:cNvPr id="14" name="Content Placeholder 1"/>
          <p:cNvSpPr>
            <a:spLocks noGrp="1"/>
          </p:cNvSpPr>
          <p:nvPr>
            <p:ph sz="half" idx="1"/>
          </p:nvPr>
        </p:nvSpPr>
        <p:spPr>
          <a:xfrm>
            <a:off x="228599" y="1895764"/>
            <a:ext cx="4267201" cy="1838036"/>
          </a:xfrm>
        </p:spPr>
        <p:txBody>
          <a:bodyPr>
            <a:noAutofit/>
          </a:bodyPr>
          <a:lstStyle/>
          <a:p>
            <a:r>
              <a:rPr lang="en-US" sz="1800" dirty="0" smtClean="0"/>
              <a:t>A solar cell is simply a </a:t>
            </a:r>
            <a:r>
              <a:rPr lang="en-US" sz="1800" dirty="0" err="1" smtClean="0"/>
              <a:t>pn</a:t>
            </a:r>
            <a:r>
              <a:rPr lang="en-US" sz="1800" dirty="0" smtClean="0"/>
              <a:t>-junction</a:t>
            </a:r>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49" name="Group 1031"/>
          <p:cNvGrpSpPr>
            <a:grpSpLocks/>
          </p:cNvGrpSpPr>
          <p:nvPr/>
        </p:nvGrpSpPr>
        <p:grpSpPr bwMode="auto">
          <a:xfrm>
            <a:off x="5136468" y="2060347"/>
            <a:ext cx="2276475" cy="1985963"/>
            <a:chOff x="1152" y="1536"/>
            <a:chExt cx="1434" cy="1251"/>
          </a:xfrm>
        </p:grpSpPr>
        <p:grpSp>
          <p:nvGrpSpPr>
            <p:cNvPr id="452" name="Group 1032"/>
            <p:cNvGrpSpPr>
              <a:grpSpLocks/>
            </p:cNvGrpSpPr>
            <p:nvPr/>
          </p:nvGrpSpPr>
          <p:grpSpPr bwMode="auto">
            <a:xfrm flipV="1">
              <a:off x="1152" y="1536"/>
              <a:ext cx="1434" cy="1251"/>
              <a:chOff x="1212" y="1488"/>
              <a:chExt cx="1434" cy="1251"/>
            </a:xfrm>
          </p:grpSpPr>
          <p:grpSp>
            <p:nvGrpSpPr>
              <p:cNvPr id="456" name="Group 1033"/>
              <p:cNvGrpSpPr>
                <a:grpSpLocks/>
              </p:cNvGrpSpPr>
              <p:nvPr/>
            </p:nvGrpSpPr>
            <p:grpSpPr bwMode="auto">
              <a:xfrm>
                <a:off x="1212" y="1488"/>
                <a:ext cx="612" cy="1251"/>
                <a:chOff x="1230" y="1465"/>
                <a:chExt cx="612" cy="1251"/>
              </a:xfrm>
            </p:grpSpPr>
            <p:sp>
              <p:nvSpPr>
                <p:cNvPr id="469" name="AutoShape 1034"/>
                <p:cNvSpPr>
                  <a:spLocks noChangeArrowheads="1"/>
                </p:cNvSpPr>
                <p:nvPr/>
              </p:nvSpPr>
              <p:spPr bwMode="auto">
                <a:xfrm rot="-49436">
                  <a:off x="1380" y="1952"/>
                  <a:ext cx="336" cy="33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470" name="Rectangle 1035"/>
                <p:cNvSpPr>
                  <a:spLocks noChangeArrowheads="1"/>
                </p:cNvSpPr>
                <p:nvPr/>
              </p:nvSpPr>
              <p:spPr bwMode="auto">
                <a:xfrm rot="-49436">
                  <a:off x="1348" y="1904"/>
                  <a:ext cx="384" cy="48"/>
                </a:xfrm>
                <a:prstGeom prst="rect">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471" name="Oval 1036"/>
                <p:cNvSpPr>
                  <a:spLocks noChangeArrowheads="1"/>
                </p:cNvSpPr>
                <p:nvPr/>
              </p:nvSpPr>
              <p:spPr bwMode="auto">
                <a:xfrm rot="-49436">
                  <a:off x="1230" y="1754"/>
                  <a:ext cx="612" cy="63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472" name="Line 1037"/>
                <p:cNvSpPr>
                  <a:spLocks noChangeShapeType="1"/>
                </p:cNvSpPr>
                <p:nvPr/>
              </p:nvSpPr>
              <p:spPr bwMode="auto">
                <a:xfrm rot="21550564" flipH="1">
                  <a:off x="1541" y="1465"/>
                  <a:ext cx="22" cy="125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grpSp>
          <p:sp>
            <p:nvSpPr>
              <p:cNvPr id="457" name="Line 1038"/>
              <p:cNvSpPr>
                <a:spLocks noChangeShapeType="1"/>
              </p:cNvSpPr>
              <p:nvPr/>
            </p:nvSpPr>
            <p:spPr bwMode="auto">
              <a:xfrm>
                <a:off x="1536" y="1488"/>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458" name="Line 1039"/>
              <p:cNvSpPr>
                <a:spLocks noChangeShapeType="1"/>
              </p:cNvSpPr>
              <p:nvPr/>
            </p:nvSpPr>
            <p:spPr bwMode="auto">
              <a:xfrm>
                <a:off x="1536" y="2736"/>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dirty="0"/>
              </a:p>
            </p:txBody>
          </p:sp>
          <p:sp>
            <p:nvSpPr>
              <p:cNvPr id="460" name="Line 1048"/>
              <p:cNvSpPr>
                <a:spLocks noChangeShapeType="1"/>
              </p:cNvSpPr>
              <p:nvPr/>
            </p:nvSpPr>
            <p:spPr bwMode="auto">
              <a:xfrm flipV="1">
                <a:off x="2646" y="1488"/>
                <a:ext cx="0" cy="2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461" name="Line 1049"/>
              <p:cNvSpPr>
                <a:spLocks noChangeShapeType="1"/>
              </p:cNvSpPr>
              <p:nvPr/>
            </p:nvSpPr>
            <p:spPr bwMode="auto">
              <a:xfrm flipH="1">
                <a:off x="2634" y="2313"/>
                <a:ext cx="6" cy="4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grpSp>
        <p:sp>
          <p:nvSpPr>
            <p:cNvPr id="453" name="Text Box 1050"/>
            <p:cNvSpPr txBox="1">
              <a:spLocks noChangeArrowheads="1"/>
            </p:cNvSpPr>
            <p:nvPr/>
          </p:nvSpPr>
          <p:spPr bwMode="auto">
            <a:xfrm>
              <a:off x="1152" y="163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2400"/>
                <a:t>P</a:t>
              </a:r>
            </a:p>
          </p:txBody>
        </p:sp>
        <p:sp>
          <p:nvSpPr>
            <p:cNvPr id="454" name="Text Box 1051"/>
            <p:cNvSpPr txBox="1">
              <a:spLocks noChangeArrowheads="1"/>
            </p:cNvSpPr>
            <p:nvPr/>
          </p:nvSpPr>
          <p:spPr bwMode="auto">
            <a:xfrm>
              <a:off x="1152" y="24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2400"/>
                <a:t>N</a:t>
              </a:r>
            </a:p>
          </p:txBody>
        </p:sp>
        <p:sp>
          <p:nvSpPr>
            <p:cNvPr id="455" name="Freeform 1052"/>
            <p:cNvSpPr>
              <a:spLocks/>
            </p:cNvSpPr>
            <p:nvPr/>
          </p:nvSpPr>
          <p:spPr bwMode="auto">
            <a:xfrm flipV="1">
              <a:off x="1800" y="1632"/>
              <a:ext cx="630" cy="1076"/>
            </a:xfrm>
            <a:custGeom>
              <a:avLst/>
              <a:gdLst>
                <a:gd name="T0" fmla="*/ 0 w 630"/>
                <a:gd name="T1" fmla="*/ 402 h 1076"/>
                <a:gd name="T2" fmla="*/ 153 w 630"/>
                <a:gd name="T3" fmla="*/ 60 h 1076"/>
                <a:gd name="T4" fmla="*/ 396 w 630"/>
                <a:gd name="T5" fmla="*/ 42 h 1076"/>
                <a:gd name="T6" fmla="*/ 600 w 630"/>
                <a:gd name="T7" fmla="*/ 288 h 1076"/>
                <a:gd name="T8" fmla="*/ 576 w 630"/>
                <a:gd name="T9" fmla="*/ 861 h 1076"/>
                <a:gd name="T10" fmla="*/ 342 w 630"/>
                <a:gd name="T11" fmla="*/ 1059 h 1076"/>
                <a:gd name="T12" fmla="*/ 108 w 630"/>
                <a:gd name="T13" fmla="*/ 960 h 1076"/>
                <a:gd name="T14" fmla="*/ 27 w 630"/>
                <a:gd name="T15" fmla="*/ 762 h 10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0" h="1076">
                  <a:moveTo>
                    <a:pt x="0" y="402"/>
                  </a:moveTo>
                  <a:cubicBezTo>
                    <a:pt x="25" y="345"/>
                    <a:pt x="87" y="120"/>
                    <a:pt x="153" y="60"/>
                  </a:cubicBezTo>
                  <a:cubicBezTo>
                    <a:pt x="219" y="0"/>
                    <a:pt x="322" y="4"/>
                    <a:pt x="396" y="42"/>
                  </a:cubicBezTo>
                  <a:cubicBezTo>
                    <a:pt x="470" y="80"/>
                    <a:pt x="570" y="152"/>
                    <a:pt x="600" y="288"/>
                  </a:cubicBezTo>
                  <a:cubicBezTo>
                    <a:pt x="630" y="424"/>
                    <a:pt x="619" y="733"/>
                    <a:pt x="576" y="861"/>
                  </a:cubicBezTo>
                  <a:cubicBezTo>
                    <a:pt x="533" y="989"/>
                    <a:pt x="420" y="1042"/>
                    <a:pt x="342" y="1059"/>
                  </a:cubicBezTo>
                  <a:cubicBezTo>
                    <a:pt x="264" y="1076"/>
                    <a:pt x="160" y="1009"/>
                    <a:pt x="108" y="960"/>
                  </a:cubicBezTo>
                  <a:cubicBezTo>
                    <a:pt x="56" y="911"/>
                    <a:pt x="44" y="803"/>
                    <a:pt x="27" y="762"/>
                  </a:cubicBezTo>
                </a:path>
              </a:pathLst>
            </a:custGeom>
            <a:noFill/>
            <a:ln w="38100" cap="flat" cmpd="sng">
              <a:solidFill>
                <a:srgbClr val="FF0000"/>
              </a:solidFill>
              <a:prstDash val="solid"/>
              <a:round/>
              <a:headEnd type="triangle"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grpSp>
      <p:grpSp>
        <p:nvGrpSpPr>
          <p:cNvPr id="5" name="Group 4"/>
          <p:cNvGrpSpPr/>
          <p:nvPr/>
        </p:nvGrpSpPr>
        <p:grpSpPr>
          <a:xfrm>
            <a:off x="719311" y="3741510"/>
            <a:ext cx="5514569" cy="3014024"/>
            <a:chOff x="900113" y="2234220"/>
            <a:chExt cx="7478712" cy="4256668"/>
          </a:xfrm>
        </p:grpSpPr>
        <p:sp>
          <p:nvSpPr>
            <p:cNvPr id="474" name="Rectangle 2"/>
            <p:cNvSpPr>
              <a:spLocks noChangeArrowheads="1"/>
            </p:cNvSpPr>
            <p:nvPr/>
          </p:nvSpPr>
          <p:spPr bwMode="auto">
            <a:xfrm>
              <a:off x="1433513" y="3686175"/>
              <a:ext cx="3178175" cy="2058988"/>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sz="1400"/>
            </a:p>
          </p:txBody>
        </p:sp>
        <p:sp>
          <p:nvSpPr>
            <p:cNvPr id="475" name="Line 5"/>
            <p:cNvSpPr>
              <a:spLocks noChangeShapeType="1"/>
            </p:cNvSpPr>
            <p:nvPr/>
          </p:nvSpPr>
          <p:spPr bwMode="auto">
            <a:xfrm>
              <a:off x="2411413" y="5805488"/>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76" name="Line 6"/>
            <p:cNvSpPr>
              <a:spLocks noChangeShapeType="1"/>
            </p:cNvSpPr>
            <p:nvPr/>
          </p:nvSpPr>
          <p:spPr bwMode="auto">
            <a:xfrm>
              <a:off x="2411413" y="5805488"/>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77" name="Line 7"/>
            <p:cNvSpPr>
              <a:spLocks noChangeShapeType="1"/>
            </p:cNvSpPr>
            <p:nvPr/>
          </p:nvSpPr>
          <p:spPr bwMode="auto">
            <a:xfrm flipV="1">
              <a:off x="900113" y="2997200"/>
              <a:ext cx="0" cy="5762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78" name="Line 8"/>
            <p:cNvSpPr>
              <a:spLocks noChangeShapeType="1"/>
            </p:cNvSpPr>
            <p:nvPr/>
          </p:nvSpPr>
          <p:spPr bwMode="auto">
            <a:xfrm>
              <a:off x="1447800" y="2713038"/>
              <a:ext cx="0" cy="304800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79" name="Line 9"/>
            <p:cNvSpPr>
              <a:spLocks noChangeShapeType="1"/>
            </p:cNvSpPr>
            <p:nvPr/>
          </p:nvSpPr>
          <p:spPr bwMode="auto">
            <a:xfrm>
              <a:off x="1447800" y="5761038"/>
              <a:ext cx="44958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82" name="Text Box 12"/>
            <p:cNvSpPr txBox="1">
              <a:spLocks noChangeArrowheads="1"/>
            </p:cNvSpPr>
            <p:nvPr/>
          </p:nvSpPr>
          <p:spPr bwMode="auto">
            <a:xfrm>
              <a:off x="1549400" y="5867399"/>
              <a:ext cx="2590800" cy="437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400" b="0"/>
                <a:t>Voltage(V)</a:t>
              </a:r>
            </a:p>
          </p:txBody>
        </p:sp>
        <p:sp>
          <p:nvSpPr>
            <p:cNvPr id="483" name="Text Box 13"/>
            <p:cNvSpPr txBox="1">
              <a:spLocks noChangeArrowheads="1"/>
            </p:cNvSpPr>
            <p:nvPr/>
          </p:nvSpPr>
          <p:spPr bwMode="auto">
            <a:xfrm rot="16200000">
              <a:off x="-106362" y="4101472"/>
              <a:ext cx="2590800" cy="42035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400" b="0"/>
                <a:t>Current(I)</a:t>
              </a:r>
            </a:p>
          </p:txBody>
        </p:sp>
        <p:sp>
          <p:nvSpPr>
            <p:cNvPr id="484" name="Freeform 46"/>
            <p:cNvSpPr>
              <a:spLocks/>
            </p:cNvSpPr>
            <p:nvPr/>
          </p:nvSpPr>
          <p:spPr bwMode="auto">
            <a:xfrm>
              <a:off x="1446213" y="3143250"/>
              <a:ext cx="3971925" cy="2635250"/>
            </a:xfrm>
            <a:custGeom>
              <a:avLst/>
              <a:gdLst>
                <a:gd name="T0" fmla="*/ 0 w 2588"/>
                <a:gd name="T1" fmla="*/ 0 h 1720"/>
                <a:gd name="T2" fmla="*/ 3127814 w 2588"/>
                <a:gd name="T3" fmla="*/ 514793 h 1720"/>
                <a:gd name="T4" fmla="*/ 3971925 w 2588"/>
                <a:gd name="T5" fmla="*/ 2635250 h 1720"/>
                <a:gd name="T6" fmla="*/ 0 60000 65536"/>
                <a:gd name="T7" fmla="*/ 0 60000 65536"/>
                <a:gd name="T8" fmla="*/ 0 60000 65536"/>
              </a:gdLst>
              <a:ahLst/>
              <a:cxnLst>
                <a:cxn ang="T6">
                  <a:pos x="T0" y="T1"/>
                </a:cxn>
                <a:cxn ang="T7">
                  <a:pos x="T2" y="T3"/>
                </a:cxn>
                <a:cxn ang="T8">
                  <a:pos x="T4" y="T5"/>
                </a:cxn>
              </a:cxnLst>
              <a:rect l="0" t="0" r="r" b="b"/>
              <a:pathLst>
                <a:path w="2588" h="1720">
                  <a:moveTo>
                    <a:pt x="0" y="0"/>
                  </a:moveTo>
                  <a:cubicBezTo>
                    <a:pt x="340" y="56"/>
                    <a:pt x="1607" y="49"/>
                    <a:pt x="2038" y="336"/>
                  </a:cubicBezTo>
                  <a:cubicBezTo>
                    <a:pt x="2469" y="623"/>
                    <a:pt x="2473" y="1432"/>
                    <a:pt x="2588" y="172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85" name="Freeform 47"/>
            <p:cNvSpPr>
              <a:spLocks/>
            </p:cNvSpPr>
            <p:nvPr/>
          </p:nvSpPr>
          <p:spPr bwMode="auto">
            <a:xfrm>
              <a:off x="5472113" y="5171875"/>
              <a:ext cx="2154720" cy="565350"/>
            </a:xfrm>
            <a:custGeom>
              <a:avLst/>
              <a:gdLst>
                <a:gd name="T0" fmla="*/ 1543050 w 972"/>
                <a:gd name="T1" fmla="*/ 0 h 362"/>
                <a:gd name="T2" fmla="*/ 628650 w 972"/>
                <a:gd name="T3" fmla="*/ 187325 h 362"/>
                <a:gd name="T4" fmla="*/ 0 w 972"/>
                <a:gd name="T5" fmla="*/ 574675 h 362"/>
                <a:gd name="T6" fmla="*/ 0 60000 65536"/>
                <a:gd name="T7" fmla="*/ 0 60000 65536"/>
                <a:gd name="T8" fmla="*/ 0 60000 65536"/>
              </a:gdLst>
              <a:ahLst/>
              <a:cxnLst>
                <a:cxn ang="T6">
                  <a:pos x="T0" y="T1"/>
                </a:cxn>
                <a:cxn ang="T7">
                  <a:pos x="T2" y="T3"/>
                </a:cxn>
                <a:cxn ang="T8">
                  <a:pos x="T4" y="T5"/>
                </a:cxn>
              </a:cxnLst>
              <a:rect l="0" t="0" r="r" b="b"/>
              <a:pathLst>
                <a:path w="972" h="362">
                  <a:moveTo>
                    <a:pt x="972" y="0"/>
                  </a:moveTo>
                  <a:lnTo>
                    <a:pt x="396" y="118"/>
                  </a:lnTo>
                  <a:lnTo>
                    <a:pt x="0" y="362"/>
                  </a:ln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86" name="Line 48"/>
            <p:cNvSpPr>
              <a:spLocks noChangeShapeType="1"/>
            </p:cNvSpPr>
            <p:nvPr/>
          </p:nvSpPr>
          <p:spPr bwMode="auto">
            <a:xfrm flipH="1">
              <a:off x="1514474" y="2234220"/>
              <a:ext cx="649235" cy="8423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87" name="Freeform 49"/>
            <p:cNvSpPr>
              <a:spLocks/>
            </p:cNvSpPr>
            <p:nvPr/>
          </p:nvSpPr>
          <p:spPr bwMode="auto">
            <a:xfrm>
              <a:off x="1441450" y="4325938"/>
              <a:ext cx="3971925" cy="1447800"/>
            </a:xfrm>
            <a:custGeom>
              <a:avLst/>
              <a:gdLst>
                <a:gd name="T0" fmla="*/ 0 w 2588"/>
                <a:gd name="T1" fmla="*/ 0 h 1720"/>
                <a:gd name="T2" fmla="*/ 3127814 w 2588"/>
                <a:gd name="T3" fmla="*/ 282826 h 1720"/>
                <a:gd name="T4" fmla="*/ 3971925 w 2588"/>
                <a:gd name="T5" fmla="*/ 1447800 h 1720"/>
                <a:gd name="T6" fmla="*/ 0 60000 65536"/>
                <a:gd name="T7" fmla="*/ 0 60000 65536"/>
                <a:gd name="T8" fmla="*/ 0 60000 65536"/>
              </a:gdLst>
              <a:ahLst/>
              <a:cxnLst>
                <a:cxn ang="T6">
                  <a:pos x="T0" y="T1"/>
                </a:cxn>
                <a:cxn ang="T7">
                  <a:pos x="T2" y="T3"/>
                </a:cxn>
                <a:cxn ang="T8">
                  <a:pos x="T4" y="T5"/>
                </a:cxn>
              </a:cxnLst>
              <a:rect l="0" t="0" r="r" b="b"/>
              <a:pathLst>
                <a:path w="2588" h="1720">
                  <a:moveTo>
                    <a:pt x="0" y="0"/>
                  </a:moveTo>
                  <a:cubicBezTo>
                    <a:pt x="340" y="56"/>
                    <a:pt x="1607" y="49"/>
                    <a:pt x="2038" y="336"/>
                  </a:cubicBezTo>
                  <a:cubicBezTo>
                    <a:pt x="2469" y="623"/>
                    <a:pt x="2473" y="1432"/>
                    <a:pt x="2588" y="1720"/>
                  </a:cubicBezTo>
                </a:path>
              </a:pathLst>
            </a:custGeom>
            <a:noFill/>
            <a:ln w="38100" cap="flat" cmpd="sng">
              <a:solidFill>
                <a:srgbClr val="6666FF"/>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88" name="Text Box 50"/>
            <p:cNvSpPr txBox="1">
              <a:spLocks noChangeArrowheads="1"/>
            </p:cNvSpPr>
            <p:nvPr/>
          </p:nvSpPr>
          <p:spPr bwMode="auto">
            <a:xfrm>
              <a:off x="3871913" y="6053138"/>
              <a:ext cx="2511424" cy="437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400"/>
                <a:t>about </a:t>
              </a:r>
              <a:r>
                <a:rPr lang="en-US" altLang="ja-JP" sz="1400">
                  <a:solidFill>
                    <a:srgbClr val="FF0000"/>
                  </a:solidFill>
                </a:rPr>
                <a:t>0.5V</a:t>
              </a:r>
              <a:r>
                <a:rPr lang="en-US" altLang="ja-JP" sz="1400"/>
                <a:t> (Silicon)</a:t>
              </a:r>
            </a:p>
          </p:txBody>
        </p:sp>
        <p:sp>
          <p:nvSpPr>
            <p:cNvPr id="489" name="AutoShape 51"/>
            <p:cNvSpPr>
              <a:spLocks noChangeArrowheads="1"/>
            </p:cNvSpPr>
            <p:nvPr/>
          </p:nvSpPr>
          <p:spPr bwMode="auto">
            <a:xfrm>
              <a:off x="4554538" y="5830888"/>
              <a:ext cx="217487" cy="258762"/>
            </a:xfrm>
            <a:prstGeom prst="upArrow">
              <a:avLst>
                <a:gd name="adj1" fmla="val 50000"/>
                <a:gd name="adj2" fmla="val 29745"/>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sz="1400"/>
            </a:p>
          </p:txBody>
        </p:sp>
        <p:sp>
          <p:nvSpPr>
            <p:cNvPr id="490" name="Text Box 52"/>
            <p:cNvSpPr txBox="1">
              <a:spLocks noChangeArrowheads="1"/>
            </p:cNvSpPr>
            <p:nvPr/>
          </p:nvSpPr>
          <p:spPr bwMode="auto">
            <a:xfrm>
              <a:off x="1439863" y="3236913"/>
              <a:ext cx="3017837" cy="437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r>
                <a:rPr lang="en-US" altLang="ja-JP" sz="1400" dirty="0"/>
                <a:t>High insolation</a:t>
              </a:r>
            </a:p>
          </p:txBody>
        </p:sp>
        <p:sp>
          <p:nvSpPr>
            <p:cNvPr id="491" name="Rectangle 54"/>
            <p:cNvSpPr>
              <a:spLocks noChangeArrowheads="1"/>
            </p:cNvSpPr>
            <p:nvPr/>
          </p:nvSpPr>
          <p:spPr bwMode="auto">
            <a:xfrm>
              <a:off x="1450975" y="4659313"/>
              <a:ext cx="3178175" cy="1089025"/>
            </a:xfrm>
            <a:prstGeom prst="rect">
              <a:avLst/>
            </a:prstGeom>
            <a:solidFill>
              <a:srgbClr val="FFFFCC"/>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sz="1400"/>
            </a:p>
          </p:txBody>
        </p:sp>
        <p:sp>
          <p:nvSpPr>
            <p:cNvPr id="492" name="Text Box 55"/>
            <p:cNvSpPr txBox="1">
              <a:spLocks noChangeArrowheads="1"/>
            </p:cNvSpPr>
            <p:nvPr/>
          </p:nvSpPr>
          <p:spPr bwMode="auto">
            <a:xfrm>
              <a:off x="1439863" y="4359275"/>
              <a:ext cx="3017837" cy="437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r>
                <a:rPr lang="en-US" altLang="ja-JP" sz="1400"/>
                <a:t>Low insolation</a:t>
              </a:r>
            </a:p>
          </p:txBody>
        </p:sp>
        <p:sp>
          <p:nvSpPr>
            <p:cNvPr id="493" name="Oval 56"/>
            <p:cNvSpPr>
              <a:spLocks noChangeArrowheads="1"/>
            </p:cNvSpPr>
            <p:nvPr/>
          </p:nvSpPr>
          <p:spPr bwMode="auto">
            <a:xfrm>
              <a:off x="4500563" y="3576638"/>
              <a:ext cx="214312" cy="204787"/>
            </a:xfrm>
            <a:prstGeom prst="ellipse">
              <a:avLst/>
            </a:prstGeom>
            <a:solidFill>
              <a:srgbClr val="FF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sz="1400"/>
            </a:p>
          </p:txBody>
        </p:sp>
        <p:sp>
          <p:nvSpPr>
            <p:cNvPr id="494" name="Oval 57"/>
            <p:cNvSpPr>
              <a:spLocks noChangeArrowheads="1"/>
            </p:cNvSpPr>
            <p:nvPr/>
          </p:nvSpPr>
          <p:spPr bwMode="auto">
            <a:xfrm>
              <a:off x="4516438" y="4549775"/>
              <a:ext cx="214312" cy="204788"/>
            </a:xfrm>
            <a:prstGeom prst="ellipse">
              <a:avLst/>
            </a:prstGeom>
            <a:solidFill>
              <a:srgbClr val="FF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sz="1400"/>
            </a:p>
          </p:txBody>
        </p:sp>
        <p:sp>
          <p:nvSpPr>
            <p:cNvPr id="495" name="Text Box 58"/>
            <p:cNvSpPr txBox="1">
              <a:spLocks noChangeArrowheads="1"/>
            </p:cNvSpPr>
            <p:nvPr/>
          </p:nvSpPr>
          <p:spPr bwMode="auto">
            <a:xfrm>
              <a:off x="5402263" y="3452814"/>
              <a:ext cx="2976562" cy="7420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400" b="0" dirty="0"/>
                <a:t>Normal operation point</a:t>
              </a:r>
              <a:br>
                <a:rPr lang="en-US" altLang="ja-JP" sz="1400" b="0" dirty="0"/>
              </a:br>
              <a:r>
                <a:rPr lang="en-US" altLang="ja-JP" sz="1400" b="0" dirty="0"/>
                <a:t>(Maximum Power point)</a:t>
              </a:r>
            </a:p>
          </p:txBody>
        </p:sp>
        <p:sp>
          <p:nvSpPr>
            <p:cNvPr id="496" name="Line 59"/>
            <p:cNvSpPr>
              <a:spLocks noChangeShapeType="1"/>
            </p:cNvSpPr>
            <p:nvPr/>
          </p:nvSpPr>
          <p:spPr bwMode="auto">
            <a:xfrm flipH="1">
              <a:off x="4818063" y="3670300"/>
              <a:ext cx="722312" cy="15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97" name="Line 60"/>
            <p:cNvSpPr>
              <a:spLocks noChangeShapeType="1"/>
            </p:cNvSpPr>
            <p:nvPr/>
          </p:nvSpPr>
          <p:spPr bwMode="auto">
            <a:xfrm flipH="1">
              <a:off x="4762500" y="3698875"/>
              <a:ext cx="777875" cy="8191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sz="1400"/>
            </a:p>
          </p:txBody>
        </p:sp>
        <p:sp>
          <p:nvSpPr>
            <p:cNvPr id="498" name="Text Box 61"/>
            <p:cNvSpPr txBox="1">
              <a:spLocks noChangeArrowheads="1"/>
            </p:cNvSpPr>
            <p:nvPr/>
          </p:nvSpPr>
          <p:spPr bwMode="auto">
            <a:xfrm>
              <a:off x="2209800" y="4953000"/>
              <a:ext cx="1752601" cy="437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r>
                <a:rPr lang="en-US" altLang="ja-JP" sz="1400" b="0">
                  <a:latin typeface="Times New Roman" pitchFamily="18" charset="0"/>
                </a:rPr>
                <a:t>I </a:t>
              </a:r>
              <a:r>
                <a:rPr lang="en-US" altLang="ja-JP" sz="1400" b="0"/>
                <a:t>x</a:t>
              </a:r>
              <a:r>
                <a:rPr lang="en-US" altLang="ja-JP" sz="1400" b="0">
                  <a:latin typeface="Times New Roman" pitchFamily="18" charset="0"/>
                </a:rPr>
                <a:t> V </a:t>
              </a:r>
              <a:r>
                <a:rPr lang="en-US" altLang="ja-JP" sz="1400" b="0"/>
                <a:t>=</a:t>
              </a:r>
              <a:r>
                <a:rPr lang="en-US" altLang="ja-JP" sz="1400" b="0">
                  <a:latin typeface="Times New Roman" pitchFamily="18" charset="0"/>
                </a:rPr>
                <a:t> W</a:t>
              </a:r>
            </a:p>
          </p:txBody>
        </p:sp>
        <p:sp>
          <p:nvSpPr>
            <p:cNvPr id="499" name="AutoShape 62"/>
            <p:cNvSpPr>
              <a:spLocks noChangeArrowheads="1"/>
            </p:cNvSpPr>
            <p:nvPr/>
          </p:nvSpPr>
          <p:spPr bwMode="auto">
            <a:xfrm>
              <a:off x="2339975" y="3573463"/>
              <a:ext cx="360363" cy="719137"/>
            </a:xfrm>
            <a:prstGeom prst="upDownArrow">
              <a:avLst>
                <a:gd name="adj1" fmla="val 50000"/>
                <a:gd name="adj2" fmla="val 39912"/>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sz="1400"/>
            </a:p>
          </p:txBody>
        </p:sp>
      </p:grpSp>
      <p:grpSp>
        <p:nvGrpSpPr>
          <p:cNvPr id="500" name="Group 14"/>
          <p:cNvGrpSpPr>
            <a:grpSpLocks/>
          </p:cNvGrpSpPr>
          <p:nvPr/>
        </p:nvGrpSpPr>
        <p:grpSpPr bwMode="auto">
          <a:xfrm>
            <a:off x="1198076" y="2502459"/>
            <a:ext cx="1468924" cy="1310487"/>
            <a:chOff x="1186" y="705"/>
            <a:chExt cx="1103" cy="1065"/>
          </a:xfrm>
        </p:grpSpPr>
        <p:grpSp>
          <p:nvGrpSpPr>
            <p:cNvPr id="501" name="Group 15"/>
            <p:cNvGrpSpPr>
              <a:grpSpLocks/>
            </p:cNvGrpSpPr>
            <p:nvPr/>
          </p:nvGrpSpPr>
          <p:grpSpPr bwMode="auto">
            <a:xfrm>
              <a:off x="1234" y="705"/>
              <a:ext cx="902" cy="867"/>
              <a:chOff x="1354" y="849"/>
              <a:chExt cx="902" cy="867"/>
            </a:xfrm>
          </p:grpSpPr>
          <p:grpSp>
            <p:nvGrpSpPr>
              <p:cNvPr id="503" name="Group 16"/>
              <p:cNvGrpSpPr>
                <a:grpSpLocks/>
              </p:cNvGrpSpPr>
              <p:nvPr/>
            </p:nvGrpSpPr>
            <p:grpSpPr bwMode="auto">
              <a:xfrm flipV="1">
                <a:off x="1392" y="912"/>
                <a:ext cx="324" cy="700"/>
                <a:chOff x="1230" y="1465"/>
                <a:chExt cx="612" cy="1251"/>
              </a:xfrm>
            </p:grpSpPr>
            <p:sp>
              <p:nvSpPr>
                <p:cNvPr id="511" name="AutoShape 17"/>
                <p:cNvSpPr>
                  <a:spLocks noChangeArrowheads="1"/>
                </p:cNvSpPr>
                <p:nvPr/>
              </p:nvSpPr>
              <p:spPr bwMode="auto">
                <a:xfrm rot="-49436">
                  <a:off x="1380" y="1952"/>
                  <a:ext cx="336" cy="33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12" name="Rectangle 18"/>
                <p:cNvSpPr>
                  <a:spLocks noChangeArrowheads="1"/>
                </p:cNvSpPr>
                <p:nvPr/>
              </p:nvSpPr>
              <p:spPr bwMode="auto">
                <a:xfrm rot="-49436">
                  <a:off x="1348" y="1904"/>
                  <a:ext cx="384" cy="48"/>
                </a:xfrm>
                <a:prstGeom prst="rect">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13" name="Oval 19"/>
                <p:cNvSpPr>
                  <a:spLocks noChangeArrowheads="1"/>
                </p:cNvSpPr>
                <p:nvPr/>
              </p:nvSpPr>
              <p:spPr bwMode="auto">
                <a:xfrm rot="-49436">
                  <a:off x="1230" y="1754"/>
                  <a:ext cx="612" cy="63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14" name="Line 20"/>
                <p:cNvSpPr>
                  <a:spLocks noChangeShapeType="1"/>
                </p:cNvSpPr>
                <p:nvPr/>
              </p:nvSpPr>
              <p:spPr bwMode="auto">
                <a:xfrm rot="21550564" flipH="1">
                  <a:off x="1541" y="1465"/>
                  <a:ext cx="22" cy="125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grpSp>
          <p:sp>
            <p:nvSpPr>
              <p:cNvPr id="504" name="Line 21"/>
              <p:cNvSpPr>
                <a:spLocks noChangeShapeType="1"/>
              </p:cNvSpPr>
              <p:nvPr/>
            </p:nvSpPr>
            <p:spPr bwMode="auto">
              <a:xfrm flipV="1">
                <a:off x="1564" y="1612"/>
                <a:ext cx="5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505" name="Line 22"/>
              <p:cNvSpPr>
                <a:spLocks noChangeShapeType="1"/>
              </p:cNvSpPr>
              <p:nvPr/>
            </p:nvSpPr>
            <p:spPr bwMode="auto">
              <a:xfrm flipV="1">
                <a:off x="1564" y="914"/>
                <a:ext cx="5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506" name="Text Box 23"/>
              <p:cNvSpPr txBox="1">
                <a:spLocks noChangeArrowheads="1"/>
              </p:cNvSpPr>
              <p:nvPr/>
            </p:nvSpPr>
            <p:spPr bwMode="auto">
              <a:xfrm>
                <a:off x="1363" y="849"/>
                <a:ext cx="203"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b="0" dirty="0"/>
                  <a:t>P</a:t>
                </a:r>
              </a:p>
            </p:txBody>
          </p:sp>
          <p:sp>
            <p:nvSpPr>
              <p:cNvPr id="507" name="Text Box 24"/>
              <p:cNvSpPr txBox="1">
                <a:spLocks noChangeArrowheads="1"/>
              </p:cNvSpPr>
              <p:nvPr/>
            </p:nvSpPr>
            <p:spPr bwMode="auto">
              <a:xfrm>
                <a:off x="1354" y="1435"/>
                <a:ext cx="203"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b="0" dirty="0"/>
                  <a:t>N</a:t>
                </a:r>
              </a:p>
            </p:txBody>
          </p:sp>
          <p:sp>
            <p:nvSpPr>
              <p:cNvPr id="508" name="Line 25"/>
              <p:cNvSpPr>
                <a:spLocks noChangeShapeType="1"/>
              </p:cNvSpPr>
              <p:nvPr/>
            </p:nvSpPr>
            <p:spPr bwMode="auto">
              <a:xfrm>
                <a:off x="2154" y="912"/>
                <a:ext cx="0" cy="6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509" name="Oval 26"/>
              <p:cNvSpPr>
                <a:spLocks noChangeArrowheads="1"/>
              </p:cNvSpPr>
              <p:nvPr/>
            </p:nvSpPr>
            <p:spPr bwMode="auto">
              <a:xfrm>
                <a:off x="2053" y="1180"/>
                <a:ext cx="203" cy="18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10" name="Text Box 27"/>
              <p:cNvSpPr txBox="1">
                <a:spLocks noChangeArrowheads="1"/>
              </p:cNvSpPr>
              <p:nvPr/>
            </p:nvSpPr>
            <p:spPr bwMode="auto">
              <a:xfrm>
                <a:off x="2049" y="1143"/>
                <a:ext cx="177" cy="2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b="0" dirty="0"/>
                  <a:t>A</a:t>
                </a:r>
              </a:p>
            </p:txBody>
          </p:sp>
        </p:grpSp>
        <p:sp>
          <p:nvSpPr>
            <p:cNvPr id="502" name="Text Box 28"/>
            <p:cNvSpPr txBox="1">
              <a:spLocks noChangeArrowheads="1"/>
            </p:cNvSpPr>
            <p:nvPr/>
          </p:nvSpPr>
          <p:spPr bwMode="auto">
            <a:xfrm>
              <a:off x="1186" y="1489"/>
              <a:ext cx="1103" cy="2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b="0" dirty="0"/>
                <a:t>Short Circuit</a:t>
              </a:r>
            </a:p>
          </p:txBody>
        </p:sp>
      </p:grpSp>
      <p:grpSp>
        <p:nvGrpSpPr>
          <p:cNvPr id="515" name="Group 29"/>
          <p:cNvGrpSpPr>
            <a:grpSpLocks/>
          </p:cNvGrpSpPr>
          <p:nvPr/>
        </p:nvGrpSpPr>
        <p:grpSpPr bwMode="auto">
          <a:xfrm>
            <a:off x="5741675" y="5219701"/>
            <a:ext cx="1751012" cy="1465263"/>
            <a:chOff x="4188" y="2428"/>
            <a:chExt cx="1103" cy="923"/>
          </a:xfrm>
        </p:grpSpPr>
        <p:sp>
          <p:nvSpPr>
            <p:cNvPr id="516" name="Text Box 30"/>
            <p:cNvSpPr txBox="1">
              <a:spLocks noChangeArrowheads="1"/>
            </p:cNvSpPr>
            <p:nvPr/>
          </p:nvSpPr>
          <p:spPr bwMode="auto">
            <a:xfrm>
              <a:off x="4188" y="3175"/>
              <a:ext cx="1103"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b="0" dirty="0"/>
                <a:t>Open Circuit</a:t>
              </a:r>
            </a:p>
          </p:txBody>
        </p:sp>
        <p:grpSp>
          <p:nvGrpSpPr>
            <p:cNvPr id="517" name="Group 31"/>
            <p:cNvGrpSpPr>
              <a:grpSpLocks/>
            </p:cNvGrpSpPr>
            <p:nvPr/>
          </p:nvGrpSpPr>
          <p:grpSpPr bwMode="auto">
            <a:xfrm>
              <a:off x="4274" y="2428"/>
              <a:ext cx="864" cy="744"/>
              <a:chOff x="4274" y="2428"/>
              <a:chExt cx="864" cy="744"/>
            </a:xfrm>
          </p:grpSpPr>
          <p:grpSp>
            <p:nvGrpSpPr>
              <p:cNvPr id="518" name="Group 32"/>
              <p:cNvGrpSpPr>
                <a:grpSpLocks/>
              </p:cNvGrpSpPr>
              <p:nvPr/>
            </p:nvGrpSpPr>
            <p:grpSpPr bwMode="auto">
              <a:xfrm flipV="1">
                <a:off x="4274" y="2454"/>
                <a:ext cx="324" cy="700"/>
                <a:chOff x="1230" y="1465"/>
                <a:chExt cx="612" cy="1251"/>
              </a:xfrm>
            </p:grpSpPr>
            <p:sp>
              <p:nvSpPr>
                <p:cNvPr id="528" name="AutoShape 33"/>
                <p:cNvSpPr>
                  <a:spLocks noChangeArrowheads="1"/>
                </p:cNvSpPr>
                <p:nvPr/>
              </p:nvSpPr>
              <p:spPr bwMode="auto">
                <a:xfrm rot="-49436">
                  <a:off x="1380" y="1952"/>
                  <a:ext cx="336" cy="33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29" name="Rectangle 34"/>
                <p:cNvSpPr>
                  <a:spLocks noChangeArrowheads="1"/>
                </p:cNvSpPr>
                <p:nvPr/>
              </p:nvSpPr>
              <p:spPr bwMode="auto">
                <a:xfrm rot="-49436">
                  <a:off x="1348" y="1904"/>
                  <a:ext cx="384" cy="48"/>
                </a:xfrm>
                <a:prstGeom prst="rect">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30" name="Oval 35"/>
                <p:cNvSpPr>
                  <a:spLocks noChangeArrowheads="1"/>
                </p:cNvSpPr>
                <p:nvPr/>
              </p:nvSpPr>
              <p:spPr bwMode="auto">
                <a:xfrm rot="-49436">
                  <a:off x="1230" y="1754"/>
                  <a:ext cx="612" cy="63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31" name="Line 36"/>
                <p:cNvSpPr>
                  <a:spLocks noChangeShapeType="1"/>
                </p:cNvSpPr>
                <p:nvPr/>
              </p:nvSpPr>
              <p:spPr bwMode="auto">
                <a:xfrm rot="21550564" flipH="1">
                  <a:off x="1541" y="1465"/>
                  <a:ext cx="22" cy="125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grpSp>
          <p:sp>
            <p:nvSpPr>
              <p:cNvPr id="519" name="Line 37"/>
              <p:cNvSpPr>
                <a:spLocks noChangeShapeType="1"/>
              </p:cNvSpPr>
              <p:nvPr/>
            </p:nvSpPr>
            <p:spPr bwMode="auto">
              <a:xfrm flipV="1">
                <a:off x="4436" y="245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520" name="Text Box 38"/>
              <p:cNvSpPr txBox="1">
                <a:spLocks noChangeArrowheads="1"/>
              </p:cNvSpPr>
              <p:nvPr/>
            </p:nvSpPr>
            <p:spPr bwMode="auto">
              <a:xfrm>
                <a:off x="4274" y="2472"/>
                <a:ext cx="203"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b="0" dirty="0"/>
                  <a:t>P</a:t>
                </a:r>
              </a:p>
            </p:txBody>
          </p:sp>
          <p:sp>
            <p:nvSpPr>
              <p:cNvPr id="521" name="Text Box 39"/>
              <p:cNvSpPr txBox="1">
                <a:spLocks noChangeArrowheads="1"/>
              </p:cNvSpPr>
              <p:nvPr/>
            </p:nvSpPr>
            <p:spPr bwMode="auto">
              <a:xfrm>
                <a:off x="4274" y="2991"/>
                <a:ext cx="203"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dirty="0"/>
                  <a:t>N</a:t>
                </a:r>
              </a:p>
            </p:txBody>
          </p:sp>
          <p:sp>
            <p:nvSpPr>
              <p:cNvPr id="522" name="Line 40"/>
              <p:cNvSpPr>
                <a:spLocks noChangeShapeType="1"/>
              </p:cNvSpPr>
              <p:nvPr/>
            </p:nvSpPr>
            <p:spPr bwMode="auto">
              <a:xfrm>
                <a:off x="5036" y="2454"/>
                <a:ext cx="0" cy="698"/>
              </a:xfrm>
              <a:prstGeom prst="line">
                <a:avLst/>
              </a:prstGeom>
              <a:noFill/>
              <a:ln w="12700">
                <a:solidFill>
                  <a:schemeClr val="tx1"/>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523" name="Oval 41"/>
              <p:cNvSpPr>
                <a:spLocks noChangeArrowheads="1"/>
              </p:cNvSpPr>
              <p:nvPr/>
            </p:nvSpPr>
            <p:spPr bwMode="auto">
              <a:xfrm>
                <a:off x="4935" y="2722"/>
                <a:ext cx="203" cy="18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24" name="Text Box 42"/>
              <p:cNvSpPr txBox="1">
                <a:spLocks noChangeArrowheads="1"/>
              </p:cNvSpPr>
              <p:nvPr/>
            </p:nvSpPr>
            <p:spPr bwMode="auto">
              <a:xfrm>
                <a:off x="4947" y="2729"/>
                <a:ext cx="177"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algn="ctr" eaLnBrk="1" hangingPunct="1"/>
                <a:r>
                  <a:rPr lang="en-US" altLang="ja-JP" sz="1200" dirty="0"/>
                  <a:t>V</a:t>
                </a:r>
              </a:p>
            </p:txBody>
          </p:sp>
          <p:sp>
            <p:nvSpPr>
              <p:cNvPr id="525" name="Oval 43"/>
              <p:cNvSpPr>
                <a:spLocks noChangeArrowheads="1"/>
              </p:cNvSpPr>
              <p:nvPr/>
            </p:nvSpPr>
            <p:spPr bwMode="auto">
              <a:xfrm>
                <a:off x="4916" y="2428"/>
                <a:ext cx="48" cy="48"/>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sp>
            <p:nvSpPr>
              <p:cNvPr id="526" name="Line 44"/>
              <p:cNvSpPr>
                <a:spLocks noChangeShapeType="1"/>
              </p:cNvSpPr>
              <p:nvPr/>
            </p:nvSpPr>
            <p:spPr bwMode="auto">
              <a:xfrm flipV="1">
                <a:off x="4440" y="3148"/>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GB"/>
              </a:p>
            </p:txBody>
          </p:sp>
          <p:sp>
            <p:nvSpPr>
              <p:cNvPr id="527" name="Oval 45"/>
              <p:cNvSpPr>
                <a:spLocks noChangeArrowheads="1"/>
              </p:cNvSpPr>
              <p:nvPr/>
            </p:nvSpPr>
            <p:spPr bwMode="auto">
              <a:xfrm>
                <a:off x="4920" y="3124"/>
                <a:ext cx="48" cy="48"/>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50000"/>
                  </a:spcBef>
                  <a:defRPr b="1">
                    <a:solidFill>
                      <a:schemeClr val="tx1"/>
                    </a:solidFill>
                    <a:latin typeface="Arial" pitchFamily="34" charset="0"/>
                    <a:ea typeface="MS PGothic" pitchFamily="34" charset="-128"/>
                  </a:defRPr>
                </a:lvl1pPr>
                <a:lvl2pPr marL="742950" indent="-285750">
                  <a:spcBef>
                    <a:spcPct val="50000"/>
                  </a:spcBef>
                  <a:defRPr b="1">
                    <a:solidFill>
                      <a:schemeClr val="tx1"/>
                    </a:solidFill>
                    <a:latin typeface="Arial" pitchFamily="34" charset="0"/>
                    <a:ea typeface="MS PGothic" pitchFamily="34" charset="-128"/>
                  </a:defRPr>
                </a:lvl2pPr>
                <a:lvl3pPr marL="1143000" indent="-228600">
                  <a:spcBef>
                    <a:spcPct val="50000"/>
                  </a:spcBef>
                  <a:defRPr b="1">
                    <a:solidFill>
                      <a:schemeClr val="tx1"/>
                    </a:solidFill>
                    <a:latin typeface="Arial" pitchFamily="34" charset="0"/>
                    <a:ea typeface="MS PGothic" pitchFamily="34" charset="-128"/>
                  </a:defRPr>
                </a:lvl3pPr>
                <a:lvl4pPr marL="1600200" indent="-228600">
                  <a:spcBef>
                    <a:spcPct val="50000"/>
                  </a:spcBef>
                  <a:defRPr b="1">
                    <a:solidFill>
                      <a:schemeClr val="tx1"/>
                    </a:solidFill>
                    <a:latin typeface="Arial" pitchFamily="34" charset="0"/>
                    <a:ea typeface="MS PGothic" pitchFamily="34" charset="-128"/>
                  </a:defRPr>
                </a:lvl4pPr>
                <a:lvl5pPr marL="2057400" indent="-228600">
                  <a:spcBef>
                    <a:spcPct val="50000"/>
                  </a:spcBef>
                  <a:defRPr b="1">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b="1">
                    <a:solidFill>
                      <a:schemeClr val="tx1"/>
                    </a:solidFill>
                    <a:latin typeface="Arial" pitchFamily="34" charset="0"/>
                    <a:ea typeface="MS PGothic" pitchFamily="34" charset="-128"/>
                  </a:defRPr>
                </a:lvl9pPr>
              </a:lstStyle>
              <a:p>
                <a:pPr eaLnBrk="1" hangingPunct="1"/>
                <a:endParaRPr lang="en-GB" altLang="en-US"/>
              </a:p>
            </p:txBody>
          </p:sp>
        </p:grpSp>
      </p:grpSp>
      <p:sp>
        <p:nvSpPr>
          <p:cNvPr id="6" name="Rectangle 5"/>
          <p:cNvSpPr/>
          <p:nvPr/>
        </p:nvSpPr>
        <p:spPr>
          <a:xfrm>
            <a:off x="7620000" y="2502460"/>
            <a:ext cx="1219200" cy="1384995"/>
          </a:xfrm>
          <a:prstGeom prst="rect">
            <a:avLst/>
          </a:prstGeom>
          <a:solidFill>
            <a:srgbClr val="FFFF00">
              <a:alpha val="77000"/>
            </a:srgbClr>
          </a:solidFill>
        </p:spPr>
        <p:txBody>
          <a:bodyPr wrap="square">
            <a:spAutoFit/>
          </a:bodyPr>
          <a:lstStyle/>
          <a:p>
            <a:r>
              <a:rPr lang="en-US" altLang="ja-JP" sz="1050" dirty="0"/>
              <a:t>Current appears to be in the </a:t>
            </a:r>
            <a:r>
              <a:rPr lang="en-US" altLang="ja-JP" sz="1050" dirty="0" smtClean="0"/>
              <a:t>wrong direction </a:t>
            </a:r>
            <a:r>
              <a:rPr lang="en-US" altLang="ja-JP" sz="1050" dirty="0"/>
              <a:t>through the diode!  It is delivering </a:t>
            </a:r>
            <a:r>
              <a:rPr lang="en-US" altLang="ja-JP" sz="1050" dirty="0" smtClean="0"/>
              <a:t>power rather like a battery</a:t>
            </a:r>
            <a:endParaRPr lang="en-GB" sz="1050" dirty="0"/>
          </a:p>
        </p:txBody>
      </p:sp>
      <p:sp>
        <p:nvSpPr>
          <p:cNvPr id="549" name="Rectangle 548"/>
          <p:cNvSpPr/>
          <p:nvPr/>
        </p:nvSpPr>
        <p:spPr>
          <a:xfrm>
            <a:off x="7316446" y="2755331"/>
            <a:ext cx="192993" cy="839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8733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2000" dirty="0" smtClean="0"/>
              <a:t>The  basic physical principles behind electromagnetic induction are well established</a:t>
            </a:r>
          </a:p>
          <a:p>
            <a:pPr lvl="1"/>
            <a:r>
              <a:rPr lang="en-US" altLang="en-US" sz="1800" dirty="0" smtClean="0"/>
              <a:t>Magnetic flux  </a:t>
            </a:r>
            <a:r>
              <a:rPr lang="az-Cyrl-AZ" altLang="en-US" sz="1800" dirty="0" smtClean="0"/>
              <a:t>Ф</a:t>
            </a:r>
            <a:r>
              <a:rPr lang="en-GB" altLang="en-US" sz="1800" i="1" baseline="-25000" dirty="0" smtClean="0"/>
              <a:t>B</a:t>
            </a:r>
            <a:r>
              <a:rPr lang="en-GB" altLang="en-US" sz="1800" dirty="0" smtClean="0"/>
              <a:t> </a:t>
            </a:r>
            <a:r>
              <a:rPr lang="en-US" altLang="en-US" sz="1800" dirty="0" smtClean="0"/>
              <a:t>‘flowing’ through an area  </a:t>
            </a:r>
            <a:r>
              <a:rPr lang="en-US" altLang="en-US" sz="1800" i="1" dirty="0" smtClean="0"/>
              <a:t>A </a:t>
            </a:r>
            <a:r>
              <a:rPr lang="en-US" altLang="en-US" sz="1800" dirty="0" smtClean="0"/>
              <a:t>depends on the flux density </a:t>
            </a:r>
            <a:r>
              <a:rPr lang="en-US" altLang="en-US" sz="1800" b="1" dirty="0" smtClean="0"/>
              <a:t>B</a:t>
            </a:r>
            <a:r>
              <a:rPr lang="en-US" altLang="en-US" sz="1800" dirty="0" smtClean="0"/>
              <a:t> (which is a vector)</a:t>
            </a:r>
          </a:p>
          <a:p>
            <a:pPr lvl="1"/>
            <a:r>
              <a:rPr lang="en-US" altLang="en-US" sz="1800" dirty="0" smtClean="0"/>
              <a:t>Unit of flux density is the  Tesla, T</a:t>
            </a:r>
          </a:p>
          <a:p>
            <a:pPr lvl="1">
              <a:spcBef>
                <a:spcPct val="50000"/>
              </a:spcBef>
            </a:pPr>
            <a:r>
              <a:rPr lang="en-US" altLang="en-US" sz="1800" dirty="0"/>
              <a:t>Unit of magnetic flux: weber, </a:t>
            </a:r>
            <a:r>
              <a:rPr lang="en-US" altLang="en-US" sz="1800" dirty="0" err="1" smtClean="0">
                <a:latin typeface="Times New Roman" pitchFamily="18" charset="0"/>
              </a:rPr>
              <a:t>Wb</a:t>
            </a:r>
            <a:endParaRPr lang="en-US" altLang="en-US" dirty="0">
              <a:solidFill>
                <a:schemeClr val="accent2"/>
              </a:solidFill>
            </a:endParaRPr>
          </a:p>
          <a:p>
            <a:pPr lvl="2">
              <a:spcBef>
                <a:spcPct val="50000"/>
              </a:spcBef>
            </a:pPr>
            <a:r>
              <a:rPr lang="en-US" altLang="en-US" dirty="0"/>
              <a:t>1 </a:t>
            </a:r>
            <a:r>
              <a:rPr lang="en-US" altLang="en-US" dirty="0" err="1">
                <a:latin typeface="Times New Roman" pitchFamily="18" charset="0"/>
              </a:rPr>
              <a:t>Wb</a:t>
            </a:r>
            <a:r>
              <a:rPr lang="en-US" altLang="en-US" dirty="0"/>
              <a:t> = 1 </a:t>
            </a:r>
            <a:r>
              <a:rPr lang="en-US" altLang="en-US" dirty="0" smtClean="0">
                <a:latin typeface="Times New Roman" pitchFamily="18" charset="0"/>
              </a:rPr>
              <a:t>T</a:t>
            </a:r>
            <a:r>
              <a:rPr lang="en-US" altLang="en-US" dirty="0" smtClean="0">
                <a:cs typeface="Arial" pitchFamily="34" charset="0"/>
              </a:rPr>
              <a:t>·</a:t>
            </a:r>
            <a:r>
              <a:rPr lang="en-US" altLang="en-US" dirty="0" smtClean="0">
                <a:latin typeface="Times New Roman" pitchFamily="18" charset="0"/>
                <a:cs typeface="Arial" pitchFamily="34" charset="0"/>
              </a:rPr>
              <a:t>m</a:t>
            </a:r>
            <a:r>
              <a:rPr lang="en-US" altLang="en-US" baseline="30000" dirty="0" smtClean="0">
                <a:cs typeface="Arial" pitchFamily="34" charset="0"/>
              </a:rPr>
              <a:t>2</a:t>
            </a:r>
          </a:p>
          <a:p>
            <a:pPr lvl="1">
              <a:spcBef>
                <a:spcPct val="50000"/>
              </a:spcBef>
            </a:pPr>
            <a:r>
              <a:rPr lang="en-US" altLang="en-US" sz="1800" dirty="0" smtClean="0">
                <a:cs typeface="Arial" pitchFamily="34" charset="0"/>
              </a:rPr>
              <a:t>It is the rate of change of flux ‘linking’ (or flowing through) which generates the induced </a:t>
            </a:r>
            <a:r>
              <a:rPr lang="en-US" altLang="en-US" sz="1800" dirty="0" err="1" smtClean="0">
                <a:cs typeface="Arial" pitchFamily="34" charset="0"/>
              </a:rPr>
              <a:t>emf</a:t>
            </a:r>
            <a:r>
              <a:rPr lang="en-US" altLang="en-US" sz="1800" dirty="0" smtClean="0">
                <a:cs typeface="Arial" pitchFamily="34" charset="0"/>
              </a:rPr>
              <a:t> and hence power if  it forms part of a circuit</a:t>
            </a:r>
            <a:endParaRPr lang="en-US" altLang="en-US" sz="1800" dirty="0">
              <a:cs typeface="Arial" pitchFamily="34" charset="0"/>
            </a:endParaRPr>
          </a:p>
          <a:p>
            <a:pPr lvl="2"/>
            <a:endParaRPr lang="en-US" altLang="en-US" dirty="0" smtClean="0"/>
          </a:p>
          <a:p>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6" name="Picture 5" descr="21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2301" y="2133600"/>
            <a:ext cx="249321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681113231"/>
              </p:ext>
            </p:extLst>
          </p:nvPr>
        </p:nvGraphicFramePr>
        <p:xfrm>
          <a:off x="6405563" y="4572000"/>
          <a:ext cx="2317750" cy="406400"/>
        </p:xfrm>
        <a:graphic>
          <a:graphicData uri="http://schemas.openxmlformats.org/presentationml/2006/ole">
            <mc:AlternateContent xmlns:mc="http://schemas.openxmlformats.org/markup-compatibility/2006">
              <mc:Choice xmlns:v="urn:schemas-microsoft-com:vml" Requires="v">
                <p:oleObj spid="_x0000_s17540" name="Equation" r:id="rId4" imgW="1447560" imgH="253800" progId="Equation.3">
                  <p:embed/>
                </p:oleObj>
              </mc:Choice>
              <mc:Fallback>
                <p:oleObj name="Equation" r:id="rId4" imgW="1447560" imgH="253800" progId="Equation.3">
                  <p:embed/>
                  <p:pic>
                    <p:nvPicPr>
                      <p:cNvPr id="0" name=""/>
                      <p:cNvPicPr/>
                      <p:nvPr/>
                    </p:nvPicPr>
                    <p:blipFill>
                      <a:blip r:embed="rId5"/>
                      <a:stretch>
                        <a:fillRect/>
                      </a:stretch>
                    </p:blipFill>
                    <p:spPr>
                      <a:xfrm>
                        <a:off x="6405563" y="4572000"/>
                        <a:ext cx="2317750" cy="406400"/>
                      </a:xfrm>
                      <a:prstGeom prst="rect">
                        <a:avLst/>
                      </a:prstGeom>
                    </p:spPr>
                  </p:pic>
                </p:oleObj>
              </mc:Fallback>
            </mc:AlternateContent>
          </a:graphicData>
        </a:graphic>
      </p:graphicFrame>
    </p:spTree>
    <p:extLst>
      <p:ext uri="{BB962C8B-B14F-4D97-AF65-F5344CB8AC3E}">
        <p14:creationId xmlns:p14="http://schemas.microsoft.com/office/powerpoint/2010/main" val="2547749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Cell Efficiency</a:t>
            </a:r>
            <a:endParaRPr lang="en-GB" dirty="0"/>
          </a:p>
        </p:txBody>
      </p:sp>
      <p:sp>
        <p:nvSpPr>
          <p:cNvPr id="14" name="Content Placeholder 1"/>
          <p:cNvSpPr>
            <a:spLocks noGrp="1"/>
          </p:cNvSpPr>
          <p:nvPr>
            <p:ph sz="half" idx="1"/>
          </p:nvPr>
        </p:nvSpPr>
        <p:spPr>
          <a:xfrm>
            <a:off x="228599" y="1895764"/>
            <a:ext cx="5029201" cy="1838036"/>
          </a:xfrm>
        </p:spPr>
        <p:txBody>
          <a:bodyPr>
            <a:noAutofit/>
          </a:bodyPr>
          <a:lstStyle/>
          <a:p>
            <a:r>
              <a:rPr lang="en-GB" sz="1800" dirty="0"/>
              <a:t>Solar cell efficiency is the ratio of the electrical output of a solar cell to the incident energy in the form of </a:t>
            </a:r>
            <a:r>
              <a:rPr lang="en-GB" sz="1800" dirty="0" smtClean="0"/>
              <a:t>sunlight</a:t>
            </a:r>
          </a:p>
          <a:p>
            <a:r>
              <a:rPr lang="en-GB" sz="1800" dirty="0" smtClean="0"/>
              <a:t> </a:t>
            </a:r>
            <a:r>
              <a:rPr lang="en-GB" sz="1800" dirty="0"/>
              <a:t>The </a:t>
            </a:r>
            <a:r>
              <a:rPr lang="en-GB" sz="1800" dirty="0" smtClean="0"/>
              <a:t>energy conversion ratio(η</a:t>
            </a:r>
            <a:r>
              <a:rPr lang="en-GB" sz="1800" dirty="0"/>
              <a:t>) </a:t>
            </a:r>
            <a:r>
              <a:rPr lang="en-GB" sz="1800" dirty="0" smtClean="0"/>
              <a:t>is </a:t>
            </a:r>
            <a:r>
              <a:rPr lang="en-GB" sz="1800" dirty="0"/>
              <a:t>the percentage of the </a:t>
            </a:r>
            <a:r>
              <a:rPr lang="en-GB" sz="1800" dirty="0" smtClean="0"/>
              <a:t>solar energy to </a:t>
            </a:r>
            <a:r>
              <a:rPr lang="en-GB" sz="1800" dirty="0"/>
              <a:t>which the cell is exposed that is converted into </a:t>
            </a:r>
            <a:r>
              <a:rPr lang="en-GB" sz="1800" dirty="0" smtClean="0"/>
              <a:t>electrical energy</a:t>
            </a:r>
          </a:p>
          <a:p>
            <a:r>
              <a:rPr lang="en-GB" sz="1800" dirty="0" smtClean="0"/>
              <a:t>This </a:t>
            </a:r>
            <a:r>
              <a:rPr lang="en-GB" sz="1800" dirty="0"/>
              <a:t>is calculated by dividing a cell's power output </a:t>
            </a:r>
            <a:r>
              <a:rPr lang="en-GB" sz="1800" dirty="0" smtClean="0"/>
              <a:t>(in watts) at </a:t>
            </a:r>
            <a:r>
              <a:rPr lang="en-GB" sz="1800" dirty="0"/>
              <a:t>its maximum power point (P</a:t>
            </a:r>
            <a:r>
              <a:rPr lang="en-GB" sz="1800" baseline="-25000" dirty="0"/>
              <a:t>m</a:t>
            </a:r>
            <a:r>
              <a:rPr lang="en-GB" sz="1800" dirty="0"/>
              <a:t>) by the </a:t>
            </a:r>
            <a:r>
              <a:rPr lang="en-GB" sz="1800" dirty="0" smtClean="0"/>
              <a:t>input light (</a:t>
            </a:r>
            <a:r>
              <a:rPr lang="en-GB" sz="1800" i="1" dirty="0" smtClean="0"/>
              <a:t>E</a:t>
            </a:r>
            <a:r>
              <a:rPr lang="en-GB" sz="1800" dirty="0"/>
              <a:t>, in W/m</a:t>
            </a:r>
            <a:r>
              <a:rPr lang="en-GB" sz="1800" baseline="30000" dirty="0"/>
              <a:t>2</a:t>
            </a:r>
            <a:r>
              <a:rPr lang="en-GB" sz="1800" dirty="0"/>
              <a:t>) and the </a:t>
            </a:r>
            <a:r>
              <a:rPr lang="en-GB" sz="1800" dirty="0" smtClean="0"/>
              <a:t>surface of </a:t>
            </a:r>
            <a:r>
              <a:rPr lang="en-GB" sz="1800" dirty="0"/>
              <a:t>the solar cell (</a:t>
            </a:r>
            <a:r>
              <a:rPr lang="en-GB" sz="1800" i="1" dirty="0"/>
              <a:t>A</a:t>
            </a:r>
            <a:r>
              <a:rPr lang="en-GB" sz="1800" i="1" baseline="-25000" dirty="0"/>
              <a:t>c</a:t>
            </a:r>
            <a:r>
              <a:rPr lang="en-GB" sz="1800" dirty="0"/>
              <a:t> in m</a:t>
            </a:r>
            <a:r>
              <a:rPr lang="en-GB" sz="1800" baseline="30000" dirty="0"/>
              <a:t>2</a:t>
            </a:r>
            <a:r>
              <a:rPr lang="en-GB" sz="1800" dirty="0" smtClean="0"/>
              <a:t>)</a:t>
            </a:r>
          </a:p>
          <a:p>
            <a:endParaRPr lang="en-GB" sz="1800" dirty="0" smtClean="0"/>
          </a:p>
          <a:p>
            <a:endParaRPr lang="en-GB" sz="1800" dirty="0" smtClean="0"/>
          </a:p>
          <a:p>
            <a:r>
              <a:rPr lang="en-GB" sz="1800" dirty="0" smtClean="0"/>
              <a:t>Efficiencies of around 40% are achievable but are typically around 20% in commercial devices</a:t>
            </a:r>
            <a:endParaRPr lang="en-US" sz="1800" dirty="0" smtClean="0"/>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4"/>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621725626"/>
              </p:ext>
            </p:extLst>
          </p:nvPr>
        </p:nvGraphicFramePr>
        <p:xfrm>
          <a:off x="2061497" y="5181600"/>
          <a:ext cx="880806" cy="546100"/>
        </p:xfrm>
        <a:graphic>
          <a:graphicData uri="http://schemas.openxmlformats.org/presentationml/2006/ole">
            <mc:AlternateContent xmlns:mc="http://schemas.openxmlformats.org/markup-compatibility/2006">
              <mc:Choice xmlns:v="urn:schemas-microsoft-com:vml" Requires="v">
                <p:oleObj spid="_x0000_s51223" name="Equation" r:id="rId5" imgW="634680" imgH="393480" progId="Equation.3">
                  <p:embed/>
                </p:oleObj>
              </mc:Choice>
              <mc:Fallback>
                <p:oleObj name="Equation" r:id="rId5" imgW="634680" imgH="393480" progId="Equation.3">
                  <p:embed/>
                  <p:pic>
                    <p:nvPicPr>
                      <p:cNvPr id="0" name=""/>
                      <p:cNvPicPr/>
                      <p:nvPr/>
                    </p:nvPicPr>
                    <p:blipFill>
                      <a:blip r:embed="rId6"/>
                      <a:stretch>
                        <a:fillRect/>
                      </a:stretch>
                    </p:blipFill>
                    <p:spPr>
                      <a:xfrm>
                        <a:off x="2061497" y="5181600"/>
                        <a:ext cx="880806" cy="546100"/>
                      </a:xfrm>
                      <a:prstGeom prst="rect">
                        <a:avLst/>
                      </a:prstGeom>
                    </p:spPr>
                  </p:pic>
                </p:oleObj>
              </mc:Fallback>
            </mc:AlternateContent>
          </a:graphicData>
        </a:graphic>
      </p:graphicFrame>
      <p:pic>
        <p:nvPicPr>
          <p:cNvPr id="51205" name="Picture 5" descr="evolution of sc efficien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981200"/>
            <a:ext cx="3077027" cy="2093767"/>
          </a:xfrm>
          <a:prstGeom prst="rect">
            <a:avLst/>
          </a:prstGeom>
          <a:noFill/>
          <a:extLst>
            <a:ext uri="{909E8E84-426E-40DD-AFC4-6F175D3DCCD1}">
              <a14:hiddenFill xmlns:a14="http://schemas.microsoft.com/office/drawing/2010/main">
                <a:solidFill>
                  <a:srgbClr val="FFFFFF"/>
                </a:solidFill>
              </a14:hiddenFill>
            </a:ext>
          </a:extLst>
        </p:spPr>
      </p:pic>
      <p:sp>
        <p:nvSpPr>
          <p:cNvPr id="449" name="Content Placeholder 1"/>
          <p:cNvSpPr>
            <a:spLocks noGrp="1"/>
          </p:cNvSpPr>
          <p:nvPr>
            <p:ph sz="half" idx="1"/>
          </p:nvPr>
        </p:nvSpPr>
        <p:spPr>
          <a:xfrm>
            <a:off x="5410200" y="4495800"/>
            <a:ext cx="3657600" cy="1838036"/>
          </a:xfrm>
          <a:solidFill>
            <a:schemeClr val="accent6">
              <a:lumMod val="60000"/>
              <a:lumOff val="40000"/>
              <a:alpha val="64000"/>
            </a:schemeClr>
          </a:solidFill>
        </p:spPr>
        <p:txBody>
          <a:bodyPr>
            <a:noAutofit/>
          </a:bodyPr>
          <a:lstStyle/>
          <a:p>
            <a:pPr marL="0" indent="0">
              <a:buNone/>
            </a:pPr>
            <a:r>
              <a:rPr lang="en-GB" sz="1600" dirty="0" smtClean="0"/>
              <a:t>Example - </a:t>
            </a:r>
            <a:r>
              <a:rPr lang="en-GB" sz="1600" dirty="0"/>
              <a:t>a solar panel with 20% efficiency and an area of 1 m² will </a:t>
            </a:r>
            <a:r>
              <a:rPr lang="en-GB" sz="1600" dirty="0" smtClean="0"/>
              <a:t>produce 440 kWh </a:t>
            </a:r>
            <a:r>
              <a:rPr lang="en-GB" sz="1600" dirty="0"/>
              <a:t>of energy per </a:t>
            </a:r>
            <a:r>
              <a:rPr lang="en-GB" sz="1600" dirty="0" smtClean="0"/>
              <a:t>year in tropical and sub-tropical locations but only 175 </a:t>
            </a:r>
            <a:r>
              <a:rPr lang="en-GB" sz="1600" dirty="0"/>
              <a:t>kWh annual energy yield in southern England </a:t>
            </a:r>
            <a:endParaRPr lang="en-US" sz="1600" dirty="0" smtClean="0"/>
          </a:p>
        </p:txBody>
      </p:sp>
    </p:spTree>
    <p:extLst>
      <p:ext uri="{BB962C8B-B14F-4D97-AF65-F5344CB8AC3E}">
        <p14:creationId xmlns:p14="http://schemas.microsoft.com/office/powerpoint/2010/main" val="37957657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Structure of a Solar Cell</a:t>
            </a:r>
            <a:endParaRPr lang="en-GB" dirty="0"/>
          </a:p>
        </p:txBody>
      </p:sp>
      <p:sp>
        <p:nvSpPr>
          <p:cNvPr id="14" name="Content Placeholder 1"/>
          <p:cNvSpPr>
            <a:spLocks noGrp="1"/>
          </p:cNvSpPr>
          <p:nvPr>
            <p:ph sz="half" idx="1"/>
          </p:nvPr>
        </p:nvSpPr>
        <p:spPr>
          <a:xfrm>
            <a:off x="228599" y="1895764"/>
            <a:ext cx="4267201" cy="1838036"/>
          </a:xfrm>
        </p:spPr>
        <p:txBody>
          <a:bodyPr>
            <a:noAutofit/>
          </a:bodyPr>
          <a:lstStyle/>
          <a:p>
            <a:r>
              <a:rPr lang="en-GB" sz="1800" dirty="0"/>
              <a:t>A typical solar cell consists of a glass or plastic cover, an anti-reflective layer, a front contact to allow electrons to enter a circuit, a back contact to allow them to complete the circuit, and the semiconductor layers where the electrons begin and complete their </a:t>
            </a:r>
            <a:r>
              <a:rPr lang="en-GB" sz="1800" dirty="0" smtClean="0"/>
              <a:t>journey</a:t>
            </a:r>
          </a:p>
          <a:p>
            <a:r>
              <a:rPr lang="en-GB" sz="1800" dirty="0"/>
              <a:t>Because the amount of power produced by a single solar cell is relatively small, one to two watts, designers group solar cells together to form modules (panels) that supply a more useful level of voltage, current, and </a:t>
            </a:r>
            <a:r>
              <a:rPr lang="en-GB" sz="1800" dirty="0" smtClean="0"/>
              <a:t>power</a:t>
            </a:r>
          </a:p>
          <a:p>
            <a:pPr lvl="1"/>
            <a:r>
              <a:rPr lang="en-GB" sz="1600" dirty="0" smtClean="0"/>
              <a:t> </a:t>
            </a:r>
            <a:r>
              <a:rPr lang="en-GB" sz="1600" dirty="0"/>
              <a:t>Solar cells may be connected in series to produce higher </a:t>
            </a:r>
            <a:r>
              <a:rPr lang="en-GB" sz="1600" dirty="0" smtClean="0"/>
              <a:t>voltages</a:t>
            </a:r>
            <a:endParaRPr lang="en-US" sz="1600" dirty="0" smtClean="0"/>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981200"/>
            <a:ext cx="3393440" cy="4241800"/>
          </a:xfrm>
          <a:prstGeom prst="rect">
            <a:avLst/>
          </a:prstGeom>
        </p:spPr>
      </p:pic>
    </p:spTree>
    <p:extLst>
      <p:ext uri="{BB962C8B-B14F-4D97-AF65-F5344CB8AC3E}">
        <p14:creationId xmlns:p14="http://schemas.microsoft.com/office/powerpoint/2010/main" val="553621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PV Stations</a:t>
            </a:r>
            <a:endParaRPr lang="en-GB" dirty="0"/>
          </a:p>
        </p:txBody>
      </p:sp>
      <p:sp>
        <p:nvSpPr>
          <p:cNvPr id="14" name="Content Placeholder 1"/>
          <p:cNvSpPr>
            <a:spLocks noGrp="1"/>
          </p:cNvSpPr>
          <p:nvPr>
            <p:ph sz="half" idx="1"/>
          </p:nvPr>
        </p:nvSpPr>
        <p:spPr>
          <a:xfrm>
            <a:off x="228599" y="1895764"/>
            <a:ext cx="4267201" cy="1838036"/>
          </a:xfrm>
        </p:spPr>
        <p:txBody>
          <a:bodyPr>
            <a:noAutofit/>
          </a:bodyPr>
          <a:lstStyle/>
          <a:p>
            <a:r>
              <a:rPr lang="en-GB" sz="1800" dirty="0" smtClean="0"/>
              <a:t>A Solar </a:t>
            </a:r>
            <a:r>
              <a:rPr lang="en-GB" sz="1800" dirty="0"/>
              <a:t>PV station </a:t>
            </a:r>
            <a:r>
              <a:rPr lang="en-GB" sz="1800" dirty="0" smtClean="0"/>
              <a:t>(sometimes called a solar farm or  </a:t>
            </a:r>
            <a:r>
              <a:rPr lang="en-GB" sz="1800" dirty="0"/>
              <a:t>PV farm, solar plant, solar power plant or PV power plant) </a:t>
            </a:r>
            <a:r>
              <a:rPr lang="en-GB" sz="1800" dirty="0" smtClean="0"/>
              <a:t>feeds power directly into the grid using arrays  of PV panels</a:t>
            </a:r>
          </a:p>
          <a:p>
            <a:r>
              <a:rPr lang="en-GB" sz="1800" dirty="0" smtClean="0"/>
              <a:t>It would typically comprise </a:t>
            </a:r>
          </a:p>
          <a:p>
            <a:pPr lvl="1"/>
            <a:r>
              <a:rPr lang="en-GB" sz="1400" dirty="0"/>
              <a:t>Power inverters that convert the direct current (DC), generated by the solar panels into alternating current (AC</a:t>
            </a:r>
            <a:r>
              <a:rPr lang="en-GB" sz="1400" dirty="0" smtClean="0"/>
              <a:t>)</a:t>
            </a:r>
          </a:p>
          <a:p>
            <a:pPr lvl="1"/>
            <a:r>
              <a:rPr lang="en-GB" sz="1400" dirty="0" smtClean="0"/>
              <a:t>A tracking system to maximize solar energy input at different times of day</a:t>
            </a:r>
            <a:endParaRPr lang="en-GB" sz="1400" dirty="0"/>
          </a:p>
          <a:p>
            <a:pPr lvl="1"/>
            <a:r>
              <a:rPr lang="en-GB" sz="1400" dirty="0"/>
              <a:t>A monitoring system to control the parameters of the solar power </a:t>
            </a:r>
            <a:r>
              <a:rPr lang="en-GB" sz="1400" dirty="0" smtClean="0"/>
              <a:t>plant</a:t>
            </a:r>
            <a:endParaRPr lang="en-GB" sz="1400" dirty="0"/>
          </a:p>
          <a:p>
            <a:pPr lvl="1"/>
            <a:r>
              <a:rPr lang="en-GB" sz="1400" dirty="0"/>
              <a:t>Measurement units to monitor the performance of the system and control the amount of electricity to sell it using the "green" </a:t>
            </a:r>
            <a:r>
              <a:rPr lang="en-GB" sz="1400" dirty="0" smtClean="0"/>
              <a:t>tariff</a:t>
            </a:r>
            <a:endParaRPr lang="en-GB" sz="1400" dirty="0"/>
          </a:p>
          <a:p>
            <a:pPr lvl="1"/>
            <a:r>
              <a:rPr lang="en-GB" sz="1400" dirty="0"/>
              <a:t>The supporting steel structures for placing solar panels on the ground, roof, </a:t>
            </a:r>
            <a:r>
              <a:rPr lang="en-GB" sz="1400" dirty="0" err="1" smtClean="0"/>
              <a:t>etc</a:t>
            </a:r>
            <a:endParaRPr lang="en-GB" sz="1400" dirty="0"/>
          </a:p>
          <a:p>
            <a:endParaRPr lang="en-US" sz="1600" dirty="0" smtClean="0"/>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6322" name="Picture 2" descr="Solar power plant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207" y="2514600"/>
            <a:ext cx="444799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806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PV Stations</a:t>
            </a:r>
            <a:endParaRPr lang="en-GB" dirty="0"/>
          </a:p>
        </p:txBody>
      </p:sp>
      <p:sp>
        <p:nvSpPr>
          <p:cNvPr id="14" name="Content Placeholder 1"/>
          <p:cNvSpPr>
            <a:spLocks noGrp="1"/>
          </p:cNvSpPr>
          <p:nvPr>
            <p:ph sz="half" idx="1"/>
          </p:nvPr>
        </p:nvSpPr>
        <p:spPr>
          <a:xfrm>
            <a:off x="228599" y="1895764"/>
            <a:ext cx="4267201" cy="1838036"/>
          </a:xfrm>
        </p:spPr>
        <p:txBody>
          <a:bodyPr>
            <a:noAutofit/>
          </a:bodyPr>
          <a:lstStyle/>
          <a:p>
            <a:r>
              <a:rPr lang="en-GB" sz="1800" dirty="0" smtClean="0"/>
              <a:t>The world’s largest Solar </a:t>
            </a:r>
            <a:r>
              <a:rPr lang="en-GB" sz="1800" dirty="0"/>
              <a:t>PV station </a:t>
            </a:r>
            <a:r>
              <a:rPr lang="en-GB" sz="1800" dirty="0" smtClean="0"/>
              <a:t>is </a:t>
            </a:r>
            <a:r>
              <a:rPr lang="en-GB" sz="1800" dirty="0" err="1" smtClean="0"/>
              <a:t>Olmedilla</a:t>
            </a:r>
            <a:r>
              <a:rPr lang="en-GB" sz="1800" dirty="0" smtClean="0"/>
              <a:t> PV Park in Spain</a:t>
            </a:r>
          </a:p>
          <a:p>
            <a:r>
              <a:rPr lang="en-GB" sz="1800" dirty="0" smtClean="0"/>
              <a:t>It uses </a:t>
            </a:r>
            <a:r>
              <a:rPr lang="en-GB" sz="1800" dirty="0"/>
              <a:t>162,000 flat solar photovoltaic panels to deliver 60 </a:t>
            </a:r>
            <a:r>
              <a:rPr lang="en-GB" sz="1800" dirty="0" smtClean="0"/>
              <a:t>MW of </a:t>
            </a:r>
            <a:r>
              <a:rPr lang="en-GB" sz="1800" dirty="0"/>
              <a:t>electricity on a sunny </a:t>
            </a:r>
            <a:r>
              <a:rPr lang="en-GB" sz="1800" dirty="0" smtClean="0"/>
              <a:t>day</a:t>
            </a:r>
          </a:p>
          <a:p>
            <a:r>
              <a:rPr lang="en-GB" sz="1800" dirty="0" smtClean="0"/>
              <a:t>A number of similarly large parks are under construction in the Mojave desert in California</a:t>
            </a:r>
          </a:p>
          <a:p>
            <a:r>
              <a:rPr lang="en-GB" sz="1800" dirty="0"/>
              <a:t>In the UK </a:t>
            </a:r>
            <a:r>
              <a:rPr lang="en-GB" sz="1800" dirty="0" smtClean="0"/>
              <a:t>installed </a:t>
            </a:r>
            <a:r>
              <a:rPr lang="en-GB" sz="1800" dirty="0"/>
              <a:t>capacity had reached 1,000 </a:t>
            </a:r>
            <a:r>
              <a:rPr lang="en-GB" sz="1800" dirty="0" smtClean="0"/>
              <a:t>MW from smaller domestic systems</a:t>
            </a:r>
          </a:p>
          <a:p>
            <a:r>
              <a:rPr lang="en-GB" sz="1800" dirty="0" smtClean="0"/>
              <a:t>Whilst growth has been impressive over the past decade, it still only  represents a small part of the UK renewable energy capacity</a:t>
            </a:r>
            <a:endParaRPr lang="en-US" sz="1800" dirty="0" smtClean="0"/>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854" y="1676400"/>
            <a:ext cx="2744345" cy="2057400"/>
          </a:xfrm>
          <a:prstGeom prst="rect">
            <a:avLst/>
          </a:prstGeom>
        </p:spPr>
      </p:pic>
      <p:sp>
        <p:nvSpPr>
          <p:cNvPr id="5" name="TextBox 4"/>
          <p:cNvSpPr txBox="1"/>
          <p:nvPr/>
        </p:nvSpPr>
        <p:spPr>
          <a:xfrm>
            <a:off x="6019226" y="1313538"/>
            <a:ext cx="2895600" cy="307777"/>
          </a:xfrm>
          <a:prstGeom prst="rect">
            <a:avLst/>
          </a:prstGeom>
          <a:noFill/>
        </p:spPr>
        <p:txBody>
          <a:bodyPr wrap="square" rtlCol="0">
            <a:spAutoFit/>
          </a:bodyPr>
          <a:lstStyle/>
          <a:p>
            <a:r>
              <a:rPr lang="en-GB" sz="1400" dirty="0" err="1"/>
              <a:t>Olmedilla</a:t>
            </a:r>
            <a:r>
              <a:rPr lang="en-GB" sz="1400" dirty="0"/>
              <a:t> Photovoltaic Park, Spain</a:t>
            </a:r>
          </a:p>
        </p:txBody>
      </p:sp>
      <p:pic>
        <p:nvPicPr>
          <p:cNvPr id="57346" name="Picture 2" descr="renewables share u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038600"/>
            <a:ext cx="2825661" cy="26000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10200" y="4038600"/>
            <a:ext cx="2514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24787" y="3954895"/>
            <a:ext cx="3123626" cy="307777"/>
          </a:xfrm>
          <a:prstGeom prst="rect">
            <a:avLst/>
          </a:prstGeom>
          <a:noFill/>
        </p:spPr>
        <p:txBody>
          <a:bodyPr wrap="square" rtlCol="0">
            <a:spAutoFit/>
          </a:bodyPr>
          <a:lstStyle/>
          <a:p>
            <a:r>
              <a:rPr lang="en-GB" sz="1400" dirty="0"/>
              <a:t>UK Renewable Energy Growth In 2012</a:t>
            </a:r>
          </a:p>
        </p:txBody>
      </p:sp>
    </p:spTree>
    <p:extLst>
      <p:ext uri="{BB962C8B-B14F-4D97-AF65-F5344CB8AC3E}">
        <p14:creationId xmlns:p14="http://schemas.microsoft.com/office/powerpoint/2010/main" val="12427357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Domestic Solar Power</a:t>
            </a:r>
            <a:endParaRPr lang="en-GB" dirty="0"/>
          </a:p>
        </p:txBody>
      </p:sp>
      <p:sp>
        <p:nvSpPr>
          <p:cNvPr id="14" name="Content Placeholder 1"/>
          <p:cNvSpPr>
            <a:spLocks noGrp="1"/>
          </p:cNvSpPr>
          <p:nvPr>
            <p:ph sz="half" idx="1"/>
          </p:nvPr>
        </p:nvSpPr>
        <p:spPr>
          <a:xfrm>
            <a:off x="228599" y="1895764"/>
            <a:ext cx="4800601" cy="1838036"/>
          </a:xfrm>
        </p:spPr>
        <p:txBody>
          <a:bodyPr>
            <a:noAutofit/>
          </a:bodyPr>
          <a:lstStyle/>
          <a:p>
            <a:r>
              <a:rPr lang="en-GB" sz="1800" dirty="0" smtClean="0"/>
              <a:t>Domestic systems are either direct water heaters or PV panels to provide power (to sell back to the grid)</a:t>
            </a:r>
          </a:p>
          <a:p>
            <a:r>
              <a:rPr lang="en-GB" sz="1800" dirty="0" smtClean="0"/>
              <a:t>Other components include an inverter to convert the DC output to AC and a meter to monitor the amount of power fed back</a:t>
            </a:r>
          </a:p>
          <a:p>
            <a:r>
              <a:rPr lang="en-GB" sz="1800" dirty="0" smtClean="0"/>
              <a:t>More sophisticated systems might incorporate a GPS tracker</a:t>
            </a:r>
          </a:p>
          <a:p>
            <a:r>
              <a:rPr lang="en-GB" sz="1800" dirty="0"/>
              <a:t>In the UK, PV installations are generally considered permitted development and don't require planning </a:t>
            </a:r>
            <a:r>
              <a:rPr lang="en-GB" sz="1800" dirty="0" smtClean="0"/>
              <a:t>permission</a:t>
            </a:r>
          </a:p>
          <a:p>
            <a:pPr lvl="1"/>
            <a:r>
              <a:rPr lang="en-GB" sz="1600" dirty="0" smtClean="0"/>
              <a:t>You would typically get 0.2kW peak power for a 1m</a:t>
            </a:r>
            <a:r>
              <a:rPr lang="en-GB" sz="1600" baseline="30000" dirty="0" smtClean="0"/>
              <a:t>2</a:t>
            </a:r>
            <a:r>
              <a:rPr lang="en-GB" sz="1600" dirty="0" smtClean="0"/>
              <a:t> panel</a:t>
            </a:r>
          </a:p>
          <a:p>
            <a:pPr lvl="1"/>
            <a:r>
              <a:rPr lang="en-GB" sz="1600" dirty="0" smtClean="0"/>
              <a:t>Feed-in tariffs apply for domestic solar power</a:t>
            </a:r>
          </a:p>
          <a:p>
            <a:pPr lvl="2"/>
            <a:r>
              <a:rPr lang="en-GB" sz="1400" dirty="0" smtClean="0"/>
              <a:t>You get paid for all the electricity you generate (even if you use it yourself) as well as all electricity you export to the grid</a:t>
            </a:r>
          </a:p>
          <a:p>
            <a:endParaRPr lang="en-US" sz="1600" dirty="0" smtClean="0"/>
          </a:p>
        </p:txBody>
      </p:sp>
      <p:sp>
        <p:nvSpPr>
          <p:cNvPr id="2" name="AutoShape 4"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AQERUUDw8QEBUSGBAXFRIUEhYVGBAXFBIiGhQdExQbHCkhGBonGxQXITMiJSksMC4vGR8zODMtNygtLisBCgoKDg0OGxAQGywmHyI3NC4yLzU0KywsNC4tLzIsNy03LDQ0LSwsMCwsNCwsLCwsLCwsLCw1NCwsLCwsLCwvLP/AABEIAKgBLAMBEQACEQEDEQH/xAAcAAEAAgMBAQEAAAAAAAAAAAAABgcDBAUBAgj/xABREAABAwIBBQkJCwoGAgMAAAABAAIDBBESBSFUk9EGBxMVFjE0c7MUIjNBUVNhcpQXIzI1UnF0gZGy00JVY2WhtMTS1OMkYoKSwvCxwYOio//EABsBAQACAwEBAAAAAAAAAAAAAAACAwQFBgEH/8QAOhEBAAEBAwUNCAIDAQEAAAAAAAECAwQREhUhMVEFFBYzNEFSYXGRobHRBhMyU4HB4fBiciI1svEj/9oADAMBAAIRAxEAPwC18i5JpjTQk00BJihz8EzP3g9CDc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A4npdFp9UzYgcT0ui0+qZsQOJ6XRafVM2IHE9LotPqmbEDiel0Wn1TNiBxPS6LT6pmxBAN8DJ8DalgbBE0cE3MI2j8t3oQT/ACH0aDqoezCDeQatVlCKJ8THuAdO5zIx8pzYy8//AFYf2INpAQEBAQcfK+X2UznhzHOEMbZpXD8iNzy0ED8o96428jfKQEGqd1bAQ3gXYzI+HBe5bI3GbGw8ccTnj0FvlQatRunkkDDFFLABPQseZQ0G0/Bucx8Z75rsE1j5C0oMx3XNL2RshMjpXwsZhkbgcJYZZGOx8xFqd/NfnFroO1kmvbUwxzMDmiRodhda7fKDbNcG4zINxAQEBAQEBAQEBAQEBAQEBAQEBAQEBAQEFd74nSWdU3tHIJtkPo0HVQ9mEG8goTfo3YPhyxSiEk8X8HI5oPwnyEOcD/8AHhH+ooL2pp2yMa9hu17WuafKHC4/YUGVAQEGtlKtZTwyTSmzImPe4+RrG3P7Ag5+SaU1MEMtbDHwzmBzmgGzA52NrHZ++w97z5ri6DdnyXA/FiiYcbmvcbWJe1oa12IZ8Qa0C/kCD5dkenN7xNOJ8ch5874wAxx9IDR9gQc+o3K0xMJiaIeBkZJZgPfhkUkbW3vdrQJ3WtzZvFmQdqCFsbQyNrWNaAGtaLBoHMAPEEGRAQEBAQEBAQEBAQEBAQEBAQEBAQEBAQEFd74nSWdU3tHIJtkPo0HVQ9mEG8grfdpuRye/KNA59JG41U9QJycXv1qV7hiz+ItB+pBJKPdFk+nYIYnFjYC6IMEchDOCcWEA25gW2WXZXG2tKcqmNHbCM1RDPyuovOu1b9iszbeNnjBlwcrqLzrtW/Ymbbxs8YMuDldReddq37EzbeNnjBlwj26rdLS1LqelbI7BJI2WoOB495p3B+Hmzh8mBvzYlCbhbxVFOGntgyoSHldReddq37FPNt42eMGXByuovOu1b9iZtvGzxgy4Y6jdpQsY57pXBrGuc48E/MGi58XkCjVufb0xjMeMGVDvxvDgCOYgEfMVhJOblTL9PTPbHM8tc9r3NAY51w0gOzgZs7grrG7120zFEankzENbldReddq37Fk5tvGzxh5lwcrqLzrtW/Ymbbxs8YMuDldReddq37EzbeNnjBlwcrqLzrtW/Ymbbxs8YMuDldReddq37EzbeNnjBlwcrqLzrtW/Ymbbxs8YMuDldReddq37EzbeNnjBlw3sk5Xhqg8wOLhG7A67XNs7AHeMZ8z2rDtLOqzrmirXD2JxZspV0dPE6WUlrGAFxAJtc25hnPOo0xNUxEc71yzuuovOu1b9izs23jZ4wjlwcrqLzrtW/Ymbbxs8YMuDldReddq37EzbeNnjBlwcrqLzrtW/Ymbbxs8YMuDldReddq37EzbeNnjBlwcrqLzrtW/Ymbbxs8YMuDldReddq37EzbeNnjBlwy0e6akmlbFHI4vfiwjA4Xwi5zkWGZUW11tbGMa4exVEuwsd6ICAgICAgrvfE6Szqm9o5BNsh9Gg6qHswg3kES3XdPyV9Iqf3N6CEz+Fn6+r/eHLptz+T0/vOpq1vlZqIgIOXkf3x8s55pHYI+riJAI9Zxc75rLGsP8AOqq026I7I9Up2OoslEQaWXei1HU1HZFV23Fy9hddF4Nnqs+6uQXoHvi9Lp+pqe1jW13J4yrsQr1I6t8qEBAQEBAQTPez8FU/SP4aJcvf+U1/TyhdTqdLd78X1Hqt7QKix4yntjzezqV248/1rrscIUPljweYg/MQUiYnUPV6PGvBvYg2zGx5jbx+ReRMSPV6AIPMQUxxBB0tyvxhT/NUdktTutxdPb9pTo1rTWiWiAgICAgIK73xOks6pvaOQTbIfRoOqh7MIN5BEt13T8lfSKn9zeghM/hZ+vq/3hy6bc/k9P7zqa9b5WaiINDLc7mxYYzaSYtij9BfmJ/0txO+pUXiqYowjXOiP3q1vYbdNA2NjWMFmsa1rR6Giw/8K2iiKKYpjmeSyKQINLLvRajqajsiq7bi5ewuui8Gz1WfdXIL0D3xel0/U1Haxra7k8ZV2IV6kdW+VCAgICAgIJnvZ+CqfpH8NEuXv/Ka/p5Qup1Olu9+L6j1W9oFRY8ZT2x5vZ1KxylGXBthiDZGOc0flNB8njsbG3jsuptaZmIwUw16hz8V42SNbZ2ItaA57g33uwPiGf67eJV144/4xOD1ovdWi5GMuxvGEBuHD3ICC248/cA/+lTjb/v9fU0EgnBkdE2cB5fa474nuUCMkHySN/6En3kTM0xOn09Xuhln4ZzXAifEHRkBos1zLsJwkflWxXHPe/ispT7yYnHHHR3aHmh67ugcJgEgz1Bjs0C7y4cHizZ22vnPpv4kn3mnDrw7TQyUZqOFGMyFpNWCCBhAEg4C2a473Fby+NTs/eZenVp89BOGCT7lfjCm+ao7JYm63F09v2lKhaa0SwQEBAQEBBXe+J0lnVN7RyCbZD6NB1UPZhBy91xPvID3RXL7ysp3TPjbYXLCDaMi4OJwcLDmQRqStM1Xkw4pXsFTOI3TBvCPb3FIMbi3MWuLSRmB57gIOHP4Wfr6v94cum3P5PT+86mvW+VmoiDls9+qiedtM3COtkF3/ZHhH+srFj/O2x5qfOfx5paodRZSIgINLLvRajqajsiq7bi5ewuui8Gz1WfdXIL0D3xel0/U1Haxra7k8ZV2IV6kdW+VCAgICAgIJnvZ+CqfpH8NEuXv/Ka/p5Qup1Olu9+L6j1W9oFRY8ZT2x5vZ1K7K6+FDxBo1tQ9kjAxuMFsxLLht8GGxuRz5z9qx7W0qprjDrewwPy2zDiawuaWOkbY84a1riDcZnWkGb0Z7KM3qMMYjmxe4Pivyq4RzBjC2SJk7icQIbwYFiDbvr4hmt5VG0vE5NURGmInwMHYGxZcakRejpblfjCm+ao7Jandbi6e37SsoWmtEsEBAQEBAQV3vidJZ1Te0cgm2Q+jQdVD2YQcbdtSmXudreDJ4T4MsBnZ3ww3ezhY+9BcCc5+YoOHPRxRT5H4JsDcc9QXGGLgmPcKJ7btZc2Gbyn5zzoI/P4Wfr6v94cum3P5PT+86mvW+VmosNdVNhjfI7mY0uPpt4h6TzKFpXFFM1TzPYYMjUrooWh/hHXfIfLI83f9hNvmAULvRNFEY650z2yS3Vc8EBBpZd6LUdTUdkVXbcXL2F10Xg2eqz7q5Bege+L0un6mo7WNbXcnjKuxCvUjq3yoQEBAQEBBM97PwVT9I/holy9/5TX9PKF1Op0t3vxfUeq3tAqLHjKe2PN7OpXZXXwoeIMc1Ox/wmh1rjP5Dzj5jYZlGqimrWMTsnQkkmJmfEDm5w4DF9thf5goTY0TzPcZJcnQvvjiY6+K9xe+IAOv5QQ0XHoCTY2c64MZbICth4IOluV+MKf5qjslqd1uLp7ftKyhaa0SwQEBAQEBBXe+J0lnVN7RyCbZD6NB1UPZhBwt8BgdHC17ZHMfIG2jbRlznkWjA7rOHOTaze+Jt4roOdlBhbNkQEPBEs4s8RhwtRPzOEXvYPqZvIgrDL+X54qupYzg8LaiqtdhJzzOOc4vSt/crWabCmP3WzrHc6LWiK8rDHqaHKip/Q/7D/Msr387FuaY6fg1K3dFUSljHcFYFshAYbHAe9Du+5sVj9Sotbaa6oo+s/T8oZsiK4pirr1NvlRU/of9h/mV/v52J5ojp+Byoqf0OrP8ye/nYZop6fgcqKn9Dqz/ADJ7+dhminp+Byoqf0OrP8ye/nYZop6fg18o7pKh8MjTwVnRytNmG9iwg275V2tvPu6tHNKNe5cUUzVlatOp+m6LwbPVZ91c01yB74vS6fqajtY1tdyeMq7EK9SOrfKhAQEBAQEEz3s/BVP0j+GiXL3/AJTX9PKF1OpIsv5N7qp5IcfB8IAMeHFhsQR3txfmWLTVNMxMcySJ8gJ9PZ7L/dWwzpbdSGRByAn09nsv91M6W3UZEHICfT2ey/3UzpbdRkQcgJ9PZ7L/AHUzpbdRkQcgJ9PZ7L/dTOlt1GRByAn09nsv91M6W3UZEHICfT2ey/3V7nS26jIhmoNxNRBMyZldGXx48IdSnCcbbG9pbrHvF7tLeIirDQ9imISLJWUpHvfDUMbHNEGuOAksljeSGvjJzjO1wLTnBHjBBOKk6iAgICAgIK73xOks6pvaOQTbIfRoOqh7MINLdQ2DAzhqt9IcXeSR8GXEjOQBIx4I70H4PiQcHKwjFRkbgXF7OGqML3c7/wDByXJzDOTc8yCmd1fT6v6RU9qVurpxUfvO6C48RT9fNylkMp8MjsXG9y631ADMP/P2qMU4TM7UKaMKpq2vtSTEBAQYqvwb/Vf91QteLq7J8ldvxVXZPk/WdF4Nnqs+6tA5lG91+5easlikhqIoTGyVhEkLpQ4Pc03GGRlrYPTzrIu15qsJmaY1vJjFxeQNdp1J7HL/AFCzM7WuyEciDkDXadSexy/1CZ2tdkGRByBrtOpPY5f6hM7WuyDIg5A12nUnscv9QmdrXZBkQcga7TqT2OX+oTO1rsgyIOQNdp1J7HL/AFCZ2tdkGRByBrtOpPY5f6hM7WuyDIhJtyGQZKKORsszJnSyGQuZGY2j3trAA0vceaPy+NYFtaza1zXPP/4lEYRg7yqeiAgICAgICAg4uUDhrqV3y2VcZ9OZjx2ZQdpAQEBAQEFd74nSWdU3tHIJtkPo0HVQ9mEHL3Xyhgidw7KcgvHCyVAgYLtzgvLHXJsLNzcxPisg42U34p8ikkuvNUHEX8Ji/wAHJnD7DEPGDYXFswQU/uppnmuqiC23dFTzg+dKZ39x/wDPJxw63Yblbl2ttdabSmqIiceadsuX3HJ8pn2FM/fw8WxzLb9Onuk7jk+Uz7Cmfv4eJmW36dPdJ3HJ8pn2FM/fw8TMtv06e6TuOT5TPsKZ+/h4mZbfp090nccnymfYUz9/DxMy2/Tp7pO45PlM+wpn7+HiZlt+nT3SxVVLIGPOJmZrvEfkpnvL/wAMjXo17VF53HtqbGuqa6dETzTsfq6jPvbPVZ91HCohu/3aS5NkhZFBHLwrZXEvc5uHA5ozWH+f9iptraLKImYbPczcyq/11UU1RGEY7UW91qq0On1j9ixt/wBPRbrgla/Njun1PdaqtDp9Y/Ym/wCnonBK1+bHdPqe61VaHT6x+xN/09E4JWvzY7p9T3WqrQ6fWP2Jv+nonBK1+bHdPqe61VaHT6x+xN/09E4JWvzY7p9T3WqrQ6fWP2Jv+nonBK1+bHdPqe61VaHT6x+xN/09E4JWvzY7p9U53B7pH5RgfJJEyIskMdmuLgQGNdfOP8/7FmWVeXRFW1zl+us3S8VWEzjNOGntiJ+6SqbFEBAQEBAQEBBwN1rnMFO+IB87Jm8BEThE7nRObIwu/JHBGR2KxtgvY2sg4+Uq6ds854R0Zi4se5jZ3OwBziZmRxWtIXAYbZr3BGdBsT7rzwhZFwLwXMa1xuMN60U7g5uK5ILic4bnbzEG6DTr900ksb2F8cDo30/fNe5rpiMpGF3Bi4IbaEXF3eEwn/MG3R7rzI6QOdTsDXRxtscZbK6aRr2P78czYWnEcIJd6EHuTt1cs3BODIsMgobsBJee6SQ4tdexDMOLm5r5xa5CXoK73xOks6pvaOQTbIfRoOqh7MIOXuqcccIDqqMgyEOghjlxHDYtc17XeIk5h4ufnQcjKznGoyMXl7nGaouZAwPP+Dk+GGd6D6BmQVTuj6ZVfSKntStLe+Nl9M9n/wDX2f185c9Y7dCAgICAgwV3gn+q/wC6p2Xxx2sW/cmtP6z5S/UFF4Nnqs+6t++Rwqrfs6RS9XU/fYsG/wDwQ6r2T5Radn3V2tW7wQEBAQEBBb+8v0Ob6Q7sI1urrxNP7zy+Ybv/AOxtfp/zSsBZDUCAgICAgICAg4uUu+rqRvyG1ctvJZjYwf8A9iEHX4Jt74W38thf7UAxN+S37AgcE35LfH4h4+dBo0WRIIXFzGEmzgC4l1g6TG4C/lcb3NzzeRBmhyfGyV8rR30gYD5AGXw4R4vhH7UG2grvfE6Szqm9o5BNsh9Gg6qHswg5m6+qMIhe2bufvw10xLbMY4gPBDmOBNs4Gb4PP4iHErw3hsi4cduFqLGT4br0cnfOzDOefmHPzBBVm6PplV9Iqe1K0t742X0z2f8A9fZ/Xzlz1jt0ICAgICDBXeCf6r/uqdl8cdrFv3JrT+s+Uv1BReDZ6rPurfvkcKq37OkUvV1P32LBv/wQ6r2T5Radn3V2tW7wQEBAQEBBb+8v0Ob6Q7sI1urrxNP7zy+Ybv8A+xtfp/zSl+6LKvcdNLOWcJwTcWC+HFnta9jbnV8zhGLV2dE11xRGuZw71f8Auvfq8+0D8NYm/rPrdBwWvu2nvn0Pde/V59oH4ab+s+s4LX3bT3z6Huvfq8+0D8NN/WfWcFr7tp759D3Xv1efaB+Gm/rPrOC192098+h7r36vPtA/DTf1n1nBa+7ae+fQ9179Xn2gfhpv6z6zgtfdtPfPoe69+rz7QPw039Z9ZwWvu2nvn0b+Q98eWtnbBDQNa94eQX1NmjCLm9oyVbZXii1nClgX/ci8XGiK7WYwmcNEz27IS7JeTpGyPnqHtfNI1rLMBEcMbSSGsBNybuJLjndmzAAAXtW6iAgICAgIK73xOks6pvaOQTbIfRoOqh7MIItugnoG1TxVVhieXQjgxlOenLWlgu/gmyNbbxZhnIOdBgrpGOqMj8E7GwVFY1juEMuJraaQNJkcSXkgA3JPOgi2W977KUlTPJHFCWySzPaTMAS18hIuLZsxWDbXSq0rmrF1e5vtFZXS7U2NVEzMY6dHPOLS9zfKvmYdeNiq3hVthncLbH5dXfB7m+VfMw68bE3hVtg4W2Py6u+D3N8q+Zh142JvCrbBwtsfl1d8Hub5V8zDrxsTeFW2DhbY/Lq74Pc3yr5mHXjYm8KtsHC2x+XV3we5vlXzMOvGxN4VbYOFtj8urvh8VG9nlVzHNEMHfBw8OPGPmUqLjVFUTjCm8e1Nla2VVEWdWmJjXHPC86ZhaxoPOGtB+oLYuMVRv2dIperqfvsWDf8A4IdV7J8otOz7q7Wrd4ICAgICAgt/eX6HN9Id2Ea3V14mn955fMN3/wDY2v0/5pdzfG+LKrq/+QVtp8E9jAunKLP+0ecKEWgfXnzI8NBLjYDnPkXsRMzhCu0tKbOma65wiOd7iF7eO17ehMNGL3LjKyefW8Y8OFwb5yPrBsf2hJiY1vLO0ptIxpnGNMfWJwnxfS8WCAglW9d8aQ+pP9xZ1w+OexyftZyez/t9pXqto4UQEBAQEBBXe+J0lnVN7RyCbZD6NB1UPZhBuGNvyRn9HOgie60AV+SbC3+Iqf3ORBLkBAQEBAQEBAQVJv2dIperqfvsWDf/AIIdV7J8otOz7q7Wrd4ICAgICAgt/eX6HN9Id2Ea3V14mn955fMN3/8AY2v0/wCaXc3xviyq6v8A5BW2nwT2MC6cos/7R5woRaB9eeOaCCCLg5ikThpRqpiqJpnVLQdTy28ptbEDYjCRhv8AUCfnKyYroxaeq7XmKMI01ascdOjDDZrjGZ65w1EVO8HPcDE85iM15S7P84IH2ryqumY/dmD2yutvTVpxwxmdExoxrmrxiYidfO8jp5Bh5yAGYhi+ERe9s/pafTZezXROP1w8PyjRdrxRkzpmIiMqMdcxlY8/XTPNjgz08Tg4k4rZ7Z7ixAsD6Rb/ALdQrqiadDKu9haU2szVjhzacYwwjRPPjH5x0tpUtglW9d8aQ+pP9xZ1w+OexyntZyez/t9pXqto4UQEBAQEBBXe+J0lnVN7RyCbZD6NB1UPZhBvIIluu6fkr6RU/ub0EtQEBAQEBAQEBBWu+xkCsqpqd1LTPnDGTh2F0YwlzmFt8Th8k83kWNerGq1piKW73D3Rsrja1V2uOExho086Dci8q/m6bWQfiLC3jadTp+FNy2Vd35OReVfzdNrIPxE3jadRwpuWyru/JyLyr+bptZB+Im8bTqOFNy2Vd35OReVfzdNrIPxE3jadRwpuWyru/JyLyr+bptZB+Im8bTqOFNy2Vd35OReVfzdNrIPxE3jadRwpuWyru/JyLyr+bptZB+Im8bTqOFNy2Vd35WhvV5JqKWlkbVQuhc6Zzg1xaTh4Jjb96SOdpWxsKJos4pnm9XGbqXmi83uu2s9VWGvqpiPs398b4squr/5BStPgnsUXTlFn/aPOFCLQPrwg1aqRwe3CR8GQkE5ja3OraIiaZx6mvvVpXRa0ZE81WvVowYnZRzXDR8FxscxaQASD/uU4sNODGq3TnJyojmmcJ1xMRE4T3vmqq3YXtzNLWyZ7/JAtb0517RZRjTPYjer9X7u1o0RVTFWnsiMMOvT+4ugOZY0tzTqh6iSVb13xpD6k/wBxZ1w+OexyftZyez/t9pXqto4UQEBAQEBBXe+J0lnVN7RyCbZD6NB1UPZhBvIIluu6fkr6RU/ub0EtQEBAQEBAQEBAQEBAQEBAQEBBG98b4squr/5BQtPgnsZF05RZ/wBo84UItA+vCDwtB5wCmMwjNNNWuHhjHkH2L3KlGbKiZxmIDGDzgfYmVJNlROuIfS8TEepVvXfGkPqT/cWdcPjnscn7Wcns/wC32leq2jhRAQEBAQEFd74nSWdU3tHIJtkPo0HVQ9mEG8giW67p+SvpFT+5vQS1AQEBAQEBAQEBAQEBAQEBAQEHA3e075cnVLImOkc5nesaCXOOIcwHOo1xjTMQuu9cUW1FVWqJie6VIcQV2g1mok2LUbztdnk+icI9z+n4VehxBXaDWaiTYm87XZ5HCPc/p+FXocQV2g1mok2JvO12eRwj3P6fhV6HEFdoNZqJNibztdnkcI9z+n4VehxBXaDWaiTYm87XZ5HCPc/p+FXocQV2g1mok2JvO12eRwj3P6fhV6HEFdoNZqJNibztdnkcI9z+n4VeiTb22R6qPKMT5aWoiY1k13vic1ouywzkLLulhXZ1TNUOf9oN1LtfLGimxqxmJx1THNO1dCznKiAgICAgIK73xOks6pvaOQTbIfRoOqh7MIN5BGd09HLJW5NeyNzmxTVDpHAXEYdSvaC7yC5A+tBJkBAQEBB4Cg9QEBAQEBAQEHl0HqAgICAgICDwlB6gICAgICAgICAgIK73xOks6pvaOQTbIfRoOqh7MIN5AQEBBy90VTLHE0wmzjLTNJw4rNfM1rzb0NJN/Fa6CMU+6CuDffLuBEOJ4gcDEO63xPdYA87GsdnBw4i74PMGeHK9WzhBM6Qvc6mDTHCTG0OpcRc0llw10jXDmPfEDNdBtbiZ5JXVEkrSx0vcT3DCWgONFHjsD5HBw9BBHiQSpAQEHF3T108LGOgz53l7Q0l7miMkCLvS0vxYbNdbFnAIKDiSZbryHEARkVEMRYYnYo2PrxGHAFtiO5y55NznF+a4QYYcr1bw0THGMVE6/AluE93GOTm/Rta/0c/Mg3aLLNU9kLpHOhL7ioZwB/wcgjc7CCRnBcGtxG97C3wwg0nZfykI+E4K8gEY7l4IjE9+TjLhxc49/GD0XIOdB4cpzRzmSEyPbM6nbJJ3O7MO45yCG4c1pmRNv/mDSgzTZYq5IJiXyQyMZG5jWQEmVhpmPe9psc4kfILD5FrXzoMuVct1jI5nRNJe1tcWs4IuwtiiLqZ+Yd8XuDO98fCECxaUErpA4MGN/CHOcQbhvc3Gb5iB9SDMgII5usq5YXMdCLubDXFvel1nNhxMzelwAt40HPdlqtZI5pJkYyRo72K0j2PiicODFi2TC+SQEXabDnu03DTrsp1MzSyVr+8lpr+8ubZ0eVg24Ns44FrXG2a2fmKDMcu1Uk8Ybw7IuEpy4mEtcA50zXsf3tgAWQg85GIXOdB9xZbr3NiuDG6QUfC3hJ7mlllLZo/82FufyjCCTZwQTSMEABxxEAXNrXPjNvEg+kBAQEBAQEBBXe+J0lnVN7RyCVZFytTCmhBqYARFDm4VmbvB6UG5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BxxS6VT61m1A44pdKp9azagccUulU+tZtQOOKXSqfWs2oHHFLpVPrWbUDjil0qn1rNqCAb4GUIHVLC2eJw4JucSNP5bvSg/9k=">
            <a:hlinkClick r:id="rId3"/>
          </p:cNvPr>
          <p:cNvSpPr>
            <a:spLocks noChangeAspect="1" noChangeArrowheads="1"/>
          </p:cNvSpPr>
          <p:nvPr/>
        </p:nvSpPr>
        <p:spPr bwMode="auto">
          <a:xfrm>
            <a:off x="120650" y="-1279525"/>
            <a:ext cx="4762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5" descr="30%20tube%20red%20t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320" y="2286000"/>
            <a:ext cx="1427739"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2226" name="Picture 2" descr="http://upload.wikimedia.org/wikipedia/commons/thumb/3/34/SolarFachwerkhaus.jpg/220px-SolarFachwerkhau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195945"/>
            <a:ext cx="1380564"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Solar Ste Circuit examp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611" y="3671455"/>
            <a:ext cx="3403828" cy="307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272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Hydropower</a:t>
            </a:r>
            <a:endParaRPr lang="en-GB" dirty="0"/>
          </a:p>
        </p:txBody>
      </p:sp>
      <p:sp>
        <p:nvSpPr>
          <p:cNvPr id="14" name="Content Placeholder 1"/>
          <p:cNvSpPr>
            <a:spLocks noGrp="1"/>
          </p:cNvSpPr>
          <p:nvPr>
            <p:ph sz="half" idx="1"/>
          </p:nvPr>
        </p:nvSpPr>
        <p:spPr>
          <a:xfrm>
            <a:off x="228600" y="1895764"/>
            <a:ext cx="4800600" cy="4709315"/>
          </a:xfrm>
        </p:spPr>
        <p:txBody>
          <a:bodyPr>
            <a:noAutofit/>
          </a:bodyPr>
          <a:lstStyle/>
          <a:p>
            <a:r>
              <a:rPr lang="en-GB" sz="1800" dirty="0"/>
              <a:t>Hydroelectric power comes from water at work, water in </a:t>
            </a:r>
            <a:r>
              <a:rPr lang="en-GB" sz="1800" dirty="0" smtClean="0"/>
              <a:t>motion</a:t>
            </a:r>
          </a:p>
          <a:p>
            <a:r>
              <a:rPr lang="en-GB" sz="1800" dirty="0" smtClean="0"/>
              <a:t>It arises through the hydrological  cycle which arises ultimately from the sun’s energy </a:t>
            </a:r>
          </a:p>
          <a:p>
            <a:pPr lvl="1"/>
            <a:r>
              <a:rPr lang="en-GB" sz="1600" dirty="0"/>
              <a:t>A</a:t>
            </a:r>
            <a:r>
              <a:rPr lang="en-GB" sz="1600" dirty="0" smtClean="0"/>
              <a:t>tmospheric </a:t>
            </a:r>
            <a:r>
              <a:rPr lang="en-GB" sz="1600" dirty="0"/>
              <a:t>water reaches </a:t>
            </a:r>
            <a:r>
              <a:rPr lang="en-GB" sz="1600" dirty="0" smtClean="0"/>
              <a:t>Earth’s surface </a:t>
            </a:r>
            <a:r>
              <a:rPr lang="en-GB" sz="1600" dirty="0"/>
              <a:t>as </a:t>
            </a:r>
            <a:r>
              <a:rPr lang="en-GB" sz="1600" dirty="0" smtClean="0"/>
              <a:t>precipitation</a:t>
            </a:r>
          </a:p>
          <a:p>
            <a:pPr lvl="1"/>
            <a:r>
              <a:rPr lang="en-GB" sz="1600" dirty="0" smtClean="0"/>
              <a:t>Some </a:t>
            </a:r>
            <a:r>
              <a:rPr lang="en-GB" sz="1600" dirty="0"/>
              <a:t>of this water evaporates, but much of it either percolates into the soil or becomes surface </a:t>
            </a:r>
            <a:r>
              <a:rPr lang="en-GB" sz="1600" dirty="0" smtClean="0"/>
              <a:t>runoff</a:t>
            </a:r>
          </a:p>
          <a:p>
            <a:pPr lvl="1"/>
            <a:r>
              <a:rPr lang="en-GB" sz="1600" dirty="0" smtClean="0"/>
              <a:t>Water </a:t>
            </a:r>
            <a:r>
              <a:rPr lang="en-GB" sz="1600" dirty="0"/>
              <a:t>from rain and melting snow eventually reaches ponds, lakes, reservoirs, or oceans where evaporation is constantly occurring </a:t>
            </a:r>
            <a:endParaRPr lang="en-GB" sz="1600" dirty="0" smtClean="0"/>
          </a:p>
          <a:p>
            <a:pPr lvl="1"/>
            <a:r>
              <a:rPr lang="en-GB" sz="1600" dirty="0"/>
              <a:t>A dam constructed in a </a:t>
            </a:r>
            <a:r>
              <a:rPr lang="en-GB" sz="1600" dirty="0" smtClean="0"/>
              <a:t>river valley artificially raises the level in a natural water body forming a reservoir from which hydropower can be produced</a:t>
            </a:r>
            <a:endParaRPr lang="en-GB" sz="1600" dirty="0"/>
          </a:p>
        </p:txBody>
      </p:sp>
      <p:pic>
        <p:nvPicPr>
          <p:cNvPr id="6" name="Picture 5" descr="220826-1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2846299" cy="189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ydrocycle"/>
          <p:cNvPicPr>
            <a:picLocks noChangeAspect="1" noChangeArrowheads="1"/>
          </p:cNvPicPr>
          <p:nvPr/>
        </p:nvPicPr>
        <p:blipFill>
          <a:blip r:embed="rId4"/>
          <a:srcRect/>
          <a:stretch>
            <a:fillRect/>
          </a:stretch>
        </p:blipFill>
        <p:spPr bwMode="auto">
          <a:xfrm>
            <a:off x="5068989" y="4191000"/>
            <a:ext cx="3925427" cy="19812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1070068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Hydropower</a:t>
            </a:r>
            <a:endParaRPr lang="en-GB" dirty="0"/>
          </a:p>
        </p:txBody>
      </p:sp>
      <p:sp>
        <p:nvSpPr>
          <p:cNvPr id="14" name="Content Placeholder 1"/>
          <p:cNvSpPr>
            <a:spLocks noGrp="1"/>
          </p:cNvSpPr>
          <p:nvPr>
            <p:ph sz="half" idx="1"/>
          </p:nvPr>
        </p:nvSpPr>
        <p:spPr>
          <a:xfrm>
            <a:off x="228600" y="1895764"/>
            <a:ext cx="4800600" cy="4709315"/>
          </a:xfrm>
        </p:spPr>
        <p:txBody>
          <a:bodyPr>
            <a:noAutofit/>
          </a:bodyPr>
          <a:lstStyle/>
          <a:p>
            <a:pPr>
              <a:spcBef>
                <a:spcPct val="50000"/>
              </a:spcBef>
            </a:pPr>
            <a:r>
              <a:rPr lang="en-GB" altLang="en-US" sz="1800" dirty="0"/>
              <a:t>The </a:t>
            </a:r>
            <a:r>
              <a:rPr lang="en-GB" altLang="en-US" sz="1800" dirty="0" smtClean="0"/>
              <a:t>physics behind </a:t>
            </a:r>
            <a:r>
              <a:rPr lang="en-GB" altLang="en-US" sz="1800" dirty="0"/>
              <a:t>hydropower is very </a:t>
            </a:r>
            <a:r>
              <a:rPr lang="en-GB" altLang="en-US" sz="1800" dirty="0" smtClean="0"/>
              <a:t>simple</a:t>
            </a:r>
            <a:endParaRPr lang="en-GB" altLang="en-US" sz="1800" dirty="0"/>
          </a:p>
          <a:p>
            <a:pPr>
              <a:spcBef>
                <a:spcPct val="50000"/>
              </a:spcBef>
            </a:pPr>
            <a:r>
              <a:rPr lang="en-GB" altLang="en-US" sz="1800" dirty="0" smtClean="0"/>
              <a:t> Consider </a:t>
            </a:r>
            <a:r>
              <a:rPr lang="en-GB" altLang="en-US" sz="1800" dirty="0"/>
              <a:t>a mass </a:t>
            </a:r>
            <a:r>
              <a:rPr lang="en-GB" altLang="en-US" sz="1800" i="1" dirty="0"/>
              <a:t>m</a:t>
            </a:r>
            <a:r>
              <a:rPr lang="en-GB" altLang="en-US" sz="1800" dirty="0"/>
              <a:t> of water that falls down a vertical height </a:t>
            </a:r>
            <a:r>
              <a:rPr lang="en-GB" altLang="en-US" sz="1800" i="1" dirty="0" smtClean="0"/>
              <a:t>h</a:t>
            </a:r>
            <a:endParaRPr lang="en-GB" altLang="en-US" sz="1800" dirty="0"/>
          </a:p>
          <a:p>
            <a:pPr lvl="1">
              <a:spcBef>
                <a:spcPct val="50000"/>
              </a:spcBef>
            </a:pPr>
            <a:r>
              <a:rPr lang="en-GB" altLang="en-US" sz="1600" dirty="0" smtClean="0"/>
              <a:t>The </a:t>
            </a:r>
            <a:r>
              <a:rPr lang="en-GB" altLang="en-US" sz="1600" dirty="0"/>
              <a:t>potential energy of the mass is </a:t>
            </a:r>
            <a:r>
              <a:rPr lang="en-GB" altLang="en-US" sz="1600" i="1" dirty="0" err="1"/>
              <a:t>mgh</a:t>
            </a:r>
            <a:r>
              <a:rPr lang="en-GB" altLang="en-US" sz="1600" dirty="0"/>
              <a:t>, and it gets converted into kinetic energy when the mass descends the vertical distance h. </a:t>
            </a:r>
          </a:p>
          <a:p>
            <a:pPr lvl="1">
              <a:spcBef>
                <a:spcPct val="50000"/>
              </a:spcBef>
            </a:pPr>
            <a:r>
              <a:rPr lang="en-GB" altLang="en-US" sz="1600" dirty="0"/>
              <a:t>Within a time equal to </a:t>
            </a:r>
            <a:r>
              <a:rPr lang="en-GB" altLang="en-US" sz="1600" dirty="0">
                <a:sym typeface="Symbol" pitchFamily="18" charset="2"/>
              </a:rPr>
              <a:t>t, the mass of water that will flow through the tube is</a:t>
            </a:r>
          </a:p>
          <a:p>
            <a:pPr marL="393192" lvl="1" indent="0">
              <a:spcBef>
                <a:spcPct val="50000"/>
              </a:spcBef>
              <a:buNone/>
            </a:pPr>
            <a:endParaRPr lang="en-GB" altLang="en-US" sz="1600" dirty="0" smtClean="0"/>
          </a:p>
          <a:p>
            <a:pPr lvl="1">
              <a:spcBef>
                <a:spcPct val="50000"/>
              </a:spcBef>
            </a:pPr>
            <a:r>
              <a:rPr lang="en-GB" altLang="en-US" sz="1600" dirty="0" smtClean="0">
                <a:sym typeface="Symbol" pitchFamily="18" charset="2"/>
              </a:rPr>
              <a:t> </a:t>
            </a:r>
            <a:r>
              <a:rPr lang="en-GB" altLang="en-US" sz="1600" dirty="0">
                <a:sym typeface="Symbol" pitchFamily="18" charset="2"/>
              </a:rPr>
              <a:t>is the water’s density (1000kg/m</a:t>
            </a:r>
            <a:r>
              <a:rPr lang="en-GB" altLang="en-US" sz="1600" baseline="30000" dirty="0">
                <a:sym typeface="Symbol" pitchFamily="18" charset="2"/>
              </a:rPr>
              <a:t>3</a:t>
            </a:r>
            <a:r>
              <a:rPr lang="en-GB" altLang="en-US" sz="1600" dirty="0">
                <a:sym typeface="Symbol" pitchFamily="18" charset="2"/>
              </a:rPr>
              <a:t>) and V is the volume it occupies</a:t>
            </a:r>
            <a:r>
              <a:rPr lang="en-GB" sz="1600" dirty="0" smtClean="0"/>
              <a:t> </a:t>
            </a:r>
          </a:p>
          <a:p>
            <a:pPr lvl="1">
              <a:spcBef>
                <a:spcPct val="50000"/>
              </a:spcBef>
            </a:pPr>
            <a:r>
              <a:rPr lang="en-GB" altLang="en-US" sz="1600" dirty="0"/>
              <a:t>The rate of change of this potential energy, that is, the power </a:t>
            </a:r>
            <a:r>
              <a:rPr lang="en-GB" altLang="en-US" sz="1600" i="1" dirty="0"/>
              <a:t>P</a:t>
            </a:r>
            <a:r>
              <a:rPr lang="en-GB" altLang="en-US" sz="1600" dirty="0"/>
              <a:t>, is given by the change in potential energy divided by the time taken for that change, so</a:t>
            </a:r>
            <a:endParaRPr lang="en-GB" sz="1600" dirty="0"/>
          </a:p>
        </p:txBody>
      </p:sp>
      <p:grpSp>
        <p:nvGrpSpPr>
          <p:cNvPr id="9" name="Group 17"/>
          <p:cNvGrpSpPr>
            <a:grpSpLocks/>
          </p:cNvGrpSpPr>
          <p:nvPr/>
        </p:nvGrpSpPr>
        <p:grpSpPr bwMode="auto">
          <a:xfrm>
            <a:off x="5239543" y="2597762"/>
            <a:ext cx="3705160" cy="1316714"/>
            <a:chOff x="521" y="2795"/>
            <a:chExt cx="2722" cy="817"/>
          </a:xfrm>
        </p:grpSpPr>
        <p:sp>
          <p:nvSpPr>
            <p:cNvPr id="10" name="Line 4"/>
            <p:cNvSpPr>
              <a:spLocks noChangeShapeType="1"/>
            </p:cNvSpPr>
            <p:nvPr/>
          </p:nvSpPr>
          <p:spPr bwMode="auto">
            <a:xfrm>
              <a:off x="567" y="3113"/>
              <a:ext cx="10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Rectangle 5"/>
            <p:cNvSpPr>
              <a:spLocks noChangeArrowheads="1"/>
            </p:cNvSpPr>
            <p:nvPr/>
          </p:nvSpPr>
          <p:spPr bwMode="auto">
            <a:xfrm>
              <a:off x="839" y="2795"/>
              <a:ext cx="363" cy="31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bg1"/>
                  </a:solidFill>
                  <a:latin typeface="Arial" pitchFamily="34" charset="0"/>
                </a:defRPr>
              </a:lvl2pPr>
              <a:lvl3pPr marL="1143000" indent="-228600">
                <a:spcBef>
                  <a:spcPct val="20000"/>
                </a:spcBef>
                <a:buChar char="•"/>
                <a:defRPr sz="24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0"/>
                </a:spcBef>
                <a:buFontTx/>
                <a:buNone/>
              </a:pPr>
              <a:r>
                <a:rPr lang="en-GB" altLang="en-US" sz="2000"/>
                <a:t>m</a:t>
              </a:r>
            </a:p>
          </p:txBody>
        </p:sp>
        <p:sp>
          <p:nvSpPr>
            <p:cNvPr id="12" name="Line 6"/>
            <p:cNvSpPr>
              <a:spLocks noChangeShapeType="1"/>
            </p:cNvSpPr>
            <p:nvPr/>
          </p:nvSpPr>
          <p:spPr bwMode="auto">
            <a:xfrm>
              <a:off x="1610" y="3113"/>
              <a:ext cx="590" cy="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7"/>
            <p:cNvSpPr>
              <a:spLocks noChangeShapeType="1"/>
            </p:cNvSpPr>
            <p:nvPr/>
          </p:nvSpPr>
          <p:spPr bwMode="auto">
            <a:xfrm>
              <a:off x="2200" y="3612"/>
              <a:ext cx="10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Oval 8"/>
            <p:cNvSpPr>
              <a:spLocks noChangeArrowheads="1"/>
            </p:cNvSpPr>
            <p:nvPr/>
          </p:nvSpPr>
          <p:spPr bwMode="auto">
            <a:xfrm>
              <a:off x="2200" y="3249"/>
              <a:ext cx="362" cy="36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bg1"/>
                  </a:solidFill>
                  <a:latin typeface="Arial" pitchFamily="34" charset="0"/>
                </a:defRPr>
              </a:lvl2pPr>
              <a:lvl3pPr marL="1143000" indent="-228600">
                <a:spcBef>
                  <a:spcPct val="20000"/>
                </a:spcBef>
                <a:buChar char="•"/>
                <a:defRPr sz="24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0"/>
                </a:spcBef>
                <a:buFontTx/>
                <a:buNone/>
              </a:pPr>
              <a:endParaRPr lang="en-GB" altLang="en-US"/>
            </a:p>
          </p:txBody>
        </p:sp>
        <p:sp>
          <p:nvSpPr>
            <p:cNvPr id="16" name="Line 9"/>
            <p:cNvSpPr>
              <a:spLocks noChangeShapeType="1"/>
            </p:cNvSpPr>
            <p:nvPr/>
          </p:nvSpPr>
          <p:spPr bwMode="auto">
            <a:xfrm>
              <a:off x="2389" y="3249"/>
              <a:ext cx="0" cy="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0"/>
            <p:cNvSpPr>
              <a:spLocks noChangeShapeType="1"/>
            </p:cNvSpPr>
            <p:nvPr/>
          </p:nvSpPr>
          <p:spPr bwMode="auto">
            <a:xfrm>
              <a:off x="2200" y="3430"/>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1"/>
            <p:cNvSpPr>
              <a:spLocks noChangeShapeType="1"/>
            </p:cNvSpPr>
            <p:nvPr/>
          </p:nvSpPr>
          <p:spPr bwMode="auto">
            <a:xfrm>
              <a:off x="1292" y="2931"/>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 name="Line 12"/>
            <p:cNvSpPr>
              <a:spLocks noChangeShapeType="1"/>
            </p:cNvSpPr>
            <p:nvPr/>
          </p:nvSpPr>
          <p:spPr bwMode="auto">
            <a:xfrm>
              <a:off x="1791" y="3022"/>
              <a:ext cx="318"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 name="Line 13"/>
            <p:cNvSpPr>
              <a:spLocks noChangeShapeType="1"/>
            </p:cNvSpPr>
            <p:nvPr/>
          </p:nvSpPr>
          <p:spPr bwMode="auto">
            <a:xfrm>
              <a:off x="2699" y="3430"/>
              <a:ext cx="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 name="Line 14"/>
            <p:cNvSpPr>
              <a:spLocks noChangeShapeType="1"/>
            </p:cNvSpPr>
            <p:nvPr/>
          </p:nvSpPr>
          <p:spPr bwMode="auto">
            <a:xfrm flipH="1">
              <a:off x="521" y="3612"/>
              <a:ext cx="167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15"/>
            <p:cNvSpPr>
              <a:spLocks noChangeShapeType="1"/>
            </p:cNvSpPr>
            <p:nvPr/>
          </p:nvSpPr>
          <p:spPr bwMode="auto">
            <a:xfrm>
              <a:off x="1292" y="3158"/>
              <a:ext cx="0" cy="45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16"/>
            <p:cNvSpPr txBox="1">
              <a:spLocks noChangeArrowheads="1"/>
            </p:cNvSpPr>
            <p:nvPr/>
          </p:nvSpPr>
          <p:spPr bwMode="auto">
            <a:xfrm>
              <a:off x="1247" y="3249"/>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bg1"/>
                  </a:solidFill>
                  <a:latin typeface="Arial" pitchFamily="34" charset="0"/>
                </a:defRPr>
              </a:lvl2pPr>
              <a:lvl3pPr marL="1143000" indent="-228600">
                <a:spcBef>
                  <a:spcPct val="20000"/>
                </a:spcBef>
                <a:buChar char="•"/>
                <a:defRPr sz="24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50000"/>
                </a:spcBef>
                <a:buFontTx/>
                <a:buNone/>
              </a:pPr>
              <a:r>
                <a:rPr lang="en-GB" altLang="en-US" sz="2000"/>
                <a:t>h</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3400646262"/>
              </p:ext>
            </p:extLst>
          </p:nvPr>
        </p:nvGraphicFramePr>
        <p:xfrm>
          <a:off x="5133658" y="6096000"/>
          <a:ext cx="3070557" cy="538027"/>
        </p:xfrm>
        <a:graphic>
          <a:graphicData uri="http://schemas.openxmlformats.org/presentationml/2006/ole">
            <mc:AlternateContent xmlns:mc="http://schemas.openxmlformats.org/markup-compatibility/2006">
              <mc:Choice xmlns:v="urn:schemas-microsoft-com:vml" Requires="v">
                <p:oleObj spid="_x0000_s45120" name="Equação" r:id="rId4" imgW="1955800" imgH="393700" progId="Equation.3">
                  <p:embed/>
                </p:oleObj>
              </mc:Choice>
              <mc:Fallback>
                <p:oleObj name="Equação" r:id="rId4" imgW="1955800" imgH="393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658" y="6096000"/>
                        <a:ext cx="3070557" cy="538027"/>
                      </a:xfrm>
                      <a:prstGeom prst="rect">
                        <a:avLst/>
                      </a:prstGeom>
                      <a:noFill/>
                      <a:ln>
                        <a:noFill/>
                      </a:ln>
                      <a:effectLst/>
                    </p:spPr>
                  </p:pic>
                </p:oleObj>
              </mc:Fallback>
            </mc:AlternateContent>
          </a:graphicData>
        </a:graphic>
      </p:graphicFrame>
      <p:grpSp>
        <p:nvGrpSpPr>
          <p:cNvPr id="3" name="Group 2"/>
          <p:cNvGrpSpPr/>
          <p:nvPr/>
        </p:nvGrpSpPr>
        <p:grpSpPr>
          <a:xfrm>
            <a:off x="5562600" y="4838699"/>
            <a:ext cx="3382104" cy="746125"/>
            <a:chOff x="4767992" y="4648199"/>
            <a:chExt cx="4176712" cy="936625"/>
          </a:xfrm>
        </p:grpSpPr>
        <p:sp>
          <p:nvSpPr>
            <p:cNvPr id="25" name="AutoShape 5"/>
            <p:cNvSpPr>
              <a:spLocks noChangeArrowheads="1"/>
            </p:cNvSpPr>
            <p:nvPr/>
          </p:nvSpPr>
          <p:spPr bwMode="auto">
            <a:xfrm rot="16200000">
              <a:off x="7035735" y="3675856"/>
              <a:ext cx="936625" cy="2881312"/>
            </a:xfrm>
            <a:prstGeom prst="can">
              <a:avLst>
                <a:gd name="adj" fmla="val 50331"/>
              </a:avLst>
            </a:prstGeom>
            <a:solidFill>
              <a:schemeClr val="accent1"/>
            </a:solidFill>
            <a:ln w="9525">
              <a:solidFill>
                <a:schemeClr val="tx1"/>
              </a:solidFill>
              <a:round/>
              <a:headEnd/>
              <a:tailEnd/>
            </a:ln>
          </p:spPr>
          <p:txBody>
            <a:bodyPr wrap="none" anchor="ct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bg1"/>
                  </a:solidFill>
                  <a:latin typeface="Arial" pitchFamily="34" charset="0"/>
                </a:defRPr>
              </a:lvl2pPr>
              <a:lvl3pPr marL="1143000" indent="-228600">
                <a:spcBef>
                  <a:spcPct val="20000"/>
                </a:spcBef>
                <a:buChar char="•"/>
                <a:defRPr sz="24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0"/>
                </a:spcBef>
                <a:buFontTx/>
                <a:buNone/>
              </a:pPr>
              <a:endParaRPr lang="en-GB" altLang="en-US"/>
            </a:p>
          </p:txBody>
        </p:sp>
        <p:sp>
          <p:nvSpPr>
            <p:cNvPr id="26" name="Line 6"/>
            <p:cNvSpPr>
              <a:spLocks noChangeShapeType="1"/>
            </p:cNvSpPr>
            <p:nvPr/>
          </p:nvSpPr>
          <p:spPr bwMode="auto">
            <a:xfrm>
              <a:off x="4767992" y="4792662"/>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 name="Line 7"/>
            <p:cNvSpPr>
              <a:spLocks noChangeShapeType="1"/>
            </p:cNvSpPr>
            <p:nvPr/>
          </p:nvSpPr>
          <p:spPr bwMode="auto">
            <a:xfrm>
              <a:off x="4767992" y="5295899"/>
              <a:ext cx="1152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 name="Text Box 8"/>
            <p:cNvSpPr txBox="1">
              <a:spLocks noChangeArrowheads="1"/>
            </p:cNvSpPr>
            <p:nvPr/>
          </p:nvSpPr>
          <p:spPr bwMode="auto">
            <a:xfrm>
              <a:off x="4983892" y="4719637"/>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bg1"/>
                  </a:solidFill>
                  <a:latin typeface="Arial" pitchFamily="34" charset="0"/>
                </a:defRPr>
              </a:lvl2pPr>
              <a:lvl3pPr marL="1143000" indent="-228600">
                <a:spcBef>
                  <a:spcPct val="20000"/>
                </a:spcBef>
                <a:buChar char="•"/>
                <a:defRPr sz="24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50000"/>
                </a:spcBef>
                <a:buFontTx/>
                <a:buNone/>
              </a:pPr>
              <a:r>
                <a:rPr lang="en-GB" altLang="en-US">
                  <a:sym typeface="Symbol" pitchFamily="18" charset="2"/>
                </a:rPr>
                <a:t></a:t>
              </a:r>
            </a:p>
          </p:txBody>
        </p:sp>
        <p:sp>
          <p:nvSpPr>
            <p:cNvPr id="29" name="Text Box 9"/>
            <p:cNvSpPr txBox="1">
              <a:spLocks noChangeArrowheads="1"/>
            </p:cNvSpPr>
            <p:nvPr/>
          </p:nvSpPr>
          <p:spPr bwMode="auto">
            <a:xfrm>
              <a:off x="6712679" y="4838699"/>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itchFamily="34" charset="0"/>
                </a:defRPr>
              </a:lvl1pPr>
              <a:lvl2pPr marL="742950" indent="-285750">
                <a:spcBef>
                  <a:spcPct val="20000"/>
                </a:spcBef>
                <a:buChar char="–"/>
                <a:defRPr sz="2800">
                  <a:solidFill>
                    <a:schemeClr val="bg1"/>
                  </a:solidFill>
                  <a:latin typeface="Arial" pitchFamily="34" charset="0"/>
                </a:defRPr>
              </a:lvl2pPr>
              <a:lvl3pPr marL="1143000" indent="-228600">
                <a:spcBef>
                  <a:spcPct val="20000"/>
                </a:spcBef>
                <a:buChar char="•"/>
                <a:defRPr sz="24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50000"/>
                </a:spcBef>
                <a:buFontTx/>
                <a:buNone/>
              </a:pPr>
              <a:r>
                <a:rPr lang="en-GB" altLang="en-US" dirty="0">
                  <a:sym typeface="Symbol" pitchFamily="18" charset="2"/>
                </a:rPr>
                <a:t>V</a:t>
              </a:r>
            </a:p>
          </p:txBody>
        </p:sp>
      </p:grpSp>
      <p:graphicFrame>
        <p:nvGraphicFramePr>
          <p:cNvPr id="4" name="Object 3"/>
          <p:cNvGraphicFramePr>
            <a:graphicFrameLocks noChangeAspect="1"/>
          </p:cNvGraphicFramePr>
          <p:nvPr>
            <p:extLst>
              <p:ext uri="{D42A27DB-BD31-4B8C-83A1-F6EECF244321}">
                <p14:modId xmlns:p14="http://schemas.microsoft.com/office/powerpoint/2010/main" val="1940493733"/>
              </p:ext>
            </p:extLst>
          </p:nvPr>
        </p:nvGraphicFramePr>
        <p:xfrm>
          <a:off x="1828800" y="4742926"/>
          <a:ext cx="1219200" cy="334786"/>
        </p:xfrm>
        <a:graphic>
          <a:graphicData uri="http://schemas.openxmlformats.org/presentationml/2006/ole">
            <mc:AlternateContent xmlns:mc="http://schemas.openxmlformats.org/markup-compatibility/2006">
              <mc:Choice xmlns:v="urn:schemas-microsoft-com:vml" Requires="v">
                <p:oleObj spid="_x0000_s45121" name="Equation" r:id="rId6" imgW="647640" imgH="203040" progId="Equation.3">
                  <p:embed/>
                </p:oleObj>
              </mc:Choice>
              <mc:Fallback>
                <p:oleObj name="Equation" r:id="rId6" imgW="647640" imgH="203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42926"/>
                        <a:ext cx="1219200" cy="3347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938926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Hydropower</a:t>
            </a:r>
            <a:endParaRPr lang="en-GB" dirty="0"/>
          </a:p>
        </p:txBody>
      </p:sp>
      <p:sp>
        <p:nvSpPr>
          <p:cNvPr id="14" name="Content Placeholder 1"/>
          <p:cNvSpPr>
            <a:spLocks noGrp="1"/>
          </p:cNvSpPr>
          <p:nvPr>
            <p:ph sz="half" idx="1"/>
          </p:nvPr>
        </p:nvSpPr>
        <p:spPr>
          <a:xfrm>
            <a:off x="228600" y="1895764"/>
            <a:ext cx="4572000" cy="4709315"/>
          </a:xfrm>
        </p:spPr>
        <p:txBody>
          <a:bodyPr>
            <a:noAutofit/>
          </a:bodyPr>
          <a:lstStyle/>
          <a:p>
            <a:r>
              <a:rPr lang="en-GB" altLang="en-US" sz="1600" dirty="0"/>
              <a:t>The quantity Q =</a:t>
            </a:r>
            <a:r>
              <a:rPr lang="en-GB" altLang="en-US" sz="1600" dirty="0">
                <a:sym typeface="Symbol" pitchFamily="18" charset="2"/>
              </a:rPr>
              <a:t>V/t is known as the volume flow (volume per second) and so:</a:t>
            </a:r>
          </a:p>
          <a:p>
            <a:pPr>
              <a:spcBef>
                <a:spcPct val="50000"/>
              </a:spcBef>
            </a:pPr>
            <a:endParaRPr lang="en-GB" altLang="en-US" sz="1600" dirty="0" smtClean="0"/>
          </a:p>
          <a:p>
            <a:pPr>
              <a:spcBef>
                <a:spcPct val="50000"/>
              </a:spcBef>
            </a:pPr>
            <a:r>
              <a:rPr lang="en-GB" altLang="en-US" sz="1600" dirty="0"/>
              <a:t>This is the power available for generating electricity </a:t>
            </a:r>
            <a:endParaRPr lang="en-GB" altLang="en-US" sz="1600" dirty="0" smtClean="0"/>
          </a:p>
          <a:p>
            <a:pPr>
              <a:spcBef>
                <a:spcPct val="50000"/>
              </a:spcBef>
            </a:pPr>
            <a:r>
              <a:rPr lang="en-GB" altLang="en-US" sz="1600" dirty="0" smtClean="0"/>
              <a:t>Typically the following units  are  often  used so a conversion  factor is required</a:t>
            </a:r>
          </a:p>
          <a:p>
            <a:pPr lvl="1">
              <a:spcBef>
                <a:spcPct val="0"/>
              </a:spcBef>
              <a:spcAft>
                <a:spcPct val="40000"/>
              </a:spcAft>
              <a:tabLst>
                <a:tab pos="646113" algn="l"/>
              </a:tabLst>
            </a:pPr>
            <a:r>
              <a:rPr lang="en-US" sz="1400" i="1" dirty="0">
                <a:latin typeface="Times New Roman" pitchFamily="18" charset="0"/>
                <a:cs typeface="Arial" charset="0"/>
              </a:rPr>
              <a:t>Power</a:t>
            </a:r>
            <a:r>
              <a:rPr lang="en-US" sz="1400" dirty="0">
                <a:latin typeface="Times New Roman" pitchFamily="18" charset="0"/>
                <a:cs typeface="Arial" charset="0"/>
              </a:rPr>
              <a:t> = the electric power in kilowatts </a:t>
            </a:r>
            <a:endParaRPr lang="en-US" sz="1400" dirty="0" smtClean="0">
              <a:latin typeface="Times New Roman" pitchFamily="18" charset="0"/>
              <a:cs typeface="Arial" charset="0"/>
            </a:endParaRPr>
          </a:p>
          <a:p>
            <a:pPr lvl="1">
              <a:spcBef>
                <a:spcPct val="0"/>
              </a:spcBef>
              <a:spcAft>
                <a:spcPct val="40000"/>
              </a:spcAft>
              <a:tabLst>
                <a:tab pos="646113" algn="l"/>
              </a:tabLst>
            </a:pPr>
            <a:r>
              <a:rPr lang="en-US" sz="1400" i="1" dirty="0" smtClean="0">
                <a:latin typeface="Times New Roman" pitchFamily="18" charset="0"/>
                <a:cs typeface="Arial" charset="0"/>
              </a:rPr>
              <a:t>Head</a:t>
            </a:r>
            <a:r>
              <a:rPr lang="en-US" sz="1400" dirty="0" smtClean="0">
                <a:latin typeface="Times New Roman" pitchFamily="18" charset="0"/>
                <a:cs typeface="Arial" charset="0"/>
              </a:rPr>
              <a:t> </a:t>
            </a:r>
            <a:r>
              <a:rPr lang="en-US" sz="1400" dirty="0">
                <a:latin typeface="Times New Roman" pitchFamily="18" charset="0"/>
                <a:cs typeface="Arial" charset="0"/>
              </a:rPr>
              <a:t>= the distance the water falls </a:t>
            </a:r>
            <a:r>
              <a:rPr lang="en-US" sz="1400" dirty="0" smtClean="0">
                <a:latin typeface="Times New Roman" pitchFamily="18" charset="0"/>
                <a:cs typeface="Arial" charset="0"/>
              </a:rPr>
              <a:t>(in </a:t>
            </a:r>
            <a:r>
              <a:rPr lang="en-US" sz="1400" dirty="0">
                <a:latin typeface="Times New Roman" pitchFamily="18" charset="0"/>
                <a:cs typeface="Arial" charset="0"/>
              </a:rPr>
              <a:t>feet)</a:t>
            </a:r>
          </a:p>
          <a:p>
            <a:pPr lvl="1" eaLnBrk="0" hangingPunct="0">
              <a:spcBef>
                <a:spcPct val="0"/>
              </a:spcBef>
              <a:spcAft>
                <a:spcPct val="40000"/>
              </a:spcAft>
              <a:tabLst>
                <a:tab pos="646113" algn="l"/>
              </a:tabLst>
            </a:pPr>
            <a:r>
              <a:rPr lang="en-US" sz="1400" i="1" dirty="0">
                <a:latin typeface="Times New Roman" pitchFamily="18" charset="0"/>
                <a:cs typeface="Arial" charset="0"/>
              </a:rPr>
              <a:t>Flow</a:t>
            </a:r>
            <a:r>
              <a:rPr lang="en-US" sz="1400" dirty="0">
                <a:latin typeface="Times New Roman" pitchFamily="18" charset="0"/>
                <a:cs typeface="Arial" charset="0"/>
              </a:rPr>
              <a:t> = the amount of water flowing </a:t>
            </a:r>
            <a:r>
              <a:rPr lang="en-US" sz="1400" dirty="0" smtClean="0">
                <a:latin typeface="Times New Roman" pitchFamily="18" charset="0"/>
                <a:cs typeface="Arial" charset="0"/>
              </a:rPr>
              <a:t>(in </a:t>
            </a:r>
            <a:r>
              <a:rPr lang="en-US" sz="1400" dirty="0">
                <a:latin typeface="Times New Roman" pitchFamily="18" charset="0"/>
                <a:cs typeface="Arial" charset="0"/>
              </a:rPr>
              <a:t>cubic feet per </a:t>
            </a:r>
            <a:r>
              <a:rPr lang="en-US" sz="1400" dirty="0" smtClean="0">
                <a:latin typeface="Times New Roman" pitchFamily="18" charset="0"/>
                <a:cs typeface="Arial" charset="0"/>
              </a:rPr>
              <a:t>second)</a:t>
            </a:r>
          </a:p>
          <a:p>
            <a:pPr lvl="1" eaLnBrk="0" hangingPunct="0">
              <a:spcBef>
                <a:spcPct val="0"/>
              </a:spcBef>
              <a:spcAft>
                <a:spcPct val="40000"/>
              </a:spcAft>
              <a:tabLst>
                <a:tab pos="646113" algn="l"/>
              </a:tabLst>
            </a:pPr>
            <a:r>
              <a:rPr lang="en-US" sz="1400" i="1" dirty="0" smtClean="0">
                <a:latin typeface="Times New Roman" pitchFamily="18" charset="0"/>
                <a:cs typeface="Arial" charset="0"/>
              </a:rPr>
              <a:t>Efficiency</a:t>
            </a:r>
            <a:r>
              <a:rPr lang="en-US" sz="1400" dirty="0" smtClean="0">
                <a:latin typeface="Times New Roman" pitchFamily="18" charset="0"/>
                <a:cs typeface="Arial" charset="0"/>
              </a:rPr>
              <a:t> </a:t>
            </a:r>
            <a:r>
              <a:rPr lang="en-US" sz="1400" dirty="0">
                <a:latin typeface="Times New Roman" pitchFamily="18" charset="0"/>
                <a:cs typeface="Arial" charset="0"/>
              </a:rPr>
              <a:t>= How well the turbine and generator convert the power of 			        falling water into electric </a:t>
            </a:r>
            <a:r>
              <a:rPr lang="en-US" sz="1400" dirty="0" smtClean="0">
                <a:latin typeface="Times New Roman" pitchFamily="18" charset="0"/>
                <a:cs typeface="Arial" charset="0"/>
              </a:rPr>
              <a:t>power</a:t>
            </a:r>
          </a:p>
          <a:p>
            <a:pPr lvl="2" eaLnBrk="0" hangingPunct="0">
              <a:spcBef>
                <a:spcPct val="0"/>
              </a:spcBef>
              <a:spcAft>
                <a:spcPct val="40000"/>
              </a:spcAft>
              <a:tabLst>
                <a:tab pos="646113" algn="l"/>
              </a:tabLst>
            </a:pPr>
            <a:r>
              <a:rPr lang="en-US" sz="1400" dirty="0" smtClean="0">
                <a:latin typeface="Times New Roman" pitchFamily="18" charset="0"/>
                <a:cs typeface="Arial" charset="0"/>
              </a:rPr>
              <a:t> </a:t>
            </a:r>
            <a:r>
              <a:rPr lang="en-US" sz="1400" dirty="0">
                <a:latin typeface="Times New Roman" pitchFamily="18" charset="0"/>
                <a:cs typeface="Arial" charset="0"/>
              </a:rPr>
              <a:t>This can range from 60% </a:t>
            </a:r>
            <a:r>
              <a:rPr lang="en-US" sz="1400" dirty="0" smtClean="0">
                <a:latin typeface="Times New Roman" pitchFamily="18" charset="0"/>
                <a:cs typeface="Arial" charset="0"/>
              </a:rPr>
              <a:t>for older plant to 90% for more modern plants</a:t>
            </a:r>
            <a:r>
              <a:rPr lang="en-US" sz="1400" dirty="0">
                <a:latin typeface="Times New Roman" pitchFamily="18" charset="0"/>
                <a:cs typeface="Arial" charset="0"/>
              </a:rPr>
              <a:t>		</a:t>
            </a:r>
          </a:p>
          <a:p>
            <a:pPr lvl="1" eaLnBrk="0" hangingPunct="0">
              <a:spcBef>
                <a:spcPct val="0"/>
              </a:spcBef>
              <a:tabLst>
                <a:tab pos="646113" algn="l"/>
              </a:tabLst>
            </a:pPr>
            <a:r>
              <a:rPr lang="en-US" sz="1400" dirty="0">
                <a:latin typeface="Times New Roman" pitchFamily="18" charset="0"/>
                <a:cs typeface="Arial" charset="0"/>
              </a:rPr>
              <a:t>11.8 = Index that converts units of feet and seconds into kilowatts</a:t>
            </a:r>
            <a:endParaRPr lang="en-GB" altLang="en-US" sz="1400" dirty="0">
              <a:sym typeface="Symbol" pitchFamily="18" charset="2"/>
            </a:endParaRPr>
          </a:p>
          <a:p>
            <a:pPr>
              <a:spcBef>
                <a:spcPct val="50000"/>
              </a:spcBef>
            </a:pPr>
            <a:endParaRPr lang="en-GB" altLang="en-US" sz="1800" dirty="0" smtClean="0"/>
          </a:p>
          <a:p>
            <a:pPr>
              <a:spcBef>
                <a:spcPct val="50000"/>
              </a:spcBef>
            </a:pPr>
            <a:endParaRPr lang="en-GB" altLang="en-US" sz="16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154159817"/>
              </p:ext>
            </p:extLst>
          </p:nvPr>
        </p:nvGraphicFramePr>
        <p:xfrm>
          <a:off x="1828800" y="2514600"/>
          <a:ext cx="1219200" cy="315203"/>
        </p:xfrm>
        <a:graphic>
          <a:graphicData uri="http://schemas.openxmlformats.org/presentationml/2006/ole">
            <mc:AlternateContent xmlns:mc="http://schemas.openxmlformats.org/markup-compatibility/2006">
              <mc:Choice xmlns:v="urn:schemas-microsoft-com:vml" Requires="v">
                <p:oleObj spid="_x0000_s46116" name="Equação" r:id="rId4" imgW="685800" imgH="203200" progId="Equation.3">
                  <p:embed/>
                </p:oleObj>
              </mc:Choice>
              <mc:Fallback>
                <p:oleObj name="Equação" r:id="rId4" imgW="685800" imgH="2032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14600"/>
                        <a:ext cx="1219200" cy="315203"/>
                      </a:xfrm>
                      <a:prstGeom prst="rect">
                        <a:avLst/>
                      </a:prstGeom>
                      <a:noFill/>
                      <a:ln>
                        <a:noFill/>
                      </a:ln>
                      <a:effectLst/>
                    </p:spPr>
                  </p:pic>
                </p:oleObj>
              </mc:Fallback>
            </mc:AlternateContent>
          </a:graphicData>
        </a:graphic>
      </p:graphicFrame>
      <p:sp>
        <p:nvSpPr>
          <p:cNvPr id="31" name="Text Box 4"/>
          <p:cNvSpPr txBox="1">
            <a:spLocks noChangeArrowheads="1"/>
          </p:cNvSpPr>
          <p:nvPr/>
        </p:nvSpPr>
        <p:spPr bwMode="auto">
          <a:xfrm>
            <a:off x="4953000" y="4876800"/>
            <a:ext cx="4038600" cy="1212640"/>
          </a:xfrm>
          <a:prstGeom prst="rect">
            <a:avLst/>
          </a:prstGeom>
          <a:solidFill>
            <a:srgbClr val="FFFF00">
              <a:alpha val="39000"/>
            </a:srgbClr>
          </a:solidFill>
          <a:ln w="9525">
            <a:noFill/>
            <a:miter lim="800000"/>
            <a:headEnd/>
            <a:tailEnd/>
          </a:ln>
        </p:spPr>
        <p:txBody>
          <a:bodyPr wrap="square">
            <a:spAutoFit/>
          </a:bodyPr>
          <a:lstStyle/>
          <a:p>
            <a:pPr>
              <a:spcBef>
                <a:spcPct val="50000"/>
              </a:spcBef>
              <a:spcAft>
                <a:spcPct val="20000"/>
              </a:spcAft>
            </a:pPr>
            <a:r>
              <a:rPr lang="en-US" sz="1400" dirty="0">
                <a:latin typeface="Arial" charset="0"/>
                <a:cs typeface="Arial" charset="0"/>
              </a:rPr>
              <a:t>A standard equation for calculating energy production:</a:t>
            </a:r>
          </a:p>
          <a:p>
            <a:pPr>
              <a:spcBef>
                <a:spcPct val="50000"/>
              </a:spcBef>
            </a:pPr>
            <a:r>
              <a:rPr lang="en-US" sz="1400" dirty="0">
                <a:latin typeface="Arial" charset="0"/>
                <a:cs typeface="Arial" charset="0"/>
              </a:rPr>
              <a:t>Power = </a:t>
            </a:r>
            <a:r>
              <a:rPr lang="en-US" sz="1400" u="sng" dirty="0">
                <a:latin typeface="Arial" charset="0"/>
                <a:cs typeface="Arial" charset="0"/>
              </a:rPr>
              <a:t>(Head) x (Flow) x (Efficiency) </a:t>
            </a:r>
          </a:p>
          <a:p>
            <a:pPr>
              <a:spcBef>
                <a:spcPct val="50000"/>
              </a:spcBef>
            </a:pPr>
            <a:r>
              <a:rPr lang="en-US" sz="1400" dirty="0">
                <a:latin typeface="Arial" charset="0"/>
                <a:cs typeface="Arial" charset="0"/>
              </a:rPr>
              <a:t>      </a:t>
            </a:r>
            <a:r>
              <a:rPr lang="en-US" sz="1400" dirty="0" smtClean="0">
                <a:latin typeface="Arial" charset="0"/>
                <a:cs typeface="Arial" charset="0"/>
              </a:rPr>
              <a:t>                   11.8</a:t>
            </a:r>
            <a:r>
              <a:rPr lang="en-US" sz="1400" dirty="0" smtClean="0">
                <a:latin typeface="Arial" charset="0"/>
              </a:rPr>
              <a:t> </a:t>
            </a:r>
            <a:endParaRPr lang="en-US" sz="1400" dirty="0">
              <a:latin typeface="Arial" charset="0"/>
            </a:endParaRPr>
          </a:p>
        </p:txBody>
      </p:sp>
      <p:pic>
        <p:nvPicPr>
          <p:cNvPr id="32" name="Picture 3" descr="hydro plant graphic"/>
          <p:cNvPicPr>
            <a:picLocks noChangeAspect="1" noChangeArrowheads="1"/>
          </p:cNvPicPr>
          <p:nvPr/>
        </p:nvPicPr>
        <p:blipFill>
          <a:blip r:embed="rId6"/>
          <a:srcRect/>
          <a:stretch>
            <a:fillRect/>
          </a:stretch>
        </p:blipFill>
        <p:spPr bwMode="auto">
          <a:xfrm>
            <a:off x="4953000" y="1916545"/>
            <a:ext cx="3276600" cy="2446480"/>
          </a:xfrm>
          <a:prstGeom prst="rect">
            <a:avLst/>
          </a:prstGeom>
          <a:noFill/>
          <a:ln w="9525">
            <a:noFill/>
            <a:miter lim="800000"/>
            <a:headEnd/>
            <a:tailEnd/>
          </a:ln>
        </p:spPr>
      </p:pic>
    </p:spTree>
    <p:extLst>
      <p:ext uri="{BB962C8B-B14F-4D97-AF65-F5344CB8AC3E}">
        <p14:creationId xmlns:p14="http://schemas.microsoft.com/office/powerpoint/2010/main" val="24059108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The Physics of Hydropower</a:t>
            </a:r>
            <a:endParaRPr lang="en-GB" dirty="0"/>
          </a:p>
        </p:txBody>
      </p:sp>
      <p:sp>
        <p:nvSpPr>
          <p:cNvPr id="14" name="Content Placeholder 1"/>
          <p:cNvSpPr>
            <a:spLocks noGrp="1"/>
          </p:cNvSpPr>
          <p:nvPr>
            <p:ph sz="half" idx="1"/>
          </p:nvPr>
        </p:nvSpPr>
        <p:spPr>
          <a:xfrm>
            <a:off x="228600" y="1895764"/>
            <a:ext cx="4572000" cy="4709315"/>
          </a:xfrm>
        </p:spPr>
        <p:txBody>
          <a:bodyPr>
            <a:noAutofit/>
          </a:bodyPr>
          <a:lstStyle/>
          <a:p>
            <a:pPr>
              <a:spcBef>
                <a:spcPct val="50000"/>
              </a:spcBef>
            </a:pPr>
            <a:r>
              <a:rPr lang="en-US" sz="1600" dirty="0"/>
              <a:t>As an example, </a:t>
            </a:r>
            <a:r>
              <a:rPr lang="en-US" sz="1600" dirty="0" smtClean="0"/>
              <a:t>we can  </a:t>
            </a:r>
            <a:r>
              <a:rPr lang="en-US" sz="1600" dirty="0"/>
              <a:t>how much power can be generated by the power plant at Roosevelt Dam, the uppermost dam on the Salt River in Arizona</a:t>
            </a:r>
            <a:r>
              <a:rPr lang="en-US" sz="1600" dirty="0" smtClean="0"/>
              <a:t>.</a:t>
            </a:r>
            <a:endParaRPr lang="en-US" sz="1600" dirty="0"/>
          </a:p>
          <a:p>
            <a:pPr lvl="1">
              <a:spcBef>
                <a:spcPct val="50000"/>
              </a:spcBef>
            </a:pPr>
            <a:r>
              <a:rPr lang="en-US" sz="1400" dirty="0"/>
              <a:t>Although the dam itself is 357 feet high, the </a:t>
            </a:r>
            <a:r>
              <a:rPr lang="en-US" sz="1400" dirty="0" smtClean="0"/>
              <a:t>head is </a:t>
            </a:r>
            <a:r>
              <a:rPr lang="en-US" sz="1400" dirty="0"/>
              <a:t>235 </a:t>
            </a:r>
            <a:r>
              <a:rPr lang="en-US" sz="1400" dirty="0" smtClean="0"/>
              <a:t>feet</a:t>
            </a:r>
          </a:p>
          <a:p>
            <a:pPr lvl="1">
              <a:spcBef>
                <a:spcPct val="50000"/>
              </a:spcBef>
            </a:pPr>
            <a:r>
              <a:rPr lang="en-US" sz="1400" dirty="0" smtClean="0"/>
              <a:t>The </a:t>
            </a:r>
            <a:r>
              <a:rPr lang="en-US" sz="1400" dirty="0"/>
              <a:t>typical </a:t>
            </a:r>
            <a:r>
              <a:rPr lang="en-US" sz="1400" b="1" dirty="0"/>
              <a:t>flow rate</a:t>
            </a:r>
            <a:r>
              <a:rPr lang="en-US" sz="1400" dirty="0"/>
              <a:t> is 2200 </a:t>
            </a:r>
            <a:r>
              <a:rPr lang="en-US" sz="1400" dirty="0" err="1" smtClean="0"/>
              <a:t>cfs</a:t>
            </a:r>
            <a:r>
              <a:rPr lang="en-US" sz="1400" dirty="0" smtClean="0"/>
              <a:t> </a:t>
            </a:r>
          </a:p>
          <a:p>
            <a:pPr lvl="1">
              <a:spcBef>
                <a:spcPct val="50000"/>
              </a:spcBef>
            </a:pPr>
            <a:r>
              <a:rPr lang="en-US" sz="1400" dirty="0" smtClean="0"/>
              <a:t>Let’s assume say </a:t>
            </a:r>
            <a:r>
              <a:rPr lang="en-US" sz="1400" dirty="0"/>
              <a:t>the turbine and generator are 80% </a:t>
            </a:r>
            <a:r>
              <a:rPr lang="en-US" sz="1400" dirty="0" smtClean="0"/>
              <a:t>efficient</a:t>
            </a:r>
          </a:p>
          <a:p>
            <a:r>
              <a:rPr lang="en-US" sz="1600" dirty="0"/>
              <a:t>Roosevelt’s generator is actually rated at a capacity </a:t>
            </a:r>
            <a:r>
              <a:rPr lang="en-US" sz="1600" dirty="0" smtClean="0"/>
              <a:t>of 36000kW</a:t>
            </a:r>
          </a:p>
          <a:p>
            <a:pPr lvl="1">
              <a:spcBef>
                <a:spcPct val="50000"/>
              </a:spcBef>
            </a:pPr>
            <a:endParaRPr lang="en-US" sz="1400" dirty="0"/>
          </a:p>
          <a:p>
            <a:pPr>
              <a:spcBef>
                <a:spcPct val="50000"/>
              </a:spcBef>
            </a:pPr>
            <a:endParaRPr lang="en-GB" altLang="en-US" sz="1600" dirty="0" smtClean="0"/>
          </a:p>
          <a:p>
            <a:pPr>
              <a:spcBef>
                <a:spcPct val="50000"/>
              </a:spcBef>
            </a:pPr>
            <a:endParaRPr lang="en-GB" altLang="en-US" sz="1800" dirty="0" smtClean="0"/>
          </a:p>
          <a:p>
            <a:pPr>
              <a:spcBef>
                <a:spcPct val="50000"/>
              </a:spcBef>
            </a:pPr>
            <a:endParaRPr lang="en-GB" altLang="en-US" sz="1600" dirty="0" smtClean="0"/>
          </a:p>
        </p:txBody>
      </p:sp>
      <p:sp>
        <p:nvSpPr>
          <p:cNvPr id="31" name="Text Box 4"/>
          <p:cNvSpPr txBox="1">
            <a:spLocks noChangeArrowheads="1"/>
          </p:cNvSpPr>
          <p:nvPr/>
        </p:nvSpPr>
        <p:spPr bwMode="auto">
          <a:xfrm>
            <a:off x="4800600" y="4398258"/>
            <a:ext cx="4038600" cy="630942"/>
          </a:xfrm>
          <a:prstGeom prst="rect">
            <a:avLst/>
          </a:prstGeom>
          <a:solidFill>
            <a:srgbClr val="FFFF00">
              <a:alpha val="39000"/>
            </a:srgbClr>
          </a:solidFill>
          <a:ln w="9525">
            <a:noFill/>
            <a:miter lim="800000"/>
            <a:headEnd/>
            <a:tailEnd/>
          </a:ln>
        </p:spPr>
        <p:txBody>
          <a:bodyPr wrap="square">
            <a:spAutoFit/>
          </a:bodyPr>
          <a:lstStyle/>
          <a:p>
            <a:pPr>
              <a:spcBef>
                <a:spcPct val="50000"/>
              </a:spcBef>
            </a:pPr>
            <a:r>
              <a:rPr lang="en-US" sz="1400" dirty="0" smtClean="0">
                <a:latin typeface="Arial" charset="0"/>
                <a:cs typeface="Arial" charset="0"/>
              </a:rPr>
              <a:t>Power </a:t>
            </a:r>
            <a:r>
              <a:rPr lang="en-US" sz="1400" dirty="0">
                <a:latin typeface="Arial" charset="0"/>
                <a:cs typeface="Arial" charset="0"/>
              </a:rPr>
              <a:t>= </a:t>
            </a:r>
            <a:r>
              <a:rPr lang="en-US" sz="1400" u="sng" dirty="0">
                <a:latin typeface="Arial" charset="0"/>
                <a:cs typeface="Arial" charset="0"/>
              </a:rPr>
              <a:t>(Head) x (Flow) x (Efficiency</a:t>
            </a:r>
            <a:r>
              <a:rPr lang="en-US" sz="1400" u="sng" dirty="0" smtClean="0">
                <a:latin typeface="Arial" charset="0"/>
                <a:cs typeface="Arial" charset="0"/>
              </a:rPr>
              <a:t>)</a:t>
            </a:r>
            <a:r>
              <a:rPr lang="en-US" sz="1400" dirty="0" smtClean="0">
                <a:latin typeface="Arial" charset="0"/>
                <a:cs typeface="Arial" charset="0"/>
              </a:rPr>
              <a:t>  kW</a:t>
            </a:r>
            <a:r>
              <a:rPr lang="en-US" sz="1400" u="sng" dirty="0" smtClean="0">
                <a:latin typeface="Arial" charset="0"/>
                <a:cs typeface="Arial" charset="0"/>
              </a:rPr>
              <a:t> </a:t>
            </a:r>
            <a:endParaRPr lang="en-US" sz="1400" u="sng" dirty="0">
              <a:latin typeface="Arial" charset="0"/>
              <a:cs typeface="Arial" charset="0"/>
            </a:endParaRPr>
          </a:p>
          <a:p>
            <a:pPr>
              <a:spcBef>
                <a:spcPct val="50000"/>
              </a:spcBef>
            </a:pPr>
            <a:r>
              <a:rPr lang="en-US" sz="1400" dirty="0">
                <a:latin typeface="Arial" charset="0"/>
                <a:cs typeface="Arial" charset="0"/>
              </a:rPr>
              <a:t>      </a:t>
            </a:r>
            <a:r>
              <a:rPr lang="en-US" sz="1400" dirty="0" smtClean="0">
                <a:latin typeface="Arial" charset="0"/>
                <a:cs typeface="Arial" charset="0"/>
              </a:rPr>
              <a:t>                   11.8</a:t>
            </a:r>
            <a:r>
              <a:rPr lang="en-US" sz="1400" dirty="0" smtClean="0">
                <a:latin typeface="Arial" charset="0"/>
              </a:rPr>
              <a:t> </a:t>
            </a:r>
            <a:endParaRPr lang="en-US" sz="1400" dirty="0">
              <a:latin typeface="Arial" charset="0"/>
            </a:endParaRPr>
          </a:p>
        </p:txBody>
      </p:sp>
      <p:sp>
        <p:nvSpPr>
          <p:cNvPr id="9" name="Text Box 4"/>
          <p:cNvSpPr txBox="1">
            <a:spLocks noChangeArrowheads="1"/>
          </p:cNvSpPr>
          <p:nvPr/>
        </p:nvSpPr>
        <p:spPr bwMode="auto">
          <a:xfrm>
            <a:off x="4801386" y="5029200"/>
            <a:ext cx="4038600" cy="630942"/>
          </a:xfrm>
          <a:prstGeom prst="rect">
            <a:avLst/>
          </a:prstGeom>
          <a:solidFill>
            <a:srgbClr val="FFFF00">
              <a:alpha val="39000"/>
            </a:srgbClr>
          </a:solidFill>
          <a:ln w="9525">
            <a:noFill/>
            <a:miter lim="800000"/>
            <a:headEnd/>
            <a:tailEnd/>
          </a:ln>
        </p:spPr>
        <p:txBody>
          <a:bodyPr wrap="square">
            <a:spAutoFit/>
          </a:bodyPr>
          <a:lstStyle/>
          <a:p>
            <a:pPr>
              <a:spcBef>
                <a:spcPct val="50000"/>
              </a:spcBef>
            </a:pPr>
            <a:r>
              <a:rPr lang="en-US" sz="1400" dirty="0" smtClean="0">
                <a:latin typeface="Arial" charset="0"/>
                <a:cs typeface="Arial" charset="0"/>
              </a:rPr>
              <a:t>Power = </a:t>
            </a:r>
            <a:r>
              <a:rPr lang="en-US" sz="1400" u="sng" dirty="0" smtClean="0">
                <a:latin typeface="Arial" charset="0"/>
                <a:cs typeface="Arial" charset="0"/>
              </a:rPr>
              <a:t>235 x 2200 </a:t>
            </a:r>
            <a:r>
              <a:rPr lang="en-US" sz="1400" u="sng" dirty="0">
                <a:latin typeface="Arial" charset="0"/>
                <a:cs typeface="Arial" charset="0"/>
              </a:rPr>
              <a:t>x </a:t>
            </a:r>
            <a:r>
              <a:rPr lang="en-US" sz="1400" u="sng" dirty="0" smtClean="0">
                <a:latin typeface="Arial" charset="0"/>
                <a:cs typeface="Arial" charset="0"/>
              </a:rPr>
              <a:t>0.6)</a:t>
            </a:r>
            <a:r>
              <a:rPr lang="en-US" sz="1400" dirty="0" smtClean="0">
                <a:latin typeface="Arial" charset="0"/>
                <a:cs typeface="Arial" charset="0"/>
              </a:rPr>
              <a:t> = </a:t>
            </a:r>
            <a:r>
              <a:rPr lang="en-US" sz="1400" dirty="0" smtClean="0">
                <a:latin typeface="Arial" charset="0"/>
              </a:rPr>
              <a:t>35,051kW</a:t>
            </a:r>
            <a:r>
              <a:rPr lang="en-US" sz="1400" u="sng" dirty="0" smtClean="0">
                <a:latin typeface="Arial" charset="0"/>
                <a:cs typeface="Arial" charset="0"/>
              </a:rPr>
              <a:t> </a:t>
            </a:r>
            <a:endParaRPr lang="en-US" sz="1400" u="sng" dirty="0">
              <a:latin typeface="Arial" charset="0"/>
              <a:cs typeface="Arial" charset="0"/>
            </a:endParaRPr>
          </a:p>
          <a:p>
            <a:pPr>
              <a:spcBef>
                <a:spcPct val="50000"/>
              </a:spcBef>
            </a:pPr>
            <a:r>
              <a:rPr lang="en-US" sz="1400" dirty="0">
                <a:latin typeface="Arial" charset="0"/>
                <a:cs typeface="Arial" charset="0"/>
              </a:rPr>
              <a:t>      </a:t>
            </a:r>
            <a:r>
              <a:rPr lang="en-US" sz="1400" dirty="0" smtClean="0">
                <a:latin typeface="Arial" charset="0"/>
                <a:cs typeface="Arial" charset="0"/>
              </a:rPr>
              <a:t>                   11.8</a:t>
            </a:r>
            <a:r>
              <a:rPr lang="en-US" sz="1400" dirty="0" smtClean="0">
                <a:latin typeface="Arial" charset="0"/>
              </a:rPr>
              <a:t> </a:t>
            </a:r>
            <a:endParaRPr lang="en-US" sz="1400" dirty="0">
              <a:latin typeface="Arial" charset="0"/>
            </a:endParaRPr>
          </a:p>
        </p:txBody>
      </p:sp>
      <p:pic>
        <p:nvPicPr>
          <p:cNvPr id="10" name="Picture 9" descr="new roosevelt"/>
          <p:cNvPicPr>
            <a:picLocks noChangeAspect="1" noChangeArrowheads="1"/>
          </p:cNvPicPr>
          <p:nvPr/>
        </p:nvPicPr>
        <p:blipFill>
          <a:blip r:embed="rId3"/>
          <a:srcRect/>
          <a:stretch>
            <a:fillRect/>
          </a:stretch>
        </p:blipFill>
        <p:spPr bwMode="auto">
          <a:xfrm>
            <a:off x="5029200" y="1905000"/>
            <a:ext cx="3276600" cy="229552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7771816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Hydropower Plants</a:t>
            </a:r>
            <a:endParaRPr lang="en-GB" dirty="0"/>
          </a:p>
        </p:txBody>
      </p:sp>
      <p:sp>
        <p:nvSpPr>
          <p:cNvPr id="14" name="Content Placeholder 1"/>
          <p:cNvSpPr>
            <a:spLocks noGrp="1"/>
          </p:cNvSpPr>
          <p:nvPr>
            <p:ph sz="half" idx="1"/>
          </p:nvPr>
        </p:nvSpPr>
        <p:spPr>
          <a:xfrm>
            <a:off x="228600" y="1895764"/>
            <a:ext cx="5410200" cy="4709315"/>
          </a:xfrm>
        </p:spPr>
        <p:txBody>
          <a:bodyPr>
            <a:noAutofit/>
          </a:bodyPr>
          <a:lstStyle/>
          <a:p>
            <a:pPr>
              <a:spcBef>
                <a:spcPct val="50000"/>
              </a:spcBef>
            </a:pPr>
            <a:r>
              <a:rPr lang="en-GB" sz="1600" dirty="0"/>
              <a:t>Hydropower plants are actually based on a rather simple concept -- water flowing through a dam turns a turbine, which turns a </a:t>
            </a:r>
            <a:r>
              <a:rPr lang="en-GB" sz="1600" dirty="0" smtClean="0"/>
              <a:t>generator</a:t>
            </a:r>
          </a:p>
          <a:p>
            <a:pPr>
              <a:spcBef>
                <a:spcPct val="50000"/>
              </a:spcBef>
            </a:pPr>
            <a:r>
              <a:rPr lang="en-GB" altLang="en-US" sz="1600" dirty="0" smtClean="0"/>
              <a:t>A typical plant comprises the following parts</a:t>
            </a:r>
          </a:p>
          <a:p>
            <a:pPr lvl="1"/>
            <a:r>
              <a:rPr lang="en-GB" sz="1400" dirty="0"/>
              <a:t>Dam - Most hydropower plants rely on a dam that holds back water, creating a large </a:t>
            </a:r>
            <a:r>
              <a:rPr lang="en-GB" sz="1400" dirty="0" smtClean="0"/>
              <a:t>reservoir </a:t>
            </a:r>
          </a:p>
          <a:p>
            <a:pPr lvl="1"/>
            <a:r>
              <a:rPr lang="en-GB" sz="1600" dirty="0" smtClean="0"/>
              <a:t>Intake </a:t>
            </a:r>
            <a:r>
              <a:rPr lang="en-GB" sz="1600" dirty="0"/>
              <a:t>- </a:t>
            </a:r>
            <a:r>
              <a:rPr lang="en-GB" sz="1400" dirty="0"/>
              <a:t>Gates on the dam open and </a:t>
            </a:r>
            <a:r>
              <a:rPr lang="en-GB" sz="1400" dirty="0" smtClean="0"/>
              <a:t>gravity </a:t>
            </a:r>
            <a:r>
              <a:rPr lang="en-GB" sz="1400" dirty="0"/>
              <a:t>pulls the water through the penstock, a pipeline that leads to the </a:t>
            </a:r>
            <a:r>
              <a:rPr lang="en-GB" sz="1400" dirty="0" smtClean="0"/>
              <a:t>turbine </a:t>
            </a:r>
            <a:r>
              <a:rPr lang="en-GB" sz="1400" dirty="0"/>
              <a:t>Water builds up pressure as it flows through this </a:t>
            </a:r>
            <a:r>
              <a:rPr lang="en-GB" sz="1400" dirty="0" smtClean="0"/>
              <a:t>pipe</a:t>
            </a:r>
            <a:endParaRPr lang="en-GB" sz="1400" dirty="0"/>
          </a:p>
          <a:p>
            <a:pPr lvl="1"/>
            <a:r>
              <a:rPr lang="en-GB" sz="1400" dirty="0"/>
              <a:t>Turbine - The water strikes and turns the large blades of a turbine, which is attached to a generator above it by way of a </a:t>
            </a:r>
            <a:r>
              <a:rPr lang="en-GB" sz="1400" dirty="0" smtClean="0"/>
              <a:t>shaft. A </a:t>
            </a:r>
            <a:r>
              <a:rPr lang="en-GB" sz="1400" dirty="0"/>
              <a:t>turbine can weigh as much as 172 tons and turn at a rate of 90 revolutions per minute </a:t>
            </a:r>
            <a:endParaRPr lang="en-GB" sz="1400" dirty="0" smtClean="0"/>
          </a:p>
          <a:p>
            <a:pPr lvl="1"/>
            <a:r>
              <a:rPr lang="en-GB" sz="1400" dirty="0"/>
              <a:t>Generators - </a:t>
            </a:r>
            <a:r>
              <a:rPr lang="en-GB" sz="1400" dirty="0" smtClean="0"/>
              <a:t>Giant </a:t>
            </a:r>
            <a:r>
              <a:rPr lang="en-GB" sz="1400" dirty="0"/>
              <a:t>magnets rotate past copper coils, producing alternating current </a:t>
            </a:r>
            <a:r>
              <a:rPr lang="en-GB" sz="1400" dirty="0" smtClean="0"/>
              <a:t> </a:t>
            </a:r>
          </a:p>
          <a:p>
            <a:pPr lvl="1"/>
            <a:r>
              <a:rPr lang="en-GB" sz="1400" dirty="0" smtClean="0"/>
              <a:t>Transformer </a:t>
            </a:r>
            <a:r>
              <a:rPr lang="en-GB" sz="1400" dirty="0"/>
              <a:t>- The transformer inside the powerhouse takes the AC and converts it to higher-voltage </a:t>
            </a:r>
            <a:r>
              <a:rPr lang="en-GB" sz="1400" dirty="0" smtClean="0"/>
              <a:t>current</a:t>
            </a:r>
            <a:endParaRPr lang="en-GB" sz="1400" dirty="0"/>
          </a:p>
          <a:p>
            <a:pPr lvl="1"/>
            <a:r>
              <a:rPr lang="en-GB" sz="1400" dirty="0" smtClean="0"/>
              <a:t>Outflow </a:t>
            </a:r>
            <a:r>
              <a:rPr lang="en-GB" sz="1400" dirty="0"/>
              <a:t>- Used water is carried through pipelines, called </a:t>
            </a:r>
            <a:r>
              <a:rPr lang="en-GB" sz="1400" b="1" dirty="0"/>
              <a:t>tailraces</a:t>
            </a:r>
            <a:r>
              <a:rPr lang="en-GB" sz="1400" dirty="0"/>
              <a:t>, and re-enters the river downstream</a:t>
            </a:r>
          </a:p>
          <a:p>
            <a:pPr lvl="2"/>
            <a:endParaRPr lang="en-GB" sz="1000" dirty="0"/>
          </a:p>
          <a:p>
            <a:pPr lvl="3">
              <a:spcBef>
                <a:spcPct val="50000"/>
              </a:spcBef>
            </a:pPr>
            <a:endParaRPr lang="en-GB" altLang="en-US" sz="800" dirty="0" smtClean="0"/>
          </a:p>
          <a:p>
            <a:pPr>
              <a:spcBef>
                <a:spcPct val="50000"/>
              </a:spcBef>
            </a:pPr>
            <a:endParaRPr lang="en-GB" altLang="en-US" sz="1800" dirty="0" smtClean="0"/>
          </a:p>
          <a:p>
            <a:pPr>
              <a:spcBef>
                <a:spcPct val="50000"/>
              </a:spcBef>
            </a:pPr>
            <a:endParaRPr lang="en-GB" altLang="en-US" sz="16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20" y="1340031"/>
            <a:ext cx="2436223" cy="2293645"/>
          </a:xfrm>
          <a:prstGeom prst="rect">
            <a:avLst/>
          </a:prstGeom>
        </p:spPr>
      </p:pic>
      <p:pic>
        <p:nvPicPr>
          <p:cNvPr id="52226" name="Picture 2" descr="http://s.hswstatic.com/gif/hydropower-plant-usrb-shaf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810" y="3827416"/>
            <a:ext cx="1944189" cy="291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05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304800" y="1905000"/>
            <a:ext cx="7467600" cy="4709315"/>
          </a:xfrm>
        </p:spPr>
        <p:txBody>
          <a:bodyPr>
            <a:noAutofit/>
          </a:bodyPr>
          <a:lstStyle/>
          <a:p>
            <a:r>
              <a:rPr lang="en-US" altLang="en-US" sz="2000" dirty="0" smtClean="0"/>
              <a:t>Faraday’s law of electromagnetic induction  states that</a:t>
            </a:r>
          </a:p>
          <a:p>
            <a:endParaRPr lang="en-US" altLang="en-US" sz="2000" dirty="0"/>
          </a:p>
          <a:p>
            <a:endParaRPr lang="en-US" altLang="en-US" sz="2000" dirty="0" smtClean="0"/>
          </a:p>
          <a:p>
            <a:endParaRPr lang="en-US" altLang="en-US" sz="2000" dirty="0"/>
          </a:p>
          <a:p>
            <a:r>
              <a:rPr lang="en-US" altLang="en-US" sz="2000" dirty="0" smtClean="0"/>
              <a:t>Actually this  would  be for a single turn of a coil  rotating in a magnetic field. For an </a:t>
            </a:r>
            <a:r>
              <a:rPr lang="en-US" altLang="en-US" sz="2000" i="1" dirty="0" smtClean="0"/>
              <a:t>N-</a:t>
            </a:r>
            <a:r>
              <a:rPr lang="en-US" altLang="en-US" sz="2000" dirty="0" smtClean="0"/>
              <a:t>turn coil</a:t>
            </a:r>
          </a:p>
          <a:p>
            <a:endParaRPr lang="en-US" altLang="en-US" sz="2000" dirty="0"/>
          </a:p>
          <a:p>
            <a:endParaRPr lang="en-US" altLang="en-US" sz="2000" dirty="0" smtClean="0"/>
          </a:p>
          <a:p>
            <a:endParaRPr lang="en-US" altLang="en-US" sz="2000" dirty="0"/>
          </a:p>
          <a:p>
            <a:pPr lvl="1"/>
            <a:r>
              <a:rPr lang="en-US" altLang="en-US" sz="1800" dirty="0" smtClean="0"/>
              <a:t>More turns creates an ‘amplifying effect’</a:t>
            </a:r>
          </a:p>
          <a:p>
            <a:r>
              <a:rPr lang="en-US" altLang="en-US" sz="2000" dirty="0" smtClean="0"/>
              <a:t>So why the minus sign?</a:t>
            </a:r>
          </a:p>
          <a:p>
            <a:pPr lvl="1"/>
            <a:r>
              <a:rPr lang="en-US" altLang="en-US" sz="1800" dirty="0" smtClean="0"/>
              <a:t>Lenz’s law which simply stated means  the  direction of induced  </a:t>
            </a:r>
            <a:r>
              <a:rPr lang="en-US" altLang="en-US" sz="1800" dirty="0" err="1" smtClean="0"/>
              <a:t>emf</a:t>
            </a:r>
            <a:r>
              <a:rPr lang="en-US" altLang="en-US" sz="1800" dirty="0" smtClean="0"/>
              <a:t> opposes the change that  created it!</a:t>
            </a:r>
          </a:p>
          <a:p>
            <a:pPr lvl="2"/>
            <a:endParaRPr lang="en-US" altLang="en-US" sz="1400" dirty="0" smtClean="0"/>
          </a:p>
          <a:p>
            <a:pPr marL="0" indent="0">
              <a:buNone/>
            </a:pPr>
            <a:r>
              <a:rPr lang="en-US" altLang="en-US" sz="2000" dirty="0" smtClean="0"/>
              <a:t> </a:t>
            </a:r>
          </a:p>
          <a:p>
            <a:endParaRPr lang="en-US" altLang="en-US" sz="2000" dirty="0"/>
          </a:p>
          <a:p>
            <a:endParaRPr lang="en-US" altLang="en-US" sz="2000" dirty="0" smtClean="0"/>
          </a:p>
          <a:p>
            <a:pPr lvl="1"/>
            <a:endParaRPr lang="en-US" altLang="en-US" sz="1800" dirty="0" smtClean="0"/>
          </a:p>
          <a:p>
            <a:pPr lvl="3"/>
            <a:endParaRPr lang="en-US" altLang="en-US" dirty="0" smtClean="0"/>
          </a:p>
          <a:p>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551469496"/>
              </p:ext>
            </p:extLst>
          </p:nvPr>
        </p:nvGraphicFramePr>
        <p:xfrm>
          <a:off x="3048000" y="2432308"/>
          <a:ext cx="1398526" cy="774184"/>
        </p:xfrm>
        <a:graphic>
          <a:graphicData uri="http://schemas.openxmlformats.org/presentationml/2006/ole">
            <mc:AlternateContent xmlns:mc="http://schemas.openxmlformats.org/markup-compatibility/2006">
              <mc:Choice xmlns:v="urn:schemas-microsoft-com:vml" Requires="v">
                <p:oleObj spid="_x0000_s18692" name="Equation" r:id="rId3" imgW="711000" imgH="393480" progId="Equation.3">
                  <p:embed/>
                </p:oleObj>
              </mc:Choice>
              <mc:Fallback>
                <p:oleObj name="Equation" r:id="rId3" imgW="711000" imgH="393480" progId="Equation.3">
                  <p:embed/>
                  <p:pic>
                    <p:nvPicPr>
                      <p:cNvPr id="0" name=""/>
                      <p:cNvPicPr/>
                      <p:nvPr/>
                    </p:nvPicPr>
                    <p:blipFill>
                      <a:blip r:embed="rId4"/>
                      <a:stretch>
                        <a:fillRect/>
                      </a:stretch>
                    </p:blipFill>
                    <p:spPr>
                      <a:xfrm>
                        <a:off x="3048000" y="2432308"/>
                        <a:ext cx="1398526" cy="77418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35745466"/>
              </p:ext>
            </p:extLst>
          </p:nvPr>
        </p:nvGraphicFramePr>
        <p:xfrm>
          <a:off x="2971800" y="4191000"/>
          <a:ext cx="1673225" cy="774700"/>
        </p:xfrm>
        <a:graphic>
          <a:graphicData uri="http://schemas.openxmlformats.org/presentationml/2006/ole">
            <mc:AlternateContent xmlns:mc="http://schemas.openxmlformats.org/markup-compatibility/2006">
              <mc:Choice xmlns:v="urn:schemas-microsoft-com:vml" Requires="v">
                <p:oleObj spid="_x0000_s18693" name="Equation" r:id="rId5" imgW="850680" imgH="393480" progId="Equation.3">
                  <p:embed/>
                </p:oleObj>
              </mc:Choice>
              <mc:Fallback>
                <p:oleObj name="Equation" r:id="rId5" imgW="850680" imgH="393480" progId="Equation.3">
                  <p:embed/>
                  <p:pic>
                    <p:nvPicPr>
                      <p:cNvPr id="0" name="Object 4"/>
                      <p:cNvPicPr>
                        <a:picLocks noChangeAspect="1" noChangeArrowheads="1"/>
                      </p:cNvPicPr>
                      <p:nvPr/>
                    </p:nvPicPr>
                    <p:blipFill>
                      <a:blip r:embed="rId6"/>
                      <a:srcRect/>
                      <a:stretch>
                        <a:fillRect/>
                      </a:stretch>
                    </p:blipFill>
                    <p:spPr bwMode="auto">
                      <a:xfrm>
                        <a:off x="2971800" y="4191000"/>
                        <a:ext cx="16732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07831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Hydropower Schemes</a:t>
            </a:r>
            <a:endParaRPr lang="en-GB" dirty="0"/>
          </a:p>
        </p:txBody>
      </p:sp>
      <p:sp>
        <p:nvSpPr>
          <p:cNvPr id="14" name="Content Placeholder 1"/>
          <p:cNvSpPr>
            <a:spLocks noGrp="1"/>
          </p:cNvSpPr>
          <p:nvPr>
            <p:ph sz="half" idx="1"/>
          </p:nvPr>
        </p:nvSpPr>
        <p:spPr>
          <a:xfrm>
            <a:off x="228600" y="1895764"/>
            <a:ext cx="4572000" cy="4709315"/>
          </a:xfrm>
        </p:spPr>
        <p:txBody>
          <a:bodyPr>
            <a:noAutofit/>
          </a:bodyPr>
          <a:lstStyle/>
          <a:p>
            <a:pPr>
              <a:spcBef>
                <a:spcPct val="50000"/>
              </a:spcBef>
            </a:pPr>
            <a:r>
              <a:rPr lang="en-GB" sz="1600" dirty="0" smtClean="0"/>
              <a:t>Three </a:t>
            </a:r>
            <a:r>
              <a:rPr lang="en-GB" sz="1600" dirty="0"/>
              <a:t>Gorges Dam </a:t>
            </a:r>
            <a:r>
              <a:rPr lang="en-GB" sz="1600" dirty="0" smtClean="0"/>
              <a:t>on the Yangtze river in </a:t>
            </a:r>
            <a:r>
              <a:rPr lang="en-GB" sz="1600" dirty="0"/>
              <a:t>China </a:t>
            </a:r>
            <a:r>
              <a:rPr lang="en-GB" sz="1600" dirty="0" smtClean="0"/>
              <a:t>is the  </a:t>
            </a:r>
            <a:r>
              <a:rPr lang="en-GB" sz="1600" dirty="0"/>
              <a:t>largest hydroelectric dam (in electricity production), </a:t>
            </a:r>
            <a:r>
              <a:rPr lang="en-GB" sz="1600" dirty="0" smtClean="0"/>
              <a:t>with a </a:t>
            </a:r>
            <a:r>
              <a:rPr lang="en-GB" sz="1600" dirty="0"/>
              <a:t>generating capacity of 22,500 </a:t>
            </a:r>
            <a:r>
              <a:rPr lang="en-GB" sz="1600" dirty="0" smtClean="0"/>
              <a:t>MW</a:t>
            </a:r>
          </a:p>
          <a:p>
            <a:pPr>
              <a:spcBef>
                <a:spcPct val="50000"/>
              </a:spcBef>
            </a:pPr>
            <a:r>
              <a:rPr lang="en-GB" sz="1600" dirty="0" smtClean="0"/>
              <a:t>It has design </a:t>
            </a:r>
            <a:r>
              <a:rPr lang="en-GB" sz="1600" dirty="0"/>
              <a:t>of state-of-the-art large </a:t>
            </a:r>
            <a:r>
              <a:rPr lang="en-GB" sz="1600" dirty="0" smtClean="0"/>
              <a:t>turbines and is extremely efficient </a:t>
            </a:r>
          </a:p>
          <a:p>
            <a:pPr lvl="1">
              <a:spcBef>
                <a:spcPct val="50000"/>
              </a:spcBef>
            </a:pPr>
            <a:r>
              <a:rPr lang="en-GB" sz="1400" dirty="0" smtClean="0"/>
              <a:t>However</a:t>
            </a:r>
            <a:r>
              <a:rPr lang="en-GB" sz="1400" dirty="0"/>
              <a:t>, the dam flooded </a:t>
            </a:r>
            <a:r>
              <a:rPr lang="en-GB" sz="1400" dirty="0" smtClean="0"/>
              <a:t>archaeological </a:t>
            </a:r>
            <a:r>
              <a:rPr lang="en-GB" sz="1400" dirty="0"/>
              <a:t>and cultural sites and displaced some 1.3 million people, and is causing significant ecological changes, including an increased risk of </a:t>
            </a:r>
            <a:r>
              <a:rPr lang="en-GB" sz="1400" dirty="0" smtClean="0"/>
              <a:t>landslides</a:t>
            </a:r>
          </a:p>
          <a:p>
            <a:pPr lvl="2">
              <a:spcBef>
                <a:spcPct val="50000"/>
              </a:spcBef>
            </a:pPr>
            <a:r>
              <a:rPr lang="en-GB" sz="1400" dirty="0" smtClean="0"/>
              <a:t>When at its full capacity </a:t>
            </a:r>
            <a:r>
              <a:rPr lang="en-GB" sz="1400" dirty="0"/>
              <a:t>the reservoir flooded a total area of 632 square kilometres </a:t>
            </a:r>
            <a:endParaRPr lang="en-GB" sz="1400" dirty="0" smtClean="0"/>
          </a:p>
          <a:p>
            <a:pPr lvl="1">
              <a:spcBef>
                <a:spcPct val="50000"/>
              </a:spcBef>
            </a:pPr>
            <a:r>
              <a:rPr lang="en-GB" altLang="en-US" sz="1400" dirty="0" smtClean="0"/>
              <a:t>Hydropower does play a large role in Chinese energy production and is a significant contributor to reducing it’s reliance on fossil fuels </a:t>
            </a:r>
            <a:endParaRPr lang="en-GB" altLang="en-US" sz="1800" dirty="0" smtClean="0"/>
          </a:p>
          <a:p>
            <a:pPr>
              <a:spcBef>
                <a:spcPct val="50000"/>
              </a:spcBef>
            </a:pPr>
            <a:endParaRPr lang="en-GB" altLang="en-US" sz="16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941945"/>
            <a:ext cx="3810000" cy="2257425"/>
          </a:xfrm>
          <a:prstGeom prst="rect">
            <a:avLst/>
          </a:prstGeom>
        </p:spPr>
      </p:pic>
      <p:pic>
        <p:nvPicPr>
          <p:cNvPr id="59394" name="Picture 2" descr="http://upload.wikimedia.org/wikipedia/commons/thumb/6/61/Electricity_Production_in_China.svg/461px-Electricity_Production_in_China.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346" y="4572000"/>
            <a:ext cx="3179708" cy="22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442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Pumped Storage Schemes</a:t>
            </a:r>
            <a:endParaRPr lang="en-GB" dirty="0"/>
          </a:p>
        </p:txBody>
      </p:sp>
      <p:sp>
        <p:nvSpPr>
          <p:cNvPr id="14" name="Content Placeholder 1"/>
          <p:cNvSpPr>
            <a:spLocks noGrp="1"/>
          </p:cNvSpPr>
          <p:nvPr>
            <p:ph sz="half" idx="1"/>
          </p:nvPr>
        </p:nvSpPr>
        <p:spPr>
          <a:xfrm>
            <a:off x="228599" y="1895764"/>
            <a:ext cx="5117537" cy="4709315"/>
          </a:xfrm>
        </p:spPr>
        <p:txBody>
          <a:bodyPr>
            <a:noAutofit/>
          </a:bodyPr>
          <a:lstStyle/>
          <a:p>
            <a:pPr>
              <a:spcBef>
                <a:spcPct val="50000"/>
              </a:spcBef>
            </a:pPr>
            <a:r>
              <a:rPr lang="en-GB" sz="1600" dirty="0"/>
              <a:t>Pumped-storage hydroelectricity (PSH) is a </a:t>
            </a:r>
            <a:r>
              <a:rPr lang="en-GB" sz="1600" dirty="0" smtClean="0"/>
              <a:t>means of hydroelectric power storage used </a:t>
            </a:r>
            <a:r>
              <a:rPr lang="en-GB" sz="1600" dirty="0"/>
              <a:t>by </a:t>
            </a:r>
            <a:r>
              <a:rPr lang="en-GB" sz="1600" dirty="0" smtClean="0"/>
              <a:t>for load balancing</a:t>
            </a:r>
          </a:p>
          <a:p>
            <a:pPr>
              <a:spcBef>
                <a:spcPct val="50000"/>
              </a:spcBef>
            </a:pPr>
            <a:r>
              <a:rPr lang="en-GB" sz="1600" dirty="0" smtClean="0"/>
              <a:t> </a:t>
            </a:r>
            <a:r>
              <a:rPr lang="en-GB" sz="1600" dirty="0"/>
              <a:t>The method stores energy in the form of </a:t>
            </a:r>
            <a:r>
              <a:rPr lang="en-GB" sz="1600" dirty="0" smtClean="0"/>
              <a:t>gravitational potential energy of </a:t>
            </a:r>
            <a:r>
              <a:rPr lang="en-GB" sz="1600" dirty="0"/>
              <a:t>water, pumped from a lower elevation reservoir to a higher </a:t>
            </a:r>
            <a:r>
              <a:rPr lang="en-GB" sz="1600" dirty="0" smtClean="0"/>
              <a:t>elevation</a:t>
            </a:r>
          </a:p>
          <a:p>
            <a:pPr>
              <a:spcBef>
                <a:spcPct val="50000"/>
              </a:spcBef>
            </a:pPr>
            <a:r>
              <a:rPr lang="en-GB" sz="1600" dirty="0" smtClean="0"/>
              <a:t>Low-cost </a:t>
            </a:r>
            <a:r>
              <a:rPr lang="en-GB" sz="1600" dirty="0"/>
              <a:t>off-peak electric power is used to run the </a:t>
            </a:r>
            <a:r>
              <a:rPr lang="en-GB" sz="1600" dirty="0" smtClean="0"/>
              <a:t>pumps</a:t>
            </a:r>
          </a:p>
          <a:p>
            <a:pPr>
              <a:spcBef>
                <a:spcPct val="50000"/>
              </a:spcBef>
            </a:pPr>
            <a:r>
              <a:rPr lang="en-GB" sz="1600" dirty="0"/>
              <a:t>Currently, there is over 90 GW of pumped storage in operation </a:t>
            </a:r>
            <a:r>
              <a:rPr lang="en-GB" sz="1600" dirty="0" smtClean="0"/>
              <a:t>worldwide although these schemes require massive capital expenditure</a:t>
            </a:r>
          </a:p>
          <a:p>
            <a:pPr>
              <a:spcBef>
                <a:spcPct val="50000"/>
              </a:spcBef>
            </a:pPr>
            <a:r>
              <a:rPr lang="en-GB" sz="1600" dirty="0"/>
              <a:t>The </a:t>
            </a:r>
            <a:r>
              <a:rPr lang="en-GB" sz="1600" dirty="0" err="1"/>
              <a:t>Dinorwig</a:t>
            </a:r>
            <a:r>
              <a:rPr lang="en-GB" sz="1600" dirty="0"/>
              <a:t> Power Station </a:t>
            </a:r>
            <a:r>
              <a:rPr lang="en-GB" sz="1600" dirty="0" smtClean="0"/>
              <a:t>is </a:t>
            </a:r>
            <a:r>
              <a:rPr lang="en-GB" sz="1600" dirty="0"/>
              <a:t>a 1,728 </a:t>
            </a:r>
            <a:r>
              <a:rPr lang="en-GB" sz="1600" dirty="0" smtClean="0"/>
              <a:t>MW pumped storage </a:t>
            </a:r>
            <a:r>
              <a:rPr lang="en-GB" sz="1600" dirty="0"/>
              <a:t>hydroelectric </a:t>
            </a:r>
            <a:r>
              <a:rPr lang="en-GB" sz="1600" dirty="0" smtClean="0"/>
              <a:t>scheme </a:t>
            </a:r>
            <a:r>
              <a:rPr lang="en-GB" sz="1600" dirty="0"/>
              <a:t>in </a:t>
            </a:r>
            <a:r>
              <a:rPr lang="en-GB" sz="1600" dirty="0" smtClean="0"/>
              <a:t>the Snowdonia  </a:t>
            </a:r>
            <a:r>
              <a:rPr lang="en-GB" sz="1600" dirty="0"/>
              <a:t>national park </a:t>
            </a:r>
            <a:endParaRPr lang="en-GB" sz="1600" dirty="0" smtClean="0"/>
          </a:p>
          <a:p>
            <a:pPr lvl="1">
              <a:spcBef>
                <a:spcPct val="50000"/>
              </a:spcBef>
            </a:pPr>
            <a:r>
              <a:rPr lang="en-GB" sz="1400" dirty="0" smtClean="0"/>
              <a:t>It is run as a short term operating reserve, </a:t>
            </a:r>
            <a:r>
              <a:rPr lang="en-GB" sz="1400" dirty="0"/>
              <a:t>providing a fast response to short-term rapid changes in power demand </a:t>
            </a:r>
            <a:r>
              <a:rPr lang="en-GB" sz="1400" dirty="0" smtClean="0"/>
              <a:t>or </a:t>
            </a:r>
            <a:r>
              <a:rPr lang="en-GB" sz="1400" dirty="0"/>
              <a:t>sudden loss of power </a:t>
            </a:r>
            <a:r>
              <a:rPr lang="en-GB" sz="1400" dirty="0" smtClean="0"/>
              <a:t>stations (typically overall </a:t>
            </a:r>
            <a:r>
              <a:rPr lang="en-GB" sz="1400" dirty="0"/>
              <a:t>demand increases of up to 2,800 </a:t>
            </a:r>
            <a:r>
              <a:rPr lang="en-GB" sz="1400" dirty="0" smtClean="0"/>
              <a:t>MW</a:t>
            </a:r>
            <a:r>
              <a:rPr lang="en-GB" sz="1600" dirty="0" smtClean="0"/>
              <a:t>)</a:t>
            </a:r>
            <a:endParaRPr lang="en-GB" sz="1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42" y="4038600"/>
            <a:ext cx="3076893" cy="2195449"/>
          </a:xfrm>
          <a:prstGeom prst="rect">
            <a:avLst/>
          </a:prstGeom>
        </p:spPr>
      </p:pic>
      <p:pic>
        <p:nvPicPr>
          <p:cNvPr id="58370" name="Picture 2" descr="http://www.climatetechwiki.org/sites/climatetechwiki.org/files/images/extra/operating_princip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817" y="2021265"/>
            <a:ext cx="3357418" cy="179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4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Electromagnetic Induction</a:t>
            </a:r>
            <a:endParaRPr lang="en-GB" dirty="0"/>
          </a:p>
        </p:txBody>
      </p:sp>
      <p:sp>
        <p:nvSpPr>
          <p:cNvPr id="2" name="Content Placeholder 1"/>
          <p:cNvSpPr>
            <a:spLocks noGrp="1"/>
          </p:cNvSpPr>
          <p:nvPr>
            <p:ph sz="half" idx="1"/>
          </p:nvPr>
        </p:nvSpPr>
        <p:spPr>
          <a:xfrm>
            <a:off x="304800" y="1905000"/>
            <a:ext cx="4953000" cy="4709315"/>
          </a:xfrm>
        </p:spPr>
        <p:txBody>
          <a:bodyPr>
            <a:noAutofit/>
          </a:bodyPr>
          <a:lstStyle/>
          <a:p>
            <a:r>
              <a:rPr lang="en-US" altLang="en-US" sz="2000" dirty="0" smtClean="0"/>
              <a:t>Lenz’s law really amounts to conservation of energy!</a:t>
            </a:r>
          </a:p>
          <a:p>
            <a:pPr lvl="1"/>
            <a:r>
              <a:rPr lang="en-US" altLang="en-US" sz="1800" dirty="0" smtClean="0"/>
              <a:t>It’s  application depends on how exactly the </a:t>
            </a:r>
            <a:r>
              <a:rPr lang="en-US" altLang="en-US" sz="1800" dirty="0" err="1" smtClean="0"/>
              <a:t>emf</a:t>
            </a:r>
            <a:r>
              <a:rPr lang="en-US" altLang="en-US" sz="1800" dirty="0" smtClean="0"/>
              <a:t> is induced</a:t>
            </a:r>
          </a:p>
          <a:p>
            <a:pPr lvl="2"/>
            <a:r>
              <a:rPr lang="en-US" altLang="en-US" sz="1600" dirty="0" smtClean="0"/>
              <a:t>A moving magnet</a:t>
            </a:r>
          </a:p>
          <a:p>
            <a:pPr lvl="2"/>
            <a:r>
              <a:rPr lang="en-US" altLang="en-US" sz="1600" dirty="0" smtClean="0"/>
              <a:t>A changing electric current </a:t>
            </a:r>
          </a:p>
          <a:p>
            <a:pPr lvl="1"/>
            <a:r>
              <a:rPr lang="en-US" altLang="en-US" sz="1800" dirty="0" smtClean="0"/>
              <a:t>A changing magnetic field linking a coil induces an </a:t>
            </a:r>
            <a:r>
              <a:rPr lang="en-US" altLang="en-US" sz="1800" dirty="0" err="1" smtClean="0"/>
              <a:t>emf</a:t>
            </a:r>
            <a:r>
              <a:rPr lang="en-US" altLang="en-US" sz="1800" dirty="0" smtClean="0"/>
              <a:t> which creates a current which creates a magnetic field in the opposite direction</a:t>
            </a:r>
          </a:p>
          <a:p>
            <a:pPr lvl="1"/>
            <a:r>
              <a:rPr lang="en-US" altLang="en-US" sz="1800" dirty="0" smtClean="0"/>
              <a:t>Or a magnetic moving towards a coil creates an induced </a:t>
            </a:r>
            <a:r>
              <a:rPr lang="en-US" altLang="en-US" sz="1800" dirty="0" err="1" smtClean="0"/>
              <a:t>emf</a:t>
            </a:r>
            <a:r>
              <a:rPr lang="en-US" altLang="en-US" sz="1800" dirty="0" smtClean="0"/>
              <a:t> in the coil in a direction which produces a current which  creates a field to oppose the motion of the magnet</a:t>
            </a:r>
          </a:p>
          <a:p>
            <a:pPr lvl="2"/>
            <a:endParaRPr lang="en-US" altLang="en-US" dirty="0" smtClean="0"/>
          </a:p>
          <a:p>
            <a:endParaRPr lang="en-US" altLang="en-US" sz="2000" dirty="0"/>
          </a:p>
          <a:p>
            <a:endParaRPr lang="en-US" altLang="en-US" sz="2000" dirty="0" smtClean="0"/>
          </a:p>
          <a:p>
            <a:endParaRPr lang="en-US" altLang="en-US" sz="2000" dirty="0"/>
          </a:p>
          <a:p>
            <a:pPr lvl="2"/>
            <a:endParaRPr lang="en-US" altLang="en-US" sz="1400" dirty="0" smtClean="0"/>
          </a:p>
          <a:p>
            <a:pPr marL="0" indent="0">
              <a:buNone/>
            </a:pPr>
            <a:r>
              <a:rPr lang="en-US" altLang="en-US" sz="2000" dirty="0" smtClean="0"/>
              <a:t> </a:t>
            </a:r>
          </a:p>
          <a:p>
            <a:endParaRPr lang="en-US" altLang="en-US" sz="2000" dirty="0"/>
          </a:p>
          <a:p>
            <a:endParaRPr lang="en-US" altLang="en-US" sz="2000" dirty="0" smtClean="0"/>
          </a:p>
          <a:p>
            <a:pPr lvl="1"/>
            <a:endParaRPr lang="en-US" altLang="en-US" sz="1800" dirty="0" smtClean="0"/>
          </a:p>
          <a:p>
            <a:pPr lvl="3"/>
            <a:endParaRPr lang="en-US" altLang="en-US" dirty="0" smtClean="0"/>
          </a:p>
          <a:p>
            <a:endParaRPr lang="en-US" altLang="en-US" sz="18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19458" name="Picture 2" descr="http://www.a-levelphysicstutor.com/images/fields/EMI-LenzL-diag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66" y="4374572"/>
            <a:ext cx="261937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physics.sjsu.edu/becker/physics51/30_11_Lenz's_la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5382" y="1911927"/>
            <a:ext cx="293534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05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59771</TotalTime>
  <Words>8114</Words>
  <Application>Microsoft Office PowerPoint</Application>
  <PresentationFormat>On-screen Show (4:3)</PresentationFormat>
  <Paragraphs>893</Paragraphs>
  <Slides>81</Slides>
  <Notes>35</Notes>
  <HiddenSlides>0</HiddenSlides>
  <MMClips>2</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81</vt:i4>
      </vt:variant>
    </vt:vector>
  </HeadingPairs>
  <TitlesOfParts>
    <vt:vector size="86" baseType="lpstr">
      <vt:lpstr>Flow</vt:lpstr>
      <vt:lpstr>Equation</vt:lpstr>
      <vt:lpstr>Bitmap Image</vt:lpstr>
      <vt:lpstr>Picture</vt:lpstr>
      <vt:lpstr>Equação</vt:lpstr>
      <vt:lpstr>Lecture 2</vt:lpstr>
      <vt:lpstr>Part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Engineering</dc:title>
  <dc:creator>Mike Spann</dc:creator>
  <cp:lastModifiedBy>Michael Spann</cp:lastModifiedBy>
  <cp:revision>304</cp:revision>
  <dcterms:created xsi:type="dcterms:W3CDTF">2006-08-16T00:00:00Z</dcterms:created>
  <dcterms:modified xsi:type="dcterms:W3CDTF">2014-09-04T12:52:08Z</dcterms:modified>
</cp:coreProperties>
</file>