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81"/>
  </p:notesMasterIdLst>
  <p:sldIdLst>
    <p:sldId id="256" r:id="rId2"/>
    <p:sldId id="257" r:id="rId3"/>
    <p:sldId id="258" r:id="rId4"/>
    <p:sldId id="259" r:id="rId5"/>
    <p:sldId id="260" r:id="rId6"/>
    <p:sldId id="295" r:id="rId7"/>
    <p:sldId id="267" r:id="rId8"/>
    <p:sldId id="262" r:id="rId9"/>
    <p:sldId id="337" r:id="rId10"/>
    <p:sldId id="336" r:id="rId11"/>
    <p:sldId id="261" r:id="rId12"/>
    <p:sldId id="264" r:id="rId13"/>
    <p:sldId id="265" r:id="rId14"/>
    <p:sldId id="269" r:id="rId15"/>
    <p:sldId id="345" r:id="rId16"/>
    <p:sldId id="346" r:id="rId17"/>
    <p:sldId id="339" r:id="rId18"/>
    <p:sldId id="340" r:id="rId19"/>
    <p:sldId id="341" r:id="rId20"/>
    <p:sldId id="266" r:id="rId21"/>
    <p:sldId id="268" r:id="rId22"/>
    <p:sldId id="270" r:id="rId23"/>
    <p:sldId id="271" r:id="rId24"/>
    <p:sldId id="272" r:id="rId25"/>
    <p:sldId id="274" r:id="rId26"/>
    <p:sldId id="273" r:id="rId27"/>
    <p:sldId id="275" r:id="rId28"/>
    <p:sldId id="276" r:id="rId29"/>
    <p:sldId id="277" r:id="rId30"/>
    <p:sldId id="278" r:id="rId31"/>
    <p:sldId id="279" r:id="rId32"/>
    <p:sldId id="280" r:id="rId33"/>
    <p:sldId id="288" r:id="rId34"/>
    <p:sldId id="289" r:id="rId35"/>
    <p:sldId id="291" r:id="rId36"/>
    <p:sldId id="290" r:id="rId37"/>
    <p:sldId id="284" r:id="rId38"/>
    <p:sldId id="293" r:id="rId39"/>
    <p:sldId id="294" r:id="rId40"/>
    <p:sldId id="347" r:id="rId41"/>
    <p:sldId id="348" r:id="rId42"/>
    <p:sldId id="349" r:id="rId43"/>
    <p:sldId id="296" r:id="rId44"/>
    <p:sldId id="298" r:id="rId45"/>
    <p:sldId id="297" r:id="rId46"/>
    <p:sldId id="299" r:id="rId47"/>
    <p:sldId id="300" r:id="rId48"/>
    <p:sldId id="301" r:id="rId49"/>
    <p:sldId id="303" r:id="rId50"/>
    <p:sldId id="304" r:id="rId51"/>
    <p:sldId id="338" r:id="rId52"/>
    <p:sldId id="307" r:id="rId53"/>
    <p:sldId id="309" r:id="rId54"/>
    <p:sldId id="310" r:id="rId55"/>
    <p:sldId id="314" r:id="rId56"/>
    <p:sldId id="315" r:id="rId57"/>
    <p:sldId id="316" r:id="rId58"/>
    <p:sldId id="311" r:id="rId59"/>
    <p:sldId id="317" r:id="rId60"/>
    <p:sldId id="318" r:id="rId61"/>
    <p:sldId id="326" r:id="rId62"/>
    <p:sldId id="325" r:id="rId63"/>
    <p:sldId id="327" r:id="rId64"/>
    <p:sldId id="328" r:id="rId65"/>
    <p:sldId id="329" r:id="rId66"/>
    <p:sldId id="330" r:id="rId67"/>
    <p:sldId id="331" r:id="rId68"/>
    <p:sldId id="332" r:id="rId69"/>
    <p:sldId id="333" r:id="rId70"/>
    <p:sldId id="335" r:id="rId71"/>
    <p:sldId id="312" r:id="rId72"/>
    <p:sldId id="321" r:id="rId73"/>
    <p:sldId id="319" r:id="rId74"/>
    <p:sldId id="322" r:id="rId75"/>
    <p:sldId id="323" r:id="rId76"/>
    <p:sldId id="324" r:id="rId77"/>
    <p:sldId id="342" r:id="rId78"/>
    <p:sldId id="344" r:id="rId79"/>
    <p:sldId id="33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7030589358148416"/>
          <c:y val="8.3271962328238372E-2"/>
          <c:w val="0.72666380338821279"/>
          <c:h val="0.72603365755751115"/>
        </c:manualLayout>
      </c:layout>
      <c:bar3DChart>
        <c:barDir val="col"/>
        <c:grouping val="clustered"/>
        <c:varyColors val="0"/>
        <c:ser>
          <c:idx val="0"/>
          <c:order val="0"/>
          <c:tx>
            <c:strRef>
              <c:f>Sheet1!$B$1</c:f>
              <c:strCache>
                <c:ptCount val="1"/>
                <c:pt idx="0">
                  <c:v>Series 1</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3"/>
                <c:pt idx="0">
                  <c:v>Oil</c:v>
                </c:pt>
                <c:pt idx="1">
                  <c:v>Gas</c:v>
                </c:pt>
                <c:pt idx="2">
                  <c:v>Coal</c:v>
                </c:pt>
              </c:strCache>
            </c:strRef>
          </c:cat>
          <c:val>
            <c:numRef>
              <c:f>Sheet1!$B$2:$B$5</c:f>
              <c:numCache>
                <c:formatCode>General</c:formatCode>
                <c:ptCount val="4"/>
                <c:pt idx="0">
                  <c:v>41</c:v>
                </c:pt>
                <c:pt idx="1">
                  <c:v>59</c:v>
                </c:pt>
                <c:pt idx="2">
                  <c:v>120</c:v>
                </c:pt>
              </c:numCache>
            </c:numRef>
          </c:val>
        </c:ser>
        <c:ser>
          <c:idx val="1"/>
          <c:order val="1"/>
          <c:tx>
            <c:strRef>
              <c:f>Sheet1!$C$1</c:f>
              <c:strCache>
                <c:ptCount val="1"/>
                <c:pt idx="0">
                  <c:v>Series 2</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3"/>
                <c:pt idx="0">
                  <c:v>Oil</c:v>
                </c:pt>
                <c:pt idx="1">
                  <c:v>Gas</c:v>
                </c:pt>
                <c:pt idx="2">
                  <c:v>Coal</c:v>
                </c:pt>
              </c:strCache>
            </c:strRef>
          </c:cat>
          <c:val>
            <c:numRef>
              <c:f>Sheet1!$C$2:$C$5</c:f>
              <c:numCache>
                <c:formatCode>General</c:formatCode>
                <c:ptCount val="4"/>
              </c:numCache>
            </c:numRef>
          </c:val>
        </c:ser>
        <c:ser>
          <c:idx val="2"/>
          <c:order val="2"/>
          <c:tx>
            <c:strRef>
              <c:f>Sheet1!$D$1</c:f>
              <c:strCache>
                <c:ptCount val="1"/>
                <c:pt idx="0">
                  <c:v>Column1</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3"/>
                <c:pt idx="0">
                  <c:v>Oil</c:v>
                </c:pt>
                <c:pt idx="1">
                  <c:v>Gas</c:v>
                </c:pt>
                <c:pt idx="2">
                  <c:v>Coal</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142684544"/>
        <c:axId val="142686080"/>
        <c:axId val="0"/>
      </c:bar3DChart>
      <c:catAx>
        <c:axId val="142684544"/>
        <c:scaling>
          <c:orientation val="minMax"/>
        </c:scaling>
        <c:delete val="0"/>
        <c:axPos val="b"/>
        <c:numFmt formatCode="General" sourceLinked="0"/>
        <c:majorTickMark val="none"/>
        <c:minorTickMark val="none"/>
        <c:tickLblPos val="nextTo"/>
        <c:crossAx val="142686080"/>
        <c:crosses val="autoZero"/>
        <c:auto val="1"/>
        <c:lblAlgn val="ctr"/>
        <c:lblOffset val="100"/>
        <c:noMultiLvlLbl val="0"/>
      </c:catAx>
      <c:valAx>
        <c:axId val="142686080"/>
        <c:scaling>
          <c:orientation val="minMax"/>
        </c:scaling>
        <c:delete val="0"/>
        <c:axPos val="l"/>
        <c:majorGridlines/>
        <c:title>
          <c:tx>
            <c:rich>
              <a:bodyPr/>
              <a:lstStyle/>
              <a:p>
                <a:pPr>
                  <a:defRPr/>
                </a:pPr>
                <a:r>
                  <a:rPr lang="en-GB" dirty="0" smtClean="0"/>
                  <a:t>Number of years</a:t>
                </a:r>
                <a:endParaRPr lang="en-GB" dirty="0"/>
              </a:p>
            </c:rich>
          </c:tx>
          <c:layout/>
          <c:overlay val="0"/>
        </c:title>
        <c:numFmt formatCode="General" sourceLinked="1"/>
        <c:majorTickMark val="none"/>
        <c:minorTickMark val="none"/>
        <c:tickLblPos val="nextTo"/>
        <c:crossAx val="142684544"/>
        <c:crosses val="autoZero"/>
        <c:crossBetween val="between"/>
      </c:valAx>
      <c:spPr>
        <a:noFill/>
        <a:ln w="25400">
          <a:noFill/>
        </a:ln>
      </c:spPr>
    </c:plotArea>
    <c:plotVisOnly val="1"/>
    <c:dispBlanksAs val="gap"/>
    <c:showDLblsOverMax val="0"/>
  </c:chart>
  <c:sp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Oil</c:v>
                </c:pt>
                <c:pt idx="1">
                  <c:v>Gas</c:v>
                </c:pt>
                <c:pt idx="2">
                  <c:v>Coal</c:v>
                </c:pt>
                <c:pt idx="3">
                  <c:v>Uranium</c:v>
                </c:pt>
              </c:strCache>
            </c:strRef>
          </c:cat>
          <c:val>
            <c:numRef>
              <c:f>Sheet1!$B$2:$B$5</c:f>
              <c:numCache>
                <c:formatCode>General</c:formatCode>
                <c:ptCount val="4"/>
                <c:pt idx="0">
                  <c:v>41</c:v>
                </c:pt>
                <c:pt idx="1">
                  <c:v>59</c:v>
                </c:pt>
                <c:pt idx="2">
                  <c:v>120</c:v>
                </c:pt>
                <c:pt idx="3">
                  <c:v>200</c:v>
                </c:pt>
              </c:numCache>
            </c:numRef>
          </c:val>
        </c:ser>
        <c:ser>
          <c:idx val="1"/>
          <c:order val="1"/>
          <c:tx>
            <c:strRef>
              <c:f>Sheet1!$C$1</c:f>
              <c:strCache>
                <c:ptCount val="1"/>
                <c:pt idx="0">
                  <c:v>Series 2</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Oil</c:v>
                </c:pt>
                <c:pt idx="1">
                  <c:v>Gas</c:v>
                </c:pt>
                <c:pt idx="2">
                  <c:v>Coal</c:v>
                </c:pt>
                <c:pt idx="3">
                  <c:v>Uranium</c:v>
                </c:pt>
              </c:strCache>
            </c:strRef>
          </c:cat>
          <c:val>
            <c:numRef>
              <c:f>Sheet1!$C$2:$C$5</c:f>
              <c:numCache>
                <c:formatCode>General</c:formatCode>
                <c:ptCount val="4"/>
              </c:numCache>
            </c:numRef>
          </c:val>
        </c:ser>
        <c:ser>
          <c:idx val="2"/>
          <c:order val="2"/>
          <c:tx>
            <c:strRef>
              <c:f>Sheet1!$D$1</c:f>
              <c:strCache>
                <c:ptCount val="1"/>
                <c:pt idx="0">
                  <c:v>Column1</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Oil</c:v>
                </c:pt>
                <c:pt idx="1">
                  <c:v>Gas</c:v>
                </c:pt>
                <c:pt idx="2">
                  <c:v>Coal</c:v>
                </c:pt>
                <c:pt idx="3">
                  <c:v>Uranium</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63273984"/>
        <c:axId val="63283968"/>
        <c:axId val="0"/>
      </c:bar3DChart>
      <c:catAx>
        <c:axId val="63273984"/>
        <c:scaling>
          <c:orientation val="minMax"/>
        </c:scaling>
        <c:delete val="0"/>
        <c:axPos val="b"/>
        <c:numFmt formatCode="General" sourceLinked="0"/>
        <c:majorTickMark val="none"/>
        <c:minorTickMark val="none"/>
        <c:tickLblPos val="nextTo"/>
        <c:crossAx val="63283968"/>
        <c:crosses val="autoZero"/>
        <c:auto val="1"/>
        <c:lblAlgn val="ctr"/>
        <c:lblOffset val="100"/>
        <c:noMultiLvlLbl val="0"/>
      </c:catAx>
      <c:valAx>
        <c:axId val="63283968"/>
        <c:scaling>
          <c:orientation val="minMax"/>
        </c:scaling>
        <c:delete val="0"/>
        <c:axPos val="l"/>
        <c:majorGridlines/>
        <c:title>
          <c:tx>
            <c:rich>
              <a:bodyPr/>
              <a:lstStyle/>
              <a:p>
                <a:pPr>
                  <a:defRPr/>
                </a:pPr>
                <a:r>
                  <a:rPr lang="en-GB" dirty="0" smtClean="0"/>
                  <a:t>Number of years</a:t>
                </a:r>
                <a:endParaRPr lang="en-GB" dirty="0"/>
              </a:p>
            </c:rich>
          </c:tx>
          <c:layout/>
          <c:overlay val="0"/>
        </c:title>
        <c:numFmt formatCode="General" sourceLinked="1"/>
        <c:majorTickMark val="none"/>
        <c:minorTickMark val="none"/>
        <c:tickLblPos val="nextTo"/>
        <c:crossAx val="63273984"/>
        <c:crosses val="autoZero"/>
        <c:crossBetween val="between"/>
      </c:valAx>
      <c:spPr>
        <a:noFill/>
        <a:ln w="25400">
          <a:noFill/>
        </a:ln>
      </c:spPr>
    </c:plotArea>
    <c:plotVisOnly val="1"/>
    <c:dispBlanksAs val="gap"/>
    <c:showDLblsOverMax val="0"/>
  </c:chart>
  <c:sp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Oil</c:v>
                </c:pt>
                <c:pt idx="1">
                  <c:v>Gas</c:v>
                </c:pt>
                <c:pt idx="2">
                  <c:v>Coal</c:v>
                </c:pt>
                <c:pt idx="3">
                  <c:v>Uranium</c:v>
                </c:pt>
              </c:strCache>
            </c:strRef>
          </c:cat>
          <c:val>
            <c:numRef>
              <c:f>Sheet1!$B$2:$B$5</c:f>
              <c:numCache>
                <c:formatCode>General</c:formatCode>
                <c:ptCount val="4"/>
                <c:pt idx="0">
                  <c:v>41</c:v>
                </c:pt>
                <c:pt idx="1">
                  <c:v>59</c:v>
                </c:pt>
                <c:pt idx="2">
                  <c:v>120</c:v>
                </c:pt>
                <c:pt idx="3">
                  <c:v>1000</c:v>
                </c:pt>
              </c:numCache>
            </c:numRef>
          </c:val>
        </c:ser>
        <c:ser>
          <c:idx val="1"/>
          <c:order val="1"/>
          <c:tx>
            <c:strRef>
              <c:f>Sheet1!$C$1</c:f>
              <c:strCache>
                <c:ptCount val="1"/>
                <c:pt idx="0">
                  <c:v>Series 2</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Oil</c:v>
                </c:pt>
                <c:pt idx="1">
                  <c:v>Gas</c:v>
                </c:pt>
                <c:pt idx="2">
                  <c:v>Coal</c:v>
                </c:pt>
                <c:pt idx="3">
                  <c:v>Uranium</c:v>
                </c:pt>
              </c:strCache>
            </c:strRef>
          </c:cat>
          <c:val>
            <c:numRef>
              <c:f>Sheet1!$C$2:$C$5</c:f>
              <c:numCache>
                <c:formatCode>General</c:formatCode>
                <c:ptCount val="4"/>
              </c:numCache>
            </c:numRef>
          </c:val>
        </c:ser>
        <c:ser>
          <c:idx val="2"/>
          <c:order val="2"/>
          <c:tx>
            <c:strRef>
              <c:f>Sheet1!$D$1</c:f>
              <c:strCache>
                <c:ptCount val="1"/>
                <c:pt idx="0">
                  <c:v>Column1</c:v>
                </c:pt>
              </c:strCache>
            </c:strRef>
          </c:tx>
          <c:invertIfNegative val="0"/>
          <c:dLbls>
            <c:dLbl>
              <c:idx val="3"/>
              <c:layout/>
              <c:showLegendKey val="0"/>
              <c:showVal val="1"/>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Oil</c:v>
                </c:pt>
                <c:pt idx="1">
                  <c:v>Gas</c:v>
                </c:pt>
                <c:pt idx="2">
                  <c:v>Coal</c:v>
                </c:pt>
                <c:pt idx="3">
                  <c:v>Uranium</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96371456"/>
        <c:axId val="96372992"/>
        <c:axId val="0"/>
      </c:bar3DChart>
      <c:catAx>
        <c:axId val="96371456"/>
        <c:scaling>
          <c:orientation val="minMax"/>
        </c:scaling>
        <c:delete val="0"/>
        <c:axPos val="b"/>
        <c:numFmt formatCode="General" sourceLinked="0"/>
        <c:majorTickMark val="none"/>
        <c:minorTickMark val="none"/>
        <c:tickLblPos val="nextTo"/>
        <c:crossAx val="96372992"/>
        <c:crosses val="autoZero"/>
        <c:auto val="1"/>
        <c:lblAlgn val="ctr"/>
        <c:lblOffset val="100"/>
        <c:noMultiLvlLbl val="0"/>
      </c:catAx>
      <c:valAx>
        <c:axId val="96372992"/>
        <c:scaling>
          <c:orientation val="minMax"/>
        </c:scaling>
        <c:delete val="0"/>
        <c:axPos val="l"/>
        <c:majorGridlines/>
        <c:title>
          <c:tx>
            <c:rich>
              <a:bodyPr/>
              <a:lstStyle/>
              <a:p>
                <a:pPr>
                  <a:defRPr/>
                </a:pPr>
                <a:r>
                  <a:rPr lang="en-GB" dirty="0" smtClean="0"/>
                  <a:t>Number of years</a:t>
                </a:r>
                <a:endParaRPr lang="en-GB" dirty="0"/>
              </a:p>
            </c:rich>
          </c:tx>
          <c:layout/>
          <c:overlay val="0"/>
        </c:title>
        <c:numFmt formatCode="General" sourceLinked="1"/>
        <c:majorTickMark val="none"/>
        <c:minorTickMark val="none"/>
        <c:tickLblPos val="nextTo"/>
        <c:crossAx val="96371456"/>
        <c:crosses val="autoZero"/>
        <c:crossBetween val="between"/>
      </c:valAx>
      <c:spPr>
        <a:noFill/>
        <a:ln w="25400">
          <a:noFill/>
        </a:ln>
      </c:spPr>
    </c:plotArea>
    <c:plotVisOnly val="1"/>
    <c:dispBlanksAs val="gap"/>
    <c:showDLblsOverMax val="0"/>
  </c:chart>
  <c:spPr>
    <a:gradFill>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gradFill>
  </c:spPr>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drawing1.xml><?xml version="1.0" encoding="utf-8"?>
<c:userShapes xmlns:c="http://schemas.openxmlformats.org/drawingml/2006/chart">
  <cdr:relSizeAnchor xmlns:cdr="http://schemas.openxmlformats.org/drawingml/2006/chartDrawing">
    <cdr:from>
      <cdr:x>0.85106</cdr:x>
      <cdr:y>0.02857</cdr:y>
    </cdr:from>
    <cdr:to>
      <cdr:x>0.89362</cdr:x>
      <cdr:y>0.17143</cdr:y>
    </cdr:to>
    <cdr:sp macro="" textlink="">
      <cdr:nvSpPr>
        <cdr:cNvPr id="2" name="Up Arrow 1"/>
        <cdr:cNvSpPr/>
      </cdr:nvSpPr>
      <cdr:spPr>
        <a:xfrm xmlns:a="http://schemas.openxmlformats.org/drawingml/2006/main">
          <a:off x="3048000" y="76200"/>
          <a:ext cx="152400" cy="381000"/>
        </a:xfrm>
        <a:prstGeom xmlns:a="http://schemas.openxmlformats.org/drawingml/2006/main" prst="upArrow">
          <a:avLst/>
        </a:prstGeom>
        <a:solidFill xmlns:a="http://schemas.openxmlformats.org/drawingml/2006/main">
          <a:srgbClr val="FFC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723F4-FED2-42F6-B4A4-9D3212DAEC50}" type="datetimeFigureOut">
              <a:rPr lang="en-GB" smtClean="0"/>
              <a:t>17/04/2015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62342-1270-4BCB-AD7A-BB0F7820979D}" type="slidenum">
              <a:rPr lang="en-GB" smtClean="0"/>
              <a:t>‹#›</a:t>
            </a:fld>
            <a:endParaRPr lang="en-GB"/>
          </a:p>
        </p:txBody>
      </p:sp>
    </p:spTree>
    <p:extLst>
      <p:ext uri="{BB962C8B-B14F-4D97-AF65-F5344CB8AC3E}">
        <p14:creationId xmlns:p14="http://schemas.microsoft.com/office/powerpoint/2010/main" val="257534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15</a:t>
            </a:fld>
            <a:endParaRPr lang="en-GB"/>
          </a:p>
        </p:txBody>
      </p:sp>
    </p:spTree>
    <p:extLst>
      <p:ext uri="{BB962C8B-B14F-4D97-AF65-F5344CB8AC3E}">
        <p14:creationId xmlns:p14="http://schemas.microsoft.com/office/powerpoint/2010/main" val="412866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54</a:t>
            </a:fld>
            <a:endParaRPr lang="en-GB"/>
          </a:p>
        </p:txBody>
      </p:sp>
    </p:spTree>
    <p:extLst>
      <p:ext uri="{BB962C8B-B14F-4D97-AF65-F5344CB8AC3E}">
        <p14:creationId xmlns:p14="http://schemas.microsoft.com/office/powerpoint/2010/main" val="304033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55</a:t>
            </a:fld>
            <a:endParaRPr lang="en-GB"/>
          </a:p>
        </p:txBody>
      </p:sp>
    </p:spTree>
    <p:extLst>
      <p:ext uri="{BB962C8B-B14F-4D97-AF65-F5344CB8AC3E}">
        <p14:creationId xmlns:p14="http://schemas.microsoft.com/office/powerpoint/2010/main" val="304033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56</a:t>
            </a:fld>
            <a:endParaRPr lang="en-GB"/>
          </a:p>
        </p:txBody>
      </p:sp>
    </p:spTree>
    <p:extLst>
      <p:ext uri="{BB962C8B-B14F-4D97-AF65-F5344CB8AC3E}">
        <p14:creationId xmlns:p14="http://schemas.microsoft.com/office/powerpoint/2010/main" val="3040336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57</a:t>
            </a:fld>
            <a:endParaRPr lang="en-GB"/>
          </a:p>
        </p:txBody>
      </p:sp>
    </p:spTree>
    <p:extLst>
      <p:ext uri="{BB962C8B-B14F-4D97-AF65-F5344CB8AC3E}">
        <p14:creationId xmlns:p14="http://schemas.microsoft.com/office/powerpoint/2010/main" val="3040336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70</a:t>
            </a:fld>
            <a:endParaRPr lang="en-GB"/>
          </a:p>
        </p:txBody>
      </p:sp>
    </p:spTree>
    <p:extLst>
      <p:ext uri="{BB962C8B-B14F-4D97-AF65-F5344CB8AC3E}">
        <p14:creationId xmlns:p14="http://schemas.microsoft.com/office/powerpoint/2010/main" val="330477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16</a:t>
            </a:fld>
            <a:endParaRPr lang="en-GB"/>
          </a:p>
        </p:txBody>
      </p:sp>
    </p:spTree>
    <p:extLst>
      <p:ext uri="{BB962C8B-B14F-4D97-AF65-F5344CB8AC3E}">
        <p14:creationId xmlns:p14="http://schemas.microsoft.com/office/powerpoint/2010/main" val="345645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17</a:t>
            </a:fld>
            <a:endParaRPr lang="en-GB"/>
          </a:p>
        </p:txBody>
      </p:sp>
    </p:spTree>
    <p:extLst>
      <p:ext uri="{BB962C8B-B14F-4D97-AF65-F5344CB8AC3E}">
        <p14:creationId xmlns:p14="http://schemas.microsoft.com/office/powerpoint/2010/main" val="153765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18</a:t>
            </a:fld>
            <a:endParaRPr lang="en-GB"/>
          </a:p>
        </p:txBody>
      </p:sp>
    </p:spTree>
    <p:extLst>
      <p:ext uri="{BB962C8B-B14F-4D97-AF65-F5344CB8AC3E}">
        <p14:creationId xmlns:p14="http://schemas.microsoft.com/office/powerpoint/2010/main" val="220879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19</a:t>
            </a:fld>
            <a:endParaRPr lang="en-GB"/>
          </a:p>
        </p:txBody>
      </p:sp>
    </p:spTree>
    <p:extLst>
      <p:ext uri="{BB962C8B-B14F-4D97-AF65-F5344CB8AC3E}">
        <p14:creationId xmlns:p14="http://schemas.microsoft.com/office/powerpoint/2010/main" val="292011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162342-1270-4BCB-AD7A-BB0F7820979D}" type="slidenum">
              <a:rPr lang="en-GB" smtClean="0"/>
              <a:t>28</a:t>
            </a:fld>
            <a:endParaRPr lang="en-GB"/>
          </a:p>
        </p:txBody>
      </p:sp>
    </p:spTree>
    <p:extLst>
      <p:ext uri="{BB962C8B-B14F-4D97-AF65-F5344CB8AC3E}">
        <p14:creationId xmlns:p14="http://schemas.microsoft.com/office/powerpoint/2010/main" val="18482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40</a:t>
            </a:fld>
            <a:endParaRPr lang="en-GB"/>
          </a:p>
        </p:txBody>
      </p:sp>
    </p:spTree>
    <p:extLst>
      <p:ext uri="{BB962C8B-B14F-4D97-AF65-F5344CB8AC3E}">
        <p14:creationId xmlns:p14="http://schemas.microsoft.com/office/powerpoint/2010/main" val="330105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41</a:t>
            </a:fld>
            <a:endParaRPr lang="en-GB"/>
          </a:p>
        </p:txBody>
      </p:sp>
    </p:spTree>
    <p:extLst>
      <p:ext uri="{BB962C8B-B14F-4D97-AF65-F5344CB8AC3E}">
        <p14:creationId xmlns:p14="http://schemas.microsoft.com/office/powerpoint/2010/main" val="298300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162342-1270-4BCB-AD7A-BB0F7820979D}" type="slidenum">
              <a:rPr lang="en-GB" smtClean="0"/>
              <a:t>42</a:t>
            </a:fld>
            <a:endParaRPr lang="en-GB"/>
          </a:p>
        </p:txBody>
      </p:sp>
    </p:spTree>
    <p:extLst>
      <p:ext uri="{BB962C8B-B14F-4D97-AF65-F5344CB8AC3E}">
        <p14:creationId xmlns:p14="http://schemas.microsoft.com/office/powerpoint/2010/main" val="346523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4/17/2015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4/17/2015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spann@bham.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uk/url?sa=i&amp;rct=j&amp;q=&amp;esrc=s&amp;frm=1&amp;source=images&amp;cd=&amp;cad=rja&amp;uact=8&amp;docid=WPRA65AE8kF7WM&amp;tbnid=4ZlXKVwAx-wsXM:&amp;ved=0CAcQjRw&amp;url=http://www.physicalgeography.net/fundamentals/7n.html&amp;ei=EHIRVKLLAoX38QWoroGgBQ&amp;bvm=bv.74894050,d.dGc&amp;psig=AFQjCNG9hmo61585jRWShXAvVZ2qjzo21Q&amp;ust=1410515840681882"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1.w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ozonewatch.gsfc.nasa.gov/"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ab6jV4VBWZE?feature=player_detailpage" TargetMode="External"/><Relationship Id="rId6" Type="http://schemas.openxmlformats.org/officeDocument/2006/relationships/hyperlink" Target="https://www.youtube.com/watch?feature=player_embedded&amp;v=ab6jV4VBWZE"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KnipKZAhgW4?feature=player_embedded" TargetMode="External"/><Relationship Id="rId5" Type="http://schemas.openxmlformats.org/officeDocument/2006/relationships/hyperlink" Target="https://www.youtube.com/watch?v=KnipKZAhgW4&amp;feature=player_embedded" TargetMode="Externa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earthobservatory.nasa.gov/Features/EnergyBalance/" TargetMode="External"/><Relationship Id="rId2" Type="http://schemas.openxmlformats.org/officeDocument/2006/relationships/hyperlink" Target="https://canvas.bham.ac.uk/login"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 Id="rId5" Type="http://schemas.openxmlformats.org/officeDocument/2006/relationships/image" Target="../media/image72.jpeg"/><Relationship Id="rId4" Type="http://schemas.openxmlformats.org/officeDocument/2006/relationships/hyperlink" Target="http://en.wikipedia.org/wiki/File:Coal_anthracite.jp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mDKoku7ePf3igM&amp;tbnid=OBBJS3NnbJ5voM:&amp;ved=0CAUQjRw&amp;url=http://www.itscolumn.com/2011/08/comodo-firewall-review-the-pros-and-cons/&amp;ei=1TXSU-OlD4mp0QWZroG4Bw&amp;bvm=bv.71667212,d.ZGU&amp;psig=AFQjCNHANpmERYrxf06sfDadeIyqFbaT-A&amp;ust=1406371647202967"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MYPOX0zNyGB6cM&amp;tbnid=dlFGcu2gixFXkM:&amp;ved=0CAUQjRw&amp;url=http://onthesannyside.blogspot.com/2012/07/why-you-should-take-good-look-at-your.html&amp;ei=ry3WU9K9Joq60QWvm4CIBQ&amp;bvm=bv.71778758,d.ZGU&amp;psig=AFQjCNFlY6WOtrl5sYYQ9jS8dPqtyqNAAw&amp;ust=1406631698141285"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4.jpeg"/><Relationship Id="rId4" Type="http://schemas.openxmlformats.org/officeDocument/2006/relationships/hyperlink" Target="http://3.bp.blogspot.com/-KR5xPqJZs9g/UBKsNUpQRQI/AAAAAAAAB04/o5ZBiTqzVIw/s1600/a7b.bmp" TargetMode="External"/></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hyperlink" Target="http://www.google.co.uk/url?sa=i&amp;rct=j&amp;q=&amp;esrc=s&amp;frm=1&amp;source=images&amp;cd=&amp;cad=rja&amp;uact=8&amp;docid=OUlMkjXJusb71M&amp;tbnid=NTnt0d3Vj6mLlM:&amp;ved=0CAUQjRw&amp;url=http://www.wifinotes.com/energy/renewable-energy-sources.html&amp;ei=sqvXU4iJGOPH7AbS64CoDQ&amp;bvm=bv.71778758,d.ZGU&amp;psig=AFQjCNGaEnmq8JHpwkFA-5qLy9ZxmURpFw&amp;ust=1406729506611462"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hyperlink" Target="http://www.google.co.uk/url?sa=i&amp;rct=j&amp;q=&amp;esrc=s&amp;frm=1&amp;source=images&amp;cd=&amp;cad=rja&amp;uact=8&amp;docid=IKnTEltANEadvM&amp;tbnid=AP2fGuJSyCC0lM:&amp;ved=0CAUQjRw&amp;url=http://www.wind-power-program.com/popups/powercurve.htm&amp;ei=GnHXU66yE83JOc22gfgO&amp;bvm=bv.71778758,d.ZGU&amp;psig=AFQjCNGQj5XQ9k4T4E1od5blc5-a0E-H7A&amp;ust=1406714512838274"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feature=player_embedded&amp;v=QXx02iMsDqI" TargetMode="External"/><Relationship Id="rId2" Type="http://schemas.openxmlformats.org/officeDocument/2006/relationships/slideLayout" Target="../slideLayouts/slideLayout4.xml"/><Relationship Id="rId1" Type="http://schemas.openxmlformats.org/officeDocument/2006/relationships/video" Target="https://www.youtube.com/embed/QXx02iMsDqI?feature=player_embedded" TargetMode="External"/><Relationship Id="rId5" Type="http://schemas.openxmlformats.org/officeDocument/2006/relationships/image" Target="../media/image101.png"/><Relationship Id="rId4" Type="http://schemas.openxmlformats.org/officeDocument/2006/relationships/image" Target="../media/image100.png"/></Relationships>
</file>

<file path=ppt/slides/_rels/slide7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Introduction to Energy Engineering</a:t>
            </a:r>
            <a:endParaRPr lang="en-GB" dirty="0"/>
          </a:p>
        </p:txBody>
      </p:sp>
      <p:sp>
        <p:nvSpPr>
          <p:cNvPr id="3" name="Subtitle 2"/>
          <p:cNvSpPr>
            <a:spLocks noGrp="1"/>
          </p:cNvSpPr>
          <p:nvPr>
            <p:ph type="subTitle" idx="1"/>
          </p:nvPr>
        </p:nvSpPr>
        <p:spPr/>
        <p:txBody>
          <a:bodyPr>
            <a:normAutofit fontScale="92500" lnSpcReduction="10000"/>
          </a:bodyPr>
          <a:lstStyle/>
          <a:p>
            <a:pPr algn="ctr"/>
            <a:r>
              <a:rPr lang="en-GB" dirty="0" smtClean="0"/>
              <a:t>Course Introduction</a:t>
            </a:r>
          </a:p>
          <a:p>
            <a:pPr algn="ctr"/>
            <a:r>
              <a:rPr lang="en-GB" dirty="0" smtClean="0"/>
              <a:t>Dr Mike Spann</a:t>
            </a:r>
          </a:p>
          <a:p>
            <a:pPr algn="ctr"/>
            <a:r>
              <a:rPr lang="en-GB" dirty="0" smtClean="0"/>
              <a:t>School of EECE</a:t>
            </a:r>
          </a:p>
          <a:p>
            <a:pPr algn="ctr"/>
            <a:r>
              <a:rPr lang="en-GB" dirty="0" smtClean="0">
                <a:hlinkClick r:id="rId2"/>
              </a:rPr>
              <a:t>m.spann@bham.ac.uk</a:t>
            </a:r>
            <a:r>
              <a:rPr lang="en-GB" dirty="0" smtClean="0"/>
              <a:t> </a:t>
            </a:r>
            <a:endParaRPr lang="en-GB" dirty="0"/>
          </a:p>
        </p:txBody>
      </p:sp>
    </p:spTree>
    <p:extLst>
      <p:ext uri="{BB962C8B-B14F-4D97-AF65-F5344CB8AC3E}">
        <p14:creationId xmlns:p14="http://schemas.microsoft.com/office/powerpoint/2010/main" val="28867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data:image/jpeg;base64,/9j/4AAQSkZJRgABAQAAAQABAAD/2wCEAAkGBxAQEhUPExIQEhAREBYQERUWEhsVFhIUFhQYGBUWExcYKCggGBslHxQVIjEiKCkrOi4vFyEzODMsOSgtLisBCgoKDg0OGxAQGysmICUsNyw3LDU0NywsLCwsNCwvLC8sLCwyLCwsLCwsLywsLCwsLCwsLCwtLy8sLCwsLC8sLP/AABEIAK8BIQMBEQACEQEDEQH/xAAcAAEAAQUBAQAAAAAAAAAAAAAABQECAwQIBgf/xABGEAABAwICBAoIAwYFBAMAAAABAAIDBBESIQUTFjEGFCJBUVNUk5TSMjRhcXSSs9EjgZEzNUJSocEkcnWy4RVDY6IHJWL/xAAbAQEAAwEBAQEAAAAAAAAAAAAAAgMEAQUGB//EAD8RAAIBAgMFBQUFBgUFAAAAAAABAgMREhNRBCExUpEUMkFx0QVhgaGxFSJTwfAGIzQ1QnMzQ3Ky8SQlkqLh/9oADAMBAAIRAxEAPwD2PBzQNE6kpnOpKQudSQucTTxkkmJpJJIzK1wgrGWUnckNnqHsdH4aP7KWCOhzE9Rs9Q9jo/DR/ZMEdBieo2eoex0fho/smCOgxPUbPUPY6Pw0f2TBHQYnqNnqHsdH4aP7JgjoMT1Gz1D2Oj8NH9kwR0GJ6jZ6h7HR+Gj+yYI6DE9Rs9Q9jo/DR/ZMEdBieo2eoex0fho/smCOgxPUbPUPY6Pw0f2TBHQYnqNnqHsdH4aP7JgjoMT1Gz1D2Oj8NH9kwR0GJ6jZ6h7HR+Gj+yYI6DE9Rs9Q9jo/DR/ZMEdBieo2eoex0fho/smCOgxPUbPUPY6Pw0f2TBHQYnqNnqHsdH4aPyrjjBK7F2XDg5Q9jo/DR/ZfJbd+1ey0ZYKEMfv4L4cW+iWjZrp7LN75Ow2coeyUfho/ssNL9sVi/eUd3ue/5r0LHsj8JFDwdoex0fho/Kvrtg27Ztup5lF31XivNfpaGOpGcHaRTZ6h7HR+Gj+y3YI6EMT1Gz1D2Oj8NH9kwR0GJ6jZ6h7HR+Gj+yYI6DE9Rs9Q9jo/DR/ZMEdBieo2eoex0fho/smCOgxPUbPUPY6Pw0f2TBHQYnqNnqHsdH4aP7JgjoMT1Gz1D2Oj8NH9kwR0GJ6jZ6h7HR+Gj+yYI6DE9Rs9Q9jo/DR/ZMEdBieo2eoex0fho/smCOgxPUbPUPY6Pw0f2TBHQYnqNnqHsdH4aP7JgjoMT1Gz1D2Oj8NH9kwR0GJ6lzOD1Dcf4Oj39mj8q44RsMT1Od8A6B+izWNR0NwY9Tpfg4PotWqHdRllxZJqREIAgCAIAgCAIAgCAIAgCAIAgCAq0L4v9r/aMqcI7LB2xb35cEvi738jbsdNN42XL8+PRCAEL0PZftCew7TGrHhwa1Xj/wDPeV1aaqRsY1+yJpq6PFKroCAIAgCAIAgCAIAgCAIAgKs3j3hcfAHM6yGs6E4Mep0vwcH0WrVDuozS4sk1IiEAQBAEAQBAEAQBAEAQBAEAQBAXNX5r+2EJLbYyfBxXybPT2N/c+JVfKGsIAgLF+37NBwowjLikl0R4cndthXEQgCAIAgCAIAgCAIAgCAICrN494XHwBzOshrOhODHqdL8HB9Fq1Q7qM0uLJNSIhAEAQBAEAQBAEAQBAEAQBAEAQAFeH7d9k/aFC0e/HevzXx+pfQrZct/AvX5XWoVKM3TqRaa8GetGSkroKo6UcV9b+znsOpWqx2msrQW9X/qfh8Fxv48N++2Paa6isMeJav0g80IAgCAIAgCAIAgCAIAgCAICrN494XHwBzOshrOhODHqdL8HB9Fq1Q7qM0uLJNSIhAEAQBAEAQBAEAQFEBVAEAQBAEAQBZ9o2ShtCtWgpeav00JRnKPBi6zUvZGw0nihSjfyv9SbrVHxZReiVFUAQBAEAQBAEAQBAEAQBAEAQFWbx7wuPgDmdZDWdCcGPU6X4OD6LVqh3UZpcWSakRCAIAgCAIAgCA1q2rEYaLFz5HiKJgteR5aXYRewHJY5xJ3BpUZSwo6ldm1Fomd9nSSakhpGCFzZBiJ9IvlZnYAWGEDM3xZWzyqt8DRGklxK1Oj55eWytLSwWaxsUboXOAz17SC91zvDXsysBY3ca02idkzT461oYZA6Nzg0OBZIWRvd/A6bDgviOHeLm3SFpjVT3GeVNrebStKwgCAIAgCAIAgCAIAgCAIAgCAIAgCAIAgCAICrN494XHwBzOshrOhODHqdL8HB9Fq1Q7qM0uLJNSIhAEAQBAEBqwTyT3EEbnNzaJ3BupDgbHLEHyAZ+iLG1g4ZkUyqpbkWRptm/wARqQ0ta6mLiRhkdE7kC2d48XLPRym7/ZyqXUk/EuVOKNDRFLJUOxTCIGlqXNYWMcx5kZiZrMLnHVBzHuAacWJkjXBwxAA6kmFCJt6PElWHyvlc2IyTQNhjsAGxyOiOtfbEZCWOvhLQ29sy3GYEzcdSQRuDWAQSSMMbXRsaMm8rDmC02F7XBtyrc6AtpG8ZpyydgcHGWCQFtmyta98eLD/K8NxWzydzrt7HGrkfG/k4nHk4nBrnWBLQ9zWl1sgTb/gbhqpyvHeZ6kUnuNwUj7XNgLXzNrD2o6sQqcjC5hGfMdxGYPuIU1JPgQcWuJRdOBAEAQBAEAQBAEAQBAEAQBAEAQBAEAQFWbx7wuPgDmdZDWdCcGPU6X4OD6LVqh3UZpcWSakRCAIAgCAwvqCJI4mtxySYnNGLCA1lsbnOzsBiaMgTdwytciFSWFE4RxMvpo5KVkGjafBibA7DJIC5kMUWBjQWgtdK7lsFrtuA4kjJrsjdzSlY2a2lija6pqJi0tAJk1jomRBtvQbewBNyb3vexuAAOHTQ4FTsDZoy4GZ1XUTOdYjWslmc+F4J9Iat0bPZqy0eigJOg0kwmSOR0TJ2SSFzMQB1esIikIO8OZgN91yRzWAGKSIslErzJUztYdXEzCxsbHOAc4Nc4C5sBic4mwdhAu4EC6WaoiijjAZJUyYgC551bHWLuUfSe1u7IXNhfDdAI9AQ3jdIBMYYhHHrGtIabWfIG2tjdzm2WYFsTrgY5tBUL7UzmRujDtbxYu/CxWyJh9Etyvhthxcq2LNAa02h20sjXU7dXTSFwnhjZdjHBjnNmjjbucS0sIaOVrAd4U4Swu5GccSsY3V7A9sTmyxOkvqtYzCJCBchpBIxWucJsbNcbWabaIVFIonDCbSsKwgCAIAgCAIAgCAIAgCAIAgCAIAgCAqzePeFx8AczrIazoTgx6nS/BwfRatUO6jNLiyTUiIQBAEAQGm+sjZVQtkc1rcMj2uIGUowhoufRuwzfkDf2xnTlKO5XOxqRjLe7E7O9gniBaMRjlDH7iM4yYx04hyrf+K/NliNhEcIqaR9RC4at8bI5Tqy7lNddn47GHI4RyL7xrjbfmB57hPQSTxN1Zu6KeKfATZszY5A50b7Z2IFx7WjmugJyn0xMxrhJC2Uc4bMXuINgQA9rQRa5tfp3koDQreFVNRxNfFSmEzTRwZwCO73ODWhsYwvlcASQLDJpzGVwJnRNHVPkFVUPDHYXNZEwCzGOLSA/eQ/k8qznAn/AChAW6Kq6mtDapj2wUcgxwN1eKaZhzbK9zuTG1wzDMJNiCSCS1oG63QVKI8Do2uzL3PcAJDJe5lLxYh988QtY7rWCAsraqeGRj3OhfSvkjhIwObJG6Q4GPx4i2QF7mNw4W2Dr3NrEDa0no9k7cLgDZzXsvmGvY9r2OsCL2cxp3jcpKTXAi4p8SHo5i9gccPpPbdt8LgyRzA9t87OwYgLm197t51U5YldmecbMzqZAIAgCAIAgCAIAgCAIAgCAIAgCAICrN494XHwBzOshrOhODHqdL8HB9Fq1Q7qM0uLJNSIhAEAQGOaUMaXHcBf/hSjFydkclJRV2eYqn6wkuzxG/Ta263uy/RelGCjGyPOlJt3Y0XpedrWxVMJnjYbuH4b2yEAgOZrCC07nYTuOQJ3rJV2ZTT+797Xw/X63mmntDg1v3aGaq09Rcbc8SyRGSBscjHB/JdG55b+G292uD3XcARdrLXuvPls0156G+O0QflqbNfI4wufHckBr7AXcWhwc9rR/MWhwHtKplFxdmXRkpK6K0ukaeYXjmikF8BwSAkOO5psbtdvyyKidIzStHTRlrSx0tRUv1cOOZ7n3a5r7xveXGJrSxjuTYYgzIkhAfRKIyGNpkAbJhGMB2IA/wCazb/oEBr6Epo4YWxRuLooy5ke7ksDyGxtt/CwWaPY0b95AxaR0wIyYo4pppyCGsbG4NJ//cpGBjfaT02DjkQNampRTU9FSynWuZqKfFcjFJFCSH2PpcqLFbm38yAktK17KeJ8z9zRkOd7ybMY3pc5xa0DnLggIuCl1MUMBNzDTxxOPSWNAv8A0Wqj3TNV7xcrSsIAgCAIAgCAIAgCAIAgCAIAgCAICrN494XHwBzOshrOhODHqdL8HB9Fq1Q7qM0uLJNSIhAEAQEHpmrxHVj0WnP2u/4W7Z6dlifiY69S7wojVpM4QFbrgI+irJoLseySzTZkrAZBIy/JxNbdzXgWBytzg52GeUVLdUje3j+t5fGTjvpu1/D9biXdpankYGSg4ZPw8MsZDZDa+GzxvNjkQL2K82pss8X3eDfkehT2mGHfxS8zFUNo4xySGSvwOZhOKbFG8PjwNJxFrXWNvR33sCVU6FRSw2LVWpuOK5NaC4XOe7Uzx4HNAxSB4cy5GVtzrZOzICt7HV3lXa6e4lNCa1pdGwwS0wkeY5BIQ9uJxfqywMwkNxBodizG8XFzmnCUHaSsaIzjJXiy+XSsxbgbTTCoJwAOaDGy5trHSA4XMA5VgcRGVgchEkbUOjI2ya4l8kguGl7y7ADvEbfRb7SBcjIkoCEdDBLUvqLGQxPDYscr5GMkYHNkkijc4sYQXGPEGg3jeFbTp4t74FVSeHcuJtuN8zvK1JWKAhwIAgCAIAgCAIAgCAIAgCAIAgCAICrN494XHwBzOshrOhODHqdL8HB9Fq1Q7qM0uLJNSIhAEBqaSqtWzL0nZN/ufyVtGnjl7iqrPBH3nlzUsxiLENYWGQNvmWg2LvddenZ2uYbO1zKuHC2WRrGl7iA1rS5xO4AC5J/JEruyO8SkMrXtD2kOa4BzSNxBFwQjVtzDVi9DhZNC17Sx7WvY4Wc1wDmuHQQciuNJqzOptO6MdJRRQjDFHHE07wxgYD7w1cjCMe6rHZScuLMVTQ4niZj3RyBuAkWLZGgkhsjT6QBJIIsRiNjmbxlC7xJ2Z1SsrM39F6RracOAlgdfMN1DmtxW/iu9xtu3WVFXZs3vPf8ArzLqW0Zfd4fryN2k4bVRLmvon4v4SZY2xg9GJrnPI9uC/SOZZZbFeyimvO1vqaY7ZbfKz6+n5mppCtqZ7h1RNGHiz2QuwNI6A6xe3ou1wJ/NXw2Cml97eUy22o3u3E5omhbBE2NrQ2zQLAWDQBZrR7AAAqqkk3u4ItpxaW/izdVZMIAgCAIAgCAIAgCAIAgLDI24bcYiC4C+ZAIBIHQMTf1C5dXsSwSwuVty3X97vb6PoXrpEIC3GL4bjFbFbnte1/6hcur2JYXhxW3cPiXLpEICrN494XHwBzOshrOhODHqdL8HB9Fq1Q7qM0uLJNSIhAUcQBc5AZn2LqVw3Y81W1JkeXc25o6AvSpwwRsedUnjlc81N+84/gH/AFgtS/wX5/kS/wAv4k6qSo0dO+rT/DS/TcpU++vNEod5eZj4NeqU/wANF/sC7V778ztTvvzJJQIBAEAQBAEBI6HpcTsZ9Fu72u5v0+yzbRUwrCvEvoQu7vwJ1YTaEAQBAEAQBAEAQBAEAQBAfPdKcI8GlmHF+DD/AIZ2eXK/aE+5xHdheLV2q21p+C3ev69x93sfsfH7Ekrffn99a7u6viv9x9CXtHwgQHz2XhF/9uDf8Jv+CPuJzPeZ36AvFe1f9Zfw7v6+J91D2P8A9iat95/vPT/03ebPoS9o+FCAqzePeFx8AczrIazoTgx6nS/BwfRatUO6jNLiyTUiIQETpqq/7Q583/2H9/0WvZqf9TM20VP6UQ62GQgpv3nH8A/6wVy/wX5/kW/5fxJ1UlRo6d9Wn+Gl+m5Sp99eaJQ7y8zHwa9Up/hov9gXavffmdqd9+ZJKBAIAgCAIC6NhcQ0ZkmwXG0ldnUm3ZHp6aEMaGDmH6nnK8ucnKV2ejCKirIyqJIIAgCAIAgCAIAgCAIAgCA8vWaIpjXxNMERa+CV7xgFnOxN5Tuk5nP2rz50KfaEsK3p/kfSUPaG1L2ZUkqkrqcUt73Kz3L3HpwF6B82VQHkpdEUx0kIzBEWGhdIW4BYv11sRHTbnXmuhT7Vhwq2G/zPp4e0NqXslzVSV1VSvd3th4eXuPWr0j5gICrN494XHwBzOshrOhODHqdL8HB9Fq1Q7qM0uLJNSImGrqBG0uPuA6TzBTpwc5WITnhjc8y95cSTmSblemkkrI89u7uy1dOHkajTlKNItkM0YY2jfE439F+tBwn25FaVTnlNW8TQqcsu1vE9csxnIrhPWxRU0oke1hkhlYy/8TjGbAe3NWUotzVtUWU4tyVjFwQropaaJjHtc6KCJsgG9hwWs75T+i7Wi1NtrxFWLUncmlUVhAEAQBATGhKX/unnyb7uc/2/VY9pqf0o17PD+pksshpCAIAgCAIAgCAIAgCAIAgCAhKr94QfCzf7mLJP+Jj5P8j2KP8AKqv9yP0ZNrWeOEBASfvRv+nn66xP+LX+n8z24/yaX95f7CfW08QICrN494XHwBzOshrOhODHqdL8HB9Fq1Q7qM0uLJNSInntKVWsdYeg3Ie085XoUKeCO/izDWqYpbuBpK8pCA+fVvBvFpdpw/gyf4t2WXJ9IHpu8C/+dbY1rUPfwNaqfuvkfQViMhA8ONG8Yo5ABd8Y1zPewG4/NuIK7Z54ai6FtGWGaMXADR2oo2Ejlzfju9zrYP8A1Df1K7tM8VR+7cdryxTPRqgpCAIAgM1JTmR4b+ZPQOcqFSeCNycIYpWPTNaAABkALD3LzG772eilbcXLgCAIAgCAIAgCAIAgCAIAgCAhKr94QfCzf7mLJP8AiY+T/I9ij/Kqv9yP0ZNrWeOEBASfvRv+nn66xP8Ai1/p/M9uP8ml/eX+wn1tPECAqzePeFx8AczrIazoTgx6nS/BwfRatUO6jNLiy/S9XgbgHpO/o3nP9v1WrZ6eJ3fBGavUwqy4sgVvMQQBARf/AFZhmLRDM4Mk4u6ZrWljHnCS0548N8N3YbA7zllTnb7JO2vhcty3hvda2NUcKYsOsdFOyJ0Mk0LyGWnbEwvdgAddpLQXAODbgFQ7SrXaduPnYlkO9k1fh5XN6v0oI9U0RSyuqLhjGYL5Mxm+NzRuB51ZKrhtue8hGF777WM+jKuOaJksYIY4WAIsW4SWlpHMQQQR7FKE1NYkRnFxdmbKmRCAIAgPQaJpcDMR9J+Z9g5gvPr1MUrLgjdRhhjd8WbyoLggCAIAgCAIAgCAIAgCAIAgCA8/WcIaWOoEb2PE4qY6JrixuWvjD2vxXyjJIbf+bKyqbjivbfwLlOoqbgn9177eF0G8L6Y8UBEo4+MUN2jkNu1rHy58gPL2Bu+5eBkpZi3FeF7yxvDCLWFhhqQ3jM1I2Q6osdLAJC8BoeXgHVPsS0DdeyZiO4GYNGcLaKompSyKXX1sUojc6NodGyIvLmym9xcxPsBe9rqCcHJStv4XLHKqqbp4nhve3hfhe2tj1SuKAgKs3j3hcfAHM6yGs6C4PSBtDTOO4UUBPctWulFySSMk2o3bIqomL3F53n+g5gvWhFRVkebKTk7sxk2zUiJpf9Vhsx2IkSR65lmOJczExuKwF98jf19hVuRO7VuDt8d/oyWFmaprI4wXOcAGkA2zILnBoyGe9zf1UYU5SdkjiTZFzUUcJfU8YlbTOlFRJGyxa55s02c0F5a42JaDmb8xIVMNllKphi3vfDgW420o238LmlS6Ggmj1fGJnRRRy00Mb2CN0Gsj1ZuHNDnODJABi5nc97qM9hlH7snutu4NWd1xXxJOq07238fOxtv0S4iNxrZMUDzq5MEPJLmassthwnIneLqPZ5uyu7ojmLf93j5klo+njp4xA12UYucThiJcS5z3+0uJP5q2FPDFJFcpOTxM2TI3dcXvbeN+WXvzH6hTsyJVjwcwQRe2RvmN6401xBW6C5uaLphI+59FuZ9vQFTXqYI+9l1GGOXuPQ4l5xvFwgFwgFwgFwgFwgFwgFwgFwgFwgFwgFwgIvS3CGmpHsZM5zNYCWuwlzRYgWdbMb+hWQpSmm4mrZ9irV4uVNXt4eJvUlXHM3HG9kjelrg4fnbcoNOLszPUpzpu000/fuKipZrDDf8AEEYkIsfRLi0G+7e05KGOOLB48SWTPKzbfdvhv77X8+DLxK25GJtwQCLi4J3A9BXcS1I4JWTs9557TfBanq5JJ3SSNdJRinOBws0Nl1jJmjrGltgVXKMXvuSWNWVvEj3aDoKwlzZqhhbS08cFjJA2GKJznQvYwhrZRjGLlBwBaLWVUJ0p8H4eW74muvsW07P34+LW5qW9cU8Ldn7nY3RwRpA90wLWzcZmqpJQ1gkIqGyB0T3AX1dpSQCf4QrcMdTJae7c9+5e/wAi3RHA+mppYZmyvc+MM1eIt5TWUz4bD2HWySG38TzzIoxTW8PG093Dj7vM9NrW78TbWvvG47j/AEP6KzEtSOXK9rMq14NwCCRvF9191+hE0zji0k2uJezePeEfAiczrIaz7VRVV6SljG5tJBi9rtS3L8l6+yU7QxM8raZ3lhRRbDKUcLgjpFkB51vBZrWMa1zWubA2J5wk43CWJ+Lfl+yPzLf25uTbXF38tzX5lubvNRnB+R8j2ljWx4JGl7o24pMVUyUB5a46zJrhcgWuOkgWva4ximnd7t13utFrduVuPv8AzJZiS/WhLy6GvBLThzWiWZ0jbCwYHSh+EAdFrZLIto/eRm1wSXRWK1PemUqOD0TntcMsLZrlxMj9ZK1jRIHvJOJojyPu3LsdrmotP3e5WV91l4O4VRmgeCztXgDoQ64zDX2sITHiwlxbfPMEWIy9qv7csd2nb4a30v8APjv9xPN3mSo4NOeZfxGASxPYSI8y5zGNuQScP7MeiQDkLZKMdtUVHc9zXjpf18b+ZxVLWMg4PFz3SSPYXOdO8YWfs3TRwsa5mInlN1Rz9vMo9rSioxT3W8eNnJ7/ADuczN1kbmgdFcWa4XZd2G+EOA5DA0GzibE25rc2+11VtNfNae//AJd9Dk5Yir+D1K9xcYrue655bs3E+/pKz4rI9GHtnbopRjU3LdwXoTkHAjR4aA6AOdbM6yTf8ywS2mo3ue74G+PtXbbb6nyXoZNitG9nHeSeZc7TV1+hL7V2vn+S9BsVo3s47yTzJ2mrr9B9q7Xz/Jeg2K0b2cd5J5k7TV1+g+1dr5/kvQbFaN7OO8k8ydpq6/Qfau18/wAl6DYrRvZx3knmTtNXX6D7V2vn+S9BsVo3s47yTzJ2mrr9B9q7Xz/Jeg2K0b2cd5J5k7TV1+g+1dr5/kvQbFaN7OO8k8ydpq6/Qfau18/yXoNitG9nHeSeZO01dfoPtXa+f5L0GxWjezjvJPMnaauv0H2rtfP8l6DYrRvZx3knmTtNXX6D7V2vn+S9BsVo3s47yTzJ2mrr9B9q7Xz/ACXoRelf/j2nlewxEU8YB1gGJ7nm4tbEbDK+ft3KyG1ySd95poe2qsIvM+8/DgrdETOhOC1JSHHGwmS1tY913fpk0fkFTUrTnxMe0+0K+0K03u0XD1NioopuMcYjfELwthc17HO9F7nXBaR/MsU6U8zHFrhYlS2mh2XIqxl3nK6aXFJW3p6EceDTrOtIxpDXCJ7WWeXmdszXym/KLSwfqemyo7G9+/y63u/I9D7ZhdNxbTaum91lBwcY6KSf00ubuh9CCmEjQ64eAxmXoMGIhvt5Ukh/MdCuo7Nlpq/H6f8ALZj2/wBpva5Qk1a29+9uyv8A+MYr4GvHwYiEUcZ5bm6gSl5c8SNhN8Aa8kNaSTyRlnuVa2OOBR8r+PDzL5e26rrVJrcnjslaLTn4tpJtrdve/wB5h2Y/acqM4i4tJDw7lTtms4tcBkWgA2O4HpBj2Pjw+et9f18i77buobnutdbmt0HDdeL43u1fVaSV0PBx7XROxx3jLcR1e8NmfJhDfR/jIxWBBu7O9h2OySTi7rd7ve35fHj4kantiEo1I4ZfevZX8XFRvfveF8N3Fq0bJK7pBwadZjZHxSMjbTx4dWbOZA97uUCTcux+7LnXI7G7JSaaVl8Ff1O1PbUbylSjKLk5u9+DmordZLhbz8jb0ToQwSulxNdfWWNnB51kus5Rvhy3bvblmDbR2fLm5efnvdzLtvtNbTQjTSatbS33Y4d26+/jx3cN/FTTN494Wl8DyTmdZDWfVtCPPFoMz6tDz/8AiavJltNaLaU5Wvqz0o7PRkk3BdEbmI9JXO1V/wASXV+p3s1Dkj0QxHpKdqr/AIkur9R2ahyR6IYj0lO1V/xJdX6js1Dkj0QxHpKdqr/iS6v1HZqHJHohiPSU7VX/ABJdX6js1Dkj0QxHpKdqr/iS6v1HZqHJHohiPSU7VX/El1fqOzUOSPRDEekp2qv+JLq/UdmockeiGI9JTtVf8SXV+o7NQ5I9EMR6Snaq/wCJLq/UdmockeiKtkcMwSD0g2R7VXe5zl1Z1bNRXCEeiMnG5esk+cqGdU5n1ZLJp8q6DjcvWSfOUzqnM+rGTT5V0HG5esk+cpnVOZ9WMmnyroONy9ZJ85TOqcz6sZNPlXQcbl6yT5ymdU5n1YyafKug43L1knzlM6pzPqxk0+VdBxuXrJPnKZ1TmfVjJp8q6DjcvWSfOUzqnM+rGTT5V0HG5esk+cpnVOZ9WMmnyroONy9ZJ85TOqcz6sZNPlXQcbl6yT5ymdU5n1YyafKug43L1knzlM6pzPqxk0+VdBxuXrJPnKZ1TmfVjJp8q6DjcvWSfOUzqnM+rGTT5V0HG5esk+cpnVOZ9WMmnyroONy9ZJ85TOqcz6sZNPlXQcbl6yT5ymdU5n1YyafKug43L1knzlM6pzPqxk0+VdBxuXrJPnKZ1TmfVjJp8q6DjcvWSfOUzqnM+rGTT5V0HG5esk+cpnVOZ9WMmnyroONy9ZJ85TOqcz6sZNPlXQcbl6yT5ymdU5n1YyafKuhVlXLcfiSb/wCcpnVOZ9WMmnyrofEcR6T+q9W7PNsj61oP1aD4aL6bV5E+8/M9SHdXkbqiSCAIAgCAIAgCAIAgCAIAgCAIAgCAIAgCAIAgCAIAgCAIAgCAIAgCAIAgKs3j3oD4svYPKPo+iOENI2nhaZQHNgjaRgfkRG0EZBebOjPE93ib4VYYVvNzaSj64d2/yqOTPQlmw1G0lH1w7t/lTJnoM2Go2ko+uHdv8qZM9Bmw1G0lH1w7t/lTJnoM2Go2ko+uHdv8qZM9Bmw1G0lH1w7t/lTJnoM2Go2ko+uHdv8AKmTPQZsNRtJR9cO7f5UyZ6DNhqNpKPrh3b/KmTPQZsNRtJR9cO7f5UyZ6DNhqNpKPrh3b/KmTPQZsNRtJR9cO7f5UyZ6DNhqNpKPrh3b/KmTPQZsNRtJR9cO7f5UyZ6DNhqNpKPrh3b/ACpkz0GbDUbSUfXDu3+VMmegzYajaSj64d2/ypkz0GbDUbSUfXDu3+VMmegzYajaSj64d2/ypkz0GbDUbSUfXDu3+VMmegzYajaSj64d2/ypkz0GbDUbSUfXDu3+VMmegzYajaSj64d2/wAqZM9Bmw1G0lH1w7t/lTJnoM2Go2ko+uHdv8qZM9Bmw1G0lH1w7t/lTJnoM2Go2ko+uHdv8qZM9Bmw1G0lH1w7t/lTJnoM2Go2ko+uHdv8qZM9Bmw1G0lH1w7t/lTJnoM2Go2ko+uHdv8AKmTPQZsNRtJR9cO7f5UyZ6DNhqNpKPrh3b/KmTPQZsNRtJR9cO7f5UyZ6DNhqG8JaO/7Yb+rf5UyZ6DNhqfK7r1cLPNxI//Z">
            <a:hlinkClick r:id="rId2"/>
          </p:cNvPr>
          <p:cNvSpPr>
            <a:spLocks noChangeAspect="1" noChangeArrowheads="1"/>
          </p:cNvSpPr>
          <p:nvPr/>
        </p:nvSpPr>
        <p:spPr bwMode="auto">
          <a:xfrm>
            <a:off x="120650" y="-1600200"/>
            <a:ext cx="5505450" cy="333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8" descr="data:image/jpeg;base64,/9j/4AAQSkZJRgABAQAAAQABAAD/2wCEAAkGBxAQEhUPExIQEhAREBYQERUWEhsVFhIUFhQYGBUWExcYKCggGBslHxQVIjEiKCkrOi4vFyEzODMsOSgtLisBCgoKDg0OGxAQGysmICUsNyw3LDU0NywsLCwsNCwvLC8sLCwyLCwsLCwsLywsLCwsLCwsLCwtLy8sLCwsLC8sLP/AABEIAK8BIQMBEQACEQEDEQH/xAAcAAEAAQUBAQAAAAAAAAAAAAAABQECAwQIBgf/xABGEAABAwICBAoIAwYFBAMAAAABAAIDBBESIQUTFjEGFCJBUVNUk5TSMjRhcXSSs9EjgZEzNUJSocEkcnWy4RVDY6IHJWL/xAAbAQEAAwEBAQEAAAAAAAAAAAAAAgMEAQUGB//EAD8RAAIBAgMFBQUFBgUFAAAAAAABAgMREhNRBCExUpEUMkFx0QVhgaGxFSJTwfAGIzQ1QnMzQ3Ky8SQlkqLh/9oADAMBAAIRAxEAPwD2PBzQNE6kpnOpKQudSQucTTxkkmJpJJIzK1wgrGWUnckNnqHsdH4aP7KWCOhzE9Rs9Q9jo/DR/ZMEdBieo2eoex0fho/smCOgxPUbPUPY6Pw0f2TBHQYnqNnqHsdH4aP7JgjoMT1Gz1D2Oj8NH9kwR0GJ6jZ6h7HR+Gj+yYI6DE9Rs9Q9jo/DR/ZMEdBieo2eoex0fho/smCOgxPUbPUPY6Pw0f2TBHQYnqNnqHsdH4aP7JgjoMT1Gz1D2Oj8NH9kwR0GJ6jZ6h7HR+Gj+yYI6DE9Rs9Q9jo/DR/ZMEdBieo2eoex0fho/smCOgxPUbPUPY6Pw0f2TBHQYnqNnqHsdH4aPyrjjBK7F2XDg5Q9jo/DR/ZfJbd+1ey0ZYKEMfv4L4cW+iWjZrp7LN75Ow2coeyUfho/ssNL9sVi/eUd3ue/5r0LHsj8JFDwdoex0fho/Kvrtg27Ztup5lF31XivNfpaGOpGcHaRTZ6h7HR+Gj+y3YI6EMT1Gz1D2Oj8NH9kwR0GJ6jZ6h7HR+Gj+yYI6DE9Rs9Q9jo/DR/ZMEdBieo2eoex0fho/smCOgxPUbPUPY6Pw0f2TBHQYnqNnqHsdH4aP7JgjoMT1Gz1D2Oj8NH9kwR0GJ6jZ6h7HR+Gj+yYI6DE9Rs9Q9jo/DR/ZMEdBieo2eoex0fho/smCOgxPUbPUPY6Pw0f2TBHQYnqNnqHsdH4aP7JgjoMT1Gz1D2Oj8NH9kwR0GJ6lzOD1Dcf4Oj39mj8q44RsMT1Od8A6B+izWNR0NwY9Tpfg4PotWqHdRllxZJqREIAgCAIAgCAIAgCAIAgCAIAgCAq0L4v9r/aMqcI7LB2xb35cEvi738jbsdNN42XL8+PRCAEL0PZftCew7TGrHhwa1Xj/wDPeV1aaqRsY1+yJpq6PFKroCAIAgCAIAgCAIAgCAIAgKs3j3hcfAHM6yGs6E4Mep0vwcH0WrVDuozS4sk1IiEAQBAEAQBAEAQBAEAQBAEAQBAXNX5r+2EJLbYyfBxXybPT2N/c+JVfKGsIAgLF+37NBwowjLikl0R4cndthXEQgCAIAgCAIAgCAIAgCAICrN494XHwBzOshrOhODHqdL8HB9Fq1Q7qM0uLJNSIhAEAQBAEAQBAEAQBAEAQBAEAQAFeH7d9k/aFC0e/HevzXx+pfQrZct/AvX5XWoVKM3TqRaa8GetGSkroKo6UcV9b+znsOpWqx2msrQW9X/qfh8Fxv48N++2Paa6isMeJav0g80IAgCAIAgCAIAgCAIAgCAICrN494XHwBzOshrOhODHqdL8HB9Fq1Q7qM0uLJNSIhAEAQBAEAQBAEAQFEBVAEAQBAEAQBZ9o2ShtCtWgpeav00JRnKPBi6zUvZGw0nihSjfyv9SbrVHxZReiVFUAQBAEAQBAEAQBAEAQBAEAQFWbx7wuPgDmdZDWdCcGPU6X4OD6LVqh3UZpcWSakRCAIAgCAIAgCA1q2rEYaLFz5HiKJgteR5aXYRewHJY5xJ3BpUZSwo6ldm1Fomd9nSSakhpGCFzZBiJ9IvlZnYAWGEDM3xZWzyqt8DRGklxK1Oj55eWytLSwWaxsUboXOAz17SC91zvDXsysBY3ca02idkzT461oYZA6Nzg0OBZIWRvd/A6bDgviOHeLm3SFpjVT3GeVNrebStKwgCAIAgCAIAgCAIAgCAIAgCAIAgCAIAgCAICrN494XHwBzOshrOhODHqdL8HB9Fq1Q7qM0uLJNSIhAEAQBAEBqwTyT3EEbnNzaJ3BupDgbHLEHyAZ+iLG1g4ZkUyqpbkWRptm/wARqQ0ta6mLiRhkdE7kC2d48XLPRym7/ZyqXUk/EuVOKNDRFLJUOxTCIGlqXNYWMcx5kZiZrMLnHVBzHuAacWJkjXBwxAA6kmFCJt6PElWHyvlc2IyTQNhjsAGxyOiOtfbEZCWOvhLQ29sy3GYEzcdSQRuDWAQSSMMbXRsaMm8rDmC02F7XBtyrc6AtpG8ZpyydgcHGWCQFtmyta98eLD/K8NxWzydzrt7HGrkfG/k4nHk4nBrnWBLQ9zWl1sgTb/gbhqpyvHeZ6kUnuNwUj7XNgLXzNrD2o6sQqcjC5hGfMdxGYPuIU1JPgQcWuJRdOBAEAQBAEAQBAEAQBAEAQBAEAQBAEAQFWbx7wuPgDmdZDWdCcGPU6X4OD6LVqh3UZpcWSakRCAIAgCAwvqCJI4mtxySYnNGLCA1lsbnOzsBiaMgTdwytciFSWFE4RxMvpo5KVkGjafBibA7DJIC5kMUWBjQWgtdK7lsFrtuA4kjJrsjdzSlY2a2lija6pqJi0tAJk1jomRBtvQbewBNyb3vexuAAOHTQ4FTsDZoy4GZ1XUTOdYjWslmc+F4J9Iat0bPZqy0eigJOg0kwmSOR0TJ2SSFzMQB1esIikIO8OZgN91yRzWAGKSIslErzJUztYdXEzCxsbHOAc4Nc4C5sBic4mwdhAu4EC6WaoiijjAZJUyYgC551bHWLuUfSe1u7IXNhfDdAI9AQ3jdIBMYYhHHrGtIabWfIG2tjdzm2WYFsTrgY5tBUL7UzmRujDtbxYu/CxWyJh9Etyvhthxcq2LNAa02h20sjXU7dXTSFwnhjZdjHBjnNmjjbucS0sIaOVrAd4U4Swu5GccSsY3V7A9sTmyxOkvqtYzCJCBchpBIxWucJsbNcbWabaIVFIonDCbSsKwgCAIAgCAIAgCAIAgCAIAgCAIAgCAqzePeFx8AczrIazoTgx6nS/BwfRatUO6jNLiyTUiIQBAEAQGm+sjZVQtkc1rcMj2uIGUowhoufRuwzfkDf2xnTlKO5XOxqRjLe7E7O9gniBaMRjlDH7iM4yYx04hyrf+K/NliNhEcIqaR9RC4at8bI5Tqy7lNddn47GHI4RyL7xrjbfmB57hPQSTxN1Zu6KeKfATZszY5A50b7Z2IFx7WjmugJyn0xMxrhJC2Uc4bMXuINgQA9rQRa5tfp3koDQreFVNRxNfFSmEzTRwZwCO73ODWhsYwvlcASQLDJpzGVwJnRNHVPkFVUPDHYXNZEwCzGOLSA/eQ/k8qznAn/AChAW6Kq6mtDapj2wUcgxwN1eKaZhzbK9zuTG1wzDMJNiCSCS1oG63QVKI8Do2uzL3PcAJDJe5lLxYh988QtY7rWCAsraqeGRj3OhfSvkjhIwObJG6Q4GPx4i2QF7mNw4W2Dr3NrEDa0no9k7cLgDZzXsvmGvY9r2OsCL2cxp3jcpKTXAi4p8SHo5i9gccPpPbdt8LgyRzA9t87OwYgLm197t51U5YldmecbMzqZAIAgCAIAgCAIAgCAIAgCAIAgCAICrN494XHwBzOshrOhODHqdL8HB9Fq1Q7qM0uLJNSIhAEAQGOaUMaXHcBf/hSjFydkclJRV2eYqn6wkuzxG/Ta263uy/RelGCjGyPOlJt3Y0XpedrWxVMJnjYbuH4b2yEAgOZrCC07nYTuOQJ3rJV2ZTT+797Xw/X63mmntDg1v3aGaq09Rcbc8SyRGSBscjHB/JdG55b+G292uD3XcARdrLXuvPls0156G+O0QflqbNfI4wufHckBr7AXcWhwc9rR/MWhwHtKplFxdmXRkpK6K0ukaeYXjmikF8BwSAkOO5psbtdvyyKidIzStHTRlrSx0tRUv1cOOZ7n3a5r7xveXGJrSxjuTYYgzIkhAfRKIyGNpkAbJhGMB2IA/wCazb/oEBr6Epo4YWxRuLooy5ke7ksDyGxtt/CwWaPY0b95AxaR0wIyYo4pppyCGsbG4NJ//cpGBjfaT02DjkQNampRTU9FSynWuZqKfFcjFJFCSH2PpcqLFbm38yAktK17KeJ8z9zRkOd7ybMY3pc5xa0DnLggIuCl1MUMBNzDTxxOPSWNAv8A0Wqj3TNV7xcrSsIAgCAIAgCAIAgCAIAgCAIAgCAICrN494XHwBzOshrOhODHqdL8HB9Fq1Q7qM0uLJNSIhAEAQEHpmrxHVj0WnP2u/4W7Z6dlifiY69S7wojVpM4QFbrgI+irJoLseySzTZkrAZBIy/JxNbdzXgWBytzg52GeUVLdUje3j+t5fGTjvpu1/D9biXdpankYGSg4ZPw8MsZDZDa+GzxvNjkQL2K82pss8X3eDfkehT2mGHfxS8zFUNo4xySGSvwOZhOKbFG8PjwNJxFrXWNvR33sCVU6FRSw2LVWpuOK5NaC4XOe7Uzx4HNAxSB4cy5GVtzrZOzICt7HV3lXa6e4lNCa1pdGwwS0wkeY5BIQ9uJxfqywMwkNxBodizG8XFzmnCUHaSsaIzjJXiy+XSsxbgbTTCoJwAOaDGy5trHSA4XMA5VgcRGVgchEkbUOjI2ya4l8kguGl7y7ADvEbfRb7SBcjIkoCEdDBLUvqLGQxPDYscr5GMkYHNkkijc4sYQXGPEGg3jeFbTp4t74FVSeHcuJtuN8zvK1JWKAhwIAgCAIAgCAIAgCAIAgCAIAgCAICrN494XHwBzOshrOhODHqdL8HB9Fq1Q7qM0uLJNSIhAEBqaSqtWzL0nZN/ufyVtGnjl7iqrPBH3nlzUsxiLENYWGQNvmWg2LvddenZ2uYbO1zKuHC2WRrGl7iA1rS5xO4AC5J/JEruyO8SkMrXtD2kOa4BzSNxBFwQjVtzDVi9DhZNC17Sx7WvY4Wc1wDmuHQQciuNJqzOptO6MdJRRQjDFHHE07wxgYD7w1cjCMe6rHZScuLMVTQ4niZj3RyBuAkWLZGgkhsjT6QBJIIsRiNjmbxlC7xJ2Z1SsrM39F6RracOAlgdfMN1DmtxW/iu9xtu3WVFXZs3vPf8ArzLqW0Zfd4fryN2k4bVRLmvon4v4SZY2xg9GJrnPI9uC/SOZZZbFeyimvO1vqaY7ZbfKz6+n5mppCtqZ7h1RNGHiz2QuwNI6A6xe3ou1wJ/NXw2Cml97eUy22o3u3E5omhbBE2NrQ2zQLAWDQBZrR7AAAqqkk3u4ItpxaW/izdVZMIAgCAIAgCAIAgCAIAgLDI24bcYiC4C+ZAIBIHQMTf1C5dXsSwSwuVty3X97vb6PoXrpEIC3GL4bjFbFbnte1/6hcur2JYXhxW3cPiXLpEICrN494XHwBzOshrOhODHqdL8HB9Fq1Q7qM0uLJNSIhAUcQBc5AZn2LqVw3Y81W1JkeXc25o6AvSpwwRsedUnjlc81N+84/gH/AFgtS/wX5/kS/wAv4k6qSo0dO+rT/DS/TcpU++vNEod5eZj4NeqU/wANF/sC7V778ztTvvzJJQIBAEAQBAEBI6HpcTsZ9Fu72u5v0+yzbRUwrCvEvoQu7vwJ1YTaEAQBAEAQBAEAQBAEAQBAfPdKcI8GlmHF+DD/AIZ2eXK/aE+5xHdheLV2q21p+C3ev69x93sfsfH7Ekrffn99a7u6viv9x9CXtHwgQHz2XhF/9uDf8Jv+CPuJzPeZ36AvFe1f9Zfw7v6+J91D2P8A9iat95/vPT/03ebPoS9o+FCAqzePeFx8AczrIazoTgx6nS/BwfRatUO6jNLiyTUiIQETpqq/7Q583/2H9/0WvZqf9TM20VP6UQ62GQgpv3nH8A/6wVy/wX5/kW/5fxJ1UlRo6d9Wn+Gl+m5Sp99eaJQ7y8zHwa9Up/hov9gXavffmdqd9+ZJKBAIAgCAIC6NhcQ0ZkmwXG0ldnUm3ZHp6aEMaGDmH6nnK8ucnKV2ejCKirIyqJIIAgCAIAgCAIAgCAIAgCA8vWaIpjXxNMERa+CV7xgFnOxN5Tuk5nP2rz50KfaEsK3p/kfSUPaG1L2ZUkqkrqcUt73Kz3L3HpwF6B82VQHkpdEUx0kIzBEWGhdIW4BYv11sRHTbnXmuhT7Vhwq2G/zPp4e0NqXslzVSV1VSvd3th4eXuPWr0j5gICrN494XHwBzOshrOhODHqdL8HB9Fq1Q7qM0uLJNSImGrqBG0uPuA6TzBTpwc5WITnhjc8y95cSTmSblemkkrI89u7uy1dOHkajTlKNItkM0YY2jfE439F+tBwn25FaVTnlNW8TQqcsu1vE9csxnIrhPWxRU0oke1hkhlYy/8TjGbAe3NWUotzVtUWU4tyVjFwQropaaJjHtc6KCJsgG9hwWs75T+i7Wi1NtrxFWLUncmlUVhAEAQBATGhKX/unnyb7uc/2/VY9pqf0o17PD+pksshpCAIAgCAIAgCAIAgCAIAgCAhKr94QfCzf7mLJP+Jj5P8j2KP8AKqv9yP0ZNrWeOEBASfvRv+nn66xP+LX+n8z24/yaX95f7CfW08QICrN494XHwBzOshrOhODHqdL8HB9Fq1Q7qM0uLJNSInntKVWsdYeg3Ie085XoUKeCO/izDWqYpbuBpK8pCA+fVvBvFpdpw/gyf4t2WXJ9IHpu8C/+dbY1rUPfwNaqfuvkfQViMhA8ONG8Yo5ABd8Y1zPewG4/NuIK7Z54ai6FtGWGaMXADR2oo2Ejlzfju9zrYP8A1Df1K7tM8VR+7cdryxTPRqgpCAIAgM1JTmR4b+ZPQOcqFSeCNycIYpWPTNaAABkALD3LzG772eilbcXLgCAIAgCAIAgCAIAgCAIAgCAhKr94QfCzf7mLJP8AiY+T/I9ij/Kqv9yP0ZNrWeOEBASfvRv+nn66xP8Ai1/p/M9uP8ml/eX+wn1tPECAqzePeFx8AczrIazoTgx6nS/BwfRatUO6jNLiy/S9XgbgHpO/o3nP9v1WrZ6eJ3fBGavUwqy4sgVvMQQBARf/AFZhmLRDM4Mk4u6ZrWljHnCS0548N8N3YbA7zllTnb7JO2vhcty3hvda2NUcKYsOsdFOyJ0Mk0LyGWnbEwvdgAddpLQXAODbgFQ7SrXaduPnYlkO9k1fh5XN6v0oI9U0RSyuqLhjGYL5Mxm+NzRuB51ZKrhtue8hGF777WM+jKuOaJksYIY4WAIsW4SWlpHMQQQR7FKE1NYkRnFxdmbKmRCAIAgPQaJpcDMR9J+Z9g5gvPr1MUrLgjdRhhjd8WbyoLggCAIAgCAIAgCAIAgCAIAgCA8/WcIaWOoEb2PE4qY6JrixuWvjD2vxXyjJIbf+bKyqbjivbfwLlOoqbgn9177eF0G8L6Y8UBEo4+MUN2jkNu1rHy58gPL2Bu+5eBkpZi3FeF7yxvDCLWFhhqQ3jM1I2Q6osdLAJC8BoeXgHVPsS0DdeyZiO4GYNGcLaKompSyKXX1sUojc6NodGyIvLmym9xcxPsBe9rqCcHJStv4XLHKqqbp4nhve3hfhe2tj1SuKAgKs3j3hcfAHM6yGs6C4PSBtDTOO4UUBPctWulFySSMk2o3bIqomL3F53n+g5gvWhFRVkebKTk7sxk2zUiJpf9Vhsx2IkSR65lmOJczExuKwF98jf19hVuRO7VuDt8d/oyWFmaprI4wXOcAGkA2zILnBoyGe9zf1UYU5SdkjiTZFzUUcJfU8YlbTOlFRJGyxa55s02c0F5a42JaDmb8xIVMNllKphi3vfDgW420o238LmlS6Ggmj1fGJnRRRy00Mb2CN0Gsj1ZuHNDnODJABi5nc97qM9hlH7snutu4NWd1xXxJOq07238fOxtv0S4iNxrZMUDzq5MEPJLmassthwnIneLqPZ5uyu7ojmLf93j5klo+njp4xA12UYucThiJcS5z3+0uJP5q2FPDFJFcpOTxM2TI3dcXvbeN+WXvzH6hTsyJVjwcwQRe2RvmN6401xBW6C5uaLphI+59FuZ9vQFTXqYI+9l1GGOXuPQ4l5xvFwgFwgFwgFwgFwgFwgFwgFwgFwgFwgFwgIvS3CGmpHsZM5zNYCWuwlzRYgWdbMb+hWQpSmm4mrZ9irV4uVNXt4eJvUlXHM3HG9kjelrg4fnbcoNOLszPUpzpu000/fuKipZrDDf8AEEYkIsfRLi0G+7e05KGOOLB48SWTPKzbfdvhv77X8+DLxK25GJtwQCLi4J3A9BXcS1I4JWTs9557TfBanq5JJ3SSNdJRinOBws0Nl1jJmjrGltgVXKMXvuSWNWVvEj3aDoKwlzZqhhbS08cFjJA2GKJznQvYwhrZRjGLlBwBaLWVUJ0p8H4eW74muvsW07P34+LW5qW9cU8Ldn7nY3RwRpA90wLWzcZmqpJQ1gkIqGyB0T3AX1dpSQCf4QrcMdTJae7c9+5e/wAi3RHA+mppYZmyvc+MM1eIt5TWUz4bD2HWySG38TzzIoxTW8PG093Dj7vM9NrW78TbWvvG47j/AEP6KzEtSOXK9rMq14NwCCRvF9191+hE0zji0k2uJezePeEfAiczrIaz7VRVV6SljG5tJBi9rtS3L8l6+yU7QxM8raZ3lhRRbDKUcLgjpFkB51vBZrWMa1zWubA2J5wk43CWJ+Lfl+yPzLf25uTbXF38tzX5lubvNRnB+R8j2ljWx4JGl7o24pMVUyUB5a46zJrhcgWuOkgWva4ximnd7t13utFrduVuPv8AzJZiS/WhLy6GvBLThzWiWZ0jbCwYHSh+EAdFrZLIto/eRm1wSXRWK1PemUqOD0TntcMsLZrlxMj9ZK1jRIHvJOJojyPu3LsdrmotP3e5WV91l4O4VRmgeCztXgDoQ64zDX2sITHiwlxbfPMEWIy9qv7csd2nb4a30v8APjv9xPN3mSo4NOeZfxGASxPYSI8y5zGNuQScP7MeiQDkLZKMdtUVHc9zXjpf18b+ZxVLWMg4PFz3SSPYXOdO8YWfs3TRwsa5mInlN1Rz9vMo9rSioxT3W8eNnJ7/ADuczN1kbmgdFcWa4XZd2G+EOA5DA0GzibE25rc2+11VtNfNae//AJd9Dk5Yir+D1K9xcYrue655bs3E+/pKz4rI9GHtnbopRjU3LdwXoTkHAjR4aA6AOdbM6yTf8ywS2mo3ue74G+PtXbbb6nyXoZNitG9nHeSeZc7TV1+hL7V2vn+S9BsVo3s47yTzJ2mrr9B9q7Xz/Jeg2K0b2cd5J5k7TV1+g+1dr5/kvQbFaN7OO8k8ydpq6/Qfau18/wAl6DYrRvZx3knmTtNXX6D7V2vn+S9BsVo3s47yTzJ2mrr9B9q7Xz/Jeg2K0b2cd5J5k7TV1+g+1dr5/kvQbFaN7OO8k8ydpq6/Qfau18/yXoNitG9nHeSeZO01dfoPtXa+f5L0GxWjezjvJPMnaauv0H2rtfP8l6DYrRvZx3knmTtNXX6D7V2vn+S9BsVo3s47yTzJ2mrr9B9q7Xz/ACXoRelf/j2nlewxEU8YB1gGJ7nm4tbEbDK+ft3KyG1ySd95poe2qsIvM+8/DgrdETOhOC1JSHHGwmS1tY913fpk0fkFTUrTnxMe0+0K+0K03u0XD1NioopuMcYjfELwthc17HO9F7nXBaR/MsU6U8zHFrhYlS2mh2XIqxl3nK6aXFJW3p6EceDTrOtIxpDXCJ7WWeXmdszXym/KLSwfqemyo7G9+/y63u/I9D7ZhdNxbTaum91lBwcY6KSf00ubuh9CCmEjQ64eAxmXoMGIhvt5Ukh/MdCuo7Nlpq/H6f8ALZj2/wBpva5Qk1a29+9uyv8A+MYr4GvHwYiEUcZ5bm6gSl5c8SNhN8Aa8kNaSTyRlnuVa2OOBR8r+PDzL5e26rrVJrcnjslaLTn4tpJtrdve/wB5h2Y/acqM4i4tJDw7lTtms4tcBkWgA2O4HpBj2Pjw+et9f18i77buobnutdbmt0HDdeL43u1fVaSV0PBx7XROxx3jLcR1e8NmfJhDfR/jIxWBBu7O9h2OySTi7rd7ve35fHj4kantiEo1I4ZfevZX8XFRvfveF8N3Fq0bJK7pBwadZjZHxSMjbTx4dWbOZA97uUCTcux+7LnXI7G7JSaaVl8Ff1O1PbUbylSjKLk5u9+DmordZLhbz8jb0ToQwSulxNdfWWNnB51kus5Rvhy3bvblmDbR2fLm5efnvdzLtvtNbTQjTSatbS33Y4d26+/jx3cN/FTTN494Wl8DyTmdZDWfVtCPPFoMz6tDz/8AiavJltNaLaU5Wvqz0o7PRkk3BdEbmI9JXO1V/wASXV+p3s1Dkj0QxHpKdqr/AIkur9R2ahyR6IYj0lO1V/xJdX6js1Dkj0QxHpKdqr/iS6v1HZqHJHohiPSU7VX/ABJdX6js1Dkj0QxHpKdqr/iS6v1HZqHJHohiPSU7VX/El1fqOzUOSPRDEekp2qv+JLq/UdmockeiGI9JTtVf8SXV+o7NQ5I9EMR6Snaq/wCJLq/UdmockeiKtkcMwSD0g2R7VXe5zl1Z1bNRXCEeiMnG5esk+cqGdU5n1ZLJp8q6DjcvWSfOUzqnM+rGTT5V0HG5esk+cpnVOZ9WMmnyroONy9ZJ85TOqcz6sZNPlXQcbl6yT5ymdU5n1YyafKug43L1knzlM6pzPqxk0+VdBxuXrJPnKZ1TmfVjJp8q6DjcvWSfOUzqnM+rGTT5V0HG5esk+cpnVOZ9WMmnyroONy9ZJ85TOqcz6sZNPlXQcbl6yT5ymdU5n1YyafKug43L1knzlM6pzPqxk0+VdBxuXrJPnKZ1TmfVjJp8q6DjcvWSfOUzqnM+rGTT5V0HG5esk+cpnVOZ9WMmnyroONy9ZJ85TOqcz6sZNPlXQcbl6yT5ymdU5n1YyafKug43L1knzlM6pzPqxk0+VdBxuXrJPnKZ1TmfVjJp8q6DjcvWSfOUzqnM+rGTT5V0HG5esk+cpnVOZ9WMmnyroONy9ZJ85TOqcz6sZNPlXQcbl6yT5ymdU5n1YyafKuhVlXLcfiSb/wCcpnVOZ9WMmnyrofEcR6T+q9W7PNsj61oP1aD4aL6bV5E+8/M9SHdXkbqiSCAIAgCAIAgCAIAgCAIAgCAIAgCAIAgCAIAgCAIAgCAIAgCAIAgCAIAgKs3j3oD4svYPKPo+iOENI2nhaZQHNgjaRgfkRG0EZBebOjPE93ib4VYYVvNzaSj64d2/yqOTPQlmw1G0lH1w7t/lTJnoM2Go2ko+uHdv8qZM9Bmw1G0lH1w7t/lTJnoM2Go2ko+uHdv8qZM9Bmw1G0lH1w7t/lTJnoM2Go2ko+uHdv8AKmTPQZsNRtJR9cO7f5UyZ6DNhqNpKPrh3b/KmTPQZsNRtJR9cO7f5UyZ6DNhqNpKPrh3b/KmTPQZsNRtJR9cO7f5UyZ6DNhqNpKPrh3b/KmTPQZsNRtJR9cO7f5UyZ6DNhqNpKPrh3b/ACpkz0GbDUbSUfXDu3+VMmegzYajaSj64d2/ypkz0GbDUbSUfXDu3+VMmegzYajaSj64d2/ypkz0GbDUbSUfXDu3+VMmegzYajaSj64d2/ypkz0GbDUbSUfXDu3+VMmegzYajaSj64d2/wAqZM9Bmw1G0lH1w7t/lTJnoM2Go2ko+uHdv8qZM9Bmw1G0lH1w7t/lTJnoM2Go2ko+uHdv8qZM9Bmw1G0lH1w7t/lTJnoM2Go2ko+uHdv8qZM9Bmw1G0lH1w7t/lTJnoM2Go2ko+uHdv8AKmTPQZsNRtJR9cO7f5UyZ6DNhqNpKPrh3b/KmTPQZsNRtJR9cO7f5UyZ6DNhqG8JaO/7Yb+rf5UyZ6DNhqfK7r1cLPNxI//Z">
            <a:hlinkClick r:id="rId2"/>
          </p:cNvPr>
          <p:cNvSpPr>
            <a:spLocks noChangeAspect="1" noChangeArrowheads="1"/>
          </p:cNvSpPr>
          <p:nvPr/>
        </p:nvSpPr>
        <p:spPr bwMode="auto">
          <a:xfrm>
            <a:off x="273050" y="-1447800"/>
            <a:ext cx="5505450" cy="3333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330050"/>
            <a:ext cx="4346321" cy="2631855"/>
          </a:xfrm>
          <a:prstGeom prst="rect">
            <a:avLst/>
          </a:prstGeom>
        </p:spPr>
      </p:pic>
      <p:sp>
        <p:nvSpPr>
          <p:cNvPr id="9" name="TextBox 8"/>
          <p:cNvSpPr txBox="1"/>
          <p:nvPr/>
        </p:nvSpPr>
        <p:spPr>
          <a:xfrm>
            <a:off x="914400" y="1476086"/>
            <a:ext cx="2819400" cy="381000"/>
          </a:xfrm>
          <a:prstGeom prst="rect">
            <a:avLst/>
          </a:prstGeom>
          <a:noFill/>
        </p:spPr>
        <p:txBody>
          <a:bodyPr wrap="square" rtlCol="0">
            <a:spAutoFit/>
          </a:bodyPr>
          <a:lstStyle/>
          <a:p>
            <a:r>
              <a:rPr lang="en-GB" dirty="0" smtClean="0"/>
              <a:t>Hydrological Cycle</a:t>
            </a:r>
            <a:endParaRPr lang="en-GB" dirty="0"/>
          </a:p>
        </p:txBody>
      </p:sp>
      <p:pic>
        <p:nvPicPr>
          <p:cNvPr id="18434" name="Picture 2" descr="http://extension.usu.edu/waterquality/images/uploads/educator_resources/lesson%20plans/water%20cycle/water%20cycle_N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914" y="2212466"/>
            <a:ext cx="3810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22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Earths Energy Budget</a:t>
            </a:r>
            <a:endParaRPr lang="en-GB" dirty="0"/>
          </a:p>
        </p:txBody>
      </p:sp>
      <p:sp>
        <p:nvSpPr>
          <p:cNvPr id="3" name="Content Placeholder 2"/>
          <p:cNvSpPr>
            <a:spLocks noGrp="1"/>
          </p:cNvSpPr>
          <p:nvPr>
            <p:ph idx="1"/>
          </p:nvPr>
        </p:nvSpPr>
        <p:spPr/>
        <p:txBody>
          <a:bodyPr>
            <a:normAutofit fontScale="92500"/>
          </a:bodyPr>
          <a:lstStyle/>
          <a:p>
            <a:r>
              <a:rPr lang="en-GB" dirty="0" smtClean="0"/>
              <a:t>The sun is responsible for most of the Earth’s energy resources</a:t>
            </a:r>
          </a:p>
          <a:p>
            <a:r>
              <a:rPr lang="en-GB" dirty="0"/>
              <a:t>The surface of the Sun has a temperature of about </a:t>
            </a:r>
            <a:r>
              <a:rPr lang="en-GB" dirty="0" smtClean="0"/>
              <a:t>5,800K</a:t>
            </a:r>
          </a:p>
          <a:p>
            <a:r>
              <a:rPr lang="en-GB" dirty="0" smtClean="0"/>
              <a:t>At </a:t>
            </a:r>
            <a:r>
              <a:rPr lang="en-GB" dirty="0"/>
              <a:t>that temperature, most of the energy the Sun radiates is visible and near-infrared </a:t>
            </a:r>
            <a:r>
              <a:rPr lang="en-GB" dirty="0" smtClean="0"/>
              <a:t>light</a:t>
            </a:r>
            <a:endParaRPr lang="en-GB" dirty="0"/>
          </a:p>
          <a:p>
            <a:r>
              <a:rPr lang="en-GB" dirty="0" smtClean="0"/>
              <a:t>The Earth is in ‘energy balance’</a:t>
            </a:r>
          </a:p>
          <a:p>
            <a:pPr lvl="1"/>
            <a:r>
              <a:rPr lang="en-GB" dirty="0" smtClean="0"/>
              <a:t>That’s why it maintains a roughly constant temperature of about 288K</a:t>
            </a:r>
          </a:p>
          <a:p>
            <a:pPr lvl="1"/>
            <a:r>
              <a:rPr lang="en-GB" dirty="0" smtClean="0"/>
              <a:t>The sun’s (short-wave) radiation impacting on Earth is balanced by the </a:t>
            </a:r>
            <a:r>
              <a:rPr lang="en-GB" dirty="0"/>
              <a:t>thermal </a:t>
            </a:r>
            <a:r>
              <a:rPr lang="en-GB" dirty="0" smtClean="0"/>
              <a:t>(</a:t>
            </a:r>
            <a:r>
              <a:rPr lang="en-GB" dirty="0" err="1" smtClean="0"/>
              <a:t>longwave</a:t>
            </a:r>
            <a:r>
              <a:rPr lang="en-GB" dirty="0" smtClean="0"/>
              <a:t>) radiation emitted  by Earth</a:t>
            </a:r>
            <a:endParaRPr lang="en-GB" dirty="0"/>
          </a:p>
        </p:txBody>
      </p:sp>
    </p:spTree>
    <p:extLst>
      <p:ext uri="{BB962C8B-B14F-4D97-AF65-F5344CB8AC3E}">
        <p14:creationId xmlns:p14="http://schemas.microsoft.com/office/powerpoint/2010/main" val="3161480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p:txBody>
          <a:bodyPr>
            <a:normAutofit fontScale="92500"/>
          </a:bodyPr>
          <a:lstStyle/>
          <a:p>
            <a:r>
              <a:rPr lang="en-GB" dirty="0" smtClean="0"/>
              <a:t>Hot bodies (or any body with a temperature above zero degrees Kelvin)  emits electro-magnetic radiation</a:t>
            </a:r>
          </a:p>
          <a:p>
            <a:pPr lvl="1"/>
            <a:r>
              <a:rPr lang="en-GB" dirty="0" smtClean="0"/>
              <a:t>This is propagated as a transverse wave</a:t>
            </a:r>
          </a:p>
          <a:p>
            <a:pPr lvl="1"/>
            <a:r>
              <a:rPr lang="en-US" altLang="en-US" dirty="0"/>
              <a:t>Waves </a:t>
            </a:r>
            <a:r>
              <a:rPr lang="en-US" altLang="en-US" dirty="0" smtClean="0"/>
              <a:t>are defined </a:t>
            </a:r>
            <a:r>
              <a:rPr lang="en-US" altLang="en-US" dirty="0"/>
              <a:t>by their speed (c), wavelength </a:t>
            </a:r>
            <a:r>
              <a:rPr lang="en-US" altLang="en-US" dirty="0">
                <a:latin typeface="Symbol" pitchFamily="18" charset="2"/>
              </a:rPr>
              <a:t>l</a:t>
            </a:r>
            <a:r>
              <a:rPr lang="en-US" altLang="en-US" dirty="0"/>
              <a:t>, and frequency </a:t>
            </a:r>
            <a:r>
              <a:rPr lang="en-US" altLang="en-US" dirty="0">
                <a:latin typeface="Symbol" pitchFamily="18" charset="2"/>
              </a:rPr>
              <a:t>n</a:t>
            </a:r>
          </a:p>
          <a:p>
            <a:pPr lvl="1"/>
            <a:r>
              <a:rPr lang="en-US" altLang="en-US" dirty="0"/>
              <a:t>Frequency and wavelength are inversely related</a:t>
            </a:r>
          </a:p>
          <a:p>
            <a:pPr lvl="2"/>
            <a:endParaRPr lang="en-GB" dirty="0" smtClean="0"/>
          </a:p>
        </p:txBody>
      </p:sp>
      <p:pic>
        <p:nvPicPr>
          <p:cNvPr id="5" name="Picture 2" descr="FG03_02.JPG                                                    00000169 Kump_IRCD                      BB4ADF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962" y="1828800"/>
            <a:ext cx="4163468"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5665050" y="4648200"/>
            <a:ext cx="23372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dirty="0"/>
              <a:t>c = </a:t>
            </a:r>
            <a:r>
              <a:rPr lang="en-US" altLang="en-US" dirty="0" smtClean="0">
                <a:latin typeface="Symbol" pitchFamily="18" charset="2"/>
              </a:rPr>
              <a:t>ln</a:t>
            </a:r>
          </a:p>
          <a:p>
            <a:r>
              <a:rPr lang="en-GB" dirty="0"/>
              <a:t>c</a:t>
            </a:r>
            <a:r>
              <a:rPr lang="en-GB" dirty="0" smtClean="0"/>
              <a:t> = 3.8 </a:t>
            </a:r>
            <a:r>
              <a:rPr lang="en-GB" dirty="0"/>
              <a:t>x 10</a:t>
            </a:r>
            <a:r>
              <a:rPr lang="en-GB" baseline="30000" dirty="0"/>
              <a:t>8 </a:t>
            </a:r>
            <a:r>
              <a:rPr lang="en-GB" dirty="0" smtClean="0"/>
              <a:t>m/s</a:t>
            </a:r>
            <a:endParaRPr lang="en-GB" dirty="0"/>
          </a:p>
        </p:txBody>
      </p:sp>
    </p:spTree>
    <p:extLst>
      <p:ext uri="{BB962C8B-B14F-4D97-AF65-F5344CB8AC3E}">
        <p14:creationId xmlns:p14="http://schemas.microsoft.com/office/powerpoint/2010/main" val="2902883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p:txBody>
          <a:bodyPr>
            <a:normAutofit/>
          </a:bodyPr>
          <a:lstStyle/>
          <a:p>
            <a:r>
              <a:rPr lang="en-GB" sz="2200" dirty="0" smtClean="0"/>
              <a:t>The ‘electro-magnetic’ spectrum</a:t>
            </a:r>
            <a:r>
              <a:rPr lang="en-GB" sz="2200" i="1" dirty="0" smtClean="0"/>
              <a:t> </a:t>
            </a:r>
            <a:r>
              <a:rPr lang="en-GB" sz="2200" dirty="0" smtClean="0"/>
              <a:t>gives different names to these  EM waves according to their wavelength (or frequency/energy)</a:t>
            </a:r>
          </a:p>
          <a:p>
            <a:pPr lvl="1"/>
            <a:r>
              <a:rPr lang="en-GB" sz="2000" dirty="0" smtClean="0"/>
              <a:t>For example visible light has a wavelength between 0.4 and 0.7</a:t>
            </a:r>
            <a:r>
              <a:rPr lang="el-GR" sz="1800" dirty="0" smtClean="0">
                <a:latin typeface="Arial"/>
                <a:cs typeface="Arial"/>
              </a:rPr>
              <a:t>μ</a:t>
            </a:r>
            <a:r>
              <a:rPr lang="en-GB" sz="1800" dirty="0" smtClean="0">
                <a:latin typeface="Arial"/>
                <a:cs typeface="Arial"/>
              </a:rPr>
              <a:t>m</a:t>
            </a:r>
          </a:p>
          <a:p>
            <a:pPr lvl="1"/>
            <a:r>
              <a:rPr lang="en-GB" sz="1800" dirty="0" smtClean="0">
                <a:latin typeface="Constantia" panose="02030602050306030303" pitchFamily="18" charset="0"/>
                <a:cs typeface="Arial"/>
              </a:rPr>
              <a:t>X rays and </a:t>
            </a:r>
            <a:r>
              <a:rPr lang="en-GB" sz="1800" dirty="0">
                <a:cs typeface="Arial"/>
              </a:rPr>
              <a:t>g</a:t>
            </a:r>
            <a:r>
              <a:rPr lang="en-GB" sz="1800" dirty="0" smtClean="0">
                <a:cs typeface="Arial"/>
              </a:rPr>
              <a:t>amma rays have much shorter wavelength  and hence higher frequency/energy explaining why they are more dangerous </a:t>
            </a:r>
          </a:p>
          <a:p>
            <a:endParaRPr lang="en-GB" dirty="0"/>
          </a:p>
        </p:txBody>
      </p:sp>
      <p:sp>
        <p:nvSpPr>
          <p:cNvPr id="8" name="Rectangle 6"/>
          <p:cNvSpPr>
            <a:spLocks noChangeArrowheads="1"/>
          </p:cNvSpPr>
          <p:nvPr/>
        </p:nvSpPr>
        <p:spPr bwMode="auto">
          <a:xfrm>
            <a:off x="4724400" y="4901769"/>
            <a:ext cx="42672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Aft>
                <a:spcPts val="1200"/>
              </a:spcAft>
            </a:pPr>
            <a:r>
              <a:rPr lang="en-US" altLang="en-US" sz="1400" dirty="0">
                <a:latin typeface="+mn-lt"/>
              </a:rPr>
              <a:t>E = </a:t>
            </a:r>
            <a:r>
              <a:rPr lang="en-US" altLang="en-US" sz="1400" dirty="0" err="1" smtClean="0">
                <a:latin typeface="+mn-lt"/>
                <a:cs typeface="Arial"/>
              </a:rPr>
              <a:t>h</a:t>
            </a:r>
            <a:r>
              <a:rPr lang="en-US" altLang="en-US" sz="1400" dirty="0" err="1">
                <a:latin typeface="Symbol" pitchFamily="18" charset="2"/>
              </a:rPr>
              <a:t>n</a:t>
            </a:r>
            <a:endParaRPr lang="en-US" altLang="en-US" sz="1400" dirty="0">
              <a:latin typeface="Symbol" pitchFamily="18" charset="2"/>
            </a:endParaRPr>
          </a:p>
          <a:p>
            <a:r>
              <a:rPr lang="en-GB" sz="1400" dirty="0" smtClean="0">
                <a:latin typeface="+mn-lt"/>
                <a:cs typeface="Arial"/>
              </a:rPr>
              <a:t>h </a:t>
            </a:r>
            <a:r>
              <a:rPr lang="en-GB" sz="1400" dirty="0">
                <a:latin typeface="+mn-lt"/>
                <a:cs typeface="Arial"/>
              </a:rPr>
              <a:t>is Planck’s constant (</a:t>
            </a:r>
            <a:r>
              <a:rPr lang="en-GB" sz="1400" dirty="0">
                <a:latin typeface="+mn-lt"/>
              </a:rPr>
              <a:t>6.62606957 × 10</a:t>
            </a:r>
            <a:r>
              <a:rPr lang="en-GB" sz="1400" baseline="30000" dirty="0">
                <a:latin typeface="+mn-lt"/>
              </a:rPr>
              <a:t>-34</a:t>
            </a:r>
            <a:r>
              <a:rPr lang="en-GB" sz="1400" dirty="0">
                <a:latin typeface="+mn-lt"/>
              </a:rPr>
              <a:t> m</a:t>
            </a:r>
            <a:r>
              <a:rPr lang="en-GB" sz="1400" baseline="30000" dirty="0">
                <a:latin typeface="+mn-lt"/>
              </a:rPr>
              <a:t>2</a:t>
            </a:r>
            <a:r>
              <a:rPr lang="en-GB" sz="1400" dirty="0">
                <a:latin typeface="+mn-lt"/>
              </a:rPr>
              <a:t> kg / s)</a:t>
            </a:r>
          </a:p>
          <a:p>
            <a:endParaRPr lang="en-US" altLang="en-US" dirty="0" smtClean="0">
              <a:latin typeface="Symbol" pitchFamily="18" charset="2"/>
            </a:endParaRPr>
          </a:p>
          <a:p>
            <a:endParaRPr lang="en-US" altLang="en-US" dirty="0">
              <a:solidFill>
                <a:srgbClr val="FF0000"/>
              </a:solidFill>
            </a:endParaRPr>
          </a:p>
        </p:txBody>
      </p:sp>
      <p:pic>
        <p:nvPicPr>
          <p:cNvPr id="5122" name="Picture 2" descr="http://www.ces.fau.edu/ces/nasa/images/Energy/VisibleLightSpectrum-690x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171" y="2234769"/>
            <a:ext cx="438944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86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t>Power and </a:t>
            </a:r>
            <a:r>
              <a:rPr lang="en-GB" sz="5400" dirty="0" smtClean="0"/>
              <a:t>Energy</a:t>
            </a:r>
            <a:endParaRPr lang="en-GB" sz="5400" dirty="0"/>
          </a:p>
        </p:txBody>
      </p:sp>
      <p:sp>
        <p:nvSpPr>
          <p:cNvPr id="3" name="Content Placeholder 2"/>
          <p:cNvSpPr>
            <a:spLocks noGrp="1"/>
          </p:cNvSpPr>
          <p:nvPr>
            <p:ph sz="half" idx="1"/>
          </p:nvPr>
        </p:nvSpPr>
        <p:spPr>
          <a:xfrm>
            <a:off x="457200" y="1905000"/>
            <a:ext cx="7848600" cy="4785515"/>
          </a:xfrm>
        </p:spPr>
        <p:txBody>
          <a:bodyPr>
            <a:normAutofit/>
          </a:bodyPr>
          <a:lstStyle/>
          <a:p>
            <a:r>
              <a:rPr lang="en-GB" sz="2800" dirty="0" smtClean="0"/>
              <a:t>A word on units:</a:t>
            </a:r>
          </a:p>
          <a:p>
            <a:pPr lvl="1">
              <a:lnSpc>
                <a:spcPct val="90000"/>
              </a:lnSpc>
            </a:pPr>
            <a:r>
              <a:rPr lang="en-US" altLang="en-US" dirty="0"/>
              <a:t>Energy is expressed as Joules (J) – measures heat, electricity and mechanical </a:t>
            </a:r>
            <a:r>
              <a:rPr lang="en-US" altLang="en-US" dirty="0" smtClean="0"/>
              <a:t>work</a:t>
            </a:r>
          </a:p>
          <a:p>
            <a:pPr lvl="2"/>
            <a:r>
              <a:rPr lang="en-US" altLang="en-US" dirty="0" smtClean="0"/>
              <a:t>The  Joule is the SI unit of energy</a:t>
            </a:r>
          </a:p>
          <a:p>
            <a:pPr lvl="3"/>
            <a:r>
              <a:rPr lang="en-US" altLang="en-US" dirty="0" smtClean="0"/>
              <a:t>1 kg m</a:t>
            </a:r>
            <a:r>
              <a:rPr lang="en-US" altLang="en-US" baseline="30000" dirty="0"/>
              <a:t>2</a:t>
            </a:r>
            <a:r>
              <a:rPr lang="en-US" altLang="en-US" dirty="0" smtClean="0"/>
              <a:t> s</a:t>
            </a:r>
            <a:r>
              <a:rPr lang="en-US" altLang="en-US" baseline="30000" dirty="0" smtClean="0"/>
              <a:t>-2</a:t>
            </a:r>
            <a:endParaRPr lang="en-US" altLang="en-US" dirty="0" smtClean="0"/>
          </a:p>
          <a:p>
            <a:pPr lvl="2"/>
            <a:r>
              <a:rPr lang="en-US" altLang="en-US" dirty="0" smtClean="0"/>
              <a:t>1 Joule is a </a:t>
            </a:r>
            <a:r>
              <a:rPr lang="en-US" altLang="en-US" i="1" dirty="0" smtClean="0"/>
              <a:t>tiny</a:t>
            </a:r>
            <a:r>
              <a:rPr lang="en-US" altLang="en-US" dirty="0" smtClean="0"/>
              <a:t> unit of energy which is why it’s almost always prefixed with  M(10</a:t>
            </a:r>
            <a:r>
              <a:rPr lang="en-US" altLang="en-US" baseline="30000" dirty="0" smtClean="0"/>
              <a:t>6</a:t>
            </a:r>
            <a:r>
              <a:rPr lang="en-US" altLang="en-US" dirty="0" smtClean="0"/>
              <a:t>), G(10</a:t>
            </a:r>
            <a:r>
              <a:rPr lang="en-US" altLang="en-US" baseline="30000" dirty="0" smtClean="0"/>
              <a:t>9</a:t>
            </a:r>
            <a:r>
              <a:rPr lang="en-US" altLang="en-US" dirty="0" smtClean="0"/>
              <a:t>) ……</a:t>
            </a:r>
            <a:endParaRPr lang="en-US" altLang="en-US" dirty="0"/>
          </a:p>
          <a:p>
            <a:pPr lvl="1"/>
            <a:r>
              <a:rPr lang="en-US" altLang="en-US" dirty="0" smtClean="0"/>
              <a:t>There are some </a:t>
            </a:r>
            <a:r>
              <a:rPr lang="en-US" altLang="en-US" dirty="0" smtClean="0"/>
              <a:t>other more exotic units for energy  </a:t>
            </a:r>
            <a:r>
              <a:rPr lang="en-US" altLang="en-US" dirty="0" smtClean="0"/>
              <a:t>which are often used in the energy business</a:t>
            </a:r>
            <a:endParaRPr lang="en-US" altLang="en-US" dirty="0" smtClean="0"/>
          </a:p>
          <a:p>
            <a:pPr lvl="2"/>
            <a:r>
              <a:rPr lang="en-US" altLang="en-US" dirty="0" smtClean="0"/>
              <a:t>For example the British  thermal unit (Btu) is the energy  to raise 1 </a:t>
            </a:r>
            <a:r>
              <a:rPr lang="en-US" altLang="en-US" dirty="0" err="1" smtClean="0"/>
              <a:t>lb</a:t>
            </a:r>
            <a:r>
              <a:rPr lang="en-US" altLang="en-US" dirty="0" smtClean="0"/>
              <a:t> of water 1</a:t>
            </a:r>
            <a:r>
              <a:rPr lang="en-US" altLang="en-US" dirty="0" smtClean="0">
                <a:latin typeface="Arial"/>
                <a:cs typeface="Arial"/>
              </a:rPr>
              <a:t>º</a:t>
            </a:r>
            <a:r>
              <a:rPr lang="en-US" altLang="en-US" dirty="0" smtClean="0">
                <a:cs typeface="Arial"/>
              </a:rPr>
              <a:t>F</a:t>
            </a:r>
          </a:p>
          <a:p>
            <a:pPr lvl="3"/>
            <a:r>
              <a:rPr lang="en-US" altLang="en-US" dirty="0" smtClean="0"/>
              <a:t>1 Btu ≈ 1kJ</a:t>
            </a:r>
          </a:p>
          <a:p>
            <a:pPr lvl="3">
              <a:lnSpc>
                <a:spcPct val="90000"/>
              </a:lnSpc>
            </a:pPr>
            <a:endParaRPr lang="en-US" altLang="en-US" dirty="0"/>
          </a:p>
        </p:txBody>
      </p:sp>
    </p:spTree>
    <p:extLst>
      <p:ext uri="{BB962C8B-B14F-4D97-AF65-F5344CB8AC3E}">
        <p14:creationId xmlns:p14="http://schemas.microsoft.com/office/powerpoint/2010/main" val="415850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6858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5400" dirty="0"/>
              <a:t>Power and </a:t>
            </a:r>
            <a:r>
              <a:rPr lang="en-GB" sz="5400" dirty="0" smtClean="0"/>
              <a:t>Energy</a:t>
            </a:r>
            <a:endParaRPr lang="en-GB" sz="5400" dirty="0"/>
          </a:p>
        </p:txBody>
      </p:sp>
      <p:sp>
        <p:nvSpPr>
          <p:cNvPr id="2" name="Content Placeholder 1"/>
          <p:cNvSpPr>
            <a:spLocks noGrp="1"/>
          </p:cNvSpPr>
          <p:nvPr>
            <p:ph sz="half" idx="1"/>
          </p:nvPr>
        </p:nvSpPr>
        <p:spPr>
          <a:xfrm>
            <a:off x="228600" y="1915886"/>
            <a:ext cx="5867400" cy="4709315"/>
          </a:xfrm>
        </p:spPr>
        <p:txBody>
          <a:bodyPr>
            <a:noAutofit/>
          </a:bodyPr>
          <a:lstStyle/>
          <a:p>
            <a:r>
              <a:rPr lang="en-GB" altLang="en-US" sz="1800" dirty="0" smtClean="0"/>
              <a:t>The </a:t>
            </a:r>
            <a:r>
              <a:rPr lang="en-GB" altLang="en-US" sz="1800" dirty="0" smtClean="0"/>
              <a:t>BTU (British Thermal Unit) is often used and in particular the quadrillion (10</a:t>
            </a:r>
            <a:r>
              <a:rPr lang="en-GB" altLang="en-US" sz="1800" baseline="30000" dirty="0" smtClean="0"/>
              <a:t>15</a:t>
            </a:r>
            <a:r>
              <a:rPr lang="en-GB" altLang="en-US" sz="1800" dirty="0" smtClean="0"/>
              <a:t>) BTU </a:t>
            </a:r>
            <a:r>
              <a:rPr lang="en-GB" altLang="en-US" sz="1800" dirty="0" smtClean="0"/>
              <a:t>which is about 1 </a:t>
            </a:r>
            <a:r>
              <a:rPr lang="en-GB" altLang="en-US" sz="1800" dirty="0" err="1" smtClean="0"/>
              <a:t>exajoule</a:t>
            </a:r>
            <a:r>
              <a:rPr lang="en-GB" altLang="en-US" sz="1800" dirty="0" smtClean="0"/>
              <a:t> </a:t>
            </a:r>
            <a:r>
              <a:rPr lang="en-GB" altLang="en-US" sz="1800" dirty="0" smtClean="0"/>
              <a:t>(10</a:t>
            </a:r>
            <a:r>
              <a:rPr lang="en-GB" altLang="en-US" sz="1800" baseline="30000" dirty="0" smtClean="0"/>
              <a:t>18</a:t>
            </a:r>
            <a:r>
              <a:rPr lang="en-GB" altLang="en-US" sz="1800" dirty="0" smtClean="0"/>
              <a:t>)</a:t>
            </a:r>
          </a:p>
          <a:p>
            <a:pPr lvl="1"/>
            <a:r>
              <a:rPr lang="en-GB" altLang="en-US" sz="1600" dirty="0"/>
              <a:t>T</a:t>
            </a:r>
            <a:r>
              <a:rPr lang="en-GB" altLang="en-US" sz="1600" dirty="0" smtClean="0"/>
              <a:t>otal world energy consumption </a:t>
            </a:r>
            <a:r>
              <a:rPr lang="en-GB" altLang="en-US" sz="1600" dirty="0"/>
              <a:t>is around 500 </a:t>
            </a:r>
            <a:r>
              <a:rPr lang="en-GB" altLang="en-US" sz="1600" dirty="0" err="1"/>
              <a:t>exajoules</a:t>
            </a:r>
            <a:r>
              <a:rPr lang="en-GB" altLang="en-US" sz="1600" dirty="0"/>
              <a:t> (2010) which is roughly 500 quadrillion </a:t>
            </a:r>
            <a:r>
              <a:rPr lang="en-GB" altLang="en-US" sz="1600" dirty="0" smtClean="0"/>
              <a:t>BTU!</a:t>
            </a:r>
            <a:endParaRPr lang="en-GB" altLang="en-US" sz="1600" dirty="0" smtClean="0"/>
          </a:p>
          <a:p>
            <a:r>
              <a:rPr lang="en-GB" altLang="en-US" sz="1800" dirty="0" smtClean="0"/>
              <a:t>We can easily convert between different units</a:t>
            </a:r>
            <a:endParaRPr lang="en-GB" altLang="en-US" sz="1800" dirty="0" smtClean="0"/>
          </a:p>
          <a:p>
            <a:pPr lvl="1"/>
            <a:r>
              <a:rPr lang="en-GB" sz="1600" dirty="0"/>
              <a:t>joule = 9.48×10</a:t>
            </a:r>
            <a:r>
              <a:rPr lang="en-GB" sz="1600" baseline="30000" dirty="0"/>
              <a:t>−4</a:t>
            </a:r>
            <a:r>
              <a:rPr lang="en-GB" sz="1600" dirty="0"/>
              <a:t> </a:t>
            </a:r>
            <a:r>
              <a:rPr lang="en-GB" sz="1600" dirty="0" smtClean="0"/>
              <a:t>BTU</a:t>
            </a:r>
            <a:endParaRPr lang="en-GB" sz="1600" dirty="0"/>
          </a:p>
          <a:p>
            <a:pPr lvl="1"/>
            <a:r>
              <a:rPr lang="en-GB" sz="1600" dirty="0"/>
              <a:t>1 </a:t>
            </a:r>
            <a:r>
              <a:rPr lang="en-GB" sz="1600" dirty="0" err="1"/>
              <a:t>boe</a:t>
            </a:r>
            <a:r>
              <a:rPr lang="en-GB" sz="1600" dirty="0"/>
              <a:t> (barrel of oil equivalent) = 5.45 x 10</a:t>
            </a:r>
            <a:r>
              <a:rPr lang="en-GB" sz="1600" baseline="30000" dirty="0"/>
              <a:t>6</a:t>
            </a:r>
            <a:r>
              <a:rPr lang="en-GB" sz="1600" dirty="0"/>
              <a:t> </a:t>
            </a:r>
            <a:r>
              <a:rPr lang="en-GB" sz="1600" dirty="0" smtClean="0"/>
              <a:t>BTU</a:t>
            </a:r>
          </a:p>
          <a:p>
            <a:pPr lvl="1"/>
            <a:r>
              <a:rPr lang="en-GB" sz="1600" dirty="0" smtClean="0"/>
              <a:t>1 toe  (ton of oil equivalent) = 39.7 x </a:t>
            </a:r>
            <a:r>
              <a:rPr lang="en-GB" sz="1600" dirty="0"/>
              <a:t>10</a:t>
            </a:r>
            <a:r>
              <a:rPr lang="en-GB" sz="1600" baseline="30000" dirty="0"/>
              <a:t>6</a:t>
            </a:r>
            <a:r>
              <a:rPr lang="en-GB" sz="1600" dirty="0"/>
              <a:t> </a:t>
            </a:r>
            <a:r>
              <a:rPr lang="en-GB" sz="1600" dirty="0" smtClean="0"/>
              <a:t>BTU</a:t>
            </a:r>
            <a:endParaRPr lang="en-GB" sz="1600" dirty="0"/>
          </a:p>
          <a:p>
            <a:pPr lvl="1"/>
            <a:r>
              <a:rPr lang="en-GB" sz="1600" dirty="0" smtClean="0"/>
              <a:t>1 </a:t>
            </a:r>
            <a:r>
              <a:rPr lang="en-GB" sz="1600" dirty="0"/>
              <a:t>cubic feet of natural gas = 983 </a:t>
            </a:r>
            <a:r>
              <a:rPr lang="en-GB" sz="1600" dirty="0" smtClean="0"/>
              <a:t>BTU</a:t>
            </a:r>
            <a:endParaRPr lang="en-GB" sz="1600" dirty="0"/>
          </a:p>
          <a:p>
            <a:pPr lvl="1"/>
            <a:r>
              <a:rPr lang="en-GB" sz="1600" dirty="0"/>
              <a:t>1 metric ton of coal = 22.72 * 10</a:t>
            </a:r>
            <a:r>
              <a:rPr lang="en-GB" sz="1600" baseline="30000" dirty="0"/>
              <a:t>6</a:t>
            </a:r>
            <a:r>
              <a:rPr lang="en-GB" sz="1600" dirty="0"/>
              <a:t> </a:t>
            </a:r>
            <a:r>
              <a:rPr lang="en-GB" sz="1600" dirty="0" smtClean="0"/>
              <a:t>BTU</a:t>
            </a:r>
            <a:endParaRPr lang="en-GB" sz="1600" dirty="0"/>
          </a:p>
          <a:p>
            <a:pPr lvl="1"/>
            <a:r>
              <a:rPr lang="en-GB" sz="1600" dirty="0"/>
              <a:t>1 </a:t>
            </a:r>
            <a:r>
              <a:rPr lang="en-GB" sz="1600" dirty="0" err="1"/>
              <a:t>exajoule</a:t>
            </a:r>
            <a:r>
              <a:rPr lang="en-GB" sz="1600" dirty="0"/>
              <a:t> = 174 million </a:t>
            </a:r>
            <a:r>
              <a:rPr lang="en-GB" sz="1600" dirty="0" err="1" smtClean="0"/>
              <a:t>boe’s</a:t>
            </a:r>
            <a:endParaRPr lang="en-GB" sz="1600" dirty="0"/>
          </a:p>
          <a:p>
            <a:endParaRPr lang="en-US" altLang="en-US" sz="1800" dirty="0"/>
          </a:p>
          <a:p>
            <a:pPr lvl="1">
              <a:spcBef>
                <a:spcPts val="600"/>
              </a:spcBef>
            </a:pPr>
            <a:endParaRPr lang="en-US" altLang="en-US" sz="1800" dirty="0" smtClean="0"/>
          </a:p>
          <a:p>
            <a:pPr lvl="1">
              <a:spcBef>
                <a:spcPts val="600"/>
              </a:spcBef>
            </a:pPr>
            <a:endParaRPr lang="en-US" altLang="en-US" sz="1800" dirty="0"/>
          </a:p>
          <a:p>
            <a:pPr lvl="2"/>
            <a:endParaRPr lang="en-GB" sz="1800" dirty="0"/>
          </a:p>
        </p:txBody>
      </p:sp>
      <p:pic>
        <p:nvPicPr>
          <p:cNvPr id="1030" name="Picture 6" descr="Table Conversion of Energy Un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967" y="3352800"/>
            <a:ext cx="2971800" cy="2371726"/>
          </a:xfrm>
          <a:prstGeom prst="rect">
            <a:avLst/>
          </a:prstGeom>
          <a:solidFill>
            <a:srgbClr val="FFFF00">
              <a:alpha val="80000"/>
            </a:srgbClr>
          </a:solidFill>
        </p:spPr>
      </p:pic>
    </p:spTree>
    <p:extLst>
      <p:ext uri="{BB962C8B-B14F-4D97-AF65-F5344CB8AC3E}">
        <p14:creationId xmlns:p14="http://schemas.microsoft.com/office/powerpoint/2010/main" val="554286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6096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5400" dirty="0"/>
              <a:t>Power and Energy</a:t>
            </a:r>
            <a:endParaRPr lang="en-GB" sz="5400" dirty="0"/>
          </a:p>
        </p:txBody>
      </p:sp>
      <p:sp>
        <p:nvSpPr>
          <p:cNvPr id="2" name="Content Placeholder 1"/>
          <p:cNvSpPr>
            <a:spLocks noGrp="1"/>
          </p:cNvSpPr>
          <p:nvPr>
            <p:ph sz="half" idx="1"/>
          </p:nvPr>
        </p:nvSpPr>
        <p:spPr>
          <a:xfrm>
            <a:off x="228600" y="1915886"/>
            <a:ext cx="5105400" cy="4709315"/>
          </a:xfrm>
        </p:spPr>
        <p:txBody>
          <a:bodyPr>
            <a:noAutofit/>
          </a:bodyPr>
          <a:lstStyle/>
          <a:p>
            <a:r>
              <a:rPr lang="en-GB" altLang="en-US" sz="2000" dirty="0" smtClean="0"/>
              <a:t>We can get a reasonable idea about our annual  energy use per capita by using the </a:t>
            </a:r>
            <a:r>
              <a:rPr lang="en-GB" altLang="en-US" sz="2000" dirty="0" err="1" smtClean="0"/>
              <a:t>boe</a:t>
            </a:r>
            <a:r>
              <a:rPr lang="en-GB" altLang="en-US" sz="2000" dirty="0" smtClean="0"/>
              <a:t> (barrel of oil equivalent unit)</a:t>
            </a:r>
            <a:endParaRPr lang="en-US" altLang="en-US" sz="2000" dirty="0" smtClean="0"/>
          </a:p>
          <a:p>
            <a:pPr lvl="1"/>
            <a:r>
              <a:rPr lang="en-US" altLang="en-US" sz="1600" dirty="0" smtClean="0"/>
              <a:t>The </a:t>
            </a:r>
            <a:r>
              <a:rPr lang="en-US" altLang="en-US" sz="1600" dirty="0" smtClean="0"/>
              <a:t>UK ranks about 15</a:t>
            </a:r>
            <a:r>
              <a:rPr lang="en-US" altLang="en-US" sz="1600" baseline="30000" dirty="0" smtClean="0"/>
              <a:t>th</a:t>
            </a:r>
            <a:r>
              <a:rPr lang="en-US" altLang="en-US" sz="1600" dirty="0" smtClean="0"/>
              <a:t> in the world with an average annual per capita energy consumption of around 150 million BTU’s</a:t>
            </a:r>
          </a:p>
          <a:p>
            <a:pPr lvl="2"/>
            <a:r>
              <a:rPr lang="en-US" altLang="en-US" sz="1600" dirty="0" smtClean="0"/>
              <a:t>Approximately 30 barrels of oil equivalent!</a:t>
            </a:r>
          </a:p>
          <a:p>
            <a:pPr lvl="2"/>
            <a:r>
              <a:rPr lang="en-US" altLang="en-US" sz="1600" dirty="0" smtClean="0"/>
              <a:t>By contrast, average consumption is about 6 barrels in the developing world</a:t>
            </a:r>
            <a:endParaRPr lang="en-US" altLang="en-US" sz="1600" dirty="0"/>
          </a:p>
          <a:p>
            <a:pPr lvl="3">
              <a:spcBef>
                <a:spcPts val="600"/>
              </a:spcBef>
            </a:pPr>
            <a:endParaRPr lang="en-US" altLang="en-US" dirty="0" smtClean="0"/>
          </a:p>
          <a:p>
            <a:pPr lvl="3">
              <a:spcBef>
                <a:spcPts val="600"/>
              </a:spcBef>
            </a:pPr>
            <a:endParaRPr lang="en-US" altLang="en-US" dirty="0"/>
          </a:p>
          <a:p>
            <a:pPr lvl="4"/>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495" y="2057400"/>
            <a:ext cx="2983230" cy="2486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800600"/>
            <a:ext cx="2381250" cy="1552575"/>
          </a:xfrm>
          <a:prstGeom prst="rect">
            <a:avLst/>
          </a:prstGeom>
        </p:spPr>
      </p:pic>
    </p:spTree>
    <p:extLst>
      <p:ext uri="{BB962C8B-B14F-4D97-AF65-F5344CB8AC3E}">
        <p14:creationId xmlns:p14="http://schemas.microsoft.com/office/powerpoint/2010/main" val="600375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685800"/>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5400" dirty="0"/>
              <a:t>Power and Energy</a:t>
            </a:r>
            <a:endParaRPr lang="en-GB" sz="5400" dirty="0"/>
          </a:p>
        </p:txBody>
      </p:sp>
      <p:sp>
        <p:nvSpPr>
          <p:cNvPr id="2" name="Content Placeholder 1"/>
          <p:cNvSpPr>
            <a:spLocks noGrp="1"/>
          </p:cNvSpPr>
          <p:nvPr>
            <p:ph sz="half" idx="1"/>
          </p:nvPr>
        </p:nvSpPr>
        <p:spPr>
          <a:xfrm>
            <a:off x="228600" y="1893455"/>
            <a:ext cx="3733800" cy="827314"/>
          </a:xfrm>
        </p:spPr>
        <p:txBody>
          <a:bodyPr>
            <a:noAutofit/>
          </a:bodyPr>
          <a:lstStyle/>
          <a:p>
            <a:r>
              <a:rPr lang="en-GB" altLang="en-US" sz="2000" dirty="0" smtClean="0"/>
              <a:t>Power is the </a:t>
            </a:r>
            <a:r>
              <a:rPr lang="en-GB" altLang="en-US" sz="2000" i="1" dirty="0" smtClean="0"/>
              <a:t>flow </a:t>
            </a:r>
            <a:r>
              <a:rPr lang="en-GB" altLang="en-US" sz="2000" dirty="0" smtClean="0"/>
              <a:t> of energy</a:t>
            </a:r>
          </a:p>
          <a:p>
            <a:r>
              <a:rPr lang="en-GB" altLang="en-US" sz="2000" dirty="0" smtClean="0"/>
              <a:t>A good analogy is to compare it with fluid flow</a:t>
            </a:r>
          </a:p>
          <a:p>
            <a:r>
              <a:rPr lang="en-GB" altLang="en-US" sz="2000" dirty="0" smtClean="0"/>
              <a:t>A useful unit of energy is the kilowatt-hour</a:t>
            </a:r>
          </a:p>
          <a:p>
            <a:pPr lvl="1"/>
            <a:r>
              <a:rPr lang="en-GB" altLang="en-US" sz="1800" dirty="0" smtClean="0"/>
              <a:t>That’s the energy delivered by a power source of 1kW in 1 hour</a:t>
            </a:r>
          </a:p>
          <a:p>
            <a:pPr lvl="1"/>
            <a:r>
              <a:rPr lang="en-GB" altLang="en-US" sz="1800" dirty="0" smtClean="0"/>
              <a:t>It’s equal to 1000 x 3600 J = 3.6MJ</a:t>
            </a:r>
          </a:p>
          <a:p>
            <a:pPr lvl="1"/>
            <a:r>
              <a:rPr lang="en-GB" altLang="en-US" sz="1800" dirty="0" smtClean="0"/>
              <a:t>Quite often people refer to average energy consumption (for example kWh per day) which is a power</a:t>
            </a:r>
          </a:p>
        </p:txBody>
      </p:sp>
      <p:graphicFrame>
        <p:nvGraphicFramePr>
          <p:cNvPr id="4" name="Table 3"/>
          <p:cNvGraphicFramePr>
            <a:graphicFrameLocks noGrp="1"/>
          </p:cNvGraphicFramePr>
          <p:nvPr>
            <p:extLst>
              <p:ext uri="{D42A27DB-BD31-4B8C-83A1-F6EECF244321}">
                <p14:modId xmlns:p14="http://schemas.microsoft.com/office/powerpoint/2010/main" val="2662527755"/>
              </p:ext>
            </p:extLst>
          </p:nvPr>
        </p:nvGraphicFramePr>
        <p:xfrm>
          <a:off x="4191000" y="3962400"/>
          <a:ext cx="4648200" cy="2286000"/>
        </p:xfrm>
        <a:graphic>
          <a:graphicData uri="http://schemas.openxmlformats.org/drawingml/2006/table">
            <a:tbl>
              <a:tblPr firstRow="1" bandRow="1">
                <a:tableStyleId>{5C22544A-7EE6-4342-B048-85BDC9FD1C3A}</a:tableStyleId>
              </a:tblPr>
              <a:tblGrid>
                <a:gridCol w="2490107"/>
                <a:gridCol w="2158093"/>
              </a:tblGrid>
              <a:tr h="1160514">
                <a:tc>
                  <a:txBody>
                    <a:bodyPr/>
                    <a:lstStyle/>
                    <a:p>
                      <a:pPr algn="ctr"/>
                      <a:endParaRPr lang="en-GB" dirty="0" smtClean="0"/>
                    </a:p>
                    <a:p>
                      <a:pPr algn="ctr"/>
                      <a:r>
                        <a:rPr lang="en-GB" dirty="0" smtClean="0"/>
                        <a:t>Energy (kWh)</a:t>
                      </a:r>
                      <a:endParaRPr lang="en-GB" dirty="0"/>
                    </a:p>
                  </a:txBody>
                  <a:tcPr/>
                </a:tc>
                <a:tc>
                  <a:txBody>
                    <a:bodyPr/>
                    <a:lstStyle/>
                    <a:p>
                      <a:endParaRPr lang="en-GB" dirty="0" smtClean="0"/>
                    </a:p>
                    <a:p>
                      <a:pPr algn="ctr"/>
                      <a:r>
                        <a:rPr lang="en-GB" dirty="0" smtClean="0"/>
                        <a:t>Power  (kW)</a:t>
                      </a:r>
                      <a:endParaRPr lang="en-GB" dirty="0"/>
                    </a:p>
                  </a:txBody>
                  <a:tcPr/>
                </a:tc>
              </a:tr>
              <a:tr h="1125486">
                <a:tc>
                  <a:txBody>
                    <a:bodyPr/>
                    <a:lstStyle/>
                    <a:p>
                      <a:endParaRPr lang="en-GB" dirty="0" smtClean="0"/>
                    </a:p>
                    <a:p>
                      <a:pPr algn="ctr"/>
                      <a:r>
                        <a:rPr lang="en-GB" dirty="0" smtClean="0"/>
                        <a:t>Volume (litres)</a:t>
                      </a:r>
                      <a:endParaRPr lang="en-GB" dirty="0"/>
                    </a:p>
                  </a:txBody>
                  <a:tcPr/>
                </a:tc>
                <a:tc>
                  <a:txBody>
                    <a:bodyPr/>
                    <a:lstStyle/>
                    <a:p>
                      <a:endParaRPr lang="en-GB" dirty="0" smtClean="0"/>
                    </a:p>
                    <a:p>
                      <a:r>
                        <a:rPr lang="en-GB" dirty="0" smtClean="0"/>
                        <a:t>Flow</a:t>
                      </a:r>
                      <a:r>
                        <a:rPr lang="en-GB" baseline="0" dirty="0" smtClean="0"/>
                        <a:t> (litres/second)</a:t>
                      </a:r>
                      <a:endParaRPr lang="en-GB" dirty="0"/>
                    </a:p>
                  </a:txBody>
                  <a:tcPr/>
                </a:tc>
              </a:tr>
            </a:tbl>
          </a:graphicData>
        </a:graphic>
      </p:graphicFrame>
      <p:sp>
        <p:nvSpPr>
          <p:cNvPr id="5" name="TextBox 4"/>
          <p:cNvSpPr txBox="1"/>
          <p:nvPr/>
        </p:nvSpPr>
        <p:spPr>
          <a:xfrm>
            <a:off x="4876800" y="2590800"/>
            <a:ext cx="3810000" cy="1015663"/>
          </a:xfrm>
          <a:prstGeom prst="rect">
            <a:avLst/>
          </a:prstGeom>
          <a:noFill/>
        </p:spPr>
        <p:txBody>
          <a:bodyPr wrap="square" rtlCol="0">
            <a:spAutoFit/>
          </a:bodyPr>
          <a:lstStyle/>
          <a:p>
            <a:r>
              <a:rPr lang="en-GB" sz="2000" dirty="0"/>
              <a:t>e</a:t>
            </a:r>
            <a:r>
              <a:rPr lang="en-GB" sz="2000" dirty="0" smtClean="0"/>
              <a:t>nergy = power x time</a:t>
            </a:r>
          </a:p>
          <a:p>
            <a:endParaRPr lang="en-GB" sz="2000" dirty="0"/>
          </a:p>
          <a:p>
            <a:r>
              <a:rPr lang="en-GB" sz="2000" dirty="0"/>
              <a:t>v</a:t>
            </a:r>
            <a:r>
              <a:rPr lang="en-GB" sz="2000" dirty="0" smtClean="0"/>
              <a:t>olume = flow x time</a:t>
            </a:r>
            <a:endParaRPr lang="en-GB" sz="2000" dirty="0"/>
          </a:p>
        </p:txBody>
      </p:sp>
    </p:spTree>
    <p:extLst>
      <p:ext uri="{BB962C8B-B14F-4D97-AF65-F5344CB8AC3E}">
        <p14:creationId xmlns:p14="http://schemas.microsoft.com/office/powerpoint/2010/main" val="415728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5400" dirty="0" smtClean="0"/>
              <a:t>Energy and Entropy</a:t>
            </a:r>
            <a:endParaRPr lang="en-GB" sz="5400" dirty="0"/>
          </a:p>
        </p:txBody>
      </p:sp>
      <p:sp>
        <p:nvSpPr>
          <p:cNvPr id="2" name="Content Placeholder 1"/>
          <p:cNvSpPr>
            <a:spLocks noGrp="1"/>
          </p:cNvSpPr>
          <p:nvPr>
            <p:ph sz="half" idx="1"/>
          </p:nvPr>
        </p:nvSpPr>
        <p:spPr>
          <a:xfrm>
            <a:off x="228600" y="1893455"/>
            <a:ext cx="5181600" cy="827314"/>
          </a:xfrm>
        </p:spPr>
        <p:txBody>
          <a:bodyPr>
            <a:noAutofit/>
          </a:bodyPr>
          <a:lstStyle/>
          <a:p>
            <a:r>
              <a:rPr lang="en-GB" altLang="en-US" sz="2000" dirty="0" smtClean="0"/>
              <a:t>Is all energy the same?</a:t>
            </a:r>
          </a:p>
          <a:p>
            <a:pPr lvl="1"/>
            <a:r>
              <a:rPr lang="en-GB" altLang="en-US" sz="1800" dirty="0" smtClean="0"/>
              <a:t>Yes and no!</a:t>
            </a:r>
          </a:p>
          <a:p>
            <a:pPr lvl="2"/>
            <a:r>
              <a:rPr lang="en-GB" altLang="en-US" sz="1600" dirty="0" smtClean="0"/>
              <a:t>Yes </a:t>
            </a:r>
          </a:p>
          <a:p>
            <a:pPr lvl="3"/>
            <a:r>
              <a:rPr lang="en-GB" altLang="en-US" sz="1600" dirty="0" smtClean="0"/>
              <a:t>In the sense of energy conservation</a:t>
            </a:r>
          </a:p>
          <a:p>
            <a:pPr lvl="2"/>
            <a:r>
              <a:rPr lang="en-GB" altLang="en-US" sz="1600" dirty="0" smtClean="0"/>
              <a:t>No</a:t>
            </a:r>
          </a:p>
          <a:p>
            <a:pPr lvl="3"/>
            <a:r>
              <a:rPr lang="en-GB" altLang="en-US" sz="1600" dirty="0" smtClean="0"/>
              <a:t>In the sense of </a:t>
            </a:r>
            <a:r>
              <a:rPr lang="en-GB" altLang="en-US" sz="1600" i="1" dirty="0" smtClean="0"/>
              <a:t>useful </a:t>
            </a:r>
            <a:r>
              <a:rPr lang="en-GB" altLang="en-US" sz="1600" dirty="0" smtClean="0"/>
              <a:t> (low entropy) and </a:t>
            </a:r>
            <a:r>
              <a:rPr lang="en-GB" altLang="en-US" sz="1600" i="1" dirty="0" smtClean="0"/>
              <a:t>less useful </a:t>
            </a:r>
            <a:r>
              <a:rPr lang="en-GB" altLang="en-US" sz="1600" dirty="0" smtClean="0"/>
              <a:t>(high entropy) energy</a:t>
            </a:r>
          </a:p>
          <a:p>
            <a:r>
              <a:rPr lang="en-GB" altLang="en-US" sz="2000" dirty="0" smtClean="0"/>
              <a:t>Entropy is the amount of disorder (randomness) in a system</a:t>
            </a:r>
          </a:p>
          <a:p>
            <a:pPr lvl="1"/>
            <a:r>
              <a:rPr lang="en-GB" altLang="en-US" sz="1800" dirty="0" smtClean="0"/>
              <a:t>Highly disordered  = High entropy</a:t>
            </a:r>
          </a:p>
          <a:p>
            <a:pPr lvl="1"/>
            <a:r>
              <a:rPr lang="en-GB" altLang="en-US" sz="1800" dirty="0" smtClean="0"/>
              <a:t>Entropy always increases meaning systems get more disordered</a:t>
            </a:r>
          </a:p>
          <a:p>
            <a:pPr lvl="2"/>
            <a:r>
              <a:rPr lang="en-GB" altLang="en-US" sz="1600" dirty="0" smtClean="0"/>
              <a:t>A wall of bricks will collapse</a:t>
            </a:r>
          </a:p>
          <a:p>
            <a:pPr lvl="2"/>
            <a:r>
              <a:rPr lang="en-GB" altLang="en-US" sz="1600" dirty="0" smtClean="0"/>
              <a:t>An ice cube melts</a:t>
            </a:r>
          </a:p>
          <a:p>
            <a:pPr lvl="2"/>
            <a:r>
              <a:rPr lang="en-GB" altLang="en-US" sz="1600" dirty="0" smtClean="0"/>
              <a:t>A  dye will diffuse in a liquid</a:t>
            </a:r>
          </a:p>
          <a:p>
            <a:pPr lvl="4"/>
            <a:endParaRPr lang="en-GB" altLang="en-US" sz="1400" dirty="0" smtClean="0"/>
          </a:p>
          <a:p>
            <a:endParaRPr lang="en-GB" altLang="en-US" sz="17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451" y="2086347"/>
            <a:ext cx="3486150" cy="1200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766" y="3467844"/>
            <a:ext cx="3373579" cy="165000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544" y="5350963"/>
            <a:ext cx="1428022" cy="1251899"/>
          </a:xfrm>
          <a:prstGeom prst="rect">
            <a:avLst/>
          </a:prstGeom>
        </p:spPr>
      </p:pic>
    </p:spTree>
    <p:extLst>
      <p:ext uri="{BB962C8B-B14F-4D97-AF65-F5344CB8AC3E}">
        <p14:creationId xmlns:p14="http://schemas.microsoft.com/office/powerpoint/2010/main" val="1181140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5400" dirty="0" smtClean="0"/>
              <a:t>Energy and Entropy</a:t>
            </a:r>
            <a:endParaRPr lang="en-GB" sz="5400" dirty="0"/>
          </a:p>
        </p:txBody>
      </p:sp>
      <p:sp>
        <p:nvSpPr>
          <p:cNvPr id="2" name="Content Placeholder 1"/>
          <p:cNvSpPr>
            <a:spLocks noGrp="1"/>
          </p:cNvSpPr>
          <p:nvPr>
            <p:ph sz="half" idx="1"/>
          </p:nvPr>
        </p:nvSpPr>
        <p:spPr>
          <a:xfrm>
            <a:off x="228599" y="1893455"/>
            <a:ext cx="5990144" cy="827314"/>
          </a:xfrm>
        </p:spPr>
        <p:txBody>
          <a:bodyPr>
            <a:noAutofit/>
          </a:bodyPr>
          <a:lstStyle/>
          <a:p>
            <a:r>
              <a:rPr lang="en-GB" altLang="en-US" sz="1800" dirty="0" smtClean="0"/>
              <a:t>So we can distinguish different grades of energy</a:t>
            </a:r>
          </a:p>
          <a:p>
            <a:r>
              <a:rPr lang="en-GB" altLang="en-US" sz="1800" dirty="0" smtClean="0"/>
              <a:t>Electrical, chemical, mechanical and nuclear energy are all useful forms </a:t>
            </a:r>
          </a:p>
          <a:p>
            <a:r>
              <a:rPr lang="en-GB" altLang="en-US" sz="1800" dirty="0" smtClean="0"/>
              <a:t>Thermal energy (especially in tepid things) is less useful</a:t>
            </a:r>
          </a:p>
          <a:p>
            <a:pPr lvl="1"/>
            <a:r>
              <a:rPr lang="en-GB" altLang="en-US" sz="1600" dirty="0" smtClean="0"/>
              <a:t>Your can use electrical energy to run your TV or convert it to heat to boil a kettle</a:t>
            </a:r>
          </a:p>
          <a:p>
            <a:pPr lvl="1"/>
            <a:r>
              <a:rPr lang="en-GB" altLang="en-US" sz="1600" dirty="0" smtClean="0"/>
              <a:t>You can’t do either with a tepid bath full of water</a:t>
            </a:r>
          </a:p>
          <a:p>
            <a:r>
              <a:rPr lang="en-GB" altLang="en-US" sz="1800" dirty="0" smtClean="0"/>
              <a:t>Often the energy ‘grade’ is reflected in the units kWh(e) – electrical and kWh(</a:t>
            </a:r>
            <a:r>
              <a:rPr lang="en-GB" altLang="en-US" sz="1800" dirty="0" err="1" smtClean="0"/>
              <a:t>th</a:t>
            </a:r>
            <a:r>
              <a:rPr lang="en-GB" altLang="en-US" sz="1800" dirty="0" smtClean="0"/>
              <a:t>) – thermal</a:t>
            </a:r>
          </a:p>
          <a:p>
            <a:r>
              <a:rPr lang="en-GB" altLang="en-US" sz="1800" dirty="0" smtClean="0"/>
              <a:t>Conversion between energy grades incurs losses usually as thermal</a:t>
            </a:r>
          </a:p>
          <a:p>
            <a:pPr lvl="1"/>
            <a:r>
              <a:rPr lang="en-GB" altLang="en-US" sz="1600" dirty="0" smtClean="0"/>
              <a:t>Burning chemical energy (oil) to produce electrical energy is about 40% efficient</a:t>
            </a:r>
          </a:p>
          <a:p>
            <a:pPr lvl="1"/>
            <a:r>
              <a:rPr lang="en-GB" altLang="en-US" sz="1600" dirty="0" smtClean="0"/>
              <a:t>The food chain is essentially a chain of increasing entropy!</a:t>
            </a:r>
          </a:p>
          <a:p>
            <a:pPr lvl="1"/>
            <a:r>
              <a:rPr lang="en-GB" altLang="en-US" sz="1600" dirty="0" smtClean="0"/>
              <a:t>A steam turbine needs a low temperature (condenser) to ‘dump’ entropy</a:t>
            </a:r>
          </a:p>
          <a:p>
            <a:pPr lvl="5"/>
            <a:endParaRPr lang="en-GB" altLang="en-US" dirty="0" smtClean="0"/>
          </a:p>
          <a:p>
            <a:endParaRPr lang="en-GB" altLang="en-US" sz="18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475" y="2321004"/>
            <a:ext cx="2794863" cy="1704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923" y="4419600"/>
            <a:ext cx="2763004" cy="1425781"/>
          </a:xfrm>
          <a:prstGeom prst="rect">
            <a:avLst/>
          </a:prstGeom>
        </p:spPr>
      </p:pic>
    </p:spTree>
    <p:extLst>
      <p:ext uri="{BB962C8B-B14F-4D97-AF65-F5344CB8AC3E}">
        <p14:creationId xmlns:p14="http://schemas.microsoft.com/office/powerpoint/2010/main" val="1741803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Outline</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This is an introductory course  teaching you some basic stuff about:</a:t>
            </a:r>
          </a:p>
          <a:p>
            <a:pPr lvl="1"/>
            <a:r>
              <a:rPr lang="en-GB" dirty="0" smtClean="0"/>
              <a:t>Where our energy comes from</a:t>
            </a:r>
          </a:p>
          <a:p>
            <a:pPr lvl="1"/>
            <a:r>
              <a:rPr lang="en-GB" dirty="0" smtClean="0"/>
              <a:t>How electricity is </a:t>
            </a:r>
            <a:r>
              <a:rPr lang="en-GB" dirty="0" smtClean="0"/>
              <a:t>produced</a:t>
            </a:r>
          </a:p>
          <a:p>
            <a:pPr lvl="1"/>
            <a:r>
              <a:rPr lang="en-GB" dirty="0" smtClean="0"/>
              <a:t>Renewable and non-renewable energy</a:t>
            </a:r>
            <a:endParaRPr lang="en-GB" dirty="0" smtClean="0"/>
          </a:p>
          <a:p>
            <a:pPr lvl="1"/>
            <a:r>
              <a:rPr lang="en-GB" dirty="0"/>
              <a:t>C</a:t>
            </a:r>
            <a:r>
              <a:rPr lang="en-GB" dirty="0" smtClean="0"/>
              <a:t>limate change and global warming</a:t>
            </a:r>
            <a:endParaRPr lang="en-GB" dirty="0" smtClean="0"/>
          </a:p>
          <a:p>
            <a:pPr lvl="1"/>
            <a:r>
              <a:rPr lang="en-GB" dirty="0" smtClean="0"/>
              <a:t>How </a:t>
            </a:r>
            <a:r>
              <a:rPr lang="en-GB" dirty="0" smtClean="0"/>
              <a:t>our energy </a:t>
            </a:r>
            <a:r>
              <a:rPr lang="en-GB" dirty="0" smtClean="0"/>
              <a:t>future is looking</a:t>
            </a:r>
            <a:endParaRPr lang="en-GB" dirty="0"/>
          </a:p>
        </p:txBody>
      </p:sp>
      <p:pic>
        <p:nvPicPr>
          <p:cNvPr id="6" name="Picture 4" descr="Oil Refin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964" y="1143000"/>
            <a:ext cx="4112091"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ali 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418" y="3572164"/>
            <a:ext cx="2158255" cy="267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WindReal"/>
          <p:cNvPicPr>
            <a:picLocks noChangeAspect="1" noChangeArrowheads="1"/>
          </p:cNvPicPr>
          <p:nvPr/>
        </p:nvPicPr>
        <p:blipFill>
          <a:blip r:embed="rId4">
            <a:extLst>
              <a:ext uri="{28A0092B-C50C-407E-A947-70E740481C1C}">
                <a14:useLocalDpi xmlns:a14="http://schemas.microsoft.com/office/drawing/2010/main" val="0"/>
              </a:ext>
            </a:extLst>
          </a:blip>
          <a:srcRect r="7408" b="9314"/>
          <a:stretch>
            <a:fillRect/>
          </a:stretch>
        </p:blipFill>
        <p:spPr bwMode="auto">
          <a:xfrm>
            <a:off x="4632037" y="3691082"/>
            <a:ext cx="222585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158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a:t>
            </a:r>
            <a:r>
              <a:rPr lang="en-GB" dirty="0" smtClean="0"/>
              <a:t>physics (</a:t>
            </a:r>
            <a:r>
              <a:rPr lang="en-GB" dirty="0" err="1" smtClean="0"/>
              <a:t>cont</a:t>
            </a:r>
            <a:r>
              <a:rPr lang="en-GB" dirty="0" smtClean="0"/>
              <a:t>)</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The amount of heat energy reaching the Earth’s surface (measured in watts per square metre) depends on 3 things </a:t>
            </a:r>
          </a:p>
          <a:p>
            <a:pPr lvl="1"/>
            <a:r>
              <a:rPr lang="en-GB" dirty="0" smtClean="0"/>
              <a:t>The energy flux</a:t>
            </a:r>
          </a:p>
          <a:p>
            <a:pPr lvl="1"/>
            <a:r>
              <a:rPr lang="en-US" altLang="en-US" dirty="0" smtClean="0"/>
              <a:t>The sun’s temperature</a:t>
            </a:r>
          </a:p>
          <a:p>
            <a:pPr lvl="1"/>
            <a:r>
              <a:rPr lang="en-US" altLang="en-US" dirty="0" smtClean="0">
                <a:latin typeface="Constantia" panose="02030602050306030303" pitchFamily="18" charset="0"/>
              </a:rPr>
              <a:t>The distance to the sun</a:t>
            </a:r>
            <a:endParaRPr lang="en-US" altLang="en-US" dirty="0">
              <a:latin typeface="Constantia" panose="02030602050306030303" pitchFamily="18" charset="0"/>
            </a:endParaRPr>
          </a:p>
          <a:p>
            <a:r>
              <a:rPr lang="en-GB" dirty="0" smtClean="0"/>
              <a:t>(Obviously there are other factors such as the amount of reflection in the upper  atmosphere)</a:t>
            </a:r>
          </a:p>
          <a:p>
            <a:endParaRPr lang="en-GB" dirty="0"/>
          </a:p>
        </p:txBody>
      </p:sp>
      <p:pic>
        <p:nvPicPr>
          <p:cNvPr id="4098" name="Picture 2" descr="http://www.eoearth.org/files/115701_115800/115721/Sunlight_ang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724400"/>
            <a:ext cx="372139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es.fau.edu/ces/nasa/images/Energy/SunEarthTe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9697" y="2135842"/>
            <a:ext cx="3048000" cy="19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86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p:txBody>
          <a:bodyPr>
            <a:normAutofit/>
          </a:bodyPr>
          <a:lstStyle/>
          <a:p>
            <a:r>
              <a:rPr lang="en-US" altLang="en-US" dirty="0" smtClean="0"/>
              <a:t>Energy flux is how much </a:t>
            </a:r>
            <a:r>
              <a:rPr lang="en-US" altLang="en-US" dirty="0"/>
              <a:t>energy (or any material) passes through a unit surface area per unit time</a:t>
            </a:r>
          </a:p>
          <a:p>
            <a:pPr lvl="1"/>
            <a:r>
              <a:rPr lang="en-US" altLang="en-US" dirty="0" smtClean="0"/>
              <a:t>Units</a:t>
            </a:r>
            <a:r>
              <a:rPr lang="en-US" altLang="en-US" dirty="0"/>
              <a:t>: </a:t>
            </a:r>
            <a:r>
              <a:rPr lang="en-US" altLang="en-US" dirty="0" smtClean="0"/>
              <a:t>W/m</a:t>
            </a:r>
            <a:r>
              <a:rPr lang="en-US" altLang="en-US" baseline="30000" dirty="0" smtClean="0"/>
              <a:t>2 </a:t>
            </a:r>
          </a:p>
          <a:p>
            <a:pPr lvl="1"/>
            <a:r>
              <a:rPr lang="en-US" dirty="0" smtClean="0"/>
              <a:t>J/</a:t>
            </a:r>
            <a:r>
              <a:rPr lang="en-US" altLang="en-US" dirty="0" smtClean="0"/>
              <a:t>m</a:t>
            </a:r>
            <a:r>
              <a:rPr lang="en-US" altLang="en-US" baseline="30000" dirty="0" smtClean="0"/>
              <a:t>2</a:t>
            </a:r>
            <a:r>
              <a:rPr lang="en-US" altLang="en-US" dirty="0" smtClean="0"/>
              <a:t>/s</a:t>
            </a:r>
            <a:endParaRPr lang="en-GB" dirty="0" smtClean="0"/>
          </a:p>
        </p:txBody>
      </p:sp>
      <p:pic>
        <p:nvPicPr>
          <p:cNvPr id="7" name="Picture 2" descr="FG03_04.JPG                                                    0011C649Groucho                        B75E31B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133600"/>
            <a:ext cx="4191000" cy="406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508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a:xfrm>
            <a:off x="457200" y="1920085"/>
            <a:ext cx="3657600" cy="4434840"/>
          </a:xfrm>
        </p:spPr>
        <p:txBody>
          <a:bodyPr>
            <a:normAutofit/>
          </a:bodyPr>
          <a:lstStyle/>
          <a:p>
            <a:r>
              <a:rPr lang="en-US" altLang="en-US" sz="2000" dirty="0" smtClean="0"/>
              <a:t>The angle of the  impacted earth’s surface to the sun affects the flux</a:t>
            </a:r>
          </a:p>
          <a:p>
            <a:r>
              <a:rPr lang="en-US" sz="2000" dirty="0" smtClean="0"/>
              <a:t>Clearly the flux depends on the latitude</a:t>
            </a:r>
          </a:p>
          <a:p>
            <a:r>
              <a:rPr lang="en-US" sz="2000" dirty="0" smtClean="0"/>
              <a:t>Nearer the equator – higher flux</a:t>
            </a:r>
          </a:p>
          <a:p>
            <a:pPr lvl="1"/>
            <a:r>
              <a:rPr lang="en-GB" sz="1800" dirty="0" smtClean="0"/>
              <a:t>More watts per square metre </a:t>
            </a:r>
            <a:endParaRPr lang="en-GB" sz="1800" dirty="0"/>
          </a:p>
          <a:p>
            <a:r>
              <a:rPr lang="en-US" altLang="en-US" sz="2000" dirty="0"/>
              <a:t>Polar regions cooler due to lower energy </a:t>
            </a:r>
            <a:r>
              <a:rPr lang="en-US" altLang="en-US" sz="2000" dirty="0" smtClean="0"/>
              <a:t>flux</a:t>
            </a:r>
            <a:endParaRPr lang="en-US" altLang="en-US" sz="2000" dirty="0"/>
          </a:p>
          <a:p>
            <a:endParaRPr lang="en-GB" sz="2000" dirty="0" smtClean="0"/>
          </a:p>
        </p:txBody>
      </p:sp>
      <p:sp>
        <p:nvSpPr>
          <p:cNvPr id="5" name="Rectangle 2" descr="0804"/>
          <p:cNvSpPr>
            <a:spLocks noGrp="1" noChangeAspect="1" noChangeArrowheads="1"/>
          </p:cNvSpPr>
          <p:nvPr/>
        </p:nvSpPr>
        <p:spPr bwMode="auto">
          <a:xfrm>
            <a:off x="4267200" y="1828800"/>
            <a:ext cx="4673600" cy="4038445"/>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n-US" altLang="en-US"/>
          </a:p>
        </p:txBody>
      </p:sp>
    </p:spTree>
    <p:extLst>
      <p:ext uri="{BB962C8B-B14F-4D97-AF65-F5344CB8AC3E}">
        <p14:creationId xmlns:p14="http://schemas.microsoft.com/office/powerpoint/2010/main" val="2028664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physics</a:t>
            </a:r>
            <a:endParaRPr lang="en-GB" dirty="0"/>
          </a:p>
        </p:txBody>
      </p:sp>
      <p:sp>
        <p:nvSpPr>
          <p:cNvPr id="3" name="Content Placeholder 2"/>
          <p:cNvSpPr>
            <a:spLocks noGrp="1"/>
          </p:cNvSpPr>
          <p:nvPr>
            <p:ph sz="half" idx="1"/>
          </p:nvPr>
        </p:nvSpPr>
        <p:spPr>
          <a:xfrm>
            <a:off x="457200" y="1920085"/>
            <a:ext cx="3657600" cy="4434840"/>
          </a:xfrm>
        </p:spPr>
        <p:txBody>
          <a:bodyPr>
            <a:normAutofit/>
          </a:bodyPr>
          <a:lstStyle/>
          <a:p>
            <a:r>
              <a:rPr lang="en-US" altLang="en-US" sz="2000" dirty="0"/>
              <a:t>Flux also depends on distance of an object or observer from the object emitting the radiant </a:t>
            </a:r>
            <a:r>
              <a:rPr lang="en-US" altLang="en-US" sz="2000" dirty="0" smtClean="0"/>
              <a:t>energy</a:t>
            </a:r>
          </a:p>
          <a:p>
            <a:pPr lvl="1"/>
            <a:r>
              <a:rPr lang="en-US" altLang="en-US" sz="1800" dirty="0"/>
              <a:t>Flux of solar energy decreases with distance from the </a:t>
            </a:r>
            <a:r>
              <a:rPr lang="en-US" altLang="en-US" sz="1800" dirty="0" smtClean="0"/>
              <a:t>sun</a:t>
            </a:r>
            <a:endParaRPr lang="en-US" altLang="en-US" sz="1800" dirty="0"/>
          </a:p>
          <a:p>
            <a:pPr lvl="1"/>
            <a:r>
              <a:rPr lang="en-US" altLang="en-US" sz="1800" dirty="0"/>
              <a:t>Relationship is an inverse-square law</a:t>
            </a:r>
          </a:p>
          <a:p>
            <a:pPr lvl="2"/>
            <a:endParaRPr lang="en-GB" sz="14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096590397"/>
              </p:ext>
            </p:extLst>
          </p:nvPr>
        </p:nvGraphicFramePr>
        <p:xfrm>
          <a:off x="4419600" y="1981200"/>
          <a:ext cx="3999822" cy="3124200"/>
        </p:xfrm>
        <a:graphic>
          <a:graphicData uri="http://schemas.openxmlformats.org/presentationml/2006/ole">
            <mc:AlternateContent xmlns:mc="http://schemas.openxmlformats.org/markup-compatibility/2006">
              <mc:Choice xmlns:v="urn:schemas-microsoft-com:vml" Requires="v">
                <p:oleObj spid="_x0000_s8341" name="Photo Editor Photo" r:id="rId3" imgW="14628571" imgH="11428571" progId="MSPhotoEd.3">
                  <p:embed/>
                </p:oleObj>
              </mc:Choice>
              <mc:Fallback>
                <p:oleObj name="Photo Editor Photo" r:id="rId3" imgW="14628571" imgH="11428571"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81200"/>
                        <a:ext cx="3999822" cy="3124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7888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Solar Radiation</a:t>
            </a:r>
            <a:endParaRPr lang="en-GB" dirty="0"/>
          </a:p>
        </p:txBody>
      </p:sp>
      <p:sp>
        <p:nvSpPr>
          <p:cNvPr id="3" name="Content Placeholder 2"/>
          <p:cNvSpPr>
            <a:spLocks noGrp="1"/>
          </p:cNvSpPr>
          <p:nvPr>
            <p:ph idx="1"/>
          </p:nvPr>
        </p:nvSpPr>
        <p:spPr>
          <a:xfrm>
            <a:off x="533400" y="1905000"/>
            <a:ext cx="4648200" cy="4389120"/>
          </a:xfrm>
        </p:spPr>
        <p:txBody>
          <a:bodyPr>
            <a:noAutofit/>
          </a:bodyPr>
          <a:lstStyle/>
          <a:p>
            <a:pPr>
              <a:spcAft>
                <a:spcPts val="1200"/>
              </a:spcAft>
            </a:pPr>
            <a:r>
              <a:rPr lang="en-GB" sz="2000" dirty="0"/>
              <a:t>All matter in the universe that has a temperature above absolute </a:t>
            </a:r>
            <a:r>
              <a:rPr lang="en-GB" sz="2000" dirty="0" smtClean="0"/>
              <a:t>zero </a:t>
            </a:r>
            <a:r>
              <a:rPr lang="en-GB" sz="2000" dirty="0"/>
              <a:t>radiates energy across a range of wavelengths in the electromagnetic </a:t>
            </a:r>
            <a:r>
              <a:rPr lang="en-GB" sz="2000" dirty="0" smtClean="0"/>
              <a:t>spectrum</a:t>
            </a:r>
          </a:p>
          <a:p>
            <a:pPr>
              <a:spcAft>
                <a:spcPts val="1200"/>
              </a:spcAft>
            </a:pPr>
            <a:r>
              <a:rPr lang="en-GB" sz="2000" dirty="0" smtClean="0"/>
              <a:t>The </a:t>
            </a:r>
            <a:r>
              <a:rPr lang="en-GB" sz="2000" dirty="0"/>
              <a:t>hotter something is, the shorter its peak wavelength of radiated energy </a:t>
            </a:r>
            <a:r>
              <a:rPr lang="en-GB" sz="2000" dirty="0" smtClean="0"/>
              <a:t>is</a:t>
            </a:r>
          </a:p>
          <a:p>
            <a:pPr lvl="1">
              <a:spcAft>
                <a:spcPts val="1200"/>
              </a:spcAft>
            </a:pPr>
            <a:r>
              <a:rPr lang="en-GB" sz="1800" dirty="0" smtClean="0"/>
              <a:t> </a:t>
            </a:r>
            <a:r>
              <a:rPr lang="en-GB" sz="1800" dirty="0"/>
              <a:t>The hottest objects in the universe radiate mostly gamma rays and </a:t>
            </a:r>
            <a:r>
              <a:rPr lang="en-GB" sz="1800" dirty="0" smtClean="0"/>
              <a:t>x-rays</a:t>
            </a:r>
          </a:p>
          <a:p>
            <a:pPr lvl="1">
              <a:spcAft>
                <a:spcPts val="1200"/>
              </a:spcAft>
            </a:pPr>
            <a:r>
              <a:rPr lang="en-GB" sz="1800" dirty="0" smtClean="0"/>
              <a:t>Cooler </a:t>
            </a:r>
            <a:r>
              <a:rPr lang="en-GB" sz="1800" dirty="0"/>
              <a:t>objects emit mostly longer-wavelength radiation, including visible light, thermal infrared, radio, and microwaves</a:t>
            </a:r>
          </a:p>
        </p:txBody>
      </p:sp>
      <p:pic>
        <p:nvPicPr>
          <p:cNvPr id="9218" name="Picture 2" descr="http://www.ces.fau.edu/ces/nasa/images/Energy/SunEarthTe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524000"/>
            <a:ext cx="331970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ces.fau.edu/ces/nasa/images/Energy/SOLARVSTERRESTRIALRADI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191000"/>
            <a:ext cx="3358957" cy="251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970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p:txBody>
          <a:bodyPr>
            <a:normAutofit lnSpcReduction="10000"/>
          </a:bodyPr>
          <a:lstStyle/>
          <a:p>
            <a:r>
              <a:rPr lang="en-GB" dirty="0" smtClean="0"/>
              <a:t>Wien’s law describes mathematically  the amount of radiation emitted from hot bodies</a:t>
            </a:r>
          </a:p>
          <a:p>
            <a:pPr lvl="1"/>
            <a:r>
              <a:rPr lang="en-GB" dirty="0" smtClean="0"/>
              <a:t>These bodies are assumed ‘black’ bodies</a:t>
            </a:r>
          </a:p>
          <a:p>
            <a:pPr lvl="2"/>
            <a:r>
              <a:rPr lang="en-GB" dirty="0" smtClean="0"/>
              <a:t>Perfect absorbers and emitters in thermal equilibrium</a:t>
            </a:r>
          </a:p>
          <a:p>
            <a:pPr lvl="2"/>
            <a:r>
              <a:rPr lang="en-GB" dirty="0" smtClean="0"/>
              <a:t>The radiation emitted by the sun and planets are good approximations to black body radiation  </a:t>
            </a:r>
            <a:endParaRPr lang="en-GB" dirty="0"/>
          </a:p>
        </p:txBody>
      </p:sp>
      <p:pic>
        <p:nvPicPr>
          <p:cNvPr id="14338" name="Picture 2" descr="http://upload.wikimedia.org/wikipedia/commons/thumb/a/a2/Wiens_law.svg/744px-Wiens_law.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861738" cy="4495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37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Solar Radiation</a:t>
            </a:r>
            <a:endParaRPr lang="en-GB" dirty="0"/>
          </a:p>
        </p:txBody>
      </p:sp>
      <p:sp>
        <p:nvSpPr>
          <p:cNvPr id="3" name="Content Placeholder 2"/>
          <p:cNvSpPr>
            <a:spLocks noGrp="1"/>
          </p:cNvSpPr>
          <p:nvPr>
            <p:ph sz="half" idx="1"/>
          </p:nvPr>
        </p:nvSpPr>
        <p:spPr/>
        <p:txBody>
          <a:bodyPr/>
          <a:lstStyle/>
          <a:p>
            <a:r>
              <a:rPr lang="en-GB" dirty="0" smtClean="0"/>
              <a:t>The sun and Earth both are ‘hot’ bodies</a:t>
            </a:r>
          </a:p>
          <a:p>
            <a:pPr lvl="1"/>
            <a:r>
              <a:rPr lang="en-GB" dirty="0" smtClean="0"/>
              <a:t>Because the sun is much hotter, its emissions (measured as energy flux) are at a much shorter wavelength according to Wien’s law</a:t>
            </a:r>
          </a:p>
          <a:p>
            <a:pPr lvl="1"/>
            <a:r>
              <a:rPr lang="en-GB" dirty="0" smtClean="0"/>
              <a:t>Earth emits relatively long wave radiation (in the IR band)</a:t>
            </a:r>
            <a:endParaRPr lang="en-GB"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057400"/>
            <a:ext cx="458347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6"/>
          <p:cNvSpPr>
            <a:spLocks noChangeShapeType="1"/>
          </p:cNvSpPr>
          <p:nvPr/>
        </p:nvSpPr>
        <p:spPr bwMode="auto">
          <a:xfrm>
            <a:off x="5193506" y="2057400"/>
            <a:ext cx="1136832" cy="0"/>
          </a:xfrm>
          <a:prstGeom prst="line">
            <a:avLst/>
          </a:prstGeom>
          <a:noFill/>
          <a:ln w="539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Line 7"/>
          <p:cNvSpPr>
            <a:spLocks noChangeShapeType="1"/>
          </p:cNvSpPr>
          <p:nvPr/>
        </p:nvSpPr>
        <p:spPr bwMode="auto">
          <a:xfrm>
            <a:off x="6312985" y="2057400"/>
            <a:ext cx="316415" cy="0"/>
          </a:xfrm>
          <a:prstGeom prst="line">
            <a:avLst/>
          </a:prstGeom>
          <a:noFill/>
          <a:ln w="539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Line 8"/>
          <p:cNvSpPr>
            <a:spLocks noChangeShapeType="1"/>
          </p:cNvSpPr>
          <p:nvPr/>
        </p:nvSpPr>
        <p:spPr bwMode="auto">
          <a:xfrm>
            <a:off x="6629400" y="2057400"/>
            <a:ext cx="2057400" cy="0"/>
          </a:xfrm>
          <a:prstGeom prst="line">
            <a:avLst/>
          </a:prstGeom>
          <a:noFill/>
          <a:ln w="5397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Rectangle 9"/>
          <p:cNvSpPr>
            <a:spLocks noChangeArrowheads="1"/>
          </p:cNvSpPr>
          <p:nvPr/>
        </p:nvSpPr>
        <p:spPr bwMode="auto">
          <a:xfrm>
            <a:off x="5486400" y="1673802"/>
            <a:ext cx="30487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altLang="en-US" sz="1600" dirty="0">
                <a:latin typeface="Helvetica" pitchFamily="34" charset="0"/>
              </a:rPr>
              <a:t>UV          </a:t>
            </a:r>
            <a:r>
              <a:rPr lang="en-US" altLang="en-US" sz="1600" dirty="0" smtClean="0">
                <a:latin typeface="Helvetica" pitchFamily="34" charset="0"/>
              </a:rPr>
              <a:t>Vis                IR </a:t>
            </a:r>
            <a:r>
              <a:rPr lang="en-US" altLang="en-US" sz="1600" dirty="0">
                <a:latin typeface="Helvetica" pitchFamily="34" charset="0"/>
              </a:rPr>
              <a:t>(heat)</a:t>
            </a:r>
          </a:p>
        </p:txBody>
      </p:sp>
    </p:spTree>
    <p:extLst>
      <p:ext uri="{BB962C8B-B14F-4D97-AF65-F5344CB8AC3E}">
        <p14:creationId xmlns:p14="http://schemas.microsoft.com/office/powerpoint/2010/main" val="64244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p:txBody>
          <a:bodyPr>
            <a:normAutofit fontScale="85000" lnSpcReduction="10000"/>
          </a:bodyPr>
          <a:lstStyle/>
          <a:p>
            <a:pPr>
              <a:spcAft>
                <a:spcPts val="1200"/>
              </a:spcAft>
            </a:pPr>
            <a:r>
              <a:rPr lang="en-GB" sz="2400" dirty="0" smtClean="0"/>
              <a:t>Wien’s law is quite  complicated as it describes the energy ‘density’ distribution</a:t>
            </a:r>
          </a:p>
          <a:p>
            <a:pPr lvl="1">
              <a:lnSpc>
                <a:spcPct val="110000"/>
              </a:lnSpc>
              <a:spcAft>
                <a:spcPts val="1200"/>
              </a:spcAft>
            </a:pPr>
            <a:r>
              <a:rPr lang="en-GB" sz="2000" dirty="0" smtClean="0"/>
              <a:t>Energy density is the amount of energy per unit wavelength or frequency</a:t>
            </a:r>
          </a:p>
          <a:p>
            <a:pPr>
              <a:spcAft>
                <a:spcPts val="1200"/>
              </a:spcAft>
            </a:pPr>
            <a:r>
              <a:rPr lang="en-GB" sz="2400" dirty="0" smtClean="0"/>
              <a:t>Wilhelm </a:t>
            </a:r>
            <a:r>
              <a:rPr lang="en-GB" sz="2400" dirty="0" err="1" smtClean="0"/>
              <a:t>Wein</a:t>
            </a:r>
            <a:r>
              <a:rPr lang="en-GB" sz="2400" dirty="0" smtClean="0"/>
              <a:t> derived </a:t>
            </a:r>
            <a:r>
              <a:rPr lang="en-GB" sz="2400" dirty="0"/>
              <a:t>it in 1893 based on </a:t>
            </a:r>
            <a:r>
              <a:rPr lang="en-GB" sz="2400" dirty="0" smtClean="0"/>
              <a:t> thermodynamics </a:t>
            </a:r>
          </a:p>
          <a:p>
            <a:pPr lvl="1">
              <a:lnSpc>
                <a:spcPct val="110000"/>
              </a:lnSpc>
              <a:spcAft>
                <a:spcPts val="1200"/>
              </a:spcAft>
            </a:pPr>
            <a:r>
              <a:rPr lang="en-GB" sz="2100" dirty="0" smtClean="0"/>
              <a:t>It is only an approximation and was later superseded by Planck’s law which is a better approximation over  range of wavelengths</a:t>
            </a:r>
          </a:p>
          <a:p>
            <a:endParaRPr lang="en-GB" sz="2400" dirty="0" smtClean="0"/>
          </a:p>
        </p:txBody>
      </p:sp>
      <p:sp>
        <p:nvSpPr>
          <p:cNvPr id="14" name="Content Placeholder 2"/>
          <p:cNvSpPr>
            <a:spLocks noGrp="1"/>
          </p:cNvSpPr>
          <p:nvPr>
            <p:ph sz="half" idx="1"/>
          </p:nvPr>
        </p:nvSpPr>
        <p:spPr>
          <a:xfrm>
            <a:off x="4800600" y="2895600"/>
            <a:ext cx="4038600" cy="3733800"/>
          </a:xfrm>
        </p:spPr>
        <p:txBody>
          <a:bodyPr>
            <a:normAutofit fontScale="85000" lnSpcReduction="10000"/>
          </a:bodyPr>
          <a:lstStyle/>
          <a:p>
            <a:pPr>
              <a:lnSpc>
                <a:spcPct val="120000"/>
              </a:lnSpc>
              <a:spcAft>
                <a:spcPts val="1200"/>
              </a:spcAft>
            </a:pPr>
            <a:r>
              <a:rPr lang="en-GB" sz="2000" i="1" dirty="0" smtClean="0"/>
              <a:t>I</a:t>
            </a:r>
            <a:r>
              <a:rPr lang="en-GB" sz="2000" dirty="0" smtClean="0"/>
              <a:t> is the energy per unit time per unit frequency per unit solid angle per unit area!</a:t>
            </a:r>
          </a:p>
          <a:p>
            <a:pPr lvl="1">
              <a:spcAft>
                <a:spcPts val="1200"/>
              </a:spcAft>
            </a:pPr>
            <a:r>
              <a:rPr lang="en-GB" sz="2000" i="1" dirty="0"/>
              <a:t>k</a:t>
            </a:r>
            <a:r>
              <a:rPr lang="en-GB" sz="2000" i="1" dirty="0" smtClean="0"/>
              <a:t> </a:t>
            </a:r>
            <a:r>
              <a:rPr lang="en-GB" sz="2000" dirty="0" smtClean="0"/>
              <a:t> is Boltzmann’s constant</a:t>
            </a:r>
          </a:p>
          <a:p>
            <a:pPr lvl="1">
              <a:spcAft>
                <a:spcPts val="1200"/>
              </a:spcAft>
            </a:pPr>
            <a:r>
              <a:rPr lang="en-GB" sz="2000" i="1" dirty="0"/>
              <a:t>c</a:t>
            </a:r>
            <a:r>
              <a:rPr lang="en-GB" sz="2000" dirty="0" smtClean="0"/>
              <a:t> is the speed of light</a:t>
            </a:r>
          </a:p>
          <a:p>
            <a:pPr lvl="1">
              <a:spcAft>
                <a:spcPts val="1200"/>
              </a:spcAft>
            </a:pPr>
            <a:r>
              <a:rPr lang="en-GB" sz="2000" i="1" dirty="0"/>
              <a:t>h</a:t>
            </a:r>
            <a:r>
              <a:rPr lang="en-GB" sz="2000" dirty="0" smtClean="0"/>
              <a:t> is Planck’s constant</a:t>
            </a:r>
          </a:p>
          <a:p>
            <a:pPr lvl="1">
              <a:spcAft>
                <a:spcPts val="1200"/>
              </a:spcAft>
            </a:pPr>
            <a:r>
              <a:rPr lang="en-GB" sz="2000" i="1" dirty="0" smtClean="0"/>
              <a:t>T</a:t>
            </a:r>
            <a:r>
              <a:rPr lang="en-GB" sz="2000" dirty="0" smtClean="0"/>
              <a:t>  is the  temperature </a:t>
            </a:r>
          </a:p>
          <a:p>
            <a:pPr lvl="1">
              <a:spcAft>
                <a:spcPts val="1200"/>
              </a:spcAft>
            </a:pPr>
            <a:r>
              <a:rPr lang="en-US" altLang="en-US" sz="2000" i="1" dirty="0" smtClean="0"/>
              <a:t>v</a:t>
            </a:r>
            <a:r>
              <a:rPr lang="en-US" altLang="en-US" sz="2000" dirty="0" smtClean="0">
                <a:solidFill>
                  <a:srgbClr val="FF0000"/>
                </a:solidFill>
                <a:latin typeface="Symbol" pitchFamily="18" charset="2"/>
              </a:rPr>
              <a:t> </a:t>
            </a:r>
            <a:r>
              <a:rPr lang="en-US" altLang="en-US" sz="2000" dirty="0" smtClean="0"/>
              <a:t>is the frequency</a:t>
            </a:r>
            <a:endParaRPr lang="en-US" altLang="en-US" sz="2000" dirty="0">
              <a:latin typeface="Symbol" pitchFamily="18" charset="2"/>
            </a:endParaRPr>
          </a:p>
          <a:p>
            <a:pPr marL="393192" lvl="1" indent="0">
              <a:spcAft>
                <a:spcPts val="1200"/>
              </a:spcAft>
              <a:buNone/>
            </a:pPr>
            <a:r>
              <a:rPr lang="en-US" altLang="en-US" sz="2000" dirty="0" smtClean="0">
                <a:latin typeface="Symbol" pitchFamily="18" charset="2"/>
              </a:rPr>
              <a:t> </a:t>
            </a:r>
            <a:endParaRPr lang="en-US" altLang="en-US" sz="2000" dirty="0">
              <a:latin typeface="Symbol" pitchFamily="18" charset="2"/>
            </a:endParaRPr>
          </a:p>
          <a:p>
            <a:pPr lvl="1">
              <a:spcAft>
                <a:spcPts val="1200"/>
              </a:spcAft>
            </a:pPr>
            <a:endParaRPr lang="en-GB" sz="2000" dirty="0" smtClean="0"/>
          </a:p>
          <a:p>
            <a:pPr lvl="1">
              <a:spcAft>
                <a:spcPts val="1200"/>
              </a:spcAft>
            </a:pPr>
            <a:endParaRPr lang="en-GB" sz="2000" i="1" dirty="0" smtClean="0"/>
          </a:p>
          <a:p>
            <a:endParaRPr lang="en-GB" sz="2400" dirty="0" smtClean="0"/>
          </a:p>
        </p:txBody>
      </p:sp>
      <p:graphicFrame>
        <p:nvGraphicFramePr>
          <p:cNvPr id="9" name="Object 8"/>
          <p:cNvGraphicFramePr>
            <a:graphicFrameLocks noChangeAspect="1"/>
          </p:cNvGraphicFramePr>
          <p:nvPr>
            <p:extLst>
              <p:ext uri="{D42A27DB-BD31-4B8C-83A1-F6EECF244321}">
                <p14:modId xmlns:p14="http://schemas.microsoft.com/office/powerpoint/2010/main" val="2326844394"/>
              </p:ext>
            </p:extLst>
          </p:nvPr>
        </p:nvGraphicFramePr>
        <p:xfrm>
          <a:off x="5175250" y="1676400"/>
          <a:ext cx="2682875" cy="982663"/>
        </p:xfrm>
        <a:graphic>
          <a:graphicData uri="http://schemas.openxmlformats.org/presentationml/2006/ole">
            <mc:AlternateContent xmlns:mc="http://schemas.openxmlformats.org/markup-compatibility/2006">
              <mc:Choice xmlns:v="urn:schemas-microsoft-com:vml" Requires="v">
                <p:oleObj spid="_x0000_s15512" name="Equation" r:id="rId3" imgW="1422360" imgH="520560" progId="Equation.DSMT4">
                  <p:embed/>
                </p:oleObj>
              </mc:Choice>
              <mc:Fallback>
                <p:oleObj name="Equation" r:id="rId3" imgW="1422360" imgH="520560" progId="Equation.DSMT4">
                  <p:embed/>
                  <p:pic>
                    <p:nvPicPr>
                      <p:cNvPr id="0" name=""/>
                      <p:cNvPicPr/>
                      <p:nvPr/>
                    </p:nvPicPr>
                    <p:blipFill>
                      <a:blip r:embed="rId4"/>
                      <a:stretch>
                        <a:fillRect/>
                      </a:stretch>
                    </p:blipFill>
                    <p:spPr>
                      <a:xfrm>
                        <a:off x="5175250" y="1676400"/>
                        <a:ext cx="2682875" cy="982663"/>
                      </a:xfrm>
                      <a:prstGeom prst="rect">
                        <a:avLst/>
                      </a:prstGeom>
                    </p:spPr>
                  </p:pic>
                </p:oleObj>
              </mc:Fallback>
            </mc:AlternateContent>
          </a:graphicData>
        </a:graphic>
      </p:graphicFrame>
    </p:spTree>
    <p:extLst>
      <p:ext uri="{BB962C8B-B14F-4D97-AF65-F5344CB8AC3E}">
        <p14:creationId xmlns:p14="http://schemas.microsoft.com/office/powerpoint/2010/main" val="749574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a:xfrm>
            <a:off x="304800" y="1905000"/>
            <a:ext cx="4267200" cy="4434840"/>
          </a:xfrm>
        </p:spPr>
        <p:txBody>
          <a:bodyPr>
            <a:normAutofit fontScale="25000" lnSpcReduction="20000"/>
          </a:bodyPr>
          <a:lstStyle/>
          <a:p>
            <a:pPr>
              <a:lnSpc>
                <a:spcPct val="120000"/>
              </a:lnSpc>
              <a:spcAft>
                <a:spcPts val="1200"/>
              </a:spcAft>
            </a:pPr>
            <a:r>
              <a:rPr lang="en-GB" sz="7200" dirty="0" smtClean="0"/>
              <a:t>The main application of this formula is  in deriving Wien’s </a:t>
            </a:r>
            <a:r>
              <a:rPr lang="en-GB" sz="7200" i="1" dirty="0" smtClean="0"/>
              <a:t>displacement law</a:t>
            </a:r>
            <a:endParaRPr lang="en-GB" sz="7200" dirty="0" smtClean="0"/>
          </a:p>
          <a:p>
            <a:pPr lvl="1">
              <a:lnSpc>
                <a:spcPct val="120000"/>
              </a:lnSpc>
              <a:spcAft>
                <a:spcPts val="1200"/>
              </a:spcAft>
            </a:pPr>
            <a:r>
              <a:rPr lang="en-GB" sz="7200" dirty="0" smtClean="0"/>
              <a:t>This is the wavelength giving the maximum radiative energy at a certain temperature</a:t>
            </a:r>
          </a:p>
          <a:p>
            <a:pPr lvl="1">
              <a:lnSpc>
                <a:spcPct val="120000"/>
              </a:lnSpc>
              <a:spcAft>
                <a:spcPts val="1200"/>
              </a:spcAft>
            </a:pPr>
            <a:r>
              <a:rPr lang="en-GB" sz="7200" dirty="0" smtClean="0"/>
              <a:t>In other words, can we measure the temperature of a star (or the sun) from it’s emission!</a:t>
            </a:r>
          </a:p>
          <a:p>
            <a:pPr>
              <a:lnSpc>
                <a:spcPct val="120000"/>
              </a:lnSpc>
              <a:spcAft>
                <a:spcPts val="1200"/>
              </a:spcAft>
            </a:pPr>
            <a:r>
              <a:rPr lang="en-GB" sz="7200" dirty="0"/>
              <a:t>We need some maths to derive the wavelength at which  the energy emitted is maximum </a:t>
            </a:r>
          </a:p>
          <a:p>
            <a:pPr lvl="1">
              <a:lnSpc>
                <a:spcPct val="120000"/>
              </a:lnSpc>
              <a:spcAft>
                <a:spcPts val="1200"/>
              </a:spcAft>
            </a:pPr>
            <a:r>
              <a:rPr lang="en-GB" sz="7200" dirty="0"/>
              <a:t>Here are the main details. I will leave  you to fill in the </a:t>
            </a:r>
            <a:r>
              <a:rPr lang="en-GB" sz="7200" dirty="0" smtClean="0"/>
              <a:t>gaps </a:t>
            </a:r>
            <a:r>
              <a:rPr lang="en-GB" sz="7200" dirty="0" smtClean="0">
                <a:sym typeface="Wingdings" panose="05000000000000000000" pitchFamily="2" charset="2"/>
              </a:rPr>
              <a:t> </a:t>
            </a:r>
            <a:endParaRPr lang="en-GB" sz="7200" dirty="0"/>
          </a:p>
          <a:p>
            <a:pPr lvl="1">
              <a:lnSpc>
                <a:spcPct val="120000"/>
              </a:lnSpc>
              <a:spcAft>
                <a:spcPts val="1200"/>
              </a:spcAft>
            </a:pPr>
            <a:endParaRPr lang="en-GB" sz="1800" dirty="0" smtClean="0"/>
          </a:p>
          <a:p>
            <a:pPr>
              <a:lnSpc>
                <a:spcPct val="120000"/>
              </a:lnSpc>
            </a:pPr>
            <a:endParaRPr lang="en-GB" sz="24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766433321"/>
              </p:ext>
            </p:extLst>
          </p:nvPr>
        </p:nvGraphicFramePr>
        <p:xfrm>
          <a:off x="5029200" y="2057400"/>
          <a:ext cx="2667000" cy="2413000"/>
        </p:xfrm>
        <a:graphic>
          <a:graphicData uri="http://schemas.openxmlformats.org/presentationml/2006/ole">
            <mc:AlternateContent xmlns:mc="http://schemas.openxmlformats.org/markup-compatibility/2006">
              <mc:Choice xmlns:v="urn:schemas-microsoft-com:vml" Requires="v">
                <p:oleObj spid="_x0000_s16530" name="Equation" r:id="rId4" imgW="1765080" imgH="1828800" progId="Equation.3">
                  <p:embed/>
                </p:oleObj>
              </mc:Choice>
              <mc:Fallback>
                <p:oleObj name="Equation" r:id="rId4" imgW="1765080" imgH="1828800" progId="Equation.3">
                  <p:embed/>
                  <p:pic>
                    <p:nvPicPr>
                      <p:cNvPr id="0" name=""/>
                      <p:cNvPicPr/>
                      <p:nvPr/>
                    </p:nvPicPr>
                    <p:blipFill>
                      <a:blip r:embed="rId5"/>
                      <a:stretch>
                        <a:fillRect/>
                      </a:stretch>
                    </p:blipFill>
                    <p:spPr>
                      <a:xfrm>
                        <a:off x="5029200" y="2057400"/>
                        <a:ext cx="2667000" cy="2413000"/>
                      </a:xfrm>
                      <a:prstGeom prst="rect">
                        <a:avLst/>
                      </a:prstGeom>
                      <a:solidFill>
                        <a:srgbClr val="FFFF00">
                          <a:alpha val="54000"/>
                        </a:srgbClr>
                      </a:solidFill>
                      <a:ln>
                        <a:solidFill>
                          <a:schemeClr val="accent1">
                            <a:shade val="50000"/>
                            <a:satMod val="103000"/>
                          </a:schemeClr>
                        </a:solidFill>
                      </a:ln>
                    </p:spPr>
                  </p:pic>
                </p:oleObj>
              </mc:Fallback>
            </mc:AlternateContent>
          </a:graphicData>
        </a:graphic>
      </p:graphicFrame>
    </p:spTree>
    <p:extLst>
      <p:ext uri="{BB962C8B-B14F-4D97-AF65-F5344CB8AC3E}">
        <p14:creationId xmlns:p14="http://schemas.microsoft.com/office/powerpoint/2010/main" val="391822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a:xfrm>
            <a:off x="304800" y="1905000"/>
            <a:ext cx="4038600" cy="4434840"/>
          </a:xfrm>
        </p:spPr>
        <p:txBody>
          <a:bodyPr>
            <a:normAutofit/>
          </a:bodyPr>
          <a:lstStyle/>
          <a:p>
            <a:pPr>
              <a:spcAft>
                <a:spcPts val="1200"/>
              </a:spcAft>
            </a:pPr>
            <a:r>
              <a:rPr lang="en-GB" sz="2000" dirty="0"/>
              <a:t>T</a:t>
            </a:r>
            <a:r>
              <a:rPr lang="en-GB" sz="2000" dirty="0" smtClean="0"/>
              <a:t>here </a:t>
            </a:r>
            <a:r>
              <a:rPr lang="en-GB" sz="2000" dirty="0"/>
              <a:t>is an inverse relationship between the wavelength of the peak of the emission of a black body and </a:t>
            </a:r>
            <a:r>
              <a:rPr lang="en-GB" sz="2000" dirty="0" smtClean="0"/>
              <a:t>it’s temperature</a:t>
            </a:r>
          </a:p>
          <a:p>
            <a:pPr lvl="1">
              <a:spcAft>
                <a:spcPts val="1200"/>
              </a:spcAft>
            </a:pPr>
            <a:r>
              <a:rPr lang="en-GB" sz="1800" dirty="0" smtClean="0"/>
              <a:t>This is the wavelength giving the maximum radiative energy at a certain temperature</a:t>
            </a:r>
          </a:p>
          <a:p>
            <a:r>
              <a:rPr lang="en-GB" sz="2000" dirty="0" smtClean="0"/>
              <a:t>This is an important relationship in areas such as astrophysics and plasma physics</a:t>
            </a:r>
          </a:p>
        </p:txBody>
      </p:sp>
      <p:sp>
        <p:nvSpPr>
          <p:cNvPr id="5" name="Content Placeholder 2"/>
          <p:cNvSpPr>
            <a:spLocks noGrp="1"/>
          </p:cNvSpPr>
          <p:nvPr>
            <p:ph sz="half" idx="1"/>
          </p:nvPr>
        </p:nvSpPr>
        <p:spPr>
          <a:xfrm>
            <a:off x="4724400" y="685800"/>
            <a:ext cx="4038600" cy="5715000"/>
          </a:xfrm>
        </p:spPr>
        <p:txBody>
          <a:bodyPr>
            <a:normAutofit lnSpcReduction="10000"/>
          </a:bodyPr>
          <a:lstStyle/>
          <a:p>
            <a:pPr>
              <a:spcAft>
                <a:spcPts val="1200"/>
              </a:spcAft>
            </a:pPr>
            <a:r>
              <a:rPr lang="en-GB" sz="2000" dirty="0" smtClean="0"/>
              <a:t>Examples:</a:t>
            </a:r>
          </a:p>
          <a:p>
            <a:pPr lvl="1">
              <a:spcAft>
                <a:spcPts val="1200"/>
              </a:spcAft>
            </a:pPr>
            <a:r>
              <a:rPr lang="en-GB" sz="1800" dirty="0" smtClean="0"/>
              <a:t>A wood </a:t>
            </a:r>
            <a:r>
              <a:rPr lang="en-GB" sz="1800" dirty="0"/>
              <a:t>fire at 1500 K puts out peak radiation at </a:t>
            </a:r>
            <a:r>
              <a:rPr lang="en-GB" sz="1800" dirty="0" smtClean="0"/>
              <a:t>2.9 x 10</a:t>
            </a:r>
            <a:r>
              <a:rPr lang="en-GB" sz="1800" baseline="30000" dirty="0" smtClean="0"/>
              <a:t>-3</a:t>
            </a:r>
            <a:r>
              <a:rPr lang="en-GB" sz="1800" dirty="0" smtClean="0"/>
              <a:t>/1500 ≈2</a:t>
            </a:r>
            <a:r>
              <a:rPr lang="el-GR" sz="1800" dirty="0">
                <a:latin typeface="Arial"/>
                <a:cs typeface="Arial"/>
              </a:rPr>
              <a:t> μ</a:t>
            </a:r>
            <a:r>
              <a:rPr lang="en-GB" sz="1800" dirty="0" smtClean="0">
                <a:latin typeface="Arial"/>
                <a:cs typeface="Arial"/>
              </a:rPr>
              <a:t>m.</a:t>
            </a:r>
            <a:r>
              <a:rPr lang="en-GB" sz="1800" dirty="0" smtClean="0"/>
              <a:t> This </a:t>
            </a:r>
            <a:r>
              <a:rPr lang="en-GB" sz="1800" dirty="0"/>
              <a:t>is far more energy in the infrared than in the visible band, which ends about </a:t>
            </a:r>
            <a:r>
              <a:rPr lang="en-GB" sz="2000" dirty="0" smtClean="0"/>
              <a:t>0.7</a:t>
            </a:r>
            <a:r>
              <a:rPr lang="el-GR" sz="1800" dirty="0">
                <a:latin typeface="Arial"/>
                <a:cs typeface="Arial"/>
              </a:rPr>
              <a:t>μ</a:t>
            </a:r>
            <a:r>
              <a:rPr lang="en-GB" sz="1800" dirty="0" smtClean="0">
                <a:latin typeface="Arial"/>
                <a:cs typeface="Arial"/>
              </a:rPr>
              <a:t>m</a:t>
            </a:r>
          </a:p>
          <a:p>
            <a:pPr lvl="1">
              <a:spcAft>
                <a:spcPts val="600"/>
              </a:spcAft>
            </a:pPr>
            <a:r>
              <a:rPr lang="en-GB" sz="1800" dirty="0" smtClean="0"/>
              <a:t>Mammals </a:t>
            </a:r>
            <a:r>
              <a:rPr lang="en-GB" sz="1800" dirty="0"/>
              <a:t>at roughly 300 K emit peak radiation </a:t>
            </a:r>
            <a:r>
              <a:rPr lang="en-GB" sz="1800" dirty="0" smtClean="0"/>
              <a:t>at about 10 </a:t>
            </a:r>
            <a:r>
              <a:rPr lang="en-GB" sz="1800" dirty="0" err="1"/>
              <a:t>μm</a:t>
            </a:r>
            <a:r>
              <a:rPr lang="en-GB" sz="1800" dirty="0"/>
              <a:t>, in the far </a:t>
            </a:r>
            <a:r>
              <a:rPr lang="en-GB" sz="1800" dirty="0" smtClean="0"/>
              <a:t>infrared</a:t>
            </a:r>
          </a:p>
          <a:p>
            <a:pPr lvl="2">
              <a:spcAft>
                <a:spcPts val="1200"/>
              </a:spcAft>
            </a:pPr>
            <a:r>
              <a:rPr lang="en-GB" sz="1800" dirty="0" smtClean="0"/>
              <a:t>Hence the use of thermal imaging cameras</a:t>
            </a:r>
          </a:p>
          <a:p>
            <a:pPr lvl="1">
              <a:spcAft>
                <a:spcPts val="1200"/>
              </a:spcAft>
            </a:pPr>
            <a:r>
              <a:rPr lang="en-GB" sz="1800" dirty="0" smtClean="0"/>
              <a:t>The </a:t>
            </a:r>
            <a:r>
              <a:rPr lang="en-GB" sz="1800" dirty="0"/>
              <a:t>effective temperature of the Sun is 5778 K. T</a:t>
            </a:r>
            <a:r>
              <a:rPr lang="en-GB" sz="1800" dirty="0" smtClean="0"/>
              <a:t>his </a:t>
            </a:r>
            <a:r>
              <a:rPr lang="en-GB" sz="1800" dirty="0"/>
              <a:t>corresponds to a peak emission at a wavelength of </a:t>
            </a:r>
            <a:r>
              <a:rPr lang="en-GB" sz="1800" dirty="0" smtClean="0"/>
              <a:t>around 5</a:t>
            </a:r>
            <a:r>
              <a:rPr lang="el-GR" sz="1800" dirty="0">
                <a:latin typeface="Arial"/>
                <a:cs typeface="Arial"/>
              </a:rPr>
              <a:t> μ</a:t>
            </a:r>
            <a:r>
              <a:rPr lang="en-GB" sz="1800" dirty="0">
                <a:latin typeface="Arial"/>
                <a:cs typeface="Arial"/>
              </a:rPr>
              <a:t>m</a:t>
            </a:r>
            <a:r>
              <a:rPr lang="en-GB" sz="1800" dirty="0" smtClean="0"/>
              <a:t>. </a:t>
            </a:r>
            <a:r>
              <a:rPr lang="en-GB" sz="1800" dirty="0"/>
              <a:t>This is the wavelength of </a:t>
            </a:r>
            <a:r>
              <a:rPr lang="en-GB" sz="1800"/>
              <a:t>green </a:t>
            </a:r>
            <a:r>
              <a:rPr lang="en-GB" sz="1800" smtClean="0"/>
              <a:t>light</a:t>
            </a:r>
            <a:endParaRPr lang="en-GB" sz="2400" dirty="0" smtClean="0"/>
          </a:p>
        </p:txBody>
      </p:sp>
    </p:spTree>
    <p:extLst>
      <p:ext uri="{BB962C8B-B14F-4D97-AF65-F5344CB8AC3E}">
        <p14:creationId xmlns:p14="http://schemas.microsoft.com/office/powerpoint/2010/main" val="345405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Outline</a:t>
            </a:r>
          </a:p>
        </p:txBody>
      </p:sp>
      <p:sp>
        <p:nvSpPr>
          <p:cNvPr id="3" name="Content Placeholder 2"/>
          <p:cNvSpPr>
            <a:spLocks noGrp="1"/>
          </p:cNvSpPr>
          <p:nvPr>
            <p:ph sz="half" idx="1"/>
          </p:nvPr>
        </p:nvSpPr>
        <p:spPr>
          <a:xfrm>
            <a:off x="457200" y="1920085"/>
            <a:ext cx="4419600" cy="4434840"/>
          </a:xfrm>
        </p:spPr>
        <p:txBody>
          <a:bodyPr>
            <a:normAutofit/>
          </a:bodyPr>
          <a:lstStyle/>
          <a:p>
            <a:r>
              <a:rPr lang="en-GB" dirty="0" smtClean="0"/>
              <a:t>These lectures are ‘interest only’ as assessment is by group assignment (discussed later)</a:t>
            </a:r>
          </a:p>
          <a:p>
            <a:pPr lvl="1"/>
            <a:r>
              <a:rPr lang="en-GB" dirty="0" smtClean="0"/>
              <a:t>So no exam!</a:t>
            </a:r>
          </a:p>
          <a:p>
            <a:r>
              <a:rPr lang="en-GB" dirty="0" smtClean="0"/>
              <a:t>Pre-requisite knowledge?</a:t>
            </a:r>
          </a:p>
          <a:p>
            <a:pPr lvl="1"/>
            <a:r>
              <a:rPr lang="en-GB" dirty="0" smtClean="0"/>
              <a:t>Some basic knowledge of physics (I’m a physicist!)</a:t>
            </a:r>
          </a:p>
          <a:p>
            <a:pPr lvl="2"/>
            <a:r>
              <a:rPr lang="en-GB" dirty="0" smtClean="0"/>
              <a:t>Conservation of  energy is a good starting point!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2190455"/>
            <a:ext cx="42291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028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a:xfrm>
            <a:off x="304800" y="1905000"/>
            <a:ext cx="4038600" cy="4434840"/>
          </a:xfrm>
        </p:spPr>
        <p:txBody>
          <a:bodyPr>
            <a:normAutofit/>
          </a:bodyPr>
          <a:lstStyle/>
          <a:p>
            <a:pPr>
              <a:spcAft>
                <a:spcPts val="600"/>
              </a:spcAft>
            </a:pPr>
            <a:r>
              <a:rPr lang="en-GB" sz="2000" dirty="0" smtClean="0"/>
              <a:t>An alternative formulation of Wien’s law can be obtained by integrating </a:t>
            </a:r>
            <a:r>
              <a:rPr lang="en-GB" sz="2000" i="1" dirty="0" smtClean="0"/>
              <a:t>I</a:t>
            </a:r>
            <a:r>
              <a:rPr lang="en-GB" sz="2000" dirty="0" smtClean="0"/>
              <a:t>(</a:t>
            </a:r>
            <a:r>
              <a:rPr lang="en-GB" sz="2000" i="1" dirty="0" err="1" smtClean="0"/>
              <a:t>v,T</a:t>
            </a:r>
            <a:r>
              <a:rPr lang="en-GB" sz="2000" dirty="0" smtClean="0"/>
              <a:t>) over all frequencies to get the </a:t>
            </a:r>
            <a:r>
              <a:rPr lang="en-GB" sz="2000" i="1" dirty="0" smtClean="0"/>
              <a:t>total</a:t>
            </a:r>
            <a:r>
              <a:rPr lang="en-GB" sz="2000" dirty="0" smtClean="0"/>
              <a:t> energy radiated as a function of temperature</a:t>
            </a:r>
          </a:p>
          <a:p>
            <a:pPr lvl="1">
              <a:spcAft>
                <a:spcPts val="600"/>
              </a:spcAft>
            </a:pPr>
            <a:r>
              <a:rPr lang="en-GB" sz="1600" dirty="0" smtClean="0"/>
              <a:t> </a:t>
            </a:r>
            <a:r>
              <a:rPr lang="en-GB" sz="1800" dirty="0" smtClean="0"/>
              <a:t>Quite advanced calculus  required </a:t>
            </a:r>
            <a:endParaRPr lang="en-GB" sz="1600" dirty="0"/>
          </a:p>
          <a:p>
            <a:pPr lvl="1">
              <a:spcAft>
                <a:spcPts val="1200"/>
              </a:spcAft>
            </a:pPr>
            <a:r>
              <a:rPr lang="en-GB" sz="1800" dirty="0" smtClean="0"/>
              <a:t>The result is the </a:t>
            </a:r>
            <a:r>
              <a:rPr lang="en-GB" sz="1800" i="1" dirty="0" smtClean="0"/>
              <a:t>Stefan-Boltzmann law </a:t>
            </a:r>
            <a:r>
              <a:rPr lang="en-GB" sz="1800" dirty="0" smtClean="0"/>
              <a:t>and is a very simple relationship</a:t>
            </a:r>
          </a:p>
        </p:txBody>
      </p:sp>
      <p:sp>
        <p:nvSpPr>
          <p:cNvPr id="7" name="Rectangle 6"/>
          <p:cNvSpPr/>
          <p:nvPr/>
        </p:nvSpPr>
        <p:spPr>
          <a:xfrm>
            <a:off x="5867400" y="990600"/>
            <a:ext cx="1295400" cy="461665"/>
          </a:xfrm>
          <a:prstGeom prst="rect">
            <a:avLst/>
          </a:prstGeom>
        </p:spPr>
        <p:txBody>
          <a:bodyPr wrap="square">
            <a:spAutoFit/>
          </a:bodyPr>
          <a:lstStyle/>
          <a:p>
            <a:r>
              <a:rPr lang="en-GB" sz="2400" i="1" dirty="0"/>
              <a:t>E</a:t>
            </a:r>
            <a:r>
              <a:rPr lang="en-GB" sz="2400" dirty="0"/>
              <a:t> = σ</a:t>
            </a:r>
            <a:r>
              <a:rPr lang="en-GB" sz="2400" i="1" dirty="0"/>
              <a:t>T</a:t>
            </a:r>
            <a:r>
              <a:rPr lang="en-GB" sz="2400" baseline="30000" dirty="0"/>
              <a:t>4</a:t>
            </a:r>
            <a:endParaRPr lang="en-GB" sz="2400" dirty="0"/>
          </a:p>
        </p:txBody>
      </p:sp>
      <p:sp>
        <p:nvSpPr>
          <p:cNvPr id="8" name="Content Placeholder 2"/>
          <p:cNvSpPr>
            <a:spLocks noGrp="1"/>
          </p:cNvSpPr>
          <p:nvPr>
            <p:ph sz="half" idx="1"/>
          </p:nvPr>
        </p:nvSpPr>
        <p:spPr>
          <a:xfrm>
            <a:off x="4876800" y="1449123"/>
            <a:ext cx="4038600" cy="2681265"/>
          </a:xfrm>
        </p:spPr>
        <p:txBody>
          <a:bodyPr>
            <a:normAutofit fontScale="85000" lnSpcReduction="20000"/>
          </a:bodyPr>
          <a:lstStyle/>
          <a:p>
            <a:pPr>
              <a:lnSpc>
                <a:spcPct val="120000"/>
              </a:lnSpc>
              <a:spcAft>
                <a:spcPts val="600"/>
              </a:spcAft>
            </a:pPr>
            <a:r>
              <a:rPr lang="en-GB" sz="2000" i="1" dirty="0"/>
              <a:t>E</a:t>
            </a:r>
            <a:r>
              <a:rPr lang="en-GB" sz="2000" dirty="0"/>
              <a:t> is the radiant heat energy emitted from a unit area in one second and </a:t>
            </a:r>
            <a:r>
              <a:rPr lang="en-GB" sz="2000" i="1" dirty="0"/>
              <a:t>T</a:t>
            </a:r>
            <a:r>
              <a:rPr lang="en-GB" sz="2000" dirty="0"/>
              <a:t> is the absolute temperature (in degrees </a:t>
            </a:r>
            <a:r>
              <a:rPr lang="en-GB" sz="2000" dirty="0" smtClean="0"/>
              <a:t>K)</a:t>
            </a:r>
          </a:p>
          <a:p>
            <a:pPr>
              <a:lnSpc>
                <a:spcPct val="120000"/>
              </a:lnSpc>
              <a:spcAft>
                <a:spcPts val="600"/>
              </a:spcAft>
            </a:pPr>
            <a:r>
              <a:rPr lang="en-GB" sz="2000" dirty="0"/>
              <a:t>σ</a:t>
            </a:r>
            <a:r>
              <a:rPr lang="en-GB" sz="2000" i="1" dirty="0" smtClean="0"/>
              <a:t>  Stefan-Boltzmann </a:t>
            </a:r>
            <a:r>
              <a:rPr lang="en-GB" sz="2000" dirty="0" smtClean="0"/>
              <a:t>constant (5.67 x 10</a:t>
            </a:r>
            <a:r>
              <a:rPr lang="en-GB" sz="2000" baseline="30000" dirty="0" smtClean="0"/>
              <a:t>-8</a:t>
            </a:r>
            <a:r>
              <a:rPr lang="en-GB" sz="2000" dirty="0" smtClean="0"/>
              <a:t> J s</a:t>
            </a:r>
            <a:r>
              <a:rPr lang="en-GB" sz="2000" baseline="30000" dirty="0" smtClean="0"/>
              <a:t>-1</a:t>
            </a:r>
            <a:r>
              <a:rPr lang="en-GB" sz="2000" dirty="0" smtClean="0"/>
              <a:t> m</a:t>
            </a:r>
            <a:r>
              <a:rPr lang="en-GB" sz="2000" baseline="30000" dirty="0" smtClean="0"/>
              <a:t>-2</a:t>
            </a:r>
            <a:r>
              <a:rPr lang="en-GB" sz="2000" dirty="0" smtClean="0"/>
              <a:t> K</a:t>
            </a:r>
            <a:r>
              <a:rPr lang="en-GB" sz="2000" baseline="30000" dirty="0" smtClean="0"/>
              <a:t>-4</a:t>
            </a:r>
            <a:r>
              <a:rPr lang="en-GB" sz="2000" dirty="0" smtClean="0"/>
              <a:t>)</a:t>
            </a:r>
          </a:p>
          <a:p>
            <a:pPr lvl="1">
              <a:lnSpc>
                <a:spcPct val="120000"/>
              </a:lnSpc>
              <a:spcAft>
                <a:spcPts val="600"/>
              </a:spcAft>
            </a:pPr>
            <a:r>
              <a:rPr lang="en-GB" sz="1800" dirty="0" smtClean="0"/>
              <a:t>It’s not actually a new constant of nature  as it’s expressed in terms of other physical constants</a:t>
            </a:r>
          </a:p>
          <a:p>
            <a:pPr>
              <a:spcAft>
                <a:spcPts val="600"/>
              </a:spcAft>
            </a:pPr>
            <a:endParaRPr lang="en-GB" sz="1800" i="1" dirty="0" smtClean="0"/>
          </a:p>
        </p:txBody>
      </p:sp>
      <p:pic>
        <p:nvPicPr>
          <p:cNvPr id="9" name="Picture 8" descr="FG03_07.JPG                                                    00000169 Kump_IRCD                      BB4ADF31:"/>
          <p:cNvPicPr>
            <a:picLocks noChangeAspect="1" noChangeArrowheads="1"/>
          </p:cNvPicPr>
          <p:nvPr/>
        </p:nvPicPr>
        <p:blipFill>
          <a:blip r:embed="rId2">
            <a:extLst>
              <a:ext uri="{28A0092B-C50C-407E-A947-70E740481C1C}">
                <a14:useLocalDpi xmlns:a14="http://schemas.microsoft.com/office/drawing/2010/main" val="0"/>
              </a:ext>
            </a:extLst>
          </a:blip>
          <a:srcRect l="67500" b="8571"/>
          <a:stretch>
            <a:fillRect/>
          </a:stretch>
        </p:blipFill>
        <p:spPr bwMode="auto">
          <a:xfrm>
            <a:off x="5173662" y="4146325"/>
            <a:ext cx="2682875" cy="238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229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Radiation</a:t>
            </a:r>
          </a:p>
        </p:txBody>
      </p:sp>
      <p:sp>
        <p:nvSpPr>
          <p:cNvPr id="3" name="Content Placeholder 2"/>
          <p:cNvSpPr>
            <a:spLocks noGrp="1"/>
          </p:cNvSpPr>
          <p:nvPr>
            <p:ph sz="half" idx="1"/>
          </p:nvPr>
        </p:nvSpPr>
        <p:spPr>
          <a:xfrm>
            <a:off x="304800" y="1905000"/>
            <a:ext cx="4038600" cy="4434840"/>
          </a:xfrm>
        </p:spPr>
        <p:txBody>
          <a:bodyPr>
            <a:normAutofit fontScale="77500" lnSpcReduction="20000"/>
          </a:bodyPr>
          <a:lstStyle/>
          <a:p>
            <a:pPr>
              <a:lnSpc>
                <a:spcPct val="120000"/>
              </a:lnSpc>
              <a:spcAft>
                <a:spcPts val="600"/>
              </a:spcAft>
            </a:pPr>
            <a:r>
              <a:rPr lang="en-GB" sz="2300" dirty="0" smtClean="0"/>
              <a:t>What all this amounts to </a:t>
            </a:r>
            <a:r>
              <a:rPr lang="en-GB" sz="2300" dirty="0"/>
              <a:t>is that </a:t>
            </a:r>
            <a:r>
              <a:rPr lang="en-GB" sz="2300" dirty="0" smtClean="0"/>
              <a:t>at </a:t>
            </a:r>
            <a:r>
              <a:rPr lang="en-GB" sz="2300" dirty="0"/>
              <a:t>Earth’s average distance from the Sun (about 150 million </a:t>
            </a:r>
            <a:r>
              <a:rPr lang="en-GB" sz="2300" dirty="0" smtClean="0"/>
              <a:t>kilometres</a:t>
            </a:r>
            <a:r>
              <a:rPr lang="en-GB" sz="2300" dirty="0"/>
              <a:t>), the </a:t>
            </a:r>
            <a:r>
              <a:rPr lang="en-GB" sz="2300" dirty="0" smtClean="0"/>
              <a:t>intensity </a:t>
            </a:r>
            <a:r>
              <a:rPr lang="en-GB" sz="2300" dirty="0"/>
              <a:t>of solar energy reaching the top of the atmosphere directly facing the Sun is about 1,360 watts per square </a:t>
            </a:r>
            <a:r>
              <a:rPr lang="en-GB" sz="2300" dirty="0" smtClean="0"/>
              <a:t>meter</a:t>
            </a:r>
          </a:p>
          <a:p>
            <a:pPr lvl="1">
              <a:lnSpc>
                <a:spcPct val="120000"/>
              </a:lnSpc>
              <a:spcAft>
                <a:spcPts val="1200"/>
              </a:spcAft>
            </a:pPr>
            <a:r>
              <a:rPr lang="en-GB" sz="2100" dirty="0"/>
              <a:t>This is </a:t>
            </a:r>
            <a:r>
              <a:rPr lang="en-GB" sz="2100" dirty="0" smtClean="0"/>
              <a:t>often known </a:t>
            </a:r>
            <a:r>
              <a:rPr lang="en-GB" sz="2100" dirty="0"/>
              <a:t>as the total solar </a:t>
            </a:r>
            <a:r>
              <a:rPr lang="en-GB" sz="2100" dirty="0" smtClean="0"/>
              <a:t>irradiance or sometimes the </a:t>
            </a:r>
            <a:r>
              <a:rPr lang="en-GB" sz="2100" dirty="0"/>
              <a:t>insolation </a:t>
            </a:r>
            <a:endParaRPr lang="en-GB" sz="2100" dirty="0" smtClean="0"/>
          </a:p>
          <a:p>
            <a:pPr>
              <a:lnSpc>
                <a:spcPct val="120000"/>
              </a:lnSpc>
              <a:spcAft>
                <a:spcPts val="1200"/>
              </a:spcAft>
            </a:pPr>
            <a:r>
              <a:rPr lang="en-GB" sz="2300" dirty="0" smtClean="0"/>
              <a:t>You could run </a:t>
            </a:r>
            <a:r>
              <a:rPr lang="en-GB" sz="2300" dirty="0"/>
              <a:t>a refrigerator all </a:t>
            </a:r>
            <a:r>
              <a:rPr lang="en-GB" sz="2300" dirty="0" smtClean="0"/>
              <a:t>day with the total solar irradiance falling on 1 square metre in 1 hour</a:t>
            </a:r>
          </a:p>
        </p:txBody>
      </p:sp>
      <p:sp>
        <p:nvSpPr>
          <p:cNvPr id="5" name="Content Placeholder 2"/>
          <p:cNvSpPr>
            <a:spLocks noGrp="1"/>
          </p:cNvSpPr>
          <p:nvPr>
            <p:ph sz="half" idx="1"/>
          </p:nvPr>
        </p:nvSpPr>
        <p:spPr>
          <a:xfrm>
            <a:off x="4724400" y="685800"/>
            <a:ext cx="4038600" cy="5715000"/>
          </a:xfrm>
        </p:spPr>
        <p:txBody>
          <a:bodyPr>
            <a:normAutofit/>
          </a:bodyPr>
          <a:lstStyle/>
          <a:p>
            <a:pPr>
              <a:spcAft>
                <a:spcPts val="600"/>
              </a:spcAft>
            </a:pPr>
            <a:r>
              <a:rPr lang="en-GB" sz="2000" dirty="0" smtClean="0"/>
              <a:t>It’s important to understand  that this is a </a:t>
            </a:r>
            <a:r>
              <a:rPr lang="en-GB" sz="2000" i="1" dirty="0" smtClean="0"/>
              <a:t>maximum</a:t>
            </a:r>
          </a:p>
          <a:p>
            <a:pPr lvl="1">
              <a:spcAft>
                <a:spcPts val="600"/>
              </a:spcAft>
            </a:pPr>
            <a:r>
              <a:rPr lang="en-GB" sz="1600" dirty="0" smtClean="0"/>
              <a:t>For example this assumes that the radiation hits the surface perpendicularly (maximum flux)</a:t>
            </a:r>
          </a:p>
          <a:p>
            <a:pPr lvl="1">
              <a:spcAft>
                <a:spcPts val="600"/>
              </a:spcAft>
            </a:pPr>
            <a:r>
              <a:rPr lang="en-GB" sz="1600" dirty="0" smtClean="0"/>
              <a:t>Also the value varies significantly  with time of day and latitude</a:t>
            </a:r>
          </a:p>
          <a:p>
            <a:pPr lvl="1">
              <a:spcAft>
                <a:spcPts val="600"/>
              </a:spcAft>
            </a:pPr>
            <a:r>
              <a:rPr lang="en-GB" sz="1600" dirty="0"/>
              <a:t>Averaged over the entire planet, the amount of sunlight arriving at the top of Earth’s atmosphere is only </a:t>
            </a:r>
            <a:r>
              <a:rPr lang="en-GB" sz="1600" dirty="0" smtClean="0"/>
              <a:t>1/4 </a:t>
            </a:r>
            <a:r>
              <a:rPr lang="en-GB" sz="1600" dirty="0"/>
              <a:t>of the total solar irradiance, or approximately 340 watts per square meter</a:t>
            </a:r>
            <a:endParaRPr lang="en-GB" sz="1600" dirty="0" smtClean="0"/>
          </a:p>
          <a:p>
            <a:pPr>
              <a:spcAft>
                <a:spcPts val="1200"/>
              </a:spcAft>
            </a:pPr>
            <a:endParaRPr lang="en-GB" sz="2400" dirty="0" smtClean="0"/>
          </a:p>
        </p:txBody>
      </p:sp>
      <p:pic>
        <p:nvPicPr>
          <p:cNvPr id="17411" name="Picture 3" descr="Graphs of solar insolation versus time at different latitu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966" y="4572000"/>
            <a:ext cx="427703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760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81000" y="1945870"/>
            <a:ext cx="4038600" cy="4434840"/>
          </a:xfrm>
        </p:spPr>
        <p:txBody>
          <a:bodyPr>
            <a:normAutofit fontScale="92500" lnSpcReduction="10000"/>
          </a:bodyPr>
          <a:lstStyle/>
          <a:p>
            <a:pPr>
              <a:lnSpc>
                <a:spcPct val="110000"/>
              </a:lnSpc>
            </a:pPr>
            <a:r>
              <a:rPr lang="en-US" altLang="en-US" sz="2000" dirty="0"/>
              <a:t>If </a:t>
            </a:r>
            <a:r>
              <a:rPr lang="en-US" altLang="en-US" sz="2000" dirty="0" smtClean="0"/>
              <a:t>Earth’s temperature </a:t>
            </a:r>
            <a:r>
              <a:rPr lang="en-US" altLang="en-US" sz="2000" dirty="0"/>
              <a:t>is constant, the planet has to be in radiative </a:t>
            </a:r>
            <a:r>
              <a:rPr lang="en-US" altLang="en-US" sz="2000" dirty="0" smtClean="0"/>
              <a:t>balance</a:t>
            </a:r>
          </a:p>
          <a:p>
            <a:pPr>
              <a:lnSpc>
                <a:spcPct val="110000"/>
              </a:lnSpc>
            </a:pPr>
            <a:r>
              <a:rPr lang="en-US" altLang="en-US" sz="2000" dirty="0" smtClean="0"/>
              <a:t>Many complex processes are at work to maintain a constant temperature and these are responsible (amongst other things) for our climate</a:t>
            </a:r>
          </a:p>
          <a:p>
            <a:pPr lvl="1">
              <a:lnSpc>
                <a:spcPct val="110000"/>
              </a:lnSpc>
            </a:pPr>
            <a:r>
              <a:rPr lang="en-US" altLang="en-US" sz="1800" dirty="0" smtClean="0"/>
              <a:t>However, the physical principles at work are basically simple mechanisms of heat transfer</a:t>
            </a:r>
          </a:p>
          <a:p>
            <a:pPr lvl="2"/>
            <a:r>
              <a:rPr lang="en-US" altLang="en-US" sz="1600" dirty="0" smtClean="0"/>
              <a:t>Radiation</a:t>
            </a:r>
          </a:p>
          <a:p>
            <a:pPr lvl="2"/>
            <a:r>
              <a:rPr lang="en-US" altLang="en-US" sz="1600" dirty="0" smtClean="0"/>
              <a:t>Conduction</a:t>
            </a:r>
          </a:p>
          <a:p>
            <a:pPr lvl="2"/>
            <a:r>
              <a:rPr lang="en-US" altLang="en-US" sz="1600" dirty="0" smtClean="0"/>
              <a:t>Convection</a:t>
            </a:r>
          </a:p>
          <a:p>
            <a:pPr lvl="2"/>
            <a:r>
              <a:rPr lang="en-US" altLang="en-US" sz="1600" dirty="0" smtClean="0"/>
              <a:t>Latent heat</a:t>
            </a:r>
            <a:endParaRPr lang="en-US" altLang="en-US" sz="1600" dirty="0"/>
          </a:p>
        </p:txBody>
      </p:sp>
      <p:pic>
        <p:nvPicPr>
          <p:cNvPr id="20483" name="Picture 3" descr="http://www.ces.fau.edu/ces/nasa/images/Energy/ConvetionConductionRadi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258291"/>
            <a:ext cx="3110465" cy="1904999"/>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http://www.ces.fau.edu/ces/nasa/images/Energy/LatentHe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572000"/>
            <a:ext cx="3983182" cy="15597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176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048000" cy="4434840"/>
          </a:xfrm>
        </p:spPr>
        <p:txBody>
          <a:bodyPr>
            <a:normAutofit/>
          </a:bodyPr>
          <a:lstStyle/>
          <a:p>
            <a:r>
              <a:rPr lang="en-US" altLang="en-US" sz="2000" dirty="0"/>
              <a:t>Only </a:t>
            </a:r>
            <a:r>
              <a:rPr lang="en-US" altLang="en-US" sz="2000" dirty="0" smtClean="0"/>
              <a:t>around 50</a:t>
            </a:r>
            <a:r>
              <a:rPr lang="en-US" altLang="en-US" sz="2000" dirty="0"/>
              <a:t>% </a:t>
            </a:r>
            <a:r>
              <a:rPr lang="en-US" altLang="en-US" sz="2000" dirty="0" smtClean="0"/>
              <a:t>of </a:t>
            </a:r>
            <a:r>
              <a:rPr lang="en-US" altLang="en-US" sz="2000" dirty="0"/>
              <a:t>incoming solar radiation gets through the atmosphere to the Earth’s </a:t>
            </a:r>
            <a:r>
              <a:rPr lang="en-US" altLang="en-US" sz="2000" dirty="0" smtClean="0"/>
              <a:t>surface</a:t>
            </a:r>
          </a:p>
          <a:p>
            <a:pPr lvl="1"/>
            <a:r>
              <a:rPr lang="en-US" altLang="en-US" sz="1800" dirty="0" smtClean="0"/>
              <a:t>Around 70% of the radiation is absorbed by Earth </a:t>
            </a:r>
            <a:r>
              <a:rPr lang="en-US" altLang="en-US" sz="1800" dirty="0"/>
              <a:t>and ultimately </a:t>
            </a:r>
            <a:r>
              <a:rPr lang="en-US" altLang="en-US" sz="1800" dirty="0" smtClean="0"/>
              <a:t>returned </a:t>
            </a:r>
            <a:r>
              <a:rPr lang="en-US" altLang="en-US" sz="1800" dirty="0"/>
              <a:t>to space as </a:t>
            </a:r>
            <a:r>
              <a:rPr lang="en-US" altLang="en-US" sz="1800" dirty="0" smtClean="0"/>
              <a:t>IR</a:t>
            </a:r>
          </a:p>
          <a:p>
            <a:pPr lvl="1"/>
            <a:r>
              <a:rPr lang="en-US" altLang="en-US" sz="1800" dirty="0"/>
              <a:t>Energy input = energy output</a:t>
            </a:r>
          </a:p>
          <a:p>
            <a:pPr lvl="1"/>
            <a:endParaRPr lang="en-US" altLang="en-US" sz="1800" dirty="0"/>
          </a:p>
        </p:txBody>
      </p:sp>
      <p:sp>
        <p:nvSpPr>
          <p:cNvPr id="17" name="Oval 7"/>
          <p:cNvSpPr>
            <a:spLocks noChangeArrowheads="1"/>
          </p:cNvSpPr>
          <p:nvPr/>
        </p:nvSpPr>
        <p:spPr bwMode="auto">
          <a:xfrm>
            <a:off x="3886200" y="4724400"/>
            <a:ext cx="706582" cy="381000"/>
          </a:xfrm>
          <a:prstGeom prst="ellipse">
            <a:avLst/>
          </a:prstGeom>
          <a:noFill/>
          <a:ln w="158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48" charset="0"/>
              </a:defRPr>
            </a:lvl1pPr>
            <a:lvl2pPr marL="742950" indent="-285750">
              <a:defRPr sz="2400">
                <a:solidFill>
                  <a:schemeClr val="tx1"/>
                </a:solidFill>
                <a:latin typeface="Times" pitchFamily="48" charset="0"/>
              </a:defRPr>
            </a:lvl2pPr>
            <a:lvl3pPr marL="1143000" indent="-228600">
              <a:defRPr sz="2400">
                <a:solidFill>
                  <a:schemeClr val="tx1"/>
                </a:solidFill>
                <a:latin typeface="Times" pitchFamily="48" charset="0"/>
              </a:defRPr>
            </a:lvl3pPr>
            <a:lvl4pPr marL="1600200" indent="-228600">
              <a:defRPr sz="2400">
                <a:solidFill>
                  <a:schemeClr val="tx1"/>
                </a:solidFill>
                <a:latin typeface="Times" pitchFamily="48" charset="0"/>
              </a:defRPr>
            </a:lvl4pPr>
            <a:lvl5pPr marL="2057400" indent="-228600">
              <a:defRPr sz="2400">
                <a:solidFill>
                  <a:schemeClr val="tx1"/>
                </a:solidFill>
                <a:latin typeface="Times" pitchFamily="48" charset="0"/>
              </a:defRPr>
            </a:lvl5pPr>
            <a:lvl6pPr marL="2514600" indent="-228600" eaLnBrk="0" fontAlgn="base" hangingPunct="0">
              <a:spcBef>
                <a:spcPct val="0"/>
              </a:spcBef>
              <a:spcAft>
                <a:spcPct val="0"/>
              </a:spcAft>
              <a:defRPr sz="2400">
                <a:solidFill>
                  <a:schemeClr val="tx1"/>
                </a:solidFill>
                <a:latin typeface="Times" pitchFamily="48" charset="0"/>
              </a:defRPr>
            </a:lvl6pPr>
            <a:lvl7pPr marL="2971800" indent="-228600" eaLnBrk="0" fontAlgn="base" hangingPunct="0">
              <a:spcBef>
                <a:spcPct val="0"/>
              </a:spcBef>
              <a:spcAft>
                <a:spcPct val="0"/>
              </a:spcAft>
              <a:defRPr sz="2400">
                <a:solidFill>
                  <a:schemeClr val="tx1"/>
                </a:solidFill>
                <a:latin typeface="Times" pitchFamily="48" charset="0"/>
              </a:defRPr>
            </a:lvl7pPr>
            <a:lvl8pPr marL="3429000" indent="-228600" eaLnBrk="0" fontAlgn="base" hangingPunct="0">
              <a:spcBef>
                <a:spcPct val="0"/>
              </a:spcBef>
              <a:spcAft>
                <a:spcPct val="0"/>
              </a:spcAft>
              <a:defRPr sz="2400">
                <a:solidFill>
                  <a:schemeClr val="tx1"/>
                </a:solidFill>
                <a:latin typeface="Times" pitchFamily="48" charset="0"/>
              </a:defRPr>
            </a:lvl8pPr>
            <a:lvl9pPr marL="3886200" indent="-228600" eaLnBrk="0" fontAlgn="base" hangingPunct="0">
              <a:spcBef>
                <a:spcPct val="0"/>
              </a:spcBef>
              <a:spcAft>
                <a:spcPct val="0"/>
              </a:spcAft>
              <a:defRPr sz="2400">
                <a:solidFill>
                  <a:schemeClr val="tx1"/>
                </a:solidFill>
                <a:latin typeface="Times" pitchFamily="48" charset="0"/>
              </a:defRPr>
            </a:lvl9pPr>
          </a:lstStyle>
          <a:p>
            <a:endParaRPr lang="en-GB" altLang="en-US"/>
          </a:p>
        </p:txBody>
      </p:sp>
      <p:sp>
        <p:nvSpPr>
          <p:cNvPr id="18" name="Oval 7"/>
          <p:cNvSpPr>
            <a:spLocks noChangeArrowheads="1"/>
          </p:cNvSpPr>
          <p:nvPr/>
        </p:nvSpPr>
        <p:spPr bwMode="auto">
          <a:xfrm>
            <a:off x="4914900" y="4503882"/>
            <a:ext cx="685800" cy="381000"/>
          </a:xfrm>
          <a:prstGeom prst="ellipse">
            <a:avLst/>
          </a:prstGeom>
          <a:noFill/>
          <a:ln w="158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48" charset="0"/>
              </a:defRPr>
            </a:lvl1pPr>
            <a:lvl2pPr marL="742950" indent="-285750">
              <a:defRPr sz="2400">
                <a:solidFill>
                  <a:schemeClr val="tx1"/>
                </a:solidFill>
                <a:latin typeface="Times" pitchFamily="48" charset="0"/>
              </a:defRPr>
            </a:lvl2pPr>
            <a:lvl3pPr marL="1143000" indent="-228600">
              <a:defRPr sz="2400">
                <a:solidFill>
                  <a:schemeClr val="tx1"/>
                </a:solidFill>
                <a:latin typeface="Times" pitchFamily="48" charset="0"/>
              </a:defRPr>
            </a:lvl3pPr>
            <a:lvl4pPr marL="1600200" indent="-228600">
              <a:defRPr sz="2400">
                <a:solidFill>
                  <a:schemeClr val="tx1"/>
                </a:solidFill>
                <a:latin typeface="Times" pitchFamily="48" charset="0"/>
              </a:defRPr>
            </a:lvl4pPr>
            <a:lvl5pPr marL="2057400" indent="-228600">
              <a:defRPr sz="2400">
                <a:solidFill>
                  <a:schemeClr val="tx1"/>
                </a:solidFill>
                <a:latin typeface="Times" pitchFamily="48" charset="0"/>
              </a:defRPr>
            </a:lvl5pPr>
            <a:lvl6pPr marL="2514600" indent="-228600" eaLnBrk="0" fontAlgn="base" hangingPunct="0">
              <a:spcBef>
                <a:spcPct val="0"/>
              </a:spcBef>
              <a:spcAft>
                <a:spcPct val="0"/>
              </a:spcAft>
              <a:defRPr sz="2400">
                <a:solidFill>
                  <a:schemeClr val="tx1"/>
                </a:solidFill>
                <a:latin typeface="Times" pitchFamily="48" charset="0"/>
              </a:defRPr>
            </a:lvl6pPr>
            <a:lvl7pPr marL="2971800" indent="-228600" eaLnBrk="0" fontAlgn="base" hangingPunct="0">
              <a:spcBef>
                <a:spcPct val="0"/>
              </a:spcBef>
              <a:spcAft>
                <a:spcPct val="0"/>
              </a:spcAft>
              <a:defRPr sz="2400">
                <a:solidFill>
                  <a:schemeClr val="tx1"/>
                </a:solidFill>
                <a:latin typeface="Times" pitchFamily="48" charset="0"/>
              </a:defRPr>
            </a:lvl7pPr>
            <a:lvl8pPr marL="3429000" indent="-228600" eaLnBrk="0" fontAlgn="base" hangingPunct="0">
              <a:spcBef>
                <a:spcPct val="0"/>
              </a:spcBef>
              <a:spcAft>
                <a:spcPct val="0"/>
              </a:spcAft>
              <a:defRPr sz="2400">
                <a:solidFill>
                  <a:schemeClr val="tx1"/>
                </a:solidFill>
                <a:latin typeface="Times" pitchFamily="48" charset="0"/>
              </a:defRPr>
            </a:lvl8pPr>
            <a:lvl9pPr marL="3886200" indent="-228600" eaLnBrk="0" fontAlgn="base" hangingPunct="0">
              <a:spcBef>
                <a:spcPct val="0"/>
              </a:spcBef>
              <a:spcAft>
                <a:spcPct val="0"/>
              </a:spcAft>
              <a:defRPr sz="2400">
                <a:solidFill>
                  <a:schemeClr val="tx1"/>
                </a:solidFill>
                <a:latin typeface="Times" pitchFamily="48" charset="0"/>
              </a:defRPr>
            </a:lvl9pPr>
          </a:lstStyle>
          <a:p>
            <a:endParaRPr lang="en-GB" altLang="en-US"/>
          </a:p>
        </p:txBody>
      </p:sp>
      <p:pic>
        <p:nvPicPr>
          <p:cNvPr id="20482" name="Picture 2" descr="http://www.eoearth.org/files/115701_115800/115731/Reflected_ra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828800"/>
            <a:ext cx="561882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1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048000" cy="4434840"/>
          </a:xfrm>
        </p:spPr>
        <p:txBody>
          <a:bodyPr>
            <a:normAutofit fontScale="92500" lnSpcReduction="10000"/>
          </a:bodyPr>
          <a:lstStyle/>
          <a:p>
            <a:r>
              <a:rPr lang="en-US" altLang="en-US" sz="2000" dirty="0" smtClean="0"/>
              <a:t>There must be an energy balance for the 48% of radiation reaching Earth’s surface</a:t>
            </a:r>
            <a:endParaRPr lang="en-US" altLang="en-US" sz="2000" dirty="0"/>
          </a:p>
          <a:p>
            <a:r>
              <a:rPr lang="en-US" altLang="en-US" sz="2000" dirty="0" smtClean="0"/>
              <a:t>This is emitted through evaporation (25%)</a:t>
            </a:r>
          </a:p>
          <a:p>
            <a:pPr lvl="1"/>
            <a:r>
              <a:rPr lang="en-US" altLang="en-US" sz="1800" dirty="0" smtClean="0"/>
              <a:t>Latent heat</a:t>
            </a:r>
          </a:p>
          <a:p>
            <a:r>
              <a:rPr lang="en-US" altLang="en-US" sz="2000" dirty="0" smtClean="0"/>
              <a:t>Convection (5%)</a:t>
            </a:r>
          </a:p>
          <a:p>
            <a:pPr lvl="1"/>
            <a:r>
              <a:rPr lang="en-US" altLang="en-US" sz="1800" dirty="0" smtClean="0"/>
              <a:t>Heated warm air rising causing air currents</a:t>
            </a:r>
          </a:p>
          <a:p>
            <a:r>
              <a:rPr lang="en-US" altLang="en-US" sz="2000" dirty="0" smtClean="0"/>
              <a:t>Radiation (17%)</a:t>
            </a:r>
          </a:p>
          <a:p>
            <a:pPr lvl="1"/>
            <a:r>
              <a:rPr lang="en-GB" sz="1800" dirty="0"/>
              <a:t>T</a:t>
            </a:r>
            <a:r>
              <a:rPr lang="en-GB" sz="1800" dirty="0" smtClean="0"/>
              <a:t>hermal </a:t>
            </a:r>
            <a:r>
              <a:rPr lang="en-GB" sz="1800" dirty="0"/>
              <a:t>infrared energy (heat) radiated by atoms and molecules on the surface</a:t>
            </a:r>
            <a:endParaRPr lang="en-US" altLang="en-US" sz="1800" dirty="0"/>
          </a:p>
        </p:txBody>
      </p:sp>
      <p:pic>
        <p:nvPicPr>
          <p:cNvPr id="21506" name="Picture 2" descr="http://www.eoearth.org/files/115701_115800/115733/Surface_energy_bal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81200"/>
            <a:ext cx="4860636" cy="336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547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81201"/>
            <a:ext cx="4648200" cy="4876800"/>
          </a:xfrm>
        </p:spPr>
        <p:txBody>
          <a:bodyPr>
            <a:noAutofit/>
          </a:bodyPr>
          <a:lstStyle/>
          <a:p>
            <a:r>
              <a:rPr lang="en-US" altLang="en-US" sz="1600" dirty="0" smtClean="0"/>
              <a:t>We can work out an energy balance also for Earth’s atmosphere which demonstrates the natural  greenhouse effect</a:t>
            </a:r>
          </a:p>
          <a:p>
            <a:pPr lvl="1"/>
            <a:r>
              <a:rPr lang="en-GB" sz="1400" dirty="0"/>
              <a:t>Satellite measurements indicate that the atmosphere radiates thermal infrared energy equivalent to </a:t>
            </a:r>
            <a:r>
              <a:rPr lang="en-GB" sz="1400" dirty="0" smtClean="0"/>
              <a:t>59% of </a:t>
            </a:r>
            <a:r>
              <a:rPr lang="en-GB" sz="1400" dirty="0"/>
              <a:t>the incoming solar </a:t>
            </a:r>
            <a:r>
              <a:rPr lang="en-GB" sz="1400" dirty="0" smtClean="0"/>
              <a:t>energy</a:t>
            </a:r>
          </a:p>
          <a:p>
            <a:pPr lvl="1"/>
            <a:r>
              <a:rPr lang="en-GB" sz="1400" dirty="0"/>
              <a:t>Clouds, aerosols, water </a:t>
            </a:r>
            <a:r>
              <a:rPr lang="en-GB" sz="1400" dirty="0" smtClean="0"/>
              <a:t>vapour</a:t>
            </a:r>
            <a:r>
              <a:rPr lang="en-GB" sz="1400" dirty="0"/>
              <a:t>, and ozone directly absorb </a:t>
            </a:r>
            <a:r>
              <a:rPr lang="en-GB" sz="1400" dirty="0" smtClean="0"/>
              <a:t>23% of </a:t>
            </a:r>
            <a:r>
              <a:rPr lang="en-GB" sz="1400" dirty="0"/>
              <a:t>incoming solar </a:t>
            </a:r>
            <a:r>
              <a:rPr lang="en-GB" sz="1400" dirty="0" smtClean="0"/>
              <a:t>energy</a:t>
            </a:r>
          </a:p>
          <a:p>
            <a:pPr lvl="1"/>
            <a:r>
              <a:rPr lang="en-GB" sz="1400" dirty="0" smtClean="0"/>
              <a:t>Evaporation </a:t>
            </a:r>
            <a:r>
              <a:rPr lang="en-GB" sz="1400" dirty="0"/>
              <a:t>and convection transfer </a:t>
            </a:r>
            <a:r>
              <a:rPr lang="en-GB" sz="1400" dirty="0" smtClean="0"/>
              <a:t>25% </a:t>
            </a:r>
            <a:r>
              <a:rPr lang="en-GB" sz="1400" dirty="0"/>
              <a:t>and </a:t>
            </a:r>
            <a:r>
              <a:rPr lang="en-GB" sz="1400" dirty="0" smtClean="0"/>
              <a:t>5% of incoming </a:t>
            </a:r>
            <a:r>
              <a:rPr lang="en-GB" sz="1400" dirty="0"/>
              <a:t>solar energy from the surface to the </a:t>
            </a:r>
            <a:r>
              <a:rPr lang="en-GB" sz="1400" dirty="0" smtClean="0"/>
              <a:t>atmosphere totalling the </a:t>
            </a:r>
            <a:r>
              <a:rPr lang="en-GB" sz="1400" dirty="0"/>
              <a:t>equivalent of </a:t>
            </a:r>
            <a:r>
              <a:rPr lang="en-GB" sz="1400" dirty="0" smtClean="0"/>
              <a:t>53% of </a:t>
            </a:r>
            <a:r>
              <a:rPr lang="en-GB" sz="1400" dirty="0"/>
              <a:t>the incoming solar energy to the </a:t>
            </a:r>
            <a:r>
              <a:rPr lang="en-GB" sz="1400" dirty="0" smtClean="0"/>
              <a:t>atmosphere</a:t>
            </a:r>
          </a:p>
          <a:p>
            <a:pPr lvl="1"/>
            <a:r>
              <a:rPr lang="en-GB" sz="1400" dirty="0" smtClean="0"/>
              <a:t>The </a:t>
            </a:r>
            <a:r>
              <a:rPr lang="en-GB" sz="1400" dirty="0"/>
              <a:t>remaining </a:t>
            </a:r>
            <a:r>
              <a:rPr lang="en-GB" sz="1400" dirty="0" smtClean="0"/>
              <a:t>5-6% comes from </a:t>
            </a:r>
            <a:r>
              <a:rPr lang="en-GB" sz="1400" dirty="0"/>
              <a:t>the Earth’s </a:t>
            </a:r>
            <a:r>
              <a:rPr lang="en-GB" sz="1400" dirty="0" smtClean="0"/>
              <a:t>surface</a:t>
            </a:r>
          </a:p>
          <a:p>
            <a:pPr lvl="2"/>
            <a:r>
              <a:rPr lang="en-GB" sz="1400" dirty="0" smtClean="0"/>
              <a:t>Absorbed by greenhouse  gases, these greenhouse </a:t>
            </a:r>
            <a:r>
              <a:rPr lang="en-GB" sz="1400" dirty="0"/>
              <a:t>gas molecules radiate heat in all directions, some of it spreads downward and ultimately comes back into contact with the Earth’s surface, where it is </a:t>
            </a:r>
            <a:r>
              <a:rPr lang="en-GB" sz="1400" dirty="0" smtClean="0"/>
              <a:t>absorbed – ‘natural greenhouse’ effect</a:t>
            </a:r>
          </a:p>
          <a:p>
            <a:pPr lvl="1">
              <a:lnSpc>
                <a:spcPct val="120000"/>
              </a:lnSpc>
            </a:pPr>
            <a:endParaRPr lang="en-US" altLang="en-US" sz="1600" dirty="0" smtClean="0"/>
          </a:p>
        </p:txBody>
      </p:sp>
      <p:pic>
        <p:nvPicPr>
          <p:cNvPr id="23554" name="Picture 2" descr="http://www.eoearth.org/files/115701_115800/115742/Atmosphere_energy_bal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695" y="1981201"/>
            <a:ext cx="3601812" cy="327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86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276600" cy="4434840"/>
          </a:xfrm>
        </p:spPr>
        <p:txBody>
          <a:bodyPr>
            <a:noAutofit/>
          </a:bodyPr>
          <a:lstStyle/>
          <a:p>
            <a:r>
              <a:rPr lang="en-US" altLang="en-US" sz="1800" dirty="0"/>
              <a:t>T</a:t>
            </a:r>
            <a:r>
              <a:rPr lang="en-US" altLang="en-US" sz="1800" dirty="0" smtClean="0"/>
              <a:t>he ‘natural’ greenhouse effect is essential to support life</a:t>
            </a:r>
          </a:p>
          <a:p>
            <a:pPr lvl="1"/>
            <a:r>
              <a:rPr lang="en-US" altLang="en-US" sz="1600" dirty="0" smtClean="0"/>
              <a:t>Major </a:t>
            </a:r>
            <a:r>
              <a:rPr lang="en-US" altLang="en-US" sz="1600" dirty="0"/>
              <a:t>role in warming atmosphere</a:t>
            </a:r>
          </a:p>
          <a:p>
            <a:pPr lvl="1"/>
            <a:r>
              <a:rPr lang="en-US" altLang="en-US" sz="1600" dirty="0"/>
              <a:t>Traps heat</a:t>
            </a:r>
          </a:p>
          <a:p>
            <a:pPr lvl="1"/>
            <a:r>
              <a:rPr lang="en-US" altLang="en-US" sz="1600" dirty="0" smtClean="0"/>
              <a:t>Without </a:t>
            </a:r>
            <a:r>
              <a:rPr lang="en-US" altLang="en-US" sz="1600" dirty="0"/>
              <a:t>greenhouse gases, planet would be much colder (~ -20</a:t>
            </a:r>
            <a:r>
              <a:rPr lang="en-US" altLang="en-US" sz="1600" baseline="30000" dirty="0"/>
              <a:t>o</a:t>
            </a:r>
            <a:r>
              <a:rPr lang="en-US" altLang="en-US" sz="1600" dirty="0"/>
              <a:t>C</a:t>
            </a:r>
            <a:r>
              <a:rPr lang="en-US" altLang="en-US" sz="1600" dirty="0" smtClean="0"/>
              <a:t>)</a:t>
            </a:r>
          </a:p>
          <a:p>
            <a:r>
              <a:rPr lang="en-US" altLang="en-US" sz="1800" dirty="0" smtClean="0"/>
              <a:t>Note that ‘greenhouse’ is an unfortunate term</a:t>
            </a:r>
          </a:p>
          <a:p>
            <a:pPr lvl="1"/>
            <a:r>
              <a:rPr lang="en-US" altLang="en-US" sz="1600" dirty="0" smtClean="0"/>
              <a:t>Real  greenhouses suppress  convection through the glass whereas the  ‘greenhouse  effect’ is all about radiated heat</a:t>
            </a:r>
          </a:p>
        </p:txBody>
      </p:sp>
      <p:pic>
        <p:nvPicPr>
          <p:cNvPr id="19458" name="Picture 2" descr="graphic showing the greenhouse gas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86000"/>
            <a:ext cx="5000625"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77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81200"/>
            <a:ext cx="4267200" cy="4434840"/>
          </a:xfrm>
        </p:spPr>
        <p:txBody>
          <a:bodyPr>
            <a:normAutofit fontScale="92500" lnSpcReduction="20000"/>
          </a:bodyPr>
          <a:lstStyle/>
          <a:p>
            <a:pPr>
              <a:lnSpc>
                <a:spcPct val="110000"/>
              </a:lnSpc>
            </a:pPr>
            <a:r>
              <a:rPr lang="en-US" altLang="en-US" sz="2100" dirty="0" smtClean="0"/>
              <a:t>Incidentally, this explains the  importance of the O</a:t>
            </a:r>
            <a:r>
              <a:rPr lang="en-US" altLang="en-US" sz="2100" baseline="-25000" dirty="0" smtClean="0"/>
              <a:t>3</a:t>
            </a:r>
            <a:r>
              <a:rPr lang="en-US" altLang="en-US" sz="2100" dirty="0" smtClean="0"/>
              <a:t> layer</a:t>
            </a:r>
            <a:endParaRPr lang="en-US" altLang="en-US" sz="2100" dirty="0"/>
          </a:p>
          <a:p>
            <a:pPr lvl="1">
              <a:lnSpc>
                <a:spcPct val="110000"/>
              </a:lnSpc>
            </a:pPr>
            <a:r>
              <a:rPr lang="en-US" altLang="en-US" sz="2100" dirty="0" smtClean="0"/>
              <a:t>Absorption takes place in the O</a:t>
            </a:r>
            <a:r>
              <a:rPr lang="en-US" altLang="en-US" sz="2100" baseline="-25000" dirty="0"/>
              <a:t>3 </a:t>
            </a:r>
            <a:r>
              <a:rPr lang="en-US" altLang="en-US" sz="2100" dirty="0" smtClean="0"/>
              <a:t>layer</a:t>
            </a:r>
            <a:endParaRPr lang="en-US" altLang="en-US" sz="2100" baseline="-25000" dirty="0" smtClean="0"/>
          </a:p>
          <a:p>
            <a:pPr lvl="1">
              <a:lnSpc>
                <a:spcPct val="110000"/>
              </a:lnSpc>
            </a:pPr>
            <a:r>
              <a:rPr lang="en-US" altLang="en-US" sz="2100" dirty="0" smtClean="0"/>
              <a:t>A depleted O</a:t>
            </a:r>
            <a:r>
              <a:rPr lang="en-US" altLang="en-US" sz="2100" baseline="-25000" dirty="0" smtClean="0"/>
              <a:t>3 </a:t>
            </a:r>
            <a:r>
              <a:rPr lang="en-US" altLang="en-US" sz="2100" dirty="0" smtClean="0"/>
              <a:t> layer is very harmful to humans </a:t>
            </a:r>
          </a:p>
          <a:p>
            <a:pPr lvl="1">
              <a:lnSpc>
                <a:spcPct val="110000"/>
              </a:lnSpc>
            </a:pPr>
            <a:r>
              <a:rPr lang="en-GB" sz="2100" dirty="0"/>
              <a:t>The size of </a:t>
            </a:r>
            <a:r>
              <a:rPr lang="en-GB" sz="2100" dirty="0" smtClean="0"/>
              <a:t>the  </a:t>
            </a:r>
            <a:r>
              <a:rPr lang="en-GB" sz="2100" dirty="0"/>
              <a:t>Antarctic </a:t>
            </a:r>
            <a:r>
              <a:rPr lang="en-GB" sz="2100" dirty="0" smtClean="0"/>
              <a:t> ozone </a:t>
            </a:r>
            <a:r>
              <a:rPr lang="en-GB" sz="2100" dirty="0"/>
              <a:t>hole reached 11.1 million square miles on September 24, 2003, slightly larger than the North American </a:t>
            </a:r>
            <a:r>
              <a:rPr lang="en-GB" sz="2100" dirty="0" smtClean="0"/>
              <a:t>continent</a:t>
            </a:r>
          </a:p>
          <a:p>
            <a:pPr lvl="1">
              <a:lnSpc>
                <a:spcPct val="110000"/>
              </a:lnSpc>
            </a:pPr>
            <a:r>
              <a:rPr lang="en-GB" altLang="en-US" sz="2100" dirty="0" smtClean="0"/>
              <a:t>Check out </a:t>
            </a:r>
            <a:r>
              <a:rPr lang="en-GB" altLang="en-US" sz="2100" dirty="0" err="1" smtClean="0"/>
              <a:t>Nasa’s</a:t>
            </a:r>
            <a:r>
              <a:rPr lang="en-GB" altLang="en-US" sz="2100" dirty="0" smtClean="0"/>
              <a:t> ozone watch  web site for up to date animations</a:t>
            </a:r>
          </a:p>
          <a:p>
            <a:pPr lvl="2"/>
            <a:r>
              <a:rPr lang="en-GB" altLang="en-US" sz="1800" dirty="0">
                <a:hlinkClick r:id="rId2"/>
              </a:rPr>
              <a:t>http://ozonewatch.gsfc.nasa.gov</a:t>
            </a:r>
            <a:r>
              <a:rPr lang="en-GB" altLang="en-US" sz="1800" dirty="0" smtClean="0">
                <a:hlinkClick r:id="rId2"/>
              </a:rPr>
              <a:t>/</a:t>
            </a:r>
            <a:r>
              <a:rPr lang="en-GB" altLang="en-US" sz="1800" dirty="0" smtClean="0"/>
              <a:t> </a:t>
            </a:r>
          </a:p>
          <a:p>
            <a:pPr lvl="1"/>
            <a:endParaRPr lang="en-US" altLang="en-US" sz="1800" dirty="0"/>
          </a:p>
        </p:txBody>
      </p:sp>
      <p:pic>
        <p:nvPicPr>
          <p:cNvPr id="17410" name="Picture 2" descr="http://www.nasa.gov/centers/goddard/images/content/94274main_02-03ma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90800"/>
            <a:ext cx="4261556"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70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883796" cy="4434840"/>
          </a:xfrm>
        </p:spPr>
        <p:txBody>
          <a:bodyPr>
            <a:noAutofit/>
          </a:bodyPr>
          <a:lstStyle/>
          <a:p>
            <a:pPr>
              <a:spcBef>
                <a:spcPts val="0"/>
              </a:spcBef>
            </a:pPr>
            <a:r>
              <a:rPr lang="en-US" altLang="en-US" sz="1600" dirty="0" smtClean="0"/>
              <a:t>It’s worth mentioning the man-made greenhouse effect</a:t>
            </a:r>
          </a:p>
          <a:p>
            <a:pPr>
              <a:spcBef>
                <a:spcPts val="0"/>
              </a:spcBef>
            </a:pPr>
            <a:r>
              <a:rPr lang="en-GB" sz="1600" dirty="0" smtClean="0"/>
              <a:t>About 17% of incoming solar radiation is radiated by Earth’s surface </a:t>
            </a:r>
          </a:p>
          <a:p>
            <a:pPr lvl="1">
              <a:spcBef>
                <a:spcPts val="0"/>
              </a:spcBef>
            </a:pPr>
            <a:r>
              <a:rPr lang="en-GB" sz="1400" dirty="0" smtClean="0"/>
              <a:t>Of this, 12% escapes into  space and 5-6% is captured by greenhouse gases and re-radiated in all directions</a:t>
            </a:r>
          </a:p>
          <a:p>
            <a:pPr lvl="1">
              <a:spcBef>
                <a:spcPts val="0"/>
              </a:spcBef>
            </a:pPr>
            <a:r>
              <a:rPr lang="en-GB" sz="1400" dirty="0" smtClean="0"/>
              <a:t>This is a fine energy balance which keeps a stable  temperature on Earth</a:t>
            </a:r>
          </a:p>
          <a:p>
            <a:pPr>
              <a:spcBef>
                <a:spcPts val="0"/>
              </a:spcBef>
            </a:pPr>
            <a:r>
              <a:rPr lang="en-GB" sz="1600" dirty="0" smtClean="0"/>
              <a:t>There are many man made phenomena which effect this energy balance and hence Earth’s surface temperature</a:t>
            </a:r>
          </a:p>
          <a:p>
            <a:pPr lvl="1">
              <a:spcBef>
                <a:spcPts val="0"/>
              </a:spcBef>
            </a:pPr>
            <a:r>
              <a:rPr lang="en-GB" sz="1400" dirty="0"/>
              <a:t>P</a:t>
            </a:r>
            <a:r>
              <a:rPr lang="en-GB" sz="1400" dirty="0" smtClean="0"/>
              <a:t>ollution </a:t>
            </a:r>
            <a:r>
              <a:rPr lang="en-GB" sz="1400" dirty="0"/>
              <a:t>(aerosols), which absorb and reflect incoming </a:t>
            </a:r>
            <a:r>
              <a:rPr lang="en-GB" sz="1400" dirty="0" smtClean="0"/>
              <a:t>sunlight </a:t>
            </a:r>
          </a:p>
          <a:p>
            <a:pPr lvl="1">
              <a:spcBef>
                <a:spcPts val="0"/>
              </a:spcBef>
            </a:pPr>
            <a:r>
              <a:rPr lang="en-GB" sz="1400" dirty="0"/>
              <a:t>D</a:t>
            </a:r>
            <a:r>
              <a:rPr lang="en-GB" sz="1400" dirty="0" smtClean="0"/>
              <a:t>eforestation</a:t>
            </a:r>
            <a:r>
              <a:rPr lang="en-GB" sz="1400" dirty="0"/>
              <a:t>, which changes how the surface reflects and absorbs </a:t>
            </a:r>
            <a:r>
              <a:rPr lang="en-GB" sz="1400" dirty="0" smtClean="0"/>
              <a:t>sunlight </a:t>
            </a:r>
          </a:p>
          <a:p>
            <a:pPr lvl="1">
              <a:spcBef>
                <a:spcPts val="0"/>
              </a:spcBef>
            </a:pPr>
            <a:r>
              <a:rPr lang="en-GB" sz="1400" dirty="0" smtClean="0"/>
              <a:t>The rising </a:t>
            </a:r>
            <a:r>
              <a:rPr lang="en-GB" sz="1400" dirty="0"/>
              <a:t>concentration of atmospheric carbon dioxide and other greenhouse gases, which decrease heat radiated to space</a:t>
            </a:r>
            <a:endParaRPr lang="en-US" altLang="en-US" sz="1400" dirty="0" smtClean="0"/>
          </a:p>
        </p:txBody>
      </p:sp>
      <p:pic>
        <p:nvPicPr>
          <p:cNvPr id="27651" name="Picture 3" descr="Photograph illustrating forcing due to changes in snow and ice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139" y="2082801"/>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Photograph illustrating  greenhouse gas forc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057399"/>
            <a:ext cx="20574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Graph of energy absorption of atmospheric carbon dioxide and water vap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596" y="4861517"/>
            <a:ext cx="4955403" cy="8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110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91"/>
            <a:ext cx="8229600" cy="1143000"/>
          </a:xfrm>
        </p:spPr>
        <p:txBody>
          <a:bodyPr/>
          <a:lstStyle/>
          <a:p>
            <a:r>
              <a:rPr lang="en-GB" dirty="0" smtClean="0"/>
              <a:t>Earth’s Energy Balance</a:t>
            </a:r>
            <a:endParaRPr lang="en-GB" dirty="0"/>
          </a:p>
        </p:txBody>
      </p:sp>
      <p:sp>
        <p:nvSpPr>
          <p:cNvPr id="3" name="Content Placeholder 2"/>
          <p:cNvSpPr>
            <a:spLocks noGrp="1"/>
          </p:cNvSpPr>
          <p:nvPr>
            <p:ph sz="half" idx="1"/>
          </p:nvPr>
        </p:nvSpPr>
        <p:spPr>
          <a:xfrm>
            <a:off x="304800" y="1945870"/>
            <a:ext cx="3657600" cy="4434840"/>
          </a:xfrm>
        </p:spPr>
        <p:txBody>
          <a:bodyPr>
            <a:normAutofit fontScale="85000" lnSpcReduction="10000"/>
          </a:bodyPr>
          <a:lstStyle/>
          <a:p>
            <a:pPr>
              <a:lnSpc>
                <a:spcPct val="120000"/>
              </a:lnSpc>
            </a:pPr>
            <a:r>
              <a:rPr lang="en-GB" sz="2000" dirty="0" smtClean="0"/>
              <a:t>Effectively the energy imbalance changes the temperature</a:t>
            </a:r>
          </a:p>
          <a:p>
            <a:pPr lvl="1">
              <a:lnSpc>
                <a:spcPct val="110000"/>
              </a:lnSpc>
            </a:pPr>
            <a:r>
              <a:rPr lang="en-GB" sz="1800" dirty="0" smtClean="0"/>
              <a:t>However, remember the Stefan-Boltzmann  law</a:t>
            </a:r>
          </a:p>
          <a:p>
            <a:pPr lvl="1">
              <a:lnSpc>
                <a:spcPct val="110000"/>
              </a:lnSpc>
            </a:pPr>
            <a:endParaRPr lang="en-GB" sz="1800" dirty="0"/>
          </a:p>
          <a:p>
            <a:pPr marL="393192" lvl="1" indent="0">
              <a:lnSpc>
                <a:spcPct val="110000"/>
              </a:lnSpc>
              <a:buNone/>
            </a:pPr>
            <a:endParaRPr lang="en-GB" sz="1800" dirty="0" smtClean="0"/>
          </a:p>
          <a:p>
            <a:pPr lvl="1">
              <a:lnSpc>
                <a:spcPct val="110000"/>
              </a:lnSpc>
            </a:pPr>
            <a:r>
              <a:rPr lang="en-GB" sz="1800" dirty="0" smtClean="0"/>
              <a:t>Changes in temperature are negligible because of the 4</a:t>
            </a:r>
            <a:r>
              <a:rPr lang="en-GB" sz="1800" baseline="30000" dirty="0" smtClean="0"/>
              <a:t>th</a:t>
            </a:r>
            <a:r>
              <a:rPr lang="en-GB" sz="1800" dirty="0" smtClean="0"/>
              <a:t> power </a:t>
            </a:r>
          </a:p>
          <a:p>
            <a:pPr lvl="1">
              <a:lnSpc>
                <a:spcPct val="110000"/>
              </a:lnSpc>
            </a:pPr>
            <a:r>
              <a:rPr lang="en-GB" sz="1800" dirty="0"/>
              <a:t>Global average surface temperature has risen between 0.6 and </a:t>
            </a:r>
            <a:r>
              <a:rPr lang="en-GB" sz="1800" dirty="0" smtClean="0"/>
              <a:t>0.9K in </a:t>
            </a:r>
            <a:r>
              <a:rPr lang="en-GB" sz="1800" dirty="0"/>
              <a:t>the past </a:t>
            </a:r>
            <a:r>
              <a:rPr lang="en-GB" sz="1800" dirty="0" smtClean="0"/>
              <a:t>century</a:t>
            </a:r>
          </a:p>
          <a:p>
            <a:pPr lvl="1">
              <a:lnSpc>
                <a:spcPct val="110000"/>
              </a:lnSpc>
            </a:pPr>
            <a:r>
              <a:rPr lang="en-GB" sz="1800" dirty="0" smtClean="0"/>
              <a:t>The  concern is continued and increasing concentrations of greenhouse gases</a:t>
            </a:r>
          </a:p>
        </p:txBody>
      </p:sp>
      <p:sp>
        <p:nvSpPr>
          <p:cNvPr id="4" name="TextBox 3"/>
          <p:cNvSpPr txBox="1"/>
          <p:nvPr/>
        </p:nvSpPr>
        <p:spPr>
          <a:xfrm>
            <a:off x="6523182" y="990600"/>
            <a:ext cx="2590800" cy="646331"/>
          </a:xfrm>
          <a:prstGeom prst="rect">
            <a:avLst/>
          </a:prstGeom>
          <a:noFill/>
        </p:spPr>
        <p:txBody>
          <a:bodyPr wrap="square" rtlCol="0">
            <a:spAutoFit/>
          </a:bodyPr>
          <a:lstStyle/>
          <a:p>
            <a:r>
              <a:rPr lang="en-GB" dirty="0" smtClean="0">
                <a:solidFill>
                  <a:schemeClr val="accent1">
                    <a:lumMod val="75000"/>
                  </a:schemeClr>
                </a:solidFill>
              </a:rPr>
              <a:t>Man made reduction 12% -&gt; ~11%</a:t>
            </a:r>
            <a:endParaRPr lang="en-GB" dirty="0">
              <a:solidFill>
                <a:schemeClr val="accent1">
                  <a:lumMod val="75000"/>
                </a:schemeClr>
              </a:solidFill>
            </a:endParaRPr>
          </a:p>
        </p:txBody>
      </p:sp>
      <p:sp>
        <p:nvSpPr>
          <p:cNvPr id="12" name="Rectangle 11"/>
          <p:cNvSpPr/>
          <p:nvPr/>
        </p:nvSpPr>
        <p:spPr>
          <a:xfrm>
            <a:off x="1524000" y="3113620"/>
            <a:ext cx="1304925" cy="369332"/>
          </a:xfrm>
          <a:prstGeom prst="rect">
            <a:avLst/>
          </a:prstGeom>
        </p:spPr>
        <p:txBody>
          <a:bodyPr wrap="square">
            <a:spAutoFit/>
          </a:bodyPr>
          <a:lstStyle/>
          <a:p>
            <a:r>
              <a:rPr lang="en-GB" i="1" dirty="0"/>
              <a:t>E</a:t>
            </a:r>
            <a:r>
              <a:rPr lang="en-GB" dirty="0"/>
              <a:t> = σ</a:t>
            </a:r>
            <a:r>
              <a:rPr lang="en-GB" i="1" dirty="0"/>
              <a:t>T</a:t>
            </a:r>
            <a:r>
              <a:rPr lang="en-GB" baseline="30000" dirty="0"/>
              <a:t>4</a:t>
            </a:r>
            <a:endParaRPr lang="en-GB" dirty="0"/>
          </a:p>
        </p:txBody>
      </p:sp>
      <p:pic>
        <p:nvPicPr>
          <p:cNvPr id="28675" name="Picture 3" descr="http://blogs.edf.org/climate411/wp-content/files/2007/06/last_1000_ye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618182"/>
            <a:ext cx="336452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eoearth.org/files/115701_115800/115742/Atmosphere_energy_bal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580" y="1752600"/>
            <a:ext cx="2992212" cy="272204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7086600" y="1629788"/>
            <a:ext cx="442192" cy="50381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836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Outline</a:t>
            </a:r>
            <a:endParaRPr lang="en-GB" dirty="0"/>
          </a:p>
        </p:txBody>
      </p:sp>
      <p:sp>
        <p:nvSpPr>
          <p:cNvPr id="3" name="Content Placeholder 2"/>
          <p:cNvSpPr>
            <a:spLocks noGrp="1"/>
          </p:cNvSpPr>
          <p:nvPr>
            <p:ph idx="1"/>
          </p:nvPr>
        </p:nvSpPr>
        <p:spPr/>
        <p:txBody>
          <a:bodyPr/>
          <a:lstStyle/>
          <a:p>
            <a:r>
              <a:rPr lang="en-GB" dirty="0" smtClean="0"/>
              <a:t>2 lectures spanning 3 </a:t>
            </a:r>
            <a:r>
              <a:rPr lang="en-GB" dirty="0" smtClean="0"/>
              <a:t>double lecture sessions in this time </a:t>
            </a:r>
            <a:r>
              <a:rPr lang="en-GB" dirty="0" smtClean="0"/>
              <a:t>slot.</a:t>
            </a:r>
            <a:endParaRPr lang="en-GB" dirty="0" smtClean="0"/>
          </a:p>
          <a:p>
            <a:pPr lvl="1"/>
            <a:r>
              <a:rPr lang="en-GB" dirty="0" smtClean="0"/>
              <a:t>Lecture 1: Earth’s Energy </a:t>
            </a:r>
            <a:r>
              <a:rPr lang="en-GB" dirty="0"/>
              <a:t>B</a:t>
            </a:r>
            <a:r>
              <a:rPr lang="en-GB" dirty="0" smtClean="0"/>
              <a:t>udget </a:t>
            </a:r>
            <a:r>
              <a:rPr lang="en-GB" dirty="0"/>
              <a:t>and </a:t>
            </a:r>
            <a:r>
              <a:rPr lang="en-GB" dirty="0" smtClean="0"/>
              <a:t>Global </a:t>
            </a:r>
            <a:r>
              <a:rPr lang="en-GB" dirty="0"/>
              <a:t>E</a:t>
            </a:r>
            <a:r>
              <a:rPr lang="en-GB" dirty="0" smtClean="0"/>
              <a:t>nergy </a:t>
            </a:r>
            <a:r>
              <a:rPr lang="en-GB" dirty="0"/>
              <a:t>R</a:t>
            </a:r>
            <a:r>
              <a:rPr lang="en-GB" dirty="0" smtClean="0"/>
              <a:t>esources</a:t>
            </a:r>
            <a:endParaRPr lang="en-GB" dirty="0"/>
          </a:p>
          <a:p>
            <a:pPr lvl="1"/>
            <a:r>
              <a:rPr lang="en-GB" dirty="0" smtClean="0"/>
              <a:t>Lecture 2: </a:t>
            </a:r>
            <a:r>
              <a:rPr lang="en-GB" dirty="0"/>
              <a:t>Electrical </a:t>
            </a:r>
            <a:r>
              <a:rPr lang="en-GB" dirty="0" smtClean="0"/>
              <a:t>Energy </a:t>
            </a:r>
            <a:r>
              <a:rPr lang="en-GB" dirty="0" smtClean="0"/>
              <a:t>Generation and Future Energy Challenges</a:t>
            </a:r>
            <a:endParaRPr lang="en-GB" dirty="0"/>
          </a:p>
        </p:txBody>
      </p:sp>
    </p:spTree>
    <p:extLst>
      <p:ext uri="{BB962C8B-B14F-4D97-AF65-F5344CB8AC3E}">
        <p14:creationId xmlns:p14="http://schemas.microsoft.com/office/powerpoint/2010/main" val="538985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a:t>CO</a:t>
            </a:r>
            <a:r>
              <a:rPr lang="en-GB" sz="4400" baseline="-25000" dirty="0"/>
              <a:t>2</a:t>
            </a:r>
            <a:r>
              <a:rPr lang="en-GB" sz="4400" dirty="0"/>
              <a:t> Emissions and Climate Change</a:t>
            </a:r>
          </a:p>
        </p:txBody>
      </p:sp>
      <p:sp>
        <p:nvSpPr>
          <p:cNvPr id="2" name="Content Placeholder 1"/>
          <p:cNvSpPr>
            <a:spLocks noGrp="1"/>
          </p:cNvSpPr>
          <p:nvPr>
            <p:ph sz="half" idx="1"/>
          </p:nvPr>
        </p:nvSpPr>
        <p:spPr>
          <a:xfrm>
            <a:off x="228600" y="1893455"/>
            <a:ext cx="8382000" cy="827314"/>
          </a:xfrm>
        </p:spPr>
        <p:txBody>
          <a:bodyPr>
            <a:noAutofit/>
          </a:bodyPr>
          <a:lstStyle/>
          <a:p>
            <a:r>
              <a:rPr lang="en-GB" altLang="en-US" sz="1700" dirty="0" smtClean="0"/>
              <a:t>Global warming will impact our weather patterns, affect global ecosystems, cause rising sea levels (as is happening already) leading to coastal low lying areas and impact large numbers of people</a:t>
            </a:r>
          </a:p>
          <a:p>
            <a:r>
              <a:rPr lang="en-GB" sz="1700" dirty="0"/>
              <a:t>Since 1993, NASA satellites have shown that sea levels are rising more quickly, about 3 </a:t>
            </a:r>
            <a:r>
              <a:rPr lang="en-GB" sz="1700" dirty="0" smtClean="0"/>
              <a:t>millimetres </a:t>
            </a:r>
            <a:r>
              <a:rPr lang="en-GB" sz="1700" dirty="0"/>
              <a:t>per year, for a total sea level rise of 48 </a:t>
            </a:r>
            <a:r>
              <a:rPr lang="en-GB" sz="1700" dirty="0" smtClean="0"/>
              <a:t>millimetres between </a:t>
            </a:r>
            <a:r>
              <a:rPr lang="en-GB" sz="1700" dirty="0"/>
              <a:t>1993 and 2009</a:t>
            </a:r>
            <a:endParaRPr lang="en-US" altLang="en-US" sz="17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4267201"/>
            <a:ext cx="4285677" cy="1323898"/>
          </a:xfrm>
          <a:prstGeom prst="rect">
            <a:avLst/>
          </a:prstGeom>
        </p:spPr>
      </p:pic>
      <p:pic>
        <p:nvPicPr>
          <p:cNvPr id="6" name="ab6jV4VBWZE"/>
          <p:cNvPicPr>
            <a:picLocks noRot="1" noChangeAspect="1"/>
          </p:cNvPicPr>
          <p:nvPr>
            <a:videoFile r:link="rId1"/>
          </p:nvPr>
        </p:nvPicPr>
        <p:blipFill>
          <a:blip r:embed="rId5"/>
          <a:stretch>
            <a:fillRect/>
          </a:stretch>
        </p:blipFill>
        <p:spPr>
          <a:xfrm>
            <a:off x="4419600" y="3733799"/>
            <a:ext cx="4572000" cy="2571750"/>
          </a:xfrm>
          <a:prstGeom prst="rect">
            <a:avLst/>
          </a:prstGeom>
        </p:spPr>
      </p:pic>
      <p:sp>
        <p:nvSpPr>
          <p:cNvPr id="3" name="TextBox 2"/>
          <p:cNvSpPr txBox="1"/>
          <p:nvPr/>
        </p:nvSpPr>
        <p:spPr>
          <a:xfrm>
            <a:off x="314038" y="5843884"/>
            <a:ext cx="3733800" cy="923330"/>
          </a:xfrm>
          <a:prstGeom prst="rect">
            <a:avLst/>
          </a:prstGeom>
          <a:noFill/>
        </p:spPr>
        <p:txBody>
          <a:bodyPr wrap="square" rtlCol="0">
            <a:spAutoFit/>
          </a:bodyPr>
          <a:lstStyle/>
          <a:p>
            <a:r>
              <a:rPr lang="en-GB" dirty="0">
                <a:hlinkClick r:id="rId6"/>
              </a:rPr>
              <a:t>https://</a:t>
            </a:r>
            <a:r>
              <a:rPr lang="en-GB" dirty="0" smtClean="0">
                <a:hlinkClick r:id="rId6"/>
              </a:rPr>
              <a:t>www.youtube.com/watch?feature=player_embedded&amp;v=ab6jV4VBWZE</a:t>
            </a:r>
            <a:r>
              <a:rPr lang="en-GB" dirty="0" smtClean="0"/>
              <a:t> </a:t>
            </a:r>
            <a:endParaRPr lang="en-GB" dirty="0"/>
          </a:p>
        </p:txBody>
      </p:sp>
    </p:spTree>
    <p:extLst>
      <p:ext uri="{BB962C8B-B14F-4D97-AF65-F5344CB8AC3E}">
        <p14:creationId xmlns:p14="http://schemas.microsoft.com/office/powerpoint/2010/main" val="3404809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a:t>CO</a:t>
            </a:r>
            <a:r>
              <a:rPr lang="en-GB" sz="4400" baseline="-25000" dirty="0"/>
              <a:t>2</a:t>
            </a:r>
            <a:r>
              <a:rPr lang="en-GB" sz="4400" dirty="0"/>
              <a:t> Emissions and Climate Change</a:t>
            </a:r>
          </a:p>
        </p:txBody>
      </p:sp>
      <p:sp>
        <p:nvSpPr>
          <p:cNvPr id="2" name="Content Placeholder 1"/>
          <p:cNvSpPr>
            <a:spLocks noGrp="1"/>
          </p:cNvSpPr>
          <p:nvPr>
            <p:ph sz="half" idx="1"/>
          </p:nvPr>
        </p:nvSpPr>
        <p:spPr>
          <a:xfrm>
            <a:off x="228600" y="1893455"/>
            <a:ext cx="5181600" cy="827314"/>
          </a:xfrm>
        </p:spPr>
        <p:txBody>
          <a:bodyPr>
            <a:noAutofit/>
          </a:bodyPr>
          <a:lstStyle/>
          <a:p>
            <a:r>
              <a:rPr lang="en-GB" altLang="en-US" sz="1700" dirty="0" smtClean="0"/>
              <a:t>Global warming – fact or myth?</a:t>
            </a:r>
          </a:p>
          <a:p>
            <a:pPr lvl="1"/>
            <a:r>
              <a:rPr lang="en-US" altLang="en-US" sz="1600" dirty="0" smtClean="0"/>
              <a:t>There is much debate about the extent of global warming both from serious scientists as well as vested interests</a:t>
            </a:r>
          </a:p>
          <a:p>
            <a:pPr lvl="1"/>
            <a:r>
              <a:rPr lang="en-US" altLang="en-US" sz="1600" dirty="0" smtClean="0"/>
              <a:t>No one doubts that we are pumping carbon dioxide into the atmosphere at increasing rates</a:t>
            </a:r>
          </a:p>
          <a:p>
            <a:pPr lvl="2"/>
            <a:r>
              <a:rPr lang="en-GB" sz="1400" dirty="0"/>
              <a:t>The world added roughly 100 billion tonnes of carbon to the atmosphere between 2000 and </a:t>
            </a:r>
            <a:r>
              <a:rPr lang="en-GB" sz="1400" dirty="0" smtClean="0"/>
              <a:t>2010 mainly through burning fossil fuels. </a:t>
            </a:r>
            <a:r>
              <a:rPr lang="en-GB" sz="1400" dirty="0"/>
              <a:t>That is about a quarter of all the CO₂ put there by humanity since </a:t>
            </a:r>
            <a:r>
              <a:rPr lang="en-GB" sz="1400" dirty="0" smtClean="0"/>
              <a:t>1750</a:t>
            </a:r>
          </a:p>
          <a:p>
            <a:pPr lvl="1"/>
            <a:r>
              <a:rPr lang="en-US" altLang="en-US" sz="1600" dirty="0" smtClean="0"/>
              <a:t>No one doubts that </a:t>
            </a:r>
            <a:r>
              <a:rPr lang="en-GB" sz="1600" dirty="0"/>
              <a:t>CO₂ </a:t>
            </a:r>
            <a:r>
              <a:rPr lang="en-GB" sz="1600" dirty="0" smtClean="0"/>
              <a:t> </a:t>
            </a:r>
            <a:r>
              <a:rPr lang="en-US" altLang="en-US" sz="1600" dirty="0" smtClean="0"/>
              <a:t>is a greenhouse gas</a:t>
            </a:r>
          </a:p>
          <a:p>
            <a:pPr lvl="2"/>
            <a:r>
              <a:rPr lang="en-US" altLang="en-US" sz="1400" dirty="0" smtClean="0"/>
              <a:t>This is easily shown in the laboratory</a:t>
            </a:r>
          </a:p>
          <a:p>
            <a:pPr lvl="1"/>
            <a:r>
              <a:rPr lang="en-US" altLang="en-US" sz="1600" dirty="0" smtClean="0"/>
              <a:t>However, there is a doubt as to how much the planet will be warmed</a:t>
            </a:r>
          </a:p>
          <a:p>
            <a:pPr lvl="2"/>
            <a:r>
              <a:rPr lang="en-GB" sz="1400" dirty="0" smtClean="0"/>
              <a:t>The five-year </a:t>
            </a:r>
            <a:r>
              <a:rPr lang="en-GB" sz="1400" dirty="0"/>
              <a:t>mean global temperature has been flat for a </a:t>
            </a:r>
            <a:r>
              <a:rPr lang="en-GB" sz="1400" dirty="0" smtClean="0"/>
              <a:t>decade</a:t>
            </a:r>
            <a:r>
              <a:rPr lang="en-GB" sz="1400" dirty="0"/>
              <a:t> </a:t>
            </a:r>
            <a:r>
              <a:rPr lang="en-GB" sz="1400" dirty="0" smtClean="0"/>
              <a:t>which is still a mystery which climate scientists are struggling to explain</a:t>
            </a:r>
            <a:endParaRPr lang="en-US" altLang="en-US" sz="1400" dirty="0" smtClean="0"/>
          </a:p>
          <a:p>
            <a:pPr lvl="2"/>
            <a:r>
              <a:rPr lang="en-US" altLang="en-US" sz="1400" dirty="0" smtClean="0"/>
              <a:t>Predictive models are complex and must involve factors such as clouds and aerosols as well as feedback systems</a:t>
            </a:r>
            <a:endParaRPr lang="en-US" altLang="en-US" sz="1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586" y="2299599"/>
            <a:ext cx="2946857" cy="2855403"/>
          </a:xfrm>
          <a:prstGeom prst="rect">
            <a:avLst/>
          </a:prstGeom>
        </p:spPr>
      </p:pic>
    </p:spTree>
    <p:extLst>
      <p:ext uri="{BB962C8B-B14F-4D97-AF65-F5344CB8AC3E}">
        <p14:creationId xmlns:p14="http://schemas.microsoft.com/office/powerpoint/2010/main" val="28534078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CO</a:t>
            </a:r>
            <a:r>
              <a:rPr lang="en-GB" sz="4400" baseline="-25000" dirty="0" smtClean="0"/>
              <a:t>2</a:t>
            </a:r>
            <a:r>
              <a:rPr lang="en-GB" sz="4400" dirty="0" smtClean="0"/>
              <a:t> Emissions and Climate Change</a:t>
            </a:r>
            <a:endParaRPr lang="en-GB" sz="4400" dirty="0"/>
          </a:p>
        </p:txBody>
      </p:sp>
      <p:sp>
        <p:nvSpPr>
          <p:cNvPr id="2" name="Content Placeholder 1"/>
          <p:cNvSpPr>
            <a:spLocks noGrp="1"/>
          </p:cNvSpPr>
          <p:nvPr>
            <p:ph sz="half" idx="1"/>
          </p:nvPr>
        </p:nvSpPr>
        <p:spPr>
          <a:xfrm>
            <a:off x="228601" y="1893455"/>
            <a:ext cx="3733800" cy="827314"/>
          </a:xfrm>
        </p:spPr>
        <p:txBody>
          <a:bodyPr>
            <a:noAutofit/>
          </a:bodyPr>
          <a:lstStyle/>
          <a:p>
            <a:r>
              <a:rPr lang="en-GB" altLang="en-US" sz="1700" dirty="0" smtClean="0"/>
              <a:t>There are ‘myth-</a:t>
            </a:r>
            <a:r>
              <a:rPr lang="en-GB" altLang="en-US" sz="1700" dirty="0" err="1" smtClean="0"/>
              <a:t>mongerers</a:t>
            </a:r>
            <a:r>
              <a:rPr lang="en-GB" altLang="en-US" sz="1700" dirty="0" smtClean="0"/>
              <a:t>’ and ‘myth-debunkers’ amongst both amateur scientists, commentators and serious scientists alike</a:t>
            </a:r>
          </a:p>
          <a:p>
            <a:r>
              <a:rPr lang="en-GB" altLang="en-US" sz="1700" dirty="0" smtClean="0"/>
              <a:t>The main battleground is that the effect of ‘man’ on climate change is insignificant compared to the huge natural effects of the oceans, polar regions and the atmosphere </a:t>
            </a:r>
          </a:p>
          <a:p>
            <a:pPr lvl="1"/>
            <a:r>
              <a:rPr lang="en-US" altLang="en-US" sz="1600" dirty="0" smtClean="0"/>
              <a:t>Here </a:t>
            </a:r>
            <a:r>
              <a:rPr lang="en-US" altLang="en-US" sz="1600" dirty="0" smtClean="0"/>
              <a:t>is an alternative view from the Friends of Science which is a non-profit organization based in Canada</a:t>
            </a:r>
            <a:endParaRPr lang="en-US" altLang="en-US" sz="1600" dirty="0"/>
          </a:p>
        </p:txBody>
      </p:sp>
      <p:pic>
        <p:nvPicPr>
          <p:cNvPr id="4" name="KnipKZAhgW4"/>
          <p:cNvPicPr>
            <a:picLocks noRot="1" noChangeAspect="1"/>
          </p:cNvPicPr>
          <p:nvPr>
            <a:videoFile r:link="rId1"/>
          </p:nvPr>
        </p:nvPicPr>
        <p:blipFill>
          <a:blip r:embed="rId4"/>
          <a:stretch>
            <a:fillRect/>
          </a:stretch>
        </p:blipFill>
        <p:spPr>
          <a:xfrm>
            <a:off x="4267200" y="2307112"/>
            <a:ext cx="4572000" cy="2571750"/>
          </a:xfrm>
          <a:prstGeom prst="rect">
            <a:avLst/>
          </a:prstGeom>
        </p:spPr>
      </p:pic>
      <p:sp>
        <p:nvSpPr>
          <p:cNvPr id="3" name="TextBox 2"/>
          <p:cNvSpPr txBox="1"/>
          <p:nvPr/>
        </p:nvSpPr>
        <p:spPr>
          <a:xfrm>
            <a:off x="4191000" y="5334000"/>
            <a:ext cx="4648200" cy="646331"/>
          </a:xfrm>
          <a:prstGeom prst="rect">
            <a:avLst/>
          </a:prstGeom>
          <a:noFill/>
        </p:spPr>
        <p:txBody>
          <a:bodyPr wrap="square" rtlCol="0">
            <a:spAutoFit/>
          </a:bodyPr>
          <a:lstStyle/>
          <a:p>
            <a:r>
              <a:rPr lang="en-GB" dirty="0">
                <a:hlinkClick r:id="rId5"/>
              </a:rPr>
              <a:t>https://</a:t>
            </a:r>
            <a:r>
              <a:rPr lang="en-GB" dirty="0" smtClean="0">
                <a:hlinkClick r:id="rId5"/>
              </a:rPr>
              <a:t>www.youtube.com/watch?v=KnipKZAhgW4&amp;feature=player_embedded</a:t>
            </a:r>
            <a:r>
              <a:rPr lang="en-GB" dirty="0" smtClean="0"/>
              <a:t> </a:t>
            </a:r>
            <a:endParaRPr lang="en-GB" dirty="0"/>
          </a:p>
        </p:txBody>
      </p:sp>
    </p:spTree>
    <p:extLst>
      <p:ext uri="{BB962C8B-B14F-4D97-AF65-F5344CB8AC3E}">
        <p14:creationId xmlns:p14="http://schemas.microsoft.com/office/powerpoint/2010/main" val="2492810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a:t>
            </a:r>
            <a:r>
              <a:rPr lang="en-GB" dirty="0" smtClean="0">
                <a:latin typeface="Times New Roman" panose="02020603050405020304" pitchFamily="18" charset="0"/>
                <a:cs typeface="Times New Roman" panose="02020603050405020304" pitchFamily="18" charset="0"/>
              </a:rPr>
              <a:t>II</a:t>
            </a:r>
            <a:endParaRPr lang="en-GB"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marL="0" lvl="1" indent="0" algn="ctr">
              <a:buClr>
                <a:schemeClr val="accent3"/>
              </a:buClr>
              <a:buSzPct val="95000"/>
            </a:pPr>
            <a:r>
              <a:rPr lang="en-GB" sz="3200" dirty="0" smtClean="0"/>
              <a:t>Global </a:t>
            </a:r>
            <a:r>
              <a:rPr lang="en-GB" sz="3200" dirty="0"/>
              <a:t>E</a:t>
            </a:r>
            <a:r>
              <a:rPr lang="en-GB" sz="3200" dirty="0" smtClean="0"/>
              <a:t>nergy </a:t>
            </a:r>
            <a:r>
              <a:rPr lang="en-GB" sz="3200" dirty="0"/>
              <a:t>R</a:t>
            </a:r>
            <a:r>
              <a:rPr lang="en-GB" sz="3200" dirty="0" smtClean="0"/>
              <a:t>esources</a:t>
            </a:r>
            <a:endParaRPr lang="en-GB" sz="3200" dirty="0"/>
          </a:p>
        </p:txBody>
      </p:sp>
    </p:spTree>
    <p:extLst>
      <p:ext uri="{BB962C8B-B14F-4D97-AF65-F5344CB8AC3E}">
        <p14:creationId xmlns:p14="http://schemas.microsoft.com/office/powerpoint/2010/main" val="5965235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3962400" cy="4434840"/>
          </a:xfrm>
        </p:spPr>
        <p:txBody>
          <a:bodyPr>
            <a:normAutofit/>
          </a:bodyPr>
          <a:lstStyle/>
          <a:p>
            <a:r>
              <a:rPr lang="en-US" altLang="en-US" sz="2000" dirty="0" smtClean="0"/>
              <a:t>Obviously the first distinction is into renewable  and non-renewable</a:t>
            </a:r>
          </a:p>
          <a:p>
            <a:pPr lvl="1"/>
            <a:r>
              <a:rPr lang="en-US" altLang="en-US" sz="1800" dirty="0"/>
              <a:t>A nonrenewable resource is a natural resource that cannot be re-made or re-grown at a scale comparable to its </a:t>
            </a:r>
            <a:r>
              <a:rPr lang="en-US" altLang="en-US" sz="1800" dirty="0" smtClean="0"/>
              <a:t>consumption</a:t>
            </a:r>
          </a:p>
          <a:p>
            <a:pPr lvl="1"/>
            <a:r>
              <a:rPr lang="en-US" altLang="en-US" sz="1800" dirty="0"/>
              <a:t>Renewable resources are natural resources that can be replenished in a short period of </a:t>
            </a:r>
            <a:r>
              <a:rPr lang="en-US" altLang="en-US" sz="1800" dirty="0" smtClean="0"/>
              <a:t>time</a:t>
            </a:r>
          </a:p>
          <a:p>
            <a:pPr lvl="1"/>
            <a:r>
              <a:rPr lang="en-US" altLang="en-US" sz="1800" dirty="0" smtClean="0"/>
              <a:t>Sustainable???</a:t>
            </a:r>
          </a:p>
        </p:txBody>
      </p:sp>
      <p:sp>
        <p:nvSpPr>
          <p:cNvPr id="7" name="Title 1"/>
          <p:cNvSpPr txBox="1">
            <a:spLocks/>
          </p:cNvSpPr>
          <p:nvPr/>
        </p:nvSpPr>
        <p:spPr>
          <a:xfrm>
            <a:off x="609600" y="861291"/>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Global  Energy Resources</a:t>
            </a:r>
            <a:endParaRPr lang="en-GB" dirty="0"/>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286000"/>
            <a:ext cx="211455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descr="w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1492993" cy="4147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418" y="4044761"/>
            <a:ext cx="2035969" cy="234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7328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3962400" cy="4434840"/>
          </a:xfrm>
        </p:spPr>
        <p:txBody>
          <a:bodyPr>
            <a:normAutofit lnSpcReduction="10000"/>
          </a:bodyPr>
          <a:lstStyle/>
          <a:p>
            <a:r>
              <a:rPr lang="en-US" altLang="en-US" sz="2000" dirty="0" smtClean="0"/>
              <a:t>We are all familiar  with examples of each</a:t>
            </a:r>
          </a:p>
          <a:p>
            <a:pPr lvl="1"/>
            <a:r>
              <a:rPr lang="en-US" altLang="en-US" sz="1800" dirty="0"/>
              <a:t>A nonrenewable resource is a natural resource that cannot be re-made or re-grown at a scale comparable to its </a:t>
            </a:r>
            <a:r>
              <a:rPr lang="en-US" altLang="en-US" sz="1800" dirty="0" smtClean="0"/>
              <a:t>consumption</a:t>
            </a:r>
          </a:p>
          <a:p>
            <a:pPr lvl="1"/>
            <a:r>
              <a:rPr lang="en-US" altLang="en-US" sz="1800" dirty="0" smtClean="0"/>
              <a:t>Nonrenewable</a:t>
            </a:r>
          </a:p>
          <a:p>
            <a:pPr lvl="2"/>
            <a:r>
              <a:rPr lang="en-US" altLang="en-US" sz="1400" dirty="0" smtClean="0"/>
              <a:t>Coal</a:t>
            </a:r>
          </a:p>
          <a:p>
            <a:pPr lvl="2"/>
            <a:r>
              <a:rPr lang="en-US" altLang="en-US" sz="1400" dirty="0" smtClean="0"/>
              <a:t>Oil</a:t>
            </a:r>
          </a:p>
          <a:p>
            <a:pPr lvl="2"/>
            <a:r>
              <a:rPr lang="en-US" altLang="en-US" sz="1400" dirty="0" smtClean="0"/>
              <a:t>Gas</a:t>
            </a:r>
          </a:p>
          <a:p>
            <a:pPr lvl="2"/>
            <a:r>
              <a:rPr lang="en-US" altLang="en-US" sz="1400" dirty="0" smtClean="0"/>
              <a:t>Nuclear</a:t>
            </a:r>
          </a:p>
          <a:p>
            <a:pPr lvl="1"/>
            <a:r>
              <a:rPr lang="en-US" altLang="en-US" sz="1800" dirty="0" smtClean="0"/>
              <a:t>Renewable</a:t>
            </a:r>
          </a:p>
          <a:p>
            <a:pPr lvl="2"/>
            <a:r>
              <a:rPr lang="en-US" altLang="en-US" sz="1400" dirty="0" smtClean="0"/>
              <a:t>Solar</a:t>
            </a:r>
          </a:p>
          <a:p>
            <a:pPr lvl="2"/>
            <a:r>
              <a:rPr lang="en-US" altLang="en-US" sz="1400" dirty="0" smtClean="0"/>
              <a:t>Wind</a:t>
            </a:r>
          </a:p>
          <a:p>
            <a:pPr lvl="2"/>
            <a:r>
              <a:rPr lang="en-US" altLang="en-US" sz="1400" dirty="0" smtClean="0"/>
              <a:t>Water (Hydro-electric, wave)</a:t>
            </a:r>
          </a:p>
          <a:p>
            <a:pPr lvl="2"/>
            <a:r>
              <a:rPr lang="en-US" altLang="en-US" sz="1400" dirty="0" smtClean="0"/>
              <a:t>Biomass</a:t>
            </a:r>
          </a:p>
          <a:p>
            <a:pPr lvl="2"/>
            <a:r>
              <a:rPr lang="en-US" altLang="en-US" sz="1400" dirty="0" smtClean="0"/>
              <a:t>Geothermal</a:t>
            </a:r>
          </a:p>
          <a:p>
            <a:pPr lvl="2"/>
            <a:endParaRPr lang="en-US" altLang="en-US" sz="14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Global  Energy Resources</a:t>
            </a:r>
            <a:endParaRPr lang="en-GB" dirty="0"/>
          </a:p>
        </p:txBody>
      </p:sp>
      <p:pic>
        <p:nvPicPr>
          <p:cNvPr id="12" name="Picture 9" descr="nuclearpwrplant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495800" y="2004291"/>
            <a:ext cx="2645283" cy="201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0" descr="natural 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39000" y="2080491"/>
            <a:ext cx="1714603" cy="106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7" descr="hydroelectri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95800" y="4131881"/>
            <a:ext cx="2062162" cy="27330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8" descr="geothermal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010400" y="4202935"/>
            <a:ext cx="1943203" cy="25909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579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3962400" cy="4434840"/>
          </a:xfrm>
        </p:spPr>
        <p:txBody>
          <a:bodyPr>
            <a:normAutofit fontScale="85000" lnSpcReduction="10000"/>
          </a:bodyPr>
          <a:lstStyle/>
          <a:p>
            <a:pPr>
              <a:lnSpc>
                <a:spcPct val="120000"/>
              </a:lnSpc>
              <a:spcAft>
                <a:spcPts val="1200"/>
              </a:spcAft>
            </a:pPr>
            <a:r>
              <a:rPr lang="en-US" altLang="en-US" sz="2000" dirty="0"/>
              <a:t>Coal, Oil and Gas are often  called "fossil fuels" because they have been formed from the fossilized remains of prehistoric plants and </a:t>
            </a:r>
            <a:r>
              <a:rPr lang="en-US" altLang="en-US" sz="2000" dirty="0" smtClean="0"/>
              <a:t>animals</a:t>
            </a:r>
          </a:p>
          <a:p>
            <a:pPr>
              <a:lnSpc>
                <a:spcPct val="120000"/>
              </a:lnSpc>
              <a:spcBef>
                <a:spcPct val="0"/>
              </a:spcBef>
            </a:pPr>
            <a:r>
              <a:rPr lang="en-US" altLang="en-US" sz="2000" dirty="0"/>
              <a:t>They are made of a mixture </a:t>
            </a:r>
            <a:r>
              <a:rPr lang="en-US" altLang="en-US" sz="2000" dirty="0" smtClean="0"/>
              <a:t>of different hydrocarbons</a:t>
            </a:r>
          </a:p>
          <a:p>
            <a:pPr>
              <a:lnSpc>
                <a:spcPct val="120000"/>
              </a:lnSpc>
            </a:pPr>
            <a:r>
              <a:rPr lang="en-US" altLang="en-US" sz="2000" dirty="0" smtClean="0"/>
              <a:t>Oil and gas have the same origin</a:t>
            </a:r>
          </a:p>
          <a:p>
            <a:pPr lvl="1">
              <a:lnSpc>
                <a:spcPct val="120000"/>
              </a:lnSpc>
            </a:pPr>
            <a:r>
              <a:rPr lang="en-US" altLang="en-US" sz="1800" dirty="0" smtClean="0"/>
              <a:t>Decaying microscopic marine life</a:t>
            </a:r>
          </a:p>
          <a:p>
            <a:pPr lvl="1">
              <a:lnSpc>
                <a:spcPct val="120000"/>
              </a:lnSpc>
            </a:pPr>
            <a:r>
              <a:rPr lang="en-US" altLang="en-US" sz="1800" dirty="0" smtClean="0"/>
              <a:t>When the plankton dies, it forms an organic mush on the sea bed</a:t>
            </a:r>
          </a:p>
          <a:p>
            <a:pPr lvl="1">
              <a:lnSpc>
                <a:spcPct val="120000"/>
              </a:lnSpc>
            </a:pPr>
            <a:r>
              <a:rPr lang="en-US" altLang="en-US" sz="1800" dirty="0" smtClean="0"/>
              <a:t>Under anaerobic conditions (when there is no oxygen) other animal life to feed on the plankton  can’t be supported and the mush  accumulates</a:t>
            </a:r>
          </a:p>
          <a:p>
            <a:pPr lvl="2">
              <a:lnSpc>
                <a:spcPct val="110000"/>
              </a:lnSpc>
            </a:pPr>
            <a:endParaRPr lang="en-US" altLang="en-US" sz="14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Oil and Gas</a:t>
            </a:r>
            <a:endParaRPr lang="en-GB" dirty="0"/>
          </a:p>
        </p:txBody>
      </p:sp>
      <p:pic>
        <p:nvPicPr>
          <p:cNvPr id="9" name="Picture 8" descr="800px-Octane_molecule_3D_mode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2390" y="2209800"/>
            <a:ext cx="4135766"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inoflagellates-1.jpg"/>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822392" y="4185642"/>
            <a:ext cx="1772650" cy="122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jpeg"/>
          <p:cNvPicPr>
            <a:picLocks noChangeAspect="1"/>
          </p:cNvPicPr>
          <p:nvPr/>
        </p:nvPicPr>
        <p:blipFill>
          <a:blip r:embed="rId4" cstate="print">
            <a:lum bright="-2000" contrast="8000"/>
            <a:grayscl/>
            <a:extLst>
              <a:ext uri="{28A0092B-C50C-407E-A947-70E740481C1C}">
                <a14:useLocalDpi xmlns:a14="http://schemas.microsoft.com/office/drawing/2010/main" val="0"/>
              </a:ext>
            </a:extLst>
          </a:blip>
          <a:srcRect l="4562" t="5528" r="17871"/>
          <a:stretch>
            <a:fillRect/>
          </a:stretch>
        </p:blipFill>
        <p:spPr bwMode="auto">
          <a:xfrm>
            <a:off x="7010400" y="4114800"/>
            <a:ext cx="1609906" cy="126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18642" y="5454134"/>
            <a:ext cx="1676400" cy="369332"/>
          </a:xfrm>
          <a:prstGeom prst="rect">
            <a:avLst/>
          </a:prstGeom>
          <a:noFill/>
        </p:spPr>
        <p:txBody>
          <a:bodyPr wrap="square" rtlCol="0">
            <a:spAutoFit/>
          </a:bodyPr>
          <a:lstStyle/>
          <a:p>
            <a:r>
              <a:rPr lang="en-GB" dirty="0" smtClean="0"/>
              <a:t>Plant plankton </a:t>
            </a:r>
            <a:endParaRPr lang="en-GB" dirty="0"/>
          </a:p>
        </p:txBody>
      </p:sp>
      <p:sp>
        <p:nvSpPr>
          <p:cNvPr id="16" name="TextBox 15"/>
          <p:cNvSpPr txBox="1"/>
          <p:nvPr/>
        </p:nvSpPr>
        <p:spPr>
          <a:xfrm>
            <a:off x="7010400" y="5454134"/>
            <a:ext cx="1947756" cy="369332"/>
          </a:xfrm>
          <a:prstGeom prst="rect">
            <a:avLst/>
          </a:prstGeom>
          <a:noFill/>
        </p:spPr>
        <p:txBody>
          <a:bodyPr wrap="square" rtlCol="0">
            <a:spAutoFit/>
          </a:bodyPr>
          <a:lstStyle/>
          <a:p>
            <a:r>
              <a:rPr lang="en-GB" dirty="0" smtClean="0"/>
              <a:t>Animal plankton </a:t>
            </a:r>
            <a:endParaRPr lang="en-GB" dirty="0"/>
          </a:p>
        </p:txBody>
      </p:sp>
    </p:spTree>
    <p:extLst>
      <p:ext uri="{BB962C8B-B14F-4D97-AF65-F5344CB8AC3E}">
        <p14:creationId xmlns:p14="http://schemas.microsoft.com/office/powerpoint/2010/main" val="1236120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4419600" cy="4434840"/>
          </a:xfrm>
        </p:spPr>
        <p:txBody>
          <a:bodyPr>
            <a:noAutofit/>
          </a:bodyPr>
          <a:lstStyle/>
          <a:p>
            <a:pPr>
              <a:spcAft>
                <a:spcPts val="600"/>
              </a:spcAft>
            </a:pPr>
            <a:r>
              <a:rPr lang="en-US" altLang="en-US" sz="1800" dirty="0" smtClean="0"/>
              <a:t>When sediment (the sea bed) contains more than 5% organic matter, it is called black shale and it is the pre-curser to hydrocarbon reserves</a:t>
            </a:r>
          </a:p>
          <a:p>
            <a:pPr>
              <a:spcAft>
                <a:spcPts val="600"/>
              </a:spcAft>
            </a:pPr>
            <a:r>
              <a:rPr lang="en-US" altLang="en-US" sz="1800" dirty="0"/>
              <a:t>As </a:t>
            </a:r>
            <a:r>
              <a:rPr lang="en-US" altLang="en-US" sz="1800" dirty="0" smtClean="0"/>
              <a:t>black </a:t>
            </a:r>
            <a:r>
              <a:rPr lang="en-US" altLang="en-US" sz="1800" dirty="0"/>
              <a:t>s</a:t>
            </a:r>
            <a:r>
              <a:rPr lang="en-US" altLang="en-US" sz="1800" dirty="0" smtClean="0"/>
              <a:t>hale </a:t>
            </a:r>
            <a:r>
              <a:rPr lang="en-US" altLang="en-US" sz="1800" dirty="0"/>
              <a:t>is </a:t>
            </a:r>
            <a:r>
              <a:rPr lang="en-US" altLang="en-US" sz="1800" dirty="0" smtClean="0"/>
              <a:t>buried, it comes under more pressure so it is heated</a:t>
            </a:r>
          </a:p>
          <a:p>
            <a:pPr>
              <a:spcAft>
                <a:spcPts val="600"/>
              </a:spcAft>
            </a:pPr>
            <a:r>
              <a:rPr lang="en-US" altLang="en-US" sz="1800" dirty="0" smtClean="0"/>
              <a:t>The depth (and hence temperature of heating) determines if it ultimately becomes kerogen</a:t>
            </a:r>
          </a:p>
          <a:p>
            <a:pPr>
              <a:spcBef>
                <a:spcPct val="0"/>
              </a:spcBef>
              <a:spcAft>
                <a:spcPts val="600"/>
              </a:spcAft>
            </a:pPr>
            <a:r>
              <a:rPr lang="en-US" altLang="en-US" sz="1800" dirty="0" smtClean="0"/>
              <a:t>As kerogen is heated further, it releases  oil  and gas</a:t>
            </a:r>
          </a:p>
          <a:p>
            <a:pPr>
              <a:spcBef>
                <a:spcPct val="0"/>
              </a:spcBef>
              <a:spcAft>
                <a:spcPts val="600"/>
              </a:spcAft>
            </a:pPr>
            <a:r>
              <a:rPr lang="en-GB" sz="1800" dirty="0" err="1"/>
              <a:t>Shales</a:t>
            </a:r>
            <a:r>
              <a:rPr lang="en-GB" sz="1800" dirty="0"/>
              <a:t> rich in </a:t>
            </a:r>
            <a:r>
              <a:rPr lang="en-GB" sz="1800" dirty="0" err="1"/>
              <a:t>kerogens</a:t>
            </a:r>
            <a:r>
              <a:rPr lang="en-GB" sz="1800" dirty="0"/>
              <a:t> that have not been heated to a warmer temperature to release their hydrocarbons may </a:t>
            </a:r>
            <a:r>
              <a:rPr lang="en-GB" sz="1800" dirty="0" smtClean="0"/>
              <a:t>produce oil shale deposits</a:t>
            </a:r>
            <a:endParaRPr lang="en-US" altLang="en-US" sz="1800" dirty="0" smtClean="0"/>
          </a:p>
          <a:p>
            <a:pPr lvl="2"/>
            <a:endParaRPr lang="en-US" altLang="en-US" sz="18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Oil and Gas</a:t>
            </a:r>
            <a:endParaRPr lang="en-GB" dirty="0"/>
          </a:p>
        </p:txBody>
      </p:sp>
      <p:pic>
        <p:nvPicPr>
          <p:cNvPr id="13" name="Picture 12" descr="oil_gas_window.jpg"/>
          <p:cNvPicPr>
            <a:picLocks noChangeAspect="1"/>
          </p:cNvPicPr>
          <p:nvPr/>
        </p:nvPicPr>
        <p:blipFill>
          <a:blip r:embed="rId2">
            <a:extLst>
              <a:ext uri="{28A0092B-C50C-407E-A947-70E740481C1C}">
                <a14:useLocalDpi xmlns:a14="http://schemas.microsoft.com/office/drawing/2010/main" val="0"/>
              </a:ext>
            </a:extLst>
          </a:blip>
          <a:srcRect l="3125" t="1096" r="38281" b="8920"/>
          <a:stretch>
            <a:fillRect/>
          </a:stretch>
        </p:blipFill>
        <p:spPr bwMode="auto">
          <a:xfrm>
            <a:off x="5257800" y="3505200"/>
            <a:ext cx="2133600" cy="327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6CHM-landslide-hunters-1.jpg"/>
          <p:cNvPicPr>
            <a:picLocks noChangeAspect="1"/>
          </p:cNvPicPr>
          <p:nvPr/>
        </p:nvPicPr>
        <p:blipFill>
          <a:blip r:embed="rId3" cstate="print">
            <a:extLst>
              <a:ext uri="{28A0092B-C50C-407E-A947-70E740481C1C}">
                <a14:useLocalDpi xmlns:a14="http://schemas.microsoft.com/office/drawing/2010/main" val="0"/>
              </a:ext>
            </a:extLst>
          </a:blip>
          <a:srcRect l="-195" t="7909" r="-3"/>
          <a:stretch>
            <a:fillRect/>
          </a:stretch>
        </p:blipFill>
        <p:spPr bwMode="auto">
          <a:xfrm>
            <a:off x="4876800" y="914400"/>
            <a:ext cx="3771366"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81383" y="3000375"/>
            <a:ext cx="2362200" cy="338554"/>
          </a:xfrm>
          <a:prstGeom prst="rect">
            <a:avLst/>
          </a:prstGeom>
          <a:noFill/>
        </p:spPr>
        <p:txBody>
          <a:bodyPr wrap="square" rtlCol="0">
            <a:spAutoFit/>
          </a:bodyPr>
          <a:lstStyle/>
          <a:p>
            <a:r>
              <a:rPr lang="en-GB" sz="1600" dirty="0" smtClean="0"/>
              <a:t>Black shale deposits</a:t>
            </a:r>
            <a:endParaRPr lang="en-GB" sz="1600" dirty="0"/>
          </a:p>
        </p:txBody>
      </p:sp>
    </p:spTree>
    <p:extLst>
      <p:ext uri="{BB962C8B-B14F-4D97-AF65-F5344CB8AC3E}">
        <p14:creationId xmlns:p14="http://schemas.microsoft.com/office/powerpoint/2010/main" val="1582485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5410200" cy="4434840"/>
          </a:xfrm>
        </p:spPr>
        <p:txBody>
          <a:bodyPr>
            <a:noAutofit/>
          </a:bodyPr>
          <a:lstStyle/>
          <a:p>
            <a:pPr>
              <a:spcBef>
                <a:spcPct val="0"/>
              </a:spcBef>
              <a:spcAft>
                <a:spcPts val="600"/>
              </a:spcAft>
            </a:pPr>
            <a:r>
              <a:rPr lang="en-US" altLang="en-US" sz="1600" dirty="0"/>
              <a:t>Around 90°C, it is changed into </a:t>
            </a:r>
            <a:r>
              <a:rPr lang="en-US" altLang="en-US" sz="1600" dirty="0" smtClean="0"/>
              <a:t>the liquid state</a:t>
            </a:r>
            <a:r>
              <a:rPr lang="en-US" altLang="en-US" sz="1600" dirty="0"/>
              <a:t>, which we call oil</a:t>
            </a:r>
          </a:p>
          <a:p>
            <a:pPr>
              <a:spcBef>
                <a:spcPct val="0"/>
              </a:spcBef>
              <a:spcAft>
                <a:spcPts val="600"/>
              </a:spcAft>
            </a:pPr>
            <a:r>
              <a:rPr lang="en-US" altLang="en-US" sz="1600" dirty="0"/>
              <a:t>Around </a:t>
            </a:r>
            <a:r>
              <a:rPr lang="en-US" altLang="en-US" sz="1600" dirty="0" smtClean="0"/>
              <a:t>150°C</a:t>
            </a:r>
            <a:r>
              <a:rPr lang="en-US" altLang="en-US" sz="1600" dirty="0"/>
              <a:t>, it is changed into </a:t>
            </a:r>
            <a:r>
              <a:rPr lang="en-US" altLang="en-US" sz="1600" dirty="0" smtClean="0"/>
              <a:t>gas</a:t>
            </a:r>
            <a:endParaRPr lang="en-US" altLang="en-US" sz="1600" dirty="0"/>
          </a:p>
          <a:p>
            <a:pPr>
              <a:spcBef>
                <a:spcPct val="0"/>
              </a:spcBef>
              <a:spcAft>
                <a:spcPts val="600"/>
              </a:spcAft>
            </a:pPr>
            <a:r>
              <a:rPr lang="en-US" altLang="en-US" sz="1600" dirty="0"/>
              <a:t>A rock that has produced oil and gas </a:t>
            </a:r>
            <a:r>
              <a:rPr lang="en-US" altLang="en-US" sz="1600" dirty="0" smtClean="0"/>
              <a:t>in this </a:t>
            </a:r>
            <a:r>
              <a:rPr lang="en-US" altLang="en-US" sz="1600" dirty="0"/>
              <a:t>way is known as </a:t>
            </a:r>
            <a:r>
              <a:rPr lang="en-US" altLang="en-US" sz="1600" dirty="0" smtClean="0"/>
              <a:t>a source rock</a:t>
            </a:r>
          </a:p>
          <a:p>
            <a:pPr>
              <a:spcBef>
                <a:spcPct val="0"/>
              </a:spcBef>
              <a:spcAft>
                <a:spcPts val="600"/>
              </a:spcAft>
            </a:pPr>
            <a:r>
              <a:rPr lang="en-US" altLang="en-US" sz="1600" dirty="0" smtClean="0"/>
              <a:t>The last stage of the process is the hydrocarbons permeating up through </a:t>
            </a:r>
            <a:r>
              <a:rPr lang="en-US" altLang="en-US" sz="1600" dirty="0"/>
              <a:t>the </a:t>
            </a:r>
            <a:r>
              <a:rPr lang="en-US" altLang="en-US" sz="1600" dirty="0" smtClean="0"/>
              <a:t>rock to form reservoirs </a:t>
            </a:r>
          </a:p>
          <a:p>
            <a:pPr>
              <a:spcBef>
                <a:spcPct val="0"/>
              </a:spcBef>
              <a:spcAft>
                <a:spcPts val="600"/>
              </a:spcAft>
            </a:pPr>
            <a:r>
              <a:rPr lang="en-US" altLang="en-US" sz="1600" dirty="0"/>
              <a:t>Some rocks are </a:t>
            </a:r>
            <a:r>
              <a:rPr lang="en-US" altLang="en-US" sz="1600" dirty="0" smtClean="0"/>
              <a:t>permeable</a:t>
            </a:r>
            <a:r>
              <a:rPr lang="en-US" altLang="en-US" sz="1600" dirty="0" smtClean="0">
                <a:solidFill>
                  <a:srgbClr val="FF0000"/>
                </a:solidFill>
              </a:rPr>
              <a:t> </a:t>
            </a:r>
            <a:r>
              <a:rPr lang="en-US" altLang="en-US" sz="1600" dirty="0" smtClean="0"/>
              <a:t>and </a:t>
            </a:r>
            <a:r>
              <a:rPr lang="en-US" altLang="en-US" sz="1600" dirty="0"/>
              <a:t>allow </a:t>
            </a:r>
            <a:r>
              <a:rPr lang="en-US" altLang="en-US" sz="1600" dirty="0" smtClean="0"/>
              <a:t>oil and </a:t>
            </a:r>
            <a:r>
              <a:rPr lang="en-US" altLang="en-US" sz="1600" dirty="0"/>
              <a:t>gas to freely </a:t>
            </a:r>
            <a:r>
              <a:rPr lang="en-US" altLang="en-US" sz="1600" dirty="0" smtClean="0"/>
              <a:t>but others are impermeable and </a:t>
            </a:r>
            <a:r>
              <a:rPr lang="en-US" altLang="en-US" sz="1600" dirty="0"/>
              <a:t>block the </a:t>
            </a:r>
            <a:r>
              <a:rPr lang="en-US" altLang="en-US" sz="1600" dirty="0" smtClean="0"/>
              <a:t>upward passage of </a:t>
            </a:r>
            <a:r>
              <a:rPr lang="en-US" altLang="en-US" sz="1600" dirty="0"/>
              <a:t>oil and </a:t>
            </a:r>
            <a:r>
              <a:rPr lang="en-US" altLang="en-US" sz="1600" dirty="0" smtClean="0"/>
              <a:t>gas</a:t>
            </a:r>
            <a:endParaRPr lang="en-US" altLang="en-US" sz="1600" dirty="0"/>
          </a:p>
          <a:p>
            <a:pPr>
              <a:spcBef>
                <a:spcPct val="0"/>
              </a:spcBef>
            </a:pPr>
            <a:r>
              <a:rPr lang="en-US" altLang="en-US" sz="1600" dirty="0"/>
              <a:t>Where oil and gas rises </a:t>
            </a:r>
            <a:r>
              <a:rPr lang="en-US" altLang="en-US" sz="1600" dirty="0" smtClean="0"/>
              <a:t>up into </a:t>
            </a:r>
            <a:r>
              <a:rPr lang="en-US" altLang="en-US" sz="1600" dirty="0"/>
              <a:t>a dome (or </a:t>
            </a:r>
            <a:r>
              <a:rPr lang="en-US" altLang="en-US" sz="1600" dirty="0" smtClean="0"/>
              <a:t>anticline) capped </a:t>
            </a:r>
            <a:r>
              <a:rPr lang="en-US" altLang="en-US" sz="1600" dirty="0"/>
              <a:t>by impermeable rocks </a:t>
            </a:r>
            <a:r>
              <a:rPr lang="en-US" altLang="en-US" sz="1600" dirty="0" smtClean="0"/>
              <a:t>it </a:t>
            </a:r>
            <a:r>
              <a:rPr lang="en-US" altLang="en-US" sz="1600" dirty="0"/>
              <a:t>can’t </a:t>
            </a:r>
            <a:r>
              <a:rPr lang="en-US" altLang="en-US" sz="1600" dirty="0" smtClean="0"/>
              <a:t>escape</a:t>
            </a:r>
          </a:p>
          <a:p>
            <a:pPr lvl="1">
              <a:spcBef>
                <a:spcPct val="0"/>
              </a:spcBef>
            </a:pPr>
            <a:r>
              <a:rPr lang="en-US" altLang="en-US" sz="1400" dirty="0"/>
              <a:t>Seismic surveys are used to locate likely rock structures  underground in which oil and gas might be found</a:t>
            </a:r>
          </a:p>
          <a:p>
            <a:pPr lvl="1">
              <a:spcBef>
                <a:spcPct val="0"/>
              </a:spcBef>
            </a:pPr>
            <a:r>
              <a:rPr lang="en-US" altLang="en-US" sz="1400" dirty="0"/>
              <a:t>Dome like structures are a good indication of hydrocarbon reserves</a:t>
            </a:r>
          </a:p>
          <a:p>
            <a:pPr>
              <a:spcBef>
                <a:spcPct val="0"/>
              </a:spcBef>
            </a:pPr>
            <a:endParaRPr lang="en-US" altLang="en-US" sz="1800" dirty="0" smtClean="0"/>
          </a:p>
          <a:p>
            <a:pPr>
              <a:spcBef>
                <a:spcPct val="0"/>
              </a:spcBef>
            </a:pPr>
            <a:endParaRPr lang="en-US" altLang="en-US" sz="1800" dirty="0"/>
          </a:p>
          <a:p>
            <a:pPr lvl="2"/>
            <a:endParaRPr lang="en-US" altLang="en-US" sz="18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Oil and Gas</a:t>
            </a:r>
            <a:endParaRPr lang="en-GB" dirty="0"/>
          </a:p>
        </p:txBody>
      </p:sp>
      <p:pic>
        <p:nvPicPr>
          <p:cNvPr id="32" name="Picture 31" descr="anticlinetrap.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3628" y="1333500"/>
            <a:ext cx="280557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h5inpj.jpg"/>
          <p:cNvPicPr>
            <a:picLocks noChangeAspect="1"/>
          </p:cNvPicPr>
          <p:nvPr/>
        </p:nvPicPr>
        <p:blipFill>
          <a:blip r:embed="rId3">
            <a:extLst>
              <a:ext uri="{28A0092B-C50C-407E-A947-70E740481C1C}">
                <a14:useLocalDpi xmlns:a14="http://schemas.microsoft.com/office/drawing/2010/main" val="0"/>
              </a:ext>
            </a:extLst>
          </a:blip>
          <a:srcRect l="25606" t="26140" r="16933" b="20753"/>
          <a:stretch>
            <a:fillRect/>
          </a:stretch>
        </p:blipFill>
        <p:spPr bwMode="auto">
          <a:xfrm>
            <a:off x="5926048" y="4724399"/>
            <a:ext cx="2684551" cy="1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a:spLocks noChangeArrowheads="1"/>
          </p:cNvSpPr>
          <p:nvPr/>
        </p:nvSpPr>
        <p:spPr bwMode="auto">
          <a:xfrm>
            <a:off x="6625492" y="4191000"/>
            <a:ext cx="1621843" cy="457200"/>
          </a:xfrm>
          <a:prstGeom prst="rect">
            <a:avLst/>
          </a:prstGeom>
          <a:solidFill>
            <a:schemeClr val="bg1"/>
          </a:solidFill>
          <a:ln w="9525">
            <a:no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spcBef>
                <a:spcPct val="0"/>
              </a:spcBef>
              <a:buFontTx/>
              <a:buNone/>
            </a:pPr>
            <a:r>
              <a:rPr lang="en-US" altLang="en-US" sz="1800" dirty="0"/>
              <a:t>Drill here</a:t>
            </a:r>
            <a:r>
              <a:rPr lang="en-US" altLang="en-US" sz="2400" dirty="0"/>
              <a:t>!</a:t>
            </a:r>
          </a:p>
        </p:txBody>
      </p:sp>
    </p:spTree>
    <p:extLst>
      <p:ext uri="{BB962C8B-B14F-4D97-AF65-F5344CB8AC3E}">
        <p14:creationId xmlns:p14="http://schemas.microsoft.com/office/powerpoint/2010/main" val="2421948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5029200" cy="4434840"/>
          </a:xfrm>
        </p:spPr>
        <p:txBody>
          <a:bodyPr>
            <a:noAutofit/>
          </a:bodyPr>
          <a:lstStyle/>
          <a:p>
            <a:pPr>
              <a:spcBef>
                <a:spcPct val="50000"/>
              </a:spcBef>
            </a:pPr>
            <a:r>
              <a:rPr lang="en-US" altLang="en-US" sz="2000" dirty="0"/>
              <a:t>Coal currently provides </a:t>
            </a:r>
            <a:r>
              <a:rPr lang="en-US" altLang="en-US" sz="2000" dirty="0" smtClean="0"/>
              <a:t>about 30% </a:t>
            </a:r>
            <a:r>
              <a:rPr lang="en-US" altLang="en-US" sz="2000" dirty="0"/>
              <a:t>of the total </a:t>
            </a:r>
            <a:r>
              <a:rPr lang="en-US" altLang="en-US" sz="2000" dirty="0" smtClean="0"/>
              <a:t>UK </a:t>
            </a:r>
            <a:r>
              <a:rPr lang="en-US" altLang="en-US" sz="2000" dirty="0"/>
              <a:t>energy </a:t>
            </a:r>
            <a:r>
              <a:rPr lang="en-US" altLang="en-US" sz="2000" dirty="0" smtClean="0"/>
              <a:t>production (with gas at around 40%)</a:t>
            </a:r>
            <a:endParaRPr lang="en-US" altLang="en-US" sz="2000" dirty="0"/>
          </a:p>
          <a:p>
            <a:pPr>
              <a:spcBef>
                <a:spcPct val="50000"/>
              </a:spcBef>
            </a:pPr>
            <a:r>
              <a:rPr lang="en-US" altLang="en-US" sz="2000" dirty="0"/>
              <a:t>Now that oil and gas are dwindling, many energy producers and users are looking again at the potential of </a:t>
            </a:r>
            <a:r>
              <a:rPr lang="en-US" altLang="en-US" sz="2000" dirty="0" smtClean="0"/>
              <a:t>coal</a:t>
            </a:r>
          </a:p>
          <a:p>
            <a:pPr>
              <a:spcBef>
                <a:spcPct val="50000"/>
              </a:spcBef>
            </a:pPr>
            <a:r>
              <a:rPr lang="en-US" altLang="en-US" sz="2000" dirty="0"/>
              <a:t>Unlike </a:t>
            </a:r>
            <a:r>
              <a:rPr lang="en-US" altLang="en-US" sz="2000" dirty="0" smtClean="0"/>
              <a:t>oil and gas, </a:t>
            </a:r>
            <a:r>
              <a:rPr lang="en-US" altLang="en-US" sz="2000" dirty="0"/>
              <a:t>coal is not formed from marine organisms, but from the remains of land plants</a:t>
            </a:r>
          </a:p>
          <a:p>
            <a:pPr>
              <a:spcBef>
                <a:spcPct val="50000"/>
              </a:spcBef>
            </a:pPr>
            <a:r>
              <a:rPr lang="en-US" altLang="en-US" sz="2000" dirty="0"/>
              <a:t>A swampy setting, in which plant growth is lush and where there is water to cover fallen trees, dead leaves and other plant debris, is ideal for the initial stages to create coal</a:t>
            </a:r>
          </a:p>
          <a:p>
            <a:pPr>
              <a:spcBef>
                <a:spcPct val="50000"/>
              </a:spcBef>
            </a:pPr>
            <a:endParaRPr lang="en-US" altLang="en-US" sz="2000" dirty="0"/>
          </a:p>
          <a:p>
            <a:pPr>
              <a:spcBef>
                <a:spcPct val="0"/>
              </a:spcBef>
            </a:pPr>
            <a:endParaRPr lang="en-US" altLang="en-US" sz="1800" dirty="0"/>
          </a:p>
          <a:p>
            <a:pPr lvl="2"/>
            <a:endParaRPr lang="en-US" altLang="en-US" sz="18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pic>
        <p:nvPicPr>
          <p:cNvPr id="9" name="Picture 13" descr="coal_industry_in_china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143000"/>
            <a:ext cx="3505200" cy="235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86200"/>
            <a:ext cx="28241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08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Resources</a:t>
            </a:r>
            <a:endParaRPr lang="en-GB" dirty="0"/>
          </a:p>
        </p:txBody>
      </p:sp>
      <p:sp>
        <p:nvSpPr>
          <p:cNvPr id="3" name="Content Placeholder 2"/>
          <p:cNvSpPr>
            <a:spLocks noGrp="1"/>
          </p:cNvSpPr>
          <p:nvPr>
            <p:ph sz="half" idx="1"/>
          </p:nvPr>
        </p:nvSpPr>
        <p:spPr>
          <a:xfrm>
            <a:off x="457200" y="1920084"/>
            <a:ext cx="4572000" cy="4785515"/>
          </a:xfrm>
        </p:spPr>
        <p:txBody>
          <a:bodyPr>
            <a:normAutofit fontScale="25000" lnSpcReduction="20000"/>
          </a:bodyPr>
          <a:lstStyle/>
          <a:p>
            <a:pPr>
              <a:lnSpc>
                <a:spcPct val="120000"/>
              </a:lnSpc>
              <a:spcAft>
                <a:spcPts val="1200"/>
              </a:spcAft>
            </a:pPr>
            <a:r>
              <a:rPr lang="en-GB" sz="6400" dirty="0" smtClean="0"/>
              <a:t>Your first port of call should be the course Canvas </a:t>
            </a:r>
            <a:r>
              <a:rPr lang="en-GB" sz="6400" dirty="0"/>
              <a:t>page for lecture  </a:t>
            </a:r>
            <a:r>
              <a:rPr lang="en-GB" sz="6400" dirty="0" smtClean="0"/>
              <a:t>material and any supporting material</a:t>
            </a:r>
            <a:endParaRPr lang="en-GB" sz="6400" dirty="0"/>
          </a:p>
          <a:p>
            <a:pPr lvl="1">
              <a:spcAft>
                <a:spcPts val="1200"/>
              </a:spcAft>
            </a:pPr>
            <a:r>
              <a:rPr lang="en-GB" sz="6400" dirty="0" smtClean="0">
                <a:hlinkClick r:id="rId2"/>
              </a:rPr>
              <a:t>https</a:t>
            </a:r>
            <a:r>
              <a:rPr lang="en-GB" sz="6400" dirty="0">
                <a:hlinkClick r:id="rId2"/>
              </a:rPr>
              <a:t>://</a:t>
            </a:r>
            <a:r>
              <a:rPr lang="en-GB" sz="6400" dirty="0" smtClean="0">
                <a:hlinkClick r:id="rId2"/>
              </a:rPr>
              <a:t>canvas.bham.ac.uk/login</a:t>
            </a:r>
            <a:endParaRPr lang="en-GB" sz="6400" dirty="0" smtClean="0"/>
          </a:p>
          <a:p>
            <a:pPr>
              <a:lnSpc>
                <a:spcPct val="120000"/>
              </a:lnSpc>
              <a:spcAft>
                <a:spcPts val="1200"/>
              </a:spcAft>
            </a:pPr>
            <a:r>
              <a:rPr lang="en-GB" sz="6400" dirty="0" smtClean="0"/>
              <a:t>There is no set text book as most of the material is sourced online but I will update the Canvas page with references</a:t>
            </a:r>
          </a:p>
          <a:p>
            <a:pPr lvl="1">
              <a:lnSpc>
                <a:spcPct val="120000"/>
              </a:lnSpc>
              <a:spcAft>
                <a:spcPts val="1200"/>
              </a:spcAft>
            </a:pPr>
            <a:r>
              <a:rPr lang="en-GB" sz="6400" dirty="0" smtClean="0"/>
              <a:t>However, if you want a great bedtime  read, try ‘Sustainable Energy – Without the Hot Air’ by David MacKay</a:t>
            </a:r>
          </a:p>
          <a:p>
            <a:pPr>
              <a:lnSpc>
                <a:spcPct val="120000"/>
              </a:lnSpc>
            </a:pPr>
            <a:r>
              <a:rPr lang="en-GB" sz="6400" dirty="0" smtClean="0"/>
              <a:t>A very good online resource discussing the Earth’s energy balance is:</a:t>
            </a:r>
          </a:p>
          <a:p>
            <a:pPr lvl="1">
              <a:lnSpc>
                <a:spcPct val="120000"/>
              </a:lnSpc>
            </a:pPr>
            <a:r>
              <a:rPr lang="en-GB" sz="6400" dirty="0">
                <a:hlinkClick r:id="rId3" tooltip="http://earthobservatory.nasa.gov/Features/EnergyBalance/"/>
              </a:rPr>
              <a:t>Climate and Earth’s Energy Budget</a:t>
            </a:r>
            <a:r>
              <a:rPr lang="en-GB" sz="6400" dirty="0"/>
              <a:t> by Rebecca Lindsey, Earth Observatory, NASA Goddard Space Flight </a:t>
            </a:r>
            <a:r>
              <a:rPr lang="en-GB" sz="6400" dirty="0" err="1"/>
              <a:t>Center</a:t>
            </a:r>
            <a:r>
              <a:rPr lang="en-GB" sz="6400" dirty="0"/>
              <a:t>, January 14, 2009</a:t>
            </a:r>
          </a:p>
          <a:p>
            <a:pPr lvl="1"/>
            <a:endParaRPr lang="en-GB" sz="3000" dirty="0" smtClean="0"/>
          </a:p>
          <a:p>
            <a:endParaRPr lang="en-GB" sz="3200" dirty="0"/>
          </a:p>
          <a:p>
            <a:endParaRPr lang="en-GB" dirty="0"/>
          </a:p>
        </p:txBody>
      </p:sp>
      <p:pic>
        <p:nvPicPr>
          <p:cNvPr id="21" name="Picture 15" descr="Diagram of incoming energy from sun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990600"/>
            <a:ext cx="234315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Diagram of energy leaving the Earth as he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587" y="36576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181600" y="6125289"/>
            <a:ext cx="3505200" cy="246221"/>
          </a:xfrm>
          <a:prstGeom prst="rect">
            <a:avLst/>
          </a:prstGeom>
          <a:noFill/>
        </p:spPr>
        <p:txBody>
          <a:bodyPr wrap="square" rtlCol="0">
            <a:spAutoFit/>
          </a:bodyPr>
          <a:lstStyle/>
          <a:p>
            <a:r>
              <a:rPr lang="en-GB" sz="1000" dirty="0">
                <a:solidFill>
                  <a:srgbClr val="FF0000"/>
                </a:solidFill>
              </a:rPr>
              <a:t>http://earthobservatory.nasa.gov/Features/EnergyBalance</a:t>
            </a:r>
            <a:r>
              <a:rPr lang="en-GB" sz="1000" dirty="0"/>
              <a:t>/</a:t>
            </a:r>
          </a:p>
        </p:txBody>
      </p:sp>
    </p:spTree>
    <p:extLst>
      <p:ext uri="{BB962C8B-B14F-4D97-AF65-F5344CB8AC3E}">
        <p14:creationId xmlns:p14="http://schemas.microsoft.com/office/powerpoint/2010/main" val="3782740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945870"/>
            <a:ext cx="4343400" cy="4434840"/>
          </a:xfrm>
        </p:spPr>
        <p:txBody>
          <a:bodyPr>
            <a:noAutofit/>
          </a:bodyPr>
          <a:lstStyle/>
          <a:p>
            <a:pPr>
              <a:spcBef>
                <a:spcPct val="50000"/>
              </a:spcBef>
            </a:pPr>
            <a:r>
              <a:rPr lang="en-US" altLang="en-US" sz="1800" dirty="0"/>
              <a:t>The formation of coal from dead plant matter requires </a:t>
            </a:r>
            <a:r>
              <a:rPr lang="en-US" altLang="en-US" sz="1800" dirty="0" smtClean="0"/>
              <a:t>burial, </a:t>
            </a:r>
            <a:r>
              <a:rPr lang="en-US" altLang="en-US" sz="1800" dirty="0"/>
              <a:t>pressure, heat and time </a:t>
            </a:r>
          </a:p>
          <a:p>
            <a:pPr>
              <a:spcBef>
                <a:spcPct val="50000"/>
              </a:spcBef>
            </a:pPr>
            <a:r>
              <a:rPr lang="en-US" altLang="en-US" sz="1800" dirty="0"/>
              <a:t>The process works best under anaerobic conditions (no oxygen) since the reaction with oxygen during decay destroys the organic matter</a:t>
            </a:r>
          </a:p>
          <a:p>
            <a:pPr>
              <a:spcBef>
                <a:spcPct val="50000"/>
              </a:spcBef>
            </a:pPr>
            <a:r>
              <a:rPr lang="en-US" altLang="en-US" sz="1800" dirty="0"/>
              <a:t>It is the carbon content of the coal that supplies most of its heating value</a:t>
            </a:r>
          </a:p>
          <a:p>
            <a:pPr>
              <a:spcBef>
                <a:spcPct val="50000"/>
              </a:spcBef>
            </a:pPr>
            <a:r>
              <a:rPr lang="en-US" altLang="en-US" sz="1800" dirty="0"/>
              <a:t>The greater the carbon to oxygen ratio the harder the coal, </a:t>
            </a:r>
            <a:r>
              <a:rPr lang="en-US" altLang="en-US" sz="1800" dirty="0" smtClean="0"/>
              <a:t>the </a:t>
            </a:r>
            <a:r>
              <a:rPr lang="en-US" altLang="en-US" sz="1800" dirty="0"/>
              <a:t>more potential energy it </a:t>
            </a:r>
            <a:r>
              <a:rPr lang="en-US" altLang="en-US" sz="1800" dirty="0" smtClean="0"/>
              <a:t>contains</a:t>
            </a:r>
          </a:p>
          <a:p>
            <a:pPr>
              <a:spcBef>
                <a:spcPct val="50000"/>
              </a:spcBef>
            </a:pPr>
            <a:r>
              <a:rPr lang="en-US" altLang="en-US" sz="1800" dirty="0" smtClean="0"/>
              <a:t>Over time there  are different stages to coal deposit formation</a:t>
            </a:r>
            <a:endParaRPr lang="en-US" altLang="en-US" sz="1800" dirty="0"/>
          </a:p>
          <a:p>
            <a:pPr>
              <a:spcBef>
                <a:spcPct val="50000"/>
              </a:spcBef>
            </a:pPr>
            <a:endParaRPr lang="en-US" altLang="en-US" sz="2000" dirty="0"/>
          </a:p>
          <a:p>
            <a:pPr>
              <a:spcBef>
                <a:spcPct val="0"/>
              </a:spcBef>
            </a:pPr>
            <a:endParaRPr lang="en-US" altLang="en-US" sz="1800" dirty="0"/>
          </a:p>
          <a:p>
            <a:pPr lvl="2"/>
            <a:endParaRPr lang="en-US" altLang="en-US" sz="1800" dirty="0" smtClean="0"/>
          </a:p>
        </p:txBody>
      </p:sp>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pic>
        <p:nvPicPr>
          <p:cNvPr id="17410" name="Picture 2" descr="Coal 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14400"/>
            <a:ext cx="4114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oal 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407229"/>
            <a:ext cx="313436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15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sp>
        <p:nvSpPr>
          <p:cNvPr id="2" name="Content Placeholder 1"/>
          <p:cNvSpPr>
            <a:spLocks noGrp="1"/>
          </p:cNvSpPr>
          <p:nvPr>
            <p:ph sz="half" idx="1"/>
          </p:nvPr>
        </p:nvSpPr>
        <p:spPr>
          <a:xfrm>
            <a:off x="457200" y="1920085"/>
            <a:ext cx="4495800" cy="4434840"/>
          </a:xfrm>
        </p:spPr>
        <p:txBody>
          <a:bodyPr>
            <a:noAutofit/>
          </a:bodyPr>
          <a:lstStyle/>
          <a:p>
            <a:r>
              <a:rPr lang="en-US" altLang="en-US" sz="1600" dirty="0"/>
              <a:t>The products of coalification are divided into four major categories based on the carbon content of the </a:t>
            </a:r>
            <a:r>
              <a:rPr lang="en-US" altLang="en-US" sz="1600" dirty="0" smtClean="0"/>
              <a:t>material</a:t>
            </a:r>
          </a:p>
          <a:p>
            <a:pPr lvl="1">
              <a:spcBef>
                <a:spcPts val="600"/>
              </a:spcBef>
            </a:pPr>
            <a:r>
              <a:rPr lang="en-US" altLang="en-US" sz="1600" dirty="0"/>
              <a:t>Peat</a:t>
            </a:r>
          </a:p>
          <a:p>
            <a:pPr lvl="1">
              <a:spcBef>
                <a:spcPts val="600"/>
              </a:spcBef>
            </a:pPr>
            <a:r>
              <a:rPr lang="en-US" altLang="en-US" sz="1600" dirty="0" smtClean="0"/>
              <a:t>Lignite</a:t>
            </a:r>
            <a:endParaRPr lang="en-US" altLang="en-US" sz="1600" dirty="0"/>
          </a:p>
          <a:p>
            <a:pPr lvl="1">
              <a:spcBef>
                <a:spcPts val="600"/>
              </a:spcBef>
            </a:pPr>
            <a:r>
              <a:rPr lang="en-US" altLang="en-US" sz="1600" dirty="0" smtClean="0"/>
              <a:t>Bituminous</a:t>
            </a:r>
            <a:endParaRPr lang="en-US" altLang="en-US" sz="1600" dirty="0"/>
          </a:p>
          <a:p>
            <a:pPr lvl="1">
              <a:spcBef>
                <a:spcPts val="600"/>
              </a:spcBef>
            </a:pPr>
            <a:r>
              <a:rPr lang="en-US" altLang="en-US" sz="1600" dirty="0" smtClean="0"/>
              <a:t>Anthracite</a:t>
            </a:r>
          </a:p>
          <a:p>
            <a:pPr>
              <a:spcBef>
                <a:spcPts val="600"/>
              </a:spcBef>
            </a:pPr>
            <a:r>
              <a:rPr lang="en-US" altLang="en-US" sz="1600" dirty="0"/>
              <a:t>Peat is an accumulation of partially decayed vegetation matter and is the first stage in the formation of coal</a:t>
            </a:r>
          </a:p>
          <a:p>
            <a:pPr>
              <a:spcBef>
                <a:spcPct val="50000"/>
              </a:spcBef>
            </a:pPr>
            <a:r>
              <a:rPr lang="en-US" altLang="en-US" sz="1600" dirty="0"/>
              <a:t>Peat forms in </a:t>
            </a:r>
            <a:r>
              <a:rPr lang="en-US" altLang="en-US" sz="1600" dirty="0" smtClean="0"/>
              <a:t>wetlands</a:t>
            </a:r>
            <a:endParaRPr lang="en-US" altLang="en-US" sz="1600" dirty="0"/>
          </a:p>
          <a:p>
            <a:pPr>
              <a:spcBef>
                <a:spcPct val="50000"/>
              </a:spcBef>
            </a:pPr>
            <a:r>
              <a:rPr lang="en-US" altLang="en-US" sz="1600" dirty="0"/>
              <a:t>It contains a large amount of water and must be dried before use</a:t>
            </a:r>
          </a:p>
          <a:p>
            <a:pPr>
              <a:spcBef>
                <a:spcPct val="50000"/>
              </a:spcBef>
            </a:pPr>
            <a:r>
              <a:rPr lang="en-US" altLang="en-US" sz="1600" dirty="0"/>
              <a:t>Historically, it has been used as a source of heat and burns with a long flame and considerable smoke </a:t>
            </a:r>
          </a:p>
          <a:p>
            <a:pPr lvl="1">
              <a:spcBef>
                <a:spcPts val="600"/>
              </a:spcBef>
            </a:pPr>
            <a:endParaRPr lang="en-US" altLang="en-US" sz="1600" dirty="0"/>
          </a:p>
          <a:p>
            <a:pPr lvl="2"/>
            <a:endParaRPr lang="en-GB" sz="1600" dirty="0"/>
          </a:p>
        </p:txBody>
      </p:sp>
      <p:pic>
        <p:nvPicPr>
          <p:cNvPr id="8" name="Picture 8" descr="ANd9GcR8_CV05fZ_BGLu-ppnYQH_tVRBH0CDuqpG1NLE79hnCdmqXHq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1430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ea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05200"/>
            <a:ext cx="33337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988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sp>
        <p:nvSpPr>
          <p:cNvPr id="2" name="Content Placeholder 1"/>
          <p:cNvSpPr>
            <a:spLocks noGrp="1"/>
          </p:cNvSpPr>
          <p:nvPr>
            <p:ph sz="half" idx="1"/>
          </p:nvPr>
        </p:nvSpPr>
        <p:spPr>
          <a:xfrm>
            <a:off x="457200" y="1920084"/>
            <a:ext cx="5715000" cy="4709315"/>
          </a:xfrm>
        </p:spPr>
        <p:txBody>
          <a:bodyPr>
            <a:noAutofit/>
          </a:bodyPr>
          <a:lstStyle/>
          <a:p>
            <a:pPr>
              <a:spcBef>
                <a:spcPts val="600"/>
              </a:spcBef>
            </a:pPr>
            <a:r>
              <a:rPr lang="en-US" altLang="en-US" sz="1800" dirty="0"/>
              <a:t>Lignite is the second step in the formation of coal and is formed when peat is subjected to increased vertical pressure from accumulating sediments</a:t>
            </a:r>
          </a:p>
          <a:p>
            <a:pPr>
              <a:spcBef>
                <a:spcPts val="600"/>
              </a:spcBef>
            </a:pPr>
            <a:r>
              <a:rPr lang="en-US" altLang="en-US" sz="1800" dirty="0"/>
              <a:t>Lignite, often referred to as brown coal, is the lowest rank of coal and used almost exclusively as fuel for steam-electric power </a:t>
            </a:r>
            <a:r>
              <a:rPr lang="en-US" altLang="en-US" sz="1800" dirty="0" smtClean="0"/>
              <a:t>generation. It’s inefficient to transport and often burn in power stations close to the mines</a:t>
            </a:r>
          </a:p>
          <a:p>
            <a:pPr>
              <a:spcBef>
                <a:spcPct val="50000"/>
              </a:spcBef>
            </a:pPr>
            <a:r>
              <a:rPr lang="en-US" altLang="en-US" sz="1800" dirty="0"/>
              <a:t>Bituminous </a:t>
            </a:r>
            <a:r>
              <a:rPr lang="en-US" altLang="en-US" sz="1800" dirty="0" smtClean="0"/>
              <a:t>coal </a:t>
            </a:r>
            <a:r>
              <a:rPr lang="en-US" altLang="en-US" sz="1800" dirty="0"/>
              <a:t>is the third stage of coal formation</a:t>
            </a:r>
          </a:p>
          <a:p>
            <a:pPr>
              <a:spcBef>
                <a:spcPct val="50000"/>
              </a:spcBef>
            </a:pPr>
            <a:r>
              <a:rPr lang="en-US" altLang="en-US" sz="1800" dirty="0"/>
              <a:t>Additional pressure over time has made it compact and virtually all traces of plant life have disappeared </a:t>
            </a:r>
          </a:p>
          <a:p>
            <a:pPr>
              <a:spcBef>
                <a:spcPct val="50000"/>
              </a:spcBef>
            </a:pPr>
            <a:r>
              <a:rPr lang="en-US" altLang="en-US" sz="1800" dirty="0"/>
              <a:t>It is of higher quality than lignite coal but of poorer quality than anthracite coal </a:t>
            </a:r>
          </a:p>
          <a:p>
            <a:pPr>
              <a:spcBef>
                <a:spcPct val="50000"/>
              </a:spcBef>
            </a:pPr>
            <a:r>
              <a:rPr lang="en-US" altLang="en-US" sz="1800" dirty="0"/>
              <a:t>It is greatly used in industry as a source of heat energy </a:t>
            </a:r>
          </a:p>
          <a:p>
            <a:pPr>
              <a:spcBef>
                <a:spcPts val="600"/>
              </a:spcBef>
            </a:pPr>
            <a:endParaRPr lang="en-US" altLang="en-US" sz="1800" dirty="0"/>
          </a:p>
          <a:p>
            <a:pPr>
              <a:spcBef>
                <a:spcPts val="600"/>
              </a:spcBef>
            </a:pPr>
            <a:r>
              <a:rPr lang="en-US" altLang="en-US" sz="1800" dirty="0"/>
              <a:t>It has a high inherent moisture content, sometimes as high as 66 percent, and very high ash content compared to bituminous coal </a:t>
            </a:r>
            <a:endParaRPr lang="en-US" altLang="en-US" sz="1800" dirty="0" smtClean="0"/>
          </a:p>
          <a:p>
            <a:pPr>
              <a:spcBef>
                <a:spcPts val="600"/>
              </a:spcBef>
            </a:pPr>
            <a:r>
              <a:rPr lang="en-US" altLang="en-US" sz="1800" dirty="0"/>
              <a:t>Because of its low energy density, </a:t>
            </a:r>
            <a:r>
              <a:rPr lang="en-US" altLang="en-US" sz="1800" dirty="0" smtClean="0"/>
              <a:t>it is inefficient </a:t>
            </a:r>
            <a:r>
              <a:rPr lang="en-US" altLang="en-US" sz="1800" dirty="0"/>
              <a:t>to transport </a:t>
            </a:r>
            <a:r>
              <a:rPr lang="en-US" altLang="en-US" sz="1800" dirty="0" smtClean="0"/>
              <a:t> and it </a:t>
            </a:r>
            <a:r>
              <a:rPr lang="en-US" altLang="en-US" sz="1800" dirty="0"/>
              <a:t>is often burned in power stations constructed very close to the </a:t>
            </a:r>
            <a:r>
              <a:rPr lang="en-US" altLang="en-US" sz="1800" dirty="0" smtClean="0"/>
              <a:t>mines</a:t>
            </a:r>
          </a:p>
          <a:p>
            <a:pPr>
              <a:spcBef>
                <a:spcPts val="600"/>
              </a:spcBef>
            </a:pPr>
            <a:r>
              <a:rPr lang="en-GB" sz="1800" dirty="0"/>
              <a:t>The </a:t>
            </a:r>
            <a:r>
              <a:rPr lang="en-GB" sz="1800" dirty="0" smtClean="0"/>
              <a:t>Latrobe Valley in </a:t>
            </a:r>
            <a:r>
              <a:rPr lang="en-GB" sz="1800" dirty="0"/>
              <a:t>the state of </a:t>
            </a:r>
            <a:r>
              <a:rPr lang="en-GB" sz="1800" dirty="0" smtClean="0"/>
              <a:t>Victoria, </a:t>
            </a:r>
            <a:r>
              <a:rPr lang="en-GB" sz="1800" dirty="0"/>
              <a:t>Australia contains estimated reserves of some 65 billion tonnes of brown </a:t>
            </a:r>
            <a:r>
              <a:rPr lang="en-GB" sz="1800" dirty="0" smtClean="0"/>
              <a:t>coal </a:t>
            </a:r>
            <a:r>
              <a:rPr lang="en-GB" sz="1800" dirty="0"/>
              <a:t>The deposit is equivalent to 25% of known world reserves</a:t>
            </a:r>
            <a:r>
              <a:rPr lang="en-US" altLang="en-US" sz="1800" dirty="0" smtClean="0"/>
              <a:t> </a:t>
            </a:r>
            <a:endParaRPr lang="en-US" altLang="en-US" sz="18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6" descr="c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19200"/>
            <a:ext cx="211127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upload.wikimedia.org/wikipedia/commons/2/20/Coal_bitumin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203" y="4114800"/>
            <a:ext cx="2671947"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5600" y="3505200"/>
            <a:ext cx="1447800" cy="369332"/>
          </a:xfrm>
          <a:prstGeom prst="rect">
            <a:avLst/>
          </a:prstGeom>
          <a:noFill/>
        </p:spPr>
        <p:txBody>
          <a:bodyPr wrap="square" rtlCol="0">
            <a:spAutoFit/>
          </a:bodyPr>
          <a:lstStyle/>
          <a:p>
            <a:r>
              <a:rPr lang="en-GB" dirty="0" smtClean="0"/>
              <a:t>Lignite</a:t>
            </a:r>
            <a:endParaRPr lang="en-GB" dirty="0"/>
          </a:p>
        </p:txBody>
      </p:sp>
      <p:sp>
        <p:nvSpPr>
          <p:cNvPr id="4" name="TextBox 3"/>
          <p:cNvSpPr txBox="1"/>
          <p:nvPr/>
        </p:nvSpPr>
        <p:spPr>
          <a:xfrm>
            <a:off x="6848475" y="6517243"/>
            <a:ext cx="1800301" cy="369332"/>
          </a:xfrm>
          <a:prstGeom prst="rect">
            <a:avLst/>
          </a:prstGeom>
          <a:noFill/>
        </p:spPr>
        <p:txBody>
          <a:bodyPr wrap="none" rtlCol="0">
            <a:spAutoFit/>
          </a:bodyPr>
          <a:lstStyle/>
          <a:p>
            <a:r>
              <a:rPr lang="en-GB" dirty="0" smtClean="0"/>
              <a:t>Bituminous coal</a:t>
            </a:r>
            <a:endParaRPr lang="en-GB" dirty="0"/>
          </a:p>
        </p:txBody>
      </p:sp>
    </p:spTree>
    <p:extLst>
      <p:ext uri="{BB962C8B-B14F-4D97-AF65-F5344CB8AC3E}">
        <p14:creationId xmlns:p14="http://schemas.microsoft.com/office/powerpoint/2010/main" val="2715915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Coal</a:t>
            </a:r>
            <a:endParaRPr lang="en-GB" dirty="0"/>
          </a:p>
        </p:txBody>
      </p:sp>
      <p:sp>
        <p:nvSpPr>
          <p:cNvPr id="2" name="Content Placeholder 1"/>
          <p:cNvSpPr>
            <a:spLocks noGrp="1"/>
          </p:cNvSpPr>
          <p:nvPr>
            <p:ph sz="half" idx="1"/>
          </p:nvPr>
        </p:nvSpPr>
        <p:spPr>
          <a:xfrm>
            <a:off x="457200" y="1920084"/>
            <a:ext cx="5715000" cy="4709315"/>
          </a:xfrm>
        </p:spPr>
        <p:txBody>
          <a:bodyPr>
            <a:noAutofit/>
          </a:bodyPr>
          <a:lstStyle/>
          <a:p>
            <a:pPr>
              <a:spcBef>
                <a:spcPct val="50000"/>
              </a:spcBef>
            </a:pPr>
            <a:r>
              <a:rPr lang="en-US" altLang="en-US" sz="1800" dirty="0"/>
              <a:t>Anthracite is formed during the forth stage of coal formation</a:t>
            </a:r>
          </a:p>
          <a:p>
            <a:pPr>
              <a:spcBef>
                <a:spcPct val="50000"/>
              </a:spcBef>
            </a:pPr>
            <a:r>
              <a:rPr lang="en-US" altLang="en-US" sz="1800" dirty="0"/>
              <a:t>It is the most valuable and highest grade of coal, and has a carbon </a:t>
            </a:r>
            <a:r>
              <a:rPr lang="en-US" altLang="en-US" sz="1800" dirty="0" smtClean="0"/>
              <a:t>content</a:t>
            </a:r>
          </a:p>
          <a:p>
            <a:pPr>
              <a:spcBef>
                <a:spcPct val="50000"/>
              </a:spcBef>
            </a:pPr>
            <a:r>
              <a:rPr lang="en-US" altLang="en-US" sz="1800" dirty="0" smtClean="0"/>
              <a:t>It burns </a:t>
            </a:r>
            <a:r>
              <a:rPr lang="en-US" altLang="en-US" sz="1800" dirty="0"/>
              <a:t>far more efficiently with less </a:t>
            </a:r>
            <a:r>
              <a:rPr lang="en-US" altLang="en-US" sz="1800" dirty="0" smtClean="0"/>
              <a:t>smoke</a:t>
            </a:r>
          </a:p>
          <a:p>
            <a:pPr>
              <a:spcBef>
                <a:spcPct val="50000"/>
              </a:spcBef>
            </a:pPr>
            <a:r>
              <a:rPr lang="en-GB" sz="1800" dirty="0"/>
              <a:t>The principal use of anthracite </a:t>
            </a:r>
            <a:r>
              <a:rPr lang="en-GB" sz="1800" dirty="0" smtClean="0"/>
              <a:t>is </a:t>
            </a:r>
            <a:r>
              <a:rPr lang="en-GB" sz="1800" dirty="0"/>
              <a:t>for a domestic fuel </a:t>
            </a:r>
            <a:r>
              <a:rPr lang="en-GB" sz="1800" dirty="0" smtClean="0"/>
              <a:t>It </a:t>
            </a:r>
            <a:r>
              <a:rPr lang="en-GB" sz="1800" dirty="0"/>
              <a:t>delivers high energy per its weight and burns cleanly with little </a:t>
            </a:r>
            <a:r>
              <a:rPr lang="en-GB" sz="1800" dirty="0" smtClean="0"/>
              <a:t>soot but it’s prohibitively expensive to use in power stations</a:t>
            </a:r>
          </a:p>
          <a:p>
            <a:pPr>
              <a:spcBef>
                <a:spcPct val="50000"/>
              </a:spcBef>
            </a:pPr>
            <a:r>
              <a:rPr lang="en-US" altLang="en-US" sz="1800" dirty="0"/>
              <a:t>As the coals becomes harder, their carbon content increases, and so does the amount of heat released</a:t>
            </a:r>
          </a:p>
          <a:p>
            <a:pPr lvl="1">
              <a:spcBef>
                <a:spcPct val="50000"/>
              </a:spcBef>
            </a:pPr>
            <a:r>
              <a:rPr lang="en-US" altLang="en-US" sz="1600" dirty="0"/>
              <a:t>Anthracite produces twice the energy (BTUs) of lignite</a:t>
            </a:r>
          </a:p>
          <a:p>
            <a:pPr>
              <a:spcBef>
                <a:spcPct val="50000"/>
              </a:spcBef>
            </a:pPr>
            <a:endParaRPr lang="en-US" altLang="en-US" sz="18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5" name="Picture 7" descr="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312" y="1203036"/>
            <a:ext cx="171879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13-15_change_in_charac"/>
          <p:cNvPicPr>
            <a:picLocks noChangeAspect="1" noChangeArrowheads="1"/>
          </p:cNvPicPr>
          <p:nvPr/>
        </p:nvPicPr>
        <p:blipFill>
          <a:blip r:embed="rId3">
            <a:extLst>
              <a:ext uri="{28A0092B-C50C-407E-A947-70E740481C1C}">
                <a14:useLocalDpi xmlns:a14="http://schemas.microsoft.com/office/drawing/2010/main" val="0"/>
              </a:ext>
            </a:extLst>
          </a:blip>
          <a:srcRect t="2499"/>
          <a:stretch>
            <a:fillRect/>
          </a:stretch>
        </p:blipFill>
        <p:spPr bwMode="auto">
          <a:xfrm>
            <a:off x="6324600" y="3829938"/>
            <a:ext cx="2743200" cy="30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data:image/jpeg;base64,/9j/4AAQSkZJRgABAQAAAQABAAD/2wCEAAkGBhQSERMUExQWFRUWFRsaGRgYGR0YHRkWGCEcFRobGBcYHCYfGh0jHxcYIC8gIycrLC0sFh4xNTAqNSYtLCkBCQoKDgwOFA8PFCkcFBwpKSkpKSkpKSkpKSkpKSkpKSkpKSkpKSkpKTApKSwpMikpKSkpKSwsLCwpKSkpKSkpKf/AABEIAOAAuQMBIgACEQEDEQH/xAAcAAABBQEBAQAAAAAAAAAAAAAGAAMEBQcCAQj/xABBEAACAgEDAgMDCgYBAgQHAAABAgMREgAEIQUxEyJBBjJRBxQjM1JhcaGxwRVCcoGS0ZFi4UNT0vEWF1RjZILw/8QAFwEBAQEBAAAAAAAAAAAAAAAAAAECA//EAB0RAQEBAAIDAQEAAAAAAAAAAAABEQIxIUFREjL/2gAMAwEAAhEDEQA/ANZ6t1JlbBDXxP8ArVWd25/nb/k6c6ofpn/H9hqLop350/22/wAj/vS+dP8Abb/I/wC9NaWgd+dP9tv8j/vS+dP9tv8AI/701paB350/22/yP+9L50/22/yP+9NaWgd+dP8Abb/I/wC9L50/22/yP+9NaWgd+dP9tv8AI/70vnT/AG2/yP8AvTWloHfnT/bb/I/70vnT/bb/ACP+9NaWgd+dP9tv8j/vS+dP9tv8j/vTWloHfnT/AG2/yP8AvS+dP9tv8j/vTWloHfnT/bb/ACP+9L50/wBtv8j/AL01paB350/22/yP+9Ibp/tt/kdNaWgtemdUbIK5sHj7wdXlaEtufOv9Q/UaLtEC/U/rn/H9hqLqV1P65/x/Yai6KWlpaWgWlpaWgWlpap977RhUkaKKSYoCPKPKJLxEbv8AyMe+JGQBU15hYXGlrLOqfK5OmXhxQcEiizsebIIHlyFCiftD0sDVXN8sm8FUm37eisb9PWQ8/domtn0q1g0vyn9QkBHjY+vkVFI78WFuv7+mou/9pt3KVznn4BFZtRB79qsfjq4a+gsh8de6+cui9SO2mWQJG5SzjIuaGweGUEEj4Ue41dbD2+3cXlErC+2QDjnge/lwKAB+C1frpia3PXtaxZPb7cu4Ek7qf+k0vArJVAA5+H3k672293AVmSWVh3sux8x5GQLAkkGwB3F6YfpsuloO9kut7qXIyrJMXVWRUVQMPdLg8AAm77Cwa9NI+2siSTRtF7rsBmcCtcUwF2b+BH4nTF0Y6WhPb+2rWc41IHohN/mK/Mfjq62PtDBLwHCteOLeU5fAc039r0/Nhqy0tLS1Fdwe8v8AUP1Gi/QhB7y/1D9Rov0QL9T+uf8AH9hqLqV1P65/x/Yai6KWlpuedUUsxCqASSfgOTob6h1aaaaOGFxGJPMkikPlQDhWFeQ8hWU9shdjtZNS0Tu4FWas0PvPJoffwf8AjVN1D2u28TKGdfMH5BBAZKGJAsg2SO1Cjes1611bdKFPmYAsCTnmhFBQxDD3QKBABFkEmzqFs+qwZMdwm5B+MM0R5A5DDcRE+h7N61rWT6zohn9vp3XJTGXVzIApDcAe4VXlUHckvkx4IFgaIJvbuNemLCqsZX8RXMvKxyx4ysZDD5qYsAjCwCQG7Eaqfk36Iepyud1IWh26ikjPh+dx4a+aIKLwi5K96FnjVrL8kpJMsEniTRyOJItwCIZKawpK01UVYk5ByLNc3m2b4Waz7qiI3iq4fFsXR3KsySyLkwkdPL5iCxX0ph30I7iJsmsWeSe3p6iuNHHWvZGeCZmaEeeQogLLKDK5sIGhoB7YAFlUXR9eFu/YoLBm00bIEDhgDYV8vCYMAQwIiksWQtAE3eiAMbZqJ7AVyeO91Xxujq06PuO4Yjjt5SbsfEdqIBquf+bvfaH2Nn2qwzmpF3Bbw8lAfCuGeE2FyVgaBOJrseNUUJRFVvBa6NSZMLIJOQBBDUKFdjR450lVeSdFjlosfmvOIYo7RegGdW8bE8dm+JrQ/P09smVBlV2qkNWPBKsD5hzYI7g/dq/2vtDEIY/JJVET+8yqQw8JoWv6I45rXmBoAgjt11PYeLJGY5I5lZSUZBhJHhZfxY6LeUck0w7gMarVSBvZTkEh48o8vv8AJ/N5SORou2+zQbcP4qljyQI5O2RCBjj4YONMQaJBFGzQpZN7DBJIrwmVoyyoGyjQOrKCGQMJMCFe0LAix25rjpfW8MDk5C35MsBkbIDMoyxJo2CDQZbFhg0wUbTebnZCRtpPHHkpDgOpQKB4toJe1W1EepYC6OuOmkHI+UuVLM0zsQqgCz5hZkJZauyWcVYJOntvKHdZ3d2UxLYjeNyHLBUzXcIVZS2RwJJrCyNXXs1LtNrMX3rNLcRDkqk0JoIRbZPLKy4WH5EdsnFE6CFteg7i/C8IyMFZrjxYMiN4RYMDyoawOATXANHXfzRpAzR8GNlBfIA2WwJB9cWrtyo761TpkgzBQKFjTF5FAVGjoSowHejk3IsXmL41msfiTdQjCsSF3LSHzcMiushbuRnRQEDg/wD6nV42+SwfxqQACbIFE/E/HXWkNLWG3cHvL/UP1Gi/QhB7y/1D9Rov0QL9T+uf8f2GojtQJomh2Hc/cL4vUvqf1z/j+w0H9X9oDt96odiIDELFD3vpCCpY97xU8gdrJ9LJvRbga67upJpjmyxlMygcheVbERr8HYHs3J5N9tF3RBtSpg208cksq28+OASBCokVCwNygfHkEgt7gGs79rd347tOLEbsqEEA5ShQxFRtbLiU5NgUATql3PSUMQIVg7yAqGZMPDUunAyvIMrA2OKs0DZ1emJfI2+UT2Qg2jgQsVhKuJAZGdlkA8VPKwrhFNEsScgD6WIe1fsDuNiI2kGUcgBV1DAEkFsGVhkjgC8W/wCSRxY77rCSbaMTvIzmMorLKCz+GX8zgisvN4eLMSVjstwt23TZm6ojwzSEBYi6YZTMs8RLvJMXrwxIWdTZA4VRjj5stBT2c9ppdsE8CUxSCUsW4CFCqjGUiyy5J7tUAzEcnWw9F+VGCbeJCsbodyFKu7LiJSvl8vvDIKVu6JVKHmvWaexXR130m72iNeUBeORrW5Y2Uo7AXQpyAAOAxJ5JqPvOhbjYPG25hkgMZXCRKe5UuRGSzg4yXtwVU0R2OpRrvt17Qw7JBG30ss+TBHAdTwEBeM0GUtjSgjnmwASMi69uV3MLTLRmi3IjZEFxeG6hgwTsA8yEGvLZ9ARr32jm3e4gO93asU3MhWMn3VRRkfDBsgeguwQrkeljT7ZoGXzjGRVY4sCTGxDFJFU8NQ5jP3d+KitQ6z7XSb/axFY5ogzeA8SRZqJkDOw8vnbjwSoGLLjktleM5MDySLFwzG1Rj5cSx47LZHbym/fNd+THr+1iXaN1DYTt4Ek6K8DcFMcStjuXDjKwRwUo+XkV631sGYSQEHsfEOVmQHLMoDcZyYt4ZLC7IuwdWDnpvUJQG2zhilqWRk8XDwSSzpGSFyVFkHoCCR3ojjofVfmW68RfMcGEbgX5zag8k2KJB/mpyNQ971ZJVtgVlY2zIbVgSGAYFrBBF3dcAVwDr3akOK8RWvtzi2Q4BKtQyA+B7caqIvUt200kkzVk7sx78Ekki2JP4XzqNtGCnlch6DIqT+Ffp++r1dusTETgjJSy4BSMqtciwIAsEmgSRwKysU+5JBPm4PaqA/QV+F8caGrKEho+CoRWTLlcgWGLFYywL8gmx2sA9+DX5PvZsbndoCweLI3jjaoAzq1FCQCyiNrAIrHswGgfaMSotmJB4PvAVySfU8luL738dGPst1Jtvv4HXAHNEIy4dZPKwsngG0IY9iqHseKgk9o/Zl4Nvsdutl3heKjIUBZW8QA0aIp2UBuFyQDXvsAMpZZAbUxIqm74+9vU+XV37T9Vj3W3kkN4mLKNeAyTRthMjLy2S2qkDgZcjgNqD8nYvbO5rJ5TdGx5VUfADuWvi+dT0vsU6WlpajTuD3l/qH6jRfoQg95f6h+o0X6IF+p/XP8A1fsNZf8AKhucZY1580XNdqDHv6+vx9BrT+p/Wv8Aj+w1mnyrRi9ufUrIt+o5Q8D1rnn/AHrfD+mefQS2O5CgWTWJBFX5TZYDHkLg1ECv5vu1NT2b2MqZz79tvMi+YGDISAcDwnBAlN8X7xrm6vVTuQSy4gcgEVx3K8g9xV3fbnUuaRn28sAtlV0m9fdwWF14vuGiq+xAAq7LlElWD9Im2o+k20jROzSbZUxNMjKDI+3BMRLAqCxV1CsmNgC2f/iWaGKRIVKCWOMSKoXwwhBjokKA+cYT6UAWQ3fVp1VpJYdusu7fxJI8mkeYRxKHclC4S2KCpQ2YRizD+VSFo4tpEUMUqJ9KyeDKr0sWEnhyAOM1O3V2vLuR2NqRrLSLsd1NFN4mwdlMkfhgJyVElLTNJwrE0SQaRiOR2Etd3uuqbiKOV5ZZqKLdBUawCWUAYqArM5q7SjzWr32N9m97JNuIfAhEkBVnfcIGGfmdVBQK8gk4NsSoUkm7A0MTe1+7jkeVZfCmIKSFIY43ZTj77BfM4dKurHcHk6UaD8qe3hh2u16fGz2oTkyUkUSkASy3YyY2AfhlQNAHLOuNI+e5kKFmIOQYAlmyXyqtFmBUljVXz/OLvIoE3ayiaSVNxIkc8TNljMEQmUFmai9I2LnglcbGhbfTh2AEaocVGMeQGSCiyqSaZ8eR9oenbUHG56s7RiIM3gqbCXxkQbZgOCxyP6DXO2LeUhW8ho9wKY2Bacj17G+2uI4jyFvEk0Luwb7+h4sE8dm1J6fI0coQ3zIgdeRYyBKkV6+oPw51RHli8jdvK/mbsSbK8XRPxx+661FjS7IB4qzXAB45r4kgavOpRgPuFrIG2RrPukB1JPdu1/ma1U7ffMniBaAkQowoEFTRrn1tVN9wRoJez6xLGgAIKdsGXJWrnkNwKyPu0Rd/fp355A4AaJoybBKSWuVijhKCV9Reff8Avp3pG7RARLXvo4sDLAkxShSeOVIOJqwp7UDpnc9LEO4MeeQVuCB76XakC6IIo9+54vRDybbD4iu1gcc85D0PA/vfGujJ3vhl/wCmjZOYNjt612Ivtfa66l0gtCXFkosbK3vJJFM0kYZQwDRjIBSp4yYg0SuoEseUaWAzkoA6kMfpFEiAg02VFlP3qPQc0S+mdYkmllSR2Nl5OD/4jEMxvspJYEni6r4WefJlvwY9xBRyjmZrNch/+69+3OslaCpW8wFkD1HwKm/vIHA+B+Gib2X6kdp1FDIfeqKTvXNJzdm1Zfh6EcXoNp0tLS1lt3B7y/1D9Rov0IQe8v8AUP1Gi/RAv1P65/x/YaA/lK26sm3Ju/FK8H0ZTfrXoBf9h30edT+uf8f2Gg/2/iX5srsT5JBVepYFR2+Bo9vT++tce4nLplm52RJFc4qCx5IAHnLNQ91QPeFj11LdlCvG1KrtGMjwVClV83mBoMDd1dluONJ94XlR1IDClWwGXNTlVBSoFEUpv1B+Gr32R2O3bdht2V8FVmdhJiQxCrQJPAIBu+9pxWt/ax8UvSduUsqWMxDhfcUvIgwUAShiw8wDpVMMfdBvTvQfZmaYSLbIqhZHVIy5ETMRIpFYrXh5YcklSFUnjXG7eNlm3jKih5QqQAEANIA6FmNhAqKAGoFmD9hV3Psf7S/MtzC5IeOSP6RUBW43YreLAEtG4Pl5oZANzS82xP7Ok9N3B+hY7XdOqxPHOZrGJeNir1iChCCyCOO/Gs49uFRupSOvmjleOXzCrSdVl5C89mrj1VgOdFW8325FwwxMogZlWNjmzoWxiWMRGiyBsaQnNVyPKihr2tTdl4n3EUiAxEBWiCYENL5casrZsZd1urC6iqfxWUIASGWIrySwa2kT1FIMWY0OOLq+dN9eZo5IplyRvKbBpsk/mDCjYxFG7rGzeu9/GzKrm8SnlDAmjZZlUim7kXZ7nUTqKs0ZJvjnk3YJvIWAe7G+O/oO2jIgXqQmBd44/F5LSxsVd+7KSgJjzJu3VLJNEXYaJ0ueOOWbII7AxMFcmNvopA7CN+2TDgAGyCfUUazpkhCLzRa/7leLq/gR/wA6aWZBIok93MWRVheAeSKscGqN+vprR7FHWOmtHJk6LnGkIZDgfE4SUoylskPhyKMl8r+E54o0FGHnjjni+1XVH/kXra9p0b57s5YA0izwRhomc5iSBznCco+WNI8Qbk0bHDgayHe7Onu7YnsRdsvveYiu4I/5BHGsxVv1bpgDw1xHNBHIAzBsWY1IjtxVSK/JIZRV9tRutbHwlhDKMyHshldHAIVFjeNiGVVX1o2+NEVq4gSOWBqBQ4MxsoFDL9NG6ByW90yI6KxJzU0AANRBNG0O2UsFcCaLPDIFVIkSyDyAzFc/5QoIuhrSLPom6aXb+GGxkhgdOLNo5XcRMAQaYSpYrmyKvtr2XprFTKFoeEjkALgHJEDt4Z75FlHHZ27CxVT0t5I28WFrZACyM1ExoVcsOBnXIIADrVjgmp8W8zp7kxZJQDmAcyEcowqmxC3iKvFSLxx1BG3ZySMMGKRx0fcYBSThhYtVyXzmyQSzBvOQKuQ3fmGStWVEck5qXPI7k0b7J21eS9Ll3gj8NfpUhfxgWAuPxCBQ5YsSw4+J7drr16RJDM0MqEOyKMQQSrsuSfcHBAQgngmtQbZ0LqQn28Uo/mXnjHzLasMfSmVh/bU/Qh8mm7Zts6P/ACPamzXnAZgL+D5X95PbRfo07g95f6h+o0X6EIPeX+ofqNF+gF+p/XP+P7DQh8obEbPj/wA6P9SdF/U/rn/H9hoQ+UByNoMaJMqVd4mr4Zh7t/H41qzsvTOo2VVLMKKgBbsmybokNV4mxwR5b9ePWna/fJVT5aTE0hz4HobPl7iyT2oa73G1bENImPlsCyc+MgykoLHN2LHPete9SdBEGDCVXx5p4l5x8lGmXklS5/Eel9OU9OEW3T94EXdxxhim4haLw5V8RnndnWMgKfDUorD05CdxkaqfnMSuixN4UQQGPz5SGWyHkVOQM1ALLZNqMeSAKSXrMyNMuZGC4HF8TgQEMYryuCWAIomkq+50S+x+w2m/X5puZWi3KM528tLi+dSYyWDkysrEWwsOQLqtc3Y4vS5/G2zoqKwYGNlABUFxGjxxkiwZAqsFJ4ayaJOrrrXt9FvIFeXbbiLcoxSOTazKvm7uuZ8ypxZDIe3Fd9UcLSxs4yaOSEuR5vDrwyQykEVNg0diiKokfHVXswYnKvcdOFcDymicSCjUA4FkXQFG6A0TpfbTr+y+cKm6XcNE6qzx+IxSLcv9Gz0hDMG5PFlGyIuxUz2k6DsfmzxwyKzxoGjljGYk27logszB/O8cgZc15AZDiVLAAvXvCziMRZvIUa1IuSNiRiCbxKlauq/teiT2l3kTbMqqAxvuPEikOZKnENKpdvOjeaNG9HAVhkS1ytRn+xclWWzQZWI4PxQn8/j6C/ub3a8A80fu4478/d8P21JiCCRlBLeIBWWIomnNnse1WpHI7empfWOjlIY5Y2WWN1vJR7rfzI8Z5VlPf0NXdcAgn9gPakSb6MbpqSXbttsl8ncApZTkWUxyHNlTwRevfbvoDpuJ7D3HNyWIZmjmBIdq5IzR/MAL8TnE+8C7CZkdXHOLgjtyw5A573VfD01u3tL04dQwm27OwnhJIp5PBzitHxHIDFRG0YsErljasdSqy3p0hEciEL5MgbXJanULdA2rK4VwV5457Aa4300og2y5KGjjlQhbSRGMshdZAT7xDdqoq9Uca0z0fqJSTJxwQ8UwNDJJPeU2D2okdqwBvjT+7nZZ3D2xIRXZrssFWn+k5DHy2ewJ4tSNVETpaibMGvELII2sZByaWgeWFWGr4AccAyRGY2EbogxAog1T3fBBGN9+b+IIutNJ0Y5WCUSs2K8+GoDWQOMsSvNV6/A1ZTLIteLE48LBXaufDsMVePysHCkA42SP7HRFv7M7iaPJopmhmTJA4GQ9wyBZFIIkBwK4sMgFyBtaZnooT5xuJdxDHGkKPMFiLvFJIAJPoKJBVmxdhkQFHGIuqKHqAikOSgqwAF2OFY4lSpyU1icgWIPNN6edU65NM7KXZpHDRiS/PJFYBRiAAwOGXayWfnmtFGvyabu9xMiKUjMMcoTLJQzhVcjv3dWYG+AaNkcaNrMvkkhyllm//HiWu/qynn0NxniubB7603Vqx3B7y/1D9Rov0IQe8v8AUP1Gi/UAt1P61/x/YaAvlEdgYQCae7rI2Y7YDEMEvznlgaFn0Gj7qf1r/j+w0HfKFss9sGAJKyp9ojFiAbUcH0F0TyQO9Gy5S9AUTIzYw2WEXiOcQMAnDE07Ulc2avuQLAI/13fjERrkxErM5LGieLQDgd7Px834VOmQPE4VhRT3hRAFFsQF5GVc9hV1V6p+oxZeYLw1soBJXBfIzcNxRSjdHhT661y5W1z4yIW35f8AnJJKkDjy2O5ujxfHby+uo72GYc8Fge3ofj2vi71N+bB2jKkrYGbUAAylgSgU210DdDkn0507tenmXIgWc74GPrRxHY18D8DXY6y3q42jt4DyORwuZzrlmqgoogFuSO1kE6m7fpfjOcEaaJwSZBnI4xXxSHxos4FfC8lb4jVR1vr6ZCGEHwUV0ogIzM1ZF2rzHILV9lFUOSaUzsFQLmuQJNEgNySOB3UfDQwYGGHCOTdQ+GjoVSKNvOoVRI26UkMMWwkRlIK5BzwRxL6XuY97BFsDOqMu7XwpHiJziKLDFlibBJCxnk8FeaUsaLp/tPJiYp/NGxUsf51rizVFxix5Hmri6sG8ih2ySR7mKz9KJVdfOsckLZgTR1mllSCo7hiQSABqKFOrbXwJIrslVIvtl4bMFdD9lgAQP2I1N3EYVysfkxqipIEpFDJCx8rMr2UsVk9Gjjq09rvZTceGJ0RpoQDJ84VsgylnawuZxFEsQCeQbC9tV3tJvV8BJIeIdxLfhv53hk26pHj4h5bJXJ+BUrfKnQDctBxaj04FqPh2I4Njn7wf7aL7AfKFJsRJtpLeJldoQSBhMx7Ztx4bHK/eGXbudZrLzyfz/Y/8/wDOrXfRhItqRizGM8gGmORoNlXIyZDXHHF8sWIuuuDw9zNwAGLMUWwvnYyLRPITFlYMQCLIIHOmPCDxM2cZDFcoySWTFpEXKlP8gotY4dLu9d9Wlik8RoWyPLE1jWIV1IF5cI0kbcf+EvcknVft5wqgE9yAQy0AOQpYWKING1+++2qi4gVZYIxQySUnEuQ1ygZcdinlBvvY4Nc66nlxWFHPnSFCoNyBlmJbyNkbfztacLkj4+a8oux6gWaiouyDzi/JLsVwAXykgj184rjgTvaCTxQmTE+ZqYJyqNwPdrLI03p7y49m0FVLCGXHI5RchWBPkIFv5hzZJaiOePQACZstjHLOkcit54ZPBLm/pEQmIgc5qzwlMe/nr0A01PuWiSNULnFriJ+wxVsbADFSystH7ZAAy5ZWYrOZURxgrOtkriyvyE7lQrmgLvg3y1ahBn8lezMEsiSR07oSj5KQY1Ke6F/lJdfPyDQA7a0zWP8Ayf8AT2j6pQBCHJwb4ZXjcoLIGQpgfiSt1QNbBq1qO4PeX+ofqNF+hCD3l/qH6jRfqAX6n9c/4/sNV3UIC8UigAlkYAEkAkggWy8gX6jkemrHqf1z/j+w1F0Vi3WN1PLLDt8MQu3SKlClljWvFcBASMgtljyQOO+OvfmDQ7VCsali7ymRsVtAq+GE82eOAZ28oJMliwt6c9p/aIQvuNuiSrIZWPvKQ8reUyM4UO64FQsR8q5WS1AaHujTmQiKcFoUBYlSiPGgseWVwxNc0nJN0vfVZTukKss8cMrxQxNK0hm7UppnAZ/eB8LygiwWI4sgROsdXQyq0GdY4tlGI/NbNzixthSm79OMa0pZGEsxWJeVDqsaYqoZRiwQk+UcEN5u5J76q9ynJAJoO1BjYqh3v1s9/vOgYEw8bL/rs/C+9eX4/vqXJICI8feUHyHjyeaRMXBJurBHHNffqBKgZjjwcvU0TdAUB8NJ2Ba+QP7X2A/54/7aKkHzcgYlbvg9+4sgX6Vie1auvGkg4DqGZWyUOaYEK+LqfRr45vIGvvh9M3v0W4fJmcMjGxZMdlGbK/fDMnobs8jsY3Uuo+JI0gUjJrB+PAHqORxyNGV3sJ8o2YIJo4yXZCM2hINeLiRiyEkZUK581Hv31rpcs0RaPw5UQs/0ZVW+kxZmCDgrS3ggFckg+9obbfm7XymuK9DYAxPcCgPxxo/DRJ7M+0iY+DKyQqoLK+Lvi65OcFXlQ1BWAPqCB5RUUI+Aavgj4/An4/Dn17HT6OcEDXjZIv8Ax8p+83f4fhoq30KSlJ/C8Lx1LxtHQVipxlRkoo1OD6AUVB7g6q4ukqSbxbnnEMrAngq8YFqObPFcmjwBpB1BuQxDAi1QBVLFhiLCoVrg8kUezEHs3DPTNoH8tkclSKtgPSQV7wRgCRVgE9xyLfpfT0USYGg3HayARRwckWpDMpFcjvRqrTeezEaQiYTIJzyqr57WvfLI3lc8jE83d8VoKzbQRyqY3xgnjcBCotnD8qzkfWrfFiiqvlytjTu2MuTLLkqMpdRdhw2AyjbscgAcuxoE86hGNnJviWPlGsUSew+FNVVQFnsCCDYCUyQGJEFoxlOLA0iKLlUWWfy2Ci3iPFPHJBECfdhyEVRkLUuSXEit7q2f6e/fk8ggHU+HYSPtptw7OwWcZUQefKGdgzKzEkxmwRkbBxYAm89jfZ/a9QjISXw9ysa1DJiyuU8zODdtE3YqvmS273eo/VuhTQJuEfb+EBLKBgxlUqfpBi8hDhVSVVNABlotRWtTVkNexHUY499tiGNSxvCU74tecfIAzBrHKuK5rnWuawDpO6aBzKKZ0IkBORxdLlYEZAFiM1Ib1uhdHW9bXcCRFYAixdHuPiD/AH1pYkQe8v8AUP1Gi/QhB7y/1D9Rov1AL9T+uf8AH9hqLqV1P65/x/Yai6KDfbHZI+5gkRUlnjyTwRTSOJEdkOJIBUGMg2TSyOavEHMPaKFoZnUnHJg5RFwEf84Hh1SgCW1UGwGBIB7ar7YbULuNtMC0RspJuVkMZi26/TSAYiy7KHVT8TVWw1j3tB7QSbqWWZ7HjsTjdhV4pAK7KAoHb3T8dEq4kmk3G0jz8O4EVAxdY2aIhwIiLpmWiVvFirMvmJGh59wcgSwYsSaoiuw70DRCqf7ffrnpG0eUskYFulUSBkRb4r6ZHA0vrVd9eTpza2KRav41Zqu/JP786I6O1BVZInJNnIEEGM8kHIe9wMuKPFUdLcdN4Zsh3XnteQYk0t/ZP+hq69nQUgdWjySZiqExiRZCq8hWIuORA1hk8wzuiNVjxlYbxpXiWmFXktXQB+5wW/t6EEImyRgXVQSZEKUACTdNVfHy65n2rL63Xar7Eelj/vxr3bNQy7Y9q/EX5h9xIo/EfHV7uCoOKZMpayp5ZFU1b4gAkKDbDji+OdUDe3TLg/D/APuPX/31zJAy81xff0Prwex9P+R92uZCA3lJ4PBqjx2J54/DVn1PdltvABhh5z5RRD5EsGPYtWBsfyiMEkKAIqTsusN81aGkIRsxYIIBqNgjA9zmSR9w4PbUSPqWTAuWyrhuQ3pXnBB78c/HXHToQ0bixY8wFd8R5uf6T2HrX46Ykhb3ipHmuqPFehvv/wC/36It39qZWYKznuFy+4eUFuDYHPA7DjkAas39pF8Z0siEu4jaJnWj7qsDISWHNjM32sjQeYrLV3v3eb7/AIa7FjzE9zyD6juCeOe/5XouC/YQSM73OqspUK74jOGS0yKgnOsfMlGhkbBHM2PZpuJo/BUe8KC+Usw9WRJCfEkS/dbEsMeWazzt+mNuNvs0gX6SpcWaRVL5Eu54YsPCkSsWFMtEKSxJIdns5J7JgaGZJTuYl5RJ0dkeeGNJEQkgKkq0O+I4q9EVnU/ZxdnNGI3kzwWSNkk/8ZTImS+XsxxIX0twSaF6f1bp0286U7MyyytFmhhDRksOVtQ5t15GN4nkV2oS9tdt8438fgu8gmVZIzGPEODcAizwisD5QQFDknu2tb6bsvBhjjUDyqB8PvY8epNn7z+Oor5mjap/EEgiDi2ZuPeAD1iGOOQPIFqHB41rHseSkXgu7M0ZxOSsvI74+IA7DlWth/PwSKoJ9sei+FupY0GPmqmx8iO5CYh+ApHh1XHLr2Q6m+zu9dJNpuGP1heJ4gMQhdsFxjHI+pTvbfRhS1VViNLg95f6h+o0X6EIPfX+ofqNF+ihfqf1z/j+w1F1K6n9c/4/sNRdFUHt5GrdO3IcKR4djL0YEYkV2YHt95F8E6wqDbB15KoDJWRJCjgcWQe33c1xr6L6nsRNDJExIEiMhI7gMMeL49dYj1DoMmznMEvEfiLIHHCm/osg5BoecZA9hx3omxmqKLySSIGXEjll7Eqc1wvkqSo9Lr0vTs8mTl7JYvd3lSlfKO3BBHr8K0z1KF8gzYg5MhxIPK0DaDtx2+NCtcLWGQazeLKbsDgggnghizcdxRv0Ogt/Y3rTQTCMZkSOoeH+WR7pBZunBpgw5PK2AdSOqdPjaQYkxnx3iMbeXwrCgE98fPmSD2yFc5BRySC5WHaxfrXawD6gEirPxGjrqHTdru3rYzkzGFW8N43yMsS3LFYUWxVQygAhvDIA5vUUFbjaFQUI8yk9jfY1/fnLn7vx1K3DfRI6k5snmF9wfIarvyjZKeOR+BmrgxUSHBg+Bx7Y2KJRvhXY+grg9q7bQDGmagmQBon3qZQAL5vIgn++iKydiCQfUhjfftY5/A/31L222aSBgAT4bq3AJADjE5GuLKgD4nteuN8y+WmBbkGhQxFBaYd7818eg090be+GzoSFSRCjEqWoAhwVAIo5RqA18We96K56LGzMwF5CmFVkTeFKDyScgMRybHB1YbkCznagE2r5DlfKVMY91l81gkZcgAXeoew27MCwVwVwNqjEBT5gSw5X/p55451YdU3XjATF2lntfEypg6IiIreWrIxKEEe7zZ76IlRzlXjmklREmW1kivJHAMOJYjyvGhVit+qHI8nVx7RQbbxDDMFhkidxJKkYkTKMFY18P38GTH3WFscyDflEv4gyNUXlRiSooEBia4DXR4xI9QB6HVpuHMm6DvHEiSCJykQziQBVBPkvAZDzKB5bK0ONFRdtuJdnMssMkYdcWtTkAfQkccny8c+8Ae5GiyHqgllTcSNNUcis3iNJJIUjILiN2OOQEtgEChlkFDUbLdexk+1CbuONLM6geHRGb0sUqEX5XL44i8SQwNEBa/5+0ks7L3ikZRi3i5M30SyO7qvmt8S8irkrlT2rSIPPZHf9G2niGLeIzMxYGWlZEJyxTyLSAksQOOb0ap7RwM6IkiOXBK4sDkFrLHnmgb49L+GsBn9kY0n8GXfQK6KitEr+cLiFKiVh4XiAH3b5o8+mitdrtdjtiU3Mc4EpuB5omIMchQbnb4kYMUJuL+bKvTmKuflN6R458WGzKirG9AeaJ2Pc0eAQRxZB4ri9Uns7ujgNvGy4zMrKkytYkYvEpDqCFUtEjZKPeY+5wNWEXtPsisyTbrbvHJlmGyRm7sHT4txHyDziAcSgJHek+0+Zih2cb7ieNy4kkHhR5FmYySEHxD5QDRK2wI810bBo/R581iJBDeUMpFFXFBlZbOJB9PTRxoH6LsvBSGO7wCKT8StLfPPp66ONAL9T+uf8f2GoupXU/rn/AB/Yai6KWh/216QJtszKtyxAmM+oyoPweCCt8fcO9Vog148YYEEWCKIPNg8EEHvoPm/ru9E5EwjWPyqrBTwxojMA2VsAcWQCPv4cjTKAkLWLECmomNgWK/8AUbN8+jHUz2h6K0Dyqy/RK5MbnLlGZ8aYgAh8WFn1RvhqLt+mkwsxk88ZVvDVSW8OrEmYBHFC77KCT6A1ha9Q9kHTw5Vbx45rEZRWzbEGzJCB5SMHDAMSGQ+hs0yyAhjVDghlYgAi6A47ggf2U/EHRR7PdYWBCniSLFbTwkWh8n1oWsikjLQVgStx8+8xWP7Qsdy7TS7hM5ZCvCxoopQI2IBtFINWbIAB59ItD7xUqGqyy5IJVmQkcNVHuO1kH1511sOm+La5It2SzsqKQqlibNCx6V9qu9DUaZmKYZtQlY+HZIDVWePIvjEkfZ/DV31DbwRjbNE0kkuDGZ7AjzkQsEiZOcazs97BHe6ooTHY8RaNFVFn3eAA1Hk8ki/TTr7anzHmAXI8ZVTYE0xphdcn7XbTkHTLoHiQ4hIiG8RvEGSlUCkMrWABYJyHpR0QbyOPao8StEiyoElPiGbLF0d44lRQwCtFVuR7zAk2p0EPZ9eaeciSUw8KI7kKxqoKqqyuWLBFjyUEZNZ57nRPvvZ2DcIZo8Ip4cvHeJWO2dQPKUc0vivyoRfK1HjtcX2I9pOmI0sm925bikXFHSggVbiVVDSHzDP7wTRJYjXV/aaFhIsG1jjLSMwlcmWQJZKIMiUWlpbonjvzeoOt50yNUdmSfJmUp5RGF4DlfBZWZuGoMCBdGiOdRIvCVqkZDxedl2sjJVpeP5cSO4L2bo3U7vqUsnvyO/P8zM3IAQdyapVVfwUDsNRb1Vxbb32ilfMBikbtkUBNXRQcEkeVWKg+gJqtQRvXsnNrbubNn15Prz8dR712nfm9SLYdWU/7v79WnRehT7pysEeZoE1QAHYEnsBd8k6Z6a0fiJ9EZQGW0N+cX7tryL7cc88a3f2J3u2k217WPwlDEMtch/W3/n+OVniu3bWrMZgC6B8j87ODu3WNOSVRg7k+lkDEdzzZPP32NO6N0OHaR+HAgRe59Sx7WxPJ/T4Aan6WstO4PeX+ofqNF+hCD3l/qH6jRfogX6n9c/4/sNRdSup/XP8Aj+w1F0UtLS0tBkPym9Xk2u6jjgxTFjuFcIuSvITkoNUyWuYsGmPfjQL0/rkkPuYEXeLosikgEBijAgsLPJBPJ+Ovofq/s7t91XjxLJj2JsED4BlINfdqr/8Alv07/wClT/KT/wBeqjD9t12VZEkJso6sB7oGBsKuNFQPQKRjfHYVNb2kl8BIfFwiDEmMChmf5mHOdDHE+mPbIWdoi9gNgoIG1j5+OTdwV7sSRwT2/HvzqdF7M7VSzDbQgt730am/7EUPwHGmpj51HUyMgDYfvlzfej9xFmiNW253m3T6o5YIAC2UTuSmAIUFlpTbMGPmBx5763n+Cbf/AMiHj/7Sf+nXUnR4GLFoYiW5YmNSWJ9SSOf76auPnef2mmJXHCNULmNEUYx+JRYrlk18DzEkiuCNQ49pNOxwSSVu5oFzXazV+uvo9/Z3bFlY7eElex8NeP7VWpW02UcQxiRI1u6RQgvgXSgC+AP7DTR867L2J3soOG2lNGjalavt79emr3b/ACP75h5hEnfgyA9q+yD35/4Px1uZ0tNGKTfIxvBQV4WsWTkRR44orz3PI44+/TMvyN75QSPBb7g9X+GSgfn6a3HS01WCD5KuoBgDEKJFkSIQASBfDenc/cD6asIfkd3ebA+HiDw2QBcfFV9O38xXuNbXpaagN9nvk1g2/hu1+IgomNmAYn3i9nm/doYiuCDZOirYbCOCNY4kCIooKBwP9n7zyfXUjS1FLS0tLQdwe8v9Q/UaL9CEHvL/AFD9Rov0QL9UH0z/AI/sNRdXvVOllzkvf1Hx1WHpcv2D+WioulqV/DJfsH8tL+GS/YP5aCLpalfwyX7B/LS/hkv2D+Wgi6WpX8Ml+wfy0v4ZL9g/loIulqV/DJfsH8tL+GS/YP5aCLpalfwyX7B/LS/hkv2D+Wgi6WpX8Ml+wfy0v4ZL9g/loIulqV/DJfsH8tL+GS/YP5aCLpalfwyX7B/LS/hkv2D+Wgi6WpX8Ml+wfy0v4ZL9g/loIulqV/DJfsH8tIdMl+wfy0DO3Fuv9Q/XRdqm6d0hlYM9cdh9+rjRH//Z"/>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412" name="Picture 4" descr="Anthracite coal">
            <a:hlinkClick r:id="rId4" tooltip="Anthracite coal"/>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394" y="1974573"/>
            <a:ext cx="1129554" cy="105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217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Pro’s and Con’s of  Fossil Fuels</a:t>
            </a:r>
            <a:endParaRPr lang="en-GB" dirty="0"/>
          </a:p>
        </p:txBody>
      </p:sp>
      <p:sp>
        <p:nvSpPr>
          <p:cNvPr id="2" name="Content Placeholder 1"/>
          <p:cNvSpPr>
            <a:spLocks noGrp="1"/>
          </p:cNvSpPr>
          <p:nvPr>
            <p:ph sz="half" idx="1"/>
          </p:nvPr>
        </p:nvSpPr>
        <p:spPr>
          <a:xfrm>
            <a:off x="457200" y="1920084"/>
            <a:ext cx="7010400" cy="4709315"/>
          </a:xfrm>
        </p:spPr>
        <p:txBody>
          <a:bodyPr>
            <a:noAutofit/>
          </a:bodyPr>
          <a:lstStyle/>
          <a:p>
            <a:pPr>
              <a:lnSpc>
                <a:spcPct val="90000"/>
              </a:lnSpc>
            </a:pPr>
            <a:r>
              <a:rPr lang="en-US" altLang="en-US" sz="2000" dirty="0" smtClean="0"/>
              <a:t>Pro’s</a:t>
            </a:r>
          </a:p>
          <a:p>
            <a:pPr lvl="1"/>
            <a:r>
              <a:rPr lang="en-US" altLang="en-US" sz="1800" dirty="0" smtClean="0"/>
              <a:t>Transporting coal, oil </a:t>
            </a:r>
            <a:r>
              <a:rPr lang="en-US" altLang="en-US" sz="1800" dirty="0"/>
              <a:t>and gas to the power stations is </a:t>
            </a:r>
            <a:r>
              <a:rPr lang="en-US" altLang="en-US" sz="1800" dirty="0" smtClean="0"/>
              <a:t>easy </a:t>
            </a:r>
          </a:p>
          <a:p>
            <a:pPr lvl="1"/>
            <a:r>
              <a:rPr lang="en-GB" sz="1800" dirty="0"/>
              <a:t>Fossil fuels are cheap and reliable sources of energy. They are excellent types of fuel to use for the energy base-load, as opposed to some of the more unreliable energy sources such as wind and solar energy</a:t>
            </a:r>
            <a:endParaRPr lang="en-GB" sz="1800" b="1" dirty="0"/>
          </a:p>
          <a:p>
            <a:pPr lvl="1">
              <a:lnSpc>
                <a:spcPct val="90000"/>
              </a:lnSpc>
            </a:pPr>
            <a:endParaRPr lang="en-US" altLang="en-US" sz="1800" dirty="0"/>
          </a:p>
          <a:p>
            <a:pPr>
              <a:lnSpc>
                <a:spcPct val="90000"/>
              </a:lnSpc>
            </a:pPr>
            <a:r>
              <a:rPr lang="en-US" altLang="en-US" sz="2000" dirty="0" smtClean="0"/>
              <a:t>Con’s</a:t>
            </a:r>
          </a:p>
          <a:p>
            <a:pPr lvl="1">
              <a:lnSpc>
                <a:spcPct val="90000"/>
              </a:lnSpc>
            </a:pPr>
            <a:r>
              <a:rPr lang="en-US" altLang="en-US" sz="1800" dirty="0"/>
              <a:t>Basically, the main drawback of fossil fuels is </a:t>
            </a:r>
            <a:r>
              <a:rPr lang="en-US" altLang="en-US" sz="1800" dirty="0" smtClean="0"/>
              <a:t>pollution</a:t>
            </a:r>
          </a:p>
          <a:p>
            <a:pPr lvl="1">
              <a:lnSpc>
                <a:spcPct val="90000"/>
              </a:lnSpc>
            </a:pPr>
            <a:r>
              <a:rPr lang="en-US" altLang="en-US" sz="1800" dirty="0" smtClean="0"/>
              <a:t>Coal is by far the worst pollutant and has the highest carbon density </a:t>
            </a:r>
            <a:endParaRPr lang="en-US" altLang="en-US" sz="1800" dirty="0"/>
          </a:p>
          <a:p>
            <a:pPr lvl="1">
              <a:lnSpc>
                <a:spcPct val="90000"/>
              </a:lnSpc>
            </a:pPr>
            <a:r>
              <a:rPr lang="en-US" altLang="en-US" sz="1800" dirty="0"/>
              <a:t>Burning any fossil fuel produces carbon dioxide, which contributes to the "greenhouse effect", warming the Earth. </a:t>
            </a:r>
          </a:p>
          <a:p>
            <a:pPr lvl="1">
              <a:lnSpc>
                <a:spcPct val="90000"/>
              </a:lnSpc>
            </a:pPr>
            <a:r>
              <a:rPr lang="en-US" altLang="en-US" sz="1800" dirty="0"/>
              <a:t>Burning coal produces </a:t>
            </a:r>
            <a:r>
              <a:rPr lang="en-US" altLang="en-US" sz="1800" dirty="0" err="1"/>
              <a:t>sulphur</a:t>
            </a:r>
            <a:r>
              <a:rPr lang="en-US" altLang="en-US" sz="1800" dirty="0"/>
              <a:t> dioxide, a gas that contributes to acid rain. </a:t>
            </a:r>
          </a:p>
          <a:p>
            <a:pPr lvl="1">
              <a:lnSpc>
                <a:spcPct val="90000"/>
              </a:lnSpc>
            </a:pPr>
            <a:r>
              <a:rPr lang="en-US" altLang="en-US" sz="1800" dirty="0" smtClean="0"/>
              <a:t>Mining </a:t>
            </a:r>
            <a:r>
              <a:rPr lang="en-US" altLang="en-US" sz="1800" dirty="0"/>
              <a:t>coal can be difficult and dangerous. Strip mining destroys large areas of the landscape</a:t>
            </a:r>
          </a:p>
          <a:p>
            <a:pPr>
              <a:spcBef>
                <a:spcPct val="50000"/>
              </a:spcBef>
            </a:pPr>
            <a:endParaRPr lang="en-US" altLang="en-US" sz="18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23554" name="Picture 2" descr="http://www.itscolumn.com/itsc/wp-content/uploads/2011/07/the-bad.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399" y="4191000"/>
            <a:ext cx="116348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tscolumn.com/itsc/wp-content/uploads/2011/07/the-bad.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391401" y="2035402"/>
            <a:ext cx="116348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2467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 how much fossil fuel is left?</a:t>
            </a:r>
            <a:endParaRPr lang="en-GB" dirty="0"/>
          </a:p>
        </p:txBody>
      </p:sp>
      <p:sp>
        <p:nvSpPr>
          <p:cNvPr id="2" name="Content Placeholder 1"/>
          <p:cNvSpPr>
            <a:spLocks noGrp="1"/>
          </p:cNvSpPr>
          <p:nvPr>
            <p:ph sz="half" idx="1"/>
          </p:nvPr>
        </p:nvSpPr>
        <p:spPr>
          <a:xfrm>
            <a:off x="457200" y="1920084"/>
            <a:ext cx="4343400" cy="4709315"/>
          </a:xfrm>
        </p:spPr>
        <p:txBody>
          <a:bodyPr>
            <a:noAutofit/>
          </a:bodyPr>
          <a:lstStyle/>
          <a:p>
            <a:r>
              <a:rPr lang="en-US" altLang="en-US" sz="2000" dirty="0" smtClean="0"/>
              <a:t>We can get an estimate of this by dividing the ‘known recoverable’ resources by the rate  of usage</a:t>
            </a:r>
          </a:p>
          <a:p>
            <a:r>
              <a:rPr lang="en-US" altLang="en-US" sz="2000" dirty="0" smtClean="0"/>
              <a:t>The figure can change because of</a:t>
            </a:r>
          </a:p>
          <a:p>
            <a:pPr lvl="1"/>
            <a:r>
              <a:rPr lang="en-US" altLang="en-US" sz="1800" dirty="0" smtClean="0"/>
              <a:t>Increased conservation</a:t>
            </a:r>
          </a:p>
          <a:p>
            <a:pPr lvl="1"/>
            <a:r>
              <a:rPr lang="en-US" altLang="en-US" sz="1800" dirty="0" smtClean="0"/>
              <a:t>New discoveries</a:t>
            </a:r>
          </a:p>
          <a:p>
            <a:pPr lvl="1"/>
            <a:r>
              <a:rPr lang="en-US" altLang="en-US" sz="1800" dirty="0" smtClean="0"/>
              <a:t>Better technologies leading to more efficient electricity production</a:t>
            </a:r>
          </a:p>
          <a:p>
            <a:pPr lvl="1"/>
            <a:r>
              <a:rPr lang="en-US" altLang="en-US" sz="1800" dirty="0" smtClean="0"/>
              <a:t>Existing known reserves will become more profitable as the supply dwindles leading to more exploitation</a:t>
            </a:r>
          </a:p>
          <a:p>
            <a:pPr lvl="1"/>
            <a:endParaRPr lang="en-US" altLang="en-US" sz="1800" dirty="0" smtClean="0">
              <a:latin typeface="Arial" charset="0"/>
            </a:endParaRPr>
          </a:p>
          <a:p>
            <a:pPr lvl="2">
              <a:lnSpc>
                <a:spcPct val="90000"/>
              </a:lnSpc>
            </a:pPr>
            <a:endParaRPr lang="en-US" altLang="en-US" sz="1400" dirty="0" smtClean="0">
              <a:latin typeface="Arial" charset="0"/>
            </a:endParaRPr>
          </a:p>
          <a:p>
            <a:pPr>
              <a:spcBef>
                <a:spcPct val="50000"/>
              </a:spcBef>
            </a:pPr>
            <a:endParaRPr lang="en-US" altLang="en-US" sz="1800" dirty="0"/>
          </a:p>
          <a:p>
            <a:pPr>
              <a:spcBef>
                <a:spcPct val="50000"/>
              </a:spcBef>
            </a:pPr>
            <a:endParaRPr lang="en-US" altLang="en-US" sz="1800" dirty="0"/>
          </a:p>
          <a:p>
            <a:pPr lvl="1">
              <a:spcBef>
                <a:spcPts val="600"/>
              </a:spcBef>
            </a:pPr>
            <a:endParaRPr lang="en-US" altLang="en-US" sz="1800" dirty="0"/>
          </a:p>
          <a:p>
            <a:pPr lvl="2"/>
            <a:endParaRPr lang="en-GB" sz="1800" dirty="0"/>
          </a:p>
        </p:txBody>
      </p:sp>
      <p:sp>
        <p:nvSpPr>
          <p:cNvPr id="3" name="AutoShape 2" descr="data:image/jpeg;base64,/9j/4AAQSkZJRgABAQAAAQABAAD/2wCEAAkGBxQTEhUUExMVFRUVGBkYGBYXGB0XGhcXFxgYGBgaGBwaHCggHBolHBgYIjEhJikrLi4uFx8zODMsNygtLisBCgoKDg0NFA8PFCwcFBwsLDc3LSssLCwsKzAsLCwsLC0vKyssLCwsLCssLCw4LCwrKywsKywsKywsLCs3LCw4K//AABEIANwA5QMBIgACEQEDEQH/xAAcAAABBQEBAQAAAAAAAAAAAAAEAgMFBgcBAAj/xABHEAABAgMFBAcFBQYFAwUBAAABAhEAAyEEBRIxQQZRYXETIoGRobHwBzJSwdEjQnLh8RRDYoKSsjNTY3PCJJPSF4OUo8MW/8QAGQEBAQEBAQEAAAAAAAAAAAAAAAECBAMF/8QAIhEBAAIBBQACAwEAAAAAAAAAAAECEQMEEiExIkFScZET/9oADAMBAAIRAxEAPwBpQhCocVDao88qbXA6jDyoCvG2JkpxKPIDMwHbRNSgYlqAHEtFWvG/VKpLdCd/3j9ICvO3rmq6xo9E6CAiY1DJx4SYQFRxSoBYhxKYZRBCIKdQmHUiEIh0QDqBnXs3w4hIBypxrDSaQ6kk6ehBTiBrk3jBCMs+MIQKUbdz3/KOA08PTwDgT+cKQj1y9eEcS+Qpk/rWOk1qeznAOFsz2cPXzjrPWh/SEj0Y8h3GjwCxrv3wsq7xCFLqzQqA6lLZ8I8oA7o8BublxjnEjh5mA9hjmFoWT+keDPlAKCIumysn7INqfmYpwrm/0zi+bIo+zl8x4qgNJUlmA0AHcGj0Lm5mPQRiy4aMOrhu0TUy0KWrJIc9kYUFedtTJQVKPIaqPCKJbbYuaorUa6DQDcIJva3qnLKjkKJG4fWI5RjUQhCjDazHFmsIUuKhYXHMYf5QyTD9hsa5qsKEud+g5mCuylwbZ5KlnqpUeQeLjst7PlzmJGJmckkIHzMadduxlmkIeeoUaj4EjlqYDHrDszOWNBwqo+Aiz3Z7Opq6lEw8+oOx6xrVhnS0oPQycCAKLUBKQe09Yji0NS71mLPVUCP9GWqYP+4spRFFLs/srpUSxzWs+UGI9l4H+V3rMXY2ggdZSh/uLlo/seBF3mkfvZf/AMk/+EBVFezAfDK71iAp/s3KPdlnmlZPmY0KzW5JymJPKaFf3JhxdpWDTG3FCVD/AOtT+EBjFv2IWknCpSTuWktENbLktEsE4cf4a/KkfQsm1hYLhKv4UmvalTEQFPuezzSWGBW4dUjsyiK+dUz2LKBB40y38IfCxw7I1y/9hQsF0JmJrUUUIzu9Ni5sp1SC6R91RqKcoCLJy9boclhyw7ojhacKylYIIoQd8HWaYAQcVMu+BAkyz7zaQgD9IcWqvlHUBxnXz9PBSAnuPlCcNc4W0cfOCFB898aBsj7knmnzigIEaBsefs5PMecBo83OPRybmY7BGNoRwim7V3njX0aXCUEg8VA17osm0l5CTKLFlqcIbxPYD3xnil11fWJCm1GGlw4Zrbu0QLMMVDcxUIXz+UKVFs2X2XUohcxNTVKC2XxK+kBH3Bs0ueUlQOE5JFFH6DjGwXDspIs0sLnsAnJIyGgB1UXh66rImSMKE45hD1YUG86JgxE91JViJKhh6QJdT5YbMhjTetQyJgJWbeCgpCB9mlQ6qcOKaob0odkJ4q7oGsU1piwn3q4ilpkwf7k1XUlfhA0MBAdVSWHULqQFMnibTNzUdcKT3xWr+22ky2TLa0LRTAxRISobkBirX3ic4C42BX2iillKD4lIBnLoc1zpjISeAERt8XzIlqPTzpTg/vFqtKt/+GjCgRlt87TWm0n7SYUirIScKRRmAB3a5xEhP1rr38oo13/1JsUtIEtU4/7UlEr+4HzgBXtUlk0TbO2ZLT5S4zGbLUlgQ1MWWj6cIcXZVBCVYWCyQnjhZ+P1gNwuPa7ppC7QBaMCCoKdctR6gBLAoD0MBL28sCz7+E712clv55ZBHZEPs0MFyTVZY+l8VYPlGclBI1bWmXEntgPoG6rwROQoS5iZoagSsTR/QsBYPAmC7OvqqTmw92qm5yldZPIFt0fOSZhSeqSOOR41i1XHt3apCQhRTPl0GGaFKKQPhWFAp8WgrbZFpISC9HbVQ72dP80KtdhlzswyhrkfzEVjZ7a2z2oISlRTN1QssquiF5LH8Ks9YsoV73OudDxGaDxyOcBSNrtjETAcaa/dWMnY5xk983bNsa2WHRoqmsfTQWCMKqjKufb9YrG02zSFILh0HvHhlEGKWS2BQ4+tYMT3a03QBtBcK7HMcVlniDmS2mWXKHLLNJFYGRUwH5Rwy4WVM3dzpCFLy9NAdApF82PV9ijgf+UUML9etYu2xynlNuPzMBqM3OPQ2FulJ3pHlHoI+X9pLz6acT91PVTyfPt+kROKEqMJBgrqoZVCzEls7dJtE5j7iWUs/wAO7mcu+AkdkbgxkTpiXS/2Y+JQOZ4Bo0exyMOTFRqSdB9BDNiswAoAAzBIDADgINQng/z/ACiB9B0AxasqmP8AiWdEDd5wm8LdLky1TJiyEN73urWMsMv4EfWGLdbUSZapkxQwDNy2M7vwDdGV37f0y1TCVEhIolLlmcsW9NFRKbR7WTbScKPs5QoEpOY3q35CprEDLTpHVWZSGxJIxB0v94bxvgy0rQpYMtBS6UunTGAArD/C75wV61WYypikKZx3Gjg8octZlrmFUtOFBw0yAOEA+PnE7eNwJRY5FpE5SlTWJCmoAnTUszHspEMJQf8AXxMAi2TTMwu3UQEAj4Rv3wyVEgJJJCSWGgdiW50gkyw3ZUefZCeiyP6aZwVpNokiXcaB/ADT+Jb/ADjPEWlSZcyWEhpmEE5nqKCv1EFi9JxldEZqzLywEuBUUG5oDw/nXi8EKsUuUAozB1gg4BWq3GF23VMJs9kUqiakAq0DAAlRL+s48UkNTvh4KUlwkkOGLUBTVxygoeQVBiKMaNnv76Rf9kdu1IKZVpdSQaTM1oB0Pxp4GKhYbPLKVlasISglAGalt1Ry1gcUYnx58+MVH0PZZyVpCkKCkqqlScm3jeN6Tx3QXKmUY5Z7+RHCMb2M2pVZiELxKkq+6VHqkn3kjQ1PN41yTOSoBSVApNQpORGpHDeIiIHae4UqSadQ9rH6RiV+XeuxzmIOEuQTlnQR9KBOIFKhTcfKKBt1syJstSWqzpLVZ3aCsukWgLA9d0OA8M4hUzjKmGWsYSgtzbWJZEx/XjFDiOIi3bDzKrT2j12RTxpFg2RtOG0AHUN4xBsV3VlI4OO4x6GbhnjApKjkXHb+kegj5PxR4GG3hQMFOivf5xpmzN0CTJSkhlq60ze5ySeX1imbI3YZtpBI6sppiqfCQUjtPgDGpWKW9SOJ+XreYkyHgj84XhGtBryh0J3+icuyKtt7fBkyMCC0xZYHVtSPrxERVY28vJc1QCf8FLANliGT8PziBs1hUqUqaCGQoBQ1GLJTfC7CDLotQWOimVBoCfAfSGbVY1SiUucKtRkQC4B4giJFvqfXvqaUcYvTwpdpUpKEqLhLhO8AkFjC5Yq4py7dIYlDlBstFa+qNplG3OflrNHLgZDg9QBDyRRuOe/hCEJ3d+cFIGVfz0hKmsOWlc48lLZD5d7Zw8E09NBN3WNU6YiWhsSywfKupziAES23UByp6zhSEPpTM/rFi/8A5mYQejm2eaUgnCiaMTAOSxArEXa7GqWwWghwFDcQdQQWI9cIoC6KopmTThoOf0jxTplw3U390OFLc9A3ExxQz3fOAsG0V4WZdms6JKAFJSyiR1kkABiWrVz2xCS54EtaMCSVsAs/cALkAVq7VeEPxr+fER7Krv8Al5ZwHujUlqKY0xaFQzrvEXr2e7TGWroJq8KFHqKJ9xee7IiKaq0rWlMr7iPdA1JNcsyXhOBSCpJBQpOYNG3cvzgj6CSefrTszhFvs4mI4jKIfY291WizhSj10nCp9WZleLGLAjz9flBGBe1a4OjWLQgMK4qcav5xV7stbgVf0Y3zbG5ROkzJbDrJJHP15x85y5Zkzlyy4wqZjTVoQqyBWXygy7p2CalQ0UO7L5xHSlOM6NDstXHtijXpM+jg5gRyIi4LX0khJ7I9EHz+C8LeG0mFoLQGi7BWIpkKmn3p6m/kQ48ST3xfLLK6o4uW4DL5d0QV0WcokyJZzRLQD2gPEzYJ7khW8PwSKtGJUSoNn+qjV+6sY1tpb+mtSy/VR1BudJOJu2nZGt7R3gJNmXMUKBJUwzdThKfMdsY5s3bZcmemZOR0iQDTUK+JjQ6574eRlqtc2iJkDKpFgl3ghcopm1Ibg/EHQxNX/smhQE6yMUkPhBodXTx4RUJktqHN8oxS9dT9um+nqaGfxn+H7Ol+8d0GS3HrTjEZZ5zUMSclQIHD849nIKlJoILAyPowxKHKCEtXOIC7nVKTMBnoVMl6pQWqWqd4rGgSkSFWqxJs2Ho0iavq8Us51dxrWM4QHPMfpnFj2GtkuVaTMmKCEhBAcGpU27g8UlZbNsemzKXOE8kCXMDFGWNLPQ6boqd6oKbKmUrrGVPmITMH3QMJKWaoOJ+EaBfF9SVyF9HNlqLA4cQBIBBID6kAiM/vi3yjKUhBWSucuaSoBOHEEjD7xf3c+MEV9HH6b6CEUhxSGOjacTCSHrT5wUgh9XMKKaDrV5UyDUjh3Du9aR4tT13QD0i0KQoKSWILg56Rbtl9klz/ALa0OEEkkFwpfE7k/SGNg7ts0zHMnqBMquBVAAG65r1smbLthe1W2Bn/AGcrEiUc3AClt2+6+nfFZWuz7SWdE+XIlgdGOoVCiQDRhvDs5i4evl9DGBWabhNe+NyuO1idIlr+JAfm2FXygH7ZLcA+qx88+1q6/wBnt2PSa5p2fWPotSXSYyv253aVWaVNGaMTn+k/WCs1sEx0wYDEBc8/5RNJXvpAWG4b36NKkktVx2x6K8JoOnrvj0BSQqkG3PZhMnypeeNaR4h/B4AHGJrZA/8AWSPxh+4xBsthk45pG8nwFPGG8WFbnJTnsIpBNzq6yzuST4iFXnIo/wAISIxLVfVb9qloaypA+/NS/YgnzTGUpMXn2m2p0yU/xKPh+cUVJrGq+LPq07JbRKs5wKrKUapZyDvHrdFxvnZ+VaQJiFNiZpgDu7HrBw5Y5vGYST69aRsVnt8my3dYzNBdcsAMHFU4yFB6isc2toznnTqXdt91GP8APU7qpO0Ox6rPK6XppcxJIAwuFVypplFds08pLExqd5XbLtEvEOshVQoZpJG+M8vu5VSTWqSThVy37izQ0dzF5426sm52U0jnT5VGWaaFAeW6DUJ460HIRWrJPYxNWe0A0746nAOlpNdIeAbMaevlDMln50z9bodMwB6t5wCjkxq31hlScjpvzp2Q8JoFARWGls9ez84BrDlR3qan1whKkl2Byb0Ycb9N0JHrsgG0kUjgG7zffDiSe6Jy6Nk7RaJXSSggpcgOpi4z0yiiAxHsy7N3rdHHpV6+vrFgvLY+0yJZmLQAE5kKSWelBrFdCmYeu2CFIHePnGvezOcVWQh/cmKA5EA+cZClW/w7I0/2SzupPTxQeWYgL8DnFW9o9j6a7LQMylJI7D9ItWvZETtBLxWO1J/01f2vBHytdpIU0TyJkQNnQ00jieysW66bnmTinCksacTyEWVAgR2NQuz2dMn7QpQToese2lI9EGeTdjLOcprfyN5KhN37OpkT5akzQa4mANWYVfL3onlGkRa1lM1B063eSk+QMYF2uEuZg/gV5iJe8ZboX+FB73EQWyyx04ByLjxB+UWNcvFLCd8vCeaFRGo6Y77TOrNSNz+IH0imoMXz2sSetKX8TDtYk+YihhXBo1HhacipRjQbv9oLSkS12VCxLSEh1N7oAyKC2UZ3LMFyzGkaNJ22lkpCbOmUl+vhLgg5kgJAictFmROQ6WUhQ5hjl2bj5RlUpdM3ixbPX4ZKsJLoOYzblw4Rxbnb8vlX19PZ7yaTwv4jto9nFSnXLcpqSNU8944xByrWoZCuXrfGwTkInIxIKS4LNVqZ8RFWu6VIlKMtIR0qT1lUxF3NN2Yp9Yu11bWzW3sG/wBvSuNSnUT9KmqwWldcEw+A7nENTLqnCqkLHrhF/Uvthta47Hy2ZzZ60ZFQPbBVhv5QPWqOeXhFrvO7Zc0MoB/iasUu8brVKVUOnfAWqz3glevb5wUlQLVfvb1WKNZ56pZG4+H5RP2K19jjM+uMBPBOXrieOkabc0lBupCVThIEwn7Q6HpDxGbb4y6TMdq+GrxZrXtAhVglWZIUJiD1jRi5Vkxf726BL20dj6GUFIt37QlRbADwJcjGciMzvipK7YXNV64QzMVWuVRAL9ARpfsgL9OfweZjL1Kq1Rz4UaNY9jkr7GevetKf6UufOA0BWY7Yjb2rZ7SP9NX9piRUfLziNvGY1nnngR4AfWIjJdjPZgtR6eeoJSrrAMCQ53PnGsXbdsuQkJlJA3qIqe2O3SlpEsNoPIQQTFV149HDHIDEsURduQ+WYUD/AMT5we8R94IJDAsSCH4mMQqw3FaPtUKBZykvzoYvEyc7hPxEvuxjER4xmFzWsqSk1B3agmojQ7POC0JV8aWUN6hUHvp2RJFE9p0gKs9A6pcyvAKBP0EZgjOsbZftjExKkq/eIKP50uUK8D4RikxGFRSXodc+3jGoJPyoLlKgOWYKlGNIMlqyh8LaBpSoLszYgC1SPOAm5M6fZ5JKCSVAFjUIJBdhuYj+nV2ism1KWsrCiJoLkvrz1EW4zSdcvnTuiBvm6sXXl5gGnj1R8ubZxmKRE5iO3pbVvasVmeoSVz30JnVXRY5B6tTjlSJNa4z9C8W4LGvryieuu+MRwTCQvfQD5Rp5p6A7bZ0rSxEOlcMzFwFUtVkYlJ9boTYVNQ1bwiSvtnQdSCD/ACn6ERCdKyjzgLbYqjf55wY+rZ6+uURN0zniXSvl6eAGmBshvhmYnh6+UFLW/LKsDKVANJNe2Nx9mlhMuxJJzmEr7xhHgIxi77GZsxCE1UpQSO0t84+jLFJEuWhAoEJCexIaAcmGh7or+0cz/pykGq1N3mJi2TGT4/KK5bFldps0sVCTjPIM0RFhQkJSlIZgAITHVKrCXiq6zx6Ekx6Aw0GGbUmkKBjvCPNQV2zCJikn7zFJ5mniD4RfLgtGJBHIpO46DvcdsUGekpOIHKp/D948wwPYYstx2ogjT11hBE9b7OFh8sVU8Jqcm4FvDjGVbd3cBMFoSlkTnJ4TAeuDxc+Ma8tIUHNAtqjRdCDwBz5ERB33dgnoUiZ1UzCx/gtADDmlQ9VjULLGJSoJlKhm2WNUmYqWsMpOYOkclr8I0iQlq9fnBUqbhIO5j3GI1K4ISvtgLP0oLGHZc7cfWsQtin0wnNPiNIPRNgB70u3pA6WCnBrqwIzZxyyLDhEEZmLqr6qxkeW+LP0jwJeV3JmcFb/r9YBi7r0KSJc2h0PrSJRS4qi1kOiZpkYKk23ozhUSU6Kavp4BV8zhiSNwPj+kQ6i5cb47ap+MlW8sIRLS7cYCwXOaevTRNhdGccYiLqls0Si1Ny74DhmVb9IYMKmH6QXdN3LnzESpYdSsh5wF39ktzFc02kjqy3Snis/QRqy92/ygC5bsRZpSZUv3UipOZP3ldrQROmsCdchy1giMvm1tTf5CI3Zh1zJ045OEo0yd/Foir7t5WohOZOBPMxZ7uswlSZcsaJD8TmT3kmCi3jxMIKo8kwDgj0J745AYS8KBhl4UFx5qdWgHSE2FWA4a9VikmtMs+GXKHJJhS5TscmqOObg8CKeOkWEW26bXiTUOMjvGb9or3nhB02SFOFDEcLKT8UvRY3qHD6RTrutmBQPWCTocwRQuN4NOPGLdZ7QCAcQTqFDQv/YX7MtzVVY2u2V/akukvaUp6hDNNlir/jD1D17RGTzJCkKKVJYihH0j6GYEEMUsXUE+9LPxo3ppUc+yubV7JotdUhKLR93C2GckGqk6O2YObaZxYRj8lR+ecFpPGOWywrlLKJicKgWI4ih/SOIVFBSTk2Y8+MEyrTkDQ+ECIVBKCNWPOKDUTYX0lYA6MbyO1vCOTZR+IxB28Qhaet3jMRDC1KSlaAQQqmWgIUM8qiDJllrXxhH7ENICNSh+2JCx2WtYKlWQD1SDpckPnnu9UgH7Mhm9Uh1R4w3z/Lz5Q/YrGuasJQklSsgOOWcUNykKUoJSHJYMM3MbTsHssLJLxzB9soMrXAnRI4nnA+xOxybKBMmsZxGRYpQ503qp4xcFLbLPd61gmS1HTLfwit7TXphGEZkU4JfOD73vJMpBJNNTvVuEUJCV2ucznrPXRKfVOZiSQlNlrF0kwz1A4ZdEcVZE13esotYU9f0gazyghKZafdSAN1RR6dvbD5UBmYRCnQYSP0iPm3rKT70xIbjHJF8SlZTUHgDFTKTffHYGE5+MehhWITUEFiGIzBhvFFm2ru1lGagUV77aK39vrOKoox5KJlzIOlrf1uiHSv6QbJmxYBc2TmpNXACku2LJlJHxjLiKaBi7qvPomSS8tVQrNhy3cN8DSV0f14Zx2ZLBBLFQzKAWxHVSSRRefA7wc9It0udkQoirhb4lIbRR+8j0YIC3cYQ5qJL0W2a5C/uqbSmu+KXYrxXZjmVyhRxQoO7eCHHVO+LJZ56JiQZZStGZlksMQqCFfulcqcs4YHr5ueTak4ZqSvDnPCftpR3T0iq/xDw1zm/NjZ8gGYgdNJ0moqGehLZcXjTf2hWuNSxkR1bTKT/+ya8ucOIUf3ZxKPvzJIAWFH/PkH3qv45ZRpGHBbQ6F5emMateuz9mtFOhQpYzmWY4FgnWZIPHQF4rlu9n2FuitUvEf3c1JkK5Mol++AqSZnGFKmcfpErO2MtySws8xXFAxjvS4gWZs3bE52ad/wBs/SBkHihRVB0vZq2Kys07+gwfZNibaosZC0v8QwjvUwgIMKp69awRLcmndF3uv2YqP+NaEAj7qE9IfAgDsMXW49krLZwGlBS29+Z1lFvhRp21gM82c2MtFoZSgZco/eVk2pA1jVtn9nZNlDS0utqzCOueXwisSCSAK0IyeppuTkmFY/5RvJz7dYoex6DPhkOXHjAV4XgiUkkqA3q+QiPvfaCVISXUBwfrK/KKMq0z7dMZKThGn3RxJ7YYQXbLbMtcxkgkfdS/iYuN13amzyykF1qYqVkeXIV74Huq7UWZLAhUw/eZj+XLlvgXaC9zJAQhjOmUS57SriBnEwuRdvvRMs4EgrmFmQDv+I6CIK+L8SgfbzxK/wBNBryfOK/bLzwJXgmYBXpLQc1K1SganPlFFvK+8Sj0aW3zFdZauNRTsii1Wvaaxg0kLmcSHfvhuXtJd66KkKkv94OG7oo6rUsmqiYUo0BNXiK02wysacVnt6sG4rdj2mPRlvRjRxypHoDcJzKBSoAghiDqIoV+XeZK96TVJ4buYi7JnBQCknEDUEVBEB2+SmYgpUHB7wdCI8mmelVYekzeMevOwqlKY1GimoRAoMWETMqfxrz0g6SulS+eu/teIOXM9b+2DJEwP+u+kahEwTi0BJZyQSFAUZaXrTi/ZSBk2WYhRVZyUqf/AAzUL1dByIbT3uApHJUwchnuPFqaQUDiGEsoKzBDu1RTxfPWKh+xbQoUpKLQky1pNColLHXCqik1eJqWjEcWITW9xT4FgHMJmJYHg7RCT5CJrCYAtAGRJxJpmlYZRrnifnACLrnSyTZp2DfLmM2fVYl0qHEPFRaUziovNYtl06ChQO5M5DJUONYdn2tR/wA7DpiCbVKPJhjirytprRI6s+QvL3kZKG8jIiH7FtRZFKxEdGo8FS35mWQD2xRarJ0aBXoEn/3bOe4kwWm2DRaP5bT/AOQiGRfEtSaTiBwWhX96SfGFptMs/vu9Mo+TRRPyrWPjR22gHyEOzMJDug/1zfnEJLtspP709glp+sKnbSSECq081LH/AAAgJ+TPYBsTdktHcmvbDyCQTkh67n5k1PZFEtO30lD4CVH+FI/uVXxiJtG19onFpEpQf7zYzu3NAaRabzlygSSn8SiAPqTFQvnbgl0SQVnRWn8oEQ1n2btVpIVaJmEZsrPiGAYHyi1XRctns7EJC1N7xL1fmQB35aZwEHdmz0+0r6S0KIyorM7qHIZ8IvFjs8uSnBJASHzOpbPLjDRW9DkNPq7w9Lpm/j61gHUszv6r67Yzm/bf0lpXXCay0r+BCBimK7fd7Y0ZRoYwraS3YRPA94nC/NRUrzgI7aC+OmVhTSUiiEjz5mOWC7StJWrqp0pVXL6xF2GXiWkHIkPyi/WOyhQBPugMBwGURVOtVnU7JTTiKmBllaaFLxfZljfJMB2y7HGTeMRVJFqj0SFtujrbo5Gcrgdct/zJBZJdBPWQcjy3GL1dd8y7QOoWUM0mh/OMtVSHpai4LsQaEZjlGcK023WZKxhUHGfEHeOMVa33aqUd6asfruMHbLXpMm4kTCFYAGLVPM6xNTQ4INQcxvieEqiiXBMlPKCbysqULwpdvyfzhmUMvWkaQTKLdnn5PEhJXz5t+tNab4Bs9W5iCpYYU9ZxpkYlLad/rxgmS+41rWoP4tCIGkDqkuaBx3GCrOrxih+zjD+EjIGg4hJGEV3DSArbdsuZVUqWtW/CZan5pNafwiDZefIPnwJ7oUosOQPz9dsURS9kbIQ7KBrRK+JH7xqQENipOhmjmZeXYrOLMsDFQNHrNVaQzUzGYq0BXU7DSquqZwBMvs13QfZtirKPeWt9BiFf6CYm0ShhJ3Zaa8IXgGEq16vnBEdY7gsqT/gimRJVMduCmY9kTSAEgJQkJGr0fLcAG9VhiUt92bNo1PGHUFw+4P4iAcBJzNPhZh2DKH5VMnz9O3bA6qeuAh1B04RQRLU2WfFhDyDq4y5+euUDFRfsh9GXb9IB9Pgx3RgftAsplWqck5FYUOR/MGN8aMk9tModPJOqpRf+VVPOBCi3KHnIG8xoa7QEp4aRndwK+3Rzi92ioERTv7QYIlzC2VIFk6RKyJYIAiCJtVlBMehVqPWj0TCv/9k=">
            <a:hlinkClick r:id="rId3"/>
          </p:cNvPr>
          <p:cNvSpPr>
            <a:spLocks noChangeAspect="1" noChangeArrowheads="1"/>
          </p:cNvSpPr>
          <p:nvPr/>
        </p:nvSpPr>
        <p:spPr bwMode="auto">
          <a:xfrm>
            <a:off x="120650" y="-1447800"/>
            <a:ext cx="3133725"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TEhUUExMVFRUVGBkYGBYXGB0XGhcXFxgYGBgaGBwaHCggHBolHBgYIjEhJikrLi4uFx8zODMsNygtLisBCgoKDg0NFA8PFCwcFBwsLDc3LSssLCwsKzAsLCwsLC0vKyssLCwsLCssLCw4LCwrKywsKywsKywsLCs3LCw4K//AABEIANwA5QMBIgACEQEDEQH/xAAcAAABBQEBAQAAAAAAAAAAAAAEAgMFBgcBAAj/xABHEAABAgMFBAcFBQYFAwUBAAABAhEAAyEEBRIxQQZRYXETIoGRobHwBzJSwdEjQnLh8RRDYoKSsjNTY3PCJJPSF4OUo8MW/8QAGQEBAQEBAQEAAAAAAAAAAAAAAAECBAMF/8QAIhEBAAIBBQACAwEAAAAAAAAAAAECEQMEEiExIkFScZET/9oADAMBAAIRAxEAPwBpQhCocVDao88qbXA6jDyoCvG2JkpxKPIDMwHbRNSgYlqAHEtFWvG/VKpLdCd/3j9ICvO3rmq6xo9E6CAiY1DJx4SYQFRxSoBYhxKYZRBCIKdQmHUiEIh0QDqBnXs3w4hIBypxrDSaQ6kk6ehBTiBrk3jBCMs+MIQKUbdz3/KOA08PTwDgT+cKQj1y9eEcS+Qpk/rWOk1qeznAOFsz2cPXzjrPWh/SEj0Y8h3GjwCxrv3wsq7xCFLqzQqA6lLZ8I8oA7o8BublxjnEjh5mA9hjmFoWT+keDPlAKCIumysn7INqfmYpwrm/0zi+bIo+zl8x4qgNJUlmA0AHcGj0Lm5mPQRiy4aMOrhu0TUy0KWrJIc9kYUFedtTJQVKPIaqPCKJbbYuaorUa6DQDcIJva3qnLKjkKJG4fWI5RjUQhCjDazHFmsIUuKhYXHMYf5QyTD9hsa5qsKEud+g5mCuylwbZ5KlnqpUeQeLjst7PlzmJGJmckkIHzMadduxlmkIeeoUaj4EjlqYDHrDszOWNBwqo+Aiz3Z7Opq6lEw8+oOx6xrVhnS0oPQycCAKLUBKQe09Yji0NS71mLPVUCP9GWqYP+4spRFFLs/srpUSxzWs+UGI9l4H+V3rMXY2ggdZSh/uLlo/seBF3mkfvZf/AMk/+EBVFezAfDK71iAp/s3KPdlnmlZPmY0KzW5JymJPKaFf3JhxdpWDTG3FCVD/AOtT+EBjFv2IWknCpSTuWktENbLktEsE4cf4a/KkfQsm1hYLhKv4UmvalTEQFPuezzSWGBW4dUjsyiK+dUz2LKBB40y38IfCxw7I1y/9hQsF0JmJrUUUIzu9Ni5sp1SC6R91RqKcoCLJy9boclhyw7ojhacKylYIIoQd8HWaYAQcVMu+BAkyz7zaQgD9IcWqvlHUBxnXz9PBSAnuPlCcNc4W0cfOCFB898aBsj7knmnzigIEaBsefs5PMecBo83OPRybmY7BGNoRwim7V3njX0aXCUEg8VA17osm0l5CTKLFlqcIbxPYD3xnil11fWJCm1GGlw4Zrbu0QLMMVDcxUIXz+UKVFs2X2XUohcxNTVKC2XxK+kBH3Bs0ueUlQOE5JFFH6DjGwXDspIs0sLnsAnJIyGgB1UXh66rImSMKE45hD1YUG86JgxE91JViJKhh6QJdT5YbMhjTetQyJgJWbeCgpCB9mlQ6qcOKaob0odkJ4q7oGsU1piwn3q4ilpkwf7k1XUlfhA0MBAdVSWHULqQFMnibTNzUdcKT3xWr+22ky2TLa0LRTAxRISobkBirX3ic4C42BX2iillKD4lIBnLoc1zpjISeAERt8XzIlqPTzpTg/vFqtKt/+GjCgRlt87TWm0n7SYUirIScKRRmAB3a5xEhP1rr38oo13/1JsUtIEtU4/7UlEr+4HzgBXtUlk0TbO2ZLT5S4zGbLUlgQ1MWWj6cIcXZVBCVYWCyQnjhZ+P1gNwuPa7ppC7QBaMCCoKdctR6gBLAoD0MBL28sCz7+E712clv55ZBHZEPs0MFyTVZY+l8VYPlGclBI1bWmXEntgPoG6rwROQoS5iZoagSsTR/QsBYPAmC7OvqqTmw92qm5yldZPIFt0fOSZhSeqSOOR41i1XHt3apCQhRTPl0GGaFKKQPhWFAp8WgrbZFpISC9HbVQ72dP80KtdhlzswyhrkfzEVjZ7a2z2oISlRTN1QssquiF5LH8Ks9YsoV73OudDxGaDxyOcBSNrtjETAcaa/dWMnY5xk983bNsa2WHRoqmsfTQWCMKqjKufb9YrG02zSFILh0HvHhlEGKWS2BQ4+tYMT3a03QBtBcK7HMcVlniDmS2mWXKHLLNJFYGRUwH5Rwy4WVM3dzpCFLy9NAdApF82PV9ijgf+UUML9etYu2xynlNuPzMBqM3OPQ2FulJ3pHlHoI+X9pLz6acT91PVTyfPt+kROKEqMJBgrqoZVCzEls7dJtE5j7iWUs/wAO7mcu+AkdkbgxkTpiXS/2Y+JQOZ4Bo0exyMOTFRqSdB9BDNiswAoAAzBIDADgINQng/z/ACiB9B0AxasqmP8AiWdEDd5wm8LdLky1TJiyEN73urWMsMv4EfWGLdbUSZapkxQwDNy2M7vwDdGV37f0y1TCVEhIolLlmcsW9NFRKbR7WTbScKPs5QoEpOY3q35CprEDLTpHVWZSGxJIxB0v94bxvgy0rQpYMtBS6UunTGAArD/C75wV61WYypikKZx3Gjg8octZlrmFUtOFBw0yAOEA+PnE7eNwJRY5FpE5SlTWJCmoAnTUszHspEMJQf8AXxMAi2TTMwu3UQEAj4Rv3wyVEgJJJCSWGgdiW50gkyw3ZUefZCeiyP6aZwVpNokiXcaB/ADT+Jb/ADjPEWlSZcyWEhpmEE5nqKCv1EFi9JxldEZqzLywEuBUUG5oDw/nXi8EKsUuUAozB1gg4BWq3GF23VMJs9kUqiakAq0DAAlRL+s48UkNTvh4KUlwkkOGLUBTVxygoeQVBiKMaNnv76Rf9kdu1IKZVpdSQaTM1oB0Pxp4GKhYbPLKVlasISglAGalt1Ry1gcUYnx58+MVH0PZZyVpCkKCkqqlScm3jeN6Tx3QXKmUY5Z7+RHCMb2M2pVZiELxKkq+6VHqkn3kjQ1PN41yTOSoBSVApNQpORGpHDeIiIHae4UqSadQ9rH6RiV+XeuxzmIOEuQTlnQR9KBOIFKhTcfKKBt1syJstSWqzpLVZ3aCsukWgLA9d0OA8M4hUzjKmGWsYSgtzbWJZEx/XjFDiOIi3bDzKrT2j12RTxpFg2RtOG0AHUN4xBsV3VlI4OO4x6GbhnjApKjkXHb+kegj5PxR4GG3hQMFOivf5xpmzN0CTJSkhlq60ze5ySeX1imbI3YZtpBI6sppiqfCQUjtPgDGpWKW9SOJ+XreYkyHgj84XhGtBryh0J3+icuyKtt7fBkyMCC0xZYHVtSPrxERVY28vJc1QCf8FLANliGT8PziBs1hUqUqaCGQoBQ1GLJTfC7CDLotQWOimVBoCfAfSGbVY1SiUucKtRkQC4B4giJFvqfXvqaUcYvTwpdpUpKEqLhLhO8AkFjC5Yq4py7dIYlDlBstFa+qNplG3OflrNHLgZDg9QBDyRRuOe/hCEJ3d+cFIGVfz0hKmsOWlc48lLZD5d7Zw8E09NBN3WNU6YiWhsSywfKupziAES23UByp6zhSEPpTM/rFi/8A5mYQejm2eaUgnCiaMTAOSxArEXa7GqWwWghwFDcQdQQWI9cIoC6KopmTThoOf0jxTplw3U390OFLc9A3ExxQz3fOAsG0V4WZdms6JKAFJSyiR1kkABiWrVz2xCS54EtaMCSVsAs/cALkAVq7VeEPxr+fER7Krv8Al5ZwHujUlqKY0xaFQzrvEXr2e7TGWroJq8KFHqKJ9xee7IiKaq0rWlMr7iPdA1JNcsyXhOBSCpJBQpOYNG3cvzgj6CSefrTszhFvs4mI4jKIfY291WizhSj10nCp9WZleLGLAjz9flBGBe1a4OjWLQgMK4qcav5xV7stbgVf0Y3zbG5ROkzJbDrJJHP15x85y5Zkzlyy4wqZjTVoQqyBWXygy7p2CalQ0UO7L5xHSlOM6NDstXHtijXpM+jg5gRyIi4LX0khJ7I9EHz+C8LeG0mFoLQGi7BWIpkKmn3p6m/kQ48ST3xfLLK6o4uW4DL5d0QV0WcokyJZzRLQD2gPEzYJ7khW8PwSKtGJUSoNn+qjV+6sY1tpb+mtSy/VR1BudJOJu2nZGt7R3gJNmXMUKBJUwzdThKfMdsY5s3bZcmemZOR0iQDTUK+JjQ6574eRlqtc2iJkDKpFgl3ghcopm1Ibg/EHQxNX/smhQE6yMUkPhBodXTx4RUJktqHN8oxS9dT9um+nqaGfxn+H7Ol+8d0GS3HrTjEZZ5zUMSclQIHD849nIKlJoILAyPowxKHKCEtXOIC7nVKTMBnoVMl6pQWqWqd4rGgSkSFWqxJs2Ho0iavq8Us51dxrWM4QHPMfpnFj2GtkuVaTMmKCEhBAcGpU27g8UlZbNsemzKXOE8kCXMDFGWNLPQ6boqd6oKbKmUrrGVPmITMH3QMJKWaoOJ+EaBfF9SVyF9HNlqLA4cQBIBBID6kAiM/vi3yjKUhBWSucuaSoBOHEEjD7xf3c+MEV9HH6b6CEUhxSGOjacTCSHrT5wUgh9XMKKaDrV5UyDUjh3Du9aR4tT13QD0i0KQoKSWILg56Rbtl9klz/ALa0OEEkkFwpfE7k/SGNg7ts0zHMnqBMquBVAAG65r1smbLthe1W2Bn/AGcrEiUc3AClt2+6+nfFZWuz7SWdE+XIlgdGOoVCiQDRhvDs5i4evl9DGBWabhNe+NyuO1idIlr+JAfm2FXygH7ZLcA+qx88+1q6/wBnt2PSa5p2fWPotSXSYyv253aVWaVNGaMTn+k/WCs1sEx0wYDEBc8/5RNJXvpAWG4b36NKkktVx2x6K8JoOnrvj0BSQqkG3PZhMnypeeNaR4h/B4AHGJrZA/8AWSPxh+4xBsthk45pG8nwFPGG8WFbnJTnsIpBNzq6yzuST4iFXnIo/wAISIxLVfVb9qloaypA+/NS/YgnzTGUpMXn2m2p0yU/xKPh+cUVJrGq+LPq07JbRKs5wKrKUapZyDvHrdFxvnZ+VaQJiFNiZpgDu7HrBw5Y5vGYST69aRsVnt8my3dYzNBdcsAMHFU4yFB6isc2toznnTqXdt91GP8APU7qpO0Ox6rPK6XppcxJIAwuFVypplFds08pLExqd5XbLtEvEOshVQoZpJG+M8vu5VSTWqSThVy37izQ0dzF5426sm52U0jnT5VGWaaFAeW6DUJ460HIRWrJPYxNWe0A0746nAOlpNdIeAbMaevlDMln50z9bodMwB6t5wCjkxq31hlScjpvzp2Q8JoFARWGls9ez84BrDlR3qan1whKkl2Byb0Ycb9N0JHrsgG0kUjgG7zffDiSe6Jy6Nk7RaJXSSggpcgOpi4z0yiiAxHsy7N3rdHHpV6+vrFgvLY+0yJZmLQAE5kKSWelBrFdCmYeu2CFIHePnGvezOcVWQh/cmKA5EA+cZClW/w7I0/2SzupPTxQeWYgL8DnFW9o9j6a7LQMylJI7D9ItWvZETtBLxWO1J/01f2vBHytdpIU0TyJkQNnQ00jieysW66bnmTinCksacTyEWVAgR2NQuz2dMn7QpQToese2lI9EGeTdjLOcprfyN5KhN37OpkT5akzQa4mANWYVfL3onlGkRa1lM1B063eSk+QMYF2uEuZg/gV5iJe8ZboX+FB73EQWyyx04ByLjxB+UWNcvFLCd8vCeaFRGo6Y77TOrNSNz+IH0imoMXz2sSetKX8TDtYk+YihhXBo1HhacipRjQbv9oLSkS12VCxLSEh1N7oAyKC2UZ3LMFyzGkaNJ22lkpCbOmUl+vhLgg5kgJAictFmROQ6WUhQ5hjl2bj5RlUpdM3ixbPX4ZKsJLoOYzblw4Rxbnb8vlX19PZ7yaTwv4jto9nFSnXLcpqSNU8944xByrWoZCuXrfGwTkInIxIKS4LNVqZ8RFWu6VIlKMtIR0qT1lUxF3NN2Yp9Yu11bWzW3sG/wBvSuNSnUT9KmqwWldcEw+A7nENTLqnCqkLHrhF/Uvthta47Hy2ZzZ60ZFQPbBVhv5QPWqOeXhFrvO7Zc0MoB/iasUu8brVKVUOnfAWqz3glevb5wUlQLVfvb1WKNZ56pZG4+H5RP2K19jjM+uMBPBOXrieOkabc0lBupCVThIEwn7Q6HpDxGbb4y6TMdq+GrxZrXtAhVglWZIUJiD1jRi5Vkxf726BL20dj6GUFIt37QlRbADwJcjGciMzvipK7YXNV64QzMVWuVRAL9ARpfsgL9OfweZjL1Kq1Rz4UaNY9jkr7GevetKf6UufOA0BWY7Yjb2rZ7SP9NX9piRUfLziNvGY1nnngR4AfWIjJdjPZgtR6eeoJSrrAMCQ53PnGsXbdsuQkJlJA3qIqe2O3SlpEsNoPIQQTFV149HDHIDEsURduQ+WYUD/AMT5we8R94IJDAsSCH4mMQqw3FaPtUKBZykvzoYvEyc7hPxEvuxjER4xmFzWsqSk1B3agmojQ7POC0JV8aWUN6hUHvp2RJFE9p0gKs9A6pcyvAKBP0EZgjOsbZftjExKkq/eIKP50uUK8D4RikxGFRSXodc+3jGoJPyoLlKgOWYKlGNIMlqyh8LaBpSoLszYgC1SPOAm5M6fZ5JKCSVAFjUIJBdhuYj+nV2ism1KWsrCiJoLkvrz1EW4zSdcvnTuiBvm6sXXl5gGnj1R8ubZxmKRE5iO3pbVvasVmeoSVz30JnVXRY5B6tTjlSJNa4z9C8W4LGvryieuu+MRwTCQvfQD5Rp5p6A7bZ0rSxEOlcMzFwFUtVkYlJ9boTYVNQ1bwiSvtnQdSCD/ACn6ERCdKyjzgLbYqjf55wY+rZ6+uURN0zniXSvl6eAGmBshvhmYnh6+UFLW/LKsDKVANJNe2Nx9mlhMuxJJzmEr7xhHgIxi77GZsxCE1UpQSO0t84+jLFJEuWhAoEJCexIaAcmGh7or+0cz/pykGq1N3mJi2TGT4/KK5bFldps0sVCTjPIM0RFhQkJSlIZgAITHVKrCXiq6zx6Ekx6Aw0GGbUmkKBjvCPNQV2zCJikn7zFJ5mniD4RfLgtGJBHIpO46DvcdsUGekpOIHKp/D948wwPYYstx2ogjT11hBE9b7OFh8sVU8Jqcm4FvDjGVbd3cBMFoSlkTnJ4TAeuDxc+Ma8tIUHNAtqjRdCDwBz5ERB33dgnoUiZ1UzCx/gtADDmlQ9VjULLGJSoJlKhm2WNUmYqWsMpOYOkclr8I0iQlq9fnBUqbhIO5j3GI1K4ISvtgLP0oLGHZc7cfWsQtin0wnNPiNIPRNgB70u3pA6WCnBrqwIzZxyyLDhEEZmLqr6qxkeW+LP0jwJeV3JmcFb/r9YBi7r0KSJc2h0PrSJRS4qi1kOiZpkYKk23ozhUSU6Kavp4BV8zhiSNwPj+kQ6i5cb47ap+MlW8sIRLS7cYCwXOaevTRNhdGccYiLqls0Si1Ny74DhmVb9IYMKmH6QXdN3LnzESpYdSsh5wF39ktzFc02kjqy3Snis/QRqy92/ygC5bsRZpSZUv3UipOZP3ldrQROmsCdchy1giMvm1tTf5CI3Zh1zJ045OEo0yd/Foir7t5WohOZOBPMxZ7uswlSZcsaJD8TmT3kmCi3jxMIKo8kwDgj0J745AYS8KBhl4UFx5qdWgHSE2FWA4a9VikmtMs+GXKHJJhS5TscmqOObg8CKeOkWEW26bXiTUOMjvGb9or3nhB02SFOFDEcLKT8UvRY3qHD6RTrutmBQPWCTocwRQuN4NOPGLdZ7QCAcQTqFDQv/YX7MtzVVY2u2V/akukvaUp6hDNNlir/jD1D17RGTzJCkKKVJYihH0j6GYEEMUsXUE+9LPxo3ppUc+yubV7JotdUhKLR93C2GckGqk6O2YObaZxYRj8lR+ecFpPGOWywrlLKJicKgWI4ih/SOIVFBSTk2Y8+MEyrTkDQ+ECIVBKCNWPOKDUTYX0lYA6MbyO1vCOTZR+IxB28Qhaet3jMRDC1KSlaAQQqmWgIUM8qiDJllrXxhH7ENICNSh+2JCx2WtYKlWQD1SDpckPnnu9UgH7Mhm9Uh1R4w3z/Lz5Q/YrGuasJQklSsgOOWcUNykKUoJSHJYMM3MbTsHssLJLxzB9soMrXAnRI4nnA+xOxybKBMmsZxGRYpQ503qp4xcFLbLPd61gmS1HTLfwit7TXphGEZkU4JfOD73vJMpBJNNTvVuEUJCV2ucznrPXRKfVOZiSQlNlrF0kwz1A4ZdEcVZE13esotYU9f0gazyghKZafdSAN1RR6dvbD5UBmYRCnQYSP0iPm3rKT70xIbjHJF8SlZTUHgDFTKTffHYGE5+MehhWITUEFiGIzBhvFFm2ru1lGagUV77aK39vrOKoox5KJlzIOlrf1uiHSv6QbJmxYBc2TmpNXACku2LJlJHxjLiKaBi7qvPomSS8tVQrNhy3cN8DSV0f14Zx2ZLBBLFQzKAWxHVSSRRefA7wc9It0udkQoirhb4lIbRR+8j0YIC3cYQ5qJL0W2a5C/uqbSmu+KXYrxXZjmVyhRxQoO7eCHHVO+LJZ56JiQZZStGZlksMQqCFfulcqcs4YHr5ueTak4ZqSvDnPCftpR3T0iq/xDw1zm/NjZ8gGYgdNJ0moqGehLZcXjTf2hWuNSxkR1bTKT/+ya8ucOIUf3ZxKPvzJIAWFH/PkH3qv45ZRpGHBbQ6F5emMateuz9mtFOhQpYzmWY4FgnWZIPHQF4rlu9n2FuitUvEf3c1JkK5Mol++AqSZnGFKmcfpErO2MtySws8xXFAxjvS4gWZs3bE52ad/wBs/SBkHihRVB0vZq2Kys07+gwfZNibaosZC0v8QwjvUwgIMKp69awRLcmndF3uv2YqP+NaEAj7qE9IfAgDsMXW49krLZwGlBS29+Z1lFvhRp21gM82c2MtFoZSgZco/eVk2pA1jVtn9nZNlDS0utqzCOueXwisSCSAK0IyeppuTkmFY/5RvJz7dYoex6DPhkOXHjAV4XgiUkkqA3q+QiPvfaCVISXUBwfrK/KKMq0z7dMZKThGn3RxJ7YYQXbLbMtcxkgkfdS/iYuN13amzyykF1qYqVkeXIV74Huq7UWZLAhUw/eZj+XLlvgXaC9zJAQhjOmUS57SriBnEwuRdvvRMs4EgrmFmQDv+I6CIK+L8SgfbzxK/wBNBryfOK/bLzwJXgmYBXpLQc1K1SganPlFFvK+8Sj0aW3zFdZauNRTsii1Wvaaxg0kLmcSHfvhuXtJd66KkKkv94OG7oo6rUsmqiYUo0BNXiK02wysacVnt6sG4rdj2mPRlvRjRxypHoDcJzKBSoAghiDqIoV+XeZK96TVJ4buYi7JnBQCknEDUEVBEB2+SmYgpUHB7wdCI8mmelVYekzeMevOwqlKY1GimoRAoMWETMqfxrz0g6SulS+eu/teIOXM9b+2DJEwP+u+kahEwTi0BJZyQSFAUZaXrTi/ZSBk2WYhRVZyUqf/AAzUL1dByIbT3uApHJUwchnuPFqaQUDiGEsoKzBDu1RTxfPWKh+xbQoUpKLQky1pNColLHXCqik1eJqWjEcWITW9xT4FgHMJmJYHg7RCT5CJrCYAtAGRJxJpmlYZRrnifnACLrnSyTZp2DfLmM2fVYl0qHEPFRaUziovNYtl06ChQO5M5DJUONYdn2tR/wA7DpiCbVKPJhjirytprRI6s+QvL3kZKG8jIiH7FtRZFKxEdGo8FS35mWQD2xRarJ0aBXoEn/3bOe4kwWm2DRaP5bT/AOQiGRfEtSaTiBwWhX96SfGFptMs/vu9Mo+TRRPyrWPjR22gHyEOzMJDug/1zfnEJLtspP709glp+sKnbSSECq081LH/AAAgJ+TPYBsTdktHcmvbDyCQTkh67n5k1PZFEtO30lD4CVH+FI/uVXxiJtG19onFpEpQf7zYzu3NAaRabzlygSSn8SiAPqTFQvnbgl0SQVnRWn8oEQ1n2btVpIVaJmEZsrPiGAYHyi1XRctns7EJC1N7xL1fmQB35aZwEHdmz0+0r6S0KIyorM7qHIZ8IvFjs8uSnBJASHzOpbPLjDRW9DkNPq7w9Lpm/j61gHUszv6r67Yzm/bf0lpXXCay0r+BCBimK7fd7Y0ZRoYwraS3YRPA94nC/NRUrzgI7aC+OmVhTSUiiEjz5mOWC7StJWrqp0pVXL6xF2GXiWkHIkPyi/WOyhQBPugMBwGURVOtVnU7JTTiKmBllaaFLxfZljfJMB2y7HGTeMRVJFqj0SFtujrbo5Gcrgdct/zJBZJdBPWQcjy3GL1dd8y7QOoWUM0mh/OMtVSHpai4LsQaEZjlGcK023WZKxhUHGfEHeOMVa33aqUd6asfruMHbLXpMm4kTCFYAGLVPM6xNTQ4INQcxvieEqiiXBMlPKCbysqULwpdvyfzhmUMvWkaQTKLdnn5PEhJXz5t+tNab4Bs9W5iCpYYU9ZxpkYlLad/rxgmS+41rWoP4tCIGkDqkuaBx3GCrOrxih+zjD+EjIGg4hJGEV3DSArbdsuZVUqWtW/CZan5pNafwiDZefIPnwJ7oUosOQPz9dsURS9kbIQ7KBrRK+JH7xqQENipOhmjmZeXYrOLMsDFQNHrNVaQzUzGYq0BXU7DSquqZwBMvs13QfZtirKPeWt9BiFf6CYm0ShhJ3Zaa8IXgGEq16vnBEdY7gsqT/gimRJVMduCmY9kTSAEgJQkJGr0fLcAG9VhiUt92bNo1PGHUFw+4P4iAcBJzNPhZh2DKH5VMnz9O3bA6qeuAh1B04RQRLU2WfFhDyDq4y5+euUDFRfsh9GXb9IB9Pgx3RgftAsplWqck5FYUOR/MGN8aMk9tModPJOqpRf+VVPOBCi3KHnIG8xoa7QEp4aRndwK+3Rzi92ioERTv7QYIlzC2VIFk6RKyJYIAiCJtVlBMehVqPWj0TCv/9k=">
            <a:hlinkClick r:id="rId3"/>
          </p:cNvPr>
          <p:cNvSpPr>
            <a:spLocks noChangeAspect="1" noChangeArrowheads="1"/>
          </p:cNvSpPr>
          <p:nvPr/>
        </p:nvSpPr>
        <p:spPr bwMode="auto">
          <a:xfrm>
            <a:off x="273050" y="-1295400"/>
            <a:ext cx="3133725"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6630" name="Picture 6" descr="http://3.bp.blogspot.com/-KR5xPqJZs9g/UBKsNUpQRQI/AAAAAAAAB04/o5ZBiTqzVIw/s320/a7b.bm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362200"/>
            <a:ext cx="3048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42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 how much fossil fuel is left?</a:t>
            </a:r>
            <a:endParaRPr lang="en-GB" dirty="0"/>
          </a:p>
        </p:txBody>
      </p:sp>
      <p:sp>
        <p:nvSpPr>
          <p:cNvPr id="3" name="Content Placeholder 2"/>
          <p:cNvSpPr>
            <a:spLocks noGrp="1"/>
          </p:cNvSpPr>
          <p:nvPr>
            <p:ph sz="half" idx="1"/>
          </p:nvPr>
        </p:nvSpPr>
        <p:spPr>
          <a:xfrm>
            <a:off x="457200" y="1920085"/>
            <a:ext cx="4419600" cy="4434840"/>
          </a:xfrm>
        </p:spPr>
        <p:txBody>
          <a:bodyPr>
            <a:noAutofit/>
          </a:bodyPr>
          <a:lstStyle/>
          <a:p>
            <a:pPr>
              <a:lnSpc>
                <a:spcPct val="120000"/>
              </a:lnSpc>
            </a:pPr>
            <a:r>
              <a:rPr lang="en-GB" sz="1800" dirty="0" smtClean="0"/>
              <a:t>Oil</a:t>
            </a:r>
          </a:p>
          <a:p>
            <a:pPr lvl="1">
              <a:spcAft>
                <a:spcPts val="600"/>
              </a:spcAft>
            </a:pPr>
            <a:r>
              <a:rPr lang="en-GB" sz="1600" dirty="0"/>
              <a:t>1,300 billion barrels of proven reserves still in the ground, </a:t>
            </a:r>
            <a:r>
              <a:rPr lang="en-GB" sz="1600" dirty="0" smtClean="0"/>
              <a:t>worldwide</a:t>
            </a:r>
          </a:p>
          <a:p>
            <a:pPr lvl="1">
              <a:spcAft>
                <a:spcPts val="600"/>
              </a:spcAft>
            </a:pPr>
            <a:r>
              <a:rPr lang="en-GB" sz="1600" dirty="0" smtClean="0"/>
              <a:t>At current </a:t>
            </a:r>
            <a:r>
              <a:rPr lang="en-GB" sz="1600" dirty="0"/>
              <a:t>rates of consumption, 87 million barrels a day, </a:t>
            </a:r>
            <a:r>
              <a:rPr lang="en-GB" sz="1600" dirty="0" smtClean="0"/>
              <a:t>oil will run  out in roughly </a:t>
            </a:r>
            <a:r>
              <a:rPr lang="en-GB" sz="1600" dirty="0"/>
              <a:t>41 </a:t>
            </a:r>
            <a:r>
              <a:rPr lang="en-GB" sz="1600" dirty="0" smtClean="0"/>
              <a:t>years</a:t>
            </a:r>
          </a:p>
          <a:p>
            <a:pPr>
              <a:lnSpc>
                <a:spcPct val="120000"/>
              </a:lnSpc>
            </a:pPr>
            <a:r>
              <a:rPr lang="en-GB" sz="1800" dirty="0" smtClean="0"/>
              <a:t>Gas</a:t>
            </a:r>
          </a:p>
          <a:p>
            <a:pPr lvl="1"/>
            <a:r>
              <a:rPr lang="en-GB" sz="1600" dirty="0"/>
              <a:t>6,400 trillion cubic feet of natural gas reserves around the </a:t>
            </a:r>
            <a:r>
              <a:rPr lang="en-GB" sz="1600" dirty="0" smtClean="0"/>
              <a:t>world about the same as having </a:t>
            </a:r>
            <a:r>
              <a:rPr lang="en-GB" sz="1600" dirty="0"/>
              <a:t>1,140 billion barrels of </a:t>
            </a:r>
            <a:r>
              <a:rPr lang="en-GB" sz="1600" dirty="0" smtClean="0"/>
              <a:t>oil (BOE), </a:t>
            </a:r>
            <a:r>
              <a:rPr lang="en-GB" sz="1600" dirty="0"/>
              <a:t>in terms of its energy </a:t>
            </a:r>
            <a:r>
              <a:rPr lang="en-GB" sz="1600" dirty="0" smtClean="0"/>
              <a:t>content</a:t>
            </a:r>
          </a:p>
          <a:p>
            <a:pPr lvl="1">
              <a:spcAft>
                <a:spcPts val="600"/>
              </a:spcAft>
            </a:pPr>
            <a:r>
              <a:rPr lang="en-GB" sz="1600" dirty="0"/>
              <a:t>The world is consuming roughly 53 million barrels of oil equivalent (BOE) of natural gas every day. At that </a:t>
            </a:r>
            <a:r>
              <a:rPr lang="en-GB" sz="1600" dirty="0" smtClean="0"/>
              <a:t>rate gas will run out </a:t>
            </a:r>
            <a:r>
              <a:rPr lang="en-GB" sz="1600" dirty="0"/>
              <a:t>in 59 years</a:t>
            </a:r>
            <a:endParaRPr lang="en-GB" sz="1600" dirty="0" smtClean="0"/>
          </a:p>
        </p:txBody>
      </p:sp>
      <p:sp>
        <p:nvSpPr>
          <p:cNvPr id="6" name="Content Placeholder 2"/>
          <p:cNvSpPr>
            <a:spLocks noGrp="1"/>
          </p:cNvSpPr>
          <p:nvPr>
            <p:ph sz="half" idx="1"/>
          </p:nvPr>
        </p:nvSpPr>
        <p:spPr>
          <a:xfrm>
            <a:off x="4724400" y="1905000"/>
            <a:ext cx="4038600" cy="1981200"/>
          </a:xfrm>
        </p:spPr>
        <p:txBody>
          <a:bodyPr>
            <a:noAutofit/>
          </a:bodyPr>
          <a:lstStyle/>
          <a:p>
            <a:r>
              <a:rPr lang="en-GB" sz="1800" dirty="0" smtClean="0"/>
              <a:t>Coal</a:t>
            </a:r>
          </a:p>
          <a:p>
            <a:pPr lvl="1">
              <a:spcAft>
                <a:spcPts val="600"/>
              </a:spcAft>
            </a:pPr>
            <a:r>
              <a:rPr lang="en-GB" sz="1600" dirty="0"/>
              <a:t>Worldwide, there is roughly 3,100 billion BOE of </a:t>
            </a:r>
            <a:r>
              <a:rPr lang="en-GB" sz="1600" dirty="0" smtClean="0"/>
              <a:t>coal</a:t>
            </a:r>
          </a:p>
          <a:p>
            <a:pPr lvl="1">
              <a:spcAft>
                <a:spcPts val="600"/>
              </a:spcAft>
            </a:pPr>
            <a:r>
              <a:rPr lang="en-GB" sz="1600" dirty="0" smtClean="0"/>
              <a:t>Consumption is 71 </a:t>
            </a:r>
            <a:r>
              <a:rPr lang="en-GB" sz="1600" dirty="0"/>
              <a:t>million BOE of coal a </a:t>
            </a:r>
            <a:r>
              <a:rPr lang="en-GB" sz="1600" dirty="0" smtClean="0"/>
              <a:t>day so we have </a:t>
            </a:r>
            <a:r>
              <a:rPr lang="en-GB" sz="1600" dirty="0"/>
              <a:t>120 years' supply of coal </a:t>
            </a:r>
            <a:r>
              <a:rPr lang="en-GB" sz="1600" dirty="0" smtClean="0"/>
              <a:t>left</a:t>
            </a:r>
          </a:p>
        </p:txBody>
      </p:sp>
      <p:graphicFrame>
        <p:nvGraphicFramePr>
          <p:cNvPr id="4" name="Chart 3"/>
          <p:cNvGraphicFramePr/>
          <p:nvPr>
            <p:extLst>
              <p:ext uri="{D42A27DB-BD31-4B8C-83A1-F6EECF244321}">
                <p14:modId xmlns:p14="http://schemas.microsoft.com/office/powerpoint/2010/main" val="3001050284"/>
              </p:ext>
            </p:extLst>
          </p:nvPr>
        </p:nvGraphicFramePr>
        <p:xfrm>
          <a:off x="5181600" y="4191000"/>
          <a:ext cx="3810000" cy="236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2968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 how much fossil fuel is left?</a:t>
            </a:r>
            <a:endParaRPr lang="en-GB" dirty="0"/>
          </a:p>
        </p:txBody>
      </p:sp>
      <p:sp>
        <p:nvSpPr>
          <p:cNvPr id="11" name="Content Placeholder 1"/>
          <p:cNvSpPr>
            <a:spLocks noGrp="1"/>
          </p:cNvSpPr>
          <p:nvPr>
            <p:ph sz="half" idx="1"/>
          </p:nvPr>
        </p:nvSpPr>
        <p:spPr>
          <a:xfrm>
            <a:off x="457200" y="1920084"/>
            <a:ext cx="5943600" cy="4709315"/>
          </a:xfrm>
        </p:spPr>
        <p:txBody>
          <a:bodyPr>
            <a:noAutofit/>
          </a:bodyPr>
          <a:lstStyle/>
          <a:p>
            <a:pPr>
              <a:spcBef>
                <a:spcPct val="50000"/>
              </a:spcBef>
            </a:pPr>
            <a:r>
              <a:rPr lang="en-GB" altLang="en-US" sz="2400" dirty="0" smtClean="0"/>
              <a:t>Don’t panic!</a:t>
            </a:r>
          </a:p>
          <a:p>
            <a:pPr lvl="1">
              <a:spcBef>
                <a:spcPct val="50000"/>
              </a:spcBef>
            </a:pPr>
            <a:r>
              <a:rPr lang="en-US" altLang="en-US" sz="2200" dirty="0" smtClean="0"/>
              <a:t>Existing and new resources will expand to fill  the gap</a:t>
            </a:r>
          </a:p>
          <a:p>
            <a:pPr lvl="2">
              <a:spcBef>
                <a:spcPts val="600"/>
              </a:spcBef>
            </a:pPr>
            <a:r>
              <a:rPr lang="en-US" altLang="en-US" sz="1800" dirty="0" smtClean="0"/>
              <a:t>Nuclear power will expand </a:t>
            </a:r>
          </a:p>
          <a:p>
            <a:pPr lvl="2">
              <a:spcBef>
                <a:spcPts val="600"/>
              </a:spcBef>
            </a:pPr>
            <a:r>
              <a:rPr lang="en-US" altLang="en-US" sz="1800" dirty="0" smtClean="0"/>
              <a:t>Existing fossil fuel technologies such as fracking to extract shale gas will  come on stream</a:t>
            </a:r>
          </a:p>
          <a:p>
            <a:pPr lvl="3">
              <a:spcBef>
                <a:spcPts val="600"/>
              </a:spcBef>
            </a:pPr>
            <a:r>
              <a:rPr lang="en-US" altLang="en-US" sz="1600" dirty="0" smtClean="0"/>
              <a:t>Shale gas already constitutes 20% of US gas reserves</a:t>
            </a:r>
          </a:p>
          <a:p>
            <a:pPr lvl="3">
              <a:spcBef>
                <a:spcPts val="600"/>
              </a:spcBef>
            </a:pPr>
            <a:r>
              <a:rPr lang="en-US" altLang="en-US" sz="1600" dirty="0" smtClean="0"/>
              <a:t>But controversial</a:t>
            </a:r>
          </a:p>
          <a:p>
            <a:pPr lvl="2">
              <a:spcBef>
                <a:spcPts val="600"/>
              </a:spcBef>
            </a:pPr>
            <a:r>
              <a:rPr lang="en-US" altLang="en-US" sz="1800" dirty="0" smtClean="0"/>
              <a:t>Also carbon capture technology may lengthen the lifespan of coal</a:t>
            </a:r>
            <a:endParaRPr lang="en-US" altLang="en-US" sz="2200" dirty="0" smtClean="0"/>
          </a:p>
          <a:p>
            <a:pPr lvl="2">
              <a:spcBef>
                <a:spcPts val="600"/>
              </a:spcBef>
            </a:pPr>
            <a:r>
              <a:rPr lang="en-US" altLang="en-US" sz="1800" dirty="0" smtClean="0"/>
              <a:t>Massive expansion of renewable  energy sources are planned</a:t>
            </a:r>
          </a:p>
          <a:p>
            <a:pPr>
              <a:spcBef>
                <a:spcPct val="50000"/>
              </a:spcBef>
            </a:pPr>
            <a:r>
              <a:rPr lang="en-US" altLang="en-US" sz="2400" dirty="0" smtClean="0"/>
              <a:t>Think of it as an opportunity </a:t>
            </a:r>
            <a:r>
              <a:rPr lang="en-US" altLang="en-US" sz="2400" dirty="0" smtClean="0">
                <a:sym typeface="Wingdings" panose="05000000000000000000" pitchFamily="2" charset="2"/>
              </a:rPr>
              <a:t></a:t>
            </a:r>
            <a:endParaRPr lang="en-US" altLang="en-US" sz="24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30722" name="Picture 2" descr="https://www.transitionnetwork.org/sites/www.transitionnetwork.org/files/uploaded/u6278/Don%27t%20pan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346" y="2743200"/>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8875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6096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U</a:t>
            </a:r>
            <a:r>
              <a:rPr lang="en-GB" dirty="0" smtClean="0"/>
              <a:t>ranium</a:t>
            </a:r>
            <a:endParaRPr lang="en-GB" dirty="0"/>
          </a:p>
        </p:txBody>
      </p:sp>
      <p:sp>
        <p:nvSpPr>
          <p:cNvPr id="2" name="Content Placeholder 1"/>
          <p:cNvSpPr>
            <a:spLocks noGrp="1"/>
          </p:cNvSpPr>
          <p:nvPr>
            <p:ph sz="half" idx="1"/>
          </p:nvPr>
        </p:nvSpPr>
        <p:spPr>
          <a:xfrm>
            <a:off x="457200" y="1754909"/>
            <a:ext cx="5638801" cy="4709315"/>
          </a:xfrm>
        </p:spPr>
        <p:txBody>
          <a:bodyPr>
            <a:noAutofit/>
          </a:bodyPr>
          <a:lstStyle/>
          <a:p>
            <a:pPr>
              <a:spcBef>
                <a:spcPct val="50000"/>
              </a:spcBef>
            </a:pPr>
            <a:r>
              <a:rPr lang="en-US" altLang="en-US" sz="1800" dirty="0" smtClean="0"/>
              <a:t>Uranium is the basis of nuclear  power which currently produces  about 17% of the world’s electricity needs</a:t>
            </a:r>
          </a:p>
          <a:p>
            <a:pPr>
              <a:spcBef>
                <a:spcPct val="50000"/>
              </a:spcBef>
            </a:pPr>
            <a:r>
              <a:rPr lang="en-GB" sz="1800" dirty="0" smtClean="0"/>
              <a:t>Uranium </a:t>
            </a:r>
            <a:r>
              <a:rPr lang="en-GB" sz="1800" dirty="0"/>
              <a:t>is one of the more common elements in the Earth's </a:t>
            </a:r>
            <a:r>
              <a:rPr lang="en-GB" sz="1800" dirty="0" smtClean="0"/>
              <a:t>crust and it </a:t>
            </a:r>
            <a:r>
              <a:rPr lang="en-GB" sz="1800" dirty="0"/>
              <a:t>can be found almost everywhere in rock, soil, rivers, and oceans</a:t>
            </a:r>
            <a:endParaRPr lang="en-US" altLang="en-US" sz="1800" dirty="0"/>
          </a:p>
          <a:p>
            <a:r>
              <a:rPr lang="en-US" altLang="en-US" sz="1800" dirty="0" smtClean="0"/>
              <a:t>Uranium </a:t>
            </a:r>
            <a:r>
              <a:rPr lang="en-US" altLang="en-US" sz="1800" dirty="0"/>
              <a:t>ore is processed near the mine to produce “yellow cake”, a material rich in </a:t>
            </a:r>
            <a:r>
              <a:rPr lang="en-US" altLang="en-US" sz="1800" dirty="0" smtClean="0"/>
              <a:t>U</a:t>
            </a:r>
            <a:r>
              <a:rPr lang="en-US" altLang="en-US" sz="1800" baseline="-25000" dirty="0" smtClean="0"/>
              <a:t>3</a:t>
            </a:r>
            <a:r>
              <a:rPr lang="en-US" altLang="en-US" sz="1800" dirty="0" smtClean="0"/>
              <a:t>O</a:t>
            </a:r>
            <a:r>
              <a:rPr lang="en-US" altLang="en-US" sz="1800" baseline="-25000" dirty="0" smtClean="0"/>
              <a:t>8</a:t>
            </a:r>
          </a:p>
          <a:p>
            <a:pPr lvl="1"/>
            <a:r>
              <a:rPr lang="en-US" altLang="en-US" sz="1600" dirty="0" smtClean="0"/>
              <a:t>200 tons of this are needed per year for a 1GW nuclear power plant</a:t>
            </a:r>
            <a:endParaRPr lang="en-US" altLang="en-US" sz="1600" dirty="0"/>
          </a:p>
          <a:p>
            <a:r>
              <a:rPr lang="en-US" altLang="en-US" sz="1800" dirty="0"/>
              <a:t>Only 0.7% of U in yellow cake is </a:t>
            </a:r>
            <a:r>
              <a:rPr lang="en-US" altLang="en-US" sz="1800" baseline="30000" dirty="0"/>
              <a:t>235</a:t>
            </a:r>
            <a:r>
              <a:rPr lang="en-US" altLang="en-US" sz="1800" dirty="0"/>
              <a:t>U. Most of the rest is </a:t>
            </a:r>
            <a:r>
              <a:rPr lang="en-US" altLang="en-US" sz="1800" baseline="30000" dirty="0"/>
              <a:t>238</a:t>
            </a:r>
            <a:r>
              <a:rPr lang="en-US" altLang="en-US" sz="1800" dirty="0"/>
              <a:t>U which does not work for fission </a:t>
            </a:r>
            <a:r>
              <a:rPr lang="en-US" altLang="en-US" sz="1800" dirty="0" smtClean="0"/>
              <a:t>power</a:t>
            </a:r>
          </a:p>
          <a:p>
            <a:pPr lvl="1"/>
            <a:r>
              <a:rPr lang="en-US" altLang="en-US" sz="1600" dirty="0" smtClean="0"/>
              <a:t>There is a huge amount of processing to convert  yellow cake to useable nuclear fuel </a:t>
            </a:r>
          </a:p>
          <a:p>
            <a:r>
              <a:rPr lang="en-US" altLang="en-US" sz="1800" dirty="0" smtClean="0"/>
              <a:t>Whilst some reactors run on unenriched uranium, in most cases it must be enriched so it contains about 5% </a:t>
            </a:r>
            <a:r>
              <a:rPr lang="en-US" altLang="en-US" sz="1800" baseline="30000" dirty="0"/>
              <a:t>235</a:t>
            </a:r>
            <a:r>
              <a:rPr lang="en-US" altLang="en-US" sz="1800" dirty="0"/>
              <a:t>U</a:t>
            </a:r>
            <a:endParaRPr lang="en-US" altLang="en-US" sz="1800" dirty="0" smtClean="0"/>
          </a:p>
          <a:p>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5" descr="image002a"/>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77000" y="1545132"/>
            <a:ext cx="2517064" cy="1669556"/>
          </a:xfrm>
          <a:noFill/>
        </p:spPr>
      </p:pic>
      <p:pic>
        <p:nvPicPr>
          <p:cNvPr id="9" name="Picture 6" descr="YELLO_3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400800" y="3581400"/>
            <a:ext cx="2574791" cy="2339974"/>
          </a:xfrm>
          <a:prstGeom prst="rect">
            <a:avLst/>
          </a:prstGeom>
          <a:noFill/>
        </p:spPr>
      </p:pic>
    </p:spTree>
    <p:extLst>
      <p:ext uri="{BB962C8B-B14F-4D97-AF65-F5344CB8AC3E}">
        <p14:creationId xmlns:p14="http://schemas.microsoft.com/office/powerpoint/2010/main" val="7566739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U</a:t>
            </a:r>
            <a:r>
              <a:rPr lang="en-GB" dirty="0" smtClean="0"/>
              <a:t>ranium</a:t>
            </a:r>
            <a:endParaRPr lang="en-GB" dirty="0"/>
          </a:p>
        </p:txBody>
      </p:sp>
      <p:sp>
        <p:nvSpPr>
          <p:cNvPr id="2" name="Content Placeholder 1"/>
          <p:cNvSpPr>
            <a:spLocks noGrp="1"/>
          </p:cNvSpPr>
          <p:nvPr>
            <p:ph sz="half" idx="1"/>
          </p:nvPr>
        </p:nvSpPr>
        <p:spPr>
          <a:xfrm>
            <a:off x="457200" y="1920084"/>
            <a:ext cx="4953000" cy="4709315"/>
          </a:xfrm>
        </p:spPr>
        <p:txBody>
          <a:bodyPr>
            <a:noAutofit/>
          </a:bodyPr>
          <a:lstStyle/>
          <a:p>
            <a:pPr>
              <a:spcBef>
                <a:spcPct val="50000"/>
              </a:spcBef>
            </a:pPr>
            <a:r>
              <a:rPr lang="en-US" altLang="en-US" sz="1800" dirty="0" smtClean="0"/>
              <a:t>How long will our uranium reserves last?</a:t>
            </a:r>
          </a:p>
          <a:p>
            <a:pPr>
              <a:spcBef>
                <a:spcPct val="50000"/>
              </a:spcBef>
            </a:pPr>
            <a:r>
              <a:rPr lang="en-US" altLang="en-US" sz="1800" dirty="0" smtClean="0"/>
              <a:t>Most current nuclear reactors are light water reactors (LWRs) which use low enriched  uranium (LEU)</a:t>
            </a:r>
          </a:p>
          <a:p>
            <a:pPr>
              <a:spcBef>
                <a:spcPct val="50000"/>
              </a:spcBef>
            </a:pPr>
            <a:r>
              <a:rPr lang="en-GB" sz="1800" dirty="0" smtClean="0"/>
              <a:t>There are about 400 civil nuclear power plants currently  operating in the world and each requires about 200 metric tons of uranium to operate per year</a:t>
            </a:r>
          </a:p>
          <a:p>
            <a:pPr lvl="1">
              <a:spcBef>
                <a:spcPct val="50000"/>
              </a:spcBef>
            </a:pPr>
            <a:r>
              <a:rPr lang="en-GB" sz="1600" dirty="0" smtClean="0"/>
              <a:t>So present-day </a:t>
            </a:r>
            <a:r>
              <a:rPr lang="en-GB" sz="1600" dirty="0"/>
              <a:t>reactors require </a:t>
            </a:r>
            <a:r>
              <a:rPr lang="en-GB" sz="1600" dirty="0" smtClean="0"/>
              <a:t>about 80,000 </a:t>
            </a:r>
            <a:r>
              <a:rPr lang="en-GB" sz="1600" dirty="0"/>
              <a:t>metric tons of natural uranium a </a:t>
            </a:r>
            <a:r>
              <a:rPr lang="en-GB" sz="1600" dirty="0" smtClean="0"/>
              <a:t>year</a:t>
            </a:r>
          </a:p>
          <a:p>
            <a:pPr>
              <a:spcBef>
                <a:spcPct val="50000"/>
              </a:spcBef>
            </a:pPr>
            <a:r>
              <a:rPr lang="en-GB" sz="1800" dirty="0" smtClean="0"/>
              <a:t>Identified uranium </a:t>
            </a:r>
            <a:r>
              <a:rPr lang="en-GB" sz="1800" dirty="0"/>
              <a:t>resources total 5.5 million metric tons, and an additional 10.5 million metric tons remain undiscovered—a roughly </a:t>
            </a:r>
            <a:r>
              <a:rPr lang="en-GB" sz="1800" dirty="0" smtClean="0"/>
              <a:t>200-year </a:t>
            </a:r>
            <a:r>
              <a:rPr lang="en-GB" sz="1800" dirty="0"/>
              <a:t>supply at today's consumption rate in </a:t>
            </a:r>
            <a:r>
              <a:rPr lang="en-GB" sz="1800" dirty="0" smtClean="0"/>
              <a:t>total</a:t>
            </a:r>
          </a:p>
          <a:p>
            <a:pPr>
              <a:spcBef>
                <a:spcPct val="50000"/>
              </a:spcBef>
            </a:pPr>
            <a:endParaRPr lang="en-US" altLang="en-US"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aphicFrame>
        <p:nvGraphicFramePr>
          <p:cNvPr id="10" name="Chart 9"/>
          <p:cNvGraphicFramePr/>
          <p:nvPr>
            <p:extLst>
              <p:ext uri="{D42A27DB-BD31-4B8C-83A1-F6EECF244321}">
                <p14:modId xmlns:p14="http://schemas.microsoft.com/office/powerpoint/2010/main" val="908275236"/>
              </p:ext>
            </p:extLst>
          </p:nvPr>
        </p:nvGraphicFramePr>
        <p:xfrm>
          <a:off x="5486400" y="2667000"/>
          <a:ext cx="3581400" cy="266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6267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Lecture 1</a:t>
            </a:r>
            <a:endParaRPr lang="en-GB" dirty="0"/>
          </a:p>
        </p:txBody>
      </p:sp>
      <p:sp>
        <p:nvSpPr>
          <p:cNvPr id="3" name="Text Placeholder 2"/>
          <p:cNvSpPr>
            <a:spLocks noGrp="1"/>
          </p:cNvSpPr>
          <p:nvPr>
            <p:ph type="body" idx="1"/>
          </p:nvPr>
        </p:nvSpPr>
        <p:spPr/>
        <p:txBody>
          <a:bodyPr/>
          <a:lstStyle/>
          <a:p>
            <a:pPr marL="0" lvl="1" indent="0" algn="ctr">
              <a:buClr>
                <a:schemeClr val="accent3"/>
              </a:buClr>
              <a:buSzPct val="95000"/>
            </a:pPr>
            <a:r>
              <a:rPr lang="en-GB" sz="3200" dirty="0"/>
              <a:t>Earth’s </a:t>
            </a:r>
            <a:r>
              <a:rPr lang="en-GB" sz="3200" dirty="0" smtClean="0"/>
              <a:t>Energy </a:t>
            </a:r>
            <a:r>
              <a:rPr lang="en-GB" sz="3200" dirty="0"/>
              <a:t>B</a:t>
            </a:r>
            <a:r>
              <a:rPr lang="en-GB" sz="3200" dirty="0" smtClean="0"/>
              <a:t>udget </a:t>
            </a:r>
            <a:r>
              <a:rPr lang="en-GB" sz="3200" dirty="0"/>
              <a:t>and </a:t>
            </a:r>
            <a:r>
              <a:rPr lang="en-GB" sz="3200" dirty="0" smtClean="0"/>
              <a:t>Global </a:t>
            </a:r>
            <a:r>
              <a:rPr lang="en-GB" sz="3200" dirty="0"/>
              <a:t>E</a:t>
            </a:r>
            <a:r>
              <a:rPr lang="en-GB" sz="3200" dirty="0" smtClean="0"/>
              <a:t>nergy </a:t>
            </a:r>
            <a:r>
              <a:rPr lang="en-GB" sz="3200" dirty="0"/>
              <a:t>R</a:t>
            </a:r>
            <a:r>
              <a:rPr lang="en-GB" sz="3200" dirty="0" smtClean="0"/>
              <a:t>esources</a:t>
            </a:r>
            <a:endParaRPr lang="en-GB" sz="3200" dirty="0"/>
          </a:p>
          <a:p>
            <a:endParaRPr lang="en-GB" dirty="0"/>
          </a:p>
        </p:txBody>
      </p:sp>
    </p:spTree>
    <p:extLst>
      <p:ext uri="{BB962C8B-B14F-4D97-AF65-F5344CB8AC3E}">
        <p14:creationId xmlns:p14="http://schemas.microsoft.com/office/powerpoint/2010/main" val="33497465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U</a:t>
            </a:r>
            <a:r>
              <a:rPr lang="en-GB" dirty="0" smtClean="0"/>
              <a:t>ranium</a:t>
            </a:r>
            <a:endParaRPr lang="en-GB" dirty="0"/>
          </a:p>
        </p:txBody>
      </p:sp>
      <p:sp>
        <p:nvSpPr>
          <p:cNvPr id="2" name="Content Placeholder 1"/>
          <p:cNvSpPr>
            <a:spLocks noGrp="1"/>
          </p:cNvSpPr>
          <p:nvPr>
            <p:ph sz="half" idx="1"/>
          </p:nvPr>
        </p:nvSpPr>
        <p:spPr>
          <a:xfrm>
            <a:off x="457200" y="1920084"/>
            <a:ext cx="5181600" cy="4709315"/>
          </a:xfrm>
        </p:spPr>
        <p:txBody>
          <a:bodyPr>
            <a:noAutofit/>
          </a:bodyPr>
          <a:lstStyle/>
          <a:p>
            <a:pPr>
              <a:spcBef>
                <a:spcPct val="50000"/>
              </a:spcBef>
            </a:pPr>
            <a:r>
              <a:rPr lang="en-US" altLang="en-US" sz="1800" dirty="0" smtClean="0"/>
              <a:t>Likely to be an underestimate</a:t>
            </a:r>
          </a:p>
          <a:p>
            <a:pPr lvl="1">
              <a:spcBef>
                <a:spcPct val="50000"/>
              </a:spcBef>
            </a:pPr>
            <a:r>
              <a:rPr lang="en-US" altLang="en-US" sz="1600" dirty="0" smtClean="0"/>
              <a:t>Developments in technology </a:t>
            </a:r>
            <a:r>
              <a:rPr lang="en-GB" sz="1600" dirty="0" smtClean="0"/>
              <a:t>could </a:t>
            </a:r>
            <a:r>
              <a:rPr lang="en-GB" sz="1600" dirty="0"/>
              <a:t>reduce the uranium needs of LWRs by as much as 30 percent per metric ton of </a:t>
            </a:r>
            <a:r>
              <a:rPr lang="en-GB" sz="1600" dirty="0" smtClean="0"/>
              <a:t>LEU</a:t>
            </a:r>
            <a:endParaRPr lang="en-US" altLang="en-US" sz="1600" dirty="0" smtClean="0"/>
          </a:p>
          <a:p>
            <a:pPr lvl="1">
              <a:spcBef>
                <a:spcPct val="50000"/>
              </a:spcBef>
            </a:pPr>
            <a:r>
              <a:rPr lang="en-GB" sz="1600" dirty="0" smtClean="0"/>
              <a:t>Development of </a:t>
            </a:r>
            <a:r>
              <a:rPr lang="en-GB" sz="1600" dirty="0"/>
              <a:t>fuel-recycling fast-breeder reactors, which generate more fuel than they consume, would use less than 1 percent of the uranium needed for current LWRs. Breeder reactors could match today's nuclear output for </a:t>
            </a:r>
            <a:r>
              <a:rPr lang="en-GB" sz="1600" dirty="0" smtClean="0"/>
              <a:t>30,000 years</a:t>
            </a:r>
          </a:p>
          <a:p>
            <a:pPr lvl="1">
              <a:spcBef>
                <a:spcPct val="50000"/>
              </a:spcBef>
            </a:pPr>
            <a:r>
              <a:rPr lang="en-GB" sz="1600" dirty="0" smtClean="0"/>
              <a:t>Extraction </a:t>
            </a:r>
            <a:r>
              <a:rPr lang="en-GB" sz="1600" dirty="0"/>
              <a:t>of uranium from seawater would make available 4.5 billion metric tons of uranium—a 60,000-year supply at present </a:t>
            </a:r>
            <a:r>
              <a:rPr lang="en-GB" sz="1600" dirty="0" smtClean="0"/>
              <a:t>rates</a:t>
            </a:r>
          </a:p>
          <a:p>
            <a:pPr lvl="1">
              <a:spcBef>
                <a:spcPct val="50000"/>
              </a:spcBef>
            </a:pPr>
            <a:r>
              <a:rPr lang="en-GB" sz="1600" dirty="0" smtClean="0"/>
              <a:t>Thorium?? Far more abundant than uranium</a:t>
            </a:r>
          </a:p>
          <a:p>
            <a:pPr>
              <a:spcBef>
                <a:spcPct val="50000"/>
              </a:spcBef>
            </a:pPr>
            <a:r>
              <a:rPr lang="en-GB" altLang="en-US" sz="1800" dirty="0" smtClean="0"/>
              <a:t>Nuclear power is likely to be a significant contributor to our energy needs within a few decades</a:t>
            </a:r>
            <a:endParaRPr lang="en-US" altLang="en-US"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aphicFrame>
        <p:nvGraphicFramePr>
          <p:cNvPr id="10" name="Chart 9"/>
          <p:cNvGraphicFramePr/>
          <p:nvPr>
            <p:extLst>
              <p:ext uri="{D42A27DB-BD31-4B8C-83A1-F6EECF244321}">
                <p14:modId xmlns:p14="http://schemas.microsoft.com/office/powerpoint/2010/main" val="638148314"/>
              </p:ext>
            </p:extLst>
          </p:nvPr>
        </p:nvGraphicFramePr>
        <p:xfrm>
          <a:off x="5867400" y="2819400"/>
          <a:ext cx="3200400" cy="251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76778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Renewable Energy Resources</a:t>
            </a:r>
            <a:endParaRPr lang="en-GB" dirty="0"/>
          </a:p>
        </p:txBody>
      </p:sp>
      <p:sp>
        <p:nvSpPr>
          <p:cNvPr id="2" name="Content Placeholder 1"/>
          <p:cNvSpPr>
            <a:spLocks noGrp="1"/>
          </p:cNvSpPr>
          <p:nvPr>
            <p:ph sz="half" idx="1"/>
          </p:nvPr>
        </p:nvSpPr>
        <p:spPr>
          <a:xfrm>
            <a:off x="457200" y="1920084"/>
            <a:ext cx="4114800" cy="4709315"/>
          </a:xfrm>
        </p:spPr>
        <p:txBody>
          <a:bodyPr>
            <a:noAutofit/>
          </a:bodyPr>
          <a:lstStyle/>
          <a:p>
            <a:pPr>
              <a:spcBef>
                <a:spcPct val="50000"/>
              </a:spcBef>
            </a:pPr>
            <a:r>
              <a:rPr lang="en-GB" altLang="en-US" sz="1800" dirty="0" smtClean="0"/>
              <a:t>We will briefly look at renewable energy resources although in theory these are infinite by definition</a:t>
            </a:r>
          </a:p>
          <a:p>
            <a:pPr lvl="1">
              <a:spcBef>
                <a:spcPct val="50000"/>
              </a:spcBef>
            </a:pPr>
            <a:r>
              <a:rPr lang="en-GB" sz="1600" dirty="0" smtClean="0"/>
              <a:t>Limitations only  come about because of  lack of economic viability or technical restrictions</a:t>
            </a:r>
          </a:p>
          <a:p>
            <a:pPr lvl="1">
              <a:spcBef>
                <a:spcPct val="50000"/>
              </a:spcBef>
            </a:pPr>
            <a:r>
              <a:rPr lang="en-GB" sz="1600" dirty="0" smtClean="0"/>
              <a:t>We will look in more detail about how energy is produced from these  resources later</a:t>
            </a:r>
          </a:p>
          <a:p>
            <a:pPr lvl="1">
              <a:spcBef>
                <a:spcPct val="50000"/>
              </a:spcBef>
            </a:pPr>
            <a:r>
              <a:rPr lang="en-GB" sz="1600" dirty="0" smtClean="0"/>
              <a:t>There’s no doubt that these will play an increasing role in our energy supply over the next few decades</a:t>
            </a:r>
          </a:p>
          <a:p>
            <a:pPr>
              <a:spcBef>
                <a:spcPct val="50000"/>
              </a:spcBef>
            </a:pPr>
            <a:endParaRPr lang="en-US" altLang="en-US" sz="1800" dirty="0" smtClean="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38914" name="Picture 2" descr="http://www.wifinotes.com/energy/images/Renewable-Energy.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2819400" cy="3038476"/>
          </a:xfrm>
          <a:prstGeom prst="rect">
            <a:avLst/>
          </a:prstGeom>
          <a:gradFill>
            <a:gsLst>
              <a:gs pos="100000">
                <a:schemeClr val="accent5">
                  <a:lumMod val="60000"/>
                  <a:lumOff val="40000"/>
                </a:schemeClr>
              </a:gs>
              <a:gs pos="7000">
                <a:schemeClr val="tx2">
                  <a:lumMod val="20000"/>
                  <a:lumOff val="80000"/>
                </a:schemeClr>
              </a:gs>
              <a:gs pos="68000">
                <a:schemeClr val="accent2">
                  <a:lumMod val="40000"/>
                  <a:lumOff val="60000"/>
                </a:schemeClr>
              </a:gs>
            </a:gsLst>
            <a:lin ang="5400000" scaled="0"/>
          </a:gradFill>
        </p:spPr>
      </p:pic>
    </p:spTree>
    <p:extLst>
      <p:ext uri="{BB962C8B-B14F-4D97-AF65-F5344CB8AC3E}">
        <p14:creationId xmlns:p14="http://schemas.microsoft.com/office/powerpoint/2010/main" val="4328083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Energy</a:t>
            </a:r>
            <a:endParaRPr lang="en-GB" dirty="0"/>
          </a:p>
        </p:txBody>
      </p:sp>
      <p:sp>
        <p:nvSpPr>
          <p:cNvPr id="2" name="Content Placeholder 1"/>
          <p:cNvSpPr>
            <a:spLocks noGrp="1"/>
          </p:cNvSpPr>
          <p:nvPr>
            <p:ph sz="half" idx="1"/>
          </p:nvPr>
        </p:nvSpPr>
        <p:spPr>
          <a:xfrm>
            <a:off x="457200" y="1920084"/>
            <a:ext cx="4953000" cy="4709315"/>
          </a:xfrm>
        </p:spPr>
        <p:txBody>
          <a:bodyPr>
            <a:noAutofit/>
          </a:bodyPr>
          <a:lstStyle/>
          <a:p>
            <a:pPr>
              <a:spcBef>
                <a:spcPts val="600"/>
              </a:spcBef>
            </a:pPr>
            <a:r>
              <a:rPr lang="en-GB" altLang="en-US" sz="1800" dirty="0" smtClean="0"/>
              <a:t>Solar power comes from thermonuclear reactions in the sun and is the ‘ultimate’  renewable energy source</a:t>
            </a:r>
          </a:p>
          <a:p>
            <a:pPr>
              <a:spcBef>
                <a:spcPts val="600"/>
              </a:spcBef>
            </a:pPr>
            <a:r>
              <a:rPr lang="en-GB" altLang="en-US" sz="1800" dirty="0" smtClean="0"/>
              <a:t>We have seen that around 48% of the sun’s energy  is absorbed  at Earth’s  surface</a:t>
            </a:r>
          </a:p>
          <a:p>
            <a:pPr lvl="1">
              <a:spcBef>
                <a:spcPts val="600"/>
              </a:spcBef>
            </a:pPr>
            <a:r>
              <a:rPr lang="en-US" altLang="en-US" sz="1600" dirty="0" smtClean="0"/>
              <a:t>Only this is useable</a:t>
            </a:r>
          </a:p>
          <a:p>
            <a:pPr>
              <a:spcBef>
                <a:spcPts val="600"/>
              </a:spcBef>
            </a:pPr>
            <a:r>
              <a:rPr lang="en-US" altLang="en-US" sz="1800" dirty="0" smtClean="0"/>
              <a:t>The potential for exploitation of this resource is massive</a:t>
            </a:r>
          </a:p>
          <a:p>
            <a:pPr lvl="1">
              <a:spcBef>
                <a:spcPts val="600"/>
              </a:spcBef>
            </a:pPr>
            <a:r>
              <a:rPr lang="en-US" altLang="en-US" sz="1600" dirty="0"/>
              <a:t>The amount of solar energy that reaches the Earth’s surface every hour is greater than humankind’s total demand for energy in one year</a:t>
            </a:r>
          </a:p>
          <a:p>
            <a:pPr>
              <a:spcBef>
                <a:spcPts val="600"/>
              </a:spcBef>
            </a:pPr>
            <a:r>
              <a:rPr lang="en-US" altLang="en-US" sz="1800" dirty="0" smtClean="0"/>
              <a:t>There are 2 main principles to exploit solar power</a:t>
            </a:r>
          </a:p>
          <a:p>
            <a:pPr lvl="1">
              <a:spcBef>
                <a:spcPts val="600"/>
              </a:spcBef>
            </a:pPr>
            <a:r>
              <a:rPr lang="en-US" altLang="en-US" sz="1600" dirty="0" smtClean="0"/>
              <a:t>Direct heating</a:t>
            </a:r>
          </a:p>
          <a:p>
            <a:pPr lvl="1">
              <a:spcBef>
                <a:spcPts val="600"/>
              </a:spcBef>
            </a:pPr>
            <a:r>
              <a:rPr lang="en-US" altLang="en-US" sz="1600" dirty="0" smtClean="0"/>
              <a:t>Photovoltaic cells</a:t>
            </a:r>
            <a:endParaRPr lang="en-US" altLang="en-US" sz="1600"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2" descr="http://www.eoearth.org/files/115701_115800/115731/Reflected_ra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377" y="4038600"/>
            <a:ext cx="3408823" cy="2265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uclearfus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371600"/>
            <a:ext cx="2520174" cy="229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409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Energy</a:t>
            </a:r>
            <a:endParaRPr lang="en-GB" dirty="0"/>
          </a:p>
        </p:txBody>
      </p:sp>
      <p:sp>
        <p:nvSpPr>
          <p:cNvPr id="2" name="Content Placeholder 1"/>
          <p:cNvSpPr>
            <a:spLocks noGrp="1"/>
          </p:cNvSpPr>
          <p:nvPr>
            <p:ph sz="half" idx="1"/>
          </p:nvPr>
        </p:nvSpPr>
        <p:spPr>
          <a:xfrm>
            <a:off x="457200" y="1920084"/>
            <a:ext cx="5134452" cy="4709315"/>
          </a:xfrm>
        </p:spPr>
        <p:txBody>
          <a:bodyPr>
            <a:noAutofit/>
          </a:bodyPr>
          <a:lstStyle/>
          <a:p>
            <a:pPr>
              <a:spcBef>
                <a:spcPts val="600"/>
              </a:spcBef>
            </a:pPr>
            <a:r>
              <a:rPr lang="en-GB" altLang="en-US" sz="1800" dirty="0" smtClean="0"/>
              <a:t>We measure the  potential for a location to be suitable for solar energy generation by the amount of </a:t>
            </a:r>
            <a:r>
              <a:rPr lang="en-GB" altLang="en-US" sz="1800" i="1" dirty="0" smtClean="0"/>
              <a:t>insolation</a:t>
            </a:r>
          </a:p>
          <a:p>
            <a:pPr lvl="1">
              <a:spcBef>
                <a:spcPts val="600"/>
              </a:spcBef>
            </a:pPr>
            <a:r>
              <a:rPr lang="en-GB" sz="1600" b="1" dirty="0"/>
              <a:t>Insolation</a:t>
            </a:r>
            <a:r>
              <a:rPr lang="en-GB" sz="1600" dirty="0"/>
              <a:t> </a:t>
            </a:r>
            <a:r>
              <a:rPr lang="en-GB" sz="1600" dirty="0" smtClean="0"/>
              <a:t>is </a:t>
            </a:r>
            <a:r>
              <a:rPr lang="en-GB" sz="1600" dirty="0"/>
              <a:t>the total amount of </a:t>
            </a:r>
            <a:r>
              <a:rPr lang="en-GB" sz="1600" dirty="0" smtClean="0"/>
              <a:t>solar radiation energy </a:t>
            </a:r>
            <a:r>
              <a:rPr lang="en-GB" sz="1600" dirty="0"/>
              <a:t>received on a given surface area during a given </a:t>
            </a:r>
            <a:r>
              <a:rPr lang="en-GB" sz="1600" dirty="0" smtClean="0"/>
              <a:t>time</a:t>
            </a:r>
          </a:p>
          <a:p>
            <a:pPr lvl="1">
              <a:spcBef>
                <a:spcPts val="600"/>
              </a:spcBef>
            </a:pPr>
            <a:r>
              <a:rPr lang="en-GB" sz="1600" dirty="0" smtClean="0"/>
              <a:t>It </a:t>
            </a:r>
            <a:r>
              <a:rPr lang="en-GB" sz="1600" dirty="0"/>
              <a:t>is also called </a:t>
            </a:r>
            <a:r>
              <a:rPr lang="en-GB" sz="1600" b="1" dirty="0"/>
              <a:t>solar irradiation</a:t>
            </a:r>
            <a:r>
              <a:rPr lang="en-GB" sz="1600" dirty="0"/>
              <a:t> and expressed as "hourly irradiation" if recorded during an hour or "daily irradiation" if recorded during a </a:t>
            </a:r>
            <a:r>
              <a:rPr lang="en-GB" sz="1600" dirty="0" smtClean="0"/>
              <a:t>day</a:t>
            </a:r>
          </a:p>
          <a:p>
            <a:pPr lvl="1">
              <a:spcBef>
                <a:spcPts val="600"/>
              </a:spcBef>
            </a:pPr>
            <a:r>
              <a:rPr lang="en-GB" sz="1600" dirty="0" smtClean="0"/>
              <a:t> </a:t>
            </a:r>
            <a:r>
              <a:rPr lang="en-GB" sz="1600" dirty="0"/>
              <a:t>The unit </a:t>
            </a:r>
            <a:r>
              <a:rPr lang="en-GB" sz="1600" dirty="0" smtClean="0"/>
              <a:t>is the </a:t>
            </a:r>
            <a:r>
              <a:rPr lang="en-GB" sz="1600" dirty="0" err="1"/>
              <a:t>megajoule</a:t>
            </a:r>
            <a:r>
              <a:rPr lang="en-GB" sz="1600" dirty="0"/>
              <a:t> per square metre (MJ/m</a:t>
            </a:r>
            <a:r>
              <a:rPr lang="en-GB" sz="1600" baseline="30000" dirty="0"/>
              <a:t>2</a:t>
            </a:r>
            <a:r>
              <a:rPr lang="en-GB" sz="1600" dirty="0"/>
              <a:t>) or joule per square millimetre (J/mm</a:t>
            </a:r>
            <a:r>
              <a:rPr lang="en-GB" sz="1600" baseline="30000" dirty="0"/>
              <a:t>2</a:t>
            </a:r>
            <a:r>
              <a:rPr lang="en-GB" sz="1600" dirty="0" smtClean="0"/>
              <a:t>)</a:t>
            </a:r>
          </a:p>
          <a:p>
            <a:pPr lvl="1">
              <a:spcBef>
                <a:spcPts val="600"/>
              </a:spcBef>
            </a:pPr>
            <a:r>
              <a:rPr lang="en-GB" sz="1600" dirty="0" smtClean="0"/>
              <a:t>Practitioners </a:t>
            </a:r>
            <a:r>
              <a:rPr lang="en-GB" sz="1600" dirty="0"/>
              <a:t>in the business of </a:t>
            </a:r>
            <a:r>
              <a:rPr lang="en-GB" sz="1600" dirty="0" smtClean="0"/>
              <a:t>solar energy </a:t>
            </a:r>
            <a:r>
              <a:rPr lang="en-GB" sz="1600" dirty="0"/>
              <a:t>may use the unit watt-hour per square metre (</a:t>
            </a:r>
            <a:r>
              <a:rPr lang="en-GB" sz="1600" dirty="0" err="1"/>
              <a:t>Wh</a:t>
            </a:r>
            <a:r>
              <a:rPr lang="en-GB" sz="1600" dirty="0"/>
              <a:t>/m</a:t>
            </a:r>
            <a:r>
              <a:rPr lang="en-GB" sz="1600" baseline="30000" dirty="0"/>
              <a:t>2</a:t>
            </a:r>
            <a:r>
              <a:rPr lang="en-GB" sz="1600" dirty="0" smtClean="0"/>
              <a:t>)</a:t>
            </a:r>
          </a:p>
          <a:p>
            <a:pPr lvl="1">
              <a:spcBef>
                <a:spcPts val="600"/>
              </a:spcBef>
            </a:pPr>
            <a:r>
              <a:rPr lang="en-GB" altLang="en-US" sz="1600" dirty="0" smtClean="0"/>
              <a:t>The average solar radiation arriving at the top of Earth’s atmosphere  is 1366W/m</a:t>
            </a:r>
            <a:r>
              <a:rPr lang="en-GB" altLang="en-US" sz="1600" baseline="30000" dirty="0" smtClean="0"/>
              <a:t>2 </a:t>
            </a:r>
            <a:r>
              <a:rPr lang="en-GB" altLang="en-US" sz="1600" dirty="0" smtClean="0"/>
              <a:t>but  the  amount arriving at the surface is a fraction of this</a:t>
            </a:r>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10" name="Picture 2" descr="http://upload.wikimedia.org/wikipedia/commons/7/78/Inso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652" y="2209800"/>
            <a:ext cx="3506165" cy="37395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48400" y="1574861"/>
            <a:ext cx="2286000" cy="338554"/>
          </a:xfrm>
          <a:prstGeom prst="rect">
            <a:avLst/>
          </a:prstGeom>
          <a:noFill/>
        </p:spPr>
        <p:txBody>
          <a:bodyPr wrap="square" rtlCol="0">
            <a:spAutoFit/>
          </a:bodyPr>
          <a:lstStyle/>
          <a:p>
            <a:r>
              <a:rPr lang="en-GB" sz="1600" dirty="0" smtClean="0"/>
              <a:t>Top of atmosphere</a:t>
            </a:r>
            <a:endParaRPr lang="en-GB" sz="1600" dirty="0"/>
          </a:p>
        </p:txBody>
      </p:sp>
      <p:sp>
        <p:nvSpPr>
          <p:cNvPr id="12" name="TextBox 11"/>
          <p:cNvSpPr txBox="1"/>
          <p:nvPr/>
        </p:nvSpPr>
        <p:spPr>
          <a:xfrm>
            <a:off x="6811818" y="5950526"/>
            <a:ext cx="2286000" cy="338554"/>
          </a:xfrm>
          <a:prstGeom prst="rect">
            <a:avLst/>
          </a:prstGeom>
          <a:noFill/>
        </p:spPr>
        <p:txBody>
          <a:bodyPr wrap="square" rtlCol="0">
            <a:spAutoFit/>
          </a:bodyPr>
          <a:lstStyle/>
          <a:p>
            <a:r>
              <a:rPr lang="en-GB" sz="1600" dirty="0" smtClean="0"/>
              <a:t>Surface</a:t>
            </a:r>
            <a:endParaRPr lang="en-GB" sz="1600" dirty="0"/>
          </a:p>
        </p:txBody>
      </p:sp>
    </p:spTree>
    <p:extLst>
      <p:ext uri="{BB962C8B-B14F-4D97-AF65-F5344CB8AC3E}">
        <p14:creationId xmlns:p14="http://schemas.microsoft.com/office/powerpoint/2010/main" val="26547259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Solar Energy</a:t>
            </a:r>
            <a:endParaRPr lang="en-GB" dirty="0"/>
          </a:p>
        </p:txBody>
      </p:sp>
      <p:sp>
        <p:nvSpPr>
          <p:cNvPr id="2" name="Content Placeholder 1"/>
          <p:cNvSpPr>
            <a:spLocks noGrp="1"/>
          </p:cNvSpPr>
          <p:nvPr>
            <p:ph sz="half" idx="1"/>
          </p:nvPr>
        </p:nvSpPr>
        <p:spPr>
          <a:xfrm>
            <a:off x="457200" y="1920084"/>
            <a:ext cx="4038600" cy="4709315"/>
          </a:xfrm>
        </p:spPr>
        <p:txBody>
          <a:bodyPr>
            <a:noAutofit/>
          </a:bodyPr>
          <a:lstStyle/>
          <a:p>
            <a:r>
              <a:rPr lang="en-GB" sz="1800" dirty="0"/>
              <a:t>The UK's </a:t>
            </a:r>
            <a:r>
              <a:rPr lang="en-GB" sz="1800" dirty="0" smtClean="0"/>
              <a:t>insolation  </a:t>
            </a:r>
            <a:r>
              <a:rPr lang="en-GB" sz="1800" dirty="0"/>
              <a:t>is </a:t>
            </a:r>
            <a:r>
              <a:rPr lang="en-GB" sz="1800" dirty="0" smtClean="0"/>
              <a:t>around 2.9 kWh/m²/day </a:t>
            </a:r>
            <a:r>
              <a:rPr lang="en-GB" sz="1800" dirty="0"/>
              <a:t>— a fraction of that in </a:t>
            </a:r>
            <a:r>
              <a:rPr lang="en-GB" sz="1800" dirty="0" smtClean="0"/>
              <a:t>southern Europe and </a:t>
            </a:r>
            <a:r>
              <a:rPr lang="en-GB" sz="1800" dirty="0"/>
              <a:t>North </a:t>
            </a:r>
            <a:r>
              <a:rPr lang="en-GB" sz="1800" dirty="0" smtClean="0"/>
              <a:t>Africa</a:t>
            </a:r>
            <a:endParaRPr lang="en-GB" sz="1800" dirty="0"/>
          </a:p>
          <a:p>
            <a:r>
              <a:rPr lang="en-GB" sz="1800" dirty="0" smtClean="0"/>
              <a:t>Even so,  </a:t>
            </a:r>
            <a:r>
              <a:rPr lang="en-GB" sz="1800" dirty="0"/>
              <a:t>1,000 km</a:t>
            </a:r>
            <a:r>
              <a:rPr lang="en-GB" sz="1800" baseline="30000" dirty="0"/>
              <a:t>2</a:t>
            </a:r>
            <a:r>
              <a:rPr lang="en-GB" sz="1800" dirty="0"/>
              <a:t> </a:t>
            </a:r>
            <a:r>
              <a:rPr lang="en-GB" sz="1800" dirty="0" smtClean="0"/>
              <a:t>(10% of the area of Scotland), where </a:t>
            </a:r>
            <a:r>
              <a:rPr lang="en-GB" sz="1800" dirty="0"/>
              <a:t>the insolation is about 900 </a:t>
            </a:r>
            <a:r>
              <a:rPr lang="en-GB" sz="1800" dirty="0" smtClean="0"/>
              <a:t>kWh/m²/year  would </a:t>
            </a:r>
            <a:r>
              <a:rPr lang="en-GB" sz="1800" dirty="0"/>
              <a:t>provide 180,000 </a:t>
            </a:r>
            <a:r>
              <a:rPr lang="en-GB" sz="1800" dirty="0" err="1" smtClean="0"/>
              <a:t>GWh</a:t>
            </a:r>
            <a:r>
              <a:rPr lang="en-GB" sz="1800" dirty="0" smtClean="0"/>
              <a:t>/year</a:t>
            </a:r>
            <a:r>
              <a:rPr lang="en-GB" sz="1800" dirty="0"/>
              <a:t>, equal to all of Scotland's energy </a:t>
            </a:r>
            <a:r>
              <a:rPr lang="en-GB" sz="1800" dirty="0" smtClean="0"/>
              <a:t>demand</a:t>
            </a:r>
            <a:endParaRPr lang="en-GB" sz="1800" dirty="0"/>
          </a:p>
          <a:p>
            <a:pPr lvl="1"/>
            <a:r>
              <a:rPr lang="en-GB" sz="1600" dirty="0"/>
              <a:t>Since most of that would be in the summer, when Scotland receives 12–14 hours of sun, the excess would need to be stored or exported</a:t>
            </a:r>
          </a:p>
          <a:p>
            <a:pPr>
              <a:spcBef>
                <a:spcPts val="600"/>
              </a:spcBef>
            </a:pPr>
            <a:endParaRPr lang="en-GB" altLang="en-US" sz="1800" i="1"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43010" name="Picture 2" descr="http://upload.wikimedia.org/wikipedia/commons/thumb/1/15/SolarGIS-Solar-map-United-Kingdom-en.png/640px-SolarGIS-Solar-map-United-Kingdom-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1" y="609600"/>
            <a:ext cx="2514600" cy="3537984"/>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upload.wikimedia.org/wikipedia/commons/5/59/SolarGIS-Solar-map-Europ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309858"/>
            <a:ext cx="3355975" cy="236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1440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Wave  Energy</a:t>
            </a:r>
            <a:endParaRPr lang="en-GB" dirty="0"/>
          </a:p>
        </p:txBody>
      </p:sp>
      <p:sp>
        <p:nvSpPr>
          <p:cNvPr id="2" name="Content Placeholder 1"/>
          <p:cNvSpPr>
            <a:spLocks noGrp="1"/>
          </p:cNvSpPr>
          <p:nvPr>
            <p:ph sz="half" idx="1"/>
          </p:nvPr>
        </p:nvSpPr>
        <p:spPr>
          <a:xfrm>
            <a:off x="457200" y="1924050"/>
            <a:ext cx="5334000" cy="4709315"/>
          </a:xfrm>
        </p:spPr>
        <p:txBody>
          <a:bodyPr>
            <a:noAutofit/>
          </a:bodyPr>
          <a:lstStyle/>
          <a:p>
            <a:r>
              <a:rPr lang="en-US" altLang="en-US" sz="1700" dirty="0"/>
              <a:t>Among other types of renewable energy, oceans contain energy in the form of </a:t>
            </a:r>
            <a:r>
              <a:rPr lang="en-US" altLang="en-US" sz="1700" dirty="0" smtClean="0"/>
              <a:t>waves and tidal currents</a:t>
            </a:r>
            <a:endParaRPr lang="en-US" altLang="en-US" sz="1700" dirty="0"/>
          </a:p>
          <a:p>
            <a:r>
              <a:rPr lang="en-US" altLang="en-US" sz="1700" dirty="0" smtClean="0"/>
              <a:t>Differential </a:t>
            </a:r>
            <a:r>
              <a:rPr lang="en-US" altLang="en-US" sz="1700" dirty="0"/>
              <a:t>warming of the earth causes pressure differences in the atmosphere, which generate winds</a:t>
            </a:r>
          </a:p>
          <a:p>
            <a:r>
              <a:rPr lang="en-US" altLang="en-US" sz="1700" dirty="0"/>
              <a:t>As winds move across the surface of open bodies of water, they transfer some of their energy to the water and create </a:t>
            </a:r>
            <a:r>
              <a:rPr lang="en-US" altLang="en-US" sz="1700" dirty="0" smtClean="0"/>
              <a:t>waves</a:t>
            </a:r>
          </a:p>
          <a:p>
            <a:pPr>
              <a:lnSpc>
                <a:spcPct val="90000"/>
              </a:lnSpc>
            </a:pPr>
            <a:r>
              <a:rPr lang="en-US" altLang="en-US" sz="1700" dirty="0"/>
              <a:t>The amount of energy transferred and the size of the resulting wave depend on </a:t>
            </a:r>
          </a:p>
          <a:p>
            <a:pPr lvl="1">
              <a:lnSpc>
                <a:spcPct val="90000"/>
              </a:lnSpc>
            </a:pPr>
            <a:r>
              <a:rPr lang="en-US" altLang="en-US" sz="1700" dirty="0"/>
              <a:t>the wind speed</a:t>
            </a:r>
          </a:p>
          <a:p>
            <a:pPr lvl="1">
              <a:lnSpc>
                <a:spcPct val="90000"/>
              </a:lnSpc>
            </a:pPr>
            <a:r>
              <a:rPr lang="en-US" altLang="en-US" sz="1700" dirty="0"/>
              <a:t>the length of time for which the wind blows</a:t>
            </a:r>
          </a:p>
          <a:p>
            <a:pPr lvl="1">
              <a:lnSpc>
                <a:spcPct val="90000"/>
              </a:lnSpc>
            </a:pPr>
            <a:r>
              <a:rPr lang="en-US" altLang="en-US" sz="1700" dirty="0"/>
              <a:t>the distance over which the wind </a:t>
            </a:r>
            <a:r>
              <a:rPr lang="en-US" altLang="en-US" sz="1700" dirty="0" smtClean="0"/>
              <a:t>blows</a:t>
            </a:r>
          </a:p>
          <a:p>
            <a:pPr>
              <a:lnSpc>
                <a:spcPct val="90000"/>
              </a:lnSpc>
            </a:pPr>
            <a:r>
              <a:rPr lang="en-US" altLang="en-US" sz="1700" dirty="0"/>
              <a:t>Therefore, coasts that have exposure to the prevailing wind direction and that face long expanses of open ocean have the greatest wave energy </a:t>
            </a:r>
            <a:r>
              <a:rPr lang="en-US" altLang="en-US" sz="1700" dirty="0" smtClean="0"/>
              <a:t>levels</a:t>
            </a:r>
            <a:endParaRPr lang="en-US" altLang="en-US" sz="1700" dirty="0"/>
          </a:p>
          <a:p>
            <a:pPr lvl="1">
              <a:lnSpc>
                <a:spcPct val="90000"/>
              </a:lnSpc>
            </a:pPr>
            <a:endParaRPr lang="en-US" altLang="en-US" sz="1800" dirty="0" smtClean="0"/>
          </a:p>
          <a:p>
            <a:pPr lvl="1">
              <a:lnSpc>
                <a:spcPct val="90000"/>
              </a:lnSpc>
            </a:pPr>
            <a:endParaRPr lang="en-US" altLang="en-US" sz="1800"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5" descr="MPj02894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380" y="1600200"/>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943600" y="4038600"/>
            <a:ext cx="3062180" cy="202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2341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Wave  Energy</a:t>
            </a:r>
            <a:endParaRPr lang="en-GB" dirty="0"/>
          </a:p>
        </p:txBody>
      </p:sp>
      <p:sp>
        <p:nvSpPr>
          <p:cNvPr id="2" name="Content Placeholder 1"/>
          <p:cNvSpPr>
            <a:spLocks noGrp="1"/>
          </p:cNvSpPr>
          <p:nvPr>
            <p:ph sz="half" idx="1"/>
          </p:nvPr>
        </p:nvSpPr>
        <p:spPr>
          <a:xfrm>
            <a:off x="457200" y="1924050"/>
            <a:ext cx="5334000" cy="4709315"/>
          </a:xfrm>
        </p:spPr>
        <p:txBody>
          <a:bodyPr>
            <a:noAutofit/>
          </a:bodyPr>
          <a:lstStyle/>
          <a:p>
            <a:r>
              <a:rPr lang="en-GB" sz="1800" dirty="0"/>
              <a:t>The best wave resources occur in areas where strong winds have travelled over long </a:t>
            </a:r>
            <a:r>
              <a:rPr lang="en-GB" sz="1800" dirty="0" smtClean="0"/>
              <a:t>distances</a:t>
            </a:r>
          </a:p>
          <a:p>
            <a:r>
              <a:rPr lang="en-GB" sz="1800" dirty="0" smtClean="0"/>
              <a:t>The best </a:t>
            </a:r>
            <a:r>
              <a:rPr lang="en-GB" sz="1800" dirty="0"/>
              <a:t>wave resources in Europe occur along the western coasts which lie at the end of a long fetch (the Atlantic Ocean</a:t>
            </a:r>
            <a:r>
              <a:rPr lang="en-GB" sz="1800" dirty="0" smtClean="0"/>
              <a:t>)</a:t>
            </a:r>
          </a:p>
          <a:p>
            <a:r>
              <a:rPr lang="en-GB" sz="1800" dirty="0" smtClean="0"/>
              <a:t> </a:t>
            </a:r>
            <a:r>
              <a:rPr lang="en-GB" sz="1800" dirty="0"/>
              <a:t>Nearer the coastline, wave energy decreases due to friction with the seabed, therefore waves in deeper, well exposed waters offshore will have the greatest </a:t>
            </a:r>
            <a:r>
              <a:rPr lang="en-GB" sz="1800" dirty="0" smtClean="0"/>
              <a:t>energy</a:t>
            </a:r>
          </a:p>
          <a:p>
            <a:r>
              <a:rPr lang="en-GB" altLang="en-US" sz="1800" dirty="0" smtClean="0"/>
              <a:t>There are 2 basic principle that designs exploit</a:t>
            </a:r>
          </a:p>
          <a:p>
            <a:pPr lvl="1"/>
            <a:r>
              <a:rPr lang="en-GB" altLang="en-US" sz="1600" dirty="0" smtClean="0"/>
              <a:t>A </a:t>
            </a:r>
            <a:r>
              <a:rPr lang="en-US" altLang="en-US" sz="1600" dirty="0" smtClean="0"/>
              <a:t>change </a:t>
            </a:r>
            <a:r>
              <a:rPr lang="en-US" altLang="en-US" sz="1600" dirty="0"/>
              <a:t>of water level by tide or wave can move or raise a float, producing linear motion from sinusoidal </a:t>
            </a:r>
            <a:r>
              <a:rPr lang="en-US" altLang="en-US" sz="1600" dirty="0" smtClean="0"/>
              <a:t>motion</a:t>
            </a:r>
          </a:p>
          <a:p>
            <a:pPr lvl="1"/>
            <a:r>
              <a:rPr lang="en-US" altLang="en-US" sz="1600" dirty="0" smtClean="0"/>
              <a:t>Water </a:t>
            </a:r>
            <a:r>
              <a:rPr lang="en-US" altLang="en-US" sz="1600" dirty="0"/>
              <a:t>current can turn a turbine to yield rotational mechanical energy to drive a pump or generator</a:t>
            </a:r>
          </a:p>
          <a:p>
            <a:endParaRPr lang="en-US" altLang="en-US" sz="1800" dirty="0" smtClean="0"/>
          </a:p>
          <a:p>
            <a:pPr lvl="1">
              <a:lnSpc>
                <a:spcPct val="90000"/>
              </a:lnSpc>
            </a:pPr>
            <a:endParaRPr lang="en-US" altLang="en-US" sz="1800"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46082" name="Picture 2" descr="(C) Aqu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66975"/>
            <a:ext cx="26479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787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Tidal  Energy</a:t>
            </a:r>
            <a:endParaRPr lang="en-GB" dirty="0"/>
          </a:p>
        </p:txBody>
      </p:sp>
      <p:sp>
        <p:nvSpPr>
          <p:cNvPr id="2" name="Content Placeholder 1"/>
          <p:cNvSpPr>
            <a:spLocks noGrp="1"/>
          </p:cNvSpPr>
          <p:nvPr>
            <p:ph sz="half" idx="1"/>
          </p:nvPr>
        </p:nvSpPr>
        <p:spPr>
          <a:xfrm>
            <a:off x="457200" y="1924050"/>
            <a:ext cx="5486400" cy="4709315"/>
          </a:xfrm>
        </p:spPr>
        <p:txBody>
          <a:bodyPr>
            <a:noAutofit/>
          </a:bodyPr>
          <a:lstStyle/>
          <a:p>
            <a:r>
              <a:rPr lang="en-GB" sz="1800" dirty="0"/>
              <a:t>Tidal streams are created by the constantly changing gravitational pull of the moon and sun on the world’s </a:t>
            </a:r>
            <a:r>
              <a:rPr lang="en-GB" sz="1800" dirty="0" smtClean="0"/>
              <a:t>oceans </a:t>
            </a:r>
          </a:p>
          <a:p>
            <a:r>
              <a:rPr lang="en-GB" sz="1800" dirty="0" smtClean="0"/>
              <a:t>Tidal </a:t>
            </a:r>
            <a:r>
              <a:rPr lang="en-GB" sz="1800" dirty="0"/>
              <a:t>stream technologies capture the kinetic energy of the currents flowing in and out of the tidal </a:t>
            </a:r>
            <a:r>
              <a:rPr lang="en-GB" sz="1800" dirty="0" smtClean="0"/>
              <a:t>areas</a:t>
            </a:r>
          </a:p>
          <a:p>
            <a:r>
              <a:rPr lang="en-GB" sz="1800" dirty="0" smtClean="0"/>
              <a:t>Since </a:t>
            </a:r>
            <a:r>
              <a:rPr lang="en-GB" sz="1800" dirty="0"/>
              <a:t>the relative positions of the sun and moon can be predicted with complete accuracy, so can the resultant tide. It is this predictability that makes tidal energy such a valuable </a:t>
            </a:r>
            <a:r>
              <a:rPr lang="en-GB" sz="1800" dirty="0" smtClean="0"/>
              <a:t>resource</a:t>
            </a:r>
          </a:p>
          <a:p>
            <a:r>
              <a:rPr lang="en-GB" sz="1800" dirty="0" smtClean="0"/>
              <a:t>Tidal </a:t>
            </a:r>
            <a:r>
              <a:rPr lang="en-GB" sz="1800" dirty="0"/>
              <a:t>stream resources are generally largest in areas where a good tidal range exists, and where the speed of the currents are amplified by the funnelling effect of the local coastline and seabed, for example, in narrow straits and inlets, around headlands, and in channels between </a:t>
            </a:r>
            <a:r>
              <a:rPr lang="en-GB" sz="1800" dirty="0" smtClean="0"/>
              <a:t>islands</a:t>
            </a:r>
            <a:endParaRPr lang="en-GB" sz="1800" dirty="0"/>
          </a:p>
          <a:p>
            <a:endParaRPr lang="en-US" altLang="en-US" sz="1800" dirty="0" smtClean="0"/>
          </a:p>
          <a:p>
            <a:pPr lvl="1">
              <a:lnSpc>
                <a:spcPct val="90000"/>
              </a:lnSpc>
            </a:pPr>
            <a:endParaRPr lang="en-US" altLang="en-US" sz="1800"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48130" name="Picture 2" descr="(C) Aqu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0005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www.mmscrusaders.com/newscirocks/tides/images/whytide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15707" y="990600"/>
            <a:ext cx="310378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566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Hydro-Electric  Energy</a:t>
            </a:r>
            <a:endParaRPr lang="en-GB" dirty="0"/>
          </a:p>
        </p:txBody>
      </p:sp>
      <p:sp>
        <p:nvSpPr>
          <p:cNvPr id="2" name="Content Placeholder 1"/>
          <p:cNvSpPr>
            <a:spLocks noGrp="1"/>
          </p:cNvSpPr>
          <p:nvPr>
            <p:ph sz="half" idx="1"/>
          </p:nvPr>
        </p:nvSpPr>
        <p:spPr>
          <a:xfrm>
            <a:off x="457200" y="1924051"/>
            <a:ext cx="6705600" cy="1885950"/>
          </a:xfrm>
        </p:spPr>
        <p:txBody>
          <a:bodyPr>
            <a:noAutofit/>
          </a:bodyPr>
          <a:lstStyle/>
          <a:p>
            <a:r>
              <a:rPr lang="en-US" sz="1800" dirty="0">
                <a:cs typeface="Arial" charset="0"/>
              </a:rPr>
              <a:t>Hydropower energy is ultimately derived from the sun, which drives the </a:t>
            </a:r>
            <a:r>
              <a:rPr lang="en-US" sz="1800" b="1" dirty="0">
                <a:cs typeface="Arial" charset="0"/>
              </a:rPr>
              <a:t>water </a:t>
            </a:r>
            <a:r>
              <a:rPr lang="en-US" sz="1800" b="1" dirty="0" smtClean="0">
                <a:cs typeface="Arial" charset="0"/>
              </a:rPr>
              <a:t>cycle</a:t>
            </a:r>
            <a:r>
              <a:rPr lang="en-US" sz="1800" dirty="0" smtClean="0">
                <a:cs typeface="Arial" charset="0"/>
              </a:rPr>
              <a:t> </a:t>
            </a:r>
          </a:p>
          <a:p>
            <a:pPr lvl="1"/>
            <a:r>
              <a:rPr lang="en-US" sz="1600" dirty="0">
                <a:cs typeface="Arial" charset="0"/>
              </a:rPr>
              <a:t>R</a:t>
            </a:r>
            <a:r>
              <a:rPr lang="en-US" sz="1600" dirty="0" smtClean="0">
                <a:cs typeface="Arial" charset="0"/>
              </a:rPr>
              <a:t>ivers </a:t>
            </a:r>
            <a:r>
              <a:rPr lang="en-US" sz="1600" dirty="0">
                <a:cs typeface="Arial" charset="0"/>
              </a:rPr>
              <a:t>are recharged in a continuous cycle. Because of the force of gravity, water flows from high points to low </a:t>
            </a:r>
            <a:r>
              <a:rPr lang="en-US" sz="1600" dirty="0" smtClean="0">
                <a:cs typeface="Arial" charset="0"/>
              </a:rPr>
              <a:t>points </a:t>
            </a:r>
          </a:p>
          <a:p>
            <a:pPr lvl="1"/>
            <a:r>
              <a:rPr lang="en-US" sz="1600" dirty="0" smtClean="0">
                <a:cs typeface="Arial" charset="0"/>
              </a:rPr>
              <a:t>There </a:t>
            </a:r>
            <a:r>
              <a:rPr lang="en-US" sz="1600" dirty="0">
                <a:cs typeface="Arial" charset="0"/>
              </a:rPr>
              <a:t>is </a:t>
            </a:r>
            <a:r>
              <a:rPr lang="en-US" sz="1600" b="1" dirty="0">
                <a:cs typeface="Arial" charset="0"/>
              </a:rPr>
              <a:t>kinetic energy </a:t>
            </a:r>
            <a:r>
              <a:rPr lang="en-US" sz="1600" dirty="0">
                <a:cs typeface="Arial" charset="0"/>
              </a:rPr>
              <a:t>embodied in the flow of </a:t>
            </a:r>
            <a:r>
              <a:rPr lang="en-US" sz="1600" dirty="0" smtClean="0">
                <a:cs typeface="Arial" charset="0"/>
              </a:rPr>
              <a:t>water</a:t>
            </a:r>
            <a:endParaRPr lang="en-US" altLang="en-US" sz="1600" dirty="0" smtClean="0"/>
          </a:p>
          <a:p>
            <a:pPr lvl="2">
              <a:lnSpc>
                <a:spcPct val="90000"/>
              </a:lnSpc>
            </a:pPr>
            <a:endParaRPr lang="en-US" altLang="en-US" sz="1400"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7" descr="hydrocycle"/>
          <p:cNvPicPr>
            <a:picLocks noChangeAspect="1" noChangeArrowheads="1"/>
          </p:cNvPicPr>
          <p:nvPr/>
        </p:nvPicPr>
        <p:blipFill>
          <a:blip r:embed="rId2"/>
          <a:srcRect/>
          <a:stretch>
            <a:fillRect/>
          </a:stretch>
        </p:blipFill>
        <p:spPr bwMode="auto">
          <a:xfrm>
            <a:off x="1800226" y="3733800"/>
            <a:ext cx="5742850" cy="2898470"/>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2382187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Hydro-Electric  Energy</a:t>
            </a:r>
            <a:endParaRPr lang="en-GB" dirty="0"/>
          </a:p>
        </p:txBody>
      </p:sp>
      <p:sp>
        <p:nvSpPr>
          <p:cNvPr id="2" name="Content Placeholder 1"/>
          <p:cNvSpPr>
            <a:spLocks noGrp="1"/>
          </p:cNvSpPr>
          <p:nvPr>
            <p:ph sz="half" idx="1"/>
          </p:nvPr>
        </p:nvSpPr>
        <p:spPr>
          <a:xfrm>
            <a:off x="457200" y="1924050"/>
            <a:ext cx="5181600" cy="4364037"/>
          </a:xfrm>
        </p:spPr>
        <p:txBody>
          <a:bodyPr>
            <a:noAutofit/>
          </a:bodyPr>
          <a:lstStyle/>
          <a:p>
            <a:r>
              <a:rPr lang="en-US" sz="1800" dirty="0" smtClean="0">
                <a:cs typeface="Arial" charset="0"/>
              </a:rPr>
              <a:t>Man-made dams create a large difference in height and hence in  potential  energy between the reservoir and the  run-of area</a:t>
            </a:r>
          </a:p>
          <a:p>
            <a:pPr lvl="1"/>
            <a:r>
              <a:rPr lang="en-US" sz="1600" dirty="0" smtClean="0">
                <a:cs typeface="Arial" charset="0"/>
              </a:rPr>
              <a:t>The flow of water through sluice gates can be controlled by valves</a:t>
            </a:r>
          </a:p>
          <a:p>
            <a:pPr lvl="1"/>
            <a:r>
              <a:rPr lang="en-US" sz="1600" dirty="0" smtClean="0">
                <a:cs typeface="Arial" charset="0"/>
              </a:rPr>
              <a:t>This controls the power output</a:t>
            </a:r>
          </a:p>
          <a:p>
            <a:r>
              <a:rPr lang="en-US" altLang="en-US" sz="1800" dirty="0"/>
              <a:t>Since hydroelectric dams do not burn fossil fuels, they do not directly produce carbon dioxide </a:t>
            </a:r>
            <a:r>
              <a:rPr lang="en-US" altLang="en-US" sz="1800" dirty="0" smtClean="0"/>
              <a:t> </a:t>
            </a:r>
          </a:p>
          <a:p>
            <a:pPr lvl="1"/>
            <a:r>
              <a:rPr lang="en-US" altLang="en-US" sz="1600" dirty="0" smtClean="0"/>
              <a:t>While </a:t>
            </a:r>
            <a:r>
              <a:rPr lang="en-US" altLang="en-US" sz="1600" dirty="0"/>
              <a:t>some carbon dioxide is produced during manufacture and construction of the project, this is a tiny fraction of the operating emissions of equivalent fossil-fuel electricity </a:t>
            </a:r>
            <a:r>
              <a:rPr lang="en-US" altLang="en-US" sz="1600" dirty="0" smtClean="0"/>
              <a:t>generation</a:t>
            </a:r>
          </a:p>
          <a:p>
            <a:pPr lvl="1"/>
            <a:r>
              <a:rPr lang="en-US" altLang="en-US" sz="1600" dirty="0"/>
              <a:t>Reservoirs created by hydroelectric schemes often provide facilities for water sports</a:t>
            </a:r>
            <a:r>
              <a:rPr lang="en-US" altLang="en-US" sz="1600" i="1" dirty="0"/>
              <a:t>, </a:t>
            </a:r>
            <a:r>
              <a:rPr lang="en-US" altLang="en-US" sz="1600" dirty="0"/>
              <a:t>and</a:t>
            </a:r>
            <a:r>
              <a:rPr lang="en-US" altLang="en-US" sz="1600" i="1" dirty="0"/>
              <a:t> </a:t>
            </a:r>
            <a:r>
              <a:rPr lang="en-US" altLang="en-US" sz="1600" dirty="0" smtClean="0"/>
              <a:t>farming </a:t>
            </a:r>
            <a:r>
              <a:rPr lang="en-US" altLang="en-US" sz="1600" dirty="0"/>
              <a:t>fish in the reservoirs is common</a:t>
            </a:r>
            <a:endParaRPr lang="en-US" altLang="en-US" sz="1600" dirty="0" smtClean="0"/>
          </a:p>
          <a:p>
            <a:pPr lvl="2">
              <a:lnSpc>
                <a:spcPct val="90000"/>
              </a:lnSpc>
            </a:pPr>
            <a:endParaRPr lang="en-US" altLang="en-US"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5" descr="du_gcdam1"/>
          <p:cNvPicPr>
            <a:picLocks noChangeAspect="1" noChangeArrowheads="1"/>
          </p:cNvPicPr>
          <p:nvPr/>
        </p:nvPicPr>
        <p:blipFill>
          <a:blip r:embed="rId2"/>
          <a:srcRect/>
          <a:stretch>
            <a:fillRect/>
          </a:stretch>
        </p:blipFill>
        <p:spPr bwMode="auto">
          <a:xfrm>
            <a:off x="5715000" y="2057400"/>
            <a:ext cx="2961620" cy="2097088"/>
          </a:xfrm>
          <a:prstGeom prst="rect">
            <a:avLst/>
          </a:prstGeom>
          <a:noFill/>
          <a:ln w="9525">
            <a:noFill/>
            <a:miter lim="800000"/>
            <a:headEnd/>
            <a:tailEnd/>
          </a:ln>
        </p:spPr>
      </p:pic>
      <p:pic>
        <p:nvPicPr>
          <p:cNvPr id="9" name="Picture 8" descr="hydroelectric_power_pl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316413"/>
            <a:ext cx="3200400" cy="225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2951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a:t>
            </a:r>
            <a:r>
              <a:rPr lang="en-GB" dirty="0" smtClean="0">
                <a:latin typeface="Times New Roman" panose="02020603050405020304" pitchFamily="18" charset="0"/>
                <a:cs typeface="Times New Roman" panose="02020603050405020304" pitchFamily="18" charset="0"/>
              </a:rPr>
              <a:t>I</a:t>
            </a:r>
            <a:endParaRPr lang="en-GB"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marL="0" lvl="1" indent="0" algn="ctr">
              <a:buClr>
                <a:schemeClr val="accent3"/>
              </a:buClr>
              <a:buSzPct val="95000"/>
            </a:pPr>
            <a:r>
              <a:rPr lang="en-GB" sz="3200" dirty="0"/>
              <a:t>Earth’s </a:t>
            </a:r>
            <a:r>
              <a:rPr lang="en-GB" sz="3200" dirty="0" smtClean="0"/>
              <a:t>Energy </a:t>
            </a:r>
            <a:r>
              <a:rPr lang="en-GB" sz="3200" dirty="0"/>
              <a:t>B</a:t>
            </a:r>
            <a:r>
              <a:rPr lang="en-GB" sz="3200" dirty="0" smtClean="0"/>
              <a:t>udget</a:t>
            </a:r>
            <a:endParaRPr lang="en-GB" dirty="0"/>
          </a:p>
        </p:txBody>
      </p:sp>
    </p:spTree>
    <p:extLst>
      <p:ext uri="{BB962C8B-B14F-4D97-AF65-F5344CB8AC3E}">
        <p14:creationId xmlns:p14="http://schemas.microsoft.com/office/powerpoint/2010/main" val="12474722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Hydro-Electric  Energy</a:t>
            </a:r>
            <a:endParaRPr lang="en-GB" dirty="0"/>
          </a:p>
        </p:txBody>
      </p:sp>
      <p:sp>
        <p:nvSpPr>
          <p:cNvPr id="2" name="Content Placeholder 1"/>
          <p:cNvSpPr>
            <a:spLocks noGrp="1"/>
          </p:cNvSpPr>
          <p:nvPr>
            <p:ph sz="half" idx="1"/>
          </p:nvPr>
        </p:nvSpPr>
        <p:spPr>
          <a:xfrm>
            <a:off x="457200" y="1924050"/>
            <a:ext cx="4343400" cy="4364037"/>
          </a:xfrm>
        </p:spPr>
        <p:txBody>
          <a:bodyPr>
            <a:noAutofit/>
          </a:bodyPr>
          <a:lstStyle/>
          <a:p>
            <a:r>
              <a:rPr lang="en-US" sz="1800" dirty="0" smtClean="0">
                <a:cs typeface="Arial" charset="0"/>
              </a:rPr>
              <a:t>In the UK hydropower has had some renewed interest because of  </a:t>
            </a:r>
            <a:r>
              <a:rPr lang="en-GB" sz="1800" dirty="0"/>
              <a:t>UK and EU targets for reductions in </a:t>
            </a:r>
            <a:r>
              <a:rPr lang="en-GB" sz="1800" dirty="0" smtClean="0"/>
              <a:t>carbon </a:t>
            </a:r>
            <a:r>
              <a:rPr lang="en-GB" sz="1800" dirty="0" smtClean="0"/>
              <a:t>emissions</a:t>
            </a:r>
          </a:p>
          <a:p>
            <a:r>
              <a:rPr lang="en-US" altLang="en-US" sz="1800" dirty="0" smtClean="0"/>
              <a:t>Typical sites for hydropower projects tend to be in remote areas including areas of outstanding beauty so possibilities for development are limited</a:t>
            </a:r>
          </a:p>
          <a:p>
            <a:pPr lvl="1"/>
            <a:r>
              <a:rPr lang="en-US" altLang="en-US" sz="1600" dirty="0" smtClean="0"/>
              <a:t>So called ‘run of the  river’ schemes use the flow of the river to drive turbines and require little storage</a:t>
            </a:r>
          </a:p>
          <a:p>
            <a:pPr lvl="1"/>
            <a:r>
              <a:rPr lang="en-US" altLang="en-US" sz="1600" dirty="0" smtClean="0"/>
              <a:t>Less impact to the environment as no dams are required</a:t>
            </a:r>
          </a:p>
          <a:p>
            <a:pPr lvl="3">
              <a:lnSpc>
                <a:spcPct val="90000"/>
              </a:lnSpc>
            </a:pPr>
            <a:endParaRPr lang="en-US" altLang="en-US" dirty="0"/>
          </a:p>
          <a:p>
            <a:endParaRPr lang="en-US" altLang="en-US"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590800"/>
            <a:ext cx="3901440" cy="2612136"/>
          </a:xfrm>
          <a:prstGeom prst="rect">
            <a:avLst/>
          </a:prstGeom>
        </p:spPr>
      </p:pic>
      <p:sp>
        <p:nvSpPr>
          <p:cNvPr id="10" name="TextBox 9"/>
          <p:cNvSpPr txBox="1"/>
          <p:nvPr/>
        </p:nvSpPr>
        <p:spPr>
          <a:xfrm>
            <a:off x="4953000" y="5410200"/>
            <a:ext cx="3886200" cy="954107"/>
          </a:xfrm>
          <a:prstGeom prst="rect">
            <a:avLst/>
          </a:prstGeom>
          <a:noFill/>
        </p:spPr>
        <p:txBody>
          <a:bodyPr wrap="square" rtlCol="0">
            <a:spAutoFit/>
          </a:bodyPr>
          <a:lstStyle/>
          <a:p>
            <a:r>
              <a:rPr lang="en-GB" sz="1400" dirty="0"/>
              <a:t>The </a:t>
            </a:r>
            <a:r>
              <a:rPr lang="en-GB" sz="1400" dirty="0" err="1" smtClean="0"/>
              <a:t>Dinorwig</a:t>
            </a:r>
            <a:r>
              <a:rPr lang="en-GB" sz="1400" dirty="0" smtClean="0"/>
              <a:t> power  station in North Wales is a </a:t>
            </a:r>
            <a:r>
              <a:rPr lang="en-GB" sz="1400" dirty="0"/>
              <a:t>1,800 MW pumped-storage hydroelectric scheme, in north Wales, and the largest hydroelectric power station in the UK</a:t>
            </a:r>
          </a:p>
        </p:txBody>
      </p:sp>
    </p:spTree>
    <p:extLst>
      <p:ext uri="{BB962C8B-B14F-4D97-AF65-F5344CB8AC3E}">
        <p14:creationId xmlns:p14="http://schemas.microsoft.com/office/powerpoint/2010/main" val="15460413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Geothermal Energy</a:t>
            </a:r>
            <a:endParaRPr lang="en-GB" sz="4400" dirty="0"/>
          </a:p>
        </p:txBody>
      </p:sp>
      <p:sp>
        <p:nvSpPr>
          <p:cNvPr id="2" name="Content Placeholder 1"/>
          <p:cNvSpPr>
            <a:spLocks noGrp="1"/>
          </p:cNvSpPr>
          <p:nvPr>
            <p:ph sz="half" idx="1"/>
          </p:nvPr>
        </p:nvSpPr>
        <p:spPr>
          <a:xfrm>
            <a:off x="457200" y="1920084"/>
            <a:ext cx="4953000" cy="4709315"/>
          </a:xfrm>
        </p:spPr>
        <p:txBody>
          <a:bodyPr>
            <a:noAutofit/>
          </a:bodyPr>
          <a:lstStyle/>
          <a:p>
            <a:pPr>
              <a:spcBef>
                <a:spcPct val="50000"/>
              </a:spcBef>
            </a:pPr>
            <a:r>
              <a:rPr lang="en-GB" altLang="en-US" sz="1800" dirty="0" smtClean="0"/>
              <a:t>Geothermal energy is a renewable source</a:t>
            </a:r>
          </a:p>
          <a:p>
            <a:pPr>
              <a:spcBef>
                <a:spcPct val="50000"/>
              </a:spcBef>
            </a:pPr>
            <a:r>
              <a:rPr lang="en-GB" altLang="en-US" sz="1800" dirty="0" smtClean="0"/>
              <a:t>It is energy ‘stored’ in Earth usually at great depth</a:t>
            </a:r>
          </a:p>
          <a:p>
            <a:pPr>
              <a:spcBef>
                <a:spcPct val="50000"/>
              </a:spcBef>
            </a:pPr>
            <a:r>
              <a:rPr lang="en-US" altLang="en-US" sz="1800" dirty="0"/>
              <a:t>70% comes from the decay of radioactive nuclei with long half lives that are embedded within the </a:t>
            </a:r>
            <a:r>
              <a:rPr lang="en-US" altLang="en-US" sz="1800" dirty="0" smtClean="0"/>
              <a:t>Earth</a:t>
            </a:r>
          </a:p>
          <a:p>
            <a:pPr>
              <a:spcBef>
                <a:spcPct val="50000"/>
              </a:spcBef>
            </a:pPr>
            <a:r>
              <a:rPr lang="en-US" altLang="en-US" sz="1800" dirty="0"/>
              <a:t>Some energy is from residual heat left over from Earths formation</a:t>
            </a:r>
          </a:p>
          <a:p>
            <a:pPr>
              <a:spcBef>
                <a:spcPct val="50000"/>
              </a:spcBef>
            </a:pPr>
            <a:r>
              <a:rPr lang="en-US" altLang="en-US" sz="1800" dirty="0"/>
              <a:t>The rest of the energy comes from meteorite impacts</a:t>
            </a:r>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11" name="Picture 17" descr="10earthcu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56238" y="1066800"/>
            <a:ext cx="3382962" cy="287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0" descr="img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22095" y="4191000"/>
            <a:ext cx="3317105" cy="2209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6053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z="4400" dirty="0" smtClean="0"/>
              <a:t>Geothermal Energy</a:t>
            </a:r>
            <a:endParaRPr lang="en-GB" sz="4400" dirty="0"/>
          </a:p>
        </p:txBody>
      </p:sp>
      <p:sp>
        <p:nvSpPr>
          <p:cNvPr id="2" name="Content Placeholder 1"/>
          <p:cNvSpPr>
            <a:spLocks noGrp="1"/>
          </p:cNvSpPr>
          <p:nvPr>
            <p:ph sz="half" idx="1"/>
          </p:nvPr>
        </p:nvSpPr>
        <p:spPr>
          <a:xfrm>
            <a:off x="228600" y="1915886"/>
            <a:ext cx="5715000" cy="4709315"/>
          </a:xfrm>
        </p:spPr>
        <p:txBody>
          <a:bodyPr>
            <a:noAutofit/>
          </a:bodyPr>
          <a:lstStyle/>
          <a:p>
            <a:r>
              <a:rPr lang="en-US" altLang="en-US" sz="1700" dirty="0"/>
              <a:t>On average, the Earth emits 1/16 W/m</a:t>
            </a:r>
            <a:r>
              <a:rPr lang="en-US" altLang="en-US" sz="1700" baseline="30000" dirty="0"/>
              <a:t>2</a:t>
            </a:r>
            <a:r>
              <a:rPr lang="en-US" altLang="en-US" sz="1700" dirty="0"/>
              <a:t>.  However, this number can be much higher in areas such as regions near volcanoes, hot springs and </a:t>
            </a:r>
            <a:r>
              <a:rPr lang="en-US" altLang="en-US" sz="1700" dirty="0" smtClean="0"/>
              <a:t>fumaroles</a:t>
            </a:r>
            <a:endParaRPr lang="en-US" altLang="en-US" sz="1700" dirty="0"/>
          </a:p>
          <a:p>
            <a:r>
              <a:rPr lang="en-US" altLang="en-US" sz="1700" dirty="0" smtClean="0"/>
              <a:t>As </a:t>
            </a:r>
            <a:r>
              <a:rPr lang="en-US" altLang="en-US" sz="1700" dirty="0"/>
              <a:t>a rough rule, 1 km</a:t>
            </a:r>
            <a:r>
              <a:rPr lang="en-US" altLang="en-US" sz="1700" baseline="30000" dirty="0"/>
              <a:t>3</a:t>
            </a:r>
            <a:r>
              <a:rPr lang="en-US" altLang="en-US" sz="1700" dirty="0"/>
              <a:t> of hot rock cooled by 100</a:t>
            </a:r>
            <a:r>
              <a:rPr lang="en-US" altLang="en-US" sz="1700" baseline="30000" dirty="0"/>
              <a:t>0</a:t>
            </a:r>
            <a:r>
              <a:rPr lang="en-US" altLang="en-US" sz="1700" dirty="0"/>
              <a:t>C will yield 30 MW of electricity over thirty </a:t>
            </a:r>
            <a:r>
              <a:rPr lang="en-US" altLang="en-US" sz="1700" dirty="0" smtClean="0"/>
              <a:t>years  </a:t>
            </a:r>
            <a:endParaRPr lang="en-US" altLang="en-US" sz="1700" dirty="0"/>
          </a:p>
          <a:p>
            <a:r>
              <a:rPr lang="en-US" altLang="en-US" sz="1700" dirty="0"/>
              <a:t>It is estimated that the world could produce 600,000 EJ over 5 million </a:t>
            </a:r>
            <a:r>
              <a:rPr lang="en-US" altLang="en-US" sz="1700" dirty="0" smtClean="0"/>
              <a:t>years  </a:t>
            </a:r>
            <a:endParaRPr lang="en-US" altLang="en-US" sz="1700" dirty="0"/>
          </a:p>
          <a:p>
            <a:r>
              <a:rPr lang="en-US" altLang="en-US" sz="1700" dirty="0"/>
              <a:t>There is believed to be enough heat radiating from the center of the Earth to fulfill human energy demands for the remainder of the biosphere’s </a:t>
            </a:r>
            <a:r>
              <a:rPr lang="en-US" altLang="en-US" sz="1700" dirty="0" smtClean="0"/>
              <a:t>lifetime</a:t>
            </a:r>
          </a:p>
          <a:p>
            <a:r>
              <a:rPr lang="en-US" altLang="en-US" sz="1700" dirty="0"/>
              <a:t>Geothermal production of energy is 3rd highest among renewable energies.  It is behind hydro and biomass, but before solar and </a:t>
            </a:r>
            <a:r>
              <a:rPr lang="en-US" altLang="en-US" sz="1700" dirty="0" smtClean="0"/>
              <a:t>wind</a:t>
            </a:r>
          </a:p>
          <a:p>
            <a:pPr lvl="1"/>
            <a:r>
              <a:rPr lang="en-US" altLang="en-US" sz="1400" dirty="0" smtClean="0"/>
              <a:t>For example </a:t>
            </a:r>
            <a:r>
              <a:rPr lang="en-US" altLang="en-US" sz="1400" dirty="0"/>
              <a:t>Iceland is one of the more countries successful in using geothermal </a:t>
            </a:r>
            <a:r>
              <a:rPr lang="en-US" altLang="en-US" sz="1400" dirty="0" smtClean="0"/>
              <a:t>energy where 86</a:t>
            </a:r>
            <a:r>
              <a:rPr lang="en-US" altLang="en-US" sz="1400" dirty="0"/>
              <a:t>% of their space heating </a:t>
            </a:r>
            <a:r>
              <a:rPr lang="en-US" altLang="en-US" sz="1400" dirty="0" smtClean="0"/>
              <a:t>and 16</a:t>
            </a:r>
            <a:r>
              <a:rPr lang="en-US" altLang="en-US" sz="1400" dirty="0"/>
              <a:t>% of their electricity generation uses geothermal energy</a:t>
            </a:r>
            <a:endParaRPr lang="en-US" altLang="en-US" sz="1400" dirty="0" smtClean="0"/>
          </a:p>
          <a:p>
            <a:endParaRPr lang="en-US" altLang="en-US" sz="1800" dirty="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31746" name="Picture 2" descr="g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38400"/>
            <a:ext cx="300244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3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Energy</a:t>
            </a:r>
            <a:endParaRPr lang="en-GB" dirty="0"/>
          </a:p>
        </p:txBody>
      </p:sp>
      <p:sp>
        <p:nvSpPr>
          <p:cNvPr id="2" name="Content Placeholder 1"/>
          <p:cNvSpPr>
            <a:spLocks noGrp="1"/>
          </p:cNvSpPr>
          <p:nvPr>
            <p:ph sz="half" idx="1"/>
          </p:nvPr>
        </p:nvSpPr>
        <p:spPr>
          <a:xfrm>
            <a:off x="228600" y="1915886"/>
            <a:ext cx="5257800" cy="4709315"/>
          </a:xfrm>
        </p:spPr>
        <p:txBody>
          <a:bodyPr>
            <a:noAutofit/>
          </a:bodyPr>
          <a:lstStyle/>
          <a:p>
            <a:pPr>
              <a:spcBef>
                <a:spcPct val="50000"/>
              </a:spcBef>
            </a:pPr>
            <a:r>
              <a:rPr lang="en-GB" altLang="en-US" sz="1800" dirty="0" smtClean="0"/>
              <a:t>Wind energy is essentially a limitless and inexhaustible resource</a:t>
            </a:r>
            <a:endParaRPr lang="en-GB" altLang="en-US" sz="1600" dirty="0" smtClean="0"/>
          </a:p>
          <a:p>
            <a:pPr>
              <a:spcBef>
                <a:spcPct val="50000"/>
              </a:spcBef>
            </a:pPr>
            <a:r>
              <a:rPr lang="en-US" altLang="en-US" sz="1800" dirty="0"/>
              <a:t>Differential heating of the earth’s surface and atmosphere induces vertical and horizontal air currents that are effected by  Earth’s rotation and contours of the land -&gt; </a:t>
            </a:r>
            <a:r>
              <a:rPr lang="en-US" altLang="en-US" sz="1800" dirty="0" smtClean="0"/>
              <a:t>WIND</a:t>
            </a:r>
            <a:r>
              <a:rPr lang="en-GB" altLang="en-US" sz="1800" dirty="0" smtClean="0"/>
              <a:t> </a:t>
            </a:r>
          </a:p>
          <a:p>
            <a:r>
              <a:rPr lang="en-US" altLang="en-US" sz="1800" dirty="0" smtClean="0"/>
              <a:t>There is enough power in the wind blowing at any one time on Earth to provide all of our energy needs</a:t>
            </a:r>
          </a:p>
          <a:p>
            <a:pPr lvl="1"/>
            <a:r>
              <a:rPr lang="en-US" altLang="en-US" sz="1600" dirty="0" smtClean="0"/>
              <a:t>The practical problems are of building enough wind turbines and finding the area to put them to harness it </a:t>
            </a:r>
          </a:p>
          <a:p>
            <a:pPr>
              <a:spcBef>
                <a:spcPct val="50000"/>
              </a:spcBef>
            </a:pPr>
            <a:endParaRPr lang="en-GB" altLang="en-US" sz="1800" dirty="0" smtClean="0"/>
          </a:p>
          <a:p>
            <a:pPr>
              <a:spcBef>
                <a:spcPct val="50000"/>
              </a:spcBef>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9" name="Picture 5" descr="C:\Program Files\Common Files\Microsoft Shared\Clipart\cagcat50\IN01108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734255" y="1066800"/>
            <a:ext cx="3104945" cy="4038600"/>
          </a:xfrm>
          <a:prstGeom prst="rect">
            <a:avLst/>
          </a:prstGeom>
        </p:spPr>
      </p:pic>
    </p:spTree>
    <p:extLst>
      <p:ext uri="{BB962C8B-B14F-4D97-AF65-F5344CB8AC3E}">
        <p14:creationId xmlns:p14="http://schemas.microsoft.com/office/powerpoint/2010/main" val="12601173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Energy</a:t>
            </a:r>
            <a:endParaRPr lang="en-GB" dirty="0"/>
          </a:p>
        </p:txBody>
      </p:sp>
      <p:sp>
        <p:nvSpPr>
          <p:cNvPr id="2" name="Content Placeholder 1"/>
          <p:cNvSpPr>
            <a:spLocks noGrp="1"/>
          </p:cNvSpPr>
          <p:nvPr>
            <p:ph sz="half" idx="1"/>
          </p:nvPr>
        </p:nvSpPr>
        <p:spPr>
          <a:xfrm>
            <a:off x="228600" y="1915886"/>
            <a:ext cx="5257800" cy="4709315"/>
          </a:xfrm>
        </p:spPr>
        <p:txBody>
          <a:bodyPr>
            <a:noAutofit/>
          </a:bodyPr>
          <a:lstStyle/>
          <a:p>
            <a:pPr>
              <a:spcBef>
                <a:spcPct val="50000"/>
              </a:spcBef>
            </a:pPr>
            <a:r>
              <a:rPr lang="en-GB" altLang="en-US" sz="1800" dirty="0" smtClean="0"/>
              <a:t>Measuring wind  speeds  is  crucial for planning the  development  of wind farms</a:t>
            </a:r>
          </a:p>
          <a:p>
            <a:pPr>
              <a:spcBef>
                <a:spcPct val="50000"/>
              </a:spcBef>
            </a:pPr>
            <a:r>
              <a:rPr lang="en-GB" altLang="en-US" sz="1800" dirty="0" smtClean="0"/>
              <a:t>Average  wind  speeds over a 10-15 minute deadline taken over several years are typically used</a:t>
            </a:r>
          </a:p>
          <a:p>
            <a:pPr>
              <a:spcBef>
                <a:spcPct val="50000"/>
              </a:spcBef>
            </a:pPr>
            <a:r>
              <a:rPr lang="en-GB" altLang="en-US" sz="1800" dirty="0" smtClean="0"/>
              <a:t>Heights of 10, 25 and 45m are used </a:t>
            </a:r>
          </a:p>
          <a:p>
            <a:pPr lvl="1">
              <a:spcBef>
                <a:spcPct val="50000"/>
              </a:spcBef>
            </a:pPr>
            <a:r>
              <a:rPr lang="en-GB" altLang="en-US" sz="1600" dirty="0" smtClean="0"/>
              <a:t>Typical heights of wind turbines</a:t>
            </a:r>
          </a:p>
          <a:p>
            <a:pPr>
              <a:spcBef>
                <a:spcPct val="50000"/>
              </a:spcBef>
            </a:pPr>
            <a:r>
              <a:rPr lang="en-GB" altLang="en-US" sz="1800" dirty="0" smtClean="0"/>
              <a:t>Typically wind speeds of around 10m/s are optimum</a:t>
            </a:r>
          </a:p>
          <a:p>
            <a:pPr lvl="1">
              <a:spcBef>
                <a:spcPct val="50000"/>
              </a:spcBef>
            </a:pPr>
            <a:r>
              <a:rPr lang="en-GB" altLang="en-US" sz="1600" dirty="0" smtClean="0"/>
              <a:t>As we shall see, the energy generated varies with the cube of the wind speed</a:t>
            </a:r>
          </a:p>
          <a:p>
            <a:pPr>
              <a:spcBef>
                <a:spcPct val="50000"/>
              </a:spcBef>
            </a:pPr>
            <a:r>
              <a:rPr lang="en-GB" altLang="en-US" sz="1800" dirty="0" smtClean="0"/>
              <a:t>Wind speeds greater that 25m/s cause a shut off of the  turbine</a:t>
            </a:r>
          </a:p>
          <a:p>
            <a:pPr>
              <a:spcBef>
                <a:spcPct val="50000"/>
              </a:spcBef>
            </a:pPr>
            <a:endParaRPr lang="en-US" altLang="en-US" sz="1800" dirty="0"/>
          </a:p>
          <a:p>
            <a:pPr>
              <a:spcBef>
                <a:spcPct val="50000"/>
              </a:spcBef>
            </a:pPr>
            <a:endParaRPr lang="en-GB" altLang="en-US" sz="1800" dirty="0" smtClean="0"/>
          </a:p>
          <a:p>
            <a:pPr>
              <a:spcBef>
                <a:spcPct val="50000"/>
              </a:spcBef>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6" name="Picture 2" descr="http://www.wind-power-program.com/popups/Typical%20power%20output%20(550%20x%2036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52688"/>
            <a:ext cx="3511550" cy="2619376"/>
          </a:xfrm>
          <a:prstGeom prst="rect">
            <a:avLst/>
          </a:prstGeom>
          <a:gradFill>
            <a:gsLst>
              <a:gs pos="8000">
                <a:schemeClr val="accent5">
                  <a:lumMod val="60000"/>
                  <a:lumOff val="40000"/>
                </a:schemeClr>
              </a:gs>
              <a:gs pos="29000">
                <a:srgbClr val="FFFF00"/>
              </a:gs>
              <a:gs pos="100000">
                <a:schemeClr val="accent1">
                  <a:tint val="23500"/>
                  <a:satMod val="160000"/>
                </a:schemeClr>
              </a:gs>
            </a:gsLst>
            <a:lin ang="5400000" scaled="0"/>
          </a:gradFill>
        </p:spPr>
      </p:pic>
    </p:spTree>
    <p:extLst>
      <p:ext uri="{BB962C8B-B14F-4D97-AF65-F5344CB8AC3E}">
        <p14:creationId xmlns:p14="http://schemas.microsoft.com/office/powerpoint/2010/main" val="19592516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Wind Energy</a:t>
            </a:r>
            <a:endParaRPr lang="en-GB" dirty="0"/>
          </a:p>
        </p:txBody>
      </p:sp>
      <p:sp>
        <p:nvSpPr>
          <p:cNvPr id="2" name="Content Placeholder 1"/>
          <p:cNvSpPr>
            <a:spLocks noGrp="1"/>
          </p:cNvSpPr>
          <p:nvPr>
            <p:ph sz="half" idx="1"/>
          </p:nvPr>
        </p:nvSpPr>
        <p:spPr>
          <a:xfrm>
            <a:off x="228600" y="1915886"/>
            <a:ext cx="4876800" cy="4709315"/>
          </a:xfrm>
        </p:spPr>
        <p:txBody>
          <a:bodyPr>
            <a:noAutofit/>
          </a:bodyPr>
          <a:lstStyle/>
          <a:p>
            <a:pPr>
              <a:spcBef>
                <a:spcPct val="50000"/>
              </a:spcBef>
            </a:pPr>
            <a:r>
              <a:rPr lang="en-GB" sz="1800" dirty="0"/>
              <a:t>The UK is one of the best locations for </a:t>
            </a:r>
            <a:r>
              <a:rPr lang="en-GB" sz="1800" dirty="0" smtClean="0"/>
              <a:t>wind power in </a:t>
            </a:r>
            <a:r>
              <a:rPr lang="en-GB" sz="1800" dirty="0"/>
              <a:t>the world, and is considered to be the best in </a:t>
            </a:r>
            <a:r>
              <a:rPr lang="en-GB" sz="1800" dirty="0" smtClean="0"/>
              <a:t>Europe</a:t>
            </a:r>
          </a:p>
          <a:p>
            <a:pPr lvl="1">
              <a:spcBef>
                <a:spcPct val="50000"/>
              </a:spcBef>
            </a:pPr>
            <a:r>
              <a:rPr lang="en-GB" sz="1600" dirty="0" smtClean="0"/>
              <a:t>Wind power produced about 9% of our electricity in 2013</a:t>
            </a:r>
          </a:p>
          <a:p>
            <a:pPr>
              <a:spcBef>
                <a:spcPct val="50000"/>
              </a:spcBef>
            </a:pPr>
            <a:r>
              <a:rPr lang="en-GB" sz="1800" dirty="0" smtClean="0"/>
              <a:t>In fact we are ranked </a:t>
            </a:r>
            <a:r>
              <a:rPr lang="en-GB" sz="1800" dirty="0"/>
              <a:t>as the world's sixth largest producer of wind power, having overtaken France and Italy in </a:t>
            </a:r>
            <a:r>
              <a:rPr lang="en-GB" sz="1800" dirty="0" smtClean="0"/>
              <a:t>2012</a:t>
            </a:r>
          </a:p>
          <a:p>
            <a:pPr>
              <a:spcBef>
                <a:spcPct val="50000"/>
              </a:spcBef>
            </a:pPr>
            <a:r>
              <a:rPr lang="en-GB" altLang="en-US" sz="1800" dirty="0" smtClean="0"/>
              <a:t>A growing proportion of our wind energy is off shore</a:t>
            </a:r>
            <a:endParaRPr lang="en-US" altLang="en-US" sz="1800" dirty="0"/>
          </a:p>
          <a:p>
            <a:pPr>
              <a:spcBef>
                <a:spcPct val="50000"/>
              </a:spcBef>
            </a:pPr>
            <a:endParaRPr lang="en-GB" altLang="en-US" sz="1800" dirty="0" smtClean="0"/>
          </a:p>
          <a:p>
            <a:pPr>
              <a:spcBef>
                <a:spcPct val="50000"/>
              </a:spcBef>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607" y="914400"/>
            <a:ext cx="30970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4965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Biomass</a:t>
            </a:r>
            <a:endParaRPr lang="en-GB" dirty="0"/>
          </a:p>
        </p:txBody>
      </p:sp>
      <p:sp>
        <p:nvSpPr>
          <p:cNvPr id="2" name="Content Placeholder 1"/>
          <p:cNvSpPr>
            <a:spLocks noGrp="1"/>
          </p:cNvSpPr>
          <p:nvPr>
            <p:ph sz="half" idx="1"/>
          </p:nvPr>
        </p:nvSpPr>
        <p:spPr>
          <a:xfrm>
            <a:off x="228600" y="1915886"/>
            <a:ext cx="5181600" cy="4709315"/>
          </a:xfrm>
        </p:spPr>
        <p:txBody>
          <a:bodyPr>
            <a:noAutofit/>
          </a:bodyPr>
          <a:lstStyle/>
          <a:p>
            <a:r>
              <a:rPr lang="en-US" altLang="en-US" sz="1800" dirty="0"/>
              <a:t>Biomass is a renewable energy source that is derived from living or recently living </a:t>
            </a:r>
            <a:r>
              <a:rPr lang="en-US" altLang="en-US" sz="1800" dirty="0" smtClean="0"/>
              <a:t>organisms </a:t>
            </a:r>
            <a:endParaRPr lang="en-US" altLang="en-US" sz="1800" dirty="0"/>
          </a:p>
          <a:p>
            <a:r>
              <a:rPr lang="en-US" altLang="en-US" sz="1800" dirty="0"/>
              <a:t>Biomass includes biological material, not organic material like coal. </a:t>
            </a:r>
          </a:p>
          <a:p>
            <a:r>
              <a:rPr lang="en-US" altLang="en-US" sz="1800" dirty="0"/>
              <a:t>Energy derived from biomass is mostly used to generate electricity or to produce </a:t>
            </a:r>
            <a:r>
              <a:rPr lang="en-US" altLang="en-US" sz="1800" dirty="0" smtClean="0"/>
              <a:t>heat</a:t>
            </a:r>
            <a:endParaRPr lang="en-US" altLang="en-US" sz="1800" dirty="0"/>
          </a:p>
          <a:p>
            <a:r>
              <a:rPr lang="en-GB" sz="1800" dirty="0" smtClean="0"/>
              <a:t>Biomass </a:t>
            </a:r>
            <a:r>
              <a:rPr lang="en-GB" sz="1800" dirty="0"/>
              <a:t>can be sourced locally, from within the UK, on an indefinite basis, contributing to security of </a:t>
            </a:r>
            <a:r>
              <a:rPr lang="en-GB" sz="1800" dirty="0" smtClean="0"/>
              <a:t>supply and has a much lower carbon footprint than fossil fuels</a:t>
            </a:r>
          </a:p>
          <a:p>
            <a:r>
              <a:rPr lang="en-GB" sz="1800" dirty="0" smtClean="0"/>
              <a:t>The waste matter will rot anyway if we don’t use it producing methane which is a potent greenhouse gas</a:t>
            </a:r>
          </a:p>
          <a:p>
            <a:pPr lvl="1"/>
            <a:r>
              <a:rPr lang="en-GB" sz="1600" dirty="0" err="1" smtClean="0"/>
              <a:t>Drax</a:t>
            </a:r>
            <a:r>
              <a:rPr lang="en-GB" sz="1600" dirty="0" smtClean="0"/>
              <a:t> power station now burns </a:t>
            </a:r>
            <a:r>
              <a:rPr lang="en-GB" sz="1600" dirty="0"/>
              <a:t>a large range of biomass, </a:t>
            </a:r>
            <a:r>
              <a:rPr lang="en-GB" sz="1600" dirty="0" smtClean="0"/>
              <a:t>mostly imported from the USA and Canada</a:t>
            </a: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5" name="Picture 4" descr="http://torrance4biomass.files.wordpress.com/2008/04/types-of-biom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33500"/>
            <a:ext cx="2296048" cy="242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http://upload.wikimedia.org/wikipedia/commons/3/3e/Northeast_of_Drax_-_geograph.org.uk_-_5819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074" y="4191000"/>
            <a:ext cx="2755900" cy="201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467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A Comparison of Renewables</a:t>
            </a:r>
            <a:endParaRPr lang="en-GB" dirty="0"/>
          </a:p>
        </p:txBody>
      </p:sp>
      <p:sp>
        <p:nvSpPr>
          <p:cNvPr id="2" name="Content Placeholder 1"/>
          <p:cNvSpPr>
            <a:spLocks noGrp="1"/>
          </p:cNvSpPr>
          <p:nvPr>
            <p:ph sz="half" idx="1"/>
          </p:nvPr>
        </p:nvSpPr>
        <p:spPr>
          <a:xfrm>
            <a:off x="228600" y="1915886"/>
            <a:ext cx="5181600" cy="4709315"/>
          </a:xfrm>
        </p:spPr>
        <p:txBody>
          <a:bodyPr>
            <a:noAutofit/>
          </a:bodyPr>
          <a:lstStyle/>
          <a:p>
            <a:r>
              <a:rPr lang="en-US" altLang="en-US" sz="1800" dirty="0" smtClean="0"/>
              <a:t>There are a number of ways  to compare renewables such as cost/kWh, human disruption and so on</a:t>
            </a:r>
          </a:p>
          <a:p>
            <a:r>
              <a:rPr lang="en-US" altLang="en-US" sz="1800" dirty="0" smtClean="0"/>
              <a:t>Renewables are </a:t>
            </a:r>
            <a:r>
              <a:rPr lang="en-US" altLang="en-US" sz="1800" i="1" dirty="0" smtClean="0"/>
              <a:t>diverse </a:t>
            </a:r>
            <a:r>
              <a:rPr lang="en-US" altLang="en-US" sz="1800" dirty="0" smtClean="0"/>
              <a:t>energy  sources</a:t>
            </a:r>
          </a:p>
          <a:p>
            <a:pPr lvl="1"/>
            <a:r>
              <a:rPr lang="en-US" altLang="en-US" sz="1600" dirty="0" smtClean="0"/>
              <a:t>They take up space, unlike a fossil or nuclear  fueled  power station which  can  produce  1GW in less than 1km</a:t>
            </a:r>
            <a:r>
              <a:rPr lang="en-US" altLang="en-US" sz="1600" baseline="30000" dirty="0" smtClean="0"/>
              <a:t>2</a:t>
            </a:r>
          </a:p>
          <a:p>
            <a:pPr lvl="1"/>
            <a:r>
              <a:rPr lang="en-US" altLang="en-US" sz="1600" dirty="0" smtClean="0"/>
              <a:t>We can compare the power per unit area of various renewables</a:t>
            </a:r>
          </a:p>
          <a:p>
            <a:pPr lvl="1"/>
            <a:r>
              <a:rPr lang="en-US" altLang="en-US" sz="1600" dirty="0" smtClean="0"/>
              <a:t>We can work out how much  area it would take to run UK electricity (about 40GW)</a:t>
            </a:r>
          </a:p>
          <a:p>
            <a:pPr lvl="1"/>
            <a:r>
              <a:rPr lang="en-US" altLang="en-US" sz="1600" dirty="0" smtClean="0"/>
              <a:t>For example it would take 40 x 10</a:t>
            </a:r>
            <a:r>
              <a:rPr lang="en-US" altLang="en-US" sz="1600" baseline="40000" dirty="0" smtClean="0"/>
              <a:t>9</a:t>
            </a:r>
            <a:r>
              <a:rPr lang="en-US" altLang="en-US" sz="1600" dirty="0" smtClean="0"/>
              <a:t> /3 m</a:t>
            </a:r>
            <a:r>
              <a:rPr lang="en-US" altLang="en-US" sz="1600" baseline="30000" dirty="0" smtClean="0"/>
              <a:t>2</a:t>
            </a:r>
            <a:r>
              <a:rPr lang="en-US" altLang="en-US" sz="1600" dirty="0" smtClean="0"/>
              <a:t> of offshore wind</a:t>
            </a:r>
          </a:p>
          <a:p>
            <a:pPr lvl="2"/>
            <a:r>
              <a:rPr lang="en-US" altLang="en-US" sz="1400" dirty="0" smtClean="0"/>
              <a:t>About  an area of 100km x 100km  which is half the size of Wales!</a:t>
            </a:r>
          </a:p>
          <a:p>
            <a:pPr lvl="1"/>
            <a:endParaRPr lang="en-US" altLang="en-US" sz="1600" dirty="0" smtClean="0"/>
          </a:p>
          <a:p>
            <a:pPr lvl="1"/>
            <a:endParaRPr lang="en-US" altLang="en-US" sz="1600" dirty="0" smtClean="0"/>
          </a:p>
          <a:p>
            <a:pPr lvl="1"/>
            <a:endParaRPr lang="en-US" altLang="en-US" sz="16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val="2112621179"/>
              </p:ext>
            </p:extLst>
          </p:nvPr>
        </p:nvGraphicFramePr>
        <p:xfrm>
          <a:off x="5486400" y="2057402"/>
          <a:ext cx="3276600" cy="4571997"/>
        </p:xfrm>
        <a:graphic>
          <a:graphicData uri="http://schemas.openxmlformats.org/drawingml/2006/table">
            <a:tbl>
              <a:tblPr/>
              <a:tblGrid>
                <a:gridCol w="1638300"/>
                <a:gridCol w="1638300"/>
              </a:tblGrid>
              <a:tr h="541767">
                <a:tc gridSpan="2">
                  <a:txBody>
                    <a:bodyPr/>
                    <a:lstStyle/>
                    <a:p>
                      <a:r>
                        <a:rPr lang="en-GB" sz="1500">
                          <a:solidFill>
                            <a:srgbClr val="357E36"/>
                          </a:solidFill>
                          <a:effectLst/>
                        </a:rPr>
                        <a:t>POWER PER UNIT LAND</a:t>
                      </a:r>
                      <a:br>
                        <a:rPr lang="en-GB" sz="1500">
                          <a:solidFill>
                            <a:srgbClr val="357E36"/>
                          </a:solidFill>
                          <a:effectLst/>
                        </a:rPr>
                      </a:br>
                      <a:r>
                        <a:rPr lang="en-GB" sz="1500">
                          <a:solidFill>
                            <a:srgbClr val="357E36"/>
                          </a:solidFill>
                          <a:effectLst/>
                        </a:rPr>
                        <a:t>OR WATER AREA</a:t>
                      </a:r>
                    </a:p>
                  </a:txBody>
                  <a:tcPr marL="78383" marR="78383" marT="39191" marB="39191" anchor="ctr">
                    <a:lnL>
                      <a:noFill/>
                    </a:lnL>
                    <a:lnR>
                      <a:noFill/>
                    </a:lnR>
                    <a:lnT>
                      <a:noFill/>
                    </a:lnT>
                    <a:lnB>
                      <a:noFill/>
                    </a:lnB>
                  </a:tcPr>
                </a:tc>
                <a:tc hMerge="1">
                  <a:txBody>
                    <a:bodyPr/>
                    <a:lstStyle/>
                    <a:p>
                      <a:endParaRPr lang="en-GB"/>
                    </a:p>
                  </a:txBody>
                  <a:tcPr/>
                </a:tc>
              </a:tr>
              <a:tr h="310527">
                <a:tc>
                  <a:txBody>
                    <a:bodyPr/>
                    <a:lstStyle/>
                    <a:p>
                      <a:r>
                        <a:rPr lang="en-GB" sz="1500">
                          <a:solidFill>
                            <a:srgbClr val="357E36"/>
                          </a:solidFill>
                          <a:effectLst/>
                        </a:rPr>
                        <a:t>Wind</a:t>
                      </a:r>
                    </a:p>
                  </a:txBody>
                  <a:tcPr marL="78383" marR="78383" marT="39191" marB="39191" anchor="ctr">
                    <a:lnL>
                      <a:noFill/>
                    </a:lnL>
                    <a:lnR>
                      <a:noFill/>
                    </a:lnR>
                    <a:lnT>
                      <a:noFill/>
                    </a:lnT>
                    <a:lnB>
                      <a:noFill/>
                    </a:lnB>
                  </a:tcPr>
                </a:tc>
                <a:tc>
                  <a:txBody>
                    <a:bodyPr/>
                    <a:lstStyle/>
                    <a:p>
                      <a:r>
                        <a:rPr lang="en-GB" sz="1500">
                          <a:solidFill>
                            <a:srgbClr val="357E36"/>
                          </a:solidFill>
                          <a:effectLst/>
                        </a:rPr>
                        <a:t>2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Offshore wind</a:t>
                      </a:r>
                    </a:p>
                  </a:txBody>
                  <a:tcPr marL="78383" marR="78383" marT="39191" marB="39191" anchor="ctr">
                    <a:lnL>
                      <a:noFill/>
                    </a:lnL>
                    <a:lnR>
                      <a:noFill/>
                    </a:lnR>
                    <a:lnT>
                      <a:noFill/>
                    </a:lnT>
                    <a:lnB>
                      <a:noFill/>
                    </a:lnB>
                  </a:tcPr>
                </a:tc>
                <a:tc>
                  <a:txBody>
                    <a:bodyPr/>
                    <a:lstStyle/>
                    <a:p>
                      <a:r>
                        <a:rPr lang="en-GB" sz="1500">
                          <a:solidFill>
                            <a:srgbClr val="357E36"/>
                          </a:solidFill>
                          <a:effectLst/>
                        </a:rPr>
                        <a:t>3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Tidal pools</a:t>
                      </a:r>
                    </a:p>
                  </a:txBody>
                  <a:tcPr marL="78383" marR="78383" marT="39191" marB="39191" anchor="ctr">
                    <a:lnL>
                      <a:noFill/>
                    </a:lnL>
                    <a:lnR>
                      <a:noFill/>
                    </a:lnR>
                    <a:lnT>
                      <a:noFill/>
                    </a:lnT>
                    <a:lnB>
                      <a:noFill/>
                    </a:lnB>
                  </a:tcPr>
                </a:tc>
                <a:tc>
                  <a:txBody>
                    <a:bodyPr/>
                    <a:lstStyle/>
                    <a:p>
                      <a:r>
                        <a:rPr lang="en-GB" sz="1500">
                          <a:solidFill>
                            <a:srgbClr val="357E36"/>
                          </a:solidFill>
                          <a:effectLst/>
                        </a:rPr>
                        <a:t>3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Tidal stream</a:t>
                      </a:r>
                    </a:p>
                  </a:txBody>
                  <a:tcPr marL="78383" marR="78383" marT="39191" marB="39191" anchor="ctr">
                    <a:lnL>
                      <a:noFill/>
                    </a:lnL>
                    <a:lnR>
                      <a:noFill/>
                    </a:lnR>
                    <a:lnT>
                      <a:noFill/>
                    </a:lnT>
                    <a:lnB>
                      <a:noFill/>
                    </a:lnB>
                  </a:tcPr>
                </a:tc>
                <a:tc>
                  <a:txBody>
                    <a:bodyPr/>
                    <a:lstStyle/>
                    <a:p>
                      <a:r>
                        <a:rPr lang="en-GB" sz="1500">
                          <a:solidFill>
                            <a:srgbClr val="357E36"/>
                          </a:solidFill>
                          <a:effectLst/>
                        </a:rPr>
                        <a:t>6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Solar PV panels</a:t>
                      </a:r>
                    </a:p>
                  </a:txBody>
                  <a:tcPr marL="78383" marR="78383" marT="39191" marB="39191" anchor="ctr">
                    <a:lnL>
                      <a:noFill/>
                    </a:lnL>
                    <a:lnR>
                      <a:noFill/>
                    </a:lnR>
                    <a:lnT>
                      <a:noFill/>
                    </a:lnT>
                    <a:lnB>
                      <a:noFill/>
                    </a:lnB>
                  </a:tcPr>
                </a:tc>
                <a:tc>
                  <a:txBody>
                    <a:bodyPr/>
                    <a:lstStyle/>
                    <a:p>
                      <a:r>
                        <a:rPr lang="en-GB" sz="1500">
                          <a:solidFill>
                            <a:srgbClr val="357E36"/>
                          </a:solidFill>
                          <a:effectLst/>
                        </a:rPr>
                        <a:t>5–20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Plants</a:t>
                      </a:r>
                    </a:p>
                  </a:txBody>
                  <a:tcPr marL="78383" marR="78383" marT="39191" marB="39191" anchor="ctr">
                    <a:lnL>
                      <a:noFill/>
                    </a:lnL>
                    <a:lnR>
                      <a:noFill/>
                    </a:lnR>
                    <a:lnT>
                      <a:noFill/>
                    </a:lnT>
                    <a:lnB>
                      <a:noFill/>
                    </a:lnB>
                  </a:tcPr>
                </a:tc>
                <a:tc>
                  <a:txBody>
                    <a:bodyPr/>
                    <a:lstStyle/>
                    <a:p>
                      <a:r>
                        <a:rPr lang="en-GB" sz="1500">
                          <a:solidFill>
                            <a:srgbClr val="357E36"/>
                          </a:solidFill>
                          <a:effectLst/>
                        </a:rPr>
                        <a:t>0.5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541767">
                <a:tc>
                  <a:txBody>
                    <a:bodyPr/>
                    <a:lstStyle/>
                    <a:p>
                      <a:r>
                        <a:rPr lang="en-GB" sz="1500">
                          <a:solidFill>
                            <a:srgbClr val="357E36"/>
                          </a:solidFill>
                          <a:effectLst/>
                        </a:rPr>
                        <a:t>Rain-water</a:t>
                      </a:r>
                      <a:br>
                        <a:rPr lang="en-GB" sz="1500">
                          <a:solidFill>
                            <a:srgbClr val="357E36"/>
                          </a:solidFill>
                          <a:effectLst/>
                        </a:rPr>
                      </a:br>
                      <a:r>
                        <a:rPr lang="en-GB" sz="1500">
                          <a:solidFill>
                            <a:srgbClr val="357E36"/>
                          </a:solidFill>
                          <a:effectLst/>
                        </a:rPr>
                        <a:t>(highlands)</a:t>
                      </a:r>
                    </a:p>
                  </a:txBody>
                  <a:tcPr marL="78383" marR="78383" marT="39191" marB="39191" anchor="ctr">
                    <a:lnL>
                      <a:noFill/>
                    </a:lnL>
                    <a:lnR>
                      <a:noFill/>
                    </a:lnR>
                    <a:lnT>
                      <a:noFill/>
                    </a:lnT>
                    <a:lnB>
                      <a:noFill/>
                    </a:lnB>
                  </a:tcPr>
                </a:tc>
                <a:tc>
                  <a:txBody>
                    <a:bodyPr/>
                    <a:lstStyle/>
                    <a:p>
                      <a:r>
                        <a:rPr lang="en-GB" sz="1500">
                          <a:solidFill>
                            <a:srgbClr val="357E36"/>
                          </a:solidFill>
                          <a:effectLst/>
                        </a:rPr>
                        <a:t>0.24 W/m</a:t>
                      </a:r>
                      <a:r>
                        <a:rPr lang="en-GB" sz="1500" baseline="30000">
                          <a:solidFill>
                            <a:srgbClr val="357E36"/>
                          </a:solidFill>
                          <a:effectLst/>
                        </a:rPr>
                        <a:t>2</a:t>
                      </a:r>
                      <a:endParaRPr lang="en-GB" sz="1500">
                        <a:solidFill>
                          <a:srgbClr val="357E36"/>
                        </a:solidFill>
                        <a:effectLst/>
                      </a:endParaRPr>
                    </a:p>
                  </a:txBody>
                  <a:tcPr marL="78383" marR="78383" marT="39191" marB="39191" anchor="ctr">
                    <a:lnL>
                      <a:noFill/>
                    </a:lnL>
                    <a:lnR>
                      <a:noFill/>
                    </a:lnR>
                    <a:lnT>
                      <a:noFill/>
                    </a:lnT>
                    <a:lnB>
                      <a:noFill/>
                    </a:lnB>
                  </a:tcPr>
                </a:tc>
              </a:tr>
              <a:tr h="541767">
                <a:tc>
                  <a:txBody>
                    <a:bodyPr/>
                    <a:lstStyle/>
                    <a:p>
                      <a:r>
                        <a:rPr lang="en-GB" sz="1500">
                          <a:solidFill>
                            <a:srgbClr val="357E36"/>
                          </a:solidFill>
                          <a:effectLst/>
                        </a:rPr>
                        <a:t>Hydroelectric</a:t>
                      </a:r>
                      <a:br>
                        <a:rPr lang="en-GB" sz="1500">
                          <a:solidFill>
                            <a:srgbClr val="357E36"/>
                          </a:solidFill>
                          <a:effectLst/>
                        </a:rPr>
                      </a:br>
                      <a:r>
                        <a:rPr lang="en-GB" sz="1500">
                          <a:solidFill>
                            <a:srgbClr val="357E36"/>
                          </a:solidFill>
                          <a:effectLst/>
                        </a:rPr>
                        <a:t>facility</a:t>
                      </a:r>
                    </a:p>
                  </a:txBody>
                  <a:tcPr marL="78383" marR="78383" marT="39191" marB="39191" anchor="ctr">
                    <a:lnL>
                      <a:noFill/>
                    </a:lnL>
                    <a:lnR>
                      <a:noFill/>
                    </a:lnR>
                    <a:lnT>
                      <a:noFill/>
                    </a:lnT>
                    <a:lnB>
                      <a:noFill/>
                    </a:lnB>
                  </a:tcPr>
                </a:tc>
                <a:tc>
                  <a:txBody>
                    <a:bodyPr/>
                    <a:lstStyle/>
                    <a:p>
                      <a:r>
                        <a:rPr lang="en-GB" sz="1500" dirty="0">
                          <a:solidFill>
                            <a:srgbClr val="357E36"/>
                          </a:solidFill>
                          <a:effectLst/>
                        </a:rPr>
                        <a:t>11 W/m</a:t>
                      </a:r>
                      <a:r>
                        <a:rPr lang="en-GB" sz="1500" baseline="30000" dirty="0">
                          <a:solidFill>
                            <a:srgbClr val="357E36"/>
                          </a:solidFill>
                          <a:effectLst/>
                        </a:rPr>
                        <a:t>2</a:t>
                      </a:r>
                      <a:endParaRPr lang="en-GB" sz="1500" dirty="0">
                        <a:solidFill>
                          <a:srgbClr val="357E36"/>
                        </a:solidFill>
                        <a:effectLst/>
                      </a:endParaRPr>
                    </a:p>
                  </a:txBody>
                  <a:tcPr marL="78383" marR="78383" marT="39191" marB="39191" anchor="ctr">
                    <a:lnL>
                      <a:noFill/>
                    </a:lnL>
                    <a:lnR>
                      <a:noFill/>
                    </a:lnR>
                    <a:lnT>
                      <a:noFill/>
                    </a:lnT>
                    <a:lnB>
                      <a:noFill/>
                    </a:lnB>
                  </a:tcPr>
                </a:tc>
              </a:tr>
              <a:tr h="310527">
                <a:tc>
                  <a:txBody>
                    <a:bodyPr/>
                    <a:lstStyle/>
                    <a:p>
                      <a:r>
                        <a:rPr lang="en-GB" sz="1500">
                          <a:solidFill>
                            <a:srgbClr val="357E36"/>
                          </a:solidFill>
                          <a:effectLst/>
                        </a:rPr>
                        <a:t>Solar chimney</a:t>
                      </a:r>
                    </a:p>
                  </a:txBody>
                  <a:tcPr marL="78383" marR="78383" marT="39191" marB="39191" anchor="ctr">
                    <a:lnL>
                      <a:noFill/>
                    </a:lnL>
                    <a:lnR>
                      <a:noFill/>
                    </a:lnR>
                    <a:lnT>
                      <a:noFill/>
                    </a:lnT>
                    <a:lnB>
                      <a:noFill/>
                    </a:lnB>
                  </a:tcPr>
                </a:tc>
                <a:tc>
                  <a:txBody>
                    <a:bodyPr/>
                    <a:lstStyle/>
                    <a:p>
                      <a:r>
                        <a:rPr lang="en-GB" sz="1500" dirty="0">
                          <a:solidFill>
                            <a:srgbClr val="357E36"/>
                          </a:solidFill>
                          <a:effectLst/>
                        </a:rPr>
                        <a:t>0.1 W/m</a:t>
                      </a:r>
                      <a:r>
                        <a:rPr lang="en-GB" sz="1500" baseline="30000" dirty="0">
                          <a:solidFill>
                            <a:srgbClr val="357E36"/>
                          </a:solidFill>
                          <a:effectLst/>
                        </a:rPr>
                        <a:t>2</a:t>
                      </a:r>
                      <a:endParaRPr lang="en-GB" sz="1500" dirty="0">
                        <a:solidFill>
                          <a:srgbClr val="357E36"/>
                        </a:solidFill>
                        <a:effectLst/>
                      </a:endParaRPr>
                    </a:p>
                  </a:txBody>
                  <a:tcPr marL="78383" marR="78383" marT="39191" marB="39191" anchor="ctr">
                    <a:lnL>
                      <a:noFill/>
                    </a:lnL>
                    <a:lnR>
                      <a:noFill/>
                    </a:lnR>
                    <a:lnT>
                      <a:noFill/>
                    </a:lnT>
                    <a:lnB>
                      <a:noFill/>
                    </a:lnB>
                  </a:tcPr>
                </a:tc>
              </a:tr>
              <a:tr h="773007">
                <a:tc>
                  <a:txBody>
                    <a:bodyPr/>
                    <a:lstStyle/>
                    <a:p>
                      <a:r>
                        <a:rPr lang="en-GB" sz="1500" b="0" dirty="0">
                          <a:solidFill>
                            <a:srgbClr val="357E36"/>
                          </a:solidFill>
                          <a:effectLst/>
                        </a:rPr>
                        <a:t>Concentrating solar</a:t>
                      </a:r>
                      <a:br>
                        <a:rPr lang="en-GB" sz="1500" b="0" dirty="0">
                          <a:solidFill>
                            <a:srgbClr val="357E36"/>
                          </a:solidFill>
                          <a:effectLst/>
                        </a:rPr>
                      </a:br>
                      <a:endParaRPr lang="en-GB" sz="1500" b="0" dirty="0">
                        <a:solidFill>
                          <a:srgbClr val="357E36"/>
                        </a:solidFill>
                        <a:effectLst/>
                      </a:endParaRPr>
                    </a:p>
                  </a:txBody>
                  <a:tcPr marL="78383" marR="78383" marT="39191" marB="39191" anchor="ctr">
                    <a:lnL>
                      <a:noFill/>
                    </a:lnL>
                    <a:lnR>
                      <a:noFill/>
                    </a:lnR>
                    <a:lnT>
                      <a:noFill/>
                    </a:lnT>
                    <a:lnB>
                      <a:noFill/>
                    </a:lnB>
                  </a:tcPr>
                </a:tc>
                <a:tc>
                  <a:txBody>
                    <a:bodyPr/>
                    <a:lstStyle/>
                    <a:p>
                      <a:r>
                        <a:rPr lang="en-GB" sz="1500" dirty="0" smtClean="0">
                          <a:solidFill>
                            <a:srgbClr val="357E36"/>
                          </a:solidFill>
                          <a:effectLst/>
                        </a:rPr>
                        <a:t>15</a:t>
                      </a:r>
                      <a:r>
                        <a:rPr lang="en-GB" sz="1500" dirty="0" smtClean="0"/>
                        <a:t> </a:t>
                      </a:r>
                      <a:r>
                        <a:rPr lang="en-GB" sz="1500" dirty="0" smtClean="0">
                          <a:solidFill>
                            <a:srgbClr val="357E36"/>
                          </a:solidFill>
                          <a:effectLst/>
                        </a:rPr>
                        <a:t>W/m</a:t>
                      </a:r>
                      <a:r>
                        <a:rPr lang="en-GB" sz="1500" baseline="30000" dirty="0" smtClean="0">
                          <a:solidFill>
                            <a:srgbClr val="357E36"/>
                          </a:solidFill>
                          <a:effectLst/>
                        </a:rPr>
                        <a:t>2</a:t>
                      </a:r>
                      <a:endParaRPr lang="en-GB" sz="1500" dirty="0">
                        <a:solidFill>
                          <a:srgbClr val="357E36"/>
                        </a:solidFill>
                        <a:effectLst/>
                      </a:endParaRPr>
                    </a:p>
                  </a:txBody>
                  <a:tcPr marL="78383" marR="78383" marT="39191" marB="39191">
                    <a:lnL>
                      <a:noFill/>
                    </a:lnL>
                    <a:lnT>
                      <a:noFill/>
                    </a:lnT>
                  </a:tcPr>
                </a:tc>
              </a:tr>
            </a:tbl>
          </a:graphicData>
        </a:graphic>
      </p:graphicFrame>
    </p:spTree>
    <p:extLst>
      <p:ext uri="{BB962C8B-B14F-4D97-AF65-F5344CB8AC3E}">
        <p14:creationId xmlns:p14="http://schemas.microsoft.com/office/powerpoint/2010/main" val="5468698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A Comparison of Renewables</a:t>
            </a:r>
            <a:endParaRPr lang="en-GB" dirty="0"/>
          </a:p>
        </p:txBody>
      </p:sp>
      <p:sp>
        <p:nvSpPr>
          <p:cNvPr id="2" name="Content Placeholder 1"/>
          <p:cNvSpPr>
            <a:spLocks noGrp="1"/>
          </p:cNvSpPr>
          <p:nvPr>
            <p:ph sz="half" idx="1"/>
          </p:nvPr>
        </p:nvSpPr>
        <p:spPr>
          <a:xfrm>
            <a:off x="228600" y="1915886"/>
            <a:ext cx="4191000" cy="4709315"/>
          </a:xfrm>
        </p:spPr>
        <p:txBody>
          <a:bodyPr>
            <a:noAutofit/>
          </a:bodyPr>
          <a:lstStyle/>
          <a:p>
            <a:r>
              <a:rPr lang="en-US" altLang="en-US" sz="1800" dirty="0" smtClean="0"/>
              <a:t>However, </a:t>
            </a:r>
            <a:r>
              <a:rPr lang="en-US" altLang="en-US" sz="1800" i="1" dirty="0" smtClean="0"/>
              <a:t>concentrated solar power </a:t>
            </a:r>
            <a:r>
              <a:rPr lang="en-US" altLang="en-US" sz="1800" dirty="0" smtClean="0"/>
              <a:t>is a realistic possibility  of supplying the UK (and the World’s) energy needs</a:t>
            </a:r>
          </a:p>
          <a:p>
            <a:r>
              <a:rPr lang="en-US" altLang="en-US" sz="1800" dirty="0" smtClean="0"/>
              <a:t>In deserts solar power can deliver  typically 15W/m</a:t>
            </a:r>
            <a:r>
              <a:rPr lang="en-US" altLang="en-US" sz="1800" baseline="30000" dirty="0" smtClean="0"/>
              <a:t>2</a:t>
            </a:r>
            <a:r>
              <a:rPr lang="en-US" altLang="en-US" sz="1800" dirty="0" smtClean="0"/>
              <a:t>  of power</a:t>
            </a:r>
          </a:p>
          <a:p>
            <a:r>
              <a:rPr lang="en-US" altLang="en-US" sz="1800" dirty="0" smtClean="0"/>
              <a:t>So,  chose your local desert</a:t>
            </a:r>
          </a:p>
          <a:p>
            <a:r>
              <a:rPr lang="en-US" altLang="en-US" sz="1800" dirty="0" smtClean="0"/>
              <a:t>All the worlds </a:t>
            </a:r>
            <a:r>
              <a:rPr lang="en-US" altLang="en-US" sz="1800" i="1" dirty="0" smtClean="0"/>
              <a:t>power</a:t>
            </a:r>
            <a:r>
              <a:rPr lang="en-US" altLang="en-US" sz="1800" dirty="0" smtClean="0"/>
              <a:t> consumption (15000GW) could be delivered by an 1000km x 1000km of the Sahara desert</a:t>
            </a:r>
          </a:p>
          <a:p>
            <a:pPr lvl="1"/>
            <a:r>
              <a:rPr lang="en-US" altLang="en-US" sz="1400" dirty="0" smtClean="0"/>
              <a:t>Or taking the Sahara as the local desert for Europe, 600km x 600km (yellow square)</a:t>
            </a:r>
          </a:p>
          <a:p>
            <a:pPr lvl="1"/>
            <a:r>
              <a:rPr lang="en-US" altLang="en-US" sz="1400" dirty="0" smtClean="0"/>
              <a:t>Or the UK’s would be 145km x 145km (red square)</a:t>
            </a:r>
          </a:p>
          <a:p>
            <a:r>
              <a:rPr lang="en-US" altLang="en-US" sz="1600" dirty="0" smtClean="0"/>
              <a:t>Easily transported using HVDC cables </a:t>
            </a:r>
          </a:p>
          <a:p>
            <a:r>
              <a:rPr lang="en-US" altLang="en-US" sz="1600" dirty="0" smtClean="0"/>
              <a:t>Check out the DESERTEC video</a:t>
            </a:r>
          </a:p>
          <a:p>
            <a:pPr lvl="1"/>
            <a:r>
              <a:rPr lang="en-US" altLang="en-US" sz="1400">
                <a:hlinkClick r:id="rId3"/>
              </a:rPr>
              <a:t>https://</a:t>
            </a:r>
            <a:r>
              <a:rPr lang="en-US" altLang="en-US" sz="1400" smtClean="0">
                <a:hlinkClick r:id="rId3"/>
              </a:rPr>
              <a:t>www.youtube.com/watch?feature=player_embedded&amp;v=QXx02iMsDqI</a:t>
            </a:r>
            <a:r>
              <a:rPr lang="en-US" altLang="en-US" sz="1400" smtClean="0"/>
              <a:t> </a:t>
            </a:r>
            <a:endParaRPr lang="en-US" altLang="en-US" sz="1400" dirty="0" smtClean="0"/>
          </a:p>
          <a:p>
            <a:pPr lvl="3"/>
            <a:endParaRPr lang="en-US" altLang="en-US" sz="1000" dirty="0" smtClean="0"/>
          </a:p>
          <a:p>
            <a:pPr lvl="3"/>
            <a:endParaRPr lang="en-US" altLang="en-US" sz="1000" dirty="0"/>
          </a:p>
          <a:p>
            <a:pPr>
              <a:buFont typeface="Arial" charset="0"/>
              <a:buChar char="•"/>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pic>
        <p:nvPicPr>
          <p:cNvPr id="18434" name="Picture 2" descr="http://www.withouthotair.com/c25/figure4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76425"/>
            <a:ext cx="3860402" cy="2800351"/>
          </a:xfrm>
          <a:prstGeom prst="rect">
            <a:avLst/>
          </a:prstGeom>
          <a:noFill/>
          <a:extLst>
            <a:ext uri="{909E8E84-426E-40DD-AFC4-6F175D3DCCD1}">
              <a14:hiddenFill xmlns:a14="http://schemas.microsoft.com/office/drawing/2010/main">
                <a:solidFill>
                  <a:srgbClr val="FFFFFF"/>
                </a:solidFill>
              </a14:hiddenFill>
            </a:ext>
          </a:extLst>
        </p:spPr>
      </p:pic>
      <p:pic>
        <p:nvPicPr>
          <p:cNvPr id="4" name="QXx02iMsDqI?feature=player_embedded"/>
          <p:cNvPicPr>
            <a:picLocks noRot="1" noChangeAspect="1"/>
          </p:cNvPicPr>
          <p:nvPr>
            <a:videoFile r:link="rId1"/>
          </p:nvPr>
        </p:nvPicPr>
        <p:blipFill>
          <a:blip r:embed="rId5"/>
          <a:stretch>
            <a:fillRect/>
          </a:stretch>
        </p:blipFill>
        <p:spPr>
          <a:xfrm>
            <a:off x="5029200" y="4876800"/>
            <a:ext cx="3124200" cy="1757363"/>
          </a:xfrm>
          <a:prstGeom prst="rect">
            <a:avLst/>
          </a:prstGeom>
        </p:spPr>
      </p:pic>
    </p:spTree>
    <p:extLst>
      <p:ext uri="{BB962C8B-B14F-4D97-AF65-F5344CB8AC3E}">
        <p14:creationId xmlns:p14="http://schemas.microsoft.com/office/powerpoint/2010/main" val="38048281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7620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smtClean="0"/>
              <a:t>Summary</a:t>
            </a:r>
            <a:endParaRPr lang="en-GB" dirty="0"/>
          </a:p>
        </p:txBody>
      </p:sp>
      <p:sp>
        <p:nvSpPr>
          <p:cNvPr id="2" name="Content Placeholder 1"/>
          <p:cNvSpPr>
            <a:spLocks noGrp="1"/>
          </p:cNvSpPr>
          <p:nvPr>
            <p:ph sz="half" idx="1"/>
          </p:nvPr>
        </p:nvSpPr>
        <p:spPr>
          <a:xfrm>
            <a:off x="228600" y="1915886"/>
            <a:ext cx="6019800" cy="4709315"/>
          </a:xfrm>
        </p:spPr>
        <p:txBody>
          <a:bodyPr>
            <a:noAutofit/>
          </a:bodyPr>
          <a:lstStyle/>
          <a:p>
            <a:r>
              <a:rPr lang="en-GB" altLang="en-US" sz="2000" dirty="0" smtClean="0"/>
              <a:t>We have looked in detail at the sun’s incident radiation and Earth’s energy budget</a:t>
            </a:r>
          </a:p>
          <a:p>
            <a:r>
              <a:rPr lang="en-GB" altLang="en-US" sz="2000" dirty="0" smtClean="0"/>
              <a:t>Also we have looked at both non-renewable and renewable energy sources briefly</a:t>
            </a:r>
          </a:p>
          <a:p>
            <a:pPr lvl="1"/>
            <a:r>
              <a:rPr lang="en-GB" altLang="en-US" sz="2000" dirty="0" smtClean="0"/>
              <a:t>In the next lecture we will look in a bit more detail about the generating power from these sources</a:t>
            </a:r>
          </a:p>
          <a:p>
            <a:pPr lvl="2"/>
            <a:r>
              <a:rPr lang="en-GB" altLang="en-US" sz="1800" dirty="0" smtClean="0"/>
              <a:t>Including how much power is produced</a:t>
            </a:r>
          </a:p>
          <a:p>
            <a:pPr marL="667512" lvl="2" indent="0">
              <a:buNone/>
            </a:pPr>
            <a:endParaRPr lang="en-GB" altLang="en-US" sz="1800" dirty="0" smtClean="0"/>
          </a:p>
          <a:p>
            <a:pPr marL="0" indent="0">
              <a:spcBef>
                <a:spcPct val="50000"/>
              </a:spcBef>
              <a:buNone/>
            </a:pPr>
            <a:endParaRPr lang="en-US" altLang="en-US" sz="1800" dirty="0"/>
          </a:p>
          <a:p>
            <a:pPr>
              <a:lnSpc>
                <a:spcPct val="90000"/>
              </a:lnSpc>
            </a:pPr>
            <a:endParaRPr lang="en-US" altLang="en-US" sz="2000" dirty="0"/>
          </a:p>
          <a:p>
            <a:pPr>
              <a:spcBef>
                <a:spcPct val="50000"/>
              </a:spcBef>
            </a:pPr>
            <a:endParaRPr lang="en-US" altLang="en-US" sz="1800" dirty="0"/>
          </a:p>
          <a:p>
            <a:pPr lvl="1">
              <a:spcBef>
                <a:spcPts val="600"/>
              </a:spcBef>
            </a:pPr>
            <a:endParaRPr lang="en-US" altLang="en-US" sz="1800" dirty="0"/>
          </a:p>
          <a:p>
            <a:pPr lvl="2"/>
            <a:endParaRPr lang="en-GB" sz="1800" dirty="0"/>
          </a:p>
        </p:txBody>
      </p:sp>
      <p:sp>
        <p:nvSpPr>
          <p:cNvPr id="3" name="AutoShape 2" descr="Image result for summary"/>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411" name="Picture 3" descr="C:\Users\spannm\AppData\Local\Microsoft\Windows\Temporary Internet Files\Content.IE5\TAFHUV5Z\summa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057400"/>
            <a:ext cx="306152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765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fontScale="85000" lnSpcReduction="10000"/>
          </a:bodyPr>
          <a:lstStyle/>
          <a:p>
            <a:r>
              <a:rPr lang="en-GB" sz="2000" dirty="0" smtClean="0"/>
              <a:t>Where do Earth’s natural resources come from?</a:t>
            </a:r>
          </a:p>
          <a:p>
            <a:pPr lvl="1"/>
            <a:r>
              <a:rPr lang="en-GB" sz="2000" dirty="0" smtClean="0"/>
              <a:t>Fossil fuels </a:t>
            </a:r>
          </a:p>
          <a:p>
            <a:pPr lvl="1"/>
            <a:r>
              <a:rPr lang="en-GB" sz="2000" dirty="0" smtClean="0"/>
              <a:t>Uranium</a:t>
            </a:r>
          </a:p>
          <a:p>
            <a:pPr lvl="1"/>
            <a:r>
              <a:rPr lang="en-GB" sz="2000" dirty="0" smtClean="0"/>
              <a:t>Solar energy</a:t>
            </a:r>
          </a:p>
          <a:p>
            <a:pPr lvl="1"/>
            <a:r>
              <a:rPr lang="en-GB" sz="2000" dirty="0" smtClean="0"/>
              <a:t>Wind Energy</a:t>
            </a:r>
          </a:p>
          <a:p>
            <a:pPr lvl="1"/>
            <a:r>
              <a:rPr lang="en-GB" sz="2000" dirty="0"/>
              <a:t>Tidal energy</a:t>
            </a:r>
          </a:p>
          <a:p>
            <a:pPr lvl="1"/>
            <a:r>
              <a:rPr lang="en-GB" sz="2000" dirty="0" err="1" smtClean="0"/>
              <a:t>etc</a:t>
            </a:r>
            <a:endParaRPr lang="en-GB" sz="2000" dirty="0" smtClean="0"/>
          </a:p>
          <a:p>
            <a:r>
              <a:rPr lang="en-GB" sz="2000" dirty="0" smtClean="0"/>
              <a:t>Most are driven ultimately by  solar radiation </a:t>
            </a:r>
          </a:p>
          <a:p>
            <a:r>
              <a:rPr lang="en-GB" sz="2000" dirty="0" smtClean="0"/>
              <a:t>On Earth there is a complex interaction between sub-systems involving oceans, cloud, land, volcanoes, plants, animals, </a:t>
            </a:r>
            <a:r>
              <a:rPr lang="en-GB" sz="2000" dirty="0" err="1" smtClean="0"/>
              <a:t>etc</a:t>
            </a:r>
            <a:endParaRPr lang="en-GB" sz="2000" dirty="0" smtClean="0"/>
          </a:p>
          <a:p>
            <a:pPr lvl="1"/>
            <a:r>
              <a:rPr lang="en-GB" sz="1800" dirty="0" smtClean="0"/>
              <a:t> So called ‘natural cycles’</a:t>
            </a:r>
          </a:p>
          <a:p>
            <a:pPr lvl="1"/>
            <a:r>
              <a:rPr lang="en-GB" sz="1800" dirty="0" smtClean="0"/>
              <a:t>Although man has intervened somewhat to disrupt these</a:t>
            </a:r>
          </a:p>
          <a:p>
            <a:r>
              <a:rPr lang="en-GB" sz="2000" dirty="0" smtClean="0"/>
              <a:t>Scientists define specific cycles to model flows between sub-systems, for example</a:t>
            </a:r>
          </a:p>
          <a:p>
            <a:pPr lvl="1"/>
            <a:r>
              <a:rPr lang="en-GB" sz="1800" dirty="0" smtClean="0"/>
              <a:t>Carbon cycle</a:t>
            </a:r>
          </a:p>
          <a:p>
            <a:pPr lvl="1"/>
            <a:r>
              <a:rPr lang="en-GB" sz="1800" dirty="0" smtClean="0"/>
              <a:t>Hydrological (water cycle)</a:t>
            </a:r>
          </a:p>
          <a:p>
            <a:endParaRPr lang="en-GB" dirty="0"/>
          </a:p>
        </p:txBody>
      </p:sp>
    </p:spTree>
    <p:extLst>
      <p:ext uri="{BB962C8B-B14F-4D97-AF65-F5344CB8AC3E}">
        <p14:creationId xmlns:p14="http://schemas.microsoft.com/office/powerpoint/2010/main" val="1920782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pocahontasgreenpiece.weebly.com/uploads/1/9/4/4/19444597/474135_orig.jpg?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97" y="914400"/>
            <a:ext cx="6789553" cy="468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36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39573</TotalTime>
  <Words>6512</Words>
  <Application>Microsoft Office PowerPoint</Application>
  <PresentationFormat>On-screen Show (4:3)</PresentationFormat>
  <Paragraphs>719</Paragraphs>
  <Slides>79</Slides>
  <Notes>14</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2" baseType="lpstr">
      <vt:lpstr>Flow</vt:lpstr>
      <vt:lpstr>Photo Editor Photo</vt:lpstr>
      <vt:lpstr>Equation</vt:lpstr>
      <vt:lpstr>Introduction to Energy Engineering</vt:lpstr>
      <vt:lpstr>Course Outline</vt:lpstr>
      <vt:lpstr>Course Outline</vt:lpstr>
      <vt:lpstr>Course Outline</vt:lpstr>
      <vt:lpstr>Course Resources</vt:lpstr>
      <vt:lpstr>Lecture 1</vt:lpstr>
      <vt:lpstr>Part I</vt:lpstr>
      <vt:lpstr>Introduction</vt:lpstr>
      <vt:lpstr>PowerPoint Presentation</vt:lpstr>
      <vt:lpstr>PowerPoint Presentation</vt:lpstr>
      <vt:lpstr>Earths Energy Budget</vt:lpstr>
      <vt:lpstr>Some basic physics</vt:lpstr>
      <vt:lpstr>Some basic physics</vt:lpstr>
      <vt:lpstr>Power and Energy</vt:lpstr>
      <vt:lpstr>PowerPoint Presentation</vt:lpstr>
      <vt:lpstr>PowerPoint Presentation</vt:lpstr>
      <vt:lpstr>PowerPoint Presentation</vt:lpstr>
      <vt:lpstr>PowerPoint Presentation</vt:lpstr>
      <vt:lpstr>PowerPoint Presentation</vt:lpstr>
      <vt:lpstr>Some basic physics (cont)</vt:lpstr>
      <vt:lpstr>Some basic physics</vt:lpstr>
      <vt:lpstr>Some basic physics</vt:lpstr>
      <vt:lpstr>Some basic physics</vt:lpstr>
      <vt:lpstr>Solar Radiation</vt:lpstr>
      <vt:lpstr>Solar Radiation</vt:lpstr>
      <vt:lpstr>Solar Radiation</vt:lpstr>
      <vt:lpstr>Solar Radiation</vt:lpstr>
      <vt:lpstr>Solar Radiation</vt:lpstr>
      <vt:lpstr>Solar Radiation</vt:lpstr>
      <vt:lpstr>Solar Radiation</vt:lpstr>
      <vt:lpstr>Solar Radiation</vt:lpstr>
      <vt:lpstr>Earth’s Energy Balance</vt:lpstr>
      <vt:lpstr>Earth’s Energy Balance</vt:lpstr>
      <vt:lpstr>Earth’s Energy Balance</vt:lpstr>
      <vt:lpstr>Earth’s Energy Balance</vt:lpstr>
      <vt:lpstr>Earth’s Energy Balance</vt:lpstr>
      <vt:lpstr>Earth’s Energy Balance</vt:lpstr>
      <vt:lpstr>Earth’s Energy Balance</vt:lpstr>
      <vt:lpstr>Earth’s Energy Balance</vt:lpstr>
      <vt:lpstr>PowerPoint Presentation</vt:lpstr>
      <vt:lpstr>PowerPoint Presentation</vt:lpstr>
      <vt:lpstr>PowerPoint Presentation</vt:lpstr>
      <vt:lpstr>Part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Energy Engineering</dc:title>
  <dc:creator>Mike Spann</dc:creator>
  <cp:lastModifiedBy>Michael Spann</cp:lastModifiedBy>
  <cp:revision>200</cp:revision>
  <dcterms:created xsi:type="dcterms:W3CDTF">2006-08-16T00:00:00Z</dcterms:created>
  <dcterms:modified xsi:type="dcterms:W3CDTF">2015-04-20T10:37:31Z</dcterms:modified>
</cp:coreProperties>
</file>