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6" d="100"/>
          <a:sy n="86" d="100"/>
        </p:scale>
        <p:origin x="-1092" y="-78"/>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80CFAFAE-0643-46FB-BFF2-77D31986AC78}" type="datetimeFigureOut">
              <a:rPr lang="en-GB" smtClean="0"/>
              <a:t>29/08/2013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9F1A072-8448-4B4F-8F25-DE61C52E8E7F}" type="slidenum">
              <a:rPr lang="en-GB" smtClean="0"/>
              <a:t>‹#›</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80CFAFAE-0643-46FB-BFF2-77D31986AC78}" type="datetimeFigureOut">
              <a:rPr lang="en-GB" smtClean="0"/>
              <a:t>29/08/2013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9F1A072-8448-4B4F-8F25-DE61C52E8E7F}" type="slidenum">
              <a:rPr lang="en-GB" smtClean="0"/>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80CFAFAE-0643-46FB-BFF2-77D31986AC78}" type="datetimeFigureOut">
              <a:rPr lang="en-GB" smtClean="0"/>
              <a:t>29/08/2013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9F1A072-8448-4B4F-8F25-DE61C52E8E7F}" type="slidenum">
              <a:rPr lang="en-GB" smtClean="0"/>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80CFAFAE-0643-46FB-BFF2-77D31986AC78}" type="datetimeFigureOut">
              <a:rPr lang="en-GB" smtClean="0"/>
              <a:t>29/08/2013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9F1A072-8448-4B4F-8F25-DE61C52E8E7F}" type="slidenum">
              <a:rPr lang="en-GB" smtClean="0"/>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0CFAFAE-0643-46FB-BFF2-77D31986AC78}" type="datetimeFigureOut">
              <a:rPr lang="en-GB" smtClean="0"/>
              <a:t>29/08/2013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9F1A072-8448-4B4F-8F25-DE61C52E8E7F}" type="slidenum">
              <a:rPr lang="en-GB" smtClean="0"/>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80CFAFAE-0643-46FB-BFF2-77D31986AC78}" type="datetimeFigureOut">
              <a:rPr lang="en-GB" smtClean="0"/>
              <a:t>29/08/2013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F9F1A072-8448-4B4F-8F25-DE61C52E8E7F}" type="slidenum">
              <a:rPr lang="en-GB" smtClean="0"/>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80CFAFAE-0643-46FB-BFF2-77D31986AC78}" type="datetimeFigureOut">
              <a:rPr lang="en-GB" smtClean="0"/>
              <a:t>29/08/2013</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F9F1A072-8448-4B4F-8F25-DE61C52E8E7F}" type="slidenum">
              <a:rPr lang="en-GB" smtClean="0"/>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80CFAFAE-0643-46FB-BFF2-77D31986AC78}" type="datetimeFigureOut">
              <a:rPr lang="en-GB" smtClean="0"/>
              <a:t>29/08/2013</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F9F1A072-8448-4B4F-8F25-DE61C52E8E7F}" type="slidenum">
              <a:rPr lang="en-GB" smtClean="0"/>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0CFAFAE-0643-46FB-BFF2-77D31986AC78}" type="datetimeFigureOut">
              <a:rPr lang="en-GB" smtClean="0"/>
              <a:t>29/08/2013</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F9F1A072-8448-4B4F-8F25-DE61C52E8E7F}" type="slidenum">
              <a:rPr lang="en-GB" smtClean="0"/>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0CFAFAE-0643-46FB-BFF2-77D31986AC78}" type="datetimeFigureOut">
              <a:rPr lang="en-GB" smtClean="0"/>
              <a:t>29/08/2013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F9F1A072-8448-4B4F-8F25-DE61C52E8E7F}" type="slidenum">
              <a:rPr lang="en-GB" smtClean="0"/>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0CFAFAE-0643-46FB-BFF2-77D31986AC78}" type="datetimeFigureOut">
              <a:rPr lang="en-GB" smtClean="0"/>
              <a:t>29/08/2013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F9F1A072-8448-4B4F-8F25-DE61C52E8E7F}" type="slidenum">
              <a:rPr lang="en-GB" smtClean="0"/>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0CFAFAE-0643-46FB-BFF2-77D31986AC78}" type="datetimeFigureOut">
              <a:rPr lang="en-GB" smtClean="0"/>
              <a:t>29/08/2013</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9F1A072-8448-4B4F-8F25-DE61C52E8E7F}" type="slidenum">
              <a:rPr lang="en-GB" smtClean="0"/>
              <a:t>‹#›</a:t>
            </a:fld>
            <a:endParaRPr lang="en-GB"/>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smtClean="0"/>
              <a:t>MSc project report Q&amp;A session</a:t>
            </a:r>
            <a:endParaRPr lang="en-GB" dirty="0"/>
          </a:p>
        </p:txBody>
      </p:sp>
      <p:sp>
        <p:nvSpPr>
          <p:cNvPr id="3" name="Subtitle 2"/>
          <p:cNvSpPr>
            <a:spLocks noGrp="1"/>
          </p:cNvSpPr>
          <p:nvPr>
            <p:ph type="subTitle" idx="1"/>
          </p:nvPr>
        </p:nvSpPr>
        <p:spPr/>
        <p:txBody>
          <a:bodyPr/>
          <a:lstStyle/>
          <a:p>
            <a:endParaRPr lang="en-GB"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Conclusions (2-4 pages)</a:t>
            </a:r>
            <a:endParaRPr lang="en-GB" dirty="0"/>
          </a:p>
        </p:txBody>
      </p:sp>
      <p:sp>
        <p:nvSpPr>
          <p:cNvPr id="3" name="Content Placeholder 2"/>
          <p:cNvSpPr>
            <a:spLocks noGrp="1"/>
          </p:cNvSpPr>
          <p:nvPr>
            <p:ph idx="1"/>
          </p:nvPr>
        </p:nvSpPr>
        <p:spPr/>
        <p:txBody>
          <a:bodyPr/>
          <a:lstStyle/>
          <a:p>
            <a:r>
              <a:rPr lang="en-GB" dirty="0" smtClean="0"/>
              <a:t>What are your main conclusions?</a:t>
            </a:r>
            <a:endParaRPr lang="en-GB"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References</a:t>
            </a:r>
            <a:endParaRPr lang="en-GB" dirty="0"/>
          </a:p>
        </p:txBody>
      </p:sp>
      <p:sp>
        <p:nvSpPr>
          <p:cNvPr id="3" name="Content Placeholder 2"/>
          <p:cNvSpPr>
            <a:spLocks noGrp="1"/>
          </p:cNvSpPr>
          <p:nvPr>
            <p:ph idx="1"/>
          </p:nvPr>
        </p:nvSpPr>
        <p:spPr/>
        <p:txBody>
          <a:bodyPr/>
          <a:lstStyle/>
          <a:p>
            <a:r>
              <a:rPr lang="en-GB" dirty="0" smtClean="0"/>
              <a:t>You need a well prepared list of references from good sources.  Make sure you follow the UoB reference styles (Harvard style)</a:t>
            </a:r>
          </a:p>
          <a:p>
            <a:endParaRPr lang="en-GB"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Technical appendices</a:t>
            </a:r>
            <a:endParaRPr lang="en-GB" dirty="0"/>
          </a:p>
        </p:txBody>
      </p:sp>
      <p:sp>
        <p:nvSpPr>
          <p:cNvPr id="3" name="Content Placeholder 2"/>
          <p:cNvSpPr>
            <a:spLocks noGrp="1"/>
          </p:cNvSpPr>
          <p:nvPr>
            <p:ph idx="1"/>
          </p:nvPr>
        </p:nvSpPr>
        <p:spPr/>
        <p:txBody>
          <a:bodyPr/>
          <a:lstStyle/>
          <a:p>
            <a:r>
              <a:rPr lang="en-GB" dirty="0" smtClean="0"/>
              <a:t>If you have extensive code or detailed design material then this can go here.  Make sure that your new code is clearly identifiable (used colour coding or similar)</a:t>
            </a:r>
            <a:endParaRPr lang="en-GB"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Plagiarism </a:t>
            </a:r>
            <a:endParaRPr lang="en-GB" dirty="0"/>
          </a:p>
        </p:txBody>
      </p:sp>
      <p:sp>
        <p:nvSpPr>
          <p:cNvPr id="3" name="Content Placeholder 2"/>
          <p:cNvSpPr>
            <a:spLocks noGrp="1"/>
          </p:cNvSpPr>
          <p:nvPr>
            <p:ph idx="1"/>
          </p:nvPr>
        </p:nvSpPr>
        <p:spPr/>
        <p:txBody>
          <a:bodyPr>
            <a:normAutofit lnSpcReduction="10000"/>
          </a:bodyPr>
          <a:lstStyle/>
          <a:p>
            <a:r>
              <a:rPr lang="en-GB" dirty="0" smtClean="0"/>
              <a:t>Make sure you understand the rules for this.</a:t>
            </a:r>
          </a:p>
          <a:p>
            <a:endParaRPr lang="en-GB" dirty="0"/>
          </a:p>
          <a:p>
            <a:r>
              <a:rPr lang="en-GB" dirty="0" smtClean="0"/>
              <a:t>Do not copy large chunks of text from other people’s work unless you correctly quote them.  If you are using figures from papers or other sources – then each figure needs a full reference.  </a:t>
            </a:r>
          </a:p>
          <a:p>
            <a:endParaRPr lang="en-GB" dirty="0"/>
          </a:p>
          <a:p>
            <a:r>
              <a:rPr lang="en-GB" dirty="0" smtClean="0"/>
              <a:t>Your work will be put through </a:t>
            </a:r>
            <a:r>
              <a:rPr lang="en-GB" dirty="0" err="1" smtClean="0"/>
              <a:t>turnitin</a:t>
            </a:r>
            <a:r>
              <a:rPr lang="en-GB" dirty="0"/>
              <a:t>.</a:t>
            </a:r>
            <a:endParaRPr lang="en-GB" dirty="0" smtClean="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Questions</a:t>
            </a:r>
            <a:endParaRPr lang="en-GB" dirty="0"/>
          </a:p>
        </p:txBody>
      </p:sp>
      <p:sp>
        <p:nvSpPr>
          <p:cNvPr id="3" name="Content Placeholder 2"/>
          <p:cNvSpPr>
            <a:spLocks noGrp="1"/>
          </p:cNvSpPr>
          <p:nvPr>
            <p:ph idx="1"/>
          </p:nvPr>
        </p:nvSpPr>
        <p:spPr/>
        <p:txBody>
          <a:bodyPr/>
          <a:lstStyle/>
          <a:p>
            <a:endParaRPr lang="en-GB"/>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Outline</a:t>
            </a:r>
            <a:endParaRPr lang="en-GB" dirty="0"/>
          </a:p>
        </p:txBody>
      </p:sp>
      <p:sp>
        <p:nvSpPr>
          <p:cNvPr id="3" name="Content Placeholder 2"/>
          <p:cNvSpPr>
            <a:spLocks noGrp="1"/>
          </p:cNvSpPr>
          <p:nvPr>
            <p:ph idx="1"/>
          </p:nvPr>
        </p:nvSpPr>
        <p:spPr/>
        <p:txBody>
          <a:bodyPr/>
          <a:lstStyle/>
          <a:p>
            <a:r>
              <a:rPr lang="en-GB" dirty="0" smtClean="0"/>
              <a:t>You should all be focusing on your report now</a:t>
            </a:r>
          </a:p>
          <a:p>
            <a:r>
              <a:rPr lang="en-GB" dirty="0" smtClean="0"/>
              <a:t>Some guidance on the report structure</a:t>
            </a:r>
          </a:p>
          <a:p>
            <a:r>
              <a:rPr lang="en-GB" dirty="0" smtClean="0"/>
              <a:t>Q&amp;A session</a:t>
            </a:r>
            <a:endParaRPr lang="en-GB"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Report Structure</a:t>
            </a:r>
            <a:endParaRPr lang="en-GB" dirty="0"/>
          </a:p>
        </p:txBody>
      </p:sp>
      <p:sp>
        <p:nvSpPr>
          <p:cNvPr id="3" name="Content Placeholder 2"/>
          <p:cNvSpPr>
            <a:spLocks noGrp="1"/>
          </p:cNvSpPr>
          <p:nvPr>
            <p:ph idx="1"/>
          </p:nvPr>
        </p:nvSpPr>
        <p:spPr/>
        <p:txBody>
          <a:bodyPr/>
          <a:lstStyle/>
          <a:p>
            <a:r>
              <a:rPr lang="en-GB" dirty="0" smtClean="0"/>
              <a:t>Should have already discussed this with your supervisor.</a:t>
            </a:r>
          </a:p>
          <a:p>
            <a:r>
              <a:rPr lang="en-GB" dirty="0" smtClean="0"/>
              <a:t>Take guidance from existing reports on WEBCT and other sources</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Abstract</a:t>
            </a:r>
            <a:endParaRPr lang="en-GB" dirty="0"/>
          </a:p>
        </p:txBody>
      </p:sp>
      <p:sp>
        <p:nvSpPr>
          <p:cNvPr id="3" name="Content Placeholder 2"/>
          <p:cNvSpPr>
            <a:spLocks noGrp="1"/>
          </p:cNvSpPr>
          <p:nvPr>
            <p:ph idx="1"/>
          </p:nvPr>
        </p:nvSpPr>
        <p:spPr/>
        <p:txBody>
          <a:bodyPr/>
          <a:lstStyle/>
          <a:p>
            <a:r>
              <a:rPr lang="en-GB" dirty="0" smtClean="0"/>
              <a:t>The abstract is a short (1 page) summary of your entire project.  It is a stand alone piece of writing and should tell the reader:</a:t>
            </a:r>
          </a:p>
          <a:p>
            <a:r>
              <a:rPr lang="en-GB" dirty="0" smtClean="0"/>
              <a:t>The hypothesis, the aims and objectives, the methods used, the results and key findings, and the overall conclusions from your work</a:t>
            </a:r>
            <a:endParaRPr lang="en-GB"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Tables etc</a:t>
            </a:r>
            <a:endParaRPr lang="en-GB" dirty="0"/>
          </a:p>
        </p:txBody>
      </p:sp>
      <p:sp>
        <p:nvSpPr>
          <p:cNvPr id="3" name="Content Placeholder 2"/>
          <p:cNvSpPr>
            <a:spLocks noGrp="1"/>
          </p:cNvSpPr>
          <p:nvPr>
            <p:ph idx="1"/>
          </p:nvPr>
        </p:nvSpPr>
        <p:spPr/>
        <p:txBody>
          <a:bodyPr/>
          <a:lstStyle/>
          <a:p>
            <a:r>
              <a:rPr lang="en-GB" dirty="0" smtClean="0"/>
              <a:t>You need:</a:t>
            </a:r>
          </a:p>
          <a:p>
            <a:pPr lvl="1"/>
            <a:r>
              <a:rPr lang="en-GB" dirty="0" smtClean="0"/>
              <a:t>Table of contents</a:t>
            </a:r>
          </a:p>
          <a:p>
            <a:pPr lvl="1"/>
            <a:r>
              <a:rPr lang="en-GB" dirty="0" smtClean="0"/>
              <a:t>List of tables</a:t>
            </a:r>
          </a:p>
          <a:p>
            <a:pPr lvl="1"/>
            <a:r>
              <a:rPr lang="en-GB" dirty="0" smtClean="0"/>
              <a:t>List of figures</a:t>
            </a:r>
          </a:p>
          <a:p>
            <a:pPr lvl="1"/>
            <a:r>
              <a:rPr lang="en-GB" dirty="0" smtClean="0"/>
              <a:t>Abbreviations</a:t>
            </a:r>
          </a:p>
          <a:p>
            <a:pPr lvl="1">
              <a:buNone/>
            </a:pPr>
            <a:endParaRPr lang="en-GB"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Introduction chapter (2-5 pages)</a:t>
            </a:r>
            <a:endParaRPr lang="en-GB" dirty="0"/>
          </a:p>
        </p:txBody>
      </p:sp>
      <p:sp>
        <p:nvSpPr>
          <p:cNvPr id="3" name="Content Placeholder 2"/>
          <p:cNvSpPr>
            <a:spLocks noGrp="1"/>
          </p:cNvSpPr>
          <p:nvPr>
            <p:ph idx="1"/>
          </p:nvPr>
        </p:nvSpPr>
        <p:spPr/>
        <p:txBody>
          <a:bodyPr/>
          <a:lstStyle/>
          <a:p>
            <a:r>
              <a:rPr lang="en-GB" dirty="0" smtClean="0"/>
              <a:t>This chapter should describe the scope of work, the research hypothesis, an overview of your methods, and introduce the reader to the rest of the report</a:t>
            </a:r>
          </a:p>
          <a:p>
            <a:endParaRPr lang="en-GB" dirty="0"/>
          </a:p>
          <a:p>
            <a:pPr>
              <a:buNone/>
            </a:pPr>
            <a:endParaRPr lang="en-GB"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Literature and general background (about 10 pages)</a:t>
            </a:r>
            <a:endParaRPr lang="en-GB" dirty="0"/>
          </a:p>
        </p:txBody>
      </p:sp>
      <p:sp>
        <p:nvSpPr>
          <p:cNvPr id="3" name="Content Placeholder 2"/>
          <p:cNvSpPr>
            <a:spLocks noGrp="1"/>
          </p:cNvSpPr>
          <p:nvPr>
            <p:ph idx="1"/>
          </p:nvPr>
        </p:nvSpPr>
        <p:spPr/>
        <p:txBody>
          <a:bodyPr/>
          <a:lstStyle/>
          <a:p>
            <a:r>
              <a:rPr lang="en-GB" dirty="0" smtClean="0"/>
              <a:t>This/these chapters need(s) to review the general literature in the area of your project.  This should not be reproduced from a text book and should not be a basic tutorial – but rather it should frame your work in the context of what other people have done before.  You should have 20-50 references to high quality IET/IEEE or other publications</a:t>
            </a:r>
            <a:endParaRPr lang="en-GB"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Next chapters need to describe the work you have done (20-40 pages)</a:t>
            </a:r>
            <a:endParaRPr lang="en-GB" dirty="0"/>
          </a:p>
        </p:txBody>
      </p:sp>
      <p:sp>
        <p:nvSpPr>
          <p:cNvPr id="3" name="Content Placeholder 2"/>
          <p:cNvSpPr>
            <a:spLocks noGrp="1"/>
          </p:cNvSpPr>
          <p:nvPr>
            <p:ph idx="1"/>
          </p:nvPr>
        </p:nvSpPr>
        <p:spPr/>
        <p:txBody>
          <a:bodyPr/>
          <a:lstStyle/>
          <a:p>
            <a:r>
              <a:rPr lang="en-GB" dirty="0" smtClean="0"/>
              <a:t>You may have made something or written code etc.  These chapters need to describe in detail the work involved and explain what you have done.  This is the part of the report where the assessors will be looking for evidence that you have spent ~600 hours of effort.</a:t>
            </a:r>
            <a:endParaRPr lang="en-GB"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Results and key findings (5-15 pages)</a:t>
            </a:r>
            <a:endParaRPr lang="en-GB" dirty="0"/>
          </a:p>
        </p:txBody>
      </p:sp>
      <p:sp>
        <p:nvSpPr>
          <p:cNvPr id="3" name="Content Placeholder 2"/>
          <p:cNvSpPr>
            <a:spLocks noGrp="1"/>
          </p:cNvSpPr>
          <p:nvPr>
            <p:ph idx="1"/>
          </p:nvPr>
        </p:nvSpPr>
        <p:spPr/>
        <p:txBody>
          <a:bodyPr/>
          <a:lstStyle/>
          <a:p>
            <a:r>
              <a:rPr lang="en-GB" dirty="0" smtClean="0"/>
              <a:t>You need to present your results and key findings and relate them back to your research hypothesis.  Do your findings support your research hypothesis or not.  </a:t>
            </a:r>
            <a:endParaRPr lang="en-GB"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94</TotalTime>
  <Words>447</Words>
  <Application>Microsoft Office PowerPoint</Application>
  <PresentationFormat>On-screen Show (4:3)</PresentationFormat>
  <Paragraphs>38</Paragraphs>
  <Slides>14</Slides>
  <Notes>0</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Office Theme</vt:lpstr>
      <vt:lpstr>MSc project report Q&amp;A session</vt:lpstr>
      <vt:lpstr>Outline</vt:lpstr>
      <vt:lpstr>Report Structure</vt:lpstr>
      <vt:lpstr>Abstract</vt:lpstr>
      <vt:lpstr>Tables etc</vt:lpstr>
      <vt:lpstr>Introduction chapter (2-5 pages)</vt:lpstr>
      <vt:lpstr>Literature and general background (about 10 pages)</vt:lpstr>
      <vt:lpstr>Next chapters need to describe the work you have done (20-40 pages)</vt:lpstr>
      <vt:lpstr>Results and key findings (5-15 pages)</vt:lpstr>
      <vt:lpstr>Conclusions (2-4 pages)</vt:lpstr>
      <vt:lpstr>References</vt:lpstr>
      <vt:lpstr>Technical appendices</vt:lpstr>
      <vt:lpstr>Plagiarism </vt:lpstr>
      <vt:lpstr>Questions</vt:lpstr>
    </vt:vector>
  </TitlesOfParts>
  <Company>College of EPS</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MSc project report Q&amp;A session</dc:title>
  <dc:creator>Hillmansen</dc:creator>
  <cp:lastModifiedBy>Hillmansen</cp:lastModifiedBy>
  <cp:revision>1</cp:revision>
  <dcterms:created xsi:type="dcterms:W3CDTF">2013-08-29T09:33:37Z</dcterms:created>
  <dcterms:modified xsi:type="dcterms:W3CDTF">2013-08-29T11:08:20Z</dcterms:modified>
</cp:coreProperties>
</file>