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2" r:id="rId9"/>
    <p:sldId id="275" r:id="rId10"/>
    <p:sldId id="276" r:id="rId11"/>
    <p:sldId id="278" r:id="rId12"/>
    <p:sldId id="279" r:id="rId13"/>
    <p:sldId id="274" r:id="rId14"/>
    <p:sldId id="277" r:id="rId15"/>
    <p:sldId id="273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1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EEE6F-6088-44D7-9135-52A71DAA5F71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6ACA6-0BCD-4783-8EC5-666F05DC7B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17878F-47F6-421A-BE0C-891AE970F65B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AC57E2-D9BE-4175-8866-AB4B55C33292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8E05F9-4680-499B-97DD-3AE270FB2AE2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C25E64-F537-4908-8C68-8058BB740D3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EFFBAD-D161-4959-B5EE-6C76A15C7AF0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72CACE-A698-4026-9215-3B65523F0DCD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96F294-8AD5-4BCA-9241-3F22B4626DC4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D1DB6A-DB2D-4BAD-8386-297FE2E7C085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b_midbl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1588"/>
            <a:ext cx="9150350" cy="6861176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8025" y="2565400"/>
            <a:ext cx="5218113" cy="19081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62600"/>
            <a:ext cx="8456613" cy="1065213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5613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5613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wm-blu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-1588"/>
            <a:ext cx="9148763" cy="686276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5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o"/>
        <a:defRPr sz="2800" b="1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 b="1">
          <a:solidFill>
            <a:srgbClr val="D9D9D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o"/>
        <a:defRPr sz="2800" b="1">
          <a:solidFill>
            <a:srgbClr val="D9D9D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Char char="–"/>
        <a:defRPr sz="2800" b="1">
          <a:solidFill>
            <a:srgbClr val="D9D9D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Throwing Teddy Bears Off The Roof</a:t>
            </a:r>
            <a:br>
              <a:rPr lang="en-US" b="1" dirty="0" smtClean="0"/>
            </a:br>
            <a:r>
              <a:rPr lang="en-US" sz="2800" dirty="0" smtClean="0"/>
              <a:t>EE3GP Group Project</a:t>
            </a:r>
            <a:br>
              <a:rPr lang="en-US" sz="2800" dirty="0" smtClean="0"/>
            </a:br>
            <a:r>
              <a:rPr lang="en-US" sz="2000" dirty="0" smtClean="0"/>
              <a:t>30 credit compulsory module (MEng 3 only)</a:t>
            </a:r>
            <a:endParaRPr lang="en-US" sz="2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b="0" dirty="0" smtClean="0"/>
              <a:t>Coordinator: Dr Costas Constantinou</a:t>
            </a:r>
          </a:p>
          <a:p>
            <a:r>
              <a:rPr lang="en-GB" b="0" dirty="0" smtClean="0"/>
              <a:t>Supervisors: Dr Costas Constantinou and Mr Phil Atkins</a:t>
            </a: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Throwing Teddy Bears off the Roof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b="0" dirty="0" smtClean="0"/>
              <a:t>You are required to design, prototype and demonstrate a system comprising</a:t>
            </a:r>
          </a:p>
          <a:p>
            <a:pPr lvl="1"/>
            <a:r>
              <a:rPr lang="en-GB" sz="2400" b="0" dirty="0" smtClean="0"/>
              <a:t>a launch subsystem that can be operated by a member of staff on your group’s behalf on the roof of the </a:t>
            </a:r>
            <a:r>
              <a:rPr lang="en-GB" sz="2400" b="0" dirty="0" err="1" smtClean="0"/>
              <a:t>Gisbert</a:t>
            </a:r>
            <a:r>
              <a:rPr lang="en-GB" sz="2400" b="0" dirty="0" smtClean="0"/>
              <a:t> </a:t>
            </a:r>
            <a:r>
              <a:rPr lang="en-GB" sz="2400" b="0" dirty="0" err="1" smtClean="0"/>
              <a:t>Kapp</a:t>
            </a:r>
            <a:r>
              <a:rPr lang="en-GB" sz="2400" b="0" dirty="0" smtClean="0"/>
              <a:t> building,</a:t>
            </a:r>
          </a:p>
          <a:p>
            <a:pPr lvl="1"/>
            <a:r>
              <a:rPr lang="en-GB" sz="2400" b="0" dirty="0" smtClean="0"/>
              <a:t>an autonomously steerable “flying” teddy bear (max. descend speed of 1 m/s), and</a:t>
            </a:r>
          </a:p>
          <a:p>
            <a:pPr lvl="1"/>
            <a:r>
              <a:rPr lang="en-GB" sz="2400" b="0" dirty="0" smtClean="0"/>
              <a:t>a homing signal subsystem surrounding a target of 1 m in diameter on the ground</a:t>
            </a:r>
          </a:p>
          <a:p>
            <a:r>
              <a:rPr lang="en-GB" sz="2400" b="0" dirty="0" smtClean="0"/>
              <a:t>No other information will be given to you</a:t>
            </a:r>
            <a:endParaRPr lang="en-GB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Throwing Teddy Bears off the Roof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400" b="0" dirty="0" smtClean="0"/>
              <a:t>The </a:t>
            </a:r>
            <a:r>
              <a:rPr lang="en-GB" sz="2400" b="0" dirty="0" smtClean="0"/>
              <a:t>launch subsystem must be:</a:t>
            </a:r>
          </a:p>
          <a:p>
            <a:pPr lvl="1"/>
            <a:r>
              <a:rPr lang="en-GB" sz="1800" b="0" dirty="0" smtClean="0"/>
              <a:t>100% safe to operate</a:t>
            </a:r>
          </a:p>
          <a:p>
            <a:pPr lvl="1"/>
            <a:r>
              <a:rPr lang="en-GB" sz="1800" b="0" dirty="0" smtClean="0"/>
              <a:t>sufficiently lightweight and compact for one person to carry (i.e. weigh no more than 10 kg and its dimensions should not exceed 30 cm x 30 cm x 200 cm); the assessors are likely to be more impressed by light-weight solutions</a:t>
            </a:r>
          </a:p>
          <a:p>
            <a:pPr lvl="1"/>
            <a:r>
              <a:rPr lang="en-GB" sz="1800" b="0" dirty="0" smtClean="0"/>
              <a:t>capable of being operated by a person standing at least 60 cm away from the roof railings</a:t>
            </a:r>
          </a:p>
          <a:p>
            <a:pPr lvl="1"/>
            <a:r>
              <a:rPr lang="en-GB" sz="1800" b="0" dirty="0" smtClean="0"/>
              <a:t>operated without the need for accurate pointing at a particular direction</a:t>
            </a:r>
          </a:p>
          <a:p>
            <a:pPr lvl="1"/>
            <a:r>
              <a:rPr lang="en-GB" sz="1800" b="0" dirty="0" smtClean="0"/>
              <a:t>operated through the push of a simple </a:t>
            </a:r>
            <a:r>
              <a:rPr lang="en-GB" sz="1800" b="0" dirty="0" smtClean="0"/>
              <a:t>button</a:t>
            </a:r>
            <a:endParaRPr lang="en-GB" sz="18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Throwing Teddy Bears off the Roof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GB" sz="2400" b="0" dirty="0" smtClean="0"/>
              <a:t>The </a:t>
            </a:r>
            <a:r>
              <a:rPr lang="en-GB" sz="2400" b="0" dirty="0" smtClean="0"/>
              <a:t>teddy bear must be:</a:t>
            </a:r>
          </a:p>
          <a:p>
            <a:pPr lvl="1">
              <a:spcBef>
                <a:spcPts val="0"/>
              </a:spcBef>
            </a:pPr>
            <a:r>
              <a:rPr lang="en-GB" sz="1800" b="0" dirty="0" smtClean="0"/>
              <a:t>autonomous</a:t>
            </a:r>
          </a:p>
          <a:p>
            <a:pPr lvl="1">
              <a:spcBef>
                <a:spcPts val="0"/>
              </a:spcBef>
            </a:pPr>
            <a:r>
              <a:rPr lang="en-GB" sz="1800" b="0" dirty="0" smtClean="0"/>
              <a:t>capable of landing on the target without suffering damage over repeated launches</a:t>
            </a:r>
          </a:p>
          <a:p>
            <a:pPr lvl="1">
              <a:spcBef>
                <a:spcPts val="0"/>
              </a:spcBef>
            </a:pPr>
            <a:r>
              <a:rPr lang="en-GB" sz="1800" b="0" dirty="0" smtClean="0"/>
              <a:t>capable of being remotely put into an emergency “landing” mode to ensure that in the event of strong wind gusts it does not drift outside a predetermined cordoned off area at the back of the </a:t>
            </a:r>
            <a:r>
              <a:rPr lang="en-GB" sz="1800" b="0" dirty="0" err="1" smtClean="0"/>
              <a:t>Gisbert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Kapp</a:t>
            </a:r>
            <a:r>
              <a:rPr lang="en-GB" sz="1800" b="0" dirty="0" smtClean="0"/>
              <a:t> building and presenting a risk of colliding with any humans or objects</a:t>
            </a:r>
          </a:p>
          <a:p>
            <a:pPr lvl="1">
              <a:spcBef>
                <a:spcPts val="0"/>
              </a:spcBef>
            </a:pPr>
            <a:r>
              <a:rPr lang="en-GB" sz="1800" b="0" dirty="0" smtClean="0"/>
              <a:t>limited in the maximum terminal-velocity it can reach to 1 ms</a:t>
            </a:r>
            <a:r>
              <a:rPr lang="en-GB" sz="1800" b="0" baseline="30000" dirty="0" smtClean="0"/>
              <a:t>–1</a:t>
            </a:r>
            <a:r>
              <a:rPr lang="en-GB" sz="1800" b="0" dirty="0" smtClean="0"/>
              <a:t> and this value may only be exceeded in the first 2m of descent following launch</a:t>
            </a:r>
          </a:p>
          <a:p>
            <a:pPr lvl="0">
              <a:spcBef>
                <a:spcPts val="0"/>
              </a:spcBef>
            </a:pPr>
            <a:r>
              <a:rPr lang="en-GB" sz="2400" b="0" dirty="0" smtClean="0"/>
              <a:t>The homing signal subsystem must be:</a:t>
            </a:r>
          </a:p>
          <a:p>
            <a:pPr lvl="1">
              <a:spcBef>
                <a:spcPts val="0"/>
              </a:spcBef>
            </a:pPr>
            <a:r>
              <a:rPr lang="en-GB" sz="1800" b="0" dirty="0" smtClean="0"/>
              <a:t>wireless or passive</a:t>
            </a:r>
          </a:p>
          <a:p>
            <a:pPr lvl="1">
              <a:spcBef>
                <a:spcPts val="0"/>
              </a:spcBef>
            </a:pPr>
            <a:r>
              <a:rPr lang="en-GB" sz="1800" b="0" dirty="0" smtClean="0"/>
              <a:t>battery </a:t>
            </a:r>
            <a:r>
              <a:rPr lang="en-GB" sz="1800" b="0" dirty="0" smtClean="0"/>
              <a:t>powered</a:t>
            </a:r>
            <a:endParaRPr lang="en-GB" sz="18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teams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177281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Group A: Supervisor PRA</a:t>
            </a:r>
            <a:endParaRPr lang="en-GB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835696" y="2492896"/>
          <a:ext cx="5616624" cy="259588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702532"/>
                <a:gridCol w="2753852"/>
                <a:gridCol w="216024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Title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Surname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Initial(s)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Mr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Aleem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R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Mr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Bagherigolroodbari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A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/>
                        <a:t>Mr</a:t>
                      </a:r>
                      <a:endParaRPr lang="en-GB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Hosseini Sohi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/>
                        <a:t>SA</a:t>
                      </a:r>
                      <a:endParaRPr lang="en-GB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Mr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Jahanian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H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Mr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Mahari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M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Mr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/>
                        <a:t>Sperin</a:t>
                      </a:r>
                      <a:endParaRPr lang="en-GB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/>
                        <a:t>K</a:t>
                      </a:r>
                      <a:endParaRPr lang="en-GB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teams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177281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Group </a:t>
            </a:r>
            <a:r>
              <a:rPr lang="en-GB" sz="2000" dirty="0" smtClean="0"/>
              <a:t>B: </a:t>
            </a:r>
            <a:r>
              <a:rPr lang="en-GB" sz="2000" dirty="0" smtClean="0"/>
              <a:t>Supervisor </a:t>
            </a:r>
            <a:r>
              <a:rPr lang="en-GB" sz="2000" dirty="0" smtClean="0"/>
              <a:t>CCC</a:t>
            </a:r>
            <a:endParaRPr lang="en-GB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835696" y="2492896"/>
          <a:ext cx="5400600" cy="259588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675511"/>
                <a:gridCol w="3140913"/>
                <a:gridCol w="1584176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Title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Surname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bg1"/>
                          </a:solidFill>
                        </a:rPr>
                        <a:t>Initial(s)</a:t>
                      </a:r>
                      <a:endParaRPr lang="en-GB" sz="18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Mr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Amar</a:t>
                      </a:r>
                      <a:endParaRPr lang="en-GB" sz="20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</a:p>
                  </a:txBody>
                  <a:tcPr marL="19050" marR="1905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Ms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Baharali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</a:t>
                      </a:r>
                    </a:p>
                  </a:txBody>
                  <a:tcPr marL="19050" marR="1905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Mr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Lewis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</a:p>
                  </a:txBody>
                  <a:tcPr marL="19050" marR="1905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Mr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Mashhadi Hossein Khabaz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</a:t>
                      </a:r>
                    </a:p>
                  </a:txBody>
                  <a:tcPr marL="19050" marR="1905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Mr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Moaz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</a:t>
                      </a:r>
                    </a:p>
                  </a:txBody>
                  <a:tcPr marL="19050" marR="1905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Mr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Willetts</a:t>
                      </a: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Good luck!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Aims &amp; Objectives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Hard science; no spoon-feeding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Advantages &amp; disadvantages of group working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Mature from a group into a team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Develop initiative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both the task and process are only very loosely defined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Introduce essential new skills not covered elsewhere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research skills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using data books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using new microprocessors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etc.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Learn to search for information in libraries &amp; other repositories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0" dirty="0" smtClean="0"/>
              <a:t>distinguishing between reliable and unreliable sources of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Academia </a:t>
            </a:r>
            <a:r>
              <a:rPr lang="en-GB" i="1" smtClean="0"/>
              <a:t>vs.</a:t>
            </a:r>
            <a:r>
              <a:rPr lang="en-GB" smtClean="0"/>
              <a:t> “real world”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GB" sz="2400" b="0" dirty="0" smtClean="0"/>
              <a:t>GP reflects real-world job experience for engineers</a:t>
            </a:r>
          </a:p>
          <a:p>
            <a:pPr lvl="1" eaLnBrk="1" hangingPunct="1"/>
            <a:r>
              <a:rPr lang="en-GB" sz="2000" b="0" dirty="0" smtClean="0"/>
              <a:t>No on choice on who is in “your” group</a:t>
            </a:r>
          </a:p>
          <a:p>
            <a:pPr lvl="1" eaLnBrk="1" hangingPunct="1"/>
            <a:r>
              <a:rPr lang="en-GB" sz="2000" b="0" dirty="0" smtClean="0"/>
              <a:t>Failure of social dynamics (e.g. finger-pointing, finding scapegoats, etc.) = failure of group project (&amp; whole degree)</a:t>
            </a:r>
          </a:p>
          <a:p>
            <a:pPr lvl="1" eaLnBrk="1" hangingPunct="1"/>
            <a:r>
              <a:rPr lang="en-GB" sz="2000" b="0" dirty="0" smtClean="0"/>
              <a:t>You have to work to a budget</a:t>
            </a:r>
          </a:p>
          <a:p>
            <a:pPr lvl="1" eaLnBrk="1" hangingPunct="1"/>
            <a:r>
              <a:rPr lang="en-GB" sz="2000" b="0" dirty="0" smtClean="0"/>
              <a:t>You have to work to deadlines</a:t>
            </a:r>
          </a:p>
          <a:p>
            <a:pPr lvl="1" eaLnBrk="1" hangingPunct="1"/>
            <a:r>
              <a:rPr lang="en-GB" sz="2000" b="0" dirty="0" smtClean="0"/>
              <a:t>“It works” is not good enough – your product will have to compete with others</a:t>
            </a:r>
          </a:p>
          <a:p>
            <a:pPr lvl="1" eaLnBrk="1" hangingPunct="1"/>
            <a:r>
              <a:rPr lang="en-GB" sz="2000" b="0" dirty="0" smtClean="0"/>
              <a:t>You have to deal with a “customer” who knows what he wants but won’t pin in down to a specification</a:t>
            </a:r>
          </a:p>
          <a:p>
            <a:pPr eaLnBrk="1" hangingPunct="1"/>
            <a:r>
              <a:rPr lang="en-GB" sz="2400" b="0" dirty="0" smtClean="0"/>
              <a:t>Performance criteria same as those applied to professional engineers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Useful information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b="0" dirty="0" smtClean="0"/>
              <a:t>Your laboratory is in room N.216 (UG project laboratory)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0" dirty="0" smtClean="0"/>
              <a:t>hot-benched, no specialised hardware and software provided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0" dirty="0" smtClean="0"/>
              <a:t>Budget of </a:t>
            </a:r>
            <a:r>
              <a:rPr lang="en-GB" sz="2800" b="0" smtClean="0"/>
              <a:t>£</a:t>
            </a:r>
            <a:r>
              <a:rPr lang="en-GB" sz="2800" b="0" smtClean="0"/>
              <a:t>1200 </a:t>
            </a:r>
            <a:r>
              <a:rPr lang="en-GB" sz="2800" b="0" dirty="0" smtClean="0"/>
              <a:t>per group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0" dirty="0" smtClean="0"/>
              <a:t>No other </a:t>
            </a:r>
            <a:r>
              <a:rPr lang="en-GB" sz="2800" b="0" i="1" dirty="0" smtClean="0"/>
              <a:t>useful</a:t>
            </a:r>
            <a:r>
              <a:rPr lang="en-GB" sz="2800" b="0" dirty="0" smtClean="0"/>
              <a:t> information!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Dates for your diary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472238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1</a:t>
            </a:r>
            <a:r>
              <a:rPr lang="en-GB" sz="2400" b="0" baseline="30000" dirty="0" smtClean="0"/>
              <a:t>st</a:t>
            </a:r>
            <a:r>
              <a:rPr lang="en-GB" sz="2400" b="0" dirty="0" smtClean="0"/>
              <a:t> field demonstration &amp; 1</a:t>
            </a:r>
            <a:r>
              <a:rPr lang="en-GB" sz="2400" b="0" baseline="30000" dirty="0" smtClean="0"/>
              <a:t>st</a:t>
            </a:r>
            <a:r>
              <a:rPr lang="en-GB" sz="2400" b="0" dirty="0" smtClean="0"/>
              <a:t> presentation </a:t>
            </a:r>
            <a:r>
              <a:rPr lang="en-GB" sz="2400" b="0" dirty="0" smtClean="0">
                <a:solidFill>
                  <a:srgbClr val="FFC000"/>
                </a:solidFill>
              </a:rPr>
              <a:t>Wed, 5 Dec 2012 (wk 11, autumn)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Interim group report + CVs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0" dirty="0" smtClean="0">
                <a:solidFill>
                  <a:srgbClr val="FF0000"/>
                </a:solidFill>
              </a:rPr>
              <a:t>	</a:t>
            </a:r>
            <a:r>
              <a:rPr lang="en-GB" sz="2400" b="0" dirty="0" smtClean="0">
                <a:solidFill>
                  <a:srgbClr val="FFC000"/>
                </a:solidFill>
              </a:rPr>
              <a:t>12 noon, Fri, 7 Dec 2012 (wk 11, autumn)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2</a:t>
            </a:r>
            <a:r>
              <a:rPr lang="en-GB" sz="2400" b="0" baseline="30000" dirty="0" smtClean="0"/>
              <a:t>nd</a:t>
            </a:r>
            <a:r>
              <a:rPr lang="en-GB" sz="2400" b="0" dirty="0" smtClean="0"/>
              <a:t> field demonstration &amp; 2</a:t>
            </a:r>
            <a:r>
              <a:rPr lang="en-GB" sz="2400" b="0" baseline="30000" dirty="0" smtClean="0"/>
              <a:t>nd</a:t>
            </a:r>
            <a:r>
              <a:rPr lang="en-GB" sz="2400" b="0" dirty="0" smtClean="0"/>
              <a:t> presentation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0" dirty="0" smtClean="0">
                <a:solidFill>
                  <a:srgbClr val="FF0000"/>
                </a:solidFill>
              </a:rPr>
              <a:t>	</a:t>
            </a:r>
            <a:r>
              <a:rPr lang="en-GB" sz="2400" b="0" dirty="0" smtClean="0">
                <a:solidFill>
                  <a:srgbClr val="FFC000"/>
                </a:solidFill>
              </a:rPr>
              <a:t>Wed, 20 Mar 2013 (wk 11, spring)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Final group report + CVs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0" dirty="0" smtClean="0">
                <a:solidFill>
                  <a:srgbClr val="FF0000"/>
                </a:solidFill>
              </a:rPr>
              <a:t>	</a:t>
            </a:r>
            <a:r>
              <a:rPr lang="en-GB" sz="2400" b="0" dirty="0" smtClean="0">
                <a:solidFill>
                  <a:srgbClr val="FFC000"/>
                </a:solidFill>
              </a:rPr>
              <a:t>12 noon, Mon, 8 Apr 2013 (wk 3, Easter)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Poster (project open day) + Mark apportionment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b="0" dirty="0" smtClean="0">
                <a:solidFill>
                  <a:srgbClr val="FFC000"/>
                </a:solidFill>
              </a:rPr>
              <a:t>	Thu</a:t>
            </a:r>
            <a:r>
              <a:rPr lang="en-GB" sz="2400" b="0" smtClean="0">
                <a:solidFill>
                  <a:srgbClr val="FFC000"/>
                </a:solidFill>
              </a:rPr>
              <a:t>, 25 </a:t>
            </a:r>
            <a:r>
              <a:rPr lang="en-GB" sz="2400" b="0" dirty="0" smtClean="0">
                <a:solidFill>
                  <a:srgbClr val="FFC000"/>
                </a:solidFill>
              </a:rPr>
              <a:t>April 2012 (wk 1, summer)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948488" y="1600200"/>
            <a:ext cx="173831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5%</a:t>
            </a:r>
          </a:p>
          <a:p>
            <a:pPr eaLnBrk="1" hangingPunct="1">
              <a:lnSpc>
                <a:spcPct val="80000"/>
              </a:lnSpc>
            </a:pPr>
            <a:endParaRPr lang="en-GB" sz="2400" b="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5%</a:t>
            </a:r>
          </a:p>
          <a:p>
            <a:pPr eaLnBrk="1" hangingPunct="1">
              <a:lnSpc>
                <a:spcPct val="80000"/>
              </a:lnSpc>
            </a:pPr>
            <a:endParaRPr lang="en-GB" sz="2400" b="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10+10%</a:t>
            </a:r>
          </a:p>
          <a:p>
            <a:pPr eaLnBrk="1" hangingPunct="1">
              <a:lnSpc>
                <a:spcPct val="80000"/>
              </a:lnSpc>
            </a:pPr>
            <a:endParaRPr lang="en-GB" sz="2400" b="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67.5%</a:t>
            </a:r>
          </a:p>
          <a:p>
            <a:pPr eaLnBrk="1" hangingPunct="1">
              <a:lnSpc>
                <a:spcPct val="80000"/>
              </a:lnSpc>
            </a:pPr>
            <a:endParaRPr lang="en-GB" sz="2400" b="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b="0" dirty="0" smtClean="0"/>
              <a:t>2.5% (peer)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Don’t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GB" sz="2800" b="0" dirty="0" smtClean="0"/>
              <a:t>Plagiarise</a:t>
            </a:r>
          </a:p>
          <a:p>
            <a:pPr eaLnBrk="1" hangingPunct="1"/>
            <a:r>
              <a:rPr lang="en-GB" sz="2800" b="0" dirty="0" smtClean="0"/>
              <a:t>Produce “hot air”</a:t>
            </a:r>
          </a:p>
          <a:p>
            <a:pPr eaLnBrk="1" hangingPunct="1"/>
            <a:r>
              <a:rPr lang="en-GB" sz="2800" b="0" dirty="0" smtClean="0"/>
              <a:t>Rely just on </a:t>
            </a:r>
            <a:r>
              <a:rPr lang="en-GB" sz="2800" b="0" dirty="0" err="1" smtClean="0"/>
              <a:t>powerpoint</a:t>
            </a:r>
            <a:r>
              <a:rPr lang="en-GB" sz="2800" b="0" dirty="0" smtClean="0"/>
              <a:t> for presentations</a:t>
            </a:r>
          </a:p>
          <a:p>
            <a:pPr eaLnBrk="1" hangingPunct="1"/>
            <a:r>
              <a:rPr lang="en-GB" sz="2800" b="0" dirty="0" smtClean="0"/>
              <a:t>Exceed submission page/word limits</a:t>
            </a:r>
          </a:p>
          <a:p>
            <a:pPr eaLnBrk="1" hangingPunct="1"/>
            <a:r>
              <a:rPr lang="en-GB" sz="2800" b="0" dirty="0" smtClean="0"/>
              <a:t>Submit late (–5% per day)</a:t>
            </a:r>
          </a:p>
          <a:p>
            <a:pPr eaLnBrk="1" hangingPunct="1"/>
            <a:r>
              <a:rPr lang="en-GB" sz="2800" b="0" dirty="0" smtClean="0"/>
              <a:t>Break any law:</a:t>
            </a:r>
          </a:p>
          <a:p>
            <a:pPr lvl="1" eaLnBrk="1" hangingPunct="1"/>
            <a:r>
              <a:rPr lang="en-GB" sz="2400" b="0" dirty="0" smtClean="0"/>
              <a:t>health and safety</a:t>
            </a:r>
          </a:p>
          <a:p>
            <a:pPr lvl="1" eaLnBrk="1" hangingPunct="1"/>
            <a:r>
              <a:rPr lang="en-GB" sz="2400" b="0" dirty="0" smtClean="0"/>
              <a:t>radio transmissions</a:t>
            </a:r>
          </a:p>
          <a:p>
            <a:pPr lvl="1" eaLnBrk="1" hangingPunct="1"/>
            <a:r>
              <a:rPr lang="en-GB" sz="2400" b="0" dirty="0" smtClean="0"/>
              <a:t>laws I haven’t thought of!</a:t>
            </a:r>
          </a:p>
          <a:p>
            <a:r>
              <a:rPr lang="en-GB" sz="2400" b="0" dirty="0" smtClean="0"/>
              <a:t>Comply with ethical review guidelines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Mark apportionment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b="0" dirty="0" smtClean="0"/>
              <a:t>Read Appendix C of the project handout very, very carefully indeed</a:t>
            </a:r>
          </a:p>
          <a:p>
            <a:pPr eaLnBrk="1" hangingPunct="1"/>
            <a:endParaRPr lang="en-GB" sz="2000" b="0" dirty="0" smtClean="0"/>
          </a:p>
          <a:p>
            <a:pPr eaLnBrk="1" hangingPunct="1"/>
            <a:r>
              <a:rPr lang="en-GB" sz="2400" b="0" dirty="0" smtClean="0"/>
              <a:t>Marks must be accompanied by justification of apportionment to be given to external examiners</a:t>
            </a:r>
          </a:p>
          <a:p>
            <a:pPr eaLnBrk="1" hangingPunct="1"/>
            <a:endParaRPr lang="en-GB" sz="2400" b="0" dirty="0" smtClean="0"/>
          </a:p>
          <a:p>
            <a:pPr eaLnBrk="1" hangingPunct="1"/>
            <a:r>
              <a:rPr lang="en-GB" sz="2400" b="0" dirty="0" smtClean="0"/>
              <a:t>If you decide to deviate significantly from the suggested procedure you must seek my approval for your scheme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Rules</a:t>
            </a:r>
          </a:p>
        </p:txBody>
      </p:sp>
      <p:sp>
        <p:nvSpPr>
          <p:cNvPr id="1126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200" b="0" dirty="0" smtClean="0"/>
              <a:t>Keep the entire exercise legal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Please respect university property and grounds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Keep radio transmissions compliant with UK spectrum usage laws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During outdoors work and/or demonstrations wear sensible shoes and clothing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Perform a real risk assessment and stop other members of your team from getting into trouble</a:t>
            </a:r>
            <a:endParaRPr lang="en-GB" sz="2200" b="0" dirty="0" smtClean="0"/>
          </a:p>
          <a:p>
            <a:pPr eaLnBrk="1" hangingPunct="1"/>
            <a:r>
              <a:rPr lang="en-US" sz="2200" b="0" dirty="0" smtClean="0"/>
              <a:t>No other rules at this stage, </a:t>
            </a:r>
            <a:r>
              <a:rPr lang="en-US" sz="2200" b="0" i="1" dirty="0" smtClean="0">
                <a:solidFill>
                  <a:srgbClr val="FFC000"/>
                </a:solidFill>
              </a:rPr>
              <a:t>but we reserve the right to make changes or add to these rules until noon of Friday week 2 of the Spring term</a:t>
            </a:r>
            <a:endParaRPr lang="en-GB" sz="2200" b="0" i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288" y="113184"/>
            <a:ext cx="5486400" cy="566738"/>
          </a:xfrm>
        </p:spPr>
        <p:txBody>
          <a:bodyPr/>
          <a:lstStyle/>
          <a:p>
            <a:pPr algn="ctr"/>
            <a:r>
              <a:rPr lang="en-GB" sz="3600" b="0" dirty="0" smtClean="0"/>
              <a:t>The 2012 – 2013 Project</a:t>
            </a:r>
          </a:p>
        </p:txBody>
      </p:sp>
      <p:pic>
        <p:nvPicPr>
          <p:cNvPr id="10" name="Picture Placeholder 9" descr="Gisbert Kapp Building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2452" r="12452"/>
          <a:stretch>
            <a:fillRect/>
          </a:stretch>
        </p:blipFill>
        <p:spPr>
          <a:xfrm>
            <a:off x="1312235" y="1057890"/>
            <a:ext cx="6446506" cy="4834880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792288" y="621199"/>
            <a:ext cx="5486400" cy="804862"/>
          </a:xfrm>
        </p:spPr>
        <p:txBody>
          <a:bodyPr/>
          <a:lstStyle/>
          <a:p>
            <a:pPr algn="ctr"/>
            <a:r>
              <a:rPr lang="en-GB" sz="2400" b="0" dirty="0" smtClean="0"/>
              <a:t>Throwing Teddy Bears off the Roof</a:t>
            </a:r>
            <a:endParaRPr lang="en-GB" sz="2400" b="0" dirty="0"/>
          </a:p>
        </p:txBody>
      </p:sp>
      <p:pic>
        <p:nvPicPr>
          <p:cNvPr id="1026" name="Picture 2" descr="C:\Users\constacc\AppData\Local\Microsoft\Windows\Temporary Internet Files\Content.IE5\ODF5M9AA\MC90028169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764704"/>
            <a:ext cx="788213" cy="985266"/>
          </a:xfrm>
          <a:prstGeom prst="rect">
            <a:avLst/>
          </a:prstGeom>
          <a:noFill/>
        </p:spPr>
      </p:pic>
      <p:pic>
        <p:nvPicPr>
          <p:cNvPr id="1027" name="Picture 3" descr="C:\Users\constacc\AppData\Local\Microsoft\Windows\Temporary Internet Files\Content.IE5\YK6Q0V22\MC90043961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5373216"/>
            <a:ext cx="842890" cy="3620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89313E-6 C -0.00591 0.01295 -0.01164 0.0266 -0.01737 0.04187 C -0.02309 0.0569 -0.03056 0.07332 -0.0349 0.09091 C -0.03924 0.10872 -0.04063 0.12861 -0.04306 0.14827 C -0.04549 0.16747 -0.04775 0.18945 -0.04948 0.20772 C -0.05122 0.226 -0.05174 0.23988 -0.05313 0.25908 C -0.05452 0.27851 -0.05643 0.3021 -0.05782 0.32431 C -0.05921 0.34651 -0.06025 0.37381 -0.06146 0.39278 C -0.06268 0.41175 -0.06407 0.42031 -0.06511 0.43881 C -0.06615 0.45732 -0.06719 0.48369 -0.06789 0.50497 C -0.06858 0.52648 -0.06945 0.55748 -0.0698 0.56835 " pathEditMode="relative" rAng="0" ptsTypes="aaaaaaaaa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D9D9D9"/>
      </a:dk1>
      <a:lt1>
        <a:srgbClr val="ECECEC"/>
      </a:lt1>
      <a:dk2>
        <a:srgbClr val="333333"/>
      </a:dk2>
      <a:lt2>
        <a:srgbClr val="99CCFF"/>
      </a:lt2>
      <a:accent1>
        <a:srgbClr val="333333"/>
      </a:accent1>
      <a:accent2>
        <a:srgbClr val="ECECEC"/>
      </a:accent2>
      <a:accent3>
        <a:srgbClr val="ADADAD"/>
      </a:accent3>
      <a:accent4>
        <a:srgbClr val="C9C9C9"/>
      </a:accent4>
      <a:accent5>
        <a:srgbClr val="ADADAD"/>
      </a:accent5>
      <a:accent6>
        <a:srgbClr val="D6D6D6"/>
      </a:accent6>
      <a:hlink>
        <a:srgbClr val="99CCFF"/>
      </a:hlink>
      <a:folHlink>
        <a:srgbClr val="CCE6FF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723</Words>
  <Application>Microsoft Office PowerPoint</Application>
  <PresentationFormat>On-screen Show (4:3)</PresentationFormat>
  <Paragraphs>152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Throwing Teddy Bears Off The Roof EE3GP Group Project 30 credit compulsory module (MEng 3 only)</vt:lpstr>
      <vt:lpstr>Aims &amp; Objectives</vt:lpstr>
      <vt:lpstr>Academia vs. “real world”</vt:lpstr>
      <vt:lpstr>Useful information</vt:lpstr>
      <vt:lpstr>Dates for your diary</vt:lpstr>
      <vt:lpstr>Don’t</vt:lpstr>
      <vt:lpstr>Mark apportionment</vt:lpstr>
      <vt:lpstr>Rules</vt:lpstr>
      <vt:lpstr>The 2012 – 2013 Project</vt:lpstr>
      <vt:lpstr>Throwing Teddy Bears off the Roof</vt:lpstr>
      <vt:lpstr>Throwing Teddy Bears off the Roof</vt:lpstr>
      <vt:lpstr>Throwing Teddy Bears off the Roof</vt:lpstr>
      <vt:lpstr>The teams</vt:lpstr>
      <vt:lpstr>The teams</vt:lpstr>
      <vt:lpstr>Good luck!</vt:lpstr>
    </vt:vector>
  </TitlesOfParts>
  <Company>The 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 and Publications</dc:creator>
  <cp:lastModifiedBy>Constantinou</cp:lastModifiedBy>
  <cp:revision>23</cp:revision>
  <dcterms:created xsi:type="dcterms:W3CDTF">2005-06-08T12:42:06Z</dcterms:created>
  <dcterms:modified xsi:type="dcterms:W3CDTF">2012-10-02T15:37:55Z</dcterms:modified>
</cp:coreProperties>
</file>