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1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b_midbl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1588"/>
            <a:ext cx="9150350" cy="6861176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8025" y="2565400"/>
            <a:ext cx="5218113" cy="19081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562600"/>
            <a:ext cx="8456613" cy="1065213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5613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5613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wm-blu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-1588"/>
            <a:ext cx="9148763" cy="686276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56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o"/>
        <a:defRPr sz="2800" b="1">
          <a:solidFill>
            <a:srgbClr val="D9D9D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 b="1">
          <a:solidFill>
            <a:srgbClr val="D9D9D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o"/>
        <a:defRPr sz="2800" b="1">
          <a:solidFill>
            <a:srgbClr val="D9D9D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Char char="–"/>
        <a:defRPr sz="2800" b="1">
          <a:solidFill>
            <a:srgbClr val="D9D9D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EE3GP Group Project</a:t>
            </a:r>
            <a:br>
              <a:rPr lang="en-US" dirty="0" smtClean="0"/>
            </a:br>
            <a:r>
              <a:rPr lang="en-US" sz="3200" dirty="0" smtClean="0"/>
              <a:t>30 credit compulsory module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MEng</a:t>
            </a:r>
            <a:r>
              <a:rPr lang="en-US" sz="3200" dirty="0" smtClean="0"/>
              <a:t> 3 only)</a:t>
            </a:r>
            <a:endParaRPr lang="en-US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0" dirty="0" smtClean="0"/>
              <a:t>Coordinator: Dr Costas Constantinou</a:t>
            </a:r>
          </a:p>
          <a:p>
            <a:r>
              <a:rPr lang="en-GB" b="0" dirty="0" smtClean="0"/>
              <a:t>Supervisors: </a:t>
            </a:r>
            <a:r>
              <a:rPr lang="en-GB" b="0" dirty="0" smtClean="0"/>
              <a:t>Mr Philip Atkins and Dr </a:t>
            </a:r>
            <a:r>
              <a:rPr lang="en-GB" b="0" dirty="0" smtClean="0"/>
              <a:t>Costas </a:t>
            </a:r>
            <a:r>
              <a:rPr lang="en-GB" b="0" dirty="0" smtClean="0"/>
              <a:t>Constantinou</a:t>
            </a:r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EE3GP Group Project</a:t>
            </a:r>
            <a:br>
              <a:rPr lang="en-GB" smtClean="0"/>
            </a:br>
            <a:r>
              <a:rPr lang="en-GB" smtClean="0"/>
              <a:t>MEng 3 only (Compulsory)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b="0" dirty="0" smtClean="0"/>
              <a:t>Years 1 and 2 are very prescriptive</a:t>
            </a:r>
          </a:p>
          <a:p>
            <a:r>
              <a:rPr lang="en-GB" sz="2400" b="0" dirty="0" smtClean="0"/>
              <a:t>Key skills to be developed in year 3:</a:t>
            </a:r>
          </a:p>
          <a:p>
            <a:pPr lvl="1"/>
            <a:r>
              <a:rPr lang="en-GB" sz="2400" b="0" dirty="0" smtClean="0"/>
              <a:t>Undertaking a programme of study where the </a:t>
            </a:r>
            <a:r>
              <a:rPr lang="en-GB" sz="2400" b="0" dirty="0" smtClean="0">
                <a:solidFill>
                  <a:srgbClr val="FFC000"/>
                </a:solidFill>
              </a:rPr>
              <a:t>task and process are only very loosely defined (if at all)</a:t>
            </a:r>
          </a:p>
          <a:p>
            <a:pPr lvl="1"/>
            <a:r>
              <a:rPr lang="en-GB" sz="2400" b="0" dirty="0" smtClean="0"/>
              <a:t>Responsibility for obtaining the necessary laboratory equipment, software and analytical models</a:t>
            </a:r>
          </a:p>
          <a:p>
            <a:pPr lvl="1"/>
            <a:r>
              <a:rPr lang="en-US" sz="2400" b="0" dirty="0" smtClean="0"/>
              <a:t>Group working skills</a:t>
            </a:r>
            <a:endParaRPr lang="en-GB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Aims of Group Project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0" dirty="0" smtClean="0"/>
              <a:t>To undertake some “hard science” without being spoon-fed</a:t>
            </a:r>
            <a:endParaRPr lang="en-GB" sz="2400" b="0" dirty="0" smtClean="0"/>
          </a:p>
          <a:p>
            <a:r>
              <a:rPr lang="en-US" sz="2400" b="0" dirty="0" smtClean="0"/>
              <a:t>To introduce research skills into the undergraduate curriculum</a:t>
            </a:r>
            <a:endParaRPr lang="en-GB" sz="2400" b="0" dirty="0" smtClean="0"/>
          </a:p>
          <a:p>
            <a:r>
              <a:rPr lang="en-US" sz="2400" b="0" dirty="0" smtClean="0"/>
              <a:t>To introduce a range of new skills that will not be covered elsewhere in the course in a non-prescriptive manner, e.g. using data books and new microprocessors</a:t>
            </a:r>
            <a:endParaRPr lang="en-GB" sz="2400" b="0" dirty="0" smtClean="0"/>
          </a:p>
          <a:p>
            <a:r>
              <a:rPr lang="en-US" sz="2400" b="0" dirty="0" smtClean="0"/>
              <a:t>To ensure that students have to search for information in libraries and other repositories of information</a:t>
            </a:r>
            <a:endParaRPr lang="en-GB" sz="2400" b="0" dirty="0" smtClean="0"/>
          </a:p>
          <a:p>
            <a:r>
              <a:rPr lang="en-US" sz="2400" b="0" dirty="0" smtClean="0"/>
              <a:t>To introduce you to the advantages and disadvantages of working as a group</a:t>
            </a:r>
            <a:endParaRPr lang="en-GB" sz="2400" b="0" dirty="0" smtClean="0"/>
          </a:p>
          <a:p>
            <a:r>
              <a:rPr lang="en-US" sz="2400" b="0" dirty="0" smtClean="0"/>
              <a:t>To develop by trial-and-error the skills required to transform a group into a team</a:t>
            </a:r>
            <a:endParaRPr lang="en-GB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Objective of Group Project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/>
              <a:t>You will have delivered something substantial and tangible</a:t>
            </a:r>
          </a:p>
          <a:p>
            <a:r>
              <a:rPr lang="en-US" sz="2400" b="0" dirty="0" smtClean="0"/>
              <a:t>By the end of the group project you experience what goes right and what goes wrong within a technical team</a:t>
            </a:r>
          </a:p>
          <a:p>
            <a:r>
              <a:rPr lang="en-US" sz="2400" b="0" dirty="0" smtClean="0"/>
              <a:t>Therefore, when you are aware of similar situations arising within your period of paid employment, you should have some idea about which techniques are appropriate for a given situation</a:t>
            </a:r>
            <a:endParaRPr lang="en-GB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of Group Project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dirty="0" smtClean="0"/>
              <a:t>1st Bench inspection/interrogation by project assessment team and other students – 5%</a:t>
            </a:r>
            <a:endParaRPr lang="en-GB" b="0" dirty="0" smtClean="0"/>
          </a:p>
          <a:p>
            <a:r>
              <a:rPr lang="en-US" b="0" dirty="0" smtClean="0"/>
              <a:t>Interim Group Report – 5%</a:t>
            </a:r>
            <a:endParaRPr lang="en-GB" b="0" dirty="0" smtClean="0"/>
          </a:p>
          <a:p>
            <a:r>
              <a:rPr lang="en-US" b="0" dirty="0" smtClean="0"/>
              <a:t>2nd Bench inspection/interrogation by project assessment team and other students – 20%</a:t>
            </a:r>
            <a:endParaRPr lang="en-GB" b="0" dirty="0" smtClean="0"/>
          </a:p>
          <a:p>
            <a:r>
              <a:rPr lang="en-US" b="0" dirty="0" smtClean="0"/>
              <a:t>Poster session on project open day (peer assessed) – 2.5%</a:t>
            </a:r>
            <a:endParaRPr lang="en-GB" b="0" dirty="0" smtClean="0"/>
          </a:p>
          <a:p>
            <a:r>
              <a:rPr lang="en-US" b="0" dirty="0" smtClean="0"/>
              <a:t>Final Group Report – 67.5%</a:t>
            </a:r>
          </a:p>
          <a:p>
            <a:r>
              <a:rPr lang="en-GB" b="0" dirty="0" smtClean="0"/>
              <a:t>A single group mark is awarded is divided by the group members among themselves (mark apportionment is moderated)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2288" y="113184"/>
            <a:ext cx="5486400" cy="566738"/>
          </a:xfrm>
        </p:spPr>
        <p:txBody>
          <a:bodyPr/>
          <a:lstStyle/>
          <a:p>
            <a:pPr algn="ctr"/>
            <a:r>
              <a:rPr lang="en-GB" sz="3600" b="0" dirty="0" smtClean="0"/>
              <a:t>The </a:t>
            </a:r>
            <a:r>
              <a:rPr lang="en-GB" sz="3600" b="0" dirty="0" smtClean="0"/>
              <a:t>2012 </a:t>
            </a:r>
            <a:r>
              <a:rPr lang="en-GB" sz="3600" b="0" dirty="0" smtClean="0"/>
              <a:t>– </a:t>
            </a:r>
            <a:r>
              <a:rPr lang="en-GB" sz="3600" b="0" dirty="0" smtClean="0"/>
              <a:t>2013 </a:t>
            </a:r>
            <a:r>
              <a:rPr lang="en-GB" sz="3600" b="0" dirty="0" smtClean="0"/>
              <a:t>Project</a:t>
            </a:r>
          </a:p>
        </p:txBody>
      </p:sp>
      <p:pic>
        <p:nvPicPr>
          <p:cNvPr id="10" name="Picture Placeholder 9" descr="Gisbert Kapp Building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2452" r="12452"/>
          <a:stretch>
            <a:fillRect/>
          </a:stretch>
        </p:blipFill>
        <p:spPr>
          <a:xfrm>
            <a:off x="1312235" y="1057890"/>
            <a:ext cx="6446506" cy="4834880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1792288" y="621199"/>
            <a:ext cx="5486400" cy="804862"/>
          </a:xfrm>
        </p:spPr>
        <p:txBody>
          <a:bodyPr/>
          <a:lstStyle/>
          <a:p>
            <a:pPr algn="ctr"/>
            <a:r>
              <a:rPr lang="en-GB" sz="2400" b="0" dirty="0" smtClean="0"/>
              <a:t>Throwing Teddy Bears </a:t>
            </a:r>
            <a:r>
              <a:rPr lang="en-GB" sz="2400" b="0" dirty="0" smtClean="0"/>
              <a:t>off the </a:t>
            </a:r>
            <a:r>
              <a:rPr lang="en-GB" sz="2400" b="0" dirty="0" smtClean="0"/>
              <a:t>Roof</a:t>
            </a:r>
            <a:endParaRPr lang="en-GB" sz="2400" b="0" dirty="0"/>
          </a:p>
        </p:txBody>
      </p:sp>
      <p:pic>
        <p:nvPicPr>
          <p:cNvPr id="1026" name="Picture 2" descr="C:\Users\constacc\AppData\Local\Microsoft\Windows\Temporary Internet Files\Content.IE5\ODF5M9AA\MC90028169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764704"/>
            <a:ext cx="788213" cy="985266"/>
          </a:xfrm>
          <a:prstGeom prst="rect">
            <a:avLst/>
          </a:prstGeom>
          <a:noFill/>
        </p:spPr>
      </p:pic>
      <p:pic>
        <p:nvPicPr>
          <p:cNvPr id="1027" name="Picture 3" descr="C:\Users\constacc\AppData\Local\Microsoft\Windows\Temporary Internet Files\Content.IE5\YK6Q0V22\MC90043961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5373216"/>
            <a:ext cx="842890" cy="3620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89313E-6 C -0.00591 0.01295 -0.01164 0.0266 -0.01737 0.04187 C -0.02309 0.0569 -0.03056 0.07332 -0.0349 0.09091 C -0.03924 0.10872 -0.04063 0.12861 -0.04306 0.14827 C -0.04549 0.16747 -0.04775 0.18945 -0.04948 0.20772 C -0.05122 0.226 -0.05174 0.23988 -0.05313 0.25908 C -0.05452 0.27851 -0.05643 0.3021 -0.05782 0.32431 C -0.05921 0.34651 -0.06025 0.37381 -0.06146 0.39278 C -0.06268 0.41175 -0.06407 0.42031 -0.06511 0.43881 C -0.06615 0.45732 -0.06719 0.48369 -0.06789 0.50497 C -0.06858 0.52648 -0.06945 0.55748 -0.0698 0.56835 " pathEditMode="relative" rAng="0" ptsTypes="aaaaaaaaa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Throwing Teddy Bears </a:t>
            </a:r>
            <a:r>
              <a:rPr lang="en-GB" dirty="0" smtClean="0"/>
              <a:t>off the </a:t>
            </a:r>
            <a:r>
              <a:rPr lang="en-GB" dirty="0" smtClean="0"/>
              <a:t>Roof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b="0" dirty="0" smtClean="0"/>
              <a:t>You are required to design, prototype and demonstrate a system comprising</a:t>
            </a:r>
          </a:p>
          <a:p>
            <a:pPr lvl="1"/>
            <a:r>
              <a:rPr lang="en-GB" sz="2400" b="0" dirty="0" smtClean="0"/>
              <a:t>a launch subsystem that can be operated by a member of staff on your group’s behalf on the roof of the </a:t>
            </a:r>
            <a:r>
              <a:rPr lang="en-GB" sz="2400" b="0" dirty="0" err="1" smtClean="0"/>
              <a:t>Gisbert</a:t>
            </a:r>
            <a:r>
              <a:rPr lang="en-GB" sz="2400" b="0" dirty="0" smtClean="0"/>
              <a:t> </a:t>
            </a:r>
            <a:r>
              <a:rPr lang="en-GB" sz="2400" b="0" dirty="0" err="1" smtClean="0"/>
              <a:t>Kapp</a:t>
            </a:r>
            <a:r>
              <a:rPr lang="en-GB" sz="2400" b="0" dirty="0" smtClean="0"/>
              <a:t> building,</a:t>
            </a:r>
          </a:p>
          <a:p>
            <a:pPr lvl="1"/>
            <a:r>
              <a:rPr lang="en-GB" sz="2400" b="0" dirty="0" smtClean="0"/>
              <a:t>an autonomously steerable “flying” teddy </a:t>
            </a:r>
            <a:r>
              <a:rPr lang="en-GB" sz="2400" b="0" dirty="0" smtClean="0"/>
              <a:t>bear (max. descend speed of 1 m/s), </a:t>
            </a:r>
            <a:r>
              <a:rPr lang="en-GB" sz="2400" b="0" dirty="0" smtClean="0"/>
              <a:t>and</a:t>
            </a:r>
          </a:p>
          <a:p>
            <a:pPr lvl="1"/>
            <a:r>
              <a:rPr lang="en-GB" sz="2400" b="0" dirty="0" smtClean="0"/>
              <a:t>a homing signal subsystem surrounding a target of 1 m in diameter on the </a:t>
            </a:r>
            <a:r>
              <a:rPr lang="en-GB" sz="2400" b="0" dirty="0" smtClean="0"/>
              <a:t>ground</a:t>
            </a:r>
          </a:p>
          <a:p>
            <a:r>
              <a:rPr lang="en-GB" sz="2400" b="0" dirty="0" smtClean="0"/>
              <a:t>No other information will be given to you</a:t>
            </a:r>
            <a:endParaRPr lang="en-GB" sz="2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D9D9D9"/>
      </a:dk1>
      <a:lt1>
        <a:srgbClr val="ECECEC"/>
      </a:lt1>
      <a:dk2>
        <a:srgbClr val="333333"/>
      </a:dk2>
      <a:lt2>
        <a:srgbClr val="99CCFF"/>
      </a:lt2>
      <a:accent1>
        <a:srgbClr val="333333"/>
      </a:accent1>
      <a:accent2>
        <a:srgbClr val="ECECEC"/>
      </a:accent2>
      <a:accent3>
        <a:srgbClr val="ADADAD"/>
      </a:accent3>
      <a:accent4>
        <a:srgbClr val="C9C9C9"/>
      </a:accent4>
      <a:accent5>
        <a:srgbClr val="ADADAD"/>
      </a:accent5>
      <a:accent6>
        <a:srgbClr val="D6D6D6"/>
      </a:accent6>
      <a:hlink>
        <a:srgbClr val="99CCFF"/>
      </a:hlink>
      <a:folHlink>
        <a:srgbClr val="CCE6FF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398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EE3GP Group Project 30 credit compulsory module (MEng 3 only)</vt:lpstr>
      <vt:lpstr>EE3GP Group Project MEng 3 only (Compulsory)</vt:lpstr>
      <vt:lpstr>Aims of Group Project</vt:lpstr>
      <vt:lpstr>Objective of Group Project</vt:lpstr>
      <vt:lpstr>Assessment of Group Project</vt:lpstr>
      <vt:lpstr>The 2012 – 2013 Project</vt:lpstr>
      <vt:lpstr>Throwing Teddy Bears off the Roof</vt:lpstr>
    </vt:vector>
  </TitlesOfParts>
  <Company>The 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 and Publications</dc:creator>
  <cp:lastModifiedBy>Constantinou</cp:lastModifiedBy>
  <cp:revision>15</cp:revision>
  <dcterms:created xsi:type="dcterms:W3CDTF">2005-06-08T12:42:06Z</dcterms:created>
  <dcterms:modified xsi:type="dcterms:W3CDTF">2012-09-24T09:50:57Z</dcterms:modified>
</cp:coreProperties>
</file>