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2" r:id="rId9"/>
    <p:sldId id="275" r:id="rId10"/>
    <p:sldId id="276" r:id="rId11"/>
    <p:sldId id="280" r:id="rId12"/>
    <p:sldId id="274" r:id="rId13"/>
    <p:sldId id="277" r:id="rId14"/>
    <p:sldId id="281" r:id="rId15"/>
    <p:sldId id="282" r:id="rId16"/>
    <p:sldId id="273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EE6F-6088-44D7-9135-52A71DAA5F71}" type="datetimeFigureOut">
              <a:rPr lang="en-GB" smtClean="0"/>
              <a:pPr/>
              <a:t>10/10/2013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6ACA6-0BCD-4783-8EC5-666F05DC7B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41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17878F-47F6-421A-BE0C-891AE970F65B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AC57E2-D9BE-4175-8866-AB4B55C33292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8E05F9-4680-499B-97DD-3AE270FB2AE2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C25E64-F537-4908-8C68-8058BB740D3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EFFBAD-D161-4959-B5EE-6C76A15C7AF0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72CACE-A698-4026-9215-3B65523F0DCD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96F294-8AD5-4BCA-9241-3F22B4626DC4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D1DB6A-DB2D-4BAD-8386-297FE2E7C085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mid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8"/>
            <a:ext cx="9150350" cy="686117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565400"/>
            <a:ext cx="5218113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m-bl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 b="1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b="1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 b="1"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 b="1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 Dancing Sweeping Brush</a:t>
            </a:r>
            <a:br>
              <a:rPr lang="en-US" b="1" dirty="0" smtClean="0"/>
            </a:br>
            <a:r>
              <a:rPr lang="en-US" sz="2800" dirty="0" smtClean="0"/>
              <a:t>EE3GP Group Project</a:t>
            </a:r>
            <a:br>
              <a:rPr lang="en-US" sz="2800" dirty="0" smtClean="0"/>
            </a:br>
            <a:r>
              <a:rPr lang="en-US" sz="2000" dirty="0" smtClean="0"/>
              <a:t>30 credit compulsory module (MEng 3 only)</a:t>
            </a:r>
            <a:endParaRPr lang="en-US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0" dirty="0" smtClean="0"/>
              <a:t>Coordinator: Dr Mike Spann</a:t>
            </a:r>
          </a:p>
          <a:p>
            <a:r>
              <a:rPr lang="en-GB" b="0" dirty="0" smtClean="0"/>
              <a:t>Supervisors: Dr Tim Jackson, Dr Neil Cooke, Dr Ed Stewart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Dancing Sweeping Brush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3656013"/>
          </a:xfrm>
        </p:spPr>
        <p:txBody>
          <a:bodyPr>
            <a:noAutofit/>
          </a:bodyPr>
          <a:lstStyle/>
          <a:p>
            <a:r>
              <a:rPr lang="en-GB" sz="2400" b="0" dirty="0" smtClean="0"/>
              <a:t>You are required to design, prototype and demonstrate a system comprising</a:t>
            </a:r>
          </a:p>
          <a:p>
            <a:pPr lvl="0"/>
            <a:r>
              <a:rPr lang="en-GB" sz="2400" b="0" dirty="0" smtClean="0"/>
              <a:t>A real-time multi-camera active </a:t>
            </a:r>
            <a:r>
              <a:rPr lang="en-GB" sz="2400" b="0" dirty="0"/>
              <a:t>vision </a:t>
            </a:r>
            <a:r>
              <a:rPr lang="en-GB" sz="2400" b="0" dirty="0" smtClean="0"/>
              <a:t>system</a:t>
            </a:r>
            <a:endParaRPr lang="en-GB" sz="2400" b="0" dirty="0"/>
          </a:p>
          <a:p>
            <a:pPr lvl="1"/>
            <a:r>
              <a:rPr lang="en-GB" sz="2400" b="0" dirty="0" smtClean="0"/>
              <a:t>Must be </a:t>
            </a:r>
            <a:r>
              <a:rPr lang="en-GB" sz="2400" b="0" dirty="0"/>
              <a:t>based on simple and cheap USB HD web cameras</a:t>
            </a:r>
          </a:p>
          <a:p>
            <a:pPr lvl="1"/>
            <a:r>
              <a:rPr lang="en-GB" sz="2400" b="0" dirty="0" smtClean="0"/>
              <a:t>Must use </a:t>
            </a:r>
            <a:r>
              <a:rPr lang="en-GB" sz="2400" b="0" dirty="0"/>
              <a:t>2 orthogonal planar views of the brush to detect angular deviations from the vertical in the 2 view planes</a:t>
            </a:r>
          </a:p>
          <a:p>
            <a:pPr lvl="1"/>
            <a:r>
              <a:rPr lang="en-GB" sz="2400" b="0" dirty="0" smtClean="0"/>
              <a:t>Must not </a:t>
            </a:r>
            <a:r>
              <a:rPr lang="en-GB" sz="2400" b="0" dirty="0"/>
              <a:t>need extensive ‘tuning’ to specific foreground or background objects</a:t>
            </a:r>
          </a:p>
          <a:p>
            <a:pPr lvl="1"/>
            <a:r>
              <a:rPr lang="en-GB" sz="2400" b="0" dirty="0"/>
              <a:t>C</a:t>
            </a:r>
            <a:r>
              <a:rPr lang="en-GB" sz="2400" b="0" dirty="0" smtClean="0"/>
              <a:t>an </a:t>
            </a:r>
            <a:r>
              <a:rPr lang="en-GB" sz="2400" b="0" dirty="0"/>
              <a:t>use 3</a:t>
            </a:r>
            <a:r>
              <a:rPr lang="en-GB" sz="2400" b="0" baseline="30000" dirty="0"/>
              <a:t>rd</a:t>
            </a:r>
            <a:r>
              <a:rPr lang="en-GB" sz="2400" b="0" dirty="0"/>
              <a:t> party computer </a:t>
            </a:r>
            <a:r>
              <a:rPr lang="en-GB" b="0" dirty="0"/>
              <a:t>vision </a:t>
            </a:r>
            <a:r>
              <a:rPr lang="en-GB" b="0" dirty="0" smtClean="0"/>
              <a:t>libraries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Dancing Sweeping Brush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3656013"/>
          </a:xfrm>
        </p:spPr>
        <p:txBody>
          <a:bodyPr/>
          <a:lstStyle/>
          <a:p>
            <a:pPr lvl="0"/>
            <a:r>
              <a:rPr lang="en-GB" sz="2400" b="0" dirty="0"/>
              <a:t>The balancing </a:t>
            </a:r>
            <a:r>
              <a:rPr lang="en-GB" sz="2400" b="0" dirty="0" smtClean="0"/>
              <a:t>platform</a:t>
            </a:r>
            <a:endParaRPr lang="en-GB" sz="2400" b="0" dirty="0"/>
          </a:p>
          <a:p>
            <a:pPr lvl="1"/>
            <a:r>
              <a:rPr lang="en-GB" sz="2400" b="0" dirty="0" smtClean="0"/>
              <a:t>Must be </a:t>
            </a:r>
            <a:r>
              <a:rPr lang="en-GB" sz="2400" b="0" dirty="0"/>
              <a:t>robust enough to hold a standard household sweeping brush</a:t>
            </a:r>
          </a:p>
          <a:p>
            <a:pPr lvl="1"/>
            <a:r>
              <a:rPr lang="en-GB" sz="2400" b="0" dirty="0" smtClean="0"/>
              <a:t>Must be </a:t>
            </a:r>
            <a:r>
              <a:rPr lang="en-GB" sz="2400" b="0" dirty="0"/>
              <a:t>controllable and steerable in the X and Y directions on a flat planar surface</a:t>
            </a:r>
          </a:p>
          <a:p>
            <a:pPr lvl="0"/>
            <a:r>
              <a:rPr lang="en-GB" sz="2400" b="0" dirty="0"/>
              <a:t>The control system can </a:t>
            </a:r>
          </a:p>
          <a:p>
            <a:pPr lvl="1"/>
            <a:r>
              <a:rPr lang="en-GB" sz="2400" b="0" dirty="0" smtClean="0"/>
              <a:t>be </a:t>
            </a:r>
            <a:r>
              <a:rPr lang="en-GB" sz="2400" b="0" dirty="0"/>
              <a:t>wireless or wired</a:t>
            </a:r>
          </a:p>
          <a:p>
            <a:pPr lvl="1"/>
            <a:r>
              <a:rPr lang="en-GB" sz="2400" b="0" dirty="0"/>
              <a:t>be run on general purpose hardware</a:t>
            </a:r>
          </a:p>
          <a:p>
            <a:pPr lvl="1"/>
            <a:r>
              <a:rPr lang="en-GB" sz="2400" b="0" dirty="0"/>
              <a:t>use traditional or ‘fuzzy’ control </a:t>
            </a:r>
            <a:r>
              <a:rPr lang="en-GB" sz="2400" b="0" dirty="0" smtClean="0"/>
              <a:t>techniques</a:t>
            </a:r>
            <a:endParaRPr lang="en-GB" sz="2400" b="0" dirty="0"/>
          </a:p>
          <a:p>
            <a:r>
              <a:rPr lang="en-GB" sz="2400" b="0" dirty="0"/>
              <a:t>No other information will be given to you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82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92" y="0"/>
            <a:ext cx="7772400" cy="1143000"/>
          </a:xfrm>
        </p:spPr>
        <p:txBody>
          <a:bodyPr/>
          <a:lstStyle/>
          <a:p>
            <a:r>
              <a:rPr lang="en-GB" dirty="0" smtClean="0"/>
              <a:t>The teams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1196752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Group A: Supervisor: Dr Tim Jackson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12674"/>
              </p:ext>
            </p:extLst>
          </p:nvPr>
        </p:nvGraphicFramePr>
        <p:xfrm>
          <a:off x="1619672" y="1916832"/>
          <a:ext cx="4968552" cy="438930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502278"/>
                <a:gridCol w="792088"/>
                <a:gridCol w="1674186"/>
              </a:tblGrid>
              <a:tr h="534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Surname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Initial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ID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Ahmed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1190968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Cottrell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1151226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McKay-Smith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1173094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9076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Lagua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1180936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1680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Adepegba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GB" dirty="0" smtClean="0"/>
              <a:t>The teams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1124744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Group B: Supervisor: Dr Neil Cooke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575899"/>
              </p:ext>
            </p:extLst>
          </p:nvPr>
        </p:nvGraphicFramePr>
        <p:xfrm>
          <a:off x="1475656" y="1844824"/>
          <a:ext cx="4950550" cy="438930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502278"/>
                <a:gridCol w="792088"/>
                <a:gridCol w="1656184"/>
              </a:tblGrid>
              <a:tr h="534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Surname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Initial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ID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Egal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1181947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Gan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Hicks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1389146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9076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Mohd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Ghazali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1205221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Wardle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1164518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1680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Aamir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1294653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0607"/>
            <a:ext cx="77724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b="0" kern="0" dirty="0" smtClean="0"/>
              <a:t>The teams</a:t>
            </a:r>
            <a:endParaRPr lang="en-GB" b="0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157008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Group C: Supervisor: Dr Ed Stewart</a:t>
            </a:r>
            <a:endParaRPr lang="en-GB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785886"/>
              </p:ext>
            </p:extLst>
          </p:nvPr>
        </p:nvGraphicFramePr>
        <p:xfrm>
          <a:off x="1619672" y="1916832"/>
          <a:ext cx="4968552" cy="438930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502278"/>
                <a:gridCol w="792088"/>
                <a:gridCol w="1674186"/>
              </a:tblGrid>
              <a:tr h="534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Surname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Initial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ID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Liew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1294683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Farmer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1180288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James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1178693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Kalai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Selvan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440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1191580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9076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Opacki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1155606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1388935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16803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55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5033"/>
            <a:ext cx="7772400" cy="1143000"/>
          </a:xfrm>
        </p:spPr>
        <p:txBody>
          <a:bodyPr/>
          <a:lstStyle/>
          <a:p>
            <a:r>
              <a:rPr lang="en-GB" dirty="0" smtClean="0"/>
              <a:t>What happens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3656013"/>
          </a:xfrm>
        </p:spPr>
        <p:txBody>
          <a:bodyPr/>
          <a:lstStyle/>
          <a:p>
            <a:r>
              <a:rPr lang="en-GB" b="0" dirty="0" smtClean="0"/>
              <a:t>Arrange your  first group meeting</a:t>
            </a:r>
          </a:p>
          <a:p>
            <a:pPr lvl="1"/>
            <a:r>
              <a:rPr lang="en-GB" b="0" dirty="0" smtClean="0"/>
              <a:t>Contact your supervisor</a:t>
            </a:r>
          </a:p>
          <a:p>
            <a:pPr lvl="1"/>
            <a:r>
              <a:rPr lang="en-GB" b="0" dirty="0" smtClean="0"/>
              <a:t>Agree a project manager</a:t>
            </a:r>
          </a:p>
          <a:p>
            <a:pPr lvl="1"/>
            <a:r>
              <a:rPr lang="en-GB" b="0" dirty="0" smtClean="0"/>
              <a:t>Agree sub-groups, meeting frequency, reporting methods, timescales and deadlines (subject to change</a:t>
            </a:r>
            <a:r>
              <a:rPr lang="en-GB" b="0" dirty="0" smtClean="0"/>
              <a:t>!)</a:t>
            </a:r>
          </a:p>
          <a:p>
            <a:pPr lvl="1"/>
            <a:r>
              <a:rPr lang="en-GB" b="0" dirty="0" smtClean="0"/>
              <a:t>Complete risk assessment and ethical review </a:t>
            </a:r>
            <a:r>
              <a:rPr lang="en-GB" b="0" dirty="0" err="1" smtClean="0"/>
              <a:t>questionairres</a:t>
            </a:r>
            <a:r>
              <a:rPr lang="en-GB" b="0" smtClean="0"/>
              <a:t> </a:t>
            </a:r>
            <a:endParaRPr lang="en-GB" b="0" dirty="0" smtClean="0"/>
          </a:p>
          <a:p>
            <a:r>
              <a:rPr lang="en-GB" b="0" dirty="0" smtClean="0"/>
              <a:t>Don’t  dither – time passes very quickly</a:t>
            </a:r>
            <a:r>
              <a:rPr lang="en-GB" b="0" dirty="0" smtClean="0"/>
              <a:t>!</a:t>
            </a:r>
          </a:p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786913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Good luck!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Aims &amp; Objectives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Hard science; no spoon-feeding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Advantages &amp; disadvantages of group working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Mature from a group into a team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Develop initiative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both the task and process are only very loosely defined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Introduce essential new skills not covered elsewhere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research skills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using data books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using new microprocessors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/>
              <a:t>u</a:t>
            </a:r>
            <a:r>
              <a:rPr lang="en-GB" sz="2000" b="0" dirty="0" smtClean="0"/>
              <a:t>sing new software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etc.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Learn to search for information in libraries &amp; other repositories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distinguishing between reliable and unreliable sources of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Academia </a:t>
            </a:r>
            <a:r>
              <a:rPr lang="en-GB" i="1" smtClean="0"/>
              <a:t>vs.</a:t>
            </a:r>
            <a:r>
              <a:rPr lang="en-GB" smtClean="0"/>
              <a:t> “real world”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400" b="0" dirty="0" smtClean="0"/>
              <a:t>GP reflects real-world job experience for engineers</a:t>
            </a:r>
          </a:p>
          <a:p>
            <a:pPr lvl="1" eaLnBrk="1" hangingPunct="1"/>
            <a:r>
              <a:rPr lang="en-GB" sz="2000" b="0" dirty="0" smtClean="0"/>
              <a:t>No choice on who is in “your” group</a:t>
            </a:r>
          </a:p>
          <a:p>
            <a:pPr lvl="1" eaLnBrk="1" hangingPunct="1"/>
            <a:r>
              <a:rPr lang="en-GB" sz="2000" b="0" dirty="0" smtClean="0"/>
              <a:t>Failure of social dynamics (e.g. finger-pointing, finding scapegoats, etc.) = failure of group project (&amp; whole degree)</a:t>
            </a:r>
          </a:p>
          <a:p>
            <a:pPr lvl="1" eaLnBrk="1" hangingPunct="1"/>
            <a:r>
              <a:rPr lang="en-GB" sz="2000" b="0" dirty="0" smtClean="0"/>
              <a:t>You have to work to a budget</a:t>
            </a:r>
          </a:p>
          <a:p>
            <a:pPr lvl="1" eaLnBrk="1" hangingPunct="1"/>
            <a:r>
              <a:rPr lang="en-GB" sz="2000" b="0" dirty="0" smtClean="0"/>
              <a:t>You have to work to deadlines</a:t>
            </a:r>
          </a:p>
          <a:p>
            <a:pPr lvl="1" eaLnBrk="1" hangingPunct="1"/>
            <a:r>
              <a:rPr lang="en-GB" sz="2000" b="0" dirty="0" smtClean="0"/>
              <a:t>“It works” is not good enough – your product will have to compete with others</a:t>
            </a:r>
          </a:p>
          <a:p>
            <a:pPr lvl="1" eaLnBrk="1" hangingPunct="1"/>
            <a:r>
              <a:rPr lang="en-GB" sz="2000" b="0" dirty="0" smtClean="0"/>
              <a:t>You have to deal with a “customer” who knows what he wants but won’t pin in down to a specification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Useful information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Your laboratory is in room N216 (UG project laboratory)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0" dirty="0" smtClean="0"/>
              <a:t>hot-benched, no specialised hardware and software provided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Budget of £1200 per group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No other </a:t>
            </a:r>
            <a:r>
              <a:rPr lang="en-GB" sz="2800" b="0" i="1" dirty="0" smtClean="0"/>
              <a:t>useful</a:t>
            </a:r>
            <a:r>
              <a:rPr lang="en-GB" sz="2800" b="0" dirty="0" smtClean="0"/>
              <a:t> information!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Dates for your diary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56307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1</a:t>
            </a:r>
            <a:r>
              <a:rPr lang="en-GB" sz="2400" b="0" baseline="30000" dirty="0" smtClean="0"/>
              <a:t>st</a:t>
            </a:r>
            <a:r>
              <a:rPr lang="en-GB" sz="2400" b="0" dirty="0" smtClean="0"/>
              <a:t> demonstration &amp; 1</a:t>
            </a:r>
            <a:r>
              <a:rPr lang="en-GB" sz="2400" b="0" baseline="30000" dirty="0" smtClean="0"/>
              <a:t>st</a:t>
            </a:r>
            <a:r>
              <a:rPr lang="en-GB" sz="2400" b="0" dirty="0" smtClean="0"/>
              <a:t> presentation </a:t>
            </a:r>
            <a:r>
              <a:rPr lang="en-GB" sz="2400" b="0" dirty="0" smtClean="0">
                <a:solidFill>
                  <a:srgbClr val="FFC000"/>
                </a:solidFill>
              </a:rPr>
              <a:t>Tuesday, 10 Dec 2013 (wk 11, autumn)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Interim group report + CVs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12 noon, Fri, 13 Dec 2013 (wk 11, autumn)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2</a:t>
            </a:r>
            <a:r>
              <a:rPr lang="en-GB" sz="2400" b="0" baseline="30000" dirty="0" smtClean="0"/>
              <a:t>nd</a:t>
            </a:r>
            <a:r>
              <a:rPr lang="en-GB" sz="2400" b="0" dirty="0" smtClean="0"/>
              <a:t> demonstration &amp; 2</a:t>
            </a:r>
            <a:r>
              <a:rPr lang="en-GB" sz="2400" b="0" baseline="30000" dirty="0" smtClean="0"/>
              <a:t>nd</a:t>
            </a:r>
            <a:r>
              <a:rPr lang="en-GB" sz="2400" b="0" dirty="0" smtClean="0"/>
              <a:t> presentation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Wed, 26 Mar 2013 (wk 11, spring)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Final group report + CVs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12 noon, Mon, 14 Apr 2013  (week 3 Easter)</a:t>
            </a:r>
          </a:p>
          <a:p>
            <a:pPr>
              <a:lnSpc>
                <a:spcPct val="80000"/>
              </a:lnSpc>
            </a:pPr>
            <a:r>
              <a:rPr lang="en-GB" sz="2400" b="0" dirty="0" smtClean="0"/>
              <a:t>Poster (project open day) + Mark apportionment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C000"/>
                </a:solidFill>
              </a:rPr>
              <a:t>	Thu, 1st May 2013 (wk 1, summer)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948488" y="1600200"/>
            <a:ext cx="17383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10+10%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67.5%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2.5%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Don’t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36560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2800" b="0" dirty="0" smtClean="0"/>
              <a:t>Plagiarise</a:t>
            </a:r>
          </a:p>
          <a:p>
            <a:pPr eaLnBrk="1" hangingPunct="1"/>
            <a:r>
              <a:rPr lang="en-GB" sz="2800" b="0" dirty="0" smtClean="0"/>
              <a:t>Produce “hot air”</a:t>
            </a:r>
          </a:p>
          <a:p>
            <a:pPr eaLnBrk="1" hangingPunct="1"/>
            <a:r>
              <a:rPr lang="en-GB" sz="2800" b="0" dirty="0" smtClean="0"/>
              <a:t>Rely just on </a:t>
            </a:r>
            <a:r>
              <a:rPr lang="en-GB" b="0" dirty="0" err="1"/>
              <a:t>P</a:t>
            </a:r>
            <a:r>
              <a:rPr lang="en-GB" sz="2800" b="0" dirty="0" err="1" smtClean="0"/>
              <a:t>owerpoint</a:t>
            </a:r>
            <a:r>
              <a:rPr lang="en-GB" sz="2800" b="0" dirty="0" smtClean="0"/>
              <a:t> for presentations</a:t>
            </a:r>
          </a:p>
          <a:p>
            <a:pPr eaLnBrk="1" hangingPunct="1"/>
            <a:r>
              <a:rPr lang="en-GB" sz="2800" b="0" dirty="0" smtClean="0"/>
              <a:t>Exceed submission page/word limits</a:t>
            </a:r>
          </a:p>
          <a:p>
            <a:pPr eaLnBrk="1" hangingPunct="1"/>
            <a:r>
              <a:rPr lang="en-GB" sz="2800" b="0" dirty="0" smtClean="0"/>
              <a:t>Submit late (–5% per day)</a:t>
            </a:r>
          </a:p>
          <a:p>
            <a:pPr eaLnBrk="1" hangingPunct="1"/>
            <a:r>
              <a:rPr lang="en-GB" sz="2800" b="0" dirty="0" smtClean="0"/>
              <a:t>Break any law:</a:t>
            </a:r>
          </a:p>
          <a:p>
            <a:pPr lvl="1" eaLnBrk="1" hangingPunct="1"/>
            <a:r>
              <a:rPr lang="en-GB" sz="2400" b="0" dirty="0" smtClean="0"/>
              <a:t>health and safety</a:t>
            </a:r>
          </a:p>
          <a:p>
            <a:pPr lvl="1" eaLnBrk="1" hangingPunct="1"/>
            <a:r>
              <a:rPr lang="en-GB" sz="2400" b="0" dirty="0" smtClean="0"/>
              <a:t>laws I haven’t thought of!</a:t>
            </a:r>
          </a:p>
          <a:p>
            <a:pPr lvl="1" eaLnBrk="1" hangingPunct="1"/>
            <a:endParaRPr lang="en-GB" sz="2400" b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Mark apportionment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b="0" dirty="0" smtClean="0"/>
              <a:t>Read Appendix C of the project handout very, very carefully indeed</a:t>
            </a:r>
          </a:p>
          <a:p>
            <a:pPr eaLnBrk="1" hangingPunct="1"/>
            <a:endParaRPr lang="en-GB" sz="2000" b="0" dirty="0" smtClean="0"/>
          </a:p>
          <a:p>
            <a:pPr eaLnBrk="1" hangingPunct="1"/>
            <a:r>
              <a:rPr lang="en-GB" sz="2400" b="0" dirty="0" smtClean="0"/>
              <a:t>Marks must be accompanied by justification of apportionment to be given to external examiners</a:t>
            </a:r>
          </a:p>
          <a:p>
            <a:pPr eaLnBrk="1" hangingPunct="1"/>
            <a:endParaRPr lang="en-GB" sz="2400" b="0" dirty="0" smtClean="0"/>
          </a:p>
          <a:p>
            <a:pPr eaLnBrk="1" hangingPunct="1"/>
            <a:r>
              <a:rPr lang="en-GB" sz="2400" b="0" dirty="0" smtClean="0"/>
              <a:t>If you decide to deviate significantly from the suggested procedure you must seek my approval for your scheme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Rules</a:t>
            </a: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200" b="0" dirty="0" smtClean="0"/>
              <a:t>Keep the entire exercise legal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Please respect university property and grounds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Keep radio transmissions compliant with UK spectrum usage laws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During outdoors work and/or demonstrations wear sensible shoes and clothing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Perform a real risk assessment and stop other members of your team from getting into trouble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No other rules at this stage, </a:t>
            </a:r>
            <a:r>
              <a:rPr lang="en-US" sz="2200" b="0" i="1" dirty="0" smtClean="0">
                <a:solidFill>
                  <a:srgbClr val="FFC000"/>
                </a:solidFill>
              </a:rPr>
              <a:t>but we reserve the right to make changes or add to these rules until noon of Friday week 2 of the Spring term</a:t>
            </a:r>
            <a:endParaRPr lang="en-GB" sz="2200" b="0" i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113184"/>
            <a:ext cx="5486400" cy="566738"/>
          </a:xfrm>
        </p:spPr>
        <p:txBody>
          <a:bodyPr/>
          <a:lstStyle/>
          <a:p>
            <a:pPr algn="ctr"/>
            <a:r>
              <a:rPr lang="en-GB" sz="3600" b="0" dirty="0" smtClean="0"/>
              <a:t>The 2013 – 2014 Project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596336" y="188640"/>
            <a:ext cx="1042425" cy="781819"/>
          </a:xfrm>
          <a:prstGeom prst="rect">
            <a:avLst/>
          </a:prstGeom>
        </p:spPr>
      </p:pic>
      <p:sp>
        <p:nvSpPr>
          <p:cNvPr id="6" name="Text Placeholder 8"/>
          <p:cNvSpPr txBox="1">
            <a:spLocks/>
          </p:cNvSpPr>
          <p:nvPr/>
        </p:nvSpPr>
        <p:spPr bwMode="auto">
          <a:xfrm>
            <a:off x="1761344" y="726783"/>
            <a:ext cx="5486400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sz="1400" b="1">
                <a:solidFill>
                  <a:srgbClr val="D9D9D9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200" b="1">
                <a:solidFill>
                  <a:srgbClr val="D9D9D9"/>
                </a:solidFill>
                <a:latin typeface="+mn-lt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None/>
              <a:defRPr sz="1000" b="1">
                <a:solidFill>
                  <a:srgbClr val="D9D9D9"/>
                </a:solidFill>
                <a:latin typeface="+mn-lt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None/>
              <a:defRPr sz="900" b="1">
                <a:solidFill>
                  <a:srgbClr val="D9D9D9"/>
                </a:solidFill>
                <a:latin typeface="+mn-lt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 sz="900" b="1">
                <a:solidFill>
                  <a:srgbClr val="D9D9D9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 sz="900" b="1">
                <a:solidFill>
                  <a:srgbClr val="D9D9D9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 sz="900" b="1">
                <a:solidFill>
                  <a:srgbClr val="D9D9D9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 sz="900" b="1">
                <a:solidFill>
                  <a:srgbClr val="D9D9D9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 sz="900" b="1">
                <a:solidFill>
                  <a:srgbClr val="D9D9D9"/>
                </a:solidFill>
                <a:latin typeface="+mn-lt"/>
              </a:defRPr>
            </a:lvl9pPr>
          </a:lstStyle>
          <a:p>
            <a:pPr algn="ctr"/>
            <a:r>
              <a:rPr lang="en-GB" sz="2400" b="0" kern="0" dirty="0" smtClean="0">
                <a:solidFill>
                  <a:srgbClr val="FF0000"/>
                </a:solidFill>
              </a:rPr>
              <a:t>A Dancing Sweeping Brush</a:t>
            </a:r>
            <a:endParaRPr lang="en-GB" sz="2400" b="0" kern="0" dirty="0">
              <a:solidFill>
                <a:srgbClr val="FF0000"/>
              </a:solidFill>
            </a:endParaRPr>
          </a:p>
        </p:txBody>
      </p:sp>
      <p:sp>
        <p:nvSpPr>
          <p:cNvPr id="10" name="Curved Right Arrow 9"/>
          <p:cNvSpPr/>
          <p:nvPr/>
        </p:nvSpPr>
        <p:spPr bwMode="auto">
          <a:xfrm>
            <a:off x="3388021" y="3173778"/>
            <a:ext cx="360040" cy="432048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121938" y="4382308"/>
            <a:ext cx="792088" cy="4320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907709" y="4526324"/>
            <a:ext cx="216024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 rot="7700847">
            <a:off x="5775455" y="2077388"/>
            <a:ext cx="792088" cy="4320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rot="7700847">
            <a:off x="5771838" y="2642327"/>
            <a:ext cx="216024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798984" y="5941382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2920" y="5941382"/>
            <a:ext cx="576064" cy="731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35201" y="5688883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X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6936" y="667331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</a:t>
            </a:r>
          </a:p>
        </p:txBody>
      </p:sp>
      <p:sp>
        <p:nvSpPr>
          <p:cNvPr id="19" name="laptop"/>
          <p:cNvSpPr>
            <a:spLocks noEditPoints="1" noChangeArrowheads="1"/>
          </p:cNvSpPr>
          <p:nvPr/>
        </p:nvSpPr>
        <p:spPr bwMode="auto">
          <a:xfrm>
            <a:off x="457499" y="1327147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20" name="Elbow Connector 19"/>
          <p:cNvCxnSpPr/>
          <p:nvPr/>
        </p:nvCxnSpPr>
        <p:spPr bwMode="auto">
          <a:xfrm rot="10800000">
            <a:off x="2585868" y="1848783"/>
            <a:ext cx="2965644" cy="36004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/>
          <p:nvPr/>
        </p:nvCxnSpPr>
        <p:spPr bwMode="auto">
          <a:xfrm rot="5400000" flipH="1" flipV="1">
            <a:off x="917107" y="3344662"/>
            <a:ext cx="1201751" cy="216021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877" y="4135297"/>
            <a:ext cx="1216423" cy="107008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 bwMode="auto">
          <a:xfrm>
            <a:off x="3962015" y="2510100"/>
            <a:ext cx="72008" cy="18722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568041" y="2406492"/>
            <a:ext cx="864096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Left-Right Arrow 24"/>
          <p:cNvSpPr/>
          <p:nvPr/>
        </p:nvSpPr>
        <p:spPr bwMode="auto">
          <a:xfrm rot="2958082">
            <a:off x="1943492" y="3385644"/>
            <a:ext cx="1506847" cy="21602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D9D9D9"/>
      </a:dk1>
      <a:lt1>
        <a:srgbClr val="ECECEC"/>
      </a:lt1>
      <a:dk2>
        <a:srgbClr val="333333"/>
      </a:dk2>
      <a:lt2>
        <a:srgbClr val="99CCFF"/>
      </a:lt2>
      <a:accent1>
        <a:srgbClr val="333333"/>
      </a:accent1>
      <a:accent2>
        <a:srgbClr val="ECECEC"/>
      </a:accent2>
      <a:accent3>
        <a:srgbClr val="ADADAD"/>
      </a:accent3>
      <a:accent4>
        <a:srgbClr val="C9C9C9"/>
      </a:accent4>
      <a:accent5>
        <a:srgbClr val="ADADAD"/>
      </a:accent5>
      <a:accent6>
        <a:srgbClr val="D6D6D6"/>
      </a:accent6>
      <a:hlink>
        <a:srgbClr val="99CCFF"/>
      </a:hlink>
      <a:folHlink>
        <a:srgbClr val="CCE6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11832</TotalTime>
  <Words>738</Words>
  <Application>Microsoft Office PowerPoint</Application>
  <PresentationFormat>On-screen Show (4:3)</PresentationFormat>
  <Paragraphs>191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A Dancing Sweeping Brush EE3GP Group Project 30 credit compulsory module (MEng 3 only)</vt:lpstr>
      <vt:lpstr>Aims &amp; Objectives</vt:lpstr>
      <vt:lpstr>Academia vs. “real world”</vt:lpstr>
      <vt:lpstr>Useful information</vt:lpstr>
      <vt:lpstr>Dates for your diary</vt:lpstr>
      <vt:lpstr>Don’t</vt:lpstr>
      <vt:lpstr>Mark apportionment</vt:lpstr>
      <vt:lpstr>Rules</vt:lpstr>
      <vt:lpstr>The 2013 – 2014 Project</vt:lpstr>
      <vt:lpstr>A Dancing Sweeping Brush</vt:lpstr>
      <vt:lpstr>A Dancing Sweeping Brush</vt:lpstr>
      <vt:lpstr>The teams</vt:lpstr>
      <vt:lpstr>The teams</vt:lpstr>
      <vt:lpstr>PowerPoint Presentation</vt:lpstr>
      <vt:lpstr>What happens next?</vt:lpstr>
      <vt:lpstr>Good luck!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Mike Spann</cp:lastModifiedBy>
  <cp:revision>43</cp:revision>
  <dcterms:created xsi:type="dcterms:W3CDTF">2005-06-08T12:42:06Z</dcterms:created>
  <dcterms:modified xsi:type="dcterms:W3CDTF">2013-10-10T12:57:32Z</dcterms:modified>
</cp:coreProperties>
</file>