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b_mid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1588"/>
            <a:ext cx="9150350" cy="6861176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8025" y="2565400"/>
            <a:ext cx="5218113" cy="19081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456613" cy="1065213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5613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5613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wm-blu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-1588"/>
            <a:ext cx="9148763" cy="686276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5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o"/>
        <a:defRPr sz="2800" b="1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 b="1">
          <a:solidFill>
            <a:srgbClr val="D9D9D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o"/>
        <a:defRPr sz="2800" b="1">
          <a:solidFill>
            <a:srgbClr val="D9D9D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 b="1">
          <a:solidFill>
            <a:srgbClr val="D9D9D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 b="1">
          <a:solidFill>
            <a:srgbClr val="D9D9D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EE3GP Group Project</a:t>
            </a:r>
            <a:br>
              <a:rPr lang="en-US" dirty="0" smtClean="0"/>
            </a:br>
            <a:r>
              <a:rPr lang="en-US" sz="3200" dirty="0" smtClean="0"/>
              <a:t>30 credit compulsory module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 err="1" smtClean="0"/>
              <a:t>MEng</a:t>
            </a:r>
            <a:r>
              <a:rPr lang="en-US" sz="3200" dirty="0" smtClean="0"/>
              <a:t> 3 only)</a:t>
            </a:r>
            <a:endParaRPr lang="en-US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0" dirty="0" smtClean="0"/>
              <a:t>Coordinator: Dr Mike Spann</a:t>
            </a:r>
          </a:p>
          <a:p>
            <a:r>
              <a:rPr lang="en-GB" b="0" dirty="0" smtClean="0"/>
              <a:t>Supervisors:</a:t>
            </a:r>
            <a:endParaRPr lang="en-GB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EE3GP Group Project</a:t>
            </a:r>
            <a:br>
              <a:rPr lang="en-GB" smtClean="0"/>
            </a:br>
            <a:r>
              <a:rPr lang="en-GB" smtClean="0"/>
              <a:t>MEng 3 only (Compulsory)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b="0" dirty="0" smtClean="0"/>
              <a:t>Years 1 and 2 are very prescriptive</a:t>
            </a:r>
          </a:p>
          <a:p>
            <a:r>
              <a:rPr lang="en-GB" sz="2400" b="0" dirty="0" smtClean="0"/>
              <a:t>Key skills to be developed in year 3:</a:t>
            </a:r>
          </a:p>
          <a:p>
            <a:pPr lvl="1"/>
            <a:r>
              <a:rPr lang="en-GB" sz="2400" b="0" dirty="0" smtClean="0"/>
              <a:t>Undertaking a programme of study where the </a:t>
            </a:r>
            <a:r>
              <a:rPr lang="en-GB" sz="2400" b="0" dirty="0" smtClean="0">
                <a:solidFill>
                  <a:srgbClr val="FFC000"/>
                </a:solidFill>
              </a:rPr>
              <a:t>task and process are only very loosely </a:t>
            </a:r>
            <a:r>
              <a:rPr lang="en-GB" sz="2400" b="0" dirty="0" smtClean="0">
                <a:solidFill>
                  <a:srgbClr val="FFC000"/>
                </a:solidFill>
              </a:rPr>
              <a:t>defined</a:t>
            </a:r>
          </a:p>
          <a:p>
            <a:pPr lvl="1"/>
            <a:r>
              <a:rPr lang="en-GB" sz="2400" b="0" dirty="0" smtClean="0"/>
              <a:t>Responsibility </a:t>
            </a:r>
            <a:r>
              <a:rPr lang="en-GB" sz="2400" b="0" dirty="0" smtClean="0"/>
              <a:t>for obtaining the necessary laboratory equipment, software and analytical models</a:t>
            </a:r>
          </a:p>
          <a:p>
            <a:pPr lvl="1"/>
            <a:r>
              <a:rPr lang="en-US" sz="2400" b="0" dirty="0" smtClean="0"/>
              <a:t>Group working skills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Aims of Group Project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0" dirty="0" smtClean="0"/>
              <a:t>To undertake some “hard science” without being spoon-fed</a:t>
            </a:r>
            <a:endParaRPr lang="en-GB" sz="2400" b="0" dirty="0" smtClean="0"/>
          </a:p>
          <a:p>
            <a:r>
              <a:rPr lang="en-US" sz="2400" b="0" dirty="0" smtClean="0"/>
              <a:t>To introduce research skills into the undergraduate curriculum</a:t>
            </a:r>
            <a:endParaRPr lang="en-GB" sz="2400" b="0" dirty="0" smtClean="0"/>
          </a:p>
          <a:p>
            <a:r>
              <a:rPr lang="en-US" sz="2400" b="0" dirty="0" smtClean="0"/>
              <a:t>To introduce a range of new skills that will not be covered elsewhere in the course in a non-prescriptive </a:t>
            </a:r>
            <a:r>
              <a:rPr lang="en-US" sz="2400" b="0" dirty="0" smtClean="0"/>
              <a:t>manner </a:t>
            </a:r>
          </a:p>
          <a:p>
            <a:r>
              <a:rPr lang="en-US" sz="2400" b="0" dirty="0" smtClean="0"/>
              <a:t>To </a:t>
            </a:r>
            <a:r>
              <a:rPr lang="en-US" sz="2400" b="0" dirty="0" smtClean="0"/>
              <a:t>ensure that students have to search for information in libraries and other repositories of information</a:t>
            </a:r>
            <a:endParaRPr lang="en-GB" sz="2400" b="0" dirty="0" smtClean="0"/>
          </a:p>
          <a:p>
            <a:r>
              <a:rPr lang="en-US" sz="2400" b="0" dirty="0" smtClean="0"/>
              <a:t>To introduce you to the advantages and disadvantages of working as a group</a:t>
            </a:r>
            <a:endParaRPr lang="en-GB" sz="2400" b="0" dirty="0" smtClean="0"/>
          </a:p>
          <a:p>
            <a:r>
              <a:rPr lang="en-US" sz="2400" b="0" dirty="0" smtClean="0"/>
              <a:t>To develop by trial-and-error the skills required to transform a group into a team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 of Group Project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0" dirty="0" smtClean="0"/>
              <a:t>You will have delivered something substantial and tangible</a:t>
            </a:r>
          </a:p>
          <a:p>
            <a:r>
              <a:rPr lang="en-US" sz="2400" b="0" dirty="0" smtClean="0"/>
              <a:t>By the end of the group project you experience what goes right and what goes wrong within a technical team</a:t>
            </a:r>
          </a:p>
          <a:p>
            <a:r>
              <a:rPr lang="en-US" sz="2400" b="0" dirty="0" smtClean="0"/>
              <a:t>Therefore, when you are aware of similar situations arising within your period of paid employment, you should have some idea about which techniques are appropriate for a given situation</a:t>
            </a:r>
            <a:endParaRPr lang="en-GB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of Group Project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dirty="0" smtClean="0"/>
              <a:t>1st Bench inspection/interrogation by project assessment team and other students – 5%</a:t>
            </a:r>
            <a:endParaRPr lang="en-GB" b="0" dirty="0" smtClean="0"/>
          </a:p>
          <a:p>
            <a:r>
              <a:rPr lang="en-US" b="0" dirty="0" smtClean="0"/>
              <a:t>Interim Group Report – 5%</a:t>
            </a:r>
            <a:endParaRPr lang="en-GB" b="0" dirty="0" smtClean="0"/>
          </a:p>
          <a:p>
            <a:r>
              <a:rPr lang="en-US" b="0" dirty="0" smtClean="0"/>
              <a:t>2nd Bench inspection/interrogation by project assessment team and other students – 20%</a:t>
            </a:r>
            <a:endParaRPr lang="en-GB" b="0" dirty="0" smtClean="0"/>
          </a:p>
          <a:p>
            <a:r>
              <a:rPr lang="en-US" b="0" dirty="0" smtClean="0"/>
              <a:t>Poster session on project open day (peer assessed) – 2.5%</a:t>
            </a:r>
            <a:endParaRPr lang="en-GB" b="0" dirty="0" smtClean="0"/>
          </a:p>
          <a:p>
            <a:r>
              <a:rPr lang="en-US" b="0" dirty="0" smtClean="0"/>
              <a:t>Final Group Report – 67.5%</a:t>
            </a:r>
          </a:p>
          <a:p>
            <a:r>
              <a:rPr lang="en-GB" b="0" dirty="0" smtClean="0"/>
              <a:t>A single group mark is awarded is divided by the group members among themselves (mark apportionment is moderated)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of Group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3656013"/>
          </a:xfrm>
        </p:spPr>
        <p:txBody>
          <a:bodyPr/>
          <a:lstStyle/>
          <a:p>
            <a:r>
              <a:rPr lang="en-GB" sz="2400" b="0" dirty="0" smtClean="0"/>
              <a:t>Mark </a:t>
            </a:r>
            <a:r>
              <a:rPr lang="en-GB" sz="2400" b="0" dirty="0" smtClean="0"/>
              <a:t>apportionment has to be fair to reflect each team member’s input (or lack of it!)</a:t>
            </a:r>
          </a:p>
          <a:p>
            <a:pPr lvl="1"/>
            <a:r>
              <a:rPr lang="en-GB" sz="2400" b="0" dirty="0" smtClean="0"/>
              <a:t>Honest assessment of colleagues is important</a:t>
            </a:r>
          </a:p>
          <a:p>
            <a:pPr lvl="1"/>
            <a:r>
              <a:rPr lang="en-GB" sz="2400" b="0" dirty="0" smtClean="0"/>
              <a:t>The  apportionments must be justified and are moderated</a:t>
            </a:r>
          </a:p>
          <a:p>
            <a:pPr lvl="1"/>
            <a:r>
              <a:rPr lang="en-GB" sz="2400" b="0" dirty="0" smtClean="0"/>
              <a:t>Think carefully whether you can perform in a group situation</a:t>
            </a:r>
          </a:p>
          <a:p>
            <a:pPr lvl="2"/>
            <a:r>
              <a:rPr lang="en-GB" sz="2400" b="0" dirty="0" smtClean="0"/>
              <a:t>Failing the group project </a:t>
            </a:r>
            <a:r>
              <a:rPr lang="en-GB" sz="2400" b="0" dirty="0" smtClean="0"/>
              <a:t>has serious consequences for your </a:t>
            </a:r>
            <a:r>
              <a:rPr lang="en-GB" sz="2400" b="0" dirty="0" err="1" smtClean="0"/>
              <a:t>MEng</a:t>
            </a:r>
            <a:r>
              <a:rPr lang="en-GB" sz="2400" b="0" dirty="0" smtClean="0"/>
              <a:t> degree</a:t>
            </a:r>
            <a:endParaRPr lang="en-GB" sz="2400" b="0" dirty="0" smtClean="0"/>
          </a:p>
          <a:p>
            <a:pPr lvl="1"/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244921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113184"/>
            <a:ext cx="5486400" cy="566738"/>
          </a:xfrm>
        </p:spPr>
        <p:txBody>
          <a:bodyPr/>
          <a:lstStyle/>
          <a:p>
            <a:pPr algn="ctr"/>
            <a:r>
              <a:rPr lang="en-GB" sz="3600" b="0" dirty="0" smtClean="0"/>
              <a:t>The 2013 – 2014 Project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792288" y="621199"/>
            <a:ext cx="5486400" cy="804862"/>
          </a:xfrm>
        </p:spPr>
        <p:txBody>
          <a:bodyPr/>
          <a:lstStyle/>
          <a:p>
            <a:pPr algn="ctr"/>
            <a:r>
              <a:rPr lang="en-GB" sz="2400" b="0" dirty="0" smtClean="0">
                <a:solidFill>
                  <a:srgbClr val="FF0000"/>
                </a:solidFill>
              </a:rPr>
              <a:t>A Dancing Sweeping Brush</a:t>
            </a:r>
            <a:endParaRPr lang="en-GB" sz="2400" b="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64288" y="188640"/>
            <a:ext cx="1042425" cy="781819"/>
          </a:xfrm>
          <a:prstGeom prst="rect">
            <a:avLst/>
          </a:prstGeom>
        </p:spPr>
      </p:pic>
      <p:sp>
        <p:nvSpPr>
          <p:cNvPr id="13" name="Curved Right Arrow 12"/>
          <p:cNvSpPr/>
          <p:nvPr/>
        </p:nvSpPr>
        <p:spPr bwMode="auto">
          <a:xfrm>
            <a:off x="3416621" y="2665763"/>
            <a:ext cx="360040" cy="432048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1150538" y="3874293"/>
            <a:ext cx="792088" cy="43204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936309" y="4018309"/>
            <a:ext cx="216024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 rot="7700847">
            <a:off x="5804055" y="1569373"/>
            <a:ext cx="792088" cy="43204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 rot="7700847">
            <a:off x="5800438" y="2134312"/>
            <a:ext cx="216024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68" name="Straight Arrow Connector 7167"/>
          <p:cNvCxnSpPr/>
          <p:nvPr/>
        </p:nvCxnSpPr>
        <p:spPr bwMode="auto">
          <a:xfrm>
            <a:off x="827584" y="5433367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71" name="Straight Arrow Connector 7170"/>
          <p:cNvCxnSpPr/>
          <p:nvPr/>
        </p:nvCxnSpPr>
        <p:spPr bwMode="auto">
          <a:xfrm flipH="1">
            <a:off x="251520" y="5433367"/>
            <a:ext cx="576064" cy="7319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72" name="TextBox 7171"/>
          <p:cNvSpPr txBox="1"/>
          <p:nvPr/>
        </p:nvSpPr>
        <p:spPr>
          <a:xfrm>
            <a:off x="1863801" y="518086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X</a:t>
            </a:r>
            <a:endParaRPr lang="en-GB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395536" y="616530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</a:t>
            </a:r>
          </a:p>
        </p:txBody>
      </p:sp>
      <p:sp>
        <p:nvSpPr>
          <p:cNvPr id="7173" name="laptop"/>
          <p:cNvSpPr>
            <a:spLocks noEditPoints="1" noChangeArrowheads="1"/>
          </p:cNvSpPr>
          <p:nvPr/>
        </p:nvSpPr>
        <p:spPr bwMode="auto">
          <a:xfrm>
            <a:off x="486099" y="819132"/>
            <a:ext cx="1809750" cy="13620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7177" name="Elbow Connector 7176"/>
          <p:cNvCxnSpPr/>
          <p:nvPr/>
        </p:nvCxnSpPr>
        <p:spPr bwMode="auto">
          <a:xfrm rot="10800000">
            <a:off x="2614468" y="1340768"/>
            <a:ext cx="2965644" cy="36004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79" name="Elbow Connector 7178"/>
          <p:cNvCxnSpPr/>
          <p:nvPr/>
        </p:nvCxnSpPr>
        <p:spPr bwMode="auto">
          <a:xfrm rot="5400000" flipH="1" flipV="1">
            <a:off x="945707" y="2836647"/>
            <a:ext cx="1201751" cy="216021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7182" name="Picture 718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477" y="3627282"/>
            <a:ext cx="1216423" cy="10700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3990615" y="2002085"/>
            <a:ext cx="72008" cy="187220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96641" y="1898477"/>
            <a:ext cx="864096" cy="14401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86" name="Left-Right Arrow 7185"/>
          <p:cNvSpPr/>
          <p:nvPr/>
        </p:nvSpPr>
        <p:spPr bwMode="auto">
          <a:xfrm rot="2958082">
            <a:off x="1972092" y="2877629"/>
            <a:ext cx="1506847" cy="21602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pPr algn="ctr"/>
            <a:r>
              <a:rPr lang="en-GB" sz="3600" dirty="0"/>
              <a:t>The 2013 – 2014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3656013"/>
          </a:xfrm>
        </p:spPr>
        <p:txBody>
          <a:bodyPr/>
          <a:lstStyle/>
          <a:p>
            <a:r>
              <a:rPr lang="en-GB" b="0" dirty="0" smtClean="0"/>
              <a:t>More details to follow at </a:t>
            </a:r>
            <a:r>
              <a:rPr lang="en-GB" b="0" dirty="0" smtClean="0"/>
              <a:t>launch next week</a:t>
            </a:r>
            <a:endParaRPr lang="en-GB" b="0" dirty="0" smtClean="0"/>
          </a:p>
          <a:p>
            <a:r>
              <a:rPr lang="en-GB" b="0" dirty="0" smtClean="0"/>
              <a:t>Will also have  details about  groups and </a:t>
            </a:r>
            <a:r>
              <a:rPr lang="en-GB" b="0" dirty="0" smtClean="0"/>
              <a:t>supervisors</a:t>
            </a:r>
          </a:p>
          <a:p>
            <a:r>
              <a:rPr lang="en-GB" b="0" dirty="0" smtClean="0"/>
              <a:t>Will issue the  project handbook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4150981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D9D9D9"/>
      </a:dk1>
      <a:lt1>
        <a:srgbClr val="ECECEC"/>
      </a:lt1>
      <a:dk2>
        <a:srgbClr val="333333"/>
      </a:dk2>
      <a:lt2>
        <a:srgbClr val="99CCFF"/>
      </a:lt2>
      <a:accent1>
        <a:srgbClr val="333333"/>
      </a:accent1>
      <a:accent2>
        <a:srgbClr val="ECECEC"/>
      </a:accent2>
      <a:accent3>
        <a:srgbClr val="ADADAD"/>
      </a:accent3>
      <a:accent4>
        <a:srgbClr val="C9C9C9"/>
      </a:accent4>
      <a:accent5>
        <a:srgbClr val="ADADAD"/>
      </a:accent5>
      <a:accent6>
        <a:srgbClr val="D6D6D6"/>
      </a:accent6>
      <a:hlink>
        <a:srgbClr val="99CCFF"/>
      </a:hlink>
      <a:folHlink>
        <a:srgbClr val="CCE6FF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376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EE3GP Group Project 30 credit compulsory module (MEng 3 only)</vt:lpstr>
      <vt:lpstr>EE3GP Group Project MEng 3 only (Compulsory)</vt:lpstr>
      <vt:lpstr>Aims of Group Project</vt:lpstr>
      <vt:lpstr>Objective of Group Project</vt:lpstr>
      <vt:lpstr>Assessment of Group Project</vt:lpstr>
      <vt:lpstr>Assessment of Group Project</vt:lpstr>
      <vt:lpstr>The 2013 – 2014 Project</vt:lpstr>
      <vt:lpstr>The 2013 – 2014 Project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Design and Publications</dc:creator>
  <cp:lastModifiedBy>Mike Spann</cp:lastModifiedBy>
  <cp:revision>28</cp:revision>
  <dcterms:created xsi:type="dcterms:W3CDTF">2005-06-08T12:42:06Z</dcterms:created>
  <dcterms:modified xsi:type="dcterms:W3CDTF">2013-09-30T09:54:27Z</dcterms:modified>
</cp:coreProperties>
</file>