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b_midbl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1588"/>
            <a:ext cx="9150350" cy="6861176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8025" y="2565400"/>
            <a:ext cx="5218113" cy="19081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562600"/>
            <a:ext cx="8456613" cy="1065213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5613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5613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wm-blu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-1588"/>
            <a:ext cx="9148763" cy="686276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56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o"/>
        <a:defRPr sz="2800" b="1">
          <a:solidFill>
            <a:srgbClr val="D9D9D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 b="1">
          <a:solidFill>
            <a:srgbClr val="D9D9D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o"/>
        <a:defRPr sz="2800" b="1">
          <a:solidFill>
            <a:srgbClr val="D9D9D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Char char="–"/>
        <a:defRPr sz="2800" b="1">
          <a:solidFill>
            <a:srgbClr val="D9D9D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EE3GP Group Project</a:t>
            </a:r>
            <a:br>
              <a:rPr lang="en-US" dirty="0" smtClean="0"/>
            </a:br>
            <a:r>
              <a:rPr lang="en-US" sz="3200" dirty="0" smtClean="0"/>
              <a:t>30 credit compulsory module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MEng</a:t>
            </a:r>
            <a:r>
              <a:rPr lang="en-US" sz="3200" dirty="0" smtClean="0"/>
              <a:t> 3 only)</a:t>
            </a:r>
            <a:endParaRPr lang="en-US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b="0" dirty="0" smtClean="0"/>
              <a:t>Coordinator: Dr Mike Spann</a:t>
            </a:r>
          </a:p>
          <a:p>
            <a:r>
              <a:rPr lang="en-GB" b="0" dirty="0" smtClean="0"/>
              <a:t>Supervisors:</a:t>
            </a:r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EE3GP Group Project</a:t>
            </a:r>
            <a:br>
              <a:rPr lang="en-GB" smtClean="0"/>
            </a:br>
            <a:r>
              <a:rPr lang="en-GB" smtClean="0"/>
              <a:t>MEng 3 only (Compulsory)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b="0" dirty="0" smtClean="0"/>
              <a:t>Years 1 and 2 are very prescriptive</a:t>
            </a:r>
          </a:p>
          <a:p>
            <a:r>
              <a:rPr lang="en-GB" sz="2400" b="0" dirty="0" smtClean="0"/>
              <a:t>Key skills to be developed in year 3:</a:t>
            </a:r>
          </a:p>
          <a:p>
            <a:pPr lvl="1"/>
            <a:r>
              <a:rPr lang="en-GB" sz="2400" b="0" dirty="0" smtClean="0"/>
              <a:t>Undertaking a programme of study where the </a:t>
            </a:r>
            <a:r>
              <a:rPr lang="en-GB" sz="2400" b="0" dirty="0" smtClean="0">
                <a:solidFill>
                  <a:srgbClr val="FFC000"/>
                </a:solidFill>
              </a:rPr>
              <a:t>task and process are only very loosely defined</a:t>
            </a:r>
          </a:p>
          <a:p>
            <a:pPr lvl="1"/>
            <a:r>
              <a:rPr lang="en-GB" sz="2400" b="0" dirty="0" smtClean="0"/>
              <a:t>Responsibility for obtaining the necessary laboratory equipment, software and analytical models</a:t>
            </a:r>
          </a:p>
          <a:p>
            <a:pPr lvl="1"/>
            <a:r>
              <a:rPr lang="en-US" sz="2400" b="0" dirty="0" smtClean="0"/>
              <a:t>Group working skills</a:t>
            </a:r>
            <a:endParaRPr lang="en-GB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Aims of Group Project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0" dirty="0" smtClean="0"/>
              <a:t>To undertake some “hard science” without being spoon-fed</a:t>
            </a:r>
            <a:endParaRPr lang="en-GB" sz="2400" b="0" dirty="0" smtClean="0"/>
          </a:p>
          <a:p>
            <a:r>
              <a:rPr lang="en-US" sz="2400" b="0" dirty="0" smtClean="0"/>
              <a:t>To introduce research skills into the undergraduate curriculum</a:t>
            </a:r>
            <a:endParaRPr lang="en-GB" sz="2400" b="0" dirty="0" smtClean="0"/>
          </a:p>
          <a:p>
            <a:r>
              <a:rPr lang="en-US" sz="2400" b="0" dirty="0" smtClean="0"/>
              <a:t>To introduce a range of new skills that will not be covered elsewhere in the course in a non-prescriptive manner </a:t>
            </a:r>
          </a:p>
          <a:p>
            <a:r>
              <a:rPr lang="en-US" sz="2400" b="0" dirty="0" smtClean="0"/>
              <a:t>To ensure that students have to search for information in libraries and other repositories of information</a:t>
            </a:r>
            <a:endParaRPr lang="en-GB" sz="2400" b="0" dirty="0" smtClean="0"/>
          </a:p>
          <a:p>
            <a:r>
              <a:rPr lang="en-US" sz="2400" b="0" dirty="0" smtClean="0"/>
              <a:t>To introduce you to the advantages and disadvantages of working as a group</a:t>
            </a:r>
            <a:endParaRPr lang="en-GB" sz="2400" b="0" dirty="0" smtClean="0"/>
          </a:p>
          <a:p>
            <a:r>
              <a:rPr lang="en-US" sz="2400" b="0" dirty="0" smtClean="0"/>
              <a:t>To develop by trial-and-error the skills required to transform a group into a team</a:t>
            </a:r>
            <a:endParaRPr lang="en-GB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Objective of Group Project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/>
              <a:t>You will have delivered something substantial and tangible</a:t>
            </a:r>
          </a:p>
          <a:p>
            <a:r>
              <a:rPr lang="en-US" sz="2400" b="0" dirty="0" smtClean="0"/>
              <a:t>By the end of the group project you experience what goes right and what goes wrong within a technical team</a:t>
            </a:r>
          </a:p>
          <a:p>
            <a:r>
              <a:rPr lang="en-US" sz="2400" b="0" dirty="0" smtClean="0"/>
              <a:t>Therefore, when you are aware of similar situations arising within your period of paid employment, you should have some idea about which techniques are appropriate for a given situation</a:t>
            </a:r>
            <a:endParaRPr lang="en-GB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of Group Project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dirty="0" smtClean="0"/>
              <a:t>1st Bench inspection/interrogation by project assessment team and other students – 5%</a:t>
            </a:r>
            <a:endParaRPr lang="en-GB" b="0" dirty="0" smtClean="0"/>
          </a:p>
          <a:p>
            <a:r>
              <a:rPr lang="en-US" b="0" dirty="0" smtClean="0"/>
              <a:t>Interim Group Report – 5%</a:t>
            </a:r>
            <a:endParaRPr lang="en-GB" b="0" dirty="0" smtClean="0"/>
          </a:p>
          <a:p>
            <a:r>
              <a:rPr lang="en-US" b="0" dirty="0" smtClean="0"/>
              <a:t>2nd Bench inspection/interrogation by project assessment team and other students – 20%</a:t>
            </a:r>
            <a:endParaRPr lang="en-GB" b="0" dirty="0" smtClean="0"/>
          </a:p>
          <a:p>
            <a:r>
              <a:rPr lang="en-US" b="0" dirty="0" smtClean="0"/>
              <a:t>Poster session on project open day (peer assessed) – 2.5%</a:t>
            </a:r>
            <a:endParaRPr lang="en-GB" b="0" dirty="0" smtClean="0"/>
          </a:p>
          <a:p>
            <a:r>
              <a:rPr lang="en-US" b="0" dirty="0" smtClean="0"/>
              <a:t>Final Group Report – 67.5%</a:t>
            </a:r>
          </a:p>
          <a:p>
            <a:r>
              <a:rPr lang="en-GB" b="0" dirty="0" smtClean="0"/>
              <a:t>A single group mark is awarded is divided by the group members among themselves (mark apportionment is moderated)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of Group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3656013"/>
          </a:xfrm>
        </p:spPr>
        <p:txBody>
          <a:bodyPr/>
          <a:lstStyle/>
          <a:p>
            <a:r>
              <a:rPr lang="en-GB" sz="2400" b="0" dirty="0" smtClean="0"/>
              <a:t>Mark apportionment has to be fair to reflect each team member’s input (or lack of it!)</a:t>
            </a:r>
          </a:p>
          <a:p>
            <a:pPr lvl="1"/>
            <a:r>
              <a:rPr lang="en-GB" sz="2400" b="0" dirty="0" smtClean="0"/>
              <a:t>Honest assessment of colleagues is important</a:t>
            </a:r>
          </a:p>
          <a:p>
            <a:pPr lvl="1"/>
            <a:r>
              <a:rPr lang="en-GB" sz="2400" b="0" dirty="0" smtClean="0"/>
              <a:t>The  apportionments must be justified and are moderated</a:t>
            </a:r>
          </a:p>
          <a:p>
            <a:pPr lvl="1"/>
            <a:r>
              <a:rPr lang="en-GB" sz="2400" b="0" dirty="0" smtClean="0"/>
              <a:t>Think carefully whether you can perform in a group situation</a:t>
            </a:r>
          </a:p>
          <a:p>
            <a:pPr lvl="2"/>
            <a:r>
              <a:rPr lang="en-GB" sz="2400" b="0" dirty="0" smtClean="0"/>
              <a:t>Failing the group project has serious consequences for your MEng degree </a:t>
            </a:r>
            <a:r>
              <a:rPr lang="en-GB" sz="2400" b="0" dirty="0" smtClean="0">
                <a:sym typeface="Wingdings" panose="05000000000000000000" pitchFamily="2" charset="2"/>
              </a:rPr>
              <a:t></a:t>
            </a:r>
            <a:endParaRPr lang="en-GB" sz="2400" b="0" dirty="0" smtClean="0"/>
          </a:p>
          <a:p>
            <a:pPr lvl="1"/>
            <a:endParaRPr lang="en-GB" sz="2400" b="0" dirty="0"/>
          </a:p>
        </p:txBody>
      </p:sp>
    </p:spTree>
    <p:extLst>
      <p:ext uri="{BB962C8B-B14F-4D97-AF65-F5344CB8AC3E}">
        <p14:creationId xmlns:p14="http://schemas.microsoft.com/office/powerpoint/2010/main" val="244921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2288" y="113184"/>
            <a:ext cx="5486400" cy="566738"/>
          </a:xfrm>
        </p:spPr>
        <p:txBody>
          <a:bodyPr/>
          <a:lstStyle/>
          <a:p>
            <a:pPr algn="ctr"/>
            <a:r>
              <a:rPr lang="en-GB" sz="3600" b="0" dirty="0" smtClean="0"/>
              <a:t>The 2014 – 2015 Project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1043608" y="482144"/>
            <a:ext cx="7992888" cy="804862"/>
          </a:xfrm>
        </p:spPr>
        <p:txBody>
          <a:bodyPr/>
          <a:lstStyle/>
          <a:p>
            <a:pPr algn="ctr"/>
            <a:endParaRPr lang="en-GB" sz="2400" b="0" dirty="0" smtClean="0">
              <a:solidFill>
                <a:srgbClr val="FF0000"/>
              </a:solidFill>
            </a:endParaRPr>
          </a:p>
          <a:p>
            <a:pPr algn="ctr"/>
            <a:endParaRPr lang="en-GB" sz="2400" b="0" dirty="0">
              <a:solidFill>
                <a:srgbClr val="FF0000"/>
              </a:solidFill>
            </a:endParaRPr>
          </a:p>
          <a:p>
            <a:pPr algn="ctr"/>
            <a:endParaRPr lang="en-GB" sz="2400" b="0" dirty="0" smtClean="0">
              <a:solidFill>
                <a:srgbClr val="FF0000"/>
              </a:solidFill>
            </a:endParaRPr>
          </a:p>
          <a:p>
            <a:pPr algn="ctr"/>
            <a:endParaRPr lang="en-GB" sz="2400" b="0" dirty="0">
              <a:solidFill>
                <a:srgbClr val="FF0000"/>
              </a:solidFill>
            </a:endParaRPr>
          </a:p>
          <a:p>
            <a:pPr algn="ctr"/>
            <a:endParaRPr lang="en-GB" sz="2400" b="0" dirty="0" smtClean="0">
              <a:solidFill>
                <a:srgbClr val="FF0000"/>
              </a:solidFill>
            </a:endParaRPr>
          </a:p>
          <a:p>
            <a:pPr algn="ctr"/>
            <a:endParaRPr lang="en-GB" sz="2400" b="0" dirty="0">
              <a:solidFill>
                <a:srgbClr val="FF0000"/>
              </a:solidFill>
            </a:endParaRPr>
          </a:p>
          <a:p>
            <a:pPr algn="ctr"/>
            <a:endParaRPr lang="en-GB" sz="2400" b="0" dirty="0" smtClean="0">
              <a:solidFill>
                <a:srgbClr val="FF0000"/>
              </a:solidFill>
            </a:endParaRPr>
          </a:p>
          <a:p>
            <a:pPr algn="ctr"/>
            <a:r>
              <a:rPr lang="en-GB" sz="2800" b="0" i="1" dirty="0" smtClean="0">
                <a:solidFill>
                  <a:srgbClr val="FF0000"/>
                </a:solidFill>
              </a:rPr>
              <a:t>A Vision  Guided  Car  For Obstacle  Avoidance</a:t>
            </a:r>
          </a:p>
          <a:p>
            <a:pPr algn="ctr"/>
            <a:endParaRPr lang="en-GB" sz="2400" b="0" dirty="0">
              <a:solidFill>
                <a:srgbClr val="FF0000"/>
              </a:solidFill>
            </a:endParaRPr>
          </a:p>
          <a:p>
            <a:r>
              <a:rPr lang="en-GB" sz="2400" b="0" dirty="0" smtClean="0">
                <a:solidFill>
                  <a:schemeClr val="tx1"/>
                </a:solidFill>
              </a:rPr>
              <a:t>More details at launch (Friday 10</a:t>
            </a:r>
            <a:r>
              <a:rPr lang="en-GB" sz="2400" b="0" baseline="30000" dirty="0" smtClean="0">
                <a:solidFill>
                  <a:schemeClr val="tx1"/>
                </a:solidFill>
              </a:rPr>
              <a:t>th</a:t>
            </a:r>
            <a:r>
              <a:rPr lang="en-GB" sz="2400" b="0" dirty="0" smtClean="0">
                <a:solidFill>
                  <a:schemeClr val="tx1"/>
                </a:solidFill>
              </a:rPr>
              <a:t> October)…</a:t>
            </a:r>
            <a:endParaRPr lang="en-GB" sz="2400" b="0" dirty="0">
              <a:solidFill>
                <a:schemeClr val="tx1"/>
              </a:solidFill>
            </a:endParaRPr>
          </a:p>
        </p:txBody>
      </p:sp>
      <p:sp>
        <p:nvSpPr>
          <p:cNvPr id="2" name="AutoShape 2" descr="data:image/jpeg;base64,/9j/4AAQSkZJRgABAQAAAQABAAD/2wCEAAkGBxQTEhUUExQUFhUXGBwaGBgWFxoYGBwcHBgXGhccHBoYHCggHRwlHBwXIjEhJSkrLi4uGh8zODMsNygtLisBCgoKDg0OGxAQGzQkHCQsLCwsLC0sLCwsLCwsLCwsLCwsLCwsLCwsLCwsLCwsLCwsLCwsLCwsLCwsLCwsLCwsLP/AABEIAKgBKwMBIgACEQEDEQH/xAAcAAACAgMBAQAAAAAAAAAAAAAFBgMEAAIHAQj/xABJEAACAQIEAwUFBQUFBQcFAAABAhEAAwQSITEFQVEGEyJhcTKBkaGxI0LB0fAHFFJy4VNikqLCFTOCsvEWJENjg9LTJVRzhLP/xAAaAQADAQEBAQAAAAAAAAAAAAABAgMABAUG/8QAKxEAAgICAgEDAwQCAwAAAAAAAAECEQMhEjFBBBNRImFxMlKRoYHBBRRC/9oADAMBAAIRAxEAPwDnS2JQToznLmPIKBsPORVvD3URCDsAokjWDmzCJ6hRQ3DXSEGUCJ1M/CJ205CocTdaATPTXffkOkVy026GUgkhDui6ZmIA02zbn4Eg66wanulVz5RoQwG07aUHwXEPtUY6QIn3ECflRHAnOGmdt/Py6mPwoNNBTs0xWGyWDHOIjz1qHCf7hR5t8jsfjV3iKzZQakxcc67hJOpHLUUME7Tpmbb/ANMbfGqroZl+xw9WdVYyseKDrsI05+6r3DrHckkGVMHWdtR9Kq4YjvQZjYT7p+Zge+reObdeepJmANzHu61Cbd0YtJDMo5g8vPSfh76845COyH2SS2w8WkKYiNDnEjyHnQ/huIJe2Oedfk+u3PT51Y4xaPevJJKEKZ3mAG/zTSqNGbtGj5lSRBUR9/c/GoLV9ipJDEDMQZBEyJO+wJAnczUtl4HiYGTCrzIkfPfQdKmuI105VR2ZVJygbAQdVnbb4igu6FpEQCEB3bcCDoCQYiFB0Hr5msVw3gVdgQSYB159dp9x2oZji6sCQPFrJHmNY56iOmlbWbrTsYA5R6ztT8DVRcK5WgkAHqT68wPpy8q2Ns65SCTymecjby5T76nTj7Wrn2RcIGEq8MCgPiBDEwTrqJjN76lu8TsXnMILIjTLMFvNRtMjQR76LWgG3C+I3LXiUZXMiZI2idBvoRI9KYsF2wxOYMWN3KNAykjmSQAZzD+LlS/IFsCZAOb2gcp1jwqd43mdzUjYlUgr4pAgkQcsEkHlmEb671Pm10ajoWA7ZC0i3LqDL4lXLInNleTOaT4dT6mjvDu3WEuhJuZGb7rA6GY9qII865HiMaq4RGbMQ159dCR9mu3ICPrQk8ZQAgIoiDBg7+o3iNfLzq0ckxWvg+jE4naKlhcQqBJOYQB5mdKCYTtrYuYgWAGGbQOds22WBqJMQdteXPkXDOKm6kZspLZY118x01091QNiStw5AQwMgiZB38o8vrTSzVKkjKFo7jxjtLYwwXO4JaYVTMwQG12ETrzpXvdor1lkv53uWWcrkIKqB93IYWSRGhLRrJmKQ7/F3aTiBZz6Q0EE6yc0HmSZ5Hyqi/EQo8DQYPWIObRRPh0NZ5W3ob2/k7P2b7TnET3lsWjrALrIX7pMkGT5DTn5MWavnPhGJhlDkC3JkZRsfXUnnH0ppTtJiVAyXnygnuwTssmJmZ0jQzRWauxePwdjzVmak7sv2kzLlxF61mOXu5IDMCOfKZIEb00G7V1tWJZNfvZVZuik/AE1ybFsI91dH4viPsLkEaowEHeRGnxFco4iWllXeNzOUHlUsvaMgZxezmPhjb8q6t+zS1lwCTuzOf8AMVHyUVya7djQ6nl+gfWuw9kxlweHH/lK3+LxfjTQQWGcfqjCQNDqdtAaWv2f4KLKYgmO+tqwXmoOup58qs9pcUUsXSFGlu5Bnnkby61Y4fdSxhrS5lAS2ijUAeFQI+VF1y2HwWuKX2QZgWEcjGQ+9fFP50kdqOMu9kFQ0oWEBiSJUxtrOq+fptV7Edqi11hBFsGI08Q1G52P191LPHOLFrTWxlAZtWn2BmkkeusevWuTJni9Jlo42lbQkPxAgHLm1AkzGpIJAAOg30H9K0Fl/MfH86vXsOivn0KgZUG4AEmSQRJOtU8RdzMSxAM6jTT5VPl+0z32S8Vul/ExQ8iFUARz2n9elLOLveKIAHp5D1roXHf2b3rd1lsWLzWwSVu97acRuMyFEIPKMw568yBx/AcThrJa/YZUV18RykQWOmh8lHvrs4U7J6fQq27onxHQ7x66xRrAYpWcAHQEhRGwg8pP6NTYq+v7yQv9sB5RIBHxmvbLJ+7O3LPp65dPrWlGwpUa8TuwUUEqcjE5f4WOx8jABqvcEMkfwg/JPxBqVLalSGYb6Ekk7CP+lDrOrASdSBqfMUeOjWGWZUeQJHmfTn1kVFjMUSNQBJJBj099VcBa7y7btl8odwuYgmATGgGpPQczzG4PcR7NgXMRbFwt3dtGtsVylsxOrLOglSNJ3UzSPGltjJOXQLVhKFNco5esmdd6lvYwFSWJmZ6mTqfXrND2tKpYSwlwqqp8Un+7zHLlrFEMP2bxFwhcviLQqsQHO2oDEE9K3tCle08tnOuhygzA89DvFbfvlxWY22uCBuG8Uby22hHlU/E+D4jDKSfEumZk8Sr5EkTE89tKqXnMLq2bKs6nXl9CfiaLxtMyosYOzo1x9kRyqkyZCwvukiBWWcQYBA1J66jTUbxuZjyodbvuYUu0aaf1qPit4gLGg1gDlp+jScLY7kXbzh5zQIEiInz1HKYqPDXRlmZ39RG2tC8HhmusEWC2p1IA0Gupppu9lb5shrfcmPCwDxDkEkQRvAOtM8fgmmBbuPmTOsj1gVJ+/krz2I66QR+JqpcwDoAbispzMrSu0Zd/PU6eUyZ03xVjL4eZ5/SPX9eWcUtGoOvfnh+HzeLNdv68xAQfr1NU+E8IvX1Z7YUhY0ZkXNodg5AOo+le8VOXAYNeea+f84q4vdWRZuWhLrDq0k+0NZkTG/Ie6s2lX3DRe7MWRb8Dgd4pkAiTBEMRyPqPPej3+yLds5rmc94MyzvAzA84ER0Fc3W6JnTMSW23n86e8VikVbFt2Y513zEkE5SYPL8BPWpzhb0Vg9UVMeqhpUkBjuIMCNogsdROh5+VAsfbuZFbL4WLQRqNCMw06SJ9aO8Tw9uBlYs0mBnDahGgAesUM4vhrsW4t3GAtjQLmgsS7CB5kD3CsotNAlsq8K4bcvtCTpE+EmBO/hBPyNGv3RwWLi73YOxRknXzHunzolwDhNw2Rla6quRKBWylgFifCYIOUzoR5VpjuIuy3LV24Wct3WzhpzqMpLCAAdSRy9aLjYi12EsBwK5dXvVAACK0K1lvCVB1JvBl1zakfdPWi2L7P4p7YQXLndKVyC0q3NCDPh7xQAABrJnNoN6qYThFp8OgNu2SoUyUGcSFuCSRMwy1QvcKVdgy/wArMv0NFQVUKyxa4RewrJmZwhDaG3ctmeYIaV3CsPFyPSq+K1BY+p+dS8PBQkF7hSMxVnZgWGx8ROsEj31DjHMev4nWhVOhfItXgQCx21I/D8a6PwztS5VLaWACoCgFjEKAAdhp7vjXNnkBlOoMddNdqOdmuG3blxbwLvlRmZQpGXKwE5s2p1ELGo66w03L/wAuh4qPlB7jPFbl4XbNwIItmMrMpYMVG0gbSZ8ooTj+NO5iZB10dVAM81mdPjVXiV9ibmj5muWrWWTmmLhYR5ZZjyoPxLDlCoIYCYlhrPPSNPTXQVyyUpPbLKktFrGYyNAWBB1mYHy9+sUPx3EnAyswIiOpPI6co+O9RXsBcPjnwCc06dAdPft0Na3sGNQn3QASdATBJ0Ikf9aaMIpCylJ6K73o8PI9D6bA/rWrFzBgmYCzBgk6AiRy6UKxGI+6AN+gJ57H41s3efIRJExAj5VXholdD3e4rcthe9wd2+h8A7+3cBTxKYIK+JYBC5tQYAIBirfai1jb9q5ZXAWWtkRbY37JZQAQjrbLSjwdgdNRTZ+72Rr4fXOPnrUHFuJ4bB2Gv3RKg5VUGSzGYVZO+8+QNdumwdI463BsQl0m5ZuA5g2UggzmB58vOpDw66bDILbA5wwGn8MGdacuH9v7eNY4Z8L3DuD3Lhy4zgEqreEbxEjrUdu5c55PmfqRUpXeh40J3+yL2VQLTTuZ66dOVR2eBXwwJQiCD8DT8t+Onu0/E1o1xegnrr+VD6/AfpEvAcHxCOjSVKsCGWcw1GoI1kRpR/iOIvvdv3JA7zQTLEKM8Amf75+FEWcfxMPSProaiOHU87h/43/91K1NqnVDwnGD5R7K/ZVuH2ld8S9p7xc6sfZELoq5oMktJieU70y2OP4DMDZ7uVBEKtvKoMy0jxBiN4gabdVq/wAEstBeyT0zFj9a8XgOH/8At7fv/qaovuJyGHB8XssuZrCqhkAM3jClQwJKkDUEaDYzB0krvaLD4O46Lh1VMqjOyXWYn2sqlWYjZSSd9RPnbTAIvs27Y9w5aDfyAq3g7FqftGFv+W2rk+XtLFGTtCpUC07L4c4fvDcuG4FJABBMByoJUKSF0Ik7nQdKD3OBWzp9qeXssP8AT5U/B8KoK/vF6CNYtQNNQNH6kmoGvYTbPim/ltIPrcNSaHTF7sxe/cC7WsNeuvcgZs2UADNMgkTM/Kjx7X4hoy4V7RJGds6PmXYqMx0PMdI8zUrrh1EtbxwHUi2gPxFR/vOF/ssQf5rqD6IaZOhXTBnF0OIud53bKcoDS6gMQZDRbjxQYJO+UdNa68CLam2pH8RDH5xHzo7cu4YAZcOGPObr/wDsWtU4gq6pYsr652Pzag427GUklRWvYRlt2VBAgN1O7EjnXiYZjpIPl3Oarv8Atm7yNtf5baD5kE1pd4reO9+56KxX/lgUPbNzLWL4c11UAw7eFQJ7oAeyg0kaez86pXOAFRLOikfdLID00CCagdyxg5mP94lj85q1h8Cd3BVfSGPkAfqfntRWMDyFZcFbDa3bOYfxuJE/zCtxggxPjGhgZAx0gdOUzRfLgZ8dnEkwBIZD7/bX5ipDgeGMCSLqzp4rOaOW6K1UeNfAnuP5FrE8Pkt9vik1iLbm2D4VO0xzjatl7K3LjLe7vE3zKnMTo2WIBK2xIgAQDTCnZ7BsAtjFsrEgKJZSSSABDZfpUIwd83GFmbptEBjImR1DEEgkETGsGsl4YZSS3Fg7GcOxGYuyYhf7oSVnwiYMToN599ZicfbCkFXtMdBncJrBiA5YmOgM60SUYy0ScmIWeSC4VHkAJgVHjMXir9koMzXDctrlnXKbd8tqTIPhB3+6KSWOl9LD7vJ3Jd+ShhVugOLjKwB8JXMdI11YCdekiq/FNRHn+cUS/cykgrlkzEydVXcySSDI15g+pC8badBvPOoQbffYkq5aKmAWL9oGPakz0XbbWm9XVT4CqjmAT68gKUOEWx3qZzlgEk+5p9+tMb4u3OmvrFJn7R0YeiLiBL3sMAVLd7cukknXLbCkk7z4hW/HsO7rJyDc6Enl9a3wdi215bk6ohUAxEMQW9/hFE8RatsII+BFBR5RQ902JuCUNYHeAhixJBbINJA3HP8AAUP4lcRRNxrigmfC9poOgmdTMa7UZ46GtsWWQIidOs1SwGNGQFoYkEkkSd9BrUW5RdsjLWgUltGT7DM0GNQqnWNTB1gD5mqTcNu/2bH4fgaPf9oUI/3RHPYfl514vF0OuW3udwOvpTLJl/aCkXv+1GGCun/eLgcmfC0+LcAtECgfbHtFaxTYeyudUts5ecrCWy5YNpmzQsjQ86BYe1igAA5AGwB0HuFbPwi85BZxI2PvneetelYmwynDhbxFlgFUq8+BSNQrMd/DCsuXQsd5PKjwYfoj8qC4Tgt3RrmItCAQPGpgMczQtkMZJ1JiTRFcCm3f5mOghCEnze4y5R5xpWYUdO4B2OsJZW9itWK5yCxVEETrBEwNydPhNWn4Rw+9bV7aWyjey9ttDqRoQYOsj40NxvarD2k7t8Yl05YNvD2+/Y6bFycmv94ia5j2p4i925atWbb4bDqsWkLgIbgJbNltjKryR1iNCKlHKm+L0/vRR4Z1yW1+GNHFbC28+V2UqYyzIOoGh3iIPOh1q3dfVEuMOZCsQPU7CocRj71zL3zFmAAOgAEcgFAG/lUDHmY0p4rQj0y1ftuvtAD0dCfeFYke+ocxqBMYhmHXTfXaKtLbY7Kx9x/KiY0YwCSYAG8E/TX4UEu3Ltm6twE31U/aBkZLY5ATJkGTyEQKaMJgCwzP4bcc9C3p5TEkxAk8qrY7GC43cjKDJJDSPZ325/DeklNxqlpl8WFST5aZVwmKW5qFZecEGInkxEH61aEVvbwbnYR6kKPiTFTDh0e0y+iyx+I8P+antEGitnFGeAcJ7/PcuOLVi0M1y4dgAJIE6bSZ5eciqHcKASLdx43OgA56hcx28xRf9pBOH4Zh8GkJcxNxRcCk8oe5qdTDZF8wtYAW4Twrhd/SzizdPRb1qf8ADkDfKjA7F4XXS4Y3GfUeogEfCuQ41rSWgHQFEEAFQ0AdAdus1d7KdvGtOqI9x0H/AIV0k6c+6ckm20cpy+VEWzqCdjMIds5gwfGdD0IOoPka9HYvDD+0/wAQMe6I+NCe13Ec64bEWbl1FZT47bFCyn7rZdcyQTl5Bbp0y6hLly5BJxOLP/7N4f66KSA3Q84Hs5atBohw39oiNHoAoHyoXiexxMZLoECACpiOQ9o/rXelM40mIuYqeZOKvH/UKIcKuozKty9iRJMt+83+gyBQuaSTMzHLXlRqhXJMkxvZXEqfCgueauv+srVW12dxJYK9u4gg+IW2cCNh4J360yPgLQ0GMxCHkHv3B/lZlJFaWb96w0i8WHUubqH+YMSVPmCPU0eTBSFvE4V8PdWWkAgyQV1nQQ2pOmwq5wDCvZxN7EG/bCtcvIENwhzkv3LYXLpAhVIIP3NtSKZbXE87Frk+EAgeZIAA8p1mBIiQCDSl2hxmUXGQLu+bKNyCS+0dGB133pZPZSMUNa9oC6SpUDme8W4o1K5RcUATI68yJHIH2g43aKrbuFC2doAIceDRmI5HMYjzI61zjjHFbNu1aw9yxcIa3302z7N26zsW8Q9oDLBmYEaV5xzF379y21olWe0jk7gZ0XMQSNDnFxfLKOumbGT8DpaJKBv5v+Zo+VLnFXXNHmfko/E0ftr3eHt25kraRZ6kKon30scSujXT1+Arnj2J5s04daFy4wBIyqN/Pb8aJfuI/iqjwO2PtGGkwN/L+tFcvXlXPmf1HbhVQsM9l+CG8xGbKustvEAcjz1p1bg+GCQEBERmJlj1aeR9IpawxvWsOWAKwmgkFiCSWOUjQwTAneKVbvb91Vi1q5KzosBNDAGYkmf+H31XDki1rZKcW3YU4zwZQSPFptM6ilc4HuzA9k67HrrvTNwbEXHtDvJABYqvi07w94xJbVjJAnlECNai4nhmII/D+lLNKS0Fp9MRcTiwDlAOmhnoeX0qezgUyiVkxzGv1qpx1RbcZkg6wDz6keW2vP3Vvh+1booXusMY5vazMfUltaeGKTjaI6T2EgBUir5VKDXs10mNAlbhK8re1ZLEKoknQAdaxgrwzCG5rbtk8iVa3uAJ8LQems86GdtOF4rKjd2ES2wIJK+0WA8WX2RsBvzncCumcMsW7FtbQG2hJEZmO595+EgVpxgWFQtcCgHTpMgmIHtaAyCCIBnQGvAUlH1PKK8/5PSlnnLFwb0czDtz358q2w6FrtpZiXHyM/D1opjrFoL3tlQyFipkvKNrIy6aacyfxoLxXizokhu71H+6VU5iRIHP+8a9yMlKOjznp7HjE8Pt3R4lR42zKCQQY0kfSq+Nwqpbc92pCqSVI8J0nxDeOu2lK3Ce0rFoU22Qmcr/AGFxQzH7wm03xUnpTGnHRlhkuoxgC26jMZIGkHKR5yOdCKdqxlvoHWrqlyyDKjE5YkIYI8SoScoMt0neBUP7p9o3jBbIYJAkBoCzESPCw66bmpeMYtcy8jB0I5ae48tq2w3Zz97F1kZO8AUNbzFWdN9eWXpOhIIkczHKvf4dpr+z0Z+nf/SWbpqVV9i5w65NtGEmVB2/Gr9u1M7jTTQCfjNVOyVm6llUvF2uOzEK4lgNgunks6mTVziV8qzqVKlBv5xt60rS8HBLvrsk7OYctifFbgHKSSu4UEnXUfPnQT9rdvE3sZbNhM4w6AaFZDuc7eFjr4cnxp17F3c4dyNoUT8W25+zXnGeyKX7r4iziLlq65BbXvLRKqFHhnTQAe7ajEnI4Pj8bfKst1GB1ABGUj+LShNi6ysGXQjY6TtH0Ndj7Qdn8VZsMtzC28TbRWYujFjpJLFSM+bnI+Nc0xHaAEjuwFUKPCIyzGsCI3p1sQ6H+xvtEbve4TEEMr5mt5o1GWL6R0Kww/lbrXnFsO2GvXLDsTkPhJ+8h1Rp5mND5hqRuD8cFq4t1VUMrK4ygLqrBthprBHvNdl/aNw4PYTFIJ7oQ8ak2WOn+EwfRn60y0wNWJCMT5etFuCYtLZbvFRgR98FoIIiI1G51oLbaRoZ6GrNu4BOqgxzg8wefvpyY1HFYYwSin/1H29NfhVu7xO2AAVgHkHOqkaMYXpyJpLbiNpdXuWR6mPowojg+K2LkBQlwgRNtnnbQECeUUKCHe9QmUMAHTmR5iQND0NJ3aOwcLaJAd1Z28wneOzFidypdoB5HKp3BdnshohMPe15lbhHu8FbPYuFcrWbjaRoinU6ah2HhIMEEEQddKV0NFtCTcUNcVTstu0Dpz7m2Y9daMYGxFoCMqKXknoXNwDX/wDJpVLtB2exnjezZclysIrLKZUCtrn1BCrGs6kHaSBwXAeJC9bL2b6IHTO0iAgYFyYY6RM0jVjp0O3Fk8MDkB+A5edJPFbjaZR5ExtGvM+tOvEj4Z6n6a0n8QYOp6b/AA2+pqUBUW+ApFvzLH8B+FMXBUU3M7AZE8TTtpMan0n0U0v8NAFtZ3OY/wCc/hTZg8NOHe2fv2yW6+MQBrp7PL+8a871c+N/c74foRtx7iS4mxFq4oS4xXN3iDMNZhw0DUbTPpQ3h3ZEZxcuOG5hFHgB0MydSZ1nQeVXuzvDBhbK25VislmCjdiWPu1gDyq0/EHRGLKIBAUhjqSQAMvlOpnlXA88oJ48T1b35ZkvLPcXaAgCJG4+lU3E1Qe7iRfuA621GYEgBT4B4Z65859B0ik2/wBtLufMgWOhIKkdYAH15b163oYyeNRuyeSlth/jnCnuHMiqbiA5GYxlJnXY9foRBGqw+Ax4MQ/uvN+daYrtNeue2LZ9zH4S8D3RVX/bL9E+Nz/5K71imvJP3Mb7Q4/7Nce1lT+dgvy3+VeG3ZX2rhbytrH+Z4+lVSKyiTLS4xB7Foetwl/lovyqzgMe5vWgzQneJIQBFjMOSgaULFTYFou2/wCdf+YUs/0sK7Oj44ZRInQgnziP6VVxmCS/Y7u5JDAEkbhgZDA9QwHwq9iYMjll/GhuCxOhU5QUMEkFiecgSAPfPpXy6nK0/g7npCV2j4acOLCm9Ie8odiMoMNiLgkSdQW011NB+OJoUIJIfKQCOYmd/wCGD5c6fuLWLeJyKLnsOGJK5tgQQNAomTt50m8fRBfK2oCqCCepOUz6xIr3fSZeUafZzZI6bYtYLD5by5Z21LCTvG22xP1503cJuEMEBOUyY5TBaY2mRvQgMo15/wBIq3wrEgXRJgGR8RXVl/Qw+lr3o38otYni9xWnuywmADlj3RrWmJ4tiEAbJaUE5ecjfeNI069KInCAmQdtBI5nnr0oF2oAW02W4mmUBQPFMwdc0bTyrjwu5K0v5Pa9VihHHJxm/wAcX/YYwvEbYuW2bEHvVMd3mVF1YKWBJAcZdcskjoaPdoLwFtzt4ZPno3TyArjBsHulJ/jZf8qkfQ0Y4TxtbOEu2XzlmaVjVQChEanTU11uGtHhyk72de7HYe1icAyOM1u47E6svslQCCIIIKDY8qZeE4TuQyi7ddSRAusHygCIVoDEfzEmk39kr/8A0215M/8A/R6cRdploTsLW71CeJdmsFfJN3C4d2O7d2ob/EoB+dT271Th5/X5VgCFjv2S4Z3BsvcsrzUHvNPIvJHxNdHWwptm2RKFcpU6gqREfCgfDLr5suclVHiDTmmDHtCcs88xOnrRqxcJmVywYGoMjkfL0rWAXMZ2Cw8KbdpbgUew7FCdNMr2ysnrnmZBkRqqN2j4dhrvdYzhj4VuRu2xdVv5TBn1Ejzrqymosdg7d9DbvW0uod1dQy+sHn50ykChZ4P2p4W+lm5h0J+6AiN8AJplw7229hlM9CJPLbeuZdqP2M2nlsFc7o/2VyXT/hc+IehzeorlfE8NjOHXjaZsRYIPhhmRWA5rBysPSaNgo+pe5XoK8JA6Vzb9lna58RbbD4m4DfTW2xIDXLZ10HNlPQbFehNPWesYtPeUUB4vx0EXLar92CZ66bVaxdzQ0l38RFy5r0/Glk9AZW4ndlY9fxpQ4pciRA106RvGnvpn4k2g6H/rr8KU8dpmI16c9td/dU4GXR1ns6JwVhH1BspKnaGUEj50HxOJi86BgSsF1AOhJ+y+WZo/loJf/aFZs20S0pcoirLeFdABtqx+Aob2Sx5v3cRfcnMzD0gjkOWige4Vz+vxJw5+V/sthluh0FxtAYEamTAHmTzPl5UNxWIW/esqM3d23zMcpGYqC3PlI/WlSXcWH0zkCNg8GPQa1vwtgzGGLAKN5OpPUkmdD8a8OuP1eTq70DP2jcW7jDAWwwN2ULE+zI8R8yRI95rklu79BXXu12G79BbjmNegAM/UVyjiuE7q4UnmfLZmX/TXuf8AGaw9HNmX1Dbgu0PDwtlLmEXwWVD3BaRmd/s+9BWV1YK4F0kspckRrQ3i1vAXbrXLeJuWUaCLa4WQugkAi4BvJ250sqa2mvRIHQM1ZNeTXmapjm017beCI3kR8airex7S+o+ooPoKOpXPESNj50A4zYuKSyRqIYciORHmPxNM2JXU+EEdf+lC8XrzJ/XSvlE6kd/gUL+NuWQrXLcrmVZLwq5jEkZdvOgONuZ3ZoiTMTPzpx4p/urizqEOUECBpI2HpvSVMxXuegpputnLmuyBxUDmrLioXFegRBeI4hdBhbjgDYZjA9x2qniMZceA7swGonb4V7i/agcqplvFTcIrdDPNka4uTr8ss3L2Yd2QABzgz15flROxhwyhToYG4OoigbkzWz3nOWSfDovl6UrQlnd/2ZuiYBLZGqvck+rlh/lK00m2DqpmuE9j+2Zw2ZLwZrbGcy+0piCY2YERppsPOukcI7SWr2tm4r+QMOPVDr9RS/kZUNmo3qe1codheKTvBohbKNsYNAJbRpq0jUPUwYpA7b/tRGEutYw9tbtxdHZycit/DCwWPXUQdNdYIGdVR63muH8M/bLeB/7xhrTDrZZkIHo5YE+8V0nsv20wuOH2FzxxJtP4bgHM5fvAdVJFagDLQ/jOHsYhGsX7IvLElTkBE6SuZwwI/iXar3eChvF8CbqgqctxdVb/AEmOR67gwRSttLQUt7OR8f8A2ZObwOFuxbGoF2e8QzoAbIfPHJtCIG+9H+AHiWH8OIu276DYMt7vI5faG2J/4g3rTTw3id0FyF+1WBdVhJgEaxI5GZGmoIkVrimuXGFxbdtlCjzgwM8wes+6K0JuS2NkgovQs9oe2/ckKcO2oOrOFGnKMpM840pNwXaRr+KYCFTLOUa6yPvek07dq+CC/g3PNTOnKOa9SDOnSffyLg/2d/aCBqPfTPaJSR0LHGVE7T+FLWJEW2PWaL3r8oIoJx54txoJDe7Tn8aWII9CxcuBdD4o+G88t/Wnf9n9lmS4ds1zIOmiBv8AUPiKS8Dh1JIUZyBP90R9adUxaJaCWgV0ILCYzkCWk6ZtAIH4Vs8OcHEeDp2M+Mwd9V8Kk9PZYT8Z+lVuAfZhwR9oW8QO4IGk+78KX7HHrhAQO+YDl166CjnCQcktuTOupnqZ515K9LJ3Bs6VPyCeN9omS8yohYKACSYhyCRz1Go5DnrSJxTFteuM76EnboJMDXXSnnjeEZsNeyHN482seFQAzRPnypAVpIEyJ220mSK9fBFRgkukc+RNPZCz/ravIPQ1cUhSSQpkNodtdvhyqBGAA0FWEHw1rNemvCaQY9qTDJmdF6sB8SKiDVtZvZGVxrlIMHbQzQfQUPfEeNhCouqQW2A1POPZ9D93fzqAcUskAkwOU6e/xAH5VSxuBUurGc0rqSxO4bmTz+FQPagsnTUeleK/TY2ztRrxbjNkK+WScpj2mWYMbKBM9TS9jrRRgDvkTnvCgT8jp9BUpuC5cS3pCy7tMDwECPjv0mocezM5dtJ9lTuFG0+Z1PlMcq9D0+NY9I58i8lR6hugAE9KsFaq46chj9fGutEWL9wy3yqvfSCRV3C2g1wADYyx9Pz2251Xuibh3Pi5RO9UFLeHsgoD5fjXjWKIhOQG3KtGSphBT2KiyEGQSCNiND8aJOlQMlYwa4R23xFmBc+2X+9o/wDjG/vmn7gHbfD3iFDlHP3LkA+5vZb5elchdaiKUKQbPo3H8XFmxdvNJ7q2zRz0Ega9TA99fOdvNcuFmMsSWYnmSZJ+M0bftDiBhHwzsWR8oBYyygMrRPMSNj1oNw8e0egHzmstI3bCK2rcRuetQsrW2V7bMrKZVlMMpG0Ec6PcCwCF/tS4BJAyg5QVkFrmUg5c489B5zW3a3g37tdKa5WkrOWRBIg5CQDs0fwuugmgmM4hvC/tfxXdonc2muBYa62aGPXIpABjz36bVdwvbW9iGAucRFgaTbt4cW3JMgKrsH5xrm+sjlZfKZ+PpVu+CJIOoG6+WoIPr9KahLHx8Pihee8l3EMJhWu3C1yBI0MyBvoDoDUljtndwzR+73CCSdXfWerKp19RSYvaXFBBaN4lT5KGEEEeIANPmTrPOornHcQdO+uH1NBJhbHLEftHZu7C4dj3WYgZ3ec4gz4By0iBSg3FVuYkv3QtszAZQYC+Ubzyqp++Xj/4tz3Ow+hqZO8BzMVY7zcVXPxYE03FCjTi8R4REbfr8KFdoHEeKTuDHqBVXCYzPcEx4mEwIG4nQaVZ4hgXv+C1BbQwTHPXX3gUiVMKWgLbxKL7KRWoxbTVBg/RvhUi2n3hvhVAF+3iHN+1lLCSsgE6+LXb0rpuCIgACkPg3Z92ZL3eWwBDBS4zR0jefdTZayuozKCB/FG4PntXPJpz14KR62ELFvLIOsnbyOlcou2sjMByJAnyJFdKuWQqNk0MGBmYCY8q5s75iTO5nXz1quJGyu3ZD3nWtStb3vjWqtVSQ85q8mtS1eA1Mc2DVtbQuwUDViFHvMVoKJdnbWbE2h0bN/hGb8BQk6VhXYy8W+zHQke0xGY+iHn5RQS1izctBjIuLKsJ1MbiRzKx6H0o1xVyScunVvvH0/OlnAORjHtKQFFoE8xmzafLNXnpWn/J2XRBiMJbFwd2AA1zPpIiVQR0ymJjlC+7XiuJQ3MiEFkXxeUk/P8AMUXfAqCDlJPU5iPcqgj6Ui2EyYq4oMgFxPlOm/Paa6ML5OyOX6VoLm7VPipBt+8edTM1QuxB2mulEGUODmA515cvWqt0oWzLIYa5TqCZ3BH0Mepq091VMKdT6DrWxsZtSNetGwFj95BA9Np666fGtSZqO3gQDOtThOlAJFcAqJrc1c7rT9eVb28IzGFE/SgYFmxJgAk9BVu1w3KJbVvpTHhOEC35sdz0+HKvLuCHlM0rkOoini7GYaGNa0w2FKAnr+FNWF4EXOZhCjlsW/p5/oR8QwW4XYCf15fWfLUcjKGy1xLAG7gw9nKxS7c7xTOqOS6bDfKy1H2sxZe1YDaugIJganJbVjmGrewo12y0PwuNIXLmZCBGZZ1GsAgdOR/IQNxl33+cR7418tyToKyGl8ge+d60sYiBB261rdfeogtVIF4bqeh+mtS2rU86p2GIB6R+IFSLd86xgmgVdaq38TmOkxUS39eRq1grGZhpoKzdGLPDeHuYMdSPKitu8uEuI90M38IXKdVKkklttY211NFsOsKNP1rSt20vTctr0Un4tH+mpp2zWUEuGIzfOtbtyOfzqukRXu9Us1Bjh/FlhVGh6RP+blTLh3ECJj1/GkrB2ZIEbmKcLCaVJxSeikbCVt/XSud47Cm3dZOh06QdVPwp9VNKVu1Ii8v8g/5mp8b2aa0CP3Z3BCiSBmIG8AiT7pFVwhq1auxmA+8uX/OhI+ANbirUSGiK9r2K1NSHMLbUx9hbWbFRDN9mx8MBt0EjNod9vOlomivZ6+trvrrnKiW4aP7zLAEbk5YjqalmTcGl2NHsf7/BlYx9suupNqYHPUGffXNOHHJjGckS90idhlkog12AWN6kwHblu8YZRbRtEKsQynlmM6z5bedBsZigt0jNJzE895kyTzrm9PhyQ5Kb7Q8pdOzoOOwbAy6sPL2R8hSBi8E64q7cZGRWJyEiA20lZ3E89jNdGwvG4UaGB91WdAPMyxUe4R5UpdosQt0q5YBiW11MjckyZ0MD30vppTUqaHy20CJrWo0aTodOtTItegc54tmdTGnUgfXc+QrYLWE1grGNctbKtb+tGeF8KDEF5A6aa/0oN0FKylgeHm4Z2XmY+lHsNglQQsfDep3sZNiI6RBjTnUdy8Km3ZRKiK76e4VvgeG94ZaQnwmPoPOrOEwWbVtun5+X69blzEA6KR012+Gmn9KVsZIr4u0uWF1XbQmI6b+zQTFYfKIzaHctJBJ6HpvoOXWiuJukaGIkz7tPj60PYSNdNRrlObU/9ai2ViqA9zhYOoIXzjQnfnEac45UIxfArrGFZf1+HnTXcQ8gT6iYjXYc68W2u/jB1gEaD4+/nzplNoWUIsS17NvzPKdNR6SN69tcFmAZ36GfpTvCCJA1MGR59d6ivWlbWRuCeXLlA3pveYPZQkNwcgbmD10BqlfwLLEjfbUH6V0HJHPYnbfUk9PMfH4wXcMrTInyO/l7vdypllfkDwo5+lnUT11+NOPDrClQV35VKeEWW3GU/wB0j12Pl+FSLw9I8AM9f6gx1ouaZP2mX7YiA0afPUf0pJ7RXg+IYjYBQPhP40xthLgIkt5T+v1pUa9ngxJcyTzB/pWi0hfbYphY3G9bIlMN/g7LIUKw8x+HL3VFa4HcnwqR6kfQ/jTqaC4Ayysa7GmDguLLSrakazVS3wO9/CI6yPzNHcJw5bew15k70JSQYxJ7dKfa1x34H/lj/maKbstJ/aq4DeiNVUAnrzH1rYns2ToDIfFVjMOtQ4f2vKKsG2PKumyA0Fq1JrKypDmpFVcYGKFVMAxI5GNRPpWVlAwHbhrncipk4fzMk/r51lZRsFBVuIYhoBcbRqo19arPhWY5mck7cgPQACAPSsrKVJJ6GbbWyaxYCiBUy25rKymAbhf1z8q3t2ZMAEnkBWVlAKDvDeCEEM++4B2H5mijW43rKypXZSqKzv8A0ojgeHj27kDoD9T+VeVlBhI+IYoPophec7ttqM3L3VSvLm9qSPWNeXrWVlSbtloqkaXLhnUHLB0ltf8AhI09ZNVcVeDaeKD55fyP5zWVlKjMqrYJiHYR1nUmT6etSpZZtCREzM/GCeXLTrWVlZsCRYy5QRGmg8+c/jVa2SZidttxrHlWVlZDeaNC5DbZSY9ToP4umsx5dKjS5rPKdtI0J/Ly2rKyiZs8zRv02idefoPX8a9RjGkg6Dy+H63r2srA7JUJgEHXoJ8tgfM1YtrOs686ysopszSok7uTrFb93WVlUJGLbqTJXtZShZo9mhHF+ErdGo8XJuYrKyinRqsADgTpnJIPhIAg69N6C5D5j3f0rKyqxm32SnBLo//Z"/>
          <p:cNvSpPr>
            <a:spLocks noChangeAspect="1" noChangeArrowheads="1"/>
          </p:cNvSpPr>
          <p:nvPr/>
        </p:nvSpPr>
        <p:spPr bwMode="auto">
          <a:xfrm>
            <a:off x="1206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data:image/jpeg;base64,/9j/4AAQSkZJRgABAQAAAQABAAD/2wCEAAkGBxQTEhUUExQUFhUXGBwaGBgWFxoYGBwcHBgXGhccHBoYHCggHRwlHBwXIjEhJSkrLi4uGh8zODMsNygtLisBCgoKDg0OGxAQGzQkHCQsLCwsLC0sLCwsLCwsLCwsLCwsLCwsLCwsLCwsLCwsLCwsLCwsLCwsLCwsLCwsLCwsLP/AABEIAKgBKwMBIgACEQEDEQH/xAAcAAACAgMBAQAAAAAAAAAAAAAFBgMEAAIHAQj/xABJEAACAQIEAwUFBQUFBQcFAAABAhEAAwQSITEFQVEGEyJhcTKBkaGxI0LB0fAHFFJy4VNikqLCFTOCsvEWJENjg9LTJVRzhLP/xAAaAQADAQEBAQAAAAAAAAAAAAABAgMABAUG/8QAKxEAAgICAgEDAwQCAwAAAAAAAAECEQMhEjFBBBNRImFxMlKRoYHBBRRC/9oADAMBAAIRAxEAPwDnS2JQToznLmPIKBsPORVvD3URCDsAokjWDmzCJ6hRQ3DXSEGUCJ1M/CJ205CocTdaATPTXffkOkVy026GUgkhDui6ZmIA02zbn4Eg66wanulVz5RoQwG07aUHwXEPtUY6QIn3ECflRHAnOGmdt/Py6mPwoNNBTs0xWGyWDHOIjz1qHCf7hR5t8jsfjV3iKzZQakxcc67hJOpHLUUME7Tpmbb/ANMbfGqroZl+xw9WdVYyseKDrsI05+6r3DrHckkGVMHWdtR9Kq4YjvQZjYT7p+Zge+reObdeepJmANzHu61Cbd0YtJDMo5g8vPSfh76845COyH2SS2w8WkKYiNDnEjyHnQ/huIJe2Oedfk+u3PT51Y4xaPevJJKEKZ3mAG/zTSqNGbtGj5lSRBUR9/c/GoLV9ipJDEDMQZBEyJO+wJAnczUtl4HiYGTCrzIkfPfQdKmuI105VR2ZVJygbAQdVnbb4igu6FpEQCEB3bcCDoCQYiFB0Hr5msVw3gVdgQSYB159dp9x2oZji6sCQPFrJHmNY56iOmlbWbrTsYA5R6ztT8DVRcK5WgkAHqT68wPpy8q2Ns65SCTymecjby5T76nTj7Wrn2RcIGEq8MCgPiBDEwTrqJjN76lu8TsXnMILIjTLMFvNRtMjQR76LWgG3C+I3LXiUZXMiZI2idBvoRI9KYsF2wxOYMWN3KNAykjmSQAZzD+LlS/IFsCZAOb2gcp1jwqd43mdzUjYlUgr4pAgkQcsEkHlmEb671Pm10ajoWA7ZC0i3LqDL4lXLInNleTOaT4dT6mjvDu3WEuhJuZGb7rA6GY9qII865HiMaq4RGbMQ159dCR9mu3ICPrQk8ZQAgIoiDBg7+o3iNfLzq0ckxWvg+jE4naKlhcQqBJOYQB5mdKCYTtrYuYgWAGGbQOds22WBqJMQdteXPkXDOKm6kZspLZY118x01091QNiStw5AQwMgiZB38o8vrTSzVKkjKFo7jxjtLYwwXO4JaYVTMwQG12ETrzpXvdor1lkv53uWWcrkIKqB93IYWSRGhLRrJmKQ7/F3aTiBZz6Q0EE6yc0HmSZ5Hyqi/EQo8DQYPWIObRRPh0NZ5W3ob2/k7P2b7TnET3lsWjrALrIX7pMkGT5DTn5MWavnPhGJhlDkC3JkZRsfXUnnH0ppTtJiVAyXnygnuwTssmJmZ0jQzRWauxePwdjzVmak7sv2kzLlxF61mOXu5IDMCOfKZIEb00G7V1tWJZNfvZVZuik/AE1ybFsI91dH4viPsLkEaowEHeRGnxFco4iWllXeNzOUHlUsvaMgZxezmPhjb8q6t+zS1lwCTuzOf8AMVHyUVya7djQ6nl+gfWuw9kxlweHH/lK3+LxfjTQQWGcfqjCQNDqdtAaWv2f4KLKYgmO+tqwXmoOup58qs9pcUUsXSFGlu5Bnnkby61Y4fdSxhrS5lAS2ijUAeFQI+VF1y2HwWuKX2QZgWEcjGQ+9fFP50kdqOMu9kFQ0oWEBiSJUxtrOq+fptV7Edqi11hBFsGI08Q1G52P191LPHOLFrTWxlAZtWn2BmkkeusevWuTJni9Jlo42lbQkPxAgHLm1AkzGpIJAAOg30H9K0Fl/MfH86vXsOivn0KgZUG4AEmSQRJOtU8RdzMSxAM6jTT5VPl+0z32S8Vul/ExQ8iFUARz2n9elLOLveKIAHp5D1roXHf2b3rd1lsWLzWwSVu97acRuMyFEIPKMw568yBx/AcThrJa/YZUV18RykQWOmh8lHvrs4U7J6fQq27onxHQ7x66xRrAYpWcAHQEhRGwg8pP6NTYq+v7yQv9sB5RIBHxmvbLJ+7O3LPp65dPrWlGwpUa8TuwUUEqcjE5f4WOx8jABqvcEMkfwg/JPxBqVLalSGYb6Ekk7CP+lDrOrASdSBqfMUeOjWGWZUeQJHmfTn1kVFjMUSNQBJJBj099VcBa7y7btl8odwuYgmATGgGpPQczzG4PcR7NgXMRbFwt3dtGtsVylsxOrLOglSNJ3UzSPGltjJOXQLVhKFNco5esmdd6lvYwFSWJmZ6mTqfXrND2tKpYSwlwqqp8Un+7zHLlrFEMP2bxFwhcviLQqsQHO2oDEE9K3tCle08tnOuhygzA89DvFbfvlxWY22uCBuG8Uby22hHlU/E+D4jDKSfEumZk8Sr5EkTE89tKqXnMLq2bKs6nXl9CfiaLxtMyosYOzo1x9kRyqkyZCwvukiBWWcQYBA1J66jTUbxuZjyodbvuYUu0aaf1qPit4gLGg1gDlp+jScLY7kXbzh5zQIEiInz1HKYqPDXRlmZ39RG2tC8HhmusEWC2p1IA0Gupppu9lb5shrfcmPCwDxDkEkQRvAOtM8fgmmBbuPmTOsj1gVJ+/krz2I66QR+JqpcwDoAbispzMrSu0Zd/PU6eUyZ03xVjL4eZ5/SPX9eWcUtGoOvfnh+HzeLNdv68xAQfr1NU+E8IvX1Z7YUhY0ZkXNodg5AOo+le8VOXAYNeea+f84q4vdWRZuWhLrDq0k+0NZkTG/Ie6s2lX3DRe7MWRb8Dgd4pkAiTBEMRyPqPPej3+yLds5rmc94MyzvAzA84ER0Fc3W6JnTMSW23n86e8VikVbFt2Y513zEkE5SYPL8BPWpzhb0Vg9UVMeqhpUkBjuIMCNogsdROh5+VAsfbuZFbL4WLQRqNCMw06SJ9aO8Tw9uBlYs0mBnDahGgAesUM4vhrsW4t3GAtjQLmgsS7CB5kD3CsotNAlsq8K4bcvtCTpE+EmBO/hBPyNGv3RwWLi73YOxRknXzHunzolwDhNw2Rla6quRKBWylgFifCYIOUzoR5VpjuIuy3LV24Wct3WzhpzqMpLCAAdSRy9aLjYi12EsBwK5dXvVAACK0K1lvCVB1JvBl1zakfdPWi2L7P4p7YQXLndKVyC0q3NCDPh7xQAABrJnNoN6qYThFp8OgNu2SoUyUGcSFuCSRMwy1QvcKVdgy/wArMv0NFQVUKyxa4RewrJmZwhDaG3ctmeYIaV3CsPFyPSq+K1BY+p+dS8PBQkF7hSMxVnZgWGx8ROsEj31DjHMev4nWhVOhfItXgQCx21I/D8a6PwztS5VLaWACoCgFjEKAAdhp7vjXNnkBlOoMddNdqOdmuG3blxbwLvlRmZQpGXKwE5s2p1ELGo66w03L/wAuh4qPlB7jPFbl4XbNwIItmMrMpYMVG0gbSZ8ooTj+NO5iZB10dVAM81mdPjVXiV9ibmj5muWrWWTmmLhYR5ZZjyoPxLDlCoIYCYlhrPPSNPTXQVyyUpPbLKktFrGYyNAWBB1mYHy9+sUPx3EnAyswIiOpPI6co+O9RXsBcPjnwCc06dAdPft0Na3sGNQn3QASdATBJ0Ikf9aaMIpCylJ6K73o8PI9D6bA/rWrFzBgmYCzBgk6AiRy6UKxGI+6AN+gJ57H41s3efIRJExAj5VXholdD3e4rcthe9wd2+h8A7+3cBTxKYIK+JYBC5tQYAIBirfai1jb9q5ZXAWWtkRbY37JZQAQjrbLSjwdgdNRTZ+72Rr4fXOPnrUHFuJ4bB2Gv3RKg5VUGSzGYVZO+8+QNdumwdI463BsQl0m5ZuA5g2UggzmB58vOpDw66bDILbA5wwGn8MGdacuH9v7eNY4Z8L3DuD3Lhy4zgEqreEbxEjrUdu5c55PmfqRUpXeh40J3+yL2VQLTTuZ66dOVR2eBXwwJQiCD8DT8t+Onu0/E1o1xegnrr+VD6/AfpEvAcHxCOjSVKsCGWcw1GoI1kRpR/iOIvvdv3JA7zQTLEKM8Amf75+FEWcfxMPSProaiOHU87h/43/91K1NqnVDwnGD5R7K/ZVuH2ld8S9p7xc6sfZELoq5oMktJieU70y2OP4DMDZ7uVBEKtvKoMy0jxBiN4gabdVq/wAEstBeyT0zFj9a8XgOH/8At7fv/qaovuJyGHB8XssuZrCqhkAM3jClQwJKkDUEaDYzB0krvaLD4O46Lh1VMqjOyXWYn2sqlWYjZSSd9RPnbTAIvs27Y9w5aDfyAq3g7FqftGFv+W2rk+XtLFGTtCpUC07L4c4fvDcuG4FJABBMByoJUKSF0Ik7nQdKD3OBWzp9qeXssP8AT5U/B8KoK/vF6CNYtQNNQNH6kmoGvYTbPim/ltIPrcNSaHTF7sxe/cC7WsNeuvcgZs2UADNMgkTM/Kjx7X4hoy4V7RJGds6PmXYqMx0PMdI8zUrrh1EtbxwHUi2gPxFR/vOF/ssQf5rqD6IaZOhXTBnF0OIud53bKcoDS6gMQZDRbjxQYJO+UdNa68CLam2pH8RDH5xHzo7cu4YAZcOGPObr/wDsWtU4gq6pYsr652Pzag427GUklRWvYRlt2VBAgN1O7EjnXiYZjpIPl3Oarv8Atm7yNtf5baD5kE1pd4reO9+56KxX/lgUPbNzLWL4c11UAw7eFQJ7oAeyg0kaez86pXOAFRLOikfdLID00CCagdyxg5mP94lj85q1h8Cd3BVfSGPkAfqfntRWMDyFZcFbDa3bOYfxuJE/zCtxggxPjGhgZAx0gdOUzRfLgZ8dnEkwBIZD7/bX5ipDgeGMCSLqzp4rOaOW6K1UeNfAnuP5FrE8Pkt9vik1iLbm2D4VO0xzjatl7K3LjLe7vE3zKnMTo2WIBK2xIgAQDTCnZ7BsAtjFsrEgKJZSSSABDZfpUIwd83GFmbptEBjImR1DEEgkETGsGsl4YZSS3Fg7GcOxGYuyYhf7oSVnwiYMToN599ZicfbCkFXtMdBncJrBiA5YmOgM60SUYy0ScmIWeSC4VHkAJgVHjMXir9koMzXDctrlnXKbd8tqTIPhB3+6KSWOl9LD7vJ3Jd+ShhVugOLjKwB8JXMdI11YCdekiq/FNRHn+cUS/cykgrlkzEydVXcySSDI15g+pC8badBvPOoQbffYkq5aKmAWL9oGPakz0XbbWm9XVT4CqjmAT68gKUOEWx3qZzlgEk+5p9+tMb4u3OmvrFJn7R0YeiLiBL3sMAVLd7cukknXLbCkk7z4hW/HsO7rJyDc6Enl9a3wdi215bk6ohUAxEMQW9/hFE8RatsII+BFBR5RQ902JuCUNYHeAhixJBbINJA3HP8AAUP4lcRRNxrigmfC9poOgmdTMa7UZ46GtsWWQIidOs1SwGNGQFoYkEkkSd9BrUW5RdsjLWgUltGT7DM0GNQqnWNTB1gD5mqTcNu/2bH4fgaPf9oUI/3RHPYfl514vF0OuW3udwOvpTLJl/aCkXv+1GGCun/eLgcmfC0+LcAtECgfbHtFaxTYeyudUts5ecrCWy5YNpmzQsjQ86BYe1igAA5AGwB0HuFbPwi85BZxI2PvneetelYmwynDhbxFlgFUq8+BSNQrMd/DCsuXQsd5PKjwYfoj8qC4Tgt3RrmItCAQPGpgMczQtkMZJ1JiTRFcCm3f5mOghCEnze4y5R5xpWYUdO4B2OsJZW9itWK5yCxVEETrBEwNydPhNWn4Rw+9bV7aWyjey9ttDqRoQYOsj40NxvarD2k7t8Yl05YNvD2+/Y6bFycmv94ia5j2p4i925atWbb4bDqsWkLgIbgJbNltjKryR1iNCKlHKm+L0/vRR4Z1yW1+GNHFbC28+V2UqYyzIOoGh3iIPOh1q3dfVEuMOZCsQPU7CocRj71zL3zFmAAOgAEcgFAG/lUDHmY0p4rQj0y1ftuvtAD0dCfeFYke+ocxqBMYhmHXTfXaKtLbY7Kx9x/KiY0YwCSYAG8E/TX4UEu3Ltm6twE31U/aBkZLY5ATJkGTyEQKaMJgCwzP4bcc9C3p5TEkxAk8qrY7GC43cjKDJJDSPZ325/DeklNxqlpl8WFST5aZVwmKW5qFZecEGInkxEH61aEVvbwbnYR6kKPiTFTDh0e0y+iyx+I8P+antEGitnFGeAcJ7/PcuOLVi0M1y4dgAJIE6bSZ5eciqHcKASLdx43OgA56hcx28xRf9pBOH4Zh8GkJcxNxRcCk8oe5qdTDZF8wtYAW4Twrhd/SzizdPRb1qf8ADkDfKjA7F4XXS4Y3GfUeogEfCuQ41rSWgHQFEEAFQ0AdAdus1d7KdvGtOqI9x0H/AIV0k6c+6ckm20cpy+VEWzqCdjMIds5gwfGdD0IOoPka9HYvDD+0/wAQMe6I+NCe13Ec64bEWbl1FZT47bFCyn7rZdcyQTl5Bbp0y6hLly5BJxOLP/7N4f66KSA3Q84Hs5atBohw39oiNHoAoHyoXiexxMZLoECACpiOQ9o/rXelM40mIuYqeZOKvH/UKIcKuozKty9iRJMt+83+gyBQuaSTMzHLXlRqhXJMkxvZXEqfCgueauv+srVW12dxJYK9u4gg+IW2cCNh4J360yPgLQ0GMxCHkHv3B/lZlJFaWb96w0i8WHUubqH+YMSVPmCPU0eTBSFvE4V8PdWWkAgyQV1nQQ2pOmwq5wDCvZxN7EG/bCtcvIENwhzkv3LYXLpAhVIIP3NtSKZbXE87Frk+EAgeZIAA8p1mBIiQCDSl2hxmUXGQLu+bKNyCS+0dGB133pZPZSMUNa9oC6SpUDme8W4o1K5RcUATI68yJHIH2g43aKrbuFC2doAIceDRmI5HMYjzI61zjjHFbNu1aw9yxcIa3302z7N26zsW8Q9oDLBmYEaV5xzF379y21olWe0jk7gZ0XMQSNDnFxfLKOumbGT8DpaJKBv5v+Zo+VLnFXXNHmfko/E0ftr3eHt25kraRZ6kKon30scSujXT1+Arnj2J5s04daFy4wBIyqN/Pb8aJfuI/iqjwO2PtGGkwN/L+tFcvXlXPmf1HbhVQsM9l+CG8xGbKustvEAcjz1p1bg+GCQEBERmJlj1aeR9IpawxvWsOWAKwmgkFiCSWOUjQwTAneKVbvb91Vi1q5KzosBNDAGYkmf+H31XDki1rZKcW3YU4zwZQSPFptM6ilc4HuzA9k67HrrvTNwbEXHtDvJABYqvi07w94xJbVjJAnlECNai4nhmII/D+lLNKS0Fp9MRcTiwDlAOmhnoeX0qezgUyiVkxzGv1qpx1RbcZkg6wDz6keW2vP3Vvh+1booXusMY5vazMfUltaeGKTjaI6T2EgBUir5VKDXs10mNAlbhK8re1ZLEKoknQAdaxgrwzCG5rbtk8iVa3uAJ8LQems86GdtOF4rKjd2ES2wIJK+0WA8WX2RsBvzncCumcMsW7FtbQG2hJEZmO595+EgVpxgWFQtcCgHTpMgmIHtaAyCCIBnQGvAUlH1PKK8/5PSlnnLFwb0czDtz358q2w6FrtpZiXHyM/D1opjrFoL3tlQyFipkvKNrIy6aacyfxoLxXizokhu71H+6VU5iRIHP+8a9yMlKOjznp7HjE8Pt3R4lR42zKCQQY0kfSq+Nwqpbc92pCqSVI8J0nxDeOu2lK3Ce0rFoU22Qmcr/AGFxQzH7wm03xUnpTGnHRlhkuoxgC26jMZIGkHKR5yOdCKdqxlvoHWrqlyyDKjE5YkIYI8SoScoMt0neBUP7p9o3jBbIYJAkBoCzESPCw66bmpeMYtcy8jB0I5ae48tq2w3Zz97F1kZO8AUNbzFWdN9eWXpOhIIkczHKvf4dpr+z0Z+nf/SWbpqVV9i5w65NtGEmVB2/Gr9u1M7jTTQCfjNVOyVm6llUvF2uOzEK4lgNgunks6mTVziV8qzqVKlBv5xt60rS8HBLvrsk7OYctifFbgHKSSu4UEnXUfPnQT9rdvE3sZbNhM4w6AaFZDuc7eFjr4cnxp17F3c4dyNoUT8W25+zXnGeyKX7r4iziLlq65BbXvLRKqFHhnTQAe7ajEnI4Pj8bfKst1GB1ABGUj+LShNi6ysGXQjY6TtH0Ndj7Qdn8VZsMtzC28TbRWYujFjpJLFSM+bnI+Nc0xHaAEjuwFUKPCIyzGsCI3p1sQ6H+xvtEbve4TEEMr5mt5o1GWL6R0Kww/lbrXnFsO2GvXLDsTkPhJ+8h1Rp5mND5hqRuD8cFq4t1VUMrK4ygLqrBthprBHvNdl/aNw4PYTFIJ7oQ8ak2WOn+EwfRn60y0wNWJCMT5etFuCYtLZbvFRgR98FoIIiI1G51oLbaRoZ6GrNu4BOqgxzg8wefvpyY1HFYYwSin/1H29NfhVu7xO2AAVgHkHOqkaMYXpyJpLbiNpdXuWR6mPowojg+K2LkBQlwgRNtnnbQECeUUKCHe9QmUMAHTmR5iQND0NJ3aOwcLaJAd1Z28wneOzFidypdoB5HKp3BdnshohMPe15lbhHu8FbPYuFcrWbjaRoinU6ah2HhIMEEEQddKV0NFtCTcUNcVTstu0Dpz7m2Y9daMYGxFoCMqKXknoXNwDX/wDJpVLtB2exnjezZclysIrLKZUCtrn1BCrGs6kHaSBwXAeJC9bL2b6IHTO0iAgYFyYY6RM0jVjp0O3Fk8MDkB+A5edJPFbjaZR5ExtGvM+tOvEj4Z6n6a0n8QYOp6b/AA2+pqUBUW+ApFvzLH8B+FMXBUU3M7AZE8TTtpMan0n0U0v8NAFtZ3OY/wCc/hTZg8NOHe2fv2yW6+MQBrp7PL+8a871c+N/c74foRtx7iS4mxFq4oS4xXN3iDMNZhw0DUbTPpQ3h3ZEZxcuOG5hFHgB0MydSZ1nQeVXuzvDBhbK25VislmCjdiWPu1gDyq0/EHRGLKIBAUhjqSQAMvlOpnlXA88oJ48T1b35ZkvLPcXaAgCJG4+lU3E1Qe7iRfuA621GYEgBT4B4Z65859B0ik2/wBtLufMgWOhIKkdYAH15b163oYyeNRuyeSlth/jnCnuHMiqbiA5GYxlJnXY9foRBGqw+Ax4MQ/uvN+daYrtNeue2LZ9zH4S8D3RVX/bL9E+Nz/5K71imvJP3Mb7Q4/7Nce1lT+dgvy3+VeG3ZX2rhbytrH+Z4+lVSKyiTLS4xB7Foetwl/lovyqzgMe5vWgzQneJIQBFjMOSgaULFTYFou2/wCdf+YUs/0sK7Oj44ZRInQgnziP6VVxmCS/Y7u5JDAEkbhgZDA9QwHwq9iYMjll/GhuCxOhU5QUMEkFiecgSAPfPpXy6nK0/g7npCV2j4acOLCm9Ie8odiMoMNiLgkSdQW011NB+OJoUIJIfKQCOYmd/wCGD5c6fuLWLeJyKLnsOGJK5tgQQNAomTt50m8fRBfK2oCqCCepOUz6xIr3fSZeUafZzZI6bYtYLD5by5Z21LCTvG22xP1503cJuEMEBOUyY5TBaY2mRvQgMo15/wBIq3wrEgXRJgGR8RXVl/Qw+lr3o38otYni9xWnuywmADlj3RrWmJ4tiEAbJaUE5ecjfeNI069KInCAmQdtBI5nnr0oF2oAW02W4mmUBQPFMwdc0bTyrjwu5K0v5Pa9VihHHJxm/wAcX/YYwvEbYuW2bEHvVMd3mVF1YKWBJAcZdcskjoaPdoLwFtzt4ZPno3TyArjBsHulJ/jZf8qkfQ0Y4TxtbOEu2XzlmaVjVQChEanTU11uGtHhyk72de7HYe1icAyOM1u47E6svslQCCIIIKDY8qZeE4TuQyi7ddSRAusHygCIVoDEfzEmk39kr/8A0215M/8A/R6cRdploTsLW71CeJdmsFfJN3C4d2O7d2ob/EoB+dT271Th5/X5VgCFjv2S4Z3BsvcsrzUHvNPIvJHxNdHWwptm2RKFcpU6gqREfCgfDLr5suclVHiDTmmDHtCcs88xOnrRqxcJmVywYGoMjkfL0rWAXMZ2Cw8KbdpbgUew7FCdNMr2ysnrnmZBkRqqN2j4dhrvdYzhj4VuRu2xdVv5TBn1Ejzrqymosdg7d9DbvW0uod1dQy+sHn50ykChZ4P2p4W+lm5h0J+6AiN8AJplw7229hlM9CJPLbeuZdqP2M2nlsFc7o/2VyXT/hc+IehzeorlfE8NjOHXjaZsRYIPhhmRWA5rBysPSaNgo+pe5XoK8JA6Vzb9lna58RbbD4m4DfTW2xIDXLZ10HNlPQbFehNPWesYtPeUUB4vx0EXLar92CZ66bVaxdzQ0l38RFy5r0/Glk9AZW4ndlY9fxpQ4pciRA106RvGnvpn4k2g6H/rr8KU8dpmI16c9td/dU4GXR1ns6JwVhH1BspKnaGUEj50HxOJi86BgSsF1AOhJ+y+WZo/loJf/aFZs20S0pcoirLeFdABtqx+Aob2Sx5v3cRfcnMzD0gjkOWige4Vz+vxJw5+V/sthluh0FxtAYEamTAHmTzPl5UNxWIW/esqM3d23zMcpGYqC3PlI/WlSXcWH0zkCNg8GPQa1vwtgzGGLAKN5OpPUkmdD8a8OuP1eTq70DP2jcW7jDAWwwN2ULE+zI8R8yRI95rklu79BXXu12G79BbjmNegAM/UVyjiuE7q4UnmfLZmX/TXuf8AGaw9HNmX1Dbgu0PDwtlLmEXwWVD3BaRmd/s+9BWV1YK4F0kspckRrQ3i1vAXbrXLeJuWUaCLa4WQugkAi4BvJ250sqa2mvRIHQM1ZNeTXmapjm017beCI3kR8airex7S+o+ooPoKOpXPESNj50A4zYuKSyRqIYciORHmPxNM2JXU+EEdf+lC8XrzJ/XSvlE6kd/gUL+NuWQrXLcrmVZLwq5jEkZdvOgONuZ3ZoiTMTPzpx4p/urizqEOUECBpI2HpvSVMxXuegpputnLmuyBxUDmrLioXFegRBeI4hdBhbjgDYZjA9x2qniMZceA7swGonb4V7i/agcqplvFTcIrdDPNka4uTr8ss3L2Yd2QABzgz15flROxhwyhToYG4OoigbkzWz3nOWSfDovl6UrQlnd/2ZuiYBLZGqvck+rlh/lK00m2DqpmuE9j+2Zw2ZLwZrbGcy+0piCY2YERppsPOukcI7SWr2tm4r+QMOPVDr9RS/kZUNmo3qe1codheKTvBohbKNsYNAJbRpq0jUPUwYpA7b/tRGEutYw9tbtxdHZycit/DCwWPXUQdNdYIGdVR63muH8M/bLeB/7xhrTDrZZkIHo5YE+8V0nsv20wuOH2FzxxJtP4bgHM5fvAdVJFagDLQ/jOHsYhGsX7IvLElTkBE6SuZwwI/iXar3eChvF8CbqgqctxdVb/AEmOR67gwRSttLQUt7OR8f8A2ZObwOFuxbGoF2e8QzoAbIfPHJtCIG+9H+AHiWH8OIu276DYMt7vI5faG2J/4g3rTTw3id0FyF+1WBdVhJgEaxI5GZGmoIkVrimuXGFxbdtlCjzgwM8wes+6K0JuS2NkgovQs9oe2/ckKcO2oOrOFGnKMpM840pNwXaRr+KYCFTLOUa6yPvek07dq+CC/g3PNTOnKOa9SDOnSffyLg/2d/aCBqPfTPaJSR0LHGVE7T+FLWJEW2PWaL3r8oIoJx54txoJDe7Tn8aWII9CxcuBdD4o+G88t/Wnf9n9lmS4ds1zIOmiBv8AUPiKS8Dh1JIUZyBP90R9adUxaJaCWgV0ILCYzkCWk6ZtAIH4Vs8OcHEeDp2M+Mwd9V8Kk9PZYT8Z+lVuAfZhwR9oW8QO4IGk+78KX7HHrhAQO+YDl166CjnCQcktuTOupnqZ515K9LJ3Bs6VPyCeN9omS8yohYKACSYhyCRz1Go5DnrSJxTFteuM76EnboJMDXXSnnjeEZsNeyHN482seFQAzRPnypAVpIEyJ220mSK9fBFRgkukc+RNPZCz/ravIPQ1cUhSSQpkNodtdvhyqBGAA0FWEHw1rNemvCaQY9qTDJmdF6sB8SKiDVtZvZGVxrlIMHbQzQfQUPfEeNhCouqQW2A1POPZ9D93fzqAcUskAkwOU6e/xAH5VSxuBUurGc0rqSxO4bmTz+FQPagsnTUeleK/TY2ztRrxbjNkK+WScpj2mWYMbKBM9TS9jrRRgDvkTnvCgT8jp9BUpuC5cS3pCy7tMDwECPjv0mocezM5dtJ9lTuFG0+Z1PlMcq9D0+NY9I58i8lR6hugAE9KsFaq46chj9fGutEWL9wy3yqvfSCRV3C2g1wADYyx9Pz2251Xuibh3Pi5RO9UFLeHsgoD5fjXjWKIhOQG3KtGSphBT2KiyEGQSCNiND8aJOlQMlYwa4R23xFmBc+2X+9o/wDjG/vmn7gHbfD3iFDlHP3LkA+5vZb5elchdaiKUKQbPo3H8XFmxdvNJ7q2zRz0Ega9TA99fOdvNcuFmMsSWYnmSZJ+M0bftDiBhHwzsWR8oBYyygMrRPMSNj1oNw8e0egHzmstI3bCK2rcRuetQsrW2V7bMrKZVlMMpG0Ec6PcCwCF/tS4BJAyg5QVkFrmUg5c489B5zW3a3g37tdKa5WkrOWRBIg5CQDs0fwuugmgmM4hvC/tfxXdonc2muBYa62aGPXIpABjz36bVdwvbW9iGAucRFgaTbt4cW3JMgKrsH5xrm+sjlZfKZ+PpVu+CJIOoG6+WoIPr9KahLHx8Pihee8l3EMJhWu3C1yBI0MyBvoDoDUljtndwzR+73CCSdXfWerKp19RSYvaXFBBaN4lT5KGEEEeIANPmTrPOornHcQdO+uH1NBJhbHLEftHZu7C4dj3WYgZ3ec4gz4By0iBSg3FVuYkv3QtszAZQYC+Ubzyqp++Xj/4tz3Ow+hqZO8BzMVY7zcVXPxYE03FCjTi8R4REbfr8KFdoHEeKTuDHqBVXCYzPcEx4mEwIG4nQaVZ4hgXv+C1BbQwTHPXX3gUiVMKWgLbxKL7KRWoxbTVBg/RvhUi2n3hvhVAF+3iHN+1lLCSsgE6+LXb0rpuCIgACkPg3Z92ZL3eWwBDBS4zR0jefdTZayuozKCB/FG4PntXPJpz14KR62ELFvLIOsnbyOlcou2sjMByJAnyJFdKuWQqNk0MGBmYCY8q5s75iTO5nXz1quJGyu3ZD3nWtStb3vjWqtVSQ85q8mtS1eA1Mc2DVtbQuwUDViFHvMVoKJdnbWbE2h0bN/hGb8BQk6VhXYy8W+zHQke0xGY+iHn5RQS1izctBjIuLKsJ1MbiRzKx6H0o1xVyScunVvvH0/OlnAORjHtKQFFoE8xmzafLNXnpWn/J2XRBiMJbFwd2AA1zPpIiVQR0ymJjlC+7XiuJQ3MiEFkXxeUk/P8AMUXfAqCDlJPU5iPcqgj6Ui2EyYq4oMgFxPlOm/Paa6ML5OyOX6VoLm7VPipBt+8edTM1QuxB2mulEGUODmA515cvWqt0oWzLIYa5TqCZ3BH0Mepq091VMKdT6DrWxsZtSNetGwFj95BA9Np666fGtSZqO3gQDOtThOlAJFcAqJrc1c7rT9eVb28IzGFE/SgYFmxJgAk9BVu1w3KJbVvpTHhOEC35sdz0+HKvLuCHlM0rkOoini7GYaGNa0w2FKAnr+FNWF4EXOZhCjlsW/p5/oR8QwW4XYCf15fWfLUcjKGy1xLAG7gw9nKxS7c7xTOqOS6bDfKy1H2sxZe1YDaugIJganJbVjmGrewo12y0PwuNIXLmZCBGZZ1GsAgdOR/IQNxl33+cR7418tyToKyGl8ge+d60sYiBB261rdfeogtVIF4bqeh+mtS2rU86p2GIB6R+IFSLd86xgmgVdaq38TmOkxUS39eRq1grGZhpoKzdGLPDeHuYMdSPKitu8uEuI90M38IXKdVKkklttY211NFsOsKNP1rSt20vTctr0Un4tH+mpp2zWUEuGIzfOtbtyOfzqukRXu9Us1Bjh/FlhVGh6RP+blTLh3ECJj1/GkrB2ZIEbmKcLCaVJxSeikbCVt/XSud47Cm3dZOh06QdVPwp9VNKVu1Ii8v8g/5mp8b2aa0CP3Z3BCiSBmIG8AiT7pFVwhq1auxmA+8uX/OhI+ANbirUSGiK9r2K1NSHMLbUx9hbWbFRDN9mx8MBt0EjNod9vOlomivZ6+trvrrnKiW4aP7zLAEbk5YjqalmTcGl2NHsf7/BlYx9suupNqYHPUGffXNOHHJjGckS90idhlkog12AWN6kwHblu8YZRbRtEKsQynlmM6z5bedBsZigt0jNJzE895kyTzrm9PhyQ5Kb7Q8pdOzoOOwbAy6sPL2R8hSBi8E64q7cZGRWJyEiA20lZ3E89jNdGwvG4UaGB91WdAPMyxUe4R5UpdosQt0q5YBiW11MjckyZ0MD30vppTUqaHy20CJrWo0aTodOtTItegc54tmdTGnUgfXc+QrYLWE1grGNctbKtb+tGeF8KDEF5A6aa/0oN0FKylgeHm4Z2XmY+lHsNglQQsfDep3sZNiI6RBjTnUdy8Km3ZRKiK76e4VvgeG94ZaQnwmPoPOrOEwWbVtun5+X69blzEA6KR012+Gmn9KVsZIr4u0uWF1XbQmI6b+zQTFYfKIzaHctJBJ6HpvoOXWiuJukaGIkz7tPj60PYSNdNRrlObU/9ai2ViqA9zhYOoIXzjQnfnEac45UIxfArrGFZf1+HnTXcQ8gT6iYjXYc68W2u/jB1gEaD4+/nzplNoWUIsS17NvzPKdNR6SN69tcFmAZ36GfpTvCCJA1MGR59d6ivWlbWRuCeXLlA3pveYPZQkNwcgbmD10BqlfwLLEjfbUH6V0HJHPYnbfUk9PMfH4wXcMrTInyO/l7vdypllfkDwo5+lnUT11+NOPDrClQV35VKeEWW3GU/wB0j12Pl+FSLw9I8AM9f6gx1ouaZP2mX7YiA0afPUf0pJ7RXg+IYjYBQPhP40xthLgIkt5T+v1pUa9ngxJcyTzB/pWi0hfbYphY3G9bIlMN/g7LIUKw8x+HL3VFa4HcnwqR6kfQ/jTqaC4Ayysa7GmDguLLSrakazVS3wO9/CI6yPzNHcJw5bew15k70JSQYxJ7dKfa1x34H/lj/maKbstJ/aq4DeiNVUAnrzH1rYns2ToDIfFVjMOtQ4f2vKKsG2PKumyA0Fq1JrKypDmpFVcYGKFVMAxI5GNRPpWVlAwHbhrncipk4fzMk/r51lZRsFBVuIYhoBcbRqo19arPhWY5mck7cgPQACAPSsrKVJJ6GbbWyaxYCiBUy25rKymAbhf1z8q3t2ZMAEnkBWVlAKDvDeCEEM++4B2H5mijW43rKypXZSqKzv8A0ojgeHj27kDoD9T+VeVlBhI+IYoPophec7ttqM3L3VSvLm9qSPWNeXrWVlSbtloqkaXLhnUHLB0ltf8AhI09ZNVcVeDaeKD55fyP5zWVlKjMqrYJiHYR1nUmT6etSpZZtCREzM/GCeXLTrWVlZsCRYy5QRGmg8+c/jVa2SZidttxrHlWVlZDeaNC5DbZSY9ToP4umsx5dKjS5rPKdtI0J/Ly2rKyiZs8zRv02idefoPX8a9RjGkg6Dy+H63r2srA7JUJgEHXoJ8tgfM1YtrOs686ysopszSok7uTrFb93WVlUJGLbqTJXtZShZo9mhHF+ErdGo8XJuYrKyinRqsADgTpnJIPhIAg69N6C5D5j3f0rKyqxm32SnBLo//Z"/>
          <p:cNvSpPr>
            <a:spLocks noChangeAspect="1" noChangeArrowheads="1"/>
          </p:cNvSpPr>
          <p:nvPr/>
        </p:nvSpPr>
        <p:spPr bwMode="auto">
          <a:xfrm>
            <a:off x="27305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6" descr="data:image/jpeg;base64,/9j/4AAQSkZJRgABAQAAAQABAAD/2wCEAAkGBxQTEhUUExQUFhUXGBwaGBgWFxoYGBwcHBgXGhccHBoYHCggHRwlHBwXIjEhJSkrLi4uGh8zODMsNygtLisBCgoKDg0OGxAQGzQkHCQsLCwsLC0sLCwsLCwsLCwsLCwsLCwsLCwsLCwsLCwsLCwsLCwsLCwsLCwsLCwsLCwsLP/AABEIAKgBKwMBIgACEQEDEQH/xAAcAAACAgMBAQAAAAAAAAAAAAAFBgMEAAIHAQj/xABJEAACAQIEAwUFBQUFBQcFAAABAhEAAwQSITEFQVEGEyJhcTKBkaGxI0LB0fAHFFJy4VNikqLCFTOCsvEWJENjg9LTJVRzhLP/xAAaAQADAQEBAQAAAAAAAAAAAAABAgMABAUG/8QAKxEAAgICAgEDAwQCAwAAAAAAAAECEQMhEjFBBBNRImFxMlKRoYHBBRRC/9oADAMBAAIRAxEAPwDnS2JQToznLmPIKBsPORVvD3URCDsAokjWDmzCJ6hRQ3DXSEGUCJ1M/CJ205CocTdaATPTXffkOkVy026GUgkhDui6ZmIA02zbn4Eg66wanulVz5RoQwG07aUHwXEPtUY6QIn3ECflRHAnOGmdt/Py6mPwoNNBTs0xWGyWDHOIjz1qHCf7hR5t8jsfjV3iKzZQakxcc67hJOpHLUUME7Tpmbb/ANMbfGqroZl+xw9WdVYyseKDrsI05+6r3DrHckkGVMHWdtR9Kq4YjvQZjYT7p+Zge+reObdeepJmANzHu61Cbd0YtJDMo5g8vPSfh76845COyH2SS2w8WkKYiNDnEjyHnQ/huIJe2Oedfk+u3PT51Y4xaPevJJKEKZ3mAG/zTSqNGbtGj5lSRBUR9/c/GoLV9ipJDEDMQZBEyJO+wJAnczUtl4HiYGTCrzIkfPfQdKmuI105VR2ZVJygbAQdVnbb4igu6FpEQCEB3bcCDoCQYiFB0Hr5msVw3gVdgQSYB159dp9x2oZji6sCQPFrJHmNY56iOmlbWbrTsYA5R6ztT8DVRcK5WgkAHqT68wPpy8q2Ns65SCTymecjby5T76nTj7Wrn2RcIGEq8MCgPiBDEwTrqJjN76lu8TsXnMILIjTLMFvNRtMjQR76LWgG3C+I3LXiUZXMiZI2idBvoRI9KYsF2wxOYMWN3KNAykjmSQAZzD+LlS/IFsCZAOb2gcp1jwqd43mdzUjYlUgr4pAgkQcsEkHlmEb671Pm10ajoWA7ZC0i3LqDL4lXLInNleTOaT4dT6mjvDu3WEuhJuZGb7rA6GY9qII865HiMaq4RGbMQ159dCR9mu3ICPrQk8ZQAgIoiDBg7+o3iNfLzq0ckxWvg+jE4naKlhcQqBJOYQB5mdKCYTtrYuYgWAGGbQOds22WBqJMQdteXPkXDOKm6kZspLZY118x01091QNiStw5AQwMgiZB38o8vrTSzVKkjKFo7jxjtLYwwXO4JaYVTMwQG12ETrzpXvdor1lkv53uWWcrkIKqB93IYWSRGhLRrJmKQ7/F3aTiBZz6Q0EE6yc0HmSZ5Hyqi/EQo8DQYPWIObRRPh0NZ5W3ob2/k7P2b7TnET3lsWjrALrIX7pMkGT5DTn5MWavnPhGJhlDkC3JkZRsfXUnnH0ppTtJiVAyXnygnuwTssmJmZ0jQzRWauxePwdjzVmak7sv2kzLlxF61mOXu5IDMCOfKZIEb00G7V1tWJZNfvZVZuik/AE1ybFsI91dH4viPsLkEaowEHeRGnxFco4iWllXeNzOUHlUsvaMgZxezmPhjb8q6t+zS1lwCTuzOf8AMVHyUVya7djQ6nl+gfWuw9kxlweHH/lK3+LxfjTQQWGcfqjCQNDqdtAaWv2f4KLKYgmO+tqwXmoOup58qs9pcUUsXSFGlu5Bnnkby61Y4fdSxhrS5lAS2ijUAeFQI+VF1y2HwWuKX2QZgWEcjGQ+9fFP50kdqOMu9kFQ0oWEBiSJUxtrOq+fptV7Edqi11hBFsGI08Q1G52P191LPHOLFrTWxlAZtWn2BmkkeusevWuTJni9Jlo42lbQkPxAgHLm1AkzGpIJAAOg30H9K0Fl/MfH86vXsOivn0KgZUG4AEmSQRJOtU8RdzMSxAM6jTT5VPl+0z32S8Vul/ExQ8iFUARz2n9elLOLveKIAHp5D1roXHf2b3rd1lsWLzWwSVu97acRuMyFEIPKMw568yBx/AcThrJa/YZUV18RykQWOmh8lHvrs4U7J6fQq27onxHQ7x66xRrAYpWcAHQEhRGwg8pP6NTYq+v7yQv9sB5RIBHxmvbLJ+7O3LPp65dPrWlGwpUa8TuwUUEqcjE5f4WOx8jABqvcEMkfwg/JPxBqVLalSGYb6Ekk7CP+lDrOrASdSBqfMUeOjWGWZUeQJHmfTn1kVFjMUSNQBJJBj099VcBa7y7btl8odwuYgmATGgGpPQczzG4PcR7NgXMRbFwt3dtGtsVylsxOrLOglSNJ3UzSPGltjJOXQLVhKFNco5esmdd6lvYwFSWJmZ6mTqfXrND2tKpYSwlwqqp8Un+7zHLlrFEMP2bxFwhcviLQqsQHO2oDEE9K3tCle08tnOuhygzA89DvFbfvlxWY22uCBuG8Uby22hHlU/E+D4jDKSfEumZk8Sr5EkTE89tKqXnMLq2bKs6nXl9CfiaLxtMyosYOzo1x9kRyqkyZCwvukiBWWcQYBA1J66jTUbxuZjyodbvuYUu0aaf1qPit4gLGg1gDlp+jScLY7kXbzh5zQIEiInz1HKYqPDXRlmZ39RG2tC8HhmusEWC2p1IA0Gupppu9lb5shrfcmPCwDxDkEkQRvAOtM8fgmmBbuPmTOsj1gVJ+/krz2I66QR+JqpcwDoAbispzMrSu0Zd/PU6eUyZ03xVjL4eZ5/SPX9eWcUtGoOvfnh+HzeLNdv68xAQfr1NU+E8IvX1Z7YUhY0ZkXNodg5AOo+le8VOXAYNeea+f84q4vdWRZuWhLrDq0k+0NZkTG/Ie6s2lX3DRe7MWRb8Dgd4pkAiTBEMRyPqPPej3+yLds5rmc94MyzvAzA84ER0Fc3W6JnTMSW23n86e8VikVbFt2Y513zEkE5SYPL8BPWpzhb0Vg9UVMeqhpUkBjuIMCNogsdROh5+VAsfbuZFbL4WLQRqNCMw06SJ9aO8Tw9uBlYs0mBnDahGgAesUM4vhrsW4t3GAtjQLmgsS7CB5kD3CsotNAlsq8K4bcvtCTpE+EmBO/hBPyNGv3RwWLi73YOxRknXzHunzolwDhNw2Rla6quRKBWylgFifCYIOUzoR5VpjuIuy3LV24Wct3WzhpzqMpLCAAdSRy9aLjYi12EsBwK5dXvVAACK0K1lvCVB1JvBl1zakfdPWi2L7P4p7YQXLndKVyC0q3NCDPh7xQAABrJnNoN6qYThFp8OgNu2SoUyUGcSFuCSRMwy1QvcKVdgy/wArMv0NFQVUKyxa4RewrJmZwhDaG3ctmeYIaV3CsPFyPSq+K1BY+p+dS8PBQkF7hSMxVnZgWGx8ROsEj31DjHMev4nWhVOhfItXgQCx21I/D8a6PwztS5VLaWACoCgFjEKAAdhp7vjXNnkBlOoMddNdqOdmuG3blxbwLvlRmZQpGXKwE5s2p1ELGo66w03L/wAuh4qPlB7jPFbl4XbNwIItmMrMpYMVG0gbSZ8ooTj+NO5iZB10dVAM81mdPjVXiV9ibmj5muWrWWTmmLhYR5ZZjyoPxLDlCoIYCYlhrPPSNPTXQVyyUpPbLKktFrGYyNAWBB1mYHy9+sUPx3EnAyswIiOpPI6co+O9RXsBcPjnwCc06dAdPft0Na3sGNQn3QASdATBJ0Ikf9aaMIpCylJ6K73o8PI9D6bA/rWrFzBgmYCzBgk6AiRy6UKxGI+6AN+gJ57H41s3efIRJExAj5VXholdD3e4rcthe9wd2+h8A7+3cBTxKYIK+JYBC5tQYAIBirfai1jb9q5ZXAWWtkRbY37JZQAQjrbLSjwdgdNRTZ+72Rr4fXOPnrUHFuJ4bB2Gv3RKg5VUGSzGYVZO+8+QNdumwdI463BsQl0m5ZuA5g2UggzmB58vOpDw66bDILbA5wwGn8MGdacuH9v7eNY4Z8L3DuD3Lhy4zgEqreEbxEjrUdu5c55PmfqRUpXeh40J3+yL2VQLTTuZ66dOVR2eBXwwJQiCD8DT8t+Onu0/E1o1xegnrr+VD6/AfpEvAcHxCOjSVKsCGWcw1GoI1kRpR/iOIvvdv3JA7zQTLEKM8Amf75+FEWcfxMPSProaiOHU87h/43/91K1NqnVDwnGD5R7K/ZVuH2ld8S9p7xc6sfZELoq5oMktJieU70y2OP4DMDZ7uVBEKtvKoMy0jxBiN4gabdVq/wAEstBeyT0zFj9a8XgOH/8At7fv/qaovuJyGHB8XssuZrCqhkAM3jClQwJKkDUEaDYzB0krvaLD4O46Lh1VMqjOyXWYn2sqlWYjZSSd9RPnbTAIvs27Y9w5aDfyAq3g7FqftGFv+W2rk+XtLFGTtCpUC07L4c4fvDcuG4FJABBMByoJUKSF0Ik7nQdKD3OBWzp9qeXssP8AT5U/B8KoK/vF6CNYtQNNQNH6kmoGvYTbPim/ltIPrcNSaHTF7sxe/cC7WsNeuvcgZs2UADNMgkTM/Kjx7X4hoy4V7RJGds6PmXYqMx0PMdI8zUrrh1EtbxwHUi2gPxFR/vOF/ssQf5rqD6IaZOhXTBnF0OIud53bKcoDS6gMQZDRbjxQYJO+UdNa68CLam2pH8RDH5xHzo7cu4YAZcOGPObr/wDsWtU4gq6pYsr652Pzag427GUklRWvYRlt2VBAgN1O7EjnXiYZjpIPl3Oarv8Atm7yNtf5baD5kE1pd4reO9+56KxX/lgUPbNzLWL4c11UAw7eFQJ7oAeyg0kaez86pXOAFRLOikfdLID00CCagdyxg5mP94lj85q1h8Cd3BVfSGPkAfqfntRWMDyFZcFbDa3bOYfxuJE/zCtxggxPjGhgZAx0gdOUzRfLgZ8dnEkwBIZD7/bX5ipDgeGMCSLqzp4rOaOW6K1UeNfAnuP5FrE8Pkt9vik1iLbm2D4VO0xzjatl7K3LjLe7vE3zKnMTo2WIBK2xIgAQDTCnZ7BsAtjFsrEgKJZSSSABDZfpUIwd83GFmbptEBjImR1DEEgkETGsGsl4YZSS3Fg7GcOxGYuyYhf7oSVnwiYMToN599ZicfbCkFXtMdBncJrBiA5YmOgM60SUYy0ScmIWeSC4VHkAJgVHjMXir9koMzXDctrlnXKbd8tqTIPhB3+6KSWOl9LD7vJ3Jd+ShhVugOLjKwB8JXMdI11YCdekiq/FNRHn+cUS/cykgrlkzEydVXcySSDI15g+pC8badBvPOoQbffYkq5aKmAWL9oGPakz0XbbWm9XVT4CqjmAT68gKUOEWx3qZzlgEk+5p9+tMb4u3OmvrFJn7R0YeiLiBL3sMAVLd7cukknXLbCkk7z4hW/HsO7rJyDc6Enl9a3wdi215bk6ohUAxEMQW9/hFE8RatsII+BFBR5RQ902JuCUNYHeAhixJBbINJA3HP8AAUP4lcRRNxrigmfC9poOgmdTMa7UZ46GtsWWQIidOs1SwGNGQFoYkEkkSd9BrUW5RdsjLWgUltGT7DM0GNQqnWNTB1gD5mqTcNu/2bH4fgaPf9oUI/3RHPYfl514vF0OuW3udwOvpTLJl/aCkXv+1GGCun/eLgcmfC0+LcAtECgfbHtFaxTYeyudUts5ecrCWy5YNpmzQsjQ86BYe1igAA5AGwB0HuFbPwi85BZxI2PvneetelYmwynDhbxFlgFUq8+BSNQrMd/DCsuXQsd5PKjwYfoj8qC4Tgt3RrmItCAQPGpgMczQtkMZJ1JiTRFcCm3f5mOghCEnze4y5R5xpWYUdO4B2OsJZW9itWK5yCxVEETrBEwNydPhNWn4Rw+9bV7aWyjey9ttDqRoQYOsj40NxvarD2k7t8Yl05YNvD2+/Y6bFycmv94ia5j2p4i925atWbb4bDqsWkLgIbgJbNltjKryR1iNCKlHKm+L0/vRR4Z1yW1+GNHFbC28+V2UqYyzIOoGh3iIPOh1q3dfVEuMOZCsQPU7CocRj71zL3zFmAAOgAEcgFAG/lUDHmY0p4rQj0y1ftuvtAD0dCfeFYke+ocxqBMYhmHXTfXaKtLbY7Kx9x/KiY0YwCSYAG8E/TX4UEu3Ltm6twE31U/aBkZLY5ATJkGTyEQKaMJgCwzP4bcc9C3p5TEkxAk8qrY7GC43cjKDJJDSPZ325/DeklNxqlpl8WFST5aZVwmKW5qFZecEGInkxEH61aEVvbwbnYR6kKPiTFTDh0e0y+iyx+I8P+antEGitnFGeAcJ7/PcuOLVi0M1y4dgAJIE6bSZ5eciqHcKASLdx43OgA56hcx28xRf9pBOH4Zh8GkJcxNxRcCk8oe5qdTDZF8wtYAW4Twrhd/SzizdPRb1qf8ADkDfKjA7F4XXS4Y3GfUeogEfCuQ41rSWgHQFEEAFQ0AdAdus1d7KdvGtOqI9x0H/AIV0k6c+6ckm20cpy+VEWzqCdjMIds5gwfGdD0IOoPka9HYvDD+0/wAQMe6I+NCe13Ec64bEWbl1FZT47bFCyn7rZdcyQTl5Bbp0y6hLly5BJxOLP/7N4f66KSA3Q84Hs5atBohw39oiNHoAoHyoXiexxMZLoECACpiOQ9o/rXelM40mIuYqeZOKvH/UKIcKuozKty9iRJMt+83+gyBQuaSTMzHLXlRqhXJMkxvZXEqfCgueauv+srVW12dxJYK9u4gg+IW2cCNh4J360yPgLQ0GMxCHkHv3B/lZlJFaWb96w0i8WHUubqH+YMSVPmCPU0eTBSFvE4V8PdWWkAgyQV1nQQ2pOmwq5wDCvZxN7EG/bCtcvIENwhzkv3LYXLpAhVIIP3NtSKZbXE87Frk+EAgeZIAA8p1mBIiQCDSl2hxmUXGQLu+bKNyCS+0dGB133pZPZSMUNa9oC6SpUDme8W4o1K5RcUATI68yJHIH2g43aKrbuFC2doAIceDRmI5HMYjzI61zjjHFbNu1aw9yxcIa3302z7N26zsW8Q9oDLBmYEaV5xzF379y21olWe0jk7gZ0XMQSNDnFxfLKOumbGT8DpaJKBv5v+Zo+VLnFXXNHmfko/E0ftr3eHt25kraRZ6kKon30scSujXT1+Arnj2J5s04daFy4wBIyqN/Pb8aJfuI/iqjwO2PtGGkwN/L+tFcvXlXPmf1HbhVQsM9l+CG8xGbKustvEAcjz1p1bg+GCQEBERmJlj1aeR9IpawxvWsOWAKwmgkFiCSWOUjQwTAneKVbvb91Vi1q5KzosBNDAGYkmf+H31XDki1rZKcW3YU4zwZQSPFptM6ilc4HuzA9k67HrrvTNwbEXHtDvJABYqvi07w94xJbVjJAnlECNai4nhmII/D+lLNKS0Fp9MRcTiwDlAOmhnoeX0qezgUyiVkxzGv1qpx1RbcZkg6wDz6keW2vP3Vvh+1booXusMY5vazMfUltaeGKTjaI6T2EgBUir5VKDXs10mNAlbhK8re1ZLEKoknQAdaxgrwzCG5rbtk8iVa3uAJ8LQems86GdtOF4rKjd2ES2wIJK+0WA8WX2RsBvzncCumcMsW7FtbQG2hJEZmO595+EgVpxgWFQtcCgHTpMgmIHtaAyCCIBnQGvAUlH1PKK8/5PSlnnLFwb0czDtz358q2w6FrtpZiXHyM/D1opjrFoL3tlQyFipkvKNrIy6aacyfxoLxXizokhu71H+6VU5iRIHP+8a9yMlKOjznp7HjE8Pt3R4lR42zKCQQY0kfSq+Nwqpbc92pCqSVI8J0nxDeOu2lK3Ce0rFoU22Qmcr/AGFxQzH7wm03xUnpTGnHRlhkuoxgC26jMZIGkHKR5yOdCKdqxlvoHWrqlyyDKjE5YkIYI8SoScoMt0neBUP7p9o3jBbIYJAkBoCzESPCw66bmpeMYtcy8jB0I5ae48tq2w3Zz97F1kZO8AUNbzFWdN9eWXpOhIIkczHKvf4dpr+z0Z+nf/SWbpqVV9i5w65NtGEmVB2/Gr9u1M7jTTQCfjNVOyVm6llUvF2uOzEK4lgNgunks6mTVziV8qzqVKlBv5xt60rS8HBLvrsk7OYctifFbgHKSSu4UEnXUfPnQT9rdvE3sZbNhM4w6AaFZDuc7eFjr4cnxp17F3c4dyNoUT8W25+zXnGeyKX7r4iziLlq65BbXvLRKqFHhnTQAe7ajEnI4Pj8bfKst1GB1ABGUj+LShNi6ysGXQjY6TtH0Ndj7Qdn8VZsMtzC28TbRWYujFjpJLFSM+bnI+Nc0xHaAEjuwFUKPCIyzGsCI3p1sQ6H+xvtEbve4TEEMr5mt5o1GWL6R0Kww/lbrXnFsO2GvXLDsTkPhJ+8h1Rp5mND5hqRuD8cFq4t1VUMrK4ygLqrBthprBHvNdl/aNw4PYTFIJ7oQ8ak2WOn+EwfRn60y0wNWJCMT5etFuCYtLZbvFRgR98FoIIiI1G51oLbaRoZ6GrNu4BOqgxzg8wefvpyY1HFYYwSin/1H29NfhVu7xO2AAVgHkHOqkaMYXpyJpLbiNpdXuWR6mPowojg+K2LkBQlwgRNtnnbQECeUUKCHe9QmUMAHTmR5iQND0NJ3aOwcLaJAd1Z28wneOzFidypdoB5HKp3BdnshohMPe15lbhHu8FbPYuFcrWbjaRoinU6ah2HhIMEEEQddKV0NFtCTcUNcVTstu0Dpz7m2Y9daMYGxFoCMqKXknoXNwDX/wDJpVLtB2exnjezZclysIrLKZUCtrn1BCrGs6kHaSBwXAeJC9bL2b6IHTO0iAgYFyYY6RM0jVjp0O3Fk8MDkB+A5edJPFbjaZR5ExtGvM+tOvEj4Z6n6a0n8QYOp6b/AA2+pqUBUW+ApFvzLH8B+FMXBUU3M7AZE8TTtpMan0n0U0v8NAFtZ3OY/wCc/hTZg8NOHe2fv2yW6+MQBrp7PL+8a871c+N/c74foRtx7iS4mxFq4oS4xXN3iDMNZhw0DUbTPpQ3h3ZEZxcuOG5hFHgB0MydSZ1nQeVXuzvDBhbK25VislmCjdiWPu1gDyq0/EHRGLKIBAUhjqSQAMvlOpnlXA88oJ48T1b35ZkvLPcXaAgCJG4+lU3E1Qe7iRfuA621GYEgBT4B4Z65859B0ik2/wBtLufMgWOhIKkdYAH15b163oYyeNRuyeSlth/jnCnuHMiqbiA5GYxlJnXY9foRBGqw+Ax4MQ/uvN+daYrtNeue2LZ9zH4S8D3RVX/bL9E+Nz/5K71imvJP3Mb7Q4/7Nce1lT+dgvy3+VeG3ZX2rhbytrH+Z4+lVSKyiTLS4xB7Foetwl/lovyqzgMe5vWgzQneJIQBFjMOSgaULFTYFou2/wCdf+YUs/0sK7Oj44ZRInQgnziP6VVxmCS/Y7u5JDAEkbhgZDA9QwHwq9iYMjll/GhuCxOhU5QUMEkFiecgSAPfPpXy6nK0/g7npCV2j4acOLCm9Ie8odiMoMNiLgkSdQW011NB+OJoUIJIfKQCOYmd/wCGD5c6fuLWLeJyKLnsOGJK5tgQQNAomTt50m8fRBfK2oCqCCepOUz6xIr3fSZeUafZzZI6bYtYLD5by5Z21LCTvG22xP1503cJuEMEBOUyY5TBaY2mRvQgMo15/wBIq3wrEgXRJgGR8RXVl/Qw+lr3o38otYni9xWnuywmADlj3RrWmJ4tiEAbJaUE5ecjfeNI069KInCAmQdtBI5nnr0oF2oAW02W4mmUBQPFMwdc0bTyrjwu5K0v5Pa9VihHHJxm/wAcX/YYwvEbYuW2bEHvVMd3mVF1YKWBJAcZdcskjoaPdoLwFtzt4ZPno3TyArjBsHulJ/jZf8qkfQ0Y4TxtbOEu2XzlmaVjVQChEanTU11uGtHhyk72de7HYe1icAyOM1u47E6svslQCCIIIKDY8qZeE4TuQyi7ddSRAusHygCIVoDEfzEmk39kr/8A0215M/8A/R6cRdploTsLW71CeJdmsFfJN3C4d2O7d2ob/EoB+dT271Th5/X5VgCFjv2S4Z3BsvcsrzUHvNPIvJHxNdHWwptm2RKFcpU6gqREfCgfDLr5suclVHiDTmmDHtCcs88xOnrRqxcJmVywYGoMjkfL0rWAXMZ2Cw8KbdpbgUew7FCdNMr2ysnrnmZBkRqqN2j4dhrvdYzhj4VuRu2xdVv5TBn1Ejzrqymosdg7d9DbvW0uod1dQy+sHn50ykChZ4P2p4W+lm5h0J+6AiN8AJplw7229hlM9CJPLbeuZdqP2M2nlsFc7o/2VyXT/hc+IehzeorlfE8NjOHXjaZsRYIPhhmRWA5rBysPSaNgo+pe5XoK8JA6Vzb9lna58RbbD4m4DfTW2xIDXLZ10HNlPQbFehNPWesYtPeUUB4vx0EXLar92CZ66bVaxdzQ0l38RFy5r0/Glk9AZW4ndlY9fxpQ4pciRA106RvGnvpn4k2g6H/rr8KU8dpmI16c9td/dU4GXR1ns6JwVhH1BspKnaGUEj50HxOJi86BgSsF1AOhJ+y+WZo/loJf/aFZs20S0pcoirLeFdABtqx+Aob2Sx5v3cRfcnMzD0gjkOWige4Vz+vxJw5+V/sthluh0FxtAYEamTAHmTzPl5UNxWIW/esqM3d23zMcpGYqC3PlI/WlSXcWH0zkCNg8GPQa1vwtgzGGLAKN5OpPUkmdD8a8OuP1eTq70DP2jcW7jDAWwwN2ULE+zI8R8yRI95rklu79BXXu12G79BbjmNegAM/UVyjiuE7q4UnmfLZmX/TXuf8AGaw9HNmX1Dbgu0PDwtlLmEXwWVD3BaRmd/s+9BWV1YK4F0kspckRrQ3i1vAXbrXLeJuWUaCLa4WQugkAi4BvJ250sqa2mvRIHQM1ZNeTXmapjm017beCI3kR8airex7S+o+ooPoKOpXPESNj50A4zYuKSyRqIYciORHmPxNM2JXU+EEdf+lC8XrzJ/XSvlE6kd/gUL+NuWQrXLcrmVZLwq5jEkZdvOgONuZ3ZoiTMTPzpx4p/urizqEOUECBpI2HpvSVMxXuegpputnLmuyBxUDmrLioXFegRBeI4hdBhbjgDYZjA9x2qniMZceA7swGonb4V7i/agcqplvFTcIrdDPNka4uTr8ss3L2Yd2QABzgz15flROxhwyhToYG4OoigbkzWz3nOWSfDovl6UrQlnd/2ZuiYBLZGqvck+rlh/lK00m2DqpmuE9j+2Zw2ZLwZrbGcy+0piCY2YERppsPOukcI7SWr2tm4r+QMOPVDr9RS/kZUNmo3qe1codheKTvBohbKNsYNAJbRpq0jUPUwYpA7b/tRGEutYw9tbtxdHZycit/DCwWPXUQdNdYIGdVR63muH8M/bLeB/7xhrTDrZZkIHo5YE+8V0nsv20wuOH2FzxxJtP4bgHM5fvAdVJFagDLQ/jOHsYhGsX7IvLElTkBE6SuZwwI/iXar3eChvF8CbqgqctxdVb/AEmOR67gwRSttLQUt7OR8f8A2ZObwOFuxbGoF2e8QzoAbIfPHJtCIG+9H+AHiWH8OIu276DYMt7vI5faG2J/4g3rTTw3id0FyF+1WBdVhJgEaxI5GZGmoIkVrimuXGFxbdtlCjzgwM8wes+6K0JuS2NkgovQs9oe2/ckKcO2oOrOFGnKMpM840pNwXaRr+KYCFTLOUa6yPvek07dq+CC/g3PNTOnKOa9SDOnSffyLg/2d/aCBqPfTPaJSR0LHGVE7T+FLWJEW2PWaL3r8oIoJx54txoJDe7Tn8aWII9CxcuBdD4o+G88t/Wnf9n9lmS4ds1zIOmiBv8AUPiKS8Dh1JIUZyBP90R9adUxaJaCWgV0ILCYzkCWk6ZtAIH4Vs8OcHEeDp2M+Mwd9V8Kk9PZYT8Z+lVuAfZhwR9oW8QO4IGk+78KX7HHrhAQO+YDl166CjnCQcktuTOupnqZ515K9LJ3Bs6VPyCeN9omS8yohYKACSYhyCRz1Go5DnrSJxTFteuM76EnboJMDXXSnnjeEZsNeyHN482seFQAzRPnypAVpIEyJ220mSK9fBFRgkukc+RNPZCz/ravIPQ1cUhSSQpkNodtdvhyqBGAA0FWEHw1rNemvCaQY9qTDJmdF6sB8SKiDVtZvZGVxrlIMHbQzQfQUPfEeNhCouqQW2A1POPZ9D93fzqAcUskAkwOU6e/xAH5VSxuBUurGc0rqSxO4bmTz+FQPagsnTUeleK/TY2ztRrxbjNkK+WScpj2mWYMbKBM9TS9jrRRgDvkTnvCgT8jp9BUpuC5cS3pCy7tMDwECPjv0mocezM5dtJ9lTuFG0+Z1PlMcq9D0+NY9I58i8lR6hugAE9KsFaq46chj9fGutEWL9wy3yqvfSCRV3C2g1wADYyx9Pz2251Xuibh3Pi5RO9UFLeHsgoD5fjXjWKIhOQG3KtGSphBT2KiyEGQSCNiND8aJOlQMlYwa4R23xFmBc+2X+9o/wDjG/vmn7gHbfD3iFDlHP3LkA+5vZb5elchdaiKUKQbPo3H8XFmxdvNJ7q2zRz0Ega9TA99fOdvNcuFmMsSWYnmSZJ+M0bftDiBhHwzsWR8oBYyygMrRPMSNj1oNw8e0egHzmstI3bCK2rcRuetQsrW2V7bMrKZVlMMpG0Ec6PcCwCF/tS4BJAyg5QVkFrmUg5c489B5zW3a3g37tdKa5WkrOWRBIg5CQDs0fwuugmgmM4hvC/tfxXdonc2muBYa62aGPXIpABjz36bVdwvbW9iGAucRFgaTbt4cW3JMgKrsH5xrm+sjlZfKZ+PpVu+CJIOoG6+WoIPr9KahLHx8Pihee8l3EMJhWu3C1yBI0MyBvoDoDUljtndwzR+73CCSdXfWerKp19RSYvaXFBBaN4lT5KGEEEeIANPmTrPOornHcQdO+uH1NBJhbHLEftHZu7C4dj3WYgZ3ec4gz4By0iBSg3FVuYkv3QtszAZQYC+Ubzyqp++Xj/4tz3Ow+hqZO8BzMVY7zcVXPxYE03FCjTi8R4REbfr8KFdoHEeKTuDHqBVXCYzPcEx4mEwIG4nQaVZ4hgXv+C1BbQwTHPXX3gUiVMKWgLbxKL7KRWoxbTVBg/RvhUi2n3hvhVAF+3iHN+1lLCSsgE6+LXb0rpuCIgACkPg3Z92ZL3eWwBDBS4zR0jefdTZayuozKCB/FG4PntXPJpz14KR62ELFvLIOsnbyOlcou2sjMByJAnyJFdKuWQqNk0MGBmYCY8q5s75iTO5nXz1quJGyu3ZD3nWtStb3vjWqtVSQ85q8mtS1eA1Mc2DVtbQuwUDViFHvMVoKJdnbWbE2h0bN/hGb8BQk6VhXYy8W+zHQke0xGY+iHn5RQS1izctBjIuLKsJ1MbiRzKx6H0o1xVyScunVvvH0/OlnAORjHtKQFFoE8xmzafLNXnpWn/J2XRBiMJbFwd2AA1zPpIiVQR0ymJjlC+7XiuJQ3MiEFkXxeUk/P8AMUXfAqCDlJPU5iPcqgj6Ui2EyYq4oMgFxPlOm/Paa6ML5OyOX6VoLm7VPipBt+8edTM1QuxB2mulEGUODmA515cvWqt0oWzLIYa5TqCZ3BH0Mepq091VMKdT6DrWxsZtSNetGwFj95BA9Np666fGtSZqO3gQDOtThOlAJFcAqJrc1c7rT9eVb28IzGFE/SgYFmxJgAk9BVu1w3KJbVvpTHhOEC35sdz0+HKvLuCHlM0rkOoini7GYaGNa0w2FKAnr+FNWF4EXOZhCjlsW/p5/oR8QwW4XYCf15fWfLUcjKGy1xLAG7gw9nKxS7c7xTOqOS6bDfKy1H2sxZe1YDaugIJganJbVjmGrewo12y0PwuNIXLmZCBGZZ1GsAgdOR/IQNxl33+cR7418tyToKyGl8ge+d60sYiBB261rdfeogtVIF4bqeh+mtS2rU86p2GIB6R+IFSLd86xgmgVdaq38TmOkxUS39eRq1grGZhpoKzdGLPDeHuYMdSPKitu8uEuI90M38IXKdVKkklttY211NFsOsKNP1rSt20vTctr0Un4tH+mpp2zWUEuGIzfOtbtyOfzqukRXu9Us1Bjh/FlhVGh6RP+blTLh3ECJj1/GkrB2ZIEbmKcLCaVJxSeikbCVt/XSud47Cm3dZOh06QdVPwp9VNKVu1Ii8v8g/5mp8b2aa0CP3Z3BCiSBmIG8AiT7pFVwhq1auxmA+8uX/OhI+ANbirUSGiK9r2K1NSHMLbUx9hbWbFRDN9mx8MBt0EjNod9vOlomivZ6+trvrrnKiW4aP7zLAEbk5YjqalmTcGl2NHsf7/BlYx9suupNqYHPUGffXNOHHJjGckS90idhlkog12AWN6kwHblu8YZRbRtEKsQynlmM6z5bedBsZigt0jNJzE895kyTzrm9PhyQ5Kb7Q8pdOzoOOwbAy6sPL2R8hSBi8E64q7cZGRWJyEiA20lZ3E89jNdGwvG4UaGB91WdAPMyxUe4R5UpdosQt0q5YBiW11MjckyZ0MD30vppTUqaHy20CJrWo0aTodOtTItegc54tmdTGnUgfXc+QrYLWE1grGNctbKtb+tGeF8KDEF5A6aa/0oN0FKylgeHm4Z2XmY+lHsNglQQsfDep3sZNiI6RBjTnUdy8Km3ZRKiK76e4VvgeG94ZaQnwmPoPOrOEwWbVtun5+X69blzEA6KR012+Gmn9KVsZIr4u0uWF1XbQmI6b+zQTFYfKIzaHctJBJ6HpvoOXWiuJukaGIkz7tPj60PYSNdNRrlObU/9ai2ViqA9zhYOoIXzjQnfnEac45UIxfArrGFZf1+HnTXcQ8gT6iYjXYc68W2u/jB1gEaD4+/nzplNoWUIsS17NvzPKdNR6SN69tcFmAZ36GfpTvCCJA1MGR59d6ivWlbWRuCeXLlA3pveYPZQkNwcgbmD10BqlfwLLEjfbUH6V0HJHPYnbfUk9PMfH4wXcMrTInyO/l7vdypllfkDwo5+lnUT11+NOPDrClQV35VKeEWW3GU/wB0j12Pl+FSLw9I8AM9f6gx1ouaZP2mX7YiA0afPUf0pJ7RXg+IYjYBQPhP40xthLgIkt5T+v1pUa9ngxJcyTzB/pWi0hfbYphY3G9bIlMN/g7LIUKw8x+HL3VFa4HcnwqR6kfQ/jTqaC4Ayysa7GmDguLLSrakazVS3wO9/CI6yPzNHcJw5bew15k70JSQYxJ7dKfa1x34H/lj/maKbstJ/aq4DeiNVUAnrzH1rYns2ToDIfFVjMOtQ4f2vKKsG2PKumyA0Fq1JrKypDmpFVcYGKFVMAxI5GNRPpWVlAwHbhrncipk4fzMk/r51lZRsFBVuIYhoBcbRqo19arPhWY5mck7cgPQACAPSsrKVJJ6GbbWyaxYCiBUy25rKymAbhf1z8q3t2ZMAEnkBWVlAKDvDeCEEM++4B2H5mijW43rKypXZSqKzv8A0ojgeHj27kDoD9T+VeVlBhI+IYoPophec7ttqM3L3VSvLm9qSPWNeXrWVlSbtloqkaXLhnUHLB0ltf8AhI09ZNVcVeDaeKD55fyP5zWVlKjMqrYJiHYR1nUmT6etSpZZtCREzM/GCeXLTrWVlZsCRYy5QRGmg8+c/jVa2SZidttxrHlWVlZDeaNC5DbZSY9ToP4umsx5dKjS5rPKdtI0J/Ly2rKyiZs8zRv02idefoPX8a9RjGkg6Dy+H63r2srA7JUJgEHXoJ8tgfM1YtrOs686ysopszSok7uTrFb93WVlUJGLbqTJXtZShZo9mhHF+ErdGo8XJuYrKyinRqsADgTpnJIPhIAg69N6C5D5j3f0rKyqxm32SnBLo//Z"/>
          <p:cNvSpPr>
            <a:spLocks noChangeAspect="1" noChangeArrowheads="1"/>
          </p:cNvSpPr>
          <p:nvPr/>
        </p:nvSpPr>
        <p:spPr bwMode="auto">
          <a:xfrm>
            <a:off x="42545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034137"/>
            <a:ext cx="4048966" cy="227500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D9D9D9"/>
      </a:dk1>
      <a:lt1>
        <a:srgbClr val="ECECEC"/>
      </a:lt1>
      <a:dk2>
        <a:srgbClr val="333333"/>
      </a:dk2>
      <a:lt2>
        <a:srgbClr val="99CCFF"/>
      </a:lt2>
      <a:accent1>
        <a:srgbClr val="333333"/>
      </a:accent1>
      <a:accent2>
        <a:srgbClr val="ECECEC"/>
      </a:accent2>
      <a:accent3>
        <a:srgbClr val="ADADAD"/>
      </a:accent3>
      <a:accent4>
        <a:srgbClr val="C9C9C9"/>
      </a:accent4>
      <a:accent5>
        <a:srgbClr val="ADADAD"/>
      </a:accent5>
      <a:accent6>
        <a:srgbClr val="D6D6D6"/>
      </a:accent6>
      <a:hlink>
        <a:srgbClr val="99CCFF"/>
      </a:hlink>
      <a:folHlink>
        <a:srgbClr val="CCE6FF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361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EE3GP Group Project 30 credit compulsory module (MEng 3 only)</vt:lpstr>
      <vt:lpstr>EE3GP Group Project MEng 3 only (Compulsory)</vt:lpstr>
      <vt:lpstr>Aims of Group Project</vt:lpstr>
      <vt:lpstr>Objective of Group Project</vt:lpstr>
      <vt:lpstr>Assessment of Group Project</vt:lpstr>
      <vt:lpstr>Assessment of Group Project</vt:lpstr>
      <vt:lpstr>The 2014 – 2015 Project</vt:lpstr>
    </vt:vector>
  </TitlesOfParts>
  <Company>The 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 and Publications</dc:creator>
  <cp:lastModifiedBy>Michael Spann</cp:lastModifiedBy>
  <cp:revision>35</cp:revision>
  <dcterms:created xsi:type="dcterms:W3CDTF">2005-06-08T12:42:06Z</dcterms:created>
  <dcterms:modified xsi:type="dcterms:W3CDTF">2014-09-29T10:11:02Z</dcterms:modified>
</cp:coreProperties>
</file>