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8"/>
  </p:notesMasterIdLst>
  <p:handoutMasterIdLst>
    <p:handoutMasterId r:id="rId99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4" r:id="rId17"/>
    <p:sldId id="275" r:id="rId18"/>
    <p:sldId id="276" r:id="rId19"/>
    <p:sldId id="273" r:id="rId20"/>
    <p:sldId id="271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3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65" r:id="rId47"/>
    <p:sldId id="308" r:id="rId48"/>
    <p:sldId id="304" r:id="rId49"/>
    <p:sldId id="307" r:id="rId50"/>
    <p:sldId id="309" r:id="rId51"/>
    <p:sldId id="311" r:id="rId52"/>
    <p:sldId id="312" r:id="rId53"/>
    <p:sldId id="313" r:id="rId54"/>
    <p:sldId id="314" r:id="rId55"/>
    <p:sldId id="315" r:id="rId56"/>
    <p:sldId id="316" r:id="rId57"/>
    <p:sldId id="310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56" r:id="rId72"/>
    <p:sldId id="357" r:id="rId73"/>
    <p:sldId id="358" r:id="rId74"/>
    <p:sldId id="362" r:id="rId75"/>
    <p:sldId id="363" r:id="rId76"/>
    <p:sldId id="335" r:id="rId77"/>
    <p:sldId id="330" r:id="rId78"/>
    <p:sldId id="331" r:id="rId79"/>
    <p:sldId id="336" r:id="rId80"/>
    <p:sldId id="332" r:id="rId81"/>
    <p:sldId id="333" r:id="rId82"/>
    <p:sldId id="334" r:id="rId83"/>
    <p:sldId id="337" r:id="rId84"/>
    <p:sldId id="338" r:id="rId85"/>
    <p:sldId id="339" r:id="rId86"/>
    <p:sldId id="342" r:id="rId87"/>
    <p:sldId id="343" r:id="rId88"/>
    <p:sldId id="344" r:id="rId89"/>
    <p:sldId id="345" r:id="rId90"/>
    <p:sldId id="348" r:id="rId91"/>
    <p:sldId id="341" r:id="rId92"/>
    <p:sldId id="366" r:id="rId93"/>
    <p:sldId id="367" r:id="rId94"/>
    <p:sldId id="351" r:id="rId95"/>
    <p:sldId id="352" r:id="rId96"/>
    <p:sldId id="354" r:id="rId97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303"/>
    <a:srgbClr val="1DB937"/>
    <a:srgbClr val="CB42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 snapToGrid="0"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04"/>
    </p:cViewPr>
  </p:sorterViewPr>
  <p:notesViewPr>
    <p:cSldViewPr snapToGrid="0">
      <p:cViewPr varScale="1">
        <p:scale>
          <a:sx n="39" d="100"/>
          <a:sy n="39" d="100"/>
        </p:scale>
        <p:origin x="-1572" y="-90"/>
      </p:cViewPr>
      <p:guideLst>
        <p:guide orient="horz" pos="3120"/>
        <p:guide pos="214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68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82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82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8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A7DD9964-0B90-4AE1-9159-D6A3D9F8A1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AB153461-961F-42C0-8F55-0C1C9A7BE7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8C64-192A-4FCC-AE0D-606CF7448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B88D-8526-4B54-811F-5061556028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91A3-99BD-4676-9D23-8AA61F2D41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7AB5-764D-4A16-A6C7-57F6C6B6F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1AA7D-1048-4CE2-99BE-8FD16384EE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B988-A69A-4336-B704-84A2B52C95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D951-2043-476E-8438-30E73F21DB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C0568-BC7E-4140-AF5C-D229FD2FB0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8C3E-2A1F-4CA4-96E3-CC9C4EF293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552E-614B-4F9E-84C7-61EC09C34B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E68B-4D5A-4097-8581-19523FC28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22A8-ADA6-438B-A2C0-6F83DA2489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E2D1-9EC7-418D-87B9-506973FCD5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5641-E3C5-4A98-885C-AEFD7DE150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0">
              <a:latin typeface="+mn-lt"/>
              <a:cs typeface="+mn-cs"/>
            </a:endParaRPr>
          </a:p>
        </p:txBody>
      </p:sp>
      <p:sp>
        <p:nvSpPr>
          <p:cNvPr id="532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i="0">
                <a:solidFill>
                  <a:schemeClr val="tx2">
                    <a:shade val="90000"/>
                  </a:scheme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i="0">
                <a:solidFill>
                  <a:schemeClr val="tx2">
                    <a:shade val="90000"/>
                  </a:scheme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i="0">
                <a:solidFill>
                  <a:schemeClr val="tx2">
                    <a:shade val="90000"/>
                  </a:scheme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FBE0283A-B42A-4B78-BCA5-3E0F53E9B5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532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i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i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82" r:id="rId2"/>
    <p:sldLayoutId id="2147483994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95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.spann@bham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eee.bham.ac.uk/spann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5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5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5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6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86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8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9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99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2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112.bin"/><Relationship Id="rId4" Type="http://schemas.openxmlformats.org/officeDocument/2006/relationships/oleObject" Target="../embeddings/oleObject11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hyperlink" Target="Demo/ImageJ/ImageJ.exe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Demo/Animations%20for%20ASM%20Search.htm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Statistical Shape Modelling</a:t>
            </a: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05200"/>
            <a:ext cx="754380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GB" sz="2200" smtClean="0"/>
              <a:t>Multimodal Interaction</a:t>
            </a:r>
          </a:p>
          <a:p>
            <a:pPr marR="0" eaLnBrk="1" hangingPunct="1">
              <a:lnSpc>
                <a:spcPct val="80000"/>
              </a:lnSpc>
            </a:pPr>
            <a:r>
              <a:rPr lang="en-GB" sz="2200" smtClean="0"/>
              <a:t>Dr. Mike Spann</a:t>
            </a:r>
          </a:p>
          <a:p>
            <a:pPr marR="0" eaLnBrk="1" hangingPunct="1">
              <a:lnSpc>
                <a:spcPct val="80000"/>
              </a:lnSpc>
            </a:pPr>
            <a:r>
              <a:rPr lang="en-GB" sz="2200" smtClean="0">
                <a:hlinkClick r:id="rId3"/>
              </a:rPr>
              <a:t>m.spann@bham.ac.uk</a:t>
            </a:r>
            <a:endParaRPr lang="en-GB" sz="2200" smtClean="0"/>
          </a:p>
          <a:p>
            <a:pPr marR="0" eaLnBrk="1" hangingPunct="1">
              <a:lnSpc>
                <a:spcPct val="80000"/>
              </a:lnSpc>
            </a:pPr>
            <a:r>
              <a:rPr lang="en-GB" sz="2200" smtClean="0">
                <a:hlinkClick r:id="rId4"/>
              </a:rPr>
              <a:t>http://www.eee.bham.ac.uk/spannm</a:t>
            </a:r>
            <a:endParaRPr lang="en-GB" sz="2200" smtClean="0"/>
          </a:p>
        </p:txBody>
      </p:sp>
      <p:pic>
        <p:nvPicPr>
          <p:cNvPr id="57348" name="Picture 3" descr="new_crest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9293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Introduction</a:t>
            </a:r>
            <a:endParaRPr lang="en-US" dirty="0"/>
          </a:p>
        </p:txBody>
      </p:sp>
      <p:pic>
        <p:nvPicPr>
          <p:cNvPr id="66563" name="Picture 4" descr="0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002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5" descr="0007_9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262063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6" descr="0007_s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5573713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4095750" y="3357563"/>
            <a:ext cx="1476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998662" y="5214938"/>
            <a:ext cx="7159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8" name="TextBox 12"/>
          <p:cNvSpPr txBox="1">
            <a:spLocks noChangeArrowheads="1"/>
          </p:cNvSpPr>
          <p:nvPr/>
        </p:nvSpPr>
        <p:spPr bwMode="auto">
          <a:xfrm>
            <a:off x="4357688" y="2730500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0"/>
              <a:t>rotate</a:t>
            </a:r>
            <a:endParaRPr lang="en-US" i="0"/>
          </a:p>
        </p:txBody>
      </p:sp>
      <p:sp>
        <p:nvSpPr>
          <p:cNvPr id="66569" name="TextBox 13"/>
          <p:cNvSpPr txBox="1">
            <a:spLocks noChangeArrowheads="1"/>
          </p:cNvSpPr>
          <p:nvPr/>
        </p:nvSpPr>
        <p:spPr bwMode="auto">
          <a:xfrm>
            <a:off x="2439988" y="5072063"/>
            <a:ext cx="121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0"/>
              <a:t>scale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9962"/>
          </a:xfrm>
        </p:spPr>
        <p:txBody>
          <a:bodyPr/>
          <a:lstStyle/>
          <a:p>
            <a:r>
              <a:rPr lang="en-GB" sz="2000" smtClean="0"/>
              <a:t>Why do we need a shape model?</a:t>
            </a:r>
          </a:p>
          <a:p>
            <a:pPr lvl="1"/>
            <a:r>
              <a:rPr lang="en-GB" sz="2000" smtClean="0"/>
              <a:t>A shape model is a global constraint on an objects shape</a:t>
            </a:r>
          </a:p>
          <a:p>
            <a:pPr lvl="2"/>
            <a:r>
              <a:rPr lang="en-GB" sz="2000" smtClean="0"/>
              <a:t>More effective than local constraints such as imposed by snake type algorithms</a:t>
            </a:r>
          </a:p>
          <a:p>
            <a:pPr lvl="2"/>
            <a:r>
              <a:rPr lang="en-GB" sz="2000" smtClean="0"/>
              <a:t>Essentially we are looking for a shape in a certain eigenspace (see later) in our search/tracking algorithm</a:t>
            </a:r>
          </a:p>
          <a:p>
            <a:r>
              <a:rPr lang="en-GB" sz="2000" smtClean="0"/>
              <a:t>What’s it got to do with multi-modal interaction?</a:t>
            </a:r>
          </a:p>
          <a:p>
            <a:pPr lvl="1"/>
            <a:r>
              <a:rPr lang="en-GB" sz="2000" smtClean="0"/>
              <a:t>In a speech recognition system, an effective approach is to combine the  shape of the lips with audio descriptors</a:t>
            </a:r>
          </a:p>
          <a:p>
            <a:pPr lvl="2"/>
            <a:r>
              <a:rPr lang="en-GB" sz="2000" smtClean="0"/>
              <a:t>We need a real time lip tracking algorithm </a:t>
            </a:r>
          </a:p>
          <a:p>
            <a:pPr lvl="2"/>
            <a:r>
              <a:rPr lang="en-GB" sz="2000" smtClean="0"/>
              <a:t>Statistical shape model parameters can be feature descriptors</a:t>
            </a:r>
          </a:p>
          <a:p>
            <a:pPr lvl="1"/>
            <a:r>
              <a:rPr lang="en-GB" sz="2000" smtClean="0"/>
              <a:t>In general, facial feature tracking has many applications in areas such as biometric identification and digital animation</a:t>
            </a:r>
          </a:p>
          <a:p>
            <a:pPr lvl="2">
              <a:buFont typeface="Wingdings 2" pitchFamily="18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</a:t>
            </a:r>
            <a:endParaRPr 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We have seen how the boundary shape of an object can be represented by a discrete set of coordinates of ‘landmark points’</a:t>
            </a:r>
          </a:p>
          <a:p>
            <a:r>
              <a:rPr lang="en-GB" smtClean="0"/>
              <a:t>Consider  set of training images in a database, for example face images or hand images</a:t>
            </a:r>
          </a:p>
          <a:p>
            <a:pPr lvl="1"/>
            <a:r>
              <a:rPr lang="en-GB" smtClean="0"/>
              <a:t>Each image will generate a set of landmark points</a:t>
            </a:r>
          </a:p>
          <a:p>
            <a:pPr lvl="1"/>
            <a:r>
              <a:rPr lang="en-GB" smtClean="0"/>
              <a:t>A point distribution model (pdm) is a model representing the distribution of landmark points across the training images</a:t>
            </a:r>
          </a:p>
          <a:p>
            <a:pPr lvl="2"/>
            <a:r>
              <a:rPr lang="en-GB" smtClean="0"/>
              <a:t>It uses a statistical technique known as Principle Component Analysis (PCA)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Point distribution models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038350"/>
            <a:ext cx="22002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057400"/>
            <a:ext cx="1866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929063" y="2967038"/>
            <a:ext cx="142875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1500188" y="4395788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0"/>
              <a:t>Landmarked face</a:t>
            </a:r>
            <a:endParaRPr lang="en-US" i="0"/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7548563" y="2719388"/>
            <a:ext cx="121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0"/>
              <a:t>‘Shape’</a:t>
            </a:r>
            <a:endParaRPr lang="en-US" i="0"/>
          </a:p>
        </p:txBody>
      </p:sp>
      <p:pic>
        <p:nvPicPr>
          <p:cNvPr id="69640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5553075"/>
            <a:ext cx="3076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>
            <a:off x="6500813" y="4362450"/>
            <a:ext cx="71437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</a:t>
            </a:r>
            <a:endParaRPr lang="en-US" smtClean="0"/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We can label each point set </a:t>
            </a:r>
            <a:r>
              <a:rPr lang="en-GB" b="1" smtClean="0"/>
              <a:t>x</a:t>
            </a:r>
            <a:r>
              <a:rPr lang="en-GB" baseline="-25000" smtClean="0"/>
              <a:t>s</a:t>
            </a:r>
            <a:r>
              <a:rPr lang="en-GB" smtClean="0"/>
              <a:t>  for each training shape </a:t>
            </a:r>
            <a:r>
              <a:rPr lang="en-GB" i="1" smtClean="0"/>
              <a:t>s=1..S</a:t>
            </a:r>
          </a:p>
          <a:p>
            <a:endParaRPr lang="en-GB" i="1" smtClean="0"/>
          </a:p>
          <a:p>
            <a:pPr>
              <a:buFont typeface="Wingdings 2" pitchFamily="18" charset="2"/>
              <a:buNone/>
            </a:pPr>
            <a:endParaRPr lang="en-GB" i="1" smtClean="0"/>
          </a:p>
          <a:p>
            <a:r>
              <a:rPr lang="en-GB" smtClean="0"/>
              <a:t>Our ultimate goal is to build a statistical model from our point sets </a:t>
            </a:r>
          </a:p>
          <a:p>
            <a:pPr lvl="1"/>
            <a:r>
              <a:rPr lang="en-GB" smtClean="0"/>
              <a:t>But until our point sets are aligned, any statistical model would be meaningless</a:t>
            </a:r>
          </a:p>
          <a:p>
            <a:pPr lvl="1"/>
            <a:r>
              <a:rPr lang="en-GB" smtClean="0"/>
              <a:t>We can imagine each </a:t>
            </a:r>
            <a:r>
              <a:rPr lang="en-GB" b="1" smtClean="0"/>
              <a:t>x</a:t>
            </a:r>
            <a:r>
              <a:rPr lang="en-GB" baseline="-25000" smtClean="0"/>
              <a:t>s </a:t>
            </a:r>
            <a:r>
              <a:rPr lang="en-GB" smtClean="0"/>
              <a:t>to be a point in some 2</a:t>
            </a:r>
            <a:r>
              <a:rPr lang="en-GB" i="1" smtClean="0"/>
              <a:t>n</a:t>
            </a:r>
            <a:r>
              <a:rPr lang="en-GB" smtClean="0"/>
              <a:t> dimensional space (assuming there are </a:t>
            </a:r>
            <a:r>
              <a:rPr lang="en-GB" i="1" smtClean="0"/>
              <a:t>n </a:t>
            </a:r>
            <a:r>
              <a:rPr lang="en-GB" smtClean="0"/>
              <a:t>landmark points)</a:t>
            </a:r>
            <a:endParaRPr lang="en-US" i="1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389188" y="2894013"/>
          <a:ext cx="4484687" cy="533400"/>
        </p:xfrm>
        <a:graphic>
          <a:graphicData uri="http://schemas.openxmlformats.org/presentationml/2006/ole">
            <p:oleObj spid="_x0000_s1026" name="Equation" r:id="rId3" imgW="224784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Point distribution models</a:t>
            </a:r>
            <a:endParaRPr lang="en-US" dirty="0"/>
          </a:p>
        </p:txBody>
      </p:sp>
      <p:pic>
        <p:nvPicPr>
          <p:cNvPr id="70659" name="Picture 2" descr="0007_sc_landmark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5286375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3" descr="0007_landmark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0002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4" descr="0007_90_landmark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286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Point distribution models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935163"/>
            <a:ext cx="8229600" cy="1065212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GB" sz="2600" i="0" dirty="0">
                <a:latin typeface="+mn-lt"/>
                <a:cs typeface="+mn-cs"/>
              </a:rPr>
              <a:t>We can superimpose our landmarks on a single image frame</a:t>
            </a:r>
          </a:p>
        </p:txBody>
      </p:sp>
      <p:pic>
        <p:nvPicPr>
          <p:cNvPr id="71684" name="Picture 11" descr="all landmark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2643188"/>
            <a:ext cx="3810000" cy="381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Point distribution models</a:t>
            </a:r>
            <a:endParaRPr lang="en-US" dirty="0"/>
          </a:p>
        </p:txBody>
      </p:sp>
      <p:pic>
        <p:nvPicPr>
          <p:cNvPr id="72707" name="Picture 2" descr="0007_sc_landmark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3143250"/>
            <a:ext cx="264318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 descr="0007_landmark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1432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4" descr="0007_90_landmark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1432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35163"/>
            <a:ext cx="8229600" cy="1065212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GB" sz="2600" i="0" dirty="0">
                <a:latin typeface="+mn-lt"/>
                <a:cs typeface="+mn-cs"/>
              </a:rPr>
              <a:t>We can rotate/scale our images so they are registered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Point distribution models</a:t>
            </a:r>
            <a:endParaRPr lang="en-US" dirty="0"/>
          </a:p>
        </p:txBody>
      </p:sp>
      <p:pic>
        <p:nvPicPr>
          <p:cNvPr id="73731" name="Picture 4" descr="all landmarks align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428875"/>
            <a:ext cx="3810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</a:t>
            </a:r>
            <a:endParaRPr 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Alignment of landmark points essentially registers the points by rotating/scaling to a common axis</a:t>
            </a:r>
          </a:p>
          <a:p>
            <a:r>
              <a:rPr lang="en-GB" smtClean="0"/>
              <a:t>It forms tight clusters of points in our 2</a:t>
            </a:r>
            <a:r>
              <a:rPr lang="en-GB" i="1" smtClean="0"/>
              <a:t>n</a:t>
            </a:r>
            <a:r>
              <a:rPr lang="en-GB" smtClean="0"/>
              <a:t> dimensional space for similarly shaped objects in the training set</a:t>
            </a:r>
          </a:p>
          <a:p>
            <a:r>
              <a:rPr lang="en-GB" smtClean="0"/>
              <a:t>As we shall see later, it then allows us to apply principal components analysis on these clusters</a:t>
            </a:r>
          </a:p>
          <a:p>
            <a:r>
              <a:rPr lang="en-GB" smtClean="0"/>
              <a:t>The idea is to try and describe the point distribution efficiently and represent the principal features of the distribution and hence the object shape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	</a:t>
            </a:r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Introduction</a:t>
            </a:r>
          </a:p>
          <a:p>
            <a:r>
              <a:rPr lang="en-GB" smtClean="0"/>
              <a:t>Point distribution models</a:t>
            </a:r>
          </a:p>
          <a:p>
            <a:r>
              <a:rPr lang="en-GB" smtClean="0"/>
              <a:t>Principal component analysis</a:t>
            </a:r>
          </a:p>
          <a:p>
            <a:r>
              <a:rPr lang="en-GB" smtClean="0"/>
              <a:t>Shape modelling using PCA</a:t>
            </a:r>
          </a:p>
          <a:p>
            <a:r>
              <a:rPr lang="en-GB" smtClean="0"/>
              <a:t>Case study. Face image analysis</a:t>
            </a:r>
          </a:p>
          <a:p>
            <a:r>
              <a:rPr lang="en-GB" smtClean="0"/>
              <a:t>Application to model-based object location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</a:t>
            </a:r>
            <a:endParaRPr lang="en-US" smtClean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961232" y="3821906"/>
            <a:ext cx="22161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70100" y="4930775"/>
            <a:ext cx="2714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652963" y="4994275"/>
          <a:ext cx="207962" cy="230188"/>
        </p:xfrm>
        <a:graphic>
          <a:graphicData uri="http://schemas.openxmlformats.org/presentationml/2006/ole">
            <p:oleObj spid="_x0000_s2050" name="Equation" r:id="rId3" imgW="126720" imgH="1396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647825" y="2466975"/>
          <a:ext cx="260350" cy="307975"/>
        </p:xfrm>
        <a:graphic>
          <a:graphicData uri="http://schemas.openxmlformats.org/presentationml/2006/ole">
            <p:oleObj spid="_x0000_s2051" name="Equation" r:id="rId4" imgW="139680" imgH="164880" progId="Equation.3">
              <p:embed/>
            </p:oleObj>
          </a:graphicData>
        </a:graphic>
      </p:graphicFrame>
      <p:sp>
        <p:nvSpPr>
          <p:cNvPr id="13" name="Oval 12"/>
          <p:cNvSpPr/>
          <p:nvPr/>
        </p:nvSpPr>
        <p:spPr>
          <a:xfrm>
            <a:off x="3071813" y="321468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4" name="Oval 13"/>
          <p:cNvSpPr/>
          <p:nvPr/>
        </p:nvSpPr>
        <p:spPr>
          <a:xfrm flipH="1">
            <a:off x="2500313" y="38576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5" name="Oval 14"/>
          <p:cNvSpPr/>
          <p:nvPr/>
        </p:nvSpPr>
        <p:spPr>
          <a:xfrm flipV="1">
            <a:off x="2838450" y="385762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6" name="Oval 15"/>
          <p:cNvSpPr/>
          <p:nvPr/>
        </p:nvSpPr>
        <p:spPr>
          <a:xfrm>
            <a:off x="3049588" y="442912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7" name="Oval 16"/>
          <p:cNvSpPr/>
          <p:nvPr/>
        </p:nvSpPr>
        <p:spPr>
          <a:xfrm>
            <a:off x="3856038" y="387508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8" name="Oval 17"/>
          <p:cNvSpPr/>
          <p:nvPr/>
        </p:nvSpPr>
        <p:spPr>
          <a:xfrm flipH="1">
            <a:off x="4249738" y="45180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063" name="TextBox 18"/>
          <p:cNvSpPr txBox="1">
            <a:spLocks noChangeArrowheads="1"/>
          </p:cNvSpPr>
          <p:nvPr/>
        </p:nvSpPr>
        <p:spPr bwMode="auto">
          <a:xfrm>
            <a:off x="2705100" y="5072063"/>
            <a:ext cx="1590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i="0"/>
              <a:t>Unaligned</a:t>
            </a:r>
            <a:endParaRPr lang="en-US" sz="1800" i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4537075" y="3821113"/>
            <a:ext cx="22145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45150" y="4929188"/>
            <a:ext cx="2714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220075" y="4994275"/>
          <a:ext cx="230188" cy="254000"/>
        </p:xfrm>
        <a:graphic>
          <a:graphicData uri="http://schemas.openxmlformats.org/presentationml/2006/ole">
            <p:oleObj spid="_x0000_s2052" name="Equation" r:id="rId5" imgW="126720" imgH="13968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367338" y="2466975"/>
          <a:ext cx="277812" cy="328613"/>
        </p:xfrm>
        <a:graphic>
          <a:graphicData uri="http://schemas.openxmlformats.org/presentationml/2006/ole">
            <p:oleObj spid="_x0000_s2053" name="Equation" r:id="rId6" imgW="139680" imgH="164880" progId="Equation.3">
              <p:embed/>
            </p:oleObj>
          </a:graphicData>
        </a:graphic>
      </p:graphicFrame>
      <p:sp>
        <p:nvSpPr>
          <p:cNvPr id="24" name="Oval 23"/>
          <p:cNvSpPr/>
          <p:nvPr/>
        </p:nvSpPr>
        <p:spPr>
          <a:xfrm>
            <a:off x="6646863" y="321310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5" name="Oval 24"/>
          <p:cNvSpPr/>
          <p:nvPr/>
        </p:nvSpPr>
        <p:spPr>
          <a:xfrm flipH="1">
            <a:off x="6532563" y="325913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6" name="Oval 25"/>
          <p:cNvSpPr/>
          <p:nvPr/>
        </p:nvSpPr>
        <p:spPr>
          <a:xfrm flipV="1">
            <a:off x="6577013" y="34290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7" name="Oval 26"/>
          <p:cNvSpPr/>
          <p:nvPr/>
        </p:nvSpPr>
        <p:spPr>
          <a:xfrm>
            <a:off x="7000875" y="34750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8" name="Oval 27"/>
          <p:cNvSpPr/>
          <p:nvPr/>
        </p:nvSpPr>
        <p:spPr>
          <a:xfrm>
            <a:off x="6786563" y="32607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9" name="Oval 28"/>
          <p:cNvSpPr/>
          <p:nvPr/>
        </p:nvSpPr>
        <p:spPr>
          <a:xfrm flipH="1">
            <a:off x="6832600" y="34290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072" name="TextBox 29"/>
          <p:cNvSpPr txBox="1">
            <a:spLocks noChangeArrowheads="1"/>
          </p:cNvSpPr>
          <p:nvPr/>
        </p:nvSpPr>
        <p:spPr bwMode="auto">
          <a:xfrm>
            <a:off x="6278563" y="5070475"/>
            <a:ext cx="159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i="0"/>
              <a:t>Aligned</a:t>
            </a:r>
            <a:endParaRPr lang="en-US" sz="18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</a:t>
            </a:r>
            <a:endParaRPr lang="en-US" smtClean="0"/>
          </a:p>
        </p:txBody>
      </p:sp>
      <p:sp>
        <p:nvSpPr>
          <p:cNvPr id="30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How do we align our pointsets?</a:t>
            </a:r>
          </a:p>
          <a:p>
            <a:pPr lvl="1"/>
            <a:r>
              <a:rPr lang="en-GB" smtClean="0"/>
              <a:t>Let’s assume we have 2 pointsets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r>
              <a:rPr lang="en-GB" smtClean="0"/>
              <a:t>We are looking for a transformation </a:t>
            </a:r>
            <a:r>
              <a:rPr lang="en-GB" i="1" smtClean="0"/>
              <a:t>T</a:t>
            </a:r>
            <a:r>
              <a:rPr lang="en-GB" smtClean="0"/>
              <a:t> which when applied to </a:t>
            </a:r>
            <a:r>
              <a:rPr lang="en-GB" b="1" smtClean="0"/>
              <a:t>x</a:t>
            </a:r>
            <a:r>
              <a:rPr lang="en-GB" sz="2000" i="1" baseline="-25000" smtClean="0"/>
              <a:t>s </a:t>
            </a:r>
            <a:r>
              <a:rPr lang="en-GB" sz="2000" smtClean="0"/>
              <a:t>aligns it with </a:t>
            </a:r>
            <a:r>
              <a:rPr lang="en-GB" b="1" smtClean="0"/>
              <a:t>x</a:t>
            </a:r>
            <a:r>
              <a:rPr lang="en-GB" sz="2000" b="1" smtClean="0"/>
              <a:t>'</a:t>
            </a:r>
            <a:r>
              <a:rPr lang="en-GB" sz="2000" i="1" baseline="-25000" smtClean="0"/>
              <a:t>s</a:t>
            </a:r>
          </a:p>
          <a:p>
            <a:pPr lvl="1"/>
            <a:r>
              <a:rPr lang="en-GB" sz="2000" smtClean="0"/>
              <a:t>We are looking for the transformation which minimizes </a:t>
            </a:r>
            <a:r>
              <a:rPr lang="en-GB" sz="2000" i="1" smtClean="0"/>
              <a:t>E </a:t>
            </a:r>
            <a:r>
              <a:rPr lang="en-GB" sz="2000" smtClean="0"/>
              <a:t>the sum of squared distances between the pointsets</a:t>
            </a:r>
          </a:p>
          <a:p>
            <a:pPr lvl="1"/>
            <a:endParaRPr lang="en-US" sz="200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00350" y="3040063"/>
          <a:ext cx="3546475" cy="508000"/>
        </p:xfrm>
        <a:graphic>
          <a:graphicData uri="http://schemas.openxmlformats.org/presentationml/2006/ole">
            <p:oleObj spid="_x0000_s3074" name="Equation" r:id="rId3" imgW="1777680" imgH="2538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870200" y="3803650"/>
          <a:ext cx="3514725" cy="582613"/>
        </p:xfrm>
        <a:graphic>
          <a:graphicData uri="http://schemas.openxmlformats.org/presentationml/2006/ole">
            <p:oleObj spid="_x0000_s3075" name="Equation" r:id="rId4" imgW="1765080" imgH="29196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14688" y="6143625"/>
          <a:ext cx="1824037" cy="557213"/>
        </p:xfrm>
        <a:graphic>
          <a:graphicData uri="http://schemas.openxmlformats.org/presentationml/2006/ole">
            <p:oleObj spid="_x0000_s3076" name="Equation" r:id="rId5" imgW="91440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</a:t>
            </a:r>
          </a:p>
        </p:txBody>
      </p:sp>
      <p:sp>
        <p:nvSpPr>
          <p:cNvPr id="410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200" smtClean="0"/>
              <a:t>We can consider different types of transformation</a:t>
            </a:r>
          </a:p>
          <a:p>
            <a:pPr lvl="1"/>
            <a:r>
              <a:rPr lang="en-GB" sz="2000" smtClean="0"/>
              <a:t>Translation</a:t>
            </a:r>
          </a:p>
          <a:p>
            <a:pPr lvl="1"/>
            <a:endParaRPr lang="en-GB" sz="2000" smtClean="0"/>
          </a:p>
          <a:p>
            <a:pPr lvl="1"/>
            <a:endParaRPr lang="en-GB" sz="2000" smtClean="0"/>
          </a:p>
          <a:p>
            <a:pPr lvl="1"/>
            <a:r>
              <a:rPr lang="en-GB" sz="2000" smtClean="0"/>
              <a:t>Scaling</a:t>
            </a:r>
          </a:p>
          <a:p>
            <a:pPr lvl="1"/>
            <a:endParaRPr lang="en-GB" sz="2000" smtClean="0"/>
          </a:p>
          <a:p>
            <a:pPr lvl="1"/>
            <a:endParaRPr lang="en-GB" sz="2000" smtClean="0"/>
          </a:p>
          <a:p>
            <a:pPr lvl="1"/>
            <a:r>
              <a:rPr lang="en-GB" sz="2000" smtClean="0"/>
              <a:t>Rotation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2817813" y="3074988"/>
          <a:ext cx="1173162" cy="373062"/>
        </p:xfrm>
        <a:graphic>
          <a:graphicData uri="http://schemas.openxmlformats.org/presentationml/2006/ole">
            <p:oleObj spid="_x0000_s4098" name="Equation" r:id="rId3" imgW="558720" imgH="177480" progId="Equation.3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918075" y="3005138"/>
          <a:ext cx="3217863" cy="533400"/>
        </p:xfrm>
        <a:graphic>
          <a:graphicData uri="http://schemas.openxmlformats.org/presentationml/2006/ole">
            <p:oleObj spid="_x0000_s4099" name="Equation" r:id="rId4" imgW="1612800" imgH="266400" progId="Equation.3">
              <p:embed/>
            </p:oleObj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2828925" y="4256088"/>
          <a:ext cx="1700213" cy="354012"/>
        </p:xfrm>
        <a:graphic>
          <a:graphicData uri="http://schemas.openxmlformats.org/presentationml/2006/ole">
            <p:oleObj spid="_x0000_s4100" name="Equation" r:id="rId5" imgW="850680" imgH="177480" progId="Equation.3">
              <p:embed/>
            </p:oleObj>
          </a:graphicData>
        </a:graphic>
      </p:graphicFrame>
      <p:graphicFrame>
        <p:nvGraphicFramePr>
          <p:cNvPr id="4101" name="Object 9"/>
          <p:cNvGraphicFramePr>
            <a:graphicFrameLocks noChangeAspect="1"/>
          </p:cNvGraphicFramePr>
          <p:nvPr/>
        </p:nvGraphicFramePr>
        <p:xfrm>
          <a:off x="2840038" y="5461000"/>
          <a:ext cx="1352550" cy="406400"/>
        </p:xfrm>
        <a:graphic>
          <a:graphicData uri="http://schemas.openxmlformats.org/presentationml/2006/ole">
            <p:oleObj spid="_x0000_s4101" name="Equation" r:id="rId6" imgW="7743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</a:t>
            </a:r>
          </a:p>
        </p:txBody>
      </p:sp>
      <p:sp>
        <p:nvSpPr>
          <p:cNvPr id="512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715250" cy="4389437"/>
          </a:xfrm>
        </p:spPr>
        <p:txBody>
          <a:bodyPr/>
          <a:lstStyle/>
          <a:p>
            <a:r>
              <a:rPr lang="en-GB" sz="2200" smtClean="0"/>
              <a:t>The rotation matrix is a simple axis rotation in 2D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2451100" y="2451100"/>
          <a:ext cx="3332163" cy="1882775"/>
        </p:xfrm>
        <a:graphic>
          <a:graphicData uri="http://schemas.openxmlformats.org/presentationml/2006/ole">
            <p:oleObj spid="_x0000_s5122" name="Equation" r:id="rId3" imgW="1663560" imgH="939600" progId="Equation.3">
              <p:embed/>
            </p:oleObj>
          </a:graphicData>
        </a:graphic>
      </p:graphicFrame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2843213" y="47974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2843213" y="6524625"/>
            <a:ext cx="288766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843213" y="5445125"/>
            <a:ext cx="1944687" cy="10795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123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4787900" y="5153025"/>
          <a:ext cx="530225" cy="292100"/>
        </p:xfrm>
        <a:graphic>
          <a:graphicData uri="http://schemas.openxmlformats.org/presentationml/2006/ole">
            <p:oleObj spid="_x0000_s5123" name="Equation" r:id="rId4" imgW="368280" imgH="203040" progId="Equation.3">
              <p:embed/>
            </p:oleObj>
          </a:graphicData>
        </a:graphic>
      </p:graphicFrame>
      <p:sp>
        <p:nvSpPr>
          <p:cNvPr id="5131" name="Line 13"/>
          <p:cNvSpPr>
            <a:spLocks noChangeShapeType="1"/>
          </p:cNvSpPr>
          <p:nvPr/>
        </p:nvSpPr>
        <p:spPr bwMode="auto">
          <a:xfrm flipV="1">
            <a:off x="2843213" y="4797425"/>
            <a:ext cx="865187" cy="172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124" name="Object 14"/>
          <p:cNvGraphicFramePr>
            <a:graphicFrameLocks noChangeAspect="1"/>
          </p:cNvGraphicFramePr>
          <p:nvPr/>
        </p:nvGraphicFramePr>
        <p:xfrm>
          <a:off x="3459163" y="4505325"/>
          <a:ext cx="657225" cy="292100"/>
        </p:xfrm>
        <a:graphic>
          <a:graphicData uri="http://schemas.openxmlformats.org/presentationml/2006/ole">
            <p:oleObj spid="_x0000_s5124" name="Equation" r:id="rId5" imgW="457200" imgH="203040" progId="Equation.3">
              <p:embed/>
            </p:oleObj>
          </a:graphicData>
        </a:graphic>
      </p:graphicFrame>
      <p:graphicFrame>
        <p:nvGraphicFramePr>
          <p:cNvPr id="5125" name="Object 15"/>
          <p:cNvGraphicFramePr>
            <a:graphicFrameLocks noChangeAspect="1"/>
          </p:cNvGraphicFramePr>
          <p:nvPr/>
        </p:nvGraphicFramePr>
        <p:xfrm>
          <a:off x="3167063" y="5894388"/>
          <a:ext cx="184150" cy="255587"/>
        </p:xfrm>
        <a:graphic>
          <a:graphicData uri="http://schemas.openxmlformats.org/presentationml/2006/ole">
            <p:oleObj spid="_x0000_s5125" name="Equation" r:id="rId6" imgW="1267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</a:t>
            </a:r>
          </a:p>
        </p:txBody>
      </p:sp>
      <p:sp>
        <p:nvSpPr>
          <p:cNvPr id="614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859713" cy="4389437"/>
          </a:xfrm>
        </p:spPr>
        <p:txBody>
          <a:bodyPr/>
          <a:lstStyle/>
          <a:p>
            <a:r>
              <a:rPr lang="en-GB" sz="2200" smtClean="0"/>
              <a:t>Rotation is an example of a </a:t>
            </a:r>
            <a:r>
              <a:rPr lang="en-GB" sz="2200" i="1" smtClean="0"/>
              <a:t>similarity transform</a:t>
            </a:r>
          </a:p>
          <a:p>
            <a:pPr lvl="2"/>
            <a:r>
              <a:rPr lang="en-GB" sz="1900" smtClean="0"/>
              <a:t>The Euclidean length of the vectors is unchanged after such a transform</a:t>
            </a:r>
          </a:p>
          <a:p>
            <a:pPr lvl="2"/>
            <a:r>
              <a:rPr lang="en-GB" sz="1900" smtClean="0"/>
              <a:t>The general form of a similarity transform is :</a:t>
            </a:r>
          </a:p>
          <a:p>
            <a:pPr lvl="2"/>
            <a:endParaRPr lang="en-GB" sz="1900" smtClean="0"/>
          </a:p>
          <a:p>
            <a:pPr lvl="2"/>
            <a:endParaRPr lang="en-GB" sz="1900" smtClean="0"/>
          </a:p>
          <a:p>
            <a:pPr lvl="2"/>
            <a:endParaRPr lang="en-GB" sz="1900" smtClean="0"/>
          </a:p>
          <a:p>
            <a:pPr lvl="2"/>
            <a:endParaRPr lang="en-GB" sz="1900" smtClean="0"/>
          </a:p>
          <a:p>
            <a:pPr lvl="2"/>
            <a:r>
              <a:rPr lang="en-GB" sz="1900" smtClean="0"/>
              <a:t>The </a:t>
            </a:r>
            <a:r>
              <a:rPr lang="en-GB" sz="1900" i="1" smtClean="0"/>
              <a:t>affine </a:t>
            </a:r>
            <a:r>
              <a:rPr lang="en-GB" sz="1900" smtClean="0"/>
              <a:t>transform is an unrestricted transform and can include geometrical transforms which skew the (</a:t>
            </a:r>
            <a:r>
              <a:rPr lang="en-GB" sz="1900" i="1" smtClean="0"/>
              <a:t>x,y</a:t>
            </a:r>
            <a:r>
              <a:rPr lang="en-GB" sz="1900" smtClean="0"/>
              <a:t>) axes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306638" y="3582988"/>
          <a:ext cx="5030787" cy="960437"/>
        </p:xfrm>
        <a:graphic>
          <a:graphicData uri="http://schemas.openxmlformats.org/presentationml/2006/ole">
            <p:oleObj spid="_x0000_s6146" name="Equation" r:id="rId3" imgW="2527200" imgH="482400" progId="Equation.3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763838" y="5546725"/>
          <a:ext cx="3595687" cy="968375"/>
        </p:xfrm>
        <a:graphic>
          <a:graphicData uri="http://schemas.openxmlformats.org/presentationml/2006/ole">
            <p:oleObj spid="_x0000_s6147" name="Equation" r:id="rId4" imgW="17906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</a:t>
            </a:r>
          </a:p>
        </p:txBody>
      </p:sp>
      <p:sp>
        <p:nvSpPr>
          <p:cNvPr id="7172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859713" cy="4389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smtClean="0"/>
              <a:t>We will look at finding the optimum affine transformation which best aligns to pointsets</a:t>
            </a:r>
          </a:p>
          <a:p>
            <a:pPr>
              <a:lnSpc>
                <a:spcPct val="90000"/>
              </a:lnSpc>
            </a:pPr>
            <a:r>
              <a:rPr lang="en-GB" sz="2200" smtClean="0"/>
              <a:t>Thus we wish to find the parameters (</a:t>
            </a:r>
            <a:r>
              <a:rPr lang="en-GB" sz="2200" i="1" smtClean="0"/>
              <a:t>a,b,c,d,t</a:t>
            </a:r>
            <a:r>
              <a:rPr lang="en-GB" sz="2200" i="1" baseline="-25000" smtClean="0"/>
              <a:t>x</a:t>
            </a:r>
            <a:r>
              <a:rPr lang="en-GB" sz="2200" i="1" smtClean="0"/>
              <a:t>,t</a:t>
            </a:r>
            <a:r>
              <a:rPr lang="en-GB" sz="2200" i="1" baseline="-25000" smtClean="0"/>
              <a:t>y</a:t>
            </a:r>
            <a:r>
              <a:rPr lang="en-GB" sz="2200" smtClean="0"/>
              <a:t>) which minimizes :</a:t>
            </a:r>
          </a:p>
          <a:p>
            <a:pPr>
              <a:lnSpc>
                <a:spcPct val="90000"/>
              </a:lnSpc>
            </a:pPr>
            <a:endParaRPr lang="en-GB" sz="2200" smtClean="0"/>
          </a:p>
          <a:p>
            <a:pPr>
              <a:lnSpc>
                <a:spcPct val="90000"/>
              </a:lnSpc>
            </a:pPr>
            <a:endParaRPr lang="en-GB" sz="2200" smtClean="0"/>
          </a:p>
          <a:p>
            <a:pPr>
              <a:lnSpc>
                <a:spcPct val="90000"/>
              </a:lnSpc>
            </a:pPr>
            <a:endParaRPr lang="en-GB" sz="2200" smtClean="0"/>
          </a:p>
          <a:p>
            <a:pPr>
              <a:lnSpc>
                <a:spcPct val="90000"/>
              </a:lnSpc>
            </a:pPr>
            <a:endParaRPr lang="en-GB" sz="2200" smtClean="0"/>
          </a:p>
          <a:p>
            <a:pPr>
              <a:lnSpc>
                <a:spcPct val="90000"/>
              </a:lnSpc>
            </a:pPr>
            <a:endParaRPr lang="en-GB" sz="2200" smtClean="0"/>
          </a:p>
          <a:p>
            <a:pPr>
              <a:lnSpc>
                <a:spcPct val="90000"/>
              </a:lnSpc>
            </a:pPr>
            <a:r>
              <a:rPr lang="en-GB" sz="2200" smtClean="0"/>
              <a:t>This is a straightforward but tedious exercise in calculus which is solved by differentiating the above equation with respect to the parameters (</a:t>
            </a:r>
            <a:r>
              <a:rPr lang="en-GB" sz="2200" i="1" smtClean="0"/>
              <a:t>a,b,c,d,t</a:t>
            </a:r>
            <a:r>
              <a:rPr lang="en-GB" sz="2200" i="1" baseline="-25000" smtClean="0"/>
              <a:t>x</a:t>
            </a:r>
            <a:r>
              <a:rPr lang="en-GB" sz="2200" i="1" smtClean="0"/>
              <a:t>,t</a:t>
            </a:r>
            <a:r>
              <a:rPr lang="en-GB" sz="2200" i="1" baseline="-25000" smtClean="0"/>
              <a:t>y</a:t>
            </a:r>
            <a:r>
              <a:rPr lang="en-GB" sz="2200" smtClean="0"/>
              <a:t>) </a:t>
            </a:r>
          </a:p>
          <a:p>
            <a:pPr lvl="2">
              <a:lnSpc>
                <a:spcPct val="90000"/>
              </a:lnSpc>
            </a:pPr>
            <a:endParaRPr lang="en-GB" sz="190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257300" y="3565525"/>
          <a:ext cx="7367588" cy="1439863"/>
        </p:xfrm>
        <a:graphic>
          <a:graphicData uri="http://schemas.openxmlformats.org/presentationml/2006/ole">
            <p:oleObj spid="_x0000_s7170" name="Equation" r:id="rId3" imgW="389880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</a:t>
            </a:r>
          </a:p>
        </p:txBody>
      </p:sp>
      <p:sp>
        <p:nvSpPr>
          <p:cNvPr id="8196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786688" cy="1277937"/>
          </a:xfrm>
        </p:spPr>
        <p:txBody>
          <a:bodyPr/>
          <a:lstStyle/>
          <a:p>
            <a:r>
              <a:rPr lang="en-GB" sz="2200" smtClean="0"/>
              <a:t>The result is expressed in terms of the following moments of the (</a:t>
            </a:r>
            <a:r>
              <a:rPr lang="en-GB" sz="2200" i="1" smtClean="0"/>
              <a:t>x,y</a:t>
            </a:r>
            <a:r>
              <a:rPr lang="en-GB" sz="2200" smtClean="0"/>
              <a:t>) coordinates of pointsets </a:t>
            </a:r>
            <a:r>
              <a:rPr lang="en-GB" sz="2200" b="1" smtClean="0"/>
              <a:t>x</a:t>
            </a:r>
            <a:r>
              <a:rPr lang="en-GB" sz="2000" i="1" baseline="-25000" smtClean="0"/>
              <a:t>s </a:t>
            </a:r>
            <a:r>
              <a:rPr lang="en-GB" sz="2200" smtClean="0"/>
              <a:t>and </a:t>
            </a:r>
            <a:r>
              <a:rPr lang="en-GB" sz="2200" b="1" smtClean="0"/>
              <a:t>x</a:t>
            </a:r>
            <a:r>
              <a:rPr lang="en-GB" sz="2000" i="1" baseline="-25000" smtClean="0"/>
              <a:t>s’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989263" y="2752725"/>
          <a:ext cx="2927350" cy="3990975"/>
        </p:xfrm>
        <a:graphic>
          <a:graphicData uri="http://schemas.openxmlformats.org/presentationml/2006/ole">
            <p:oleObj spid="_x0000_s8194" name="Equation" r:id="rId3" imgW="1955520" imgH="2666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</a:t>
            </a:r>
          </a:p>
        </p:txBody>
      </p:sp>
      <p:sp>
        <p:nvSpPr>
          <p:cNvPr id="9222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GB" sz="2200" smtClean="0"/>
              <a:t>Note that (</a:t>
            </a:r>
            <a:r>
              <a:rPr lang="en-GB" sz="2200" i="1" smtClean="0"/>
              <a:t>S</a:t>
            </a:r>
            <a:r>
              <a:rPr lang="en-GB" sz="2200" i="1" baseline="-25000" smtClean="0"/>
              <a:t>x</a:t>
            </a:r>
            <a:r>
              <a:rPr lang="en-GB" sz="2200" i="1" smtClean="0"/>
              <a:t>,S</a:t>
            </a:r>
            <a:r>
              <a:rPr lang="en-GB" sz="2200" i="1" baseline="-25000" smtClean="0"/>
              <a:t>y</a:t>
            </a:r>
            <a:r>
              <a:rPr lang="en-GB" sz="2200" smtClean="0"/>
              <a:t>)</a:t>
            </a:r>
            <a:r>
              <a:rPr lang="en-GB" sz="2200" i="1" smtClean="0"/>
              <a:t> </a:t>
            </a:r>
            <a:r>
              <a:rPr lang="en-GB" sz="2200" smtClean="0"/>
              <a:t>is the centre of gravity of pointset </a:t>
            </a:r>
            <a:r>
              <a:rPr lang="en-GB" sz="2200" b="1" smtClean="0"/>
              <a:t>x</a:t>
            </a:r>
            <a:endParaRPr lang="en-GB" sz="2000" i="1" baseline="-25000" smtClean="0"/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3290888" y="5084763"/>
          <a:ext cx="830262" cy="393700"/>
        </p:xfrm>
        <a:graphic>
          <a:graphicData uri="http://schemas.openxmlformats.org/presentationml/2006/ole">
            <p:oleObj spid="_x0000_s9218" name="Equation" r:id="rId3" imgW="507960" imgH="241200" progId="Equation.3">
              <p:embed/>
            </p:oleObj>
          </a:graphicData>
        </a:graphic>
      </p:graphicFrame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971550" y="400526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2771775" y="2808288"/>
            <a:ext cx="4248150" cy="383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25" name="Oval 10"/>
          <p:cNvSpPr>
            <a:spLocks noChangeArrowheads="1"/>
          </p:cNvSpPr>
          <p:nvPr/>
        </p:nvSpPr>
        <p:spPr bwMode="auto">
          <a:xfrm>
            <a:off x="4067175" y="360045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26" name="Oval 11"/>
          <p:cNvSpPr>
            <a:spLocks noChangeArrowheads="1"/>
          </p:cNvSpPr>
          <p:nvPr/>
        </p:nvSpPr>
        <p:spPr bwMode="auto">
          <a:xfrm>
            <a:off x="4283075" y="381635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27" name="Oval 12"/>
          <p:cNvSpPr>
            <a:spLocks noChangeArrowheads="1"/>
          </p:cNvSpPr>
          <p:nvPr/>
        </p:nvSpPr>
        <p:spPr bwMode="auto">
          <a:xfrm>
            <a:off x="3779838" y="410527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28" name="Oval 13"/>
          <p:cNvSpPr>
            <a:spLocks noChangeArrowheads="1"/>
          </p:cNvSpPr>
          <p:nvPr/>
        </p:nvSpPr>
        <p:spPr bwMode="auto">
          <a:xfrm>
            <a:off x="4572000" y="35639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29" name="Oval 14"/>
          <p:cNvSpPr>
            <a:spLocks noChangeArrowheads="1"/>
          </p:cNvSpPr>
          <p:nvPr/>
        </p:nvSpPr>
        <p:spPr bwMode="auto">
          <a:xfrm>
            <a:off x="4210050" y="433546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30" name="Oval 15"/>
          <p:cNvSpPr>
            <a:spLocks noChangeArrowheads="1"/>
          </p:cNvSpPr>
          <p:nvPr/>
        </p:nvSpPr>
        <p:spPr bwMode="auto">
          <a:xfrm>
            <a:off x="4498975" y="403225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31" name="Oval 16"/>
          <p:cNvSpPr>
            <a:spLocks noChangeArrowheads="1"/>
          </p:cNvSpPr>
          <p:nvPr/>
        </p:nvSpPr>
        <p:spPr bwMode="auto">
          <a:xfrm>
            <a:off x="3706813" y="349091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32" name="Oval 17"/>
          <p:cNvSpPr>
            <a:spLocks noChangeArrowheads="1"/>
          </p:cNvSpPr>
          <p:nvPr/>
        </p:nvSpPr>
        <p:spPr bwMode="auto">
          <a:xfrm>
            <a:off x="4714875" y="424815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33" name="Oval 18"/>
          <p:cNvSpPr>
            <a:spLocks noChangeArrowheads="1"/>
          </p:cNvSpPr>
          <p:nvPr/>
        </p:nvSpPr>
        <p:spPr bwMode="auto">
          <a:xfrm>
            <a:off x="4930775" y="446405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34" name="Oval 19"/>
          <p:cNvSpPr>
            <a:spLocks noChangeArrowheads="1"/>
          </p:cNvSpPr>
          <p:nvPr/>
        </p:nvSpPr>
        <p:spPr bwMode="auto">
          <a:xfrm>
            <a:off x="4356100" y="453707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35" name="Oval 20"/>
          <p:cNvSpPr>
            <a:spLocks noChangeArrowheads="1"/>
          </p:cNvSpPr>
          <p:nvPr/>
        </p:nvSpPr>
        <p:spPr bwMode="auto">
          <a:xfrm>
            <a:off x="4857750" y="388937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36" name="Oval 21"/>
          <p:cNvSpPr>
            <a:spLocks noChangeArrowheads="1"/>
          </p:cNvSpPr>
          <p:nvPr/>
        </p:nvSpPr>
        <p:spPr bwMode="auto">
          <a:xfrm>
            <a:off x="5073650" y="42624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37" name="Oval 22"/>
          <p:cNvSpPr>
            <a:spLocks noChangeArrowheads="1"/>
          </p:cNvSpPr>
          <p:nvPr/>
        </p:nvSpPr>
        <p:spPr bwMode="auto">
          <a:xfrm>
            <a:off x="4751388" y="46434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38" name="Oval 23"/>
          <p:cNvSpPr>
            <a:spLocks noChangeArrowheads="1"/>
          </p:cNvSpPr>
          <p:nvPr/>
        </p:nvSpPr>
        <p:spPr bwMode="auto">
          <a:xfrm>
            <a:off x="4173538" y="324008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39" name="Oval 24"/>
          <p:cNvSpPr>
            <a:spLocks noChangeArrowheads="1"/>
          </p:cNvSpPr>
          <p:nvPr/>
        </p:nvSpPr>
        <p:spPr bwMode="auto">
          <a:xfrm>
            <a:off x="4392613" y="3959225"/>
            <a:ext cx="73025" cy="73025"/>
          </a:xfrm>
          <a:prstGeom prst="ellipse">
            <a:avLst/>
          </a:prstGeom>
          <a:solidFill>
            <a:srgbClr val="CB420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i="0"/>
          </a:p>
        </p:txBody>
      </p:sp>
      <p:sp>
        <p:nvSpPr>
          <p:cNvPr id="9240" name="Line 25"/>
          <p:cNvSpPr>
            <a:spLocks noChangeShapeType="1"/>
          </p:cNvSpPr>
          <p:nvPr/>
        </p:nvSpPr>
        <p:spPr bwMode="auto">
          <a:xfrm flipV="1">
            <a:off x="3779838" y="4032250"/>
            <a:ext cx="576262" cy="10080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9219" name="Object 26"/>
          <p:cNvGraphicFramePr>
            <a:graphicFrameLocks noChangeAspect="1"/>
          </p:cNvGraphicFramePr>
          <p:nvPr>
            <p:ph sz="quarter" idx="3"/>
          </p:nvPr>
        </p:nvGraphicFramePr>
        <p:xfrm>
          <a:off x="7164388" y="6519863"/>
          <a:ext cx="219075" cy="241300"/>
        </p:xfrm>
        <a:graphic>
          <a:graphicData uri="http://schemas.openxmlformats.org/presentationml/2006/ole">
            <p:oleObj spid="_x0000_s9219" name="Equation" r:id="rId4" imgW="126720" imgH="139680" progId="Equation.3">
              <p:embed/>
            </p:oleObj>
          </a:graphicData>
        </a:graphic>
      </p:graphicFrame>
      <p:graphicFrame>
        <p:nvGraphicFramePr>
          <p:cNvPr id="9220" name="Object 28"/>
          <p:cNvGraphicFramePr>
            <a:graphicFrameLocks noChangeAspect="1"/>
          </p:cNvGraphicFramePr>
          <p:nvPr/>
        </p:nvGraphicFramePr>
        <p:xfrm>
          <a:off x="2433638" y="2886075"/>
          <a:ext cx="255587" cy="303213"/>
        </p:xfrm>
        <a:graphic>
          <a:graphicData uri="http://schemas.openxmlformats.org/presentationml/2006/ole">
            <p:oleObj spid="_x0000_s9220" name="Equation" r:id="rId5" imgW="1396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</a:t>
            </a:r>
          </a:p>
        </p:txBody>
      </p:sp>
      <p:sp>
        <p:nvSpPr>
          <p:cNvPr id="1024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GB" sz="2200" smtClean="0"/>
              <a:t>To simplify the algebra, let’s assume that the pointset </a:t>
            </a:r>
            <a:r>
              <a:rPr lang="en-GB" sz="2200" b="1" smtClean="0"/>
              <a:t>x</a:t>
            </a:r>
            <a:r>
              <a:rPr lang="en-GB" sz="2000" i="1" baseline="-25000" smtClean="0"/>
              <a:t> </a:t>
            </a:r>
            <a:r>
              <a:rPr lang="en-GB" sz="2200" smtClean="0"/>
              <a:t>is defined so that it is centred on the origin </a:t>
            </a:r>
          </a:p>
          <a:p>
            <a:pPr lvl="1"/>
            <a:r>
              <a:rPr lang="en-GB" sz="2000" smtClean="0"/>
              <a:t>This involves simply subtracting (</a:t>
            </a:r>
            <a:r>
              <a:rPr lang="en-GB" sz="2000" i="1" smtClean="0"/>
              <a:t>S</a:t>
            </a:r>
            <a:r>
              <a:rPr lang="en-GB" sz="2000" i="1" baseline="-25000" smtClean="0"/>
              <a:t>x</a:t>
            </a:r>
            <a:r>
              <a:rPr lang="en-GB" sz="2000" i="1" smtClean="0"/>
              <a:t>,S</a:t>
            </a:r>
            <a:r>
              <a:rPr lang="en-GB" sz="2000" i="1" baseline="-25000" smtClean="0"/>
              <a:t>y</a:t>
            </a:r>
            <a:r>
              <a:rPr lang="en-GB" sz="2000" smtClean="0"/>
              <a:t>)</a:t>
            </a:r>
            <a:r>
              <a:rPr lang="en-GB" sz="2000" i="1" smtClean="0"/>
              <a:t> </a:t>
            </a:r>
            <a:r>
              <a:rPr lang="en-GB" sz="2000" smtClean="0"/>
              <a:t> from each landmark coordinate</a:t>
            </a:r>
          </a:p>
          <a:p>
            <a:pPr lvl="1"/>
            <a:r>
              <a:rPr lang="en-GB" sz="2000" smtClean="0"/>
              <a:t>This results in (</a:t>
            </a:r>
            <a:r>
              <a:rPr lang="en-GB" sz="2000" i="1" smtClean="0"/>
              <a:t>S</a:t>
            </a:r>
            <a:r>
              <a:rPr lang="en-GB" sz="2000" i="1" baseline="-25000" smtClean="0"/>
              <a:t>x</a:t>
            </a:r>
            <a:r>
              <a:rPr lang="en-GB" sz="2000" i="1" smtClean="0"/>
              <a:t>,S</a:t>
            </a:r>
            <a:r>
              <a:rPr lang="en-GB" sz="2000" i="1" baseline="-25000" smtClean="0"/>
              <a:t>y</a:t>
            </a:r>
            <a:r>
              <a:rPr lang="en-GB" sz="2000" smtClean="0"/>
              <a:t>)</a:t>
            </a:r>
            <a:r>
              <a:rPr lang="en-GB" sz="2000" i="1" smtClean="0"/>
              <a:t> =</a:t>
            </a:r>
            <a:r>
              <a:rPr lang="en-GB" sz="2000" smtClean="0"/>
              <a:t>(0,0) which in turn leads to :</a:t>
            </a:r>
          </a:p>
          <a:p>
            <a:pPr lvl="1"/>
            <a:endParaRPr lang="en-GB" sz="2000" smtClean="0"/>
          </a:p>
          <a:p>
            <a:pPr lvl="1"/>
            <a:endParaRPr lang="en-GB" sz="2000" smtClean="0"/>
          </a:p>
          <a:p>
            <a:pPr lvl="1"/>
            <a:r>
              <a:rPr lang="en-GB" sz="2000" smtClean="0"/>
              <a:t>The final result for the rest of the parameters becomes :</a:t>
            </a:r>
          </a:p>
          <a:p>
            <a:pPr lvl="1"/>
            <a:endParaRPr lang="en-GB" sz="2000" smtClean="0"/>
          </a:p>
          <a:p>
            <a:pPr lvl="1"/>
            <a:endParaRPr lang="en-GB" sz="2000" smtClean="0"/>
          </a:p>
          <a:p>
            <a:pPr lvl="1"/>
            <a:endParaRPr lang="en-GB" sz="2000" smtClean="0"/>
          </a:p>
          <a:p>
            <a:pPr lvl="1"/>
            <a:endParaRPr lang="en-GB" sz="2000" i="1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928938" y="3846513"/>
          <a:ext cx="2084387" cy="482600"/>
        </p:xfrm>
        <a:graphic>
          <a:graphicData uri="http://schemas.openxmlformats.org/presentationml/2006/ole">
            <p:oleObj spid="_x0000_s10242" name="Equation" r:id="rId3" imgW="1041120" imgH="241200" progId="Equation.3">
              <p:embed/>
            </p:oleObj>
          </a:graphicData>
        </a:graphic>
      </p:graphicFrame>
      <p:graphicFrame>
        <p:nvGraphicFramePr>
          <p:cNvPr id="10243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633663" y="4929188"/>
          <a:ext cx="4592637" cy="1522412"/>
        </p:xfrm>
        <a:graphic>
          <a:graphicData uri="http://schemas.openxmlformats.org/presentationml/2006/ole">
            <p:oleObj spid="_x0000_s10243" name="Equation" r:id="rId4" imgW="229860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 </a:t>
            </a:r>
          </a:p>
        </p:txBody>
      </p:sp>
      <p:sp>
        <p:nvSpPr>
          <p:cNvPr id="11268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643813" cy="4389437"/>
          </a:xfrm>
        </p:spPr>
        <p:txBody>
          <a:bodyPr/>
          <a:lstStyle/>
          <a:p>
            <a:r>
              <a:rPr lang="en-GB" sz="2200" smtClean="0"/>
              <a:t>We can easily apply these equations to align two shapes expressed by the two pointsets </a:t>
            </a:r>
            <a:r>
              <a:rPr lang="en-GB" sz="2200" b="1" smtClean="0"/>
              <a:t>x</a:t>
            </a:r>
            <a:r>
              <a:rPr lang="en-GB" sz="2000" i="1" baseline="-25000" smtClean="0"/>
              <a:t> </a:t>
            </a:r>
            <a:r>
              <a:rPr lang="en-GB" sz="2200" smtClean="0"/>
              <a:t>and </a:t>
            </a:r>
            <a:r>
              <a:rPr lang="en-GB" sz="2200" b="1" smtClean="0"/>
              <a:t>x</a:t>
            </a:r>
            <a:r>
              <a:rPr lang="en-GB" sz="2000" i="1" smtClean="0"/>
              <a:t>’</a:t>
            </a:r>
            <a:endParaRPr lang="en-GB" sz="2000" i="1" baseline="-25000" smtClean="0"/>
          </a:p>
          <a:p>
            <a:r>
              <a:rPr lang="en-GB" sz="2200" smtClean="0"/>
              <a:t>A trickier problems is to align a set of pointsets {</a:t>
            </a:r>
            <a:r>
              <a:rPr lang="en-GB" sz="2200" b="1" smtClean="0"/>
              <a:t>x</a:t>
            </a:r>
            <a:r>
              <a:rPr lang="en-GB" sz="2000" i="1" baseline="-25000" smtClean="0"/>
              <a:t>s </a:t>
            </a:r>
            <a:r>
              <a:rPr lang="en-GB" sz="2000" smtClean="0"/>
              <a:t>:</a:t>
            </a:r>
            <a:r>
              <a:rPr lang="en-GB" sz="2000" i="1" smtClean="0"/>
              <a:t> s=1..S </a:t>
            </a:r>
            <a:r>
              <a:rPr lang="en-GB" sz="2000" smtClean="0"/>
              <a:t>}in</a:t>
            </a:r>
            <a:r>
              <a:rPr lang="en-GB" sz="2200" smtClean="0"/>
              <a:t> a training database</a:t>
            </a:r>
          </a:p>
          <a:p>
            <a:r>
              <a:rPr lang="en-GB" sz="2200" smtClean="0"/>
              <a:t>An analytic solution to the alignment of a set of shapes does exist</a:t>
            </a:r>
          </a:p>
          <a:p>
            <a:pPr lvl="1"/>
            <a:r>
              <a:rPr lang="en-GB" sz="2000" smtClean="0"/>
              <a:t>These techniques align each shape so that the sum of distances to the mean shape </a:t>
            </a:r>
            <a:r>
              <a:rPr lang="en-GB" sz="2000" i="1" smtClean="0"/>
              <a:t>D </a:t>
            </a:r>
            <a:r>
              <a:rPr lang="en-GB" sz="2000" smtClean="0"/>
              <a:t>is minimized :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555875" y="5002213"/>
          <a:ext cx="3703638" cy="914400"/>
        </p:xfrm>
        <a:graphic>
          <a:graphicData uri="http://schemas.openxmlformats.org/presentationml/2006/ole">
            <p:oleObj spid="_x0000_s11266" name="Equation" r:id="rId3" imgW="18540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Introduction		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Statistical shape models attempt to model the shapes of objects found in images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cs typeface="Times New Roman" pitchFamily="18" charset="0"/>
              </a:rPr>
              <a:t>The images can either be 2D or 3D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cs typeface="Times New Roman" pitchFamily="18" charset="0"/>
              </a:rPr>
              <a:t>Why ‘statistical’?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cs typeface="Times New Roman" pitchFamily="18" charset="0"/>
              </a:rPr>
              <a:t>We normally attempt to build a ‘model’ of a shape from a training set of ‘typical’ shapes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cs typeface="Times New Roman" pitchFamily="18" charset="0"/>
              </a:rPr>
              <a:t>Our model characterizes the variation of shapes within the training set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cs typeface="Times New Roman" pitchFamily="18" charset="0"/>
              </a:rPr>
              <a:t>This variation is described by statistical parameters (eg. deviation from the </a:t>
            </a:r>
            <a:r>
              <a:rPr lang="en-GB" i="1" smtClean="0">
                <a:cs typeface="Times New Roman" pitchFamily="18" charset="0"/>
              </a:rPr>
              <a:t>mean </a:t>
            </a:r>
            <a:r>
              <a:rPr lang="en-GB" smtClean="0">
                <a:cs typeface="Times New Roman" pitchFamily="18" charset="0"/>
              </a:rPr>
              <a:t>shape</a:t>
            </a:r>
            <a:r>
              <a:rPr lang="en-GB" i="1" smtClean="0">
                <a:cs typeface="Times New Roman" pitchFamily="18" charset="0"/>
              </a:rPr>
              <a:t>)</a:t>
            </a:r>
            <a:endParaRPr lang="en-GB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353425" cy="4389437"/>
          </a:xfrm>
        </p:spPr>
        <p:txBody>
          <a:bodyPr/>
          <a:lstStyle/>
          <a:p>
            <a:r>
              <a:rPr lang="en-GB" smtClean="0"/>
              <a:t>However, a simple iterative algorithm works just as well 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042988" y="2500313"/>
            <a:ext cx="73453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sz="2000" i="0"/>
              <a:t>Translate each pointset to centre at the origin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sz="2000" i="0"/>
              <a:t>Choose an arbitrary pointset (eg </a:t>
            </a:r>
            <a:r>
              <a:rPr lang="en-GB" sz="2000"/>
              <a:t>s</a:t>
            </a:r>
            <a:r>
              <a:rPr lang="en-GB" sz="2000" i="0"/>
              <a:t>=0) as an initial estimate of the mean shape and scale each pointset to an arbitrary size (eg all |</a:t>
            </a:r>
            <a:r>
              <a:rPr lang="en-GB" sz="2000" b="1" i="0"/>
              <a:t>x</a:t>
            </a:r>
            <a:r>
              <a:rPr lang="en-GB" sz="1600" i="0" baseline="-25000"/>
              <a:t>s</a:t>
            </a:r>
            <a:r>
              <a:rPr lang="en-GB" sz="2000" i="0"/>
              <a:t>|=1)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sz="2000" i="0"/>
              <a:t>Align all the pointsets with the current mean estimate using the affine transformation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sz="2000" i="0"/>
              <a:t>Re-estimate the mean pointset from the aligned pointsets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sz="2000" i="0"/>
              <a:t>Re-align the mean pointset with </a:t>
            </a:r>
            <a:r>
              <a:rPr lang="en-GB" sz="2000" b="1" i="0"/>
              <a:t>x</a:t>
            </a:r>
            <a:r>
              <a:rPr lang="en-GB" sz="1600" i="0" baseline="-25000"/>
              <a:t>0</a:t>
            </a:r>
            <a:r>
              <a:rPr lang="en-GB" i="0"/>
              <a:t> </a:t>
            </a:r>
            <a:r>
              <a:rPr lang="en-GB" sz="2000" i="0"/>
              <a:t>and re-scale to modulus 1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sz="2000" i="0"/>
              <a:t>If not converged go back to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distribution models</a:t>
            </a:r>
            <a:endParaRPr lang="en-US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Step 5 is important in making the procedure well defined</a:t>
            </a:r>
          </a:p>
          <a:p>
            <a:r>
              <a:rPr lang="en-GB" smtClean="0"/>
              <a:t>Otherwise, the mean pointset is defined by the aligned point sets and the aligned pointsets are defined by the mean pointset</a:t>
            </a:r>
          </a:p>
          <a:p>
            <a:r>
              <a:rPr lang="en-GB" smtClean="0"/>
              <a:t>Convergence is usually determined when the estimated mean doesn’t change above some specified threshold</a:t>
            </a:r>
          </a:p>
          <a:p>
            <a:r>
              <a:rPr lang="en-GB" smtClean="0"/>
              <a:t>Typically convergence is in a couple of iterations</a:t>
            </a:r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71500"/>
            <a:ext cx="805497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642938"/>
            <a:ext cx="80549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  <a:endParaRPr 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Principal component analysis (PCA) is an important statistical technique for analysing data and is crucial in understanding statistical shape models</a:t>
            </a:r>
          </a:p>
          <a:p>
            <a:r>
              <a:rPr lang="en-GB" smtClean="0"/>
              <a:t>PCA involves discovering patterns in data and what aspect of our data is important and what is less important</a:t>
            </a:r>
          </a:p>
          <a:p>
            <a:pPr lvl="1"/>
            <a:r>
              <a:rPr lang="en-GB" smtClean="0"/>
              <a:t>In particular, our data is multidimensional (eg pointsets) so PCA asks the question what dimensions are important (in other words account for significant variation in shape) and which are less important</a:t>
            </a:r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  <a:endParaRPr lang="en-US" smtClean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PCA is analysing multidimensional data, in other words, random vectors</a:t>
            </a:r>
          </a:p>
          <a:p>
            <a:r>
              <a:rPr lang="en-GB" smtClean="0"/>
              <a:t>A random vector is a vector with random components</a:t>
            </a:r>
          </a:p>
          <a:p>
            <a:pPr lvl="1"/>
            <a:r>
              <a:rPr lang="en-GB" smtClean="0"/>
              <a:t>For example, </a:t>
            </a:r>
            <a:r>
              <a:rPr lang="en-GB" i="1" smtClean="0"/>
              <a:t>n</a:t>
            </a:r>
            <a:r>
              <a:rPr lang="en-GB" smtClean="0"/>
              <a:t>-component column vector </a:t>
            </a:r>
            <a:r>
              <a:rPr lang="en-GB" b="1" smtClean="0"/>
              <a:t>x</a:t>
            </a:r>
            <a:r>
              <a:rPr lang="en-GB" sz="1800" i="1" baseline="-25000" smtClean="0"/>
              <a:t>s</a:t>
            </a:r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r>
              <a:rPr lang="en-GB" smtClean="0"/>
              <a:t>It is sometimes helpful to imagine </a:t>
            </a:r>
            <a:r>
              <a:rPr lang="en-GB" b="1" smtClean="0"/>
              <a:t>x</a:t>
            </a:r>
            <a:r>
              <a:rPr lang="en-GB" i="1" baseline="-25000" smtClean="0"/>
              <a:t>s  </a:t>
            </a:r>
            <a:r>
              <a:rPr lang="en-GB" smtClean="0"/>
              <a:t>being a random position in </a:t>
            </a:r>
            <a:r>
              <a:rPr lang="en-GB" i="1" smtClean="0"/>
              <a:t>n-</a:t>
            </a:r>
            <a:r>
              <a:rPr lang="en-GB" smtClean="0"/>
              <a:t>dimensional space and a set of these random vectors being a </a:t>
            </a:r>
            <a:r>
              <a:rPr lang="en-GB" i="1" smtClean="0"/>
              <a:t>cloud</a:t>
            </a:r>
            <a:r>
              <a:rPr lang="en-GB" smtClean="0"/>
              <a:t> of these points in this space</a:t>
            </a:r>
          </a:p>
          <a:p>
            <a:pPr lvl="1"/>
            <a:endParaRPr lang="en-GB" sz="2000" b="1" i="1" baseline="-25000" smtClean="0"/>
          </a:p>
          <a:p>
            <a:pPr lvl="1"/>
            <a:endParaRPr lang="en-GB" sz="2000" b="1" i="1" baseline="-25000" smtClean="0"/>
          </a:p>
          <a:p>
            <a:pPr lvl="1"/>
            <a:endParaRPr lang="en-GB" sz="2000" smtClean="0"/>
          </a:p>
          <a:p>
            <a:pPr lvl="1">
              <a:buFont typeface="Wingdings 2" pitchFamily="18" charset="2"/>
              <a:buNone/>
            </a:pPr>
            <a:endParaRPr lang="en-GB" sz="2000" b="1" i="1" smtClean="0"/>
          </a:p>
          <a:p>
            <a:pPr lvl="1">
              <a:buFont typeface="Wingdings 2" pitchFamily="18" charset="2"/>
              <a:buNone/>
            </a:pPr>
            <a:endParaRPr lang="en-GB" sz="2000" b="1" i="1" smtClean="0"/>
          </a:p>
          <a:p>
            <a:pPr lvl="1"/>
            <a:endParaRPr lang="en-US" sz="2000" b="1" i="1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000375" y="3929063"/>
          <a:ext cx="2659063" cy="531812"/>
        </p:xfrm>
        <a:graphic>
          <a:graphicData uri="http://schemas.openxmlformats.org/presentationml/2006/ole">
            <p:oleObj spid="_x0000_s12290" name="Equation" r:id="rId3" imgW="1333440" imgH="266400" progId="Equation.3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  <a:endParaRPr lang="en-US" smtClean="0"/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>
          <a:xfrm>
            <a:off x="438150" y="1935163"/>
            <a:ext cx="8229600" cy="4389437"/>
          </a:xfrm>
        </p:spPr>
        <p:txBody>
          <a:bodyPr/>
          <a:lstStyle/>
          <a:p>
            <a:r>
              <a:rPr lang="en-GB" smtClean="0"/>
              <a:t>PCA attempts to determine the principal directions of variation of the data within this cloud</a:t>
            </a:r>
            <a:endParaRPr lang="en-US" smtClean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135981" y="4999832"/>
            <a:ext cx="22145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43263" y="6107113"/>
            <a:ext cx="2714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5818188" y="6172200"/>
          <a:ext cx="231775" cy="254000"/>
        </p:xfrm>
        <a:graphic>
          <a:graphicData uri="http://schemas.openxmlformats.org/presentationml/2006/ole">
            <p:oleObj spid="_x0000_s13314" name="Equation" r:id="rId3" imgW="126720" imgH="139680" progId="Equation.3">
              <p:embed/>
            </p:oleObj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2967038" y="3644900"/>
          <a:ext cx="276225" cy="328613"/>
        </p:xfrm>
        <a:graphic>
          <a:graphicData uri="http://schemas.openxmlformats.org/presentationml/2006/ole">
            <p:oleObj spid="_x0000_s13315" name="Equation" r:id="rId4" imgW="139680" imgH="164880" progId="Equation.3">
              <p:embed/>
            </p:oleObj>
          </a:graphicData>
        </a:graphic>
      </p:graphicFrame>
      <p:sp>
        <p:nvSpPr>
          <p:cNvPr id="19" name="Oval 18"/>
          <p:cNvSpPr/>
          <p:nvPr/>
        </p:nvSpPr>
        <p:spPr>
          <a:xfrm>
            <a:off x="4246563" y="439102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0" name="Oval 19"/>
          <p:cNvSpPr/>
          <p:nvPr/>
        </p:nvSpPr>
        <p:spPr>
          <a:xfrm flipH="1">
            <a:off x="4132263" y="4437063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1" name="Oval 20"/>
          <p:cNvSpPr/>
          <p:nvPr/>
        </p:nvSpPr>
        <p:spPr>
          <a:xfrm flipV="1">
            <a:off x="4176713" y="460692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2" name="Oval 21"/>
          <p:cNvSpPr/>
          <p:nvPr/>
        </p:nvSpPr>
        <p:spPr>
          <a:xfrm>
            <a:off x="4598988" y="4652963"/>
            <a:ext cx="47625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3" name="Oval 22"/>
          <p:cNvSpPr/>
          <p:nvPr/>
        </p:nvSpPr>
        <p:spPr>
          <a:xfrm>
            <a:off x="4386263" y="443865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4" name="Oval 23"/>
          <p:cNvSpPr/>
          <p:nvPr/>
        </p:nvSpPr>
        <p:spPr>
          <a:xfrm flipH="1">
            <a:off x="4430713" y="4606925"/>
            <a:ext cx="47625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6" name="Oval 25"/>
          <p:cNvSpPr/>
          <p:nvPr/>
        </p:nvSpPr>
        <p:spPr>
          <a:xfrm>
            <a:off x="4646613" y="4805363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7" name="Oval 26"/>
          <p:cNvSpPr/>
          <p:nvPr/>
        </p:nvSpPr>
        <p:spPr>
          <a:xfrm>
            <a:off x="4751388" y="4805363"/>
            <a:ext cx="47625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8" name="Oval 27"/>
          <p:cNvSpPr/>
          <p:nvPr/>
        </p:nvSpPr>
        <p:spPr>
          <a:xfrm>
            <a:off x="4903788" y="4957763"/>
            <a:ext cx="47625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9" name="Oval 28"/>
          <p:cNvSpPr/>
          <p:nvPr/>
        </p:nvSpPr>
        <p:spPr>
          <a:xfrm>
            <a:off x="5056188" y="5110163"/>
            <a:ext cx="47625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30" name="Oval 29"/>
          <p:cNvSpPr/>
          <p:nvPr/>
        </p:nvSpPr>
        <p:spPr>
          <a:xfrm>
            <a:off x="4189413" y="4759325"/>
            <a:ext cx="571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31" name="Oval 30"/>
          <p:cNvSpPr/>
          <p:nvPr/>
        </p:nvSpPr>
        <p:spPr>
          <a:xfrm>
            <a:off x="4291013" y="4829175"/>
            <a:ext cx="58737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33" name="Oval 32"/>
          <p:cNvSpPr/>
          <p:nvPr/>
        </p:nvSpPr>
        <p:spPr>
          <a:xfrm>
            <a:off x="4454525" y="47831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34" name="Oval 33"/>
          <p:cNvSpPr/>
          <p:nvPr/>
        </p:nvSpPr>
        <p:spPr>
          <a:xfrm>
            <a:off x="4552950" y="491172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35" name="Oval 34"/>
          <p:cNvSpPr/>
          <p:nvPr/>
        </p:nvSpPr>
        <p:spPr>
          <a:xfrm>
            <a:off x="4705350" y="49799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36" name="Oval 35"/>
          <p:cNvSpPr/>
          <p:nvPr/>
        </p:nvSpPr>
        <p:spPr>
          <a:xfrm>
            <a:off x="4799013" y="513238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3857625" y="4143375"/>
            <a:ext cx="1428750" cy="1285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7" name="TextBox 38"/>
          <p:cNvSpPr txBox="1">
            <a:spLocks noChangeArrowheads="1"/>
          </p:cNvSpPr>
          <p:nvPr/>
        </p:nvSpPr>
        <p:spPr bwMode="auto">
          <a:xfrm>
            <a:off x="3619500" y="3619500"/>
            <a:ext cx="196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0"/>
              <a:t>Significant variation in this direction</a:t>
            </a:r>
            <a:endParaRPr lang="en-US" sz="1400" i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132263" y="4483100"/>
            <a:ext cx="923925" cy="695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9" name="TextBox 41"/>
          <p:cNvSpPr txBox="1">
            <a:spLocks noChangeArrowheads="1"/>
          </p:cNvSpPr>
          <p:nvPr/>
        </p:nvSpPr>
        <p:spPr bwMode="auto">
          <a:xfrm>
            <a:off x="5103813" y="4286250"/>
            <a:ext cx="1539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0"/>
              <a:t>But not in this direction</a:t>
            </a:r>
            <a:endParaRPr lang="en-US" sz="1400" i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  <a:endParaRPr lang="en-US" smtClean="0"/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1" indent="-273050">
              <a:buClr>
                <a:srgbClr val="0BD0D9"/>
              </a:buClr>
              <a:buSzPct val="95000"/>
            </a:pPr>
            <a:r>
              <a:rPr lang="en-GB" smtClean="0"/>
              <a:t>We will review some basic measures of random vectors before introducing PCA</a:t>
            </a:r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GB" smtClean="0"/>
              <a:t>Mean vector</a:t>
            </a:r>
          </a:p>
          <a:p>
            <a:pPr marL="273050" lvl="1" indent="-273050">
              <a:buClr>
                <a:srgbClr val="0BD0D9"/>
              </a:buClr>
              <a:buSzPct val="95000"/>
            </a:pPr>
            <a:endParaRPr lang="en-GB" smtClean="0"/>
          </a:p>
          <a:p>
            <a:pPr marL="273050" lvl="1" indent="-273050"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GB" smtClean="0"/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GB" smtClean="0"/>
              <a:t>Covariance matrix</a:t>
            </a:r>
          </a:p>
          <a:p>
            <a:pPr marL="273050" lvl="1" indent="-273050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GB" smtClean="0"/>
              <a:t>	</a:t>
            </a:r>
          </a:p>
          <a:p>
            <a:pPr marL="273050" lvl="1" indent="-273050"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GB" sz="2000" i="1" baseline="-25000" smtClean="0"/>
          </a:p>
          <a:p>
            <a:endParaRPr lang="en-US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328988" y="3286125"/>
          <a:ext cx="1471612" cy="865188"/>
        </p:xfrm>
        <a:graphic>
          <a:graphicData uri="http://schemas.openxmlformats.org/presentationml/2006/ole">
            <p:oleObj spid="_x0000_s14338" name="Equation" r:id="rId3" imgW="736560" imgH="431640" progId="Equation.3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832100" y="4691063"/>
          <a:ext cx="3195638" cy="863600"/>
        </p:xfrm>
        <a:graphic>
          <a:graphicData uri="http://schemas.openxmlformats.org/presentationml/2006/ole">
            <p:oleObj spid="_x0000_s14339" name="Equation" r:id="rId4" imgW="160020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  <a:endParaRPr lang="en-US" smtClean="0"/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The covariance matrix is a sum of </a:t>
            </a:r>
            <a:r>
              <a:rPr lang="en-GB" i="1" smtClean="0"/>
              <a:t>outer vector products </a:t>
            </a:r>
            <a:r>
              <a:rPr lang="en-GB" smtClean="0"/>
              <a:t>and results in an </a:t>
            </a:r>
            <a:r>
              <a:rPr lang="en-GB" i="1" smtClean="0"/>
              <a:t>n</a:t>
            </a:r>
            <a:r>
              <a:rPr lang="en-GB" smtClean="0"/>
              <a:t>x</a:t>
            </a:r>
            <a:r>
              <a:rPr lang="en-GB" i="1" smtClean="0"/>
              <a:t>n</a:t>
            </a:r>
            <a:r>
              <a:rPr lang="en-GB" smtClean="0"/>
              <a:t> matrix</a:t>
            </a:r>
          </a:p>
          <a:p>
            <a:pPr lvl="1"/>
            <a:r>
              <a:rPr lang="en-GB" smtClean="0"/>
              <a:t>For example in the 2D case: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r>
              <a:rPr lang="en-GB" smtClean="0"/>
              <a:t>The covariance matrix is a 2x2 matrix with the diagonal elements being the </a:t>
            </a:r>
            <a:r>
              <a:rPr lang="en-GB" i="1" smtClean="0"/>
              <a:t>data variance</a:t>
            </a:r>
            <a:r>
              <a:rPr lang="en-GB" smtClean="0"/>
              <a:t> in each dimension</a:t>
            </a:r>
          </a:p>
          <a:p>
            <a:pPr lvl="1"/>
            <a:r>
              <a:rPr lang="en-GB" smtClean="0"/>
              <a:t>Essentially the covariance matrix expresses the variation about the mean in each dimension</a:t>
            </a:r>
          </a:p>
          <a:p>
            <a:pPr lvl="1"/>
            <a:endParaRPr lang="en-GB" smtClean="0"/>
          </a:p>
          <a:p>
            <a:pPr lvl="1">
              <a:buFont typeface="Wingdings 2" pitchFamily="18" charset="2"/>
              <a:buNone/>
            </a:pPr>
            <a:endParaRPr lang="en-GB" smtClean="0"/>
          </a:p>
          <a:p>
            <a:endParaRPr lang="en-US" smtClean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741488" y="3341688"/>
          <a:ext cx="6118225" cy="1065212"/>
        </p:xfrm>
        <a:graphic>
          <a:graphicData uri="http://schemas.openxmlformats.org/presentationml/2006/ole">
            <p:oleObj spid="_x0000_s15362" name="Equation" r:id="rId3" imgW="3073320" imgH="533160" progId="Equation.3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Principal component analysis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rot="5400000" flipH="1" flipV="1">
            <a:off x="4394200" y="3849688"/>
            <a:ext cx="22145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502275" y="4957763"/>
            <a:ext cx="2714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8077200" y="5022850"/>
          <a:ext cx="230188" cy="254000"/>
        </p:xfrm>
        <a:graphic>
          <a:graphicData uri="http://schemas.openxmlformats.org/presentationml/2006/ole">
            <p:oleObj spid="_x0000_s16386" name="Equation" r:id="rId3" imgW="126720" imgH="139680" progId="Equation.3">
              <p:embed/>
            </p:oleObj>
          </a:graphicData>
        </a:graphic>
      </p:graphicFrame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5224463" y="2495550"/>
          <a:ext cx="277812" cy="328613"/>
        </p:xfrm>
        <a:graphic>
          <a:graphicData uri="http://schemas.openxmlformats.org/presentationml/2006/ole">
            <p:oleObj spid="_x0000_s16387" name="Equation" r:id="rId4" imgW="139680" imgH="164880" progId="Equation.3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6503988" y="324167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8" name="Oval 7"/>
          <p:cNvSpPr/>
          <p:nvPr/>
        </p:nvSpPr>
        <p:spPr>
          <a:xfrm flipH="1">
            <a:off x="6389688" y="3287713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9" name="Oval 8"/>
          <p:cNvSpPr/>
          <p:nvPr/>
        </p:nvSpPr>
        <p:spPr>
          <a:xfrm flipV="1">
            <a:off x="6434138" y="345757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0" name="Oval 9"/>
          <p:cNvSpPr/>
          <p:nvPr/>
        </p:nvSpPr>
        <p:spPr>
          <a:xfrm>
            <a:off x="6858000" y="350361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1" name="Oval 10"/>
          <p:cNvSpPr/>
          <p:nvPr/>
        </p:nvSpPr>
        <p:spPr>
          <a:xfrm>
            <a:off x="6643688" y="32893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2" name="Oval 11"/>
          <p:cNvSpPr/>
          <p:nvPr/>
        </p:nvSpPr>
        <p:spPr>
          <a:xfrm flipH="1">
            <a:off x="6689725" y="345757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3" name="Oval 12"/>
          <p:cNvSpPr/>
          <p:nvPr/>
        </p:nvSpPr>
        <p:spPr>
          <a:xfrm>
            <a:off x="6904038" y="365601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4" name="Oval 13"/>
          <p:cNvSpPr/>
          <p:nvPr/>
        </p:nvSpPr>
        <p:spPr>
          <a:xfrm>
            <a:off x="7010400" y="365601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5" name="Oval 14"/>
          <p:cNvSpPr/>
          <p:nvPr/>
        </p:nvSpPr>
        <p:spPr>
          <a:xfrm>
            <a:off x="7162800" y="380841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6" name="Oval 15"/>
          <p:cNvSpPr/>
          <p:nvPr/>
        </p:nvSpPr>
        <p:spPr>
          <a:xfrm>
            <a:off x="7315200" y="396081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7" name="Oval 16"/>
          <p:cNvSpPr/>
          <p:nvPr/>
        </p:nvSpPr>
        <p:spPr>
          <a:xfrm>
            <a:off x="6446838" y="3609975"/>
            <a:ext cx="571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8" name="Oval 17"/>
          <p:cNvSpPr/>
          <p:nvPr/>
        </p:nvSpPr>
        <p:spPr>
          <a:xfrm flipV="1">
            <a:off x="6548438" y="3724275"/>
            <a:ext cx="587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9" name="Oval 18"/>
          <p:cNvSpPr/>
          <p:nvPr/>
        </p:nvSpPr>
        <p:spPr>
          <a:xfrm>
            <a:off x="6713538" y="363378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0" name="Oval 19"/>
          <p:cNvSpPr/>
          <p:nvPr/>
        </p:nvSpPr>
        <p:spPr>
          <a:xfrm>
            <a:off x="6811963" y="376237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1" name="Oval 20"/>
          <p:cNvSpPr/>
          <p:nvPr/>
        </p:nvSpPr>
        <p:spPr>
          <a:xfrm>
            <a:off x="6964363" y="38306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2" name="Oval 21"/>
          <p:cNvSpPr/>
          <p:nvPr/>
        </p:nvSpPr>
        <p:spPr>
          <a:xfrm>
            <a:off x="7056438" y="39830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36512" y="3830638"/>
            <a:ext cx="22145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144588" y="4938713"/>
            <a:ext cx="2714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719513" y="5003800"/>
          <a:ext cx="230187" cy="254000"/>
        </p:xfrm>
        <a:graphic>
          <a:graphicData uri="http://schemas.openxmlformats.org/presentationml/2006/ole">
            <p:oleObj spid="_x0000_s16388" name="Equation" r:id="rId5" imgW="126720" imgH="139680" progId="Equation.3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866775" y="2476500"/>
          <a:ext cx="277813" cy="328613"/>
        </p:xfrm>
        <a:graphic>
          <a:graphicData uri="http://schemas.openxmlformats.org/presentationml/2006/ole">
            <p:oleObj spid="_x0000_s16389" name="Equation" r:id="rId6" imgW="139680" imgH="164880" progId="Equation.3">
              <p:embed/>
            </p:oleObj>
          </a:graphicData>
        </a:graphic>
      </p:graphicFrame>
      <p:sp>
        <p:nvSpPr>
          <p:cNvPr id="35" name="Oval 34"/>
          <p:cNvSpPr/>
          <p:nvPr/>
        </p:nvSpPr>
        <p:spPr>
          <a:xfrm>
            <a:off x="2146300" y="322262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36" name="Oval 35"/>
          <p:cNvSpPr/>
          <p:nvPr/>
        </p:nvSpPr>
        <p:spPr>
          <a:xfrm flipH="1">
            <a:off x="2032000" y="3268663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39" name="Oval 38"/>
          <p:cNvSpPr/>
          <p:nvPr/>
        </p:nvSpPr>
        <p:spPr>
          <a:xfrm>
            <a:off x="2286000" y="327025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6416" name="TextBox 50"/>
          <p:cNvSpPr txBox="1">
            <a:spLocks noChangeArrowheads="1"/>
          </p:cNvSpPr>
          <p:nvPr/>
        </p:nvSpPr>
        <p:spPr bwMode="auto">
          <a:xfrm>
            <a:off x="6019800" y="5276850"/>
            <a:ext cx="2592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0"/>
              <a:t>Correlated data</a:t>
            </a:r>
            <a:endParaRPr lang="en-US" sz="1600" i="0"/>
          </a:p>
        </p:txBody>
      </p:sp>
      <p:sp>
        <p:nvSpPr>
          <p:cNvPr id="16417" name="TextBox 51"/>
          <p:cNvSpPr txBox="1">
            <a:spLocks noChangeArrowheads="1"/>
          </p:cNvSpPr>
          <p:nvPr/>
        </p:nvSpPr>
        <p:spPr bwMode="auto">
          <a:xfrm>
            <a:off x="1401763" y="5257800"/>
            <a:ext cx="25923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0"/>
              <a:t>Un-correlated data</a:t>
            </a:r>
            <a:endParaRPr lang="en-US" sz="1600" i="0"/>
          </a:p>
        </p:txBody>
      </p:sp>
      <p:sp>
        <p:nvSpPr>
          <p:cNvPr id="53" name="Oval 52"/>
          <p:cNvSpPr/>
          <p:nvPr/>
        </p:nvSpPr>
        <p:spPr>
          <a:xfrm flipH="1">
            <a:off x="2184400" y="3421063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54" name="Oval 53"/>
          <p:cNvSpPr/>
          <p:nvPr/>
        </p:nvSpPr>
        <p:spPr>
          <a:xfrm flipH="1">
            <a:off x="2381250" y="333533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55" name="Oval 54"/>
          <p:cNvSpPr/>
          <p:nvPr/>
        </p:nvSpPr>
        <p:spPr>
          <a:xfrm flipH="1">
            <a:off x="2425700" y="3243263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56" name="Oval 55"/>
          <p:cNvSpPr/>
          <p:nvPr/>
        </p:nvSpPr>
        <p:spPr>
          <a:xfrm flipH="1">
            <a:off x="2470150" y="341153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57" name="Oval 56"/>
          <p:cNvSpPr/>
          <p:nvPr/>
        </p:nvSpPr>
        <p:spPr>
          <a:xfrm flipH="1">
            <a:off x="2643188" y="329247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58" name="Oval 57"/>
          <p:cNvSpPr/>
          <p:nvPr/>
        </p:nvSpPr>
        <p:spPr>
          <a:xfrm flipH="1">
            <a:off x="1857375" y="319563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59" name="Oval 58"/>
          <p:cNvSpPr/>
          <p:nvPr/>
        </p:nvSpPr>
        <p:spPr>
          <a:xfrm flipH="1">
            <a:off x="2598738" y="3224213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60" name="Oval 59"/>
          <p:cNvSpPr/>
          <p:nvPr/>
        </p:nvSpPr>
        <p:spPr>
          <a:xfrm flipH="1">
            <a:off x="2665413" y="3421063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61" name="Oval 60"/>
          <p:cNvSpPr/>
          <p:nvPr/>
        </p:nvSpPr>
        <p:spPr>
          <a:xfrm flipH="1">
            <a:off x="1987550" y="314960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62" name="Oval 61"/>
          <p:cNvSpPr/>
          <p:nvPr/>
        </p:nvSpPr>
        <p:spPr>
          <a:xfrm flipH="1">
            <a:off x="2857500" y="319563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63" name="Oval 62"/>
          <p:cNvSpPr/>
          <p:nvPr/>
        </p:nvSpPr>
        <p:spPr>
          <a:xfrm flipH="1">
            <a:off x="2332038" y="312578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64" name="Oval 63"/>
          <p:cNvSpPr/>
          <p:nvPr/>
        </p:nvSpPr>
        <p:spPr>
          <a:xfrm flipH="1">
            <a:off x="1812925" y="338137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65" name="Oval 64"/>
          <p:cNvSpPr/>
          <p:nvPr/>
        </p:nvSpPr>
        <p:spPr>
          <a:xfrm flipH="1">
            <a:off x="2901950" y="331628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66" name="Oval 65"/>
          <p:cNvSpPr/>
          <p:nvPr/>
        </p:nvSpPr>
        <p:spPr>
          <a:xfrm flipH="1">
            <a:off x="3071813" y="314960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67" name="Oval 66"/>
          <p:cNvSpPr/>
          <p:nvPr/>
        </p:nvSpPr>
        <p:spPr>
          <a:xfrm flipH="1">
            <a:off x="1643063" y="314960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68" name="Oval 67"/>
          <p:cNvSpPr/>
          <p:nvPr/>
        </p:nvSpPr>
        <p:spPr>
          <a:xfrm flipH="1">
            <a:off x="2076450" y="307975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69" name="Oval 68"/>
          <p:cNvSpPr/>
          <p:nvPr/>
        </p:nvSpPr>
        <p:spPr>
          <a:xfrm flipH="1">
            <a:off x="2709863" y="307975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70" name="Oval 69"/>
          <p:cNvSpPr/>
          <p:nvPr/>
        </p:nvSpPr>
        <p:spPr>
          <a:xfrm flipH="1">
            <a:off x="3071813" y="337502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687513" y="2824163"/>
            <a:ext cx="142875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3194051" y="3314700"/>
            <a:ext cx="468312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8" name="TextBox 74"/>
          <p:cNvSpPr txBox="1">
            <a:spLocks noChangeArrowheads="1"/>
          </p:cNvSpPr>
          <p:nvPr/>
        </p:nvSpPr>
        <p:spPr bwMode="auto">
          <a:xfrm>
            <a:off x="1643063" y="2200275"/>
            <a:ext cx="164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0"/>
              <a:t>Variation in x expressed by </a:t>
            </a:r>
            <a:r>
              <a:rPr lang="el-GR" sz="1400" i="0"/>
              <a:t>σ</a:t>
            </a:r>
            <a:r>
              <a:rPr lang="en-GB" sz="1400" baseline="-25000"/>
              <a:t>x</a:t>
            </a:r>
            <a:endParaRPr lang="en-US" sz="1400" i="0"/>
          </a:p>
        </p:txBody>
      </p:sp>
      <p:sp>
        <p:nvSpPr>
          <p:cNvPr id="16439" name="TextBox 75"/>
          <p:cNvSpPr txBox="1">
            <a:spLocks noChangeArrowheads="1"/>
          </p:cNvSpPr>
          <p:nvPr/>
        </p:nvSpPr>
        <p:spPr bwMode="auto">
          <a:xfrm>
            <a:off x="3581400" y="3071813"/>
            <a:ext cx="164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0"/>
              <a:t>Variation in y expressed by </a:t>
            </a:r>
            <a:r>
              <a:rPr lang="el-GR" sz="1400" i="0"/>
              <a:t>σ</a:t>
            </a:r>
            <a:r>
              <a:rPr lang="en-GB" sz="1400" baseline="-25000"/>
              <a:t>y</a:t>
            </a:r>
            <a:endParaRPr lang="en-US" sz="1400" i="0"/>
          </a:p>
        </p:txBody>
      </p:sp>
      <p:graphicFrame>
        <p:nvGraphicFramePr>
          <p:cNvPr id="16390" name="Object 2"/>
          <p:cNvGraphicFramePr>
            <a:graphicFrameLocks noChangeAspect="1"/>
          </p:cNvGraphicFramePr>
          <p:nvPr/>
        </p:nvGraphicFramePr>
        <p:xfrm>
          <a:off x="1382713" y="4019550"/>
          <a:ext cx="998537" cy="541338"/>
        </p:xfrm>
        <a:graphic>
          <a:graphicData uri="http://schemas.openxmlformats.org/presentationml/2006/ole">
            <p:oleObj spid="_x0000_s16390" name="Equation" r:id="rId7" imgW="939600" imgH="507960" progId="Equation.3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649913" y="4019550"/>
          <a:ext cx="993775" cy="538163"/>
        </p:xfrm>
        <a:graphic>
          <a:graphicData uri="http://schemas.openxmlformats.org/presentationml/2006/ole">
            <p:oleObj spid="_x0000_s16391" name="Equation" r:id="rId8" imgW="93960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Introduction</a:t>
            </a:r>
            <a:endParaRPr lang="en-US" dirty="0"/>
          </a:p>
        </p:txBody>
      </p:sp>
      <p:pic>
        <p:nvPicPr>
          <p:cNvPr id="60419" name="Picture 3" descr="C:\Documents and Settings\spannm\Desktop\Personal Stuff\Multi Modal Interaction\Active Appearance Models\Data and reports\images\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143125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6" descr="C:\Documents and Settings\spannm\Desktop\Personal Stuff\Multi Modal Interaction\Active Appearance Models\Data and reports\images\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143125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7" descr="C:\Documents and Settings\spannm\Desktop\Personal Stuff\Multi Modal Interaction\Active Appearance Models\Data and reports\images\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4500563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8" descr="C:\Documents and Settings\spannm\Desktop\Personal Stuff\Multi Modal Interaction\Active Appearance Models\Data and reports\images\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4500563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sp>
        <p:nvSpPr>
          <p:cNvPr id="17412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931150" cy="4086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smtClean="0"/>
              <a:t>Particularly popular is the </a:t>
            </a:r>
            <a:r>
              <a:rPr lang="en-GB" sz="2400" i="1" smtClean="0"/>
              <a:t>Gaussian</a:t>
            </a:r>
            <a:r>
              <a:rPr lang="en-GB" sz="2400" smtClean="0"/>
              <a:t> model where all of the statistical properties of the data are specified by the mean vector and covariance matrix</a:t>
            </a:r>
          </a:p>
          <a:p>
            <a:pPr lvl="1">
              <a:lnSpc>
                <a:spcPct val="80000"/>
              </a:lnSpc>
            </a:pPr>
            <a:r>
              <a:rPr lang="en-GB" smtClean="0"/>
              <a:t>The probability distribution completely defines the statistics of the data</a:t>
            </a:r>
          </a:p>
          <a:p>
            <a:pPr lvl="1">
              <a:lnSpc>
                <a:spcPct val="80000"/>
              </a:lnSpc>
            </a:pPr>
            <a:endParaRPr lang="en-GB" smtClean="0"/>
          </a:p>
          <a:p>
            <a:pPr lvl="1">
              <a:lnSpc>
                <a:spcPct val="80000"/>
              </a:lnSpc>
            </a:pPr>
            <a:endParaRPr lang="en-GB" smtClean="0"/>
          </a:p>
          <a:p>
            <a:pPr lvl="1">
              <a:lnSpc>
                <a:spcPct val="80000"/>
              </a:lnSpc>
            </a:pPr>
            <a:endParaRPr lang="en-GB" smtClean="0"/>
          </a:p>
          <a:p>
            <a:pPr lvl="1">
              <a:lnSpc>
                <a:spcPct val="80000"/>
              </a:lnSpc>
            </a:pPr>
            <a:r>
              <a:rPr lang="en-GB" smtClean="0"/>
              <a:t>The exponent is a </a:t>
            </a:r>
            <a:r>
              <a:rPr lang="en-GB" i="1" smtClean="0"/>
              <a:t>quadratic form </a:t>
            </a:r>
            <a:r>
              <a:rPr lang="en-GB" smtClean="0"/>
              <a:t>which defines an ellipsoid in </a:t>
            </a:r>
            <a:r>
              <a:rPr lang="en-GB" i="1" smtClean="0"/>
              <a:t>n</a:t>
            </a:r>
            <a:r>
              <a:rPr lang="en-GB" smtClean="0"/>
              <a:t>-dimensional space which are the surfaces of constant probability</a:t>
            </a:r>
          </a:p>
          <a:p>
            <a:pPr lvl="1">
              <a:lnSpc>
                <a:spcPct val="80000"/>
              </a:lnSpc>
            </a:pPr>
            <a:endParaRPr lang="en-GB" smtClean="0"/>
          </a:p>
          <a:p>
            <a:pPr lvl="1">
              <a:lnSpc>
                <a:spcPct val="80000"/>
              </a:lnSpc>
            </a:pPr>
            <a:endParaRPr lang="en-GB" smtClean="0"/>
          </a:p>
          <a:p>
            <a:pPr lvl="1">
              <a:lnSpc>
                <a:spcPct val="80000"/>
              </a:lnSpc>
            </a:pPr>
            <a:endParaRPr lang="en-GB" smtClean="0"/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292225" y="3644900"/>
          <a:ext cx="6956425" cy="889000"/>
        </p:xfrm>
        <a:graphic>
          <a:graphicData uri="http://schemas.openxmlformats.org/presentationml/2006/ole">
            <p:oleObj spid="_x0000_s17410" name="Equation" r:id="rId3" imgW="347976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rot="5400000" flipH="1" flipV="1">
            <a:off x="1219994" y="3929856"/>
            <a:ext cx="25844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513013" y="5222875"/>
            <a:ext cx="3098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451475" y="5299075"/>
          <a:ext cx="263525" cy="296863"/>
        </p:xfrm>
        <a:graphic>
          <a:graphicData uri="http://schemas.openxmlformats.org/presentationml/2006/ole">
            <p:oleObj spid="_x0000_s18434" name="Equation" r:id="rId3" imgW="126720" imgH="139680" progId="Equation.3">
              <p:embed/>
            </p:oleObj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2195513" y="2349500"/>
          <a:ext cx="317500" cy="384175"/>
        </p:xfrm>
        <a:graphic>
          <a:graphicData uri="http://schemas.openxmlformats.org/presentationml/2006/ole">
            <p:oleObj spid="_x0000_s18435" name="Equation" r:id="rId4" imgW="139680" imgH="164880" progId="Equation.3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3656013" y="3221038"/>
            <a:ext cx="50800" cy="5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8" name="Oval 7"/>
          <p:cNvSpPr/>
          <p:nvPr/>
        </p:nvSpPr>
        <p:spPr>
          <a:xfrm flipH="1">
            <a:off x="3525838" y="3273425"/>
            <a:ext cx="50800" cy="5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flipV="1">
            <a:off x="3576638" y="3471863"/>
            <a:ext cx="52387" cy="53975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i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60825" y="3525838"/>
            <a:ext cx="52388" cy="5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1" name="Oval 10"/>
          <p:cNvSpPr/>
          <p:nvPr/>
        </p:nvSpPr>
        <p:spPr>
          <a:xfrm>
            <a:off x="3816350" y="3276600"/>
            <a:ext cx="52388" cy="5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2" name="Oval 11"/>
          <p:cNvSpPr/>
          <p:nvPr/>
        </p:nvSpPr>
        <p:spPr>
          <a:xfrm flipH="1">
            <a:off x="3868738" y="3471863"/>
            <a:ext cx="52387" cy="5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3" name="Oval 12"/>
          <p:cNvSpPr/>
          <p:nvPr/>
        </p:nvSpPr>
        <p:spPr>
          <a:xfrm>
            <a:off x="4113213" y="3703638"/>
            <a:ext cx="52387" cy="5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4" name="Oval 13"/>
          <p:cNvSpPr/>
          <p:nvPr/>
        </p:nvSpPr>
        <p:spPr>
          <a:xfrm>
            <a:off x="4233863" y="3703638"/>
            <a:ext cx="52387" cy="5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5" name="Oval 14"/>
          <p:cNvSpPr/>
          <p:nvPr/>
        </p:nvSpPr>
        <p:spPr>
          <a:xfrm>
            <a:off x="4408488" y="3881438"/>
            <a:ext cx="52387" cy="5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6" name="Oval 15"/>
          <p:cNvSpPr/>
          <p:nvPr/>
        </p:nvSpPr>
        <p:spPr>
          <a:xfrm>
            <a:off x="4581525" y="4059238"/>
            <a:ext cx="53975" cy="5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7" name="Oval 16"/>
          <p:cNvSpPr/>
          <p:nvPr/>
        </p:nvSpPr>
        <p:spPr>
          <a:xfrm>
            <a:off x="3590925" y="3649663"/>
            <a:ext cx="65088" cy="5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 flipV="1">
            <a:off x="3706813" y="3783013"/>
            <a:ext cx="66675" cy="53975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i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95725" y="3678238"/>
            <a:ext cx="52388" cy="5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0" name="Oval 19"/>
          <p:cNvSpPr/>
          <p:nvPr/>
        </p:nvSpPr>
        <p:spPr>
          <a:xfrm>
            <a:off x="4008438" y="3827463"/>
            <a:ext cx="52387" cy="5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1" name="Oval 20"/>
          <p:cNvSpPr/>
          <p:nvPr/>
        </p:nvSpPr>
        <p:spPr>
          <a:xfrm>
            <a:off x="4181475" y="3908425"/>
            <a:ext cx="52388" cy="5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22" name="Oval 21"/>
          <p:cNvSpPr/>
          <p:nvPr/>
        </p:nvSpPr>
        <p:spPr>
          <a:xfrm>
            <a:off x="4286250" y="4086225"/>
            <a:ext cx="53975" cy="5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18456" name="Oval 27"/>
          <p:cNvSpPr>
            <a:spLocks noChangeArrowheads="1"/>
          </p:cNvSpPr>
          <p:nvPr/>
        </p:nvSpPr>
        <p:spPr bwMode="auto">
          <a:xfrm rot="2381932">
            <a:off x="3009900" y="3333750"/>
            <a:ext cx="1919288" cy="714375"/>
          </a:xfrm>
          <a:prstGeom prst="ellipse">
            <a:avLst/>
          </a:prstGeom>
          <a:noFill/>
          <a:ln w="9525">
            <a:solidFill>
              <a:srgbClr val="CB420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57" name="Oval 28"/>
          <p:cNvSpPr>
            <a:spLocks noChangeArrowheads="1"/>
          </p:cNvSpPr>
          <p:nvPr/>
        </p:nvSpPr>
        <p:spPr bwMode="auto">
          <a:xfrm>
            <a:off x="3948113" y="3663950"/>
            <a:ext cx="104775" cy="80963"/>
          </a:xfrm>
          <a:prstGeom prst="ellipse">
            <a:avLst/>
          </a:prstGeom>
          <a:solidFill>
            <a:srgbClr val="1DB93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58" name="Line 29"/>
          <p:cNvSpPr>
            <a:spLocks noChangeShapeType="1"/>
          </p:cNvSpPr>
          <p:nvPr/>
        </p:nvSpPr>
        <p:spPr bwMode="auto">
          <a:xfrm flipV="1">
            <a:off x="2513013" y="3757613"/>
            <a:ext cx="1408112" cy="14652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8436" name="Object 30"/>
          <p:cNvGraphicFramePr>
            <a:graphicFrameLocks noChangeAspect="1"/>
          </p:cNvGraphicFramePr>
          <p:nvPr>
            <p:ph idx="1"/>
          </p:nvPr>
        </p:nvGraphicFramePr>
        <p:xfrm>
          <a:off x="3065463" y="3960813"/>
          <a:ext cx="271462" cy="447675"/>
        </p:xfrm>
        <a:graphic>
          <a:graphicData uri="http://schemas.openxmlformats.org/presentationml/2006/ole">
            <p:oleObj spid="_x0000_s18436" name="Equation" r:id="rId5" imgW="126720" imgH="203040" progId="Equation.3">
              <p:embed/>
            </p:oleObj>
          </a:graphicData>
        </a:graphic>
      </p:graphicFrame>
      <p:sp>
        <p:nvSpPr>
          <p:cNvPr id="18459" name="Line 33"/>
          <p:cNvSpPr>
            <a:spLocks noChangeShapeType="1"/>
          </p:cNvSpPr>
          <p:nvPr/>
        </p:nvSpPr>
        <p:spPr bwMode="auto">
          <a:xfrm flipH="1" flipV="1">
            <a:off x="3336925" y="3068638"/>
            <a:ext cx="671513" cy="635000"/>
          </a:xfrm>
          <a:prstGeom prst="line">
            <a:avLst/>
          </a:prstGeom>
          <a:noFill/>
          <a:ln w="9525">
            <a:solidFill>
              <a:srgbClr val="CB420B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60" name="Line 34"/>
          <p:cNvSpPr>
            <a:spLocks noChangeShapeType="1"/>
          </p:cNvSpPr>
          <p:nvPr/>
        </p:nvSpPr>
        <p:spPr bwMode="auto">
          <a:xfrm flipV="1">
            <a:off x="4008438" y="3471863"/>
            <a:ext cx="225425" cy="231775"/>
          </a:xfrm>
          <a:prstGeom prst="line">
            <a:avLst/>
          </a:prstGeom>
          <a:noFill/>
          <a:ln w="9525">
            <a:solidFill>
              <a:srgbClr val="CB420B"/>
            </a:solidFill>
            <a:prstDash val="sysDot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61" name="Text Box 35"/>
          <p:cNvSpPr txBox="1">
            <a:spLocks noChangeArrowheads="1"/>
          </p:cNvSpPr>
          <p:nvPr/>
        </p:nvSpPr>
        <p:spPr bwMode="auto">
          <a:xfrm>
            <a:off x="3868738" y="2640013"/>
            <a:ext cx="3441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Covariance matrix defines the ellipsoid axes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smtClean="0"/>
              <a:t>For correlated data the ellipsoids are oriented at some angle with respect to the axes</a:t>
            </a:r>
          </a:p>
          <a:p>
            <a:r>
              <a:rPr lang="en-GB" sz="2200" smtClean="0"/>
              <a:t>We are looking to determine the variations along each axis</a:t>
            </a:r>
          </a:p>
          <a:p>
            <a:r>
              <a:rPr lang="en-GB" sz="2200" smtClean="0"/>
              <a:t>If our data was uncorrelated, this variation would be the diagonal elements of the covariance matrix</a:t>
            </a:r>
          </a:p>
          <a:p>
            <a:pPr lvl="1"/>
            <a:r>
              <a:rPr lang="en-GB" sz="2000" smtClean="0"/>
              <a:t>Thus our goal is to </a:t>
            </a:r>
            <a:r>
              <a:rPr lang="en-GB" sz="2000" i="1" smtClean="0"/>
              <a:t>de-correlate</a:t>
            </a:r>
            <a:r>
              <a:rPr lang="en-GB" sz="2000" smtClean="0"/>
              <a:t> the data</a:t>
            </a:r>
          </a:p>
          <a:p>
            <a:pPr lvl="1"/>
            <a:r>
              <a:rPr lang="en-GB" sz="2000" smtClean="0"/>
              <a:t>Or, </a:t>
            </a:r>
            <a:r>
              <a:rPr lang="en-GB" sz="2000" i="1" smtClean="0"/>
              <a:t>diagonalize</a:t>
            </a:r>
            <a:r>
              <a:rPr lang="en-GB" sz="2000" smtClean="0"/>
              <a:t> the covariance matrix</a:t>
            </a:r>
          </a:p>
          <a:p>
            <a:pPr lvl="1"/>
            <a:r>
              <a:rPr lang="en-GB" sz="2000" smtClean="0"/>
              <a:t>This re-orients the ellipsoid to have its axes along the data coordinate axes</a:t>
            </a:r>
          </a:p>
          <a:p>
            <a:r>
              <a:rPr lang="en-GB" sz="2200" smtClean="0"/>
              <a:t>This is the goal of PCA</a:t>
            </a:r>
          </a:p>
          <a:p>
            <a:pPr lvl="1"/>
            <a:r>
              <a:rPr lang="en-GB" sz="2000" smtClean="0"/>
              <a:t>To determine the principal axes of the data which are the directions of the re-oriented axes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rot="5400000" flipH="1" flipV="1">
            <a:off x="150813" y="3511550"/>
            <a:ext cx="22145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258888" y="4619625"/>
            <a:ext cx="2714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3833813" y="4684713"/>
          <a:ext cx="230187" cy="254000"/>
        </p:xfrm>
        <a:graphic>
          <a:graphicData uri="http://schemas.openxmlformats.org/presentationml/2006/ole">
            <p:oleObj spid="_x0000_s19458" name="Equation" r:id="rId3" imgW="126720" imgH="139680" progId="Equation.3">
              <p:embed/>
            </p:oleObj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981075" y="2157413"/>
          <a:ext cx="277813" cy="328612"/>
        </p:xfrm>
        <a:graphic>
          <a:graphicData uri="http://schemas.openxmlformats.org/presentationml/2006/ole">
            <p:oleObj spid="_x0000_s19459" name="Equation" r:id="rId4" imgW="139680" imgH="164880" progId="Equation.3">
              <p:embed/>
            </p:oleObj>
          </a:graphicData>
        </a:graphic>
      </p:graphicFrame>
      <p:grpSp>
        <p:nvGrpSpPr>
          <p:cNvPr id="19467" name="Group 90"/>
          <p:cNvGrpSpPr>
            <a:grpSpLocks/>
          </p:cNvGrpSpPr>
          <p:nvPr/>
        </p:nvGrpSpPr>
        <p:grpSpPr bwMode="auto">
          <a:xfrm>
            <a:off x="2146300" y="2903538"/>
            <a:ext cx="971550" cy="787400"/>
            <a:chOff x="1352" y="1829"/>
            <a:chExt cx="612" cy="496"/>
          </a:xfrm>
        </p:grpSpPr>
        <p:sp>
          <p:nvSpPr>
            <p:cNvPr id="2" name="Oval 6"/>
            <p:cNvSpPr/>
            <p:nvPr/>
          </p:nvSpPr>
          <p:spPr>
            <a:xfrm>
              <a:off x="1424" y="1829"/>
              <a:ext cx="28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5" name="Oval 7"/>
            <p:cNvSpPr/>
            <p:nvPr/>
          </p:nvSpPr>
          <p:spPr>
            <a:xfrm flipH="1">
              <a:off x="1352" y="1858"/>
              <a:ext cx="28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 flipV="1">
              <a:off x="1380" y="1965"/>
              <a:ext cx="29" cy="29"/>
            </a:xfrm>
            <a:prstGeom prst="ellipse">
              <a:avLst/>
            </a:prstGeom>
            <a:solidFill>
              <a:schemeClr val="accent1"/>
            </a:solidFill>
            <a:ln w="25400" algn="ctr">
              <a:solidFill>
                <a:srgbClr val="085091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 i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Oval 9"/>
            <p:cNvSpPr/>
            <p:nvPr/>
          </p:nvSpPr>
          <p:spPr>
            <a:xfrm>
              <a:off x="1647" y="1994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24" name="Oval 10"/>
            <p:cNvSpPr/>
            <p:nvPr/>
          </p:nvSpPr>
          <p:spPr>
            <a:xfrm>
              <a:off x="1512" y="1859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25" name="Oval 11"/>
            <p:cNvSpPr/>
            <p:nvPr/>
          </p:nvSpPr>
          <p:spPr>
            <a:xfrm flipH="1">
              <a:off x="1541" y="1965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26" name="Oval 12"/>
            <p:cNvSpPr/>
            <p:nvPr/>
          </p:nvSpPr>
          <p:spPr>
            <a:xfrm>
              <a:off x="1676" y="2090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27" name="Oval 13"/>
            <p:cNvSpPr/>
            <p:nvPr/>
          </p:nvSpPr>
          <p:spPr>
            <a:xfrm>
              <a:off x="1743" y="2090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28" name="Oval 14"/>
            <p:cNvSpPr/>
            <p:nvPr/>
          </p:nvSpPr>
          <p:spPr>
            <a:xfrm>
              <a:off x="1839" y="2186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29" name="Oval 15"/>
            <p:cNvSpPr/>
            <p:nvPr/>
          </p:nvSpPr>
          <p:spPr>
            <a:xfrm>
              <a:off x="1935" y="2282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30" name="Oval 16"/>
            <p:cNvSpPr/>
            <p:nvPr/>
          </p:nvSpPr>
          <p:spPr>
            <a:xfrm>
              <a:off x="1388" y="2061"/>
              <a:ext cx="36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33" name="Oval 17"/>
            <p:cNvSpPr>
              <a:spLocks noChangeArrowheads="1"/>
            </p:cNvSpPr>
            <p:nvPr/>
          </p:nvSpPr>
          <p:spPr bwMode="auto">
            <a:xfrm flipV="1">
              <a:off x="1452" y="2133"/>
              <a:ext cx="37" cy="29"/>
            </a:xfrm>
            <a:prstGeom prst="ellipse">
              <a:avLst/>
            </a:prstGeom>
            <a:solidFill>
              <a:schemeClr val="accent1"/>
            </a:solidFill>
            <a:ln w="25400" algn="ctr">
              <a:solidFill>
                <a:srgbClr val="085091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 i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4" name="Oval 18"/>
            <p:cNvSpPr/>
            <p:nvPr/>
          </p:nvSpPr>
          <p:spPr>
            <a:xfrm>
              <a:off x="1556" y="2076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35" name="Oval 19"/>
            <p:cNvSpPr/>
            <p:nvPr/>
          </p:nvSpPr>
          <p:spPr>
            <a:xfrm>
              <a:off x="1618" y="2157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36" name="Oval 20"/>
            <p:cNvSpPr/>
            <p:nvPr/>
          </p:nvSpPr>
          <p:spPr>
            <a:xfrm>
              <a:off x="1714" y="2200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37" name="Oval 21"/>
            <p:cNvSpPr/>
            <p:nvPr/>
          </p:nvSpPr>
          <p:spPr>
            <a:xfrm>
              <a:off x="1772" y="2296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</p:grpSp>
      <p:sp>
        <p:nvSpPr>
          <p:cNvPr id="19468" name="TextBox 50"/>
          <p:cNvSpPr txBox="1">
            <a:spLocks noChangeArrowheads="1"/>
          </p:cNvSpPr>
          <p:nvPr/>
        </p:nvSpPr>
        <p:spPr bwMode="auto">
          <a:xfrm>
            <a:off x="1776413" y="4938713"/>
            <a:ext cx="2592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0"/>
              <a:t>Correlated data</a:t>
            </a:r>
            <a:endParaRPr lang="en-US" sz="1600" i="0"/>
          </a:p>
        </p:txBody>
      </p:sp>
      <p:graphicFrame>
        <p:nvGraphicFramePr>
          <p:cNvPr id="19460" name="Object 7"/>
          <p:cNvGraphicFramePr>
            <a:graphicFrameLocks noChangeAspect="1"/>
          </p:cNvGraphicFramePr>
          <p:nvPr/>
        </p:nvGraphicFramePr>
        <p:xfrm>
          <a:off x="1406525" y="3681413"/>
          <a:ext cx="993775" cy="538162"/>
        </p:xfrm>
        <a:graphic>
          <a:graphicData uri="http://schemas.openxmlformats.org/presentationml/2006/ole">
            <p:oleObj spid="_x0000_s19460" name="Equation" r:id="rId5" imgW="939600" imgH="507960" progId="Equation.3">
              <p:embed/>
            </p:oleObj>
          </a:graphicData>
        </a:graphic>
      </p:graphicFrame>
      <p:sp>
        <p:nvSpPr>
          <p:cNvPr id="19469" name="AutoShape 59"/>
          <p:cNvSpPr>
            <a:spLocks noChangeArrowheads="1"/>
          </p:cNvSpPr>
          <p:nvPr/>
        </p:nvSpPr>
        <p:spPr bwMode="auto">
          <a:xfrm>
            <a:off x="3973513" y="3211513"/>
            <a:ext cx="1319212" cy="327025"/>
          </a:xfrm>
          <a:prstGeom prst="rightArrow">
            <a:avLst>
              <a:gd name="adj1" fmla="val 50000"/>
              <a:gd name="adj2" fmla="val 1008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4630737" y="3484563"/>
            <a:ext cx="22145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738813" y="4592638"/>
            <a:ext cx="2714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1" name="Object 63"/>
          <p:cNvGraphicFramePr>
            <a:graphicFrameLocks noChangeAspect="1"/>
          </p:cNvGraphicFramePr>
          <p:nvPr/>
        </p:nvGraphicFramePr>
        <p:xfrm>
          <a:off x="8291513" y="4622800"/>
          <a:ext cx="276225" cy="323850"/>
        </p:xfrm>
        <a:graphic>
          <a:graphicData uri="http://schemas.openxmlformats.org/presentationml/2006/ole">
            <p:oleObj spid="_x0000_s19461" name="Equation" r:id="rId6" imgW="152280" imgH="177480" progId="Equation.3">
              <p:embed/>
            </p:oleObj>
          </a:graphicData>
        </a:graphic>
      </p:graphicFrame>
      <p:graphicFrame>
        <p:nvGraphicFramePr>
          <p:cNvPr id="19462" name="Object 64"/>
          <p:cNvGraphicFramePr>
            <a:graphicFrameLocks noChangeAspect="1"/>
          </p:cNvGraphicFramePr>
          <p:nvPr/>
        </p:nvGraphicFramePr>
        <p:xfrm>
          <a:off x="5435600" y="2093913"/>
          <a:ext cx="328613" cy="403225"/>
        </p:xfrm>
        <a:graphic>
          <a:graphicData uri="http://schemas.openxmlformats.org/presentationml/2006/ole">
            <p:oleObj spid="_x0000_s19462" name="Equation" r:id="rId7" imgW="164880" imgH="203040" progId="Equation.3">
              <p:embed/>
            </p:oleObj>
          </a:graphicData>
        </a:graphic>
      </p:graphicFrame>
      <p:sp>
        <p:nvSpPr>
          <p:cNvPr id="19472" name="TextBox 51"/>
          <p:cNvSpPr txBox="1">
            <a:spLocks noChangeArrowheads="1"/>
          </p:cNvSpPr>
          <p:nvPr/>
        </p:nvSpPr>
        <p:spPr bwMode="auto">
          <a:xfrm>
            <a:off x="5940425" y="4911725"/>
            <a:ext cx="2592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0"/>
              <a:t>Un-correlated data</a:t>
            </a:r>
            <a:endParaRPr lang="en-US" sz="1600" i="0"/>
          </a:p>
        </p:txBody>
      </p:sp>
      <p:graphicFrame>
        <p:nvGraphicFramePr>
          <p:cNvPr id="19463" name="Object 2"/>
          <p:cNvGraphicFramePr>
            <a:graphicFrameLocks noChangeAspect="1"/>
          </p:cNvGraphicFramePr>
          <p:nvPr/>
        </p:nvGraphicFramePr>
        <p:xfrm>
          <a:off x="5970588" y="3673475"/>
          <a:ext cx="1011237" cy="541338"/>
        </p:xfrm>
        <a:graphic>
          <a:graphicData uri="http://schemas.openxmlformats.org/presentationml/2006/ole">
            <p:oleObj spid="_x0000_s19463" name="Equation" r:id="rId8" imgW="952200" imgH="507960" progId="Equation.3">
              <p:embed/>
            </p:oleObj>
          </a:graphicData>
        </a:graphic>
      </p:graphicFrame>
      <p:sp>
        <p:nvSpPr>
          <p:cNvPr id="19473" name="Oval 89"/>
          <p:cNvSpPr>
            <a:spLocks noChangeArrowheads="1"/>
          </p:cNvSpPr>
          <p:nvPr/>
        </p:nvSpPr>
        <p:spPr bwMode="auto">
          <a:xfrm>
            <a:off x="6232525" y="2709863"/>
            <a:ext cx="1584325" cy="541337"/>
          </a:xfrm>
          <a:prstGeom prst="ellipse">
            <a:avLst/>
          </a:prstGeom>
          <a:noFill/>
          <a:ln w="9525">
            <a:solidFill>
              <a:srgbClr val="CB420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74" name="Oval 91"/>
          <p:cNvSpPr>
            <a:spLocks noChangeArrowheads="1"/>
          </p:cNvSpPr>
          <p:nvPr/>
        </p:nvSpPr>
        <p:spPr bwMode="auto">
          <a:xfrm rot="2328419">
            <a:off x="1747838" y="3009900"/>
            <a:ext cx="1584325" cy="541338"/>
          </a:xfrm>
          <a:prstGeom prst="ellipse">
            <a:avLst/>
          </a:prstGeom>
          <a:noFill/>
          <a:ln w="9525">
            <a:solidFill>
              <a:srgbClr val="CB420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9475" name="Group 92"/>
          <p:cNvGrpSpPr>
            <a:grpSpLocks/>
          </p:cNvGrpSpPr>
          <p:nvPr/>
        </p:nvGrpSpPr>
        <p:grpSpPr bwMode="auto">
          <a:xfrm rot="-1982801">
            <a:off x="6659563" y="2554288"/>
            <a:ext cx="971550" cy="787400"/>
            <a:chOff x="1352" y="1829"/>
            <a:chExt cx="612" cy="496"/>
          </a:xfrm>
        </p:grpSpPr>
        <p:sp>
          <p:nvSpPr>
            <p:cNvPr id="7" name="Oval 6"/>
            <p:cNvSpPr/>
            <p:nvPr/>
          </p:nvSpPr>
          <p:spPr>
            <a:xfrm>
              <a:off x="1424" y="1825"/>
              <a:ext cx="28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1352" y="1857"/>
              <a:ext cx="28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 flipV="1">
              <a:off x="1380" y="1964"/>
              <a:ext cx="29" cy="29"/>
            </a:xfrm>
            <a:prstGeom prst="ellipse">
              <a:avLst/>
            </a:prstGeom>
            <a:solidFill>
              <a:schemeClr val="accent1"/>
            </a:solidFill>
            <a:ln w="25400" algn="ctr">
              <a:solidFill>
                <a:srgbClr val="085091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 i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652" y="1981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515" y="1846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1542" y="1963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679" y="2077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747" y="2077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840" y="2176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937" y="2269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389" y="2055"/>
              <a:ext cx="36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 flipV="1">
              <a:off x="1454" y="2123"/>
              <a:ext cx="37" cy="29"/>
            </a:xfrm>
            <a:prstGeom prst="ellipse">
              <a:avLst/>
            </a:prstGeom>
            <a:solidFill>
              <a:schemeClr val="accent1"/>
            </a:solidFill>
            <a:ln w="25400" algn="ctr">
              <a:solidFill>
                <a:srgbClr val="085091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 i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559" y="2063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619" y="2149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714" y="2199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  <p:sp>
          <p:nvSpPr>
            <p:cNvPr id="22" name="Oval 21"/>
            <p:cNvSpPr/>
            <p:nvPr/>
          </p:nvSpPr>
          <p:spPr>
            <a:xfrm>
              <a:off x="1776" y="2283"/>
              <a:ext cx="29" cy="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sp>
        <p:nvSpPr>
          <p:cNvPr id="2048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786688" cy="4389437"/>
          </a:xfrm>
        </p:spPr>
        <p:txBody>
          <a:bodyPr/>
          <a:lstStyle/>
          <a:p>
            <a:r>
              <a:rPr lang="en-GB" sz="2200" smtClean="0"/>
              <a:t>We will derive the equations of principal component analysis using simple linear (matrix-vector) algebra</a:t>
            </a:r>
          </a:p>
          <a:p>
            <a:r>
              <a:rPr lang="en-GB" sz="2200" smtClean="0"/>
              <a:t>Our data </a:t>
            </a:r>
            <a:r>
              <a:rPr lang="en-GB" sz="2200" b="1" smtClean="0"/>
              <a:t>x </a:t>
            </a:r>
            <a:r>
              <a:rPr lang="en-GB" sz="2200" smtClean="0"/>
              <a:t>are statistical features (in our example landmark pointsets) represented by a vector</a:t>
            </a:r>
          </a:p>
          <a:p>
            <a:endParaRPr lang="en-GB" sz="2200" smtClean="0"/>
          </a:p>
          <a:p>
            <a:endParaRPr lang="en-GB" sz="2200" smtClean="0"/>
          </a:p>
          <a:p>
            <a:r>
              <a:rPr lang="en-GB" sz="2200" smtClean="0"/>
              <a:t>PCA determines a linear transformation of the data which diagonalizes the covariance matrix of the transformed data</a:t>
            </a:r>
          </a:p>
          <a:p>
            <a:pPr lvl="1"/>
            <a:r>
              <a:rPr lang="en-GB" sz="2000" smtClean="0"/>
              <a:t>Our transformed data is represented by  vector  </a:t>
            </a:r>
            <a:r>
              <a:rPr lang="en-GB" sz="2000" b="1" smtClean="0"/>
              <a:t>b</a:t>
            </a:r>
          </a:p>
          <a:p>
            <a:pPr lvl="1"/>
            <a:r>
              <a:rPr lang="en-GB" sz="2000" smtClean="0"/>
              <a:t>Let </a:t>
            </a:r>
            <a:r>
              <a:rPr lang="ru-RU" sz="2000" b="1" smtClean="0"/>
              <a:t>Ф</a:t>
            </a:r>
            <a:r>
              <a:rPr lang="en-GB" sz="2000" b="1" smtClean="0"/>
              <a:t> </a:t>
            </a:r>
            <a:r>
              <a:rPr lang="en-GB" sz="2000" smtClean="0"/>
              <a:t>be a matrix whose columns are the eigenvectors of the covariance matrix </a:t>
            </a:r>
            <a:r>
              <a:rPr lang="en-GB" sz="2000" b="1" smtClean="0"/>
              <a:t>C</a:t>
            </a:r>
            <a:r>
              <a:rPr lang="en-GB" sz="2000" baseline="-25000" smtClean="0"/>
              <a:t>x</a:t>
            </a:r>
            <a:endParaRPr lang="en-GB" sz="2000" smtClean="0"/>
          </a:p>
          <a:p>
            <a:pPr lvl="1"/>
            <a:endParaRPr lang="en-GB" sz="2000" smtClean="0"/>
          </a:p>
          <a:p>
            <a:endParaRPr lang="en-GB" sz="2200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3132138" y="3498850"/>
          <a:ext cx="2255837" cy="533400"/>
        </p:xfrm>
        <a:graphic>
          <a:graphicData uri="http://schemas.openxmlformats.org/presentationml/2006/ole">
            <p:oleObj spid="_x0000_s20482" name="Equation" r:id="rId3" imgW="1130040" imgH="266400" progId="Equation.3">
              <p:embed/>
            </p:oleObj>
          </a:graphicData>
        </a:graphic>
      </p:graphicFrame>
      <p:graphicFrame>
        <p:nvGraphicFramePr>
          <p:cNvPr id="20483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848100" y="6181725"/>
          <a:ext cx="920750" cy="355600"/>
        </p:xfrm>
        <a:graphic>
          <a:graphicData uri="http://schemas.openxmlformats.org/presentationml/2006/ole">
            <p:oleObj spid="_x0000_s20483" name="Equation" r:id="rId4" imgW="55872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sp>
        <p:nvSpPr>
          <p:cNvPr id="2150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570788" cy="4389437"/>
          </a:xfrm>
        </p:spPr>
        <p:txBody>
          <a:bodyPr/>
          <a:lstStyle/>
          <a:p>
            <a:r>
              <a:rPr lang="en-GB" sz="2200" smtClean="0"/>
              <a:t>It is fairly simple matrix algebra to determine the mean and covariance of the transformed vector </a:t>
            </a:r>
            <a:r>
              <a:rPr lang="en-GB" sz="2200" b="1" smtClean="0"/>
              <a:t>b</a:t>
            </a:r>
            <a:endParaRPr lang="en-GB" sz="2200" smtClean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2233613" y="2800350"/>
          <a:ext cx="3683000" cy="796925"/>
        </p:xfrm>
        <a:graphic>
          <a:graphicData uri="http://schemas.openxmlformats.org/presentationml/2006/ole">
            <p:oleObj spid="_x0000_s21506" name="Equation" r:id="rId3" imgW="1993680" imgH="43164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2493963" y="3846513"/>
          <a:ext cx="4402137" cy="2816225"/>
        </p:xfrm>
        <a:graphic>
          <a:graphicData uri="http://schemas.openxmlformats.org/presentationml/2006/ole">
            <p:oleObj spid="_x0000_s21507" name="Equation" r:id="rId4" imgW="2501640" imgH="1600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  <a:endParaRPr lang="en-US" smtClean="0"/>
          </a:p>
        </p:txBody>
      </p:sp>
      <p:sp>
        <p:nvSpPr>
          <p:cNvPr id="2253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Because </a:t>
            </a:r>
            <a:r>
              <a:rPr lang="ru-RU" sz="2400" b="1" smtClean="0"/>
              <a:t>Ф</a:t>
            </a:r>
            <a:r>
              <a:rPr lang="en-GB" sz="2400" b="1" smtClean="0"/>
              <a:t> </a:t>
            </a:r>
            <a:r>
              <a:rPr lang="en-GB" sz="2400" smtClean="0"/>
              <a:t>is a matrix whose columns are the eigenvectors of the covariance matrix </a:t>
            </a:r>
            <a:r>
              <a:rPr lang="en-GB" sz="2400" b="1" smtClean="0"/>
              <a:t>C</a:t>
            </a:r>
            <a:r>
              <a:rPr lang="en-GB" sz="2400" baseline="-25000" smtClean="0"/>
              <a:t>x </a:t>
            </a:r>
            <a:r>
              <a:rPr lang="en-GB" sz="2400" smtClean="0"/>
              <a:t>:</a:t>
            </a:r>
          </a:p>
          <a:p>
            <a:endParaRPr lang="en-GB" sz="2400" smtClean="0"/>
          </a:p>
          <a:p>
            <a:endParaRPr lang="en-GB" sz="2400" smtClean="0"/>
          </a:p>
          <a:p>
            <a:endParaRPr lang="en-GB" sz="2400" smtClean="0"/>
          </a:p>
          <a:p>
            <a:endParaRPr lang="en-GB" sz="2400" smtClean="0"/>
          </a:p>
          <a:p>
            <a:pPr>
              <a:buFont typeface="Wingdings 2" pitchFamily="18" charset="2"/>
              <a:buNone/>
            </a:pPr>
            <a:endParaRPr lang="en-GB" sz="2400" smtClean="0"/>
          </a:p>
          <a:p>
            <a:r>
              <a:rPr lang="en-GB" sz="2400" smtClean="0"/>
              <a:t>The </a:t>
            </a:r>
            <a:r>
              <a:rPr lang="el-GR" sz="2400" smtClean="0"/>
              <a:t>λ</a:t>
            </a:r>
            <a:r>
              <a:rPr lang="en-GB" sz="2400" smtClean="0"/>
              <a:t>’s are the eigenvalues of </a:t>
            </a:r>
            <a:r>
              <a:rPr lang="en-GB" sz="2400" b="1" smtClean="0"/>
              <a:t>C</a:t>
            </a:r>
            <a:r>
              <a:rPr lang="en-GB" sz="2400" baseline="-25000" smtClean="0"/>
              <a:t>x</a:t>
            </a:r>
          </a:p>
          <a:p>
            <a:r>
              <a:rPr lang="en-GB" sz="2400" smtClean="0"/>
              <a:t>Finally, from the previous equation, since </a:t>
            </a:r>
            <a:r>
              <a:rPr lang="ru-RU" sz="2400" b="1" smtClean="0"/>
              <a:t>Ф</a:t>
            </a:r>
            <a:r>
              <a:rPr lang="en-GB" sz="2400" b="1" smtClean="0"/>
              <a:t> </a:t>
            </a:r>
            <a:r>
              <a:rPr lang="en-GB" sz="2400" smtClean="0"/>
              <a:t>is an orthogonal matrix :</a:t>
            </a:r>
            <a:endParaRPr lang="el-GR" sz="2400" smtClean="0"/>
          </a:p>
          <a:p>
            <a:endParaRPr lang="en-US" smtClean="0"/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3476625" y="2841625"/>
          <a:ext cx="1446213" cy="431800"/>
        </p:xfrm>
        <a:graphic>
          <a:graphicData uri="http://schemas.openxmlformats.org/presentationml/2006/ole">
            <p:oleObj spid="_x0000_s22530" name="Equation" r:id="rId3" imgW="723600" imgH="215640" progId="Equation.3">
              <p:embed/>
            </p:oleObj>
          </a:graphicData>
        </a:graphic>
      </p:graphicFrame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3228975" y="3375025"/>
          <a:ext cx="2228850" cy="1573213"/>
        </p:xfrm>
        <a:graphic>
          <a:graphicData uri="http://schemas.openxmlformats.org/presentationml/2006/ole">
            <p:oleObj spid="_x0000_s22531" name="Equation" r:id="rId4" imgW="1295280" imgH="914400" progId="Equation.3">
              <p:embed/>
            </p:oleObj>
          </a:graphicData>
        </a:graphic>
      </p:graphicFrame>
      <p:graphicFrame>
        <p:nvGraphicFramePr>
          <p:cNvPr id="22532" name="Object 8"/>
          <p:cNvGraphicFramePr>
            <a:graphicFrameLocks noChangeAspect="1"/>
          </p:cNvGraphicFramePr>
          <p:nvPr/>
        </p:nvGraphicFramePr>
        <p:xfrm>
          <a:off x="3227388" y="6350000"/>
          <a:ext cx="3397250" cy="508000"/>
        </p:xfrm>
        <a:graphic>
          <a:graphicData uri="http://schemas.openxmlformats.org/presentationml/2006/ole">
            <p:oleObj spid="_x0000_s22532" name="Equation" r:id="rId5" imgW="170172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sp>
        <p:nvSpPr>
          <p:cNvPr id="23556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8201025" cy="4389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We can summarise our procedure so far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Given a random data vector </a:t>
            </a:r>
            <a:r>
              <a:rPr lang="en-GB" b="1" smtClean="0"/>
              <a:t>x</a:t>
            </a:r>
            <a:r>
              <a:rPr lang="en-GB" smtClean="0"/>
              <a:t> with covariance matrix </a:t>
            </a:r>
            <a:r>
              <a:rPr lang="en-GB" b="1" smtClean="0"/>
              <a:t>C</a:t>
            </a:r>
            <a:r>
              <a:rPr lang="en-GB" b="1" baseline="-25000" smtClean="0"/>
              <a:t>x</a:t>
            </a:r>
            <a:endParaRPr lang="en-GB" b="1" smtClean="0"/>
          </a:p>
          <a:p>
            <a:pPr lvl="1">
              <a:lnSpc>
                <a:spcPct val="90000"/>
              </a:lnSpc>
            </a:pPr>
            <a:r>
              <a:rPr lang="en-GB" smtClean="0"/>
              <a:t>We apply a transformation to the data which diagonalizes the covariance matrix</a:t>
            </a:r>
          </a:p>
          <a:p>
            <a:pPr lvl="1">
              <a:lnSpc>
                <a:spcPct val="90000"/>
              </a:lnSpc>
            </a:pPr>
            <a:endParaRPr lang="en-GB" smtClean="0"/>
          </a:p>
          <a:p>
            <a:pPr lvl="1">
              <a:lnSpc>
                <a:spcPct val="90000"/>
              </a:lnSpc>
            </a:pPr>
            <a:endParaRPr lang="en-GB" smtClean="0"/>
          </a:p>
          <a:p>
            <a:pPr lvl="1">
              <a:lnSpc>
                <a:spcPct val="90000"/>
              </a:lnSpc>
            </a:pPr>
            <a:r>
              <a:rPr lang="ru-RU" b="1" smtClean="0"/>
              <a:t>Ф</a:t>
            </a:r>
            <a:r>
              <a:rPr lang="en-GB" b="1" smtClean="0"/>
              <a:t> </a:t>
            </a:r>
            <a:r>
              <a:rPr lang="en-GB" smtClean="0"/>
              <a:t>is a matrix whose columns are the eigenvectors of the covariance matrix </a:t>
            </a:r>
            <a:r>
              <a:rPr lang="en-GB" b="1" smtClean="0"/>
              <a:t>C</a:t>
            </a:r>
            <a:r>
              <a:rPr lang="en-GB" baseline="-25000" smtClean="0"/>
              <a:t>x</a:t>
            </a:r>
            <a:endParaRPr lang="en-GB" smtClean="0"/>
          </a:p>
          <a:p>
            <a:pPr lvl="1">
              <a:lnSpc>
                <a:spcPct val="90000"/>
              </a:lnSpc>
            </a:pPr>
            <a:r>
              <a:rPr lang="en-GB" smtClean="0"/>
              <a:t>The covariance matrix of </a:t>
            </a:r>
            <a:r>
              <a:rPr lang="en-GB" b="1" smtClean="0"/>
              <a:t>b </a:t>
            </a:r>
            <a:r>
              <a:rPr lang="en-GB" smtClean="0"/>
              <a:t>is now a diagonal matrix with diagonal elements being the eigenvalues of </a:t>
            </a:r>
            <a:r>
              <a:rPr lang="en-GB" b="1" smtClean="0"/>
              <a:t>C</a:t>
            </a:r>
            <a:r>
              <a:rPr lang="en-GB" b="1" baseline="-25000" smtClean="0"/>
              <a:t>x</a:t>
            </a:r>
            <a:endParaRPr lang="en-GB" sz="2000" smtClean="0"/>
          </a:p>
          <a:p>
            <a:pPr lvl="1">
              <a:lnSpc>
                <a:spcPct val="90000"/>
              </a:lnSpc>
            </a:pPr>
            <a:endParaRPr lang="en-GB" sz="2000" smtClean="0"/>
          </a:p>
          <a:p>
            <a:pPr lvl="1">
              <a:lnSpc>
                <a:spcPct val="90000"/>
              </a:lnSpc>
            </a:pPr>
            <a:endParaRPr lang="en-GB" sz="2000" smtClean="0"/>
          </a:p>
          <a:p>
            <a:pPr lvl="1">
              <a:lnSpc>
                <a:spcPct val="90000"/>
              </a:lnSpc>
            </a:pPr>
            <a:endParaRPr lang="en-GB" sz="1800" baseline="-25000" smtClean="0"/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en-GB" sz="1800" baseline="-25000" smtClean="0"/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419475" y="3638550"/>
          <a:ext cx="1119188" cy="431800"/>
        </p:xfrm>
        <a:graphic>
          <a:graphicData uri="http://schemas.openxmlformats.org/presentationml/2006/ole">
            <p:oleObj spid="_x0000_s23554" name="Equation" r:id="rId3" imgW="55872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sp>
        <p:nvSpPr>
          <p:cNvPr id="2458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138988" cy="4354512"/>
          </a:xfrm>
        </p:spPr>
        <p:txBody>
          <a:bodyPr/>
          <a:lstStyle/>
          <a:p>
            <a:r>
              <a:rPr lang="en-GB" sz="2200" smtClean="0"/>
              <a:t>Worked example</a:t>
            </a:r>
          </a:p>
          <a:p>
            <a:pPr lvl="1"/>
            <a:r>
              <a:rPr lang="en-GB" sz="2000" smtClean="0"/>
              <a:t>We will do a worked example on synthetic 2D data</a:t>
            </a:r>
          </a:p>
        </p:txBody>
      </p:sp>
      <p:graphicFrame>
        <p:nvGraphicFramePr>
          <p:cNvPr id="82019" name="Group 99"/>
          <p:cNvGraphicFramePr>
            <a:graphicFrameLocks noGrp="1"/>
          </p:cNvGraphicFramePr>
          <p:nvPr>
            <p:ph sz="quarter" idx="2"/>
          </p:nvPr>
        </p:nvGraphicFramePr>
        <p:xfrm>
          <a:off x="2268538" y="2940050"/>
          <a:ext cx="1582737" cy="3688080"/>
        </p:xfrm>
        <a:graphic>
          <a:graphicData uri="http://schemas.openxmlformats.org/drawingml/2006/table">
            <a:tbl>
              <a:tblPr/>
              <a:tblGrid>
                <a:gridCol w="647700"/>
                <a:gridCol w="935037"/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3.1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578" name="Object 94"/>
          <p:cNvGraphicFramePr>
            <a:graphicFrameLocks noChangeAspect="1"/>
          </p:cNvGraphicFramePr>
          <p:nvPr>
            <p:ph sz="quarter" idx="3"/>
          </p:nvPr>
        </p:nvGraphicFramePr>
        <p:xfrm>
          <a:off x="1546225" y="3792538"/>
          <a:ext cx="576263" cy="304800"/>
        </p:xfrm>
        <a:graphic>
          <a:graphicData uri="http://schemas.openxmlformats.org/presentationml/2006/ole">
            <p:oleObj spid="_x0000_s24578" name="Equation" r:id="rId3" imgW="241200" imgH="126720" progId="Equation.3">
              <p:embed/>
            </p:oleObj>
          </a:graphicData>
        </a:graphic>
      </p:graphicFrame>
      <p:graphicFrame>
        <p:nvGraphicFramePr>
          <p:cNvPr id="24579" name="Object 100"/>
          <p:cNvGraphicFramePr>
            <a:graphicFrameLocks noChangeAspect="1"/>
          </p:cNvGraphicFramePr>
          <p:nvPr/>
        </p:nvGraphicFramePr>
        <p:xfrm>
          <a:off x="4859338" y="3609975"/>
          <a:ext cx="1090612" cy="488950"/>
        </p:xfrm>
        <a:graphic>
          <a:graphicData uri="http://schemas.openxmlformats.org/presentationml/2006/ole">
            <p:oleObj spid="_x0000_s24579" name="Equation" r:id="rId4" imgW="457200" imgH="203040" progId="Equation.3">
              <p:embed/>
            </p:oleObj>
          </a:graphicData>
        </a:graphic>
      </p:graphicFrame>
      <p:graphicFrame>
        <p:nvGraphicFramePr>
          <p:cNvPr id="82021" name="Group 101"/>
          <p:cNvGraphicFramePr>
            <a:graphicFrameLocks noGrp="1"/>
          </p:cNvGraphicFramePr>
          <p:nvPr/>
        </p:nvGraphicFramePr>
        <p:xfrm>
          <a:off x="6013450" y="2940050"/>
          <a:ext cx="1582738" cy="3688080"/>
        </p:xfrm>
        <a:graphic>
          <a:graphicData uri="http://schemas.openxmlformats.org/drawingml/2006/table">
            <a:tbl>
              <a:tblPr/>
              <a:tblGrid>
                <a:gridCol w="647700"/>
                <a:gridCol w="935038"/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-1.31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-1.21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0.49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3924300" y="2060575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1331913" y="3860800"/>
            <a:ext cx="51847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48375" y="3884613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1.5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331913" y="3932238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-1.5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924300" y="5734050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-1.5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067175" y="206057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1.5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4606925" y="33575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1835150" y="54451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4211638" y="27082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4067175" y="36449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5653088" y="27082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4318000" y="30686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4246563" y="419735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2916238" y="47244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3419475" y="418465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2844800" y="515778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5602" name="Object 100"/>
          <p:cNvGraphicFramePr>
            <a:graphicFrameLocks noChangeAspect="1"/>
          </p:cNvGraphicFramePr>
          <p:nvPr/>
        </p:nvGraphicFramePr>
        <p:xfrm>
          <a:off x="6081713" y="2085975"/>
          <a:ext cx="817562" cy="488950"/>
        </p:xfrm>
        <a:graphic>
          <a:graphicData uri="http://schemas.openxmlformats.org/presentationml/2006/ole">
            <p:oleObj spid="_x0000_s25602" name="Equation" r:id="rId3" imgW="34272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In the images of a hand, we want to represent the shape of each hand efficiently to enable us to describe the subtle variations in the shape of each hand</a:t>
            </a:r>
          </a:p>
          <a:p>
            <a:r>
              <a:rPr lang="en-GB" smtClean="0"/>
              <a:t>How?</a:t>
            </a:r>
          </a:p>
          <a:p>
            <a:pPr lvl="1"/>
            <a:r>
              <a:rPr lang="en-GB" smtClean="0"/>
              <a:t>Outline contour?</a:t>
            </a:r>
          </a:p>
          <a:p>
            <a:pPr lvl="2"/>
            <a:r>
              <a:rPr lang="en-GB" smtClean="0"/>
              <a:t>Not that easy to fit and we still have the problem of accurately determining contour descriptors such as B-spline parameters</a:t>
            </a:r>
          </a:p>
          <a:p>
            <a:pPr lvl="1"/>
            <a:r>
              <a:rPr lang="en-GB" smtClean="0"/>
              <a:t>Landmarks?</a:t>
            </a:r>
          </a:p>
          <a:p>
            <a:pPr lvl="2"/>
            <a:r>
              <a:rPr lang="en-GB" smtClean="0"/>
              <a:t>We have a fighting chance of finding suitable landmark points and we can describe discrete points using point distribution models</a:t>
            </a:r>
          </a:p>
          <a:p>
            <a:pPr lvl="3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sp>
        <p:nvSpPr>
          <p:cNvPr id="26630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786688" cy="4389437"/>
          </a:xfrm>
        </p:spPr>
        <p:txBody>
          <a:bodyPr/>
          <a:lstStyle/>
          <a:p>
            <a:r>
              <a:rPr lang="en-GB" sz="2200" smtClean="0"/>
              <a:t>We can compute the covariance matrix of the data</a:t>
            </a:r>
          </a:p>
          <a:p>
            <a:endParaRPr lang="en-GB" sz="2200" smtClean="0"/>
          </a:p>
          <a:p>
            <a:endParaRPr lang="en-GB" sz="2200" smtClean="0"/>
          </a:p>
          <a:p>
            <a:endParaRPr lang="en-GB" sz="2200" smtClean="0"/>
          </a:p>
          <a:p>
            <a:r>
              <a:rPr lang="en-GB" sz="2200" smtClean="0"/>
              <a:t>Next we compute the eigenvectors and eigenvalues</a:t>
            </a:r>
          </a:p>
          <a:p>
            <a:pPr lvl="1"/>
            <a:r>
              <a:rPr lang="en-GB" sz="2000" smtClean="0"/>
              <a:t>For 2D data this is nothing more than solving a quadratic equation</a:t>
            </a:r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733675" y="2536825"/>
          <a:ext cx="3297238" cy="914400"/>
        </p:xfrm>
        <a:graphic>
          <a:graphicData uri="http://schemas.openxmlformats.org/presentationml/2006/ole">
            <p:oleObj spid="_x0000_s26626" name="Equation" r:id="rId3" imgW="1650960" imgH="457200" progId="Equation.3">
              <p:embed/>
            </p:oleObj>
          </a:graphicData>
        </a:graphic>
      </p:graphicFrame>
      <p:graphicFrame>
        <p:nvGraphicFramePr>
          <p:cNvPr id="26627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036888" y="4437063"/>
          <a:ext cx="2541587" cy="914400"/>
        </p:xfrm>
        <a:graphic>
          <a:graphicData uri="http://schemas.openxmlformats.org/presentationml/2006/ole">
            <p:oleObj spid="_x0000_s26627" name="Equation" r:id="rId4" imgW="1269720" imgH="457200" progId="Equation.3">
              <p:embed/>
            </p:oleObj>
          </a:graphicData>
        </a:graphic>
      </p:graphicFrame>
      <p:graphicFrame>
        <p:nvGraphicFramePr>
          <p:cNvPr id="26628" name="Object 8"/>
          <p:cNvGraphicFramePr>
            <a:graphicFrameLocks noChangeAspect="1"/>
          </p:cNvGraphicFramePr>
          <p:nvPr/>
        </p:nvGraphicFramePr>
        <p:xfrm>
          <a:off x="2970213" y="5564188"/>
          <a:ext cx="3325812" cy="914400"/>
        </p:xfrm>
        <a:graphic>
          <a:graphicData uri="http://schemas.openxmlformats.org/presentationml/2006/ole">
            <p:oleObj spid="_x0000_s26628" name="Equation" r:id="rId5" imgW="166356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sp>
        <p:nvSpPr>
          <p:cNvPr id="2765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283450" cy="4389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smtClean="0"/>
              <a:t>We can readily interpret these results in terms of the original data</a:t>
            </a:r>
          </a:p>
          <a:p>
            <a:pPr>
              <a:lnSpc>
                <a:spcPct val="90000"/>
              </a:lnSpc>
            </a:pPr>
            <a:r>
              <a:rPr lang="en-GB" sz="2200" smtClean="0"/>
              <a:t>The two eigenvectors are orthogonal unit vectors :</a:t>
            </a:r>
          </a:p>
          <a:p>
            <a:pPr>
              <a:lnSpc>
                <a:spcPct val="90000"/>
              </a:lnSpc>
            </a:pPr>
            <a:endParaRPr lang="en-GB" sz="2200" smtClean="0"/>
          </a:p>
          <a:p>
            <a:pPr>
              <a:lnSpc>
                <a:spcPct val="90000"/>
              </a:lnSpc>
            </a:pPr>
            <a:endParaRPr lang="en-GB" sz="2200" smtClean="0"/>
          </a:p>
          <a:p>
            <a:pPr>
              <a:lnSpc>
                <a:spcPct val="90000"/>
              </a:lnSpc>
            </a:pPr>
            <a:endParaRPr lang="en-GB" sz="220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GB" sz="2200" smtClean="0"/>
          </a:p>
          <a:p>
            <a:pPr>
              <a:lnSpc>
                <a:spcPct val="90000"/>
              </a:lnSpc>
            </a:pPr>
            <a:endParaRPr lang="en-GB" sz="2200" smtClean="0"/>
          </a:p>
          <a:p>
            <a:pPr>
              <a:lnSpc>
                <a:spcPct val="90000"/>
              </a:lnSpc>
            </a:pPr>
            <a:r>
              <a:rPr lang="en-GB" sz="2200" smtClean="0"/>
              <a:t>In fact, the two eigenvectors are a complete orthogonal subspace for our 2D feature space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Any feature vector is a linear combination of our two eigenvectors</a:t>
            </a:r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922463" y="3106738"/>
          <a:ext cx="4240212" cy="914400"/>
        </p:xfrm>
        <a:graphic>
          <a:graphicData uri="http://schemas.openxmlformats.org/presentationml/2006/ole">
            <p:oleObj spid="_x0000_s27650" name="Equation" r:id="rId3" imgW="2120760" imgH="457200" progId="Equation.3">
              <p:embed/>
            </p:oleObj>
          </a:graphicData>
        </a:graphic>
      </p:graphicFrame>
      <p:graphicFrame>
        <p:nvGraphicFramePr>
          <p:cNvPr id="27651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168525" y="4114800"/>
          <a:ext cx="1979613" cy="508000"/>
        </p:xfrm>
        <a:graphic>
          <a:graphicData uri="http://schemas.openxmlformats.org/presentationml/2006/ole">
            <p:oleObj spid="_x0000_s27651" name="Equation" r:id="rId4" imgW="990360" imgH="253800" progId="Equation.3">
              <p:embed/>
            </p:oleObj>
          </a:graphicData>
        </a:graphic>
      </p:graphicFrame>
      <p:graphicFrame>
        <p:nvGraphicFramePr>
          <p:cNvPr id="27652" name="Object 8"/>
          <p:cNvGraphicFramePr>
            <a:graphicFrameLocks noChangeAspect="1"/>
          </p:cNvGraphicFramePr>
          <p:nvPr/>
        </p:nvGraphicFramePr>
        <p:xfrm>
          <a:off x="4473575" y="4094163"/>
          <a:ext cx="1220788" cy="482600"/>
        </p:xfrm>
        <a:graphic>
          <a:graphicData uri="http://schemas.openxmlformats.org/presentationml/2006/ole">
            <p:oleObj spid="_x0000_s27652" name="Equation" r:id="rId5" imgW="609480" imgH="241200" progId="Equation.3">
              <p:embed/>
            </p:oleObj>
          </a:graphicData>
        </a:graphic>
      </p:graphicFrame>
      <p:graphicFrame>
        <p:nvGraphicFramePr>
          <p:cNvPr id="27653" name="Object 9"/>
          <p:cNvGraphicFramePr>
            <a:graphicFrameLocks noChangeAspect="1"/>
          </p:cNvGraphicFramePr>
          <p:nvPr/>
        </p:nvGraphicFramePr>
        <p:xfrm>
          <a:off x="3322638" y="6130925"/>
          <a:ext cx="1781175" cy="431800"/>
        </p:xfrm>
        <a:graphic>
          <a:graphicData uri="http://schemas.openxmlformats.org/presentationml/2006/ole">
            <p:oleObj spid="_x0000_s27653" name="Equation" r:id="rId6" imgW="88884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sp>
        <p:nvSpPr>
          <p:cNvPr id="2867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643813" cy="4389437"/>
          </a:xfrm>
        </p:spPr>
        <p:txBody>
          <a:bodyPr/>
          <a:lstStyle/>
          <a:p>
            <a:r>
              <a:rPr lang="en-GB" sz="2200" smtClean="0"/>
              <a:t>We can overlay the eigenvector directions on our original plot</a:t>
            </a:r>
          </a:p>
        </p:txBody>
      </p:sp>
      <p:graphicFrame>
        <p:nvGraphicFramePr>
          <p:cNvPr id="28674" name="Object 21"/>
          <p:cNvGraphicFramePr>
            <a:graphicFrameLocks noChangeAspect="1"/>
          </p:cNvGraphicFramePr>
          <p:nvPr>
            <p:ph sz="quarter" idx="2"/>
          </p:nvPr>
        </p:nvGraphicFramePr>
        <p:xfrm>
          <a:off x="2293938" y="2808288"/>
          <a:ext cx="346075" cy="490537"/>
        </p:xfrm>
        <a:graphic>
          <a:graphicData uri="http://schemas.openxmlformats.org/presentationml/2006/ole">
            <p:oleObj spid="_x0000_s28674" name="Equation" r:id="rId3" imgW="152280" imgH="215640" progId="Equation.3">
              <p:embed/>
            </p:oleObj>
          </a:graphicData>
        </a:graphic>
      </p:graphicFrame>
      <p:sp>
        <p:nvSpPr>
          <p:cNvPr id="28678" name="Line 4"/>
          <p:cNvSpPr>
            <a:spLocks noChangeShapeType="1"/>
          </p:cNvSpPr>
          <p:nvPr/>
        </p:nvSpPr>
        <p:spPr bwMode="auto">
          <a:xfrm flipV="1">
            <a:off x="3924300" y="2651125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79" name="Line 5"/>
          <p:cNvSpPr>
            <a:spLocks noChangeShapeType="1"/>
          </p:cNvSpPr>
          <p:nvPr/>
        </p:nvSpPr>
        <p:spPr bwMode="auto">
          <a:xfrm flipV="1">
            <a:off x="1331913" y="4451350"/>
            <a:ext cx="51847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6048375" y="4475163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1.5</a:t>
            </a:r>
          </a:p>
        </p:txBody>
      </p:sp>
      <p:sp>
        <p:nvSpPr>
          <p:cNvPr id="28681" name="Text Box 7"/>
          <p:cNvSpPr txBox="1">
            <a:spLocks noChangeArrowheads="1"/>
          </p:cNvSpPr>
          <p:nvPr/>
        </p:nvSpPr>
        <p:spPr bwMode="auto">
          <a:xfrm>
            <a:off x="1331913" y="4522788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-1.5</a:t>
            </a:r>
          </a:p>
        </p:txBody>
      </p:sp>
      <p:sp>
        <p:nvSpPr>
          <p:cNvPr id="28682" name="Text Box 8"/>
          <p:cNvSpPr txBox="1">
            <a:spLocks noChangeArrowheads="1"/>
          </p:cNvSpPr>
          <p:nvPr/>
        </p:nvSpPr>
        <p:spPr bwMode="auto">
          <a:xfrm>
            <a:off x="3924300" y="6324600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-1.5</a:t>
            </a:r>
          </a:p>
        </p:txBody>
      </p:sp>
      <p:sp>
        <p:nvSpPr>
          <p:cNvPr id="28683" name="Text Box 9"/>
          <p:cNvSpPr txBox="1">
            <a:spLocks noChangeArrowheads="1"/>
          </p:cNvSpPr>
          <p:nvPr/>
        </p:nvSpPr>
        <p:spPr bwMode="auto">
          <a:xfrm>
            <a:off x="4067175" y="265112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1.5</a:t>
            </a:r>
          </a:p>
        </p:txBody>
      </p:sp>
      <p:sp>
        <p:nvSpPr>
          <p:cNvPr id="28684" name="Oval 10"/>
          <p:cNvSpPr>
            <a:spLocks noChangeArrowheads="1"/>
          </p:cNvSpPr>
          <p:nvPr/>
        </p:nvSpPr>
        <p:spPr bwMode="auto">
          <a:xfrm>
            <a:off x="4606925" y="394811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5" name="Oval 11"/>
          <p:cNvSpPr>
            <a:spLocks noChangeArrowheads="1"/>
          </p:cNvSpPr>
          <p:nvPr/>
        </p:nvSpPr>
        <p:spPr bwMode="auto">
          <a:xfrm>
            <a:off x="2044700" y="581977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6" name="Oval 12"/>
          <p:cNvSpPr>
            <a:spLocks noChangeArrowheads="1"/>
          </p:cNvSpPr>
          <p:nvPr/>
        </p:nvSpPr>
        <p:spPr bwMode="auto">
          <a:xfrm>
            <a:off x="4211638" y="329882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7" name="Oval 13"/>
          <p:cNvSpPr>
            <a:spLocks noChangeArrowheads="1"/>
          </p:cNvSpPr>
          <p:nvPr/>
        </p:nvSpPr>
        <p:spPr bwMode="auto">
          <a:xfrm>
            <a:off x="4067175" y="423545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Oval 14"/>
          <p:cNvSpPr>
            <a:spLocks noChangeArrowheads="1"/>
          </p:cNvSpPr>
          <p:nvPr/>
        </p:nvSpPr>
        <p:spPr bwMode="auto">
          <a:xfrm>
            <a:off x="5435600" y="322738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Oval 15"/>
          <p:cNvSpPr>
            <a:spLocks noChangeArrowheads="1"/>
          </p:cNvSpPr>
          <p:nvPr/>
        </p:nvSpPr>
        <p:spPr bwMode="auto">
          <a:xfrm>
            <a:off x="4318000" y="365918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0" name="Oval 16"/>
          <p:cNvSpPr>
            <a:spLocks noChangeArrowheads="1"/>
          </p:cNvSpPr>
          <p:nvPr/>
        </p:nvSpPr>
        <p:spPr bwMode="auto">
          <a:xfrm>
            <a:off x="4246563" y="47879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1" name="Oval 17"/>
          <p:cNvSpPr>
            <a:spLocks noChangeArrowheads="1"/>
          </p:cNvSpPr>
          <p:nvPr/>
        </p:nvSpPr>
        <p:spPr bwMode="auto">
          <a:xfrm>
            <a:off x="2916238" y="531495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2" name="Oval 18"/>
          <p:cNvSpPr>
            <a:spLocks noChangeArrowheads="1"/>
          </p:cNvSpPr>
          <p:nvPr/>
        </p:nvSpPr>
        <p:spPr bwMode="auto">
          <a:xfrm>
            <a:off x="3419475" y="47752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3" name="Oval 19"/>
          <p:cNvSpPr>
            <a:spLocks noChangeArrowheads="1"/>
          </p:cNvSpPr>
          <p:nvPr/>
        </p:nvSpPr>
        <p:spPr bwMode="auto">
          <a:xfrm>
            <a:off x="2844800" y="57483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4" name="Line 20"/>
          <p:cNvSpPr>
            <a:spLocks noChangeShapeType="1"/>
          </p:cNvSpPr>
          <p:nvPr/>
        </p:nvSpPr>
        <p:spPr bwMode="auto">
          <a:xfrm flipH="1">
            <a:off x="2487613" y="4451350"/>
            <a:ext cx="1436687" cy="12731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8675" name="Object 23"/>
          <p:cNvGraphicFramePr>
            <a:graphicFrameLocks noChangeAspect="1"/>
          </p:cNvGraphicFramePr>
          <p:nvPr>
            <p:ph sz="quarter" idx="3"/>
          </p:nvPr>
        </p:nvGraphicFramePr>
        <p:xfrm>
          <a:off x="2278063" y="5575300"/>
          <a:ext cx="358775" cy="469900"/>
        </p:xfrm>
        <a:graphic>
          <a:graphicData uri="http://schemas.openxmlformats.org/presentationml/2006/ole">
            <p:oleObj spid="_x0000_s28675" name="Equation" r:id="rId4" imgW="164880" imgH="215640" progId="Equation.3">
              <p:embed/>
            </p:oleObj>
          </a:graphicData>
        </a:graphic>
      </p:graphicFrame>
      <p:sp>
        <p:nvSpPr>
          <p:cNvPr id="28695" name="Line 25"/>
          <p:cNvSpPr>
            <a:spLocks noChangeShapeType="1"/>
          </p:cNvSpPr>
          <p:nvPr/>
        </p:nvSpPr>
        <p:spPr bwMode="auto">
          <a:xfrm flipH="1" flipV="1">
            <a:off x="2668588" y="3227388"/>
            <a:ext cx="1255712" cy="12239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6" name="Oval 27"/>
          <p:cNvSpPr>
            <a:spLocks noChangeArrowheads="1"/>
          </p:cNvSpPr>
          <p:nvPr/>
        </p:nvSpPr>
        <p:spPr bwMode="auto">
          <a:xfrm rot="-2539166">
            <a:off x="1511300" y="3659188"/>
            <a:ext cx="4824413" cy="1558925"/>
          </a:xfrm>
          <a:prstGeom prst="ellipse">
            <a:avLst/>
          </a:prstGeom>
          <a:noFill/>
          <a:ln w="9525">
            <a:solidFill>
              <a:srgbClr val="CB420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sp>
        <p:nvSpPr>
          <p:cNvPr id="29702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499350" cy="4389437"/>
          </a:xfrm>
        </p:spPr>
        <p:txBody>
          <a:bodyPr/>
          <a:lstStyle/>
          <a:p>
            <a:r>
              <a:rPr lang="en-GB" sz="2200" smtClean="0"/>
              <a:t>The component of each transformed data point is a projection along each direction specified by the eigenvectors</a:t>
            </a:r>
          </a:p>
          <a:p>
            <a:endParaRPr lang="en-GB" sz="2200" smtClean="0"/>
          </a:p>
          <a:p>
            <a:endParaRPr lang="en-GB" sz="2200" smtClean="0"/>
          </a:p>
          <a:p>
            <a:endParaRPr lang="en-GB" sz="2200" smtClean="0"/>
          </a:p>
          <a:p>
            <a:pPr>
              <a:buFont typeface="Wingdings 2" pitchFamily="18" charset="2"/>
              <a:buNone/>
            </a:pPr>
            <a:endParaRPr lang="en-GB" sz="2200" smtClean="0"/>
          </a:p>
          <a:p>
            <a:r>
              <a:rPr lang="en-GB" sz="2200" smtClean="0"/>
              <a:t>For a given data point </a:t>
            </a:r>
            <a:r>
              <a:rPr lang="en-GB" sz="2200" b="1" smtClean="0"/>
              <a:t>x </a:t>
            </a:r>
            <a:r>
              <a:rPr lang="en-GB" sz="2200" smtClean="0"/>
              <a:t>the two parameters </a:t>
            </a:r>
            <a:r>
              <a:rPr lang="en-GB" sz="2200" i="1" smtClean="0"/>
              <a:t>b</a:t>
            </a:r>
            <a:r>
              <a:rPr lang="en-GB" sz="2200" i="1" baseline="-25000" smtClean="0"/>
              <a:t>1</a:t>
            </a:r>
            <a:r>
              <a:rPr lang="en-GB" sz="2200" smtClean="0"/>
              <a:t> and </a:t>
            </a:r>
            <a:r>
              <a:rPr lang="en-GB" sz="2200" i="1" smtClean="0"/>
              <a:t>b</a:t>
            </a:r>
            <a:r>
              <a:rPr lang="en-GB" sz="2200" i="1" baseline="-25000" smtClean="0"/>
              <a:t>2</a:t>
            </a:r>
            <a:r>
              <a:rPr lang="en-GB" sz="2200" i="1" smtClean="0"/>
              <a:t> </a:t>
            </a:r>
            <a:r>
              <a:rPr lang="en-GB" sz="2200" smtClean="0"/>
              <a:t>are known as shape parameters</a:t>
            </a:r>
          </a:p>
          <a:p>
            <a:pPr lvl="1"/>
            <a:r>
              <a:rPr lang="en-GB" sz="2000" smtClean="0"/>
              <a:t>Because the eigenvectors are a complete orthogonal subspace the shape parameters completely determine the original data point</a:t>
            </a:r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868738" y="2860675"/>
          <a:ext cx="1119187" cy="431800"/>
        </p:xfrm>
        <a:graphic>
          <a:graphicData uri="http://schemas.openxmlformats.org/presentationml/2006/ole">
            <p:oleObj spid="_x0000_s29698" name="Equation" r:id="rId3" imgW="558720" imgH="215640" progId="Equation.3">
              <p:embed/>
            </p:oleObj>
          </a:graphicData>
        </a:graphic>
      </p:graphicFrame>
      <p:graphicFrame>
        <p:nvGraphicFramePr>
          <p:cNvPr id="29699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894138" y="3336925"/>
          <a:ext cx="1065212" cy="1014413"/>
        </p:xfrm>
        <a:graphic>
          <a:graphicData uri="http://schemas.openxmlformats.org/presentationml/2006/ole">
            <p:oleObj spid="_x0000_s29699" name="Equation" r:id="rId4" imgW="533160" imgH="507960" progId="Equation.3">
              <p:embed/>
            </p:oleObj>
          </a:graphicData>
        </a:graphic>
      </p:graphicFrame>
      <p:graphicFrame>
        <p:nvGraphicFramePr>
          <p:cNvPr id="29700" name="Object 8"/>
          <p:cNvGraphicFramePr>
            <a:graphicFrameLocks noChangeAspect="1"/>
          </p:cNvGraphicFramePr>
          <p:nvPr/>
        </p:nvGraphicFramePr>
        <p:xfrm>
          <a:off x="3929063" y="6270625"/>
          <a:ext cx="909637" cy="334963"/>
        </p:xfrm>
        <a:graphic>
          <a:graphicData uri="http://schemas.openxmlformats.org/presentationml/2006/ole">
            <p:oleObj spid="_x0000_s29700" name="Equation" r:id="rId5" imgW="48240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graphicFrame>
        <p:nvGraphicFramePr>
          <p:cNvPr id="30722" name="Object 25"/>
          <p:cNvGraphicFramePr>
            <a:graphicFrameLocks noChangeAspect="1"/>
          </p:cNvGraphicFramePr>
          <p:nvPr>
            <p:ph sz="half" idx="1"/>
          </p:nvPr>
        </p:nvGraphicFramePr>
        <p:xfrm>
          <a:off x="2413000" y="4065588"/>
          <a:ext cx="127000" cy="127000"/>
        </p:xfrm>
        <a:graphic>
          <a:graphicData uri="http://schemas.openxmlformats.org/presentationml/2006/ole">
            <p:oleObj spid="_x0000_s30722" name="Equation" r:id="rId3" imgW="126720" imgH="126720" progId="Equation.3">
              <p:embed/>
            </p:oleObj>
          </a:graphicData>
        </a:graphic>
      </p:graphicFrame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2843213" y="2573338"/>
          <a:ext cx="344487" cy="490537"/>
        </p:xfrm>
        <a:graphic>
          <a:graphicData uri="http://schemas.openxmlformats.org/presentationml/2006/ole">
            <p:oleObj spid="_x0000_s30723" name="Equation" r:id="rId4" imgW="152280" imgH="215640" progId="Equation.3">
              <p:embed/>
            </p:oleObj>
          </a:graphicData>
        </a:graphic>
      </p:graphicFrame>
      <p:sp>
        <p:nvSpPr>
          <p:cNvPr id="30728" name="Line 5"/>
          <p:cNvSpPr>
            <a:spLocks noChangeShapeType="1"/>
          </p:cNvSpPr>
          <p:nvPr/>
        </p:nvSpPr>
        <p:spPr bwMode="auto">
          <a:xfrm flipV="1">
            <a:off x="4473575" y="2416175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29" name="Line 6"/>
          <p:cNvSpPr>
            <a:spLocks noChangeShapeType="1"/>
          </p:cNvSpPr>
          <p:nvPr/>
        </p:nvSpPr>
        <p:spPr bwMode="auto">
          <a:xfrm flipV="1">
            <a:off x="1881188" y="4216400"/>
            <a:ext cx="51847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30" name="Text Box 7"/>
          <p:cNvSpPr txBox="1">
            <a:spLocks noChangeArrowheads="1"/>
          </p:cNvSpPr>
          <p:nvPr/>
        </p:nvSpPr>
        <p:spPr bwMode="auto">
          <a:xfrm>
            <a:off x="6597650" y="4240213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1.5</a:t>
            </a:r>
          </a:p>
        </p:txBody>
      </p:sp>
      <p:sp>
        <p:nvSpPr>
          <p:cNvPr id="30731" name="Text Box 8"/>
          <p:cNvSpPr txBox="1">
            <a:spLocks noChangeArrowheads="1"/>
          </p:cNvSpPr>
          <p:nvPr/>
        </p:nvSpPr>
        <p:spPr bwMode="auto">
          <a:xfrm>
            <a:off x="1881188" y="4287838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-1.5</a:t>
            </a:r>
          </a:p>
        </p:txBody>
      </p:sp>
      <p:sp>
        <p:nvSpPr>
          <p:cNvPr id="30732" name="Text Box 9"/>
          <p:cNvSpPr txBox="1">
            <a:spLocks noChangeArrowheads="1"/>
          </p:cNvSpPr>
          <p:nvPr/>
        </p:nvSpPr>
        <p:spPr bwMode="auto">
          <a:xfrm>
            <a:off x="4616450" y="241617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1.5</a:t>
            </a:r>
          </a:p>
        </p:txBody>
      </p:sp>
      <p:sp>
        <p:nvSpPr>
          <p:cNvPr id="30733" name="Oval 10"/>
          <p:cNvSpPr>
            <a:spLocks noChangeArrowheads="1"/>
          </p:cNvSpPr>
          <p:nvPr/>
        </p:nvSpPr>
        <p:spPr bwMode="auto">
          <a:xfrm>
            <a:off x="5156200" y="37131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4" name="Oval 11"/>
          <p:cNvSpPr>
            <a:spLocks noChangeArrowheads="1"/>
          </p:cNvSpPr>
          <p:nvPr/>
        </p:nvSpPr>
        <p:spPr bwMode="auto">
          <a:xfrm>
            <a:off x="2593975" y="55848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5" name="Oval 12"/>
          <p:cNvSpPr>
            <a:spLocks noChangeArrowheads="1"/>
          </p:cNvSpPr>
          <p:nvPr/>
        </p:nvSpPr>
        <p:spPr bwMode="auto">
          <a:xfrm>
            <a:off x="4760913" y="30638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6" name="Oval 13"/>
          <p:cNvSpPr>
            <a:spLocks noChangeArrowheads="1"/>
          </p:cNvSpPr>
          <p:nvPr/>
        </p:nvSpPr>
        <p:spPr bwMode="auto">
          <a:xfrm>
            <a:off x="4616450" y="40005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7" name="Oval 14"/>
          <p:cNvSpPr>
            <a:spLocks noChangeArrowheads="1"/>
          </p:cNvSpPr>
          <p:nvPr/>
        </p:nvSpPr>
        <p:spPr bwMode="auto">
          <a:xfrm>
            <a:off x="5984875" y="29924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8" name="Oval 15"/>
          <p:cNvSpPr>
            <a:spLocks noChangeArrowheads="1"/>
          </p:cNvSpPr>
          <p:nvPr/>
        </p:nvSpPr>
        <p:spPr bwMode="auto">
          <a:xfrm>
            <a:off x="4867275" y="34242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9" name="Oval 16"/>
          <p:cNvSpPr>
            <a:spLocks noChangeArrowheads="1"/>
          </p:cNvSpPr>
          <p:nvPr/>
        </p:nvSpPr>
        <p:spPr bwMode="auto">
          <a:xfrm>
            <a:off x="4795838" y="455295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0" name="Oval 17"/>
          <p:cNvSpPr>
            <a:spLocks noChangeArrowheads="1"/>
          </p:cNvSpPr>
          <p:nvPr/>
        </p:nvSpPr>
        <p:spPr bwMode="auto">
          <a:xfrm>
            <a:off x="3465513" y="50800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1" name="Oval 18"/>
          <p:cNvSpPr>
            <a:spLocks noChangeArrowheads="1"/>
          </p:cNvSpPr>
          <p:nvPr/>
        </p:nvSpPr>
        <p:spPr bwMode="auto">
          <a:xfrm>
            <a:off x="3968750" y="454025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2" name="Oval 19"/>
          <p:cNvSpPr>
            <a:spLocks noChangeArrowheads="1"/>
          </p:cNvSpPr>
          <p:nvPr/>
        </p:nvSpPr>
        <p:spPr bwMode="auto">
          <a:xfrm>
            <a:off x="3394075" y="551338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3" name="Line 20"/>
          <p:cNvSpPr>
            <a:spLocks noChangeShapeType="1"/>
          </p:cNvSpPr>
          <p:nvPr/>
        </p:nvSpPr>
        <p:spPr bwMode="auto">
          <a:xfrm flipH="1">
            <a:off x="3036888" y="4216400"/>
            <a:ext cx="1436687" cy="12731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0724" name="Object 21"/>
          <p:cNvGraphicFramePr>
            <a:graphicFrameLocks noChangeAspect="1"/>
          </p:cNvGraphicFramePr>
          <p:nvPr/>
        </p:nvGraphicFramePr>
        <p:xfrm>
          <a:off x="2706688" y="5186363"/>
          <a:ext cx="360362" cy="469900"/>
        </p:xfrm>
        <a:graphic>
          <a:graphicData uri="http://schemas.openxmlformats.org/presentationml/2006/ole">
            <p:oleObj spid="_x0000_s30724" name="Equation" r:id="rId5" imgW="164880" imgH="215640" progId="Equation.3">
              <p:embed/>
            </p:oleObj>
          </a:graphicData>
        </a:graphic>
      </p:graphicFrame>
      <p:sp>
        <p:nvSpPr>
          <p:cNvPr id="30744" name="Line 22"/>
          <p:cNvSpPr>
            <a:spLocks noChangeShapeType="1"/>
          </p:cNvSpPr>
          <p:nvPr/>
        </p:nvSpPr>
        <p:spPr bwMode="auto">
          <a:xfrm flipH="1" flipV="1">
            <a:off x="3217863" y="2992438"/>
            <a:ext cx="1255712" cy="12239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45" name="Oval 23"/>
          <p:cNvSpPr>
            <a:spLocks noChangeArrowheads="1"/>
          </p:cNvSpPr>
          <p:nvPr/>
        </p:nvSpPr>
        <p:spPr bwMode="auto">
          <a:xfrm rot="-2266096">
            <a:off x="2063750" y="3486150"/>
            <a:ext cx="4824413" cy="1558925"/>
          </a:xfrm>
          <a:prstGeom prst="ellipse">
            <a:avLst/>
          </a:prstGeom>
          <a:noFill/>
          <a:ln w="9525">
            <a:solidFill>
              <a:srgbClr val="CB420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6" name="Line 24"/>
          <p:cNvSpPr>
            <a:spLocks noChangeShapeType="1"/>
          </p:cNvSpPr>
          <p:nvPr/>
        </p:nvSpPr>
        <p:spPr bwMode="auto">
          <a:xfrm flipH="1">
            <a:off x="3394075" y="4216400"/>
            <a:ext cx="107950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H="1" flipV="1">
            <a:off x="3217863" y="5349875"/>
            <a:ext cx="176212" cy="1635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48" name="Line 29"/>
          <p:cNvSpPr>
            <a:spLocks noChangeShapeType="1"/>
          </p:cNvSpPr>
          <p:nvPr/>
        </p:nvSpPr>
        <p:spPr bwMode="auto">
          <a:xfrm flipH="1" flipV="1">
            <a:off x="3132138" y="5429250"/>
            <a:ext cx="261937" cy="2270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49" name="Line 30"/>
          <p:cNvSpPr>
            <a:spLocks noChangeShapeType="1"/>
          </p:cNvSpPr>
          <p:nvPr/>
        </p:nvSpPr>
        <p:spPr bwMode="auto">
          <a:xfrm flipV="1">
            <a:off x="3108325" y="4071938"/>
            <a:ext cx="1222375" cy="11144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0725" name="Object 33"/>
          <p:cNvGraphicFramePr>
            <a:graphicFrameLocks noChangeAspect="1"/>
          </p:cNvGraphicFramePr>
          <p:nvPr/>
        </p:nvGraphicFramePr>
        <p:xfrm>
          <a:off x="3357563" y="4287838"/>
          <a:ext cx="346075" cy="450850"/>
        </p:xfrm>
        <a:graphic>
          <a:graphicData uri="http://schemas.openxmlformats.org/presentationml/2006/ole">
            <p:oleObj spid="_x0000_s30725" name="Equation" r:id="rId6" imgW="164880" imgH="215640" progId="Equation.3">
              <p:embed/>
            </p:oleObj>
          </a:graphicData>
        </a:graphic>
      </p:graphicFrame>
      <p:graphicFrame>
        <p:nvGraphicFramePr>
          <p:cNvPr id="30726" name="Object 34"/>
          <p:cNvGraphicFramePr>
            <a:graphicFrameLocks noChangeAspect="1"/>
          </p:cNvGraphicFramePr>
          <p:nvPr>
            <p:ph sz="half" idx="2"/>
          </p:nvPr>
        </p:nvGraphicFramePr>
        <p:xfrm>
          <a:off x="3082925" y="5489575"/>
          <a:ext cx="284163" cy="439738"/>
        </p:xfrm>
        <a:graphic>
          <a:graphicData uri="http://schemas.openxmlformats.org/presentationml/2006/ole">
            <p:oleObj spid="_x0000_s30726" name="Equation" r:id="rId7" imgW="13968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sp>
        <p:nvSpPr>
          <p:cNvPr id="31748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570788" cy="4389437"/>
          </a:xfrm>
        </p:spPr>
        <p:txBody>
          <a:bodyPr/>
          <a:lstStyle/>
          <a:p>
            <a:r>
              <a:rPr lang="en-GB" sz="2200" smtClean="0"/>
              <a:t>We have seen that the covariance matrix of the transformed data vectors </a:t>
            </a:r>
            <a:r>
              <a:rPr lang="en-GB" sz="2200" b="1" smtClean="0"/>
              <a:t>b</a:t>
            </a:r>
            <a:r>
              <a:rPr lang="en-GB" sz="2200" smtClean="0"/>
              <a:t> is  diagonal matrix with diagonal elements equal to the eigenvalues of </a:t>
            </a:r>
            <a:r>
              <a:rPr lang="en-GB" sz="2200" b="1" smtClean="0"/>
              <a:t>C</a:t>
            </a:r>
            <a:r>
              <a:rPr lang="en-GB" sz="1800" b="1" baseline="-25000" smtClean="0"/>
              <a:t>x</a:t>
            </a:r>
          </a:p>
          <a:p>
            <a:pPr lvl="1"/>
            <a:r>
              <a:rPr lang="en-GB" sz="2000" smtClean="0"/>
              <a:t>These eigenvalues are the variances of each component </a:t>
            </a:r>
            <a:r>
              <a:rPr lang="en-GB" sz="2000" i="1" smtClean="0"/>
              <a:t>b</a:t>
            </a:r>
            <a:r>
              <a:rPr lang="en-GB" sz="2000" i="1" baseline="-25000" smtClean="0"/>
              <a:t>1</a:t>
            </a:r>
            <a:r>
              <a:rPr lang="en-GB" sz="2000" smtClean="0"/>
              <a:t> and </a:t>
            </a:r>
            <a:r>
              <a:rPr lang="en-GB" sz="2000" i="1" smtClean="0"/>
              <a:t>b</a:t>
            </a:r>
            <a:r>
              <a:rPr lang="en-GB" sz="2000" i="1" baseline="-25000" smtClean="0"/>
              <a:t>2</a:t>
            </a:r>
            <a:r>
              <a:rPr lang="en-GB" sz="2000" i="1" smtClean="0"/>
              <a:t> </a:t>
            </a:r>
            <a:r>
              <a:rPr lang="en-GB" sz="2000" smtClean="0"/>
              <a:t> </a:t>
            </a:r>
          </a:p>
          <a:p>
            <a:pPr lvl="1"/>
            <a:endParaRPr lang="en-GB" sz="2000" smtClean="0"/>
          </a:p>
          <a:p>
            <a:pPr lvl="1"/>
            <a:endParaRPr lang="en-GB" sz="2000" smtClean="0"/>
          </a:p>
          <a:p>
            <a:pPr lvl="1"/>
            <a:endParaRPr lang="en-GB" sz="2000" smtClean="0"/>
          </a:p>
          <a:p>
            <a:pPr lvl="1"/>
            <a:endParaRPr lang="en-GB" sz="2000" smtClean="0"/>
          </a:p>
          <a:p>
            <a:pPr lvl="1"/>
            <a:r>
              <a:rPr lang="en-GB" sz="2000" smtClean="0"/>
              <a:t>The variances define the spread of the transformed data vectors along the coordinate axes defined by the eigenvectors</a:t>
            </a:r>
          </a:p>
          <a:p>
            <a:pPr lvl="2"/>
            <a:r>
              <a:rPr lang="en-GB" sz="1900" smtClean="0"/>
              <a:t>In our example, </a:t>
            </a:r>
            <a:r>
              <a:rPr lang="el-GR" sz="1900" smtClean="0"/>
              <a:t>λ</a:t>
            </a:r>
            <a:r>
              <a:rPr lang="en-GB" sz="1900" baseline="-25000" smtClean="0"/>
              <a:t>1</a:t>
            </a:r>
            <a:r>
              <a:rPr lang="en-GB" sz="1900" smtClean="0"/>
              <a:t>&lt; </a:t>
            </a:r>
            <a:r>
              <a:rPr lang="el-GR" sz="1900" smtClean="0"/>
              <a:t>λ</a:t>
            </a:r>
            <a:r>
              <a:rPr lang="en-GB" sz="1900" baseline="-25000" smtClean="0"/>
              <a:t>2</a:t>
            </a:r>
            <a:r>
              <a:rPr lang="en-GB" sz="1900" smtClean="0"/>
              <a:t> telling us that the data is more spread along the  </a:t>
            </a:r>
            <a:r>
              <a:rPr lang="en-GB" sz="1900" b="1" smtClean="0"/>
              <a:t>e</a:t>
            </a:r>
            <a:r>
              <a:rPr lang="en-GB" sz="1900" baseline="-25000" smtClean="0"/>
              <a:t>2</a:t>
            </a:r>
            <a:r>
              <a:rPr lang="en-GB" sz="1900" smtClean="0"/>
              <a:t> axis</a:t>
            </a:r>
            <a:endParaRPr lang="el-GR" sz="1900" smtClean="0"/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544763" y="3859213"/>
          <a:ext cx="3959225" cy="1016000"/>
        </p:xfrm>
        <a:graphic>
          <a:graphicData uri="http://schemas.openxmlformats.org/presentationml/2006/ole">
            <p:oleObj spid="_x0000_s31746" name="Equation" r:id="rId3" imgW="198108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Principal component analysis</a:t>
            </a:r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2413000" y="4065588"/>
          <a:ext cx="127000" cy="127000"/>
        </p:xfrm>
        <a:graphic>
          <a:graphicData uri="http://schemas.openxmlformats.org/presentationml/2006/ole">
            <p:oleObj spid="_x0000_s32770" name="Equation" r:id="rId3" imgW="126720" imgH="126720" progId="Equation.3">
              <p:embed/>
            </p:oleObj>
          </a:graphicData>
        </a:graphic>
      </p:graphicFrame>
      <p:graphicFrame>
        <p:nvGraphicFramePr>
          <p:cNvPr id="32771" name="Object 5"/>
          <p:cNvGraphicFramePr>
            <a:graphicFrameLocks noChangeAspect="1"/>
          </p:cNvGraphicFramePr>
          <p:nvPr/>
        </p:nvGraphicFramePr>
        <p:xfrm>
          <a:off x="2843213" y="2573338"/>
          <a:ext cx="344487" cy="490537"/>
        </p:xfrm>
        <a:graphic>
          <a:graphicData uri="http://schemas.openxmlformats.org/presentationml/2006/ole">
            <p:oleObj spid="_x0000_s32771" name="Equation" r:id="rId4" imgW="152280" imgH="215640" progId="Equation.3">
              <p:embed/>
            </p:oleObj>
          </a:graphicData>
        </a:graphic>
      </p:graphicFrame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4473575" y="2416175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1881188" y="4216400"/>
            <a:ext cx="51847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597650" y="4240213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1.5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881188" y="4287838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-1.5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616450" y="241617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1.5</a:t>
            </a: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5156200" y="37131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2593975" y="55848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4760913" y="30638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4616450" y="40005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5984875" y="29924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4867275" y="34242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4795838" y="455295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3465513" y="50800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3968750" y="454025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3394075" y="551338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>
            <a:off x="3036888" y="4216400"/>
            <a:ext cx="1436687" cy="12731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2772" name="Object 22"/>
          <p:cNvGraphicFramePr>
            <a:graphicFrameLocks noChangeAspect="1"/>
          </p:cNvGraphicFramePr>
          <p:nvPr/>
        </p:nvGraphicFramePr>
        <p:xfrm>
          <a:off x="2706688" y="5186363"/>
          <a:ext cx="360362" cy="469900"/>
        </p:xfrm>
        <a:graphic>
          <a:graphicData uri="http://schemas.openxmlformats.org/presentationml/2006/ole">
            <p:oleObj spid="_x0000_s32772" name="Equation" r:id="rId5" imgW="164880" imgH="215640" progId="Equation.3">
              <p:embed/>
            </p:oleObj>
          </a:graphicData>
        </a:graphic>
      </p:graphicFrame>
      <p:sp>
        <p:nvSpPr>
          <p:cNvPr id="32790" name="Line 23"/>
          <p:cNvSpPr>
            <a:spLocks noChangeShapeType="1"/>
          </p:cNvSpPr>
          <p:nvPr/>
        </p:nvSpPr>
        <p:spPr bwMode="auto">
          <a:xfrm flipH="1" flipV="1">
            <a:off x="3217863" y="2992438"/>
            <a:ext cx="1255712" cy="12239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91" name="Oval 24"/>
          <p:cNvSpPr>
            <a:spLocks noChangeArrowheads="1"/>
          </p:cNvSpPr>
          <p:nvPr/>
        </p:nvSpPr>
        <p:spPr bwMode="auto">
          <a:xfrm rot="-2294008">
            <a:off x="2063750" y="3486150"/>
            <a:ext cx="4824413" cy="1558925"/>
          </a:xfrm>
          <a:prstGeom prst="ellipse">
            <a:avLst/>
          </a:prstGeom>
          <a:noFill/>
          <a:ln w="9525">
            <a:solidFill>
              <a:srgbClr val="CB420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2" name="Text Box 31"/>
          <p:cNvSpPr txBox="1">
            <a:spLocks noChangeArrowheads="1"/>
          </p:cNvSpPr>
          <p:nvPr/>
        </p:nvSpPr>
        <p:spPr bwMode="auto">
          <a:xfrm>
            <a:off x="1693863" y="3135313"/>
            <a:ext cx="18430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i="0"/>
              <a:t>Spread in this direction related to </a:t>
            </a:r>
            <a:r>
              <a:rPr lang="el-GR" sz="1400" i="0">
                <a:cs typeface="Tahoma" pitchFamily="34" charset="0"/>
              </a:rPr>
              <a:t>λ</a:t>
            </a:r>
            <a:r>
              <a:rPr lang="en-GB" sz="1400" i="0" baseline="-25000">
                <a:cs typeface="Tahoma" pitchFamily="34" charset="0"/>
              </a:rPr>
              <a:t>1</a:t>
            </a:r>
            <a:endParaRPr lang="el-GR" sz="1400" i="0">
              <a:cs typeface="Tahoma" pitchFamily="34" charset="0"/>
            </a:endParaRPr>
          </a:p>
        </p:txBody>
      </p:sp>
      <p:sp>
        <p:nvSpPr>
          <p:cNvPr id="32793" name="Text Box 59"/>
          <p:cNvSpPr txBox="1">
            <a:spLocks noChangeArrowheads="1"/>
          </p:cNvSpPr>
          <p:nvPr/>
        </p:nvSpPr>
        <p:spPr bwMode="auto">
          <a:xfrm>
            <a:off x="3765550" y="4854575"/>
            <a:ext cx="18430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i="0"/>
              <a:t>Spread in this direction related to </a:t>
            </a:r>
            <a:r>
              <a:rPr lang="el-GR" sz="1400" i="0">
                <a:cs typeface="Tahoma" pitchFamily="34" charset="0"/>
              </a:rPr>
              <a:t>λ</a:t>
            </a:r>
            <a:r>
              <a:rPr lang="en-GB" sz="1400" i="0" baseline="-25000">
                <a:cs typeface="Tahoma" pitchFamily="34" charset="0"/>
              </a:rPr>
              <a:t>2</a:t>
            </a:r>
            <a:endParaRPr lang="el-GR" sz="1400" i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We can use PCA to represent a shape (represented by a landmark pointset)</a:t>
            </a:r>
          </a:p>
          <a:p>
            <a:pPr>
              <a:lnSpc>
                <a:spcPct val="90000"/>
              </a:lnSpc>
            </a:pPr>
            <a:r>
              <a:rPr lang="en-GB" smtClean="0"/>
              <a:t>We are going to represent shape </a:t>
            </a:r>
            <a:r>
              <a:rPr lang="en-GB" i="1" smtClean="0"/>
              <a:t>features</a:t>
            </a:r>
            <a:r>
              <a:rPr lang="en-GB" smtClean="0"/>
              <a:t> as the projection of the zero-centred data vector on the subspaces spanned by the eigenvectors of the covariance matrix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As we will see, a key point is that we can rank the importance of each feature in terms of the size of the corresponding eigenvalue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This is the same as the variation of the data in each of the directions in multidimensional feature space represented by each eigenvector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sp>
        <p:nvSpPr>
          <p:cNvPr id="33798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715250" cy="4733925"/>
          </a:xfrm>
        </p:spPr>
        <p:txBody>
          <a:bodyPr/>
          <a:lstStyle/>
          <a:p>
            <a:r>
              <a:rPr lang="en-GB" sz="2000" smtClean="0"/>
              <a:t>Assume we have a landmark pointset </a:t>
            </a:r>
            <a:r>
              <a:rPr lang="en-GB" sz="2000" b="1" smtClean="0"/>
              <a:t>x </a:t>
            </a:r>
          </a:p>
          <a:p>
            <a:pPr lvl="1"/>
            <a:r>
              <a:rPr lang="en-GB" sz="1800" smtClean="0"/>
              <a:t>We can apply our eigenvector transformation on zero centred data </a:t>
            </a:r>
          </a:p>
          <a:p>
            <a:pPr lvl="1"/>
            <a:endParaRPr lang="en-GB" sz="1800" smtClean="0"/>
          </a:p>
          <a:p>
            <a:pPr lvl="1"/>
            <a:endParaRPr lang="en-GB" sz="1800" smtClean="0"/>
          </a:p>
          <a:p>
            <a:pPr lvl="1"/>
            <a:r>
              <a:rPr lang="en-GB" sz="1800" smtClean="0"/>
              <a:t>We can easily solve this for </a:t>
            </a:r>
            <a:r>
              <a:rPr lang="en-GB" sz="1800" b="1" smtClean="0"/>
              <a:t>x</a:t>
            </a:r>
            <a:r>
              <a:rPr lang="en-GB" sz="1800" smtClean="0"/>
              <a:t> since </a:t>
            </a:r>
            <a:r>
              <a:rPr lang="el-GR" sz="1800" b="1" smtClean="0"/>
              <a:t>Φ</a:t>
            </a:r>
            <a:r>
              <a:rPr lang="en-GB" sz="1800" b="1" smtClean="0"/>
              <a:t> </a:t>
            </a:r>
            <a:r>
              <a:rPr lang="en-GB" sz="1800" smtClean="0"/>
              <a:t>is an orthogonal matrix</a:t>
            </a:r>
          </a:p>
          <a:p>
            <a:pPr lvl="1"/>
            <a:endParaRPr lang="en-GB" sz="1800" smtClean="0"/>
          </a:p>
          <a:p>
            <a:pPr lvl="1"/>
            <a:endParaRPr lang="en-GB" sz="1800" smtClean="0"/>
          </a:p>
          <a:p>
            <a:pPr lvl="1"/>
            <a:r>
              <a:rPr lang="en-GB" sz="1800" smtClean="0"/>
              <a:t>We can rewrite this equation in terms of the individual eigenvectors</a:t>
            </a:r>
          </a:p>
          <a:p>
            <a:pPr lvl="1"/>
            <a:endParaRPr lang="en-GB" sz="1800" smtClean="0"/>
          </a:p>
          <a:p>
            <a:pPr lvl="1"/>
            <a:endParaRPr lang="en-GB" sz="1800" smtClean="0"/>
          </a:p>
          <a:p>
            <a:pPr lvl="1"/>
            <a:endParaRPr lang="en-GB" sz="1800" smtClean="0"/>
          </a:p>
          <a:p>
            <a:pPr lvl="1"/>
            <a:r>
              <a:rPr lang="en-GB" sz="1800" smtClean="0"/>
              <a:t>The set of </a:t>
            </a:r>
            <a:r>
              <a:rPr lang="en-GB" sz="1800" i="1" smtClean="0"/>
              <a:t>b</a:t>
            </a:r>
            <a:r>
              <a:rPr lang="en-GB" sz="1800" i="1" baseline="-25000" smtClean="0"/>
              <a:t>i</a:t>
            </a:r>
            <a:r>
              <a:rPr lang="en-GB" sz="1800" i="1" smtClean="0"/>
              <a:t>’s</a:t>
            </a:r>
            <a:r>
              <a:rPr lang="en-GB" sz="1800" smtClean="0"/>
              <a:t>  across all of the pointsets in the database represents the </a:t>
            </a:r>
            <a:r>
              <a:rPr lang="en-GB" sz="1800" i="1" smtClean="0"/>
              <a:t>i</a:t>
            </a:r>
            <a:r>
              <a:rPr lang="en-GB" sz="1800" i="1" baseline="30000" smtClean="0"/>
              <a:t>th</a:t>
            </a:r>
            <a:r>
              <a:rPr lang="en-GB" sz="1800" smtClean="0"/>
              <a:t> </a:t>
            </a:r>
            <a:r>
              <a:rPr lang="en-GB" sz="1800" i="1" smtClean="0"/>
              <a:t>mode</a:t>
            </a:r>
            <a:r>
              <a:rPr lang="en-GB" sz="1800" smtClean="0"/>
              <a:t> </a:t>
            </a:r>
            <a:r>
              <a:rPr lang="en-GB" sz="1800" i="1" smtClean="0"/>
              <a:t>of variation</a:t>
            </a:r>
            <a:r>
              <a:rPr lang="en-GB" sz="1800" smtClean="0"/>
              <a:t> of the original data</a:t>
            </a:r>
          </a:p>
          <a:p>
            <a:pPr lvl="2"/>
            <a:r>
              <a:rPr lang="en-GB" sz="1800" smtClean="0"/>
              <a:t>Its essentially the variation in the transformed data along the </a:t>
            </a:r>
            <a:r>
              <a:rPr lang="en-GB" sz="1800" b="1" smtClean="0"/>
              <a:t>e</a:t>
            </a:r>
            <a:r>
              <a:rPr lang="en-GB" sz="1800" i="1" baseline="-25000" smtClean="0"/>
              <a:t>i</a:t>
            </a:r>
            <a:r>
              <a:rPr lang="en-GB" sz="1800" smtClean="0"/>
              <a:t> axis</a:t>
            </a:r>
            <a:endParaRPr lang="el-GR" sz="1800" smtClean="0"/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300413" y="2746375"/>
          <a:ext cx="1778000" cy="482600"/>
        </p:xfrm>
        <a:graphic>
          <a:graphicData uri="http://schemas.openxmlformats.org/presentationml/2006/ole">
            <p:oleObj spid="_x0000_s33794" name="Equation" r:id="rId3" imgW="888840" imgH="241200" progId="Equation.3">
              <p:embed/>
            </p:oleObj>
          </a:graphicData>
        </a:graphic>
      </p:graphicFrame>
      <p:graphicFrame>
        <p:nvGraphicFramePr>
          <p:cNvPr id="33795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255963" y="3733800"/>
          <a:ext cx="1389062" cy="431800"/>
        </p:xfrm>
        <a:graphic>
          <a:graphicData uri="http://schemas.openxmlformats.org/presentationml/2006/ole">
            <p:oleObj spid="_x0000_s33795" name="Equation" r:id="rId4" imgW="698400" imgH="215640" progId="Equation.3">
              <p:embed/>
            </p:oleObj>
          </a:graphicData>
        </a:graphic>
      </p:graphicFrame>
      <p:graphicFrame>
        <p:nvGraphicFramePr>
          <p:cNvPr id="33796" name="Object 9"/>
          <p:cNvGraphicFramePr>
            <a:graphicFrameLocks noChangeAspect="1"/>
          </p:cNvGraphicFramePr>
          <p:nvPr/>
        </p:nvGraphicFramePr>
        <p:xfrm>
          <a:off x="3162300" y="4660900"/>
          <a:ext cx="1781175" cy="863600"/>
        </p:xfrm>
        <a:graphic>
          <a:graphicData uri="http://schemas.openxmlformats.org/presentationml/2006/ole">
            <p:oleObj spid="_x0000_s33796" name="Equation" r:id="rId5" imgW="88884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sp>
        <p:nvSpPr>
          <p:cNvPr id="34820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6994525" cy="4389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smtClean="0"/>
              <a:t>For </a:t>
            </a:r>
            <a:r>
              <a:rPr lang="en-GB" sz="2200" i="1" smtClean="0"/>
              <a:t>n</a:t>
            </a:r>
            <a:r>
              <a:rPr lang="en-GB" sz="2200" smtClean="0"/>
              <a:t> dimensional data, there are </a:t>
            </a:r>
            <a:r>
              <a:rPr lang="en-GB" sz="2200" i="1" smtClean="0"/>
              <a:t>n</a:t>
            </a:r>
            <a:r>
              <a:rPr lang="en-GB" sz="2200" smtClean="0"/>
              <a:t> modes of variation equivalent to the</a:t>
            </a:r>
            <a:r>
              <a:rPr lang="en-GB" sz="2200" i="1" smtClean="0"/>
              <a:t> n </a:t>
            </a:r>
            <a:r>
              <a:rPr lang="en-GB" sz="2200" smtClean="0"/>
              <a:t>eigenvectors of the covariance matrix</a:t>
            </a:r>
          </a:p>
          <a:p>
            <a:pPr>
              <a:lnSpc>
                <a:spcPct val="90000"/>
              </a:lnSpc>
            </a:pPr>
            <a:r>
              <a:rPr lang="en-GB" sz="2200" smtClean="0"/>
              <a:t>A key question is whether we can accurately represent our data by </a:t>
            </a:r>
            <a:r>
              <a:rPr lang="en-GB" sz="2200" i="1" smtClean="0"/>
              <a:t>m</a:t>
            </a:r>
            <a:r>
              <a:rPr lang="en-GB" sz="2200" smtClean="0"/>
              <a:t>&lt;</a:t>
            </a:r>
            <a:r>
              <a:rPr lang="en-GB" sz="2200" i="1" smtClean="0"/>
              <a:t>n</a:t>
            </a:r>
            <a:r>
              <a:rPr lang="en-GB" sz="2200" smtClean="0"/>
              <a:t> modes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In other words, how accurate is the following approximation?</a:t>
            </a:r>
          </a:p>
          <a:p>
            <a:pPr lvl="1">
              <a:lnSpc>
                <a:spcPct val="90000"/>
              </a:lnSpc>
            </a:pPr>
            <a:endParaRPr lang="en-GB" sz="2000" smtClean="0"/>
          </a:p>
          <a:p>
            <a:pPr lvl="1">
              <a:lnSpc>
                <a:spcPct val="90000"/>
              </a:lnSpc>
            </a:pPr>
            <a:endParaRPr lang="en-GB" sz="2000" smtClean="0"/>
          </a:p>
          <a:p>
            <a:pPr lvl="1">
              <a:lnSpc>
                <a:spcPct val="90000"/>
              </a:lnSpc>
            </a:pPr>
            <a:r>
              <a:rPr lang="en-GB" sz="2000" smtClean="0"/>
              <a:t>Also, how do we determine the best modes of variation in our approximation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This will allow us to represent our data with a feature vector of </a:t>
            </a:r>
            <a:r>
              <a:rPr lang="en-GB" sz="2000" i="1" smtClean="0"/>
              <a:t>m</a:t>
            </a:r>
            <a:r>
              <a:rPr lang="en-GB" sz="2000" smtClean="0"/>
              <a:t> components which faithfully represents the original dataset</a:t>
            </a:r>
          </a:p>
          <a:p>
            <a:pPr>
              <a:lnSpc>
                <a:spcPct val="90000"/>
              </a:lnSpc>
            </a:pPr>
            <a:endParaRPr lang="en-GB" sz="2200" smtClean="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927350" y="4051300"/>
          <a:ext cx="1770063" cy="860425"/>
        </p:xfrm>
        <a:graphic>
          <a:graphicData uri="http://schemas.openxmlformats.org/presentationml/2006/ole">
            <p:oleObj spid="_x0000_s34818" name="Equation" r:id="rId3" imgW="88884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Introduction</a:t>
            </a:r>
            <a:endParaRPr lang="en-US" dirty="0"/>
          </a:p>
        </p:txBody>
      </p:sp>
      <p:pic>
        <p:nvPicPr>
          <p:cNvPr id="62467" name="Picture 3" descr="0000_landmark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0002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sp>
        <p:nvSpPr>
          <p:cNvPr id="3584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799388" cy="4389437"/>
          </a:xfrm>
        </p:spPr>
        <p:txBody>
          <a:bodyPr/>
          <a:lstStyle/>
          <a:p>
            <a:r>
              <a:rPr lang="en-GB" sz="2200" smtClean="0"/>
              <a:t>If </a:t>
            </a:r>
            <a:r>
              <a:rPr lang="en-GB" sz="2200" i="1" smtClean="0"/>
              <a:t>m=0</a:t>
            </a:r>
            <a:r>
              <a:rPr lang="en-GB" sz="2200" smtClean="0"/>
              <a:t>, it is easy to work out the error</a:t>
            </a:r>
          </a:p>
          <a:p>
            <a:pPr lvl="1"/>
            <a:r>
              <a:rPr lang="en-GB" sz="2000" smtClean="0"/>
              <a:t>We are assuming a database of </a:t>
            </a:r>
            <a:r>
              <a:rPr lang="en-GB" sz="2000" i="1" smtClean="0"/>
              <a:t>S</a:t>
            </a:r>
            <a:r>
              <a:rPr lang="en-GB" sz="2000" smtClean="0"/>
              <a:t> pointsets and we work out the average error over all of these pointsets</a:t>
            </a:r>
          </a:p>
          <a:p>
            <a:pPr lvl="1"/>
            <a:r>
              <a:rPr lang="en-GB" sz="2000" smtClean="0"/>
              <a:t>If </a:t>
            </a:r>
            <a:r>
              <a:rPr lang="en-GB" sz="2000" i="1" smtClean="0"/>
              <a:t>m=0 </a:t>
            </a:r>
            <a:r>
              <a:rPr lang="en-GB" sz="2000" smtClean="0"/>
              <a:t>we are representing all pointsets by the mean pointset</a:t>
            </a:r>
          </a:p>
          <a:p>
            <a:pPr lvl="1"/>
            <a:endParaRPr lang="en-GB" sz="2000" smtClean="0"/>
          </a:p>
          <a:p>
            <a:pPr lvl="2">
              <a:buFont typeface="Wingdings 2" pitchFamily="18" charset="2"/>
              <a:buNone/>
            </a:pPr>
            <a:endParaRPr lang="en-GB" sz="1900" smtClean="0"/>
          </a:p>
          <a:p>
            <a:pPr lvl="2"/>
            <a:r>
              <a:rPr lang="en-GB" sz="1900" smtClean="0"/>
              <a:t>The error becomes :</a:t>
            </a:r>
          </a:p>
          <a:p>
            <a:pPr lvl="1"/>
            <a:endParaRPr lang="en-GB" sz="2000" smtClean="0"/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565525" y="3429000"/>
          <a:ext cx="860425" cy="506413"/>
        </p:xfrm>
        <a:graphic>
          <a:graphicData uri="http://schemas.openxmlformats.org/presentationml/2006/ole">
            <p:oleObj spid="_x0000_s35842" name="Equation" r:id="rId3" imgW="431640" imgH="253800" progId="Equation.3">
              <p:embed/>
            </p:oleObj>
          </a:graphicData>
        </a:graphic>
      </p:graphicFrame>
      <p:graphicFrame>
        <p:nvGraphicFramePr>
          <p:cNvPr id="35843" name="Object 6"/>
          <p:cNvGraphicFramePr>
            <a:graphicFrameLocks noChangeAspect="1"/>
          </p:cNvGraphicFramePr>
          <p:nvPr/>
        </p:nvGraphicFramePr>
        <p:xfrm>
          <a:off x="3340100" y="4456113"/>
          <a:ext cx="3295650" cy="2230437"/>
        </p:xfrm>
        <a:graphic>
          <a:graphicData uri="http://schemas.openxmlformats.org/presentationml/2006/ole">
            <p:oleObj spid="_x0000_s35843" name="Equation" r:id="rId4" imgW="1650960" imgH="1117440" progId="Equation.3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sp>
        <p:nvSpPr>
          <p:cNvPr id="3687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067550" cy="4389437"/>
          </a:xfrm>
        </p:spPr>
        <p:txBody>
          <a:bodyPr/>
          <a:lstStyle/>
          <a:p>
            <a:r>
              <a:rPr lang="en-GB" sz="2200" smtClean="0"/>
              <a:t>Let’s assume we add a single mode </a:t>
            </a:r>
            <a:r>
              <a:rPr lang="en-GB" sz="2200" i="1" smtClean="0"/>
              <a:t>i </a:t>
            </a:r>
            <a:r>
              <a:rPr lang="en-GB" sz="2200" smtClean="0"/>
              <a:t>to our data so </a:t>
            </a:r>
            <a:r>
              <a:rPr lang="en-GB" sz="2200" i="1" smtClean="0"/>
              <a:t>m=</a:t>
            </a:r>
            <a:r>
              <a:rPr lang="en-GB" sz="2200" smtClean="0"/>
              <a:t>1</a:t>
            </a:r>
          </a:p>
          <a:p>
            <a:endParaRPr lang="en-GB" sz="2200" smtClean="0"/>
          </a:p>
          <a:p>
            <a:pPr lvl="1"/>
            <a:r>
              <a:rPr lang="en-GB" sz="2000" smtClean="0"/>
              <a:t>The error becomes :</a:t>
            </a:r>
          </a:p>
          <a:p>
            <a:pPr lvl="1"/>
            <a:endParaRPr lang="en-GB" sz="2000" smtClean="0"/>
          </a:p>
          <a:p>
            <a:pPr lvl="1"/>
            <a:endParaRPr lang="en-GB" sz="2000" smtClean="0"/>
          </a:p>
          <a:p>
            <a:pPr lvl="1"/>
            <a:r>
              <a:rPr lang="en-GB" sz="2000" smtClean="0"/>
              <a:t>After some tedious manipulation, the result is :</a:t>
            </a:r>
          </a:p>
          <a:p>
            <a:pPr lvl="1"/>
            <a:endParaRPr lang="en-GB" sz="2000" smtClean="0"/>
          </a:p>
          <a:p>
            <a:pPr lvl="1">
              <a:buFont typeface="Wingdings 2" pitchFamily="18" charset="2"/>
              <a:buNone/>
            </a:pPr>
            <a:endParaRPr lang="en-GB" sz="2000" smtClean="0"/>
          </a:p>
          <a:p>
            <a:pPr lvl="1"/>
            <a:r>
              <a:rPr lang="en-GB" sz="2000" smtClean="0"/>
              <a:t>Remembering that the shape parameters </a:t>
            </a:r>
            <a:r>
              <a:rPr lang="en-GB" sz="2000" b="1" smtClean="0"/>
              <a:t>b</a:t>
            </a:r>
            <a:r>
              <a:rPr lang="en-GB" sz="2000" smtClean="0"/>
              <a:t> have a mean of zero, the final and intuitive result is :</a:t>
            </a:r>
          </a:p>
          <a:p>
            <a:endParaRPr lang="en-GB" sz="2200" smtClean="0"/>
          </a:p>
          <a:p>
            <a:endParaRPr lang="en-GB" sz="2200" smtClean="0"/>
          </a:p>
          <a:p>
            <a:endParaRPr lang="en-GB" sz="2200" smtClean="0"/>
          </a:p>
        </p:txBody>
      </p:sp>
      <p:graphicFrame>
        <p:nvGraphicFramePr>
          <p:cNvPr id="3686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508375" y="2301875"/>
          <a:ext cx="1371600" cy="508000"/>
        </p:xfrm>
        <a:graphic>
          <a:graphicData uri="http://schemas.openxmlformats.org/presentationml/2006/ole">
            <p:oleObj spid="_x0000_s36866" name="Equation" r:id="rId3" imgW="685800" imgH="253800" progId="Equation.3">
              <p:embed/>
            </p:oleObj>
          </a:graphicData>
        </a:graphic>
      </p:graphicFrame>
      <p:graphicFrame>
        <p:nvGraphicFramePr>
          <p:cNvPr id="36867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543175" y="3081338"/>
          <a:ext cx="4267200" cy="811212"/>
        </p:xfrm>
        <a:graphic>
          <a:graphicData uri="http://schemas.openxmlformats.org/presentationml/2006/ole">
            <p:oleObj spid="_x0000_s36867" name="Equation" r:id="rId4" imgW="2273040" imgH="431640" progId="Equation.3">
              <p:embed/>
            </p:oleObj>
          </a:graphicData>
        </a:graphic>
      </p:graphicFrame>
      <p:graphicFrame>
        <p:nvGraphicFramePr>
          <p:cNvPr id="36868" name="Object 8"/>
          <p:cNvGraphicFramePr>
            <a:graphicFrameLocks noChangeAspect="1"/>
          </p:cNvGraphicFramePr>
          <p:nvPr/>
        </p:nvGraphicFramePr>
        <p:xfrm>
          <a:off x="2528888" y="4178300"/>
          <a:ext cx="2870200" cy="863600"/>
        </p:xfrm>
        <a:graphic>
          <a:graphicData uri="http://schemas.openxmlformats.org/presentationml/2006/ole">
            <p:oleObj spid="_x0000_s36868" name="Equation" r:id="rId5" imgW="1434960" imgH="431640" progId="Equation.3">
              <p:embed/>
            </p:oleObj>
          </a:graphicData>
        </a:graphic>
      </p:graphicFrame>
      <p:graphicFrame>
        <p:nvGraphicFramePr>
          <p:cNvPr id="36869" name="Object 9"/>
          <p:cNvGraphicFramePr>
            <a:graphicFrameLocks noChangeAspect="1"/>
          </p:cNvGraphicFramePr>
          <p:nvPr/>
        </p:nvGraphicFramePr>
        <p:xfrm>
          <a:off x="2598738" y="5637213"/>
          <a:ext cx="2800350" cy="1087437"/>
        </p:xfrm>
        <a:graphic>
          <a:graphicData uri="http://schemas.openxmlformats.org/presentationml/2006/ole">
            <p:oleObj spid="_x0000_s36869" name="Equation" r:id="rId6" imgW="1409400" imgH="545760" progId="Equation.3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sp>
        <p:nvSpPr>
          <p:cNvPr id="37892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354888" cy="4389437"/>
          </a:xfrm>
        </p:spPr>
        <p:txBody>
          <a:bodyPr/>
          <a:lstStyle/>
          <a:p>
            <a:r>
              <a:rPr lang="en-GB" sz="2000" smtClean="0"/>
              <a:t>This result generalizes in an obvious way if we represent the data with modes </a:t>
            </a:r>
            <a:r>
              <a:rPr lang="en-GB" sz="2000" i="1" smtClean="0"/>
              <a:t>i</a:t>
            </a:r>
            <a:r>
              <a:rPr lang="en-GB" sz="2000" i="1" baseline="-25000" smtClean="0"/>
              <a:t>1 </a:t>
            </a:r>
            <a:r>
              <a:rPr lang="en-GB" sz="2000" smtClean="0"/>
              <a:t>, </a:t>
            </a:r>
            <a:r>
              <a:rPr lang="en-GB" sz="2000" i="1" smtClean="0"/>
              <a:t>i</a:t>
            </a:r>
            <a:r>
              <a:rPr lang="en-GB" sz="2000" i="1" baseline="-25000" smtClean="0"/>
              <a:t>2 </a:t>
            </a:r>
            <a:r>
              <a:rPr lang="en-GB" sz="2000" smtClean="0"/>
              <a:t>, </a:t>
            </a:r>
            <a:r>
              <a:rPr lang="en-GB" sz="2000" i="1" smtClean="0"/>
              <a:t>i</a:t>
            </a:r>
            <a:r>
              <a:rPr lang="en-GB" sz="2000" i="1" baseline="-25000" smtClean="0"/>
              <a:t>3</a:t>
            </a:r>
            <a:r>
              <a:rPr lang="en-GB" sz="2000" smtClean="0"/>
              <a:t>…..</a:t>
            </a:r>
            <a:r>
              <a:rPr lang="en-GB" sz="2000" i="1" smtClean="0"/>
              <a:t>i</a:t>
            </a:r>
            <a:r>
              <a:rPr lang="en-GB" sz="2000" i="1" baseline="-25000" smtClean="0"/>
              <a:t>k </a:t>
            </a:r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r>
              <a:rPr lang="en-GB" sz="2000" smtClean="0"/>
              <a:t>In other words, for every mode we include, the error decreases by the eigenvalue corresponding to the eigenvector representing that mode</a:t>
            </a:r>
          </a:p>
          <a:p>
            <a:pPr lvl="1"/>
            <a:r>
              <a:rPr lang="en-GB" sz="2000" smtClean="0"/>
              <a:t>Therefore modes are added in the order of decreasing size of the eigenvalue (in other words we start with the largest eigenvalue) until a certain squared error value is reached</a:t>
            </a:r>
          </a:p>
          <a:p>
            <a:pPr lvl="1"/>
            <a:r>
              <a:rPr lang="en-GB" sz="2000" smtClean="0"/>
              <a:t>This allows us to reduce the dimension of the space that we need to represent our dataset</a:t>
            </a:r>
          </a:p>
          <a:p>
            <a:endParaRPr lang="en-GB" sz="2200" i="1" baseline="-25000" smtClean="0"/>
          </a:p>
          <a:p>
            <a:endParaRPr lang="en-GB" sz="2200" i="1" baseline="-25000" smtClean="0"/>
          </a:p>
          <a:p>
            <a:endParaRPr lang="en-GB" sz="2200" i="1" baseline="-25000" smtClean="0"/>
          </a:p>
          <a:p>
            <a:pPr>
              <a:buFont typeface="Wingdings 2" pitchFamily="18" charset="2"/>
              <a:buNone/>
            </a:pPr>
            <a:endParaRPr lang="en-GB" sz="2200" smtClean="0"/>
          </a:p>
          <a:p>
            <a:endParaRPr lang="en-GB" sz="2200" smtClean="0"/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114675" y="2684463"/>
          <a:ext cx="2286000" cy="889000"/>
        </p:xfrm>
        <a:graphic>
          <a:graphicData uri="http://schemas.openxmlformats.org/presentationml/2006/ole">
            <p:oleObj spid="_x0000_s37890" name="Equation" r:id="rId3" imgW="114300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sp>
        <p:nvSpPr>
          <p:cNvPr id="38916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354888" cy="4389437"/>
          </a:xfrm>
        </p:spPr>
        <p:txBody>
          <a:bodyPr/>
          <a:lstStyle/>
          <a:p>
            <a:r>
              <a:rPr lang="en-GB" sz="2200" smtClean="0"/>
              <a:t>Assuming we order the eigenvalues </a:t>
            </a:r>
            <a:r>
              <a:rPr lang="el-GR" sz="2200" i="1" smtClean="0"/>
              <a:t>λ</a:t>
            </a:r>
            <a:r>
              <a:rPr lang="en-GB" sz="2200" i="1" baseline="-25000" smtClean="0"/>
              <a:t>1 </a:t>
            </a:r>
            <a:r>
              <a:rPr lang="en-GB" sz="2200" smtClean="0"/>
              <a:t>&gt; </a:t>
            </a:r>
            <a:r>
              <a:rPr lang="el-GR" sz="2200" i="1" smtClean="0"/>
              <a:t>λ</a:t>
            </a:r>
            <a:r>
              <a:rPr lang="en-GB" sz="2200" i="1" baseline="-25000" smtClean="0"/>
              <a:t>2 </a:t>
            </a:r>
            <a:r>
              <a:rPr lang="en-GB" sz="2200" smtClean="0"/>
              <a:t>&gt; </a:t>
            </a:r>
            <a:r>
              <a:rPr lang="el-GR" sz="2200" i="1" smtClean="0"/>
              <a:t>λ</a:t>
            </a:r>
            <a:r>
              <a:rPr lang="en-GB" sz="2200" i="1" baseline="-25000" smtClean="0"/>
              <a:t>3</a:t>
            </a:r>
            <a:r>
              <a:rPr lang="en-GB" sz="2200" smtClean="0"/>
              <a:t>….. </a:t>
            </a:r>
            <a:r>
              <a:rPr lang="el-GR" sz="2200" i="1" smtClean="0"/>
              <a:t>λ</a:t>
            </a:r>
            <a:r>
              <a:rPr lang="en-GB" sz="2200" i="1" baseline="-25000" smtClean="0"/>
              <a:t>n </a:t>
            </a:r>
            <a:r>
              <a:rPr lang="en-GB" sz="2200" smtClean="0"/>
              <a:t>we choose the </a:t>
            </a:r>
            <a:r>
              <a:rPr lang="en-GB" sz="2200" i="1" smtClean="0"/>
              <a:t>k </a:t>
            </a:r>
            <a:r>
              <a:rPr lang="en-GB" sz="2200" smtClean="0"/>
              <a:t>modes corresponding to the eigenvalues for which:</a:t>
            </a:r>
          </a:p>
          <a:p>
            <a:endParaRPr lang="en-GB" sz="2200" smtClean="0"/>
          </a:p>
          <a:p>
            <a:endParaRPr lang="en-GB" sz="2200" smtClean="0"/>
          </a:p>
          <a:p>
            <a:pPr lvl="1"/>
            <a:r>
              <a:rPr lang="en-GB" sz="2000" i="1" smtClean="0"/>
              <a:t>f</a:t>
            </a:r>
            <a:r>
              <a:rPr lang="en-GB" sz="2000" smtClean="0"/>
              <a:t> is some fraction (say 95%) of the variation in the original dataset that we want to explain in our transformed feature space</a:t>
            </a:r>
          </a:p>
          <a:p>
            <a:pPr lvl="1"/>
            <a:r>
              <a:rPr lang="en-GB" sz="2000" smtClean="0"/>
              <a:t>Clearly, in the limiting case of </a:t>
            </a:r>
            <a:r>
              <a:rPr lang="en-GB" sz="2000" i="1" smtClean="0"/>
              <a:t>k=n</a:t>
            </a:r>
            <a:r>
              <a:rPr lang="en-GB" sz="2000" smtClean="0"/>
              <a:t> we can reconstruct our original dataset using all </a:t>
            </a:r>
            <a:r>
              <a:rPr lang="en-GB" sz="2000" i="1" smtClean="0"/>
              <a:t>n</a:t>
            </a:r>
            <a:r>
              <a:rPr lang="en-GB" sz="2000" smtClean="0"/>
              <a:t> modes of variation</a:t>
            </a:r>
            <a:endParaRPr lang="en-GB" sz="2000" i="1" smtClean="0"/>
          </a:p>
          <a:p>
            <a:endParaRPr lang="en-GB" sz="2200" smtClean="0"/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76600" y="2852738"/>
          <a:ext cx="1982788" cy="889000"/>
        </p:xfrm>
        <a:graphic>
          <a:graphicData uri="http://schemas.openxmlformats.org/presentationml/2006/ole">
            <p:oleObj spid="_x0000_s38914" name="Equation" r:id="rId3" imgW="99036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sp>
        <p:nvSpPr>
          <p:cNvPr id="39942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820863"/>
            <a:ext cx="7810500" cy="4922837"/>
          </a:xfrm>
        </p:spPr>
        <p:txBody>
          <a:bodyPr/>
          <a:lstStyle/>
          <a:p>
            <a:r>
              <a:rPr lang="en-GB" sz="2200" smtClean="0"/>
              <a:t>We can apply this procedure to our simple 2D example</a:t>
            </a:r>
          </a:p>
          <a:p>
            <a:pPr lvl="1"/>
            <a:r>
              <a:rPr lang="en-GB" sz="2000" smtClean="0"/>
              <a:t>We have computed the following eigenvectors and eigenvalues :</a:t>
            </a:r>
          </a:p>
          <a:p>
            <a:pPr lvl="1"/>
            <a:endParaRPr lang="en-GB" sz="2000" smtClean="0"/>
          </a:p>
          <a:p>
            <a:pPr lvl="1">
              <a:buFont typeface="Wingdings 2" pitchFamily="18" charset="2"/>
              <a:buNone/>
            </a:pPr>
            <a:endParaRPr lang="en-GB" sz="2000" smtClean="0"/>
          </a:p>
          <a:p>
            <a:pPr lvl="1"/>
            <a:endParaRPr lang="en-GB" sz="2000" smtClean="0"/>
          </a:p>
          <a:p>
            <a:pPr lvl="1"/>
            <a:r>
              <a:rPr lang="en-GB" sz="2000" smtClean="0"/>
              <a:t>Rearranging the eigenvectors in decreasing order of eigenvalue, we have :</a:t>
            </a:r>
          </a:p>
          <a:p>
            <a:pPr lvl="1"/>
            <a:endParaRPr lang="en-GB" sz="2000" smtClean="0"/>
          </a:p>
          <a:p>
            <a:pPr lvl="1"/>
            <a:endParaRPr lang="en-GB" sz="2000" smtClean="0"/>
          </a:p>
          <a:p>
            <a:pPr lvl="1"/>
            <a:endParaRPr lang="en-GB" sz="2000" smtClean="0"/>
          </a:p>
          <a:p>
            <a:pPr lvl="1"/>
            <a:endParaRPr lang="en-GB" sz="2000" smtClean="0"/>
          </a:p>
          <a:p>
            <a:pPr lvl="2"/>
            <a:endParaRPr lang="en-GB" sz="1900" smtClean="0"/>
          </a:p>
          <a:p>
            <a:pPr lvl="2"/>
            <a:r>
              <a:rPr lang="en-GB" sz="1900" smtClean="0"/>
              <a:t>The eigenvector corresponding to the largest eigenvalue is known as the </a:t>
            </a:r>
            <a:r>
              <a:rPr lang="en-GB" sz="1900" i="1" smtClean="0"/>
              <a:t>principal component</a:t>
            </a:r>
            <a:endParaRPr lang="en-GB" sz="1900" smtClean="0"/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5499100" y="2809875"/>
          <a:ext cx="2530475" cy="911225"/>
        </p:xfrm>
        <a:graphic>
          <a:graphicData uri="http://schemas.openxmlformats.org/presentationml/2006/ole">
            <p:oleObj spid="_x0000_s39938" name="Equation" r:id="rId3" imgW="1269720" imgH="457200" progId="Equation.3">
              <p:embed/>
            </p:oleObj>
          </a:graphicData>
        </a:graphic>
      </p:graphicFrame>
      <p:graphicFrame>
        <p:nvGraphicFramePr>
          <p:cNvPr id="39939" name="Object 5"/>
          <p:cNvGraphicFramePr>
            <a:graphicFrameLocks noChangeAspect="1"/>
          </p:cNvGraphicFramePr>
          <p:nvPr/>
        </p:nvGraphicFramePr>
        <p:xfrm>
          <a:off x="1736725" y="2771775"/>
          <a:ext cx="3314700" cy="909638"/>
        </p:xfrm>
        <a:graphic>
          <a:graphicData uri="http://schemas.openxmlformats.org/presentationml/2006/ole">
            <p:oleObj spid="_x0000_s39939" name="Equation" r:id="rId4" imgW="1663560" imgH="457200" progId="Equation.3">
              <p:embed/>
            </p:oleObj>
          </a:graphicData>
        </a:graphic>
      </p:graphicFrame>
      <p:graphicFrame>
        <p:nvGraphicFramePr>
          <p:cNvPr id="3994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2524125" y="4305300"/>
          <a:ext cx="3444875" cy="1860550"/>
        </p:xfrm>
        <a:graphic>
          <a:graphicData uri="http://schemas.openxmlformats.org/presentationml/2006/ole">
            <p:oleObj spid="_x0000_s39940" name="Equation" r:id="rId5" imgW="1739880" imgH="939600" progId="Equation.3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7"/>
          <p:cNvSpPr>
            <a:spLocks/>
          </p:cNvSpPr>
          <p:nvPr/>
        </p:nvSpPr>
        <p:spPr bwMode="auto">
          <a:xfrm>
            <a:off x="971550" y="2133600"/>
            <a:ext cx="771525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GB" sz="2200" i="0">
                <a:latin typeface="Constantia" pitchFamily="18" charset="0"/>
              </a:rPr>
              <a:t>We represent our data using a single mode of variation corresponding to the largest eigenvalue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GB" sz="2000" i="0">
                <a:latin typeface="Constantia" pitchFamily="18" charset="0"/>
              </a:rPr>
              <a:t>We first compute the transformed data which is the original zero centred data projected onto the principal component direction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GB" sz="2000" i="0">
                <a:latin typeface="Constantia" pitchFamily="18" charset="0"/>
              </a:rPr>
              <a:t>We can then reconstruct the data using this mode only and compare it with the original data</a:t>
            </a:r>
          </a:p>
          <a:p>
            <a:pPr lvl="2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</a:pPr>
            <a:endParaRPr lang="en-GB" sz="1900" i="0">
              <a:latin typeface="Constantia" pitchFamily="18" charset="0"/>
            </a:endParaRPr>
          </a:p>
          <a:p>
            <a:pPr lvl="2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None/>
            </a:pPr>
            <a:endParaRPr lang="en-GB" sz="1900" i="0">
              <a:latin typeface="Constantia" pitchFamily="18" charset="0"/>
            </a:endParaRPr>
          </a:p>
          <a:p>
            <a:pPr lvl="2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</a:pPr>
            <a:endParaRPr lang="en-GB" sz="1900" i="0">
              <a:latin typeface="Constantia" pitchFamily="18" charset="0"/>
            </a:endParaRPr>
          </a:p>
        </p:txBody>
      </p:sp>
      <p:sp>
        <p:nvSpPr>
          <p:cNvPr id="40965" name="Rectangle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763963" y="4608513"/>
          <a:ext cx="1695450" cy="1012825"/>
        </p:xfrm>
        <a:graphic>
          <a:graphicData uri="http://schemas.openxmlformats.org/presentationml/2006/ole">
            <p:oleObj spid="_x0000_s40962" name="Equation" r:id="rId3" imgW="850680" imgH="507960" progId="Equation.3">
              <p:embed/>
            </p:oleObj>
          </a:graphicData>
        </a:graphic>
      </p:graphicFrame>
      <p:graphicFrame>
        <p:nvGraphicFramePr>
          <p:cNvPr id="40963" name="Object 54"/>
          <p:cNvGraphicFramePr>
            <a:graphicFrameLocks noChangeAspect="1"/>
          </p:cNvGraphicFramePr>
          <p:nvPr>
            <p:ph sz="half" idx="2"/>
          </p:nvPr>
        </p:nvGraphicFramePr>
        <p:xfrm>
          <a:off x="2076450" y="5756275"/>
          <a:ext cx="5235575" cy="909638"/>
        </p:xfrm>
        <a:graphic>
          <a:graphicData uri="http://schemas.openxmlformats.org/presentationml/2006/ole">
            <p:oleObj spid="_x0000_s40963" name="Equation" r:id="rId4" imgW="262872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827088" y="3275013"/>
          <a:ext cx="1090612" cy="488950"/>
        </p:xfrm>
        <a:graphic>
          <a:graphicData uri="http://schemas.openxmlformats.org/presentationml/2006/ole">
            <p:oleObj spid="_x0000_s41986" name="Equation" r:id="rId3" imgW="457200" imgH="203040" progId="Equation.3">
              <p:embed/>
            </p:oleObj>
          </a:graphicData>
        </a:graphic>
      </p:graphicFrame>
      <p:graphicFrame>
        <p:nvGraphicFramePr>
          <p:cNvPr id="137221" name="Group 5"/>
          <p:cNvGraphicFramePr>
            <a:graphicFrameLocks noGrp="1"/>
          </p:cNvGraphicFramePr>
          <p:nvPr/>
        </p:nvGraphicFramePr>
        <p:xfrm>
          <a:off x="1981200" y="2605088"/>
          <a:ext cx="1582738" cy="3688080"/>
        </p:xfrm>
        <a:graphic>
          <a:graphicData uri="http://schemas.openxmlformats.org/drawingml/2006/table">
            <a:tbl>
              <a:tblPr/>
              <a:tblGrid>
                <a:gridCol w="647700"/>
                <a:gridCol w="935038"/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-1.31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-1.21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0.49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7" name="Object 43"/>
          <p:cNvGraphicFramePr>
            <a:graphicFrameLocks noChangeAspect="1"/>
          </p:cNvGraphicFramePr>
          <p:nvPr/>
        </p:nvGraphicFramePr>
        <p:xfrm>
          <a:off x="5249863" y="3425825"/>
          <a:ext cx="666750" cy="519113"/>
        </p:xfrm>
        <a:graphic>
          <a:graphicData uri="http://schemas.openxmlformats.org/presentationml/2006/ole">
            <p:oleObj spid="_x0000_s41987" name="Equation" r:id="rId4" imgW="279360" imgH="215640" progId="Equation.3">
              <p:embed/>
            </p:oleObj>
          </a:graphicData>
        </a:graphic>
      </p:graphicFrame>
      <p:graphicFrame>
        <p:nvGraphicFramePr>
          <p:cNvPr id="137306" name="Group 90"/>
          <p:cNvGraphicFramePr>
            <a:graphicFrameLocks noGrp="1"/>
          </p:cNvGraphicFramePr>
          <p:nvPr/>
        </p:nvGraphicFramePr>
        <p:xfrm>
          <a:off x="6300788" y="2605088"/>
          <a:ext cx="942975" cy="3765550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</a:t>
                      </a:r>
                      <a:r>
                        <a:rPr kumimoji="0" lang="en-GB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-0.828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1.778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-0.992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-0.274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-1.676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-0.913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0.099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1.144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0.438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1.224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sp>
        <p:nvSpPr>
          <p:cNvPr id="43012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7570788" cy="4389437"/>
          </a:xfrm>
        </p:spPr>
        <p:txBody>
          <a:bodyPr/>
          <a:lstStyle/>
          <a:p>
            <a:r>
              <a:rPr lang="en-GB" sz="2200" smtClean="0"/>
              <a:t>We can reconstruct our  (zero-centred) data using the principal component</a:t>
            </a:r>
          </a:p>
          <a:p>
            <a:endParaRPr lang="en-GB" sz="2200" smtClean="0"/>
          </a:p>
          <a:p>
            <a:endParaRPr lang="en-GB" sz="2200" smtClean="0"/>
          </a:p>
          <a:p>
            <a:pPr lvl="1"/>
            <a:endParaRPr lang="en-GB" sz="2000" smtClean="0"/>
          </a:p>
          <a:p>
            <a:pPr lvl="1"/>
            <a:r>
              <a:rPr lang="en-GB" sz="2000" smtClean="0"/>
              <a:t>Obviously in each case, the reconstructed data is the original data point projected onto the axis corresponding to the principal component (the eigenvector with the largest eigenvalue)</a:t>
            </a:r>
          </a:p>
          <a:p>
            <a:pPr lvl="1"/>
            <a:r>
              <a:rPr lang="en-GB" sz="2000" smtClean="0"/>
              <a:t>This gives us the minimum least-squares reconstruction error over all possible 1D projections </a:t>
            </a:r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828800" y="2759075"/>
          <a:ext cx="5359400" cy="914400"/>
        </p:xfrm>
        <a:graphic>
          <a:graphicData uri="http://schemas.openxmlformats.org/presentationml/2006/ole">
            <p:oleObj spid="_x0000_s43010" name="Equation" r:id="rId3" imgW="267948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graphicFrame>
        <p:nvGraphicFramePr>
          <p:cNvPr id="44034" name="Object 4"/>
          <p:cNvGraphicFramePr>
            <a:graphicFrameLocks noChangeAspect="1"/>
          </p:cNvGraphicFramePr>
          <p:nvPr/>
        </p:nvGraphicFramePr>
        <p:xfrm>
          <a:off x="2413000" y="4065588"/>
          <a:ext cx="127000" cy="127000"/>
        </p:xfrm>
        <a:graphic>
          <a:graphicData uri="http://schemas.openxmlformats.org/presentationml/2006/ole">
            <p:oleObj spid="_x0000_s44034" name="Equation" r:id="rId3" imgW="126720" imgH="126720" progId="Equation.3">
              <p:embed/>
            </p:oleObj>
          </a:graphicData>
        </a:graphic>
      </p:graphicFrame>
      <p:graphicFrame>
        <p:nvGraphicFramePr>
          <p:cNvPr id="44035" name="Object 5"/>
          <p:cNvGraphicFramePr>
            <a:graphicFrameLocks noChangeAspect="1"/>
          </p:cNvGraphicFramePr>
          <p:nvPr/>
        </p:nvGraphicFramePr>
        <p:xfrm>
          <a:off x="2828925" y="2573338"/>
          <a:ext cx="373063" cy="490537"/>
        </p:xfrm>
        <a:graphic>
          <a:graphicData uri="http://schemas.openxmlformats.org/presentationml/2006/ole">
            <p:oleObj spid="_x0000_s44035" name="Equation" r:id="rId4" imgW="164880" imgH="215640" progId="Equation.3">
              <p:embed/>
            </p:oleObj>
          </a:graphicData>
        </a:graphic>
      </p:graphicFrame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4473575" y="2416175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1881188" y="4216400"/>
            <a:ext cx="51847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597650" y="4240213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1.5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881188" y="4287838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-1.5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616450" y="241617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1.5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5156200" y="37131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593975" y="55848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4760913" y="30638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4616450" y="40005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5984875" y="29924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4867275" y="34242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4795838" y="455295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3465513" y="50800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3968750" y="454025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3394075" y="551338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H="1">
            <a:off x="2268538" y="4216400"/>
            <a:ext cx="2205037" cy="18732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4036" name="Object 22"/>
          <p:cNvGraphicFramePr>
            <a:graphicFrameLocks noChangeAspect="1"/>
          </p:cNvGraphicFramePr>
          <p:nvPr/>
        </p:nvGraphicFramePr>
        <p:xfrm>
          <a:off x="1881188" y="5513388"/>
          <a:ext cx="331787" cy="469900"/>
        </p:xfrm>
        <a:graphic>
          <a:graphicData uri="http://schemas.openxmlformats.org/presentationml/2006/ole">
            <p:oleObj spid="_x0000_s44036" name="Equation" r:id="rId5" imgW="152280" imgH="215640" progId="Equation.3">
              <p:embed/>
            </p:oleObj>
          </a:graphicData>
        </a:graphic>
      </p:graphicFrame>
      <p:sp>
        <p:nvSpPr>
          <p:cNvPr id="44054" name="Line 23"/>
          <p:cNvSpPr>
            <a:spLocks noChangeShapeType="1"/>
          </p:cNvSpPr>
          <p:nvPr/>
        </p:nvSpPr>
        <p:spPr bwMode="auto">
          <a:xfrm flipH="1" flipV="1">
            <a:off x="3217863" y="2992438"/>
            <a:ext cx="1255712" cy="12239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055" name="Oval 24"/>
          <p:cNvSpPr>
            <a:spLocks noChangeArrowheads="1"/>
          </p:cNvSpPr>
          <p:nvPr/>
        </p:nvSpPr>
        <p:spPr bwMode="auto">
          <a:xfrm rot="-2294008">
            <a:off x="2063750" y="3486150"/>
            <a:ext cx="4824413" cy="1558925"/>
          </a:xfrm>
          <a:prstGeom prst="ellipse">
            <a:avLst/>
          </a:prstGeom>
          <a:noFill/>
          <a:ln w="9525">
            <a:solidFill>
              <a:srgbClr val="CB420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6" name="Line 27"/>
          <p:cNvSpPr>
            <a:spLocks noChangeShapeType="1"/>
          </p:cNvSpPr>
          <p:nvPr/>
        </p:nvSpPr>
        <p:spPr bwMode="auto">
          <a:xfrm flipV="1">
            <a:off x="4473575" y="2573338"/>
            <a:ext cx="1898650" cy="16430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057" name="Oval 29"/>
          <p:cNvSpPr>
            <a:spLocks noChangeArrowheads="1"/>
          </p:cNvSpPr>
          <p:nvPr/>
        </p:nvSpPr>
        <p:spPr bwMode="auto">
          <a:xfrm>
            <a:off x="5913438" y="2921000"/>
            <a:ext cx="71437" cy="71438"/>
          </a:xfrm>
          <a:prstGeom prst="ellipse">
            <a:avLst/>
          </a:prstGeom>
          <a:solidFill>
            <a:srgbClr val="C4D3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8" name="Oval 30"/>
          <p:cNvSpPr>
            <a:spLocks noChangeArrowheads="1"/>
          </p:cNvSpPr>
          <p:nvPr/>
        </p:nvSpPr>
        <p:spPr bwMode="auto">
          <a:xfrm>
            <a:off x="5084763" y="3641725"/>
            <a:ext cx="71437" cy="71438"/>
          </a:xfrm>
          <a:prstGeom prst="ellipse">
            <a:avLst/>
          </a:prstGeom>
          <a:solidFill>
            <a:srgbClr val="C4D3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9" name="Oval 31"/>
          <p:cNvSpPr>
            <a:spLocks noChangeArrowheads="1"/>
          </p:cNvSpPr>
          <p:nvPr/>
        </p:nvSpPr>
        <p:spPr bwMode="auto">
          <a:xfrm>
            <a:off x="5156200" y="3573463"/>
            <a:ext cx="71438" cy="71437"/>
          </a:xfrm>
          <a:prstGeom prst="ellipse">
            <a:avLst/>
          </a:prstGeom>
          <a:solidFill>
            <a:srgbClr val="C4D3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0" name="Oval 32"/>
          <p:cNvSpPr>
            <a:spLocks noChangeArrowheads="1"/>
          </p:cNvSpPr>
          <p:nvPr/>
        </p:nvSpPr>
        <p:spPr bwMode="auto">
          <a:xfrm>
            <a:off x="4616450" y="4000500"/>
            <a:ext cx="71438" cy="71438"/>
          </a:xfrm>
          <a:prstGeom prst="ellipse">
            <a:avLst/>
          </a:prstGeom>
          <a:solidFill>
            <a:srgbClr val="C4D3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1" name="Oval 33"/>
          <p:cNvSpPr>
            <a:spLocks noChangeArrowheads="1"/>
          </p:cNvSpPr>
          <p:nvPr/>
        </p:nvSpPr>
        <p:spPr bwMode="auto">
          <a:xfrm>
            <a:off x="4402138" y="4240213"/>
            <a:ext cx="71437" cy="71437"/>
          </a:xfrm>
          <a:prstGeom prst="ellipse">
            <a:avLst/>
          </a:prstGeom>
          <a:solidFill>
            <a:srgbClr val="C4D3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2" name="Oval 34"/>
          <p:cNvSpPr>
            <a:spLocks noChangeArrowheads="1"/>
          </p:cNvSpPr>
          <p:nvPr/>
        </p:nvSpPr>
        <p:spPr bwMode="auto">
          <a:xfrm>
            <a:off x="3968750" y="4552950"/>
            <a:ext cx="71438" cy="71438"/>
          </a:xfrm>
          <a:prstGeom prst="ellipse">
            <a:avLst/>
          </a:prstGeom>
          <a:solidFill>
            <a:srgbClr val="C4D3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3" name="Oval 35"/>
          <p:cNvSpPr>
            <a:spLocks noChangeArrowheads="1"/>
          </p:cNvSpPr>
          <p:nvPr/>
        </p:nvSpPr>
        <p:spPr bwMode="auto">
          <a:xfrm>
            <a:off x="3429000" y="5008563"/>
            <a:ext cx="71438" cy="71437"/>
          </a:xfrm>
          <a:prstGeom prst="ellipse">
            <a:avLst/>
          </a:prstGeom>
          <a:solidFill>
            <a:srgbClr val="C4D3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4" name="Oval 36"/>
          <p:cNvSpPr>
            <a:spLocks noChangeArrowheads="1"/>
          </p:cNvSpPr>
          <p:nvPr/>
        </p:nvSpPr>
        <p:spPr bwMode="auto">
          <a:xfrm>
            <a:off x="3109913" y="5299075"/>
            <a:ext cx="71437" cy="71438"/>
          </a:xfrm>
          <a:prstGeom prst="ellipse">
            <a:avLst/>
          </a:prstGeom>
          <a:solidFill>
            <a:srgbClr val="C4D3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5" name="Oval 37"/>
          <p:cNvSpPr>
            <a:spLocks noChangeArrowheads="1"/>
          </p:cNvSpPr>
          <p:nvPr/>
        </p:nvSpPr>
        <p:spPr bwMode="auto">
          <a:xfrm>
            <a:off x="2665413" y="5662613"/>
            <a:ext cx="71437" cy="71437"/>
          </a:xfrm>
          <a:prstGeom prst="ellipse">
            <a:avLst/>
          </a:prstGeom>
          <a:solidFill>
            <a:srgbClr val="C4D3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6" name="Oval 38"/>
          <p:cNvSpPr>
            <a:spLocks noChangeArrowheads="1"/>
          </p:cNvSpPr>
          <p:nvPr/>
        </p:nvSpPr>
        <p:spPr bwMode="auto">
          <a:xfrm>
            <a:off x="6129338" y="5086350"/>
            <a:ext cx="71437" cy="71438"/>
          </a:xfrm>
          <a:prstGeom prst="ellipse">
            <a:avLst/>
          </a:prstGeom>
          <a:solidFill>
            <a:srgbClr val="C4D3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7" name="Text Box 39"/>
          <p:cNvSpPr txBox="1">
            <a:spLocks noChangeArrowheads="1"/>
          </p:cNvSpPr>
          <p:nvPr/>
        </p:nvSpPr>
        <p:spPr bwMode="auto">
          <a:xfrm>
            <a:off x="6489700" y="5397500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Original data</a:t>
            </a:r>
          </a:p>
        </p:txBody>
      </p:sp>
      <p:sp>
        <p:nvSpPr>
          <p:cNvPr id="44068" name="Oval 40"/>
          <p:cNvSpPr>
            <a:spLocks noChangeArrowheads="1"/>
          </p:cNvSpPr>
          <p:nvPr/>
        </p:nvSpPr>
        <p:spPr bwMode="auto">
          <a:xfrm>
            <a:off x="6129338" y="554831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9" name="Oval 41"/>
          <p:cNvSpPr>
            <a:spLocks noChangeArrowheads="1"/>
          </p:cNvSpPr>
          <p:nvPr/>
        </p:nvSpPr>
        <p:spPr bwMode="auto">
          <a:xfrm>
            <a:off x="5299075" y="38560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70" name="Text Box 43"/>
          <p:cNvSpPr txBox="1">
            <a:spLocks noChangeArrowheads="1"/>
          </p:cNvSpPr>
          <p:nvPr/>
        </p:nvSpPr>
        <p:spPr bwMode="auto">
          <a:xfrm>
            <a:off x="6489700" y="4962525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Reconstructed data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sp>
        <p:nvSpPr>
          <p:cNvPr id="45062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6994525" cy="4389437"/>
          </a:xfrm>
        </p:spPr>
        <p:txBody>
          <a:bodyPr/>
          <a:lstStyle/>
          <a:p>
            <a:r>
              <a:rPr lang="en-GB" sz="2200" smtClean="0"/>
              <a:t>In the case of shape landmark pointsets we can create a range of shapes by varying the </a:t>
            </a:r>
            <a:r>
              <a:rPr lang="en-GB" sz="2200" b="1" smtClean="0"/>
              <a:t>b</a:t>
            </a:r>
            <a:r>
              <a:rPr lang="en-GB" sz="2200" b="1" i="1" smtClean="0"/>
              <a:t> </a:t>
            </a:r>
            <a:r>
              <a:rPr lang="en-GB" sz="2200" smtClean="0"/>
              <a:t>parameters (called shape parameters)</a:t>
            </a:r>
          </a:p>
          <a:p>
            <a:endParaRPr lang="en-GB" sz="2200" smtClean="0"/>
          </a:p>
          <a:p>
            <a:endParaRPr lang="en-GB" sz="2200" smtClean="0"/>
          </a:p>
          <a:p>
            <a:r>
              <a:rPr lang="en-GB" sz="2200" smtClean="0"/>
              <a:t>We know the variance of shape parameter </a:t>
            </a:r>
            <a:r>
              <a:rPr lang="en-GB" sz="2200" i="1" smtClean="0"/>
              <a:t>b</a:t>
            </a:r>
            <a:r>
              <a:rPr lang="en-GB" sz="2200" baseline="-25000" smtClean="0"/>
              <a:t>1</a:t>
            </a:r>
            <a:r>
              <a:rPr lang="en-GB" sz="2200" i="1" smtClean="0"/>
              <a:t> </a:t>
            </a:r>
            <a:r>
              <a:rPr lang="en-GB" sz="2200" smtClean="0"/>
              <a:t>:</a:t>
            </a:r>
          </a:p>
          <a:p>
            <a:endParaRPr lang="en-GB" sz="2200" smtClean="0"/>
          </a:p>
          <a:p>
            <a:endParaRPr lang="en-GB" sz="2200" smtClean="0"/>
          </a:p>
          <a:p>
            <a:pPr lvl="1"/>
            <a:r>
              <a:rPr lang="en-GB" sz="2000" smtClean="0"/>
              <a:t>It’s normal to restrict the variation of </a:t>
            </a:r>
            <a:r>
              <a:rPr lang="en-GB" sz="2000" i="1" smtClean="0"/>
              <a:t>b</a:t>
            </a:r>
            <a:r>
              <a:rPr lang="en-GB" sz="2000" baseline="-25000" smtClean="0"/>
              <a:t>1</a:t>
            </a:r>
            <a:r>
              <a:rPr lang="en-GB" sz="2000" smtClean="0"/>
              <a:t> to generate shapes which resemble the training shapes :</a:t>
            </a:r>
          </a:p>
          <a:p>
            <a:endParaRPr lang="en-GB" sz="2200" smtClean="0"/>
          </a:p>
        </p:txBody>
      </p:sp>
      <p:graphicFrame>
        <p:nvGraphicFramePr>
          <p:cNvPr id="4505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557588" y="3089275"/>
          <a:ext cx="1371600" cy="473075"/>
        </p:xfrm>
        <a:graphic>
          <a:graphicData uri="http://schemas.openxmlformats.org/presentationml/2006/ole">
            <p:oleObj spid="_x0000_s45058" name="Equation" r:id="rId3" imgW="698400" imgH="241200" progId="Equation.3">
              <p:embed/>
            </p:oleObj>
          </a:graphicData>
        </a:graphic>
      </p:graphicFrame>
      <p:graphicFrame>
        <p:nvGraphicFramePr>
          <p:cNvPr id="45059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663950" y="4359275"/>
          <a:ext cx="966788" cy="520700"/>
        </p:xfrm>
        <a:graphic>
          <a:graphicData uri="http://schemas.openxmlformats.org/presentationml/2006/ole">
            <p:oleObj spid="_x0000_s45059" name="Equation" r:id="rId4" imgW="495000" imgH="266400" progId="Equation.3">
              <p:embed/>
            </p:oleObj>
          </a:graphicData>
        </a:graphic>
      </p:graphicFrame>
      <p:graphicFrame>
        <p:nvGraphicFramePr>
          <p:cNvPr id="45060" name="Object 8"/>
          <p:cNvGraphicFramePr>
            <a:graphicFrameLocks noChangeAspect="1"/>
          </p:cNvGraphicFramePr>
          <p:nvPr/>
        </p:nvGraphicFramePr>
        <p:xfrm>
          <a:off x="2968625" y="5838825"/>
          <a:ext cx="2379663" cy="508000"/>
        </p:xfrm>
        <a:graphic>
          <a:graphicData uri="http://schemas.openxmlformats.org/presentationml/2006/ole">
            <p:oleObj spid="_x0000_s45060" name="Equation" r:id="rId5" imgW="119376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We can apply this concept of shape representation using landmarks to face images</a:t>
            </a:r>
          </a:p>
          <a:p>
            <a:r>
              <a:rPr lang="en-GB" smtClean="0"/>
              <a:t>Significant facial features such as the lips, nose, eyebrows and eyes constitute the ‘shape’ of the face</a:t>
            </a:r>
          </a:p>
          <a:p>
            <a:r>
              <a:rPr lang="en-GB" smtClean="0"/>
              <a:t>As we will see, by modelling the spatial distribution of these landmarks across a training set, our model parameters will allow us to develop face and lip tracking algorithms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sp>
        <p:nvSpPr>
          <p:cNvPr id="46086" name="Rectangle 3"/>
          <p:cNvSpPr>
            <a:spLocks noGrp="1"/>
          </p:cNvSpPr>
          <p:nvPr>
            <p:ph type="body" idx="1"/>
          </p:nvPr>
        </p:nvSpPr>
        <p:spPr>
          <a:xfrm>
            <a:off x="533400" y="1935163"/>
            <a:ext cx="8229600" cy="4389437"/>
          </a:xfrm>
        </p:spPr>
        <p:txBody>
          <a:bodyPr/>
          <a:lstStyle/>
          <a:p>
            <a:r>
              <a:rPr lang="en-GB" smtClean="0"/>
              <a:t>In the case of our simple example, we could move along both eigenvector axes to generate a ‘realistic’ datapoint </a:t>
            </a:r>
          </a:p>
        </p:txBody>
      </p:sp>
      <p:graphicFrame>
        <p:nvGraphicFramePr>
          <p:cNvPr id="46082" name="Object 4"/>
          <p:cNvGraphicFramePr>
            <a:graphicFrameLocks noChangeAspect="1"/>
          </p:cNvGraphicFramePr>
          <p:nvPr/>
        </p:nvGraphicFramePr>
        <p:xfrm>
          <a:off x="2413000" y="4424363"/>
          <a:ext cx="127000" cy="127000"/>
        </p:xfrm>
        <a:graphic>
          <a:graphicData uri="http://schemas.openxmlformats.org/presentationml/2006/ole">
            <p:oleObj spid="_x0000_s46082" name="Equation" r:id="rId3" imgW="126720" imgH="126720" progId="Equation.3">
              <p:embed/>
            </p:oleObj>
          </a:graphicData>
        </a:graphic>
      </p:graphicFrame>
      <p:graphicFrame>
        <p:nvGraphicFramePr>
          <p:cNvPr id="46083" name="Object 5"/>
          <p:cNvGraphicFramePr>
            <a:graphicFrameLocks noChangeAspect="1"/>
          </p:cNvGraphicFramePr>
          <p:nvPr/>
        </p:nvGraphicFramePr>
        <p:xfrm>
          <a:off x="2828925" y="2932113"/>
          <a:ext cx="373063" cy="490537"/>
        </p:xfrm>
        <a:graphic>
          <a:graphicData uri="http://schemas.openxmlformats.org/presentationml/2006/ole">
            <p:oleObj spid="_x0000_s46083" name="Equation" r:id="rId4" imgW="164880" imgH="215640" progId="Equation.3">
              <p:embed/>
            </p:oleObj>
          </a:graphicData>
        </a:graphic>
      </p:graphicFrame>
      <p:sp>
        <p:nvSpPr>
          <p:cNvPr id="46087" name="Line 6"/>
          <p:cNvSpPr>
            <a:spLocks noChangeShapeType="1"/>
          </p:cNvSpPr>
          <p:nvPr/>
        </p:nvSpPr>
        <p:spPr bwMode="auto">
          <a:xfrm flipV="1">
            <a:off x="4473575" y="2774950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 flipV="1">
            <a:off x="1881188" y="4575175"/>
            <a:ext cx="51847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6597650" y="4598988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1.5</a:t>
            </a:r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1881188" y="4646613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-1.5</a:t>
            </a:r>
          </a:p>
        </p:txBody>
      </p:sp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4616450" y="2774950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1.5</a:t>
            </a:r>
          </a:p>
        </p:txBody>
      </p:sp>
      <p:sp>
        <p:nvSpPr>
          <p:cNvPr id="46092" name="Oval 11"/>
          <p:cNvSpPr>
            <a:spLocks noChangeArrowheads="1"/>
          </p:cNvSpPr>
          <p:nvPr/>
        </p:nvSpPr>
        <p:spPr bwMode="auto">
          <a:xfrm>
            <a:off x="5156200" y="40719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3" name="Oval 12"/>
          <p:cNvSpPr>
            <a:spLocks noChangeArrowheads="1"/>
          </p:cNvSpPr>
          <p:nvPr/>
        </p:nvSpPr>
        <p:spPr bwMode="auto">
          <a:xfrm>
            <a:off x="2593975" y="59436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4" name="Oval 13"/>
          <p:cNvSpPr>
            <a:spLocks noChangeArrowheads="1"/>
          </p:cNvSpPr>
          <p:nvPr/>
        </p:nvSpPr>
        <p:spPr bwMode="auto">
          <a:xfrm>
            <a:off x="4760913" y="342265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5" name="Oval 14"/>
          <p:cNvSpPr>
            <a:spLocks noChangeArrowheads="1"/>
          </p:cNvSpPr>
          <p:nvPr/>
        </p:nvSpPr>
        <p:spPr bwMode="auto">
          <a:xfrm>
            <a:off x="4616450" y="435927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6" name="Oval 15"/>
          <p:cNvSpPr>
            <a:spLocks noChangeArrowheads="1"/>
          </p:cNvSpPr>
          <p:nvPr/>
        </p:nvSpPr>
        <p:spPr bwMode="auto">
          <a:xfrm>
            <a:off x="5984875" y="335121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7" name="Oval 16"/>
          <p:cNvSpPr>
            <a:spLocks noChangeArrowheads="1"/>
          </p:cNvSpPr>
          <p:nvPr/>
        </p:nvSpPr>
        <p:spPr bwMode="auto">
          <a:xfrm>
            <a:off x="4867275" y="378301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8" name="Oval 17"/>
          <p:cNvSpPr>
            <a:spLocks noChangeArrowheads="1"/>
          </p:cNvSpPr>
          <p:nvPr/>
        </p:nvSpPr>
        <p:spPr bwMode="auto">
          <a:xfrm>
            <a:off x="4795838" y="491172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9" name="Oval 18"/>
          <p:cNvSpPr>
            <a:spLocks noChangeArrowheads="1"/>
          </p:cNvSpPr>
          <p:nvPr/>
        </p:nvSpPr>
        <p:spPr bwMode="auto">
          <a:xfrm>
            <a:off x="3465513" y="54387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0" name="Oval 19"/>
          <p:cNvSpPr>
            <a:spLocks noChangeArrowheads="1"/>
          </p:cNvSpPr>
          <p:nvPr/>
        </p:nvSpPr>
        <p:spPr bwMode="auto">
          <a:xfrm>
            <a:off x="3968750" y="48990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1" name="Oval 20"/>
          <p:cNvSpPr>
            <a:spLocks noChangeArrowheads="1"/>
          </p:cNvSpPr>
          <p:nvPr/>
        </p:nvSpPr>
        <p:spPr bwMode="auto">
          <a:xfrm>
            <a:off x="3394075" y="58721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2" name="Line 21"/>
          <p:cNvSpPr>
            <a:spLocks noChangeShapeType="1"/>
          </p:cNvSpPr>
          <p:nvPr/>
        </p:nvSpPr>
        <p:spPr bwMode="auto">
          <a:xfrm flipH="1">
            <a:off x="3036888" y="4575175"/>
            <a:ext cx="1436687" cy="12731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6084" name="Object 22"/>
          <p:cNvGraphicFramePr>
            <a:graphicFrameLocks noChangeAspect="1"/>
          </p:cNvGraphicFramePr>
          <p:nvPr/>
        </p:nvGraphicFramePr>
        <p:xfrm>
          <a:off x="2720975" y="5545138"/>
          <a:ext cx="331788" cy="469900"/>
        </p:xfrm>
        <a:graphic>
          <a:graphicData uri="http://schemas.openxmlformats.org/presentationml/2006/ole">
            <p:oleObj spid="_x0000_s46084" name="Equation" r:id="rId5" imgW="152280" imgH="215640" progId="Equation.3">
              <p:embed/>
            </p:oleObj>
          </a:graphicData>
        </a:graphic>
      </p:graphicFrame>
      <p:sp>
        <p:nvSpPr>
          <p:cNvPr id="46103" name="Line 23"/>
          <p:cNvSpPr>
            <a:spLocks noChangeShapeType="1"/>
          </p:cNvSpPr>
          <p:nvPr/>
        </p:nvSpPr>
        <p:spPr bwMode="auto">
          <a:xfrm flipH="1" flipV="1">
            <a:off x="3217863" y="3351213"/>
            <a:ext cx="1255712" cy="12239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04" name="Oval 24"/>
          <p:cNvSpPr>
            <a:spLocks noChangeArrowheads="1"/>
          </p:cNvSpPr>
          <p:nvPr/>
        </p:nvSpPr>
        <p:spPr bwMode="auto">
          <a:xfrm rot="-2294008">
            <a:off x="2063750" y="3844925"/>
            <a:ext cx="4824413" cy="1558925"/>
          </a:xfrm>
          <a:prstGeom prst="ellipse">
            <a:avLst/>
          </a:prstGeom>
          <a:noFill/>
          <a:ln w="9525">
            <a:solidFill>
              <a:srgbClr val="CB420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5" name="Line 28"/>
          <p:cNvSpPr>
            <a:spLocks noChangeShapeType="1"/>
          </p:cNvSpPr>
          <p:nvPr/>
        </p:nvSpPr>
        <p:spPr bwMode="auto">
          <a:xfrm>
            <a:off x="3779838" y="4143375"/>
            <a:ext cx="1052512" cy="11271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06" name="Line 29"/>
          <p:cNvSpPr>
            <a:spLocks noChangeShapeType="1"/>
          </p:cNvSpPr>
          <p:nvPr/>
        </p:nvSpPr>
        <p:spPr bwMode="auto">
          <a:xfrm flipV="1">
            <a:off x="2763838" y="3111500"/>
            <a:ext cx="3703637" cy="3155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07" name="Oval 30"/>
          <p:cNvSpPr>
            <a:spLocks noChangeArrowheads="1"/>
          </p:cNvSpPr>
          <p:nvPr/>
        </p:nvSpPr>
        <p:spPr bwMode="auto">
          <a:xfrm>
            <a:off x="3536950" y="4827588"/>
            <a:ext cx="71438" cy="71437"/>
          </a:xfrm>
          <a:prstGeom prst="ellipse">
            <a:avLst/>
          </a:prstGeom>
          <a:solidFill>
            <a:srgbClr val="C4D3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8" name="Line 31"/>
          <p:cNvSpPr>
            <a:spLocks noChangeShapeType="1"/>
          </p:cNvSpPr>
          <p:nvPr/>
        </p:nvSpPr>
        <p:spPr bwMode="auto">
          <a:xfrm flipH="1" flipV="1">
            <a:off x="3608388" y="4868863"/>
            <a:ext cx="360362" cy="371475"/>
          </a:xfrm>
          <a:prstGeom prst="line">
            <a:avLst/>
          </a:prstGeom>
          <a:noFill/>
          <a:ln w="9525">
            <a:solidFill>
              <a:srgbClr val="CB420B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09" name="Line 32"/>
          <p:cNvSpPr>
            <a:spLocks noChangeShapeType="1"/>
          </p:cNvSpPr>
          <p:nvPr/>
        </p:nvSpPr>
        <p:spPr bwMode="auto">
          <a:xfrm flipH="1">
            <a:off x="3608388" y="4430713"/>
            <a:ext cx="431800" cy="396875"/>
          </a:xfrm>
          <a:prstGeom prst="line">
            <a:avLst/>
          </a:prstGeom>
          <a:noFill/>
          <a:ln w="9525">
            <a:solidFill>
              <a:srgbClr val="CB420B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10" name="Text Box 33"/>
          <p:cNvSpPr txBox="1">
            <a:spLocks noChangeArrowheads="1"/>
          </p:cNvSpPr>
          <p:nvPr/>
        </p:nvSpPr>
        <p:spPr bwMode="auto">
          <a:xfrm>
            <a:off x="684213" y="5087938"/>
            <a:ext cx="185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i="0"/>
              <a:t>‘new’ datapoint</a:t>
            </a:r>
          </a:p>
        </p:txBody>
      </p:sp>
      <p:sp>
        <p:nvSpPr>
          <p:cNvPr id="46111" name="Line 34"/>
          <p:cNvSpPr>
            <a:spLocks noChangeShapeType="1"/>
          </p:cNvSpPr>
          <p:nvPr/>
        </p:nvSpPr>
        <p:spPr bwMode="auto">
          <a:xfrm flipV="1">
            <a:off x="2063750" y="4970463"/>
            <a:ext cx="1401763" cy="3000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  <a:endParaRPr lang="en-US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An obvious and slightly more challenging question is that given some shape landmark pointset </a:t>
            </a:r>
            <a:r>
              <a:rPr lang="en-GB" b="1" smtClean="0"/>
              <a:t>x' </a:t>
            </a:r>
            <a:r>
              <a:rPr lang="en-GB" smtClean="0"/>
              <a:t>not in the training set, how can we decide whether </a:t>
            </a:r>
            <a:r>
              <a:rPr lang="en-GB" b="1" smtClean="0"/>
              <a:t>x'</a:t>
            </a:r>
            <a:r>
              <a:rPr lang="en-GB" b="1" i="1" smtClean="0"/>
              <a:t> </a:t>
            </a:r>
            <a:r>
              <a:rPr lang="en-GB" smtClean="0"/>
              <a:t>is a plausible example  of the class of shapes represented by our model</a:t>
            </a:r>
          </a:p>
          <a:p>
            <a:r>
              <a:rPr lang="en-GB" smtClean="0"/>
              <a:t>The approach is to assume that the training pointsets are generated by some probability distribution </a:t>
            </a:r>
            <a:r>
              <a:rPr lang="en-GB" i="1" smtClean="0"/>
              <a:t>p</a:t>
            </a:r>
            <a:r>
              <a:rPr lang="en-GB" b="1" smtClean="0"/>
              <a:t>(x)</a:t>
            </a:r>
          </a:p>
          <a:p>
            <a:pPr lvl="1"/>
            <a:r>
              <a:rPr lang="en-GB" smtClean="0"/>
              <a:t>If we can estimate </a:t>
            </a:r>
            <a:r>
              <a:rPr lang="en-GB" i="1" smtClean="0"/>
              <a:t>p</a:t>
            </a:r>
            <a:r>
              <a:rPr lang="en-GB" b="1" smtClean="0"/>
              <a:t>(x) </a:t>
            </a:r>
            <a:r>
              <a:rPr lang="en-GB" smtClean="0"/>
              <a:t>from the training set, then small </a:t>
            </a:r>
            <a:r>
              <a:rPr lang="en-GB" i="1" smtClean="0"/>
              <a:t>p</a:t>
            </a:r>
            <a:r>
              <a:rPr lang="en-GB" b="1" smtClean="0"/>
              <a:t>(x ') </a:t>
            </a:r>
            <a:r>
              <a:rPr lang="en-GB" smtClean="0"/>
              <a:t>would indicate that </a:t>
            </a:r>
            <a:r>
              <a:rPr lang="en-GB" b="1" smtClean="0"/>
              <a:t>x'</a:t>
            </a:r>
            <a:r>
              <a:rPr lang="en-GB" b="1" i="1" smtClean="0"/>
              <a:t> </a:t>
            </a:r>
            <a:r>
              <a:rPr lang="en-GB" smtClean="0"/>
              <a:t>is an implausible shape</a:t>
            </a:r>
          </a:p>
          <a:p>
            <a:pPr lvl="2"/>
            <a:endParaRPr lang="en-GB" b="1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Shape modelling using PCA</a:t>
            </a:r>
            <a:endParaRPr lang="en-US" dirty="0"/>
          </a:p>
        </p:txBody>
      </p:sp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1870075" y="3938588"/>
          <a:ext cx="127000" cy="127000"/>
        </p:xfrm>
        <a:graphic>
          <a:graphicData uri="http://schemas.openxmlformats.org/presentationml/2006/ole">
            <p:oleObj spid="_x0000_s47106" name="Equation" r:id="rId3" imgW="126720" imgH="126720" progId="Equation.3">
              <p:embed/>
            </p:oleObj>
          </a:graphicData>
        </a:graphic>
      </p:graphicFrame>
      <p:graphicFrame>
        <p:nvGraphicFramePr>
          <p:cNvPr id="47107" name="Object 5"/>
          <p:cNvGraphicFramePr>
            <a:graphicFrameLocks noChangeAspect="1"/>
          </p:cNvGraphicFramePr>
          <p:nvPr/>
        </p:nvGraphicFramePr>
        <p:xfrm>
          <a:off x="2286000" y="2446338"/>
          <a:ext cx="373063" cy="490537"/>
        </p:xfrm>
        <a:graphic>
          <a:graphicData uri="http://schemas.openxmlformats.org/presentationml/2006/ole">
            <p:oleObj spid="_x0000_s47107" name="Equation" r:id="rId4" imgW="164880" imgH="215640" progId="Equation.3">
              <p:embed/>
            </p:oleObj>
          </a:graphicData>
        </a:graphic>
      </p:graphicFrame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3930650" y="2289175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338263" y="4089400"/>
            <a:ext cx="51847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054725" y="4113213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1.5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338263" y="4160838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-1.5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073525" y="228917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1.5</a:t>
            </a:r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4613275" y="35861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2051050" y="54578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4217988" y="29368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8" name="Oval 14"/>
          <p:cNvSpPr>
            <a:spLocks noChangeArrowheads="1"/>
          </p:cNvSpPr>
          <p:nvPr/>
        </p:nvSpPr>
        <p:spPr bwMode="auto">
          <a:xfrm>
            <a:off x="4073525" y="38735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5441950" y="28654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4324350" y="32972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4252913" y="442595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>
            <a:off x="2922588" y="49530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3425825" y="441325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4" name="Oval 20"/>
          <p:cNvSpPr>
            <a:spLocks noChangeArrowheads="1"/>
          </p:cNvSpPr>
          <p:nvPr/>
        </p:nvSpPr>
        <p:spPr bwMode="auto">
          <a:xfrm>
            <a:off x="2851150" y="538638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flipH="1">
            <a:off x="2493963" y="4089400"/>
            <a:ext cx="1436687" cy="12731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7108" name="Object 22"/>
          <p:cNvGraphicFramePr>
            <a:graphicFrameLocks noChangeAspect="1"/>
          </p:cNvGraphicFramePr>
          <p:nvPr/>
        </p:nvGraphicFramePr>
        <p:xfrm>
          <a:off x="2176463" y="5059363"/>
          <a:ext cx="333375" cy="469900"/>
        </p:xfrm>
        <a:graphic>
          <a:graphicData uri="http://schemas.openxmlformats.org/presentationml/2006/ole">
            <p:oleObj spid="_x0000_s47108" name="Equation" r:id="rId5" imgW="152280" imgH="215640" progId="Equation.3">
              <p:embed/>
            </p:oleObj>
          </a:graphicData>
        </a:graphic>
      </p:graphicFrame>
      <p:sp>
        <p:nvSpPr>
          <p:cNvPr id="47126" name="Line 23"/>
          <p:cNvSpPr>
            <a:spLocks noChangeShapeType="1"/>
          </p:cNvSpPr>
          <p:nvPr/>
        </p:nvSpPr>
        <p:spPr bwMode="auto">
          <a:xfrm flipH="1" flipV="1">
            <a:off x="2674938" y="2865438"/>
            <a:ext cx="1255712" cy="12239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127" name="Line 29"/>
          <p:cNvSpPr>
            <a:spLocks noChangeShapeType="1"/>
          </p:cNvSpPr>
          <p:nvPr/>
        </p:nvSpPr>
        <p:spPr bwMode="auto">
          <a:xfrm flipV="1">
            <a:off x="2220913" y="2625725"/>
            <a:ext cx="3703637" cy="3155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128" name="Oval 30"/>
          <p:cNvSpPr>
            <a:spLocks noChangeArrowheads="1"/>
          </p:cNvSpPr>
          <p:nvPr/>
        </p:nvSpPr>
        <p:spPr bwMode="auto">
          <a:xfrm>
            <a:off x="5441950" y="4551363"/>
            <a:ext cx="71438" cy="71437"/>
          </a:xfrm>
          <a:prstGeom prst="ellipse">
            <a:avLst/>
          </a:prstGeom>
          <a:solidFill>
            <a:srgbClr val="C4D3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9" name="Oval 24"/>
          <p:cNvSpPr>
            <a:spLocks noChangeArrowheads="1"/>
          </p:cNvSpPr>
          <p:nvPr/>
        </p:nvSpPr>
        <p:spPr bwMode="auto">
          <a:xfrm rot="-2294008">
            <a:off x="1482725" y="3378200"/>
            <a:ext cx="4824413" cy="1558925"/>
          </a:xfrm>
          <a:prstGeom prst="ellipse">
            <a:avLst/>
          </a:prstGeom>
          <a:noFill/>
          <a:ln w="9525">
            <a:solidFill>
              <a:srgbClr val="CB420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0" name="TextBox 29"/>
          <p:cNvSpPr txBox="1">
            <a:spLocks noChangeArrowheads="1"/>
          </p:cNvSpPr>
          <p:nvPr/>
        </p:nvSpPr>
        <p:spPr bwMode="auto">
          <a:xfrm>
            <a:off x="5276850" y="4705350"/>
            <a:ext cx="1790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0"/>
              <a:t>Plausible shape?</a:t>
            </a:r>
            <a:endParaRPr lang="en-US" sz="1600" i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  <a:endParaRPr lang="en-US" smtClean="0"/>
          </a:p>
        </p:txBody>
      </p:sp>
      <p:sp>
        <p:nvSpPr>
          <p:cNvPr id="48134" name="Content Placeholder 2"/>
          <p:cNvSpPr>
            <a:spLocks noGrp="1"/>
          </p:cNvSpPr>
          <p:nvPr>
            <p:ph idx="1"/>
          </p:nvPr>
        </p:nvSpPr>
        <p:spPr>
          <a:xfrm>
            <a:off x="447675" y="1963738"/>
            <a:ext cx="8543925" cy="1446212"/>
          </a:xfrm>
        </p:spPr>
        <p:txBody>
          <a:bodyPr/>
          <a:lstStyle/>
          <a:p>
            <a:r>
              <a:rPr lang="en-GB" sz="2400" smtClean="0"/>
              <a:t>By projecting a vector onto the space spanned by the columns of </a:t>
            </a:r>
            <a:r>
              <a:rPr lang="ru-RU" sz="2400" b="1" smtClean="0"/>
              <a:t>Ф</a:t>
            </a:r>
            <a:r>
              <a:rPr lang="en-GB" sz="2400" b="1" smtClean="0"/>
              <a:t> </a:t>
            </a:r>
            <a:r>
              <a:rPr lang="en-GB" sz="2400" smtClean="0"/>
              <a:t>we are generating a least squares approximation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</a:t>
            </a:r>
            <a:endParaRPr lang="en-US" smtClean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571876" y="3829050"/>
            <a:ext cx="15621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43400" y="4572000"/>
            <a:ext cx="2638425" cy="4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505075" y="4619625"/>
            <a:ext cx="1838325" cy="1228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310062" y="3567113"/>
            <a:ext cx="1114425" cy="1009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26"/>
          <p:cNvSpPr/>
          <p:nvPr/>
        </p:nvSpPr>
        <p:spPr>
          <a:xfrm rot="20245584">
            <a:off x="2765425" y="4586288"/>
            <a:ext cx="3638550" cy="1287462"/>
          </a:xfrm>
          <a:prstGeom prst="parallelogram">
            <a:avLst/>
          </a:prstGeom>
          <a:solidFill>
            <a:schemeClr val="accent1">
              <a:alpha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8130" name="Object 4"/>
          <p:cNvGraphicFramePr>
            <a:graphicFrameLocks noChangeAspect="1"/>
          </p:cNvGraphicFramePr>
          <p:nvPr/>
        </p:nvGraphicFramePr>
        <p:xfrm>
          <a:off x="5386388" y="3170238"/>
          <a:ext cx="547687" cy="354012"/>
        </p:xfrm>
        <a:graphic>
          <a:graphicData uri="http://schemas.openxmlformats.org/presentationml/2006/ole">
            <p:oleObj spid="_x0000_s48130" name="Equation" r:id="rId3" imgW="317160" imgH="203040" progId="Equation.3">
              <p:embed/>
            </p:oleObj>
          </a:graphicData>
        </a:graphic>
      </p:graphicFrame>
      <p:sp>
        <p:nvSpPr>
          <p:cNvPr id="48140" name="TextBox 32"/>
          <p:cNvSpPr txBox="1">
            <a:spLocks noChangeArrowheads="1"/>
          </p:cNvSpPr>
          <p:nvPr/>
        </p:nvSpPr>
        <p:spPr bwMode="auto">
          <a:xfrm>
            <a:off x="3362325" y="5343525"/>
            <a:ext cx="1657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0"/>
              <a:t>Ф</a:t>
            </a:r>
            <a:r>
              <a:rPr lang="en-GB" sz="1600" b="1" i="0"/>
              <a:t> </a:t>
            </a:r>
            <a:r>
              <a:rPr lang="en-GB" sz="1600" i="0"/>
              <a:t>subspace</a:t>
            </a:r>
            <a:endParaRPr lang="en-US" sz="1600" i="0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4505325" y="4362450"/>
            <a:ext cx="1676400" cy="38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75150" y="4625975"/>
            <a:ext cx="958850" cy="59372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038725" y="5129213"/>
          <a:ext cx="1203325" cy="376237"/>
        </p:xfrm>
        <a:graphic>
          <a:graphicData uri="http://schemas.openxmlformats.org/presentationml/2006/ole">
            <p:oleObj spid="_x0000_s48131" name="Equation" r:id="rId4" imgW="698400" imgH="215640" progId="Equation.3">
              <p:embed/>
            </p:oleObj>
          </a:graphicData>
        </a:graphic>
      </p:graphicFrame>
      <p:graphicFrame>
        <p:nvGraphicFramePr>
          <p:cNvPr id="48132" name="Object 5"/>
          <p:cNvGraphicFramePr>
            <a:graphicFrameLocks noChangeAspect="1"/>
          </p:cNvGraphicFramePr>
          <p:nvPr/>
        </p:nvGraphicFramePr>
        <p:xfrm>
          <a:off x="5387975" y="4233863"/>
          <a:ext cx="196850" cy="222250"/>
        </p:xfrm>
        <a:graphic>
          <a:graphicData uri="http://schemas.openxmlformats.org/presentationml/2006/ole">
            <p:oleObj spid="_x0000_s48132" name="Equation" r:id="rId5" imgW="114120" imgH="126720" progId="Equation.3">
              <p:embed/>
            </p:oleObj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  <a:endParaRPr lang="en-US" smtClean="0"/>
          </a:p>
        </p:txBody>
      </p:sp>
      <p:sp>
        <p:nvSpPr>
          <p:cNvPr id="491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Let us define the residual error</a:t>
            </a:r>
            <a:r>
              <a:rPr lang="en-GB" sz="2400" b="1" smtClean="0"/>
              <a:t> </a:t>
            </a:r>
            <a:r>
              <a:rPr lang="en-GB" sz="2400" smtClean="0"/>
              <a:t>in the least squares approximation as </a:t>
            </a:r>
            <a:r>
              <a:rPr lang="en-GB" sz="2400" b="1" smtClean="0"/>
              <a:t>r</a:t>
            </a:r>
            <a:endParaRPr lang="en-GB" sz="2400" smtClean="0"/>
          </a:p>
          <a:p>
            <a:r>
              <a:rPr lang="en-GB" sz="2400" smtClean="0"/>
              <a:t>Obviously we could look at the magnitude of </a:t>
            </a:r>
            <a:r>
              <a:rPr lang="en-GB" sz="2400" b="1" smtClean="0"/>
              <a:t>r</a:t>
            </a:r>
            <a:r>
              <a:rPr lang="en-GB" sz="2400" b="1" i="1" smtClean="0"/>
              <a:t> </a:t>
            </a:r>
            <a:r>
              <a:rPr lang="en-GB" sz="2400" smtClean="0"/>
              <a:t>in order to determine whether </a:t>
            </a:r>
            <a:r>
              <a:rPr lang="en-GB" sz="2400" b="1" smtClean="0"/>
              <a:t>x'</a:t>
            </a:r>
            <a:r>
              <a:rPr lang="en-GB" sz="2400" b="1" i="1" smtClean="0"/>
              <a:t> </a:t>
            </a:r>
            <a:r>
              <a:rPr lang="en-GB" sz="2400" smtClean="0"/>
              <a:t>is plausible</a:t>
            </a:r>
          </a:p>
          <a:p>
            <a:pPr lvl="1"/>
            <a:r>
              <a:rPr lang="en-GB" smtClean="0"/>
              <a:t>However, its more well-founded statistically to try and estimate </a:t>
            </a:r>
            <a:r>
              <a:rPr lang="en-GB" i="1" smtClean="0"/>
              <a:t>p(</a:t>
            </a:r>
            <a:r>
              <a:rPr lang="en-GB" b="1" smtClean="0"/>
              <a:t>x'</a:t>
            </a:r>
            <a:r>
              <a:rPr lang="en-GB" i="1" smtClean="0"/>
              <a:t>)</a:t>
            </a:r>
          </a:p>
          <a:p>
            <a:pPr lvl="1"/>
            <a:r>
              <a:rPr lang="en-GB" b="1" smtClean="0"/>
              <a:t>x' </a:t>
            </a:r>
            <a:r>
              <a:rPr lang="en-GB" smtClean="0"/>
              <a:t>comprises two components which we can assume to be statistically independent</a:t>
            </a:r>
          </a:p>
          <a:p>
            <a:pPr lvl="2"/>
            <a:r>
              <a:rPr lang="en-GB" smtClean="0"/>
              <a:t>The shape parameters </a:t>
            </a:r>
            <a:r>
              <a:rPr lang="en-GB" b="1" smtClean="0"/>
              <a:t>b</a:t>
            </a:r>
          </a:p>
          <a:p>
            <a:pPr lvl="2"/>
            <a:r>
              <a:rPr lang="en-GB" smtClean="0"/>
              <a:t>The deviation from the </a:t>
            </a:r>
            <a:r>
              <a:rPr lang="el-GR" b="1" smtClean="0"/>
              <a:t>Φ</a:t>
            </a:r>
            <a:r>
              <a:rPr lang="en-GB" smtClean="0"/>
              <a:t> subspace </a:t>
            </a:r>
            <a:r>
              <a:rPr lang="en-GB" b="1" smtClean="0"/>
              <a:t>r</a:t>
            </a:r>
            <a:endParaRPr lang="en-GB" smtClean="0"/>
          </a:p>
          <a:p>
            <a:pPr lvl="1"/>
            <a:endParaRPr lang="en-US" smtClean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322513" y="5994400"/>
          <a:ext cx="3692525" cy="863600"/>
        </p:xfrm>
        <a:graphic>
          <a:graphicData uri="http://schemas.openxmlformats.org/presentationml/2006/ole">
            <p:oleObj spid="_x0000_s49154" name="Equation" r:id="rId3" imgW="186660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  <a:endParaRPr lang="en-US" smtClean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We can use simple Gaussian probability distributions to determine </a:t>
            </a:r>
            <a:r>
              <a:rPr lang="en-GB" i="1" smtClean="0"/>
              <a:t>p</a:t>
            </a:r>
            <a:r>
              <a:rPr lang="en-GB" b="1" smtClean="0"/>
              <a:t>(b) </a:t>
            </a:r>
            <a:r>
              <a:rPr lang="en-GB" smtClean="0"/>
              <a:t>and </a:t>
            </a:r>
            <a:r>
              <a:rPr lang="en-GB" i="1" smtClean="0"/>
              <a:t>p</a:t>
            </a:r>
            <a:r>
              <a:rPr lang="en-GB" b="1" smtClean="0"/>
              <a:t>(r) </a:t>
            </a:r>
            <a:r>
              <a:rPr lang="en-GB" smtClean="0"/>
              <a:t>and estimate them from the training set</a:t>
            </a:r>
          </a:p>
          <a:p>
            <a:r>
              <a:rPr lang="en-GB" smtClean="0"/>
              <a:t>We assume that each shape parameter </a:t>
            </a:r>
            <a:r>
              <a:rPr lang="en-GB" i="1" smtClean="0"/>
              <a:t>b</a:t>
            </a:r>
            <a:r>
              <a:rPr lang="en-GB" i="1" baseline="-25000" smtClean="0"/>
              <a:t>i</a:t>
            </a:r>
            <a:r>
              <a:rPr lang="en-GB" i="1" smtClean="0"/>
              <a:t> </a:t>
            </a:r>
            <a:r>
              <a:rPr lang="en-GB" smtClean="0"/>
              <a:t>is a Gaussian with standard deviation equal to the corresponding eigenvalue </a:t>
            </a:r>
            <a:r>
              <a:rPr lang="el-GR" smtClean="0"/>
              <a:t>λ</a:t>
            </a:r>
            <a:r>
              <a:rPr lang="en-GB" i="1" baseline="-25000" smtClean="0"/>
              <a:t>i</a:t>
            </a:r>
          </a:p>
          <a:p>
            <a:pPr lvl="1"/>
            <a:r>
              <a:rPr lang="en-GB" smtClean="0"/>
              <a:t>More sophisticated models can be used such as Gaussian mixture models (GMM’s) but estimating the parameters of a GMM is more difficult</a:t>
            </a:r>
            <a:endParaRPr lang="en-US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smtClean="0"/>
              <a:t>Example - Metacarpal analysis </a:t>
            </a:r>
          </a:p>
          <a:p>
            <a:pPr lvl="1"/>
            <a:r>
              <a:rPr lang="en-GB" sz="2000" smtClean="0"/>
              <a:t>We can give a realistic example taken from automatic hand X-ray analysis. </a:t>
            </a:r>
          </a:p>
          <a:p>
            <a:pPr lvl="1"/>
            <a:r>
              <a:rPr lang="en-GB" sz="2000" smtClean="0"/>
              <a:t>The finger bones (metacarpals) have characteristic long, thin shape with bulges near the ends - precise shape differs from individual to individual, and as an individual ages. </a:t>
            </a:r>
          </a:p>
          <a:p>
            <a:pPr lvl="1"/>
            <a:r>
              <a:rPr lang="en-GB" sz="2000" smtClean="0"/>
              <a:t>Scrutiny of bone shape is of great value in diagnosing bone aging disorders and is widely used by paediatricians. </a:t>
            </a:r>
          </a:p>
          <a:p>
            <a:pPr lvl="1"/>
            <a:r>
              <a:rPr lang="en-GB" sz="2000" smtClean="0"/>
              <a:t>From a collection of X-rays, 40 landmarks (so vectors are 80 dimensional) were picked out by hand on a number (approximately 50) of segmented metacarpals. </a:t>
            </a:r>
          </a:p>
          <a:p>
            <a:pPr lvl="1"/>
            <a:r>
              <a:rPr lang="en-GB" sz="2000" smtClean="0"/>
              <a:t>The next figure illustrates (after alignment) the mean shape, together with the actual positions of the landmark points from the entire data set. </a:t>
            </a:r>
          </a:p>
          <a:p>
            <a:endParaRPr lang="en-GB" sz="2200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pic>
        <p:nvPicPr>
          <p:cNvPr id="86019" name="Picture 5" descr="f8_00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466850" y="2133600"/>
            <a:ext cx="6210300" cy="42291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060575"/>
            <a:ext cx="61341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Shape modelling using PCA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We can see that we have a realistic model of the shape variation</a:t>
            </a:r>
          </a:p>
          <a:p>
            <a:pPr lvl="1"/>
            <a:r>
              <a:rPr lang="en-GB" smtClean="0"/>
              <a:t>95% of the variation is explained by the first 8 modes</a:t>
            </a:r>
          </a:p>
          <a:p>
            <a:pPr lvl="1"/>
            <a:r>
              <a:rPr lang="en-GB" smtClean="0"/>
              <a:t>Over 60% of the variation is explained by the first mode</a:t>
            </a:r>
          </a:p>
          <a:p>
            <a:pPr lvl="2"/>
            <a:r>
              <a:rPr lang="en-GB" smtClean="0"/>
              <a:t>Usually the first mode explains 3D pose differences which are not taken out by the 2D alignment algorithm</a:t>
            </a:r>
          </a:p>
          <a:p>
            <a:pPr lvl="2"/>
            <a:r>
              <a:rPr lang="en-GB" smtClean="0"/>
              <a:t>Higher modes account for more subtle variations of the shape</a:t>
            </a:r>
          </a:p>
          <a:p>
            <a:pPr lvl="2"/>
            <a:r>
              <a:rPr lang="en-GB" smtClean="0"/>
              <a:t>For example gesture differences in the case of face modelling</a:t>
            </a:r>
          </a:p>
          <a:p>
            <a:pPr lvl="2"/>
            <a:r>
              <a:rPr lang="en-GB" smtClean="0"/>
              <a:t>But sometimes the differences can’t be explained by physical processes</a:t>
            </a:r>
          </a:p>
          <a:p>
            <a:endParaRPr lang="en-GB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Introduction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500313"/>
            <a:ext cx="22002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519363"/>
            <a:ext cx="1866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929063" y="3429000"/>
            <a:ext cx="14287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0"/>
          </a:p>
        </p:txBody>
      </p:sp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1500188" y="4857750"/>
            <a:ext cx="2571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0"/>
              <a:t>Landmarked face</a:t>
            </a:r>
            <a:endParaRPr lang="en-US" i="0"/>
          </a:p>
        </p:txBody>
      </p:sp>
      <p:sp>
        <p:nvSpPr>
          <p:cNvPr id="64519" name="TextBox 6"/>
          <p:cNvSpPr txBox="1">
            <a:spLocks noChangeArrowheads="1"/>
          </p:cNvSpPr>
          <p:nvPr/>
        </p:nvSpPr>
        <p:spPr bwMode="auto">
          <a:xfrm>
            <a:off x="5929313" y="4857750"/>
            <a:ext cx="1214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0"/>
              <a:t>‘Shape’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mtClean="0"/>
              <a:t>Shape modelling using PCA</a:t>
            </a: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316163"/>
            <a:ext cx="7196137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mtClean="0"/>
              <a:t>Shape modelling using PCA</a:t>
            </a:r>
          </a:p>
        </p:txBody>
      </p:sp>
      <p:pic>
        <p:nvPicPr>
          <p:cNvPr id="901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576513"/>
            <a:ext cx="72009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507413" cy="1143000"/>
          </a:xfrm>
        </p:spPr>
        <p:txBody>
          <a:bodyPr/>
          <a:lstStyle/>
          <a:p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>Case study. Face image analysis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We will look at an application of statistical shape modelling to face image analysis</a:t>
            </a:r>
          </a:p>
          <a:p>
            <a:pPr lvl="1"/>
            <a:r>
              <a:rPr lang="en-GB" smtClean="0"/>
              <a:t>Recent approaches to face image analysis have involved modelling the </a:t>
            </a:r>
            <a:r>
              <a:rPr lang="en-GB" i="1" smtClean="0"/>
              <a:t>shape</a:t>
            </a:r>
            <a:r>
              <a:rPr lang="en-GB" smtClean="0"/>
              <a:t> of the face (as determined by facial landmarks) and the </a:t>
            </a:r>
            <a:r>
              <a:rPr lang="en-GB" i="1" smtClean="0"/>
              <a:t>appearance</a:t>
            </a:r>
            <a:r>
              <a:rPr lang="en-GB" smtClean="0"/>
              <a:t> of the face (the distribution of colour and texture across the face)</a:t>
            </a:r>
          </a:p>
          <a:p>
            <a:pPr lvl="1"/>
            <a:r>
              <a:rPr lang="en-GB" smtClean="0"/>
              <a:t>The main goals of the analysis is face tracking and face recognition</a:t>
            </a:r>
          </a:p>
          <a:p>
            <a:pPr lvl="2"/>
            <a:r>
              <a:rPr lang="en-GB" smtClean="0"/>
              <a:t>The use of shape and appearance models have played a significant role in these applications</a:t>
            </a:r>
          </a:p>
          <a:p>
            <a:pPr lvl="1"/>
            <a:r>
              <a:rPr lang="en-GB" smtClean="0"/>
              <a:t>We will look at appearance models later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81692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>Case study. Face image analysis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smtClean="0"/>
              <a:t>We have a training image database comprising 129 passport-type photos</a:t>
            </a:r>
          </a:p>
          <a:p>
            <a:pPr lvl="1"/>
            <a:r>
              <a:rPr lang="en-GB" sz="1800" smtClean="0"/>
              <a:t>The images have not been aligned but the faces are roughly the same size</a:t>
            </a:r>
          </a:p>
          <a:p>
            <a:pPr lvl="1"/>
            <a:r>
              <a:rPr lang="en-GB" sz="1800" smtClean="0"/>
              <a:t>Approximately the same pose but no restrictions on gesture or wearing glasses</a:t>
            </a:r>
          </a:p>
          <a:p>
            <a:r>
              <a:rPr lang="en-GB" sz="1800" smtClean="0"/>
              <a:t> 97 landmarks points</a:t>
            </a:r>
          </a:p>
          <a:p>
            <a:pPr lvl="1"/>
            <a:r>
              <a:rPr lang="en-GB" sz="1800" smtClean="0"/>
              <a:t>Eyebrow</a:t>
            </a:r>
          </a:p>
          <a:p>
            <a:pPr lvl="1"/>
            <a:r>
              <a:rPr lang="en-GB" sz="1800" smtClean="0"/>
              <a:t>Eye</a:t>
            </a:r>
          </a:p>
          <a:p>
            <a:pPr lvl="1"/>
            <a:r>
              <a:rPr lang="en-GB" sz="1800" smtClean="0"/>
              <a:t>Pupil</a:t>
            </a:r>
          </a:p>
          <a:p>
            <a:pPr lvl="1"/>
            <a:r>
              <a:rPr lang="en-GB" sz="1800" smtClean="0"/>
              <a:t>Nose</a:t>
            </a:r>
          </a:p>
          <a:p>
            <a:pPr lvl="1"/>
            <a:r>
              <a:rPr lang="en-GB" sz="1800" smtClean="0"/>
              <a:t>Lip</a:t>
            </a:r>
          </a:p>
          <a:p>
            <a:pPr lvl="1"/>
            <a:r>
              <a:rPr lang="en-GB" sz="1800" smtClean="0"/>
              <a:t>Inner lip</a:t>
            </a:r>
          </a:p>
          <a:p>
            <a:pPr lvl="1"/>
            <a:r>
              <a:rPr lang="en-GB" sz="1800" smtClean="0"/>
              <a:t>Facial outline</a:t>
            </a:r>
          </a:p>
          <a:p>
            <a:pPr lvl="1"/>
            <a:r>
              <a:rPr lang="en-GB" sz="1800" smtClean="0"/>
              <a:t>Forehead</a:t>
            </a:r>
          </a:p>
          <a:p>
            <a:pPr lvl="1"/>
            <a:r>
              <a:rPr lang="en-GB" sz="1800" smtClean="0"/>
              <a:t>Upper hairline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>Case study. Face image analysis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The images have been hand labelled</a:t>
            </a:r>
          </a:p>
          <a:p>
            <a:pPr lvl="1"/>
            <a:r>
              <a:rPr lang="en-GB" smtClean="0"/>
              <a:t>The landmark images are displayed with interpolating contours for effect</a:t>
            </a:r>
          </a:p>
          <a:p>
            <a:pPr lvl="1"/>
            <a:r>
              <a:rPr lang="en-GB" smtClean="0"/>
              <a:t>The contours are not used in the shape model</a:t>
            </a:r>
          </a:p>
          <a:p>
            <a:r>
              <a:rPr lang="en-GB" smtClean="0"/>
              <a:t>This database has been used in a facial image compression project (M.Eng project 2006) based on shape and appearance models</a:t>
            </a:r>
            <a:endParaRPr lang="en-US" smtClean="0"/>
          </a:p>
          <a:p>
            <a:endParaRPr lang="en-GB" smtClean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Case study. Face image analysis</a:t>
            </a:r>
            <a:endParaRPr lang="en-US" dirty="0"/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2328863"/>
            <a:ext cx="23812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2357438"/>
            <a:ext cx="23812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650" y="2347913"/>
            <a:ext cx="23812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Case study. Face image analysis</a:t>
            </a:r>
            <a:endParaRPr lang="en-US" dirty="0"/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152650"/>
            <a:ext cx="30289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2143125"/>
            <a:ext cx="30289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TextBox 4"/>
          <p:cNvSpPr txBox="1">
            <a:spLocks noChangeArrowheads="1"/>
          </p:cNvSpPr>
          <p:nvPr/>
        </p:nvSpPr>
        <p:spPr bwMode="auto">
          <a:xfrm>
            <a:off x="1533525" y="57150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i="0"/>
              <a:t>Unaligned landmarks</a:t>
            </a:r>
            <a:endParaRPr lang="en-US" sz="1800" i="0"/>
          </a:p>
        </p:txBody>
      </p:sp>
      <p:sp>
        <p:nvSpPr>
          <p:cNvPr id="96262" name="TextBox 5"/>
          <p:cNvSpPr txBox="1">
            <a:spLocks noChangeArrowheads="1"/>
          </p:cNvSpPr>
          <p:nvPr/>
        </p:nvSpPr>
        <p:spPr bwMode="auto">
          <a:xfrm>
            <a:off x="6038850" y="56864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i="0"/>
              <a:t>Aligned landmarks</a:t>
            </a:r>
            <a:endParaRPr lang="en-US" sz="18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Case study. Face image analysis</a:t>
            </a:r>
            <a:endParaRPr lang="en-US" dirty="0"/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175" y="2162175"/>
            <a:ext cx="30289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TextBox 3"/>
          <p:cNvSpPr txBox="1">
            <a:spLocks noChangeArrowheads="1"/>
          </p:cNvSpPr>
          <p:nvPr/>
        </p:nvSpPr>
        <p:spPr bwMode="auto">
          <a:xfrm>
            <a:off x="2933700" y="5676900"/>
            <a:ext cx="326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i="0"/>
              <a:t>Mean landmarks across all training images</a:t>
            </a:r>
            <a:endParaRPr lang="en-US" sz="20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409575"/>
            <a:ext cx="79248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So what do we mean by ‘shape’?</a:t>
            </a:r>
          </a:p>
          <a:p>
            <a:pPr lvl="1"/>
            <a:r>
              <a:rPr lang="en-GB" smtClean="0"/>
              <a:t>Shape is an intrinsic property of an object</a:t>
            </a:r>
          </a:p>
          <a:p>
            <a:pPr lvl="1"/>
            <a:r>
              <a:rPr lang="en-GB" smtClean="0"/>
              <a:t>Shape is </a:t>
            </a:r>
            <a:r>
              <a:rPr lang="en-GB" u="sng" smtClean="0"/>
              <a:t>not</a:t>
            </a:r>
            <a:r>
              <a:rPr lang="en-GB" smtClean="0"/>
              <a:t> dependant on the position, size or orientation of the object</a:t>
            </a:r>
          </a:p>
          <a:p>
            <a:pPr lvl="1"/>
            <a:r>
              <a:rPr lang="en-GB" smtClean="0"/>
              <a:t>This presents us with a problem as we have to ‘subtract out’ these properties from the object before we determine its shape</a:t>
            </a:r>
          </a:p>
          <a:p>
            <a:pPr lvl="1"/>
            <a:r>
              <a:rPr lang="en-GB" smtClean="0"/>
              <a:t>In a training image database, it means we have to align the objects with respect to position, size and orientation before constructing our shape model</a:t>
            </a:r>
          </a:p>
          <a:p>
            <a:pPr lvl="2"/>
            <a:r>
              <a:rPr lang="en-GB" smtClean="0"/>
              <a:t>This process is normally done after landmark points have been extracted so we align the pointsets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hlinkClick r:id="rId2" action="ppaction://hlinkfile"/>
              </a:rPr>
              <a:t>Demo\ImageJ\ImageJ.exe</a:t>
            </a:r>
            <a:endParaRPr lang="en-GB" smtClean="0"/>
          </a:p>
        </p:txBody>
      </p:sp>
      <p:pic>
        <p:nvPicPr>
          <p:cNvPr id="99331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727075"/>
            <a:ext cx="8229600" cy="109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>
          <a:xfrm>
            <a:off x="361950" y="714375"/>
            <a:ext cx="8229600" cy="11430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Application to Model-based object location</a:t>
            </a:r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smtClean="0"/>
              <a:t>Given a rough starting approximation, we want to search for an instance of  model in an image</a:t>
            </a:r>
          </a:p>
          <a:p>
            <a:pPr lvl="1"/>
            <a:r>
              <a:rPr lang="en-GB" sz="2000" smtClean="0"/>
              <a:t>For example, face location in an image based on facial landmarks</a:t>
            </a:r>
          </a:p>
          <a:p>
            <a:r>
              <a:rPr lang="en-GB" sz="2200" smtClean="0"/>
              <a:t>Our model provides a global constraint to our search</a:t>
            </a:r>
          </a:p>
          <a:p>
            <a:pPr lvl="1"/>
            <a:r>
              <a:rPr lang="en-GB" sz="2000" smtClean="0"/>
              <a:t>We are looking for objects which are </a:t>
            </a:r>
            <a:r>
              <a:rPr lang="en-GB" sz="2000" i="1" smtClean="0"/>
              <a:t>plausible </a:t>
            </a:r>
            <a:r>
              <a:rPr lang="en-GB" sz="2000" smtClean="0"/>
              <a:t> examples of our shape model </a:t>
            </a:r>
          </a:p>
          <a:p>
            <a:pPr lvl="1"/>
            <a:r>
              <a:rPr lang="en-GB" sz="2000" smtClean="0"/>
              <a:t>In other words, we constrain the shape parameters of our model whilst searching </a:t>
            </a:r>
          </a:p>
          <a:p>
            <a:pPr lvl="1"/>
            <a:r>
              <a:rPr lang="en-GB" sz="2000" smtClean="0"/>
              <a:t>Also we are trying to find the best </a:t>
            </a:r>
            <a:r>
              <a:rPr lang="en-GB" sz="2000" i="1" smtClean="0"/>
              <a:t>pose</a:t>
            </a:r>
            <a:r>
              <a:rPr lang="en-GB" sz="2000" smtClean="0"/>
              <a:t> parameters of the object</a:t>
            </a:r>
          </a:p>
          <a:p>
            <a:pPr lvl="2"/>
            <a:r>
              <a:rPr lang="en-GB" sz="1900" smtClean="0"/>
              <a:t>In other words the translation, rotation and scaling parameters between the model domain and the image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Application to Model-based object location</a:t>
            </a:r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131" y="1971675"/>
            <a:ext cx="5987244" cy="423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705725" y="3686175"/>
            <a:ext cx="104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/>
              <a:t>Initial Model</a:t>
            </a:r>
            <a:endParaRPr lang="en-US" i="0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>
            <a:off x="5791201" y="3448050"/>
            <a:ext cx="1914525" cy="6536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to Model-based object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849438"/>
            <a:ext cx="8229600" cy="4389437"/>
          </a:xfrm>
        </p:spPr>
        <p:txBody>
          <a:bodyPr/>
          <a:lstStyle/>
          <a:p>
            <a:r>
              <a:rPr lang="en-GB" sz="2000" dirty="0" smtClean="0"/>
              <a:t>An efficient approach to object location is to use the PDM as the basis of an Active Shape Model (ASM)</a:t>
            </a:r>
          </a:p>
          <a:p>
            <a:r>
              <a:rPr lang="en-GB" sz="2000" dirty="0" smtClean="0"/>
              <a:t>Here, we iterate toward the best fit by examining an approximate fit, locating improved positions for the landmark points (based on nearest image boundary points), then recalculating pose and shape </a:t>
            </a:r>
            <a:r>
              <a:rPr lang="en-GB" sz="2000" dirty="0" smtClean="0"/>
              <a:t>parameters</a:t>
            </a:r>
          </a:p>
          <a:p>
            <a:pPr lvl="1"/>
            <a:r>
              <a:rPr lang="en-GB" sz="1800" dirty="0" smtClean="0"/>
              <a:t>Improving the model fit is usually done by finding the nearest boundary point in the image perpendicular to the model boundary</a:t>
            </a:r>
            <a:endParaRPr lang="en-GB" sz="1800" dirty="0" smtClean="0"/>
          </a:p>
          <a:p>
            <a:endParaRPr lang="en-US" dirty="0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436813" y="4886325"/>
            <a:ext cx="4667250" cy="1703387"/>
          </a:xfrm>
          <a:custGeom>
            <a:avLst/>
            <a:gdLst>
              <a:gd name="T0" fmla="*/ 0 w 2940"/>
              <a:gd name="T1" fmla="*/ 2147483647 h 1073"/>
              <a:gd name="T2" fmla="*/ 2147483647 w 2940"/>
              <a:gd name="T3" fmla="*/ 2147483647 h 1073"/>
              <a:gd name="T4" fmla="*/ 2147483647 w 2940"/>
              <a:gd name="T5" fmla="*/ 2147483647 h 1073"/>
              <a:gd name="T6" fmla="*/ 2147483647 w 2940"/>
              <a:gd name="T7" fmla="*/ 2147483647 h 1073"/>
              <a:gd name="T8" fmla="*/ 2147483647 w 2940"/>
              <a:gd name="T9" fmla="*/ 2147483647 h 1073"/>
              <a:gd name="T10" fmla="*/ 2147483647 w 2940"/>
              <a:gd name="T11" fmla="*/ 2147483647 h 10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40"/>
              <a:gd name="T19" fmla="*/ 0 h 1073"/>
              <a:gd name="T20" fmla="*/ 2940 w 2940"/>
              <a:gd name="T21" fmla="*/ 1073 h 10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40" h="1073">
                <a:moveTo>
                  <a:pt x="0" y="620"/>
                </a:moveTo>
                <a:cubicBezTo>
                  <a:pt x="200" y="442"/>
                  <a:pt x="401" y="264"/>
                  <a:pt x="635" y="166"/>
                </a:cubicBezTo>
                <a:cubicBezTo>
                  <a:pt x="869" y="68"/>
                  <a:pt x="1111" y="0"/>
                  <a:pt x="1406" y="30"/>
                </a:cubicBezTo>
                <a:cubicBezTo>
                  <a:pt x="1701" y="60"/>
                  <a:pt x="2162" y="203"/>
                  <a:pt x="2404" y="347"/>
                </a:cubicBezTo>
                <a:cubicBezTo>
                  <a:pt x="2646" y="491"/>
                  <a:pt x="2774" y="771"/>
                  <a:pt x="2857" y="892"/>
                </a:cubicBezTo>
                <a:cubicBezTo>
                  <a:pt x="2940" y="1013"/>
                  <a:pt x="2921" y="1043"/>
                  <a:pt x="2903" y="1073"/>
                </a:cubicBez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1716088" y="4367212"/>
            <a:ext cx="5832475" cy="1800225"/>
          </a:xfrm>
          <a:custGeom>
            <a:avLst/>
            <a:gdLst>
              <a:gd name="T0" fmla="*/ 0 w 3674"/>
              <a:gd name="T1" fmla="*/ 2147483647 h 1134"/>
              <a:gd name="T2" fmla="*/ 2147483647 w 3674"/>
              <a:gd name="T3" fmla="*/ 2147483647 h 1134"/>
              <a:gd name="T4" fmla="*/ 2147483647 w 3674"/>
              <a:gd name="T5" fmla="*/ 2147483647 h 1134"/>
              <a:gd name="T6" fmla="*/ 2147483647 w 3674"/>
              <a:gd name="T7" fmla="*/ 2147483647 h 1134"/>
              <a:gd name="T8" fmla="*/ 2147483647 w 3674"/>
              <a:gd name="T9" fmla="*/ 2147483647 h 1134"/>
              <a:gd name="T10" fmla="*/ 2147483647 w 3674"/>
              <a:gd name="T11" fmla="*/ 0 h 1134"/>
              <a:gd name="T12" fmla="*/ 2147483647 w 3674"/>
              <a:gd name="T13" fmla="*/ 2147483647 h 1134"/>
              <a:gd name="T14" fmla="*/ 2147483647 w 3674"/>
              <a:gd name="T15" fmla="*/ 2147483647 h 1134"/>
              <a:gd name="T16" fmla="*/ 2147483647 w 3674"/>
              <a:gd name="T17" fmla="*/ 2147483647 h 1134"/>
              <a:gd name="T18" fmla="*/ 2147483647 w 3674"/>
              <a:gd name="T19" fmla="*/ 2147483647 h 1134"/>
              <a:gd name="T20" fmla="*/ 2147483647 w 3674"/>
              <a:gd name="T21" fmla="*/ 2147483647 h 11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74"/>
              <a:gd name="T34" fmla="*/ 0 h 1134"/>
              <a:gd name="T35" fmla="*/ 3674 w 3674"/>
              <a:gd name="T36" fmla="*/ 1134 h 11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74" h="1134">
                <a:moveTo>
                  <a:pt x="0" y="998"/>
                </a:moveTo>
                <a:cubicBezTo>
                  <a:pt x="64" y="850"/>
                  <a:pt x="129" y="703"/>
                  <a:pt x="227" y="590"/>
                </a:cubicBezTo>
                <a:cubicBezTo>
                  <a:pt x="325" y="477"/>
                  <a:pt x="477" y="394"/>
                  <a:pt x="590" y="318"/>
                </a:cubicBezTo>
                <a:cubicBezTo>
                  <a:pt x="703" y="242"/>
                  <a:pt x="786" y="181"/>
                  <a:pt x="907" y="136"/>
                </a:cubicBezTo>
                <a:cubicBezTo>
                  <a:pt x="1028" y="91"/>
                  <a:pt x="1156" y="68"/>
                  <a:pt x="1315" y="45"/>
                </a:cubicBezTo>
                <a:cubicBezTo>
                  <a:pt x="1474" y="22"/>
                  <a:pt x="1686" y="0"/>
                  <a:pt x="1860" y="0"/>
                </a:cubicBezTo>
                <a:cubicBezTo>
                  <a:pt x="2034" y="0"/>
                  <a:pt x="2215" y="15"/>
                  <a:pt x="2359" y="45"/>
                </a:cubicBezTo>
                <a:cubicBezTo>
                  <a:pt x="2503" y="75"/>
                  <a:pt x="2586" y="122"/>
                  <a:pt x="2722" y="182"/>
                </a:cubicBezTo>
                <a:cubicBezTo>
                  <a:pt x="2858" y="242"/>
                  <a:pt x="3054" y="310"/>
                  <a:pt x="3175" y="408"/>
                </a:cubicBezTo>
                <a:cubicBezTo>
                  <a:pt x="3296" y="506"/>
                  <a:pt x="3364" y="650"/>
                  <a:pt x="3447" y="771"/>
                </a:cubicBezTo>
                <a:cubicBezTo>
                  <a:pt x="3530" y="892"/>
                  <a:pt x="3636" y="1074"/>
                  <a:pt x="3674" y="1134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858963" y="5545137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147888" y="5151437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2581275" y="4849812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084513" y="4538662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587750" y="4430712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4237038" y="4357687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4956175" y="4321175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5638800" y="4464050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6072188" y="4648200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6611938" y="4886325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7067550" y="5399087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998663" y="6008687"/>
            <a:ext cx="13065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0"/>
              <a:t>Image boundary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1716088" y="5505450"/>
            <a:ext cx="936625" cy="4365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1998663" y="4968875"/>
            <a:ext cx="869950" cy="939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2436813" y="4648200"/>
            <a:ext cx="719137" cy="9699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2944813" y="4324350"/>
            <a:ext cx="719137" cy="1041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>
            <a:off x="3587750" y="4141787"/>
            <a:ext cx="215900" cy="11858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>
            <a:off x="4271963" y="4127500"/>
            <a:ext cx="71437" cy="11858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H="1">
            <a:off x="4919663" y="4075112"/>
            <a:ext cx="71437" cy="12382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 flipH="1">
            <a:off x="5316538" y="4248150"/>
            <a:ext cx="431800" cy="12239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 flipH="1">
            <a:off x="6256338" y="5208587"/>
            <a:ext cx="1152525" cy="844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H="1">
            <a:off x="6099175" y="4560887"/>
            <a:ext cx="736600" cy="129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 flipH="1">
            <a:off x="5718175" y="4344987"/>
            <a:ext cx="520700" cy="1320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7439025" y="4246562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0" dirty="0"/>
              <a:t>Model point</a:t>
            </a: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H="1">
            <a:off x="6743700" y="4491036"/>
            <a:ext cx="717550" cy="4048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3827463" y="5667375"/>
            <a:ext cx="152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0"/>
              <a:t>Nearest image point to model point</a:t>
            </a:r>
          </a:p>
        </p:txBody>
      </p:sp>
      <p:sp>
        <p:nvSpPr>
          <p:cNvPr id="32" name="Line 38"/>
          <p:cNvSpPr>
            <a:spLocks noChangeShapeType="1"/>
          </p:cNvSpPr>
          <p:nvPr/>
        </p:nvSpPr>
        <p:spPr bwMode="auto">
          <a:xfrm flipV="1">
            <a:off x="4600575" y="5145087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800" smtClean="0"/>
              <a:t> Application to Model-based object location</a:t>
            </a:r>
            <a:endParaRPr lang="en-GB" sz="4600" smtClean="0"/>
          </a:p>
        </p:txBody>
      </p:sp>
      <p:sp>
        <p:nvSpPr>
          <p:cNvPr id="104451" name="AutoShape 7" descr="img31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4452" name="Picture 9" descr="img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2328863"/>
            <a:ext cx="55340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Text Box 10"/>
          <p:cNvSpPr txBox="1">
            <a:spLocks noChangeArrowheads="1"/>
          </p:cNvSpPr>
          <p:nvPr/>
        </p:nvSpPr>
        <p:spPr bwMode="auto">
          <a:xfrm>
            <a:off x="1381125" y="5210175"/>
            <a:ext cx="1304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/>
              <a:t>Initial</a:t>
            </a:r>
          </a:p>
        </p:txBody>
      </p:sp>
      <p:sp>
        <p:nvSpPr>
          <p:cNvPr id="104454" name="Text Box 11"/>
          <p:cNvSpPr txBox="1">
            <a:spLocks noChangeArrowheads="1"/>
          </p:cNvSpPr>
          <p:nvPr/>
        </p:nvSpPr>
        <p:spPr bwMode="auto">
          <a:xfrm>
            <a:off x="3189288" y="5218113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/>
              <a:t>10 iterations</a:t>
            </a:r>
          </a:p>
        </p:txBody>
      </p:sp>
      <p:sp>
        <p:nvSpPr>
          <p:cNvPr id="104455" name="Text Box 12"/>
          <p:cNvSpPr txBox="1">
            <a:spLocks noChangeArrowheads="1"/>
          </p:cNvSpPr>
          <p:nvPr/>
        </p:nvSpPr>
        <p:spPr bwMode="auto">
          <a:xfrm>
            <a:off x="5105400" y="520065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/>
              <a:t>Convergence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600" smtClean="0"/>
              <a:t/>
            </a:r>
            <a:br>
              <a:rPr lang="en-GB" sz="4600" smtClean="0"/>
            </a:br>
            <a:r>
              <a:rPr lang="en-GB" sz="4800" smtClean="0"/>
              <a:t> Application to Model-based object location</a:t>
            </a:r>
            <a:endParaRPr lang="en-GB" sz="4600" smtClean="0"/>
          </a:p>
        </p:txBody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2" action="ppaction://hlinkfile"/>
              </a:rPr>
              <a:t>Demo\Animations for ASM </a:t>
            </a:r>
            <a:r>
              <a:rPr lang="en-GB" dirty="0" smtClean="0">
                <a:hlinkClick r:id="rId2" action="ppaction://hlinkfile"/>
              </a:rPr>
              <a:t>Search.htm</a:t>
            </a:r>
            <a:endParaRPr lang="en-GB" dirty="0" smtClean="0"/>
          </a:p>
          <a:p>
            <a:r>
              <a:rPr lang="en-GB" dirty="0" smtClean="0"/>
              <a:t>We will look in detail at the ASM algorithm in a later lecture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have looked at how we can represent shape using landmark features as point distribution models</a:t>
            </a:r>
          </a:p>
          <a:p>
            <a:r>
              <a:rPr lang="en-GB" dirty="0" smtClean="0"/>
              <a:t>We have looked at applying principal component analysis on a set of landmark pointsets and shown how we can capture most of the variation in a small number of </a:t>
            </a:r>
            <a:r>
              <a:rPr lang="en-GB" dirty="0" err="1" smtClean="0"/>
              <a:t>eigenmodes</a:t>
            </a:r>
            <a:endParaRPr lang="en-GB" dirty="0" smtClean="0"/>
          </a:p>
          <a:p>
            <a:r>
              <a:rPr lang="en-GB" dirty="0" smtClean="0"/>
              <a:t>We have looked at </a:t>
            </a:r>
            <a:r>
              <a:rPr lang="en-GB" dirty="0" smtClean="0"/>
              <a:t>a case study involving a database of face images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39504</TotalTime>
  <Words>4051</Words>
  <Application>Microsoft Office PowerPoint</Application>
  <PresentationFormat>On-screen Show (4:3)</PresentationFormat>
  <Paragraphs>591</Paragraphs>
  <Slides>96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8" baseType="lpstr">
      <vt:lpstr>Flow</vt:lpstr>
      <vt:lpstr>Equation</vt:lpstr>
      <vt:lpstr>Statistical Shape Modelling</vt:lpstr>
      <vt:lpstr>Contents </vt:lpstr>
      <vt:lpstr>Introduction  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Point distribution models</vt:lpstr>
      <vt:lpstr>Point distribution models</vt:lpstr>
      <vt:lpstr>Point distribution models</vt:lpstr>
      <vt:lpstr>Point distribution models</vt:lpstr>
      <vt:lpstr>Point distribution models</vt:lpstr>
      <vt:lpstr>Point distribution models</vt:lpstr>
      <vt:lpstr>Point distribution models</vt:lpstr>
      <vt:lpstr>Point distribution models</vt:lpstr>
      <vt:lpstr>Point distribution models</vt:lpstr>
      <vt:lpstr>Point distribution models</vt:lpstr>
      <vt:lpstr>Point distribution models</vt:lpstr>
      <vt:lpstr>Point distribution models</vt:lpstr>
      <vt:lpstr>Point distribution models</vt:lpstr>
      <vt:lpstr>Point distribution models</vt:lpstr>
      <vt:lpstr>Point distribution models</vt:lpstr>
      <vt:lpstr>Point distribution models</vt:lpstr>
      <vt:lpstr>Point distribution models</vt:lpstr>
      <vt:lpstr>Point distribution models </vt:lpstr>
      <vt:lpstr>Point distribution models</vt:lpstr>
      <vt:lpstr>Point distribution models</vt:lpstr>
      <vt:lpstr>Slide 32</vt:lpstr>
      <vt:lpstr>Slide 33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Shape modelling using PCA</vt:lpstr>
      <vt:lpstr>           Case study. Face image analysis</vt:lpstr>
      <vt:lpstr>Slide 83</vt:lpstr>
      <vt:lpstr>           Case study. Face image analysis</vt:lpstr>
      <vt:lpstr>           Case study. Face image analysis</vt:lpstr>
      <vt:lpstr>           Case study. Face image analysis</vt:lpstr>
      <vt:lpstr>           Case study. Face image analysis</vt:lpstr>
      <vt:lpstr>           Case study. Face image analysis</vt:lpstr>
      <vt:lpstr>Slide 89</vt:lpstr>
      <vt:lpstr>Slide 90</vt:lpstr>
      <vt:lpstr>            Application to Model-based object location</vt:lpstr>
      <vt:lpstr>Application to Model-based object location</vt:lpstr>
      <vt:lpstr>Application to Model-based object location</vt:lpstr>
      <vt:lpstr>             Application to Model-based object location</vt:lpstr>
      <vt:lpstr>             Application to Model-based object location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spannm</cp:lastModifiedBy>
  <cp:revision>1468</cp:revision>
  <dcterms:created xsi:type="dcterms:W3CDTF">1601-01-01T00:00:00Z</dcterms:created>
  <dcterms:modified xsi:type="dcterms:W3CDTF">2010-10-28T08:53:31Z</dcterms:modified>
</cp:coreProperties>
</file>