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8"/>
  </p:notesMasterIdLst>
  <p:handoutMasterIdLst>
    <p:handoutMasterId r:id="rId9"/>
  </p:handoutMasterIdLst>
  <p:sldIdLst>
    <p:sldId id="290" r:id="rId2"/>
    <p:sldId id="344" r:id="rId3"/>
    <p:sldId id="345" r:id="rId4"/>
    <p:sldId id="346" r:id="rId5"/>
    <p:sldId id="354" r:id="rId6"/>
    <p:sldId id="353" r:id="rId7"/>
  </p:sldIdLst>
  <p:sldSz cx="9144000" cy="6858000" type="overhead"/>
  <p:notesSz cx="6856413" cy="97504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33CC33"/>
    <a:srgbClr val="0000CC"/>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6507" autoAdjust="0"/>
    <p:restoredTop sz="90929"/>
  </p:normalViewPr>
  <p:slideViewPr>
    <p:cSldViewPr>
      <p:cViewPr varScale="1">
        <p:scale>
          <a:sx n="106" d="100"/>
          <a:sy n="106" d="100"/>
        </p:scale>
        <p:origin x="-49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defTabSz="909638" eaLnBrk="0" hangingPunct="0">
              <a:defRPr sz="1000" i="1"/>
            </a:lvl1pPr>
          </a:lstStyle>
          <a:p>
            <a:pPr>
              <a:defRPr/>
            </a:pPr>
            <a:endParaRPr lang="en-US"/>
          </a:p>
        </p:txBody>
      </p:sp>
      <p:sp>
        <p:nvSpPr>
          <p:cNvPr id="2051"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algn="r" defTabSz="909638" eaLnBrk="0" hangingPunct="0">
              <a:defRPr sz="1000" i="1"/>
            </a:lvl1pPr>
          </a:lstStyle>
          <a:p>
            <a:pPr>
              <a:defRPr/>
            </a:pPr>
            <a:endParaRPr lang="en-US"/>
          </a:p>
        </p:txBody>
      </p:sp>
      <p:sp>
        <p:nvSpPr>
          <p:cNvPr id="10244" name="Rectangle 4"/>
          <p:cNvSpPr>
            <a:spLocks noChangeArrowheads="1" noTextEdit="1"/>
          </p:cNvSpPr>
          <p:nvPr>
            <p:ph type="sldImg" idx="2"/>
          </p:nvPr>
        </p:nvSpPr>
        <p:spPr bwMode="auto">
          <a:xfrm>
            <a:off x="1000125" y="738188"/>
            <a:ext cx="4856163" cy="36417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632325"/>
            <a:ext cx="5027613" cy="4386263"/>
          </a:xfrm>
          <a:prstGeom prst="rect">
            <a:avLst/>
          </a:prstGeom>
          <a:noFill/>
          <a:ln w="9525">
            <a:noFill/>
            <a:miter lim="800000"/>
            <a:headEnd/>
            <a:tailEnd/>
          </a:ln>
          <a:effectLst/>
        </p:spPr>
        <p:txBody>
          <a:bodyPr vert="horz" wrap="square" lIns="91631" tIns="45817" rIns="91631" bIns="458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defTabSz="909638" eaLnBrk="0" hangingPunct="0">
              <a:defRPr sz="1000" i="1"/>
            </a:lvl1pPr>
          </a:lstStyle>
          <a:p>
            <a:pPr>
              <a:defRPr/>
            </a:pPr>
            <a:endParaRPr lang="en-US"/>
          </a:p>
        </p:txBody>
      </p:sp>
      <p:sp>
        <p:nvSpPr>
          <p:cNvPr id="2055" name="Rectangle 7"/>
          <p:cNvSpPr>
            <a:spLocks noGrp="1" noChangeArrowheads="1"/>
          </p:cNvSpPr>
          <p:nvPr>
            <p:ph type="sldNum" sz="quarter" idx="5"/>
          </p:nvPr>
        </p:nvSpPr>
        <p:spPr bwMode="auto">
          <a:xfrm>
            <a:off x="3884613"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algn="r" defTabSz="909638" eaLnBrk="0" hangingPunct="0">
              <a:defRPr sz="1000" i="1"/>
            </a:lvl1pPr>
          </a:lstStyle>
          <a:p>
            <a:pPr>
              <a:defRPr/>
            </a:pPr>
            <a:fld id="{5B9DE05B-B67F-4C71-B6AD-6C1630806B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15B4051A-B267-40AE-80DF-9EF5FD6E0266}" type="slidenum">
              <a:rPr lang="en-US" smtClean="0"/>
              <a:pPr/>
              <a:t>1</a:t>
            </a:fld>
            <a:endParaRPr lang="en-US" smtClean="0"/>
          </a:p>
        </p:txBody>
      </p:sp>
      <p:sp>
        <p:nvSpPr>
          <p:cNvPr id="11267" name="Rectangle 2"/>
          <p:cNvSpPr>
            <a:spLocks noChangeArrowheads="1" noTextEdit="1"/>
          </p:cNvSpPr>
          <p:nvPr>
            <p:ph type="sldImg"/>
          </p:nvPr>
        </p:nvSpPr>
        <p:spPr>
          <a:xfrm>
            <a:off x="1000125" y="738188"/>
            <a:ext cx="4857750" cy="3643312"/>
          </a:xfrm>
          <a:ln/>
        </p:spPr>
      </p:sp>
      <p:sp>
        <p:nvSpPr>
          <p:cNvPr id="11268" name="Rectangle 3"/>
          <p:cNvSpPr>
            <a:spLocks noGrp="1" noChangeArrowheads="1"/>
          </p:cNvSpPr>
          <p:nvPr>
            <p:ph type="body" idx="1"/>
          </p:nvPr>
        </p:nvSpPr>
        <p:spPr>
          <a:xfrm>
            <a:off x="914400" y="4633913"/>
            <a:ext cx="5027613" cy="4384675"/>
          </a:xfrm>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6CFE1E72-1851-4D98-A927-B72201926BF3}" type="slidenum">
              <a:rPr lang="en-US" smtClean="0"/>
              <a:pPr/>
              <a:t>2</a:t>
            </a:fld>
            <a:endParaRPr lang="en-US" smtClean="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9712A8E9-A4ED-46B4-ACAD-2A6771507484}" type="slidenum">
              <a:rPr lang="en-US" smtClean="0"/>
              <a:pPr/>
              <a:t>3</a:t>
            </a:fld>
            <a:endParaRPr lang="en-US" smtClean="0"/>
          </a:p>
        </p:txBody>
      </p:sp>
      <p:sp>
        <p:nvSpPr>
          <p:cNvPr id="13315" name="Rectangle 1026"/>
          <p:cNvSpPr>
            <a:spLocks noChangeArrowheads="1" noTextEdit="1"/>
          </p:cNvSpPr>
          <p:nvPr>
            <p:ph type="sldImg"/>
          </p:nvPr>
        </p:nvSpPr>
        <p:spPr>
          <a:ln/>
        </p:spPr>
      </p:sp>
      <p:sp>
        <p:nvSpPr>
          <p:cNvPr id="13316" name="Rectangle 1027"/>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72F19A57-9235-45C7-8C60-7EF8679D5066}" type="slidenum">
              <a:rPr lang="en-US" smtClean="0"/>
              <a:pPr/>
              <a:t>4</a:t>
            </a:fld>
            <a:endParaRPr lang="en-US" smtClean="0"/>
          </a:p>
        </p:txBody>
      </p:sp>
      <p:sp>
        <p:nvSpPr>
          <p:cNvPr id="14339" name="Rectangle 1026"/>
          <p:cNvSpPr>
            <a:spLocks noChangeArrowheads="1" noTextEdit="1"/>
          </p:cNvSpPr>
          <p:nvPr>
            <p:ph type="sldImg"/>
          </p:nvPr>
        </p:nvSpPr>
        <p:spPr>
          <a:ln/>
        </p:spPr>
      </p:sp>
      <p:sp>
        <p:nvSpPr>
          <p:cNvPr id="14340" name="Rectangle 1027"/>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8A49634-43E9-4C34-A5DA-5B95811A9219}" type="slidenum">
              <a:rPr lang="en-US" smtClean="0"/>
              <a:pPr/>
              <a:t>5</a:t>
            </a:fld>
            <a:endParaRPr lang="en-US" smtClean="0"/>
          </a:p>
        </p:txBody>
      </p:sp>
      <p:sp>
        <p:nvSpPr>
          <p:cNvPr id="15363" name="Rectangle 1026"/>
          <p:cNvSpPr>
            <a:spLocks noChangeArrowheads="1" noTextEdit="1"/>
          </p:cNvSpPr>
          <p:nvPr>
            <p:ph type="sldImg"/>
          </p:nvPr>
        </p:nvSpPr>
        <p:spPr>
          <a:ln/>
        </p:spPr>
      </p:sp>
      <p:sp>
        <p:nvSpPr>
          <p:cNvPr id="15364" name="Rectangle 1027"/>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568075D-2CC4-4DE7-912D-E588167EC0BD}" type="slidenum">
              <a:rPr lang="en-US" smtClean="0"/>
              <a:pPr/>
              <a:t>6</a:t>
            </a:fld>
            <a:endParaRPr lang="en-US" smtClean="0"/>
          </a:p>
        </p:txBody>
      </p:sp>
      <p:sp>
        <p:nvSpPr>
          <p:cNvPr id="16387" name="Rectangle 2"/>
          <p:cNvSpPr>
            <a:spLocks noChangeArrowheads="1" noTextEdit="1"/>
          </p:cNvSpPr>
          <p:nvPr>
            <p:ph type="sldImg"/>
          </p:nvPr>
        </p:nvSpPr>
        <p:spPr>
          <a:xfrm>
            <a:off x="1000125" y="738188"/>
            <a:ext cx="4859338" cy="3643312"/>
          </a:xfrm>
          <a:ln/>
        </p:spPr>
      </p:sp>
      <p:sp>
        <p:nvSpPr>
          <p:cNvPr id="16388" name="Rectangle 3"/>
          <p:cNvSpPr>
            <a:spLocks noGrp="1" noChangeArrowheads="1"/>
          </p:cNvSpPr>
          <p:nvPr>
            <p:ph type="body" idx="1"/>
          </p:nvPr>
        </p:nvSpPr>
        <p:spPr>
          <a:xfrm>
            <a:off x="914400" y="4633913"/>
            <a:ext cx="5027613" cy="4384675"/>
          </a:xfrm>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1524000"/>
            <a:ext cx="9144000" cy="3886200"/>
          </a:xfrm>
          <a:prstGeom prst="rect">
            <a:avLst/>
          </a:prstGeom>
          <a:gradFill rotWithShape="0">
            <a:gsLst>
              <a:gs pos="0">
                <a:srgbClr val="CCFFFF">
                  <a:gamma/>
                  <a:tint val="0"/>
                  <a:invGamma/>
                </a:srgbClr>
              </a:gs>
              <a:gs pos="50000">
                <a:srgbClr val="CCFFFF"/>
              </a:gs>
              <a:gs pos="100000">
                <a:srgbClr val="CCFFFF">
                  <a:gamma/>
                  <a:tint val="0"/>
                  <a:invGamma/>
                </a:srgbClr>
              </a:gs>
            </a:gsLst>
            <a:lin ang="5400000" scaled="1"/>
          </a:gradFill>
          <a:ln w="9525">
            <a:noFill/>
            <a:miter lim="800000"/>
            <a:headEnd/>
            <a:tailEnd/>
          </a:ln>
          <a:effectLst/>
        </p:spPr>
        <p:txBody>
          <a:bodyPr wrap="none" anchor="ctr"/>
          <a:lstStyle/>
          <a:p>
            <a:pPr>
              <a:defRPr/>
            </a:pPr>
            <a:endParaRPr lang="en-GB"/>
          </a:p>
        </p:txBody>
      </p:sp>
      <p:pic>
        <p:nvPicPr>
          <p:cNvPr id="5" name="Picture 5" descr="C:\Documents and Settings\begumf\My Documents\francey\1_work_progress\june_05\schools_powerpoint\ai_work_files\ub\ub_burgundy.png"/>
          <p:cNvPicPr>
            <a:picLocks noChangeAspect="1" noChangeArrowheads="1"/>
          </p:cNvPicPr>
          <p:nvPr/>
        </p:nvPicPr>
        <p:blipFill>
          <a:blip r:embed="rId2" cstate="print"/>
          <a:srcRect/>
          <a:stretch>
            <a:fillRect/>
          </a:stretch>
        </p:blipFill>
        <p:spPr bwMode="auto">
          <a:xfrm>
            <a:off x="-1588" y="-1588"/>
            <a:ext cx="9145588" cy="6862763"/>
          </a:xfrm>
          <a:prstGeom prst="rect">
            <a:avLst/>
          </a:prstGeom>
          <a:noFill/>
          <a:ln w="9525">
            <a:noFill/>
            <a:miter lim="800000"/>
            <a:headEnd/>
            <a:tailEnd/>
          </a:ln>
        </p:spPr>
      </p:pic>
      <p:sp>
        <p:nvSpPr>
          <p:cNvPr id="2051" name="Rectangle 3"/>
          <p:cNvSpPr>
            <a:spLocks noGrp="1" noChangeArrowheads="1"/>
          </p:cNvSpPr>
          <p:nvPr>
            <p:ph type="ctrTitle"/>
          </p:nvPr>
        </p:nvSpPr>
        <p:spPr>
          <a:xfrm>
            <a:off x="2097088" y="2478088"/>
            <a:ext cx="5218112" cy="1908175"/>
          </a:xfrm>
        </p:spPr>
        <p:txBody>
          <a:bodyPr/>
          <a:lstStyle>
            <a:lvl1pPr>
              <a:defRPr/>
            </a:lvl1pPr>
          </a:lstStyle>
          <a:p>
            <a:r>
              <a:rPr lang="en-US" dirty="0" smtClean="0"/>
              <a:t>Click to edit Master title style</a:t>
            </a:r>
            <a:endParaRPr lang="en-GB" dirty="0"/>
          </a:p>
        </p:txBody>
      </p:sp>
      <p:sp>
        <p:nvSpPr>
          <p:cNvPr id="2052" name="Rectangle 4"/>
          <p:cNvSpPr>
            <a:spLocks noGrp="1" noChangeArrowheads="1"/>
          </p:cNvSpPr>
          <p:nvPr>
            <p:ph type="subTitle" idx="1"/>
          </p:nvPr>
        </p:nvSpPr>
        <p:spPr>
          <a:xfrm>
            <a:off x="304800" y="5562600"/>
            <a:ext cx="8456613" cy="1065213"/>
          </a:xfrm>
        </p:spPr>
        <p:txBody>
          <a:bodyPr/>
          <a:lstStyle>
            <a:lvl1pPr marL="0" indent="0" algn="r">
              <a:buFont typeface="Wingdings" pitchFamily="2" charset="2"/>
              <a:buNone/>
              <a:defRPr/>
            </a:lvl1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0"/>
            <a:ext cx="57340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86300" y="914400"/>
            <a:ext cx="3848100" cy="5181600"/>
          </a:xfrm>
        </p:spPr>
        <p:txBody>
          <a:bodyPr/>
          <a:lstStyle/>
          <a:p>
            <a:pPr lvl="0"/>
            <a:r>
              <a:rPr lang="en-US" noProof="0" smtClean="0"/>
              <a:t>Click icon to add chart</a:t>
            </a:r>
            <a:endParaRPr lang="en-GB"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685800" y="914400"/>
            <a:ext cx="3848100" cy="5181600"/>
          </a:xfrm>
        </p:spPr>
        <p:txBody>
          <a:bodyPr/>
          <a:lstStyle/>
          <a:p>
            <a:pPr lvl="0"/>
            <a:r>
              <a:rPr lang="en-US" noProof="0" smtClean="0"/>
              <a:t>Click icon to add clip art</a:t>
            </a:r>
            <a:endParaRPr lang="en-GB" noProof="0" smtClean="0"/>
          </a:p>
        </p:txBody>
      </p:sp>
      <p:sp>
        <p:nvSpPr>
          <p:cNvPr id="4" name="Text Placeholder 3"/>
          <p:cNvSpPr>
            <a:spLocks noGrp="1"/>
          </p:cNvSpPr>
          <p:nvPr>
            <p:ph type="body" sz="half" idx="2"/>
          </p:nvPr>
        </p:nvSpPr>
        <p:spPr>
          <a:xfrm>
            <a:off x="46863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858125" y="6286500"/>
            <a:ext cx="1143000" cy="461963"/>
          </a:xfrm>
          <a:prstGeom prst="rect">
            <a:avLst/>
          </a:prstGeom>
          <a:noFill/>
        </p:spPr>
        <p:txBody>
          <a:bodyPr>
            <a:spAutoFit/>
          </a:bodyPr>
          <a:lstStyle/>
          <a:p>
            <a:pPr algn="r">
              <a:defRPr/>
            </a:pPr>
            <a:fld id="{5A1DA72E-600F-481B-B678-F242ECD69FDE}" type="slidenum">
              <a:rPr lang="en-GB"/>
              <a:pPr algn="r">
                <a:defRPr/>
              </a:pPr>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63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7" descr="C:\Documents and Settings\begumf\My Documents\francey\1_work_progress\june_05\schools_powerpoint\ai_work_files\word_marque\wordmarque_burgundy.png"/>
          <p:cNvPicPr>
            <a:picLocks noChangeAspect="1" noChangeArrowheads="1"/>
          </p:cNvPicPr>
          <p:nvPr/>
        </p:nvPicPr>
        <p:blipFill>
          <a:blip r:embed="rId15" cstate="print"/>
          <a:srcRect/>
          <a:stretch>
            <a:fillRect/>
          </a:stretch>
        </p:blipFill>
        <p:spPr bwMode="auto">
          <a:xfrm>
            <a:off x="0" y="6110288"/>
            <a:ext cx="1676400" cy="747712"/>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685800" y="914400"/>
            <a:ext cx="7848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charset="0"/>
        </a:defRPr>
      </a:lvl2pPr>
      <a:lvl3pPr algn="l" rtl="0" eaLnBrk="0" fontAlgn="base" hangingPunct="0">
        <a:spcBef>
          <a:spcPct val="0"/>
        </a:spcBef>
        <a:spcAft>
          <a:spcPct val="0"/>
        </a:spcAft>
        <a:defRPr sz="3600">
          <a:solidFill>
            <a:schemeClr val="tx2"/>
          </a:solidFill>
          <a:latin typeface="Times New Roman" charset="0"/>
        </a:defRPr>
      </a:lvl3pPr>
      <a:lvl4pPr algn="l" rtl="0" eaLnBrk="0" fontAlgn="base" hangingPunct="0">
        <a:spcBef>
          <a:spcPct val="0"/>
        </a:spcBef>
        <a:spcAft>
          <a:spcPct val="0"/>
        </a:spcAft>
        <a:defRPr sz="3600">
          <a:solidFill>
            <a:schemeClr val="tx2"/>
          </a:solidFill>
          <a:latin typeface="Times New Roman" charset="0"/>
        </a:defRPr>
      </a:lvl4pPr>
      <a:lvl5pPr algn="l" rtl="0" eaLnBrk="0" fontAlgn="base" hangingPunct="0">
        <a:spcBef>
          <a:spcPct val="0"/>
        </a:spcBef>
        <a:spcAft>
          <a:spcPct val="0"/>
        </a:spcAft>
        <a:defRPr sz="3600">
          <a:solidFill>
            <a:schemeClr val="tx2"/>
          </a:solidFill>
          <a:latin typeface="Times New Roman" charset="0"/>
        </a:defRPr>
      </a:lvl5pPr>
      <a:lvl6pPr marL="457200" algn="l" rtl="0" eaLnBrk="1" fontAlgn="base" hangingPunct="1">
        <a:spcBef>
          <a:spcPct val="0"/>
        </a:spcBef>
        <a:spcAft>
          <a:spcPct val="0"/>
        </a:spcAft>
        <a:defRPr sz="3600">
          <a:solidFill>
            <a:schemeClr val="tx2"/>
          </a:solidFill>
          <a:latin typeface="Times New Roman" charset="0"/>
        </a:defRPr>
      </a:lvl6pPr>
      <a:lvl7pPr marL="914400" algn="l" rtl="0" eaLnBrk="1" fontAlgn="base" hangingPunct="1">
        <a:spcBef>
          <a:spcPct val="0"/>
        </a:spcBef>
        <a:spcAft>
          <a:spcPct val="0"/>
        </a:spcAft>
        <a:defRPr sz="3600">
          <a:solidFill>
            <a:schemeClr val="tx2"/>
          </a:solidFill>
          <a:latin typeface="Times New Roman" charset="0"/>
        </a:defRPr>
      </a:lvl7pPr>
      <a:lvl8pPr marL="1371600" algn="l" rtl="0" eaLnBrk="1" fontAlgn="base" hangingPunct="1">
        <a:spcBef>
          <a:spcPct val="0"/>
        </a:spcBef>
        <a:spcAft>
          <a:spcPct val="0"/>
        </a:spcAft>
        <a:defRPr sz="3600">
          <a:solidFill>
            <a:schemeClr val="tx2"/>
          </a:solidFill>
          <a:latin typeface="Times New Roman" charset="0"/>
        </a:defRPr>
      </a:lvl8pPr>
      <a:lvl9pPr marL="1828800" algn="l" rtl="0" eaLnBrk="1" fontAlgn="base" hangingPunct="1">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9000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SzPct val="9000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SzPct val="9000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SzPct val="9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000250" y="2714625"/>
            <a:ext cx="5357813" cy="1643063"/>
          </a:xfrm>
          <a:noFill/>
        </p:spPr>
        <p:txBody>
          <a:bodyPr lIns="92075" tIns="46038" rIns="92075" bIns="46038"/>
          <a:lstStyle/>
          <a:p>
            <a:pPr algn="r" eaLnBrk="1" hangingPunct="1"/>
            <a:r>
              <a:rPr lang="en-US" sz="4000" b="1" smtClean="0"/>
              <a:t>Computer Networking</a:t>
            </a:r>
            <a:br>
              <a:rPr lang="en-US" sz="4000" b="1" smtClean="0"/>
            </a:br>
            <a:r>
              <a:rPr lang="en-US" sz="3200" smtClean="0"/>
              <a:t>A few notes on reading</a:t>
            </a:r>
            <a:endParaRPr lang="en-US" sz="4000" smtClean="0"/>
          </a:p>
        </p:txBody>
      </p:sp>
      <p:sp>
        <p:nvSpPr>
          <p:cNvPr id="4099" name="Rectangle 3"/>
          <p:cNvSpPr>
            <a:spLocks noGrp="1" noChangeArrowheads="1"/>
          </p:cNvSpPr>
          <p:nvPr>
            <p:ph type="subTitle" idx="1"/>
          </p:nvPr>
        </p:nvSpPr>
        <p:spPr>
          <a:xfrm>
            <a:off x="428625" y="5786438"/>
            <a:ext cx="8358188" cy="428625"/>
          </a:xfrm>
          <a:noFill/>
        </p:spPr>
        <p:txBody>
          <a:bodyPr lIns="92075" tIns="46038" rIns="92075" bIns="46038" anchor="ctr"/>
          <a:lstStyle/>
          <a:p>
            <a:pPr eaLnBrk="1" hangingPunct="1"/>
            <a:endParaRPr lang="en-US" sz="1600" smtClean="0"/>
          </a:p>
          <a:p>
            <a:pPr eaLnBrk="1" hangingPunct="1"/>
            <a:endParaRPr lang="en-US" sz="1600" smtClean="0"/>
          </a:p>
          <a:p>
            <a:pPr eaLnBrk="1" hangingPunct="1"/>
            <a:endParaRPr lang="en-US" sz="1600" b="1" u="sng" smtClean="0"/>
          </a:p>
          <a:p>
            <a:pPr eaLnBrk="1" hangingPunct="1"/>
            <a:endParaRPr lang="en-US" sz="2400" smtClean="0"/>
          </a:p>
          <a:p>
            <a:pPr eaLnBrk="1" hangingPunct="1"/>
            <a:r>
              <a:rPr lang="en-US" smtClean="0"/>
              <a:t>Dr Sandra I. Woolley</a:t>
            </a:r>
            <a:endParaRPr lang="en-US" sz="3200" smtClean="0"/>
          </a:p>
          <a:p>
            <a:pPr eaLnBrk="1" hangingPunct="1"/>
            <a:endParaRPr lang="en-US" sz="2400" smtClean="0"/>
          </a:p>
          <a:p>
            <a:pPr eaLnBrk="1" hangingPunct="1"/>
            <a:endParaRPr lang="en-US" sz="2400" smtClean="0"/>
          </a:p>
          <a:p>
            <a:pPr eaLnBrk="1" hangingPunct="1"/>
            <a:endParaRPr lang="en-US" sz="1600" b="1" u="sng" smtClean="0"/>
          </a:p>
          <a:p>
            <a:pPr eaLnBrk="1" hangingPunct="1"/>
            <a:endParaRPr lang="en-US" sz="1600" b="1" smtClean="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mtClean="0"/>
              <a:t>Recommended Text</a:t>
            </a:r>
          </a:p>
        </p:txBody>
      </p:sp>
      <p:sp>
        <p:nvSpPr>
          <p:cNvPr id="5123" name="Rectangle 3"/>
          <p:cNvSpPr>
            <a:spLocks noGrp="1" noChangeArrowheads="1"/>
          </p:cNvSpPr>
          <p:nvPr>
            <p:ph type="body" idx="1"/>
          </p:nvPr>
        </p:nvSpPr>
        <p:spPr>
          <a:xfrm>
            <a:off x="304800" y="1052513"/>
            <a:ext cx="5059363" cy="5292725"/>
          </a:xfrm>
        </p:spPr>
        <p:txBody>
          <a:bodyPr/>
          <a:lstStyle/>
          <a:p>
            <a:r>
              <a:rPr lang="en-GB" sz="2400" smtClean="0"/>
              <a:t>Communication Networks</a:t>
            </a:r>
          </a:p>
          <a:p>
            <a:pPr>
              <a:buFont typeface="Wingdings" pitchFamily="2" charset="2"/>
              <a:buNone/>
            </a:pPr>
            <a:r>
              <a:rPr lang="en-GB" sz="2400" smtClean="0"/>
              <a:t>	A. Leon-Garcia &amp; I. Widjaja</a:t>
            </a:r>
          </a:p>
          <a:p>
            <a:pPr>
              <a:buFont typeface="Wingdings" pitchFamily="2" charset="2"/>
              <a:buNone/>
            </a:pPr>
            <a:r>
              <a:rPr lang="en-GB" sz="2400" smtClean="0"/>
              <a:t>	McGraw-Hill</a:t>
            </a:r>
          </a:p>
          <a:p>
            <a:endParaRPr lang="en-GB" sz="2400" smtClean="0"/>
          </a:p>
          <a:p>
            <a:r>
              <a:rPr lang="en-GB" sz="2400" smtClean="0"/>
              <a:t>2</a:t>
            </a:r>
            <a:r>
              <a:rPr lang="en-GB" sz="2400" baseline="30000" smtClean="0"/>
              <a:t>nd</a:t>
            </a:r>
            <a:r>
              <a:rPr lang="en-GB" sz="2400" smtClean="0"/>
              <a:t> (Blue) edition printed August 2003.  A 3</a:t>
            </a:r>
            <a:r>
              <a:rPr lang="en-GB" sz="2400" baseline="30000" smtClean="0"/>
              <a:t>rd</a:t>
            </a:r>
            <a:r>
              <a:rPr lang="en-GB" sz="2400" smtClean="0"/>
              <a:t> edition is anticipated.</a:t>
            </a:r>
          </a:p>
          <a:p>
            <a:endParaRPr lang="en-GB" sz="2400" smtClean="0"/>
          </a:p>
          <a:p>
            <a:r>
              <a:rPr lang="en-GB" sz="2400" smtClean="0"/>
              <a:t>Copies in the library (week and short loan).</a:t>
            </a:r>
          </a:p>
          <a:p>
            <a:endParaRPr lang="en-GB" sz="2400" smtClean="0"/>
          </a:p>
          <a:p>
            <a:endParaRPr lang="en-GB" sz="2400" smtClean="0"/>
          </a:p>
        </p:txBody>
      </p:sp>
      <p:pic>
        <p:nvPicPr>
          <p:cNvPr id="5124" name="Picture 4" descr="Y:\teaching\2001-2002\eem3g\finalcover.gif"/>
          <p:cNvPicPr>
            <a:picLocks noChangeAspect="1" noChangeArrowheads="1"/>
          </p:cNvPicPr>
          <p:nvPr/>
        </p:nvPicPr>
        <p:blipFill>
          <a:blip r:embed="rId3" cstate="print"/>
          <a:srcRect/>
          <a:stretch>
            <a:fillRect/>
          </a:stretch>
        </p:blipFill>
        <p:spPr bwMode="auto">
          <a:xfrm>
            <a:off x="5799138" y="1600200"/>
            <a:ext cx="2241550" cy="2895600"/>
          </a:xfrm>
          <a:prstGeom prst="rect">
            <a:avLst/>
          </a:prstGeom>
          <a:noFill/>
          <a:ln w="9525">
            <a:noFill/>
            <a:miter lim="800000"/>
            <a:headEnd/>
            <a:tailEnd/>
          </a:ln>
        </p:spPr>
      </p:pic>
      <p:pic>
        <p:nvPicPr>
          <p:cNvPr id="5125" name="Picture 5" descr="http://highered.mcgraw-hill.com/sites/dl/free/007246352x/cover/garcia_lg.jpg"/>
          <p:cNvPicPr>
            <a:picLocks noChangeAspect="1" noChangeArrowheads="1"/>
          </p:cNvPicPr>
          <p:nvPr/>
        </p:nvPicPr>
        <p:blipFill>
          <a:blip r:embed="rId4" cstate="print"/>
          <a:srcRect/>
          <a:stretch>
            <a:fillRect/>
          </a:stretch>
        </p:blipFill>
        <p:spPr bwMode="auto">
          <a:xfrm>
            <a:off x="6324600" y="3048000"/>
            <a:ext cx="2286000" cy="28924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Cryptography Text</a:t>
            </a:r>
          </a:p>
        </p:txBody>
      </p:sp>
      <p:sp>
        <p:nvSpPr>
          <p:cNvPr id="6147" name="Rectangle 3"/>
          <p:cNvSpPr>
            <a:spLocks noGrp="1" noChangeArrowheads="1"/>
          </p:cNvSpPr>
          <p:nvPr>
            <p:ph type="body" idx="1"/>
          </p:nvPr>
        </p:nvSpPr>
        <p:spPr>
          <a:xfrm>
            <a:off x="381000" y="1905000"/>
            <a:ext cx="5410200" cy="3886200"/>
          </a:xfrm>
        </p:spPr>
        <p:txBody>
          <a:bodyPr/>
          <a:lstStyle/>
          <a:p>
            <a:r>
              <a:rPr lang="en-GB" sz="2800" smtClean="0"/>
              <a:t>Relevant as background to the cryptography covered in the course.</a:t>
            </a:r>
          </a:p>
          <a:p>
            <a:endParaRPr lang="en-GB" sz="2800" smtClean="0"/>
          </a:p>
          <a:p>
            <a:r>
              <a:rPr lang="en-GB" sz="2800" i="1" smtClean="0"/>
              <a:t>Not</a:t>
            </a:r>
            <a:r>
              <a:rPr lang="en-GB" sz="2800" smtClean="0"/>
              <a:t> required for revision.</a:t>
            </a:r>
            <a:endParaRPr lang="en-GB" sz="2800" smtClean="0">
              <a:latin typeface="Verdana" pitchFamily="34" charset="0"/>
            </a:endParaRPr>
          </a:p>
          <a:p>
            <a:endParaRPr lang="en-GB" sz="2800" smtClean="0"/>
          </a:p>
        </p:txBody>
      </p:sp>
      <p:pic>
        <p:nvPicPr>
          <p:cNvPr id="6148" name="Picture 4" descr="Y:\teaching\2001-2002\eem3g\code book"/>
          <p:cNvPicPr>
            <a:picLocks noChangeAspect="1" noChangeArrowheads="1"/>
          </p:cNvPicPr>
          <p:nvPr/>
        </p:nvPicPr>
        <p:blipFill>
          <a:blip r:embed="rId3" cstate="print"/>
          <a:srcRect/>
          <a:stretch>
            <a:fillRect/>
          </a:stretch>
        </p:blipFill>
        <p:spPr bwMode="auto">
          <a:xfrm>
            <a:off x="6172200" y="1752600"/>
            <a:ext cx="2532063" cy="3810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8458200" cy="914400"/>
          </a:xfrm>
        </p:spPr>
        <p:txBody>
          <a:bodyPr/>
          <a:lstStyle/>
          <a:p>
            <a:r>
              <a:rPr lang="en-GB" smtClean="0"/>
              <a:t>Course Content (and location in course text)</a:t>
            </a:r>
          </a:p>
        </p:txBody>
      </p:sp>
      <p:sp>
        <p:nvSpPr>
          <p:cNvPr id="7171" name="Content Placeholder 7"/>
          <p:cNvSpPr>
            <a:spLocks noGrp="1"/>
          </p:cNvSpPr>
          <p:nvPr>
            <p:ph idx="1"/>
          </p:nvPr>
        </p:nvSpPr>
        <p:spPr>
          <a:xfrm>
            <a:off x="285750" y="914400"/>
            <a:ext cx="8643938" cy="5181600"/>
          </a:xfrm>
        </p:spPr>
        <p:txBody>
          <a:bodyPr/>
          <a:lstStyle/>
          <a:p>
            <a:pPr marL="342900" lvl="1" indent="-342900">
              <a:buSzPct val="80000"/>
              <a:buFont typeface="Wingdings" pitchFamily="2" charset="2"/>
              <a:buChar char="o"/>
            </a:pPr>
            <a:r>
              <a:rPr lang="en-US" smtClean="0"/>
              <a:t>Introduction to the course and computer networks -  Chapter 1</a:t>
            </a:r>
          </a:p>
          <a:p>
            <a:pPr marL="342900" lvl="1" indent="-342900">
              <a:buSzPct val="80000"/>
              <a:buFont typeface="Wingdings" pitchFamily="2" charset="2"/>
              <a:buChar char="o"/>
            </a:pPr>
            <a:r>
              <a:rPr lang="en-US" smtClean="0"/>
              <a:t>Layered architectures - Chapter 2</a:t>
            </a:r>
          </a:p>
          <a:p>
            <a:pPr marL="342900" lvl="1" indent="-342900">
              <a:buSzPct val="80000"/>
              <a:buFont typeface="Wingdings" pitchFamily="2" charset="2"/>
              <a:buChar char="o"/>
            </a:pPr>
            <a:r>
              <a:rPr lang="en-US" smtClean="0"/>
              <a:t>LANs and medium access control: Chapter 6</a:t>
            </a:r>
          </a:p>
          <a:p>
            <a:pPr marL="342900" lvl="1" indent="-342900">
              <a:buSzPct val="80000"/>
              <a:buFont typeface="Wingdings" pitchFamily="2" charset="2"/>
              <a:buChar char="o"/>
            </a:pPr>
            <a:r>
              <a:rPr lang="en-US" smtClean="0"/>
              <a:t>Error control coding - Chapter 3 - section 8 </a:t>
            </a:r>
          </a:p>
          <a:p>
            <a:pPr marL="342900" lvl="1" indent="-342900">
              <a:buSzPct val="80000"/>
              <a:buFont typeface="Wingdings" pitchFamily="2" charset="2"/>
              <a:buChar char="o"/>
            </a:pPr>
            <a:r>
              <a:rPr lang="en-US" smtClean="0"/>
              <a:t>Packet switching  - Chapter 7</a:t>
            </a:r>
          </a:p>
          <a:p>
            <a:pPr marL="342900" lvl="1" indent="-342900">
              <a:buSzPct val="80000"/>
              <a:buFont typeface="Wingdings" pitchFamily="2" charset="2"/>
              <a:buChar char="o"/>
            </a:pPr>
            <a:r>
              <a:rPr lang="en-US" smtClean="0"/>
              <a:t>TCP/IP - Chapter 8</a:t>
            </a:r>
          </a:p>
          <a:p>
            <a:pPr marL="342900" lvl="1" indent="-342900">
              <a:buSzPct val="80000"/>
              <a:buFont typeface="Wingdings" pitchFamily="2" charset="2"/>
              <a:buChar char="o"/>
            </a:pPr>
            <a:r>
              <a:rPr lang="en-US" smtClean="0"/>
              <a:t>Network Quality-of-Service (QoS) </a:t>
            </a:r>
          </a:p>
          <a:p>
            <a:pPr marL="342900" lvl="1" indent="-342900">
              <a:buSzPct val="80000"/>
              <a:buFont typeface="Wingdings" pitchFamily="2" charset="2"/>
              <a:buChar char="o"/>
            </a:pPr>
            <a:r>
              <a:rPr lang="en-US" smtClean="0"/>
              <a:t>Queueing -  Appendix A</a:t>
            </a:r>
          </a:p>
          <a:p>
            <a:pPr marL="342900" lvl="1" indent="-342900">
              <a:buSzPct val="80000"/>
              <a:buFont typeface="Wingdings" pitchFamily="2" charset="2"/>
              <a:buChar char="o"/>
            </a:pPr>
            <a:r>
              <a:rPr lang="en-US" smtClean="0"/>
              <a:t>Cryptography -  Chapter 11 and (optionally) Simon Singh's, “The Code Book”.  The 3 page handout is available on the course web page.</a:t>
            </a:r>
          </a:p>
          <a:p>
            <a:pPr marL="342900" lvl="1" indent="-342900">
              <a:buSzPct val="80000"/>
              <a:buFont typeface="Wingdings" pitchFamily="2" charset="2"/>
              <a:buChar char="o"/>
            </a:pPr>
            <a:r>
              <a:rPr lang="en-US" smtClean="0"/>
              <a:t>Network management and security- An overview of Appendix B and sections of Chapter 11 plus security case study examples (from Stallings). Chapter 11 contains more details on security protocols such as IPsec and secure sockets which are not covered and are not part of the assessed material.</a:t>
            </a:r>
          </a:p>
          <a:p>
            <a:endParaRPr lang="en-GB" smtClean="0"/>
          </a:p>
        </p:txBody>
      </p:sp>
      <p:sp>
        <p:nvSpPr>
          <p:cNvPr id="7172" name="Rectangle 101"/>
          <p:cNvSpPr>
            <a:spLocks noChangeArrowheads="1"/>
          </p:cNvSpPr>
          <p:nvPr/>
        </p:nvSpPr>
        <p:spPr bwMode="auto">
          <a:xfrm>
            <a:off x="0" y="1828800"/>
            <a:ext cx="9144000" cy="0"/>
          </a:xfrm>
          <a:prstGeom prst="rect">
            <a:avLst/>
          </a:prstGeom>
          <a:solidFill>
            <a:srgbClr val="FFFFFF"/>
          </a:solidFill>
          <a:ln w="9525">
            <a:noFill/>
            <a:miter lim="800000"/>
            <a:headEnd/>
            <a:tailEnd/>
          </a:ln>
        </p:spPr>
        <p:txBody>
          <a:bodyPr lIns="71415" tIns="66654" rIns="71415" bIns="66654">
            <a:spAutoFit/>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8458200" cy="914400"/>
          </a:xfrm>
        </p:spPr>
        <p:txBody>
          <a:bodyPr/>
          <a:lstStyle/>
          <a:p>
            <a:r>
              <a:rPr lang="en-GB" smtClean="0"/>
              <a:t>Course Content (and location in course text)</a:t>
            </a:r>
          </a:p>
        </p:txBody>
      </p:sp>
      <p:sp>
        <p:nvSpPr>
          <p:cNvPr id="8195" name="Content Placeholder 7"/>
          <p:cNvSpPr>
            <a:spLocks noGrp="1"/>
          </p:cNvSpPr>
          <p:nvPr>
            <p:ph idx="1"/>
          </p:nvPr>
        </p:nvSpPr>
        <p:spPr>
          <a:xfrm>
            <a:off x="285750" y="914400"/>
            <a:ext cx="8643938" cy="5181600"/>
          </a:xfrm>
        </p:spPr>
        <p:txBody>
          <a:bodyPr/>
          <a:lstStyle/>
          <a:p>
            <a:pPr marL="342900" lvl="1" indent="-342900">
              <a:buSzPct val="80000"/>
              <a:buFont typeface="Wingdings" pitchFamily="2" charset="2"/>
              <a:buChar char="o"/>
            </a:pPr>
            <a:r>
              <a:rPr lang="en-US" smtClean="0"/>
              <a:t>Introduction to the course and computer networks -  Chapter 1</a:t>
            </a:r>
          </a:p>
          <a:p>
            <a:pPr marL="1200150" lvl="3" indent="-342900"/>
            <a:r>
              <a:rPr lang="en-US" smtClean="0"/>
              <a:t>An </a:t>
            </a:r>
            <a:r>
              <a:rPr lang="en-US" i="1" smtClean="0"/>
              <a:t>expanded</a:t>
            </a:r>
            <a:r>
              <a:rPr lang="en-US" smtClean="0"/>
              <a:t>  version of our introductory slides.  Provides an overview and introduces concepts.  Important terms are shown in </a:t>
            </a:r>
            <a:r>
              <a:rPr lang="en-US" b="1" smtClean="0"/>
              <a:t>bold</a:t>
            </a:r>
            <a:r>
              <a:rPr lang="en-US" smtClean="0"/>
              <a:t>.  Note we focus on computer networks (i.e. skip telephone networks.)</a:t>
            </a:r>
          </a:p>
          <a:p>
            <a:pPr marL="342900" lvl="1" indent="-342900">
              <a:buSzPct val="80000"/>
              <a:buFont typeface="Wingdings" pitchFamily="2" charset="2"/>
              <a:buChar char="o"/>
            </a:pPr>
            <a:r>
              <a:rPr lang="en-US" smtClean="0"/>
              <a:t>Layered architectures - Chapter 2 </a:t>
            </a:r>
          </a:p>
          <a:p>
            <a:pPr marL="1200150" lvl="3" indent="-342900"/>
            <a:r>
              <a:rPr lang="en-US" smtClean="0"/>
              <a:t>(2.4 Berkeley API not assessed.  2.5 light coverage).</a:t>
            </a:r>
          </a:p>
          <a:p>
            <a:pPr marL="342900" lvl="1" indent="-342900">
              <a:buSzPct val="80000"/>
              <a:buFont typeface="Wingdings" pitchFamily="2" charset="2"/>
              <a:buChar char="o"/>
            </a:pPr>
            <a:r>
              <a:rPr lang="en-US" smtClean="0"/>
              <a:t>LANs and medium access control: Chapter 6 </a:t>
            </a:r>
          </a:p>
          <a:p>
            <a:pPr marL="1200150" lvl="3" indent="-342900"/>
            <a:r>
              <a:rPr lang="en-US" smtClean="0"/>
              <a:t>(minimal coverage 6.3 and 6.4.  6.5 not assessed.  6.6 and 6.7 assessed (light on faster Ethernet specifics).  6.8-6.10 inclusive not assessed. 6.11 assessed.</a:t>
            </a:r>
          </a:p>
          <a:p>
            <a:pPr marL="342900" lvl="1" indent="-342900">
              <a:buSzPct val="80000"/>
              <a:buFont typeface="Wingdings" pitchFamily="2" charset="2"/>
              <a:buChar char="o"/>
            </a:pPr>
            <a:r>
              <a:rPr lang="en-US" smtClean="0"/>
              <a:t>Error control coding - Chapter 3 </a:t>
            </a:r>
          </a:p>
          <a:p>
            <a:pPr marL="1200150" lvl="3" indent="-342900"/>
            <a:r>
              <a:rPr lang="en-US" smtClean="0"/>
              <a:t>section 8 assessed</a:t>
            </a:r>
          </a:p>
          <a:p>
            <a:pPr marL="342900" lvl="1" indent="-342900">
              <a:buSzPct val="80000"/>
              <a:buFont typeface="Wingdings" pitchFamily="2" charset="2"/>
              <a:buChar char="o"/>
            </a:pPr>
            <a:r>
              <a:rPr lang="en-US" smtClean="0"/>
              <a:t>Packet switching  - Chapter 7 </a:t>
            </a:r>
          </a:p>
          <a:p>
            <a:pPr marL="1200150" lvl="3" indent="-342900"/>
            <a:r>
              <a:rPr lang="en-US" smtClean="0"/>
              <a:t>(7.6 –end not assessed.)</a:t>
            </a:r>
          </a:p>
        </p:txBody>
      </p:sp>
      <p:sp>
        <p:nvSpPr>
          <p:cNvPr id="8196" name="Rectangle 101"/>
          <p:cNvSpPr>
            <a:spLocks noChangeArrowheads="1"/>
          </p:cNvSpPr>
          <p:nvPr/>
        </p:nvSpPr>
        <p:spPr bwMode="auto">
          <a:xfrm>
            <a:off x="0" y="1828800"/>
            <a:ext cx="9144000" cy="0"/>
          </a:xfrm>
          <a:prstGeom prst="rect">
            <a:avLst/>
          </a:prstGeom>
          <a:solidFill>
            <a:srgbClr val="FFFFFF"/>
          </a:solidFill>
          <a:ln w="9525">
            <a:noFill/>
            <a:miter lim="800000"/>
            <a:headEnd/>
            <a:tailEnd/>
          </a:ln>
        </p:spPr>
        <p:txBody>
          <a:bodyPr lIns="71415" tIns="66654" rIns="71415" bIns="66654">
            <a:spAutoFit/>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2124075" y="2636838"/>
            <a:ext cx="5218113" cy="1908175"/>
          </a:xfrm>
        </p:spPr>
        <p:txBody>
          <a:bodyPr/>
          <a:lstStyle/>
          <a:p>
            <a:pPr algn="r"/>
            <a:r>
              <a:rPr lang="en-GB" smtClean="0"/>
              <a:t>Thank you</a:t>
            </a:r>
            <a:r>
              <a:rPr lang="en-US" smtClean="0"/>
              <a:t/>
            </a:r>
            <a:br>
              <a:rPr lang="en-US" smtClean="0"/>
            </a:br>
            <a:endParaRPr lang="en-GB" smtClean="0"/>
          </a:p>
        </p:txBody>
      </p:sp>
      <p:sp>
        <p:nvSpPr>
          <p:cNvPr id="9219" name="Rectangle 3"/>
          <p:cNvSpPr>
            <a:spLocks noGrp="1" noChangeArrowheads="1"/>
          </p:cNvSpPr>
          <p:nvPr>
            <p:ph type="subTitle" idx="1"/>
          </p:nvPr>
        </p:nvSpPr>
        <p:spPr/>
        <p: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transition spd="slow"/>
</p:sld>
</file>

<file path=ppt/theme/theme1.xml><?xml version="1.0" encoding="utf-8"?>
<a:theme xmlns:a="http://schemas.openxmlformats.org/drawingml/2006/main" name="arg">
  <a:themeElements>
    <a:clrScheme name="">
      <a:dk1>
        <a:srgbClr val="000000"/>
      </a:dk1>
      <a:lt1>
        <a:srgbClr val="99FFFF"/>
      </a:lt1>
      <a:dk2>
        <a:srgbClr val="660033"/>
      </a:dk2>
      <a:lt2>
        <a:srgbClr val="000000"/>
      </a:lt2>
      <a:accent1>
        <a:srgbClr val="FFFFFF"/>
      </a:accent1>
      <a:accent2>
        <a:srgbClr val="99FFFF"/>
      </a:accent2>
      <a:accent3>
        <a:srgbClr val="CAFFFF"/>
      </a:accent3>
      <a:accent4>
        <a:srgbClr val="000000"/>
      </a:accent4>
      <a:accent5>
        <a:srgbClr val="FFFFFF"/>
      </a:accent5>
      <a:accent6>
        <a:srgbClr val="8AE7E7"/>
      </a:accent6>
      <a:hlink>
        <a:srgbClr val="660033"/>
      </a:hlink>
      <a:folHlink>
        <a:srgbClr val="4C0026"/>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arg</Template>
  <TotalTime>19580</TotalTime>
  <Words>303</Words>
  <Application>Microsoft Office PowerPoint</Application>
  <PresentationFormat>Overhead</PresentationFormat>
  <Paragraphs>56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Times New Roman</vt:lpstr>
      <vt:lpstr>Arial</vt:lpstr>
      <vt:lpstr>Wingdings</vt:lpstr>
      <vt:lpstr>Verdana</vt:lpstr>
      <vt:lpstr>arg</vt:lpstr>
      <vt:lpstr>Computer Networking A few notes on reading</vt:lpstr>
      <vt:lpstr>Recommended Text</vt:lpstr>
      <vt:lpstr>Cryptography Text</vt:lpstr>
      <vt:lpstr>Course Content (and location in course text)</vt:lpstr>
      <vt:lpstr>Course Content (and location in course text)</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VisualBasic6.0</dc:creator>
  <cp:lastModifiedBy>woollesi</cp:lastModifiedBy>
  <cp:revision>212</cp:revision>
  <dcterms:created xsi:type="dcterms:W3CDTF">1995-06-02T22:16:36Z</dcterms:created>
  <dcterms:modified xsi:type="dcterms:W3CDTF">2013-12-19T19:08:24Z</dcterms:modified>
</cp:coreProperties>
</file>