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3"/>
  </p:notesMasterIdLst>
  <p:handoutMasterIdLst>
    <p:handoutMasterId r:id="rId34"/>
  </p:handoutMasterIdLst>
  <p:sldIdLst>
    <p:sldId id="290" r:id="rId2"/>
    <p:sldId id="516" r:id="rId3"/>
    <p:sldId id="517" r:id="rId4"/>
    <p:sldId id="518" r:id="rId5"/>
    <p:sldId id="519" r:id="rId6"/>
    <p:sldId id="520" r:id="rId7"/>
    <p:sldId id="521" r:id="rId8"/>
    <p:sldId id="522" r:id="rId9"/>
    <p:sldId id="523" r:id="rId10"/>
    <p:sldId id="524" r:id="rId11"/>
    <p:sldId id="525" r:id="rId12"/>
    <p:sldId id="526" r:id="rId13"/>
    <p:sldId id="527" r:id="rId14"/>
    <p:sldId id="528" r:id="rId15"/>
    <p:sldId id="529" r:id="rId16"/>
    <p:sldId id="530" r:id="rId17"/>
    <p:sldId id="531" r:id="rId18"/>
    <p:sldId id="532" r:id="rId19"/>
    <p:sldId id="533" r:id="rId20"/>
    <p:sldId id="534" r:id="rId21"/>
    <p:sldId id="535" r:id="rId22"/>
    <p:sldId id="536" r:id="rId23"/>
    <p:sldId id="537" r:id="rId24"/>
    <p:sldId id="538" r:id="rId25"/>
    <p:sldId id="539" r:id="rId26"/>
    <p:sldId id="540" r:id="rId27"/>
    <p:sldId id="541" r:id="rId28"/>
    <p:sldId id="542" r:id="rId29"/>
    <p:sldId id="543" r:id="rId30"/>
    <p:sldId id="544" r:id="rId31"/>
    <p:sldId id="514" r:id="rId32"/>
  </p:sldIdLst>
  <p:sldSz cx="9144000" cy="6858000" type="overhead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CC"/>
    <a:srgbClr val="FFFFFF"/>
    <a:srgbClr val="CC33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507" autoAdjust="0"/>
    <p:restoredTop sz="90929"/>
  </p:normalViewPr>
  <p:slideViewPr>
    <p:cSldViewPr snapToGrid="0">
      <p:cViewPr varScale="1">
        <p:scale>
          <a:sx n="106" d="100"/>
          <a:sy n="106" d="100"/>
        </p:scale>
        <p:origin x="-4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t" anchorCtr="0" compatLnSpc="1">
            <a:prstTxWarp prst="textNoShape">
              <a:avLst/>
            </a:prstTxWarp>
          </a:bodyPr>
          <a:lstStyle>
            <a:lvl1pPr defTabSz="909638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t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00125" y="738188"/>
            <a:ext cx="4856163" cy="3641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2325"/>
            <a:ext cx="5027613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1" tIns="45817" rIns="91631" bIns="45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b" anchorCtr="0" compatLnSpc="1">
            <a:prstTxWarp prst="textNoShape">
              <a:avLst/>
            </a:prstTxWarp>
          </a:bodyPr>
          <a:lstStyle>
            <a:lvl1pPr defTabSz="909638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957" tIns="0" rIns="18957" bIns="0" numCol="1" anchor="b" anchorCtr="0" compatLnSpc="1">
            <a:prstTxWarp prst="textNoShape">
              <a:avLst/>
            </a:prstTxWarp>
          </a:bodyPr>
          <a:lstStyle>
            <a:lvl1pPr algn="r" defTabSz="909638" eaLnBrk="0" hangingPunct="0">
              <a:defRPr sz="1000" i="1"/>
            </a:lvl1pPr>
          </a:lstStyle>
          <a:p>
            <a:pPr>
              <a:defRPr/>
            </a:pPr>
            <a:fld id="{A81FBB83-2D7A-48E9-BD0F-A7EED9322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A56AF-9219-44DD-892C-B41D18F0C19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7750" cy="364331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3913"/>
            <a:ext cx="5027613" cy="4384675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2C8D2-B796-4011-8AD3-7608C1355E2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1FDD4-A8C0-409D-BE23-9F3AC82816A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06D62-D938-4929-977E-E6CF323C8ED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AD0DD-FEE7-4FEB-81DF-7AAD3EA6129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18CC90-7371-4A70-8D73-1A711CEF6E0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A4C9C-8758-4C9D-B233-274CAA3358A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45390-FAB8-4AD1-BBD2-BFE1EC3E485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B83621-6377-4A45-A247-ECFEC7D05C8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F72B5-8340-4079-9B14-8A0280A1B3EF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04DAB-3EB9-4E47-A74A-ED1683CD2C93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9C77C4-6D4D-4328-975A-43258844955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4E62B-54F2-420A-8997-63507748A13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5CFC8-0763-40C4-A2BF-40D43592E21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E32B16-E1A9-4FBA-A806-AF167DBB0F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0AF7FC-E3BB-4B6B-9CD8-4AB484C69BB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2871AB-5FF0-4FBF-93B9-8CE2E7212A8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31D3C-5FB3-4D3B-83BE-975F36BC97D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1C536-EF90-4951-BA44-CAF7ABD95C5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00125" y="738188"/>
            <a:ext cx="4859338" cy="3643312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30738"/>
            <a:ext cx="5027613" cy="4387850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524000"/>
            <a:ext cx="9144000" cy="3886200"/>
          </a:xfrm>
          <a:prstGeom prst="rect">
            <a:avLst/>
          </a:prstGeom>
          <a:gradFill rotWithShape="0">
            <a:gsLst>
              <a:gs pos="0">
                <a:srgbClr val="CCFFFF">
                  <a:gamma/>
                  <a:tint val="0"/>
                  <a:invGamma/>
                </a:srgbClr>
              </a:gs>
              <a:gs pos="50000">
                <a:srgbClr val="CCFFFF"/>
              </a:gs>
              <a:gs pos="100000">
                <a:srgbClr val="CCFF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5" name="Picture 5" descr="C:\Documents and Settings\begumf\My Documents\francey\1_work_progress\june_05\schools_powerpoint\ai_work_files\ub\ub_burgund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55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97088" y="2478088"/>
            <a:ext cx="5218112" cy="19081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456613" cy="10652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48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914400"/>
            <a:ext cx="38481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914400"/>
            <a:ext cx="3848100" cy="51816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14400"/>
            <a:ext cx="3848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858125" y="6286500"/>
            <a:ext cx="1143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fld id="{839C0159-487F-4C31-A12E-AE9185DE8A94}" type="slidenum">
              <a:rPr lang="en-GB"/>
              <a:pPr algn="r">
                <a:defRPr/>
              </a:pPr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48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3848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7" descr="C:\Documents and Settings\begumf\My Documents\francey\1_work_progress\june_05\schools_powerpoint\ai_work_files\word_marque\wordmarque_burgundy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110288"/>
            <a:ext cx="1676400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o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714625"/>
            <a:ext cx="5834063" cy="1643063"/>
          </a:xfrm>
          <a:noFill/>
        </p:spPr>
        <p:txBody>
          <a:bodyPr lIns="92075" tIns="46038" rIns="92075" bIns="46038"/>
          <a:lstStyle/>
          <a:p>
            <a:pPr algn="r" eaLnBrk="1" hangingPunct="1"/>
            <a:r>
              <a:rPr lang="en-US" sz="4000" b="1" smtClean="0"/>
              <a:t>802.11 Wireless LAN</a:t>
            </a:r>
            <a:br>
              <a:rPr lang="en-US" sz="4000" b="1" smtClean="0"/>
            </a:br>
            <a:r>
              <a:rPr lang="en-GB" sz="3200" smtClean="0"/>
              <a:t>(</a:t>
            </a:r>
            <a:r>
              <a:rPr lang="en-GB" sz="3200" i="1" smtClean="0"/>
              <a:t>not</a:t>
            </a:r>
            <a:r>
              <a:rPr lang="en-GB" sz="3200" smtClean="0"/>
              <a:t> assessed)</a:t>
            </a:r>
            <a:endParaRPr lang="en-US" sz="25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5786438"/>
            <a:ext cx="8358188" cy="428625"/>
          </a:xfrm>
          <a:noFill/>
        </p:spPr>
        <p:txBody>
          <a:bodyPr lIns="92075" tIns="46038" rIns="92075" bIns="46038" anchor="ctr"/>
          <a:lstStyle/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b="1" u="sng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mtClean="0"/>
              <a:t>Dr Sandra I. Woolley</a:t>
            </a:r>
            <a:endParaRPr lang="en-US" sz="32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1600" b="1" u="sng" smtClean="0"/>
          </a:p>
          <a:p>
            <a:pPr eaLnBrk="1" hangingPunct="1"/>
            <a:endParaRPr lang="en-US" sz="1600" b="1" smtClean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Distribution Services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Stations within BSS can communicate directly with each other</a:t>
            </a:r>
          </a:p>
          <a:p>
            <a:r>
              <a:rPr lang="en-US" smtClean="0"/>
              <a:t>DS provides distribution services:</a:t>
            </a:r>
          </a:p>
          <a:p>
            <a:pPr lvl="1"/>
            <a:r>
              <a:rPr lang="en-US" smtClean="0"/>
              <a:t>Transfer MAC SDUs between APs in ESS</a:t>
            </a:r>
          </a:p>
          <a:p>
            <a:pPr lvl="1"/>
            <a:r>
              <a:rPr lang="en-US" smtClean="0"/>
              <a:t>Transfer MSDUs between portals &amp; BSSs in ESS</a:t>
            </a:r>
          </a:p>
          <a:p>
            <a:pPr lvl="1"/>
            <a:r>
              <a:rPr lang="en-US" smtClean="0"/>
              <a:t>Transfer MSDUs between stations in same BSS</a:t>
            </a:r>
          </a:p>
          <a:p>
            <a:pPr lvl="2"/>
            <a:r>
              <a:rPr lang="en-US" smtClean="0"/>
              <a:t>Multicast, broadcast, or stations’s preference</a:t>
            </a:r>
          </a:p>
          <a:p>
            <a:r>
              <a:rPr lang="en-US" smtClean="0"/>
              <a:t>ESS looks like single BSS to LLC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Infrastructure Services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 AP and establish </a:t>
            </a:r>
            <a:r>
              <a:rPr lang="en-US" i="1" smtClean="0"/>
              <a:t>association</a:t>
            </a:r>
            <a:r>
              <a:rPr lang="en-US" smtClean="0"/>
              <a:t> with AP</a:t>
            </a:r>
          </a:p>
          <a:p>
            <a:pPr lvl="1" eaLnBrk="1" hangingPunct="1"/>
            <a:r>
              <a:rPr lang="en-US" smtClean="0"/>
              <a:t>Then can send/receive frames via AP &amp; DS</a:t>
            </a:r>
          </a:p>
          <a:p>
            <a:pPr eaLnBrk="1" hangingPunct="1"/>
            <a:r>
              <a:rPr lang="en-US" i="1" smtClean="0"/>
              <a:t>Reassociation service</a:t>
            </a:r>
            <a:r>
              <a:rPr lang="en-US" smtClean="0"/>
              <a:t> to move from one AP to another AP</a:t>
            </a:r>
          </a:p>
          <a:p>
            <a:pPr eaLnBrk="1" hangingPunct="1"/>
            <a:r>
              <a:rPr lang="en-US" i="1" smtClean="0"/>
              <a:t>Dissociation service</a:t>
            </a:r>
            <a:r>
              <a:rPr lang="en-US" smtClean="0"/>
              <a:t> to terminate association</a:t>
            </a:r>
          </a:p>
          <a:p>
            <a:pPr eaLnBrk="1" hangingPunct="1"/>
            <a:r>
              <a:rPr lang="en-US" i="1" smtClean="0"/>
              <a:t>Authentication service</a:t>
            </a:r>
            <a:r>
              <a:rPr lang="en-US" smtClean="0"/>
              <a:t> to establish identity of other stations</a:t>
            </a:r>
          </a:p>
          <a:p>
            <a:pPr eaLnBrk="1" hangingPunct="1"/>
            <a:r>
              <a:rPr lang="en-US" i="1" smtClean="0"/>
              <a:t>Privacy service </a:t>
            </a:r>
            <a:r>
              <a:rPr lang="en-US" smtClean="0"/>
              <a:t>to keep contents secret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 MAC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MAC sublayer responsibilities</a:t>
            </a:r>
          </a:p>
          <a:p>
            <a:pPr lvl="1"/>
            <a:r>
              <a:rPr lang="en-US" smtClean="0"/>
              <a:t>Channel access</a:t>
            </a:r>
          </a:p>
          <a:p>
            <a:pPr lvl="1"/>
            <a:r>
              <a:rPr lang="en-US" smtClean="0"/>
              <a:t>PDU addressing, formatting, error checking</a:t>
            </a:r>
          </a:p>
          <a:p>
            <a:pPr lvl="1"/>
            <a:r>
              <a:rPr lang="en-US" smtClean="0"/>
              <a:t>Fragmentation &amp; reassembly of MAC SDUs</a:t>
            </a:r>
          </a:p>
          <a:p>
            <a:r>
              <a:rPr lang="en-US" smtClean="0"/>
              <a:t>MAC security service options</a:t>
            </a:r>
          </a:p>
          <a:p>
            <a:pPr lvl="1"/>
            <a:r>
              <a:rPr lang="en-US" smtClean="0"/>
              <a:t>Authentication &amp; privacy</a:t>
            </a:r>
          </a:p>
          <a:p>
            <a:r>
              <a:rPr lang="en-US" smtClean="0"/>
              <a:t>MAC management services</a:t>
            </a:r>
          </a:p>
          <a:p>
            <a:pPr lvl="1"/>
            <a:r>
              <a:rPr lang="en-US" smtClean="0"/>
              <a:t>Roaming within ESS</a:t>
            </a:r>
          </a:p>
          <a:p>
            <a:pPr lvl="1"/>
            <a:r>
              <a:rPr lang="en-US" smtClean="0"/>
              <a:t>Power management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 Services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Contention Service:  Best effort</a:t>
            </a:r>
          </a:p>
          <a:p>
            <a:r>
              <a:rPr lang="en-US" smtClean="0"/>
              <a:t>Contention-Free Service:  time-bounded transfer </a:t>
            </a:r>
          </a:p>
          <a:p>
            <a:r>
              <a:rPr lang="en-US" smtClean="0"/>
              <a:t>MAC can alternate between Contention Periods (CPs) &amp; Contention-Free Periods (CFPs)</a:t>
            </a: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1028700" y="2503488"/>
            <a:ext cx="7670800" cy="3754437"/>
            <a:chOff x="352" y="1631"/>
            <a:chExt cx="4832" cy="2365"/>
          </a:xfrm>
        </p:grpSpPr>
        <p:sp>
          <p:nvSpPr>
            <p:cNvPr id="17413" name="Line 5"/>
            <p:cNvSpPr>
              <a:spLocks noChangeShapeType="1"/>
            </p:cNvSpPr>
            <p:nvPr/>
          </p:nvSpPr>
          <p:spPr bwMode="auto">
            <a:xfrm>
              <a:off x="4962" y="2280"/>
              <a:ext cx="0" cy="1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394" y="3466"/>
              <a:ext cx="4186" cy="53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Physical</a:t>
              </a:r>
            </a:p>
          </p:txBody>
        </p:sp>
        <p:sp>
          <p:nvSpPr>
            <p:cNvPr id="16392" name="Rectangle 7"/>
            <p:cNvSpPr>
              <a:spLocks noChangeArrowheads="1"/>
            </p:cNvSpPr>
            <p:nvPr/>
          </p:nvSpPr>
          <p:spPr bwMode="auto">
            <a:xfrm>
              <a:off x="390" y="2695"/>
              <a:ext cx="4186" cy="762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</a:rPr>
                <a:t>Distribution coordination function</a:t>
              </a:r>
            </a:p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</a:rPr>
                <a:t>(CSMA-CA)</a:t>
              </a:r>
            </a:p>
          </p:txBody>
        </p:sp>
        <p:sp>
          <p:nvSpPr>
            <p:cNvPr id="16393" name="Rectangle 8"/>
            <p:cNvSpPr>
              <a:spLocks noChangeArrowheads="1"/>
            </p:cNvSpPr>
            <p:nvPr/>
          </p:nvSpPr>
          <p:spPr bwMode="auto">
            <a:xfrm>
              <a:off x="400" y="2290"/>
              <a:ext cx="2024" cy="404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</a:rPr>
                <a:t>Point coordination</a:t>
              </a:r>
            </a:p>
            <a:p>
              <a:pPr algn="ctr" eaLnBrk="0" hangingPunct="0">
                <a:defRPr/>
              </a:pPr>
              <a:r>
                <a:rPr lang="en-US" sz="2000" dirty="0">
                  <a:latin typeface="Arial" pitchFamily="34" charset="0"/>
                </a:rPr>
                <a:t>function</a:t>
              </a: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352" y="1766"/>
              <a:ext cx="947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Contention-free service</a:t>
              </a: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432" y="1766"/>
              <a:ext cx="1152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Contention service</a:t>
              </a:r>
            </a:p>
          </p:txBody>
        </p:sp>
        <p:sp>
          <p:nvSpPr>
            <p:cNvPr id="16396" name="Text Box 11"/>
            <p:cNvSpPr txBox="1">
              <a:spLocks noChangeArrowheads="1"/>
            </p:cNvSpPr>
            <p:nvPr/>
          </p:nvSpPr>
          <p:spPr bwMode="auto">
            <a:xfrm>
              <a:off x="4712" y="2616"/>
              <a:ext cx="472" cy="250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</a:rPr>
                <a:t>MAC</a:t>
              </a:r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2436" y="2292"/>
              <a:ext cx="2184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1560" y="1962"/>
              <a:ext cx="0" cy="31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1812" y="1968"/>
              <a:ext cx="0" cy="31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2970" y="1968"/>
              <a:ext cx="0" cy="31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3222" y="1980"/>
              <a:ext cx="0" cy="318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 type="triangle" w="med" len="med"/>
              <a:tailEnd/>
            </a:ln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1374" y="1631"/>
              <a:ext cx="612" cy="23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charset="0"/>
                </a:rPr>
                <a:t>MSDUs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2790" y="1655"/>
              <a:ext cx="612" cy="23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Arial" charset="0"/>
                </a:rPr>
                <a:t>MSDUs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458200" cy="914400"/>
          </a:xfrm>
        </p:spPr>
        <p:txBody>
          <a:bodyPr/>
          <a:lstStyle/>
          <a:p>
            <a:r>
              <a:rPr lang="en-US" smtClean="0"/>
              <a:t>Distributed Coordination Function (DCF)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DCF provides basic access service</a:t>
            </a:r>
          </a:p>
          <a:p>
            <a:pPr lvl="1"/>
            <a:r>
              <a:rPr lang="en-US" smtClean="0"/>
              <a:t>Asynchronous best-effort data transfer</a:t>
            </a:r>
          </a:p>
          <a:p>
            <a:pPr lvl="1"/>
            <a:r>
              <a:rPr lang="en-US" smtClean="0"/>
              <a:t>All stations contend for access to medium</a:t>
            </a:r>
          </a:p>
          <a:p>
            <a:r>
              <a:rPr lang="en-US" smtClean="0"/>
              <a:t>CSMA-CA</a:t>
            </a:r>
          </a:p>
          <a:p>
            <a:pPr lvl="1"/>
            <a:r>
              <a:rPr lang="en-US" smtClean="0"/>
              <a:t>Ready stations wait for completion of transmission</a:t>
            </a:r>
          </a:p>
          <a:p>
            <a:pPr lvl="1"/>
            <a:r>
              <a:rPr lang="en-US" smtClean="0"/>
              <a:t>All stations must wait Interframe Space (IFS)  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542925" y="1220788"/>
            <a:ext cx="7670800" cy="2574925"/>
            <a:chOff x="0" y="769"/>
            <a:chExt cx="4832" cy="1622"/>
          </a:xfrm>
        </p:grpSpPr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flipV="1">
              <a:off x="0" y="1915"/>
              <a:ext cx="4770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34" y="1641"/>
              <a:ext cx="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128" y="1368"/>
              <a:ext cx="407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1620" y="1128"/>
              <a:ext cx="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1620" y="981"/>
              <a:ext cx="0" cy="907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>
              <a:off x="2207" y="981"/>
              <a:ext cx="0" cy="907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1715" y="791"/>
              <a:ext cx="407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>
              <a:off x="1620" y="1540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1600" y="1251"/>
              <a:ext cx="400" cy="2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PIFS</a:t>
              </a: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1620" y="1806"/>
              <a:ext cx="2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588" y="1517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1972" y="1229"/>
              <a:ext cx="0" cy="65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300" y="769"/>
              <a:ext cx="734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Contention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window</a:t>
              </a:r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2207" y="1293"/>
              <a:ext cx="9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8451" name="Group 19"/>
            <p:cNvGrpSpPr>
              <a:grpSpLocks/>
            </p:cNvGrpSpPr>
            <p:nvPr/>
          </p:nvGrpSpPr>
          <p:grpSpPr bwMode="auto">
            <a:xfrm>
              <a:off x="621" y="1704"/>
              <a:ext cx="3523" cy="221"/>
              <a:chOff x="621" y="1476"/>
              <a:chExt cx="3523" cy="449"/>
            </a:xfrm>
          </p:grpSpPr>
          <p:sp>
            <p:nvSpPr>
              <p:cNvPr id="18459" name="Rectangle 20"/>
              <p:cNvSpPr>
                <a:spLocks noChangeArrowheads="1"/>
              </p:cNvSpPr>
              <p:nvPr/>
            </p:nvSpPr>
            <p:spPr bwMode="auto">
              <a:xfrm>
                <a:off x="621" y="1476"/>
                <a:ext cx="999" cy="44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0" name="Rectangle 21"/>
              <p:cNvSpPr>
                <a:spLocks noChangeArrowheads="1"/>
              </p:cNvSpPr>
              <p:nvPr/>
            </p:nvSpPr>
            <p:spPr bwMode="auto">
              <a:xfrm>
                <a:off x="2207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1" name="Rectangle 22"/>
              <p:cNvSpPr>
                <a:spLocks noChangeArrowheads="1"/>
              </p:cNvSpPr>
              <p:nvPr/>
            </p:nvSpPr>
            <p:spPr bwMode="auto">
              <a:xfrm>
                <a:off x="2324" y="1476"/>
                <a:ext cx="118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2" name="Rectangle 23"/>
              <p:cNvSpPr>
                <a:spLocks noChangeArrowheads="1"/>
              </p:cNvSpPr>
              <p:nvPr/>
            </p:nvSpPr>
            <p:spPr bwMode="auto">
              <a:xfrm>
                <a:off x="2442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3" name="Rectangle 24"/>
              <p:cNvSpPr>
                <a:spLocks noChangeArrowheads="1"/>
              </p:cNvSpPr>
              <p:nvPr/>
            </p:nvSpPr>
            <p:spPr bwMode="auto">
              <a:xfrm>
                <a:off x="2559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4" name="Rectangle 25"/>
              <p:cNvSpPr>
                <a:spLocks noChangeArrowheads="1"/>
              </p:cNvSpPr>
              <p:nvPr/>
            </p:nvSpPr>
            <p:spPr bwMode="auto">
              <a:xfrm>
                <a:off x="2676" y="1476"/>
                <a:ext cx="118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5" name="Rectangle 26"/>
              <p:cNvSpPr>
                <a:spLocks noChangeArrowheads="1"/>
              </p:cNvSpPr>
              <p:nvPr/>
            </p:nvSpPr>
            <p:spPr bwMode="auto">
              <a:xfrm>
                <a:off x="2794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6" name="Rectangle 27"/>
              <p:cNvSpPr>
                <a:spLocks noChangeArrowheads="1"/>
              </p:cNvSpPr>
              <p:nvPr/>
            </p:nvSpPr>
            <p:spPr bwMode="auto">
              <a:xfrm>
                <a:off x="2911" y="1476"/>
                <a:ext cx="118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7" name="Rectangle 28"/>
              <p:cNvSpPr>
                <a:spLocks noChangeArrowheads="1"/>
              </p:cNvSpPr>
              <p:nvPr/>
            </p:nvSpPr>
            <p:spPr bwMode="auto">
              <a:xfrm>
                <a:off x="3029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8468" name="Rectangle 29"/>
              <p:cNvSpPr>
                <a:spLocks noChangeArrowheads="1"/>
              </p:cNvSpPr>
              <p:nvPr/>
            </p:nvSpPr>
            <p:spPr bwMode="auto">
              <a:xfrm>
                <a:off x="3146" y="1476"/>
                <a:ext cx="998" cy="449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8452" name="Text Box 30"/>
            <p:cNvSpPr txBox="1">
              <a:spLocks noChangeArrowheads="1"/>
            </p:cNvSpPr>
            <p:nvPr/>
          </p:nvSpPr>
          <p:spPr bwMode="auto">
            <a:xfrm>
              <a:off x="3168" y="1721"/>
              <a:ext cx="9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Next frame</a:t>
              </a:r>
            </a:p>
          </p:txBody>
        </p:sp>
        <p:sp>
          <p:nvSpPr>
            <p:cNvPr id="18453" name="AutoShape 31"/>
            <p:cNvSpPr>
              <a:spLocks/>
            </p:cNvSpPr>
            <p:nvPr/>
          </p:nvSpPr>
          <p:spPr bwMode="auto">
            <a:xfrm rot="-5400000">
              <a:off x="1369" y="1220"/>
              <a:ext cx="90" cy="1586"/>
            </a:xfrm>
            <a:prstGeom prst="leftBrace">
              <a:avLst>
                <a:gd name="adj1" fmla="val 146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4" name="AutoShape 32"/>
            <p:cNvSpPr>
              <a:spLocks/>
            </p:cNvSpPr>
            <p:nvPr/>
          </p:nvSpPr>
          <p:spPr bwMode="auto">
            <a:xfrm rot="-5400000">
              <a:off x="2617" y="1558"/>
              <a:ext cx="120" cy="939"/>
            </a:xfrm>
            <a:prstGeom prst="leftBrace">
              <a:avLst>
                <a:gd name="adj1" fmla="val 6520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455" name="Text Box 33"/>
            <p:cNvSpPr txBox="1">
              <a:spLocks noChangeArrowheads="1"/>
            </p:cNvSpPr>
            <p:nvPr/>
          </p:nvSpPr>
          <p:spPr bwMode="auto">
            <a:xfrm>
              <a:off x="786" y="2089"/>
              <a:ext cx="1233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Defer access</a:t>
              </a:r>
            </a:p>
          </p:txBody>
        </p:sp>
        <p:sp>
          <p:nvSpPr>
            <p:cNvPr id="18456" name="Text Box 34"/>
            <p:cNvSpPr txBox="1">
              <a:spLocks noChangeArrowheads="1"/>
            </p:cNvSpPr>
            <p:nvPr/>
          </p:nvSpPr>
          <p:spPr bwMode="auto">
            <a:xfrm>
              <a:off x="2099" y="2025"/>
              <a:ext cx="1233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Wait for 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reattempt time</a:t>
              </a:r>
            </a:p>
          </p:txBody>
        </p:sp>
        <p:sp>
          <p:nvSpPr>
            <p:cNvPr id="18457" name="Text Box 35"/>
            <p:cNvSpPr txBox="1">
              <a:spLocks noChangeArrowheads="1"/>
            </p:cNvSpPr>
            <p:nvPr/>
          </p:nvSpPr>
          <p:spPr bwMode="auto">
            <a:xfrm>
              <a:off x="4396" y="1969"/>
              <a:ext cx="43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Time</a:t>
              </a:r>
            </a:p>
          </p:txBody>
        </p:sp>
        <p:sp>
          <p:nvSpPr>
            <p:cNvPr id="18458" name="Text Box 36"/>
            <p:cNvSpPr txBox="1">
              <a:spLocks noChangeArrowheads="1"/>
            </p:cNvSpPr>
            <p:nvPr/>
          </p:nvSpPr>
          <p:spPr bwMode="auto">
            <a:xfrm>
              <a:off x="633" y="1715"/>
              <a:ext cx="9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Busy medium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Priorities through Interframe Spacing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High-Priority frames wait Short IFS (SIFS)</a:t>
            </a:r>
          </a:p>
          <a:p>
            <a:pPr lvl="1"/>
            <a:r>
              <a:rPr lang="en-US" smtClean="0"/>
              <a:t>Typically to complete exchange in progress</a:t>
            </a:r>
          </a:p>
          <a:p>
            <a:pPr lvl="1"/>
            <a:r>
              <a:rPr lang="en-US" smtClean="0"/>
              <a:t>ACKs, CTS, data frames of segmented MSDU, etc.</a:t>
            </a:r>
          </a:p>
          <a:p>
            <a:r>
              <a:rPr lang="en-US" smtClean="0"/>
              <a:t>PCF IFS (PIFS) to initiate Contention-Free Periods </a:t>
            </a:r>
          </a:p>
          <a:p>
            <a:r>
              <a:rPr lang="en-US" smtClean="0"/>
              <a:t>DCF IFS (DIFS) to transmit data &amp; MPDUs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542925" y="1220788"/>
            <a:ext cx="7670800" cy="2574925"/>
            <a:chOff x="0" y="769"/>
            <a:chExt cx="4832" cy="1622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0" y="1915"/>
              <a:ext cx="4770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4" y="1641"/>
              <a:ext cx="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128" y="1368"/>
              <a:ext cx="407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1620" y="1128"/>
              <a:ext cx="5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1620" y="981"/>
              <a:ext cx="0" cy="907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207" y="981"/>
              <a:ext cx="0" cy="907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1715" y="791"/>
              <a:ext cx="407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620" y="1540"/>
              <a:ext cx="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1600" y="1251"/>
              <a:ext cx="400" cy="2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PIFS</a:t>
              </a:r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1620" y="1806"/>
              <a:ext cx="2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1588" y="1517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1972" y="1229"/>
              <a:ext cx="0" cy="65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300" y="769"/>
              <a:ext cx="734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Contention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window</a:t>
              </a:r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2207" y="1293"/>
              <a:ext cx="93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9475" name="Group 19"/>
            <p:cNvGrpSpPr>
              <a:grpSpLocks/>
            </p:cNvGrpSpPr>
            <p:nvPr/>
          </p:nvGrpSpPr>
          <p:grpSpPr bwMode="auto">
            <a:xfrm>
              <a:off x="621" y="1704"/>
              <a:ext cx="3523" cy="221"/>
              <a:chOff x="621" y="1476"/>
              <a:chExt cx="3523" cy="449"/>
            </a:xfrm>
          </p:grpSpPr>
          <p:sp>
            <p:nvSpPr>
              <p:cNvPr id="19483" name="Rectangle 20"/>
              <p:cNvSpPr>
                <a:spLocks noChangeArrowheads="1"/>
              </p:cNvSpPr>
              <p:nvPr/>
            </p:nvSpPr>
            <p:spPr bwMode="auto">
              <a:xfrm>
                <a:off x="621" y="1476"/>
                <a:ext cx="999" cy="449"/>
              </a:xfrm>
              <a:prstGeom prst="rect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4" name="Rectangle 21"/>
              <p:cNvSpPr>
                <a:spLocks noChangeArrowheads="1"/>
              </p:cNvSpPr>
              <p:nvPr/>
            </p:nvSpPr>
            <p:spPr bwMode="auto">
              <a:xfrm>
                <a:off x="2207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5" name="Rectangle 22"/>
              <p:cNvSpPr>
                <a:spLocks noChangeArrowheads="1"/>
              </p:cNvSpPr>
              <p:nvPr/>
            </p:nvSpPr>
            <p:spPr bwMode="auto">
              <a:xfrm>
                <a:off x="2324" y="1476"/>
                <a:ext cx="118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6" name="Rectangle 23"/>
              <p:cNvSpPr>
                <a:spLocks noChangeArrowheads="1"/>
              </p:cNvSpPr>
              <p:nvPr/>
            </p:nvSpPr>
            <p:spPr bwMode="auto">
              <a:xfrm>
                <a:off x="2442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7" name="Rectangle 24"/>
              <p:cNvSpPr>
                <a:spLocks noChangeArrowheads="1"/>
              </p:cNvSpPr>
              <p:nvPr/>
            </p:nvSpPr>
            <p:spPr bwMode="auto">
              <a:xfrm>
                <a:off x="2559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8" name="Rectangle 25"/>
              <p:cNvSpPr>
                <a:spLocks noChangeArrowheads="1"/>
              </p:cNvSpPr>
              <p:nvPr/>
            </p:nvSpPr>
            <p:spPr bwMode="auto">
              <a:xfrm>
                <a:off x="2676" y="1476"/>
                <a:ext cx="118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89" name="Rectangle 26"/>
              <p:cNvSpPr>
                <a:spLocks noChangeArrowheads="1"/>
              </p:cNvSpPr>
              <p:nvPr/>
            </p:nvSpPr>
            <p:spPr bwMode="auto">
              <a:xfrm>
                <a:off x="2794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90" name="Rectangle 27"/>
              <p:cNvSpPr>
                <a:spLocks noChangeArrowheads="1"/>
              </p:cNvSpPr>
              <p:nvPr/>
            </p:nvSpPr>
            <p:spPr bwMode="auto">
              <a:xfrm>
                <a:off x="2911" y="1476"/>
                <a:ext cx="118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91" name="Rectangle 28"/>
              <p:cNvSpPr>
                <a:spLocks noChangeArrowheads="1"/>
              </p:cNvSpPr>
              <p:nvPr/>
            </p:nvSpPr>
            <p:spPr bwMode="auto">
              <a:xfrm>
                <a:off x="3029" y="1476"/>
                <a:ext cx="117" cy="449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9492" name="Rectangle 29"/>
              <p:cNvSpPr>
                <a:spLocks noChangeArrowheads="1"/>
              </p:cNvSpPr>
              <p:nvPr/>
            </p:nvSpPr>
            <p:spPr bwMode="auto">
              <a:xfrm>
                <a:off x="3146" y="1476"/>
                <a:ext cx="998" cy="449"/>
              </a:xfrm>
              <a:prstGeom prst="rect">
                <a:avLst/>
              </a:prstGeom>
              <a:solidFill>
                <a:schemeClr val="accent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9476" name="Text Box 30"/>
            <p:cNvSpPr txBox="1">
              <a:spLocks noChangeArrowheads="1"/>
            </p:cNvSpPr>
            <p:nvPr/>
          </p:nvSpPr>
          <p:spPr bwMode="auto">
            <a:xfrm>
              <a:off x="3168" y="1721"/>
              <a:ext cx="9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Next frame</a:t>
              </a:r>
            </a:p>
          </p:txBody>
        </p:sp>
        <p:sp>
          <p:nvSpPr>
            <p:cNvPr id="19477" name="AutoShape 31"/>
            <p:cNvSpPr>
              <a:spLocks/>
            </p:cNvSpPr>
            <p:nvPr/>
          </p:nvSpPr>
          <p:spPr bwMode="auto">
            <a:xfrm rot="-5400000">
              <a:off x="1369" y="1220"/>
              <a:ext cx="90" cy="1586"/>
            </a:xfrm>
            <a:prstGeom prst="leftBrace">
              <a:avLst>
                <a:gd name="adj1" fmla="val 146852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8" name="AutoShape 32"/>
            <p:cNvSpPr>
              <a:spLocks/>
            </p:cNvSpPr>
            <p:nvPr/>
          </p:nvSpPr>
          <p:spPr bwMode="auto">
            <a:xfrm rot="-5400000">
              <a:off x="2617" y="1558"/>
              <a:ext cx="120" cy="939"/>
            </a:xfrm>
            <a:prstGeom prst="leftBrace">
              <a:avLst>
                <a:gd name="adj1" fmla="val 6520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9479" name="Text Box 33"/>
            <p:cNvSpPr txBox="1">
              <a:spLocks noChangeArrowheads="1"/>
            </p:cNvSpPr>
            <p:nvPr/>
          </p:nvSpPr>
          <p:spPr bwMode="auto">
            <a:xfrm>
              <a:off x="786" y="2089"/>
              <a:ext cx="1233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Defer access</a:t>
              </a:r>
            </a:p>
          </p:txBody>
        </p:sp>
        <p:sp>
          <p:nvSpPr>
            <p:cNvPr id="19480" name="Text Box 34"/>
            <p:cNvSpPr txBox="1">
              <a:spLocks noChangeArrowheads="1"/>
            </p:cNvSpPr>
            <p:nvPr/>
          </p:nvSpPr>
          <p:spPr bwMode="auto">
            <a:xfrm>
              <a:off x="2099" y="2025"/>
              <a:ext cx="1233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Wait for 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reattempt time</a:t>
              </a:r>
            </a:p>
          </p:txBody>
        </p:sp>
        <p:sp>
          <p:nvSpPr>
            <p:cNvPr id="19481" name="Text Box 35"/>
            <p:cNvSpPr txBox="1">
              <a:spLocks noChangeArrowheads="1"/>
            </p:cNvSpPr>
            <p:nvPr/>
          </p:nvSpPr>
          <p:spPr bwMode="auto">
            <a:xfrm>
              <a:off x="4396" y="1969"/>
              <a:ext cx="43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800">
                  <a:latin typeface="Arial" charset="0"/>
                </a:rPr>
                <a:t>Time</a:t>
              </a:r>
            </a:p>
          </p:txBody>
        </p:sp>
        <p:sp>
          <p:nvSpPr>
            <p:cNvPr id="19482" name="Text Box 36"/>
            <p:cNvSpPr txBox="1">
              <a:spLocks noChangeArrowheads="1"/>
            </p:cNvSpPr>
            <p:nvPr/>
          </p:nvSpPr>
          <p:spPr bwMode="auto">
            <a:xfrm>
              <a:off x="633" y="1715"/>
              <a:ext cx="98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solidFill>
                    <a:schemeClr val="bg1"/>
                  </a:solidFill>
                  <a:latin typeface="Arial" charset="0"/>
                </a:rPr>
                <a:t>Busy medium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Contention &amp; Backoff Behavior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channel is still idle after DIFS period, ready station can transmit an </a:t>
            </a:r>
            <a:r>
              <a:rPr lang="en-US" i="1" smtClean="0"/>
              <a:t>initial</a:t>
            </a:r>
            <a:r>
              <a:rPr lang="en-US" smtClean="0"/>
              <a:t> MPDU</a:t>
            </a:r>
          </a:p>
          <a:p>
            <a:r>
              <a:rPr lang="en-US" smtClean="0"/>
              <a:t>If channel becomes busy before DIFS, then station must schedule </a:t>
            </a:r>
            <a:r>
              <a:rPr lang="en-US" i="1" smtClean="0"/>
              <a:t>backoff</a:t>
            </a:r>
            <a:r>
              <a:rPr lang="en-US" smtClean="0"/>
              <a:t> </a:t>
            </a:r>
            <a:r>
              <a:rPr lang="en-US" i="1" smtClean="0"/>
              <a:t>time</a:t>
            </a:r>
            <a:r>
              <a:rPr lang="en-US" smtClean="0"/>
              <a:t> for reattempt</a:t>
            </a:r>
          </a:p>
          <a:p>
            <a:pPr lvl="1"/>
            <a:r>
              <a:rPr lang="en-US" smtClean="0"/>
              <a:t>Backoff period is integer # of idle contention time slots</a:t>
            </a:r>
          </a:p>
          <a:p>
            <a:pPr lvl="1"/>
            <a:r>
              <a:rPr lang="en-US" smtClean="0"/>
              <a:t>Waiting station monitors medium &amp; decrements backoff timer each time an idle contention slot transpires</a:t>
            </a:r>
          </a:p>
          <a:p>
            <a:pPr lvl="1"/>
            <a:r>
              <a:rPr lang="en-US" smtClean="0"/>
              <a:t>Station can contend when backoff timer expires</a:t>
            </a:r>
          </a:p>
          <a:p>
            <a:r>
              <a:rPr lang="en-US" smtClean="0"/>
              <a:t>A station that completes a frame transmission is not allowed to transmit immediately</a:t>
            </a:r>
          </a:p>
          <a:p>
            <a:pPr lvl="1"/>
            <a:r>
              <a:rPr lang="en-US" smtClean="0"/>
              <a:t>Must first perform a backoff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8" name="Group 2"/>
          <p:cNvGrpSpPr>
            <a:grpSpLocks/>
          </p:cNvGrpSpPr>
          <p:nvPr/>
        </p:nvGrpSpPr>
        <p:grpSpPr bwMode="auto">
          <a:xfrm>
            <a:off x="423863" y="250825"/>
            <a:ext cx="7562850" cy="6200775"/>
            <a:chOff x="267" y="182"/>
            <a:chExt cx="4764" cy="3906"/>
          </a:xfrm>
        </p:grpSpPr>
        <p:grpSp>
          <p:nvGrpSpPr>
            <p:cNvPr id="6159" name="Group 3"/>
            <p:cNvGrpSpPr>
              <a:grpSpLocks/>
            </p:cNvGrpSpPr>
            <p:nvPr/>
          </p:nvGrpSpPr>
          <p:grpSpPr bwMode="auto">
            <a:xfrm>
              <a:off x="3227" y="1331"/>
              <a:ext cx="1" cy="180"/>
              <a:chOff x="1701" y="3459"/>
              <a:chExt cx="0" cy="235"/>
            </a:xfrm>
          </p:grpSpPr>
          <p:sp>
            <p:nvSpPr>
              <p:cNvPr id="6220" name="Line 4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21" name="Line 5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0" name="Group 6"/>
            <p:cNvGrpSpPr>
              <a:grpSpLocks/>
            </p:cNvGrpSpPr>
            <p:nvPr/>
          </p:nvGrpSpPr>
          <p:grpSpPr bwMode="auto">
            <a:xfrm>
              <a:off x="3203" y="2448"/>
              <a:ext cx="1" cy="180"/>
              <a:chOff x="1701" y="3459"/>
              <a:chExt cx="0" cy="235"/>
            </a:xfrm>
          </p:grpSpPr>
          <p:sp>
            <p:nvSpPr>
              <p:cNvPr id="6218" name="Line 7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9" name="Line 8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1" name="Group 9"/>
            <p:cNvGrpSpPr>
              <a:grpSpLocks/>
            </p:cNvGrpSpPr>
            <p:nvPr/>
          </p:nvGrpSpPr>
          <p:grpSpPr bwMode="auto">
            <a:xfrm>
              <a:off x="3216" y="275"/>
              <a:ext cx="1" cy="179"/>
              <a:chOff x="1701" y="3459"/>
              <a:chExt cx="0" cy="235"/>
            </a:xfrm>
          </p:grpSpPr>
          <p:sp>
            <p:nvSpPr>
              <p:cNvPr id="6216" name="Line 10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7" name="Line 11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2" name="Group 12"/>
            <p:cNvGrpSpPr>
              <a:grpSpLocks/>
            </p:cNvGrpSpPr>
            <p:nvPr/>
          </p:nvGrpSpPr>
          <p:grpSpPr bwMode="auto">
            <a:xfrm>
              <a:off x="1280" y="2395"/>
              <a:ext cx="1" cy="180"/>
              <a:chOff x="1701" y="3459"/>
              <a:chExt cx="0" cy="235"/>
            </a:xfrm>
          </p:grpSpPr>
          <p:sp>
            <p:nvSpPr>
              <p:cNvPr id="6214" name="Line 13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5" name="Line 14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3" name="Group 15"/>
            <p:cNvGrpSpPr>
              <a:grpSpLocks/>
            </p:cNvGrpSpPr>
            <p:nvPr/>
          </p:nvGrpSpPr>
          <p:grpSpPr bwMode="auto">
            <a:xfrm>
              <a:off x="1298" y="1242"/>
              <a:ext cx="1" cy="180"/>
              <a:chOff x="1701" y="3459"/>
              <a:chExt cx="0" cy="235"/>
            </a:xfrm>
          </p:grpSpPr>
          <p:sp>
            <p:nvSpPr>
              <p:cNvPr id="6212" name="Line 16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3" name="Line 17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4" name="Group 18"/>
            <p:cNvGrpSpPr>
              <a:grpSpLocks/>
            </p:cNvGrpSpPr>
            <p:nvPr/>
          </p:nvGrpSpPr>
          <p:grpSpPr bwMode="auto">
            <a:xfrm>
              <a:off x="1344" y="182"/>
              <a:ext cx="1" cy="180"/>
              <a:chOff x="1701" y="3459"/>
              <a:chExt cx="0" cy="235"/>
            </a:xfrm>
          </p:grpSpPr>
          <p:sp>
            <p:nvSpPr>
              <p:cNvPr id="6210" name="Line 19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11" name="Line 20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5" name="Group 21"/>
            <p:cNvGrpSpPr>
              <a:grpSpLocks/>
            </p:cNvGrpSpPr>
            <p:nvPr/>
          </p:nvGrpSpPr>
          <p:grpSpPr bwMode="auto">
            <a:xfrm>
              <a:off x="4687" y="190"/>
              <a:ext cx="1" cy="180"/>
              <a:chOff x="1701" y="3459"/>
              <a:chExt cx="0" cy="235"/>
            </a:xfrm>
          </p:grpSpPr>
          <p:sp>
            <p:nvSpPr>
              <p:cNvPr id="6208" name="Line 22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9" name="Line 23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6" name="Group 24"/>
            <p:cNvGrpSpPr>
              <a:grpSpLocks/>
            </p:cNvGrpSpPr>
            <p:nvPr/>
          </p:nvGrpSpPr>
          <p:grpSpPr bwMode="auto">
            <a:xfrm>
              <a:off x="4649" y="1269"/>
              <a:ext cx="1" cy="179"/>
              <a:chOff x="1701" y="3459"/>
              <a:chExt cx="0" cy="235"/>
            </a:xfrm>
          </p:grpSpPr>
          <p:sp>
            <p:nvSpPr>
              <p:cNvPr id="6206" name="Line 25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7" name="Line 26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67" name="Group 27"/>
            <p:cNvGrpSpPr>
              <a:grpSpLocks/>
            </p:cNvGrpSpPr>
            <p:nvPr/>
          </p:nvGrpSpPr>
          <p:grpSpPr bwMode="auto">
            <a:xfrm>
              <a:off x="4618" y="2374"/>
              <a:ext cx="1" cy="180"/>
              <a:chOff x="1701" y="3459"/>
              <a:chExt cx="0" cy="235"/>
            </a:xfrm>
          </p:grpSpPr>
          <p:sp>
            <p:nvSpPr>
              <p:cNvPr id="6204" name="Line 28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5" name="Line 29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6146" name="Object 3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005" y="249"/>
            <a:ext cx="400" cy="324"/>
          </p:xfrm>
          <a:graphic>
            <a:graphicData uri="http://schemas.openxmlformats.org/presentationml/2006/ole">
              <p:oleObj spid="_x0000_s6146" name="Microsoft ClipArt Gallery" r:id="rId4" imgW="3238200" imgH="3429000" progId="MS_ClipArt_Gallery">
                <p:embed/>
              </p:oleObj>
            </a:graphicData>
          </a:graphic>
        </p:graphicFrame>
        <p:graphicFrame>
          <p:nvGraphicFramePr>
            <p:cNvPr id="6147" name="Object 3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342" y="273"/>
            <a:ext cx="400" cy="324"/>
          </p:xfrm>
          <a:graphic>
            <a:graphicData uri="http://schemas.openxmlformats.org/presentationml/2006/ole">
              <p:oleObj spid="_x0000_s6147" name="Microsoft ClipArt Gallery" r:id="rId5" imgW="3238200" imgH="3429000" progId="MS_ClipArt_Gallery">
                <p:embed/>
              </p:oleObj>
            </a:graphicData>
          </a:graphic>
        </p:graphicFrame>
        <p:graphicFrame>
          <p:nvGraphicFramePr>
            <p:cNvPr id="6148" name="Object 3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46" y="385"/>
            <a:ext cx="971" cy="522"/>
          </p:xfrm>
          <a:graphic>
            <a:graphicData uri="http://schemas.openxmlformats.org/presentationml/2006/ole">
              <p:oleObj spid="_x0000_s6148" name="Microsoft ClipArt Gallery" r:id="rId6" imgW="3886200" imgH="2743200" progId="MS_ClipArt_Gallery">
                <p:embed/>
              </p:oleObj>
            </a:graphicData>
          </a:graphic>
        </p:graphicFrame>
        <p:sp>
          <p:nvSpPr>
            <p:cNvPr id="6168" name="Text Box 33"/>
            <p:cNvSpPr txBox="1">
              <a:spLocks noChangeArrowheads="1"/>
            </p:cNvSpPr>
            <p:nvPr/>
          </p:nvSpPr>
          <p:spPr bwMode="auto">
            <a:xfrm>
              <a:off x="1511" y="374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RTS</a:t>
              </a:r>
            </a:p>
          </p:txBody>
        </p:sp>
        <p:graphicFrame>
          <p:nvGraphicFramePr>
            <p:cNvPr id="6149" name="Object 3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74" y="1310"/>
            <a:ext cx="400" cy="324"/>
          </p:xfrm>
          <a:graphic>
            <a:graphicData uri="http://schemas.openxmlformats.org/presentationml/2006/ole">
              <p:oleObj spid="_x0000_s6149" name="Microsoft ClipArt Gallery" r:id="rId7" imgW="3238200" imgH="3429000" progId="MS_ClipArt_Gallery">
                <p:embed/>
              </p:oleObj>
            </a:graphicData>
          </a:graphic>
        </p:graphicFrame>
        <p:graphicFrame>
          <p:nvGraphicFramePr>
            <p:cNvPr id="6150" name="Object 3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311" y="1334"/>
            <a:ext cx="400" cy="325"/>
          </p:xfrm>
          <a:graphic>
            <a:graphicData uri="http://schemas.openxmlformats.org/presentationml/2006/ole">
              <p:oleObj spid="_x0000_s6150" name="Microsoft ClipArt Gallery" r:id="rId8" imgW="3238200" imgH="3429000" progId="MS_ClipArt_Gallery">
                <p:embed/>
              </p:oleObj>
            </a:graphicData>
          </a:graphic>
        </p:graphicFrame>
        <p:graphicFrame>
          <p:nvGraphicFramePr>
            <p:cNvPr id="6151" name="Object 36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315" y="1446"/>
            <a:ext cx="971" cy="523"/>
          </p:xfrm>
          <a:graphic>
            <a:graphicData uri="http://schemas.openxmlformats.org/presentationml/2006/ole">
              <p:oleObj spid="_x0000_s6151" name="Microsoft ClipArt Gallery" r:id="rId9" imgW="3886200" imgH="2743200" progId="MS_ClipArt_Gallery">
                <p:embed/>
              </p:oleObj>
            </a:graphicData>
          </a:graphic>
        </p:graphicFrame>
        <p:graphicFrame>
          <p:nvGraphicFramePr>
            <p:cNvPr id="6152" name="Object 37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43" y="2457"/>
            <a:ext cx="400" cy="325"/>
          </p:xfrm>
          <a:graphic>
            <a:graphicData uri="http://schemas.openxmlformats.org/presentationml/2006/ole">
              <p:oleObj spid="_x0000_s6152" name="Microsoft ClipArt Gallery" r:id="rId10" imgW="3238200" imgH="3429000" progId="MS_ClipArt_Gallery">
                <p:embed/>
              </p:oleObj>
            </a:graphicData>
          </a:graphic>
        </p:graphicFrame>
        <p:graphicFrame>
          <p:nvGraphicFramePr>
            <p:cNvPr id="6153" name="Object 38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280" y="2482"/>
            <a:ext cx="400" cy="324"/>
          </p:xfrm>
          <a:graphic>
            <a:graphicData uri="http://schemas.openxmlformats.org/presentationml/2006/ole">
              <p:oleObj spid="_x0000_s6153" name="Microsoft ClipArt Gallery" r:id="rId11" imgW="3238200" imgH="3429000" progId="MS_ClipArt_Gallery">
                <p:embed/>
              </p:oleObj>
            </a:graphicData>
          </a:graphic>
        </p:graphicFrame>
        <p:graphicFrame>
          <p:nvGraphicFramePr>
            <p:cNvPr id="6154" name="Object 3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284" y="2593"/>
            <a:ext cx="971" cy="523"/>
          </p:xfrm>
          <a:graphic>
            <a:graphicData uri="http://schemas.openxmlformats.org/presentationml/2006/ole">
              <p:oleObj spid="_x0000_s6154" name="Microsoft ClipArt Gallery" r:id="rId12" imgW="3886200" imgH="2743200" progId="MS_ClipArt_Gallery">
                <p:embed/>
              </p:oleObj>
            </a:graphicData>
          </a:graphic>
        </p:graphicFrame>
        <p:sp>
          <p:nvSpPr>
            <p:cNvPr id="6169" name="Text Box 40"/>
            <p:cNvSpPr txBox="1">
              <a:spLocks noChangeArrowheads="1"/>
            </p:cNvSpPr>
            <p:nvPr/>
          </p:nvSpPr>
          <p:spPr bwMode="auto">
            <a:xfrm>
              <a:off x="1880" y="1315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CTS</a:t>
              </a:r>
            </a:p>
          </p:txBody>
        </p:sp>
        <p:sp>
          <p:nvSpPr>
            <p:cNvPr id="6170" name="Line 41"/>
            <p:cNvSpPr>
              <a:spLocks noChangeShapeType="1"/>
            </p:cNvSpPr>
            <p:nvPr/>
          </p:nvSpPr>
          <p:spPr bwMode="auto">
            <a:xfrm>
              <a:off x="1566" y="245"/>
              <a:ext cx="895" cy="1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1" name="Line 42"/>
            <p:cNvSpPr>
              <a:spLocks noChangeShapeType="1"/>
            </p:cNvSpPr>
            <p:nvPr/>
          </p:nvSpPr>
          <p:spPr bwMode="auto">
            <a:xfrm flipH="1" flipV="1">
              <a:off x="1467" y="1265"/>
              <a:ext cx="1419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2" name="Line 43"/>
            <p:cNvSpPr>
              <a:spLocks noChangeShapeType="1"/>
            </p:cNvSpPr>
            <p:nvPr/>
          </p:nvSpPr>
          <p:spPr bwMode="auto">
            <a:xfrm flipV="1">
              <a:off x="3338" y="1319"/>
              <a:ext cx="1109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3" name="Line 44"/>
            <p:cNvSpPr>
              <a:spLocks noChangeShapeType="1"/>
            </p:cNvSpPr>
            <p:nvPr/>
          </p:nvSpPr>
          <p:spPr bwMode="auto">
            <a:xfrm>
              <a:off x="1404" y="2397"/>
              <a:ext cx="1037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74" name="Text Box 45"/>
            <p:cNvSpPr txBox="1">
              <a:spLocks noChangeArrowheads="1"/>
            </p:cNvSpPr>
            <p:nvPr/>
          </p:nvSpPr>
          <p:spPr bwMode="auto">
            <a:xfrm>
              <a:off x="3635" y="1356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CTS</a:t>
              </a:r>
            </a:p>
          </p:txBody>
        </p:sp>
        <p:sp>
          <p:nvSpPr>
            <p:cNvPr id="6175" name="Text Box 46"/>
            <p:cNvSpPr txBox="1">
              <a:spLocks noChangeArrowheads="1"/>
            </p:cNvSpPr>
            <p:nvPr/>
          </p:nvSpPr>
          <p:spPr bwMode="auto">
            <a:xfrm>
              <a:off x="1407" y="2581"/>
              <a:ext cx="9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Data Frame</a:t>
              </a:r>
            </a:p>
          </p:txBody>
        </p:sp>
        <p:sp>
          <p:nvSpPr>
            <p:cNvPr id="6176" name="Text Box 47"/>
            <p:cNvSpPr txBox="1">
              <a:spLocks noChangeArrowheads="1"/>
            </p:cNvSpPr>
            <p:nvPr/>
          </p:nvSpPr>
          <p:spPr bwMode="auto">
            <a:xfrm>
              <a:off x="456" y="628"/>
              <a:ext cx="14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 requests to send</a:t>
              </a:r>
            </a:p>
          </p:txBody>
        </p:sp>
        <p:sp>
          <p:nvSpPr>
            <p:cNvPr id="6177" name="Text Box 48"/>
            <p:cNvSpPr txBox="1">
              <a:spLocks noChangeArrowheads="1"/>
            </p:cNvSpPr>
            <p:nvPr/>
          </p:nvSpPr>
          <p:spPr bwMode="auto">
            <a:xfrm>
              <a:off x="2635" y="293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6178" name="Text Box 49"/>
            <p:cNvSpPr txBox="1">
              <a:spLocks noChangeArrowheads="1"/>
            </p:cNvSpPr>
            <p:nvPr/>
          </p:nvSpPr>
          <p:spPr bwMode="auto">
            <a:xfrm>
              <a:off x="4435" y="625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6179" name="Text Box 50"/>
            <p:cNvSpPr txBox="1">
              <a:spLocks noChangeArrowheads="1"/>
            </p:cNvSpPr>
            <p:nvPr/>
          </p:nvSpPr>
          <p:spPr bwMode="auto">
            <a:xfrm>
              <a:off x="1049" y="1646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</a:p>
          </p:txBody>
        </p:sp>
        <p:sp>
          <p:nvSpPr>
            <p:cNvPr id="6180" name="Text Box 51"/>
            <p:cNvSpPr txBox="1">
              <a:spLocks noChangeArrowheads="1"/>
            </p:cNvSpPr>
            <p:nvPr/>
          </p:nvSpPr>
          <p:spPr bwMode="auto">
            <a:xfrm>
              <a:off x="756" y="2848"/>
              <a:ext cx="6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 sends</a:t>
              </a:r>
            </a:p>
          </p:txBody>
        </p:sp>
        <p:sp>
          <p:nvSpPr>
            <p:cNvPr id="6181" name="Text Box 52"/>
            <p:cNvSpPr txBox="1">
              <a:spLocks noChangeArrowheads="1"/>
            </p:cNvSpPr>
            <p:nvPr/>
          </p:nvSpPr>
          <p:spPr bwMode="auto">
            <a:xfrm>
              <a:off x="2589" y="1327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6182" name="Text Box 53"/>
            <p:cNvSpPr txBox="1">
              <a:spLocks noChangeArrowheads="1"/>
            </p:cNvSpPr>
            <p:nvPr/>
          </p:nvSpPr>
          <p:spPr bwMode="auto">
            <a:xfrm>
              <a:off x="2551" y="249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6183" name="Text Box 54"/>
            <p:cNvSpPr txBox="1">
              <a:spLocks noChangeArrowheads="1"/>
            </p:cNvSpPr>
            <p:nvPr/>
          </p:nvSpPr>
          <p:spPr bwMode="auto">
            <a:xfrm>
              <a:off x="4425" y="1665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6184" name="Text Box 55"/>
            <p:cNvSpPr txBox="1">
              <a:spLocks noChangeArrowheads="1"/>
            </p:cNvSpPr>
            <p:nvPr/>
          </p:nvSpPr>
          <p:spPr bwMode="auto">
            <a:xfrm>
              <a:off x="3795" y="2855"/>
              <a:ext cx="123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 remains quiet</a:t>
              </a:r>
            </a:p>
          </p:txBody>
        </p:sp>
        <p:sp>
          <p:nvSpPr>
            <p:cNvPr id="6185" name="Text Box 56"/>
            <p:cNvSpPr txBox="1">
              <a:spLocks noChangeArrowheads="1"/>
            </p:cNvSpPr>
            <p:nvPr/>
          </p:nvSpPr>
          <p:spPr bwMode="auto">
            <a:xfrm>
              <a:off x="1727" y="1969"/>
              <a:ext cx="198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 announces A ok to send</a:t>
              </a:r>
            </a:p>
          </p:txBody>
        </p:sp>
        <p:sp>
          <p:nvSpPr>
            <p:cNvPr id="6186" name="Text Box 57"/>
            <p:cNvSpPr txBox="1">
              <a:spLocks noChangeArrowheads="1"/>
            </p:cNvSpPr>
            <p:nvPr/>
          </p:nvSpPr>
          <p:spPr bwMode="auto">
            <a:xfrm>
              <a:off x="296" y="202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(a)</a:t>
              </a:r>
            </a:p>
          </p:txBody>
        </p:sp>
        <p:sp>
          <p:nvSpPr>
            <p:cNvPr id="6187" name="Text Box 58"/>
            <p:cNvSpPr txBox="1">
              <a:spLocks noChangeArrowheads="1"/>
            </p:cNvSpPr>
            <p:nvPr/>
          </p:nvSpPr>
          <p:spPr bwMode="auto">
            <a:xfrm>
              <a:off x="288" y="1284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(b)</a:t>
              </a:r>
            </a:p>
          </p:txBody>
        </p:sp>
        <p:sp>
          <p:nvSpPr>
            <p:cNvPr id="6188" name="Text Box 59"/>
            <p:cNvSpPr txBox="1">
              <a:spLocks noChangeArrowheads="1"/>
            </p:cNvSpPr>
            <p:nvPr/>
          </p:nvSpPr>
          <p:spPr bwMode="auto">
            <a:xfrm>
              <a:off x="271" y="2384"/>
              <a:ext cx="30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(c)</a:t>
              </a:r>
            </a:p>
          </p:txBody>
        </p:sp>
        <p:grpSp>
          <p:nvGrpSpPr>
            <p:cNvPr id="6189" name="Group 60"/>
            <p:cNvGrpSpPr>
              <a:grpSpLocks/>
            </p:cNvGrpSpPr>
            <p:nvPr/>
          </p:nvGrpSpPr>
          <p:grpSpPr bwMode="auto">
            <a:xfrm>
              <a:off x="3203" y="3420"/>
              <a:ext cx="1" cy="180"/>
              <a:chOff x="1701" y="3459"/>
              <a:chExt cx="0" cy="235"/>
            </a:xfrm>
          </p:grpSpPr>
          <p:sp>
            <p:nvSpPr>
              <p:cNvPr id="6202" name="Line 61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3" name="Line 62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90" name="Group 63"/>
            <p:cNvGrpSpPr>
              <a:grpSpLocks/>
            </p:cNvGrpSpPr>
            <p:nvPr/>
          </p:nvGrpSpPr>
          <p:grpSpPr bwMode="auto">
            <a:xfrm>
              <a:off x="1280" y="3367"/>
              <a:ext cx="1" cy="180"/>
              <a:chOff x="1701" y="3459"/>
              <a:chExt cx="0" cy="235"/>
            </a:xfrm>
          </p:grpSpPr>
          <p:sp>
            <p:nvSpPr>
              <p:cNvPr id="6200" name="Line 64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201" name="Line 65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191" name="Group 66"/>
            <p:cNvGrpSpPr>
              <a:grpSpLocks/>
            </p:cNvGrpSpPr>
            <p:nvPr/>
          </p:nvGrpSpPr>
          <p:grpSpPr bwMode="auto">
            <a:xfrm>
              <a:off x="4618" y="3346"/>
              <a:ext cx="1" cy="180"/>
              <a:chOff x="1701" y="3459"/>
              <a:chExt cx="0" cy="235"/>
            </a:xfrm>
          </p:grpSpPr>
          <p:sp>
            <p:nvSpPr>
              <p:cNvPr id="6198" name="Line 67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99" name="Line 68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6155" name="Object 6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943" y="3429"/>
            <a:ext cx="400" cy="325"/>
          </p:xfrm>
          <a:graphic>
            <a:graphicData uri="http://schemas.openxmlformats.org/presentationml/2006/ole">
              <p:oleObj spid="_x0000_s6155" name="Microsoft ClipArt Gallery" r:id="rId13" imgW="3238200" imgH="3429000" progId="MS_ClipArt_Gallery">
                <p:embed/>
              </p:oleObj>
            </a:graphicData>
          </a:graphic>
        </p:graphicFrame>
        <p:graphicFrame>
          <p:nvGraphicFramePr>
            <p:cNvPr id="6156" name="Object 7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280" y="3454"/>
            <a:ext cx="400" cy="324"/>
          </p:xfrm>
          <a:graphic>
            <a:graphicData uri="http://schemas.openxmlformats.org/presentationml/2006/ole">
              <p:oleObj spid="_x0000_s6156" name="Microsoft ClipArt Gallery" r:id="rId14" imgW="3238200" imgH="3429000" progId="MS_ClipArt_Gallery">
                <p:embed/>
              </p:oleObj>
            </a:graphicData>
          </a:graphic>
        </p:graphicFrame>
        <p:graphicFrame>
          <p:nvGraphicFramePr>
            <p:cNvPr id="6157" name="Object 7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284" y="3565"/>
            <a:ext cx="971" cy="523"/>
          </p:xfrm>
          <a:graphic>
            <a:graphicData uri="http://schemas.openxmlformats.org/presentationml/2006/ole">
              <p:oleObj spid="_x0000_s6157" name="Microsoft ClipArt Gallery" r:id="rId15" imgW="3886200" imgH="2743200" progId="MS_ClipArt_Gallery">
                <p:embed/>
              </p:oleObj>
            </a:graphicData>
          </a:graphic>
        </p:graphicFrame>
        <p:sp>
          <p:nvSpPr>
            <p:cNvPr id="6192" name="Line 72"/>
            <p:cNvSpPr>
              <a:spLocks noChangeShapeType="1"/>
            </p:cNvSpPr>
            <p:nvPr/>
          </p:nvSpPr>
          <p:spPr bwMode="auto">
            <a:xfrm>
              <a:off x="1404" y="3369"/>
              <a:ext cx="1037" cy="1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3" name="Text Box 73"/>
            <p:cNvSpPr txBox="1">
              <a:spLocks noChangeArrowheads="1"/>
            </p:cNvSpPr>
            <p:nvPr/>
          </p:nvSpPr>
          <p:spPr bwMode="auto">
            <a:xfrm>
              <a:off x="1760" y="3481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ACK</a:t>
              </a:r>
            </a:p>
          </p:txBody>
        </p:sp>
        <p:sp>
          <p:nvSpPr>
            <p:cNvPr id="6194" name="Text Box 74"/>
            <p:cNvSpPr txBox="1">
              <a:spLocks noChangeArrowheads="1"/>
            </p:cNvSpPr>
            <p:nvPr/>
          </p:nvSpPr>
          <p:spPr bwMode="auto">
            <a:xfrm>
              <a:off x="2551" y="346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6195" name="Text Box 75"/>
            <p:cNvSpPr txBox="1">
              <a:spLocks noChangeArrowheads="1"/>
            </p:cNvSpPr>
            <p:nvPr/>
          </p:nvSpPr>
          <p:spPr bwMode="auto">
            <a:xfrm>
              <a:off x="267" y="3356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(d)</a:t>
              </a:r>
            </a:p>
          </p:txBody>
        </p:sp>
        <p:sp>
          <p:nvSpPr>
            <p:cNvPr id="6196" name="Line 76"/>
            <p:cNvSpPr>
              <a:spLocks noChangeShapeType="1"/>
            </p:cNvSpPr>
            <p:nvPr/>
          </p:nvSpPr>
          <p:spPr bwMode="auto">
            <a:xfrm flipV="1">
              <a:off x="3326" y="3479"/>
              <a:ext cx="1109" cy="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97" name="Text Box 77"/>
            <p:cNvSpPr txBox="1">
              <a:spLocks noChangeArrowheads="1"/>
            </p:cNvSpPr>
            <p:nvPr/>
          </p:nvSpPr>
          <p:spPr bwMode="auto">
            <a:xfrm>
              <a:off x="3638" y="3475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ACK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657600" y="6553200"/>
            <a:ext cx="54864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898C676-4B39-480D-966A-EB1D71759909}" type="slidenum">
              <a:rPr lang="en-GB"/>
              <a:pPr/>
              <a:t>18</a:t>
            </a:fld>
            <a:endParaRPr lang="en-GB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Carrier Sensing in 802.11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Physical Carrier Sensing</a:t>
            </a:r>
            <a:endParaRPr lang="en-US" smtClean="0"/>
          </a:p>
          <a:p>
            <a:pPr marL="692150" lvl="1" indent="-347663" eaLnBrk="1" hangingPunct="1"/>
            <a:r>
              <a:rPr lang="en-US" smtClean="0"/>
              <a:t>Analyze all detected frames</a:t>
            </a:r>
          </a:p>
          <a:p>
            <a:pPr marL="692150" lvl="1" indent="-347663" eaLnBrk="1" hangingPunct="1"/>
            <a:r>
              <a:rPr lang="en-US" smtClean="0"/>
              <a:t>Monitor relative signal strength from other sources</a:t>
            </a:r>
          </a:p>
          <a:p>
            <a:pPr eaLnBrk="1" hangingPunct="1"/>
            <a:r>
              <a:rPr lang="en-US" i="1" smtClean="0"/>
              <a:t>Virtual Carrier Sensing </a:t>
            </a:r>
            <a:r>
              <a:rPr lang="en-US" smtClean="0"/>
              <a:t>at MAC sublayer</a:t>
            </a:r>
          </a:p>
          <a:p>
            <a:pPr marL="692150" lvl="1" indent="-347663" eaLnBrk="1" hangingPunct="1"/>
            <a:r>
              <a:rPr lang="en-US" smtClean="0"/>
              <a:t>Source stations informs other stations of transmission time (in 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sec) for an MPDU</a:t>
            </a:r>
          </a:p>
          <a:p>
            <a:pPr marL="692150" lvl="1" indent="-347663" eaLnBrk="1" hangingPunct="1"/>
            <a:r>
              <a:rPr lang="en-US" smtClean="0"/>
              <a:t>Carried in </a:t>
            </a:r>
            <a:r>
              <a:rPr lang="en-US" i="1" smtClean="0"/>
              <a:t>Duration</a:t>
            </a:r>
            <a:r>
              <a:rPr lang="en-US" smtClean="0"/>
              <a:t> field of RTS &amp; CTS</a:t>
            </a:r>
          </a:p>
          <a:p>
            <a:pPr marL="692150" lvl="1" indent="-347663" eaLnBrk="1" hangingPunct="1"/>
            <a:r>
              <a:rPr lang="en-US" smtClean="0"/>
              <a:t>Stations adjust </a:t>
            </a:r>
            <a:r>
              <a:rPr lang="en-US" i="1" smtClean="0"/>
              <a:t>Network Allocation Vector</a:t>
            </a:r>
            <a:r>
              <a:rPr lang="en-US" smtClean="0"/>
              <a:t> to indicate when channel will become idle</a:t>
            </a:r>
          </a:p>
          <a:p>
            <a:pPr eaLnBrk="1" hangingPunct="1"/>
            <a:r>
              <a:rPr lang="en-US" smtClean="0"/>
              <a:t>Channel busy if either sensing is busy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515938" y="1285875"/>
            <a:ext cx="8380412" cy="5089525"/>
            <a:chOff x="289" y="576"/>
            <a:chExt cx="5279" cy="3206"/>
          </a:xfrm>
        </p:grpSpPr>
        <p:sp>
          <p:nvSpPr>
            <p:cNvPr id="22532" name="Line 3"/>
            <p:cNvSpPr>
              <a:spLocks noChangeShapeType="1"/>
            </p:cNvSpPr>
            <p:nvPr/>
          </p:nvSpPr>
          <p:spPr bwMode="auto">
            <a:xfrm>
              <a:off x="303" y="1048"/>
              <a:ext cx="52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3" name="Rectangle 4"/>
            <p:cNvSpPr>
              <a:spLocks noChangeArrowheads="1"/>
            </p:cNvSpPr>
            <p:nvPr/>
          </p:nvSpPr>
          <p:spPr bwMode="auto">
            <a:xfrm>
              <a:off x="890" y="745"/>
              <a:ext cx="944" cy="305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1211" y="796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Data</a:t>
              </a:r>
            </a:p>
          </p:txBody>
        </p:sp>
        <p:sp>
          <p:nvSpPr>
            <p:cNvPr id="22535" name="Line 6"/>
            <p:cNvSpPr>
              <a:spLocks noChangeShapeType="1"/>
            </p:cNvSpPr>
            <p:nvPr/>
          </p:nvSpPr>
          <p:spPr bwMode="auto">
            <a:xfrm>
              <a:off x="335" y="857"/>
              <a:ext cx="5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6" name="Text Box 7"/>
            <p:cNvSpPr txBox="1">
              <a:spLocks noChangeArrowheads="1"/>
            </p:cNvSpPr>
            <p:nvPr/>
          </p:nvSpPr>
          <p:spPr bwMode="auto">
            <a:xfrm>
              <a:off x="414" y="636"/>
              <a:ext cx="40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22537" name="Line 8"/>
            <p:cNvSpPr>
              <a:spLocks noChangeShapeType="1"/>
            </p:cNvSpPr>
            <p:nvPr/>
          </p:nvSpPr>
          <p:spPr bwMode="auto">
            <a:xfrm>
              <a:off x="1834" y="576"/>
              <a:ext cx="0" cy="89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8" name="Line 9"/>
            <p:cNvSpPr>
              <a:spLocks noChangeShapeType="1"/>
            </p:cNvSpPr>
            <p:nvPr/>
          </p:nvSpPr>
          <p:spPr bwMode="auto">
            <a:xfrm>
              <a:off x="1834" y="1250"/>
              <a:ext cx="3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39" name="Text Box 10"/>
            <p:cNvSpPr txBox="1">
              <a:spLocks noChangeArrowheads="1"/>
            </p:cNvSpPr>
            <p:nvPr/>
          </p:nvSpPr>
          <p:spPr bwMode="auto">
            <a:xfrm>
              <a:off x="1794" y="1357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2540" name="Line 11"/>
            <p:cNvSpPr>
              <a:spLocks noChangeShapeType="1"/>
            </p:cNvSpPr>
            <p:nvPr/>
          </p:nvSpPr>
          <p:spPr bwMode="auto">
            <a:xfrm>
              <a:off x="2167" y="1307"/>
              <a:ext cx="0" cy="44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1" name="AutoShape 12"/>
            <p:cNvSpPr>
              <a:spLocks/>
            </p:cNvSpPr>
            <p:nvPr/>
          </p:nvSpPr>
          <p:spPr bwMode="auto">
            <a:xfrm rot="-5400000">
              <a:off x="1971" y="1968"/>
              <a:ext cx="225" cy="2388"/>
            </a:xfrm>
            <a:prstGeom prst="leftBrace">
              <a:avLst>
                <a:gd name="adj1" fmla="val 88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2" name="AutoShape 13"/>
            <p:cNvSpPr>
              <a:spLocks/>
            </p:cNvSpPr>
            <p:nvPr/>
          </p:nvSpPr>
          <p:spPr bwMode="auto">
            <a:xfrm rot="-5400000">
              <a:off x="3665" y="2717"/>
              <a:ext cx="225" cy="889"/>
            </a:xfrm>
            <a:prstGeom prst="leftBrace">
              <a:avLst>
                <a:gd name="adj1" fmla="val 32926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3" name="Text Box 14"/>
            <p:cNvSpPr txBox="1">
              <a:spLocks noChangeArrowheads="1"/>
            </p:cNvSpPr>
            <p:nvPr/>
          </p:nvSpPr>
          <p:spPr bwMode="auto">
            <a:xfrm>
              <a:off x="1501" y="3515"/>
              <a:ext cx="116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Defer Access</a:t>
              </a:r>
            </a:p>
          </p:txBody>
        </p:sp>
        <p:sp>
          <p:nvSpPr>
            <p:cNvPr id="22544" name="Text Box 15"/>
            <p:cNvSpPr txBox="1">
              <a:spLocks noChangeArrowheads="1"/>
            </p:cNvSpPr>
            <p:nvPr/>
          </p:nvSpPr>
          <p:spPr bwMode="auto">
            <a:xfrm>
              <a:off x="3222" y="3417"/>
              <a:ext cx="1166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Wait for Reattempt Time</a:t>
              </a:r>
            </a:p>
          </p:txBody>
        </p:sp>
        <p:sp>
          <p:nvSpPr>
            <p:cNvPr id="22545" name="Line 16"/>
            <p:cNvSpPr>
              <a:spLocks noChangeShapeType="1"/>
            </p:cNvSpPr>
            <p:nvPr/>
          </p:nvSpPr>
          <p:spPr bwMode="auto">
            <a:xfrm>
              <a:off x="303" y="1733"/>
              <a:ext cx="52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6" name="Rectangle 17"/>
            <p:cNvSpPr>
              <a:spLocks noChangeArrowheads="1"/>
            </p:cNvSpPr>
            <p:nvPr/>
          </p:nvSpPr>
          <p:spPr bwMode="auto">
            <a:xfrm>
              <a:off x="2167" y="1430"/>
              <a:ext cx="611" cy="305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7" name="Text Box 18"/>
            <p:cNvSpPr txBox="1">
              <a:spLocks noChangeArrowheads="1"/>
            </p:cNvSpPr>
            <p:nvPr/>
          </p:nvSpPr>
          <p:spPr bwMode="auto">
            <a:xfrm>
              <a:off x="2278" y="1493"/>
              <a:ext cx="38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ACK</a:t>
              </a:r>
            </a:p>
          </p:txBody>
        </p:sp>
        <p:sp>
          <p:nvSpPr>
            <p:cNvPr id="22548" name="Line 19"/>
            <p:cNvSpPr>
              <a:spLocks noChangeShapeType="1"/>
            </p:cNvSpPr>
            <p:nvPr/>
          </p:nvSpPr>
          <p:spPr bwMode="auto">
            <a:xfrm>
              <a:off x="2778" y="2150"/>
              <a:ext cx="5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49" name="Text Box 20"/>
            <p:cNvSpPr txBox="1">
              <a:spLocks noChangeArrowheads="1"/>
            </p:cNvSpPr>
            <p:nvPr/>
          </p:nvSpPr>
          <p:spPr bwMode="auto">
            <a:xfrm>
              <a:off x="2846" y="2225"/>
              <a:ext cx="40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22550" name="Line 21"/>
            <p:cNvSpPr>
              <a:spLocks noChangeShapeType="1"/>
            </p:cNvSpPr>
            <p:nvPr/>
          </p:nvSpPr>
          <p:spPr bwMode="auto">
            <a:xfrm>
              <a:off x="2778" y="1307"/>
              <a:ext cx="0" cy="89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1" name="Line 22"/>
            <p:cNvSpPr>
              <a:spLocks noChangeShapeType="1"/>
            </p:cNvSpPr>
            <p:nvPr/>
          </p:nvSpPr>
          <p:spPr bwMode="auto">
            <a:xfrm>
              <a:off x="3333" y="2206"/>
              <a:ext cx="0" cy="731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2" name="Line 23"/>
            <p:cNvSpPr>
              <a:spLocks noChangeShapeType="1"/>
            </p:cNvSpPr>
            <p:nvPr/>
          </p:nvSpPr>
          <p:spPr bwMode="auto">
            <a:xfrm>
              <a:off x="289" y="2632"/>
              <a:ext cx="526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3" name="Rectangle 24"/>
            <p:cNvSpPr>
              <a:spLocks noChangeArrowheads="1"/>
            </p:cNvSpPr>
            <p:nvPr/>
          </p:nvSpPr>
          <p:spPr bwMode="auto">
            <a:xfrm>
              <a:off x="3333" y="2329"/>
              <a:ext cx="111" cy="3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4" name="Rectangle 25"/>
            <p:cNvSpPr>
              <a:spLocks noChangeArrowheads="1"/>
            </p:cNvSpPr>
            <p:nvPr/>
          </p:nvSpPr>
          <p:spPr bwMode="auto">
            <a:xfrm>
              <a:off x="3444" y="2329"/>
              <a:ext cx="111" cy="3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5" name="Rectangle 26"/>
            <p:cNvSpPr>
              <a:spLocks noChangeArrowheads="1"/>
            </p:cNvSpPr>
            <p:nvPr/>
          </p:nvSpPr>
          <p:spPr bwMode="auto">
            <a:xfrm>
              <a:off x="3555" y="2329"/>
              <a:ext cx="111" cy="3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6" name="Rectangle 27"/>
            <p:cNvSpPr>
              <a:spLocks noChangeArrowheads="1"/>
            </p:cNvSpPr>
            <p:nvPr/>
          </p:nvSpPr>
          <p:spPr bwMode="auto">
            <a:xfrm>
              <a:off x="3666" y="2329"/>
              <a:ext cx="111" cy="3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7" name="Rectangle 28"/>
            <p:cNvSpPr>
              <a:spLocks noChangeArrowheads="1"/>
            </p:cNvSpPr>
            <p:nvPr/>
          </p:nvSpPr>
          <p:spPr bwMode="auto">
            <a:xfrm>
              <a:off x="3777" y="2329"/>
              <a:ext cx="112" cy="3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8" name="Rectangle 29"/>
            <p:cNvSpPr>
              <a:spLocks noChangeArrowheads="1"/>
            </p:cNvSpPr>
            <p:nvPr/>
          </p:nvSpPr>
          <p:spPr bwMode="auto">
            <a:xfrm>
              <a:off x="3889" y="2329"/>
              <a:ext cx="111" cy="3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559" name="Rectangle 30"/>
            <p:cNvSpPr>
              <a:spLocks noChangeArrowheads="1"/>
            </p:cNvSpPr>
            <p:nvPr/>
          </p:nvSpPr>
          <p:spPr bwMode="auto">
            <a:xfrm>
              <a:off x="890" y="2631"/>
              <a:ext cx="1888" cy="306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NAV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2560" name="Text Box 31"/>
            <p:cNvSpPr txBox="1">
              <a:spLocks noChangeArrowheads="1"/>
            </p:cNvSpPr>
            <p:nvPr/>
          </p:nvSpPr>
          <p:spPr bwMode="auto">
            <a:xfrm>
              <a:off x="328" y="1087"/>
              <a:ext cx="521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Source</a:t>
              </a:r>
            </a:p>
          </p:txBody>
        </p:sp>
        <p:sp>
          <p:nvSpPr>
            <p:cNvPr id="22561" name="Text Box 32"/>
            <p:cNvSpPr txBox="1">
              <a:spLocks noChangeArrowheads="1"/>
            </p:cNvSpPr>
            <p:nvPr/>
          </p:nvSpPr>
          <p:spPr bwMode="auto">
            <a:xfrm>
              <a:off x="393" y="1752"/>
              <a:ext cx="75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Destination</a:t>
              </a:r>
            </a:p>
          </p:txBody>
        </p:sp>
        <p:sp>
          <p:nvSpPr>
            <p:cNvPr id="22562" name="Text Box 33"/>
            <p:cNvSpPr txBox="1">
              <a:spLocks noChangeArrowheads="1"/>
            </p:cNvSpPr>
            <p:nvPr/>
          </p:nvSpPr>
          <p:spPr bwMode="auto">
            <a:xfrm>
              <a:off x="369" y="2705"/>
              <a:ext cx="4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Other</a:t>
              </a:r>
            </a:p>
          </p:txBody>
        </p:sp>
      </p:grpSp>
      <p:sp>
        <p:nvSpPr>
          <p:cNvPr id="22531" name="Rectangle 3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718550" cy="914400"/>
          </a:xfrm>
        </p:spPr>
        <p:txBody>
          <a:bodyPr/>
          <a:lstStyle/>
          <a:p>
            <a:r>
              <a:rPr lang="en-US" smtClean="0"/>
              <a:t>Transmission of MPDU without RTS/CTS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Wireless Data Communications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Wireless communications compelling</a:t>
            </a:r>
          </a:p>
          <a:p>
            <a:pPr marL="692150" lvl="1" indent="-347663" eaLnBrk="1" hangingPunct="1">
              <a:buFont typeface="Wingdings" pitchFamily="2" charset="2"/>
              <a:buChar char="ü"/>
            </a:pPr>
            <a:r>
              <a:rPr lang="en-US" smtClean="0"/>
              <a:t>Easy, low-cost deployment</a:t>
            </a:r>
          </a:p>
          <a:p>
            <a:pPr marL="692150" lvl="1" indent="-347663" eaLnBrk="1" hangingPunct="1">
              <a:buFont typeface="Wingdings" pitchFamily="2" charset="2"/>
              <a:buChar char="ü"/>
            </a:pPr>
            <a:r>
              <a:rPr lang="en-US" smtClean="0">
                <a:solidFill>
                  <a:srgbClr val="FF3300"/>
                </a:solidFill>
              </a:rPr>
              <a:t>Mobility &amp; roaming:  Access information anywhere</a:t>
            </a:r>
          </a:p>
          <a:p>
            <a:pPr marL="692150" lvl="1" indent="-347663" eaLnBrk="1" hangingPunct="1">
              <a:buFont typeface="Wingdings" pitchFamily="2" charset="2"/>
              <a:buChar char="ü"/>
            </a:pPr>
            <a:r>
              <a:rPr lang="en-US" smtClean="0"/>
              <a:t>Supports personal devices</a:t>
            </a:r>
          </a:p>
          <a:p>
            <a:pPr marL="987425" lvl="2" indent="-293688" eaLnBrk="1" hangingPunct="1">
              <a:buFont typeface="Wingdings" pitchFamily="2" charset="2"/>
              <a:buChar char="ü"/>
            </a:pPr>
            <a:r>
              <a:rPr lang="en-US" smtClean="0"/>
              <a:t>PDAs, laptops, data-cell-phones</a:t>
            </a:r>
          </a:p>
          <a:p>
            <a:pPr marL="692150" lvl="1" indent="-347663" eaLnBrk="1" hangingPunct="1">
              <a:buFont typeface="Wingdings" pitchFamily="2" charset="2"/>
              <a:buChar char="ü"/>
            </a:pPr>
            <a:r>
              <a:rPr lang="en-US" smtClean="0"/>
              <a:t>Supports communicating devices</a:t>
            </a:r>
          </a:p>
          <a:p>
            <a:pPr marL="987425" lvl="2" indent="-293688" eaLnBrk="1" hangingPunct="1">
              <a:buFont typeface="Wingdings" pitchFamily="2" charset="2"/>
              <a:buChar char="ü"/>
            </a:pPr>
            <a:r>
              <a:rPr lang="en-US" smtClean="0"/>
              <a:t>Cameras, location devices, wireless identification </a:t>
            </a:r>
          </a:p>
          <a:p>
            <a:pPr marL="692150" lvl="1" indent="-347663" eaLnBrk="1" hangingPunct="1">
              <a:buFont typeface="Wingdings" pitchFamily="2" charset="2"/>
              <a:buChar char="û"/>
            </a:pPr>
            <a:r>
              <a:rPr lang="en-US" smtClean="0"/>
              <a:t>Signal strength varies in space &amp; time</a:t>
            </a:r>
          </a:p>
          <a:p>
            <a:pPr marL="692150" lvl="1" indent="-347663" eaLnBrk="1" hangingPunct="1">
              <a:buFont typeface="Wingdings" pitchFamily="2" charset="2"/>
              <a:buChar char="û"/>
            </a:pPr>
            <a:r>
              <a:rPr lang="en-US" smtClean="0"/>
              <a:t>Signal can be captured by snoopers</a:t>
            </a:r>
          </a:p>
          <a:p>
            <a:pPr marL="692150" lvl="1" indent="-347663" eaLnBrk="1" hangingPunct="1">
              <a:buFont typeface="Wingdings" pitchFamily="2" charset="2"/>
              <a:buChar char="û"/>
            </a:pPr>
            <a:r>
              <a:rPr lang="en-US" smtClean="0">
                <a:solidFill>
                  <a:srgbClr val="FF3300"/>
                </a:solidFill>
              </a:rPr>
              <a:t>Spectrum is limited &amp; usually regulated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839788" y="1493838"/>
            <a:ext cx="7637462" cy="5183187"/>
            <a:chOff x="397" y="743"/>
            <a:chExt cx="4811" cy="3265"/>
          </a:xfrm>
        </p:grpSpPr>
        <p:sp>
          <p:nvSpPr>
            <p:cNvPr id="23556" name="Line 3"/>
            <p:cNvSpPr>
              <a:spLocks noChangeShapeType="1"/>
            </p:cNvSpPr>
            <p:nvPr/>
          </p:nvSpPr>
          <p:spPr bwMode="auto">
            <a:xfrm>
              <a:off x="410" y="1235"/>
              <a:ext cx="47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7" name="Rectangle 4"/>
            <p:cNvSpPr>
              <a:spLocks noChangeArrowheads="1"/>
            </p:cNvSpPr>
            <p:nvPr/>
          </p:nvSpPr>
          <p:spPr bwMode="auto">
            <a:xfrm>
              <a:off x="2564" y="919"/>
              <a:ext cx="860" cy="3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2840" y="977"/>
              <a:ext cx="38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Data</a:t>
              </a:r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>
              <a:off x="3424" y="743"/>
              <a:ext cx="0" cy="938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>
              <a:off x="3424" y="1446"/>
              <a:ext cx="3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3420" y="1562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3562" name="Line 9"/>
            <p:cNvSpPr>
              <a:spLocks noChangeShapeType="1"/>
            </p:cNvSpPr>
            <p:nvPr/>
          </p:nvSpPr>
          <p:spPr bwMode="auto">
            <a:xfrm>
              <a:off x="3779" y="1505"/>
              <a:ext cx="0" cy="46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3" name="AutoShape 10"/>
            <p:cNvSpPr>
              <a:spLocks/>
            </p:cNvSpPr>
            <p:nvPr/>
          </p:nvSpPr>
          <p:spPr bwMode="auto">
            <a:xfrm rot="-5400000">
              <a:off x="2770" y="2205"/>
              <a:ext cx="234" cy="2884"/>
            </a:xfrm>
            <a:prstGeom prst="leftBrace">
              <a:avLst>
                <a:gd name="adj1" fmla="val 10270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4" name="Text Box 11"/>
            <p:cNvSpPr txBox="1">
              <a:spLocks noChangeArrowheads="1"/>
            </p:cNvSpPr>
            <p:nvPr/>
          </p:nvSpPr>
          <p:spPr bwMode="auto">
            <a:xfrm>
              <a:off x="2368" y="3796"/>
              <a:ext cx="106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Defer access</a:t>
              </a:r>
            </a:p>
          </p:txBody>
        </p:sp>
        <p:sp>
          <p:nvSpPr>
            <p:cNvPr id="23565" name="Line 12"/>
            <p:cNvSpPr>
              <a:spLocks noChangeShapeType="1"/>
            </p:cNvSpPr>
            <p:nvPr/>
          </p:nvSpPr>
          <p:spPr bwMode="auto">
            <a:xfrm>
              <a:off x="410" y="1950"/>
              <a:ext cx="47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6" name="Rectangle 13"/>
            <p:cNvSpPr>
              <a:spLocks noChangeArrowheads="1"/>
            </p:cNvSpPr>
            <p:nvPr/>
          </p:nvSpPr>
          <p:spPr bwMode="auto">
            <a:xfrm>
              <a:off x="3779" y="1633"/>
              <a:ext cx="556" cy="319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7" name="Text Box 14"/>
            <p:cNvSpPr txBox="1">
              <a:spLocks noChangeArrowheads="1"/>
            </p:cNvSpPr>
            <p:nvPr/>
          </p:nvSpPr>
          <p:spPr bwMode="auto">
            <a:xfrm>
              <a:off x="3880" y="1704"/>
              <a:ext cx="347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Ack</a:t>
              </a:r>
            </a:p>
          </p:txBody>
        </p:sp>
        <p:sp>
          <p:nvSpPr>
            <p:cNvPr id="23568" name="Line 15"/>
            <p:cNvSpPr>
              <a:spLocks noChangeShapeType="1"/>
            </p:cNvSpPr>
            <p:nvPr/>
          </p:nvSpPr>
          <p:spPr bwMode="auto">
            <a:xfrm>
              <a:off x="4335" y="2384"/>
              <a:ext cx="5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69" name="Text Box 16"/>
            <p:cNvSpPr txBox="1">
              <a:spLocks noChangeArrowheads="1"/>
            </p:cNvSpPr>
            <p:nvPr/>
          </p:nvSpPr>
          <p:spPr bwMode="auto">
            <a:xfrm>
              <a:off x="4381" y="2466"/>
              <a:ext cx="407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23570" name="Line 17"/>
            <p:cNvSpPr>
              <a:spLocks noChangeShapeType="1"/>
            </p:cNvSpPr>
            <p:nvPr/>
          </p:nvSpPr>
          <p:spPr bwMode="auto">
            <a:xfrm>
              <a:off x="4335" y="1505"/>
              <a:ext cx="0" cy="938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1" name="Line 18"/>
            <p:cNvSpPr>
              <a:spLocks noChangeShapeType="1"/>
            </p:cNvSpPr>
            <p:nvPr/>
          </p:nvSpPr>
          <p:spPr bwMode="auto">
            <a:xfrm>
              <a:off x="4841" y="2326"/>
              <a:ext cx="0" cy="762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2" name="Line 19"/>
            <p:cNvSpPr>
              <a:spLocks noChangeShapeType="1"/>
            </p:cNvSpPr>
            <p:nvPr/>
          </p:nvSpPr>
          <p:spPr bwMode="auto">
            <a:xfrm>
              <a:off x="397" y="2887"/>
              <a:ext cx="479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3" name="Rectangle 20"/>
            <p:cNvSpPr>
              <a:spLocks noChangeArrowheads="1"/>
            </p:cNvSpPr>
            <p:nvPr/>
          </p:nvSpPr>
          <p:spPr bwMode="auto">
            <a:xfrm>
              <a:off x="4841" y="2563"/>
              <a:ext cx="101" cy="3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4" name="Rectangle 21"/>
            <p:cNvSpPr>
              <a:spLocks noChangeArrowheads="1"/>
            </p:cNvSpPr>
            <p:nvPr/>
          </p:nvSpPr>
          <p:spPr bwMode="auto">
            <a:xfrm>
              <a:off x="4942" y="2563"/>
              <a:ext cx="102" cy="3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5" name="Rectangle 22"/>
            <p:cNvSpPr>
              <a:spLocks noChangeArrowheads="1"/>
            </p:cNvSpPr>
            <p:nvPr/>
          </p:nvSpPr>
          <p:spPr bwMode="auto">
            <a:xfrm>
              <a:off x="5044" y="2563"/>
              <a:ext cx="101" cy="31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76" name="Rectangle 23"/>
            <p:cNvSpPr>
              <a:spLocks noChangeArrowheads="1"/>
            </p:cNvSpPr>
            <p:nvPr/>
          </p:nvSpPr>
          <p:spPr bwMode="auto">
            <a:xfrm>
              <a:off x="1451" y="2568"/>
              <a:ext cx="2884" cy="31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NAV (RTS)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3577" name="Text Box 24"/>
            <p:cNvSpPr txBox="1">
              <a:spLocks noChangeArrowheads="1"/>
            </p:cNvSpPr>
            <p:nvPr/>
          </p:nvSpPr>
          <p:spPr bwMode="auto">
            <a:xfrm>
              <a:off x="410" y="1280"/>
              <a:ext cx="52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Source</a:t>
              </a:r>
            </a:p>
          </p:txBody>
        </p:sp>
        <p:sp>
          <p:nvSpPr>
            <p:cNvPr id="23578" name="Text Box 25"/>
            <p:cNvSpPr txBox="1">
              <a:spLocks noChangeArrowheads="1"/>
            </p:cNvSpPr>
            <p:nvPr/>
          </p:nvSpPr>
          <p:spPr bwMode="auto">
            <a:xfrm>
              <a:off x="459" y="1973"/>
              <a:ext cx="75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Destination</a:t>
              </a:r>
            </a:p>
          </p:txBody>
        </p:sp>
        <p:sp>
          <p:nvSpPr>
            <p:cNvPr id="23579" name="Text Box 26"/>
            <p:cNvSpPr txBox="1">
              <a:spLocks noChangeArrowheads="1"/>
            </p:cNvSpPr>
            <p:nvPr/>
          </p:nvSpPr>
          <p:spPr bwMode="auto">
            <a:xfrm>
              <a:off x="451" y="2969"/>
              <a:ext cx="4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Other</a:t>
              </a:r>
            </a:p>
          </p:txBody>
        </p:sp>
        <p:sp>
          <p:nvSpPr>
            <p:cNvPr id="23580" name="Rectangle 27"/>
            <p:cNvSpPr>
              <a:spLocks noChangeArrowheads="1"/>
            </p:cNvSpPr>
            <p:nvPr/>
          </p:nvSpPr>
          <p:spPr bwMode="auto">
            <a:xfrm>
              <a:off x="945" y="919"/>
              <a:ext cx="456" cy="31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1" name="Text Box 28"/>
            <p:cNvSpPr txBox="1">
              <a:spLocks noChangeArrowheads="1"/>
            </p:cNvSpPr>
            <p:nvPr/>
          </p:nvSpPr>
          <p:spPr bwMode="auto">
            <a:xfrm>
              <a:off x="995" y="977"/>
              <a:ext cx="37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RTS</a:t>
              </a:r>
            </a:p>
          </p:txBody>
        </p:sp>
        <p:sp>
          <p:nvSpPr>
            <p:cNvPr id="23582" name="Line 29"/>
            <p:cNvSpPr>
              <a:spLocks noChangeShapeType="1"/>
            </p:cNvSpPr>
            <p:nvPr/>
          </p:nvSpPr>
          <p:spPr bwMode="auto">
            <a:xfrm>
              <a:off x="439" y="1036"/>
              <a:ext cx="50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3" name="Text Box 30"/>
            <p:cNvSpPr txBox="1">
              <a:spLocks noChangeArrowheads="1"/>
            </p:cNvSpPr>
            <p:nvPr/>
          </p:nvSpPr>
          <p:spPr bwMode="auto">
            <a:xfrm>
              <a:off x="493" y="811"/>
              <a:ext cx="40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DIFS</a:t>
              </a:r>
            </a:p>
          </p:txBody>
        </p:sp>
        <p:sp>
          <p:nvSpPr>
            <p:cNvPr id="23584" name="Line 31"/>
            <p:cNvSpPr>
              <a:spLocks noChangeShapeType="1"/>
            </p:cNvSpPr>
            <p:nvPr/>
          </p:nvSpPr>
          <p:spPr bwMode="auto">
            <a:xfrm>
              <a:off x="1401" y="743"/>
              <a:ext cx="0" cy="938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5" name="Line 32"/>
            <p:cNvSpPr>
              <a:spLocks noChangeShapeType="1"/>
            </p:cNvSpPr>
            <p:nvPr/>
          </p:nvSpPr>
          <p:spPr bwMode="auto">
            <a:xfrm>
              <a:off x="1401" y="1446"/>
              <a:ext cx="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1346" y="1562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3587" name="Line 34"/>
            <p:cNvSpPr>
              <a:spLocks noChangeShapeType="1"/>
            </p:cNvSpPr>
            <p:nvPr/>
          </p:nvSpPr>
          <p:spPr bwMode="auto">
            <a:xfrm>
              <a:off x="1704" y="1505"/>
              <a:ext cx="0" cy="46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8" name="Rectangle 35"/>
            <p:cNvSpPr>
              <a:spLocks noChangeArrowheads="1"/>
            </p:cNvSpPr>
            <p:nvPr/>
          </p:nvSpPr>
          <p:spPr bwMode="auto">
            <a:xfrm>
              <a:off x="1704" y="1633"/>
              <a:ext cx="557" cy="319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89" name="Text Box 36"/>
            <p:cNvSpPr txBox="1">
              <a:spLocks noChangeArrowheads="1"/>
            </p:cNvSpPr>
            <p:nvPr/>
          </p:nvSpPr>
          <p:spPr bwMode="auto">
            <a:xfrm>
              <a:off x="1755" y="1704"/>
              <a:ext cx="455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CTS</a:t>
              </a:r>
            </a:p>
          </p:txBody>
        </p:sp>
        <p:sp>
          <p:nvSpPr>
            <p:cNvPr id="23590" name="Line 37"/>
            <p:cNvSpPr>
              <a:spLocks noChangeShapeType="1"/>
            </p:cNvSpPr>
            <p:nvPr/>
          </p:nvSpPr>
          <p:spPr bwMode="auto">
            <a:xfrm>
              <a:off x="2564" y="743"/>
              <a:ext cx="0" cy="938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1" name="Line 38"/>
            <p:cNvSpPr>
              <a:spLocks noChangeShapeType="1"/>
            </p:cNvSpPr>
            <p:nvPr/>
          </p:nvSpPr>
          <p:spPr bwMode="auto">
            <a:xfrm>
              <a:off x="2261" y="1446"/>
              <a:ext cx="30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592" name="Text Box 39"/>
            <p:cNvSpPr txBox="1">
              <a:spLocks noChangeArrowheads="1"/>
            </p:cNvSpPr>
            <p:nvPr/>
          </p:nvSpPr>
          <p:spPr bwMode="auto">
            <a:xfrm>
              <a:off x="2221" y="1562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3593" name="Rectangle 40"/>
            <p:cNvSpPr>
              <a:spLocks noChangeArrowheads="1"/>
            </p:cNvSpPr>
            <p:nvPr/>
          </p:nvSpPr>
          <p:spPr bwMode="auto">
            <a:xfrm>
              <a:off x="2311" y="2886"/>
              <a:ext cx="2024" cy="31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NAV (CTS)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3594" name="Rectangle 41"/>
            <p:cNvSpPr>
              <a:spLocks noChangeArrowheads="1"/>
            </p:cNvSpPr>
            <p:nvPr/>
          </p:nvSpPr>
          <p:spPr bwMode="auto">
            <a:xfrm>
              <a:off x="2665" y="3205"/>
              <a:ext cx="1670" cy="31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NAV (Data)</a:t>
              </a:r>
              <a:endParaRPr lang="en-US" sz="2000">
                <a:latin typeface="Arial" charset="0"/>
              </a:endParaRPr>
            </a:p>
          </p:txBody>
        </p:sp>
      </p:grpSp>
      <p:sp>
        <p:nvSpPr>
          <p:cNvPr id="23555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Transmission of MPDU with RTS/CTS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Collisions, Losses &amp; Errors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Collision Avoidance</a:t>
            </a:r>
          </a:p>
          <a:p>
            <a:pPr lvl="1"/>
            <a:r>
              <a:rPr lang="en-US" smtClean="0"/>
              <a:t>When station senses channel busy, it waits until channel becomes idle for DIFS period &amp; then begins random backoff time (in units of idle slots)</a:t>
            </a:r>
          </a:p>
          <a:p>
            <a:pPr lvl="1"/>
            <a:r>
              <a:rPr lang="en-US" smtClean="0"/>
              <a:t>Station transmits frame when backoff timer expires</a:t>
            </a:r>
          </a:p>
          <a:p>
            <a:pPr lvl="1"/>
            <a:r>
              <a:rPr lang="en-US" smtClean="0"/>
              <a:t>If collision occurs, recompute backoff over interval that is twice as long</a:t>
            </a:r>
          </a:p>
          <a:p>
            <a:r>
              <a:rPr lang="en-US" smtClean="0"/>
              <a:t>Receiving stations of error-free frames send ACK</a:t>
            </a:r>
          </a:p>
          <a:p>
            <a:pPr lvl="1"/>
            <a:r>
              <a:rPr lang="en-US" smtClean="0"/>
              <a:t>Sending station interprets non-arrival of ACK as loss</a:t>
            </a:r>
          </a:p>
          <a:p>
            <a:pPr lvl="1"/>
            <a:r>
              <a:rPr lang="en-US" smtClean="0"/>
              <a:t>Executes backoff and then retransmits</a:t>
            </a:r>
          </a:p>
          <a:p>
            <a:pPr lvl="1"/>
            <a:r>
              <a:rPr lang="en-US" smtClean="0"/>
              <a:t>Receiving stations use sequence numbers to identify duplicate frames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 Coordination Function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PCF provides connection-oriented, contention-free service through polling</a:t>
            </a:r>
          </a:p>
          <a:p>
            <a:r>
              <a:rPr lang="en-US" smtClean="0"/>
              <a:t>Point coordinator (PC) in AP performs PCF</a:t>
            </a:r>
          </a:p>
          <a:p>
            <a:r>
              <a:rPr lang="en-US" smtClean="0"/>
              <a:t>Polling table up to implementor</a:t>
            </a:r>
          </a:p>
          <a:p>
            <a:r>
              <a:rPr lang="en-US" smtClean="0"/>
              <a:t>CFP repetition interval</a:t>
            </a:r>
          </a:p>
          <a:p>
            <a:pPr lvl="1"/>
            <a:r>
              <a:rPr lang="en-US" smtClean="0"/>
              <a:t>Determines frequency with which CFP occurs</a:t>
            </a:r>
          </a:p>
          <a:p>
            <a:pPr lvl="1"/>
            <a:r>
              <a:rPr lang="en-US" smtClean="0"/>
              <a:t>Initiated by beacon frame transmitted by PC in AP</a:t>
            </a:r>
          </a:p>
          <a:p>
            <a:pPr lvl="1"/>
            <a:r>
              <a:rPr lang="en-US" smtClean="0"/>
              <a:t>Contains CFP and CP</a:t>
            </a:r>
          </a:p>
          <a:p>
            <a:pPr lvl="1"/>
            <a:r>
              <a:rPr lang="en-US" smtClean="0"/>
              <a:t>During CFP stations may only transmit to respond to a poll from PC or to send 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41300" y="1225550"/>
            <a:ext cx="8350250" cy="4978400"/>
            <a:chOff x="212" y="416"/>
            <a:chExt cx="5260" cy="3136"/>
          </a:xfrm>
        </p:grpSpPr>
        <p:sp>
          <p:nvSpPr>
            <p:cNvPr id="26628" name="Line 3"/>
            <p:cNvSpPr>
              <a:spLocks noChangeShapeType="1"/>
            </p:cNvSpPr>
            <p:nvPr/>
          </p:nvSpPr>
          <p:spPr bwMode="auto">
            <a:xfrm>
              <a:off x="562" y="788"/>
              <a:ext cx="4910" cy="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29" name="Line 4"/>
            <p:cNvSpPr>
              <a:spLocks noChangeShapeType="1"/>
            </p:cNvSpPr>
            <p:nvPr/>
          </p:nvSpPr>
          <p:spPr bwMode="auto">
            <a:xfrm>
              <a:off x="457" y="1504"/>
              <a:ext cx="50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2974" y="1189"/>
              <a:ext cx="348" cy="317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2995" y="1192"/>
              <a:ext cx="364" cy="3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CF End</a:t>
              </a:r>
            </a:p>
          </p:txBody>
        </p:sp>
        <p:sp>
          <p:nvSpPr>
            <p:cNvPr id="26632" name="Line 7"/>
            <p:cNvSpPr>
              <a:spLocks noChangeShapeType="1"/>
            </p:cNvSpPr>
            <p:nvPr/>
          </p:nvSpPr>
          <p:spPr bwMode="auto">
            <a:xfrm>
              <a:off x="3347" y="1320"/>
              <a:ext cx="21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3" name="Line 8"/>
            <p:cNvSpPr>
              <a:spLocks noChangeShapeType="1"/>
            </p:cNvSpPr>
            <p:nvPr/>
          </p:nvSpPr>
          <p:spPr bwMode="auto">
            <a:xfrm>
              <a:off x="3326" y="960"/>
              <a:ext cx="0" cy="113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4" name="Line 9"/>
            <p:cNvSpPr>
              <a:spLocks noChangeShapeType="1"/>
            </p:cNvSpPr>
            <p:nvPr/>
          </p:nvSpPr>
          <p:spPr bwMode="auto">
            <a:xfrm>
              <a:off x="443" y="2437"/>
              <a:ext cx="5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5" name="Rectangle 10"/>
            <p:cNvSpPr>
              <a:spLocks noChangeArrowheads="1"/>
            </p:cNvSpPr>
            <p:nvPr/>
          </p:nvSpPr>
          <p:spPr bwMode="auto">
            <a:xfrm>
              <a:off x="565" y="2120"/>
              <a:ext cx="3014" cy="317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NAV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26636" name="Line 11"/>
            <p:cNvSpPr>
              <a:spLocks noChangeShapeType="1"/>
            </p:cNvSpPr>
            <p:nvPr/>
          </p:nvSpPr>
          <p:spPr bwMode="auto">
            <a:xfrm>
              <a:off x="556" y="558"/>
              <a:ext cx="0" cy="12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7" name="Line 12"/>
            <p:cNvSpPr>
              <a:spLocks noChangeShapeType="1"/>
            </p:cNvSpPr>
            <p:nvPr/>
          </p:nvSpPr>
          <p:spPr bwMode="auto">
            <a:xfrm>
              <a:off x="5468" y="581"/>
              <a:ext cx="0" cy="120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8" name="Line 13"/>
            <p:cNvSpPr>
              <a:spLocks noChangeShapeType="1"/>
            </p:cNvSpPr>
            <p:nvPr/>
          </p:nvSpPr>
          <p:spPr bwMode="auto">
            <a:xfrm flipH="1">
              <a:off x="485" y="1382"/>
              <a:ext cx="1" cy="359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39" name="Text Box 14"/>
            <p:cNvSpPr txBox="1">
              <a:spLocks noChangeArrowheads="1"/>
            </p:cNvSpPr>
            <p:nvPr/>
          </p:nvSpPr>
          <p:spPr bwMode="auto">
            <a:xfrm>
              <a:off x="321" y="1731"/>
              <a:ext cx="36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 b="1">
                  <a:latin typeface="Arial" charset="0"/>
                </a:rPr>
                <a:t>PIFS</a:t>
              </a:r>
            </a:p>
          </p:txBody>
        </p:sp>
        <p:sp>
          <p:nvSpPr>
            <p:cNvPr id="26640" name="Rectangle 15"/>
            <p:cNvSpPr>
              <a:spLocks noChangeArrowheads="1"/>
            </p:cNvSpPr>
            <p:nvPr/>
          </p:nvSpPr>
          <p:spPr bwMode="auto">
            <a:xfrm>
              <a:off x="557" y="1193"/>
              <a:ext cx="183" cy="314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grpSp>
          <p:nvGrpSpPr>
            <p:cNvPr id="26641" name="Group 16"/>
            <p:cNvGrpSpPr>
              <a:grpSpLocks/>
            </p:cNvGrpSpPr>
            <p:nvPr/>
          </p:nvGrpSpPr>
          <p:grpSpPr bwMode="auto">
            <a:xfrm>
              <a:off x="805" y="1196"/>
              <a:ext cx="459" cy="316"/>
              <a:chOff x="805" y="1196"/>
              <a:chExt cx="459" cy="316"/>
            </a:xfrm>
          </p:grpSpPr>
          <p:sp>
            <p:nvSpPr>
              <p:cNvPr id="26664" name="Rectangle 17"/>
              <p:cNvSpPr>
                <a:spLocks noChangeArrowheads="1"/>
              </p:cNvSpPr>
              <p:nvPr/>
            </p:nvSpPr>
            <p:spPr bwMode="auto">
              <a:xfrm>
                <a:off x="805" y="1196"/>
                <a:ext cx="443" cy="31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65" name="Text Box 18"/>
              <p:cNvSpPr txBox="1">
                <a:spLocks noChangeArrowheads="1"/>
              </p:cNvSpPr>
              <p:nvPr/>
            </p:nvSpPr>
            <p:spPr bwMode="auto">
              <a:xfrm>
                <a:off x="835" y="1218"/>
                <a:ext cx="429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sz="1200" b="1">
                    <a:latin typeface="Arial" charset="0"/>
                  </a:rPr>
                  <a:t>D1 + Poll</a:t>
                </a:r>
              </a:p>
            </p:txBody>
          </p:sp>
        </p:grpSp>
        <p:sp>
          <p:nvSpPr>
            <p:cNvPr id="26642" name="Text Box 19"/>
            <p:cNvSpPr txBox="1">
              <a:spLocks noChangeArrowheads="1"/>
            </p:cNvSpPr>
            <p:nvPr/>
          </p:nvSpPr>
          <p:spPr bwMode="auto">
            <a:xfrm>
              <a:off x="617" y="997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grpSp>
          <p:nvGrpSpPr>
            <p:cNvPr id="26643" name="Group 20"/>
            <p:cNvGrpSpPr>
              <a:grpSpLocks/>
            </p:cNvGrpSpPr>
            <p:nvPr/>
          </p:nvGrpSpPr>
          <p:grpSpPr bwMode="auto">
            <a:xfrm>
              <a:off x="1319" y="1507"/>
              <a:ext cx="460" cy="317"/>
              <a:chOff x="1319" y="1507"/>
              <a:chExt cx="460" cy="317"/>
            </a:xfrm>
          </p:grpSpPr>
          <p:sp>
            <p:nvSpPr>
              <p:cNvPr id="26662" name="Rectangle 21"/>
              <p:cNvSpPr>
                <a:spLocks noChangeArrowheads="1"/>
              </p:cNvSpPr>
              <p:nvPr/>
            </p:nvSpPr>
            <p:spPr bwMode="auto">
              <a:xfrm>
                <a:off x="1319" y="1507"/>
                <a:ext cx="444" cy="317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63" name="Text Box 22"/>
              <p:cNvSpPr txBox="1">
                <a:spLocks noChangeArrowheads="1"/>
              </p:cNvSpPr>
              <p:nvPr/>
            </p:nvSpPr>
            <p:spPr bwMode="auto">
              <a:xfrm>
                <a:off x="1348" y="1528"/>
                <a:ext cx="43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sz="1200" b="1">
                    <a:latin typeface="Arial" charset="0"/>
                  </a:rPr>
                  <a:t>U 1 + ACK</a:t>
                </a:r>
              </a:p>
            </p:txBody>
          </p:sp>
        </p:grpSp>
        <p:grpSp>
          <p:nvGrpSpPr>
            <p:cNvPr id="26644" name="Group 23"/>
            <p:cNvGrpSpPr>
              <a:grpSpLocks/>
            </p:cNvGrpSpPr>
            <p:nvPr/>
          </p:nvGrpSpPr>
          <p:grpSpPr bwMode="auto">
            <a:xfrm>
              <a:off x="1836" y="1193"/>
              <a:ext cx="584" cy="317"/>
              <a:chOff x="1836" y="1193"/>
              <a:chExt cx="584" cy="317"/>
            </a:xfrm>
          </p:grpSpPr>
          <p:sp>
            <p:nvSpPr>
              <p:cNvPr id="26660" name="Rectangle 24"/>
              <p:cNvSpPr>
                <a:spLocks noChangeArrowheads="1"/>
              </p:cNvSpPr>
              <p:nvPr/>
            </p:nvSpPr>
            <p:spPr bwMode="auto">
              <a:xfrm>
                <a:off x="1836" y="1193"/>
                <a:ext cx="564" cy="317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61" name="Text Box 25"/>
              <p:cNvSpPr txBox="1">
                <a:spLocks noChangeArrowheads="1"/>
              </p:cNvSpPr>
              <p:nvPr/>
            </p:nvSpPr>
            <p:spPr bwMode="auto">
              <a:xfrm>
                <a:off x="1873" y="1213"/>
                <a:ext cx="547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sz="1200" b="1">
                    <a:latin typeface="Arial" charset="0"/>
                  </a:rPr>
                  <a:t>D2+Ack+Poll</a:t>
                </a:r>
              </a:p>
            </p:txBody>
          </p:sp>
        </p:grpSp>
        <p:sp>
          <p:nvSpPr>
            <p:cNvPr id="26645" name="Text Box 26"/>
            <p:cNvSpPr txBox="1">
              <a:spLocks noChangeArrowheads="1"/>
            </p:cNvSpPr>
            <p:nvPr/>
          </p:nvSpPr>
          <p:spPr bwMode="auto">
            <a:xfrm>
              <a:off x="1108" y="994"/>
              <a:ext cx="400" cy="21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6646" name="Text Box 27"/>
            <p:cNvSpPr txBox="1">
              <a:spLocks noChangeArrowheads="1"/>
            </p:cNvSpPr>
            <p:nvPr/>
          </p:nvSpPr>
          <p:spPr bwMode="auto">
            <a:xfrm>
              <a:off x="1623" y="992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grpSp>
          <p:nvGrpSpPr>
            <p:cNvPr id="26647" name="Group 28"/>
            <p:cNvGrpSpPr>
              <a:grpSpLocks/>
            </p:cNvGrpSpPr>
            <p:nvPr/>
          </p:nvGrpSpPr>
          <p:grpSpPr bwMode="auto">
            <a:xfrm>
              <a:off x="2466" y="1505"/>
              <a:ext cx="460" cy="317"/>
              <a:chOff x="2466" y="1505"/>
              <a:chExt cx="460" cy="317"/>
            </a:xfrm>
          </p:grpSpPr>
          <p:sp>
            <p:nvSpPr>
              <p:cNvPr id="26658" name="Rectangle 29"/>
              <p:cNvSpPr>
                <a:spLocks noChangeArrowheads="1"/>
              </p:cNvSpPr>
              <p:nvPr/>
            </p:nvSpPr>
            <p:spPr bwMode="auto">
              <a:xfrm>
                <a:off x="2466" y="1505"/>
                <a:ext cx="444" cy="317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6659" name="Text Box 30"/>
              <p:cNvSpPr txBox="1">
                <a:spLocks noChangeArrowheads="1"/>
              </p:cNvSpPr>
              <p:nvPr/>
            </p:nvSpPr>
            <p:spPr bwMode="auto">
              <a:xfrm>
                <a:off x="2495" y="1525"/>
                <a:ext cx="431" cy="2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sz="1200" b="1">
                    <a:latin typeface="Arial" charset="0"/>
                  </a:rPr>
                  <a:t>U 2 + ACK</a:t>
                </a:r>
              </a:p>
            </p:txBody>
          </p:sp>
        </p:grpSp>
        <p:sp>
          <p:nvSpPr>
            <p:cNvPr id="26648" name="Text Box 31"/>
            <p:cNvSpPr txBox="1">
              <a:spLocks noChangeArrowheads="1"/>
            </p:cNvSpPr>
            <p:nvPr/>
          </p:nvSpPr>
          <p:spPr bwMode="auto">
            <a:xfrm>
              <a:off x="2299" y="998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6649" name="Text Box 32"/>
            <p:cNvSpPr txBox="1">
              <a:spLocks noChangeArrowheads="1"/>
            </p:cNvSpPr>
            <p:nvPr/>
          </p:nvSpPr>
          <p:spPr bwMode="auto">
            <a:xfrm>
              <a:off x="2775" y="995"/>
              <a:ext cx="400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SIFS</a:t>
              </a:r>
            </a:p>
          </p:txBody>
        </p:sp>
        <p:sp>
          <p:nvSpPr>
            <p:cNvPr id="26650" name="Text Box 33"/>
            <p:cNvSpPr txBox="1">
              <a:spLocks noChangeArrowheads="1"/>
            </p:cNvSpPr>
            <p:nvPr/>
          </p:nvSpPr>
          <p:spPr bwMode="auto">
            <a:xfrm>
              <a:off x="1758" y="527"/>
              <a:ext cx="24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Contention-free repetition interval</a:t>
              </a:r>
            </a:p>
          </p:txBody>
        </p:sp>
        <p:sp>
          <p:nvSpPr>
            <p:cNvPr id="26651" name="Text Box 34"/>
            <p:cNvSpPr txBox="1">
              <a:spLocks noChangeArrowheads="1"/>
            </p:cNvSpPr>
            <p:nvPr/>
          </p:nvSpPr>
          <p:spPr bwMode="auto">
            <a:xfrm>
              <a:off x="3714" y="1051"/>
              <a:ext cx="137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Contention period</a:t>
              </a:r>
            </a:p>
          </p:txBody>
        </p:sp>
        <p:sp>
          <p:nvSpPr>
            <p:cNvPr id="26652" name="Text Box 35"/>
            <p:cNvSpPr txBox="1">
              <a:spLocks noChangeArrowheads="1"/>
            </p:cNvSpPr>
            <p:nvPr/>
          </p:nvSpPr>
          <p:spPr bwMode="auto">
            <a:xfrm>
              <a:off x="1585" y="2499"/>
              <a:ext cx="1132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CF_Max_duration</a:t>
              </a:r>
            </a:p>
          </p:txBody>
        </p:sp>
        <p:sp>
          <p:nvSpPr>
            <p:cNvPr id="26653" name="Line 36"/>
            <p:cNvSpPr>
              <a:spLocks noChangeShapeType="1"/>
            </p:cNvSpPr>
            <p:nvPr/>
          </p:nvSpPr>
          <p:spPr bwMode="auto">
            <a:xfrm flipH="1">
              <a:off x="556" y="2624"/>
              <a:ext cx="8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4" name="Line 37"/>
            <p:cNvSpPr>
              <a:spLocks noChangeShapeType="1"/>
            </p:cNvSpPr>
            <p:nvPr/>
          </p:nvSpPr>
          <p:spPr bwMode="auto">
            <a:xfrm>
              <a:off x="2742" y="2624"/>
              <a:ext cx="85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655" name="Text Box 38"/>
            <p:cNvSpPr txBox="1">
              <a:spLocks noChangeArrowheads="1"/>
            </p:cNvSpPr>
            <p:nvPr/>
          </p:nvSpPr>
          <p:spPr bwMode="auto">
            <a:xfrm>
              <a:off x="3434" y="1839"/>
              <a:ext cx="74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Reset NAV</a:t>
              </a:r>
            </a:p>
          </p:txBody>
        </p:sp>
        <p:sp>
          <p:nvSpPr>
            <p:cNvPr id="26656" name="Text Box 39"/>
            <p:cNvSpPr txBox="1">
              <a:spLocks noChangeArrowheads="1"/>
            </p:cNvSpPr>
            <p:nvPr/>
          </p:nvSpPr>
          <p:spPr bwMode="auto">
            <a:xfrm>
              <a:off x="566" y="2878"/>
              <a:ext cx="2432" cy="6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D1, D2 = frame sent by point coordinator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U1, U2 = frame sent by polled station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TBTT =  target beacon transmission time</a:t>
              </a:r>
            </a:p>
            <a:p>
              <a:pPr eaLnBrk="0" hangingPunct="0"/>
              <a:r>
                <a:rPr lang="en-US" sz="1600">
                  <a:latin typeface="Arial" charset="0"/>
                </a:rPr>
                <a:t>B =  beacon frame</a:t>
              </a:r>
            </a:p>
          </p:txBody>
        </p:sp>
        <p:sp>
          <p:nvSpPr>
            <p:cNvPr id="26657" name="Text Box 40"/>
            <p:cNvSpPr txBox="1">
              <a:spLocks noChangeArrowheads="1"/>
            </p:cNvSpPr>
            <p:nvPr/>
          </p:nvSpPr>
          <p:spPr bwMode="auto">
            <a:xfrm>
              <a:off x="212" y="416"/>
              <a:ext cx="435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TBTT</a:t>
              </a:r>
            </a:p>
          </p:txBody>
        </p:sp>
      </p:grpSp>
      <p:sp>
        <p:nvSpPr>
          <p:cNvPr id="26627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PCF Frame Transfer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Management frames</a:t>
            </a:r>
          </a:p>
          <a:p>
            <a:pPr lvl="1"/>
            <a:r>
              <a:rPr lang="en-US" smtClean="0"/>
              <a:t>Station association &amp; disassociation with AP</a:t>
            </a:r>
          </a:p>
          <a:p>
            <a:pPr lvl="1"/>
            <a:r>
              <a:rPr lang="en-US" smtClean="0"/>
              <a:t>Timing &amp; synchronization</a:t>
            </a:r>
          </a:p>
          <a:p>
            <a:pPr lvl="1"/>
            <a:r>
              <a:rPr lang="en-US" smtClean="0"/>
              <a:t>Authentication &amp; deauthentication</a:t>
            </a:r>
          </a:p>
          <a:p>
            <a:r>
              <a:rPr lang="en-US" smtClean="0"/>
              <a:t>Control frames</a:t>
            </a:r>
          </a:p>
          <a:p>
            <a:pPr lvl="1"/>
            <a:r>
              <a:rPr lang="en-US" smtClean="0"/>
              <a:t>Handshaking</a:t>
            </a:r>
          </a:p>
          <a:p>
            <a:pPr lvl="1"/>
            <a:r>
              <a:rPr lang="en-US" smtClean="0"/>
              <a:t>ACKs during data transfer</a:t>
            </a:r>
          </a:p>
          <a:p>
            <a:r>
              <a:rPr lang="en-US" smtClean="0"/>
              <a:t>Data frames</a:t>
            </a:r>
          </a:p>
          <a:p>
            <a:pPr lvl="1"/>
            <a:r>
              <a:rPr lang="en-US" smtClean="0"/>
              <a:t>Data transfer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135313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Address</a:t>
            </a:r>
          </a:p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22250" y="1914525"/>
            <a:ext cx="952500" cy="533400"/>
          </a:xfrm>
          <a:prstGeom prst="rect">
            <a:avLst/>
          </a:prstGeom>
          <a:solidFill>
            <a:srgbClr val="B1CCCB"/>
          </a:solidFill>
          <a:ln w="127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11138" y="1909763"/>
            <a:ext cx="987425" cy="538162"/>
          </a:xfrm>
          <a:prstGeom prst="rect">
            <a:avLst/>
          </a:prstGeom>
          <a:solidFill>
            <a:srgbClr val="B1CCCB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Frame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Control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1185863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itchFamily="34" charset="0"/>
              </a:rPr>
              <a:t>Duration/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itchFamily="34" charset="0"/>
              </a:rPr>
              <a:t>ID</a:t>
            </a:r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2160588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Address</a:t>
            </a:r>
          </a:p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4110038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Address</a:t>
            </a:r>
          </a:p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3</a:t>
            </a:r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5084763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Sequence</a:t>
            </a:r>
          </a:p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control</a:t>
            </a:r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6059488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Address</a:t>
            </a:r>
          </a:p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4</a:t>
            </a:r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7034213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Frame</a:t>
            </a:r>
          </a:p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body</a:t>
            </a:r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8008938" y="1909763"/>
            <a:ext cx="987425" cy="538162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>
                <a:latin typeface="Arial" pitchFamily="34" charset="0"/>
              </a:rPr>
              <a:t>CRC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63563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563688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2563813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6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525838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6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4440238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6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5430838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2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421438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6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7118350" y="1625600"/>
            <a:ext cx="735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0-2312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8326438" y="16256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4</a:t>
            </a: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 flipH="1">
            <a:off x="171450" y="1533525"/>
            <a:ext cx="2209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3676650" y="1533525"/>
            <a:ext cx="335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2090738" y="1397000"/>
            <a:ext cx="1868487" cy="3048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Arial" charset="0"/>
              </a:rPr>
              <a:t>MAC header (bytes)  </a:t>
            </a:r>
          </a:p>
        </p:txBody>
      </p:sp>
      <p:sp>
        <p:nvSpPr>
          <p:cNvPr id="28696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 Structure</a:t>
            </a:r>
          </a:p>
        </p:txBody>
      </p:sp>
      <p:sp>
        <p:nvSpPr>
          <p:cNvPr id="28697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304800" y="2878138"/>
            <a:ext cx="8610600" cy="2767012"/>
          </a:xfrm>
        </p:spPr>
        <p:txBody>
          <a:bodyPr/>
          <a:lstStyle/>
          <a:p>
            <a:pPr eaLnBrk="1" hangingPunct="1"/>
            <a:r>
              <a:rPr lang="en-US" smtClean="0"/>
              <a:t>MAC Header:  30 bytes</a:t>
            </a:r>
          </a:p>
          <a:p>
            <a:pPr eaLnBrk="1" hangingPunct="1"/>
            <a:r>
              <a:rPr lang="en-US" smtClean="0"/>
              <a:t>Frame Body:  0-2312 bytes</a:t>
            </a:r>
          </a:p>
          <a:p>
            <a:pPr eaLnBrk="1" hangingPunct="1"/>
            <a:r>
              <a:rPr lang="en-US" smtClean="0"/>
              <a:t>CRC:  CCITT-32 4 bytes CRC over MAC header &amp; frame 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171450" y="1397000"/>
            <a:ext cx="8824913" cy="2503488"/>
            <a:chOff x="96" y="358"/>
            <a:chExt cx="5559" cy="1577"/>
          </a:xfrm>
        </p:grpSpPr>
        <p:sp>
          <p:nvSpPr>
            <p:cNvPr id="29701" name="Rectangle 3"/>
            <p:cNvSpPr>
              <a:spLocks noChangeArrowheads="1"/>
            </p:cNvSpPr>
            <p:nvPr/>
          </p:nvSpPr>
          <p:spPr bwMode="auto">
            <a:xfrm>
              <a:off x="1963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Address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29702" name="Rectangle 4"/>
            <p:cNvSpPr>
              <a:spLocks noChangeArrowheads="1"/>
            </p:cNvSpPr>
            <p:nvPr/>
          </p:nvSpPr>
          <p:spPr bwMode="auto">
            <a:xfrm>
              <a:off x="128" y="684"/>
              <a:ext cx="600" cy="336"/>
            </a:xfrm>
            <a:prstGeom prst="rect">
              <a:avLst/>
            </a:prstGeom>
            <a:solidFill>
              <a:srgbClr val="B1CCCB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9703" name="Rectangle 5"/>
            <p:cNvSpPr>
              <a:spLocks noChangeArrowheads="1"/>
            </p:cNvSpPr>
            <p:nvPr/>
          </p:nvSpPr>
          <p:spPr bwMode="auto">
            <a:xfrm>
              <a:off x="121" y="681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Frame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Control</a:t>
              </a:r>
            </a:p>
          </p:txBody>
        </p:sp>
        <p:sp>
          <p:nvSpPr>
            <p:cNvPr id="29704" name="Rectangle 6"/>
            <p:cNvSpPr>
              <a:spLocks noChangeArrowheads="1"/>
            </p:cNvSpPr>
            <p:nvPr/>
          </p:nvSpPr>
          <p:spPr bwMode="auto">
            <a:xfrm>
              <a:off x="735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Duration/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ID</a:t>
              </a:r>
            </a:p>
          </p:txBody>
        </p:sp>
        <p:sp>
          <p:nvSpPr>
            <p:cNvPr id="29705" name="Rectangle 7"/>
            <p:cNvSpPr>
              <a:spLocks noChangeArrowheads="1"/>
            </p:cNvSpPr>
            <p:nvPr/>
          </p:nvSpPr>
          <p:spPr bwMode="auto">
            <a:xfrm>
              <a:off x="1349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Address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1</a:t>
              </a:r>
            </a:p>
          </p:txBody>
        </p:sp>
        <p:sp>
          <p:nvSpPr>
            <p:cNvPr id="29706" name="Rectangle 8"/>
            <p:cNvSpPr>
              <a:spLocks noChangeArrowheads="1"/>
            </p:cNvSpPr>
            <p:nvPr/>
          </p:nvSpPr>
          <p:spPr bwMode="auto">
            <a:xfrm>
              <a:off x="2577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Address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3</a:t>
              </a:r>
            </a:p>
          </p:txBody>
        </p:sp>
        <p:sp>
          <p:nvSpPr>
            <p:cNvPr id="29707" name="Rectangle 9"/>
            <p:cNvSpPr>
              <a:spLocks noChangeArrowheads="1"/>
            </p:cNvSpPr>
            <p:nvPr/>
          </p:nvSpPr>
          <p:spPr bwMode="auto">
            <a:xfrm>
              <a:off x="3191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Sequence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control</a:t>
              </a:r>
            </a:p>
          </p:txBody>
        </p:sp>
        <p:sp>
          <p:nvSpPr>
            <p:cNvPr id="29708" name="Rectangle 10"/>
            <p:cNvSpPr>
              <a:spLocks noChangeArrowheads="1"/>
            </p:cNvSpPr>
            <p:nvPr/>
          </p:nvSpPr>
          <p:spPr bwMode="auto">
            <a:xfrm>
              <a:off x="3805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Address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29709" name="Rectangle 11"/>
            <p:cNvSpPr>
              <a:spLocks noChangeArrowheads="1"/>
            </p:cNvSpPr>
            <p:nvPr/>
          </p:nvSpPr>
          <p:spPr bwMode="auto">
            <a:xfrm>
              <a:off x="4419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Frame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body</a:t>
              </a:r>
            </a:p>
          </p:txBody>
        </p:sp>
        <p:sp>
          <p:nvSpPr>
            <p:cNvPr id="29710" name="Rectangle 12"/>
            <p:cNvSpPr>
              <a:spLocks noChangeArrowheads="1"/>
            </p:cNvSpPr>
            <p:nvPr/>
          </p:nvSpPr>
          <p:spPr bwMode="auto">
            <a:xfrm>
              <a:off x="5033" y="681"/>
              <a:ext cx="622" cy="339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CRC</a:t>
              </a:r>
            </a:p>
          </p:txBody>
        </p:sp>
        <p:sp>
          <p:nvSpPr>
            <p:cNvPr id="29711" name="Rectangle 13"/>
            <p:cNvSpPr>
              <a:spLocks noChangeArrowheads="1"/>
            </p:cNvSpPr>
            <p:nvPr/>
          </p:nvSpPr>
          <p:spPr bwMode="auto">
            <a:xfrm>
              <a:off x="768" y="1596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version</a:t>
              </a:r>
            </a:p>
          </p:txBody>
        </p:sp>
        <p:sp>
          <p:nvSpPr>
            <p:cNvPr id="29712" name="Rectangle 14"/>
            <p:cNvSpPr>
              <a:spLocks noChangeArrowheads="1"/>
            </p:cNvSpPr>
            <p:nvPr/>
          </p:nvSpPr>
          <p:spPr bwMode="auto">
            <a:xfrm>
              <a:off x="1382" y="1596"/>
              <a:ext cx="40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Type</a:t>
              </a:r>
            </a:p>
          </p:txBody>
        </p:sp>
        <p:sp>
          <p:nvSpPr>
            <p:cNvPr id="29713" name="Rectangle 15"/>
            <p:cNvSpPr>
              <a:spLocks noChangeArrowheads="1"/>
            </p:cNvSpPr>
            <p:nvPr/>
          </p:nvSpPr>
          <p:spPr bwMode="auto">
            <a:xfrm>
              <a:off x="1790" y="1596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Subtype</a:t>
              </a:r>
            </a:p>
          </p:txBody>
        </p:sp>
        <p:sp>
          <p:nvSpPr>
            <p:cNvPr id="29714" name="Rectangle 16"/>
            <p:cNvSpPr>
              <a:spLocks noChangeArrowheads="1"/>
            </p:cNvSpPr>
            <p:nvPr/>
          </p:nvSpPr>
          <p:spPr bwMode="auto">
            <a:xfrm>
              <a:off x="2414" y="1596"/>
              <a:ext cx="288" cy="339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To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DS</a:t>
              </a:r>
            </a:p>
          </p:txBody>
        </p:sp>
        <p:sp>
          <p:nvSpPr>
            <p:cNvPr id="29715" name="Rectangle 17"/>
            <p:cNvSpPr>
              <a:spLocks noChangeArrowheads="1"/>
            </p:cNvSpPr>
            <p:nvPr/>
          </p:nvSpPr>
          <p:spPr bwMode="auto">
            <a:xfrm>
              <a:off x="2702" y="1596"/>
              <a:ext cx="288" cy="339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From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DS</a:t>
              </a:r>
            </a:p>
          </p:txBody>
        </p:sp>
        <p:sp>
          <p:nvSpPr>
            <p:cNvPr id="29716" name="Rectangle 18"/>
            <p:cNvSpPr>
              <a:spLocks noChangeArrowheads="1"/>
            </p:cNvSpPr>
            <p:nvPr/>
          </p:nvSpPr>
          <p:spPr bwMode="auto">
            <a:xfrm>
              <a:off x="2990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More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frag</a:t>
              </a:r>
            </a:p>
          </p:txBody>
        </p:sp>
        <p:sp>
          <p:nvSpPr>
            <p:cNvPr id="29717" name="Rectangle 19"/>
            <p:cNvSpPr>
              <a:spLocks noChangeArrowheads="1"/>
            </p:cNvSpPr>
            <p:nvPr/>
          </p:nvSpPr>
          <p:spPr bwMode="auto">
            <a:xfrm>
              <a:off x="3278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Retry</a:t>
              </a:r>
            </a:p>
          </p:txBody>
        </p:sp>
        <p:sp>
          <p:nvSpPr>
            <p:cNvPr id="29718" name="Rectangle 20"/>
            <p:cNvSpPr>
              <a:spLocks noChangeArrowheads="1"/>
            </p:cNvSpPr>
            <p:nvPr/>
          </p:nvSpPr>
          <p:spPr bwMode="auto">
            <a:xfrm>
              <a:off x="3566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Pwr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mgt</a:t>
              </a:r>
            </a:p>
          </p:txBody>
        </p:sp>
        <p:sp>
          <p:nvSpPr>
            <p:cNvPr id="29719" name="Rectangle 21"/>
            <p:cNvSpPr>
              <a:spLocks noChangeArrowheads="1"/>
            </p:cNvSpPr>
            <p:nvPr/>
          </p:nvSpPr>
          <p:spPr bwMode="auto">
            <a:xfrm>
              <a:off x="3854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More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data</a:t>
              </a:r>
            </a:p>
          </p:txBody>
        </p:sp>
        <p:sp>
          <p:nvSpPr>
            <p:cNvPr id="29720" name="Rectangle 22"/>
            <p:cNvSpPr>
              <a:spLocks noChangeArrowheads="1"/>
            </p:cNvSpPr>
            <p:nvPr/>
          </p:nvSpPr>
          <p:spPr bwMode="auto">
            <a:xfrm>
              <a:off x="4142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WEP</a:t>
              </a:r>
            </a:p>
          </p:txBody>
        </p:sp>
        <p:sp>
          <p:nvSpPr>
            <p:cNvPr id="29721" name="Rectangle 23"/>
            <p:cNvSpPr>
              <a:spLocks noChangeArrowheads="1"/>
            </p:cNvSpPr>
            <p:nvPr/>
          </p:nvSpPr>
          <p:spPr bwMode="auto">
            <a:xfrm>
              <a:off x="4430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Rsvd</a:t>
              </a:r>
            </a:p>
          </p:txBody>
        </p:sp>
        <p:sp>
          <p:nvSpPr>
            <p:cNvPr id="29722" name="Text Box 24"/>
            <p:cNvSpPr txBox="1">
              <a:spLocks noChangeArrowheads="1"/>
            </p:cNvSpPr>
            <p:nvPr/>
          </p:nvSpPr>
          <p:spPr bwMode="auto">
            <a:xfrm>
              <a:off x="34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29723" name="Text Box 25"/>
            <p:cNvSpPr txBox="1">
              <a:spLocks noChangeArrowheads="1"/>
            </p:cNvSpPr>
            <p:nvPr/>
          </p:nvSpPr>
          <p:spPr bwMode="auto">
            <a:xfrm>
              <a:off x="97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29724" name="Text Box 26"/>
            <p:cNvSpPr txBox="1">
              <a:spLocks noChangeArrowheads="1"/>
            </p:cNvSpPr>
            <p:nvPr/>
          </p:nvSpPr>
          <p:spPr bwMode="auto">
            <a:xfrm>
              <a:off x="160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29725" name="Text Box 27"/>
            <p:cNvSpPr txBox="1">
              <a:spLocks noChangeArrowheads="1"/>
            </p:cNvSpPr>
            <p:nvPr/>
          </p:nvSpPr>
          <p:spPr bwMode="auto">
            <a:xfrm>
              <a:off x="2209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29726" name="Text Box 28"/>
            <p:cNvSpPr txBox="1">
              <a:spLocks noChangeArrowheads="1"/>
            </p:cNvSpPr>
            <p:nvPr/>
          </p:nvSpPr>
          <p:spPr bwMode="auto">
            <a:xfrm>
              <a:off x="2785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29727" name="Text Box 29"/>
            <p:cNvSpPr txBox="1">
              <a:spLocks noChangeArrowheads="1"/>
            </p:cNvSpPr>
            <p:nvPr/>
          </p:nvSpPr>
          <p:spPr bwMode="auto">
            <a:xfrm>
              <a:off x="3409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29728" name="Text Box 30"/>
            <p:cNvSpPr txBox="1">
              <a:spLocks noChangeArrowheads="1"/>
            </p:cNvSpPr>
            <p:nvPr/>
          </p:nvSpPr>
          <p:spPr bwMode="auto">
            <a:xfrm>
              <a:off x="403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29729" name="Text Box 31"/>
            <p:cNvSpPr txBox="1">
              <a:spLocks noChangeArrowheads="1"/>
            </p:cNvSpPr>
            <p:nvPr/>
          </p:nvSpPr>
          <p:spPr bwMode="auto">
            <a:xfrm>
              <a:off x="4472" y="502"/>
              <a:ext cx="46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0-2312</a:t>
              </a:r>
            </a:p>
          </p:txBody>
        </p:sp>
        <p:sp>
          <p:nvSpPr>
            <p:cNvPr id="29730" name="Text Box 32"/>
            <p:cNvSpPr txBox="1">
              <a:spLocks noChangeArrowheads="1"/>
            </p:cNvSpPr>
            <p:nvPr/>
          </p:nvSpPr>
          <p:spPr bwMode="auto">
            <a:xfrm>
              <a:off x="523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29731" name="Line 33"/>
            <p:cNvSpPr>
              <a:spLocks noChangeShapeType="1"/>
            </p:cNvSpPr>
            <p:nvPr/>
          </p:nvSpPr>
          <p:spPr bwMode="auto">
            <a:xfrm flipH="1">
              <a:off x="96" y="44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2" name="Line 34"/>
            <p:cNvSpPr>
              <a:spLocks noChangeShapeType="1"/>
            </p:cNvSpPr>
            <p:nvPr/>
          </p:nvSpPr>
          <p:spPr bwMode="auto">
            <a:xfrm>
              <a:off x="2304" y="444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3" name="Freeform 35"/>
            <p:cNvSpPr>
              <a:spLocks/>
            </p:cNvSpPr>
            <p:nvPr/>
          </p:nvSpPr>
          <p:spPr bwMode="auto">
            <a:xfrm>
              <a:off x="144" y="1068"/>
              <a:ext cx="624" cy="480"/>
            </a:xfrm>
            <a:custGeom>
              <a:avLst/>
              <a:gdLst>
                <a:gd name="T0" fmla="*/ 0 w 624"/>
                <a:gd name="T1" fmla="*/ 0 h 480"/>
                <a:gd name="T2" fmla="*/ 428 w 624"/>
                <a:gd name="T3" fmla="*/ 206 h 480"/>
                <a:gd name="T4" fmla="*/ 624 w 624"/>
                <a:gd name="T5" fmla="*/ 480 h 480"/>
                <a:gd name="T6" fmla="*/ 0 60000 65536"/>
                <a:gd name="T7" fmla="*/ 0 60000 65536"/>
                <a:gd name="T8" fmla="*/ 0 60000 65536"/>
                <a:gd name="T9" fmla="*/ 0 w 624"/>
                <a:gd name="T10" fmla="*/ 0 h 480"/>
                <a:gd name="T11" fmla="*/ 624 w 624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480">
                  <a:moveTo>
                    <a:pt x="0" y="0"/>
                  </a:moveTo>
                  <a:cubicBezTo>
                    <a:pt x="71" y="34"/>
                    <a:pt x="324" y="126"/>
                    <a:pt x="428" y="206"/>
                  </a:cubicBezTo>
                  <a:cubicBezTo>
                    <a:pt x="532" y="286"/>
                    <a:pt x="583" y="423"/>
                    <a:pt x="624" y="48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4" name="Freeform 36"/>
            <p:cNvSpPr>
              <a:spLocks/>
            </p:cNvSpPr>
            <p:nvPr/>
          </p:nvSpPr>
          <p:spPr bwMode="auto">
            <a:xfrm>
              <a:off x="642" y="1020"/>
              <a:ext cx="4062" cy="528"/>
            </a:xfrm>
            <a:custGeom>
              <a:avLst/>
              <a:gdLst>
                <a:gd name="T0" fmla="*/ 78 w 4062"/>
                <a:gd name="T1" fmla="*/ 0 h 528"/>
                <a:gd name="T2" fmla="*/ 664 w 4062"/>
                <a:gd name="T3" fmla="*/ 240 h 528"/>
                <a:gd name="T4" fmla="*/ 4062 w 4062"/>
                <a:gd name="T5" fmla="*/ 528 h 528"/>
                <a:gd name="T6" fmla="*/ 0 60000 65536"/>
                <a:gd name="T7" fmla="*/ 0 60000 65536"/>
                <a:gd name="T8" fmla="*/ 0 60000 65536"/>
                <a:gd name="T9" fmla="*/ 0 w 4062"/>
                <a:gd name="T10" fmla="*/ 0 h 528"/>
                <a:gd name="T11" fmla="*/ 4062 w 406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2" h="528">
                  <a:moveTo>
                    <a:pt x="78" y="0"/>
                  </a:moveTo>
                  <a:cubicBezTo>
                    <a:pt x="176" y="40"/>
                    <a:pt x="0" y="152"/>
                    <a:pt x="664" y="240"/>
                  </a:cubicBezTo>
                  <a:cubicBezTo>
                    <a:pt x="1328" y="328"/>
                    <a:pt x="3354" y="468"/>
                    <a:pt x="4062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735" name="Text Box 37"/>
            <p:cNvSpPr txBox="1">
              <a:spLocks noChangeArrowheads="1"/>
            </p:cNvSpPr>
            <p:nvPr/>
          </p:nvSpPr>
          <p:spPr bwMode="auto">
            <a:xfrm>
              <a:off x="961" y="1414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29736" name="Text Box 38"/>
            <p:cNvSpPr txBox="1">
              <a:spLocks noChangeArrowheads="1"/>
            </p:cNvSpPr>
            <p:nvPr/>
          </p:nvSpPr>
          <p:spPr bwMode="auto">
            <a:xfrm>
              <a:off x="1488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29737" name="Text Box 39"/>
            <p:cNvSpPr txBox="1">
              <a:spLocks noChangeArrowheads="1"/>
            </p:cNvSpPr>
            <p:nvPr/>
          </p:nvSpPr>
          <p:spPr bwMode="auto">
            <a:xfrm>
              <a:off x="1305" y="358"/>
              <a:ext cx="1177" cy="19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MAC header (bytes)  </a:t>
              </a:r>
            </a:p>
          </p:txBody>
        </p:sp>
        <p:sp>
          <p:nvSpPr>
            <p:cNvPr id="29738" name="Text Box 40"/>
            <p:cNvSpPr txBox="1">
              <a:spLocks noChangeArrowheads="1"/>
            </p:cNvSpPr>
            <p:nvPr/>
          </p:nvSpPr>
          <p:spPr bwMode="auto">
            <a:xfrm>
              <a:off x="2020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4</a:t>
              </a:r>
            </a:p>
          </p:txBody>
        </p:sp>
        <p:sp>
          <p:nvSpPr>
            <p:cNvPr id="29739" name="Text Box 41"/>
            <p:cNvSpPr txBox="1">
              <a:spLocks noChangeArrowheads="1"/>
            </p:cNvSpPr>
            <p:nvPr/>
          </p:nvSpPr>
          <p:spPr bwMode="auto">
            <a:xfrm>
              <a:off x="2452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0" name="Text Box 42"/>
            <p:cNvSpPr txBox="1">
              <a:spLocks noChangeArrowheads="1"/>
            </p:cNvSpPr>
            <p:nvPr/>
          </p:nvSpPr>
          <p:spPr bwMode="auto">
            <a:xfrm>
              <a:off x="2736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1" name="Text Box 43"/>
            <p:cNvSpPr txBox="1">
              <a:spLocks noChangeArrowheads="1"/>
            </p:cNvSpPr>
            <p:nvPr/>
          </p:nvSpPr>
          <p:spPr bwMode="auto">
            <a:xfrm>
              <a:off x="3020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2" name="Text Box 44"/>
            <p:cNvSpPr txBox="1">
              <a:spLocks noChangeArrowheads="1"/>
            </p:cNvSpPr>
            <p:nvPr/>
          </p:nvSpPr>
          <p:spPr bwMode="auto">
            <a:xfrm>
              <a:off x="3304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3" name="Text Box 45"/>
            <p:cNvSpPr txBox="1">
              <a:spLocks noChangeArrowheads="1"/>
            </p:cNvSpPr>
            <p:nvPr/>
          </p:nvSpPr>
          <p:spPr bwMode="auto">
            <a:xfrm>
              <a:off x="3588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4" name="Text Box 46"/>
            <p:cNvSpPr txBox="1">
              <a:spLocks noChangeArrowheads="1"/>
            </p:cNvSpPr>
            <p:nvPr/>
          </p:nvSpPr>
          <p:spPr bwMode="auto">
            <a:xfrm>
              <a:off x="3872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5" name="Text Box 47"/>
            <p:cNvSpPr txBox="1">
              <a:spLocks noChangeArrowheads="1"/>
            </p:cNvSpPr>
            <p:nvPr/>
          </p:nvSpPr>
          <p:spPr bwMode="auto">
            <a:xfrm>
              <a:off x="4156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29746" name="Text Box 48"/>
            <p:cNvSpPr txBox="1">
              <a:spLocks noChangeArrowheads="1"/>
            </p:cNvSpPr>
            <p:nvPr/>
          </p:nvSpPr>
          <p:spPr bwMode="auto">
            <a:xfrm>
              <a:off x="4440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</p:grpSp>
      <p:sp>
        <p:nvSpPr>
          <p:cNvPr id="29699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 Control (1)</a:t>
            </a:r>
          </a:p>
        </p:txBody>
      </p:sp>
      <p:sp>
        <p:nvSpPr>
          <p:cNvPr id="29700" name="Rectangle 5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Protocol version = 0</a:t>
            </a:r>
          </a:p>
          <a:p>
            <a:r>
              <a:rPr lang="en-US" smtClean="0"/>
              <a:t>Type:  Management (00), Control (01), Data (10)</a:t>
            </a:r>
          </a:p>
          <a:p>
            <a:r>
              <a:rPr lang="en-US" smtClean="0"/>
              <a:t>Subtype within frame type</a:t>
            </a:r>
          </a:p>
          <a:p>
            <a:r>
              <a:rPr lang="en-US" smtClean="0"/>
              <a:t>Type=00, subtype=association; Type=01, subtype=ACK</a:t>
            </a:r>
          </a:p>
          <a:p>
            <a:r>
              <a:rPr lang="en-US" smtClean="0"/>
              <a:t>MoreFrag=1 if another fragment of MSDU to follow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6325" y="3790950"/>
            <a:ext cx="7086600" cy="2332038"/>
            <a:chOff x="672" y="2544"/>
            <a:chExt cx="4464" cy="1469"/>
          </a:xfrm>
          <a:solidFill>
            <a:schemeClr val="accent1">
              <a:lumMod val="85000"/>
            </a:schemeClr>
          </a:solidFill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672" y="2544"/>
              <a:ext cx="3072" cy="1440"/>
              <a:chOff x="768" y="2400"/>
              <a:chExt cx="3072" cy="1440"/>
            </a:xfrm>
            <a:grpFill/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768" y="2400"/>
                <a:ext cx="3072" cy="288"/>
                <a:chOff x="768" y="2400"/>
                <a:chExt cx="3072" cy="288"/>
              </a:xfrm>
              <a:grpFill/>
            </p:grpSpPr>
            <p:sp>
              <p:nvSpPr>
                <p:cNvPr id="29788" name="Rectangle 5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To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DS</a:t>
                  </a:r>
                </a:p>
              </p:txBody>
            </p:sp>
            <p:sp>
              <p:nvSpPr>
                <p:cNvPr id="29789" name="Rectangle 6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From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DS</a:t>
                  </a:r>
                </a:p>
              </p:txBody>
            </p:sp>
            <p:sp>
              <p:nvSpPr>
                <p:cNvPr id="29790" name="Rectangle 7"/>
                <p:cNvSpPr>
                  <a:spLocks noChangeArrowheads="1"/>
                </p:cNvSpPr>
                <p:nvPr/>
              </p:nvSpPr>
              <p:spPr bwMode="auto">
                <a:xfrm>
                  <a:off x="1344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29791" name="Rectangle 8"/>
                <p:cNvSpPr>
                  <a:spLocks noChangeArrowheads="1"/>
                </p:cNvSpPr>
                <p:nvPr/>
              </p:nvSpPr>
              <p:spPr bwMode="auto">
                <a:xfrm>
                  <a:off x="1968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2</a:t>
                  </a:r>
                </a:p>
              </p:txBody>
            </p:sp>
            <p:sp>
              <p:nvSpPr>
                <p:cNvPr id="29792" name="Rectangle 9"/>
                <p:cNvSpPr>
                  <a:spLocks noChangeArrowheads="1"/>
                </p:cNvSpPr>
                <p:nvPr/>
              </p:nvSpPr>
              <p:spPr bwMode="auto">
                <a:xfrm>
                  <a:off x="2592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3</a:t>
                  </a:r>
                </a:p>
              </p:txBody>
            </p:sp>
            <p:sp>
              <p:nvSpPr>
                <p:cNvPr id="29793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4</a:t>
                  </a:r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768" y="2688"/>
                <a:ext cx="3072" cy="288"/>
                <a:chOff x="768" y="2400"/>
                <a:chExt cx="3072" cy="288"/>
              </a:xfrm>
              <a:grpFill/>
            </p:grpSpPr>
            <p:sp>
              <p:nvSpPr>
                <p:cNvPr id="29782" name="Rectangle 12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0</a:t>
                  </a:r>
                </a:p>
              </p:txBody>
            </p:sp>
            <p:sp>
              <p:nvSpPr>
                <p:cNvPr id="29783" name="Rectangle 13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0</a:t>
                  </a:r>
                </a:p>
              </p:txBody>
            </p:sp>
            <p:sp>
              <p:nvSpPr>
                <p:cNvPr id="29784" name="Rectangle 14"/>
                <p:cNvSpPr>
                  <a:spLocks noChangeArrowheads="1"/>
                </p:cNvSpPr>
                <p:nvPr/>
              </p:nvSpPr>
              <p:spPr bwMode="auto">
                <a:xfrm>
                  <a:off x="1344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Destination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85" name="Rectangle 15"/>
                <p:cNvSpPr>
                  <a:spLocks noChangeArrowheads="1"/>
                </p:cNvSpPr>
                <p:nvPr/>
              </p:nvSpPr>
              <p:spPr bwMode="auto">
                <a:xfrm>
                  <a:off x="1968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Source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86" name="Rectangle 16"/>
                <p:cNvSpPr>
                  <a:spLocks noChangeArrowheads="1"/>
                </p:cNvSpPr>
                <p:nvPr/>
              </p:nvSpPr>
              <p:spPr bwMode="auto">
                <a:xfrm>
                  <a:off x="2592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BSSID</a:t>
                  </a:r>
                </a:p>
              </p:txBody>
            </p:sp>
            <p:sp>
              <p:nvSpPr>
                <p:cNvPr id="29787" name="Rectangle 17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N/A</a:t>
                  </a:r>
                </a:p>
              </p:txBody>
            </p:sp>
          </p:grpSp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768" y="2976"/>
                <a:ext cx="3072" cy="288"/>
                <a:chOff x="768" y="2400"/>
                <a:chExt cx="3072" cy="288"/>
              </a:xfrm>
              <a:grpFill/>
            </p:grpSpPr>
            <p:sp>
              <p:nvSpPr>
                <p:cNvPr id="29776" name="Rectangle 19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0</a:t>
                  </a:r>
                </a:p>
              </p:txBody>
            </p:sp>
            <p:sp>
              <p:nvSpPr>
                <p:cNvPr id="29777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29778" name="Rectangle 21"/>
                <p:cNvSpPr>
                  <a:spLocks noChangeArrowheads="1"/>
                </p:cNvSpPr>
                <p:nvPr/>
              </p:nvSpPr>
              <p:spPr bwMode="auto">
                <a:xfrm>
                  <a:off x="1344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Destination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79" name="Rectangle 22"/>
                <p:cNvSpPr>
                  <a:spLocks noChangeArrowheads="1"/>
                </p:cNvSpPr>
                <p:nvPr/>
              </p:nvSpPr>
              <p:spPr bwMode="auto">
                <a:xfrm>
                  <a:off x="1968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BSSID</a:t>
                  </a:r>
                </a:p>
              </p:txBody>
            </p:sp>
            <p:sp>
              <p:nvSpPr>
                <p:cNvPr id="29780" name="Rectangle 23"/>
                <p:cNvSpPr>
                  <a:spLocks noChangeArrowheads="1"/>
                </p:cNvSpPr>
                <p:nvPr/>
              </p:nvSpPr>
              <p:spPr bwMode="auto">
                <a:xfrm>
                  <a:off x="2592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Source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81" name="Rectangle 24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N/A</a:t>
                  </a:r>
                </a:p>
              </p:txBody>
            </p:sp>
          </p:grpSp>
          <p:grpSp>
            <p:nvGrpSpPr>
              <p:cNvPr id="7" name="Group 25"/>
              <p:cNvGrpSpPr>
                <a:grpSpLocks/>
              </p:cNvGrpSpPr>
              <p:nvPr/>
            </p:nvGrpSpPr>
            <p:grpSpPr bwMode="auto">
              <a:xfrm>
                <a:off x="768" y="3264"/>
                <a:ext cx="3072" cy="288"/>
                <a:chOff x="768" y="2400"/>
                <a:chExt cx="3072" cy="288"/>
              </a:xfrm>
              <a:grpFill/>
            </p:grpSpPr>
            <p:sp>
              <p:nvSpPr>
                <p:cNvPr id="29770" name="Rectangle 26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29771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0</a:t>
                  </a:r>
                </a:p>
              </p:txBody>
            </p:sp>
            <p:sp>
              <p:nvSpPr>
                <p:cNvPr id="29772" name="Rectangle 28"/>
                <p:cNvSpPr>
                  <a:spLocks noChangeArrowheads="1"/>
                </p:cNvSpPr>
                <p:nvPr/>
              </p:nvSpPr>
              <p:spPr bwMode="auto">
                <a:xfrm>
                  <a:off x="1344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BSSID</a:t>
                  </a:r>
                </a:p>
              </p:txBody>
            </p:sp>
            <p:sp>
              <p:nvSpPr>
                <p:cNvPr id="29773" name="Rectangle 29"/>
                <p:cNvSpPr>
                  <a:spLocks noChangeArrowheads="1"/>
                </p:cNvSpPr>
                <p:nvPr/>
              </p:nvSpPr>
              <p:spPr bwMode="auto">
                <a:xfrm>
                  <a:off x="1968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Source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74" name="Rectangle 30"/>
                <p:cNvSpPr>
                  <a:spLocks noChangeArrowheads="1"/>
                </p:cNvSpPr>
                <p:nvPr/>
              </p:nvSpPr>
              <p:spPr bwMode="auto">
                <a:xfrm>
                  <a:off x="2592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Destination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75" name="Rectangle 31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N/A</a:t>
                  </a:r>
                </a:p>
              </p:txBody>
            </p:sp>
          </p:grpSp>
          <p:grpSp>
            <p:nvGrpSpPr>
              <p:cNvPr id="8" name="Group 32"/>
              <p:cNvGrpSpPr>
                <a:grpSpLocks/>
              </p:cNvGrpSpPr>
              <p:nvPr/>
            </p:nvGrpSpPr>
            <p:grpSpPr bwMode="auto">
              <a:xfrm>
                <a:off x="768" y="3552"/>
                <a:ext cx="3072" cy="288"/>
                <a:chOff x="768" y="2400"/>
                <a:chExt cx="3072" cy="288"/>
              </a:xfrm>
              <a:grpFill/>
            </p:grpSpPr>
            <p:sp>
              <p:nvSpPr>
                <p:cNvPr id="29764" name="Rectangle 33"/>
                <p:cNvSpPr>
                  <a:spLocks noChangeArrowheads="1"/>
                </p:cNvSpPr>
                <p:nvPr/>
              </p:nvSpPr>
              <p:spPr bwMode="auto">
                <a:xfrm>
                  <a:off x="768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29765" name="Rectangle 34"/>
                <p:cNvSpPr>
                  <a:spLocks noChangeArrowheads="1"/>
                </p:cNvSpPr>
                <p:nvPr/>
              </p:nvSpPr>
              <p:spPr bwMode="auto">
                <a:xfrm>
                  <a:off x="1056" y="2400"/>
                  <a:ext cx="288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29766" name="Rectangle 35"/>
                <p:cNvSpPr>
                  <a:spLocks noChangeArrowheads="1"/>
                </p:cNvSpPr>
                <p:nvPr/>
              </p:nvSpPr>
              <p:spPr bwMode="auto">
                <a:xfrm>
                  <a:off x="1344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Receiver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67" name="Rectangle 36"/>
                <p:cNvSpPr>
                  <a:spLocks noChangeArrowheads="1"/>
                </p:cNvSpPr>
                <p:nvPr/>
              </p:nvSpPr>
              <p:spPr bwMode="auto">
                <a:xfrm>
                  <a:off x="1968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Transmitter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68" name="Rectangle 37"/>
                <p:cNvSpPr>
                  <a:spLocks noChangeArrowheads="1"/>
                </p:cNvSpPr>
                <p:nvPr/>
              </p:nvSpPr>
              <p:spPr bwMode="auto">
                <a:xfrm>
                  <a:off x="2592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Destination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  <p:sp>
              <p:nvSpPr>
                <p:cNvPr id="29769" name="Rectangle 38"/>
                <p:cNvSpPr>
                  <a:spLocks noChangeArrowheads="1"/>
                </p:cNvSpPr>
                <p:nvPr/>
              </p:nvSpPr>
              <p:spPr bwMode="auto">
                <a:xfrm>
                  <a:off x="3216" y="2400"/>
                  <a:ext cx="624" cy="288"/>
                </a:xfrm>
                <a:prstGeom prst="rect">
                  <a:avLst/>
                </a:prstGeom>
                <a:grp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Source</a:t>
                  </a:r>
                </a:p>
                <a:p>
                  <a:pPr algn="ctr" eaLnBrk="0" hangingPunct="0">
                    <a:defRPr/>
                  </a:pPr>
                  <a:r>
                    <a:rPr lang="en-US" sz="1400">
                      <a:latin typeface="Arial" pitchFamily="34" charset="0"/>
                    </a:rPr>
                    <a:t>address</a:t>
                  </a:r>
                </a:p>
              </p:txBody>
            </p:sp>
          </p:grpSp>
        </p:grpSp>
        <p:sp>
          <p:nvSpPr>
            <p:cNvPr id="29749" name="Rectangle 39"/>
            <p:cNvSpPr>
              <a:spLocks noChangeArrowheads="1"/>
            </p:cNvSpPr>
            <p:nvPr/>
          </p:nvSpPr>
          <p:spPr bwMode="auto">
            <a:xfrm>
              <a:off x="3744" y="2544"/>
              <a:ext cx="1344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750" name="Rectangle 40"/>
            <p:cNvSpPr>
              <a:spLocks noChangeArrowheads="1"/>
            </p:cNvSpPr>
            <p:nvPr/>
          </p:nvSpPr>
          <p:spPr bwMode="auto">
            <a:xfrm>
              <a:off x="3744" y="2832"/>
              <a:ext cx="1344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751" name="Rectangle 41"/>
            <p:cNvSpPr>
              <a:spLocks noChangeArrowheads="1"/>
            </p:cNvSpPr>
            <p:nvPr/>
          </p:nvSpPr>
          <p:spPr bwMode="auto">
            <a:xfrm>
              <a:off x="3744" y="3120"/>
              <a:ext cx="1344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752" name="Rectangle 42"/>
            <p:cNvSpPr>
              <a:spLocks noChangeArrowheads="1"/>
            </p:cNvSpPr>
            <p:nvPr/>
          </p:nvSpPr>
          <p:spPr bwMode="auto">
            <a:xfrm>
              <a:off x="3744" y="3408"/>
              <a:ext cx="1344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753" name="Rectangle 43"/>
            <p:cNvSpPr>
              <a:spLocks noChangeArrowheads="1"/>
            </p:cNvSpPr>
            <p:nvPr/>
          </p:nvSpPr>
          <p:spPr bwMode="auto">
            <a:xfrm>
              <a:off x="3744" y="3696"/>
              <a:ext cx="1344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754" name="Text Box 44"/>
            <p:cNvSpPr txBox="1">
              <a:spLocks noChangeArrowheads="1"/>
            </p:cNvSpPr>
            <p:nvPr/>
          </p:nvSpPr>
          <p:spPr bwMode="auto">
            <a:xfrm>
              <a:off x="4049" y="2582"/>
              <a:ext cx="544" cy="192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Meaning</a:t>
              </a:r>
              <a:endParaRPr lang="en-US" sz="1800">
                <a:latin typeface="Arial" pitchFamily="34" charset="0"/>
              </a:endParaRPr>
            </a:p>
          </p:txBody>
        </p:sp>
        <p:sp>
          <p:nvSpPr>
            <p:cNvPr id="29755" name="Text Box 45"/>
            <p:cNvSpPr txBox="1">
              <a:spLocks noChangeArrowheads="1"/>
            </p:cNvSpPr>
            <p:nvPr/>
          </p:nvSpPr>
          <p:spPr bwMode="auto">
            <a:xfrm>
              <a:off x="3744" y="2832"/>
              <a:ext cx="1296" cy="28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200" dirty="0">
                  <a:latin typeface="Arial" pitchFamily="34" charset="0"/>
                </a:rPr>
                <a:t>Data frame from station to station within a BSS</a:t>
              </a:r>
            </a:p>
          </p:txBody>
        </p:sp>
        <p:sp>
          <p:nvSpPr>
            <p:cNvPr id="29756" name="Text Box 46"/>
            <p:cNvSpPr txBox="1">
              <a:spLocks noChangeArrowheads="1"/>
            </p:cNvSpPr>
            <p:nvPr/>
          </p:nvSpPr>
          <p:spPr bwMode="auto">
            <a:xfrm>
              <a:off x="3744" y="3196"/>
              <a:ext cx="1296" cy="173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200">
                  <a:latin typeface="Arial" pitchFamily="34" charset="0"/>
                </a:rPr>
                <a:t>Data frame exiting the DS</a:t>
              </a:r>
            </a:p>
          </p:txBody>
        </p:sp>
        <p:sp>
          <p:nvSpPr>
            <p:cNvPr id="29757" name="Text Box 47"/>
            <p:cNvSpPr txBox="1">
              <a:spLocks noChangeArrowheads="1"/>
            </p:cNvSpPr>
            <p:nvPr/>
          </p:nvSpPr>
          <p:spPr bwMode="auto">
            <a:xfrm>
              <a:off x="3744" y="3446"/>
              <a:ext cx="1296" cy="28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200">
                  <a:latin typeface="Arial" pitchFamily="34" charset="0"/>
                </a:rPr>
                <a:t>Data frame destined for the DS</a:t>
              </a:r>
            </a:p>
          </p:txBody>
        </p:sp>
        <p:sp>
          <p:nvSpPr>
            <p:cNvPr id="29758" name="Text Box 48"/>
            <p:cNvSpPr txBox="1">
              <a:spLocks noChangeArrowheads="1"/>
            </p:cNvSpPr>
            <p:nvPr/>
          </p:nvSpPr>
          <p:spPr bwMode="auto">
            <a:xfrm>
              <a:off x="3648" y="3725"/>
              <a:ext cx="1488" cy="288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200" dirty="0">
                  <a:latin typeface="Arial" pitchFamily="34" charset="0"/>
                </a:rPr>
                <a:t>WDS frame being distributed from AP to AP</a:t>
              </a:r>
            </a:p>
          </p:txBody>
        </p:sp>
      </p:grpSp>
      <p:grpSp>
        <p:nvGrpSpPr>
          <p:cNvPr id="30723" name="Group 49"/>
          <p:cNvGrpSpPr>
            <a:grpSpLocks/>
          </p:cNvGrpSpPr>
          <p:nvPr/>
        </p:nvGrpSpPr>
        <p:grpSpPr bwMode="auto">
          <a:xfrm>
            <a:off x="192088" y="1016000"/>
            <a:ext cx="8785225" cy="2274888"/>
            <a:chOff x="121" y="640"/>
            <a:chExt cx="5534" cy="1433"/>
          </a:xfrm>
        </p:grpSpPr>
        <p:sp>
          <p:nvSpPr>
            <p:cNvPr id="29705" name="Rectangle 50"/>
            <p:cNvSpPr>
              <a:spLocks noChangeArrowheads="1"/>
            </p:cNvSpPr>
            <p:nvPr/>
          </p:nvSpPr>
          <p:spPr bwMode="auto">
            <a:xfrm>
              <a:off x="2003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2</a:t>
              </a:r>
            </a:p>
          </p:txBody>
        </p:sp>
        <p:sp>
          <p:nvSpPr>
            <p:cNvPr id="30729" name="Rectangle 51"/>
            <p:cNvSpPr>
              <a:spLocks noChangeArrowheads="1"/>
            </p:cNvSpPr>
            <p:nvPr/>
          </p:nvSpPr>
          <p:spPr bwMode="auto">
            <a:xfrm>
              <a:off x="128" y="822"/>
              <a:ext cx="600" cy="336"/>
            </a:xfrm>
            <a:prstGeom prst="rect">
              <a:avLst/>
            </a:prstGeom>
            <a:solidFill>
              <a:srgbClr val="B1CCCB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0730" name="Rectangle 52"/>
            <p:cNvSpPr>
              <a:spLocks noChangeArrowheads="1"/>
            </p:cNvSpPr>
            <p:nvPr/>
          </p:nvSpPr>
          <p:spPr bwMode="auto">
            <a:xfrm>
              <a:off x="121" y="819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Frame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Control</a:t>
              </a:r>
            </a:p>
          </p:txBody>
        </p:sp>
        <p:sp>
          <p:nvSpPr>
            <p:cNvPr id="29708" name="Rectangle 53"/>
            <p:cNvSpPr>
              <a:spLocks noChangeArrowheads="1"/>
            </p:cNvSpPr>
            <p:nvPr/>
          </p:nvSpPr>
          <p:spPr bwMode="auto">
            <a:xfrm>
              <a:off x="775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Duration/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ID</a:t>
              </a:r>
            </a:p>
          </p:txBody>
        </p:sp>
        <p:sp>
          <p:nvSpPr>
            <p:cNvPr id="29709" name="Rectangle 54"/>
            <p:cNvSpPr>
              <a:spLocks noChangeArrowheads="1"/>
            </p:cNvSpPr>
            <p:nvPr/>
          </p:nvSpPr>
          <p:spPr bwMode="auto">
            <a:xfrm>
              <a:off x="1389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1</a:t>
              </a:r>
            </a:p>
          </p:txBody>
        </p:sp>
        <p:sp>
          <p:nvSpPr>
            <p:cNvPr id="29710" name="Rectangle 55"/>
            <p:cNvSpPr>
              <a:spLocks noChangeArrowheads="1"/>
            </p:cNvSpPr>
            <p:nvPr/>
          </p:nvSpPr>
          <p:spPr bwMode="auto">
            <a:xfrm>
              <a:off x="2600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3</a:t>
              </a:r>
            </a:p>
          </p:txBody>
        </p:sp>
        <p:sp>
          <p:nvSpPr>
            <p:cNvPr id="29711" name="Rectangle 56"/>
            <p:cNvSpPr>
              <a:spLocks noChangeArrowheads="1"/>
            </p:cNvSpPr>
            <p:nvPr/>
          </p:nvSpPr>
          <p:spPr bwMode="auto">
            <a:xfrm>
              <a:off x="3191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Sequence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control</a:t>
              </a:r>
            </a:p>
          </p:txBody>
        </p:sp>
        <p:sp>
          <p:nvSpPr>
            <p:cNvPr id="29712" name="Rectangle 57"/>
            <p:cNvSpPr>
              <a:spLocks noChangeArrowheads="1"/>
            </p:cNvSpPr>
            <p:nvPr/>
          </p:nvSpPr>
          <p:spPr bwMode="auto">
            <a:xfrm>
              <a:off x="3805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4</a:t>
              </a:r>
            </a:p>
          </p:txBody>
        </p:sp>
        <p:sp>
          <p:nvSpPr>
            <p:cNvPr id="29713" name="Rectangle 58"/>
            <p:cNvSpPr>
              <a:spLocks noChangeArrowheads="1"/>
            </p:cNvSpPr>
            <p:nvPr/>
          </p:nvSpPr>
          <p:spPr bwMode="auto">
            <a:xfrm>
              <a:off x="4419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Frame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body</a:t>
              </a:r>
            </a:p>
          </p:txBody>
        </p:sp>
        <p:sp>
          <p:nvSpPr>
            <p:cNvPr id="29714" name="Rectangle 59"/>
            <p:cNvSpPr>
              <a:spLocks noChangeArrowheads="1"/>
            </p:cNvSpPr>
            <p:nvPr/>
          </p:nvSpPr>
          <p:spPr bwMode="auto">
            <a:xfrm>
              <a:off x="5033" y="819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CRC</a:t>
              </a:r>
            </a:p>
          </p:txBody>
        </p:sp>
        <p:sp>
          <p:nvSpPr>
            <p:cNvPr id="30738" name="Rectangle 60"/>
            <p:cNvSpPr>
              <a:spLocks noChangeArrowheads="1"/>
            </p:cNvSpPr>
            <p:nvPr/>
          </p:nvSpPr>
          <p:spPr bwMode="auto">
            <a:xfrm>
              <a:off x="768" y="1734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version</a:t>
              </a:r>
            </a:p>
          </p:txBody>
        </p:sp>
        <p:sp>
          <p:nvSpPr>
            <p:cNvPr id="30739" name="Rectangle 61"/>
            <p:cNvSpPr>
              <a:spLocks noChangeArrowheads="1"/>
            </p:cNvSpPr>
            <p:nvPr/>
          </p:nvSpPr>
          <p:spPr bwMode="auto">
            <a:xfrm>
              <a:off x="1382" y="1734"/>
              <a:ext cx="40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Type</a:t>
              </a:r>
            </a:p>
          </p:txBody>
        </p:sp>
        <p:sp>
          <p:nvSpPr>
            <p:cNvPr id="30740" name="Rectangle 62"/>
            <p:cNvSpPr>
              <a:spLocks noChangeArrowheads="1"/>
            </p:cNvSpPr>
            <p:nvPr/>
          </p:nvSpPr>
          <p:spPr bwMode="auto">
            <a:xfrm>
              <a:off x="1790" y="1734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Subtype</a:t>
              </a:r>
            </a:p>
          </p:txBody>
        </p:sp>
        <p:sp>
          <p:nvSpPr>
            <p:cNvPr id="29718" name="Rectangle 63"/>
            <p:cNvSpPr>
              <a:spLocks noChangeArrowheads="1"/>
            </p:cNvSpPr>
            <p:nvPr/>
          </p:nvSpPr>
          <p:spPr bwMode="auto">
            <a:xfrm>
              <a:off x="2454" y="1734"/>
              <a:ext cx="288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To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DS</a:t>
              </a:r>
            </a:p>
          </p:txBody>
        </p:sp>
        <p:sp>
          <p:nvSpPr>
            <p:cNvPr id="29719" name="Rectangle 64"/>
            <p:cNvSpPr>
              <a:spLocks noChangeArrowheads="1"/>
            </p:cNvSpPr>
            <p:nvPr/>
          </p:nvSpPr>
          <p:spPr bwMode="auto">
            <a:xfrm>
              <a:off x="2742" y="1734"/>
              <a:ext cx="288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From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DS</a:t>
              </a:r>
            </a:p>
          </p:txBody>
        </p:sp>
        <p:sp>
          <p:nvSpPr>
            <p:cNvPr id="30743" name="Rectangle 65"/>
            <p:cNvSpPr>
              <a:spLocks noChangeArrowheads="1"/>
            </p:cNvSpPr>
            <p:nvPr/>
          </p:nvSpPr>
          <p:spPr bwMode="auto">
            <a:xfrm>
              <a:off x="2990" y="1734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More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frag</a:t>
              </a:r>
            </a:p>
          </p:txBody>
        </p:sp>
        <p:sp>
          <p:nvSpPr>
            <p:cNvPr id="30744" name="Rectangle 66"/>
            <p:cNvSpPr>
              <a:spLocks noChangeArrowheads="1"/>
            </p:cNvSpPr>
            <p:nvPr/>
          </p:nvSpPr>
          <p:spPr bwMode="auto">
            <a:xfrm>
              <a:off x="3278" y="1734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Retry</a:t>
              </a:r>
            </a:p>
          </p:txBody>
        </p:sp>
        <p:sp>
          <p:nvSpPr>
            <p:cNvPr id="30745" name="Rectangle 67"/>
            <p:cNvSpPr>
              <a:spLocks noChangeArrowheads="1"/>
            </p:cNvSpPr>
            <p:nvPr/>
          </p:nvSpPr>
          <p:spPr bwMode="auto">
            <a:xfrm>
              <a:off x="3566" y="1734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Pwr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mgt</a:t>
              </a:r>
            </a:p>
          </p:txBody>
        </p:sp>
        <p:sp>
          <p:nvSpPr>
            <p:cNvPr id="30746" name="Rectangle 68"/>
            <p:cNvSpPr>
              <a:spLocks noChangeArrowheads="1"/>
            </p:cNvSpPr>
            <p:nvPr/>
          </p:nvSpPr>
          <p:spPr bwMode="auto">
            <a:xfrm>
              <a:off x="3854" y="1734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More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data</a:t>
              </a:r>
            </a:p>
          </p:txBody>
        </p:sp>
        <p:sp>
          <p:nvSpPr>
            <p:cNvPr id="30747" name="Rectangle 69"/>
            <p:cNvSpPr>
              <a:spLocks noChangeArrowheads="1"/>
            </p:cNvSpPr>
            <p:nvPr/>
          </p:nvSpPr>
          <p:spPr bwMode="auto">
            <a:xfrm>
              <a:off x="4142" y="1734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WEP</a:t>
              </a:r>
            </a:p>
          </p:txBody>
        </p:sp>
        <p:sp>
          <p:nvSpPr>
            <p:cNvPr id="30748" name="Rectangle 70"/>
            <p:cNvSpPr>
              <a:spLocks noChangeArrowheads="1"/>
            </p:cNvSpPr>
            <p:nvPr/>
          </p:nvSpPr>
          <p:spPr bwMode="auto">
            <a:xfrm>
              <a:off x="4430" y="1734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Rsvd</a:t>
              </a:r>
            </a:p>
          </p:txBody>
        </p:sp>
        <p:sp>
          <p:nvSpPr>
            <p:cNvPr id="30749" name="Text Box 71"/>
            <p:cNvSpPr txBox="1">
              <a:spLocks noChangeArrowheads="1"/>
            </p:cNvSpPr>
            <p:nvPr/>
          </p:nvSpPr>
          <p:spPr bwMode="auto">
            <a:xfrm>
              <a:off x="343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0750" name="Text Box 72"/>
            <p:cNvSpPr txBox="1">
              <a:spLocks noChangeArrowheads="1"/>
            </p:cNvSpPr>
            <p:nvPr/>
          </p:nvSpPr>
          <p:spPr bwMode="auto">
            <a:xfrm>
              <a:off x="973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0751" name="Text Box 73"/>
            <p:cNvSpPr txBox="1">
              <a:spLocks noChangeArrowheads="1"/>
            </p:cNvSpPr>
            <p:nvPr/>
          </p:nvSpPr>
          <p:spPr bwMode="auto">
            <a:xfrm>
              <a:off x="1603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0752" name="Text Box 74"/>
            <p:cNvSpPr txBox="1">
              <a:spLocks noChangeArrowheads="1"/>
            </p:cNvSpPr>
            <p:nvPr/>
          </p:nvSpPr>
          <p:spPr bwMode="auto">
            <a:xfrm>
              <a:off x="2209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0753" name="Text Box 75"/>
            <p:cNvSpPr txBox="1">
              <a:spLocks noChangeArrowheads="1"/>
            </p:cNvSpPr>
            <p:nvPr/>
          </p:nvSpPr>
          <p:spPr bwMode="auto">
            <a:xfrm>
              <a:off x="2785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0754" name="Text Box 76"/>
            <p:cNvSpPr txBox="1">
              <a:spLocks noChangeArrowheads="1"/>
            </p:cNvSpPr>
            <p:nvPr/>
          </p:nvSpPr>
          <p:spPr bwMode="auto">
            <a:xfrm>
              <a:off x="3409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0755" name="Text Box 77"/>
            <p:cNvSpPr txBox="1">
              <a:spLocks noChangeArrowheads="1"/>
            </p:cNvSpPr>
            <p:nvPr/>
          </p:nvSpPr>
          <p:spPr bwMode="auto">
            <a:xfrm>
              <a:off x="4033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0756" name="Text Box 78"/>
            <p:cNvSpPr txBox="1">
              <a:spLocks noChangeArrowheads="1"/>
            </p:cNvSpPr>
            <p:nvPr/>
          </p:nvSpPr>
          <p:spPr bwMode="auto">
            <a:xfrm>
              <a:off x="4472" y="640"/>
              <a:ext cx="46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0-2312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5233" y="640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30758" name="Freeform 80"/>
            <p:cNvSpPr>
              <a:spLocks/>
            </p:cNvSpPr>
            <p:nvPr/>
          </p:nvSpPr>
          <p:spPr bwMode="auto">
            <a:xfrm>
              <a:off x="144" y="1206"/>
              <a:ext cx="624" cy="480"/>
            </a:xfrm>
            <a:custGeom>
              <a:avLst/>
              <a:gdLst>
                <a:gd name="T0" fmla="*/ 0 w 624"/>
                <a:gd name="T1" fmla="*/ 0 h 480"/>
                <a:gd name="T2" fmla="*/ 428 w 624"/>
                <a:gd name="T3" fmla="*/ 206 h 480"/>
                <a:gd name="T4" fmla="*/ 624 w 624"/>
                <a:gd name="T5" fmla="*/ 480 h 480"/>
                <a:gd name="T6" fmla="*/ 0 60000 65536"/>
                <a:gd name="T7" fmla="*/ 0 60000 65536"/>
                <a:gd name="T8" fmla="*/ 0 60000 65536"/>
                <a:gd name="T9" fmla="*/ 0 w 624"/>
                <a:gd name="T10" fmla="*/ 0 h 480"/>
                <a:gd name="T11" fmla="*/ 624 w 624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480">
                  <a:moveTo>
                    <a:pt x="0" y="0"/>
                  </a:moveTo>
                  <a:cubicBezTo>
                    <a:pt x="71" y="34"/>
                    <a:pt x="324" y="126"/>
                    <a:pt x="428" y="206"/>
                  </a:cubicBezTo>
                  <a:cubicBezTo>
                    <a:pt x="532" y="286"/>
                    <a:pt x="583" y="423"/>
                    <a:pt x="624" y="48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59" name="Freeform 81"/>
            <p:cNvSpPr>
              <a:spLocks/>
            </p:cNvSpPr>
            <p:nvPr/>
          </p:nvSpPr>
          <p:spPr bwMode="auto">
            <a:xfrm>
              <a:off x="642" y="1158"/>
              <a:ext cx="4062" cy="528"/>
            </a:xfrm>
            <a:custGeom>
              <a:avLst/>
              <a:gdLst>
                <a:gd name="T0" fmla="*/ 78 w 4062"/>
                <a:gd name="T1" fmla="*/ 0 h 528"/>
                <a:gd name="T2" fmla="*/ 664 w 4062"/>
                <a:gd name="T3" fmla="*/ 240 h 528"/>
                <a:gd name="T4" fmla="*/ 4062 w 4062"/>
                <a:gd name="T5" fmla="*/ 528 h 528"/>
                <a:gd name="T6" fmla="*/ 0 60000 65536"/>
                <a:gd name="T7" fmla="*/ 0 60000 65536"/>
                <a:gd name="T8" fmla="*/ 0 60000 65536"/>
                <a:gd name="T9" fmla="*/ 0 w 4062"/>
                <a:gd name="T10" fmla="*/ 0 h 528"/>
                <a:gd name="T11" fmla="*/ 4062 w 406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2" h="528">
                  <a:moveTo>
                    <a:pt x="78" y="0"/>
                  </a:moveTo>
                  <a:cubicBezTo>
                    <a:pt x="176" y="40"/>
                    <a:pt x="0" y="152"/>
                    <a:pt x="664" y="240"/>
                  </a:cubicBezTo>
                  <a:cubicBezTo>
                    <a:pt x="1328" y="328"/>
                    <a:pt x="3354" y="468"/>
                    <a:pt x="4062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0" name="Text Box 82"/>
            <p:cNvSpPr txBox="1">
              <a:spLocks noChangeArrowheads="1"/>
            </p:cNvSpPr>
            <p:nvPr/>
          </p:nvSpPr>
          <p:spPr bwMode="auto">
            <a:xfrm>
              <a:off x="961" y="155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0761" name="Text Box 83"/>
            <p:cNvSpPr txBox="1">
              <a:spLocks noChangeArrowheads="1"/>
            </p:cNvSpPr>
            <p:nvPr/>
          </p:nvSpPr>
          <p:spPr bwMode="auto">
            <a:xfrm>
              <a:off x="1488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30762" name="Text Box 84"/>
            <p:cNvSpPr txBox="1">
              <a:spLocks noChangeArrowheads="1"/>
            </p:cNvSpPr>
            <p:nvPr/>
          </p:nvSpPr>
          <p:spPr bwMode="auto">
            <a:xfrm>
              <a:off x="2020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4</a:t>
              </a:r>
            </a:p>
          </p:txBody>
        </p:sp>
        <p:sp>
          <p:nvSpPr>
            <p:cNvPr id="30763" name="Text Box 85"/>
            <p:cNvSpPr txBox="1">
              <a:spLocks noChangeArrowheads="1"/>
            </p:cNvSpPr>
            <p:nvPr/>
          </p:nvSpPr>
          <p:spPr bwMode="auto">
            <a:xfrm>
              <a:off x="2452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64" name="Text Box 86"/>
            <p:cNvSpPr txBox="1">
              <a:spLocks noChangeArrowheads="1"/>
            </p:cNvSpPr>
            <p:nvPr/>
          </p:nvSpPr>
          <p:spPr bwMode="auto">
            <a:xfrm>
              <a:off x="2736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65" name="Text Box 87"/>
            <p:cNvSpPr txBox="1">
              <a:spLocks noChangeArrowheads="1"/>
            </p:cNvSpPr>
            <p:nvPr/>
          </p:nvSpPr>
          <p:spPr bwMode="auto">
            <a:xfrm>
              <a:off x="3020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66" name="Text Box 88"/>
            <p:cNvSpPr txBox="1">
              <a:spLocks noChangeArrowheads="1"/>
            </p:cNvSpPr>
            <p:nvPr/>
          </p:nvSpPr>
          <p:spPr bwMode="auto">
            <a:xfrm>
              <a:off x="3304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67" name="Text Box 89"/>
            <p:cNvSpPr txBox="1">
              <a:spLocks noChangeArrowheads="1"/>
            </p:cNvSpPr>
            <p:nvPr/>
          </p:nvSpPr>
          <p:spPr bwMode="auto">
            <a:xfrm>
              <a:off x="3588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68" name="Text Box 90"/>
            <p:cNvSpPr txBox="1">
              <a:spLocks noChangeArrowheads="1"/>
            </p:cNvSpPr>
            <p:nvPr/>
          </p:nvSpPr>
          <p:spPr bwMode="auto">
            <a:xfrm>
              <a:off x="3872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69" name="Text Box 91"/>
            <p:cNvSpPr txBox="1">
              <a:spLocks noChangeArrowheads="1"/>
            </p:cNvSpPr>
            <p:nvPr/>
          </p:nvSpPr>
          <p:spPr bwMode="auto">
            <a:xfrm>
              <a:off x="4156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0770" name="Text Box 92"/>
            <p:cNvSpPr txBox="1">
              <a:spLocks noChangeArrowheads="1"/>
            </p:cNvSpPr>
            <p:nvPr/>
          </p:nvSpPr>
          <p:spPr bwMode="auto">
            <a:xfrm>
              <a:off x="4440" y="1551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</p:grpSp>
      <p:sp>
        <p:nvSpPr>
          <p:cNvPr id="30724" name="Rectangle 93"/>
          <p:cNvSpPr>
            <a:spLocks noChangeArrowheads="1"/>
          </p:cNvSpPr>
          <p:nvPr/>
        </p:nvSpPr>
        <p:spPr bwMode="auto">
          <a:xfrm>
            <a:off x="1393825" y="6254750"/>
            <a:ext cx="737076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Arial" charset="0"/>
              </a:rPr>
              <a:t>To DS = 1 if frame goes to DS;  From DS = 1 if frame exiting DS</a:t>
            </a:r>
          </a:p>
        </p:txBody>
      </p:sp>
      <p:sp>
        <p:nvSpPr>
          <p:cNvPr id="30725" name="Line 94"/>
          <p:cNvSpPr>
            <a:spLocks noChangeShapeType="1"/>
          </p:cNvSpPr>
          <p:nvPr/>
        </p:nvSpPr>
        <p:spPr bwMode="auto">
          <a:xfrm flipH="1">
            <a:off x="1066800" y="3286125"/>
            <a:ext cx="2762250" cy="4953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726" name="Line 95"/>
          <p:cNvSpPr>
            <a:spLocks noChangeShapeType="1"/>
          </p:cNvSpPr>
          <p:nvPr/>
        </p:nvSpPr>
        <p:spPr bwMode="auto">
          <a:xfrm flipH="1">
            <a:off x="2009775" y="3286125"/>
            <a:ext cx="2733675" cy="5048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727" name="Rectangle 9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Frame Control (2)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171450" y="1397000"/>
            <a:ext cx="8824913" cy="2503488"/>
            <a:chOff x="96" y="358"/>
            <a:chExt cx="5559" cy="1577"/>
          </a:xfrm>
        </p:grpSpPr>
        <p:sp>
          <p:nvSpPr>
            <p:cNvPr id="30726" name="Rectangle 3"/>
            <p:cNvSpPr>
              <a:spLocks noChangeArrowheads="1"/>
            </p:cNvSpPr>
            <p:nvPr/>
          </p:nvSpPr>
          <p:spPr bwMode="auto">
            <a:xfrm>
              <a:off x="1963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2</a:t>
              </a:r>
            </a:p>
          </p:txBody>
        </p:sp>
        <p:sp>
          <p:nvSpPr>
            <p:cNvPr id="31750" name="Rectangle 4"/>
            <p:cNvSpPr>
              <a:spLocks noChangeArrowheads="1"/>
            </p:cNvSpPr>
            <p:nvPr/>
          </p:nvSpPr>
          <p:spPr bwMode="auto">
            <a:xfrm>
              <a:off x="128" y="684"/>
              <a:ext cx="600" cy="336"/>
            </a:xfrm>
            <a:prstGeom prst="rect">
              <a:avLst/>
            </a:prstGeom>
            <a:solidFill>
              <a:srgbClr val="B1CCCB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1751" name="Rectangle 5"/>
            <p:cNvSpPr>
              <a:spLocks noChangeArrowheads="1"/>
            </p:cNvSpPr>
            <p:nvPr/>
          </p:nvSpPr>
          <p:spPr bwMode="auto">
            <a:xfrm>
              <a:off x="121" y="681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Frame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Control</a:t>
              </a:r>
            </a:p>
          </p:txBody>
        </p:sp>
        <p:sp>
          <p:nvSpPr>
            <p:cNvPr id="30729" name="Rectangle 6"/>
            <p:cNvSpPr>
              <a:spLocks noChangeArrowheads="1"/>
            </p:cNvSpPr>
            <p:nvPr/>
          </p:nvSpPr>
          <p:spPr bwMode="auto">
            <a:xfrm>
              <a:off x="735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Duration/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ID</a:t>
              </a:r>
            </a:p>
          </p:txBody>
        </p:sp>
        <p:sp>
          <p:nvSpPr>
            <p:cNvPr id="30730" name="Rectangle 7"/>
            <p:cNvSpPr>
              <a:spLocks noChangeArrowheads="1"/>
            </p:cNvSpPr>
            <p:nvPr/>
          </p:nvSpPr>
          <p:spPr bwMode="auto">
            <a:xfrm>
              <a:off x="1349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1</a:t>
              </a:r>
            </a:p>
          </p:txBody>
        </p:sp>
        <p:sp>
          <p:nvSpPr>
            <p:cNvPr id="30731" name="Rectangle 8"/>
            <p:cNvSpPr>
              <a:spLocks noChangeArrowheads="1"/>
            </p:cNvSpPr>
            <p:nvPr/>
          </p:nvSpPr>
          <p:spPr bwMode="auto">
            <a:xfrm>
              <a:off x="2577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3</a:t>
              </a:r>
            </a:p>
          </p:txBody>
        </p:sp>
        <p:sp>
          <p:nvSpPr>
            <p:cNvPr id="30732" name="Rectangle 9"/>
            <p:cNvSpPr>
              <a:spLocks noChangeArrowheads="1"/>
            </p:cNvSpPr>
            <p:nvPr/>
          </p:nvSpPr>
          <p:spPr bwMode="auto">
            <a:xfrm>
              <a:off x="3191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Sequence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control</a:t>
              </a:r>
            </a:p>
          </p:txBody>
        </p:sp>
        <p:sp>
          <p:nvSpPr>
            <p:cNvPr id="30733" name="Rectangle 10"/>
            <p:cNvSpPr>
              <a:spLocks noChangeArrowheads="1"/>
            </p:cNvSpPr>
            <p:nvPr/>
          </p:nvSpPr>
          <p:spPr bwMode="auto">
            <a:xfrm>
              <a:off x="3805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Address</a:t>
              </a:r>
            </a:p>
            <a:p>
              <a:pPr algn="ctr" eaLnBrk="0" hangingPunct="0">
                <a:defRPr/>
              </a:pPr>
              <a:r>
                <a:rPr lang="en-US" sz="1400" dirty="0">
                  <a:latin typeface="Arial" pitchFamily="34" charset="0"/>
                </a:rPr>
                <a:t>4</a:t>
              </a:r>
            </a:p>
          </p:txBody>
        </p:sp>
        <p:sp>
          <p:nvSpPr>
            <p:cNvPr id="30734" name="Rectangle 11"/>
            <p:cNvSpPr>
              <a:spLocks noChangeArrowheads="1"/>
            </p:cNvSpPr>
            <p:nvPr/>
          </p:nvSpPr>
          <p:spPr bwMode="auto">
            <a:xfrm>
              <a:off x="4419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Frame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body</a:t>
              </a:r>
            </a:p>
          </p:txBody>
        </p:sp>
        <p:sp>
          <p:nvSpPr>
            <p:cNvPr id="30735" name="Rectangle 12"/>
            <p:cNvSpPr>
              <a:spLocks noChangeArrowheads="1"/>
            </p:cNvSpPr>
            <p:nvPr/>
          </p:nvSpPr>
          <p:spPr bwMode="auto">
            <a:xfrm>
              <a:off x="5033" y="681"/>
              <a:ext cx="622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CRC</a:t>
              </a:r>
            </a:p>
          </p:txBody>
        </p:sp>
        <p:sp>
          <p:nvSpPr>
            <p:cNvPr id="31759" name="Rectangle 13"/>
            <p:cNvSpPr>
              <a:spLocks noChangeArrowheads="1"/>
            </p:cNvSpPr>
            <p:nvPr/>
          </p:nvSpPr>
          <p:spPr bwMode="auto">
            <a:xfrm>
              <a:off x="768" y="1596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Protocol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version</a:t>
              </a:r>
            </a:p>
          </p:txBody>
        </p:sp>
        <p:sp>
          <p:nvSpPr>
            <p:cNvPr id="31760" name="Rectangle 14"/>
            <p:cNvSpPr>
              <a:spLocks noChangeArrowheads="1"/>
            </p:cNvSpPr>
            <p:nvPr/>
          </p:nvSpPr>
          <p:spPr bwMode="auto">
            <a:xfrm>
              <a:off x="1382" y="1596"/>
              <a:ext cx="40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Type</a:t>
              </a:r>
            </a:p>
          </p:txBody>
        </p:sp>
        <p:sp>
          <p:nvSpPr>
            <p:cNvPr id="31761" name="Rectangle 15"/>
            <p:cNvSpPr>
              <a:spLocks noChangeArrowheads="1"/>
            </p:cNvSpPr>
            <p:nvPr/>
          </p:nvSpPr>
          <p:spPr bwMode="auto">
            <a:xfrm>
              <a:off x="1790" y="1596"/>
              <a:ext cx="622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Subtype</a:t>
              </a:r>
            </a:p>
          </p:txBody>
        </p:sp>
        <p:sp>
          <p:nvSpPr>
            <p:cNvPr id="30739" name="Rectangle 16"/>
            <p:cNvSpPr>
              <a:spLocks noChangeArrowheads="1"/>
            </p:cNvSpPr>
            <p:nvPr/>
          </p:nvSpPr>
          <p:spPr bwMode="auto">
            <a:xfrm>
              <a:off x="2414" y="1596"/>
              <a:ext cx="288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To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DS</a:t>
              </a:r>
            </a:p>
          </p:txBody>
        </p:sp>
        <p:sp>
          <p:nvSpPr>
            <p:cNvPr id="30740" name="Rectangle 17"/>
            <p:cNvSpPr>
              <a:spLocks noChangeArrowheads="1"/>
            </p:cNvSpPr>
            <p:nvPr/>
          </p:nvSpPr>
          <p:spPr bwMode="auto">
            <a:xfrm>
              <a:off x="2702" y="1596"/>
              <a:ext cx="288" cy="33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From</a:t>
              </a:r>
            </a:p>
            <a:p>
              <a:pPr algn="ctr" eaLnBrk="0" hangingPunct="0">
                <a:defRPr/>
              </a:pPr>
              <a:r>
                <a:rPr lang="en-US" sz="1400">
                  <a:latin typeface="Arial" pitchFamily="34" charset="0"/>
                </a:rPr>
                <a:t>DS</a:t>
              </a:r>
            </a:p>
          </p:txBody>
        </p:sp>
        <p:sp>
          <p:nvSpPr>
            <p:cNvPr id="31764" name="Rectangle 18"/>
            <p:cNvSpPr>
              <a:spLocks noChangeArrowheads="1"/>
            </p:cNvSpPr>
            <p:nvPr/>
          </p:nvSpPr>
          <p:spPr bwMode="auto">
            <a:xfrm>
              <a:off x="2990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More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frag</a:t>
              </a:r>
            </a:p>
          </p:txBody>
        </p:sp>
        <p:sp>
          <p:nvSpPr>
            <p:cNvPr id="31765" name="Rectangle 19"/>
            <p:cNvSpPr>
              <a:spLocks noChangeArrowheads="1"/>
            </p:cNvSpPr>
            <p:nvPr/>
          </p:nvSpPr>
          <p:spPr bwMode="auto">
            <a:xfrm>
              <a:off x="3278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Retry</a:t>
              </a:r>
            </a:p>
          </p:txBody>
        </p:sp>
        <p:sp>
          <p:nvSpPr>
            <p:cNvPr id="31766" name="Rectangle 20"/>
            <p:cNvSpPr>
              <a:spLocks noChangeArrowheads="1"/>
            </p:cNvSpPr>
            <p:nvPr/>
          </p:nvSpPr>
          <p:spPr bwMode="auto">
            <a:xfrm>
              <a:off x="3566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Pwr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mgt</a:t>
              </a:r>
            </a:p>
          </p:txBody>
        </p:sp>
        <p:sp>
          <p:nvSpPr>
            <p:cNvPr id="31767" name="Rectangle 21"/>
            <p:cNvSpPr>
              <a:spLocks noChangeArrowheads="1"/>
            </p:cNvSpPr>
            <p:nvPr/>
          </p:nvSpPr>
          <p:spPr bwMode="auto">
            <a:xfrm>
              <a:off x="3854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More</a:t>
              </a:r>
            </a:p>
            <a:p>
              <a:pPr algn="ctr" eaLnBrk="0" hangingPunct="0"/>
              <a:r>
                <a:rPr lang="en-US" sz="1400">
                  <a:latin typeface="Arial" charset="0"/>
                </a:rPr>
                <a:t>data</a:t>
              </a:r>
            </a:p>
          </p:txBody>
        </p:sp>
        <p:sp>
          <p:nvSpPr>
            <p:cNvPr id="31768" name="Rectangle 22"/>
            <p:cNvSpPr>
              <a:spLocks noChangeArrowheads="1"/>
            </p:cNvSpPr>
            <p:nvPr/>
          </p:nvSpPr>
          <p:spPr bwMode="auto">
            <a:xfrm>
              <a:off x="4142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WEP</a:t>
              </a:r>
            </a:p>
          </p:txBody>
        </p:sp>
        <p:sp>
          <p:nvSpPr>
            <p:cNvPr id="31769" name="Rectangle 23"/>
            <p:cNvSpPr>
              <a:spLocks noChangeArrowheads="1"/>
            </p:cNvSpPr>
            <p:nvPr/>
          </p:nvSpPr>
          <p:spPr bwMode="auto">
            <a:xfrm>
              <a:off x="4430" y="1596"/>
              <a:ext cx="288" cy="339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Rsvd</a:t>
              </a:r>
            </a:p>
          </p:txBody>
        </p:sp>
        <p:sp>
          <p:nvSpPr>
            <p:cNvPr id="31770" name="Text Box 24"/>
            <p:cNvSpPr txBox="1">
              <a:spLocks noChangeArrowheads="1"/>
            </p:cNvSpPr>
            <p:nvPr/>
          </p:nvSpPr>
          <p:spPr bwMode="auto">
            <a:xfrm>
              <a:off x="34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1771" name="Text Box 25"/>
            <p:cNvSpPr txBox="1">
              <a:spLocks noChangeArrowheads="1"/>
            </p:cNvSpPr>
            <p:nvPr/>
          </p:nvSpPr>
          <p:spPr bwMode="auto">
            <a:xfrm>
              <a:off x="97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1772" name="Text Box 26"/>
            <p:cNvSpPr txBox="1">
              <a:spLocks noChangeArrowheads="1"/>
            </p:cNvSpPr>
            <p:nvPr/>
          </p:nvSpPr>
          <p:spPr bwMode="auto">
            <a:xfrm>
              <a:off x="160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1773" name="Text Box 27"/>
            <p:cNvSpPr txBox="1">
              <a:spLocks noChangeArrowheads="1"/>
            </p:cNvSpPr>
            <p:nvPr/>
          </p:nvSpPr>
          <p:spPr bwMode="auto">
            <a:xfrm>
              <a:off x="2209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1774" name="Text Box 28"/>
            <p:cNvSpPr txBox="1">
              <a:spLocks noChangeArrowheads="1"/>
            </p:cNvSpPr>
            <p:nvPr/>
          </p:nvSpPr>
          <p:spPr bwMode="auto">
            <a:xfrm>
              <a:off x="2785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1775" name="Text Box 29"/>
            <p:cNvSpPr txBox="1">
              <a:spLocks noChangeArrowheads="1"/>
            </p:cNvSpPr>
            <p:nvPr/>
          </p:nvSpPr>
          <p:spPr bwMode="auto">
            <a:xfrm>
              <a:off x="3409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1776" name="Text Box 30"/>
            <p:cNvSpPr txBox="1">
              <a:spLocks noChangeArrowheads="1"/>
            </p:cNvSpPr>
            <p:nvPr/>
          </p:nvSpPr>
          <p:spPr bwMode="auto">
            <a:xfrm>
              <a:off x="403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6</a:t>
              </a:r>
            </a:p>
          </p:txBody>
        </p:sp>
        <p:sp>
          <p:nvSpPr>
            <p:cNvPr id="31777" name="Text Box 31"/>
            <p:cNvSpPr txBox="1">
              <a:spLocks noChangeArrowheads="1"/>
            </p:cNvSpPr>
            <p:nvPr/>
          </p:nvSpPr>
          <p:spPr bwMode="auto">
            <a:xfrm>
              <a:off x="4472" y="502"/>
              <a:ext cx="46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0-2312</a:t>
              </a:r>
            </a:p>
          </p:txBody>
        </p:sp>
        <p:sp>
          <p:nvSpPr>
            <p:cNvPr id="31778" name="Text Box 32"/>
            <p:cNvSpPr txBox="1">
              <a:spLocks noChangeArrowheads="1"/>
            </p:cNvSpPr>
            <p:nvPr/>
          </p:nvSpPr>
          <p:spPr bwMode="auto">
            <a:xfrm>
              <a:off x="5233" y="502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4</a:t>
              </a:r>
            </a:p>
          </p:txBody>
        </p:sp>
        <p:sp>
          <p:nvSpPr>
            <p:cNvPr id="31779" name="Line 33"/>
            <p:cNvSpPr>
              <a:spLocks noChangeShapeType="1"/>
            </p:cNvSpPr>
            <p:nvPr/>
          </p:nvSpPr>
          <p:spPr bwMode="auto">
            <a:xfrm flipH="1">
              <a:off x="96" y="444"/>
              <a:ext cx="1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80" name="Line 34"/>
            <p:cNvSpPr>
              <a:spLocks noChangeShapeType="1"/>
            </p:cNvSpPr>
            <p:nvPr/>
          </p:nvSpPr>
          <p:spPr bwMode="auto">
            <a:xfrm>
              <a:off x="2304" y="444"/>
              <a:ext cx="21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81" name="Freeform 35"/>
            <p:cNvSpPr>
              <a:spLocks/>
            </p:cNvSpPr>
            <p:nvPr/>
          </p:nvSpPr>
          <p:spPr bwMode="auto">
            <a:xfrm>
              <a:off x="144" y="1068"/>
              <a:ext cx="624" cy="480"/>
            </a:xfrm>
            <a:custGeom>
              <a:avLst/>
              <a:gdLst>
                <a:gd name="T0" fmla="*/ 0 w 624"/>
                <a:gd name="T1" fmla="*/ 0 h 480"/>
                <a:gd name="T2" fmla="*/ 428 w 624"/>
                <a:gd name="T3" fmla="*/ 206 h 480"/>
                <a:gd name="T4" fmla="*/ 624 w 624"/>
                <a:gd name="T5" fmla="*/ 480 h 480"/>
                <a:gd name="T6" fmla="*/ 0 60000 65536"/>
                <a:gd name="T7" fmla="*/ 0 60000 65536"/>
                <a:gd name="T8" fmla="*/ 0 60000 65536"/>
                <a:gd name="T9" fmla="*/ 0 w 624"/>
                <a:gd name="T10" fmla="*/ 0 h 480"/>
                <a:gd name="T11" fmla="*/ 624 w 624"/>
                <a:gd name="T12" fmla="*/ 480 h 4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480">
                  <a:moveTo>
                    <a:pt x="0" y="0"/>
                  </a:moveTo>
                  <a:cubicBezTo>
                    <a:pt x="71" y="34"/>
                    <a:pt x="324" y="126"/>
                    <a:pt x="428" y="206"/>
                  </a:cubicBezTo>
                  <a:cubicBezTo>
                    <a:pt x="532" y="286"/>
                    <a:pt x="583" y="423"/>
                    <a:pt x="624" y="48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82" name="Freeform 36"/>
            <p:cNvSpPr>
              <a:spLocks/>
            </p:cNvSpPr>
            <p:nvPr/>
          </p:nvSpPr>
          <p:spPr bwMode="auto">
            <a:xfrm>
              <a:off x="642" y="1020"/>
              <a:ext cx="4062" cy="528"/>
            </a:xfrm>
            <a:custGeom>
              <a:avLst/>
              <a:gdLst>
                <a:gd name="T0" fmla="*/ 78 w 4062"/>
                <a:gd name="T1" fmla="*/ 0 h 528"/>
                <a:gd name="T2" fmla="*/ 664 w 4062"/>
                <a:gd name="T3" fmla="*/ 240 h 528"/>
                <a:gd name="T4" fmla="*/ 4062 w 4062"/>
                <a:gd name="T5" fmla="*/ 528 h 528"/>
                <a:gd name="T6" fmla="*/ 0 60000 65536"/>
                <a:gd name="T7" fmla="*/ 0 60000 65536"/>
                <a:gd name="T8" fmla="*/ 0 60000 65536"/>
                <a:gd name="T9" fmla="*/ 0 w 4062"/>
                <a:gd name="T10" fmla="*/ 0 h 528"/>
                <a:gd name="T11" fmla="*/ 4062 w 4062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062" h="528">
                  <a:moveTo>
                    <a:pt x="78" y="0"/>
                  </a:moveTo>
                  <a:cubicBezTo>
                    <a:pt x="176" y="40"/>
                    <a:pt x="0" y="152"/>
                    <a:pt x="664" y="240"/>
                  </a:cubicBezTo>
                  <a:cubicBezTo>
                    <a:pt x="1328" y="328"/>
                    <a:pt x="3354" y="468"/>
                    <a:pt x="4062" y="52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83" name="Text Box 37"/>
            <p:cNvSpPr txBox="1">
              <a:spLocks noChangeArrowheads="1"/>
            </p:cNvSpPr>
            <p:nvPr/>
          </p:nvSpPr>
          <p:spPr bwMode="auto">
            <a:xfrm>
              <a:off x="961" y="1414"/>
              <a:ext cx="17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2</a:t>
              </a:r>
            </a:p>
          </p:txBody>
        </p:sp>
        <p:sp>
          <p:nvSpPr>
            <p:cNvPr id="31784" name="Text Box 38"/>
            <p:cNvSpPr txBox="1">
              <a:spLocks noChangeArrowheads="1"/>
            </p:cNvSpPr>
            <p:nvPr/>
          </p:nvSpPr>
          <p:spPr bwMode="auto">
            <a:xfrm>
              <a:off x="1488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31785" name="Text Box 39"/>
            <p:cNvSpPr txBox="1">
              <a:spLocks noChangeArrowheads="1"/>
            </p:cNvSpPr>
            <p:nvPr/>
          </p:nvSpPr>
          <p:spPr bwMode="auto">
            <a:xfrm>
              <a:off x="1305" y="358"/>
              <a:ext cx="1177" cy="192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400">
                  <a:latin typeface="Arial" charset="0"/>
                </a:rPr>
                <a:t>MAC header (bytes)  </a:t>
              </a:r>
            </a:p>
          </p:txBody>
        </p:sp>
        <p:sp>
          <p:nvSpPr>
            <p:cNvPr id="31786" name="Text Box 40"/>
            <p:cNvSpPr txBox="1">
              <a:spLocks noChangeArrowheads="1"/>
            </p:cNvSpPr>
            <p:nvPr/>
          </p:nvSpPr>
          <p:spPr bwMode="auto">
            <a:xfrm>
              <a:off x="2020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4</a:t>
              </a:r>
            </a:p>
          </p:txBody>
        </p:sp>
        <p:sp>
          <p:nvSpPr>
            <p:cNvPr id="31787" name="Text Box 41"/>
            <p:cNvSpPr txBox="1">
              <a:spLocks noChangeArrowheads="1"/>
            </p:cNvSpPr>
            <p:nvPr/>
          </p:nvSpPr>
          <p:spPr bwMode="auto">
            <a:xfrm>
              <a:off x="2452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88" name="Text Box 42"/>
            <p:cNvSpPr txBox="1">
              <a:spLocks noChangeArrowheads="1"/>
            </p:cNvSpPr>
            <p:nvPr/>
          </p:nvSpPr>
          <p:spPr bwMode="auto">
            <a:xfrm>
              <a:off x="2736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89" name="Text Box 43"/>
            <p:cNvSpPr txBox="1">
              <a:spLocks noChangeArrowheads="1"/>
            </p:cNvSpPr>
            <p:nvPr/>
          </p:nvSpPr>
          <p:spPr bwMode="auto">
            <a:xfrm>
              <a:off x="3020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90" name="Text Box 44"/>
            <p:cNvSpPr txBox="1">
              <a:spLocks noChangeArrowheads="1"/>
            </p:cNvSpPr>
            <p:nvPr/>
          </p:nvSpPr>
          <p:spPr bwMode="auto">
            <a:xfrm>
              <a:off x="3304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91" name="Text Box 45"/>
            <p:cNvSpPr txBox="1">
              <a:spLocks noChangeArrowheads="1"/>
            </p:cNvSpPr>
            <p:nvPr/>
          </p:nvSpPr>
          <p:spPr bwMode="auto">
            <a:xfrm>
              <a:off x="3588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92" name="Text Box 46"/>
            <p:cNvSpPr txBox="1">
              <a:spLocks noChangeArrowheads="1"/>
            </p:cNvSpPr>
            <p:nvPr/>
          </p:nvSpPr>
          <p:spPr bwMode="auto">
            <a:xfrm>
              <a:off x="3872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93" name="Text Box 47"/>
            <p:cNvSpPr txBox="1">
              <a:spLocks noChangeArrowheads="1"/>
            </p:cNvSpPr>
            <p:nvPr/>
          </p:nvSpPr>
          <p:spPr bwMode="auto">
            <a:xfrm>
              <a:off x="4156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  <p:sp>
          <p:nvSpPr>
            <p:cNvPr id="31794" name="Text Box 48"/>
            <p:cNvSpPr txBox="1">
              <a:spLocks noChangeArrowheads="1"/>
            </p:cNvSpPr>
            <p:nvPr/>
          </p:nvSpPr>
          <p:spPr bwMode="auto">
            <a:xfrm>
              <a:off x="4440" y="1413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1</a:t>
              </a:r>
            </a:p>
          </p:txBody>
        </p:sp>
      </p:grpSp>
      <p:sp>
        <p:nvSpPr>
          <p:cNvPr id="31747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 Control (3)</a:t>
            </a:r>
          </a:p>
        </p:txBody>
      </p:sp>
      <p:sp>
        <p:nvSpPr>
          <p:cNvPr id="31748" name="Rectangle 5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Retry=1 if mgmt/control frame is a retransmission</a:t>
            </a:r>
          </a:p>
          <a:p>
            <a:r>
              <a:rPr lang="en-US" smtClean="0"/>
              <a:t>Power Management used to put station in/out of sleep mode</a:t>
            </a:r>
          </a:p>
          <a:p>
            <a:r>
              <a:rPr lang="en-US" smtClean="0"/>
              <a:t>More Data =1 to tell station in power-save mode more data buffered for it at AP</a:t>
            </a:r>
          </a:p>
          <a:p>
            <a:r>
              <a:rPr lang="en-US" smtClean="0"/>
              <a:t>WEP=1 if frame body encrypted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409575" y="1428750"/>
            <a:ext cx="8934450" cy="3406775"/>
            <a:chOff x="0" y="768"/>
            <a:chExt cx="5628" cy="2146"/>
          </a:xfrm>
        </p:grpSpPr>
        <p:sp>
          <p:nvSpPr>
            <p:cNvPr id="31750" name="Rectangle 3"/>
            <p:cNvSpPr>
              <a:spLocks noChangeArrowheads="1"/>
            </p:cNvSpPr>
            <p:nvPr/>
          </p:nvSpPr>
          <p:spPr bwMode="auto">
            <a:xfrm>
              <a:off x="45" y="2555"/>
              <a:ext cx="3651" cy="298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774" name="Rectangle 4"/>
            <p:cNvSpPr>
              <a:spLocks noChangeArrowheads="1"/>
            </p:cNvSpPr>
            <p:nvPr/>
          </p:nvSpPr>
          <p:spPr bwMode="auto">
            <a:xfrm>
              <a:off x="48" y="2560"/>
              <a:ext cx="984" cy="288"/>
            </a:xfrm>
            <a:prstGeom prst="rect">
              <a:avLst/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2775" name="Line 5"/>
            <p:cNvSpPr>
              <a:spLocks noChangeShapeType="1"/>
            </p:cNvSpPr>
            <p:nvPr/>
          </p:nvSpPr>
          <p:spPr bwMode="auto">
            <a:xfrm>
              <a:off x="1032" y="2554"/>
              <a:ext cx="2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3" name="Rectangle 6"/>
            <p:cNvSpPr>
              <a:spLocks noChangeArrowheads="1"/>
            </p:cNvSpPr>
            <p:nvPr/>
          </p:nvSpPr>
          <p:spPr bwMode="auto">
            <a:xfrm>
              <a:off x="1018" y="1655"/>
              <a:ext cx="2561" cy="299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754" name="Rectangle 7"/>
            <p:cNvSpPr>
              <a:spLocks noChangeArrowheads="1"/>
            </p:cNvSpPr>
            <p:nvPr/>
          </p:nvSpPr>
          <p:spPr bwMode="auto">
            <a:xfrm>
              <a:off x="3200" y="1656"/>
              <a:ext cx="376" cy="296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778" name="Rectangle 8"/>
            <p:cNvSpPr>
              <a:spLocks noChangeArrowheads="1"/>
            </p:cNvSpPr>
            <p:nvPr/>
          </p:nvSpPr>
          <p:spPr bwMode="auto">
            <a:xfrm>
              <a:off x="1024" y="1656"/>
              <a:ext cx="392" cy="296"/>
            </a:xfrm>
            <a:prstGeom prst="rect">
              <a:avLst/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31756" name="Rectangle 9"/>
            <p:cNvSpPr>
              <a:spLocks noChangeArrowheads="1"/>
            </p:cNvSpPr>
            <p:nvPr/>
          </p:nvSpPr>
          <p:spPr bwMode="auto">
            <a:xfrm>
              <a:off x="3746" y="1385"/>
              <a:ext cx="1273" cy="761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780" name="Rectangle 10"/>
            <p:cNvSpPr>
              <a:spLocks noChangeArrowheads="1"/>
            </p:cNvSpPr>
            <p:nvPr/>
          </p:nvSpPr>
          <p:spPr bwMode="auto">
            <a:xfrm>
              <a:off x="3746" y="1963"/>
              <a:ext cx="1273" cy="95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81" name="Rectangle 11"/>
            <p:cNvSpPr>
              <a:spLocks noChangeArrowheads="1"/>
            </p:cNvSpPr>
            <p:nvPr/>
          </p:nvSpPr>
          <p:spPr bwMode="auto">
            <a:xfrm>
              <a:off x="5039" y="2204"/>
              <a:ext cx="589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Physical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layer</a:t>
              </a:r>
            </a:p>
          </p:txBody>
        </p:sp>
        <p:sp>
          <p:nvSpPr>
            <p:cNvPr id="32782" name="Rectangle 12"/>
            <p:cNvSpPr>
              <a:spLocks noChangeArrowheads="1"/>
            </p:cNvSpPr>
            <p:nvPr/>
          </p:nvSpPr>
          <p:spPr bwMode="auto">
            <a:xfrm>
              <a:off x="4149" y="1056"/>
              <a:ext cx="34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LLC</a:t>
              </a:r>
            </a:p>
          </p:txBody>
        </p:sp>
        <p:sp>
          <p:nvSpPr>
            <p:cNvPr id="32783" name="Line 13"/>
            <p:cNvSpPr>
              <a:spLocks noChangeShapeType="1"/>
            </p:cNvSpPr>
            <p:nvPr/>
          </p:nvSpPr>
          <p:spPr bwMode="auto">
            <a:xfrm flipV="1">
              <a:off x="3744" y="2424"/>
              <a:ext cx="1271" cy="0"/>
            </a:xfrm>
            <a:prstGeom prst="line">
              <a:avLst/>
            </a:pr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84" name="Rectangle 14"/>
            <p:cNvSpPr>
              <a:spLocks noChangeArrowheads="1"/>
            </p:cNvSpPr>
            <p:nvPr/>
          </p:nvSpPr>
          <p:spPr bwMode="auto">
            <a:xfrm>
              <a:off x="3941" y="1937"/>
              <a:ext cx="902" cy="5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Physical layer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convergence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procedure</a:t>
              </a:r>
            </a:p>
          </p:txBody>
        </p:sp>
        <p:sp>
          <p:nvSpPr>
            <p:cNvPr id="32785" name="Rectangle 15"/>
            <p:cNvSpPr>
              <a:spLocks noChangeArrowheads="1"/>
            </p:cNvSpPr>
            <p:nvPr/>
          </p:nvSpPr>
          <p:spPr bwMode="auto">
            <a:xfrm>
              <a:off x="3849" y="2494"/>
              <a:ext cx="108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Physical medium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dependent</a:t>
              </a:r>
            </a:p>
          </p:txBody>
        </p:sp>
        <p:sp>
          <p:nvSpPr>
            <p:cNvPr id="32786" name="Rectangle 16"/>
            <p:cNvSpPr>
              <a:spLocks noChangeArrowheads="1"/>
            </p:cNvSpPr>
            <p:nvPr/>
          </p:nvSpPr>
          <p:spPr bwMode="auto">
            <a:xfrm>
              <a:off x="4159" y="1513"/>
              <a:ext cx="398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MAC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layer</a:t>
              </a:r>
            </a:p>
          </p:txBody>
        </p:sp>
        <p:sp>
          <p:nvSpPr>
            <p:cNvPr id="32787" name="Text Box 17"/>
            <p:cNvSpPr txBox="1">
              <a:spLocks noChangeArrowheads="1"/>
            </p:cNvSpPr>
            <p:nvPr/>
          </p:nvSpPr>
          <p:spPr bwMode="auto">
            <a:xfrm>
              <a:off x="0" y="2524"/>
              <a:ext cx="715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PLCP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preamble</a:t>
              </a:r>
            </a:p>
          </p:txBody>
        </p:sp>
        <p:sp>
          <p:nvSpPr>
            <p:cNvPr id="31765" name="Rectangle 18"/>
            <p:cNvSpPr>
              <a:spLocks noChangeArrowheads="1"/>
            </p:cNvSpPr>
            <p:nvPr/>
          </p:nvSpPr>
          <p:spPr bwMode="auto">
            <a:xfrm>
              <a:off x="1398" y="768"/>
              <a:ext cx="1743" cy="298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789" name="AutoShape 19"/>
            <p:cNvSpPr>
              <a:spLocks noChangeArrowheads="1"/>
            </p:cNvSpPr>
            <p:nvPr/>
          </p:nvSpPr>
          <p:spPr bwMode="auto">
            <a:xfrm>
              <a:off x="2188" y="1340"/>
              <a:ext cx="174" cy="267"/>
            </a:xfrm>
            <a:prstGeom prst="downArrow">
              <a:avLst>
                <a:gd name="adj1" fmla="val 50000"/>
                <a:gd name="adj2" fmla="val 38362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90" name="AutoShape 20"/>
            <p:cNvSpPr>
              <a:spLocks/>
            </p:cNvSpPr>
            <p:nvPr/>
          </p:nvSpPr>
          <p:spPr bwMode="auto">
            <a:xfrm rot="-5400000">
              <a:off x="2203" y="316"/>
              <a:ext cx="155" cy="1784"/>
            </a:xfrm>
            <a:prstGeom prst="leftBrace">
              <a:avLst>
                <a:gd name="adj1" fmla="val 9591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91" name="AutoShape 21"/>
            <p:cNvSpPr>
              <a:spLocks noChangeArrowheads="1"/>
            </p:cNvSpPr>
            <p:nvPr/>
          </p:nvSpPr>
          <p:spPr bwMode="auto">
            <a:xfrm>
              <a:off x="2088" y="2216"/>
              <a:ext cx="188" cy="266"/>
            </a:xfrm>
            <a:prstGeom prst="downArrow">
              <a:avLst>
                <a:gd name="adj1" fmla="val 50000"/>
                <a:gd name="adj2" fmla="val 35372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92" name="AutoShape 22"/>
            <p:cNvSpPr>
              <a:spLocks/>
            </p:cNvSpPr>
            <p:nvPr/>
          </p:nvSpPr>
          <p:spPr bwMode="auto">
            <a:xfrm rot="-5400000">
              <a:off x="2211" y="690"/>
              <a:ext cx="139" cy="2750"/>
            </a:xfrm>
            <a:prstGeom prst="leftBrace">
              <a:avLst>
                <a:gd name="adj1" fmla="val 164868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93" name="Line 23"/>
            <p:cNvSpPr>
              <a:spLocks noChangeShapeType="1"/>
            </p:cNvSpPr>
            <p:nvPr/>
          </p:nvSpPr>
          <p:spPr bwMode="auto">
            <a:xfrm>
              <a:off x="1421" y="1652"/>
              <a:ext cx="1" cy="3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71" name="Text Box 24"/>
            <p:cNvSpPr txBox="1">
              <a:spLocks noChangeArrowheads="1"/>
            </p:cNvSpPr>
            <p:nvPr/>
          </p:nvSpPr>
          <p:spPr bwMode="auto">
            <a:xfrm>
              <a:off x="1845" y="828"/>
              <a:ext cx="655" cy="212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600">
                  <a:latin typeface="Arial" pitchFamily="34" charset="0"/>
                </a:rPr>
                <a:t>LLC PDU</a:t>
              </a:r>
            </a:p>
          </p:txBody>
        </p:sp>
        <p:sp>
          <p:nvSpPr>
            <p:cNvPr id="32795" name="Text Box 25"/>
            <p:cNvSpPr txBox="1">
              <a:spLocks noChangeArrowheads="1"/>
            </p:cNvSpPr>
            <p:nvPr/>
          </p:nvSpPr>
          <p:spPr bwMode="auto">
            <a:xfrm>
              <a:off x="2021" y="1697"/>
              <a:ext cx="704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MAC SDU</a:t>
              </a:r>
            </a:p>
          </p:txBody>
        </p:sp>
        <p:sp>
          <p:nvSpPr>
            <p:cNvPr id="32796" name="Line 26"/>
            <p:cNvSpPr>
              <a:spLocks noChangeShapeType="1"/>
            </p:cNvSpPr>
            <p:nvPr/>
          </p:nvSpPr>
          <p:spPr bwMode="auto">
            <a:xfrm>
              <a:off x="3193" y="1652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797" name="Text Box 27"/>
            <p:cNvSpPr txBox="1">
              <a:spLocks noChangeArrowheads="1"/>
            </p:cNvSpPr>
            <p:nvPr/>
          </p:nvSpPr>
          <p:spPr bwMode="auto">
            <a:xfrm>
              <a:off x="930" y="1633"/>
              <a:ext cx="582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MAC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header</a:t>
              </a:r>
            </a:p>
          </p:txBody>
        </p:sp>
        <p:sp>
          <p:nvSpPr>
            <p:cNvPr id="31775" name="Text Box 28"/>
            <p:cNvSpPr txBox="1">
              <a:spLocks noChangeArrowheads="1"/>
            </p:cNvSpPr>
            <p:nvPr/>
          </p:nvSpPr>
          <p:spPr bwMode="auto">
            <a:xfrm>
              <a:off x="3183" y="1721"/>
              <a:ext cx="392" cy="212"/>
            </a:xfrm>
            <a:prstGeom prst="rect">
              <a:avLst/>
            </a:prstGeom>
            <a:solidFill>
              <a:schemeClr val="accent1">
                <a:lumMod val="8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en-US" sz="1600" dirty="0">
                  <a:latin typeface="Arial" pitchFamily="34" charset="0"/>
                </a:rPr>
                <a:t>CRC</a:t>
              </a:r>
            </a:p>
          </p:txBody>
        </p:sp>
        <p:sp>
          <p:nvSpPr>
            <p:cNvPr id="32799" name="Text Box 29"/>
            <p:cNvSpPr txBox="1">
              <a:spLocks noChangeArrowheads="1"/>
            </p:cNvSpPr>
            <p:nvPr/>
          </p:nvSpPr>
          <p:spPr bwMode="auto">
            <a:xfrm>
              <a:off x="555" y="2527"/>
              <a:ext cx="599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PLCP</a:t>
              </a:r>
            </a:p>
            <a:p>
              <a:pPr algn="ctr" eaLnBrk="0" hangingPunct="0"/>
              <a:r>
                <a:rPr lang="en-US" sz="1600">
                  <a:latin typeface="Arial" charset="0"/>
                </a:rPr>
                <a:t>header</a:t>
              </a:r>
            </a:p>
          </p:txBody>
        </p:sp>
        <p:sp>
          <p:nvSpPr>
            <p:cNvPr id="32800" name="Text Box 30"/>
            <p:cNvSpPr txBox="1">
              <a:spLocks noChangeArrowheads="1"/>
            </p:cNvSpPr>
            <p:nvPr/>
          </p:nvSpPr>
          <p:spPr bwMode="auto">
            <a:xfrm>
              <a:off x="1383" y="2601"/>
              <a:ext cx="1742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600">
                  <a:latin typeface="Arial" charset="0"/>
                </a:rPr>
                <a:t>PLCP PDU</a:t>
              </a:r>
            </a:p>
          </p:txBody>
        </p:sp>
        <p:sp>
          <p:nvSpPr>
            <p:cNvPr id="32801" name="Line 31"/>
            <p:cNvSpPr>
              <a:spLocks noChangeShapeType="1"/>
            </p:cNvSpPr>
            <p:nvPr/>
          </p:nvSpPr>
          <p:spPr bwMode="auto">
            <a:xfrm>
              <a:off x="632" y="2554"/>
              <a:ext cx="2" cy="2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2771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Layers</a:t>
            </a:r>
          </a:p>
        </p:txBody>
      </p:sp>
      <p:sp>
        <p:nvSpPr>
          <p:cNvPr id="32772" name="Rectangle 3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802.11 designed to</a:t>
            </a:r>
          </a:p>
          <a:p>
            <a:pPr lvl="1"/>
            <a:r>
              <a:rPr lang="en-US" smtClean="0"/>
              <a:t>Support LLC</a:t>
            </a:r>
          </a:p>
          <a:p>
            <a:pPr lvl="1"/>
            <a:r>
              <a:rPr lang="en-US" smtClean="0"/>
              <a:t>Operate over many physical layers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2"/>
          <p:cNvGrpSpPr>
            <a:grpSpLocks/>
          </p:cNvGrpSpPr>
          <p:nvPr/>
        </p:nvGrpSpPr>
        <p:grpSpPr bwMode="auto">
          <a:xfrm>
            <a:off x="1365250" y="1379538"/>
            <a:ext cx="6276975" cy="2801937"/>
            <a:chOff x="890" y="815"/>
            <a:chExt cx="3954" cy="2497"/>
          </a:xfrm>
        </p:grpSpPr>
        <p:grpSp>
          <p:nvGrpSpPr>
            <p:cNvPr id="1033" name="Group 3"/>
            <p:cNvGrpSpPr>
              <a:grpSpLocks/>
            </p:cNvGrpSpPr>
            <p:nvPr/>
          </p:nvGrpSpPr>
          <p:grpSpPr bwMode="auto">
            <a:xfrm>
              <a:off x="4149" y="1194"/>
              <a:ext cx="0" cy="235"/>
              <a:chOff x="1701" y="3459"/>
              <a:chExt cx="0" cy="235"/>
            </a:xfrm>
          </p:grpSpPr>
          <p:sp>
            <p:nvSpPr>
              <p:cNvPr id="1050" name="Line 4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51" name="Line 5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2183" y="1146"/>
              <a:ext cx="0" cy="235"/>
              <a:chOff x="1701" y="3459"/>
              <a:chExt cx="0" cy="235"/>
            </a:xfrm>
          </p:grpSpPr>
          <p:sp>
            <p:nvSpPr>
              <p:cNvPr id="1048" name="Line 7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049" name="Line 8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1026" name="Object 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862" y="1239"/>
            <a:ext cx="400" cy="424"/>
          </p:xfrm>
          <a:graphic>
            <a:graphicData uri="http://schemas.openxmlformats.org/presentationml/2006/ole">
              <p:oleObj spid="_x0000_s1026" name="Microsoft ClipArt Gallery" r:id="rId4" imgW="3238200" imgH="3429000" progId="MS_ClipArt_Gallery">
                <p:embed/>
              </p:oleObj>
            </a:graphicData>
          </a:graphic>
        </p:graphicFrame>
        <p:graphicFrame>
          <p:nvGraphicFramePr>
            <p:cNvPr id="1027" name="Object 1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3815" y="1256"/>
            <a:ext cx="400" cy="424"/>
          </p:xfrm>
          <a:graphic>
            <a:graphicData uri="http://schemas.openxmlformats.org/presentationml/2006/ole">
              <p:oleObj spid="_x0000_s1027" name="Microsoft ClipArt Gallery" r:id="rId5" imgW="3238200" imgH="3429000" progId="MS_ClipArt_Gallery">
                <p:embed/>
              </p:oleObj>
            </a:graphicData>
          </a:graphic>
        </p:graphicFrame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1507" y="2150"/>
              <a:ext cx="400" cy="887"/>
              <a:chOff x="1088" y="1512"/>
              <a:chExt cx="400" cy="887"/>
            </a:xfrm>
          </p:grpSpPr>
          <p:grpSp>
            <p:nvGrpSpPr>
              <p:cNvPr id="1044" name="Group 12"/>
              <p:cNvGrpSpPr>
                <a:grpSpLocks/>
              </p:cNvGrpSpPr>
              <p:nvPr/>
            </p:nvGrpSpPr>
            <p:grpSpPr bwMode="auto">
              <a:xfrm>
                <a:off x="1434" y="1512"/>
                <a:ext cx="0" cy="235"/>
                <a:chOff x="1701" y="3459"/>
                <a:chExt cx="0" cy="235"/>
              </a:xfrm>
            </p:grpSpPr>
            <p:sp>
              <p:nvSpPr>
                <p:cNvPr id="1046" name="Line 13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7" name="Line 14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1029" name="Object 15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088" y="1620"/>
              <a:ext cx="400" cy="424"/>
            </p:xfrm>
            <a:graphic>
              <a:graphicData uri="http://schemas.openxmlformats.org/presentationml/2006/ole">
                <p:oleObj spid="_x0000_s1029" name="Microsoft ClipArt Gallery" r:id="rId6" imgW="3238200" imgH="3429000" progId="MS_ClipArt_Gallery">
                  <p:embed/>
                </p:oleObj>
              </a:graphicData>
            </a:graphic>
          </p:graphicFrame>
          <p:sp>
            <p:nvSpPr>
              <p:cNvPr id="1045" name="Text Box 16"/>
              <p:cNvSpPr txBox="1">
                <a:spLocks noChangeArrowheads="1"/>
              </p:cNvSpPr>
              <p:nvPr/>
            </p:nvSpPr>
            <p:spPr bwMode="auto">
              <a:xfrm>
                <a:off x="1163" y="2046"/>
                <a:ext cx="223" cy="35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B</a:t>
                </a:r>
              </a:p>
            </p:txBody>
          </p:sp>
        </p:grpSp>
        <p:grpSp>
          <p:nvGrpSpPr>
            <p:cNvPr id="1036" name="Group 17"/>
            <p:cNvGrpSpPr>
              <a:grpSpLocks/>
            </p:cNvGrpSpPr>
            <p:nvPr/>
          </p:nvGrpSpPr>
          <p:grpSpPr bwMode="auto">
            <a:xfrm>
              <a:off x="3042" y="2140"/>
              <a:ext cx="400" cy="872"/>
              <a:chOff x="2936" y="1707"/>
              <a:chExt cx="400" cy="872"/>
            </a:xfrm>
          </p:grpSpPr>
          <p:grpSp>
            <p:nvGrpSpPr>
              <p:cNvPr id="1040" name="Group 18"/>
              <p:cNvGrpSpPr>
                <a:grpSpLocks/>
              </p:cNvGrpSpPr>
              <p:nvPr/>
            </p:nvGrpSpPr>
            <p:grpSpPr bwMode="auto">
              <a:xfrm>
                <a:off x="3273" y="1707"/>
                <a:ext cx="0" cy="235"/>
                <a:chOff x="1701" y="3459"/>
                <a:chExt cx="0" cy="235"/>
              </a:xfrm>
            </p:grpSpPr>
            <p:sp>
              <p:nvSpPr>
                <p:cNvPr id="1042" name="Line 19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1043" name="Line 20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1028" name="Object 2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936" y="1807"/>
              <a:ext cx="400" cy="424"/>
            </p:xfrm>
            <a:graphic>
              <a:graphicData uri="http://schemas.openxmlformats.org/presentationml/2006/ole">
                <p:oleObj spid="_x0000_s1028" name="Microsoft ClipArt Gallery" r:id="rId7" imgW="3238200" imgH="3429000" progId="MS_ClipArt_Gallery">
                  <p:embed/>
                </p:oleObj>
              </a:graphicData>
            </a:graphic>
          </p:graphicFrame>
          <p:sp>
            <p:nvSpPr>
              <p:cNvPr id="1041" name="Text Box 22"/>
              <p:cNvSpPr txBox="1">
                <a:spLocks noChangeArrowheads="1"/>
              </p:cNvSpPr>
              <p:nvPr/>
            </p:nvSpPr>
            <p:spPr bwMode="auto">
              <a:xfrm>
                <a:off x="3050" y="2225"/>
                <a:ext cx="232" cy="35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1037" name="Text Box 23"/>
            <p:cNvSpPr txBox="1">
              <a:spLocks noChangeArrowheads="1"/>
            </p:cNvSpPr>
            <p:nvPr/>
          </p:nvSpPr>
          <p:spPr bwMode="auto">
            <a:xfrm>
              <a:off x="3634" y="1139"/>
              <a:ext cx="232" cy="3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1038" name="Text Box 24"/>
            <p:cNvSpPr txBox="1">
              <a:spLocks noChangeArrowheads="1"/>
            </p:cNvSpPr>
            <p:nvPr/>
          </p:nvSpPr>
          <p:spPr bwMode="auto">
            <a:xfrm>
              <a:off x="1678" y="1157"/>
              <a:ext cx="223" cy="3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</a:p>
          </p:txBody>
        </p:sp>
        <p:sp>
          <p:nvSpPr>
            <p:cNvPr id="1039" name="Oval 25"/>
            <p:cNvSpPr>
              <a:spLocks noChangeArrowheads="1"/>
            </p:cNvSpPr>
            <p:nvPr/>
          </p:nvSpPr>
          <p:spPr bwMode="auto">
            <a:xfrm>
              <a:off x="890" y="815"/>
              <a:ext cx="3954" cy="2497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31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 Hoc Communications</a:t>
            </a:r>
          </a:p>
        </p:txBody>
      </p:sp>
      <p:sp>
        <p:nvSpPr>
          <p:cNvPr id="1032" name="Rectangle 27"/>
          <p:cNvSpPr>
            <a:spLocks noGrp="1" noChangeArrowheads="1"/>
          </p:cNvSpPr>
          <p:nvPr>
            <p:ph type="body" idx="1"/>
          </p:nvPr>
        </p:nvSpPr>
        <p:spPr>
          <a:xfrm>
            <a:off x="438150" y="4667250"/>
            <a:ext cx="8229600" cy="1758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Temporary association of group of stations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Within range of each 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Need to exchange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E.g.  Presentation in meeting, or distributed computer game, or both</a:t>
            </a:r>
          </a:p>
          <a:p>
            <a:pPr lvl="1" eaLnBrk="1" hangingPunct="1">
              <a:lnSpc>
                <a:spcPct val="80000"/>
              </a:lnSpc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IEEE 802.11 Physical Layer Options</a:t>
            </a:r>
          </a:p>
        </p:txBody>
      </p:sp>
      <p:graphicFrame>
        <p:nvGraphicFramePr>
          <p:cNvPr id="485379" name="Group 3"/>
          <p:cNvGraphicFramePr>
            <a:graphicFrameLocks noGrp="1"/>
          </p:cNvGraphicFramePr>
          <p:nvPr/>
        </p:nvGraphicFramePr>
        <p:xfrm>
          <a:off x="381000" y="1171575"/>
          <a:ext cx="8220075" cy="4606544"/>
        </p:xfrm>
        <a:graphic>
          <a:graphicData uri="http://schemas.openxmlformats.org/drawingml/2006/table">
            <a:tbl>
              <a:tblPr/>
              <a:tblGrid>
                <a:gridCol w="1400175"/>
                <a:gridCol w="1800225"/>
                <a:gridCol w="1647825"/>
                <a:gridCol w="3371850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Frequency Band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Modulation Scheme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1-2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Frequency-Hopping Spread Spectrum, Direct Sequence Spread Spectrum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Complementary Code Keying &amp; QPSK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Orthogonal Frequency Division Multiplexing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&amp; CCK for backward compatibility with 802.11b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802.11a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5-6 GHz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 Mbps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Orthogonal Frequency Division Multiplexing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GB" smtClean="0"/>
              <a:t>Thank You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2"/>
          <p:cNvGrpSpPr>
            <a:grpSpLocks/>
          </p:cNvGrpSpPr>
          <p:nvPr/>
        </p:nvGrpSpPr>
        <p:grpSpPr bwMode="auto">
          <a:xfrm>
            <a:off x="388938" y="1298575"/>
            <a:ext cx="8374062" cy="4970463"/>
            <a:chOff x="203" y="416"/>
            <a:chExt cx="5275" cy="3131"/>
          </a:xfrm>
        </p:grpSpPr>
        <p:grpSp>
          <p:nvGrpSpPr>
            <p:cNvPr id="2" name="Group 3"/>
            <p:cNvGrpSpPr>
              <a:grpSpLocks/>
            </p:cNvGrpSpPr>
            <p:nvPr/>
          </p:nvGrpSpPr>
          <p:grpSpPr bwMode="auto">
            <a:xfrm>
              <a:off x="239" y="1711"/>
              <a:ext cx="5157" cy="1835"/>
              <a:chOff x="239" y="1686"/>
              <a:chExt cx="5157" cy="2255"/>
            </a:xfrm>
          </p:grpSpPr>
          <p:sp>
            <p:nvSpPr>
              <p:cNvPr id="2105" name="Rectangle 4"/>
              <p:cNvSpPr>
                <a:spLocks noChangeArrowheads="1"/>
              </p:cNvSpPr>
              <p:nvPr/>
            </p:nvSpPr>
            <p:spPr bwMode="auto">
              <a:xfrm>
                <a:off x="3003" y="1686"/>
                <a:ext cx="2393" cy="2246"/>
              </a:xfrm>
              <a:prstGeom prst="rect">
                <a:avLst/>
              </a:prstGeom>
              <a:solidFill>
                <a:schemeClr val="accent1">
                  <a:lumMod val="85000"/>
                </a:schemeClr>
              </a:solidFill>
              <a:ln w="12700" cap="rnd">
                <a:noFill/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6" name="Rectangle 5"/>
              <p:cNvSpPr>
                <a:spLocks noChangeArrowheads="1"/>
              </p:cNvSpPr>
              <p:nvPr/>
            </p:nvSpPr>
            <p:spPr bwMode="auto">
              <a:xfrm>
                <a:off x="239" y="1695"/>
                <a:ext cx="2393" cy="2246"/>
              </a:xfrm>
              <a:prstGeom prst="rect">
                <a:avLst/>
              </a:prstGeom>
              <a:solidFill>
                <a:schemeClr val="accent1">
                  <a:lumMod val="85000"/>
                </a:schemeClr>
              </a:solidFill>
              <a:ln w="12700" cap="rnd">
                <a:noFill/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60" name="Group 6"/>
            <p:cNvGrpSpPr>
              <a:grpSpLocks/>
            </p:cNvGrpSpPr>
            <p:nvPr/>
          </p:nvGrpSpPr>
          <p:grpSpPr bwMode="auto">
            <a:xfrm>
              <a:off x="1833" y="2502"/>
              <a:ext cx="416" cy="926"/>
              <a:chOff x="1887" y="1660"/>
              <a:chExt cx="400" cy="821"/>
            </a:xfrm>
          </p:grpSpPr>
          <p:grpSp>
            <p:nvGrpSpPr>
              <p:cNvPr id="2100" name="Group 7"/>
              <p:cNvGrpSpPr>
                <a:grpSpLocks/>
              </p:cNvGrpSpPr>
              <p:nvPr/>
            </p:nvGrpSpPr>
            <p:grpSpPr bwMode="auto">
              <a:xfrm>
                <a:off x="2233" y="1660"/>
                <a:ext cx="0" cy="235"/>
                <a:chOff x="1701" y="3459"/>
                <a:chExt cx="0" cy="235"/>
              </a:xfrm>
            </p:grpSpPr>
            <p:sp>
              <p:nvSpPr>
                <p:cNvPr id="2102" name="Line 8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Line 9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205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87" y="1768"/>
              <a:ext cx="400" cy="424"/>
            </p:xfrm>
            <a:graphic>
              <a:graphicData uri="http://schemas.openxmlformats.org/presentationml/2006/ole">
                <p:oleObj spid="_x0000_s2055" name="Microsoft ClipArt Gallery" r:id="rId4" imgW="3238200" imgH="3429000" progId="MS_ClipArt_Gallery">
                  <p:embed/>
                </p:oleObj>
              </a:graphicData>
            </a:graphic>
          </p:graphicFrame>
          <p:sp>
            <p:nvSpPr>
              <p:cNvPr id="2101" name="Text Box 11"/>
              <p:cNvSpPr txBox="1">
                <a:spLocks noChangeArrowheads="1"/>
              </p:cNvSpPr>
              <p:nvPr/>
            </p:nvSpPr>
            <p:spPr bwMode="auto">
              <a:xfrm>
                <a:off x="1923" y="2259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A2</a:t>
                </a:r>
              </a:p>
            </p:txBody>
          </p:sp>
        </p:grpSp>
        <p:grpSp>
          <p:nvGrpSpPr>
            <p:cNvPr id="2061" name="Group 12"/>
            <p:cNvGrpSpPr>
              <a:grpSpLocks/>
            </p:cNvGrpSpPr>
            <p:nvPr/>
          </p:nvGrpSpPr>
          <p:grpSpPr bwMode="auto">
            <a:xfrm>
              <a:off x="4551" y="2475"/>
              <a:ext cx="415" cy="909"/>
              <a:chOff x="2936" y="1707"/>
              <a:chExt cx="400" cy="806"/>
            </a:xfrm>
          </p:grpSpPr>
          <p:grpSp>
            <p:nvGrpSpPr>
              <p:cNvPr id="2096" name="Group 13"/>
              <p:cNvGrpSpPr>
                <a:grpSpLocks/>
              </p:cNvGrpSpPr>
              <p:nvPr/>
            </p:nvGrpSpPr>
            <p:grpSpPr bwMode="auto">
              <a:xfrm>
                <a:off x="3273" y="1707"/>
                <a:ext cx="0" cy="235"/>
                <a:chOff x="1701" y="3459"/>
                <a:chExt cx="0" cy="235"/>
              </a:xfrm>
            </p:grpSpPr>
            <p:sp>
              <p:nvSpPr>
                <p:cNvPr id="2098" name="Line 14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Line 15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2054" name="Object 16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936" y="1807"/>
              <a:ext cx="400" cy="424"/>
            </p:xfrm>
            <a:graphic>
              <a:graphicData uri="http://schemas.openxmlformats.org/presentationml/2006/ole">
                <p:oleObj spid="_x0000_s2054" name="Microsoft ClipArt Gallery" r:id="rId5" imgW="3238200" imgH="3429000" progId="MS_ClipArt_Gallery">
                  <p:embed/>
                </p:oleObj>
              </a:graphicData>
            </a:graphic>
          </p:graphicFrame>
          <p:sp>
            <p:nvSpPr>
              <p:cNvPr id="2097" name="Text Box 17"/>
              <p:cNvSpPr txBox="1">
                <a:spLocks noChangeArrowheads="1"/>
              </p:cNvSpPr>
              <p:nvPr/>
            </p:nvSpPr>
            <p:spPr bwMode="auto">
              <a:xfrm>
                <a:off x="3016" y="2291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B2</a:t>
                </a:r>
              </a:p>
            </p:txBody>
          </p:sp>
        </p:grpSp>
        <p:grpSp>
          <p:nvGrpSpPr>
            <p:cNvPr id="2062" name="Group 18"/>
            <p:cNvGrpSpPr>
              <a:grpSpLocks/>
            </p:cNvGrpSpPr>
            <p:nvPr/>
          </p:nvGrpSpPr>
          <p:grpSpPr bwMode="auto">
            <a:xfrm>
              <a:off x="3348" y="2754"/>
              <a:ext cx="639" cy="548"/>
              <a:chOff x="3592" y="485"/>
              <a:chExt cx="615" cy="486"/>
            </a:xfrm>
          </p:grpSpPr>
          <p:grpSp>
            <p:nvGrpSpPr>
              <p:cNvPr id="2092" name="Group 19"/>
              <p:cNvGrpSpPr>
                <a:grpSpLocks/>
              </p:cNvGrpSpPr>
              <p:nvPr/>
            </p:nvGrpSpPr>
            <p:grpSpPr bwMode="auto">
              <a:xfrm>
                <a:off x="4141" y="485"/>
                <a:ext cx="0" cy="235"/>
                <a:chOff x="1701" y="3459"/>
                <a:chExt cx="0" cy="235"/>
              </a:xfrm>
            </p:grpSpPr>
            <p:sp>
              <p:nvSpPr>
                <p:cNvPr id="2094" name="Line 20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Line 21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2053" name="Object 2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807" y="547"/>
              <a:ext cx="400" cy="424"/>
            </p:xfrm>
            <a:graphic>
              <a:graphicData uri="http://schemas.openxmlformats.org/presentationml/2006/ole">
                <p:oleObj spid="_x0000_s2053" name="Microsoft ClipArt Gallery" r:id="rId6" imgW="3238200" imgH="3429000" progId="MS_ClipArt_Gallery">
                  <p:embed/>
                </p:oleObj>
              </a:graphicData>
            </a:graphic>
          </p:graphicFrame>
          <p:sp>
            <p:nvSpPr>
              <p:cNvPr id="2093" name="Text Box 23"/>
              <p:cNvSpPr txBox="1">
                <a:spLocks noChangeArrowheads="1"/>
              </p:cNvSpPr>
              <p:nvPr/>
            </p:nvSpPr>
            <p:spPr bwMode="auto">
              <a:xfrm>
                <a:off x="3592" y="495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B1</a:t>
                </a:r>
              </a:p>
            </p:txBody>
          </p:sp>
        </p:grpSp>
        <p:grpSp>
          <p:nvGrpSpPr>
            <p:cNvPr id="2063" name="Group 24"/>
            <p:cNvGrpSpPr>
              <a:grpSpLocks/>
            </p:cNvGrpSpPr>
            <p:nvPr/>
          </p:nvGrpSpPr>
          <p:grpSpPr bwMode="auto">
            <a:xfrm>
              <a:off x="613" y="2492"/>
              <a:ext cx="647" cy="583"/>
              <a:chOff x="1504" y="437"/>
              <a:chExt cx="622" cy="517"/>
            </a:xfrm>
          </p:grpSpPr>
          <p:grpSp>
            <p:nvGrpSpPr>
              <p:cNvPr id="2088" name="Group 25"/>
              <p:cNvGrpSpPr>
                <a:grpSpLocks/>
              </p:cNvGrpSpPr>
              <p:nvPr/>
            </p:nvGrpSpPr>
            <p:grpSpPr bwMode="auto">
              <a:xfrm>
                <a:off x="2047" y="437"/>
                <a:ext cx="0" cy="235"/>
                <a:chOff x="1701" y="3459"/>
                <a:chExt cx="0" cy="235"/>
              </a:xfrm>
            </p:grpSpPr>
            <p:sp>
              <p:nvSpPr>
                <p:cNvPr id="2090" name="Line 26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Line 27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2052" name="Object 28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726" y="530"/>
              <a:ext cx="400" cy="424"/>
            </p:xfrm>
            <a:graphic>
              <a:graphicData uri="http://schemas.openxmlformats.org/presentationml/2006/ole">
                <p:oleObj spid="_x0000_s2052" name="Microsoft ClipArt Gallery" r:id="rId7" imgW="3238200" imgH="3429000" progId="MS_ClipArt_Gallery">
                  <p:embed/>
                </p:oleObj>
              </a:graphicData>
            </a:graphic>
          </p:graphicFrame>
          <p:sp>
            <p:nvSpPr>
              <p:cNvPr id="2089" name="Text Box 29"/>
              <p:cNvSpPr txBox="1">
                <a:spLocks noChangeArrowheads="1"/>
              </p:cNvSpPr>
              <p:nvPr/>
            </p:nvSpPr>
            <p:spPr bwMode="auto">
              <a:xfrm>
                <a:off x="1504" y="514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A1</a:t>
                </a:r>
              </a:p>
            </p:txBody>
          </p:sp>
        </p:grpSp>
        <p:sp>
          <p:nvSpPr>
            <p:cNvPr id="2064" name="Rectangle 30"/>
            <p:cNvSpPr>
              <a:spLocks noChangeArrowheads="1"/>
            </p:cNvSpPr>
            <p:nvPr/>
          </p:nvSpPr>
          <p:spPr bwMode="auto">
            <a:xfrm>
              <a:off x="1412" y="2060"/>
              <a:ext cx="448" cy="295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AP1</a:t>
              </a:r>
            </a:p>
          </p:txBody>
        </p:sp>
        <p:sp>
          <p:nvSpPr>
            <p:cNvPr id="2065" name="Line 31"/>
            <p:cNvSpPr>
              <a:spLocks noChangeShapeType="1"/>
            </p:cNvSpPr>
            <p:nvPr/>
          </p:nvSpPr>
          <p:spPr bwMode="auto">
            <a:xfrm flipH="1">
              <a:off x="1581" y="2355"/>
              <a:ext cx="0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6" name="Line 32"/>
            <p:cNvSpPr>
              <a:spLocks noChangeShapeType="1"/>
            </p:cNvSpPr>
            <p:nvPr/>
          </p:nvSpPr>
          <p:spPr bwMode="auto">
            <a:xfrm>
              <a:off x="1581" y="2594"/>
              <a:ext cx="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067" name="Group 33"/>
            <p:cNvGrpSpPr>
              <a:grpSpLocks/>
            </p:cNvGrpSpPr>
            <p:nvPr/>
          </p:nvGrpSpPr>
          <p:grpSpPr bwMode="auto">
            <a:xfrm>
              <a:off x="1706" y="2409"/>
              <a:ext cx="0" cy="193"/>
              <a:chOff x="2654" y="775"/>
              <a:chExt cx="0" cy="171"/>
            </a:xfrm>
          </p:grpSpPr>
          <p:sp>
            <p:nvSpPr>
              <p:cNvPr id="2086" name="Line 34"/>
              <p:cNvSpPr>
                <a:spLocks noChangeShapeType="1"/>
              </p:cNvSpPr>
              <p:nvPr/>
            </p:nvSpPr>
            <p:spPr bwMode="auto">
              <a:xfrm>
                <a:off x="2654" y="775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87" name="Line 35"/>
              <p:cNvSpPr>
                <a:spLocks noChangeShapeType="1"/>
              </p:cNvSpPr>
              <p:nvPr/>
            </p:nvSpPr>
            <p:spPr bwMode="auto">
              <a:xfrm>
                <a:off x="2654" y="86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68" name="Rectangle 36"/>
            <p:cNvSpPr>
              <a:spLocks noChangeArrowheads="1"/>
            </p:cNvSpPr>
            <p:nvPr/>
          </p:nvSpPr>
          <p:spPr bwMode="auto">
            <a:xfrm>
              <a:off x="3925" y="2305"/>
              <a:ext cx="448" cy="295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AP2</a:t>
              </a:r>
            </a:p>
          </p:txBody>
        </p:sp>
        <p:sp>
          <p:nvSpPr>
            <p:cNvPr id="2069" name="Line 37"/>
            <p:cNvSpPr>
              <a:spLocks noChangeShapeType="1"/>
            </p:cNvSpPr>
            <p:nvPr/>
          </p:nvSpPr>
          <p:spPr bwMode="auto">
            <a:xfrm flipH="1">
              <a:off x="4094" y="2600"/>
              <a:ext cx="0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0" name="Line 38"/>
            <p:cNvSpPr>
              <a:spLocks noChangeShapeType="1"/>
            </p:cNvSpPr>
            <p:nvPr/>
          </p:nvSpPr>
          <p:spPr bwMode="auto">
            <a:xfrm>
              <a:off x="4094" y="2491"/>
              <a:ext cx="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071" name="Group 39"/>
            <p:cNvGrpSpPr>
              <a:grpSpLocks/>
            </p:cNvGrpSpPr>
            <p:nvPr/>
          </p:nvGrpSpPr>
          <p:grpSpPr bwMode="auto">
            <a:xfrm>
              <a:off x="4219" y="2306"/>
              <a:ext cx="0" cy="193"/>
              <a:chOff x="2654" y="775"/>
              <a:chExt cx="0" cy="171"/>
            </a:xfrm>
          </p:grpSpPr>
          <p:sp>
            <p:nvSpPr>
              <p:cNvPr id="2084" name="Line 40"/>
              <p:cNvSpPr>
                <a:spLocks noChangeShapeType="1"/>
              </p:cNvSpPr>
              <p:nvPr/>
            </p:nvSpPr>
            <p:spPr bwMode="auto">
              <a:xfrm>
                <a:off x="2654" y="775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085" name="Line 41"/>
              <p:cNvSpPr>
                <a:spLocks noChangeShapeType="1"/>
              </p:cNvSpPr>
              <p:nvPr/>
            </p:nvSpPr>
            <p:spPr bwMode="auto">
              <a:xfrm>
                <a:off x="2654" y="86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2072" name="Oval 42"/>
            <p:cNvSpPr>
              <a:spLocks noChangeArrowheads="1"/>
            </p:cNvSpPr>
            <p:nvPr/>
          </p:nvSpPr>
          <p:spPr bwMode="auto">
            <a:xfrm>
              <a:off x="988" y="1079"/>
              <a:ext cx="3566" cy="57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Distribution System</a:t>
              </a:r>
            </a:p>
          </p:txBody>
        </p:sp>
        <p:sp>
          <p:nvSpPr>
            <p:cNvPr id="2073" name="Line 43"/>
            <p:cNvSpPr>
              <a:spLocks noChangeShapeType="1"/>
            </p:cNvSpPr>
            <p:nvPr/>
          </p:nvSpPr>
          <p:spPr bwMode="auto">
            <a:xfrm flipV="1">
              <a:off x="1647" y="1607"/>
              <a:ext cx="256" cy="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4" name="Line 44"/>
            <p:cNvSpPr>
              <a:spLocks noChangeShapeType="1"/>
            </p:cNvSpPr>
            <p:nvPr/>
          </p:nvSpPr>
          <p:spPr bwMode="auto">
            <a:xfrm flipH="1" flipV="1">
              <a:off x="3724" y="1607"/>
              <a:ext cx="403" cy="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Text Box 45"/>
            <p:cNvSpPr txBox="1">
              <a:spLocks noChangeArrowheads="1"/>
            </p:cNvSpPr>
            <p:nvPr/>
          </p:nvSpPr>
          <p:spPr bwMode="auto">
            <a:xfrm>
              <a:off x="203" y="1084"/>
              <a:ext cx="587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Server</a:t>
              </a:r>
            </a:p>
          </p:txBody>
        </p:sp>
        <p:grpSp>
          <p:nvGrpSpPr>
            <p:cNvPr id="2076" name="Group 46"/>
            <p:cNvGrpSpPr>
              <a:grpSpLocks/>
            </p:cNvGrpSpPr>
            <p:nvPr/>
          </p:nvGrpSpPr>
          <p:grpSpPr bwMode="auto">
            <a:xfrm>
              <a:off x="619" y="416"/>
              <a:ext cx="3936" cy="688"/>
              <a:chOff x="619" y="266"/>
              <a:chExt cx="3936" cy="838"/>
            </a:xfrm>
          </p:grpSpPr>
          <p:graphicFrame>
            <p:nvGraphicFramePr>
              <p:cNvPr id="2050" name="Object 47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619" y="266"/>
              <a:ext cx="1010" cy="771"/>
            </p:xfrm>
            <a:graphic>
              <a:graphicData uri="http://schemas.openxmlformats.org/presentationml/2006/ole">
                <p:oleObj spid="_x0000_s2050" name="Microsoft ClipArt Gallery" r:id="rId8" imgW="3886200" imgH="2743200" progId="MS_ClipArt_Gallery">
                  <p:embed/>
                </p:oleObj>
              </a:graphicData>
            </a:graphic>
          </p:graphicFrame>
          <p:sp>
            <p:nvSpPr>
              <p:cNvPr id="2083" name="Line 48"/>
              <p:cNvSpPr>
                <a:spLocks noChangeShapeType="1"/>
              </p:cNvSpPr>
              <p:nvPr/>
            </p:nvSpPr>
            <p:spPr bwMode="auto">
              <a:xfrm>
                <a:off x="1632" y="882"/>
                <a:ext cx="286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2051" name="Object 49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545" y="280"/>
              <a:ext cx="1010" cy="770"/>
            </p:xfrm>
            <a:graphic>
              <a:graphicData uri="http://schemas.openxmlformats.org/presentationml/2006/ole">
                <p:oleObj spid="_x0000_s2051" name="Microsoft ClipArt Gallery" r:id="rId9" imgW="3886200" imgH="2743200" progId="MS_ClipArt_Gallery">
                  <p:embed/>
                </p:oleObj>
              </a:graphicData>
            </a:graphic>
          </p:graphicFrame>
        </p:grpSp>
        <p:sp>
          <p:nvSpPr>
            <p:cNvPr id="2077" name="Line 50"/>
            <p:cNvSpPr>
              <a:spLocks noChangeShapeType="1"/>
            </p:cNvSpPr>
            <p:nvPr/>
          </p:nvSpPr>
          <p:spPr bwMode="auto">
            <a:xfrm flipV="1">
              <a:off x="4339" y="1018"/>
              <a:ext cx="112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8" name="Text Box 51"/>
            <p:cNvSpPr txBox="1">
              <a:spLocks noChangeArrowheads="1"/>
            </p:cNvSpPr>
            <p:nvPr/>
          </p:nvSpPr>
          <p:spPr bwMode="auto">
            <a:xfrm>
              <a:off x="4554" y="987"/>
              <a:ext cx="924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Gateway to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the Internet</a:t>
              </a:r>
            </a:p>
          </p:txBody>
        </p:sp>
        <p:sp>
          <p:nvSpPr>
            <p:cNvPr id="2079" name="Rectangle 52"/>
            <p:cNvSpPr>
              <a:spLocks noChangeArrowheads="1"/>
            </p:cNvSpPr>
            <p:nvPr/>
          </p:nvSpPr>
          <p:spPr bwMode="auto">
            <a:xfrm>
              <a:off x="4124" y="1157"/>
              <a:ext cx="449" cy="271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Portal</a:t>
              </a:r>
            </a:p>
          </p:txBody>
        </p:sp>
        <p:sp>
          <p:nvSpPr>
            <p:cNvPr id="2080" name="Rectangle 53"/>
            <p:cNvSpPr>
              <a:spLocks noChangeArrowheads="1"/>
            </p:cNvSpPr>
            <p:nvPr/>
          </p:nvSpPr>
          <p:spPr bwMode="auto">
            <a:xfrm>
              <a:off x="1779" y="995"/>
              <a:ext cx="449" cy="271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Portal</a:t>
              </a:r>
            </a:p>
          </p:txBody>
        </p:sp>
        <p:sp>
          <p:nvSpPr>
            <p:cNvPr id="2081" name="Text Box 54"/>
            <p:cNvSpPr txBox="1">
              <a:spLocks noChangeArrowheads="1"/>
            </p:cNvSpPr>
            <p:nvPr/>
          </p:nvSpPr>
          <p:spPr bwMode="auto">
            <a:xfrm>
              <a:off x="318" y="3300"/>
              <a:ext cx="50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BSS A</a:t>
              </a:r>
            </a:p>
          </p:txBody>
        </p:sp>
        <p:sp>
          <p:nvSpPr>
            <p:cNvPr id="2082" name="Text Box 55"/>
            <p:cNvSpPr txBox="1">
              <a:spLocks noChangeArrowheads="1"/>
            </p:cNvSpPr>
            <p:nvPr/>
          </p:nvSpPr>
          <p:spPr bwMode="auto">
            <a:xfrm>
              <a:off x="3123" y="3335"/>
              <a:ext cx="50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BSS B</a:t>
              </a:r>
            </a:p>
          </p:txBody>
        </p:sp>
      </p:grpSp>
      <p:sp>
        <p:nvSpPr>
          <p:cNvPr id="2057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Infrastructure Network</a:t>
            </a:r>
          </a:p>
        </p:txBody>
      </p:sp>
      <p:sp>
        <p:nvSpPr>
          <p:cNvPr id="2059" name="Rectangle 57"/>
          <p:cNvSpPr>
            <a:spLocks noChangeArrowheads="1"/>
          </p:cNvSpPr>
          <p:nvPr/>
        </p:nvSpPr>
        <p:spPr bwMode="auto">
          <a:xfrm>
            <a:off x="1730375" y="6399213"/>
            <a:ext cx="8229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4175" indent="-384175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dirty="0">
                <a:latin typeface="+mn-lt"/>
              </a:rPr>
              <a:t>Permanent Access Points provide access to Internet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0" name="Group 2"/>
          <p:cNvGrpSpPr>
            <a:grpSpLocks/>
          </p:cNvGrpSpPr>
          <p:nvPr/>
        </p:nvGrpSpPr>
        <p:grpSpPr bwMode="auto">
          <a:xfrm>
            <a:off x="7616825" y="1651000"/>
            <a:ext cx="0" cy="373063"/>
            <a:chOff x="1701" y="3459"/>
            <a:chExt cx="0" cy="235"/>
          </a:xfrm>
        </p:grpSpPr>
        <p:sp>
          <p:nvSpPr>
            <p:cNvPr id="3117" name="Line 3"/>
            <p:cNvSpPr>
              <a:spLocks noChangeShapeType="1"/>
            </p:cNvSpPr>
            <p:nvPr/>
          </p:nvSpPr>
          <p:spPr bwMode="auto">
            <a:xfrm>
              <a:off x="1701" y="3459"/>
              <a:ext cx="0" cy="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8" name="Line 4"/>
            <p:cNvSpPr>
              <a:spLocks noChangeShapeType="1"/>
            </p:cNvSpPr>
            <p:nvPr/>
          </p:nvSpPr>
          <p:spPr bwMode="auto">
            <a:xfrm>
              <a:off x="1701" y="3545"/>
              <a:ext cx="0" cy="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1" name="Group 5"/>
          <p:cNvGrpSpPr>
            <a:grpSpLocks/>
          </p:cNvGrpSpPr>
          <p:nvPr/>
        </p:nvGrpSpPr>
        <p:grpSpPr bwMode="auto">
          <a:xfrm>
            <a:off x="2300288" y="1547813"/>
            <a:ext cx="0" cy="373062"/>
            <a:chOff x="1701" y="3459"/>
            <a:chExt cx="0" cy="235"/>
          </a:xfrm>
        </p:grpSpPr>
        <p:sp>
          <p:nvSpPr>
            <p:cNvPr id="3115" name="Line 6"/>
            <p:cNvSpPr>
              <a:spLocks noChangeShapeType="1"/>
            </p:cNvSpPr>
            <p:nvPr/>
          </p:nvSpPr>
          <p:spPr bwMode="auto">
            <a:xfrm>
              <a:off x="1701" y="3459"/>
              <a:ext cx="0" cy="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16" name="Line 7"/>
            <p:cNvSpPr>
              <a:spLocks noChangeShapeType="1"/>
            </p:cNvSpPr>
            <p:nvPr/>
          </p:nvSpPr>
          <p:spPr bwMode="auto">
            <a:xfrm>
              <a:off x="1701" y="3545"/>
              <a:ext cx="0" cy="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695325" y="2544763"/>
            <a:ext cx="27336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Arial" charset="0"/>
              </a:rPr>
              <a:t>A transmits data frame</a:t>
            </a: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69850" y="1600200"/>
            <a:ext cx="4937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Arial" charset="0"/>
              </a:rPr>
              <a:t>(a)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1450" y="3889375"/>
            <a:ext cx="8580438" cy="1654175"/>
            <a:chOff x="96" y="2948"/>
            <a:chExt cx="5405" cy="1042"/>
          </a:xfrm>
        </p:grpSpPr>
        <p:grpSp>
          <p:nvGrpSpPr>
            <p:cNvPr id="3097" name="Group 11"/>
            <p:cNvGrpSpPr>
              <a:grpSpLocks/>
            </p:cNvGrpSpPr>
            <p:nvPr/>
          </p:nvGrpSpPr>
          <p:grpSpPr bwMode="auto">
            <a:xfrm>
              <a:off x="3298" y="3056"/>
              <a:ext cx="1" cy="235"/>
              <a:chOff x="1701" y="3459"/>
              <a:chExt cx="0" cy="235"/>
            </a:xfrm>
          </p:grpSpPr>
          <p:sp>
            <p:nvSpPr>
              <p:cNvPr id="3113" name="Line 12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4" name="Line 13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98" name="Group 14"/>
            <p:cNvGrpSpPr>
              <a:grpSpLocks/>
            </p:cNvGrpSpPr>
            <p:nvPr/>
          </p:nvGrpSpPr>
          <p:grpSpPr bwMode="auto">
            <a:xfrm>
              <a:off x="1404" y="2948"/>
              <a:ext cx="0" cy="235"/>
              <a:chOff x="1701" y="3459"/>
              <a:chExt cx="0" cy="235"/>
            </a:xfrm>
          </p:grpSpPr>
          <p:sp>
            <p:nvSpPr>
              <p:cNvPr id="3111" name="Line 15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2" name="Line 16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3099" name="Group 17"/>
            <p:cNvGrpSpPr>
              <a:grpSpLocks/>
            </p:cNvGrpSpPr>
            <p:nvPr/>
          </p:nvGrpSpPr>
          <p:grpSpPr bwMode="auto">
            <a:xfrm>
              <a:off x="4755" y="2988"/>
              <a:ext cx="0" cy="235"/>
              <a:chOff x="1701" y="3459"/>
              <a:chExt cx="0" cy="235"/>
            </a:xfrm>
          </p:grpSpPr>
          <p:sp>
            <p:nvSpPr>
              <p:cNvPr id="3109" name="Line 18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10" name="Line 19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3077" name="Object 2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064" y="3033"/>
            <a:ext cx="400" cy="424"/>
          </p:xfrm>
          <a:graphic>
            <a:graphicData uri="http://schemas.openxmlformats.org/presentationml/2006/ole">
              <p:oleObj spid="_x0000_s3077" name="Microsoft ClipArt Gallery" r:id="rId4" imgW="3238200" imgH="3429000" progId="MS_ClipArt_Gallery">
                <p:embed/>
              </p:oleObj>
            </a:graphicData>
          </a:graphic>
        </p:graphicFrame>
        <p:graphicFrame>
          <p:nvGraphicFramePr>
            <p:cNvPr id="3078" name="Object 2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401" y="3065"/>
            <a:ext cx="400" cy="424"/>
          </p:xfrm>
          <a:graphic>
            <a:graphicData uri="http://schemas.openxmlformats.org/presentationml/2006/ole">
              <p:oleObj spid="_x0000_s3078" name="Microsoft ClipArt Gallery" r:id="rId5" imgW="3238200" imgH="3429000" progId="MS_ClipArt_Gallery">
                <p:embed/>
              </p:oleObj>
            </a:graphicData>
          </a:graphic>
        </p:graphicFrame>
        <p:graphicFrame>
          <p:nvGraphicFramePr>
            <p:cNvPr id="3079" name="Object 2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05" y="3211"/>
            <a:ext cx="971" cy="683"/>
          </p:xfrm>
          <a:graphic>
            <a:graphicData uri="http://schemas.openxmlformats.org/presentationml/2006/ole">
              <p:oleObj spid="_x0000_s3079" name="Microsoft ClipArt Gallery" r:id="rId6" imgW="3886200" imgH="2743200" progId="MS_ClipArt_Gallery">
                <p:embed/>
              </p:oleObj>
            </a:graphicData>
          </a:graphic>
        </p:graphicFrame>
        <p:sp>
          <p:nvSpPr>
            <p:cNvPr id="3100" name="Text Box 23"/>
            <p:cNvSpPr txBox="1">
              <a:spLocks noChangeArrowheads="1"/>
            </p:cNvSpPr>
            <p:nvPr/>
          </p:nvSpPr>
          <p:spPr bwMode="auto">
            <a:xfrm>
              <a:off x="1597" y="3091"/>
              <a:ext cx="9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Data Frame</a:t>
              </a:r>
            </a:p>
          </p:txBody>
        </p:sp>
        <p:sp>
          <p:nvSpPr>
            <p:cNvPr id="3101" name="Line 24"/>
            <p:cNvSpPr>
              <a:spLocks noChangeShapeType="1"/>
            </p:cNvSpPr>
            <p:nvPr/>
          </p:nvSpPr>
          <p:spPr bwMode="auto">
            <a:xfrm flipH="1" flipV="1">
              <a:off x="1578" y="2974"/>
              <a:ext cx="1376" cy="1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2" name="Line 25"/>
            <p:cNvSpPr>
              <a:spLocks noChangeShapeType="1"/>
            </p:cNvSpPr>
            <p:nvPr/>
          </p:nvSpPr>
          <p:spPr bwMode="auto">
            <a:xfrm flipV="1">
              <a:off x="3456" y="2975"/>
              <a:ext cx="1193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3" name="Text Box 26"/>
            <p:cNvSpPr txBox="1">
              <a:spLocks noChangeArrowheads="1"/>
            </p:cNvSpPr>
            <p:nvPr/>
          </p:nvSpPr>
          <p:spPr bwMode="auto">
            <a:xfrm>
              <a:off x="3487" y="3124"/>
              <a:ext cx="9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Data Frame</a:t>
              </a:r>
            </a:p>
          </p:txBody>
        </p:sp>
        <p:sp>
          <p:nvSpPr>
            <p:cNvPr id="3104" name="Text Box 27"/>
            <p:cNvSpPr txBox="1">
              <a:spLocks noChangeArrowheads="1"/>
            </p:cNvSpPr>
            <p:nvPr/>
          </p:nvSpPr>
          <p:spPr bwMode="auto">
            <a:xfrm>
              <a:off x="1139" y="351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</a:p>
          </p:txBody>
        </p:sp>
        <p:sp>
          <p:nvSpPr>
            <p:cNvPr id="3105" name="Text Box 28"/>
            <p:cNvSpPr txBox="1">
              <a:spLocks noChangeArrowheads="1"/>
            </p:cNvSpPr>
            <p:nvPr/>
          </p:nvSpPr>
          <p:spPr bwMode="auto">
            <a:xfrm>
              <a:off x="2679" y="3093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3106" name="Text Box 29"/>
            <p:cNvSpPr txBox="1">
              <a:spLocks noChangeArrowheads="1"/>
            </p:cNvSpPr>
            <p:nvPr/>
          </p:nvSpPr>
          <p:spPr bwMode="auto">
            <a:xfrm>
              <a:off x="4869" y="3115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3107" name="Text Box 30"/>
            <p:cNvSpPr txBox="1">
              <a:spLocks noChangeArrowheads="1"/>
            </p:cNvSpPr>
            <p:nvPr/>
          </p:nvSpPr>
          <p:spPr bwMode="auto">
            <a:xfrm>
              <a:off x="3742" y="3548"/>
              <a:ext cx="1759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 transmits data frame &amp; collides with A at B</a:t>
              </a:r>
            </a:p>
          </p:txBody>
        </p:sp>
        <p:sp>
          <p:nvSpPr>
            <p:cNvPr id="3108" name="Text Box 31"/>
            <p:cNvSpPr txBox="1">
              <a:spLocks noChangeArrowheads="1"/>
            </p:cNvSpPr>
            <p:nvPr/>
          </p:nvSpPr>
          <p:spPr bwMode="auto">
            <a:xfrm>
              <a:off x="96" y="3015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(b)</a:t>
              </a:r>
            </a:p>
          </p:txBody>
        </p:sp>
      </p:grpSp>
      <p:sp>
        <p:nvSpPr>
          <p:cNvPr id="444448" name="Text Box 32"/>
          <p:cNvSpPr txBox="1">
            <a:spLocks noChangeArrowheads="1"/>
          </p:cNvSpPr>
          <p:nvPr/>
        </p:nvSpPr>
        <p:spPr bwMode="auto">
          <a:xfrm>
            <a:off x="5827713" y="2684463"/>
            <a:ext cx="3135312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000">
                <a:latin typeface="Arial" charset="0"/>
              </a:rPr>
              <a:t>C senses medium, </a:t>
            </a:r>
          </a:p>
          <a:p>
            <a:pPr algn="ctr" eaLnBrk="0" hangingPunct="0"/>
            <a:r>
              <a:rPr lang="en-US" sz="2000">
                <a:latin typeface="Arial" charset="0"/>
              </a:rPr>
              <a:t>station A is hidden from C</a:t>
            </a:r>
          </a:p>
        </p:txBody>
      </p:sp>
      <p:sp>
        <p:nvSpPr>
          <p:cNvPr id="3086" name="Text Box 33"/>
          <p:cNvSpPr txBox="1">
            <a:spLocks noChangeArrowheads="1"/>
          </p:cNvSpPr>
          <p:nvPr/>
        </p:nvSpPr>
        <p:spPr bwMode="auto">
          <a:xfrm>
            <a:off x="2603500" y="1881188"/>
            <a:ext cx="15240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000">
                <a:latin typeface="Arial" charset="0"/>
              </a:rPr>
              <a:t>Data Frame</a:t>
            </a:r>
          </a:p>
        </p:txBody>
      </p:sp>
      <p:sp>
        <p:nvSpPr>
          <p:cNvPr id="3087" name="Line 34"/>
          <p:cNvSpPr>
            <a:spLocks noChangeShapeType="1"/>
          </p:cNvSpPr>
          <p:nvPr/>
        </p:nvSpPr>
        <p:spPr bwMode="auto">
          <a:xfrm flipH="1" flipV="1">
            <a:off x="2573338" y="1628775"/>
            <a:ext cx="1881187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grpSp>
        <p:nvGrpSpPr>
          <p:cNvPr id="3088" name="Group 35"/>
          <p:cNvGrpSpPr>
            <a:grpSpLocks/>
          </p:cNvGrpSpPr>
          <p:nvPr/>
        </p:nvGrpSpPr>
        <p:grpSpPr bwMode="auto">
          <a:xfrm>
            <a:off x="1484313" y="1644650"/>
            <a:ext cx="6224587" cy="1835150"/>
            <a:chOff x="929" y="1216"/>
            <a:chExt cx="3921" cy="1156"/>
          </a:xfrm>
        </p:grpSpPr>
        <p:grpSp>
          <p:nvGrpSpPr>
            <p:cNvPr id="3091" name="Group 36"/>
            <p:cNvGrpSpPr>
              <a:grpSpLocks/>
            </p:cNvGrpSpPr>
            <p:nvPr/>
          </p:nvGrpSpPr>
          <p:grpSpPr bwMode="auto">
            <a:xfrm>
              <a:off x="3304" y="1279"/>
              <a:ext cx="0" cy="235"/>
              <a:chOff x="1701" y="3459"/>
              <a:chExt cx="0" cy="235"/>
            </a:xfrm>
          </p:grpSpPr>
          <p:sp>
            <p:nvSpPr>
              <p:cNvPr id="3095" name="Line 37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6" name="Line 38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3074" name="Object 39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13" y="1250"/>
            <a:ext cx="400" cy="424"/>
          </p:xfrm>
          <a:graphic>
            <a:graphicData uri="http://schemas.openxmlformats.org/presentationml/2006/ole">
              <p:oleObj spid="_x0000_s3074" name="Microsoft ClipArt Gallery" r:id="rId7" imgW="3238200" imgH="3429000" progId="MS_ClipArt_Gallery">
                <p:embed/>
              </p:oleObj>
            </a:graphicData>
          </a:graphic>
        </p:graphicFrame>
        <p:graphicFrame>
          <p:nvGraphicFramePr>
            <p:cNvPr id="3075" name="Object 40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450" y="1282"/>
            <a:ext cx="400" cy="424"/>
          </p:xfrm>
          <a:graphic>
            <a:graphicData uri="http://schemas.openxmlformats.org/presentationml/2006/ole">
              <p:oleObj spid="_x0000_s3075" name="Microsoft ClipArt Gallery" r:id="rId8" imgW="3238200" imgH="3429000" progId="MS_ClipArt_Gallery">
                <p:embed/>
              </p:oleObj>
            </a:graphicData>
          </a:graphic>
        </p:graphicFrame>
        <p:graphicFrame>
          <p:nvGraphicFramePr>
            <p:cNvPr id="3076" name="Object 4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54" y="1428"/>
            <a:ext cx="971" cy="683"/>
          </p:xfrm>
          <a:graphic>
            <a:graphicData uri="http://schemas.openxmlformats.org/presentationml/2006/ole">
              <p:oleObj spid="_x0000_s3076" name="Microsoft ClipArt Gallery" r:id="rId9" imgW="3886200" imgH="2743200" progId="MS_ClipArt_Gallery">
                <p:embed/>
              </p:oleObj>
            </a:graphicData>
          </a:graphic>
        </p:graphicFrame>
        <p:sp>
          <p:nvSpPr>
            <p:cNvPr id="3092" name="Text Box 42"/>
            <p:cNvSpPr txBox="1">
              <a:spLocks noChangeArrowheads="1"/>
            </p:cNvSpPr>
            <p:nvPr/>
          </p:nvSpPr>
          <p:spPr bwMode="auto">
            <a:xfrm>
              <a:off x="2685" y="2122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3093" name="Text Box 43"/>
            <p:cNvSpPr txBox="1">
              <a:spLocks noChangeArrowheads="1"/>
            </p:cNvSpPr>
            <p:nvPr/>
          </p:nvSpPr>
          <p:spPr bwMode="auto">
            <a:xfrm>
              <a:off x="4269" y="1216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3094" name="Text Box 44"/>
            <p:cNvSpPr txBox="1">
              <a:spLocks noChangeArrowheads="1"/>
            </p:cNvSpPr>
            <p:nvPr/>
          </p:nvSpPr>
          <p:spPr bwMode="auto">
            <a:xfrm>
              <a:off x="929" y="1220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</a:p>
          </p:txBody>
        </p:sp>
      </p:grpSp>
      <p:sp>
        <p:nvSpPr>
          <p:cNvPr id="3089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Terminal Problem</a:t>
            </a:r>
          </a:p>
        </p:txBody>
      </p:sp>
      <p:sp>
        <p:nvSpPr>
          <p:cNvPr id="444462" name="Rectangle 46"/>
          <p:cNvSpPr>
            <a:spLocks noChangeArrowheads="1"/>
          </p:cNvSpPr>
          <p:nvPr/>
        </p:nvSpPr>
        <p:spPr bwMode="auto">
          <a:xfrm>
            <a:off x="476250" y="5943600"/>
            <a:ext cx="8229600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4175" indent="-384175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dirty="0">
                <a:latin typeface="+mn-lt"/>
              </a:rPr>
              <a:t>New MAC:  CSMA with </a:t>
            </a:r>
            <a:r>
              <a:rPr lang="en-US" i="1" dirty="0">
                <a:latin typeface="+mn-lt"/>
              </a:rPr>
              <a:t>Collision Avoidance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4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48" grpId="0" autoUpdateAnimBg="0"/>
      <p:bldP spid="4444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6525" y="1700213"/>
            <a:ext cx="7639050" cy="1206500"/>
            <a:chOff x="86" y="1071"/>
            <a:chExt cx="4812" cy="760"/>
          </a:xfrm>
        </p:grpSpPr>
        <p:grpSp>
          <p:nvGrpSpPr>
            <p:cNvPr id="4144" name="Group 3"/>
            <p:cNvGrpSpPr>
              <a:grpSpLocks/>
            </p:cNvGrpSpPr>
            <p:nvPr/>
          </p:nvGrpSpPr>
          <p:grpSpPr bwMode="auto">
            <a:xfrm>
              <a:off x="3372" y="1172"/>
              <a:ext cx="0" cy="187"/>
              <a:chOff x="1701" y="3459"/>
              <a:chExt cx="0" cy="235"/>
            </a:xfrm>
          </p:grpSpPr>
          <p:sp>
            <p:nvSpPr>
              <p:cNvPr id="4157" name="Line 4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8" name="Line 5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45" name="Group 6"/>
            <p:cNvGrpSpPr>
              <a:grpSpLocks/>
            </p:cNvGrpSpPr>
            <p:nvPr/>
          </p:nvGrpSpPr>
          <p:grpSpPr bwMode="auto">
            <a:xfrm>
              <a:off x="1500" y="1076"/>
              <a:ext cx="0" cy="187"/>
              <a:chOff x="1701" y="3459"/>
              <a:chExt cx="0" cy="235"/>
            </a:xfrm>
          </p:grpSpPr>
          <p:sp>
            <p:nvSpPr>
              <p:cNvPr id="4155" name="Line 7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6" name="Line 8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46" name="Group 9"/>
            <p:cNvGrpSpPr>
              <a:grpSpLocks/>
            </p:cNvGrpSpPr>
            <p:nvPr/>
          </p:nvGrpSpPr>
          <p:grpSpPr bwMode="auto">
            <a:xfrm>
              <a:off x="4843" y="1085"/>
              <a:ext cx="0" cy="187"/>
              <a:chOff x="1701" y="3459"/>
              <a:chExt cx="0" cy="235"/>
            </a:xfrm>
          </p:grpSpPr>
          <p:sp>
            <p:nvSpPr>
              <p:cNvPr id="4153" name="Line 10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54" name="Line 11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4104" name="Object 1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61" y="1145"/>
            <a:ext cx="400" cy="338"/>
          </p:xfrm>
          <a:graphic>
            <a:graphicData uri="http://schemas.openxmlformats.org/presentationml/2006/ole">
              <p:oleObj spid="_x0000_s4104" name="Microsoft ClipArt Gallery" r:id="rId4" imgW="3238200" imgH="3429000" progId="MS_ClipArt_Gallery">
                <p:embed/>
              </p:oleObj>
            </a:graphicData>
          </a:graphic>
        </p:graphicFrame>
        <p:graphicFrame>
          <p:nvGraphicFramePr>
            <p:cNvPr id="4105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498" y="1171"/>
            <a:ext cx="400" cy="337"/>
          </p:xfrm>
          <a:graphic>
            <a:graphicData uri="http://schemas.openxmlformats.org/presentationml/2006/ole">
              <p:oleObj spid="_x0000_s4105" name="Microsoft ClipArt Gallery" r:id="rId5" imgW="3238200" imgH="3429000" progId="MS_ClipArt_Gallery">
                <p:embed/>
              </p:oleObj>
            </a:graphicData>
          </a:graphic>
        </p:graphicFrame>
        <p:graphicFrame>
          <p:nvGraphicFramePr>
            <p:cNvPr id="4106" name="Object 1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502" y="1287"/>
            <a:ext cx="971" cy="544"/>
          </p:xfrm>
          <a:graphic>
            <a:graphicData uri="http://schemas.openxmlformats.org/presentationml/2006/ole">
              <p:oleObj spid="_x0000_s4106" name="Microsoft ClipArt Gallery" r:id="rId6" imgW="3886200" imgH="2743200" progId="MS_ClipArt_Gallery">
                <p:embed/>
              </p:oleObj>
            </a:graphicData>
          </a:graphic>
        </p:graphicFrame>
        <p:sp>
          <p:nvSpPr>
            <p:cNvPr id="4147" name="Text Box 15"/>
            <p:cNvSpPr txBox="1">
              <a:spLocks noChangeArrowheads="1"/>
            </p:cNvSpPr>
            <p:nvPr/>
          </p:nvSpPr>
          <p:spPr bwMode="auto">
            <a:xfrm>
              <a:off x="1667" y="1281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RTS</a:t>
              </a:r>
            </a:p>
          </p:txBody>
        </p:sp>
        <p:sp>
          <p:nvSpPr>
            <p:cNvPr id="4148" name="Line 16"/>
            <p:cNvSpPr>
              <a:spLocks noChangeShapeType="1"/>
            </p:cNvSpPr>
            <p:nvPr/>
          </p:nvSpPr>
          <p:spPr bwMode="auto">
            <a:xfrm>
              <a:off x="1722" y="1141"/>
              <a:ext cx="895" cy="1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49" name="Text Box 17"/>
            <p:cNvSpPr txBox="1">
              <a:spLocks noChangeArrowheads="1"/>
            </p:cNvSpPr>
            <p:nvPr/>
          </p:nvSpPr>
          <p:spPr bwMode="auto">
            <a:xfrm>
              <a:off x="612" y="1545"/>
              <a:ext cx="144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 requests to send</a:t>
              </a:r>
            </a:p>
          </p:txBody>
        </p:sp>
        <p:sp>
          <p:nvSpPr>
            <p:cNvPr id="4150" name="Text Box 18"/>
            <p:cNvSpPr txBox="1">
              <a:spLocks noChangeArrowheads="1"/>
            </p:cNvSpPr>
            <p:nvPr/>
          </p:nvSpPr>
          <p:spPr bwMode="auto">
            <a:xfrm>
              <a:off x="2791" y="1197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4151" name="Text Box 19"/>
            <p:cNvSpPr txBox="1">
              <a:spLocks noChangeArrowheads="1"/>
            </p:cNvSpPr>
            <p:nvPr/>
          </p:nvSpPr>
          <p:spPr bwMode="auto">
            <a:xfrm>
              <a:off x="4591" y="1542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4152" name="Text Box 20"/>
            <p:cNvSpPr txBox="1">
              <a:spLocks noChangeArrowheads="1"/>
            </p:cNvSpPr>
            <p:nvPr/>
          </p:nvSpPr>
          <p:spPr bwMode="auto">
            <a:xfrm>
              <a:off x="86" y="1071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(a)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57175" y="3459163"/>
            <a:ext cx="7469188" cy="1608137"/>
            <a:chOff x="162" y="2179"/>
            <a:chExt cx="4705" cy="1013"/>
          </a:xfrm>
        </p:grpSpPr>
        <p:grpSp>
          <p:nvGrpSpPr>
            <p:cNvPr id="4126" name="Group 22"/>
            <p:cNvGrpSpPr>
              <a:grpSpLocks/>
            </p:cNvGrpSpPr>
            <p:nvPr/>
          </p:nvGrpSpPr>
          <p:grpSpPr bwMode="auto">
            <a:xfrm>
              <a:off x="3383" y="2272"/>
              <a:ext cx="0" cy="187"/>
              <a:chOff x="1701" y="3459"/>
              <a:chExt cx="0" cy="235"/>
            </a:xfrm>
          </p:grpSpPr>
          <p:sp>
            <p:nvSpPr>
              <p:cNvPr id="4142" name="Line 23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3" name="Line 24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27" name="Group 25"/>
            <p:cNvGrpSpPr>
              <a:grpSpLocks/>
            </p:cNvGrpSpPr>
            <p:nvPr/>
          </p:nvGrpSpPr>
          <p:grpSpPr bwMode="auto">
            <a:xfrm>
              <a:off x="1454" y="2179"/>
              <a:ext cx="0" cy="187"/>
              <a:chOff x="1701" y="3459"/>
              <a:chExt cx="0" cy="235"/>
            </a:xfrm>
          </p:grpSpPr>
          <p:sp>
            <p:nvSpPr>
              <p:cNvPr id="4140" name="Line 26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41" name="Line 27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28" name="Group 28"/>
            <p:cNvGrpSpPr>
              <a:grpSpLocks/>
            </p:cNvGrpSpPr>
            <p:nvPr/>
          </p:nvGrpSpPr>
          <p:grpSpPr bwMode="auto">
            <a:xfrm>
              <a:off x="4805" y="2207"/>
              <a:ext cx="0" cy="187"/>
              <a:chOff x="1701" y="3459"/>
              <a:chExt cx="0" cy="235"/>
            </a:xfrm>
          </p:grpSpPr>
          <p:sp>
            <p:nvSpPr>
              <p:cNvPr id="4138" name="Line 29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39" name="Line 30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4101" name="Object 3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130" y="2250"/>
            <a:ext cx="400" cy="338"/>
          </p:xfrm>
          <a:graphic>
            <a:graphicData uri="http://schemas.openxmlformats.org/presentationml/2006/ole">
              <p:oleObj spid="_x0000_s4101" name="Microsoft ClipArt Gallery" r:id="rId7" imgW="3238200" imgH="3429000" progId="MS_ClipArt_Gallery">
                <p:embed/>
              </p:oleObj>
            </a:graphicData>
          </a:graphic>
        </p:graphicFrame>
        <p:graphicFrame>
          <p:nvGraphicFramePr>
            <p:cNvPr id="4102" name="Object 32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467" y="2275"/>
            <a:ext cx="400" cy="338"/>
          </p:xfrm>
          <a:graphic>
            <a:graphicData uri="http://schemas.openxmlformats.org/presentationml/2006/ole">
              <p:oleObj spid="_x0000_s4102" name="Microsoft ClipArt Gallery" r:id="rId8" imgW="3238200" imgH="3429000" progId="MS_ClipArt_Gallery">
                <p:embed/>
              </p:oleObj>
            </a:graphicData>
          </a:graphic>
        </p:graphicFrame>
        <p:graphicFrame>
          <p:nvGraphicFramePr>
            <p:cNvPr id="4103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71" y="2392"/>
            <a:ext cx="971" cy="544"/>
          </p:xfrm>
          <a:graphic>
            <a:graphicData uri="http://schemas.openxmlformats.org/presentationml/2006/ole">
              <p:oleObj spid="_x0000_s4103" name="Microsoft ClipArt Gallery" r:id="rId9" imgW="3886200" imgH="2743200" progId="MS_ClipArt_Gallery">
                <p:embed/>
              </p:oleObj>
            </a:graphicData>
          </a:graphic>
        </p:graphicFrame>
        <p:sp>
          <p:nvSpPr>
            <p:cNvPr id="4129" name="Text Box 34"/>
            <p:cNvSpPr txBox="1">
              <a:spLocks noChangeArrowheads="1"/>
            </p:cNvSpPr>
            <p:nvPr/>
          </p:nvSpPr>
          <p:spPr bwMode="auto">
            <a:xfrm>
              <a:off x="2036" y="2260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CTS</a:t>
              </a:r>
            </a:p>
          </p:txBody>
        </p:sp>
        <p:sp>
          <p:nvSpPr>
            <p:cNvPr id="4130" name="Line 35"/>
            <p:cNvSpPr>
              <a:spLocks noChangeShapeType="1"/>
            </p:cNvSpPr>
            <p:nvPr/>
          </p:nvSpPr>
          <p:spPr bwMode="auto">
            <a:xfrm flipH="1" flipV="1">
              <a:off x="1623" y="2203"/>
              <a:ext cx="1419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1" name="Line 36"/>
            <p:cNvSpPr>
              <a:spLocks noChangeShapeType="1"/>
            </p:cNvSpPr>
            <p:nvPr/>
          </p:nvSpPr>
          <p:spPr bwMode="auto">
            <a:xfrm flipV="1">
              <a:off x="3494" y="2260"/>
              <a:ext cx="1109" cy="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32" name="Text Box 37"/>
            <p:cNvSpPr txBox="1">
              <a:spLocks noChangeArrowheads="1"/>
            </p:cNvSpPr>
            <p:nvPr/>
          </p:nvSpPr>
          <p:spPr bwMode="auto">
            <a:xfrm>
              <a:off x="3791" y="2303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CTS</a:t>
              </a:r>
            </a:p>
          </p:txBody>
        </p:sp>
        <p:sp>
          <p:nvSpPr>
            <p:cNvPr id="4133" name="Text Box 38"/>
            <p:cNvSpPr txBox="1">
              <a:spLocks noChangeArrowheads="1"/>
            </p:cNvSpPr>
            <p:nvPr/>
          </p:nvSpPr>
          <p:spPr bwMode="auto">
            <a:xfrm>
              <a:off x="1205" y="2605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</a:p>
          </p:txBody>
        </p:sp>
        <p:sp>
          <p:nvSpPr>
            <p:cNvPr id="4134" name="Text Box 39"/>
            <p:cNvSpPr txBox="1">
              <a:spLocks noChangeArrowheads="1"/>
            </p:cNvSpPr>
            <p:nvPr/>
          </p:nvSpPr>
          <p:spPr bwMode="auto">
            <a:xfrm>
              <a:off x="2745" y="2273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4135" name="Text Box 40"/>
            <p:cNvSpPr txBox="1">
              <a:spLocks noChangeArrowheads="1"/>
            </p:cNvSpPr>
            <p:nvPr/>
          </p:nvSpPr>
          <p:spPr bwMode="auto">
            <a:xfrm>
              <a:off x="4581" y="2625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</a:p>
          </p:txBody>
        </p:sp>
        <p:sp>
          <p:nvSpPr>
            <p:cNvPr id="4136" name="Text Box 41"/>
            <p:cNvSpPr txBox="1">
              <a:spLocks noChangeArrowheads="1"/>
            </p:cNvSpPr>
            <p:nvPr/>
          </p:nvSpPr>
          <p:spPr bwMode="auto">
            <a:xfrm>
              <a:off x="1883" y="2942"/>
              <a:ext cx="198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 announces A ok to send</a:t>
              </a:r>
            </a:p>
          </p:txBody>
        </p:sp>
        <p:sp>
          <p:nvSpPr>
            <p:cNvPr id="4137" name="Text Box 42"/>
            <p:cNvSpPr txBox="1">
              <a:spLocks noChangeArrowheads="1"/>
            </p:cNvSpPr>
            <p:nvPr/>
          </p:nvSpPr>
          <p:spPr bwMode="auto">
            <a:xfrm>
              <a:off x="162" y="2211"/>
              <a:ext cx="31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(b)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82588" y="5329238"/>
            <a:ext cx="7851775" cy="1227137"/>
            <a:chOff x="241" y="3357"/>
            <a:chExt cx="4946" cy="773"/>
          </a:xfrm>
        </p:grpSpPr>
        <p:grpSp>
          <p:nvGrpSpPr>
            <p:cNvPr id="4111" name="Group 44"/>
            <p:cNvGrpSpPr>
              <a:grpSpLocks/>
            </p:cNvGrpSpPr>
            <p:nvPr/>
          </p:nvGrpSpPr>
          <p:grpSpPr bwMode="auto">
            <a:xfrm>
              <a:off x="3359" y="3435"/>
              <a:ext cx="0" cy="187"/>
              <a:chOff x="1701" y="3459"/>
              <a:chExt cx="0" cy="235"/>
            </a:xfrm>
          </p:grpSpPr>
          <p:sp>
            <p:nvSpPr>
              <p:cNvPr id="4124" name="Line 45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5" name="Line 46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12" name="Group 47"/>
            <p:cNvGrpSpPr>
              <a:grpSpLocks/>
            </p:cNvGrpSpPr>
            <p:nvPr/>
          </p:nvGrpSpPr>
          <p:grpSpPr bwMode="auto">
            <a:xfrm>
              <a:off x="1436" y="3380"/>
              <a:ext cx="0" cy="187"/>
              <a:chOff x="1701" y="3459"/>
              <a:chExt cx="0" cy="235"/>
            </a:xfrm>
          </p:grpSpPr>
          <p:sp>
            <p:nvSpPr>
              <p:cNvPr id="4122" name="Line 48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3" name="Line 49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113" name="Group 50"/>
            <p:cNvGrpSpPr>
              <a:grpSpLocks/>
            </p:cNvGrpSpPr>
            <p:nvPr/>
          </p:nvGrpSpPr>
          <p:grpSpPr bwMode="auto">
            <a:xfrm>
              <a:off x="4774" y="3357"/>
              <a:ext cx="0" cy="187"/>
              <a:chOff x="1701" y="3459"/>
              <a:chExt cx="0" cy="235"/>
            </a:xfrm>
          </p:grpSpPr>
          <p:sp>
            <p:nvSpPr>
              <p:cNvPr id="4120" name="Line 51"/>
              <p:cNvSpPr>
                <a:spLocks noChangeShapeType="1"/>
              </p:cNvSpPr>
              <p:nvPr/>
            </p:nvSpPr>
            <p:spPr bwMode="auto">
              <a:xfrm>
                <a:off x="1701" y="3459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21" name="Line 52"/>
              <p:cNvSpPr>
                <a:spLocks noChangeShapeType="1"/>
              </p:cNvSpPr>
              <p:nvPr/>
            </p:nvSpPr>
            <p:spPr bwMode="auto">
              <a:xfrm>
                <a:off x="1701" y="3545"/>
                <a:ext cx="0" cy="14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aphicFrame>
          <p:nvGraphicFramePr>
            <p:cNvPr id="4098" name="Object 5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099" y="3444"/>
            <a:ext cx="400" cy="338"/>
          </p:xfrm>
          <a:graphic>
            <a:graphicData uri="http://schemas.openxmlformats.org/presentationml/2006/ole">
              <p:oleObj spid="_x0000_s4098" name="Microsoft ClipArt Gallery" r:id="rId10" imgW="3238200" imgH="3429000" progId="MS_ClipArt_Gallery">
                <p:embed/>
              </p:oleObj>
            </a:graphicData>
          </a:graphic>
        </p:graphicFrame>
        <p:graphicFrame>
          <p:nvGraphicFramePr>
            <p:cNvPr id="4099" name="Object 54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4436" y="3470"/>
            <a:ext cx="400" cy="337"/>
          </p:xfrm>
          <a:graphic>
            <a:graphicData uri="http://schemas.openxmlformats.org/presentationml/2006/ole">
              <p:oleObj spid="_x0000_s4099" name="Microsoft ClipArt Gallery" r:id="rId11" imgW="3238200" imgH="3429000" progId="MS_ClipArt_Gallery">
                <p:embed/>
              </p:oleObj>
            </a:graphicData>
          </a:graphic>
        </p:graphicFrame>
        <p:graphicFrame>
          <p:nvGraphicFramePr>
            <p:cNvPr id="4100" name="Object 5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2440" y="3586"/>
            <a:ext cx="971" cy="544"/>
          </p:xfrm>
          <a:graphic>
            <a:graphicData uri="http://schemas.openxmlformats.org/presentationml/2006/ole">
              <p:oleObj spid="_x0000_s4100" name="Microsoft ClipArt Gallery" r:id="rId12" imgW="3886200" imgH="2743200" progId="MS_ClipArt_Gallery">
                <p:embed/>
              </p:oleObj>
            </a:graphicData>
          </a:graphic>
        </p:graphicFrame>
        <p:sp>
          <p:nvSpPr>
            <p:cNvPr id="4114" name="Line 56"/>
            <p:cNvSpPr>
              <a:spLocks noChangeShapeType="1"/>
            </p:cNvSpPr>
            <p:nvPr/>
          </p:nvSpPr>
          <p:spPr bwMode="auto">
            <a:xfrm>
              <a:off x="1560" y="3382"/>
              <a:ext cx="1037" cy="1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5" name="Text Box 57"/>
            <p:cNvSpPr txBox="1">
              <a:spLocks noChangeArrowheads="1"/>
            </p:cNvSpPr>
            <p:nvPr/>
          </p:nvSpPr>
          <p:spPr bwMode="auto">
            <a:xfrm>
              <a:off x="1563" y="3578"/>
              <a:ext cx="96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Data Frame</a:t>
              </a:r>
            </a:p>
          </p:txBody>
        </p:sp>
        <p:sp>
          <p:nvSpPr>
            <p:cNvPr id="4116" name="Text Box 58"/>
            <p:cNvSpPr txBox="1">
              <a:spLocks noChangeArrowheads="1"/>
            </p:cNvSpPr>
            <p:nvPr/>
          </p:nvSpPr>
          <p:spPr bwMode="auto">
            <a:xfrm>
              <a:off x="912" y="3856"/>
              <a:ext cx="69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 sends</a:t>
              </a:r>
            </a:p>
          </p:txBody>
        </p:sp>
        <p:sp>
          <p:nvSpPr>
            <p:cNvPr id="4117" name="Text Box 59"/>
            <p:cNvSpPr txBox="1">
              <a:spLocks noChangeArrowheads="1"/>
            </p:cNvSpPr>
            <p:nvPr/>
          </p:nvSpPr>
          <p:spPr bwMode="auto">
            <a:xfrm>
              <a:off x="2707" y="3484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</a:p>
          </p:txBody>
        </p:sp>
        <p:sp>
          <p:nvSpPr>
            <p:cNvPr id="4118" name="Text Box 60"/>
            <p:cNvSpPr txBox="1">
              <a:spLocks noChangeArrowheads="1"/>
            </p:cNvSpPr>
            <p:nvPr/>
          </p:nvSpPr>
          <p:spPr bwMode="auto">
            <a:xfrm>
              <a:off x="3951" y="3864"/>
              <a:ext cx="123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 remains quiet</a:t>
              </a:r>
            </a:p>
          </p:txBody>
        </p:sp>
        <p:sp>
          <p:nvSpPr>
            <p:cNvPr id="4119" name="Text Box 61"/>
            <p:cNvSpPr txBox="1">
              <a:spLocks noChangeArrowheads="1"/>
            </p:cNvSpPr>
            <p:nvPr/>
          </p:nvSpPr>
          <p:spPr bwMode="auto">
            <a:xfrm>
              <a:off x="241" y="3373"/>
              <a:ext cx="30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(c)</a:t>
              </a:r>
            </a:p>
          </p:txBody>
        </p:sp>
      </p:grpSp>
      <p:sp>
        <p:nvSpPr>
          <p:cNvPr id="4110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CSMA with Collision Avoidance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 Wireless LAN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Stimulated by availability of unlicensed spectrum</a:t>
            </a:r>
          </a:p>
          <a:p>
            <a:pPr lvl="1"/>
            <a:r>
              <a:rPr lang="en-US" smtClean="0"/>
              <a:t>U.S. Industrial, Scientific, Medical (ISM) bands</a:t>
            </a:r>
          </a:p>
          <a:p>
            <a:pPr lvl="1"/>
            <a:r>
              <a:rPr lang="en-US" smtClean="0"/>
              <a:t>902-928 MHz, 2.400-2.4835 GHz, 5.725-5.850 GHz</a:t>
            </a:r>
          </a:p>
          <a:p>
            <a:r>
              <a:rPr lang="en-US" smtClean="0"/>
              <a:t>Targeted wireless LANs @ 20 Mbps</a:t>
            </a:r>
          </a:p>
          <a:p>
            <a:r>
              <a:rPr lang="en-US" smtClean="0"/>
              <a:t>MAC for high speed wireless LAN</a:t>
            </a:r>
          </a:p>
          <a:p>
            <a:r>
              <a:rPr lang="en-US" smtClean="0"/>
              <a:t>Ad Hoc &amp; Infrastructure networks</a:t>
            </a:r>
          </a:p>
          <a:p>
            <a:r>
              <a:rPr lang="en-US" smtClean="0"/>
              <a:t>Variety of physical layers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802.11 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Basic Service Set (BSS)</a:t>
            </a:r>
          </a:p>
          <a:p>
            <a:pPr lvl="1"/>
            <a:r>
              <a:rPr lang="en-US" smtClean="0"/>
              <a:t>Group of stations that coordinate their access using a given instance of MAC</a:t>
            </a:r>
          </a:p>
          <a:p>
            <a:pPr lvl="1"/>
            <a:r>
              <a:rPr lang="en-US" smtClean="0"/>
              <a:t>Located in a Basic Service Area (BSA)</a:t>
            </a:r>
          </a:p>
          <a:p>
            <a:pPr lvl="1"/>
            <a:r>
              <a:rPr lang="en-US" smtClean="0"/>
              <a:t>Stations in BSS can communicate with each other</a:t>
            </a:r>
          </a:p>
          <a:p>
            <a:pPr lvl="1"/>
            <a:r>
              <a:rPr lang="en-US" smtClean="0"/>
              <a:t>Distinct collocated BSS’s can coexist</a:t>
            </a:r>
          </a:p>
          <a:p>
            <a:r>
              <a:rPr lang="en-US" smtClean="0"/>
              <a:t>Extended Service Set (ESS)</a:t>
            </a:r>
          </a:p>
          <a:p>
            <a:pPr lvl="1"/>
            <a:r>
              <a:rPr lang="en-US" smtClean="0"/>
              <a:t>Multiple BSSs interconnected by Distribution System (DS)</a:t>
            </a:r>
          </a:p>
          <a:p>
            <a:pPr lvl="1"/>
            <a:r>
              <a:rPr lang="en-US" smtClean="0"/>
              <a:t>Each BSS is like a cell and stations in BSS communicate with an Access Point (AP)</a:t>
            </a:r>
          </a:p>
          <a:p>
            <a:pPr lvl="1"/>
            <a:r>
              <a:rPr lang="en-US" smtClean="0"/>
              <a:t>Portals attached to DS provide access to Internet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8" name="Group 2"/>
          <p:cNvGrpSpPr>
            <a:grpSpLocks/>
          </p:cNvGrpSpPr>
          <p:nvPr/>
        </p:nvGrpSpPr>
        <p:grpSpPr bwMode="auto">
          <a:xfrm>
            <a:off x="373063" y="1298575"/>
            <a:ext cx="8389937" cy="5006975"/>
            <a:chOff x="193" y="416"/>
            <a:chExt cx="5285" cy="3154"/>
          </a:xfrm>
        </p:grpSpPr>
        <p:grpSp>
          <p:nvGrpSpPr>
            <p:cNvPr id="5134" name="Group 3"/>
            <p:cNvGrpSpPr>
              <a:grpSpLocks/>
            </p:cNvGrpSpPr>
            <p:nvPr/>
          </p:nvGrpSpPr>
          <p:grpSpPr bwMode="auto">
            <a:xfrm>
              <a:off x="193" y="1709"/>
              <a:ext cx="5209" cy="1838"/>
              <a:chOff x="193" y="1683"/>
              <a:chExt cx="5209" cy="2258"/>
            </a:xfrm>
          </p:grpSpPr>
          <p:sp>
            <p:nvSpPr>
              <p:cNvPr id="5180" name="Rectangle 4"/>
              <p:cNvSpPr>
                <a:spLocks noChangeArrowheads="1"/>
              </p:cNvSpPr>
              <p:nvPr/>
            </p:nvSpPr>
            <p:spPr bwMode="auto">
              <a:xfrm>
                <a:off x="3009" y="1695"/>
                <a:ext cx="2393" cy="2246"/>
              </a:xfrm>
              <a:prstGeom prst="rect">
                <a:avLst/>
              </a:prstGeom>
              <a:solidFill>
                <a:schemeClr val="accent1">
                  <a:lumMod val="85000"/>
                </a:schemeClr>
              </a:solidFill>
              <a:ln w="12700" cap="rnd">
                <a:noFill/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81" name="Rectangle 5"/>
              <p:cNvSpPr>
                <a:spLocks noChangeArrowheads="1"/>
              </p:cNvSpPr>
              <p:nvPr/>
            </p:nvSpPr>
            <p:spPr bwMode="auto">
              <a:xfrm>
                <a:off x="193" y="1683"/>
                <a:ext cx="2393" cy="2246"/>
              </a:xfrm>
              <a:prstGeom prst="rect">
                <a:avLst/>
              </a:prstGeom>
              <a:solidFill>
                <a:schemeClr val="accent1">
                  <a:lumMod val="85000"/>
                </a:schemeClr>
              </a:solidFill>
              <a:ln w="12700" cap="rnd">
                <a:noFill/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5135" name="Group 6"/>
            <p:cNvGrpSpPr>
              <a:grpSpLocks/>
            </p:cNvGrpSpPr>
            <p:nvPr/>
          </p:nvGrpSpPr>
          <p:grpSpPr bwMode="auto">
            <a:xfrm>
              <a:off x="1833" y="2502"/>
              <a:ext cx="416" cy="926"/>
              <a:chOff x="1887" y="1660"/>
              <a:chExt cx="400" cy="821"/>
            </a:xfrm>
          </p:grpSpPr>
          <p:grpSp>
            <p:nvGrpSpPr>
              <p:cNvPr id="5175" name="Group 7"/>
              <p:cNvGrpSpPr>
                <a:grpSpLocks/>
              </p:cNvGrpSpPr>
              <p:nvPr/>
            </p:nvGrpSpPr>
            <p:grpSpPr bwMode="auto">
              <a:xfrm>
                <a:off x="2233" y="1660"/>
                <a:ext cx="0" cy="235"/>
                <a:chOff x="1701" y="3459"/>
                <a:chExt cx="0" cy="235"/>
              </a:xfrm>
            </p:grpSpPr>
            <p:sp>
              <p:nvSpPr>
                <p:cNvPr id="5177" name="Line 8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8" name="Line 9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5127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887" y="1768"/>
              <a:ext cx="400" cy="424"/>
            </p:xfrm>
            <a:graphic>
              <a:graphicData uri="http://schemas.openxmlformats.org/presentationml/2006/ole">
                <p:oleObj spid="_x0000_s5127" name="Microsoft ClipArt Gallery" r:id="rId4" imgW="3238200" imgH="3429000" progId="MS_ClipArt_Gallery">
                  <p:embed/>
                </p:oleObj>
              </a:graphicData>
            </a:graphic>
          </p:graphicFrame>
          <p:sp>
            <p:nvSpPr>
              <p:cNvPr id="5176" name="Text Box 11"/>
              <p:cNvSpPr txBox="1">
                <a:spLocks noChangeArrowheads="1"/>
              </p:cNvSpPr>
              <p:nvPr/>
            </p:nvSpPr>
            <p:spPr bwMode="auto">
              <a:xfrm>
                <a:off x="1923" y="2259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A2</a:t>
                </a:r>
              </a:p>
            </p:txBody>
          </p:sp>
        </p:grpSp>
        <p:grpSp>
          <p:nvGrpSpPr>
            <p:cNvPr id="5136" name="Group 12"/>
            <p:cNvGrpSpPr>
              <a:grpSpLocks/>
            </p:cNvGrpSpPr>
            <p:nvPr/>
          </p:nvGrpSpPr>
          <p:grpSpPr bwMode="auto">
            <a:xfrm>
              <a:off x="4551" y="2475"/>
              <a:ext cx="415" cy="909"/>
              <a:chOff x="2936" y="1707"/>
              <a:chExt cx="400" cy="806"/>
            </a:xfrm>
          </p:grpSpPr>
          <p:grpSp>
            <p:nvGrpSpPr>
              <p:cNvPr id="5171" name="Group 13"/>
              <p:cNvGrpSpPr>
                <a:grpSpLocks/>
              </p:cNvGrpSpPr>
              <p:nvPr/>
            </p:nvGrpSpPr>
            <p:grpSpPr bwMode="auto">
              <a:xfrm>
                <a:off x="3273" y="1707"/>
                <a:ext cx="0" cy="235"/>
                <a:chOff x="1701" y="3459"/>
                <a:chExt cx="0" cy="235"/>
              </a:xfrm>
            </p:grpSpPr>
            <p:sp>
              <p:nvSpPr>
                <p:cNvPr id="5173" name="Line 14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4" name="Line 15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5126" name="Object 16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2936" y="1807"/>
              <a:ext cx="400" cy="424"/>
            </p:xfrm>
            <a:graphic>
              <a:graphicData uri="http://schemas.openxmlformats.org/presentationml/2006/ole">
                <p:oleObj spid="_x0000_s5126" name="Microsoft ClipArt Gallery" r:id="rId5" imgW="3238200" imgH="3429000" progId="MS_ClipArt_Gallery">
                  <p:embed/>
                </p:oleObj>
              </a:graphicData>
            </a:graphic>
          </p:graphicFrame>
          <p:sp>
            <p:nvSpPr>
              <p:cNvPr id="5172" name="Text Box 17"/>
              <p:cNvSpPr txBox="1">
                <a:spLocks noChangeArrowheads="1"/>
              </p:cNvSpPr>
              <p:nvPr/>
            </p:nvSpPr>
            <p:spPr bwMode="auto">
              <a:xfrm>
                <a:off x="3016" y="2291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B2</a:t>
                </a:r>
              </a:p>
            </p:txBody>
          </p:sp>
        </p:grpSp>
        <p:grpSp>
          <p:nvGrpSpPr>
            <p:cNvPr id="5137" name="Group 18"/>
            <p:cNvGrpSpPr>
              <a:grpSpLocks/>
            </p:cNvGrpSpPr>
            <p:nvPr/>
          </p:nvGrpSpPr>
          <p:grpSpPr bwMode="auto">
            <a:xfrm>
              <a:off x="3348" y="2754"/>
              <a:ext cx="639" cy="548"/>
              <a:chOff x="3592" y="485"/>
              <a:chExt cx="615" cy="486"/>
            </a:xfrm>
          </p:grpSpPr>
          <p:grpSp>
            <p:nvGrpSpPr>
              <p:cNvPr id="5167" name="Group 19"/>
              <p:cNvGrpSpPr>
                <a:grpSpLocks/>
              </p:cNvGrpSpPr>
              <p:nvPr/>
            </p:nvGrpSpPr>
            <p:grpSpPr bwMode="auto">
              <a:xfrm>
                <a:off x="4141" y="485"/>
                <a:ext cx="0" cy="235"/>
                <a:chOff x="1701" y="3459"/>
                <a:chExt cx="0" cy="235"/>
              </a:xfrm>
            </p:grpSpPr>
            <p:sp>
              <p:nvSpPr>
                <p:cNvPr id="5169" name="Line 20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70" name="Line 21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5125" name="Object 2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807" y="547"/>
              <a:ext cx="400" cy="424"/>
            </p:xfrm>
            <a:graphic>
              <a:graphicData uri="http://schemas.openxmlformats.org/presentationml/2006/ole">
                <p:oleObj spid="_x0000_s5125" name="Microsoft ClipArt Gallery" r:id="rId6" imgW="3238200" imgH="3429000" progId="MS_ClipArt_Gallery">
                  <p:embed/>
                </p:oleObj>
              </a:graphicData>
            </a:graphic>
          </p:graphicFrame>
          <p:sp>
            <p:nvSpPr>
              <p:cNvPr id="5168" name="Text Box 23"/>
              <p:cNvSpPr txBox="1">
                <a:spLocks noChangeArrowheads="1"/>
              </p:cNvSpPr>
              <p:nvPr/>
            </p:nvSpPr>
            <p:spPr bwMode="auto">
              <a:xfrm>
                <a:off x="3592" y="495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B1</a:t>
                </a:r>
              </a:p>
            </p:txBody>
          </p:sp>
        </p:grpSp>
        <p:grpSp>
          <p:nvGrpSpPr>
            <p:cNvPr id="5138" name="Group 24"/>
            <p:cNvGrpSpPr>
              <a:grpSpLocks/>
            </p:cNvGrpSpPr>
            <p:nvPr/>
          </p:nvGrpSpPr>
          <p:grpSpPr bwMode="auto">
            <a:xfrm>
              <a:off x="613" y="2492"/>
              <a:ext cx="647" cy="583"/>
              <a:chOff x="1504" y="437"/>
              <a:chExt cx="622" cy="517"/>
            </a:xfrm>
          </p:grpSpPr>
          <p:grpSp>
            <p:nvGrpSpPr>
              <p:cNvPr id="5163" name="Group 25"/>
              <p:cNvGrpSpPr>
                <a:grpSpLocks/>
              </p:cNvGrpSpPr>
              <p:nvPr/>
            </p:nvGrpSpPr>
            <p:grpSpPr bwMode="auto">
              <a:xfrm>
                <a:off x="2047" y="437"/>
                <a:ext cx="0" cy="235"/>
                <a:chOff x="1701" y="3459"/>
                <a:chExt cx="0" cy="235"/>
              </a:xfrm>
            </p:grpSpPr>
            <p:sp>
              <p:nvSpPr>
                <p:cNvPr id="5165" name="Line 26"/>
                <p:cNvSpPr>
                  <a:spLocks noChangeShapeType="1"/>
                </p:cNvSpPr>
                <p:nvPr/>
              </p:nvSpPr>
              <p:spPr bwMode="auto">
                <a:xfrm>
                  <a:off x="1701" y="3459"/>
                  <a:ext cx="0" cy="7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66" name="Line 27"/>
                <p:cNvSpPr>
                  <a:spLocks noChangeShapeType="1"/>
                </p:cNvSpPr>
                <p:nvPr/>
              </p:nvSpPr>
              <p:spPr bwMode="auto">
                <a:xfrm>
                  <a:off x="1701" y="3545"/>
                  <a:ext cx="0" cy="14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aphicFrame>
            <p:nvGraphicFramePr>
              <p:cNvPr id="5124" name="Object 28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726" y="530"/>
              <a:ext cx="400" cy="424"/>
            </p:xfrm>
            <a:graphic>
              <a:graphicData uri="http://schemas.openxmlformats.org/presentationml/2006/ole">
                <p:oleObj spid="_x0000_s5124" name="Microsoft ClipArt Gallery" r:id="rId7" imgW="3238200" imgH="3429000" progId="MS_ClipArt_Gallery">
                  <p:embed/>
                </p:oleObj>
              </a:graphicData>
            </a:graphic>
          </p:graphicFrame>
          <p:sp>
            <p:nvSpPr>
              <p:cNvPr id="5164" name="Text Box 29"/>
              <p:cNvSpPr txBox="1">
                <a:spLocks noChangeArrowheads="1"/>
              </p:cNvSpPr>
              <p:nvPr/>
            </p:nvSpPr>
            <p:spPr bwMode="auto">
              <a:xfrm>
                <a:off x="1504" y="514"/>
                <a:ext cx="300" cy="22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000">
                    <a:latin typeface="Arial" charset="0"/>
                  </a:rPr>
                  <a:t>A1</a:t>
                </a:r>
              </a:p>
            </p:txBody>
          </p:sp>
        </p:grpSp>
        <p:sp>
          <p:nvSpPr>
            <p:cNvPr id="5139" name="Rectangle 30"/>
            <p:cNvSpPr>
              <a:spLocks noChangeArrowheads="1"/>
            </p:cNvSpPr>
            <p:nvPr/>
          </p:nvSpPr>
          <p:spPr bwMode="auto">
            <a:xfrm>
              <a:off x="1412" y="2060"/>
              <a:ext cx="448" cy="295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AP1</a:t>
              </a:r>
            </a:p>
          </p:txBody>
        </p:sp>
        <p:sp>
          <p:nvSpPr>
            <p:cNvPr id="5140" name="Line 31"/>
            <p:cNvSpPr>
              <a:spLocks noChangeShapeType="1"/>
            </p:cNvSpPr>
            <p:nvPr/>
          </p:nvSpPr>
          <p:spPr bwMode="auto">
            <a:xfrm flipH="1">
              <a:off x="1581" y="2355"/>
              <a:ext cx="0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1" name="Line 32"/>
            <p:cNvSpPr>
              <a:spLocks noChangeShapeType="1"/>
            </p:cNvSpPr>
            <p:nvPr/>
          </p:nvSpPr>
          <p:spPr bwMode="auto">
            <a:xfrm>
              <a:off x="1581" y="2594"/>
              <a:ext cx="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42" name="Group 33"/>
            <p:cNvGrpSpPr>
              <a:grpSpLocks/>
            </p:cNvGrpSpPr>
            <p:nvPr/>
          </p:nvGrpSpPr>
          <p:grpSpPr bwMode="auto">
            <a:xfrm>
              <a:off x="1706" y="2409"/>
              <a:ext cx="0" cy="193"/>
              <a:chOff x="2654" y="775"/>
              <a:chExt cx="0" cy="171"/>
            </a:xfrm>
          </p:grpSpPr>
          <p:sp>
            <p:nvSpPr>
              <p:cNvPr id="5161" name="Line 34"/>
              <p:cNvSpPr>
                <a:spLocks noChangeShapeType="1"/>
              </p:cNvSpPr>
              <p:nvPr/>
            </p:nvSpPr>
            <p:spPr bwMode="auto">
              <a:xfrm>
                <a:off x="2654" y="775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2" name="Line 35"/>
              <p:cNvSpPr>
                <a:spLocks noChangeShapeType="1"/>
              </p:cNvSpPr>
              <p:nvPr/>
            </p:nvSpPr>
            <p:spPr bwMode="auto">
              <a:xfrm>
                <a:off x="2654" y="86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43" name="Rectangle 36"/>
            <p:cNvSpPr>
              <a:spLocks noChangeArrowheads="1"/>
            </p:cNvSpPr>
            <p:nvPr/>
          </p:nvSpPr>
          <p:spPr bwMode="auto">
            <a:xfrm>
              <a:off x="3925" y="2305"/>
              <a:ext cx="448" cy="295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AP2</a:t>
              </a:r>
            </a:p>
          </p:txBody>
        </p:sp>
        <p:sp>
          <p:nvSpPr>
            <p:cNvPr id="5144" name="Line 37"/>
            <p:cNvSpPr>
              <a:spLocks noChangeShapeType="1"/>
            </p:cNvSpPr>
            <p:nvPr/>
          </p:nvSpPr>
          <p:spPr bwMode="auto">
            <a:xfrm flipH="1">
              <a:off x="4094" y="2600"/>
              <a:ext cx="0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5" name="Line 38"/>
            <p:cNvSpPr>
              <a:spLocks noChangeShapeType="1"/>
            </p:cNvSpPr>
            <p:nvPr/>
          </p:nvSpPr>
          <p:spPr bwMode="auto">
            <a:xfrm>
              <a:off x="4094" y="2491"/>
              <a:ext cx="1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46" name="Group 39"/>
            <p:cNvGrpSpPr>
              <a:grpSpLocks/>
            </p:cNvGrpSpPr>
            <p:nvPr/>
          </p:nvGrpSpPr>
          <p:grpSpPr bwMode="auto">
            <a:xfrm>
              <a:off x="4219" y="2306"/>
              <a:ext cx="0" cy="193"/>
              <a:chOff x="2654" y="775"/>
              <a:chExt cx="0" cy="171"/>
            </a:xfrm>
          </p:grpSpPr>
          <p:sp>
            <p:nvSpPr>
              <p:cNvPr id="5159" name="Line 40"/>
              <p:cNvSpPr>
                <a:spLocks noChangeShapeType="1"/>
              </p:cNvSpPr>
              <p:nvPr/>
            </p:nvSpPr>
            <p:spPr bwMode="auto">
              <a:xfrm>
                <a:off x="2654" y="775"/>
                <a:ext cx="0" cy="7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60" name="Line 41"/>
              <p:cNvSpPr>
                <a:spLocks noChangeShapeType="1"/>
              </p:cNvSpPr>
              <p:nvPr/>
            </p:nvSpPr>
            <p:spPr bwMode="auto">
              <a:xfrm>
                <a:off x="2654" y="861"/>
                <a:ext cx="0" cy="8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147" name="Oval 42"/>
            <p:cNvSpPr>
              <a:spLocks noChangeArrowheads="1"/>
            </p:cNvSpPr>
            <p:nvPr/>
          </p:nvSpPr>
          <p:spPr bwMode="auto">
            <a:xfrm>
              <a:off x="988" y="1079"/>
              <a:ext cx="3566" cy="57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Distribution System</a:t>
              </a:r>
            </a:p>
          </p:txBody>
        </p:sp>
        <p:sp>
          <p:nvSpPr>
            <p:cNvPr id="5148" name="Line 43"/>
            <p:cNvSpPr>
              <a:spLocks noChangeShapeType="1"/>
            </p:cNvSpPr>
            <p:nvPr/>
          </p:nvSpPr>
          <p:spPr bwMode="auto">
            <a:xfrm flipV="1">
              <a:off x="1647" y="1607"/>
              <a:ext cx="256" cy="4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49" name="Line 44"/>
            <p:cNvSpPr>
              <a:spLocks noChangeShapeType="1"/>
            </p:cNvSpPr>
            <p:nvPr/>
          </p:nvSpPr>
          <p:spPr bwMode="auto">
            <a:xfrm flipH="1" flipV="1">
              <a:off x="3724" y="1607"/>
              <a:ext cx="403" cy="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0" name="Text Box 45"/>
            <p:cNvSpPr txBox="1">
              <a:spLocks noChangeArrowheads="1"/>
            </p:cNvSpPr>
            <p:nvPr/>
          </p:nvSpPr>
          <p:spPr bwMode="auto">
            <a:xfrm>
              <a:off x="203" y="1084"/>
              <a:ext cx="587" cy="24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Server</a:t>
              </a:r>
            </a:p>
          </p:txBody>
        </p:sp>
        <p:grpSp>
          <p:nvGrpSpPr>
            <p:cNvPr id="5151" name="Group 46"/>
            <p:cNvGrpSpPr>
              <a:grpSpLocks/>
            </p:cNvGrpSpPr>
            <p:nvPr/>
          </p:nvGrpSpPr>
          <p:grpSpPr bwMode="auto">
            <a:xfrm>
              <a:off x="619" y="416"/>
              <a:ext cx="3936" cy="688"/>
              <a:chOff x="619" y="266"/>
              <a:chExt cx="3936" cy="838"/>
            </a:xfrm>
          </p:grpSpPr>
          <p:graphicFrame>
            <p:nvGraphicFramePr>
              <p:cNvPr id="5122" name="Object 47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619" y="266"/>
              <a:ext cx="1010" cy="771"/>
            </p:xfrm>
            <a:graphic>
              <a:graphicData uri="http://schemas.openxmlformats.org/presentationml/2006/ole">
                <p:oleObj spid="_x0000_s5122" name="Microsoft ClipArt Gallery" r:id="rId8" imgW="3886200" imgH="2743200" progId="MS_ClipArt_Gallery">
                  <p:embed/>
                </p:oleObj>
              </a:graphicData>
            </a:graphic>
          </p:graphicFrame>
          <p:sp>
            <p:nvSpPr>
              <p:cNvPr id="5158" name="Line 48"/>
              <p:cNvSpPr>
                <a:spLocks noChangeShapeType="1"/>
              </p:cNvSpPr>
              <p:nvPr/>
            </p:nvSpPr>
            <p:spPr bwMode="auto">
              <a:xfrm>
                <a:off x="1632" y="882"/>
                <a:ext cx="286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graphicFrame>
            <p:nvGraphicFramePr>
              <p:cNvPr id="5123" name="Object 49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3545" y="280"/>
              <a:ext cx="1010" cy="770"/>
            </p:xfrm>
            <a:graphic>
              <a:graphicData uri="http://schemas.openxmlformats.org/presentationml/2006/ole">
                <p:oleObj spid="_x0000_s5123" name="Microsoft ClipArt Gallery" r:id="rId9" imgW="3886200" imgH="2743200" progId="MS_ClipArt_Gallery">
                  <p:embed/>
                </p:oleObj>
              </a:graphicData>
            </a:graphic>
          </p:graphicFrame>
        </p:grpSp>
        <p:sp>
          <p:nvSpPr>
            <p:cNvPr id="5152" name="Line 50"/>
            <p:cNvSpPr>
              <a:spLocks noChangeShapeType="1"/>
            </p:cNvSpPr>
            <p:nvPr/>
          </p:nvSpPr>
          <p:spPr bwMode="auto">
            <a:xfrm flipV="1">
              <a:off x="4339" y="1018"/>
              <a:ext cx="112" cy="2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3" name="Text Box 51"/>
            <p:cNvSpPr txBox="1">
              <a:spLocks noChangeArrowheads="1"/>
            </p:cNvSpPr>
            <p:nvPr/>
          </p:nvSpPr>
          <p:spPr bwMode="auto">
            <a:xfrm>
              <a:off x="4554" y="987"/>
              <a:ext cx="924" cy="4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Gateway to</a:t>
              </a:r>
            </a:p>
            <a:p>
              <a:pPr algn="ctr" eaLnBrk="0" hangingPunct="0"/>
              <a:r>
                <a:rPr lang="en-US" sz="2000">
                  <a:latin typeface="Arial" charset="0"/>
                </a:rPr>
                <a:t>the Internet</a:t>
              </a:r>
            </a:p>
          </p:txBody>
        </p:sp>
        <p:sp>
          <p:nvSpPr>
            <p:cNvPr id="5154" name="Rectangle 52"/>
            <p:cNvSpPr>
              <a:spLocks noChangeArrowheads="1"/>
            </p:cNvSpPr>
            <p:nvPr/>
          </p:nvSpPr>
          <p:spPr bwMode="auto">
            <a:xfrm>
              <a:off x="4124" y="1157"/>
              <a:ext cx="449" cy="271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Portal</a:t>
              </a:r>
            </a:p>
          </p:txBody>
        </p:sp>
        <p:sp>
          <p:nvSpPr>
            <p:cNvPr id="5155" name="Rectangle 53"/>
            <p:cNvSpPr>
              <a:spLocks noChangeArrowheads="1"/>
            </p:cNvSpPr>
            <p:nvPr/>
          </p:nvSpPr>
          <p:spPr bwMode="auto">
            <a:xfrm>
              <a:off x="1779" y="995"/>
              <a:ext cx="449" cy="271"/>
            </a:xfrm>
            <a:prstGeom prst="rect">
              <a:avLst/>
            </a:prstGeom>
            <a:solidFill>
              <a:srgbClr val="B1CCCB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Portal</a:t>
              </a:r>
            </a:p>
          </p:txBody>
        </p:sp>
        <p:sp>
          <p:nvSpPr>
            <p:cNvPr id="5156" name="Text Box 54"/>
            <p:cNvSpPr txBox="1">
              <a:spLocks noChangeArrowheads="1"/>
            </p:cNvSpPr>
            <p:nvPr/>
          </p:nvSpPr>
          <p:spPr bwMode="auto">
            <a:xfrm>
              <a:off x="318" y="3358"/>
              <a:ext cx="50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BSS A</a:t>
              </a:r>
            </a:p>
          </p:txBody>
        </p:sp>
        <p:sp>
          <p:nvSpPr>
            <p:cNvPr id="5157" name="Text Box 55"/>
            <p:cNvSpPr txBox="1">
              <a:spLocks noChangeArrowheads="1"/>
            </p:cNvSpPr>
            <p:nvPr/>
          </p:nvSpPr>
          <p:spPr bwMode="auto">
            <a:xfrm>
              <a:off x="3112" y="3354"/>
              <a:ext cx="50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b="1">
                  <a:latin typeface="Arial" charset="0"/>
                </a:rPr>
                <a:t>BSS B</a:t>
              </a:r>
            </a:p>
          </p:txBody>
        </p:sp>
      </p:grpSp>
      <p:sp>
        <p:nvSpPr>
          <p:cNvPr id="5129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Infrastructure Network</a:t>
            </a:r>
          </a:p>
        </p:txBody>
      </p:sp>
      <p:sp>
        <p:nvSpPr>
          <p:cNvPr id="450617" name="Line 57"/>
          <p:cNvSpPr>
            <a:spLocks noChangeShapeType="1"/>
          </p:cNvSpPr>
          <p:nvPr/>
        </p:nvSpPr>
        <p:spPr bwMode="auto">
          <a:xfrm>
            <a:off x="2095500" y="5124450"/>
            <a:ext cx="1009650" cy="3810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50618" name="Freeform 58"/>
          <p:cNvSpPr>
            <a:spLocks/>
          </p:cNvSpPr>
          <p:nvPr/>
        </p:nvSpPr>
        <p:spPr bwMode="auto">
          <a:xfrm>
            <a:off x="2105025" y="4381500"/>
            <a:ext cx="1133475" cy="657225"/>
          </a:xfrm>
          <a:custGeom>
            <a:avLst/>
            <a:gdLst>
              <a:gd name="T0" fmla="*/ 0 w 714"/>
              <a:gd name="T1" fmla="*/ 438150 h 414"/>
              <a:gd name="T2" fmla="*/ 581025 w 714"/>
              <a:gd name="T3" fmla="*/ 0 h 414"/>
              <a:gd name="T4" fmla="*/ 1133475 w 714"/>
              <a:gd name="T5" fmla="*/ 657225 h 414"/>
              <a:gd name="T6" fmla="*/ 0 60000 65536"/>
              <a:gd name="T7" fmla="*/ 0 60000 65536"/>
              <a:gd name="T8" fmla="*/ 0 60000 65536"/>
              <a:gd name="T9" fmla="*/ 0 w 714"/>
              <a:gd name="T10" fmla="*/ 0 h 414"/>
              <a:gd name="T11" fmla="*/ 714 w 714"/>
              <a:gd name="T12" fmla="*/ 414 h 4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4" h="414">
                <a:moveTo>
                  <a:pt x="0" y="276"/>
                </a:moveTo>
                <a:lnTo>
                  <a:pt x="366" y="0"/>
                </a:lnTo>
                <a:lnTo>
                  <a:pt x="714" y="414"/>
                </a:lnTo>
              </a:path>
            </a:pathLst>
          </a:custGeom>
          <a:noFill/>
          <a:ln w="57150">
            <a:solidFill>
              <a:srgbClr val="FF9900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50619" name="Freeform 59"/>
          <p:cNvSpPr>
            <a:spLocks/>
          </p:cNvSpPr>
          <p:nvPr/>
        </p:nvSpPr>
        <p:spPr bwMode="auto">
          <a:xfrm>
            <a:off x="2066925" y="3009900"/>
            <a:ext cx="5467350" cy="1838325"/>
          </a:xfrm>
          <a:custGeom>
            <a:avLst/>
            <a:gdLst>
              <a:gd name="T0" fmla="*/ 0 w 3444"/>
              <a:gd name="T1" fmla="*/ 1647825 h 1158"/>
              <a:gd name="T2" fmla="*/ 542925 w 3444"/>
              <a:gd name="T3" fmla="*/ 990600 h 1158"/>
              <a:gd name="T4" fmla="*/ 1314450 w 3444"/>
              <a:gd name="T5" fmla="*/ 0 h 1158"/>
              <a:gd name="T6" fmla="*/ 3952875 w 3444"/>
              <a:gd name="T7" fmla="*/ 9525 h 1158"/>
              <a:gd name="T8" fmla="*/ 5467350 w 3444"/>
              <a:gd name="T9" fmla="*/ 1838325 h 11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44"/>
              <a:gd name="T16" fmla="*/ 0 h 1158"/>
              <a:gd name="T17" fmla="*/ 3444 w 3444"/>
              <a:gd name="T18" fmla="*/ 1158 h 11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44" h="1158">
                <a:moveTo>
                  <a:pt x="0" y="1038"/>
                </a:moveTo>
                <a:lnTo>
                  <a:pt x="342" y="624"/>
                </a:lnTo>
                <a:lnTo>
                  <a:pt x="828" y="0"/>
                </a:lnTo>
                <a:lnTo>
                  <a:pt x="2490" y="6"/>
                </a:lnTo>
                <a:lnTo>
                  <a:pt x="3444" y="1158"/>
                </a:lnTo>
              </a:path>
            </a:pathLst>
          </a:custGeom>
          <a:noFill/>
          <a:ln w="57150">
            <a:solidFill>
              <a:schemeClr val="hlink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GB"/>
          </a:p>
        </p:txBody>
      </p:sp>
      <p:sp>
        <p:nvSpPr>
          <p:cNvPr id="450620" name="Freeform 60"/>
          <p:cNvSpPr>
            <a:spLocks/>
          </p:cNvSpPr>
          <p:nvPr/>
        </p:nvSpPr>
        <p:spPr bwMode="auto">
          <a:xfrm>
            <a:off x="2019300" y="1876425"/>
            <a:ext cx="5105400" cy="2647950"/>
          </a:xfrm>
          <a:custGeom>
            <a:avLst/>
            <a:gdLst>
              <a:gd name="T0" fmla="*/ 0 w 3216"/>
              <a:gd name="T1" fmla="*/ 2647950 h 1668"/>
              <a:gd name="T2" fmla="*/ 504825 w 3216"/>
              <a:gd name="T3" fmla="*/ 1924050 h 1668"/>
              <a:gd name="T4" fmla="*/ 1276350 w 3216"/>
              <a:gd name="T5" fmla="*/ 933450 h 1668"/>
              <a:gd name="T6" fmla="*/ 4867275 w 3216"/>
              <a:gd name="T7" fmla="*/ 847725 h 1668"/>
              <a:gd name="T8" fmla="*/ 5105400 w 3216"/>
              <a:gd name="T9" fmla="*/ 0 h 16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16"/>
              <a:gd name="T16" fmla="*/ 0 h 1668"/>
              <a:gd name="T17" fmla="*/ 3216 w 3216"/>
              <a:gd name="T18" fmla="*/ 1668 h 16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16" h="1668">
                <a:moveTo>
                  <a:pt x="0" y="1668"/>
                </a:moveTo>
                <a:lnTo>
                  <a:pt x="318" y="1212"/>
                </a:lnTo>
                <a:lnTo>
                  <a:pt x="804" y="588"/>
                </a:lnTo>
                <a:lnTo>
                  <a:pt x="3066" y="534"/>
                </a:lnTo>
                <a:lnTo>
                  <a:pt x="3216" y="0"/>
                </a:lnTo>
              </a:path>
            </a:pathLst>
          </a:custGeom>
          <a:noFill/>
          <a:ln w="57150">
            <a:solidFill>
              <a:srgbClr val="FF33CC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5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0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5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50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7" grpId="0" animBg="1"/>
      <p:bldP spid="450618" grpId="0" animBg="1"/>
      <p:bldP spid="450619" grpId="0" animBg="1"/>
      <p:bldP spid="450620" grpId="0" animBg="1"/>
    </p:bldLst>
  </p:timing>
</p:sld>
</file>

<file path=ppt/theme/theme1.xml><?xml version="1.0" encoding="utf-8"?>
<a:theme xmlns:a="http://schemas.openxmlformats.org/drawingml/2006/main" name="arg">
  <a:themeElements>
    <a:clrScheme name="">
      <a:dk1>
        <a:srgbClr val="000000"/>
      </a:dk1>
      <a:lt1>
        <a:srgbClr val="99FFFF"/>
      </a:lt1>
      <a:dk2>
        <a:srgbClr val="660033"/>
      </a:dk2>
      <a:lt2>
        <a:srgbClr val="000000"/>
      </a:lt2>
      <a:accent1>
        <a:srgbClr val="FFFFFF"/>
      </a:accent1>
      <a:accent2>
        <a:srgbClr val="99FFFF"/>
      </a:accent2>
      <a:accent3>
        <a:srgbClr val="CAFFFF"/>
      </a:accent3>
      <a:accent4>
        <a:srgbClr val="000000"/>
      </a:accent4>
      <a:accent5>
        <a:srgbClr val="FFFFFF"/>
      </a:accent5>
      <a:accent6>
        <a:srgbClr val="8AE7E7"/>
      </a:accent6>
      <a:hlink>
        <a:srgbClr val="660033"/>
      </a:hlink>
      <a:folHlink>
        <a:srgbClr val="4C0026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arg</Template>
  <TotalTime>20100</TotalTime>
  <Words>1686</Words>
  <Application>Microsoft Office PowerPoint</Application>
  <PresentationFormat>Overhead</PresentationFormat>
  <Paragraphs>676</Paragraphs>
  <Slides>31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Times New Roman</vt:lpstr>
      <vt:lpstr>Arial</vt:lpstr>
      <vt:lpstr>Wingdings</vt:lpstr>
      <vt:lpstr>Symbol</vt:lpstr>
      <vt:lpstr>arg</vt:lpstr>
      <vt:lpstr>Microsoft ClipArt Gallery</vt:lpstr>
      <vt:lpstr>802.11 Wireless LAN (not assessed)</vt:lpstr>
      <vt:lpstr>Wireless Data Communications</vt:lpstr>
      <vt:lpstr>Ad Hoc Communications</vt:lpstr>
      <vt:lpstr>Infrastructure Network</vt:lpstr>
      <vt:lpstr>Hidden Terminal Problem</vt:lpstr>
      <vt:lpstr>CSMA with Collision Avoidance</vt:lpstr>
      <vt:lpstr>IEEE 802.11 Wireless LAN</vt:lpstr>
      <vt:lpstr>802.11 Definitions</vt:lpstr>
      <vt:lpstr>Infrastructure Network</vt:lpstr>
      <vt:lpstr>Distribution Services</vt:lpstr>
      <vt:lpstr>Infrastructure Services</vt:lpstr>
      <vt:lpstr>IEEE 802.11 MAC</vt:lpstr>
      <vt:lpstr>MAC Services</vt:lpstr>
      <vt:lpstr>Distributed Coordination Function (DCF)</vt:lpstr>
      <vt:lpstr>Priorities through Interframe Spacing</vt:lpstr>
      <vt:lpstr>Contention &amp; Backoff Behavior</vt:lpstr>
      <vt:lpstr>Slide 17</vt:lpstr>
      <vt:lpstr>Carrier Sensing in 802.11</vt:lpstr>
      <vt:lpstr>Transmission of MPDU without RTS/CTS</vt:lpstr>
      <vt:lpstr>Transmission of MPDU with RTS/CTS</vt:lpstr>
      <vt:lpstr>Collisions, Losses &amp; Errors</vt:lpstr>
      <vt:lpstr>Point Coordination Function</vt:lpstr>
      <vt:lpstr>PCF Frame Transfer</vt:lpstr>
      <vt:lpstr>Frame Types</vt:lpstr>
      <vt:lpstr>Frame Structure</vt:lpstr>
      <vt:lpstr>Frame Control (1)</vt:lpstr>
      <vt:lpstr>Frame Control (2)</vt:lpstr>
      <vt:lpstr>Frame Control (3)</vt:lpstr>
      <vt:lpstr>Physical Layers</vt:lpstr>
      <vt:lpstr>IEEE 802.11 Physical Layer Options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VisualBasic6.0</dc:creator>
  <cp:lastModifiedBy>woollesi</cp:lastModifiedBy>
  <cp:revision>270</cp:revision>
  <dcterms:created xsi:type="dcterms:W3CDTF">1995-06-02T22:16:36Z</dcterms:created>
  <dcterms:modified xsi:type="dcterms:W3CDTF">2013-01-25T15:24:35Z</dcterms:modified>
</cp:coreProperties>
</file>