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16"/>
  </p:notesMasterIdLst>
  <p:handoutMasterIdLst>
    <p:handoutMasterId r:id="rId17"/>
  </p:handoutMasterIdLst>
  <p:sldIdLst>
    <p:sldId id="290" r:id="rId2"/>
    <p:sldId id="322" r:id="rId3"/>
    <p:sldId id="344" r:id="rId4"/>
    <p:sldId id="291" r:id="rId5"/>
    <p:sldId id="292" r:id="rId6"/>
    <p:sldId id="321" r:id="rId7"/>
    <p:sldId id="319" r:id="rId8"/>
    <p:sldId id="343" r:id="rId9"/>
    <p:sldId id="345" r:id="rId10"/>
    <p:sldId id="338" r:id="rId11"/>
    <p:sldId id="346" r:id="rId12"/>
    <p:sldId id="340" r:id="rId13"/>
    <p:sldId id="341" r:id="rId14"/>
    <p:sldId id="342" r:id="rId15"/>
  </p:sldIdLst>
  <p:sldSz cx="9144000" cy="6858000" type="overhead"/>
  <p:notesSz cx="6856413" cy="97504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CC33"/>
    <a:srgbClr val="0000CC"/>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507" autoAdjust="0"/>
    <p:restoredTop sz="90929"/>
  </p:normalViewPr>
  <p:slideViewPr>
    <p:cSldViewPr>
      <p:cViewPr varScale="1">
        <p:scale>
          <a:sx n="114" d="100"/>
          <a:sy n="114" d="100"/>
        </p:scale>
        <p:origin x="-2202" y="-10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0.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18957" tIns="0" rIns="18957" bIns="0" numCol="1" anchor="t" anchorCtr="0" compatLnSpc="1">
            <a:prstTxWarp prst="textNoShape">
              <a:avLst/>
            </a:prstTxWarp>
          </a:bodyPr>
          <a:lstStyle>
            <a:lvl1pPr defTabSz="909638"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18957" tIns="0" rIns="18957" bIns="0" numCol="1" anchor="t" anchorCtr="0" compatLnSpc="1">
            <a:prstTxWarp prst="textNoShape">
              <a:avLst/>
            </a:prstTxWarp>
          </a:bodyPr>
          <a:lstStyle>
            <a:lvl1pPr algn="r" defTabSz="909638" eaLnBrk="0" hangingPunct="0">
              <a:defRPr sz="1000" i="1"/>
            </a:lvl1pPr>
          </a:lstStyle>
          <a:p>
            <a:pPr>
              <a:defRPr/>
            </a:pPr>
            <a:endParaRPr lang="en-US"/>
          </a:p>
        </p:txBody>
      </p:sp>
      <p:sp>
        <p:nvSpPr>
          <p:cNvPr id="24580" name="Rectangle 4"/>
          <p:cNvSpPr>
            <a:spLocks noGrp="1" noRot="1" noChangeAspect="1" noChangeArrowheads="1" noTextEdit="1"/>
          </p:cNvSpPr>
          <p:nvPr>
            <p:ph type="sldImg" idx="2"/>
          </p:nvPr>
        </p:nvSpPr>
        <p:spPr bwMode="auto">
          <a:xfrm>
            <a:off x="1000125" y="738188"/>
            <a:ext cx="4856163" cy="36417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2325"/>
            <a:ext cx="5027613" cy="4386263"/>
          </a:xfrm>
          <a:prstGeom prst="rect">
            <a:avLst/>
          </a:prstGeom>
          <a:noFill/>
          <a:ln w="9525">
            <a:noFill/>
            <a:miter lim="800000"/>
            <a:headEnd/>
            <a:tailEnd/>
          </a:ln>
          <a:effectLst/>
        </p:spPr>
        <p:txBody>
          <a:bodyPr vert="horz" wrap="square" lIns="91631" tIns="45817" rIns="91631" bIns="458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263063"/>
            <a:ext cx="2971800" cy="487362"/>
          </a:xfrm>
          <a:prstGeom prst="rect">
            <a:avLst/>
          </a:prstGeom>
          <a:noFill/>
          <a:ln w="9525">
            <a:noFill/>
            <a:miter lim="800000"/>
            <a:headEnd/>
            <a:tailEnd/>
          </a:ln>
          <a:effectLst/>
        </p:spPr>
        <p:txBody>
          <a:bodyPr vert="horz" wrap="square" lIns="18957" tIns="0" rIns="18957" bIns="0" numCol="1" anchor="b" anchorCtr="0" compatLnSpc="1">
            <a:prstTxWarp prst="textNoShape">
              <a:avLst/>
            </a:prstTxWarp>
          </a:bodyPr>
          <a:lstStyle>
            <a:lvl1pPr defTabSz="909638" eaLnBrk="0" hangingPunct="0">
              <a:defRPr sz="1000" i="1"/>
            </a:lvl1pPr>
          </a:lstStyle>
          <a:p>
            <a:pPr>
              <a:defRPr/>
            </a:pPr>
            <a:endParaRPr lang="en-US"/>
          </a:p>
        </p:txBody>
      </p:sp>
      <p:sp>
        <p:nvSpPr>
          <p:cNvPr id="2055" name="Rectangle 7"/>
          <p:cNvSpPr>
            <a:spLocks noGrp="1" noChangeArrowheads="1"/>
          </p:cNvSpPr>
          <p:nvPr>
            <p:ph type="sldNum" sz="quarter" idx="5"/>
          </p:nvPr>
        </p:nvSpPr>
        <p:spPr bwMode="auto">
          <a:xfrm>
            <a:off x="3884613" y="9263063"/>
            <a:ext cx="2971800" cy="487362"/>
          </a:xfrm>
          <a:prstGeom prst="rect">
            <a:avLst/>
          </a:prstGeom>
          <a:noFill/>
          <a:ln w="9525">
            <a:noFill/>
            <a:miter lim="800000"/>
            <a:headEnd/>
            <a:tailEnd/>
          </a:ln>
          <a:effectLst/>
        </p:spPr>
        <p:txBody>
          <a:bodyPr vert="horz" wrap="square" lIns="18957" tIns="0" rIns="18957" bIns="0" numCol="1" anchor="b" anchorCtr="0" compatLnSpc="1">
            <a:prstTxWarp prst="textNoShape">
              <a:avLst/>
            </a:prstTxWarp>
          </a:bodyPr>
          <a:lstStyle>
            <a:lvl1pPr algn="r" defTabSz="909638" eaLnBrk="0" hangingPunct="0">
              <a:defRPr sz="1000" i="1"/>
            </a:lvl1pPr>
          </a:lstStyle>
          <a:p>
            <a:pPr>
              <a:defRPr/>
            </a:pPr>
            <a:fld id="{FF29A761-7D4B-4412-ACC7-7D4363284F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5FB0540-B502-43C7-9A23-06FB46C2943D}" type="slidenum">
              <a:rPr lang="en-US" smtClean="0"/>
              <a:pPr/>
              <a:t>1</a:t>
            </a:fld>
            <a:endParaRPr lang="en-US" smtClean="0"/>
          </a:p>
        </p:txBody>
      </p:sp>
      <p:sp>
        <p:nvSpPr>
          <p:cNvPr id="25603" name="Rectangle 2"/>
          <p:cNvSpPr>
            <a:spLocks noGrp="1" noRot="1" noChangeAspect="1" noChangeArrowheads="1" noTextEdit="1"/>
          </p:cNvSpPr>
          <p:nvPr>
            <p:ph type="sldImg"/>
          </p:nvPr>
        </p:nvSpPr>
        <p:spPr>
          <a:xfrm>
            <a:off x="1000125" y="738188"/>
            <a:ext cx="4857750" cy="3643312"/>
          </a:xfrm>
          <a:ln/>
        </p:spPr>
      </p:sp>
      <p:sp>
        <p:nvSpPr>
          <p:cNvPr id="25604" name="Rectangle 3"/>
          <p:cNvSpPr>
            <a:spLocks noGrp="1" noChangeArrowheads="1"/>
          </p:cNvSpPr>
          <p:nvPr>
            <p:ph type="body" idx="1"/>
          </p:nvPr>
        </p:nvSpPr>
        <p:spPr>
          <a:xfrm>
            <a:off x="914400" y="4633913"/>
            <a:ext cx="5027613" cy="4384675"/>
          </a:xfrm>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308A64-0B71-45B5-8AE3-5252990893AF}" type="slidenum">
              <a:rPr lang="en-US" smtClean="0"/>
              <a:pPr/>
              <a:t>10</a:t>
            </a:fld>
            <a:endParaRPr lang="en-US" smtClean="0"/>
          </a:p>
        </p:txBody>
      </p:sp>
      <p:sp>
        <p:nvSpPr>
          <p:cNvPr id="34819" name="Rectangle 2"/>
          <p:cNvSpPr>
            <a:spLocks noGrp="1" noRot="1" noChangeAspect="1" noChangeArrowheads="1" noTextEdit="1"/>
          </p:cNvSpPr>
          <p:nvPr>
            <p:ph type="sldImg"/>
          </p:nvPr>
        </p:nvSpPr>
        <p:spPr>
          <a:xfrm>
            <a:off x="1000125" y="738188"/>
            <a:ext cx="4857750" cy="3643312"/>
          </a:xfrm>
          <a:ln/>
        </p:spPr>
      </p:sp>
      <p:sp>
        <p:nvSpPr>
          <p:cNvPr id="34820" name="Rectangle 3"/>
          <p:cNvSpPr>
            <a:spLocks noGrp="1" noChangeArrowheads="1"/>
          </p:cNvSpPr>
          <p:nvPr>
            <p:ph type="body" idx="1"/>
          </p:nvPr>
        </p:nvSpPr>
        <p:spPr>
          <a:xfrm>
            <a:off x="914400" y="4633913"/>
            <a:ext cx="5027613" cy="4384675"/>
          </a:xfrm>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6E5FE5B-6AD0-4C21-BC85-08F01BBDF844}" type="slidenum">
              <a:rPr lang="en-US" smtClean="0"/>
              <a:pPr/>
              <a:t>11</a:t>
            </a:fld>
            <a:endParaRPr lang="en-US" smtClean="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5DD2D37-6D1F-4657-8671-5F8F2C9CE4A8}" type="slidenum">
              <a:rPr lang="en-US" smtClean="0"/>
              <a:pPr/>
              <a:t>12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0FF9FCD-BF77-428C-8E62-C79DD5566C58}" type="slidenum">
              <a:rPr lang="en-US" smtClean="0"/>
              <a:pPr/>
              <a:t>13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429186E-5A0A-4CDB-92E2-04D489A48B0B}" type="slidenum">
              <a:rPr lang="en-US" smtClean="0"/>
              <a:pPr/>
              <a:t>14</a:t>
            </a:fld>
            <a:endParaRPr lang="en-US" smtClean="0"/>
          </a:p>
        </p:txBody>
      </p:sp>
      <p:sp>
        <p:nvSpPr>
          <p:cNvPr id="38915" name="Rectangle 2"/>
          <p:cNvSpPr>
            <a:spLocks noGrp="1" noRot="1" noChangeAspect="1" noChangeArrowheads="1" noTextEdit="1"/>
          </p:cNvSpPr>
          <p:nvPr>
            <p:ph type="sldImg"/>
          </p:nvPr>
        </p:nvSpPr>
        <p:spPr>
          <a:xfrm>
            <a:off x="1000125" y="738188"/>
            <a:ext cx="4857750" cy="3643312"/>
          </a:xfrm>
          <a:ln/>
        </p:spPr>
      </p:sp>
      <p:sp>
        <p:nvSpPr>
          <p:cNvPr id="38916" name="Rectangle 3"/>
          <p:cNvSpPr>
            <a:spLocks noGrp="1" noChangeArrowheads="1"/>
          </p:cNvSpPr>
          <p:nvPr>
            <p:ph type="body" idx="1"/>
          </p:nvPr>
        </p:nvSpPr>
        <p:spPr>
          <a:xfrm>
            <a:off x="914400" y="4633913"/>
            <a:ext cx="5027613" cy="4384675"/>
          </a:xfrm>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A2C46F6-8298-4061-9B5B-4E22B9A35441}" type="slidenum">
              <a:rPr lang="en-US" smtClean="0"/>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ECBCB3C-A945-4B87-83BF-D31E881F9467}" type="slidenum">
              <a:rPr lang="en-US" smtClean="0"/>
              <a:pPr/>
              <a:t>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28CC1B9-9019-4E20-9880-4AB27023C5B7}" type="slidenum">
              <a:rPr lang="en-US" smtClean="0"/>
              <a:pPr/>
              <a:t>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8DD9F4F-37E0-4414-BC51-9840D0DC3695}" type="slidenum">
              <a:rPr lang="en-US" smtClean="0"/>
              <a:pPr/>
              <a:t>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26213B6-86F3-427E-A65C-F0EAA56847D9}" type="slidenum">
              <a:rPr lang="en-US" smtClean="0"/>
              <a:pPr/>
              <a:t>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B48B6DA-D263-408B-857B-8467697EBD98}" type="slidenum">
              <a:rPr lang="en-US" smtClean="0"/>
              <a:pPr/>
              <a:t>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B0840C-B146-41E4-853A-8800D97B13CE}" type="slidenum">
              <a:rPr lang="en-US" smtClean="0"/>
              <a:pPr/>
              <a:t>8</a:t>
            </a:fld>
            <a:endParaRPr lang="en-US" smtClean="0"/>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9F02D2F-8C25-412B-AFDD-AE7F938BF4A0}" type="slidenum">
              <a:rPr lang="en-US" smtClean="0"/>
              <a:pPr/>
              <a:t>9</a:t>
            </a:fld>
            <a:endParaRPr lang="en-US" smtClean="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524000"/>
            <a:ext cx="9144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5"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145588" cy="6862763"/>
          </a:xfrm>
          <a:prstGeom prst="rect">
            <a:avLst/>
          </a:prstGeom>
          <a:noFill/>
          <a:ln w="9525">
            <a:noFill/>
            <a:miter lim="800000"/>
            <a:headEnd/>
            <a:tailEnd/>
          </a:ln>
        </p:spPr>
      </p:pic>
      <p:sp>
        <p:nvSpPr>
          <p:cNvPr id="2051" name="Rectangle 3"/>
          <p:cNvSpPr>
            <a:spLocks noGrp="1" noChangeArrowheads="1"/>
          </p:cNvSpPr>
          <p:nvPr>
            <p:ph type="ctrTitle"/>
          </p:nvPr>
        </p:nvSpPr>
        <p:spPr>
          <a:xfrm>
            <a:off x="2097088" y="2478088"/>
            <a:ext cx="5218112" cy="1908175"/>
          </a:xfrm>
        </p:spPr>
        <p:txBody>
          <a:bodyPr/>
          <a:lstStyle>
            <a:lvl1pPr>
              <a:defRPr/>
            </a:lvl1pPr>
          </a:lstStyle>
          <a:p>
            <a:r>
              <a:rPr lang="en-US" dirty="0" smtClean="0"/>
              <a:t>Click to edit Master title style</a:t>
            </a:r>
            <a:endParaRPr lang="en-GB" dirty="0"/>
          </a:p>
        </p:txBody>
      </p:sp>
      <p:sp>
        <p:nvSpPr>
          <p:cNvPr id="2052" name="Rectangle 4"/>
          <p:cNvSpPr>
            <a:spLocks noGrp="1" noChangeArrowheads="1"/>
          </p:cNvSpPr>
          <p:nvPr>
            <p:ph type="subTitle" idx="1"/>
          </p:nvPr>
        </p:nvSpPr>
        <p:spPr>
          <a:xfrm>
            <a:off x="304800" y="5562600"/>
            <a:ext cx="8456613" cy="1065213"/>
          </a:xfrm>
        </p:spPr>
        <p:txBody>
          <a:bodyPr/>
          <a:lstStyle>
            <a:lvl1pPr marL="0" indent="0" algn="r">
              <a:buFont typeface="Wingdings" pitchFamily="2" charset="2"/>
              <a:buNone/>
              <a:defRPr/>
            </a:lvl1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914400"/>
            <a:ext cx="3848100" cy="5181600"/>
          </a:xfrm>
        </p:spPr>
        <p:txBody>
          <a:bodyPr/>
          <a:lstStyle/>
          <a:p>
            <a:pPr lvl="0"/>
            <a:r>
              <a:rPr lang="en-US" noProof="0" smtClean="0"/>
              <a:t>Click icon to add chart</a:t>
            </a:r>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914400"/>
            <a:ext cx="3848100" cy="5181600"/>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863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858125" y="6286500"/>
            <a:ext cx="1143000" cy="461963"/>
          </a:xfrm>
          <a:prstGeom prst="rect">
            <a:avLst/>
          </a:prstGeom>
          <a:noFill/>
        </p:spPr>
        <p:txBody>
          <a:bodyPr>
            <a:spAutoFit/>
          </a:bodyPr>
          <a:lstStyle/>
          <a:p>
            <a:pPr algn="r">
              <a:defRPr/>
            </a:pPr>
            <a:fld id="{4B7911C8-B4CF-4597-BBA9-6DE92AE5DA98}" type="slidenum">
              <a:rPr lang="en-GB"/>
              <a:pPr algn="r">
                <a:defRPr/>
              </a:pPr>
              <a:t>‹#›</a:t>
            </a:fld>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858125" y="6286500"/>
            <a:ext cx="1143000" cy="461963"/>
          </a:xfrm>
          <a:prstGeom prst="rect">
            <a:avLst/>
          </a:prstGeom>
          <a:noFill/>
        </p:spPr>
        <p:txBody>
          <a:bodyPr>
            <a:spAutoFit/>
          </a:bodyPr>
          <a:lstStyle/>
          <a:p>
            <a:pPr algn="r">
              <a:defRPr/>
            </a:pPr>
            <a:fld id="{64FA5C80-1BE2-4FEA-8412-9C6C23D34B2B}" type="slidenum">
              <a:rPr lang="en-GB"/>
              <a:pPr algn="r">
                <a:defRPr/>
              </a:pPr>
              <a:t>‹#›</a:t>
            </a:fld>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858125" y="6286500"/>
            <a:ext cx="1143000" cy="461963"/>
          </a:xfrm>
          <a:prstGeom prst="rect">
            <a:avLst/>
          </a:prstGeom>
          <a:noFill/>
        </p:spPr>
        <p:txBody>
          <a:bodyPr>
            <a:spAutoFit/>
          </a:bodyPr>
          <a:lstStyle/>
          <a:p>
            <a:pPr algn="r">
              <a:defRPr/>
            </a:pPr>
            <a:fld id="{587B3094-0DE9-490F-ADB1-5126CDC233EE}" type="slidenum">
              <a:rPr lang="en-GB"/>
              <a:pPr algn="r">
                <a:defRPr/>
              </a:pPr>
              <a:t>‹#›</a:t>
            </a:fld>
            <a:endParaRPr lang="en-GB" dirty="0"/>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858125" y="6286500"/>
            <a:ext cx="1143000" cy="461963"/>
          </a:xfrm>
          <a:prstGeom prst="rect">
            <a:avLst/>
          </a:prstGeom>
          <a:noFill/>
        </p:spPr>
        <p:txBody>
          <a:bodyPr>
            <a:spAutoFit/>
          </a:bodyPr>
          <a:lstStyle/>
          <a:p>
            <a:pPr algn="r">
              <a:defRPr/>
            </a:pPr>
            <a:fld id="{58A08340-2FCD-4CA4-9800-F93385D745C3}" type="slidenum">
              <a:rPr lang="en-GB"/>
              <a:pPr algn="r">
                <a:defRPr/>
              </a:pPr>
              <a:t>‹#›</a:t>
            </a:fld>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858125" y="6286500"/>
            <a:ext cx="1143000" cy="461963"/>
          </a:xfrm>
          <a:prstGeom prst="rect">
            <a:avLst/>
          </a:prstGeom>
          <a:noFill/>
        </p:spPr>
        <p:txBody>
          <a:bodyPr>
            <a:spAutoFit/>
          </a:bodyPr>
          <a:lstStyle/>
          <a:p>
            <a:pPr algn="r">
              <a:defRPr/>
            </a:pPr>
            <a:fld id="{8AFB3010-8180-48D0-BF3E-31844517DBEA}" type="slidenum">
              <a:rPr lang="en-GB"/>
              <a:pPr algn="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858125" y="6286500"/>
            <a:ext cx="1143000" cy="461963"/>
          </a:xfrm>
          <a:prstGeom prst="rect">
            <a:avLst/>
          </a:prstGeom>
          <a:noFill/>
        </p:spPr>
        <p:txBody>
          <a:bodyPr>
            <a:spAutoFit/>
          </a:bodyPr>
          <a:lstStyle/>
          <a:p>
            <a:pPr algn="r">
              <a:defRPr/>
            </a:pPr>
            <a:fld id="{0F866EF4-291D-4AB8-AB98-B358EF24C440}" type="slidenum">
              <a:rPr lang="en-GB"/>
              <a:pPr algn="r">
                <a:defRPr/>
              </a:pPr>
              <a:t>‹#›</a:t>
            </a:fld>
            <a:endParaRPr lang="en-GB"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858125" y="6286500"/>
            <a:ext cx="1143000" cy="461963"/>
          </a:xfrm>
          <a:prstGeom prst="rect">
            <a:avLst/>
          </a:prstGeom>
          <a:noFill/>
        </p:spPr>
        <p:txBody>
          <a:bodyPr>
            <a:spAutoFit/>
          </a:bodyPr>
          <a:lstStyle/>
          <a:p>
            <a:pPr algn="r">
              <a:defRPr/>
            </a:pPr>
            <a:fld id="{1A4C692D-C5E3-44EB-A292-3B76639548D0}" type="slidenum">
              <a:rPr lang="en-GB"/>
              <a:pPr algn="r">
                <a:defRPr/>
              </a:pPr>
              <a:t>‹#›</a:t>
            </a:fld>
            <a:endParaRPr lang="en-GB"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7" descr="C:\Documents and Settings\begumf\My Documents\francey\1_work_progress\june_05\schools_powerpoint\ai_work_files\word_marque\wordmarque_burgundy.png"/>
          <p:cNvPicPr>
            <a:picLocks noChangeAspect="1" noChangeArrowheads="1"/>
          </p:cNvPicPr>
          <p:nvPr/>
        </p:nvPicPr>
        <p:blipFill>
          <a:blip r:embed="rId15" cstate="print"/>
          <a:srcRect/>
          <a:stretch>
            <a:fillRect/>
          </a:stretch>
        </p:blipFill>
        <p:spPr bwMode="auto">
          <a:xfrm>
            <a:off x="0" y="6110288"/>
            <a:ext cx="1676400" cy="747712"/>
          </a:xfrm>
          <a:prstGeom prst="rect">
            <a:avLst/>
          </a:prstGeom>
          <a:noFill/>
          <a:ln w="9525">
            <a:noFill/>
            <a:miter lim="800000"/>
            <a:headEnd/>
            <a:tailEnd/>
          </a:ln>
        </p:spPr>
      </p:pic>
      <p:sp>
        <p:nvSpPr>
          <p:cNvPr id="2051"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Rectangle 3"/>
          <p:cNvSpPr>
            <a:spLocks noGrp="1" noChangeArrowheads="1"/>
          </p:cNvSpPr>
          <p:nvPr>
            <p:ph type="body" idx="1"/>
          </p:nvPr>
        </p:nvSpPr>
        <p:spPr bwMode="auto">
          <a:xfrm>
            <a:off x="685800" y="914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03" r:id="rId3"/>
    <p:sldLayoutId id="2147483810" r:id="rId4"/>
    <p:sldLayoutId id="2147483811" r:id="rId5"/>
    <p:sldLayoutId id="2147483812" r:id="rId6"/>
    <p:sldLayoutId id="2147483813" r:id="rId7"/>
    <p:sldLayoutId id="2147483814" r:id="rId8"/>
    <p:sldLayoutId id="2147483815" r:id="rId9"/>
    <p:sldLayoutId id="2147483804" r:id="rId10"/>
    <p:sldLayoutId id="2147483805" r:id="rId11"/>
    <p:sldLayoutId id="2147483806" r:id="rId12"/>
    <p:sldLayoutId id="2147483807" r:id="rId13"/>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charset="0"/>
        </a:defRPr>
      </a:lvl2pPr>
      <a:lvl3pPr algn="l" rtl="0" eaLnBrk="0" fontAlgn="base" hangingPunct="0">
        <a:spcBef>
          <a:spcPct val="0"/>
        </a:spcBef>
        <a:spcAft>
          <a:spcPct val="0"/>
        </a:spcAft>
        <a:defRPr sz="3600">
          <a:solidFill>
            <a:schemeClr val="tx2"/>
          </a:solidFill>
          <a:latin typeface="Times New Roman" charset="0"/>
        </a:defRPr>
      </a:lvl3pPr>
      <a:lvl4pPr algn="l" rtl="0" eaLnBrk="0" fontAlgn="base" hangingPunct="0">
        <a:spcBef>
          <a:spcPct val="0"/>
        </a:spcBef>
        <a:spcAft>
          <a:spcPct val="0"/>
        </a:spcAft>
        <a:defRPr sz="3600">
          <a:solidFill>
            <a:schemeClr val="tx2"/>
          </a:solidFill>
          <a:latin typeface="Times New Roman" charset="0"/>
        </a:defRPr>
      </a:lvl4pPr>
      <a:lvl5pPr algn="l" rtl="0" eaLnBrk="0" fontAlgn="base" hangingPunct="0">
        <a:spcBef>
          <a:spcPct val="0"/>
        </a:spcBef>
        <a:spcAft>
          <a:spcPct val="0"/>
        </a:spcAft>
        <a:defRPr sz="3600">
          <a:solidFill>
            <a:schemeClr val="tx2"/>
          </a:solidFill>
          <a:latin typeface="Times New Roman" charset="0"/>
        </a:defRPr>
      </a:lvl5pPr>
      <a:lvl6pPr marL="457200" algn="l" rtl="0" eaLnBrk="1" fontAlgn="base" hangingPunct="1">
        <a:spcBef>
          <a:spcPct val="0"/>
        </a:spcBef>
        <a:spcAft>
          <a:spcPct val="0"/>
        </a:spcAft>
        <a:defRPr sz="3600">
          <a:solidFill>
            <a:schemeClr val="tx2"/>
          </a:solidFill>
          <a:latin typeface="Times New Roman" charset="0"/>
        </a:defRPr>
      </a:lvl6pPr>
      <a:lvl7pPr marL="914400" algn="l" rtl="0" eaLnBrk="1" fontAlgn="base" hangingPunct="1">
        <a:spcBef>
          <a:spcPct val="0"/>
        </a:spcBef>
        <a:spcAft>
          <a:spcPct val="0"/>
        </a:spcAft>
        <a:defRPr sz="3600">
          <a:solidFill>
            <a:schemeClr val="tx2"/>
          </a:solidFill>
          <a:latin typeface="Times New Roman" charset="0"/>
        </a:defRPr>
      </a:lvl7pPr>
      <a:lvl8pPr marL="1371600" algn="l" rtl="0" eaLnBrk="1" fontAlgn="base" hangingPunct="1">
        <a:spcBef>
          <a:spcPct val="0"/>
        </a:spcBef>
        <a:spcAft>
          <a:spcPct val="0"/>
        </a:spcAft>
        <a:defRPr sz="3600">
          <a:solidFill>
            <a:schemeClr val="tx2"/>
          </a:solidFill>
          <a:latin typeface="Times New Roman" charset="0"/>
        </a:defRPr>
      </a:lvl8pPr>
      <a:lvl9pPr marL="1828800" algn="l" rtl="0" eaLnBrk="1" fontAlgn="base" hangingPunct="1">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9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9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9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wireshark.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mycooltool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en.wikipedia.org/wiki/Image:Ipconfig_win_xp.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eee.bham.ac.uk/woolleysi/teaching/computernetworking/index.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000250" y="2714625"/>
            <a:ext cx="5357813" cy="1643063"/>
          </a:xfrm>
          <a:noFill/>
        </p:spPr>
        <p:txBody>
          <a:bodyPr lIns="92075" tIns="46038" rIns="92075" bIns="46038"/>
          <a:lstStyle/>
          <a:p>
            <a:pPr algn="r" eaLnBrk="1" hangingPunct="1"/>
            <a:r>
              <a:rPr lang="en-US" sz="4000" b="1" smtClean="0"/>
              <a:t>Computer Networking</a:t>
            </a:r>
            <a:br>
              <a:rPr lang="en-US" sz="4000" b="1" smtClean="0"/>
            </a:br>
            <a:r>
              <a:rPr lang="en-US" sz="3200" smtClean="0"/>
              <a:t>Course Introduction</a:t>
            </a:r>
            <a:endParaRPr lang="en-US" sz="4000" smtClean="0"/>
          </a:p>
        </p:txBody>
      </p:sp>
      <p:sp>
        <p:nvSpPr>
          <p:cNvPr id="11267" name="Rectangle 3"/>
          <p:cNvSpPr>
            <a:spLocks noGrp="1" noChangeArrowheads="1"/>
          </p:cNvSpPr>
          <p:nvPr>
            <p:ph type="subTitle" idx="1"/>
          </p:nvPr>
        </p:nvSpPr>
        <p:spPr>
          <a:xfrm>
            <a:off x="428625" y="5786438"/>
            <a:ext cx="8358188" cy="428625"/>
          </a:xfrm>
          <a:noFill/>
        </p:spPr>
        <p:txBody>
          <a:bodyPr lIns="92075" tIns="46038" rIns="92075" bIns="46038" anchor="ctr"/>
          <a:lstStyle/>
          <a:p>
            <a:pPr eaLnBrk="1" hangingPunct="1"/>
            <a:endParaRPr lang="en-US" sz="1600" smtClean="0"/>
          </a:p>
          <a:p>
            <a:pPr eaLnBrk="1" hangingPunct="1"/>
            <a:endParaRPr lang="en-US" sz="1600" smtClean="0"/>
          </a:p>
          <a:p>
            <a:pPr eaLnBrk="1" hangingPunct="1"/>
            <a:endParaRPr lang="en-US" sz="1600" b="1" u="sng" smtClean="0"/>
          </a:p>
          <a:p>
            <a:pPr eaLnBrk="1" hangingPunct="1"/>
            <a:endParaRPr lang="en-US" sz="2400" smtClean="0"/>
          </a:p>
          <a:p>
            <a:pPr eaLnBrk="1" hangingPunct="1"/>
            <a:r>
              <a:rPr lang="en-US" smtClean="0"/>
              <a:t>Dr Sandra I. Woolley</a:t>
            </a:r>
            <a:endParaRPr lang="en-US" sz="3200" smtClean="0"/>
          </a:p>
          <a:p>
            <a:pPr eaLnBrk="1" hangingPunct="1"/>
            <a:endParaRPr lang="en-US" sz="2400" smtClean="0"/>
          </a:p>
          <a:p>
            <a:pPr eaLnBrk="1" hangingPunct="1"/>
            <a:endParaRPr lang="en-US" sz="2400" smtClean="0"/>
          </a:p>
          <a:p>
            <a:pPr eaLnBrk="1" hangingPunct="1"/>
            <a:endParaRPr lang="en-US" sz="1600" b="1" u="sng" smtClean="0"/>
          </a:p>
          <a:p>
            <a:pPr eaLnBrk="1" hangingPunct="1"/>
            <a:endParaRPr lang="en-US" sz="1600" b="1" smtClean="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p:txBody>
          <a:bodyPr/>
          <a:lstStyle/>
          <a:p>
            <a:pPr algn="r" eaLnBrk="1" hangingPunct="1"/>
            <a:r>
              <a:rPr lang="en-GB" smtClean="0"/>
              <a:t>Recommended Software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8458200" cy="914400"/>
          </a:xfrm>
        </p:spPr>
        <p:txBody>
          <a:bodyPr/>
          <a:lstStyle/>
          <a:p>
            <a:pPr eaLnBrk="1" hangingPunct="1"/>
            <a:r>
              <a:rPr lang="en-GB" smtClean="0"/>
              <a:t>Recommended Exercises</a:t>
            </a:r>
          </a:p>
        </p:txBody>
      </p:sp>
      <p:sp>
        <p:nvSpPr>
          <p:cNvPr id="20483" name="Rectangle 3"/>
          <p:cNvSpPr>
            <a:spLocks noGrp="1" noChangeArrowheads="1"/>
          </p:cNvSpPr>
          <p:nvPr>
            <p:ph sz="half" idx="1"/>
          </p:nvPr>
        </p:nvSpPr>
        <p:spPr>
          <a:xfrm>
            <a:off x="685800" y="914400"/>
            <a:ext cx="5457825" cy="5181600"/>
          </a:xfrm>
        </p:spPr>
        <p:txBody>
          <a:bodyPr/>
          <a:lstStyle/>
          <a:p>
            <a:pPr eaLnBrk="1" hangingPunct="1">
              <a:lnSpc>
                <a:spcPct val="90000"/>
              </a:lnSpc>
            </a:pPr>
            <a:endParaRPr lang="en-GB" sz="2000" dirty="0" smtClean="0"/>
          </a:p>
          <a:p>
            <a:pPr eaLnBrk="1" hangingPunct="1">
              <a:lnSpc>
                <a:spcPct val="90000"/>
              </a:lnSpc>
            </a:pPr>
            <a:r>
              <a:rPr lang="en-GB" sz="2000" dirty="0" smtClean="0"/>
              <a:t>A significant difference between versions 1 and 2 of the recommended text is the introduction of suggested practical exercises in version 2.</a:t>
            </a:r>
          </a:p>
          <a:p>
            <a:pPr eaLnBrk="1" hangingPunct="1">
              <a:lnSpc>
                <a:spcPct val="90000"/>
              </a:lnSpc>
            </a:pPr>
            <a:endParaRPr lang="en-GB" sz="2000" dirty="0" smtClean="0"/>
          </a:p>
          <a:p>
            <a:pPr eaLnBrk="1" hangingPunct="1">
              <a:lnSpc>
                <a:spcPct val="90000"/>
              </a:lnSpc>
            </a:pPr>
            <a:r>
              <a:rPr lang="en-GB" sz="2000" dirty="0" smtClean="0"/>
              <a:t>The use of a network analyzer and various IP (Internet Protocol) tools are recommended.</a:t>
            </a:r>
          </a:p>
          <a:p>
            <a:pPr eaLnBrk="1" hangingPunct="1">
              <a:lnSpc>
                <a:spcPct val="90000"/>
              </a:lnSpc>
            </a:pPr>
            <a:endParaRPr lang="en-GB" sz="2000" dirty="0" smtClean="0"/>
          </a:p>
          <a:p>
            <a:pPr eaLnBrk="1" hangingPunct="1">
              <a:lnSpc>
                <a:spcPct val="90000"/>
              </a:lnSpc>
            </a:pPr>
            <a:r>
              <a:rPr lang="en-GB" sz="2000" dirty="0" smtClean="0"/>
              <a:t>A network analyzer allows </a:t>
            </a:r>
            <a:r>
              <a:rPr lang="en-GB" sz="2000" dirty="0" smtClean="0"/>
              <a:t>us to </a:t>
            </a:r>
            <a:r>
              <a:rPr lang="en-GB" sz="2000" dirty="0" smtClean="0"/>
              <a:t>look at </a:t>
            </a:r>
            <a:r>
              <a:rPr lang="en-GB" sz="2000" dirty="0" smtClean="0"/>
              <a:t>network </a:t>
            </a:r>
            <a:r>
              <a:rPr lang="en-GB" sz="2000" dirty="0" smtClean="0"/>
              <a:t>packets and to view their contents.</a:t>
            </a:r>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p:txBody>
      </p:sp>
      <p:pic>
        <p:nvPicPr>
          <p:cNvPr id="20484" name="Picture 5" descr="http://highered.mcgraw-hill.com/sites/dl/free/007246352x/cover/garcia_lg.jpg"/>
          <p:cNvPicPr>
            <a:picLocks noChangeAspect="1" noChangeArrowheads="1"/>
          </p:cNvPicPr>
          <p:nvPr/>
        </p:nvPicPr>
        <p:blipFill>
          <a:blip r:embed="rId3" cstate="print"/>
          <a:srcRect/>
          <a:stretch>
            <a:fillRect/>
          </a:stretch>
        </p:blipFill>
        <p:spPr bwMode="auto">
          <a:xfrm>
            <a:off x="6215063" y="1928813"/>
            <a:ext cx="2286000" cy="2892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42938" y="457200"/>
            <a:ext cx="8143875" cy="244475"/>
          </a:xfrm>
        </p:spPr>
        <p:txBody>
          <a:bodyPr/>
          <a:lstStyle/>
          <a:p>
            <a:pPr eaLnBrk="1" hangingPunct="1"/>
            <a:r>
              <a:rPr lang="en-GB" smtClean="0"/>
              <a:t>Ethereal/Wireshark Protocol Analyser</a:t>
            </a:r>
          </a:p>
        </p:txBody>
      </p:sp>
      <p:sp>
        <p:nvSpPr>
          <p:cNvPr id="21507" name="Rectangle 3"/>
          <p:cNvSpPr>
            <a:spLocks noGrp="1" noChangeArrowheads="1"/>
          </p:cNvSpPr>
          <p:nvPr>
            <p:ph idx="1"/>
          </p:nvPr>
        </p:nvSpPr>
        <p:spPr>
          <a:xfrm>
            <a:off x="381000" y="1295400"/>
            <a:ext cx="4114800" cy="5324475"/>
          </a:xfrm>
        </p:spPr>
        <p:txBody>
          <a:bodyPr/>
          <a:lstStyle/>
          <a:p>
            <a:pPr eaLnBrk="1" hangingPunct="1">
              <a:lnSpc>
                <a:spcPct val="90000"/>
              </a:lnSpc>
            </a:pPr>
            <a:r>
              <a:rPr lang="en-GB" dirty="0" smtClean="0"/>
              <a:t>The Ethereal protocol analyzer recommended by the course text has been renamed </a:t>
            </a:r>
            <a:r>
              <a:rPr lang="en-GB" dirty="0" err="1" smtClean="0"/>
              <a:t>Wireshark</a:t>
            </a:r>
            <a:r>
              <a:rPr lang="en-GB" dirty="0" smtClean="0"/>
              <a:t>* </a:t>
            </a:r>
            <a:r>
              <a:rPr lang="en-GB" dirty="0" smtClean="0">
                <a:hlinkClick r:id="rId3"/>
              </a:rPr>
              <a:t>http://www.wireshark.org</a:t>
            </a:r>
            <a:endParaRPr lang="en-GB" dirty="0" smtClean="0"/>
          </a:p>
          <a:p>
            <a:pPr eaLnBrk="1" hangingPunct="1">
              <a:lnSpc>
                <a:spcPct val="90000"/>
              </a:lnSpc>
            </a:pPr>
            <a:endParaRPr lang="en-GB" dirty="0" smtClean="0"/>
          </a:p>
          <a:p>
            <a:pPr eaLnBrk="1" hangingPunct="1">
              <a:lnSpc>
                <a:spcPct val="90000"/>
              </a:lnSpc>
            </a:pPr>
            <a:r>
              <a:rPr lang="en-GB" dirty="0" err="1" smtClean="0"/>
              <a:t>Wireshark</a:t>
            </a:r>
            <a:r>
              <a:rPr lang="en-GB" dirty="0" smtClean="0"/>
              <a:t> is a free and open-source packet </a:t>
            </a:r>
            <a:r>
              <a:rPr lang="en-GB" dirty="0" smtClean="0"/>
              <a:t>analyzer.</a:t>
            </a:r>
            <a:endParaRPr lang="en-GB" dirty="0" smtClean="0"/>
          </a:p>
          <a:p>
            <a:pPr eaLnBrk="1" hangingPunct="1">
              <a:lnSpc>
                <a:spcPct val="90000"/>
              </a:lnSpc>
              <a:buFontTx/>
              <a:buNone/>
            </a:pPr>
            <a:endParaRPr lang="en-GB" sz="1400" i="1" dirty="0" smtClean="0"/>
          </a:p>
          <a:p>
            <a:pPr eaLnBrk="1" hangingPunct="1">
              <a:lnSpc>
                <a:spcPct val="90000"/>
              </a:lnSpc>
              <a:buFontTx/>
              <a:buNone/>
            </a:pPr>
            <a:endParaRPr lang="en-GB" sz="1400" i="1" dirty="0" smtClean="0"/>
          </a:p>
          <a:p>
            <a:pPr eaLnBrk="1" hangingPunct="1">
              <a:lnSpc>
                <a:spcPct val="90000"/>
              </a:lnSpc>
              <a:buFontTx/>
              <a:buNone/>
            </a:pPr>
            <a:endParaRPr lang="en-GB" sz="1400" i="1" dirty="0" smtClean="0"/>
          </a:p>
          <a:p>
            <a:pPr eaLnBrk="1" hangingPunct="1">
              <a:lnSpc>
                <a:spcPct val="90000"/>
              </a:lnSpc>
            </a:pPr>
            <a:r>
              <a:rPr lang="en-GB" sz="1400" dirty="0" smtClean="0"/>
              <a:t>*http://www.wireshark.org/faq.html#q1.1</a:t>
            </a:r>
          </a:p>
          <a:p>
            <a:pPr eaLnBrk="1" hangingPunct="1">
              <a:lnSpc>
                <a:spcPct val="90000"/>
              </a:lnSpc>
            </a:pPr>
            <a:r>
              <a:rPr lang="en-GB" sz="1400" dirty="0" err="1" smtClean="0"/>
              <a:t>Wireshark</a:t>
            </a:r>
            <a:r>
              <a:rPr lang="en-GB" sz="1400" dirty="0" smtClean="0"/>
              <a:t> automatically installs </a:t>
            </a:r>
            <a:r>
              <a:rPr lang="en-GB" sz="1400" dirty="0" err="1" smtClean="0"/>
              <a:t>WinPCap</a:t>
            </a:r>
            <a:r>
              <a:rPr lang="en-GB" sz="1400" dirty="0" smtClean="0"/>
              <a:t> for packet capture.</a:t>
            </a:r>
          </a:p>
          <a:p>
            <a:pPr eaLnBrk="1" hangingPunct="1">
              <a:lnSpc>
                <a:spcPct val="90000"/>
              </a:lnSpc>
              <a:buFontTx/>
              <a:buNone/>
            </a:pPr>
            <a:endParaRPr lang="en-GB" dirty="0" smtClean="0"/>
          </a:p>
        </p:txBody>
      </p:sp>
      <p:sp>
        <p:nvSpPr>
          <p:cNvPr id="21508" name="Rectangle 6"/>
          <p:cNvSpPr>
            <a:spLocks noChangeArrowheads="1"/>
          </p:cNvSpPr>
          <p:nvPr/>
        </p:nvSpPr>
        <p:spPr bwMode="auto">
          <a:xfrm>
            <a:off x="1974850" y="2774950"/>
            <a:ext cx="9144000" cy="0"/>
          </a:xfrm>
          <a:prstGeom prst="rect">
            <a:avLst/>
          </a:prstGeom>
          <a:solidFill>
            <a:srgbClr val="CCCC99"/>
          </a:solidFill>
          <a:ln w="9525">
            <a:noFill/>
            <a:miter lim="800000"/>
            <a:headEnd/>
            <a:tailEnd/>
          </a:ln>
        </p:spPr>
        <p:txBody>
          <a:bodyPr lIns="-71415" tIns="-66654" rIns="-71415" bIns="0">
            <a:spAutoFit/>
          </a:bodyPr>
          <a:lstStyle/>
          <a:p>
            <a:endParaRPr lang="en-GB"/>
          </a:p>
        </p:txBody>
      </p:sp>
      <p:sp>
        <p:nvSpPr>
          <p:cNvPr id="21509" name="Rectangle 13"/>
          <p:cNvSpPr>
            <a:spLocks noChangeArrowheads="1"/>
          </p:cNvSpPr>
          <p:nvPr/>
        </p:nvSpPr>
        <p:spPr bwMode="auto">
          <a:xfrm>
            <a:off x="1974850" y="2774950"/>
            <a:ext cx="9144000" cy="0"/>
          </a:xfrm>
          <a:prstGeom prst="rect">
            <a:avLst/>
          </a:prstGeom>
          <a:solidFill>
            <a:srgbClr val="CCCC99"/>
          </a:solidFill>
          <a:ln w="9525">
            <a:noFill/>
            <a:miter lim="800000"/>
            <a:headEnd/>
            <a:tailEnd/>
          </a:ln>
        </p:spPr>
        <p:txBody>
          <a:bodyPr lIns="-71415" tIns="-66654" rIns="-71415" bIns="0">
            <a:spAutoFit/>
          </a:bodyPr>
          <a:lstStyle/>
          <a:p>
            <a:endParaRPr lang="en-GB"/>
          </a:p>
        </p:txBody>
      </p:sp>
      <p:pic>
        <p:nvPicPr>
          <p:cNvPr id="21510" name="Picture 9"/>
          <p:cNvPicPr>
            <a:picLocks noChangeAspect="1" noChangeArrowheads="1"/>
          </p:cNvPicPr>
          <p:nvPr/>
        </p:nvPicPr>
        <p:blipFill>
          <a:blip r:embed="rId4" cstate="print"/>
          <a:srcRect b="3159"/>
          <a:stretch>
            <a:fillRect/>
          </a:stretch>
        </p:blipFill>
        <p:spPr bwMode="auto">
          <a:xfrm>
            <a:off x="4857750" y="2143125"/>
            <a:ext cx="3873500" cy="3000375"/>
          </a:xfrm>
          <a:prstGeom prst="rect">
            <a:avLst/>
          </a:prstGeom>
          <a:noFill/>
          <a:ln w="19050">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6858000" cy="244475"/>
          </a:xfrm>
        </p:spPr>
        <p:txBody>
          <a:bodyPr/>
          <a:lstStyle/>
          <a:p>
            <a:pPr eaLnBrk="1" hangingPunct="1"/>
            <a:r>
              <a:rPr lang="en-GB" smtClean="0"/>
              <a:t>Other Network Tools</a:t>
            </a:r>
          </a:p>
        </p:txBody>
      </p:sp>
      <p:sp>
        <p:nvSpPr>
          <p:cNvPr id="22531" name="Rectangle 3"/>
          <p:cNvSpPr>
            <a:spLocks noGrp="1" noChangeArrowheads="1"/>
          </p:cNvSpPr>
          <p:nvPr>
            <p:ph idx="1"/>
          </p:nvPr>
        </p:nvSpPr>
        <p:spPr>
          <a:xfrm>
            <a:off x="357188" y="928688"/>
            <a:ext cx="5214937" cy="5538787"/>
          </a:xfrm>
        </p:spPr>
        <p:txBody>
          <a:bodyPr/>
          <a:lstStyle/>
          <a:p>
            <a:pPr eaLnBrk="1" hangingPunct="1">
              <a:lnSpc>
                <a:spcPct val="90000"/>
              </a:lnSpc>
            </a:pPr>
            <a:r>
              <a:rPr lang="en-GB" dirty="0" smtClean="0"/>
              <a:t>IP utilities</a:t>
            </a:r>
          </a:p>
          <a:p>
            <a:pPr eaLnBrk="1" hangingPunct="1">
              <a:lnSpc>
                <a:spcPct val="90000"/>
              </a:lnSpc>
              <a:buFont typeface="Wingdings" pitchFamily="2" charset="2"/>
              <a:buNone/>
            </a:pPr>
            <a:r>
              <a:rPr lang="en-GB" sz="1800" dirty="0" smtClean="0"/>
              <a:t>	Type “command” in the Windows “Run” box to open a window and experiment with </a:t>
            </a:r>
          </a:p>
          <a:p>
            <a:pPr lvl="1" eaLnBrk="1" hangingPunct="1">
              <a:lnSpc>
                <a:spcPct val="90000"/>
              </a:lnSpc>
            </a:pPr>
            <a:r>
              <a:rPr lang="en-GB" sz="1800" dirty="0" err="1" smtClean="0"/>
              <a:t>netstat</a:t>
            </a:r>
            <a:r>
              <a:rPr lang="en-GB" sz="1800" dirty="0" smtClean="0"/>
              <a:t> : displays network connections</a:t>
            </a:r>
          </a:p>
          <a:p>
            <a:pPr lvl="1" eaLnBrk="1" hangingPunct="1">
              <a:lnSpc>
                <a:spcPct val="90000"/>
              </a:lnSpc>
            </a:pPr>
            <a:r>
              <a:rPr lang="en-GB" sz="1800" dirty="0" err="1" smtClean="0"/>
              <a:t>ipconfig</a:t>
            </a:r>
            <a:r>
              <a:rPr lang="en-GB" sz="1800" dirty="0" smtClean="0"/>
              <a:t> : displays network values</a:t>
            </a:r>
          </a:p>
          <a:p>
            <a:pPr lvl="1" eaLnBrk="1" hangingPunct="1">
              <a:lnSpc>
                <a:spcPct val="90000"/>
              </a:lnSpc>
            </a:pPr>
            <a:r>
              <a:rPr lang="en-GB" sz="1800" dirty="0" smtClean="0"/>
              <a:t>ping : tests if hosts are reachable</a:t>
            </a:r>
          </a:p>
          <a:p>
            <a:pPr lvl="1" eaLnBrk="1" hangingPunct="1">
              <a:lnSpc>
                <a:spcPct val="90000"/>
              </a:lnSpc>
            </a:pPr>
            <a:r>
              <a:rPr lang="en-GB" sz="1800" dirty="0" err="1" smtClean="0"/>
              <a:t>tracert</a:t>
            </a:r>
            <a:r>
              <a:rPr lang="en-GB" sz="1800" dirty="0" smtClean="0"/>
              <a:t> : </a:t>
            </a:r>
            <a:r>
              <a:rPr lang="en-GB" sz="1800" dirty="0" err="1" smtClean="0"/>
              <a:t>traceroute</a:t>
            </a:r>
            <a:endParaRPr lang="en-GB" dirty="0" smtClean="0"/>
          </a:p>
          <a:p>
            <a:pPr eaLnBrk="1" hangingPunct="1">
              <a:lnSpc>
                <a:spcPct val="90000"/>
              </a:lnSpc>
              <a:buFont typeface="Wingdings" pitchFamily="2" charset="2"/>
              <a:buNone/>
            </a:pPr>
            <a:endParaRPr lang="en-GB" dirty="0" smtClean="0"/>
          </a:p>
          <a:p>
            <a:pPr eaLnBrk="1" hangingPunct="1">
              <a:lnSpc>
                <a:spcPct val="90000"/>
              </a:lnSpc>
            </a:pPr>
            <a:r>
              <a:rPr lang="en-GB" dirty="0" err="1" smtClean="0"/>
              <a:t>Traceroute</a:t>
            </a:r>
            <a:r>
              <a:rPr lang="en-GB" dirty="0" smtClean="0"/>
              <a:t> tools</a:t>
            </a:r>
          </a:p>
          <a:p>
            <a:pPr lvl="1" eaLnBrk="1" hangingPunct="1">
              <a:lnSpc>
                <a:spcPct val="90000"/>
              </a:lnSpc>
            </a:pPr>
            <a:r>
              <a:rPr lang="en-GB" sz="1800" dirty="0" smtClean="0"/>
              <a:t>E.g., 3D </a:t>
            </a:r>
            <a:r>
              <a:rPr lang="en-GB" sz="1800" dirty="0" err="1" smtClean="0"/>
              <a:t>traceroute</a:t>
            </a:r>
            <a:r>
              <a:rPr lang="en-GB" sz="1800" dirty="0" smtClean="0"/>
              <a:t> (note - will work only if your provider allows </a:t>
            </a:r>
            <a:r>
              <a:rPr lang="en-GB" sz="1800" dirty="0" err="1" smtClean="0"/>
              <a:t>traceroute</a:t>
            </a:r>
            <a:r>
              <a:rPr lang="en-GB" sz="1800" dirty="0" smtClean="0"/>
              <a:t> requests)</a:t>
            </a:r>
          </a:p>
          <a:p>
            <a:pPr lvl="1" eaLnBrk="1" hangingPunct="1">
              <a:lnSpc>
                <a:spcPct val="90000"/>
              </a:lnSpc>
            </a:pPr>
            <a:r>
              <a:rPr lang="en-GB" sz="1800" b="1" dirty="0" smtClean="0">
                <a:hlinkClick r:id="rId3"/>
              </a:rPr>
              <a:t>http://www.mycooltools.com/</a:t>
            </a:r>
            <a:r>
              <a:rPr lang="en-GB" sz="1800" b="1" dirty="0" smtClean="0"/>
              <a:t> </a:t>
            </a:r>
            <a:r>
              <a:rPr lang="en-GB" sz="1800" dirty="0" smtClean="0"/>
              <a:t>(</a:t>
            </a:r>
            <a:r>
              <a:rPr lang="en-GB" sz="1800" dirty="0" err="1" smtClean="0"/>
              <a:t>traceroute</a:t>
            </a:r>
            <a:r>
              <a:rPr lang="en-GB" sz="1800" dirty="0" smtClean="0"/>
              <a:t> and other tools which are supported by the remote server)</a:t>
            </a:r>
          </a:p>
          <a:p>
            <a:pPr eaLnBrk="1" hangingPunct="1">
              <a:lnSpc>
                <a:spcPct val="90000"/>
              </a:lnSpc>
            </a:pPr>
            <a:endParaRPr lang="en-GB" dirty="0" smtClean="0"/>
          </a:p>
          <a:p>
            <a:pPr lvl="1" eaLnBrk="1" hangingPunct="1">
              <a:lnSpc>
                <a:spcPct val="90000"/>
              </a:lnSpc>
              <a:buFontTx/>
              <a:buNone/>
            </a:pPr>
            <a:endParaRPr lang="en-GB" sz="1800" dirty="0" smtClean="0"/>
          </a:p>
          <a:p>
            <a:pPr eaLnBrk="1" hangingPunct="1">
              <a:lnSpc>
                <a:spcPct val="90000"/>
              </a:lnSpc>
              <a:buFontTx/>
              <a:buNone/>
            </a:pPr>
            <a:endParaRPr lang="en-GB" dirty="0" smtClean="0"/>
          </a:p>
        </p:txBody>
      </p:sp>
      <p:sp>
        <p:nvSpPr>
          <p:cNvPr id="22532" name="Rectangle 5"/>
          <p:cNvSpPr>
            <a:spLocks noChangeArrowheads="1"/>
          </p:cNvSpPr>
          <p:nvPr/>
        </p:nvSpPr>
        <p:spPr bwMode="auto">
          <a:xfrm>
            <a:off x="1974850" y="2774950"/>
            <a:ext cx="9144000" cy="0"/>
          </a:xfrm>
          <a:prstGeom prst="rect">
            <a:avLst/>
          </a:prstGeom>
          <a:solidFill>
            <a:srgbClr val="CCCC99"/>
          </a:solidFill>
          <a:ln w="9525">
            <a:noFill/>
            <a:miter lim="800000"/>
            <a:headEnd/>
            <a:tailEnd/>
          </a:ln>
        </p:spPr>
        <p:txBody>
          <a:bodyPr lIns="-71415" tIns="-66654" rIns="-71415" bIns="0">
            <a:spAutoFit/>
          </a:bodyPr>
          <a:lstStyle/>
          <a:p>
            <a:endParaRPr lang="en-GB"/>
          </a:p>
        </p:txBody>
      </p:sp>
      <p:sp>
        <p:nvSpPr>
          <p:cNvPr id="22533" name="Rectangle 6"/>
          <p:cNvSpPr>
            <a:spLocks noChangeArrowheads="1"/>
          </p:cNvSpPr>
          <p:nvPr/>
        </p:nvSpPr>
        <p:spPr bwMode="auto">
          <a:xfrm>
            <a:off x="1974850" y="2774950"/>
            <a:ext cx="9144000" cy="0"/>
          </a:xfrm>
          <a:prstGeom prst="rect">
            <a:avLst/>
          </a:prstGeom>
          <a:solidFill>
            <a:srgbClr val="CCCC99"/>
          </a:solidFill>
          <a:ln w="9525">
            <a:noFill/>
            <a:miter lim="800000"/>
            <a:headEnd/>
            <a:tailEnd/>
          </a:ln>
        </p:spPr>
        <p:txBody>
          <a:bodyPr lIns="-71415" tIns="-66654" rIns="-71415" bIns="0">
            <a:spAutoFit/>
          </a:bodyPr>
          <a:lstStyle/>
          <a:p>
            <a:endParaRPr lang="en-GB"/>
          </a:p>
        </p:txBody>
      </p:sp>
      <p:pic>
        <p:nvPicPr>
          <p:cNvPr id="22534" name="Picture 9" descr="http://upload.wikimedia.org/wikipedia/en/thumb/6/6c/Ipconfig_win_xp.png/300px-Ipconfig_win_xp.png">
            <a:hlinkClick r:id="rId4" tooltip="Screenshot of ipconfig /all output in Windows XP"/>
          </p:cNvPr>
          <p:cNvPicPr>
            <a:picLocks noChangeAspect="1" noChangeArrowheads="1"/>
          </p:cNvPicPr>
          <p:nvPr/>
        </p:nvPicPr>
        <p:blipFill>
          <a:blip r:embed="rId5" cstate="print"/>
          <a:srcRect/>
          <a:stretch>
            <a:fillRect/>
          </a:stretch>
        </p:blipFill>
        <p:spPr bwMode="auto">
          <a:xfrm>
            <a:off x="5630863" y="1500188"/>
            <a:ext cx="3246437" cy="1785937"/>
          </a:xfrm>
          <a:prstGeom prst="rect">
            <a:avLst/>
          </a:prstGeom>
          <a:noFill/>
          <a:ln w="9525">
            <a:noFill/>
            <a:miter lim="800000"/>
            <a:headEnd/>
            <a:tailEnd/>
          </a:ln>
        </p:spPr>
      </p:pic>
      <p:sp>
        <p:nvSpPr>
          <p:cNvPr id="22535" name="Rectangle 8"/>
          <p:cNvSpPr>
            <a:spLocks noChangeArrowheads="1"/>
          </p:cNvSpPr>
          <p:nvPr/>
        </p:nvSpPr>
        <p:spPr bwMode="auto">
          <a:xfrm>
            <a:off x="5643563" y="3286125"/>
            <a:ext cx="3286125" cy="215900"/>
          </a:xfrm>
          <a:prstGeom prst="rect">
            <a:avLst/>
          </a:prstGeom>
          <a:noFill/>
          <a:ln w="9525">
            <a:noFill/>
            <a:miter lim="800000"/>
            <a:headEnd/>
            <a:tailEnd/>
          </a:ln>
        </p:spPr>
        <p:txBody>
          <a:bodyPr>
            <a:spAutoFit/>
          </a:bodyPr>
          <a:lstStyle/>
          <a:p>
            <a:pPr algn="r"/>
            <a:r>
              <a:rPr lang="en-GB" sz="800"/>
              <a:t>http://en.wikipedia.org/wiki/Ipconfig</a:t>
            </a:r>
          </a:p>
        </p:txBody>
      </p:sp>
      <p:pic>
        <p:nvPicPr>
          <p:cNvPr id="22536" name="Picture 9"/>
          <p:cNvPicPr>
            <a:picLocks noChangeAspect="1" noChangeArrowheads="1"/>
          </p:cNvPicPr>
          <p:nvPr/>
        </p:nvPicPr>
        <p:blipFill>
          <a:blip r:embed="rId6" cstate="print"/>
          <a:srcRect b="3526"/>
          <a:stretch>
            <a:fillRect/>
          </a:stretch>
        </p:blipFill>
        <p:spPr bwMode="auto">
          <a:xfrm>
            <a:off x="5664200" y="3714750"/>
            <a:ext cx="3148013" cy="2428875"/>
          </a:xfrm>
          <a:prstGeom prst="rect">
            <a:avLst/>
          </a:prstGeom>
          <a:noFill/>
          <a:ln w="19050">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ctrTitle"/>
          </p:nvPr>
        </p:nvSpPr>
        <p:spPr/>
        <p:txBody>
          <a:bodyPr/>
          <a:lstStyle/>
          <a:p>
            <a:pPr algn="ctr" eaLnBrk="1" hangingPunct="1"/>
            <a:r>
              <a:rPr lang="en-GB" smtClean="0"/>
              <a:t>Thank You</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eaLnBrk="1" hangingPunct="1"/>
            <a:r>
              <a:rPr lang="en-GB" smtClean="0"/>
              <a:t>Content</a:t>
            </a:r>
          </a:p>
        </p:txBody>
      </p:sp>
      <p:sp>
        <p:nvSpPr>
          <p:cNvPr id="363523" name="Rectangle 1027"/>
          <p:cNvSpPr>
            <a:spLocks noGrp="1" noChangeArrowheads="1"/>
          </p:cNvSpPr>
          <p:nvPr>
            <p:ph idx="1"/>
          </p:nvPr>
        </p:nvSpPr>
        <p:spPr>
          <a:xfrm>
            <a:off x="685800" y="914400"/>
            <a:ext cx="5029200" cy="5181600"/>
          </a:xfrm>
        </p:spPr>
        <p:txBody>
          <a:bodyPr/>
          <a:lstStyle/>
          <a:p>
            <a:pPr marL="342900" lvl="1" indent="-342900" eaLnBrk="1" hangingPunct="1">
              <a:buSzPct val="80000"/>
              <a:buFont typeface="Wingdings" pitchFamily="2" charset="2"/>
              <a:buChar char="o"/>
              <a:defRPr/>
            </a:pPr>
            <a:endParaRPr lang="en-GB" sz="2400" dirty="0" smtClean="0">
              <a:ea typeface="+mn-ea"/>
              <a:cs typeface="+mn-cs"/>
            </a:endParaRPr>
          </a:p>
          <a:p>
            <a:pPr marL="342900" lvl="1" indent="-342900" eaLnBrk="1" hangingPunct="1">
              <a:buSzPct val="80000"/>
              <a:buFont typeface="Wingdings" pitchFamily="2" charset="2"/>
              <a:buChar char="o"/>
              <a:defRPr/>
            </a:pPr>
            <a:r>
              <a:rPr lang="en-GB" sz="2400" dirty="0" smtClean="0">
                <a:ea typeface="+mn-ea"/>
                <a:cs typeface="+mn-cs"/>
              </a:rPr>
              <a:t>Course </a:t>
            </a:r>
            <a:r>
              <a:rPr lang="en-GB" sz="2400" dirty="0">
                <a:ea typeface="+mn-ea"/>
                <a:cs typeface="+mn-cs"/>
              </a:rPr>
              <a:t>Summary</a:t>
            </a:r>
          </a:p>
          <a:p>
            <a:pPr marL="342900" lvl="1" indent="-342900" eaLnBrk="1" hangingPunct="1">
              <a:buSzPct val="80000"/>
              <a:buFont typeface="Wingdings" pitchFamily="2" charset="2"/>
              <a:buChar char="o"/>
              <a:defRPr/>
            </a:pPr>
            <a:endParaRPr lang="en-GB" sz="2400" dirty="0">
              <a:ea typeface="+mn-ea"/>
              <a:cs typeface="+mn-cs"/>
            </a:endParaRPr>
          </a:p>
          <a:p>
            <a:pPr marL="342900" lvl="1" indent="-342900" eaLnBrk="1" hangingPunct="1">
              <a:buSzPct val="80000"/>
              <a:buFont typeface="Wingdings" pitchFamily="2" charset="2"/>
              <a:buChar char="o"/>
              <a:defRPr/>
            </a:pPr>
            <a:r>
              <a:rPr lang="en-GB" sz="2400" dirty="0">
                <a:ea typeface="+mn-ea"/>
                <a:cs typeface="+mn-cs"/>
              </a:rPr>
              <a:t>The Recommended Text</a:t>
            </a:r>
          </a:p>
          <a:p>
            <a:pPr marL="342900" lvl="1" indent="-342900" eaLnBrk="1" hangingPunct="1">
              <a:buSzPct val="80000"/>
              <a:buFont typeface="Wingdings" pitchFamily="2" charset="2"/>
              <a:buChar char="o"/>
              <a:defRPr/>
            </a:pPr>
            <a:endParaRPr lang="en-GB" sz="2400" dirty="0">
              <a:ea typeface="+mn-ea"/>
              <a:cs typeface="+mn-cs"/>
            </a:endParaRPr>
          </a:p>
          <a:p>
            <a:pPr marL="342900" lvl="1" indent="-342900" eaLnBrk="1" hangingPunct="1">
              <a:buSzPct val="80000"/>
              <a:buFont typeface="Wingdings" pitchFamily="2" charset="2"/>
              <a:buChar char="o"/>
              <a:defRPr/>
            </a:pPr>
            <a:r>
              <a:rPr lang="en-GB" sz="2400" dirty="0">
                <a:ea typeface="+mn-ea"/>
                <a:cs typeface="+mn-cs"/>
              </a:rPr>
              <a:t>Course Structure, Content and Assessment</a:t>
            </a:r>
          </a:p>
          <a:p>
            <a:pPr marL="342900" lvl="1" indent="-342900" eaLnBrk="1" hangingPunct="1">
              <a:buSzPct val="80000"/>
              <a:buFont typeface="Wingdings" pitchFamily="2" charset="2"/>
              <a:buChar char="o"/>
              <a:defRPr/>
            </a:pPr>
            <a:endParaRPr lang="en-GB" sz="2400" dirty="0">
              <a:ea typeface="+mn-ea"/>
              <a:cs typeface="+mn-cs"/>
            </a:endParaRPr>
          </a:p>
          <a:p>
            <a:pPr marL="342900" lvl="1" indent="-342900" eaLnBrk="1" hangingPunct="1">
              <a:buSzPct val="80000"/>
              <a:buFont typeface="Wingdings" pitchFamily="2" charset="2"/>
              <a:buChar char="o"/>
              <a:defRPr/>
            </a:pPr>
            <a:r>
              <a:rPr lang="en-GB" sz="2400" dirty="0">
                <a:ea typeface="+mn-ea"/>
                <a:cs typeface="+mn-cs"/>
              </a:rPr>
              <a:t>Recommended </a:t>
            </a:r>
            <a:r>
              <a:rPr lang="en-GB" sz="2400" dirty="0" smtClean="0">
                <a:ea typeface="+mn-ea"/>
                <a:cs typeface="+mn-cs"/>
              </a:rPr>
              <a:t>Software</a:t>
            </a:r>
            <a:endParaRPr lang="en-GB" sz="2400" dirty="0">
              <a:ea typeface="+mn-ea"/>
              <a:cs typeface="+mn-cs"/>
            </a:endParaRPr>
          </a:p>
          <a:p>
            <a:pPr eaLnBrk="1" hangingPunct="1">
              <a:defRPr/>
            </a:pPr>
            <a:endParaRPr lang="en-GB" b="1" dirty="0"/>
          </a:p>
          <a:p>
            <a:pPr eaLnBrk="1" hangingPunct="1">
              <a:buFontTx/>
              <a:buNone/>
              <a:defRPr/>
            </a:pPr>
            <a:endParaRPr lang="en-GB" dirty="0"/>
          </a:p>
        </p:txBody>
      </p:sp>
      <p:pic>
        <p:nvPicPr>
          <p:cNvPr id="12292" name="Picture 1028" descr="Y:\teaching\2001-2002\eem3g\finalcover.gif"/>
          <p:cNvPicPr>
            <a:picLocks noChangeAspect="1" noChangeArrowheads="1"/>
          </p:cNvPicPr>
          <p:nvPr/>
        </p:nvPicPr>
        <p:blipFill>
          <a:blip r:embed="rId3" cstate="print"/>
          <a:srcRect/>
          <a:stretch>
            <a:fillRect/>
          </a:stretch>
        </p:blipFill>
        <p:spPr bwMode="auto">
          <a:xfrm>
            <a:off x="5799138" y="1600200"/>
            <a:ext cx="2241550" cy="2895600"/>
          </a:xfrm>
          <a:prstGeom prst="rect">
            <a:avLst/>
          </a:prstGeom>
          <a:noFill/>
          <a:ln w="9525">
            <a:noFill/>
            <a:miter lim="800000"/>
            <a:headEnd/>
            <a:tailEnd/>
          </a:ln>
        </p:spPr>
      </p:pic>
      <p:sp>
        <p:nvSpPr>
          <p:cNvPr id="12293" name="Rectangle 1029"/>
          <p:cNvSpPr>
            <a:spLocks noChangeArrowheads="1"/>
          </p:cNvSpPr>
          <p:nvPr/>
        </p:nvSpPr>
        <p:spPr bwMode="auto">
          <a:xfrm>
            <a:off x="1588" y="1960563"/>
            <a:ext cx="9144000" cy="0"/>
          </a:xfrm>
          <a:prstGeom prst="rect">
            <a:avLst/>
          </a:prstGeom>
          <a:noFill/>
          <a:ln w="9525">
            <a:noFill/>
            <a:miter lim="800000"/>
            <a:headEnd/>
            <a:tailEnd/>
          </a:ln>
        </p:spPr>
        <p:txBody>
          <a:bodyPr>
            <a:spAutoFit/>
          </a:bodyPr>
          <a:lstStyle/>
          <a:p>
            <a:endParaRPr lang="en-GB"/>
          </a:p>
        </p:txBody>
      </p:sp>
      <p:pic>
        <p:nvPicPr>
          <p:cNvPr id="12294" name="Picture 1031" descr="http://highered.mcgraw-hill.com/sites/dl/free/007246352x/cover/garcia_lg.jpg"/>
          <p:cNvPicPr>
            <a:picLocks noChangeAspect="1" noChangeArrowheads="1"/>
          </p:cNvPicPr>
          <p:nvPr/>
        </p:nvPicPr>
        <p:blipFill>
          <a:blip r:embed="rId4" cstate="print"/>
          <a:srcRect/>
          <a:stretch>
            <a:fillRect/>
          </a:stretch>
        </p:blipFill>
        <p:spPr bwMode="auto">
          <a:xfrm>
            <a:off x="6324600" y="3048000"/>
            <a:ext cx="2286000" cy="2892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The Course Summary</a:t>
            </a:r>
          </a:p>
        </p:txBody>
      </p:sp>
      <p:graphicFrame>
        <p:nvGraphicFramePr>
          <p:cNvPr id="1026" name="Object 7"/>
          <p:cNvGraphicFramePr>
            <a:graphicFrameLocks noChangeAspect="1"/>
          </p:cNvGraphicFramePr>
          <p:nvPr/>
        </p:nvGraphicFramePr>
        <p:xfrm>
          <a:off x="1428750" y="647700"/>
          <a:ext cx="7296150" cy="5715000"/>
        </p:xfrm>
        <a:graphic>
          <a:graphicData uri="http://schemas.openxmlformats.org/presentationml/2006/ole">
            <p:oleObj spid="_x0000_s1026" name="Document" r:id="rId4" imgW="6039622" imgH="4731006" progId="Word.Documen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The Recommended Text</a:t>
            </a:r>
          </a:p>
        </p:txBody>
      </p:sp>
      <p:sp>
        <p:nvSpPr>
          <p:cNvPr id="7171" name="Rectangle 3"/>
          <p:cNvSpPr>
            <a:spLocks noGrp="1" noChangeArrowheads="1"/>
          </p:cNvSpPr>
          <p:nvPr>
            <p:ph idx="1"/>
          </p:nvPr>
        </p:nvSpPr>
        <p:spPr>
          <a:xfrm>
            <a:off x="685800" y="914400"/>
            <a:ext cx="4957763" cy="5181600"/>
          </a:xfrm>
        </p:spPr>
        <p:txBody>
          <a:bodyPr/>
          <a:lstStyle/>
          <a:p>
            <a:pPr eaLnBrk="1" hangingPunct="1">
              <a:defRPr/>
            </a:pPr>
            <a:endParaRPr lang="en-GB" sz="2400" dirty="0" smtClean="0"/>
          </a:p>
          <a:p>
            <a:pPr eaLnBrk="1" hangingPunct="1">
              <a:defRPr/>
            </a:pPr>
            <a:endParaRPr lang="en-GB" sz="2400" dirty="0" smtClean="0"/>
          </a:p>
          <a:p>
            <a:pPr marL="0" indent="0" eaLnBrk="1" hangingPunct="1">
              <a:buFont typeface="Wingdings" pitchFamily="2" charset="2"/>
              <a:buNone/>
              <a:defRPr/>
            </a:pPr>
            <a:r>
              <a:rPr lang="en-GB" sz="2400" dirty="0" smtClean="0"/>
              <a:t>Communication Networks</a:t>
            </a:r>
          </a:p>
          <a:p>
            <a:pPr marL="0" indent="0" eaLnBrk="1" hangingPunct="1">
              <a:buFont typeface="Wingdings" pitchFamily="2" charset="2"/>
              <a:buNone/>
              <a:defRPr/>
            </a:pPr>
            <a:r>
              <a:rPr lang="en-GB" sz="2400" dirty="0" smtClean="0"/>
              <a:t>A. Leon-Garcia &amp; I. </a:t>
            </a:r>
            <a:r>
              <a:rPr lang="en-GB" sz="2400" dirty="0" err="1" smtClean="0"/>
              <a:t>Widjaja</a:t>
            </a:r>
            <a:endParaRPr lang="en-GB" sz="2400" dirty="0" smtClean="0"/>
          </a:p>
          <a:p>
            <a:pPr marL="0" indent="0" eaLnBrk="1" hangingPunct="1">
              <a:buFont typeface="Wingdings" pitchFamily="2" charset="2"/>
              <a:buNone/>
              <a:defRPr/>
            </a:pPr>
            <a:r>
              <a:rPr lang="en-GB" sz="2400" dirty="0" smtClean="0"/>
              <a:t>McGraw-Hill</a:t>
            </a:r>
          </a:p>
          <a:p>
            <a:pPr marL="0" indent="0" eaLnBrk="1" hangingPunct="1">
              <a:buFont typeface="Wingdings" pitchFamily="2" charset="2"/>
              <a:buNone/>
              <a:defRPr/>
            </a:pPr>
            <a:endParaRPr lang="en-GB" sz="2400" dirty="0" smtClean="0"/>
          </a:p>
          <a:p>
            <a:pPr marL="0" indent="0" eaLnBrk="1" hangingPunct="1">
              <a:buFont typeface="Wingdings" pitchFamily="2" charset="2"/>
              <a:buNone/>
              <a:defRPr/>
            </a:pPr>
            <a:endParaRPr lang="en-GB" sz="2400" dirty="0" smtClean="0"/>
          </a:p>
          <a:p>
            <a:pPr marL="0" indent="0" eaLnBrk="1" hangingPunct="1">
              <a:buFont typeface="Wingdings" pitchFamily="2" charset="2"/>
              <a:buNone/>
              <a:defRPr/>
            </a:pPr>
            <a:endParaRPr lang="en-GB" sz="2400" dirty="0" smtClean="0"/>
          </a:p>
          <a:p>
            <a:pPr marL="0" indent="0" eaLnBrk="1" hangingPunct="1">
              <a:buFont typeface="Wingdings" pitchFamily="2" charset="2"/>
              <a:buNone/>
              <a:defRPr/>
            </a:pPr>
            <a:r>
              <a:rPr lang="en-GB" sz="2400" dirty="0" smtClean="0"/>
              <a:t>The 2</a:t>
            </a:r>
            <a:r>
              <a:rPr lang="en-GB" sz="2400" baseline="30000" dirty="0" smtClean="0"/>
              <a:t>nd</a:t>
            </a:r>
            <a:r>
              <a:rPr lang="en-GB" sz="2400" dirty="0" smtClean="0"/>
              <a:t> Edition (August 2003) is recommended</a:t>
            </a:r>
          </a:p>
        </p:txBody>
      </p:sp>
      <p:pic>
        <p:nvPicPr>
          <p:cNvPr id="13316" name="Picture 5" descr="Y:\teaching\2001-2002\eem3g\finalcover.gif"/>
          <p:cNvPicPr>
            <a:picLocks noChangeAspect="1" noChangeArrowheads="1"/>
          </p:cNvPicPr>
          <p:nvPr/>
        </p:nvPicPr>
        <p:blipFill>
          <a:blip r:embed="rId3" cstate="print"/>
          <a:srcRect/>
          <a:stretch>
            <a:fillRect/>
          </a:stretch>
        </p:blipFill>
        <p:spPr bwMode="auto">
          <a:xfrm>
            <a:off x="5799138" y="1600200"/>
            <a:ext cx="2241550" cy="2895600"/>
          </a:xfrm>
          <a:prstGeom prst="rect">
            <a:avLst/>
          </a:prstGeom>
          <a:noFill/>
          <a:ln w="9525">
            <a:noFill/>
            <a:miter lim="800000"/>
            <a:headEnd/>
            <a:tailEnd/>
          </a:ln>
        </p:spPr>
      </p:pic>
      <p:pic>
        <p:nvPicPr>
          <p:cNvPr id="13317" name="Picture 6" descr="http://highered.mcgraw-hill.com/sites/dl/free/007246352x/cover/garcia_lg.jpg"/>
          <p:cNvPicPr>
            <a:picLocks noChangeAspect="1" noChangeArrowheads="1"/>
          </p:cNvPicPr>
          <p:nvPr/>
        </p:nvPicPr>
        <p:blipFill>
          <a:blip r:embed="rId4" cstate="print"/>
          <a:srcRect/>
          <a:stretch>
            <a:fillRect/>
          </a:stretch>
        </p:blipFill>
        <p:spPr bwMode="auto">
          <a:xfrm>
            <a:off x="6324600" y="3048000"/>
            <a:ext cx="2286000" cy="2892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
            </a:r>
            <a:br>
              <a:rPr lang="en-GB" smtClean="0"/>
            </a:br>
            <a:r>
              <a:rPr lang="en-GB" smtClean="0"/>
              <a:t>Cryptography Text</a:t>
            </a:r>
            <a:br>
              <a:rPr lang="en-GB" smtClean="0"/>
            </a:br>
            <a:r>
              <a:rPr lang="en-GB" sz="2400" smtClean="0"/>
              <a:t>(</a:t>
            </a:r>
            <a:r>
              <a:rPr lang="en-GB" sz="2400" i="1" smtClean="0"/>
              <a:t>optional</a:t>
            </a:r>
            <a:r>
              <a:rPr lang="en-GB" sz="2400" smtClean="0"/>
              <a:t> further reading)</a:t>
            </a:r>
          </a:p>
        </p:txBody>
      </p:sp>
      <p:sp>
        <p:nvSpPr>
          <p:cNvPr id="14339" name="Rectangle 3"/>
          <p:cNvSpPr>
            <a:spLocks noGrp="1" noChangeArrowheads="1"/>
          </p:cNvSpPr>
          <p:nvPr>
            <p:ph sz="half" idx="1"/>
          </p:nvPr>
        </p:nvSpPr>
        <p:spPr/>
        <p:txBody>
          <a:bodyPr/>
          <a:lstStyle/>
          <a:p>
            <a:pPr eaLnBrk="1" hangingPunct="1"/>
            <a:endParaRPr lang="en-GB" dirty="0" smtClean="0"/>
          </a:p>
          <a:p>
            <a:pPr eaLnBrk="1" hangingPunct="1">
              <a:buFont typeface="Wingdings" pitchFamily="2" charset="2"/>
              <a:buNone/>
            </a:pPr>
            <a:endParaRPr lang="en-GB" dirty="0" smtClean="0"/>
          </a:p>
          <a:p>
            <a:pPr eaLnBrk="1" hangingPunct="1">
              <a:buFont typeface="Wingdings" pitchFamily="2" charset="2"/>
              <a:buNone/>
            </a:pPr>
            <a:r>
              <a:rPr lang="en-GB" dirty="0" smtClean="0"/>
              <a:t>The Code Book</a:t>
            </a:r>
          </a:p>
          <a:p>
            <a:pPr eaLnBrk="1" hangingPunct="1">
              <a:buFont typeface="Wingdings" pitchFamily="2" charset="2"/>
              <a:buNone/>
            </a:pPr>
            <a:r>
              <a:rPr lang="en-GB" dirty="0" smtClean="0"/>
              <a:t>Simon Singh</a:t>
            </a:r>
          </a:p>
          <a:p>
            <a:pPr eaLnBrk="1" hangingPunct="1">
              <a:buFont typeface="Wingdings" pitchFamily="2" charset="2"/>
              <a:buNone/>
            </a:pPr>
            <a:r>
              <a:rPr lang="en-GB" dirty="0" smtClean="0"/>
              <a:t>ISBN: 1857028899</a:t>
            </a:r>
            <a:endParaRPr lang="en-GB" dirty="0" smtClean="0">
              <a:latin typeface="Verdana" pitchFamily="34" charset="0"/>
            </a:endParaRPr>
          </a:p>
          <a:p>
            <a:pPr eaLnBrk="1" hangingPunct="1"/>
            <a:endParaRPr lang="en-GB" dirty="0" smtClean="0"/>
          </a:p>
        </p:txBody>
      </p:sp>
      <p:pic>
        <p:nvPicPr>
          <p:cNvPr id="14340" name="Picture 4" descr="Y:\teaching\2001-2002\eem3g\code book"/>
          <p:cNvPicPr>
            <a:picLocks noChangeAspect="1" noChangeArrowheads="1"/>
          </p:cNvPicPr>
          <p:nvPr/>
        </p:nvPicPr>
        <p:blipFill>
          <a:blip r:embed="rId3" cstate="print"/>
          <a:srcRect/>
          <a:stretch>
            <a:fillRect/>
          </a:stretch>
        </p:blipFill>
        <p:spPr bwMode="auto">
          <a:xfrm>
            <a:off x="5562600" y="1752600"/>
            <a:ext cx="2532063" cy="381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Course Resources</a:t>
            </a:r>
          </a:p>
        </p:txBody>
      </p:sp>
      <p:sp>
        <p:nvSpPr>
          <p:cNvPr id="15363" name="Rectangle 3"/>
          <p:cNvSpPr>
            <a:spLocks noGrp="1" noChangeArrowheads="1"/>
          </p:cNvSpPr>
          <p:nvPr>
            <p:ph idx="1"/>
          </p:nvPr>
        </p:nvSpPr>
        <p:spPr/>
        <p:txBody>
          <a:bodyPr/>
          <a:lstStyle/>
          <a:p>
            <a:pPr eaLnBrk="1" hangingPunct="1"/>
            <a:r>
              <a:rPr lang="en-GB" sz="2400" dirty="0" smtClean="0"/>
              <a:t>Course lecture slides at  </a:t>
            </a:r>
            <a:r>
              <a:rPr lang="en-GB" sz="1600" dirty="0" smtClean="0">
                <a:hlinkClick r:id="rId3"/>
              </a:rPr>
              <a:t>http://www.eee.bham.ac.uk/woolleysi/teaching/computernetworking/index.htm</a:t>
            </a:r>
            <a:endParaRPr lang="en-GB" sz="1600" dirty="0" smtClean="0"/>
          </a:p>
          <a:p>
            <a:pPr eaLnBrk="1" hangingPunct="1">
              <a:buFont typeface="Wingdings" pitchFamily="2" charset="2"/>
              <a:buNone/>
            </a:pPr>
            <a:r>
              <a:rPr lang="en-GB" sz="2400" dirty="0" smtClean="0"/>
              <a:t> </a:t>
            </a:r>
          </a:p>
          <a:p>
            <a:pPr eaLnBrk="1" hangingPunct="1"/>
            <a:r>
              <a:rPr lang="en-GB" sz="2400" dirty="0" smtClean="0"/>
              <a:t>Or follow the link from CANVAS.</a:t>
            </a:r>
          </a:p>
          <a:p>
            <a:pPr eaLnBrk="1" hangingPunct="1">
              <a:buFontTx/>
              <a:buNone/>
            </a:pPr>
            <a:endParaRPr lang="en-GB" sz="2400" dirty="0" smtClean="0"/>
          </a:p>
        </p:txBody>
      </p:sp>
      <p:pic>
        <p:nvPicPr>
          <p:cNvPr id="15365" name="Picture 5"/>
          <p:cNvPicPr>
            <a:picLocks noChangeAspect="1" noChangeArrowheads="1"/>
          </p:cNvPicPr>
          <p:nvPr/>
        </p:nvPicPr>
        <p:blipFill>
          <a:blip r:embed="rId4" cstate="print"/>
          <a:srcRect l="1093" t="15961" r="1666" b="6407"/>
          <a:stretch>
            <a:fillRect/>
          </a:stretch>
        </p:blipFill>
        <p:spPr bwMode="auto">
          <a:xfrm>
            <a:off x="2051720" y="2708920"/>
            <a:ext cx="4674267" cy="3025144"/>
          </a:xfrm>
          <a:prstGeom prst="rect">
            <a:avLst/>
          </a:prstGeom>
          <a:noFill/>
          <a:ln w="19050" cap="flat" cmpd="sng">
            <a:noFill/>
            <a:prstDash val="solid"/>
            <a:miter lim="800000"/>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Outline of Course Themes</a:t>
            </a:r>
          </a:p>
        </p:txBody>
      </p:sp>
      <p:sp>
        <p:nvSpPr>
          <p:cNvPr id="16387" name="Rectangle 3"/>
          <p:cNvSpPr>
            <a:spLocks noGrp="1" noChangeArrowheads="1"/>
          </p:cNvSpPr>
          <p:nvPr>
            <p:ph idx="1"/>
          </p:nvPr>
        </p:nvSpPr>
        <p:spPr/>
        <p:txBody>
          <a:bodyPr/>
          <a:lstStyle/>
          <a:p>
            <a:pPr marL="533400" indent="-533400" eaLnBrk="1" hangingPunct="1"/>
            <a:r>
              <a:rPr lang="en-GB" smtClean="0">
                <a:solidFill>
                  <a:srgbClr val="000000"/>
                </a:solidFill>
                <a:cs typeface="Arial" charset="0"/>
              </a:rPr>
              <a:t>Introduction to the course </a:t>
            </a:r>
          </a:p>
          <a:p>
            <a:pPr marL="533400" indent="-533400" eaLnBrk="1" hangingPunct="1"/>
            <a:r>
              <a:rPr lang="en-GB" smtClean="0">
                <a:solidFill>
                  <a:srgbClr val="000000"/>
                </a:solidFill>
                <a:cs typeface="Arial" charset="0"/>
              </a:rPr>
              <a:t>Computer networks and layered architectures </a:t>
            </a:r>
          </a:p>
          <a:p>
            <a:pPr marL="533400" indent="-533400" eaLnBrk="1" hangingPunct="1">
              <a:buFontTx/>
              <a:buNone/>
            </a:pPr>
            <a:endParaRPr lang="en-GB" smtClean="0">
              <a:solidFill>
                <a:srgbClr val="000000"/>
              </a:solidFill>
              <a:cs typeface="Arial" charset="0"/>
            </a:endParaRPr>
          </a:p>
          <a:p>
            <a:pPr marL="533400" indent="-533400" eaLnBrk="1" hangingPunct="1"/>
            <a:r>
              <a:rPr lang="en-GB" smtClean="0">
                <a:solidFill>
                  <a:srgbClr val="000000"/>
                </a:solidFill>
                <a:cs typeface="Arial" charset="0"/>
              </a:rPr>
              <a:t>Local area networks and medium access control </a:t>
            </a:r>
          </a:p>
          <a:p>
            <a:pPr marL="533400" indent="-533400" eaLnBrk="1" hangingPunct="1"/>
            <a:r>
              <a:rPr lang="en-GB" smtClean="0">
                <a:solidFill>
                  <a:srgbClr val="000000"/>
                </a:solidFill>
                <a:cs typeface="Arial" charset="0"/>
              </a:rPr>
              <a:t>Practical LANs  and packet switching </a:t>
            </a:r>
            <a:br>
              <a:rPr lang="en-GB" smtClean="0">
                <a:solidFill>
                  <a:srgbClr val="000000"/>
                </a:solidFill>
                <a:cs typeface="Arial" charset="0"/>
              </a:rPr>
            </a:br>
            <a:endParaRPr lang="en-GB" smtClean="0">
              <a:solidFill>
                <a:srgbClr val="000000"/>
              </a:solidFill>
              <a:cs typeface="Arial" charset="0"/>
            </a:endParaRPr>
          </a:p>
          <a:p>
            <a:pPr marL="533400" indent="-533400" eaLnBrk="1" hangingPunct="1"/>
            <a:r>
              <a:rPr lang="en-GB" smtClean="0">
                <a:solidFill>
                  <a:srgbClr val="000000"/>
                </a:solidFill>
                <a:cs typeface="Arial" charset="0"/>
              </a:rPr>
              <a:t>Cryptography</a:t>
            </a:r>
          </a:p>
          <a:p>
            <a:pPr marL="533400" indent="-533400" eaLnBrk="1" hangingPunct="1"/>
            <a:r>
              <a:rPr lang="en-GB" smtClean="0">
                <a:solidFill>
                  <a:srgbClr val="000000"/>
                </a:solidFill>
                <a:cs typeface="Arial" charset="0"/>
              </a:rPr>
              <a:t>An overview of network management and security </a:t>
            </a:r>
          </a:p>
          <a:p>
            <a:pPr marL="533400" indent="-533400" eaLnBrk="1" hangingPunct="1"/>
            <a:r>
              <a:rPr lang="en-GB" smtClean="0">
                <a:solidFill>
                  <a:srgbClr val="000000"/>
                </a:solidFill>
                <a:cs typeface="Arial" charset="0"/>
              </a:rPr>
              <a:t>Error control coding</a:t>
            </a:r>
          </a:p>
          <a:p>
            <a:pPr marL="533400" indent="-533400" eaLnBrk="1" hangingPunct="1">
              <a:buFontTx/>
              <a:buNone/>
            </a:pPr>
            <a:endParaRPr lang="en-GB" smtClean="0">
              <a:solidFill>
                <a:srgbClr val="000000"/>
              </a:solidFill>
              <a:cs typeface="Arial" charset="0"/>
            </a:endParaRPr>
          </a:p>
          <a:p>
            <a:pPr marL="533400" indent="-533400" eaLnBrk="1" hangingPunct="1"/>
            <a:r>
              <a:rPr lang="en-GB" smtClean="0">
                <a:solidFill>
                  <a:srgbClr val="000000"/>
                </a:solidFill>
                <a:cs typeface="Arial" charset="0"/>
              </a:rPr>
              <a:t>TCP/IP</a:t>
            </a:r>
          </a:p>
          <a:p>
            <a:pPr marL="533400" indent="-533400" eaLnBrk="1" hangingPunct="1">
              <a:buFontTx/>
              <a:buNone/>
            </a:pPr>
            <a:endParaRPr lang="en-GB" smtClean="0">
              <a:solidFill>
                <a:srgbClr val="000000"/>
              </a:solidFill>
              <a:cs typeface="Arial" charset="0"/>
            </a:endParaRPr>
          </a:p>
          <a:p>
            <a:pPr marL="533400" indent="-533400" eaLnBrk="1" hangingPunct="1"/>
            <a:r>
              <a:rPr lang="en-GB" smtClean="0">
                <a:solidFill>
                  <a:srgbClr val="000000"/>
                </a:solidFill>
                <a:cs typeface="Arial" charset="0"/>
              </a:rPr>
              <a:t>Network packet capture example and Quality-of-Service (QoS)</a:t>
            </a:r>
          </a:p>
          <a:p>
            <a:pPr marL="533400" indent="-533400" eaLnBrk="1" hangingPunct="1">
              <a:buFontTx/>
              <a:buNone/>
            </a:pPr>
            <a:r>
              <a:rPr lang="en-GB" smtClean="0">
                <a:solidFill>
                  <a:srgbClr val="000000"/>
                </a:solidFill>
                <a:cs typeface="Arial" charset="0"/>
              </a:rPr>
              <a:t> </a:t>
            </a:r>
          </a:p>
          <a:p>
            <a:pPr marL="533400" indent="-533400" eaLnBrk="1" hangingPunct="1"/>
            <a:endParaRPr lang="en-GB"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8458200" cy="914400"/>
          </a:xfrm>
        </p:spPr>
        <p:txBody>
          <a:bodyPr/>
          <a:lstStyle/>
          <a:p>
            <a:pPr eaLnBrk="1" hangingPunct="1"/>
            <a:r>
              <a:rPr lang="en-GB" smtClean="0"/>
              <a:t>Course Content, Structure and Assessment</a:t>
            </a:r>
          </a:p>
        </p:txBody>
      </p:sp>
      <p:sp>
        <p:nvSpPr>
          <p:cNvPr id="17411" name="Rectangle 3"/>
          <p:cNvSpPr>
            <a:spLocks noGrp="1" noChangeArrowheads="1"/>
          </p:cNvSpPr>
          <p:nvPr>
            <p:ph sz="half" idx="1"/>
          </p:nvPr>
        </p:nvSpPr>
        <p:spPr>
          <a:xfrm>
            <a:off x="685800" y="914400"/>
            <a:ext cx="5326063" cy="5181600"/>
          </a:xfrm>
        </p:spPr>
        <p:txBody>
          <a:bodyPr/>
          <a:lstStyle/>
          <a:p>
            <a:pPr eaLnBrk="1" hangingPunct="1">
              <a:lnSpc>
                <a:spcPct val="90000"/>
              </a:lnSpc>
            </a:pPr>
            <a:r>
              <a:rPr lang="en-GB" sz="2000" smtClean="0"/>
              <a:t>Course themes are introduced in lectures.  </a:t>
            </a:r>
          </a:p>
          <a:p>
            <a:pPr eaLnBrk="1" hangingPunct="1">
              <a:lnSpc>
                <a:spcPct val="90000"/>
              </a:lnSpc>
              <a:buFont typeface="Wingdings" pitchFamily="2" charset="2"/>
              <a:buNone/>
            </a:pPr>
            <a:endParaRPr lang="en-GB" sz="2000" smtClean="0"/>
          </a:p>
          <a:p>
            <a:pPr eaLnBrk="1" hangingPunct="1">
              <a:lnSpc>
                <a:spcPct val="90000"/>
              </a:lnSpc>
            </a:pPr>
            <a:r>
              <a:rPr lang="en-GB" sz="2000" smtClean="0"/>
              <a:t>Lectures introduce subjects, explain concepts and guide self-study.</a:t>
            </a:r>
          </a:p>
          <a:p>
            <a:pPr eaLnBrk="1" hangingPunct="1">
              <a:lnSpc>
                <a:spcPct val="90000"/>
              </a:lnSpc>
            </a:pPr>
            <a:endParaRPr lang="en-GB" sz="2000" smtClean="0"/>
          </a:p>
          <a:p>
            <a:pPr eaLnBrk="1" hangingPunct="1">
              <a:lnSpc>
                <a:spcPct val="90000"/>
              </a:lnSpc>
            </a:pPr>
            <a:r>
              <a:rPr lang="en-GB" sz="2000" smtClean="0"/>
              <a:t>Self-study of the recommended textbook is important to fill-in the details.</a:t>
            </a:r>
          </a:p>
          <a:p>
            <a:pPr eaLnBrk="1" hangingPunct="1">
              <a:lnSpc>
                <a:spcPct val="90000"/>
              </a:lnSpc>
            </a:pPr>
            <a:endParaRPr lang="en-GB" sz="2000" smtClean="0"/>
          </a:p>
          <a:p>
            <a:pPr eaLnBrk="1" hangingPunct="1">
              <a:lnSpc>
                <a:spcPct val="90000"/>
              </a:lnSpc>
            </a:pPr>
            <a:r>
              <a:rPr lang="en-GB" sz="2000" smtClean="0"/>
              <a:t>The course is assessed by examination.</a:t>
            </a:r>
          </a:p>
          <a:p>
            <a:pPr eaLnBrk="1" hangingPunct="1">
              <a:lnSpc>
                <a:spcPct val="90000"/>
              </a:lnSpc>
            </a:pPr>
            <a:endParaRPr lang="en-GB" sz="2000" smtClean="0"/>
          </a:p>
          <a:p>
            <a:pPr eaLnBrk="1" hangingPunct="1">
              <a:lnSpc>
                <a:spcPct val="90000"/>
              </a:lnSpc>
            </a:pPr>
            <a:r>
              <a:rPr lang="en-GB" sz="2000" smtClean="0"/>
              <a:t>There is a recommended </a:t>
            </a:r>
            <a:r>
              <a:rPr lang="en-GB" sz="2000" smtClean="0">
                <a:solidFill>
                  <a:srgbClr val="0070C0"/>
                </a:solidFill>
              </a:rPr>
              <a:t>unassessed</a:t>
            </a:r>
            <a:r>
              <a:rPr lang="en-GB" sz="2000" smtClean="0"/>
              <a:t> laboratory activity and there are tutorial/example classes. </a:t>
            </a:r>
          </a:p>
          <a:p>
            <a:pPr eaLnBrk="1" hangingPunct="1">
              <a:lnSpc>
                <a:spcPct val="90000"/>
              </a:lnSpc>
            </a:pPr>
            <a:endParaRPr lang="en-GB" sz="2000" smtClean="0"/>
          </a:p>
          <a:p>
            <a:pPr eaLnBrk="1" hangingPunct="1">
              <a:lnSpc>
                <a:spcPct val="90000"/>
              </a:lnSpc>
            </a:pPr>
            <a:r>
              <a:rPr lang="en-GB" sz="2000" smtClean="0"/>
              <a:t>Practical self-study exercises are recommended.</a:t>
            </a:r>
          </a:p>
          <a:p>
            <a:pPr eaLnBrk="1" hangingPunct="1">
              <a:lnSpc>
                <a:spcPct val="90000"/>
              </a:lnSpc>
            </a:pPr>
            <a:endParaRPr lang="en-GB" sz="1200" smtClean="0"/>
          </a:p>
        </p:txBody>
      </p:sp>
      <p:pic>
        <p:nvPicPr>
          <p:cNvPr id="17412" name="Picture 5" descr="http://highered.mcgraw-hill.com/sites/dl/free/007246352x/cover/garcia_lg.jpg"/>
          <p:cNvPicPr>
            <a:picLocks noChangeAspect="1" noChangeArrowheads="1"/>
          </p:cNvPicPr>
          <p:nvPr/>
        </p:nvPicPr>
        <p:blipFill>
          <a:blip r:embed="rId3" cstate="print"/>
          <a:srcRect/>
          <a:stretch>
            <a:fillRect/>
          </a:stretch>
        </p:blipFill>
        <p:spPr bwMode="auto">
          <a:xfrm>
            <a:off x="6215063" y="1928813"/>
            <a:ext cx="2286000" cy="28924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8458200" cy="914400"/>
          </a:xfrm>
        </p:spPr>
        <p:txBody>
          <a:bodyPr/>
          <a:lstStyle/>
          <a:p>
            <a:pPr eaLnBrk="1" hangingPunct="1"/>
            <a:r>
              <a:rPr lang="en-GB" smtClean="0"/>
              <a:t>General Notes on the Course Content</a:t>
            </a:r>
          </a:p>
        </p:txBody>
      </p:sp>
      <p:sp>
        <p:nvSpPr>
          <p:cNvPr id="18435" name="Rectangle 3"/>
          <p:cNvSpPr>
            <a:spLocks noGrp="1" noChangeArrowheads="1"/>
          </p:cNvSpPr>
          <p:nvPr>
            <p:ph sz="half" idx="1"/>
          </p:nvPr>
        </p:nvSpPr>
        <p:spPr>
          <a:xfrm>
            <a:off x="685800" y="914400"/>
            <a:ext cx="5457825" cy="5181600"/>
          </a:xfrm>
        </p:spPr>
        <p:txBody>
          <a:bodyPr/>
          <a:lstStyle/>
          <a:p>
            <a:pPr eaLnBrk="1" hangingPunct="1">
              <a:lnSpc>
                <a:spcPct val="90000"/>
              </a:lnSpc>
            </a:pPr>
            <a:r>
              <a:rPr lang="en-GB" sz="2000" dirty="0" smtClean="0"/>
              <a:t>Computer networking is a </a:t>
            </a:r>
            <a:r>
              <a:rPr lang="en-GB" sz="2000" i="1" dirty="0" smtClean="0"/>
              <a:t>vast</a:t>
            </a:r>
            <a:r>
              <a:rPr lang="en-GB" sz="2000" dirty="0" smtClean="0"/>
              <a:t> subject </a:t>
            </a:r>
            <a:r>
              <a:rPr lang="en-GB" sz="2000" dirty="0" smtClean="0"/>
              <a:t>and it comprises </a:t>
            </a:r>
            <a:r>
              <a:rPr lang="en-GB" sz="2000" dirty="0" smtClean="0"/>
              <a:t>many active areas of research.</a:t>
            </a:r>
          </a:p>
          <a:p>
            <a:pPr eaLnBrk="1" hangingPunct="1">
              <a:lnSpc>
                <a:spcPct val="90000"/>
              </a:lnSpc>
            </a:pPr>
            <a:endParaRPr lang="en-GB" sz="2000" dirty="0" smtClean="0"/>
          </a:p>
          <a:p>
            <a:pPr eaLnBrk="1" hangingPunct="1">
              <a:lnSpc>
                <a:spcPct val="90000"/>
              </a:lnSpc>
            </a:pPr>
            <a:r>
              <a:rPr lang="en-GB" sz="2000" dirty="0" smtClean="0"/>
              <a:t>The course aims to cover the fundamentals of computer networks with an emphasis on generic methods rather than specific implementations in specific architectures.</a:t>
            </a:r>
          </a:p>
          <a:p>
            <a:pPr eaLnBrk="1" hangingPunct="1">
              <a:lnSpc>
                <a:spcPct val="90000"/>
              </a:lnSpc>
            </a:pPr>
            <a:endParaRPr lang="en-GB" sz="2000" dirty="0" smtClean="0"/>
          </a:p>
          <a:p>
            <a:pPr eaLnBrk="1" hangingPunct="1">
              <a:lnSpc>
                <a:spcPct val="90000"/>
              </a:lnSpc>
            </a:pPr>
            <a:r>
              <a:rPr lang="en-GB" sz="2000" dirty="0" smtClean="0"/>
              <a:t>The course does not cover topics already covered in detail in other modules.  For example, communication fundamentals such as modulation coding are not included but error control coding and cryptography are covered.  </a:t>
            </a:r>
          </a:p>
          <a:p>
            <a:pPr eaLnBrk="1" hangingPunct="1">
              <a:lnSpc>
                <a:spcPct val="90000"/>
              </a:lnSpc>
            </a:pPr>
            <a:endParaRPr lang="en-GB" sz="2000" dirty="0" smtClean="0"/>
          </a:p>
          <a:p>
            <a:pPr eaLnBrk="1" hangingPunct="1">
              <a:lnSpc>
                <a:spcPct val="90000"/>
              </a:lnSpc>
            </a:pPr>
            <a:r>
              <a:rPr lang="en-GB" sz="2000" dirty="0" smtClean="0"/>
              <a:t>Abbreviations are abundant in computer networking.  It will be important to learn some of them.</a:t>
            </a:r>
          </a:p>
          <a:p>
            <a:pPr eaLnBrk="1" hangingPunct="1">
              <a:lnSpc>
                <a:spcPct val="90000"/>
              </a:lnSpc>
            </a:pPr>
            <a:endParaRPr lang="en-GB" sz="2000" dirty="0" smtClean="0"/>
          </a:p>
          <a:p>
            <a:pPr eaLnBrk="1" hangingPunct="1">
              <a:lnSpc>
                <a:spcPct val="90000"/>
              </a:lnSpc>
            </a:pPr>
            <a:endParaRPr lang="en-GB" sz="2000" dirty="0" smtClean="0"/>
          </a:p>
        </p:txBody>
      </p:sp>
      <p:pic>
        <p:nvPicPr>
          <p:cNvPr id="18436" name="Picture 5" descr="http://highered.mcgraw-hill.com/sites/dl/free/007246352x/cover/garcia_lg.jpg"/>
          <p:cNvPicPr>
            <a:picLocks noChangeAspect="1" noChangeArrowheads="1"/>
          </p:cNvPicPr>
          <p:nvPr/>
        </p:nvPicPr>
        <p:blipFill>
          <a:blip r:embed="rId3" cstate="print"/>
          <a:srcRect/>
          <a:stretch>
            <a:fillRect/>
          </a:stretch>
        </p:blipFill>
        <p:spPr bwMode="auto">
          <a:xfrm>
            <a:off x="6215063" y="1928813"/>
            <a:ext cx="2286000" cy="2892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rg">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arg</Template>
  <TotalTime>19598</TotalTime>
  <Words>359</Words>
  <Application>Microsoft Office PowerPoint</Application>
  <PresentationFormat>Overhead</PresentationFormat>
  <Paragraphs>122</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arg</vt:lpstr>
      <vt:lpstr>Document</vt:lpstr>
      <vt:lpstr>Computer Networking Course Introduction</vt:lpstr>
      <vt:lpstr>Content</vt:lpstr>
      <vt:lpstr>The Course Summary</vt:lpstr>
      <vt:lpstr>The Recommended Text</vt:lpstr>
      <vt:lpstr> Cryptography Text (optional further reading)</vt:lpstr>
      <vt:lpstr>Course Resources</vt:lpstr>
      <vt:lpstr>Outline of Course Themes</vt:lpstr>
      <vt:lpstr>Course Content, Structure and Assessment</vt:lpstr>
      <vt:lpstr>General Notes on the Course Content</vt:lpstr>
      <vt:lpstr>Recommended Software</vt:lpstr>
      <vt:lpstr>Recommended Exercises</vt:lpstr>
      <vt:lpstr>Ethereal/Wireshark Protocol Analyser</vt:lpstr>
      <vt:lpstr>Other Network Tools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VisualBasic6.0</dc:creator>
  <cp:lastModifiedBy>woollesi</cp:lastModifiedBy>
  <cp:revision>214</cp:revision>
  <dcterms:created xsi:type="dcterms:W3CDTF">1995-06-02T22:16:36Z</dcterms:created>
  <dcterms:modified xsi:type="dcterms:W3CDTF">2014-12-11T14:20:38Z</dcterms:modified>
</cp:coreProperties>
</file>