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30"/>
  </p:notesMasterIdLst>
  <p:handoutMasterIdLst>
    <p:handoutMasterId r:id="rId31"/>
  </p:handoutMasterIdLst>
  <p:sldIdLst>
    <p:sldId id="290" r:id="rId2"/>
    <p:sldId id="428" r:id="rId3"/>
    <p:sldId id="429" r:id="rId4"/>
    <p:sldId id="430" r:id="rId5"/>
    <p:sldId id="431" r:id="rId6"/>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53" r:id="rId22"/>
    <p:sldId id="447" r:id="rId23"/>
    <p:sldId id="448" r:id="rId24"/>
    <p:sldId id="449" r:id="rId25"/>
    <p:sldId id="450" r:id="rId26"/>
    <p:sldId id="451" r:id="rId27"/>
    <p:sldId id="454" r:id="rId28"/>
    <p:sldId id="452" r:id="rId29"/>
  </p:sldIdLst>
  <p:sldSz cx="9144000" cy="6858000" type="overhead"/>
  <p:notesSz cx="6856413" cy="97504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CC"/>
    <a:srgbClr val="CC33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6507" autoAdjust="0"/>
    <p:restoredTop sz="90929"/>
  </p:normalViewPr>
  <p:slideViewPr>
    <p:cSldViewPr snapToGrid="0">
      <p:cViewPr varScale="1">
        <p:scale>
          <a:sx n="114" d="100"/>
          <a:sy n="114" d="100"/>
        </p:scale>
        <p:origin x="-2202"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18957" tIns="0" rIns="18957" bIns="0" numCol="1" anchor="t" anchorCtr="0" compatLnSpc="1">
            <a:prstTxWarp prst="textNoShape">
              <a:avLst/>
            </a:prstTxWarp>
          </a:bodyPr>
          <a:lstStyle>
            <a:lvl1pPr defTabSz="909638" eaLnBrk="0" hangingPunct="0">
              <a:defRPr sz="1000" i="1"/>
            </a:lvl1pPr>
          </a:lstStyle>
          <a:p>
            <a:pPr>
              <a:defRPr/>
            </a:pPr>
            <a:endParaRPr lang="en-US"/>
          </a:p>
        </p:txBody>
      </p:sp>
      <p:sp>
        <p:nvSpPr>
          <p:cNvPr id="205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18957" tIns="0" rIns="18957" bIns="0" numCol="1" anchor="t" anchorCtr="0" compatLnSpc="1">
            <a:prstTxWarp prst="textNoShape">
              <a:avLst/>
            </a:prstTxWarp>
          </a:bodyPr>
          <a:lstStyle>
            <a:lvl1pPr algn="r" defTabSz="909638" eaLnBrk="0" hangingPunct="0">
              <a:defRPr sz="1000" i="1"/>
            </a:lvl1pPr>
          </a:lstStyle>
          <a:p>
            <a:pPr>
              <a:defRPr/>
            </a:pPr>
            <a:endParaRPr lang="en-US"/>
          </a:p>
        </p:txBody>
      </p:sp>
      <p:sp>
        <p:nvSpPr>
          <p:cNvPr id="31748" name="Rectangle 4"/>
          <p:cNvSpPr>
            <a:spLocks noGrp="1" noRot="1" noChangeAspect="1" noChangeArrowheads="1" noTextEdit="1"/>
          </p:cNvSpPr>
          <p:nvPr>
            <p:ph type="sldImg" idx="2"/>
          </p:nvPr>
        </p:nvSpPr>
        <p:spPr bwMode="auto">
          <a:xfrm>
            <a:off x="1000125" y="738188"/>
            <a:ext cx="4856163" cy="36417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632325"/>
            <a:ext cx="5027613" cy="4386263"/>
          </a:xfrm>
          <a:prstGeom prst="rect">
            <a:avLst/>
          </a:prstGeom>
          <a:noFill/>
          <a:ln w="9525">
            <a:noFill/>
            <a:miter lim="800000"/>
            <a:headEnd/>
            <a:tailEnd/>
          </a:ln>
          <a:effectLst/>
        </p:spPr>
        <p:txBody>
          <a:bodyPr vert="horz" wrap="square" lIns="91631" tIns="45817" rIns="91631" bIns="458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263063"/>
            <a:ext cx="2971800" cy="487362"/>
          </a:xfrm>
          <a:prstGeom prst="rect">
            <a:avLst/>
          </a:prstGeom>
          <a:noFill/>
          <a:ln w="9525">
            <a:noFill/>
            <a:miter lim="800000"/>
            <a:headEnd/>
            <a:tailEnd/>
          </a:ln>
          <a:effectLst/>
        </p:spPr>
        <p:txBody>
          <a:bodyPr vert="horz" wrap="square" lIns="18957" tIns="0" rIns="18957" bIns="0" numCol="1" anchor="b" anchorCtr="0" compatLnSpc="1">
            <a:prstTxWarp prst="textNoShape">
              <a:avLst/>
            </a:prstTxWarp>
          </a:bodyPr>
          <a:lstStyle>
            <a:lvl1pPr defTabSz="909638" eaLnBrk="0" hangingPunct="0">
              <a:defRPr sz="1000" i="1"/>
            </a:lvl1pPr>
          </a:lstStyle>
          <a:p>
            <a:pPr>
              <a:defRPr/>
            </a:pPr>
            <a:endParaRPr lang="en-US"/>
          </a:p>
        </p:txBody>
      </p:sp>
      <p:sp>
        <p:nvSpPr>
          <p:cNvPr id="2055" name="Rectangle 7"/>
          <p:cNvSpPr>
            <a:spLocks noGrp="1" noChangeArrowheads="1"/>
          </p:cNvSpPr>
          <p:nvPr>
            <p:ph type="sldNum" sz="quarter" idx="5"/>
          </p:nvPr>
        </p:nvSpPr>
        <p:spPr bwMode="auto">
          <a:xfrm>
            <a:off x="3884613" y="9263063"/>
            <a:ext cx="2971800" cy="487362"/>
          </a:xfrm>
          <a:prstGeom prst="rect">
            <a:avLst/>
          </a:prstGeom>
          <a:noFill/>
          <a:ln w="9525">
            <a:noFill/>
            <a:miter lim="800000"/>
            <a:headEnd/>
            <a:tailEnd/>
          </a:ln>
          <a:effectLst/>
        </p:spPr>
        <p:txBody>
          <a:bodyPr vert="horz" wrap="square" lIns="18957" tIns="0" rIns="18957" bIns="0" numCol="1" anchor="b" anchorCtr="0" compatLnSpc="1">
            <a:prstTxWarp prst="textNoShape">
              <a:avLst/>
            </a:prstTxWarp>
          </a:bodyPr>
          <a:lstStyle>
            <a:lvl1pPr algn="r" defTabSz="909638" eaLnBrk="0" hangingPunct="0">
              <a:defRPr sz="1000" i="1"/>
            </a:lvl1pPr>
          </a:lstStyle>
          <a:p>
            <a:pPr>
              <a:defRPr/>
            </a:pPr>
            <a:fld id="{A04B66E5-B423-427E-96AB-B3EF600705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DBD3291-6C3E-46DB-8CA4-1DA0BBBC34E7}" type="slidenum">
              <a:rPr lang="en-US" smtClean="0"/>
              <a:pPr/>
              <a:t>1</a:t>
            </a:fld>
            <a:endParaRPr lang="en-US" smtClean="0"/>
          </a:p>
        </p:txBody>
      </p:sp>
      <p:sp>
        <p:nvSpPr>
          <p:cNvPr id="32771" name="Rectangle 2"/>
          <p:cNvSpPr>
            <a:spLocks noGrp="1" noRot="1" noChangeAspect="1" noChangeArrowheads="1" noTextEdit="1"/>
          </p:cNvSpPr>
          <p:nvPr>
            <p:ph type="sldImg"/>
          </p:nvPr>
        </p:nvSpPr>
        <p:spPr>
          <a:xfrm>
            <a:off x="1000125" y="738188"/>
            <a:ext cx="4857750" cy="3643312"/>
          </a:xfrm>
          <a:ln/>
        </p:spPr>
      </p:sp>
      <p:sp>
        <p:nvSpPr>
          <p:cNvPr id="32772" name="Rectangle 3"/>
          <p:cNvSpPr>
            <a:spLocks noGrp="1" noChangeArrowheads="1"/>
          </p:cNvSpPr>
          <p:nvPr>
            <p:ph type="body" idx="1"/>
          </p:nvPr>
        </p:nvSpPr>
        <p:spPr>
          <a:xfrm>
            <a:off x="914400" y="4633913"/>
            <a:ext cx="5027613" cy="4384675"/>
          </a:xfrm>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FC8C57FE-CF56-4FC6-8CFE-33DD036C0946}" type="slidenum">
              <a:rPr lang="en-GB" smtClean="0"/>
              <a:pPr/>
              <a:t>10</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DCF9B3D4-6420-42CC-B21C-7CBD4228445A}" type="slidenum">
              <a:rPr lang="en-GB" smtClean="0"/>
              <a:pPr/>
              <a:t>11</a:t>
            </a:fld>
            <a:endParaRPr lang="en-GB"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A7206B50-886F-4E32-8450-EC8426AF92C3}" type="slidenum">
              <a:rPr lang="en-GB" smtClean="0"/>
              <a:pPr/>
              <a:t>12</a:t>
            </a:fld>
            <a:endParaRPr lang="en-GB"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2D6FE4A3-8C69-4DB4-837C-D0C8DC163A5A}" type="slidenum">
              <a:rPr lang="en-GB" smtClean="0"/>
              <a:pPr/>
              <a:t>13</a:t>
            </a:fld>
            <a:endParaRPr lang="en-GB" smtClean="0"/>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C8EF1E18-57E9-4406-A8F8-878B76E430FA}" type="slidenum">
              <a:rPr lang="en-GB" smtClean="0"/>
              <a:pPr/>
              <a:t>14</a:t>
            </a:fld>
            <a:endParaRPr lang="en-GB"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21E9C17C-4EE8-4387-B0ED-1E02DAD44D3B}" type="slidenum">
              <a:rPr lang="en-GB" smtClean="0"/>
              <a:pPr/>
              <a:t>15</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A7FB79A3-A4F6-4D99-BF3C-4CB036B347F5}" type="slidenum">
              <a:rPr lang="en-GB" smtClean="0"/>
              <a:pPr/>
              <a:t>16</a:t>
            </a:fld>
            <a:endParaRPr 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2735C2C5-1C4E-48A4-8141-13A8F7C73622}" type="slidenum">
              <a:rPr lang="en-GB" smtClean="0"/>
              <a:pPr/>
              <a:t>17</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2916A201-1C8F-4C50-B159-FDB72139CF8A}" type="slidenum">
              <a:rPr lang="en-GB" smtClean="0"/>
              <a:pPr/>
              <a:t>18</a:t>
            </a:fld>
            <a:endParaRPr lang="en-GB" smtClean="0"/>
          </a:p>
        </p:txBody>
      </p:sp>
      <p:sp>
        <p:nvSpPr>
          <p:cNvPr id="50179" name="Rectangle 2"/>
          <p:cNvSpPr>
            <a:spLocks noGrp="1" noRot="1" noChangeAspect="1" noChangeArrowheads="1" noTextEdit="1"/>
          </p:cNvSpPr>
          <p:nvPr>
            <p:ph type="sldImg"/>
          </p:nvPr>
        </p:nvSpPr>
        <p:spPr>
          <a:xfrm>
            <a:off x="1001713" y="738188"/>
            <a:ext cx="4859337" cy="3643312"/>
          </a:xfrm>
          <a:ln/>
        </p:spPr>
      </p:sp>
      <p:sp>
        <p:nvSpPr>
          <p:cNvPr id="50180" name="Rectangle 3"/>
          <p:cNvSpPr>
            <a:spLocks noGrp="1" noChangeArrowheads="1"/>
          </p:cNvSpPr>
          <p:nvPr>
            <p:ph type="body" idx="1"/>
          </p:nvPr>
        </p:nvSpPr>
        <p:spPr>
          <a:xfrm>
            <a:off x="914400" y="4633913"/>
            <a:ext cx="5027613" cy="4384675"/>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EF13AC51-C342-478F-9EFE-8CBB979A1A58}" type="slidenum">
              <a:rPr lang="en-GB" smtClean="0"/>
              <a:pPr/>
              <a:t>19</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p>
            <a:fld id="{432B8E1C-EB6A-4AD4-B8AA-7645C5AF1807}" type="slidenum">
              <a:rPr lang="en-GB" smtClean="0"/>
              <a:pPr/>
              <a:t>2</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FBE80C78-43B7-4638-87A2-4C0A098F6ABB}" type="slidenum">
              <a:rPr lang="en-GB" smtClean="0"/>
              <a:pPr/>
              <a:t>20</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2735C2C5-1C4E-48A4-8141-13A8F7C73622}" type="slidenum">
              <a:rPr lang="en-GB" smtClean="0"/>
              <a:pPr/>
              <a:t>21</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8BE1384D-384E-4959-ADD2-22E9FF7B55BB}" type="slidenum">
              <a:rPr lang="en-GB" smtClean="0"/>
              <a:pPr/>
              <a:t>22</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45D9C7BE-18E1-49C7-BF60-8AABE35E5FD8}" type="slidenum">
              <a:rPr lang="en-GB" smtClean="0"/>
              <a:pPr/>
              <a:t>23</a:t>
            </a:fld>
            <a:endParaRPr lang="en-GB"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01B8FCDF-C0D7-4BCF-A7B4-64912BFF804C}" type="slidenum">
              <a:rPr lang="en-GB" smtClean="0"/>
              <a:pPr/>
              <a:t>24</a:t>
            </a:fld>
            <a:endParaRPr lang="en-GB"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CF9D23F9-D8EA-4364-AFC8-40AFA3E50294}" type="slidenum">
              <a:rPr lang="en-GB" smtClean="0"/>
              <a:pPr/>
              <a:t>25</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45D6D7C6-B9C5-4FFB-A0D7-8EB167679EE3}" type="slidenum">
              <a:rPr lang="en-GB" smtClean="0"/>
              <a:pPr/>
              <a:t>26</a:t>
            </a:fld>
            <a:endParaRPr lang="en-GB"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8AEA0B6F-A3BD-4ACF-8CF9-EDABE7E0202B}" type="slidenum">
              <a:rPr lang="en-GB" smtClean="0"/>
              <a:pPr/>
              <a:t>28</a:t>
            </a:fld>
            <a:endParaRPr lang="en-GB"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p>
            <a:fld id="{B5D48D7A-458E-46D0-A35C-EE3DC66AAFBF}" type="slidenum">
              <a:rPr lang="en-GB" smtClean="0"/>
              <a:pPr/>
              <a:t>3</a:t>
            </a:fld>
            <a:endParaRPr lang="en-G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F1DD39DB-B98C-4379-A514-7BFF9ABCB4F6}" type="slidenum">
              <a:rPr lang="en-GB" smtClean="0"/>
              <a:pPr/>
              <a:t>4</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p>
            <a:fld id="{FE5D0F93-102A-421C-8417-766F69128AAB}" type="slidenum">
              <a:rPr lang="en-GB" smtClean="0"/>
              <a:pPr/>
              <a:t>5</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EAAA6F1A-C960-4F80-A69C-5E0653F3B23F}" type="slidenum">
              <a:rPr lang="en-GB" smtClean="0"/>
              <a:pPr/>
              <a:t>6</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80C197EB-130D-48B2-B1B6-D04607C7830E}" type="slidenum">
              <a:rPr lang="en-GB" smtClean="0"/>
              <a:pPr/>
              <a:t>7</a:t>
            </a:fld>
            <a:endParaRPr lang="en-GB"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F9092EF5-FF13-45ED-B79F-5ED8496EACA3}" type="slidenum">
              <a:rPr lang="en-GB" smtClean="0"/>
              <a:pPr/>
              <a:t>8</a:t>
            </a:fld>
            <a:endParaRPr lang="en-GB"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p>
            <a:fld id="{79ADEEDE-9A1A-47BD-8A47-72E7D7FF6063}" type="slidenum">
              <a:rPr lang="en-GB" smtClean="0"/>
              <a:pPr/>
              <a:t>9</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524000"/>
            <a:ext cx="9144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p>
        </p:txBody>
      </p:sp>
      <p:pic>
        <p:nvPicPr>
          <p:cNvPr id="5" name="Picture 5"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145588" cy="6862763"/>
          </a:xfrm>
          <a:prstGeom prst="rect">
            <a:avLst/>
          </a:prstGeom>
          <a:noFill/>
          <a:ln w="9525">
            <a:noFill/>
            <a:miter lim="800000"/>
            <a:headEnd/>
            <a:tailEnd/>
          </a:ln>
        </p:spPr>
      </p:pic>
      <p:sp>
        <p:nvSpPr>
          <p:cNvPr id="2051" name="Rectangle 3"/>
          <p:cNvSpPr>
            <a:spLocks noGrp="1" noChangeArrowheads="1"/>
          </p:cNvSpPr>
          <p:nvPr>
            <p:ph type="ctrTitle"/>
          </p:nvPr>
        </p:nvSpPr>
        <p:spPr>
          <a:xfrm>
            <a:off x="2097088" y="2478088"/>
            <a:ext cx="5218112" cy="1908175"/>
          </a:xfrm>
        </p:spPr>
        <p:txBody>
          <a:bodyPr/>
          <a:lstStyle>
            <a:lvl1pPr>
              <a:defRPr/>
            </a:lvl1pPr>
          </a:lstStyle>
          <a:p>
            <a:r>
              <a:rPr lang="en-US" dirty="0" smtClean="0"/>
              <a:t>Click to edit Master title style</a:t>
            </a:r>
            <a:endParaRPr lang="en-GB" dirty="0"/>
          </a:p>
        </p:txBody>
      </p:sp>
      <p:sp>
        <p:nvSpPr>
          <p:cNvPr id="2052" name="Rectangle 4"/>
          <p:cNvSpPr>
            <a:spLocks noGrp="1" noChangeArrowheads="1"/>
          </p:cNvSpPr>
          <p:nvPr>
            <p:ph type="subTitle" idx="1"/>
          </p:nvPr>
        </p:nvSpPr>
        <p:spPr>
          <a:xfrm>
            <a:off x="304800" y="5562600"/>
            <a:ext cx="8456613" cy="1065213"/>
          </a:xfrm>
        </p:spPr>
        <p:txBody>
          <a:bodyPr/>
          <a:lstStyle>
            <a:lvl1pPr marL="0" indent="0" algn="r">
              <a:buFont typeface="Wingdings" pitchFamily="2" charset="2"/>
              <a:buNone/>
              <a:defRPr/>
            </a:lvl1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0"/>
            <a:ext cx="57340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914400"/>
            <a:ext cx="3848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86300" y="914400"/>
            <a:ext cx="3848100" cy="5181600"/>
          </a:xfrm>
        </p:spPr>
        <p:txBody>
          <a:bodyPr/>
          <a:lstStyle/>
          <a:p>
            <a:pPr lvl="0"/>
            <a:r>
              <a:rPr lang="en-US" noProof="0" smtClean="0"/>
              <a:t>Click icon to add chart</a:t>
            </a:r>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914400"/>
            <a:ext cx="3848100" cy="5181600"/>
          </a:xfrm>
        </p:spPr>
        <p:txBody>
          <a:bodyPr/>
          <a:lstStyle/>
          <a:p>
            <a:pPr lvl="0"/>
            <a:r>
              <a:rPr lang="en-US" noProof="0" smtClean="0"/>
              <a:t>Click icon to add clip art</a:t>
            </a:r>
            <a:endParaRPr lang="en-GB" noProof="0" smtClean="0"/>
          </a:p>
        </p:txBody>
      </p:sp>
      <p:sp>
        <p:nvSpPr>
          <p:cNvPr id="4" name="Text Placeholder 3"/>
          <p:cNvSpPr>
            <a:spLocks noGrp="1"/>
          </p:cNvSpPr>
          <p:nvPr>
            <p:ph type="body" sz="half" idx="2"/>
          </p:nvPr>
        </p:nvSpPr>
        <p:spPr>
          <a:xfrm>
            <a:off x="4686300" y="914400"/>
            <a:ext cx="3848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6096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304800" y="914400"/>
            <a:ext cx="4229100" cy="5486400"/>
          </a:xfrm>
        </p:spPr>
        <p:txBody>
          <a:bodyPr/>
          <a:lstStyle/>
          <a:p>
            <a:pPr lvl="0"/>
            <a:endParaRPr lang="en-GB" noProof="0" smtClean="0"/>
          </a:p>
        </p:txBody>
      </p:sp>
      <p:sp>
        <p:nvSpPr>
          <p:cNvPr id="4" name="Text Placeholder 3"/>
          <p:cNvSpPr>
            <a:spLocks noGrp="1"/>
          </p:cNvSpPr>
          <p:nvPr>
            <p:ph type="body" sz="half" idx="2"/>
          </p:nvPr>
        </p:nvSpPr>
        <p:spPr>
          <a:xfrm>
            <a:off x="4686300" y="914400"/>
            <a:ext cx="4229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0"/>
          </p:nvPr>
        </p:nvSpPr>
        <p:spPr>
          <a:xfrm>
            <a:off x="3657600" y="6553200"/>
            <a:ext cx="5486400" cy="304800"/>
          </a:xfrm>
          <a:prstGeom prst="rect">
            <a:avLst/>
          </a:prstGeom>
        </p:spPr>
        <p:txBody>
          <a:bodyPr/>
          <a:lstStyle>
            <a:lvl1pPr>
              <a:defRPr/>
            </a:lvl1pPr>
          </a:lstStyle>
          <a:p>
            <a:pPr>
              <a:defRPr/>
            </a:pPr>
            <a:fld id="{346AA8E7-06D9-4DCD-829C-83CFEA7F83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858125" y="6286500"/>
            <a:ext cx="1143000" cy="461963"/>
          </a:xfrm>
          <a:prstGeom prst="rect">
            <a:avLst/>
          </a:prstGeom>
          <a:noFill/>
        </p:spPr>
        <p:txBody>
          <a:bodyPr>
            <a:spAutoFit/>
          </a:bodyPr>
          <a:lstStyle/>
          <a:p>
            <a:pPr algn="r">
              <a:defRPr/>
            </a:pPr>
            <a:fld id="{8691A0B4-16B6-4DCD-9636-4FA4E60630E0}" type="slidenum">
              <a:rPr lang="en-GB"/>
              <a:pPr algn="r">
                <a:defRPr/>
              </a:pPr>
              <a:t>‹#›</a:t>
            </a:fld>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914400"/>
            <a:ext cx="3848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914400"/>
            <a:ext cx="3848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7" descr="C:\Documents and Settings\begumf\My Documents\francey\1_work_progress\june_05\schools_powerpoint\ai_work_files\word_marque\wordmarque_burgundy.png"/>
          <p:cNvPicPr>
            <a:picLocks noChangeAspect="1" noChangeArrowheads="1"/>
          </p:cNvPicPr>
          <p:nvPr/>
        </p:nvPicPr>
        <p:blipFill>
          <a:blip r:embed="rId16" cstate="print"/>
          <a:srcRect/>
          <a:stretch>
            <a:fillRect/>
          </a:stretch>
        </p:blipFill>
        <p:spPr bwMode="auto">
          <a:xfrm>
            <a:off x="0" y="6110288"/>
            <a:ext cx="1676400" cy="747712"/>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685800" y="914400"/>
            <a:ext cx="7848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8" r:id="rId14"/>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charset="0"/>
        </a:defRPr>
      </a:lvl2pPr>
      <a:lvl3pPr algn="l" rtl="0" eaLnBrk="0" fontAlgn="base" hangingPunct="0">
        <a:spcBef>
          <a:spcPct val="0"/>
        </a:spcBef>
        <a:spcAft>
          <a:spcPct val="0"/>
        </a:spcAft>
        <a:defRPr sz="3600">
          <a:solidFill>
            <a:schemeClr val="tx2"/>
          </a:solidFill>
          <a:latin typeface="Times New Roman" charset="0"/>
        </a:defRPr>
      </a:lvl3pPr>
      <a:lvl4pPr algn="l" rtl="0" eaLnBrk="0" fontAlgn="base" hangingPunct="0">
        <a:spcBef>
          <a:spcPct val="0"/>
        </a:spcBef>
        <a:spcAft>
          <a:spcPct val="0"/>
        </a:spcAft>
        <a:defRPr sz="3600">
          <a:solidFill>
            <a:schemeClr val="tx2"/>
          </a:solidFill>
          <a:latin typeface="Times New Roman" charset="0"/>
        </a:defRPr>
      </a:lvl4pPr>
      <a:lvl5pPr algn="l" rtl="0" eaLnBrk="0" fontAlgn="base" hangingPunct="0">
        <a:spcBef>
          <a:spcPct val="0"/>
        </a:spcBef>
        <a:spcAft>
          <a:spcPct val="0"/>
        </a:spcAft>
        <a:defRPr sz="3600">
          <a:solidFill>
            <a:schemeClr val="tx2"/>
          </a:solidFill>
          <a:latin typeface="Times New Roman" charset="0"/>
        </a:defRPr>
      </a:lvl5pPr>
      <a:lvl6pPr marL="457200" algn="l" rtl="0" eaLnBrk="1" fontAlgn="base" hangingPunct="1">
        <a:spcBef>
          <a:spcPct val="0"/>
        </a:spcBef>
        <a:spcAft>
          <a:spcPct val="0"/>
        </a:spcAft>
        <a:defRPr sz="3600">
          <a:solidFill>
            <a:schemeClr val="tx2"/>
          </a:solidFill>
          <a:latin typeface="Times New Roman" charset="0"/>
        </a:defRPr>
      </a:lvl6pPr>
      <a:lvl7pPr marL="914400" algn="l" rtl="0" eaLnBrk="1" fontAlgn="base" hangingPunct="1">
        <a:spcBef>
          <a:spcPct val="0"/>
        </a:spcBef>
        <a:spcAft>
          <a:spcPct val="0"/>
        </a:spcAft>
        <a:defRPr sz="3600">
          <a:solidFill>
            <a:schemeClr val="tx2"/>
          </a:solidFill>
          <a:latin typeface="Times New Roman" charset="0"/>
        </a:defRPr>
      </a:lvl7pPr>
      <a:lvl8pPr marL="1371600" algn="l" rtl="0" eaLnBrk="1" fontAlgn="base" hangingPunct="1">
        <a:spcBef>
          <a:spcPct val="0"/>
        </a:spcBef>
        <a:spcAft>
          <a:spcPct val="0"/>
        </a:spcAft>
        <a:defRPr sz="3600">
          <a:solidFill>
            <a:schemeClr val="tx2"/>
          </a:solidFill>
          <a:latin typeface="Times New Roman" charset="0"/>
        </a:defRPr>
      </a:lvl8pPr>
      <a:lvl9pPr marL="1828800" algn="l" rtl="0" eaLnBrk="1" fontAlgn="base" hangingPunct="1">
        <a:spcBef>
          <a:spcPct val="0"/>
        </a:spcBef>
        <a:spcAft>
          <a:spcPct val="0"/>
        </a:spcAft>
        <a:defRPr sz="36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SzPct val="9000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SzPct val="9000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SzPct val="9000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www.livinginternet.com/i/is_crypt_pkc_inv.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000250" y="2714625"/>
            <a:ext cx="5357813" cy="1643063"/>
          </a:xfrm>
          <a:noFill/>
        </p:spPr>
        <p:txBody>
          <a:bodyPr lIns="92075" tIns="46038" rIns="92075" bIns="46038"/>
          <a:lstStyle/>
          <a:p>
            <a:pPr algn="r" eaLnBrk="1" hangingPunct="1"/>
            <a:r>
              <a:rPr lang="en-US" sz="4000" b="1" smtClean="0"/>
              <a:t>Computer Networking</a:t>
            </a:r>
            <a:br>
              <a:rPr lang="en-US" sz="4000" b="1" smtClean="0"/>
            </a:br>
            <a:r>
              <a:rPr lang="en-US" sz="2500" smtClean="0"/>
              <a:t>Security and Cryptographic Algorithms</a:t>
            </a:r>
          </a:p>
        </p:txBody>
      </p:sp>
      <p:sp>
        <p:nvSpPr>
          <p:cNvPr id="5123" name="Rectangle 3"/>
          <p:cNvSpPr>
            <a:spLocks noGrp="1" noChangeArrowheads="1"/>
          </p:cNvSpPr>
          <p:nvPr>
            <p:ph type="subTitle" idx="1"/>
          </p:nvPr>
        </p:nvSpPr>
        <p:spPr>
          <a:xfrm>
            <a:off x="428625" y="5786438"/>
            <a:ext cx="8358188" cy="428625"/>
          </a:xfrm>
          <a:noFill/>
        </p:spPr>
        <p:txBody>
          <a:bodyPr lIns="92075" tIns="46038" rIns="92075" bIns="46038" anchor="ctr"/>
          <a:lstStyle/>
          <a:p>
            <a:pPr eaLnBrk="1" hangingPunct="1"/>
            <a:endParaRPr lang="en-US" sz="1600" smtClean="0"/>
          </a:p>
          <a:p>
            <a:pPr eaLnBrk="1" hangingPunct="1"/>
            <a:endParaRPr lang="en-US" sz="1600" smtClean="0"/>
          </a:p>
          <a:p>
            <a:pPr eaLnBrk="1" hangingPunct="1"/>
            <a:endParaRPr lang="en-US" sz="1600" b="1" u="sng" smtClean="0"/>
          </a:p>
          <a:p>
            <a:pPr eaLnBrk="1" hangingPunct="1"/>
            <a:endParaRPr lang="en-US" sz="2400" smtClean="0"/>
          </a:p>
          <a:p>
            <a:pPr eaLnBrk="1" hangingPunct="1"/>
            <a:r>
              <a:rPr lang="en-US" smtClean="0"/>
              <a:t>Dr Sandra I. Woolley</a:t>
            </a:r>
            <a:endParaRPr lang="en-US" sz="3200" smtClean="0"/>
          </a:p>
          <a:p>
            <a:pPr eaLnBrk="1" hangingPunct="1"/>
            <a:endParaRPr lang="en-US" sz="2400" smtClean="0"/>
          </a:p>
          <a:p>
            <a:pPr eaLnBrk="1" hangingPunct="1"/>
            <a:endParaRPr lang="en-US" sz="2400" smtClean="0"/>
          </a:p>
          <a:p>
            <a:pPr eaLnBrk="1" hangingPunct="1"/>
            <a:endParaRPr lang="en-US" sz="1600" b="1" u="sng" smtClean="0"/>
          </a:p>
          <a:p>
            <a:pPr eaLnBrk="1" hangingPunct="1"/>
            <a:endParaRPr lang="en-US" sz="1600" b="1" smtClean="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t>The Vigenère Cipher</a:t>
            </a:r>
          </a:p>
        </p:txBody>
      </p:sp>
      <p:sp>
        <p:nvSpPr>
          <p:cNvPr id="14339" name="Rectangle 3"/>
          <p:cNvSpPr>
            <a:spLocks noGrp="1" noChangeArrowheads="1"/>
          </p:cNvSpPr>
          <p:nvPr>
            <p:ph type="body" idx="1"/>
          </p:nvPr>
        </p:nvSpPr>
        <p:spPr/>
        <p:txBody>
          <a:bodyPr/>
          <a:lstStyle/>
          <a:p>
            <a:r>
              <a:rPr lang="en-GB" smtClean="0"/>
              <a:t>The Vigenère cipher was published in 1586.  It is a polyalphabetic cipher (as opposed to a monoalphabetic cipher) because it uses several cipher alphabets per message (and hence makes frequency cryptanalysis more difficult).</a:t>
            </a:r>
          </a:p>
          <a:p>
            <a:endParaRPr lang="en-GB" smtClean="0"/>
          </a:p>
          <a:p>
            <a:r>
              <a:rPr lang="en-GB" smtClean="0"/>
              <a:t>Again a key (keyword or keyphrase) is required.</a:t>
            </a:r>
          </a:p>
        </p:txBody>
      </p:sp>
      <p:pic>
        <p:nvPicPr>
          <p:cNvPr id="14340" name="Picture 4"/>
          <p:cNvPicPr>
            <a:picLocks noChangeAspect="1" noChangeArrowheads="1"/>
          </p:cNvPicPr>
          <p:nvPr/>
        </p:nvPicPr>
        <p:blipFill>
          <a:blip r:embed="rId3" cstate="print"/>
          <a:srcRect/>
          <a:stretch>
            <a:fillRect/>
          </a:stretch>
        </p:blipFill>
        <p:spPr bwMode="auto">
          <a:xfrm>
            <a:off x="207963" y="3751263"/>
            <a:ext cx="8936037" cy="15097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cstate="print"/>
          <a:srcRect l="6862" t="2420" r="9380" b="6854"/>
          <a:stretch>
            <a:fillRect/>
          </a:stretch>
        </p:blipFill>
        <p:spPr bwMode="auto">
          <a:xfrm>
            <a:off x="2209800" y="304800"/>
            <a:ext cx="4968875" cy="6400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50838"/>
            <a:ext cx="8534400" cy="457200"/>
          </a:xfrm>
        </p:spPr>
        <p:txBody>
          <a:bodyPr/>
          <a:lstStyle/>
          <a:p>
            <a:pPr eaLnBrk="1" hangingPunct="1"/>
            <a:r>
              <a:rPr lang="en-GB" sz="3200" smtClean="0"/>
              <a:t>DES – The Data Encryption Standard</a:t>
            </a:r>
          </a:p>
        </p:txBody>
      </p:sp>
      <p:sp>
        <p:nvSpPr>
          <p:cNvPr id="16387" name="Rectangle 3"/>
          <p:cNvSpPr>
            <a:spLocks noGrp="1" noChangeArrowheads="1"/>
          </p:cNvSpPr>
          <p:nvPr>
            <p:ph type="body" idx="1"/>
          </p:nvPr>
        </p:nvSpPr>
        <p:spPr>
          <a:xfrm>
            <a:off x="304800" y="1143000"/>
            <a:ext cx="3429000" cy="5334000"/>
          </a:xfrm>
        </p:spPr>
        <p:txBody>
          <a:bodyPr/>
          <a:lstStyle/>
          <a:p>
            <a:pPr eaLnBrk="1" hangingPunct="1">
              <a:lnSpc>
                <a:spcPct val="90000"/>
              </a:lnSpc>
            </a:pPr>
            <a:r>
              <a:rPr lang="en-GB" smtClean="0"/>
              <a:t>IBM invented "Lucifer", an encryption system adopted as the Data Encryption Standard (DES) in 1976.  </a:t>
            </a:r>
          </a:p>
          <a:p>
            <a:pPr eaLnBrk="1" hangingPunct="1">
              <a:lnSpc>
                <a:spcPct val="90000"/>
              </a:lnSpc>
            </a:pPr>
            <a:endParaRPr lang="en-GB" smtClean="0"/>
          </a:p>
          <a:p>
            <a:pPr eaLnBrk="1" hangingPunct="1">
              <a:lnSpc>
                <a:spcPct val="90000"/>
              </a:lnSpc>
            </a:pPr>
            <a:r>
              <a:rPr lang="en-GB" smtClean="0"/>
              <a:t>DES repeatedly scrambles (mangles) blocks of 64 bits with an encryption key of 56bits.</a:t>
            </a:r>
          </a:p>
          <a:p>
            <a:pPr eaLnBrk="1" hangingPunct="1">
              <a:lnSpc>
                <a:spcPct val="90000"/>
              </a:lnSpc>
            </a:pPr>
            <a:endParaRPr lang="en-GB" smtClean="0"/>
          </a:p>
          <a:p>
            <a:pPr eaLnBrk="1" hangingPunct="1">
              <a:lnSpc>
                <a:spcPct val="90000"/>
              </a:lnSpc>
            </a:pPr>
            <a:r>
              <a:rPr lang="en-GB" smtClean="0"/>
              <a:t>The key was reduced from a longer key to 56bits as required by the American NSA (National Security Agency).</a:t>
            </a:r>
          </a:p>
        </p:txBody>
      </p:sp>
      <p:pic>
        <p:nvPicPr>
          <p:cNvPr id="16388" name="Picture 4"/>
          <p:cNvPicPr>
            <a:picLocks noChangeAspect="1" noChangeArrowheads="1"/>
          </p:cNvPicPr>
          <p:nvPr/>
        </p:nvPicPr>
        <p:blipFill>
          <a:blip r:embed="rId3" cstate="print"/>
          <a:srcRect/>
          <a:stretch>
            <a:fillRect/>
          </a:stretch>
        </p:blipFill>
        <p:spPr bwMode="auto">
          <a:xfrm>
            <a:off x="3886200" y="1143000"/>
            <a:ext cx="4846638" cy="4905375"/>
          </a:xfrm>
          <a:prstGeom prst="rect">
            <a:avLst/>
          </a:prstGeom>
          <a:noFill/>
          <a:ln w="50800">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t>Triple DES</a:t>
            </a:r>
          </a:p>
        </p:txBody>
      </p:sp>
      <p:sp>
        <p:nvSpPr>
          <p:cNvPr id="17411" name="Rectangle 3"/>
          <p:cNvSpPr>
            <a:spLocks noGrp="1" noChangeArrowheads="1"/>
          </p:cNvSpPr>
          <p:nvPr>
            <p:ph type="body" idx="1"/>
          </p:nvPr>
        </p:nvSpPr>
        <p:spPr/>
        <p:txBody>
          <a:bodyPr/>
          <a:lstStyle/>
          <a:p>
            <a:pPr>
              <a:buFont typeface="Wingdings" pitchFamily="2" charset="2"/>
              <a:buNone/>
            </a:pPr>
            <a:r>
              <a:rPr lang="en-GB" smtClean="0"/>
              <a:t>For added security ....DES can use two keys as follows:-</a:t>
            </a:r>
          </a:p>
          <a:p>
            <a:pPr>
              <a:buFont typeface="Wingdings" pitchFamily="2" charset="2"/>
              <a:buNone/>
            </a:pPr>
            <a:endParaRPr lang="en-GB" smtClean="0"/>
          </a:p>
          <a:p>
            <a:pPr lvl="1">
              <a:buFontTx/>
              <a:buNone/>
            </a:pPr>
            <a:r>
              <a:rPr lang="en-GB" smtClean="0"/>
              <a:t>C=E</a:t>
            </a:r>
            <a:r>
              <a:rPr lang="en-GB" baseline="-25000" smtClean="0"/>
              <a:t>K1</a:t>
            </a:r>
            <a:r>
              <a:rPr lang="en-GB" smtClean="0"/>
              <a:t>(D</a:t>
            </a:r>
            <a:r>
              <a:rPr lang="en-GB" baseline="-25000" smtClean="0"/>
              <a:t>K2</a:t>
            </a:r>
            <a:r>
              <a:rPr lang="en-GB" smtClean="0"/>
              <a:t>(E</a:t>
            </a:r>
            <a:r>
              <a:rPr lang="en-GB" baseline="-25000" smtClean="0"/>
              <a:t>K1</a:t>
            </a:r>
            <a:r>
              <a:rPr lang="en-GB" smtClean="0"/>
              <a:t>(P)))</a:t>
            </a:r>
          </a:p>
          <a:p>
            <a:pPr>
              <a:buFont typeface="Wingdings" pitchFamily="2" charset="2"/>
              <a:buNone/>
            </a:pPr>
            <a:endParaRPr lang="en-GB" smtClean="0"/>
          </a:p>
          <a:p>
            <a:pPr>
              <a:buFont typeface="Wingdings" pitchFamily="2" charset="2"/>
              <a:buNone/>
            </a:pPr>
            <a:r>
              <a:rPr lang="en-GB" smtClean="0"/>
              <a:t>and</a:t>
            </a:r>
          </a:p>
          <a:p>
            <a:pPr lvl="1">
              <a:buFontTx/>
              <a:buNone/>
            </a:pPr>
            <a:endParaRPr lang="en-GB" smtClean="0"/>
          </a:p>
          <a:p>
            <a:pPr lvl="1">
              <a:buFontTx/>
              <a:buNone/>
            </a:pPr>
            <a:r>
              <a:rPr lang="en-GB" smtClean="0"/>
              <a:t>P=D</a:t>
            </a:r>
            <a:r>
              <a:rPr lang="en-GB" baseline="-25000" smtClean="0"/>
              <a:t>K1</a:t>
            </a:r>
            <a:r>
              <a:rPr lang="en-GB" smtClean="0"/>
              <a:t>(E</a:t>
            </a:r>
            <a:r>
              <a:rPr lang="en-GB" baseline="-25000" smtClean="0"/>
              <a:t>K2</a:t>
            </a:r>
            <a:r>
              <a:rPr lang="en-GB" smtClean="0"/>
              <a:t>(D</a:t>
            </a:r>
            <a:r>
              <a:rPr lang="en-GB" baseline="-25000" smtClean="0"/>
              <a:t>K1</a:t>
            </a:r>
            <a:r>
              <a:rPr lang="en-GB" smtClean="0"/>
              <a:t>(C)))</a:t>
            </a:r>
          </a:p>
          <a:p>
            <a:pPr lvl="1">
              <a:buFontTx/>
              <a:buNone/>
            </a:pPr>
            <a:endParaRPr lang="en-GB" smtClean="0"/>
          </a:p>
          <a:p>
            <a:pPr>
              <a:buFont typeface="Wingdings" pitchFamily="2" charset="2"/>
              <a:buNone/>
            </a:pPr>
            <a:r>
              <a:rPr lang="en-GB" smtClean="0"/>
              <a:t>C = ciphertext and P = plaintext</a:t>
            </a:r>
          </a:p>
          <a:p>
            <a:pPr>
              <a:buFont typeface="Wingdings" pitchFamily="2" charset="2"/>
              <a:buNone/>
            </a:pPr>
            <a:r>
              <a:rPr lang="en-GB" smtClean="0"/>
              <a:t>and</a:t>
            </a:r>
          </a:p>
          <a:p>
            <a:pPr>
              <a:buFont typeface="Wingdings" pitchFamily="2" charset="2"/>
              <a:buNone/>
            </a:pPr>
            <a:r>
              <a:rPr lang="en-GB" smtClean="0"/>
              <a:t>E</a:t>
            </a:r>
            <a:r>
              <a:rPr lang="en-GB" baseline="-25000" smtClean="0"/>
              <a:t>K1</a:t>
            </a:r>
            <a:r>
              <a:rPr lang="en-GB" smtClean="0"/>
              <a:t> denotes Encrypt with key K1,</a:t>
            </a:r>
          </a:p>
          <a:p>
            <a:pPr>
              <a:buFont typeface="Wingdings" pitchFamily="2" charset="2"/>
              <a:buNone/>
            </a:pPr>
            <a:r>
              <a:rPr lang="en-GB" smtClean="0"/>
              <a:t>D</a:t>
            </a:r>
            <a:r>
              <a:rPr lang="en-GB" baseline="-25000" smtClean="0"/>
              <a:t>K2</a:t>
            </a:r>
            <a:r>
              <a:rPr lang="en-GB" smtClean="0"/>
              <a:t> denotes Decrypt with key K2, </a:t>
            </a:r>
          </a:p>
          <a:p>
            <a:pPr>
              <a:buFont typeface="Wingdings" pitchFamily="2" charset="2"/>
              <a:buNone/>
            </a:pPr>
            <a:r>
              <a:rPr lang="en-GB" smtClean="0"/>
              <a:t>etc.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r>
              <a:rPr lang="en-GB" smtClean="0"/>
              <a:t>One-Time Pad</a:t>
            </a:r>
          </a:p>
        </p:txBody>
      </p:sp>
      <p:sp>
        <p:nvSpPr>
          <p:cNvPr id="18435" name="Rectangle 1027"/>
          <p:cNvSpPr>
            <a:spLocks noGrp="1" noChangeArrowheads="1"/>
          </p:cNvSpPr>
          <p:nvPr>
            <p:ph type="body" idx="1"/>
          </p:nvPr>
        </p:nvSpPr>
        <p:spPr>
          <a:xfrm>
            <a:off x="314325" y="914400"/>
            <a:ext cx="6202363" cy="5181600"/>
          </a:xfrm>
        </p:spPr>
        <p:txBody>
          <a:bodyPr/>
          <a:lstStyle/>
          <a:p>
            <a:r>
              <a:rPr lang="en-GB" sz="1600" smtClean="0"/>
              <a:t>A one-time pad is a system in which a randomly generated key is used only once to encrypt a message that is then decrypted by the receiver using a matching one-time pad and key. </a:t>
            </a:r>
          </a:p>
          <a:p>
            <a:endParaRPr lang="en-GB" sz="1600" smtClean="0"/>
          </a:p>
          <a:p>
            <a:r>
              <a:rPr lang="en-GB" sz="1600" smtClean="0"/>
              <a:t>The Vernam Cipher is a common binary version that adds the message and key modulo 2.</a:t>
            </a:r>
          </a:p>
          <a:p>
            <a:endParaRPr lang="en-GB" sz="1600" smtClean="0"/>
          </a:p>
          <a:p>
            <a:r>
              <a:rPr lang="en-GB" sz="1600" smtClean="0"/>
              <a:t>Messages encrypted with keys based on randomness have the advantage that there is theoretically no way to "break the code" by analyzing a succession of messages. </a:t>
            </a:r>
          </a:p>
          <a:p>
            <a:endParaRPr lang="en-GB" sz="1600" smtClean="0"/>
          </a:p>
          <a:p>
            <a:r>
              <a:rPr lang="en-GB" sz="1600" smtClean="0"/>
              <a:t>Each encryption is unique and bears no relation to the next encryption so that some pattern cannot be detected. However, the decrypting party must have access to the same key used to encrypt the message. </a:t>
            </a:r>
          </a:p>
          <a:p>
            <a:endParaRPr lang="en-GB" sz="1600" smtClean="0"/>
          </a:p>
          <a:p>
            <a:r>
              <a:rPr lang="en-GB" sz="1600" smtClean="0"/>
              <a:t>One-time pads have sometimes been used when both parties started out at the same physical location. They were used for secret message transmission and espionage before and during World War II and in the Cold War era. </a:t>
            </a:r>
          </a:p>
        </p:txBody>
      </p:sp>
      <p:pic>
        <p:nvPicPr>
          <p:cNvPr id="18436" name="Picture 1028" descr="http://www.ranum.com/security/computer_security/papers/otp-faq/otp.jpg"/>
          <p:cNvPicPr>
            <a:picLocks noChangeAspect="1" noChangeArrowheads="1"/>
          </p:cNvPicPr>
          <p:nvPr/>
        </p:nvPicPr>
        <p:blipFill>
          <a:blip r:embed="rId3" cstate="print"/>
          <a:srcRect/>
          <a:stretch>
            <a:fillRect/>
          </a:stretch>
        </p:blipFill>
        <p:spPr bwMode="auto">
          <a:xfrm>
            <a:off x="6988175" y="3886200"/>
            <a:ext cx="1543050" cy="2206625"/>
          </a:xfrm>
          <a:prstGeom prst="rect">
            <a:avLst/>
          </a:prstGeom>
          <a:noFill/>
          <a:ln w="9525">
            <a:noFill/>
            <a:miter lim="800000"/>
            <a:headEnd/>
            <a:tailEnd/>
          </a:ln>
        </p:spPr>
      </p:pic>
      <p:sp>
        <p:nvSpPr>
          <p:cNvPr id="18437" name="Text Box 1029"/>
          <p:cNvSpPr txBox="1">
            <a:spLocks noChangeArrowheads="1"/>
          </p:cNvSpPr>
          <p:nvPr/>
        </p:nvSpPr>
        <p:spPr bwMode="auto">
          <a:xfrm>
            <a:off x="6477000" y="1143000"/>
            <a:ext cx="2438400" cy="1735138"/>
          </a:xfrm>
          <a:prstGeom prst="rect">
            <a:avLst/>
          </a:prstGeom>
          <a:noFill/>
          <a:ln w="9525">
            <a:noFill/>
            <a:miter lim="800000"/>
            <a:headEnd/>
            <a:tailEnd/>
          </a:ln>
        </p:spPr>
        <p:txBody>
          <a:bodyPr>
            <a:spAutoFit/>
          </a:bodyPr>
          <a:lstStyle/>
          <a:p>
            <a:pPr algn="ctr">
              <a:spcBef>
                <a:spcPct val="50000"/>
              </a:spcBef>
            </a:pPr>
            <a:r>
              <a:rPr lang="en-GB" sz="1200" i="1"/>
              <a:t>“Cubem autem in duos cubos, aut quadratoquodratum in duos quadratoquadratos, et generaliter nullam in infinitum ultra quadratum potestatem in duos eiusdem nominis fas est dividere. Cuius rei demonstrationem mirabilem sane detexi hanc marginis exiguitas non careret.”</a:t>
            </a:r>
          </a:p>
        </p:txBody>
      </p:sp>
      <p:sp>
        <p:nvSpPr>
          <p:cNvPr id="16391" name="Text Box 1030"/>
          <p:cNvSpPr txBox="1">
            <a:spLocks noChangeArrowheads="1"/>
          </p:cNvSpPr>
          <p:nvPr/>
        </p:nvSpPr>
        <p:spPr bwMode="auto">
          <a:xfrm>
            <a:off x="6553200" y="2819400"/>
            <a:ext cx="2590800" cy="825500"/>
          </a:xfrm>
          <a:prstGeom prst="rect">
            <a:avLst/>
          </a:prstGeom>
          <a:noFill/>
          <a:ln w="9525">
            <a:noFill/>
            <a:miter lim="800000"/>
            <a:headEnd/>
            <a:tailEnd/>
          </a:ln>
        </p:spPr>
        <p:txBody>
          <a:bodyPr>
            <a:spAutoFit/>
          </a:bodyPr>
          <a:lstStyle/>
          <a:p>
            <a:pPr algn="ctr">
              <a:spcBef>
                <a:spcPct val="50000"/>
              </a:spcBef>
              <a:defRPr/>
            </a:pPr>
            <a:r>
              <a:rPr lang="en-GB" sz="1200" dirty="0">
                <a:latin typeface="+mn-lt"/>
              </a:rPr>
              <a:t>The one time pad text used in Simon Singh’s Code Challenge.</a:t>
            </a:r>
          </a:p>
          <a:p>
            <a:pPr algn="ctr">
              <a:spcBef>
                <a:spcPct val="50000"/>
              </a:spcBef>
              <a:defRPr/>
            </a:pPr>
            <a:r>
              <a:rPr lang="en-GB" sz="800" dirty="0">
                <a:latin typeface="+mn-lt"/>
              </a:rPr>
              <a:t>Fermat’s original Latin text written in the margin.</a:t>
            </a:r>
          </a:p>
          <a:p>
            <a:pPr algn="ctr">
              <a:spcBef>
                <a:spcPct val="50000"/>
              </a:spcBef>
              <a:defRPr/>
            </a:pPr>
            <a:r>
              <a:rPr lang="en-GB" sz="800" dirty="0">
                <a:latin typeface="+mn-lt"/>
              </a:rPr>
              <a:t>http://codebook.org/node30.html</a:t>
            </a:r>
          </a:p>
        </p:txBody>
      </p:sp>
      <p:sp>
        <p:nvSpPr>
          <p:cNvPr id="16392" name="Text Box 1031"/>
          <p:cNvSpPr txBox="1">
            <a:spLocks noChangeArrowheads="1"/>
          </p:cNvSpPr>
          <p:nvPr/>
        </p:nvSpPr>
        <p:spPr bwMode="auto">
          <a:xfrm>
            <a:off x="6629400" y="6096000"/>
            <a:ext cx="2362200" cy="457200"/>
          </a:xfrm>
          <a:prstGeom prst="rect">
            <a:avLst/>
          </a:prstGeom>
          <a:noFill/>
          <a:ln w="9525">
            <a:noFill/>
            <a:miter lim="800000"/>
            <a:headEnd/>
            <a:tailEnd/>
          </a:ln>
        </p:spPr>
        <p:txBody>
          <a:bodyPr>
            <a:spAutoFit/>
          </a:bodyPr>
          <a:lstStyle/>
          <a:p>
            <a:pPr algn="ctr">
              <a:spcBef>
                <a:spcPct val="50000"/>
              </a:spcBef>
              <a:defRPr/>
            </a:pPr>
            <a:r>
              <a:rPr lang="en-GB" sz="1200" dirty="0">
                <a:latin typeface="+mn-lt"/>
              </a:rPr>
              <a:t>A Russian one-time pad captured by MI5.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mtClean="0"/>
              <a:t>The Key Distribution Problem</a:t>
            </a:r>
          </a:p>
        </p:txBody>
      </p:sp>
      <p:sp>
        <p:nvSpPr>
          <p:cNvPr id="19459" name="Rectangle 3"/>
          <p:cNvSpPr>
            <a:spLocks noGrp="1" noChangeArrowheads="1"/>
          </p:cNvSpPr>
          <p:nvPr>
            <p:ph type="body" idx="1"/>
          </p:nvPr>
        </p:nvSpPr>
        <p:spPr>
          <a:xfrm>
            <a:off x="685800" y="914400"/>
            <a:ext cx="4665663" cy="5181600"/>
          </a:xfrm>
        </p:spPr>
        <p:txBody>
          <a:bodyPr/>
          <a:lstStyle/>
          <a:p>
            <a:r>
              <a:rPr lang="en-GB" dirty="0" smtClean="0"/>
              <a:t>How can secret keys be exchanged by parties who want to communicate?</a:t>
            </a:r>
          </a:p>
          <a:p>
            <a:endParaRPr lang="en-GB" dirty="0" smtClean="0"/>
          </a:p>
          <a:p>
            <a:r>
              <a:rPr lang="en-GB" dirty="0" smtClean="0"/>
              <a:t>In the late 1970s, banks distributed keys by employing special dispatch riders who had been vetted and were among the company's most trusted employees. They would travel across the world with padlocked briefcases, personally distributing keys to everyone who would receive messages from the bank over the next week.</a:t>
            </a:r>
          </a:p>
        </p:txBody>
      </p:sp>
      <p:pic>
        <p:nvPicPr>
          <p:cNvPr id="19460" name="Picture 2" descr="fudge and a very long tongue by Foxtongue."/>
          <p:cNvPicPr>
            <a:picLocks noChangeAspect="1" noChangeArrowheads="1"/>
          </p:cNvPicPr>
          <p:nvPr/>
        </p:nvPicPr>
        <p:blipFill>
          <a:blip r:embed="rId3" cstate="print"/>
          <a:srcRect/>
          <a:stretch>
            <a:fillRect/>
          </a:stretch>
        </p:blipFill>
        <p:spPr bwMode="auto">
          <a:xfrm>
            <a:off x="5911850" y="4410075"/>
            <a:ext cx="2198688" cy="1649413"/>
          </a:xfrm>
          <a:prstGeom prst="rect">
            <a:avLst/>
          </a:prstGeom>
          <a:noFill/>
          <a:ln w="9525">
            <a:noFill/>
            <a:miter lim="800000"/>
            <a:headEnd/>
            <a:tailEnd/>
          </a:ln>
        </p:spPr>
      </p:pic>
      <p:pic>
        <p:nvPicPr>
          <p:cNvPr id="19461" name="Picture 4" descr="http://michaelmanning.tv/blog/uploaded_images/steve_mcqueen_photo_033-757534.jpg"/>
          <p:cNvPicPr>
            <a:picLocks noChangeAspect="1" noChangeArrowheads="1"/>
          </p:cNvPicPr>
          <p:nvPr/>
        </p:nvPicPr>
        <p:blipFill>
          <a:blip r:embed="rId4" cstate="print"/>
          <a:srcRect/>
          <a:stretch>
            <a:fillRect/>
          </a:stretch>
        </p:blipFill>
        <p:spPr bwMode="auto">
          <a:xfrm>
            <a:off x="5835650" y="1019175"/>
            <a:ext cx="2219325" cy="33194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8382000" cy="579438"/>
          </a:xfrm>
        </p:spPr>
        <p:txBody>
          <a:bodyPr/>
          <a:lstStyle/>
          <a:p>
            <a:pPr eaLnBrk="1" hangingPunct="1"/>
            <a:r>
              <a:rPr lang="en-GB" smtClean="0"/>
              <a:t>Diffie-Hellman-Merkle</a:t>
            </a:r>
          </a:p>
        </p:txBody>
      </p:sp>
      <p:sp>
        <p:nvSpPr>
          <p:cNvPr id="20483" name="Rectangle 3"/>
          <p:cNvSpPr>
            <a:spLocks noGrp="1" noChangeArrowheads="1"/>
          </p:cNvSpPr>
          <p:nvPr>
            <p:ph type="body" idx="1"/>
          </p:nvPr>
        </p:nvSpPr>
        <p:spPr>
          <a:xfrm>
            <a:off x="304800" y="1143000"/>
            <a:ext cx="4572000" cy="5334000"/>
          </a:xfrm>
        </p:spPr>
        <p:txBody>
          <a:bodyPr/>
          <a:lstStyle/>
          <a:p>
            <a:pPr eaLnBrk="1" hangingPunct="1"/>
            <a:r>
              <a:rPr lang="en-GB" smtClean="0"/>
              <a:t>Whitfield Diffie and Martin Hellman.</a:t>
            </a:r>
          </a:p>
          <a:p>
            <a:pPr eaLnBrk="1" hangingPunct="1"/>
            <a:r>
              <a:rPr lang="en-GB" smtClean="0"/>
              <a:t>Diffie accepted a research position with Hellman and was later joined by Ralph Merkle at Stanford.</a:t>
            </a:r>
          </a:p>
          <a:p>
            <a:pPr eaLnBrk="1" hangingPunct="1"/>
            <a:r>
              <a:rPr lang="en-GB" smtClean="0"/>
              <a:t>Diffie imagined two strangers (</a:t>
            </a:r>
            <a:r>
              <a:rPr lang="en-GB" i="1" smtClean="0"/>
              <a:t>Alice</a:t>
            </a:r>
            <a:r>
              <a:rPr lang="en-GB" smtClean="0"/>
              <a:t> and </a:t>
            </a:r>
            <a:r>
              <a:rPr lang="en-GB" i="1" smtClean="0"/>
              <a:t>Bob</a:t>
            </a:r>
            <a:r>
              <a:rPr lang="en-GB" smtClean="0"/>
              <a:t>) meeting on the Internet and wondered how they could send each other an encrypted message which an eavesdropper (</a:t>
            </a:r>
            <a:r>
              <a:rPr lang="en-GB" i="1" smtClean="0"/>
              <a:t>Eve)</a:t>
            </a:r>
            <a:r>
              <a:rPr lang="en-GB" smtClean="0"/>
              <a:t> could not read).</a:t>
            </a:r>
          </a:p>
          <a:p>
            <a:pPr eaLnBrk="1" hangingPunct="1"/>
            <a:r>
              <a:rPr lang="en-GB" smtClean="0"/>
              <a:t>Although safe key exchange had been considered impossible ... </a:t>
            </a:r>
          </a:p>
        </p:txBody>
      </p:sp>
      <p:pic>
        <p:nvPicPr>
          <p:cNvPr id="20484" name="Picture 8" descr="http://www.livinginternet.com/g/diffie_hellman_merkle.jpg">
            <a:hlinkClick r:id="rId3"/>
          </p:cNvPr>
          <p:cNvPicPr>
            <a:picLocks noChangeAspect="1" noChangeArrowheads="1"/>
          </p:cNvPicPr>
          <p:nvPr/>
        </p:nvPicPr>
        <p:blipFill>
          <a:blip r:embed="rId4" cstate="print"/>
          <a:srcRect/>
          <a:stretch>
            <a:fillRect/>
          </a:stretch>
        </p:blipFill>
        <p:spPr bwMode="auto">
          <a:xfrm>
            <a:off x="5181600" y="1600200"/>
            <a:ext cx="3532188" cy="3222625"/>
          </a:xfrm>
          <a:prstGeom prst="rect">
            <a:avLst/>
          </a:prstGeom>
          <a:noFill/>
          <a:ln w="9525">
            <a:noFill/>
            <a:miter lim="800000"/>
            <a:headEnd/>
            <a:tailEnd/>
          </a:ln>
        </p:spPr>
      </p:pic>
      <p:grpSp>
        <p:nvGrpSpPr>
          <p:cNvPr id="20485" name="Group 18"/>
          <p:cNvGrpSpPr>
            <a:grpSpLocks/>
          </p:cNvGrpSpPr>
          <p:nvPr/>
        </p:nvGrpSpPr>
        <p:grpSpPr bwMode="auto">
          <a:xfrm>
            <a:off x="5257800" y="4953000"/>
            <a:ext cx="3352800" cy="368300"/>
            <a:chOff x="-5" y="-5"/>
            <a:chExt cx="3048" cy="232"/>
          </a:xfrm>
        </p:grpSpPr>
        <p:grpSp>
          <p:nvGrpSpPr>
            <p:cNvPr id="20486" name="Group 16"/>
            <p:cNvGrpSpPr>
              <a:grpSpLocks/>
            </p:cNvGrpSpPr>
            <p:nvPr/>
          </p:nvGrpSpPr>
          <p:grpSpPr bwMode="auto">
            <a:xfrm>
              <a:off x="0" y="0"/>
              <a:ext cx="3038" cy="222"/>
              <a:chOff x="0" y="0"/>
              <a:chExt cx="3038" cy="222"/>
            </a:xfrm>
          </p:grpSpPr>
          <p:sp>
            <p:nvSpPr>
              <p:cNvPr id="20488" name="Rectangle 14"/>
              <p:cNvSpPr>
                <a:spLocks noChangeArrowheads="1"/>
              </p:cNvSpPr>
              <p:nvPr/>
            </p:nvSpPr>
            <p:spPr bwMode="auto">
              <a:xfrm>
                <a:off x="0" y="0"/>
                <a:ext cx="3038" cy="222"/>
              </a:xfrm>
              <a:prstGeom prst="rect">
                <a:avLst/>
              </a:prstGeom>
              <a:noFill/>
              <a:ln w="9525">
                <a:noFill/>
                <a:miter lim="800000"/>
                <a:headEnd/>
                <a:tailEnd/>
              </a:ln>
            </p:spPr>
            <p:txBody>
              <a:bodyPr anchor="ctr"/>
              <a:lstStyle/>
              <a:p>
                <a:r>
                  <a:rPr lang="en-GB" sz="600">
                    <a:latin typeface="Arial" charset="0"/>
                  </a:rPr>
                  <a:t>(c) Chuck Painter/Stanford News Service</a:t>
                </a:r>
                <a:r>
                  <a:rPr lang="en-GB" sz="1000">
                    <a:latin typeface="Arial" charset="0"/>
                  </a:rPr>
                  <a:t/>
                </a:r>
                <a:br>
                  <a:rPr lang="en-GB" sz="1000">
                    <a:latin typeface="Arial" charset="0"/>
                  </a:rPr>
                </a:br>
                <a:r>
                  <a:rPr lang="en-GB" sz="1000">
                    <a:latin typeface="Arial" charset="0"/>
                  </a:rPr>
                  <a:t>- </a:t>
                </a:r>
                <a:r>
                  <a:rPr lang="en-GB" sz="1000" i="1">
                    <a:latin typeface="Arial" charset="0"/>
                    <a:hlinkClick r:id="rId3"/>
                  </a:rPr>
                  <a:t>Ralph Merkle, Martin Hellman, Whitfield Diffie</a:t>
                </a:r>
                <a:r>
                  <a:rPr lang="en-GB" sz="1000">
                    <a:latin typeface="Arial" charset="0"/>
                  </a:rPr>
                  <a:t> (1977)</a:t>
                </a:r>
                <a:r>
                  <a:rPr lang="en-GB" sz="1100"/>
                  <a:t> </a:t>
                </a:r>
                <a:endParaRPr lang="en-GB"/>
              </a:p>
            </p:txBody>
          </p:sp>
          <p:sp>
            <p:nvSpPr>
              <p:cNvPr id="20489" name="Rectangle 15"/>
              <p:cNvSpPr>
                <a:spLocks noChangeArrowheads="1"/>
              </p:cNvSpPr>
              <p:nvPr/>
            </p:nvSpPr>
            <p:spPr bwMode="auto">
              <a:xfrm>
                <a:off x="0" y="0"/>
                <a:ext cx="3038" cy="222"/>
              </a:xfrm>
              <a:prstGeom prst="rect">
                <a:avLst/>
              </a:prstGeom>
              <a:noFill/>
              <a:ln w="7">
                <a:solidFill>
                  <a:srgbClr val="A0A0A0"/>
                </a:solidFill>
                <a:miter lim="800000"/>
                <a:headEnd/>
                <a:tailEnd/>
              </a:ln>
            </p:spPr>
            <p:txBody>
              <a:bodyPr wrap="none"/>
              <a:lstStyle/>
              <a:p>
                <a:endParaRPr lang="en-US"/>
              </a:p>
            </p:txBody>
          </p:sp>
        </p:grpSp>
        <p:sp>
          <p:nvSpPr>
            <p:cNvPr id="20487" name="Rectangle 17"/>
            <p:cNvSpPr>
              <a:spLocks noChangeArrowheads="1"/>
            </p:cNvSpPr>
            <p:nvPr/>
          </p:nvSpPr>
          <p:spPr bwMode="auto">
            <a:xfrm>
              <a:off x="-5" y="-5"/>
              <a:ext cx="3048" cy="232"/>
            </a:xfrm>
            <a:prstGeom prst="rect">
              <a:avLst/>
            </a:prstGeom>
            <a:noFill/>
            <a:ln w="17462">
              <a:solidFill>
                <a:srgbClr val="A0A0A0"/>
              </a:solidFill>
              <a:miter lim="800000"/>
              <a:headEnd/>
              <a:tailEnd/>
            </a:ln>
          </p:spPr>
          <p:txBody>
            <a:bodyPr wrap="none"/>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A Simple Padlock Example</a:t>
            </a:r>
          </a:p>
        </p:txBody>
      </p:sp>
      <p:sp>
        <p:nvSpPr>
          <p:cNvPr id="21507" name="Rectangle 3"/>
          <p:cNvSpPr>
            <a:spLocks noGrp="1" noChangeArrowheads="1"/>
          </p:cNvSpPr>
          <p:nvPr>
            <p:ph type="body" idx="1"/>
          </p:nvPr>
        </p:nvSpPr>
        <p:spPr>
          <a:xfrm>
            <a:off x="685800" y="914400"/>
            <a:ext cx="5346700" cy="5181600"/>
          </a:xfrm>
        </p:spPr>
        <p:txBody>
          <a:bodyPr/>
          <a:lstStyle/>
          <a:p>
            <a:r>
              <a:rPr lang="en-GB" smtClean="0"/>
              <a:t>It </a:t>
            </a:r>
            <a:r>
              <a:rPr lang="en-GB" u="sng" smtClean="0"/>
              <a:t>is</a:t>
            </a:r>
            <a:r>
              <a:rPr lang="en-GB" smtClean="0"/>
              <a:t> possible to imagine secure message exchange over an insecure communication system.</a:t>
            </a:r>
          </a:p>
          <a:p>
            <a:r>
              <a:rPr lang="en-GB" smtClean="0"/>
              <a:t>Imagine Alice sends a package to Bob securing it with a padlock.  Bob can't open it – but adds his own padlock to it and sends it back to Alice who removes her padlock and sends it back to Bob – Bob can now open his own padlock.  QED.</a:t>
            </a:r>
          </a:p>
          <a:p>
            <a:r>
              <a:rPr lang="en-GB" smtClean="0"/>
              <a:t>Alice and Bob both kept their keys safe and the package was never unlocked in the system.</a:t>
            </a:r>
          </a:p>
          <a:p>
            <a:r>
              <a:rPr lang="en-GB" smtClean="0"/>
              <a:t>The problem with applying this simple solution was the order of events.  Encryption methods up to this time has required a "last on, last off" ordering.</a:t>
            </a:r>
          </a:p>
          <a:p>
            <a:endParaRPr lang="en-GB" smtClean="0"/>
          </a:p>
        </p:txBody>
      </p:sp>
      <p:pic>
        <p:nvPicPr>
          <p:cNvPr id="21508" name="Picture 2" descr="Open Padlock (Gold) by Ngọc Hà."/>
          <p:cNvPicPr>
            <a:picLocks noChangeAspect="1" noChangeArrowheads="1"/>
          </p:cNvPicPr>
          <p:nvPr/>
        </p:nvPicPr>
        <p:blipFill>
          <a:blip r:embed="rId3" cstate="print"/>
          <a:srcRect/>
          <a:stretch>
            <a:fillRect/>
          </a:stretch>
        </p:blipFill>
        <p:spPr bwMode="auto">
          <a:xfrm>
            <a:off x="6084888" y="1300163"/>
            <a:ext cx="3059112" cy="45942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052"/>
          <p:cNvSpPr>
            <a:spLocks noChangeArrowheads="1"/>
          </p:cNvSpPr>
          <p:nvPr/>
        </p:nvSpPr>
        <p:spPr bwMode="auto">
          <a:xfrm>
            <a:off x="4432300" y="2133600"/>
            <a:ext cx="290513" cy="1114425"/>
          </a:xfrm>
          <a:prstGeom prst="rect">
            <a:avLst/>
          </a:prstGeom>
          <a:noFill/>
          <a:ln w="9525">
            <a:noFill/>
            <a:miter lim="800000"/>
            <a:headEnd/>
            <a:tailEnd/>
          </a:ln>
        </p:spPr>
        <p:txBody>
          <a:bodyPr wrap="none">
            <a:spAutoFit/>
          </a:bodyPr>
          <a:lstStyle/>
          <a:p>
            <a:pPr algn="ctr">
              <a:spcBef>
                <a:spcPct val="20000"/>
              </a:spcBef>
              <a:buClr>
                <a:schemeClr val="tx2"/>
              </a:buClr>
            </a:pPr>
            <a:r>
              <a:rPr lang="en-GB" sz="2800">
                <a:solidFill>
                  <a:schemeClr val="tx2"/>
                </a:solidFill>
                <a:latin typeface="Comic Sans MS" pitchFamily="66" charset="0"/>
              </a:rPr>
              <a:t> </a:t>
            </a:r>
          </a:p>
          <a:p>
            <a:pPr algn="ctr">
              <a:spcBef>
                <a:spcPct val="20000"/>
              </a:spcBef>
              <a:buClr>
                <a:schemeClr val="tx2"/>
              </a:buClr>
            </a:pPr>
            <a:endParaRPr lang="en-US" sz="3200">
              <a:solidFill>
                <a:schemeClr val="tx2"/>
              </a:solidFill>
              <a:latin typeface="Comic Sans MS" pitchFamily="66" charset="0"/>
            </a:endParaRPr>
          </a:p>
        </p:txBody>
      </p:sp>
      <p:sp>
        <p:nvSpPr>
          <p:cNvPr id="22531" name="Title 2"/>
          <p:cNvSpPr>
            <a:spLocks noGrp="1"/>
          </p:cNvSpPr>
          <p:nvPr>
            <p:ph type="ctrTitle"/>
          </p:nvPr>
        </p:nvSpPr>
        <p:spPr/>
        <p:txBody>
          <a:bodyPr/>
          <a:lstStyle/>
          <a:p>
            <a:pPr algn="r"/>
            <a:r>
              <a:rPr lang="en-GB" smtClean="0"/>
              <a:t>Public Key Cryptography</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t>One-way Functions</a:t>
            </a:r>
          </a:p>
        </p:txBody>
      </p:sp>
      <p:sp>
        <p:nvSpPr>
          <p:cNvPr id="23555" name="Rectangle 3"/>
          <p:cNvSpPr>
            <a:spLocks noGrp="1" noChangeArrowheads="1"/>
          </p:cNvSpPr>
          <p:nvPr>
            <p:ph sz="half" idx="1"/>
          </p:nvPr>
        </p:nvSpPr>
        <p:spPr>
          <a:xfrm>
            <a:off x="685800" y="914400"/>
            <a:ext cx="4360863" cy="5181600"/>
          </a:xfrm>
        </p:spPr>
        <p:txBody>
          <a:bodyPr/>
          <a:lstStyle/>
          <a:p>
            <a:pPr eaLnBrk="1" hangingPunct="1"/>
            <a:r>
              <a:rPr lang="en-GB" sz="2000" smtClean="0"/>
              <a:t>Most mathematical functions are two-way.  E.g., doubling functions can be undone by halving.  That is, most operations are reversible and the two operations tend to be of similar orders of complexity.</a:t>
            </a:r>
          </a:p>
          <a:p>
            <a:pPr eaLnBrk="1" hangingPunct="1"/>
            <a:endParaRPr lang="en-GB" sz="2000" smtClean="0"/>
          </a:p>
          <a:p>
            <a:pPr eaLnBrk="1" hangingPunct="1"/>
            <a:r>
              <a:rPr lang="en-GB" sz="2000" smtClean="0"/>
              <a:t>One-way functions are impossible, or very difficult to reverse.  There is an analogy with mixing paint.  For example, it is very easy to make green paint by mixing yellow and blue paints, but it would be very hard to get back to blue and yellow paints.</a:t>
            </a:r>
          </a:p>
          <a:p>
            <a:pPr eaLnBrk="1" hangingPunct="1"/>
            <a:endParaRPr lang="en-GB" sz="2000" smtClean="0"/>
          </a:p>
        </p:txBody>
      </p:sp>
      <p:sp>
        <p:nvSpPr>
          <p:cNvPr id="23556" name="Rectangle 4"/>
          <p:cNvSpPr>
            <a:spLocks noChangeArrowheads="1"/>
          </p:cNvSpPr>
          <p:nvPr/>
        </p:nvSpPr>
        <p:spPr bwMode="auto">
          <a:xfrm>
            <a:off x="6964363" y="4344988"/>
            <a:ext cx="1816100" cy="231775"/>
          </a:xfrm>
          <a:prstGeom prst="rect">
            <a:avLst/>
          </a:prstGeom>
          <a:noFill/>
          <a:ln w="9525">
            <a:noFill/>
            <a:miter lim="800000"/>
            <a:headEnd/>
            <a:tailEnd/>
          </a:ln>
        </p:spPr>
        <p:txBody>
          <a:bodyPr wrap="none">
            <a:spAutoFit/>
          </a:bodyPr>
          <a:lstStyle/>
          <a:p>
            <a:pPr algn="r"/>
            <a:r>
              <a:rPr lang="en-GB" sz="900"/>
              <a:t>http://www.filarecki.com/green.jpg</a:t>
            </a:r>
          </a:p>
        </p:txBody>
      </p:sp>
      <p:pic>
        <p:nvPicPr>
          <p:cNvPr id="23557" name="Picture 2" descr="http://www.filarecki.com/green.jpg"/>
          <p:cNvPicPr>
            <a:picLocks noChangeAspect="1" noChangeArrowheads="1"/>
          </p:cNvPicPr>
          <p:nvPr/>
        </p:nvPicPr>
        <p:blipFill>
          <a:blip r:embed="rId3" cstate="print"/>
          <a:srcRect b="11494"/>
          <a:stretch>
            <a:fillRect/>
          </a:stretch>
        </p:blipFill>
        <p:spPr bwMode="auto">
          <a:xfrm>
            <a:off x="5294313" y="1681163"/>
            <a:ext cx="3382962" cy="26304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mtClean="0"/>
              <a:t>Contents</a:t>
            </a:r>
          </a:p>
        </p:txBody>
      </p:sp>
      <p:sp>
        <p:nvSpPr>
          <p:cNvPr id="6147" name="Rectangle 3"/>
          <p:cNvSpPr>
            <a:spLocks noGrp="1" noChangeArrowheads="1"/>
          </p:cNvSpPr>
          <p:nvPr>
            <p:ph type="body" idx="1"/>
          </p:nvPr>
        </p:nvSpPr>
        <p:spPr/>
        <p:txBody>
          <a:bodyPr/>
          <a:lstStyle/>
          <a:p>
            <a:r>
              <a:rPr lang="en-GB" smtClean="0"/>
              <a:t>A summary of security threats and requirements</a:t>
            </a:r>
          </a:p>
          <a:p>
            <a:r>
              <a:rPr lang="en-GB" smtClean="0"/>
              <a:t>Cryptography vs steganography</a:t>
            </a:r>
          </a:p>
          <a:p>
            <a:r>
              <a:rPr lang="en-GB" smtClean="0"/>
              <a:t>Keys and the Caesar cipher</a:t>
            </a:r>
          </a:p>
          <a:p>
            <a:r>
              <a:rPr lang="en-GB" smtClean="0"/>
              <a:t>Cryptanalysis</a:t>
            </a:r>
          </a:p>
          <a:p>
            <a:r>
              <a:rPr lang="en-GB" smtClean="0"/>
              <a:t>The Vigenère cipher</a:t>
            </a:r>
          </a:p>
          <a:p>
            <a:r>
              <a:rPr lang="en-GB" smtClean="0"/>
              <a:t>DES (Data Encryption Standard)</a:t>
            </a:r>
          </a:p>
          <a:p>
            <a:r>
              <a:rPr lang="en-GB" smtClean="0"/>
              <a:t>Diffie-Hellman-Merkle key exchange</a:t>
            </a:r>
          </a:p>
          <a:p>
            <a:r>
              <a:rPr lang="en-GB" smtClean="0"/>
              <a:t>RSA (Rivest, Shamir and Adleman)</a:t>
            </a:r>
          </a:p>
          <a:p>
            <a:r>
              <a:rPr lang="en-GB" smtClean="0"/>
              <a:t>PGP (Pretty Good Privacy)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8305800" cy="914400"/>
          </a:xfrm>
        </p:spPr>
        <p:txBody>
          <a:bodyPr/>
          <a:lstStyle/>
          <a:p>
            <a:r>
              <a:rPr lang="en-GB" smtClean="0"/>
              <a:t>Modular Arithmetic for One-way Functions</a:t>
            </a:r>
          </a:p>
        </p:txBody>
      </p:sp>
      <p:sp>
        <p:nvSpPr>
          <p:cNvPr id="24579" name="Rectangle 3"/>
          <p:cNvSpPr>
            <a:spLocks noGrp="1" noChangeArrowheads="1"/>
          </p:cNvSpPr>
          <p:nvPr>
            <p:ph type="body" idx="1"/>
          </p:nvPr>
        </p:nvSpPr>
        <p:spPr>
          <a:xfrm>
            <a:off x="685800" y="914400"/>
            <a:ext cx="8197850" cy="5181600"/>
          </a:xfrm>
        </p:spPr>
        <p:txBody>
          <a:bodyPr/>
          <a:lstStyle/>
          <a:p>
            <a:r>
              <a:rPr lang="en-GB" smtClean="0"/>
              <a:t>Solutions to modular arithmetic functions have apparently random results which makes guessing solutions based on adjacent results impossible.</a:t>
            </a:r>
          </a:p>
          <a:p>
            <a:endParaRPr lang="en-GB" smtClean="0"/>
          </a:p>
          <a:p>
            <a:pPr lvl="1">
              <a:buFontTx/>
              <a:buNone/>
            </a:pPr>
            <a:r>
              <a:rPr lang="en-GB" smtClean="0">
                <a:latin typeface="Courier New" pitchFamily="49" charset="0"/>
                <a:cs typeface="Courier New" pitchFamily="49" charset="0"/>
              </a:rPr>
              <a:t>x	        1   2   3   4   5   6</a:t>
            </a:r>
          </a:p>
          <a:p>
            <a:pPr lvl="1">
              <a:buFontTx/>
              <a:buNone/>
            </a:pPr>
            <a:r>
              <a:rPr lang="en-GB" smtClean="0">
                <a:latin typeface="Courier New" pitchFamily="49" charset="0"/>
                <a:cs typeface="Courier New" pitchFamily="49" charset="0"/>
              </a:rPr>
              <a:t>3</a:t>
            </a:r>
            <a:r>
              <a:rPr lang="en-GB" baseline="30000" smtClean="0">
                <a:latin typeface="Courier New" pitchFamily="49" charset="0"/>
                <a:cs typeface="Courier New" pitchFamily="49" charset="0"/>
              </a:rPr>
              <a:t>x</a:t>
            </a:r>
            <a:r>
              <a:rPr lang="en-GB" smtClean="0">
                <a:latin typeface="Courier New" pitchFamily="49" charset="0"/>
                <a:cs typeface="Courier New" pitchFamily="49" charset="0"/>
              </a:rPr>
              <a:t>        3   9   27  81  243 729</a:t>
            </a:r>
          </a:p>
          <a:p>
            <a:pPr lvl="1">
              <a:buFontTx/>
              <a:buNone/>
            </a:pPr>
            <a:r>
              <a:rPr lang="en-GB" smtClean="0">
                <a:latin typeface="Courier New" pitchFamily="49" charset="0"/>
                <a:cs typeface="Courier New" pitchFamily="49" charset="0"/>
              </a:rPr>
              <a:t>3</a:t>
            </a:r>
            <a:r>
              <a:rPr lang="en-GB" baseline="30000" smtClean="0">
                <a:latin typeface="Courier New" pitchFamily="49" charset="0"/>
                <a:cs typeface="Courier New" pitchFamily="49" charset="0"/>
              </a:rPr>
              <a:t>x</a:t>
            </a:r>
            <a:r>
              <a:rPr lang="en-GB" smtClean="0">
                <a:latin typeface="Courier New" pitchFamily="49" charset="0"/>
                <a:cs typeface="Courier New" pitchFamily="49" charset="0"/>
              </a:rPr>
              <a:t>(mod7)  3   2   6   4   5   1</a:t>
            </a:r>
          </a:p>
          <a:p>
            <a:endParaRPr lang="en-GB" smtClean="0"/>
          </a:p>
          <a:p>
            <a:r>
              <a:rPr lang="en-GB" smtClean="0"/>
              <a:t>In the simple example above it is very easy to calculate </a:t>
            </a:r>
            <a:r>
              <a:rPr lang="en-GB" smtClean="0">
                <a:latin typeface="Courier New" pitchFamily="49" charset="0"/>
                <a:cs typeface="Courier New" pitchFamily="49" charset="0"/>
              </a:rPr>
              <a:t>3</a:t>
            </a:r>
            <a:r>
              <a:rPr lang="en-GB" baseline="30000" smtClean="0">
                <a:latin typeface="Courier New" pitchFamily="49" charset="0"/>
                <a:cs typeface="Courier New" pitchFamily="49" charset="0"/>
              </a:rPr>
              <a:t>x</a:t>
            </a:r>
            <a:r>
              <a:rPr lang="en-GB" smtClean="0">
                <a:latin typeface="Courier New" pitchFamily="49" charset="0"/>
                <a:cs typeface="Courier New" pitchFamily="49" charset="0"/>
              </a:rPr>
              <a:t>(mod7) </a:t>
            </a:r>
            <a:r>
              <a:rPr lang="en-GB" smtClean="0"/>
              <a:t>given </a:t>
            </a:r>
            <a:r>
              <a:rPr lang="en-GB" smtClean="0">
                <a:latin typeface="Courier New" pitchFamily="49" charset="0"/>
                <a:cs typeface="Courier New" pitchFamily="49" charset="0"/>
              </a:rPr>
              <a:t>x</a:t>
            </a:r>
            <a:r>
              <a:rPr lang="en-GB" smtClean="0"/>
              <a:t>, but more difficult to reverse the process, i.e., to find x given </a:t>
            </a:r>
            <a:r>
              <a:rPr lang="en-GB" smtClean="0">
                <a:latin typeface="Courier New" pitchFamily="49" charset="0"/>
                <a:cs typeface="Courier New" pitchFamily="49" charset="0"/>
              </a:rPr>
              <a:t>3</a:t>
            </a:r>
            <a:r>
              <a:rPr lang="en-GB" baseline="30000" smtClean="0">
                <a:latin typeface="Courier New" pitchFamily="49" charset="0"/>
                <a:cs typeface="Courier New" pitchFamily="49" charset="0"/>
              </a:rPr>
              <a:t>x</a:t>
            </a:r>
            <a:r>
              <a:rPr lang="en-GB" smtClean="0">
                <a:latin typeface="Courier New" pitchFamily="49" charset="0"/>
                <a:cs typeface="Courier New" pitchFamily="49" charset="0"/>
              </a:rPr>
              <a:t>(mod7)</a:t>
            </a:r>
            <a:r>
              <a:rPr lang="en-GB" smtClean="0"/>
              <a:t>.</a:t>
            </a:r>
          </a:p>
          <a:p>
            <a:r>
              <a:rPr lang="en-GB" smtClean="0"/>
              <a:t>With larger values, e.g., </a:t>
            </a:r>
            <a:r>
              <a:rPr lang="en-GB" smtClean="0">
                <a:latin typeface="Courier New" pitchFamily="49" charset="0"/>
                <a:cs typeface="Courier New" pitchFamily="49" charset="0"/>
              </a:rPr>
              <a:t>453</a:t>
            </a:r>
            <a:r>
              <a:rPr lang="en-GB" baseline="30000" smtClean="0">
                <a:latin typeface="Courier New" pitchFamily="49" charset="0"/>
                <a:cs typeface="Courier New" pitchFamily="49" charset="0"/>
              </a:rPr>
              <a:t>x</a:t>
            </a:r>
            <a:r>
              <a:rPr lang="en-GB" smtClean="0">
                <a:latin typeface="Courier New" pitchFamily="49" charset="0"/>
                <a:cs typeface="Courier New" pitchFamily="49" charset="0"/>
              </a:rPr>
              <a:t>(mod 21,997)</a:t>
            </a:r>
            <a:r>
              <a:rPr lang="en-GB" smtClean="0"/>
              <a:t>, it is still relatively easy to encode </a:t>
            </a:r>
            <a:r>
              <a:rPr lang="en-GB" smtClean="0">
                <a:latin typeface="Courier New" pitchFamily="49" charset="0"/>
                <a:cs typeface="Courier New" pitchFamily="49" charset="0"/>
              </a:rPr>
              <a:t>x</a:t>
            </a:r>
            <a:r>
              <a:rPr lang="en-GB" smtClean="0"/>
              <a:t>, but decoding would be extremely difficult.</a:t>
            </a:r>
          </a:p>
          <a:p>
            <a:r>
              <a:rPr lang="en-GB" smtClean="0"/>
              <a:t>In 1976, Diffie, Hellman and Merkle invented a system for safe key exchange using modular arithmetic to provide one-way functions.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smtClean="0"/>
              <a:t>DHM Key Exchange</a:t>
            </a:r>
          </a:p>
        </p:txBody>
      </p:sp>
      <p:sp>
        <p:nvSpPr>
          <p:cNvPr id="21507" name="Rectangle 3"/>
          <p:cNvSpPr>
            <a:spLocks noGrp="1" noChangeArrowheads="1"/>
          </p:cNvSpPr>
          <p:nvPr>
            <p:ph type="body" idx="1"/>
          </p:nvPr>
        </p:nvSpPr>
        <p:spPr>
          <a:xfrm>
            <a:off x="497540" y="1728574"/>
            <a:ext cx="4280647" cy="4130040"/>
          </a:xfrm>
        </p:spPr>
        <p:txBody>
          <a:bodyPr/>
          <a:lstStyle/>
          <a:p>
            <a:r>
              <a:rPr lang="en-GB" dirty="0" smtClean="0"/>
              <a:t>Alice choose a number, A.</a:t>
            </a:r>
          </a:p>
          <a:p>
            <a:r>
              <a:rPr lang="en-GB" dirty="0" smtClean="0"/>
              <a:t>Alice calculates </a:t>
            </a:r>
            <a:r>
              <a:rPr lang="el-GR" dirty="0" smtClean="0"/>
              <a:t>α</a:t>
            </a:r>
            <a:r>
              <a:rPr lang="en-GB" dirty="0" smtClean="0"/>
              <a:t> where </a:t>
            </a:r>
          </a:p>
          <a:p>
            <a:pPr lvl="1">
              <a:buNone/>
            </a:pPr>
            <a:r>
              <a:rPr lang="el-GR" dirty="0" smtClean="0"/>
              <a:t>α </a:t>
            </a:r>
            <a:r>
              <a:rPr lang="en-GB" dirty="0" smtClean="0"/>
              <a:t>= Y</a:t>
            </a:r>
            <a:r>
              <a:rPr lang="en-GB" baseline="30000" dirty="0" smtClean="0"/>
              <a:t>A</a:t>
            </a:r>
            <a:r>
              <a:rPr lang="en-GB" dirty="0" smtClean="0"/>
              <a:t> (mod P)</a:t>
            </a:r>
          </a:p>
          <a:p>
            <a:endParaRPr lang="en-GB" dirty="0" smtClean="0"/>
          </a:p>
          <a:p>
            <a:endParaRPr lang="en-GB" dirty="0" smtClean="0"/>
          </a:p>
          <a:p>
            <a:r>
              <a:rPr lang="en-GB" dirty="0" smtClean="0"/>
              <a:t>Alice uses </a:t>
            </a:r>
            <a:r>
              <a:rPr lang="el-GR" dirty="0" smtClean="0"/>
              <a:t>β </a:t>
            </a:r>
            <a:r>
              <a:rPr lang="en-GB" dirty="0" smtClean="0"/>
              <a:t>to calculate </a:t>
            </a:r>
          </a:p>
          <a:p>
            <a:pPr>
              <a:buNone/>
            </a:pPr>
            <a:r>
              <a:rPr lang="en-GB" dirty="0" smtClean="0"/>
              <a:t>	</a:t>
            </a:r>
            <a:r>
              <a:rPr lang="el-GR" dirty="0" smtClean="0"/>
              <a:t>β</a:t>
            </a:r>
            <a:r>
              <a:rPr lang="en-GB" baseline="30000" dirty="0" smtClean="0"/>
              <a:t>A</a:t>
            </a:r>
            <a:r>
              <a:rPr lang="en-GB" dirty="0" smtClean="0"/>
              <a:t> (mod P)</a:t>
            </a:r>
          </a:p>
          <a:p>
            <a:endParaRPr lang="en-GB" dirty="0" smtClean="0"/>
          </a:p>
        </p:txBody>
      </p:sp>
      <p:sp>
        <p:nvSpPr>
          <p:cNvPr id="6" name="Rectangle 3"/>
          <p:cNvSpPr txBox="1">
            <a:spLocks noChangeArrowheads="1"/>
          </p:cNvSpPr>
          <p:nvPr/>
        </p:nvSpPr>
        <p:spPr bwMode="auto">
          <a:xfrm>
            <a:off x="4877159" y="1746861"/>
            <a:ext cx="3782358" cy="4327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Pct val="80000"/>
              <a:buFont typeface="Wingdings" pitchFamily="2" charset="2"/>
              <a:buChar char="o"/>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Bob chooses a number, B</a:t>
            </a:r>
          </a:p>
          <a:p>
            <a:pPr marL="342900" indent="-342900" eaLnBrk="0" hangingPunct="0">
              <a:spcBef>
                <a:spcPct val="20000"/>
              </a:spcBef>
              <a:buClr>
                <a:schemeClr val="tx2"/>
              </a:buClr>
              <a:buSzPct val="80000"/>
              <a:buFont typeface="Wingdings" pitchFamily="2" charset="2"/>
              <a:buChar char="o"/>
            </a:pPr>
            <a:r>
              <a:rPr lang="es-ES" sz="2000" kern="0" dirty="0" smtClean="0">
                <a:latin typeface="+mn-lt"/>
              </a:rPr>
              <a:t>Bob </a:t>
            </a:r>
            <a:r>
              <a:rPr lang="es-ES" sz="2000" kern="0" dirty="0" err="1" smtClean="0">
                <a:latin typeface="+mn-lt"/>
              </a:rPr>
              <a:t>calculates</a:t>
            </a:r>
            <a:r>
              <a:rPr lang="es-ES" sz="2000" kern="0" dirty="0" smtClean="0">
                <a:latin typeface="+mn-lt"/>
              </a:rPr>
              <a:t> </a:t>
            </a:r>
            <a:r>
              <a:rPr lang="el-GR" sz="2000" kern="0" dirty="0" smtClean="0">
                <a:latin typeface="+mn-lt"/>
              </a:rPr>
              <a:t>β</a:t>
            </a:r>
            <a:r>
              <a:rPr lang="es-ES" sz="2000" kern="0" dirty="0" smtClean="0">
                <a:latin typeface="+mn-lt"/>
              </a:rPr>
              <a:t> </a:t>
            </a:r>
            <a:r>
              <a:rPr lang="es-ES" sz="2000" kern="0" dirty="0" err="1" smtClean="0">
                <a:latin typeface="+mn-lt"/>
              </a:rPr>
              <a:t>where</a:t>
            </a:r>
            <a:r>
              <a:rPr lang="es-ES" sz="2000" kern="0" dirty="0" smtClean="0">
                <a:latin typeface="+mn-lt"/>
              </a:rPr>
              <a:t> </a:t>
            </a:r>
          </a:p>
          <a:p>
            <a:pPr marL="800100" lvl="1" indent="-342900" eaLnBrk="0" hangingPunct="0">
              <a:spcBef>
                <a:spcPct val="20000"/>
              </a:spcBef>
              <a:buClr>
                <a:schemeClr val="tx2"/>
              </a:buClr>
              <a:buSzPct val="80000"/>
            </a:pPr>
            <a:r>
              <a:rPr lang="el-GR" sz="2000" kern="0" dirty="0" smtClean="0">
                <a:latin typeface="+mn-lt"/>
              </a:rPr>
              <a:t>β</a:t>
            </a:r>
            <a:r>
              <a:rPr lang="es-ES" sz="2000" kern="0" dirty="0" smtClean="0">
                <a:latin typeface="+mn-lt"/>
              </a:rPr>
              <a:t> = Y</a:t>
            </a:r>
            <a:r>
              <a:rPr lang="es-ES" sz="2000" kern="0" baseline="30000" dirty="0" smtClean="0">
                <a:latin typeface="+mn-lt"/>
              </a:rPr>
              <a:t>B</a:t>
            </a:r>
            <a:r>
              <a:rPr lang="es-ES" sz="2000" kern="0" dirty="0" smtClean="0">
                <a:latin typeface="+mn-lt"/>
              </a:rPr>
              <a:t> (</a:t>
            </a:r>
            <a:r>
              <a:rPr lang="es-ES" sz="2000" kern="0" dirty="0" err="1" smtClean="0">
                <a:latin typeface="+mn-lt"/>
              </a:rPr>
              <a:t>mod</a:t>
            </a:r>
            <a:r>
              <a:rPr lang="es-ES" sz="2000" kern="0" dirty="0" smtClean="0">
                <a:latin typeface="+mn-lt"/>
              </a:rPr>
              <a:t> P)</a:t>
            </a:r>
          </a:p>
          <a:p>
            <a:pPr marL="800100" lvl="1" indent="-342900" eaLnBrk="0" hangingPunct="0">
              <a:spcBef>
                <a:spcPct val="20000"/>
              </a:spcBef>
              <a:buClr>
                <a:schemeClr val="tx2"/>
              </a:buClr>
              <a:buSzPct val="80000"/>
            </a:pPr>
            <a:endParaRPr lang="es-ES" sz="2000" kern="0" dirty="0" smtClean="0">
              <a:latin typeface="+mn-lt"/>
            </a:endParaRPr>
          </a:p>
          <a:p>
            <a:pPr marL="800100" lvl="1" indent="-342900" eaLnBrk="0" hangingPunct="0">
              <a:spcBef>
                <a:spcPct val="20000"/>
              </a:spcBef>
              <a:buClr>
                <a:schemeClr val="tx2"/>
              </a:buClr>
              <a:buSzPct val="80000"/>
            </a:pPr>
            <a:endParaRPr lang="es-ES" sz="2000" kern="0" dirty="0" smtClean="0">
              <a:latin typeface="+mn-lt"/>
            </a:endParaRPr>
          </a:p>
          <a:p>
            <a:pPr marL="342900" indent="-342900" eaLnBrk="0" hangingPunct="0">
              <a:spcBef>
                <a:spcPct val="20000"/>
              </a:spcBef>
              <a:buClr>
                <a:schemeClr val="tx2"/>
              </a:buClr>
              <a:buSzPct val="80000"/>
              <a:buFont typeface="Wingdings" pitchFamily="2" charset="2"/>
              <a:buChar char="o"/>
            </a:pPr>
            <a:r>
              <a:rPr lang="es-ES" sz="2000" kern="0" dirty="0" smtClean="0">
                <a:latin typeface="+mn-lt"/>
              </a:rPr>
              <a:t>Bob uses </a:t>
            </a:r>
            <a:r>
              <a:rPr lang="el-GR" sz="2000" kern="0" dirty="0" smtClean="0">
                <a:latin typeface="+mn-lt"/>
              </a:rPr>
              <a:t>α </a:t>
            </a:r>
            <a:r>
              <a:rPr lang="en-GB" sz="2000" kern="0" dirty="0" smtClean="0">
                <a:latin typeface="+mn-lt"/>
              </a:rPr>
              <a:t>to </a:t>
            </a:r>
            <a:r>
              <a:rPr lang="es-ES" sz="2000" kern="0" dirty="0" err="1" smtClean="0">
                <a:latin typeface="+mn-lt"/>
              </a:rPr>
              <a:t>calculate</a:t>
            </a:r>
            <a:r>
              <a:rPr lang="es-ES" sz="2000" kern="0" dirty="0" smtClean="0">
                <a:latin typeface="+mn-lt"/>
              </a:rPr>
              <a:t> </a:t>
            </a:r>
          </a:p>
          <a:p>
            <a:pPr marL="342900" indent="-342900" eaLnBrk="0" hangingPunct="0">
              <a:spcBef>
                <a:spcPct val="20000"/>
              </a:spcBef>
              <a:buClr>
                <a:schemeClr val="tx2"/>
              </a:buClr>
              <a:buSzPct val="80000"/>
            </a:pPr>
            <a:r>
              <a:rPr lang="en-GB" sz="2000" kern="0" dirty="0" smtClean="0">
                <a:latin typeface="+mn-lt"/>
              </a:rPr>
              <a:t>	</a:t>
            </a:r>
            <a:r>
              <a:rPr lang="el-GR" sz="2000" kern="0" dirty="0" smtClean="0">
                <a:latin typeface="+mn-lt"/>
              </a:rPr>
              <a:t>α</a:t>
            </a:r>
            <a:r>
              <a:rPr lang="es-ES" sz="2000" kern="0" baseline="30000" dirty="0" smtClean="0">
                <a:latin typeface="+mn-lt"/>
              </a:rPr>
              <a:t>B</a:t>
            </a:r>
            <a:r>
              <a:rPr lang="es-ES" sz="2000" kern="0" dirty="0" smtClean="0">
                <a:latin typeface="+mn-lt"/>
              </a:rPr>
              <a:t> (</a:t>
            </a:r>
            <a:r>
              <a:rPr lang="es-ES" sz="2000" kern="0" dirty="0" err="1" smtClean="0">
                <a:latin typeface="+mn-lt"/>
              </a:rPr>
              <a:t>mod</a:t>
            </a:r>
            <a:r>
              <a:rPr lang="es-ES" sz="2000" kern="0" dirty="0" smtClean="0">
                <a:latin typeface="+mn-lt"/>
              </a:rPr>
              <a:t> P)</a:t>
            </a:r>
          </a:p>
          <a:p>
            <a:pPr marL="342900" indent="-342900" eaLnBrk="0" hangingPunct="0">
              <a:spcBef>
                <a:spcPct val="20000"/>
              </a:spcBef>
              <a:buClr>
                <a:schemeClr val="tx2"/>
              </a:buClr>
              <a:buSzPct val="80000"/>
            </a:pPr>
            <a:endParaRPr lang="es-ES" sz="2000" kern="0" dirty="0" smtClean="0">
              <a:latin typeface="+mn-lt"/>
            </a:endParaRPr>
          </a:p>
          <a:p>
            <a:pPr marL="342900" marR="0" lvl="0" indent="-342900" algn="l" defTabSz="914400" rtl="0" eaLnBrk="0" fontAlgn="base" latinLnBrk="0" hangingPunct="0">
              <a:lnSpc>
                <a:spcPct val="100000"/>
              </a:lnSpc>
              <a:spcBef>
                <a:spcPct val="20000"/>
              </a:spcBef>
              <a:spcAft>
                <a:spcPct val="0"/>
              </a:spcAft>
              <a:buClr>
                <a:schemeClr val="tx2"/>
              </a:buClr>
              <a:buSzPct val="80000"/>
              <a:buFont typeface="Wingdings" pitchFamily="2" charset="2"/>
              <a:buChar char="o"/>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3350133" y="2888168"/>
            <a:ext cx="1951175" cy="707886"/>
          </a:xfrm>
          <a:prstGeom prst="rect">
            <a:avLst/>
          </a:prstGeom>
        </p:spPr>
        <p:txBody>
          <a:bodyPr wrap="none">
            <a:spAutoFit/>
          </a:bodyPr>
          <a:lstStyle/>
          <a:p>
            <a:pPr algn="ctr"/>
            <a:r>
              <a:rPr lang="el-GR" sz="2000" dirty="0" smtClean="0">
                <a:latin typeface="+mn-lt"/>
              </a:rPr>
              <a:t>α</a:t>
            </a:r>
            <a:r>
              <a:rPr lang="en-GB" sz="2000" dirty="0" smtClean="0">
                <a:latin typeface="+mn-lt"/>
              </a:rPr>
              <a:t> and </a:t>
            </a:r>
            <a:r>
              <a:rPr lang="el-GR" sz="2000" dirty="0" smtClean="0">
                <a:latin typeface="+mn-lt"/>
              </a:rPr>
              <a:t>β</a:t>
            </a:r>
            <a:endParaRPr lang="en-GB" sz="2000" dirty="0" smtClean="0">
              <a:latin typeface="+mn-lt"/>
            </a:endParaRPr>
          </a:p>
          <a:p>
            <a:pPr algn="ctr"/>
            <a:r>
              <a:rPr lang="en-GB" sz="2000" dirty="0" smtClean="0">
                <a:latin typeface="+mn-lt"/>
              </a:rPr>
              <a:t> are exchanged</a:t>
            </a:r>
          </a:p>
        </p:txBody>
      </p:sp>
      <p:sp>
        <p:nvSpPr>
          <p:cNvPr id="8" name="Rectangle 7"/>
          <p:cNvSpPr/>
          <p:nvPr/>
        </p:nvSpPr>
        <p:spPr>
          <a:xfrm>
            <a:off x="954741" y="4593301"/>
            <a:ext cx="7260336" cy="1631216"/>
          </a:xfrm>
          <a:prstGeom prst="rect">
            <a:avLst/>
          </a:prstGeom>
        </p:spPr>
        <p:txBody>
          <a:bodyPr wrap="square">
            <a:spAutoFit/>
          </a:bodyPr>
          <a:lstStyle/>
          <a:p>
            <a:pPr algn="ctr"/>
            <a:r>
              <a:rPr lang="en-GB" sz="2000" dirty="0" smtClean="0">
                <a:latin typeface="+mn-lt"/>
              </a:rPr>
              <a:t>These values yield the same key since</a:t>
            </a:r>
          </a:p>
          <a:p>
            <a:pPr algn="ctr"/>
            <a:r>
              <a:rPr lang="el-GR" sz="2000" dirty="0" smtClean="0">
                <a:solidFill>
                  <a:srgbClr val="0000CC"/>
                </a:solidFill>
                <a:latin typeface="+mn-lt"/>
              </a:rPr>
              <a:t>β</a:t>
            </a:r>
            <a:r>
              <a:rPr lang="en-GB" sz="2000" baseline="30000" dirty="0" smtClean="0">
                <a:solidFill>
                  <a:srgbClr val="0000CC"/>
                </a:solidFill>
                <a:latin typeface="+mn-lt"/>
              </a:rPr>
              <a:t>A</a:t>
            </a:r>
            <a:r>
              <a:rPr lang="en-GB" sz="2000" dirty="0" smtClean="0">
                <a:solidFill>
                  <a:srgbClr val="0000CC"/>
                </a:solidFill>
                <a:latin typeface="+mn-lt"/>
              </a:rPr>
              <a:t> (mod P)=</a:t>
            </a:r>
            <a:r>
              <a:rPr lang="es-ES" sz="2000" kern="0" dirty="0" smtClean="0">
                <a:solidFill>
                  <a:srgbClr val="0000CC"/>
                </a:solidFill>
                <a:latin typeface="+mn-lt"/>
              </a:rPr>
              <a:t> </a:t>
            </a:r>
            <a:r>
              <a:rPr lang="es-ES" sz="2000" b="1" kern="0" dirty="0" smtClean="0">
                <a:latin typeface="+mn-lt"/>
              </a:rPr>
              <a:t>Y</a:t>
            </a:r>
            <a:r>
              <a:rPr lang="es-ES" sz="2000" b="1" kern="0" baseline="30000" dirty="0" smtClean="0">
                <a:latin typeface="+mn-lt"/>
              </a:rPr>
              <a:t>BA</a:t>
            </a:r>
            <a:r>
              <a:rPr lang="es-ES" sz="2000" b="1" kern="0" dirty="0" smtClean="0">
                <a:latin typeface="+mn-lt"/>
              </a:rPr>
              <a:t> (</a:t>
            </a:r>
            <a:r>
              <a:rPr lang="es-ES" sz="2000" b="1" kern="0" dirty="0" err="1" smtClean="0">
                <a:latin typeface="+mn-lt"/>
              </a:rPr>
              <a:t>mod</a:t>
            </a:r>
            <a:r>
              <a:rPr lang="es-ES" sz="2000" b="1" kern="0" dirty="0" smtClean="0">
                <a:latin typeface="+mn-lt"/>
              </a:rPr>
              <a:t> P)= Y</a:t>
            </a:r>
            <a:r>
              <a:rPr lang="es-ES" sz="2000" b="1" kern="0" baseline="30000" dirty="0" smtClean="0">
                <a:latin typeface="+mn-lt"/>
              </a:rPr>
              <a:t>AB</a:t>
            </a:r>
            <a:r>
              <a:rPr lang="es-ES" sz="2000" b="1" kern="0" dirty="0" smtClean="0">
                <a:latin typeface="+mn-lt"/>
              </a:rPr>
              <a:t> (</a:t>
            </a:r>
            <a:r>
              <a:rPr lang="es-ES" sz="2000" b="1" kern="0" dirty="0" err="1" smtClean="0">
                <a:latin typeface="+mn-lt"/>
              </a:rPr>
              <a:t>mod</a:t>
            </a:r>
            <a:r>
              <a:rPr lang="es-ES" sz="2000" b="1" kern="0" dirty="0" smtClean="0">
                <a:latin typeface="+mn-lt"/>
              </a:rPr>
              <a:t> P)</a:t>
            </a:r>
            <a:r>
              <a:rPr lang="es-ES" sz="2000" kern="0" dirty="0" smtClean="0">
                <a:latin typeface="+mn-lt"/>
              </a:rPr>
              <a:t>=</a:t>
            </a:r>
            <a:r>
              <a:rPr lang="el-GR" sz="2000" kern="0" dirty="0" smtClean="0">
                <a:latin typeface="+mn-lt"/>
              </a:rPr>
              <a:t> </a:t>
            </a:r>
            <a:r>
              <a:rPr lang="el-GR" sz="2000" kern="0" dirty="0" smtClean="0">
                <a:solidFill>
                  <a:srgbClr val="0000CC"/>
                </a:solidFill>
                <a:latin typeface="+mn-lt"/>
              </a:rPr>
              <a:t>α</a:t>
            </a:r>
            <a:r>
              <a:rPr lang="es-ES" sz="2000" kern="0" baseline="30000" dirty="0" smtClean="0">
                <a:solidFill>
                  <a:srgbClr val="0000CC"/>
                </a:solidFill>
                <a:latin typeface="+mn-lt"/>
              </a:rPr>
              <a:t>B</a:t>
            </a:r>
            <a:r>
              <a:rPr lang="es-ES" sz="2000" kern="0" dirty="0" smtClean="0">
                <a:solidFill>
                  <a:srgbClr val="0000CC"/>
                </a:solidFill>
                <a:latin typeface="+mn-lt"/>
              </a:rPr>
              <a:t> (</a:t>
            </a:r>
            <a:r>
              <a:rPr lang="es-ES" sz="2000" kern="0" dirty="0" err="1" smtClean="0">
                <a:solidFill>
                  <a:srgbClr val="0000CC"/>
                </a:solidFill>
                <a:latin typeface="+mn-lt"/>
              </a:rPr>
              <a:t>mod</a:t>
            </a:r>
            <a:r>
              <a:rPr lang="es-ES" sz="2000" kern="0" dirty="0" smtClean="0">
                <a:solidFill>
                  <a:srgbClr val="0000CC"/>
                </a:solidFill>
                <a:latin typeface="+mn-lt"/>
              </a:rPr>
              <a:t> P)</a:t>
            </a:r>
          </a:p>
          <a:p>
            <a:pPr algn="ctr"/>
            <a:endParaRPr lang="es-ES" sz="2000" kern="0" dirty="0" smtClean="0">
              <a:latin typeface="+mn-lt"/>
            </a:endParaRPr>
          </a:p>
          <a:p>
            <a:pPr algn="ctr"/>
            <a:endParaRPr lang="en-GB" sz="2000" dirty="0" smtClean="0">
              <a:latin typeface="+mn-lt"/>
            </a:endParaRPr>
          </a:p>
          <a:p>
            <a:pPr algn="ctr"/>
            <a:endParaRPr lang="en-GB" sz="2000" dirty="0" smtClean="0">
              <a:latin typeface="+mn-lt"/>
            </a:endParaRPr>
          </a:p>
        </p:txBody>
      </p:sp>
      <p:sp>
        <p:nvSpPr>
          <p:cNvPr id="9" name="Rectangle 8"/>
          <p:cNvSpPr/>
          <p:nvPr/>
        </p:nvSpPr>
        <p:spPr>
          <a:xfrm>
            <a:off x="562625" y="856048"/>
            <a:ext cx="8393116" cy="707886"/>
          </a:xfrm>
          <a:prstGeom prst="rect">
            <a:avLst/>
          </a:prstGeom>
        </p:spPr>
        <p:txBody>
          <a:bodyPr wrap="square">
            <a:spAutoFit/>
          </a:bodyPr>
          <a:lstStyle/>
          <a:p>
            <a:r>
              <a:rPr lang="en-GB" sz="2000" dirty="0" err="1" smtClean="0">
                <a:latin typeface="+mn-lt"/>
              </a:rPr>
              <a:t>Diffie</a:t>
            </a:r>
            <a:r>
              <a:rPr lang="en-GB" sz="2000" dirty="0" smtClean="0">
                <a:latin typeface="+mn-lt"/>
              </a:rPr>
              <a:t>-Hellman-</a:t>
            </a:r>
            <a:r>
              <a:rPr lang="en-GB" sz="2000" dirty="0" err="1" smtClean="0">
                <a:latin typeface="+mn-lt"/>
              </a:rPr>
              <a:t>Merkle</a:t>
            </a:r>
            <a:r>
              <a:rPr lang="en-GB" sz="2000" dirty="0" smtClean="0">
                <a:latin typeface="+mn-lt"/>
              </a:rPr>
              <a:t> (DHM) key exchange uses the one-way function </a:t>
            </a:r>
            <a:r>
              <a:rPr lang="en-GB" sz="2000" dirty="0" err="1" smtClean="0">
                <a:latin typeface="+mn-lt"/>
              </a:rPr>
              <a:t>Y</a:t>
            </a:r>
            <a:r>
              <a:rPr lang="en-GB" sz="2000" baseline="30000" dirty="0" err="1" smtClean="0">
                <a:latin typeface="+mn-lt"/>
              </a:rPr>
              <a:t>x</a:t>
            </a:r>
            <a:r>
              <a:rPr lang="en-GB" sz="2000" dirty="0" smtClean="0">
                <a:latin typeface="+mn-lt"/>
              </a:rPr>
              <a:t>(mod P). Communicating parties agree prime values for Y and P.</a:t>
            </a:r>
          </a:p>
        </p:txBody>
      </p:sp>
      <p:sp>
        <p:nvSpPr>
          <p:cNvPr id="10" name="Rectangle 9"/>
          <p:cNvSpPr/>
          <p:nvPr/>
        </p:nvSpPr>
        <p:spPr>
          <a:xfrm>
            <a:off x="526228" y="5433448"/>
            <a:ext cx="7699248" cy="707886"/>
          </a:xfrm>
          <a:prstGeom prst="rect">
            <a:avLst/>
          </a:prstGeom>
        </p:spPr>
        <p:txBody>
          <a:bodyPr wrap="square">
            <a:spAutoFit/>
          </a:bodyPr>
          <a:lstStyle/>
          <a:p>
            <a:r>
              <a:rPr lang="es-ES" sz="2000" dirty="0" smtClean="0">
                <a:latin typeface="+mn-lt"/>
              </a:rPr>
              <a:t>DHM </a:t>
            </a:r>
            <a:r>
              <a:rPr lang="es-ES" sz="2000" dirty="0" err="1" smtClean="0">
                <a:latin typeface="+mn-lt"/>
              </a:rPr>
              <a:t>requires</a:t>
            </a:r>
            <a:r>
              <a:rPr lang="es-ES" sz="2000" dirty="0" smtClean="0">
                <a:latin typeface="+mn-lt"/>
              </a:rPr>
              <a:t> </a:t>
            </a:r>
            <a:r>
              <a:rPr lang="es-ES" sz="2000" dirty="0" err="1" smtClean="0">
                <a:latin typeface="+mn-lt"/>
              </a:rPr>
              <a:t>interaction</a:t>
            </a:r>
            <a:r>
              <a:rPr lang="es-ES" sz="2000" dirty="0" smtClean="0">
                <a:latin typeface="+mn-lt"/>
              </a:rPr>
              <a:t> </a:t>
            </a:r>
            <a:r>
              <a:rPr lang="es-ES" sz="2000" dirty="0" err="1" smtClean="0">
                <a:latin typeface="+mn-lt"/>
              </a:rPr>
              <a:t>between</a:t>
            </a:r>
            <a:r>
              <a:rPr lang="es-ES" sz="2000" dirty="0" smtClean="0">
                <a:latin typeface="+mn-lt"/>
              </a:rPr>
              <a:t> </a:t>
            </a:r>
            <a:r>
              <a:rPr lang="es-ES" sz="2000" dirty="0" err="1" smtClean="0">
                <a:latin typeface="+mn-lt"/>
              </a:rPr>
              <a:t>parties. With no authentication it is vulnerable to man-in-the-middle attacks</a:t>
            </a:r>
            <a:r>
              <a:rPr lang="es-ES" sz="2000" dirty="0" smtClean="0">
                <a:latin typeface="+mn-lt"/>
              </a:rPr>
              <a:t>.</a:t>
            </a:r>
            <a:endParaRPr lang="es-ES" sz="2000" dirty="0" err="1" smtClean="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t>Public-key Cryptography</a:t>
            </a:r>
          </a:p>
        </p:txBody>
      </p:sp>
      <p:sp>
        <p:nvSpPr>
          <p:cNvPr id="25603" name="Rectangle 3"/>
          <p:cNvSpPr>
            <a:spLocks noGrp="1" noChangeArrowheads="1"/>
          </p:cNvSpPr>
          <p:nvPr>
            <p:ph type="body" idx="1"/>
          </p:nvPr>
        </p:nvSpPr>
        <p:spPr/>
        <p:txBody>
          <a:bodyPr/>
          <a:lstStyle/>
          <a:p>
            <a:pPr eaLnBrk="1" hangingPunct="1"/>
            <a:r>
              <a:rPr lang="en-GB" smtClean="0"/>
              <a:t>A disadvantage of the Diffie-Hellman-Merkle key exchange is that it requires interaction (mutual exchange of information) between Alice and Bob, i.e., spontaneous interchange of encrypted messages is not possible.</a:t>
            </a:r>
          </a:p>
          <a:p>
            <a:pPr eaLnBrk="1" hangingPunct="1"/>
            <a:endParaRPr lang="en-GB" smtClean="0"/>
          </a:p>
          <a:p>
            <a:pPr eaLnBrk="1" hangingPunct="1"/>
            <a:r>
              <a:rPr lang="en-GB" smtClean="0"/>
              <a:t>Diffie went on to </a:t>
            </a:r>
            <a:r>
              <a:rPr lang="en-GB" i="1" smtClean="0"/>
              <a:t>specify the requirements </a:t>
            </a:r>
            <a:r>
              <a:rPr lang="en-GB" smtClean="0"/>
              <a:t>for an </a:t>
            </a:r>
            <a:r>
              <a:rPr lang="en-GB" smtClean="0">
                <a:solidFill>
                  <a:srgbClr val="0000CC"/>
                </a:solidFill>
              </a:rPr>
              <a:t>asymmetric key</a:t>
            </a:r>
            <a:r>
              <a:rPr lang="en-GB" smtClean="0"/>
              <a:t> system, i.e., a system where the encryption and decryption keys are different.</a:t>
            </a:r>
          </a:p>
          <a:p>
            <a:pPr eaLnBrk="1" hangingPunct="1"/>
            <a:r>
              <a:rPr lang="en-GB" smtClean="0">
                <a:solidFill>
                  <a:srgbClr val="0000CC"/>
                </a:solidFill>
              </a:rPr>
              <a:t>The encryption key is the public key and the decryption key is the private key.</a:t>
            </a:r>
          </a:p>
          <a:p>
            <a:pPr eaLnBrk="1" hangingPunct="1"/>
            <a:endParaRPr lang="en-GB" smtClean="0"/>
          </a:p>
          <a:p>
            <a:pPr eaLnBrk="1" hangingPunct="1"/>
            <a:r>
              <a:rPr lang="en-GB" smtClean="0"/>
              <a:t>Again, with the padlock analogy, the public key is like a padlock - anyone can lock it - but opening it requires a private key kept safe by the owner.</a:t>
            </a:r>
          </a:p>
          <a:p>
            <a:pPr eaLnBrk="1" hangingPunct="1"/>
            <a:r>
              <a:rPr lang="en-GB" smtClean="0"/>
              <a:t>So Alice can encrypt messages to Bob (without any special exchanges) using his widely-available public key.</a:t>
            </a:r>
            <a:endParaRPr lang="en-GB" b="1"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pPr eaLnBrk="1" hangingPunct="1"/>
            <a:r>
              <a:rPr lang="en-GB" smtClean="0"/>
              <a:t>RSA (Rivest, Shamir and Adleman)</a:t>
            </a:r>
          </a:p>
        </p:txBody>
      </p:sp>
      <p:sp>
        <p:nvSpPr>
          <p:cNvPr id="26627" name="Rectangle 1027"/>
          <p:cNvSpPr>
            <a:spLocks noGrp="1" noChangeArrowheads="1"/>
          </p:cNvSpPr>
          <p:nvPr>
            <p:ph type="body" idx="1"/>
          </p:nvPr>
        </p:nvSpPr>
        <p:spPr>
          <a:xfrm>
            <a:off x="304800" y="815975"/>
            <a:ext cx="8610600" cy="6042025"/>
          </a:xfrm>
        </p:spPr>
        <p:txBody>
          <a:bodyPr/>
          <a:lstStyle/>
          <a:p>
            <a:pPr eaLnBrk="1" hangingPunct="1">
              <a:lnSpc>
                <a:spcPct val="90000"/>
              </a:lnSpc>
            </a:pPr>
            <a:r>
              <a:rPr lang="en-GB" smtClean="0"/>
              <a:t>Rivest, Shamir and Adleman at MIT developed the necessary public-key cryptography (RSA) specified by Diffie.</a:t>
            </a:r>
          </a:p>
          <a:p>
            <a:pPr eaLnBrk="1" hangingPunct="1">
              <a:lnSpc>
                <a:spcPct val="90000"/>
              </a:lnSpc>
            </a:pPr>
            <a:r>
              <a:rPr lang="en-GB" smtClean="0"/>
              <a:t>RSA was announced in Scientific American in August 1977.</a:t>
            </a:r>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r>
              <a:rPr lang="en-GB" smtClean="0"/>
              <a:t>The system involves large primes, p and q which are multiplied together (N=pxq) as part of the public key.</a:t>
            </a:r>
          </a:p>
          <a:p>
            <a:pPr eaLnBrk="1" hangingPunct="1">
              <a:lnSpc>
                <a:spcPct val="90000"/>
              </a:lnSpc>
            </a:pPr>
            <a:r>
              <a:rPr lang="en-GB" smtClean="0"/>
              <a:t>Factoring N into p and q is </a:t>
            </a:r>
            <a:r>
              <a:rPr lang="en-GB" b="1" smtClean="0"/>
              <a:t>extremely</a:t>
            </a:r>
            <a:r>
              <a:rPr lang="en-GB" smtClean="0"/>
              <a:t> difficult for large N.</a:t>
            </a:r>
          </a:p>
          <a:p>
            <a:pPr eaLnBrk="1" hangingPunct="1">
              <a:lnSpc>
                <a:spcPct val="90000"/>
              </a:lnSpc>
            </a:pPr>
            <a:r>
              <a:rPr lang="en-GB" smtClean="0"/>
              <a:t>For banking transactions, N&gt;10</a:t>
            </a:r>
            <a:r>
              <a:rPr lang="en-GB" baseline="30000" smtClean="0"/>
              <a:t>308</a:t>
            </a:r>
            <a:r>
              <a:rPr lang="en-GB" smtClean="0"/>
              <a:t> provides an extremely high level of security (a hundred million PCs would take more than 1000 years to find p and q.)</a:t>
            </a:r>
          </a:p>
        </p:txBody>
      </p:sp>
      <p:pic>
        <p:nvPicPr>
          <p:cNvPr id="26628" name="Picture 1028"/>
          <p:cNvPicPr>
            <a:picLocks noChangeAspect="1" noChangeArrowheads="1"/>
          </p:cNvPicPr>
          <p:nvPr/>
        </p:nvPicPr>
        <p:blipFill>
          <a:blip r:embed="rId3" cstate="print"/>
          <a:srcRect/>
          <a:stretch>
            <a:fillRect/>
          </a:stretch>
        </p:blipFill>
        <p:spPr bwMode="auto">
          <a:xfrm>
            <a:off x="2133600" y="2057400"/>
            <a:ext cx="5019675" cy="23955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mtClean="0"/>
              <a:t>RSA</a:t>
            </a:r>
          </a:p>
        </p:txBody>
      </p:sp>
      <p:sp>
        <p:nvSpPr>
          <p:cNvPr id="25604" name="Rectangle 3"/>
          <p:cNvSpPr>
            <a:spLocks noGrp="1" noChangeArrowheads="1"/>
          </p:cNvSpPr>
          <p:nvPr>
            <p:ph type="body" idx="1"/>
          </p:nvPr>
        </p:nvSpPr>
        <p:spPr/>
        <p:txBody>
          <a:bodyPr/>
          <a:lstStyle/>
          <a:p>
            <a:pPr>
              <a:buFont typeface="Wingdings" pitchFamily="2" charset="2"/>
              <a:buNone/>
              <a:defRPr/>
            </a:pPr>
            <a:r>
              <a:rPr lang="en-GB" dirty="0" smtClean="0"/>
              <a:t>Select two large primes, p and q</a:t>
            </a:r>
          </a:p>
          <a:p>
            <a:pPr>
              <a:buFont typeface="Wingdings" pitchFamily="2" charset="2"/>
              <a:buNone/>
              <a:defRPr/>
            </a:pPr>
            <a:r>
              <a:rPr lang="en-GB" dirty="0" smtClean="0"/>
              <a:t>	N=</a:t>
            </a:r>
            <a:r>
              <a:rPr lang="en-GB" dirty="0" err="1" smtClean="0"/>
              <a:t>pxq</a:t>
            </a:r>
            <a:endParaRPr lang="en-GB" dirty="0" smtClean="0"/>
          </a:p>
          <a:p>
            <a:pPr>
              <a:buFont typeface="Wingdings" pitchFamily="2" charset="2"/>
              <a:buNone/>
              <a:defRPr/>
            </a:pPr>
            <a:r>
              <a:rPr lang="en-GB" dirty="0" smtClean="0"/>
              <a:t>Select an integer, e, ensuring e and (p-1)x(q-1) are relatively prime.</a:t>
            </a:r>
          </a:p>
          <a:p>
            <a:pPr>
              <a:buFont typeface="Wingdings" pitchFamily="2" charset="2"/>
              <a:buNone/>
              <a:defRPr/>
            </a:pPr>
            <a:r>
              <a:rPr lang="en-GB" dirty="0" smtClean="0"/>
              <a:t>Public key = </a:t>
            </a:r>
            <a:r>
              <a:rPr lang="en-GB" dirty="0" err="1" smtClean="0"/>
              <a:t>N,e</a:t>
            </a:r>
            <a:r>
              <a:rPr lang="en-GB" dirty="0" smtClean="0"/>
              <a:t>   (N should be unique, but e need not be)</a:t>
            </a:r>
          </a:p>
          <a:p>
            <a:pPr>
              <a:buFont typeface="Wingdings" pitchFamily="2" charset="2"/>
              <a:buNone/>
              <a:defRPr/>
            </a:pPr>
            <a:endParaRPr lang="en-GB" dirty="0" smtClean="0"/>
          </a:p>
          <a:p>
            <a:pPr>
              <a:buFont typeface="Wingdings" pitchFamily="2" charset="2"/>
              <a:buNone/>
              <a:defRPr/>
            </a:pPr>
            <a:r>
              <a:rPr lang="en-GB" dirty="0" smtClean="0"/>
              <a:t>The </a:t>
            </a:r>
            <a:r>
              <a:rPr lang="en-GB" dirty="0" err="1" smtClean="0"/>
              <a:t>ciphertext</a:t>
            </a:r>
            <a:r>
              <a:rPr lang="en-GB" dirty="0" smtClean="0"/>
              <a:t>, C, of a message, M, is given by</a:t>
            </a:r>
          </a:p>
          <a:p>
            <a:pPr>
              <a:buFont typeface="Wingdings" pitchFamily="2" charset="2"/>
              <a:buNone/>
              <a:defRPr/>
            </a:pPr>
            <a:r>
              <a:rPr lang="en-GB" dirty="0" smtClean="0"/>
              <a:t>	C=M</a:t>
            </a:r>
            <a:r>
              <a:rPr lang="en-GB" baseline="30000" dirty="0" smtClean="0"/>
              <a:t>e</a:t>
            </a:r>
            <a:r>
              <a:rPr lang="en-GB" dirty="0" smtClean="0"/>
              <a:t>(mod N)</a:t>
            </a:r>
          </a:p>
          <a:p>
            <a:pPr marL="0" indent="0">
              <a:buFont typeface="Wingdings" pitchFamily="2" charset="2"/>
              <a:buNone/>
              <a:defRPr/>
            </a:pPr>
            <a:r>
              <a:rPr lang="en-GB" dirty="0" smtClean="0"/>
              <a:t>So,  everyone can encrypt their messages, since N and e are publicly available.</a:t>
            </a:r>
          </a:p>
          <a:p>
            <a:pPr>
              <a:buFont typeface="Wingdings" pitchFamily="2" charset="2"/>
              <a:buNone/>
              <a:defRPr/>
            </a:pPr>
            <a:endParaRPr lang="en-GB" dirty="0" smtClean="0"/>
          </a:p>
          <a:p>
            <a:pPr>
              <a:buFont typeface="Wingdings" pitchFamily="2" charset="2"/>
              <a:buNone/>
              <a:defRPr/>
            </a:pPr>
            <a:r>
              <a:rPr lang="en-GB" dirty="0" smtClean="0"/>
              <a:t>The private key, d, is calculated as</a:t>
            </a:r>
          </a:p>
          <a:p>
            <a:pPr>
              <a:buFont typeface="Wingdings" pitchFamily="2" charset="2"/>
              <a:buNone/>
              <a:defRPr/>
            </a:pPr>
            <a:r>
              <a:rPr lang="en-GB" dirty="0" smtClean="0"/>
              <a:t>	</a:t>
            </a:r>
            <a:r>
              <a:rPr lang="en-GB" dirty="0" err="1" smtClean="0"/>
              <a:t>exd</a:t>
            </a:r>
            <a:r>
              <a:rPr lang="en-GB" dirty="0" smtClean="0"/>
              <a:t> (mod(p-1)x(q-1)) =1</a:t>
            </a:r>
          </a:p>
          <a:p>
            <a:pPr>
              <a:buFont typeface="Wingdings" pitchFamily="2" charset="2"/>
              <a:buNone/>
              <a:defRPr/>
            </a:pPr>
            <a:r>
              <a:rPr lang="en-GB" dirty="0" smtClean="0"/>
              <a:t>Decryption is performed by solving:-</a:t>
            </a:r>
          </a:p>
          <a:p>
            <a:pPr>
              <a:buFont typeface="Wingdings" pitchFamily="2" charset="2"/>
              <a:buNone/>
              <a:defRPr/>
            </a:pPr>
            <a:r>
              <a:rPr lang="en-GB" dirty="0" smtClean="0"/>
              <a:t>	M=</a:t>
            </a:r>
            <a:r>
              <a:rPr lang="en-GB" dirty="0" err="1" smtClean="0"/>
              <a:t>C</a:t>
            </a:r>
            <a:r>
              <a:rPr lang="en-GB" baseline="30000" dirty="0" err="1" smtClean="0"/>
              <a:t>d</a:t>
            </a:r>
            <a:r>
              <a:rPr lang="en-GB" dirty="0" smtClean="0"/>
              <a:t> (mod 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Pretty Good Privacy (PGP)</a:t>
            </a:r>
          </a:p>
        </p:txBody>
      </p:sp>
      <p:sp>
        <p:nvSpPr>
          <p:cNvPr id="28675" name="Rectangle 3"/>
          <p:cNvSpPr>
            <a:spLocks noGrp="1" noChangeArrowheads="1"/>
          </p:cNvSpPr>
          <p:nvPr>
            <p:ph type="body" idx="1"/>
          </p:nvPr>
        </p:nvSpPr>
        <p:spPr/>
        <p:txBody>
          <a:bodyPr/>
          <a:lstStyle/>
          <a:p>
            <a:pPr eaLnBrk="1" hangingPunct="1"/>
            <a:r>
              <a:rPr lang="en-GB" smtClean="0"/>
              <a:t>Phil Zimmermann believed everybody had a right to the kind of privacy offered by RSA encryption.  He developed a user-friendly implementation of RSA called PGP.</a:t>
            </a:r>
          </a:p>
          <a:p>
            <a:pPr eaLnBrk="1" hangingPunct="1"/>
            <a:endParaRPr lang="en-GB" smtClean="0"/>
          </a:p>
          <a:p>
            <a:pPr eaLnBrk="1" hangingPunct="1"/>
            <a:r>
              <a:rPr lang="en-GB" smtClean="0"/>
              <a:t>Since RSA is quite computationally complex, Zimmerman designed PGP to use RSA to encrypt the key of a cipher called IDEA, which is similar to DES.  </a:t>
            </a:r>
          </a:p>
          <a:p>
            <a:pPr eaLnBrk="1" hangingPunct="1"/>
            <a:r>
              <a:rPr lang="en-GB" smtClean="0"/>
              <a:t>With the key safely encrypted with RSA, all message data is then encrypted with the simple cipher, IDEA.</a:t>
            </a:r>
          </a:p>
          <a:p>
            <a:pPr eaLnBrk="1" hangingPunct="1"/>
            <a:endParaRPr lang="en-GB" smtClean="0"/>
          </a:p>
          <a:p>
            <a:pPr eaLnBrk="1" hangingPunct="1"/>
            <a:r>
              <a:rPr lang="en-GB" smtClean="0"/>
              <a:t>To send a message to Bob, Alice encrypts (and sends) an IDEA key with Bob’s public RSA key and encrypts (and sends) her message with the IDEA key.</a:t>
            </a:r>
          </a:p>
          <a:p>
            <a:pPr eaLnBrk="1" hangingPunct="1"/>
            <a:r>
              <a:rPr lang="en-GB" smtClean="0"/>
              <a:t>Bob uses his private RSA key to decrypt Alice’s IDEA key which he then uses to decrypt Alice’s message.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mtClean="0"/>
              <a:t>Digital Signatures for Verification</a:t>
            </a:r>
          </a:p>
        </p:txBody>
      </p:sp>
      <p:sp>
        <p:nvSpPr>
          <p:cNvPr id="29699" name="Rectangle 3"/>
          <p:cNvSpPr>
            <a:spLocks noGrp="1" noChangeArrowheads="1"/>
          </p:cNvSpPr>
          <p:nvPr>
            <p:ph type="body" idx="1"/>
          </p:nvPr>
        </p:nvSpPr>
        <p:spPr/>
        <p:txBody>
          <a:bodyPr/>
          <a:lstStyle/>
          <a:p>
            <a:r>
              <a:rPr lang="en-GB" sz="1800" smtClean="0"/>
              <a:t>How can Bob be sure the message he receives is from Alice?  Anyone can use his public key to encrypt messages for him.</a:t>
            </a:r>
          </a:p>
          <a:p>
            <a:endParaRPr lang="en-GB" sz="1800" smtClean="0"/>
          </a:p>
          <a:p>
            <a:pPr lvl="1"/>
            <a:r>
              <a:rPr lang="en-GB" sz="1800" smtClean="0"/>
              <a:t>Solution: Alice can use her PRIVATE key to ENCRYPT the message (note - the private key is usually used for decryption).  </a:t>
            </a:r>
          </a:p>
          <a:p>
            <a:pPr lvl="1"/>
            <a:r>
              <a:rPr lang="en-GB" sz="1800" smtClean="0"/>
              <a:t>Any message encrypted with the private key can be decrypted by the public key - so this is not secure (everyone has the public key) - but it does prove authorship.</a:t>
            </a:r>
          </a:p>
          <a:p>
            <a:pPr lvl="1"/>
            <a:r>
              <a:rPr lang="en-GB" sz="1800" smtClean="0"/>
              <a:t>So, if Alice encrypts with Bob’s public key, privacy is guaranteed.  If she encrypts with her private key, she can prove authorship.</a:t>
            </a:r>
          </a:p>
          <a:p>
            <a:pPr lvl="1"/>
            <a:r>
              <a:rPr lang="en-GB" sz="1800" smtClean="0"/>
              <a:t>To ensure privacy AND authorship - she first encrypts the message with her private key then encrypts the result with Bob’s public key.</a:t>
            </a:r>
          </a:p>
          <a:p>
            <a:pPr lvl="1"/>
            <a:endParaRPr lang="en-GB" sz="1800" smtClean="0"/>
          </a:p>
          <a:p>
            <a:pPr lvl="1"/>
            <a:r>
              <a:rPr lang="en-GB" sz="1800" smtClean="0"/>
              <a:t>Real digital signatures support non-repudiation and integrity.  A checksum or hash of the original message is encrypted with the sender’s private key.</a:t>
            </a:r>
          </a:p>
          <a:p>
            <a:pPr lvl="1"/>
            <a:endParaRPr lang="en-GB" sz="18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60" y="0"/>
            <a:ext cx="8707772" cy="914400"/>
          </a:xfrm>
        </p:spPr>
        <p:txBody>
          <a:bodyPr/>
          <a:lstStyle/>
          <a:p>
            <a:pPr algn="ctr"/>
            <a:r>
              <a:rPr lang="en-GB" sz="3200" dirty="0" smtClean="0"/>
              <a:t>The Technology and Ethics of Internet Behaviour</a:t>
            </a:r>
            <a:endParaRPr lang="en-GB" sz="3200" dirty="0"/>
          </a:p>
        </p:txBody>
      </p:sp>
      <p:sp>
        <p:nvSpPr>
          <p:cNvPr id="3" name="Content Placeholder 2"/>
          <p:cNvSpPr>
            <a:spLocks noGrp="1"/>
          </p:cNvSpPr>
          <p:nvPr>
            <p:ph idx="1"/>
          </p:nvPr>
        </p:nvSpPr>
        <p:spPr>
          <a:xfrm>
            <a:off x="601910" y="1015068"/>
            <a:ext cx="3978479" cy="5181600"/>
          </a:xfrm>
        </p:spPr>
        <p:txBody>
          <a:bodyPr/>
          <a:lstStyle/>
          <a:p>
            <a:r>
              <a:rPr lang="en-GB" b="1" dirty="0" smtClean="0"/>
              <a:t>Private study questions for assessment and </a:t>
            </a:r>
            <a:r>
              <a:rPr lang="en-GB" b="1" dirty="0" smtClean="0"/>
              <a:t>in-class discussion.</a:t>
            </a:r>
          </a:p>
          <a:p>
            <a:endParaRPr lang="en-GB" dirty="0" smtClean="0"/>
          </a:p>
          <a:p>
            <a:r>
              <a:rPr lang="en-GB" dirty="0" smtClean="0"/>
              <a:t>Does </a:t>
            </a:r>
            <a:r>
              <a:rPr lang="en-GB" dirty="0" smtClean="0"/>
              <a:t>everyone have a right to privacy?</a:t>
            </a:r>
          </a:p>
          <a:p>
            <a:endParaRPr lang="en-GB" dirty="0" smtClean="0"/>
          </a:p>
          <a:p>
            <a:r>
              <a:rPr lang="en-GB" dirty="0" smtClean="0"/>
              <a:t>Why is Internet misuse increasingly common as a reason for employment dismissal?</a:t>
            </a:r>
          </a:p>
          <a:p>
            <a:endParaRPr lang="en-GB" dirty="0" smtClean="0"/>
          </a:p>
          <a:p>
            <a:r>
              <a:rPr lang="en-GB" dirty="0" smtClean="0"/>
              <a:t>What is on-line </a:t>
            </a:r>
            <a:r>
              <a:rPr lang="en-GB" dirty="0" err="1" smtClean="0"/>
              <a:t>disinhibition</a:t>
            </a:r>
            <a:r>
              <a:rPr lang="en-GB" dirty="0" smtClean="0"/>
              <a:t> and why is it a problem?</a:t>
            </a:r>
          </a:p>
          <a:p>
            <a:endParaRPr lang="en-GB" dirty="0" smtClean="0"/>
          </a:p>
          <a:p>
            <a:endParaRPr lang="en-GB" dirty="0" smtClean="0"/>
          </a:p>
        </p:txBody>
      </p:sp>
      <p:sp>
        <p:nvSpPr>
          <p:cNvPr id="4" name="Content Placeholder 3"/>
          <p:cNvSpPr>
            <a:spLocks noGrp="1"/>
          </p:cNvSpPr>
          <p:nvPr>
            <p:ph sz="half" idx="4294967295"/>
          </p:nvPr>
        </p:nvSpPr>
        <p:spPr>
          <a:xfrm>
            <a:off x="4817727" y="1048624"/>
            <a:ext cx="3848100" cy="5181600"/>
          </a:xfrm>
        </p:spPr>
        <p:txBody>
          <a:bodyPr/>
          <a:lstStyle/>
          <a:p>
            <a:r>
              <a:rPr lang="en-GB" dirty="0" smtClean="0"/>
              <a:t>White hat, grey hat, black hat – what are the ethics of hacking?</a:t>
            </a:r>
          </a:p>
          <a:p>
            <a:endParaRPr lang="en-GB" dirty="0" smtClean="0"/>
          </a:p>
          <a:p>
            <a:r>
              <a:rPr lang="en-GB" dirty="0" smtClean="0"/>
              <a:t>Is the </a:t>
            </a:r>
            <a:r>
              <a:rPr lang="en-GB" dirty="0" smtClean="0"/>
              <a:t>“dark </a:t>
            </a:r>
            <a:r>
              <a:rPr lang="en-GB" dirty="0" smtClean="0"/>
              <a:t>Internet</a:t>
            </a:r>
            <a:r>
              <a:rPr lang="en-GB" dirty="0" smtClean="0"/>
              <a:t>” </a:t>
            </a:r>
            <a:r>
              <a:rPr lang="en-GB" dirty="0" smtClean="0"/>
              <a:t>as dark as it seems? Does TOR ensure anonymity?</a:t>
            </a:r>
          </a:p>
          <a:p>
            <a:endParaRPr lang="en-GB" dirty="0" smtClean="0"/>
          </a:p>
          <a:p>
            <a:r>
              <a:rPr lang="en-GB" dirty="0" smtClean="0"/>
              <a:t>Is that </a:t>
            </a:r>
            <a:r>
              <a:rPr lang="en-GB" dirty="0" smtClean="0"/>
              <a:t>phone/device </a:t>
            </a:r>
            <a:r>
              <a:rPr lang="en-GB" dirty="0" smtClean="0"/>
              <a:t>on or off? Are deleted </a:t>
            </a:r>
            <a:r>
              <a:rPr lang="en-GB" dirty="0" smtClean="0"/>
              <a:t>messages </a:t>
            </a:r>
            <a:r>
              <a:rPr lang="en-GB" dirty="0" smtClean="0"/>
              <a:t>deleted?</a:t>
            </a:r>
          </a:p>
          <a:p>
            <a:endParaRPr lang="en-GB" dirty="0" smtClean="0"/>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algn="r"/>
            <a:r>
              <a:rPr lang="en-GB" smtClean="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GB" smtClean="0"/>
              <a:t>Network Security Threats</a:t>
            </a:r>
          </a:p>
        </p:txBody>
      </p:sp>
      <p:sp>
        <p:nvSpPr>
          <p:cNvPr id="7171" name="Rectangle 5"/>
          <p:cNvSpPr>
            <a:spLocks noGrp="1" noChangeArrowheads="1"/>
          </p:cNvSpPr>
          <p:nvPr>
            <p:ph type="body" idx="1"/>
          </p:nvPr>
        </p:nvSpPr>
        <p:spPr>
          <a:xfrm>
            <a:off x="285750" y="1071563"/>
            <a:ext cx="4071938" cy="5181600"/>
          </a:xfrm>
        </p:spPr>
        <p:txBody>
          <a:bodyPr/>
          <a:lstStyle/>
          <a:p>
            <a:r>
              <a:rPr lang="en-GB" sz="1900" smtClean="0"/>
              <a:t>Information can be observed and recorded by eavesdroppers.</a:t>
            </a:r>
          </a:p>
          <a:p>
            <a:r>
              <a:rPr lang="en-GB" sz="1900" smtClean="0"/>
              <a:t>Imposters can attempt to gain unauthorised access to a server.</a:t>
            </a:r>
          </a:p>
          <a:p>
            <a:r>
              <a:rPr lang="en-GB" sz="1900" smtClean="0"/>
              <a:t>An attacker can flood a server with requests, causing a denial-of-service for legitimate clients.</a:t>
            </a:r>
          </a:p>
          <a:p>
            <a:r>
              <a:rPr lang="en-GB" sz="1900" smtClean="0"/>
              <a:t>An imposter can impersonate a legitimate server and gain sensitive information from a client.</a:t>
            </a:r>
          </a:p>
          <a:p>
            <a:r>
              <a:rPr lang="en-GB" sz="1900" smtClean="0"/>
              <a:t>An imposter can place themselves in the middle, convincing a server that it is a legitimate client and a client that it is a legitimate server.</a:t>
            </a:r>
          </a:p>
        </p:txBody>
      </p:sp>
      <p:pic>
        <p:nvPicPr>
          <p:cNvPr id="7172" name="Picture 6"/>
          <p:cNvPicPr>
            <a:picLocks noChangeAspect="1" noChangeArrowheads="1"/>
          </p:cNvPicPr>
          <p:nvPr/>
        </p:nvPicPr>
        <p:blipFill>
          <a:blip r:embed="rId3" cstate="print"/>
          <a:srcRect/>
          <a:stretch>
            <a:fillRect/>
          </a:stretch>
        </p:blipFill>
        <p:spPr bwMode="auto">
          <a:xfrm>
            <a:off x="4343400" y="762000"/>
            <a:ext cx="4038600" cy="3808413"/>
          </a:xfrm>
          <a:prstGeom prst="rect">
            <a:avLst/>
          </a:prstGeom>
          <a:noFill/>
          <a:ln w="50800">
            <a:noFill/>
            <a:miter lim="800000"/>
            <a:headEnd/>
            <a:tailEnd/>
          </a:ln>
        </p:spPr>
      </p:pic>
      <p:pic>
        <p:nvPicPr>
          <p:cNvPr id="7173" name="Picture 7"/>
          <p:cNvPicPr>
            <a:picLocks noChangeAspect="1" noChangeArrowheads="1"/>
          </p:cNvPicPr>
          <p:nvPr/>
        </p:nvPicPr>
        <p:blipFill>
          <a:blip r:embed="rId4" cstate="print"/>
          <a:srcRect/>
          <a:stretch>
            <a:fillRect/>
          </a:stretch>
        </p:blipFill>
        <p:spPr bwMode="auto">
          <a:xfrm>
            <a:off x="4419600" y="4633913"/>
            <a:ext cx="4724400" cy="1808162"/>
          </a:xfrm>
          <a:prstGeom prst="rect">
            <a:avLst/>
          </a:prstGeom>
          <a:noFill/>
          <a:ln w="50800">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t>Security Requirements</a:t>
            </a:r>
          </a:p>
        </p:txBody>
      </p:sp>
      <p:sp>
        <p:nvSpPr>
          <p:cNvPr id="8195" name="Rectangle 3"/>
          <p:cNvSpPr>
            <a:spLocks noGrp="1" noChangeArrowheads="1"/>
          </p:cNvSpPr>
          <p:nvPr>
            <p:ph type="body" idx="1"/>
          </p:nvPr>
        </p:nvSpPr>
        <p:spPr/>
        <p:txBody>
          <a:bodyPr/>
          <a:lstStyle/>
          <a:p>
            <a:pPr eaLnBrk="1" hangingPunct="1"/>
            <a:r>
              <a:rPr lang="en-GB" dirty="0" smtClean="0">
                <a:solidFill>
                  <a:srgbClr val="3333FF"/>
                </a:solidFill>
              </a:rPr>
              <a:t>Privacy or confidentiality</a:t>
            </a:r>
            <a:r>
              <a:rPr lang="en-GB" dirty="0" smtClean="0"/>
              <a:t> - information should be readable only by the intended recipient.</a:t>
            </a:r>
          </a:p>
          <a:p>
            <a:pPr eaLnBrk="1" hangingPunct="1"/>
            <a:r>
              <a:rPr lang="en-GB" dirty="0" smtClean="0">
                <a:solidFill>
                  <a:srgbClr val="3333FF"/>
                </a:solidFill>
              </a:rPr>
              <a:t>Integrity</a:t>
            </a:r>
            <a:r>
              <a:rPr lang="en-GB" dirty="0" smtClean="0"/>
              <a:t> - the recipient can confirm that the message has not been altered during transmission.</a:t>
            </a:r>
          </a:p>
          <a:p>
            <a:pPr eaLnBrk="1" hangingPunct="1"/>
            <a:r>
              <a:rPr lang="en-GB" dirty="0" smtClean="0">
                <a:solidFill>
                  <a:srgbClr val="3333FF"/>
                </a:solidFill>
              </a:rPr>
              <a:t>Authentication</a:t>
            </a:r>
            <a:r>
              <a:rPr lang="en-GB" dirty="0" smtClean="0"/>
              <a:t> - it is possible to verify the identity of the sender and/or receiver.</a:t>
            </a:r>
          </a:p>
          <a:p>
            <a:pPr eaLnBrk="1" hangingPunct="1"/>
            <a:r>
              <a:rPr lang="en-GB" dirty="0" smtClean="0">
                <a:solidFill>
                  <a:srgbClr val="3333FF"/>
                </a:solidFill>
              </a:rPr>
              <a:t>Non-repudiation</a:t>
            </a:r>
            <a:r>
              <a:rPr lang="en-GB" dirty="0" smtClean="0"/>
              <a:t> - the sender cannot deny having sent a given message.</a:t>
            </a:r>
          </a:p>
          <a:p>
            <a:pPr eaLnBrk="1" hangingPunct="1"/>
            <a:endParaRPr lang="en-GB" dirty="0" smtClean="0"/>
          </a:p>
          <a:p>
            <a:pPr eaLnBrk="1" hangingPunct="1"/>
            <a:r>
              <a:rPr lang="en-GB" dirty="0" smtClean="0"/>
              <a:t>The above requirements are not new and various security mechanisms have been used for many years in important transactions.</a:t>
            </a:r>
          </a:p>
          <a:p>
            <a:pPr eaLnBrk="1" hangingPunct="1">
              <a:buFontTx/>
              <a:buNone/>
            </a:pPr>
            <a:endParaRPr lang="en-GB" dirty="0" smtClean="0"/>
          </a:p>
          <a:p>
            <a:pPr eaLnBrk="1" hangingPunct="1"/>
            <a:r>
              <a:rPr lang="en-GB" dirty="0" smtClean="0"/>
              <a:t>What is new is the </a:t>
            </a:r>
            <a:r>
              <a:rPr lang="en-GB" i="1" dirty="0" smtClean="0"/>
              <a:t>speed</a:t>
            </a:r>
            <a:r>
              <a:rPr lang="en-GB" dirty="0" smtClean="0"/>
              <a:t> and </a:t>
            </a:r>
            <a:r>
              <a:rPr lang="en-GB" i="1" dirty="0" smtClean="0"/>
              <a:t>distance</a:t>
            </a:r>
            <a:r>
              <a:rPr lang="en-GB" dirty="0" smtClean="0"/>
              <a:t> associated with modern security threats.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Steganography</a:t>
            </a:r>
          </a:p>
        </p:txBody>
      </p:sp>
      <p:sp>
        <p:nvSpPr>
          <p:cNvPr id="9219" name="Rectangle 3"/>
          <p:cNvSpPr>
            <a:spLocks noGrp="1" noChangeArrowheads="1"/>
          </p:cNvSpPr>
          <p:nvPr>
            <p:ph type="body" idx="1"/>
          </p:nvPr>
        </p:nvSpPr>
        <p:spPr>
          <a:xfrm>
            <a:off x="685800" y="914400"/>
            <a:ext cx="6396038" cy="5181600"/>
          </a:xfrm>
        </p:spPr>
        <p:txBody>
          <a:bodyPr/>
          <a:lstStyle/>
          <a:p>
            <a:r>
              <a:rPr lang="en-GB" sz="1700" smtClean="0">
                <a:solidFill>
                  <a:srgbClr val="0070C0"/>
                </a:solidFill>
              </a:rPr>
              <a:t>Steganography</a:t>
            </a:r>
            <a:r>
              <a:rPr lang="en-GB" sz="1700" smtClean="0"/>
              <a:t> (from Greek steganos-covered and graphein-to write) involves hiding the existence of a message.</a:t>
            </a:r>
          </a:p>
          <a:p>
            <a:r>
              <a:rPr lang="en-GB" sz="1700" smtClean="0"/>
              <a:t>Herodotus (chronicler of the 5th century BC Greece/ Persian conflicts) recounts how an important message was written onto the shaved head of a messenger and delivered when his hair had grown back.</a:t>
            </a:r>
          </a:p>
          <a:p>
            <a:r>
              <a:rPr lang="en-GB" sz="1700" smtClean="0"/>
              <a:t>Many hidden message systems have been used in the past;</a:t>
            </a:r>
          </a:p>
          <a:p>
            <a:pPr lvl="1"/>
            <a:r>
              <a:rPr lang="en-GB" sz="1700" smtClean="0"/>
              <a:t>The Chinese wrote on fine silk which was covered in wax and swallowed.</a:t>
            </a:r>
          </a:p>
          <a:p>
            <a:pPr lvl="1"/>
            <a:r>
              <a:rPr lang="en-GB" sz="1700" smtClean="0"/>
              <a:t>A 16th century Italian scientist described how to write on a hard-boiled egg with alum and vinegar.  The solution passes clearly through the shell but stained the egg.</a:t>
            </a:r>
          </a:p>
          <a:p>
            <a:pPr lvl="1"/>
            <a:r>
              <a:rPr lang="en-GB" sz="1700" smtClean="0"/>
              <a:t>The FB1 found the first microdot (a photographed page reduced to the size of a full stop pasted into a document) in 1941.</a:t>
            </a:r>
          </a:p>
          <a:p>
            <a:pPr lvl="1"/>
            <a:r>
              <a:rPr lang="en-GB" sz="1700" smtClean="0"/>
              <a:t>More recently images were shown to be easily communicated in the LSBs of higher-resolution images.</a:t>
            </a:r>
          </a:p>
          <a:p>
            <a:endParaRPr lang="en-GB" sz="1700" smtClean="0"/>
          </a:p>
        </p:txBody>
      </p:sp>
      <p:pic>
        <p:nvPicPr>
          <p:cNvPr id="9220" name="Picture 2349" descr="Microdot watch"/>
          <p:cNvPicPr>
            <a:picLocks noChangeAspect="1" noChangeArrowheads="1"/>
          </p:cNvPicPr>
          <p:nvPr/>
        </p:nvPicPr>
        <p:blipFill>
          <a:blip r:embed="rId3" cstate="print"/>
          <a:srcRect/>
          <a:stretch>
            <a:fillRect/>
          </a:stretch>
        </p:blipFill>
        <p:spPr bwMode="auto">
          <a:xfrm>
            <a:off x="7286625" y="285750"/>
            <a:ext cx="1352550" cy="2857500"/>
          </a:xfrm>
          <a:prstGeom prst="rect">
            <a:avLst/>
          </a:prstGeom>
          <a:noFill/>
          <a:ln w="9525">
            <a:noFill/>
            <a:miter lim="800000"/>
            <a:headEnd/>
            <a:tailEnd/>
          </a:ln>
        </p:spPr>
      </p:pic>
      <p:pic>
        <p:nvPicPr>
          <p:cNvPr id="9221" name="Picture 2351" descr="Microdot watch"/>
          <p:cNvPicPr>
            <a:picLocks noChangeAspect="1" noChangeArrowheads="1"/>
          </p:cNvPicPr>
          <p:nvPr/>
        </p:nvPicPr>
        <p:blipFill>
          <a:blip r:embed="rId4" cstate="print"/>
          <a:srcRect/>
          <a:stretch>
            <a:fillRect/>
          </a:stretch>
        </p:blipFill>
        <p:spPr bwMode="auto">
          <a:xfrm>
            <a:off x="7286625" y="3214688"/>
            <a:ext cx="1701800" cy="1357312"/>
          </a:xfrm>
          <a:prstGeom prst="rect">
            <a:avLst/>
          </a:prstGeom>
          <a:noFill/>
          <a:ln w="9525">
            <a:noFill/>
            <a:miter lim="800000"/>
            <a:headEnd/>
            <a:tailEnd/>
          </a:ln>
        </p:spPr>
      </p:pic>
      <p:pic>
        <p:nvPicPr>
          <p:cNvPr id="9222" name="Picture 2353" descr="Microdot on watch"/>
          <p:cNvPicPr>
            <a:picLocks noChangeAspect="1" noChangeArrowheads="1"/>
          </p:cNvPicPr>
          <p:nvPr/>
        </p:nvPicPr>
        <p:blipFill>
          <a:blip r:embed="rId5" cstate="print"/>
          <a:srcRect/>
          <a:stretch>
            <a:fillRect/>
          </a:stretch>
        </p:blipFill>
        <p:spPr bwMode="auto">
          <a:xfrm>
            <a:off x="7286625" y="4643438"/>
            <a:ext cx="1714500" cy="1377950"/>
          </a:xfrm>
          <a:prstGeom prst="rect">
            <a:avLst/>
          </a:prstGeom>
          <a:noFill/>
          <a:ln w="9525">
            <a:noFill/>
            <a:miter lim="800000"/>
            <a:headEnd/>
            <a:tailEnd/>
          </a:ln>
        </p:spPr>
      </p:pic>
      <p:sp>
        <p:nvSpPr>
          <p:cNvPr id="9223" name="Rectangle 7"/>
          <p:cNvSpPr>
            <a:spLocks noChangeArrowheads="1"/>
          </p:cNvSpPr>
          <p:nvPr/>
        </p:nvSpPr>
        <p:spPr bwMode="auto">
          <a:xfrm>
            <a:off x="5786438" y="6018213"/>
            <a:ext cx="3357562" cy="600075"/>
          </a:xfrm>
          <a:prstGeom prst="rect">
            <a:avLst/>
          </a:prstGeom>
          <a:noFill/>
          <a:ln w="9525">
            <a:noFill/>
            <a:miter lim="800000"/>
            <a:headEnd/>
            <a:tailEnd/>
          </a:ln>
        </p:spPr>
        <p:txBody>
          <a:bodyPr>
            <a:spAutoFit/>
          </a:bodyPr>
          <a:lstStyle/>
          <a:p>
            <a:pPr lvl="1" algn="r"/>
            <a:r>
              <a:rPr lang="en-GB" sz="1100"/>
              <a:t>German WWII microdot example from MI5</a:t>
            </a:r>
          </a:p>
          <a:p>
            <a:pPr lvl="1" algn="r"/>
            <a:r>
              <a:rPr lang="en-GB" sz="1100"/>
              <a:t>http://www.mi5.gov.uk/output/microdots.html</a:t>
            </a:r>
          </a:p>
          <a:p>
            <a:pPr lvl="1" algn="r"/>
            <a:endParaRPr lang="en-GB" sz="11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Cryptography</a:t>
            </a:r>
          </a:p>
        </p:txBody>
      </p:sp>
      <p:sp>
        <p:nvSpPr>
          <p:cNvPr id="10243" name="Rectangle 3"/>
          <p:cNvSpPr>
            <a:spLocks noGrp="1" noChangeArrowheads="1"/>
          </p:cNvSpPr>
          <p:nvPr>
            <p:ph type="body" idx="1"/>
          </p:nvPr>
        </p:nvSpPr>
        <p:spPr/>
        <p:txBody>
          <a:bodyPr/>
          <a:lstStyle/>
          <a:p>
            <a:pPr eaLnBrk="1" hangingPunct="1"/>
            <a:endParaRPr lang="en-GB" b="1" smtClean="0">
              <a:solidFill>
                <a:srgbClr val="3333FF"/>
              </a:solidFill>
            </a:endParaRPr>
          </a:p>
          <a:p>
            <a:pPr eaLnBrk="1" hangingPunct="1"/>
            <a:r>
              <a:rPr lang="en-GB" b="1" smtClean="0">
                <a:solidFill>
                  <a:srgbClr val="3333FF"/>
                </a:solidFill>
              </a:rPr>
              <a:t>Cryptography</a:t>
            </a:r>
            <a:r>
              <a:rPr lang="en-GB" smtClean="0">
                <a:solidFill>
                  <a:srgbClr val="3333FF"/>
                </a:solidFill>
              </a:rPr>
              <a:t> </a:t>
            </a:r>
            <a:r>
              <a:rPr lang="en-GB" smtClean="0"/>
              <a:t>(Greek : </a:t>
            </a:r>
            <a:r>
              <a:rPr lang="en-GB" i="1" smtClean="0"/>
              <a:t>kryptos</a:t>
            </a:r>
            <a:r>
              <a:rPr lang="en-GB" smtClean="0"/>
              <a:t>-hidden) is the science of making messages secure.</a:t>
            </a:r>
            <a:r>
              <a:rPr lang="en-GB" smtClean="0">
                <a:solidFill>
                  <a:srgbClr val="3333FF"/>
                </a:solidFill>
              </a:rPr>
              <a:t>   </a:t>
            </a:r>
          </a:p>
          <a:p>
            <a:pPr eaLnBrk="1" hangingPunct="1"/>
            <a:r>
              <a:rPr lang="en-GB" smtClean="0"/>
              <a:t>The original message is the </a:t>
            </a:r>
            <a:r>
              <a:rPr lang="en-GB" b="1" smtClean="0"/>
              <a:t>plaintext</a:t>
            </a:r>
            <a:r>
              <a:rPr lang="en-GB" smtClean="0"/>
              <a:t>.</a:t>
            </a:r>
          </a:p>
          <a:p>
            <a:pPr eaLnBrk="1" hangingPunct="1"/>
            <a:r>
              <a:rPr lang="en-GB" smtClean="0"/>
              <a:t>The encryption/decryption algorithm is called the </a:t>
            </a:r>
            <a:r>
              <a:rPr lang="en-GB" b="1" smtClean="0"/>
              <a:t>cipher</a:t>
            </a:r>
            <a:r>
              <a:rPr lang="en-GB" smtClean="0"/>
              <a:t>.</a:t>
            </a:r>
          </a:p>
          <a:p>
            <a:pPr eaLnBrk="1" hangingPunct="1"/>
            <a:r>
              <a:rPr lang="en-GB" smtClean="0"/>
              <a:t>The encrypted message is the </a:t>
            </a:r>
            <a:r>
              <a:rPr lang="en-GB" b="1" smtClean="0"/>
              <a:t>ciphertext</a:t>
            </a:r>
            <a:r>
              <a:rPr lang="en-GB" smtClean="0"/>
              <a:t>.</a:t>
            </a:r>
          </a:p>
          <a:p>
            <a:pPr eaLnBrk="1" hangingPunct="1"/>
            <a:endParaRPr lang="en-GB" smtClean="0"/>
          </a:p>
          <a:p>
            <a:pPr eaLnBrk="1" hangingPunct="1"/>
            <a:r>
              <a:rPr lang="en-GB" smtClean="0"/>
              <a:t>Unlike steganography, the communication between parties may be observable, however, with cryptography the content is secure.</a:t>
            </a:r>
          </a:p>
          <a:p>
            <a:pPr eaLnBrk="1" hangingPunct="1"/>
            <a:endParaRPr lang="en-GB" smtClean="0"/>
          </a:p>
          <a:p>
            <a:pPr eaLnBrk="1" hangingPunct="1">
              <a:buFontTx/>
              <a:buNone/>
            </a:pPr>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Caesar Cipher</a:t>
            </a:r>
          </a:p>
        </p:txBody>
      </p:sp>
      <p:sp>
        <p:nvSpPr>
          <p:cNvPr id="11267" name="Rectangle 3"/>
          <p:cNvSpPr>
            <a:spLocks noGrp="1" noChangeArrowheads="1"/>
          </p:cNvSpPr>
          <p:nvPr>
            <p:ph type="body" idx="1"/>
          </p:nvPr>
        </p:nvSpPr>
        <p:spPr/>
        <p:txBody>
          <a:bodyPr/>
          <a:lstStyle/>
          <a:p>
            <a:pPr eaLnBrk="1" hangingPunct="1"/>
            <a:r>
              <a:rPr lang="en-GB" dirty="0" smtClean="0"/>
              <a:t>The Caesar cipher applies a simple shift between the plain alphabet and cipher alphabet. The exact shift can be considered as the cipher key.</a:t>
            </a:r>
          </a:p>
          <a:p>
            <a:pPr eaLnBrk="1" hangingPunct="1"/>
            <a:endParaRPr lang="en-GB" dirty="0" smtClean="0"/>
          </a:p>
          <a:p>
            <a:pPr marL="574675" lvl="1" indent="0" eaLnBrk="1" hangingPunct="1">
              <a:buFontTx/>
              <a:buNone/>
            </a:pPr>
            <a:r>
              <a:rPr lang="en-GB" dirty="0" smtClean="0"/>
              <a:t>An example of a 3 letter shifted Caesar cipher (lower case for plaintext and UPPERCASE for </a:t>
            </a:r>
            <a:r>
              <a:rPr lang="en-GB" dirty="0" err="1" smtClean="0"/>
              <a:t>ciphertext</a:t>
            </a:r>
            <a:r>
              <a:rPr lang="en-GB" dirty="0" smtClean="0"/>
              <a:t>.</a:t>
            </a:r>
          </a:p>
          <a:p>
            <a:pPr marL="574675" lvl="1" indent="0" eaLnBrk="1" hangingPunct="1">
              <a:buFontTx/>
              <a:buNone/>
            </a:pPr>
            <a:endParaRPr lang="en-GB" dirty="0" smtClean="0"/>
          </a:p>
          <a:p>
            <a:pPr marL="574675" lvl="1" indent="0" eaLnBrk="1" hangingPunct="1">
              <a:buFontTx/>
              <a:buNone/>
            </a:pPr>
            <a:r>
              <a:rPr lang="en-GB" sz="1600" b="1" dirty="0" smtClean="0">
                <a:latin typeface="Courier New" pitchFamily="49" charset="0"/>
              </a:rPr>
              <a:t>a b c d e f g h </a:t>
            </a:r>
            <a:r>
              <a:rPr lang="en-GB" sz="1600" b="1" dirty="0" err="1" smtClean="0">
                <a:latin typeface="Courier New" pitchFamily="49" charset="0"/>
              </a:rPr>
              <a:t>i</a:t>
            </a:r>
            <a:r>
              <a:rPr lang="en-GB" sz="1600" b="1" dirty="0" smtClean="0">
                <a:latin typeface="Courier New" pitchFamily="49" charset="0"/>
              </a:rPr>
              <a:t> j k l m n o p q r s t u v w x y z</a:t>
            </a:r>
          </a:p>
          <a:p>
            <a:pPr marL="574675" lvl="1" indent="0" eaLnBrk="1" hangingPunct="1">
              <a:buFontTx/>
              <a:buNone/>
            </a:pPr>
            <a:r>
              <a:rPr lang="en-GB" sz="1600" b="1" dirty="0" smtClean="0">
                <a:latin typeface="Courier New" pitchFamily="49" charset="0"/>
              </a:rPr>
              <a:t>D E F G H I J K L M N O P Q R S T U V W X Y Z A B 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mtClean="0"/>
              <a:t>Keys and the Caesar Cipher</a:t>
            </a:r>
          </a:p>
        </p:txBody>
      </p:sp>
      <p:sp>
        <p:nvSpPr>
          <p:cNvPr id="12291" name="Rectangle 3"/>
          <p:cNvSpPr>
            <a:spLocks noGrp="1" noChangeArrowheads="1"/>
          </p:cNvSpPr>
          <p:nvPr>
            <p:ph type="body" idx="1"/>
          </p:nvPr>
        </p:nvSpPr>
        <p:spPr/>
        <p:txBody>
          <a:bodyPr/>
          <a:lstStyle/>
          <a:p>
            <a:r>
              <a:rPr lang="en-GB" smtClean="0"/>
              <a:t>The simple Caesar cipher has just 25 keys (i.e., 25 possible shifts).  So that cryptanalysts could quickly break the code by trying all possible shifts.</a:t>
            </a:r>
          </a:p>
          <a:p>
            <a:r>
              <a:rPr lang="en-GB" smtClean="0"/>
              <a:t>Allowing any pair of substitutions results in many, many more combinations, approx. 4x10</a:t>
            </a:r>
            <a:r>
              <a:rPr lang="en-GB" baseline="30000" smtClean="0"/>
              <a:t>26</a:t>
            </a:r>
            <a:r>
              <a:rPr lang="en-GB" smtClean="0"/>
              <a:t> but the communication and safe preservation of the key becomes more difficult.</a:t>
            </a:r>
          </a:p>
          <a:p>
            <a:r>
              <a:rPr lang="en-GB" smtClean="0"/>
              <a:t>A compromise involves the use of a keyword or keyphrase, e.g.,</a:t>
            </a:r>
          </a:p>
          <a:p>
            <a:pPr>
              <a:buFont typeface="Wingdings" pitchFamily="2" charset="2"/>
              <a:buNone/>
            </a:pPr>
            <a:endParaRPr lang="en-GB" sz="1800" smtClean="0">
              <a:latin typeface="Courier New" pitchFamily="49" charset="0"/>
              <a:cs typeface="Courier New" pitchFamily="49" charset="0"/>
            </a:endParaRPr>
          </a:p>
          <a:p>
            <a:pPr lvl="1">
              <a:buFontTx/>
              <a:buNone/>
            </a:pPr>
            <a:r>
              <a:rPr lang="en-GB" sz="1800" smtClean="0">
                <a:latin typeface="Courier New" pitchFamily="49" charset="0"/>
                <a:cs typeface="Courier New" pitchFamily="49" charset="0"/>
              </a:rPr>
              <a:t>a b c d e f g h i j k l m n o p q r s t u v w x y z</a:t>
            </a:r>
          </a:p>
          <a:p>
            <a:pPr lvl="1">
              <a:buFontTx/>
              <a:buNone/>
            </a:pPr>
            <a:r>
              <a:rPr lang="en-GB" sz="1800" smtClean="0">
                <a:latin typeface="Courier New" pitchFamily="49" charset="0"/>
                <a:cs typeface="Courier New" pitchFamily="49" charset="0"/>
              </a:rPr>
              <a:t>J U L I S C A E R T V W X Y Z B D F G H K M N O P Q</a:t>
            </a:r>
          </a:p>
          <a:p>
            <a:pPr lvl="1">
              <a:buFontTx/>
              <a:buNone/>
            </a:pPr>
            <a:r>
              <a:rPr lang="en-GB" smtClean="0"/>
              <a:t>                              </a:t>
            </a:r>
          </a:p>
          <a:p>
            <a:endParaRPr lang="en-GB" smtClean="0"/>
          </a:p>
          <a:p>
            <a:endParaRPr lang="en-GB"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Cryptanalysis</a:t>
            </a:r>
          </a:p>
        </p:txBody>
      </p:sp>
      <p:sp>
        <p:nvSpPr>
          <p:cNvPr id="13315" name="Rectangle 3"/>
          <p:cNvSpPr>
            <a:spLocks noGrp="1" noChangeArrowheads="1"/>
          </p:cNvSpPr>
          <p:nvPr>
            <p:ph type="body" idx="1"/>
          </p:nvPr>
        </p:nvSpPr>
        <p:spPr/>
        <p:txBody>
          <a:bodyPr/>
          <a:lstStyle/>
          <a:p>
            <a:pPr eaLnBrk="1" hangingPunct="1"/>
            <a:r>
              <a:rPr lang="en-GB" dirty="0" smtClean="0"/>
              <a:t>In “The Code Book” Simon Singh describes how early Arabian scholars invented cryptanalysis, for example, using frequency analysis to identify substitutions.</a:t>
            </a:r>
          </a:p>
          <a:p>
            <a:pPr eaLnBrk="1" hangingPunct="1"/>
            <a:endParaRPr lang="en-GB" dirty="0" smtClean="0"/>
          </a:p>
          <a:p>
            <a:pPr eaLnBrk="1" hangingPunct="1"/>
            <a:r>
              <a:rPr lang="en-GB" dirty="0" smtClean="0"/>
              <a:t>Relative frequencies of letters of the alphabet:</a:t>
            </a:r>
          </a:p>
          <a:p>
            <a:pPr eaLnBrk="1" hangingPunct="1"/>
            <a:endParaRPr lang="en-GB" dirty="0" smtClean="0"/>
          </a:p>
        </p:txBody>
      </p:sp>
      <p:graphicFrame>
        <p:nvGraphicFramePr>
          <p:cNvPr id="53547" name="Group 299"/>
          <p:cNvGraphicFramePr>
            <a:graphicFrameLocks noGrp="1"/>
          </p:cNvGraphicFramePr>
          <p:nvPr/>
        </p:nvGraphicFramePr>
        <p:xfrm>
          <a:off x="1130300" y="2824163"/>
          <a:ext cx="6705600" cy="2833689"/>
        </p:xfrm>
        <a:graphic>
          <a:graphicData uri="http://schemas.openxmlformats.org/drawingml/2006/table">
            <a:tbl>
              <a:tblPr/>
              <a:tblGrid>
                <a:gridCol w="838200"/>
                <a:gridCol w="838200"/>
                <a:gridCol w="838200"/>
                <a:gridCol w="838200"/>
                <a:gridCol w="838200"/>
                <a:gridCol w="838200"/>
                <a:gridCol w="838200"/>
                <a:gridCol w="838200"/>
              </a:tblGrid>
              <a:tr h="3841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Courier New" pitchFamily="49"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none" strike="noStrike" cap="none" normalizeH="0" baseline="0" dirty="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theme/theme1.xml><?xml version="1.0" encoding="utf-8"?>
<a:theme xmlns:a="http://schemas.openxmlformats.org/drawingml/2006/main" name="arg">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arg</Template>
  <TotalTime>20007</TotalTime>
  <Words>2318</Words>
  <Application>Microsoft Office PowerPoint</Application>
  <PresentationFormat>Overhead</PresentationFormat>
  <Paragraphs>309</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arg</vt:lpstr>
      <vt:lpstr>Computer Networking Security and Cryptographic Algorithms</vt:lpstr>
      <vt:lpstr>Contents</vt:lpstr>
      <vt:lpstr>Network Security Threats</vt:lpstr>
      <vt:lpstr>Security Requirements</vt:lpstr>
      <vt:lpstr>Steganography</vt:lpstr>
      <vt:lpstr>Cryptography</vt:lpstr>
      <vt:lpstr>Caesar Cipher</vt:lpstr>
      <vt:lpstr>Keys and the Caesar Cipher</vt:lpstr>
      <vt:lpstr>Cryptanalysis</vt:lpstr>
      <vt:lpstr>The Vigenère Cipher</vt:lpstr>
      <vt:lpstr>Slide 11</vt:lpstr>
      <vt:lpstr>DES – The Data Encryption Standard</vt:lpstr>
      <vt:lpstr>Triple DES</vt:lpstr>
      <vt:lpstr>One-Time Pad</vt:lpstr>
      <vt:lpstr>The Key Distribution Problem</vt:lpstr>
      <vt:lpstr>Diffie-Hellman-Merkle</vt:lpstr>
      <vt:lpstr>A Simple Padlock Example</vt:lpstr>
      <vt:lpstr>Public Key Cryptography</vt:lpstr>
      <vt:lpstr>One-way Functions</vt:lpstr>
      <vt:lpstr>Modular Arithmetic for One-way Functions</vt:lpstr>
      <vt:lpstr>DHM Key Exchange</vt:lpstr>
      <vt:lpstr>Public-key Cryptography</vt:lpstr>
      <vt:lpstr>RSA (Rivest, Shamir and Adleman)</vt:lpstr>
      <vt:lpstr>RSA</vt:lpstr>
      <vt:lpstr>Pretty Good Privacy (PGP)</vt:lpstr>
      <vt:lpstr>Digital Signatures for Verification</vt:lpstr>
      <vt:lpstr>The Technology and Ethics of Internet Behaviour</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creator>VisualBasic6.0</dc:creator>
  <cp:lastModifiedBy>woollesi</cp:lastModifiedBy>
  <cp:revision>264</cp:revision>
  <dcterms:created xsi:type="dcterms:W3CDTF">1995-06-02T22:16:36Z</dcterms:created>
  <dcterms:modified xsi:type="dcterms:W3CDTF">2014-12-11T16:37:57Z</dcterms:modified>
</cp:coreProperties>
</file>